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xml" ContentType="application/vnd.openxmlformats-officedocument.presentationml.notesSlide+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2"/>
  </p:notesMasterIdLst>
  <p:handoutMasterIdLst>
    <p:handoutMasterId r:id="rId23"/>
  </p:handoutMasterIdLst>
  <p:sldIdLst>
    <p:sldId id="519" r:id="rId2"/>
    <p:sldId id="550" r:id="rId3"/>
    <p:sldId id="521" r:id="rId4"/>
    <p:sldId id="426" r:id="rId5"/>
    <p:sldId id="527" r:id="rId6"/>
    <p:sldId id="514" r:id="rId7"/>
    <p:sldId id="509" r:id="rId8"/>
    <p:sldId id="559" r:id="rId9"/>
    <p:sldId id="560" r:id="rId10"/>
    <p:sldId id="548" r:id="rId11"/>
    <p:sldId id="551" r:id="rId12"/>
    <p:sldId id="552" r:id="rId13"/>
    <p:sldId id="558" r:id="rId14"/>
    <p:sldId id="555" r:id="rId15"/>
    <p:sldId id="528" r:id="rId16"/>
    <p:sldId id="508" r:id="rId17"/>
    <p:sldId id="512" r:id="rId18"/>
    <p:sldId id="569" r:id="rId19"/>
    <p:sldId id="570" r:id="rId20"/>
    <p:sldId id="500" r:id="rId21"/>
  </p:sldIdLst>
  <p:sldSz cx="9144000" cy="6858000" type="screen4x3"/>
  <p:notesSz cx="6807200" cy="9939338"/>
  <p:defaultTextStyle>
    <a:defPPr>
      <a:defRPr lang="zh-H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15:guide id="1" orient="horz" pos="3131">
          <p15:clr>
            <a:srgbClr val="A4A3A4"/>
          </p15:clr>
        </p15:guide>
        <p15:guide id="2" pos="214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76092"/>
    <a:srgbClr val="FFFFFF"/>
    <a:srgbClr val="31859C"/>
    <a:srgbClr val="BFBFBF"/>
    <a:srgbClr val="FFC000"/>
    <a:srgbClr val="E46C0A"/>
    <a:srgbClr val="B9CDE5"/>
    <a:srgbClr val="0E7FB7"/>
    <a:srgbClr val="F2F2F2"/>
    <a:srgbClr val="B7DEE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3C2FFA5D-87B4-456A-9821-1D502468CF0F}" styleName="主题样式 1 - 强调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F5AB1C69-6EDB-4FF4-983F-18BD219EF322}" styleName="中度样式 2 - 强调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E25E649-3F16-4E02-A733-19D2CDBF48F0}" styleName="中度样式 3 - 强调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3B4B98B0-60AC-42C2-AFA5-B58CD77FA1E5}" styleName="浅色样式 1 - 强调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7DF18680-E054-41AD-8BC1-D1AEF772440D}" styleName="中度样式 2 - 强调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B301B821-A1FF-4177-AEE7-76D212191A09}" styleName="中度样式 1 - 强调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EB344D84-9AFB-497E-A393-DC336BA19D2E}" styleName="中度样式 3 - 强调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84E427A-3D55-4303-BF80-6455036E1DE7}" styleName="主题样式 1 - 强调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06799F8-075E-4A3A-A7F6-7FBC6576F1A4}" styleName="主题样式 2 - 强调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8799B23B-EC83-4686-B30A-512413B5E67A}" styleName="浅色样式 3 - 强调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616DA210-FB5B-4158-B5E0-FEB733F419BA}" styleName="浅色样式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C7853C-536D-4A76-A0AE-DD22124D55A5}" styleName="主题样式 1 - 强调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69012ECD-51FC-41F1-AA8D-1B2483CD663E}" styleName="浅色样式 2 - 强调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E8034E78-7F5D-4C2E-B375-FC64B27BC917}" styleName="深色样式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9D7B26C5-4107-4FEC-AEDC-1716B250A1EF}" styleName="浅色样式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5854" autoAdjust="0"/>
    <p:restoredTop sz="96005" autoAdjust="0"/>
  </p:normalViewPr>
  <p:slideViewPr>
    <p:cSldViewPr>
      <p:cViewPr varScale="1">
        <p:scale>
          <a:sx n="85" d="100"/>
          <a:sy n="85" d="100"/>
        </p:scale>
        <p:origin x="1829" y="53"/>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1421"/>
    </p:cViewPr>
  </p:sorterViewPr>
  <p:notesViewPr>
    <p:cSldViewPr>
      <p:cViewPr varScale="1">
        <p:scale>
          <a:sx n="61" d="100"/>
          <a:sy n="61" d="100"/>
        </p:scale>
        <p:origin x="-3402" y="-96"/>
      </p:cViewPr>
      <p:guideLst>
        <p:guide orient="horz" pos="3131"/>
        <p:guide pos="2144"/>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handoutMaster" Target="handoutMasters/handoutMaster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3.xml.rels><?xml version="1.0" encoding="UTF-8" standalone="yes"?>
<Relationships xmlns="http://schemas.openxmlformats.org/package/2006/relationships"><Relationship Id="rId3" Type="http://schemas.openxmlformats.org/officeDocument/2006/relationships/oleObject" Target="file:///\\var\folders\5y\d25hqlf90m11yl3wnc259t0c0000gn\T\TemporaryItems\Outlook%20Temp\Kopie%20von%2030&#21517;&#21592;&#24037;&#35745;&#21010;.xlsx" TargetMode="External"/><Relationship Id="rId2" Type="http://schemas.microsoft.com/office/2011/relationships/chartColorStyle" Target="colors2.xml"/><Relationship Id="rId1" Type="http://schemas.microsoft.com/office/2011/relationships/chartStyle" Target="style2.xml"/></Relationships>
</file>

<file path=ppt/charts/_rels/chart4.xml.rels><?xml version="1.0" encoding="UTF-8" standalone="yes"?>
<Relationships xmlns="http://schemas.openxmlformats.org/package/2006/relationships"><Relationship Id="rId3" Type="http://schemas.openxmlformats.org/officeDocument/2006/relationships/oleObject" Target="file:///\\var\folders\5y\d25hqlf90m11yl3wnc259t0c0000gn\T\TemporaryItems\Outlook%20Temp\Kopie%20von%2030&#21517;&#21592;&#24037;&#35745;&#21010;.xlsx" TargetMode="External"/><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工作表1!$B$1</c:f>
              <c:strCache>
                <c:ptCount val="1"/>
                <c:pt idx="0">
                  <c:v>%</c:v>
                </c:pt>
              </c:strCache>
            </c:strRef>
          </c:tx>
          <c:explosion val="1"/>
          <c:dPt>
            <c:idx val="0"/>
            <c:bubble3D val="0"/>
            <c:spPr>
              <a:solidFill>
                <a:srgbClr val="2A296B"/>
              </a:solidFill>
              <a:ln w="19050">
                <a:solidFill>
                  <a:schemeClr val="lt1"/>
                </a:solidFill>
              </a:ln>
              <a:effectLst/>
            </c:spPr>
            <c:extLst xmlns:c16r2="http://schemas.microsoft.com/office/drawing/2015/06/chart">
              <c:ext xmlns:c16="http://schemas.microsoft.com/office/drawing/2014/chart" uri="{C3380CC4-5D6E-409C-BE32-E72D297353CC}">
                <c16:uniqueId val="{00000001-D09C-8A4C-8248-EBBCCD6EB363}"/>
              </c:ext>
            </c:extLst>
          </c:dPt>
          <c:dPt>
            <c:idx val="1"/>
            <c:bubble3D val="0"/>
            <c:spPr>
              <a:solidFill>
                <a:srgbClr val="B7DEE8"/>
              </a:solidFill>
              <a:ln w="19050">
                <a:solidFill>
                  <a:schemeClr val="lt1"/>
                </a:solidFill>
              </a:ln>
              <a:effectLst/>
            </c:spPr>
            <c:extLst xmlns:c16r2="http://schemas.microsoft.com/office/drawing/2015/06/chart">
              <c:ext xmlns:c16="http://schemas.microsoft.com/office/drawing/2014/chart" uri="{C3380CC4-5D6E-409C-BE32-E72D297353CC}">
                <c16:uniqueId val="{00000003-D09C-8A4C-8248-EBBCCD6EB363}"/>
              </c:ext>
            </c:extLst>
          </c:dPt>
          <c:dPt>
            <c:idx val="2"/>
            <c:bubble3D val="0"/>
            <c:spPr>
              <a:solidFill>
                <a:schemeClr val="bg1">
                  <a:lumMod val="75000"/>
                </a:schemeClr>
              </a:solidFill>
              <a:ln w="19050">
                <a:solidFill>
                  <a:schemeClr val="lt1"/>
                </a:solidFill>
              </a:ln>
              <a:effectLst/>
            </c:spPr>
            <c:extLst xmlns:c16r2="http://schemas.microsoft.com/office/drawing/2015/06/chart">
              <c:ext xmlns:c16="http://schemas.microsoft.com/office/drawing/2014/chart" uri="{C3380CC4-5D6E-409C-BE32-E72D297353CC}">
                <c16:uniqueId val="{00000005-D09C-8A4C-8248-EBBCCD6EB363}"/>
              </c:ext>
            </c:extLst>
          </c:dPt>
          <c:cat>
            <c:strRef>
              <c:f>工作表1!$A$2:$A$4</c:f>
              <c:strCache>
                <c:ptCount val="3"/>
                <c:pt idx="0">
                  <c:v>Huazhong</c:v>
                </c:pt>
                <c:pt idx="1">
                  <c:v>Zoeppritex</c:v>
                </c:pt>
                <c:pt idx="2">
                  <c:v>Rökona</c:v>
                </c:pt>
              </c:strCache>
            </c:strRef>
          </c:cat>
          <c:val>
            <c:numRef>
              <c:f>工作表1!$B$2:$B$4</c:f>
              <c:numCache>
                <c:formatCode>General</c:formatCode>
                <c:ptCount val="3"/>
                <c:pt idx="0">
                  <c:v>50</c:v>
                </c:pt>
                <c:pt idx="1">
                  <c:v>25</c:v>
                </c:pt>
                <c:pt idx="2">
                  <c:v>25</c:v>
                </c:pt>
              </c:numCache>
            </c:numRef>
          </c:val>
          <c:extLst xmlns:c16r2="http://schemas.microsoft.com/office/drawing/2015/06/chart">
            <c:ext xmlns:c16="http://schemas.microsoft.com/office/drawing/2014/chart" uri="{C3380CC4-5D6E-409C-BE32-E72D297353CC}">
              <c16:uniqueId val="{00000006-D09C-8A4C-8248-EBBCCD6EB363}"/>
            </c:ext>
          </c:extLst>
        </c:ser>
        <c:dLbls>
          <c:showLegendKey val="0"/>
          <c:showVal val="0"/>
          <c:showCatName val="0"/>
          <c:showSerName val="0"/>
          <c:showPercent val="0"/>
          <c:showBubbleSize val="0"/>
          <c:showLeaderLines val="1"/>
        </c:dLbls>
        <c:firstSliceAng val="224"/>
        <c:holeSize val="70"/>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rgbClr val="0E7FB7"/>
              </a:solidFill>
            </a:ln>
          </c:spPr>
          <c:dPt>
            <c:idx val="0"/>
            <c:bubble3D val="0"/>
            <c:spPr>
              <a:solidFill>
                <a:srgbClr val="0E7FB7"/>
              </a:solidFill>
              <a:ln>
                <a:solidFill>
                  <a:srgbClr val="0E7FB7"/>
                </a:solidFill>
              </a:ln>
            </c:spPr>
            <c:extLst xmlns:c16r2="http://schemas.microsoft.com/office/drawing/2015/06/chart">
              <c:ext xmlns:c16="http://schemas.microsoft.com/office/drawing/2014/chart" uri="{C3380CC4-5D6E-409C-BE32-E72D297353CC}">
                <c16:uniqueId val="{00000001-AB70-EF4D-AC84-160CF63D31B8}"/>
              </c:ext>
            </c:extLst>
          </c:dPt>
          <c:cat>
            <c:strRef>
              <c:f>Sheet1!$A$2</c:f>
              <c:strCache>
                <c:ptCount val="1"/>
                <c:pt idx="0">
                  <c:v>1st Qtr</c:v>
                </c:pt>
              </c:strCache>
            </c:strRef>
          </c:cat>
          <c:val>
            <c:numRef>
              <c:f>Sheet1!$B$2</c:f>
              <c:numCache>
                <c:formatCode>General</c:formatCode>
                <c:ptCount val="1"/>
                <c:pt idx="0">
                  <c:v>8</c:v>
                </c:pt>
              </c:numCache>
            </c:numRef>
          </c:val>
          <c:extLst xmlns:c16r2="http://schemas.microsoft.com/office/drawing/2015/06/chart">
            <c:ext xmlns:c16="http://schemas.microsoft.com/office/drawing/2014/chart" uri="{C3380CC4-5D6E-409C-BE32-E72D297353CC}">
              <c16:uniqueId val="{00000002-AB70-EF4D-AC84-160CF63D31B8}"/>
            </c:ext>
          </c:extLst>
        </c:ser>
        <c:dLbls>
          <c:showLegendKey val="0"/>
          <c:showVal val="0"/>
          <c:showCatName val="0"/>
          <c:showSerName val="0"/>
          <c:showPercent val="0"/>
          <c:showBubbleSize val="0"/>
          <c:showLeaderLines val="1"/>
        </c:dLbls>
        <c:firstSliceAng val="0"/>
        <c:holeSize val="67"/>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dLbls>
          <c:showLegendKey val="0"/>
          <c:showVal val="1"/>
          <c:showCatName val="0"/>
          <c:showSerName val="0"/>
          <c:showPercent val="0"/>
          <c:showBubbleSize val="0"/>
          <c:showLeaderLines val="0"/>
        </c:dLbls>
        <c:firstSliceAng val="0"/>
        <c:holeSize val="50"/>
      </c:doughnutChart>
      <c:spPr>
        <a:noFill/>
        <a:ln>
          <a:noFill/>
        </a:ln>
        <a:effectLst/>
      </c:spPr>
    </c:plotArea>
    <c:legend>
      <c:legendPos val="t"/>
      <c:layout>
        <c:manualLayout>
          <c:xMode val="edge"/>
          <c:yMode val="edge"/>
          <c:x val="0.26666666666666711"/>
          <c:y val="0.90088218139399157"/>
          <c:w val="0.40265704286964132"/>
          <c:h val="8.985855934674850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4020202020204" pitchFamily="34" charset="0"/>
              <a:ea typeface="+mn-ea"/>
              <a:cs typeface="Arial Narrow" panose="020B0604020202020204" pitchFamily="34" charset="0"/>
            </a:defRPr>
          </a:pPr>
          <a:endParaRPr lang="zh-CN"/>
        </a:p>
      </c:txPr>
    </c:legend>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 Percentage</c:v>
                </c:pt>
              </c:strCache>
            </c:strRef>
          </c:tx>
          <c:dPt>
            <c:idx val="0"/>
            <c:bubble3D val="0"/>
            <c:spPr>
              <a:solidFill>
                <a:schemeClr val="accent1"/>
              </a:solidFill>
              <a:ln>
                <a:noFill/>
              </a:ln>
              <a:effectLst/>
              <a:scene3d>
                <a:camera prst="orthographicFront"/>
                <a:lightRig rig="brightRoom" dir="t"/>
              </a:scene3d>
              <a:sp3d prstMaterial="flat">
                <a:bevelT w="50800" h="101600" prst="angle"/>
                <a:contourClr>
                  <a:srgbClr val="000000"/>
                </a:contourClr>
              </a:sp3d>
            </c:spPr>
            <c:extLst xmlns:c16r2="http://schemas.microsoft.com/office/drawing/2015/06/chart">
              <c:ext xmlns:c16="http://schemas.microsoft.com/office/drawing/2014/chart" uri="{C3380CC4-5D6E-409C-BE32-E72D297353CC}">
                <c16:uniqueId val="{00000001-B280-9A46-A544-22E1FFA95210}"/>
              </c:ext>
            </c:extLst>
          </c:dPt>
          <c:dPt>
            <c:idx val="1"/>
            <c:bubble3D val="0"/>
            <c:spPr>
              <a:solidFill>
                <a:schemeClr val="accent2"/>
              </a:solidFill>
              <a:ln>
                <a:noFill/>
              </a:ln>
              <a:effectLst/>
              <a:scene3d>
                <a:camera prst="orthographicFront"/>
                <a:lightRig rig="brightRoom" dir="t"/>
              </a:scene3d>
              <a:sp3d prstMaterial="flat">
                <a:bevelT w="50800" h="101600" prst="angle"/>
                <a:contourClr>
                  <a:srgbClr val="000000"/>
                </a:contourClr>
              </a:sp3d>
            </c:spPr>
            <c:extLst xmlns:c16r2="http://schemas.microsoft.com/office/drawing/2015/06/chart">
              <c:ext xmlns:c16="http://schemas.microsoft.com/office/drawing/2014/chart" uri="{C3380CC4-5D6E-409C-BE32-E72D297353CC}">
                <c16:uniqueId val="{00000003-B280-9A46-A544-22E1FFA95210}"/>
              </c:ext>
            </c:extLst>
          </c:dPt>
          <c:dPt>
            <c:idx val="2"/>
            <c:bubble3D val="0"/>
            <c:spPr>
              <a:solidFill>
                <a:schemeClr val="accent3"/>
              </a:solidFill>
              <a:ln>
                <a:noFill/>
              </a:ln>
              <a:effectLst/>
              <a:scene3d>
                <a:camera prst="orthographicFront"/>
                <a:lightRig rig="brightRoom" dir="t"/>
              </a:scene3d>
              <a:sp3d prstMaterial="flat">
                <a:bevelT w="50800" h="101600" prst="angle"/>
                <a:contourClr>
                  <a:srgbClr val="000000"/>
                </a:contourClr>
              </a:sp3d>
            </c:spPr>
            <c:extLst xmlns:c16r2="http://schemas.microsoft.com/office/drawing/2015/06/chart">
              <c:ext xmlns:c16="http://schemas.microsoft.com/office/drawing/2014/chart" uri="{C3380CC4-5D6E-409C-BE32-E72D297353CC}">
                <c16:uniqueId val="{00000005-B280-9A46-A544-22E1FFA95210}"/>
              </c:ext>
            </c:extLst>
          </c:dPt>
          <c:dPt>
            <c:idx val="3"/>
            <c:bubble3D val="0"/>
            <c:spPr>
              <a:solidFill>
                <a:schemeClr val="accent4"/>
              </a:solidFill>
              <a:ln>
                <a:noFill/>
              </a:ln>
              <a:effectLst/>
              <a:scene3d>
                <a:camera prst="orthographicFront"/>
                <a:lightRig rig="brightRoom" dir="t"/>
              </a:scene3d>
              <a:sp3d prstMaterial="flat">
                <a:bevelT w="50800" h="101600" prst="angle"/>
                <a:contourClr>
                  <a:srgbClr val="000000"/>
                </a:contourClr>
              </a:sp3d>
            </c:spPr>
            <c:extLst xmlns:c16r2="http://schemas.microsoft.com/office/drawing/2015/06/chart">
              <c:ext xmlns:c16="http://schemas.microsoft.com/office/drawing/2014/chart" uri="{C3380CC4-5D6E-409C-BE32-E72D297353CC}">
                <c16:uniqueId val="{00000007-B280-9A46-A544-22E1FFA95210}"/>
              </c:ext>
            </c:extLst>
          </c:dPt>
          <c:dLbls>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zh-CN"/>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Sheet1!$A$2:$A$5</c:f>
              <c:strCache>
                <c:ptCount val="4"/>
                <c:pt idx="0">
                  <c:v>AUDI</c:v>
                </c:pt>
                <c:pt idx="1">
                  <c:v>VW</c:v>
                </c:pt>
                <c:pt idx="2">
                  <c:v>GM</c:v>
                </c:pt>
                <c:pt idx="3">
                  <c:v>Others</c:v>
                </c:pt>
              </c:strCache>
            </c:strRef>
          </c:cat>
          <c:val>
            <c:numRef>
              <c:f>Sheet1!$B$2:$B$5</c:f>
              <c:numCache>
                <c:formatCode>0%</c:formatCode>
                <c:ptCount val="4"/>
                <c:pt idx="0">
                  <c:v>0.4</c:v>
                </c:pt>
                <c:pt idx="1">
                  <c:v>0.30000000000000032</c:v>
                </c:pt>
                <c:pt idx="2">
                  <c:v>0.15000000000000022</c:v>
                </c:pt>
                <c:pt idx="3">
                  <c:v>0.15000000000000022</c:v>
                </c:pt>
              </c:numCache>
            </c:numRef>
          </c:val>
          <c:extLst xmlns:c16r2="http://schemas.microsoft.com/office/drawing/2015/06/chart">
            <c:ext xmlns:c16="http://schemas.microsoft.com/office/drawing/2014/chart" uri="{C3380CC4-5D6E-409C-BE32-E72D297353CC}">
              <c16:uniqueId val="{00000008-B280-9A46-A544-22E1FFA95210}"/>
            </c:ext>
          </c:extLst>
        </c:ser>
        <c:dLbls>
          <c:showLegendKey val="0"/>
          <c:showVal val="1"/>
          <c:showCatName val="0"/>
          <c:showSerName val="0"/>
          <c:showPercent val="0"/>
          <c:showBubbleSize val="0"/>
          <c:showLeaderLines val="1"/>
        </c:dLbls>
        <c:firstSliceAng val="0"/>
        <c:holeSize val="50"/>
      </c:doughnutChart>
      <c:spPr>
        <a:noFill/>
        <a:ln>
          <a:noFill/>
        </a:ln>
        <a:effectLst/>
      </c:spPr>
    </c:plotArea>
    <c:legend>
      <c:legendPos val="t"/>
      <c:layout>
        <c:manualLayout>
          <c:xMode val="edge"/>
          <c:yMode val="edge"/>
          <c:x val="0.26666666666666711"/>
          <c:y val="0.90088218139399157"/>
          <c:w val="0.40265704286964132"/>
          <c:h val="8.985855934674850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Arial Narrow" panose="020B0604020202020204" pitchFamily="34" charset="0"/>
              <a:ea typeface="+mn-ea"/>
              <a:cs typeface="Arial Narrow" panose="020B0604020202020204" pitchFamily="34" charset="0"/>
            </a:defRPr>
          </a:pPr>
          <a:endParaRPr lang="zh-CN"/>
        </a:p>
      </c:txPr>
    </c:legend>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787" cy="496967"/>
          </a:xfrm>
          <a:prstGeom prst="rect">
            <a:avLst/>
          </a:prstGeom>
        </p:spPr>
        <p:txBody>
          <a:bodyPr vert="horz" lIns="91440" tIns="45720" rIns="91440" bIns="45720" rtlCol="0"/>
          <a:lstStyle>
            <a:lvl1pPr algn="l">
              <a:defRPr sz="1200"/>
            </a:lvl1pPr>
          </a:lstStyle>
          <a:p>
            <a:endParaRPr lang="zh-HK" altLang="en-US"/>
          </a:p>
        </p:txBody>
      </p:sp>
      <p:sp>
        <p:nvSpPr>
          <p:cNvPr id="3" name="Date Placeholder 2"/>
          <p:cNvSpPr>
            <a:spLocks noGrp="1"/>
          </p:cNvSpPr>
          <p:nvPr>
            <p:ph type="dt" sz="quarter" idx="1"/>
          </p:nvPr>
        </p:nvSpPr>
        <p:spPr>
          <a:xfrm>
            <a:off x="3855838" y="0"/>
            <a:ext cx="2949787" cy="496967"/>
          </a:xfrm>
          <a:prstGeom prst="rect">
            <a:avLst/>
          </a:prstGeom>
        </p:spPr>
        <p:txBody>
          <a:bodyPr vert="horz" lIns="91440" tIns="45720" rIns="91440" bIns="45720" rtlCol="0"/>
          <a:lstStyle>
            <a:lvl1pPr algn="r">
              <a:defRPr sz="1200"/>
            </a:lvl1pPr>
          </a:lstStyle>
          <a:p>
            <a:fld id="{0ACEDBCD-BA86-4AC8-8BC3-EC1A2A3F6244}" type="datetimeFigureOut">
              <a:rPr lang="zh-HK" altLang="en-US" smtClean="0"/>
              <a:pPr/>
              <a:t>10/5/2021</a:t>
            </a:fld>
            <a:endParaRPr lang="zh-HK" altLang="en-US"/>
          </a:p>
        </p:txBody>
      </p:sp>
      <p:sp>
        <p:nvSpPr>
          <p:cNvPr id="4" name="Footer Placeholder 3"/>
          <p:cNvSpPr>
            <a:spLocks noGrp="1"/>
          </p:cNvSpPr>
          <p:nvPr>
            <p:ph type="ftr" sz="quarter" idx="2"/>
          </p:nvPr>
        </p:nvSpPr>
        <p:spPr>
          <a:xfrm>
            <a:off x="0" y="9440646"/>
            <a:ext cx="2949787" cy="496967"/>
          </a:xfrm>
          <a:prstGeom prst="rect">
            <a:avLst/>
          </a:prstGeom>
        </p:spPr>
        <p:txBody>
          <a:bodyPr vert="horz" lIns="91440" tIns="45720" rIns="91440" bIns="45720" rtlCol="0" anchor="b"/>
          <a:lstStyle>
            <a:lvl1pPr algn="l">
              <a:defRPr sz="1200"/>
            </a:lvl1pPr>
          </a:lstStyle>
          <a:p>
            <a:endParaRPr lang="zh-HK" altLang="en-US"/>
          </a:p>
        </p:txBody>
      </p:sp>
      <p:sp>
        <p:nvSpPr>
          <p:cNvPr id="5" name="Slide Number Placeholder 4"/>
          <p:cNvSpPr>
            <a:spLocks noGrp="1"/>
          </p:cNvSpPr>
          <p:nvPr>
            <p:ph type="sldNum" sz="quarter" idx="3"/>
          </p:nvPr>
        </p:nvSpPr>
        <p:spPr>
          <a:xfrm>
            <a:off x="3855838" y="9440646"/>
            <a:ext cx="2949787" cy="496967"/>
          </a:xfrm>
          <a:prstGeom prst="rect">
            <a:avLst/>
          </a:prstGeom>
        </p:spPr>
        <p:txBody>
          <a:bodyPr vert="horz" lIns="91440" tIns="45720" rIns="91440" bIns="45720" rtlCol="0" anchor="b"/>
          <a:lstStyle>
            <a:lvl1pPr algn="r">
              <a:defRPr sz="1200"/>
            </a:lvl1pPr>
          </a:lstStyle>
          <a:p>
            <a:fld id="{811CDA48-05BA-48A5-8AF5-2271170F0BA2}" type="slidenum">
              <a:rPr lang="zh-HK" altLang="en-US" smtClean="0"/>
              <a:pPr/>
              <a:t>‹#›</a:t>
            </a:fld>
            <a:endParaRPr lang="zh-HK" altLang="en-US"/>
          </a:p>
        </p:txBody>
      </p:sp>
    </p:spTree>
    <p:extLst>
      <p:ext uri="{BB962C8B-B14F-4D97-AF65-F5344CB8AC3E}">
        <p14:creationId xmlns:p14="http://schemas.microsoft.com/office/powerpoint/2010/main" val="187815136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787" cy="496967"/>
          </a:xfrm>
          <a:prstGeom prst="rect">
            <a:avLst/>
          </a:prstGeom>
        </p:spPr>
        <p:txBody>
          <a:bodyPr vert="horz" lIns="91440" tIns="45720" rIns="91440" bIns="45720" rtlCol="0"/>
          <a:lstStyle>
            <a:lvl1pPr algn="l">
              <a:defRPr sz="1200"/>
            </a:lvl1pPr>
          </a:lstStyle>
          <a:p>
            <a:endParaRPr lang="zh-HK" altLang="en-US"/>
          </a:p>
        </p:txBody>
      </p:sp>
      <p:sp>
        <p:nvSpPr>
          <p:cNvPr id="3" name="Date Placeholder 2"/>
          <p:cNvSpPr>
            <a:spLocks noGrp="1"/>
          </p:cNvSpPr>
          <p:nvPr>
            <p:ph type="dt" idx="1"/>
          </p:nvPr>
        </p:nvSpPr>
        <p:spPr>
          <a:xfrm>
            <a:off x="3855838" y="0"/>
            <a:ext cx="2949787" cy="496967"/>
          </a:xfrm>
          <a:prstGeom prst="rect">
            <a:avLst/>
          </a:prstGeom>
        </p:spPr>
        <p:txBody>
          <a:bodyPr vert="horz" lIns="91440" tIns="45720" rIns="91440" bIns="45720" rtlCol="0"/>
          <a:lstStyle>
            <a:lvl1pPr algn="r">
              <a:defRPr sz="1200"/>
            </a:lvl1pPr>
          </a:lstStyle>
          <a:p>
            <a:fld id="{DA231B18-0401-4A3C-9886-80E7DBBEDFD5}" type="datetimeFigureOut">
              <a:rPr lang="zh-HK" altLang="en-US" smtClean="0"/>
              <a:pPr/>
              <a:t>10/5/2021</a:t>
            </a:fld>
            <a:endParaRPr lang="zh-HK" altLang="en-US"/>
          </a:p>
        </p:txBody>
      </p:sp>
      <p:sp>
        <p:nvSpPr>
          <p:cNvPr id="4" name="Slide Image Placeholder 3"/>
          <p:cNvSpPr>
            <a:spLocks noGrp="1" noRot="1" noChangeAspect="1"/>
          </p:cNvSpPr>
          <p:nvPr>
            <p:ph type="sldImg" idx="2"/>
          </p:nvPr>
        </p:nvSpPr>
        <p:spPr>
          <a:xfrm>
            <a:off x="920750" y="746125"/>
            <a:ext cx="4965700" cy="3725863"/>
          </a:xfrm>
          <a:prstGeom prst="rect">
            <a:avLst/>
          </a:prstGeom>
          <a:noFill/>
          <a:ln w="12700">
            <a:solidFill>
              <a:prstClr val="black"/>
            </a:solidFill>
          </a:ln>
        </p:spPr>
        <p:txBody>
          <a:bodyPr vert="horz" lIns="91440" tIns="45720" rIns="91440" bIns="45720" rtlCol="0" anchor="ctr"/>
          <a:lstStyle/>
          <a:p>
            <a:endParaRPr lang="zh-HK" altLang="en-US"/>
          </a:p>
        </p:txBody>
      </p:sp>
      <p:sp>
        <p:nvSpPr>
          <p:cNvPr id="5" name="Notes Placeholder 4"/>
          <p:cNvSpPr>
            <a:spLocks noGrp="1"/>
          </p:cNvSpPr>
          <p:nvPr>
            <p:ph type="body" sz="quarter" idx="3"/>
          </p:nvPr>
        </p:nvSpPr>
        <p:spPr>
          <a:xfrm>
            <a:off x="680720" y="4721186"/>
            <a:ext cx="5445760" cy="4472702"/>
          </a:xfrm>
          <a:prstGeom prst="rect">
            <a:avLst/>
          </a:prstGeom>
        </p:spPr>
        <p:txBody>
          <a:bodyPr vert="horz" lIns="91440" tIns="45720" rIns="91440" bIns="45720" rtlCol="0"/>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6" name="Footer Placeholder 5"/>
          <p:cNvSpPr>
            <a:spLocks noGrp="1"/>
          </p:cNvSpPr>
          <p:nvPr>
            <p:ph type="ftr" sz="quarter" idx="4"/>
          </p:nvPr>
        </p:nvSpPr>
        <p:spPr>
          <a:xfrm>
            <a:off x="0" y="9440646"/>
            <a:ext cx="2949787" cy="496967"/>
          </a:xfrm>
          <a:prstGeom prst="rect">
            <a:avLst/>
          </a:prstGeom>
        </p:spPr>
        <p:txBody>
          <a:bodyPr vert="horz" lIns="91440" tIns="45720" rIns="91440" bIns="45720" rtlCol="0" anchor="b"/>
          <a:lstStyle>
            <a:lvl1pPr algn="l">
              <a:defRPr sz="1200"/>
            </a:lvl1pPr>
          </a:lstStyle>
          <a:p>
            <a:endParaRPr lang="zh-HK" altLang="en-US"/>
          </a:p>
        </p:txBody>
      </p:sp>
      <p:sp>
        <p:nvSpPr>
          <p:cNvPr id="7" name="Slide Number Placeholder 6"/>
          <p:cNvSpPr>
            <a:spLocks noGrp="1"/>
          </p:cNvSpPr>
          <p:nvPr>
            <p:ph type="sldNum" sz="quarter" idx="5"/>
          </p:nvPr>
        </p:nvSpPr>
        <p:spPr>
          <a:xfrm>
            <a:off x="3855838" y="9440646"/>
            <a:ext cx="2949787" cy="496967"/>
          </a:xfrm>
          <a:prstGeom prst="rect">
            <a:avLst/>
          </a:prstGeom>
        </p:spPr>
        <p:txBody>
          <a:bodyPr vert="horz" lIns="91440" tIns="45720" rIns="91440" bIns="45720" rtlCol="0" anchor="b"/>
          <a:lstStyle>
            <a:lvl1pPr algn="r">
              <a:defRPr sz="1200"/>
            </a:lvl1pPr>
          </a:lstStyle>
          <a:p>
            <a:fld id="{48802916-81E8-4D43-BE51-904E7FB5AC80}" type="slidenum">
              <a:rPr lang="zh-HK" altLang="en-US" smtClean="0"/>
              <a:pPr/>
              <a:t>‹#›</a:t>
            </a:fld>
            <a:endParaRPr lang="zh-HK" altLang="en-US"/>
          </a:p>
        </p:txBody>
      </p:sp>
    </p:spTree>
    <p:extLst>
      <p:ext uri="{BB962C8B-B14F-4D97-AF65-F5344CB8AC3E}">
        <p14:creationId xmlns:p14="http://schemas.microsoft.com/office/powerpoint/2010/main" val="11168700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HK" altLang="en-US" dirty="0"/>
          </a:p>
        </p:txBody>
      </p:sp>
      <p:sp>
        <p:nvSpPr>
          <p:cNvPr id="4" name="灯片编号占位符 3"/>
          <p:cNvSpPr>
            <a:spLocks noGrp="1"/>
          </p:cNvSpPr>
          <p:nvPr>
            <p:ph type="sldNum" sz="quarter" idx="5"/>
          </p:nvPr>
        </p:nvSpPr>
        <p:spPr/>
        <p:txBody>
          <a:bodyPr/>
          <a:lstStyle/>
          <a:p>
            <a:fld id="{48802916-81E8-4D43-BE51-904E7FB5AC80}" type="slidenum">
              <a:rPr lang="zh-HK" altLang="en-US" smtClean="0"/>
              <a:pPr/>
              <a:t>14</a:t>
            </a:fld>
            <a:endParaRPr lang="zh-HK" altLang="en-US"/>
          </a:p>
        </p:txBody>
      </p:sp>
    </p:spTree>
    <p:extLst>
      <p:ext uri="{BB962C8B-B14F-4D97-AF65-F5344CB8AC3E}">
        <p14:creationId xmlns:p14="http://schemas.microsoft.com/office/powerpoint/2010/main" val="401714010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 y="2420891"/>
            <a:ext cx="6191672" cy="1559835"/>
          </a:xfrm>
          <a:solidFill>
            <a:srgbClr val="2D4E75"/>
          </a:solidFill>
        </p:spPr>
        <p:txBody>
          <a:bodyPr>
            <a:normAutofit/>
          </a:bodyPr>
          <a:lstStyle>
            <a:lvl1pPr marL="0" indent="355600" algn="l">
              <a:defRPr sz="2800" b="1">
                <a:solidFill>
                  <a:schemeClr val="bg1"/>
                </a:solidFill>
                <a:latin typeface="微軟正黑體" pitchFamily="34" charset="-120"/>
                <a:ea typeface="微軟正黑體" pitchFamily="34" charset="-120"/>
                <a:cs typeface="Arial" pitchFamily="34" charset="0"/>
              </a:defRPr>
            </a:lvl1pPr>
          </a:lstStyle>
          <a:p>
            <a:r>
              <a:rPr lang="en-US" altLang="zh-HK" dirty="0"/>
              <a:t>Click to edit Master title style</a:t>
            </a:r>
            <a:endParaRPr lang="zh-HK" altLang="en-US" dirty="0"/>
          </a:p>
        </p:txBody>
      </p:sp>
      <p:sp>
        <p:nvSpPr>
          <p:cNvPr id="4" name="Date Placeholder 3"/>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5" name="Footer Placeholder 4"/>
          <p:cNvSpPr>
            <a:spLocks noGrp="1"/>
          </p:cNvSpPr>
          <p:nvPr>
            <p:ph type="ftr" sz="quarter" idx="11"/>
          </p:nvPr>
        </p:nvSpPr>
        <p:spPr/>
        <p:txBody>
          <a:bodyPr/>
          <a:lstStyle/>
          <a:p>
            <a:endParaRPr lang="zh-HK" altLang="en-US"/>
          </a:p>
        </p:txBody>
      </p:sp>
      <p:sp>
        <p:nvSpPr>
          <p:cNvPr id="6" name="Slide Number Placeholder 5"/>
          <p:cNvSpPr>
            <a:spLocks noGrp="1"/>
          </p:cNvSpPr>
          <p:nvPr>
            <p:ph type="sldNum" sz="quarter" idx="12"/>
          </p:nvPr>
        </p:nvSpPr>
        <p:spPr/>
        <p:txBody>
          <a:bodyPr/>
          <a:lstStyle/>
          <a:p>
            <a:fld id="{7104F2FB-28E4-416D-97AC-0AE5F9F00D07}" type="slidenum">
              <a:rPr lang="zh-HK" altLang="en-US" smtClean="0"/>
              <a:pPr/>
              <a:t>‹#›</a:t>
            </a:fld>
            <a:endParaRPr lang="zh-HK" altLang="en-US"/>
          </a:p>
        </p:txBody>
      </p:sp>
      <p:pic>
        <p:nvPicPr>
          <p:cNvPr id="8" name="圖片 23" descr="pic02-bigstock_Yellow_sports_car_isolated_on__17596709.jpg"/>
          <p:cNvPicPr>
            <a:picLocks noChangeAspect="1"/>
          </p:cNvPicPr>
          <p:nvPr userDrawn="1"/>
        </p:nvPicPr>
        <p:blipFill rotWithShape="1">
          <a:blip r:embed="rId2" cstate="print">
            <a:duotone>
              <a:prstClr val="black"/>
              <a:schemeClr val="tx2">
                <a:tint val="45000"/>
                <a:satMod val="400000"/>
              </a:schemeClr>
            </a:duotone>
            <a:extLst>
              <a:ext uri="{28A0092B-C50C-407E-A947-70E740481C1C}">
                <a14:useLocalDpi xmlns:a14="http://schemas.microsoft.com/office/drawing/2010/main" val="0"/>
              </a:ext>
            </a:extLst>
          </a:blip>
          <a:srcRect l="9866" t="39704" b="3621"/>
          <a:stretch/>
        </p:blipFill>
        <p:spPr bwMode="auto">
          <a:xfrm>
            <a:off x="6229778" y="2420890"/>
            <a:ext cx="2376265" cy="1559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userDrawn="1"/>
        </p:nvSpPr>
        <p:spPr>
          <a:xfrm>
            <a:off x="8668971" y="2420892"/>
            <a:ext cx="467544" cy="1559835"/>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sz="1800"/>
          </a:p>
        </p:txBody>
      </p:sp>
    </p:spTree>
    <p:extLst>
      <p:ext uri="{BB962C8B-B14F-4D97-AF65-F5344CB8AC3E}">
        <p14:creationId xmlns:p14="http://schemas.microsoft.com/office/powerpoint/2010/main" val="13851917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HK"/>
              <a:t>Click to edit Master title style</a:t>
            </a:r>
            <a:endParaRPr lang="zh-HK" altLang="en-US"/>
          </a:p>
        </p:txBody>
      </p:sp>
      <p:sp>
        <p:nvSpPr>
          <p:cNvPr id="3" name="Vertical Text Placeholder 2"/>
          <p:cNvSpPr>
            <a:spLocks noGrp="1"/>
          </p:cNvSpPr>
          <p:nvPr>
            <p:ph type="body" orient="vert" idx="1"/>
          </p:nvPr>
        </p:nvSpPr>
        <p:spPr/>
        <p:txBody>
          <a:bodyPr vert="eaVert"/>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4" name="Date Placeholder 3"/>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5" name="Footer Placeholder 4"/>
          <p:cNvSpPr>
            <a:spLocks noGrp="1"/>
          </p:cNvSpPr>
          <p:nvPr>
            <p:ph type="ftr" sz="quarter" idx="11"/>
          </p:nvPr>
        </p:nvSpPr>
        <p:spPr/>
        <p:txBody>
          <a:bodyPr/>
          <a:lstStyle/>
          <a:p>
            <a:endParaRPr lang="zh-HK" altLang="en-US"/>
          </a:p>
        </p:txBody>
      </p:sp>
      <p:sp>
        <p:nvSpPr>
          <p:cNvPr id="6" name="Slide Number Placeholder 5"/>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34220726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altLang="zh-HK"/>
              <a:t>Click to edit Master title style</a:t>
            </a:r>
            <a:endParaRPr lang="zh-HK" altLang="en-US"/>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4" name="Date Placeholder 3"/>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5" name="Footer Placeholder 4"/>
          <p:cNvSpPr>
            <a:spLocks noGrp="1"/>
          </p:cNvSpPr>
          <p:nvPr>
            <p:ph type="ftr" sz="quarter" idx="11"/>
          </p:nvPr>
        </p:nvSpPr>
        <p:spPr/>
        <p:txBody>
          <a:bodyPr/>
          <a:lstStyle/>
          <a:p>
            <a:endParaRPr lang="zh-HK" altLang="en-US"/>
          </a:p>
        </p:txBody>
      </p:sp>
      <p:sp>
        <p:nvSpPr>
          <p:cNvPr id="6" name="Slide Number Placeholder 5"/>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13573140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HK"/>
              <a:t>Click to edit Master title style</a:t>
            </a:r>
            <a:endParaRPr lang="zh-HK" altLang="en-US"/>
          </a:p>
        </p:txBody>
      </p:sp>
      <p:sp>
        <p:nvSpPr>
          <p:cNvPr id="3" name="Content Placeholder 2"/>
          <p:cNvSpPr>
            <a:spLocks noGrp="1"/>
          </p:cNvSpPr>
          <p:nvPr>
            <p:ph idx="1"/>
          </p:nvPr>
        </p:nvSpPr>
        <p:spPr/>
        <p:txBody>
          <a:body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4" name="Date Placeholder 3"/>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5" name="Footer Placeholder 4"/>
          <p:cNvSpPr>
            <a:spLocks noGrp="1"/>
          </p:cNvSpPr>
          <p:nvPr>
            <p:ph type="ftr" sz="quarter" idx="11"/>
          </p:nvPr>
        </p:nvSpPr>
        <p:spPr/>
        <p:txBody>
          <a:bodyPr/>
          <a:lstStyle/>
          <a:p>
            <a:endParaRPr lang="zh-HK" altLang="en-US"/>
          </a:p>
        </p:txBody>
      </p:sp>
      <p:sp>
        <p:nvSpPr>
          <p:cNvPr id="6" name="Slide Number Placeholder 5"/>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17129691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altLang="zh-HK"/>
              <a:t>Click to edit Master title style</a:t>
            </a:r>
            <a:endParaRPr lang="zh-HK" alt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ltLang="zh-HK"/>
              <a:t>Click to edit Master text styles</a:t>
            </a:r>
          </a:p>
        </p:txBody>
      </p:sp>
      <p:sp>
        <p:nvSpPr>
          <p:cNvPr id="4" name="Date Placeholder 3"/>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5" name="Footer Placeholder 4"/>
          <p:cNvSpPr>
            <a:spLocks noGrp="1"/>
          </p:cNvSpPr>
          <p:nvPr>
            <p:ph type="ftr" sz="quarter" idx="11"/>
          </p:nvPr>
        </p:nvSpPr>
        <p:spPr/>
        <p:txBody>
          <a:bodyPr/>
          <a:lstStyle/>
          <a:p>
            <a:endParaRPr lang="zh-HK" altLang="en-US"/>
          </a:p>
        </p:txBody>
      </p:sp>
      <p:sp>
        <p:nvSpPr>
          <p:cNvPr id="6" name="Slide Number Placeholder 5"/>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15923711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HK"/>
              <a:t>Click to edit Master title style</a:t>
            </a:r>
            <a:endParaRPr lang="zh-HK" altLang="en-US"/>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5" name="Date Placeholder 4"/>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6" name="Footer Placeholder 5"/>
          <p:cNvSpPr>
            <a:spLocks noGrp="1"/>
          </p:cNvSpPr>
          <p:nvPr>
            <p:ph type="ftr" sz="quarter" idx="11"/>
          </p:nvPr>
        </p:nvSpPr>
        <p:spPr/>
        <p:txBody>
          <a:bodyPr/>
          <a:lstStyle/>
          <a:p>
            <a:endParaRPr lang="zh-HK" altLang="en-US"/>
          </a:p>
        </p:txBody>
      </p:sp>
      <p:sp>
        <p:nvSpPr>
          <p:cNvPr id="7" name="Slide Number Placeholder 6"/>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2492786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ltLang="zh-HK"/>
              <a:t>Click to edit Master title style</a:t>
            </a:r>
            <a:endParaRPr lang="zh-HK" alt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HK"/>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zh-HK"/>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7" name="Date Placeholder 6"/>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8" name="Footer Placeholder 7"/>
          <p:cNvSpPr>
            <a:spLocks noGrp="1"/>
          </p:cNvSpPr>
          <p:nvPr>
            <p:ph type="ftr" sz="quarter" idx="11"/>
          </p:nvPr>
        </p:nvSpPr>
        <p:spPr/>
        <p:txBody>
          <a:bodyPr/>
          <a:lstStyle/>
          <a:p>
            <a:endParaRPr lang="zh-HK" altLang="en-US"/>
          </a:p>
        </p:txBody>
      </p:sp>
      <p:sp>
        <p:nvSpPr>
          <p:cNvPr id="9" name="Slide Number Placeholder 8"/>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5447925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Rectangle 5"/>
          <p:cNvSpPr/>
          <p:nvPr userDrawn="1"/>
        </p:nvSpPr>
        <p:spPr>
          <a:xfrm>
            <a:off x="1" y="0"/>
            <a:ext cx="8316416" cy="692696"/>
          </a:xfrm>
          <a:prstGeom prst="rect">
            <a:avLst/>
          </a:prstGeom>
          <a:solidFill>
            <a:srgbClr val="2D4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HK" altLang="en-US" sz="1800" dirty="0"/>
          </a:p>
        </p:txBody>
      </p:sp>
      <p:sp>
        <p:nvSpPr>
          <p:cNvPr id="3" name="Date Placeholder 2"/>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2" name="Title 1"/>
          <p:cNvSpPr>
            <a:spLocks noGrp="1"/>
          </p:cNvSpPr>
          <p:nvPr>
            <p:ph type="title"/>
          </p:nvPr>
        </p:nvSpPr>
        <p:spPr>
          <a:xfrm>
            <a:off x="158824" y="137319"/>
            <a:ext cx="8229600" cy="418058"/>
          </a:xfrm>
        </p:spPr>
        <p:txBody>
          <a:bodyPr>
            <a:normAutofit/>
          </a:bodyPr>
          <a:lstStyle>
            <a:lvl1pPr algn="l">
              <a:defRPr sz="2800" b="1">
                <a:solidFill>
                  <a:schemeClr val="bg1"/>
                </a:solidFill>
                <a:latin typeface="微軟正黑體" pitchFamily="34" charset="-120"/>
                <a:ea typeface="微軟正黑體" pitchFamily="34" charset="-120"/>
                <a:cs typeface="Arial" pitchFamily="34" charset="0"/>
              </a:defRPr>
            </a:lvl1pPr>
          </a:lstStyle>
          <a:p>
            <a:r>
              <a:rPr lang="en-US" altLang="zh-HK" dirty="0"/>
              <a:t>Click to edit Master title style</a:t>
            </a:r>
            <a:endParaRPr lang="zh-HK" altLang="en-US" dirty="0"/>
          </a:p>
        </p:txBody>
      </p:sp>
      <p:sp>
        <p:nvSpPr>
          <p:cNvPr id="4" name="Footer Placeholder 3"/>
          <p:cNvSpPr>
            <a:spLocks noGrp="1"/>
          </p:cNvSpPr>
          <p:nvPr>
            <p:ph type="ftr" sz="quarter" idx="11"/>
          </p:nvPr>
        </p:nvSpPr>
        <p:spPr/>
        <p:txBody>
          <a:bodyPr/>
          <a:lstStyle/>
          <a:p>
            <a:endParaRPr lang="zh-HK" altLang="en-US"/>
          </a:p>
        </p:txBody>
      </p:sp>
      <p:sp>
        <p:nvSpPr>
          <p:cNvPr id="5" name="Slide Number Placeholder 4"/>
          <p:cNvSpPr>
            <a:spLocks noGrp="1"/>
          </p:cNvSpPr>
          <p:nvPr>
            <p:ph type="sldNum" sz="quarter" idx="12"/>
          </p:nvPr>
        </p:nvSpPr>
        <p:spPr>
          <a:xfrm>
            <a:off x="7020272" y="6525346"/>
            <a:ext cx="2133600" cy="365125"/>
          </a:xfrm>
        </p:spPr>
        <p:txBody>
          <a:bodyPr/>
          <a:lstStyle>
            <a:lvl1pPr>
              <a:defRPr>
                <a:latin typeface="Arial Black" pitchFamily="34" charset="0"/>
              </a:defRPr>
            </a:lvl1pPr>
          </a:lstStyle>
          <a:p>
            <a:fld id="{7104F2FB-28E4-416D-97AC-0AE5F9F00D07}" type="slidenum">
              <a:rPr lang="zh-HK" altLang="en-US" smtClean="0"/>
              <a:pPr/>
              <a:t>‹#›</a:t>
            </a:fld>
            <a:endParaRPr lang="zh-HK" altLang="en-US"/>
          </a:p>
        </p:txBody>
      </p:sp>
      <p:sp>
        <p:nvSpPr>
          <p:cNvPr id="12" name="Rectangle 5"/>
          <p:cNvSpPr/>
          <p:nvPr userDrawn="1"/>
        </p:nvSpPr>
        <p:spPr>
          <a:xfrm>
            <a:off x="8460432" y="0"/>
            <a:ext cx="683568" cy="692696"/>
          </a:xfrm>
          <a:prstGeom prst="rect">
            <a:avLst/>
          </a:prstGeom>
          <a:solidFill>
            <a:srgbClr val="2D4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HK" altLang="en-US" sz="1800" dirty="0"/>
          </a:p>
        </p:txBody>
      </p:sp>
      <p:sp>
        <p:nvSpPr>
          <p:cNvPr id="13" name="Rectangle 5"/>
          <p:cNvSpPr/>
          <p:nvPr userDrawn="1"/>
        </p:nvSpPr>
        <p:spPr>
          <a:xfrm>
            <a:off x="8259290" y="0"/>
            <a:ext cx="201143" cy="692696"/>
          </a:xfrm>
          <a:prstGeom prst="rect">
            <a:avLst/>
          </a:prstGeom>
          <a:solidFill>
            <a:schemeClr val="bg1">
              <a:lumMod val="85000"/>
              <a:alpha val="6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HK" altLang="en-US" sz="1800" dirty="0"/>
          </a:p>
        </p:txBody>
      </p:sp>
      <p:grpSp>
        <p:nvGrpSpPr>
          <p:cNvPr id="10" name="Group 7"/>
          <p:cNvGrpSpPr/>
          <p:nvPr userDrawn="1"/>
        </p:nvGrpSpPr>
        <p:grpSpPr>
          <a:xfrm>
            <a:off x="0" y="-2438"/>
            <a:ext cx="8892480" cy="108356"/>
            <a:chOff x="0" y="-1829"/>
            <a:chExt cx="7688036" cy="81267"/>
          </a:xfrm>
        </p:grpSpPr>
        <p:pic>
          <p:nvPicPr>
            <p:cNvPr id="11" name="Picture 11" descr="topba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092020" y="-1829"/>
              <a:ext cx="4596016" cy="81267"/>
            </a:xfrm>
            <a:prstGeom prst="rect">
              <a:avLst/>
            </a:prstGeom>
          </p:spPr>
        </p:pic>
        <p:pic>
          <p:nvPicPr>
            <p:cNvPr id="14" name="Picture 12" descr="topba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829"/>
              <a:ext cx="4596016" cy="81267"/>
            </a:xfrm>
            <a:prstGeom prst="rect">
              <a:avLst/>
            </a:prstGeom>
          </p:spPr>
        </p:pic>
      </p:grpSp>
    </p:spTree>
    <p:extLst>
      <p:ext uri="{BB962C8B-B14F-4D97-AF65-F5344CB8AC3E}">
        <p14:creationId xmlns:p14="http://schemas.microsoft.com/office/powerpoint/2010/main" val="1681593367"/>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3" name="Footer Placeholder 2"/>
          <p:cNvSpPr>
            <a:spLocks noGrp="1"/>
          </p:cNvSpPr>
          <p:nvPr>
            <p:ph type="ftr" sz="quarter" idx="11"/>
          </p:nvPr>
        </p:nvSpPr>
        <p:spPr/>
        <p:txBody>
          <a:bodyPr/>
          <a:lstStyle/>
          <a:p>
            <a:endParaRPr lang="zh-HK" altLang="en-US"/>
          </a:p>
        </p:txBody>
      </p:sp>
      <p:sp>
        <p:nvSpPr>
          <p:cNvPr id="4" name="Slide Number Placeholder 3"/>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12120659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ltLang="zh-HK"/>
              <a:t>Click to edit Master title style</a:t>
            </a:r>
            <a:endParaRPr lang="zh-HK" altLang="en-US"/>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HK"/>
              <a:t>Click to edit Master text styles</a:t>
            </a:r>
          </a:p>
        </p:txBody>
      </p:sp>
      <p:sp>
        <p:nvSpPr>
          <p:cNvPr id="5" name="Date Placeholder 4"/>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6" name="Footer Placeholder 5"/>
          <p:cNvSpPr>
            <a:spLocks noGrp="1"/>
          </p:cNvSpPr>
          <p:nvPr>
            <p:ph type="ftr" sz="quarter" idx="11"/>
          </p:nvPr>
        </p:nvSpPr>
        <p:spPr/>
        <p:txBody>
          <a:bodyPr/>
          <a:lstStyle/>
          <a:p>
            <a:endParaRPr lang="zh-HK" altLang="en-US"/>
          </a:p>
        </p:txBody>
      </p:sp>
      <p:sp>
        <p:nvSpPr>
          <p:cNvPr id="7" name="Slide Number Placeholder 6"/>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13028263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ltLang="zh-HK"/>
              <a:t>Click to edit Master title style</a:t>
            </a:r>
            <a:endParaRPr lang="zh-HK" alt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HK" alt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ltLang="zh-HK"/>
              <a:t>Click to edit Master text styles</a:t>
            </a:r>
          </a:p>
        </p:txBody>
      </p:sp>
      <p:sp>
        <p:nvSpPr>
          <p:cNvPr id="5" name="Date Placeholder 4"/>
          <p:cNvSpPr>
            <a:spLocks noGrp="1"/>
          </p:cNvSpPr>
          <p:nvPr>
            <p:ph type="dt" sz="half" idx="10"/>
          </p:nvPr>
        </p:nvSpPr>
        <p:spPr/>
        <p:txBody>
          <a:bodyPr/>
          <a:lstStyle/>
          <a:p>
            <a:fld id="{A6127A0A-C003-4068-AD6A-D0D501B8EBD9}" type="datetimeFigureOut">
              <a:rPr lang="zh-HK" altLang="en-US" smtClean="0"/>
              <a:pPr/>
              <a:t>10/5/2021</a:t>
            </a:fld>
            <a:endParaRPr lang="zh-HK" altLang="en-US"/>
          </a:p>
        </p:txBody>
      </p:sp>
      <p:sp>
        <p:nvSpPr>
          <p:cNvPr id="6" name="Footer Placeholder 5"/>
          <p:cNvSpPr>
            <a:spLocks noGrp="1"/>
          </p:cNvSpPr>
          <p:nvPr>
            <p:ph type="ftr" sz="quarter" idx="11"/>
          </p:nvPr>
        </p:nvSpPr>
        <p:spPr/>
        <p:txBody>
          <a:bodyPr/>
          <a:lstStyle/>
          <a:p>
            <a:endParaRPr lang="zh-HK" altLang="en-US"/>
          </a:p>
        </p:txBody>
      </p:sp>
      <p:sp>
        <p:nvSpPr>
          <p:cNvPr id="7" name="Slide Number Placeholder 6"/>
          <p:cNvSpPr>
            <a:spLocks noGrp="1"/>
          </p:cNvSpPr>
          <p:nvPr>
            <p:ph type="sldNum" sz="quarter" idx="12"/>
          </p:nvPr>
        </p:nvSpPr>
        <p:spPr/>
        <p:txBody>
          <a:body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10565217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ltLang="zh-HK"/>
              <a:t>Click to edit Master title style</a:t>
            </a:r>
            <a:endParaRPr lang="zh-HK" altLang="en-US"/>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en-US" altLang="zh-HK"/>
              <a:t>Click to edit Master text styles</a:t>
            </a:r>
          </a:p>
          <a:p>
            <a:pPr lvl="1"/>
            <a:r>
              <a:rPr lang="en-US" altLang="zh-HK"/>
              <a:t>Second level</a:t>
            </a:r>
          </a:p>
          <a:p>
            <a:pPr lvl="2"/>
            <a:r>
              <a:rPr lang="en-US" altLang="zh-HK"/>
              <a:t>Third level</a:t>
            </a:r>
          </a:p>
          <a:p>
            <a:pPr lvl="3"/>
            <a:r>
              <a:rPr lang="en-US" altLang="zh-HK"/>
              <a:t>Fourth level</a:t>
            </a:r>
          </a:p>
          <a:p>
            <a:pPr lvl="4"/>
            <a:r>
              <a:rPr lang="en-US" altLang="zh-HK"/>
              <a:t>Fifth level</a:t>
            </a:r>
            <a:endParaRPr lang="zh-HK" altLang="en-US"/>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6127A0A-C003-4068-AD6A-D0D501B8EBD9}" type="datetimeFigureOut">
              <a:rPr lang="zh-HK" altLang="en-US" smtClean="0"/>
              <a:pPr/>
              <a:t>10/5/2021</a:t>
            </a:fld>
            <a:endParaRPr lang="zh-HK" altLang="en-US"/>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HK" altLang="en-US"/>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04F2FB-28E4-416D-97AC-0AE5F9F00D07}" type="slidenum">
              <a:rPr lang="zh-HK" altLang="en-US" smtClean="0"/>
              <a:pPr/>
              <a:t>‹#›</a:t>
            </a:fld>
            <a:endParaRPr lang="zh-HK" altLang="en-US"/>
          </a:p>
        </p:txBody>
      </p:sp>
    </p:spTree>
    <p:extLst>
      <p:ext uri="{BB962C8B-B14F-4D97-AF65-F5344CB8AC3E}">
        <p14:creationId xmlns:p14="http://schemas.microsoft.com/office/powerpoint/2010/main" val="203324120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H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46.emf"/><Relationship Id="rId7" Type="http://schemas.openxmlformats.org/officeDocument/2006/relationships/image" Target="../media/image50.png"/><Relationship Id="rId2" Type="http://schemas.openxmlformats.org/officeDocument/2006/relationships/image" Target="../media/image45.emf"/><Relationship Id="rId1" Type="http://schemas.openxmlformats.org/officeDocument/2006/relationships/slideLayout" Target="../slideLayouts/slideLayout6.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emf"/></Relationships>
</file>

<file path=ppt/slides/_rels/slide1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jpeg"/><Relationship Id="rId1" Type="http://schemas.openxmlformats.org/officeDocument/2006/relationships/slideLayout" Target="../slideLayouts/slideLayout6.xml"/><Relationship Id="rId6" Type="http://schemas.microsoft.com/office/2007/relationships/hdphoto" Target="../media/hdphoto5.wdp"/><Relationship Id="rId5" Type="http://schemas.openxmlformats.org/officeDocument/2006/relationships/image" Target="../media/image54.png"/><Relationship Id="rId4" Type="http://schemas.openxmlformats.org/officeDocument/2006/relationships/image" Target="../media/image53.png"/></Relationships>
</file>

<file path=ppt/slides/_rels/slide12.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56.png"/><Relationship Id="rId7" Type="http://schemas.openxmlformats.org/officeDocument/2006/relationships/image" Target="../media/image60.jpeg"/><Relationship Id="rId12" Type="http://schemas.microsoft.com/office/2007/relationships/hdphoto" Target="../media/hdphoto6.wdp"/><Relationship Id="rId2" Type="http://schemas.openxmlformats.org/officeDocument/2006/relationships/image" Target="../media/image55.jpeg"/><Relationship Id="rId1" Type="http://schemas.openxmlformats.org/officeDocument/2006/relationships/slideLayout" Target="../slideLayouts/slideLayout6.xml"/><Relationship Id="rId6" Type="http://schemas.openxmlformats.org/officeDocument/2006/relationships/image" Target="../media/image59.jpeg"/><Relationship Id="rId11" Type="http://schemas.openxmlformats.org/officeDocument/2006/relationships/image" Target="../media/image64.png"/><Relationship Id="rId5" Type="http://schemas.openxmlformats.org/officeDocument/2006/relationships/image" Target="../media/image58.jpeg"/><Relationship Id="rId10" Type="http://schemas.openxmlformats.org/officeDocument/2006/relationships/image" Target="../media/image63.jpeg"/><Relationship Id="rId4" Type="http://schemas.openxmlformats.org/officeDocument/2006/relationships/image" Target="../media/image57.jpeg"/><Relationship Id="rId9" Type="http://schemas.openxmlformats.org/officeDocument/2006/relationships/image" Target="../media/image62.jpeg"/></Relationships>
</file>

<file path=ppt/slides/_rels/slide1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65.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image" Target="../media/image66.emf"/><Relationship Id="rId1" Type="http://schemas.openxmlformats.org/officeDocument/2006/relationships/slideLayout" Target="../slideLayouts/slideLayout6.xml"/><Relationship Id="rId5" Type="http://schemas.openxmlformats.org/officeDocument/2006/relationships/image" Target="../media/image69.jpeg"/><Relationship Id="rId4" Type="http://schemas.openxmlformats.org/officeDocument/2006/relationships/image" Target="../media/image6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6.xml"/><Relationship Id="rId5" Type="http://schemas.openxmlformats.org/officeDocument/2006/relationships/image" Target="../media/image73.png"/><Relationship Id="rId4" Type="http://schemas.openxmlformats.org/officeDocument/2006/relationships/image" Target="../media/image72.png"/></Relationships>
</file>

<file path=ppt/slides/_rels/slide1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slideLayout" Target="../slideLayouts/slideLayout6.xml"/><Relationship Id="rId1" Type="http://schemas.openxmlformats.org/officeDocument/2006/relationships/tags" Target="../tags/tag1.xml"/><Relationship Id="rId4" Type="http://schemas.openxmlformats.org/officeDocument/2006/relationships/image" Target="../media/image7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chart" Target="../charts/chart1.xml"/><Relationship Id="rId1" Type="http://schemas.openxmlformats.org/officeDocument/2006/relationships/slideLayout" Target="../slideLayouts/slideLayout6.xml"/><Relationship Id="rId6" Type="http://schemas.openxmlformats.org/officeDocument/2006/relationships/image" Target="../media/image6.png"/><Relationship Id="rId5" Type="http://schemas.microsoft.com/office/2007/relationships/hdphoto" Target="../media/hdphoto1.wdp"/><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2.png"/><Relationship Id="rId18" Type="http://schemas.microsoft.com/office/2007/relationships/hdphoto" Target="../media/hdphoto3.wdp"/><Relationship Id="rId3" Type="http://schemas.openxmlformats.org/officeDocument/2006/relationships/image" Target="../media/image12.png"/><Relationship Id="rId21" Type="http://schemas.openxmlformats.org/officeDocument/2006/relationships/image" Target="../media/image27.png"/><Relationship Id="rId7" Type="http://schemas.openxmlformats.org/officeDocument/2006/relationships/image" Target="../media/image16.png"/><Relationship Id="rId12" Type="http://schemas.openxmlformats.org/officeDocument/2006/relationships/image" Target="../media/image21.jpeg"/><Relationship Id="rId17" Type="http://schemas.openxmlformats.org/officeDocument/2006/relationships/image" Target="../media/image25.png"/><Relationship Id="rId2" Type="http://schemas.openxmlformats.org/officeDocument/2006/relationships/image" Target="../media/image11.png"/><Relationship Id="rId16" Type="http://schemas.microsoft.com/office/2007/relationships/hdphoto" Target="../media/hdphoto2.wdp"/><Relationship Id="rId20" Type="http://schemas.microsoft.com/office/2007/relationships/hdphoto" Target="../media/hdphoto4.wdp"/><Relationship Id="rId1" Type="http://schemas.openxmlformats.org/officeDocument/2006/relationships/slideLayout" Target="../slideLayouts/slideLayout6.xml"/><Relationship Id="rId6" Type="http://schemas.openxmlformats.org/officeDocument/2006/relationships/image" Target="../media/image15.png"/><Relationship Id="rId11" Type="http://schemas.openxmlformats.org/officeDocument/2006/relationships/image" Target="../media/image20.jpeg"/><Relationship Id="rId5" Type="http://schemas.openxmlformats.org/officeDocument/2006/relationships/image" Target="../media/image14.png"/><Relationship Id="rId15" Type="http://schemas.openxmlformats.org/officeDocument/2006/relationships/image" Target="../media/image24.png"/><Relationship Id="rId10" Type="http://schemas.openxmlformats.org/officeDocument/2006/relationships/image" Target="../media/image19.png"/><Relationship Id="rId19" Type="http://schemas.openxmlformats.org/officeDocument/2006/relationships/image" Target="../media/image26.png"/><Relationship Id="rId4" Type="http://schemas.openxmlformats.org/officeDocument/2006/relationships/image" Target="../media/image13.png"/><Relationship Id="rId9" Type="http://schemas.openxmlformats.org/officeDocument/2006/relationships/image" Target="../media/image18.png"/><Relationship Id="rId14" Type="http://schemas.openxmlformats.org/officeDocument/2006/relationships/image" Target="../media/image23.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8" Type="http://schemas.openxmlformats.org/officeDocument/2006/relationships/image" Target="../media/image33.png"/><Relationship Id="rId13" Type="http://schemas.openxmlformats.org/officeDocument/2006/relationships/image" Target="../media/image37.png"/><Relationship Id="rId18" Type="http://schemas.openxmlformats.org/officeDocument/2006/relationships/image" Target="../media/image42.png"/><Relationship Id="rId3" Type="http://schemas.openxmlformats.org/officeDocument/2006/relationships/chart" Target="../charts/chart2.xml"/><Relationship Id="rId21" Type="http://schemas.openxmlformats.org/officeDocument/2006/relationships/chart" Target="../charts/chart4.xml"/><Relationship Id="rId7" Type="http://schemas.openxmlformats.org/officeDocument/2006/relationships/image" Target="../media/image32.png"/><Relationship Id="rId12" Type="http://schemas.openxmlformats.org/officeDocument/2006/relationships/image" Target="../media/image36.png"/><Relationship Id="rId17" Type="http://schemas.openxmlformats.org/officeDocument/2006/relationships/image" Target="../media/image41.png"/><Relationship Id="rId2" Type="http://schemas.openxmlformats.org/officeDocument/2006/relationships/image" Target="../media/image28.jpeg"/><Relationship Id="rId16" Type="http://schemas.openxmlformats.org/officeDocument/2006/relationships/image" Target="../media/image40.png"/><Relationship Id="rId20" Type="http://schemas.openxmlformats.org/officeDocument/2006/relationships/image" Target="../media/image44.jpeg"/><Relationship Id="rId1" Type="http://schemas.openxmlformats.org/officeDocument/2006/relationships/slideLayout" Target="../slideLayouts/slideLayout6.xml"/><Relationship Id="rId6" Type="http://schemas.openxmlformats.org/officeDocument/2006/relationships/image" Target="../media/image31.png"/><Relationship Id="rId11" Type="http://schemas.openxmlformats.org/officeDocument/2006/relationships/image" Target="../media/image35.png"/><Relationship Id="rId5" Type="http://schemas.openxmlformats.org/officeDocument/2006/relationships/image" Target="../media/image30.jpeg"/><Relationship Id="rId15" Type="http://schemas.openxmlformats.org/officeDocument/2006/relationships/image" Target="../media/image39.png"/><Relationship Id="rId10" Type="http://schemas.openxmlformats.org/officeDocument/2006/relationships/image" Target="../media/image34.png"/><Relationship Id="rId19" Type="http://schemas.openxmlformats.org/officeDocument/2006/relationships/image" Target="../media/image43.png"/><Relationship Id="rId4" Type="http://schemas.openxmlformats.org/officeDocument/2006/relationships/image" Target="../media/image29.jpeg"/><Relationship Id="rId9" Type="http://schemas.openxmlformats.org/officeDocument/2006/relationships/chart" Target="../charts/chart3.xml"/><Relationship Id="rId14" Type="http://schemas.openxmlformats.org/officeDocument/2006/relationships/image" Target="../media/image38.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图片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07094" y="963109"/>
            <a:ext cx="8136904" cy="5189736"/>
          </a:xfrm>
          <a:prstGeom prst="rect">
            <a:avLst/>
          </a:prstGeom>
        </p:spPr>
      </p:pic>
      <p:sp>
        <p:nvSpPr>
          <p:cNvPr id="5"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196614" y="755811"/>
            <a:ext cx="1729973" cy="180000"/>
          </a:xfrm>
          <a:prstGeom prst="rect">
            <a:avLst/>
          </a:prstGeom>
          <a:solidFill>
            <a:srgbClr val="0164DC"/>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7" name="文本框 10">
            <a:extLst>
              <a:ext uri="{FF2B5EF4-FFF2-40B4-BE49-F238E27FC236}">
                <a16:creationId xmlns:a16="http://schemas.microsoft.com/office/drawing/2014/main" xmlns="" id="{FE6B3A70-2A6E-DF46-8224-E44C28FB19F8}"/>
              </a:ext>
            </a:extLst>
          </p:cNvPr>
          <p:cNvSpPr txBox="1"/>
          <p:nvPr/>
        </p:nvSpPr>
        <p:spPr>
          <a:xfrm>
            <a:off x="3094169" y="5903893"/>
            <a:ext cx="6049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0" normalizeH="0" baseline="0" noProof="0" dirty="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rPr>
              <a:t>公司介绍 </a:t>
            </a:r>
            <a:r>
              <a:rPr kumimoji="0" lang="en-US" altLang="zh-CN" sz="2800" b="1" i="0" u="none" strike="noStrike" kern="1200" cap="none" spc="0" normalizeH="0" baseline="0" noProof="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rPr>
              <a:t>Company </a:t>
            </a:r>
            <a:r>
              <a:rPr kumimoji="0" lang="en-US" altLang="zh-CN" sz="2800" b="1" i="0" u="none" strike="noStrike" kern="1200" cap="none" spc="0" normalizeH="0" baseline="0" noProof="0" smtClean="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rPr>
              <a:t>Profile</a:t>
            </a:r>
            <a:endParaRPr kumimoji="0" lang="en-US" altLang="zh-CN" sz="2000" b="1" i="0" u="none" strike="noStrike" kern="1200" cap="none" spc="0" normalizeH="0" baseline="0" noProof="0" dirty="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endParaRPr>
          </a:p>
        </p:txBody>
      </p:sp>
      <p:grpSp>
        <p:nvGrpSpPr>
          <p:cNvPr id="9" name="群組 8"/>
          <p:cNvGrpSpPr/>
          <p:nvPr/>
        </p:nvGrpSpPr>
        <p:grpSpPr>
          <a:xfrm>
            <a:off x="535018" y="-19176"/>
            <a:ext cx="9154084" cy="6877177"/>
            <a:chOff x="535018" y="-19176"/>
            <a:chExt cx="9154084" cy="6877177"/>
          </a:xfrm>
        </p:grpSpPr>
        <p:sp>
          <p:nvSpPr>
            <p:cNvPr id="3"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196614" y="5903013"/>
              <a:ext cx="1729973" cy="180000"/>
            </a:xfrm>
            <a:prstGeom prst="rect">
              <a:avLst/>
            </a:prstGeom>
            <a:solidFill>
              <a:srgbClr val="0164DC"/>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4"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196614" y="4173041"/>
              <a:ext cx="1729973" cy="180000"/>
            </a:xfrm>
            <a:prstGeom prst="rect">
              <a:avLst/>
            </a:prstGeom>
            <a:solidFill>
              <a:srgbClr val="E0372C"/>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6" name="矩形 5"/>
            <p:cNvSpPr/>
            <p:nvPr/>
          </p:nvSpPr>
          <p:spPr>
            <a:xfrm>
              <a:off x="535018" y="9583"/>
              <a:ext cx="9154084" cy="980729"/>
            </a:xfrm>
            <a:prstGeom prst="rect">
              <a:avLst/>
            </a:prstGeom>
            <a:noFill/>
          </p:spPr>
          <p:txBody>
            <a:bodyPr wrap="square" anchor="ctr" anchorCtr="0">
              <a:noAutofit/>
            </a:bodyPr>
            <a:lstStyle>
              <a:lvl1pPr>
                <a:defRPr>
                  <a:solidFill>
                    <a:schemeClr val="tx1"/>
                  </a:solidFill>
                  <a:latin typeface="Calibri" charset="0"/>
                  <a:ea typeface="宋体" charset="-122"/>
                </a:defRPr>
              </a:lvl1pPr>
              <a:lvl2pPr marL="742950" indent="-285750">
                <a:defRPr>
                  <a:solidFill>
                    <a:schemeClr val="tx1"/>
                  </a:solidFill>
                  <a:latin typeface="Calibri" charset="0"/>
                  <a:ea typeface="宋体" charset="-122"/>
                </a:defRPr>
              </a:lvl2pPr>
              <a:lvl3pPr marL="1143000" indent="-228600">
                <a:defRPr>
                  <a:solidFill>
                    <a:schemeClr val="tx1"/>
                  </a:solidFill>
                  <a:latin typeface="Calibri" charset="0"/>
                  <a:ea typeface="宋体" charset="-122"/>
                </a:defRPr>
              </a:lvl3pPr>
              <a:lvl4pPr marL="1600200" indent="-228600">
                <a:defRPr>
                  <a:solidFill>
                    <a:schemeClr val="tx1"/>
                  </a:solidFill>
                  <a:latin typeface="Calibri" charset="0"/>
                  <a:ea typeface="宋体" charset="-122"/>
                </a:defRPr>
              </a:lvl4pPr>
              <a:lvl5pPr marL="2057400" indent="-228600">
                <a:defRPr>
                  <a:solidFill>
                    <a:schemeClr val="tx1"/>
                  </a:solidFill>
                  <a:latin typeface="Calibri" charset="0"/>
                  <a:ea typeface="宋体" charset="-122"/>
                </a:defRPr>
              </a:lvl5pPr>
              <a:lvl6pPr marL="2514600" indent="-228600" fontAlgn="base">
                <a:spcBef>
                  <a:spcPct val="0"/>
                </a:spcBef>
                <a:spcAft>
                  <a:spcPct val="0"/>
                </a:spcAft>
                <a:defRPr>
                  <a:solidFill>
                    <a:schemeClr val="tx1"/>
                  </a:solidFill>
                  <a:latin typeface="Calibri" charset="0"/>
                  <a:ea typeface="宋体" charset="-122"/>
                </a:defRPr>
              </a:lvl6pPr>
              <a:lvl7pPr marL="2971800" indent="-228600" fontAlgn="base">
                <a:spcBef>
                  <a:spcPct val="0"/>
                </a:spcBef>
                <a:spcAft>
                  <a:spcPct val="0"/>
                </a:spcAft>
                <a:defRPr>
                  <a:solidFill>
                    <a:schemeClr val="tx1"/>
                  </a:solidFill>
                  <a:latin typeface="Calibri" charset="0"/>
                  <a:ea typeface="宋体" charset="-122"/>
                </a:defRPr>
              </a:lvl7pPr>
              <a:lvl8pPr marL="3429000" indent="-228600" fontAlgn="base">
                <a:spcBef>
                  <a:spcPct val="0"/>
                </a:spcBef>
                <a:spcAft>
                  <a:spcPct val="0"/>
                </a:spcAft>
                <a:defRPr>
                  <a:solidFill>
                    <a:schemeClr val="tx1"/>
                  </a:solidFill>
                  <a:latin typeface="Calibri" charset="0"/>
                  <a:ea typeface="宋体" charset="-122"/>
                </a:defRPr>
              </a:lvl8pPr>
              <a:lvl9pPr marL="3886200" indent="-228600" fontAlgn="base">
                <a:spcBef>
                  <a:spcPct val="0"/>
                </a:spcBef>
                <a:spcAft>
                  <a:spcPct val="0"/>
                </a:spcAft>
                <a:defRPr>
                  <a:solidFill>
                    <a:schemeClr val="tx1"/>
                  </a:solidFill>
                  <a:latin typeface="Calibri" charset="0"/>
                  <a:ea typeface="宋体"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smtClean="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rPr>
                <a:t>宁波华络特汽车内饰有限公司</a:t>
              </a:r>
              <a:endParaRPr kumimoji="0" lang="en-US" altLang="zh-CN" sz="2400" b="1" i="0" u="none" strike="noStrike" kern="1200" cap="none" spc="0" normalizeH="0" baseline="0" noProof="0" dirty="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endParaRPr>
            </a:p>
          </p:txBody>
        </p:sp>
        <p:sp>
          <p:nvSpPr>
            <p:cNvPr id="8"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2539242" y="3311666"/>
              <a:ext cx="6877177" cy="215494"/>
            </a:xfrm>
            <a:prstGeom prst="rect">
              <a:avLst/>
            </a:prstGeom>
            <a:solidFill>
              <a:schemeClr val="tx1">
                <a:lumMod val="75000"/>
                <a:lumOff val="25000"/>
              </a:schemeClr>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10"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214362" y="2460813"/>
              <a:ext cx="1729973" cy="144508"/>
            </a:xfrm>
            <a:prstGeom prst="rect">
              <a:avLst/>
            </a:prstGeom>
            <a:solidFill>
              <a:schemeClr val="tx2">
                <a:lumMod val="40000"/>
                <a:lumOff val="60000"/>
              </a:schemeClr>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grpSp>
    </p:spTree>
    <p:extLst>
      <p:ext uri="{BB962C8B-B14F-4D97-AF65-F5344CB8AC3E}">
        <p14:creationId xmlns:p14="http://schemas.microsoft.com/office/powerpoint/2010/main" val="284835090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Autofit/>
          </a:bodyPr>
          <a:lstStyle/>
          <a:p>
            <a:r>
              <a:rPr kumimoji="1" lang="zh-CN" altLang="en-US" sz="2500" dirty="0"/>
              <a:t>面料产品和工艺 </a:t>
            </a:r>
            <a:r>
              <a:rPr kumimoji="1" lang="en-US" altLang="zh-CN" sz="2500" dirty="0"/>
              <a:t>Fabrics</a:t>
            </a:r>
            <a:r>
              <a:rPr kumimoji="1" lang="zh-CN" altLang="en-US" sz="2500" dirty="0"/>
              <a:t> </a:t>
            </a:r>
            <a:r>
              <a:rPr kumimoji="1" lang="en-US" altLang="zh-CN" sz="2500" dirty="0"/>
              <a:t>Products</a:t>
            </a:r>
            <a:r>
              <a:rPr kumimoji="1" lang="zh-CN" altLang="en-US" sz="2500" dirty="0"/>
              <a:t> </a:t>
            </a:r>
            <a:r>
              <a:rPr kumimoji="1" lang="en-US" altLang="zh-CN" sz="2500" dirty="0"/>
              <a:t>&amp;</a:t>
            </a:r>
            <a:r>
              <a:rPr kumimoji="1" lang="zh-CN" altLang="en-US" sz="2500" dirty="0"/>
              <a:t> </a:t>
            </a:r>
            <a:r>
              <a:rPr kumimoji="1" lang="en-US" altLang="zh-CN" sz="2500" dirty="0"/>
              <a:t>Processes</a:t>
            </a:r>
            <a:endParaRPr kumimoji="1" lang="zh-CN" altLang="en-US" sz="2500" dirty="0"/>
          </a:p>
        </p:txBody>
      </p:sp>
      <p:pic>
        <p:nvPicPr>
          <p:cNvPr id="4" name="图片 3"/>
          <p:cNvPicPr/>
          <p:nvPr/>
        </p:nvPicPr>
        <p:blipFill>
          <a:blip r:embed="rId2" cstate="print"/>
          <a:srcRect/>
          <a:stretch>
            <a:fillRect/>
          </a:stretch>
        </p:blipFill>
        <p:spPr bwMode="auto">
          <a:xfrm>
            <a:off x="251520" y="1556792"/>
            <a:ext cx="1944216" cy="1512168"/>
          </a:xfrm>
          <a:prstGeom prst="rect">
            <a:avLst/>
          </a:prstGeom>
          <a:noFill/>
          <a:ln w="9525">
            <a:noFill/>
            <a:miter lim="800000"/>
            <a:headEnd/>
            <a:tailEnd/>
          </a:ln>
        </p:spPr>
      </p:pic>
      <p:pic>
        <p:nvPicPr>
          <p:cNvPr id="5" name="图片 4"/>
          <p:cNvPicPr/>
          <p:nvPr/>
        </p:nvPicPr>
        <p:blipFill>
          <a:blip r:embed="rId3" cstate="print"/>
          <a:srcRect/>
          <a:stretch>
            <a:fillRect/>
          </a:stretch>
        </p:blipFill>
        <p:spPr bwMode="auto">
          <a:xfrm>
            <a:off x="2411760" y="1556792"/>
            <a:ext cx="1944216" cy="1512168"/>
          </a:xfrm>
          <a:prstGeom prst="rect">
            <a:avLst/>
          </a:prstGeom>
          <a:noFill/>
          <a:ln w="9525">
            <a:noFill/>
            <a:miter lim="800000"/>
            <a:headEnd/>
            <a:tailEnd/>
          </a:ln>
        </p:spPr>
      </p:pic>
      <p:pic>
        <p:nvPicPr>
          <p:cNvPr id="6" name="图片 5"/>
          <p:cNvPicPr/>
          <p:nvPr/>
        </p:nvPicPr>
        <p:blipFill>
          <a:blip r:embed="rId4" cstate="print"/>
          <a:srcRect/>
          <a:stretch>
            <a:fillRect/>
          </a:stretch>
        </p:blipFill>
        <p:spPr bwMode="auto">
          <a:xfrm>
            <a:off x="6660232" y="1556792"/>
            <a:ext cx="1872208" cy="1512168"/>
          </a:xfrm>
          <a:prstGeom prst="rect">
            <a:avLst/>
          </a:prstGeom>
          <a:noFill/>
          <a:ln w="9525">
            <a:noFill/>
            <a:miter lim="800000"/>
            <a:headEnd/>
            <a:tailEnd/>
          </a:ln>
        </p:spPr>
      </p:pic>
      <p:sp>
        <p:nvSpPr>
          <p:cNvPr id="8" name="文本框 7"/>
          <p:cNvSpPr txBox="1"/>
          <p:nvPr/>
        </p:nvSpPr>
        <p:spPr>
          <a:xfrm>
            <a:off x="259304" y="1083515"/>
            <a:ext cx="1936432" cy="461665"/>
          </a:xfrm>
          <a:prstGeom prst="rect">
            <a:avLst/>
          </a:prstGeom>
          <a:solidFill>
            <a:schemeClr val="accent1">
              <a:lumMod val="75000"/>
            </a:schemeClr>
          </a:solidFill>
          <a:ln>
            <a:solidFill>
              <a:srgbClr val="4F81BD"/>
            </a:solidFill>
          </a:ln>
        </p:spPr>
        <p:txBody>
          <a:bodyPr wrap="square" rtlCol="0">
            <a:spAutoFit/>
          </a:bodyPr>
          <a:lstStyle/>
          <a:p>
            <a:pPr algn="ctr"/>
            <a:r>
              <a:rPr kumimoji="1" lang="zh-CN" altLang="en-US" sz="1200" dirty="0">
                <a:solidFill>
                  <a:schemeClr val="bg1"/>
                </a:solidFill>
                <a:latin typeface="微软雅黑"/>
                <a:ea typeface="微软雅黑"/>
                <a:cs typeface="微软雅黑"/>
              </a:rPr>
              <a:t>立柱面料 </a:t>
            </a:r>
            <a:endParaRPr kumimoji="1" lang="en-US" altLang="zh-CN" sz="1200" dirty="0">
              <a:solidFill>
                <a:schemeClr val="bg1"/>
              </a:solidFill>
              <a:latin typeface="微软雅黑"/>
              <a:ea typeface="微软雅黑"/>
              <a:cs typeface="微软雅黑"/>
            </a:endParaRPr>
          </a:p>
          <a:p>
            <a:pPr algn="ctr"/>
            <a:r>
              <a:rPr kumimoji="1" lang="en-US" altLang="zh-CN" sz="1200" dirty="0">
                <a:solidFill>
                  <a:schemeClr val="bg1"/>
                </a:solidFill>
                <a:latin typeface="微软雅黑"/>
                <a:ea typeface="微软雅黑"/>
                <a:cs typeface="微软雅黑"/>
              </a:rPr>
              <a:t>Pillar</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Fabrics</a:t>
            </a:r>
          </a:p>
        </p:txBody>
      </p:sp>
      <p:sp>
        <p:nvSpPr>
          <p:cNvPr id="9" name="文本框 8"/>
          <p:cNvSpPr txBox="1"/>
          <p:nvPr/>
        </p:nvSpPr>
        <p:spPr>
          <a:xfrm>
            <a:off x="2411760" y="1083515"/>
            <a:ext cx="1944216" cy="646331"/>
          </a:xfrm>
          <a:prstGeom prst="rect">
            <a:avLst/>
          </a:prstGeom>
          <a:solidFill>
            <a:schemeClr val="accent1">
              <a:lumMod val="75000"/>
            </a:schemeClr>
          </a:solidFill>
          <a:ln>
            <a:solidFill>
              <a:srgbClr val="4F81BD"/>
            </a:solidFill>
          </a:ln>
        </p:spPr>
        <p:txBody>
          <a:bodyPr wrap="square" rtlCol="0">
            <a:spAutoFit/>
          </a:bodyPr>
          <a:lstStyle/>
          <a:p>
            <a:pPr algn="ctr"/>
            <a:r>
              <a:rPr kumimoji="1" lang="zh-CN" altLang="en-US" sz="1200" dirty="0">
                <a:solidFill>
                  <a:schemeClr val="bg1"/>
                </a:solidFill>
                <a:latin typeface="微软雅黑"/>
                <a:ea typeface="微软雅黑"/>
                <a:cs typeface="微软雅黑"/>
              </a:rPr>
              <a:t>顶棚</a:t>
            </a:r>
            <a:r>
              <a:rPr kumimoji="1" lang="en-US" altLang="zh-CN" sz="1200" dirty="0">
                <a:solidFill>
                  <a:schemeClr val="bg1"/>
                </a:solidFill>
                <a:latin typeface="微软雅黑"/>
                <a:ea typeface="微软雅黑"/>
                <a:cs typeface="微软雅黑"/>
              </a:rPr>
              <a:t>&amp;</a:t>
            </a:r>
            <a:r>
              <a:rPr kumimoji="1" lang="zh-CN" altLang="en-US" sz="1200" dirty="0">
                <a:solidFill>
                  <a:schemeClr val="bg1"/>
                </a:solidFill>
                <a:latin typeface="微软雅黑"/>
                <a:ea typeface="微软雅黑"/>
                <a:cs typeface="微软雅黑"/>
              </a:rPr>
              <a:t>遮阳板面料</a:t>
            </a:r>
            <a:endParaRPr kumimoji="1" lang="en-US" altLang="zh-CN" sz="1200" dirty="0">
              <a:solidFill>
                <a:schemeClr val="bg1"/>
              </a:solidFill>
              <a:latin typeface="微软雅黑"/>
              <a:ea typeface="微软雅黑"/>
              <a:cs typeface="微软雅黑"/>
            </a:endParaRPr>
          </a:p>
          <a:p>
            <a:pPr algn="ctr"/>
            <a:r>
              <a:rPr kumimoji="1" lang="en-US" altLang="zh-CN" sz="1200" dirty="0">
                <a:solidFill>
                  <a:schemeClr val="bg1"/>
                </a:solidFill>
                <a:latin typeface="微软雅黑"/>
                <a:ea typeface="微软雅黑"/>
                <a:cs typeface="微软雅黑"/>
              </a:rPr>
              <a:t>Headliner</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&amp;</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Sunshade</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Fabrics</a:t>
            </a:r>
            <a:endParaRPr kumimoji="1" lang="zh-CN" altLang="en-US" sz="1200" dirty="0">
              <a:solidFill>
                <a:schemeClr val="bg1"/>
              </a:solidFill>
              <a:latin typeface="微软雅黑"/>
              <a:ea typeface="微软雅黑"/>
              <a:cs typeface="微软雅黑"/>
            </a:endParaRPr>
          </a:p>
        </p:txBody>
      </p:sp>
      <p:sp>
        <p:nvSpPr>
          <p:cNvPr id="10" name="文本框 9"/>
          <p:cNvSpPr txBox="1"/>
          <p:nvPr/>
        </p:nvSpPr>
        <p:spPr>
          <a:xfrm>
            <a:off x="6660232" y="1093388"/>
            <a:ext cx="1872208" cy="461665"/>
          </a:xfrm>
          <a:prstGeom prst="rect">
            <a:avLst/>
          </a:prstGeom>
          <a:solidFill>
            <a:schemeClr val="accent1">
              <a:lumMod val="75000"/>
            </a:schemeClr>
          </a:solidFill>
          <a:ln>
            <a:solidFill>
              <a:srgbClr val="4F81BD"/>
            </a:solidFill>
          </a:ln>
        </p:spPr>
        <p:txBody>
          <a:bodyPr wrap="square" rtlCol="0">
            <a:spAutoFit/>
          </a:bodyPr>
          <a:lstStyle/>
          <a:p>
            <a:pPr algn="ctr"/>
            <a:r>
              <a:rPr kumimoji="1" lang="zh-CN" altLang="en-US" sz="1200" dirty="0">
                <a:solidFill>
                  <a:schemeClr val="bg1"/>
                </a:solidFill>
                <a:latin typeface="微软雅黑"/>
                <a:ea typeface="微软雅黑"/>
                <a:cs typeface="微软雅黑"/>
              </a:rPr>
              <a:t>衣帽架面料</a:t>
            </a:r>
            <a:endParaRPr kumimoji="1" lang="en-US" altLang="zh-CN" sz="1200" dirty="0">
              <a:solidFill>
                <a:schemeClr val="bg1"/>
              </a:solidFill>
              <a:latin typeface="微软雅黑"/>
              <a:ea typeface="微软雅黑"/>
              <a:cs typeface="微软雅黑"/>
            </a:endParaRPr>
          </a:p>
          <a:p>
            <a:pPr algn="ctr"/>
            <a:r>
              <a:rPr kumimoji="1" lang="en-US" altLang="zh-CN" sz="1200" dirty="0">
                <a:solidFill>
                  <a:schemeClr val="bg1"/>
                </a:solidFill>
                <a:latin typeface="微软雅黑"/>
                <a:ea typeface="微软雅黑"/>
                <a:cs typeface="微软雅黑"/>
              </a:rPr>
              <a:t>Coat</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Rack</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Fabrics</a:t>
            </a:r>
            <a:endParaRPr kumimoji="1" lang="zh-CN" altLang="en-US" sz="1200" dirty="0">
              <a:solidFill>
                <a:schemeClr val="bg1"/>
              </a:solidFill>
              <a:latin typeface="微软雅黑"/>
              <a:ea typeface="微软雅黑"/>
              <a:cs typeface="微软雅黑"/>
            </a:endParaRPr>
          </a:p>
        </p:txBody>
      </p:sp>
      <p:sp>
        <p:nvSpPr>
          <p:cNvPr id="11" name="文本框 10"/>
          <p:cNvSpPr txBox="1"/>
          <p:nvPr/>
        </p:nvSpPr>
        <p:spPr>
          <a:xfrm>
            <a:off x="4572000" y="1083515"/>
            <a:ext cx="1872208" cy="646331"/>
          </a:xfrm>
          <a:prstGeom prst="rect">
            <a:avLst/>
          </a:prstGeom>
          <a:solidFill>
            <a:schemeClr val="accent1">
              <a:lumMod val="75000"/>
            </a:schemeClr>
          </a:solidFill>
          <a:ln>
            <a:solidFill>
              <a:srgbClr val="4F81BD"/>
            </a:solidFill>
          </a:ln>
        </p:spPr>
        <p:txBody>
          <a:bodyPr wrap="square" rtlCol="0">
            <a:spAutoFit/>
          </a:bodyPr>
          <a:lstStyle/>
          <a:p>
            <a:pPr algn="ctr"/>
            <a:r>
              <a:rPr kumimoji="1" lang="zh-CN" altLang="en-US" sz="1200" dirty="0">
                <a:solidFill>
                  <a:schemeClr val="bg1"/>
                </a:solidFill>
                <a:latin typeface="微软雅黑"/>
                <a:ea typeface="微软雅黑"/>
                <a:cs typeface="微软雅黑"/>
              </a:rPr>
              <a:t>天窗</a:t>
            </a:r>
            <a:r>
              <a:rPr kumimoji="1" lang="en-US" altLang="zh-CN" sz="1200" dirty="0">
                <a:solidFill>
                  <a:schemeClr val="bg1"/>
                </a:solidFill>
                <a:latin typeface="微软雅黑"/>
                <a:ea typeface="微软雅黑"/>
                <a:cs typeface="微软雅黑"/>
              </a:rPr>
              <a:t>&amp;</a:t>
            </a:r>
            <a:r>
              <a:rPr kumimoji="1" lang="zh-CN" altLang="en-US" sz="1200" dirty="0">
                <a:solidFill>
                  <a:schemeClr val="bg1"/>
                </a:solidFill>
                <a:latin typeface="微软雅黑"/>
                <a:ea typeface="微软雅黑"/>
                <a:cs typeface="微软雅黑"/>
              </a:rPr>
              <a:t>全景天窗面料</a:t>
            </a:r>
            <a:endParaRPr kumimoji="1" lang="en-US" altLang="zh-CN" sz="1200" dirty="0">
              <a:solidFill>
                <a:schemeClr val="bg1"/>
              </a:solidFill>
              <a:latin typeface="微软雅黑"/>
              <a:ea typeface="微软雅黑"/>
              <a:cs typeface="微软雅黑"/>
            </a:endParaRPr>
          </a:p>
          <a:p>
            <a:pPr algn="ctr"/>
            <a:r>
              <a:rPr kumimoji="1" lang="en-US" altLang="zh-CN" sz="1200" dirty="0">
                <a:solidFill>
                  <a:schemeClr val="bg1"/>
                </a:solidFill>
                <a:latin typeface="微软雅黑"/>
                <a:ea typeface="微软雅黑"/>
                <a:cs typeface="微软雅黑"/>
              </a:rPr>
              <a:t>Sunroof</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&amp;</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Panorama</a:t>
            </a:r>
            <a:r>
              <a:rPr kumimoji="1" lang="zh-CN" altLang="en-US" sz="1200" dirty="0">
                <a:solidFill>
                  <a:schemeClr val="bg1"/>
                </a:solidFill>
                <a:latin typeface="微软雅黑"/>
                <a:ea typeface="微软雅黑"/>
                <a:cs typeface="微软雅黑"/>
              </a:rPr>
              <a:t> </a:t>
            </a:r>
            <a:r>
              <a:rPr kumimoji="1" lang="en-US" altLang="zh-CN" sz="1200" dirty="0">
                <a:solidFill>
                  <a:schemeClr val="bg1"/>
                </a:solidFill>
                <a:latin typeface="微软雅黑"/>
                <a:ea typeface="微软雅黑"/>
                <a:cs typeface="微软雅黑"/>
              </a:rPr>
              <a:t>Fabrics</a:t>
            </a:r>
            <a:endParaRPr kumimoji="1" lang="zh-CN" altLang="en-US" sz="1200" dirty="0">
              <a:solidFill>
                <a:schemeClr val="bg1"/>
              </a:solidFill>
              <a:latin typeface="微软雅黑"/>
              <a:ea typeface="微软雅黑"/>
              <a:cs typeface="微软雅黑"/>
            </a:endParaRPr>
          </a:p>
        </p:txBody>
      </p:sp>
      <p:sp>
        <p:nvSpPr>
          <p:cNvPr id="12" name="文本框 11"/>
          <p:cNvSpPr txBox="1"/>
          <p:nvPr/>
        </p:nvSpPr>
        <p:spPr>
          <a:xfrm>
            <a:off x="158824" y="764704"/>
            <a:ext cx="3333056" cy="338554"/>
          </a:xfrm>
          <a:prstGeom prst="rect">
            <a:avLst/>
          </a:prstGeom>
          <a:noFill/>
        </p:spPr>
        <p:txBody>
          <a:bodyPr wrap="square" rtlCol="0">
            <a:spAutoFit/>
          </a:bodyPr>
          <a:lstStyle/>
          <a:p>
            <a:r>
              <a:rPr kumimoji="1" lang="zh-CN" altLang="en-US" sz="1600">
                <a:latin typeface="微软雅黑"/>
                <a:ea typeface="微软雅黑"/>
                <a:cs typeface="微软雅黑"/>
              </a:rPr>
              <a:t>产品 </a:t>
            </a:r>
            <a:r>
              <a:rPr kumimoji="1" lang="en-US" altLang="zh-CN" sz="1600" dirty="0">
                <a:latin typeface="微软雅黑"/>
                <a:ea typeface="微软雅黑"/>
                <a:cs typeface="微软雅黑"/>
              </a:rPr>
              <a:t>Fabrics</a:t>
            </a:r>
            <a:r>
              <a:rPr kumimoji="1" lang="zh-CN" altLang="en-US" sz="1600" dirty="0">
                <a:latin typeface="微软雅黑"/>
                <a:ea typeface="微软雅黑"/>
                <a:cs typeface="微软雅黑"/>
              </a:rPr>
              <a:t> </a:t>
            </a:r>
            <a:r>
              <a:rPr kumimoji="1" lang="en-US" altLang="zh-CN" sz="1600" dirty="0">
                <a:latin typeface="微软雅黑"/>
                <a:ea typeface="微软雅黑"/>
                <a:cs typeface="微软雅黑"/>
              </a:rPr>
              <a:t>Products</a:t>
            </a:r>
            <a:r>
              <a:rPr kumimoji="1" lang="zh-CN" altLang="en-US" sz="1600" dirty="0">
                <a:latin typeface="微软雅黑"/>
                <a:ea typeface="微软雅黑"/>
                <a:cs typeface="微软雅黑"/>
              </a:rPr>
              <a:t>：</a:t>
            </a:r>
          </a:p>
        </p:txBody>
      </p:sp>
      <p:sp>
        <p:nvSpPr>
          <p:cNvPr id="13" name="矩形 12"/>
          <p:cNvSpPr/>
          <p:nvPr/>
        </p:nvSpPr>
        <p:spPr>
          <a:xfrm>
            <a:off x="490795" y="3505309"/>
            <a:ext cx="7854364" cy="461665"/>
          </a:xfrm>
          <a:prstGeom prst="rect">
            <a:avLst/>
          </a:prstGeom>
        </p:spPr>
        <p:txBody>
          <a:bodyPr wrap="square">
            <a:spAutoFit/>
          </a:bodyPr>
          <a:lstStyle/>
          <a:p>
            <a:pPr>
              <a:defRPr/>
            </a:pPr>
            <a:endParaRPr lang="zh-CN" altLang="en-US" sz="2400" dirty="0">
              <a:solidFill>
                <a:schemeClr val="bg1"/>
              </a:solidFill>
              <a:latin typeface="微软雅黑" pitchFamily="34" charset="-122"/>
              <a:ea typeface="微软雅黑" pitchFamily="34" charset="-122"/>
              <a:sym typeface="Arial" pitchFamily="34" charset="0"/>
            </a:endParaRPr>
          </a:p>
        </p:txBody>
      </p:sp>
      <p:sp>
        <p:nvSpPr>
          <p:cNvPr id="15" name="文本框 14"/>
          <p:cNvSpPr txBox="1"/>
          <p:nvPr/>
        </p:nvSpPr>
        <p:spPr>
          <a:xfrm>
            <a:off x="107504" y="3162454"/>
            <a:ext cx="8928992" cy="338554"/>
          </a:xfrm>
          <a:prstGeom prst="rect">
            <a:avLst/>
          </a:prstGeom>
          <a:noFill/>
        </p:spPr>
        <p:txBody>
          <a:bodyPr wrap="square" rtlCol="0">
            <a:spAutoFit/>
          </a:bodyPr>
          <a:lstStyle/>
          <a:p>
            <a:r>
              <a:rPr kumimoji="1" lang="zh-CN" altLang="en-US" sz="1600" dirty="0">
                <a:latin typeface="微软雅黑"/>
                <a:ea typeface="微软雅黑"/>
                <a:cs typeface="微软雅黑"/>
              </a:rPr>
              <a:t>全工艺生产流程 </a:t>
            </a:r>
            <a:r>
              <a:rPr kumimoji="1" lang="en-US" altLang="zh-CN" sz="1600" dirty="0">
                <a:latin typeface="微软雅黑"/>
                <a:ea typeface="微软雅黑"/>
                <a:cs typeface="微软雅黑"/>
              </a:rPr>
              <a:t>Complete</a:t>
            </a:r>
            <a:r>
              <a:rPr kumimoji="1" lang="zh-CN" altLang="en-US" sz="1600" dirty="0">
                <a:latin typeface="微软雅黑"/>
                <a:ea typeface="微软雅黑"/>
                <a:cs typeface="微软雅黑"/>
              </a:rPr>
              <a:t> </a:t>
            </a:r>
            <a:r>
              <a:rPr kumimoji="1" lang="en-US" altLang="zh-CN" sz="1600" dirty="0">
                <a:latin typeface="微软雅黑"/>
                <a:ea typeface="微软雅黑"/>
                <a:cs typeface="微软雅黑"/>
              </a:rPr>
              <a:t>Technique</a:t>
            </a:r>
            <a:r>
              <a:rPr kumimoji="1" lang="zh-CN" altLang="en-US" sz="1600" dirty="0">
                <a:latin typeface="微软雅黑"/>
                <a:ea typeface="微软雅黑"/>
                <a:cs typeface="微软雅黑"/>
              </a:rPr>
              <a:t> </a:t>
            </a:r>
            <a:r>
              <a:rPr kumimoji="1" lang="en-US" altLang="zh-CN" sz="1600" dirty="0">
                <a:latin typeface="微软雅黑"/>
                <a:ea typeface="微软雅黑"/>
                <a:cs typeface="微软雅黑"/>
              </a:rPr>
              <a:t>&amp;</a:t>
            </a:r>
            <a:r>
              <a:rPr kumimoji="1" lang="zh-CN" altLang="en-US" sz="1600" dirty="0">
                <a:latin typeface="微软雅黑"/>
                <a:ea typeface="微软雅黑"/>
                <a:cs typeface="微软雅黑"/>
              </a:rPr>
              <a:t> </a:t>
            </a:r>
            <a:r>
              <a:rPr kumimoji="1" lang="en-US" altLang="zh-CN" sz="1600" dirty="0">
                <a:latin typeface="微软雅黑"/>
                <a:ea typeface="微软雅黑"/>
                <a:cs typeface="微软雅黑"/>
              </a:rPr>
              <a:t>Processes</a:t>
            </a:r>
            <a:r>
              <a:rPr kumimoji="1" lang="zh-CN" altLang="en-US" sz="1600" dirty="0">
                <a:latin typeface="微软雅黑"/>
                <a:ea typeface="微软雅黑"/>
                <a:cs typeface="微软雅黑"/>
              </a:rPr>
              <a:t>：</a:t>
            </a:r>
          </a:p>
        </p:txBody>
      </p:sp>
      <p:grpSp>
        <p:nvGrpSpPr>
          <p:cNvPr id="18" name="组 17"/>
          <p:cNvGrpSpPr/>
          <p:nvPr/>
        </p:nvGrpSpPr>
        <p:grpSpPr>
          <a:xfrm>
            <a:off x="302840" y="3532061"/>
            <a:ext cx="8517632" cy="3209307"/>
            <a:chOff x="0" y="3146199"/>
            <a:chExt cx="9153872" cy="4007415"/>
          </a:xfrm>
        </p:grpSpPr>
        <p:pic>
          <p:nvPicPr>
            <p:cNvPr id="16" name="图片 1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3146199"/>
              <a:ext cx="9153872" cy="2085292"/>
            </a:xfrm>
            <a:prstGeom prst="rect">
              <a:avLst/>
            </a:prstGeom>
          </p:spPr>
        </p:pic>
        <p:pic>
          <p:nvPicPr>
            <p:cNvPr id="17" name="图片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0" y="5182202"/>
              <a:ext cx="9144000" cy="1971412"/>
            </a:xfrm>
            <a:prstGeom prst="rect">
              <a:avLst/>
            </a:prstGeom>
          </p:spPr>
        </p:pic>
      </p:grpSp>
      <p:cxnSp>
        <p:nvCxnSpPr>
          <p:cNvPr id="20" name="直线连接符 19"/>
          <p:cNvCxnSpPr/>
          <p:nvPr/>
        </p:nvCxnSpPr>
        <p:spPr>
          <a:xfrm>
            <a:off x="0" y="3140968"/>
            <a:ext cx="9144000" cy="0"/>
          </a:xfrm>
          <a:prstGeom prst="line">
            <a:avLst/>
          </a:prstGeom>
          <a:ln w="3175">
            <a:solidFill>
              <a:srgbClr val="2447F4"/>
            </a:solidFill>
            <a:prstDash val="dash"/>
          </a:ln>
        </p:spPr>
        <p:style>
          <a:lnRef idx="1">
            <a:schemeClr val="accent1"/>
          </a:lnRef>
          <a:fillRef idx="0">
            <a:schemeClr val="accent1"/>
          </a:fillRef>
          <a:effectRef idx="0">
            <a:schemeClr val="accent1"/>
          </a:effectRef>
          <a:fontRef idx="minor">
            <a:schemeClr val="tx1"/>
          </a:fontRef>
        </p:style>
      </p:cxnSp>
      <p:pic>
        <p:nvPicPr>
          <p:cNvPr id="19" name="图片 18">
            <a:extLst>
              <a:ext uri="{FF2B5EF4-FFF2-40B4-BE49-F238E27FC236}">
                <a16:creationId xmlns:a16="http://schemas.microsoft.com/office/drawing/2014/main" xmlns="" id="{BB5732AD-CDA6-A94A-AB6B-D95A101B7503}"/>
              </a:ext>
            </a:extLst>
          </p:cNvPr>
          <p:cNvPicPr>
            <a:picLocks noChangeAspect="1"/>
          </p:cNvPicPr>
          <p:nvPr/>
        </p:nvPicPr>
        <p:blipFill>
          <a:blip r:embed="rId7"/>
          <a:stretch>
            <a:fillRect/>
          </a:stretch>
        </p:blipFill>
        <p:spPr>
          <a:xfrm>
            <a:off x="4499992" y="1750981"/>
            <a:ext cx="1944216" cy="1317979"/>
          </a:xfrm>
          <a:prstGeom prst="rect">
            <a:avLst/>
          </a:prstGeom>
        </p:spPr>
      </p:pic>
      <p:sp>
        <p:nvSpPr>
          <p:cNvPr id="21" name="灯片编号占位符 2">
            <a:extLst>
              <a:ext uri="{FF2B5EF4-FFF2-40B4-BE49-F238E27FC236}">
                <a16:creationId xmlns:a16="http://schemas.microsoft.com/office/drawing/2014/main" xmlns="" id="{CAF9A622-0FA7-F148-AB6E-49BF58328250}"/>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10</a:t>
            </a:fld>
            <a:endParaRPr lang="zh-HK" altLang="en-US" dirty="0"/>
          </a:p>
        </p:txBody>
      </p:sp>
    </p:spTree>
    <p:extLst>
      <p:ext uri="{BB962C8B-B14F-4D97-AF65-F5344CB8AC3E}">
        <p14:creationId xmlns:p14="http://schemas.microsoft.com/office/powerpoint/2010/main" val="401276768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6BF6289-0ED2-5F4A-BC00-DE882DB4CAB3}"/>
              </a:ext>
            </a:extLst>
          </p:cNvPr>
          <p:cNvSpPr>
            <a:spLocks noGrp="1"/>
          </p:cNvSpPr>
          <p:nvPr>
            <p:ph type="title"/>
          </p:nvPr>
        </p:nvSpPr>
        <p:spPr/>
        <p:txBody>
          <a:bodyPr>
            <a:noAutofit/>
          </a:bodyPr>
          <a:lstStyle/>
          <a:p>
            <a:r>
              <a:rPr kumimoji="1" lang="zh-CN" altLang="en-US" sz="2500" dirty="0" smtClean="0">
                <a:latin typeface="Microsoft JhengHei" panose="020B0604030504040204" pitchFamily="34" charset="-120"/>
                <a:ea typeface="Microsoft JhengHei" panose="020B0604030504040204" pitchFamily="34" charset="-120"/>
              </a:rPr>
              <a:t>华络特</a:t>
            </a:r>
            <a:r>
              <a:rPr kumimoji="1" lang="zh-CN" altLang="en-US" sz="2500" dirty="0">
                <a:latin typeface="Microsoft JhengHei" panose="020B0604030504040204" pitchFamily="34" charset="-120"/>
                <a:ea typeface="Microsoft JhengHei" panose="020B0604030504040204" pitchFamily="34" charset="-120"/>
              </a:rPr>
              <a:t>竞争优势 </a:t>
            </a:r>
            <a:r>
              <a:rPr kumimoji="1" lang="en-US" altLang="zh-CN" sz="2500" dirty="0" err="1">
                <a:latin typeface="Microsoft JhengHei" panose="020B0604030504040204" pitchFamily="34" charset="-120"/>
                <a:ea typeface="Microsoft JhengHei" panose="020B0604030504040204" pitchFamily="34" charset="-120"/>
              </a:rPr>
              <a:t>Texline</a:t>
            </a:r>
            <a:r>
              <a:rPr kumimoji="1" lang="zh-CN" altLang="en-US" sz="2500" dirty="0">
                <a:latin typeface="Microsoft JhengHei" panose="020B0604030504040204" pitchFamily="34" charset="-120"/>
                <a:ea typeface="Microsoft JhengHei" panose="020B0604030504040204" pitchFamily="34" charset="-120"/>
              </a:rPr>
              <a:t> </a:t>
            </a:r>
            <a:r>
              <a:rPr kumimoji="1" lang="en-US" altLang="zh-CN" sz="2500" dirty="0">
                <a:latin typeface="Microsoft JhengHei" panose="020B0604030504040204" pitchFamily="34" charset="-120"/>
                <a:ea typeface="Microsoft JhengHei" panose="020B0604030504040204" pitchFamily="34" charset="-120"/>
              </a:rPr>
              <a:t>Competitive</a:t>
            </a:r>
            <a:r>
              <a:rPr kumimoji="1" lang="zh-CN" altLang="en-US" sz="2500" dirty="0">
                <a:latin typeface="Microsoft JhengHei" panose="020B0604030504040204" pitchFamily="34" charset="-120"/>
                <a:ea typeface="Microsoft JhengHei" panose="020B0604030504040204" pitchFamily="34" charset="-120"/>
              </a:rPr>
              <a:t> </a:t>
            </a:r>
            <a:r>
              <a:rPr kumimoji="1" lang="en-US" altLang="zh-CN" sz="2500" dirty="0">
                <a:latin typeface="Microsoft JhengHei" panose="020B0604030504040204" pitchFamily="34" charset="-120"/>
                <a:ea typeface="Microsoft JhengHei" panose="020B0604030504040204" pitchFamily="34" charset="-120"/>
              </a:rPr>
              <a:t>Advantages</a:t>
            </a:r>
            <a:endParaRPr kumimoji="1" lang="zh-CN" altLang="en-US" sz="2500" dirty="0">
              <a:latin typeface="Microsoft JhengHei" panose="020B0604030504040204" pitchFamily="34" charset="-120"/>
              <a:ea typeface="Microsoft JhengHei" panose="020B0604030504040204" pitchFamily="34" charset="-120"/>
            </a:endParaRPr>
          </a:p>
        </p:txBody>
      </p:sp>
      <p:pic>
        <p:nvPicPr>
          <p:cNvPr id="4" name="图片 3">
            <a:extLst>
              <a:ext uri="{FF2B5EF4-FFF2-40B4-BE49-F238E27FC236}">
                <a16:creationId xmlns:a16="http://schemas.microsoft.com/office/drawing/2014/main" xmlns="" id="{F50AAC30-09AE-2742-8A27-595A3E7D920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48272" y="908720"/>
            <a:ext cx="3615269" cy="2400723"/>
          </a:xfrm>
          <a:prstGeom prst="rect">
            <a:avLst/>
          </a:prstGeom>
          <a:effectLst>
            <a:outerShdw blurRad="50800" dist="38100" dir="5400000" algn="t" rotWithShape="0">
              <a:prstClr val="black">
                <a:alpha val="40000"/>
              </a:prstClr>
            </a:outerShdw>
          </a:effectLst>
        </p:spPr>
      </p:pic>
      <p:grpSp>
        <p:nvGrpSpPr>
          <p:cNvPr id="5" name="群組 22">
            <a:extLst>
              <a:ext uri="{FF2B5EF4-FFF2-40B4-BE49-F238E27FC236}">
                <a16:creationId xmlns:a16="http://schemas.microsoft.com/office/drawing/2014/main" xmlns="" id="{C59F1E2F-495D-5347-A8E2-749F92BF5659}"/>
              </a:ext>
            </a:extLst>
          </p:cNvPr>
          <p:cNvGrpSpPr/>
          <p:nvPr/>
        </p:nvGrpSpPr>
        <p:grpSpPr>
          <a:xfrm>
            <a:off x="396648" y="3567591"/>
            <a:ext cx="2755469" cy="3149313"/>
            <a:chOff x="606813" y="3959406"/>
            <a:chExt cx="2741051" cy="2642001"/>
          </a:xfrm>
          <a:effectLst>
            <a:outerShdw blurRad="50800" dist="38100" dir="2700000" algn="tl" rotWithShape="0">
              <a:prstClr val="black">
                <a:alpha val="40000"/>
              </a:prstClr>
            </a:outerShdw>
          </a:effectLst>
        </p:grpSpPr>
        <p:sp>
          <p:nvSpPr>
            <p:cNvPr id="6" name="矩形 5">
              <a:extLst>
                <a:ext uri="{FF2B5EF4-FFF2-40B4-BE49-F238E27FC236}">
                  <a16:creationId xmlns:a16="http://schemas.microsoft.com/office/drawing/2014/main" xmlns="" id="{3DAB5ECF-D697-E748-AA93-2AD5EF01304E}"/>
                </a:ext>
              </a:extLst>
            </p:cNvPr>
            <p:cNvSpPr/>
            <p:nvPr/>
          </p:nvSpPr>
          <p:spPr>
            <a:xfrm>
              <a:off x="606813" y="3959406"/>
              <a:ext cx="2741051" cy="2637946"/>
            </a:xfrm>
            <a:prstGeom prst="rect">
              <a:avLst/>
            </a:prstGeom>
            <a:noFill/>
            <a:ln w="6350">
              <a:solidFill>
                <a:srgbClr val="21596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sp>
          <p:nvSpPr>
            <p:cNvPr id="7" name="矩形 6">
              <a:extLst>
                <a:ext uri="{FF2B5EF4-FFF2-40B4-BE49-F238E27FC236}">
                  <a16:creationId xmlns:a16="http://schemas.microsoft.com/office/drawing/2014/main" xmlns="" id="{01DFBCE7-1BE6-744E-9A52-84406D463FBE}"/>
                </a:ext>
              </a:extLst>
            </p:cNvPr>
            <p:cNvSpPr/>
            <p:nvPr/>
          </p:nvSpPr>
          <p:spPr>
            <a:xfrm>
              <a:off x="606813" y="6457391"/>
              <a:ext cx="2741051" cy="144016"/>
            </a:xfrm>
            <a:prstGeom prst="rect">
              <a:avLst/>
            </a:prstGeom>
            <a:solidFill>
              <a:srgbClr val="18ADD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grpSp>
      <p:grpSp>
        <p:nvGrpSpPr>
          <p:cNvPr id="8" name="群組 27">
            <a:extLst>
              <a:ext uri="{FF2B5EF4-FFF2-40B4-BE49-F238E27FC236}">
                <a16:creationId xmlns:a16="http://schemas.microsoft.com/office/drawing/2014/main" xmlns="" id="{60309CDE-D2A4-F942-B24B-AC91DFBC2136}"/>
              </a:ext>
            </a:extLst>
          </p:cNvPr>
          <p:cNvGrpSpPr/>
          <p:nvPr/>
        </p:nvGrpSpPr>
        <p:grpSpPr>
          <a:xfrm>
            <a:off x="3246568" y="3567589"/>
            <a:ext cx="2837155" cy="3149315"/>
            <a:chOff x="606813" y="3959406"/>
            <a:chExt cx="2741051" cy="2637946"/>
          </a:xfrm>
          <a:effectLst>
            <a:outerShdw blurRad="50800" dist="38100" dir="2700000" algn="tl" rotWithShape="0">
              <a:prstClr val="black">
                <a:alpha val="40000"/>
              </a:prstClr>
            </a:outerShdw>
          </a:effectLst>
        </p:grpSpPr>
        <p:sp>
          <p:nvSpPr>
            <p:cNvPr id="9" name="矩形 8">
              <a:extLst>
                <a:ext uri="{FF2B5EF4-FFF2-40B4-BE49-F238E27FC236}">
                  <a16:creationId xmlns:a16="http://schemas.microsoft.com/office/drawing/2014/main" xmlns="" id="{2EF98CEB-23BC-464F-9896-7F6DBBEE52A2}"/>
                </a:ext>
              </a:extLst>
            </p:cNvPr>
            <p:cNvSpPr/>
            <p:nvPr/>
          </p:nvSpPr>
          <p:spPr>
            <a:xfrm>
              <a:off x="606813" y="3959406"/>
              <a:ext cx="2741051" cy="2637946"/>
            </a:xfrm>
            <a:prstGeom prst="rect">
              <a:avLst/>
            </a:prstGeom>
            <a:noFill/>
            <a:ln w="6350">
              <a:solidFill>
                <a:srgbClr val="21596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sp>
          <p:nvSpPr>
            <p:cNvPr id="10" name="矩形 9">
              <a:extLst>
                <a:ext uri="{FF2B5EF4-FFF2-40B4-BE49-F238E27FC236}">
                  <a16:creationId xmlns:a16="http://schemas.microsoft.com/office/drawing/2014/main" xmlns="" id="{57347223-5129-AF4D-9304-70476C25060A}"/>
                </a:ext>
              </a:extLst>
            </p:cNvPr>
            <p:cNvSpPr/>
            <p:nvPr/>
          </p:nvSpPr>
          <p:spPr>
            <a:xfrm>
              <a:off x="606813" y="6453336"/>
              <a:ext cx="2741051" cy="144016"/>
            </a:xfrm>
            <a:prstGeom prst="rect">
              <a:avLst/>
            </a:prstGeom>
            <a:solidFill>
              <a:srgbClr val="18ADD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grpSp>
      <p:grpSp>
        <p:nvGrpSpPr>
          <p:cNvPr id="11" name="群組 30">
            <a:extLst>
              <a:ext uri="{FF2B5EF4-FFF2-40B4-BE49-F238E27FC236}">
                <a16:creationId xmlns:a16="http://schemas.microsoft.com/office/drawing/2014/main" xmlns="" id="{26FF007B-40DF-9F40-A643-8BE2C316D23D}"/>
              </a:ext>
            </a:extLst>
          </p:cNvPr>
          <p:cNvGrpSpPr/>
          <p:nvPr/>
        </p:nvGrpSpPr>
        <p:grpSpPr>
          <a:xfrm>
            <a:off x="6205423" y="3567590"/>
            <a:ext cx="2592606" cy="3144480"/>
            <a:chOff x="606813" y="3959406"/>
            <a:chExt cx="2741051" cy="2637946"/>
          </a:xfrm>
          <a:effectLst>
            <a:outerShdw blurRad="50800" dist="38100" dir="2700000" algn="tl" rotWithShape="0">
              <a:prstClr val="black">
                <a:alpha val="40000"/>
              </a:prstClr>
            </a:outerShdw>
          </a:effectLst>
        </p:grpSpPr>
        <p:sp>
          <p:nvSpPr>
            <p:cNvPr id="12" name="矩形 11">
              <a:extLst>
                <a:ext uri="{FF2B5EF4-FFF2-40B4-BE49-F238E27FC236}">
                  <a16:creationId xmlns:a16="http://schemas.microsoft.com/office/drawing/2014/main" xmlns="" id="{6B78E73D-AD1D-CE46-9D30-7EDF0F53EFF9}"/>
                </a:ext>
              </a:extLst>
            </p:cNvPr>
            <p:cNvSpPr/>
            <p:nvPr/>
          </p:nvSpPr>
          <p:spPr>
            <a:xfrm>
              <a:off x="606813" y="3959406"/>
              <a:ext cx="2741051" cy="2637946"/>
            </a:xfrm>
            <a:prstGeom prst="rect">
              <a:avLst/>
            </a:prstGeom>
            <a:noFill/>
            <a:ln w="6350">
              <a:solidFill>
                <a:srgbClr val="21596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sp>
          <p:nvSpPr>
            <p:cNvPr id="13" name="矩形 12">
              <a:extLst>
                <a:ext uri="{FF2B5EF4-FFF2-40B4-BE49-F238E27FC236}">
                  <a16:creationId xmlns:a16="http://schemas.microsoft.com/office/drawing/2014/main" xmlns="" id="{6D9AC852-98AD-A54B-AF71-7B5F51DFB00C}"/>
                </a:ext>
              </a:extLst>
            </p:cNvPr>
            <p:cNvSpPr/>
            <p:nvPr/>
          </p:nvSpPr>
          <p:spPr>
            <a:xfrm>
              <a:off x="606813" y="6451550"/>
              <a:ext cx="2741051" cy="144016"/>
            </a:xfrm>
            <a:prstGeom prst="rect">
              <a:avLst/>
            </a:prstGeom>
            <a:solidFill>
              <a:srgbClr val="18ADD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grpSp>
      <p:sp>
        <p:nvSpPr>
          <p:cNvPr id="14" name="矩形 13">
            <a:extLst>
              <a:ext uri="{FF2B5EF4-FFF2-40B4-BE49-F238E27FC236}">
                <a16:creationId xmlns:a16="http://schemas.microsoft.com/office/drawing/2014/main" xmlns="" id="{938F7A9E-BD4B-D944-8D2D-3CDA5E6D7EAF}"/>
              </a:ext>
            </a:extLst>
          </p:cNvPr>
          <p:cNvSpPr/>
          <p:nvPr/>
        </p:nvSpPr>
        <p:spPr>
          <a:xfrm>
            <a:off x="382470" y="3632432"/>
            <a:ext cx="2851080" cy="2893100"/>
          </a:xfrm>
          <a:prstGeom prst="rect">
            <a:avLst/>
          </a:prstGeom>
        </p:spPr>
        <p:txBody>
          <a:bodyPr wrap="square">
            <a:spAutoFit/>
          </a:bodyPr>
          <a:lstStyle/>
          <a:p>
            <a:pPr algn="ctr"/>
            <a:r>
              <a:rPr lang="zh-CN" altLang="en-US" sz="1400" b="1" dirty="0">
                <a:latin typeface="Arial Narrow" panose="020B0606020202030204" pitchFamily="34" charset="0"/>
                <a:ea typeface="微軟正黑體" panose="020B0604030504040204" pitchFamily="34" charset="-120"/>
              </a:rPr>
              <a:t>    与进口高端面料技术</a:t>
            </a:r>
            <a:r>
              <a:rPr lang="en-US" altLang="zh-CN" sz="1400" b="1" dirty="0">
                <a:latin typeface="Arial Narrow" panose="020B0606020202030204" pitchFamily="34" charset="0"/>
                <a:ea typeface="微軟正黑體" panose="020B0604030504040204" pitchFamily="34" charset="-120"/>
              </a:rPr>
              <a:t>&amp;</a:t>
            </a:r>
            <a:r>
              <a:rPr lang="zh-CN" altLang="en-US" sz="1400" b="1" dirty="0">
                <a:latin typeface="Arial Narrow" panose="020B0606020202030204" pitchFamily="34" charset="0"/>
                <a:ea typeface="微軟正黑體" panose="020B0604030504040204" pitchFamily="34" charset="-120"/>
              </a:rPr>
              <a:t>设备同步</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Same</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technics</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&amp;machines</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with</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original</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supplier</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in</a:t>
            </a:r>
            <a:r>
              <a:rPr lang="zh-CN" altLang="en-US"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2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Europe</a:t>
            </a:r>
            <a:endParaRPr lang="en-US" altLang="zh-CN" sz="1100" dirty="0">
              <a:latin typeface="Arial Narrow" panose="020B0606020202030204" pitchFamily="34" charset="0"/>
              <a:ea typeface="微軟正黑體" panose="020B0604030504040204" pitchFamily="34" charset="-120"/>
              <a:cs typeface="微软雅黑" panose="020B0503020204020204" charset="-122"/>
            </a:endParaRPr>
          </a:p>
          <a:p>
            <a:pPr marL="171450" indent="-171450">
              <a:buFont typeface="Wingdings" pitchFamily="2" charset="2"/>
              <a:buChar char="ü"/>
            </a:pPr>
            <a:r>
              <a:rPr lang="zh-CN" altLang="en-US" sz="1200" dirty="0">
                <a:latin typeface="Arial Narrow" panose="020B0606020202030204" pitchFamily="34" charset="0"/>
                <a:ea typeface="微軟正黑體" panose="020B0604030504040204" pitchFamily="34" charset="-120"/>
                <a:cs typeface="微软雅黑" panose="020B0503020204020204" charset="-122"/>
              </a:rPr>
              <a:t>德方股东为欧洲奥迪、宝马、奔驰和大众等进口面料原配，是华络特长期战略技术合作伙伴。华络特所有核心设备均德国进口，与原配相同。</a:t>
            </a:r>
            <a:endParaRPr lang="en-US" altLang="zh-CN" sz="1200" dirty="0">
              <a:latin typeface="Arial Narrow" panose="020B0606020202030204" pitchFamily="34" charset="0"/>
              <a:ea typeface="微軟正黑體" panose="020B0604030504040204" pitchFamily="34" charset="-120"/>
              <a:cs typeface="微软雅黑" panose="020B0503020204020204" charset="-122"/>
            </a:endParaRPr>
          </a:p>
          <a:p>
            <a:r>
              <a:rPr lang="en-US" altLang="zh-CN" sz="1200" dirty="0" err="1">
                <a:latin typeface="Arial Narrow" panose="020B0604020202020204" pitchFamily="34" charset="0"/>
                <a:ea typeface="Microsoft YaHei" panose="020B0503020204020204" pitchFamily="34" charset="-122"/>
                <a:cs typeface="Arial Narrow" panose="020B0604020202020204" pitchFamily="34" charset="0"/>
              </a:rPr>
              <a:t>Sharholder</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and</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partners</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are</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key supplier of AUDI,</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BMW,</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Daimler</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&amp;</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VW fabrics in Euro and China. All</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key</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machines</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are</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the</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same</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with</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Germany</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partners</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and</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imported</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from</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Europe.</a:t>
            </a:r>
          </a:p>
          <a:p>
            <a:pPr marL="171450" indent="-171450">
              <a:buFont typeface="Wingdings" pitchFamily="2" charset="2"/>
              <a:buChar char="ü"/>
            </a:pPr>
            <a:r>
              <a:rPr lang="zh-CN" altLang="en-US" sz="1200" dirty="0">
                <a:latin typeface="Arial Narrow" panose="020B0606020202030204" pitchFamily="34" charset="0"/>
                <a:ea typeface="微軟正黑體" panose="020B0604030504040204" pitchFamily="34" charset="-120"/>
                <a:cs typeface="微软雅黑" panose="020B0503020204020204" charset="-122"/>
              </a:rPr>
              <a:t>华络特为国内唯一奥迪认可面料供应商，拥有</a:t>
            </a:r>
            <a:r>
              <a:rPr lang="en-US" altLang="zh-CN" sz="1200" dirty="0">
                <a:latin typeface="Arial Narrow" panose="020B0606020202030204" pitchFamily="34" charset="0"/>
                <a:ea typeface="微軟正黑體" panose="020B0604030504040204" pitchFamily="34" charset="-120"/>
                <a:cs typeface="微软雅黑" panose="020B0503020204020204" charset="-122"/>
              </a:rPr>
              <a:t>15</a:t>
            </a:r>
            <a:r>
              <a:rPr lang="zh-CN" altLang="en-US" sz="1200" dirty="0">
                <a:latin typeface="Arial Narrow" panose="020B0606020202030204" pitchFamily="34" charset="0"/>
                <a:ea typeface="微軟正黑體" panose="020B0604030504040204" pitchFamily="34" charset="-120"/>
                <a:cs typeface="微软雅黑" panose="020B0503020204020204" charset="-122"/>
              </a:rPr>
              <a:t>年的内饰面料供货经验</a:t>
            </a:r>
            <a:endParaRPr lang="en-US" altLang="zh-CN" sz="1200" dirty="0">
              <a:latin typeface="Arial Narrow" panose="020B0606020202030204" pitchFamily="34" charset="0"/>
              <a:ea typeface="微軟正黑體" panose="020B0604030504040204" pitchFamily="34" charset="-120"/>
              <a:cs typeface="微软雅黑" panose="020B0503020204020204" charset="-122"/>
            </a:endParaRPr>
          </a:p>
          <a:p>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The only supplier in China with Audi AG approval; 15</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years fabrics supply</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for</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China</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mkt.</a:t>
            </a:r>
          </a:p>
        </p:txBody>
      </p:sp>
      <p:sp>
        <p:nvSpPr>
          <p:cNvPr id="15" name="矩形 14">
            <a:extLst>
              <a:ext uri="{FF2B5EF4-FFF2-40B4-BE49-F238E27FC236}">
                <a16:creationId xmlns:a16="http://schemas.microsoft.com/office/drawing/2014/main" xmlns="" id="{BB25AC78-9575-B24F-A02B-833011100B30}"/>
              </a:ext>
            </a:extLst>
          </p:cNvPr>
          <p:cNvSpPr/>
          <p:nvPr/>
        </p:nvSpPr>
        <p:spPr>
          <a:xfrm>
            <a:off x="3233550" y="3594972"/>
            <a:ext cx="2990099" cy="3093154"/>
          </a:xfrm>
          <a:prstGeom prst="rect">
            <a:avLst/>
          </a:prstGeom>
        </p:spPr>
        <p:txBody>
          <a:bodyPr wrap="square">
            <a:spAutoFit/>
          </a:bodyPr>
          <a:lstStyle/>
          <a:p>
            <a:pPr algn="ctr"/>
            <a:r>
              <a:rPr lang="zh-CN" altLang="en-US" sz="1400" b="1" dirty="0">
                <a:latin typeface="Arial Narrow" panose="020B0606020202030204" pitchFamily="34" charset="0"/>
                <a:ea typeface="微軟正黑體" panose="020B0604030504040204" pitchFamily="34" charset="-120"/>
              </a:rPr>
              <a:t>    与欧洲同等的品质保障</a:t>
            </a:r>
            <a:endParaRPr lang="en-US" altLang="zh-CN" sz="1400" b="1" dirty="0">
              <a:latin typeface="Arial Narrow" panose="020B0606020202030204" pitchFamily="34" charset="0"/>
              <a:ea typeface="微軟正黑體" panose="020B0604030504040204" pitchFamily="34" charset="-120"/>
            </a:endParaRPr>
          </a:p>
          <a:p>
            <a:pPr algn="ctr"/>
            <a:r>
              <a:rPr lang="en-US" altLang="zh-CN" sz="1400" b="1" dirty="0">
                <a:latin typeface="Arial Narrow" panose="020B0606020202030204" pitchFamily="34" charset="0"/>
                <a:ea typeface="微軟正黑體" panose="020B0604030504040204" pitchFamily="34" charset="-120"/>
              </a:rPr>
              <a:t>Consistent</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quality</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guarantee</a:t>
            </a:r>
            <a:endParaRPr lang="en-US" sz="1400" dirty="0">
              <a:latin typeface="Arial Narrow" panose="020B0606020202030204" pitchFamily="34" charset="0"/>
              <a:ea typeface="微軟正黑體" panose="020B0604030504040204" pitchFamily="34" charset="-120"/>
            </a:endParaRPr>
          </a:p>
          <a:p>
            <a:pPr marL="171450" indent="-171450">
              <a:buFont typeface="Wingdings" pitchFamily="2" charset="2"/>
              <a:buChar char="ü"/>
            </a:pPr>
            <a:r>
              <a:rPr lang="zh-CN" altLang="en-US" sz="1200" dirty="0">
                <a:solidFill>
                  <a:schemeClr val="accent4">
                    <a:lumMod val="50000"/>
                  </a:schemeClr>
                </a:solidFill>
                <a:latin typeface="Microsoft JhengHei" panose="020B0604030504040204" pitchFamily="34" charset="-120"/>
                <a:ea typeface="Microsoft JhengHei" panose="020B0604030504040204" pitchFamily="34" charset="-120"/>
                <a:cs typeface="Microsoft YaHei" charset="-122"/>
              </a:rPr>
              <a:t>含经编、染色整理和复合等工序的完整进口面料生产线，以及具备国产化面料开发能力的实验室；拥有全球纺织行业领先的专业管控系统和污水处理系统</a:t>
            </a:r>
            <a:endParaRPr lang="en-US" altLang="zh-CN" sz="1200" dirty="0">
              <a:solidFill>
                <a:schemeClr val="accent4">
                  <a:lumMod val="50000"/>
                </a:schemeClr>
              </a:solidFill>
              <a:latin typeface="Microsoft JhengHei" panose="020B0604030504040204" pitchFamily="34" charset="-120"/>
              <a:ea typeface="Microsoft JhengHei" panose="020B0604030504040204" pitchFamily="34" charset="-120"/>
              <a:cs typeface="Microsoft YaHei" charset="-122"/>
            </a:endParaRPr>
          </a:p>
          <a:p>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Complete</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production</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line</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with</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advanced</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imported</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machines;</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specialized</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R&amp;D</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lab</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for</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localization;</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world-leading</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management</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&amp;control</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system</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and</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water</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treatment</a:t>
            </a:r>
            <a:r>
              <a:rPr lang="zh-CN" altLang="en-US"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 </a:t>
            </a:r>
            <a:r>
              <a:rPr lang="en-US" altLang="zh-CN" sz="1200" dirty="0">
                <a:solidFill>
                  <a:schemeClr val="accent4">
                    <a:lumMod val="50000"/>
                  </a:schemeClr>
                </a:solidFill>
                <a:latin typeface="Arial Narrow" panose="020B0604020202020204" pitchFamily="34" charset="0"/>
                <a:ea typeface="Microsoft YaHei" charset="-122"/>
                <a:cs typeface="Arial Narrow" panose="020B0604020202020204" pitchFamily="34" charset="0"/>
              </a:rPr>
              <a:t>system.</a:t>
            </a:r>
          </a:p>
          <a:p>
            <a:pPr marL="171450" indent="-171450">
              <a:buFont typeface="Wingdings" pitchFamily="2" charset="2"/>
              <a:buChar char="ü"/>
            </a:pPr>
            <a:r>
              <a:rPr lang="zh-CN" altLang="en-US" sz="1200" dirty="0">
                <a:solidFill>
                  <a:schemeClr val="accent4">
                    <a:lumMod val="50000"/>
                  </a:schemeClr>
                </a:solidFill>
                <a:latin typeface="Microsoft JhengHei" panose="020B0604030504040204" pitchFamily="34" charset="-120"/>
                <a:ea typeface="Microsoft JhengHei" panose="020B0604030504040204" pitchFamily="34" charset="-120"/>
                <a:cs typeface="Microsoft YaHei" charset="-122"/>
              </a:rPr>
              <a:t>国内外团队在面料开发、原材料认可和质量等全面合作，确保质量全球化统一</a:t>
            </a:r>
            <a:endParaRPr lang="en-US" altLang="zh-CN" sz="1200" dirty="0">
              <a:solidFill>
                <a:schemeClr val="accent4">
                  <a:lumMod val="50000"/>
                </a:schemeClr>
              </a:solidFill>
              <a:latin typeface="Microsoft JhengHei" panose="020B0604030504040204" pitchFamily="34" charset="-120"/>
              <a:ea typeface="Microsoft JhengHei" panose="020B0604030504040204" pitchFamily="34" charset="-120"/>
              <a:cs typeface="Microsoft YaHei" charset="-122"/>
            </a:endParaRPr>
          </a:p>
          <a:p>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Fabric</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dev,</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raw</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material</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approval</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and</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quality</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control</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system</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all</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follow</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same</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standard</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of</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globally</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standard</a:t>
            </a:r>
            <a:r>
              <a:rPr lang="zh-CN" altLang="en-US"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 </a:t>
            </a:r>
            <a:r>
              <a:rPr lang="en-US" altLang="zh-CN" sz="12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rPr>
              <a:t>quality.</a:t>
            </a:r>
          </a:p>
          <a:p>
            <a:endParaRPr lang="en-US" altLang="zh-CN" sz="1100" dirty="0">
              <a:solidFill>
                <a:schemeClr val="accent4">
                  <a:lumMod val="50000"/>
                </a:schemeClr>
              </a:solidFill>
              <a:latin typeface="Arial Narrow" panose="020B0606020202030204" pitchFamily="34" charset="0"/>
              <a:ea typeface="微軟正黑體" panose="020B0604030504040204" pitchFamily="34" charset="-120"/>
              <a:cs typeface="Microsoft YaHei" charset="-122"/>
            </a:endParaRPr>
          </a:p>
        </p:txBody>
      </p:sp>
      <p:sp>
        <p:nvSpPr>
          <p:cNvPr id="17" name="Rectangle 12">
            <a:extLst>
              <a:ext uri="{FF2B5EF4-FFF2-40B4-BE49-F238E27FC236}">
                <a16:creationId xmlns:a16="http://schemas.microsoft.com/office/drawing/2014/main" xmlns="" id="{8597367D-3A9C-D14F-9681-D67F62667E29}"/>
              </a:ext>
            </a:extLst>
          </p:cNvPr>
          <p:cNvSpPr/>
          <p:nvPr/>
        </p:nvSpPr>
        <p:spPr bwMode="auto">
          <a:xfrm>
            <a:off x="382470" y="908720"/>
            <a:ext cx="2496274" cy="2400723"/>
          </a:xfrm>
          <a:prstGeom prst="rect">
            <a:avLst/>
          </a:prstGeom>
          <a:solidFill>
            <a:srgbClr val="FFC000"/>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908175" fontAlgn="auto">
              <a:spcBef>
                <a:spcPts val="0"/>
              </a:spcBef>
              <a:spcAft>
                <a:spcPts val="0"/>
              </a:spcAft>
              <a:defRPr/>
            </a:pPr>
            <a:endParaRPr lang="en-US" sz="3500" kern="0" dirty="0">
              <a:solidFill>
                <a:schemeClr val="bg1">
                  <a:lumMod val="85000"/>
                </a:schemeClr>
              </a:solidFill>
              <a:latin typeface="Arial Narrow" panose="020B0606020202030204" pitchFamily="34" charset="0"/>
              <a:ea typeface="微軟正黑體" panose="020B0604030504040204" pitchFamily="34" charset="-120"/>
              <a:sym typeface="Helvetica Light"/>
            </a:endParaRPr>
          </a:p>
        </p:txBody>
      </p:sp>
      <p:sp>
        <p:nvSpPr>
          <p:cNvPr id="18" name="Isosceles Triangle 11">
            <a:extLst>
              <a:ext uri="{FF2B5EF4-FFF2-40B4-BE49-F238E27FC236}">
                <a16:creationId xmlns:a16="http://schemas.microsoft.com/office/drawing/2014/main" xmlns="" id="{FBD02F92-D98F-D849-BD42-0E6D24C55956}"/>
              </a:ext>
            </a:extLst>
          </p:cNvPr>
          <p:cNvSpPr/>
          <p:nvPr/>
        </p:nvSpPr>
        <p:spPr bwMode="auto">
          <a:xfrm rot="5400000">
            <a:off x="2576767" y="2042738"/>
            <a:ext cx="857860" cy="180235"/>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08305" fontAlgn="auto">
              <a:spcBef>
                <a:spcPts val="0"/>
              </a:spcBef>
              <a:spcAft>
                <a:spcPts val="0"/>
              </a:spcAft>
            </a:pPr>
            <a:endParaRPr lang="en-US" sz="3500" kern="0">
              <a:solidFill>
                <a:schemeClr val="bg1">
                  <a:lumMod val="85000"/>
                </a:schemeClr>
              </a:solidFill>
              <a:latin typeface="Arial Narrow" panose="020B0606020202030204" pitchFamily="34" charset="0"/>
              <a:ea typeface="微軟正黑體" panose="020B0604030504040204" pitchFamily="34" charset="-120"/>
              <a:sym typeface="Helvetica Light"/>
            </a:endParaRPr>
          </a:p>
        </p:txBody>
      </p:sp>
      <p:sp>
        <p:nvSpPr>
          <p:cNvPr id="19" name="Rectangle 12">
            <a:extLst>
              <a:ext uri="{FF2B5EF4-FFF2-40B4-BE49-F238E27FC236}">
                <a16:creationId xmlns:a16="http://schemas.microsoft.com/office/drawing/2014/main" xmlns="" id="{AEC8C28A-04E0-AA47-8FA0-2796D42F20A8}"/>
              </a:ext>
            </a:extLst>
          </p:cNvPr>
          <p:cNvSpPr/>
          <p:nvPr/>
        </p:nvSpPr>
        <p:spPr bwMode="auto">
          <a:xfrm>
            <a:off x="6607703" y="908720"/>
            <a:ext cx="2190326" cy="2400723"/>
          </a:xfrm>
          <a:prstGeom prst="rect">
            <a:avLst/>
          </a:prstGeom>
          <a:solidFill>
            <a:schemeClr val="tx2">
              <a:lumMod val="75000"/>
            </a:schemeClr>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908175" fontAlgn="auto">
              <a:spcBef>
                <a:spcPts val="0"/>
              </a:spcBef>
              <a:spcAft>
                <a:spcPts val="0"/>
              </a:spcAft>
              <a:defRPr/>
            </a:pPr>
            <a:endParaRPr lang="en-US" sz="3500" kern="0" dirty="0">
              <a:solidFill>
                <a:schemeClr val="bg1">
                  <a:lumMod val="85000"/>
                </a:schemeClr>
              </a:solidFill>
              <a:latin typeface="Arial Narrow" panose="020B0606020202030204" pitchFamily="34" charset="0"/>
              <a:ea typeface="微軟正黑體" panose="020B0604030504040204" pitchFamily="34" charset="-120"/>
              <a:sym typeface="Helvetica Light"/>
            </a:endParaRPr>
          </a:p>
        </p:txBody>
      </p:sp>
      <p:sp>
        <p:nvSpPr>
          <p:cNvPr id="20" name="Isosceles Triangle 11">
            <a:extLst>
              <a:ext uri="{FF2B5EF4-FFF2-40B4-BE49-F238E27FC236}">
                <a16:creationId xmlns:a16="http://schemas.microsoft.com/office/drawing/2014/main" xmlns="" id="{73BFEEEB-82A2-7741-B14B-30B11F1ACA4A}"/>
              </a:ext>
            </a:extLst>
          </p:cNvPr>
          <p:cNvSpPr/>
          <p:nvPr/>
        </p:nvSpPr>
        <p:spPr bwMode="auto">
          <a:xfrm rot="16200000">
            <a:off x="6070369" y="2024449"/>
            <a:ext cx="857860" cy="21681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408305" fontAlgn="auto">
              <a:spcBef>
                <a:spcPts val="0"/>
              </a:spcBef>
              <a:spcAft>
                <a:spcPts val="0"/>
              </a:spcAft>
            </a:pPr>
            <a:endParaRPr lang="en-US" sz="3500" kern="0">
              <a:solidFill>
                <a:schemeClr val="bg1">
                  <a:lumMod val="85000"/>
                </a:schemeClr>
              </a:solidFill>
              <a:latin typeface="Arial Narrow" panose="020B0606020202030204" pitchFamily="34" charset="0"/>
              <a:ea typeface="微軟正黑體" panose="020B0604030504040204" pitchFamily="34" charset="-120"/>
              <a:sym typeface="Helvetica Light"/>
            </a:endParaRPr>
          </a:p>
        </p:txBody>
      </p:sp>
      <p:sp>
        <p:nvSpPr>
          <p:cNvPr id="21" name="矩形 20">
            <a:extLst>
              <a:ext uri="{FF2B5EF4-FFF2-40B4-BE49-F238E27FC236}">
                <a16:creationId xmlns:a16="http://schemas.microsoft.com/office/drawing/2014/main" xmlns="" id="{676FF4BE-23E7-0247-8AE4-6B01A9FE9435}"/>
              </a:ext>
            </a:extLst>
          </p:cNvPr>
          <p:cNvSpPr/>
          <p:nvPr/>
        </p:nvSpPr>
        <p:spPr>
          <a:xfrm>
            <a:off x="3174559" y="967895"/>
            <a:ext cx="3310522" cy="338554"/>
          </a:xfrm>
          <a:prstGeom prst="rect">
            <a:avLst/>
          </a:prstGeom>
        </p:spPr>
        <p:txBody>
          <a:bodyPr wrap="none">
            <a:spAutoFit/>
          </a:bodyPr>
          <a:lstStyle/>
          <a:p>
            <a:r>
              <a:rPr lang="en-US" altLang="zh-CN" sz="1600" b="1" dirty="0">
                <a:latin typeface="Arial Narrow" panose="020B0606020202030204" pitchFamily="34" charset="0"/>
                <a:ea typeface="微軟正黑體" panose="020B0604030504040204" pitchFamily="34" charset="-120"/>
              </a:rPr>
              <a:t>AUDI</a:t>
            </a:r>
            <a:r>
              <a:rPr lang="zh-CN" altLang="en-US" sz="1600" b="1" dirty="0">
                <a:latin typeface="Arial Narrow" panose="020B0606020202030204" pitchFamily="34" charset="0"/>
                <a:ea typeface="微軟正黑體" panose="020B0604030504040204" pitchFamily="34" charset="-120"/>
              </a:rPr>
              <a:t> 唯一认可的面料国产化生产线</a:t>
            </a:r>
          </a:p>
        </p:txBody>
      </p:sp>
      <p:sp>
        <p:nvSpPr>
          <p:cNvPr id="22" name="矩形 21">
            <a:extLst>
              <a:ext uri="{FF2B5EF4-FFF2-40B4-BE49-F238E27FC236}">
                <a16:creationId xmlns:a16="http://schemas.microsoft.com/office/drawing/2014/main" xmlns="" id="{D16A9A27-62ED-8941-9E5E-73367616C86E}"/>
              </a:ext>
            </a:extLst>
          </p:cNvPr>
          <p:cNvSpPr/>
          <p:nvPr/>
        </p:nvSpPr>
        <p:spPr>
          <a:xfrm>
            <a:off x="6974091" y="1074812"/>
            <a:ext cx="1853392" cy="584775"/>
          </a:xfrm>
          <a:prstGeom prst="rect">
            <a:avLst/>
          </a:prstGeom>
        </p:spPr>
        <p:txBody>
          <a:bodyPr wrap="none">
            <a:spAutoFit/>
          </a:bodyPr>
          <a:lstStyle/>
          <a:p>
            <a:r>
              <a:rPr lang="zh-CN" altLang="en-US" sz="1600" b="1" dirty="0">
                <a:solidFill>
                  <a:schemeClr val="bg1"/>
                </a:solidFill>
                <a:latin typeface="Arial Narrow" panose="020B0606020202030204" pitchFamily="34" charset="0"/>
                <a:ea typeface="微軟正黑體" panose="020B0604030504040204" pitchFamily="34" charset="-120"/>
              </a:rPr>
              <a:t>总投入</a:t>
            </a:r>
            <a:r>
              <a:rPr lang="en-US" altLang="zh-CN" sz="1600" b="1" dirty="0">
                <a:solidFill>
                  <a:schemeClr val="bg1"/>
                </a:solidFill>
                <a:latin typeface="Arial Narrow" panose="020B0606020202030204" pitchFamily="34" charset="0"/>
                <a:ea typeface="微軟正黑體" panose="020B0604030504040204" pitchFamily="34" charset="-120"/>
              </a:rPr>
              <a:t>1.5</a:t>
            </a:r>
            <a:r>
              <a:rPr lang="zh-CN" altLang="en-US" sz="1600" b="1" dirty="0">
                <a:solidFill>
                  <a:schemeClr val="bg1"/>
                </a:solidFill>
                <a:latin typeface="Arial Narrow" panose="020B0606020202030204" pitchFamily="34" charset="0"/>
                <a:ea typeface="微軟正黑體" panose="020B0604030504040204" pitchFamily="34" charset="-120"/>
              </a:rPr>
              <a:t>亿人民币</a:t>
            </a:r>
            <a:endParaRPr lang="en-US" altLang="zh-CN" sz="1600" b="1" dirty="0">
              <a:solidFill>
                <a:schemeClr val="bg1"/>
              </a:solidFill>
              <a:latin typeface="Arial Narrow" panose="020B0606020202030204" pitchFamily="34" charset="0"/>
              <a:ea typeface="微軟正黑體" panose="020B0604030504040204" pitchFamily="34" charset="-120"/>
            </a:endParaRPr>
          </a:p>
          <a:p>
            <a:r>
              <a:rPr lang="en-US" altLang="zh-CN" sz="1600" b="1" dirty="0">
                <a:solidFill>
                  <a:schemeClr val="bg1"/>
                </a:solidFill>
                <a:latin typeface="Arial Narrow" panose="020B0606020202030204" pitchFamily="34" charset="0"/>
                <a:ea typeface="微軟正黑體" panose="020B0604030504040204" pitchFamily="34" charset="-120"/>
              </a:rPr>
              <a:t>150mmRMB Invest</a:t>
            </a:r>
          </a:p>
        </p:txBody>
      </p:sp>
      <p:sp>
        <p:nvSpPr>
          <p:cNvPr id="23" name="矩形 22">
            <a:extLst>
              <a:ext uri="{FF2B5EF4-FFF2-40B4-BE49-F238E27FC236}">
                <a16:creationId xmlns:a16="http://schemas.microsoft.com/office/drawing/2014/main" xmlns="" id="{9304378A-5C53-1F4F-B737-239A15D2A6A7}"/>
              </a:ext>
            </a:extLst>
          </p:cNvPr>
          <p:cNvSpPr/>
          <p:nvPr/>
        </p:nvSpPr>
        <p:spPr>
          <a:xfrm>
            <a:off x="7150412" y="1628800"/>
            <a:ext cx="1443024" cy="584775"/>
          </a:xfrm>
          <a:prstGeom prst="rect">
            <a:avLst/>
          </a:prstGeom>
        </p:spPr>
        <p:txBody>
          <a:bodyPr wrap="none">
            <a:spAutoFit/>
          </a:bodyPr>
          <a:lstStyle/>
          <a:p>
            <a:r>
              <a:rPr lang="zh-TW" altLang="en-US" sz="1600" b="1" dirty="0">
                <a:solidFill>
                  <a:schemeClr val="bg1"/>
                </a:solidFill>
                <a:latin typeface="Arial Narrow" panose="020B0606020202030204" pitchFamily="34" charset="0"/>
                <a:ea typeface="微軟正黑體" panose="020B0604030504040204" pitchFamily="34" charset="-120"/>
              </a:rPr>
              <a:t>面积</a:t>
            </a:r>
            <a:r>
              <a:rPr lang="en-US" altLang="zh-CN" sz="1600" b="1" dirty="0">
                <a:solidFill>
                  <a:schemeClr val="bg1"/>
                </a:solidFill>
                <a:latin typeface="Arial Narrow" panose="020B0606020202030204" pitchFamily="34" charset="0"/>
                <a:ea typeface="微軟正黑體" panose="020B0604030504040204" pitchFamily="34" charset="-120"/>
              </a:rPr>
              <a:t>1.8</a:t>
            </a:r>
            <a:r>
              <a:rPr lang="zh-CN" altLang="en-US" sz="1600" b="1" dirty="0">
                <a:solidFill>
                  <a:schemeClr val="bg1"/>
                </a:solidFill>
                <a:latin typeface="Arial Narrow" panose="020B0606020202030204" pitchFamily="34" charset="0"/>
                <a:ea typeface="微軟正黑體" panose="020B0604030504040204" pitchFamily="34" charset="-120"/>
              </a:rPr>
              <a:t>万平米</a:t>
            </a:r>
            <a:endParaRPr lang="en-US" altLang="zh-CN" sz="1600" b="1" dirty="0">
              <a:solidFill>
                <a:schemeClr val="bg1"/>
              </a:solidFill>
              <a:latin typeface="Arial Narrow" panose="020B0606020202030204" pitchFamily="34" charset="0"/>
              <a:ea typeface="微軟正黑體" panose="020B0604030504040204" pitchFamily="34" charset="-120"/>
            </a:endParaRPr>
          </a:p>
          <a:p>
            <a:r>
              <a:rPr lang="en-US" altLang="zh-CN" sz="1600" b="1" dirty="0">
                <a:solidFill>
                  <a:schemeClr val="bg1"/>
                </a:solidFill>
                <a:latin typeface="Arial Narrow" panose="020B0606020202030204" pitchFamily="34" charset="0"/>
                <a:ea typeface="微軟正黑體" panose="020B0604030504040204" pitchFamily="34" charset="-120"/>
              </a:rPr>
              <a:t>18,000m2 area </a:t>
            </a:r>
          </a:p>
        </p:txBody>
      </p:sp>
      <p:pic>
        <p:nvPicPr>
          <p:cNvPr id="24" name="Picture 2" descr="Image result for floor plan icon">
            <a:extLst>
              <a:ext uri="{FF2B5EF4-FFF2-40B4-BE49-F238E27FC236}">
                <a16:creationId xmlns:a16="http://schemas.microsoft.com/office/drawing/2014/main" xmlns="" id="{E0807CBD-1822-5548-8EC9-65AF10447D9B}"/>
              </a:ext>
            </a:extLst>
          </p:cNvPr>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rcRect/>
          <a:stretch>
            <a:fillRect/>
          </a:stretch>
        </p:blipFill>
        <p:spPr bwMode="auto">
          <a:xfrm>
            <a:off x="6726191" y="1772816"/>
            <a:ext cx="342631" cy="342631"/>
          </a:xfrm>
          <a:prstGeom prst="rect">
            <a:avLst/>
          </a:prstGeom>
          <a:noFill/>
          <a:extLst>
            <a:ext uri="{909E8E84-426E-40DD-AFC4-6F175D3DCCD1}">
              <a14:hiddenFill xmlns:a14="http://schemas.microsoft.com/office/drawing/2010/main">
                <a:solidFill>
                  <a:srgbClr val="FFFFFF"/>
                </a:solidFill>
              </a14:hiddenFill>
            </a:ext>
          </a:extLst>
        </p:spPr>
      </p:pic>
      <p:sp>
        <p:nvSpPr>
          <p:cNvPr id="25" name="矩形 24">
            <a:extLst>
              <a:ext uri="{FF2B5EF4-FFF2-40B4-BE49-F238E27FC236}">
                <a16:creationId xmlns:a16="http://schemas.microsoft.com/office/drawing/2014/main" xmlns="" id="{FA50D0FC-AB12-4E40-B92E-64BE4E13C0AA}"/>
              </a:ext>
            </a:extLst>
          </p:cNvPr>
          <p:cNvSpPr/>
          <p:nvPr/>
        </p:nvSpPr>
        <p:spPr>
          <a:xfrm>
            <a:off x="7134998" y="2204864"/>
            <a:ext cx="1806993" cy="538609"/>
          </a:xfrm>
          <a:prstGeom prst="rect">
            <a:avLst/>
          </a:prstGeom>
        </p:spPr>
        <p:txBody>
          <a:bodyPr wrap="square">
            <a:spAutoFit/>
          </a:bodyPr>
          <a:lstStyle/>
          <a:p>
            <a:r>
              <a:rPr lang="en-US" altLang="zh-CN" sz="1600" b="1" dirty="0">
                <a:solidFill>
                  <a:schemeClr val="bg1"/>
                </a:solidFill>
                <a:latin typeface="Arial Narrow" panose="020B0606020202030204" pitchFamily="34" charset="0"/>
                <a:ea typeface="微軟正黑體" panose="020B0604030504040204" pitchFamily="34" charset="-120"/>
              </a:rPr>
              <a:t>17</a:t>
            </a:r>
            <a:r>
              <a:rPr lang="zh-CN" altLang="en-US" sz="1600" b="1" dirty="0">
                <a:solidFill>
                  <a:schemeClr val="bg1"/>
                </a:solidFill>
                <a:latin typeface="Arial Narrow" panose="020B0606020202030204" pitchFamily="34" charset="0"/>
                <a:ea typeface="微軟正黑體" panose="020B0604030504040204" pitchFamily="34" charset="-120"/>
              </a:rPr>
              <a:t>年底正式投产</a:t>
            </a:r>
            <a:endParaRPr lang="en-US" altLang="zh-CN" sz="1600" b="1" dirty="0">
              <a:solidFill>
                <a:schemeClr val="bg1"/>
              </a:solidFill>
              <a:latin typeface="Arial Narrow" panose="020B0606020202030204" pitchFamily="34" charset="0"/>
              <a:ea typeface="微軟正黑體" panose="020B0604030504040204" pitchFamily="34" charset="-120"/>
            </a:endParaRPr>
          </a:p>
          <a:p>
            <a:r>
              <a:rPr lang="en-US" altLang="zh-CN"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Prod</a:t>
            </a:r>
            <a:r>
              <a:rPr lang="zh-CN" altLang="en-US"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 </a:t>
            </a:r>
            <a:r>
              <a:rPr lang="en-US" altLang="zh-CN"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Start:</a:t>
            </a:r>
            <a:r>
              <a:rPr lang="zh-CN" altLang="en-US"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 </a:t>
            </a:r>
            <a:r>
              <a:rPr lang="en-US" altLang="zh-CN"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end</a:t>
            </a:r>
            <a:r>
              <a:rPr lang="zh-CN" altLang="en-US"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 </a:t>
            </a:r>
            <a:r>
              <a:rPr lang="en-US" altLang="zh-CN" sz="1200" b="1" dirty="0">
                <a:solidFill>
                  <a:schemeClr val="bg1"/>
                </a:solidFill>
                <a:latin typeface="Arial" panose="020B0604020202020204" pitchFamily="34" charset="0"/>
                <a:ea typeface="微軟正黑體" panose="020B0604030504040204" pitchFamily="34" charset="-120"/>
                <a:cs typeface="Arial" panose="020B0604020202020204" pitchFamily="34" charset="0"/>
              </a:rPr>
              <a:t>2017</a:t>
            </a:r>
          </a:p>
        </p:txBody>
      </p:sp>
      <p:pic>
        <p:nvPicPr>
          <p:cNvPr id="27" name="Picture 10" descr="Image result for capital icon">
            <a:extLst>
              <a:ext uri="{FF2B5EF4-FFF2-40B4-BE49-F238E27FC236}">
                <a16:creationId xmlns:a16="http://schemas.microsoft.com/office/drawing/2014/main" xmlns="" id="{4DB7771B-722E-DB41-8690-AABE089F4F02}"/>
              </a:ext>
            </a:extLst>
          </p:cNvPr>
          <p:cNvPicPr>
            <a:picLocks noChangeAspect="1" noChangeArrowheads="1"/>
          </p:cNvPicPr>
          <p:nvPr/>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6555161" y="1164128"/>
            <a:ext cx="623349" cy="388263"/>
          </a:xfrm>
          <a:prstGeom prst="rect">
            <a:avLst/>
          </a:prstGeom>
          <a:noFill/>
          <a:extLst>
            <a:ext uri="{909E8E84-426E-40DD-AFC4-6F175D3DCCD1}">
              <a14:hiddenFill xmlns:a14="http://schemas.microsoft.com/office/drawing/2010/main">
                <a:solidFill>
                  <a:srgbClr val="FFFFFF"/>
                </a:solidFill>
              </a14:hiddenFill>
            </a:ext>
          </a:extLst>
        </p:spPr>
      </p:pic>
      <p:sp>
        <p:nvSpPr>
          <p:cNvPr id="28" name="矩形 27">
            <a:extLst>
              <a:ext uri="{FF2B5EF4-FFF2-40B4-BE49-F238E27FC236}">
                <a16:creationId xmlns:a16="http://schemas.microsoft.com/office/drawing/2014/main" xmlns="" id="{75731EF0-36D3-494C-ACDB-58B60B71C550}"/>
              </a:ext>
            </a:extLst>
          </p:cNvPr>
          <p:cNvSpPr/>
          <p:nvPr/>
        </p:nvSpPr>
        <p:spPr>
          <a:xfrm>
            <a:off x="3174559" y="1268760"/>
            <a:ext cx="3316974" cy="584775"/>
          </a:xfrm>
          <a:prstGeom prst="rect">
            <a:avLst/>
          </a:prstGeom>
        </p:spPr>
        <p:txBody>
          <a:bodyPr wrap="square">
            <a:spAutoFit/>
          </a:bodyPr>
          <a:lstStyle/>
          <a:p>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The</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only</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textile</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production</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line</a:t>
            </a:r>
          </a:p>
          <a:p>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in</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China</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that</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Audi</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AG</a:t>
            </a:r>
            <a:r>
              <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rPr>
              <a:t> </a:t>
            </a:r>
            <a:r>
              <a:rPr lang="en-US" altLang="zh-CN" sz="1600" b="1" dirty="0">
                <a:latin typeface="Microsoft JhengHei" panose="020B0604030504040204" pitchFamily="34" charset="-120"/>
                <a:ea typeface="Microsoft JhengHei" panose="020B0604030504040204" pitchFamily="34" charset="-120"/>
                <a:cs typeface="Arial Narrow" panose="020B0604020202020204" pitchFamily="34" charset="0"/>
              </a:rPr>
              <a:t>approves</a:t>
            </a:r>
            <a:endParaRPr lang="zh-CN" altLang="en-US" sz="1600" b="1" dirty="0">
              <a:latin typeface="Microsoft JhengHei" panose="020B0604030504040204" pitchFamily="34" charset="-120"/>
              <a:ea typeface="Microsoft JhengHei" panose="020B0604030504040204" pitchFamily="34" charset="-120"/>
              <a:cs typeface="Arial Narrow" panose="020B0604020202020204" pitchFamily="34" charset="0"/>
            </a:endParaRPr>
          </a:p>
        </p:txBody>
      </p:sp>
      <p:sp>
        <p:nvSpPr>
          <p:cNvPr id="29" name="Shape 1549">
            <a:extLst>
              <a:ext uri="{FF2B5EF4-FFF2-40B4-BE49-F238E27FC236}">
                <a16:creationId xmlns:a16="http://schemas.microsoft.com/office/drawing/2014/main" xmlns="" id="{E2AD4E06-B887-DF45-B1F0-C1BB03208B46}"/>
              </a:ext>
            </a:extLst>
          </p:cNvPr>
          <p:cNvSpPr/>
          <p:nvPr/>
        </p:nvSpPr>
        <p:spPr>
          <a:xfrm>
            <a:off x="382470" y="3405284"/>
            <a:ext cx="8441421" cy="32461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669"/>
                </a:lnTo>
                <a:lnTo>
                  <a:pt x="1469" y="14669"/>
                </a:lnTo>
                <a:lnTo>
                  <a:pt x="1733" y="21600"/>
                </a:lnTo>
                <a:lnTo>
                  <a:pt x="1998" y="14669"/>
                </a:lnTo>
                <a:lnTo>
                  <a:pt x="21600" y="14669"/>
                </a:lnTo>
                <a:lnTo>
                  <a:pt x="21600" y="0"/>
                </a:lnTo>
                <a:lnTo>
                  <a:pt x="0" y="0"/>
                </a:lnTo>
                <a:close/>
              </a:path>
            </a:pathLst>
          </a:custGeom>
          <a:solidFill>
            <a:schemeClr val="tx1">
              <a:lumMod val="65000"/>
              <a:lumOff val="35000"/>
            </a:schemeClr>
          </a:solidFill>
          <a:ln w="12700">
            <a:miter lim="400000"/>
          </a:ln>
        </p:spPr>
        <p:txBody>
          <a:bodyPr lIns="0" tIns="0" rIns="0" bIns="0" anchor="ctr"/>
          <a:lstStyle/>
          <a:p>
            <a:pPr algn="ctr" defTabSz="408305" fontAlgn="auto">
              <a:spcBef>
                <a:spcPts val="0"/>
              </a:spcBef>
              <a:spcAft>
                <a:spcPts val="0"/>
              </a:spcAft>
              <a:defRPr sz="3200">
                <a:solidFill>
                  <a:srgbClr val="FFFFFF"/>
                </a:solidFill>
              </a:defRPr>
            </a:pPr>
            <a:endParaRPr sz="3200" kern="0">
              <a:solidFill>
                <a:schemeClr val="bg1">
                  <a:lumMod val="85000"/>
                </a:schemeClr>
              </a:solidFill>
              <a:latin typeface="Arial Narrow" panose="020B0606020202030204" pitchFamily="34" charset="0"/>
              <a:ea typeface="微軟正黑體" panose="020B0604030504040204" pitchFamily="34" charset="-120"/>
              <a:sym typeface="Helvetica Light"/>
            </a:endParaRPr>
          </a:p>
        </p:txBody>
      </p:sp>
      <p:pic>
        <p:nvPicPr>
          <p:cNvPr id="30" name="Picture 2" descr="Image result for car icon">
            <a:extLst>
              <a:ext uri="{FF2B5EF4-FFF2-40B4-BE49-F238E27FC236}">
                <a16:creationId xmlns:a16="http://schemas.microsoft.com/office/drawing/2014/main" xmlns="" id="{69D73928-ABA6-1543-832C-E32C69BBA8B3}"/>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foregroundMark x1="19577" y1="45318" x2="19577" y2="45318"/>
                        <a14:foregroundMark x1="38624" y1="46442" x2="38624" y2="46442"/>
                        <a14:foregroundMark x1="57672" y1="42697" x2="57672" y2="42697"/>
                        <a14:foregroundMark x1="51852" y1="39700" x2="51852" y2="39700"/>
                        <a14:foregroundMark x1="47090" y1="57303" x2="47090" y2="57303"/>
                        <a14:foregroundMark x1="25926" y1="55431" x2="25926" y2="55431"/>
                        <a14:foregroundMark x1="14286" y1="59176" x2="14286" y2="59176"/>
                        <a14:foregroundMark x1="47090" y1="38951" x2="47090" y2="38951"/>
                      </a14:backgroundRemoval>
                    </a14:imgEffect>
                  </a14:imgLayer>
                </a14:imgProps>
              </a:ext>
              <a:ext uri="{28A0092B-C50C-407E-A947-70E740481C1C}">
                <a14:useLocalDpi xmlns:a14="http://schemas.microsoft.com/office/drawing/2010/main" val="0"/>
              </a:ext>
            </a:extLst>
          </a:blip>
          <a:srcRect/>
          <a:stretch>
            <a:fillRect/>
          </a:stretch>
        </p:blipFill>
        <p:spPr bwMode="auto">
          <a:xfrm rot="19191899">
            <a:off x="175023" y="3310830"/>
            <a:ext cx="627058" cy="885405"/>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Image result for car icon">
            <a:extLst>
              <a:ext uri="{FF2B5EF4-FFF2-40B4-BE49-F238E27FC236}">
                <a16:creationId xmlns:a16="http://schemas.microsoft.com/office/drawing/2014/main" xmlns="" id="{97A625E0-72B6-7942-B5B4-CE53F8761B8E}"/>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foregroundMark x1="19577" y1="45318" x2="19577" y2="45318"/>
                        <a14:foregroundMark x1="38624" y1="46442" x2="38624" y2="46442"/>
                        <a14:foregroundMark x1="57672" y1="42697" x2="57672" y2="42697"/>
                        <a14:foregroundMark x1="51852" y1="39700" x2="51852" y2="39700"/>
                        <a14:foregroundMark x1="47090" y1="57303" x2="47090" y2="57303"/>
                        <a14:foregroundMark x1="25926" y1="55431" x2="25926" y2="55431"/>
                        <a14:foregroundMark x1="14286" y1="59176" x2="14286" y2="59176"/>
                        <a14:foregroundMark x1="47090" y1="38951" x2="47090" y2="38951"/>
                      </a14:backgroundRemoval>
                    </a14:imgEffect>
                  </a14:imgLayer>
                </a14:imgProps>
              </a:ext>
              <a:ext uri="{28A0092B-C50C-407E-A947-70E740481C1C}">
                <a14:useLocalDpi xmlns:a14="http://schemas.microsoft.com/office/drawing/2010/main" val="0"/>
              </a:ext>
            </a:extLst>
          </a:blip>
          <a:srcRect/>
          <a:stretch>
            <a:fillRect/>
          </a:stretch>
        </p:blipFill>
        <p:spPr bwMode="auto">
          <a:xfrm rot="19181852">
            <a:off x="3271674" y="3310694"/>
            <a:ext cx="627058" cy="885405"/>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Image result for car icon">
            <a:extLst>
              <a:ext uri="{FF2B5EF4-FFF2-40B4-BE49-F238E27FC236}">
                <a16:creationId xmlns:a16="http://schemas.microsoft.com/office/drawing/2014/main" xmlns="" id="{69002510-7469-2748-A94D-EADA8F3B70B5}"/>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0000" b="90000" l="10000" r="90000">
                        <a14:foregroundMark x1="19577" y1="45318" x2="19577" y2="45318"/>
                        <a14:foregroundMark x1="38624" y1="46442" x2="38624" y2="46442"/>
                        <a14:foregroundMark x1="57672" y1="42697" x2="57672" y2="42697"/>
                        <a14:foregroundMark x1="51852" y1="39700" x2="51852" y2="39700"/>
                        <a14:foregroundMark x1="47090" y1="57303" x2="47090" y2="57303"/>
                        <a14:foregroundMark x1="25926" y1="55431" x2="25926" y2="55431"/>
                        <a14:foregroundMark x1="14286" y1="59176" x2="14286" y2="59176"/>
                        <a14:foregroundMark x1="47090" y1="38951" x2="47090" y2="38951"/>
                      </a14:backgroundRemoval>
                    </a14:imgEffect>
                  </a14:imgLayer>
                </a14:imgProps>
              </a:ext>
              <a:ext uri="{28A0092B-C50C-407E-A947-70E740481C1C}">
                <a14:useLocalDpi xmlns:a14="http://schemas.microsoft.com/office/drawing/2010/main" val="0"/>
              </a:ext>
            </a:extLst>
          </a:blip>
          <a:srcRect/>
          <a:stretch>
            <a:fillRect/>
          </a:stretch>
        </p:blipFill>
        <p:spPr bwMode="auto">
          <a:xfrm rot="18997570">
            <a:off x="6174813" y="3294795"/>
            <a:ext cx="627058" cy="885405"/>
          </a:xfrm>
          <a:prstGeom prst="rect">
            <a:avLst/>
          </a:prstGeom>
          <a:noFill/>
          <a:extLst>
            <a:ext uri="{909E8E84-426E-40DD-AFC4-6F175D3DCCD1}">
              <a14:hiddenFill xmlns:a14="http://schemas.microsoft.com/office/drawing/2010/main">
                <a:solidFill>
                  <a:srgbClr val="FFFFFF"/>
                </a:solidFill>
              </a14:hiddenFill>
            </a:ext>
          </a:extLst>
        </p:spPr>
      </p:pic>
      <p:sp>
        <p:nvSpPr>
          <p:cNvPr id="35" name="矩形 34">
            <a:extLst>
              <a:ext uri="{FF2B5EF4-FFF2-40B4-BE49-F238E27FC236}">
                <a16:creationId xmlns:a16="http://schemas.microsoft.com/office/drawing/2014/main" xmlns="" id="{D62E0A6E-5FF2-454B-B915-4EAC0A0475CC}"/>
              </a:ext>
            </a:extLst>
          </p:cNvPr>
          <p:cNvSpPr/>
          <p:nvPr/>
        </p:nvSpPr>
        <p:spPr>
          <a:xfrm>
            <a:off x="605124" y="2663112"/>
            <a:ext cx="2310455" cy="584775"/>
          </a:xfrm>
          <a:prstGeom prst="rect">
            <a:avLst/>
          </a:prstGeom>
        </p:spPr>
        <p:txBody>
          <a:bodyPr wrap="square">
            <a:spAutoFit/>
          </a:bodyPr>
          <a:lstStyle/>
          <a:p>
            <a:r>
              <a:rPr kumimoji="1" lang="zh-CN" altLang="en-US" b="1" dirty="0">
                <a:latin typeface="Arial Narrow" panose="020B0606020202030204" pitchFamily="34" charset="0"/>
                <a:ea typeface="微軟正黑體" panose="020B0604030504040204" pitchFamily="34" charset="-120"/>
                <a:cs typeface="Arial" panose="020B0604020202020204" pitchFamily="34" charset="0"/>
              </a:rPr>
              <a:t>深入国产化的优势</a:t>
            </a:r>
            <a:endParaRPr kumimoji="1" lang="en-US" altLang="zh-CN" b="1" dirty="0">
              <a:latin typeface="Arial Narrow" panose="020B0606020202030204" pitchFamily="34" charset="0"/>
              <a:ea typeface="微軟正黑體" panose="020B0604030504040204" pitchFamily="34" charset="-120"/>
              <a:cs typeface="Arial" panose="020B0604020202020204" pitchFamily="34" charset="0"/>
            </a:endParaRPr>
          </a:p>
          <a:p>
            <a:r>
              <a:rPr kumimoji="1" lang="zh-CN" altLang="en-US" sz="1400" b="1" dirty="0">
                <a:latin typeface="Arial Narrow" panose="020B0606020202030204" pitchFamily="34" charset="0"/>
                <a:ea typeface="微軟正黑體" panose="020B0604030504040204" pitchFamily="34" charset="-120"/>
                <a:cs typeface="Arial" panose="020B0604020202020204" pitchFamily="34" charset="0"/>
              </a:rPr>
              <a:t>（质量保证</a:t>
            </a:r>
            <a:r>
              <a:rPr kumimoji="1" lang="en-US" altLang="zh-CN" sz="1400" b="1" dirty="0">
                <a:latin typeface="Arial Narrow" panose="020B0606020202030204" pitchFamily="34" charset="0"/>
                <a:ea typeface="微軟正黑體" panose="020B0604030504040204" pitchFamily="34" charset="-120"/>
                <a:cs typeface="Arial" panose="020B0604020202020204" pitchFamily="34" charset="0"/>
              </a:rPr>
              <a:t>&amp;</a:t>
            </a:r>
            <a:r>
              <a:rPr kumimoji="1" lang="zh-CN" altLang="en-US" sz="1400" b="1" dirty="0">
                <a:latin typeface="Arial Narrow" panose="020B0606020202030204" pitchFamily="34" charset="0"/>
                <a:ea typeface="微軟正黑體" panose="020B0604030504040204" pitchFamily="34" charset="-120"/>
                <a:cs typeface="Arial" panose="020B0604020202020204" pitchFamily="34" charset="0"/>
              </a:rPr>
              <a:t>成本优势）</a:t>
            </a:r>
            <a:endParaRPr lang="en-US" sz="1400" dirty="0">
              <a:latin typeface="Arial Narrow" panose="020B0606020202030204" pitchFamily="34" charset="0"/>
              <a:ea typeface="微軟正黑體" panose="020B0604030504040204" pitchFamily="34" charset="-120"/>
            </a:endParaRPr>
          </a:p>
        </p:txBody>
      </p:sp>
      <p:sp>
        <p:nvSpPr>
          <p:cNvPr id="37" name="矩形 36">
            <a:extLst>
              <a:ext uri="{FF2B5EF4-FFF2-40B4-BE49-F238E27FC236}">
                <a16:creationId xmlns:a16="http://schemas.microsoft.com/office/drawing/2014/main" xmlns="" id="{E467328F-0027-4E4E-9A59-42A71A51AA23}"/>
              </a:ext>
            </a:extLst>
          </p:cNvPr>
          <p:cNvSpPr/>
          <p:nvPr/>
        </p:nvSpPr>
        <p:spPr>
          <a:xfrm>
            <a:off x="510263" y="968136"/>
            <a:ext cx="2310455" cy="584775"/>
          </a:xfrm>
          <a:prstGeom prst="rect">
            <a:avLst/>
          </a:prstGeom>
        </p:spPr>
        <p:txBody>
          <a:bodyPr wrap="square">
            <a:spAutoFit/>
          </a:bodyPr>
          <a:lstStyle/>
          <a:p>
            <a:pPr algn="ctr"/>
            <a:r>
              <a:rPr kumimoji="1" lang="zh-CN" altLang="en-US" sz="1600" dirty="0">
                <a:latin typeface="Arial Narrow" panose="020B0606020202030204" pitchFamily="34" charset="0"/>
                <a:ea typeface="微軟正黑體" panose="020B0604030504040204" pitchFamily="34" charset="-120"/>
                <a:cs typeface="Arial" panose="020B0604020202020204" pitchFamily="34" charset="0"/>
              </a:rPr>
              <a:t>拥有与欧洲原配相同的工艺技术与生产保证</a:t>
            </a:r>
            <a:endParaRPr kumimoji="1" lang="en-US" altLang="zh-CN" sz="1600" dirty="0">
              <a:latin typeface="Arial Narrow" panose="020B0606020202030204" pitchFamily="34" charset="0"/>
              <a:ea typeface="微軟正黑體" panose="020B0604030504040204" pitchFamily="34" charset="-120"/>
              <a:cs typeface="Arial" panose="020B0604020202020204" pitchFamily="34" charset="0"/>
            </a:endParaRPr>
          </a:p>
        </p:txBody>
      </p:sp>
      <p:sp>
        <p:nvSpPr>
          <p:cNvPr id="38" name="矩形 37">
            <a:extLst>
              <a:ext uri="{FF2B5EF4-FFF2-40B4-BE49-F238E27FC236}">
                <a16:creationId xmlns:a16="http://schemas.microsoft.com/office/drawing/2014/main" xmlns="" id="{4687EF61-9A65-F94B-A3FE-8C2010DAA4F9}"/>
              </a:ext>
            </a:extLst>
          </p:cNvPr>
          <p:cNvSpPr/>
          <p:nvPr/>
        </p:nvSpPr>
        <p:spPr>
          <a:xfrm>
            <a:off x="7136734" y="2792595"/>
            <a:ext cx="1619428" cy="584775"/>
          </a:xfrm>
          <a:prstGeom prst="rect">
            <a:avLst/>
          </a:prstGeom>
        </p:spPr>
        <p:txBody>
          <a:bodyPr wrap="square">
            <a:spAutoFit/>
          </a:bodyPr>
          <a:lstStyle/>
          <a:p>
            <a:r>
              <a:rPr lang="zh-CN" altLang="en-US" sz="1600" b="1" dirty="0">
                <a:solidFill>
                  <a:schemeClr val="bg1"/>
                </a:solidFill>
                <a:latin typeface="Arial Narrow" panose="020B0606020202030204" pitchFamily="34" charset="0"/>
                <a:ea typeface="微軟正黑體" panose="020B0604030504040204" pitchFamily="34" charset="-120"/>
              </a:rPr>
              <a:t>员工</a:t>
            </a:r>
            <a:r>
              <a:rPr lang="en-US" altLang="zh-CN" sz="1600" b="1" dirty="0">
                <a:solidFill>
                  <a:schemeClr val="bg1"/>
                </a:solidFill>
                <a:latin typeface="Arial Narrow" panose="020B0606020202030204" pitchFamily="34" charset="0"/>
                <a:ea typeface="微軟正黑體" panose="020B0604030504040204" pitchFamily="34" charset="-120"/>
              </a:rPr>
              <a:t>105</a:t>
            </a:r>
            <a:r>
              <a:rPr lang="zh-CN" altLang="en-US" sz="1600" b="1" dirty="0">
                <a:solidFill>
                  <a:schemeClr val="bg1"/>
                </a:solidFill>
                <a:latin typeface="Arial Narrow" panose="020B0606020202030204" pitchFamily="34" charset="0"/>
                <a:ea typeface="微軟正黑體" panose="020B0604030504040204" pitchFamily="34" charset="-120"/>
              </a:rPr>
              <a:t>人</a:t>
            </a:r>
            <a:endParaRPr lang="en-US" altLang="zh-CN" sz="1600" b="1" dirty="0">
              <a:solidFill>
                <a:schemeClr val="bg1"/>
              </a:solidFill>
              <a:latin typeface="Arial Narrow" panose="020B0606020202030204" pitchFamily="34" charset="0"/>
              <a:ea typeface="微軟正黑體" panose="020B0604030504040204" pitchFamily="34" charset="-120"/>
            </a:endParaRPr>
          </a:p>
          <a:p>
            <a:r>
              <a:rPr lang="en-US" altLang="zh-CN" sz="1600" b="1" dirty="0">
                <a:solidFill>
                  <a:schemeClr val="bg1"/>
                </a:solidFill>
                <a:latin typeface="Arial Narrow" panose="020B0606020202030204" pitchFamily="34" charset="0"/>
                <a:ea typeface="微軟正黑體" panose="020B0604030504040204" pitchFamily="34" charset="-120"/>
              </a:rPr>
              <a:t>105</a:t>
            </a:r>
            <a:r>
              <a:rPr lang="zh-CN" altLang="en-US" sz="1600" b="1" dirty="0">
                <a:solidFill>
                  <a:schemeClr val="bg1"/>
                </a:solidFill>
                <a:latin typeface="Arial Narrow" panose="020B0606020202030204" pitchFamily="34" charset="0"/>
                <a:ea typeface="微軟正黑體" panose="020B0604030504040204" pitchFamily="34" charset="-120"/>
              </a:rPr>
              <a:t> </a:t>
            </a:r>
            <a:r>
              <a:rPr lang="en-US" altLang="zh-CN" sz="1600" b="1" dirty="0">
                <a:solidFill>
                  <a:schemeClr val="bg1"/>
                </a:solidFill>
                <a:latin typeface="Arial Narrow" panose="020B0606020202030204" pitchFamily="34" charset="0"/>
                <a:ea typeface="微軟正黑體" panose="020B0604030504040204" pitchFamily="34" charset="-120"/>
              </a:rPr>
              <a:t>Employees</a:t>
            </a:r>
          </a:p>
        </p:txBody>
      </p:sp>
      <p:grpSp>
        <p:nvGrpSpPr>
          <p:cNvPr id="52" name="群組 15">
            <a:extLst>
              <a:ext uri="{FF2B5EF4-FFF2-40B4-BE49-F238E27FC236}">
                <a16:creationId xmlns:a16="http://schemas.microsoft.com/office/drawing/2014/main" xmlns="" id="{13CCE18F-25F0-EC40-9846-2A278F095888}"/>
              </a:ext>
            </a:extLst>
          </p:cNvPr>
          <p:cNvGrpSpPr/>
          <p:nvPr/>
        </p:nvGrpSpPr>
        <p:grpSpPr>
          <a:xfrm>
            <a:off x="9475659" y="3104083"/>
            <a:ext cx="382608" cy="410719"/>
            <a:chOff x="4905350" y="3387946"/>
            <a:chExt cx="565547" cy="595670"/>
          </a:xfrm>
          <a:solidFill>
            <a:schemeClr val="bg1">
              <a:lumMod val="95000"/>
            </a:schemeClr>
          </a:solidFill>
        </p:grpSpPr>
        <p:grpSp>
          <p:nvGrpSpPr>
            <p:cNvPr id="53" name="Group 299">
              <a:extLst>
                <a:ext uri="{FF2B5EF4-FFF2-40B4-BE49-F238E27FC236}">
                  <a16:creationId xmlns:a16="http://schemas.microsoft.com/office/drawing/2014/main" xmlns="" id="{90D472D4-BFA6-4143-B5FF-AC439BA31E37}"/>
                </a:ext>
              </a:extLst>
            </p:cNvPr>
            <p:cNvGrpSpPr/>
            <p:nvPr/>
          </p:nvGrpSpPr>
          <p:grpSpPr>
            <a:xfrm>
              <a:off x="4905350" y="3387946"/>
              <a:ext cx="215290" cy="386031"/>
              <a:chOff x="6141009" y="3540977"/>
              <a:chExt cx="85046" cy="216315"/>
            </a:xfrm>
            <a:grpFill/>
          </p:grpSpPr>
          <p:sp>
            <p:nvSpPr>
              <p:cNvPr id="63" name="Freeform 12">
                <a:extLst>
                  <a:ext uri="{FF2B5EF4-FFF2-40B4-BE49-F238E27FC236}">
                    <a16:creationId xmlns:a16="http://schemas.microsoft.com/office/drawing/2014/main" xmlns="" id="{22AE3166-F887-B64D-ACDD-7ACCE8B2BDEC}"/>
                  </a:ext>
                </a:extLst>
              </p:cNvPr>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sp>
            <p:nvSpPr>
              <p:cNvPr id="64" name="Oval 13">
                <a:extLst>
                  <a:ext uri="{FF2B5EF4-FFF2-40B4-BE49-F238E27FC236}">
                    <a16:creationId xmlns:a16="http://schemas.microsoft.com/office/drawing/2014/main" xmlns="" id="{E4045AD6-3785-0147-87DE-D2250AF6870C}"/>
                  </a:ext>
                </a:extLst>
              </p:cNvPr>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grpSp>
        <p:grpSp>
          <p:nvGrpSpPr>
            <p:cNvPr id="54" name="Group 299">
              <a:extLst>
                <a:ext uri="{FF2B5EF4-FFF2-40B4-BE49-F238E27FC236}">
                  <a16:creationId xmlns:a16="http://schemas.microsoft.com/office/drawing/2014/main" xmlns="" id="{875CD562-046E-CC44-A456-89016BA2515F}"/>
                </a:ext>
              </a:extLst>
            </p:cNvPr>
            <p:cNvGrpSpPr/>
            <p:nvPr/>
          </p:nvGrpSpPr>
          <p:grpSpPr>
            <a:xfrm>
              <a:off x="5012995" y="3580961"/>
              <a:ext cx="215290" cy="386031"/>
              <a:chOff x="6141009" y="3540977"/>
              <a:chExt cx="85046" cy="216315"/>
            </a:xfrm>
            <a:grpFill/>
          </p:grpSpPr>
          <p:sp>
            <p:nvSpPr>
              <p:cNvPr id="61" name="Freeform 12">
                <a:extLst>
                  <a:ext uri="{FF2B5EF4-FFF2-40B4-BE49-F238E27FC236}">
                    <a16:creationId xmlns:a16="http://schemas.microsoft.com/office/drawing/2014/main" xmlns="" id="{94BABAD3-A32F-174F-BC10-FF93AFEB96CD}"/>
                  </a:ext>
                </a:extLst>
              </p:cNvPr>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sp>
            <p:nvSpPr>
              <p:cNvPr id="62" name="Oval 13">
                <a:extLst>
                  <a:ext uri="{FF2B5EF4-FFF2-40B4-BE49-F238E27FC236}">
                    <a16:creationId xmlns:a16="http://schemas.microsoft.com/office/drawing/2014/main" xmlns="" id="{F2ABD977-F9FE-2E41-AA9A-C87EDC800761}"/>
                  </a:ext>
                </a:extLst>
              </p:cNvPr>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grpSp>
        <p:grpSp>
          <p:nvGrpSpPr>
            <p:cNvPr id="55" name="Group 299">
              <a:extLst>
                <a:ext uri="{FF2B5EF4-FFF2-40B4-BE49-F238E27FC236}">
                  <a16:creationId xmlns:a16="http://schemas.microsoft.com/office/drawing/2014/main" xmlns="" id="{8A1F8B2A-2B6F-6D48-B957-FA07D488224C}"/>
                </a:ext>
              </a:extLst>
            </p:cNvPr>
            <p:cNvGrpSpPr/>
            <p:nvPr/>
          </p:nvGrpSpPr>
          <p:grpSpPr>
            <a:xfrm>
              <a:off x="5163933" y="3387946"/>
              <a:ext cx="215290" cy="386031"/>
              <a:chOff x="6141009" y="3540977"/>
              <a:chExt cx="85046" cy="216315"/>
            </a:xfrm>
            <a:grpFill/>
          </p:grpSpPr>
          <p:sp>
            <p:nvSpPr>
              <p:cNvPr id="59" name="Freeform 12">
                <a:extLst>
                  <a:ext uri="{FF2B5EF4-FFF2-40B4-BE49-F238E27FC236}">
                    <a16:creationId xmlns:a16="http://schemas.microsoft.com/office/drawing/2014/main" xmlns="" id="{E5095310-9EE1-4141-88CA-DE66601982C2}"/>
                  </a:ext>
                </a:extLst>
              </p:cNvPr>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sp>
            <p:nvSpPr>
              <p:cNvPr id="60" name="Oval 13">
                <a:extLst>
                  <a:ext uri="{FF2B5EF4-FFF2-40B4-BE49-F238E27FC236}">
                    <a16:creationId xmlns:a16="http://schemas.microsoft.com/office/drawing/2014/main" xmlns="" id="{87B12038-6D72-0A48-B009-214FFFAB28BC}"/>
                  </a:ext>
                </a:extLst>
              </p:cNvPr>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grpSp>
        <p:grpSp>
          <p:nvGrpSpPr>
            <p:cNvPr id="56" name="Group 299">
              <a:extLst>
                <a:ext uri="{FF2B5EF4-FFF2-40B4-BE49-F238E27FC236}">
                  <a16:creationId xmlns:a16="http://schemas.microsoft.com/office/drawing/2014/main" xmlns="" id="{FE110D80-6800-924D-9E35-3D7EAAF216C7}"/>
                </a:ext>
              </a:extLst>
            </p:cNvPr>
            <p:cNvGrpSpPr/>
            <p:nvPr/>
          </p:nvGrpSpPr>
          <p:grpSpPr>
            <a:xfrm>
              <a:off x="5255607" y="3597585"/>
              <a:ext cx="215290" cy="386031"/>
              <a:chOff x="6141009" y="3540977"/>
              <a:chExt cx="85046" cy="216315"/>
            </a:xfrm>
            <a:grpFill/>
          </p:grpSpPr>
          <p:sp>
            <p:nvSpPr>
              <p:cNvPr id="57" name="Freeform 12">
                <a:extLst>
                  <a:ext uri="{FF2B5EF4-FFF2-40B4-BE49-F238E27FC236}">
                    <a16:creationId xmlns:a16="http://schemas.microsoft.com/office/drawing/2014/main" xmlns="" id="{67262065-84D6-7A45-B505-B7B4F3420AA8}"/>
                  </a:ext>
                </a:extLst>
              </p:cNvPr>
              <p:cNvSpPr/>
              <p:nvPr/>
            </p:nvSpPr>
            <p:spPr bwMode="auto">
              <a:xfrm>
                <a:off x="6141009" y="3577954"/>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sp>
            <p:nvSpPr>
              <p:cNvPr id="58" name="Oval 13">
                <a:extLst>
                  <a:ext uri="{FF2B5EF4-FFF2-40B4-BE49-F238E27FC236}">
                    <a16:creationId xmlns:a16="http://schemas.microsoft.com/office/drawing/2014/main" xmlns="" id="{082B7620-B6BA-7241-83FB-6256D8DBCCE5}"/>
                  </a:ext>
                </a:extLst>
              </p:cNvPr>
              <p:cNvSpPr>
                <a:spLocks noChangeArrowheads="1"/>
              </p:cNvSpPr>
              <p:nvPr/>
            </p:nvSpPr>
            <p:spPr bwMode="auto">
              <a:xfrm>
                <a:off x="6166893" y="3540977"/>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latin typeface="Arial Narrow" panose="020B0606020202030204" pitchFamily="34" charset="0"/>
                  <a:ea typeface="微軟正黑體" panose="020B0604030504040204" pitchFamily="34" charset="-120"/>
                </a:endParaRPr>
              </a:p>
            </p:txBody>
          </p:sp>
        </p:grpSp>
      </p:grpSp>
      <p:sp>
        <p:nvSpPr>
          <p:cNvPr id="65" name="矩形 64">
            <a:extLst>
              <a:ext uri="{FF2B5EF4-FFF2-40B4-BE49-F238E27FC236}">
                <a16:creationId xmlns:a16="http://schemas.microsoft.com/office/drawing/2014/main" xmlns="" id="{14934E3F-0E20-7E4C-8C22-F3939167CDB9}"/>
              </a:ext>
            </a:extLst>
          </p:cNvPr>
          <p:cNvSpPr/>
          <p:nvPr/>
        </p:nvSpPr>
        <p:spPr>
          <a:xfrm>
            <a:off x="470564" y="1941115"/>
            <a:ext cx="2441667" cy="338554"/>
          </a:xfrm>
          <a:prstGeom prst="rect">
            <a:avLst/>
          </a:prstGeom>
        </p:spPr>
        <p:txBody>
          <a:bodyPr wrap="square">
            <a:spAutoFit/>
          </a:bodyPr>
          <a:lstStyle/>
          <a:p>
            <a:pPr algn="ctr"/>
            <a:r>
              <a:rPr kumimoji="1" lang="en-US" altLang="zh-CN" sz="1600" dirty="0">
                <a:latin typeface="Arial Narrow" panose="020B0606020202030204" pitchFamily="34" charset="0"/>
                <a:ea typeface="微軟正黑體" panose="020B0604030504040204" pitchFamily="34" charset="-120"/>
                <a:cs typeface="Arial" panose="020B0604020202020204" pitchFamily="34" charset="0"/>
              </a:rPr>
              <a:t>15+</a:t>
            </a:r>
            <a:r>
              <a:rPr kumimoji="1" lang="zh-CN" altLang="en-US" sz="1600" dirty="0">
                <a:latin typeface="Arial Narrow" panose="020B0606020202030204" pitchFamily="34" charset="0"/>
                <a:ea typeface="微軟正黑體" panose="020B0604030504040204" pitchFamily="34" charset="-120"/>
                <a:cs typeface="Arial" panose="020B0604020202020204" pitchFamily="34" charset="0"/>
              </a:rPr>
              <a:t>年汽车面料复合经验</a:t>
            </a:r>
            <a:endParaRPr lang="en-US" sz="1600" dirty="0">
              <a:latin typeface="Arial Narrow" panose="020B0606020202030204" pitchFamily="34" charset="0"/>
              <a:ea typeface="微軟正黑體" panose="020B0604030504040204" pitchFamily="34" charset="-120"/>
            </a:endParaRPr>
          </a:p>
        </p:txBody>
      </p:sp>
      <p:sp>
        <p:nvSpPr>
          <p:cNvPr id="68" name="加号 67">
            <a:extLst>
              <a:ext uri="{FF2B5EF4-FFF2-40B4-BE49-F238E27FC236}">
                <a16:creationId xmlns:a16="http://schemas.microsoft.com/office/drawing/2014/main" xmlns="" id="{3F262741-E853-BF49-97E2-ACC1CBC8CAFA}"/>
              </a:ext>
            </a:extLst>
          </p:cNvPr>
          <p:cNvSpPr/>
          <p:nvPr/>
        </p:nvSpPr>
        <p:spPr>
          <a:xfrm>
            <a:off x="1397377" y="1446256"/>
            <a:ext cx="536225" cy="498729"/>
          </a:xfrm>
          <a:prstGeom prst="mathPlus">
            <a:avLst/>
          </a:prstGeom>
          <a:solidFill>
            <a:srgbClr val="00B0F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highlight>
                <a:srgbClr val="0000FF"/>
              </a:highlight>
              <a:latin typeface="Arial Narrow" panose="020B0606020202030204" pitchFamily="34" charset="0"/>
              <a:ea typeface="微軟正黑體" panose="020B0604030504040204" pitchFamily="34" charset="-120"/>
            </a:endParaRPr>
          </a:p>
        </p:txBody>
      </p:sp>
      <p:sp>
        <p:nvSpPr>
          <p:cNvPr id="69" name="矩形 68">
            <a:extLst>
              <a:ext uri="{FF2B5EF4-FFF2-40B4-BE49-F238E27FC236}">
                <a16:creationId xmlns:a16="http://schemas.microsoft.com/office/drawing/2014/main" xmlns="" id="{B6F9720C-2EE4-D043-AC3D-BD07B29C3470}"/>
              </a:ext>
            </a:extLst>
          </p:cNvPr>
          <p:cNvSpPr/>
          <p:nvPr/>
        </p:nvSpPr>
        <p:spPr>
          <a:xfrm>
            <a:off x="6223649" y="3645494"/>
            <a:ext cx="2668831" cy="2769989"/>
          </a:xfrm>
          <a:prstGeom prst="rect">
            <a:avLst/>
          </a:prstGeom>
        </p:spPr>
        <p:txBody>
          <a:bodyPr wrap="square">
            <a:spAutoFit/>
          </a:bodyPr>
          <a:lstStyle/>
          <a:p>
            <a:pPr algn="ctr"/>
            <a:r>
              <a:rPr lang="zh-CN" altLang="en-US" sz="1400" b="1" dirty="0">
                <a:latin typeface="Arial Narrow" panose="020B0606020202030204" pitchFamily="34" charset="0"/>
                <a:ea typeface="微軟正黑體" panose="020B0604030504040204" pitchFamily="34" charset="-120"/>
              </a:rPr>
              <a:t>    深入国产化的成本优势</a:t>
            </a:r>
            <a:endParaRPr lang="en-US" altLang="zh-CN" sz="1400" b="1" dirty="0">
              <a:latin typeface="Arial Narrow" panose="020B0606020202030204" pitchFamily="34" charset="0"/>
              <a:ea typeface="微軟正黑體" panose="020B0604030504040204" pitchFamily="34" charset="-120"/>
            </a:endParaRPr>
          </a:p>
          <a:p>
            <a:pPr algn="ctr"/>
            <a:r>
              <a:rPr lang="en-US" altLang="zh-CN" sz="1400" b="1" dirty="0">
                <a:latin typeface="Arial Narrow" panose="020B0606020202030204" pitchFamily="34" charset="0"/>
                <a:ea typeface="微軟正黑體" panose="020B0604030504040204" pitchFamily="34" charset="-120"/>
              </a:rPr>
              <a:t>Cost</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effectiveness</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for</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deep</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localization</a:t>
            </a:r>
            <a:endParaRPr lang="en-US" altLang="zh-CN" sz="1100" dirty="0">
              <a:latin typeface="Arial Narrow" panose="020B0606020202030204" pitchFamily="34" charset="0"/>
              <a:ea typeface="微軟正黑體" panose="020B0604030504040204" pitchFamily="34" charset="-120"/>
            </a:endParaRPr>
          </a:p>
          <a:p>
            <a:pPr marL="171450" indent="-171450">
              <a:buFont typeface="Wingdings" pitchFamily="2" charset="2"/>
              <a:buChar char="ü"/>
            </a:pPr>
            <a:r>
              <a:rPr lang="zh-CN" altLang="en-US" sz="1200" dirty="0">
                <a:latin typeface="Arial Narrow" panose="020B0606020202030204" pitchFamily="34" charset="0"/>
                <a:ea typeface="微軟正黑體" panose="020B0604030504040204" pitchFamily="34" charset="-120"/>
              </a:rPr>
              <a:t>国产化制造工艺从复合</a:t>
            </a:r>
            <a:r>
              <a:rPr lang="en-US" altLang="zh-CN" sz="1200" dirty="0">
                <a:latin typeface="Arial Narrow" panose="020B0606020202030204" pitchFamily="34" charset="0"/>
                <a:ea typeface="微軟正黑體" panose="020B0604030504040204" pitchFamily="34" charset="-120"/>
              </a:rPr>
              <a:t>+</a:t>
            </a:r>
            <a:r>
              <a:rPr lang="zh-CN" altLang="en-US" sz="1200" dirty="0">
                <a:latin typeface="Arial Narrow" panose="020B0606020202030204" pitchFamily="34" charset="0"/>
                <a:ea typeface="微軟正黑體" panose="020B0604030504040204" pitchFamily="34" charset="-120"/>
              </a:rPr>
              <a:t>裁切扩展到全工艺，降低制造和运输成本</a:t>
            </a:r>
            <a:endParaRPr lang="en-US" altLang="zh-CN" sz="1200" dirty="0">
              <a:latin typeface="Arial Narrow" panose="020B0606020202030204" pitchFamily="34" charset="0"/>
              <a:ea typeface="微軟正黑體" panose="020B0604030504040204" pitchFamily="34" charset="-120"/>
            </a:endParaRPr>
          </a:p>
          <a:p>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Expanded</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local</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process</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to</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err="1">
                <a:latin typeface="Arial Narrow" panose="020B0604020202020204" pitchFamily="34" charset="0"/>
                <a:ea typeface="Microsoft YaHei" panose="020B0503020204020204" pitchFamily="34" charset="-122"/>
                <a:cs typeface="Arial Narrow" panose="020B0604020202020204" pitchFamily="34" charset="0"/>
              </a:rPr>
              <a:t>incl</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full</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fabric</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processes;</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Reduce</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manufacture&amp;</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transport</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cost</a:t>
            </a:r>
          </a:p>
          <a:p>
            <a:endParaRPr lang="en-US" altLang="zh-CN" sz="1200" dirty="0">
              <a:latin typeface="Arial Narrow" panose="020B0606020202030204" pitchFamily="34" charset="0"/>
              <a:ea typeface="微軟正黑體" panose="020B0604030504040204" pitchFamily="34" charset="-120"/>
            </a:endParaRPr>
          </a:p>
          <a:p>
            <a:pPr marL="171450" indent="-171450">
              <a:buFont typeface="Wingdings" pitchFamily="2" charset="2"/>
              <a:buChar char="ü"/>
            </a:pPr>
            <a:r>
              <a:rPr lang="zh-CN" altLang="en-US" sz="1200" dirty="0">
                <a:latin typeface="Arial Narrow" panose="020B0606020202030204" pitchFamily="34" charset="0"/>
                <a:ea typeface="微軟正黑體" panose="020B0604030504040204" pitchFamily="34" charset="-120"/>
              </a:rPr>
              <a:t>原材料本地化机会，如：纱线、海绵等核心原材料国产化或亚洲供应</a:t>
            </a:r>
            <a:endParaRPr lang="en-US" altLang="zh-CN" sz="1200" dirty="0">
              <a:latin typeface="Arial Narrow" panose="020B0606020202030204" pitchFamily="34" charset="0"/>
              <a:ea typeface="微軟正黑體" panose="020B0604030504040204" pitchFamily="34" charset="-120"/>
            </a:endParaRPr>
          </a:p>
          <a:p>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Local</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opportunity</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for localized</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raw</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materials,</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err="1">
                <a:latin typeface="Arial Narrow" panose="020B0604020202020204" pitchFamily="34" charset="0"/>
                <a:ea typeface="Microsoft YaHei" panose="020B0503020204020204" pitchFamily="34" charset="-122"/>
                <a:cs typeface="Arial Narrow" panose="020B0604020202020204" pitchFamily="34" charset="0"/>
              </a:rPr>
              <a:t>eg.</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Yarns&amp; foam (</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China</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or</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Asia supply)</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in</a:t>
            </a:r>
            <a:r>
              <a:rPr lang="zh-CN" altLang="en-US" sz="1200" dirty="0">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dirty="0">
                <a:latin typeface="Arial Narrow" panose="020B0604020202020204" pitchFamily="34" charset="0"/>
                <a:ea typeface="Microsoft YaHei" panose="020B0503020204020204" pitchFamily="34" charset="-122"/>
                <a:cs typeface="Arial Narrow" panose="020B0604020202020204" pitchFamily="34" charset="0"/>
              </a:rPr>
              <a:t>the long run.</a:t>
            </a:r>
          </a:p>
        </p:txBody>
      </p:sp>
      <p:grpSp>
        <p:nvGrpSpPr>
          <p:cNvPr id="66" name="Group 36"/>
          <p:cNvGrpSpPr/>
          <p:nvPr/>
        </p:nvGrpSpPr>
        <p:grpSpPr>
          <a:xfrm>
            <a:off x="6691975" y="2269120"/>
            <a:ext cx="376624" cy="393992"/>
            <a:chOff x="1587575" y="2265358"/>
            <a:chExt cx="314468" cy="309477"/>
          </a:xfrm>
          <a:solidFill>
            <a:schemeClr val="bg1"/>
          </a:solidFill>
        </p:grpSpPr>
        <p:sp>
          <p:nvSpPr>
            <p:cNvPr id="6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1" name="Group 8"/>
          <p:cNvGrpSpPr/>
          <p:nvPr/>
        </p:nvGrpSpPr>
        <p:grpSpPr>
          <a:xfrm>
            <a:off x="6751666" y="2808137"/>
            <a:ext cx="296973" cy="404431"/>
            <a:chOff x="3125788" y="690563"/>
            <a:chExt cx="2949575" cy="3781426"/>
          </a:xfrm>
          <a:solidFill>
            <a:schemeClr val="bg1"/>
          </a:solidFill>
        </p:grpSpPr>
        <p:sp>
          <p:nvSpPr>
            <p:cNvPr id="72" name="Freeform 5"/>
            <p:cNvSpPr/>
            <p:nvPr/>
          </p:nvSpPr>
          <p:spPr bwMode="auto">
            <a:xfrm>
              <a:off x="3125788" y="2511426"/>
              <a:ext cx="2949575" cy="1960563"/>
            </a:xfrm>
            <a:custGeom>
              <a:avLst/>
              <a:gdLst>
                <a:gd name="T0" fmla="*/ 567 w 783"/>
                <a:gd name="T1" fmla="*/ 47 h 521"/>
                <a:gd name="T2" fmla="*/ 500 w 783"/>
                <a:gd name="T3" fmla="*/ 0 h 521"/>
                <a:gd name="T4" fmla="*/ 267 w 783"/>
                <a:gd name="T5" fmla="*/ 1 h 521"/>
                <a:gd name="T6" fmla="*/ 122 w 783"/>
                <a:gd name="T7" fmla="*/ 77 h 521"/>
                <a:gd name="T8" fmla="*/ 65 w 783"/>
                <a:gd name="T9" fmla="*/ 115 h 521"/>
                <a:gd name="T10" fmla="*/ 0 w 783"/>
                <a:gd name="T11" fmla="*/ 396 h 521"/>
                <a:gd name="T12" fmla="*/ 20 w 783"/>
                <a:gd name="T13" fmla="*/ 445 h 521"/>
                <a:gd name="T14" fmla="*/ 367 w 783"/>
                <a:gd name="T15" fmla="*/ 516 h 521"/>
                <a:gd name="T16" fmla="*/ 743 w 783"/>
                <a:gd name="T17" fmla="*/ 454 h 521"/>
                <a:gd name="T18" fmla="*/ 767 w 783"/>
                <a:gd name="T19" fmla="*/ 428 h 521"/>
                <a:gd name="T20" fmla="*/ 714 w 783"/>
                <a:gd name="T21" fmla="*/ 133 h 521"/>
                <a:gd name="T22" fmla="*/ 567 w 783"/>
                <a:gd name="T23" fmla="*/ 47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521">
                  <a:moveTo>
                    <a:pt x="567" y="47"/>
                  </a:moveTo>
                  <a:cubicBezTo>
                    <a:pt x="500" y="24"/>
                    <a:pt x="500" y="0"/>
                    <a:pt x="500" y="0"/>
                  </a:cubicBezTo>
                  <a:cubicBezTo>
                    <a:pt x="367" y="260"/>
                    <a:pt x="267" y="1"/>
                    <a:pt x="267" y="1"/>
                  </a:cubicBezTo>
                  <a:cubicBezTo>
                    <a:pt x="258" y="36"/>
                    <a:pt x="122" y="77"/>
                    <a:pt x="122" y="77"/>
                  </a:cubicBezTo>
                  <a:cubicBezTo>
                    <a:pt x="82" y="92"/>
                    <a:pt x="65" y="115"/>
                    <a:pt x="65" y="115"/>
                  </a:cubicBezTo>
                  <a:cubicBezTo>
                    <a:pt x="7" y="202"/>
                    <a:pt x="0" y="396"/>
                    <a:pt x="0" y="396"/>
                  </a:cubicBezTo>
                  <a:cubicBezTo>
                    <a:pt x="1" y="441"/>
                    <a:pt x="20" y="445"/>
                    <a:pt x="20" y="445"/>
                  </a:cubicBezTo>
                  <a:cubicBezTo>
                    <a:pt x="155" y="505"/>
                    <a:pt x="367" y="516"/>
                    <a:pt x="367" y="516"/>
                  </a:cubicBezTo>
                  <a:cubicBezTo>
                    <a:pt x="585" y="521"/>
                    <a:pt x="743" y="454"/>
                    <a:pt x="743" y="454"/>
                  </a:cubicBezTo>
                  <a:cubicBezTo>
                    <a:pt x="766" y="440"/>
                    <a:pt x="767" y="428"/>
                    <a:pt x="767" y="428"/>
                  </a:cubicBezTo>
                  <a:cubicBezTo>
                    <a:pt x="783" y="289"/>
                    <a:pt x="714" y="133"/>
                    <a:pt x="714" y="133"/>
                  </a:cubicBezTo>
                  <a:cubicBezTo>
                    <a:pt x="693" y="87"/>
                    <a:pt x="567" y="47"/>
                    <a:pt x="56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6"/>
            <p:cNvSpPr>
              <a:spLocks noEditPoints="1"/>
            </p:cNvSpPr>
            <p:nvPr/>
          </p:nvSpPr>
          <p:spPr bwMode="auto">
            <a:xfrm>
              <a:off x="3890963" y="690563"/>
              <a:ext cx="1419225" cy="1944688"/>
            </a:xfrm>
            <a:custGeom>
              <a:avLst/>
              <a:gdLst>
                <a:gd name="T0" fmla="*/ 31 w 377"/>
                <a:gd name="T1" fmla="*/ 346 h 517"/>
                <a:gd name="T2" fmla="*/ 178 w 377"/>
                <a:gd name="T3" fmla="*/ 517 h 517"/>
                <a:gd name="T4" fmla="*/ 336 w 377"/>
                <a:gd name="T5" fmla="*/ 346 h 517"/>
                <a:gd name="T6" fmla="*/ 350 w 377"/>
                <a:gd name="T7" fmla="*/ 319 h 517"/>
                <a:gd name="T8" fmla="*/ 345 w 377"/>
                <a:gd name="T9" fmla="*/ 268 h 517"/>
                <a:gd name="T10" fmla="*/ 329 w 377"/>
                <a:gd name="T11" fmla="*/ 106 h 517"/>
                <a:gd name="T12" fmla="*/ 253 w 377"/>
                <a:gd name="T13" fmla="*/ 60 h 517"/>
                <a:gd name="T14" fmla="*/ 246 w 377"/>
                <a:gd name="T15" fmla="*/ 55 h 517"/>
                <a:gd name="T16" fmla="*/ 249 w 377"/>
                <a:gd name="T17" fmla="*/ 59 h 517"/>
                <a:gd name="T18" fmla="*/ 240 w 377"/>
                <a:gd name="T19" fmla="*/ 56 h 517"/>
                <a:gd name="T20" fmla="*/ 230 w 377"/>
                <a:gd name="T21" fmla="*/ 47 h 517"/>
                <a:gd name="T22" fmla="*/ 237 w 377"/>
                <a:gd name="T23" fmla="*/ 56 h 517"/>
                <a:gd name="T24" fmla="*/ 233 w 377"/>
                <a:gd name="T25" fmla="*/ 55 h 517"/>
                <a:gd name="T26" fmla="*/ 224 w 377"/>
                <a:gd name="T27" fmla="*/ 43 h 517"/>
                <a:gd name="T28" fmla="*/ 227 w 377"/>
                <a:gd name="T29" fmla="*/ 51 h 517"/>
                <a:gd name="T30" fmla="*/ 197 w 377"/>
                <a:gd name="T31" fmla="*/ 8 h 517"/>
                <a:gd name="T32" fmla="*/ 177 w 377"/>
                <a:gd name="T33" fmla="*/ 24 h 517"/>
                <a:gd name="T34" fmla="*/ 193 w 377"/>
                <a:gd name="T35" fmla="*/ 0 h 517"/>
                <a:gd name="T36" fmla="*/ 177 w 377"/>
                <a:gd name="T37" fmla="*/ 14 h 517"/>
                <a:gd name="T38" fmla="*/ 153 w 377"/>
                <a:gd name="T39" fmla="*/ 43 h 517"/>
                <a:gd name="T40" fmla="*/ 149 w 377"/>
                <a:gd name="T41" fmla="*/ 41 h 517"/>
                <a:gd name="T42" fmla="*/ 158 w 377"/>
                <a:gd name="T43" fmla="*/ 26 h 517"/>
                <a:gd name="T44" fmla="*/ 147 w 377"/>
                <a:gd name="T45" fmla="*/ 40 h 517"/>
                <a:gd name="T46" fmla="*/ 138 w 377"/>
                <a:gd name="T47" fmla="*/ 35 h 517"/>
                <a:gd name="T48" fmla="*/ 149 w 377"/>
                <a:gd name="T49" fmla="*/ 21 h 517"/>
                <a:gd name="T50" fmla="*/ 139 w 377"/>
                <a:gd name="T51" fmla="*/ 30 h 517"/>
                <a:gd name="T52" fmla="*/ 123 w 377"/>
                <a:gd name="T53" fmla="*/ 37 h 517"/>
                <a:gd name="T54" fmla="*/ 21 w 377"/>
                <a:gd name="T55" fmla="*/ 143 h 517"/>
                <a:gd name="T56" fmla="*/ 25 w 377"/>
                <a:gd name="T57" fmla="*/ 269 h 517"/>
                <a:gd name="T58" fmla="*/ 17 w 377"/>
                <a:gd name="T59" fmla="*/ 319 h 517"/>
                <a:gd name="T60" fmla="*/ 31 w 377"/>
                <a:gd name="T61" fmla="*/ 346 h 517"/>
                <a:gd name="T62" fmla="*/ 175 w 377"/>
                <a:gd name="T63" fmla="*/ 17 h 517"/>
                <a:gd name="T64" fmla="*/ 166 w 377"/>
                <a:gd name="T65" fmla="*/ 37 h 517"/>
                <a:gd name="T66" fmla="*/ 163 w 377"/>
                <a:gd name="T67" fmla="*/ 36 h 517"/>
                <a:gd name="T68" fmla="*/ 175 w 377"/>
                <a:gd name="T69" fmla="*/ 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7" h="517">
                  <a:moveTo>
                    <a:pt x="31" y="346"/>
                  </a:moveTo>
                  <a:cubicBezTo>
                    <a:pt x="41" y="430"/>
                    <a:pt x="113" y="517"/>
                    <a:pt x="178" y="517"/>
                  </a:cubicBezTo>
                  <a:cubicBezTo>
                    <a:pt x="254" y="517"/>
                    <a:pt x="325" y="425"/>
                    <a:pt x="336" y="346"/>
                  </a:cubicBezTo>
                  <a:cubicBezTo>
                    <a:pt x="340" y="343"/>
                    <a:pt x="347" y="336"/>
                    <a:pt x="350" y="319"/>
                  </a:cubicBezTo>
                  <a:cubicBezTo>
                    <a:pt x="350" y="319"/>
                    <a:pt x="366" y="262"/>
                    <a:pt x="345" y="268"/>
                  </a:cubicBezTo>
                  <a:cubicBezTo>
                    <a:pt x="352" y="246"/>
                    <a:pt x="377" y="160"/>
                    <a:pt x="329" y="106"/>
                  </a:cubicBezTo>
                  <a:cubicBezTo>
                    <a:pt x="329" y="106"/>
                    <a:pt x="307" y="76"/>
                    <a:pt x="253" y="60"/>
                  </a:cubicBezTo>
                  <a:cubicBezTo>
                    <a:pt x="251" y="58"/>
                    <a:pt x="249" y="56"/>
                    <a:pt x="246" y="55"/>
                  </a:cubicBezTo>
                  <a:cubicBezTo>
                    <a:pt x="246" y="55"/>
                    <a:pt x="248" y="56"/>
                    <a:pt x="249" y="59"/>
                  </a:cubicBezTo>
                  <a:cubicBezTo>
                    <a:pt x="246" y="58"/>
                    <a:pt x="243" y="57"/>
                    <a:pt x="240" y="56"/>
                  </a:cubicBezTo>
                  <a:cubicBezTo>
                    <a:pt x="237" y="53"/>
                    <a:pt x="234" y="50"/>
                    <a:pt x="230" y="47"/>
                  </a:cubicBezTo>
                  <a:cubicBezTo>
                    <a:pt x="230" y="47"/>
                    <a:pt x="233" y="50"/>
                    <a:pt x="237" y="56"/>
                  </a:cubicBezTo>
                  <a:cubicBezTo>
                    <a:pt x="236" y="55"/>
                    <a:pt x="234" y="55"/>
                    <a:pt x="233" y="55"/>
                  </a:cubicBezTo>
                  <a:cubicBezTo>
                    <a:pt x="230" y="51"/>
                    <a:pt x="227" y="47"/>
                    <a:pt x="224" y="43"/>
                  </a:cubicBezTo>
                  <a:cubicBezTo>
                    <a:pt x="224" y="43"/>
                    <a:pt x="225" y="46"/>
                    <a:pt x="227" y="51"/>
                  </a:cubicBezTo>
                  <a:cubicBezTo>
                    <a:pt x="217" y="44"/>
                    <a:pt x="197" y="27"/>
                    <a:pt x="197" y="8"/>
                  </a:cubicBezTo>
                  <a:cubicBezTo>
                    <a:pt x="197" y="8"/>
                    <a:pt x="185" y="13"/>
                    <a:pt x="177" y="24"/>
                  </a:cubicBezTo>
                  <a:cubicBezTo>
                    <a:pt x="180" y="15"/>
                    <a:pt x="185" y="7"/>
                    <a:pt x="193" y="0"/>
                  </a:cubicBezTo>
                  <a:cubicBezTo>
                    <a:pt x="193" y="0"/>
                    <a:pt x="185" y="5"/>
                    <a:pt x="177" y="14"/>
                  </a:cubicBezTo>
                  <a:cubicBezTo>
                    <a:pt x="171" y="17"/>
                    <a:pt x="158" y="26"/>
                    <a:pt x="153" y="43"/>
                  </a:cubicBezTo>
                  <a:cubicBezTo>
                    <a:pt x="149" y="41"/>
                    <a:pt x="149" y="41"/>
                    <a:pt x="149" y="41"/>
                  </a:cubicBezTo>
                  <a:cubicBezTo>
                    <a:pt x="151" y="36"/>
                    <a:pt x="154" y="31"/>
                    <a:pt x="158" y="26"/>
                  </a:cubicBezTo>
                  <a:cubicBezTo>
                    <a:pt x="158" y="26"/>
                    <a:pt x="152" y="31"/>
                    <a:pt x="147" y="40"/>
                  </a:cubicBezTo>
                  <a:cubicBezTo>
                    <a:pt x="138" y="35"/>
                    <a:pt x="138" y="35"/>
                    <a:pt x="138" y="35"/>
                  </a:cubicBezTo>
                  <a:cubicBezTo>
                    <a:pt x="141" y="31"/>
                    <a:pt x="144" y="26"/>
                    <a:pt x="149" y="21"/>
                  </a:cubicBezTo>
                  <a:cubicBezTo>
                    <a:pt x="149" y="21"/>
                    <a:pt x="144" y="24"/>
                    <a:pt x="139" y="30"/>
                  </a:cubicBezTo>
                  <a:cubicBezTo>
                    <a:pt x="141" y="25"/>
                    <a:pt x="140" y="18"/>
                    <a:pt x="123" y="37"/>
                  </a:cubicBezTo>
                  <a:cubicBezTo>
                    <a:pt x="123" y="37"/>
                    <a:pt x="44" y="72"/>
                    <a:pt x="21" y="143"/>
                  </a:cubicBezTo>
                  <a:cubicBezTo>
                    <a:pt x="21" y="143"/>
                    <a:pt x="7" y="175"/>
                    <a:pt x="25" y="269"/>
                  </a:cubicBezTo>
                  <a:cubicBezTo>
                    <a:pt x="0" y="257"/>
                    <a:pt x="17" y="319"/>
                    <a:pt x="17" y="319"/>
                  </a:cubicBezTo>
                  <a:cubicBezTo>
                    <a:pt x="20" y="336"/>
                    <a:pt x="27" y="343"/>
                    <a:pt x="31" y="346"/>
                  </a:cubicBezTo>
                  <a:close/>
                  <a:moveTo>
                    <a:pt x="175" y="17"/>
                  </a:moveTo>
                  <a:cubicBezTo>
                    <a:pt x="171" y="22"/>
                    <a:pt x="167" y="29"/>
                    <a:pt x="166" y="37"/>
                  </a:cubicBezTo>
                  <a:cubicBezTo>
                    <a:pt x="163" y="36"/>
                    <a:pt x="163" y="36"/>
                    <a:pt x="163" y="36"/>
                  </a:cubicBezTo>
                  <a:cubicBezTo>
                    <a:pt x="165" y="29"/>
                    <a:pt x="169" y="23"/>
                    <a:pt x="17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4" name="加号 73">
            <a:extLst>
              <a:ext uri="{FF2B5EF4-FFF2-40B4-BE49-F238E27FC236}">
                <a16:creationId xmlns:a16="http://schemas.microsoft.com/office/drawing/2014/main" xmlns="" id="{1CB2F8C1-3237-E64B-A7ED-77B90B405C86}"/>
              </a:ext>
            </a:extLst>
          </p:cNvPr>
          <p:cNvSpPr/>
          <p:nvPr/>
        </p:nvSpPr>
        <p:spPr>
          <a:xfrm>
            <a:off x="1403648" y="2210191"/>
            <a:ext cx="536225" cy="498729"/>
          </a:xfrm>
          <a:prstGeom prst="mathPlus">
            <a:avLst/>
          </a:prstGeom>
          <a:solidFill>
            <a:srgbClr val="00B0F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dirty="0">
              <a:highlight>
                <a:srgbClr val="0000FF"/>
              </a:highlight>
              <a:latin typeface="Arial Narrow" panose="020B0606020202030204" pitchFamily="34" charset="0"/>
              <a:ea typeface="微軟正黑體" panose="020B0604030504040204" pitchFamily="34" charset="-120"/>
            </a:endParaRPr>
          </a:p>
        </p:txBody>
      </p:sp>
      <p:sp>
        <p:nvSpPr>
          <p:cNvPr id="75" name="灯片编号占位符 2">
            <a:extLst>
              <a:ext uri="{FF2B5EF4-FFF2-40B4-BE49-F238E27FC236}">
                <a16:creationId xmlns:a16="http://schemas.microsoft.com/office/drawing/2014/main" xmlns="" id="{0FA4C7D1-D6D6-6C46-82D1-057B33F8709B}"/>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11</a:t>
            </a:fld>
            <a:endParaRPr lang="zh-HK" altLang="en-US" dirty="0"/>
          </a:p>
        </p:txBody>
      </p:sp>
    </p:spTree>
    <p:extLst>
      <p:ext uri="{BB962C8B-B14F-4D97-AF65-F5344CB8AC3E}">
        <p14:creationId xmlns:p14="http://schemas.microsoft.com/office/powerpoint/2010/main" val="220779055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7234" y="729667"/>
            <a:ext cx="9019261" cy="418058"/>
          </a:xfrm>
        </p:spPr>
        <p:txBody>
          <a:bodyPr>
            <a:noAutofit/>
          </a:bodyPr>
          <a:lstStyle/>
          <a:p>
            <a:pPr marL="285750" indent="-285750">
              <a:buFont typeface="Wingdings" pitchFamily="2" charset="2"/>
              <a:buChar char="Ø"/>
            </a:pPr>
            <a:r>
              <a:rPr kumimoji="1" lang="zh-CN" altLang="en-US" sz="1600" dirty="0">
                <a:solidFill>
                  <a:schemeClr val="tx1"/>
                </a:solidFill>
              </a:rPr>
              <a:t>全球领先设备 </a:t>
            </a:r>
            <a:r>
              <a:rPr kumimoji="1" lang="en-US" altLang="zh-CN" sz="1600" dirty="0">
                <a:solidFill>
                  <a:schemeClr val="tx1"/>
                </a:solidFill>
              </a:rPr>
              <a:t>World-leading</a:t>
            </a:r>
            <a:r>
              <a:rPr kumimoji="1" lang="zh-CN" altLang="en-US" sz="1600" dirty="0">
                <a:solidFill>
                  <a:schemeClr val="tx1"/>
                </a:solidFill>
              </a:rPr>
              <a:t> </a:t>
            </a:r>
            <a:r>
              <a:rPr kumimoji="1" lang="en-US" altLang="zh-CN" sz="1600" dirty="0">
                <a:solidFill>
                  <a:schemeClr val="tx1"/>
                </a:solidFill>
              </a:rPr>
              <a:t>Machines to maintain quality consistence</a:t>
            </a:r>
            <a:r>
              <a:rPr kumimoji="1" lang="zh-CN" altLang="en-US" sz="1600" dirty="0">
                <a:solidFill>
                  <a:schemeClr val="tx1"/>
                </a:solidFill>
              </a:rPr>
              <a:t> </a:t>
            </a:r>
            <a:r>
              <a:rPr kumimoji="1" lang="en-US" altLang="zh-CN" sz="1600" dirty="0">
                <a:solidFill>
                  <a:schemeClr val="tx1"/>
                </a:solidFill>
              </a:rPr>
              <a:t>with</a:t>
            </a:r>
            <a:r>
              <a:rPr kumimoji="1" lang="zh-CN" altLang="en-US" sz="1600" dirty="0">
                <a:solidFill>
                  <a:schemeClr val="tx1"/>
                </a:solidFill>
              </a:rPr>
              <a:t> </a:t>
            </a:r>
            <a:r>
              <a:rPr kumimoji="1" lang="en-US" altLang="zh-CN" sz="1600" dirty="0">
                <a:solidFill>
                  <a:schemeClr val="tx1"/>
                </a:solidFill>
              </a:rPr>
              <a:t>our</a:t>
            </a:r>
            <a:r>
              <a:rPr kumimoji="1" lang="zh-CN" altLang="en-US" sz="1600" dirty="0">
                <a:solidFill>
                  <a:schemeClr val="tx1"/>
                </a:solidFill>
              </a:rPr>
              <a:t> </a:t>
            </a:r>
            <a:r>
              <a:rPr kumimoji="1" lang="en-US" altLang="zh-CN" sz="1600" dirty="0">
                <a:solidFill>
                  <a:schemeClr val="tx1"/>
                </a:solidFill>
              </a:rPr>
              <a:t>partners</a:t>
            </a:r>
            <a:endParaRPr kumimoji="1" lang="zh-CN" altLang="en-US" sz="1600" dirty="0">
              <a:solidFill>
                <a:schemeClr val="tx1"/>
              </a:solidFill>
            </a:endParaRPr>
          </a:p>
        </p:txBody>
      </p:sp>
      <p:cxnSp>
        <p:nvCxnSpPr>
          <p:cNvPr id="35" name="直线连接符 34"/>
          <p:cNvCxnSpPr/>
          <p:nvPr/>
        </p:nvCxnSpPr>
        <p:spPr>
          <a:xfrm>
            <a:off x="17235" y="2996952"/>
            <a:ext cx="9091269"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8" name="直线连接符 37"/>
          <p:cNvCxnSpPr/>
          <p:nvPr/>
        </p:nvCxnSpPr>
        <p:spPr>
          <a:xfrm>
            <a:off x="35496" y="4869160"/>
            <a:ext cx="9091269"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1" name="直线连接符 40"/>
          <p:cNvCxnSpPr/>
          <p:nvPr/>
        </p:nvCxnSpPr>
        <p:spPr>
          <a:xfrm flipH="1">
            <a:off x="3275856" y="1063485"/>
            <a:ext cx="0" cy="597666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2" name="直线连接符 41"/>
          <p:cNvCxnSpPr/>
          <p:nvPr/>
        </p:nvCxnSpPr>
        <p:spPr>
          <a:xfrm flipH="1">
            <a:off x="6156176" y="1063485"/>
            <a:ext cx="0" cy="5976664"/>
          </a:xfrm>
          <a:prstGeom prst="line">
            <a:avLst/>
          </a:prstGeom>
          <a:ln>
            <a:prstDash val="dash"/>
          </a:ln>
        </p:spPr>
        <p:style>
          <a:lnRef idx="1">
            <a:schemeClr val="accent1"/>
          </a:lnRef>
          <a:fillRef idx="0">
            <a:schemeClr val="accent1"/>
          </a:fillRef>
          <a:effectRef idx="0">
            <a:schemeClr val="accent1"/>
          </a:effectRef>
          <a:fontRef idx="minor">
            <a:schemeClr val="tx1"/>
          </a:fontRef>
        </p:style>
      </p:cxnSp>
      <p:pic>
        <p:nvPicPr>
          <p:cNvPr id="37" name="Picture 2" descr="F:\PPT加油\3. 免版权\new-york-668616_960_720.jpg">
            <a:extLst>
              <a:ext uri="{FF2B5EF4-FFF2-40B4-BE49-F238E27FC236}">
                <a16:creationId xmlns:a16="http://schemas.microsoft.com/office/drawing/2014/main" xmlns="" id="{AD79B067-E948-2B48-A0FE-1CC99D4E482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48058" y="1789455"/>
            <a:ext cx="1833164" cy="106348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3">
            <a:extLst>
              <a:ext uri="{FF2B5EF4-FFF2-40B4-BE49-F238E27FC236}">
                <a16:creationId xmlns:a16="http://schemas.microsoft.com/office/drawing/2014/main" xmlns="" id="{DA77C484-1D34-864A-8BDB-4D9CBB9CC01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28384" y="1789455"/>
            <a:ext cx="1923736" cy="108423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2" descr="C:\Users\Thinkpad\Desktop\IMG_20170726_113320.JPG">
            <a:extLst>
              <a:ext uri="{FF2B5EF4-FFF2-40B4-BE49-F238E27FC236}">
                <a16:creationId xmlns:a16="http://schemas.microsoft.com/office/drawing/2014/main" xmlns="" id="{78A7C048-9762-7D4F-A95D-A97F8DCCA5E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57233" y="3645024"/>
            <a:ext cx="1837639" cy="111008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1" descr="C:\Users\lenovo\Desktop\IMG_20170729_124203.JPG">
            <a:extLst>
              <a:ext uri="{FF2B5EF4-FFF2-40B4-BE49-F238E27FC236}">
                <a16:creationId xmlns:a16="http://schemas.microsoft.com/office/drawing/2014/main" xmlns="" id="{41330876-F895-464E-B458-B651658E349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89444" y="3645024"/>
            <a:ext cx="1934767" cy="111008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2" descr="F:\PPT加油\3. 免版权\new-york-668616_960_720.jpg">
            <a:extLst>
              <a:ext uri="{FF2B5EF4-FFF2-40B4-BE49-F238E27FC236}">
                <a16:creationId xmlns:a16="http://schemas.microsoft.com/office/drawing/2014/main" xmlns="" id="{8B550253-6118-E447-8703-F782FCE107B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62178" y="5655051"/>
            <a:ext cx="1833164" cy="115832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2" descr="F:\PPT加油\3. 免版权\new-york-668616_960_720.jpg">
            <a:extLst>
              <a:ext uri="{FF2B5EF4-FFF2-40B4-BE49-F238E27FC236}">
                <a16:creationId xmlns:a16="http://schemas.microsoft.com/office/drawing/2014/main" xmlns="" id="{12CFFD9A-D876-7C4F-82FA-BE2E9FA2B5B4}"/>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707906" y="5632918"/>
            <a:ext cx="1916306" cy="118045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2" descr="F:\PPT加油\3. 免版权\new-york-668616_960_720.jpg">
            <a:extLst>
              <a:ext uri="{FF2B5EF4-FFF2-40B4-BE49-F238E27FC236}">
                <a16:creationId xmlns:a16="http://schemas.microsoft.com/office/drawing/2014/main" xmlns="" id="{EB1EB8DA-9E57-044E-9EB1-434BE0CE4E0D}"/>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549549" y="5655101"/>
            <a:ext cx="1982810" cy="115827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图片 46">
            <a:extLst>
              <a:ext uri="{FF2B5EF4-FFF2-40B4-BE49-F238E27FC236}">
                <a16:creationId xmlns:a16="http://schemas.microsoft.com/office/drawing/2014/main" xmlns="" id="{70D4320F-9D10-C84C-9756-539B1C9F079E}"/>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549549" y="1789454"/>
            <a:ext cx="1968005" cy="1084242"/>
          </a:xfrm>
          <a:prstGeom prst="rect">
            <a:avLst/>
          </a:prstGeom>
          <a:ln>
            <a:noFill/>
          </a:ln>
          <a:effectLst>
            <a:outerShdw blurRad="292100" dist="139700" dir="2700000" algn="tl" rotWithShape="0">
              <a:srgbClr val="333333">
                <a:alpha val="65000"/>
              </a:srgbClr>
            </a:outerShdw>
          </a:effectLst>
        </p:spPr>
      </p:pic>
      <p:sp>
        <p:nvSpPr>
          <p:cNvPr id="48" name="矩形 47">
            <a:extLst>
              <a:ext uri="{FF2B5EF4-FFF2-40B4-BE49-F238E27FC236}">
                <a16:creationId xmlns:a16="http://schemas.microsoft.com/office/drawing/2014/main" xmlns="" id="{036D02B7-3483-6B45-962E-2F19DB1A05B7}"/>
              </a:ext>
            </a:extLst>
          </p:cNvPr>
          <p:cNvSpPr/>
          <p:nvPr/>
        </p:nvSpPr>
        <p:spPr>
          <a:xfrm>
            <a:off x="701301" y="1268760"/>
            <a:ext cx="2272403"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整经机 </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Beaming</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Microsoft YaHei" charset="-122"/>
              </a:rPr>
              <a:t>-</a:t>
            </a:r>
            <a:r>
              <a:rPr lang="zh-CN" altLang="en-US" sz="1200" dirty="0">
                <a:latin typeface="Microsoft YaHei" panose="020B0503020204020204" pitchFamily="34" charset="-122"/>
                <a:ea typeface="Microsoft YaHei" panose="020B0503020204020204" pitchFamily="34" charset="-122"/>
                <a:cs typeface="Microsoft YaHei" charset="-122"/>
              </a:rPr>
              <a:t> </a:t>
            </a:r>
            <a:r>
              <a:rPr lang="en-US" altLang="zh-CN" sz="1200" dirty="0">
                <a:latin typeface="Microsoft YaHei" panose="020B0503020204020204" pitchFamily="34" charset="-122"/>
                <a:ea typeface="Microsoft YaHei" panose="020B0503020204020204" pitchFamily="34" charset="-122"/>
                <a:cs typeface="Microsoft YaHei" charset="-122"/>
              </a:rPr>
              <a:t>Karl</a:t>
            </a:r>
            <a:r>
              <a:rPr lang="zh-CN" altLang="en-US" sz="1200" dirty="0">
                <a:latin typeface="Microsoft YaHei" panose="020B0503020204020204" pitchFamily="34" charset="-122"/>
                <a:ea typeface="Microsoft YaHei" panose="020B0503020204020204" pitchFamily="34" charset="-122"/>
                <a:cs typeface="Microsoft YaHei" charset="-122"/>
              </a:rPr>
              <a:t> </a:t>
            </a:r>
            <a:r>
              <a:rPr lang="en-US" altLang="zh-CN" sz="1200" dirty="0">
                <a:latin typeface="Microsoft YaHei" panose="020B0503020204020204" pitchFamily="34" charset="-122"/>
                <a:ea typeface="Microsoft YaHei" panose="020B0503020204020204" pitchFamily="34" charset="-122"/>
                <a:cs typeface="Microsoft YaHei" charset="-122"/>
              </a:rPr>
              <a:t>Mayer</a:t>
            </a:r>
            <a:endParaRPr lang="zh-CN" altLang="en-US" sz="1200" b="1" dirty="0">
              <a:latin typeface="Microsoft YaHei" panose="020B0503020204020204" pitchFamily="34" charset="-122"/>
              <a:ea typeface="Microsoft YaHei" panose="020B0503020204020204" pitchFamily="34" charset="-122"/>
              <a:cs typeface="微软雅黑" panose="020B0503020204020204" charset="-122"/>
            </a:endParaRPr>
          </a:p>
        </p:txBody>
      </p:sp>
      <p:sp>
        <p:nvSpPr>
          <p:cNvPr id="49" name="矩形 48">
            <a:extLst>
              <a:ext uri="{FF2B5EF4-FFF2-40B4-BE49-F238E27FC236}">
                <a16:creationId xmlns:a16="http://schemas.microsoft.com/office/drawing/2014/main" xmlns="" id="{DDBD1394-FE8B-C743-AE1F-A836153B0F74}"/>
              </a:ext>
            </a:extLst>
          </p:cNvPr>
          <p:cNvSpPr/>
          <p:nvPr/>
        </p:nvSpPr>
        <p:spPr>
          <a:xfrm>
            <a:off x="3418434" y="1268760"/>
            <a:ext cx="2743046"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经编机</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Warp</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Knitting</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solidFill>
                  <a:srgbClr val="052669"/>
                </a:solidFill>
                <a:latin typeface="Microsoft YaHei" panose="020B0503020204020204" pitchFamily="34" charset="-122"/>
                <a:ea typeface="Microsoft YaHei" panose="020B0503020204020204" pitchFamily="34" charset="-122"/>
                <a:cs typeface="Microsoft YaHei" charset="-122"/>
              </a:rPr>
              <a:t>-</a:t>
            </a:r>
            <a:r>
              <a:rPr lang="zh-CN" altLang="en-US" sz="1200" dirty="0">
                <a:solidFill>
                  <a:srgbClr val="052669"/>
                </a:solidFill>
                <a:latin typeface="Microsoft YaHei" panose="020B0503020204020204" pitchFamily="34" charset="-122"/>
                <a:ea typeface="Microsoft YaHei" panose="020B0503020204020204" pitchFamily="34" charset="-122"/>
                <a:cs typeface="Microsoft YaHei" charset="-122"/>
              </a:rPr>
              <a:t> </a:t>
            </a:r>
            <a:r>
              <a:rPr lang="en-US" altLang="zh-CN" sz="1200" dirty="0">
                <a:solidFill>
                  <a:srgbClr val="052669"/>
                </a:solidFill>
                <a:latin typeface="Microsoft YaHei" panose="020B0503020204020204" pitchFamily="34" charset="-122"/>
                <a:ea typeface="Microsoft YaHei" panose="020B0503020204020204" pitchFamily="34" charset="-122"/>
                <a:cs typeface="Microsoft YaHei" charset="-122"/>
              </a:rPr>
              <a:t>Karl</a:t>
            </a:r>
            <a:r>
              <a:rPr lang="zh-CN" altLang="en-US" sz="1200" dirty="0">
                <a:solidFill>
                  <a:srgbClr val="052669"/>
                </a:solidFill>
                <a:latin typeface="Microsoft YaHei" panose="020B0503020204020204" pitchFamily="34" charset="-122"/>
                <a:ea typeface="Microsoft YaHei" panose="020B0503020204020204" pitchFamily="34" charset="-122"/>
                <a:cs typeface="Microsoft YaHei" charset="-122"/>
              </a:rPr>
              <a:t> </a:t>
            </a:r>
            <a:r>
              <a:rPr lang="en-US" altLang="zh-CN" sz="1200" dirty="0">
                <a:solidFill>
                  <a:srgbClr val="052669"/>
                </a:solidFill>
                <a:latin typeface="Microsoft YaHei" panose="020B0503020204020204" pitchFamily="34" charset="-122"/>
                <a:ea typeface="Microsoft YaHei" panose="020B0503020204020204" pitchFamily="34" charset="-122"/>
                <a:cs typeface="Microsoft YaHei" charset="-122"/>
              </a:rPr>
              <a:t>Mayer</a:t>
            </a:r>
            <a:endParaRPr lang="zh-CN" altLang="en-US" sz="1200" b="1" dirty="0">
              <a:latin typeface="Microsoft YaHei" panose="020B0503020204020204" pitchFamily="34" charset="-122"/>
              <a:ea typeface="Microsoft YaHei" panose="020B0503020204020204" pitchFamily="34" charset="-122"/>
              <a:cs typeface="微软雅黑" panose="020B0503020204020204" charset="-122"/>
            </a:endParaRPr>
          </a:p>
        </p:txBody>
      </p:sp>
      <p:sp>
        <p:nvSpPr>
          <p:cNvPr id="50" name="矩形 49">
            <a:extLst>
              <a:ext uri="{FF2B5EF4-FFF2-40B4-BE49-F238E27FC236}">
                <a16:creationId xmlns:a16="http://schemas.microsoft.com/office/drawing/2014/main" xmlns="" id="{F573144B-82E7-0F42-AECF-7432BA18007A}"/>
              </a:ext>
            </a:extLst>
          </p:cNvPr>
          <p:cNvSpPr/>
          <p:nvPr/>
        </p:nvSpPr>
        <p:spPr>
          <a:xfrm>
            <a:off x="6305496" y="1268760"/>
            <a:ext cx="2731000"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衬纬机</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Weft</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Insertion</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solidFill>
                  <a:srgbClr val="052669"/>
                </a:solidFill>
                <a:latin typeface="Microsoft YaHei" panose="020B0503020204020204" pitchFamily="34" charset="-122"/>
                <a:ea typeface="Microsoft YaHei" panose="020B0503020204020204" pitchFamily="34" charset="-122"/>
                <a:cs typeface="微软雅黑" panose="020B0503020204020204" charset="-122"/>
              </a:rPr>
              <a:t>-</a:t>
            </a:r>
            <a:r>
              <a:rPr lang="zh-CN" altLang="en-US" sz="1200" b="1" dirty="0">
                <a:solidFill>
                  <a:srgbClr val="052669"/>
                </a:solidFill>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solidFill>
                  <a:srgbClr val="052669"/>
                </a:solidFill>
                <a:latin typeface="Microsoft YaHei" panose="020B0503020204020204" pitchFamily="34" charset="-122"/>
                <a:ea typeface="Microsoft YaHei" panose="020B0503020204020204" pitchFamily="34" charset="-122"/>
                <a:cs typeface="Microsoft YaHei" charset="-122"/>
              </a:rPr>
              <a:t>Karl</a:t>
            </a:r>
            <a:r>
              <a:rPr lang="zh-CN" altLang="en-US" sz="1200" dirty="0">
                <a:solidFill>
                  <a:srgbClr val="052669"/>
                </a:solidFill>
                <a:latin typeface="Microsoft YaHei" panose="020B0503020204020204" pitchFamily="34" charset="-122"/>
                <a:ea typeface="Microsoft YaHei" panose="020B0503020204020204" pitchFamily="34" charset="-122"/>
                <a:cs typeface="Microsoft YaHei" charset="-122"/>
              </a:rPr>
              <a:t> </a:t>
            </a:r>
            <a:r>
              <a:rPr lang="en-US" altLang="zh-CN" sz="1200" dirty="0">
                <a:solidFill>
                  <a:srgbClr val="052669"/>
                </a:solidFill>
                <a:latin typeface="Microsoft YaHei" panose="020B0503020204020204" pitchFamily="34" charset="-122"/>
                <a:ea typeface="Microsoft YaHei" panose="020B0503020204020204" pitchFamily="34" charset="-122"/>
                <a:cs typeface="Microsoft YaHei" charset="-122"/>
              </a:rPr>
              <a:t>Mayer</a:t>
            </a:r>
            <a:endParaRPr lang="zh-CN" altLang="en-US" sz="1200" b="1" dirty="0">
              <a:latin typeface="Microsoft YaHei" panose="020B0503020204020204" pitchFamily="34" charset="-122"/>
              <a:ea typeface="Microsoft YaHei" panose="020B0503020204020204" pitchFamily="34" charset="-122"/>
              <a:cs typeface="微软雅黑" panose="020B0503020204020204" charset="-122"/>
            </a:endParaRPr>
          </a:p>
        </p:txBody>
      </p:sp>
      <p:sp>
        <p:nvSpPr>
          <p:cNvPr id="51" name="矩形 50">
            <a:extLst>
              <a:ext uri="{FF2B5EF4-FFF2-40B4-BE49-F238E27FC236}">
                <a16:creationId xmlns:a16="http://schemas.microsoft.com/office/drawing/2014/main" xmlns="" id="{2489B06D-C423-4241-8C4D-C0F85EBA3896}"/>
              </a:ext>
            </a:extLst>
          </p:cNvPr>
          <p:cNvSpPr/>
          <p:nvPr/>
        </p:nvSpPr>
        <p:spPr>
          <a:xfrm>
            <a:off x="902386" y="3140968"/>
            <a:ext cx="2013430"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染色设备 </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Dyeing</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a:t>
            </a:r>
            <a:r>
              <a:rPr lang="zh-CN" altLang="en-US" sz="1200"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THIES</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p>
        </p:txBody>
      </p:sp>
      <p:sp>
        <p:nvSpPr>
          <p:cNvPr id="52" name="矩形 51">
            <a:extLst>
              <a:ext uri="{FF2B5EF4-FFF2-40B4-BE49-F238E27FC236}">
                <a16:creationId xmlns:a16="http://schemas.microsoft.com/office/drawing/2014/main" xmlns="" id="{0621F6E2-7A6E-644D-8920-7D096DAD3C2C}"/>
              </a:ext>
            </a:extLst>
          </p:cNvPr>
          <p:cNvSpPr/>
          <p:nvPr/>
        </p:nvSpPr>
        <p:spPr>
          <a:xfrm>
            <a:off x="3311509" y="3140968"/>
            <a:ext cx="2412619"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定型机</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Finishing 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BRUCKNER</a:t>
            </a:r>
            <a:endParaRPr lang="zh-CN" altLang="en-US" sz="1200" dirty="0">
              <a:latin typeface="Microsoft YaHei" panose="020B0503020204020204" pitchFamily="34" charset="-122"/>
              <a:ea typeface="Microsoft YaHei" panose="020B0503020204020204" pitchFamily="34" charset="-122"/>
              <a:cs typeface="微软雅黑" panose="020B0503020204020204" charset="-122"/>
            </a:endParaRPr>
          </a:p>
        </p:txBody>
      </p:sp>
      <p:pic>
        <p:nvPicPr>
          <p:cNvPr id="53" name="Picture 3" descr="C:\Users\Thinkpad\Desktop\IMG_20170726_113203.JPG">
            <a:extLst>
              <a:ext uri="{FF2B5EF4-FFF2-40B4-BE49-F238E27FC236}">
                <a16:creationId xmlns:a16="http://schemas.microsoft.com/office/drawing/2014/main" xmlns="" id="{ADEFEF98-9446-3F4C-85B2-039E0455892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552821" y="3645024"/>
            <a:ext cx="1972004" cy="110088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矩形 53">
            <a:extLst>
              <a:ext uri="{FF2B5EF4-FFF2-40B4-BE49-F238E27FC236}">
                <a16:creationId xmlns:a16="http://schemas.microsoft.com/office/drawing/2014/main" xmlns="" id="{9CF4B0EA-66A0-A343-8E94-19DEC8DCEF38}"/>
              </a:ext>
            </a:extLst>
          </p:cNvPr>
          <p:cNvSpPr/>
          <p:nvPr/>
        </p:nvSpPr>
        <p:spPr>
          <a:xfrm>
            <a:off x="6319468" y="3140968"/>
            <a:ext cx="2380838"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水洗机 </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Washing 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a:t>
            </a:r>
            <a:r>
              <a:rPr lang="zh-CN" altLang="en-US" sz="1200"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ERBATECH</a:t>
            </a:r>
            <a:endParaRPr lang="zh-CN" altLang="en-US" sz="1200" dirty="0">
              <a:latin typeface="Microsoft YaHei" panose="020B0503020204020204" pitchFamily="34" charset="-122"/>
              <a:ea typeface="Microsoft YaHei" panose="020B0503020204020204" pitchFamily="34" charset="-122"/>
              <a:cs typeface="微软雅黑" panose="020B0503020204020204" charset="-122"/>
            </a:endParaRPr>
          </a:p>
        </p:txBody>
      </p:sp>
      <p:sp>
        <p:nvSpPr>
          <p:cNvPr id="55" name="矩形 54">
            <a:extLst>
              <a:ext uri="{FF2B5EF4-FFF2-40B4-BE49-F238E27FC236}">
                <a16:creationId xmlns:a16="http://schemas.microsoft.com/office/drawing/2014/main" xmlns="" id="{AD28BDC6-F1D3-7E45-8731-FF471388DDD9}"/>
              </a:ext>
            </a:extLst>
          </p:cNvPr>
          <p:cNvSpPr/>
          <p:nvPr/>
        </p:nvSpPr>
        <p:spPr>
          <a:xfrm>
            <a:off x="611560" y="5013176"/>
            <a:ext cx="2633376" cy="646331"/>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热熔胶复合机 </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Thermo-bonding</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Lamination</a:t>
            </a:r>
          </a:p>
          <a:p>
            <a:pPr algn="ctr">
              <a:defRPr/>
            </a:pPr>
            <a:r>
              <a:rPr lang="en-US" altLang="zh-CN" sz="1200" b="1" dirty="0">
                <a:latin typeface="Microsoft YaHei" charset="-122"/>
                <a:ea typeface="Microsoft YaHei" charset="-122"/>
                <a:cs typeface="Microsoft YaHei" charset="-122"/>
              </a:rPr>
              <a:t>Mach</a:t>
            </a:r>
            <a:r>
              <a:rPr lang="zh-CN" altLang="en-US" sz="1200" b="1" dirty="0">
                <a:latin typeface="Microsoft YaHei" charset="-122"/>
                <a:ea typeface="Microsoft YaHei" charset="-122"/>
                <a:cs typeface="Microsoft YaHei" charset="-122"/>
              </a:rPr>
              <a:t> </a:t>
            </a:r>
            <a:r>
              <a:rPr lang="en-US" altLang="zh-CN" sz="1200" dirty="0">
                <a:latin typeface="Microsoft YaHei" charset="-122"/>
                <a:ea typeface="Microsoft YaHei" charset="-122"/>
                <a:cs typeface="Microsoft YaHei" charset="-122"/>
              </a:rPr>
              <a:t>-</a:t>
            </a:r>
            <a:r>
              <a:rPr lang="zh-CN" altLang="en-US" sz="1200" dirty="0">
                <a:latin typeface="Microsoft YaHei" charset="-122"/>
                <a:ea typeface="Microsoft YaHei" charset="-122"/>
                <a:cs typeface="Microsoft YaHei" charset="-122"/>
              </a:rPr>
              <a:t> </a:t>
            </a:r>
            <a:r>
              <a:rPr lang="en-US" altLang="zh-CN" sz="1200" dirty="0">
                <a:latin typeface="Microsoft YaHei" charset="-122"/>
                <a:ea typeface="Microsoft YaHei" charset="-122"/>
                <a:cs typeface="Microsoft YaHei" charset="-122"/>
              </a:rPr>
              <a:t>SCHOTT&amp;MEISSNER</a:t>
            </a:r>
            <a:endParaRPr lang="en-US" altLang="zh-CN" sz="1200" dirty="0">
              <a:latin typeface="Microsoft YaHei" panose="020B0503020204020204" pitchFamily="34" charset="-122"/>
              <a:ea typeface="Microsoft YaHei" panose="020B0503020204020204" pitchFamily="34" charset="-122"/>
              <a:cs typeface="微软雅黑" panose="020B0503020204020204" charset="-122"/>
            </a:endParaRPr>
          </a:p>
        </p:txBody>
      </p:sp>
      <p:sp>
        <p:nvSpPr>
          <p:cNvPr id="56" name="矩形 55">
            <a:extLst>
              <a:ext uri="{FF2B5EF4-FFF2-40B4-BE49-F238E27FC236}">
                <a16:creationId xmlns:a16="http://schemas.microsoft.com/office/drawing/2014/main" xmlns="" id="{813EB7A3-BBE1-8148-BA6F-CCF68CBB13DA}"/>
              </a:ext>
            </a:extLst>
          </p:cNvPr>
          <p:cNvSpPr/>
          <p:nvPr/>
        </p:nvSpPr>
        <p:spPr>
          <a:xfrm>
            <a:off x="3457215" y="5013176"/>
            <a:ext cx="2432495" cy="646331"/>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火焰复合机 </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Flame</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Lamination</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Mach</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-SCHMITT</a:t>
            </a:r>
            <a:r>
              <a:rPr lang="zh-CN" altLang="en-US" sz="1200"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a:t>
            </a:r>
            <a:r>
              <a:rPr lang="zh-CN" altLang="en-US" sz="1200"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MASCHNER</a:t>
            </a:r>
            <a:endParaRPr lang="zh-CN" altLang="en-US" sz="1200" dirty="0">
              <a:latin typeface="Microsoft YaHei" panose="020B0503020204020204" pitchFamily="34" charset="-122"/>
              <a:ea typeface="Microsoft YaHei" panose="020B0503020204020204" pitchFamily="34" charset="-122"/>
              <a:cs typeface="微软雅黑" panose="020B0503020204020204" charset="-122"/>
            </a:endParaRPr>
          </a:p>
        </p:txBody>
      </p:sp>
      <p:sp>
        <p:nvSpPr>
          <p:cNvPr id="57" name="矩形 56">
            <a:extLst>
              <a:ext uri="{FF2B5EF4-FFF2-40B4-BE49-F238E27FC236}">
                <a16:creationId xmlns:a16="http://schemas.microsoft.com/office/drawing/2014/main" xmlns="" id="{084EABD5-8BB7-2541-B5B8-AD7150C7990F}"/>
              </a:ext>
            </a:extLst>
          </p:cNvPr>
          <p:cNvSpPr/>
          <p:nvPr/>
        </p:nvSpPr>
        <p:spPr>
          <a:xfrm>
            <a:off x="6372200" y="5013176"/>
            <a:ext cx="2236988" cy="461665"/>
          </a:xfrm>
          <a:prstGeom prst="rect">
            <a:avLst/>
          </a:prstGeom>
        </p:spPr>
        <p:txBody>
          <a:bodyPr wrap="square">
            <a:spAutoFit/>
          </a:bodyPr>
          <a:lstStyle/>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外观检测机</a:t>
            </a:r>
            <a:endParaRPr lang="en-US" altLang="zh-CN" sz="1200" b="1" dirty="0">
              <a:latin typeface="Microsoft YaHei" panose="020B0503020204020204" pitchFamily="34" charset="-122"/>
              <a:ea typeface="Microsoft YaHei" panose="020B0503020204020204" pitchFamily="34" charset="-122"/>
              <a:cs typeface="微软雅黑" panose="020B0503020204020204" charset="-122"/>
            </a:endParaRPr>
          </a:p>
          <a:p>
            <a:pPr algn="ctr">
              <a:defRPr/>
            </a:pP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b="1" dirty="0">
                <a:latin typeface="Microsoft YaHei" panose="020B0503020204020204" pitchFamily="34" charset="-122"/>
                <a:ea typeface="Microsoft YaHei" panose="020B0503020204020204" pitchFamily="34" charset="-122"/>
                <a:cs typeface="微软雅黑" panose="020B0503020204020204" charset="-122"/>
              </a:rPr>
              <a:t>Inspection Mach</a:t>
            </a:r>
            <a:r>
              <a:rPr lang="zh-CN" altLang="en-US" sz="1200" b="1"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a:t>
            </a:r>
            <a:r>
              <a:rPr lang="zh-CN" altLang="en-US" sz="1200" dirty="0">
                <a:latin typeface="Microsoft YaHei" panose="020B0503020204020204" pitchFamily="34" charset="-122"/>
                <a:ea typeface="Microsoft YaHei" panose="020B0503020204020204" pitchFamily="34" charset="-122"/>
                <a:cs typeface="微软雅黑" panose="020B0503020204020204" charset="-122"/>
              </a:rPr>
              <a:t> </a:t>
            </a:r>
            <a:r>
              <a:rPr lang="en-US" altLang="zh-CN" sz="1200" dirty="0">
                <a:latin typeface="Microsoft YaHei" panose="020B0503020204020204" pitchFamily="34" charset="-122"/>
                <a:ea typeface="Microsoft YaHei" panose="020B0503020204020204" pitchFamily="34" charset="-122"/>
                <a:cs typeface="微软雅黑" panose="020B0503020204020204" charset="-122"/>
              </a:rPr>
              <a:t>MAGG</a:t>
            </a:r>
            <a:endParaRPr lang="zh-CN" altLang="en-US" sz="1200" dirty="0">
              <a:latin typeface="Microsoft YaHei" panose="020B0503020204020204" pitchFamily="34" charset="-122"/>
              <a:ea typeface="Microsoft YaHei" panose="020B0503020204020204" pitchFamily="34" charset="-122"/>
              <a:cs typeface="微软雅黑" panose="020B0503020204020204" charset="-122"/>
            </a:endParaRPr>
          </a:p>
        </p:txBody>
      </p:sp>
      <p:pic>
        <p:nvPicPr>
          <p:cNvPr id="58" name="Picture 11">
            <a:extLst>
              <a:ext uri="{FF2B5EF4-FFF2-40B4-BE49-F238E27FC236}">
                <a16:creationId xmlns:a16="http://schemas.microsoft.com/office/drawing/2014/main" xmlns="" id="{B1EF2681-FB9B-6045-AD55-16CDD687E71D}"/>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882041" y="1052736"/>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9" name="Picture 11">
            <a:extLst>
              <a:ext uri="{FF2B5EF4-FFF2-40B4-BE49-F238E27FC236}">
                <a16:creationId xmlns:a16="http://schemas.microsoft.com/office/drawing/2014/main" xmlns="" id="{A9E37557-BCFA-954C-9B01-FB5A4C892063}"/>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3530381" y="1074367"/>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0" name="Picture 11">
            <a:extLst>
              <a:ext uri="{FF2B5EF4-FFF2-40B4-BE49-F238E27FC236}">
                <a16:creationId xmlns:a16="http://schemas.microsoft.com/office/drawing/2014/main" xmlns="" id="{D25A4523-E856-AC4D-86A3-C02995CDD0B3}"/>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6419872" y="1078410"/>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 name="Picture 11">
            <a:extLst>
              <a:ext uri="{FF2B5EF4-FFF2-40B4-BE49-F238E27FC236}">
                <a16:creationId xmlns:a16="http://schemas.microsoft.com/office/drawing/2014/main" xmlns="" id="{8494AA21-A491-B040-A410-F305D37E3B4E}"/>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882041" y="2924945"/>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2" name="Picture 11">
            <a:extLst>
              <a:ext uri="{FF2B5EF4-FFF2-40B4-BE49-F238E27FC236}">
                <a16:creationId xmlns:a16="http://schemas.microsoft.com/office/drawing/2014/main" xmlns="" id="{411858C0-1007-4D41-B3E3-6740E0432950}"/>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3530381" y="2924944"/>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3" name="Picture 11">
            <a:extLst>
              <a:ext uri="{FF2B5EF4-FFF2-40B4-BE49-F238E27FC236}">
                <a16:creationId xmlns:a16="http://schemas.microsoft.com/office/drawing/2014/main" xmlns="" id="{6FDDD10F-5E0C-704E-914E-933433DB5DA5}"/>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6431415" y="2924945"/>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4" name="Picture 11">
            <a:extLst>
              <a:ext uri="{FF2B5EF4-FFF2-40B4-BE49-F238E27FC236}">
                <a16:creationId xmlns:a16="http://schemas.microsoft.com/office/drawing/2014/main" xmlns="" id="{3327997E-1076-514C-8677-5B141028C6DB}"/>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882041" y="4797152"/>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 name="Picture 11">
            <a:extLst>
              <a:ext uri="{FF2B5EF4-FFF2-40B4-BE49-F238E27FC236}">
                <a16:creationId xmlns:a16="http://schemas.microsoft.com/office/drawing/2014/main" xmlns="" id="{DCBDBC7E-4C80-884D-B0D7-4A0CB3360029}"/>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3530381" y="4818783"/>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6" name="Picture 11">
            <a:extLst>
              <a:ext uri="{FF2B5EF4-FFF2-40B4-BE49-F238E27FC236}">
                <a16:creationId xmlns:a16="http://schemas.microsoft.com/office/drawing/2014/main" xmlns="" id="{35DEDF5C-A76E-8547-A917-215D834560D3}"/>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4297" b="89844" l="1563" r="100000"/>
                    </a14:imgEffect>
                  </a14:imgLayer>
                </a14:imgProps>
              </a:ext>
              <a:ext uri="{28A0092B-C50C-407E-A947-70E740481C1C}">
                <a14:useLocalDpi xmlns:a14="http://schemas.microsoft.com/office/drawing/2010/main" val="0"/>
              </a:ext>
            </a:extLst>
          </a:blip>
          <a:srcRect/>
          <a:stretch>
            <a:fillRect/>
          </a:stretch>
        </p:blipFill>
        <p:spPr bwMode="auto">
          <a:xfrm>
            <a:off x="6431415" y="4797152"/>
            <a:ext cx="482425" cy="482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文本框 17">
            <a:extLst>
              <a:ext uri="{FF2B5EF4-FFF2-40B4-BE49-F238E27FC236}">
                <a16:creationId xmlns:a16="http://schemas.microsoft.com/office/drawing/2014/main" xmlns="" id="{55F621F9-4A37-6245-AE6C-C35B0F84250B}"/>
              </a:ext>
            </a:extLst>
          </p:cNvPr>
          <p:cNvSpPr txBox="1"/>
          <p:nvPr/>
        </p:nvSpPr>
        <p:spPr>
          <a:xfrm>
            <a:off x="164704" y="1560845"/>
            <a:ext cx="461665" cy="1292091"/>
          </a:xfrm>
          <a:prstGeom prst="rect">
            <a:avLst/>
          </a:prstGeom>
          <a:solidFill>
            <a:schemeClr val="tx2">
              <a:lumMod val="20000"/>
              <a:lumOff val="80000"/>
            </a:schemeClr>
          </a:solidFill>
        </p:spPr>
        <p:txBody>
          <a:bodyPr vert="eaVert" wrap="square" rtlCol="0">
            <a:spAutoFit/>
          </a:bodyPr>
          <a:lstStyle/>
          <a:p>
            <a:pPr algn="ctr"/>
            <a:r>
              <a:rPr kumimoji="1" lang="zh-CN" altLang="en-US" dirty="0">
                <a:latin typeface="Microsoft YaHei" panose="020B0503020204020204" pitchFamily="34" charset="-122"/>
                <a:ea typeface="Microsoft YaHei" panose="020B0503020204020204" pitchFamily="34" charset="-122"/>
              </a:rPr>
              <a:t>经编车间</a:t>
            </a:r>
          </a:p>
        </p:txBody>
      </p:sp>
      <p:sp>
        <p:nvSpPr>
          <p:cNvPr id="67" name="文本框 66">
            <a:extLst>
              <a:ext uri="{FF2B5EF4-FFF2-40B4-BE49-F238E27FC236}">
                <a16:creationId xmlns:a16="http://schemas.microsoft.com/office/drawing/2014/main" xmlns="" id="{2EEAE5FD-3B76-CC43-8031-8D359CD06440}"/>
              </a:ext>
            </a:extLst>
          </p:cNvPr>
          <p:cNvSpPr txBox="1"/>
          <p:nvPr/>
        </p:nvSpPr>
        <p:spPr>
          <a:xfrm>
            <a:off x="179512" y="3433053"/>
            <a:ext cx="461665" cy="1292091"/>
          </a:xfrm>
          <a:prstGeom prst="rect">
            <a:avLst/>
          </a:prstGeom>
          <a:solidFill>
            <a:schemeClr val="tx2">
              <a:lumMod val="20000"/>
              <a:lumOff val="80000"/>
            </a:schemeClr>
          </a:solidFill>
        </p:spPr>
        <p:txBody>
          <a:bodyPr vert="eaVert" wrap="square" rtlCol="0">
            <a:spAutoFit/>
          </a:bodyPr>
          <a:lstStyle/>
          <a:p>
            <a:pPr algn="ctr"/>
            <a:r>
              <a:rPr kumimoji="1" lang="zh-CN" altLang="en-US" dirty="0">
                <a:latin typeface="Microsoft YaHei" panose="020B0503020204020204" pitchFamily="34" charset="-122"/>
                <a:ea typeface="Microsoft YaHei" panose="020B0503020204020204" pitchFamily="34" charset="-122"/>
              </a:rPr>
              <a:t>染整车间</a:t>
            </a:r>
          </a:p>
        </p:txBody>
      </p:sp>
      <p:sp>
        <p:nvSpPr>
          <p:cNvPr id="68" name="文本框 67">
            <a:extLst>
              <a:ext uri="{FF2B5EF4-FFF2-40B4-BE49-F238E27FC236}">
                <a16:creationId xmlns:a16="http://schemas.microsoft.com/office/drawing/2014/main" xmlns="" id="{B40378E2-059C-CB4B-97BC-1E6F74CE70DD}"/>
              </a:ext>
            </a:extLst>
          </p:cNvPr>
          <p:cNvSpPr txBox="1"/>
          <p:nvPr/>
        </p:nvSpPr>
        <p:spPr>
          <a:xfrm>
            <a:off x="179512" y="5445224"/>
            <a:ext cx="461665" cy="1292091"/>
          </a:xfrm>
          <a:prstGeom prst="rect">
            <a:avLst/>
          </a:prstGeom>
          <a:solidFill>
            <a:schemeClr val="tx2">
              <a:lumMod val="20000"/>
              <a:lumOff val="80000"/>
            </a:schemeClr>
          </a:solidFill>
        </p:spPr>
        <p:txBody>
          <a:bodyPr vert="eaVert" wrap="square" rtlCol="0">
            <a:spAutoFit/>
          </a:bodyPr>
          <a:lstStyle/>
          <a:p>
            <a:pPr algn="ctr"/>
            <a:r>
              <a:rPr kumimoji="1" lang="zh-CN" altLang="en-US" dirty="0">
                <a:latin typeface="Microsoft YaHei" panose="020B0503020204020204" pitchFamily="34" charset="-122"/>
                <a:ea typeface="Microsoft YaHei" panose="020B0503020204020204" pitchFamily="34" charset="-122"/>
              </a:rPr>
              <a:t>复合车间</a:t>
            </a:r>
          </a:p>
        </p:txBody>
      </p:sp>
      <p:sp>
        <p:nvSpPr>
          <p:cNvPr id="69" name="标题 1">
            <a:extLst>
              <a:ext uri="{FF2B5EF4-FFF2-40B4-BE49-F238E27FC236}">
                <a16:creationId xmlns:a16="http://schemas.microsoft.com/office/drawing/2014/main" xmlns="" id="{4305EB22-B847-5B4A-A4B3-0D14093BD3EC}"/>
              </a:ext>
            </a:extLst>
          </p:cNvPr>
          <p:cNvSpPr txBox="1">
            <a:spLocks/>
          </p:cNvSpPr>
          <p:nvPr/>
        </p:nvSpPr>
        <p:spPr>
          <a:xfrm>
            <a:off x="158824" y="137319"/>
            <a:ext cx="8229600" cy="4180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2800" b="1" kern="1200">
                <a:solidFill>
                  <a:schemeClr val="bg1"/>
                </a:solidFill>
                <a:latin typeface="微軟正黑體" pitchFamily="34" charset="-120"/>
                <a:ea typeface="微軟正黑體" pitchFamily="34" charset="-120"/>
                <a:cs typeface="Arial" pitchFamily="34" charset="0"/>
              </a:defRPr>
            </a:lvl1pPr>
          </a:lstStyle>
          <a:p>
            <a:r>
              <a:rPr kumimoji="1" lang="zh-CN" altLang="en-US" sz="2500" dirty="0" smtClean="0">
                <a:latin typeface="Microsoft JhengHei" panose="020B0604030504040204" pitchFamily="34" charset="-120"/>
                <a:ea typeface="Microsoft JhengHei" panose="020B0604030504040204" pitchFamily="34" charset="-120"/>
              </a:rPr>
              <a:t>华络特</a:t>
            </a:r>
            <a:r>
              <a:rPr kumimoji="1" lang="zh-CN" altLang="en-US" sz="2500" dirty="0">
                <a:latin typeface="Microsoft JhengHei" panose="020B0604030504040204" pitchFamily="34" charset="-120"/>
                <a:ea typeface="Microsoft JhengHei" panose="020B0604030504040204" pitchFamily="34" charset="-120"/>
              </a:rPr>
              <a:t>竞争优势 </a:t>
            </a:r>
            <a:r>
              <a:rPr kumimoji="1" lang="en-US" altLang="zh-CN" sz="2500" dirty="0" err="1">
                <a:latin typeface="Microsoft JhengHei" panose="020B0604030504040204" pitchFamily="34" charset="-120"/>
                <a:ea typeface="Microsoft JhengHei" panose="020B0604030504040204" pitchFamily="34" charset="-120"/>
              </a:rPr>
              <a:t>Texline</a:t>
            </a:r>
            <a:r>
              <a:rPr kumimoji="1" lang="zh-CN" altLang="en-US" sz="2500" dirty="0">
                <a:latin typeface="Microsoft JhengHei" panose="020B0604030504040204" pitchFamily="34" charset="-120"/>
                <a:ea typeface="Microsoft JhengHei" panose="020B0604030504040204" pitchFamily="34" charset="-120"/>
              </a:rPr>
              <a:t> </a:t>
            </a:r>
            <a:r>
              <a:rPr kumimoji="1" lang="en-US" altLang="zh-CN" sz="2500" dirty="0">
                <a:latin typeface="Microsoft JhengHei" panose="020B0604030504040204" pitchFamily="34" charset="-120"/>
                <a:ea typeface="Microsoft JhengHei" panose="020B0604030504040204" pitchFamily="34" charset="-120"/>
              </a:rPr>
              <a:t>Competitive</a:t>
            </a:r>
            <a:r>
              <a:rPr kumimoji="1" lang="zh-CN" altLang="en-US" sz="2500" dirty="0">
                <a:latin typeface="Microsoft JhengHei" panose="020B0604030504040204" pitchFamily="34" charset="-120"/>
                <a:ea typeface="Microsoft JhengHei" panose="020B0604030504040204" pitchFamily="34" charset="-120"/>
              </a:rPr>
              <a:t> </a:t>
            </a:r>
            <a:r>
              <a:rPr kumimoji="1" lang="en-US" altLang="zh-CN" sz="2500" dirty="0">
                <a:latin typeface="Microsoft JhengHei" panose="020B0604030504040204" pitchFamily="34" charset="-120"/>
                <a:ea typeface="Microsoft JhengHei" panose="020B0604030504040204" pitchFamily="34" charset="-120"/>
              </a:rPr>
              <a:t>Advantages</a:t>
            </a:r>
            <a:endParaRPr kumimoji="1" lang="zh-CN" altLang="en-US" sz="2500" dirty="0">
              <a:latin typeface="Microsoft JhengHei" panose="020B0604030504040204" pitchFamily="34" charset="-120"/>
              <a:ea typeface="Microsoft JhengHei" panose="020B0604030504040204" pitchFamily="34" charset="-120"/>
            </a:endParaRPr>
          </a:p>
        </p:txBody>
      </p:sp>
      <p:sp>
        <p:nvSpPr>
          <p:cNvPr id="70" name="灯片编号占位符 2">
            <a:extLst>
              <a:ext uri="{FF2B5EF4-FFF2-40B4-BE49-F238E27FC236}">
                <a16:creationId xmlns:a16="http://schemas.microsoft.com/office/drawing/2014/main" xmlns="" id="{F1EA6429-CBD8-1A4A-8FF2-9DDFC414565A}"/>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12</a:t>
            </a:fld>
            <a:endParaRPr lang="zh-HK" altLang="en-US" dirty="0"/>
          </a:p>
        </p:txBody>
      </p:sp>
    </p:spTree>
    <p:extLst>
      <p:ext uri="{BB962C8B-B14F-4D97-AF65-F5344CB8AC3E}">
        <p14:creationId xmlns:p14="http://schemas.microsoft.com/office/powerpoint/2010/main" val="352754335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a:extLst>
              <a:ext uri="{FF2B5EF4-FFF2-40B4-BE49-F238E27FC236}">
                <a16:creationId xmlns:a16="http://schemas.microsoft.com/office/drawing/2014/main" xmlns="" id="{7EE1B18E-5219-1B4E-A133-10DAB02EF114}"/>
              </a:ext>
            </a:extLst>
          </p:cNvPr>
          <p:cNvSpPr>
            <a:spLocks noGrp="1"/>
          </p:cNvSpPr>
          <p:nvPr>
            <p:ph type="sldNum" sz="quarter" idx="12"/>
          </p:nvPr>
        </p:nvSpPr>
        <p:spPr/>
        <p:txBody>
          <a:bodyPr/>
          <a:lstStyle/>
          <a:p>
            <a:fld id="{7104F2FB-28E4-416D-97AC-0AE5F9F00D07}" type="slidenum">
              <a:rPr lang="zh-HK" altLang="en-US" smtClean="0"/>
              <a:pPr/>
              <a:t>13</a:t>
            </a:fld>
            <a:endParaRPr lang="zh-HK" altLang="en-US"/>
          </a:p>
        </p:txBody>
      </p:sp>
      <p:sp>
        <p:nvSpPr>
          <p:cNvPr id="4" name="标题 1">
            <a:extLst>
              <a:ext uri="{FF2B5EF4-FFF2-40B4-BE49-F238E27FC236}">
                <a16:creationId xmlns:a16="http://schemas.microsoft.com/office/drawing/2014/main" xmlns="" id="{F90F697F-0C34-2F47-B905-909F2AFD38CD}"/>
              </a:ext>
            </a:extLst>
          </p:cNvPr>
          <p:cNvSpPr>
            <a:spLocks noGrp="1"/>
          </p:cNvSpPr>
          <p:nvPr>
            <p:ph type="title"/>
          </p:nvPr>
        </p:nvSpPr>
        <p:spPr>
          <a:xfrm>
            <a:off x="158824" y="137319"/>
            <a:ext cx="8229600" cy="418058"/>
          </a:xfrm>
        </p:spPr>
        <p:txBody>
          <a:bodyPr>
            <a:normAutofit fontScale="90000"/>
          </a:bodyPr>
          <a:lstStyle/>
          <a:p>
            <a:r>
              <a:rPr kumimoji="1" lang="zh-CN" altLang="en-US" dirty="0" smtClean="0">
                <a:latin typeface="Microsoft JhengHei" panose="020B0604030504040204" pitchFamily="34" charset="-120"/>
                <a:ea typeface="Microsoft JhengHei" panose="020B0604030504040204" pitchFamily="34" charset="-120"/>
              </a:rPr>
              <a:t>华络特</a:t>
            </a:r>
            <a:r>
              <a:rPr kumimoji="1" lang="zh-CN" altLang="en-US" dirty="0">
                <a:latin typeface="Microsoft JhengHei" panose="020B0604030504040204" pitchFamily="34" charset="-120"/>
                <a:ea typeface="Microsoft JhengHei" panose="020B0604030504040204" pitchFamily="34" charset="-120"/>
              </a:rPr>
              <a:t>竞争优势 </a:t>
            </a:r>
            <a:r>
              <a:rPr kumimoji="1" lang="en-US" altLang="zh-CN" dirty="0" err="1">
                <a:latin typeface="Microsoft JhengHei" panose="020B0604030504040204" pitchFamily="34" charset="-120"/>
                <a:ea typeface="Microsoft JhengHei" panose="020B0604030504040204" pitchFamily="34" charset="-120"/>
              </a:rPr>
              <a:t>Texline</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Competitive</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Advantages</a:t>
            </a:r>
            <a:endParaRPr kumimoji="1" lang="zh-CN" altLang="en-US" dirty="0">
              <a:latin typeface="Microsoft JhengHei" panose="020B0604030504040204" pitchFamily="34" charset="-120"/>
              <a:ea typeface="Microsoft JhengHei" panose="020B0604030504040204" pitchFamily="34" charset="-120"/>
            </a:endParaRPr>
          </a:p>
        </p:txBody>
      </p:sp>
      <p:sp>
        <p:nvSpPr>
          <p:cNvPr id="5" name="灯片编号占位符 2">
            <a:extLst>
              <a:ext uri="{FF2B5EF4-FFF2-40B4-BE49-F238E27FC236}">
                <a16:creationId xmlns:a16="http://schemas.microsoft.com/office/drawing/2014/main" xmlns="" id="{CD2897B4-4257-2242-A40C-A50CEB8B5F9D}"/>
              </a:ext>
            </a:extLst>
          </p:cNvPr>
          <p:cNvSpPr txBox="1">
            <a:spLocks/>
          </p:cNvSpPr>
          <p:nvPr/>
        </p:nvSpPr>
        <p:spPr>
          <a:xfrm>
            <a:off x="7020272" y="6525346"/>
            <a:ext cx="2133600" cy="365125"/>
          </a:xfrm>
          <a:prstGeom prst="rect">
            <a:avLst/>
          </a:prstGeom>
        </p:spPr>
        <p:txBody>
          <a:bodyPr vert="horz" lIns="91440" tIns="45720" rIns="91440" bIns="45720" rtlCol="0" anchor="ctr"/>
          <a:lstStyle>
            <a:defPPr>
              <a:defRPr lang="zh-HK"/>
            </a:defPPr>
            <a:lvl1pPr marL="0" algn="r" defTabSz="914400" rtl="0" eaLnBrk="1" latinLnBrk="0" hangingPunct="1">
              <a:defRPr sz="1200" kern="1200">
                <a:solidFill>
                  <a:schemeClr val="tx1">
                    <a:tint val="75000"/>
                  </a:schemeClr>
                </a:solidFill>
                <a:latin typeface="Arial Black"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04F2FB-28E4-416D-97AC-0AE5F9F00D07}" type="slidenum">
              <a:rPr lang="zh-HK" altLang="en-US" smtClean="0"/>
              <a:pPr/>
              <a:t>13</a:t>
            </a:fld>
            <a:endParaRPr lang="zh-HK" altLang="en-US"/>
          </a:p>
        </p:txBody>
      </p:sp>
      <p:cxnSp>
        <p:nvCxnSpPr>
          <p:cNvPr id="6" name="直線接點 18">
            <a:extLst>
              <a:ext uri="{FF2B5EF4-FFF2-40B4-BE49-F238E27FC236}">
                <a16:creationId xmlns:a16="http://schemas.microsoft.com/office/drawing/2014/main" xmlns="" id="{B9323985-5853-CA49-B6AD-79732796AB45}"/>
              </a:ext>
            </a:extLst>
          </p:cNvPr>
          <p:cNvCxnSpPr>
            <a:cxnSpLocks/>
          </p:cNvCxnSpPr>
          <p:nvPr/>
        </p:nvCxnSpPr>
        <p:spPr>
          <a:xfrm>
            <a:off x="4211960" y="1743134"/>
            <a:ext cx="0" cy="4668105"/>
          </a:xfrm>
          <a:prstGeom prst="line">
            <a:avLst/>
          </a:prstGeom>
          <a:noFill/>
          <a:ln w="9525" cap="flat" cmpd="sng" algn="ctr">
            <a:solidFill>
              <a:srgbClr val="ADB9CE">
                <a:lumMod val="75000"/>
              </a:srgbClr>
            </a:solidFill>
            <a:prstDash val="solid"/>
            <a:tailEnd type="none"/>
          </a:ln>
          <a:effectLst/>
        </p:spPr>
      </p:cxnSp>
      <p:sp>
        <p:nvSpPr>
          <p:cNvPr id="7" name="圓角矩形 41">
            <a:extLst>
              <a:ext uri="{FF2B5EF4-FFF2-40B4-BE49-F238E27FC236}">
                <a16:creationId xmlns:a16="http://schemas.microsoft.com/office/drawing/2014/main" xmlns="" id="{86B81543-7E25-374C-812C-3129D2611290}"/>
              </a:ext>
            </a:extLst>
          </p:cNvPr>
          <p:cNvSpPr/>
          <p:nvPr/>
        </p:nvSpPr>
        <p:spPr>
          <a:xfrm>
            <a:off x="2230965" y="3834748"/>
            <a:ext cx="1623800" cy="976150"/>
          </a:xfrm>
          <a:prstGeom prst="roundRect">
            <a:avLst/>
          </a:prstGeom>
          <a:solidFill>
            <a:srgbClr val="92A2BD"/>
          </a:solidFill>
          <a:ln w="25400" cap="flat" cmpd="sng" algn="ctr">
            <a:solidFill>
              <a:srgbClr val="FFFFFF">
                <a:hueOff val="0"/>
                <a:satOff val="0"/>
                <a:lumOff val="0"/>
                <a:alphaOff val="0"/>
              </a:srgbClr>
            </a:solidFill>
            <a:prstDash val="solid"/>
          </a:ln>
          <a:effectLst/>
        </p:spPr>
        <p:txBody>
          <a:bodyPr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Nin</a:t>
            </a:r>
            <a:r>
              <a:rPr kumimoji="0" lang="en-US" altLang="zh-CN" sz="14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g</a:t>
            </a:r>
            <a:r>
              <a:rPr kumimoji="0" lang="en-US" sz="14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bo </a:t>
            </a:r>
            <a:r>
              <a:rPr kumimoji="0" lang="en-US" sz="1400" b="1" i="0" u="none" strike="noStrike" kern="0" cap="none" spc="0" normalizeH="0" baseline="0" noProof="0" dirty="0" err="1">
                <a:ln>
                  <a:noFill/>
                </a:ln>
                <a:solidFill>
                  <a:srgbClr val="FFFFFF"/>
                </a:solidFill>
                <a:effectLst/>
                <a:uLnTx/>
                <a:uFillTx/>
                <a:latin typeface="Microsoft JhengHei" panose="020B0604030504040204" pitchFamily="34" charset="-120"/>
                <a:ea typeface="Microsoft JhengHei" panose="020B0604030504040204" pitchFamily="34" charset="-120"/>
              </a:rPr>
              <a:t>Texline</a:t>
            </a:r>
            <a:endParaRPr kumimoji="0" lang="en-US" sz="14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14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华络特</a:t>
            </a:r>
            <a:endParaRPr kumimoji="0" lang="en-US" sz="14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8" name="圓角矩形 4">
            <a:extLst>
              <a:ext uri="{FF2B5EF4-FFF2-40B4-BE49-F238E27FC236}">
                <a16:creationId xmlns:a16="http://schemas.microsoft.com/office/drawing/2014/main" xmlns="" id="{9ED71C69-6C36-E04E-85A6-9A475C6FF2A5}"/>
              </a:ext>
            </a:extLst>
          </p:cNvPr>
          <p:cNvSpPr/>
          <p:nvPr/>
        </p:nvSpPr>
        <p:spPr>
          <a:xfrm>
            <a:off x="2394901" y="3774560"/>
            <a:ext cx="1339307" cy="741485"/>
          </a:xfrm>
          <a:prstGeom prst="rect">
            <a:avLst/>
          </a:prstGeom>
          <a:noFill/>
          <a:ln>
            <a:noFill/>
          </a:ln>
          <a:effectLst/>
        </p:spPr>
        <p:txBody>
          <a:bodyPr spcFirstLastPara="0" vert="horz" wrap="square" lIns="68580" tIns="68580" rIns="68580" bIns="68580" numCol="1" spcCol="1270" anchor="ctr" anchorCtr="0">
            <a:noAutofit/>
          </a:bodyPr>
          <a:lstStyle/>
          <a:p>
            <a:pPr marL="0" marR="0" lvl="0" indent="0" algn="ctr" defTabSz="800100" eaLnBrk="1" fontAlgn="auto" latinLnBrk="0" hangingPunct="1">
              <a:lnSpc>
                <a:spcPct val="90000"/>
              </a:lnSpc>
              <a:spcBef>
                <a:spcPct val="0"/>
              </a:spcBef>
              <a:spcAft>
                <a:spcPct val="35000"/>
              </a:spcAft>
              <a:buClrTx/>
              <a:buSzTx/>
              <a:buFontTx/>
              <a:buNone/>
              <a:tabLst/>
              <a:defRPr/>
            </a:pPr>
            <a:endParaRPr kumimoji="0" lang="id-ID"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9" name="圓角矩形 44">
            <a:extLst>
              <a:ext uri="{FF2B5EF4-FFF2-40B4-BE49-F238E27FC236}">
                <a16:creationId xmlns:a16="http://schemas.microsoft.com/office/drawing/2014/main" xmlns="" id="{2A44EE50-55DA-314F-A31D-57EE8EC14C87}"/>
              </a:ext>
            </a:extLst>
          </p:cNvPr>
          <p:cNvSpPr/>
          <p:nvPr/>
        </p:nvSpPr>
        <p:spPr>
          <a:xfrm>
            <a:off x="2426707" y="2312819"/>
            <a:ext cx="1247536" cy="491721"/>
          </a:xfrm>
          <a:prstGeom prst="roundRect">
            <a:avLst/>
          </a:prstGeom>
          <a:solidFill>
            <a:srgbClr val="92A2BD"/>
          </a:solidFill>
          <a:ln w="25400" cap="flat" cmpd="sng" algn="ctr">
            <a:solidFill>
              <a:srgbClr val="FFFFFF">
                <a:hueOff val="0"/>
                <a:satOff val="0"/>
                <a:lumOff val="0"/>
                <a:alphaOff val="0"/>
              </a:srgbClr>
            </a:solidFill>
            <a:prstDash val="solid"/>
          </a:ln>
          <a:effectLst/>
        </p:spPr>
        <p:txBody>
          <a:bodyPr anchor="ctr" anchorCtr="1"/>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OEM</a:t>
            </a:r>
            <a:r>
              <a:rPr kumimoji="0" lang="en-US"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 China</a:t>
            </a:r>
          </a:p>
        </p:txBody>
      </p:sp>
      <p:sp>
        <p:nvSpPr>
          <p:cNvPr id="10" name="圓角矩形 4">
            <a:extLst>
              <a:ext uri="{FF2B5EF4-FFF2-40B4-BE49-F238E27FC236}">
                <a16:creationId xmlns:a16="http://schemas.microsoft.com/office/drawing/2014/main" xmlns="" id="{6FB1852F-9B91-B94C-8015-6916900A4D69}"/>
              </a:ext>
            </a:extLst>
          </p:cNvPr>
          <p:cNvSpPr/>
          <p:nvPr/>
        </p:nvSpPr>
        <p:spPr>
          <a:xfrm>
            <a:off x="2656630" y="3926960"/>
            <a:ext cx="1339306" cy="741485"/>
          </a:xfrm>
          <a:prstGeom prst="rect">
            <a:avLst/>
          </a:prstGeom>
          <a:noFill/>
          <a:ln>
            <a:noFill/>
          </a:ln>
          <a:effectLst/>
        </p:spPr>
        <p:txBody>
          <a:bodyPr spcFirstLastPara="0" vert="horz" wrap="square" lIns="68580" tIns="68580" rIns="68580" bIns="68580" numCol="1" spcCol="1270" anchor="ctr" anchorCtr="0">
            <a:noAutofit/>
          </a:bodyPr>
          <a:lstStyle/>
          <a:p>
            <a:pPr marL="0" marR="0" lvl="0" indent="0" algn="ctr" defTabSz="800100" eaLnBrk="1" fontAlgn="auto" latinLnBrk="0" hangingPunct="1">
              <a:lnSpc>
                <a:spcPct val="90000"/>
              </a:lnSpc>
              <a:spcBef>
                <a:spcPct val="0"/>
              </a:spcBef>
              <a:spcAft>
                <a:spcPct val="35000"/>
              </a:spcAft>
              <a:buClrTx/>
              <a:buSzTx/>
              <a:buFontTx/>
              <a:buNone/>
              <a:tabLst/>
              <a:defRPr/>
            </a:pPr>
            <a:endParaRPr kumimoji="0" lang="id-ID"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grpSp>
        <p:nvGrpSpPr>
          <p:cNvPr id="11" name="组合 12">
            <a:extLst>
              <a:ext uri="{FF2B5EF4-FFF2-40B4-BE49-F238E27FC236}">
                <a16:creationId xmlns:a16="http://schemas.microsoft.com/office/drawing/2014/main" xmlns="" id="{4E4EA8B0-60D6-E543-A792-E5A3C0EA95FB}"/>
              </a:ext>
            </a:extLst>
          </p:cNvPr>
          <p:cNvGrpSpPr/>
          <p:nvPr/>
        </p:nvGrpSpPr>
        <p:grpSpPr>
          <a:xfrm>
            <a:off x="2218608" y="2010408"/>
            <a:ext cx="519531" cy="472301"/>
            <a:chOff x="4480123" y="2843039"/>
            <a:chExt cx="1445078" cy="1445078"/>
          </a:xfrm>
          <a:effectLst>
            <a:outerShdw blurRad="215900" dist="152400" dir="2400000" algn="tl" rotWithShape="0">
              <a:prstClr val="black">
                <a:alpha val="13000"/>
              </a:prstClr>
            </a:outerShdw>
          </a:effectLst>
        </p:grpSpPr>
        <p:sp>
          <p:nvSpPr>
            <p:cNvPr id="12" name="椭圆 14">
              <a:extLst>
                <a:ext uri="{FF2B5EF4-FFF2-40B4-BE49-F238E27FC236}">
                  <a16:creationId xmlns:a16="http://schemas.microsoft.com/office/drawing/2014/main" xmlns="" id="{751F3853-1393-A342-807E-41211660BB5C}"/>
                </a:ext>
              </a:extLst>
            </p:cNvPr>
            <p:cNvSpPr/>
            <p:nvPr/>
          </p:nvSpPr>
          <p:spPr>
            <a:xfrm>
              <a:off x="4480123" y="2843039"/>
              <a:ext cx="1445078" cy="1445078"/>
            </a:xfrm>
            <a:prstGeom prst="ellipse">
              <a:avLst/>
            </a:prstGeom>
            <a:gradFill>
              <a:gsLst>
                <a:gs pos="10000">
                  <a:srgbClr val="D0D0CD"/>
                </a:gs>
                <a:gs pos="86000">
                  <a:srgbClr val="FCFCFC"/>
                </a:gs>
              </a:gsLst>
              <a:lin ang="135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400" b="0" i="0" u="none" strike="noStrike" kern="0" cap="none" spc="0" normalizeH="0" baseline="0" noProof="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13" name="椭圆 15">
              <a:extLst>
                <a:ext uri="{FF2B5EF4-FFF2-40B4-BE49-F238E27FC236}">
                  <a16:creationId xmlns:a16="http://schemas.microsoft.com/office/drawing/2014/main" xmlns="" id="{E9723A27-251B-E14C-8AF0-E554247C31E7}"/>
                </a:ext>
              </a:extLst>
            </p:cNvPr>
            <p:cNvSpPr/>
            <p:nvPr/>
          </p:nvSpPr>
          <p:spPr>
            <a:xfrm>
              <a:off x="4647490" y="3010406"/>
              <a:ext cx="1110344" cy="1110344"/>
            </a:xfrm>
            <a:prstGeom prst="ellipse">
              <a:avLst/>
            </a:prstGeom>
            <a:noFill/>
            <a:ln w="101600" cap="flat" cmpd="sng" algn="ctr">
              <a:solidFill>
                <a:srgbClr val="035388"/>
              </a:solidFill>
              <a:prstDash val="solid"/>
            </a:ln>
            <a:effectLst>
              <a:innerShdw blurRad="88900" dist="50800" dir="14400000">
                <a:prstClr val="black">
                  <a:alpha val="39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400" b="0" i="0" u="none" strike="noStrike" kern="0" cap="none" spc="0" normalizeH="0" baseline="0" noProof="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14" name="椭圆 16">
              <a:extLst>
                <a:ext uri="{FF2B5EF4-FFF2-40B4-BE49-F238E27FC236}">
                  <a16:creationId xmlns:a16="http://schemas.microsoft.com/office/drawing/2014/main" xmlns="" id="{88A1B0CB-FE4B-5B44-9968-DD4D09430592}"/>
                </a:ext>
              </a:extLst>
            </p:cNvPr>
            <p:cNvSpPr/>
            <p:nvPr/>
          </p:nvSpPr>
          <p:spPr>
            <a:xfrm>
              <a:off x="4684938" y="3047854"/>
              <a:ext cx="1035448" cy="1035448"/>
            </a:xfrm>
            <a:prstGeom prst="ellipse">
              <a:avLst/>
            </a:prstGeom>
            <a:gradFill>
              <a:gsLst>
                <a:gs pos="0">
                  <a:srgbClr val="C1CACF"/>
                </a:gs>
                <a:gs pos="76000">
                  <a:srgbClr val="FCFCFC"/>
                </a:gs>
              </a:gsLst>
              <a:lin ang="13500000" scaled="1"/>
            </a:gradFill>
            <a:ln w="25400" cap="flat" cmpd="sng" algn="ctr">
              <a:noFill/>
              <a:prstDash val="solid"/>
            </a:ln>
            <a:effectLst>
              <a:outerShdw blurRad="76200" dist="38100" dir="2700000" algn="tl" rotWithShape="0">
                <a:prstClr val="black">
                  <a:alpha val="2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1400" b="1" kern="0" dirty="0">
                  <a:solidFill>
                    <a:srgbClr val="000000">
                      <a:lumMod val="85000"/>
                      <a:lumOff val="15000"/>
                    </a:srgbClr>
                  </a:solidFill>
                  <a:latin typeface="Microsoft JhengHei" panose="020B0604030504040204" pitchFamily="34" charset="-120"/>
                  <a:ea typeface="Microsoft JhengHei" panose="020B0604030504040204" pitchFamily="34" charset="-120"/>
                </a:rPr>
                <a:t>2</a:t>
              </a:r>
              <a:endParaRPr kumimoji="0" lang="zh-CN" altLang="en-US" sz="1400" b="1" i="0" u="none" strike="noStrike" kern="0" cap="none" spc="0" normalizeH="0" baseline="0" noProof="0" dirty="0">
                <a:ln>
                  <a:noFill/>
                </a:ln>
                <a:solidFill>
                  <a:srgbClr val="000000">
                    <a:lumMod val="85000"/>
                    <a:lumOff val="15000"/>
                  </a:srgbClr>
                </a:solidFill>
                <a:effectLst/>
                <a:uLnTx/>
                <a:uFillTx/>
                <a:latin typeface="Microsoft JhengHei" panose="020B0604030504040204" pitchFamily="34" charset="-120"/>
                <a:ea typeface="Microsoft JhengHei" panose="020B0604030504040204" pitchFamily="34" charset="-120"/>
              </a:endParaRPr>
            </a:p>
          </p:txBody>
        </p:sp>
      </p:grpSp>
      <p:grpSp>
        <p:nvGrpSpPr>
          <p:cNvPr id="15" name="群組 61">
            <a:extLst>
              <a:ext uri="{FF2B5EF4-FFF2-40B4-BE49-F238E27FC236}">
                <a16:creationId xmlns:a16="http://schemas.microsoft.com/office/drawing/2014/main" xmlns="" id="{9E7E8CF7-D61B-AF45-82D6-2D14EDAB170A}"/>
              </a:ext>
            </a:extLst>
          </p:cNvPr>
          <p:cNvGrpSpPr/>
          <p:nvPr/>
        </p:nvGrpSpPr>
        <p:grpSpPr>
          <a:xfrm>
            <a:off x="2427210" y="5503925"/>
            <a:ext cx="1427554" cy="821710"/>
            <a:chOff x="297710" y="1160156"/>
            <a:chExt cx="1570309" cy="994269"/>
          </a:xfrm>
        </p:grpSpPr>
        <p:sp>
          <p:nvSpPr>
            <p:cNvPr id="16" name="圓角矩形 62">
              <a:extLst>
                <a:ext uri="{FF2B5EF4-FFF2-40B4-BE49-F238E27FC236}">
                  <a16:creationId xmlns:a16="http://schemas.microsoft.com/office/drawing/2014/main" xmlns="" id="{ED7912A3-7BC7-A14D-AF3E-681DE0C08894}"/>
                </a:ext>
              </a:extLst>
            </p:cNvPr>
            <p:cNvSpPr/>
            <p:nvPr/>
          </p:nvSpPr>
          <p:spPr>
            <a:xfrm>
              <a:off x="297710" y="1160156"/>
              <a:ext cx="1570309" cy="994269"/>
            </a:xfrm>
            <a:prstGeom prst="roundRect">
              <a:avLst/>
            </a:prstGeom>
            <a:solidFill>
              <a:srgbClr val="92A2BD"/>
            </a:solidFill>
            <a:ln w="25400" cap="flat" cmpd="sng" algn="ctr">
              <a:solidFill>
                <a:srgbClr val="FFFFFF">
                  <a:hueOff val="0"/>
                  <a:satOff val="0"/>
                  <a:lumOff val="0"/>
                  <a:alphaOff val="0"/>
                </a:srgbClr>
              </a:solidFill>
              <a:prstDash val="solid"/>
            </a:ln>
            <a:effectLst/>
          </p:spPr>
          <p:txBody>
            <a:bodyPr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Tier 1 Supplier</a:t>
              </a:r>
            </a:p>
          </p:txBody>
        </p:sp>
        <p:sp>
          <p:nvSpPr>
            <p:cNvPr id="17" name="圓角矩形 4">
              <a:extLst>
                <a:ext uri="{FF2B5EF4-FFF2-40B4-BE49-F238E27FC236}">
                  <a16:creationId xmlns:a16="http://schemas.microsoft.com/office/drawing/2014/main" xmlns="" id="{50F6215B-725A-8B46-906F-D72CB25360F5}"/>
                </a:ext>
              </a:extLst>
            </p:cNvPr>
            <p:cNvSpPr/>
            <p:nvPr/>
          </p:nvSpPr>
          <p:spPr>
            <a:xfrm>
              <a:off x="346246" y="1208692"/>
              <a:ext cx="1473237" cy="897197"/>
            </a:xfrm>
            <a:prstGeom prst="rect">
              <a:avLst/>
            </a:prstGeom>
            <a:noFill/>
            <a:ln>
              <a:noFill/>
            </a:ln>
            <a:effectLst/>
          </p:spPr>
          <p:txBody>
            <a:bodyPr spcFirstLastPara="0" vert="horz" wrap="square" lIns="68580" tIns="68580" rIns="68580" bIns="68580" numCol="1" spcCol="1270" anchor="ctr" anchorCtr="0">
              <a:noAutofit/>
            </a:bodyPr>
            <a:lstStyle/>
            <a:p>
              <a:pPr marL="0" marR="0" lvl="0" indent="0" algn="ctr" defTabSz="800100" eaLnBrk="1" fontAlgn="auto" latinLnBrk="0" hangingPunct="1">
                <a:lnSpc>
                  <a:spcPct val="90000"/>
                </a:lnSpc>
                <a:spcBef>
                  <a:spcPct val="0"/>
                </a:spcBef>
                <a:spcAft>
                  <a:spcPct val="35000"/>
                </a:spcAft>
                <a:buClrTx/>
                <a:buSzTx/>
                <a:buFontTx/>
                <a:buNone/>
                <a:tabLst/>
                <a:defRPr/>
              </a:pPr>
              <a:endParaRPr kumimoji="0" lang="id-ID"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grpSp>
      <p:sp>
        <p:nvSpPr>
          <p:cNvPr id="18" name="圓角矩形 4">
            <a:extLst>
              <a:ext uri="{FF2B5EF4-FFF2-40B4-BE49-F238E27FC236}">
                <a16:creationId xmlns:a16="http://schemas.microsoft.com/office/drawing/2014/main" xmlns="" id="{16F3740A-EA2B-024E-8E0F-BD5ABC2D201F}"/>
              </a:ext>
            </a:extLst>
          </p:cNvPr>
          <p:cNvSpPr/>
          <p:nvPr/>
        </p:nvSpPr>
        <p:spPr>
          <a:xfrm>
            <a:off x="1084359" y="5713346"/>
            <a:ext cx="1339307" cy="741485"/>
          </a:xfrm>
          <a:prstGeom prst="rect">
            <a:avLst/>
          </a:prstGeom>
          <a:noFill/>
          <a:ln>
            <a:noFill/>
          </a:ln>
          <a:effectLst/>
        </p:spPr>
        <p:txBody>
          <a:bodyPr spcFirstLastPara="0" vert="horz" wrap="square" lIns="68580" tIns="68580" rIns="68580" bIns="68580" numCol="1" spcCol="1270" anchor="ctr" anchorCtr="0">
            <a:noAutofit/>
          </a:bodyPr>
          <a:lstStyle/>
          <a:p>
            <a:pPr marL="0" marR="0" lvl="0" indent="0" algn="ctr" defTabSz="800100" eaLnBrk="1" fontAlgn="auto" latinLnBrk="0" hangingPunct="1">
              <a:lnSpc>
                <a:spcPct val="90000"/>
              </a:lnSpc>
              <a:spcBef>
                <a:spcPct val="0"/>
              </a:spcBef>
              <a:spcAft>
                <a:spcPct val="35000"/>
              </a:spcAft>
              <a:buClrTx/>
              <a:buSzTx/>
              <a:buFontTx/>
              <a:buNone/>
              <a:tabLst/>
              <a:defRPr/>
            </a:pPr>
            <a:endParaRPr kumimoji="0" lang="id-ID" sz="16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19" name="矩形 18">
            <a:extLst>
              <a:ext uri="{FF2B5EF4-FFF2-40B4-BE49-F238E27FC236}">
                <a16:creationId xmlns:a16="http://schemas.microsoft.com/office/drawing/2014/main" xmlns="" id="{CA53A2D8-53E2-AE47-AB65-8D60F3CA209C}"/>
              </a:ext>
            </a:extLst>
          </p:cNvPr>
          <p:cNvSpPr/>
          <p:nvPr/>
        </p:nvSpPr>
        <p:spPr>
          <a:xfrm>
            <a:off x="553462" y="3621008"/>
            <a:ext cx="3360738" cy="1425160"/>
          </a:xfrm>
          <a:prstGeom prst="rect">
            <a:avLst/>
          </a:prstGeom>
          <a:noFill/>
          <a:ln w="6350" cap="flat" cmpd="sng" algn="ctr">
            <a:solidFill>
              <a:srgbClr val="C00000"/>
            </a:solidFill>
            <a:prstDash val="solid"/>
          </a:ln>
          <a:effectLst/>
        </p:spPr>
        <p:txBody>
          <a:bodyPr rtlCol="0" anchor="t" anchorCtr="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JhengHei" panose="020B0604030504040204" pitchFamily="34" charset="-120"/>
              <a:ea typeface="Microsoft JhengHei" panose="020B0604030504040204" pitchFamily="34" charset="-120"/>
            </a:endParaRPr>
          </a:p>
        </p:txBody>
      </p:sp>
      <p:grpSp>
        <p:nvGrpSpPr>
          <p:cNvPr id="20" name="组合 12">
            <a:extLst>
              <a:ext uri="{FF2B5EF4-FFF2-40B4-BE49-F238E27FC236}">
                <a16:creationId xmlns:a16="http://schemas.microsoft.com/office/drawing/2014/main" xmlns="" id="{3CDFB687-F8CA-F24E-9CD6-FD940BED53A9}"/>
              </a:ext>
            </a:extLst>
          </p:cNvPr>
          <p:cNvGrpSpPr/>
          <p:nvPr/>
        </p:nvGrpSpPr>
        <p:grpSpPr>
          <a:xfrm>
            <a:off x="2211568" y="5287901"/>
            <a:ext cx="519531" cy="472301"/>
            <a:chOff x="4480123" y="2843039"/>
            <a:chExt cx="1445078" cy="1445078"/>
          </a:xfrm>
          <a:effectLst>
            <a:outerShdw blurRad="215900" dist="152400" dir="2400000" algn="tl" rotWithShape="0">
              <a:prstClr val="black">
                <a:alpha val="13000"/>
              </a:prstClr>
            </a:outerShdw>
          </a:effectLst>
        </p:grpSpPr>
        <p:sp>
          <p:nvSpPr>
            <p:cNvPr id="21" name="椭圆 14">
              <a:extLst>
                <a:ext uri="{FF2B5EF4-FFF2-40B4-BE49-F238E27FC236}">
                  <a16:creationId xmlns:a16="http://schemas.microsoft.com/office/drawing/2014/main" xmlns="" id="{A5CC8875-2982-0E47-BDFE-BF1A03CB5D48}"/>
                </a:ext>
              </a:extLst>
            </p:cNvPr>
            <p:cNvSpPr/>
            <p:nvPr/>
          </p:nvSpPr>
          <p:spPr>
            <a:xfrm>
              <a:off x="4480123" y="2843039"/>
              <a:ext cx="1445078" cy="1445078"/>
            </a:xfrm>
            <a:prstGeom prst="ellipse">
              <a:avLst/>
            </a:prstGeom>
            <a:gradFill>
              <a:gsLst>
                <a:gs pos="10000">
                  <a:srgbClr val="D0D0CD"/>
                </a:gs>
                <a:gs pos="86000">
                  <a:srgbClr val="FCFCFC"/>
                </a:gs>
              </a:gsLst>
              <a:lin ang="135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400" b="0" i="0" u="none" strike="noStrike" kern="0" cap="none" spc="0" normalizeH="0" baseline="0" noProof="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22" name="椭圆 15">
              <a:extLst>
                <a:ext uri="{FF2B5EF4-FFF2-40B4-BE49-F238E27FC236}">
                  <a16:creationId xmlns:a16="http://schemas.microsoft.com/office/drawing/2014/main" xmlns="" id="{8F1F4F83-7081-CF44-8750-EC504233F0F9}"/>
                </a:ext>
              </a:extLst>
            </p:cNvPr>
            <p:cNvSpPr/>
            <p:nvPr/>
          </p:nvSpPr>
          <p:spPr>
            <a:xfrm>
              <a:off x="4647490" y="3010406"/>
              <a:ext cx="1110344" cy="1110344"/>
            </a:xfrm>
            <a:prstGeom prst="ellipse">
              <a:avLst/>
            </a:prstGeom>
            <a:noFill/>
            <a:ln w="101600" cap="flat" cmpd="sng" algn="ctr">
              <a:solidFill>
                <a:srgbClr val="035388"/>
              </a:solidFill>
              <a:prstDash val="solid"/>
            </a:ln>
            <a:effectLst>
              <a:innerShdw blurRad="88900" dist="50800" dir="14400000">
                <a:prstClr val="black">
                  <a:alpha val="39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400" b="0" i="0" u="none" strike="noStrike" kern="0" cap="none" spc="0" normalizeH="0" baseline="0" noProof="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23" name="椭圆 16">
              <a:extLst>
                <a:ext uri="{FF2B5EF4-FFF2-40B4-BE49-F238E27FC236}">
                  <a16:creationId xmlns:a16="http://schemas.microsoft.com/office/drawing/2014/main" xmlns="" id="{6447DCC0-9228-D34B-A66C-414595D1F18A}"/>
                </a:ext>
              </a:extLst>
            </p:cNvPr>
            <p:cNvSpPr/>
            <p:nvPr/>
          </p:nvSpPr>
          <p:spPr>
            <a:xfrm>
              <a:off x="4684938" y="3047854"/>
              <a:ext cx="1035448" cy="1035448"/>
            </a:xfrm>
            <a:prstGeom prst="ellipse">
              <a:avLst/>
            </a:prstGeom>
            <a:gradFill>
              <a:gsLst>
                <a:gs pos="0">
                  <a:srgbClr val="C1CACF"/>
                </a:gs>
                <a:gs pos="76000">
                  <a:srgbClr val="FCFCFC"/>
                </a:gs>
              </a:gsLst>
              <a:lin ang="13500000" scaled="1"/>
            </a:gradFill>
            <a:ln w="25400" cap="flat" cmpd="sng" algn="ctr">
              <a:noFill/>
              <a:prstDash val="solid"/>
            </a:ln>
            <a:effectLst>
              <a:outerShdw blurRad="76200" dist="38100" dir="2700000" algn="tl" rotWithShape="0">
                <a:prstClr val="black">
                  <a:alpha val="2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1400" b="1" kern="0" dirty="0">
                  <a:solidFill>
                    <a:srgbClr val="000000">
                      <a:lumMod val="85000"/>
                      <a:lumOff val="15000"/>
                    </a:srgbClr>
                  </a:solidFill>
                  <a:latin typeface="Microsoft JhengHei" panose="020B0604030504040204" pitchFamily="34" charset="-120"/>
                  <a:ea typeface="Microsoft JhengHei" panose="020B0604030504040204" pitchFamily="34" charset="-120"/>
                </a:rPr>
                <a:t>3</a:t>
              </a:r>
              <a:endParaRPr kumimoji="0" lang="zh-CN" altLang="en-US" sz="1400" b="1" i="0" u="none" strike="noStrike" kern="0" cap="none" spc="0" normalizeH="0" baseline="0" noProof="0" dirty="0">
                <a:ln>
                  <a:noFill/>
                </a:ln>
                <a:solidFill>
                  <a:srgbClr val="000000">
                    <a:lumMod val="85000"/>
                    <a:lumOff val="15000"/>
                  </a:srgbClr>
                </a:solidFill>
                <a:effectLst/>
                <a:uLnTx/>
                <a:uFillTx/>
                <a:latin typeface="Microsoft JhengHei" panose="020B0604030504040204" pitchFamily="34" charset="-120"/>
                <a:ea typeface="Microsoft JhengHei" panose="020B0604030504040204" pitchFamily="34" charset="-120"/>
              </a:endParaRPr>
            </a:p>
          </p:txBody>
        </p:sp>
      </p:grpSp>
      <p:pic>
        <p:nvPicPr>
          <p:cNvPr id="24" name="Grafik 19">
            <a:extLst>
              <a:ext uri="{FF2B5EF4-FFF2-40B4-BE49-F238E27FC236}">
                <a16:creationId xmlns:a16="http://schemas.microsoft.com/office/drawing/2014/main" xmlns="" id="{325E5899-8455-7148-AD68-CD06A1CD44E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9366" y="3733347"/>
            <a:ext cx="910120" cy="355025"/>
          </a:xfrm>
          <a:prstGeom prst="rect">
            <a:avLst/>
          </a:prstGeom>
        </p:spPr>
      </p:pic>
      <p:cxnSp>
        <p:nvCxnSpPr>
          <p:cNvPr id="25" name="直線單箭頭接點 105">
            <a:extLst>
              <a:ext uri="{FF2B5EF4-FFF2-40B4-BE49-F238E27FC236}">
                <a16:creationId xmlns:a16="http://schemas.microsoft.com/office/drawing/2014/main" xmlns="" id="{A14BC32B-AA69-7743-9963-E2F1249DEFED}"/>
              </a:ext>
            </a:extLst>
          </p:cNvPr>
          <p:cNvCxnSpPr>
            <a:cxnSpLocks/>
          </p:cNvCxnSpPr>
          <p:nvPr/>
        </p:nvCxnSpPr>
        <p:spPr>
          <a:xfrm>
            <a:off x="1736787" y="3888131"/>
            <a:ext cx="474781" cy="308555"/>
          </a:xfrm>
          <a:prstGeom prst="straightConnector1">
            <a:avLst/>
          </a:prstGeom>
          <a:noFill/>
          <a:ln w="9525" cap="flat" cmpd="sng" algn="ctr">
            <a:solidFill>
              <a:srgbClr val="ADB9CE">
                <a:lumMod val="75000"/>
              </a:srgbClr>
            </a:solidFill>
            <a:prstDash val="solid"/>
            <a:headEnd type="triangle" w="med" len="med"/>
            <a:tailEnd type="triangle" w="med" len="med"/>
          </a:ln>
          <a:effectLst/>
        </p:spPr>
      </p:cxnSp>
      <p:sp>
        <p:nvSpPr>
          <p:cNvPr id="26" name="文字方塊 108">
            <a:extLst>
              <a:ext uri="{FF2B5EF4-FFF2-40B4-BE49-F238E27FC236}">
                <a16:creationId xmlns:a16="http://schemas.microsoft.com/office/drawing/2014/main" xmlns="" id="{8F1BD380-A660-BD48-83C2-57299C8EE00F}"/>
              </a:ext>
            </a:extLst>
          </p:cNvPr>
          <p:cNvSpPr txBox="1"/>
          <p:nvPr/>
        </p:nvSpPr>
        <p:spPr>
          <a:xfrm>
            <a:off x="256972" y="1052736"/>
            <a:ext cx="3624837" cy="646331"/>
          </a:xfrm>
          <a:prstGeom prst="rect">
            <a:avLst/>
          </a:prstGeom>
          <a:solidFill>
            <a:srgbClr val="FEA466"/>
          </a:solidFill>
        </p:spPr>
        <p:txBody>
          <a:bodyPr wrap="square" lIns="0" tIns="0" rIns="0" bIns="0" rtlCol="0">
            <a:spAutoFit/>
          </a:bodyPr>
          <a:lstStyle/>
          <a:p>
            <a:pPr algn="ctr"/>
            <a:r>
              <a:rPr lang="zh-CN" altLang="en-US"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华络特合作模式</a:t>
            </a:r>
            <a:endParaRPr lang="en-US" altLang="zh-CN"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endParaRPr>
          </a:p>
          <a:p>
            <a:pPr algn="ctr"/>
            <a:r>
              <a:rPr lang="en-US"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Commu</a:t>
            </a:r>
            <a:r>
              <a:rPr lang="en-US" altLang="zh-CN"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nication</a:t>
            </a:r>
            <a:r>
              <a:rPr lang="en-US"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 channels among </a:t>
            </a:r>
            <a:r>
              <a:rPr lang="en-US" sz="1400" b="1" dirty="0" err="1">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Textline</a:t>
            </a:r>
            <a:r>
              <a:rPr lang="zh-CN" altLang="en-US"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&amp;</a:t>
            </a:r>
            <a:r>
              <a:rPr lang="en-US" sz="1400" b="1" dirty="0">
                <a:solidFill>
                  <a:srgbClr val="FFFFFF"/>
                </a:solidFill>
                <a:latin typeface="Microsoft JhengHei" panose="020B0604030504040204" pitchFamily="34" charset="-120"/>
                <a:ea typeface="Microsoft JhengHei" panose="020B0604030504040204" pitchFamily="34" charset="-120"/>
                <a:cs typeface="Arial" panose="020B0604020202020204" pitchFamily="34" charset="0"/>
              </a:rPr>
              <a:t> various parties</a:t>
            </a:r>
          </a:p>
        </p:txBody>
      </p:sp>
      <p:grpSp>
        <p:nvGrpSpPr>
          <p:cNvPr id="27" name="群組 122">
            <a:extLst>
              <a:ext uri="{FF2B5EF4-FFF2-40B4-BE49-F238E27FC236}">
                <a16:creationId xmlns:a16="http://schemas.microsoft.com/office/drawing/2014/main" xmlns="" id="{FB15FB9B-371A-A74C-9501-C7B5CF5E1E7F}"/>
              </a:ext>
            </a:extLst>
          </p:cNvPr>
          <p:cNvGrpSpPr/>
          <p:nvPr/>
        </p:nvGrpSpPr>
        <p:grpSpPr>
          <a:xfrm>
            <a:off x="2774262" y="3007392"/>
            <a:ext cx="566875" cy="365915"/>
            <a:chOff x="2569535" y="2571347"/>
            <a:chExt cx="566875" cy="365915"/>
          </a:xfrm>
        </p:grpSpPr>
        <p:sp>
          <p:nvSpPr>
            <p:cNvPr id="28" name="任意多边形 30" descr="e7d195523061f1c0c7fdb8e83abb5dcf03375f2c8b662a4106267E0752567F7A4243849C9E2D773FC6511ADD776D3461389E8BB5BAFBB3C937DB9AB1E09A294486DA4CCF35679A92315A5BDF0C7F02D8ECDDDB8DA3D3E41FEC13F107DB4C54FB42735742117A284071FD5AC4FAFB9FFA22D8B59F81B7CBBEA3B65ED489D755C20B4496FA1E65211F">
              <a:extLst>
                <a:ext uri="{FF2B5EF4-FFF2-40B4-BE49-F238E27FC236}">
                  <a16:creationId xmlns:a16="http://schemas.microsoft.com/office/drawing/2014/main" xmlns="" id="{F3761E21-AB31-324E-9BBB-A4151D5CEAA5}"/>
                </a:ext>
              </a:extLst>
            </p:cNvPr>
            <p:cNvSpPr/>
            <p:nvPr/>
          </p:nvSpPr>
          <p:spPr>
            <a:xfrm rot="5400000">
              <a:off x="2761897" y="2570705"/>
              <a:ext cx="174195" cy="558920"/>
            </a:xfrm>
            <a:custGeom>
              <a:avLst/>
              <a:gdLst>
                <a:gd name="connsiteX0" fmla="*/ 0 w 2340311"/>
                <a:gd name="connsiteY0" fmla="*/ 0 h 3503072"/>
                <a:gd name="connsiteX1" fmla="*/ 2340311 w 2340311"/>
                <a:gd name="connsiteY1" fmla="*/ 1751536 h 3503072"/>
                <a:gd name="connsiteX2" fmla="*/ 0 w 2340311"/>
                <a:gd name="connsiteY2" fmla="*/ 3503072 h 3503072"/>
              </a:gdLst>
              <a:ahLst/>
              <a:cxnLst>
                <a:cxn ang="0">
                  <a:pos x="connsiteX0" y="connsiteY0"/>
                </a:cxn>
                <a:cxn ang="0">
                  <a:pos x="connsiteX1" y="connsiteY1"/>
                </a:cxn>
                <a:cxn ang="0">
                  <a:pos x="connsiteX2" y="connsiteY2"/>
                </a:cxn>
              </a:cxnLst>
              <a:rect l="l" t="t" r="r" b="b"/>
              <a:pathLst>
                <a:path w="2340311" h="3503072">
                  <a:moveTo>
                    <a:pt x="0" y="0"/>
                  </a:moveTo>
                  <a:lnTo>
                    <a:pt x="2340311" y="1751536"/>
                  </a:lnTo>
                  <a:lnTo>
                    <a:pt x="0" y="3503072"/>
                  </a:lnTo>
                  <a:close/>
                </a:path>
              </a:pathLst>
            </a:custGeom>
            <a:solidFill>
              <a:srgbClr val="0070C0">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29" name="任意多边形 30" descr="e7d195523061f1c0c7fdb8e83abb5dcf03375f2c8b662a4106267E0752567F7A4243849C9E2D773FC6511ADD776D3461389E8BB5BAFBB3C937DB9AB1E09A294486DA4CCF35679A92315A5BDF0C7F02D8ECDDDB8DA3D3E41FEC13F107DB4C54FB42735742117A284071FD5AC4FAFB9FFA22D8B59F81B7CBBEA3B65ED489D755C20B4496FA1E65211F">
              <a:extLst>
                <a:ext uri="{FF2B5EF4-FFF2-40B4-BE49-F238E27FC236}">
                  <a16:creationId xmlns:a16="http://schemas.microsoft.com/office/drawing/2014/main" xmlns="" id="{43EEDA0F-5356-4C42-9C8D-CDBF4C6160A5}"/>
                </a:ext>
              </a:extLst>
            </p:cNvPr>
            <p:cNvSpPr/>
            <p:nvPr/>
          </p:nvSpPr>
          <p:spPr>
            <a:xfrm rot="5400000" flipH="1">
              <a:off x="2768100" y="2380737"/>
              <a:ext cx="177700" cy="558920"/>
            </a:xfrm>
            <a:custGeom>
              <a:avLst/>
              <a:gdLst>
                <a:gd name="connsiteX0" fmla="*/ 0 w 2340311"/>
                <a:gd name="connsiteY0" fmla="*/ 0 h 3503072"/>
                <a:gd name="connsiteX1" fmla="*/ 2340311 w 2340311"/>
                <a:gd name="connsiteY1" fmla="*/ 1751536 h 3503072"/>
                <a:gd name="connsiteX2" fmla="*/ 0 w 2340311"/>
                <a:gd name="connsiteY2" fmla="*/ 3503072 h 3503072"/>
              </a:gdLst>
              <a:ahLst/>
              <a:cxnLst>
                <a:cxn ang="0">
                  <a:pos x="connsiteX0" y="connsiteY0"/>
                </a:cxn>
                <a:cxn ang="0">
                  <a:pos x="connsiteX1" y="connsiteY1"/>
                </a:cxn>
                <a:cxn ang="0">
                  <a:pos x="connsiteX2" y="connsiteY2"/>
                </a:cxn>
              </a:cxnLst>
              <a:rect l="l" t="t" r="r" b="b"/>
              <a:pathLst>
                <a:path w="2340311" h="3503072">
                  <a:moveTo>
                    <a:pt x="0" y="0"/>
                  </a:moveTo>
                  <a:lnTo>
                    <a:pt x="2340311" y="1751536"/>
                  </a:lnTo>
                  <a:lnTo>
                    <a:pt x="0" y="3503072"/>
                  </a:lnTo>
                  <a:close/>
                </a:path>
              </a:pathLst>
            </a:custGeom>
            <a:solidFill>
              <a:srgbClr val="0070C0">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grpSp>
      <p:sp>
        <p:nvSpPr>
          <p:cNvPr id="30" name="文字方塊 127">
            <a:extLst>
              <a:ext uri="{FF2B5EF4-FFF2-40B4-BE49-F238E27FC236}">
                <a16:creationId xmlns:a16="http://schemas.microsoft.com/office/drawing/2014/main" xmlns="" id="{87D0696E-21C3-E84B-9F41-3A68417C8B88}"/>
              </a:ext>
            </a:extLst>
          </p:cNvPr>
          <p:cNvSpPr txBox="1"/>
          <p:nvPr/>
        </p:nvSpPr>
        <p:spPr>
          <a:xfrm>
            <a:off x="1407612" y="3326155"/>
            <a:ext cx="1545903" cy="307777"/>
          </a:xfrm>
          <a:prstGeom prst="rect">
            <a:avLst/>
          </a:prstGeom>
          <a:noFill/>
        </p:spPr>
        <p:txBody>
          <a:bodyPr wrap="square" lIns="0" tIns="0" rIns="0" bIns="0" rtlCol="0">
            <a:spAutoFit/>
          </a:bodyPr>
          <a:lstStyle/>
          <a:p>
            <a:pPr algn="ctr"/>
            <a:r>
              <a:rPr lang="en-US" sz="1000" dirty="0">
                <a:solidFill>
                  <a:srgbClr val="FF0000"/>
                </a:solidFill>
                <a:latin typeface="Microsoft JhengHei" panose="020B0604030504040204" pitchFamily="34" charset="-120"/>
                <a:ea typeface="Microsoft JhengHei" panose="020B0604030504040204" pitchFamily="34" charset="-120"/>
              </a:rPr>
              <a:t>Internal communication</a:t>
            </a:r>
          </a:p>
          <a:p>
            <a:pPr algn="ctr"/>
            <a:r>
              <a:rPr lang="zh-CN" altLang="en-US" sz="1000" dirty="0">
                <a:solidFill>
                  <a:srgbClr val="FF0000"/>
                </a:solidFill>
                <a:latin typeface="Microsoft JhengHei" panose="020B0604030504040204" pitchFamily="34" charset="-120"/>
                <a:ea typeface="Microsoft JhengHei" panose="020B0604030504040204" pitchFamily="34" charset="-120"/>
              </a:rPr>
              <a:t>内部沟通</a:t>
            </a:r>
            <a:endParaRPr lang="en-US" sz="1000" dirty="0">
              <a:solidFill>
                <a:srgbClr val="FF0000"/>
              </a:solidFill>
              <a:latin typeface="Microsoft JhengHei" panose="020B0604030504040204" pitchFamily="34" charset="-120"/>
              <a:ea typeface="Microsoft JhengHei" panose="020B0604030504040204" pitchFamily="34" charset="-120"/>
            </a:endParaRPr>
          </a:p>
        </p:txBody>
      </p:sp>
      <p:sp>
        <p:nvSpPr>
          <p:cNvPr id="31" name="圓角矩形 44">
            <a:extLst>
              <a:ext uri="{FF2B5EF4-FFF2-40B4-BE49-F238E27FC236}">
                <a16:creationId xmlns:a16="http://schemas.microsoft.com/office/drawing/2014/main" xmlns="" id="{F6EEFCD8-CF67-E947-B8AE-BDD6100F307F}"/>
              </a:ext>
            </a:extLst>
          </p:cNvPr>
          <p:cNvSpPr/>
          <p:nvPr/>
        </p:nvSpPr>
        <p:spPr>
          <a:xfrm>
            <a:off x="737458" y="2307566"/>
            <a:ext cx="1247536" cy="491721"/>
          </a:xfrm>
          <a:prstGeom prst="roundRect">
            <a:avLst/>
          </a:prstGeom>
          <a:solidFill>
            <a:srgbClr val="92A2BD"/>
          </a:solidFill>
          <a:ln w="25400" cap="flat" cmpd="sng" algn="ctr">
            <a:solidFill>
              <a:srgbClr val="FFFFFF">
                <a:hueOff val="0"/>
                <a:satOff val="0"/>
                <a:lumOff val="0"/>
                <a:alphaOff val="0"/>
              </a:srgbClr>
            </a:solidFill>
            <a:prstDash val="solid"/>
          </a:ln>
          <a:effectLst/>
        </p:spPr>
        <p:txBody>
          <a:bodyPr anchor="ctr" anchorCtr="1"/>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OEM</a:t>
            </a:r>
            <a:r>
              <a:rPr kumimoji="0" lang="en-US"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 </a:t>
            </a:r>
            <a:r>
              <a:rPr kumimoji="0" lang="en-US" altLang="zh-CN"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rPr>
              <a:t>Overseas</a:t>
            </a:r>
            <a:endParaRPr kumimoji="0" lang="en-US" sz="1500" b="1"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grpSp>
        <p:nvGrpSpPr>
          <p:cNvPr id="32" name="组合 12">
            <a:extLst>
              <a:ext uri="{FF2B5EF4-FFF2-40B4-BE49-F238E27FC236}">
                <a16:creationId xmlns:a16="http://schemas.microsoft.com/office/drawing/2014/main" xmlns="" id="{859C624F-087A-3946-930E-DBE24931B5F7}"/>
              </a:ext>
            </a:extLst>
          </p:cNvPr>
          <p:cNvGrpSpPr/>
          <p:nvPr/>
        </p:nvGrpSpPr>
        <p:grpSpPr>
          <a:xfrm>
            <a:off x="519413" y="2005155"/>
            <a:ext cx="519531" cy="472301"/>
            <a:chOff x="4480123" y="2843039"/>
            <a:chExt cx="1445078" cy="1445078"/>
          </a:xfrm>
          <a:effectLst>
            <a:outerShdw blurRad="215900" dist="152400" dir="2400000" algn="tl" rotWithShape="0">
              <a:prstClr val="black">
                <a:alpha val="13000"/>
              </a:prstClr>
            </a:outerShdw>
          </a:effectLst>
        </p:grpSpPr>
        <p:sp>
          <p:nvSpPr>
            <p:cNvPr id="33" name="椭圆 14">
              <a:extLst>
                <a:ext uri="{FF2B5EF4-FFF2-40B4-BE49-F238E27FC236}">
                  <a16:creationId xmlns:a16="http://schemas.microsoft.com/office/drawing/2014/main" xmlns="" id="{2FCDA668-AE09-AB41-90EB-67A63AC65D0F}"/>
                </a:ext>
              </a:extLst>
            </p:cNvPr>
            <p:cNvSpPr/>
            <p:nvPr/>
          </p:nvSpPr>
          <p:spPr>
            <a:xfrm>
              <a:off x="4480123" y="2843039"/>
              <a:ext cx="1445078" cy="1445078"/>
            </a:xfrm>
            <a:prstGeom prst="ellipse">
              <a:avLst/>
            </a:prstGeom>
            <a:gradFill>
              <a:gsLst>
                <a:gs pos="10000">
                  <a:srgbClr val="D0D0CD"/>
                </a:gs>
                <a:gs pos="86000">
                  <a:srgbClr val="FCFCFC"/>
                </a:gs>
              </a:gsLst>
              <a:lin ang="13500000" scaled="1"/>
            </a:gra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400" b="0" i="0" u="none" strike="noStrike" kern="0" cap="none" spc="0" normalizeH="0" baseline="0" noProof="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34" name="椭圆 15">
              <a:extLst>
                <a:ext uri="{FF2B5EF4-FFF2-40B4-BE49-F238E27FC236}">
                  <a16:creationId xmlns:a16="http://schemas.microsoft.com/office/drawing/2014/main" xmlns="" id="{BF1FF077-1BB5-0646-9947-700DC46A73BB}"/>
                </a:ext>
              </a:extLst>
            </p:cNvPr>
            <p:cNvSpPr/>
            <p:nvPr/>
          </p:nvSpPr>
          <p:spPr>
            <a:xfrm>
              <a:off x="4647490" y="3010406"/>
              <a:ext cx="1110344" cy="1110344"/>
            </a:xfrm>
            <a:prstGeom prst="ellipse">
              <a:avLst/>
            </a:prstGeom>
            <a:noFill/>
            <a:ln w="101600" cap="flat" cmpd="sng" algn="ctr">
              <a:solidFill>
                <a:srgbClr val="035388"/>
              </a:solidFill>
              <a:prstDash val="solid"/>
            </a:ln>
            <a:effectLst>
              <a:innerShdw blurRad="88900" dist="50800" dir="14400000">
                <a:prstClr val="black">
                  <a:alpha val="39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400" b="0" i="0" u="none" strike="noStrike" kern="0" cap="none" spc="0" normalizeH="0" baseline="0" noProof="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35" name="椭圆 16">
              <a:extLst>
                <a:ext uri="{FF2B5EF4-FFF2-40B4-BE49-F238E27FC236}">
                  <a16:creationId xmlns:a16="http://schemas.microsoft.com/office/drawing/2014/main" xmlns="" id="{2419DEF7-8392-864D-8570-408D4F31E336}"/>
                </a:ext>
              </a:extLst>
            </p:cNvPr>
            <p:cNvSpPr/>
            <p:nvPr/>
          </p:nvSpPr>
          <p:spPr>
            <a:xfrm>
              <a:off x="4684938" y="3047854"/>
              <a:ext cx="1035448" cy="1035448"/>
            </a:xfrm>
            <a:prstGeom prst="ellipse">
              <a:avLst/>
            </a:prstGeom>
            <a:gradFill>
              <a:gsLst>
                <a:gs pos="0">
                  <a:srgbClr val="C1CACF"/>
                </a:gs>
                <a:gs pos="76000">
                  <a:srgbClr val="FCFCFC"/>
                </a:gs>
              </a:gsLst>
              <a:lin ang="13500000" scaled="1"/>
            </a:gradFill>
            <a:ln w="25400" cap="flat" cmpd="sng" algn="ctr">
              <a:noFill/>
              <a:prstDash val="solid"/>
            </a:ln>
            <a:effectLst>
              <a:outerShdw blurRad="76200" dist="38100" dir="2700000" algn="tl" rotWithShape="0">
                <a:prstClr val="black">
                  <a:alpha val="23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altLang="zh-CN" sz="1400" b="1" kern="0" dirty="0">
                  <a:solidFill>
                    <a:srgbClr val="000000">
                      <a:lumMod val="85000"/>
                      <a:lumOff val="15000"/>
                    </a:srgbClr>
                  </a:solidFill>
                  <a:latin typeface="Microsoft JhengHei" panose="020B0604030504040204" pitchFamily="34" charset="-120"/>
                  <a:ea typeface="Microsoft JhengHei" panose="020B0604030504040204" pitchFamily="34" charset="-120"/>
                </a:rPr>
                <a:t>1</a:t>
              </a:r>
              <a:endParaRPr kumimoji="0" lang="zh-CN" altLang="en-US" sz="1400" b="1" i="0" u="none" strike="noStrike" kern="0" cap="none" spc="0" normalizeH="0" baseline="0" noProof="0" dirty="0">
                <a:ln>
                  <a:noFill/>
                </a:ln>
                <a:solidFill>
                  <a:srgbClr val="000000">
                    <a:lumMod val="85000"/>
                    <a:lumOff val="15000"/>
                  </a:srgbClr>
                </a:solidFill>
                <a:effectLst/>
                <a:uLnTx/>
                <a:uFillTx/>
                <a:latin typeface="Microsoft JhengHei" panose="020B0604030504040204" pitchFamily="34" charset="-120"/>
                <a:ea typeface="Microsoft JhengHei" panose="020B0604030504040204" pitchFamily="34" charset="-120"/>
              </a:endParaRPr>
            </a:p>
          </p:txBody>
        </p:sp>
      </p:grpSp>
      <p:grpSp>
        <p:nvGrpSpPr>
          <p:cNvPr id="36" name="群組 122">
            <a:extLst>
              <a:ext uri="{FF2B5EF4-FFF2-40B4-BE49-F238E27FC236}">
                <a16:creationId xmlns:a16="http://schemas.microsoft.com/office/drawing/2014/main" xmlns="" id="{9D028F07-328E-EC47-9C08-40BE27E4AE5F}"/>
              </a:ext>
            </a:extLst>
          </p:cNvPr>
          <p:cNvGrpSpPr/>
          <p:nvPr/>
        </p:nvGrpSpPr>
        <p:grpSpPr>
          <a:xfrm>
            <a:off x="1160943" y="3002139"/>
            <a:ext cx="566875" cy="365915"/>
            <a:chOff x="2569535" y="2571347"/>
            <a:chExt cx="566875" cy="365915"/>
          </a:xfrm>
        </p:grpSpPr>
        <p:sp>
          <p:nvSpPr>
            <p:cNvPr id="37" name="任意多边形 30" descr="e7d195523061f1c0c7fdb8e83abb5dcf03375f2c8b662a4106267E0752567F7A4243849C9E2D773FC6511ADD776D3461389E8BB5BAFBB3C937DB9AB1E09A294486DA4CCF35679A92315A5BDF0C7F02D8ECDDDB8DA3D3E41FEC13F107DB4C54FB42735742117A284071FD5AC4FAFB9FFA22D8B59F81B7CBBEA3B65ED489D755C20B4496FA1E65211F">
              <a:extLst>
                <a:ext uri="{FF2B5EF4-FFF2-40B4-BE49-F238E27FC236}">
                  <a16:creationId xmlns:a16="http://schemas.microsoft.com/office/drawing/2014/main" xmlns="" id="{3CD90473-8EF6-6248-B858-C100BF248A8A}"/>
                </a:ext>
              </a:extLst>
            </p:cNvPr>
            <p:cNvSpPr/>
            <p:nvPr/>
          </p:nvSpPr>
          <p:spPr>
            <a:xfrm rot="5400000">
              <a:off x="2761897" y="2570705"/>
              <a:ext cx="174195" cy="558920"/>
            </a:xfrm>
            <a:custGeom>
              <a:avLst/>
              <a:gdLst>
                <a:gd name="connsiteX0" fmla="*/ 0 w 2340311"/>
                <a:gd name="connsiteY0" fmla="*/ 0 h 3503072"/>
                <a:gd name="connsiteX1" fmla="*/ 2340311 w 2340311"/>
                <a:gd name="connsiteY1" fmla="*/ 1751536 h 3503072"/>
                <a:gd name="connsiteX2" fmla="*/ 0 w 2340311"/>
                <a:gd name="connsiteY2" fmla="*/ 3503072 h 3503072"/>
              </a:gdLst>
              <a:ahLst/>
              <a:cxnLst>
                <a:cxn ang="0">
                  <a:pos x="connsiteX0" y="connsiteY0"/>
                </a:cxn>
                <a:cxn ang="0">
                  <a:pos x="connsiteX1" y="connsiteY1"/>
                </a:cxn>
                <a:cxn ang="0">
                  <a:pos x="connsiteX2" y="connsiteY2"/>
                </a:cxn>
              </a:cxnLst>
              <a:rect l="l" t="t" r="r" b="b"/>
              <a:pathLst>
                <a:path w="2340311" h="3503072">
                  <a:moveTo>
                    <a:pt x="0" y="0"/>
                  </a:moveTo>
                  <a:lnTo>
                    <a:pt x="2340311" y="1751536"/>
                  </a:lnTo>
                  <a:lnTo>
                    <a:pt x="0" y="3503072"/>
                  </a:lnTo>
                  <a:close/>
                </a:path>
              </a:pathLst>
            </a:custGeom>
            <a:solidFill>
              <a:srgbClr val="0070C0">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38" name="任意多边形 30" descr="e7d195523061f1c0c7fdb8e83abb5dcf03375f2c8b662a4106267E0752567F7A4243849C9E2D773FC6511ADD776D3461389E8BB5BAFBB3C937DB9AB1E09A294486DA4CCF35679A92315A5BDF0C7F02D8ECDDDB8DA3D3E41FEC13F107DB4C54FB42735742117A284071FD5AC4FAFB9FFA22D8B59F81B7CBBEA3B65ED489D755C20B4496FA1E65211F">
              <a:extLst>
                <a:ext uri="{FF2B5EF4-FFF2-40B4-BE49-F238E27FC236}">
                  <a16:creationId xmlns:a16="http://schemas.microsoft.com/office/drawing/2014/main" xmlns="" id="{3BD0D34D-630C-014E-B40E-4552D72691AC}"/>
                </a:ext>
              </a:extLst>
            </p:cNvPr>
            <p:cNvSpPr/>
            <p:nvPr/>
          </p:nvSpPr>
          <p:spPr>
            <a:xfrm rot="5400000" flipH="1">
              <a:off x="2768100" y="2380737"/>
              <a:ext cx="177700" cy="558920"/>
            </a:xfrm>
            <a:custGeom>
              <a:avLst/>
              <a:gdLst>
                <a:gd name="connsiteX0" fmla="*/ 0 w 2340311"/>
                <a:gd name="connsiteY0" fmla="*/ 0 h 3503072"/>
                <a:gd name="connsiteX1" fmla="*/ 2340311 w 2340311"/>
                <a:gd name="connsiteY1" fmla="*/ 1751536 h 3503072"/>
                <a:gd name="connsiteX2" fmla="*/ 0 w 2340311"/>
                <a:gd name="connsiteY2" fmla="*/ 3503072 h 3503072"/>
              </a:gdLst>
              <a:ahLst/>
              <a:cxnLst>
                <a:cxn ang="0">
                  <a:pos x="connsiteX0" y="connsiteY0"/>
                </a:cxn>
                <a:cxn ang="0">
                  <a:pos x="connsiteX1" y="connsiteY1"/>
                </a:cxn>
                <a:cxn ang="0">
                  <a:pos x="connsiteX2" y="connsiteY2"/>
                </a:cxn>
              </a:cxnLst>
              <a:rect l="l" t="t" r="r" b="b"/>
              <a:pathLst>
                <a:path w="2340311" h="3503072">
                  <a:moveTo>
                    <a:pt x="0" y="0"/>
                  </a:moveTo>
                  <a:lnTo>
                    <a:pt x="2340311" y="1751536"/>
                  </a:lnTo>
                  <a:lnTo>
                    <a:pt x="0" y="3503072"/>
                  </a:lnTo>
                  <a:close/>
                </a:path>
              </a:pathLst>
            </a:custGeom>
            <a:solidFill>
              <a:srgbClr val="0070C0">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grpSp>
      <p:grpSp>
        <p:nvGrpSpPr>
          <p:cNvPr id="39" name="群組 122">
            <a:extLst>
              <a:ext uri="{FF2B5EF4-FFF2-40B4-BE49-F238E27FC236}">
                <a16:creationId xmlns:a16="http://schemas.microsoft.com/office/drawing/2014/main" xmlns="" id="{EF6A8206-7E50-014E-8707-8136CAF2105E}"/>
              </a:ext>
            </a:extLst>
          </p:cNvPr>
          <p:cNvGrpSpPr/>
          <p:nvPr/>
        </p:nvGrpSpPr>
        <p:grpSpPr>
          <a:xfrm>
            <a:off x="2852997" y="5101499"/>
            <a:ext cx="566875" cy="365915"/>
            <a:chOff x="2569535" y="2571347"/>
            <a:chExt cx="566875" cy="365915"/>
          </a:xfrm>
        </p:grpSpPr>
        <p:sp>
          <p:nvSpPr>
            <p:cNvPr id="40" name="任意多边形 30" descr="e7d195523061f1c0c7fdb8e83abb5dcf03375f2c8b662a4106267E0752567F7A4243849C9E2D773FC6511ADD776D3461389E8BB5BAFBB3C937DB9AB1E09A294486DA4CCF35679A92315A5BDF0C7F02D8ECDDDB8DA3D3E41FEC13F107DB4C54FB42735742117A284071FD5AC4FAFB9FFA22D8B59F81B7CBBEA3B65ED489D755C20B4496FA1E65211F">
              <a:extLst>
                <a:ext uri="{FF2B5EF4-FFF2-40B4-BE49-F238E27FC236}">
                  <a16:creationId xmlns:a16="http://schemas.microsoft.com/office/drawing/2014/main" xmlns="" id="{F58BC0AB-A414-D946-AA7B-4DC1CA301DFC}"/>
                </a:ext>
              </a:extLst>
            </p:cNvPr>
            <p:cNvSpPr/>
            <p:nvPr/>
          </p:nvSpPr>
          <p:spPr>
            <a:xfrm rot="5400000">
              <a:off x="2761897" y="2570705"/>
              <a:ext cx="174195" cy="558920"/>
            </a:xfrm>
            <a:custGeom>
              <a:avLst/>
              <a:gdLst>
                <a:gd name="connsiteX0" fmla="*/ 0 w 2340311"/>
                <a:gd name="connsiteY0" fmla="*/ 0 h 3503072"/>
                <a:gd name="connsiteX1" fmla="*/ 2340311 w 2340311"/>
                <a:gd name="connsiteY1" fmla="*/ 1751536 h 3503072"/>
                <a:gd name="connsiteX2" fmla="*/ 0 w 2340311"/>
                <a:gd name="connsiteY2" fmla="*/ 3503072 h 3503072"/>
              </a:gdLst>
              <a:ahLst/>
              <a:cxnLst>
                <a:cxn ang="0">
                  <a:pos x="connsiteX0" y="connsiteY0"/>
                </a:cxn>
                <a:cxn ang="0">
                  <a:pos x="connsiteX1" y="connsiteY1"/>
                </a:cxn>
                <a:cxn ang="0">
                  <a:pos x="connsiteX2" y="connsiteY2"/>
                </a:cxn>
              </a:cxnLst>
              <a:rect l="l" t="t" r="r" b="b"/>
              <a:pathLst>
                <a:path w="2340311" h="3503072">
                  <a:moveTo>
                    <a:pt x="0" y="0"/>
                  </a:moveTo>
                  <a:lnTo>
                    <a:pt x="2340311" y="1751536"/>
                  </a:lnTo>
                  <a:lnTo>
                    <a:pt x="0" y="3503072"/>
                  </a:lnTo>
                  <a:close/>
                </a:path>
              </a:pathLst>
            </a:custGeom>
            <a:solidFill>
              <a:srgbClr val="0070C0">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sp>
          <p:nvSpPr>
            <p:cNvPr id="41" name="任意多边形 30" descr="e7d195523061f1c0c7fdb8e83abb5dcf03375f2c8b662a4106267E0752567F7A4243849C9E2D773FC6511ADD776D3461389E8BB5BAFBB3C937DB9AB1E09A294486DA4CCF35679A92315A5BDF0C7F02D8ECDDDB8DA3D3E41FEC13F107DB4C54FB42735742117A284071FD5AC4FAFB9FFA22D8B59F81B7CBBEA3B65ED489D755C20B4496FA1E65211F">
              <a:extLst>
                <a:ext uri="{FF2B5EF4-FFF2-40B4-BE49-F238E27FC236}">
                  <a16:creationId xmlns:a16="http://schemas.microsoft.com/office/drawing/2014/main" xmlns="" id="{88880AC4-AEC6-6049-8F7A-91289D35ADFE}"/>
                </a:ext>
              </a:extLst>
            </p:cNvPr>
            <p:cNvSpPr/>
            <p:nvPr/>
          </p:nvSpPr>
          <p:spPr>
            <a:xfrm rot="5400000" flipH="1">
              <a:off x="2768100" y="2380737"/>
              <a:ext cx="177700" cy="558920"/>
            </a:xfrm>
            <a:custGeom>
              <a:avLst/>
              <a:gdLst>
                <a:gd name="connsiteX0" fmla="*/ 0 w 2340311"/>
                <a:gd name="connsiteY0" fmla="*/ 0 h 3503072"/>
                <a:gd name="connsiteX1" fmla="*/ 2340311 w 2340311"/>
                <a:gd name="connsiteY1" fmla="*/ 1751536 h 3503072"/>
                <a:gd name="connsiteX2" fmla="*/ 0 w 2340311"/>
                <a:gd name="connsiteY2" fmla="*/ 3503072 h 3503072"/>
              </a:gdLst>
              <a:ahLst/>
              <a:cxnLst>
                <a:cxn ang="0">
                  <a:pos x="connsiteX0" y="connsiteY0"/>
                </a:cxn>
                <a:cxn ang="0">
                  <a:pos x="connsiteX1" y="connsiteY1"/>
                </a:cxn>
                <a:cxn ang="0">
                  <a:pos x="connsiteX2" y="connsiteY2"/>
                </a:cxn>
              </a:cxnLst>
              <a:rect l="l" t="t" r="r" b="b"/>
              <a:pathLst>
                <a:path w="2340311" h="3503072">
                  <a:moveTo>
                    <a:pt x="0" y="0"/>
                  </a:moveTo>
                  <a:lnTo>
                    <a:pt x="2340311" y="1751536"/>
                  </a:lnTo>
                  <a:lnTo>
                    <a:pt x="0" y="3503072"/>
                  </a:lnTo>
                  <a:close/>
                </a:path>
              </a:pathLst>
            </a:custGeom>
            <a:solidFill>
              <a:srgbClr val="0070C0">
                <a:alpha val="6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icrosoft JhengHei" panose="020B0604030504040204" pitchFamily="34" charset="-120"/>
                <a:ea typeface="Microsoft JhengHei" panose="020B0604030504040204" pitchFamily="34" charset="-120"/>
              </a:endParaRPr>
            </a:p>
          </p:txBody>
        </p:sp>
      </p:grpSp>
      <p:pic>
        <p:nvPicPr>
          <p:cNvPr id="42" name="图片 41">
            <a:extLst>
              <a:ext uri="{FF2B5EF4-FFF2-40B4-BE49-F238E27FC236}">
                <a16:creationId xmlns:a16="http://schemas.microsoft.com/office/drawing/2014/main" xmlns="" id="{4C01719F-620D-1F41-9DFE-56624AA03F7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0409" y="4442603"/>
            <a:ext cx="1103082" cy="370864"/>
          </a:xfrm>
          <a:prstGeom prst="rect">
            <a:avLst/>
          </a:prstGeom>
        </p:spPr>
      </p:pic>
      <p:sp>
        <p:nvSpPr>
          <p:cNvPr id="43" name="文本框 42">
            <a:extLst>
              <a:ext uri="{FF2B5EF4-FFF2-40B4-BE49-F238E27FC236}">
                <a16:creationId xmlns:a16="http://schemas.microsoft.com/office/drawing/2014/main" xmlns="" id="{EF27659C-AD6C-0847-A99E-F559179B29B8}"/>
              </a:ext>
            </a:extLst>
          </p:cNvPr>
          <p:cNvSpPr txBox="1"/>
          <p:nvPr/>
        </p:nvSpPr>
        <p:spPr>
          <a:xfrm>
            <a:off x="4461015" y="1743134"/>
            <a:ext cx="4359457" cy="2369880"/>
          </a:xfrm>
          <a:prstGeom prst="rect">
            <a:avLst/>
          </a:prstGeom>
          <a:solidFill>
            <a:schemeClr val="accent2">
              <a:lumMod val="20000"/>
              <a:lumOff val="80000"/>
            </a:schemeClr>
          </a:solidFill>
          <a:ln>
            <a:solidFill>
              <a:schemeClr val="accent1"/>
            </a:solidFill>
          </a:ln>
        </p:spPr>
        <p:txBody>
          <a:bodyPr wrap="square" rtlCol="0">
            <a:spAutoFit/>
          </a:bodyPr>
          <a:lstStyle/>
          <a:p>
            <a:pPr marL="285750" indent="-285750">
              <a:buFont typeface="Wingdings" pitchFamily="2" charset="2"/>
              <a:buChar char="Ø"/>
            </a:pPr>
            <a:r>
              <a:rPr kumimoji="1" lang="zh-CN" altLang="en-US" sz="1400" dirty="0">
                <a:latin typeface="Microsoft JhengHei" panose="020B0604030504040204" pitchFamily="34" charset="-120"/>
                <a:ea typeface="Microsoft JhengHei" panose="020B0604030504040204" pitchFamily="34" charset="-120"/>
              </a:rPr>
              <a:t>华络特 </a:t>
            </a:r>
            <a:r>
              <a:rPr kumimoji="1" lang="en-US" altLang="zh-CN" sz="1400" dirty="0">
                <a:latin typeface="Microsoft JhengHei" panose="020B0604030504040204" pitchFamily="34" charset="-120"/>
                <a:ea typeface="Microsoft JhengHei" panose="020B0604030504040204" pitchFamily="34" charset="-120"/>
              </a:rPr>
              <a:t>&amp;</a:t>
            </a:r>
            <a:r>
              <a:rPr kumimoji="1" lang="zh-CN" altLang="en-US" sz="1400" dirty="0">
                <a:latin typeface="Microsoft JhengHei" panose="020B0604030504040204" pitchFamily="34" charset="-120"/>
                <a:ea typeface="Microsoft JhengHei" panose="020B0604030504040204" pitchFamily="34" charset="-120"/>
              </a:rPr>
              <a:t> </a:t>
            </a:r>
            <a:r>
              <a:rPr kumimoji="1" lang="en-US" altLang="zh-CN" sz="1400" dirty="0" err="1">
                <a:latin typeface="Microsoft JhengHei" panose="020B0604030504040204" pitchFamily="34" charset="-120"/>
                <a:ea typeface="Microsoft JhengHei" panose="020B0604030504040204" pitchFamily="34" charset="-120"/>
              </a:rPr>
              <a:t>zwissTEX</a:t>
            </a:r>
            <a:r>
              <a:rPr kumimoji="1" lang="en-US" altLang="zh-CN" sz="1400" dirty="0">
                <a:latin typeface="Microsoft JhengHei" panose="020B0604030504040204" pitchFamily="34" charset="-120"/>
                <a:ea typeface="Microsoft JhengHei" panose="020B0604030504040204" pitchFamily="34" charset="-120"/>
              </a:rPr>
              <a:t>:</a:t>
            </a:r>
            <a:r>
              <a:rPr kumimoji="1" lang="zh-CN" altLang="en-US" sz="1400" dirty="0">
                <a:latin typeface="Microsoft JhengHei" panose="020B0604030504040204" pitchFamily="34" charset="-120"/>
                <a:ea typeface="Microsoft JhengHei" panose="020B0604030504040204" pitchFamily="34" charset="-120"/>
              </a:rPr>
              <a:t>  聚焦内饰面料 </a:t>
            </a:r>
            <a:endParaRPr kumimoji="1" lang="en-US" altLang="zh-CN" sz="1400" dirty="0">
              <a:latin typeface="Microsoft JhengHei" panose="020B0604030504040204" pitchFamily="34" charset="-120"/>
              <a:ea typeface="Microsoft JhengHei" panose="020B0604030504040204" pitchFamily="34" charset="-120"/>
            </a:endParaRPr>
          </a:p>
          <a:p>
            <a:pPr marL="342900" indent="-342900">
              <a:buAutoNum type="arabicPeriod"/>
            </a:pPr>
            <a:r>
              <a:rPr kumimoji="1" lang="zh-CN" altLang="en-US" sz="1200" dirty="0">
                <a:latin typeface="Microsoft JhengHei" panose="020B0604030504040204" pitchFamily="34" charset="-120"/>
                <a:ea typeface="Microsoft JhengHei" panose="020B0604030504040204" pitchFamily="34" charset="-120"/>
              </a:rPr>
              <a:t>进口内饰面料的国产化（顶棚、立柱、衣帽架应用）</a:t>
            </a:r>
            <a:r>
              <a:rPr kumimoji="1" lang="en-US" altLang="zh-CN" sz="1200" dirty="0">
                <a:latin typeface="Microsoft JhengHei" panose="020B0604030504040204" pitchFamily="34" charset="-120"/>
                <a:ea typeface="Microsoft JhengHei" panose="020B0604030504040204" pitchFamily="34" charset="-120"/>
              </a:rPr>
              <a:t>;</a:t>
            </a:r>
            <a:r>
              <a:rPr kumimoji="1" lang="zh-CN" altLang="en-US" sz="1200" dirty="0">
                <a:latin typeface="Microsoft JhengHei" panose="020B0604030504040204" pitchFamily="34" charset="-120"/>
                <a:ea typeface="Microsoft JhengHei" panose="020B0604030504040204" pitchFamily="34" charset="-120"/>
              </a:rPr>
              <a:t> </a:t>
            </a:r>
            <a:endParaRPr kumimoji="1" lang="en-US" altLang="zh-CN" sz="1200" dirty="0">
              <a:latin typeface="Microsoft JhengHei" panose="020B0604030504040204" pitchFamily="34" charset="-120"/>
              <a:ea typeface="Microsoft JhengHei" panose="020B0604030504040204" pitchFamily="34" charset="-120"/>
            </a:endParaRPr>
          </a:p>
          <a:p>
            <a:pPr marL="342900" indent="-342900">
              <a:buAutoNum type="arabicPeriod"/>
            </a:pPr>
            <a:r>
              <a:rPr kumimoji="1" lang="zh-CN" altLang="en-US" sz="1200" dirty="0">
                <a:latin typeface="Microsoft JhengHei" panose="020B0604030504040204" pitchFamily="34" charset="-120"/>
                <a:ea typeface="Microsoft JhengHei" panose="020B0604030504040204" pitchFamily="34" charset="-120"/>
              </a:rPr>
              <a:t>高级人造革、麂皮面料国内复合</a:t>
            </a:r>
            <a:endParaRPr kumimoji="1" lang="en-US" altLang="zh-CN" sz="1200" dirty="0">
              <a:latin typeface="Microsoft JhengHei" panose="020B0604030504040204" pitchFamily="34" charset="-120"/>
              <a:ea typeface="Microsoft JhengHei" panose="020B0604030504040204" pitchFamily="34" charset="-120"/>
            </a:endParaRPr>
          </a:p>
          <a:p>
            <a:pPr marL="342900" indent="-342900">
              <a:buAutoNum type="arabicPeriod"/>
            </a:pPr>
            <a:r>
              <a:rPr kumimoji="1" lang="zh-CN" altLang="en-US" sz="1200" dirty="0">
                <a:latin typeface="Microsoft JhengHei" panose="020B0604030504040204" pitchFamily="34" charset="-120"/>
                <a:ea typeface="Microsoft JhengHei" panose="020B0604030504040204" pitchFamily="34" charset="-120"/>
              </a:rPr>
              <a:t>高性能面料的开发</a:t>
            </a:r>
            <a:r>
              <a:rPr kumimoji="1" lang="en-US" altLang="zh-CN" sz="1200" dirty="0">
                <a:latin typeface="Microsoft JhengHei" panose="020B0604030504040204" pitchFamily="34" charset="-120"/>
                <a:ea typeface="Microsoft JhengHei" panose="020B0604030504040204" pitchFamily="34" charset="-120"/>
              </a:rPr>
              <a:t>(</a:t>
            </a:r>
            <a:r>
              <a:rPr kumimoji="1" lang="zh-CN" altLang="en-US" sz="1200" dirty="0">
                <a:latin typeface="Microsoft JhengHei" panose="020B0604030504040204" pitchFamily="34" charset="-120"/>
                <a:ea typeface="Microsoft JhengHei" panose="020B0604030504040204" pitchFamily="34" charset="-120"/>
              </a:rPr>
              <a:t>非汽车行业）</a:t>
            </a:r>
            <a:endParaRPr kumimoji="1" lang="en-US" altLang="zh-CN" sz="1200" dirty="0">
              <a:latin typeface="Microsoft JhengHei" panose="020B0604030504040204" pitchFamily="34" charset="-120"/>
              <a:ea typeface="Microsoft JhengHei" panose="020B0604030504040204" pitchFamily="34" charset="-120"/>
            </a:endParaRPr>
          </a:p>
          <a:p>
            <a:pPr marL="342900" indent="-342900">
              <a:buAutoNum type="arabicPeriod"/>
            </a:pPr>
            <a:r>
              <a:rPr kumimoji="1" lang="zh-CN" altLang="en-US" sz="1200" dirty="0">
                <a:latin typeface="Microsoft JhengHei" panose="020B0604030504040204" pitchFamily="34" charset="-120"/>
                <a:ea typeface="Microsoft JhengHei" panose="020B0604030504040204" pitchFamily="34" charset="-120"/>
              </a:rPr>
              <a:t>空间面料</a:t>
            </a:r>
            <a:r>
              <a:rPr kumimoji="1" lang="en-US" altLang="zh-CN" sz="1200" dirty="0">
                <a:latin typeface="Microsoft JhengHei" panose="020B0604030504040204" pitchFamily="34" charset="-120"/>
                <a:ea typeface="Microsoft JhengHei" panose="020B0604030504040204" pitchFamily="34" charset="-120"/>
              </a:rPr>
              <a:t>Space</a:t>
            </a:r>
            <a:r>
              <a:rPr kumimoji="1" lang="zh-CN" altLang="en-US" sz="1200" dirty="0">
                <a:latin typeface="Microsoft JhengHei" panose="020B0604030504040204" pitchFamily="34" charset="-120"/>
                <a:ea typeface="Microsoft JhengHei" panose="020B0604030504040204" pitchFamily="34" charset="-120"/>
              </a:rPr>
              <a:t> </a:t>
            </a:r>
            <a:r>
              <a:rPr kumimoji="1" lang="en-US" altLang="zh-CN" sz="1200" dirty="0">
                <a:latin typeface="Microsoft JhengHei" panose="020B0604030504040204" pitchFamily="34" charset="-120"/>
                <a:ea typeface="Microsoft JhengHei" panose="020B0604030504040204" pitchFamily="34" charset="-120"/>
              </a:rPr>
              <a:t>Fabrics</a:t>
            </a:r>
            <a:r>
              <a:rPr kumimoji="1" lang="zh-CN" altLang="en-US" sz="1200" dirty="0">
                <a:latin typeface="Microsoft JhengHei" panose="020B0604030504040204" pitchFamily="34" charset="-120"/>
                <a:ea typeface="Microsoft JhengHei" panose="020B0604030504040204" pitchFamily="34" charset="-120"/>
              </a:rPr>
              <a:t> </a:t>
            </a:r>
            <a:r>
              <a:rPr kumimoji="1" lang="en-US" altLang="zh-CN" sz="1200" dirty="0">
                <a:latin typeface="Microsoft JhengHei" panose="020B0604030504040204" pitchFamily="34" charset="-120"/>
                <a:ea typeface="Microsoft JhengHei" panose="020B0604030504040204" pitchFamily="34" charset="-120"/>
              </a:rPr>
              <a:t>(3DMesh)</a:t>
            </a:r>
          </a:p>
          <a:p>
            <a:endParaRPr kumimoji="1" lang="en-US" altLang="zh-CN" sz="1200" dirty="0">
              <a:latin typeface="Microsoft JhengHei" panose="020B0604030504040204" pitchFamily="34" charset="-120"/>
              <a:ea typeface="Microsoft JhengHei" panose="020B0604030504040204" pitchFamily="34" charset="-120"/>
            </a:endParaRPr>
          </a:p>
          <a:p>
            <a:pPr marL="171450" indent="-171450">
              <a:buFont typeface="Wingdings" panose="05000000000000000000" pitchFamily="2" charset="2"/>
              <a:buChar char="Ø"/>
            </a:pPr>
            <a:r>
              <a:rPr lang="en-US" altLang="zh-CN" sz="1400" dirty="0" err="1">
                <a:latin typeface="Microsoft JhengHei" panose="020B0604030504040204" pitchFamily="34" charset="-120"/>
                <a:ea typeface="Microsoft JhengHei" panose="020B0604030504040204" pitchFamily="34" charset="-120"/>
                <a:cs typeface="Arial" panose="020B0604020202020204" pitchFamily="34" charset="0"/>
              </a:rPr>
              <a:t>Texline</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 &amp; </a:t>
            </a:r>
            <a:r>
              <a:rPr lang="en-US" altLang="zh-CN" sz="1400" dirty="0" err="1">
                <a:latin typeface="Microsoft JhengHei" panose="020B0604030504040204" pitchFamily="34" charset="-120"/>
                <a:ea typeface="Microsoft JhengHei" panose="020B0604030504040204" pitchFamily="34" charset="-120"/>
                <a:cs typeface="Arial" panose="020B0604020202020204" pitchFamily="34" charset="0"/>
              </a:rPr>
              <a:t>zwissTEX</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Focus</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on</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Interior</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Fabrics</a:t>
            </a:r>
          </a:p>
          <a:p>
            <a:pPr marL="228600" indent="-228600">
              <a:buFont typeface="+mj-lt"/>
              <a:buAutoNum type="arabicPeriod"/>
            </a:pP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Localization of imported interior fabrics (application of headliner, pillar, parcel</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shelf);</a:t>
            </a:r>
          </a:p>
          <a:p>
            <a:pPr marL="228600" indent="-228600">
              <a:buFont typeface="+mj-lt"/>
              <a:buAutoNum type="arabicPeriod"/>
            </a:pP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Local</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lamination</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business</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of suede fabric </a:t>
            </a:r>
          </a:p>
          <a:p>
            <a:pPr marL="228600" indent="-228600">
              <a:buFont typeface="+mj-lt"/>
              <a:buAutoNum type="arabicPeriod"/>
            </a:pP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Development of functional fabrics (non-auto industry)</a:t>
            </a:r>
          </a:p>
          <a:p>
            <a:pPr marL="228600" indent="-228600">
              <a:buFont typeface="+mj-lt"/>
              <a:buAutoNum type="arabicPeriod"/>
            </a:pP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Space Fabrics (3DMesh)</a:t>
            </a:r>
          </a:p>
        </p:txBody>
      </p:sp>
      <p:sp>
        <p:nvSpPr>
          <p:cNvPr id="44" name="文本框 43">
            <a:extLst>
              <a:ext uri="{FF2B5EF4-FFF2-40B4-BE49-F238E27FC236}">
                <a16:creationId xmlns:a16="http://schemas.microsoft.com/office/drawing/2014/main" xmlns="" id="{8C865548-A54A-0B43-BC8E-29C0989ACD51}"/>
              </a:ext>
            </a:extLst>
          </p:cNvPr>
          <p:cNvSpPr txBox="1"/>
          <p:nvPr/>
        </p:nvSpPr>
        <p:spPr>
          <a:xfrm>
            <a:off x="4461646" y="1052737"/>
            <a:ext cx="4358826" cy="646331"/>
          </a:xfrm>
          <a:prstGeom prst="rect">
            <a:avLst/>
          </a:prstGeom>
          <a:solidFill>
            <a:srgbClr val="FEA466"/>
          </a:solidFill>
        </p:spPr>
        <p:txBody>
          <a:bodyPr wrap="square" lIns="0" tIns="0" rIns="0" bIns="0" rtlCol="0">
            <a:spAutoFit/>
          </a:bodyPr>
          <a:lstStyle>
            <a:defPPr>
              <a:defRPr lang="zh-HK"/>
            </a:defPPr>
            <a:lvl1pPr algn="ctr">
              <a:defRPr sz="1400" b="1">
                <a:solidFill>
                  <a:srgbClr val="FFFFFF"/>
                </a:solidFill>
                <a:latin typeface="BMW Group Condensed"/>
              </a:defRPr>
            </a:lvl1pPr>
          </a:lstStyle>
          <a:p>
            <a:r>
              <a:rPr lang="zh-CN" altLang="en-US" dirty="0">
                <a:latin typeface="Microsoft JhengHei" panose="020B0604030504040204" pitchFamily="34" charset="-120"/>
                <a:ea typeface="Microsoft JhengHei" panose="020B0604030504040204" pitchFamily="34" charset="-120"/>
                <a:cs typeface="Arial" panose="020B0604020202020204" pitchFamily="34" charset="0"/>
              </a:rPr>
              <a:t>三方技术合作的重点</a:t>
            </a:r>
            <a:r>
              <a:rPr lang="en-US" altLang="zh-CN" dirty="0">
                <a:latin typeface="Microsoft JhengHei" panose="020B0604030504040204" pitchFamily="34" charset="-120"/>
                <a:ea typeface="Microsoft JhengHei" panose="020B0604030504040204" pitchFamily="34" charset="-120"/>
                <a:cs typeface="Arial" panose="020B0604020202020204" pitchFamily="34" charset="0"/>
              </a:rPr>
              <a:t>2020-2022</a:t>
            </a:r>
          </a:p>
          <a:p>
            <a:r>
              <a:rPr lang="en-US" altLang="zh-CN" dirty="0">
                <a:latin typeface="Microsoft JhengHei" panose="020B0604030504040204" pitchFamily="34" charset="-120"/>
                <a:ea typeface="Microsoft JhengHei" panose="020B0604030504040204" pitchFamily="34" charset="-120"/>
                <a:cs typeface="Arial" panose="020B0604020202020204" pitchFamily="34" charset="0"/>
              </a:rPr>
              <a:t>Tri-party technical cooperation key</a:t>
            </a:r>
            <a:r>
              <a:rPr lang="zh-CN" altLang="en-US"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dirty="0">
                <a:latin typeface="Microsoft JhengHei" panose="020B0604030504040204" pitchFamily="34" charset="-120"/>
                <a:ea typeface="Microsoft JhengHei" panose="020B0604030504040204" pitchFamily="34" charset="-120"/>
                <a:cs typeface="Arial" panose="020B0604020202020204" pitchFamily="34" charset="0"/>
              </a:rPr>
              <a:t>points</a:t>
            </a:r>
            <a:r>
              <a:rPr lang="zh-CN" altLang="en-US" dirty="0">
                <a:latin typeface="Microsoft JhengHei" panose="020B0604030504040204" pitchFamily="34" charset="-120"/>
                <a:ea typeface="Microsoft JhengHei" panose="020B0604030504040204" pitchFamily="34" charset="-120"/>
                <a:cs typeface="Arial" panose="020B0604020202020204" pitchFamily="34" charset="0"/>
              </a:rPr>
              <a:t> </a:t>
            </a:r>
            <a:endParaRPr lang="en-US" altLang="zh-CN" dirty="0">
              <a:latin typeface="Microsoft JhengHei" panose="020B0604030504040204" pitchFamily="34" charset="-120"/>
              <a:ea typeface="Microsoft JhengHei" panose="020B0604030504040204" pitchFamily="34" charset="-120"/>
              <a:cs typeface="Arial" panose="020B0604020202020204" pitchFamily="34" charset="0"/>
            </a:endParaRPr>
          </a:p>
          <a:p>
            <a:r>
              <a:rPr lang="en-US" altLang="zh-CN" dirty="0">
                <a:latin typeface="Microsoft JhengHei" panose="020B0604030504040204" pitchFamily="34" charset="-120"/>
                <a:ea typeface="Microsoft JhengHei" panose="020B0604030504040204" pitchFamily="34" charset="-120"/>
                <a:cs typeface="Arial" panose="020B0604020202020204" pitchFamily="34" charset="0"/>
              </a:rPr>
              <a:t>2020-2022:</a:t>
            </a:r>
            <a:endParaRPr lang="zh-CN" altLang="en-US" dirty="0">
              <a:latin typeface="Microsoft JhengHei" panose="020B0604030504040204" pitchFamily="34" charset="-120"/>
              <a:ea typeface="Microsoft JhengHei" panose="020B0604030504040204" pitchFamily="34" charset="-120"/>
              <a:cs typeface="Arial" panose="020B0604020202020204" pitchFamily="34" charset="0"/>
            </a:endParaRPr>
          </a:p>
        </p:txBody>
      </p:sp>
      <p:sp>
        <p:nvSpPr>
          <p:cNvPr id="45" name="文本框 44">
            <a:extLst>
              <a:ext uri="{FF2B5EF4-FFF2-40B4-BE49-F238E27FC236}">
                <a16:creationId xmlns:a16="http://schemas.microsoft.com/office/drawing/2014/main" xmlns="" id="{ADE9497B-CEC3-3C41-8549-C96061749228}"/>
              </a:ext>
            </a:extLst>
          </p:cNvPr>
          <p:cNvSpPr txBox="1"/>
          <p:nvPr/>
        </p:nvSpPr>
        <p:spPr>
          <a:xfrm>
            <a:off x="4461015" y="4541560"/>
            <a:ext cx="4359457" cy="2000100"/>
          </a:xfrm>
          <a:prstGeom prst="rect">
            <a:avLst/>
          </a:prstGeom>
          <a:solidFill>
            <a:schemeClr val="accent4">
              <a:lumMod val="20000"/>
              <a:lumOff val="80000"/>
            </a:schemeClr>
          </a:solidFill>
          <a:ln>
            <a:solidFill>
              <a:schemeClr val="accent1"/>
            </a:solidFill>
          </a:ln>
        </p:spPr>
        <p:txBody>
          <a:bodyPr wrap="square" rtlCol="0">
            <a:noAutofit/>
          </a:bodyPr>
          <a:lstStyle/>
          <a:p>
            <a:pPr marL="285750" indent="-285750">
              <a:buFont typeface="Wingdings" pitchFamily="2" charset="2"/>
              <a:buChar char="Ø"/>
            </a:pPr>
            <a:r>
              <a:rPr kumimoji="1" lang="zh-CN" altLang="en-US" sz="1400" dirty="0">
                <a:latin typeface="Microsoft JhengHei" panose="020B0604030504040204" pitchFamily="34" charset="-120"/>
                <a:ea typeface="Microsoft JhengHei" panose="020B0604030504040204" pitchFamily="34" charset="-120"/>
              </a:rPr>
              <a:t>华络特 </a:t>
            </a:r>
            <a:r>
              <a:rPr kumimoji="1" lang="en-US" altLang="zh-CN" sz="1400" dirty="0">
                <a:latin typeface="Microsoft JhengHei" panose="020B0604030504040204" pitchFamily="34" charset="-120"/>
                <a:ea typeface="Microsoft JhengHei" panose="020B0604030504040204" pitchFamily="34" charset="-120"/>
              </a:rPr>
              <a:t>&amp;</a:t>
            </a:r>
            <a:r>
              <a:rPr kumimoji="1" lang="zh-CN" altLang="en-US" sz="1400" dirty="0">
                <a:latin typeface="Microsoft JhengHei" panose="020B0604030504040204" pitchFamily="34" charset="-120"/>
                <a:ea typeface="Microsoft JhengHei" panose="020B0604030504040204" pitchFamily="34" charset="-120"/>
              </a:rPr>
              <a:t> </a:t>
            </a:r>
            <a:r>
              <a:rPr kumimoji="1" lang="en-US" altLang="zh-CN" sz="1400" dirty="0" err="1">
                <a:latin typeface="Microsoft JhengHei" panose="020B0604030504040204" pitchFamily="34" charset="-120"/>
                <a:ea typeface="Microsoft JhengHei" panose="020B0604030504040204" pitchFamily="34" charset="-120"/>
              </a:rPr>
              <a:t>Roekona</a:t>
            </a:r>
            <a:r>
              <a:rPr kumimoji="1" lang="en-US" altLang="zh-CN" sz="1400" dirty="0">
                <a:latin typeface="Microsoft JhengHei" panose="020B0604030504040204" pitchFamily="34" charset="-120"/>
                <a:ea typeface="Microsoft JhengHei" panose="020B0604030504040204" pitchFamily="34" charset="-120"/>
              </a:rPr>
              <a:t>:</a:t>
            </a:r>
            <a:r>
              <a:rPr kumimoji="1" lang="zh-CN" altLang="en-US" sz="1400" dirty="0">
                <a:latin typeface="Microsoft JhengHei" panose="020B0604030504040204" pitchFamily="34" charset="-120"/>
                <a:ea typeface="Microsoft JhengHei" panose="020B0604030504040204" pitchFamily="34" charset="-120"/>
              </a:rPr>
              <a:t>  聚焦外饰面料</a:t>
            </a:r>
            <a:endParaRPr kumimoji="1" lang="en-US" altLang="zh-CN" sz="1400" dirty="0">
              <a:latin typeface="Microsoft JhengHei" panose="020B0604030504040204" pitchFamily="34" charset="-120"/>
              <a:ea typeface="Microsoft JhengHei" panose="020B0604030504040204" pitchFamily="34" charset="-120"/>
            </a:endParaRPr>
          </a:p>
          <a:p>
            <a:pPr marL="342900" indent="-342900">
              <a:buAutoNum type="arabicPeriod"/>
            </a:pPr>
            <a:r>
              <a:rPr kumimoji="1" lang="zh-CN" altLang="en-US" sz="1200" dirty="0">
                <a:latin typeface="Microsoft JhengHei" panose="020B0604030504040204" pitchFamily="34" charset="-120"/>
                <a:ea typeface="Microsoft JhengHei" panose="020B0604030504040204" pitchFamily="34" charset="-120"/>
              </a:rPr>
              <a:t>天窗遮阳帘面料的国产化</a:t>
            </a:r>
            <a:endParaRPr kumimoji="1" lang="en-US" altLang="zh-CN" sz="1200" dirty="0">
              <a:latin typeface="Microsoft JhengHei" panose="020B0604030504040204" pitchFamily="34" charset="-120"/>
              <a:ea typeface="Microsoft JhengHei" panose="020B0604030504040204" pitchFamily="34" charset="-120"/>
            </a:endParaRPr>
          </a:p>
          <a:p>
            <a:r>
              <a:rPr kumimoji="1" lang="zh-CN" altLang="en-US" sz="1200" dirty="0">
                <a:latin typeface="Microsoft JhengHei" panose="020B0604030504040204" pitchFamily="34" charset="-120"/>
                <a:ea typeface="Microsoft JhengHei" panose="020B0604030504040204" pitchFamily="34" charset="-120"/>
              </a:rPr>
              <a:t>      （半遮光、全遮光、全幅衬纬遮阳帘等）</a:t>
            </a:r>
            <a:r>
              <a:rPr kumimoji="1" lang="en-US" altLang="zh-CN" sz="1200" dirty="0">
                <a:latin typeface="Microsoft JhengHei" panose="020B0604030504040204" pitchFamily="34" charset="-120"/>
                <a:ea typeface="Microsoft JhengHei" panose="020B0604030504040204" pitchFamily="34" charset="-120"/>
              </a:rPr>
              <a:t>;</a:t>
            </a:r>
            <a:r>
              <a:rPr kumimoji="1" lang="zh-CN" altLang="en-US" sz="1200" dirty="0">
                <a:latin typeface="Microsoft JhengHei" panose="020B0604030504040204" pitchFamily="34" charset="-120"/>
                <a:ea typeface="Microsoft JhengHei" panose="020B0604030504040204" pitchFamily="34" charset="-120"/>
              </a:rPr>
              <a:t> </a:t>
            </a:r>
            <a:endParaRPr kumimoji="1" lang="en-US" altLang="zh-CN" sz="1200" dirty="0">
              <a:latin typeface="Microsoft JhengHei" panose="020B0604030504040204" pitchFamily="34" charset="-120"/>
              <a:ea typeface="Microsoft JhengHei" panose="020B0604030504040204" pitchFamily="34" charset="-120"/>
            </a:endParaRPr>
          </a:p>
          <a:p>
            <a:pPr marL="228600" indent="-228600">
              <a:buAutoNum type="arabicPeriod" startAt="2"/>
            </a:pPr>
            <a:r>
              <a:rPr kumimoji="1" lang="zh-CN" altLang="en-US" sz="1200" dirty="0">
                <a:latin typeface="Microsoft JhengHei" panose="020B0604030504040204" pitchFamily="34" charset="-120"/>
                <a:ea typeface="Microsoft JhengHei" panose="020B0604030504040204" pitchFamily="34" charset="-120"/>
              </a:rPr>
              <a:t>   天窗挡风网面料国产化 （含高弹纱）</a:t>
            </a:r>
            <a:endParaRPr kumimoji="1" lang="en-US" altLang="zh-CN" sz="1200" dirty="0">
              <a:latin typeface="Microsoft JhengHei" panose="020B0604030504040204" pitchFamily="34" charset="-120"/>
              <a:ea typeface="Microsoft JhengHei" panose="020B0604030504040204" pitchFamily="34" charset="-120"/>
            </a:endParaRPr>
          </a:p>
          <a:p>
            <a:endParaRPr kumimoji="1" lang="en-US" altLang="zh-CN" sz="1200" dirty="0">
              <a:latin typeface="Microsoft JhengHei" panose="020B0604030504040204" pitchFamily="34" charset="-120"/>
              <a:ea typeface="Microsoft JhengHei" panose="020B0604030504040204" pitchFamily="34" charset="-120"/>
            </a:endParaRPr>
          </a:p>
          <a:p>
            <a:pPr marL="171450" indent="-171450">
              <a:buFont typeface="Wingdings" panose="05000000000000000000" pitchFamily="2" charset="2"/>
              <a:buChar char="Ø"/>
            </a:pPr>
            <a:r>
              <a:rPr lang="en-US" altLang="zh-CN" sz="1400" dirty="0" err="1">
                <a:latin typeface="Microsoft JhengHei" panose="020B0604030504040204" pitchFamily="34" charset="-120"/>
                <a:ea typeface="Microsoft JhengHei" panose="020B0604030504040204" pitchFamily="34" charset="-120"/>
                <a:cs typeface="Arial" panose="020B0604020202020204" pitchFamily="34" charset="0"/>
              </a:rPr>
              <a:t>Texline</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 &amp; </a:t>
            </a:r>
            <a:r>
              <a:rPr lang="en-US" altLang="zh-CN" sz="1400" dirty="0" err="1">
                <a:latin typeface="Microsoft JhengHei" panose="020B0604030504040204" pitchFamily="34" charset="-120"/>
                <a:ea typeface="Microsoft JhengHei" panose="020B0604030504040204" pitchFamily="34" charset="-120"/>
                <a:cs typeface="Arial" panose="020B0604020202020204" pitchFamily="34" charset="0"/>
              </a:rPr>
              <a:t>Reokona</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Focus</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on</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Exterior</a:t>
            </a:r>
            <a:r>
              <a:rPr lang="zh-CN" altLang="en-US" sz="14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400" dirty="0">
                <a:latin typeface="Microsoft JhengHei" panose="020B0604030504040204" pitchFamily="34" charset="-120"/>
                <a:ea typeface="Microsoft JhengHei" panose="020B0604030504040204" pitchFamily="34" charset="-120"/>
                <a:cs typeface="Arial" panose="020B0604020202020204" pitchFamily="34" charset="0"/>
              </a:rPr>
              <a:t>Fabrics</a:t>
            </a:r>
          </a:p>
          <a:p>
            <a:pPr marL="228600" indent="-228600">
              <a:buFont typeface="+mj-lt"/>
              <a:buAutoNum type="arabicPeriod"/>
            </a:pP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Localization of of sunshade fabric</a:t>
            </a:r>
          </a:p>
          <a:p>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 (Semi-shading, blackout, full-width weft-insulating sun blinds</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fabric, etc.);</a:t>
            </a:r>
          </a:p>
          <a:p>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2.    Localization of wind</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deflector</a:t>
            </a:r>
            <a:r>
              <a:rPr lang="zh-CN" altLang="en-US" sz="1200" dirty="0">
                <a:latin typeface="Microsoft JhengHei" panose="020B0604030504040204" pitchFamily="34" charset="-120"/>
                <a:ea typeface="Microsoft JhengHei" panose="020B0604030504040204" pitchFamily="34" charset="-120"/>
                <a:cs typeface="Arial" panose="020B0604020202020204" pitchFamily="34" charset="0"/>
              </a:rPr>
              <a:t> </a:t>
            </a:r>
            <a:r>
              <a:rPr lang="en-US" altLang="zh-CN" sz="1200" dirty="0">
                <a:latin typeface="Microsoft JhengHei" panose="020B0604030504040204" pitchFamily="34" charset="-120"/>
                <a:ea typeface="Microsoft JhengHei" panose="020B0604030504040204" pitchFamily="34" charset="-120"/>
                <a:cs typeface="Arial" panose="020B0604020202020204" pitchFamily="34" charset="0"/>
              </a:rPr>
              <a:t>fabric (high elastic yarn)</a:t>
            </a:r>
          </a:p>
          <a:p>
            <a:endParaRPr kumimoji="1" lang="en-US" altLang="zh-CN" sz="1200" dirty="0">
              <a:latin typeface="Microsoft JhengHei" panose="020B0604030504040204" pitchFamily="34" charset="-120"/>
              <a:ea typeface="Microsoft JhengHei" panose="020B0604030504040204" pitchFamily="34" charset="-120"/>
            </a:endParaRPr>
          </a:p>
        </p:txBody>
      </p:sp>
      <p:sp>
        <p:nvSpPr>
          <p:cNvPr id="46" name="十字形 45">
            <a:extLst>
              <a:ext uri="{FF2B5EF4-FFF2-40B4-BE49-F238E27FC236}">
                <a16:creationId xmlns:a16="http://schemas.microsoft.com/office/drawing/2014/main" xmlns="" id="{8B2F8379-EA20-5344-B94B-C95E6EB8119E}"/>
              </a:ext>
            </a:extLst>
          </p:cNvPr>
          <p:cNvSpPr/>
          <p:nvPr/>
        </p:nvSpPr>
        <p:spPr>
          <a:xfrm>
            <a:off x="6372200" y="4165395"/>
            <a:ext cx="321902" cy="298011"/>
          </a:xfrm>
          <a:prstGeom prst="plus">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latin typeface="Microsoft JhengHei" panose="020B0604030504040204" pitchFamily="34" charset="-120"/>
              <a:ea typeface="Microsoft JhengHei" panose="020B0604030504040204" pitchFamily="34" charset="-120"/>
            </a:endParaRPr>
          </a:p>
        </p:txBody>
      </p:sp>
      <p:sp>
        <p:nvSpPr>
          <p:cNvPr id="47" name="文字方塊 127">
            <a:extLst>
              <a:ext uri="{FF2B5EF4-FFF2-40B4-BE49-F238E27FC236}">
                <a16:creationId xmlns:a16="http://schemas.microsoft.com/office/drawing/2014/main" xmlns="" id="{1135A2F7-3DF2-DA43-A88E-4451297BF2F4}"/>
              </a:ext>
            </a:extLst>
          </p:cNvPr>
          <p:cNvSpPr txBox="1"/>
          <p:nvPr/>
        </p:nvSpPr>
        <p:spPr>
          <a:xfrm>
            <a:off x="892859" y="2797776"/>
            <a:ext cx="996131" cy="184666"/>
          </a:xfrm>
          <a:prstGeom prst="rect">
            <a:avLst/>
          </a:prstGeom>
          <a:noFill/>
        </p:spPr>
        <p:txBody>
          <a:bodyPr wrap="square" lIns="0" tIns="0" rIns="0" bIns="0" rtlCol="0">
            <a:spAutoFit/>
          </a:bodyPr>
          <a:lstStyle/>
          <a:p>
            <a:pPr algn="ctr"/>
            <a:r>
              <a:rPr lang="zh-CN" altLang="en-US" sz="1200" dirty="0">
                <a:solidFill>
                  <a:srgbClr val="FF0000"/>
                </a:solidFill>
                <a:latin typeface="Microsoft JhengHei" panose="020B0604030504040204" pitchFamily="34" charset="-120"/>
                <a:ea typeface="Microsoft JhengHei" panose="020B0604030504040204" pitchFamily="34" charset="-120"/>
              </a:rPr>
              <a:t>主机厂海外</a:t>
            </a:r>
            <a:endParaRPr lang="en-US" sz="1200" dirty="0">
              <a:solidFill>
                <a:srgbClr val="FF0000"/>
              </a:solidFill>
              <a:latin typeface="Microsoft JhengHei" panose="020B0604030504040204" pitchFamily="34" charset="-120"/>
              <a:ea typeface="Microsoft JhengHei" panose="020B0604030504040204" pitchFamily="34" charset="-120"/>
            </a:endParaRPr>
          </a:p>
        </p:txBody>
      </p:sp>
      <p:sp>
        <p:nvSpPr>
          <p:cNvPr id="48" name="文字方塊 127">
            <a:extLst>
              <a:ext uri="{FF2B5EF4-FFF2-40B4-BE49-F238E27FC236}">
                <a16:creationId xmlns:a16="http://schemas.microsoft.com/office/drawing/2014/main" xmlns="" id="{B733015C-BCC0-0C41-A280-C3D2F0E6ED82}"/>
              </a:ext>
            </a:extLst>
          </p:cNvPr>
          <p:cNvSpPr txBox="1"/>
          <p:nvPr/>
        </p:nvSpPr>
        <p:spPr>
          <a:xfrm>
            <a:off x="2567757" y="2797243"/>
            <a:ext cx="996131" cy="184666"/>
          </a:xfrm>
          <a:prstGeom prst="rect">
            <a:avLst/>
          </a:prstGeom>
          <a:noFill/>
        </p:spPr>
        <p:txBody>
          <a:bodyPr wrap="square" lIns="0" tIns="0" rIns="0" bIns="0" rtlCol="0">
            <a:spAutoFit/>
          </a:bodyPr>
          <a:lstStyle/>
          <a:p>
            <a:pPr algn="ctr"/>
            <a:r>
              <a:rPr lang="zh-CN" altLang="en-US" sz="1200" dirty="0">
                <a:solidFill>
                  <a:srgbClr val="FF0000"/>
                </a:solidFill>
                <a:latin typeface="Microsoft JhengHei" panose="020B0604030504040204" pitchFamily="34" charset="-120"/>
                <a:ea typeface="Microsoft JhengHei" panose="020B0604030504040204" pitchFamily="34" charset="-120"/>
              </a:rPr>
              <a:t>主机厂中国</a:t>
            </a:r>
            <a:endParaRPr lang="en-US" sz="1200" dirty="0">
              <a:solidFill>
                <a:srgbClr val="FF0000"/>
              </a:solidFill>
              <a:latin typeface="Microsoft JhengHei" panose="020B0604030504040204" pitchFamily="34" charset="-120"/>
              <a:ea typeface="Microsoft JhengHei" panose="020B0604030504040204" pitchFamily="34" charset="-120"/>
            </a:endParaRPr>
          </a:p>
        </p:txBody>
      </p:sp>
      <p:sp>
        <p:nvSpPr>
          <p:cNvPr id="49" name="文字方塊 127">
            <a:extLst>
              <a:ext uri="{FF2B5EF4-FFF2-40B4-BE49-F238E27FC236}">
                <a16:creationId xmlns:a16="http://schemas.microsoft.com/office/drawing/2014/main" xmlns="" id="{1C6F7A6C-617B-6A48-89E7-433254D90380}"/>
              </a:ext>
            </a:extLst>
          </p:cNvPr>
          <p:cNvSpPr txBox="1"/>
          <p:nvPr/>
        </p:nvSpPr>
        <p:spPr>
          <a:xfrm>
            <a:off x="2567757" y="6356993"/>
            <a:ext cx="1166451" cy="184666"/>
          </a:xfrm>
          <a:prstGeom prst="rect">
            <a:avLst/>
          </a:prstGeom>
          <a:noFill/>
        </p:spPr>
        <p:txBody>
          <a:bodyPr wrap="square" lIns="0" tIns="0" rIns="0" bIns="0" rtlCol="0">
            <a:spAutoFit/>
          </a:bodyPr>
          <a:lstStyle/>
          <a:p>
            <a:pPr algn="ctr"/>
            <a:r>
              <a:rPr lang="zh-CN" altLang="en-US" sz="1200" dirty="0">
                <a:solidFill>
                  <a:srgbClr val="FF0000"/>
                </a:solidFill>
                <a:latin typeface="Microsoft JhengHei" panose="020B0604030504040204" pitchFamily="34" charset="-120"/>
                <a:ea typeface="Microsoft JhengHei" panose="020B0604030504040204" pitchFamily="34" charset="-120"/>
              </a:rPr>
              <a:t>国内一级供应商</a:t>
            </a:r>
            <a:endParaRPr lang="en-US" sz="1200" dirty="0">
              <a:solidFill>
                <a:srgbClr val="FF0000"/>
              </a:solidFill>
              <a:latin typeface="Microsoft JhengHei" panose="020B0604030504040204" pitchFamily="34" charset="-120"/>
              <a:ea typeface="Microsoft JhengHei" panose="020B0604030504040204" pitchFamily="34" charset="-120"/>
            </a:endParaRPr>
          </a:p>
        </p:txBody>
      </p:sp>
      <p:cxnSp>
        <p:nvCxnSpPr>
          <p:cNvPr id="50" name="直線單箭頭接點 105">
            <a:extLst>
              <a:ext uri="{FF2B5EF4-FFF2-40B4-BE49-F238E27FC236}">
                <a16:creationId xmlns:a16="http://schemas.microsoft.com/office/drawing/2014/main" xmlns="" id="{0B8F97B0-2033-DA4F-AC10-B0C323A40D99}"/>
              </a:ext>
            </a:extLst>
          </p:cNvPr>
          <p:cNvCxnSpPr>
            <a:cxnSpLocks/>
            <a:stCxn id="42" idx="3"/>
          </p:cNvCxnSpPr>
          <p:nvPr/>
        </p:nvCxnSpPr>
        <p:spPr>
          <a:xfrm flipV="1">
            <a:off x="1753491" y="4434573"/>
            <a:ext cx="427073" cy="193462"/>
          </a:xfrm>
          <a:prstGeom prst="straightConnector1">
            <a:avLst/>
          </a:prstGeom>
          <a:noFill/>
          <a:ln w="9525" cap="flat" cmpd="sng" algn="ctr">
            <a:solidFill>
              <a:srgbClr val="ADB9CE">
                <a:lumMod val="75000"/>
              </a:srgbClr>
            </a:solidFill>
            <a:prstDash val="solid"/>
            <a:headEnd type="triangle" w="med" len="med"/>
            <a:tailEnd type="triangle" w="med" len="med"/>
          </a:ln>
          <a:effectLst/>
        </p:spPr>
      </p:cxnSp>
      <p:sp>
        <p:nvSpPr>
          <p:cNvPr id="52" name="文字方塊 127">
            <a:extLst>
              <a:ext uri="{FF2B5EF4-FFF2-40B4-BE49-F238E27FC236}">
                <a16:creationId xmlns:a16="http://schemas.microsoft.com/office/drawing/2014/main" xmlns="" id="{59419482-864B-BC43-88A0-56C07C8CB17E}"/>
              </a:ext>
            </a:extLst>
          </p:cNvPr>
          <p:cNvSpPr txBox="1"/>
          <p:nvPr/>
        </p:nvSpPr>
        <p:spPr>
          <a:xfrm>
            <a:off x="568419" y="4110292"/>
            <a:ext cx="1545903" cy="153888"/>
          </a:xfrm>
          <a:prstGeom prst="rect">
            <a:avLst/>
          </a:prstGeom>
          <a:noFill/>
        </p:spPr>
        <p:txBody>
          <a:bodyPr wrap="square" lIns="0" tIns="0" rIns="0" bIns="0" rtlCol="0">
            <a:spAutoFit/>
          </a:bodyPr>
          <a:lstStyle/>
          <a:p>
            <a:pPr algn="ctr"/>
            <a:r>
              <a:rPr lang="zh-CN" altLang="en-US" sz="1000" dirty="0">
                <a:solidFill>
                  <a:srgbClr val="FF0000"/>
                </a:solidFill>
                <a:latin typeface="Microsoft JhengHei" panose="020B0604030504040204" pitchFamily="34" charset="-120"/>
                <a:ea typeface="Microsoft JhengHei" panose="020B0604030504040204" pitchFamily="34" charset="-120"/>
              </a:rPr>
              <a:t>内饰面料 </a:t>
            </a:r>
            <a:r>
              <a:rPr lang="en-US" altLang="zh-CN" sz="1000" dirty="0">
                <a:solidFill>
                  <a:srgbClr val="FF0000"/>
                </a:solidFill>
                <a:latin typeface="Microsoft JhengHei" panose="020B0604030504040204" pitchFamily="34" charset="-120"/>
                <a:ea typeface="Microsoft JhengHei" panose="020B0604030504040204" pitchFamily="34" charset="-120"/>
              </a:rPr>
              <a:t>Interior</a:t>
            </a:r>
            <a:r>
              <a:rPr lang="zh-CN" altLang="en-US" sz="1000" dirty="0">
                <a:solidFill>
                  <a:srgbClr val="FF0000"/>
                </a:solidFill>
                <a:latin typeface="Microsoft JhengHei" panose="020B0604030504040204" pitchFamily="34" charset="-120"/>
                <a:ea typeface="Microsoft JhengHei" panose="020B0604030504040204" pitchFamily="34" charset="-120"/>
              </a:rPr>
              <a:t> </a:t>
            </a:r>
            <a:r>
              <a:rPr lang="en-US" altLang="zh-CN" sz="1000" dirty="0">
                <a:solidFill>
                  <a:srgbClr val="FF0000"/>
                </a:solidFill>
                <a:latin typeface="Microsoft JhengHei" panose="020B0604030504040204" pitchFamily="34" charset="-120"/>
                <a:ea typeface="Microsoft JhengHei" panose="020B0604030504040204" pitchFamily="34" charset="-120"/>
              </a:rPr>
              <a:t>Fabrics</a:t>
            </a:r>
          </a:p>
        </p:txBody>
      </p:sp>
      <p:sp>
        <p:nvSpPr>
          <p:cNvPr id="53" name="文字方塊 127">
            <a:extLst>
              <a:ext uri="{FF2B5EF4-FFF2-40B4-BE49-F238E27FC236}">
                <a16:creationId xmlns:a16="http://schemas.microsoft.com/office/drawing/2014/main" xmlns="" id="{02B51775-3F09-5242-8F8C-B185C011BE27}"/>
              </a:ext>
            </a:extLst>
          </p:cNvPr>
          <p:cNvSpPr txBox="1"/>
          <p:nvPr/>
        </p:nvSpPr>
        <p:spPr>
          <a:xfrm>
            <a:off x="593048" y="4803595"/>
            <a:ext cx="1545903" cy="153888"/>
          </a:xfrm>
          <a:prstGeom prst="rect">
            <a:avLst/>
          </a:prstGeom>
          <a:noFill/>
        </p:spPr>
        <p:txBody>
          <a:bodyPr wrap="square" lIns="0" tIns="0" rIns="0" bIns="0" rtlCol="0">
            <a:spAutoFit/>
          </a:bodyPr>
          <a:lstStyle/>
          <a:p>
            <a:pPr algn="ctr"/>
            <a:r>
              <a:rPr lang="zh-CN" altLang="en-US" sz="1000" dirty="0">
                <a:solidFill>
                  <a:srgbClr val="FF0000"/>
                </a:solidFill>
                <a:latin typeface="Microsoft JhengHei" panose="020B0604030504040204" pitchFamily="34" charset="-120"/>
                <a:ea typeface="Microsoft JhengHei" panose="020B0604030504040204" pitchFamily="34" charset="-120"/>
              </a:rPr>
              <a:t>外饰面料 </a:t>
            </a:r>
            <a:r>
              <a:rPr lang="en-US" altLang="zh-CN" sz="1000" dirty="0">
                <a:solidFill>
                  <a:srgbClr val="FF0000"/>
                </a:solidFill>
                <a:latin typeface="Microsoft JhengHei" panose="020B0604030504040204" pitchFamily="34" charset="-120"/>
                <a:ea typeface="Microsoft JhengHei" panose="020B0604030504040204" pitchFamily="34" charset="-120"/>
              </a:rPr>
              <a:t>Exterior</a:t>
            </a:r>
            <a:r>
              <a:rPr lang="zh-CN" altLang="en-US" sz="1000" dirty="0">
                <a:solidFill>
                  <a:srgbClr val="FF0000"/>
                </a:solidFill>
                <a:latin typeface="Microsoft JhengHei" panose="020B0604030504040204" pitchFamily="34" charset="-120"/>
                <a:ea typeface="Microsoft JhengHei" panose="020B0604030504040204" pitchFamily="34" charset="-120"/>
              </a:rPr>
              <a:t> </a:t>
            </a:r>
            <a:r>
              <a:rPr lang="en-US" altLang="zh-CN" sz="1000" dirty="0">
                <a:solidFill>
                  <a:srgbClr val="FF0000"/>
                </a:solidFill>
                <a:latin typeface="Microsoft JhengHei" panose="020B0604030504040204" pitchFamily="34" charset="-120"/>
                <a:ea typeface="Microsoft JhengHei" panose="020B0604030504040204" pitchFamily="34" charset="-120"/>
              </a:rPr>
              <a:t>Fabrics</a:t>
            </a:r>
            <a:endParaRPr lang="en-US" sz="1000" dirty="0">
              <a:solidFill>
                <a:srgbClr val="FF0000"/>
              </a:solidFill>
              <a:latin typeface="Microsoft JhengHei" panose="020B0604030504040204" pitchFamily="34" charset="-120"/>
              <a:ea typeface="Microsoft JhengHei" panose="020B0604030504040204" pitchFamily="34" charset="-120"/>
            </a:endParaRPr>
          </a:p>
        </p:txBody>
      </p:sp>
      <p:sp>
        <p:nvSpPr>
          <p:cNvPr id="54" name="标题 1">
            <a:extLst>
              <a:ext uri="{FF2B5EF4-FFF2-40B4-BE49-F238E27FC236}">
                <a16:creationId xmlns:a16="http://schemas.microsoft.com/office/drawing/2014/main" xmlns="" id="{1EA2118E-0861-F04D-A54D-9670891FD2D3}"/>
              </a:ext>
            </a:extLst>
          </p:cNvPr>
          <p:cNvSpPr txBox="1">
            <a:spLocks/>
          </p:cNvSpPr>
          <p:nvPr/>
        </p:nvSpPr>
        <p:spPr>
          <a:xfrm>
            <a:off x="17234" y="692696"/>
            <a:ext cx="9019261" cy="4180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2800" b="1" kern="1200">
                <a:solidFill>
                  <a:schemeClr val="bg1"/>
                </a:solidFill>
                <a:latin typeface="微軟正黑體" pitchFamily="34" charset="-120"/>
                <a:ea typeface="微軟正黑體" pitchFamily="34" charset="-120"/>
                <a:cs typeface="Arial" pitchFamily="34" charset="0"/>
              </a:defRPr>
            </a:lvl1pPr>
          </a:lstStyle>
          <a:p>
            <a:pPr marL="285750" indent="-285750">
              <a:buFont typeface="Wingdings" pitchFamily="2" charset="2"/>
              <a:buChar char="Ø"/>
            </a:pPr>
            <a:r>
              <a:rPr kumimoji="1" lang="zh-CN" altLang="en-US" sz="1600" dirty="0">
                <a:solidFill>
                  <a:schemeClr val="tx1"/>
                </a:solidFill>
              </a:rPr>
              <a:t>国际合作确保技术领先 </a:t>
            </a:r>
            <a:r>
              <a:rPr kumimoji="1" lang="en-US" altLang="zh-CN" sz="1600" dirty="0">
                <a:solidFill>
                  <a:schemeClr val="tx1"/>
                </a:solidFill>
              </a:rPr>
              <a:t>Leading</a:t>
            </a:r>
            <a:r>
              <a:rPr kumimoji="1" lang="zh-CN" altLang="en-US" sz="1600" dirty="0">
                <a:solidFill>
                  <a:schemeClr val="tx1"/>
                </a:solidFill>
              </a:rPr>
              <a:t> </a:t>
            </a:r>
            <a:r>
              <a:rPr kumimoji="1" lang="en-US" altLang="zh-CN" sz="1600" dirty="0">
                <a:solidFill>
                  <a:schemeClr val="tx1"/>
                </a:solidFill>
              </a:rPr>
              <a:t>Intl</a:t>
            </a:r>
            <a:r>
              <a:rPr kumimoji="1" lang="zh-CN" altLang="en-US" sz="1600" dirty="0">
                <a:solidFill>
                  <a:schemeClr val="tx1"/>
                </a:solidFill>
              </a:rPr>
              <a:t> </a:t>
            </a:r>
            <a:r>
              <a:rPr kumimoji="1" lang="en-US" altLang="zh-CN" sz="1600" dirty="0">
                <a:solidFill>
                  <a:schemeClr val="tx1"/>
                </a:solidFill>
              </a:rPr>
              <a:t>collaboration</a:t>
            </a:r>
            <a:r>
              <a:rPr kumimoji="1" lang="zh-CN" altLang="en-US" sz="1600" dirty="0">
                <a:solidFill>
                  <a:schemeClr val="tx1"/>
                </a:solidFill>
              </a:rPr>
              <a:t> </a:t>
            </a:r>
            <a:r>
              <a:rPr kumimoji="1" lang="en-US" altLang="zh-CN" sz="1600" dirty="0">
                <a:solidFill>
                  <a:schemeClr val="tx1"/>
                </a:solidFill>
              </a:rPr>
              <a:t>to</a:t>
            </a:r>
            <a:r>
              <a:rPr kumimoji="1" lang="zh-CN" altLang="en-US" sz="1600" dirty="0">
                <a:solidFill>
                  <a:schemeClr val="tx1"/>
                </a:solidFill>
              </a:rPr>
              <a:t> </a:t>
            </a:r>
            <a:r>
              <a:rPr kumimoji="1" lang="en-US" altLang="zh-CN" sz="1600" dirty="0">
                <a:solidFill>
                  <a:schemeClr val="tx1"/>
                </a:solidFill>
              </a:rPr>
              <a:t>remain</a:t>
            </a:r>
            <a:r>
              <a:rPr kumimoji="1" lang="zh-CN" altLang="en-US" sz="1600" dirty="0">
                <a:solidFill>
                  <a:schemeClr val="tx1"/>
                </a:solidFill>
              </a:rPr>
              <a:t> </a:t>
            </a:r>
            <a:r>
              <a:rPr kumimoji="1" lang="en-US" altLang="zh-CN" sz="1600" dirty="0">
                <a:solidFill>
                  <a:schemeClr val="tx1"/>
                </a:solidFill>
              </a:rPr>
              <a:t>technical</a:t>
            </a:r>
            <a:r>
              <a:rPr kumimoji="1" lang="zh-CN" altLang="en-US" sz="1600" dirty="0">
                <a:solidFill>
                  <a:schemeClr val="tx1"/>
                </a:solidFill>
              </a:rPr>
              <a:t> </a:t>
            </a:r>
            <a:r>
              <a:rPr kumimoji="1" lang="en-US" altLang="zh-CN" sz="1600" dirty="0">
                <a:solidFill>
                  <a:schemeClr val="tx1"/>
                </a:solidFill>
              </a:rPr>
              <a:t>advance</a:t>
            </a:r>
            <a:endParaRPr kumimoji="1" lang="zh-CN" altLang="en-US" sz="1600" dirty="0">
              <a:solidFill>
                <a:schemeClr val="tx1"/>
              </a:solidFill>
            </a:endParaRPr>
          </a:p>
        </p:txBody>
      </p:sp>
    </p:spTree>
    <p:extLst>
      <p:ext uri="{BB962C8B-B14F-4D97-AF65-F5344CB8AC3E}">
        <p14:creationId xmlns:p14="http://schemas.microsoft.com/office/powerpoint/2010/main" val="292742495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9D8ECF9-6BED-5746-B62D-6212A6EB9105}"/>
              </a:ext>
            </a:extLst>
          </p:cNvPr>
          <p:cNvSpPr>
            <a:spLocks noGrp="1"/>
          </p:cNvSpPr>
          <p:nvPr>
            <p:ph type="title"/>
          </p:nvPr>
        </p:nvSpPr>
        <p:spPr/>
        <p:txBody>
          <a:bodyPr>
            <a:normAutofit fontScale="90000"/>
          </a:bodyPr>
          <a:lstStyle/>
          <a:p>
            <a:r>
              <a:rPr kumimoji="1" lang="zh-CN" altLang="en-US" dirty="0"/>
              <a:t>全球化团队合作模式 </a:t>
            </a:r>
            <a:r>
              <a:rPr kumimoji="1" lang="en-US" altLang="zh-CN" dirty="0">
                <a:latin typeface="Arial Narrow" panose="020B0606020202030204" pitchFamily="34" charset="0"/>
              </a:rPr>
              <a:t>Global</a:t>
            </a:r>
            <a:r>
              <a:rPr kumimoji="1" lang="zh-CN" altLang="en-US" dirty="0">
                <a:latin typeface="Arial Narrow" panose="020B0606020202030204" pitchFamily="34" charset="0"/>
              </a:rPr>
              <a:t> </a:t>
            </a:r>
            <a:r>
              <a:rPr kumimoji="1" lang="en-US" altLang="zh-CN" dirty="0">
                <a:latin typeface="Arial Narrow" panose="020B0606020202030204" pitchFamily="34" charset="0"/>
              </a:rPr>
              <a:t>Team</a:t>
            </a:r>
            <a:r>
              <a:rPr kumimoji="1" lang="zh-CN" altLang="en-US" dirty="0">
                <a:latin typeface="Arial Narrow" panose="020B0606020202030204" pitchFamily="34" charset="0"/>
              </a:rPr>
              <a:t> </a:t>
            </a:r>
            <a:r>
              <a:rPr kumimoji="1" lang="en-US" altLang="zh-CN" dirty="0">
                <a:latin typeface="Arial Narrow" panose="020B0606020202030204" pitchFamily="34" charset="0"/>
              </a:rPr>
              <a:t>Collaboration</a:t>
            </a:r>
            <a:endParaRPr kumimoji="1" lang="zh-CN" altLang="en-US" dirty="0">
              <a:latin typeface="Arial Narrow" panose="020B0606020202030204" pitchFamily="34" charset="0"/>
            </a:endParaRPr>
          </a:p>
        </p:txBody>
      </p:sp>
      <p:sp>
        <p:nvSpPr>
          <p:cNvPr id="3" name="灯片编号占位符 2">
            <a:extLst>
              <a:ext uri="{FF2B5EF4-FFF2-40B4-BE49-F238E27FC236}">
                <a16:creationId xmlns:a16="http://schemas.microsoft.com/office/drawing/2014/main" xmlns="" id="{9F59D960-721E-1F4B-9074-CE6CF9DFF1A2}"/>
              </a:ext>
            </a:extLst>
          </p:cNvPr>
          <p:cNvSpPr>
            <a:spLocks noGrp="1"/>
          </p:cNvSpPr>
          <p:nvPr>
            <p:ph type="sldNum" sz="quarter" idx="12"/>
          </p:nvPr>
        </p:nvSpPr>
        <p:spPr/>
        <p:txBody>
          <a:bodyPr/>
          <a:lstStyle/>
          <a:p>
            <a:fld id="{7104F2FB-28E4-416D-97AC-0AE5F9F00D07}" type="slidenum">
              <a:rPr lang="zh-HK" altLang="en-US" smtClean="0"/>
              <a:pPr/>
              <a:t>14</a:t>
            </a:fld>
            <a:endParaRPr lang="zh-HK" altLang="en-US" dirty="0"/>
          </a:p>
        </p:txBody>
      </p:sp>
      <p:sp>
        <p:nvSpPr>
          <p:cNvPr id="22" name="文本框 21">
            <a:extLst>
              <a:ext uri="{FF2B5EF4-FFF2-40B4-BE49-F238E27FC236}">
                <a16:creationId xmlns:a16="http://schemas.microsoft.com/office/drawing/2014/main" xmlns="" id="{058EEB0A-B9DE-2349-AB8A-697C568F6CA9}"/>
              </a:ext>
            </a:extLst>
          </p:cNvPr>
          <p:cNvSpPr txBox="1"/>
          <p:nvPr/>
        </p:nvSpPr>
        <p:spPr>
          <a:xfrm>
            <a:off x="310102" y="683404"/>
            <a:ext cx="7877093" cy="369332"/>
          </a:xfrm>
          <a:prstGeom prst="rect">
            <a:avLst/>
          </a:prstGeom>
          <a:noFill/>
        </p:spPr>
        <p:txBody>
          <a:bodyPr wrap="none" rtlCol="0">
            <a:spAutoFit/>
          </a:bodyPr>
          <a:lstStyle/>
          <a:p>
            <a:r>
              <a:rPr kumimoji="1" lang="en-US" altLang="zh-CN" dirty="0">
                <a:latin typeface="Arial Narrow" panose="020B0606020202030204" pitchFamily="34" charset="0"/>
                <a:ea typeface="微軟正黑體" panose="020B0604030504040204" pitchFamily="34" charset="-120"/>
              </a:rPr>
              <a:t>Texline</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Project</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Team</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(China</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&amp;</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Germany)</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Working</a:t>
            </a:r>
            <a:r>
              <a:rPr kumimoji="1" lang="zh-CN" altLang="en-US" dirty="0">
                <a:latin typeface="Arial Narrow" panose="020B0606020202030204" pitchFamily="34" charset="0"/>
                <a:ea typeface="微軟正黑體" panose="020B0604030504040204" pitchFamily="34" charset="-120"/>
              </a:rPr>
              <a:t> </a:t>
            </a:r>
            <a:r>
              <a:rPr kumimoji="1" lang="en-US" altLang="zh-CN" dirty="0">
                <a:latin typeface="Arial Narrow" panose="020B0606020202030204" pitchFamily="34" charset="0"/>
                <a:ea typeface="微軟正黑體" panose="020B0604030504040204" pitchFamily="34" charset="-120"/>
              </a:rPr>
              <a:t>Model</a:t>
            </a:r>
            <a:r>
              <a:rPr kumimoji="1" lang="zh-CN" altLang="en-US" dirty="0">
                <a:latin typeface="Arial Narrow" panose="020B0606020202030204" pitchFamily="34" charset="0"/>
                <a:ea typeface="微軟正黑體" panose="020B0604030504040204" pitchFamily="34" charset="-120"/>
              </a:rPr>
              <a:t> 中德联合项目团队</a:t>
            </a:r>
            <a:r>
              <a:rPr kumimoji="1" lang="en-US" altLang="zh-CN" dirty="0">
                <a:latin typeface="Arial Narrow" panose="020B0606020202030204" pitchFamily="34" charset="0"/>
                <a:ea typeface="微軟正黑體" panose="020B0604030504040204" pitchFamily="34" charset="-120"/>
              </a:rPr>
              <a:t>&amp;</a:t>
            </a:r>
            <a:r>
              <a:rPr kumimoji="1" lang="zh-CN" altLang="en-US" dirty="0">
                <a:latin typeface="Arial Narrow" panose="020B0606020202030204" pitchFamily="34" charset="0"/>
                <a:ea typeface="微軟正黑體" panose="020B0604030504040204" pitchFamily="34" charset="-120"/>
              </a:rPr>
              <a:t>运作方式</a:t>
            </a:r>
          </a:p>
        </p:txBody>
      </p:sp>
      <p:grpSp>
        <p:nvGrpSpPr>
          <p:cNvPr id="38" name="组合 37">
            <a:extLst>
              <a:ext uri="{FF2B5EF4-FFF2-40B4-BE49-F238E27FC236}">
                <a16:creationId xmlns:a16="http://schemas.microsoft.com/office/drawing/2014/main" xmlns="" id="{4DA35939-2AD9-BF49-8FFB-7383418BF3B9}"/>
              </a:ext>
            </a:extLst>
          </p:cNvPr>
          <p:cNvGrpSpPr/>
          <p:nvPr/>
        </p:nvGrpSpPr>
        <p:grpSpPr>
          <a:xfrm>
            <a:off x="437498" y="1225485"/>
            <a:ext cx="8062892" cy="2064655"/>
            <a:chOff x="478176" y="2021210"/>
            <a:chExt cx="8062892" cy="2152154"/>
          </a:xfrm>
        </p:grpSpPr>
        <p:sp>
          <p:nvSpPr>
            <p:cNvPr id="39" name="任意形状 38">
              <a:extLst>
                <a:ext uri="{FF2B5EF4-FFF2-40B4-BE49-F238E27FC236}">
                  <a16:creationId xmlns:a16="http://schemas.microsoft.com/office/drawing/2014/main" xmlns="" id="{D172C261-7323-A44D-9E42-1CB99FF09B37}"/>
                </a:ext>
              </a:extLst>
            </p:cNvPr>
            <p:cNvSpPr/>
            <p:nvPr/>
          </p:nvSpPr>
          <p:spPr>
            <a:xfrm>
              <a:off x="4572000" y="2539646"/>
              <a:ext cx="122286" cy="587127"/>
            </a:xfrm>
            <a:custGeom>
              <a:avLst/>
              <a:gdLst/>
              <a:ahLst/>
              <a:cxnLst/>
              <a:rect l="0" t="0" r="0" b="0"/>
              <a:pathLst>
                <a:path>
                  <a:moveTo>
                    <a:pt x="0" y="0"/>
                  </a:moveTo>
                  <a:lnTo>
                    <a:pt x="0" y="587127"/>
                  </a:lnTo>
                  <a:lnTo>
                    <a:pt x="122286" y="587127"/>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0" name="任意形状 39">
              <a:extLst>
                <a:ext uri="{FF2B5EF4-FFF2-40B4-BE49-F238E27FC236}">
                  <a16:creationId xmlns:a16="http://schemas.microsoft.com/office/drawing/2014/main" xmlns="" id="{FABF7144-9C7A-0440-8300-08B437647A45}"/>
                </a:ext>
              </a:extLst>
            </p:cNvPr>
            <p:cNvSpPr/>
            <p:nvPr/>
          </p:nvSpPr>
          <p:spPr>
            <a:xfrm>
              <a:off x="4458391" y="2539646"/>
              <a:ext cx="113608" cy="587127"/>
            </a:xfrm>
            <a:custGeom>
              <a:avLst/>
              <a:gdLst/>
              <a:ahLst/>
              <a:cxnLst/>
              <a:rect l="0" t="0" r="0" b="0"/>
              <a:pathLst>
                <a:path>
                  <a:moveTo>
                    <a:pt x="113608" y="0"/>
                  </a:moveTo>
                  <a:lnTo>
                    <a:pt x="113608" y="587127"/>
                  </a:lnTo>
                  <a:lnTo>
                    <a:pt x="0" y="587127"/>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1" name="任意形状 40">
              <a:extLst>
                <a:ext uri="{FF2B5EF4-FFF2-40B4-BE49-F238E27FC236}">
                  <a16:creationId xmlns:a16="http://schemas.microsoft.com/office/drawing/2014/main" xmlns="" id="{303F4D41-580E-3D4D-A7E2-245374B43585}"/>
                </a:ext>
              </a:extLst>
            </p:cNvPr>
            <p:cNvSpPr/>
            <p:nvPr/>
          </p:nvSpPr>
          <p:spPr>
            <a:xfrm>
              <a:off x="4572000" y="2539646"/>
              <a:ext cx="3273013" cy="1174254"/>
            </a:xfrm>
            <a:custGeom>
              <a:avLst/>
              <a:gdLst/>
              <a:ahLst/>
              <a:cxnLst/>
              <a:rect l="0" t="0" r="0" b="0"/>
              <a:pathLst>
                <a:path>
                  <a:moveTo>
                    <a:pt x="0" y="0"/>
                  </a:moveTo>
                  <a:lnTo>
                    <a:pt x="0" y="1060645"/>
                  </a:lnTo>
                  <a:lnTo>
                    <a:pt x="3273013" y="1060645"/>
                  </a:lnTo>
                  <a:lnTo>
                    <a:pt x="3273013" y="1174254"/>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2" name="任意形状 41">
              <a:extLst>
                <a:ext uri="{FF2B5EF4-FFF2-40B4-BE49-F238E27FC236}">
                  <a16:creationId xmlns:a16="http://schemas.microsoft.com/office/drawing/2014/main" xmlns="" id="{5D244BC3-4231-524E-9BF7-C5A2F74E3962}"/>
                </a:ext>
              </a:extLst>
            </p:cNvPr>
            <p:cNvSpPr/>
            <p:nvPr/>
          </p:nvSpPr>
          <p:spPr>
            <a:xfrm>
              <a:off x="4572000" y="2539646"/>
              <a:ext cx="1963808" cy="1174254"/>
            </a:xfrm>
            <a:custGeom>
              <a:avLst/>
              <a:gdLst/>
              <a:ahLst/>
              <a:cxnLst/>
              <a:rect l="0" t="0" r="0" b="0"/>
              <a:pathLst>
                <a:path>
                  <a:moveTo>
                    <a:pt x="0" y="0"/>
                  </a:moveTo>
                  <a:lnTo>
                    <a:pt x="0" y="1060645"/>
                  </a:lnTo>
                  <a:lnTo>
                    <a:pt x="1963808" y="1060645"/>
                  </a:lnTo>
                  <a:lnTo>
                    <a:pt x="1963808" y="1174254"/>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3" name="任意形状 42">
              <a:extLst>
                <a:ext uri="{FF2B5EF4-FFF2-40B4-BE49-F238E27FC236}">
                  <a16:creationId xmlns:a16="http://schemas.microsoft.com/office/drawing/2014/main" xmlns="" id="{F98B485F-49B0-D944-817E-927F45D23919}"/>
                </a:ext>
              </a:extLst>
            </p:cNvPr>
            <p:cNvSpPr/>
            <p:nvPr/>
          </p:nvSpPr>
          <p:spPr>
            <a:xfrm>
              <a:off x="4572000" y="2539646"/>
              <a:ext cx="654602" cy="1174254"/>
            </a:xfrm>
            <a:custGeom>
              <a:avLst/>
              <a:gdLst/>
              <a:ahLst/>
              <a:cxnLst/>
              <a:rect l="0" t="0" r="0" b="0"/>
              <a:pathLst>
                <a:path>
                  <a:moveTo>
                    <a:pt x="0" y="0"/>
                  </a:moveTo>
                  <a:lnTo>
                    <a:pt x="0" y="1060645"/>
                  </a:lnTo>
                  <a:lnTo>
                    <a:pt x="654602" y="1060645"/>
                  </a:lnTo>
                  <a:lnTo>
                    <a:pt x="654602" y="1174254"/>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4" name="任意形状 43">
              <a:extLst>
                <a:ext uri="{FF2B5EF4-FFF2-40B4-BE49-F238E27FC236}">
                  <a16:creationId xmlns:a16="http://schemas.microsoft.com/office/drawing/2014/main" xmlns="" id="{757F5A30-F7A1-AA4B-9146-58E8E64430D9}"/>
                </a:ext>
              </a:extLst>
            </p:cNvPr>
            <p:cNvSpPr/>
            <p:nvPr/>
          </p:nvSpPr>
          <p:spPr>
            <a:xfrm>
              <a:off x="3917397" y="2539646"/>
              <a:ext cx="654602" cy="1174254"/>
            </a:xfrm>
            <a:custGeom>
              <a:avLst/>
              <a:gdLst/>
              <a:ahLst/>
              <a:cxnLst/>
              <a:rect l="0" t="0" r="0" b="0"/>
              <a:pathLst>
                <a:path>
                  <a:moveTo>
                    <a:pt x="654602" y="0"/>
                  </a:moveTo>
                  <a:lnTo>
                    <a:pt x="654602" y="1060645"/>
                  </a:lnTo>
                  <a:lnTo>
                    <a:pt x="0" y="1060645"/>
                  </a:lnTo>
                  <a:lnTo>
                    <a:pt x="0" y="1174254"/>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5" name="任意形状 44">
              <a:extLst>
                <a:ext uri="{FF2B5EF4-FFF2-40B4-BE49-F238E27FC236}">
                  <a16:creationId xmlns:a16="http://schemas.microsoft.com/office/drawing/2014/main" xmlns="" id="{9B77952C-4F9D-4640-8660-95ED64A6F08A}"/>
                </a:ext>
              </a:extLst>
            </p:cNvPr>
            <p:cNvSpPr/>
            <p:nvPr/>
          </p:nvSpPr>
          <p:spPr>
            <a:xfrm>
              <a:off x="2608191" y="2539646"/>
              <a:ext cx="1963808" cy="1174254"/>
            </a:xfrm>
            <a:custGeom>
              <a:avLst/>
              <a:gdLst/>
              <a:ahLst/>
              <a:cxnLst/>
              <a:rect l="0" t="0" r="0" b="0"/>
              <a:pathLst>
                <a:path>
                  <a:moveTo>
                    <a:pt x="1963808" y="0"/>
                  </a:moveTo>
                  <a:lnTo>
                    <a:pt x="1963808" y="1060645"/>
                  </a:lnTo>
                  <a:lnTo>
                    <a:pt x="0" y="1060645"/>
                  </a:lnTo>
                  <a:lnTo>
                    <a:pt x="0" y="1174254"/>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6" name="任意形状 45">
              <a:extLst>
                <a:ext uri="{FF2B5EF4-FFF2-40B4-BE49-F238E27FC236}">
                  <a16:creationId xmlns:a16="http://schemas.microsoft.com/office/drawing/2014/main" xmlns="" id="{50294503-BEC3-B248-AA80-5173568FA754}"/>
                </a:ext>
              </a:extLst>
            </p:cNvPr>
            <p:cNvSpPr/>
            <p:nvPr/>
          </p:nvSpPr>
          <p:spPr>
            <a:xfrm>
              <a:off x="1298986" y="2539646"/>
              <a:ext cx="3273013" cy="1174254"/>
            </a:xfrm>
            <a:custGeom>
              <a:avLst/>
              <a:gdLst/>
              <a:ahLst/>
              <a:cxnLst/>
              <a:rect l="0" t="0" r="0" b="0"/>
              <a:pathLst>
                <a:path>
                  <a:moveTo>
                    <a:pt x="3273013" y="0"/>
                  </a:moveTo>
                  <a:lnTo>
                    <a:pt x="3273013" y="1060645"/>
                  </a:lnTo>
                  <a:lnTo>
                    <a:pt x="0" y="1060645"/>
                  </a:lnTo>
                  <a:lnTo>
                    <a:pt x="0" y="1174254"/>
                  </a:lnTo>
                </a:path>
              </a:pathLst>
            </a:custGeom>
            <a:noFill/>
          </p:spPr>
          <p:style>
            <a:lnRef idx="2">
              <a:schemeClr val="accent1">
                <a:tint val="99000"/>
                <a:hueOff val="0"/>
                <a:satOff val="0"/>
                <a:lumOff val="0"/>
                <a:alphaOff val="0"/>
              </a:schemeClr>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47" name="任意形状 46">
              <a:extLst>
                <a:ext uri="{FF2B5EF4-FFF2-40B4-BE49-F238E27FC236}">
                  <a16:creationId xmlns:a16="http://schemas.microsoft.com/office/drawing/2014/main" xmlns="" id="{075B7ED8-CDCC-1A42-A2F5-FB7DBAFFF854}"/>
                </a:ext>
              </a:extLst>
            </p:cNvPr>
            <p:cNvSpPr/>
            <p:nvPr/>
          </p:nvSpPr>
          <p:spPr>
            <a:xfrm>
              <a:off x="4116539" y="2021210"/>
              <a:ext cx="910921" cy="645573"/>
            </a:xfrm>
            <a:custGeom>
              <a:avLst/>
              <a:gdLst>
                <a:gd name="connsiteX0" fmla="*/ 0 w 1467586"/>
                <a:gd name="connsiteY0" fmla="*/ 0 h 664378"/>
                <a:gd name="connsiteX1" fmla="*/ 1467586 w 1467586"/>
                <a:gd name="connsiteY1" fmla="*/ 0 h 664378"/>
                <a:gd name="connsiteX2" fmla="*/ 1467586 w 1467586"/>
                <a:gd name="connsiteY2" fmla="*/ 664378 h 664378"/>
                <a:gd name="connsiteX3" fmla="*/ 0 w 1467586"/>
                <a:gd name="connsiteY3" fmla="*/ 664378 h 664378"/>
                <a:gd name="connsiteX4" fmla="*/ 0 w 1467586"/>
                <a:gd name="connsiteY4" fmla="*/ 0 h 664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7586" h="664378">
                  <a:moveTo>
                    <a:pt x="0" y="0"/>
                  </a:moveTo>
                  <a:lnTo>
                    <a:pt x="1467586" y="0"/>
                  </a:lnTo>
                  <a:lnTo>
                    <a:pt x="1467586" y="664378"/>
                  </a:lnTo>
                  <a:lnTo>
                    <a:pt x="0" y="664378"/>
                  </a:lnTo>
                  <a:lnTo>
                    <a:pt x="0" y="0"/>
                  </a:lnTo>
                  <a:close/>
                </a:path>
              </a:pathLst>
            </a:custGeom>
            <a:solidFill>
              <a:schemeClr val="accent1">
                <a:lumMod val="50000"/>
              </a:schemeClr>
            </a:solidFill>
          </p:spPr>
          <p:style>
            <a:lnRef idx="2">
              <a:schemeClr val="lt1">
                <a:hueOff val="0"/>
                <a:satOff val="0"/>
                <a:lumOff val="0"/>
                <a:alphaOff val="0"/>
              </a:schemeClr>
            </a:lnRef>
            <a:fillRef idx="1">
              <a:scrgbClr r="0" g="0" b="0"/>
            </a:fillRef>
            <a:effectRef idx="0">
              <a:schemeClr val="accent1">
                <a:shade val="80000"/>
                <a:hueOff val="0"/>
                <a:satOff val="0"/>
                <a:lumOff val="0"/>
                <a:alphaOff val="0"/>
              </a:schemeClr>
            </a:effectRef>
            <a:fontRef idx="minor">
              <a:schemeClr val="lt1"/>
            </a:fontRef>
          </p:style>
          <p:txBody>
            <a:bodyPr spcFirstLastPara="0" vert="horz" wrap="square" lIns="8890" tIns="8890" rIns="8890" bIns="8890" numCol="1" spcCol="1270" anchor="ctr" anchorCtr="0">
              <a:noAutofit/>
            </a:bodyPr>
            <a:lstStyle/>
            <a:p>
              <a:pPr marL="0" lvl="0" indent="0" algn="ctr" defTabSz="622300">
                <a:lnSpc>
                  <a:spcPct val="90000"/>
                </a:lnSpc>
                <a:spcBef>
                  <a:spcPct val="0"/>
                </a:spcBef>
                <a:spcAft>
                  <a:spcPct val="35000"/>
                </a:spcAft>
                <a:buNone/>
              </a:pPr>
              <a:r>
                <a:rPr lang="zh-CN" altLang="en-US" sz="1400" kern="1200" dirty="0">
                  <a:latin typeface="Arial Narrow" panose="020B0606020202030204" pitchFamily="34" charset="0"/>
                  <a:ea typeface="微軟正黑體" panose="020B0604030504040204" pitchFamily="34" charset="-120"/>
                </a:rPr>
                <a:t>总经理</a:t>
              </a:r>
              <a:endParaRPr lang="en-US" altLang="zh-CN" sz="1400" kern="1200" dirty="0">
                <a:latin typeface="Arial Narrow" panose="020B0606020202030204" pitchFamily="34" charset="0"/>
                <a:ea typeface="微軟正黑體" panose="020B0604030504040204" pitchFamily="34" charset="-120"/>
              </a:endParaRPr>
            </a:p>
            <a:p>
              <a:pPr marL="0" lvl="0" indent="0" algn="ctr" defTabSz="622300">
                <a:lnSpc>
                  <a:spcPct val="90000"/>
                </a:lnSpc>
                <a:spcBef>
                  <a:spcPct val="0"/>
                </a:spcBef>
                <a:spcAft>
                  <a:spcPct val="35000"/>
                </a:spcAft>
                <a:buNone/>
              </a:pPr>
              <a:r>
                <a:rPr lang="en-US" altLang="zh-CN" sz="1400" kern="1200" dirty="0" err="1">
                  <a:latin typeface="Arial Narrow" panose="020B0606020202030204" pitchFamily="34" charset="0"/>
                  <a:ea typeface="微軟正黑體" panose="020B0604030504040204" pitchFamily="34" charset="-120"/>
                </a:rPr>
                <a:t>Texline</a:t>
              </a:r>
              <a:r>
                <a:rPr lang="zh-CN" altLang="en-US" sz="1400" kern="1200" dirty="0">
                  <a:latin typeface="Arial Narrow" panose="020B0606020202030204" pitchFamily="34" charset="0"/>
                  <a:ea typeface="微軟正黑體" panose="020B0604030504040204" pitchFamily="34" charset="-120"/>
                </a:rPr>
                <a:t> </a:t>
              </a:r>
              <a:r>
                <a:rPr lang="en-US" altLang="zh-CN" sz="1400" kern="1200" dirty="0">
                  <a:latin typeface="Arial Narrow" panose="020B0606020202030204" pitchFamily="34" charset="0"/>
                  <a:ea typeface="微軟正黑體" panose="020B0604030504040204" pitchFamily="34" charset="-120"/>
                </a:rPr>
                <a:t>GM</a:t>
              </a:r>
              <a:endParaRPr lang="zh-CN" altLang="en-US" sz="1400" kern="1200" dirty="0">
                <a:latin typeface="Arial Narrow" panose="020B0606020202030204" pitchFamily="34" charset="0"/>
                <a:ea typeface="微軟正黑體" panose="020B0604030504040204" pitchFamily="34" charset="-120"/>
              </a:endParaRPr>
            </a:p>
          </p:txBody>
        </p:sp>
        <p:sp>
          <p:nvSpPr>
            <p:cNvPr id="48" name="任意形状 47">
              <a:extLst>
                <a:ext uri="{FF2B5EF4-FFF2-40B4-BE49-F238E27FC236}">
                  <a16:creationId xmlns:a16="http://schemas.microsoft.com/office/drawing/2014/main" xmlns="" id="{867D0912-537E-5247-9BFB-2C1945C934A7}"/>
                </a:ext>
              </a:extLst>
            </p:cNvPr>
            <p:cNvSpPr/>
            <p:nvPr/>
          </p:nvSpPr>
          <p:spPr>
            <a:xfrm>
              <a:off x="478176" y="3713900"/>
              <a:ext cx="1455679" cy="459464"/>
            </a:xfrm>
            <a:custGeom>
              <a:avLst/>
              <a:gdLst>
                <a:gd name="connsiteX0" fmla="*/ 0 w 1081987"/>
                <a:gd name="connsiteY0" fmla="*/ 0 h 540993"/>
                <a:gd name="connsiteX1" fmla="*/ 1081987 w 1081987"/>
                <a:gd name="connsiteY1" fmla="*/ 0 h 540993"/>
                <a:gd name="connsiteX2" fmla="*/ 1081987 w 1081987"/>
                <a:gd name="connsiteY2" fmla="*/ 540993 h 540993"/>
                <a:gd name="connsiteX3" fmla="*/ 0 w 1081987"/>
                <a:gd name="connsiteY3" fmla="*/ 540993 h 540993"/>
                <a:gd name="connsiteX4" fmla="*/ 0 w 1081987"/>
                <a:gd name="connsiteY4" fmla="*/ 0 h 540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987" h="540993">
                  <a:moveTo>
                    <a:pt x="0" y="0"/>
                  </a:moveTo>
                  <a:lnTo>
                    <a:pt x="1081987" y="0"/>
                  </a:lnTo>
                  <a:lnTo>
                    <a:pt x="1081987" y="540993"/>
                  </a:lnTo>
                  <a:lnTo>
                    <a:pt x="0" y="540993"/>
                  </a:lnTo>
                  <a:lnTo>
                    <a:pt x="0" y="0"/>
                  </a:lnTo>
                  <a:close/>
                </a:path>
              </a:pathLst>
            </a:custGeom>
          </p:spPr>
          <p:style>
            <a:lnRef idx="2">
              <a:schemeClr val="lt1">
                <a:hueOff val="0"/>
                <a:satOff val="0"/>
                <a:lumOff val="0"/>
                <a:alphaOff val="0"/>
              </a:schemeClr>
            </a:lnRef>
            <a:fillRef idx="1">
              <a:schemeClr val="accent1">
                <a:tint val="99000"/>
                <a:hueOff val="0"/>
                <a:satOff val="0"/>
                <a:lumOff val="0"/>
                <a:alphaOff val="0"/>
              </a:schemeClr>
            </a:fillRef>
            <a:effectRef idx="0">
              <a:schemeClr val="accent1">
                <a:tint val="99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dirty="0">
                  <a:latin typeface="Arial Narrow" panose="020B0606020202030204" pitchFamily="34" charset="0"/>
                  <a:ea typeface="微軟正黑體" panose="020B0604030504040204" pitchFamily="34" charset="-120"/>
                </a:rPr>
                <a:t>研发</a:t>
              </a:r>
              <a:r>
                <a:rPr lang="en-US" altLang="zh-CN" sz="1300" dirty="0">
                  <a:latin typeface="Arial Narrow" panose="020B0606020202030204" pitchFamily="34" charset="0"/>
                  <a:ea typeface="微軟正黑體" panose="020B0604030504040204" pitchFamily="34" charset="-120"/>
                </a:rPr>
                <a:t>&amp;</a:t>
              </a:r>
              <a:r>
                <a:rPr lang="zh-CN" altLang="en-US" sz="1300" dirty="0">
                  <a:latin typeface="Arial Narrow" panose="020B0606020202030204" pitchFamily="34" charset="0"/>
                  <a:ea typeface="微軟正黑體" panose="020B0604030504040204" pitchFamily="34" charset="-120"/>
                </a:rPr>
                <a:t>技术</a:t>
              </a:r>
              <a:endParaRPr lang="en-US" altLang="zh-CN" sz="1300" dirty="0">
                <a:latin typeface="Arial Narrow" panose="020B0606020202030204" pitchFamily="34" charset="0"/>
                <a:ea typeface="微軟正黑體" panose="020B0604030504040204" pitchFamily="34" charset="-120"/>
              </a:endParaRPr>
            </a:p>
            <a:p>
              <a:pPr marL="0" lvl="0" indent="0" algn="ctr" defTabSz="577850">
                <a:lnSpc>
                  <a:spcPct val="90000"/>
                </a:lnSpc>
                <a:spcBef>
                  <a:spcPct val="0"/>
                </a:spcBef>
                <a:spcAft>
                  <a:spcPct val="35000"/>
                </a:spcAft>
                <a:buNone/>
              </a:pPr>
              <a:r>
                <a:rPr lang="en-US" altLang="zh-CN" sz="1300" kern="1200" dirty="0" err="1">
                  <a:latin typeface="Arial Narrow" panose="020B0606020202030204" pitchFamily="34" charset="0"/>
                  <a:ea typeface="微軟正黑體" panose="020B0604030504040204" pitchFamily="34" charset="-120"/>
                </a:rPr>
                <a:t>Dev&amp;Technics</a:t>
              </a:r>
              <a:endParaRPr lang="zh-CN" altLang="en-US" sz="1300" kern="1200" dirty="0">
                <a:latin typeface="Arial Narrow" panose="020B0606020202030204" pitchFamily="34" charset="0"/>
                <a:ea typeface="微軟正黑體" panose="020B0604030504040204" pitchFamily="34" charset="-120"/>
              </a:endParaRPr>
            </a:p>
          </p:txBody>
        </p:sp>
        <p:sp>
          <p:nvSpPr>
            <p:cNvPr id="49" name="任意形状 48">
              <a:extLst>
                <a:ext uri="{FF2B5EF4-FFF2-40B4-BE49-F238E27FC236}">
                  <a16:creationId xmlns:a16="http://schemas.microsoft.com/office/drawing/2014/main" xmlns="" id="{B71EA4DA-535A-AB4F-9CA6-968AC2B37EC8}"/>
                </a:ext>
              </a:extLst>
            </p:cNvPr>
            <p:cNvSpPr/>
            <p:nvPr/>
          </p:nvSpPr>
          <p:spPr>
            <a:xfrm>
              <a:off x="1961646" y="3713900"/>
              <a:ext cx="1352528" cy="459464"/>
            </a:xfrm>
            <a:custGeom>
              <a:avLst/>
              <a:gdLst>
                <a:gd name="connsiteX0" fmla="*/ 0 w 1081987"/>
                <a:gd name="connsiteY0" fmla="*/ 0 h 540993"/>
                <a:gd name="connsiteX1" fmla="*/ 1081987 w 1081987"/>
                <a:gd name="connsiteY1" fmla="*/ 0 h 540993"/>
                <a:gd name="connsiteX2" fmla="*/ 1081987 w 1081987"/>
                <a:gd name="connsiteY2" fmla="*/ 540993 h 540993"/>
                <a:gd name="connsiteX3" fmla="*/ 0 w 1081987"/>
                <a:gd name="connsiteY3" fmla="*/ 540993 h 540993"/>
                <a:gd name="connsiteX4" fmla="*/ 0 w 1081987"/>
                <a:gd name="connsiteY4" fmla="*/ 0 h 540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987" h="540993">
                  <a:moveTo>
                    <a:pt x="0" y="0"/>
                  </a:moveTo>
                  <a:lnTo>
                    <a:pt x="1081987" y="0"/>
                  </a:lnTo>
                  <a:lnTo>
                    <a:pt x="1081987" y="540993"/>
                  </a:lnTo>
                  <a:lnTo>
                    <a:pt x="0" y="540993"/>
                  </a:lnTo>
                  <a:lnTo>
                    <a:pt x="0" y="0"/>
                  </a:lnTo>
                  <a:close/>
                </a:path>
              </a:pathLst>
            </a:custGeom>
          </p:spPr>
          <p:style>
            <a:lnRef idx="2">
              <a:schemeClr val="lt1">
                <a:hueOff val="0"/>
                <a:satOff val="0"/>
                <a:lumOff val="0"/>
                <a:alphaOff val="0"/>
              </a:schemeClr>
            </a:lnRef>
            <a:fillRef idx="1">
              <a:schemeClr val="accent1">
                <a:tint val="99000"/>
                <a:hueOff val="0"/>
                <a:satOff val="0"/>
                <a:lumOff val="0"/>
                <a:alphaOff val="0"/>
              </a:schemeClr>
            </a:fillRef>
            <a:effectRef idx="0">
              <a:schemeClr val="accent1">
                <a:tint val="99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kern="1200" dirty="0">
                  <a:latin typeface="Arial Narrow" panose="020B0606020202030204" pitchFamily="34" charset="0"/>
                  <a:ea typeface="微軟正黑體" panose="020B0604030504040204" pitchFamily="34" charset="-120"/>
                </a:rPr>
                <a:t>生产 </a:t>
              </a:r>
              <a:r>
                <a:rPr lang="en-US" altLang="zh-CN" sz="1300" kern="1200" dirty="0">
                  <a:latin typeface="Arial Narrow" panose="020B0606020202030204" pitchFamily="34" charset="0"/>
                  <a:ea typeface="微軟正黑體" panose="020B0604030504040204" pitchFamily="34" charset="-120"/>
                </a:rPr>
                <a:t>Production</a:t>
              </a:r>
              <a:endParaRPr lang="zh-CN" altLang="en-US" sz="1300" kern="1200" dirty="0">
                <a:latin typeface="Arial Narrow" panose="020B0606020202030204" pitchFamily="34" charset="0"/>
                <a:ea typeface="微軟正黑體" panose="020B0604030504040204" pitchFamily="34" charset="-120"/>
              </a:endParaRPr>
            </a:p>
          </p:txBody>
        </p:sp>
        <p:sp>
          <p:nvSpPr>
            <p:cNvPr id="50" name="任意形状 49">
              <a:extLst>
                <a:ext uri="{FF2B5EF4-FFF2-40B4-BE49-F238E27FC236}">
                  <a16:creationId xmlns:a16="http://schemas.microsoft.com/office/drawing/2014/main" xmlns="" id="{A44C52B5-256B-724E-BE83-BE66BFBEDD64}"/>
                </a:ext>
              </a:extLst>
            </p:cNvPr>
            <p:cNvSpPr/>
            <p:nvPr/>
          </p:nvSpPr>
          <p:spPr>
            <a:xfrm>
              <a:off x="3406810" y="3713900"/>
              <a:ext cx="1236628" cy="459464"/>
            </a:xfrm>
            <a:custGeom>
              <a:avLst/>
              <a:gdLst>
                <a:gd name="connsiteX0" fmla="*/ 0 w 1081987"/>
                <a:gd name="connsiteY0" fmla="*/ 0 h 540993"/>
                <a:gd name="connsiteX1" fmla="*/ 1081987 w 1081987"/>
                <a:gd name="connsiteY1" fmla="*/ 0 h 540993"/>
                <a:gd name="connsiteX2" fmla="*/ 1081987 w 1081987"/>
                <a:gd name="connsiteY2" fmla="*/ 540993 h 540993"/>
                <a:gd name="connsiteX3" fmla="*/ 0 w 1081987"/>
                <a:gd name="connsiteY3" fmla="*/ 540993 h 540993"/>
                <a:gd name="connsiteX4" fmla="*/ 0 w 1081987"/>
                <a:gd name="connsiteY4" fmla="*/ 0 h 540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987" h="540993">
                  <a:moveTo>
                    <a:pt x="0" y="0"/>
                  </a:moveTo>
                  <a:lnTo>
                    <a:pt x="1081987" y="0"/>
                  </a:lnTo>
                  <a:lnTo>
                    <a:pt x="1081987" y="540993"/>
                  </a:lnTo>
                  <a:lnTo>
                    <a:pt x="0" y="540993"/>
                  </a:lnTo>
                  <a:lnTo>
                    <a:pt x="0" y="0"/>
                  </a:lnTo>
                  <a:close/>
                </a:path>
              </a:pathLst>
            </a:custGeom>
          </p:spPr>
          <p:style>
            <a:lnRef idx="2">
              <a:schemeClr val="lt1">
                <a:hueOff val="0"/>
                <a:satOff val="0"/>
                <a:lumOff val="0"/>
                <a:alphaOff val="0"/>
              </a:schemeClr>
            </a:lnRef>
            <a:fillRef idx="1">
              <a:schemeClr val="accent1">
                <a:tint val="99000"/>
                <a:hueOff val="0"/>
                <a:satOff val="0"/>
                <a:lumOff val="0"/>
                <a:alphaOff val="0"/>
              </a:schemeClr>
            </a:fillRef>
            <a:effectRef idx="0">
              <a:schemeClr val="accent1">
                <a:tint val="99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dirty="0">
                  <a:latin typeface="Arial Narrow" panose="020B0606020202030204" pitchFamily="34" charset="0"/>
                  <a:ea typeface="微軟正黑體" panose="020B0604030504040204" pitchFamily="34" charset="-120"/>
                </a:rPr>
                <a:t>质量</a:t>
              </a:r>
              <a:r>
                <a:rPr lang="en-US" altLang="zh-CN" sz="1300" dirty="0">
                  <a:latin typeface="Arial Narrow" panose="020B0606020202030204" pitchFamily="34" charset="0"/>
                  <a:ea typeface="微軟正黑體" panose="020B0604030504040204" pitchFamily="34" charset="-120"/>
                </a:rPr>
                <a:t>QA</a:t>
              </a:r>
              <a:endParaRPr lang="zh-CN" altLang="en-US" sz="1300" kern="1200" dirty="0">
                <a:latin typeface="Arial Narrow" panose="020B0606020202030204" pitchFamily="34" charset="0"/>
                <a:ea typeface="微軟正黑體" panose="020B0604030504040204" pitchFamily="34" charset="-120"/>
              </a:endParaRPr>
            </a:p>
          </p:txBody>
        </p:sp>
        <p:sp>
          <p:nvSpPr>
            <p:cNvPr id="51" name="任意形状 50">
              <a:extLst>
                <a:ext uri="{FF2B5EF4-FFF2-40B4-BE49-F238E27FC236}">
                  <a16:creationId xmlns:a16="http://schemas.microsoft.com/office/drawing/2014/main" xmlns="" id="{998B1A02-845F-7645-8C8B-C7C4226D220A}"/>
                </a:ext>
              </a:extLst>
            </p:cNvPr>
            <p:cNvSpPr/>
            <p:nvPr/>
          </p:nvSpPr>
          <p:spPr>
            <a:xfrm>
              <a:off x="4736074" y="3713900"/>
              <a:ext cx="1205356" cy="459464"/>
            </a:xfrm>
            <a:custGeom>
              <a:avLst/>
              <a:gdLst>
                <a:gd name="connsiteX0" fmla="*/ 0 w 1081987"/>
                <a:gd name="connsiteY0" fmla="*/ 0 h 540993"/>
                <a:gd name="connsiteX1" fmla="*/ 1081987 w 1081987"/>
                <a:gd name="connsiteY1" fmla="*/ 0 h 540993"/>
                <a:gd name="connsiteX2" fmla="*/ 1081987 w 1081987"/>
                <a:gd name="connsiteY2" fmla="*/ 540993 h 540993"/>
                <a:gd name="connsiteX3" fmla="*/ 0 w 1081987"/>
                <a:gd name="connsiteY3" fmla="*/ 540993 h 540993"/>
                <a:gd name="connsiteX4" fmla="*/ 0 w 1081987"/>
                <a:gd name="connsiteY4" fmla="*/ 0 h 540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987" h="540993">
                  <a:moveTo>
                    <a:pt x="0" y="0"/>
                  </a:moveTo>
                  <a:lnTo>
                    <a:pt x="1081987" y="0"/>
                  </a:lnTo>
                  <a:lnTo>
                    <a:pt x="1081987" y="540993"/>
                  </a:lnTo>
                  <a:lnTo>
                    <a:pt x="0" y="540993"/>
                  </a:lnTo>
                  <a:lnTo>
                    <a:pt x="0" y="0"/>
                  </a:lnTo>
                  <a:close/>
                </a:path>
              </a:pathLst>
            </a:custGeom>
          </p:spPr>
          <p:style>
            <a:lnRef idx="2">
              <a:schemeClr val="lt1">
                <a:hueOff val="0"/>
                <a:satOff val="0"/>
                <a:lumOff val="0"/>
                <a:alphaOff val="0"/>
              </a:schemeClr>
            </a:lnRef>
            <a:fillRef idx="1">
              <a:schemeClr val="accent1">
                <a:tint val="99000"/>
                <a:hueOff val="0"/>
                <a:satOff val="0"/>
                <a:lumOff val="0"/>
                <a:alphaOff val="0"/>
              </a:schemeClr>
            </a:fillRef>
            <a:effectRef idx="0">
              <a:schemeClr val="accent1">
                <a:tint val="99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kern="1200" dirty="0">
                  <a:latin typeface="Arial Narrow" panose="020B0606020202030204" pitchFamily="34" charset="0"/>
                  <a:ea typeface="微軟正黑體" panose="020B0604030504040204" pitchFamily="34" charset="-120"/>
                </a:rPr>
                <a:t>采购          </a:t>
              </a:r>
              <a:r>
                <a:rPr lang="en-US" altLang="zh-CN" sz="1300" kern="1200" dirty="0">
                  <a:latin typeface="Arial Narrow" panose="020B0606020202030204" pitchFamily="34" charset="0"/>
                  <a:ea typeface="微軟正黑體" panose="020B0604030504040204" pitchFamily="34" charset="-120"/>
                </a:rPr>
                <a:t>Purchasing</a:t>
              </a:r>
              <a:endParaRPr lang="zh-CN" altLang="en-US" sz="1300" kern="1200" dirty="0">
                <a:latin typeface="Arial Narrow" panose="020B0606020202030204" pitchFamily="34" charset="0"/>
                <a:ea typeface="微軟正黑體" panose="020B0604030504040204" pitchFamily="34" charset="-120"/>
              </a:endParaRPr>
            </a:p>
          </p:txBody>
        </p:sp>
        <p:sp>
          <p:nvSpPr>
            <p:cNvPr id="52" name="任意形状 51">
              <a:extLst>
                <a:ext uri="{FF2B5EF4-FFF2-40B4-BE49-F238E27FC236}">
                  <a16:creationId xmlns:a16="http://schemas.microsoft.com/office/drawing/2014/main" xmlns="" id="{D79BF221-3BC4-614D-8D4D-98C5ACE2CCAD}"/>
                </a:ext>
              </a:extLst>
            </p:cNvPr>
            <p:cNvSpPr/>
            <p:nvPr/>
          </p:nvSpPr>
          <p:spPr>
            <a:xfrm>
              <a:off x="6034066" y="3713900"/>
              <a:ext cx="1154791" cy="459464"/>
            </a:xfrm>
            <a:custGeom>
              <a:avLst/>
              <a:gdLst>
                <a:gd name="connsiteX0" fmla="*/ 0 w 1081987"/>
                <a:gd name="connsiteY0" fmla="*/ 0 h 540993"/>
                <a:gd name="connsiteX1" fmla="*/ 1081987 w 1081987"/>
                <a:gd name="connsiteY1" fmla="*/ 0 h 540993"/>
                <a:gd name="connsiteX2" fmla="*/ 1081987 w 1081987"/>
                <a:gd name="connsiteY2" fmla="*/ 540993 h 540993"/>
                <a:gd name="connsiteX3" fmla="*/ 0 w 1081987"/>
                <a:gd name="connsiteY3" fmla="*/ 540993 h 540993"/>
                <a:gd name="connsiteX4" fmla="*/ 0 w 1081987"/>
                <a:gd name="connsiteY4" fmla="*/ 0 h 540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987" h="540993">
                  <a:moveTo>
                    <a:pt x="0" y="0"/>
                  </a:moveTo>
                  <a:lnTo>
                    <a:pt x="1081987" y="0"/>
                  </a:lnTo>
                  <a:lnTo>
                    <a:pt x="1081987" y="540993"/>
                  </a:lnTo>
                  <a:lnTo>
                    <a:pt x="0" y="540993"/>
                  </a:lnTo>
                  <a:lnTo>
                    <a:pt x="0" y="0"/>
                  </a:lnTo>
                  <a:close/>
                </a:path>
              </a:pathLst>
            </a:custGeom>
          </p:spPr>
          <p:style>
            <a:lnRef idx="2">
              <a:schemeClr val="lt1">
                <a:hueOff val="0"/>
                <a:satOff val="0"/>
                <a:lumOff val="0"/>
                <a:alphaOff val="0"/>
              </a:schemeClr>
            </a:lnRef>
            <a:fillRef idx="1">
              <a:schemeClr val="accent1">
                <a:tint val="99000"/>
                <a:hueOff val="0"/>
                <a:satOff val="0"/>
                <a:lumOff val="0"/>
                <a:alphaOff val="0"/>
              </a:schemeClr>
            </a:fillRef>
            <a:effectRef idx="0">
              <a:schemeClr val="accent1">
                <a:tint val="99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dirty="0">
                  <a:latin typeface="Arial Narrow" panose="020B0606020202030204" pitchFamily="34" charset="0"/>
                  <a:ea typeface="微軟正黑體" panose="020B0604030504040204" pitchFamily="34" charset="-120"/>
                </a:rPr>
                <a:t>物流 </a:t>
              </a:r>
              <a:r>
                <a:rPr lang="en-US" altLang="zh-CN" sz="1300" kern="1200" dirty="0">
                  <a:latin typeface="Arial Narrow" panose="020B0606020202030204" pitchFamily="34" charset="0"/>
                  <a:ea typeface="微軟正黑體" panose="020B0604030504040204" pitchFamily="34" charset="-120"/>
                </a:rPr>
                <a:t>Logistics</a:t>
              </a:r>
              <a:endParaRPr lang="zh-CN" altLang="en-US" sz="1300" kern="1200" dirty="0">
                <a:latin typeface="Arial Narrow" panose="020B0606020202030204" pitchFamily="34" charset="0"/>
                <a:ea typeface="微軟正黑體" panose="020B0604030504040204" pitchFamily="34" charset="-120"/>
              </a:endParaRPr>
            </a:p>
          </p:txBody>
        </p:sp>
        <p:sp>
          <p:nvSpPr>
            <p:cNvPr id="53" name="任意形状 52">
              <a:extLst>
                <a:ext uri="{FF2B5EF4-FFF2-40B4-BE49-F238E27FC236}">
                  <a16:creationId xmlns:a16="http://schemas.microsoft.com/office/drawing/2014/main" xmlns="" id="{062BDE06-CE10-F748-BB63-938891276FCE}"/>
                </a:ext>
              </a:extLst>
            </p:cNvPr>
            <p:cNvSpPr/>
            <p:nvPr/>
          </p:nvSpPr>
          <p:spPr>
            <a:xfrm>
              <a:off x="7281493" y="3713900"/>
              <a:ext cx="1259575" cy="459464"/>
            </a:xfrm>
            <a:custGeom>
              <a:avLst/>
              <a:gdLst>
                <a:gd name="connsiteX0" fmla="*/ 0 w 1081987"/>
                <a:gd name="connsiteY0" fmla="*/ 0 h 540993"/>
                <a:gd name="connsiteX1" fmla="*/ 1081987 w 1081987"/>
                <a:gd name="connsiteY1" fmla="*/ 0 h 540993"/>
                <a:gd name="connsiteX2" fmla="*/ 1081987 w 1081987"/>
                <a:gd name="connsiteY2" fmla="*/ 540993 h 540993"/>
                <a:gd name="connsiteX3" fmla="*/ 0 w 1081987"/>
                <a:gd name="connsiteY3" fmla="*/ 540993 h 540993"/>
                <a:gd name="connsiteX4" fmla="*/ 0 w 1081987"/>
                <a:gd name="connsiteY4" fmla="*/ 0 h 540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987" h="540993">
                  <a:moveTo>
                    <a:pt x="0" y="0"/>
                  </a:moveTo>
                  <a:lnTo>
                    <a:pt x="1081987" y="0"/>
                  </a:lnTo>
                  <a:lnTo>
                    <a:pt x="1081987" y="540993"/>
                  </a:lnTo>
                  <a:lnTo>
                    <a:pt x="0" y="540993"/>
                  </a:lnTo>
                  <a:lnTo>
                    <a:pt x="0" y="0"/>
                  </a:lnTo>
                  <a:close/>
                </a:path>
              </a:pathLst>
            </a:custGeom>
          </p:spPr>
          <p:style>
            <a:lnRef idx="2">
              <a:schemeClr val="lt1">
                <a:hueOff val="0"/>
                <a:satOff val="0"/>
                <a:lumOff val="0"/>
                <a:alphaOff val="0"/>
              </a:schemeClr>
            </a:lnRef>
            <a:fillRef idx="1">
              <a:schemeClr val="accent1">
                <a:tint val="99000"/>
                <a:hueOff val="0"/>
                <a:satOff val="0"/>
                <a:lumOff val="0"/>
                <a:alphaOff val="0"/>
              </a:schemeClr>
            </a:fillRef>
            <a:effectRef idx="0">
              <a:schemeClr val="accent1">
                <a:tint val="99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kern="1200" dirty="0">
                  <a:latin typeface="Arial Narrow" panose="020B0606020202030204" pitchFamily="34" charset="0"/>
                  <a:ea typeface="微軟正黑體" panose="020B0604030504040204" pitchFamily="34" charset="-120"/>
                </a:rPr>
                <a:t>人事 </a:t>
              </a:r>
              <a:r>
                <a:rPr lang="en-US" altLang="zh-CN" sz="1300" kern="1200" dirty="0">
                  <a:latin typeface="Arial Narrow" panose="020B0606020202030204" pitchFamily="34" charset="0"/>
                  <a:ea typeface="微軟正黑體" panose="020B0604030504040204" pitchFamily="34" charset="-120"/>
                </a:rPr>
                <a:t>HR</a:t>
              </a:r>
              <a:endParaRPr lang="zh-CN" altLang="en-US" sz="1300" kern="1200" dirty="0">
                <a:latin typeface="Arial Narrow" panose="020B0606020202030204" pitchFamily="34" charset="0"/>
                <a:ea typeface="微軟正黑體" panose="020B0604030504040204" pitchFamily="34" charset="-120"/>
              </a:endParaRPr>
            </a:p>
          </p:txBody>
        </p:sp>
        <p:sp>
          <p:nvSpPr>
            <p:cNvPr id="54" name="任意形状 53">
              <a:extLst>
                <a:ext uri="{FF2B5EF4-FFF2-40B4-BE49-F238E27FC236}">
                  <a16:creationId xmlns:a16="http://schemas.microsoft.com/office/drawing/2014/main" xmlns="" id="{1E2FE7E7-3A6C-4D47-A578-048BB2EF7395}"/>
                </a:ext>
              </a:extLst>
            </p:cNvPr>
            <p:cNvSpPr/>
            <p:nvPr/>
          </p:nvSpPr>
          <p:spPr>
            <a:xfrm>
              <a:off x="3348806" y="2766863"/>
              <a:ext cx="1109583" cy="710342"/>
            </a:xfrm>
            <a:custGeom>
              <a:avLst/>
              <a:gdLst>
                <a:gd name="connsiteX0" fmla="*/ 0 w 1789272"/>
                <a:gd name="connsiteY0" fmla="*/ 0 h 719819"/>
                <a:gd name="connsiteX1" fmla="*/ 1789272 w 1789272"/>
                <a:gd name="connsiteY1" fmla="*/ 0 h 719819"/>
                <a:gd name="connsiteX2" fmla="*/ 1789272 w 1789272"/>
                <a:gd name="connsiteY2" fmla="*/ 719819 h 719819"/>
                <a:gd name="connsiteX3" fmla="*/ 0 w 1789272"/>
                <a:gd name="connsiteY3" fmla="*/ 719819 h 719819"/>
                <a:gd name="connsiteX4" fmla="*/ 0 w 1789272"/>
                <a:gd name="connsiteY4" fmla="*/ 0 h 719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272" h="719819">
                  <a:moveTo>
                    <a:pt x="0" y="0"/>
                  </a:moveTo>
                  <a:lnTo>
                    <a:pt x="1789272" y="0"/>
                  </a:lnTo>
                  <a:lnTo>
                    <a:pt x="1789272" y="719819"/>
                  </a:lnTo>
                  <a:lnTo>
                    <a:pt x="0" y="719819"/>
                  </a:lnTo>
                  <a:lnTo>
                    <a:pt x="0" y="0"/>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shade val="80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kern="1200" dirty="0">
                  <a:latin typeface="Arial Narrow" panose="020B0606020202030204" pitchFamily="34" charset="0"/>
                  <a:ea typeface="微軟正黑體" panose="020B0604030504040204" pitchFamily="34" charset="-120"/>
                </a:rPr>
                <a:t>项目经理</a:t>
              </a:r>
              <a:endParaRPr lang="en-US" altLang="zh-CN" sz="1300" kern="1200" dirty="0">
                <a:latin typeface="Arial Narrow" panose="020B0606020202030204" pitchFamily="34" charset="0"/>
                <a:ea typeface="微軟正黑體" panose="020B0604030504040204" pitchFamily="34" charset="-120"/>
              </a:endParaRPr>
            </a:p>
            <a:p>
              <a:pPr marL="0" lvl="0" indent="0" algn="ctr" defTabSz="577850">
                <a:lnSpc>
                  <a:spcPct val="90000"/>
                </a:lnSpc>
                <a:spcBef>
                  <a:spcPct val="0"/>
                </a:spcBef>
                <a:spcAft>
                  <a:spcPct val="35000"/>
                </a:spcAft>
                <a:buNone/>
              </a:pPr>
              <a:r>
                <a:rPr lang="en-US" altLang="zh-CN" sz="1300" kern="1200" dirty="0">
                  <a:latin typeface="Arial Narrow" panose="020B0606020202030204" pitchFamily="34" charset="0"/>
                  <a:ea typeface="微軟正黑體" panose="020B0604030504040204" pitchFamily="34" charset="-120"/>
                </a:rPr>
                <a:t>Project</a:t>
              </a:r>
              <a:r>
                <a:rPr lang="zh-CN" altLang="en-US" sz="1300" kern="1200" dirty="0">
                  <a:latin typeface="Arial Narrow" panose="020B0606020202030204" pitchFamily="34" charset="0"/>
                  <a:ea typeface="微軟正黑體" panose="020B0604030504040204" pitchFamily="34" charset="-120"/>
                </a:rPr>
                <a:t> </a:t>
              </a:r>
              <a:r>
                <a:rPr lang="en-US" altLang="zh-CN" sz="1300" kern="1200" dirty="0">
                  <a:latin typeface="Arial Narrow" panose="020B0606020202030204" pitchFamily="34" charset="0"/>
                  <a:ea typeface="微軟正黑體" panose="020B0604030504040204" pitchFamily="34" charset="-120"/>
                </a:rPr>
                <a:t>Manager</a:t>
              </a:r>
              <a:endParaRPr lang="zh-CN" altLang="en-US" sz="1300" kern="1200" dirty="0">
                <a:latin typeface="Arial Narrow" panose="020B0606020202030204" pitchFamily="34" charset="0"/>
                <a:ea typeface="微軟正黑體" panose="020B0604030504040204" pitchFamily="34" charset="-120"/>
              </a:endParaRPr>
            </a:p>
          </p:txBody>
        </p:sp>
        <p:sp>
          <p:nvSpPr>
            <p:cNvPr id="55" name="任意形状 54">
              <a:extLst>
                <a:ext uri="{FF2B5EF4-FFF2-40B4-BE49-F238E27FC236}">
                  <a16:creationId xmlns:a16="http://schemas.microsoft.com/office/drawing/2014/main" xmlns="" id="{7CB8BA07-E787-1F43-9543-AE5C4850BDAE}"/>
                </a:ext>
              </a:extLst>
            </p:cNvPr>
            <p:cNvSpPr/>
            <p:nvPr/>
          </p:nvSpPr>
          <p:spPr>
            <a:xfrm>
              <a:off x="4694287" y="2766863"/>
              <a:ext cx="996618" cy="710320"/>
            </a:xfrm>
            <a:custGeom>
              <a:avLst/>
              <a:gdLst>
                <a:gd name="connsiteX0" fmla="*/ 0 w 1789283"/>
                <a:gd name="connsiteY0" fmla="*/ 0 h 719819"/>
                <a:gd name="connsiteX1" fmla="*/ 1789283 w 1789283"/>
                <a:gd name="connsiteY1" fmla="*/ 0 h 719819"/>
                <a:gd name="connsiteX2" fmla="*/ 1789283 w 1789283"/>
                <a:gd name="connsiteY2" fmla="*/ 719819 h 719819"/>
                <a:gd name="connsiteX3" fmla="*/ 0 w 1789283"/>
                <a:gd name="connsiteY3" fmla="*/ 719819 h 719819"/>
                <a:gd name="connsiteX4" fmla="*/ 0 w 1789283"/>
                <a:gd name="connsiteY4" fmla="*/ 0 h 719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283" h="719819">
                  <a:moveTo>
                    <a:pt x="0" y="0"/>
                  </a:moveTo>
                  <a:lnTo>
                    <a:pt x="1789283" y="0"/>
                  </a:lnTo>
                  <a:lnTo>
                    <a:pt x="1789283" y="719819"/>
                  </a:lnTo>
                  <a:lnTo>
                    <a:pt x="0" y="719819"/>
                  </a:lnTo>
                  <a:lnTo>
                    <a:pt x="0" y="0"/>
                  </a:lnTo>
                  <a:close/>
                </a:path>
              </a:pathLst>
            </a:custGeom>
            <a:solidFill>
              <a:schemeClr val="accent1">
                <a:lumMod val="75000"/>
              </a:schemeClr>
            </a:solidFill>
          </p:spPr>
          <p:style>
            <a:lnRef idx="2">
              <a:schemeClr val="lt1">
                <a:hueOff val="0"/>
                <a:satOff val="0"/>
                <a:lumOff val="0"/>
                <a:alphaOff val="0"/>
              </a:schemeClr>
            </a:lnRef>
            <a:fillRef idx="1">
              <a:scrgbClr r="0" g="0" b="0"/>
            </a:fillRef>
            <a:effectRef idx="0">
              <a:schemeClr val="accent1">
                <a:shade val="80000"/>
                <a:hueOff val="0"/>
                <a:satOff val="0"/>
                <a:lumOff val="0"/>
                <a:alphaOff val="0"/>
              </a:schemeClr>
            </a:effectRef>
            <a:fontRef idx="minor">
              <a:schemeClr val="lt1"/>
            </a:fontRef>
          </p:style>
          <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zh-CN" altLang="en-US" sz="1300" kern="1200" dirty="0">
                  <a:latin typeface="Arial Narrow" panose="020B0606020202030204" pitchFamily="34" charset="0"/>
                  <a:ea typeface="微軟正黑體" panose="020B0604030504040204" pitchFamily="34" charset="-120"/>
                </a:rPr>
                <a:t>销售经理</a:t>
              </a:r>
              <a:endParaRPr lang="en-US" altLang="zh-CN" sz="1300" kern="1200" dirty="0">
                <a:latin typeface="Arial Narrow" panose="020B0606020202030204" pitchFamily="34" charset="0"/>
                <a:ea typeface="微軟正黑體" panose="020B0604030504040204" pitchFamily="34" charset="-120"/>
              </a:endParaRPr>
            </a:p>
            <a:p>
              <a:pPr marL="0" lvl="0" indent="0" algn="ctr" defTabSz="577850">
                <a:lnSpc>
                  <a:spcPct val="90000"/>
                </a:lnSpc>
                <a:spcBef>
                  <a:spcPct val="0"/>
                </a:spcBef>
                <a:spcAft>
                  <a:spcPct val="35000"/>
                </a:spcAft>
                <a:buNone/>
              </a:pPr>
              <a:r>
                <a:rPr lang="en-US" altLang="zh-CN" sz="1300" dirty="0">
                  <a:latin typeface="Arial Narrow" panose="020B0606020202030204" pitchFamily="34" charset="0"/>
                  <a:ea typeface="微軟正黑體" panose="020B0604030504040204" pitchFamily="34" charset="-120"/>
                </a:rPr>
                <a:t>Sales</a:t>
              </a:r>
              <a:r>
                <a:rPr lang="zh-CN" altLang="en-US" sz="1300" dirty="0">
                  <a:latin typeface="Arial Narrow" panose="020B0606020202030204" pitchFamily="34" charset="0"/>
                  <a:ea typeface="微軟正黑體" panose="020B0604030504040204" pitchFamily="34" charset="-120"/>
                </a:rPr>
                <a:t> </a:t>
              </a:r>
              <a:r>
                <a:rPr lang="en-US" altLang="zh-CN" sz="1300" kern="1200" dirty="0">
                  <a:latin typeface="Arial Narrow" panose="020B0606020202030204" pitchFamily="34" charset="0"/>
                  <a:ea typeface="微軟正黑體" panose="020B0604030504040204" pitchFamily="34" charset="-120"/>
                </a:rPr>
                <a:t>Manager</a:t>
              </a:r>
              <a:endParaRPr lang="zh-CN" altLang="en-US" sz="1300" kern="1200" dirty="0">
                <a:latin typeface="Arial Narrow" panose="020B0606020202030204" pitchFamily="34" charset="0"/>
                <a:ea typeface="微軟正黑體" panose="020B0604030504040204" pitchFamily="34" charset="-120"/>
              </a:endParaRPr>
            </a:p>
          </p:txBody>
        </p:sp>
      </p:grpSp>
      <p:cxnSp>
        <p:nvCxnSpPr>
          <p:cNvPr id="56" name="直线连接符 55">
            <a:extLst>
              <a:ext uri="{FF2B5EF4-FFF2-40B4-BE49-F238E27FC236}">
                <a16:creationId xmlns:a16="http://schemas.microsoft.com/office/drawing/2014/main" xmlns="" id="{BF22A575-D2BD-E74F-9EFE-56EF8269ACFB}"/>
              </a:ext>
            </a:extLst>
          </p:cNvPr>
          <p:cNvCxnSpPr>
            <a:cxnSpLocks/>
          </p:cNvCxnSpPr>
          <p:nvPr/>
        </p:nvCxnSpPr>
        <p:spPr>
          <a:xfrm>
            <a:off x="358060" y="6255577"/>
            <a:ext cx="2892910" cy="0"/>
          </a:xfrm>
          <a:prstGeom prst="line">
            <a:avLst/>
          </a:prstGeom>
          <a:ln w="25400" cmpd="sng">
            <a:solidFill>
              <a:schemeClr val="accent3"/>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57" name="直线连接符 56">
            <a:extLst>
              <a:ext uri="{FF2B5EF4-FFF2-40B4-BE49-F238E27FC236}">
                <a16:creationId xmlns:a16="http://schemas.microsoft.com/office/drawing/2014/main" xmlns="" id="{C1688B86-C5A9-C04D-9948-958A4FB60F52}"/>
              </a:ext>
            </a:extLst>
          </p:cNvPr>
          <p:cNvCxnSpPr>
            <a:cxnSpLocks/>
          </p:cNvCxnSpPr>
          <p:nvPr/>
        </p:nvCxnSpPr>
        <p:spPr>
          <a:xfrm>
            <a:off x="310102" y="1988840"/>
            <a:ext cx="1" cy="4287501"/>
          </a:xfrm>
          <a:prstGeom prst="line">
            <a:avLst/>
          </a:prstGeom>
          <a:ln w="25400" cmpd="sng">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58" name="直线连接符 57">
            <a:extLst>
              <a:ext uri="{FF2B5EF4-FFF2-40B4-BE49-F238E27FC236}">
                <a16:creationId xmlns:a16="http://schemas.microsoft.com/office/drawing/2014/main" xmlns="" id="{B36D8D64-D846-334C-9504-E98A422541FC}"/>
              </a:ext>
            </a:extLst>
          </p:cNvPr>
          <p:cNvCxnSpPr>
            <a:cxnSpLocks/>
          </p:cNvCxnSpPr>
          <p:nvPr/>
        </p:nvCxnSpPr>
        <p:spPr>
          <a:xfrm>
            <a:off x="310102" y="1988840"/>
            <a:ext cx="2935500" cy="0"/>
          </a:xfrm>
          <a:prstGeom prst="line">
            <a:avLst/>
          </a:prstGeom>
          <a:ln w="25400" cmpd="sng">
            <a:solidFill>
              <a:schemeClr val="accent3"/>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59" name="直线连接符 58">
            <a:extLst>
              <a:ext uri="{FF2B5EF4-FFF2-40B4-BE49-F238E27FC236}">
                <a16:creationId xmlns:a16="http://schemas.microsoft.com/office/drawing/2014/main" xmlns="" id="{A09D95A4-94A7-1D46-A3C2-BC1E28FCABF8}"/>
              </a:ext>
            </a:extLst>
          </p:cNvPr>
          <p:cNvCxnSpPr>
            <a:cxnSpLocks/>
          </p:cNvCxnSpPr>
          <p:nvPr/>
        </p:nvCxnSpPr>
        <p:spPr>
          <a:xfrm flipV="1">
            <a:off x="6156177" y="6239613"/>
            <a:ext cx="2767063" cy="15964"/>
          </a:xfrm>
          <a:prstGeom prst="line">
            <a:avLst/>
          </a:prstGeom>
          <a:ln w="25400" cmpd="sng">
            <a:solidFill>
              <a:schemeClr val="accent3"/>
            </a:solidFill>
            <a:prstDash val="sysDot"/>
            <a:headEnd type="arrow"/>
            <a:tailEnd type="none"/>
          </a:ln>
        </p:spPr>
        <p:style>
          <a:lnRef idx="1">
            <a:schemeClr val="accent1"/>
          </a:lnRef>
          <a:fillRef idx="0">
            <a:schemeClr val="accent1"/>
          </a:fillRef>
          <a:effectRef idx="0">
            <a:schemeClr val="accent1"/>
          </a:effectRef>
          <a:fontRef idx="minor">
            <a:schemeClr val="tx1"/>
          </a:fontRef>
        </p:style>
      </p:cxnSp>
      <p:cxnSp>
        <p:nvCxnSpPr>
          <p:cNvPr id="60" name="直线连接符 59">
            <a:extLst>
              <a:ext uri="{FF2B5EF4-FFF2-40B4-BE49-F238E27FC236}">
                <a16:creationId xmlns:a16="http://schemas.microsoft.com/office/drawing/2014/main" xmlns="" id="{D3F5A0EC-B88F-CE48-9C2E-BEFC57742DBA}"/>
              </a:ext>
            </a:extLst>
          </p:cNvPr>
          <p:cNvCxnSpPr>
            <a:cxnSpLocks/>
          </p:cNvCxnSpPr>
          <p:nvPr/>
        </p:nvCxnSpPr>
        <p:spPr>
          <a:xfrm>
            <a:off x="8923240" y="2021819"/>
            <a:ext cx="0" cy="4233758"/>
          </a:xfrm>
          <a:prstGeom prst="line">
            <a:avLst/>
          </a:prstGeom>
          <a:ln w="25400" cmpd="sng">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线连接符 60">
            <a:extLst>
              <a:ext uri="{FF2B5EF4-FFF2-40B4-BE49-F238E27FC236}">
                <a16:creationId xmlns:a16="http://schemas.microsoft.com/office/drawing/2014/main" xmlns="" id="{738B7012-C7CF-064A-80C3-E3509964A3DD}"/>
              </a:ext>
            </a:extLst>
          </p:cNvPr>
          <p:cNvCxnSpPr>
            <a:cxnSpLocks/>
          </p:cNvCxnSpPr>
          <p:nvPr/>
        </p:nvCxnSpPr>
        <p:spPr>
          <a:xfrm>
            <a:off x="5650227" y="2021819"/>
            <a:ext cx="3273013" cy="0"/>
          </a:xfrm>
          <a:prstGeom prst="line">
            <a:avLst/>
          </a:prstGeom>
          <a:ln w="25400" cmpd="sng">
            <a:solidFill>
              <a:schemeClr val="accent3"/>
            </a:solidFill>
            <a:prstDash val="sysDot"/>
            <a:headEnd type="arrow"/>
            <a:tailEnd type="none"/>
          </a:ln>
        </p:spPr>
        <p:style>
          <a:lnRef idx="1">
            <a:schemeClr val="accent1"/>
          </a:lnRef>
          <a:fillRef idx="0">
            <a:schemeClr val="accent1"/>
          </a:fillRef>
          <a:effectRef idx="0">
            <a:schemeClr val="accent1"/>
          </a:effectRef>
          <a:fontRef idx="minor">
            <a:schemeClr val="tx1"/>
          </a:fontRef>
        </p:style>
      </p:cxnSp>
      <p:sp>
        <p:nvSpPr>
          <p:cNvPr id="62" name="文本框 61">
            <a:extLst>
              <a:ext uri="{FF2B5EF4-FFF2-40B4-BE49-F238E27FC236}">
                <a16:creationId xmlns:a16="http://schemas.microsoft.com/office/drawing/2014/main" xmlns="" id="{37B9FB4A-F528-EC40-BE92-BAFF274194C8}"/>
              </a:ext>
            </a:extLst>
          </p:cNvPr>
          <p:cNvSpPr txBox="1"/>
          <p:nvPr/>
        </p:nvSpPr>
        <p:spPr>
          <a:xfrm>
            <a:off x="429938" y="1086212"/>
            <a:ext cx="2701902" cy="1631216"/>
          </a:xfrm>
          <a:prstGeom prst="rect">
            <a:avLst/>
          </a:prstGeom>
          <a:solidFill>
            <a:schemeClr val="accent3">
              <a:lumMod val="40000"/>
              <a:lumOff val="60000"/>
            </a:schemeClr>
          </a:solidFill>
        </p:spPr>
        <p:txBody>
          <a:bodyPr wrap="square" rtlCol="0">
            <a:spAutoFit/>
          </a:bodyPr>
          <a:lstStyle/>
          <a:p>
            <a:r>
              <a:rPr kumimoji="1" lang="en-US" altLang="zh-CN" sz="1000" dirty="0">
                <a:latin typeface="Arial Narrow" panose="020B0606020202030204" pitchFamily="34" charset="0"/>
                <a:ea typeface="微軟正黑體" panose="020B0604030504040204" pitchFamily="34" charset="-120"/>
              </a:rPr>
              <a:t>1.</a:t>
            </a:r>
            <a:r>
              <a:rPr kumimoji="1" lang="zh-CN" altLang="en-US" sz="1000" dirty="0">
                <a:latin typeface="Arial Narrow" panose="020B0606020202030204" pitchFamily="34" charset="0"/>
                <a:ea typeface="微軟正黑體" panose="020B0604030504040204" pitchFamily="34" charset="-120"/>
              </a:rPr>
              <a:t> 联合项目管理：</a:t>
            </a:r>
            <a:endParaRPr kumimoji="1" lang="en-US" altLang="zh-CN" sz="1000" dirty="0">
              <a:latin typeface="Arial Narrow" panose="020B0606020202030204" pitchFamily="34" charset="0"/>
              <a:ea typeface="微軟正黑體" panose="020B0604030504040204" pitchFamily="34" charset="-120"/>
            </a:endParaRPr>
          </a:p>
          <a:p>
            <a:r>
              <a:rPr kumimoji="1" lang="zh-CN" altLang="en-US" sz="1000" dirty="0">
                <a:latin typeface="Arial Narrow" panose="020B0606020202030204" pitchFamily="34" charset="0"/>
                <a:ea typeface="微軟正黑體" panose="020B0604030504040204" pitchFamily="34" charset="-120"/>
              </a:rPr>
              <a:t>华络特具有独立完整的项目团队。国内外每周进行项目分享会。涉及到跨国项目</a:t>
            </a:r>
            <a:r>
              <a:rPr kumimoji="1" lang="en-US" altLang="zh-CN" sz="1000" dirty="0">
                <a:latin typeface="Arial Narrow" panose="020B0606020202030204" pitchFamily="34" charset="0"/>
                <a:ea typeface="微軟正黑體" panose="020B0604030504040204" pitchFamily="34" charset="-120"/>
              </a:rPr>
              <a:t>&amp;</a:t>
            </a:r>
            <a:r>
              <a:rPr kumimoji="1" lang="zh-CN" altLang="en-US" sz="1000" dirty="0">
                <a:latin typeface="Arial Narrow" panose="020B0606020202030204" pitchFamily="34" charset="0"/>
                <a:ea typeface="微軟正黑體" panose="020B0604030504040204" pitchFamily="34" charset="-120"/>
              </a:rPr>
              <a:t>重点项目时，会构建联合项目团队共同参与项目</a:t>
            </a:r>
            <a:endParaRPr kumimoji="1" lang="en-US" altLang="zh-CN" sz="1000" dirty="0">
              <a:latin typeface="Arial Narrow" panose="020B0606020202030204" pitchFamily="34" charset="0"/>
              <a:ea typeface="微軟正黑體" panose="020B0604030504040204" pitchFamily="34" charset="-120"/>
            </a:endParaRPr>
          </a:p>
          <a:p>
            <a:r>
              <a:rPr lang="en-US" altLang="zh-CN" sz="1000" dirty="0">
                <a:latin typeface="Arial Narrow" panose="020B0606020202030204" pitchFamily="34" charset="0"/>
                <a:ea typeface="微軟正黑體" panose="020B0604030504040204" pitchFamily="34" charset="-120"/>
                <a:cs typeface="Arial" panose="020B0604020202020204" pitchFamily="34" charset="0"/>
              </a:rPr>
              <a:t>Joint project management:</a:t>
            </a:r>
          </a:p>
          <a:p>
            <a:r>
              <a:rPr lang="en-US" altLang="zh-CN" sz="1000" dirty="0" err="1">
                <a:latin typeface="Arial Narrow" panose="020B0606020202030204" pitchFamily="34" charset="0"/>
                <a:ea typeface="微軟正黑體" panose="020B0604030504040204" pitchFamily="34" charset="-120"/>
                <a:cs typeface="Arial" panose="020B0604020202020204" pitchFamily="34" charset="0"/>
              </a:rPr>
              <a:t>Texline</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 has an independent and complete project team. It holds regular project meeting with all project members in China and Germany every week. When it comes to multinational projects &amp; key projects, a joint project team will be built to participate in the project.</a:t>
            </a:r>
          </a:p>
        </p:txBody>
      </p:sp>
      <p:sp>
        <p:nvSpPr>
          <p:cNvPr id="63" name="文本框 62">
            <a:extLst>
              <a:ext uri="{FF2B5EF4-FFF2-40B4-BE49-F238E27FC236}">
                <a16:creationId xmlns:a16="http://schemas.microsoft.com/office/drawing/2014/main" xmlns="" id="{14041C00-46B4-8D42-BCE1-D1012982E637}"/>
              </a:ext>
            </a:extLst>
          </p:cNvPr>
          <p:cNvSpPr txBox="1"/>
          <p:nvPr/>
        </p:nvSpPr>
        <p:spPr>
          <a:xfrm>
            <a:off x="3214540" y="5571817"/>
            <a:ext cx="2900390" cy="1169551"/>
          </a:xfrm>
          <a:prstGeom prst="rect">
            <a:avLst/>
          </a:prstGeom>
          <a:solidFill>
            <a:schemeClr val="accent3">
              <a:lumMod val="40000"/>
              <a:lumOff val="60000"/>
            </a:schemeClr>
          </a:solidFill>
        </p:spPr>
        <p:txBody>
          <a:bodyPr wrap="square" rtlCol="0">
            <a:spAutoFit/>
          </a:bodyPr>
          <a:lstStyle/>
          <a:p>
            <a:r>
              <a:rPr kumimoji="1" lang="en-US" altLang="zh-CN" sz="1000" dirty="0">
                <a:latin typeface="Arial Narrow" panose="020B0606020202030204" pitchFamily="34" charset="0"/>
                <a:ea typeface="微軟正黑體" panose="020B0604030504040204" pitchFamily="34" charset="-120"/>
              </a:rPr>
              <a:t>2.</a:t>
            </a:r>
            <a:r>
              <a:rPr kumimoji="1" lang="zh-CN" altLang="en-US" sz="1000" dirty="0">
                <a:latin typeface="Arial Narrow" panose="020B0606020202030204" pitchFamily="34" charset="0"/>
                <a:ea typeface="微軟正黑體" panose="020B0604030504040204" pitchFamily="34" charset="-120"/>
              </a:rPr>
              <a:t> 中德技术、生产、质量、采购、物流和人事等各职能团队间，根据需要进行即时日常沟通（点对点对接）</a:t>
            </a:r>
            <a:endParaRPr kumimoji="1" lang="en-US" altLang="zh-CN" sz="1000" dirty="0">
              <a:latin typeface="Arial Narrow" panose="020B0606020202030204" pitchFamily="34" charset="0"/>
              <a:ea typeface="微軟正黑體" panose="020B0604030504040204" pitchFamily="34" charset="-120"/>
            </a:endParaRPr>
          </a:p>
          <a:p>
            <a:r>
              <a:rPr lang="en-US" altLang="zh-HK" sz="1000" dirty="0">
                <a:latin typeface="Arial Narrow" panose="020B0606020202030204" pitchFamily="34" charset="0"/>
                <a:ea typeface="微軟正黑體" panose="020B0604030504040204" pitchFamily="34" charset="-120"/>
                <a:cs typeface="Arial" panose="020B0604020202020204" pitchFamily="34" charset="0"/>
              </a:rPr>
              <a:t>Conduct real-time and daily communication (point-to-point connection) between Sino-German functional teams in terms of technology, production, quality, procurement, logistics and personnel as required.</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p:txBody>
      </p:sp>
      <p:sp>
        <p:nvSpPr>
          <p:cNvPr id="64" name="文本框 63">
            <a:extLst>
              <a:ext uri="{FF2B5EF4-FFF2-40B4-BE49-F238E27FC236}">
                <a16:creationId xmlns:a16="http://schemas.microsoft.com/office/drawing/2014/main" xmlns="" id="{B1925E19-FB4D-114C-BC05-0F094DACBFBA}"/>
              </a:ext>
            </a:extLst>
          </p:cNvPr>
          <p:cNvSpPr txBox="1"/>
          <p:nvPr/>
        </p:nvSpPr>
        <p:spPr>
          <a:xfrm>
            <a:off x="5832397" y="1052736"/>
            <a:ext cx="2958022" cy="1578609"/>
          </a:xfrm>
          <a:prstGeom prst="rect">
            <a:avLst/>
          </a:prstGeom>
          <a:solidFill>
            <a:schemeClr val="accent3">
              <a:lumMod val="40000"/>
              <a:lumOff val="60000"/>
            </a:schemeClr>
          </a:solidFill>
        </p:spPr>
        <p:txBody>
          <a:bodyPr wrap="square" rtlCol="0">
            <a:noAutofit/>
          </a:bodyPr>
          <a:lstStyle/>
          <a:p>
            <a:r>
              <a:rPr kumimoji="1" lang="en-US" altLang="zh-CN" sz="1000" dirty="0">
                <a:latin typeface="Arial Narrow" panose="020B0606020202030204" pitchFamily="34" charset="0"/>
                <a:ea typeface="微軟正黑體" panose="020B0604030504040204" pitchFamily="34" charset="-120"/>
              </a:rPr>
              <a:t>3.</a:t>
            </a:r>
            <a:r>
              <a:rPr kumimoji="1" lang="zh-CN" altLang="en-US" sz="1000" dirty="0">
                <a:latin typeface="Arial Narrow" panose="020B0606020202030204" pitchFamily="34" charset="0"/>
                <a:ea typeface="微軟正黑體" panose="020B0604030504040204" pitchFamily="34" charset="-120"/>
              </a:rPr>
              <a:t> 商务对接：</a:t>
            </a:r>
            <a:endParaRPr kumimoji="1" lang="en-US" altLang="zh-CN" sz="1000" dirty="0">
              <a:latin typeface="Arial Narrow" panose="020B0606020202030204" pitchFamily="34" charset="0"/>
              <a:ea typeface="微軟正黑體" panose="020B0604030504040204" pitchFamily="34" charset="-120"/>
            </a:endParaRPr>
          </a:p>
          <a:p>
            <a:r>
              <a:rPr kumimoji="1" lang="en-US" altLang="zh-CN" sz="1000" dirty="0">
                <a:latin typeface="Arial Narrow" panose="020B0606020202030204" pitchFamily="34" charset="0"/>
                <a:ea typeface="微軟正黑體" panose="020B0604030504040204" pitchFamily="34" charset="-120"/>
              </a:rPr>
              <a:t>1)</a:t>
            </a:r>
            <a:r>
              <a:rPr kumimoji="1" lang="zh-CN" altLang="en-US" sz="1000" dirty="0">
                <a:latin typeface="Arial Narrow" panose="020B0606020202030204" pitchFamily="34" charset="0"/>
                <a:ea typeface="微軟正黑體" panose="020B0604030504040204" pitchFamily="34" charset="-120"/>
              </a:rPr>
              <a:t> 华络特独立负责与国内客户的商务沟通和报价。</a:t>
            </a:r>
            <a:r>
              <a:rPr kumimoji="1" lang="en-US" altLang="zh-CN" sz="1000" dirty="0" err="1">
                <a:latin typeface="Arial Narrow" panose="020B0606020202030204" pitchFamily="34" charset="0"/>
                <a:ea typeface="微軟正黑體" panose="020B0604030504040204" pitchFamily="34" charset="-120"/>
              </a:rPr>
              <a:t>zwissTEX</a:t>
            </a:r>
            <a:r>
              <a:rPr kumimoji="1" lang="en-US" altLang="zh-CN" sz="1000" dirty="0">
                <a:latin typeface="Arial Narrow" panose="020B0606020202030204" pitchFamily="34" charset="0"/>
                <a:ea typeface="微軟正黑體" panose="020B0604030504040204" pitchFamily="34" charset="-120"/>
              </a:rPr>
              <a:t>/</a:t>
            </a:r>
            <a:r>
              <a:rPr kumimoji="1" lang="zh-CN" altLang="en-US" sz="1000" dirty="0">
                <a:latin typeface="Arial Narrow" panose="020B0606020202030204" pitchFamily="34" charset="0"/>
                <a:ea typeface="微軟正黑體" panose="020B0604030504040204" pitchFamily="34" charset="-120"/>
              </a:rPr>
              <a:t> </a:t>
            </a:r>
            <a:r>
              <a:rPr kumimoji="1" lang="en-US" altLang="zh-CN" sz="1000" dirty="0" err="1">
                <a:latin typeface="Arial Narrow" panose="020B0606020202030204" pitchFamily="34" charset="0"/>
                <a:ea typeface="微軟正黑體" panose="020B0604030504040204" pitchFamily="34" charset="-120"/>
              </a:rPr>
              <a:t>Roekona</a:t>
            </a:r>
            <a:r>
              <a:rPr kumimoji="1" lang="zh-CN" altLang="en-US" sz="1000" dirty="0">
                <a:latin typeface="Arial Narrow" panose="020B0606020202030204" pitchFamily="34" charset="0"/>
                <a:ea typeface="微軟正黑體" panose="020B0604030504040204" pitchFamily="34" charset="-120"/>
              </a:rPr>
              <a:t>提供支持（如需）</a:t>
            </a:r>
            <a:endParaRPr kumimoji="1" lang="en-US" altLang="zh-CN" sz="1000" dirty="0">
              <a:latin typeface="Arial Narrow" panose="020B0606020202030204" pitchFamily="34" charset="0"/>
              <a:ea typeface="微軟正黑體" panose="020B0604030504040204" pitchFamily="34" charset="-120"/>
            </a:endParaRPr>
          </a:p>
          <a:p>
            <a:r>
              <a:rPr kumimoji="1" lang="en-US" altLang="zh-CN" sz="1000" dirty="0">
                <a:latin typeface="Arial Narrow" panose="020B0606020202030204" pitchFamily="34" charset="0"/>
                <a:ea typeface="微軟正黑體" panose="020B0604030504040204" pitchFamily="34" charset="-120"/>
              </a:rPr>
              <a:t>2)</a:t>
            </a:r>
            <a:r>
              <a:rPr kumimoji="1" lang="zh-CN" altLang="en-US" sz="1000" dirty="0">
                <a:latin typeface="Arial Narrow" panose="020B0606020202030204" pitchFamily="34" charset="0"/>
                <a:ea typeface="微軟正黑體" panose="020B0604030504040204" pitchFamily="34" charset="-120"/>
              </a:rPr>
              <a:t> 对产品国产化需求，华络特与德国原配和客户共同沟通</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a:p>
            <a:pPr lvl="0"/>
            <a:r>
              <a:rPr lang="en-US" altLang="zh-HK" sz="1000" dirty="0">
                <a:latin typeface="Arial Narrow" panose="020B0606020202030204" pitchFamily="34" charset="0"/>
                <a:ea typeface="微軟正黑體" panose="020B0604030504040204" pitchFamily="34" charset="-120"/>
                <a:cs typeface="Arial" panose="020B0604020202020204" pitchFamily="34" charset="0"/>
              </a:rPr>
              <a:t>1) </a:t>
            </a:r>
            <a:r>
              <a:rPr lang="en-US" altLang="zh-HK" sz="1000" dirty="0" err="1">
                <a:latin typeface="Arial Narrow" panose="020B0606020202030204" pitchFamily="34" charset="0"/>
                <a:ea typeface="微軟正黑體" panose="020B0604030504040204" pitchFamily="34" charset="-120"/>
                <a:cs typeface="Arial" panose="020B0604020202020204" pitchFamily="34" charset="0"/>
              </a:rPr>
              <a:t>Texline</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 is independently responsible for business communication and quotation with domestic customers. Supported by </a:t>
            </a:r>
            <a:r>
              <a:rPr lang="en-US" altLang="zh-HK" sz="1000" dirty="0" err="1">
                <a:latin typeface="Arial Narrow" panose="020B0606020202030204" pitchFamily="34" charset="0"/>
                <a:ea typeface="微軟正黑體" panose="020B0604030504040204" pitchFamily="34" charset="-120"/>
                <a:cs typeface="Arial" panose="020B0604020202020204" pitchFamily="34" charset="0"/>
              </a:rPr>
              <a:t>zwissTEX</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 / </a:t>
            </a:r>
            <a:r>
              <a:rPr lang="en-US" altLang="zh-HK" sz="1000" dirty="0" err="1">
                <a:latin typeface="Arial Narrow" panose="020B0606020202030204" pitchFamily="34" charset="0"/>
                <a:ea typeface="微軟正黑體" panose="020B0604030504040204" pitchFamily="34" charset="-120"/>
                <a:cs typeface="Arial" panose="020B0604020202020204" pitchFamily="34" charset="0"/>
              </a:rPr>
              <a:t>Roekona</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 (if </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needed</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a:p>
            <a:pPr lvl="0"/>
            <a:r>
              <a:rPr lang="en-US" altLang="zh-HK" sz="1000" dirty="0">
                <a:latin typeface="Arial Narrow" panose="020B0606020202030204" pitchFamily="34" charset="0"/>
                <a:ea typeface="微軟正黑體" panose="020B0604030504040204" pitchFamily="34" charset="-120"/>
                <a:cs typeface="Arial" panose="020B0604020202020204" pitchFamily="34" charset="0"/>
              </a:rPr>
              <a:t>2) For the demand for locally-produced products, </a:t>
            </a:r>
            <a:r>
              <a:rPr lang="en-US" altLang="zh-HK" sz="1000" dirty="0" err="1">
                <a:latin typeface="Arial Narrow" panose="020B0606020202030204" pitchFamily="34" charset="0"/>
                <a:ea typeface="微軟正黑體" panose="020B0604030504040204" pitchFamily="34" charset="-120"/>
                <a:cs typeface="Arial" panose="020B0604020202020204" pitchFamily="34" charset="0"/>
              </a:rPr>
              <a:t>Texline</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 communicates with German original </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supply</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 and customers</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a:p>
            <a:endParaRPr kumimoji="1" lang="en-US" altLang="zh-CN" sz="1000" dirty="0">
              <a:latin typeface="Arial Narrow" panose="020B0606020202030204" pitchFamily="34" charset="0"/>
              <a:ea typeface="微軟正黑體" panose="020B0604030504040204" pitchFamily="34" charset="-120"/>
            </a:endParaRPr>
          </a:p>
          <a:p>
            <a:endParaRPr kumimoji="1" lang="zh-CN" altLang="en-US" sz="1000" dirty="0">
              <a:latin typeface="Arial Narrow" panose="020B0606020202030204" pitchFamily="34" charset="0"/>
              <a:ea typeface="微軟正黑體" panose="020B0604030504040204" pitchFamily="34" charset="-120"/>
            </a:endParaRPr>
          </a:p>
        </p:txBody>
      </p:sp>
      <p:sp>
        <p:nvSpPr>
          <p:cNvPr id="65" name="文本框 64">
            <a:extLst>
              <a:ext uri="{FF2B5EF4-FFF2-40B4-BE49-F238E27FC236}">
                <a16:creationId xmlns:a16="http://schemas.microsoft.com/office/drawing/2014/main" xmlns="" id="{1C8F6642-6E84-C949-B22B-920993FF088E}"/>
              </a:ext>
            </a:extLst>
          </p:cNvPr>
          <p:cNvSpPr txBox="1"/>
          <p:nvPr/>
        </p:nvSpPr>
        <p:spPr>
          <a:xfrm>
            <a:off x="437253" y="3298022"/>
            <a:ext cx="1455924" cy="2253400"/>
          </a:xfrm>
          <a:prstGeom prst="rect">
            <a:avLst/>
          </a:prstGeom>
          <a:solidFill>
            <a:schemeClr val="accent1">
              <a:lumMod val="20000"/>
              <a:lumOff val="80000"/>
            </a:schemeClr>
          </a:solidFill>
        </p:spPr>
        <p:txBody>
          <a:bodyPr wrap="square" rtlCol="0">
            <a:noAutofit/>
          </a:bodyPr>
          <a:lstStyle/>
          <a:p>
            <a:pPr>
              <a:lnSpc>
                <a:spcPct val="90000"/>
              </a:lnSpc>
            </a:pPr>
            <a:r>
              <a:rPr kumimoji="1" lang="zh-CN" altLang="en-US" sz="1000" dirty="0">
                <a:latin typeface="Arial Narrow" panose="020B0606020202030204" pitchFamily="34" charset="0"/>
                <a:ea typeface="微軟正黑體" panose="020B0604030504040204" pitchFamily="34" charset="-120"/>
              </a:rPr>
              <a:t>针对联合开发项目</a:t>
            </a:r>
            <a:r>
              <a:rPr kumimoji="1" lang="en-US" altLang="zh-CN" sz="1000" dirty="0">
                <a:latin typeface="Arial Narrow" panose="020B0606020202030204" pitchFamily="34" charset="0"/>
                <a:ea typeface="微軟正黑體" panose="020B0604030504040204" pitchFamily="34" charset="-120"/>
              </a:rPr>
              <a:t>,</a:t>
            </a:r>
            <a:r>
              <a:rPr kumimoji="1" lang="zh-CN" altLang="en-US" sz="1000" dirty="0">
                <a:latin typeface="Arial Narrow" panose="020B0606020202030204" pitchFamily="34" charset="0"/>
                <a:ea typeface="微軟正黑體" panose="020B0604030504040204" pitchFamily="34" charset="-120"/>
              </a:rPr>
              <a:t> </a:t>
            </a:r>
            <a:r>
              <a:rPr kumimoji="1" lang="en-US" altLang="zh-CN" sz="1000" dirty="0" err="1">
                <a:latin typeface="Arial Narrow" panose="020B0606020202030204" pitchFamily="34" charset="0"/>
                <a:ea typeface="微軟正黑體" panose="020B0604030504040204" pitchFamily="34" charset="-120"/>
              </a:rPr>
              <a:t>zwissTEX</a:t>
            </a:r>
            <a:r>
              <a:rPr kumimoji="1" lang="en-US" altLang="zh-CN" sz="1000" dirty="0">
                <a:latin typeface="Arial Narrow" panose="020B0606020202030204" pitchFamily="34" charset="0"/>
                <a:ea typeface="微軟正黑體" panose="020B0604030504040204" pitchFamily="34" charset="-120"/>
              </a:rPr>
              <a:t>&amp;</a:t>
            </a:r>
            <a:r>
              <a:rPr kumimoji="1" lang="zh-CN" altLang="en-US" sz="1000" dirty="0">
                <a:latin typeface="Arial Narrow" panose="020B0606020202030204" pitchFamily="34" charset="0"/>
                <a:ea typeface="微軟正黑體" panose="020B0604030504040204" pitchFamily="34" charset="-120"/>
              </a:rPr>
              <a:t> </a:t>
            </a:r>
            <a:r>
              <a:rPr kumimoji="1" lang="en-US" altLang="zh-CN" sz="1000" dirty="0" err="1">
                <a:latin typeface="Arial Narrow" panose="020B0606020202030204" pitchFamily="34" charset="0"/>
                <a:ea typeface="微軟正黑體" panose="020B0604030504040204" pitchFamily="34" charset="-120"/>
              </a:rPr>
              <a:t>Roekona</a:t>
            </a:r>
            <a:r>
              <a:rPr kumimoji="1" lang="zh-CN" altLang="en-US" sz="1000" dirty="0">
                <a:latin typeface="Arial Narrow" panose="020B0606020202030204" pitchFamily="34" charset="0"/>
                <a:ea typeface="微軟正黑體" panose="020B0604030504040204" pitchFamily="34" charset="-120"/>
              </a:rPr>
              <a:t>的工艺技术专家全程参与</a:t>
            </a:r>
            <a:r>
              <a:rPr kumimoji="1" lang="en-US" altLang="zh-CN" sz="1000" dirty="0">
                <a:latin typeface="Arial Narrow" panose="020B0606020202030204" pitchFamily="34" charset="0"/>
                <a:ea typeface="微軟正黑體" panose="020B0604030504040204" pitchFamily="34" charset="-120"/>
              </a:rPr>
              <a:t>,</a:t>
            </a:r>
            <a:r>
              <a:rPr kumimoji="1" lang="zh-CN" altLang="en-US" sz="1000" dirty="0">
                <a:latin typeface="Arial Narrow" panose="020B0606020202030204" pitchFamily="34" charset="0"/>
                <a:ea typeface="微軟正黑體" panose="020B0604030504040204" pitchFamily="34" charset="-120"/>
              </a:rPr>
              <a:t> 特别是新产品开发、染整工艺、深度国产开发</a:t>
            </a:r>
            <a:endParaRPr kumimoji="1" lang="en-US" altLang="zh-CN" sz="1000" dirty="0">
              <a:latin typeface="Arial Narrow" panose="020B0606020202030204" pitchFamily="34" charset="0"/>
              <a:ea typeface="微軟正黑體" panose="020B0604030504040204" pitchFamily="34" charset="-120"/>
            </a:endParaRPr>
          </a:p>
          <a:p>
            <a:pPr>
              <a:lnSpc>
                <a:spcPct val="90000"/>
              </a:lnSpc>
            </a:pPr>
            <a:r>
              <a:rPr lang="en-US" altLang="zh-CN" sz="1000" dirty="0">
                <a:latin typeface="Arial Narrow" panose="020B0606020202030204" pitchFamily="34" charset="0"/>
                <a:ea typeface="微軟正黑體" panose="020B0604030504040204" pitchFamily="34" charset="-120"/>
                <a:cs typeface="Arial" panose="020B0604020202020204" pitchFamily="34" charset="0"/>
              </a:rPr>
              <a:t>For joint development projects, </a:t>
            </a:r>
            <a:r>
              <a:rPr lang="en-US" altLang="zh-CN" sz="1000" dirty="0" err="1">
                <a:latin typeface="Arial Narrow" panose="020B0606020202030204" pitchFamily="34" charset="0"/>
                <a:ea typeface="微軟正黑體" panose="020B0604030504040204" pitchFamily="34" charset="-120"/>
                <a:cs typeface="Arial" panose="020B0604020202020204" pitchFamily="34" charset="0"/>
              </a:rPr>
              <a:t>zwissTEX</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 &amp; </a:t>
            </a:r>
            <a:r>
              <a:rPr lang="en-US" altLang="zh-CN" sz="1000" dirty="0" err="1">
                <a:latin typeface="Arial Narrow" panose="020B0606020202030204" pitchFamily="34" charset="0"/>
                <a:ea typeface="微軟正黑體" panose="020B0604030504040204" pitchFamily="34" charset="-120"/>
                <a:cs typeface="Arial" panose="020B0604020202020204" pitchFamily="34" charset="0"/>
              </a:rPr>
              <a:t>Roekona's</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 process engineering experts to participate in the whole process, especially new product development, dyeing and finishing process, in-depth localized development</a:t>
            </a:r>
            <a:endParaRPr lang="zh-CN" altLang="en-US" sz="1000" dirty="0">
              <a:latin typeface="Arial Narrow" panose="020B0606020202030204" pitchFamily="34" charset="0"/>
              <a:ea typeface="微軟正黑體" panose="020B0604030504040204" pitchFamily="34" charset="-120"/>
              <a:cs typeface="Arial" panose="020B0604020202020204" pitchFamily="34" charset="0"/>
            </a:endParaRPr>
          </a:p>
        </p:txBody>
      </p:sp>
      <p:sp>
        <p:nvSpPr>
          <p:cNvPr id="66" name="文本框 65">
            <a:extLst>
              <a:ext uri="{FF2B5EF4-FFF2-40B4-BE49-F238E27FC236}">
                <a16:creationId xmlns:a16="http://schemas.microsoft.com/office/drawing/2014/main" xmlns="" id="{9EA84620-5234-2940-AE11-737DE43B33AE}"/>
              </a:ext>
            </a:extLst>
          </p:cNvPr>
          <p:cNvSpPr txBox="1"/>
          <p:nvPr/>
        </p:nvSpPr>
        <p:spPr>
          <a:xfrm>
            <a:off x="1920968" y="3308175"/>
            <a:ext cx="1330002" cy="2243247"/>
          </a:xfrm>
          <a:prstGeom prst="rect">
            <a:avLst/>
          </a:prstGeom>
          <a:solidFill>
            <a:schemeClr val="accent1">
              <a:lumMod val="20000"/>
              <a:lumOff val="80000"/>
            </a:schemeClr>
          </a:solidFill>
        </p:spPr>
        <p:txBody>
          <a:bodyPr wrap="square" rtlCol="0">
            <a:noAutofit/>
          </a:bodyPr>
          <a:lstStyle/>
          <a:p>
            <a:pPr>
              <a:lnSpc>
                <a:spcPct val="90000"/>
              </a:lnSpc>
            </a:pPr>
            <a:r>
              <a:rPr kumimoji="1" lang="zh-CN" altLang="en-US" sz="1000" dirty="0">
                <a:latin typeface="Arial Narrow" panose="020B0606020202030204" pitchFamily="34" charset="0"/>
                <a:ea typeface="微軟正黑體" panose="020B0604030504040204" pitchFamily="34" charset="-120"/>
              </a:rPr>
              <a:t>中方和德方共同派驻生产管理人员；生产工艺卡、操作手册均国内外同步</a:t>
            </a:r>
            <a:endParaRPr kumimoji="1" lang="en-US" altLang="zh-CN" sz="1000" dirty="0">
              <a:latin typeface="Arial Narrow" panose="020B0606020202030204" pitchFamily="34" charset="0"/>
              <a:ea typeface="微軟正黑體" panose="020B0604030504040204" pitchFamily="34" charset="-120"/>
            </a:endParaRPr>
          </a:p>
          <a:p>
            <a:pPr>
              <a:lnSpc>
                <a:spcPct val="90000"/>
              </a:lnSpc>
            </a:pPr>
            <a:r>
              <a:rPr lang="en-US" altLang="zh-CN" sz="1000" dirty="0">
                <a:latin typeface="Arial Narrow" panose="020B0606020202030204" pitchFamily="34" charset="0"/>
                <a:ea typeface="微軟正黑體" panose="020B0604030504040204" pitchFamily="34" charset="-120"/>
                <a:cs typeface="Arial" panose="020B0604020202020204" pitchFamily="34" charset="0"/>
              </a:rPr>
              <a:t>The Chinese and German team jointly dispatch</a:t>
            </a:r>
            <a:r>
              <a:rPr lang="zh-CN" altLang="en-US" sz="1000" dirty="0">
                <a:latin typeface="Arial Narrow" panose="020B0606020202030204" pitchFamily="34" charset="0"/>
                <a:ea typeface="微軟正黑體" panose="020B0604030504040204" pitchFamily="34" charset="-120"/>
                <a:cs typeface="Arial" panose="020B0604020202020204" pitchFamily="34" charset="0"/>
              </a:rPr>
              <a:t> </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production management personnel; the production process cards and operation manuals are synchronized at home and abroad</a:t>
            </a:r>
            <a:endParaRPr lang="zh-CN" altLang="en-US" sz="1000" dirty="0">
              <a:latin typeface="Arial Narrow" panose="020B0606020202030204" pitchFamily="34" charset="0"/>
              <a:ea typeface="微軟正黑體" panose="020B0604030504040204" pitchFamily="34" charset="-120"/>
              <a:cs typeface="Arial" panose="020B0604020202020204" pitchFamily="34" charset="0"/>
            </a:endParaRPr>
          </a:p>
        </p:txBody>
      </p:sp>
      <p:sp>
        <p:nvSpPr>
          <p:cNvPr id="67" name="文本框 66">
            <a:extLst>
              <a:ext uri="{FF2B5EF4-FFF2-40B4-BE49-F238E27FC236}">
                <a16:creationId xmlns:a16="http://schemas.microsoft.com/office/drawing/2014/main" xmlns="" id="{52579F3E-49BC-0A47-9440-AB27F7D99BBA}"/>
              </a:ext>
            </a:extLst>
          </p:cNvPr>
          <p:cNvSpPr txBox="1"/>
          <p:nvPr/>
        </p:nvSpPr>
        <p:spPr>
          <a:xfrm>
            <a:off x="7240815" y="3306967"/>
            <a:ext cx="1259575" cy="2233560"/>
          </a:xfrm>
          <a:prstGeom prst="rect">
            <a:avLst/>
          </a:prstGeom>
          <a:solidFill>
            <a:schemeClr val="accent1">
              <a:lumMod val="20000"/>
              <a:lumOff val="80000"/>
            </a:schemeClr>
          </a:solidFill>
        </p:spPr>
        <p:txBody>
          <a:bodyPr wrap="square" rtlCol="0">
            <a:noAutofit/>
          </a:bodyPr>
          <a:lstStyle/>
          <a:p>
            <a:pPr>
              <a:lnSpc>
                <a:spcPct val="90000"/>
              </a:lnSpc>
            </a:pPr>
            <a:r>
              <a:rPr kumimoji="1" lang="zh-CN" altLang="en-US" sz="1000" dirty="0">
                <a:latin typeface="Arial Narrow" panose="020B0606020202030204" pitchFamily="34" charset="0"/>
                <a:ea typeface="微軟正黑體" panose="020B0604030504040204" pitchFamily="34" charset="-120"/>
              </a:rPr>
              <a:t>工程师</a:t>
            </a:r>
            <a:r>
              <a:rPr kumimoji="1" lang="en-US" altLang="zh-CN" sz="1000" dirty="0">
                <a:latin typeface="Arial Narrow" panose="020B0606020202030204" pitchFamily="34" charset="0"/>
                <a:ea typeface="微軟正黑體" panose="020B0604030504040204" pitchFamily="34" charset="-120"/>
              </a:rPr>
              <a:t>&amp;</a:t>
            </a:r>
            <a:r>
              <a:rPr kumimoji="1" lang="zh-CN" altLang="en-US" sz="1000" dirty="0">
                <a:latin typeface="Arial Narrow" panose="020B0606020202030204" pitchFamily="34" charset="0"/>
                <a:ea typeface="微軟正黑體" panose="020B0604030504040204" pitchFamily="34" charset="-120"/>
              </a:rPr>
              <a:t>生产人员定期前往德国学习（一年至少</a:t>
            </a:r>
            <a:r>
              <a:rPr kumimoji="1" lang="en-US" altLang="zh-CN" sz="1000" dirty="0">
                <a:latin typeface="Arial Narrow" panose="020B0606020202030204" pitchFamily="34" charset="0"/>
                <a:ea typeface="微軟正黑體" panose="020B0604030504040204" pitchFamily="34" charset="-120"/>
              </a:rPr>
              <a:t>2</a:t>
            </a:r>
            <a:r>
              <a:rPr kumimoji="1" lang="zh-CN" altLang="en-US" sz="1000" dirty="0">
                <a:latin typeface="Arial Narrow" panose="020B0606020202030204" pitchFamily="34" charset="0"/>
                <a:ea typeface="微軟正黑體" panose="020B0604030504040204" pitchFamily="34" charset="-120"/>
              </a:rPr>
              <a:t>次</a:t>
            </a:r>
            <a:r>
              <a:rPr kumimoji="1" lang="en-US" altLang="zh-CN" sz="1000" dirty="0">
                <a:latin typeface="Arial Narrow" panose="020B0606020202030204" pitchFamily="34" charset="0"/>
                <a:ea typeface="微軟正黑體" panose="020B0604030504040204" pitchFamily="34" charset="-120"/>
              </a:rPr>
              <a:t>,</a:t>
            </a:r>
            <a:r>
              <a:rPr kumimoji="1" lang="zh-CN" altLang="en-US" sz="1000" dirty="0">
                <a:latin typeface="Arial Narrow" panose="020B0606020202030204" pitchFamily="34" charset="0"/>
                <a:ea typeface="微軟正黑體" panose="020B0604030504040204" pitchFamily="34" charset="-120"/>
              </a:rPr>
              <a:t> 每次</a:t>
            </a:r>
            <a:r>
              <a:rPr kumimoji="1" lang="en-US" altLang="zh-CN" sz="1000" dirty="0">
                <a:latin typeface="Arial Narrow" panose="020B0606020202030204" pitchFamily="34" charset="0"/>
                <a:ea typeface="微軟正黑體" panose="020B0604030504040204" pitchFamily="34" charset="-120"/>
              </a:rPr>
              <a:t>2</a:t>
            </a:r>
            <a:r>
              <a:rPr kumimoji="1" lang="zh-CN" altLang="en-US" sz="1000" dirty="0">
                <a:latin typeface="Arial Narrow" panose="020B0606020202030204" pitchFamily="34" charset="0"/>
                <a:ea typeface="微軟正黑體" panose="020B0604030504040204" pitchFamily="34" charset="-120"/>
              </a:rPr>
              <a:t>周）；德方定期派驻专家前来指导</a:t>
            </a:r>
            <a:endParaRPr kumimoji="1" lang="en-US" altLang="zh-CN" sz="1000" dirty="0">
              <a:latin typeface="Arial Narrow" panose="020B0606020202030204" pitchFamily="34" charset="0"/>
              <a:ea typeface="微軟正黑體" panose="020B0604030504040204" pitchFamily="34" charset="-120"/>
            </a:endParaRPr>
          </a:p>
          <a:p>
            <a:pPr>
              <a:lnSpc>
                <a:spcPct val="90000"/>
              </a:lnSpc>
            </a:pPr>
            <a:r>
              <a:rPr lang="en-US" altLang="zh-HK" sz="1000" dirty="0">
                <a:latin typeface="Arial Narrow" panose="020B0606020202030204" pitchFamily="34" charset="0"/>
                <a:ea typeface="微軟正黑體" panose="020B0604030504040204" pitchFamily="34" charset="-120"/>
                <a:cs typeface="Arial" panose="020B0604020202020204" pitchFamily="34" charset="0"/>
              </a:rPr>
              <a:t>Engineers &amp; production staff regularly go to Germany to study (at least 2 times a year, 2 weeks each time); The German team regularly dispatches experts to provide guidance</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a:p>
            <a:pPr>
              <a:lnSpc>
                <a:spcPct val="90000"/>
              </a:lnSpc>
            </a:pPr>
            <a:endParaRPr kumimoji="1" lang="zh-CN" altLang="en-US" sz="1000" dirty="0">
              <a:latin typeface="Arial Narrow" panose="020B0606020202030204" pitchFamily="34" charset="0"/>
              <a:ea typeface="微軟正黑體" panose="020B0604030504040204" pitchFamily="34" charset="-120"/>
            </a:endParaRPr>
          </a:p>
        </p:txBody>
      </p:sp>
      <p:sp>
        <p:nvSpPr>
          <p:cNvPr id="68" name="文本框 67">
            <a:extLst>
              <a:ext uri="{FF2B5EF4-FFF2-40B4-BE49-F238E27FC236}">
                <a16:creationId xmlns:a16="http://schemas.microsoft.com/office/drawing/2014/main" xmlns="" id="{9EECEC31-372E-7D4E-A963-ABB90C46736D}"/>
              </a:ext>
            </a:extLst>
          </p:cNvPr>
          <p:cNvSpPr txBox="1"/>
          <p:nvPr/>
        </p:nvSpPr>
        <p:spPr>
          <a:xfrm>
            <a:off x="3366132" y="3315057"/>
            <a:ext cx="1236628" cy="2236366"/>
          </a:xfrm>
          <a:prstGeom prst="rect">
            <a:avLst/>
          </a:prstGeom>
          <a:solidFill>
            <a:schemeClr val="accent1">
              <a:lumMod val="20000"/>
              <a:lumOff val="80000"/>
            </a:schemeClr>
          </a:solidFill>
        </p:spPr>
        <p:txBody>
          <a:bodyPr wrap="square" rtlCol="0">
            <a:noAutofit/>
          </a:bodyPr>
          <a:lstStyle/>
          <a:p>
            <a:pPr>
              <a:lnSpc>
                <a:spcPct val="90000"/>
              </a:lnSpc>
            </a:pPr>
            <a:r>
              <a:rPr kumimoji="1" lang="zh-CN" altLang="en-US" sz="1000" dirty="0">
                <a:latin typeface="Arial Narrow" panose="020B0606020202030204" pitchFamily="34" charset="0"/>
                <a:ea typeface="微軟正黑體" panose="020B0604030504040204" pitchFamily="34" charset="-120"/>
              </a:rPr>
              <a:t>质量标准严格按照欧洲主机厂的标准执行。德方派驻质量经理定期支持</a:t>
            </a:r>
            <a:endParaRPr kumimoji="1" lang="en-US" altLang="zh-CN" sz="1000" dirty="0">
              <a:latin typeface="Arial Narrow" panose="020B0606020202030204" pitchFamily="34" charset="0"/>
              <a:ea typeface="微軟正黑體" panose="020B0604030504040204" pitchFamily="34" charset="-120"/>
            </a:endParaRPr>
          </a:p>
          <a:p>
            <a:pPr>
              <a:lnSpc>
                <a:spcPct val="90000"/>
              </a:lnSpc>
            </a:pPr>
            <a:r>
              <a:rPr lang="en-US" altLang="zh-HK" sz="1000" dirty="0">
                <a:latin typeface="Arial Narrow" panose="020B0606020202030204" pitchFamily="34" charset="0"/>
                <a:ea typeface="微軟正黑體" panose="020B0604030504040204" pitchFamily="34" charset="-120"/>
                <a:cs typeface="Arial" panose="020B0604020202020204" pitchFamily="34" charset="0"/>
              </a:rPr>
              <a:t>The quality standards are strictly implemented in accordance with the standards of the European OEMs. The German quality manager stations regularly for supports</a:t>
            </a:r>
            <a:endParaRPr lang="zh-TW" altLang="zh-HK" sz="1000" dirty="0">
              <a:latin typeface="Arial Narrow" panose="020B0606020202030204" pitchFamily="34" charset="0"/>
            </a:endParaRPr>
          </a:p>
          <a:p>
            <a:pPr>
              <a:lnSpc>
                <a:spcPct val="90000"/>
              </a:lnSpc>
            </a:pPr>
            <a:endParaRPr kumimoji="1" lang="zh-CN" altLang="en-US" sz="1000" dirty="0">
              <a:latin typeface="Arial Narrow" panose="020B0606020202030204" pitchFamily="34" charset="0"/>
              <a:ea typeface="微軟正黑體" panose="020B0604030504040204" pitchFamily="34" charset="-120"/>
            </a:endParaRPr>
          </a:p>
        </p:txBody>
      </p:sp>
      <p:sp>
        <p:nvSpPr>
          <p:cNvPr id="69" name="文本框 68">
            <a:extLst>
              <a:ext uri="{FF2B5EF4-FFF2-40B4-BE49-F238E27FC236}">
                <a16:creationId xmlns:a16="http://schemas.microsoft.com/office/drawing/2014/main" xmlns="" id="{660D0A8D-4AAC-984B-B862-6E54CADF64A5}"/>
              </a:ext>
            </a:extLst>
          </p:cNvPr>
          <p:cNvSpPr txBox="1"/>
          <p:nvPr/>
        </p:nvSpPr>
        <p:spPr>
          <a:xfrm>
            <a:off x="4716016" y="3317862"/>
            <a:ext cx="1184736" cy="2233560"/>
          </a:xfrm>
          <a:prstGeom prst="rect">
            <a:avLst/>
          </a:prstGeom>
          <a:solidFill>
            <a:schemeClr val="accent1">
              <a:lumMod val="20000"/>
              <a:lumOff val="80000"/>
            </a:schemeClr>
          </a:solidFill>
        </p:spPr>
        <p:txBody>
          <a:bodyPr wrap="square" rtlCol="0">
            <a:noAutofit/>
          </a:bodyPr>
          <a:lstStyle/>
          <a:p>
            <a:pPr>
              <a:lnSpc>
                <a:spcPct val="90000"/>
              </a:lnSpc>
            </a:pPr>
            <a:r>
              <a:rPr kumimoji="1" lang="zh-CN" altLang="en-US" sz="1000" dirty="0">
                <a:latin typeface="Arial Narrow" panose="020B0606020202030204" pitchFamily="34" charset="0"/>
                <a:ea typeface="微軟正黑體" panose="020B0604030504040204" pitchFamily="34" charset="-120"/>
              </a:rPr>
              <a:t>原材料采用欧洲原配供应商或经主机厂和德方合作方共同认可的国产替代供应商</a:t>
            </a:r>
            <a:endParaRPr kumimoji="1" lang="en-US" altLang="zh-CN" sz="1000" dirty="0">
              <a:latin typeface="Arial Narrow" panose="020B0606020202030204" pitchFamily="34" charset="0"/>
              <a:ea typeface="微軟正黑體" panose="020B0604030504040204" pitchFamily="34" charset="-120"/>
            </a:endParaRPr>
          </a:p>
          <a:p>
            <a:pPr>
              <a:lnSpc>
                <a:spcPct val="90000"/>
              </a:lnSpc>
            </a:pPr>
            <a:r>
              <a:rPr lang="en-US" altLang="zh-HK" sz="1000" dirty="0">
                <a:latin typeface="Arial Narrow" panose="020B0606020202030204" pitchFamily="34" charset="0"/>
                <a:ea typeface="微軟正黑體" panose="020B0604030504040204" pitchFamily="34" charset="-120"/>
                <a:cs typeface="Arial" panose="020B0604020202020204" pitchFamily="34" charset="0"/>
              </a:rPr>
              <a:t>The raw materials are imported from European original suppliers or domestic suppliers approved by OEMs and</a:t>
            </a:r>
            <a:r>
              <a:rPr lang="zh-CN" altLang="en-US" sz="1000" dirty="0">
                <a:latin typeface="Arial Narrow" panose="020B0606020202030204" pitchFamily="34" charset="0"/>
                <a:ea typeface="微軟正黑體" panose="020B0604030504040204" pitchFamily="34" charset="-120"/>
                <a:cs typeface="Arial" panose="020B0604020202020204" pitchFamily="34" charset="0"/>
              </a:rPr>
              <a:t> </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also</a:t>
            </a:r>
            <a:r>
              <a:rPr lang="zh-CN" altLang="en-US" sz="1000" dirty="0">
                <a:latin typeface="Arial Narrow" panose="020B0606020202030204" pitchFamily="34" charset="0"/>
                <a:ea typeface="微軟正黑體" panose="020B0604030504040204" pitchFamily="34" charset="-120"/>
                <a:cs typeface="Arial" panose="020B0604020202020204" pitchFamily="34" charset="0"/>
              </a:rPr>
              <a:t> </a:t>
            </a:r>
            <a:r>
              <a:rPr lang="en-US" altLang="zh-CN" sz="1000" dirty="0">
                <a:latin typeface="Arial Narrow" panose="020B0606020202030204" pitchFamily="34" charset="0"/>
                <a:ea typeface="微軟正黑體" panose="020B0604030504040204" pitchFamily="34" charset="-120"/>
                <a:cs typeface="Arial" panose="020B0604020202020204" pitchFamily="34" charset="0"/>
              </a:rPr>
              <a:t>our</a:t>
            </a:r>
            <a:r>
              <a:rPr lang="en-US" altLang="zh-HK" sz="1000" dirty="0">
                <a:latin typeface="Arial Narrow" panose="020B0606020202030204" pitchFamily="34" charset="0"/>
                <a:ea typeface="微軟正黑體" panose="020B0604030504040204" pitchFamily="34" charset="-120"/>
                <a:cs typeface="Arial" panose="020B0604020202020204" pitchFamily="34" charset="0"/>
              </a:rPr>
              <a:t> German partners</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p:txBody>
      </p:sp>
      <p:sp>
        <p:nvSpPr>
          <p:cNvPr id="70" name="文本框 69">
            <a:extLst>
              <a:ext uri="{FF2B5EF4-FFF2-40B4-BE49-F238E27FC236}">
                <a16:creationId xmlns:a16="http://schemas.microsoft.com/office/drawing/2014/main" xmlns="" id="{62F56CD6-03C3-684B-A93F-CB809FB29FCA}"/>
              </a:ext>
            </a:extLst>
          </p:cNvPr>
          <p:cNvSpPr txBox="1"/>
          <p:nvPr/>
        </p:nvSpPr>
        <p:spPr>
          <a:xfrm>
            <a:off x="5993388" y="3315056"/>
            <a:ext cx="1154791" cy="2233560"/>
          </a:xfrm>
          <a:prstGeom prst="rect">
            <a:avLst/>
          </a:prstGeom>
          <a:solidFill>
            <a:schemeClr val="accent1">
              <a:lumMod val="20000"/>
              <a:lumOff val="80000"/>
            </a:schemeClr>
          </a:solidFill>
        </p:spPr>
        <p:txBody>
          <a:bodyPr wrap="square" rtlCol="0">
            <a:noAutofit/>
          </a:bodyPr>
          <a:lstStyle/>
          <a:p>
            <a:pPr>
              <a:lnSpc>
                <a:spcPct val="90000"/>
              </a:lnSpc>
            </a:pPr>
            <a:r>
              <a:rPr kumimoji="1" lang="zh-CN" altLang="en-US" sz="1000" dirty="0">
                <a:latin typeface="Arial Narrow" panose="020B0606020202030204" pitchFamily="34" charset="0"/>
                <a:ea typeface="微軟正黑體" panose="020B0604030504040204" pitchFamily="34" charset="-120"/>
              </a:rPr>
              <a:t>充分借用中方股东全国各地设立基地的优势，保证客户准时化供货</a:t>
            </a:r>
            <a:endParaRPr kumimoji="1" lang="en-US" altLang="zh-CN" sz="1000" dirty="0">
              <a:latin typeface="Arial Narrow" panose="020B0606020202030204" pitchFamily="34" charset="0"/>
              <a:ea typeface="微軟正黑體" panose="020B0604030504040204" pitchFamily="34" charset="-120"/>
            </a:endParaRPr>
          </a:p>
          <a:p>
            <a:pPr>
              <a:lnSpc>
                <a:spcPct val="90000"/>
              </a:lnSpc>
            </a:pPr>
            <a:r>
              <a:rPr lang="en-US" altLang="zh-HK" sz="1000" dirty="0">
                <a:latin typeface="Arial Narrow" panose="020B0606020202030204" pitchFamily="34" charset="0"/>
                <a:ea typeface="微軟正黑體" panose="020B0604030504040204" pitchFamily="34" charset="-120"/>
                <a:cs typeface="Arial" panose="020B0604020202020204" pitchFamily="34" charset="0"/>
              </a:rPr>
              <a:t>Make full use of the advantages of the bases set up by Chinese shareholders all over the country to ensure the timely delivery to customers</a:t>
            </a:r>
            <a:endParaRPr lang="zh-TW" altLang="zh-HK" sz="1000" dirty="0">
              <a:latin typeface="Arial Narrow" panose="020B0606020202030204" pitchFamily="34" charset="0"/>
              <a:ea typeface="微軟正黑體" panose="020B0604030504040204" pitchFamily="34" charset="-120"/>
              <a:cs typeface="Arial" panose="020B0604020202020204" pitchFamily="34" charset="0"/>
            </a:endParaRPr>
          </a:p>
          <a:p>
            <a:pPr>
              <a:lnSpc>
                <a:spcPct val="90000"/>
              </a:lnSpc>
            </a:pPr>
            <a:endParaRPr kumimoji="1" lang="zh-CN" altLang="en-US" sz="1000" dirty="0">
              <a:latin typeface="Arial Narrow" panose="020B0606020202030204" pitchFamily="34" charset="0"/>
              <a:ea typeface="微軟正黑體" panose="020B0604030504040204" pitchFamily="34" charset="-120"/>
            </a:endParaRPr>
          </a:p>
        </p:txBody>
      </p:sp>
    </p:spTree>
    <p:extLst>
      <p:ext uri="{BB962C8B-B14F-4D97-AF65-F5344CB8AC3E}">
        <p14:creationId xmlns:p14="http://schemas.microsoft.com/office/powerpoint/2010/main" val="26636525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7C2C416-15C1-AE4A-954D-C1F5ED8EFEC1}"/>
              </a:ext>
            </a:extLst>
          </p:cNvPr>
          <p:cNvSpPr>
            <a:spLocks noGrp="1"/>
          </p:cNvSpPr>
          <p:nvPr>
            <p:ph type="title"/>
          </p:nvPr>
        </p:nvSpPr>
        <p:spPr/>
        <p:txBody>
          <a:bodyPr>
            <a:normAutofit fontScale="90000"/>
          </a:bodyPr>
          <a:lstStyle/>
          <a:p>
            <a:r>
              <a:rPr kumimoji="1" lang="zh-CN" altLang="en-US" dirty="0">
                <a:latin typeface="Microsoft JhengHei" panose="020B0604030504040204" pitchFamily="34" charset="-120"/>
                <a:ea typeface="Microsoft JhengHei" panose="020B0604030504040204" pitchFamily="34" charset="-120"/>
              </a:rPr>
              <a:t>质量保证 </a:t>
            </a:r>
            <a:r>
              <a:rPr kumimoji="1" lang="en-US" altLang="zh-CN" dirty="0">
                <a:latin typeface="Microsoft JhengHei" panose="020B0604030504040204" pitchFamily="34" charset="-120"/>
                <a:ea typeface="Microsoft JhengHei" panose="020B0604030504040204" pitchFamily="34" charset="-120"/>
              </a:rPr>
              <a:t>Quality</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Assurance</a:t>
            </a:r>
            <a:endParaRPr kumimoji="1" lang="zh-CN" altLang="en-US" dirty="0">
              <a:latin typeface="Microsoft JhengHei" panose="020B0604030504040204" pitchFamily="34" charset="-120"/>
              <a:ea typeface="Microsoft JhengHei" panose="020B0604030504040204" pitchFamily="34" charset="-120"/>
            </a:endParaRPr>
          </a:p>
        </p:txBody>
      </p:sp>
      <p:sp>
        <p:nvSpPr>
          <p:cNvPr id="7" name="文本1">
            <a:extLst>
              <a:ext uri="{FF2B5EF4-FFF2-40B4-BE49-F238E27FC236}">
                <a16:creationId xmlns:a16="http://schemas.microsoft.com/office/drawing/2014/main" xmlns="" id="{C9E4A483-B1C9-E842-B99B-707078D4F0A1}"/>
              </a:ext>
            </a:extLst>
          </p:cNvPr>
          <p:cNvSpPr>
            <a:spLocks noChangeArrowheads="1"/>
          </p:cNvSpPr>
          <p:nvPr/>
        </p:nvSpPr>
        <p:spPr bwMode="gray">
          <a:xfrm>
            <a:off x="3855057" y="1268760"/>
            <a:ext cx="4821400" cy="1251632"/>
          </a:xfrm>
          <a:prstGeom prst="roundRect">
            <a:avLst>
              <a:gd name="adj" fmla="val 11505"/>
            </a:avLst>
          </a:prstGeom>
          <a:solidFill>
            <a:srgbClr val="376092"/>
          </a:solidFill>
          <a:ln w="25400" cap="flat" cmpd="sng" algn="ctr">
            <a:noFill/>
            <a:prstDash val="solid"/>
          </a:ln>
          <a:effectLst/>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itchFamily="2" charset="2"/>
              <a:buChar char="Ø"/>
            </a:pPr>
            <a:r>
              <a:rPr lang="en-US" altLang="zh-CN" sz="1300" dirty="0">
                <a:solidFill>
                  <a:schemeClr val="bg1"/>
                </a:solidFill>
                <a:latin typeface="Arial Narrow" panose="020B0606020202030204" pitchFamily="34" charset="0"/>
                <a:ea typeface="微軟正黑體" panose="020B0604030504040204" pitchFamily="34" charset="-120"/>
              </a:rPr>
              <a:t>The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average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8+ years experience of quality team in automotive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quality industry;</a:t>
            </a:r>
          </a:p>
          <a:p>
            <a:pPr marL="285750" indent="-285750">
              <a:lnSpc>
                <a:spcPct val="120000"/>
              </a:lnSpc>
              <a:buFont typeface="Wingdings" pitchFamily="2" charset="2"/>
              <a:buChar char="Ø"/>
            </a:pPr>
            <a:r>
              <a:rPr lang="en-US" altLang="zh-CN" sz="1300" dirty="0">
                <a:solidFill>
                  <a:schemeClr val="bg1"/>
                </a:solidFill>
                <a:latin typeface="Arial Narrow" panose="020B0606020202030204" pitchFamily="34" charset="0"/>
                <a:ea typeface="微軟正黑體" panose="020B0604030504040204" pitchFamily="34" charset="-120"/>
              </a:rPr>
              <a:t>Key members sent to Germany for training regularly;</a:t>
            </a:r>
          </a:p>
          <a:p>
            <a:pPr marL="285750" indent="-285750">
              <a:lnSpc>
                <a:spcPct val="120000"/>
              </a:lnSpc>
              <a:buFont typeface="Wingdings" pitchFamily="2" charset="2"/>
              <a:buChar char="Ø"/>
            </a:pPr>
            <a:r>
              <a:rPr lang="en-US" altLang="zh-CN" sz="1300" dirty="0">
                <a:solidFill>
                  <a:schemeClr val="bg1"/>
                </a:solidFill>
                <a:latin typeface="Arial Narrow" panose="020B0606020202030204" pitchFamily="34" charset="0"/>
                <a:ea typeface="微軟正黑體" panose="020B0604030504040204" pitchFamily="34" charset="-120"/>
              </a:rPr>
              <a:t>China</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&amp;</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German</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experts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collaboratively</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supervise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quality</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by</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daily</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communication</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and</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onsite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visit.</a:t>
            </a:r>
          </a:p>
        </p:txBody>
      </p:sp>
      <p:sp>
        <p:nvSpPr>
          <p:cNvPr id="8" name="标题1">
            <a:extLst>
              <a:ext uri="{FF2B5EF4-FFF2-40B4-BE49-F238E27FC236}">
                <a16:creationId xmlns:a16="http://schemas.microsoft.com/office/drawing/2014/main" xmlns="" id="{5A240648-DA57-E740-A35C-C8F8F1305D6D}"/>
              </a:ext>
            </a:extLst>
          </p:cNvPr>
          <p:cNvSpPr>
            <a:spLocks noChangeArrowheads="1"/>
          </p:cNvSpPr>
          <p:nvPr/>
        </p:nvSpPr>
        <p:spPr bwMode="gray">
          <a:xfrm>
            <a:off x="1870831" y="1271389"/>
            <a:ext cx="1873422" cy="1251632"/>
          </a:xfrm>
          <a:prstGeom prst="roundRect">
            <a:avLst>
              <a:gd name="adj" fmla="val 11921"/>
            </a:avLst>
          </a:prstGeom>
          <a:solidFill>
            <a:schemeClr val="accent1">
              <a:lumMod val="40000"/>
              <a:lumOff val="60000"/>
            </a:schemeClr>
          </a:solidFill>
          <a:ln w="25400" cap="flat" cmpd="sng" algn="ctr">
            <a:noFill/>
            <a:prstDash val="solid"/>
          </a:ln>
          <a:effectLst/>
          <a:scene3d>
            <a:camera prst="orthographicFront">
              <a:rot lat="0" lon="0" rev="0"/>
            </a:camera>
            <a:lightRig rig="contrasting" dir="t">
              <a:rot lat="0" lon="0" rev="7800000"/>
            </a:lightRig>
          </a:scene3d>
          <a:sp3d/>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en-US" altLang="zh-CN" b="1" dirty="0">
                <a:latin typeface="Arial Narrow" panose="020B0606020202030204" pitchFamily="34" charset="0"/>
                <a:ea typeface="微軟正黑體" panose="020B0604030504040204" pitchFamily="34" charset="-120"/>
              </a:rPr>
              <a:t>Employee</a:t>
            </a:r>
            <a:r>
              <a:rPr lang="zh-CN" altLang="en-US" b="1" dirty="0">
                <a:latin typeface="Arial Narrow" panose="020B0606020202030204" pitchFamily="34" charset="0"/>
                <a:ea typeface="微軟正黑體" panose="020B0604030504040204" pitchFamily="34" charset="-120"/>
              </a:rPr>
              <a:t> </a:t>
            </a:r>
            <a:r>
              <a:rPr lang="en-US" altLang="zh-CN" b="1" dirty="0">
                <a:latin typeface="Arial Narrow" panose="020B0606020202030204" pitchFamily="34" charset="0"/>
                <a:ea typeface="微軟正黑體" panose="020B0604030504040204" pitchFamily="34" charset="-120"/>
              </a:rPr>
              <a:t>Awareness</a:t>
            </a:r>
          </a:p>
          <a:p>
            <a:pPr lvl="0" algn="ctr" fontAlgn="base">
              <a:lnSpc>
                <a:spcPct val="120000"/>
              </a:lnSpc>
              <a:spcBef>
                <a:spcPct val="0"/>
              </a:spcBef>
              <a:spcAft>
                <a:spcPct val="0"/>
              </a:spcAft>
              <a:defRPr/>
            </a:pPr>
            <a:r>
              <a:rPr lang="zh-CN" altLang="en-US" b="1" dirty="0">
                <a:latin typeface="Arial Narrow" panose="020B0606020202030204" pitchFamily="34" charset="0"/>
                <a:ea typeface="微軟正黑體" panose="020B0604030504040204" pitchFamily="34" charset="-120"/>
              </a:rPr>
              <a:t>员工质量意识</a:t>
            </a:r>
            <a:endParaRPr lang="zh-CN" altLang="zh-CN" b="1" dirty="0">
              <a:latin typeface="Arial Narrow" panose="020B0606020202030204" pitchFamily="34" charset="0"/>
              <a:ea typeface="微軟正黑體" panose="020B0604030504040204" pitchFamily="34" charset="-120"/>
            </a:endParaRPr>
          </a:p>
        </p:txBody>
      </p:sp>
      <p:sp>
        <p:nvSpPr>
          <p:cNvPr id="9" name="文本2">
            <a:extLst>
              <a:ext uri="{FF2B5EF4-FFF2-40B4-BE49-F238E27FC236}">
                <a16:creationId xmlns:a16="http://schemas.microsoft.com/office/drawing/2014/main" xmlns="" id="{CF225463-55E6-BA4E-8312-AB455E08BDB9}"/>
              </a:ext>
            </a:extLst>
          </p:cNvPr>
          <p:cNvSpPr>
            <a:spLocks noChangeArrowheads="1"/>
          </p:cNvSpPr>
          <p:nvPr/>
        </p:nvSpPr>
        <p:spPr bwMode="gray">
          <a:xfrm>
            <a:off x="3855056" y="2564905"/>
            <a:ext cx="4821401" cy="864096"/>
          </a:xfrm>
          <a:prstGeom prst="roundRect">
            <a:avLst>
              <a:gd name="adj" fmla="val 11505"/>
            </a:avLst>
          </a:prstGeom>
          <a:solidFill>
            <a:srgbClr val="376092"/>
          </a:solidFill>
          <a:ln w="25400" cap="flat" cmpd="sng" algn="ctr">
            <a:noFill/>
            <a:prstDash val="solid"/>
          </a:ln>
          <a:effectLst/>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fontAlgn="base">
              <a:lnSpc>
                <a:spcPct val="120000"/>
              </a:lnSpc>
              <a:spcBef>
                <a:spcPct val="0"/>
              </a:spcBef>
              <a:spcAft>
                <a:spcPct val="0"/>
              </a:spcAft>
              <a:buFont typeface="Wingdings" pitchFamily="2" charset="2"/>
              <a:buChar char="Ø"/>
              <a:defRPr/>
            </a:pPr>
            <a:r>
              <a:rPr lang="en-US" altLang="zh-CN" sz="1300" dirty="0">
                <a:solidFill>
                  <a:schemeClr val="bg1"/>
                </a:solidFill>
                <a:latin typeface="Arial Narrow" panose="020B0606020202030204" pitchFamily="34" charset="0"/>
                <a:ea typeface="微軟正黑體" panose="020B0604030504040204" pitchFamily="34" charset="-120"/>
              </a:rPr>
              <a:t>All</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raw</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materials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suppliers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are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world</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leading</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in</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industry.</a:t>
            </a:r>
          </a:p>
          <a:p>
            <a:pPr marL="285750" indent="-285750" fontAlgn="base">
              <a:lnSpc>
                <a:spcPct val="120000"/>
              </a:lnSpc>
              <a:spcBef>
                <a:spcPct val="0"/>
              </a:spcBef>
              <a:spcAft>
                <a:spcPct val="0"/>
              </a:spcAft>
              <a:buFont typeface="Wingdings" pitchFamily="2" charset="2"/>
              <a:buChar char="Ø"/>
              <a:defRPr/>
            </a:pPr>
            <a:r>
              <a:rPr lang="en-US" altLang="zh-CN" sz="1300" dirty="0">
                <a:solidFill>
                  <a:schemeClr val="bg1"/>
                </a:solidFill>
                <a:latin typeface="Arial Narrow" panose="020B0606020202030204" pitchFamily="34" charset="0"/>
                <a:ea typeface="微軟正黑體" panose="020B0604030504040204" pitchFamily="34" charset="-120"/>
              </a:rPr>
              <a:t>Same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raw</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material</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suppliers(yarns,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dye,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auxiliaries,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foams,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err="1">
                <a:solidFill>
                  <a:schemeClr val="bg1"/>
                </a:solidFill>
                <a:latin typeface="Arial Narrow" panose="020B0606020202030204" pitchFamily="34" charset="0"/>
                <a:ea typeface="微軟正黑體" panose="020B0604030504040204" pitchFamily="34" charset="-120"/>
              </a:rPr>
              <a:t>etc</a:t>
            </a:r>
            <a:r>
              <a:rPr lang="en-US" altLang="zh-CN" sz="1300" dirty="0">
                <a:solidFill>
                  <a:schemeClr val="bg1"/>
                </a:solidFill>
                <a:latin typeface="Arial Narrow" panose="020B0606020202030204" pitchFamily="34" charset="0"/>
                <a:ea typeface="微軟正黑體" panose="020B0604030504040204" pitchFamily="34" charset="-120"/>
              </a:rPr>
              <a:t>)</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Europe,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shared</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recipe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and</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supplier</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info</a:t>
            </a:r>
          </a:p>
        </p:txBody>
      </p:sp>
      <p:sp>
        <p:nvSpPr>
          <p:cNvPr id="10" name="标题2">
            <a:extLst>
              <a:ext uri="{FF2B5EF4-FFF2-40B4-BE49-F238E27FC236}">
                <a16:creationId xmlns:a16="http://schemas.microsoft.com/office/drawing/2014/main" xmlns="" id="{CD9D4B46-8C14-454C-9F5C-BD4F30F43C9D}"/>
              </a:ext>
            </a:extLst>
          </p:cNvPr>
          <p:cNvSpPr>
            <a:spLocks noChangeArrowheads="1"/>
          </p:cNvSpPr>
          <p:nvPr/>
        </p:nvSpPr>
        <p:spPr bwMode="gray">
          <a:xfrm>
            <a:off x="1882206" y="2567534"/>
            <a:ext cx="1864474" cy="864096"/>
          </a:xfrm>
          <a:prstGeom prst="roundRect">
            <a:avLst>
              <a:gd name="adj" fmla="val 11921"/>
            </a:avLst>
          </a:prstGeom>
          <a:solidFill>
            <a:schemeClr val="accent1">
              <a:lumMod val="40000"/>
              <a:lumOff val="60000"/>
            </a:schemeClr>
          </a:solidFill>
          <a:ln w="25400" cap="flat" cmpd="sng" algn="ctr">
            <a:noFill/>
            <a:prstDash val="solid"/>
          </a:ln>
          <a:effectLst/>
          <a:scene3d>
            <a:camera prst="orthographicFront">
              <a:rot lat="0" lon="0" rev="0"/>
            </a:camera>
            <a:lightRig rig="contrasting" dir="t">
              <a:rot lat="0" lon="0" rev="7800000"/>
            </a:lightRig>
          </a:scene3d>
          <a:sp3d/>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en-US" altLang="zh-CN" b="1" dirty="0">
                <a:latin typeface="Arial Narrow" panose="020B0606020202030204" pitchFamily="34" charset="0"/>
                <a:ea typeface="微軟正黑體" panose="020B0604030504040204" pitchFamily="34" charset="-120"/>
              </a:rPr>
              <a:t>Selective</a:t>
            </a:r>
            <a:r>
              <a:rPr lang="zh-CN" altLang="en-US" b="1" dirty="0">
                <a:latin typeface="Arial Narrow" panose="020B0606020202030204" pitchFamily="34" charset="0"/>
                <a:ea typeface="微軟正黑體" panose="020B0604030504040204" pitchFamily="34" charset="-120"/>
              </a:rPr>
              <a:t> </a:t>
            </a:r>
            <a:r>
              <a:rPr lang="en-US" altLang="zh-CN" b="1" dirty="0">
                <a:latin typeface="Arial Narrow" panose="020B0606020202030204" pitchFamily="34" charset="0"/>
                <a:ea typeface="微軟正黑體" panose="020B0604030504040204" pitchFamily="34" charset="-120"/>
              </a:rPr>
              <a:t>Supplier</a:t>
            </a:r>
          </a:p>
          <a:p>
            <a:pPr lvl="0" algn="ctr" fontAlgn="base">
              <a:lnSpc>
                <a:spcPct val="120000"/>
              </a:lnSpc>
              <a:spcBef>
                <a:spcPct val="0"/>
              </a:spcBef>
              <a:spcAft>
                <a:spcPct val="0"/>
              </a:spcAft>
              <a:defRPr/>
            </a:pPr>
            <a:r>
              <a:rPr lang="zh-CN" altLang="en-US" b="1" dirty="0">
                <a:latin typeface="Arial Narrow" panose="020B0606020202030204" pitchFamily="34" charset="0"/>
                <a:ea typeface="微軟正黑體" panose="020B0604030504040204" pitchFamily="34" charset="-120"/>
              </a:rPr>
              <a:t>优选供应商</a:t>
            </a:r>
            <a:endParaRPr lang="zh-CN" altLang="zh-CN" b="1" dirty="0">
              <a:latin typeface="Arial Narrow" panose="020B0606020202030204" pitchFamily="34" charset="0"/>
              <a:ea typeface="微軟正黑體" panose="020B0604030504040204" pitchFamily="34" charset="-120"/>
            </a:endParaRPr>
          </a:p>
        </p:txBody>
      </p:sp>
      <p:sp>
        <p:nvSpPr>
          <p:cNvPr id="11" name="文本3">
            <a:extLst>
              <a:ext uri="{FF2B5EF4-FFF2-40B4-BE49-F238E27FC236}">
                <a16:creationId xmlns:a16="http://schemas.microsoft.com/office/drawing/2014/main" xmlns="" id="{F3710E0E-D160-0646-980A-FB2DDD1388FD}"/>
              </a:ext>
            </a:extLst>
          </p:cNvPr>
          <p:cNvSpPr>
            <a:spLocks noChangeArrowheads="1"/>
          </p:cNvSpPr>
          <p:nvPr/>
        </p:nvSpPr>
        <p:spPr bwMode="ltGray">
          <a:xfrm>
            <a:off x="3854548" y="4353999"/>
            <a:ext cx="4821910" cy="905559"/>
          </a:xfrm>
          <a:prstGeom prst="roundRect">
            <a:avLst>
              <a:gd name="adj" fmla="val 11505"/>
            </a:avLst>
          </a:prstGeom>
          <a:solidFill>
            <a:srgbClr val="376092"/>
          </a:solidFill>
          <a:ln w="25400" cap="flat" cmpd="sng" algn="ctr">
            <a:noFill/>
            <a:prstDash val="solid"/>
          </a:ln>
          <a:effectLst/>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gn="just">
              <a:lnSpc>
                <a:spcPct val="120000"/>
              </a:lnSpc>
              <a:buFont typeface="Wingdings" pitchFamily="2" charset="2"/>
              <a:buChar char="Ø"/>
            </a:pPr>
            <a:r>
              <a:rPr lang="en-US" altLang="zh-CN" sz="1300" dirty="0">
                <a:solidFill>
                  <a:schemeClr val="bg1"/>
                </a:solidFill>
                <a:latin typeface="Arial Narrow" panose="020B0606020202030204" pitchFamily="34" charset="0"/>
                <a:ea typeface="微軟正黑體" panose="020B0604030504040204" pitchFamily="34" charset="-120"/>
              </a:rPr>
              <a:t>Each process following PFMEA has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established quality control</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&amp;</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frequency</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standard, with strictly-implemented first part inspection discipline</a:t>
            </a:r>
          </a:p>
        </p:txBody>
      </p:sp>
      <p:sp>
        <p:nvSpPr>
          <p:cNvPr id="12" name="标题3">
            <a:extLst>
              <a:ext uri="{FF2B5EF4-FFF2-40B4-BE49-F238E27FC236}">
                <a16:creationId xmlns:a16="http://schemas.microsoft.com/office/drawing/2014/main" xmlns="" id="{31036EFD-450D-AE4B-882B-6B0F0F0C6725}"/>
              </a:ext>
            </a:extLst>
          </p:cNvPr>
          <p:cNvSpPr>
            <a:spLocks noChangeArrowheads="1"/>
          </p:cNvSpPr>
          <p:nvPr/>
        </p:nvSpPr>
        <p:spPr bwMode="gray">
          <a:xfrm>
            <a:off x="1865144" y="4346933"/>
            <a:ext cx="1877895" cy="913092"/>
          </a:xfrm>
          <a:prstGeom prst="roundRect">
            <a:avLst>
              <a:gd name="adj" fmla="val 11921"/>
            </a:avLst>
          </a:prstGeom>
          <a:solidFill>
            <a:schemeClr val="accent1">
              <a:lumMod val="40000"/>
              <a:lumOff val="60000"/>
            </a:schemeClr>
          </a:solidFill>
          <a:ln w="25400" cap="flat" cmpd="sng" algn="ctr">
            <a:noFill/>
            <a:prstDash val="solid"/>
          </a:ln>
          <a:effectLst/>
          <a:scene3d>
            <a:camera prst="orthographicFront">
              <a:rot lat="0" lon="0" rev="0"/>
            </a:camera>
            <a:lightRig rig="contrasting" dir="t">
              <a:rot lat="0" lon="0" rev="7800000"/>
            </a:lightRig>
          </a:scene3d>
          <a:sp3d/>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en-US" altLang="zh-CN" b="1" dirty="0">
                <a:latin typeface="Arial Narrow" panose="020B0606020202030204" pitchFamily="34" charset="0"/>
                <a:ea typeface="微軟正黑體" panose="020B0604030504040204" pitchFamily="34" charset="-120"/>
              </a:rPr>
              <a:t>Multiple</a:t>
            </a:r>
            <a:r>
              <a:rPr lang="zh-CN" altLang="en-US" b="1" dirty="0">
                <a:latin typeface="Arial Narrow" panose="020B0606020202030204" pitchFamily="34" charset="0"/>
                <a:ea typeface="微軟正黑體" panose="020B0604030504040204" pitchFamily="34" charset="-120"/>
              </a:rPr>
              <a:t> </a:t>
            </a:r>
            <a:r>
              <a:rPr lang="en-US" altLang="zh-CN" b="1" dirty="0">
                <a:latin typeface="Arial Narrow" panose="020B0606020202030204" pitchFamily="34" charset="0"/>
                <a:ea typeface="微軟正黑體" panose="020B0604030504040204" pitchFamily="34" charset="-120"/>
              </a:rPr>
              <a:t>IPQC</a:t>
            </a:r>
          </a:p>
          <a:p>
            <a:pPr lvl="0" algn="ctr" fontAlgn="base">
              <a:lnSpc>
                <a:spcPct val="120000"/>
              </a:lnSpc>
              <a:spcBef>
                <a:spcPct val="0"/>
              </a:spcBef>
              <a:spcAft>
                <a:spcPct val="0"/>
              </a:spcAft>
              <a:defRPr/>
            </a:pPr>
            <a:r>
              <a:rPr lang="zh-CN" altLang="en-US" b="1" dirty="0">
                <a:latin typeface="Arial Narrow" panose="020B0606020202030204" pitchFamily="34" charset="0"/>
                <a:ea typeface="微軟正黑體" panose="020B0604030504040204" pitchFamily="34" charset="-120"/>
              </a:rPr>
              <a:t>多种</a:t>
            </a:r>
            <a:r>
              <a:rPr lang="en-US" altLang="zh-CN" b="1" dirty="0">
                <a:latin typeface="Arial Narrow" panose="020B0606020202030204" pitchFamily="34" charset="0"/>
                <a:ea typeface="微軟正黑體" panose="020B0604030504040204" pitchFamily="34" charset="-120"/>
              </a:rPr>
              <a:t>IPQC</a:t>
            </a:r>
            <a:r>
              <a:rPr lang="zh-CN" altLang="en-US" b="1" dirty="0">
                <a:latin typeface="Arial Narrow" panose="020B0606020202030204" pitchFamily="34" charset="0"/>
                <a:ea typeface="微軟正黑體" panose="020B0604030504040204" pitchFamily="34" charset="-120"/>
              </a:rPr>
              <a:t>保证</a:t>
            </a:r>
            <a:endParaRPr lang="zh-CN" altLang="zh-CN" b="1" dirty="0">
              <a:latin typeface="Arial Narrow" panose="020B0606020202030204" pitchFamily="34" charset="0"/>
              <a:ea typeface="微軟正黑體" panose="020B0604030504040204" pitchFamily="34" charset="-120"/>
            </a:endParaRPr>
          </a:p>
        </p:txBody>
      </p:sp>
      <p:sp>
        <p:nvSpPr>
          <p:cNvPr id="13" name="Oval 19">
            <a:extLst>
              <a:ext uri="{FF2B5EF4-FFF2-40B4-BE49-F238E27FC236}">
                <a16:creationId xmlns:a16="http://schemas.microsoft.com/office/drawing/2014/main" xmlns="" id="{3A80D942-BBF2-6A48-BDA7-2DC8AB9EB752}"/>
              </a:ext>
            </a:extLst>
          </p:cNvPr>
          <p:cNvSpPr>
            <a:spLocks noChangeArrowheads="1"/>
          </p:cNvSpPr>
          <p:nvPr/>
        </p:nvSpPr>
        <p:spPr bwMode="auto">
          <a:xfrm>
            <a:off x="395537" y="2116468"/>
            <a:ext cx="504056" cy="3393900"/>
          </a:xfrm>
          <a:prstGeom prst="roundRect">
            <a:avLst/>
          </a:prstGeom>
          <a:solidFill>
            <a:srgbClr val="FFC000"/>
          </a:solidFill>
          <a:ln w="3175" cap="flat" cmpd="sng" algn="ctr">
            <a:noFill/>
            <a:prstDash val="solid"/>
          </a:ln>
          <a:effectLst/>
        </p:spPr>
        <p:txBody>
          <a:bodyPr vert="vert" lIns="125930" tIns="45695" rIns="125930" bIns="179900" anchor="ctr" anchorCtr="0"/>
          <a:lstStyle/>
          <a:p>
            <a:pPr algn="ctr">
              <a:lnSpc>
                <a:spcPct val="120000"/>
              </a:lnSpc>
            </a:pPr>
            <a:r>
              <a:rPr lang="en-US" altLang="zh-CN" sz="2000" b="1" kern="0" dirty="0">
                <a:latin typeface="Arial Narrow" panose="020B0606020202030204" pitchFamily="34" charset="0"/>
                <a:ea typeface="微軟正黑體" panose="020B0604030504040204" pitchFamily="34" charset="-120"/>
              </a:rPr>
              <a:t>Quality</a:t>
            </a:r>
            <a:r>
              <a:rPr lang="zh-CN" altLang="en-US" sz="2000" b="1" kern="0" dirty="0">
                <a:latin typeface="Arial Narrow" panose="020B0606020202030204" pitchFamily="34" charset="0"/>
                <a:ea typeface="微軟正黑體" panose="020B0604030504040204" pitchFamily="34" charset="-120"/>
              </a:rPr>
              <a:t> </a:t>
            </a:r>
            <a:r>
              <a:rPr lang="en-US" altLang="zh-CN" sz="2000" b="1" kern="0" dirty="0">
                <a:latin typeface="Arial Narrow" panose="020B0606020202030204" pitchFamily="34" charset="0"/>
                <a:ea typeface="微軟正黑體" panose="020B0604030504040204" pitchFamily="34" charset="-120"/>
              </a:rPr>
              <a:t>Assurance</a:t>
            </a:r>
            <a:r>
              <a:rPr lang="zh-CN" altLang="en-US" sz="2000" b="1" kern="0" dirty="0">
                <a:latin typeface="Arial Narrow" panose="020B0606020202030204" pitchFamily="34" charset="0"/>
                <a:ea typeface="微軟正黑體" panose="020B0604030504040204" pitchFamily="34" charset="-120"/>
              </a:rPr>
              <a:t> </a:t>
            </a:r>
            <a:endParaRPr lang="en-US" altLang="zh-CN" sz="2000" b="1" kern="0" dirty="0">
              <a:latin typeface="Arial Narrow" panose="020B0606020202030204" pitchFamily="34" charset="0"/>
              <a:ea typeface="微軟正黑體" panose="020B0604030504040204" pitchFamily="34" charset="-120"/>
            </a:endParaRPr>
          </a:p>
        </p:txBody>
      </p:sp>
      <p:sp>
        <p:nvSpPr>
          <p:cNvPr id="15" name="文本2">
            <a:extLst>
              <a:ext uri="{FF2B5EF4-FFF2-40B4-BE49-F238E27FC236}">
                <a16:creationId xmlns:a16="http://schemas.microsoft.com/office/drawing/2014/main" xmlns="" id="{6B144794-2646-0045-AECD-D39DC76714F6}"/>
              </a:ext>
            </a:extLst>
          </p:cNvPr>
          <p:cNvSpPr>
            <a:spLocks noChangeArrowheads="1"/>
          </p:cNvSpPr>
          <p:nvPr/>
        </p:nvSpPr>
        <p:spPr bwMode="gray">
          <a:xfrm>
            <a:off x="3837092" y="3480208"/>
            <a:ext cx="4839365" cy="812888"/>
          </a:xfrm>
          <a:prstGeom prst="roundRect">
            <a:avLst>
              <a:gd name="adj" fmla="val 11505"/>
            </a:avLst>
          </a:prstGeom>
          <a:solidFill>
            <a:srgbClr val="376092"/>
          </a:solidFill>
          <a:ln w="25400" cap="flat" cmpd="sng" algn="ctr">
            <a:noFill/>
            <a:prstDash val="solid"/>
          </a:ln>
          <a:effectLst/>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fontAlgn="base">
              <a:lnSpc>
                <a:spcPct val="120000"/>
              </a:lnSpc>
              <a:spcBef>
                <a:spcPct val="0"/>
              </a:spcBef>
              <a:spcAft>
                <a:spcPct val="0"/>
              </a:spcAft>
              <a:buFont typeface="Wingdings" pitchFamily="2" charset="2"/>
              <a:buChar char="Ø"/>
              <a:defRPr/>
            </a:pPr>
            <a:r>
              <a:rPr lang="en-US" altLang="zh-CN" sz="1300" dirty="0">
                <a:solidFill>
                  <a:schemeClr val="bg1"/>
                </a:solidFill>
                <a:latin typeface="Arial Narrow" panose="020B0606020202030204" pitchFamily="34" charset="0"/>
                <a:ea typeface="微軟正黑體" panose="020B0604030504040204" pitchFamily="34" charset="-120"/>
              </a:rPr>
              <a:t>Each batch of raw material is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checked and tested  , includes fabric , dyestuff and filament</a:t>
            </a:r>
          </a:p>
        </p:txBody>
      </p:sp>
      <p:sp>
        <p:nvSpPr>
          <p:cNvPr id="16" name="标题2">
            <a:extLst>
              <a:ext uri="{FF2B5EF4-FFF2-40B4-BE49-F238E27FC236}">
                <a16:creationId xmlns:a16="http://schemas.microsoft.com/office/drawing/2014/main" xmlns="" id="{7254E6AB-9BEB-EB44-9197-3C31630246F0}"/>
              </a:ext>
            </a:extLst>
          </p:cNvPr>
          <p:cNvSpPr>
            <a:spLocks noChangeArrowheads="1"/>
          </p:cNvSpPr>
          <p:nvPr/>
        </p:nvSpPr>
        <p:spPr bwMode="gray">
          <a:xfrm>
            <a:off x="1864242" y="3482837"/>
            <a:ext cx="1864474" cy="812888"/>
          </a:xfrm>
          <a:prstGeom prst="roundRect">
            <a:avLst>
              <a:gd name="adj" fmla="val 11921"/>
            </a:avLst>
          </a:prstGeom>
          <a:solidFill>
            <a:schemeClr val="accent1">
              <a:lumMod val="40000"/>
              <a:lumOff val="60000"/>
            </a:schemeClr>
          </a:solidFill>
          <a:ln w="25400" cap="flat" cmpd="sng" algn="ctr">
            <a:noFill/>
            <a:prstDash val="solid"/>
          </a:ln>
          <a:effectLst/>
          <a:scene3d>
            <a:camera prst="orthographicFront">
              <a:rot lat="0" lon="0" rev="0"/>
            </a:camera>
            <a:lightRig rig="contrasting" dir="t">
              <a:rot lat="0" lon="0" rev="7800000"/>
            </a:lightRig>
          </a:scene3d>
          <a:sp3d/>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en-US" altLang="zh-CN" b="1" dirty="0">
                <a:latin typeface="Arial Narrow" panose="020B0606020202030204" pitchFamily="34" charset="0"/>
                <a:ea typeface="微軟正黑體" panose="020B0604030504040204" pitchFamily="34" charset="-120"/>
              </a:rPr>
              <a:t>Efficient</a:t>
            </a:r>
            <a:r>
              <a:rPr lang="zh-CN" altLang="en-US" b="1" dirty="0">
                <a:latin typeface="Arial Narrow" panose="020B0606020202030204" pitchFamily="34" charset="0"/>
                <a:ea typeface="微軟正黑體" panose="020B0604030504040204" pitchFamily="34" charset="-120"/>
              </a:rPr>
              <a:t> </a:t>
            </a:r>
            <a:r>
              <a:rPr lang="en-US" altLang="zh-CN" b="1" dirty="0">
                <a:latin typeface="Arial Narrow" panose="020B0606020202030204" pitchFamily="34" charset="0"/>
                <a:ea typeface="微軟正黑體" panose="020B0604030504040204" pitchFamily="34" charset="-120"/>
              </a:rPr>
              <a:t>IQC</a:t>
            </a:r>
          </a:p>
          <a:p>
            <a:pPr lvl="0" algn="ctr" fontAlgn="base">
              <a:lnSpc>
                <a:spcPct val="120000"/>
              </a:lnSpc>
              <a:spcBef>
                <a:spcPct val="0"/>
              </a:spcBef>
              <a:spcAft>
                <a:spcPct val="0"/>
              </a:spcAft>
              <a:defRPr/>
            </a:pPr>
            <a:r>
              <a:rPr lang="zh-CN" altLang="en-US" b="1" dirty="0">
                <a:latin typeface="Arial Narrow" panose="020B0606020202030204" pitchFamily="34" charset="0"/>
                <a:ea typeface="微軟正黑體" panose="020B0604030504040204" pitchFamily="34" charset="-120"/>
              </a:rPr>
              <a:t>高效</a:t>
            </a:r>
            <a:r>
              <a:rPr lang="en-US" altLang="zh-CN" b="1" dirty="0">
                <a:latin typeface="Arial Narrow" panose="020B0606020202030204" pitchFamily="34" charset="0"/>
                <a:ea typeface="微軟正黑體" panose="020B0604030504040204" pitchFamily="34" charset="-120"/>
              </a:rPr>
              <a:t>IQC</a:t>
            </a:r>
            <a:endParaRPr lang="zh-CN" altLang="zh-CN" b="1" dirty="0">
              <a:latin typeface="Arial Narrow" panose="020B0606020202030204" pitchFamily="34" charset="0"/>
              <a:ea typeface="微軟正黑體" panose="020B0604030504040204" pitchFamily="34" charset="-120"/>
            </a:endParaRPr>
          </a:p>
        </p:txBody>
      </p:sp>
      <p:sp>
        <p:nvSpPr>
          <p:cNvPr id="21" name="文本3">
            <a:extLst>
              <a:ext uri="{FF2B5EF4-FFF2-40B4-BE49-F238E27FC236}">
                <a16:creationId xmlns:a16="http://schemas.microsoft.com/office/drawing/2014/main" xmlns="" id="{D3D0C558-80C0-7D42-A014-E7E8654BA6EF}"/>
              </a:ext>
            </a:extLst>
          </p:cNvPr>
          <p:cNvSpPr>
            <a:spLocks noChangeArrowheads="1"/>
          </p:cNvSpPr>
          <p:nvPr/>
        </p:nvSpPr>
        <p:spPr bwMode="ltGray">
          <a:xfrm>
            <a:off x="3848748" y="5310732"/>
            <a:ext cx="4827709" cy="596898"/>
          </a:xfrm>
          <a:prstGeom prst="roundRect">
            <a:avLst>
              <a:gd name="adj" fmla="val 11505"/>
            </a:avLst>
          </a:prstGeom>
          <a:solidFill>
            <a:srgbClr val="376092"/>
          </a:solidFill>
          <a:ln w="25400" cap="flat" cmpd="sng" algn="ctr">
            <a:noFill/>
            <a:prstDash val="solid"/>
          </a:ln>
          <a:effectLst/>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itchFamily="2" charset="2"/>
              <a:buChar char="Ø"/>
            </a:pPr>
            <a:r>
              <a:rPr lang="en-US" altLang="zh-CN" sz="1300" dirty="0">
                <a:solidFill>
                  <a:schemeClr val="bg1"/>
                </a:solidFill>
                <a:latin typeface="Arial Narrow" panose="020B0606020202030204" pitchFamily="34" charset="0"/>
                <a:ea typeface="微軟正黑體" panose="020B0604030504040204" pitchFamily="34" charset="-120"/>
              </a:rPr>
              <a:t>Finished</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products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are</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all</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checked and tested both in visual and physical characteristics</a:t>
            </a:r>
          </a:p>
        </p:txBody>
      </p:sp>
      <p:sp>
        <p:nvSpPr>
          <p:cNvPr id="22" name="标题3">
            <a:extLst>
              <a:ext uri="{FF2B5EF4-FFF2-40B4-BE49-F238E27FC236}">
                <a16:creationId xmlns:a16="http://schemas.microsoft.com/office/drawing/2014/main" xmlns="" id="{E0A04F87-B7CC-B744-84C6-382C2DFD5972}"/>
              </a:ext>
            </a:extLst>
          </p:cNvPr>
          <p:cNvSpPr>
            <a:spLocks noChangeArrowheads="1"/>
          </p:cNvSpPr>
          <p:nvPr/>
        </p:nvSpPr>
        <p:spPr bwMode="gray">
          <a:xfrm>
            <a:off x="1859345" y="5303837"/>
            <a:ext cx="1877895" cy="601863"/>
          </a:xfrm>
          <a:prstGeom prst="roundRect">
            <a:avLst>
              <a:gd name="adj" fmla="val 11921"/>
            </a:avLst>
          </a:prstGeom>
          <a:solidFill>
            <a:schemeClr val="accent1">
              <a:lumMod val="40000"/>
              <a:lumOff val="60000"/>
            </a:schemeClr>
          </a:solidFill>
          <a:ln w="25400" cap="flat" cmpd="sng" algn="ctr">
            <a:noFill/>
            <a:prstDash val="solid"/>
          </a:ln>
          <a:effectLst/>
          <a:scene3d>
            <a:camera prst="orthographicFront">
              <a:rot lat="0" lon="0" rev="0"/>
            </a:camera>
            <a:lightRig rig="contrasting" dir="t">
              <a:rot lat="0" lon="0" rev="7800000"/>
            </a:lightRig>
          </a:scene3d>
          <a:sp3d/>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en-US" altLang="zh-CN" b="1" dirty="0">
                <a:latin typeface="Arial Narrow" panose="020B0606020202030204" pitchFamily="34" charset="0"/>
                <a:ea typeface="微軟正黑體" panose="020B0604030504040204" pitchFamily="34" charset="-120"/>
              </a:rPr>
              <a:t>Complete</a:t>
            </a:r>
            <a:r>
              <a:rPr lang="zh-CN" altLang="en-US" b="1" dirty="0">
                <a:latin typeface="Arial Narrow" panose="020B0606020202030204" pitchFamily="34" charset="0"/>
                <a:ea typeface="微軟正黑體" panose="020B0604030504040204" pitchFamily="34" charset="-120"/>
              </a:rPr>
              <a:t> </a:t>
            </a:r>
            <a:r>
              <a:rPr lang="en-US" altLang="zh-CN" b="1" dirty="0">
                <a:latin typeface="Arial Narrow" panose="020B0606020202030204" pitchFamily="34" charset="0"/>
                <a:ea typeface="微軟正黑體" panose="020B0604030504040204" pitchFamily="34" charset="-120"/>
              </a:rPr>
              <a:t>FQC</a:t>
            </a:r>
          </a:p>
          <a:p>
            <a:pPr lvl="0" algn="ctr" fontAlgn="base">
              <a:lnSpc>
                <a:spcPct val="120000"/>
              </a:lnSpc>
              <a:spcBef>
                <a:spcPct val="0"/>
              </a:spcBef>
              <a:spcAft>
                <a:spcPct val="0"/>
              </a:spcAft>
              <a:defRPr/>
            </a:pPr>
            <a:r>
              <a:rPr lang="zh-CN" altLang="en-US" b="1" dirty="0">
                <a:latin typeface="Arial Narrow" panose="020B0606020202030204" pitchFamily="34" charset="0"/>
                <a:ea typeface="微軟正黑體" panose="020B0604030504040204" pitchFamily="34" charset="-120"/>
              </a:rPr>
              <a:t>完整</a:t>
            </a:r>
            <a:r>
              <a:rPr lang="en-US" altLang="zh-CN" b="1" dirty="0">
                <a:latin typeface="Arial Narrow" panose="020B0606020202030204" pitchFamily="34" charset="0"/>
                <a:ea typeface="微軟正黑體" panose="020B0604030504040204" pitchFamily="34" charset="-120"/>
              </a:rPr>
              <a:t>FQC</a:t>
            </a:r>
            <a:r>
              <a:rPr lang="zh-CN" altLang="en-US" b="1" dirty="0">
                <a:latin typeface="Arial Narrow" panose="020B0606020202030204" pitchFamily="34" charset="0"/>
                <a:ea typeface="微軟正黑體" panose="020B0604030504040204" pitchFamily="34" charset="-120"/>
              </a:rPr>
              <a:t>体系</a:t>
            </a:r>
            <a:endParaRPr lang="zh-CN" altLang="zh-CN" b="1" dirty="0">
              <a:latin typeface="Arial Narrow" panose="020B0606020202030204" pitchFamily="34" charset="0"/>
              <a:ea typeface="微軟正黑體" panose="020B0604030504040204" pitchFamily="34" charset="-120"/>
            </a:endParaRPr>
          </a:p>
        </p:txBody>
      </p:sp>
      <p:sp>
        <p:nvSpPr>
          <p:cNvPr id="23" name="文本3">
            <a:extLst>
              <a:ext uri="{FF2B5EF4-FFF2-40B4-BE49-F238E27FC236}">
                <a16:creationId xmlns:a16="http://schemas.microsoft.com/office/drawing/2014/main" xmlns="" id="{8F4B6B8E-8159-2744-A20C-F560EC1E5BC3}"/>
              </a:ext>
            </a:extLst>
          </p:cNvPr>
          <p:cNvSpPr>
            <a:spLocks noChangeArrowheads="1"/>
          </p:cNvSpPr>
          <p:nvPr/>
        </p:nvSpPr>
        <p:spPr bwMode="ltGray">
          <a:xfrm>
            <a:off x="3848748" y="5958804"/>
            <a:ext cx="4827709" cy="596898"/>
          </a:xfrm>
          <a:prstGeom prst="roundRect">
            <a:avLst>
              <a:gd name="adj" fmla="val 11505"/>
            </a:avLst>
          </a:prstGeom>
          <a:solidFill>
            <a:srgbClr val="376092"/>
          </a:solidFill>
          <a:ln w="25400" cap="flat" cmpd="sng" algn="ctr">
            <a:noFill/>
            <a:prstDash val="solid"/>
          </a:ln>
          <a:effectLst/>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nSpc>
                <a:spcPct val="120000"/>
              </a:lnSpc>
              <a:buFont typeface="Wingdings" pitchFamily="2" charset="2"/>
              <a:buChar char="Ø"/>
            </a:pPr>
            <a:r>
              <a:rPr lang="en-US" altLang="zh-CN" sz="1300" dirty="0">
                <a:solidFill>
                  <a:schemeClr val="bg1"/>
                </a:solidFill>
                <a:latin typeface="Arial Narrow" panose="020B0606020202030204" pitchFamily="34" charset="0"/>
                <a:ea typeface="微軟正黑體" panose="020B0604030504040204" pitchFamily="34" charset="-120"/>
              </a:rPr>
              <a:t>Qualified</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in IATF16949,</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with</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process</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&amp;</a:t>
            </a:r>
            <a:r>
              <a:rPr lang="zh-CN" altLang="en-US" sz="1300" dirty="0">
                <a:solidFill>
                  <a:schemeClr val="bg1"/>
                </a:solidFill>
                <a:latin typeface="Arial Narrow" panose="020B0606020202030204" pitchFamily="34" charset="0"/>
                <a:ea typeface="微軟正黑體" panose="020B0604030504040204" pitchFamily="34" charset="-120"/>
              </a:rPr>
              <a:t> </a:t>
            </a:r>
            <a:r>
              <a:rPr lang="en-US" altLang="zh-CN" sz="1300" dirty="0">
                <a:solidFill>
                  <a:schemeClr val="bg1"/>
                </a:solidFill>
                <a:latin typeface="Arial Narrow" panose="020B0606020202030204" pitchFamily="34" charset="0"/>
                <a:ea typeface="微軟正黑體" panose="020B0604030504040204" pitchFamily="34" charset="-120"/>
              </a:rPr>
              <a:t>production audit strictly following VDA6.3 and VDA6.5</a:t>
            </a:r>
          </a:p>
        </p:txBody>
      </p:sp>
      <p:sp>
        <p:nvSpPr>
          <p:cNvPr id="24" name="标题3">
            <a:extLst>
              <a:ext uri="{FF2B5EF4-FFF2-40B4-BE49-F238E27FC236}">
                <a16:creationId xmlns:a16="http://schemas.microsoft.com/office/drawing/2014/main" xmlns="" id="{C4852E31-3F8A-8642-9D92-0F7D74BF0707}"/>
              </a:ext>
            </a:extLst>
          </p:cNvPr>
          <p:cNvSpPr>
            <a:spLocks noChangeArrowheads="1"/>
          </p:cNvSpPr>
          <p:nvPr/>
        </p:nvSpPr>
        <p:spPr bwMode="gray">
          <a:xfrm>
            <a:off x="1859345" y="5951909"/>
            <a:ext cx="1877895" cy="601863"/>
          </a:xfrm>
          <a:prstGeom prst="roundRect">
            <a:avLst>
              <a:gd name="adj" fmla="val 11921"/>
            </a:avLst>
          </a:prstGeom>
          <a:solidFill>
            <a:schemeClr val="accent1">
              <a:lumMod val="40000"/>
              <a:lumOff val="60000"/>
            </a:schemeClr>
          </a:solidFill>
          <a:ln w="25400" cap="flat" cmpd="sng" algn="ctr">
            <a:noFill/>
            <a:prstDash val="solid"/>
          </a:ln>
          <a:effectLst/>
          <a:scene3d>
            <a:camera prst="orthographicFront">
              <a:rot lat="0" lon="0" rev="0"/>
            </a:camera>
            <a:lightRig rig="contrasting" dir="t">
              <a:rot lat="0" lon="0" rev="7800000"/>
            </a:lightRig>
          </a:scene3d>
          <a:sp3d/>
        </p:spPr>
        <p:txBody>
          <a:bodyPr lIns="91388" tIns="45695" rIns="91388" bIns="45695"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fontAlgn="base">
              <a:lnSpc>
                <a:spcPct val="120000"/>
              </a:lnSpc>
              <a:spcBef>
                <a:spcPct val="0"/>
              </a:spcBef>
              <a:spcAft>
                <a:spcPct val="0"/>
              </a:spcAft>
              <a:defRPr/>
            </a:pPr>
            <a:r>
              <a:rPr lang="en-US" altLang="zh-CN" b="1" dirty="0">
                <a:latin typeface="Arial Narrow" panose="020B0606020202030204" pitchFamily="34" charset="0"/>
                <a:ea typeface="微軟正黑體" panose="020B0604030504040204" pitchFamily="34" charset="-120"/>
              </a:rPr>
              <a:t>Certificate</a:t>
            </a:r>
          </a:p>
          <a:p>
            <a:pPr lvl="0" algn="ctr" fontAlgn="base">
              <a:lnSpc>
                <a:spcPct val="120000"/>
              </a:lnSpc>
              <a:spcBef>
                <a:spcPct val="0"/>
              </a:spcBef>
              <a:spcAft>
                <a:spcPct val="0"/>
              </a:spcAft>
              <a:defRPr/>
            </a:pPr>
            <a:r>
              <a:rPr lang="zh-CN" altLang="en-US" b="1" dirty="0">
                <a:latin typeface="Arial Narrow" panose="020B0606020202030204" pitchFamily="34" charset="0"/>
                <a:ea typeface="微軟正黑體" panose="020B0604030504040204" pitchFamily="34" charset="-120"/>
              </a:rPr>
              <a:t>质量证书</a:t>
            </a:r>
            <a:endParaRPr lang="zh-CN" altLang="zh-CN" b="1" dirty="0">
              <a:latin typeface="Arial Narrow" panose="020B0606020202030204" pitchFamily="34" charset="0"/>
              <a:ea typeface="微軟正黑體" panose="020B0604030504040204" pitchFamily="34" charset="-120"/>
            </a:endParaRPr>
          </a:p>
        </p:txBody>
      </p:sp>
      <p:sp>
        <p:nvSpPr>
          <p:cNvPr id="5" name="等腰三角形 4"/>
          <p:cNvSpPr/>
          <p:nvPr/>
        </p:nvSpPr>
        <p:spPr>
          <a:xfrm rot="5400000">
            <a:off x="3663152" y="1723284"/>
            <a:ext cx="288032" cy="284751"/>
          </a:xfrm>
          <a:prstGeom prst="triangle">
            <a:avLst/>
          </a:prstGeom>
          <a:solidFill>
            <a:srgbClr val="B9CD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28" name="等腰三角形 27"/>
          <p:cNvSpPr/>
          <p:nvPr/>
        </p:nvSpPr>
        <p:spPr>
          <a:xfrm rot="5400000">
            <a:off x="3653521" y="2894285"/>
            <a:ext cx="288032" cy="284751"/>
          </a:xfrm>
          <a:prstGeom prst="triangle">
            <a:avLst/>
          </a:prstGeom>
          <a:solidFill>
            <a:srgbClr val="B9CD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29" name="等腰三角形 28"/>
          <p:cNvSpPr/>
          <p:nvPr/>
        </p:nvSpPr>
        <p:spPr>
          <a:xfrm rot="5400000">
            <a:off x="3653521" y="3778924"/>
            <a:ext cx="288032" cy="284751"/>
          </a:xfrm>
          <a:prstGeom prst="triangle">
            <a:avLst/>
          </a:prstGeom>
          <a:solidFill>
            <a:srgbClr val="B9CD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0" name="等腰三角形 29"/>
          <p:cNvSpPr/>
          <p:nvPr/>
        </p:nvSpPr>
        <p:spPr>
          <a:xfrm rot="5400000">
            <a:off x="3650083" y="4722221"/>
            <a:ext cx="288032" cy="284751"/>
          </a:xfrm>
          <a:prstGeom prst="triangle">
            <a:avLst/>
          </a:prstGeom>
          <a:solidFill>
            <a:srgbClr val="B9CD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1" name="等腰三角形 30"/>
          <p:cNvSpPr/>
          <p:nvPr/>
        </p:nvSpPr>
        <p:spPr>
          <a:xfrm rot="5400000">
            <a:off x="3648978" y="5495915"/>
            <a:ext cx="288032" cy="284751"/>
          </a:xfrm>
          <a:prstGeom prst="triangle">
            <a:avLst/>
          </a:prstGeom>
          <a:solidFill>
            <a:srgbClr val="B9CD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2" name="等腰三角形 31"/>
          <p:cNvSpPr/>
          <p:nvPr/>
        </p:nvSpPr>
        <p:spPr>
          <a:xfrm rot="5400000">
            <a:off x="3663151" y="6186197"/>
            <a:ext cx="288032" cy="284751"/>
          </a:xfrm>
          <a:prstGeom prst="triangle">
            <a:avLst/>
          </a:prstGeom>
          <a:solidFill>
            <a:srgbClr val="B9CD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grpSp>
        <p:nvGrpSpPr>
          <p:cNvPr id="47" name="群組 46"/>
          <p:cNvGrpSpPr/>
          <p:nvPr/>
        </p:nvGrpSpPr>
        <p:grpSpPr>
          <a:xfrm>
            <a:off x="899593" y="1930639"/>
            <a:ext cx="833150" cy="4269354"/>
            <a:chOff x="899593" y="1930639"/>
            <a:chExt cx="833150" cy="4269354"/>
          </a:xfrm>
        </p:grpSpPr>
        <p:cxnSp>
          <p:nvCxnSpPr>
            <p:cNvPr id="36" name="直線接點 35"/>
            <p:cNvCxnSpPr/>
            <p:nvPr/>
          </p:nvCxnSpPr>
          <p:spPr>
            <a:xfrm>
              <a:off x="899593" y="3777283"/>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0" name="直線接點 39"/>
            <p:cNvCxnSpPr/>
            <p:nvPr/>
          </p:nvCxnSpPr>
          <p:spPr>
            <a:xfrm>
              <a:off x="1316168" y="1930639"/>
              <a:ext cx="0" cy="4269354"/>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1" name="直線接點 40"/>
            <p:cNvCxnSpPr/>
            <p:nvPr/>
          </p:nvCxnSpPr>
          <p:spPr>
            <a:xfrm>
              <a:off x="1316168" y="1930639"/>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2" name="直線接點 41"/>
            <p:cNvCxnSpPr/>
            <p:nvPr/>
          </p:nvCxnSpPr>
          <p:spPr>
            <a:xfrm>
              <a:off x="1316168" y="2996952"/>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3" name="直線接點 42"/>
            <p:cNvCxnSpPr/>
            <p:nvPr/>
          </p:nvCxnSpPr>
          <p:spPr>
            <a:xfrm>
              <a:off x="1316168" y="3777283"/>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4" name="直線接點 43"/>
            <p:cNvCxnSpPr/>
            <p:nvPr/>
          </p:nvCxnSpPr>
          <p:spPr>
            <a:xfrm>
              <a:off x="1316168" y="4797152"/>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5" name="直線接點 44"/>
            <p:cNvCxnSpPr/>
            <p:nvPr/>
          </p:nvCxnSpPr>
          <p:spPr>
            <a:xfrm>
              <a:off x="1316168" y="5589240"/>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cxnSp>
          <p:nvCxnSpPr>
            <p:cNvPr id="46" name="直線接點 45"/>
            <p:cNvCxnSpPr/>
            <p:nvPr/>
          </p:nvCxnSpPr>
          <p:spPr>
            <a:xfrm>
              <a:off x="1316168" y="6199993"/>
              <a:ext cx="416575" cy="0"/>
            </a:xfrm>
            <a:prstGeom prst="line">
              <a:avLst/>
            </a:prstGeom>
            <a:ln w="12700">
              <a:prstDash val="sysDash"/>
            </a:ln>
          </p:spPr>
          <p:style>
            <a:lnRef idx="1">
              <a:schemeClr val="accent1"/>
            </a:lnRef>
            <a:fillRef idx="0">
              <a:schemeClr val="accent1"/>
            </a:fillRef>
            <a:effectRef idx="0">
              <a:schemeClr val="accent1"/>
            </a:effectRef>
            <a:fontRef idx="minor">
              <a:schemeClr val="tx1"/>
            </a:fontRef>
          </p:style>
        </p:cxnSp>
      </p:grpSp>
      <p:sp>
        <p:nvSpPr>
          <p:cNvPr id="27" name="TextBox 1">
            <a:extLst>
              <a:ext uri="{FF2B5EF4-FFF2-40B4-BE49-F238E27FC236}">
                <a16:creationId xmlns:a16="http://schemas.microsoft.com/office/drawing/2014/main" xmlns="" id="{0BCE1730-EFFD-B54A-AB60-0226AC56D0AD}"/>
              </a:ext>
            </a:extLst>
          </p:cNvPr>
          <p:cNvSpPr txBox="1">
            <a:spLocks noChangeArrowheads="1"/>
          </p:cNvSpPr>
          <p:nvPr/>
        </p:nvSpPr>
        <p:spPr bwMode="auto">
          <a:xfrm>
            <a:off x="35496" y="752902"/>
            <a:ext cx="8928992" cy="369332"/>
          </a:xfrm>
          <a:prstGeom prst="rect">
            <a:avLst/>
          </a:prstGeom>
          <a:solidFill>
            <a:srgbClr val="FFC000"/>
          </a:solidFill>
          <a:ln w="9525">
            <a:noFill/>
            <a:miter lim="800000"/>
          </a:ln>
        </p:spPr>
        <p:txBody>
          <a:bodyPr wrap="square">
            <a:spAutoFit/>
          </a:bodyPr>
          <a:lstStyle/>
          <a:p>
            <a:r>
              <a:rPr lang="en-US" altLang="zh-CN" dirty="0">
                <a:latin typeface="Arial Narrow" panose="020B0606020202030204" pitchFamily="34" charset="0"/>
                <a:ea typeface="微軟正黑體" panose="020B0604030504040204" pitchFamily="34" charset="-120"/>
              </a:rPr>
              <a:t>Quality</a:t>
            </a:r>
            <a:r>
              <a:rPr lang="zh-CN" altLang="en-US" dirty="0">
                <a:latin typeface="Arial Narrow" panose="020B0606020202030204" pitchFamily="34" charset="0"/>
                <a:ea typeface="微軟正黑體" panose="020B0604030504040204" pitchFamily="34" charset="-120"/>
              </a:rPr>
              <a:t> </a:t>
            </a:r>
            <a:r>
              <a:rPr lang="en-US" altLang="zh-CN" dirty="0">
                <a:latin typeface="Arial Narrow" panose="020B0606020202030204" pitchFamily="34" charset="0"/>
                <a:ea typeface="微軟正黑體" panose="020B0604030504040204" pitchFamily="34" charset="-120"/>
              </a:rPr>
              <a:t>Performance:</a:t>
            </a:r>
            <a:r>
              <a:rPr lang="zh-CN" altLang="en-US" dirty="0">
                <a:latin typeface="Arial Narrow" panose="020B0606020202030204" pitchFamily="34" charset="0"/>
                <a:ea typeface="微軟正黑體" panose="020B0604030504040204" pitchFamily="34" charset="-120"/>
              </a:rPr>
              <a:t> </a:t>
            </a:r>
            <a:r>
              <a:rPr lang="en-US" altLang="zh-CN" dirty="0">
                <a:latin typeface="Arial" panose="020B0604020202020204" pitchFamily="34" charset="0"/>
                <a:ea typeface="微軟正黑體" panose="020B0604030504040204" pitchFamily="34" charset="-120"/>
                <a:cs typeface="Arial" panose="020B0604020202020204" pitchFamily="34" charset="0"/>
              </a:rPr>
              <a:t>PPM</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dirty="0">
                <a:latin typeface="Arial" panose="020B0604020202020204" pitchFamily="34" charset="0"/>
                <a:ea typeface="微軟正黑體" panose="020B0604030504040204" pitchFamily="34" charset="-120"/>
                <a:cs typeface="Arial" panose="020B0604020202020204" pitchFamily="34" charset="0"/>
              </a:rPr>
              <a:t>much</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dirty="0">
                <a:latin typeface="Arial" panose="020B0604020202020204" pitchFamily="34" charset="0"/>
                <a:ea typeface="微軟正黑體" panose="020B0604030504040204" pitchFamily="34" charset="-120"/>
                <a:cs typeface="Arial" panose="020B0604020202020204" pitchFamily="34" charset="0"/>
              </a:rPr>
              <a:t>lower</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dirty="0">
                <a:latin typeface="Arial" panose="020B0604020202020204" pitchFamily="34" charset="0"/>
                <a:ea typeface="微軟正黑體" panose="020B0604030504040204" pitchFamily="34" charset="-120"/>
                <a:cs typeface="Arial" panose="020B0604020202020204" pitchFamily="34" charset="0"/>
              </a:rPr>
              <a:t>than</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dirty="0">
                <a:latin typeface="Arial" panose="020B0604020202020204" pitchFamily="34" charset="0"/>
                <a:ea typeface="微軟正黑體" panose="020B0604030504040204" pitchFamily="34" charset="-120"/>
                <a:cs typeface="Arial" panose="020B0604020202020204" pitchFamily="34" charset="0"/>
              </a:rPr>
              <a:t>all</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dirty="0">
                <a:latin typeface="Arial" panose="020B0604020202020204" pitchFamily="34" charset="0"/>
                <a:ea typeface="微軟正黑體" panose="020B0604030504040204" pitchFamily="34" charset="-120"/>
                <a:cs typeface="Arial" panose="020B0604020202020204" pitchFamily="34" charset="0"/>
              </a:rPr>
              <a:t>clients’</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dirty="0">
                <a:latin typeface="Arial" panose="020B0604020202020204" pitchFamily="34" charset="0"/>
                <a:ea typeface="微軟正黑體" panose="020B0604030504040204" pitchFamily="34" charset="-120"/>
                <a:cs typeface="Arial" panose="020B0604020202020204" pitchFamily="34" charset="0"/>
              </a:rPr>
              <a:t>requirements</a:t>
            </a:r>
            <a:r>
              <a:rPr lang="zh-CN" altLang="en-US" dirty="0">
                <a:latin typeface="Arial" panose="020B0604020202020204" pitchFamily="34" charset="0"/>
                <a:ea typeface="微軟正黑體" panose="020B0604030504040204" pitchFamily="34" charset="-120"/>
                <a:cs typeface="Arial" panose="020B0604020202020204" pitchFamily="34" charset="0"/>
              </a:rPr>
              <a:t>  </a:t>
            </a:r>
            <a:r>
              <a:rPr lang="en-US" altLang="zh-CN" sz="1600" dirty="0">
                <a:latin typeface="Arial" panose="020B0604020202020204" pitchFamily="34" charset="0"/>
                <a:ea typeface="微軟正黑體" panose="020B0604030504040204" pitchFamily="34" charset="-120"/>
                <a:cs typeface="Arial" panose="020B0604020202020204" pitchFamily="34" charset="0"/>
              </a:rPr>
              <a:t>PPM</a:t>
            </a:r>
            <a:r>
              <a:rPr lang="zh-CN" altLang="en-US" sz="1600" dirty="0">
                <a:latin typeface="Arial" panose="020B0604020202020204" pitchFamily="34" charset="0"/>
                <a:ea typeface="微軟正黑體" panose="020B0604030504040204" pitchFamily="34" charset="-120"/>
                <a:cs typeface="Arial" panose="020B0604020202020204" pitchFamily="34" charset="0"/>
              </a:rPr>
              <a:t>值远低于客户要求</a:t>
            </a:r>
            <a:endParaRPr lang="en-US" altLang="zh-CN" sz="1600" dirty="0">
              <a:latin typeface="Arial Narrow" panose="020B0606020202030204" pitchFamily="34" charset="0"/>
              <a:ea typeface="微軟正黑體" panose="020B0604030504040204" pitchFamily="34" charset="-120"/>
            </a:endParaRPr>
          </a:p>
        </p:txBody>
      </p:sp>
      <p:sp>
        <p:nvSpPr>
          <p:cNvPr id="33" name="灯片编号占位符 2">
            <a:extLst>
              <a:ext uri="{FF2B5EF4-FFF2-40B4-BE49-F238E27FC236}">
                <a16:creationId xmlns:a16="http://schemas.microsoft.com/office/drawing/2014/main" xmlns="" id="{920F734C-0070-D846-8BF9-9D750D52C782}"/>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15</a:t>
            </a:fld>
            <a:endParaRPr lang="zh-HK" altLang="en-US" dirty="0"/>
          </a:p>
        </p:txBody>
      </p:sp>
    </p:spTree>
    <p:extLst>
      <p:ext uri="{BB962C8B-B14F-4D97-AF65-F5344CB8AC3E}">
        <p14:creationId xmlns:p14="http://schemas.microsoft.com/office/powerpoint/2010/main" val="37926643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1BE8EBE-1819-B541-9525-C172249F6127}"/>
              </a:ext>
            </a:extLst>
          </p:cNvPr>
          <p:cNvSpPr>
            <a:spLocks noGrp="1"/>
          </p:cNvSpPr>
          <p:nvPr>
            <p:ph type="title"/>
          </p:nvPr>
        </p:nvSpPr>
        <p:spPr/>
        <p:txBody>
          <a:bodyPr>
            <a:normAutofit fontScale="90000"/>
          </a:bodyPr>
          <a:lstStyle/>
          <a:p>
            <a:r>
              <a:rPr kumimoji="1" lang="zh-CN" altLang="en-US" dirty="0">
                <a:latin typeface="Arial Narrow" panose="020B0606020202030204" pitchFamily="34" charset="0"/>
              </a:rPr>
              <a:t>质量证书</a:t>
            </a:r>
            <a:r>
              <a:rPr kumimoji="1" lang="en-US" altLang="zh-CN" dirty="0">
                <a:latin typeface="Arial Narrow" panose="020B0606020202030204" pitchFamily="34" charset="0"/>
              </a:rPr>
              <a:t>&amp;</a:t>
            </a:r>
            <a:r>
              <a:rPr kumimoji="1" lang="zh-CN" altLang="en-US" dirty="0">
                <a:latin typeface="Arial Narrow" panose="020B0606020202030204" pitchFamily="34" charset="0"/>
              </a:rPr>
              <a:t>可持续发展 </a:t>
            </a:r>
            <a:r>
              <a:rPr kumimoji="1" lang="en-US" altLang="zh-CN" dirty="0">
                <a:latin typeface="Arial Narrow" panose="020B0606020202030204" pitchFamily="34" charset="0"/>
              </a:rPr>
              <a:t>Certificate</a:t>
            </a:r>
            <a:r>
              <a:rPr kumimoji="1" lang="zh-CN" altLang="en-US" dirty="0">
                <a:latin typeface="Arial Narrow" panose="020B0606020202030204" pitchFamily="34" charset="0"/>
              </a:rPr>
              <a:t> </a:t>
            </a:r>
            <a:r>
              <a:rPr kumimoji="1" lang="en-US" altLang="zh-CN" dirty="0">
                <a:latin typeface="Arial Narrow" panose="020B0606020202030204" pitchFamily="34" charset="0"/>
              </a:rPr>
              <a:t>&amp;</a:t>
            </a:r>
            <a:r>
              <a:rPr kumimoji="1" lang="zh-CN" altLang="en-US" dirty="0">
                <a:latin typeface="Arial Narrow" panose="020B0606020202030204" pitchFamily="34" charset="0"/>
              </a:rPr>
              <a:t> </a:t>
            </a:r>
            <a:r>
              <a:rPr kumimoji="1" lang="en-US" altLang="zh-CN" dirty="0">
                <a:latin typeface="Arial Narrow" panose="020B0606020202030204" pitchFamily="34" charset="0"/>
              </a:rPr>
              <a:t>Sustainability</a:t>
            </a:r>
            <a:endParaRPr kumimoji="1" lang="zh-CN" altLang="en-US" dirty="0">
              <a:latin typeface="Arial Narrow" panose="020B0606020202030204" pitchFamily="34" charset="0"/>
            </a:endParaRPr>
          </a:p>
        </p:txBody>
      </p:sp>
      <p:sp>
        <p:nvSpPr>
          <p:cNvPr id="9" name="任意形状 8">
            <a:extLst>
              <a:ext uri="{FF2B5EF4-FFF2-40B4-BE49-F238E27FC236}">
                <a16:creationId xmlns:a16="http://schemas.microsoft.com/office/drawing/2014/main" xmlns="" id="{7AD07A62-5C33-EE48-B0BE-A4F6EF375938}"/>
              </a:ext>
            </a:extLst>
          </p:cNvPr>
          <p:cNvSpPr/>
          <p:nvPr/>
        </p:nvSpPr>
        <p:spPr>
          <a:xfrm>
            <a:off x="1531829" y="1407060"/>
            <a:ext cx="6466551" cy="1246837"/>
          </a:xfrm>
          <a:custGeom>
            <a:avLst/>
            <a:gdLst>
              <a:gd name="connsiteX0" fmla="*/ 0 w 6792416"/>
              <a:gd name="connsiteY0" fmla="*/ 0 h 1391040"/>
              <a:gd name="connsiteX1" fmla="*/ 6792416 w 6792416"/>
              <a:gd name="connsiteY1" fmla="*/ 0 h 1391040"/>
              <a:gd name="connsiteX2" fmla="*/ 6792416 w 6792416"/>
              <a:gd name="connsiteY2" fmla="*/ 1391040 h 1391040"/>
              <a:gd name="connsiteX3" fmla="*/ 0 w 6792416"/>
              <a:gd name="connsiteY3" fmla="*/ 1391040 h 1391040"/>
              <a:gd name="connsiteX4" fmla="*/ 0 w 6792416"/>
              <a:gd name="connsiteY4" fmla="*/ 0 h 139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2416" h="1391040">
                <a:moveTo>
                  <a:pt x="0" y="0"/>
                </a:moveTo>
                <a:lnTo>
                  <a:pt x="6792416" y="0"/>
                </a:lnTo>
                <a:lnTo>
                  <a:pt x="6792416" y="1391040"/>
                </a:lnTo>
                <a:lnTo>
                  <a:pt x="0" y="1391040"/>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215659" tIns="30480" rIns="170688" bIns="30480" numCol="1" spcCol="1270" anchor="t" anchorCtr="0">
            <a:noAutofit/>
          </a:bodyPr>
          <a:lstStyle/>
          <a:p>
            <a:pPr marL="285750" lvl="1" indent="-285750" defTabSz="844550">
              <a:lnSpc>
                <a:spcPct val="90000"/>
              </a:lnSpc>
              <a:spcBef>
                <a:spcPct val="0"/>
              </a:spcBef>
              <a:spcAft>
                <a:spcPct val="20000"/>
              </a:spcAft>
              <a:buFont typeface="Wingdings" panose="05000000000000000000" pitchFamily="2" charset="2"/>
              <a:buChar char="ü"/>
            </a:pP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Establish</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water</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treatment</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and</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recycling</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system</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with</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world-wide</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standard</a:t>
            </a:r>
          </a:p>
          <a:p>
            <a:pPr marL="0" lvl="1" defTabSz="844550">
              <a:lnSpc>
                <a:spcPct val="90000"/>
              </a:lnSpc>
              <a:spcBef>
                <a:spcPct val="0"/>
              </a:spcBef>
              <a:spcAft>
                <a:spcPct val="20000"/>
              </a:spcAft>
            </a:pPr>
            <a:r>
              <a:rPr lang="zh-CN" altLang="en-US" sz="1400" dirty="0">
                <a:latin typeface="Arial Narrow" panose="020B0604020202020204" pitchFamily="34" charset="0"/>
                <a:ea typeface="微軟正黑體" panose="020B0604030504040204" pitchFamily="34" charset="-120"/>
                <a:cs typeface="Arial Narrow" panose="020B0604020202020204" pitchFamily="34" charset="0"/>
              </a:rPr>
              <a:t>      建设</a:t>
            </a:r>
            <a:r>
              <a:rPr lang="zh-CN" altLang="en-US" sz="1400" dirty="0">
                <a:latin typeface="Microsoft JhengHei" panose="020B0604030504040204" pitchFamily="34" charset="-120"/>
                <a:ea typeface="Microsoft JhengHei" panose="020B0604030504040204" pitchFamily="34" charset="-120"/>
                <a:cs typeface="Arial Narrow" panose="020B0604020202020204" pitchFamily="34" charset="0"/>
              </a:rPr>
              <a:t>污水处理</a:t>
            </a:r>
            <a:r>
              <a:rPr lang="en-US" altLang="zh-CN" sz="1400" dirty="0">
                <a:latin typeface="Microsoft JhengHei" panose="020B0604030504040204" pitchFamily="34" charset="-120"/>
                <a:ea typeface="Microsoft JhengHei" panose="020B0604030504040204" pitchFamily="34" charset="-120"/>
                <a:cs typeface="Arial Narrow" panose="020B0604020202020204" pitchFamily="34" charset="0"/>
              </a:rPr>
              <a:t>&amp;</a:t>
            </a:r>
            <a:r>
              <a:rPr lang="zh-CN" altLang="en-US" sz="1400" dirty="0">
                <a:latin typeface="Microsoft JhengHei" panose="020B0604030504040204" pitchFamily="34" charset="-120"/>
                <a:ea typeface="Microsoft JhengHei" panose="020B0604030504040204" pitchFamily="34" charset="-120"/>
                <a:cs typeface="Arial Narrow" panose="020B0604020202020204" pitchFamily="34" charset="0"/>
              </a:rPr>
              <a:t>中水回用系统，环保达到世界标准</a:t>
            </a:r>
            <a:endParaRPr lang="en-US" altLang="zh-CN" sz="1400" dirty="0">
              <a:latin typeface="Microsoft JhengHei" panose="020B0604030504040204" pitchFamily="34" charset="-120"/>
              <a:ea typeface="Microsoft JhengHei" panose="020B0604030504040204" pitchFamily="34" charset="-120"/>
              <a:cs typeface="Arial Narrow" panose="020B0604020202020204" pitchFamily="34" charset="0"/>
            </a:endParaRPr>
          </a:p>
          <a:p>
            <a:pPr marL="285750" lvl="1" indent="-285750" defTabSz="844550">
              <a:lnSpc>
                <a:spcPct val="90000"/>
              </a:lnSpc>
              <a:spcBef>
                <a:spcPct val="0"/>
              </a:spcBef>
              <a:spcAft>
                <a:spcPct val="20000"/>
              </a:spcAft>
              <a:buFont typeface="Wingdings" panose="05000000000000000000" pitchFamily="2" charset="2"/>
              <a:buChar char="ü"/>
            </a:pP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WRG</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heat</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recycling</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system</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could</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reuse</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the</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waste</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water</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after</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cooling</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it</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down</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after</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dyeing</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process,</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thus</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reducing</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energy</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500" dirty="0">
                <a:latin typeface="Arial Narrow" panose="020B0604020202020204" pitchFamily="34" charset="0"/>
                <a:ea typeface="微軟正黑體" panose="020B0604030504040204" pitchFamily="34" charset="-120"/>
                <a:cs typeface="Arial Narrow" panose="020B0604020202020204" pitchFamily="34" charset="0"/>
              </a:rPr>
              <a:t>waste.</a:t>
            </a:r>
            <a:r>
              <a:rPr lang="zh-CN" altLang="en-US" sz="1500" dirty="0">
                <a:latin typeface="Arial Narrow" panose="020B0604020202020204" pitchFamily="34" charset="0"/>
                <a:ea typeface="微軟正黑體" panose="020B0604030504040204" pitchFamily="34" charset="-120"/>
                <a:cs typeface="Arial Narrow" panose="020B0604020202020204" pitchFamily="34" charset="0"/>
              </a:rPr>
              <a:t> </a:t>
            </a:r>
            <a:endParaRPr lang="en-US" altLang="zh-CN" sz="1500" dirty="0">
              <a:latin typeface="Arial Narrow" panose="020B0604020202020204" pitchFamily="34" charset="0"/>
              <a:ea typeface="微軟正黑體" panose="020B0604030504040204" pitchFamily="34" charset="-120"/>
              <a:cs typeface="Arial Narrow" panose="020B0604020202020204" pitchFamily="34" charset="0"/>
            </a:endParaRPr>
          </a:p>
          <a:p>
            <a:pPr marL="0" lvl="1" defTabSz="844550">
              <a:lnSpc>
                <a:spcPct val="90000"/>
              </a:lnSpc>
              <a:spcBef>
                <a:spcPct val="0"/>
              </a:spcBef>
              <a:spcAft>
                <a:spcPct val="20000"/>
              </a:spcAft>
            </a:pPr>
            <a:r>
              <a:rPr lang="zh-CN" altLang="en-US" sz="1400" b="1" dirty="0">
                <a:latin typeface="Arial Narrow" panose="020B0604020202020204" pitchFamily="34" charset="0"/>
                <a:ea typeface="微軟正黑體" panose="020B0604030504040204" pitchFamily="34" charset="-120"/>
                <a:cs typeface="Arial Narrow" panose="020B0604020202020204" pitchFamily="34" charset="0"/>
              </a:rPr>
              <a:t>      </a:t>
            </a:r>
            <a:r>
              <a:rPr lang="en-US" altLang="zh-CN" sz="1400" b="1" dirty="0">
                <a:latin typeface="Microsoft JhengHei" panose="020B0604030504040204" pitchFamily="34" charset="-120"/>
                <a:ea typeface="Microsoft JhengHei" panose="020B0604030504040204" pitchFamily="34" charset="-120"/>
              </a:rPr>
              <a:t>WRG</a:t>
            </a:r>
            <a:r>
              <a:rPr lang="zh-CN" altLang="en-US" sz="1400" b="1" dirty="0">
                <a:latin typeface="Microsoft JhengHei" panose="020B0604030504040204" pitchFamily="34" charset="-120"/>
                <a:ea typeface="Microsoft JhengHei" panose="020B0604030504040204" pitchFamily="34" charset="-120"/>
              </a:rPr>
              <a:t>热回收系统</a:t>
            </a:r>
            <a:r>
              <a:rPr lang="zh-CN" altLang="en-US" sz="1400" dirty="0">
                <a:latin typeface="Microsoft JhengHei" panose="020B0604030504040204" pitchFamily="34" charset="-120"/>
                <a:ea typeface="Microsoft JhengHei" panose="020B0604030504040204" pitchFamily="34" charset="-120"/>
              </a:rPr>
              <a:t>，可以将热</a:t>
            </a:r>
            <a:r>
              <a:rPr lang="zh-CN" altLang="en-US" sz="1400" b="1" dirty="0">
                <a:latin typeface="Microsoft JhengHei" panose="020B0604030504040204" pitchFamily="34" charset="-120"/>
                <a:ea typeface="Microsoft JhengHei" panose="020B0604030504040204" pitchFamily="34" charset="-120"/>
              </a:rPr>
              <a:t>污水降温后再次使用</a:t>
            </a:r>
            <a:r>
              <a:rPr lang="zh-CN" altLang="en-US" sz="1400" dirty="0">
                <a:latin typeface="Microsoft JhengHei" panose="020B0604030504040204" pitchFamily="34" charset="-120"/>
                <a:ea typeface="Microsoft JhengHei" panose="020B0604030504040204" pitchFamily="34" charset="-120"/>
              </a:rPr>
              <a:t>，减少能源浪费</a:t>
            </a:r>
            <a:endParaRPr lang="en-US" altLang="zh-CN" sz="1400" dirty="0">
              <a:latin typeface="Microsoft JhengHei" panose="020B0604030504040204" pitchFamily="34" charset="-120"/>
              <a:ea typeface="Microsoft JhengHei" panose="020B0604030504040204" pitchFamily="34" charset="-120"/>
            </a:endParaRPr>
          </a:p>
        </p:txBody>
      </p:sp>
      <p:pic>
        <p:nvPicPr>
          <p:cNvPr id="12" name="图片 11">
            <a:extLst>
              <a:ext uri="{FF2B5EF4-FFF2-40B4-BE49-F238E27FC236}">
                <a16:creationId xmlns:a16="http://schemas.microsoft.com/office/drawing/2014/main" xmlns="" id="{4049327B-8FE6-FC4F-BAD4-1988F6F1E205}"/>
              </a:ext>
            </a:extLst>
          </p:cNvPr>
          <p:cNvPicPr>
            <a:picLocks noChangeAspect="1"/>
          </p:cNvPicPr>
          <p:nvPr/>
        </p:nvPicPr>
        <p:blipFill>
          <a:blip r:embed="rId2"/>
          <a:stretch>
            <a:fillRect/>
          </a:stretch>
        </p:blipFill>
        <p:spPr>
          <a:xfrm>
            <a:off x="6106177" y="3188809"/>
            <a:ext cx="2180235" cy="1537770"/>
          </a:xfrm>
          <a:prstGeom prst="rect">
            <a:avLst/>
          </a:prstGeom>
        </p:spPr>
      </p:pic>
      <p:pic>
        <p:nvPicPr>
          <p:cNvPr id="13" name="图片 12">
            <a:extLst>
              <a:ext uri="{FF2B5EF4-FFF2-40B4-BE49-F238E27FC236}">
                <a16:creationId xmlns:a16="http://schemas.microsoft.com/office/drawing/2014/main" xmlns="" id="{0DEDD36A-7BC2-E74F-98F2-FC324BD3CA49}"/>
              </a:ext>
            </a:extLst>
          </p:cNvPr>
          <p:cNvPicPr>
            <a:picLocks noChangeAspect="1"/>
          </p:cNvPicPr>
          <p:nvPr/>
        </p:nvPicPr>
        <p:blipFill>
          <a:blip r:embed="rId3"/>
          <a:stretch>
            <a:fillRect/>
          </a:stretch>
        </p:blipFill>
        <p:spPr>
          <a:xfrm>
            <a:off x="715126" y="3193657"/>
            <a:ext cx="2505694" cy="3394695"/>
          </a:xfrm>
          <a:prstGeom prst="rect">
            <a:avLst/>
          </a:prstGeom>
        </p:spPr>
      </p:pic>
      <p:sp>
        <p:nvSpPr>
          <p:cNvPr id="15" name="文本框 14">
            <a:extLst>
              <a:ext uri="{FF2B5EF4-FFF2-40B4-BE49-F238E27FC236}">
                <a16:creationId xmlns:a16="http://schemas.microsoft.com/office/drawing/2014/main" xmlns="" id="{41EAE9E6-B185-9744-9DAD-817C2A96B674}"/>
              </a:ext>
            </a:extLst>
          </p:cNvPr>
          <p:cNvSpPr txBox="1"/>
          <p:nvPr/>
        </p:nvSpPr>
        <p:spPr>
          <a:xfrm>
            <a:off x="1411206" y="2761183"/>
            <a:ext cx="1377749" cy="307777"/>
          </a:xfrm>
          <a:prstGeom prst="rect">
            <a:avLst/>
          </a:prstGeom>
          <a:noFill/>
        </p:spPr>
        <p:txBody>
          <a:bodyPr wrap="none" rtlCol="0">
            <a:spAutoFit/>
          </a:bodyPr>
          <a:lstStyle/>
          <a:p>
            <a:r>
              <a:rPr kumimoji="1" lang="en-US" altLang="zh-CN" sz="1400" b="1" dirty="0">
                <a:latin typeface="Arial Narrow" panose="020B0606020202030204" pitchFamily="34" charset="0"/>
                <a:ea typeface="微軟正黑體" panose="020B0604030504040204" pitchFamily="34" charset="-120"/>
              </a:rPr>
              <a:t>IATF16949</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(2016)</a:t>
            </a:r>
            <a:endParaRPr kumimoji="1" lang="zh-CN" altLang="en-US" sz="1400" b="1" dirty="0">
              <a:latin typeface="Arial Narrow" panose="020B0606020202030204" pitchFamily="34" charset="0"/>
              <a:ea typeface="微軟正黑體" panose="020B0604030504040204" pitchFamily="34" charset="-120"/>
            </a:endParaRPr>
          </a:p>
        </p:txBody>
      </p:sp>
      <p:pic>
        <p:nvPicPr>
          <p:cNvPr id="17" name="图片 16">
            <a:extLst>
              <a:ext uri="{FF2B5EF4-FFF2-40B4-BE49-F238E27FC236}">
                <a16:creationId xmlns:a16="http://schemas.microsoft.com/office/drawing/2014/main" xmlns="" id="{7791D6F2-8AB2-AD40-87FE-77716D8F776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0152" y="5043002"/>
            <a:ext cx="2474332" cy="1660038"/>
          </a:xfrm>
          <a:prstGeom prst="rect">
            <a:avLst/>
          </a:prstGeom>
        </p:spPr>
      </p:pic>
      <p:sp>
        <p:nvSpPr>
          <p:cNvPr id="18" name="文本框 17">
            <a:extLst>
              <a:ext uri="{FF2B5EF4-FFF2-40B4-BE49-F238E27FC236}">
                <a16:creationId xmlns:a16="http://schemas.microsoft.com/office/drawing/2014/main" xmlns="" id="{1EB314ED-1155-D143-B814-B03069BE84A6}"/>
              </a:ext>
            </a:extLst>
          </p:cNvPr>
          <p:cNvSpPr txBox="1"/>
          <p:nvPr/>
        </p:nvSpPr>
        <p:spPr>
          <a:xfrm>
            <a:off x="6157973" y="2708920"/>
            <a:ext cx="2083199" cy="523220"/>
          </a:xfrm>
          <a:prstGeom prst="rect">
            <a:avLst/>
          </a:prstGeom>
          <a:noFill/>
        </p:spPr>
        <p:txBody>
          <a:bodyPr wrap="none" rtlCol="0">
            <a:spAutoFit/>
          </a:bodyPr>
          <a:lstStyle/>
          <a:p>
            <a:r>
              <a:rPr kumimoji="1" lang="zh-CN" altLang="en-US" sz="1400" b="1" dirty="0">
                <a:latin typeface="Arial Narrow" panose="020B0606020202030204" pitchFamily="34" charset="0"/>
                <a:ea typeface="微軟正黑體" panose="020B0604030504040204" pitchFamily="34" charset="-120"/>
              </a:rPr>
              <a:t> 政府排污许可证</a:t>
            </a:r>
            <a:r>
              <a:rPr kumimoji="1" lang="en-US" altLang="zh-CN" sz="1400" b="1" dirty="0">
                <a:latin typeface="Arial Narrow" panose="020B0606020202030204" pitchFamily="34" charset="0"/>
                <a:ea typeface="微軟正黑體" panose="020B0604030504040204" pitchFamily="34" charset="-120"/>
              </a:rPr>
              <a:t>(2018)</a:t>
            </a:r>
          </a:p>
          <a:p>
            <a:r>
              <a:rPr kumimoji="1" lang="en-US" altLang="zh-CN" sz="1400" b="1" dirty="0">
                <a:latin typeface="Arial Narrow" panose="020B0606020202030204" pitchFamily="34" charset="0"/>
                <a:ea typeface="微軟正黑體" panose="020B0604030504040204" pitchFamily="34" charset="-120"/>
              </a:rPr>
              <a:t>Gov</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Waste</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Approval</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(2018)</a:t>
            </a:r>
            <a:endParaRPr kumimoji="1" lang="zh-CN" altLang="en-US" sz="1400" b="1" dirty="0">
              <a:latin typeface="Arial Narrow" panose="020B0606020202030204" pitchFamily="34" charset="0"/>
              <a:ea typeface="微軟正黑體" panose="020B0604030504040204" pitchFamily="34" charset="-120"/>
            </a:endParaRPr>
          </a:p>
        </p:txBody>
      </p:sp>
      <p:sp>
        <p:nvSpPr>
          <p:cNvPr id="19" name="文本框 18">
            <a:extLst>
              <a:ext uri="{FF2B5EF4-FFF2-40B4-BE49-F238E27FC236}">
                <a16:creationId xmlns:a16="http://schemas.microsoft.com/office/drawing/2014/main" xmlns="" id="{7B395C13-8B5E-4947-BBC8-22159875CE32}"/>
              </a:ext>
            </a:extLst>
          </p:cNvPr>
          <p:cNvSpPr txBox="1"/>
          <p:nvPr/>
        </p:nvSpPr>
        <p:spPr>
          <a:xfrm>
            <a:off x="5940152" y="4705980"/>
            <a:ext cx="2474332" cy="523220"/>
          </a:xfrm>
          <a:prstGeom prst="rect">
            <a:avLst/>
          </a:prstGeom>
          <a:noFill/>
        </p:spPr>
        <p:txBody>
          <a:bodyPr wrap="none" rtlCol="0">
            <a:spAutoFit/>
          </a:bodyPr>
          <a:lstStyle/>
          <a:p>
            <a:pPr algn="ctr"/>
            <a:r>
              <a:rPr kumimoji="1" lang="zh-CN" altLang="en-US" sz="1400" b="1" dirty="0">
                <a:latin typeface="Arial Narrow" panose="020B0606020202030204" pitchFamily="34" charset="0"/>
                <a:ea typeface="微軟正黑體" panose="020B0604030504040204" pitchFamily="34" charset="-120"/>
              </a:rPr>
              <a:t> 政府环评资质</a:t>
            </a:r>
            <a:r>
              <a:rPr kumimoji="1" lang="en-US" altLang="zh-CN" sz="1400" b="1" dirty="0">
                <a:latin typeface="Arial Narrow" panose="020B0606020202030204" pitchFamily="34" charset="0"/>
                <a:ea typeface="微軟正黑體" panose="020B0604030504040204" pitchFamily="34" charset="-120"/>
              </a:rPr>
              <a:t>(2004)</a:t>
            </a:r>
          </a:p>
          <a:p>
            <a:pPr algn="ct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Gov</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err="1">
                <a:latin typeface="Arial Narrow" panose="020B0606020202030204" pitchFamily="34" charset="0"/>
                <a:ea typeface="微軟正黑體" panose="020B0604030504040204" pitchFamily="34" charset="-120"/>
              </a:rPr>
              <a:t>Env</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Assess</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Approval(2004)</a:t>
            </a:r>
            <a:endParaRPr kumimoji="1" lang="zh-CN" altLang="en-US" sz="1400" b="1" dirty="0">
              <a:latin typeface="Arial Narrow" panose="020B0606020202030204" pitchFamily="34" charset="0"/>
              <a:ea typeface="微軟正黑體" panose="020B0604030504040204" pitchFamily="34" charset="-120"/>
            </a:endParaRPr>
          </a:p>
        </p:txBody>
      </p:sp>
      <p:sp>
        <p:nvSpPr>
          <p:cNvPr id="21" name="object 10">
            <a:extLst>
              <a:ext uri="{FF2B5EF4-FFF2-40B4-BE49-F238E27FC236}">
                <a16:creationId xmlns:a16="http://schemas.microsoft.com/office/drawing/2014/main" xmlns="" id="{555813FB-5BE5-AD42-ABD9-FE1A448147DC}"/>
              </a:ext>
            </a:extLst>
          </p:cNvPr>
          <p:cNvSpPr/>
          <p:nvPr/>
        </p:nvSpPr>
        <p:spPr>
          <a:xfrm>
            <a:off x="3436038" y="3193657"/>
            <a:ext cx="2343932" cy="3394695"/>
          </a:xfrm>
          <a:prstGeom prst="rect">
            <a:avLst/>
          </a:prstGeom>
          <a:blipFill>
            <a:blip r:embed="rId5" cstate="print"/>
            <a:stretch>
              <a:fillRect/>
            </a:stretch>
          </a:blipFill>
        </p:spPr>
        <p:txBody>
          <a:bodyPr wrap="square" lIns="0" tIns="0" rIns="0" bIns="0" rtlCol="0"/>
          <a:lstStyle/>
          <a:p>
            <a:endParaRPr>
              <a:latin typeface="Arial Narrow" panose="020B0606020202030204" pitchFamily="34" charset="0"/>
              <a:ea typeface="微軟正黑體" panose="020B0604030504040204" pitchFamily="34" charset="-120"/>
            </a:endParaRPr>
          </a:p>
        </p:txBody>
      </p:sp>
      <p:sp>
        <p:nvSpPr>
          <p:cNvPr id="22" name="文本框 21">
            <a:extLst>
              <a:ext uri="{FF2B5EF4-FFF2-40B4-BE49-F238E27FC236}">
                <a16:creationId xmlns:a16="http://schemas.microsoft.com/office/drawing/2014/main" xmlns="" id="{D20A8CE2-F92F-D441-8B1E-069D80509DD8}"/>
              </a:ext>
            </a:extLst>
          </p:cNvPr>
          <p:cNvSpPr txBox="1"/>
          <p:nvPr/>
        </p:nvSpPr>
        <p:spPr>
          <a:xfrm>
            <a:off x="3872672" y="2761182"/>
            <a:ext cx="1249060" cy="307777"/>
          </a:xfrm>
          <a:prstGeom prst="rect">
            <a:avLst/>
          </a:prstGeom>
          <a:noFill/>
        </p:spPr>
        <p:txBody>
          <a:bodyPr wrap="none" rtlCol="0">
            <a:spAutoFit/>
          </a:bodyPr>
          <a:lstStyle/>
          <a:p>
            <a:r>
              <a:rPr kumimoji="1" lang="en-US" altLang="zh-CN" sz="1400" b="1" dirty="0">
                <a:latin typeface="Arial Narrow" panose="020B0606020202030204" pitchFamily="34" charset="0"/>
                <a:ea typeface="微軟正黑體" panose="020B0604030504040204" pitchFamily="34" charset="-120"/>
              </a:rPr>
              <a:t>TS16949</a:t>
            </a:r>
            <a:r>
              <a:rPr kumimoji="1" lang="zh-CN" altLang="en-US" sz="1400" b="1" dirty="0">
                <a:latin typeface="Arial Narrow" panose="020B0606020202030204" pitchFamily="34" charset="0"/>
                <a:ea typeface="微軟正黑體" panose="020B0604030504040204" pitchFamily="34" charset="-120"/>
              </a:rPr>
              <a:t> </a:t>
            </a:r>
            <a:r>
              <a:rPr kumimoji="1" lang="en-US" altLang="zh-CN" sz="1400" b="1" dirty="0">
                <a:latin typeface="Arial Narrow" panose="020B0606020202030204" pitchFamily="34" charset="0"/>
                <a:ea typeface="微軟正黑體" panose="020B0604030504040204" pitchFamily="34" charset="-120"/>
              </a:rPr>
              <a:t>(2002)</a:t>
            </a:r>
            <a:endParaRPr kumimoji="1" lang="zh-CN" altLang="en-US" sz="1400" b="1" dirty="0">
              <a:latin typeface="Arial Narrow" panose="020B0606020202030204" pitchFamily="34" charset="0"/>
              <a:ea typeface="微軟正黑體" panose="020B0604030504040204" pitchFamily="34" charset="-120"/>
            </a:endParaRPr>
          </a:p>
        </p:txBody>
      </p:sp>
      <p:sp>
        <p:nvSpPr>
          <p:cNvPr id="14" name="Flowchart: Off-page Connector 56"/>
          <p:cNvSpPr/>
          <p:nvPr/>
        </p:nvSpPr>
        <p:spPr>
          <a:xfrm rot="16200000">
            <a:off x="513007" y="257594"/>
            <a:ext cx="564119" cy="1631996"/>
          </a:xfrm>
          <a:prstGeom prst="flowChartOffpageConnector">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endParaRPr lang="en-US" sz="3200" dirty="0">
              <a:solidFill>
                <a:schemeClr val="bg1"/>
              </a:solidFill>
              <a:latin typeface="Arial Narrow" panose="020B0606020202030204" pitchFamily="34" charset="0"/>
            </a:endParaRPr>
          </a:p>
        </p:txBody>
      </p:sp>
      <p:sp>
        <p:nvSpPr>
          <p:cNvPr id="20" name="Notched Right Arrow 37"/>
          <p:cNvSpPr/>
          <p:nvPr/>
        </p:nvSpPr>
        <p:spPr>
          <a:xfrm>
            <a:off x="1286398" y="781927"/>
            <a:ext cx="7110844" cy="564120"/>
          </a:xfrm>
          <a:prstGeom prst="notchedRightArrow">
            <a:avLst>
              <a:gd name="adj1" fmla="val 100000"/>
              <a:gd name="adj2" fmla="val 4600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Arial Narrow" panose="020B0606020202030204" pitchFamily="34" charset="0"/>
            </a:endParaRPr>
          </a:p>
        </p:txBody>
      </p:sp>
      <p:sp>
        <p:nvSpPr>
          <p:cNvPr id="3" name="矩形 2"/>
          <p:cNvSpPr/>
          <p:nvPr/>
        </p:nvSpPr>
        <p:spPr>
          <a:xfrm>
            <a:off x="1807885" y="757981"/>
            <a:ext cx="4233851" cy="654795"/>
          </a:xfrm>
          <a:prstGeom prst="rect">
            <a:avLst/>
          </a:prstGeom>
        </p:spPr>
        <p:txBody>
          <a:bodyPr wrap="none">
            <a:spAutoFit/>
          </a:bodyPr>
          <a:lstStyle/>
          <a:p>
            <a:pPr defTabSz="1066800">
              <a:lnSpc>
                <a:spcPct val="90000"/>
              </a:lnSpc>
              <a:spcBef>
                <a:spcPct val="0"/>
              </a:spcBef>
              <a:spcAft>
                <a:spcPct val="35000"/>
              </a:spcAft>
            </a:pPr>
            <a:r>
              <a:rPr lang="zh-CN" altLang="en-US" sz="1700" b="1" dirty="0">
                <a:latin typeface="Arial Narrow" panose="020B0606020202030204" pitchFamily="34" charset="0"/>
                <a:ea typeface="微軟正黑體" panose="020B0604030504040204" pitchFamily="34" charset="-120"/>
              </a:rPr>
              <a:t>全球标准，关注可持续生产</a:t>
            </a:r>
            <a:endParaRPr lang="en-US" altLang="zh-CN" sz="1700" b="1" dirty="0">
              <a:latin typeface="Arial Narrow" panose="020B0606020202030204" pitchFamily="34" charset="0"/>
              <a:ea typeface="微軟正黑體" panose="020B0604030504040204" pitchFamily="34" charset="-120"/>
            </a:endParaRPr>
          </a:p>
          <a:p>
            <a:pPr defTabSz="1066800">
              <a:lnSpc>
                <a:spcPct val="90000"/>
              </a:lnSpc>
              <a:spcBef>
                <a:spcPct val="0"/>
              </a:spcBef>
              <a:spcAft>
                <a:spcPct val="35000"/>
              </a:spcAft>
            </a:pPr>
            <a:r>
              <a:rPr lang="en-US" altLang="zh-CN" sz="1700" b="1" dirty="0">
                <a:latin typeface="Arial Narrow" panose="020B0606020202030204" pitchFamily="34" charset="0"/>
                <a:ea typeface="微軟正黑體" panose="020B0604030504040204" pitchFamily="34" charset="-120"/>
              </a:rPr>
              <a:t>Globally</a:t>
            </a:r>
            <a:r>
              <a:rPr lang="zh-CN" altLang="en-US" sz="1700" b="1" dirty="0">
                <a:latin typeface="Arial Narrow" panose="020B0606020202030204" pitchFamily="34" charset="0"/>
                <a:ea typeface="微軟正黑體" panose="020B0604030504040204" pitchFamily="34" charset="-120"/>
              </a:rPr>
              <a:t> </a:t>
            </a:r>
            <a:r>
              <a:rPr lang="en-US" altLang="zh-CN" sz="1700" b="1" dirty="0">
                <a:latin typeface="Arial Narrow" panose="020B0606020202030204" pitchFamily="34" charset="0"/>
                <a:ea typeface="微軟正黑體" panose="020B0604030504040204" pitchFamily="34" charset="-120"/>
              </a:rPr>
              <a:t>consistent</a:t>
            </a:r>
            <a:r>
              <a:rPr lang="zh-CN" altLang="en-US" sz="1700" b="1" dirty="0">
                <a:latin typeface="Arial Narrow" panose="020B0606020202030204" pitchFamily="34" charset="0"/>
                <a:ea typeface="微軟正黑體" panose="020B0604030504040204" pitchFamily="34" charset="-120"/>
              </a:rPr>
              <a:t> </a:t>
            </a:r>
            <a:r>
              <a:rPr lang="en-US" altLang="zh-CN" sz="1700" b="1" dirty="0">
                <a:latin typeface="Arial Narrow" panose="020B0606020202030204" pitchFamily="34" charset="0"/>
                <a:ea typeface="微軟正黑體" panose="020B0604030504040204" pitchFamily="34" charset="-120"/>
              </a:rPr>
              <a:t>standard</a:t>
            </a:r>
            <a:r>
              <a:rPr lang="zh-CN" altLang="en-US" sz="1700" b="1" dirty="0">
                <a:latin typeface="Arial Narrow" panose="020B0606020202030204" pitchFamily="34" charset="0"/>
                <a:ea typeface="微軟正黑體" panose="020B0604030504040204" pitchFamily="34" charset="-120"/>
              </a:rPr>
              <a:t> </a:t>
            </a:r>
            <a:r>
              <a:rPr lang="en-US" altLang="zh-CN" sz="1700" b="1" dirty="0">
                <a:latin typeface="Arial Narrow" panose="020B0606020202030204" pitchFamily="34" charset="0"/>
                <a:ea typeface="微軟正黑體" panose="020B0604030504040204" pitchFamily="34" charset="-120"/>
              </a:rPr>
              <a:t>with</a:t>
            </a:r>
            <a:r>
              <a:rPr lang="zh-CN" altLang="en-US" sz="1700" b="1" dirty="0">
                <a:latin typeface="Arial Narrow" panose="020B0606020202030204" pitchFamily="34" charset="0"/>
                <a:ea typeface="微軟正黑體" panose="020B0604030504040204" pitchFamily="34" charset="-120"/>
              </a:rPr>
              <a:t> </a:t>
            </a:r>
            <a:r>
              <a:rPr lang="en-US" altLang="zh-CN" sz="1700" b="1" dirty="0">
                <a:latin typeface="Arial Narrow" panose="020B0606020202030204" pitchFamily="34" charset="0"/>
                <a:ea typeface="微軟正黑體" panose="020B0604030504040204" pitchFamily="34" charset="-120"/>
              </a:rPr>
              <a:t>sustainability</a:t>
            </a:r>
            <a:endParaRPr lang="zh-CN" altLang="en-US" sz="1700" b="1" dirty="0">
              <a:latin typeface="Arial Narrow" panose="020B0606020202030204" pitchFamily="34" charset="0"/>
              <a:ea typeface="微軟正黑體" panose="020B0604030504040204" pitchFamily="34" charset="-120"/>
            </a:endParaRPr>
          </a:p>
        </p:txBody>
      </p:sp>
      <p:sp>
        <p:nvSpPr>
          <p:cNvPr id="6" name="矩形 5"/>
          <p:cNvSpPr/>
          <p:nvPr/>
        </p:nvSpPr>
        <p:spPr>
          <a:xfrm>
            <a:off x="1286398" y="1346048"/>
            <a:ext cx="6813994" cy="1248868"/>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7" name="矩形 6"/>
          <p:cNvSpPr/>
          <p:nvPr/>
        </p:nvSpPr>
        <p:spPr>
          <a:xfrm>
            <a:off x="395536" y="2724489"/>
            <a:ext cx="8136904" cy="3944871"/>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23" name="灯片编号占位符 2">
            <a:extLst>
              <a:ext uri="{FF2B5EF4-FFF2-40B4-BE49-F238E27FC236}">
                <a16:creationId xmlns:a16="http://schemas.microsoft.com/office/drawing/2014/main" xmlns="" id="{28F11AD9-26B4-BE44-AFCF-ACDAFEE7A61F}"/>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16</a:t>
            </a:fld>
            <a:endParaRPr lang="zh-HK" altLang="en-US" dirty="0"/>
          </a:p>
        </p:txBody>
      </p:sp>
    </p:spTree>
    <p:extLst>
      <p:ext uri="{BB962C8B-B14F-4D97-AF65-F5344CB8AC3E}">
        <p14:creationId xmlns:p14="http://schemas.microsoft.com/office/powerpoint/2010/main" val="6780858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000018A1-5C1B-2842-A368-E72A6DF6F373}"/>
              </a:ext>
            </a:extLst>
          </p:cNvPr>
          <p:cNvSpPr>
            <a:spLocks noGrp="1"/>
          </p:cNvSpPr>
          <p:nvPr>
            <p:ph type="title"/>
          </p:nvPr>
        </p:nvSpPr>
        <p:spPr/>
        <p:txBody>
          <a:bodyPr>
            <a:normAutofit fontScale="90000"/>
          </a:bodyPr>
          <a:lstStyle/>
          <a:p>
            <a:r>
              <a:rPr kumimoji="1" lang="zh-CN" altLang="en-US" dirty="0"/>
              <a:t>实验室能力 </a:t>
            </a:r>
            <a:r>
              <a:rPr kumimoji="1" lang="en-US" altLang="zh-CN" dirty="0"/>
              <a:t>Lab</a:t>
            </a:r>
            <a:r>
              <a:rPr kumimoji="1" lang="zh-CN" altLang="en-US" dirty="0"/>
              <a:t> </a:t>
            </a:r>
            <a:r>
              <a:rPr kumimoji="1" lang="en-US" altLang="zh-CN" dirty="0"/>
              <a:t>Capacity</a:t>
            </a:r>
            <a:endParaRPr kumimoji="1" lang="zh-CN" altLang="en-US" dirty="0"/>
          </a:p>
        </p:txBody>
      </p:sp>
      <p:grpSp>
        <p:nvGrpSpPr>
          <p:cNvPr id="6" name="组合 5">
            <a:extLst>
              <a:ext uri="{FF2B5EF4-FFF2-40B4-BE49-F238E27FC236}">
                <a16:creationId xmlns:a16="http://schemas.microsoft.com/office/drawing/2014/main" xmlns="" id="{228D5FC5-5E0C-EB41-B7FD-E1F6350371C5}"/>
              </a:ext>
            </a:extLst>
          </p:cNvPr>
          <p:cNvGrpSpPr/>
          <p:nvPr/>
        </p:nvGrpSpPr>
        <p:grpSpPr>
          <a:xfrm>
            <a:off x="683568" y="1268760"/>
            <a:ext cx="7488832" cy="5083525"/>
            <a:chOff x="1759696" y="861194"/>
            <a:chExt cx="6124674" cy="5707115"/>
          </a:xfrm>
        </p:grpSpPr>
        <p:sp>
          <p:nvSpPr>
            <p:cNvPr id="7" name="任意形状 6">
              <a:extLst>
                <a:ext uri="{FF2B5EF4-FFF2-40B4-BE49-F238E27FC236}">
                  <a16:creationId xmlns:a16="http://schemas.microsoft.com/office/drawing/2014/main" xmlns="" id="{CE66F209-9DBA-6E43-BE7E-054C2E848A31}"/>
                </a:ext>
              </a:extLst>
            </p:cNvPr>
            <p:cNvSpPr/>
            <p:nvPr/>
          </p:nvSpPr>
          <p:spPr>
            <a:xfrm>
              <a:off x="4648958" y="5909796"/>
              <a:ext cx="383986" cy="365840"/>
            </a:xfrm>
            <a:custGeom>
              <a:avLst/>
              <a:gdLst>
                <a:gd name="connsiteX0" fmla="*/ 0 w 383986"/>
                <a:gd name="connsiteY0" fmla="*/ 0 h 365840"/>
                <a:gd name="connsiteX1" fmla="*/ 191993 w 383986"/>
                <a:gd name="connsiteY1" fmla="*/ 0 h 365840"/>
                <a:gd name="connsiteX2" fmla="*/ 191993 w 383986"/>
                <a:gd name="connsiteY2" fmla="*/ 365840 h 365840"/>
                <a:gd name="connsiteX3" fmla="*/ 383986 w 383986"/>
                <a:gd name="connsiteY3" fmla="*/ 365840 h 365840"/>
              </a:gdLst>
              <a:ahLst/>
              <a:cxnLst>
                <a:cxn ang="0">
                  <a:pos x="connsiteX0" y="connsiteY0"/>
                </a:cxn>
                <a:cxn ang="0">
                  <a:pos x="connsiteX1" y="connsiteY1"/>
                </a:cxn>
                <a:cxn ang="0">
                  <a:pos x="connsiteX2" y="connsiteY2"/>
                </a:cxn>
                <a:cxn ang="0">
                  <a:pos x="connsiteX3" y="connsiteY3"/>
                </a:cxn>
              </a:cxnLst>
              <a:rect l="l" t="t" r="r" b="b"/>
              <a:pathLst>
                <a:path w="383986" h="365840">
                  <a:moveTo>
                    <a:pt x="0" y="0"/>
                  </a:moveTo>
                  <a:lnTo>
                    <a:pt x="191993" y="0"/>
                  </a:lnTo>
                  <a:lnTo>
                    <a:pt x="191993" y="365840"/>
                  </a:lnTo>
                  <a:lnTo>
                    <a:pt x="383986" y="36584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91434" tIns="169661" rIns="191434" bIns="169661"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8" name="任意形状 7">
              <a:extLst>
                <a:ext uri="{FF2B5EF4-FFF2-40B4-BE49-F238E27FC236}">
                  <a16:creationId xmlns:a16="http://schemas.microsoft.com/office/drawing/2014/main" xmlns="" id="{4CAD7AA8-1DDB-944C-937F-A8149BA2F5B4}"/>
                </a:ext>
              </a:extLst>
            </p:cNvPr>
            <p:cNvSpPr/>
            <p:nvPr/>
          </p:nvSpPr>
          <p:spPr>
            <a:xfrm>
              <a:off x="4648958" y="5543955"/>
              <a:ext cx="383986" cy="365840"/>
            </a:xfrm>
            <a:custGeom>
              <a:avLst/>
              <a:gdLst>
                <a:gd name="connsiteX0" fmla="*/ 0 w 383986"/>
                <a:gd name="connsiteY0" fmla="*/ 365840 h 365840"/>
                <a:gd name="connsiteX1" fmla="*/ 191993 w 383986"/>
                <a:gd name="connsiteY1" fmla="*/ 365840 h 365840"/>
                <a:gd name="connsiteX2" fmla="*/ 191993 w 383986"/>
                <a:gd name="connsiteY2" fmla="*/ 0 h 365840"/>
                <a:gd name="connsiteX3" fmla="*/ 383986 w 383986"/>
                <a:gd name="connsiteY3" fmla="*/ 0 h 365840"/>
              </a:gdLst>
              <a:ahLst/>
              <a:cxnLst>
                <a:cxn ang="0">
                  <a:pos x="connsiteX0" y="connsiteY0"/>
                </a:cxn>
                <a:cxn ang="0">
                  <a:pos x="connsiteX1" y="connsiteY1"/>
                </a:cxn>
                <a:cxn ang="0">
                  <a:pos x="connsiteX2" y="connsiteY2"/>
                </a:cxn>
                <a:cxn ang="0">
                  <a:pos x="connsiteX3" y="connsiteY3"/>
                </a:cxn>
              </a:cxnLst>
              <a:rect l="l" t="t" r="r" b="b"/>
              <a:pathLst>
                <a:path w="383986" h="365840">
                  <a:moveTo>
                    <a:pt x="0" y="365840"/>
                  </a:moveTo>
                  <a:lnTo>
                    <a:pt x="191993" y="365840"/>
                  </a:lnTo>
                  <a:lnTo>
                    <a:pt x="191993" y="0"/>
                  </a:lnTo>
                  <a:lnTo>
                    <a:pt x="383986" y="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91434" tIns="169661" rIns="191434" bIns="169661"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9" name="任意形状 8">
              <a:extLst>
                <a:ext uri="{FF2B5EF4-FFF2-40B4-BE49-F238E27FC236}">
                  <a16:creationId xmlns:a16="http://schemas.microsoft.com/office/drawing/2014/main" xmlns="" id="{D862ED55-19A2-2E4E-A2F7-9DEAD3108ABA}"/>
                </a:ext>
              </a:extLst>
            </p:cNvPr>
            <p:cNvSpPr/>
            <p:nvPr/>
          </p:nvSpPr>
          <p:spPr>
            <a:xfrm>
              <a:off x="2345040" y="3714751"/>
              <a:ext cx="383986" cy="2195044"/>
            </a:xfrm>
            <a:custGeom>
              <a:avLst/>
              <a:gdLst>
                <a:gd name="connsiteX0" fmla="*/ 0 w 383986"/>
                <a:gd name="connsiteY0" fmla="*/ 0 h 2195044"/>
                <a:gd name="connsiteX1" fmla="*/ 191993 w 383986"/>
                <a:gd name="connsiteY1" fmla="*/ 0 h 2195044"/>
                <a:gd name="connsiteX2" fmla="*/ 191993 w 383986"/>
                <a:gd name="connsiteY2" fmla="*/ 2195044 h 2195044"/>
                <a:gd name="connsiteX3" fmla="*/ 383986 w 383986"/>
                <a:gd name="connsiteY3" fmla="*/ 2195044 h 2195044"/>
              </a:gdLst>
              <a:ahLst/>
              <a:cxnLst>
                <a:cxn ang="0">
                  <a:pos x="connsiteX0" y="connsiteY0"/>
                </a:cxn>
                <a:cxn ang="0">
                  <a:pos x="connsiteX1" y="connsiteY1"/>
                </a:cxn>
                <a:cxn ang="0">
                  <a:pos x="connsiteX2" y="connsiteY2"/>
                </a:cxn>
                <a:cxn ang="0">
                  <a:pos x="connsiteX3" y="connsiteY3"/>
                </a:cxn>
              </a:cxnLst>
              <a:rect l="l" t="t" r="r" b="b"/>
              <a:pathLst>
                <a:path w="383986" h="2195044">
                  <a:moveTo>
                    <a:pt x="0" y="0"/>
                  </a:moveTo>
                  <a:lnTo>
                    <a:pt x="191993" y="0"/>
                  </a:lnTo>
                  <a:lnTo>
                    <a:pt x="191993" y="2195044"/>
                  </a:lnTo>
                  <a:lnTo>
                    <a:pt x="383986" y="2195044"/>
                  </a:lnTo>
                </a:path>
              </a:pathLst>
            </a:custGeom>
            <a:noFill/>
          </p:spPr>
          <p:style>
            <a:lnRef idx="2">
              <a:schemeClr val="accent1">
                <a:tint val="90000"/>
                <a:hueOff val="0"/>
                <a:satOff val="0"/>
                <a:lumOff val="0"/>
                <a:alphaOff val="0"/>
              </a:schemeClr>
            </a:lnRef>
            <a:fillRef idx="0">
              <a:scrgbClr r="0" g="0" b="0"/>
            </a:fillRef>
            <a:effectRef idx="0">
              <a:schemeClr val="accent1">
                <a:tint val="90000"/>
                <a:hueOff val="0"/>
                <a:satOff val="0"/>
                <a:lumOff val="0"/>
                <a:alphaOff val="0"/>
              </a:schemeClr>
            </a:effectRef>
            <a:fontRef idx="minor">
              <a:schemeClr val="tx1">
                <a:hueOff val="0"/>
                <a:satOff val="0"/>
                <a:lumOff val="0"/>
                <a:alphaOff val="0"/>
              </a:schemeClr>
            </a:fontRef>
          </p:style>
          <p:txBody>
            <a:bodyPr spcFirstLastPara="0" vert="horz" wrap="square" lIns="148984" tIns="1041813" rIns="148984" bIns="1041813" numCol="1" spcCol="1270" anchor="ctr" anchorCtr="0">
              <a:noAutofit/>
            </a:bodyPr>
            <a:lstStyle/>
            <a:p>
              <a:pPr marL="0" lvl="0" indent="0" algn="ctr" defTabSz="355600">
                <a:lnSpc>
                  <a:spcPct val="90000"/>
                </a:lnSpc>
                <a:spcBef>
                  <a:spcPct val="0"/>
                </a:spcBef>
                <a:spcAft>
                  <a:spcPct val="35000"/>
                </a:spcAft>
                <a:buNone/>
              </a:pPr>
              <a:endParaRPr lang="zh-CN" altLang="en-US" sz="800" b="0" i="0" kern="1200">
                <a:latin typeface="Arial Narrow" panose="020B0604020202020204" pitchFamily="34" charset="0"/>
                <a:cs typeface="Arial Narrow" panose="020B0604020202020204" pitchFamily="34" charset="0"/>
              </a:endParaRPr>
            </a:p>
          </p:txBody>
        </p:sp>
        <p:sp>
          <p:nvSpPr>
            <p:cNvPr id="10" name="任意形状 9">
              <a:extLst>
                <a:ext uri="{FF2B5EF4-FFF2-40B4-BE49-F238E27FC236}">
                  <a16:creationId xmlns:a16="http://schemas.microsoft.com/office/drawing/2014/main" xmlns="" id="{2B313C14-9730-0942-8B43-EC56FF7257C7}"/>
                </a:ext>
              </a:extLst>
            </p:cNvPr>
            <p:cNvSpPr/>
            <p:nvPr/>
          </p:nvSpPr>
          <p:spPr>
            <a:xfrm>
              <a:off x="4648958" y="3714751"/>
              <a:ext cx="383986" cy="1097522"/>
            </a:xfrm>
            <a:custGeom>
              <a:avLst/>
              <a:gdLst>
                <a:gd name="connsiteX0" fmla="*/ 0 w 383986"/>
                <a:gd name="connsiteY0" fmla="*/ 0 h 1097522"/>
                <a:gd name="connsiteX1" fmla="*/ 191993 w 383986"/>
                <a:gd name="connsiteY1" fmla="*/ 0 h 1097522"/>
                <a:gd name="connsiteX2" fmla="*/ 191993 w 383986"/>
                <a:gd name="connsiteY2" fmla="*/ 1097522 h 1097522"/>
                <a:gd name="connsiteX3" fmla="*/ 383986 w 383986"/>
                <a:gd name="connsiteY3" fmla="*/ 1097522 h 1097522"/>
              </a:gdLst>
              <a:ahLst/>
              <a:cxnLst>
                <a:cxn ang="0">
                  <a:pos x="connsiteX0" y="connsiteY0"/>
                </a:cxn>
                <a:cxn ang="0">
                  <a:pos x="connsiteX1" y="connsiteY1"/>
                </a:cxn>
                <a:cxn ang="0">
                  <a:pos x="connsiteX2" y="connsiteY2"/>
                </a:cxn>
                <a:cxn ang="0">
                  <a:pos x="connsiteX3" y="connsiteY3"/>
                </a:cxn>
              </a:cxnLst>
              <a:rect l="l" t="t" r="r" b="b"/>
              <a:pathLst>
                <a:path w="383986" h="1097522">
                  <a:moveTo>
                    <a:pt x="0" y="0"/>
                  </a:moveTo>
                  <a:lnTo>
                    <a:pt x="191993" y="0"/>
                  </a:lnTo>
                  <a:lnTo>
                    <a:pt x="191993" y="1097522"/>
                  </a:lnTo>
                  <a:lnTo>
                    <a:pt x="383986" y="1097522"/>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75625" tIns="519693" rIns="175624" bIns="519692"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1" name="任意形状 10">
              <a:extLst>
                <a:ext uri="{FF2B5EF4-FFF2-40B4-BE49-F238E27FC236}">
                  <a16:creationId xmlns:a16="http://schemas.microsoft.com/office/drawing/2014/main" xmlns="" id="{BC5B065D-BA74-114B-94BF-D2503F79C58C}"/>
                </a:ext>
              </a:extLst>
            </p:cNvPr>
            <p:cNvSpPr/>
            <p:nvPr/>
          </p:nvSpPr>
          <p:spPr>
            <a:xfrm>
              <a:off x="4648958" y="3714751"/>
              <a:ext cx="383986" cy="365840"/>
            </a:xfrm>
            <a:custGeom>
              <a:avLst/>
              <a:gdLst>
                <a:gd name="connsiteX0" fmla="*/ 0 w 383986"/>
                <a:gd name="connsiteY0" fmla="*/ 0 h 365840"/>
                <a:gd name="connsiteX1" fmla="*/ 191993 w 383986"/>
                <a:gd name="connsiteY1" fmla="*/ 0 h 365840"/>
                <a:gd name="connsiteX2" fmla="*/ 191993 w 383986"/>
                <a:gd name="connsiteY2" fmla="*/ 365840 h 365840"/>
                <a:gd name="connsiteX3" fmla="*/ 383986 w 383986"/>
                <a:gd name="connsiteY3" fmla="*/ 365840 h 365840"/>
              </a:gdLst>
              <a:ahLst/>
              <a:cxnLst>
                <a:cxn ang="0">
                  <a:pos x="connsiteX0" y="connsiteY0"/>
                </a:cxn>
                <a:cxn ang="0">
                  <a:pos x="connsiteX1" y="connsiteY1"/>
                </a:cxn>
                <a:cxn ang="0">
                  <a:pos x="connsiteX2" y="connsiteY2"/>
                </a:cxn>
                <a:cxn ang="0">
                  <a:pos x="connsiteX3" y="connsiteY3"/>
                </a:cxn>
              </a:cxnLst>
              <a:rect l="l" t="t" r="r" b="b"/>
              <a:pathLst>
                <a:path w="383986" h="365840">
                  <a:moveTo>
                    <a:pt x="0" y="0"/>
                  </a:moveTo>
                  <a:lnTo>
                    <a:pt x="191993" y="0"/>
                  </a:lnTo>
                  <a:lnTo>
                    <a:pt x="191993" y="365840"/>
                  </a:lnTo>
                  <a:lnTo>
                    <a:pt x="383986" y="36584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91434" tIns="169662" rIns="191434" bIns="169660"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2" name="任意形状 11">
              <a:extLst>
                <a:ext uri="{FF2B5EF4-FFF2-40B4-BE49-F238E27FC236}">
                  <a16:creationId xmlns:a16="http://schemas.microsoft.com/office/drawing/2014/main" xmlns="" id="{DACE2AED-05C8-0F49-877E-C140E421EF22}"/>
                </a:ext>
              </a:extLst>
            </p:cNvPr>
            <p:cNvSpPr/>
            <p:nvPr/>
          </p:nvSpPr>
          <p:spPr>
            <a:xfrm>
              <a:off x="4648958" y="3348911"/>
              <a:ext cx="383986" cy="365840"/>
            </a:xfrm>
            <a:custGeom>
              <a:avLst/>
              <a:gdLst>
                <a:gd name="connsiteX0" fmla="*/ 0 w 383986"/>
                <a:gd name="connsiteY0" fmla="*/ 365840 h 365840"/>
                <a:gd name="connsiteX1" fmla="*/ 191993 w 383986"/>
                <a:gd name="connsiteY1" fmla="*/ 365840 h 365840"/>
                <a:gd name="connsiteX2" fmla="*/ 191993 w 383986"/>
                <a:gd name="connsiteY2" fmla="*/ 0 h 365840"/>
                <a:gd name="connsiteX3" fmla="*/ 383986 w 383986"/>
                <a:gd name="connsiteY3" fmla="*/ 0 h 365840"/>
              </a:gdLst>
              <a:ahLst/>
              <a:cxnLst>
                <a:cxn ang="0">
                  <a:pos x="connsiteX0" y="connsiteY0"/>
                </a:cxn>
                <a:cxn ang="0">
                  <a:pos x="connsiteX1" y="connsiteY1"/>
                </a:cxn>
                <a:cxn ang="0">
                  <a:pos x="connsiteX2" y="connsiteY2"/>
                </a:cxn>
                <a:cxn ang="0">
                  <a:pos x="connsiteX3" y="connsiteY3"/>
                </a:cxn>
              </a:cxnLst>
              <a:rect l="l" t="t" r="r" b="b"/>
              <a:pathLst>
                <a:path w="383986" h="365840">
                  <a:moveTo>
                    <a:pt x="0" y="365840"/>
                  </a:moveTo>
                  <a:lnTo>
                    <a:pt x="191993" y="365840"/>
                  </a:lnTo>
                  <a:lnTo>
                    <a:pt x="191993" y="0"/>
                  </a:lnTo>
                  <a:lnTo>
                    <a:pt x="383986" y="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91434" tIns="169661" rIns="191434" bIns="169661"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3" name="任意形状 12">
              <a:extLst>
                <a:ext uri="{FF2B5EF4-FFF2-40B4-BE49-F238E27FC236}">
                  <a16:creationId xmlns:a16="http://schemas.microsoft.com/office/drawing/2014/main" xmlns="" id="{FA814D9C-3229-AD42-A438-F9256F77345C}"/>
                </a:ext>
              </a:extLst>
            </p:cNvPr>
            <p:cNvSpPr/>
            <p:nvPr/>
          </p:nvSpPr>
          <p:spPr>
            <a:xfrm>
              <a:off x="4648958" y="2617229"/>
              <a:ext cx="383986" cy="1097522"/>
            </a:xfrm>
            <a:custGeom>
              <a:avLst/>
              <a:gdLst>
                <a:gd name="connsiteX0" fmla="*/ 0 w 383986"/>
                <a:gd name="connsiteY0" fmla="*/ 1097522 h 1097522"/>
                <a:gd name="connsiteX1" fmla="*/ 191993 w 383986"/>
                <a:gd name="connsiteY1" fmla="*/ 1097522 h 1097522"/>
                <a:gd name="connsiteX2" fmla="*/ 191993 w 383986"/>
                <a:gd name="connsiteY2" fmla="*/ 0 h 1097522"/>
                <a:gd name="connsiteX3" fmla="*/ 383986 w 383986"/>
                <a:gd name="connsiteY3" fmla="*/ 0 h 1097522"/>
              </a:gdLst>
              <a:ahLst/>
              <a:cxnLst>
                <a:cxn ang="0">
                  <a:pos x="connsiteX0" y="connsiteY0"/>
                </a:cxn>
                <a:cxn ang="0">
                  <a:pos x="connsiteX1" y="connsiteY1"/>
                </a:cxn>
                <a:cxn ang="0">
                  <a:pos x="connsiteX2" y="connsiteY2"/>
                </a:cxn>
                <a:cxn ang="0">
                  <a:pos x="connsiteX3" y="connsiteY3"/>
                </a:cxn>
              </a:cxnLst>
              <a:rect l="l" t="t" r="r" b="b"/>
              <a:pathLst>
                <a:path w="383986" h="1097522">
                  <a:moveTo>
                    <a:pt x="0" y="1097522"/>
                  </a:moveTo>
                  <a:lnTo>
                    <a:pt x="191993" y="1097522"/>
                  </a:lnTo>
                  <a:lnTo>
                    <a:pt x="191993" y="0"/>
                  </a:lnTo>
                  <a:lnTo>
                    <a:pt x="383986" y="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75625" tIns="519693" rIns="175624" bIns="519692"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4" name="任意形状 13">
              <a:extLst>
                <a:ext uri="{FF2B5EF4-FFF2-40B4-BE49-F238E27FC236}">
                  <a16:creationId xmlns:a16="http://schemas.microsoft.com/office/drawing/2014/main" xmlns="" id="{FF0B0878-1B5D-B946-9DA7-A63C4E61A081}"/>
                </a:ext>
              </a:extLst>
            </p:cNvPr>
            <p:cNvSpPr/>
            <p:nvPr/>
          </p:nvSpPr>
          <p:spPr>
            <a:xfrm>
              <a:off x="2345040" y="3669032"/>
              <a:ext cx="383986" cy="91440"/>
            </a:xfrm>
            <a:custGeom>
              <a:avLst/>
              <a:gdLst>
                <a:gd name="connsiteX0" fmla="*/ 0 w 383986"/>
                <a:gd name="connsiteY0" fmla="*/ 45720 h 91440"/>
                <a:gd name="connsiteX1" fmla="*/ 383986 w 383986"/>
                <a:gd name="connsiteY1" fmla="*/ 45720 h 91440"/>
              </a:gdLst>
              <a:ahLst/>
              <a:cxnLst>
                <a:cxn ang="0">
                  <a:pos x="connsiteX0" y="connsiteY0"/>
                </a:cxn>
                <a:cxn ang="0">
                  <a:pos x="connsiteX1" y="connsiteY1"/>
                </a:cxn>
              </a:cxnLst>
              <a:rect l="l" t="t" r="r" b="b"/>
              <a:pathLst>
                <a:path w="383986" h="91440">
                  <a:moveTo>
                    <a:pt x="0" y="45720"/>
                  </a:moveTo>
                  <a:lnTo>
                    <a:pt x="383986" y="45720"/>
                  </a:lnTo>
                </a:path>
              </a:pathLst>
            </a:custGeom>
            <a:noFill/>
          </p:spPr>
          <p:style>
            <a:lnRef idx="2">
              <a:schemeClr val="accent1">
                <a:tint val="90000"/>
                <a:hueOff val="0"/>
                <a:satOff val="0"/>
                <a:lumOff val="0"/>
                <a:alphaOff val="0"/>
              </a:schemeClr>
            </a:lnRef>
            <a:fillRef idx="0">
              <a:scrgbClr r="0" g="0" b="0"/>
            </a:fillRef>
            <a:effectRef idx="0">
              <a:schemeClr val="accent1">
                <a:tint val="90000"/>
                <a:hueOff val="0"/>
                <a:satOff val="0"/>
                <a:lumOff val="0"/>
                <a:alphaOff val="0"/>
              </a:schemeClr>
            </a:effectRef>
            <a:fontRef idx="minor">
              <a:schemeClr val="tx1">
                <a:hueOff val="0"/>
                <a:satOff val="0"/>
                <a:lumOff val="0"/>
                <a:alphaOff val="0"/>
              </a:schemeClr>
            </a:fontRef>
          </p:style>
          <p:txBody>
            <a:bodyPr spcFirstLastPara="0" vert="horz" wrap="square" lIns="195094" tIns="36120" rIns="195093" bIns="36121"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5" name="任意形状 14">
              <a:extLst>
                <a:ext uri="{FF2B5EF4-FFF2-40B4-BE49-F238E27FC236}">
                  <a16:creationId xmlns:a16="http://schemas.microsoft.com/office/drawing/2014/main" xmlns="" id="{39E700A3-6724-B04A-AB4F-CA7BB1490B7F}"/>
                </a:ext>
              </a:extLst>
            </p:cNvPr>
            <p:cNvSpPr/>
            <p:nvPr/>
          </p:nvSpPr>
          <p:spPr>
            <a:xfrm>
              <a:off x="4648958" y="1519707"/>
              <a:ext cx="383986" cy="365840"/>
            </a:xfrm>
            <a:custGeom>
              <a:avLst/>
              <a:gdLst>
                <a:gd name="connsiteX0" fmla="*/ 0 w 383986"/>
                <a:gd name="connsiteY0" fmla="*/ 0 h 365840"/>
                <a:gd name="connsiteX1" fmla="*/ 191993 w 383986"/>
                <a:gd name="connsiteY1" fmla="*/ 0 h 365840"/>
                <a:gd name="connsiteX2" fmla="*/ 191993 w 383986"/>
                <a:gd name="connsiteY2" fmla="*/ 365840 h 365840"/>
                <a:gd name="connsiteX3" fmla="*/ 383986 w 383986"/>
                <a:gd name="connsiteY3" fmla="*/ 365840 h 365840"/>
              </a:gdLst>
              <a:ahLst/>
              <a:cxnLst>
                <a:cxn ang="0">
                  <a:pos x="connsiteX0" y="connsiteY0"/>
                </a:cxn>
                <a:cxn ang="0">
                  <a:pos x="connsiteX1" y="connsiteY1"/>
                </a:cxn>
                <a:cxn ang="0">
                  <a:pos x="connsiteX2" y="connsiteY2"/>
                </a:cxn>
                <a:cxn ang="0">
                  <a:pos x="connsiteX3" y="connsiteY3"/>
                </a:cxn>
              </a:cxnLst>
              <a:rect l="l" t="t" r="r" b="b"/>
              <a:pathLst>
                <a:path w="383986" h="365840">
                  <a:moveTo>
                    <a:pt x="0" y="0"/>
                  </a:moveTo>
                  <a:lnTo>
                    <a:pt x="191993" y="0"/>
                  </a:lnTo>
                  <a:lnTo>
                    <a:pt x="191993" y="365840"/>
                  </a:lnTo>
                  <a:lnTo>
                    <a:pt x="383986" y="36584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91434" tIns="169662" rIns="191434" bIns="169660"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6" name="任意形状 15">
              <a:extLst>
                <a:ext uri="{FF2B5EF4-FFF2-40B4-BE49-F238E27FC236}">
                  <a16:creationId xmlns:a16="http://schemas.microsoft.com/office/drawing/2014/main" xmlns="" id="{C6A3CFFC-FB03-7E40-B942-5EC3C4A5B513}"/>
                </a:ext>
              </a:extLst>
            </p:cNvPr>
            <p:cNvSpPr/>
            <p:nvPr/>
          </p:nvSpPr>
          <p:spPr>
            <a:xfrm>
              <a:off x="4648958" y="1153867"/>
              <a:ext cx="383986" cy="365840"/>
            </a:xfrm>
            <a:custGeom>
              <a:avLst/>
              <a:gdLst>
                <a:gd name="connsiteX0" fmla="*/ 0 w 383986"/>
                <a:gd name="connsiteY0" fmla="*/ 365840 h 365840"/>
                <a:gd name="connsiteX1" fmla="*/ 191993 w 383986"/>
                <a:gd name="connsiteY1" fmla="*/ 365840 h 365840"/>
                <a:gd name="connsiteX2" fmla="*/ 191993 w 383986"/>
                <a:gd name="connsiteY2" fmla="*/ 0 h 365840"/>
                <a:gd name="connsiteX3" fmla="*/ 383986 w 383986"/>
                <a:gd name="connsiteY3" fmla="*/ 0 h 365840"/>
              </a:gdLst>
              <a:ahLst/>
              <a:cxnLst>
                <a:cxn ang="0">
                  <a:pos x="connsiteX0" y="connsiteY0"/>
                </a:cxn>
                <a:cxn ang="0">
                  <a:pos x="connsiteX1" y="connsiteY1"/>
                </a:cxn>
                <a:cxn ang="0">
                  <a:pos x="connsiteX2" y="connsiteY2"/>
                </a:cxn>
                <a:cxn ang="0">
                  <a:pos x="connsiteX3" y="connsiteY3"/>
                </a:cxn>
              </a:cxnLst>
              <a:rect l="l" t="t" r="r" b="b"/>
              <a:pathLst>
                <a:path w="383986" h="365840">
                  <a:moveTo>
                    <a:pt x="0" y="365840"/>
                  </a:moveTo>
                  <a:lnTo>
                    <a:pt x="191993" y="365840"/>
                  </a:lnTo>
                  <a:lnTo>
                    <a:pt x="191993" y="0"/>
                  </a:lnTo>
                  <a:lnTo>
                    <a:pt x="383986" y="0"/>
                  </a:lnTo>
                </a:path>
              </a:pathLst>
            </a:custGeom>
            <a:noFill/>
          </p:spPr>
          <p:style>
            <a:lnRef idx="2">
              <a:schemeClr val="accent1">
                <a:tint val="70000"/>
                <a:hueOff val="0"/>
                <a:satOff val="0"/>
                <a:lumOff val="0"/>
                <a:alphaOff val="0"/>
              </a:schemeClr>
            </a:lnRef>
            <a:fillRef idx="0">
              <a:scrgbClr r="0" g="0" b="0"/>
            </a:fillRef>
            <a:effectRef idx="0">
              <a:schemeClr val="accent1">
                <a:tint val="70000"/>
                <a:hueOff val="0"/>
                <a:satOff val="0"/>
                <a:lumOff val="0"/>
                <a:alphaOff val="0"/>
              </a:schemeClr>
            </a:effectRef>
            <a:fontRef idx="minor">
              <a:schemeClr val="tx1">
                <a:hueOff val="0"/>
                <a:satOff val="0"/>
                <a:lumOff val="0"/>
                <a:alphaOff val="0"/>
              </a:schemeClr>
            </a:fontRef>
          </p:style>
          <p:txBody>
            <a:bodyPr spcFirstLastPara="0" vert="horz" wrap="square" lIns="191434" tIns="169661" rIns="191434" bIns="169661" numCol="1" spcCol="1270" anchor="ctr" anchorCtr="0">
              <a:noAutofit/>
            </a:bodyPr>
            <a:lstStyle/>
            <a:p>
              <a:pPr marL="0" lvl="0" indent="0" algn="ctr" defTabSz="222250">
                <a:lnSpc>
                  <a:spcPct val="90000"/>
                </a:lnSpc>
                <a:spcBef>
                  <a:spcPct val="0"/>
                </a:spcBef>
                <a:spcAft>
                  <a:spcPct val="35000"/>
                </a:spcAft>
                <a:buNone/>
              </a:pPr>
              <a:endParaRPr lang="zh-CN" altLang="en-US" sz="500" b="0" i="0" kern="1200">
                <a:latin typeface="Arial Narrow" panose="020B0604020202020204" pitchFamily="34" charset="0"/>
                <a:cs typeface="Arial Narrow" panose="020B0604020202020204" pitchFamily="34" charset="0"/>
              </a:endParaRPr>
            </a:p>
          </p:txBody>
        </p:sp>
        <p:sp>
          <p:nvSpPr>
            <p:cNvPr id="17" name="任意形状 16">
              <a:extLst>
                <a:ext uri="{FF2B5EF4-FFF2-40B4-BE49-F238E27FC236}">
                  <a16:creationId xmlns:a16="http://schemas.microsoft.com/office/drawing/2014/main" xmlns="" id="{1D018098-3F1D-7845-ACC8-77871EE41EF0}"/>
                </a:ext>
              </a:extLst>
            </p:cNvPr>
            <p:cNvSpPr/>
            <p:nvPr/>
          </p:nvSpPr>
          <p:spPr>
            <a:xfrm>
              <a:off x="2345040" y="1519707"/>
              <a:ext cx="383986" cy="2195044"/>
            </a:xfrm>
            <a:custGeom>
              <a:avLst/>
              <a:gdLst>
                <a:gd name="connsiteX0" fmla="*/ 0 w 383986"/>
                <a:gd name="connsiteY0" fmla="*/ 2195044 h 2195044"/>
                <a:gd name="connsiteX1" fmla="*/ 191993 w 383986"/>
                <a:gd name="connsiteY1" fmla="*/ 2195044 h 2195044"/>
                <a:gd name="connsiteX2" fmla="*/ 191993 w 383986"/>
                <a:gd name="connsiteY2" fmla="*/ 0 h 2195044"/>
                <a:gd name="connsiteX3" fmla="*/ 383986 w 383986"/>
                <a:gd name="connsiteY3" fmla="*/ 0 h 2195044"/>
              </a:gdLst>
              <a:ahLst/>
              <a:cxnLst>
                <a:cxn ang="0">
                  <a:pos x="connsiteX0" y="connsiteY0"/>
                </a:cxn>
                <a:cxn ang="0">
                  <a:pos x="connsiteX1" y="connsiteY1"/>
                </a:cxn>
                <a:cxn ang="0">
                  <a:pos x="connsiteX2" y="connsiteY2"/>
                </a:cxn>
                <a:cxn ang="0">
                  <a:pos x="connsiteX3" y="connsiteY3"/>
                </a:cxn>
              </a:cxnLst>
              <a:rect l="l" t="t" r="r" b="b"/>
              <a:pathLst>
                <a:path w="383986" h="2195044">
                  <a:moveTo>
                    <a:pt x="0" y="2195044"/>
                  </a:moveTo>
                  <a:lnTo>
                    <a:pt x="191993" y="2195044"/>
                  </a:lnTo>
                  <a:lnTo>
                    <a:pt x="191993" y="0"/>
                  </a:lnTo>
                  <a:lnTo>
                    <a:pt x="383986" y="0"/>
                  </a:lnTo>
                </a:path>
              </a:pathLst>
            </a:custGeom>
            <a:noFill/>
          </p:spPr>
          <p:style>
            <a:lnRef idx="2">
              <a:schemeClr val="accent1">
                <a:tint val="90000"/>
                <a:hueOff val="0"/>
                <a:satOff val="0"/>
                <a:lumOff val="0"/>
                <a:alphaOff val="0"/>
              </a:schemeClr>
            </a:lnRef>
            <a:fillRef idx="0">
              <a:scrgbClr r="0" g="0" b="0"/>
            </a:fillRef>
            <a:effectRef idx="0">
              <a:schemeClr val="accent1">
                <a:tint val="90000"/>
                <a:hueOff val="0"/>
                <a:satOff val="0"/>
                <a:lumOff val="0"/>
                <a:alphaOff val="0"/>
              </a:schemeClr>
            </a:effectRef>
            <a:fontRef idx="minor">
              <a:schemeClr val="tx1">
                <a:hueOff val="0"/>
                <a:satOff val="0"/>
                <a:lumOff val="0"/>
                <a:alphaOff val="0"/>
              </a:schemeClr>
            </a:fontRef>
          </p:style>
          <p:txBody>
            <a:bodyPr spcFirstLastPara="0" vert="horz" wrap="square" lIns="148984" tIns="1041813" rIns="148984" bIns="1041813" numCol="1" spcCol="1270" anchor="ctr" anchorCtr="0">
              <a:noAutofit/>
            </a:bodyPr>
            <a:lstStyle/>
            <a:p>
              <a:pPr marL="0" lvl="0" indent="0" algn="ctr" defTabSz="355600">
                <a:lnSpc>
                  <a:spcPct val="90000"/>
                </a:lnSpc>
                <a:spcBef>
                  <a:spcPct val="0"/>
                </a:spcBef>
                <a:spcAft>
                  <a:spcPct val="35000"/>
                </a:spcAft>
                <a:buNone/>
              </a:pPr>
              <a:endParaRPr lang="zh-CN" altLang="en-US" sz="800" b="0" i="0" kern="1200">
                <a:latin typeface="Arial Narrow" panose="020B0604020202020204" pitchFamily="34" charset="0"/>
                <a:cs typeface="Arial Narrow" panose="020B0604020202020204" pitchFamily="34" charset="0"/>
              </a:endParaRPr>
            </a:p>
          </p:txBody>
        </p:sp>
        <p:sp>
          <p:nvSpPr>
            <p:cNvPr id="18" name="任意形状 17">
              <a:extLst>
                <a:ext uri="{FF2B5EF4-FFF2-40B4-BE49-F238E27FC236}">
                  <a16:creationId xmlns:a16="http://schemas.microsoft.com/office/drawing/2014/main" xmlns="" id="{13DC2DA9-96CC-5B49-A1B7-0D55B3DD02AF}"/>
                </a:ext>
              </a:extLst>
            </p:cNvPr>
            <p:cNvSpPr/>
            <p:nvPr/>
          </p:nvSpPr>
          <p:spPr>
            <a:xfrm rot="16200000">
              <a:off x="511987" y="3422079"/>
              <a:ext cx="3080763" cy="585345"/>
            </a:xfrm>
            <a:custGeom>
              <a:avLst/>
              <a:gdLst>
                <a:gd name="connsiteX0" fmla="*/ 0 w 3080763"/>
                <a:gd name="connsiteY0" fmla="*/ 0 h 585345"/>
                <a:gd name="connsiteX1" fmla="*/ 3080763 w 3080763"/>
                <a:gd name="connsiteY1" fmla="*/ 0 h 585345"/>
                <a:gd name="connsiteX2" fmla="*/ 3080763 w 3080763"/>
                <a:gd name="connsiteY2" fmla="*/ 585345 h 585345"/>
                <a:gd name="connsiteX3" fmla="*/ 0 w 3080763"/>
                <a:gd name="connsiteY3" fmla="*/ 585345 h 585345"/>
                <a:gd name="connsiteX4" fmla="*/ 0 w 3080763"/>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0763" h="585345">
                  <a:moveTo>
                    <a:pt x="0" y="0"/>
                  </a:moveTo>
                  <a:lnTo>
                    <a:pt x="3080763" y="0"/>
                  </a:lnTo>
                  <a:lnTo>
                    <a:pt x="3080763" y="585345"/>
                  </a:lnTo>
                  <a:lnTo>
                    <a:pt x="0" y="585345"/>
                  </a:lnTo>
                  <a:lnTo>
                    <a:pt x="0" y="0"/>
                  </a:lnTo>
                  <a:close/>
                </a:path>
              </a:pathLst>
            </a:custGeom>
            <a:solidFill>
              <a:schemeClr val="tx2">
                <a:lumMod val="75000"/>
                <a:alpha val="80000"/>
              </a:schemeClr>
            </a:solidFill>
          </p:spPr>
          <p:style>
            <a:lnRef idx="2">
              <a:schemeClr val="lt1">
                <a:hueOff val="0"/>
                <a:satOff val="0"/>
                <a:lumOff val="0"/>
                <a:alphaOff val="0"/>
              </a:schemeClr>
            </a:lnRef>
            <a:fillRef idx="1">
              <a:schemeClr val="accent1">
                <a:alpha val="80000"/>
                <a:hueOff val="0"/>
                <a:satOff val="0"/>
                <a:lumOff val="0"/>
                <a:alphaOff val="0"/>
              </a:schemeClr>
            </a:fillRef>
            <a:effectRef idx="0">
              <a:schemeClr val="accent1">
                <a:alpha val="80000"/>
                <a:hueOff val="0"/>
                <a:satOff val="0"/>
                <a:lumOff val="0"/>
                <a:alphaOff val="0"/>
              </a:schemeClr>
            </a:effectRef>
            <a:fontRef idx="minor">
              <a:schemeClr val="lt1"/>
            </a:fontRef>
          </p:style>
          <p:txBody>
            <a:bodyPr spcFirstLastPara="0" vert="horz" wrap="square" lIns="15239" tIns="15239" rIns="15241" bIns="15240" numCol="1" spcCol="1270" anchor="ctr" anchorCtr="0">
              <a:noAutofit/>
            </a:bodyPr>
            <a:lstStyle/>
            <a:p>
              <a:pPr marL="0" lvl="0" indent="0" algn="ctr" defTabSz="1066800">
                <a:lnSpc>
                  <a:spcPct val="90000"/>
                </a:lnSpc>
                <a:spcBef>
                  <a:spcPct val="0"/>
                </a:spcBef>
                <a:spcAft>
                  <a:spcPct val="35000"/>
                </a:spcAft>
                <a:buNone/>
              </a:pPr>
              <a:r>
                <a:rPr lang="en-US" altLang="zh-CN" sz="2400" b="0" i="0" kern="1200" dirty="0">
                  <a:latin typeface="Arial Narrow" panose="020B0604020202020204" pitchFamily="34" charset="0"/>
                  <a:cs typeface="Arial Narrow" panose="020B0604020202020204" pitchFamily="34" charset="0"/>
                </a:rPr>
                <a:t>Lab</a:t>
              </a:r>
              <a:r>
                <a:rPr lang="zh-CN" altLang="en-US" sz="2400" b="0" i="0" kern="1200" dirty="0">
                  <a:latin typeface="Arial Narrow" panose="020B0604020202020204" pitchFamily="34" charset="0"/>
                  <a:cs typeface="Arial Narrow" panose="020B0604020202020204" pitchFamily="34" charset="0"/>
                </a:rPr>
                <a:t> </a:t>
              </a:r>
              <a:r>
                <a:rPr lang="en-US" altLang="zh-CN" sz="2400" b="0" i="0" kern="1200" dirty="0">
                  <a:latin typeface="Arial Narrow" panose="020B0604020202020204" pitchFamily="34" charset="0"/>
                  <a:cs typeface="Arial Narrow" panose="020B0604020202020204" pitchFamily="34" charset="0"/>
                </a:rPr>
                <a:t>Capacity</a:t>
              </a:r>
              <a:endParaRPr lang="zh-CN" altLang="en-US" sz="2400" b="0" i="0" kern="1200" dirty="0">
                <a:latin typeface="Arial Narrow" panose="020B0604020202020204" pitchFamily="34" charset="0"/>
                <a:cs typeface="Arial Narrow" panose="020B0604020202020204" pitchFamily="34" charset="0"/>
              </a:endParaRPr>
            </a:p>
          </p:txBody>
        </p:sp>
        <p:sp>
          <p:nvSpPr>
            <p:cNvPr id="19" name="任意形状 18">
              <a:extLst>
                <a:ext uri="{FF2B5EF4-FFF2-40B4-BE49-F238E27FC236}">
                  <a16:creationId xmlns:a16="http://schemas.microsoft.com/office/drawing/2014/main" xmlns="" id="{7697F6A8-F586-054B-AB18-94BB20AA782E}"/>
                </a:ext>
              </a:extLst>
            </p:cNvPr>
            <p:cNvSpPr/>
            <p:nvPr/>
          </p:nvSpPr>
          <p:spPr>
            <a:xfrm>
              <a:off x="2729026" y="942035"/>
              <a:ext cx="1919931" cy="1082174"/>
            </a:xfrm>
            <a:custGeom>
              <a:avLst/>
              <a:gdLst>
                <a:gd name="connsiteX0" fmla="*/ 0 w 1919931"/>
                <a:gd name="connsiteY0" fmla="*/ 0 h 585345"/>
                <a:gd name="connsiteX1" fmla="*/ 1919931 w 1919931"/>
                <a:gd name="connsiteY1" fmla="*/ 0 h 585345"/>
                <a:gd name="connsiteX2" fmla="*/ 1919931 w 1919931"/>
                <a:gd name="connsiteY2" fmla="*/ 585345 h 585345"/>
                <a:gd name="connsiteX3" fmla="*/ 0 w 1919931"/>
                <a:gd name="connsiteY3" fmla="*/ 585345 h 585345"/>
                <a:gd name="connsiteX4" fmla="*/ 0 w 1919931"/>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931" h="585345">
                  <a:moveTo>
                    <a:pt x="0" y="0"/>
                  </a:moveTo>
                  <a:lnTo>
                    <a:pt x="1919931" y="0"/>
                  </a:lnTo>
                  <a:lnTo>
                    <a:pt x="1919931" y="585345"/>
                  </a:lnTo>
                  <a:lnTo>
                    <a:pt x="0" y="585345"/>
                  </a:lnTo>
                  <a:lnTo>
                    <a:pt x="0" y="0"/>
                  </a:lnTo>
                  <a:close/>
                </a:path>
              </a:pathLst>
            </a:custGeom>
            <a:solidFill>
              <a:schemeClr val="accent1">
                <a:lumMod val="75000"/>
                <a:alpha val="70000"/>
              </a:schemeClr>
            </a:solidFill>
          </p:spPr>
          <p:style>
            <a:lnRef idx="2">
              <a:schemeClr val="lt1">
                <a:hueOff val="0"/>
                <a:satOff val="0"/>
                <a:lumOff val="0"/>
                <a:alphaOff val="0"/>
              </a:schemeClr>
            </a:lnRef>
            <a:fillRef idx="1">
              <a:schemeClr val="accent1">
                <a:alpha val="70000"/>
                <a:hueOff val="0"/>
                <a:satOff val="0"/>
                <a:lumOff val="0"/>
                <a:alphaOff val="0"/>
              </a:schemeClr>
            </a:fillRef>
            <a:effectRef idx="0">
              <a:schemeClr val="accent1">
                <a:alpha val="7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sz="1800" b="0" i="0" kern="1200" dirty="0">
                  <a:latin typeface="Arial Narrow" panose="020B0604020202020204" pitchFamily="34" charset="0"/>
                  <a:cs typeface="Arial Narrow" panose="020B0604020202020204" pitchFamily="34" charset="0"/>
                </a:rPr>
                <a:t>Sample</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Design</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&amp;</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Development</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Capacity</a:t>
              </a:r>
            </a:p>
            <a:p>
              <a:pPr marL="0" lvl="0" indent="0" algn="ctr" defTabSz="800100">
                <a:lnSpc>
                  <a:spcPct val="90000"/>
                </a:lnSpc>
                <a:spcBef>
                  <a:spcPct val="0"/>
                </a:spcBef>
                <a:spcAft>
                  <a:spcPct val="35000"/>
                </a:spcAft>
                <a:buNone/>
              </a:pPr>
              <a:r>
                <a:rPr lang="zh-CN" altLang="en-US" sz="1600" b="0" i="0" kern="1200" dirty="0">
                  <a:latin typeface="Microsoft JhengHei" panose="020B0604030504040204" pitchFamily="34" charset="-120"/>
                  <a:ea typeface="Microsoft JhengHei" panose="020B0604030504040204" pitchFamily="34" charset="-120"/>
                  <a:cs typeface="Arial Narrow" panose="020B0604020202020204" pitchFamily="34" charset="0"/>
                </a:rPr>
                <a:t>样品设计</a:t>
              </a:r>
              <a:r>
                <a:rPr lang="en-US" altLang="zh-CN" sz="1600" b="0" i="0" kern="1200" dirty="0">
                  <a:latin typeface="Microsoft JhengHei" panose="020B0604030504040204" pitchFamily="34" charset="-120"/>
                  <a:ea typeface="Microsoft JhengHei" panose="020B0604030504040204" pitchFamily="34" charset="-120"/>
                  <a:cs typeface="Arial Narrow" panose="020B0604020202020204" pitchFamily="34" charset="0"/>
                </a:rPr>
                <a:t>&amp;</a:t>
              </a:r>
              <a:r>
                <a:rPr lang="zh-CN" altLang="en-US" sz="1600" b="0" i="0" kern="1200" dirty="0">
                  <a:latin typeface="Microsoft JhengHei" panose="020B0604030504040204" pitchFamily="34" charset="-120"/>
                  <a:ea typeface="Microsoft JhengHei" panose="020B0604030504040204" pitchFamily="34" charset="-120"/>
                  <a:cs typeface="Arial Narrow" panose="020B0604020202020204" pitchFamily="34" charset="0"/>
                </a:rPr>
                <a:t>开发能力</a:t>
              </a:r>
            </a:p>
          </p:txBody>
        </p:sp>
        <p:sp>
          <p:nvSpPr>
            <p:cNvPr id="20" name="任意形状 19">
              <a:extLst>
                <a:ext uri="{FF2B5EF4-FFF2-40B4-BE49-F238E27FC236}">
                  <a16:creationId xmlns:a16="http://schemas.microsoft.com/office/drawing/2014/main" xmlns="" id="{5D50760F-0C94-884C-AC59-635A19A27B9E}"/>
                </a:ext>
              </a:extLst>
            </p:cNvPr>
            <p:cNvSpPr/>
            <p:nvPr/>
          </p:nvSpPr>
          <p:spPr>
            <a:xfrm>
              <a:off x="5032945" y="861194"/>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b="0" i="0" kern="1200" dirty="0">
                  <a:solidFill>
                    <a:schemeClr val="tx1"/>
                  </a:solidFill>
                  <a:latin typeface="Arial Narrow" panose="020B0604020202020204" pitchFamily="34" charset="0"/>
                  <a:cs typeface="Arial Narrow" panose="020B0604020202020204" pitchFamily="34" charset="0"/>
                </a:rPr>
                <a:t>Sample</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reverse</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design</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&amp;</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development</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1" name="任意形状 20">
              <a:extLst>
                <a:ext uri="{FF2B5EF4-FFF2-40B4-BE49-F238E27FC236}">
                  <a16:creationId xmlns:a16="http://schemas.microsoft.com/office/drawing/2014/main" xmlns="" id="{A71BA2DC-F5C5-5644-B8D7-712764214AF1}"/>
                </a:ext>
              </a:extLst>
            </p:cNvPr>
            <p:cNvSpPr/>
            <p:nvPr/>
          </p:nvSpPr>
          <p:spPr>
            <a:xfrm>
              <a:off x="5032945" y="1592875"/>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dirty="0">
                  <a:solidFill>
                    <a:schemeClr val="tx1"/>
                  </a:solidFill>
                  <a:latin typeface="Arial Narrow" panose="020B0604020202020204" pitchFamily="34" charset="0"/>
                  <a:cs typeface="Arial Narrow" panose="020B0604020202020204" pitchFamily="34" charset="0"/>
                </a:rPr>
                <a:t>Customized</a:t>
              </a:r>
              <a:r>
                <a:rPr lang="zh-CN" altLang="en-US" dirty="0">
                  <a:solidFill>
                    <a:schemeClr val="tx1"/>
                  </a:solidFill>
                  <a:latin typeface="Arial Narrow" panose="020B0604020202020204" pitchFamily="34" charset="0"/>
                  <a:cs typeface="Arial Narrow" panose="020B0604020202020204" pitchFamily="34" charset="0"/>
                </a:rPr>
                <a:t> </a:t>
              </a:r>
              <a:r>
                <a:rPr lang="en-US" altLang="zh-CN" dirty="0">
                  <a:solidFill>
                    <a:schemeClr val="tx1"/>
                  </a:solidFill>
                  <a:latin typeface="Arial Narrow" panose="020B0604020202020204" pitchFamily="34" charset="0"/>
                  <a:cs typeface="Arial Narrow" panose="020B0604020202020204" pitchFamily="34" charset="0"/>
                </a:rPr>
                <a:t>design</a:t>
              </a:r>
              <a:r>
                <a:rPr lang="zh-CN" altLang="en-US" dirty="0">
                  <a:solidFill>
                    <a:schemeClr val="tx1"/>
                  </a:solidFill>
                  <a:latin typeface="Arial Narrow" panose="020B0604020202020204" pitchFamily="34" charset="0"/>
                  <a:cs typeface="Arial Narrow" panose="020B0604020202020204" pitchFamily="34" charset="0"/>
                </a:rPr>
                <a:t> </a:t>
              </a:r>
              <a:r>
                <a:rPr lang="en-US" altLang="zh-CN" dirty="0">
                  <a:solidFill>
                    <a:schemeClr val="tx1"/>
                  </a:solidFill>
                  <a:latin typeface="Arial Narrow" panose="020B0604020202020204" pitchFamily="34" charset="0"/>
                  <a:cs typeface="Arial Narrow" panose="020B0604020202020204" pitchFamily="34" charset="0"/>
                </a:rPr>
                <a:t>&amp;</a:t>
              </a:r>
              <a:r>
                <a:rPr lang="zh-CN" altLang="en-US"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development</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2" name="任意形状 21">
              <a:extLst>
                <a:ext uri="{FF2B5EF4-FFF2-40B4-BE49-F238E27FC236}">
                  <a16:creationId xmlns:a16="http://schemas.microsoft.com/office/drawing/2014/main" xmlns="" id="{0BB6F08E-DD48-CF49-A665-71B69C4396FE}"/>
                </a:ext>
              </a:extLst>
            </p:cNvPr>
            <p:cNvSpPr/>
            <p:nvPr/>
          </p:nvSpPr>
          <p:spPr>
            <a:xfrm>
              <a:off x="2729026" y="3363156"/>
              <a:ext cx="1919931" cy="731684"/>
            </a:xfrm>
            <a:custGeom>
              <a:avLst/>
              <a:gdLst>
                <a:gd name="connsiteX0" fmla="*/ 0 w 1919931"/>
                <a:gd name="connsiteY0" fmla="*/ 0 h 585345"/>
                <a:gd name="connsiteX1" fmla="*/ 1919931 w 1919931"/>
                <a:gd name="connsiteY1" fmla="*/ 0 h 585345"/>
                <a:gd name="connsiteX2" fmla="*/ 1919931 w 1919931"/>
                <a:gd name="connsiteY2" fmla="*/ 585345 h 585345"/>
                <a:gd name="connsiteX3" fmla="*/ 0 w 1919931"/>
                <a:gd name="connsiteY3" fmla="*/ 585345 h 585345"/>
                <a:gd name="connsiteX4" fmla="*/ 0 w 1919931"/>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931" h="585345">
                  <a:moveTo>
                    <a:pt x="0" y="0"/>
                  </a:moveTo>
                  <a:lnTo>
                    <a:pt x="1919931" y="0"/>
                  </a:lnTo>
                  <a:lnTo>
                    <a:pt x="1919931" y="585345"/>
                  </a:lnTo>
                  <a:lnTo>
                    <a:pt x="0" y="585345"/>
                  </a:lnTo>
                  <a:lnTo>
                    <a:pt x="0" y="0"/>
                  </a:lnTo>
                  <a:close/>
                </a:path>
              </a:pathLst>
            </a:custGeom>
            <a:solidFill>
              <a:schemeClr val="accent1">
                <a:lumMod val="75000"/>
                <a:alpha val="70000"/>
              </a:schemeClr>
            </a:solidFill>
          </p:spPr>
          <p:style>
            <a:lnRef idx="2">
              <a:schemeClr val="lt1">
                <a:hueOff val="0"/>
                <a:satOff val="0"/>
                <a:lumOff val="0"/>
                <a:alphaOff val="0"/>
              </a:schemeClr>
            </a:lnRef>
            <a:fillRef idx="1">
              <a:schemeClr val="accent1">
                <a:alpha val="70000"/>
                <a:hueOff val="0"/>
                <a:satOff val="0"/>
                <a:lumOff val="0"/>
                <a:alphaOff val="0"/>
              </a:schemeClr>
            </a:fillRef>
            <a:effectRef idx="0">
              <a:schemeClr val="accent1">
                <a:alpha val="7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sz="1800" b="0" i="0" kern="1200" dirty="0">
                  <a:latin typeface="Arial Narrow" panose="020B0604020202020204" pitchFamily="34" charset="0"/>
                  <a:cs typeface="Arial Narrow" panose="020B0604020202020204" pitchFamily="34" charset="0"/>
                </a:rPr>
                <a:t>Advanced</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Trial</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Equipment</a:t>
              </a:r>
            </a:p>
            <a:p>
              <a:pPr marL="0" lvl="0" indent="0" algn="ctr" defTabSz="800100">
                <a:lnSpc>
                  <a:spcPct val="90000"/>
                </a:lnSpc>
                <a:spcBef>
                  <a:spcPct val="0"/>
                </a:spcBef>
                <a:spcAft>
                  <a:spcPct val="35000"/>
                </a:spcAft>
                <a:buNone/>
              </a:pPr>
              <a:r>
                <a:rPr lang="zh-CN" altLang="en-US" sz="1600" b="0" i="0" kern="1200" dirty="0">
                  <a:latin typeface="Microsoft JhengHei" panose="020B0604030504040204" pitchFamily="34" charset="-120"/>
                  <a:ea typeface="Microsoft JhengHei" panose="020B0604030504040204" pitchFamily="34" charset="-120"/>
                  <a:cs typeface="Arial Narrow" panose="020B0604020202020204" pitchFamily="34" charset="0"/>
                </a:rPr>
                <a:t>领先的制样设备</a:t>
              </a:r>
            </a:p>
          </p:txBody>
        </p:sp>
        <p:sp>
          <p:nvSpPr>
            <p:cNvPr id="23" name="任意形状 22">
              <a:extLst>
                <a:ext uri="{FF2B5EF4-FFF2-40B4-BE49-F238E27FC236}">
                  <a16:creationId xmlns:a16="http://schemas.microsoft.com/office/drawing/2014/main" xmlns="" id="{1A3938B7-BD18-E641-9026-BEB2E93B64D4}"/>
                </a:ext>
              </a:extLst>
            </p:cNvPr>
            <p:cNvSpPr/>
            <p:nvPr/>
          </p:nvSpPr>
          <p:spPr>
            <a:xfrm>
              <a:off x="5032945" y="2324557"/>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Fabric analysis and pattern design</a:t>
              </a:r>
              <a:r>
                <a:rPr lang="zh-CN" altLang="en-US" b="0" i="0" kern="1200" dirty="0">
                  <a:solidFill>
                    <a:schemeClr val="tx1"/>
                  </a:solidFill>
                  <a:latin typeface="Arial Narrow" panose="020B0604020202020204" pitchFamily="34" charset="0"/>
                  <a:ea typeface="微软雅黑" pitchFamily="34" charset="-122"/>
                  <a:cs typeface="Arial Narrow" panose="020B0604020202020204" pitchFamily="34" charset="0"/>
                </a:rPr>
                <a:t> </a:t>
              </a: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software</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4" name="任意形状 23">
              <a:extLst>
                <a:ext uri="{FF2B5EF4-FFF2-40B4-BE49-F238E27FC236}">
                  <a16:creationId xmlns:a16="http://schemas.microsoft.com/office/drawing/2014/main" xmlns="" id="{91C1D022-48AE-264C-946A-AA2968E4FBAC}"/>
                </a:ext>
              </a:extLst>
            </p:cNvPr>
            <p:cNvSpPr/>
            <p:nvPr/>
          </p:nvSpPr>
          <p:spPr>
            <a:xfrm>
              <a:off x="5032945" y="3056238"/>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b="0" i="0" kern="1200" dirty="0">
                  <a:solidFill>
                    <a:schemeClr val="tx1"/>
                  </a:solidFill>
                  <a:latin typeface="Arial Narrow" panose="020B0604020202020204" pitchFamily="34" charset="0"/>
                  <a:cs typeface="Arial Narrow" panose="020B0604020202020204" pitchFamily="34" charset="0"/>
                </a:rPr>
                <a:t>Automated</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dipping</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&amp;</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color</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matching</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system</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5" name="任意形状 24">
              <a:extLst>
                <a:ext uri="{FF2B5EF4-FFF2-40B4-BE49-F238E27FC236}">
                  <a16:creationId xmlns:a16="http://schemas.microsoft.com/office/drawing/2014/main" xmlns="" id="{B9E201C0-B681-2A46-A532-2138F1482C7C}"/>
                </a:ext>
              </a:extLst>
            </p:cNvPr>
            <p:cNvSpPr/>
            <p:nvPr/>
          </p:nvSpPr>
          <p:spPr>
            <a:xfrm>
              <a:off x="5032945" y="3787920"/>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Sample dyeing</a:t>
              </a:r>
              <a:r>
                <a:rPr lang="zh-CN" altLang="en-US" b="0" i="0" kern="1200" dirty="0">
                  <a:solidFill>
                    <a:schemeClr val="tx1"/>
                  </a:solidFill>
                  <a:latin typeface="Arial Narrow" panose="020B0604020202020204" pitchFamily="34" charset="0"/>
                  <a:ea typeface="微软雅黑" pitchFamily="34" charset="-122"/>
                  <a:cs typeface="Arial Narrow" panose="020B0604020202020204" pitchFamily="34" charset="0"/>
                </a:rPr>
                <a:t> </a:t>
              </a: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machine</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6" name="任意形状 25">
              <a:extLst>
                <a:ext uri="{FF2B5EF4-FFF2-40B4-BE49-F238E27FC236}">
                  <a16:creationId xmlns:a16="http://schemas.microsoft.com/office/drawing/2014/main" xmlns="" id="{4F5CA92E-0A99-7545-ACC4-4B988C7C3BA6}"/>
                </a:ext>
              </a:extLst>
            </p:cNvPr>
            <p:cNvSpPr/>
            <p:nvPr/>
          </p:nvSpPr>
          <p:spPr>
            <a:xfrm>
              <a:off x="5032945" y="4519601"/>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b="0" i="0" kern="1200" dirty="0">
                  <a:solidFill>
                    <a:schemeClr val="tx1"/>
                  </a:solidFill>
                  <a:latin typeface="Arial Narrow" panose="020B0604020202020204" pitchFamily="34" charset="0"/>
                  <a:cs typeface="Arial Narrow" panose="020B0604020202020204" pitchFamily="34" charset="0"/>
                </a:rPr>
                <a:t>Sample</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setting</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&amp;</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finishing</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machine</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7" name="任意形状 26">
              <a:extLst>
                <a:ext uri="{FF2B5EF4-FFF2-40B4-BE49-F238E27FC236}">
                  <a16:creationId xmlns:a16="http://schemas.microsoft.com/office/drawing/2014/main" xmlns="" id="{659964B9-9830-1B46-8A28-38BE18095C30}"/>
                </a:ext>
              </a:extLst>
            </p:cNvPr>
            <p:cNvSpPr/>
            <p:nvPr/>
          </p:nvSpPr>
          <p:spPr>
            <a:xfrm>
              <a:off x="2729026" y="5388298"/>
              <a:ext cx="1919931" cy="962819"/>
            </a:xfrm>
            <a:custGeom>
              <a:avLst/>
              <a:gdLst>
                <a:gd name="connsiteX0" fmla="*/ 0 w 1919931"/>
                <a:gd name="connsiteY0" fmla="*/ 0 h 585345"/>
                <a:gd name="connsiteX1" fmla="*/ 1919931 w 1919931"/>
                <a:gd name="connsiteY1" fmla="*/ 0 h 585345"/>
                <a:gd name="connsiteX2" fmla="*/ 1919931 w 1919931"/>
                <a:gd name="connsiteY2" fmla="*/ 585345 h 585345"/>
                <a:gd name="connsiteX3" fmla="*/ 0 w 1919931"/>
                <a:gd name="connsiteY3" fmla="*/ 585345 h 585345"/>
                <a:gd name="connsiteX4" fmla="*/ 0 w 1919931"/>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9931" h="585345">
                  <a:moveTo>
                    <a:pt x="0" y="0"/>
                  </a:moveTo>
                  <a:lnTo>
                    <a:pt x="1919931" y="0"/>
                  </a:lnTo>
                  <a:lnTo>
                    <a:pt x="1919931" y="585345"/>
                  </a:lnTo>
                  <a:lnTo>
                    <a:pt x="0" y="585345"/>
                  </a:lnTo>
                  <a:lnTo>
                    <a:pt x="0" y="0"/>
                  </a:lnTo>
                  <a:close/>
                </a:path>
              </a:pathLst>
            </a:custGeom>
            <a:solidFill>
              <a:schemeClr val="accent1">
                <a:lumMod val="75000"/>
                <a:alpha val="70000"/>
              </a:schemeClr>
            </a:solidFill>
          </p:spPr>
          <p:style>
            <a:lnRef idx="2">
              <a:schemeClr val="lt1">
                <a:hueOff val="0"/>
                <a:satOff val="0"/>
                <a:lumOff val="0"/>
                <a:alphaOff val="0"/>
              </a:schemeClr>
            </a:lnRef>
            <a:fillRef idx="1">
              <a:schemeClr val="accent1">
                <a:alpha val="70000"/>
                <a:hueOff val="0"/>
                <a:satOff val="0"/>
                <a:lumOff val="0"/>
                <a:alphaOff val="0"/>
              </a:schemeClr>
            </a:fillRef>
            <a:effectRef idx="0">
              <a:schemeClr val="accent1">
                <a:alpha val="7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sz="1800" b="0" i="0" kern="1200" dirty="0">
                  <a:latin typeface="Arial Narrow" panose="020B0604020202020204" pitchFamily="34" charset="0"/>
                  <a:cs typeface="Arial Narrow" panose="020B0604020202020204" pitchFamily="34" charset="0"/>
                </a:rPr>
                <a:t>Advanced</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In-house</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Measure</a:t>
              </a:r>
              <a:r>
                <a:rPr lang="zh-CN" altLang="en-US" sz="1800" b="0" i="0" kern="1200" dirty="0">
                  <a:latin typeface="Arial Narrow" panose="020B0604020202020204" pitchFamily="34" charset="0"/>
                  <a:cs typeface="Arial Narrow" panose="020B0604020202020204" pitchFamily="34" charset="0"/>
                </a:rPr>
                <a:t> </a:t>
              </a:r>
              <a:r>
                <a:rPr lang="en-US" altLang="zh-CN" sz="1800" b="0" i="0" kern="1200" dirty="0">
                  <a:latin typeface="Arial Narrow" panose="020B0604020202020204" pitchFamily="34" charset="0"/>
                  <a:cs typeface="Arial Narrow" panose="020B0604020202020204" pitchFamily="34" charset="0"/>
                </a:rPr>
                <a:t>Equipment</a:t>
              </a:r>
            </a:p>
            <a:p>
              <a:pPr marL="0" lvl="0" indent="0" algn="ctr" defTabSz="800100">
                <a:lnSpc>
                  <a:spcPct val="90000"/>
                </a:lnSpc>
                <a:spcBef>
                  <a:spcPct val="0"/>
                </a:spcBef>
                <a:spcAft>
                  <a:spcPct val="35000"/>
                </a:spcAft>
                <a:buNone/>
              </a:pPr>
              <a:r>
                <a:rPr lang="zh-CN" altLang="en-US" sz="1600" dirty="0">
                  <a:latin typeface="Microsoft JhengHei" panose="020B0604030504040204" pitchFamily="34" charset="-120"/>
                  <a:ea typeface="Microsoft JhengHei" panose="020B0604030504040204" pitchFamily="34" charset="-120"/>
                  <a:cs typeface="Arial Narrow" panose="020B0604020202020204" pitchFamily="34" charset="0"/>
                </a:rPr>
                <a:t>领先的自主测试设施</a:t>
              </a:r>
              <a:endParaRPr lang="zh-CN" altLang="en-US" sz="1600" b="0" i="0" kern="1200" dirty="0">
                <a:latin typeface="Microsoft JhengHei" panose="020B0604030504040204" pitchFamily="34" charset="-120"/>
                <a:ea typeface="Microsoft JhengHei" panose="020B0604030504040204" pitchFamily="34" charset="-120"/>
                <a:cs typeface="Arial Narrow" panose="020B0604020202020204" pitchFamily="34" charset="0"/>
              </a:endParaRPr>
            </a:p>
          </p:txBody>
        </p:sp>
        <p:sp>
          <p:nvSpPr>
            <p:cNvPr id="28" name="任意形状 27">
              <a:extLst>
                <a:ext uri="{FF2B5EF4-FFF2-40B4-BE49-F238E27FC236}">
                  <a16:creationId xmlns:a16="http://schemas.microsoft.com/office/drawing/2014/main" xmlns="" id="{A25BFC91-B749-124D-B52F-D35928543728}"/>
                </a:ext>
              </a:extLst>
            </p:cNvPr>
            <p:cNvSpPr/>
            <p:nvPr/>
          </p:nvSpPr>
          <p:spPr>
            <a:xfrm>
              <a:off x="5032945" y="5251282"/>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In-hous</a:t>
              </a:r>
              <a:r>
                <a:rPr lang="en-US" altLang="zh-CN" dirty="0">
                  <a:solidFill>
                    <a:schemeClr val="tx1"/>
                  </a:solidFill>
                  <a:latin typeface="Arial Narrow" panose="020B0604020202020204" pitchFamily="34" charset="0"/>
                  <a:ea typeface="微软雅黑" pitchFamily="34" charset="-122"/>
                  <a:cs typeface="Arial Narrow" panose="020B0604020202020204" pitchFamily="34" charset="0"/>
                </a:rPr>
                <a:t>e</a:t>
              </a:r>
              <a:r>
                <a:rPr lang="zh-CN" altLang="en-US" dirty="0">
                  <a:solidFill>
                    <a:schemeClr val="tx1"/>
                  </a:solidFill>
                  <a:latin typeface="Arial Narrow" panose="020B0604020202020204" pitchFamily="34" charset="0"/>
                  <a:ea typeface="微软雅黑" pitchFamily="34" charset="-122"/>
                  <a:cs typeface="Arial Narrow" panose="020B0604020202020204" pitchFamily="34" charset="0"/>
                </a:rPr>
                <a:t> </a:t>
              </a:r>
              <a:r>
                <a:rPr lang="en-US" altLang="zh-CN" dirty="0">
                  <a:solidFill>
                    <a:schemeClr val="tx1"/>
                  </a:solidFill>
                  <a:latin typeface="Arial Narrow" panose="020B0604020202020204" pitchFamily="34" charset="0"/>
                  <a:ea typeface="微软雅黑" pitchFamily="34" charset="-122"/>
                  <a:cs typeface="Arial Narrow" panose="020B0604020202020204" pitchFamily="34" charset="0"/>
                </a:rPr>
                <a:t>t</a:t>
              </a: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ests</a:t>
              </a:r>
              <a:r>
                <a:rPr lang="zh-CN" altLang="en-US" b="0" i="0" kern="1200" dirty="0">
                  <a:solidFill>
                    <a:schemeClr val="tx1"/>
                  </a:solidFill>
                  <a:latin typeface="Arial Narrow" panose="020B0604020202020204" pitchFamily="34" charset="0"/>
                  <a:ea typeface="微软雅黑" pitchFamily="34" charset="-122"/>
                  <a:cs typeface="Arial Narrow" panose="020B0604020202020204" pitchFamily="34" charset="0"/>
                </a:rPr>
                <a:t> </a:t>
              </a: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on</a:t>
              </a:r>
              <a:r>
                <a:rPr lang="zh-CN" altLang="en-US" b="0" i="0" kern="1200" dirty="0">
                  <a:solidFill>
                    <a:schemeClr val="tx1"/>
                  </a:solidFill>
                  <a:latin typeface="Arial Narrow" panose="020B0604020202020204" pitchFamily="34" charset="0"/>
                  <a:ea typeface="微软雅黑" pitchFamily="34" charset="-122"/>
                  <a:cs typeface="Arial Narrow" panose="020B0604020202020204" pitchFamily="34" charset="0"/>
                </a:rPr>
                <a:t> </a:t>
              </a:r>
              <a:r>
                <a:rPr lang="en-US" altLang="zh-CN" b="0" i="0" kern="1200" dirty="0">
                  <a:solidFill>
                    <a:schemeClr val="tx1"/>
                  </a:solidFill>
                  <a:latin typeface="Arial Narrow" panose="020B0604020202020204" pitchFamily="34" charset="0"/>
                  <a:ea typeface="微软雅黑" pitchFamily="34" charset="-122"/>
                  <a:cs typeface="Arial Narrow" panose="020B0604020202020204" pitchFamily="34" charset="0"/>
                </a:rPr>
                <a:t>mechanical property</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sp>
          <p:nvSpPr>
            <p:cNvPr id="29" name="任意形状 28">
              <a:extLst>
                <a:ext uri="{FF2B5EF4-FFF2-40B4-BE49-F238E27FC236}">
                  <a16:creationId xmlns:a16="http://schemas.microsoft.com/office/drawing/2014/main" xmlns="" id="{DCCE0BD9-C4A6-EC4E-A02F-5357415A8853}"/>
                </a:ext>
              </a:extLst>
            </p:cNvPr>
            <p:cNvSpPr/>
            <p:nvPr/>
          </p:nvSpPr>
          <p:spPr>
            <a:xfrm>
              <a:off x="5032945" y="5982964"/>
              <a:ext cx="2851425" cy="585345"/>
            </a:xfrm>
            <a:custGeom>
              <a:avLst/>
              <a:gdLst>
                <a:gd name="connsiteX0" fmla="*/ 0 w 2851425"/>
                <a:gd name="connsiteY0" fmla="*/ 0 h 585345"/>
                <a:gd name="connsiteX1" fmla="*/ 2851425 w 2851425"/>
                <a:gd name="connsiteY1" fmla="*/ 0 h 585345"/>
                <a:gd name="connsiteX2" fmla="*/ 2851425 w 2851425"/>
                <a:gd name="connsiteY2" fmla="*/ 585345 h 585345"/>
                <a:gd name="connsiteX3" fmla="*/ 0 w 2851425"/>
                <a:gd name="connsiteY3" fmla="*/ 585345 h 585345"/>
                <a:gd name="connsiteX4" fmla="*/ 0 w 2851425"/>
                <a:gd name="connsiteY4" fmla="*/ 0 h 58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425" h="585345">
                  <a:moveTo>
                    <a:pt x="0" y="0"/>
                  </a:moveTo>
                  <a:lnTo>
                    <a:pt x="2851425" y="0"/>
                  </a:lnTo>
                  <a:lnTo>
                    <a:pt x="2851425" y="585345"/>
                  </a:lnTo>
                  <a:lnTo>
                    <a:pt x="0" y="585345"/>
                  </a:lnTo>
                  <a:lnTo>
                    <a:pt x="0" y="0"/>
                  </a:lnTo>
                  <a:close/>
                </a:path>
              </a:pathLst>
            </a:custGeom>
            <a:solidFill>
              <a:schemeClr val="accent1">
                <a:lumMod val="40000"/>
                <a:lumOff val="60000"/>
                <a:alpha val="50000"/>
              </a:schemeClr>
            </a:solidFill>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lt1"/>
            </a:fontRef>
          </p:style>
          <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US" altLang="zh-CN" dirty="0">
                  <a:solidFill>
                    <a:schemeClr val="tx1"/>
                  </a:solidFill>
                  <a:latin typeface="Arial Narrow" panose="020B0604020202020204" pitchFamily="34" charset="0"/>
                  <a:cs typeface="Arial Narrow" panose="020B0604020202020204" pitchFamily="34" charset="0"/>
                </a:rPr>
                <a:t>In-house</a:t>
              </a:r>
              <a:r>
                <a:rPr lang="zh-CN" altLang="en-US" dirty="0">
                  <a:solidFill>
                    <a:schemeClr val="tx1"/>
                  </a:solidFill>
                  <a:latin typeface="Arial Narrow" panose="020B0604020202020204" pitchFamily="34" charset="0"/>
                  <a:cs typeface="Arial Narrow" panose="020B0604020202020204" pitchFamily="34" charset="0"/>
                </a:rPr>
                <a:t> </a:t>
              </a:r>
              <a:r>
                <a:rPr lang="en-US" altLang="zh-CN" dirty="0">
                  <a:solidFill>
                    <a:schemeClr val="tx1"/>
                  </a:solidFill>
                  <a:latin typeface="Arial Narrow" panose="020B0604020202020204" pitchFamily="34" charset="0"/>
                  <a:cs typeface="Arial Narrow" panose="020B0604020202020204" pitchFamily="34" charset="0"/>
                </a:rPr>
                <a:t>t</a:t>
              </a:r>
              <a:r>
                <a:rPr lang="en-US" altLang="zh-CN" b="0" i="0" kern="1200" dirty="0">
                  <a:solidFill>
                    <a:schemeClr val="tx1"/>
                  </a:solidFill>
                  <a:latin typeface="Arial Narrow" panose="020B0604020202020204" pitchFamily="34" charset="0"/>
                  <a:cs typeface="Arial Narrow" panose="020B0604020202020204" pitchFamily="34" charset="0"/>
                </a:rPr>
                <a:t>ests</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on</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color,</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odor,</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a:solidFill>
                    <a:schemeClr val="tx1"/>
                  </a:solidFill>
                  <a:latin typeface="Arial Narrow" panose="020B0604020202020204" pitchFamily="34" charset="0"/>
                  <a:cs typeface="Arial Narrow" panose="020B0604020202020204" pitchFamily="34" charset="0"/>
                </a:rPr>
                <a:t>flammability,</a:t>
              </a:r>
              <a:r>
                <a:rPr lang="zh-CN" altLang="en-US" b="0" i="0" kern="1200" dirty="0">
                  <a:solidFill>
                    <a:schemeClr val="tx1"/>
                  </a:solidFill>
                  <a:latin typeface="Arial Narrow" panose="020B0604020202020204" pitchFamily="34" charset="0"/>
                  <a:cs typeface="Arial Narrow" panose="020B0604020202020204" pitchFamily="34" charset="0"/>
                </a:rPr>
                <a:t> </a:t>
              </a:r>
              <a:r>
                <a:rPr lang="en-US" altLang="zh-CN" b="0" i="0" kern="1200" dirty="0" err="1">
                  <a:solidFill>
                    <a:schemeClr val="tx1"/>
                  </a:solidFill>
                  <a:latin typeface="Arial Narrow" panose="020B0604020202020204" pitchFamily="34" charset="0"/>
                  <a:cs typeface="Arial Narrow" panose="020B0604020202020204" pitchFamily="34" charset="0"/>
                </a:rPr>
                <a:t>etc</a:t>
              </a:r>
              <a:endParaRPr lang="zh-CN" altLang="en-US" b="0" i="0" kern="1200" dirty="0">
                <a:solidFill>
                  <a:schemeClr val="tx1"/>
                </a:solidFill>
                <a:latin typeface="Arial Narrow" panose="020B0604020202020204" pitchFamily="34" charset="0"/>
                <a:cs typeface="Arial Narrow" panose="020B0604020202020204" pitchFamily="34" charset="0"/>
              </a:endParaRPr>
            </a:p>
          </p:txBody>
        </p:sp>
      </p:grpSp>
      <p:sp>
        <p:nvSpPr>
          <p:cNvPr id="30" name="灯片编号占位符 2">
            <a:extLst>
              <a:ext uri="{FF2B5EF4-FFF2-40B4-BE49-F238E27FC236}">
                <a16:creationId xmlns:a16="http://schemas.microsoft.com/office/drawing/2014/main" xmlns="" id="{8C6D35A6-3A8C-6045-BBCE-837FA987FCEE}"/>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17</a:t>
            </a:fld>
            <a:endParaRPr lang="zh-HK" altLang="en-US" dirty="0"/>
          </a:p>
        </p:txBody>
      </p:sp>
    </p:spTree>
    <p:extLst>
      <p:ext uri="{BB962C8B-B14F-4D97-AF65-F5344CB8AC3E}">
        <p14:creationId xmlns:p14="http://schemas.microsoft.com/office/powerpoint/2010/main" val="24058579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标题 4"/>
          <p:cNvSpPr>
            <a:spLocks noGrp="1"/>
          </p:cNvSpPr>
          <p:nvPr>
            <p:ph type="title"/>
          </p:nvPr>
        </p:nvSpPr>
        <p:spPr>
          <a:xfrm>
            <a:off x="158750" y="209868"/>
            <a:ext cx="8229600" cy="417512"/>
          </a:xfrm>
        </p:spPr>
        <p:txBody>
          <a:bodyPr>
            <a:normAutofit fontScale="90000"/>
          </a:bodyPr>
          <a:lstStyle/>
          <a:p>
            <a:pPr>
              <a:defRPr/>
            </a:pPr>
            <a:r>
              <a:rPr lang="zh-CN" altLang="en-US" sz="2400" dirty="0" smtClean="0">
                <a:latin typeface="微软雅黑" panose="020B0503020204020204" charset="-122"/>
                <a:ea typeface="微软雅黑" panose="020B0503020204020204" charset="-122"/>
                <a:cs typeface="微软雅黑" panose="020B0503020204020204" charset="-122"/>
              </a:rPr>
              <a:t>挡风网面料开发介绍</a:t>
            </a:r>
            <a:endParaRPr lang="zh-CN" altLang="en-US" sz="2400" dirty="0">
              <a:latin typeface="微软雅黑" panose="020B0503020204020204" charset="-122"/>
              <a:ea typeface="微软雅黑" panose="020B0503020204020204" charset="-122"/>
              <a:cs typeface="微软雅黑" panose="020B0503020204020204" charset="-122"/>
            </a:endParaRPr>
          </a:p>
        </p:txBody>
      </p:sp>
      <p:sp>
        <p:nvSpPr>
          <p:cNvPr id="7" name="文本框 3"/>
          <p:cNvSpPr txBox="1">
            <a:spLocks noChangeArrowheads="1"/>
          </p:cNvSpPr>
          <p:nvPr/>
        </p:nvSpPr>
        <p:spPr bwMode="auto">
          <a:xfrm>
            <a:off x="281305" y="3868096"/>
            <a:ext cx="3432030" cy="461665"/>
          </a:xfrm>
          <a:prstGeom prst="rect">
            <a:avLst/>
          </a:prstGeom>
          <a:noFill/>
          <a:ln w="9525">
            <a:noFill/>
            <a:miter lim="800000"/>
          </a:ln>
        </p:spPr>
        <p:txBody>
          <a:bodyPr wrap="none" lIns="0" tIns="0" rIns="0" bIns="0">
            <a:spAutoFit/>
          </a:bodyPr>
          <a:lstStyle/>
          <a:p>
            <a:pPr eaLnBrk="0" hangingPunct="0"/>
            <a:r>
              <a:rPr lang="en-US" altLang="zh-CN" sz="1500" b="0" dirty="0">
                <a:solidFill>
                  <a:schemeClr val="tx1"/>
                </a:solidFill>
                <a:latin typeface="微软雅黑" panose="020B0503020204020204" charset="-122"/>
                <a:ea typeface="微软雅黑" panose="020B0503020204020204" charset="-122"/>
              </a:rPr>
              <a:t>Vento240</a:t>
            </a:r>
            <a:r>
              <a:rPr lang="zh-CN" altLang="zh-CN" sz="1500" b="0" dirty="0">
                <a:solidFill>
                  <a:schemeClr val="tx1"/>
                </a:solidFill>
                <a:latin typeface="微软雅黑" panose="020B0503020204020204" charset="-122"/>
                <a:ea typeface="微软雅黑" panose="020B0503020204020204" charset="-122"/>
              </a:rPr>
              <a:t>风格：</a:t>
            </a:r>
          </a:p>
          <a:p>
            <a:pPr eaLnBrk="0" hangingPunct="0"/>
            <a:r>
              <a:rPr lang="zh-CN" altLang="zh-CN" sz="1500" b="0" dirty="0">
                <a:solidFill>
                  <a:schemeClr val="tx1"/>
                </a:solidFill>
                <a:latin typeface="微软雅黑" panose="020B0503020204020204" charset="-122"/>
                <a:ea typeface="微软雅黑" panose="020B0503020204020204" charset="-122"/>
              </a:rPr>
              <a:t>方形网孔，目前在为长城</a:t>
            </a:r>
            <a:r>
              <a:rPr lang="en-US" altLang="zh-CN" sz="1500" b="0" dirty="0">
                <a:solidFill>
                  <a:schemeClr val="tx1"/>
                </a:solidFill>
                <a:latin typeface="微软雅黑" panose="020B0503020204020204" charset="-122"/>
                <a:ea typeface="微软雅黑" panose="020B0503020204020204" charset="-122"/>
              </a:rPr>
              <a:t>V61</a:t>
            </a:r>
            <a:r>
              <a:rPr lang="zh-CN" altLang="en-US" sz="1500" b="0" dirty="0" smtClean="0">
                <a:solidFill>
                  <a:schemeClr val="tx1"/>
                </a:solidFill>
                <a:latin typeface="微软雅黑" panose="020B0503020204020204" charset="-122"/>
                <a:ea typeface="微软雅黑" panose="020B0503020204020204" charset="-122"/>
              </a:rPr>
              <a:t>项目量产中</a:t>
            </a:r>
            <a:endParaRPr lang="zh-CN" altLang="en-US" sz="1500" b="0" dirty="0">
              <a:solidFill>
                <a:schemeClr val="tx1"/>
              </a:solidFill>
              <a:latin typeface="微软雅黑" panose="020B0503020204020204" charset="-122"/>
              <a:ea typeface="微软雅黑" panose="020B0503020204020204" charset="-122"/>
            </a:endParaRPr>
          </a:p>
        </p:txBody>
      </p:sp>
      <p:sp>
        <p:nvSpPr>
          <p:cNvPr id="10" name="文本框 5"/>
          <p:cNvSpPr txBox="1"/>
          <p:nvPr/>
        </p:nvSpPr>
        <p:spPr>
          <a:xfrm>
            <a:off x="292100" y="6235065"/>
            <a:ext cx="3068955" cy="461645"/>
          </a:xfrm>
          <a:prstGeom prst="rect">
            <a:avLst/>
          </a:prstGeom>
          <a:noFill/>
        </p:spPr>
        <p:txBody>
          <a:bodyPr wrap="square" lIns="0" tIns="0" rIns="0" bIns="0">
            <a:spAutoFit/>
          </a:bodyPr>
          <a:lstStyle/>
          <a:p>
            <a:pPr eaLnBrk="0" hangingPunct="0">
              <a:defRPr/>
            </a:pPr>
            <a:r>
              <a:rPr lang="en-US" altLang="zh-CN" sz="1500" noProof="1">
                <a:solidFill>
                  <a:schemeClr val="tx1"/>
                </a:solidFill>
                <a:latin typeface="微软雅黑" panose="020B0503020204020204" charset="-122"/>
                <a:ea typeface="微软雅黑" panose="020B0503020204020204" charset="-122"/>
              </a:rPr>
              <a:t>K426</a:t>
            </a:r>
            <a:r>
              <a:rPr lang="zh-CN" altLang="en-US" sz="1500" noProof="1">
                <a:solidFill>
                  <a:schemeClr val="tx1"/>
                </a:solidFill>
                <a:latin typeface="微软雅黑" panose="020B0503020204020204" charset="-122"/>
                <a:ea typeface="微软雅黑" panose="020B0503020204020204" charset="-122"/>
              </a:rPr>
              <a:t>风格</a:t>
            </a:r>
            <a:r>
              <a:rPr lang="en-US" altLang="zh-CN" sz="1500" noProof="1">
                <a:solidFill>
                  <a:schemeClr val="tx1"/>
                </a:solidFill>
                <a:latin typeface="微软雅黑" panose="020B0503020204020204" charset="-122"/>
                <a:ea typeface="微软雅黑" panose="020B0503020204020204" charset="-122"/>
              </a:rPr>
              <a:t>:</a:t>
            </a:r>
          </a:p>
          <a:p>
            <a:pPr eaLnBrk="0" hangingPunct="0">
              <a:defRPr/>
            </a:pPr>
            <a:r>
              <a:rPr lang="zh-CN" altLang="en-US" sz="1500" noProof="1">
                <a:solidFill>
                  <a:schemeClr val="tx1"/>
                </a:solidFill>
                <a:latin typeface="微软雅黑" panose="020B0503020204020204" charset="-122"/>
                <a:ea typeface="微软雅黑" panose="020B0503020204020204" charset="-122"/>
              </a:rPr>
              <a:t>圆形网孔，面料已开发出来</a:t>
            </a:r>
          </a:p>
        </p:txBody>
      </p:sp>
      <p:sp>
        <p:nvSpPr>
          <p:cNvPr id="11" name="文本框 8"/>
          <p:cNvSpPr txBox="1">
            <a:spLocks noChangeArrowheads="1"/>
          </p:cNvSpPr>
          <p:nvPr/>
        </p:nvSpPr>
        <p:spPr bwMode="auto">
          <a:xfrm>
            <a:off x="159385" y="1035685"/>
            <a:ext cx="8743315" cy="344170"/>
          </a:xfrm>
          <a:prstGeom prst="rect">
            <a:avLst/>
          </a:prstGeom>
          <a:noFill/>
          <a:ln w="9525">
            <a:noFill/>
            <a:miter lim="800000"/>
          </a:ln>
        </p:spPr>
        <p:txBody>
          <a:bodyPr wrap="square" lIns="0" tIns="0" rIns="0" bIns="0">
            <a:spAutoFit/>
          </a:bodyPr>
          <a:lstStyle/>
          <a:p>
            <a:pPr eaLnBrk="0" hangingPunct="0">
              <a:lnSpc>
                <a:spcPct val="140000"/>
              </a:lnSpc>
            </a:pPr>
            <a:r>
              <a:rPr lang="zh-CN" altLang="en-US" sz="1600" b="0" dirty="0">
                <a:solidFill>
                  <a:schemeClr val="tx1"/>
                </a:solidFill>
                <a:latin typeface="宋体" panose="02010600030101010101" pitchFamily="2" charset="-122"/>
              </a:rPr>
              <a:t>轻薄网布，由细旦涤纶长丝通过单针床经编机编制而成</a:t>
            </a:r>
            <a:r>
              <a:rPr lang="en-US" altLang="zh-CN" sz="1600" b="0" dirty="0">
                <a:solidFill>
                  <a:schemeClr val="tx1"/>
                </a:solidFill>
                <a:latin typeface="宋体" panose="02010600030101010101" pitchFamily="2" charset="-122"/>
              </a:rPr>
              <a:t>,</a:t>
            </a:r>
            <a:r>
              <a:rPr lang="zh-CN" altLang="en-US" sz="1600" b="0" dirty="0">
                <a:solidFill>
                  <a:schemeClr val="tx1"/>
                </a:solidFill>
                <a:latin typeface="宋体" panose="02010600030101010101" pitchFamily="2" charset="-122"/>
              </a:rPr>
              <a:t>克重约</a:t>
            </a:r>
            <a:r>
              <a:rPr lang="en-US" altLang="zh-CN" sz="1600" b="0" dirty="0">
                <a:solidFill>
                  <a:schemeClr val="tx1"/>
                </a:solidFill>
                <a:latin typeface="宋体" panose="02010600030101010101" pitchFamily="2" charset="-122"/>
              </a:rPr>
              <a:t>50-100g/㎡</a:t>
            </a:r>
            <a:r>
              <a:rPr lang="zh-CN" altLang="en-US" sz="1600" b="0" dirty="0">
                <a:solidFill>
                  <a:schemeClr val="tx1"/>
                </a:solidFill>
                <a:latin typeface="宋体" panose="02010600030101010101" pitchFamily="2" charset="-122"/>
              </a:rPr>
              <a:t>，主要用于汽车挡风网</a:t>
            </a:r>
          </a:p>
        </p:txBody>
      </p:sp>
      <p:sp>
        <p:nvSpPr>
          <p:cNvPr id="12" name="文本框 1"/>
          <p:cNvSpPr txBox="1"/>
          <p:nvPr/>
        </p:nvSpPr>
        <p:spPr>
          <a:xfrm>
            <a:off x="283210" y="1449705"/>
            <a:ext cx="8395970" cy="888365"/>
          </a:xfrm>
          <a:prstGeom prst="rect">
            <a:avLst/>
          </a:prstGeom>
          <a:noFill/>
        </p:spPr>
        <p:txBody>
          <a:bodyPr wrap="square" lIns="0" tIns="0" rIns="0" bIns="0">
            <a:spAutoFit/>
          </a:bodyPr>
          <a:lstStyle/>
          <a:p>
            <a:pPr eaLnBrk="0" hangingPunct="0">
              <a:lnSpc>
                <a:spcPct val="170000"/>
              </a:lnSpc>
              <a:defRPr/>
            </a:pPr>
            <a:r>
              <a:rPr lang="zh-CN" altLang="en-US" noProof="1">
                <a:solidFill>
                  <a:schemeClr val="tx1"/>
                </a:solidFill>
                <a:latin typeface="微软雅黑" panose="020B0503020204020204" charset="-122"/>
                <a:ea typeface="微软雅黑" panose="020B0503020204020204" charset="-122"/>
              </a:rPr>
              <a:t>工艺流程</a:t>
            </a:r>
          </a:p>
          <a:p>
            <a:pPr eaLnBrk="0" hangingPunct="0">
              <a:lnSpc>
                <a:spcPct val="170000"/>
              </a:lnSpc>
              <a:defRPr/>
            </a:pPr>
            <a:r>
              <a:rPr lang="zh-CN" altLang="en-US" sz="1600" b="0" noProof="1">
                <a:solidFill>
                  <a:schemeClr val="tx1"/>
                </a:solidFill>
                <a:latin typeface="宋体" panose="02010600030101010101" pitchFamily="2" charset="-122"/>
                <a:cs typeface="宋体" panose="02010600030101010101" pitchFamily="2" charset="-122"/>
              </a:rPr>
              <a:t>纱线准备 → 整经 </a:t>
            </a:r>
            <a:r>
              <a:rPr lang="zh-CN" altLang="en-US" sz="1600" b="0" noProof="1">
                <a:solidFill>
                  <a:schemeClr val="tx1"/>
                </a:solidFill>
                <a:latin typeface="宋体" panose="02010600030101010101" pitchFamily="2" charset="-122"/>
                <a:cs typeface="宋体" panose="02010600030101010101" pitchFamily="2" charset="-122"/>
                <a:sym typeface="+mn-ea"/>
              </a:rPr>
              <a:t> → 经编  → 水洗预定型  → 染色  → 定型</a:t>
            </a:r>
            <a:endParaRPr lang="zh-CN" altLang="en-US" sz="1600" noProof="1">
              <a:solidFill>
                <a:schemeClr val="accent6"/>
              </a:solidFill>
              <a:latin typeface="宋体" panose="02010600030101010101" pitchFamily="2" charset="-122"/>
              <a:cs typeface="宋体" panose="02010600030101010101" pitchFamily="2" charset="-122"/>
            </a:endParaRPr>
          </a:p>
        </p:txBody>
      </p:sp>
      <p:pic>
        <p:nvPicPr>
          <p:cNvPr id="930818" name="Picture 2"/>
          <p:cNvPicPr>
            <a:picLocks noChangeAspect="1" noChangeArrowheads="1"/>
          </p:cNvPicPr>
          <p:nvPr/>
        </p:nvPicPr>
        <p:blipFill>
          <a:blip r:embed="rId2"/>
          <a:srcRect/>
          <a:stretch>
            <a:fillRect/>
          </a:stretch>
        </p:blipFill>
        <p:spPr bwMode="auto">
          <a:xfrm>
            <a:off x="4578985" y="2354580"/>
            <a:ext cx="1899920" cy="1421130"/>
          </a:xfrm>
          <a:prstGeom prst="rect">
            <a:avLst/>
          </a:prstGeom>
          <a:noFill/>
          <a:ln w="9525">
            <a:noFill/>
            <a:miter lim="800000"/>
            <a:headEnd/>
            <a:tailEnd/>
          </a:ln>
          <a:effectLst/>
        </p:spPr>
      </p:pic>
      <p:pic>
        <p:nvPicPr>
          <p:cNvPr id="930820" name="Picture 4"/>
          <p:cNvPicPr>
            <a:picLocks noChangeAspect="1" noChangeArrowheads="1"/>
          </p:cNvPicPr>
          <p:nvPr/>
        </p:nvPicPr>
        <p:blipFill>
          <a:blip r:embed="rId3"/>
          <a:srcRect/>
          <a:stretch>
            <a:fillRect/>
          </a:stretch>
        </p:blipFill>
        <p:spPr bwMode="auto">
          <a:xfrm>
            <a:off x="282575" y="2411730"/>
            <a:ext cx="1755775" cy="1363980"/>
          </a:xfrm>
          <a:prstGeom prst="rect">
            <a:avLst/>
          </a:prstGeom>
          <a:noFill/>
          <a:ln w="9525">
            <a:noFill/>
            <a:miter lim="800000"/>
            <a:headEnd/>
            <a:tailEnd/>
          </a:ln>
          <a:effectLst/>
        </p:spPr>
      </p:pic>
      <p:pic>
        <p:nvPicPr>
          <p:cNvPr id="930821" name="Picture 5"/>
          <p:cNvPicPr>
            <a:picLocks noChangeAspect="1" noChangeArrowheads="1"/>
          </p:cNvPicPr>
          <p:nvPr/>
        </p:nvPicPr>
        <p:blipFill>
          <a:blip r:embed="rId4"/>
          <a:srcRect/>
          <a:stretch>
            <a:fillRect/>
          </a:stretch>
        </p:blipFill>
        <p:spPr bwMode="auto">
          <a:xfrm>
            <a:off x="282575" y="4640580"/>
            <a:ext cx="1755775" cy="1431925"/>
          </a:xfrm>
          <a:prstGeom prst="rect">
            <a:avLst/>
          </a:prstGeom>
          <a:noFill/>
          <a:ln w="9525">
            <a:noFill/>
            <a:miter lim="800000"/>
            <a:headEnd/>
            <a:tailEnd/>
          </a:ln>
          <a:effectLst/>
        </p:spPr>
      </p:pic>
      <p:sp>
        <p:nvSpPr>
          <p:cNvPr id="2" name="文本框 3"/>
          <p:cNvSpPr txBox="1">
            <a:spLocks noChangeArrowheads="1"/>
          </p:cNvSpPr>
          <p:nvPr/>
        </p:nvSpPr>
        <p:spPr bwMode="auto">
          <a:xfrm>
            <a:off x="4369435" y="3868096"/>
            <a:ext cx="4717415" cy="461645"/>
          </a:xfrm>
          <a:prstGeom prst="rect">
            <a:avLst/>
          </a:prstGeom>
          <a:noFill/>
          <a:ln w="9525">
            <a:noFill/>
            <a:miter lim="800000"/>
          </a:ln>
        </p:spPr>
        <p:txBody>
          <a:bodyPr wrap="none" lIns="0" tIns="0" rIns="0" bIns="0">
            <a:spAutoFit/>
          </a:bodyPr>
          <a:lstStyle/>
          <a:p>
            <a:pPr eaLnBrk="0" hangingPunct="0"/>
            <a:r>
              <a:rPr lang="en-US" altLang="zh-CN" sz="1500" b="0" dirty="0">
                <a:solidFill>
                  <a:schemeClr val="tx1"/>
                </a:solidFill>
                <a:latin typeface="微软雅黑" panose="020B0503020204020204" charset="-122"/>
                <a:ea typeface="微软雅黑" panose="020B0503020204020204" charset="-122"/>
              </a:rPr>
              <a:t>F52/108227</a:t>
            </a:r>
            <a:r>
              <a:rPr lang="zh-CN" altLang="en-US" sz="1500" b="0" dirty="0">
                <a:solidFill>
                  <a:schemeClr val="tx1"/>
                </a:solidFill>
                <a:latin typeface="微软雅黑" panose="020B0503020204020204" charset="-122"/>
                <a:ea typeface="微软雅黑" panose="020B0503020204020204" charset="-122"/>
              </a:rPr>
              <a:t>风格：</a:t>
            </a:r>
          </a:p>
          <a:p>
            <a:pPr eaLnBrk="0" hangingPunct="0"/>
            <a:r>
              <a:rPr lang="zh-CN" altLang="en-US" sz="1500" b="0" dirty="0">
                <a:solidFill>
                  <a:schemeClr val="tx1"/>
                </a:solidFill>
                <a:latin typeface="微软雅黑" panose="020B0503020204020204" charset="-122"/>
                <a:ea typeface="微软雅黑" panose="020B0503020204020204" charset="-122"/>
              </a:rPr>
              <a:t>矩形网孔，已经量产昆山聚缘福</a:t>
            </a:r>
            <a:r>
              <a:rPr lang="en-US" altLang="zh-CN" sz="1500" b="0" dirty="0">
                <a:solidFill>
                  <a:schemeClr val="tx1"/>
                </a:solidFill>
                <a:latin typeface="微软雅黑" panose="020B0503020204020204" charset="-122"/>
                <a:ea typeface="微软雅黑" panose="020B0503020204020204" charset="-122"/>
              </a:rPr>
              <a:t>S201</a:t>
            </a:r>
            <a:r>
              <a:rPr lang="zh-CN" altLang="en-US" sz="1500" b="0" dirty="0">
                <a:solidFill>
                  <a:schemeClr val="tx1"/>
                </a:solidFill>
                <a:latin typeface="微软雅黑" panose="020B0503020204020204" charset="-122"/>
                <a:ea typeface="微软雅黑" panose="020B0503020204020204" charset="-122"/>
              </a:rPr>
              <a:t>项目（吉利</a:t>
            </a:r>
            <a:r>
              <a:rPr lang="en-US" altLang="zh-CN" sz="1500" b="0" dirty="0">
                <a:solidFill>
                  <a:schemeClr val="tx1"/>
                </a:solidFill>
                <a:latin typeface="微软雅黑" panose="020B0503020204020204" charset="-122"/>
                <a:ea typeface="微软雅黑" panose="020B0503020204020204" charset="-122"/>
              </a:rPr>
              <a:t>/</a:t>
            </a:r>
            <a:r>
              <a:rPr lang="zh-CN" altLang="en-US" sz="1500" b="0" dirty="0">
                <a:solidFill>
                  <a:schemeClr val="tx1"/>
                </a:solidFill>
                <a:latin typeface="微软雅黑" panose="020B0503020204020204" charset="-122"/>
                <a:ea typeface="微软雅黑" panose="020B0503020204020204" charset="-122"/>
              </a:rPr>
              <a:t>长安）</a:t>
            </a:r>
          </a:p>
        </p:txBody>
      </p:sp>
      <p:pic>
        <p:nvPicPr>
          <p:cNvPr id="3" name="图片 2"/>
          <p:cNvPicPr>
            <a:picLocks noChangeAspect="1"/>
          </p:cNvPicPr>
          <p:nvPr/>
        </p:nvPicPr>
        <p:blipFill>
          <a:blip r:embed="rId5"/>
          <a:stretch>
            <a:fillRect/>
          </a:stretch>
        </p:blipFill>
        <p:spPr>
          <a:xfrm>
            <a:off x="4578350" y="4528820"/>
            <a:ext cx="1899920" cy="1561465"/>
          </a:xfrm>
          <a:prstGeom prst="rect">
            <a:avLst/>
          </a:prstGeom>
        </p:spPr>
      </p:pic>
      <p:sp>
        <p:nvSpPr>
          <p:cNvPr id="4" name="文本框 5"/>
          <p:cNvSpPr txBox="1"/>
          <p:nvPr/>
        </p:nvSpPr>
        <p:spPr>
          <a:xfrm>
            <a:off x="4480560" y="6235065"/>
            <a:ext cx="3910965" cy="461645"/>
          </a:xfrm>
          <a:prstGeom prst="rect">
            <a:avLst/>
          </a:prstGeom>
          <a:noFill/>
        </p:spPr>
        <p:txBody>
          <a:bodyPr wrap="square" lIns="0" tIns="0" rIns="0" bIns="0">
            <a:spAutoFit/>
          </a:bodyPr>
          <a:lstStyle/>
          <a:p>
            <a:pPr eaLnBrk="0" hangingPunct="0">
              <a:defRPr/>
            </a:pPr>
            <a:r>
              <a:rPr lang="en-US" altLang="zh-CN" sz="1500" noProof="1">
                <a:solidFill>
                  <a:schemeClr val="tx1"/>
                </a:solidFill>
                <a:latin typeface="微软雅黑" panose="020B0503020204020204" charset="-122"/>
                <a:ea typeface="微软雅黑" panose="020B0503020204020204" charset="-122"/>
              </a:rPr>
              <a:t>110143</a:t>
            </a:r>
            <a:r>
              <a:rPr lang="zh-CN" altLang="en-US" sz="1500" noProof="1">
                <a:solidFill>
                  <a:schemeClr val="tx1"/>
                </a:solidFill>
                <a:latin typeface="微软雅黑" panose="020B0503020204020204" charset="-122"/>
                <a:ea typeface="微软雅黑" panose="020B0503020204020204" charset="-122"/>
              </a:rPr>
              <a:t>风格</a:t>
            </a:r>
            <a:r>
              <a:rPr lang="en-US" altLang="zh-CN" sz="1500" noProof="1">
                <a:solidFill>
                  <a:schemeClr val="tx1"/>
                </a:solidFill>
                <a:latin typeface="微软雅黑" panose="020B0503020204020204" charset="-122"/>
                <a:ea typeface="微软雅黑" panose="020B0503020204020204" charset="-122"/>
              </a:rPr>
              <a:t>:</a:t>
            </a:r>
          </a:p>
          <a:p>
            <a:pPr eaLnBrk="0" hangingPunct="0">
              <a:defRPr/>
            </a:pPr>
            <a:r>
              <a:rPr lang="zh-CN" altLang="en-US" sz="1500" noProof="1">
                <a:solidFill>
                  <a:schemeClr val="tx1"/>
                </a:solidFill>
                <a:latin typeface="微软雅黑" panose="020B0503020204020204" charset="-122"/>
                <a:ea typeface="微软雅黑" panose="020B0503020204020204" charset="-122"/>
              </a:rPr>
              <a:t>具有高弹性</a:t>
            </a:r>
            <a:r>
              <a:rPr lang="zh-CN" altLang="en-US" sz="1500" noProof="1" smtClean="0">
                <a:solidFill>
                  <a:schemeClr val="tx1"/>
                </a:solidFill>
                <a:latin typeface="微软雅黑" panose="020B0503020204020204" charset="-122"/>
                <a:ea typeface="微软雅黑" panose="020B0503020204020204" charset="-122"/>
              </a:rPr>
              <a:t>能</a:t>
            </a:r>
            <a:endParaRPr lang="zh-CN" altLang="en-US" sz="1500" noProof="1">
              <a:solidFill>
                <a:schemeClr val="tx1"/>
              </a:solidFill>
              <a:latin typeface="微软雅黑" panose="020B0503020204020204" charset="-122"/>
              <a:ea typeface="微软雅黑" panose="020B0503020204020204" charset="-122"/>
            </a:endParaRPr>
          </a:p>
        </p:txBody>
      </p:sp>
    </p:spTree>
    <p:extLst>
      <p:ext uri="{BB962C8B-B14F-4D97-AF65-F5344CB8AC3E}">
        <p14:creationId xmlns:p14="http://schemas.microsoft.com/office/powerpoint/2010/main" val="1257109114"/>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标题 3"/>
          <p:cNvSpPr>
            <a:spLocks noGrp="1"/>
          </p:cNvSpPr>
          <p:nvPr>
            <p:ph type="title"/>
          </p:nvPr>
        </p:nvSpPr>
        <p:spPr>
          <a:xfrm>
            <a:off x="158824" y="153422"/>
            <a:ext cx="8229600" cy="418058"/>
          </a:xfrm>
        </p:spPr>
        <p:txBody>
          <a:bodyPr>
            <a:noAutofit/>
          </a:bodyPr>
          <a:lstStyle/>
          <a:p>
            <a:r>
              <a:rPr kumimoji="1" lang="zh-CN" altLang="en-US" sz="2400" dirty="0">
                <a:latin typeface="Arial" panose="020B0604020202020204" pitchFamily="34" charset="0"/>
                <a:ea typeface="宋体" panose="02010600030101010101" pitchFamily="2" charset="-122"/>
              </a:rPr>
              <a:t>天窗遮阳</a:t>
            </a:r>
            <a:r>
              <a:rPr kumimoji="1" lang="zh-CN" altLang="en-US" sz="2400" dirty="0" smtClean="0">
                <a:latin typeface="Arial" panose="020B0604020202020204" pitchFamily="34" charset="0"/>
                <a:ea typeface="宋体" panose="02010600030101010101" pitchFamily="2" charset="-122"/>
              </a:rPr>
              <a:t>帘及全遮光面料</a:t>
            </a:r>
            <a:endParaRPr kumimoji="1" lang="zh-CN" altLang="en-US" sz="2400" dirty="0">
              <a:latin typeface="Arial" panose="020B0604020202020204" pitchFamily="34" charset="0"/>
              <a:ea typeface="宋体" panose="02010600030101010101" pitchFamily="2" charset="-122"/>
            </a:endParaRPr>
          </a:p>
        </p:txBody>
      </p:sp>
      <p:sp>
        <p:nvSpPr>
          <p:cNvPr id="2" name="标题 3"/>
          <p:cNvSpPr txBox="1"/>
          <p:nvPr/>
        </p:nvSpPr>
        <p:spPr bwMode="auto">
          <a:xfrm>
            <a:off x="1160436" y="952827"/>
            <a:ext cx="1928826" cy="357190"/>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半遮光遮阳帘面料</a:t>
            </a:r>
          </a:p>
        </p:txBody>
      </p:sp>
      <p:sp>
        <p:nvSpPr>
          <p:cNvPr id="3" name="标题 3"/>
          <p:cNvSpPr txBox="1"/>
          <p:nvPr/>
        </p:nvSpPr>
        <p:spPr bwMode="auto">
          <a:xfrm>
            <a:off x="3903345" y="829310"/>
            <a:ext cx="4914900" cy="1081405"/>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l" defTabSz="914400" rtl="0" latinLnBrk="0">
              <a:lnSpc>
                <a:spcPct val="150000"/>
              </a:lnSpc>
              <a:spcBef>
                <a:spcPct val="0"/>
              </a:spcBef>
              <a:spcAft>
                <a:spcPct val="0"/>
              </a:spcAft>
              <a:buClrTx/>
              <a:buSzTx/>
              <a:buFontTx/>
              <a:buNone/>
              <a:defRPr/>
            </a:pP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主要工艺：</a:t>
            </a:r>
          </a:p>
          <a:p>
            <a:pPr marL="0" marR="0" lvl="0" indent="0" algn="l" defTabSz="914400" rtl="0" latinLnBrk="0">
              <a:lnSpc>
                <a:spcPct val="150000"/>
              </a:lnSpc>
              <a:spcBef>
                <a:spcPct val="0"/>
              </a:spcBef>
              <a:spcAft>
                <a:spcPct val="0"/>
              </a:spcAft>
              <a:buClrTx/>
              <a:buSzTx/>
              <a:buFontTx/>
              <a:buNone/>
              <a:defRPr/>
            </a:pPr>
            <a:r>
              <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整经</a:t>
            </a:r>
            <a:r>
              <a:rPr kumimoji="1" lang="en-US" altLang="zh-CN"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经编（衬纬经编机）</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水洗预定型</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经轴染色</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成品定型</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回火</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检验</a:t>
            </a:r>
            <a:endPar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endParaRPr>
          </a:p>
        </p:txBody>
      </p:sp>
      <p:sp>
        <p:nvSpPr>
          <p:cNvPr id="4" name="标题 3"/>
          <p:cNvSpPr txBox="1"/>
          <p:nvPr/>
        </p:nvSpPr>
        <p:spPr bwMode="auto">
          <a:xfrm>
            <a:off x="3903345" y="1910715"/>
            <a:ext cx="5064125" cy="1338580"/>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l" defTabSz="914400" rtl="0" latinLnBrk="0">
              <a:lnSpc>
                <a:spcPct val="150000"/>
              </a:lnSpc>
              <a:spcBef>
                <a:spcPct val="0"/>
              </a:spcBef>
              <a:spcAft>
                <a:spcPct val="0"/>
              </a:spcAft>
              <a:buClrTx/>
              <a:buSzTx/>
              <a:buFontTx/>
              <a:buNone/>
              <a:defRPr/>
            </a:pP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主要应用：</a:t>
            </a:r>
          </a:p>
          <a:p>
            <a:pPr marL="0" marR="0" lvl="0" indent="0" algn="l" defTabSz="914400" rtl="0" latinLnBrk="0">
              <a:lnSpc>
                <a:spcPct val="150000"/>
              </a:lnSpc>
              <a:spcBef>
                <a:spcPct val="0"/>
              </a:spcBef>
              <a:spcAft>
                <a:spcPct val="0"/>
              </a:spcAft>
              <a:buClrTx/>
              <a:buSzTx/>
              <a:buFontTx/>
              <a:buNone/>
              <a:defRPr/>
            </a:pP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天窗遮阳帘面料（风格同</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C519</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天窗遮阳帘风格），华络特开发完成，性能和风格满足标准要求，暂未有批量生产。</a:t>
            </a:r>
          </a:p>
        </p:txBody>
      </p:sp>
      <p:pic>
        <p:nvPicPr>
          <p:cNvPr id="1027" name="Picture 3"/>
          <p:cNvPicPr>
            <a:picLocks noChangeAspect="1" noChangeArrowheads="1"/>
          </p:cNvPicPr>
          <p:nvPr>
            <p:custDataLst>
              <p:tags r:id="rId1"/>
            </p:custDataLst>
          </p:nvPr>
        </p:nvPicPr>
        <p:blipFill>
          <a:blip r:embed="rId3"/>
          <a:srcRect/>
          <a:stretch>
            <a:fillRect/>
          </a:stretch>
        </p:blipFill>
        <p:spPr bwMode="auto">
          <a:xfrm>
            <a:off x="395605" y="953135"/>
            <a:ext cx="3278505" cy="3126740"/>
          </a:xfrm>
          <a:prstGeom prst="rect">
            <a:avLst/>
          </a:prstGeom>
          <a:noFill/>
          <a:ln w="9525">
            <a:noFill/>
            <a:miter lim="800000"/>
            <a:headEnd/>
            <a:tailEnd/>
          </a:ln>
          <a:effectLst/>
        </p:spPr>
      </p:pic>
      <p:sp>
        <p:nvSpPr>
          <p:cNvPr id="45" name="标题 3"/>
          <p:cNvSpPr txBox="1"/>
          <p:nvPr/>
        </p:nvSpPr>
        <p:spPr bwMode="auto">
          <a:xfrm>
            <a:off x="730885" y="953135"/>
            <a:ext cx="2677160" cy="357505"/>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全幅衬纬遮阳帘面料</a:t>
            </a:r>
          </a:p>
        </p:txBody>
      </p:sp>
      <p:pic>
        <p:nvPicPr>
          <p:cNvPr id="6" name="图片 5"/>
          <p:cNvPicPr>
            <a:picLocks noChangeAspect="1"/>
          </p:cNvPicPr>
          <p:nvPr/>
        </p:nvPicPr>
        <p:blipFill>
          <a:blip r:embed="rId4"/>
          <a:stretch>
            <a:fillRect/>
          </a:stretch>
        </p:blipFill>
        <p:spPr>
          <a:xfrm>
            <a:off x="4895215" y="3249930"/>
            <a:ext cx="3420110" cy="3332480"/>
          </a:xfrm>
          <a:prstGeom prst="rect">
            <a:avLst/>
          </a:prstGeom>
        </p:spPr>
      </p:pic>
      <p:sp>
        <p:nvSpPr>
          <p:cNvPr id="59" name="标题 3"/>
          <p:cNvSpPr txBox="1"/>
          <p:nvPr/>
        </p:nvSpPr>
        <p:spPr bwMode="auto">
          <a:xfrm>
            <a:off x="5712135" y="3249939"/>
            <a:ext cx="1785950" cy="357190"/>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ctr" defTabSz="914400" rtl="0" eaLnBrk="0" fontAlgn="base" latinLnBrk="0" hangingPunct="0">
              <a:lnSpc>
                <a:spcPct val="100000"/>
              </a:lnSpc>
              <a:spcBef>
                <a:spcPct val="0"/>
              </a:spcBef>
              <a:spcAft>
                <a:spcPct val="0"/>
              </a:spcAft>
              <a:buClrTx/>
              <a:buSzTx/>
              <a:buFontTx/>
              <a:buNone/>
              <a:defRPr/>
            </a:pPr>
            <a:r>
              <a:rPr kumimoji="1" lang="zh-CN" altLang="en-US" sz="1500" b="1" dirty="0">
                <a:latin typeface="Arial" panose="020B0604020202020204" pitchFamily="34" charset="0"/>
                <a:ea typeface="Microsoft JhengHei" panose="020B0604030504040204" pitchFamily="34" charset="-120"/>
                <a:cs typeface="Arial" panose="020B0604020202020204" pitchFamily="34" charset="0"/>
              </a:rPr>
              <a:t>全遮光</a:t>
            </a: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遮阳帘面料</a:t>
            </a:r>
          </a:p>
        </p:txBody>
      </p:sp>
      <p:sp>
        <p:nvSpPr>
          <p:cNvPr id="7" name="标题 3"/>
          <p:cNvSpPr txBox="1"/>
          <p:nvPr/>
        </p:nvSpPr>
        <p:spPr bwMode="auto">
          <a:xfrm>
            <a:off x="158750" y="4295775"/>
            <a:ext cx="4582160" cy="1081405"/>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l" defTabSz="914400" rtl="0" latinLnBrk="0">
              <a:lnSpc>
                <a:spcPct val="150000"/>
              </a:lnSpc>
              <a:spcBef>
                <a:spcPct val="0"/>
              </a:spcBef>
              <a:spcAft>
                <a:spcPct val="0"/>
              </a:spcAft>
              <a:buClrTx/>
              <a:buSzTx/>
              <a:buFontTx/>
              <a:buNone/>
              <a:defRPr/>
            </a:pP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主要工艺：</a:t>
            </a:r>
          </a:p>
          <a:p>
            <a:pPr marL="0" marR="0" lvl="0" indent="0" algn="l" defTabSz="914400" rtl="0" latinLnBrk="0">
              <a:lnSpc>
                <a:spcPct val="150000"/>
              </a:lnSpc>
              <a:spcBef>
                <a:spcPct val="0"/>
              </a:spcBef>
              <a:spcAft>
                <a:spcPct val="0"/>
              </a:spcAft>
              <a:buClrTx/>
              <a:buSzTx/>
              <a:buFontTx/>
              <a:buNone/>
              <a:defRPr/>
            </a:pPr>
            <a:r>
              <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整经</a:t>
            </a:r>
            <a:r>
              <a:rPr kumimoji="1" lang="en-US" altLang="zh-CN"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经编</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水洗预定型</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经轴染色</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成品定型</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贴合（表面织物</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热熔膜</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底布）</a:t>
            </a:r>
            <a:r>
              <a:rPr kumimoji="1" lang="en-US" altLang="zh-CN"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a:t>
            </a:r>
            <a:r>
              <a:rPr kumimoji="1" lang="zh-CN" altLang="en-US" sz="1500" i="0" u="none" strike="noStrike" kern="1200" cap="none" spc="0" normalizeH="0" baseline="0" noProof="0" dirty="0">
                <a:ln>
                  <a:noFill/>
                </a:ln>
                <a:effectLst/>
                <a:uLnTx/>
                <a:uFillTx/>
                <a:latin typeface="Arial" panose="020B0604020202020204" pitchFamily="34" charset="0"/>
                <a:ea typeface="宋体" panose="02010600030101010101" pitchFamily="2" charset="-122"/>
                <a:cs typeface="Arial" panose="020B0604020202020204" pitchFamily="34" charset="0"/>
              </a:rPr>
              <a:t>检验</a:t>
            </a:r>
            <a:endPar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endParaRPr>
          </a:p>
        </p:txBody>
      </p:sp>
      <p:sp>
        <p:nvSpPr>
          <p:cNvPr id="8" name="标题 3"/>
          <p:cNvSpPr txBox="1"/>
          <p:nvPr/>
        </p:nvSpPr>
        <p:spPr bwMode="auto">
          <a:xfrm>
            <a:off x="142240" y="5427345"/>
            <a:ext cx="4582160" cy="1302385"/>
          </a:xfrm>
          <a:prstGeom prst="rect">
            <a:avLst/>
          </a:prstGeom>
          <a:noFill/>
          <a:ln w="9525">
            <a:noFill/>
            <a:miter lim="800000"/>
          </a:ln>
        </p:spPr>
        <p:txBody>
          <a:bodyPr vert="horz" wrap="square" lIns="91440" tIns="45720" rIns="91440" bIns="45720" numCol="1" anchor="ctr" anchorCtr="0" compatLnSpc="1">
            <a:noAutofit/>
          </a:bodyPr>
          <a:lstStyle/>
          <a:p>
            <a:pPr marL="0" marR="0" lvl="0" indent="0" algn="l" defTabSz="914400" rtl="0" latinLnBrk="0">
              <a:lnSpc>
                <a:spcPct val="150000"/>
              </a:lnSpc>
              <a:spcBef>
                <a:spcPct val="0"/>
              </a:spcBef>
              <a:spcAft>
                <a:spcPct val="0"/>
              </a:spcAft>
              <a:buClrTx/>
              <a:buSzTx/>
              <a:buFontTx/>
              <a:buNone/>
              <a:defRPr/>
            </a:pPr>
            <a:r>
              <a:rPr kumimoji="1" lang="zh-CN" altLang="en-US" sz="1500" b="1"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主要应用：</a:t>
            </a:r>
          </a:p>
          <a:p>
            <a:pPr marL="0" marR="0" lvl="0" indent="0" algn="l" defTabSz="914400" rtl="0" latinLnBrk="0">
              <a:lnSpc>
                <a:spcPct val="150000"/>
              </a:lnSpc>
              <a:spcBef>
                <a:spcPct val="0"/>
              </a:spcBef>
              <a:spcAft>
                <a:spcPct val="0"/>
              </a:spcAft>
              <a:buClrTx/>
              <a:buSzTx/>
              <a:buFontTx/>
              <a:buNone/>
              <a:defRPr/>
            </a:pPr>
            <a:r>
              <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应用于全遮光天窗遮阳帘，目前为英纳法</a:t>
            </a:r>
            <a:r>
              <a:rPr kumimoji="1" lang="en-US" altLang="zh-CN"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V61</a:t>
            </a:r>
            <a:r>
              <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rPr>
              <a:t>项目在开发</a:t>
            </a:r>
            <a:r>
              <a:rPr kumimoji="1" lang="zh-CN" altLang="en-US" sz="1500" i="0" u="none" strike="noStrike" kern="1200" cap="none" spc="0" normalizeH="0" baseline="0" noProof="0" dirty="0" smtClean="0">
                <a:ln>
                  <a:noFill/>
                </a:ln>
                <a:effectLst/>
                <a:uLnTx/>
                <a:uFillTx/>
                <a:latin typeface="Arial" panose="020B0604020202020204" pitchFamily="34" charset="0"/>
                <a:ea typeface="Microsoft JhengHei" panose="020B0604030504040204" pitchFamily="34" charset="-120"/>
                <a:cs typeface="Arial" panose="020B0604020202020204" pitchFamily="34" charset="0"/>
              </a:rPr>
              <a:t>中。</a:t>
            </a:r>
            <a:endParaRPr kumimoji="1" lang="zh-CN" altLang="en-US" sz="1500" i="0" u="none" strike="noStrike" kern="1200" cap="none" spc="0" normalizeH="0" baseline="0" noProof="0" dirty="0">
              <a:ln>
                <a:noFill/>
              </a:ln>
              <a:effectLst/>
              <a:uLnTx/>
              <a:uFillTx/>
              <a:latin typeface="Arial" panose="020B0604020202020204" pitchFamily="34" charset="0"/>
              <a:ea typeface="Microsoft JhengHei" panose="020B0604030504040204" pitchFamily="34" charset="-120"/>
              <a:cs typeface="Arial" panose="020B0604020202020204" pitchFamily="34" charset="0"/>
            </a:endParaRPr>
          </a:p>
        </p:txBody>
      </p:sp>
      <p:sp>
        <p:nvSpPr>
          <p:cNvPr id="9" name="右箭头 8"/>
          <p:cNvSpPr/>
          <p:nvPr/>
        </p:nvSpPr>
        <p:spPr>
          <a:xfrm rot="10800000">
            <a:off x="3623310" y="1999615"/>
            <a:ext cx="660400" cy="16383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右箭头 9"/>
          <p:cNvSpPr/>
          <p:nvPr/>
        </p:nvSpPr>
        <p:spPr>
          <a:xfrm>
            <a:off x="4252595" y="5140325"/>
            <a:ext cx="660400" cy="16383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380957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1">
            <a:extLst>
              <a:ext uri="{FF2B5EF4-FFF2-40B4-BE49-F238E27FC236}">
                <a16:creationId xmlns:a16="http://schemas.microsoft.com/office/drawing/2014/main" xmlns="" id="{9B9A3E96-2BE4-9A43-92BF-55E423B227A8}"/>
              </a:ext>
            </a:extLst>
          </p:cNvPr>
          <p:cNvSpPr>
            <a:spLocks noGrp="1"/>
          </p:cNvSpPr>
          <p:nvPr>
            <p:ph type="title"/>
          </p:nvPr>
        </p:nvSpPr>
        <p:spPr>
          <a:xfrm>
            <a:off x="158824" y="137319"/>
            <a:ext cx="8517980" cy="418058"/>
          </a:xfrm>
        </p:spPr>
        <p:txBody>
          <a:bodyPr>
            <a:noAutofit/>
          </a:bodyPr>
          <a:lstStyle/>
          <a:p>
            <a:r>
              <a:rPr kumimoji="1" lang="zh-CN" altLang="en-US" sz="2500" dirty="0" smtClean="0">
                <a:latin typeface="Microsoft JhengHei" panose="020B0604030504040204" pitchFamily="34" charset="-120"/>
                <a:ea typeface="Microsoft JhengHei" panose="020B0604030504040204" pitchFamily="34" charset="-120"/>
              </a:rPr>
              <a:t>华络特</a:t>
            </a:r>
            <a:r>
              <a:rPr kumimoji="1" lang="zh-CN" altLang="en-US" sz="2500" dirty="0">
                <a:latin typeface="Microsoft JhengHei" panose="020B0604030504040204" pitchFamily="34" charset="-120"/>
                <a:ea typeface="Microsoft JhengHei" panose="020B0604030504040204" pitchFamily="34" charset="-120"/>
              </a:rPr>
              <a:t>企业文化 </a:t>
            </a:r>
            <a:r>
              <a:rPr kumimoji="1" lang="en-US" altLang="zh-CN" sz="2500" dirty="0">
                <a:latin typeface="Microsoft JhengHei" panose="020B0604030504040204" pitchFamily="34" charset="-120"/>
                <a:ea typeface="Microsoft JhengHei" panose="020B0604030504040204" pitchFamily="34" charset="-120"/>
              </a:rPr>
              <a:t>Corporate</a:t>
            </a:r>
            <a:r>
              <a:rPr kumimoji="1" lang="zh-CN" altLang="en-US" sz="2500" dirty="0">
                <a:latin typeface="Microsoft JhengHei" panose="020B0604030504040204" pitchFamily="34" charset="-120"/>
                <a:ea typeface="Microsoft JhengHei" panose="020B0604030504040204" pitchFamily="34" charset="-120"/>
              </a:rPr>
              <a:t> </a:t>
            </a:r>
            <a:r>
              <a:rPr kumimoji="1" lang="en-US" altLang="zh-CN" sz="2500" dirty="0">
                <a:latin typeface="Microsoft JhengHei" panose="020B0604030504040204" pitchFamily="34" charset="-120"/>
                <a:ea typeface="Microsoft JhengHei" panose="020B0604030504040204" pitchFamily="34" charset="-120"/>
              </a:rPr>
              <a:t>Value</a:t>
            </a:r>
            <a:endParaRPr kumimoji="1" lang="zh-CN" altLang="en-US" sz="2500" dirty="0">
              <a:latin typeface="Microsoft JhengHei" panose="020B0604030504040204" pitchFamily="34" charset="-120"/>
              <a:ea typeface="Microsoft JhengHei" panose="020B0604030504040204" pitchFamily="34" charset="-120"/>
            </a:endParaRPr>
          </a:p>
        </p:txBody>
      </p:sp>
      <p:sp>
        <p:nvSpPr>
          <p:cNvPr id="37" name="燕尾形 36">
            <a:extLst>
              <a:ext uri="{FF2B5EF4-FFF2-40B4-BE49-F238E27FC236}">
                <a16:creationId xmlns:a16="http://schemas.microsoft.com/office/drawing/2014/main" xmlns="" id="{96424CB0-EF9B-B44A-B44F-B184F0DCAB65}"/>
              </a:ext>
            </a:extLst>
          </p:cNvPr>
          <p:cNvSpPr/>
          <p:nvPr/>
        </p:nvSpPr>
        <p:spPr>
          <a:xfrm rot="5400000">
            <a:off x="430684" y="1306066"/>
            <a:ext cx="360363" cy="574675"/>
          </a:xfrm>
          <a:prstGeom prst="chevron">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rgbClr val="000000">
                  <a:lumMod val="65000"/>
                  <a:lumOff val="35000"/>
                </a:srgbClr>
              </a:solidFill>
              <a:latin typeface="Arial Narrow" panose="020B0606020202030204" pitchFamily="34" charset="0"/>
              <a:ea typeface="微軟正黑體" panose="020B0604030504040204" pitchFamily="34" charset="-120"/>
            </a:endParaRPr>
          </a:p>
        </p:txBody>
      </p:sp>
      <p:cxnSp>
        <p:nvCxnSpPr>
          <p:cNvPr id="38" name="直接连接符 16">
            <a:extLst>
              <a:ext uri="{FF2B5EF4-FFF2-40B4-BE49-F238E27FC236}">
                <a16:creationId xmlns:a16="http://schemas.microsoft.com/office/drawing/2014/main" xmlns="" id="{8241D341-8511-DE44-9A71-C61FFBA95ACD}"/>
              </a:ext>
            </a:extLst>
          </p:cNvPr>
          <p:cNvCxnSpPr>
            <a:cxnSpLocks/>
          </p:cNvCxnSpPr>
          <p:nvPr/>
        </p:nvCxnSpPr>
        <p:spPr>
          <a:xfrm flipV="1">
            <a:off x="610865" y="1918047"/>
            <a:ext cx="4464050" cy="11113"/>
          </a:xfrm>
          <a:prstGeom prst="line">
            <a:avLst/>
          </a:prstGeom>
          <a:ln>
            <a:solidFill>
              <a:schemeClr val="bg1">
                <a:lumMod val="50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9" name="矩形 38">
            <a:extLst>
              <a:ext uri="{FF2B5EF4-FFF2-40B4-BE49-F238E27FC236}">
                <a16:creationId xmlns:a16="http://schemas.microsoft.com/office/drawing/2014/main" xmlns="" id="{6EDCCD68-CF5C-F745-A9B8-F1B1E3DE140C}"/>
              </a:ext>
            </a:extLst>
          </p:cNvPr>
          <p:cNvSpPr>
            <a:spLocks noChangeArrowheads="1"/>
          </p:cNvSpPr>
          <p:nvPr/>
        </p:nvSpPr>
        <p:spPr bwMode="auto">
          <a:xfrm>
            <a:off x="947415" y="1268760"/>
            <a:ext cx="3181494" cy="430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spcBef>
                <a:spcPct val="0"/>
              </a:spcBef>
              <a:buFontTx/>
              <a:buNone/>
            </a:pP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企业愿景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Company</a:t>
            </a: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Vision</a:t>
            </a:r>
          </a:p>
        </p:txBody>
      </p:sp>
      <p:sp>
        <p:nvSpPr>
          <p:cNvPr id="40" name="矩形 39">
            <a:extLst>
              <a:ext uri="{FF2B5EF4-FFF2-40B4-BE49-F238E27FC236}">
                <a16:creationId xmlns:a16="http://schemas.microsoft.com/office/drawing/2014/main" xmlns="" id="{88674B2E-6128-0942-955B-645B16C73595}"/>
              </a:ext>
            </a:extLst>
          </p:cNvPr>
          <p:cNvSpPr>
            <a:spLocks noChangeArrowheads="1"/>
          </p:cNvSpPr>
          <p:nvPr/>
        </p:nvSpPr>
        <p:spPr bwMode="auto">
          <a:xfrm>
            <a:off x="934715" y="1664047"/>
            <a:ext cx="4170363" cy="529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buFontTx/>
              <a:buNone/>
            </a:pPr>
            <a:r>
              <a:rPr lang="zh-CN" altLang="en-US" sz="14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打造成具有核心竞争力的中国汽车面料供应商</a:t>
            </a:r>
            <a:endParaRPr lang="en-US" altLang="zh-CN" sz="14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endParaRPr>
          </a:p>
          <a:p>
            <a:pPr>
              <a:buFontTx/>
              <a:buNone/>
            </a:pPr>
            <a:r>
              <a:rPr lang="en-US" altLang="zh-CN"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Become one of the most competitive China</a:t>
            </a:r>
            <a:r>
              <a:rPr lang="zh-CN" altLang="en-US"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 </a:t>
            </a:r>
            <a:r>
              <a:rPr lang="en-US" altLang="zh-CN"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automotive</a:t>
            </a:r>
            <a:r>
              <a:rPr lang="zh-CN" altLang="en-US"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 </a:t>
            </a:r>
            <a:r>
              <a:rPr lang="en-US" altLang="zh-CN"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fabric</a:t>
            </a:r>
            <a:r>
              <a:rPr lang="zh-CN" altLang="en-US"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 </a:t>
            </a:r>
            <a:r>
              <a:rPr lang="en-US" altLang="zh-CN"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supplier</a:t>
            </a:r>
            <a:endParaRPr lang="zh-CN" altLang="en-US" sz="12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endParaRPr>
          </a:p>
        </p:txBody>
      </p:sp>
      <p:sp>
        <p:nvSpPr>
          <p:cNvPr id="41" name="燕尾形 40">
            <a:extLst>
              <a:ext uri="{FF2B5EF4-FFF2-40B4-BE49-F238E27FC236}">
                <a16:creationId xmlns:a16="http://schemas.microsoft.com/office/drawing/2014/main" xmlns="" id="{998D4E72-9689-D84E-B009-95C9F5FED132}"/>
              </a:ext>
            </a:extLst>
          </p:cNvPr>
          <p:cNvSpPr/>
          <p:nvPr/>
        </p:nvSpPr>
        <p:spPr>
          <a:xfrm rot="5400000">
            <a:off x="430684" y="2312591"/>
            <a:ext cx="360363" cy="574675"/>
          </a:xfrm>
          <a:prstGeom prst="chevron">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rgbClr val="000000">
                  <a:lumMod val="65000"/>
                  <a:lumOff val="35000"/>
                </a:srgbClr>
              </a:solidFill>
              <a:latin typeface="Arial Narrow" panose="020B0606020202030204" pitchFamily="34" charset="0"/>
              <a:ea typeface="微軟正黑體" panose="020B0604030504040204" pitchFamily="34" charset="-120"/>
            </a:endParaRPr>
          </a:p>
        </p:txBody>
      </p:sp>
      <p:cxnSp>
        <p:nvCxnSpPr>
          <p:cNvPr id="42" name="直接连接符 20">
            <a:extLst>
              <a:ext uri="{FF2B5EF4-FFF2-40B4-BE49-F238E27FC236}">
                <a16:creationId xmlns:a16="http://schemas.microsoft.com/office/drawing/2014/main" xmlns="" id="{58A5DA55-716D-B34D-8819-5A821D43579D}"/>
              </a:ext>
            </a:extLst>
          </p:cNvPr>
          <p:cNvCxnSpPr/>
          <p:nvPr/>
        </p:nvCxnSpPr>
        <p:spPr>
          <a:xfrm>
            <a:off x="610865" y="3645024"/>
            <a:ext cx="4732338" cy="0"/>
          </a:xfrm>
          <a:prstGeom prst="line">
            <a:avLst/>
          </a:prstGeom>
          <a:ln>
            <a:solidFill>
              <a:schemeClr val="bg1">
                <a:lumMod val="50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3" name="矩形 42">
            <a:extLst>
              <a:ext uri="{FF2B5EF4-FFF2-40B4-BE49-F238E27FC236}">
                <a16:creationId xmlns:a16="http://schemas.microsoft.com/office/drawing/2014/main" xmlns="" id="{338CB104-399D-DD42-98AE-CE45F50AA991}"/>
              </a:ext>
            </a:extLst>
          </p:cNvPr>
          <p:cNvSpPr>
            <a:spLocks noChangeArrowheads="1"/>
          </p:cNvSpPr>
          <p:nvPr/>
        </p:nvSpPr>
        <p:spPr bwMode="auto">
          <a:xfrm>
            <a:off x="947415" y="2276872"/>
            <a:ext cx="3352182" cy="430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spcBef>
                <a:spcPct val="0"/>
              </a:spcBef>
              <a:buFontTx/>
              <a:buNone/>
            </a:pP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企业使命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Company</a:t>
            </a: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Mission</a:t>
            </a:r>
          </a:p>
        </p:txBody>
      </p:sp>
      <p:sp>
        <p:nvSpPr>
          <p:cNvPr id="44" name="矩形 47">
            <a:extLst>
              <a:ext uri="{FF2B5EF4-FFF2-40B4-BE49-F238E27FC236}">
                <a16:creationId xmlns:a16="http://schemas.microsoft.com/office/drawing/2014/main" xmlns="" id="{74F06029-238B-D74D-BD07-F18EDC9BC916}"/>
              </a:ext>
            </a:extLst>
          </p:cNvPr>
          <p:cNvSpPr>
            <a:spLocks noChangeArrowheads="1"/>
          </p:cNvSpPr>
          <p:nvPr/>
        </p:nvSpPr>
        <p:spPr bwMode="auto">
          <a:xfrm>
            <a:off x="880740" y="2564210"/>
            <a:ext cx="5126038" cy="1451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no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nSpc>
                <a:spcPts val="2500"/>
              </a:lnSpc>
              <a:buFont typeface="Arial" panose="020B0604020202020204" pitchFamily="34" charset="0"/>
              <a:buChar char="➢"/>
            </a:pPr>
            <a:r>
              <a:rPr lang="zh-CN" altLang="en-US" sz="14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为客户提供高价值的产品和服务 </a:t>
            </a:r>
          </a:p>
          <a:p>
            <a:pPr>
              <a:lnSpc>
                <a:spcPts val="2500"/>
              </a:lnSpc>
              <a:buFont typeface="Arial" panose="020B0604020202020204" pitchFamily="34" charset="0"/>
              <a:buChar char="➢"/>
            </a:pPr>
            <a:r>
              <a:rPr lang="zh-CN" altLang="en-US" sz="14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让员工快乐地工作和健康地发展、并为股东创造价值</a:t>
            </a:r>
          </a:p>
          <a:p>
            <a:pPr>
              <a:lnSpc>
                <a:spcPts val="2500"/>
              </a:lnSpc>
              <a:buFont typeface="Arial" panose="020B0604020202020204" pitchFamily="34" charset="0"/>
              <a:buChar char="➢"/>
            </a:pPr>
            <a:r>
              <a:rPr lang="zh-CN" altLang="en-US" sz="14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致力于可持续发展，积极承担社会责任</a:t>
            </a:r>
            <a:endParaRPr lang="en-US" altLang="zh-CN" sz="14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endParaRPr>
          </a:p>
          <a:p>
            <a:pPr>
              <a:lnSpc>
                <a:spcPts val="2500"/>
              </a:lnSpc>
              <a:buNone/>
            </a:pP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Create</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value</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for</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clients,</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employees,</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shareholders</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&amp;</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society</a:t>
            </a:r>
            <a:endPar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endParaRPr>
          </a:p>
        </p:txBody>
      </p:sp>
      <p:sp>
        <p:nvSpPr>
          <p:cNvPr id="45" name="燕尾形 44">
            <a:extLst>
              <a:ext uri="{FF2B5EF4-FFF2-40B4-BE49-F238E27FC236}">
                <a16:creationId xmlns:a16="http://schemas.microsoft.com/office/drawing/2014/main" xmlns="" id="{83EFD2AD-D2AD-5042-92CD-B628E0D5ECF7}"/>
              </a:ext>
            </a:extLst>
          </p:cNvPr>
          <p:cNvSpPr/>
          <p:nvPr/>
        </p:nvSpPr>
        <p:spPr>
          <a:xfrm rot="5400000">
            <a:off x="430685" y="5122255"/>
            <a:ext cx="360362" cy="574675"/>
          </a:xfrm>
          <a:prstGeom prst="chevron">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rgbClr val="000000">
                  <a:lumMod val="65000"/>
                  <a:lumOff val="35000"/>
                </a:srgbClr>
              </a:solidFill>
              <a:latin typeface="Arial Narrow" panose="020B0606020202030204" pitchFamily="34" charset="0"/>
              <a:ea typeface="微軟正黑體" panose="020B0604030504040204" pitchFamily="34" charset="-120"/>
            </a:endParaRPr>
          </a:p>
        </p:txBody>
      </p:sp>
      <p:cxnSp>
        <p:nvCxnSpPr>
          <p:cNvPr id="46" name="直接连接符 24">
            <a:extLst>
              <a:ext uri="{FF2B5EF4-FFF2-40B4-BE49-F238E27FC236}">
                <a16:creationId xmlns:a16="http://schemas.microsoft.com/office/drawing/2014/main" xmlns="" id="{620CAF4C-CEB5-0441-AF71-DFDF79DBE6D0}"/>
              </a:ext>
            </a:extLst>
          </p:cNvPr>
          <p:cNvCxnSpPr/>
          <p:nvPr/>
        </p:nvCxnSpPr>
        <p:spPr>
          <a:xfrm>
            <a:off x="610865" y="5949280"/>
            <a:ext cx="3871913" cy="0"/>
          </a:xfrm>
          <a:prstGeom prst="line">
            <a:avLst/>
          </a:prstGeom>
          <a:ln>
            <a:solidFill>
              <a:schemeClr val="bg1">
                <a:lumMod val="50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矩形 46">
            <a:extLst>
              <a:ext uri="{FF2B5EF4-FFF2-40B4-BE49-F238E27FC236}">
                <a16:creationId xmlns:a16="http://schemas.microsoft.com/office/drawing/2014/main" xmlns="" id="{4D2997E0-1E60-744E-9ECF-B89E79495640}"/>
              </a:ext>
            </a:extLst>
          </p:cNvPr>
          <p:cNvSpPr>
            <a:spLocks noChangeArrowheads="1"/>
          </p:cNvSpPr>
          <p:nvPr/>
        </p:nvSpPr>
        <p:spPr bwMode="auto">
          <a:xfrm>
            <a:off x="947415" y="5084949"/>
            <a:ext cx="3403478" cy="430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spcBef>
                <a:spcPct val="0"/>
              </a:spcBef>
              <a:buFontTx/>
              <a:buNone/>
            </a:pP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质量方针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Quality</a:t>
            </a: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Guideline</a:t>
            </a:r>
          </a:p>
        </p:txBody>
      </p:sp>
      <p:sp>
        <p:nvSpPr>
          <p:cNvPr id="48" name="矩形 47">
            <a:extLst>
              <a:ext uri="{FF2B5EF4-FFF2-40B4-BE49-F238E27FC236}">
                <a16:creationId xmlns:a16="http://schemas.microsoft.com/office/drawing/2014/main" xmlns="" id="{7CCCF2ED-68D2-524B-94FB-1C3774FFE702}"/>
              </a:ext>
            </a:extLst>
          </p:cNvPr>
          <p:cNvSpPr>
            <a:spLocks noChangeArrowheads="1"/>
          </p:cNvSpPr>
          <p:nvPr/>
        </p:nvSpPr>
        <p:spPr bwMode="auto">
          <a:xfrm>
            <a:off x="934715" y="5419912"/>
            <a:ext cx="4632325" cy="78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buFontTx/>
              <a:buNone/>
            </a:pPr>
            <a:r>
              <a:rPr lang="zh-CN" altLang="en-US" sz="14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顾客满意是我们工作的目标</a:t>
            </a:r>
            <a:endParaRPr lang="en-US" altLang="zh-CN" sz="14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endParaRPr>
          </a:p>
          <a:p>
            <a:pPr>
              <a:buFontTx/>
              <a:buNone/>
            </a:pPr>
            <a:r>
              <a:rPr lang="zh-CN" altLang="en-US" sz="1400" dirty="0">
                <a:solidFill>
                  <a:srgbClr val="000000"/>
                </a:solidFill>
                <a:latin typeface="Arial Narrow" panose="020B0606020202030204" pitchFamily="34" charset="0"/>
                <a:ea typeface="微軟正黑體" panose="020B0604030504040204" pitchFamily="34" charset="-120"/>
                <a:sym typeface="Calibri" panose="020F0502020204030204" pitchFamily="34" charset="0"/>
              </a:rPr>
              <a:t>持续改进是我们永恒的追求</a:t>
            </a:r>
            <a:endPar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endParaRPr>
          </a:p>
          <a:p>
            <a:pPr>
              <a:buFontTx/>
              <a:buNone/>
            </a:pP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To</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achieve</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client</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satisfaction</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and</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continuous</a:t>
            </a:r>
            <a:r>
              <a:rPr lang="zh-CN" altLang="en-US"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 </a:t>
            </a:r>
            <a:r>
              <a:rPr lang="en-US" altLang="zh-CN" sz="1200" dirty="0">
                <a:solidFill>
                  <a:srgbClr val="000000"/>
                </a:solidFill>
                <a:latin typeface="Arial Narrow" panose="020B0606020202030204" pitchFamily="34" charset="0"/>
                <a:ea typeface="微軟正黑體" panose="020B0604030504040204" pitchFamily="34" charset="-120"/>
                <a:sym typeface="微软雅黑" panose="020B0503020204020204" pitchFamily="34" charset="-122"/>
              </a:rPr>
              <a:t>improvement</a:t>
            </a:r>
          </a:p>
        </p:txBody>
      </p:sp>
      <p:sp>
        <p:nvSpPr>
          <p:cNvPr id="49" name="燕尾形 48">
            <a:extLst>
              <a:ext uri="{FF2B5EF4-FFF2-40B4-BE49-F238E27FC236}">
                <a16:creationId xmlns:a16="http://schemas.microsoft.com/office/drawing/2014/main" xmlns="" id="{75D6EADB-7719-8D4E-97E3-956A0C94D116}"/>
              </a:ext>
            </a:extLst>
          </p:cNvPr>
          <p:cNvSpPr/>
          <p:nvPr/>
        </p:nvSpPr>
        <p:spPr>
          <a:xfrm rot="5400000">
            <a:off x="448941" y="4112492"/>
            <a:ext cx="360362" cy="576263"/>
          </a:xfrm>
          <a:prstGeom prst="chevron">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rgbClr val="000000">
                  <a:lumMod val="65000"/>
                  <a:lumOff val="35000"/>
                </a:srgbClr>
              </a:solidFill>
              <a:latin typeface="Arial Narrow" panose="020B0606020202030204" pitchFamily="34" charset="0"/>
              <a:ea typeface="微軟正黑體" panose="020B0604030504040204" pitchFamily="34" charset="-120"/>
            </a:endParaRPr>
          </a:p>
        </p:txBody>
      </p:sp>
      <p:cxnSp>
        <p:nvCxnSpPr>
          <p:cNvPr id="50" name="直接连接符 24">
            <a:extLst>
              <a:ext uri="{FF2B5EF4-FFF2-40B4-BE49-F238E27FC236}">
                <a16:creationId xmlns:a16="http://schemas.microsoft.com/office/drawing/2014/main" xmlns="" id="{A3E7E1FE-B065-2946-B316-AA02AF8DD58B}"/>
              </a:ext>
            </a:extLst>
          </p:cNvPr>
          <p:cNvCxnSpPr/>
          <p:nvPr/>
        </p:nvCxnSpPr>
        <p:spPr>
          <a:xfrm>
            <a:off x="629915" y="4699868"/>
            <a:ext cx="3871913" cy="0"/>
          </a:xfrm>
          <a:prstGeom prst="line">
            <a:avLst/>
          </a:prstGeom>
          <a:ln>
            <a:solidFill>
              <a:schemeClr val="bg1">
                <a:lumMod val="50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1" name="矩形 50">
            <a:extLst>
              <a:ext uri="{FF2B5EF4-FFF2-40B4-BE49-F238E27FC236}">
                <a16:creationId xmlns:a16="http://schemas.microsoft.com/office/drawing/2014/main" xmlns="" id="{5A262C2E-E97C-9E44-90CF-690443286615}"/>
              </a:ext>
            </a:extLst>
          </p:cNvPr>
          <p:cNvSpPr>
            <a:spLocks noChangeArrowheads="1"/>
          </p:cNvSpPr>
          <p:nvPr/>
        </p:nvSpPr>
        <p:spPr bwMode="auto">
          <a:xfrm>
            <a:off x="966465" y="4077568"/>
            <a:ext cx="3711254" cy="4308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spcBef>
                <a:spcPct val="0"/>
              </a:spcBef>
              <a:buFontTx/>
              <a:buNone/>
            </a:pP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经营理念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Business</a:t>
            </a:r>
            <a:r>
              <a:rPr lang="zh-CN" altLang="en-US" sz="2200" b="1" dirty="0">
                <a:solidFill>
                  <a:schemeClr val="accent1">
                    <a:lumMod val="75000"/>
                  </a:schemeClr>
                </a:solidFill>
                <a:latin typeface="Arial Narrow" panose="020B0606020202030204" pitchFamily="34" charset="0"/>
                <a:ea typeface="微軟正黑體" panose="020B0604030504040204" pitchFamily="34" charset="-120"/>
              </a:rPr>
              <a:t> </a:t>
            </a:r>
            <a:r>
              <a:rPr lang="en-US" altLang="zh-CN" sz="2200" b="1" dirty="0">
                <a:solidFill>
                  <a:schemeClr val="accent1">
                    <a:lumMod val="75000"/>
                  </a:schemeClr>
                </a:solidFill>
                <a:latin typeface="Arial Narrow" panose="020B0606020202030204" pitchFamily="34" charset="0"/>
                <a:ea typeface="微軟正黑體" panose="020B0604030504040204" pitchFamily="34" charset="-120"/>
              </a:rPr>
              <a:t>Philosophy</a:t>
            </a:r>
          </a:p>
        </p:txBody>
      </p:sp>
      <p:sp>
        <p:nvSpPr>
          <p:cNvPr id="52" name="矩形 47">
            <a:extLst>
              <a:ext uri="{FF2B5EF4-FFF2-40B4-BE49-F238E27FC236}">
                <a16:creationId xmlns:a16="http://schemas.microsoft.com/office/drawing/2014/main" xmlns="" id="{EB1B3931-6096-8542-A09B-921CB40676BF}"/>
              </a:ext>
            </a:extLst>
          </p:cNvPr>
          <p:cNvSpPr>
            <a:spLocks noChangeArrowheads="1"/>
          </p:cNvSpPr>
          <p:nvPr/>
        </p:nvSpPr>
        <p:spPr bwMode="auto">
          <a:xfrm>
            <a:off x="953765" y="4410943"/>
            <a:ext cx="4121150"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1" tIns="45716" rIns="91431" bIns="45716">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buFontTx/>
              <a:buNone/>
            </a:pPr>
            <a:r>
              <a:rPr lang="zh-CN" altLang="en-US" sz="1400">
                <a:solidFill>
                  <a:srgbClr val="000000"/>
                </a:solidFill>
                <a:latin typeface="Arial Narrow" panose="020B0606020202030204" pitchFamily="34" charset="0"/>
                <a:ea typeface="微軟正黑體" panose="020B0604030504040204" pitchFamily="34" charset="-120"/>
                <a:sym typeface="Calibri" panose="020F0502020204030204" pitchFamily="34" charset="0"/>
              </a:rPr>
              <a:t>诚信、责任、创造、分享</a:t>
            </a:r>
            <a:endParaRPr lang="en-US" altLang="zh-CN" sz="1400">
              <a:solidFill>
                <a:srgbClr val="000000"/>
              </a:solidFill>
              <a:latin typeface="Arial Narrow" panose="020B0606020202030204" pitchFamily="34" charset="0"/>
              <a:ea typeface="微軟正黑體" panose="020B0604030504040204" pitchFamily="34" charset="-120"/>
              <a:sym typeface="Calibri" panose="020F0502020204030204" pitchFamily="34" charset="0"/>
            </a:endParaRPr>
          </a:p>
          <a:p>
            <a:pPr>
              <a:buFontTx/>
              <a:buNone/>
            </a:pPr>
            <a:r>
              <a:rPr lang="en-US" altLang="zh-CN" sz="1200">
                <a:solidFill>
                  <a:srgbClr val="000000"/>
                </a:solidFill>
                <a:latin typeface="Arial Narrow" panose="020B0606020202030204" pitchFamily="34" charset="0"/>
                <a:ea typeface="微軟正黑體" panose="020B0604030504040204" pitchFamily="34" charset="-120"/>
                <a:sym typeface="Calibri" panose="020F0502020204030204" pitchFamily="34" charset="0"/>
              </a:rPr>
              <a:t>Integrity, Responsibility, Innovation and Sharing</a:t>
            </a:r>
            <a:endParaRPr lang="zh-CN" altLang="en-US" sz="1200">
              <a:solidFill>
                <a:srgbClr val="000000"/>
              </a:solidFill>
              <a:latin typeface="Arial Narrow" panose="020B0606020202030204" pitchFamily="34" charset="0"/>
              <a:ea typeface="微軟正黑體" panose="020B0604030504040204" pitchFamily="34" charset="-120"/>
              <a:sym typeface="Calibri" panose="020F0502020204030204" pitchFamily="34" charset="0"/>
            </a:endParaRPr>
          </a:p>
        </p:txBody>
      </p:sp>
      <p:grpSp>
        <p:nvGrpSpPr>
          <p:cNvPr id="53" name="组合 51">
            <a:extLst>
              <a:ext uri="{FF2B5EF4-FFF2-40B4-BE49-F238E27FC236}">
                <a16:creationId xmlns:a16="http://schemas.microsoft.com/office/drawing/2014/main" xmlns="" id="{46F7E6D1-D1AF-1640-831F-96F137DA1569}"/>
              </a:ext>
            </a:extLst>
          </p:cNvPr>
          <p:cNvGrpSpPr>
            <a:grpSpLocks/>
          </p:cNvGrpSpPr>
          <p:nvPr/>
        </p:nvGrpSpPr>
        <p:grpSpPr bwMode="auto">
          <a:xfrm>
            <a:off x="4645844" y="1124744"/>
            <a:ext cx="4390652" cy="5040560"/>
            <a:chOff x="1436897" y="1848977"/>
            <a:chExt cx="5172925" cy="3936486"/>
          </a:xfrm>
        </p:grpSpPr>
        <p:sp>
          <p:nvSpPr>
            <p:cNvPr id="54" name="Freeform 4">
              <a:extLst>
                <a:ext uri="{FF2B5EF4-FFF2-40B4-BE49-F238E27FC236}">
                  <a16:creationId xmlns:a16="http://schemas.microsoft.com/office/drawing/2014/main" xmlns="" id="{A78DE7DC-DBEE-1646-8FA3-0C0FCDABCAC6}"/>
                </a:ext>
              </a:extLst>
            </p:cNvPr>
            <p:cNvSpPr>
              <a:spLocks noChangeArrowheads="1"/>
            </p:cNvSpPr>
            <p:nvPr/>
          </p:nvSpPr>
          <p:spPr bwMode="auto">
            <a:xfrm>
              <a:off x="5594139" y="4414992"/>
              <a:ext cx="1015683" cy="1370471"/>
            </a:xfrm>
            <a:custGeom>
              <a:avLst/>
              <a:gdLst>
                <a:gd name="T0" fmla="*/ 2147483646 w 979"/>
                <a:gd name="T1" fmla="*/ 2147483646 h 1146"/>
                <a:gd name="T2" fmla="*/ 0 w 979"/>
                <a:gd name="T3" fmla="*/ 2147483646 h 1146"/>
                <a:gd name="T4" fmla="*/ 2147483646 w 979"/>
                <a:gd name="T5" fmla="*/ 0 h 1146"/>
                <a:gd name="T6" fmla="*/ 2147483646 w 979"/>
                <a:gd name="T7" fmla="*/ 2147483646 h 1146"/>
                <a:gd name="T8" fmla="*/ 2147483646 w 979"/>
                <a:gd name="T9" fmla="*/ 2147483646 h 11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9" h="1146">
                  <a:moveTo>
                    <a:pt x="498" y="1145"/>
                  </a:moveTo>
                  <a:lnTo>
                    <a:pt x="0" y="401"/>
                  </a:lnTo>
                  <a:lnTo>
                    <a:pt x="366" y="0"/>
                  </a:lnTo>
                  <a:lnTo>
                    <a:pt x="978" y="631"/>
                  </a:lnTo>
                  <a:lnTo>
                    <a:pt x="498" y="1145"/>
                  </a:lnTo>
                </a:path>
              </a:pathLst>
            </a:custGeom>
            <a:solidFill>
              <a:srgbClr val="0062AC"/>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55" name="Freeform 5">
              <a:extLst>
                <a:ext uri="{FF2B5EF4-FFF2-40B4-BE49-F238E27FC236}">
                  <a16:creationId xmlns:a16="http://schemas.microsoft.com/office/drawing/2014/main" xmlns="" id="{952DB279-1F2B-0841-837E-DDF3E4844B1A}"/>
                </a:ext>
              </a:extLst>
            </p:cNvPr>
            <p:cNvSpPr>
              <a:spLocks noChangeArrowheads="1"/>
            </p:cNvSpPr>
            <p:nvPr/>
          </p:nvSpPr>
          <p:spPr bwMode="auto">
            <a:xfrm>
              <a:off x="1951318" y="4414992"/>
              <a:ext cx="4023254" cy="484830"/>
            </a:xfrm>
            <a:custGeom>
              <a:avLst/>
              <a:gdLst>
                <a:gd name="T0" fmla="*/ 0 w 3876"/>
                <a:gd name="T1" fmla="*/ 2147483646 h 405"/>
                <a:gd name="T2" fmla="*/ 2147483646 w 3876"/>
                <a:gd name="T3" fmla="*/ 2147483646 h 405"/>
                <a:gd name="T4" fmla="*/ 2147483646 w 3876"/>
                <a:gd name="T5" fmla="*/ 0 h 405"/>
                <a:gd name="T6" fmla="*/ 2147483646 w 3876"/>
                <a:gd name="T7" fmla="*/ 2147483646 h 405"/>
                <a:gd name="T8" fmla="*/ 0 w 3876"/>
                <a:gd name="T9" fmla="*/ 2147483646 h 4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76" h="405">
                  <a:moveTo>
                    <a:pt x="0" y="404"/>
                  </a:moveTo>
                  <a:lnTo>
                    <a:pt x="3510" y="404"/>
                  </a:lnTo>
                  <a:lnTo>
                    <a:pt x="3875" y="0"/>
                  </a:lnTo>
                  <a:lnTo>
                    <a:pt x="692" y="2"/>
                  </a:lnTo>
                  <a:lnTo>
                    <a:pt x="0" y="404"/>
                  </a:lnTo>
                </a:path>
              </a:pathLst>
            </a:custGeom>
            <a:solidFill>
              <a:srgbClr val="FFFFFF">
                <a:alpha val="50195"/>
              </a:srgbClr>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56" name="Freeform 6">
              <a:extLst>
                <a:ext uri="{FF2B5EF4-FFF2-40B4-BE49-F238E27FC236}">
                  <a16:creationId xmlns:a16="http://schemas.microsoft.com/office/drawing/2014/main" xmlns="" id="{0DDA5CE7-5F6A-9443-AE94-3218EB67A8D4}"/>
                </a:ext>
              </a:extLst>
            </p:cNvPr>
            <p:cNvSpPr>
              <a:spLocks noChangeArrowheads="1"/>
            </p:cNvSpPr>
            <p:nvPr/>
          </p:nvSpPr>
          <p:spPr bwMode="auto">
            <a:xfrm>
              <a:off x="1436897" y="4895690"/>
              <a:ext cx="4675252" cy="889773"/>
            </a:xfrm>
            <a:custGeom>
              <a:avLst/>
              <a:gdLst>
                <a:gd name="T0" fmla="*/ 0 w 4504"/>
                <a:gd name="T1" fmla="*/ 2147483646 h 744"/>
                <a:gd name="T2" fmla="*/ 2147483646 w 4504"/>
                <a:gd name="T3" fmla="*/ 2147483646 h 744"/>
                <a:gd name="T4" fmla="*/ 2147483646 w 4504"/>
                <a:gd name="T5" fmla="*/ 0 h 744"/>
                <a:gd name="T6" fmla="*/ 2147483646 w 4504"/>
                <a:gd name="T7" fmla="*/ 0 h 744"/>
                <a:gd name="T8" fmla="*/ 0 w 4504"/>
                <a:gd name="T9" fmla="*/ 2147483646 h 7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04" h="744">
                  <a:moveTo>
                    <a:pt x="0" y="743"/>
                  </a:moveTo>
                  <a:lnTo>
                    <a:pt x="4503" y="743"/>
                  </a:lnTo>
                  <a:lnTo>
                    <a:pt x="4003" y="0"/>
                  </a:lnTo>
                  <a:lnTo>
                    <a:pt x="494" y="0"/>
                  </a:lnTo>
                  <a:lnTo>
                    <a:pt x="0" y="743"/>
                  </a:lnTo>
                </a:path>
              </a:pathLst>
            </a:custGeom>
            <a:solidFill>
              <a:srgbClr val="FFFFFF"/>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57" name="Freeform 7">
              <a:extLst>
                <a:ext uri="{FF2B5EF4-FFF2-40B4-BE49-F238E27FC236}">
                  <a16:creationId xmlns:a16="http://schemas.microsoft.com/office/drawing/2014/main" xmlns="" id="{51EE0DFE-00AA-6942-B862-D1C4D0F0B8EC}"/>
                </a:ext>
              </a:extLst>
            </p:cNvPr>
            <p:cNvSpPr>
              <a:spLocks noChangeArrowheads="1"/>
            </p:cNvSpPr>
            <p:nvPr/>
          </p:nvSpPr>
          <p:spPr bwMode="auto">
            <a:xfrm>
              <a:off x="4989993" y="3569295"/>
              <a:ext cx="886480" cy="1187282"/>
            </a:xfrm>
            <a:custGeom>
              <a:avLst/>
              <a:gdLst>
                <a:gd name="T0" fmla="*/ 0 w 854"/>
                <a:gd name="T1" fmla="*/ 2147483646 h 993"/>
                <a:gd name="T2" fmla="*/ 2147483646 w 854"/>
                <a:gd name="T3" fmla="*/ 2147483646 h 993"/>
                <a:gd name="T4" fmla="*/ 2147483646 w 854"/>
                <a:gd name="T5" fmla="*/ 2147483646 h 993"/>
                <a:gd name="T6" fmla="*/ 2147483646 w 854"/>
                <a:gd name="T7" fmla="*/ 0 h 993"/>
                <a:gd name="T8" fmla="*/ 0 w 854"/>
                <a:gd name="T9" fmla="*/ 2147483646 h 9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54" h="993">
                  <a:moveTo>
                    <a:pt x="0" y="269"/>
                  </a:moveTo>
                  <a:lnTo>
                    <a:pt x="505" y="992"/>
                  </a:lnTo>
                  <a:lnTo>
                    <a:pt x="853" y="621"/>
                  </a:lnTo>
                  <a:lnTo>
                    <a:pt x="245" y="0"/>
                  </a:lnTo>
                  <a:lnTo>
                    <a:pt x="0" y="269"/>
                  </a:lnTo>
                </a:path>
              </a:pathLst>
            </a:custGeom>
            <a:solidFill>
              <a:srgbClr val="0062AC"/>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58" name="Freeform 8">
              <a:extLst>
                <a:ext uri="{FF2B5EF4-FFF2-40B4-BE49-F238E27FC236}">
                  <a16:creationId xmlns:a16="http://schemas.microsoft.com/office/drawing/2014/main" xmlns="" id="{6B65EE2C-5393-3B44-8B5B-5F5EAB334E71}"/>
                </a:ext>
              </a:extLst>
            </p:cNvPr>
            <p:cNvSpPr>
              <a:spLocks noChangeArrowheads="1"/>
            </p:cNvSpPr>
            <p:nvPr/>
          </p:nvSpPr>
          <p:spPr bwMode="auto">
            <a:xfrm>
              <a:off x="2556661" y="3569295"/>
              <a:ext cx="2686954" cy="322302"/>
            </a:xfrm>
            <a:custGeom>
              <a:avLst/>
              <a:gdLst>
                <a:gd name="T0" fmla="*/ 0 w 2589"/>
                <a:gd name="T1" fmla="*/ 2147483646 h 269"/>
                <a:gd name="T2" fmla="*/ 2147483646 w 2589"/>
                <a:gd name="T3" fmla="*/ 2147483646 h 269"/>
                <a:gd name="T4" fmla="*/ 2147483646 w 2589"/>
                <a:gd name="T5" fmla="*/ 0 h 269"/>
                <a:gd name="T6" fmla="*/ 2147483646 w 2589"/>
                <a:gd name="T7" fmla="*/ 0 h 269"/>
                <a:gd name="T8" fmla="*/ 0 w 2589"/>
                <a:gd name="T9" fmla="*/ 2147483646 h 2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9" h="269">
                  <a:moveTo>
                    <a:pt x="0" y="268"/>
                  </a:moveTo>
                  <a:lnTo>
                    <a:pt x="2342" y="268"/>
                  </a:lnTo>
                  <a:lnTo>
                    <a:pt x="2588" y="0"/>
                  </a:lnTo>
                  <a:lnTo>
                    <a:pt x="653" y="0"/>
                  </a:lnTo>
                  <a:lnTo>
                    <a:pt x="0" y="268"/>
                  </a:lnTo>
                </a:path>
              </a:pathLst>
            </a:custGeom>
            <a:solidFill>
              <a:srgbClr val="FFFFFF">
                <a:alpha val="50195"/>
              </a:srgbClr>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59" name="Freeform 9">
              <a:extLst>
                <a:ext uri="{FF2B5EF4-FFF2-40B4-BE49-F238E27FC236}">
                  <a16:creationId xmlns:a16="http://schemas.microsoft.com/office/drawing/2014/main" xmlns="" id="{79AD29A6-D347-214B-9B53-A64323CEDBE5}"/>
                </a:ext>
              </a:extLst>
            </p:cNvPr>
            <p:cNvSpPr>
              <a:spLocks noChangeArrowheads="1"/>
            </p:cNvSpPr>
            <p:nvPr/>
          </p:nvSpPr>
          <p:spPr bwMode="auto">
            <a:xfrm>
              <a:off x="2036258" y="3890220"/>
              <a:ext cx="3481316" cy="867735"/>
            </a:xfrm>
            <a:custGeom>
              <a:avLst/>
              <a:gdLst>
                <a:gd name="T0" fmla="*/ 0 w 3354"/>
                <a:gd name="T1" fmla="*/ 2147483646 h 726"/>
                <a:gd name="T2" fmla="*/ 2147483646 w 3354"/>
                <a:gd name="T3" fmla="*/ 2147483646 h 726"/>
                <a:gd name="T4" fmla="*/ 2147483646 w 3354"/>
                <a:gd name="T5" fmla="*/ 0 h 726"/>
                <a:gd name="T6" fmla="*/ 2147483646 w 3354"/>
                <a:gd name="T7" fmla="*/ 0 h 726"/>
                <a:gd name="T8" fmla="*/ 0 w 3354"/>
                <a:gd name="T9" fmla="*/ 2147483646 h 7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54" h="726">
                  <a:moveTo>
                    <a:pt x="0" y="725"/>
                  </a:moveTo>
                  <a:lnTo>
                    <a:pt x="3353" y="725"/>
                  </a:lnTo>
                  <a:lnTo>
                    <a:pt x="2844" y="0"/>
                  </a:lnTo>
                  <a:lnTo>
                    <a:pt x="499" y="0"/>
                  </a:lnTo>
                  <a:lnTo>
                    <a:pt x="0" y="725"/>
                  </a:lnTo>
                </a:path>
              </a:pathLst>
            </a:custGeom>
            <a:solidFill>
              <a:srgbClr val="FFFFFF"/>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60" name="Freeform 10">
              <a:extLst>
                <a:ext uri="{FF2B5EF4-FFF2-40B4-BE49-F238E27FC236}">
                  <a16:creationId xmlns:a16="http://schemas.microsoft.com/office/drawing/2014/main" xmlns="" id="{3B603413-22C7-7F4E-A692-63F7A9AF2DB5}"/>
                </a:ext>
              </a:extLst>
            </p:cNvPr>
            <p:cNvSpPr>
              <a:spLocks noChangeArrowheads="1"/>
            </p:cNvSpPr>
            <p:nvPr/>
          </p:nvSpPr>
          <p:spPr bwMode="auto">
            <a:xfrm>
              <a:off x="3170378" y="2704315"/>
              <a:ext cx="1343477" cy="157019"/>
            </a:xfrm>
            <a:custGeom>
              <a:avLst/>
              <a:gdLst>
                <a:gd name="T0" fmla="*/ 0 w 1295"/>
                <a:gd name="T1" fmla="*/ 2147483646 h 131"/>
                <a:gd name="T2" fmla="*/ 2147483646 w 1295"/>
                <a:gd name="T3" fmla="*/ 2147483646 h 131"/>
                <a:gd name="T4" fmla="*/ 2147483646 w 1295"/>
                <a:gd name="T5" fmla="*/ 0 h 131"/>
                <a:gd name="T6" fmla="*/ 2147483646 w 1295"/>
                <a:gd name="T7" fmla="*/ 0 h 131"/>
                <a:gd name="T8" fmla="*/ 0 w 1295"/>
                <a:gd name="T9" fmla="*/ 2147483646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95" h="131">
                  <a:moveTo>
                    <a:pt x="0" y="130"/>
                  </a:moveTo>
                  <a:lnTo>
                    <a:pt x="1166" y="130"/>
                  </a:lnTo>
                  <a:lnTo>
                    <a:pt x="1294" y="0"/>
                  </a:lnTo>
                  <a:lnTo>
                    <a:pt x="403" y="0"/>
                  </a:lnTo>
                  <a:lnTo>
                    <a:pt x="0" y="130"/>
                  </a:lnTo>
                </a:path>
              </a:pathLst>
            </a:custGeom>
            <a:solidFill>
              <a:srgbClr val="FFFFFF">
                <a:alpha val="50195"/>
              </a:srgbClr>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61" name="Freeform 11">
              <a:extLst>
                <a:ext uri="{FF2B5EF4-FFF2-40B4-BE49-F238E27FC236}">
                  <a16:creationId xmlns:a16="http://schemas.microsoft.com/office/drawing/2014/main" xmlns="" id="{DBEC3691-DBF0-AD44-AD20-325002787232}"/>
                </a:ext>
              </a:extLst>
            </p:cNvPr>
            <p:cNvSpPr>
              <a:spLocks noChangeArrowheads="1"/>
            </p:cNvSpPr>
            <p:nvPr/>
          </p:nvSpPr>
          <p:spPr bwMode="auto">
            <a:xfrm>
              <a:off x="4365509" y="2705693"/>
              <a:ext cx="763258" cy="1039904"/>
            </a:xfrm>
            <a:custGeom>
              <a:avLst/>
              <a:gdLst>
                <a:gd name="T0" fmla="*/ 2147483646 w 735"/>
                <a:gd name="T1" fmla="*/ 2147483646 h 870"/>
                <a:gd name="T2" fmla="*/ 2147483646 w 735"/>
                <a:gd name="T3" fmla="*/ 2147483646 h 870"/>
                <a:gd name="T4" fmla="*/ 2147483646 w 735"/>
                <a:gd name="T5" fmla="*/ 0 h 870"/>
                <a:gd name="T6" fmla="*/ 0 w 735"/>
                <a:gd name="T7" fmla="*/ 2147483646 h 870"/>
                <a:gd name="T8" fmla="*/ 2147483646 w 735"/>
                <a:gd name="T9" fmla="*/ 2147483646 h 8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5" h="870">
                  <a:moveTo>
                    <a:pt x="502" y="869"/>
                  </a:moveTo>
                  <a:lnTo>
                    <a:pt x="734" y="619"/>
                  </a:lnTo>
                  <a:lnTo>
                    <a:pt x="126" y="0"/>
                  </a:lnTo>
                  <a:lnTo>
                    <a:pt x="0" y="130"/>
                  </a:lnTo>
                  <a:lnTo>
                    <a:pt x="502" y="869"/>
                  </a:lnTo>
                </a:path>
              </a:pathLst>
            </a:custGeom>
            <a:solidFill>
              <a:srgbClr val="0062AC"/>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62" name="Freeform 12">
              <a:extLst>
                <a:ext uri="{FF2B5EF4-FFF2-40B4-BE49-F238E27FC236}">
                  <a16:creationId xmlns:a16="http://schemas.microsoft.com/office/drawing/2014/main" xmlns="" id="{E6C4A0FD-C87B-404A-B414-CAD8743A984F}"/>
                </a:ext>
              </a:extLst>
            </p:cNvPr>
            <p:cNvSpPr>
              <a:spLocks noChangeArrowheads="1"/>
            </p:cNvSpPr>
            <p:nvPr/>
          </p:nvSpPr>
          <p:spPr bwMode="auto">
            <a:xfrm>
              <a:off x="2642796" y="2859957"/>
              <a:ext cx="2262258" cy="885640"/>
            </a:xfrm>
            <a:custGeom>
              <a:avLst/>
              <a:gdLst>
                <a:gd name="T0" fmla="*/ 0 w 2179"/>
                <a:gd name="T1" fmla="*/ 2147483646 h 741"/>
                <a:gd name="T2" fmla="*/ 2147483646 w 2179"/>
                <a:gd name="T3" fmla="*/ 2147483646 h 741"/>
                <a:gd name="T4" fmla="*/ 2147483646 w 2179"/>
                <a:gd name="T5" fmla="*/ 0 h 741"/>
                <a:gd name="T6" fmla="*/ 2147483646 w 2179"/>
                <a:gd name="T7" fmla="*/ 0 h 741"/>
                <a:gd name="T8" fmla="*/ 0 w 2179"/>
                <a:gd name="T9" fmla="*/ 2147483646 h 7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79" h="741">
                  <a:moveTo>
                    <a:pt x="0" y="740"/>
                  </a:moveTo>
                  <a:lnTo>
                    <a:pt x="2178" y="740"/>
                  </a:lnTo>
                  <a:lnTo>
                    <a:pt x="1672" y="0"/>
                  </a:lnTo>
                  <a:lnTo>
                    <a:pt x="505" y="0"/>
                  </a:lnTo>
                  <a:lnTo>
                    <a:pt x="0" y="740"/>
                  </a:lnTo>
                </a:path>
              </a:pathLst>
            </a:custGeom>
            <a:solidFill>
              <a:srgbClr val="FFFFFF"/>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63" name="Freeform 13">
              <a:extLst>
                <a:ext uri="{FF2B5EF4-FFF2-40B4-BE49-F238E27FC236}">
                  <a16:creationId xmlns:a16="http://schemas.microsoft.com/office/drawing/2014/main" xmlns="" id="{C3D4A871-3270-F741-872E-6F8068135B0E}"/>
                </a:ext>
              </a:extLst>
            </p:cNvPr>
            <p:cNvSpPr>
              <a:spLocks noChangeArrowheads="1"/>
            </p:cNvSpPr>
            <p:nvPr/>
          </p:nvSpPr>
          <p:spPr bwMode="auto">
            <a:xfrm>
              <a:off x="3769738" y="1848977"/>
              <a:ext cx="647214" cy="878754"/>
            </a:xfrm>
            <a:custGeom>
              <a:avLst/>
              <a:gdLst>
                <a:gd name="T0" fmla="*/ 2147483646 w 623"/>
                <a:gd name="T1" fmla="*/ 2147483646 h 735"/>
                <a:gd name="T2" fmla="*/ 2147483646 w 623"/>
                <a:gd name="T3" fmla="*/ 2147483646 h 735"/>
                <a:gd name="T4" fmla="*/ 0 w 623"/>
                <a:gd name="T5" fmla="*/ 0 h 735"/>
                <a:gd name="T6" fmla="*/ 2147483646 w 623"/>
                <a:gd name="T7" fmla="*/ 2147483646 h 7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3" h="735">
                  <a:moveTo>
                    <a:pt x="505" y="734"/>
                  </a:moveTo>
                  <a:lnTo>
                    <a:pt x="622" y="620"/>
                  </a:lnTo>
                  <a:lnTo>
                    <a:pt x="0" y="0"/>
                  </a:lnTo>
                  <a:lnTo>
                    <a:pt x="505" y="734"/>
                  </a:lnTo>
                </a:path>
              </a:pathLst>
            </a:custGeom>
            <a:solidFill>
              <a:srgbClr val="0062AC"/>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64" name="Freeform 14">
              <a:extLst>
                <a:ext uri="{FF2B5EF4-FFF2-40B4-BE49-F238E27FC236}">
                  <a16:creationId xmlns:a16="http://schemas.microsoft.com/office/drawing/2014/main" xmlns="" id="{0872782C-84BC-2F44-AB31-B3C478C21D6B}"/>
                </a:ext>
              </a:extLst>
            </p:cNvPr>
            <p:cNvSpPr>
              <a:spLocks noChangeArrowheads="1"/>
            </p:cNvSpPr>
            <p:nvPr/>
          </p:nvSpPr>
          <p:spPr bwMode="auto">
            <a:xfrm>
              <a:off x="3246943" y="1848977"/>
              <a:ext cx="1049180" cy="878754"/>
            </a:xfrm>
            <a:custGeom>
              <a:avLst/>
              <a:gdLst>
                <a:gd name="T0" fmla="*/ 0 w 1011"/>
                <a:gd name="T1" fmla="*/ 2147483646 h 735"/>
                <a:gd name="T2" fmla="*/ 2147483646 w 1011"/>
                <a:gd name="T3" fmla="*/ 2147483646 h 735"/>
                <a:gd name="T4" fmla="*/ 2147483646 w 1011"/>
                <a:gd name="T5" fmla="*/ 0 h 735"/>
                <a:gd name="T6" fmla="*/ 0 w 1011"/>
                <a:gd name="T7" fmla="*/ 2147483646 h 7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1" h="735">
                  <a:moveTo>
                    <a:pt x="0" y="734"/>
                  </a:moveTo>
                  <a:lnTo>
                    <a:pt x="1010" y="734"/>
                  </a:lnTo>
                  <a:lnTo>
                    <a:pt x="505" y="0"/>
                  </a:lnTo>
                  <a:lnTo>
                    <a:pt x="0" y="734"/>
                  </a:lnTo>
                </a:path>
              </a:pathLst>
            </a:custGeom>
            <a:solidFill>
              <a:srgbClr val="FFFFFF"/>
            </a:solidFill>
            <a:ln w="9525" cap="rnd">
              <a:solidFill>
                <a:srgbClr val="000000"/>
              </a:solidFill>
              <a:round/>
              <a:headEnd type="none" w="sm" len="sm"/>
              <a:tailEnd type="none" w="sm" len="sm"/>
            </a:ln>
          </p:spPr>
          <p:txBody>
            <a:bodyPr/>
            <a:lstStyle/>
            <a:p>
              <a:endParaRPr lang="zh-CN" altLang="en-US">
                <a:latin typeface="Arial Narrow" panose="020B0606020202030204" pitchFamily="34" charset="0"/>
                <a:ea typeface="微軟正黑體" panose="020B0604030504040204" pitchFamily="34" charset="-120"/>
              </a:endParaRPr>
            </a:p>
          </p:txBody>
        </p:sp>
        <p:sp>
          <p:nvSpPr>
            <p:cNvPr id="65" name="Rectangle 15">
              <a:extLst>
                <a:ext uri="{FF2B5EF4-FFF2-40B4-BE49-F238E27FC236}">
                  <a16:creationId xmlns:a16="http://schemas.microsoft.com/office/drawing/2014/main" xmlns="" id="{A246E19F-8866-3B48-88DB-193A35414150}"/>
                </a:ext>
              </a:extLst>
            </p:cNvPr>
            <p:cNvSpPr>
              <a:spLocks noChangeArrowheads="1"/>
            </p:cNvSpPr>
            <p:nvPr/>
          </p:nvSpPr>
          <p:spPr bwMode="auto">
            <a:xfrm>
              <a:off x="1976442" y="4124377"/>
              <a:ext cx="3594967" cy="4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defTabSz="7620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defTabSz="76200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defTabSz="7620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1800" b="1" dirty="0">
                  <a:solidFill>
                    <a:schemeClr val="accent1">
                      <a:lumMod val="75000"/>
                    </a:schemeClr>
                  </a:solidFill>
                  <a:latin typeface="Arial Narrow" panose="020B0606020202030204" pitchFamily="34" charset="0"/>
                  <a:ea typeface="微軟正黑體" panose="020B0604030504040204" pitchFamily="34" charset="-120"/>
                </a:rPr>
                <a:t>经营理念</a:t>
              </a:r>
              <a:endParaRPr lang="en-US" altLang="zh-CN" sz="1800" b="1" dirty="0">
                <a:solidFill>
                  <a:schemeClr val="accent1">
                    <a:lumMod val="75000"/>
                  </a:schemeClr>
                </a:solidFill>
                <a:latin typeface="Arial Narrow" panose="020B0606020202030204" pitchFamily="34" charset="0"/>
                <a:ea typeface="微軟正黑體" panose="020B0604030504040204" pitchFamily="34" charset="-120"/>
              </a:endParaRPr>
            </a:p>
            <a:p>
              <a:pPr algn="ctr">
                <a:spcBef>
                  <a:spcPct val="0"/>
                </a:spcBef>
                <a:buFontTx/>
                <a:buNone/>
              </a:pPr>
              <a:r>
                <a:rPr lang="en-US" altLang="zh-CN" sz="1800" b="1" dirty="0">
                  <a:solidFill>
                    <a:schemeClr val="accent1">
                      <a:lumMod val="75000"/>
                    </a:schemeClr>
                  </a:solidFill>
                  <a:latin typeface="Arial Narrow" panose="020B0606020202030204" pitchFamily="34" charset="0"/>
                  <a:ea typeface="微軟正黑體" panose="020B0604030504040204" pitchFamily="34" charset="-120"/>
                </a:rPr>
                <a:t>Business</a:t>
              </a:r>
              <a:r>
                <a:rPr lang="zh-CN" altLang="en-US" sz="1800" b="1" dirty="0">
                  <a:solidFill>
                    <a:schemeClr val="accent1">
                      <a:lumMod val="75000"/>
                    </a:schemeClr>
                  </a:solidFill>
                  <a:latin typeface="Arial Narrow" panose="020B0606020202030204" pitchFamily="34" charset="0"/>
                  <a:ea typeface="微軟正黑體" panose="020B0604030504040204" pitchFamily="34" charset="-120"/>
                </a:rPr>
                <a:t> </a:t>
              </a:r>
              <a:r>
                <a:rPr lang="en-US" altLang="zh-CN" sz="1800" b="1" dirty="0">
                  <a:solidFill>
                    <a:schemeClr val="accent1">
                      <a:lumMod val="75000"/>
                    </a:schemeClr>
                  </a:solidFill>
                  <a:latin typeface="Arial Narrow" panose="020B0606020202030204" pitchFamily="34" charset="0"/>
                  <a:ea typeface="微軟正黑體" panose="020B0604030504040204" pitchFamily="34" charset="-120"/>
                </a:rPr>
                <a:t>Philosophy</a:t>
              </a:r>
            </a:p>
          </p:txBody>
        </p:sp>
        <p:sp>
          <p:nvSpPr>
            <p:cNvPr id="66" name="Rectangle 16">
              <a:extLst>
                <a:ext uri="{FF2B5EF4-FFF2-40B4-BE49-F238E27FC236}">
                  <a16:creationId xmlns:a16="http://schemas.microsoft.com/office/drawing/2014/main" xmlns="" id="{D6F34648-344F-EC44-AE70-F5CFE1C147D0}"/>
                </a:ext>
              </a:extLst>
            </p:cNvPr>
            <p:cNvSpPr>
              <a:spLocks noChangeArrowheads="1"/>
            </p:cNvSpPr>
            <p:nvPr/>
          </p:nvSpPr>
          <p:spPr bwMode="auto">
            <a:xfrm>
              <a:off x="3124918" y="3131595"/>
              <a:ext cx="1400482" cy="473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defTabSz="7620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defTabSz="76200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defTabSz="7620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spcBef>
                  <a:spcPct val="0"/>
                </a:spcBef>
                <a:buFontTx/>
                <a:buNone/>
              </a:pPr>
              <a:r>
                <a:rPr lang="zh-CN" altLang="en-US" sz="1800" b="1" dirty="0">
                  <a:solidFill>
                    <a:schemeClr val="accent1">
                      <a:lumMod val="75000"/>
                    </a:schemeClr>
                  </a:solidFill>
                  <a:latin typeface="Arial Narrow" panose="020B0606020202030204" pitchFamily="34" charset="0"/>
                  <a:ea typeface="微軟正黑體" panose="020B0604030504040204" pitchFamily="34" charset="-120"/>
                </a:rPr>
                <a:t>企业使命</a:t>
              </a:r>
              <a:endParaRPr lang="en-US" altLang="zh-CN" sz="1800" b="1" dirty="0">
                <a:solidFill>
                  <a:schemeClr val="accent1">
                    <a:lumMod val="75000"/>
                  </a:schemeClr>
                </a:solidFill>
                <a:latin typeface="Arial Narrow" panose="020B0606020202030204" pitchFamily="34" charset="0"/>
                <a:ea typeface="微軟正黑體" panose="020B0604030504040204" pitchFamily="34" charset="-120"/>
              </a:endParaRPr>
            </a:p>
            <a:p>
              <a:pPr>
                <a:spcBef>
                  <a:spcPct val="0"/>
                </a:spcBef>
                <a:buFontTx/>
                <a:buNone/>
              </a:pPr>
              <a:r>
                <a:rPr lang="en-US" altLang="zh-CN" sz="1800" b="1" dirty="0">
                  <a:solidFill>
                    <a:schemeClr val="accent1">
                      <a:lumMod val="75000"/>
                    </a:schemeClr>
                  </a:solidFill>
                  <a:latin typeface="Arial Narrow" panose="020B0606020202030204" pitchFamily="34" charset="0"/>
                  <a:ea typeface="微軟正黑體" panose="020B0604030504040204" pitchFamily="34" charset="-120"/>
                </a:rPr>
                <a:t>Mission</a:t>
              </a:r>
            </a:p>
          </p:txBody>
        </p:sp>
        <p:sp>
          <p:nvSpPr>
            <p:cNvPr id="67" name="Rectangle 17">
              <a:extLst>
                <a:ext uri="{FF2B5EF4-FFF2-40B4-BE49-F238E27FC236}">
                  <a16:creationId xmlns:a16="http://schemas.microsoft.com/office/drawing/2014/main" xmlns="" id="{E50F56CC-7E54-2F44-869C-EA9C16FFCA68}"/>
                </a:ext>
              </a:extLst>
            </p:cNvPr>
            <p:cNvSpPr>
              <a:spLocks noChangeArrowheads="1"/>
            </p:cNvSpPr>
            <p:nvPr/>
          </p:nvSpPr>
          <p:spPr bwMode="auto">
            <a:xfrm>
              <a:off x="3529277" y="2146540"/>
              <a:ext cx="490494" cy="525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nchor="ctr" anchorCtr="1">
              <a:spAutoFit/>
            </a:bodyPr>
            <a:lstStyle>
              <a:lvl1pPr defTabSz="7620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defTabSz="76200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defTabSz="7620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spcBef>
                  <a:spcPct val="0"/>
                </a:spcBef>
                <a:buFontTx/>
                <a:buNone/>
              </a:pPr>
              <a:r>
                <a:rPr lang="zh-CN" altLang="en-US" sz="2000" b="1" dirty="0">
                  <a:solidFill>
                    <a:schemeClr val="accent1">
                      <a:lumMod val="75000"/>
                    </a:schemeClr>
                  </a:solidFill>
                  <a:latin typeface="Arial Narrow" panose="020B0606020202030204" pitchFamily="34" charset="0"/>
                  <a:ea typeface="微軟正黑體" panose="020B0604030504040204" pitchFamily="34" charset="-120"/>
                </a:rPr>
                <a:t>愿景</a:t>
              </a:r>
              <a:endParaRPr lang="en-US" altLang="zh-CN" sz="2000" b="1" dirty="0">
                <a:solidFill>
                  <a:schemeClr val="accent1">
                    <a:lumMod val="75000"/>
                  </a:schemeClr>
                </a:solidFill>
                <a:latin typeface="Arial Narrow" panose="020B0606020202030204" pitchFamily="34" charset="0"/>
                <a:ea typeface="微軟正黑體" panose="020B0604030504040204" pitchFamily="34" charset="-120"/>
              </a:endParaRPr>
            </a:p>
          </p:txBody>
        </p:sp>
        <p:sp>
          <p:nvSpPr>
            <p:cNvPr id="68" name="Rectangle 18">
              <a:extLst>
                <a:ext uri="{FF2B5EF4-FFF2-40B4-BE49-F238E27FC236}">
                  <a16:creationId xmlns:a16="http://schemas.microsoft.com/office/drawing/2014/main" xmlns="" id="{797B0442-6269-AE4E-BBDC-73470DCA4D76}"/>
                </a:ext>
              </a:extLst>
            </p:cNvPr>
            <p:cNvSpPr>
              <a:spLocks noChangeArrowheads="1"/>
            </p:cNvSpPr>
            <p:nvPr/>
          </p:nvSpPr>
          <p:spPr bwMode="auto">
            <a:xfrm>
              <a:off x="2532734" y="5147626"/>
              <a:ext cx="2482382" cy="4326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defTabSz="762000">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defTabSz="76200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defTabSz="7620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defTabSz="7620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a:spcBef>
                  <a:spcPct val="0"/>
                </a:spcBef>
                <a:buFontTx/>
                <a:buNone/>
              </a:pPr>
              <a:r>
                <a:rPr lang="zh-CN" altLang="en-US" sz="1800" b="1" dirty="0">
                  <a:solidFill>
                    <a:schemeClr val="accent1">
                      <a:lumMod val="75000"/>
                    </a:schemeClr>
                  </a:solidFill>
                  <a:latin typeface="Arial Narrow" panose="020B0606020202030204" pitchFamily="34" charset="0"/>
                  <a:ea typeface="微軟正黑體" panose="020B0604030504040204" pitchFamily="34" charset="-120"/>
                </a:rPr>
                <a:t>质量方针</a:t>
              </a:r>
              <a:endParaRPr lang="en-US" altLang="zh-CN" sz="1800" b="1" dirty="0">
                <a:solidFill>
                  <a:schemeClr val="accent1">
                    <a:lumMod val="75000"/>
                  </a:schemeClr>
                </a:solidFill>
                <a:latin typeface="Arial Narrow" panose="020B0606020202030204" pitchFamily="34" charset="0"/>
                <a:ea typeface="微軟正黑體" panose="020B0604030504040204" pitchFamily="34" charset="-120"/>
              </a:endParaRPr>
            </a:p>
            <a:p>
              <a:pPr algn="ctr">
                <a:spcBef>
                  <a:spcPct val="0"/>
                </a:spcBef>
                <a:buFontTx/>
                <a:buNone/>
              </a:pPr>
              <a:r>
                <a:rPr lang="en-US" altLang="zh-CN" sz="1800" b="1" dirty="0">
                  <a:solidFill>
                    <a:schemeClr val="accent1">
                      <a:lumMod val="75000"/>
                    </a:schemeClr>
                  </a:solidFill>
                  <a:latin typeface="Arial Narrow" panose="020B0606020202030204" pitchFamily="34" charset="0"/>
                  <a:ea typeface="微軟正黑體" panose="020B0604030504040204" pitchFamily="34" charset="-120"/>
                </a:rPr>
                <a:t>Quality</a:t>
              </a:r>
              <a:r>
                <a:rPr lang="zh-CN" altLang="en-US" sz="1800" b="1" dirty="0">
                  <a:solidFill>
                    <a:schemeClr val="accent1">
                      <a:lumMod val="75000"/>
                    </a:schemeClr>
                  </a:solidFill>
                  <a:latin typeface="Arial Narrow" panose="020B0606020202030204" pitchFamily="34" charset="0"/>
                  <a:ea typeface="微軟正黑體" panose="020B0604030504040204" pitchFamily="34" charset="-120"/>
                </a:rPr>
                <a:t> </a:t>
              </a:r>
              <a:r>
                <a:rPr lang="en-US" altLang="zh-CN" sz="1800" b="1" dirty="0">
                  <a:solidFill>
                    <a:schemeClr val="accent1">
                      <a:lumMod val="75000"/>
                    </a:schemeClr>
                  </a:solidFill>
                  <a:latin typeface="Arial Narrow" panose="020B0606020202030204" pitchFamily="34" charset="0"/>
                  <a:ea typeface="微軟正黑體" panose="020B0604030504040204" pitchFamily="34" charset="-120"/>
                </a:rPr>
                <a:t>Guideline</a:t>
              </a:r>
            </a:p>
          </p:txBody>
        </p:sp>
      </p:grpSp>
      <p:sp>
        <p:nvSpPr>
          <p:cNvPr id="35" name="灯片编号占位符 2">
            <a:extLst>
              <a:ext uri="{FF2B5EF4-FFF2-40B4-BE49-F238E27FC236}">
                <a16:creationId xmlns:a16="http://schemas.microsoft.com/office/drawing/2014/main" xmlns="" id="{11F03443-487C-874A-8B68-55C98CF6E332}"/>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2</a:t>
            </a:fld>
            <a:endParaRPr lang="zh-HK" altLang="en-US" dirty="0"/>
          </a:p>
        </p:txBody>
      </p:sp>
    </p:spTree>
    <p:extLst>
      <p:ext uri="{BB962C8B-B14F-4D97-AF65-F5344CB8AC3E}">
        <p14:creationId xmlns:p14="http://schemas.microsoft.com/office/powerpoint/2010/main" val="268082892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图片 7"/>
          <p:cNvPicPr>
            <a:picLocks noChangeAspect="1"/>
          </p:cNvPicPr>
          <p:nvPr/>
        </p:nvPicPr>
        <p:blipFill>
          <a:blip r:embed="rId2">
            <a:extLst>
              <a:ext uri="{BEBA8EAE-BF5A-486C-A8C5-ECC9F3942E4B}">
                <a14:imgProps xmlns:a14="http://schemas.microsoft.com/office/drawing/2010/main">
                  <a14:imgLayer r:embed="rId3">
                    <a14:imgEffect>
                      <a14:colorTemperature colorTemp="6200"/>
                    </a14:imgEffect>
                    <a14:imgEffect>
                      <a14:saturation sat="106000"/>
                    </a14:imgEffect>
                  </a14:imgLayer>
                </a14:imgProps>
              </a:ext>
              <a:ext uri="{28A0092B-C50C-407E-A947-70E740481C1C}">
                <a14:useLocalDpi xmlns:a14="http://schemas.microsoft.com/office/drawing/2010/main" val="0"/>
              </a:ext>
            </a:extLst>
          </a:blip>
          <a:stretch>
            <a:fillRect/>
          </a:stretch>
        </p:blipFill>
        <p:spPr>
          <a:xfrm>
            <a:off x="1007094" y="963109"/>
            <a:ext cx="8136904" cy="5189736"/>
          </a:xfrm>
          <a:prstGeom prst="rect">
            <a:avLst/>
          </a:prstGeom>
        </p:spPr>
      </p:pic>
      <p:sp>
        <p:nvSpPr>
          <p:cNvPr id="11" name="文本框 10">
            <a:extLst>
              <a:ext uri="{FF2B5EF4-FFF2-40B4-BE49-F238E27FC236}">
                <a16:creationId xmlns:a16="http://schemas.microsoft.com/office/drawing/2014/main" xmlns="" id="{FE6B3A70-2A6E-DF46-8224-E44C28FB19F8}"/>
              </a:ext>
            </a:extLst>
          </p:cNvPr>
          <p:cNvSpPr txBox="1"/>
          <p:nvPr/>
        </p:nvSpPr>
        <p:spPr>
          <a:xfrm>
            <a:off x="2046163" y="1484784"/>
            <a:ext cx="6233734" cy="1077218"/>
          </a:xfrm>
          <a:prstGeom prst="rect">
            <a:avLst/>
          </a:prstGeom>
          <a:noFill/>
        </p:spPr>
        <p:txBody>
          <a:bodyPr wrap="square" rtlCol="0">
            <a:spAutoFit/>
          </a:bodyPr>
          <a:lstStyle/>
          <a:p>
            <a:pPr algn="ctr"/>
            <a:r>
              <a:rPr lang="zh-CN" altLang="en-US" sz="3200" b="1" dirty="0">
                <a:latin typeface="Arial Narrow" panose="020B0606020202030204" pitchFamily="34" charset="0"/>
                <a:ea typeface="微軟正黑體" panose="020B0604030504040204" pitchFamily="34" charset="-120"/>
                <a:cs typeface="Microsoft YaHei" charset="-122"/>
              </a:rPr>
              <a:t>谢谢关注</a:t>
            </a:r>
            <a:endParaRPr lang="en-US" altLang="zh-CN" sz="3200" b="1">
              <a:latin typeface="Arial Narrow" panose="020B0606020202030204" pitchFamily="34" charset="0"/>
              <a:ea typeface="微軟正黑體" panose="020B0604030504040204" pitchFamily="34" charset="-120"/>
              <a:cs typeface="Microsoft YaHei" charset="-122"/>
            </a:endParaRPr>
          </a:p>
          <a:p>
            <a:pPr algn="ctr"/>
            <a:r>
              <a:rPr lang="en-US" altLang="zh-CN" sz="3200" b="1">
                <a:latin typeface="Arial Narrow" panose="020B0606020202030204" pitchFamily="34" charset="0"/>
                <a:ea typeface="微軟正黑體" panose="020B0604030504040204" pitchFamily="34" charset="-120"/>
                <a:cs typeface="Microsoft YaHei" charset="-122"/>
              </a:rPr>
              <a:t>Thanks</a:t>
            </a:r>
            <a:r>
              <a:rPr lang="zh-CN" altLang="en-US" sz="3200" b="1" dirty="0">
                <a:latin typeface="Arial Narrow" panose="020B0606020202030204" pitchFamily="34" charset="0"/>
                <a:ea typeface="微軟正黑體" panose="020B0604030504040204" pitchFamily="34" charset="-120"/>
                <a:cs typeface="Microsoft YaHei" charset="-122"/>
              </a:rPr>
              <a:t> </a:t>
            </a:r>
            <a:r>
              <a:rPr lang="en-US" altLang="zh-CN" sz="3200" b="1" dirty="0">
                <a:latin typeface="Arial Narrow" panose="020B0606020202030204" pitchFamily="34" charset="0"/>
                <a:ea typeface="微軟正黑體" panose="020B0604030504040204" pitchFamily="34" charset="-120"/>
                <a:cs typeface="Microsoft YaHei" charset="-122"/>
              </a:rPr>
              <a:t>for</a:t>
            </a:r>
            <a:r>
              <a:rPr lang="zh-CN" altLang="en-US" sz="3200" b="1" dirty="0">
                <a:latin typeface="Arial Narrow" panose="020B0606020202030204" pitchFamily="34" charset="0"/>
                <a:ea typeface="微軟正黑體" panose="020B0604030504040204" pitchFamily="34" charset="-120"/>
                <a:cs typeface="Microsoft YaHei" charset="-122"/>
              </a:rPr>
              <a:t> </a:t>
            </a:r>
            <a:r>
              <a:rPr lang="en-US" altLang="zh-CN" sz="3200" b="1" dirty="0">
                <a:latin typeface="Arial Narrow" panose="020B0606020202030204" pitchFamily="34" charset="0"/>
                <a:ea typeface="微軟正黑體" panose="020B0604030504040204" pitchFamily="34" charset="-120"/>
                <a:cs typeface="Microsoft YaHei" charset="-122"/>
              </a:rPr>
              <a:t>Your</a:t>
            </a:r>
            <a:r>
              <a:rPr lang="zh-CN" altLang="en-US" sz="3200" b="1" dirty="0">
                <a:latin typeface="Arial Narrow" panose="020B0606020202030204" pitchFamily="34" charset="0"/>
                <a:ea typeface="微軟正黑體" panose="020B0604030504040204" pitchFamily="34" charset="-120"/>
                <a:cs typeface="Microsoft YaHei" charset="-122"/>
              </a:rPr>
              <a:t> </a:t>
            </a:r>
            <a:r>
              <a:rPr lang="en-US" altLang="zh-CN" sz="3200" b="1" dirty="0">
                <a:latin typeface="Arial Narrow" panose="020B0606020202030204" pitchFamily="34" charset="0"/>
                <a:ea typeface="微軟正黑體" panose="020B0604030504040204" pitchFamily="34" charset="-120"/>
                <a:cs typeface="Microsoft YaHei" charset="-122"/>
              </a:rPr>
              <a:t>Attention</a:t>
            </a:r>
          </a:p>
        </p:txBody>
      </p:sp>
      <p:grpSp>
        <p:nvGrpSpPr>
          <p:cNvPr id="27" name="群組 26"/>
          <p:cNvGrpSpPr/>
          <p:nvPr/>
        </p:nvGrpSpPr>
        <p:grpSpPr>
          <a:xfrm>
            <a:off x="791600" y="-19176"/>
            <a:ext cx="360003" cy="6877177"/>
            <a:chOff x="791600" y="-19176"/>
            <a:chExt cx="360003" cy="6877177"/>
          </a:xfrm>
        </p:grpSpPr>
        <p:sp>
          <p:nvSpPr>
            <p:cNvPr id="28"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196614" y="5903013"/>
              <a:ext cx="1729973" cy="180000"/>
            </a:xfrm>
            <a:prstGeom prst="rect">
              <a:avLst/>
            </a:prstGeom>
            <a:solidFill>
              <a:srgbClr val="0164DC"/>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29"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196614" y="4173041"/>
              <a:ext cx="1729973" cy="180000"/>
            </a:xfrm>
            <a:prstGeom prst="rect">
              <a:avLst/>
            </a:prstGeom>
            <a:solidFill>
              <a:srgbClr val="E0372C"/>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31"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2539242" y="3311666"/>
              <a:ext cx="6877177" cy="215494"/>
            </a:xfrm>
            <a:prstGeom prst="rect">
              <a:avLst/>
            </a:prstGeom>
            <a:solidFill>
              <a:schemeClr val="tx1">
                <a:lumMod val="75000"/>
                <a:lumOff val="25000"/>
              </a:schemeClr>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sp>
          <p:nvSpPr>
            <p:cNvPr id="32" name="Freeform 8" descr="e7d195523061f1c0c7fdb8e83abb5dcf03375f2c8b662a4106267E0752567F7A4243849C9E2D773FC6511ADD776D3461389E8BB5BAFBB3C937DB9AB1E09A294486DA4CCF35679A92315A5BDF0C7F02D8ECDDDB8DA3D3E41FEC13F107DB4C54FB42735742117A284071FD5AC4FAFB9FFA22D8B59F81B7CBBEA3B65ED489D755C20B4496FA1E65211F"/>
            <p:cNvSpPr>
              <a:spLocks/>
            </p:cNvSpPr>
            <p:nvPr/>
          </p:nvSpPr>
          <p:spPr bwMode="auto">
            <a:xfrm rot="16200000">
              <a:off x="214362" y="2460813"/>
              <a:ext cx="1729973" cy="144508"/>
            </a:xfrm>
            <a:prstGeom prst="rect">
              <a:avLst/>
            </a:prstGeom>
            <a:solidFill>
              <a:schemeClr val="tx2">
                <a:lumMod val="40000"/>
                <a:lumOff val="60000"/>
              </a:schemeClr>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1" i="0" u="none" strike="noStrike" kern="1200" cap="none" spc="0" normalizeH="0" baseline="0" noProof="0">
                <a:ln>
                  <a:noFill/>
                </a:ln>
                <a:solidFill>
                  <a:srgbClr val="F2EBE3"/>
                </a:solidFill>
                <a:effectLst/>
                <a:uLnTx/>
                <a:uFillTx/>
                <a:latin typeface="Calibri"/>
                <a:ea typeface="宋体" panose="02010600030101010101" pitchFamily="2" charset="-122"/>
                <a:cs typeface="+mn-cs"/>
              </a:endParaRPr>
            </a:p>
          </p:txBody>
        </p:sp>
      </p:grpSp>
      <p:sp>
        <p:nvSpPr>
          <p:cNvPr id="2" name="矩形 1"/>
          <p:cNvSpPr/>
          <p:nvPr/>
        </p:nvSpPr>
        <p:spPr>
          <a:xfrm>
            <a:off x="-108520" y="-243408"/>
            <a:ext cx="900119" cy="734481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 name="矩形 2"/>
          <p:cNvSpPr/>
          <p:nvPr/>
        </p:nvSpPr>
        <p:spPr>
          <a:xfrm>
            <a:off x="1151601" y="6152845"/>
            <a:ext cx="8064896" cy="792088"/>
          </a:xfrm>
          <a:prstGeom prst="rect">
            <a:avLst/>
          </a:prstGeom>
          <a:solidFill>
            <a:srgbClr val="3760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4" name="矩形 33"/>
          <p:cNvSpPr/>
          <p:nvPr/>
        </p:nvSpPr>
        <p:spPr>
          <a:xfrm>
            <a:off x="1007094" y="0"/>
            <a:ext cx="8209403" cy="1052736"/>
          </a:xfrm>
          <a:prstGeom prst="rect">
            <a:avLst/>
          </a:prstGeom>
          <a:solidFill>
            <a:srgbClr val="3760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5" name="矩形 34"/>
          <p:cNvSpPr/>
          <p:nvPr/>
        </p:nvSpPr>
        <p:spPr>
          <a:xfrm>
            <a:off x="535018" y="9583"/>
            <a:ext cx="9154084" cy="980729"/>
          </a:xfrm>
          <a:prstGeom prst="rect">
            <a:avLst/>
          </a:prstGeom>
          <a:noFill/>
        </p:spPr>
        <p:txBody>
          <a:bodyPr wrap="square" anchor="ctr" anchorCtr="0">
            <a:noAutofit/>
          </a:bodyPr>
          <a:lstStyle>
            <a:lvl1pPr>
              <a:defRPr>
                <a:solidFill>
                  <a:schemeClr val="tx1"/>
                </a:solidFill>
                <a:latin typeface="Calibri" charset="0"/>
                <a:ea typeface="宋体" charset="-122"/>
              </a:defRPr>
            </a:lvl1pPr>
            <a:lvl2pPr marL="742950" indent="-285750">
              <a:defRPr>
                <a:solidFill>
                  <a:schemeClr val="tx1"/>
                </a:solidFill>
                <a:latin typeface="Calibri" charset="0"/>
                <a:ea typeface="宋体" charset="-122"/>
              </a:defRPr>
            </a:lvl2pPr>
            <a:lvl3pPr marL="1143000" indent="-228600">
              <a:defRPr>
                <a:solidFill>
                  <a:schemeClr val="tx1"/>
                </a:solidFill>
                <a:latin typeface="Calibri" charset="0"/>
                <a:ea typeface="宋体" charset="-122"/>
              </a:defRPr>
            </a:lvl3pPr>
            <a:lvl4pPr marL="1600200" indent="-228600">
              <a:defRPr>
                <a:solidFill>
                  <a:schemeClr val="tx1"/>
                </a:solidFill>
                <a:latin typeface="Calibri" charset="0"/>
                <a:ea typeface="宋体" charset="-122"/>
              </a:defRPr>
            </a:lvl4pPr>
            <a:lvl5pPr marL="2057400" indent="-228600">
              <a:defRPr>
                <a:solidFill>
                  <a:schemeClr val="tx1"/>
                </a:solidFill>
                <a:latin typeface="Calibri" charset="0"/>
                <a:ea typeface="宋体" charset="-122"/>
              </a:defRPr>
            </a:lvl5pPr>
            <a:lvl6pPr marL="2514600" indent="-228600" fontAlgn="base">
              <a:spcBef>
                <a:spcPct val="0"/>
              </a:spcBef>
              <a:spcAft>
                <a:spcPct val="0"/>
              </a:spcAft>
              <a:defRPr>
                <a:solidFill>
                  <a:schemeClr val="tx1"/>
                </a:solidFill>
                <a:latin typeface="Calibri" charset="0"/>
                <a:ea typeface="宋体" charset="-122"/>
              </a:defRPr>
            </a:lvl6pPr>
            <a:lvl7pPr marL="2971800" indent="-228600" fontAlgn="base">
              <a:spcBef>
                <a:spcPct val="0"/>
              </a:spcBef>
              <a:spcAft>
                <a:spcPct val="0"/>
              </a:spcAft>
              <a:defRPr>
                <a:solidFill>
                  <a:schemeClr val="tx1"/>
                </a:solidFill>
                <a:latin typeface="Calibri" charset="0"/>
                <a:ea typeface="宋体" charset="-122"/>
              </a:defRPr>
            </a:lvl7pPr>
            <a:lvl8pPr marL="3429000" indent="-228600" fontAlgn="base">
              <a:spcBef>
                <a:spcPct val="0"/>
              </a:spcBef>
              <a:spcAft>
                <a:spcPct val="0"/>
              </a:spcAft>
              <a:defRPr>
                <a:solidFill>
                  <a:schemeClr val="tx1"/>
                </a:solidFill>
                <a:latin typeface="Calibri" charset="0"/>
                <a:ea typeface="宋体" charset="-122"/>
              </a:defRPr>
            </a:lvl8pPr>
            <a:lvl9pPr marL="3886200" indent="-228600" fontAlgn="base">
              <a:spcBef>
                <a:spcPct val="0"/>
              </a:spcBef>
              <a:spcAft>
                <a:spcPct val="0"/>
              </a:spcAft>
              <a:defRPr>
                <a:solidFill>
                  <a:schemeClr val="tx1"/>
                </a:solidFill>
                <a:latin typeface="Calibri" charset="0"/>
                <a:ea typeface="宋体" charset="-122"/>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2400" b="1" i="0" u="none" strike="noStrike" kern="1200" cap="none" spc="0" normalizeH="0" baseline="0" noProof="0" dirty="0">
              <a:ln>
                <a:noFill/>
              </a:ln>
              <a:solidFill>
                <a:prstClr val="white"/>
              </a:solidFill>
              <a:effectLst/>
              <a:uLnTx/>
              <a:uFillTx/>
              <a:latin typeface="Arial Narrow" panose="020B0606020202030204" pitchFamily="34" charset="0"/>
              <a:ea typeface="微軟正黑體" panose="020B0604030504040204" pitchFamily="34" charset="-120"/>
              <a:cs typeface="Microsoft YaHei" charset="-122"/>
            </a:endParaRPr>
          </a:p>
        </p:txBody>
      </p:sp>
    </p:spTree>
    <p:extLst>
      <p:ext uri="{BB962C8B-B14F-4D97-AF65-F5344CB8AC3E}">
        <p14:creationId xmlns:p14="http://schemas.microsoft.com/office/powerpoint/2010/main" val="49715878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1">
            <a:extLst>
              <a:ext uri="{FF2B5EF4-FFF2-40B4-BE49-F238E27FC236}">
                <a16:creationId xmlns:a16="http://schemas.microsoft.com/office/drawing/2014/main" xmlns="" id="{9B9A3E96-2BE4-9A43-92BF-55E423B227A8}"/>
              </a:ext>
            </a:extLst>
          </p:cNvPr>
          <p:cNvSpPr>
            <a:spLocks noGrp="1"/>
          </p:cNvSpPr>
          <p:nvPr>
            <p:ph type="title"/>
          </p:nvPr>
        </p:nvSpPr>
        <p:spPr>
          <a:xfrm>
            <a:off x="158824" y="137319"/>
            <a:ext cx="8517980" cy="418058"/>
          </a:xfrm>
        </p:spPr>
        <p:txBody>
          <a:bodyPr>
            <a:noAutofit/>
          </a:bodyPr>
          <a:lstStyle/>
          <a:p>
            <a:r>
              <a:rPr kumimoji="1" lang="zh-CN" altLang="en-US" sz="2400" dirty="0">
                <a:latin typeface="Microsoft JhengHei" panose="020B0604030504040204" pitchFamily="34" charset="-120"/>
                <a:ea typeface="Microsoft JhengHei" panose="020B0604030504040204" pitchFamily="34" charset="-120"/>
              </a:rPr>
              <a:t>中德合资股东背景 </a:t>
            </a:r>
            <a:r>
              <a:rPr kumimoji="1" lang="en-US" altLang="zh-CN" sz="2400" dirty="0">
                <a:latin typeface="Microsoft JhengHei" panose="020B0604030504040204" pitchFamily="34" charset="-120"/>
                <a:ea typeface="Microsoft JhengHei" panose="020B0604030504040204" pitchFamily="34" charset="-120"/>
              </a:rPr>
              <a:t>Background</a:t>
            </a:r>
            <a:r>
              <a:rPr kumimoji="1" lang="zh-CN" altLang="en-US" sz="2400" dirty="0">
                <a:latin typeface="Microsoft JhengHei" panose="020B0604030504040204" pitchFamily="34" charset="-120"/>
                <a:ea typeface="Microsoft JhengHei" panose="020B0604030504040204" pitchFamily="34" charset="-120"/>
              </a:rPr>
              <a:t> </a:t>
            </a:r>
            <a:r>
              <a:rPr kumimoji="1" lang="en-US" altLang="zh-CN" sz="2400" dirty="0">
                <a:latin typeface="Microsoft JhengHei" panose="020B0604030504040204" pitchFamily="34" charset="-120"/>
                <a:ea typeface="Microsoft JhengHei" panose="020B0604030504040204" pitchFamily="34" charset="-120"/>
              </a:rPr>
              <a:t>of</a:t>
            </a:r>
            <a:r>
              <a:rPr kumimoji="1" lang="zh-CN" altLang="en-US" sz="2400" dirty="0">
                <a:latin typeface="Microsoft JhengHei" panose="020B0604030504040204" pitchFamily="34" charset="-120"/>
                <a:ea typeface="Microsoft JhengHei" panose="020B0604030504040204" pitchFamily="34" charset="-120"/>
              </a:rPr>
              <a:t> </a:t>
            </a:r>
            <a:r>
              <a:rPr kumimoji="1" lang="en-US" altLang="zh-CN" sz="2400" dirty="0">
                <a:latin typeface="Microsoft JhengHei" panose="020B0604030504040204" pitchFamily="34" charset="-120"/>
                <a:ea typeface="Microsoft JhengHei" panose="020B0604030504040204" pitchFamily="34" charset="-120"/>
              </a:rPr>
              <a:t>JV</a:t>
            </a:r>
            <a:r>
              <a:rPr kumimoji="1" lang="zh-CN" altLang="en-US" sz="2400" dirty="0">
                <a:latin typeface="Microsoft JhengHei" panose="020B0604030504040204" pitchFamily="34" charset="-120"/>
                <a:ea typeface="Microsoft JhengHei" panose="020B0604030504040204" pitchFamily="34" charset="-120"/>
              </a:rPr>
              <a:t> </a:t>
            </a:r>
            <a:r>
              <a:rPr kumimoji="1" lang="en-US" altLang="zh-CN" sz="2400" dirty="0">
                <a:latin typeface="Microsoft JhengHei" panose="020B0604030504040204" pitchFamily="34" charset="-120"/>
                <a:ea typeface="Microsoft JhengHei" panose="020B0604030504040204" pitchFamily="34" charset="-120"/>
              </a:rPr>
              <a:t>Shareholders:</a:t>
            </a:r>
            <a:endParaRPr kumimoji="1" lang="zh-CN" altLang="en-US" sz="2400" dirty="0">
              <a:latin typeface="Microsoft JhengHei" panose="020B0604030504040204" pitchFamily="34" charset="-120"/>
              <a:ea typeface="Microsoft JhengHei" panose="020B0604030504040204" pitchFamily="34" charset="-120"/>
            </a:endParaRPr>
          </a:p>
        </p:txBody>
      </p:sp>
      <p:graphicFrame>
        <p:nvGraphicFramePr>
          <p:cNvPr id="8" name="圖表 8">
            <a:extLst>
              <a:ext uri="{FF2B5EF4-FFF2-40B4-BE49-F238E27FC236}">
                <a16:creationId xmlns:a16="http://schemas.microsoft.com/office/drawing/2014/main" xmlns="" id="{59526E7B-2ADA-A74F-A48E-0B6C0B567FB5}"/>
              </a:ext>
            </a:extLst>
          </p:cNvPr>
          <p:cNvGraphicFramePr/>
          <p:nvPr>
            <p:extLst>
              <p:ext uri="{D42A27DB-BD31-4B8C-83A1-F6EECF244321}">
                <p14:modId xmlns:p14="http://schemas.microsoft.com/office/powerpoint/2010/main" val="1903097960"/>
              </p:ext>
            </p:extLst>
          </p:nvPr>
        </p:nvGraphicFramePr>
        <p:xfrm>
          <a:off x="2867659" y="2155241"/>
          <a:ext cx="2664296" cy="2176016"/>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群組 15">
            <a:extLst>
              <a:ext uri="{FF2B5EF4-FFF2-40B4-BE49-F238E27FC236}">
                <a16:creationId xmlns:a16="http://schemas.microsoft.com/office/drawing/2014/main" xmlns="" id="{FF75F117-0F31-4242-A0DB-E6ACB84DF7EF}"/>
              </a:ext>
            </a:extLst>
          </p:cNvPr>
          <p:cNvGrpSpPr/>
          <p:nvPr/>
        </p:nvGrpSpPr>
        <p:grpSpPr>
          <a:xfrm>
            <a:off x="5044419" y="1273115"/>
            <a:ext cx="1046200" cy="1817095"/>
            <a:chOff x="5004048" y="1484784"/>
            <a:chExt cx="1440160" cy="1224136"/>
          </a:xfrm>
        </p:grpSpPr>
        <p:cxnSp>
          <p:nvCxnSpPr>
            <p:cNvPr id="11" name="直線接點 11">
              <a:extLst>
                <a:ext uri="{FF2B5EF4-FFF2-40B4-BE49-F238E27FC236}">
                  <a16:creationId xmlns:a16="http://schemas.microsoft.com/office/drawing/2014/main" xmlns="" id="{E2C79858-39B1-0E4F-96AD-596A8D124460}"/>
                </a:ext>
              </a:extLst>
            </p:cNvPr>
            <p:cNvCxnSpPr/>
            <p:nvPr/>
          </p:nvCxnSpPr>
          <p:spPr>
            <a:xfrm>
              <a:off x="5004048" y="1484784"/>
              <a:ext cx="0" cy="1224136"/>
            </a:xfrm>
            <a:prstGeom prst="line">
              <a:avLst/>
            </a:prstGeom>
            <a:ln>
              <a:solidFill>
                <a:srgbClr val="2A296B"/>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12" name="直線接點 14">
              <a:extLst>
                <a:ext uri="{FF2B5EF4-FFF2-40B4-BE49-F238E27FC236}">
                  <a16:creationId xmlns:a16="http://schemas.microsoft.com/office/drawing/2014/main" xmlns="" id="{4D6606B5-8D8B-304B-8566-E92AD9225149}"/>
                </a:ext>
              </a:extLst>
            </p:cNvPr>
            <p:cNvCxnSpPr/>
            <p:nvPr/>
          </p:nvCxnSpPr>
          <p:spPr>
            <a:xfrm>
              <a:off x="5004048" y="1484784"/>
              <a:ext cx="1440160" cy="0"/>
            </a:xfrm>
            <a:prstGeom prst="line">
              <a:avLst/>
            </a:prstGeom>
            <a:ln>
              <a:solidFill>
                <a:srgbClr val="2A296B"/>
              </a:solidFill>
              <a:prstDash val="dash"/>
            </a:ln>
          </p:spPr>
          <p:style>
            <a:lnRef idx="1">
              <a:schemeClr val="accent1"/>
            </a:lnRef>
            <a:fillRef idx="0">
              <a:schemeClr val="accent1"/>
            </a:fillRef>
            <a:effectRef idx="0">
              <a:schemeClr val="accent1"/>
            </a:effectRef>
            <a:fontRef idx="minor">
              <a:schemeClr val="tx1"/>
            </a:fontRef>
          </p:style>
        </p:cxnSp>
      </p:grpSp>
      <p:pic>
        <p:nvPicPr>
          <p:cNvPr id="13" name="图片 23">
            <a:extLst>
              <a:ext uri="{FF2B5EF4-FFF2-40B4-BE49-F238E27FC236}">
                <a16:creationId xmlns:a16="http://schemas.microsoft.com/office/drawing/2014/main" xmlns="" id="{2DB6CB59-723E-984E-A5C9-AC44656EAB8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05648" y="1313131"/>
            <a:ext cx="452613" cy="461071"/>
          </a:xfrm>
          <a:prstGeom prst="rect">
            <a:avLst/>
          </a:prstGeom>
        </p:spPr>
      </p:pic>
      <p:grpSp>
        <p:nvGrpSpPr>
          <p:cNvPr id="14" name="群組 22">
            <a:extLst>
              <a:ext uri="{FF2B5EF4-FFF2-40B4-BE49-F238E27FC236}">
                <a16:creationId xmlns:a16="http://schemas.microsoft.com/office/drawing/2014/main" xmlns="" id="{454F8D34-17AE-974D-87C1-9265DDD0FF46}"/>
              </a:ext>
            </a:extLst>
          </p:cNvPr>
          <p:cNvGrpSpPr/>
          <p:nvPr/>
        </p:nvGrpSpPr>
        <p:grpSpPr>
          <a:xfrm>
            <a:off x="2984171" y="1213600"/>
            <a:ext cx="602986" cy="1224136"/>
            <a:chOff x="3563888" y="1484784"/>
            <a:chExt cx="1440160" cy="1224136"/>
          </a:xfrm>
        </p:grpSpPr>
        <p:cxnSp>
          <p:nvCxnSpPr>
            <p:cNvPr id="15" name="直線接點 23">
              <a:extLst>
                <a:ext uri="{FF2B5EF4-FFF2-40B4-BE49-F238E27FC236}">
                  <a16:creationId xmlns:a16="http://schemas.microsoft.com/office/drawing/2014/main" xmlns="" id="{BF934550-115D-6848-9E7F-D8761E7E1CB9}"/>
                </a:ext>
              </a:extLst>
            </p:cNvPr>
            <p:cNvCxnSpPr/>
            <p:nvPr/>
          </p:nvCxnSpPr>
          <p:spPr>
            <a:xfrm>
              <a:off x="5004048" y="1484784"/>
              <a:ext cx="0" cy="1224136"/>
            </a:xfrm>
            <a:prstGeom prst="line">
              <a:avLst/>
            </a:prstGeom>
            <a:ln>
              <a:solidFill>
                <a:srgbClr val="2A296B"/>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16" name="直線接點 24">
              <a:extLst>
                <a:ext uri="{FF2B5EF4-FFF2-40B4-BE49-F238E27FC236}">
                  <a16:creationId xmlns:a16="http://schemas.microsoft.com/office/drawing/2014/main" xmlns="" id="{487C7261-526C-D546-8EA1-D3D039F4B350}"/>
                </a:ext>
              </a:extLst>
            </p:cNvPr>
            <p:cNvCxnSpPr/>
            <p:nvPr/>
          </p:nvCxnSpPr>
          <p:spPr>
            <a:xfrm>
              <a:off x="3563888" y="1484784"/>
              <a:ext cx="1440160" cy="0"/>
            </a:xfrm>
            <a:prstGeom prst="line">
              <a:avLst/>
            </a:prstGeom>
            <a:ln>
              <a:solidFill>
                <a:srgbClr val="2A296B"/>
              </a:solidFill>
              <a:prstDash val="dash"/>
            </a:ln>
          </p:spPr>
          <p:style>
            <a:lnRef idx="1">
              <a:schemeClr val="accent1"/>
            </a:lnRef>
            <a:fillRef idx="0">
              <a:schemeClr val="accent1"/>
            </a:fillRef>
            <a:effectRef idx="0">
              <a:schemeClr val="accent1"/>
            </a:effectRef>
            <a:fontRef idx="minor">
              <a:schemeClr val="tx1"/>
            </a:fontRef>
          </p:style>
        </p:cxnSp>
      </p:grpSp>
      <p:pic>
        <p:nvPicPr>
          <p:cNvPr id="18" name="图片 23">
            <a:extLst>
              <a:ext uri="{FF2B5EF4-FFF2-40B4-BE49-F238E27FC236}">
                <a16:creationId xmlns:a16="http://schemas.microsoft.com/office/drawing/2014/main" xmlns="" id="{C24FF891-274E-2841-A234-A9D6DDC0D673}"/>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imgEffect>
                  </a14:imgLayer>
                </a14:imgProps>
              </a:ext>
              <a:ext uri="{28A0092B-C50C-407E-A947-70E740481C1C}">
                <a14:useLocalDpi xmlns:a14="http://schemas.microsoft.com/office/drawing/2010/main" val="0"/>
              </a:ext>
            </a:extLst>
          </a:blip>
          <a:stretch>
            <a:fillRect/>
          </a:stretch>
        </p:blipFill>
        <p:spPr>
          <a:xfrm>
            <a:off x="5044419" y="3750524"/>
            <a:ext cx="452613" cy="461071"/>
          </a:xfrm>
          <a:prstGeom prst="rect">
            <a:avLst/>
          </a:prstGeom>
        </p:spPr>
      </p:pic>
      <p:grpSp>
        <p:nvGrpSpPr>
          <p:cNvPr id="36" name="群組 35"/>
          <p:cNvGrpSpPr/>
          <p:nvPr/>
        </p:nvGrpSpPr>
        <p:grpSpPr>
          <a:xfrm>
            <a:off x="5890872" y="1080167"/>
            <a:ext cx="3036600" cy="5583484"/>
            <a:chOff x="206151" y="1111314"/>
            <a:chExt cx="3036600" cy="5583484"/>
          </a:xfrm>
        </p:grpSpPr>
        <p:sp>
          <p:nvSpPr>
            <p:cNvPr id="6" name="矩形 5">
              <a:extLst>
                <a:ext uri="{FF2B5EF4-FFF2-40B4-BE49-F238E27FC236}">
                  <a16:creationId xmlns:a16="http://schemas.microsoft.com/office/drawing/2014/main" xmlns="" id="{32EE720D-BE9A-7B46-A107-2F3DD6756229}"/>
                </a:ext>
              </a:extLst>
            </p:cNvPr>
            <p:cNvSpPr/>
            <p:nvPr/>
          </p:nvSpPr>
          <p:spPr>
            <a:xfrm>
              <a:off x="206152" y="1915391"/>
              <a:ext cx="2946250" cy="4779407"/>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sz="1100"/>
            </a:p>
          </p:txBody>
        </p:sp>
        <p:sp>
          <p:nvSpPr>
            <p:cNvPr id="7" name="矩形 6">
              <a:extLst>
                <a:ext uri="{FF2B5EF4-FFF2-40B4-BE49-F238E27FC236}">
                  <a16:creationId xmlns:a16="http://schemas.microsoft.com/office/drawing/2014/main" xmlns="" id="{4A153BFF-C96F-A642-A734-942034A90105}"/>
                </a:ext>
              </a:extLst>
            </p:cNvPr>
            <p:cNvSpPr/>
            <p:nvPr/>
          </p:nvSpPr>
          <p:spPr>
            <a:xfrm>
              <a:off x="206152" y="1111314"/>
              <a:ext cx="2946250" cy="760440"/>
            </a:xfrm>
            <a:prstGeom prst="rect">
              <a:avLst/>
            </a:prstGeom>
            <a:solidFill>
              <a:srgbClr val="B7DE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solidFill>
                  <a:schemeClr val="bg1"/>
                </a:solidFill>
              </a:endParaRPr>
            </a:p>
          </p:txBody>
        </p:sp>
        <p:sp>
          <p:nvSpPr>
            <p:cNvPr id="9" name="矩形 8">
              <a:extLst>
                <a:ext uri="{FF2B5EF4-FFF2-40B4-BE49-F238E27FC236}">
                  <a16:creationId xmlns:a16="http://schemas.microsoft.com/office/drawing/2014/main" xmlns="" id="{66573C98-8CEE-5441-A7F6-89F108A1AA64}"/>
                </a:ext>
              </a:extLst>
            </p:cNvPr>
            <p:cNvSpPr/>
            <p:nvPr/>
          </p:nvSpPr>
          <p:spPr>
            <a:xfrm>
              <a:off x="378859" y="1238424"/>
              <a:ext cx="2679449" cy="584775"/>
            </a:xfrm>
            <a:prstGeom prst="rect">
              <a:avLst/>
            </a:prstGeom>
          </p:spPr>
          <p:txBody>
            <a:bodyPr wrap="square">
              <a:spAutoFit/>
            </a:bodyPr>
            <a:lstStyle/>
            <a:p>
              <a:pPr algn="ctr"/>
              <a:r>
                <a:rPr lang="zh-CN" altLang="en-US" sz="1600" b="1" dirty="0">
                  <a:latin typeface="Arial Narrow" panose="020B0606020202030204" pitchFamily="34" charset="0"/>
                  <a:ea typeface="微軟正黑體" panose="020B0604030504040204" pitchFamily="34" charset="-120"/>
                </a:rPr>
                <a:t>珠佩特公司 </a:t>
              </a:r>
              <a:r>
                <a:rPr lang="en-US" altLang="zh-CN" sz="1600" b="1" dirty="0">
                  <a:latin typeface="Arial Narrow" panose="020B0606020202030204" pitchFamily="34" charset="0"/>
                  <a:ea typeface="微軟正黑體" panose="020B0604030504040204" pitchFamily="34" charset="-120"/>
                </a:rPr>
                <a:t>25%</a:t>
              </a:r>
              <a:endParaRPr lang="zh-CN" altLang="en-US" sz="1600" b="1" dirty="0">
                <a:latin typeface="Arial Narrow" panose="020B0606020202030204" pitchFamily="34" charset="0"/>
                <a:ea typeface="微軟正黑體" panose="020B0604030504040204" pitchFamily="34" charset="-120"/>
              </a:endParaRPr>
            </a:p>
            <a:p>
              <a:pPr algn="ctr"/>
              <a:r>
                <a:rPr lang="de-DE" altLang="zh-CN" sz="1600" b="1" dirty="0" err="1">
                  <a:latin typeface="Arial Narrow" panose="020B0606020202030204" pitchFamily="34" charset="0"/>
                  <a:ea typeface="微軟正黑體" panose="020B0604030504040204" pitchFamily="34" charset="-120"/>
                </a:rPr>
                <a:t>Zoeppritex</a:t>
              </a:r>
              <a:r>
                <a:rPr lang="zh-CN" altLang="en-US" sz="1600" b="1" dirty="0">
                  <a:latin typeface="Arial Narrow" panose="020B0606020202030204" pitchFamily="34" charset="0"/>
                  <a:ea typeface="微軟正黑體" panose="020B0604030504040204" pitchFamily="34" charset="-120"/>
                </a:rPr>
                <a:t> </a:t>
              </a:r>
              <a:r>
                <a:rPr lang="en-US" altLang="zh-CN" sz="1600" b="1" dirty="0">
                  <a:latin typeface="Arial Narrow" panose="020B0606020202030204" pitchFamily="34" charset="0"/>
                  <a:ea typeface="微軟正黑體" panose="020B0604030504040204" pitchFamily="34" charset="-120"/>
                </a:rPr>
                <a:t>/</a:t>
              </a:r>
              <a:r>
                <a:rPr lang="zh-CN" altLang="en-US" sz="1600" b="1" dirty="0">
                  <a:latin typeface="Arial Narrow" panose="020B0606020202030204" pitchFamily="34" charset="0"/>
                  <a:ea typeface="微軟正黑體" panose="020B0604030504040204" pitchFamily="34" charset="-120"/>
                </a:rPr>
                <a:t> </a:t>
              </a:r>
              <a:r>
                <a:rPr lang="en-US" altLang="zh-CN" sz="1600" b="1" dirty="0" err="1">
                  <a:latin typeface="Arial Narrow" panose="020B0606020202030204" pitchFamily="34" charset="0"/>
                  <a:ea typeface="微軟正黑體" panose="020B0604030504040204" pitchFamily="34" charset="-120"/>
                </a:rPr>
                <a:t>Gertex</a:t>
              </a:r>
              <a:r>
                <a:rPr lang="en-US" altLang="zh-CN" sz="1600" b="1" dirty="0">
                  <a:latin typeface="Arial Narrow" panose="020B0606020202030204" pitchFamily="34" charset="0"/>
                  <a:ea typeface="微軟正黑體" panose="020B0604030504040204" pitchFamily="34" charset="-120"/>
                </a:rPr>
                <a:t>/ </a:t>
              </a:r>
              <a:r>
                <a:rPr lang="en-US" altLang="zh-CN" sz="1600" b="1" dirty="0" err="1">
                  <a:latin typeface="Arial Narrow" panose="020B0606020202030204" pitchFamily="34" charset="0"/>
                  <a:ea typeface="微軟正黑體" panose="020B0604030504040204" pitchFamily="34" charset="-120"/>
                </a:rPr>
                <a:t>zwissTex</a:t>
              </a:r>
              <a:r>
                <a:rPr lang="de-DE" altLang="zh-CN" sz="1600" b="1" dirty="0">
                  <a:latin typeface="Arial Narrow" panose="020B0606020202030204" pitchFamily="34" charset="0"/>
                  <a:ea typeface="微軟正黑體" panose="020B0604030504040204" pitchFamily="34" charset="-120"/>
                </a:rPr>
                <a:t> </a:t>
              </a:r>
            </a:p>
          </p:txBody>
        </p:sp>
        <p:grpSp>
          <p:nvGrpSpPr>
            <p:cNvPr id="19" name="群組 41">
              <a:extLst>
                <a:ext uri="{FF2B5EF4-FFF2-40B4-BE49-F238E27FC236}">
                  <a16:creationId xmlns:a16="http://schemas.microsoft.com/office/drawing/2014/main" xmlns="" id="{9F346D89-489D-FC40-A8A8-BB9607C21629}"/>
                </a:ext>
              </a:extLst>
            </p:cNvPr>
            <p:cNvGrpSpPr/>
            <p:nvPr/>
          </p:nvGrpSpPr>
          <p:grpSpPr>
            <a:xfrm>
              <a:off x="206151" y="1947979"/>
              <a:ext cx="3036600" cy="4740865"/>
              <a:chOff x="323527" y="1947979"/>
              <a:chExt cx="3036600" cy="4740865"/>
            </a:xfrm>
          </p:grpSpPr>
          <p:sp>
            <p:nvSpPr>
              <p:cNvPr id="20" name="矩形 19">
                <a:extLst>
                  <a:ext uri="{FF2B5EF4-FFF2-40B4-BE49-F238E27FC236}">
                    <a16:creationId xmlns:a16="http://schemas.microsoft.com/office/drawing/2014/main" xmlns="" id="{8EE12E17-9BEB-4B40-8074-BDF1B1599508}"/>
                  </a:ext>
                </a:extLst>
              </p:cNvPr>
              <p:cNvSpPr/>
              <p:nvPr/>
            </p:nvSpPr>
            <p:spPr>
              <a:xfrm>
                <a:off x="339186" y="1947979"/>
                <a:ext cx="2995835" cy="830997"/>
              </a:xfrm>
              <a:prstGeom prst="rect">
                <a:avLst/>
              </a:prstGeom>
            </p:spPr>
            <p:txBody>
              <a:bodyPr wrap="square">
                <a:spAutoFit/>
              </a:bodyPr>
              <a:lstStyle>
                <a:lvl1pPr>
                  <a:defRPr>
                    <a:solidFill>
                      <a:schemeClr val="tx1"/>
                    </a:solidFill>
                    <a:latin typeface="Calibri" charset="0"/>
                    <a:ea typeface="宋体" charset="-122"/>
                  </a:defRPr>
                </a:lvl1pPr>
                <a:lvl2pPr marL="742950" indent="-285750">
                  <a:defRPr>
                    <a:solidFill>
                      <a:schemeClr val="tx1"/>
                    </a:solidFill>
                    <a:latin typeface="Calibri" charset="0"/>
                    <a:ea typeface="宋体" charset="-122"/>
                  </a:defRPr>
                </a:lvl2pPr>
                <a:lvl3pPr marL="1143000" indent="-228600">
                  <a:defRPr>
                    <a:solidFill>
                      <a:schemeClr val="tx1"/>
                    </a:solidFill>
                    <a:latin typeface="Calibri" charset="0"/>
                    <a:ea typeface="宋体" charset="-122"/>
                  </a:defRPr>
                </a:lvl3pPr>
                <a:lvl4pPr marL="1600200" indent="-228600">
                  <a:defRPr>
                    <a:solidFill>
                      <a:schemeClr val="tx1"/>
                    </a:solidFill>
                    <a:latin typeface="Calibri" charset="0"/>
                    <a:ea typeface="宋体" charset="-122"/>
                  </a:defRPr>
                </a:lvl4pPr>
                <a:lvl5pPr marL="2057400" indent="-228600">
                  <a:defRPr>
                    <a:solidFill>
                      <a:schemeClr val="tx1"/>
                    </a:solidFill>
                    <a:latin typeface="Calibri" charset="0"/>
                    <a:ea typeface="宋体" charset="-122"/>
                  </a:defRPr>
                </a:lvl5pPr>
                <a:lvl6pPr marL="2514600" indent="-228600" fontAlgn="base">
                  <a:spcBef>
                    <a:spcPct val="0"/>
                  </a:spcBef>
                  <a:spcAft>
                    <a:spcPct val="0"/>
                  </a:spcAft>
                  <a:defRPr>
                    <a:solidFill>
                      <a:schemeClr val="tx1"/>
                    </a:solidFill>
                    <a:latin typeface="Calibri" charset="0"/>
                    <a:ea typeface="宋体" charset="-122"/>
                  </a:defRPr>
                </a:lvl6pPr>
                <a:lvl7pPr marL="2971800" indent="-228600" fontAlgn="base">
                  <a:spcBef>
                    <a:spcPct val="0"/>
                  </a:spcBef>
                  <a:spcAft>
                    <a:spcPct val="0"/>
                  </a:spcAft>
                  <a:defRPr>
                    <a:solidFill>
                      <a:schemeClr val="tx1"/>
                    </a:solidFill>
                    <a:latin typeface="Calibri" charset="0"/>
                    <a:ea typeface="宋体" charset="-122"/>
                  </a:defRPr>
                </a:lvl7pPr>
                <a:lvl8pPr marL="3429000" indent="-228600" fontAlgn="base">
                  <a:spcBef>
                    <a:spcPct val="0"/>
                  </a:spcBef>
                  <a:spcAft>
                    <a:spcPct val="0"/>
                  </a:spcAft>
                  <a:defRPr>
                    <a:solidFill>
                      <a:schemeClr val="tx1"/>
                    </a:solidFill>
                    <a:latin typeface="Calibri" charset="0"/>
                    <a:ea typeface="宋体" charset="-122"/>
                  </a:defRPr>
                </a:lvl8pPr>
                <a:lvl9pPr marL="3886200" indent="-228600" fontAlgn="base">
                  <a:spcBef>
                    <a:spcPct val="0"/>
                  </a:spcBef>
                  <a:spcAft>
                    <a:spcPct val="0"/>
                  </a:spcAft>
                  <a:defRPr>
                    <a:solidFill>
                      <a:schemeClr val="tx1"/>
                    </a:solidFill>
                    <a:latin typeface="Calibri" charset="0"/>
                    <a:ea typeface="宋体" charset="-122"/>
                  </a:defRPr>
                </a:lvl9pPr>
              </a:lstStyle>
              <a:p>
                <a:pPr marL="171450" indent="-171450">
                  <a:buFont typeface="Wingdings" charset="2"/>
                  <a:buChar char="ü"/>
                </a:pP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成立于</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1828</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年，是欧洲高质量的面料供应商。</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1978</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年进入汽车面料行业，</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30</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余年专注于汽车装饰面料的覆合技术，包括火焰覆合和热熔胶覆合工艺</a:t>
                </a:r>
                <a:endParaRPr lang="en-US" altLang="zh-CN"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endParaRPr>
              </a:p>
            </p:txBody>
          </p:sp>
          <p:sp>
            <p:nvSpPr>
              <p:cNvPr id="21" name="矩形 20">
                <a:extLst>
                  <a:ext uri="{FF2B5EF4-FFF2-40B4-BE49-F238E27FC236}">
                    <a16:creationId xmlns:a16="http://schemas.microsoft.com/office/drawing/2014/main" xmlns="" id="{562E9356-8030-184A-821D-4B5DFD6F19A8}"/>
                  </a:ext>
                </a:extLst>
              </p:cNvPr>
              <p:cNvSpPr/>
              <p:nvPr/>
            </p:nvSpPr>
            <p:spPr>
              <a:xfrm>
                <a:off x="323527" y="3757823"/>
                <a:ext cx="2988240" cy="1200329"/>
              </a:xfrm>
              <a:prstGeom prst="rect">
                <a:avLst/>
              </a:prstGeom>
            </p:spPr>
            <p:txBody>
              <a:bodyPr wrap="square">
                <a:spAutoFit/>
              </a:bodyPr>
              <a:lstStyle/>
              <a:p>
                <a:pPr marL="171450" indent="-171450">
                  <a:buFont typeface="Wingdings" charset="2"/>
                  <a:buChar char="ü"/>
                </a:pP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其产品主要为立柱和顶棚面料。是欧洲汽车厂家的主要面料供应商之一，主要客户包括奥迪、宝马、保时捷、奔驰、大众集团等。</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2018</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年与</a:t>
                </a:r>
                <a:r>
                  <a:rPr lang="en-US" altLang="zh-CN" sz="1200" dirty="0" err="1">
                    <a:solidFill>
                      <a:srgbClr val="052669"/>
                    </a:solidFill>
                    <a:latin typeface="Arial Narrow" panose="020B0606020202030204" pitchFamily="34" charset="0"/>
                    <a:ea typeface="微軟正黑體" panose="020B0604030504040204" pitchFamily="34" charset="-120"/>
                    <a:cs typeface="Microsoft YaHei" charset="-122"/>
                    <a:sym typeface="Arial" charset="0"/>
                  </a:rPr>
                  <a:t>Gertex</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合并为</a:t>
                </a:r>
                <a:r>
                  <a:rPr lang="en-US" altLang="zh-CN" sz="1200" dirty="0" err="1">
                    <a:solidFill>
                      <a:srgbClr val="052669"/>
                    </a:solidFill>
                    <a:latin typeface="Arial Narrow" panose="020B0606020202030204" pitchFamily="34" charset="0"/>
                    <a:ea typeface="微軟正黑體" panose="020B0604030504040204" pitchFamily="34" charset="-120"/>
                    <a:cs typeface="Microsoft YaHei" charset="-122"/>
                    <a:sym typeface="Arial" charset="0"/>
                  </a:rPr>
                  <a:t>zwissTEX</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公司，拥有从经编到覆合的卓越研发和生产工艺</a:t>
                </a:r>
                <a:endParaRPr lang="en-US" altLang="zh-CN"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endParaRPr>
              </a:p>
            </p:txBody>
          </p:sp>
          <p:sp>
            <p:nvSpPr>
              <p:cNvPr id="22" name="矩形 21">
                <a:extLst>
                  <a:ext uri="{FF2B5EF4-FFF2-40B4-BE49-F238E27FC236}">
                    <a16:creationId xmlns:a16="http://schemas.microsoft.com/office/drawing/2014/main" xmlns="" id="{43B58112-06B8-954D-B975-3207C29BDF6B}"/>
                  </a:ext>
                </a:extLst>
              </p:cNvPr>
              <p:cNvSpPr/>
              <p:nvPr/>
            </p:nvSpPr>
            <p:spPr>
              <a:xfrm>
                <a:off x="519899" y="2689251"/>
                <a:ext cx="2749879" cy="1015663"/>
              </a:xfrm>
              <a:prstGeom prst="rect">
                <a:avLst/>
              </a:prstGeom>
            </p:spPr>
            <p:txBody>
              <a:bodyPr wrap="square">
                <a:spAutoFit/>
              </a:bodyPr>
              <a:lstStyle/>
              <a:p>
                <a:pPr algn="just"/>
                <a:r>
                  <a:rPr lang="en-US" altLang="zh-CN" sz="1200" dirty="0" err="1">
                    <a:solidFill>
                      <a:srgbClr val="052669"/>
                    </a:solidFill>
                    <a:latin typeface="Arial Narrow" panose="020B0606020202030204" pitchFamily="34" charset="0"/>
                    <a:ea typeface="微軟正黑體" panose="020B0604030504040204" pitchFamily="34" charset="-120"/>
                    <a:cs typeface="Microsoft YaHei" charset="-122"/>
                  </a:rPr>
                  <a:t>Zoeppritex</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 (Now</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err="1">
                    <a:solidFill>
                      <a:srgbClr val="052669"/>
                    </a:solidFill>
                    <a:latin typeface="Arial Narrow" panose="020B0606020202030204" pitchFamily="34" charset="0"/>
                    <a:ea typeface="微軟正黑體" panose="020B0604030504040204" pitchFamily="34" charset="-120"/>
                    <a:cs typeface="Microsoft YaHei" charset="-122"/>
                  </a:rPr>
                  <a:t>zwissTex</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has 30 year  experience</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in</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automotive fabric lamination</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with</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excelled</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tech</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&amp;</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know-how.</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Its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expertise</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on</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fabric</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lamination includes flame-lamination and thermo-bonding lamination</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process.</a:t>
                </a:r>
                <a:endParaRPr lang="zh-HK" altLang="en-US" sz="1200" dirty="0"/>
              </a:p>
            </p:txBody>
          </p:sp>
          <p:sp>
            <p:nvSpPr>
              <p:cNvPr id="23" name="矩形 22">
                <a:extLst>
                  <a:ext uri="{FF2B5EF4-FFF2-40B4-BE49-F238E27FC236}">
                    <a16:creationId xmlns:a16="http://schemas.microsoft.com/office/drawing/2014/main" xmlns="" id="{DEA588AA-B5C0-F04A-9A54-C747C4DEB333}"/>
                  </a:ext>
                </a:extLst>
              </p:cNvPr>
              <p:cNvSpPr/>
              <p:nvPr/>
            </p:nvSpPr>
            <p:spPr>
              <a:xfrm>
                <a:off x="519899" y="4827419"/>
                <a:ext cx="2840228" cy="646331"/>
              </a:xfrm>
              <a:prstGeom prst="rect">
                <a:avLst/>
              </a:prstGeom>
            </p:spPr>
            <p:txBody>
              <a:bodyPr wrap="square">
                <a:spAutoFit/>
              </a:bodyPr>
              <a:lstStyle/>
              <a:p>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With</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automotive pillar fabrics and headliner</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fabrics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being</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its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main</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products,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it</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has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been</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key</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fabrics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supplier of</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European OEMs.</a:t>
                </a:r>
              </a:p>
            </p:txBody>
          </p:sp>
          <p:sp>
            <p:nvSpPr>
              <p:cNvPr id="24" name="矩形 23">
                <a:extLst>
                  <a:ext uri="{FF2B5EF4-FFF2-40B4-BE49-F238E27FC236}">
                    <a16:creationId xmlns:a16="http://schemas.microsoft.com/office/drawing/2014/main" xmlns="" id="{B07205DA-921B-7144-92F6-2AD6BD2649C9}"/>
                  </a:ext>
                </a:extLst>
              </p:cNvPr>
              <p:cNvSpPr/>
              <p:nvPr/>
            </p:nvSpPr>
            <p:spPr>
              <a:xfrm>
                <a:off x="335365" y="5294607"/>
                <a:ext cx="2964263" cy="830997"/>
              </a:xfrm>
              <a:prstGeom prst="rect">
                <a:avLst/>
              </a:prstGeom>
            </p:spPr>
            <p:txBody>
              <a:bodyPr wrap="square">
                <a:spAutoFit/>
              </a:bodyPr>
              <a:lstStyle/>
              <a:p>
                <a:endParaRPr lang="en-US" altLang="zh-CN" sz="1200" dirty="0">
                  <a:solidFill>
                    <a:srgbClr val="052669"/>
                  </a:solidFill>
                  <a:latin typeface="Arial Narrow" panose="020B0606020202030204" pitchFamily="34" charset="0"/>
                  <a:ea typeface="微軟正黑體" panose="020B0604030504040204" pitchFamily="34" charset="-120"/>
                  <a:cs typeface="Microsoft YaHei" charset="-122"/>
                </a:endParaRPr>
              </a:p>
              <a:p>
                <a:pPr marL="171450" indent="-171450">
                  <a:buFont typeface="Wingdings" pitchFamily="2" charset="2"/>
                  <a:buChar char="ü"/>
                </a:pP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集团公司还聚焦为客户开发和提供多种内饰面料，如空间多层面料</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3D/Free</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D</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mesh</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a:t>
                </a:r>
                <a:r>
                  <a:rPr lang="en-US" altLang="zh-CN" sz="1200" dirty="0" err="1">
                    <a:solidFill>
                      <a:srgbClr val="052669"/>
                    </a:solidFill>
                    <a:latin typeface="Arial Narrow" panose="020B0606020202030204" pitchFamily="34" charset="0"/>
                    <a:ea typeface="微軟正黑體" panose="020B0604030504040204" pitchFamily="34" charset="-120"/>
                    <a:cs typeface="Microsoft YaHei" charset="-122"/>
                  </a:rPr>
                  <a:t>Alcantara</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覆合等。</a:t>
                </a:r>
                <a:endParaRPr lang="en-US" altLang="zh-CN" sz="1200" dirty="0">
                  <a:solidFill>
                    <a:srgbClr val="052669"/>
                  </a:solidFill>
                  <a:latin typeface="Arial Narrow" panose="020B0606020202030204" pitchFamily="34" charset="0"/>
                  <a:ea typeface="微軟正黑體" panose="020B0604030504040204" pitchFamily="34" charset="-120"/>
                  <a:cs typeface="Microsoft YaHei" charset="-122"/>
                </a:endParaRPr>
              </a:p>
            </p:txBody>
          </p:sp>
          <p:sp>
            <p:nvSpPr>
              <p:cNvPr id="25" name="矩形 24">
                <a:extLst>
                  <a:ext uri="{FF2B5EF4-FFF2-40B4-BE49-F238E27FC236}">
                    <a16:creationId xmlns:a16="http://schemas.microsoft.com/office/drawing/2014/main" xmlns="" id="{16E0B221-0C52-184C-A727-84A97E3C0337}"/>
                  </a:ext>
                </a:extLst>
              </p:cNvPr>
              <p:cNvSpPr/>
              <p:nvPr/>
            </p:nvSpPr>
            <p:spPr>
              <a:xfrm>
                <a:off x="490615" y="6042513"/>
                <a:ext cx="2782641" cy="646331"/>
              </a:xfrm>
              <a:prstGeom prst="rect">
                <a:avLst/>
              </a:prstGeom>
            </p:spPr>
            <p:txBody>
              <a:bodyPr wrap="square">
                <a:spAutoFit/>
              </a:bodyPr>
              <a:lstStyle/>
              <a:p>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Its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group</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also</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supplies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clients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with</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various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new</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fabrics,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err="1">
                    <a:solidFill>
                      <a:srgbClr val="052669"/>
                    </a:solidFill>
                    <a:latin typeface="Arial Narrow" panose="020B0606020202030204" pitchFamily="34" charset="0"/>
                    <a:ea typeface="微軟正黑體" panose="020B0604030504040204" pitchFamily="34" charset="-120"/>
                    <a:cs typeface="Microsoft YaHei" charset="-122"/>
                  </a:rPr>
                  <a:t>eg.</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3D</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Mesh</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Space</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fabrics,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Alcantara</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alternatives,</a:t>
                </a:r>
                <a:r>
                  <a:rPr lang="zh-CN" altLang="en-US" sz="1200" dirty="0">
                    <a:solidFill>
                      <a:srgbClr val="052669"/>
                    </a:solidFill>
                    <a:latin typeface="Arial Narrow" panose="020B0606020202030204" pitchFamily="34" charset="0"/>
                    <a:ea typeface="微軟正黑體" panose="020B0604030504040204" pitchFamily="34" charset="-120"/>
                    <a:cs typeface="Microsoft YaHei" charset="-122"/>
                  </a:rPr>
                  <a:t> </a:t>
                </a:r>
                <a:r>
                  <a:rPr lang="en-US" altLang="zh-CN" sz="1200" dirty="0">
                    <a:solidFill>
                      <a:srgbClr val="052669"/>
                    </a:solidFill>
                    <a:latin typeface="Arial Narrow" panose="020B0606020202030204" pitchFamily="34" charset="0"/>
                    <a:ea typeface="微軟正黑體" panose="020B0604030504040204" pitchFamily="34" charset="-120"/>
                    <a:cs typeface="Microsoft YaHei" charset="-122"/>
                  </a:rPr>
                  <a:t>etc.</a:t>
                </a:r>
              </a:p>
            </p:txBody>
          </p:sp>
        </p:grpSp>
      </p:grpSp>
      <p:grpSp>
        <p:nvGrpSpPr>
          <p:cNvPr id="2" name="群組 1"/>
          <p:cNvGrpSpPr/>
          <p:nvPr/>
        </p:nvGrpSpPr>
        <p:grpSpPr>
          <a:xfrm>
            <a:off x="182396" y="728050"/>
            <a:ext cx="3713259" cy="4083852"/>
            <a:chOff x="5863055" y="764704"/>
            <a:chExt cx="3713259" cy="4083852"/>
          </a:xfrm>
        </p:grpSpPr>
        <p:pic>
          <p:nvPicPr>
            <p:cNvPr id="17" name="图片 21">
              <a:extLst>
                <a:ext uri="{FF2B5EF4-FFF2-40B4-BE49-F238E27FC236}">
                  <a16:creationId xmlns:a16="http://schemas.microsoft.com/office/drawing/2014/main" xmlns="" id="{F52622C9-C687-4D45-8A29-5902AB502580}"/>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017193" y="835828"/>
              <a:ext cx="559121" cy="353632"/>
            </a:xfrm>
            <a:prstGeom prst="rect">
              <a:avLst/>
            </a:prstGeom>
          </p:spPr>
        </p:pic>
        <p:sp>
          <p:nvSpPr>
            <p:cNvPr id="26" name="矩形 25">
              <a:extLst>
                <a:ext uri="{FF2B5EF4-FFF2-40B4-BE49-F238E27FC236}">
                  <a16:creationId xmlns:a16="http://schemas.microsoft.com/office/drawing/2014/main" xmlns="" id="{B87A4C45-42BC-3C4B-A9A9-57D0B7E7914D}"/>
                </a:ext>
              </a:extLst>
            </p:cNvPr>
            <p:cNvSpPr/>
            <p:nvPr/>
          </p:nvSpPr>
          <p:spPr>
            <a:xfrm>
              <a:off x="5872239" y="764704"/>
              <a:ext cx="3046882" cy="606225"/>
            </a:xfrm>
            <a:prstGeom prst="rect">
              <a:avLst/>
            </a:prstGeom>
            <a:solidFill>
              <a:srgbClr val="3760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27" name="矩形 26">
              <a:extLst>
                <a:ext uri="{FF2B5EF4-FFF2-40B4-BE49-F238E27FC236}">
                  <a16:creationId xmlns:a16="http://schemas.microsoft.com/office/drawing/2014/main" xmlns="" id="{9FFA3EA3-B3C0-304F-A058-A5530AB0D37F}"/>
                </a:ext>
              </a:extLst>
            </p:cNvPr>
            <p:cNvSpPr/>
            <p:nvPr/>
          </p:nvSpPr>
          <p:spPr>
            <a:xfrm>
              <a:off x="6326832" y="764704"/>
              <a:ext cx="2376264" cy="584775"/>
            </a:xfrm>
            <a:prstGeom prst="rect">
              <a:avLst/>
            </a:prstGeom>
            <a:ln>
              <a:noFill/>
            </a:ln>
          </p:spPr>
          <p:txBody>
            <a:bodyPr wrap="square">
              <a:spAutoFit/>
            </a:bodyPr>
            <a:lstStyle/>
            <a:p>
              <a:pPr algn="ctr"/>
              <a:r>
                <a:rPr lang="zh-CN" altLang="en-US" sz="1600" b="1" dirty="0">
                  <a:solidFill>
                    <a:schemeClr val="bg1"/>
                  </a:solidFill>
                  <a:latin typeface="Arial Narrow" panose="020B0606020202030204" pitchFamily="34" charset="0"/>
                  <a:ea typeface="微軟正黑體" panose="020B0604030504040204" pitchFamily="34" charset="-120"/>
                </a:rPr>
                <a:t>宁波华众控股 </a:t>
              </a:r>
              <a:r>
                <a:rPr lang="en-US" altLang="zh-TW" sz="1600" b="1" dirty="0">
                  <a:solidFill>
                    <a:schemeClr val="bg1"/>
                  </a:solidFill>
                  <a:latin typeface="Arial Narrow" panose="020B0606020202030204" pitchFamily="34" charset="0"/>
                  <a:ea typeface="微軟正黑體" panose="020B0604030504040204" pitchFamily="34" charset="-120"/>
                </a:rPr>
                <a:t>50</a:t>
              </a:r>
              <a:r>
                <a:rPr lang="en-US" altLang="zh-CN" sz="1600" b="1" dirty="0">
                  <a:solidFill>
                    <a:schemeClr val="bg1"/>
                  </a:solidFill>
                  <a:latin typeface="Arial Narrow" panose="020B0606020202030204" pitchFamily="34" charset="0"/>
                  <a:ea typeface="微軟正黑體" panose="020B0604030504040204" pitchFamily="34" charset="-120"/>
                </a:rPr>
                <a:t>%</a:t>
              </a:r>
            </a:p>
            <a:p>
              <a:pPr algn="ctr"/>
              <a:r>
                <a:rPr lang="en-US" altLang="zh-CN" sz="1600" b="1" dirty="0" err="1">
                  <a:solidFill>
                    <a:schemeClr val="bg1"/>
                  </a:solidFill>
                  <a:latin typeface="Arial Narrow" panose="020B0606020202030204" pitchFamily="34" charset="0"/>
                  <a:ea typeface="微軟正黑體" panose="020B0604030504040204" pitchFamily="34" charset="-120"/>
                </a:rPr>
                <a:t>Huazhong</a:t>
              </a:r>
              <a:r>
                <a:rPr lang="en-US" altLang="zh-CN" sz="1600" b="1" dirty="0">
                  <a:solidFill>
                    <a:schemeClr val="bg1"/>
                  </a:solidFill>
                  <a:latin typeface="Arial Narrow" panose="020B0606020202030204" pitchFamily="34" charset="0"/>
                  <a:ea typeface="微軟正黑體" panose="020B0604030504040204" pitchFamily="34" charset="-120"/>
                </a:rPr>
                <a:t> Holdings</a:t>
              </a:r>
              <a:endParaRPr lang="zh-CN" altLang="en-US" sz="1600" b="1" dirty="0">
                <a:solidFill>
                  <a:schemeClr val="bg1"/>
                </a:solidFill>
                <a:latin typeface="Arial Narrow" panose="020B0606020202030204" pitchFamily="34" charset="0"/>
                <a:ea typeface="微軟正黑體" panose="020B0604030504040204" pitchFamily="34" charset="-120"/>
              </a:endParaRPr>
            </a:p>
          </p:txBody>
        </p:sp>
        <p:sp>
          <p:nvSpPr>
            <p:cNvPr id="28" name="矩形 27">
              <a:extLst>
                <a:ext uri="{FF2B5EF4-FFF2-40B4-BE49-F238E27FC236}">
                  <a16:creationId xmlns:a16="http://schemas.microsoft.com/office/drawing/2014/main" xmlns="" id="{47EC4F28-E238-DB45-8DC6-D139BCB55995}"/>
                </a:ext>
              </a:extLst>
            </p:cNvPr>
            <p:cNvSpPr/>
            <p:nvPr/>
          </p:nvSpPr>
          <p:spPr>
            <a:xfrm>
              <a:off x="5863055" y="1396136"/>
              <a:ext cx="3098897" cy="3452420"/>
            </a:xfrm>
            <a:prstGeom prst="rect">
              <a:avLst/>
            </a:prstGeom>
          </p:spPr>
          <p:txBody>
            <a:bodyPr wrap="square">
              <a:spAutoFit/>
            </a:bodyPr>
            <a:lstStyle/>
            <a:p>
              <a:pPr marL="171450" indent="-171450">
                <a:lnSpc>
                  <a:spcPct val="120000"/>
                </a:lnSpc>
                <a:buFont typeface="Wingdings" charset="2"/>
                <a:buChar char="ü"/>
              </a:pP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成立于</a:t>
              </a:r>
              <a:r>
                <a:rPr lang="zh-CN" altLang="zh-CN" sz="1200" dirty="0">
                  <a:solidFill>
                    <a:srgbClr val="404040"/>
                  </a:solidFill>
                  <a:latin typeface="Arial Narrow" panose="020B0606020202030204" pitchFamily="34" charset="0"/>
                  <a:ea typeface="微軟正黑體" panose="020B0604030504040204" pitchFamily="34" charset="-120"/>
                  <a:cs typeface="Microsoft YaHei" charset="-122"/>
                </a:rPr>
                <a:t>1</a:t>
              </a:r>
              <a:r>
                <a:rPr lang="en-US" altLang="zh-CN" sz="1200" dirty="0">
                  <a:solidFill>
                    <a:srgbClr val="404040"/>
                  </a:solidFill>
                  <a:latin typeface="Arial Narrow" panose="020B0606020202030204" pitchFamily="34" charset="0"/>
                  <a:ea typeface="微軟正黑體" panose="020B0604030504040204" pitchFamily="34" charset="-120"/>
                  <a:cs typeface="Microsoft YaHei" charset="-122"/>
                </a:rPr>
                <a:t>993</a:t>
              </a: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年，隶属于华翔集团，是中国顶尖的汽车内外饰一级供应商。客户包括一汽大众</a:t>
              </a:r>
              <a:r>
                <a:rPr lang="zh-CN" altLang="zh-CN" sz="1200" dirty="0">
                  <a:solidFill>
                    <a:srgbClr val="404040"/>
                  </a:solidFill>
                  <a:latin typeface="Arial Narrow" panose="020B0606020202030204" pitchFamily="34" charset="0"/>
                  <a:ea typeface="微軟正黑體" panose="020B0604030504040204" pitchFamily="34" charset="-120"/>
                  <a:cs typeface="Microsoft YaHei" charset="-122"/>
                </a:rPr>
                <a:t>、</a:t>
              </a: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上汽大众、上海通用、长安福特、北京奔驰、沃尔沃等。 </a:t>
              </a:r>
              <a:r>
                <a:rPr lang="en-US" altLang="zh-CN" sz="1200" dirty="0">
                  <a:solidFill>
                    <a:srgbClr val="404040"/>
                  </a:solidFill>
                  <a:latin typeface="Arial Narrow" panose="020B0606020202030204" pitchFamily="34" charset="0"/>
                  <a:ea typeface="微軟正黑體" panose="020B0604030504040204" pitchFamily="34" charset="-120"/>
                  <a:cs typeface="Microsoft YaHei" charset="-122"/>
                </a:rPr>
                <a:t>2018</a:t>
              </a: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销售额超过</a:t>
              </a:r>
              <a:r>
                <a:rPr lang="en-US" altLang="zh-CN" sz="1200" dirty="0">
                  <a:solidFill>
                    <a:srgbClr val="404040"/>
                  </a:solidFill>
                  <a:latin typeface="Arial Narrow" panose="020B0606020202030204" pitchFamily="34" charset="0"/>
                  <a:ea typeface="微軟正黑體" panose="020B0604030504040204" pitchFamily="34" charset="-120"/>
                  <a:cs typeface="Microsoft YaHei" charset="-122"/>
                </a:rPr>
                <a:t>35</a:t>
              </a: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亿元。公司于</a:t>
              </a:r>
              <a:r>
                <a:rPr lang="en-US" altLang="zh-CN" sz="1200" dirty="0">
                  <a:solidFill>
                    <a:srgbClr val="404040"/>
                  </a:solidFill>
                  <a:latin typeface="Arial Narrow" panose="020B0606020202030204" pitchFamily="34" charset="0"/>
                  <a:ea typeface="微軟正黑體" panose="020B0604030504040204" pitchFamily="34" charset="-120"/>
                  <a:cs typeface="Microsoft YaHei" charset="-122"/>
                </a:rPr>
                <a:t>2012</a:t>
              </a: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年港交所上市。</a:t>
              </a:r>
              <a:endParaRPr lang="en-US" altLang="zh-CN" sz="1200" dirty="0">
                <a:solidFill>
                  <a:srgbClr val="404040"/>
                </a:solidFill>
                <a:latin typeface="Arial Narrow" panose="020B0606020202030204" pitchFamily="34" charset="0"/>
                <a:ea typeface="微軟正黑體" panose="020B0604030504040204" pitchFamily="34" charset="-120"/>
                <a:cs typeface="Microsoft YaHei" charset="-122"/>
              </a:endParaRPr>
            </a:p>
            <a:p>
              <a:pPr>
                <a:lnSpc>
                  <a:spcPct val="120000"/>
                </a:lnSpc>
              </a:pPr>
              <a:r>
                <a:rPr lang="en-US" altLang="zh-CN" sz="1100" dirty="0">
                  <a:latin typeface="Arial Narrow" panose="020B0606020202030204" pitchFamily="34" charset="0"/>
                  <a:ea typeface="微軟正黑體" panose="020B0604030504040204" pitchFamily="34" charset="-120"/>
                  <a:cs typeface="Microsoft YaHei" charset="-122"/>
                </a:rPr>
                <a:t>Established</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in</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1993,</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Ningbo</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err="1">
                  <a:latin typeface="Arial Narrow" panose="020B0606020202030204" pitchFamily="34" charset="0"/>
                  <a:ea typeface="微軟正黑體" panose="020B0604030504040204" pitchFamily="34" charset="-120"/>
                  <a:cs typeface="Microsoft YaHei" charset="-122"/>
                </a:rPr>
                <a:t>Huazhong</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is</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a</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leading</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automotive</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parts tier 1</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supplier</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in</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China.</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Its</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customers</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include</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Audi,</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FAW-VW,</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SAIC-VW,</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SAIC</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GM,</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err="1">
                  <a:latin typeface="Arial Narrow" panose="020B0606020202030204" pitchFamily="34" charset="0"/>
                  <a:ea typeface="微軟正黑體" panose="020B0604030504040204" pitchFamily="34" charset="-120"/>
                  <a:cs typeface="Microsoft YaHei" charset="-122"/>
                </a:rPr>
                <a:t>Chang’an</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Ford,</a:t>
              </a:r>
              <a:r>
                <a:rPr lang="zh-CN" altLang="zh-CN"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BBAC,</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a:latin typeface="Arial Narrow" panose="020B0606020202030204" pitchFamily="34" charset="0"/>
                  <a:ea typeface="微軟正黑體" panose="020B0604030504040204" pitchFamily="34" charset="-120"/>
                  <a:cs typeface="Microsoft YaHei" charset="-122"/>
                </a:rPr>
                <a:t>Volvo,</a:t>
              </a:r>
              <a:r>
                <a:rPr lang="zh-CN" altLang="en-US" sz="1100" dirty="0">
                  <a:latin typeface="Arial Narrow" panose="020B0606020202030204" pitchFamily="34" charset="0"/>
                  <a:ea typeface="微軟正黑體" panose="020B0604030504040204" pitchFamily="34" charset="-120"/>
                  <a:cs typeface="Microsoft YaHei" charset="-122"/>
                </a:rPr>
                <a:t> </a:t>
              </a:r>
              <a:r>
                <a:rPr lang="en-US" altLang="zh-CN" sz="1100" dirty="0" err="1">
                  <a:latin typeface="Arial Narrow" panose="020B0606020202030204" pitchFamily="34" charset="0"/>
                  <a:ea typeface="微軟正黑體" panose="020B0604030504040204" pitchFamily="34" charset="-120"/>
                  <a:cs typeface="Microsoft YaHei" charset="-122"/>
                </a:rPr>
                <a:t>etc</a:t>
              </a:r>
              <a:r>
                <a:rPr lang="zh-CN" altLang="en-US" sz="1100" dirty="0">
                  <a:latin typeface="Arial Narrow" panose="020B0606020202030204" pitchFamily="34" charset="0"/>
                  <a:ea typeface="微軟正黑體" panose="020B0604030504040204" pitchFamily="34" charset="-120"/>
                  <a:cs typeface="Microsoft YaHei" charset="-122"/>
                </a:rPr>
                <a:t>.</a:t>
              </a:r>
              <a:r>
                <a:rPr lang="en-US" altLang="zh-CN" sz="1100" dirty="0">
                  <a:latin typeface="Arial Narrow" panose="020B0606020202030204" pitchFamily="34" charset="0"/>
                  <a:ea typeface="微軟正黑體" panose="020B0604030504040204" pitchFamily="34" charset="-120"/>
                  <a:cs typeface="Microsoft YaHei" charset="-122"/>
                </a:rPr>
                <a:t> Annual domestic sales exceeded 3.5Billion RMB in 2018. </a:t>
              </a:r>
              <a:r>
                <a:rPr lang="en-US" altLang="zh-CN" sz="1100" dirty="0" err="1">
                  <a:latin typeface="Arial Narrow" panose="020B0606020202030204" pitchFamily="34" charset="0"/>
                  <a:ea typeface="微軟正黑體" panose="020B0604030504040204" pitchFamily="34" charset="-120"/>
                  <a:cs typeface="Microsoft YaHei" charset="-122"/>
                </a:rPr>
                <a:t>Huazhong</a:t>
              </a:r>
              <a:r>
                <a:rPr lang="en-US" altLang="zh-CN" sz="1100" dirty="0">
                  <a:latin typeface="Arial Narrow" panose="020B0606020202030204" pitchFamily="34" charset="0"/>
                  <a:ea typeface="微軟正黑體" panose="020B0604030504040204" pitchFamily="34" charset="-120"/>
                  <a:cs typeface="Microsoft YaHei" charset="-122"/>
                </a:rPr>
                <a:t> was listed on HKEX in Jan 2012.</a:t>
              </a:r>
            </a:p>
            <a:p>
              <a:pPr marL="171450" indent="-171450">
                <a:lnSpc>
                  <a:spcPct val="120000"/>
                </a:lnSpc>
                <a:buFont typeface="Wingdings" charset="2"/>
                <a:buChar char="ü"/>
              </a:pP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rPr>
                <a:t>汽车类产品：保险杠总成、立柱、前端模块、格栅、门槛、踏板、面料、模具等 </a:t>
              </a:r>
              <a:endParaRPr lang="en-US" altLang="zh-CN" sz="1200" dirty="0">
                <a:solidFill>
                  <a:srgbClr val="404040"/>
                </a:solidFill>
                <a:latin typeface="Arial Narrow" panose="020B0606020202030204" pitchFamily="34" charset="0"/>
                <a:ea typeface="微軟正黑體" panose="020B0604030504040204" pitchFamily="34" charset="-120"/>
                <a:cs typeface="Microsoft YaHei" charset="-122"/>
              </a:endParaRPr>
            </a:p>
            <a:p>
              <a:pPr>
                <a:lnSpc>
                  <a:spcPct val="120000"/>
                </a:lnSpc>
              </a:pP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Automotive</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products</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include</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bumper</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systems,</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pillars,</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frontier</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framework,</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grilles,</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rocker</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panels,</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err="1">
                  <a:solidFill>
                    <a:srgbClr val="404040"/>
                  </a:solidFill>
                  <a:latin typeface="Arial Narrow" panose="020B0606020202030204" pitchFamily="34" charset="0"/>
                  <a:ea typeface="微軟正黑體" panose="020B0604030504040204" pitchFamily="34" charset="-120"/>
                  <a:cs typeface="Microsoft YaHei" charset="-122"/>
                </a:rPr>
                <a:t>fabris</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parts</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err="1">
                  <a:solidFill>
                    <a:srgbClr val="404040"/>
                  </a:solidFill>
                  <a:latin typeface="Arial Narrow" panose="020B0606020202030204" pitchFamily="34" charset="0"/>
                  <a:ea typeface="微軟正黑體" panose="020B0604030504040204" pitchFamily="34" charset="-120"/>
                  <a:cs typeface="Microsoft YaHei" charset="-122"/>
                </a:rPr>
                <a:t>toolings</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a:t>
              </a:r>
              <a:r>
                <a:rPr lang="zh-CN" altLang="en-US" sz="1100" dirty="0">
                  <a:solidFill>
                    <a:srgbClr val="404040"/>
                  </a:solidFill>
                  <a:latin typeface="Arial Narrow" panose="020B0606020202030204" pitchFamily="34" charset="0"/>
                  <a:ea typeface="微軟正黑體" panose="020B0604030504040204" pitchFamily="34" charset="-120"/>
                  <a:cs typeface="Microsoft YaHei" charset="-122"/>
                </a:rPr>
                <a:t> </a:t>
              </a:r>
              <a:r>
                <a:rPr lang="en-US" altLang="zh-CN" sz="1100" dirty="0">
                  <a:solidFill>
                    <a:srgbClr val="404040"/>
                  </a:solidFill>
                  <a:latin typeface="Arial Narrow" panose="020B0606020202030204" pitchFamily="34" charset="0"/>
                  <a:ea typeface="微軟正黑體" panose="020B0604030504040204" pitchFamily="34" charset="-120"/>
                  <a:cs typeface="Microsoft YaHei" charset="-122"/>
                </a:rPr>
                <a:t>etc.</a:t>
              </a:r>
            </a:p>
          </p:txBody>
        </p:sp>
        <p:sp>
          <p:nvSpPr>
            <p:cNvPr id="29" name="矩形 28">
              <a:extLst>
                <a:ext uri="{FF2B5EF4-FFF2-40B4-BE49-F238E27FC236}">
                  <a16:creationId xmlns:a16="http://schemas.microsoft.com/office/drawing/2014/main" xmlns="" id="{41B15E91-4EB3-1441-A9D3-3B16D9FD54F6}"/>
                </a:ext>
              </a:extLst>
            </p:cNvPr>
            <p:cNvSpPr/>
            <p:nvPr/>
          </p:nvSpPr>
          <p:spPr>
            <a:xfrm>
              <a:off x="5872238" y="1412776"/>
              <a:ext cx="3046882" cy="3399540"/>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sz="1100"/>
            </a:p>
          </p:txBody>
        </p:sp>
      </p:grpSp>
      <p:cxnSp>
        <p:nvCxnSpPr>
          <p:cNvPr id="33" name="直線接點 46">
            <a:extLst>
              <a:ext uri="{FF2B5EF4-FFF2-40B4-BE49-F238E27FC236}">
                <a16:creationId xmlns:a16="http://schemas.microsoft.com/office/drawing/2014/main" xmlns="" id="{9651AA60-27B8-2B4D-9D26-1F2D5883D77F}"/>
              </a:ext>
            </a:extLst>
          </p:cNvPr>
          <p:cNvCxnSpPr/>
          <p:nvPr/>
        </p:nvCxnSpPr>
        <p:spPr>
          <a:xfrm flipV="1">
            <a:off x="3759723" y="4077186"/>
            <a:ext cx="0" cy="743452"/>
          </a:xfrm>
          <a:prstGeom prst="line">
            <a:avLst/>
          </a:prstGeom>
          <a:ln>
            <a:solidFill>
              <a:srgbClr val="2A296B"/>
            </a:solidFill>
            <a:prstDash val="dash"/>
            <a:tailEnd type="oval"/>
          </a:ln>
        </p:spPr>
        <p:style>
          <a:lnRef idx="1">
            <a:schemeClr val="accent1"/>
          </a:lnRef>
          <a:fillRef idx="0">
            <a:schemeClr val="accent1"/>
          </a:fillRef>
          <a:effectRef idx="0">
            <a:schemeClr val="accent1"/>
          </a:effectRef>
          <a:fontRef idx="minor">
            <a:schemeClr val="tx1"/>
          </a:fontRef>
        </p:style>
      </p:cxnSp>
      <p:grpSp>
        <p:nvGrpSpPr>
          <p:cNvPr id="3" name="群組 2"/>
          <p:cNvGrpSpPr/>
          <p:nvPr/>
        </p:nvGrpSpPr>
        <p:grpSpPr>
          <a:xfrm>
            <a:off x="179512" y="4225862"/>
            <a:ext cx="5578749" cy="2394433"/>
            <a:chOff x="3542826" y="4282342"/>
            <a:chExt cx="5578749" cy="2394433"/>
          </a:xfrm>
        </p:grpSpPr>
        <p:sp>
          <p:nvSpPr>
            <p:cNvPr id="5" name="矩形 4">
              <a:extLst>
                <a:ext uri="{FF2B5EF4-FFF2-40B4-BE49-F238E27FC236}">
                  <a16:creationId xmlns:a16="http://schemas.microsoft.com/office/drawing/2014/main" xmlns="" id="{DC7D0832-9C0A-A343-BED3-B9DD579DA108}"/>
                </a:ext>
              </a:extLst>
            </p:cNvPr>
            <p:cNvSpPr/>
            <p:nvPr/>
          </p:nvSpPr>
          <p:spPr>
            <a:xfrm>
              <a:off x="7218100" y="4282342"/>
              <a:ext cx="1809782" cy="599179"/>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30" name="矩形 29">
              <a:extLst>
                <a:ext uri="{FF2B5EF4-FFF2-40B4-BE49-F238E27FC236}">
                  <a16:creationId xmlns:a16="http://schemas.microsoft.com/office/drawing/2014/main" xmlns="" id="{F158B1CC-D1DB-8949-98A9-B0AF12632E42}"/>
                </a:ext>
              </a:extLst>
            </p:cNvPr>
            <p:cNvSpPr/>
            <p:nvPr/>
          </p:nvSpPr>
          <p:spPr>
            <a:xfrm>
              <a:off x="3546431" y="4892031"/>
              <a:ext cx="5480186" cy="1784744"/>
            </a:xfrm>
            <a:prstGeom prst="rect">
              <a:avLst/>
            </a:prstGeom>
            <a:noFill/>
            <a:ln w="127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sz="1100"/>
            </a:p>
          </p:txBody>
        </p:sp>
        <p:sp>
          <p:nvSpPr>
            <p:cNvPr id="31" name="矩形 30">
              <a:extLst>
                <a:ext uri="{FF2B5EF4-FFF2-40B4-BE49-F238E27FC236}">
                  <a16:creationId xmlns:a16="http://schemas.microsoft.com/office/drawing/2014/main" xmlns="" id="{6646A399-5CA9-224E-84CF-2FF980B36536}"/>
                </a:ext>
              </a:extLst>
            </p:cNvPr>
            <p:cNvSpPr/>
            <p:nvPr/>
          </p:nvSpPr>
          <p:spPr>
            <a:xfrm>
              <a:off x="7003526" y="4292343"/>
              <a:ext cx="2118049" cy="584775"/>
            </a:xfrm>
            <a:prstGeom prst="rect">
              <a:avLst/>
            </a:prstGeom>
          </p:spPr>
          <p:txBody>
            <a:bodyPr wrap="square">
              <a:spAutoFit/>
            </a:bodyPr>
            <a:lstStyle/>
            <a:p>
              <a:pPr algn="ctr"/>
              <a:r>
                <a:rPr lang="zh-CN" altLang="en-US" sz="1600" b="1" dirty="0">
                  <a:latin typeface="Arial Narrow" panose="020B0606020202030204" pitchFamily="34" charset="0"/>
                  <a:ea typeface="微軟正黑體" panose="020B0604030504040204" pitchFamily="34" charset="-120"/>
                </a:rPr>
                <a:t>乐柯纳公司 </a:t>
              </a:r>
              <a:r>
                <a:rPr lang="en-US" altLang="zh-CN" sz="1600" b="1" dirty="0">
                  <a:latin typeface="Arial Narrow" panose="020B0606020202030204" pitchFamily="34" charset="0"/>
                  <a:ea typeface="微軟正黑體" panose="020B0604030504040204" pitchFamily="34" charset="-120"/>
                </a:rPr>
                <a:t>25%</a:t>
              </a:r>
              <a:endParaRPr lang="zh-CN" altLang="en-US" sz="1600" b="1" dirty="0">
                <a:latin typeface="Arial Narrow" panose="020B0606020202030204" pitchFamily="34" charset="0"/>
                <a:ea typeface="微軟正黑體" panose="020B0604030504040204" pitchFamily="34" charset="-120"/>
              </a:endParaRPr>
            </a:p>
            <a:p>
              <a:pPr algn="ctr"/>
              <a:r>
                <a:rPr lang="zh-CN" altLang="en-US" sz="1600" b="1" dirty="0">
                  <a:latin typeface="Arial Narrow" panose="020B0606020202030204" pitchFamily="34" charset="0"/>
                  <a:ea typeface="微軟正黑體" panose="020B0604030504040204" pitchFamily="34" charset="-120"/>
                </a:rPr>
                <a:t> R</a:t>
              </a:r>
              <a:r>
                <a:rPr lang="de-DE" altLang="zh-CN" sz="1600" b="1" dirty="0">
                  <a:latin typeface="Arial Narrow" panose="020B0606020202030204" pitchFamily="34" charset="0"/>
                  <a:ea typeface="微軟正黑體" panose="020B0604030504040204" pitchFamily="34" charset="-120"/>
                </a:rPr>
                <a:t>ökona</a:t>
              </a:r>
            </a:p>
          </p:txBody>
        </p:sp>
        <p:sp>
          <p:nvSpPr>
            <p:cNvPr id="32" name="矩形 31">
              <a:extLst>
                <a:ext uri="{FF2B5EF4-FFF2-40B4-BE49-F238E27FC236}">
                  <a16:creationId xmlns:a16="http://schemas.microsoft.com/office/drawing/2014/main" xmlns="" id="{A311A42E-8345-3842-98D9-A0838D56F3BB}"/>
                </a:ext>
              </a:extLst>
            </p:cNvPr>
            <p:cNvSpPr/>
            <p:nvPr/>
          </p:nvSpPr>
          <p:spPr>
            <a:xfrm>
              <a:off x="3542826" y="4894188"/>
              <a:ext cx="5471954" cy="515269"/>
            </a:xfrm>
            <a:prstGeom prst="rect">
              <a:avLst/>
            </a:prstGeom>
          </p:spPr>
          <p:txBody>
            <a:bodyPr wrap="square">
              <a:spAutoFit/>
            </a:bodyPr>
            <a:lstStyle>
              <a:lvl1pPr>
                <a:defRPr>
                  <a:solidFill>
                    <a:schemeClr val="tx1"/>
                  </a:solidFill>
                  <a:latin typeface="Calibri" charset="0"/>
                  <a:ea typeface="宋体" charset="-122"/>
                </a:defRPr>
              </a:lvl1pPr>
              <a:lvl2pPr marL="742950" indent="-285750">
                <a:defRPr>
                  <a:solidFill>
                    <a:schemeClr val="tx1"/>
                  </a:solidFill>
                  <a:latin typeface="Calibri" charset="0"/>
                  <a:ea typeface="宋体" charset="-122"/>
                </a:defRPr>
              </a:lvl2pPr>
              <a:lvl3pPr marL="1143000" indent="-228600">
                <a:defRPr>
                  <a:solidFill>
                    <a:schemeClr val="tx1"/>
                  </a:solidFill>
                  <a:latin typeface="Calibri" charset="0"/>
                  <a:ea typeface="宋体" charset="-122"/>
                </a:defRPr>
              </a:lvl3pPr>
              <a:lvl4pPr marL="1600200" indent="-228600">
                <a:defRPr>
                  <a:solidFill>
                    <a:schemeClr val="tx1"/>
                  </a:solidFill>
                  <a:latin typeface="Calibri" charset="0"/>
                  <a:ea typeface="宋体" charset="-122"/>
                </a:defRPr>
              </a:lvl4pPr>
              <a:lvl5pPr marL="2057400" indent="-228600">
                <a:defRPr>
                  <a:solidFill>
                    <a:schemeClr val="tx1"/>
                  </a:solidFill>
                  <a:latin typeface="Calibri" charset="0"/>
                  <a:ea typeface="宋体" charset="-122"/>
                </a:defRPr>
              </a:lvl5pPr>
              <a:lvl6pPr marL="2514600" indent="-228600" fontAlgn="base">
                <a:spcBef>
                  <a:spcPct val="0"/>
                </a:spcBef>
                <a:spcAft>
                  <a:spcPct val="0"/>
                </a:spcAft>
                <a:defRPr>
                  <a:solidFill>
                    <a:schemeClr val="tx1"/>
                  </a:solidFill>
                  <a:latin typeface="Calibri" charset="0"/>
                  <a:ea typeface="宋体" charset="-122"/>
                </a:defRPr>
              </a:lvl6pPr>
              <a:lvl7pPr marL="2971800" indent="-228600" fontAlgn="base">
                <a:spcBef>
                  <a:spcPct val="0"/>
                </a:spcBef>
                <a:spcAft>
                  <a:spcPct val="0"/>
                </a:spcAft>
                <a:defRPr>
                  <a:solidFill>
                    <a:schemeClr val="tx1"/>
                  </a:solidFill>
                  <a:latin typeface="Calibri" charset="0"/>
                  <a:ea typeface="宋体" charset="-122"/>
                </a:defRPr>
              </a:lvl7pPr>
              <a:lvl8pPr marL="3429000" indent="-228600" fontAlgn="base">
                <a:spcBef>
                  <a:spcPct val="0"/>
                </a:spcBef>
                <a:spcAft>
                  <a:spcPct val="0"/>
                </a:spcAft>
                <a:defRPr>
                  <a:solidFill>
                    <a:schemeClr val="tx1"/>
                  </a:solidFill>
                  <a:latin typeface="Calibri" charset="0"/>
                  <a:ea typeface="宋体" charset="-122"/>
                </a:defRPr>
              </a:lvl8pPr>
              <a:lvl9pPr marL="3886200" indent="-228600" fontAlgn="base">
                <a:spcBef>
                  <a:spcPct val="0"/>
                </a:spcBef>
                <a:spcAft>
                  <a:spcPct val="0"/>
                </a:spcAft>
                <a:defRPr>
                  <a:solidFill>
                    <a:schemeClr val="tx1"/>
                  </a:solidFill>
                  <a:latin typeface="Calibri" charset="0"/>
                  <a:ea typeface="宋体" charset="-122"/>
                </a:defRPr>
              </a:lvl9pPr>
            </a:lstStyle>
            <a:p>
              <a:pPr marL="171450" indent="-171450">
                <a:lnSpc>
                  <a:spcPct val="120000"/>
                </a:lnSpc>
                <a:buFont typeface="Wingdings" charset="2"/>
                <a:buChar char="ü"/>
              </a:pPr>
              <a:r>
                <a:rPr lang="zh-CN" altLang="en-US" sz="1200" dirty="0">
                  <a:solidFill>
                    <a:srgbClr val="404040"/>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1970</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年开始从事汽车内饰布的研发和生产。专注于汽车面料的经编织造、 染色和整理。具有多年与汽车厂配套的经验。</a:t>
              </a:r>
              <a:endPar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endParaRPr>
            </a:p>
          </p:txBody>
        </p:sp>
        <p:sp>
          <p:nvSpPr>
            <p:cNvPr id="34" name="矩形 33">
              <a:extLst>
                <a:ext uri="{FF2B5EF4-FFF2-40B4-BE49-F238E27FC236}">
                  <a16:creationId xmlns:a16="http://schemas.microsoft.com/office/drawing/2014/main" xmlns="" id="{DE2A6108-F761-844F-826C-31B0B2938FA3}"/>
                </a:ext>
              </a:extLst>
            </p:cNvPr>
            <p:cNvSpPr/>
            <p:nvPr/>
          </p:nvSpPr>
          <p:spPr>
            <a:xfrm>
              <a:off x="3722305" y="5332697"/>
              <a:ext cx="5399269" cy="461665"/>
            </a:xfrm>
            <a:prstGeom prst="rect">
              <a:avLst/>
            </a:prstGeom>
          </p:spPr>
          <p:txBody>
            <a:bodyPr wrap="square">
              <a:spAutoFit/>
            </a:bodyPr>
            <a:lstStyle/>
            <a:p>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Since</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1970,</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err="1">
                  <a:solidFill>
                    <a:srgbClr val="17375E"/>
                  </a:solidFill>
                  <a:latin typeface="Arial Narrow" panose="020B0606020202030204" pitchFamily="34" charset="0"/>
                  <a:ea typeface="微軟正黑體" panose="020B0604030504040204" pitchFamily="34" charset="-120"/>
                  <a:cs typeface="Microsoft YaHei" charset="-122"/>
                  <a:sym typeface="Arial" charset="0"/>
                </a:rPr>
                <a:t>Roekona</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has</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focused</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on</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develop</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&amp;</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produce</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auto</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fabrics.</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Key</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processes</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err="1">
                  <a:solidFill>
                    <a:srgbClr val="17375E"/>
                  </a:solidFill>
                  <a:latin typeface="Arial Narrow" panose="020B0606020202030204" pitchFamily="34" charset="0"/>
                  <a:ea typeface="微軟正黑體" panose="020B0604030504040204" pitchFamily="34" charset="-120"/>
                  <a:cs typeface="Microsoft YaHei" charset="-122"/>
                  <a:sym typeface="Arial" charset="0"/>
                </a:rPr>
                <a:t>inc</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knitting, dyeing</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and</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finish</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with</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long-term</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supply</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relationship</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with</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OEMs</a:t>
              </a:r>
              <a:endParaRPr lang="zh-HK" altLang="en-US" sz="1200" dirty="0"/>
            </a:p>
          </p:txBody>
        </p:sp>
        <p:sp>
          <p:nvSpPr>
            <p:cNvPr id="35" name="矩形 34">
              <a:extLst>
                <a:ext uri="{FF2B5EF4-FFF2-40B4-BE49-F238E27FC236}">
                  <a16:creationId xmlns:a16="http://schemas.microsoft.com/office/drawing/2014/main" xmlns="" id="{3C7600CF-639A-A649-AFF1-04A9A3C871AB}"/>
                </a:ext>
              </a:extLst>
            </p:cNvPr>
            <p:cNvSpPr/>
            <p:nvPr/>
          </p:nvSpPr>
          <p:spPr>
            <a:xfrm>
              <a:off x="3554893" y="5716444"/>
              <a:ext cx="5459887" cy="957634"/>
            </a:xfrm>
            <a:prstGeom prst="rect">
              <a:avLst/>
            </a:prstGeom>
          </p:spPr>
          <p:txBody>
            <a:bodyPr wrap="square">
              <a:spAutoFit/>
            </a:bodyPr>
            <a:lstStyle/>
            <a:p>
              <a:pPr marL="171450" indent="-171450">
                <a:lnSpc>
                  <a:spcPct val="120000"/>
                </a:lnSpc>
                <a:buFont typeface="Wingdings" charset="2"/>
                <a:buChar char="ü"/>
              </a:pP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汽车类面料包括：汽车顶棚、立柱、天窗</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遮阳帘、全景天窗防紫外线遮阳帘，以及敞篷车软顶面料等</a:t>
              </a:r>
              <a:endPar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endParaRPr>
            </a:p>
            <a:p>
              <a:pPr>
                <a:lnSpc>
                  <a:spcPct val="120000"/>
                </a:lnSpc>
              </a:pP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Auto</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fabrics</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products</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include</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fabrics</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for</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headline</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r,</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pillar, </a:t>
              </a:r>
              <a:r>
                <a:rPr lang="en-GB" altLang="zh-CN" sz="1200" dirty="0" err="1">
                  <a:solidFill>
                    <a:srgbClr val="17375E"/>
                  </a:solidFill>
                  <a:latin typeface="Arial Narrow" panose="020B0606020202030204" pitchFamily="34" charset="0"/>
                  <a:ea typeface="微軟正黑體" panose="020B0604030504040204" pitchFamily="34" charset="-120"/>
                  <a:cs typeface="Microsoft YaHei" charset="-122"/>
                  <a:sym typeface="Arial" charset="0"/>
                </a:rPr>
                <a:t>sunshad</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e,</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anti-ultraviolet</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sunroof</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endPar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endParaRPr>
            </a:p>
            <a:p>
              <a:pPr>
                <a:lnSpc>
                  <a:spcPct val="120000"/>
                </a:lnSpc>
              </a:pP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err="1">
                  <a:solidFill>
                    <a:srgbClr val="17375E"/>
                  </a:solidFill>
                  <a:latin typeface="Arial Narrow" panose="020B0606020202030204" pitchFamily="34" charset="0"/>
                  <a:ea typeface="微軟正黑體" panose="020B0604030504040204" pitchFamily="34" charset="-120"/>
                  <a:cs typeface="Microsoft YaHei" charset="-122"/>
                  <a:sym typeface="Arial" charset="0"/>
                </a:rPr>
                <a:t>sunshading</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and</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convertible roof</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&amp;</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err="1">
                  <a:solidFill>
                    <a:srgbClr val="17375E"/>
                  </a:solidFill>
                  <a:latin typeface="Arial Narrow" panose="020B0606020202030204" pitchFamily="34" charset="0"/>
                  <a:ea typeface="微軟正黑體" panose="020B0604030504040204" pitchFamily="34" charset="-120"/>
                  <a:cs typeface="Microsoft YaHei" charset="-122"/>
                  <a:sym typeface="Arial" charset="0"/>
                </a:rPr>
                <a:t>sunshading</a:t>
              </a:r>
              <a:r>
                <a:rPr lang="zh-CN" altLang="en-US"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r>
                <a:rPr lang="en-US"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curtains</a:t>
              </a:r>
              <a:r>
                <a:rPr lang="en-GB" altLang="zh-CN" sz="1200" dirty="0">
                  <a:solidFill>
                    <a:srgbClr val="17375E"/>
                  </a:solidFill>
                  <a:latin typeface="Arial Narrow" panose="020B0606020202030204" pitchFamily="34" charset="0"/>
                  <a:ea typeface="微軟正黑體" panose="020B0604030504040204" pitchFamily="34" charset="-120"/>
                  <a:cs typeface="Microsoft YaHei" charset="-122"/>
                  <a:sym typeface="Arial" charset="0"/>
                </a:rPr>
                <a:t>. </a:t>
              </a:r>
              <a:endParaRPr lang="zh-CN" altLang="en-US" sz="1200" dirty="0">
                <a:solidFill>
                  <a:srgbClr val="404040"/>
                </a:solidFill>
                <a:latin typeface="Arial Narrow" panose="020B0606020202030204" pitchFamily="34" charset="0"/>
                <a:ea typeface="微軟正黑體" panose="020B0604030504040204" pitchFamily="34" charset="-120"/>
                <a:cs typeface="Microsoft YaHei" charset="-122"/>
                <a:sym typeface="Arial" charset="0"/>
              </a:endParaRPr>
            </a:p>
          </p:txBody>
        </p:sp>
      </p:grpSp>
      <p:sp>
        <p:nvSpPr>
          <p:cNvPr id="37" name="灯片编号占位符 2">
            <a:extLst>
              <a:ext uri="{FF2B5EF4-FFF2-40B4-BE49-F238E27FC236}">
                <a16:creationId xmlns:a16="http://schemas.microsoft.com/office/drawing/2014/main" xmlns="" id="{9573D316-12F9-5B4C-B34E-889CDADF6685}"/>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3</a:t>
            </a:fld>
            <a:endParaRPr lang="zh-HK" altLang="en-US" dirty="0"/>
          </a:p>
        </p:txBody>
      </p:sp>
    </p:spTree>
    <p:extLst>
      <p:ext uri="{BB962C8B-B14F-4D97-AF65-F5344CB8AC3E}">
        <p14:creationId xmlns:p14="http://schemas.microsoft.com/office/powerpoint/2010/main" val="420663029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矩形 75">
            <a:extLst>
              <a:ext uri="{FF2B5EF4-FFF2-40B4-BE49-F238E27FC236}">
                <a16:creationId xmlns:a16="http://schemas.microsoft.com/office/drawing/2014/main" xmlns="" id="{A64F77B6-380B-E44C-965E-D500D7845508}"/>
              </a:ext>
            </a:extLst>
          </p:cNvPr>
          <p:cNvSpPr/>
          <p:nvPr/>
        </p:nvSpPr>
        <p:spPr>
          <a:xfrm>
            <a:off x="0" y="692696"/>
            <a:ext cx="9153872" cy="35178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sp>
        <p:nvSpPr>
          <p:cNvPr id="2" name="Title 1"/>
          <p:cNvSpPr>
            <a:spLocks noGrp="1"/>
          </p:cNvSpPr>
          <p:nvPr>
            <p:ph type="title"/>
          </p:nvPr>
        </p:nvSpPr>
        <p:spPr/>
        <p:txBody>
          <a:bodyPr>
            <a:noAutofit/>
          </a:bodyPr>
          <a:lstStyle/>
          <a:p>
            <a:r>
              <a:rPr kumimoji="1" lang="zh-CN" altLang="en-US" sz="2500" dirty="0">
                <a:latin typeface="Microsoft JhengHei" panose="020B0604030504040204" pitchFamily="34" charset="-120"/>
                <a:ea typeface="Microsoft JhengHei" panose="020B0604030504040204" pitchFamily="34" charset="-120"/>
                <a:cs typeface="Arial"/>
              </a:rPr>
              <a:t>中方股东介绍 </a:t>
            </a:r>
            <a:r>
              <a:rPr lang="en-US" altLang="zh-CN" sz="2500" dirty="0">
                <a:latin typeface="Microsoft JhengHei" panose="020B0604030504040204" pitchFamily="34" charset="-120"/>
                <a:ea typeface="Microsoft JhengHei" panose="020B0604030504040204" pitchFamily="34" charset="-120"/>
              </a:rPr>
              <a:t>Intro</a:t>
            </a:r>
            <a:r>
              <a:rPr lang="zh-CN" altLang="en-US" sz="2500" dirty="0">
                <a:latin typeface="Microsoft JhengHei" panose="020B0604030504040204" pitchFamily="34" charset="-120"/>
                <a:ea typeface="Microsoft JhengHei" panose="020B0604030504040204" pitchFamily="34" charset="-120"/>
              </a:rPr>
              <a:t> </a:t>
            </a:r>
            <a:r>
              <a:rPr lang="en-US" altLang="zh-CN" sz="2500" dirty="0">
                <a:latin typeface="Microsoft JhengHei" panose="020B0604030504040204" pitchFamily="34" charset="-120"/>
                <a:ea typeface="Microsoft JhengHei" panose="020B0604030504040204" pitchFamily="34" charset="-120"/>
              </a:rPr>
              <a:t>of</a:t>
            </a:r>
            <a:r>
              <a:rPr lang="zh-CN" altLang="en-US" sz="2500" dirty="0">
                <a:latin typeface="Microsoft JhengHei" panose="020B0604030504040204" pitchFamily="34" charset="-120"/>
                <a:ea typeface="Microsoft JhengHei" panose="020B0604030504040204" pitchFamily="34" charset="-120"/>
              </a:rPr>
              <a:t> </a:t>
            </a:r>
            <a:r>
              <a:rPr lang="en-US" altLang="zh-CN" sz="2500" dirty="0" err="1">
                <a:latin typeface="Microsoft JhengHei" panose="020B0604030504040204" pitchFamily="34" charset="-120"/>
                <a:ea typeface="Microsoft JhengHei" panose="020B0604030504040204" pitchFamily="34" charset="-120"/>
              </a:rPr>
              <a:t>Huazhong</a:t>
            </a:r>
            <a:endParaRPr lang="zh-HK" altLang="en-US" sz="2500" dirty="0">
              <a:latin typeface="Microsoft JhengHei" panose="020B0604030504040204" pitchFamily="34" charset="-120"/>
              <a:ea typeface="Microsoft JhengHei" panose="020B0604030504040204" pitchFamily="34" charset="-120"/>
            </a:endParaRPr>
          </a:p>
        </p:txBody>
      </p:sp>
      <p:graphicFrame>
        <p:nvGraphicFramePr>
          <p:cNvPr id="52" name="Table 8"/>
          <p:cNvGraphicFramePr>
            <a:graphicFrameLocks noGrp="1"/>
          </p:cNvGraphicFramePr>
          <p:nvPr>
            <p:extLst>
              <p:ext uri="{D42A27DB-BD31-4B8C-83A1-F6EECF244321}">
                <p14:modId xmlns:p14="http://schemas.microsoft.com/office/powerpoint/2010/main" val="3260657289"/>
              </p:ext>
            </p:extLst>
          </p:nvPr>
        </p:nvGraphicFramePr>
        <p:xfrm>
          <a:off x="158824" y="4293096"/>
          <a:ext cx="8805664" cy="2447411"/>
        </p:xfrm>
        <a:graphic>
          <a:graphicData uri="http://schemas.openxmlformats.org/drawingml/2006/table">
            <a:tbl>
              <a:tblPr/>
              <a:tblGrid>
                <a:gridCol w="1964900">
                  <a:extLst>
                    <a:ext uri="{9D8B030D-6E8A-4147-A177-3AD203B41FA5}">
                      <a16:colId xmlns:a16="http://schemas.microsoft.com/office/drawing/2014/main" xmlns="" val="20000"/>
                    </a:ext>
                  </a:extLst>
                </a:gridCol>
                <a:gridCol w="218322">
                  <a:extLst>
                    <a:ext uri="{9D8B030D-6E8A-4147-A177-3AD203B41FA5}">
                      <a16:colId xmlns:a16="http://schemas.microsoft.com/office/drawing/2014/main" xmlns="" val="20001"/>
                    </a:ext>
                  </a:extLst>
                </a:gridCol>
                <a:gridCol w="6622442">
                  <a:extLst>
                    <a:ext uri="{9D8B030D-6E8A-4147-A177-3AD203B41FA5}">
                      <a16:colId xmlns:a16="http://schemas.microsoft.com/office/drawing/2014/main" xmlns="" val="20002"/>
                    </a:ext>
                  </a:extLst>
                </a:gridCol>
              </a:tblGrid>
              <a:tr h="171997">
                <a:tc gridSpan="3">
                  <a:txBody>
                    <a:bodyPr/>
                    <a:lstStyle/>
                    <a:p>
                      <a:pPr marL="0" marR="0" lvl="0" indent="0" algn="l" defTabSz="914400" rtl="0" eaLnBrk="1" fontAlgn="ctr" latinLnBrk="0" hangingPunct="1">
                        <a:lnSpc>
                          <a:spcPct val="100000"/>
                        </a:lnSpc>
                        <a:spcBef>
                          <a:spcPct val="0"/>
                        </a:spcBef>
                        <a:spcAft>
                          <a:spcPct val="0"/>
                        </a:spcAft>
                        <a:buClrTx/>
                        <a:buSzTx/>
                        <a:buFontTx/>
                        <a:buNone/>
                        <a:tabLst/>
                      </a:pPr>
                      <a:endParaRPr kumimoji="0" lang="en-US" altLang="zh-CN" sz="13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endParaRPr>
                    </a:p>
                  </a:txBody>
                  <a:tcPr marL="91434" marR="91434" marT="0" marB="0" anchor="ctr" horzOverflow="overflow">
                    <a:lnL>
                      <a:noFill/>
                    </a:lnL>
                    <a:lnR>
                      <a:noFill/>
                    </a:lnR>
                    <a:lnT w="12700" cap="flat" cmpd="sng" algn="ctr">
                      <a:solidFill>
                        <a:srgbClr val="596A85"/>
                      </a:solidFill>
                      <a:prstDash val="solid"/>
                      <a:round/>
                      <a:headEnd type="none" w="med" len="med"/>
                      <a:tailEnd type="none" w="med" len="med"/>
                    </a:lnT>
                    <a:lnB w="3175" cap="flat" cmpd="sng" algn="ctr">
                      <a:noFill/>
                      <a:prstDash val="sysDot"/>
                      <a:round/>
                      <a:headEnd type="none" w="med" len="med"/>
                      <a:tailEnd type="none" w="med" len="med"/>
                    </a:lnB>
                    <a:lnTlToBr>
                      <a:noFill/>
                    </a:lnTlToBr>
                    <a:lnBlToTr>
                      <a:noFill/>
                    </a:lnBlToTr>
                    <a:noFill/>
                  </a:tcPr>
                </a:tc>
                <a:tc hMerge="1">
                  <a:txBody>
                    <a:bodyPr/>
                    <a:lstStyle/>
                    <a:p>
                      <a:endParaRPr lang="zh-HK" altLang="en-US"/>
                    </a:p>
                  </a:txBody>
                  <a:tcPr/>
                </a:tc>
                <a:tc hMerge="1">
                  <a:txBody>
                    <a:bodyPr/>
                    <a:lstStyle/>
                    <a:p>
                      <a:endParaRPr lang="zh-HK" altLang="en-US"/>
                    </a:p>
                  </a:txBody>
                  <a:tcPr/>
                </a:tc>
                <a:extLst>
                  <a:ext uri="{0D108BD9-81ED-4DB2-BD59-A6C34878D82A}">
                    <a16:rowId xmlns:a16="http://schemas.microsoft.com/office/drawing/2014/main" xmlns="" val="10000"/>
                  </a:ext>
                </a:extLst>
              </a:tr>
              <a:tr h="31351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Location </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地点</a:t>
                      </a:r>
                      <a:endParaRPr kumimoji="0" lang="zh-TW"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endParaRPr>
                    </a:p>
                  </a:txBody>
                  <a:tcPr marL="91434" marR="91434" marT="45757" marB="45757" anchor="ctr" horzOverflow="overflow">
                    <a:lnL w="3175" cap="flat" cmpd="sng" algn="ctr">
                      <a:noFill/>
                      <a:prstDash val="sysDot"/>
                      <a:round/>
                      <a:headEnd type="none" w="med" len="med"/>
                      <a:tailEnd type="none" w="med" len="med"/>
                    </a:lnL>
                    <a:lnR>
                      <a:noFill/>
                    </a:lnR>
                    <a:lnT w="3175" cap="flat" cmpd="sng" algn="ctr">
                      <a:no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rPr>
                        <a:t>:</a:t>
                      </a:r>
                    </a:p>
                  </a:txBody>
                  <a:tcPr marL="91434" marR="91434" marT="45757" marB="45757" anchor="ctr" horzOverflow="overflow">
                    <a:lnL>
                      <a:noFill/>
                    </a:lnL>
                    <a:lnR>
                      <a:noFill/>
                    </a:lnR>
                    <a:lnT w="3175" cap="flat" cmpd="sng" algn="ctr">
                      <a:no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rPr>
                        <a:t>宁波象山、杭州湾、长春、天津、烟台、青岛、佛山、成都、重庆、芜湖、南昌和长沙等</a:t>
                      </a:r>
                    </a:p>
                  </a:txBody>
                  <a:tcPr marL="91434" marR="91434" marT="45757" marB="45757" anchor="ctr" horzOverflow="overflow">
                    <a:lnL>
                      <a:noFill/>
                    </a:lnL>
                    <a:lnR w="3175" cap="flat" cmpd="sng" algn="ctr">
                      <a:noFill/>
                      <a:prstDash val="sysDot"/>
                      <a:round/>
                      <a:headEnd type="none" w="med" len="med"/>
                      <a:tailEnd type="none" w="med" len="med"/>
                    </a:lnR>
                    <a:lnT w="3175" cap="flat" cmpd="sng" algn="ctr">
                      <a:no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0156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R&amp;D</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Center</a:t>
                      </a:r>
                    </a:p>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技术中心</a:t>
                      </a:r>
                      <a:endParaRPr kumimoji="0" lang="zh-TW"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endParaRPr>
                    </a:p>
                  </a:txBody>
                  <a:tcPr marL="91434" marR="91434" marT="45757" marB="45757" anchor="ctr" horzOverflow="overflow">
                    <a:lnL w="3175" cap="flat" cmpd="sng" algn="ctr">
                      <a:noFill/>
                      <a:prstDash val="sysDot"/>
                      <a:round/>
                      <a:headEnd type="none" w="med" len="med"/>
                      <a:tailEnd type="none" w="med" len="med"/>
                    </a:lnL>
                    <a:lnR>
                      <a:noFill/>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rPr>
                        <a:t>:</a:t>
                      </a:r>
                      <a:endParaRPr kumimoji="0" lang="en-US" altLang="zh-TW"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endParaRPr>
                    </a:p>
                  </a:txBody>
                  <a:tcPr marL="91434" marR="91434" marT="45757" marB="45757" anchor="ctr" horzOverflow="overflow">
                    <a:lnL>
                      <a:noFill/>
                    </a:lnL>
                    <a:lnR>
                      <a:noFill/>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rPr>
                        <a:t>中国宁波</a:t>
                      </a:r>
                    </a:p>
                  </a:txBody>
                  <a:tcPr marL="91434" marR="91434" marT="45757" marB="45757" anchor="ctr" horzOverflow="overflow">
                    <a:lnL>
                      <a:noFill/>
                    </a:lnL>
                    <a:lnR w="3175" cap="flat" cmpd="sng" algn="ctr">
                      <a:noFill/>
                      <a:prstDash val="sysDot"/>
                      <a:round/>
                      <a:headEnd type="none" w="med" len="med"/>
                      <a:tailEnd type="none" w="med" len="med"/>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xmlns="" val="3474018297"/>
                  </a:ext>
                </a:extLst>
              </a:tr>
              <a:tr h="20156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Total</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Area</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总面积</a:t>
                      </a:r>
                      <a:endParaRPr kumimoji="0" lang="zh-TW"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endParaRPr>
                    </a:p>
                  </a:txBody>
                  <a:tcPr marL="91434" marR="91434" marT="45757" marB="45757" anchor="ctr" horzOverflow="overflow">
                    <a:lnL w="3175" cap="flat" cmpd="sng" algn="ctr">
                      <a:noFill/>
                      <a:prstDash val="sysDot"/>
                      <a:round/>
                      <a:headEnd type="none" w="med" len="med"/>
                      <a:tailEnd type="none" w="med" len="med"/>
                    </a:lnL>
                    <a:lnR>
                      <a:noFill/>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rPr>
                        <a:t>:</a:t>
                      </a:r>
                    </a:p>
                  </a:txBody>
                  <a:tcPr marL="91434" marR="91434" marT="45757" marB="45757" anchor="ctr" horzOverflow="overflow">
                    <a:lnL>
                      <a:noFill/>
                    </a:lnL>
                    <a:lnR>
                      <a:noFill/>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rPr>
                        <a:t>约</a:t>
                      </a:r>
                      <a:r>
                        <a:rPr kumimoji="0" lang="en-US" altLang="zh-CN"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rPr>
                        <a:t>65</a:t>
                      </a:r>
                      <a:r>
                        <a:rPr kumimoji="0" lang="zh-CN"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rPr>
                        <a:t>万平米</a:t>
                      </a:r>
                      <a:endParaRPr kumimoji="0" lang="zh-HK"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endParaRPr>
                    </a:p>
                  </a:txBody>
                  <a:tcPr marL="91434" marR="91434" marT="45757" marB="45757" anchor="ctr" horzOverflow="overflow">
                    <a:lnL>
                      <a:noFill/>
                    </a:lnL>
                    <a:lnR w="3175" cap="flat" cmpd="sng" algn="ctr">
                      <a:noFill/>
                      <a:prstDash val="sysDot"/>
                      <a:round/>
                      <a:headEnd type="none" w="med" len="med"/>
                      <a:tailEnd type="none" w="med" len="med"/>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20156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No.</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of</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Employees</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员工人数</a:t>
                      </a:r>
                      <a:endParaRPr kumimoji="0" lang="zh-TW"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endParaRPr>
                    </a:p>
                  </a:txBody>
                  <a:tcPr marL="91434" marR="91434" marT="45757" marB="45757" anchor="ctr" horzOverflow="overflow">
                    <a:lnL w="3175" cap="flat" cmpd="sng" algn="ctr">
                      <a:noFill/>
                      <a:prstDash val="sysDot"/>
                      <a:round/>
                      <a:headEnd type="none" w="med" len="med"/>
                      <a:tailEnd type="none" w="med" len="med"/>
                    </a:lnL>
                    <a:lnR>
                      <a:noFill/>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rPr>
                        <a:t>:</a:t>
                      </a:r>
                    </a:p>
                  </a:txBody>
                  <a:tcPr marL="91434" marR="91434" marT="45757" marB="45757" anchor="ctr" horzOverflow="overflow">
                    <a:lnL>
                      <a:noFill/>
                    </a:lnL>
                    <a:lnR>
                      <a:noFill/>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sym typeface="Wingdings" pitchFamily="2" charset="2"/>
                        </a:rPr>
                        <a:t>超过</a:t>
                      </a:r>
                      <a:r>
                        <a:rPr kumimoji="0" lang="en-US" altLang="zh-CN"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sym typeface="Wingdings" pitchFamily="2" charset="2"/>
                        </a:rPr>
                        <a:t>3000</a:t>
                      </a:r>
                      <a:r>
                        <a:rPr kumimoji="0" lang="zh-CN"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sym typeface="Wingdings" pitchFamily="2" charset="2"/>
                        </a:rPr>
                        <a:t>人</a:t>
                      </a:r>
                      <a:endParaRPr kumimoji="0" lang="zh-TW" altLang="en-US" sz="11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anose="020B0604020202020204" pitchFamily="34" charset="0"/>
                      </a:endParaRPr>
                    </a:p>
                  </a:txBody>
                  <a:tcPr marL="91434" marR="91434" marT="45757" marB="45757" anchor="ctr" horzOverflow="overflow">
                    <a:lnL>
                      <a:noFill/>
                    </a:lnL>
                    <a:lnR w="3175" cap="flat" cmpd="sng" algn="ctr">
                      <a:noFill/>
                      <a:prstDash val="sysDot"/>
                      <a:round/>
                      <a:headEnd type="none" w="med" len="med"/>
                      <a:tailEnd type="none" w="med" len="med"/>
                    </a:lnR>
                    <a:lnT w="3175" cap="flat" cmpd="sng" algn="ctr">
                      <a:solidFill>
                        <a:schemeClr val="accent1">
                          <a:lumMod val="40000"/>
                          <a:lumOff val="60000"/>
                        </a:schemeClr>
                      </a:solidFill>
                      <a:prstDash val="sysDot"/>
                      <a:round/>
                      <a:headEnd type="none" w="med" len="med"/>
                      <a:tailEnd type="none" w="med" len="med"/>
                    </a:lnT>
                    <a:lnB w="3175" cap="flat" cmpd="sng" algn="ctr">
                      <a:solidFill>
                        <a:schemeClr val="accent1">
                          <a:lumMod val="40000"/>
                          <a:lumOff val="60000"/>
                        </a:schemeClr>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682951">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Key</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Know-hows</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and</a:t>
                      </a: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 </a:t>
                      </a:r>
                      <a:r>
                        <a:rPr kumimoji="0" lang="en-US" altLang="zh-CN"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Technics</a:t>
                      </a:r>
                    </a:p>
                    <a:p>
                      <a:pPr marL="0" marR="0" lvl="0" indent="0" algn="l" defTabSz="914400" rtl="0" eaLnBrk="1" fontAlgn="base" latinLnBrk="0" hangingPunct="1">
                        <a:lnSpc>
                          <a:spcPct val="100000"/>
                        </a:lnSpc>
                        <a:spcBef>
                          <a:spcPct val="0"/>
                        </a:spcBef>
                        <a:spcAft>
                          <a:spcPct val="0"/>
                        </a:spcAft>
                        <a:buClrTx/>
                        <a:buSzTx/>
                        <a:buFontTx/>
                        <a:buNone/>
                        <a:tabLst/>
                      </a:pPr>
                      <a:r>
                        <a:rPr kumimoji="0" lang="zh-CN"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rPr>
                        <a:t>核心工艺</a:t>
                      </a:r>
                      <a:endParaRPr kumimoji="0" lang="zh-TW" altLang="en-US" sz="1200" b="1" i="0" u="none" strike="noStrike" cap="none" normalizeH="0" baseline="0" dirty="0">
                        <a:ln>
                          <a:noFill/>
                        </a:ln>
                        <a:solidFill>
                          <a:srgbClr val="000000"/>
                        </a:solidFill>
                        <a:effectLst/>
                        <a:latin typeface="Arial Narrow" panose="020B0606020202030204" pitchFamily="34" charset="0"/>
                        <a:ea typeface="微軟正黑體" panose="020B0604030504040204" pitchFamily="34" charset="-120"/>
                        <a:cs typeface="Helvetica"/>
                      </a:endParaRPr>
                    </a:p>
                  </a:txBody>
                  <a:tcPr marL="91434" marR="91434" marT="45757" marB="45757" anchor="ctr" horzOverflow="overflow">
                    <a:lnL>
                      <a:noFill/>
                    </a:lnL>
                    <a:lnR>
                      <a:noFill/>
                    </a:lnR>
                    <a:lnT w="3175" cap="flat" cmpd="sng" algn="ctr">
                      <a:solidFill>
                        <a:schemeClr val="accent1">
                          <a:lumMod val="40000"/>
                          <a:lumOff val="60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CN" altLang="en-US"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rPr>
                        <a:t>：</a:t>
                      </a:r>
                      <a:endParaRPr kumimoji="0" lang="en-US" altLang="zh-TW" sz="1200" b="0" i="0" u="none" strike="noStrike" cap="none" normalizeH="0" baseline="0" dirty="0">
                        <a:ln>
                          <a:noFill/>
                        </a:ln>
                        <a:solidFill>
                          <a:schemeClr val="tx1"/>
                        </a:solidFill>
                        <a:effectLst/>
                        <a:latin typeface="Arial Narrow" panose="020B0606020202030204" pitchFamily="34" charset="0"/>
                        <a:ea typeface="微軟正黑體" panose="020B0604030504040204" pitchFamily="34" charset="-120"/>
                        <a:cs typeface="Arial" pitchFamily="34" charset="0"/>
                      </a:endParaRPr>
                    </a:p>
                  </a:txBody>
                  <a:tcPr marL="91434" marR="91434" marT="45757" marB="45757" anchor="ctr" horzOverflow="overflow">
                    <a:lnL>
                      <a:noFill/>
                    </a:lnL>
                    <a:lnR>
                      <a:noFill/>
                    </a:lnR>
                    <a:lnT w="3175" cap="flat" cmpd="sng" algn="ctr">
                      <a:solidFill>
                        <a:schemeClr val="accent1">
                          <a:lumMod val="40000"/>
                          <a:lumOff val="60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171450" indent="-171450">
                        <a:buFont typeface="Wingdings" pitchFamily="2" charset="2"/>
                        <a:buChar char="Ø"/>
                      </a:pPr>
                      <a:r>
                        <a:rPr lang="en-US" altLang="zh-CN" sz="1100" dirty="0">
                          <a:latin typeface="Arial Narrow" panose="020B0606020202030204" pitchFamily="34" charset="0"/>
                          <a:ea typeface="微軟正黑體" panose="020B0604030504040204" pitchFamily="34" charset="-120"/>
                        </a:rPr>
                        <a:t>Injection</a:t>
                      </a:r>
                      <a:r>
                        <a:rPr lang="zh-CN" altLang="en-US" sz="1100" dirty="0">
                          <a:latin typeface="Arial Narrow" panose="020B0606020202030204" pitchFamily="34" charset="0"/>
                          <a:ea typeface="微軟正黑體" panose="020B0604030504040204" pitchFamily="34" charset="-120"/>
                        </a:rPr>
                        <a:t>（</a:t>
                      </a:r>
                      <a:r>
                        <a:rPr lang="en-US" altLang="zh-CN" sz="1100" dirty="0">
                          <a:latin typeface="Arial Narrow" panose="020B0606020202030204" pitchFamily="34" charset="0"/>
                          <a:ea typeface="微軟正黑體" panose="020B0604030504040204" pitchFamily="34" charset="-120"/>
                        </a:rPr>
                        <a:t>low</a:t>
                      </a:r>
                      <a:r>
                        <a:rPr lang="zh-CN" altLang="en-US" sz="1100" dirty="0">
                          <a:latin typeface="Arial Narrow" panose="020B0606020202030204" pitchFamily="34" charset="0"/>
                          <a:ea typeface="微軟正黑體" panose="020B0604030504040204" pitchFamily="34" charset="-120"/>
                        </a:rPr>
                        <a:t>-</a:t>
                      </a:r>
                      <a:r>
                        <a:rPr lang="en-US" altLang="zh-CN" sz="1100" dirty="0">
                          <a:latin typeface="Arial Narrow" panose="020B0606020202030204" pitchFamily="34" charset="0"/>
                          <a:ea typeface="微軟正黑體" panose="020B0604030504040204" pitchFamily="34" charset="-120"/>
                        </a:rPr>
                        <a:t>pressure</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double-shots</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gas-assisted</a:t>
                      </a:r>
                      <a:r>
                        <a:rPr lang="zh-CN" altLang="en-US" sz="1100" dirty="0">
                          <a:latin typeface="Arial Narrow" panose="020B0606020202030204" pitchFamily="34" charset="0"/>
                          <a:ea typeface="微軟正黑體" panose="020B0604030504040204" pitchFamily="34" charset="-120"/>
                        </a:rPr>
                        <a:t>）注塑（低压注塑、双射注塑等）</a:t>
                      </a:r>
                      <a:endParaRPr lang="en-US" altLang="zh-CN" sz="1100" dirty="0">
                        <a:latin typeface="Arial Narrow" panose="020B0606020202030204" pitchFamily="34" charset="0"/>
                        <a:ea typeface="微軟正黑體" panose="020B0604030504040204" pitchFamily="34" charset="-120"/>
                      </a:endParaRPr>
                    </a:p>
                    <a:p>
                      <a:pPr marL="171450" indent="-171450">
                        <a:buFont typeface="Wingdings" pitchFamily="2" charset="2"/>
                        <a:buChar char="Ø"/>
                      </a:pPr>
                      <a:r>
                        <a:rPr lang="en-US" altLang="zh-CN" sz="1100" dirty="0">
                          <a:latin typeface="Arial Narrow" panose="020B0606020202030204" pitchFamily="34" charset="0"/>
                          <a:ea typeface="微軟正黑體" panose="020B0604030504040204" pitchFamily="34" charset="-120"/>
                        </a:rPr>
                        <a:t>Blow</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molding</a:t>
                      </a:r>
                      <a:r>
                        <a:rPr lang="zh-CN" altLang="en-US" sz="1100" dirty="0">
                          <a:latin typeface="Arial Narrow" panose="020B0606020202030204" pitchFamily="34" charset="0"/>
                          <a:ea typeface="微軟正黑體" panose="020B0604030504040204" pitchFamily="34" charset="-120"/>
                        </a:rPr>
                        <a:t> 吹塑</a:t>
                      </a:r>
                      <a:endParaRPr lang="en-US" altLang="zh-CN" sz="1100" dirty="0">
                        <a:latin typeface="Arial Narrow" panose="020B0606020202030204" pitchFamily="34" charset="0"/>
                        <a:ea typeface="微軟正黑體" panose="020B0604030504040204" pitchFamily="34" charset="-120"/>
                      </a:endParaRPr>
                    </a:p>
                    <a:p>
                      <a:pPr marL="171450" indent="-171450">
                        <a:buFont typeface="Wingdings" pitchFamily="2" charset="2"/>
                        <a:buChar char="Ø"/>
                      </a:pPr>
                      <a:r>
                        <a:rPr lang="en-US" altLang="zh-CN" sz="1100" dirty="0">
                          <a:latin typeface="Arial Narrow" panose="020B0606020202030204" pitchFamily="34" charset="0"/>
                          <a:ea typeface="微軟正黑體" panose="020B0604030504040204" pitchFamily="34" charset="-120"/>
                        </a:rPr>
                        <a:t>Supersonic</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Welding</a:t>
                      </a:r>
                      <a:r>
                        <a:rPr lang="zh-CN" altLang="en-US" sz="1100" dirty="0">
                          <a:latin typeface="Arial Narrow" panose="020B0606020202030204" pitchFamily="34" charset="0"/>
                          <a:ea typeface="微軟正黑體" panose="020B0604030504040204" pitchFamily="34" charset="-120"/>
                        </a:rPr>
                        <a:t>，</a:t>
                      </a:r>
                      <a:r>
                        <a:rPr lang="en-US" altLang="zh-CN" sz="1100" dirty="0">
                          <a:latin typeface="Arial Narrow" panose="020B0606020202030204" pitchFamily="34" charset="0"/>
                          <a:ea typeface="微軟正黑體" panose="020B0604030504040204" pitchFamily="34" charset="-120"/>
                        </a:rPr>
                        <a:t>electroplating</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&amp;</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Robot</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Welding</a:t>
                      </a:r>
                      <a:r>
                        <a:rPr lang="zh-CN" altLang="en-US" sz="1100" dirty="0">
                          <a:latin typeface="Arial Narrow" panose="020B0606020202030204" pitchFamily="34" charset="0"/>
                          <a:ea typeface="微軟正黑體" panose="020B0604030504040204" pitchFamily="34" charset="-120"/>
                        </a:rPr>
                        <a:t> 超声波焊接</a:t>
                      </a:r>
                      <a:endParaRPr lang="en-US" altLang="zh-CN" sz="1100" dirty="0">
                        <a:latin typeface="Arial Narrow" panose="020B0606020202030204" pitchFamily="34" charset="0"/>
                        <a:ea typeface="微軟正黑體" panose="020B0604030504040204" pitchFamily="34" charset="-120"/>
                      </a:endParaRPr>
                    </a:p>
                    <a:p>
                      <a:pPr marL="171450" indent="-171450">
                        <a:buFont typeface="Wingdings" pitchFamily="2" charset="2"/>
                        <a:buChar char="Ø"/>
                      </a:pPr>
                      <a:r>
                        <a:rPr lang="en-US" altLang="zh-CN" sz="1100" dirty="0">
                          <a:latin typeface="Arial Narrow" panose="020B0606020202030204" pitchFamily="34" charset="0"/>
                          <a:ea typeface="微軟正黑體" panose="020B0604030504040204" pitchFamily="34" charset="-120"/>
                        </a:rPr>
                        <a:t>Flame</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Painting</a:t>
                      </a:r>
                      <a:r>
                        <a:rPr lang="zh-CN" altLang="en-US" sz="1100" dirty="0">
                          <a:latin typeface="Arial Narrow" panose="020B0606020202030204" pitchFamily="34" charset="0"/>
                          <a:ea typeface="微軟正黑體" panose="020B0604030504040204" pitchFamily="34" charset="-120"/>
                        </a:rPr>
                        <a:t>，</a:t>
                      </a:r>
                      <a:r>
                        <a:rPr lang="en-US" altLang="zh-CN" sz="1100" dirty="0">
                          <a:latin typeface="Arial Narrow" panose="020B0606020202030204" pitchFamily="34" charset="0"/>
                          <a:ea typeface="微軟正黑體" panose="020B0604030504040204" pitchFamily="34" charset="-120"/>
                        </a:rPr>
                        <a:t>Sealing</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and</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robot</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gluing</a:t>
                      </a:r>
                      <a:r>
                        <a:rPr lang="zh-CN" altLang="en-US" sz="1100" dirty="0">
                          <a:latin typeface="Arial Narrow" panose="020B0606020202030204" pitchFamily="34" charset="0"/>
                          <a:ea typeface="微軟正黑體" panose="020B0604030504040204" pitchFamily="34" charset="-120"/>
                        </a:rPr>
                        <a:t> 火焰喷涂、机器人粘合</a:t>
                      </a:r>
                      <a:endParaRPr lang="en-US" altLang="zh-CN" sz="1100" dirty="0">
                        <a:latin typeface="Arial Narrow" panose="020B0606020202030204" pitchFamily="34" charset="0"/>
                        <a:ea typeface="微軟正黑體" panose="020B0604030504040204" pitchFamily="34" charset="-120"/>
                      </a:endParaRPr>
                    </a:p>
                    <a:p>
                      <a:pPr marL="171450" indent="-171450">
                        <a:buFont typeface="Wingdings" pitchFamily="2" charset="2"/>
                        <a:buChar char="Ø"/>
                      </a:pPr>
                      <a:r>
                        <a:rPr lang="en-US" altLang="zh-CN" sz="1100" dirty="0">
                          <a:latin typeface="Arial Narrow" panose="020B0606020202030204" pitchFamily="34" charset="0"/>
                          <a:ea typeface="微軟正黑體" panose="020B0604030504040204" pitchFamily="34" charset="-120"/>
                        </a:rPr>
                        <a:t>Textile</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Warp-knitting,</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dyeing</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and</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lamination</a:t>
                      </a:r>
                      <a:r>
                        <a:rPr lang="zh-CN" altLang="en-US" sz="1100" dirty="0">
                          <a:latin typeface="Arial Narrow" panose="020B0606020202030204" pitchFamily="34" charset="0"/>
                          <a:ea typeface="微軟正黑體" panose="020B0604030504040204" pitchFamily="34" charset="-120"/>
                        </a:rPr>
                        <a:t>面料编织、染色和复合</a:t>
                      </a:r>
                      <a:endParaRPr lang="en-US" altLang="zh-CN" sz="1100" dirty="0">
                        <a:latin typeface="Arial Narrow" panose="020B0606020202030204" pitchFamily="34" charset="0"/>
                        <a:ea typeface="微軟正黑體" panose="020B0604030504040204" pitchFamily="34" charset="-120"/>
                      </a:endParaRPr>
                    </a:p>
                  </a:txBody>
                  <a:tcPr marL="91434" marR="91434" marT="45757" marB="45757" anchor="ctr" horzOverflow="overflow">
                    <a:lnL>
                      <a:noFill/>
                    </a:lnL>
                    <a:lnR>
                      <a:noFill/>
                    </a:lnR>
                    <a:lnT w="3175" cap="flat" cmpd="sng" algn="ctr">
                      <a:solidFill>
                        <a:schemeClr val="accent1">
                          <a:lumMod val="40000"/>
                          <a:lumOff val="60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3475667416"/>
                  </a:ext>
                </a:extLst>
              </a:tr>
            </a:tbl>
          </a:graphicData>
        </a:graphic>
      </p:graphicFrame>
      <p:sp>
        <p:nvSpPr>
          <p:cNvPr id="53" name="圓角矩形 7"/>
          <p:cNvSpPr/>
          <p:nvPr/>
        </p:nvSpPr>
        <p:spPr>
          <a:xfrm>
            <a:off x="158824" y="4221088"/>
            <a:ext cx="8805663" cy="277542"/>
          </a:xfrm>
          <a:prstGeom prst="roundRect">
            <a:avLst>
              <a:gd name="adj" fmla="val 0"/>
            </a:avLst>
          </a:prstGeom>
          <a:solidFill>
            <a:srgbClr val="052669"/>
          </a:solidFill>
          <a:ln>
            <a:solidFill>
              <a:schemeClr val="tx1"/>
            </a:solidFill>
          </a:ln>
          <a:effectLst>
            <a:outerShdw blurRad="44450" dist="27940" dir="5400000" algn="ctr">
              <a:srgbClr val="000000">
                <a:alpha val="32000"/>
              </a:srgbClr>
            </a:outerShdw>
          </a:effectLst>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r>
              <a:rPr lang="en-US" altLang="zh-TW" sz="1400" b="1" dirty="0">
                <a:latin typeface="Arial Narrow" panose="020B0606020202030204" pitchFamily="34" charset="0"/>
                <a:ea typeface="微軟正黑體" panose="020B0604030504040204" pitchFamily="34" charset="-120"/>
              </a:rPr>
              <a:t>1</a:t>
            </a:r>
            <a:r>
              <a:rPr lang="en-US" altLang="zh-CN" sz="1400" b="1" dirty="0">
                <a:latin typeface="Arial Narrow" panose="020B0606020202030204" pitchFamily="34" charset="0"/>
                <a:ea typeface="微軟正黑體" panose="020B0604030504040204" pitchFamily="34" charset="-120"/>
              </a:rPr>
              <a:t>8</a:t>
            </a:r>
            <a:r>
              <a:rPr lang="en-US" altLang="zh-TW"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P</a:t>
            </a:r>
            <a:r>
              <a:rPr lang="en-US" altLang="zh-TW" sz="1400" b="1" dirty="0">
                <a:latin typeface="Arial Narrow" panose="020B0606020202030204" pitchFamily="34" charset="0"/>
                <a:ea typeface="微軟正黑體" panose="020B0604030504040204" pitchFamily="34" charset="-120"/>
              </a:rPr>
              <a:t>roduction </a:t>
            </a:r>
            <a:r>
              <a:rPr lang="en-US" altLang="zh-CN" sz="1400" b="1" dirty="0">
                <a:latin typeface="Arial Narrow" panose="020B0606020202030204" pitchFamily="34" charset="0"/>
                <a:ea typeface="微軟正黑體" panose="020B0604030504040204" pitchFamily="34" charset="-120"/>
              </a:rPr>
              <a:t>Plants</a:t>
            </a:r>
            <a:r>
              <a:rPr lang="zh-CN" altLang="en-US" sz="1400" b="1" dirty="0">
                <a:latin typeface="Arial Narrow" panose="020B0606020202030204" pitchFamily="34" charset="0"/>
                <a:ea typeface="微軟正黑體" panose="020B0604030504040204" pitchFamily="34" charset="-120"/>
              </a:rPr>
              <a:t> </a:t>
            </a:r>
            <a:r>
              <a:rPr lang="en-US" altLang="zh-TW" sz="1400" b="1" dirty="0">
                <a:latin typeface="Arial Narrow" panose="020B0606020202030204" pitchFamily="34" charset="0"/>
                <a:ea typeface="微軟正黑體" panose="020B0604030504040204" pitchFamily="34" charset="-120"/>
              </a:rPr>
              <a:t>at </a:t>
            </a:r>
            <a:r>
              <a:rPr lang="en-US" altLang="zh-CN" sz="1400" b="1" dirty="0">
                <a:latin typeface="Arial Narrow" panose="020B0606020202030204" pitchFamily="34" charset="0"/>
                <a:ea typeface="微軟正黑體" panose="020B0604030504040204" pitchFamily="34" charset="-120"/>
              </a:rPr>
              <a:t>S</a:t>
            </a:r>
            <a:r>
              <a:rPr lang="en-US" altLang="zh-TW" sz="1400" b="1" dirty="0">
                <a:latin typeface="Arial Narrow" panose="020B0606020202030204" pitchFamily="34" charset="0"/>
                <a:ea typeface="微軟正黑體" panose="020B0604030504040204" pitchFamily="34" charset="-120"/>
              </a:rPr>
              <a:t>trategic </a:t>
            </a:r>
            <a:r>
              <a:rPr lang="en-US" altLang="zh-CN" sz="1400" b="1" dirty="0">
                <a:latin typeface="Arial Narrow" panose="020B0606020202030204" pitchFamily="34" charset="0"/>
                <a:ea typeface="微軟正黑體" panose="020B0604030504040204" pitchFamily="34" charset="-120"/>
              </a:rPr>
              <a:t>L</a:t>
            </a:r>
            <a:r>
              <a:rPr lang="en-US" altLang="zh-TW" sz="1400" b="1" dirty="0">
                <a:latin typeface="Arial Narrow" panose="020B0606020202030204" pitchFamily="34" charset="0"/>
                <a:ea typeface="微軟正黑體" panose="020B0604030504040204" pitchFamily="34" charset="-120"/>
              </a:rPr>
              <a:t>ocations</a:t>
            </a:r>
            <a:r>
              <a:rPr lang="zh-CN" altLang="en-US" sz="1400" b="1" dirty="0">
                <a:latin typeface="Arial Narrow" panose="020B0606020202030204" pitchFamily="34" charset="0"/>
                <a:ea typeface="微軟正黑體" panose="020B0604030504040204" pitchFamily="34" charset="-120"/>
              </a:rPr>
              <a:t>  </a:t>
            </a:r>
            <a:r>
              <a:rPr lang="en-US" altLang="zh-CN" sz="1400" b="1" dirty="0">
                <a:latin typeface="Arial Narrow" panose="020B0606020202030204" pitchFamily="34" charset="0"/>
                <a:ea typeface="微軟正黑體" panose="020B0604030504040204" pitchFamily="34" charset="-120"/>
              </a:rPr>
              <a:t>18</a:t>
            </a:r>
            <a:r>
              <a:rPr lang="zh-CN" altLang="en-US" sz="1400" b="1" dirty="0">
                <a:latin typeface="Arial Narrow" panose="020B0606020202030204" pitchFamily="34" charset="0"/>
                <a:ea typeface="微軟正黑體" panose="020B0604030504040204" pitchFamily="34" charset="-120"/>
              </a:rPr>
              <a:t>个战略生产基地</a:t>
            </a:r>
            <a:endParaRPr lang="en-US" altLang="zh-HK" sz="1400" b="1" dirty="0">
              <a:latin typeface="Arial Narrow" panose="020B0606020202030204" pitchFamily="34" charset="0"/>
              <a:ea typeface="微軟正黑體" panose="020B0604030504040204" pitchFamily="34" charset="-120"/>
            </a:endParaRPr>
          </a:p>
        </p:txBody>
      </p:sp>
      <p:pic>
        <p:nvPicPr>
          <p:cNvPr id="64" name="Picture 2">
            <a:extLst>
              <a:ext uri="{FF2B5EF4-FFF2-40B4-BE49-F238E27FC236}">
                <a16:creationId xmlns:a16="http://schemas.microsoft.com/office/drawing/2014/main" xmlns="" id="{06747C39-D47F-404A-AE41-4FC013A1F6C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91681" y="692696"/>
            <a:ext cx="4248472" cy="32681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65" name="Oval 115">
            <a:extLst>
              <a:ext uri="{FF2B5EF4-FFF2-40B4-BE49-F238E27FC236}">
                <a16:creationId xmlns:a16="http://schemas.microsoft.com/office/drawing/2014/main" xmlns="" id="{75A822D9-A555-604C-B28F-47EFAA9827A6}"/>
              </a:ext>
            </a:extLst>
          </p:cNvPr>
          <p:cNvSpPr/>
          <p:nvPr/>
        </p:nvSpPr>
        <p:spPr>
          <a:xfrm>
            <a:off x="251520" y="3274928"/>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66" name="文字方塊 5">
            <a:extLst>
              <a:ext uri="{FF2B5EF4-FFF2-40B4-BE49-F238E27FC236}">
                <a16:creationId xmlns:a16="http://schemas.microsoft.com/office/drawing/2014/main" xmlns="" id="{BDC1F968-34F4-AA46-A9FF-422807176796}"/>
              </a:ext>
            </a:extLst>
          </p:cNvPr>
          <p:cNvSpPr txBox="1"/>
          <p:nvPr/>
        </p:nvSpPr>
        <p:spPr>
          <a:xfrm>
            <a:off x="327517" y="3032716"/>
            <a:ext cx="1985894" cy="769441"/>
          </a:xfrm>
          <a:prstGeom prst="rect">
            <a:avLst/>
          </a:prstGeom>
          <a:noFill/>
        </p:spPr>
        <p:txBody>
          <a:bodyPr wrap="square">
            <a:spAutoFit/>
          </a:bodyPr>
          <a:lstStyle/>
          <a:p>
            <a:pPr>
              <a:defRPr/>
            </a:pPr>
            <a:r>
              <a:rPr lang="zh-TW" altLang="en-US" sz="1100" dirty="0">
                <a:latin typeface="Arial Narrow" panose="020B0606020202030204" pitchFamily="34" charset="0"/>
                <a:ea typeface="微軟正黑體" panose="020B0604030504040204" pitchFamily="34" charset="-120"/>
              </a:rPr>
              <a:t>总部</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Headquarter</a:t>
            </a:r>
            <a:endParaRPr lang="en-US" altLang="zh-TW" sz="1100" dirty="0">
              <a:latin typeface="Arial Narrow" panose="020B0606020202030204" pitchFamily="34" charset="0"/>
              <a:ea typeface="微軟正黑體" panose="020B0604030504040204" pitchFamily="34" charset="-120"/>
            </a:endParaRPr>
          </a:p>
          <a:p>
            <a:pPr>
              <a:defRPr/>
            </a:pPr>
            <a:r>
              <a:rPr lang="zh-CN" altLang="en-US" sz="1100" dirty="0">
                <a:latin typeface="Arial Narrow" panose="020B0606020202030204" pitchFamily="34" charset="0"/>
                <a:ea typeface="微軟正黑體" panose="020B0604030504040204" pitchFamily="34" charset="-120"/>
              </a:rPr>
              <a:t>主要工厂 </a:t>
            </a:r>
            <a:r>
              <a:rPr lang="en-US" altLang="zh-CN" sz="1100" dirty="0">
                <a:latin typeface="Arial Narrow" panose="020B0606020202030204" pitchFamily="34" charset="0"/>
                <a:ea typeface="微軟正黑體" panose="020B0604030504040204" pitchFamily="34" charset="-120"/>
              </a:rPr>
              <a:t>Main</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Prod</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Base</a:t>
            </a:r>
          </a:p>
          <a:p>
            <a:pPr>
              <a:defRPr/>
            </a:pPr>
            <a:r>
              <a:rPr lang="zh-CN" altLang="en-US" sz="1100" dirty="0">
                <a:latin typeface="Arial Narrow" panose="020B0606020202030204" pitchFamily="34" charset="0"/>
                <a:ea typeface="微軟正黑體" panose="020B0604030504040204" pitchFamily="34" charset="-120"/>
              </a:rPr>
              <a:t>协作工厂 </a:t>
            </a:r>
            <a:r>
              <a:rPr lang="en-US" altLang="zh-CN" sz="1100" dirty="0">
                <a:latin typeface="Arial Narrow" panose="020B0606020202030204" pitchFamily="34" charset="0"/>
                <a:ea typeface="微軟正黑體" panose="020B0604030504040204" pitchFamily="34" charset="-120"/>
              </a:rPr>
              <a:t>Assisting</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Prod</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Base</a:t>
            </a:r>
          </a:p>
          <a:p>
            <a:pPr>
              <a:defRPr/>
            </a:pPr>
            <a:r>
              <a:rPr lang="zh-HK" altLang="en-US" sz="1100" dirty="0">
                <a:latin typeface="Arial Narrow" panose="020B0606020202030204" pitchFamily="34" charset="0"/>
                <a:ea typeface="微軟正黑體" panose="020B0604030504040204" pitchFamily="34" charset="-120"/>
              </a:rPr>
              <a:t>主要客户</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Main</a:t>
            </a:r>
            <a:r>
              <a:rPr lang="zh-CN" altLang="en-US" sz="1100" dirty="0">
                <a:latin typeface="Arial Narrow" panose="020B0606020202030204" pitchFamily="34" charset="0"/>
                <a:ea typeface="微軟正黑體" panose="020B0604030504040204" pitchFamily="34" charset="-120"/>
              </a:rPr>
              <a:t> </a:t>
            </a:r>
            <a:r>
              <a:rPr lang="en-US" altLang="zh-CN" sz="1100" dirty="0">
                <a:latin typeface="Arial Narrow" panose="020B0606020202030204" pitchFamily="34" charset="0"/>
                <a:ea typeface="微軟正黑體" panose="020B0604030504040204" pitchFamily="34" charset="-120"/>
              </a:rPr>
              <a:t>Customer</a:t>
            </a:r>
            <a:endParaRPr lang="en-US" altLang="zh-HK" sz="1100" dirty="0">
              <a:latin typeface="Arial Narrow" panose="020B0606020202030204" pitchFamily="34" charset="0"/>
              <a:ea typeface="微軟正黑體" panose="020B0604030504040204" pitchFamily="34" charset="-120"/>
            </a:endParaRPr>
          </a:p>
        </p:txBody>
      </p:sp>
      <p:sp>
        <p:nvSpPr>
          <p:cNvPr id="67" name="Oval 5">
            <a:extLst>
              <a:ext uri="{FF2B5EF4-FFF2-40B4-BE49-F238E27FC236}">
                <a16:creationId xmlns:a16="http://schemas.microsoft.com/office/drawing/2014/main" xmlns="" id="{69A4593A-4087-C44A-A090-8EC90EDE35DA}"/>
              </a:ext>
            </a:extLst>
          </p:cNvPr>
          <p:cNvSpPr/>
          <p:nvPr/>
        </p:nvSpPr>
        <p:spPr>
          <a:xfrm>
            <a:off x="251520" y="3094896"/>
            <a:ext cx="108000" cy="108000"/>
          </a:xfrm>
          <a:prstGeom prst="ellipse">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68" name="文字方塊 40">
            <a:extLst>
              <a:ext uri="{FF2B5EF4-FFF2-40B4-BE49-F238E27FC236}">
                <a16:creationId xmlns:a16="http://schemas.microsoft.com/office/drawing/2014/main" xmlns="" id="{02DDE075-1476-954D-9456-EE9CEE2F492B}"/>
              </a:ext>
            </a:extLst>
          </p:cNvPr>
          <p:cNvSpPr txBox="1"/>
          <p:nvPr/>
        </p:nvSpPr>
        <p:spPr>
          <a:xfrm>
            <a:off x="4788024" y="1268760"/>
            <a:ext cx="1203560" cy="276999"/>
          </a:xfrm>
          <a:prstGeom prst="rect">
            <a:avLst/>
          </a:prstGeom>
          <a:noFill/>
        </p:spPr>
        <p:txBody>
          <a:bodyPr wrap="square">
            <a:spAutoFit/>
          </a:bodyPr>
          <a:lstStyle/>
          <a:p>
            <a:pPr algn="ctr">
              <a:defRPr/>
            </a:pPr>
            <a:r>
              <a:rPr lang="zh-TW" altLang="en-US" sz="1200" b="1" dirty="0">
                <a:latin typeface="Arial Narrow" panose="020B0606020202030204" pitchFamily="34" charset="0"/>
                <a:ea typeface="微軟正黑體" panose="020B0604030504040204" pitchFamily="34" charset="-120"/>
              </a:rPr>
              <a:t>长春</a:t>
            </a:r>
            <a:r>
              <a:rPr lang="en-US" altLang="zh-CN" sz="1200" b="1" dirty="0">
                <a:latin typeface="Arial Narrow" panose="020B0606020202030204" pitchFamily="34" charset="0"/>
                <a:ea typeface="微軟正黑體" panose="020B0604030504040204" pitchFamily="34" charset="-120"/>
              </a:rPr>
              <a:t>Changchun</a:t>
            </a:r>
            <a:endParaRPr lang="zh-HK" altLang="en-US" sz="1200" b="1" dirty="0">
              <a:latin typeface="Arial Narrow" panose="020B0606020202030204" pitchFamily="34" charset="0"/>
              <a:ea typeface="微軟正黑體" panose="020B0604030504040204" pitchFamily="34" charset="-120"/>
            </a:endParaRPr>
          </a:p>
        </p:txBody>
      </p:sp>
      <p:sp>
        <p:nvSpPr>
          <p:cNvPr id="70" name="文字方塊 42">
            <a:extLst>
              <a:ext uri="{FF2B5EF4-FFF2-40B4-BE49-F238E27FC236}">
                <a16:creationId xmlns:a16="http://schemas.microsoft.com/office/drawing/2014/main" xmlns="" id="{E9030FDC-5307-4843-80DF-74F223450E74}"/>
              </a:ext>
            </a:extLst>
          </p:cNvPr>
          <p:cNvSpPr txBox="1"/>
          <p:nvPr/>
        </p:nvSpPr>
        <p:spPr>
          <a:xfrm>
            <a:off x="5220073" y="2806864"/>
            <a:ext cx="628187" cy="430887"/>
          </a:xfrm>
          <a:prstGeom prst="rect">
            <a:avLst/>
          </a:prstGeom>
          <a:noFill/>
        </p:spPr>
        <p:txBody>
          <a:bodyPr wrap="square">
            <a:spAutoFit/>
          </a:bodyPr>
          <a:lstStyle/>
          <a:p>
            <a:pPr algn="ctr">
              <a:defRPr/>
            </a:pPr>
            <a:r>
              <a:rPr lang="zh-TW" altLang="en-US" sz="1100" b="1" dirty="0">
                <a:latin typeface="Arial Narrow" panose="020B0606020202030204" pitchFamily="34" charset="0"/>
                <a:ea typeface="微軟正黑體" panose="020B0604030504040204" pitchFamily="34" charset="-120"/>
              </a:rPr>
              <a:t>宁波</a:t>
            </a:r>
            <a:r>
              <a:rPr lang="en-US" altLang="zh-CN" sz="1100" b="1" dirty="0">
                <a:latin typeface="Arial Narrow" panose="020B0606020202030204" pitchFamily="34" charset="0"/>
                <a:ea typeface="微軟正黑體" panose="020B0604030504040204" pitchFamily="34" charset="-120"/>
              </a:rPr>
              <a:t>Ningbo</a:t>
            </a:r>
            <a:endParaRPr lang="zh-TW" altLang="en-US" sz="1100" b="1" dirty="0">
              <a:latin typeface="Arial Narrow" panose="020B0606020202030204" pitchFamily="34" charset="0"/>
              <a:ea typeface="微軟正黑體" panose="020B0604030504040204" pitchFamily="34" charset="-120"/>
            </a:endParaRPr>
          </a:p>
        </p:txBody>
      </p:sp>
      <p:sp>
        <p:nvSpPr>
          <p:cNvPr id="71" name="矩形 5">
            <a:extLst>
              <a:ext uri="{FF2B5EF4-FFF2-40B4-BE49-F238E27FC236}">
                <a16:creationId xmlns:a16="http://schemas.microsoft.com/office/drawing/2014/main" xmlns="" id="{6575E937-2DED-2846-9A9D-29CB2ACA1434}"/>
              </a:ext>
            </a:extLst>
          </p:cNvPr>
          <p:cNvSpPr>
            <a:spLocks noChangeArrowheads="1"/>
          </p:cNvSpPr>
          <p:nvPr/>
        </p:nvSpPr>
        <p:spPr bwMode="auto">
          <a:xfrm>
            <a:off x="4465731" y="2529418"/>
            <a:ext cx="503306" cy="40011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US" altLang="zh-CN" sz="1000" b="1" dirty="0">
                <a:latin typeface="Arial Narrow" panose="020B0606020202030204" pitchFamily="34" charset="0"/>
                <a:ea typeface="微軟正黑體" panose="020B0604030504040204" pitchFamily="34" charset="-120"/>
              </a:rPr>
              <a:t>Wuhu</a:t>
            </a:r>
            <a:r>
              <a:rPr lang="zh-TW" altLang="en-US" sz="1000" b="1" dirty="0">
                <a:latin typeface="Arial Narrow" panose="020B0606020202030204" pitchFamily="34" charset="0"/>
                <a:ea typeface="微軟正黑體" panose="020B0604030504040204" pitchFamily="34" charset="-120"/>
              </a:rPr>
              <a:t>芜湖</a:t>
            </a:r>
            <a:endParaRPr lang="zh-HK" altLang="en-US" sz="1000" b="1" dirty="0">
              <a:latin typeface="Arial Narrow" panose="020B0606020202030204" pitchFamily="34" charset="0"/>
              <a:ea typeface="微軟正黑體" panose="020B0604030504040204" pitchFamily="34" charset="-120"/>
            </a:endParaRPr>
          </a:p>
        </p:txBody>
      </p:sp>
      <p:sp>
        <p:nvSpPr>
          <p:cNvPr id="72" name="矩形 4">
            <a:extLst>
              <a:ext uri="{FF2B5EF4-FFF2-40B4-BE49-F238E27FC236}">
                <a16:creationId xmlns:a16="http://schemas.microsoft.com/office/drawing/2014/main" xmlns="" id="{11821168-9164-584D-AFDB-7A594E0CFCF3}"/>
              </a:ext>
            </a:extLst>
          </p:cNvPr>
          <p:cNvSpPr>
            <a:spLocks noChangeArrowheads="1"/>
          </p:cNvSpPr>
          <p:nvPr/>
        </p:nvSpPr>
        <p:spPr bwMode="auto">
          <a:xfrm>
            <a:off x="4415532" y="2014776"/>
            <a:ext cx="804540" cy="246221"/>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zh-TW" altLang="en-US" sz="1000" b="1" dirty="0">
                <a:latin typeface="Arial Narrow" panose="020B0606020202030204" pitchFamily="34" charset="0"/>
                <a:ea typeface="微軟正黑體" panose="020B0604030504040204" pitchFamily="34" charset="-120"/>
              </a:rPr>
              <a:t>烟台</a:t>
            </a:r>
            <a:r>
              <a:rPr lang="en-US" altLang="zh-CN" sz="1000" b="1" dirty="0">
                <a:latin typeface="Arial Narrow" panose="020B0606020202030204" pitchFamily="34" charset="0"/>
                <a:ea typeface="微軟正黑體" panose="020B0604030504040204" pitchFamily="34" charset="-120"/>
              </a:rPr>
              <a:t>Yantai</a:t>
            </a:r>
            <a:endParaRPr lang="zh-HK" altLang="en-US" sz="1000" b="1" dirty="0">
              <a:latin typeface="Arial Narrow" panose="020B0606020202030204" pitchFamily="34" charset="0"/>
              <a:ea typeface="微軟正黑體" panose="020B0604030504040204" pitchFamily="34" charset="-120"/>
            </a:endParaRPr>
          </a:p>
        </p:txBody>
      </p:sp>
      <p:sp>
        <p:nvSpPr>
          <p:cNvPr id="73" name="矩形 67">
            <a:extLst>
              <a:ext uri="{FF2B5EF4-FFF2-40B4-BE49-F238E27FC236}">
                <a16:creationId xmlns:a16="http://schemas.microsoft.com/office/drawing/2014/main" xmlns="" id="{C6834394-B7E9-6A4C-B180-66AE58B6DB8D}"/>
              </a:ext>
            </a:extLst>
          </p:cNvPr>
          <p:cNvSpPr>
            <a:spLocks noChangeArrowheads="1"/>
          </p:cNvSpPr>
          <p:nvPr/>
        </p:nvSpPr>
        <p:spPr bwMode="auto">
          <a:xfrm>
            <a:off x="3563888" y="2956882"/>
            <a:ext cx="745353" cy="40011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zh-TW" altLang="en-US" sz="1000" b="1" dirty="0">
                <a:latin typeface="Arial Narrow" panose="020B0606020202030204" pitchFamily="34" charset="0"/>
                <a:ea typeface="微軟正黑體" panose="020B0604030504040204" pitchFamily="34" charset="-120"/>
              </a:rPr>
              <a:t>重庆</a:t>
            </a:r>
            <a:endParaRPr lang="en-US" altLang="zh-TW" sz="1000" b="1" dirty="0">
              <a:latin typeface="Arial Narrow" panose="020B0606020202030204" pitchFamily="34" charset="0"/>
              <a:ea typeface="微軟正黑體" panose="020B0604030504040204" pitchFamily="34" charset="-120"/>
            </a:endParaRPr>
          </a:p>
          <a:p>
            <a:pPr algn="ctr"/>
            <a:r>
              <a:rPr lang="en-US" altLang="zh-CN" sz="1000" b="1" dirty="0">
                <a:latin typeface="Arial Narrow" panose="020B0606020202030204" pitchFamily="34" charset="0"/>
                <a:ea typeface="微軟正黑體" panose="020B0604030504040204" pitchFamily="34" charset="-120"/>
              </a:rPr>
              <a:t>Chongqing</a:t>
            </a:r>
            <a:endParaRPr lang="zh-TW" altLang="en-US" sz="1000" b="1" dirty="0">
              <a:latin typeface="Arial Narrow" panose="020B0606020202030204" pitchFamily="34" charset="0"/>
              <a:ea typeface="微軟正黑體" panose="020B0604030504040204" pitchFamily="34" charset="-120"/>
            </a:endParaRPr>
          </a:p>
        </p:txBody>
      </p:sp>
      <p:sp>
        <p:nvSpPr>
          <p:cNvPr id="74" name="矩形 66">
            <a:extLst>
              <a:ext uri="{FF2B5EF4-FFF2-40B4-BE49-F238E27FC236}">
                <a16:creationId xmlns:a16="http://schemas.microsoft.com/office/drawing/2014/main" xmlns="" id="{BEBB0CE5-B6C8-9F4D-B4D1-722D6AA7DA08}"/>
              </a:ext>
            </a:extLst>
          </p:cNvPr>
          <p:cNvSpPr>
            <a:spLocks noChangeArrowheads="1"/>
          </p:cNvSpPr>
          <p:nvPr/>
        </p:nvSpPr>
        <p:spPr bwMode="auto">
          <a:xfrm>
            <a:off x="3310131" y="2641194"/>
            <a:ext cx="967987" cy="26161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US" altLang="zh-CN" sz="1100" b="1" dirty="0">
                <a:latin typeface="Arial Narrow" panose="020B0606020202030204" pitchFamily="34" charset="0"/>
                <a:ea typeface="微軟正黑體" panose="020B0604030504040204" pitchFamily="34" charset="-120"/>
              </a:rPr>
              <a:t>Chengdu</a:t>
            </a:r>
            <a:r>
              <a:rPr lang="zh-TW" altLang="en-US" sz="1100" b="1" dirty="0">
                <a:latin typeface="Arial Narrow" panose="020B0606020202030204" pitchFamily="34" charset="0"/>
                <a:ea typeface="微軟正黑體" panose="020B0604030504040204" pitchFamily="34" charset="-120"/>
              </a:rPr>
              <a:t>成都</a:t>
            </a:r>
          </a:p>
        </p:txBody>
      </p:sp>
      <p:sp>
        <p:nvSpPr>
          <p:cNvPr id="75" name="矩形 12">
            <a:extLst>
              <a:ext uri="{FF2B5EF4-FFF2-40B4-BE49-F238E27FC236}">
                <a16:creationId xmlns:a16="http://schemas.microsoft.com/office/drawing/2014/main" xmlns="" id="{7CB9EC0A-0AD3-6A4D-A343-E1BFB0DA7457}"/>
              </a:ext>
            </a:extLst>
          </p:cNvPr>
          <p:cNvSpPr>
            <a:spLocks noChangeArrowheads="1"/>
          </p:cNvSpPr>
          <p:nvPr/>
        </p:nvSpPr>
        <p:spPr bwMode="auto">
          <a:xfrm>
            <a:off x="4079306" y="3475588"/>
            <a:ext cx="596734" cy="430887"/>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zh-TW" altLang="en-US" sz="1100" b="1" dirty="0">
                <a:latin typeface="Arial Narrow" panose="020B0606020202030204" pitchFamily="34" charset="0"/>
                <a:ea typeface="微軟正黑體" panose="020B0604030504040204" pitchFamily="34" charset="-120"/>
              </a:rPr>
              <a:t>佛山</a:t>
            </a:r>
            <a:endParaRPr lang="en-US" altLang="zh-TW" sz="1100" b="1" dirty="0">
              <a:latin typeface="Arial Narrow" panose="020B0606020202030204" pitchFamily="34" charset="0"/>
              <a:ea typeface="微軟正黑體" panose="020B0604030504040204" pitchFamily="34" charset="-120"/>
            </a:endParaRPr>
          </a:p>
          <a:p>
            <a:pPr algn="ctr"/>
            <a:r>
              <a:rPr lang="en-US" altLang="zh-CN" sz="1100" b="1" dirty="0">
                <a:latin typeface="Arial Narrow" panose="020B0606020202030204" pitchFamily="34" charset="0"/>
                <a:ea typeface="微軟正黑體" panose="020B0604030504040204" pitchFamily="34" charset="-120"/>
              </a:rPr>
              <a:t>Foshan</a:t>
            </a:r>
            <a:endParaRPr lang="zh-HK" altLang="en-US" sz="1100" b="1" dirty="0">
              <a:latin typeface="Arial Narrow" panose="020B0606020202030204" pitchFamily="34" charset="0"/>
              <a:ea typeface="微軟正黑體" panose="020B0604030504040204" pitchFamily="34" charset="-120"/>
            </a:endParaRPr>
          </a:p>
        </p:txBody>
      </p:sp>
      <p:sp>
        <p:nvSpPr>
          <p:cNvPr id="77" name="Oval 115">
            <a:extLst>
              <a:ext uri="{FF2B5EF4-FFF2-40B4-BE49-F238E27FC236}">
                <a16:creationId xmlns:a16="http://schemas.microsoft.com/office/drawing/2014/main" xmlns="" id="{254FAEDB-4C2A-7145-82C2-E7FDBF812857}"/>
              </a:ext>
            </a:extLst>
          </p:cNvPr>
          <p:cNvSpPr/>
          <p:nvPr/>
        </p:nvSpPr>
        <p:spPr>
          <a:xfrm>
            <a:off x="5200163" y="2644348"/>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78" name="Oval 115">
            <a:extLst>
              <a:ext uri="{FF2B5EF4-FFF2-40B4-BE49-F238E27FC236}">
                <a16:creationId xmlns:a16="http://schemas.microsoft.com/office/drawing/2014/main" xmlns="" id="{D46575EC-DBC3-824D-BD7B-5531203DB9D4}"/>
              </a:ext>
            </a:extLst>
          </p:cNvPr>
          <p:cNvSpPr/>
          <p:nvPr/>
        </p:nvSpPr>
        <p:spPr>
          <a:xfrm>
            <a:off x="4608702" y="3414851"/>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79" name="Oval 115">
            <a:extLst>
              <a:ext uri="{FF2B5EF4-FFF2-40B4-BE49-F238E27FC236}">
                <a16:creationId xmlns:a16="http://schemas.microsoft.com/office/drawing/2014/main" xmlns="" id="{C90E326C-2E7C-6645-811F-4CD0460AA456}"/>
              </a:ext>
            </a:extLst>
          </p:cNvPr>
          <p:cNvSpPr/>
          <p:nvPr/>
        </p:nvSpPr>
        <p:spPr>
          <a:xfrm>
            <a:off x="4788025" y="3058904"/>
            <a:ext cx="108000" cy="10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solidFill>
                <a:srgbClr val="FFC000"/>
              </a:solidFill>
              <a:latin typeface="Arial Narrow" panose="020B0606020202030204" pitchFamily="34" charset="0"/>
              <a:ea typeface="微軟正黑體" panose="020B0604030504040204" pitchFamily="34" charset="-120"/>
            </a:endParaRPr>
          </a:p>
        </p:txBody>
      </p:sp>
      <p:sp>
        <p:nvSpPr>
          <p:cNvPr id="80" name="Oval 115">
            <a:extLst>
              <a:ext uri="{FF2B5EF4-FFF2-40B4-BE49-F238E27FC236}">
                <a16:creationId xmlns:a16="http://schemas.microsoft.com/office/drawing/2014/main" xmlns="" id="{B3B6099C-CA12-C345-A4F8-A406E667FDB5}"/>
              </a:ext>
            </a:extLst>
          </p:cNvPr>
          <p:cNvSpPr/>
          <p:nvPr/>
        </p:nvSpPr>
        <p:spPr>
          <a:xfrm>
            <a:off x="5173395" y="2817963"/>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81" name="Oval 115">
            <a:extLst>
              <a:ext uri="{FF2B5EF4-FFF2-40B4-BE49-F238E27FC236}">
                <a16:creationId xmlns:a16="http://schemas.microsoft.com/office/drawing/2014/main" xmlns="" id="{9260C144-E953-D24C-9B04-4E3CF379BD42}"/>
              </a:ext>
            </a:extLst>
          </p:cNvPr>
          <p:cNvSpPr/>
          <p:nvPr/>
        </p:nvSpPr>
        <p:spPr>
          <a:xfrm>
            <a:off x="5040065" y="2271995"/>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82" name="Oval 115">
            <a:extLst>
              <a:ext uri="{FF2B5EF4-FFF2-40B4-BE49-F238E27FC236}">
                <a16:creationId xmlns:a16="http://schemas.microsoft.com/office/drawing/2014/main" xmlns="" id="{23A26CD7-7226-E348-87CE-19888012DD1B}"/>
              </a:ext>
            </a:extLst>
          </p:cNvPr>
          <p:cNvSpPr/>
          <p:nvPr/>
        </p:nvSpPr>
        <p:spPr>
          <a:xfrm>
            <a:off x="5083585" y="2776579"/>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83" name="Oval 115">
            <a:extLst>
              <a:ext uri="{FF2B5EF4-FFF2-40B4-BE49-F238E27FC236}">
                <a16:creationId xmlns:a16="http://schemas.microsoft.com/office/drawing/2014/main" xmlns="" id="{702A852B-34C2-2143-AF88-DE871276FBAD}"/>
              </a:ext>
            </a:extLst>
          </p:cNvPr>
          <p:cNvSpPr/>
          <p:nvPr/>
        </p:nvSpPr>
        <p:spPr>
          <a:xfrm>
            <a:off x="4860033" y="2662848"/>
            <a:ext cx="108000" cy="10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solidFill>
                <a:srgbClr val="FFC000"/>
              </a:solidFill>
              <a:latin typeface="Arial Narrow" panose="020B0606020202030204" pitchFamily="34" charset="0"/>
              <a:ea typeface="微軟正黑體" panose="020B0604030504040204" pitchFamily="34" charset="-120"/>
            </a:endParaRPr>
          </a:p>
        </p:txBody>
      </p:sp>
      <p:sp>
        <p:nvSpPr>
          <p:cNvPr id="140" name="Oval 115">
            <a:extLst>
              <a:ext uri="{FF2B5EF4-FFF2-40B4-BE49-F238E27FC236}">
                <a16:creationId xmlns:a16="http://schemas.microsoft.com/office/drawing/2014/main" xmlns="" id="{52749247-9F89-054A-BA30-D1B51917E4F2}"/>
              </a:ext>
            </a:extLst>
          </p:cNvPr>
          <p:cNvSpPr/>
          <p:nvPr/>
        </p:nvSpPr>
        <p:spPr>
          <a:xfrm>
            <a:off x="5292081" y="2734856"/>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41" name="Oval 115">
            <a:extLst>
              <a:ext uri="{FF2B5EF4-FFF2-40B4-BE49-F238E27FC236}">
                <a16:creationId xmlns:a16="http://schemas.microsoft.com/office/drawing/2014/main" xmlns="" id="{A3D42909-92D8-2742-BD59-3C5F858C71DC}"/>
              </a:ext>
            </a:extLst>
          </p:cNvPr>
          <p:cNvSpPr/>
          <p:nvPr/>
        </p:nvSpPr>
        <p:spPr>
          <a:xfrm>
            <a:off x="4072854" y="2911799"/>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42" name="Oval 115">
            <a:extLst>
              <a:ext uri="{FF2B5EF4-FFF2-40B4-BE49-F238E27FC236}">
                <a16:creationId xmlns:a16="http://schemas.microsoft.com/office/drawing/2014/main" xmlns="" id="{337E45EE-034E-C242-97B3-10E1A6D3944A}"/>
              </a:ext>
            </a:extLst>
          </p:cNvPr>
          <p:cNvSpPr/>
          <p:nvPr/>
        </p:nvSpPr>
        <p:spPr>
          <a:xfrm>
            <a:off x="3833205" y="2845823"/>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43" name="Oval 115">
            <a:extLst>
              <a:ext uri="{FF2B5EF4-FFF2-40B4-BE49-F238E27FC236}">
                <a16:creationId xmlns:a16="http://schemas.microsoft.com/office/drawing/2014/main" xmlns="" id="{6FC8BF2D-DE2F-7647-ABD2-F0B11B99801F}"/>
              </a:ext>
            </a:extLst>
          </p:cNvPr>
          <p:cNvSpPr/>
          <p:nvPr/>
        </p:nvSpPr>
        <p:spPr>
          <a:xfrm>
            <a:off x="5216934" y="1517111"/>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44" name="Oval 115">
            <a:extLst>
              <a:ext uri="{FF2B5EF4-FFF2-40B4-BE49-F238E27FC236}">
                <a16:creationId xmlns:a16="http://schemas.microsoft.com/office/drawing/2014/main" xmlns="" id="{668224F5-E8E6-2643-8227-4C4797D35148}"/>
              </a:ext>
            </a:extLst>
          </p:cNvPr>
          <p:cNvSpPr/>
          <p:nvPr/>
        </p:nvSpPr>
        <p:spPr>
          <a:xfrm>
            <a:off x="4587036" y="3532459"/>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45" name="Oval 115">
            <a:extLst>
              <a:ext uri="{FF2B5EF4-FFF2-40B4-BE49-F238E27FC236}">
                <a16:creationId xmlns:a16="http://schemas.microsoft.com/office/drawing/2014/main" xmlns="" id="{BA3C6925-03C8-064C-8A06-BFF47F9F0E35}"/>
              </a:ext>
            </a:extLst>
          </p:cNvPr>
          <p:cNvSpPr/>
          <p:nvPr/>
        </p:nvSpPr>
        <p:spPr>
          <a:xfrm>
            <a:off x="5309939" y="1517111"/>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46" name="流程圖: 抽選 60">
            <a:extLst>
              <a:ext uri="{FF2B5EF4-FFF2-40B4-BE49-F238E27FC236}">
                <a16:creationId xmlns:a16="http://schemas.microsoft.com/office/drawing/2014/main" xmlns="" id="{3004DCD3-7E1D-1C43-959D-21DE297840FA}"/>
              </a:ext>
            </a:extLst>
          </p:cNvPr>
          <p:cNvSpPr/>
          <p:nvPr/>
        </p:nvSpPr>
        <p:spPr bwMode="auto">
          <a:xfrm>
            <a:off x="3928614" y="2824337"/>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47" name="流程圖: 抽選 60">
            <a:extLst>
              <a:ext uri="{FF2B5EF4-FFF2-40B4-BE49-F238E27FC236}">
                <a16:creationId xmlns:a16="http://schemas.microsoft.com/office/drawing/2014/main" xmlns="" id="{969EA03D-250F-6B46-BDF4-BFFCD69FF8AA}"/>
              </a:ext>
            </a:extLst>
          </p:cNvPr>
          <p:cNvSpPr/>
          <p:nvPr/>
        </p:nvSpPr>
        <p:spPr bwMode="auto">
          <a:xfrm>
            <a:off x="5104245" y="2681329"/>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48" name="流程圖: 抽選 60">
            <a:extLst>
              <a:ext uri="{FF2B5EF4-FFF2-40B4-BE49-F238E27FC236}">
                <a16:creationId xmlns:a16="http://schemas.microsoft.com/office/drawing/2014/main" xmlns="" id="{D57D4988-96AE-6B46-905F-7A4D0801CFE6}"/>
              </a:ext>
            </a:extLst>
          </p:cNvPr>
          <p:cNvSpPr/>
          <p:nvPr/>
        </p:nvSpPr>
        <p:spPr bwMode="auto">
          <a:xfrm>
            <a:off x="4163818" y="2868127"/>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49" name="流程圖: 抽選 60">
            <a:extLst>
              <a:ext uri="{FF2B5EF4-FFF2-40B4-BE49-F238E27FC236}">
                <a16:creationId xmlns:a16="http://schemas.microsoft.com/office/drawing/2014/main" xmlns="" id="{D6BFEB32-CE63-DB40-BCA3-EB3C0772001C}"/>
              </a:ext>
            </a:extLst>
          </p:cNvPr>
          <p:cNvSpPr/>
          <p:nvPr/>
        </p:nvSpPr>
        <p:spPr bwMode="auto">
          <a:xfrm>
            <a:off x="4700210" y="3373761"/>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50" name="流程圖: 抽選 60">
            <a:extLst>
              <a:ext uri="{FF2B5EF4-FFF2-40B4-BE49-F238E27FC236}">
                <a16:creationId xmlns:a16="http://schemas.microsoft.com/office/drawing/2014/main" xmlns="" id="{72576356-014E-E042-BBF9-DB0C91AA2928}"/>
              </a:ext>
            </a:extLst>
          </p:cNvPr>
          <p:cNvSpPr/>
          <p:nvPr/>
        </p:nvSpPr>
        <p:spPr bwMode="auto">
          <a:xfrm>
            <a:off x="5106424" y="2549097"/>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51" name="流程圖: 抽選 60">
            <a:extLst>
              <a:ext uri="{FF2B5EF4-FFF2-40B4-BE49-F238E27FC236}">
                <a16:creationId xmlns:a16="http://schemas.microsoft.com/office/drawing/2014/main" xmlns="" id="{52E46491-B91C-7848-A0AF-F3273567888E}"/>
              </a:ext>
            </a:extLst>
          </p:cNvPr>
          <p:cNvSpPr/>
          <p:nvPr/>
        </p:nvSpPr>
        <p:spPr bwMode="auto">
          <a:xfrm>
            <a:off x="5268486" y="1613340"/>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52" name="Oval 5">
            <a:extLst>
              <a:ext uri="{FF2B5EF4-FFF2-40B4-BE49-F238E27FC236}">
                <a16:creationId xmlns:a16="http://schemas.microsoft.com/office/drawing/2014/main" xmlns="" id="{9C6D7D74-C33F-F34F-9978-97EAE33E5D73}"/>
              </a:ext>
            </a:extLst>
          </p:cNvPr>
          <p:cNvSpPr/>
          <p:nvPr/>
        </p:nvSpPr>
        <p:spPr>
          <a:xfrm>
            <a:off x="5255939" y="2824356"/>
            <a:ext cx="108000" cy="108000"/>
          </a:xfrm>
          <a:prstGeom prst="ellipse">
            <a:avLst/>
          </a:prstGeom>
          <a:solidFill>
            <a:srgbClr val="C0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53" name="流程圖: 抽選 60">
            <a:extLst>
              <a:ext uri="{FF2B5EF4-FFF2-40B4-BE49-F238E27FC236}">
                <a16:creationId xmlns:a16="http://schemas.microsoft.com/office/drawing/2014/main" xmlns="" id="{3E6EFB6E-7841-D54B-8173-2B193488E11E}"/>
              </a:ext>
            </a:extLst>
          </p:cNvPr>
          <p:cNvSpPr/>
          <p:nvPr/>
        </p:nvSpPr>
        <p:spPr bwMode="auto">
          <a:xfrm>
            <a:off x="251520" y="3581460"/>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pic>
        <p:nvPicPr>
          <p:cNvPr id="154" name="向下箭號 72">
            <a:extLst>
              <a:ext uri="{FF2B5EF4-FFF2-40B4-BE49-F238E27FC236}">
                <a16:creationId xmlns:a16="http://schemas.microsoft.com/office/drawing/2014/main" xmlns="" id="{1D7F2176-A111-3B41-90F1-8351CD3A2028}"/>
              </a:ext>
            </a:extLst>
          </p:cNvPr>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3901" y="1820424"/>
            <a:ext cx="231775" cy="1116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5" name="向下箭號 76">
            <a:extLst>
              <a:ext uri="{FF2B5EF4-FFF2-40B4-BE49-F238E27FC236}">
                <a16:creationId xmlns:a16="http://schemas.microsoft.com/office/drawing/2014/main" xmlns="" id="{457763E3-BAB9-B342-9B84-964A89D5602A}"/>
              </a:ext>
            </a:extLst>
          </p:cNvPr>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4771618">
            <a:off x="4841906" y="2420845"/>
            <a:ext cx="344813" cy="2422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6" name="向下箭號 76">
            <a:extLst>
              <a:ext uri="{FF2B5EF4-FFF2-40B4-BE49-F238E27FC236}">
                <a16:creationId xmlns:a16="http://schemas.microsoft.com/office/drawing/2014/main" xmlns="" id="{36A83556-B0C8-9C45-BF72-AEF1A924DF88}"/>
              </a:ext>
            </a:extLst>
          </p:cNvPr>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374203">
            <a:off x="4232646" y="2745351"/>
            <a:ext cx="811353" cy="273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7" name="向下箭號 76">
            <a:extLst>
              <a:ext uri="{FF2B5EF4-FFF2-40B4-BE49-F238E27FC236}">
                <a16:creationId xmlns:a16="http://schemas.microsoft.com/office/drawing/2014/main" xmlns="" id="{AF3143F1-EF80-5E42-8A19-12A0C3B851EA}"/>
              </a:ext>
            </a:extLst>
          </p:cNvPr>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9902097">
            <a:off x="4781867" y="3050021"/>
            <a:ext cx="492125" cy="273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8" name="Oval 115">
            <a:extLst>
              <a:ext uri="{FF2B5EF4-FFF2-40B4-BE49-F238E27FC236}">
                <a16:creationId xmlns:a16="http://schemas.microsoft.com/office/drawing/2014/main" xmlns="" id="{AA0AFCAF-BA92-494C-9404-1ECBDA6E6D32}"/>
              </a:ext>
            </a:extLst>
          </p:cNvPr>
          <p:cNvSpPr/>
          <p:nvPr/>
        </p:nvSpPr>
        <p:spPr>
          <a:xfrm>
            <a:off x="5112073" y="2122800"/>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59" name="矩形 4">
            <a:extLst>
              <a:ext uri="{FF2B5EF4-FFF2-40B4-BE49-F238E27FC236}">
                <a16:creationId xmlns:a16="http://schemas.microsoft.com/office/drawing/2014/main" xmlns="" id="{D3F1AD66-AAA1-DA45-8AF6-BFA94A4D7AFD}"/>
              </a:ext>
            </a:extLst>
          </p:cNvPr>
          <p:cNvSpPr>
            <a:spLocks noChangeArrowheads="1"/>
          </p:cNvSpPr>
          <p:nvPr/>
        </p:nvSpPr>
        <p:spPr bwMode="auto">
          <a:xfrm>
            <a:off x="4401992" y="2167176"/>
            <a:ext cx="755171" cy="40011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US" altLang="zh-CN" sz="1000" b="1" dirty="0" err="1">
                <a:latin typeface="Arial Narrow" panose="020B0606020202030204" pitchFamily="34" charset="0"/>
                <a:ea typeface="微軟正黑體" panose="020B0604030504040204" pitchFamily="34" charset="-120"/>
              </a:rPr>
              <a:t>QIingdao</a:t>
            </a:r>
            <a:r>
              <a:rPr lang="zh-CN" altLang="en-US" sz="1000" b="1" dirty="0">
                <a:latin typeface="Arial Narrow" panose="020B0606020202030204" pitchFamily="34" charset="0"/>
                <a:ea typeface="微軟正黑體" panose="020B0604030504040204" pitchFamily="34" charset="-120"/>
              </a:rPr>
              <a:t>青岛</a:t>
            </a:r>
            <a:endParaRPr lang="zh-HK" altLang="en-US" sz="1000" b="1" dirty="0">
              <a:latin typeface="Arial Narrow" panose="020B0606020202030204" pitchFamily="34" charset="0"/>
              <a:ea typeface="微軟正黑體" panose="020B0604030504040204" pitchFamily="34" charset="-120"/>
            </a:endParaRPr>
          </a:p>
        </p:txBody>
      </p:sp>
      <p:sp>
        <p:nvSpPr>
          <p:cNvPr id="160" name="Oval 115">
            <a:extLst>
              <a:ext uri="{FF2B5EF4-FFF2-40B4-BE49-F238E27FC236}">
                <a16:creationId xmlns:a16="http://schemas.microsoft.com/office/drawing/2014/main" xmlns="" id="{0686F2FB-79F6-114C-BA67-ABD7CF781EF7}"/>
              </a:ext>
            </a:extLst>
          </p:cNvPr>
          <p:cNvSpPr/>
          <p:nvPr/>
        </p:nvSpPr>
        <p:spPr>
          <a:xfrm>
            <a:off x="4788025" y="1942768"/>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61" name="矩形 4">
            <a:extLst>
              <a:ext uri="{FF2B5EF4-FFF2-40B4-BE49-F238E27FC236}">
                <a16:creationId xmlns:a16="http://schemas.microsoft.com/office/drawing/2014/main" xmlns="" id="{2150BA1A-0692-5A49-BFF6-47DA9934C282}"/>
              </a:ext>
            </a:extLst>
          </p:cNvPr>
          <p:cNvSpPr>
            <a:spLocks noChangeArrowheads="1"/>
          </p:cNvSpPr>
          <p:nvPr/>
        </p:nvSpPr>
        <p:spPr bwMode="auto">
          <a:xfrm>
            <a:off x="4195037" y="1690726"/>
            <a:ext cx="1090930" cy="276999"/>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en-US" altLang="zh-CN" sz="1200" b="1" dirty="0">
                <a:latin typeface="Arial Narrow" panose="020B0606020202030204" pitchFamily="34" charset="0"/>
                <a:ea typeface="微軟正黑體" panose="020B0604030504040204" pitchFamily="34" charset="-120"/>
              </a:rPr>
              <a:t>Tianjin</a:t>
            </a:r>
            <a:r>
              <a:rPr lang="zh-CN" altLang="en-US" sz="1200" b="1" dirty="0">
                <a:latin typeface="Arial Narrow" panose="020B0606020202030204" pitchFamily="34" charset="0"/>
                <a:ea typeface="微軟正黑體" panose="020B0604030504040204" pitchFamily="34" charset="-120"/>
              </a:rPr>
              <a:t>天津</a:t>
            </a:r>
            <a:endParaRPr lang="zh-HK" altLang="en-US" sz="1200" b="1" dirty="0">
              <a:latin typeface="Arial Narrow" panose="020B0606020202030204" pitchFamily="34" charset="0"/>
              <a:ea typeface="微軟正黑體" panose="020B0604030504040204" pitchFamily="34" charset="-120"/>
            </a:endParaRPr>
          </a:p>
        </p:txBody>
      </p:sp>
      <p:sp>
        <p:nvSpPr>
          <p:cNvPr id="162" name="Oval 115">
            <a:extLst>
              <a:ext uri="{FF2B5EF4-FFF2-40B4-BE49-F238E27FC236}">
                <a16:creationId xmlns:a16="http://schemas.microsoft.com/office/drawing/2014/main" xmlns="" id="{D0D3D8C7-8C3D-3F4A-8D32-C250D6B25D33}"/>
              </a:ext>
            </a:extLst>
          </p:cNvPr>
          <p:cNvSpPr/>
          <p:nvPr/>
        </p:nvSpPr>
        <p:spPr>
          <a:xfrm>
            <a:off x="4355977" y="2950880"/>
            <a:ext cx="108000" cy="108000"/>
          </a:xfrm>
          <a:prstGeom prst="ellipse">
            <a:avLst/>
          </a:prstGeom>
          <a:solidFill>
            <a:srgbClr val="00B05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latin typeface="Arial Narrow" panose="020B0606020202030204" pitchFamily="34" charset="0"/>
              <a:ea typeface="微軟正黑體" panose="020B0604030504040204" pitchFamily="34" charset="-120"/>
            </a:endParaRPr>
          </a:p>
        </p:txBody>
      </p:sp>
      <p:sp>
        <p:nvSpPr>
          <p:cNvPr id="163" name="矩形 67">
            <a:extLst>
              <a:ext uri="{FF2B5EF4-FFF2-40B4-BE49-F238E27FC236}">
                <a16:creationId xmlns:a16="http://schemas.microsoft.com/office/drawing/2014/main" xmlns="" id="{ED969AF2-03F3-A348-869A-14CF4B59BB04}"/>
              </a:ext>
            </a:extLst>
          </p:cNvPr>
          <p:cNvSpPr>
            <a:spLocks noChangeArrowheads="1"/>
          </p:cNvSpPr>
          <p:nvPr/>
        </p:nvSpPr>
        <p:spPr bwMode="auto">
          <a:xfrm>
            <a:off x="4078777" y="3095391"/>
            <a:ext cx="694359" cy="40011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zh-CN" altLang="en-US" sz="1000" b="1" dirty="0">
                <a:latin typeface="Arial Narrow" panose="020B0606020202030204" pitchFamily="34" charset="0"/>
                <a:ea typeface="微軟正黑體" panose="020B0604030504040204" pitchFamily="34" charset="-120"/>
              </a:rPr>
              <a:t>长沙</a:t>
            </a:r>
            <a:endParaRPr lang="en-US" altLang="zh-CN" sz="1000" b="1" dirty="0">
              <a:latin typeface="Arial Narrow" panose="020B0606020202030204" pitchFamily="34" charset="0"/>
              <a:ea typeface="微軟正黑體" panose="020B0604030504040204" pitchFamily="34" charset="-120"/>
            </a:endParaRPr>
          </a:p>
          <a:p>
            <a:pPr algn="ctr"/>
            <a:r>
              <a:rPr lang="en-US" altLang="zh-CN" sz="1000" b="1" dirty="0">
                <a:latin typeface="Arial Narrow" panose="020B0606020202030204" pitchFamily="34" charset="0"/>
                <a:ea typeface="微軟正黑體" panose="020B0604030504040204" pitchFamily="34" charset="-120"/>
              </a:rPr>
              <a:t>Changsha</a:t>
            </a:r>
            <a:endParaRPr lang="zh-TW" altLang="en-US" sz="1000" b="1" dirty="0">
              <a:latin typeface="Arial Narrow" panose="020B0606020202030204" pitchFamily="34" charset="0"/>
              <a:ea typeface="微軟正黑體" panose="020B0604030504040204" pitchFamily="34" charset="-120"/>
            </a:endParaRPr>
          </a:p>
        </p:txBody>
      </p:sp>
      <p:sp>
        <p:nvSpPr>
          <p:cNvPr id="164" name="流程圖: 抽選 60">
            <a:extLst>
              <a:ext uri="{FF2B5EF4-FFF2-40B4-BE49-F238E27FC236}">
                <a16:creationId xmlns:a16="http://schemas.microsoft.com/office/drawing/2014/main" xmlns="" id="{8D1D0D4A-1A90-EC46-9408-600BC2BBC22A}"/>
              </a:ext>
            </a:extLst>
          </p:cNvPr>
          <p:cNvSpPr/>
          <p:nvPr/>
        </p:nvSpPr>
        <p:spPr bwMode="auto">
          <a:xfrm>
            <a:off x="4427985" y="1942768"/>
            <a:ext cx="114300" cy="95251"/>
          </a:xfrm>
          <a:prstGeom prst="flowChartExtract">
            <a:avLst/>
          </a:prstGeom>
          <a:solidFill>
            <a:srgbClr val="7030A0"/>
          </a:solidFill>
          <a:ln>
            <a:noFill/>
          </a:ln>
          <a:effectLst>
            <a:outerShdw blurRad="44450" dist="27940" dir="5400000" algn="ctr">
              <a:srgbClr val="000000">
                <a:alpha val="32000"/>
              </a:srgbClr>
            </a:outerShdw>
          </a:effectLst>
          <a:scene3d>
            <a:camera prst="orthographicFront">
              <a:rot lat="0" lon="0" rev="0"/>
            </a:camera>
            <a:lightRig rig="balanced" dir="t">
              <a:rot lat="0" lon="0" rev="12000000"/>
            </a:lightRig>
          </a:scene3d>
          <a:sp3d>
            <a:bevelT h="635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TW" altLang="en-US">
              <a:latin typeface="Arial Narrow" panose="020B0606020202030204" pitchFamily="34" charset="0"/>
              <a:ea typeface="微軟正黑體" panose="020B0604030504040204" pitchFamily="34" charset="-120"/>
            </a:endParaRPr>
          </a:p>
        </p:txBody>
      </p:sp>
      <p:sp>
        <p:nvSpPr>
          <p:cNvPr id="165" name="矩形 5">
            <a:extLst>
              <a:ext uri="{FF2B5EF4-FFF2-40B4-BE49-F238E27FC236}">
                <a16:creationId xmlns:a16="http://schemas.microsoft.com/office/drawing/2014/main" xmlns="" id="{63E9A422-8B62-C544-8188-15194D2865A5}"/>
              </a:ext>
            </a:extLst>
          </p:cNvPr>
          <p:cNvSpPr>
            <a:spLocks noChangeArrowheads="1"/>
          </p:cNvSpPr>
          <p:nvPr/>
        </p:nvSpPr>
        <p:spPr bwMode="auto">
          <a:xfrm>
            <a:off x="4455419" y="2913495"/>
            <a:ext cx="743700" cy="40011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ctr"/>
            <a:r>
              <a:rPr lang="zh-CN" altLang="en-US" sz="1000" b="1" dirty="0">
                <a:latin typeface="Arial Narrow" panose="020B0606020202030204" pitchFamily="34" charset="0"/>
                <a:ea typeface="微軟正黑體" panose="020B0604030504040204" pitchFamily="34" charset="-120"/>
              </a:rPr>
              <a:t>南昌</a:t>
            </a:r>
            <a:r>
              <a:rPr lang="en-US" altLang="zh-CN" sz="1000" b="1" dirty="0">
                <a:latin typeface="Arial Narrow" panose="020B0606020202030204" pitchFamily="34" charset="0"/>
                <a:ea typeface="微軟正黑體" panose="020B0604030504040204" pitchFamily="34" charset="-120"/>
              </a:rPr>
              <a:t>Nanchang</a:t>
            </a:r>
            <a:endParaRPr lang="zh-HK" altLang="en-US" sz="1000" b="1" dirty="0">
              <a:latin typeface="Arial Narrow" panose="020B0606020202030204" pitchFamily="34" charset="0"/>
              <a:ea typeface="微軟正黑體" panose="020B0604030504040204" pitchFamily="34" charset="-120"/>
            </a:endParaRPr>
          </a:p>
        </p:txBody>
      </p:sp>
      <p:sp>
        <p:nvSpPr>
          <p:cNvPr id="166" name="Oval 115">
            <a:extLst>
              <a:ext uri="{FF2B5EF4-FFF2-40B4-BE49-F238E27FC236}">
                <a16:creationId xmlns:a16="http://schemas.microsoft.com/office/drawing/2014/main" xmlns="" id="{D299087A-A636-BB42-B5D6-F642AB09E085}"/>
              </a:ext>
            </a:extLst>
          </p:cNvPr>
          <p:cNvSpPr/>
          <p:nvPr/>
        </p:nvSpPr>
        <p:spPr>
          <a:xfrm>
            <a:off x="251670" y="3437444"/>
            <a:ext cx="108000" cy="10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solidFill>
                <a:srgbClr val="FFC000"/>
              </a:solidFill>
              <a:latin typeface="Arial Narrow" panose="020B0606020202030204" pitchFamily="34" charset="0"/>
              <a:ea typeface="微軟正黑體" panose="020B0604030504040204" pitchFamily="34" charset="-120"/>
            </a:endParaRPr>
          </a:p>
        </p:txBody>
      </p:sp>
      <p:sp>
        <p:nvSpPr>
          <p:cNvPr id="167" name="Oval 115">
            <a:extLst>
              <a:ext uri="{FF2B5EF4-FFF2-40B4-BE49-F238E27FC236}">
                <a16:creationId xmlns:a16="http://schemas.microsoft.com/office/drawing/2014/main" xmlns="" id="{ED4E731C-EE78-7146-A076-FC3A665A97A3}"/>
              </a:ext>
            </a:extLst>
          </p:cNvPr>
          <p:cNvSpPr/>
          <p:nvPr/>
        </p:nvSpPr>
        <p:spPr>
          <a:xfrm>
            <a:off x="5256089" y="2914888"/>
            <a:ext cx="108000" cy="10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solidFill>
                <a:srgbClr val="FFC000"/>
              </a:solidFill>
              <a:latin typeface="Arial Narrow" panose="020B0606020202030204" pitchFamily="34" charset="0"/>
              <a:ea typeface="微軟正黑體" panose="020B0604030504040204" pitchFamily="34" charset="-120"/>
            </a:endParaRPr>
          </a:p>
        </p:txBody>
      </p:sp>
      <p:sp>
        <p:nvSpPr>
          <p:cNvPr id="168" name="Oval 115">
            <a:extLst>
              <a:ext uri="{FF2B5EF4-FFF2-40B4-BE49-F238E27FC236}">
                <a16:creationId xmlns:a16="http://schemas.microsoft.com/office/drawing/2014/main" xmlns="" id="{9295A4F1-E7F6-934A-A5BF-4555238469D1}"/>
              </a:ext>
            </a:extLst>
          </p:cNvPr>
          <p:cNvSpPr/>
          <p:nvPr/>
        </p:nvSpPr>
        <p:spPr>
          <a:xfrm>
            <a:off x="5148065" y="2878872"/>
            <a:ext cx="108000" cy="108000"/>
          </a:xfrm>
          <a:prstGeom prst="ellipse">
            <a:avLst/>
          </a:prstGeom>
          <a:solidFill>
            <a:srgbClr val="FFC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fontAlgn="auto">
              <a:spcBef>
                <a:spcPts val="0"/>
              </a:spcBef>
              <a:spcAft>
                <a:spcPts val="0"/>
              </a:spcAft>
              <a:defRPr/>
            </a:pPr>
            <a:endParaRPr lang="zh-HK" altLang="en-US" sz="1400" b="1" dirty="0">
              <a:solidFill>
                <a:srgbClr val="FFC000"/>
              </a:solidFill>
              <a:latin typeface="Arial Narrow" panose="020B0606020202030204" pitchFamily="34" charset="0"/>
              <a:ea typeface="微軟正黑體" panose="020B0604030504040204" pitchFamily="34" charset="-120"/>
            </a:endParaRPr>
          </a:p>
        </p:txBody>
      </p:sp>
      <p:cxnSp>
        <p:nvCxnSpPr>
          <p:cNvPr id="6" name="肘形连接符 5">
            <a:extLst>
              <a:ext uri="{FF2B5EF4-FFF2-40B4-BE49-F238E27FC236}">
                <a16:creationId xmlns:a16="http://schemas.microsoft.com/office/drawing/2014/main" xmlns="" id="{C57466AE-594C-F84B-BEE1-0A75385DF26D}"/>
              </a:ext>
            </a:extLst>
          </p:cNvPr>
          <p:cNvCxnSpPr>
            <a:cxnSpLocks/>
          </p:cNvCxnSpPr>
          <p:nvPr/>
        </p:nvCxnSpPr>
        <p:spPr>
          <a:xfrm flipV="1">
            <a:off x="5868144" y="1089423"/>
            <a:ext cx="578774" cy="374281"/>
          </a:xfrm>
          <a:prstGeom prst="bentConnector3">
            <a:avLst>
              <a:gd name="adj1" fmla="val 50000"/>
            </a:avLst>
          </a:prstGeom>
          <a:ln w="6350">
            <a:prstDash val="dash"/>
            <a:headEnd type="oval"/>
            <a:tailEnd type="none"/>
          </a:ln>
        </p:spPr>
        <p:style>
          <a:lnRef idx="1">
            <a:schemeClr val="accent1"/>
          </a:lnRef>
          <a:fillRef idx="0">
            <a:schemeClr val="accent1"/>
          </a:fillRef>
          <a:effectRef idx="0">
            <a:schemeClr val="accent1"/>
          </a:effectRef>
          <a:fontRef idx="minor">
            <a:schemeClr val="tx1"/>
          </a:fontRef>
        </p:style>
      </p:cxnSp>
      <p:sp>
        <p:nvSpPr>
          <p:cNvPr id="7" name="圆角矩形 6">
            <a:extLst>
              <a:ext uri="{FF2B5EF4-FFF2-40B4-BE49-F238E27FC236}">
                <a16:creationId xmlns:a16="http://schemas.microsoft.com/office/drawing/2014/main" xmlns="" id="{699612CD-6E29-D348-851F-83C5D82BC9F8}"/>
              </a:ext>
            </a:extLst>
          </p:cNvPr>
          <p:cNvSpPr/>
          <p:nvPr/>
        </p:nvSpPr>
        <p:spPr>
          <a:xfrm>
            <a:off x="6456337" y="727133"/>
            <a:ext cx="2580159" cy="901667"/>
          </a:xfrm>
          <a:prstGeom prst="roundRect">
            <a:avLst/>
          </a:prstGeom>
          <a:solidFill>
            <a:schemeClr val="accent3">
              <a:lumMod val="20000"/>
              <a:lumOff val="80000"/>
            </a:schemeClr>
          </a:solidFill>
          <a:ln w="317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zh-CN" altLang="en-US" sz="1400" dirty="0">
                <a:solidFill>
                  <a:schemeClr val="tx1"/>
                </a:solidFill>
                <a:latin typeface="Arial Narrow" panose="020B0606020202030204" pitchFamily="34" charset="0"/>
                <a:ea typeface="微軟正黑體" panose="020B0604030504040204" pitchFamily="34" charset="-120"/>
              </a:rPr>
              <a:t>东北生产基地</a:t>
            </a:r>
            <a:endParaRPr kumimoji="1" lang="en-US" altLang="zh-CN" sz="1400" dirty="0">
              <a:solidFill>
                <a:schemeClr val="tx1"/>
              </a:solidFill>
              <a:latin typeface="Arial Narrow" panose="020B0606020202030204" pitchFamily="34" charset="0"/>
              <a:ea typeface="微軟正黑體" panose="020B0604030504040204" pitchFamily="34" charset="-120"/>
            </a:endParaRPr>
          </a:p>
          <a:p>
            <a:pPr algn="ctr"/>
            <a:r>
              <a:rPr kumimoji="1" lang="en-US" altLang="zh-CN" sz="1400" dirty="0">
                <a:solidFill>
                  <a:schemeClr val="tx1"/>
                </a:solidFill>
                <a:latin typeface="Arial Narrow" panose="020B0606020202030204" pitchFamily="34" charset="0"/>
                <a:ea typeface="微軟正黑體" panose="020B0604030504040204" pitchFamily="34" charset="-120"/>
              </a:rPr>
              <a:t>Northeast</a:t>
            </a:r>
            <a:r>
              <a:rPr kumimoji="1" lang="zh-CN" altLang="en-US" sz="1400" dirty="0">
                <a:solidFill>
                  <a:schemeClr val="tx1"/>
                </a:solidFill>
                <a:latin typeface="Arial Narrow" panose="020B0606020202030204" pitchFamily="34" charset="0"/>
                <a:ea typeface="微軟正黑體" panose="020B0604030504040204" pitchFamily="34" charset="-120"/>
              </a:rPr>
              <a:t> </a:t>
            </a:r>
            <a:r>
              <a:rPr kumimoji="1" lang="en-US" altLang="zh-CN" sz="1400" dirty="0">
                <a:solidFill>
                  <a:schemeClr val="tx1"/>
                </a:solidFill>
                <a:latin typeface="Arial Narrow" panose="020B0606020202030204" pitchFamily="34" charset="0"/>
                <a:ea typeface="微軟正黑體" panose="020B0604030504040204" pitchFamily="34" charset="-120"/>
              </a:rPr>
              <a:t>China</a:t>
            </a:r>
            <a:r>
              <a:rPr kumimoji="1" lang="zh-CN" altLang="en-US" sz="1200" dirty="0">
                <a:solidFill>
                  <a:schemeClr val="tx1"/>
                </a:solidFill>
                <a:latin typeface="Arial Narrow" panose="020B0606020202030204" pitchFamily="34" charset="0"/>
                <a:ea typeface="微軟正黑體" panose="020B0604030504040204" pitchFamily="34" charset="-120"/>
              </a:rPr>
              <a:t>：</a:t>
            </a:r>
            <a:endParaRPr kumimoji="1" lang="en-US" altLang="zh-CN" sz="1200" dirty="0">
              <a:solidFill>
                <a:schemeClr val="tx1"/>
              </a:solidFill>
              <a:latin typeface="Arial Narrow" panose="020B0606020202030204" pitchFamily="34" charset="0"/>
              <a:ea typeface="微軟正黑體" panose="020B0604030504040204" pitchFamily="34" charset="-120"/>
            </a:endParaRPr>
          </a:p>
          <a:p>
            <a:pPr algn="ctr"/>
            <a:r>
              <a:rPr kumimoji="1" lang="zh-CN" altLang="en-US" sz="1200" dirty="0">
                <a:solidFill>
                  <a:schemeClr val="tx1"/>
                </a:solidFill>
                <a:latin typeface="Arial Narrow" panose="020B0606020202030204" pitchFamily="34" charset="0"/>
                <a:ea typeface="微軟正黑體" panose="020B0604030504040204" pitchFamily="34" charset="-120"/>
              </a:rPr>
              <a:t>明星产品：保险杠总成、门槛、柱护板、前端框架、仪表板等</a:t>
            </a:r>
          </a:p>
        </p:txBody>
      </p:sp>
      <p:sp>
        <p:nvSpPr>
          <p:cNvPr id="86" name="圆角矩形 85">
            <a:extLst>
              <a:ext uri="{FF2B5EF4-FFF2-40B4-BE49-F238E27FC236}">
                <a16:creationId xmlns:a16="http://schemas.microsoft.com/office/drawing/2014/main" xmlns="" id="{2E8E015E-B382-FF42-8FF7-52285D4E7C98}"/>
              </a:ext>
            </a:extLst>
          </p:cNvPr>
          <p:cNvSpPr/>
          <p:nvPr/>
        </p:nvSpPr>
        <p:spPr>
          <a:xfrm>
            <a:off x="6446918" y="1720943"/>
            <a:ext cx="2589578" cy="987977"/>
          </a:xfrm>
          <a:prstGeom prst="roundRect">
            <a:avLst/>
          </a:prstGeom>
          <a:solidFill>
            <a:schemeClr val="accent3">
              <a:lumMod val="20000"/>
              <a:lumOff val="80000"/>
            </a:schemeClr>
          </a:solidFill>
          <a:ln w="317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zh-CN" altLang="en-US" sz="1400" dirty="0">
                <a:solidFill>
                  <a:schemeClr val="tx1"/>
                </a:solidFill>
                <a:latin typeface="Arial Narrow" panose="020B0606020202030204" pitchFamily="34" charset="0"/>
                <a:ea typeface="微軟正黑體" panose="020B0604030504040204" pitchFamily="34" charset="-120"/>
              </a:rPr>
              <a:t>华北生产基地</a:t>
            </a:r>
            <a:endParaRPr kumimoji="1" lang="en-US" altLang="zh-CN" sz="1400" dirty="0">
              <a:solidFill>
                <a:schemeClr val="tx1"/>
              </a:solidFill>
              <a:latin typeface="Arial Narrow" panose="020B0606020202030204" pitchFamily="34" charset="0"/>
              <a:ea typeface="微軟正黑體" panose="020B0604030504040204" pitchFamily="34" charset="-120"/>
            </a:endParaRPr>
          </a:p>
          <a:p>
            <a:pPr algn="ctr"/>
            <a:r>
              <a:rPr kumimoji="1" lang="en-US" altLang="zh-CN" sz="1400" dirty="0">
                <a:solidFill>
                  <a:schemeClr val="tx1"/>
                </a:solidFill>
                <a:latin typeface="Arial Narrow" panose="020B0606020202030204" pitchFamily="34" charset="0"/>
                <a:ea typeface="微軟正黑體" panose="020B0604030504040204" pitchFamily="34" charset="-120"/>
              </a:rPr>
              <a:t>North</a:t>
            </a:r>
            <a:r>
              <a:rPr kumimoji="1" lang="zh-CN" altLang="en-US" sz="1400" dirty="0">
                <a:solidFill>
                  <a:schemeClr val="tx1"/>
                </a:solidFill>
                <a:latin typeface="Arial Narrow" panose="020B0606020202030204" pitchFamily="34" charset="0"/>
                <a:ea typeface="微軟正黑體" panose="020B0604030504040204" pitchFamily="34" charset="-120"/>
              </a:rPr>
              <a:t> </a:t>
            </a:r>
            <a:r>
              <a:rPr kumimoji="1" lang="en-US" altLang="zh-CN" sz="1400" dirty="0">
                <a:solidFill>
                  <a:schemeClr val="tx1"/>
                </a:solidFill>
                <a:latin typeface="Arial Narrow" panose="020B0606020202030204" pitchFamily="34" charset="0"/>
                <a:ea typeface="微軟正黑體" panose="020B0604030504040204" pitchFamily="34" charset="-120"/>
              </a:rPr>
              <a:t>China</a:t>
            </a:r>
            <a:r>
              <a:rPr kumimoji="1" lang="zh-CN" altLang="en-US" sz="1400" dirty="0">
                <a:solidFill>
                  <a:schemeClr val="tx1"/>
                </a:solidFill>
                <a:latin typeface="Arial Narrow" panose="020B0606020202030204" pitchFamily="34" charset="0"/>
                <a:ea typeface="微軟正黑體" panose="020B0604030504040204" pitchFamily="34" charset="-120"/>
              </a:rPr>
              <a:t>：</a:t>
            </a:r>
            <a:endParaRPr kumimoji="1" lang="en-US" altLang="zh-CN" sz="1400" dirty="0">
              <a:solidFill>
                <a:schemeClr val="tx1"/>
              </a:solidFill>
              <a:latin typeface="Arial Narrow" panose="020B0606020202030204" pitchFamily="34" charset="0"/>
              <a:ea typeface="微軟正黑體" panose="020B0604030504040204" pitchFamily="34" charset="-120"/>
            </a:endParaRPr>
          </a:p>
          <a:p>
            <a:pPr algn="ctr"/>
            <a:r>
              <a:rPr kumimoji="1" lang="zh-CN" altLang="en-US" sz="1200" dirty="0">
                <a:solidFill>
                  <a:schemeClr val="tx1"/>
                </a:solidFill>
                <a:latin typeface="Arial Narrow" panose="020B0606020202030204" pitchFamily="34" charset="0"/>
                <a:ea typeface="微軟正黑體" panose="020B0604030504040204" pitchFamily="34" charset="-120"/>
              </a:rPr>
              <a:t>明星产品：柱护板、底护板、门下护板、扰流板、门槛等</a:t>
            </a:r>
          </a:p>
        </p:txBody>
      </p:sp>
      <p:cxnSp>
        <p:nvCxnSpPr>
          <p:cNvPr id="16" name="直线连接符 15">
            <a:extLst>
              <a:ext uri="{FF2B5EF4-FFF2-40B4-BE49-F238E27FC236}">
                <a16:creationId xmlns:a16="http://schemas.microsoft.com/office/drawing/2014/main" xmlns="" id="{5AEBEAB4-AC0F-C848-9D54-0EDBB12B92DB}"/>
              </a:ext>
            </a:extLst>
          </p:cNvPr>
          <p:cNvCxnSpPr>
            <a:cxnSpLocks/>
          </p:cNvCxnSpPr>
          <p:nvPr/>
        </p:nvCxnSpPr>
        <p:spPr>
          <a:xfrm>
            <a:off x="5520557" y="2158792"/>
            <a:ext cx="878584" cy="0"/>
          </a:xfrm>
          <a:prstGeom prst="line">
            <a:avLst/>
          </a:prstGeom>
          <a:ln w="6350">
            <a:prstDash val="dash"/>
            <a:headEnd type="oval"/>
          </a:ln>
        </p:spPr>
        <p:style>
          <a:lnRef idx="1">
            <a:schemeClr val="accent1"/>
          </a:lnRef>
          <a:fillRef idx="0">
            <a:schemeClr val="accent1"/>
          </a:fillRef>
          <a:effectRef idx="0">
            <a:schemeClr val="accent1"/>
          </a:effectRef>
          <a:fontRef idx="minor">
            <a:schemeClr val="tx1"/>
          </a:fontRef>
        </p:style>
      </p:cxnSp>
      <p:cxnSp>
        <p:nvCxnSpPr>
          <p:cNvPr id="87" name="肘形连接符 86">
            <a:extLst>
              <a:ext uri="{FF2B5EF4-FFF2-40B4-BE49-F238E27FC236}">
                <a16:creationId xmlns:a16="http://schemas.microsoft.com/office/drawing/2014/main" xmlns="" id="{EF1C4929-2F36-E347-A2F6-537935E7984F}"/>
              </a:ext>
            </a:extLst>
          </p:cNvPr>
          <p:cNvCxnSpPr>
            <a:cxnSpLocks/>
          </p:cNvCxnSpPr>
          <p:nvPr/>
        </p:nvCxnSpPr>
        <p:spPr>
          <a:xfrm>
            <a:off x="5652120" y="2806864"/>
            <a:ext cx="794798" cy="468064"/>
          </a:xfrm>
          <a:prstGeom prst="bentConnector3">
            <a:avLst>
              <a:gd name="adj1" fmla="val 50000"/>
            </a:avLst>
          </a:prstGeom>
          <a:ln w="6350">
            <a:prstDash val="dash"/>
            <a:headEnd type="oval"/>
          </a:ln>
        </p:spPr>
        <p:style>
          <a:lnRef idx="1">
            <a:schemeClr val="accent1"/>
          </a:lnRef>
          <a:fillRef idx="0">
            <a:schemeClr val="accent1"/>
          </a:fillRef>
          <a:effectRef idx="0">
            <a:schemeClr val="accent1"/>
          </a:effectRef>
          <a:fontRef idx="minor">
            <a:schemeClr val="tx1"/>
          </a:fontRef>
        </p:style>
      </p:cxnSp>
      <p:sp>
        <p:nvSpPr>
          <p:cNvPr id="88" name="圆角矩形 87">
            <a:extLst>
              <a:ext uri="{FF2B5EF4-FFF2-40B4-BE49-F238E27FC236}">
                <a16:creationId xmlns:a16="http://schemas.microsoft.com/office/drawing/2014/main" xmlns="" id="{B6B67BAB-69D6-E54D-B4C9-719F75DAEA49}"/>
              </a:ext>
            </a:extLst>
          </p:cNvPr>
          <p:cNvSpPr/>
          <p:nvPr/>
        </p:nvSpPr>
        <p:spPr>
          <a:xfrm>
            <a:off x="6456337" y="2797072"/>
            <a:ext cx="2580159" cy="1388364"/>
          </a:xfrm>
          <a:prstGeom prst="roundRect">
            <a:avLst/>
          </a:prstGeom>
          <a:solidFill>
            <a:schemeClr val="accent3">
              <a:lumMod val="20000"/>
              <a:lumOff val="80000"/>
            </a:schemeClr>
          </a:solidFill>
          <a:ln w="317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zh-CN" altLang="en-US" sz="1400" dirty="0">
                <a:solidFill>
                  <a:schemeClr val="tx1"/>
                </a:solidFill>
                <a:latin typeface="Arial Narrow" panose="020B0606020202030204" pitchFamily="34" charset="0"/>
                <a:ea typeface="微軟正黑體" panose="020B0604030504040204" pitchFamily="34" charset="-120"/>
              </a:rPr>
              <a:t>总部</a:t>
            </a:r>
            <a:r>
              <a:rPr kumimoji="1" lang="en-US" altLang="zh-CN" sz="1400" dirty="0">
                <a:solidFill>
                  <a:schemeClr val="tx1"/>
                </a:solidFill>
                <a:latin typeface="Arial Narrow" panose="020B0606020202030204" pitchFamily="34" charset="0"/>
                <a:ea typeface="微軟正黑體" panose="020B0604030504040204" pitchFamily="34" charset="-120"/>
              </a:rPr>
              <a:t>&amp;</a:t>
            </a:r>
            <a:r>
              <a:rPr kumimoji="1" lang="zh-CN" altLang="en-US" sz="1400" dirty="0">
                <a:solidFill>
                  <a:schemeClr val="tx1"/>
                </a:solidFill>
                <a:latin typeface="Arial Narrow" panose="020B0606020202030204" pitchFamily="34" charset="0"/>
                <a:ea typeface="微軟正黑體" panose="020B0604030504040204" pitchFamily="34" charset="-120"/>
              </a:rPr>
              <a:t>华东研发</a:t>
            </a:r>
            <a:r>
              <a:rPr kumimoji="1" lang="en-US" altLang="zh-CN" sz="1400" dirty="0">
                <a:solidFill>
                  <a:schemeClr val="tx1"/>
                </a:solidFill>
                <a:latin typeface="Arial Narrow" panose="020B0606020202030204" pitchFamily="34" charset="0"/>
                <a:ea typeface="微軟正黑體" panose="020B0604030504040204" pitchFamily="34" charset="-120"/>
              </a:rPr>
              <a:t>&amp;</a:t>
            </a:r>
            <a:r>
              <a:rPr kumimoji="1" lang="zh-CN" altLang="en-US" sz="1400" dirty="0">
                <a:solidFill>
                  <a:schemeClr val="tx1"/>
                </a:solidFill>
                <a:latin typeface="Arial Narrow" panose="020B0606020202030204" pitchFamily="34" charset="0"/>
                <a:ea typeface="微軟正黑體" panose="020B0604030504040204" pitchFamily="34" charset="-120"/>
              </a:rPr>
              <a:t>生产基地</a:t>
            </a:r>
            <a:endParaRPr kumimoji="1" lang="en-US" altLang="zh-CN" sz="1400" dirty="0">
              <a:solidFill>
                <a:schemeClr val="tx1"/>
              </a:solidFill>
              <a:latin typeface="Arial Narrow" panose="020B0606020202030204" pitchFamily="34" charset="0"/>
              <a:ea typeface="微軟正黑體" panose="020B0604030504040204" pitchFamily="34" charset="-120"/>
            </a:endParaRPr>
          </a:p>
          <a:p>
            <a:pPr algn="ctr"/>
            <a:r>
              <a:rPr kumimoji="1" lang="en-US" altLang="zh-CN" sz="1400" dirty="0">
                <a:solidFill>
                  <a:schemeClr val="tx1"/>
                </a:solidFill>
                <a:latin typeface="Arial Narrow" panose="020B0606020202030204" pitchFamily="34" charset="0"/>
                <a:ea typeface="微軟正黑體" panose="020B0604030504040204" pitchFamily="34" charset="-120"/>
              </a:rPr>
              <a:t>East</a:t>
            </a:r>
            <a:r>
              <a:rPr kumimoji="1" lang="zh-CN" altLang="en-US" sz="1400" dirty="0">
                <a:solidFill>
                  <a:schemeClr val="tx1"/>
                </a:solidFill>
                <a:latin typeface="Arial Narrow" panose="020B0606020202030204" pitchFamily="34" charset="0"/>
                <a:ea typeface="微軟正黑體" panose="020B0604030504040204" pitchFamily="34" charset="-120"/>
              </a:rPr>
              <a:t> </a:t>
            </a:r>
            <a:r>
              <a:rPr kumimoji="1" lang="en-US" altLang="zh-CN" sz="1400" dirty="0">
                <a:solidFill>
                  <a:schemeClr val="tx1"/>
                </a:solidFill>
                <a:latin typeface="Arial Narrow" panose="020B0606020202030204" pitchFamily="34" charset="0"/>
                <a:ea typeface="微軟正黑體" panose="020B0604030504040204" pitchFamily="34" charset="-120"/>
              </a:rPr>
              <a:t>China</a:t>
            </a:r>
            <a:r>
              <a:rPr kumimoji="1" lang="zh-CN" altLang="en-US" sz="1400" dirty="0">
                <a:solidFill>
                  <a:schemeClr val="tx1"/>
                </a:solidFill>
                <a:latin typeface="Arial Narrow" panose="020B0606020202030204" pitchFamily="34" charset="0"/>
                <a:ea typeface="微軟正黑體" panose="020B0604030504040204" pitchFamily="34" charset="-120"/>
              </a:rPr>
              <a:t> </a:t>
            </a:r>
            <a:r>
              <a:rPr kumimoji="1" lang="en-US" altLang="zh-CN" sz="1400" dirty="0">
                <a:solidFill>
                  <a:schemeClr val="tx1"/>
                </a:solidFill>
                <a:latin typeface="Arial Narrow" panose="020B0606020202030204" pitchFamily="34" charset="0"/>
                <a:ea typeface="微軟正黑體" panose="020B0604030504040204" pitchFamily="34" charset="-120"/>
              </a:rPr>
              <a:t>Base</a:t>
            </a:r>
            <a:r>
              <a:rPr kumimoji="1" lang="zh-CN" altLang="en-US" sz="1200" dirty="0">
                <a:solidFill>
                  <a:schemeClr val="tx1"/>
                </a:solidFill>
                <a:latin typeface="Arial Narrow" panose="020B0606020202030204" pitchFamily="34" charset="0"/>
                <a:ea typeface="微軟正黑體" panose="020B0604030504040204" pitchFamily="34" charset="-120"/>
              </a:rPr>
              <a:t>：</a:t>
            </a:r>
            <a:endParaRPr kumimoji="1" lang="en-US" altLang="zh-CN" sz="1200" dirty="0">
              <a:solidFill>
                <a:schemeClr val="tx1"/>
              </a:solidFill>
              <a:latin typeface="Arial Narrow" panose="020B0606020202030204" pitchFamily="34" charset="0"/>
              <a:ea typeface="微軟正黑體" panose="020B0604030504040204" pitchFamily="34" charset="-120"/>
            </a:endParaRPr>
          </a:p>
          <a:p>
            <a:pPr algn="ctr"/>
            <a:r>
              <a:rPr kumimoji="1" lang="zh-CN" altLang="en-US" sz="1200" dirty="0">
                <a:solidFill>
                  <a:schemeClr val="tx1"/>
                </a:solidFill>
                <a:latin typeface="Arial Narrow" panose="020B0606020202030204" pitchFamily="34" charset="0"/>
                <a:ea typeface="微軟正黑體" panose="020B0604030504040204" pitchFamily="34" charset="-120"/>
              </a:rPr>
              <a:t>明星产品：汽车柱护板、前端框架、仪表板、门板、空调外壳体等总成件；游艇和办公座椅总成件；汽车模具</a:t>
            </a:r>
            <a:endParaRPr kumimoji="1" lang="en-US" altLang="zh-CN" sz="1200" dirty="0">
              <a:solidFill>
                <a:schemeClr val="tx1"/>
              </a:solidFill>
              <a:latin typeface="Arial Narrow" panose="020B0606020202030204" pitchFamily="34" charset="0"/>
              <a:ea typeface="微軟正黑體" panose="020B0604030504040204" pitchFamily="34" charset="-120"/>
            </a:endParaRPr>
          </a:p>
        </p:txBody>
      </p:sp>
      <p:sp>
        <p:nvSpPr>
          <p:cNvPr id="90" name="圆角矩形 89">
            <a:extLst>
              <a:ext uri="{FF2B5EF4-FFF2-40B4-BE49-F238E27FC236}">
                <a16:creationId xmlns:a16="http://schemas.microsoft.com/office/drawing/2014/main" xmlns="" id="{8AFFAFF8-38DE-2249-B582-AB6DEEFE5A98}"/>
              </a:ext>
            </a:extLst>
          </p:cNvPr>
          <p:cNvSpPr/>
          <p:nvPr/>
        </p:nvSpPr>
        <p:spPr>
          <a:xfrm>
            <a:off x="35496" y="1388655"/>
            <a:ext cx="1656183" cy="1290009"/>
          </a:xfrm>
          <a:prstGeom prst="roundRect">
            <a:avLst/>
          </a:prstGeom>
          <a:solidFill>
            <a:schemeClr val="accent3">
              <a:lumMod val="20000"/>
              <a:lumOff val="80000"/>
            </a:schemeClr>
          </a:solidFill>
          <a:ln w="317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zh-CN" altLang="en-US" sz="1400" dirty="0">
                <a:solidFill>
                  <a:schemeClr val="tx1"/>
                </a:solidFill>
                <a:latin typeface="Arial Narrow" panose="020B0606020202030204" pitchFamily="34" charset="0"/>
                <a:ea typeface="微軟正黑體" panose="020B0604030504040204" pitchFamily="34" charset="-120"/>
              </a:rPr>
              <a:t>西南生产基地</a:t>
            </a:r>
            <a:r>
              <a:rPr kumimoji="1" lang="zh-CN" altLang="en-US" sz="1200" dirty="0">
                <a:solidFill>
                  <a:schemeClr val="tx1"/>
                </a:solidFill>
                <a:latin typeface="Arial Narrow" panose="020B0606020202030204" pitchFamily="34" charset="0"/>
                <a:ea typeface="微軟正黑體" panose="020B0604030504040204" pitchFamily="34" charset="-120"/>
              </a:rPr>
              <a:t>：</a:t>
            </a:r>
            <a:endParaRPr kumimoji="1" lang="en-US" altLang="zh-CN" sz="1200" dirty="0">
              <a:solidFill>
                <a:schemeClr val="tx1"/>
              </a:solidFill>
              <a:latin typeface="Arial Narrow" panose="020B0606020202030204" pitchFamily="34" charset="0"/>
              <a:ea typeface="微軟正黑體" panose="020B0604030504040204" pitchFamily="34" charset="-120"/>
            </a:endParaRPr>
          </a:p>
          <a:p>
            <a:pPr algn="ctr"/>
            <a:r>
              <a:rPr kumimoji="1" lang="en-US" altLang="zh-CN" sz="1400" dirty="0">
                <a:solidFill>
                  <a:schemeClr val="tx1"/>
                </a:solidFill>
                <a:latin typeface="Arial Narrow" panose="020B0606020202030204" pitchFamily="34" charset="0"/>
                <a:ea typeface="微軟正黑體" panose="020B0604030504040204" pitchFamily="34" charset="-120"/>
              </a:rPr>
              <a:t>Southwest</a:t>
            </a:r>
            <a:r>
              <a:rPr kumimoji="1" lang="zh-CN" altLang="en-US" sz="1400" dirty="0">
                <a:solidFill>
                  <a:schemeClr val="tx1"/>
                </a:solidFill>
                <a:latin typeface="Arial Narrow" panose="020B0606020202030204" pitchFamily="34" charset="0"/>
                <a:ea typeface="微軟正黑體" panose="020B0604030504040204" pitchFamily="34" charset="-120"/>
              </a:rPr>
              <a:t> </a:t>
            </a:r>
            <a:r>
              <a:rPr kumimoji="1" lang="en-US" altLang="zh-CN" sz="1400" dirty="0">
                <a:solidFill>
                  <a:schemeClr val="tx1"/>
                </a:solidFill>
                <a:latin typeface="Arial Narrow" panose="020B0606020202030204" pitchFamily="34" charset="0"/>
                <a:ea typeface="微軟正黑體" panose="020B0604030504040204" pitchFamily="34" charset="-120"/>
              </a:rPr>
              <a:t>Base</a:t>
            </a:r>
          </a:p>
          <a:p>
            <a:pPr algn="ctr"/>
            <a:r>
              <a:rPr kumimoji="1" lang="zh-CN" altLang="en-US" sz="1200" dirty="0">
                <a:solidFill>
                  <a:schemeClr val="tx1"/>
                </a:solidFill>
                <a:latin typeface="Arial Narrow" panose="020B0606020202030204" pitchFamily="34" charset="0"/>
                <a:ea typeface="微軟正黑體" panose="020B0604030504040204" pitchFamily="34" charset="-120"/>
              </a:rPr>
              <a:t>明星产品：柱护板、底护板、大包围、发动机护板、前端框架等</a:t>
            </a:r>
          </a:p>
        </p:txBody>
      </p:sp>
      <p:cxnSp>
        <p:nvCxnSpPr>
          <p:cNvPr id="91" name="肘形连接符 90">
            <a:extLst>
              <a:ext uri="{FF2B5EF4-FFF2-40B4-BE49-F238E27FC236}">
                <a16:creationId xmlns:a16="http://schemas.microsoft.com/office/drawing/2014/main" xmlns="" id="{79B3842B-6DCE-0343-A16B-E95D1B00D7C8}"/>
              </a:ext>
            </a:extLst>
          </p:cNvPr>
          <p:cNvCxnSpPr>
            <a:cxnSpLocks/>
          </p:cNvCxnSpPr>
          <p:nvPr/>
        </p:nvCxnSpPr>
        <p:spPr>
          <a:xfrm>
            <a:off x="1691680" y="2199438"/>
            <a:ext cx="1753375" cy="925655"/>
          </a:xfrm>
          <a:prstGeom prst="bentConnector3">
            <a:avLst>
              <a:gd name="adj1" fmla="val 7627"/>
            </a:avLst>
          </a:prstGeom>
          <a:ln w="6350">
            <a:prstDash val="dash"/>
            <a:tailEnd type="oval"/>
          </a:ln>
        </p:spPr>
        <p:style>
          <a:lnRef idx="1">
            <a:schemeClr val="accent1"/>
          </a:lnRef>
          <a:fillRef idx="0">
            <a:schemeClr val="accent1"/>
          </a:fillRef>
          <a:effectRef idx="0">
            <a:schemeClr val="accent1"/>
          </a:effectRef>
          <a:fontRef idx="minor">
            <a:schemeClr val="tx1"/>
          </a:fontRef>
        </p:style>
      </p:cxnSp>
      <p:sp>
        <p:nvSpPr>
          <p:cNvPr id="98" name="圆角矩形 97">
            <a:extLst>
              <a:ext uri="{FF2B5EF4-FFF2-40B4-BE49-F238E27FC236}">
                <a16:creationId xmlns:a16="http://schemas.microsoft.com/office/drawing/2014/main" xmlns="" id="{0A29092F-E19F-484D-829E-DDA1C99A771F}"/>
              </a:ext>
            </a:extLst>
          </p:cNvPr>
          <p:cNvSpPr/>
          <p:nvPr/>
        </p:nvSpPr>
        <p:spPr>
          <a:xfrm>
            <a:off x="2092647" y="3382928"/>
            <a:ext cx="1721212" cy="792089"/>
          </a:xfrm>
          <a:prstGeom prst="roundRect">
            <a:avLst/>
          </a:prstGeom>
          <a:solidFill>
            <a:schemeClr val="accent3">
              <a:lumMod val="20000"/>
              <a:lumOff val="80000"/>
            </a:schemeClr>
          </a:solidFill>
          <a:ln w="317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zh-CN" altLang="en-US" sz="1400" dirty="0">
                <a:solidFill>
                  <a:schemeClr val="tx1"/>
                </a:solidFill>
                <a:latin typeface="Arial Narrow" panose="020B0606020202030204" pitchFamily="34" charset="0"/>
                <a:ea typeface="微軟正黑體" panose="020B0604030504040204" pitchFamily="34" charset="-120"/>
              </a:rPr>
              <a:t>华南生产基地</a:t>
            </a:r>
            <a:endParaRPr kumimoji="1" lang="en-US" altLang="zh-CN" sz="1400" dirty="0">
              <a:solidFill>
                <a:schemeClr val="tx1"/>
              </a:solidFill>
              <a:latin typeface="Arial Narrow" panose="020B0606020202030204" pitchFamily="34" charset="0"/>
              <a:ea typeface="微軟正黑體" panose="020B0604030504040204" pitchFamily="34" charset="-120"/>
            </a:endParaRPr>
          </a:p>
          <a:p>
            <a:pPr algn="ctr"/>
            <a:r>
              <a:rPr kumimoji="1" lang="en-US" altLang="zh-CN" sz="1200" dirty="0">
                <a:solidFill>
                  <a:schemeClr val="tx1"/>
                </a:solidFill>
                <a:latin typeface="Arial Narrow" panose="020B0606020202030204" pitchFamily="34" charset="0"/>
                <a:ea typeface="微軟正黑體" panose="020B0604030504040204" pitchFamily="34" charset="-120"/>
              </a:rPr>
              <a:t>South</a:t>
            </a:r>
            <a:r>
              <a:rPr kumimoji="1" lang="zh-CN" altLang="en-US" sz="1200" dirty="0">
                <a:solidFill>
                  <a:schemeClr val="tx1"/>
                </a:solidFill>
                <a:latin typeface="Arial Narrow" panose="020B0606020202030204" pitchFamily="34" charset="0"/>
                <a:ea typeface="微軟正黑體" panose="020B0604030504040204" pitchFamily="34" charset="-120"/>
              </a:rPr>
              <a:t> </a:t>
            </a:r>
            <a:r>
              <a:rPr kumimoji="1" lang="en-US" altLang="zh-CN" sz="1200" dirty="0">
                <a:solidFill>
                  <a:schemeClr val="tx1"/>
                </a:solidFill>
                <a:latin typeface="Arial Narrow" panose="020B0606020202030204" pitchFamily="34" charset="0"/>
                <a:ea typeface="微軟正黑體" panose="020B0604030504040204" pitchFamily="34" charset="-120"/>
              </a:rPr>
              <a:t>China</a:t>
            </a:r>
            <a:r>
              <a:rPr kumimoji="1" lang="zh-CN" altLang="en-US" sz="1200" dirty="0">
                <a:solidFill>
                  <a:schemeClr val="tx1"/>
                </a:solidFill>
                <a:latin typeface="Arial Narrow" panose="020B0606020202030204" pitchFamily="34" charset="0"/>
                <a:ea typeface="微軟正黑體" panose="020B0604030504040204" pitchFamily="34" charset="-120"/>
              </a:rPr>
              <a:t> </a:t>
            </a:r>
            <a:r>
              <a:rPr kumimoji="1" lang="en-US" altLang="zh-CN" sz="1200" dirty="0">
                <a:solidFill>
                  <a:schemeClr val="tx1"/>
                </a:solidFill>
                <a:latin typeface="Arial Narrow" panose="020B0606020202030204" pitchFamily="34" charset="0"/>
                <a:ea typeface="微軟正黑體" panose="020B0604030504040204" pitchFamily="34" charset="-120"/>
              </a:rPr>
              <a:t>Base</a:t>
            </a:r>
          </a:p>
          <a:p>
            <a:pPr algn="ctr"/>
            <a:r>
              <a:rPr kumimoji="1" lang="zh-CN" altLang="en-US" sz="1200" dirty="0">
                <a:solidFill>
                  <a:schemeClr val="tx1"/>
                </a:solidFill>
                <a:latin typeface="Arial Narrow" panose="020B0606020202030204" pitchFamily="34" charset="0"/>
                <a:ea typeface="微軟正黑體" panose="020B0604030504040204" pitchFamily="34" charset="-120"/>
              </a:rPr>
              <a:t>明星产品：柱护板、仪表板、门槛等</a:t>
            </a:r>
          </a:p>
        </p:txBody>
      </p:sp>
      <p:cxnSp>
        <p:nvCxnSpPr>
          <p:cNvPr id="99" name="肘形连接符 98">
            <a:extLst>
              <a:ext uri="{FF2B5EF4-FFF2-40B4-BE49-F238E27FC236}">
                <a16:creationId xmlns:a16="http://schemas.microsoft.com/office/drawing/2014/main" xmlns="" id="{14ABA086-1848-AF4F-B6BD-B157E370D416}"/>
              </a:ext>
            </a:extLst>
          </p:cNvPr>
          <p:cNvCxnSpPr>
            <a:cxnSpLocks/>
          </p:cNvCxnSpPr>
          <p:nvPr/>
        </p:nvCxnSpPr>
        <p:spPr>
          <a:xfrm flipV="1">
            <a:off x="3871055" y="3867882"/>
            <a:ext cx="530937" cy="209190"/>
          </a:xfrm>
          <a:prstGeom prst="bentConnector3">
            <a:avLst>
              <a:gd name="adj1" fmla="val 101667"/>
            </a:avLst>
          </a:prstGeom>
          <a:ln w="6350">
            <a:solidFill>
              <a:schemeClr val="tx2"/>
            </a:solidFill>
            <a:prstDash val="dash"/>
            <a:tailEnd type="oval"/>
          </a:ln>
        </p:spPr>
        <p:style>
          <a:lnRef idx="1">
            <a:schemeClr val="accent1"/>
          </a:lnRef>
          <a:fillRef idx="0">
            <a:schemeClr val="accent1"/>
          </a:fillRef>
          <a:effectRef idx="0">
            <a:schemeClr val="accent1"/>
          </a:effectRef>
          <a:fontRef idx="minor">
            <a:schemeClr val="tx1"/>
          </a:fontRef>
        </p:style>
      </p:cxnSp>
      <p:pic>
        <p:nvPicPr>
          <p:cNvPr id="69" name="向下箭號 76">
            <a:extLst>
              <a:ext uri="{FF2B5EF4-FFF2-40B4-BE49-F238E27FC236}">
                <a16:creationId xmlns:a16="http://schemas.microsoft.com/office/drawing/2014/main" xmlns="" id="{D0A6A428-3284-E042-89AB-8E3CA062A483}"/>
              </a:ext>
            </a:extLst>
          </p:cNvPr>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4771618">
            <a:off x="4552678" y="2380913"/>
            <a:ext cx="1127837" cy="1440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 name="Titel 1">
            <a:extLst>
              <a:ext uri="{FF2B5EF4-FFF2-40B4-BE49-F238E27FC236}">
                <a16:creationId xmlns:a16="http://schemas.microsoft.com/office/drawing/2014/main" xmlns="" id="{23E59232-B937-E645-A86B-B230DBC0D26F}"/>
              </a:ext>
            </a:extLst>
          </p:cNvPr>
          <p:cNvSpPr txBox="1">
            <a:spLocks/>
          </p:cNvSpPr>
          <p:nvPr/>
        </p:nvSpPr>
        <p:spPr bwMode="auto">
          <a:xfrm>
            <a:off x="388842" y="798513"/>
            <a:ext cx="5581377"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1042988">
              <a:defRPr sz="3200">
                <a:solidFill>
                  <a:schemeClr val="tx1"/>
                </a:solidFill>
                <a:latin typeface="Calibri" panose="020F0502020204030204" pitchFamily="34" charset="0"/>
                <a:cs typeface="Arial" panose="020B0604020202020204" pitchFamily="34" charset="0"/>
              </a:defRPr>
            </a:lvl1pPr>
            <a:lvl2pPr marL="742950" indent="-285750" defTabSz="1042988">
              <a:defRPr sz="3200">
                <a:solidFill>
                  <a:schemeClr val="tx1"/>
                </a:solidFill>
                <a:latin typeface="Calibri" panose="020F0502020204030204" pitchFamily="34" charset="0"/>
                <a:cs typeface="Arial" panose="020B0604020202020204" pitchFamily="34" charset="0"/>
              </a:defRPr>
            </a:lvl2pPr>
            <a:lvl3pPr marL="1143000" indent="-228600" defTabSz="1042988">
              <a:defRPr sz="3200">
                <a:solidFill>
                  <a:schemeClr val="tx1"/>
                </a:solidFill>
                <a:latin typeface="Calibri" panose="020F0502020204030204" pitchFamily="34" charset="0"/>
                <a:cs typeface="Arial" panose="020B0604020202020204" pitchFamily="34" charset="0"/>
              </a:defRPr>
            </a:lvl3pPr>
            <a:lvl4pPr marL="1600200" indent="-228600" defTabSz="1042988">
              <a:defRPr sz="3200">
                <a:solidFill>
                  <a:schemeClr val="tx1"/>
                </a:solidFill>
                <a:latin typeface="Calibri" panose="020F0502020204030204" pitchFamily="34" charset="0"/>
                <a:cs typeface="Arial" panose="020B0604020202020204" pitchFamily="34" charset="0"/>
              </a:defRPr>
            </a:lvl4pPr>
            <a:lvl5pPr marL="2057400" indent="-228600" defTabSz="1042988">
              <a:defRPr sz="3200">
                <a:solidFill>
                  <a:schemeClr val="tx1"/>
                </a:solidFill>
                <a:latin typeface="Calibri" panose="020F0502020204030204" pitchFamily="34" charset="0"/>
                <a:cs typeface="Arial" panose="020B0604020202020204" pitchFamily="34" charset="0"/>
              </a:defRPr>
            </a:lvl5pPr>
            <a:lvl6pPr marL="25146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pPr eaLnBrk="1" hangingPunct="1"/>
            <a:r>
              <a:rPr lang="en-US" altLang="zh-CN" sz="2200" b="1" dirty="0">
                <a:solidFill>
                  <a:schemeClr val="tx2">
                    <a:lumMod val="75000"/>
                  </a:schemeClr>
                </a:solidFill>
                <a:latin typeface="Arial" panose="020B0604020202020204" pitchFamily="34" charset="0"/>
                <a:ea typeface="微軟正黑體" panose="020B0604030504040204" pitchFamily="34" charset="-120"/>
              </a:rPr>
              <a:t>Strategic</a:t>
            </a:r>
            <a:r>
              <a:rPr lang="zh-CN" altLang="en-US" sz="2200" b="1" dirty="0">
                <a:solidFill>
                  <a:schemeClr val="tx2">
                    <a:lumMod val="75000"/>
                  </a:schemeClr>
                </a:solidFill>
                <a:latin typeface="Arial" panose="020B0604020202020204" pitchFamily="34" charset="0"/>
                <a:ea typeface="微軟正黑體" panose="020B0604030504040204" pitchFamily="34" charset="-120"/>
              </a:rPr>
              <a:t> </a:t>
            </a:r>
            <a:r>
              <a:rPr lang="en-US" altLang="zh-CN" sz="2200" b="1" dirty="0">
                <a:solidFill>
                  <a:schemeClr val="tx2">
                    <a:lumMod val="75000"/>
                  </a:schemeClr>
                </a:solidFill>
                <a:latin typeface="Arial" panose="020B0604020202020204" pitchFamily="34" charset="0"/>
                <a:ea typeface="微軟正黑體" panose="020B0604030504040204" pitchFamily="34" charset="-120"/>
              </a:rPr>
              <a:t>Layout</a:t>
            </a:r>
            <a:r>
              <a:rPr lang="zh-CN" altLang="en-US" sz="2200" b="1" dirty="0">
                <a:solidFill>
                  <a:schemeClr val="tx2">
                    <a:lumMod val="75000"/>
                  </a:schemeClr>
                </a:solidFill>
                <a:latin typeface="Arial" panose="020B0604020202020204" pitchFamily="34" charset="0"/>
                <a:ea typeface="微軟正黑體" panose="020B0604030504040204" pitchFamily="34" charset="-120"/>
              </a:rPr>
              <a:t> 战略布局</a:t>
            </a:r>
            <a:endParaRPr lang="de-DE" altLang="de-DE" sz="2200" b="1" dirty="0">
              <a:solidFill>
                <a:schemeClr val="tx2">
                  <a:lumMod val="75000"/>
                </a:schemeClr>
              </a:solidFill>
              <a:latin typeface="Arial" panose="020B0604020202020204" pitchFamily="34" charset="0"/>
              <a:ea typeface="微軟正黑體" panose="020B0604030504040204" pitchFamily="34" charset="-120"/>
            </a:endParaRPr>
          </a:p>
        </p:txBody>
      </p:sp>
      <p:sp>
        <p:nvSpPr>
          <p:cNvPr id="85" name="灯片编号占位符 2">
            <a:extLst>
              <a:ext uri="{FF2B5EF4-FFF2-40B4-BE49-F238E27FC236}">
                <a16:creationId xmlns:a16="http://schemas.microsoft.com/office/drawing/2014/main" xmlns="" id="{3863CEC3-5E02-464B-BF25-6A10A9973A2E}"/>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4</a:t>
            </a:fld>
            <a:endParaRPr lang="zh-HK" altLang="en-US" dirty="0"/>
          </a:p>
        </p:txBody>
      </p:sp>
    </p:spTree>
    <p:extLst>
      <p:ext uri="{BB962C8B-B14F-4D97-AF65-F5344CB8AC3E}">
        <p14:creationId xmlns:p14="http://schemas.microsoft.com/office/powerpoint/2010/main" val="30100568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1">
            <a:extLst>
              <a:ext uri="{FF2B5EF4-FFF2-40B4-BE49-F238E27FC236}">
                <a16:creationId xmlns:a16="http://schemas.microsoft.com/office/drawing/2014/main" xmlns="" id="{B45B96F8-B6E6-8A45-AAC6-424F2115841E}"/>
              </a:ext>
            </a:extLst>
          </p:cNvPr>
          <p:cNvSpPr>
            <a:spLocks noGrp="1"/>
          </p:cNvSpPr>
          <p:nvPr>
            <p:ph type="title"/>
          </p:nvPr>
        </p:nvSpPr>
        <p:spPr>
          <a:xfrm>
            <a:off x="158824" y="137319"/>
            <a:ext cx="8229600" cy="418058"/>
          </a:xfrm>
        </p:spPr>
        <p:txBody>
          <a:bodyPr>
            <a:normAutofit fontScale="90000"/>
          </a:bodyPr>
          <a:lstStyle/>
          <a:p>
            <a:r>
              <a:rPr kumimoji="1" lang="zh-CN" altLang="en-US" dirty="0"/>
              <a:t>德方股东介绍 </a:t>
            </a:r>
            <a:r>
              <a:rPr kumimoji="1" lang="en-US" altLang="zh-CN" dirty="0"/>
              <a:t>—</a:t>
            </a:r>
            <a:r>
              <a:rPr kumimoji="1" lang="zh-CN" altLang="en-US" dirty="0"/>
              <a:t> </a:t>
            </a:r>
            <a:r>
              <a:rPr kumimoji="1" lang="en-US" altLang="zh-CN" dirty="0"/>
              <a:t>Intro</a:t>
            </a:r>
            <a:r>
              <a:rPr kumimoji="1" lang="zh-CN" altLang="en-US" dirty="0"/>
              <a:t> </a:t>
            </a:r>
            <a:r>
              <a:rPr kumimoji="1" lang="en-US" altLang="zh-CN" dirty="0"/>
              <a:t>of</a:t>
            </a:r>
            <a:r>
              <a:rPr kumimoji="1" lang="zh-CN" altLang="en-US" dirty="0"/>
              <a:t> </a:t>
            </a:r>
            <a:r>
              <a:rPr kumimoji="1" lang="en-US" altLang="zh-CN" dirty="0" err="1"/>
              <a:t>Roekona</a:t>
            </a:r>
            <a:endParaRPr kumimoji="1" lang="zh-CN" altLang="en-US" dirty="0"/>
          </a:p>
        </p:txBody>
      </p:sp>
      <p:pic>
        <p:nvPicPr>
          <p:cNvPr id="23" name="图片 22">
            <a:extLst>
              <a:ext uri="{FF2B5EF4-FFF2-40B4-BE49-F238E27FC236}">
                <a16:creationId xmlns:a16="http://schemas.microsoft.com/office/drawing/2014/main" xmlns="" id="{936FB757-5EE0-3F4D-9A84-399082CE19E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41044" y="110539"/>
            <a:ext cx="1402758" cy="471617"/>
          </a:xfrm>
          <a:prstGeom prst="rect">
            <a:avLst/>
          </a:prstGeom>
        </p:spPr>
      </p:pic>
      <p:sp>
        <p:nvSpPr>
          <p:cNvPr id="43" name="矩形 42">
            <a:extLst>
              <a:ext uri="{FF2B5EF4-FFF2-40B4-BE49-F238E27FC236}">
                <a16:creationId xmlns:a16="http://schemas.microsoft.com/office/drawing/2014/main" xmlns="" id="{56E58E76-E4F6-CB48-BB30-11814BAF4929}"/>
              </a:ext>
            </a:extLst>
          </p:cNvPr>
          <p:cNvSpPr/>
          <p:nvPr/>
        </p:nvSpPr>
        <p:spPr>
          <a:xfrm>
            <a:off x="3301239" y="3154723"/>
            <a:ext cx="2355132" cy="45363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sz="1600" dirty="0">
              <a:latin typeface="Arial" panose="020B0604020202020204" pitchFamily="34" charset="0"/>
              <a:cs typeface="Arial" panose="020B0604020202020204" pitchFamily="34" charset="0"/>
            </a:endParaRPr>
          </a:p>
        </p:txBody>
      </p:sp>
      <p:sp>
        <p:nvSpPr>
          <p:cNvPr id="44" name="Freeform 6">
            <a:extLst>
              <a:ext uri="{FF2B5EF4-FFF2-40B4-BE49-F238E27FC236}">
                <a16:creationId xmlns:a16="http://schemas.microsoft.com/office/drawing/2014/main" xmlns="" id="{6D3CF951-F528-7047-B85C-68B971880322}"/>
              </a:ext>
            </a:extLst>
          </p:cNvPr>
          <p:cNvSpPr/>
          <p:nvPr/>
        </p:nvSpPr>
        <p:spPr bwMode="auto">
          <a:xfrm>
            <a:off x="3132900" y="1916832"/>
            <a:ext cx="1333300" cy="1237890"/>
          </a:xfrm>
          <a:custGeom>
            <a:avLst/>
            <a:gdLst>
              <a:gd name="T0" fmla="*/ 648 w 650"/>
              <a:gd name="T1" fmla="*/ 0 h 647"/>
              <a:gd name="T2" fmla="*/ 625 w 650"/>
              <a:gd name="T3" fmla="*/ 20 h 647"/>
              <a:gd name="T4" fmla="*/ 578 w 650"/>
              <a:gd name="T5" fmla="*/ 89 h 647"/>
              <a:gd name="T6" fmla="*/ 551 w 650"/>
              <a:gd name="T7" fmla="*/ 13 h 647"/>
              <a:gd name="T8" fmla="*/ 521 w 650"/>
              <a:gd name="T9" fmla="*/ 18 h 647"/>
              <a:gd name="T10" fmla="*/ 522 w 650"/>
              <a:gd name="T11" fmla="*/ 99 h 647"/>
              <a:gd name="T12" fmla="*/ 454 w 650"/>
              <a:gd name="T13" fmla="*/ 50 h 647"/>
              <a:gd name="T14" fmla="*/ 426 w 650"/>
              <a:gd name="T15" fmla="*/ 40 h 647"/>
              <a:gd name="T16" fmla="*/ 411 w 650"/>
              <a:gd name="T17" fmla="*/ 66 h 647"/>
              <a:gd name="T18" fmla="*/ 391 w 650"/>
              <a:gd name="T19" fmla="*/ 147 h 647"/>
              <a:gd name="T20" fmla="*/ 339 w 650"/>
              <a:gd name="T21" fmla="*/ 85 h 647"/>
              <a:gd name="T22" fmla="*/ 313 w 650"/>
              <a:gd name="T23" fmla="*/ 100 h 647"/>
              <a:gd name="T24" fmla="*/ 341 w 650"/>
              <a:gd name="T25" fmla="*/ 176 h 647"/>
              <a:gd name="T26" fmla="*/ 261 w 650"/>
              <a:gd name="T27" fmla="*/ 153 h 647"/>
              <a:gd name="T28" fmla="*/ 231 w 650"/>
              <a:gd name="T29" fmla="*/ 153 h 647"/>
              <a:gd name="T30" fmla="*/ 226 w 650"/>
              <a:gd name="T31" fmla="*/ 182 h 647"/>
              <a:gd name="T32" fmla="*/ 235 w 650"/>
              <a:gd name="T33" fmla="*/ 266 h 647"/>
              <a:gd name="T34" fmla="*/ 165 w 650"/>
              <a:gd name="T35" fmla="*/ 225 h 647"/>
              <a:gd name="T36" fmla="*/ 146 w 650"/>
              <a:gd name="T37" fmla="*/ 248 h 647"/>
              <a:gd name="T38" fmla="*/ 198 w 650"/>
              <a:gd name="T39" fmla="*/ 309 h 647"/>
              <a:gd name="T40" fmla="*/ 114 w 650"/>
              <a:gd name="T41" fmla="*/ 316 h 647"/>
              <a:gd name="T42" fmla="*/ 86 w 650"/>
              <a:gd name="T43" fmla="*/ 325 h 647"/>
              <a:gd name="T44" fmla="*/ 92 w 650"/>
              <a:gd name="T45" fmla="*/ 355 h 647"/>
              <a:gd name="T46" fmla="*/ 128 w 650"/>
              <a:gd name="T47" fmla="*/ 430 h 647"/>
              <a:gd name="T48" fmla="*/ 49 w 650"/>
              <a:gd name="T49" fmla="*/ 416 h 647"/>
              <a:gd name="T50" fmla="*/ 38 w 650"/>
              <a:gd name="T51" fmla="*/ 444 h 647"/>
              <a:gd name="T52" fmla="*/ 109 w 650"/>
              <a:gd name="T53" fmla="*/ 484 h 647"/>
              <a:gd name="T54" fmla="*/ 32 w 650"/>
              <a:gd name="T55" fmla="*/ 519 h 647"/>
              <a:gd name="T56" fmla="*/ 9 w 650"/>
              <a:gd name="T57" fmla="*/ 537 h 647"/>
              <a:gd name="T58" fmla="*/ 24 w 650"/>
              <a:gd name="T59" fmla="*/ 563 h 647"/>
              <a:gd name="T60" fmla="*/ 85 w 650"/>
              <a:gd name="T61" fmla="*/ 621 h 647"/>
              <a:gd name="T62" fmla="*/ 5 w 650"/>
              <a:gd name="T63" fmla="*/ 635 h 647"/>
              <a:gd name="T64" fmla="*/ 650 w 650"/>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7">
                <a:moveTo>
                  <a:pt x="650" y="1"/>
                </a:moveTo>
                <a:cubicBezTo>
                  <a:pt x="649" y="0"/>
                  <a:pt x="649" y="0"/>
                  <a:pt x="648" y="0"/>
                </a:cubicBezTo>
                <a:cubicBezTo>
                  <a:pt x="642" y="0"/>
                  <a:pt x="637" y="3"/>
                  <a:pt x="633" y="6"/>
                </a:cubicBezTo>
                <a:cubicBezTo>
                  <a:pt x="629" y="9"/>
                  <a:pt x="626" y="14"/>
                  <a:pt x="625" y="20"/>
                </a:cubicBezTo>
                <a:cubicBezTo>
                  <a:pt x="625" y="26"/>
                  <a:pt x="622" y="58"/>
                  <a:pt x="619" y="86"/>
                </a:cubicBezTo>
                <a:cubicBezTo>
                  <a:pt x="605" y="87"/>
                  <a:pt x="592" y="88"/>
                  <a:pt x="578" y="89"/>
                </a:cubicBezTo>
                <a:cubicBezTo>
                  <a:pt x="571" y="62"/>
                  <a:pt x="562" y="32"/>
                  <a:pt x="561" y="26"/>
                </a:cubicBezTo>
                <a:cubicBezTo>
                  <a:pt x="559" y="20"/>
                  <a:pt x="555" y="16"/>
                  <a:pt x="551" y="13"/>
                </a:cubicBezTo>
                <a:cubicBezTo>
                  <a:pt x="546" y="11"/>
                  <a:pt x="541" y="9"/>
                  <a:pt x="535" y="10"/>
                </a:cubicBezTo>
                <a:cubicBezTo>
                  <a:pt x="530" y="11"/>
                  <a:pt x="525" y="14"/>
                  <a:pt x="521" y="18"/>
                </a:cubicBezTo>
                <a:cubicBezTo>
                  <a:pt x="518" y="23"/>
                  <a:pt x="516" y="28"/>
                  <a:pt x="517" y="33"/>
                </a:cubicBezTo>
                <a:cubicBezTo>
                  <a:pt x="517" y="40"/>
                  <a:pt x="519" y="71"/>
                  <a:pt x="522" y="99"/>
                </a:cubicBezTo>
                <a:cubicBezTo>
                  <a:pt x="508" y="102"/>
                  <a:pt x="495" y="106"/>
                  <a:pt x="482" y="110"/>
                </a:cubicBezTo>
                <a:cubicBezTo>
                  <a:pt x="470" y="84"/>
                  <a:pt x="456" y="56"/>
                  <a:pt x="454" y="50"/>
                </a:cubicBezTo>
                <a:cubicBezTo>
                  <a:pt x="451" y="45"/>
                  <a:pt x="447" y="42"/>
                  <a:pt x="442" y="40"/>
                </a:cubicBezTo>
                <a:cubicBezTo>
                  <a:pt x="437" y="38"/>
                  <a:pt x="431" y="38"/>
                  <a:pt x="426" y="40"/>
                </a:cubicBezTo>
                <a:cubicBezTo>
                  <a:pt x="421" y="42"/>
                  <a:pt x="417" y="45"/>
                  <a:pt x="414" y="50"/>
                </a:cubicBezTo>
                <a:cubicBezTo>
                  <a:pt x="411" y="55"/>
                  <a:pt x="410" y="60"/>
                  <a:pt x="411" y="66"/>
                </a:cubicBezTo>
                <a:cubicBezTo>
                  <a:pt x="413" y="72"/>
                  <a:pt x="421" y="102"/>
                  <a:pt x="428" y="130"/>
                </a:cubicBezTo>
                <a:cubicBezTo>
                  <a:pt x="416" y="135"/>
                  <a:pt x="403" y="141"/>
                  <a:pt x="391" y="147"/>
                </a:cubicBezTo>
                <a:cubicBezTo>
                  <a:pt x="375" y="124"/>
                  <a:pt x="356" y="98"/>
                  <a:pt x="353" y="93"/>
                </a:cubicBezTo>
                <a:cubicBezTo>
                  <a:pt x="349" y="89"/>
                  <a:pt x="344" y="86"/>
                  <a:pt x="339" y="85"/>
                </a:cubicBezTo>
                <a:cubicBezTo>
                  <a:pt x="334" y="84"/>
                  <a:pt x="328" y="85"/>
                  <a:pt x="323" y="88"/>
                </a:cubicBezTo>
                <a:cubicBezTo>
                  <a:pt x="319" y="90"/>
                  <a:pt x="315" y="95"/>
                  <a:pt x="313" y="100"/>
                </a:cubicBezTo>
                <a:cubicBezTo>
                  <a:pt x="312" y="105"/>
                  <a:pt x="311" y="110"/>
                  <a:pt x="314" y="116"/>
                </a:cubicBezTo>
                <a:cubicBezTo>
                  <a:pt x="317" y="121"/>
                  <a:pt x="330" y="150"/>
                  <a:pt x="341" y="176"/>
                </a:cubicBezTo>
                <a:cubicBezTo>
                  <a:pt x="330" y="183"/>
                  <a:pt x="319" y="191"/>
                  <a:pt x="308" y="200"/>
                </a:cubicBezTo>
                <a:cubicBezTo>
                  <a:pt x="287" y="180"/>
                  <a:pt x="265" y="157"/>
                  <a:pt x="261" y="153"/>
                </a:cubicBezTo>
                <a:cubicBezTo>
                  <a:pt x="257" y="149"/>
                  <a:pt x="251" y="147"/>
                  <a:pt x="246" y="147"/>
                </a:cubicBezTo>
                <a:cubicBezTo>
                  <a:pt x="241" y="147"/>
                  <a:pt x="235" y="149"/>
                  <a:pt x="231" y="153"/>
                </a:cubicBezTo>
                <a:cubicBezTo>
                  <a:pt x="227" y="156"/>
                  <a:pt x="224" y="161"/>
                  <a:pt x="223" y="166"/>
                </a:cubicBezTo>
                <a:cubicBezTo>
                  <a:pt x="222" y="172"/>
                  <a:pt x="223" y="177"/>
                  <a:pt x="226" y="182"/>
                </a:cubicBezTo>
                <a:cubicBezTo>
                  <a:pt x="230" y="187"/>
                  <a:pt x="248" y="213"/>
                  <a:pt x="264" y="237"/>
                </a:cubicBezTo>
                <a:cubicBezTo>
                  <a:pt x="254" y="246"/>
                  <a:pt x="244" y="255"/>
                  <a:pt x="235" y="266"/>
                </a:cubicBezTo>
                <a:cubicBezTo>
                  <a:pt x="211" y="249"/>
                  <a:pt x="186" y="231"/>
                  <a:pt x="180" y="228"/>
                </a:cubicBezTo>
                <a:cubicBezTo>
                  <a:pt x="176" y="225"/>
                  <a:pt x="170" y="224"/>
                  <a:pt x="165" y="225"/>
                </a:cubicBezTo>
                <a:cubicBezTo>
                  <a:pt x="160" y="225"/>
                  <a:pt x="155" y="228"/>
                  <a:pt x="151" y="232"/>
                </a:cubicBezTo>
                <a:cubicBezTo>
                  <a:pt x="147" y="237"/>
                  <a:pt x="146" y="242"/>
                  <a:pt x="146" y="248"/>
                </a:cubicBezTo>
                <a:cubicBezTo>
                  <a:pt x="146" y="253"/>
                  <a:pt x="148" y="258"/>
                  <a:pt x="151" y="262"/>
                </a:cubicBezTo>
                <a:cubicBezTo>
                  <a:pt x="156" y="267"/>
                  <a:pt x="178" y="289"/>
                  <a:pt x="198" y="309"/>
                </a:cubicBezTo>
                <a:cubicBezTo>
                  <a:pt x="190" y="320"/>
                  <a:pt x="182" y="332"/>
                  <a:pt x="174" y="343"/>
                </a:cubicBezTo>
                <a:cubicBezTo>
                  <a:pt x="149" y="331"/>
                  <a:pt x="120" y="318"/>
                  <a:pt x="114" y="316"/>
                </a:cubicBezTo>
                <a:cubicBezTo>
                  <a:pt x="109" y="313"/>
                  <a:pt x="103" y="313"/>
                  <a:pt x="98" y="315"/>
                </a:cubicBezTo>
                <a:cubicBezTo>
                  <a:pt x="93" y="317"/>
                  <a:pt x="89" y="320"/>
                  <a:pt x="86" y="325"/>
                </a:cubicBezTo>
                <a:cubicBezTo>
                  <a:pt x="83" y="330"/>
                  <a:pt x="83" y="336"/>
                  <a:pt x="84" y="341"/>
                </a:cubicBezTo>
                <a:cubicBezTo>
                  <a:pt x="85" y="346"/>
                  <a:pt x="87" y="351"/>
                  <a:pt x="92" y="355"/>
                </a:cubicBezTo>
                <a:cubicBezTo>
                  <a:pt x="97" y="358"/>
                  <a:pt x="123" y="376"/>
                  <a:pt x="146" y="393"/>
                </a:cubicBezTo>
                <a:cubicBezTo>
                  <a:pt x="139" y="405"/>
                  <a:pt x="134" y="417"/>
                  <a:pt x="128" y="430"/>
                </a:cubicBezTo>
                <a:cubicBezTo>
                  <a:pt x="101" y="423"/>
                  <a:pt x="71" y="415"/>
                  <a:pt x="64" y="414"/>
                </a:cubicBezTo>
                <a:cubicBezTo>
                  <a:pt x="59" y="412"/>
                  <a:pt x="53" y="413"/>
                  <a:pt x="49" y="416"/>
                </a:cubicBezTo>
                <a:cubicBezTo>
                  <a:pt x="44" y="418"/>
                  <a:pt x="40" y="423"/>
                  <a:pt x="38" y="428"/>
                </a:cubicBezTo>
                <a:cubicBezTo>
                  <a:pt x="37" y="433"/>
                  <a:pt x="37" y="439"/>
                  <a:pt x="38" y="444"/>
                </a:cubicBezTo>
                <a:cubicBezTo>
                  <a:pt x="40" y="449"/>
                  <a:pt x="44" y="453"/>
                  <a:pt x="49" y="456"/>
                </a:cubicBezTo>
                <a:cubicBezTo>
                  <a:pt x="55" y="458"/>
                  <a:pt x="83" y="472"/>
                  <a:pt x="109" y="484"/>
                </a:cubicBezTo>
                <a:cubicBezTo>
                  <a:pt x="105" y="497"/>
                  <a:pt x="101" y="510"/>
                  <a:pt x="98" y="524"/>
                </a:cubicBezTo>
                <a:cubicBezTo>
                  <a:pt x="70" y="522"/>
                  <a:pt x="38" y="519"/>
                  <a:pt x="32" y="519"/>
                </a:cubicBezTo>
                <a:cubicBezTo>
                  <a:pt x="27" y="518"/>
                  <a:pt x="21" y="520"/>
                  <a:pt x="17" y="523"/>
                </a:cubicBezTo>
                <a:cubicBezTo>
                  <a:pt x="13" y="527"/>
                  <a:pt x="10" y="532"/>
                  <a:pt x="9" y="537"/>
                </a:cubicBezTo>
                <a:cubicBezTo>
                  <a:pt x="8" y="543"/>
                  <a:pt x="9" y="548"/>
                  <a:pt x="12" y="553"/>
                </a:cubicBezTo>
                <a:cubicBezTo>
                  <a:pt x="15" y="558"/>
                  <a:pt x="19" y="561"/>
                  <a:pt x="24" y="563"/>
                </a:cubicBezTo>
                <a:cubicBezTo>
                  <a:pt x="31" y="564"/>
                  <a:pt x="61" y="573"/>
                  <a:pt x="88" y="580"/>
                </a:cubicBezTo>
                <a:cubicBezTo>
                  <a:pt x="86" y="594"/>
                  <a:pt x="85" y="608"/>
                  <a:pt x="85" y="621"/>
                </a:cubicBezTo>
                <a:cubicBezTo>
                  <a:pt x="56" y="624"/>
                  <a:pt x="25" y="627"/>
                  <a:pt x="19" y="628"/>
                </a:cubicBezTo>
                <a:cubicBezTo>
                  <a:pt x="13" y="628"/>
                  <a:pt x="8" y="631"/>
                  <a:pt x="5" y="635"/>
                </a:cubicBezTo>
                <a:cubicBezTo>
                  <a:pt x="2" y="638"/>
                  <a:pt x="0" y="642"/>
                  <a:pt x="0" y="647"/>
                </a:cubicBezTo>
                <a:cubicBezTo>
                  <a:pt x="650" y="647"/>
                  <a:pt x="650" y="647"/>
                  <a:pt x="650" y="647"/>
                </a:cubicBezTo>
                <a:lnTo>
                  <a:pt x="650" y="1"/>
                </a:lnTo>
                <a:close/>
              </a:path>
            </a:pathLst>
          </a:custGeom>
          <a:solidFill>
            <a:srgbClr val="45C1A4"/>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5" name="Freeform 7">
            <a:extLst>
              <a:ext uri="{FF2B5EF4-FFF2-40B4-BE49-F238E27FC236}">
                <a16:creationId xmlns:a16="http://schemas.microsoft.com/office/drawing/2014/main" xmlns="" id="{7A751405-15B4-D44A-BAF1-13F5C22B79C0}"/>
              </a:ext>
            </a:extLst>
          </p:cNvPr>
          <p:cNvSpPr/>
          <p:nvPr/>
        </p:nvSpPr>
        <p:spPr bwMode="auto">
          <a:xfrm>
            <a:off x="3132900" y="3632562"/>
            <a:ext cx="1333300" cy="1236598"/>
          </a:xfrm>
          <a:custGeom>
            <a:avLst/>
            <a:gdLst>
              <a:gd name="T0" fmla="*/ 648 w 650"/>
              <a:gd name="T1" fmla="*/ 646 h 646"/>
              <a:gd name="T2" fmla="*/ 625 w 650"/>
              <a:gd name="T3" fmla="*/ 626 h 646"/>
              <a:gd name="T4" fmla="*/ 578 w 650"/>
              <a:gd name="T5" fmla="*/ 557 h 646"/>
              <a:gd name="T6" fmla="*/ 551 w 650"/>
              <a:gd name="T7" fmla="*/ 633 h 646"/>
              <a:gd name="T8" fmla="*/ 521 w 650"/>
              <a:gd name="T9" fmla="*/ 628 h 646"/>
              <a:gd name="T10" fmla="*/ 522 w 650"/>
              <a:gd name="T11" fmla="*/ 547 h 646"/>
              <a:gd name="T12" fmla="*/ 454 w 650"/>
              <a:gd name="T13" fmla="*/ 596 h 646"/>
              <a:gd name="T14" fmla="*/ 426 w 650"/>
              <a:gd name="T15" fmla="*/ 607 h 646"/>
              <a:gd name="T16" fmla="*/ 411 w 650"/>
              <a:gd name="T17" fmla="*/ 581 h 646"/>
              <a:gd name="T18" fmla="*/ 391 w 650"/>
              <a:gd name="T19" fmla="*/ 499 h 646"/>
              <a:gd name="T20" fmla="*/ 339 w 650"/>
              <a:gd name="T21" fmla="*/ 561 h 646"/>
              <a:gd name="T22" fmla="*/ 313 w 650"/>
              <a:gd name="T23" fmla="*/ 547 h 646"/>
              <a:gd name="T24" fmla="*/ 341 w 650"/>
              <a:gd name="T25" fmla="*/ 470 h 646"/>
              <a:gd name="T26" fmla="*/ 261 w 650"/>
              <a:gd name="T27" fmla="*/ 493 h 646"/>
              <a:gd name="T28" fmla="*/ 231 w 650"/>
              <a:gd name="T29" fmla="*/ 494 h 646"/>
              <a:gd name="T30" fmla="*/ 226 w 650"/>
              <a:gd name="T31" fmla="*/ 465 h 646"/>
              <a:gd name="T32" fmla="*/ 235 w 650"/>
              <a:gd name="T33" fmla="*/ 381 h 646"/>
              <a:gd name="T34" fmla="*/ 165 w 650"/>
              <a:gd name="T35" fmla="*/ 422 h 646"/>
              <a:gd name="T36" fmla="*/ 146 w 650"/>
              <a:gd name="T37" fmla="*/ 399 h 646"/>
              <a:gd name="T38" fmla="*/ 198 w 650"/>
              <a:gd name="T39" fmla="*/ 337 h 646"/>
              <a:gd name="T40" fmla="*/ 114 w 650"/>
              <a:gd name="T41" fmla="*/ 331 h 646"/>
              <a:gd name="T42" fmla="*/ 86 w 650"/>
              <a:gd name="T43" fmla="*/ 321 h 646"/>
              <a:gd name="T44" fmla="*/ 92 w 650"/>
              <a:gd name="T45" fmla="*/ 292 h 646"/>
              <a:gd name="T46" fmla="*/ 128 w 650"/>
              <a:gd name="T47" fmla="*/ 216 h 646"/>
              <a:gd name="T48" fmla="*/ 49 w 650"/>
              <a:gd name="T49" fmla="*/ 230 h 646"/>
              <a:gd name="T50" fmla="*/ 38 w 650"/>
              <a:gd name="T51" fmla="*/ 202 h 646"/>
              <a:gd name="T52" fmla="*/ 109 w 650"/>
              <a:gd name="T53" fmla="*/ 162 h 646"/>
              <a:gd name="T54" fmla="*/ 32 w 650"/>
              <a:gd name="T55" fmla="*/ 128 h 646"/>
              <a:gd name="T56" fmla="*/ 9 w 650"/>
              <a:gd name="T57" fmla="*/ 109 h 646"/>
              <a:gd name="T58" fmla="*/ 24 w 650"/>
              <a:gd name="T59" fmla="*/ 84 h 646"/>
              <a:gd name="T60" fmla="*/ 85 w 650"/>
              <a:gd name="T61" fmla="*/ 25 h 646"/>
              <a:gd name="T62" fmla="*/ 5 w 650"/>
              <a:gd name="T63" fmla="*/ 11 h 646"/>
              <a:gd name="T64" fmla="*/ 650 w 650"/>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6">
                <a:moveTo>
                  <a:pt x="650" y="646"/>
                </a:moveTo>
                <a:cubicBezTo>
                  <a:pt x="649" y="646"/>
                  <a:pt x="649" y="646"/>
                  <a:pt x="648" y="646"/>
                </a:cubicBezTo>
                <a:cubicBezTo>
                  <a:pt x="642" y="646"/>
                  <a:pt x="637" y="644"/>
                  <a:pt x="633" y="640"/>
                </a:cubicBezTo>
                <a:cubicBezTo>
                  <a:pt x="629" y="637"/>
                  <a:pt x="626" y="632"/>
                  <a:pt x="625" y="626"/>
                </a:cubicBezTo>
                <a:cubicBezTo>
                  <a:pt x="625" y="620"/>
                  <a:pt x="622" y="589"/>
                  <a:pt x="619" y="560"/>
                </a:cubicBezTo>
                <a:cubicBezTo>
                  <a:pt x="605" y="560"/>
                  <a:pt x="592" y="558"/>
                  <a:pt x="578" y="557"/>
                </a:cubicBezTo>
                <a:cubicBezTo>
                  <a:pt x="571" y="584"/>
                  <a:pt x="562" y="614"/>
                  <a:pt x="561" y="621"/>
                </a:cubicBezTo>
                <a:cubicBezTo>
                  <a:pt x="559" y="626"/>
                  <a:pt x="555" y="630"/>
                  <a:pt x="551" y="633"/>
                </a:cubicBezTo>
                <a:cubicBezTo>
                  <a:pt x="546" y="636"/>
                  <a:pt x="541" y="637"/>
                  <a:pt x="535" y="636"/>
                </a:cubicBezTo>
                <a:cubicBezTo>
                  <a:pt x="530" y="635"/>
                  <a:pt x="525" y="632"/>
                  <a:pt x="521" y="628"/>
                </a:cubicBezTo>
                <a:cubicBezTo>
                  <a:pt x="518" y="624"/>
                  <a:pt x="516" y="619"/>
                  <a:pt x="517" y="613"/>
                </a:cubicBezTo>
                <a:cubicBezTo>
                  <a:pt x="517" y="607"/>
                  <a:pt x="519" y="575"/>
                  <a:pt x="522" y="547"/>
                </a:cubicBezTo>
                <a:cubicBezTo>
                  <a:pt x="508" y="544"/>
                  <a:pt x="495" y="540"/>
                  <a:pt x="482" y="536"/>
                </a:cubicBezTo>
                <a:cubicBezTo>
                  <a:pt x="470" y="562"/>
                  <a:pt x="456" y="590"/>
                  <a:pt x="454" y="596"/>
                </a:cubicBezTo>
                <a:cubicBezTo>
                  <a:pt x="451" y="601"/>
                  <a:pt x="447" y="605"/>
                  <a:pt x="442" y="607"/>
                </a:cubicBezTo>
                <a:cubicBezTo>
                  <a:pt x="437" y="608"/>
                  <a:pt x="431" y="608"/>
                  <a:pt x="426" y="607"/>
                </a:cubicBezTo>
                <a:cubicBezTo>
                  <a:pt x="421" y="605"/>
                  <a:pt x="417" y="601"/>
                  <a:pt x="414" y="596"/>
                </a:cubicBezTo>
                <a:cubicBezTo>
                  <a:pt x="411" y="592"/>
                  <a:pt x="410" y="586"/>
                  <a:pt x="411" y="581"/>
                </a:cubicBezTo>
                <a:cubicBezTo>
                  <a:pt x="413" y="574"/>
                  <a:pt x="421" y="544"/>
                  <a:pt x="428" y="517"/>
                </a:cubicBezTo>
                <a:cubicBezTo>
                  <a:pt x="416" y="511"/>
                  <a:pt x="403" y="505"/>
                  <a:pt x="391" y="499"/>
                </a:cubicBezTo>
                <a:cubicBezTo>
                  <a:pt x="375" y="522"/>
                  <a:pt x="356" y="548"/>
                  <a:pt x="353" y="553"/>
                </a:cubicBezTo>
                <a:cubicBezTo>
                  <a:pt x="349" y="558"/>
                  <a:pt x="344" y="560"/>
                  <a:pt x="339" y="561"/>
                </a:cubicBezTo>
                <a:cubicBezTo>
                  <a:pt x="334" y="562"/>
                  <a:pt x="328" y="562"/>
                  <a:pt x="323" y="559"/>
                </a:cubicBezTo>
                <a:cubicBezTo>
                  <a:pt x="319" y="556"/>
                  <a:pt x="315" y="552"/>
                  <a:pt x="313" y="547"/>
                </a:cubicBezTo>
                <a:cubicBezTo>
                  <a:pt x="312" y="542"/>
                  <a:pt x="311" y="536"/>
                  <a:pt x="314" y="531"/>
                </a:cubicBezTo>
                <a:cubicBezTo>
                  <a:pt x="317" y="525"/>
                  <a:pt x="330" y="496"/>
                  <a:pt x="341" y="470"/>
                </a:cubicBezTo>
                <a:cubicBezTo>
                  <a:pt x="330" y="463"/>
                  <a:pt x="319" y="455"/>
                  <a:pt x="308" y="447"/>
                </a:cubicBezTo>
                <a:cubicBezTo>
                  <a:pt x="287" y="467"/>
                  <a:pt x="265" y="489"/>
                  <a:pt x="261" y="493"/>
                </a:cubicBezTo>
                <a:cubicBezTo>
                  <a:pt x="257" y="497"/>
                  <a:pt x="251" y="499"/>
                  <a:pt x="246" y="499"/>
                </a:cubicBezTo>
                <a:cubicBezTo>
                  <a:pt x="241" y="499"/>
                  <a:pt x="235" y="497"/>
                  <a:pt x="231" y="494"/>
                </a:cubicBezTo>
                <a:cubicBezTo>
                  <a:pt x="227" y="490"/>
                  <a:pt x="224" y="485"/>
                  <a:pt x="223" y="480"/>
                </a:cubicBezTo>
                <a:cubicBezTo>
                  <a:pt x="222" y="475"/>
                  <a:pt x="223" y="469"/>
                  <a:pt x="226" y="465"/>
                </a:cubicBezTo>
                <a:cubicBezTo>
                  <a:pt x="230" y="459"/>
                  <a:pt x="248" y="433"/>
                  <a:pt x="264" y="410"/>
                </a:cubicBezTo>
                <a:cubicBezTo>
                  <a:pt x="254" y="400"/>
                  <a:pt x="244" y="391"/>
                  <a:pt x="235" y="381"/>
                </a:cubicBezTo>
                <a:cubicBezTo>
                  <a:pt x="211" y="397"/>
                  <a:pt x="186" y="415"/>
                  <a:pt x="180" y="418"/>
                </a:cubicBezTo>
                <a:cubicBezTo>
                  <a:pt x="176" y="422"/>
                  <a:pt x="170" y="423"/>
                  <a:pt x="165" y="422"/>
                </a:cubicBezTo>
                <a:cubicBezTo>
                  <a:pt x="160" y="421"/>
                  <a:pt x="155" y="418"/>
                  <a:pt x="151" y="414"/>
                </a:cubicBezTo>
                <a:cubicBezTo>
                  <a:pt x="147" y="409"/>
                  <a:pt x="146" y="404"/>
                  <a:pt x="146" y="399"/>
                </a:cubicBezTo>
                <a:cubicBezTo>
                  <a:pt x="146" y="394"/>
                  <a:pt x="148" y="388"/>
                  <a:pt x="151" y="384"/>
                </a:cubicBezTo>
                <a:cubicBezTo>
                  <a:pt x="156" y="379"/>
                  <a:pt x="178" y="357"/>
                  <a:pt x="198" y="337"/>
                </a:cubicBezTo>
                <a:cubicBezTo>
                  <a:pt x="190" y="326"/>
                  <a:pt x="182" y="315"/>
                  <a:pt x="174" y="303"/>
                </a:cubicBezTo>
                <a:cubicBezTo>
                  <a:pt x="149" y="315"/>
                  <a:pt x="120" y="328"/>
                  <a:pt x="114" y="331"/>
                </a:cubicBezTo>
                <a:cubicBezTo>
                  <a:pt x="109" y="333"/>
                  <a:pt x="103" y="333"/>
                  <a:pt x="98" y="331"/>
                </a:cubicBezTo>
                <a:cubicBezTo>
                  <a:pt x="93" y="329"/>
                  <a:pt x="89" y="326"/>
                  <a:pt x="86" y="321"/>
                </a:cubicBezTo>
                <a:cubicBezTo>
                  <a:pt x="83" y="316"/>
                  <a:pt x="83" y="311"/>
                  <a:pt x="84" y="305"/>
                </a:cubicBezTo>
                <a:cubicBezTo>
                  <a:pt x="85" y="300"/>
                  <a:pt x="87" y="295"/>
                  <a:pt x="92" y="292"/>
                </a:cubicBezTo>
                <a:cubicBezTo>
                  <a:pt x="97" y="288"/>
                  <a:pt x="123" y="270"/>
                  <a:pt x="146" y="253"/>
                </a:cubicBezTo>
                <a:cubicBezTo>
                  <a:pt x="139" y="241"/>
                  <a:pt x="134" y="229"/>
                  <a:pt x="128" y="216"/>
                </a:cubicBezTo>
                <a:cubicBezTo>
                  <a:pt x="101" y="223"/>
                  <a:pt x="71" y="231"/>
                  <a:pt x="64" y="233"/>
                </a:cubicBezTo>
                <a:cubicBezTo>
                  <a:pt x="59" y="234"/>
                  <a:pt x="53" y="233"/>
                  <a:pt x="49" y="230"/>
                </a:cubicBezTo>
                <a:cubicBezTo>
                  <a:pt x="44" y="228"/>
                  <a:pt x="40" y="224"/>
                  <a:pt x="38" y="218"/>
                </a:cubicBezTo>
                <a:cubicBezTo>
                  <a:pt x="37" y="213"/>
                  <a:pt x="37" y="207"/>
                  <a:pt x="38" y="202"/>
                </a:cubicBezTo>
                <a:cubicBezTo>
                  <a:pt x="40" y="198"/>
                  <a:pt x="44" y="193"/>
                  <a:pt x="49" y="191"/>
                </a:cubicBezTo>
                <a:cubicBezTo>
                  <a:pt x="55" y="188"/>
                  <a:pt x="83" y="174"/>
                  <a:pt x="109" y="162"/>
                </a:cubicBezTo>
                <a:cubicBezTo>
                  <a:pt x="105" y="149"/>
                  <a:pt x="101" y="136"/>
                  <a:pt x="98" y="122"/>
                </a:cubicBezTo>
                <a:cubicBezTo>
                  <a:pt x="70" y="125"/>
                  <a:pt x="38" y="127"/>
                  <a:pt x="32" y="128"/>
                </a:cubicBezTo>
                <a:cubicBezTo>
                  <a:pt x="27" y="128"/>
                  <a:pt x="21" y="126"/>
                  <a:pt x="17" y="123"/>
                </a:cubicBezTo>
                <a:cubicBezTo>
                  <a:pt x="13" y="119"/>
                  <a:pt x="10" y="115"/>
                  <a:pt x="9" y="109"/>
                </a:cubicBezTo>
                <a:cubicBezTo>
                  <a:pt x="8" y="103"/>
                  <a:pt x="9" y="98"/>
                  <a:pt x="12" y="93"/>
                </a:cubicBezTo>
                <a:cubicBezTo>
                  <a:pt x="15" y="89"/>
                  <a:pt x="19" y="85"/>
                  <a:pt x="24" y="84"/>
                </a:cubicBezTo>
                <a:cubicBezTo>
                  <a:pt x="31" y="82"/>
                  <a:pt x="61" y="73"/>
                  <a:pt x="88" y="66"/>
                </a:cubicBezTo>
                <a:cubicBezTo>
                  <a:pt x="86" y="52"/>
                  <a:pt x="85" y="39"/>
                  <a:pt x="85" y="25"/>
                </a:cubicBezTo>
                <a:cubicBezTo>
                  <a:pt x="56" y="22"/>
                  <a:pt x="25" y="19"/>
                  <a:pt x="19" y="19"/>
                </a:cubicBezTo>
                <a:cubicBezTo>
                  <a:pt x="13" y="18"/>
                  <a:pt x="8" y="15"/>
                  <a:pt x="5" y="11"/>
                </a:cubicBezTo>
                <a:cubicBezTo>
                  <a:pt x="2" y="8"/>
                  <a:pt x="0" y="4"/>
                  <a:pt x="0" y="0"/>
                </a:cubicBezTo>
                <a:cubicBezTo>
                  <a:pt x="650" y="0"/>
                  <a:pt x="650" y="0"/>
                  <a:pt x="650" y="0"/>
                </a:cubicBezTo>
                <a:lnTo>
                  <a:pt x="650" y="646"/>
                </a:lnTo>
                <a:close/>
              </a:path>
            </a:pathLst>
          </a:custGeom>
          <a:solidFill>
            <a:srgbClr val="B9D51F"/>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6" name="Freeform 8">
            <a:extLst>
              <a:ext uri="{FF2B5EF4-FFF2-40B4-BE49-F238E27FC236}">
                <a16:creationId xmlns:a16="http://schemas.microsoft.com/office/drawing/2014/main" xmlns="" id="{43EDB6EC-FDEE-BD46-BCCC-CBFAD5BAB495}"/>
              </a:ext>
            </a:extLst>
          </p:cNvPr>
          <p:cNvSpPr/>
          <p:nvPr/>
        </p:nvSpPr>
        <p:spPr bwMode="auto">
          <a:xfrm>
            <a:off x="4538546" y="1916832"/>
            <a:ext cx="1295918" cy="1237890"/>
          </a:xfrm>
          <a:custGeom>
            <a:avLst/>
            <a:gdLst>
              <a:gd name="T0" fmla="*/ 3 w 651"/>
              <a:gd name="T1" fmla="*/ 0 h 647"/>
              <a:gd name="T2" fmla="*/ 25 w 651"/>
              <a:gd name="T3" fmla="*/ 20 h 647"/>
              <a:gd name="T4" fmla="*/ 72 w 651"/>
              <a:gd name="T5" fmla="*/ 89 h 647"/>
              <a:gd name="T6" fmla="*/ 100 w 651"/>
              <a:gd name="T7" fmla="*/ 13 h 647"/>
              <a:gd name="T8" fmla="*/ 129 w 651"/>
              <a:gd name="T9" fmla="*/ 18 h 647"/>
              <a:gd name="T10" fmla="*/ 129 w 651"/>
              <a:gd name="T11" fmla="*/ 99 h 647"/>
              <a:gd name="T12" fmla="*/ 197 w 651"/>
              <a:gd name="T13" fmla="*/ 50 h 647"/>
              <a:gd name="T14" fmla="*/ 224 w 651"/>
              <a:gd name="T15" fmla="*/ 40 h 647"/>
              <a:gd name="T16" fmla="*/ 239 w 651"/>
              <a:gd name="T17" fmla="*/ 66 h 647"/>
              <a:gd name="T18" fmla="*/ 259 w 651"/>
              <a:gd name="T19" fmla="*/ 147 h 647"/>
              <a:gd name="T20" fmla="*/ 311 w 651"/>
              <a:gd name="T21" fmla="*/ 85 h 647"/>
              <a:gd name="T22" fmla="*/ 337 w 651"/>
              <a:gd name="T23" fmla="*/ 100 h 647"/>
              <a:gd name="T24" fmla="*/ 309 w 651"/>
              <a:gd name="T25" fmla="*/ 176 h 647"/>
              <a:gd name="T26" fmla="*/ 390 w 651"/>
              <a:gd name="T27" fmla="*/ 153 h 647"/>
              <a:gd name="T28" fmla="*/ 419 w 651"/>
              <a:gd name="T29" fmla="*/ 153 h 647"/>
              <a:gd name="T30" fmla="*/ 424 w 651"/>
              <a:gd name="T31" fmla="*/ 182 h 647"/>
              <a:gd name="T32" fmla="*/ 416 w 651"/>
              <a:gd name="T33" fmla="*/ 266 h 647"/>
              <a:gd name="T34" fmla="*/ 486 w 651"/>
              <a:gd name="T35" fmla="*/ 225 h 647"/>
              <a:gd name="T36" fmla="*/ 505 w 651"/>
              <a:gd name="T37" fmla="*/ 248 h 647"/>
              <a:gd name="T38" fmla="*/ 452 w 651"/>
              <a:gd name="T39" fmla="*/ 309 h 647"/>
              <a:gd name="T40" fmla="*/ 536 w 651"/>
              <a:gd name="T41" fmla="*/ 316 h 647"/>
              <a:gd name="T42" fmla="*/ 564 w 651"/>
              <a:gd name="T43" fmla="*/ 325 h 647"/>
              <a:gd name="T44" fmla="*/ 558 w 651"/>
              <a:gd name="T45" fmla="*/ 355 h 647"/>
              <a:gd name="T46" fmla="*/ 522 w 651"/>
              <a:gd name="T47" fmla="*/ 430 h 647"/>
              <a:gd name="T48" fmla="*/ 602 w 651"/>
              <a:gd name="T49" fmla="*/ 416 h 647"/>
              <a:gd name="T50" fmla="*/ 612 w 651"/>
              <a:gd name="T51" fmla="*/ 444 h 647"/>
              <a:gd name="T52" fmla="*/ 542 w 651"/>
              <a:gd name="T53" fmla="*/ 484 h 647"/>
              <a:gd name="T54" fmla="*/ 618 w 651"/>
              <a:gd name="T55" fmla="*/ 519 h 647"/>
              <a:gd name="T56" fmla="*/ 641 w 651"/>
              <a:gd name="T57" fmla="*/ 537 h 647"/>
              <a:gd name="T58" fmla="*/ 626 w 651"/>
              <a:gd name="T59" fmla="*/ 563 h 647"/>
              <a:gd name="T60" fmla="*/ 566 w 651"/>
              <a:gd name="T61" fmla="*/ 621 h 647"/>
              <a:gd name="T62" fmla="*/ 646 w 651"/>
              <a:gd name="T63" fmla="*/ 635 h 647"/>
              <a:gd name="T64" fmla="*/ 0 w 651"/>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7">
                <a:moveTo>
                  <a:pt x="0" y="1"/>
                </a:moveTo>
                <a:cubicBezTo>
                  <a:pt x="1" y="0"/>
                  <a:pt x="2" y="0"/>
                  <a:pt x="3" y="0"/>
                </a:cubicBezTo>
                <a:cubicBezTo>
                  <a:pt x="8" y="0"/>
                  <a:pt x="13" y="3"/>
                  <a:pt x="18" y="6"/>
                </a:cubicBezTo>
                <a:cubicBezTo>
                  <a:pt x="22" y="9"/>
                  <a:pt x="24" y="14"/>
                  <a:pt x="25" y="20"/>
                </a:cubicBezTo>
                <a:cubicBezTo>
                  <a:pt x="26" y="26"/>
                  <a:pt x="29" y="58"/>
                  <a:pt x="31" y="86"/>
                </a:cubicBezTo>
                <a:cubicBezTo>
                  <a:pt x="45" y="87"/>
                  <a:pt x="59" y="88"/>
                  <a:pt x="72" y="89"/>
                </a:cubicBezTo>
                <a:cubicBezTo>
                  <a:pt x="80" y="62"/>
                  <a:pt x="88" y="32"/>
                  <a:pt x="90" y="26"/>
                </a:cubicBezTo>
                <a:cubicBezTo>
                  <a:pt x="91" y="20"/>
                  <a:pt x="95" y="16"/>
                  <a:pt x="100" y="13"/>
                </a:cubicBezTo>
                <a:cubicBezTo>
                  <a:pt x="104" y="11"/>
                  <a:pt x="110" y="9"/>
                  <a:pt x="115" y="10"/>
                </a:cubicBezTo>
                <a:cubicBezTo>
                  <a:pt x="121" y="11"/>
                  <a:pt x="125" y="14"/>
                  <a:pt x="129" y="18"/>
                </a:cubicBezTo>
                <a:cubicBezTo>
                  <a:pt x="132" y="23"/>
                  <a:pt x="134" y="28"/>
                  <a:pt x="134" y="33"/>
                </a:cubicBezTo>
                <a:cubicBezTo>
                  <a:pt x="133" y="40"/>
                  <a:pt x="131" y="71"/>
                  <a:pt x="129" y="99"/>
                </a:cubicBezTo>
                <a:cubicBezTo>
                  <a:pt x="142" y="102"/>
                  <a:pt x="155" y="106"/>
                  <a:pt x="168" y="110"/>
                </a:cubicBezTo>
                <a:cubicBezTo>
                  <a:pt x="180" y="84"/>
                  <a:pt x="194" y="56"/>
                  <a:pt x="197" y="50"/>
                </a:cubicBezTo>
                <a:cubicBezTo>
                  <a:pt x="199" y="45"/>
                  <a:pt x="203" y="42"/>
                  <a:pt x="208" y="40"/>
                </a:cubicBezTo>
                <a:cubicBezTo>
                  <a:pt x="214" y="38"/>
                  <a:pt x="219" y="38"/>
                  <a:pt x="224" y="40"/>
                </a:cubicBezTo>
                <a:cubicBezTo>
                  <a:pt x="230" y="42"/>
                  <a:pt x="234" y="45"/>
                  <a:pt x="236" y="50"/>
                </a:cubicBezTo>
                <a:cubicBezTo>
                  <a:pt x="239" y="55"/>
                  <a:pt x="240" y="60"/>
                  <a:pt x="239" y="66"/>
                </a:cubicBezTo>
                <a:cubicBezTo>
                  <a:pt x="237" y="72"/>
                  <a:pt x="229" y="102"/>
                  <a:pt x="222" y="130"/>
                </a:cubicBezTo>
                <a:cubicBezTo>
                  <a:pt x="235" y="135"/>
                  <a:pt x="247" y="141"/>
                  <a:pt x="259" y="147"/>
                </a:cubicBezTo>
                <a:cubicBezTo>
                  <a:pt x="276" y="124"/>
                  <a:pt x="294" y="98"/>
                  <a:pt x="298" y="93"/>
                </a:cubicBezTo>
                <a:cubicBezTo>
                  <a:pt x="301" y="89"/>
                  <a:pt x="306" y="86"/>
                  <a:pt x="311" y="85"/>
                </a:cubicBezTo>
                <a:cubicBezTo>
                  <a:pt x="316" y="84"/>
                  <a:pt x="322" y="85"/>
                  <a:pt x="327" y="88"/>
                </a:cubicBezTo>
                <a:cubicBezTo>
                  <a:pt x="332" y="90"/>
                  <a:pt x="335" y="95"/>
                  <a:pt x="337" y="100"/>
                </a:cubicBezTo>
                <a:cubicBezTo>
                  <a:pt x="339" y="105"/>
                  <a:pt x="339" y="110"/>
                  <a:pt x="336" y="116"/>
                </a:cubicBezTo>
                <a:cubicBezTo>
                  <a:pt x="334" y="121"/>
                  <a:pt x="321" y="150"/>
                  <a:pt x="309" y="176"/>
                </a:cubicBezTo>
                <a:cubicBezTo>
                  <a:pt x="321" y="183"/>
                  <a:pt x="332" y="191"/>
                  <a:pt x="343" y="200"/>
                </a:cubicBezTo>
                <a:cubicBezTo>
                  <a:pt x="363" y="180"/>
                  <a:pt x="385" y="157"/>
                  <a:pt x="390" y="153"/>
                </a:cubicBezTo>
                <a:cubicBezTo>
                  <a:pt x="394" y="149"/>
                  <a:pt x="399" y="147"/>
                  <a:pt x="404" y="147"/>
                </a:cubicBezTo>
                <a:cubicBezTo>
                  <a:pt x="410" y="147"/>
                  <a:pt x="415" y="149"/>
                  <a:pt x="419" y="153"/>
                </a:cubicBezTo>
                <a:cubicBezTo>
                  <a:pt x="424" y="156"/>
                  <a:pt x="426" y="161"/>
                  <a:pt x="427" y="166"/>
                </a:cubicBezTo>
                <a:cubicBezTo>
                  <a:pt x="428" y="172"/>
                  <a:pt x="427" y="177"/>
                  <a:pt x="424" y="182"/>
                </a:cubicBezTo>
                <a:cubicBezTo>
                  <a:pt x="420" y="187"/>
                  <a:pt x="403" y="213"/>
                  <a:pt x="386" y="237"/>
                </a:cubicBezTo>
                <a:cubicBezTo>
                  <a:pt x="397" y="246"/>
                  <a:pt x="406" y="255"/>
                  <a:pt x="416" y="266"/>
                </a:cubicBezTo>
                <a:cubicBezTo>
                  <a:pt x="439" y="249"/>
                  <a:pt x="465" y="231"/>
                  <a:pt x="470" y="228"/>
                </a:cubicBezTo>
                <a:cubicBezTo>
                  <a:pt x="475" y="225"/>
                  <a:pt x="480" y="224"/>
                  <a:pt x="486" y="225"/>
                </a:cubicBezTo>
                <a:cubicBezTo>
                  <a:pt x="491" y="225"/>
                  <a:pt x="496" y="228"/>
                  <a:pt x="499" y="232"/>
                </a:cubicBezTo>
                <a:cubicBezTo>
                  <a:pt x="503" y="237"/>
                  <a:pt x="505" y="242"/>
                  <a:pt x="505" y="248"/>
                </a:cubicBezTo>
                <a:cubicBezTo>
                  <a:pt x="505" y="253"/>
                  <a:pt x="503" y="258"/>
                  <a:pt x="499" y="262"/>
                </a:cubicBezTo>
                <a:cubicBezTo>
                  <a:pt x="494" y="267"/>
                  <a:pt x="472" y="289"/>
                  <a:pt x="452" y="309"/>
                </a:cubicBezTo>
                <a:cubicBezTo>
                  <a:pt x="461" y="320"/>
                  <a:pt x="469" y="332"/>
                  <a:pt x="476" y="343"/>
                </a:cubicBezTo>
                <a:cubicBezTo>
                  <a:pt x="502" y="331"/>
                  <a:pt x="530" y="318"/>
                  <a:pt x="536" y="316"/>
                </a:cubicBezTo>
                <a:cubicBezTo>
                  <a:pt x="541" y="313"/>
                  <a:pt x="547" y="313"/>
                  <a:pt x="552" y="315"/>
                </a:cubicBezTo>
                <a:cubicBezTo>
                  <a:pt x="557" y="317"/>
                  <a:pt x="561" y="320"/>
                  <a:pt x="564" y="325"/>
                </a:cubicBezTo>
                <a:cubicBezTo>
                  <a:pt x="567" y="330"/>
                  <a:pt x="568" y="336"/>
                  <a:pt x="567" y="341"/>
                </a:cubicBezTo>
                <a:cubicBezTo>
                  <a:pt x="566" y="346"/>
                  <a:pt x="563" y="351"/>
                  <a:pt x="558" y="355"/>
                </a:cubicBezTo>
                <a:cubicBezTo>
                  <a:pt x="553" y="358"/>
                  <a:pt x="528" y="376"/>
                  <a:pt x="505" y="393"/>
                </a:cubicBezTo>
                <a:cubicBezTo>
                  <a:pt x="511" y="405"/>
                  <a:pt x="517" y="417"/>
                  <a:pt x="522" y="430"/>
                </a:cubicBezTo>
                <a:cubicBezTo>
                  <a:pt x="549" y="423"/>
                  <a:pt x="580" y="415"/>
                  <a:pt x="586" y="414"/>
                </a:cubicBezTo>
                <a:cubicBezTo>
                  <a:pt x="591" y="412"/>
                  <a:pt x="597" y="413"/>
                  <a:pt x="602" y="416"/>
                </a:cubicBezTo>
                <a:cubicBezTo>
                  <a:pt x="606" y="418"/>
                  <a:pt x="610" y="423"/>
                  <a:pt x="612" y="428"/>
                </a:cubicBezTo>
                <a:cubicBezTo>
                  <a:pt x="614" y="433"/>
                  <a:pt x="614" y="439"/>
                  <a:pt x="612" y="444"/>
                </a:cubicBezTo>
                <a:cubicBezTo>
                  <a:pt x="610" y="449"/>
                  <a:pt x="606" y="453"/>
                  <a:pt x="601" y="456"/>
                </a:cubicBezTo>
                <a:cubicBezTo>
                  <a:pt x="595" y="458"/>
                  <a:pt x="567" y="472"/>
                  <a:pt x="542" y="484"/>
                </a:cubicBezTo>
                <a:cubicBezTo>
                  <a:pt x="546" y="497"/>
                  <a:pt x="549" y="510"/>
                  <a:pt x="552" y="524"/>
                </a:cubicBezTo>
                <a:cubicBezTo>
                  <a:pt x="581" y="522"/>
                  <a:pt x="612" y="519"/>
                  <a:pt x="618" y="519"/>
                </a:cubicBezTo>
                <a:cubicBezTo>
                  <a:pt x="624" y="518"/>
                  <a:pt x="629" y="520"/>
                  <a:pt x="633" y="523"/>
                </a:cubicBezTo>
                <a:cubicBezTo>
                  <a:pt x="637" y="527"/>
                  <a:pt x="640" y="532"/>
                  <a:pt x="641" y="537"/>
                </a:cubicBezTo>
                <a:cubicBezTo>
                  <a:pt x="642" y="543"/>
                  <a:pt x="641" y="548"/>
                  <a:pt x="638" y="553"/>
                </a:cubicBezTo>
                <a:cubicBezTo>
                  <a:pt x="636" y="558"/>
                  <a:pt x="631" y="561"/>
                  <a:pt x="626" y="563"/>
                </a:cubicBezTo>
                <a:cubicBezTo>
                  <a:pt x="620" y="564"/>
                  <a:pt x="589" y="573"/>
                  <a:pt x="562" y="580"/>
                </a:cubicBezTo>
                <a:cubicBezTo>
                  <a:pt x="564" y="594"/>
                  <a:pt x="565" y="608"/>
                  <a:pt x="566" y="621"/>
                </a:cubicBezTo>
                <a:cubicBezTo>
                  <a:pt x="594" y="624"/>
                  <a:pt x="625" y="627"/>
                  <a:pt x="632" y="628"/>
                </a:cubicBezTo>
                <a:cubicBezTo>
                  <a:pt x="637" y="628"/>
                  <a:pt x="642" y="631"/>
                  <a:pt x="646" y="635"/>
                </a:cubicBezTo>
                <a:cubicBezTo>
                  <a:pt x="648" y="638"/>
                  <a:pt x="650" y="642"/>
                  <a:pt x="651" y="647"/>
                </a:cubicBezTo>
                <a:cubicBezTo>
                  <a:pt x="0" y="647"/>
                  <a:pt x="0" y="647"/>
                  <a:pt x="0" y="647"/>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7" name="Freeform 9">
            <a:extLst>
              <a:ext uri="{FF2B5EF4-FFF2-40B4-BE49-F238E27FC236}">
                <a16:creationId xmlns:a16="http://schemas.microsoft.com/office/drawing/2014/main" xmlns="" id="{53E940EA-573C-E14E-825E-14B40F92871E}"/>
              </a:ext>
            </a:extLst>
          </p:cNvPr>
          <p:cNvSpPr/>
          <p:nvPr/>
        </p:nvSpPr>
        <p:spPr bwMode="auto">
          <a:xfrm>
            <a:off x="4538546" y="3632562"/>
            <a:ext cx="1295917" cy="1236598"/>
          </a:xfrm>
          <a:custGeom>
            <a:avLst/>
            <a:gdLst>
              <a:gd name="T0" fmla="*/ 3 w 651"/>
              <a:gd name="T1" fmla="*/ 646 h 646"/>
              <a:gd name="T2" fmla="*/ 25 w 651"/>
              <a:gd name="T3" fmla="*/ 626 h 646"/>
              <a:gd name="T4" fmla="*/ 72 w 651"/>
              <a:gd name="T5" fmla="*/ 557 h 646"/>
              <a:gd name="T6" fmla="*/ 100 w 651"/>
              <a:gd name="T7" fmla="*/ 633 h 646"/>
              <a:gd name="T8" fmla="*/ 129 w 651"/>
              <a:gd name="T9" fmla="*/ 628 h 646"/>
              <a:gd name="T10" fmla="*/ 129 w 651"/>
              <a:gd name="T11" fmla="*/ 547 h 646"/>
              <a:gd name="T12" fmla="*/ 197 w 651"/>
              <a:gd name="T13" fmla="*/ 596 h 646"/>
              <a:gd name="T14" fmla="*/ 224 w 651"/>
              <a:gd name="T15" fmla="*/ 607 h 646"/>
              <a:gd name="T16" fmla="*/ 239 w 651"/>
              <a:gd name="T17" fmla="*/ 581 h 646"/>
              <a:gd name="T18" fmla="*/ 259 w 651"/>
              <a:gd name="T19" fmla="*/ 499 h 646"/>
              <a:gd name="T20" fmla="*/ 311 w 651"/>
              <a:gd name="T21" fmla="*/ 561 h 646"/>
              <a:gd name="T22" fmla="*/ 337 w 651"/>
              <a:gd name="T23" fmla="*/ 547 h 646"/>
              <a:gd name="T24" fmla="*/ 309 w 651"/>
              <a:gd name="T25" fmla="*/ 470 h 646"/>
              <a:gd name="T26" fmla="*/ 390 w 651"/>
              <a:gd name="T27" fmla="*/ 493 h 646"/>
              <a:gd name="T28" fmla="*/ 419 w 651"/>
              <a:gd name="T29" fmla="*/ 494 h 646"/>
              <a:gd name="T30" fmla="*/ 424 w 651"/>
              <a:gd name="T31" fmla="*/ 465 h 646"/>
              <a:gd name="T32" fmla="*/ 416 w 651"/>
              <a:gd name="T33" fmla="*/ 381 h 646"/>
              <a:gd name="T34" fmla="*/ 486 w 651"/>
              <a:gd name="T35" fmla="*/ 422 h 646"/>
              <a:gd name="T36" fmla="*/ 505 w 651"/>
              <a:gd name="T37" fmla="*/ 399 h 646"/>
              <a:gd name="T38" fmla="*/ 452 w 651"/>
              <a:gd name="T39" fmla="*/ 337 h 646"/>
              <a:gd name="T40" fmla="*/ 536 w 651"/>
              <a:gd name="T41" fmla="*/ 331 h 646"/>
              <a:gd name="T42" fmla="*/ 564 w 651"/>
              <a:gd name="T43" fmla="*/ 321 h 646"/>
              <a:gd name="T44" fmla="*/ 558 w 651"/>
              <a:gd name="T45" fmla="*/ 292 h 646"/>
              <a:gd name="T46" fmla="*/ 522 w 651"/>
              <a:gd name="T47" fmla="*/ 216 h 646"/>
              <a:gd name="T48" fmla="*/ 602 w 651"/>
              <a:gd name="T49" fmla="*/ 230 h 646"/>
              <a:gd name="T50" fmla="*/ 612 w 651"/>
              <a:gd name="T51" fmla="*/ 202 h 646"/>
              <a:gd name="T52" fmla="*/ 542 w 651"/>
              <a:gd name="T53" fmla="*/ 162 h 646"/>
              <a:gd name="T54" fmla="*/ 618 w 651"/>
              <a:gd name="T55" fmla="*/ 128 h 646"/>
              <a:gd name="T56" fmla="*/ 641 w 651"/>
              <a:gd name="T57" fmla="*/ 109 h 646"/>
              <a:gd name="T58" fmla="*/ 626 w 651"/>
              <a:gd name="T59" fmla="*/ 84 h 646"/>
              <a:gd name="T60" fmla="*/ 566 w 651"/>
              <a:gd name="T61" fmla="*/ 25 h 646"/>
              <a:gd name="T62" fmla="*/ 646 w 651"/>
              <a:gd name="T63" fmla="*/ 11 h 646"/>
              <a:gd name="T64" fmla="*/ 0 w 651"/>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6">
                <a:moveTo>
                  <a:pt x="0" y="646"/>
                </a:moveTo>
                <a:cubicBezTo>
                  <a:pt x="1" y="646"/>
                  <a:pt x="2" y="646"/>
                  <a:pt x="3" y="646"/>
                </a:cubicBezTo>
                <a:cubicBezTo>
                  <a:pt x="8" y="646"/>
                  <a:pt x="13" y="644"/>
                  <a:pt x="18" y="640"/>
                </a:cubicBezTo>
                <a:cubicBezTo>
                  <a:pt x="22" y="637"/>
                  <a:pt x="24" y="632"/>
                  <a:pt x="25" y="626"/>
                </a:cubicBezTo>
                <a:cubicBezTo>
                  <a:pt x="26" y="620"/>
                  <a:pt x="29" y="589"/>
                  <a:pt x="31" y="560"/>
                </a:cubicBezTo>
                <a:cubicBezTo>
                  <a:pt x="45" y="560"/>
                  <a:pt x="59" y="558"/>
                  <a:pt x="72" y="557"/>
                </a:cubicBezTo>
                <a:cubicBezTo>
                  <a:pt x="80" y="584"/>
                  <a:pt x="88" y="614"/>
                  <a:pt x="90" y="621"/>
                </a:cubicBezTo>
                <a:cubicBezTo>
                  <a:pt x="91" y="626"/>
                  <a:pt x="95" y="630"/>
                  <a:pt x="100" y="633"/>
                </a:cubicBezTo>
                <a:cubicBezTo>
                  <a:pt x="104" y="636"/>
                  <a:pt x="110" y="637"/>
                  <a:pt x="115" y="636"/>
                </a:cubicBezTo>
                <a:cubicBezTo>
                  <a:pt x="121" y="635"/>
                  <a:pt x="125" y="632"/>
                  <a:pt x="129" y="628"/>
                </a:cubicBezTo>
                <a:cubicBezTo>
                  <a:pt x="132" y="624"/>
                  <a:pt x="134" y="619"/>
                  <a:pt x="134" y="613"/>
                </a:cubicBezTo>
                <a:cubicBezTo>
                  <a:pt x="133" y="607"/>
                  <a:pt x="131" y="575"/>
                  <a:pt x="129" y="547"/>
                </a:cubicBezTo>
                <a:cubicBezTo>
                  <a:pt x="142" y="544"/>
                  <a:pt x="155" y="540"/>
                  <a:pt x="168" y="536"/>
                </a:cubicBezTo>
                <a:cubicBezTo>
                  <a:pt x="180" y="562"/>
                  <a:pt x="194" y="590"/>
                  <a:pt x="197" y="596"/>
                </a:cubicBezTo>
                <a:cubicBezTo>
                  <a:pt x="199" y="601"/>
                  <a:pt x="203" y="605"/>
                  <a:pt x="208" y="607"/>
                </a:cubicBezTo>
                <a:cubicBezTo>
                  <a:pt x="214" y="608"/>
                  <a:pt x="219" y="608"/>
                  <a:pt x="224" y="607"/>
                </a:cubicBezTo>
                <a:cubicBezTo>
                  <a:pt x="230" y="605"/>
                  <a:pt x="234" y="601"/>
                  <a:pt x="236" y="596"/>
                </a:cubicBezTo>
                <a:cubicBezTo>
                  <a:pt x="239" y="592"/>
                  <a:pt x="240" y="586"/>
                  <a:pt x="239" y="581"/>
                </a:cubicBezTo>
                <a:cubicBezTo>
                  <a:pt x="237" y="574"/>
                  <a:pt x="229" y="544"/>
                  <a:pt x="222" y="517"/>
                </a:cubicBezTo>
                <a:cubicBezTo>
                  <a:pt x="235" y="511"/>
                  <a:pt x="247" y="505"/>
                  <a:pt x="259" y="499"/>
                </a:cubicBezTo>
                <a:cubicBezTo>
                  <a:pt x="276" y="522"/>
                  <a:pt x="294" y="548"/>
                  <a:pt x="298" y="553"/>
                </a:cubicBezTo>
                <a:cubicBezTo>
                  <a:pt x="301" y="558"/>
                  <a:pt x="306" y="560"/>
                  <a:pt x="311" y="561"/>
                </a:cubicBezTo>
                <a:cubicBezTo>
                  <a:pt x="316" y="562"/>
                  <a:pt x="322" y="562"/>
                  <a:pt x="327" y="559"/>
                </a:cubicBezTo>
                <a:cubicBezTo>
                  <a:pt x="332" y="556"/>
                  <a:pt x="335" y="552"/>
                  <a:pt x="337" y="547"/>
                </a:cubicBezTo>
                <a:cubicBezTo>
                  <a:pt x="339" y="542"/>
                  <a:pt x="339" y="536"/>
                  <a:pt x="336" y="531"/>
                </a:cubicBezTo>
                <a:cubicBezTo>
                  <a:pt x="334" y="525"/>
                  <a:pt x="321" y="496"/>
                  <a:pt x="309" y="470"/>
                </a:cubicBezTo>
                <a:cubicBezTo>
                  <a:pt x="321" y="463"/>
                  <a:pt x="332" y="455"/>
                  <a:pt x="343" y="447"/>
                </a:cubicBezTo>
                <a:cubicBezTo>
                  <a:pt x="363" y="467"/>
                  <a:pt x="385" y="489"/>
                  <a:pt x="390" y="493"/>
                </a:cubicBezTo>
                <a:cubicBezTo>
                  <a:pt x="394" y="497"/>
                  <a:pt x="399" y="499"/>
                  <a:pt x="404" y="499"/>
                </a:cubicBezTo>
                <a:cubicBezTo>
                  <a:pt x="410" y="499"/>
                  <a:pt x="415" y="497"/>
                  <a:pt x="419" y="494"/>
                </a:cubicBezTo>
                <a:cubicBezTo>
                  <a:pt x="424" y="490"/>
                  <a:pt x="426" y="485"/>
                  <a:pt x="427" y="480"/>
                </a:cubicBezTo>
                <a:cubicBezTo>
                  <a:pt x="428" y="475"/>
                  <a:pt x="427" y="469"/>
                  <a:pt x="424" y="465"/>
                </a:cubicBezTo>
                <a:cubicBezTo>
                  <a:pt x="420" y="459"/>
                  <a:pt x="403" y="433"/>
                  <a:pt x="386" y="410"/>
                </a:cubicBezTo>
                <a:cubicBezTo>
                  <a:pt x="397" y="400"/>
                  <a:pt x="406" y="391"/>
                  <a:pt x="416" y="381"/>
                </a:cubicBezTo>
                <a:cubicBezTo>
                  <a:pt x="439" y="397"/>
                  <a:pt x="465" y="415"/>
                  <a:pt x="470" y="418"/>
                </a:cubicBezTo>
                <a:cubicBezTo>
                  <a:pt x="475" y="422"/>
                  <a:pt x="480" y="423"/>
                  <a:pt x="486" y="422"/>
                </a:cubicBezTo>
                <a:cubicBezTo>
                  <a:pt x="491" y="421"/>
                  <a:pt x="496" y="418"/>
                  <a:pt x="499" y="414"/>
                </a:cubicBezTo>
                <a:cubicBezTo>
                  <a:pt x="503" y="409"/>
                  <a:pt x="505" y="404"/>
                  <a:pt x="505" y="399"/>
                </a:cubicBezTo>
                <a:cubicBezTo>
                  <a:pt x="505" y="394"/>
                  <a:pt x="503" y="388"/>
                  <a:pt x="499" y="384"/>
                </a:cubicBezTo>
                <a:cubicBezTo>
                  <a:pt x="494" y="379"/>
                  <a:pt x="472" y="357"/>
                  <a:pt x="452" y="337"/>
                </a:cubicBezTo>
                <a:cubicBezTo>
                  <a:pt x="461" y="326"/>
                  <a:pt x="469" y="315"/>
                  <a:pt x="476" y="303"/>
                </a:cubicBezTo>
                <a:cubicBezTo>
                  <a:pt x="502" y="315"/>
                  <a:pt x="530" y="328"/>
                  <a:pt x="536" y="331"/>
                </a:cubicBezTo>
                <a:cubicBezTo>
                  <a:pt x="541" y="333"/>
                  <a:pt x="547" y="333"/>
                  <a:pt x="552" y="331"/>
                </a:cubicBezTo>
                <a:cubicBezTo>
                  <a:pt x="557" y="329"/>
                  <a:pt x="561" y="326"/>
                  <a:pt x="564" y="321"/>
                </a:cubicBezTo>
                <a:cubicBezTo>
                  <a:pt x="567" y="316"/>
                  <a:pt x="568" y="311"/>
                  <a:pt x="567" y="305"/>
                </a:cubicBezTo>
                <a:cubicBezTo>
                  <a:pt x="566" y="300"/>
                  <a:pt x="563" y="295"/>
                  <a:pt x="558" y="292"/>
                </a:cubicBezTo>
                <a:cubicBezTo>
                  <a:pt x="553" y="288"/>
                  <a:pt x="528" y="270"/>
                  <a:pt x="505" y="253"/>
                </a:cubicBezTo>
                <a:cubicBezTo>
                  <a:pt x="511" y="241"/>
                  <a:pt x="517" y="229"/>
                  <a:pt x="522" y="216"/>
                </a:cubicBezTo>
                <a:cubicBezTo>
                  <a:pt x="549" y="223"/>
                  <a:pt x="580" y="231"/>
                  <a:pt x="586" y="233"/>
                </a:cubicBezTo>
                <a:cubicBezTo>
                  <a:pt x="591" y="234"/>
                  <a:pt x="597" y="233"/>
                  <a:pt x="602" y="230"/>
                </a:cubicBezTo>
                <a:cubicBezTo>
                  <a:pt x="606" y="228"/>
                  <a:pt x="610" y="224"/>
                  <a:pt x="612" y="218"/>
                </a:cubicBezTo>
                <a:cubicBezTo>
                  <a:pt x="614" y="213"/>
                  <a:pt x="614" y="207"/>
                  <a:pt x="612" y="202"/>
                </a:cubicBezTo>
                <a:cubicBezTo>
                  <a:pt x="610" y="198"/>
                  <a:pt x="606" y="193"/>
                  <a:pt x="601" y="191"/>
                </a:cubicBezTo>
                <a:cubicBezTo>
                  <a:pt x="595" y="188"/>
                  <a:pt x="567" y="174"/>
                  <a:pt x="542" y="162"/>
                </a:cubicBezTo>
                <a:cubicBezTo>
                  <a:pt x="546" y="149"/>
                  <a:pt x="549" y="136"/>
                  <a:pt x="552" y="122"/>
                </a:cubicBezTo>
                <a:cubicBezTo>
                  <a:pt x="581" y="125"/>
                  <a:pt x="612" y="127"/>
                  <a:pt x="618" y="128"/>
                </a:cubicBezTo>
                <a:cubicBezTo>
                  <a:pt x="624" y="128"/>
                  <a:pt x="629" y="126"/>
                  <a:pt x="633" y="123"/>
                </a:cubicBezTo>
                <a:cubicBezTo>
                  <a:pt x="637" y="119"/>
                  <a:pt x="640" y="115"/>
                  <a:pt x="641" y="109"/>
                </a:cubicBezTo>
                <a:cubicBezTo>
                  <a:pt x="642" y="103"/>
                  <a:pt x="641" y="98"/>
                  <a:pt x="638" y="93"/>
                </a:cubicBezTo>
                <a:cubicBezTo>
                  <a:pt x="636" y="89"/>
                  <a:pt x="631" y="85"/>
                  <a:pt x="626" y="84"/>
                </a:cubicBezTo>
                <a:cubicBezTo>
                  <a:pt x="620" y="82"/>
                  <a:pt x="589" y="73"/>
                  <a:pt x="562" y="66"/>
                </a:cubicBezTo>
                <a:cubicBezTo>
                  <a:pt x="564" y="52"/>
                  <a:pt x="565" y="39"/>
                  <a:pt x="566" y="25"/>
                </a:cubicBezTo>
                <a:cubicBezTo>
                  <a:pt x="594" y="22"/>
                  <a:pt x="625" y="19"/>
                  <a:pt x="632" y="19"/>
                </a:cubicBezTo>
                <a:cubicBezTo>
                  <a:pt x="637" y="18"/>
                  <a:pt x="642" y="15"/>
                  <a:pt x="646" y="11"/>
                </a:cubicBezTo>
                <a:cubicBezTo>
                  <a:pt x="648" y="8"/>
                  <a:pt x="650" y="4"/>
                  <a:pt x="651" y="0"/>
                </a:cubicBezTo>
                <a:cubicBezTo>
                  <a:pt x="0" y="0"/>
                  <a:pt x="0" y="0"/>
                  <a:pt x="0" y="0"/>
                </a:cubicBezTo>
                <a:lnTo>
                  <a:pt x="0" y="646"/>
                </a:lnTo>
                <a:close/>
              </a:path>
            </a:pathLst>
          </a:custGeom>
          <a:solidFill>
            <a:srgbClr val="4BACC6"/>
          </a:solidFill>
          <a:ln>
            <a:no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8" name="Freeform 6">
            <a:extLst>
              <a:ext uri="{FF2B5EF4-FFF2-40B4-BE49-F238E27FC236}">
                <a16:creationId xmlns:a16="http://schemas.microsoft.com/office/drawing/2014/main" xmlns="" id="{B4B70D35-F8D3-1B4C-A808-49537B0C30F0}"/>
              </a:ext>
            </a:extLst>
          </p:cNvPr>
          <p:cNvSpPr/>
          <p:nvPr/>
        </p:nvSpPr>
        <p:spPr bwMode="auto">
          <a:xfrm>
            <a:off x="537593" y="1746342"/>
            <a:ext cx="2441991" cy="1501406"/>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49" name="Freeform 6">
            <a:extLst>
              <a:ext uri="{FF2B5EF4-FFF2-40B4-BE49-F238E27FC236}">
                <a16:creationId xmlns:a16="http://schemas.microsoft.com/office/drawing/2014/main" xmlns="" id="{B27A2216-265D-164D-8A42-4B9BBB1375C9}"/>
              </a:ext>
            </a:extLst>
          </p:cNvPr>
          <p:cNvSpPr/>
          <p:nvPr/>
        </p:nvSpPr>
        <p:spPr bwMode="auto">
          <a:xfrm>
            <a:off x="537593" y="3495464"/>
            <a:ext cx="2446805" cy="1589719"/>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B9D51F"/>
            </a:solid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0" name="Freeform 6">
            <a:extLst>
              <a:ext uri="{FF2B5EF4-FFF2-40B4-BE49-F238E27FC236}">
                <a16:creationId xmlns:a16="http://schemas.microsoft.com/office/drawing/2014/main" xmlns="" id="{FB5321CB-30BB-F842-AD43-7C85BC93F458}"/>
              </a:ext>
            </a:extLst>
          </p:cNvPr>
          <p:cNvSpPr/>
          <p:nvPr/>
        </p:nvSpPr>
        <p:spPr bwMode="auto">
          <a:xfrm flipH="1">
            <a:off x="6025161" y="1746342"/>
            <a:ext cx="2589629" cy="1501406"/>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0E7FB7"/>
            </a:solid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1" name="Freeform 6">
            <a:extLst>
              <a:ext uri="{FF2B5EF4-FFF2-40B4-BE49-F238E27FC236}">
                <a16:creationId xmlns:a16="http://schemas.microsoft.com/office/drawing/2014/main" xmlns="" id="{98A052A6-0F42-7F49-A80E-1EEEFB712EA2}"/>
              </a:ext>
            </a:extLst>
          </p:cNvPr>
          <p:cNvSpPr/>
          <p:nvPr/>
        </p:nvSpPr>
        <p:spPr bwMode="auto">
          <a:xfrm flipH="1">
            <a:off x="6025158" y="3495465"/>
            <a:ext cx="2582545" cy="1589719"/>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latin typeface="Arial" panose="020B0604020202020204" pitchFamily="34" charset="0"/>
              <a:cs typeface="Arial" panose="020B0604020202020204" pitchFamily="34" charset="0"/>
            </a:endParaRPr>
          </a:p>
        </p:txBody>
      </p:sp>
      <p:sp>
        <p:nvSpPr>
          <p:cNvPr id="52" name="文字方塊 29">
            <a:extLst>
              <a:ext uri="{FF2B5EF4-FFF2-40B4-BE49-F238E27FC236}">
                <a16:creationId xmlns:a16="http://schemas.microsoft.com/office/drawing/2014/main" xmlns="" id="{CB95217D-35E7-254B-BC8E-B088ACA9C966}"/>
              </a:ext>
            </a:extLst>
          </p:cNvPr>
          <p:cNvSpPr txBox="1"/>
          <p:nvPr/>
        </p:nvSpPr>
        <p:spPr>
          <a:xfrm>
            <a:off x="728938" y="1801946"/>
            <a:ext cx="2162199" cy="1600438"/>
          </a:xfrm>
          <a:prstGeom prst="rect">
            <a:avLst/>
          </a:prstGeom>
          <a:noFill/>
        </p:spPr>
        <p:txBody>
          <a:bodyPr wrap="square" rtlCol="0">
            <a:spAutoFit/>
          </a:bodyPr>
          <a:lstStyle/>
          <a:p>
            <a:r>
              <a:rPr lang="en-US" altLang="zh-HK" sz="1600" b="1" dirty="0">
                <a:latin typeface="Arial" panose="020B0604020202020204" pitchFamily="34" charset="0"/>
                <a:cs typeface="Arial" panose="020B0604020202020204" pitchFamily="34" charset="0"/>
              </a:rPr>
              <a:t>Trim</a:t>
            </a:r>
            <a:r>
              <a:rPr lang="zh-CN" altLang="en-US" sz="1600" b="1" dirty="0">
                <a:latin typeface="Microsoft YaHei" panose="020B0503020204020204" pitchFamily="34" charset="-122"/>
                <a:ea typeface="Microsoft YaHei" panose="020B0503020204020204" pitchFamily="34" charset="-122"/>
                <a:cs typeface="Arial" panose="020B0604020202020204" pitchFamily="34" charset="0"/>
              </a:rPr>
              <a:t>内饰系列</a:t>
            </a:r>
            <a:r>
              <a:rPr lang="en-US" altLang="zh-HK" sz="1600" b="1" dirty="0">
                <a:latin typeface="Arial" panose="020B0604020202020204" pitchFamily="34" charset="0"/>
                <a:cs typeface="Arial" panose="020B0604020202020204" pitchFamily="34" charset="0"/>
              </a:rPr>
              <a:t>:</a:t>
            </a:r>
          </a:p>
          <a:p>
            <a:pPr marL="171450" indent="-171450">
              <a:buFont typeface="Arial" panose="020B0604020202020204" pitchFamily="34" charset="0"/>
              <a:buChar char="•"/>
            </a:pPr>
            <a:r>
              <a:rPr lang="en-US" altLang="zh-HK" sz="1400" dirty="0">
                <a:latin typeface="Arial" panose="020B0604020202020204" pitchFamily="34" charset="0"/>
                <a:cs typeface="Arial" panose="020B0604020202020204" pitchFamily="34" charset="0"/>
              </a:rPr>
              <a:t>Headliner &amp; Pillars</a:t>
            </a:r>
          </a:p>
          <a:p>
            <a:pPr marL="171450" indent="-171450">
              <a:buFont typeface="Arial" panose="020B0604020202020204" pitchFamily="34" charset="0"/>
              <a:buChar char="•"/>
            </a:pPr>
            <a:r>
              <a:rPr lang="en-US" altLang="zh-HK" sz="1400" dirty="0">
                <a:latin typeface="Arial" panose="020B0604020202020204" pitchFamily="34" charset="0"/>
                <a:cs typeface="Arial" panose="020B0604020202020204" pitchFamily="34" charset="0"/>
              </a:rPr>
              <a:t>Parcel shelf</a:t>
            </a:r>
          </a:p>
          <a:p>
            <a:pPr marL="171450" indent="-171450">
              <a:buFont typeface="Arial" panose="020B0604020202020204" pitchFamily="34" charset="0"/>
              <a:buChar char="•"/>
            </a:pPr>
            <a:r>
              <a:rPr lang="en-US" altLang="zh-HK" sz="1400" dirty="0">
                <a:latin typeface="Arial" panose="020B0604020202020204" pitchFamily="34" charset="0"/>
                <a:cs typeface="Arial" panose="020B0604020202020204" pitchFamily="34" charset="0"/>
              </a:rPr>
              <a:t>I-panel &amp; Door panel</a:t>
            </a:r>
          </a:p>
          <a:p>
            <a:pPr marL="171450" indent="-171450">
              <a:buFont typeface="Arial" panose="020B0604020202020204" pitchFamily="34" charset="0"/>
              <a:buChar char="•"/>
            </a:pPr>
            <a:r>
              <a:rPr lang="en-US" altLang="zh-HK" sz="1400" dirty="0">
                <a:latin typeface="Arial" panose="020B0604020202020204" pitchFamily="34" charset="0"/>
                <a:cs typeface="Arial" panose="020B0604020202020204" pitchFamily="34" charset="0"/>
              </a:rPr>
              <a:t>Seating &amp; Sealing tape</a:t>
            </a:r>
          </a:p>
          <a:p>
            <a:pPr marL="171450" indent="-171450">
              <a:buFont typeface="Arial" panose="020B0604020202020204" pitchFamily="34" charset="0"/>
              <a:buChar char="•"/>
            </a:pPr>
            <a:r>
              <a:rPr lang="en-US" altLang="zh-HK" sz="1400" dirty="0">
                <a:latin typeface="Arial" panose="020B0604020202020204" pitchFamily="34" charset="0"/>
                <a:cs typeface="Arial" panose="020B0604020202020204" pitchFamily="34" charset="0"/>
              </a:rPr>
              <a:t>Scrims</a:t>
            </a:r>
          </a:p>
          <a:p>
            <a:endParaRPr lang="zh-HK" altLang="en-US" sz="1200" dirty="0">
              <a:latin typeface="Arial" panose="020B0604020202020204" pitchFamily="34" charset="0"/>
              <a:cs typeface="Arial" panose="020B0604020202020204" pitchFamily="34" charset="0"/>
            </a:endParaRPr>
          </a:p>
        </p:txBody>
      </p:sp>
      <p:sp>
        <p:nvSpPr>
          <p:cNvPr id="53" name="矩形 52">
            <a:extLst>
              <a:ext uri="{FF2B5EF4-FFF2-40B4-BE49-F238E27FC236}">
                <a16:creationId xmlns:a16="http://schemas.microsoft.com/office/drawing/2014/main" xmlns="" id="{CA48DDC8-5FEE-2A4B-BE39-46EB2DC810E1}"/>
              </a:ext>
            </a:extLst>
          </p:cNvPr>
          <p:cNvSpPr/>
          <p:nvPr/>
        </p:nvSpPr>
        <p:spPr>
          <a:xfrm>
            <a:off x="6320433" y="1776848"/>
            <a:ext cx="2287270" cy="1401922"/>
          </a:xfrm>
          <a:prstGeom prst="rect">
            <a:avLst/>
          </a:prstGeom>
        </p:spPr>
        <p:txBody>
          <a:bodyPr wrap="square">
            <a:spAutoFit/>
          </a:bodyPr>
          <a:lstStyle/>
          <a:p>
            <a:pPr lvl="0" algn="ctr" defTabSz="1111250">
              <a:lnSpc>
                <a:spcPct val="90000"/>
              </a:lnSpc>
              <a:spcBef>
                <a:spcPct val="0"/>
              </a:spcBef>
              <a:spcAft>
                <a:spcPct val="35000"/>
              </a:spcAft>
            </a:pPr>
            <a:r>
              <a:rPr lang="en-US" altLang="zh-CN" sz="1600" b="1" dirty="0">
                <a:latin typeface="Arial" panose="020B0604020202020204" pitchFamily="34" charset="0"/>
                <a:ea typeface="Microsoft YaHei" panose="020B0503020204020204" pitchFamily="34" charset="-122"/>
                <a:cs typeface="Arial" panose="020B0604020202020204" pitchFamily="34" charset="0"/>
              </a:rPr>
              <a:t>Convertible</a:t>
            </a:r>
            <a:r>
              <a:rPr lang="zh-CN" altLang="en-US" sz="1600" b="1" dirty="0">
                <a:latin typeface="Arial" panose="020B0604020202020204" pitchFamily="34" charset="0"/>
                <a:ea typeface="Microsoft YaHei" panose="020B0503020204020204" pitchFamily="34" charset="-122"/>
                <a:cs typeface="Arial" panose="020B0604020202020204" pitchFamily="34" charset="0"/>
              </a:rPr>
              <a:t>敞篷系列</a:t>
            </a:r>
            <a:r>
              <a:rPr lang="en-US" altLang="zh-CN" sz="1600" b="1" dirty="0">
                <a:latin typeface="Arial" panose="020B0604020202020204" pitchFamily="34" charset="0"/>
                <a:ea typeface="Microsoft YaHei" panose="020B0503020204020204" pitchFamily="34" charset="-122"/>
                <a:cs typeface="Arial" panose="020B0604020202020204" pitchFamily="34" charset="0"/>
              </a:rPr>
              <a:t>:</a:t>
            </a:r>
            <a:endParaRPr lang="en-US" altLang="zh-CN" sz="1600" dirty="0">
              <a:latin typeface="Arial" panose="020B0604020202020204" pitchFamily="34" charset="0"/>
              <a:ea typeface="Microsoft YaHei" panose="020B0503020204020204" pitchFamily="34" charset="-122"/>
              <a:cs typeface="Arial" panose="020B0604020202020204" pitchFamily="34" charset="0"/>
            </a:endParaRP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a:latin typeface="Arial" panose="020B0604020202020204" pitchFamily="34" charset="0"/>
                <a:ea typeface="Microsoft YaHei" panose="020B0503020204020204" pitchFamily="34" charset="-122"/>
                <a:cs typeface="Arial" panose="020B0604020202020204" pitchFamily="34" charset="0"/>
              </a:rPr>
              <a:t>Headliner</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a:latin typeface="Arial" panose="020B0604020202020204" pitchFamily="34" charset="0"/>
                <a:ea typeface="Microsoft YaHei" panose="020B0503020204020204" pitchFamily="34" charset="-122"/>
                <a:cs typeface="Arial" panose="020B0604020202020204" pitchFamily="34" charset="0"/>
              </a:rPr>
              <a:t>Bordering tape</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err="1">
                <a:latin typeface="Arial" panose="020B0604020202020204" pitchFamily="34" charset="0"/>
                <a:ea typeface="Microsoft YaHei" panose="020B0503020204020204" pitchFamily="34" charset="-122"/>
                <a:cs typeface="Arial" panose="020B0604020202020204" pitchFamily="34" charset="0"/>
              </a:rPr>
              <a:t>Windstop</a:t>
            </a:r>
            <a:r>
              <a:rPr lang="en-US" altLang="zh-CN" sz="1400" dirty="0">
                <a:latin typeface="Arial" panose="020B0604020202020204" pitchFamily="34" charset="0"/>
                <a:ea typeface="Microsoft YaHei" panose="020B0503020204020204" pitchFamily="34" charset="-122"/>
                <a:cs typeface="Arial" panose="020B0604020202020204" pitchFamily="34" charset="0"/>
              </a:rPr>
              <a:t> Flex</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err="1">
                <a:latin typeface="Arial" panose="020B0604020202020204" pitchFamily="34" charset="0"/>
                <a:ea typeface="Microsoft YaHei" panose="020B0503020204020204" pitchFamily="34" charset="-122"/>
                <a:cs typeface="Arial" panose="020B0604020202020204" pitchFamily="34" charset="0"/>
              </a:rPr>
              <a:t>Windstop</a:t>
            </a:r>
            <a:r>
              <a:rPr lang="en-US" altLang="zh-CN" sz="1400" dirty="0">
                <a:latin typeface="Arial" panose="020B0604020202020204" pitchFamily="34" charset="0"/>
                <a:ea typeface="Microsoft YaHei" panose="020B0503020204020204" pitchFamily="34" charset="-122"/>
                <a:cs typeface="Arial" panose="020B0604020202020204" pitchFamily="34" charset="0"/>
              </a:rPr>
              <a:t> </a:t>
            </a:r>
            <a:r>
              <a:rPr lang="en-US" altLang="zh-CN" sz="1400" dirty="0" err="1">
                <a:latin typeface="Arial" panose="020B0604020202020204" pitchFamily="34" charset="0"/>
                <a:ea typeface="Microsoft YaHei" panose="020B0503020204020204" pitchFamily="34" charset="-122"/>
                <a:cs typeface="Arial" panose="020B0604020202020204" pitchFamily="34" charset="0"/>
              </a:rPr>
              <a:t>NoFlex</a:t>
            </a:r>
            <a:endParaRPr lang="en-US" altLang="zh-CN" sz="1400" dirty="0">
              <a:latin typeface="Arial" panose="020B0604020202020204" pitchFamily="34" charset="0"/>
              <a:ea typeface="Microsoft YaHei" panose="020B0503020204020204" pitchFamily="34" charset="-122"/>
              <a:cs typeface="Arial" panose="020B0604020202020204" pitchFamily="34" charset="0"/>
            </a:endParaRPr>
          </a:p>
        </p:txBody>
      </p:sp>
      <p:sp>
        <p:nvSpPr>
          <p:cNvPr id="54" name="矩形 53">
            <a:extLst>
              <a:ext uri="{FF2B5EF4-FFF2-40B4-BE49-F238E27FC236}">
                <a16:creationId xmlns:a16="http://schemas.microsoft.com/office/drawing/2014/main" xmlns="" id="{82327FE0-E2F2-164A-9BDD-B0775E300468}"/>
              </a:ext>
            </a:extLst>
          </p:cNvPr>
          <p:cNvSpPr/>
          <p:nvPr/>
        </p:nvSpPr>
        <p:spPr>
          <a:xfrm>
            <a:off x="574117" y="3690859"/>
            <a:ext cx="2471840" cy="1354217"/>
          </a:xfrm>
          <a:prstGeom prst="rect">
            <a:avLst/>
          </a:prstGeom>
        </p:spPr>
        <p:txBody>
          <a:bodyPr wrap="square">
            <a:spAutoFit/>
          </a:bodyPr>
          <a:lstStyle/>
          <a:p>
            <a:pPr lvl="0" defTabSz="1111250">
              <a:lnSpc>
                <a:spcPct val="90000"/>
              </a:lnSpc>
              <a:spcBef>
                <a:spcPct val="0"/>
              </a:spcBef>
              <a:spcAft>
                <a:spcPct val="35000"/>
              </a:spcAft>
            </a:pPr>
            <a:r>
              <a:rPr lang="en-US" altLang="zh-CN" sz="1600" b="1" dirty="0" err="1">
                <a:latin typeface="Arial" panose="020B0604020202020204" pitchFamily="34" charset="0"/>
                <a:ea typeface="Microsoft YaHei" panose="020B0503020204020204" pitchFamily="34" charset="-122"/>
                <a:cs typeface="Arial" panose="020B0604020202020204" pitchFamily="34" charset="0"/>
              </a:rPr>
              <a:t>Panaroma</a:t>
            </a:r>
            <a:r>
              <a:rPr lang="zh-CN" altLang="en-US" sz="1600" b="1" dirty="0">
                <a:latin typeface="Arial" panose="020B0604020202020204" pitchFamily="34" charset="0"/>
                <a:ea typeface="Microsoft YaHei" panose="020B0503020204020204" pitchFamily="34" charset="-122"/>
                <a:cs typeface="Arial" panose="020B0604020202020204" pitchFamily="34" charset="0"/>
              </a:rPr>
              <a:t> </a:t>
            </a:r>
            <a:r>
              <a:rPr lang="en-US" altLang="zh-CN" sz="1600" b="1" dirty="0">
                <a:latin typeface="Arial" panose="020B0604020202020204" pitchFamily="34" charset="0"/>
                <a:ea typeface="Microsoft YaHei" panose="020B0503020204020204" pitchFamily="34" charset="-122"/>
                <a:cs typeface="Arial" panose="020B0604020202020204" pitchFamily="34" charset="0"/>
              </a:rPr>
              <a:t>Glass</a:t>
            </a:r>
            <a:r>
              <a:rPr lang="zh-CN" altLang="en-US" sz="1600" b="1" dirty="0">
                <a:latin typeface="Arial" panose="020B0604020202020204" pitchFamily="34" charset="0"/>
                <a:ea typeface="Microsoft YaHei" panose="020B0503020204020204" pitchFamily="34" charset="-122"/>
                <a:cs typeface="Arial" panose="020B0604020202020204" pitchFamily="34" charset="0"/>
              </a:rPr>
              <a:t> </a:t>
            </a:r>
            <a:r>
              <a:rPr lang="en-US" altLang="zh-CN" sz="1600" b="1" dirty="0">
                <a:latin typeface="Arial" panose="020B0604020202020204" pitchFamily="34" charset="0"/>
                <a:ea typeface="Microsoft YaHei" panose="020B0503020204020204" pitchFamily="34" charset="-122"/>
                <a:cs typeface="Arial" panose="020B0604020202020204" pitchFamily="34" charset="0"/>
              </a:rPr>
              <a:t>Roof</a:t>
            </a:r>
            <a:r>
              <a:rPr lang="zh-CN" altLang="en-US" sz="1600" b="1" dirty="0">
                <a:latin typeface="Arial" panose="020B0604020202020204" pitchFamily="34" charset="0"/>
                <a:ea typeface="Microsoft YaHei" panose="020B0503020204020204" pitchFamily="34" charset="-122"/>
                <a:cs typeface="Arial" panose="020B0604020202020204" pitchFamily="34" charset="0"/>
              </a:rPr>
              <a:t>全景玻璃天窗系列</a:t>
            </a:r>
            <a:r>
              <a:rPr lang="en-US" altLang="zh-CN" sz="1600" b="1" dirty="0">
                <a:latin typeface="Arial" panose="020B0604020202020204" pitchFamily="34" charset="0"/>
                <a:ea typeface="Microsoft YaHei" panose="020B0503020204020204" pitchFamily="34" charset="-122"/>
                <a:cs typeface="Arial" panose="020B0604020202020204" pitchFamily="34" charset="0"/>
              </a:rPr>
              <a:t>:</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a:latin typeface="Arial" panose="020B0604020202020204" pitchFamily="34" charset="0"/>
                <a:ea typeface="Microsoft YaHei" panose="020B0503020204020204" pitchFamily="34" charset="-122"/>
                <a:cs typeface="Arial" panose="020B0604020202020204" pitchFamily="34" charset="0"/>
              </a:rPr>
              <a:t>Shading</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a:latin typeface="Arial" panose="020B0604020202020204" pitchFamily="34" charset="0"/>
                <a:ea typeface="Microsoft YaHei" panose="020B0503020204020204" pitchFamily="34" charset="-122"/>
                <a:cs typeface="Arial" panose="020B0604020202020204" pitchFamily="34" charset="0"/>
              </a:rPr>
              <a:t>Blackout</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err="1">
                <a:latin typeface="Arial" panose="020B0604020202020204" pitchFamily="34" charset="0"/>
                <a:ea typeface="Microsoft YaHei" panose="020B0503020204020204" pitchFamily="34" charset="-122"/>
                <a:cs typeface="Arial" panose="020B0604020202020204" pitchFamily="34" charset="0"/>
              </a:rPr>
              <a:t>Dimout</a:t>
            </a:r>
            <a:endParaRPr lang="en-US" altLang="zh-CN" sz="1400" dirty="0">
              <a:latin typeface="Arial" panose="020B0604020202020204" pitchFamily="34" charset="0"/>
              <a:ea typeface="Microsoft YaHei" panose="020B0503020204020204" pitchFamily="34" charset="-122"/>
              <a:cs typeface="Arial" panose="020B0604020202020204" pitchFamily="34" charset="0"/>
            </a:endParaRPr>
          </a:p>
        </p:txBody>
      </p:sp>
      <p:sp>
        <p:nvSpPr>
          <p:cNvPr id="55" name="矩形 54">
            <a:extLst>
              <a:ext uri="{FF2B5EF4-FFF2-40B4-BE49-F238E27FC236}">
                <a16:creationId xmlns:a16="http://schemas.microsoft.com/office/drawing/2014/main" xmlns="" id="{BB6A56A5-FDCD-CD4D-8EB8-514BC585F417}"/>
              </a:ext>
            </a:extLst>
          </p:cNvPr>
          <p:cNvSpPr/>
          <p:nvPr/>
        </p:nvSpPr>
        <p:spPr>
          <a:xfrm>
            <a:off x="6320433" y="3690859"/>
            <a:ext cx="2428031" cy="1132618"/>
          </a:xfrm>
          <a:prstGeom prst="rect">
            <a:avLst/>
          </a:prstGeom>
        </p:spPr>
        <p:txBody>
          <a:bodyPr wrap="square">
            <a:spAutoFit/>
          </a:bodyPr>
          <a:lstStyle/>
          <a:p>
            <a:pPr lvl="0" algn="ctr" defTabSz="1111250">
              <a:lnSpc>
                <a:spcPct val="90000"/>
              </a:lnSpc>
              <a:spcBef>
                <a:spcPct val="0"/>
              </a:spcBef>
              <a:spcAft>
                <a:spcPct val="35000"/>
              </a:spcAft>
            </a:pPr>
            <a:r>
              <a:rPr lang="en-US" altLang="zh-CN" sz="1600" b="1" dirty="0">
                <a:latin typeface="Arial" panose="020B0604020202020204" pitchFamily="34" charset="0"/>
                <a:ea typeface="Microsoft YaHei" panose="020B0503020204020204" pitchFamily="34" charset="-122"/>
                <a:cs typeface="Arial" panose="020B0604020202020204" pitchFamily="34" charset="0"/>
              </a:rPr>
              <a:t>Wind</a:t>
            </a:r>
            <a:r>
              <a:rPr lang="zh-CN" altLang="en-US" sz="1600" b="1" dirty="0">
                <a:latin typeface="Arial" panose="020B0604020202020204" pitchFamily="34" charset="0"/>
                <a:ea typeface="Microsoft YaHei" panose="020B0503020204020204" pitchFamily="34" charset="-122"/>
                <a:cs typeface="Arial" panose="020B0604020202020204" pitchFamily="34" charset="0"/>
              </a:rPr>
              <a:t> </a:t>
            </a:r>
            <a:r>
              <a:rPr lang="en-US" altLang="zh-CN" sz="1600" b="1" dirty="0">
                <a:latin typeface="Arial" panose="020B0604020202020204" pitchFamily="34" charset="0"/>
                <a:ea typeface="Microsoft YaHei" panose="020B0503020204020204" pitchFamily="34" charset="-122"/>
                <a:cs typeface="Arial" panose="020B0604020202020204" pitchFamily="34" charset="0"/>
              </a:rPr>
              <a:t>Deflector</a:t>
            </a:r>
            <a:r>
              <a:rPr lang="zh-CN" altLang="en-US" sz="1600" b="1" dirty="0">
                <a:latin typeface="Arial" panose="020B0604020202020204" pitchFamily="34" charset="0"/>
                <a:ea typeface="Microsoft YaHei" panose="020B0503020204020204" pitchFamily="34" charset="-122"/>
                <a:cs typeface="Arial" panose="020B0604020202020204" pitchFamily="34" charset="0"/>
              </a:rPr>
              <a:t>风挡</a:t>
            </a:r>
            <a:r>
              <a:rPr lang="en-US" altLang="zh-CN" sz="1600" b="1" dirty="0">
                <a:latin typeface="Arial" panose="020B0604020202020204" pitchFamily="34" charset="0"/>
                <a:ea typeface="Microsoft YaHei" panose="020B0503020204020204" pitchFamily="34" charset="-122"/>
                <a:cs typeface="Arial" panose="020B0604020202020204" pitchFamily="34" charset="0"/>
              </a:rPr>
              <a:t>:</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err="1">
                <a:latin typeface="Arial" panose="020B0604020202020204" pitchFamily="34" charset="0"/>
                <a:ea typeface="Microsoft YaHei" panose="020B0503020204020204" pitchFamily="34" charset="-122"/>
                <a:cs typeface="Arial" panose="020B0604020202020204" pitchFamily="34" charset="0"/>
              </a:rPr>
              <a:t>Windstop</a:t>
            </a:r>
            <a:r>
              <a:rPr lang="en-US" altLang="zh-CN" sz="1400" dirty="0">
                <a:latin typeface="Arial" panose="020B0604020202020204" pitchFamily="34" charset="0"/>
                <a:ea typeface="Microsoft YaHei" panose="020B0503020204020204" pitchFamily="34" charset="-122"/>
                <a:cs typeface="Arial" panose="020B0604020202020204" pitchFamily="34" charset="0"/>
              </a:rPr>
              <a:t> Flex</a:t>
            </a: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err="1">
                <a:latin typeface="Arial" panose="020B0604020202020204" pitchFamily="34" charset="0"/>
                <a:ea typeface="Microsoft YaHei" panose="020B0503020204020204" pitchFamily="34" charset="-122"/>
                <a:cs typeface="Arial" panose="020B0604020202020204" pitchFamily="34" charset="0"/>
              </a:rPr>
              <a:t>Windstop</a:t>
            </a:r>
            <a:r>
              <a:rPr lang="en-US" altLang="zh-CN" sz="1400" dirty="0">
                <a:latin typeface="Arial" panose="020B0604020202020204" pitchFamily="34" charset="0"/>
                <a:ea typeface="Microsoft YaHei" panose="020B0503020204020204" pitchFamily="34" charset="-122"/>
                <a:cs typeface="Arial" panose="020B0604020202020204" pitchFamily="34" charset="0"/>
              </a:rPr>
              <a:t> </a:t>
            </a:r>
            <a:r>
              <a:rPr lang="en-US" altLang="zh-CN" sz="1400" dirty="0" err="1">
                <a:latin typeface="Arial" panose="020B0604020202020204" pitchFamily="34" charset="0"/>
                <a:ea typeface="Microsoft YaHei" panose="020B0503020204020204" pitchFamily="34" charset="-122"/>
                <a:cs typeface="Arial" panose="020B0604020202020204" pitchFamily="34" charset="0"/>
              </a:rPr>
              <a:t>NoFlex</a:t>
            </a:r>
            <a:endParaRPr lang="en-US" altLang="zh-CN" sz="1400" dirty="0">
              <a:latin typeface="Arial" panose="020B0604020202020204" pitchFamily="34" charset="0"/>
              <a:ea typeface="Microsoft YaHei" panose="020B0503020204020204" pitchFamily="34" charset="-122"/>
              <a:cs typeface="Arial" panose="020B0604020202020204" pitchFamily="34" charset="0"/>
            </a:endParaRPr>
          </a:p>
          <a:p>
            <a:pPr marL="285750" lvl="0" indent="-285750" defTabSz="1111250">
              <a:lnSpc>
                <a:spcPct val="90000"/>
              </a:lnSpc>
              <a:spcBef>
                <a:spcPct val="0"/>
              </a:spcBef>
              <a:spcAft>
                <a:spcPct val="35000"/>
              </a:spcAft>
              <a:buFont typeface="Arial" panose="020B0604020202020204" pitchFamily="34" charset="0"/>
              <a:buChar char="•"/>
            </a:pPr>
            <a:r>
              <a:rPr lang="en-US" altLang="zh-CN" sz="1400" dirty="0" err="1">
                <a:latin typeface="Arial" panose="020B0604020202020204" pitchFamily="34" charset="0"/>
                <a:ea typeface="Microsoft YaHei" panose="020B0503020204020204" pitchFamily="34" charset="-122"/>
                <a:cs typeface="Arial" panose="020B0604020202020204" pitchFamily="34" charset="0"/>
              </a:rPr>
              <a:t>Windstop</a:t>
            </a:r>
            <a:r>
              <a:rPr lang="en-US" altLang="zh-CN" sz="1400" dirty="0">
                <a:latin typeface="Arial" panose="020B0604020202020204" pitchFamily="34" charset="0"/>
                <a:ea typeface="Microsoft YaHei" panose="020B0503020204020204" pitchFamily="34" charset="-122"/>
                <a:cs typeface="Arial" panose="020B0604020202020204" pitchFamily="34" charset="0"/>
              </a:rPr>
              <a:t> Stripe</a:t>
            </a:r>
          </a:p>
        </p:txBody>
      </p:sp>
      <p:sp>
        <p:nvSpPr>
          <p:cNvPr id="56" name="矩形 55">
            <a:extLst>
              <a:ext uri="{FF2B5EF4-FFF2-40B4-BE49-F238E27FC236}">
                <a16:creationId xmlns:a16="http://schemas.microsoft.com/office/drawing/2014/main" xmlns="" id="{8341717D-32B4-E145-ADC5-49054CB7AB69}"/>
              </a:ext>
            </a:extLst>
          </p:cNvPr>
          <p:cNvSpPr/>
          <p:nvPr/>
        </p:nvSpPr>
        <p:spPr>
          <a:xfrm>
            <a:off x="3158426" y="3068849"/>
            <a:ext cx="2676037" cy="621709"/>
          </a:xfrm>
          <a:prstGeom prst="rect">
            <a:avLst/>
          </a:prstGeom>
        </p:spPr>
        <p:txBody>
          <a:bodyPr wrap="square">
            <a:spAutoFit/>
          </a:bodyPr>
          <a:lstStyle/>
          <a:p>
            <a:pPr lvl="0" algn="ctr" defTabSz="1111250">
              <a:lnSpc>
                <a:spcPct val="90000"/>
              </a:lnSpc>
              <a:spcBef>
                <a:spcPct val="0"/>
              </a:spcBef>
              <a:spcAft>
                <a:spcPct val="35000"/>
              </a:spcAft>
            </a:pPr>
            <a:r>
              <a:rPr lang="en-US" altLang="zh-CN" sz="1600" b="1" dirty="0" err="1">
                <a:solidFill>
                  <a:srgbClr val="052669"/>
                </a:solidFill>
                <a:latin typeface="Arial" panose="020B0604020202020204" pitchFamily="34" charset="0"/>
                <a:ea typeface="Microsoft YaHei" panose="020B0503020204020204" pitchFamily="34" charset="-122"/>
                <a:cs typeface="Arial" panose="020B0604020202020204" pitchFamily="34" charset="0"/>
              </a:rPr>
              <a:t>Roekona</a:t>
            </a:r>
            <a:r>
              <a:rPr lang="zh-CN" altLang="en-US" sz="16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6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Fabrics</a:t>
            </a:r>
            <a:r>
              <a:rPr lang="zh-CN" altLang="en-US" sz="16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 </a:t>
            </a:r>
            <a:r>
              <a:rPr lang="en-US" altLang="zh-CN" sz="16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Profile</a:t>
            </a:r>
          </a:p>
          <a:p>
            <a:pPr lvl="0" algn="ctr" defTabSz="1111250">
              <a:lnSpc>
                <a:spcPct val="90000"/>
              </a:lnSpc>
              <a:spcBef>
                <a:spcPct val="0"/>
              </a:spcBef>
              <a:spcAft>
                <a:spcPct val="35000"/>
              </a:spcAft>
            </a:pPr>
            <a:r>
              <a:rPr lang="zh-CN" altLang="en-US" sz="1600" b="1" dirty="0">
                <a:solidFill>
                  <a:srgbClr val="052669"/>
                </a:solidFill>
                <a:latin typeface="Arial" panose="020B0604020202020204" pitchFamily="34" charset="0"/>
                <a:ea typeface="Microsoft YaHei" panose="020B0503020204020204" pitchFamily="34" charset="-122"/>
                <a:cs typeface="Arial" panose="020B0604020202020204" pitchFamily="34" charset="0"/>
              </a:rPr>
              <a:t>乐柯纳汽车面料产品</a:t>
            </a:r>
          </a:p>
        </p:txBody>
      </p:sp>
      <p:sp>
        <p:nvSpPr>
          <p:cNvPr id="18" name="灯片编号占位符 2">
            <a:extLst>
              <a:ext uri="{FF2B5EF4-FFF2-40B4-BE49-F238E27FC236}">
                <a16:creationId xmlns:a16="http://schemas.microsoft.com/office/drawing/2014/main" xmlns="" id="{0CB6E7CA-6A41-E64F-88E3-91B520C66D51}"/>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5</a:t>
            </a:fld>
            <a:endParaRPr lang="zh-HK" altLang="en-US" dirty="0"/>
          </a:p>
        </p:txBody>
      </p:sp>
    </p:spTree>
    <p:extLst>
      <p:ext uri="{BB962C8B-B14F-4D97-AF65-F5344CB8AC3E}">
        <p14:creationId xmlns:p14="http://schemas.microsoft.com/office/powerpoint/2010/main" val="16819525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D52CD9D-A8DD-7D47-B8F1-051287978690}"/>
              </a:ext>
            </a:extLst>
          </p:cNvPr>
          <p:cNvSpPr>
            <a:spLocks noGrp="1"/>
          </p:cNvSpPr>
          <p:nvPr>
            <p:ph type="title"/>
          </p:nvPr>
        </p:nvSpPr>
        <p:spPr/>
        <p:txBody>
          <a:bodyPr>
            <a:normAutofit fontScale="90000"/>
          </a:bodyPr>
          <a:lstStyle/>
          <a:p>
            <a:r>
              <a:rPr kumimoji="1" lang="zh-CN" altLang="en-US" dirty="0">
                <a:latin typeface="Microsoft JhengHei" panose="020B0604030504040204" pitchFamily="34" charset="-120"/>
                <a:ea typeface="Microsoft JhengHei" panose="020B0604030504040204" pitchFamily="34" charset="-120"/>
              </a:rPr>
              <a:t>德方股东介绍 </a:t>
            </a:r>
            <a:r>
              <a:rPr kumimoji="1" lang="en-US" altLang="zh-CN" dirty="0">
                <a:latin typeface="Microsoft JhengHei" panose="020B0604030504040204" pitchFamily="34" charset="-120"/>
                <a:ea typeface="Microsoft JhengHei" panose="020B0604030504040204" pitchFamily="34" charset="-120"/>
              </a:rPr>
              <a:t>—</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Intro</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of</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err="1">
                <a:latin typeface="Microsoft JhengHei" panose="020B0604030504040204" pitchFamily="34" charset="-120"/>
                <a:ea typeface="Microsoft JhengHei" panose="020B0604030504040204" pitchFamily="34" charset="-120"/>
              </a:rPr>
              <a:t>zwissTEX</a:t>
            </a:r>
            <a:r>
              <a:rPr kumimoji="1" lang="en-US" altLang="zh-CN" dirty="0">
                <a:latin typeface="Microsoft JhengHei" panose="020B0604030504040204" pitchFamily="34" charset="-120"/>
                <a:ea typeface="Microsoft JhengHei" panose="020B0604030504040204" pitchFamily="34" charset="-120"/>
              </a:rPr>
              <a:t>/</a:t>
            </a:r>
            <a:r>
              <a:rPr kumimoji="1" lang="en-US" altLang="zh-CN" dirty="0" err="1">
                <a:latin typeface="Microsoft JhengHei" panose="020B0604030504040204" pitchFamily="34" charset="-120"/>
                <a:ea typeface="Microsoft JhengHei" panose="020B0604030504040204" pitchFamily="34" charset="-120"/>
              </a:rPr>
              <a:t>gertex</a:t>
            </a:r>
            <a:r>
              <a:rPr kumimoji="1" lang="zh-CN" altLang="en-US" dirty="0">
                <a:latin typeface="Microsoft JhengHei" panose="020B0604030504040204" pitchFamily="34" charset="-120"/>
                <a:ea typeface="Microsoft JhengHei" panose="020B0604030504040204" pitchFamily="34" charset="-120"/>
              </a:rPr>
              <a:t> </a:t>
            </a:r>
          </a:p>
        </p:txBody>
      </p:sp>
      <p:sp>
        <p:nvSpPr>
          <p:cNvPr id="3985" name="Titel 1">
            <a:extLst>
              <a:ext uri="{FF2B5EF4-FFF2-40B4-BE49-F238E27FC236}">
                <a16:creationId xmlns:a16="http://schemas.microsoft.com/office/drawing/2014/main" xmlns="" id="{7AE0A5E4-1763-F549-8233-58720A96B372}"/>
              </a:ext>
            </a:extLst>
          </p:cNvPr>
          <p:cNvSpPr txBox="1">
            <a:spLocks/>
          </p:cNvSpPr>
          <p:nvPr/>
        </p:nvSpPr>
        <p:spPr bwMode="auto">
          <a:xfrm>
            <a:off x="388842" y="798513"/>
            <a:ext cx="5581377"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1042988">
              <a:defRPr sz="3200">
                <a:solidFill>
                  <a:schemeClr val="tx1"/>
                </a:solidFill>
                <a:latin typeface="Calibri" panose="020F0502020204030204" pitchFamily="34" charset="0"/>
                <a:cs typeface="Arial" panose="020B0604020202020204" pitchFamily="34" charset="0"/>
              </a:defRPr>
            </a:lvl1pPr>
            <a:lvl2pPr marL="742950" indent="-285750" defTabSz="1042988">
              <a:defRPr sz="3200">
                <a:solidFill>
                  <a:schemeClr val="tx1"/>
                </a:solidFill>
                <a:latin typeface="Calibri" panose="020F0502020204030204" pitchFamily="34" charset="0"/>
                <a:cs typeface="Arial" panose="020B0604020202020204" pitchFamily="34" charset="0"/>
              </a:defRPr>
            </a:lvl2pPr>
            <a:lvl3pPr marL="1143000" indent="-228600" defTabSz="1042988">
              <a:defRPr sz="3200">
                <a:solidFill>
                  <a:schemeClr val="tx1"/>
                </a:solidFill>
                <a:latin typeface="Calibri" panose="020F0502020204030204" pitchFamily="34" charset="0"/>
                <a:cs typeface="Arial" panose="020B0604020202020204" pitchFamily="34" charset="0"/>
              </a:defRPr>
            </a:lvl3pPr>
            <a:lvl4pPr marL="1600200" indent="-228600" defTabSz="1042988">
              <a:defRPr sz="3200">
                <a:solidFill>
                  <a:schemeClr val="tx1"/>
                </a:solidFill>
                <a:latin typeface="Calibri" panose="020F0502020204030204" pitchFamily="34" charset="0"/>
                <a:cs typeface="Arial" panose="020B0604020202020204" pitchFamily="34" charset="0"/>
              </a:defRPr>
            </a:lvl4pPr>
            <a:lvl5pPr marL="2057400" indent="-228600" defTabSz="1042988">
              <a:defRPr sz="3200">
                <a:solidFill>
                  <a:schemeClr val="tx1"/>
                </a:solidFill>
                <a:latin typeface="Calibri" panose="020F0502020204030204" pitchFamily="34" charset="0"/>
                <a:cs typeface="Arial" panose="020B0604020202020204" pitchFamily="34" charset="0"/>
              </a:defRPr>
            </a:lvl5pPr>
            <a:lvl6pPr marL="25146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defTabSz="1042988"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pPr eaLnBrk="1" hangingPunct="1"/>
            <a:r>
              <a:rPr lang="de-DE" altLang="de-DE" sz="2400" b="1" dirty="0">
                <a:solidFill>
                  <a:srgbClr val="5B6770"/>
                </a:solidFill>
                <a:latin typeface="Arial Narrow" panose="020B0606020202030204" pitchFamily="34" charset="0"/>
                <a:ea typeface="微軟正黑體" panose="020B0604030504040204" pitchFamily="34" charset="-120"/>
              </a:rPr>
              <a:t>WORLDWIDE PRESENCE </a:t>
            </a:r>
            <a:r>
              <a:rPr lang="zh-CN" altLang="en-US" sz="2400" b="1" dirty="0">
                <a:solidFill>
                  <a:srgbClr val="5B6770"/>
                </a:solidFill>
                <a:latin typeface="Arial Narrow" panose="020B0606020202030204" pitchFamily="34" charset="0"/>
                <a:ea typeface="微軟正黑體" panose="020B0604030504040204" pitchFamily="34" charset="-120"/>
              </a:rPr>
              <a:t>全球布局</a:t>
            </a:r>
            <a:endParaRPr lang="de-DE" altLang="de-DE" sz="2400" b="1" dirty="0">
              <a:solidFill>
                <a:srgbClr val="5B6770"/>
              </a:solidFill>
              <a:latin typeface="Arial Narrow" panose="020B0606020202030204" pitchFamily="34" charset="0"/>
              <a:ea typeface="微軟正黑體" panose="020B0604030504040204" pitchFamily="34" charset="-120"/>
            </a:endParaRPr>
          </a:p>
          <a:p>
            <a:pPr eaLnBrk="1" hangingPunct="1"/>
            <a:endParaRPr lang="de-DE" altLang="de-DE" sz="2400" b="1" dirty="0">
              <a:solidFill>
                <a:srgbClr val="5B6770"/>
              </a:solidFill>
              <a:latin typeface="Arial Narrow" panose="020B0606020202030204" pitchFamily="34" charset="0"/>
              <a:ea typeface="微軟正黑體" panose="020B0604030504040204" pitchFamily="34" charset="-120"/>
            </a:endParaRPr>
          </a:p>
        </p:txBody>
      </p:sp>
      <p:sp>
        <p:nvSpPr>
          <p:cNvPr id="3986" name="Textplatzhalter 2">
            <a:extLst>
              <a:ext uri="{FF2B5EF4-FFF2-40B4-BE49-F238E27FC236}">
                <a16:creationId xmlns:a16="http://schemas.microsoft.com/office/drawing/2014/main" xmlns="" id="{DD992A37-69F3-8843-8E06-FC6CB2D7E49D}"/>
              </a:ext>
            </a:extLst>
          </p:cNvPr>
          <p:cNvSpPr txBox="1">
            <a:spLocks/>
          </p:cNvSpPr>
          <p:nvPr/>
        </p:nvSpPr>
        <p:spPr bwMode="auto">
          <a:xfrm>
            <a:off x="251520" y="2486978"/>
            <a:ext cx="2651221" cy="50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400" b="1" dirty="0">
                <a:solidFill>
                  <a:srgbClr val="5B6770"/>
                </a:solidFill>
                <a:latin typeface="Arial Narrow" panose="020B0606020202030204" pitchFamily="34" charset="0"/>
                <a:ea typeface="微軟正黑體" panose="020B0604030504040204" pitchFamily="34" charset="-120"/>
              </a:rPr>
              <a:t>3 / </a:t>
            </a:r>
            <a:r>
              <a:rPr lang="de-DE" altLang="de-DE" sz="1400" b="1" dirty="0" err="1">
                <a:solidFill>
                  <a:srgbClr val="5B6770"/>
                </a:solidFill>
                <a:latin typeface="Arial Narrow" panose="020B0606020202030204" pitchFamily="34" charset="0"/>
                <a:ea typeface="微軟正黑體" panose="020B0604030504040204" pitchFamily="34" charset="-120"/>
              </a:rPr>
              <a:t>zwissTEX</a:t>
            </a:r>
            <a:r>
              <a:rPr lang="de-DE" altLang="de-DE" sz="1400" b="1" dirty="0">
                <a:solidFill>
                  <a:srgbClr val="5B6770"/>
                </a:solidFill>
                <a:latin typeface="Arial Narrow" panose="020B0606020202030204" pitchFamily="34" charset="0"/>
                <a:ea typeface="微軟正黑體" panose="020B0604030504040204" pitchFamily="34" charset="-120"/>
              </a:rPr>
              <a:t>  Mexico </a:t>
            </a:r>
            <a:r>
              <a:rPr lang="de-DE" altLang="de-DE" sz="1400" b="1" dirty="0" err="1">
                <a:solidFill>
                  <a:srgbClr val="5B6770"/>
                </a:solidFill>
                <a:latin typeface="Arial Narrow" panose="020B0606020202030204" pitchFamily="34" charset="0"/>
                <a:ea typeface="微軟正黑體" panose="020B0604030504040204" pitchFamily="34" charset="-120"/>
              </a:rPr>
              <a:t>and</a:t>
            </a:r>
            <a:r>
              <a:rPr lang="de-DE" altLang="de-DE" sz="1400" b="1" dirty="0">
                <a:solidFill>
                  <a:srgbClr val="5B6770"/>
                </a:solidFill>
                <a:latin typeface="Arial Narrow" panose="020B0606020202030204" pitchFamily="34" charset="0"/>
                <a:ea typeface="微軟正黑體" panose="020B0604030504040204" pitchFamily="34" charset="-120"/>
              </a:rPr>
              <a:t>  USA</a:t>
            </a:r>
          </a:p>
          <a:p>
            <a:r>
              <a:rPr lang="de-DE" altLang="de-DE" sz="1400" dirty="0" err="1">
                <a:solidFill>
                  <a:srgbClr val="5B6770"/>
                </a:solidFill>
                <a:latin typeface="Arial Narrow" panose="020B0606020202030204" pitchFamily="34" charset="0"/>
                <a:ea typeface="微軟正黑體" panose="020B0604030504040204" pitchFamily="34" charset="-120"/>
                <a:cs typeface="Calibri" panose="020F0502020204030204" pitchFamily="34" charset="0"/>
              </a:rPr>
              <a:t>Tetla</a:t>
            </a:r>
            <a:r>
              <a:rPr lang="zh-CN" altLang="en-US"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a:t>
            </a:r>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(manufacturing)</a:t>
            </a:r>
            <a:r>
              <a:rPr lang="de-DE" altLang="de-DE"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a:t>
            </a:r>
            <a:r>
              <a:rPr lang="de-DE" altLang="de-DE" sz="1400" dirty="0" err="1">
                <a:solidFill>
                  <a:srgbClr val="5B6770"/>
                </a:solidFill>
                <a:latin typeface="Arial Narrow" panose="020B0606020202030204" pitchFamily="34" charset="0"/>
                <a:ea typeface="微軟正黑體" panose="020B0604030504040204" pitchFamily="34" charset="-120"/>
                <a:cs typeface="Calibri" panose="020F0502020204030204" pitchFamily="34" charset="0"/>
              </a:rPr>
              <a:t>and</a:t>
            </a:r>
            <a:r>
              <a:rPr lang="de-DE" altLang="de-DE"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Troy</a:t>
            </a:r>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(sales</a:t>
            </a:r>
            <a:r>
              <a:rPr lang="zh-CN" altLang="en-US"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a:t>
            </a:r>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office)</a:t>
            </a:r>
            <a:endParaRPr lang="de-DE" altLang="de-DE"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endParaRPr>
          </a:p>
        </p:txBody>
      </p:sp>
      <p:sp>
        <p:nvSpPr>
          <p:cNvPr id="3987" name="Textplatzhalter 2">
            <a:extLst>
              <a:ext uri="{FF2B5EF4-FFF2-40B4-BE49-F238E27FC236}">
                <a16:creationId xmlns:a16="http://schemas.microsoft.com/office/drawing/2014/main" xmlns="" id="{AB40A634-D1F0-284F-81EE-B63E7737C6E2}"/>
              </a:ext>
            </a:extLst>
          </p:cNvPr>
          <p:cNvSpPr txBox="1">
            <a:spLocks/>
          </p:cNvSpPr>
          <p:nvPr/>
        </p:nvSpPr>
        <p:spPr>
          <a:xfrm>
            <a:off x="2928939" y="1363027"/>
            <a:ext cx="3803301" cy="957263"/>
          </a:xfrm>
          <a:prstGeom prst="rect">
            <a:avLst/>
          </a:prstGeom>
          <a:noFill/>
        </p:spPr>
        <p:txBody>
          <a:bodyPr lIns="0" tIns="0" rIns="0" bIns="0"/>
          <a:lstStyle/>
          <a:p>
            <a:pPr>
              <a:defRPr/>
            </a:pPr>
            <a:r>
              <a:rPr lang="de-DE" sz="1400" b="1" dirty="0">
                <a:solidFill>
                  <a:srgbClr val="5B6770"/>
                </a:solidFill>
                <a:latin typeface="Arial Narrow" panose="020B0606020202030204" pitchFamily="34" charset="0"/>
                <a:ea typeface="微軟正黑體" panose="020B0604030504040204" pitchFamily="34" charset="-120"/>
              </a:rPr>
              <a:t>1 / zwissTEX / </a:t>
            </a:r>
            <a:r>
              <a:rPr lang="de-DE" sz="1400" b="1" dirty="0" err="1">
                <a:solidFill>
                  <a:srgbClr val="5B6770"/>
                </a:solidFill>
                <a:latin typeface="Arial Narrow" panose="020B0606020202030204" pitchFamily="34" charset="0"/>
                <a:ea typeface="微軟正黑體" panose="020B0604030504040204" pitchFamily="34" charset="-120"/>
              </a:rPr>
              <a:t>zwissSUN</a:t>
            </a:r>
            <a:r>
              <a:rPr lang="de-DE" sz="1400" b="1" dirty="0">
                <a:solidFill>
                  <a:srgbClr val="5B6770"/>
                </a:solidFill>
                <a:latin typeface="Arial Narrow" panose="020B0606020202030204" pitchFamily="34" charset="0"/>
                <a:ea typeface="微軟正黑體" panose="020B0604030504040204" pitchFamily="34" charset="-120"/>
              </a:rPr>
              <a:t>  </a:t>
            </a:r>
            <a:r>
              <a:rPr lang="de-DE" sz="1400" b="1" dirty="0" err="1">
                <a:solidFill>
                  <a:srgbClr val="5B6770"/>
                </a:solidFill>
                <a:latin typeface="Arial Narrow" panose="020B0606020202030204" pitchFamily="34" charset="0"/>
                <a:ea typeface="微軟正黑體" panose="020B0604030504040204" pitchFamily="34" charset="-120"/>
              </a:rPr>
              <a:t>Europ</a:t>
            </a:r>
            <a:r>
              <a:rPr lang="en-US" altLang="zh-CN" sz="1400" b="1" dirty="0">
                <a:solidFill>
                  <a:srgbClr val="5B6770"/>
                </a:solidFill>
                <a:latin typeface="Arial Narrow" panose="020B0606020202030204" pitchFamily="34" charset="0"/>
                <a:ea typeface="微軟正黑體" panose="020B0604030504040204" pitchFamily="34" charset="-120"/>
              </a:rPr>
              <a:t>e</a:t>
            </a:r>
            <a:endParaRPr lang="de-DE" sz="1400" b="1" dirty="0">
              <a:solidFill>
                <a:srgbClr val="5B6770"/>
              </a:solidFill>
              <a:latin typeface="Arial Narrow" panose="020B0606020202030204" pitchFamily="34" charset="0"/>
              <a:ea typeface="微軟正黑體" panose="020B0604030504040204" pitchFamily="34" charset="-120"/>
            </a:endParaRPr>
          </a:p>
          <a:p>
            <a:pPr>
              <a:defRPr/>
            </a:pPr>
            <a:r>
              <a:rPr lang="de-DE" sz="1400" dirty="0">
                <a:solidFill>
                  <a:srgbClr val="5B6770"/>
                </a:solidFill>
                <a:latin typeface="Arial Narrow" panose="020B0606020202030204" pitchFamily="34" charset="0"/>
                <a:ea typeface="微軟正黑體" panose="020B0604030504040204" pitchFamily="34" charset="-120"/>
              </a:rPr>
              <a:t>Deutschland - Gerstetten, Heldenfingen, Wörnitz, </a:t>
            </a:r>
            <a:r>
              <a:rPr lang="de-DE" sz="1400" dirty="0" err="1">
                <a:solidFill>
                  <a:srgbClr val="5B6770"/>
                </a:solidFill>
                <a:latin typeface="Arial Narrow" panose="020B0606020202030204" pitchFamily="34" charset="0"/>
                <a:ea typeface="微軟正黑體" panose="020B0604030504040204" pitchFamily="34" charset="-120"/>
              </a:rPr>
              <a:t>Horgau</a:t>
            </a:r>
            <a:r>
              <a:rPr lang="de-DE" sz="1400" dirty="0">
                <a:solidFill>
                  <a:srgbClr val="5B6770"/>
                </a:solidFill>
                <a:latin typeface="Arial Narrow" panose="020B0606020202030204" pitchFamily="34" charset="0"/>
                <a:ea typeface="微軟正黑體" panose="020B0604030504040204" pitchFamily="34" charset="-120"/>
              </a:rPr>
              <a:t>,</a:t>
            </a:r>
          </a:p>
          <a:p>
            <a:pPr>
              <a:defRPr/>
            </a:pPr>
            <a:r>
              <a:rPr lang="de-DE" sz="1400" dirty="0">
                <a:solidFill>
                  <a:srgbClr val="5B6770"/>
                </a:solidFill>
                <a:latin typeface="Arial Narrow" panose="020B0606020202030204" pitchFamily="34" charset="0"/>
                <a:ea typeface="微軟正黑體" panose="020B0604030504040204" pitchFamily="34" charset="-120"/>
              </a:rPr>
              <a:t>Heilbronn, Oldenburg </a:t>
            </a:r>
            <a:r>
              <a:rPr lang="de-DE" sz="1400" dirty="0" err="1">
                <a:solidFill>
                  <a:srgbClr val="5B6770"/>
                </a:solidFill>
                <a:latin typeface="Arial Narrow" panose="020B0606020202030204" pitchFamily="34" charset="0"/>
                <a:ea typeface="微軟正黑體" panose="020B0604030504040204" pitchFamily="34" charset="-120"/>
              </a:rPr>
              <a:t>and</a:t>
            </a:r>
            <a:r>
              <a:rPr lang="de-DE" sz="1400" dirty="0">
                <a:solidFill>
                  <a:srgbClr val="5B6770"/>
                </a:solidFill>
                <a:latin typeface="Arial Narrow" panose="020B0606020202030204" pitchFamily="34" charset="0"/>
                <a:ea typeface="微軟正黑體" panose="020B0604030504040204" pitchFamily="34" charset="-120"/>
              </a:rPr>
              <a:t> Göttingen</a:t>
            </a:r>
          </a:p>
          <a:p>
            <a:pPr>
              <a:defRPr/>
            </a:pPr>
            <a:r>
              <a:rPr lang="de-DE" sz="1400" dirty="0">
                <a:solidFill>
                  <a:srgbClr val="5B6770"/>
                </a:solidFill>
                <a:latin typeface="Arial Narrow" panose="020B0606020202030204" pitchFamily="34" charset="0"/>
                <a:ea typeface="微軟正黑體" panose="020B0604030504040204" pitchFamily="34" charset="-120"/>
              </a:rPr>
              <a:t>Frankreich – </a:t>
            </a:r>
            <a:r>
              <a:rPr lang="de-DE" sz="1400" dirty="0" err="1">
                <a:solidFill>
                  <a:srgbClr val="5B6770"/>
                </a:solidFill>
                <a:latin typeface="Arial Narrow" panose="020B0606020202030204" pitchFamily="34" charset="0"/>
                <a:ea typeface="微軟正黑體" panose="020B0604030504040204" pitchFamily="34" charset="-120"/>
              </a:rPr>
              <a:t>Valiencennes</a:t>
            </a:r>
            <a:r>
              <a:rPr lang="de-DE" sz="1400" dirty="0">
                <a:solidFill>
                  <a:srgbClr val="5B6770"/>
                </a:solidFill>
                <a:latin typeface="Arial Narrow" panose="020B0606020202030204" pitchFamily="34" charset="0"/>
                <a:ea typeface="微軟正黑體" panose="020B0604030504040204" pitchFamily="34" charset="-120"/>
              </a:rPr>
              <a:t>, </a:t>
            </a:r>
            <a:r>
              <a:rPr lang="de-DE" sz="1400" dirty="0" err="1">
                <a:solidFill>
                  <a:srgbClr val="5B6770"/>
                </a:solidFill>
                <a:latin typeface="Arial Narrow" panose="020B0606020202030204" pitchFamily="34" charset="0"/>
                <a:ea typeface="微軟正黑體" panose="020B0604030504040204" pitchFamily="34" charset="-120"/>
              </a:rPr>
              <a:t>Vielleneuve-Loubet</a:t>
            </a:r>
            <a:r>
              <a:rPr lang="de-DE" sz="1400" dirty="0">
                <a:solidFill>
                  <a:srgbClr val="5B6770"/>
                </a:solidFill>
                <a:latin typeface="Arial Narrow" panose="020B0606020202030204" pitchFamily="34" charset="0"/>
                <a:ea typeface="微軟正黑體" panose="020B0604030504040204" pitchFamily="34" charset="-120"/>
              </a:rPr>
              <a:t>, Italien - Prato</a:t>
            </a:r>
          </a:p>
        </p:txBody>
      </p:sp>
      <p:grpSp>
        <p:nvGrpSpPr>
          <p:cNvPr id="3988" name="Group 406">
            <a:extLst>
              <a:ext uri="{FF2B5EF4-FFF2-40B4-BE49-F238E27FC236}">
                <a16:creationId xmlns:a16="http://schemas.microsoft.com/office/drawing/2014/main" xmlns="" id="{2146E946-FC28-EB49-BCA5-7414E9121C91}"/>
              </a:ext>
            </a:extLst>
          </p:cNvPr>
          <p:cNvGrpSpPr>
            <a:grpSpLocks/>
          </p:cNvGrpSpPr>
          <p:nvPr/>
        </p:nvGrpSpPr>
        <p:grpSpPr bwMode="auto">
          <a:xfrm>
            <a:off x="1457325" y="5632450"/>
            <a:ext cx="6416675" cy="265113"/>
            <a:chOff x="1459" y="3742"/>
            <a:chExt cx="4042" cy="167"/>
          </a:xfrm>
        </p:grpSpPr>
        <p:sp>
          <p:nvSpPr>
            <p:cNvPr id="3989" name="Freeform 206">
              <a:extLst>
                <a:ext uri="{FF2B5EF4-FFF2-40B4-BE49-F238E27FC236}">
                  <a16:creationId xmlns:a16="http://schemas.microsoft.com/office/drawing/2014/main" xmlns="" id="{5740B059-C6CF-144F-83EE-EBF5481D99E0}"/>
                </a:ext>
              </a:extLst>
            </p:cNvPr>
            <p:cNvSpPr>
              <a:spLocks/>
            </p:cNvSpPr>
            <p:nvPr/>
          </p:nvSpPr>
          <p:spPr bwMode="auto">
            <a:xfrm>
              <a:off x="3177" y="3864"/>
              <a:ext cx="50" cy="33"/>
            </a:xfrm>
            <a:custGeom>
              <a:avLst/>
              <a:gdLst>
                <a:gd name="T0" fmla="*/ 0 w 50"/>
                <a:gd name="T1" fmla="*/ 18 h 33"/>
                <a:gd name="T2" fmla="*/ 0 w 50"/>
                <a:gd name="T3" fmla="*/ 18 h 33"/>
                <a:gd name="T4" fmla="*/ 5 w 50"/>
                <a:gd name="T5" fmla="*/ 24 h 33"/>
                <a:gd name="T6" fmla="*/ 9 w 50"/>
                <a:gd name="T7" fmla="*/ 29 h 33"/>
                <a:gd name="T8" fmla="*/ 18 w 50"/>
                <a:gd name="T9" fmla="*/ 33 h 33"/>
                <a:gd name="T10" fmla="*/ 27 w 50"/>
                <a:gd name="T11" fmla="*/ 33 h 33"/>
                <a:gd name="T12" fmla="*/ 27 w 50"/>
                <a:gd name="T13" fmla="*/ 33 h 33"/>
                <a:gd name="T14" fmla="*/ 36 w 50"/>
                <a:gd name="T15" fmla="*/ 33 h 33"/>
                <a:gd name="T16" fmla="*/ 45 w 50"/>
                <a:gd name="T17" fmla="*/ 29 h 33"/>
                <a:gd name="T18" fmla="*/ 50 w 50"/>
                <a:gd name="T19" fmla="*/ 22 h 33"/>
                <a:gd name="T20" fmla="*/ 50 w 50"/>
                <a:gd name="T21" fmla="*/ 15 h 33"/>
                <a:gd name="T22" fmla="*/ 50 w 50"/>
                <a:gd name="T23" fmla="*/ 15 h 33"/>
                <a:gd name="T24" fmla="*/ 47 w 50"/>
                <a:gd name="T25" fmla="*/ 9 h 33"/>
                <a:gd name="T26" fmla="*/ 43 w 50"/>
                <a:gd name="T27" fmla="*/ 4 h 33"/>
                <a:gd name="T28" fmla="*/ 34 w 50"/>
                <a:gd name="T29" fmla="*/ 0 h 33"/>
                <a:gd name="T30" fmla="*/ 25 w 50"/>
                <a:gd name="T31" fmla="*/ 0 h 33"/>
                <a:gd name="T32" fmla="*/ 25 w 50"/>
                <a:gd name="T33" fmla="*/ 0 h 33"/>
                <a:gd name="T34" fmla="*/ 16 w 50"/>
                <a:gd name="T35" fmla="*/ 0 h 33"/>
                <a:gd name="T36" fmla="*/ 7 w 50"/>
                <a:gd name="T37" fmla="*/ 4 h 33"/>
                <a:gd name="T38" fmla="*/ 2 w 50"/>
                <a:gd name="T39" fmla="*/ 11 h 33"/>
                <a:gd name="T40" fmla="*/ 0 w 50"/>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3">
                  <a:moveTo>
                    <a:pt x="0" y="18"/>
                  </a:moveTo>
                  <a:lnTo>
                    <a:pt x="0" y="18"/>
                  </a:lnTo>
                  <a:lnTo>
                    <a:pt x="5" y="24"/>
                  </a:lnTo>
                  <a:lnTo>
                    <a:pt x="9" y="29"/>
                  </a:lnTo>
                  <a:lnTo>
                    <a:pt x="18" y="33"/>
                  </a:lnTo>
                  <a:lnTo>
                    <a:pt x="27" y="33"/>
                  </a:lnTo>
                  <a:lnTo>
                    <a:pt x="36" y="33"/>
                  </a:lnTo>
                  <a:lnTo>
                    <a:pt x="45" y="29"/>
                  </a:lnTo>
                  <a:lnTo>
                    <a:pt x="50" y="22"/>
                  </a:lnTo>
                  <a:lnTo>
                    <a:pt x="50" y="15"/>
                  </a:lnTo>
                  <a:lnTo>
                    <a:pt x="47" y="9"/>
                  </a:lnTo>
                  <a:lnTo>
                    <a:pt x="43" y="4"/>
                  </a:lnTo>
                  <a:lnTo>
                    <a:pt x="34" y="0"/>
                  </a:lnTo>
                  <a:lnTo>
                    <a:pt x="25" y="0"/>
                  </a:lnTo>
                  <a:lnTo>
                    <a:pt x="16" y="0"/>
                  </a:lnTo>
                  <a:lnTo>
                    <a:pt x="7" y="4"/>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0" name="Freeform 207">
              <a:extLst>
                <a:ext uri="{FF2B5EF4-FFF2-40B4-BE49-F238E27FC236}">
                  <a16:creationId xmlns:a16="http://schemas.microsoft.com/office/drawing/2014/main" xmlns="" id="{42649855-975B-2042-B8EE-836AE65E41D5}"/>
                </a:ext>
              </a:extLst>
            </p:cNvPr>
            <p:cNvSpPr>
              <a:spLocks/>
            </p:cNvSpPr>
            <p:nvPr/>
          </p:nvSpPr>
          <p:spPr bwMode="auto">
            <a:xfrm>
              <a:off x="3177" y="3864"/>
              <a:ext cx="50" cy="33"/>
            </a:xfrm>
            <a:custGeom>
              <a:avLst/>
              <a:gdLst>
                <a:gd name="T0" fmla="*/ 0 w 50"/>
                <a:gd name="T1" fmla="*/ 18 h 33"/>
                <a:gd name="T2" fmla="*/ 0 w 50"/>
                <a:gd name="T3" fmla="*/ 18 h 33"/>
                <a:gd name="T4" fmla="*/ 5 w 50"/>
                <a:gd name="T5" fmla="*/ 24 h 33"/>
                <a:gd name="T6" fmla="*/ 9 w 50"/>
                <a:gd name="T7" fmla="*/ 29 h 33"/>
                <a:gd name="T8" fmla="*/ 18 w 50"/>
                <a:gd name="T9" fmla="*/ 33 h 33"/>
                <a:gd name="T10" fmla="*/ 27 w 50"/>
                <a:gd name="T11" fmla="*/ 33 h 33"/>
                <a:gd name="T12" fmla="*/ 27 w 50"/>
                <a:gd name="T13" fmla="*/ 33 h 33"/>
                <a:gd name="T14" fmla="*/ 36 w 50"/>
                <a:gd name="T15" fmla="*/ 33 h 33"/>
                <a:gd name="T16" fmla="*/ 45 w 50"/>
                <a:gd name="T17" fmla="*/ 29 h 33"/>
                <a:gd name="T18" fmla="*/ 50 w 50"/>
                <a:gd name="T19" fmla="*/ 22 h 33"/>
                <a:gd name="T20" fmla="*/ 50 w 50"/>
                <a:gd name="T21" fmla="*/ 15 h 33"/>
                <a:gd name="T22" fmla="*/ 50 w 50"/>
                <a:gd name="T23" fmla="*/ 15 h 33"/>
                <a:gd name="T24" fmla="*/ 47 w 50"/>
                <a:gd name="T25" fmla="*/ 9 h 33"/>
                <a:gd name="T26" fmla="*/ 43 w 50"/>
                <a:gd name="T27" fmla="*/ 4 h 33"/>
                <a:gd name="T28" fmla="*/ 34 w 50"/>
                <a:gd name="T29" fmla="*/ 0 h 33"/>
                <a:gd name="T30" fmla="*/ 25 w 50"/>
                <a:gd name="T31" fmla="*/ 0 h 33"/>
                <a:gd name="T32" fmla="*/ 25 w 50"/>
                <a:gd name="T33" fmla="*/ 0 h 33"/>
                <a:gd name="T34" fmla="*/ 16 w 50"/>
                <a:gd name="T35" fmla="*/ 0 h 33"/>
                <a:gd name="T36" fmla="*/ 7 w 50"/>
                <a:gd name="T37" fmla="*/ 4 h 33"/>
                <a:gd name="T38" fmla="*/ 2 w 50"/>
                <a:gd name="T39" fmla="*/ 11 h 33"/>
                <a:gd name="T40" fmla="*/ 0 w 50"/>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3">
                  <a:moveTo>
                    <a:pt x="0" y="18"/>
                  </a:moveTo>
                  <a:lnTo>
                    <a:pt x="0" y="18"/>
                  </a:lnTo>
                  <a:lnTo>
                    <a:pt x="5" y="24"/>
                  </a:lnTo>
                  <a:lnTo>
                    <a:pt x="9" y="29"/>
                  </a:lnTo>
                  <a:lnTo>
                    <a:pt x="18" y="33"/>
                  </a:lnTo>
                  <a:lnTo>
                    <a:pt x="27" y="33"/>
                  </a:lnTo>
                  <a:lnTo>
                    <a:pt x="36" y="33"/>
                  </a:lnTo>
                  <a:lnTo>
                    <a:pt x="45" y="29"/>
                  </a:lnTo>
                  <a:lnTo>
                    <a:pt x="50" y="22"/>
                  </a:lnTo>
                  <a:lnTo>
                    <a:pt x="50" y="15"/>
                  </a:lnTo>
                  <a:lnTo>
                    <a:pt x="47" y="9"/>
                  </a:lnTo>
                  <a:lnTo>
                    <a:pt x="43" y="4"/>
                  </a:lnTo>
                  <a:lnTo>
                    <a:pt x="34" y="0"/>
                  </a:lnTo>
                  <a:lnTo>
                    <a:pt x="25" y="0"/>
                  </a:lnTo>
                  <a:lnTo>
                    <a:pt x="16" y="0"/>
                  </a:lnTo>
                  <a:lnTo>
                    <a:pt x="7" y="4"/>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1" name="Freeform 208">
              <a:extLst>
                <a:ext uri="{FF2B5EF4-FFF2-40B4-BE49-F238E27FC236}">
                  <a16:creationId xmlns:a16="http://schemas.microsoft.com/office/drawing/2014/main" xmlns="" id="{00ADCA4B-9542-724A-8C67-89E0EFA1D934}"/>
                </a:ext>
              </a:extLst>
            </p:cNvPr>
            <p:cNvSpPr>
              <a:spLocks/>
            </p:cNvSpPr>
            <p:nvPr/>
          </p:nvSpPr>
          <p:spPr bwMode="auto">
            <a:xfrm>
              <a:off x="3130" y="3864"/>
              <a:ext cx="47" cy="33"/>
            </a:xfrm>
            <a:custGeom>
              <a:avLst/>
              <a:gdLst>
                <a:gd name="T0" fmla="*/ 0 w 47"/>
                <a:gd name="T1" fmla="*/ 18 h 33"/>
                <a:gd name="T2" fmla="*/ 0 w 47"/>
                <a:gd name="T3" fmla="*/ 18 h 33"/>
                <a:gd name="T4" fmla="*/ 2 w 47"/>
                <a:gd name="T5" fmla="*/ 24 h 33"/>
                <a:gd name="T6" fmla="*/ 7 w 47"/>
                <a:gd name="T7" fmla="*/ 29 h 33"/>
                <a:gd name="T8" fmla="*/ 13 w 47"/>
                <a:gd name="T9" fmla="*/ 33 h 33"/>
                <a:gd name="T10" fmla="*/ 25 w 47"/>
                <a:gd name="T11" fmla="*/ 33 h 33"/>
                <a:gd name="T12" fmla="*/ 25 w 47"/>
                <a:gd name="T13" fmla="*/ 33 h 33"/>
                <a:gd name="T14" fmla="*/ 34 w 47"/>
                <a:gd name="T15" fmla="*/ 33 h 33"/>
                <a:gd name="T16" fmla="*/ 40 w 47"/>
                <a:gd name="T17" fmla="*/ 29 h 33"/>
                <a:gd name="T18" fmla="*/ 47 w 47"/>
                <a:gd name="T19" fmla="*/ 24 h 33"/>
                <a:gd name="T20" fmla="*/ 47 w 47"/>
                <a:gd name="T21" fmla="*/ 18 h 33"/>
                <a:gd name="T22" fmla="*/ 47 w 47"/>
                <a:gd name="T23" fmla="*/ 18 h 33"/>
                <a:gd name="T24" fmla="*/ 45 w 47"/>
                <a:gd name="T25" fmla="*/ 11 h 33"/>
                <a:gd name="T26" fmla="*/ 40 w 47"/>
                <a:gd name="T27" fmla="*/ 4 h 33"/>
                <a:gd name="T28" fmla="*/ 31 w 47"/>
                <a:gd name="T29" fmla="*/ 0 h 33"/>
                <a:gd name="T30" fmla="*/ 22 w 47"/>
                <a:gd name="T31" fmla="*/ 0 h 33"/>
                <a:gd name="T32" fmla="*/ 22 w 47"/>
                <a:gd name="T33" fmla="*/ 0 h 33"/>
                <a:gd name="T34" fmla="*/ 13 w 47"/>
                <a:gd name="T35" fmla="*/ 2 h 33"/>
                <a:gd name="T36" fmla="*/ 7 w 47"/>
                <a:gd name="T37" fmla="*/ 4 h 33"/>
                <a:gd name="T38" fmla="*/ 0 w 47"/>
                <a:gd name="T39" fmla="*/ 11 h 33"/>
                <a:gd name="T40" fmla="*/ 0 w 47"/>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3">
                  <a:moveTo>
                    <a:pt x="0" y="18"/>
                  </a:moveTo>
                  <a:lnTo>
                    <a:pt x="0" y="18"/>
                  </a:lnTo>
                  <a:lnTo>
                    <a:pt x="2" y="24"/>
                  </a:lnTo>
                  <a:lnTo>
                    <a:pt x="7" y="29"/>
                  </a:lnTo>
                  <a:lnTo>
                    <a:pt x="13" y="33"/>
                  </a:lnTo>
                  <a:lnTo>
                    <a:pt x="25" y="33"/>
                  </a:lnTo>
                  <a:lnTo>
                    <a:pt x="34" y="33"/>
                  </a:lnTo>
                  <a:lnTo>
                    <a:pt x="40" y="29"/>
                  </a:lnTo>
                  <a:lnTo>
                    <a:pt x="47" y="24"/>
                  </a:lnTo>
                  <a:lnTo>
                    <a:pt x="47" y="18"/>
                  </a:lnTo>
                  <a:lnTo>
                    <a:pt x="45" y="11"/>
                  </a:lnTo>
                  <a:lnTo>
                    <a:pt x="40" y="4"/>
                  </a:lnTo>
                  <a:lnTo>
                    <a:pt x="31" y="0"/>
                  </a:lnTo>
                  <a:lnTo>
                    <a:pt x="22" y="0"/>
                  </a:lnTo>
                  <a:lnTo>
                    <a:pt x="13" y="2"/>
                  </a:lnTo>
                  <a:lnTo>
                    <a:pt x="7" y="4"/>
                  </a:lnTo>
                  <a:lnTo>
                    <a:pt x="0"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2" name="Freeform 209">
              <a:extLst>
                <a:ext uri="{FF2B5EF4-FFF2-40B4-BE49-F238E27FC236}">
                  <a16:creationId xmlns:a16="http://schemas.microsoft.com/office/drawing/2014/main" xmlns="" id="{9D5B127D-D554-774C-96E5-96D47B5AC13E}"/>
                </a:ext>
              </a:extLst>
            </p:cNvPr>
            <p:cNvSpPr>
              <a:spLocks/>
            </p:cNvSpPr>
            <p:nvPr/>
          </p:nvSpPr>
          <p:spPr bwMode="auto">
            <a:xfrm>
              <a:off x="3130" y="3864"/>
              <a:ext cx="47" cy="33"/>
            </a:xfrm>
            <a:custGeom>
              <a:avLst/>
              <a:gdLst>
                <a:gd name="T0" fmla="*/ 0 w 47"/>
                <a:gd name="T1" fmla="*/ 18 h 33"/>
                <a:gd name="T2" fmla="*/ 0 w 47"/>
                <a:gd name="T3" fmla="*/ 18 h 33"/>
                <a:gd name="T4" fmla="*/ 2 w 47"/>
                <a:gd name="T5" fmla="*/ 24 h 33"/>
                <a:gd name="T6" fmla="*/ 7 w 47"/>
                <a:gd name="T7" fmla="*/ 29 h 33"/>
                <a:gd name="T8" fmla="*/ 13 w 47"/>
                <a:gd name="T9" fmla="*/ 33 h 33"/>
                <a:gd name="T10" fmla="*/ 25 w 47"/>
                <a:gd name="T11" fmla="*/ 33 h 33"/>
                <a:gd name="T12" fmla="*/ 25 w 47"/>
                <a:gd name="T13" fmla="*/ 33 h 33"/>
                <a:gd name="T14" fmla="*/ 34 w 47"/>
                <a:gd name="T15" fmla="*/ 33 h 33"/>
                <a:gd name="T16" fmla="*/ 40 w 47"/>
                <a:gd name="T17" fmla="*/ 29 h 33"/>
                <a:gd name="T18" fmla="*/ 47 w 47"/>
                <a:gd name="T19" fmla="*/ 24 h 33"/>
                <a:gd name="T20" fmla="*/ 47 w 47"/>
                <a:gd name="T21" fmla="*/ 18 h 33"/>
                <a:gd name="T22" fmla="*/ 47 w 47"/>
                <a:gd name="T23" fmla="*/ 18 h 33"/>
                <a:gd name="T24" fmla="*/ 45 w 47"/>
                <a:gd name="T25" fmla="*/ 11 h 33"/>
                <a:gd name="T26" fmla="*/ 40 w 47"/>
                <a:gd name="T27" fmla="*/ 4 h 33"/>
                <a:gd name="T28" fmla="*/ 31 w 47"/>
                <a:gd name="T29" fmla="*/ 0 h 33"/>
                <a:gd name="T30" fmla="*/ 22 w 47"/>
                <a:gd name="T31" fmla="*/ 0 h 33"/>
                <a:gd name="T32" fmla="*/ 22 w 47"/>
                <a:gd name="T33" fmla="*/ 0 h 33"/>
                <a:gd name="T34" fmla="*/ 13 w 47"/>
                <a:gd name="T35" fmla="*/ 2 h 33"/>
                <a:gd name="T36" fmla="*/ 7 w 47"/>
                <a:gd name="T37" fmla="*/ 4 h 33"/>
                <a:gd name="T38" fmla="*/ 0 w 47"/>
                <a:gd name="T39" fmla="*/ 11 h 33"/>
                <a:gd name="T40" fmla="*/ 0 w 47"/>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3">
                  <a:moveTo>
                    <a:pt x="0" y="18"/>
                  </a:moveTo>
                  <a:lnTo>
                    <a:pt x="0" y="18"/>
                  </a:lnTo>
                  <a:lnTo>
                    <a:pt x="2" y="24"/>
                  </a:lnTo>
                  <a:lnTo>
                    <a:pt x="7" y="29"/>
                  </a:lnTo>
                  <a:lnTo>
                    <a:pt x="13" y="33"/>
                  </a:lnTo>
                  <a:lnTo>
                    <a:pt x="25" y="33"/>
                  </a:lnTo>
                  <a:lnTo>
                    <a:pt x="34" y="33"/>
                  </a:lnTo>
                  <a:lnTo>
                    <a:pt x="40" y="29"/>
                  </a:lnTo>
                  <a:lnTo>
                    <a:pt x="47" y="24"/>
                  </a:lnTo>
                  <a:lnTo>
                    <a:pt x="47" y="18"/>
                  </a:lnTo>
                  <a:lnTo>
                    <a:pt x="45" y="11"/>
                  </a:lnTo>
                  <a:lnTo>
                    <a:pt x="40" y="4"/>
                  </a:lnTo>
                  <a:lnTo>
                    <a:pt x="31" y="0"/>
                  </a:lnTo>
                  <a:lnTo>
                    <a:pt x="22" y="0"/>
                  </a:lnTo>
                  <a:lnTo>
                    <a:pt x="13" y="2"/>
                  </a:lnTo>
                  <a:lnTo>
                    <a:pt x="7" y="4"/>
                  </a:lnTo>
                  <a:lnTo>
                    <a:pt x="0"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3" name="Freeform 210">
              <a:extLst>
                <a:ext uri="{FF2B5EF4-FFF2-40B4-BE49-F238E27FC236}">
                  <a16:creationId xmlns:a16="http://schemas.microsoft.com/office/drawing/2014/main" xmlns="" id="{52F06F43-C68B-D94A-9261-C453B91C7F01}"/>
                </a:ext>
              </a:extLst>
            </p:cNvPr>
            <p:cNvSpPr>
              <a:spLocks/>
            </p:cNvSpPr>
            <p:nvPr/>
          </p:nvSpPr>
          <p:spPr bwMode="auto">
            <a:xfrm>
              <a:off x="3080" y="3864"/>
              <a:ext cx="50" cy="33"/>
            </a:xfrm>
            <a:custGeom>
              <a:avLst/>
              <a:gdLst>
                <a:gd name="T0" fmla="*/ 0 w 50"/>
                <a:gd name="T1" fmla="*/ 18 h 33"/>
                <a:gd name="T2" fmla="*/ 0 w 50"/>
                <a:gd name="T3" fmla="*/ 18 h 33"/>
                <a:gd name="T4" fmla="*/ 3 w 50"/>
                <a:gd name="T5" fmla="*/ 24 h 33"/>
                <a:gd name="T6" fmla="*/ 7 w 50"/>
                <a:gd name="T7" fmla="*/ 29 h 33"/>
                <a:gd name="T8" fmla="*/ 14 w 50"/>
                <a:gd name="T9" fmla="*/ 33 h 33"/>
                <a:gd name="T10" fmla="*/ 25 w 50"/>
                <a:gd name="T11" fmla="*/ 33 h 33"/>
                <a:gd name="T12" fmla="*/ 25 w 50"/>
                <a:gd name="T13" fmla="*/ 33 h 33"/>
                <a:gd name="T14" fmla="*/ 34 w 50"/>
                <a:gd name="T15" fmla="*/ 33 h 33"/>
                <a:gd name="T16" fmla="*/ 41 w 50"/>
                <a:gd name="T17" fmla="*/ 29 h 33"/>
                <a:gd name="T18" fmla="*/ 48 w 50"/>
                <a:gd name="T19" fmla="*/ 24 h 33"/>
                <a:gd name="T20" fmla="*/ 50 w 50"/>
                <a:gd name="T21" fmla="*/ 18 h 33"/>
                <a:gd name="T22" fmla="*/ 50 w 50"/>
                <a:gd name="T23" fmla="*/ 18 h 33"/>
                <a:gd name="T24" fmla="*/ 48 w 50"/>
                <a:gd name="T25" fmla="*/ 11 h 33"/>
                <a:gd name="T26" fmla="*/ 41 w 50"/>
                <a:gd name="T27" fmla="*/ 4 h 33"/>
                <a:gd name="T28" fmla="*/ 34 w 50"/>
                <a:gd name="T29" fmla="*/ 2 h 33"/>
                <a:gd name="T30" fmla="*/ 25 w 50"/>
                <a:gd name="T31" fmla="*/ 0 h 33"/>
                <a:gd name="T32" fmla="*/ 25 w 50"/>
                <a:gd name="T33" fmla="*/ 0 h 33"/>
                <a:gd name="T34" fmla="*/ 14 w 50"/>
                <a:gd name="T35" fmla="*/ 2 h 33"/>
                <a:gd name="T36" fmla="*/ 7 w 50"/>
                <a:gd name="T37" fmla="*/ 4 h 33"/>
                <a:gd name="T38" fmla="*/ 3 w 50"/>
                <a:gd name="T39" fmla="*/ 11 h 33"/>
                <a:gd name="T40" fmla="*/ 0 w 50"/>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3">
                  <a:moveTo>
                    <a:pt x="0" y="18"/>
                  </a:moveTo>
                  <a:lnTo>
                    <a:pt x="0" y="18"/>
                  </a:lnTo>
                  <a:lnTo>
                    <a:pt x="3" y="24"/>
                  </a:lnTo>
                  <a:lnTo>
                    <a:pt x="7" y="29"/>
                  </a:lnTo>
                  <a:lnTo>
                    <a:pt x="14" y="33"/>
                  </a:lnTo>
                  <a:lnTo>
                    <a:pt x="25" y="33"/>
                  </a:lnTo>
                  <a:lnTo>
                    <a:pt x="34" y="33"/>
                  </a:lnTo>
                  <a:lnTo>
                    <a:pt x="41" y="29"/>
                  </a:lnTo>
                  <a:lnTo>
                    <a:pt x="48" y="24"/>
                  </a:lnTo>
                  <a:lnTo>
                    <a:pt x="50" y="18"/>
                  </a:lnTo>
                  <a:lnTo>
                    <a:pt x="48" y="11"/>
                  </a:lnTo>
                  <a:lnTo>
                    <a:pt x="41" y="4"/>
                  </a:lnTo>
                  <a:lnTo>
                    <a:pt x="34" y="2"/>
                  </a:lnTo>
                  <a:lnTo>
                    <a:pt x="25" y="0"/>
                  </a:lnTo>
                  <a:lnTo>
                    <a:pt x="14" y="2"/>
                  </a:lnTo>
                  <a:lnTo>
                    <a:pt x="7" y="4"/>
                  </a:lnTo>
                  <a:lnTo>
                    <a:pt x="3"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4" name="Freeform 211">
              <a:extLst>
                <a:ext uri="{FF2B5EF4-FFF2-40B4-BE49-F238E27FC236}">
                  <a16:creationId xmlns:a16="http://schemas.microsoft.com/office/drawing/2014/main" xmlns="" id="{F175EB63-35AD-4949-8673-5DA37BCCF70D}"/>
                </a:ext>
              </a:extLst>
            </p:cNvPr>
            <p:cNvSpPr>
              <a:spLocks/>
            </p:cNvSpPr>
            <p:nvPr/>
          </p:nvSpPr>
          <p:spPr bwMode="auto">
            <a:xfrm>
              <a:off x="3080" y="3864"/>
              <a:ext cx="50" cy="33"/>
            </a:xfrm>
            <a:custGeom>
              <a:avLst/>
              <a:gdLst>
                <a:gd name="T0" fmla="*/ 0 w 50"/>
                <a:gd name="T1" fmla="*/ 18 h 33"/>
                <a:gd name="T2" fmla="*/ 0 w 50"/>
                <a:gd name="T3" fmla="*/ 18 h 33"/>
                <a:gd name="T4" fmla="*/ 3 w 50"/>
                <a:gd name="T5" fmla="*/ 24 h 33"/>
                <a:gd name="T6" fmla="*/ 7 w 50"/>
                <a:gd name="T7" fmla="*/ 29 h 33"/>
                <a:gd name="T8" fmla="*/ 14 w 50"/>
                <a:gd name="T9" fmla="*/ 33 h 33"/>
                <a:gd name="T10" fmla="*/ 25 w 50"/>
                <a:gd name="T11" fmla="*/ 33 h 33"/>
                <a:gd name="T12" fmla="*/ 25 w 50"/>
                <a:gd name="T13" fmla="*/ 33 h 33"/>
                <a:gd name="T14" fmla="*/ 34 w 50"/>
                <a:gd name="T15" fmla="*/ 33 h 33"/>
                <a:gd name="T16" fmla="*/ 41 w 50"/>
                <a:gd name="T17" fmla="*/ 29 h 33"/>
                <a:gd name="T18" fmla="*/ 48 w 50"/>
                <a:gd name="T19" fmla="*/ 24 h 33"/>
                <a:gd name="T20" fmla="*/ 50 w 50"/>
                <a:gd name="T21" fmla="*/ 18 h 33"/>
                <a:gd name="T22" fmla="*/ 50 w 50"/>
                <a:gd name="T23" fmla="*/ 18 h 33"/>
                <a:gd name="T24" fmla="*/ 48 w 50"/>
                <a:gd name="T25" fmla="*/ 11 h 33"/>
                <a:gd name="T26" fmla="*/ 41 w 50"/>
                <a:gd name="T27" fmla="*/ 4 h 33"/>
                <a:gd name="T28" fmla="*/ 34 w 50"/>
                <a:gd name="T29" fmla="*/ 2 h 33"/>
                <a:gd name="T30" fmla="*/ 25 w 50"/>
                <a:gd name="T31" fmla="*/ 0 h 33"/>
                <a:gd name="T32" fmla="*/ 25 w 50"/>
                <a:gd name="T33" fmla="*/ 0 h 33"/>
                <a:gd name="T34" fmla="*/ 14 w 50"/>
                <a:gd name="T35" fmla="*/ 2 h 33"/>
                <a:gd name="T36" fmla="*/ 7 w 50"/>
                <a:gd name="T37" fmla="*/ 4 h 33"/>
                <a:gd name="T38" fmla="*/ 3 w 50"/>
                <a:gd name="T39" fmla="*/ 11 h 33"/>
                <a:gd name="T40" fmla="*/ 0 w 50"/>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3">
                  <a:moveTo>
                    <a:pt x="0" y="18"/>
                  </a:moveTo>
                  <a:lnTo>
                    <a:pt x="0" y="18"/>
                  </a:lnTo>
                  <a:lnTo>
                    <a:pt x="3" y="24"/>
                  </a:lnTo>
                  <a:lnTo>
                    <a:pt x="7" y="29"/>
                  </a:lnTo>
                  <a:lnTo>
                    <a:pt x="14" y="33"/>
                  </a:lnTo>
                  <a:lnTo>
                    <a:pt x="25" y="33"/>
                  </a:lnTo>
                  <a:lnTo>
                    <a:pt x="34" y="33"/>
                  </a:lnTo>
                  <a:lnTo>
                    <a:pt x="41" y="29"/>
                  </a:lnTo>
                  <a:lnTo>
                    <a:pt x="48" y="24"/>
                  </a:lnTo>
                  <a:lnTo>
                    <a:pt x="50" y="18"/>
                  </a:lnTo>
                  <a:lnTo>
                    <a:pt x="48" y="11"/>
                  </a:lnTo>
                  <a:lnTo>
                    <a:pt x="41" y="4"/>
                  </a:lnTo>
                  <a:lnTo>
                    <a:pt x="34" y="2"/>
                  </a:lnTo>
                  <a:lnTo>
                    <a:pt x="25" y="0"/>
                  </a:lnTo>
                  <a:lnTo>
                    <a:pt x="14" y="2"/>
                  </a:lnTo>
                  <a:lnTo>
                    <a:pt x="7" y="4"/>
                  </a:lnTo>
                  <a:lnTo>
                    <a:pt x="3"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5" name="Freeform 212">
              <a:extLst>
                <a:ext uri="{FF2B5EF4-FFF2-40B4-BE49-F238E27FC236}">
                  <a16:creationId xmlns:a16="http://schemas.microsoft.com/office/drawing/2014/main" xmlns="" id="{C1E5DE88-627D-CC4B-9A3F-69395D9B3696}"/>
                </a:ext>
              </a:extLst>
            </p:cNvPr>
            <p:cNvSpPr>
              <a:spLocks/>
            </p:cNvSpPr>
            <p:nvPr/>
          </p:nvSpPr>
          <p:spPr bwMode="auto">
            <a:xfrm>
              <a:off x="3031" y="3864"/>
              <a:ext cx="49" cy="36"/>
            </a:xfrm>
            <a:custGeom>
              <a:avLst/>
              <a:gdLst>
                <a:gd name="T0" fmla="*/ 0 w 49"/>
                <a:gd name="T1" fmla="*/ 18 h 36"/>
                <a:gd name="T2" fmla="*/ 0 w 49"/>
                <a:gd name="T3" fmla="*/ 18 h 36"/>
                <a:gd name="T4" fmla="*/ 2 w 49"/>
                <a:gd name="T5" fmla="*/ 24 h 36"/>
                <a:gd name="T6" fmla="*/ 6 w 49"/>
                <a:gd name="T7" fmla="*/ 29 h 36"/>
                <a:gd name="T8" fmla="*/ 13 w 49"/>
                <a:gd name="T9" fmla="*/ 33 h 36"/>
                <a:gd name="T10" fmla="*/ 25 w 49"/>
                <a:gd name="T11" fmla="*/ 36 h 36"/>
                <a:gd name="T12" fmla="*/ 25 w 49"/>
                <a:gd name="T13" fmla="*/ 36 h 36"/>
                <a:gd name="T14" fmla="*/ 34 w 49"/>
                <a:gd name="T15" fmla="*/ 33 h 36"/>
                <a:gd name="T16" fmla="*/ 40 w 49"/>
                <a:gd name="T17" fmla="*/ 29 h 36"/>
                <a:gd name="T18" fmla="*/ 47 w 49"/>
                <a:gd name="T19" fmla="*/ 24 h 36"/>
                <a:gd name="T20" fmla="*/ 49 w 49"/>
                <a:gd name="T21" fmla="*/ 18 h 36"/>
                <a:gd name="T22" fmla="*/ 49 w 49"/>
                <a:gd name="T23" fmla="*/ 18 h 36"/>
                <a:gd name="T24" fmla="*/ 47 w 49"/>
                <a:gd name="T25" fmla="*/ 11 h 36"/>
                <a:gd name="T26" fmla="*/ 43 w 49"/>
                <a:gd name="T27" fmla="*/ 4 h 36"/>
                <a:gd name="T28" fmla="*/ 34 w 49"/>
                <a:gd name="T29" fmla="*/ 2 h 36"/>
                <a:gd name="T30" fmla="*/ 25 w 49"/>
                <a:gd name="T31" fmla="*/ 0 h 36"/>
                <a:gd name="T32" fmla="*/ 25 w 49"/>
                <a:gd name="T33" fmla="*/ 0 h 36"/>
                <a:gd name="T34" fmla="*/ 15 w 49"/>
                <a:gd name="T35" fmla="*/ 2 h 36"/>
                <a:gd name="T36" fmla="*/ 6 w 49"/>
                <a:gd name="T37" fmla="*/ 6 h 36"/>
                <a:gd name="T38" fmla="*/ 2 w 49"/>
                <a:gd name="T39" fmla="*/ 11 h 36"/>
                <a:gd name="T40" fmla="*/ 0 w 49"/>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6">
                  <a:moveTo>
                    <a:pt x="0" y="18"/>
                  </a:moveTo>
                  <a:lnTo>
                    <a:pt x="0" y="18"/>
                  </a:lnTo>
                  <a:lnTo>
                    <a:pt x="2" y="24"/>
                  </a:lnTo>
                  <a:lnTo>
                    <a:pt x="6" y="29"/>
                  </a:lnTo>
                  <a:lnTo>
                    <a:pt x="13" y="33"/>
                  </a:lnTo>
                  <a:lnTo>
                    <a:pt x="25" y="36"/>
                  </a:lnTo>
                  <a:lnTo>
                    <a:pt x="34" y="33"/>
                  </a:lnTo>
                  <a:lnTo>
                    <a:pt x="40" y="29"/>
                  </a:lnTo>
                  <a:lnTo>
                    <a:pt x="47" y="24"/>
                  </a:lnTo>
                  <a:lnTo>
                    <a:pt x="49" y="18"/>
                  </a:lnTo>
                  <a:lnTo>
                    <a:pt x="47" y="11"/>
                  </a:lnTo>
                  <a:lnTo>
                    <a:pt x="43" y="4"/>
                  </a:lnTo>
                  <a:lnTo>
                    <a:pt x="34" y="2"/>
                  </a:lnTo>
                  <a:lnTo>
                    <a:pt x="25" y="0"/>
                  </a:lnTo>
                  <a:lnTo>
                    <a:pt x="15" y="2"/>
                  </a:lnTo>
                  <a:lnTo>
                    <a:pt x="6" y="6"/>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6" name="Freeform 213">
              <a:extLst>
                <a:ext uri="{FF2B5EF4-FFF2-40B4-BE49-F238E27FC236}">
                  <a16:creationId xmlns:a16="http://schemas.microsoft.com/office/drawing/2014/main" xmlns="" id="{189848C3-1758-2340-B206-EB26B1DB4EF3}"/>
                </a:ext>
              </a:extLst>
            </p:cNvPr>
            <p:cNvSpPr>
              <a:spLocks/>
            </p:cNvSpPr>
            <p:nvPr/>
          </p:nvSpPr>
          <p:spPr bwMode="auto">
            <a:xfrm>
              <a:off x="3031" y="3864"/>
              <a:ext cx="49" cy="36"/>
            </a:xfrm>
            <a:custGeom>
              <a:avLst/>
              <a:gdLst>
                <a:gd name="T0" fmla="*/ 0 w 49"/>
                <a:gd name="T1" fmla="*/ 18 h 36"/>
                <a:gd name="T2" fmla="*/ 0 w 49"/>
                <a:gd name="T3" fmla="*/ 18 h 36"/>
                <a:gd name="T4" fmla="*/ 2 w 49"/>
                <a:gd name="T5" fmla="*/ 24 h 36"/>
                <a:gd name="T6" fmla="*/ 6 w 49"/>
                <a:gd name="T7" fmla="*/ 29 h 36"/>
                <a:gd name="T8" fmla="*/ 13 w 49"/>
                <a:gd name="T9" fmla="*/ 33 h 36"/>
                <a:gd name="T10" fmla="*/ 25 w 49"/>
                <a:gd name="T11" fmla="*/ 36 h 36"/>
                <a:gd name="T12" fmla="*/ 25 w 49"/>
                <a:gd name="T13" fmla="*/ 36 h 36"/>
                <a:gd name="T14" fmla="*/ 34 w 49"/>
                <a:gd name="T15" fmla="*/ 33 h 36"/>
                <a:gd name="T16" fmla="*/ 40 w 49"/>
                <a:gd name="T17" fmla="*/ 29 h 36"/>
                <a:gd name="T18" fmla="*/ 47 w 49"/>
                <a:gd name="T19" fmla="*/ 24 h 36"/>
                <a:gd name="T20" fmla="*/ 49 w 49"/>
                <a:gd name="T21" fmla="*/ 18 h 36"/>
                <a:gd name="T22" fmla="*/ 49 w 49"/>
                <a:gd name="T23" fmla="*/ 18 h 36"/>
                <a:gd name="T24" fmla="*/ 47 w 49"/>
                <a:gd name="T25" fmla="*/ 11 h 36"/>
                <a:gd name="T26" fmla="*/ 43 w 49"/>
                <a:gd name="T27" fmla="*/ 4 h 36"/>
                <a:gd name="T28" fmla="*/ 34 w 49"/>
                <a:gd name="T29" fmla="*/ 2 h 36"/>
                <a:gd name="T30" fmla="*/ 25 w 49"/>
                <a:gd name="T31" fmla="*/ 0 h 36"/>
                <a:gd name="T32" fmla="*/ 25 w 49"/>
                <a:gd name="T33" fmla="*/ 0 h 36"/>
                <a:gd name="T34" fmla="*/ 15 w 49"/>
                <a:gd name="T35" fmla="*/ 2 h 36"/>
                <a:gd name="T36" fmla="*/ 6 w 49"/>
                <a:gd name="T37" fmla="*/ 6 h 36"/>
                <a:gd name="T38" fmla="*/ 2 w 49"/>
                <a:gd name="T39" fmla="*/ 11 h 36"/>
                <a:gd name="T40" fmla="*/ 0 w 49"/>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6">
                  <a:moveTo>
                    <a:pt x="0" y="18"/>
                  </a:moveTo>
                  <a:lnTo>
                    <a:pt x="0" y="18"/>
                  </a:lnTo>
                  <a:lnTo>
                    <a:pt x="2" y="24"/>
                  </a:lnTo>
                  <a:lnTo>
                    <a:pt x="6" y="29"/>
                  </a:lnTo>
                  <a:lnTo>
                    <a:pt x="13" y="33"/>
                  </a:lnTo>
                  <a:lnTo>
                    <a:pt x="25" y="36"/>
                  </a:lnTo>
                  <a:lnTo>
                    <a:pt x="34" y="33"/>
                  </a:lnTo>
                  <a:lnTo>
                    <a:pt x="40" y="29"/>
                  </a:lnTo>
                  <a:lnTo>
                    <a:pt x="47" y="24"/>
                  </a:lnTo>
                  <a:lnTo>
                    <a:pt x="49" y="18"/>
                  </a:lnTo>
                  <a:lnTo>
                    <a:pt x="47" y="11"/>
                  </a:lnTo>
                  <a:lnTo>
                    <a:pt x="43" y="4"/>
                  </a:lnTo>
                  <a:lnTo>
                    <a:pt x="34" y="2"/>
                  </a:lnTo>
                  <a:lnTo>
                    <a:pt x="25" y="0"/>
                  </a:lnTo>
                  <a:lnTo>
                    <a:pt x="15" y="2"/>
                  </a:lnTo>
                  <a:lnTo>
                    <a:pt x="6" y="6"/>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7" name="Freeform 214">
              <a:extLst>
                <a:ext uri="{FF2B5EF4-FFF2-40B4-BE49-F238E27FC236}">
                  <a16:creationId xmlns:a16="http://schemas.microsoft.com/office/drawing/2014/main" xmlns="" id="{A5EA4D30-3E18-F04E-B8EA-5889E021E842}"/>
                </a:ext>
              </a:extLst>
            </p:cNvPr>
            <p:cNvSpPr>
              <a:spLocks/>
            </p:cNvSpPr>
            <p:nvPr/>
          </p:nvSpPr>
          <p:spPr bwMode="auto">
            <a:xfrm>
              <a:off x="1826" y="3873"/>
              <a:ext cx="58" cy="33"/>
            </a:xfrm>
            <a:custGeom>
              <a:avLst/>
              <a:gdLst>
                <a:gd name="T0" fmla="*/ 4 w 58"/>
                <a:gd name="T1" fmla="*/ 18 h 33"/>
                <a:gd name="T2" fmla="*/ 4 w 58"/>
                <a:gd name="T3" fmla="*/ 18 h 33"/>
                <a:gd name="T4" fmla="*/ 0 w 58"/>
                <a:gd name="T5" fmla="*/ 24 h 33"/>
                <a:gd name="T6" fmla="*/ 2 w 58"/>
                <a:gd name="T7" fmla="*/ 29 h 33"/>
                <a:gd name="T8" fmla="*/ 7 w 58"/>
                <a:gd name="T9" fmla="*/ 33 h 33"/>
                <a:gd name="T10" fmla="*/ 16 w 58"/>
                <a:gd name="T11" fmla="*/ 33 h 33"/>
                <a:gd name="T12" fmla="*/ 16 w 58"/>
                <a:gd name="T13" fmla="*/ 33 h 33"/>
                <a:gd name="T14" fmla="*/ 27 w 58"/>
                <a:gd name="T15" fmla="*/ 33 h 33"/>
                <a:gd name="T16" fmla="*/ 38 w 58"/>
                <a:gd name="T17" fmla="*/ 29 h 33"/>
                <a:gd name="T18" fmla="*/ 47 w 58"/>
                <a:gd name="T19" fmla="*/ 24 h 33"/>
                <a:gd name="T20" fmla="*/ 56 w 58"/>
                <a:gd name="T21" fmla="*/ 18 h 33"/>
                <a:gd name="T22" fmla="*/ 56 w 58"/>
                <a:gd name="T23" fmla="*/ 18 h 33"/>
                <a:gd name="T24" fmla="*/ 58 w 58"/>
                <a:gd name="T25" fmla="*/ 11 h 33"/>
                <a:gd name="T26" fmla="*/ 58 w 58"/>
                <a:gd name="T27" fmla="*/ 4 h 33"/>
                <a:gd name="T28" fmla="*/ 52 w 58"/>
                <a:gd name="T29" fmla="*/ 2 h 33"/>
                <a:gd name="T30" fmla="*/ 45 w 58"/>
                <a:gd name="T31" fmla="*/ 0 h 33"/>
                <a:gd name="T32" fmla="*/ 45 w 58"/>
                <a:gd name="T33" fmla="*/ 0 h 33"/>
                <a:gd name="T34" fmla="*/ 34 w 58"/>
                <a:gd name="T35" fmla="*/ 2 h 33"/>
                <a:gd name="T36" fmla="*/ 22 w 58"/>
                <a:gd name="T37" fmla="*/ 4 h 33"/>
                <a:gd name="T38" fmla="*/ 11 w 58"/>
                <a:gd name="T39" fmla="*/ 11 h 33"/>
                <a:gd name="T40" fmla="*/ 4 w 58"/>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3">
                  <a:moveTo>
                    <a:pt x="4" y="18"/>
                  </a:moveTo>
                  <a:lnTo>
                    <a:pt x="4" y="18"/>
                  </a:lnTo>
                  <a:lnTo>
                    <a:pt x="0" y="24"/>
                  </a:lnTo>
                  <a:lnTo>
                    <a:pt x="2" y="29"/>
                  </a:lnTo>
                  <a:lnTo>
                    <a:pt x="7" y="33"/>
                  </a:lnTo>
                  <a:lnTo>
                    <a:pt x="16" y="33"/>
                  </a:lnTo>
                  <a:lnTo>
                    <a:pt x="27" y="33"/>
                  </a:lnTo>
                  <a:lnTo>
                    <a:pt x="38" y="29"/>
                  </a:lnTo>
                  <a:lnTo>
                    <a:pt x="47" y="24"/>
                  </a:lnTo>
                  <a:lnTo>
                    <a:pt x="56" y="18"/>
                  </a:lnTo>
                  <a:lnTo>
                    <a:pt x="58" y="11"/>
                  </a:lnTo>
                  <a:lnTo>
                    <a:pt x="58" y="4"/>
                  </a:lnTo>
                  <a:lnTo>
                    <a:pt x="52" y="2"/>
                  </a:lnTo>
                  <a:lnTo>
                    <a:pt x="45" y="0"/>
                  </a:lnTo>
                  <a:lnTo>
                    <a:pt x="34" y="2"/>
                  </a:lnTo>
                  <a:lnTo>
                    <a:pt x="22" y="4"/>
                  </a:lnTo>
                  <a:lnTo>
                    <a:pt x="11"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8" name="Freeform 215">
              <a:extLst>
                <a:ext uri="{FF2B5EF4-FFF2-40B4-BE49-F238E27FC236}">
                  <a16:creationId xmlns:a16="http://schemas.microsoft.com/office/drawing/2014/main" xmlns="" id="{97F8646D-19CE-4A4E-9C91-D3B8F328994E}"/>
                </a:ext>
              </a:extLst>
            </p:cNvPr>
            <p:cNvSpPr>
              <a:spLocks/>
            </p:cNvSpPr>
            <p:nvPr/>
          </p:nvSpPr>
          <p:spPr bwMode="auto">
            <a:xfrm>
              <a:off x="1826" y="3873"/>
              <a:ext cx="58" cy="33"/>
            </a:xfrm>
            <a:custGeom>
              <a:avLst/>
              <a:gdLst>
                <a:gd name="T0" fmla="*/ 4 w 58"/>
                <a:gd name="T1" fmla="*/ 18 h 33"/>
                <a:gd name="T2" fmla="*/ 4 w 58"/>
                <a:gd name="T3" fmla="*/ 18 h 33"/>
                <a:gd name="T4" fmla="*/ 0 w 58"/>
                <a:gd name="T5" fmla="*/ 24 h 33"/>
                <a:gd name="T6" fmla="*/ 2 w 58"/>
                <a:gd name="T7" fmla="*/ 29 h 33"/>
                <a:gd name="T8" fmla="*/ 7 w 58"/>
                <a:gd name="T9" fmla="*/ 33 h 33"/>
                <a:gd name="T10" fmla="*/ 16 w 58"/>
                <a:gd name="T11" fmla="*/ 33 h 33"/>
                <a:gd name="T12" fmla="*/ 16 w 58"/>
                <a:gd name="T13" fmla="*/ 33 h 33"/>
                <a:gd name="T14" fmla="*/ 27 w 58"/>
                <a:gd name="T15" fmla="*/ 33 h 33"/>
                <a:gd name="T16" fmla="*/ 38 w 58"/>
                <a:gd name="T17" fmla="*/ 29 h 33"/>
                <a:gd name="T18" fmla="*/ 47 w 58"/>
                <a:gd name="T19" fmla="*/ 24 h 33"/>
                <a:gd name="T20" fmla="*/ 56 w 58"/>
                <a:gd name="T21" fmla="*/ 18 h 33"/>
                <a:gd name="T22" fmla="*/ 56 w 58"/>
                <a:gd name="T23" fmla="*/ 18 h 33"/>
                <a:gd name="T24" fmla="*/ 58 w 58"/>
                <a:gd name="T25" fmla="*/ 11 h 33"/>
                <a:gd name="T26" fmla="*/ 58 w 58"/>
                <a:gd name="T27" fmla="*/ 4 h 33"/>
                <a:gd name="T28" fmla="*/ 52 w 58"/>
                <a:gd name="T29" fmla="*/ 2 h 33"/>
                <a:gd name="T30" fmla="*/ 45 w 58"/>
                <a:gd name="T31" fmla="*/ 0 h 33"/>
                <a:gd name="T32" fmla="*/ 45 w 58"/>
                <a:gd name="T33" fmla="*/ 0 h 33"/>
                <a:gd name="T34" fmla="*/ 34 w 58"/>
                <a:gd name="T35" fmla="*/ 2 h 33"/>
                <a:gd name="T36" fmla="*/ 22 w 58"/>
                <a:gd name="T37" fmla="*/ 4 h 33"/>
                <a:gd name="T38" fmla="*/ 11 w 58"/>
                <a:gd name="T39" fmla="*/ 11 h 33"/>
                <a:gd name="T40" fmla="*/ 4 w 58"/>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3">
                  <a:moveTo>
                    <a:pt x="4" y="18"/>
                  </a:moveTo>
                  <a:lnTo>
                    <a:pt x="4" y="18"/>
                  </a:lnTo>
                  <a:lnTo>
                    <a:pt x="0" y="24"/>
                  </a:lnTo>
                  <a:lnTo>
                    <a:pt x="2" y="29"/>
                  </a:lnTo>
                  <a:lnTo>
                    <a:pt x="7" y="33"/>
                  </a:lnTo>
                  <a:lnTo>
                    <a:pt x="16" y="33"/>
                  </a:lnTo>
                  <a:lnTo>
                    <a:pt x="27" y="33"/>
                  </a:lnTo>
                  <a:lnTo>
                    <a:pt x="38" y="29"/>
                  </a:lnTo>
                  <a:lnTo>
                    <a:pt x="47" y="24"/>
                  </a:lnTo>
                  <a:lnTo>
                    <a:pt x="56" y="18"/>
                  </a:lnTo>
                  <a:lnTo>
                    <a:pt x="58" y="11"/>
                  </a:lnTo>
                  <a:lnTo>
                    <a:pt x="58" y="4"/>
                  </a:lnTo>
                  <a:lnTo>
                    <a:pt x="52" y="2"/>
                  </a:lnTo>
                  <a:lnTo>
                    <a:pt x="45" y="0"/>
                  </a:lnTo>
                  <a:lnTo>
                    <a:pt x="34" y="2"/>
                  </a:lnTo>
                  <a:lnTo>
                    <a:pt x="22" y="4"/>
                  </a:lnTo>
                  <a:lnTo>
                    <a:pt x="11"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3999" name="Freeform 216">
              <a:extLst>
                <a:ext uri="{FF2B5EF4-FFF2-40B4-BE49-F238E27FC236}">
                  <a16:creationId xmlns:a16="http://schemas.microsoft.com/office/drawing/2014/main" xmlns="" id="{2BD1D601-C635-9943-96A6-70536746670F}"/>
                </a:ext>
              </a:extLst>
            </p:cNvPr>
            <p:cNvSpPr>
              <a:spLocks/>
            </p:cNvSpPr>
            <p:nvPr/>
          </p:nvSpPr>
          <p:spPr bwMode="auto">
            <a:xfrm>
              <a:off x="1774" y="3873"/>
              <a:ext cx="59" cy="33"/>
            </a:xfrm>
            <a:custGeom>
              <a:avLst/>
              <a:gdLst>
                <a:gd name="T0" fmla="*/ 5 w 59"/>
                <a:gd name="T1" fmla="*/ 18 h 33"/>
                <a:gd name="T2" fmla="*/ 5 w 59"/>
                <a:gd name="T3" fmla="*/ 18 h 33"/>
                <a:gd name="T4" fmla="*/ 0 w 59"/>
                <a:gd name="T5" fmla="*/ 24 h 33"/>
                <a:gd name="T6" fmla="*/ 2 w 59"/>
                <a:gd name="T7" fmla="*/ 29 h 33"/>
                <a:gd name="T8" fmla="*/ 7 w 59"/>
                <a:gd name="T9" fmla="*/ 33 h 33"/>
                <a:gd name="T10" fmla="*/ 16 w 59"/>
                <a:gd name="T11" fmla="*/ 33 h 33"/>
                <a:gd name="T12" fmla="*/ 16 w 59"/>
                <a:gd name="T13" fmla="*/ 33 h 33"/>
                <a:gd name="T14" fmla="*/ 27 w 59"/>
                <a:gd name="T15" fmla="*/ 33 h 33"/>
                <a:gd name="T16" fmla="*/ 38 w 59"/>
                <a:gd name="T17" fmla="*/ 29 h 33"/>
                <a:gd name="T18" fmla="*/ 47 w 59"/>
                <a:gd name="T19" fmla="*/ 24 h 33"/>
                <a:gd name="T20" fmla="*/ 56 w 59"/>
                <a:gd name="T21" fmla="*/ 18 h 33"/>
                <a:gd name="T22" fmla="*/ 56 w 59"/>
                <a:gd name="T23" fmla="*/ 18 h 33"/>
                <a:gd name="T24" fmla="*/ 59 w 59"/>
                <a:gd name="T25" fmla="*/ 11 h 33"/>
                <a:gd name="T26" fmla="*/ 59 w 59"/>
                <a:gd name="T27" fmla="*/ 6 h 33"/>
                <a:gd name="T28" fmla="*/ 54 w 59"/>
                <a:gd name="T29" fmla="*/ 2 h 33"/>
                <a:gd name="T30" fmla="*/ 45 w 59"/>
                <a:gd name="T31" fmla="*/ 0 h 33"/>
                <a:gd name="T32" fmla="*/ 45 w 59"/>
                <a:gd name="T33" fmla="*/ 0 h 33"/>
                <a:gd name="T34" fmla="*/ 34 w 59"/>
                <a:gd name="T35" fmla="*/ 2 h 33"/>
                <a:gd name="T36" fmla="*/ 23 w 59"/>
                <a:gd name="T37" fmla="*/ 6 h 33"/>
                <a:gd name="T38" fmla="*/ 11 w 59"/>
                <a:gd name="T39" fmla="*/ 11 h 33"/>
                <a:gd name="T40" fmla="*/ 5 w 59"/>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3">
                  <a:moveTo>
                    <a:pt x="5" y="18"/>
                  </a:moveTo>
                  <a:lnTo>
                    <a:pt x="5" y="18"/>
                  </a:lnTo>
                  <a:lnTo>
                    <a:pt x="0" y="24"/>
                  </a:lnTo>
                  <a:lnTo>
                    <a:pt x="2" y="29"/>
                  </a:lnTo>
                  <a:lnTo>
                    <a:pt x="7" y="33"/>
                  </a:lnTo>
                  <a:lnTo>
                    <a:pt x="16" y="33"/>
                  </a:lnTo>
                  <a:lnTo>
                    <a:pt x="27" y="33"/>
                  </a:lnTo>
                  <a:lnTo>
                    <a:pt x="38" y="29"/>
                  </a:lnTo>
                  <a:lnTo>
                    <a:pt x="47" y="24"/>
                  </a:lnTo>
                  <a:lnTo>
                    <a:pt x="56" y="18"/>
                  </a:lnTo>
                  <a:lnTo>
                    <a:pt x="59" y="11"/>
                  </a:lnTo>
                  <a:lnTo>
                    <a:pt x="59" y="6"/>
                  </a:lnTo>
                  <a:lnTo>
                    <a:pt x="54" y="2"/>
                  </a:lnTo>
                  <a:lnTo>
                    <a:pt x="45" y="0"/>
                  </a:lnTo>
                  <a:lnTo>
                    <a:pt x="34" y="2"/>
                  </a:lnTo>
                  <a:lnTo>
                    <a:pt x="23" y="6"/>
                  </a:lnTo>
                  <a:lnTo>
                    <a:pt x="11"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0" name="Freeform 217">
              <a:extLst>
                <a:ext uri="{FF2B5EF4-FFF2-40B4-BE49-F238E27FC236}">
                  <a16:creationId xmlns:a16="http://schemas.microsoft.com/office/drawing/2014/main" xmlns="" id="{5E151ADD-6723-2243-BC1B-56F40FA5FCBA}"/>
                </a:ext>
              </a:extLst>
            </p:cNvPr>
            <p:cNvSpPr>
              <a:spLocks/>
            </p:cNvSpPr>
            <p:nvPr/>
          </p:nvSpPr>
          <p:spPr bwMode="auto">
            <a:xfrm>
              <a:off x="1774" y="3873"/>
              <a:ext cx="59" cy="33"/>
            </a:xfrm>
            <a:custGeom>
              <a:avLst/>
              <a:gdLst>
                <a:gd name="T0" fmla="*/ 5 w 59"/>
                <a:gd name="T1" fmla="*/ 18 h 33"/>
                <a:gd name="T2" fmla="*/ 5 w 59"/>
                <a:gd name="T3" fmla="*/ 18 h 33"/>
                <a:gd name="T4" fmla="*/ 0 w 59"/>
                <a:gd name="T5" fmla="*/ 24 h 33"/>
                <a:gd name="T6" fmla="*/ 2 w 59"/>
                <a:gd name="T7" fmla="*/ 29 h 33"/>
                <a:gd name="T8" fmla="*/ 7 w 59"/>
                <a:gd name="T9" fmla="*/ 33 h 33"/>
                <a:gd name="T10" fmla="*/ 16 w 59"/>
                <a:gd name="T11" fmla="*/ 33 h 33"/>
                <a:gd name="T12" fmla="*/ 16 w 59"/>
                <a:gd name="T13" fmla="*/ 33 h 33"/>
                <a:gd name="T14" fmla="*/ 27 w 59"/>
                <a:gd name="T15" fmla="*/ 33 h 33"/>
                <a:gd name="T16" fmla="*/ 38 w 59"/>
                <a:gd name="T17" fmla="*/ 29 h 33"/>
                <a:gd name="T18" fmla="*/ 47 w 59"/>
                <a:gd name="T19" fmla="*/ 24 h 33"/>
                <a:gd name="T20" fmla="*/ 56 w 59"/>
                <a:gd name="T21" fmla="*/ 18 h 33"/>
                <a:gd name="T22" fmla="*/ 56 w 59"/>
                <a:gd name="T23" fmla="*/ 18 h 33"/>
                <a:gd name="T24" fmla="*/ 59 w 59"/>
                <a:gd name="T25" fmla="*/ 11 h 33"/>
                <a:gd name="T26" fmla="*/ 59 w 59"/>
                <a:gd name="T27" fmla="*/ 6 h 33"/>
                <a:gd name="T28" fmla="*/ 54 w 59"/>
                <a:gd name="T29" fmla="*/ 2 h 33"/>
                <a:gd name="T30" fmla="*/ 45 w 59"/>
                <a:gd name="T31" fmla="*/ 0 h 33"/>
                <a:gd name="T32" fmla="*/ 45 w 59"/>
                <a:gd name="T33" fmla="*/ 0 h 33"/>
                <a:gd name="T34" fmla="*/ 34 w 59"/>
                <a:gd name="T35" fmla="*/ 2 h 33"/>
                <a:gd name="T36" fmla="*/ 23 w 59"/>
                <a:gd name="T37" fmla="*/ 6 h 33"/>
                <a:gd name="T38" fmla="*/ 11 w 59"/>
                <a:gd name="T39" fmla="*/ 11 h 33"/>
                <a:gd name="T40" fmla="*/ 5 w 59"/>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3">
                  <a:moveTo>
                    <a:pt x="5" y="18"/>
                  </a:moveTo>
                  <a:lnTo>
                    <a:pt x="5" y="18"/>
                  </a:lnTo>
                  <a:lnTo>
                    <a:pt x="0" y="24"/>
                  </a:lnTo>
                  <a:lnTo>
                    <a:pt x="2" y="29"/>
                  </a:lnTo>
                  <a:lnTo>
                    <a:pt x="7" y="33"/>
                  </a:lnTo>
                  <a:lnTo>
                    <a:pt x="16" y="33"/>
                  </a:lnTo>
                  <a:lnTo>
                    <a:pt x="27" y="33"/>
                  </a:lnTo>
                  <a:lnTo>
                    <a:pt x="38" y="29"/>
                  </a:lnTo>
                  <a:lnTo>
                    <a:pt x="47" y="24"/>
                  </a:lnTo>
                  <a:lnTo>
                    <a:pt x="56" y="18"/>
                  </a:lnTo>
                  <a:lnTo>
                    <a:pt x="59" y="11"/>
                  </a:lnTo>
                  <a:lnTo>
                    <a:pt x="59" y="6"/>
                  </a:lnTo>
                  <a:lnTo>
                    <a:pt x="54" y="2"/>
                  </a:lnTo>
                  <a:lnTo>
                    <a:pt x="45" y="0"/>
                  </a:lnTo>
                  <a:lnTo>
                    <a:pt x="34" y="2"/>
                  </a:lnTo>
                  <a:lnTo>
                    <a:pt x="23" y="6"/>
                  </a:lnTo>
                  <a:lnTo>
                    <a:pt x="11"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1" name="Freeform 218">
              <a:extLst>
                <a:ext uri="{FF2B5EF4-FFF2-40B4-BE49-F238E27FC236}">
                  <a16:creationId xmlns:a16="http://schemas.microsoft.com/office/drawing/2014/main" xmlns="" id="{98B942D1-77FE-E843-B72C-4FD307B463C3}"/>
                </a:ext>
              </a:extLst>
            </p:cNvPr>
            <p:cNvSpPr>
              <a:spLocks/>
            </p:cNvSpPr>
            <p:nvPr/>
          </p:nvSpPr>
          <p:spPr bwMode="auto">
            <a:xfrm>
              <a:off x="1722" y="3875"/>
              <a:ext cx="61" cy="34"/>
            </a:xfrm>
            <a:custGeom>
              <a:avLst/>
              <a:gdLst>
                <a:gd name="T0" fmla="*/ 5 w 61"/>
                <a:gd name="T1" fmla="*/ 16 h 34"/>
                <a:gd name="T2" fmla="*/ 5 w 61"/>
                <a:gd name="T3" fmla="*/ 16 h 34"/>
                <a:gd name="T4" fmla="*/ 0 w 61"/>
                <a:gd name="T5" fmla="*/ 22 h 34"/>
                <a:gd name="T6" fmla="*/ 2 w 61"/>
                <a:gd name="T7" fmla="*/ 27 h 34"/>
                <a:gd name="T8" fmla="*/ 7 w 61"/>
                <a:gd name="T9" fmla="*/ 31 h 34"/>
                <a:gd name="T10" fmla="*/ 16 w 61"/>
                <a:gd name="T11" fmla="*/ 34 h 34"/>
                <a:gd name="T12" fmla="*/ 16 w 61"/>
                <a:gd name="T13" fmla="*/ 34 h 34"/>
                <a:gd name="T14" fmla="*/ 27 w 61"/>
                <a:gd name="T15" fmla="*/ 31 h 34"/>
                <a:gd name="T16" fmla="*/ 38 w 61"/>
                <a:gd name="T17" fmla="*/ 27 h 34"/>
                <a:gd name="T18" fmla="*/ 47 w 61"/>
                <a:gd name="T19" fmla="*/ 22 h 34"/>
                <a:gd name="T20" fmla="*/ 57 w 61"/>
                <a:gd name="T21" fmla="*/ 16 h 34"/>
                <a:gd name="T22" fmla="*/ 57 w 61"/>
                <a:gd name="T23" fmla="*/ 16 h 34"/>
                <a:gd name="T24" fmla="*/ 61 w 61"/>
                <a:gd name="T25" fmla="*/ 9 h 34"/>
                <a:gd name="T26" fmla="*/ 59 w 61"/>
                <a:gd name="T27" fmla="*/ 4 h 34"/>
                <a:gd name="T28" fmla="*/ 54 w 61"/>
                <a:gd name="T29" fmla="*/ 0 h 34"/>
                <a:gd name="T30" fmla="*/ 45 w 61"/>
                <a:gd name="T31" fmla="*/ 0 h 34"/>
                <a:gd name="T32" fmla="*/ 45 w 61"/>
                <a:gd name="T33" fmla="*/ 0 h 34"/>
                <a:gd name="T34" fmla="*/ 34 w 61"/>
                <a:gd name="T35" fmla="*/ 0 h 34"/>
                <a:gd name="T36" fmla="*/ 23 w 61"/>
                <a:gd name="T37" fmla="*/ 4 h 34"/>
                <a:gd name="T38" fmla="*/ 11 w 61"/>
                <a:gd name="T39" fmla="*/ 9 h 34"/>
                <a:gd name="T40" fmla="*/ 5 w 61"/>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6"/>
                  </a:moveTo>
                  <a:lnTo>
                    <a:pt x="5" y="16"/>
                  </a:lnTo>
                  <a:lnTo>
                    <a:pt x="0" y="22"/>
                  </a:lnTo>
                  <a:lnTo>
                    <a:pt x="2" y="27"/>
                  </a:lnTo>
                  <a:lnTo>
                    <a:pt x="7" y="31"/>
                  </a:lnTo>
                  <a:lnTo>
                    <a:pt x="16" y="34"/>
                  </a:lnTo>
                  <a:lnTo>
                    <a:pt x="27" y="31"/>
                  </a:lnTo>
                  <a:lnTo>
                    <a:pt x="38" y="27"/>
                  </a:lnTo>
                  <a:lnTo>
                    <a:pt x="47" y="22"/>
                  </a:lnTo>
                  <a:lnTo>
                    <a:pt x="57" y="16"/>
                  </a:lnTo>
                  <a:lnTo>
                    <a:pt x="61" y="9"/>
                  </a:lnTo>
                  <a:lnTo>
                    <a:pt x="59" y="4"/>
                  </a:lnTo>
                  <a:lnTo>
                    <a:pt x="54" y="0"/>
                  </a:lnTo>
                  <a:lnTo>
                    <a:pt x="45" y="0"/>
                  </a:lnTo>
                  <a:lnTo>
                    <a:pt x="34" y="0"/>
                  </a:lnTo>
                  <a:lnTo>
                    <a:pt x="23" y="4"/>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2" name="Freeform 219">
              <a:extLst>
                <a:ext uri="{FF2B5EF4-FFF2-40B4-BE49-F238E27FC236}">
                  <a16:creationId xmlns:a16="http://schemas.microsoft.com/office/drawing/2014/main" xmlns="" id="{70E2DADB-56D6-2446-988C-292E9EA19BF3}"/>
                </a:ext>
              </a:extLst>
            </p:cNvPr>
            <p:cNvSpPr>
              <a:spLocks/>
            </p:cNvSpPr>
            <p:nvPr/>
          </p:nvSpPr>
          <p:spPr bwMode="auto">
            <a:xfrm>
              <a:off x="1722" y="3875"/>
              <a:ext cx="61" cy="34"/>
            </a:xfrm>
            <a:custGeom>
              <a:avLst/>
              <a:gdLst>
                <a:gd name="T0" fmla="*/ 5 w 61"/>
                <a:gd name="T1" fmla="*/ 16 h 34"/>
                <a:gd name="T2" fmla="*/ 5 w 61"/>
                <a:gd name="T3" fmla="*/ 16 h 34"/>
                <a:gd name="T4" fmla="*/ 0 w 61"/>
                <a:gd name="T5" fmla="*/ 22 h 34"/>
                <a:gd name="T6" fmla="*/ 2 w 61"/>
                <a:gd name="T7" fmla="*/ 27 h 34"/>
                <a:gd name="T8" fmla="*/ 7 w 61"/>
                <a:gd name="T9" fmla="*/ 31 h 34"/>
                <a:gd name="T10" fmla="*/ 16 w 61"/>
                <a:gd name="T11" fmla="*/ 34 h 34"/>
                <a:gd name="T12" fmla="*/ 16 w 61"/>
                <a:gd name="T13" fmla="*/ 34 h 34"/>
                <a:gd name="T14" fmla="*/ 27 w 61"/>
                <a:gd name="T15" fmla="*/ 31 h 34"/>
                <a:gd name="T16" fmla="*/ 38 w 61"/>
                <a:gd name="T17" fmla="*/ 27 h 34"/>
                <a:gd name="T18" fmla="*/ 47 w 61"/>
                <a:gd name="T19" fmla="*/ 22 h 34"/>
                <a:gd name="T20" fmla="*/ 57 w 61"/>
                <a:gd name="T21" fmla="*/ 16 h 34"/>
                <a:gd name="T22" fmla="*/ 57 w 61"/>
                <a:gd name="T23" fmla="*/ 16 h 34"/>
                <a:gd name="T24" fmla="*/ 61 w 61"/>
                <a:gd name="T25" fmla="*/ 9 h 34"/>
                <a:gd name="T26" fmla="*/ 59 w 61"/>
                <a:gd name="T27" fmla="*/ 4 h 34"/>
                <a:gd name="T28" fmla="*/ 54 w 61"/>
                <a:gd name="T29" fmla="*/ 0 h 34"/>
                <a:gd name="T30" fmla="*/ 45 w 61"/>
                <a:gd name="T31" fmla="*/ 0 h 34"/>
                <a:gd name="T32" fmla="*/ 45 w 61"/>
                <a:gd name="T33" fmla="*/ 0 h 34"/>
                <a:gd name="T34" fmla="*/ 34 w 61"/>
                <a:gd name="T35" fmla="*/ 0 h 34"/>
                <a:gd name="T36" fmla="*/ 23 w 61"/>
                <a:gd name="T37" fmla="*/ 4 h 34"/>
                <a:gd name="T38" fmla="*/ 11 w 61"/>
                <a:gd name="T39" fmla="*/ 9 h 34"/>
                <a:gd name="T40" fmla="*/ 5 w 61"/>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6"/>
                  </a:moveTo>
                  <a:lnTo>
                    <a:pt x="5" y="16"/>
                  </a:lnTo>
                  <a:lnTo>
                    <a:pt x="0" y="22"/>
                  </a:lnTo>
                  <a:lnTo>
                    <a:pt x="2" y="27"/>
                  </a:lnTo>
                  <a:lnTo>
                    <a:pt x="7" y="31"/>
                  </a:lnTo>
                  <a:lnTo>
                    <a:pt x="16" y="34"/>
                  </a:lnTo>
                  <a:lnTo>
                    <a:pt x="27" y="31"/>
                  </a:lnTo>
                  <a:lnTo>
                    <a:pt x="38" y="27"/>
                  </a:lnTo>
                  <a:lnTo>
                    <a:pt x="47" y="22"/>
                  </a:lnTo>
                  <a:lnTo>
                    <a:pt x="57" y="16"/>
                  </a:lnTo>
                  <a:lnTo>
                    <a:pt x="61" y="9"/>
                  </a:lnTo>
                  <a:lnTo>
                    <a:pt x="59" y="4"/>
                  </a:lnTo>
                  <a:lnTo>
                    <a:pt x="54" y="0"/>
                  </a:lnTo>
                  <a:lnTo>
                    <a:pt x="45" y="0"/>
                  </a:lnTo>
                  <a:lnTo>
                    <a:pt x="34" y="0"/>
                  </a:lnTo>
                  <a:lnTo>
                    <a:pt x="23" y="4"/>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3" name="Freeform 220">
              <a:extLst>
                <a:ext uri="{FF2B5EF4-FFF2-40B4-BE49-F238E27FC236}">
                  <a16:creationId xmlns:a16="http://schemas.microsoft.com/office/drawing/2014/main" xmlns="" id="{58D1A875-1AE9-2642-BB60-EFCE8FA752B5}"/>
                </a:ext>
              </a:extLst>
            </p:cNvPr>
            <p:cNvSpPr>
              <a:spLocks/>
            </p:cNvSpPr>
            <p:nvPr/>
          </p:nvSpPr>
          <p:spPr bwMode="auto">
            <a:xfrm>
              <a:off x="1670" y="3875"/>
              <a:ext cx="61" cy="34"/>
            </a:xfrm>
            <a:custGeom>
              <a:avLst/>
              <a:gdLst>
                <a:gd name="T0" fmla="*/ 5 w 61"/>
                <a:gd name="T1" fmla="*/ 16 h 34"/>
                <a:gd name="T2" fmla="*/ 5 w 61"/>
                <a:gd name="T3" fmla="*/ 16 h 34"/>
                <a:gd name="T4" fmla="*/ 0 w 61"/>
                <a:gd name="T5" fmla="*/ 22 h 34"/>
                <a:gd name="T6" fmla="*/ 0 w 61"/>
                <a:gd name="T7" fmla="*/ 29 h 34"/>
                <a:gd name="T8" fmla="*/ 5 w 61"/>
                <a:gd name="T9" fmla="*/ 31 h 34"/>
                <a:gd name="T10" fmla="*/ 14 w 61"/>
                <a:gd name="T11" fmla="*/ 34 h 34"/>
                <a:gd name="T12" fmla="*/ 14 w 61"/>
                <a:gd name="T13" fmla="*/ 34 h 34"/>
                <a:gd name="T14" fmla="*/ 25 w 61"/>
                <a:gd name="T15" fmla="*/ 31 h 34"/>
                <a:gd name="T16" fmla="*/ 39 w 61"/>
                <a:gd name="T17" fmla="*/ 29 h 34"/>
                <a:gd name="T18" fmla="*/ 48 w 61"/>
                <a:gd name="T19" fmla="*/ 22 h 34"/>
                <a:gd name="T20" fmla="*/ 57 w 61"/>
                <a:gd name="T21" fmla="*/ 16 h 34"/>
                <a:gd name="T22" fmla="*/ 57 w 61"/>
                <a:gd name="T23" fmla="*/ 16 h 34"/>
                <a:gd name="T24" fmla="*/ 61 w 61"/>
                <a:gd name="T25" fmla="*/ 9 h 34"/>
                <a:gd name="T26" fmla="*/ 59 w 61"/>
                <a:gd name="T27" fmla="*/ 4 h 34"/>
                <a:gd name="T28" fmla="*/ 54 w 61"/>
                <a:gd name="T29" fmla="*/ 0 h 34"/>
                <a:gd name="T30" fmla="*/ 45 w 61"/>
                <a:gd name="T31" fmla="*/ 0 h 34"/>
                <a:gd name="T32" fmla="*/ 45 w 61"/>
                <a:gd name="T33" fmla="*/ 0 h 34"/>
                <a:gd name="T34" fmla="*/ 34 w 61"/>
                <a:gd name="T35" fmla="*/ 0 h 34"/>
                <a:gd name="T36" fmla="*/ 23 w 61"/>
                <a:gd name="T37" fmla="*/ 4 h 34"/>
                <a:gd name="T38" fmla="*/ 12 w 61"/>
                <a:gd name="T39" fmla="*/ 9 h 34"/>
                <a:gd name="T40" fmla="*/ 5 w 61"/>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6"/>
                  </a:moveTo>
                  <a:lnTo>
                    <a:pt x="5" y="16"/>
                  </a:lnTo>
                  <a:lnTo>
                    <a:pt x="0" y="22"/>
                  </a:lnTo>
                  <a:lnTo>
                    <a:pt x="0" y="29"/>
                  </a:lnTo>
                  <a:lnTo>
                    <a:pt x="5" y="31"/>
                  </a:lnTo>
                  <a:lnTo>
                    <a:pt x="14" y="34"/>
                  </a:lnTo>
                  <a:lnTo>
                    <a:pt x="25" y="31"/>
                  </a:lnTo>
                  <a:lnTo>
                    <a:pt x="39" y="29"/>
                  </a:lnTo>
                  <a:lnTo>
                    <a:pt x="48" y="22"/>
                  </a:lnTo>
                  <a:lnTo>
                    <a:pt x="57" y="16"/>
                  </a:lnTo>
                  <a:lnTo>
                    <a:pt x="61" y="9"/>
                  </a:lnTo>
                  <a:lnTo>
                    <a:pt x="59" y="4"/>
                  </a:lnTo>
                  <a:lnTo>
                    <a:pt x="54" y="0"/>
                  </a:lnTo>
                  <a:lnTo>
                    <a:pt x="45" y="0"/>
                  </a:lnTo>
                  <a:lnTo>
                    <a:pt x="34" y="0"/>
                  </a:lnTo>
                  <a:lnTo>
                    <a:pt x="23" y="4"/>
                  </a:lnTo>
                  <a:lnTo>
                    <a:pt x="12"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4" name="Freeform 221">
              <a:extLst>
                <a:ext uri="{FF2B5EF4-FFF2-40B4-BE49-F238E27FC236}">
                  <a16:creationId xmlns:a16="http://schemas.microsoft.com/office/drawing/2014/main" xmlns="" id="{6A782E0F-3A5C-AE4A-B3E8-AADE9B87BE62}"/>
                </a:ext>
              </a:extLst>
            </p:cNvPr>
            <p:cNvSpPr>
              <a:spLocks/>
            </p:cNvSpPr>
            <p:nvPr/>
          </p:nvSpPr>
          <p:spPr bwMode="auto">
            <a:xfrm>
              <a:off x="1670" y="3875"/>
              <a:ext cx="61" cy="34"/>
            </a:xfrm>
            <a:custGeom>
              <a:avLst/>
              <a:gdLst>
                <a:gd name="T0" fmla="*/ 5 w 61"/>
                <a:gd name="T1" fmla="*/ 16 h 34"/>
                <a:gd name="T2" fmla="*/ 5 w 61"/>
                <a:gd name="T3" fmla="*/ 16 h 34"/>
                <a:gd name="T4" fmla="*/ 0 w 61"/>
                <a:gd name="T5" fmla="*/ 22 h 34"/>
                <a:gd name="T6" fmla="*/ 0 w 61"/>
                <a:gd name="T7" fmla="*/ 29 h 34"/>
                <a:gd name="T8" fmla="*/ 5 w 61"/>
                <a:gd name="T9" fmla="*/ 31 h 34"/>
                <a:gd name="T10" fmla="*/ 14 w 61"/>
                <a:gd name="T11" fmla="*/ 34 h 34"/>
                <a:gd name="T12" fmla="*/ 14 w 61"/>
                <a:gd name="T13" fmla="*/ 34 h 34"/>
                <a:gd name="T14" fmla="*/ 25 w 61"/>
                <a:gd name="T15" fmla="*/ 31 h 34"/>
                <a:gd name="T16" fmla="*/ 39 w 61"/>
                <a:gd name="T17" fmla="*/ 29 h 34"/>
                <a:gd name="T18" fmla="*/ 48 w 61"/>
                <a:gd name="T19" fmla="*/ 22 h 34"/>
                <a:gd name="T20" fmla="*/ 57 w 61"/>
                <a:gd name="T21" fmla="*/ 16 h 34"/>
                <a:gd name="T22" fmla="*/ 57 w 61"/>
                <a:gd name="T23" fmla="*/ 16 h 34"/>
                <a:gd name="T24" fmla="*/ 61 w 61"/>
                <a:gd name="T25" fmla="*/ 9 h 34"/>
                <a:gd name="T26" fmla="*/ 59 w 61"/>
                <a:gd name="T27" fmla="*/ 4 h 34"/>
                <a:gd name="T28" fmla="*/ 54 w 61"/>
                <a:gd name="T29" fmla="*/ 0 h 34"/>
                <a:gd name="T30" fmla="*/ 45 w 61"/>
                <a:gd name="T31" fmla="*/ 0 h 34"/>
                <a:gd name="T32" fmla="*/ 45 w 61"/>
                <a:gd name="T33" fmla="*/ 0 h 34"/>
                <a:gd name="T34" fmla="*/ 34 w 61"/>
                <a:gd name="T35" fmla="*/ 0 h 34"/>
                <a:gd name="T36" fmla="*/ 23 w 61"/>
                <a:gd name="T37" fmla="*/ 4 h 34"/>
                <a:gd name="T38" fmla="*/ 12 w 61"/>
                <a:gd name="T39" fmla="*/ 9 h 34"/>
                <a:gd name="T40" fmla="*/ 5 w 61"/>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6"/>
                  </a:moveTo>
                  <a:lnTo>
                    <a:pt x="5" y="16"/>
                  </a:lnTo>
                  <a:lnTo>
                    <a:pt x="0" y="22"/>
                  </a:lnTo>
                  <a:lnTo>
                    <a:pt x="0" y="29"/>
                  </a:lnTo>
                  <a:lnTo>
                    <a:pt x="5" y="31"/>
                  </a:lnTo>
                  <a:lnTo>
                    <a:pt x="14" y="34"/>
                  </a:lnTo>
                  <a:lnTo>
                    <a:pt x="25" y="31"/>
                  </a:lnTo>
                  <a:lnTo>
                    <a:pt x="39" y="29"/>
                  </a:lnTo>
                  <a:lnTo>
                    <a:pt x="48" y="22"/>
                  </a:lnTo>
                  <a:lnTo>
                    <a:pt x="57" y="16"/>
                  </a:lnTo>
                  <a:lnTo>
                    <a:pt x="61" y="9"/>
                  </a:lnTo>
                  <a:lnTo>
                    <a:pt x="59" y="4"/>
                  </a:lnTo>
                  <a:lnTo>
                    <a:pt x="54" y="0"/>
                  </a:lnTo>
                  <a:lnTo>
                    <a:pt x="45" y="0"/>
                  </a:lnTo>
                  <a:lnTo>
                    <a:pt x="34" y="0"/>
                  </a:lnTo>
                  <a:lnTo>
                    <a:pt x="23" y="4"/>
                  </a:lnTo>
                  <a:lnTo>
                    <a:pt x="12"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5" name="Freeform 222">
              <a:extLst>
                <a:ext uri="{FF2B5EF4-FFF2-40B4-BE49-F238E27FC236}">
                  <a16:creationId xmlns:a16="http://schemas.microsoft.com/office/drawing/2014/main" xmlns="" id="{4810848F-E6C4-DF44-A458-490CEC03174B}"/>
                </a:ext>
              </a:extLst>
            </p:cNvPr>
            <p:cNvSpPr>
              <a:spLocks/>
            </p:cNvSpPr>
            <p:nvPr/>
          </p:nvSpPr>
          <p:spPr bwMode="auto">
            <a:xfrm>
              <a:off x="1619" y="3875"/>
              <a:ext cx="58" cy="34"/>
            </a:xfrm>
            <a:custGeom>
              <a:avLst/>
              <a:gdLst>
                <a:gd name="T0" fmla="*/ 2 w 58"/>
                <a:gd name="T1" fmla="*/ 16 h 34"/>
                <a:gd name="T2" fmla="*/ 2 w 58"/>
                <a:gd name="T3" fmla="*/ 16 h 34"/>
                <a:gd name="T4" fmla="*/ 0 w 58"/>
                <a:gd name="T5" fmla="*/ 22 h 34"/>
                <a:gd name="T6" fmla="*/ 0 w 58"/>
                <a:gd name="T7" fmla="*/ 29 h 34"/>
                <a:gd name="T8" fmla="*/ 4 w 58"/>
                <a:gd name="T9" fmla="*/ 31 h 34"/>
                <a:gd name="T10" fmla="*/ 13 w 58"/>
                <a:gd name="T11" fmla="*/ 34 h 34"/>
                <a:gd name="T12" fmla="*/ 13 w 58"/>
                <a:gd name="T13" fmla="*/ 34 h 34"/>
                <a:gd name="T14" fmla="*/ 24 w 58"/>
                <a:gd name="T15" fmla="*/ 31 h 34"/>
                <a:gd name="T16" fmla="*/ 36 w 58"/>
                <a:gd name="T17" fmla="*/ 29 h 34"/>
                <a:gd name="T18" fmla="*/ 47 w 58"/>
                <a:gd name="T19" fmla="*/ 22 h 34"/>
                <a:gd name="T20" fmla="*/ 56 w 58"/>
                <a:gd name="T21" fmla="*/ 16 h 34"/>
                <a:gd name="T22" fmla="*/ 56 w 58"/>
                <a:gd name="T23" fmla="*/ 16 h 34"/>
                <a:gd name="T24" fmla="*/ 58 w 58"/>
                <a:gd name="T25" fmla="*/ 9 h 34"/>
                <a:gd name="T26" fmla="*/ 58 w 58"/>
                <a:gd name="T27" fmla="*/ 4 h 34"/>
                <a:gd name="T28" fmla="*/ 54 w 58"/>
                <a:gd name="T29" fmla="*/ 0 h 34"/>
                <a:gd name="T30" fmla="*/ 45 w 58"/>
                <a:gd name="T31" fmla="*/ 0 h 34"/>
                <a:gd name="T32" fmla="*/ 45 w 58"/>
                <a:gd name="T33" fmla="*/ 0 h 34"/>
                <a:gd name="T34" fmla="*/ 33 w 58"/>
                <a:gd name="T35" fmla="*/ 2 h 34"/>
                <a:gd name="T36" fmla="*/ 22 w 58"/>
                <a:gd name="T37" fmla="*/ 4 h 34"/>
                <a:gd name="T38" fmla="*/ 11 w 58"/>
                <a:gd name="T39" fmla="*/ 11 h 34"/>
                <a:gd name="T40" fmla="*/ 2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2" y="16"/>
                  </a:moveTo>
                  <a:lnTo>
                    <a:pt x="2" y="16"/>
                  </a:lnTo>
                  <a:lnTo>
                    <a:pt x="0" y="22"/>
                  </a:lnTo>
                  <a:lnTo>
                    <a:pt x="0" y="29"/>
                  </a:lnTo>
                  <a:lnTo>
                    <a:pt x="4" y="31"/>
                  </a:lnTo>
                  <a:lnTo>
                    <a:pt x="13" y="34"/>
                  </a:lnTo>
                  <a:lnTo>
                    <a:pt x="24" y="31"/>
                  </a:lnTo>
                  <a:lnTo>
                    <a:pt x="36" y="29"/>
                  </a:lnTo>
                  <a:lnTo>
                    <a:pt x="47" y="22"/>
                  </a:lnTo>
                  <a:lnTo>
                    <a:pt x="56" y="16"/>
                  </a:lnTo>
                  <a:lnTo>
                    <a:pt x="58" y="9"/>
                  </a:lnTo>
                  <a:lnTo>
                    <a:pt x="58" y="4"/>
                  </a:lnTo>
                  <a:lnTo>
                    <a:pt x="54" y="0"/>
                  </a:lnTo>
                  <a:lnTo>
                    <a:pt x="45" y="0"/>
                  </a:lnTo>
                  <a:lnTo>
                    <a:pt x="33" y="2"/>
                  </a:lnTo>
                  <a:lnTo>
                    <a:pt x="22" y="4"/>
                  </a:lnTo>
                  <a:lnTo>
                    <a:pt x="11" y="11"/>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6" name="Freeform 223">
              <a:extLst>
                <a:ext uri="{FF2B5EF4-FFF2-40B4-BE49-F238E27FC236}">
                  <a16:creationId xmlns:a16="http://schemas.microsoft.com/office/drawing/2014/main" xmlns="" id="{D28EAAAB-ECC4-184D-ACEF-63324437C9BB}"/>
                </a:ext>
              </a:extLst>
            </p:cNvPr>
            <p:cNvSpPr>
              <a:spLocks/>
            </p:cNvSpPr>
            <p:nvPr/>
          </p:nvSpPr>
          <p:spPr bwMode="auto">
            <a:xfrm>
              <a:off x="1619" y="3875"/>
              <a:ext cx="58" cy="34"/>
            </a:xfrm>
            <a:custGeom>
              <a:avLst/>
              <a:gdLst>
                <a:gd name="T0" fmla="*/ 2 w 58"/>
                <a:gd name="T1" fmla="*/ 16 h 34"/>
                <a:gd name="T2" fmla="*/ 2 w 58"/>
                <a:gd name="T3" fmla="*/ 16 h 34"/>
                <a:gd name="T4" fmla="*/ 0 w 58"/>
                <a:gd name="T5" fmla="*/ 22 h 34"/>
                <a:gd name="T6" fmla="*/ 0 w 58"/>
                <a:gd name="T7" fmla="*/ 29 h 34"/>
                <a:gd name="T8" fmla="*/ 4 w 58"/>
                <a:gd name="T9" fmla="*/ 31 h 34"/>
                <a:gd name="T10" fmla="*/ 13 w 58"/>
                <a:gd name="T11" fmla="*/ 34 h 34"/>
                <a:gd name="T12" fmla="*/ 13 w 58"/>
                <a:gd name="T13" fmla="*/ 34 h 34"/>
                <a:gd name="T14" fmla="*/ 24 w 58"/>
                <a:gd name="T15" fmla="*/ 31 h 34"/>
                <a:gd name="T16" fmla="*/ 36 w 58"/>
                <a:gd name="T17" fmla="*/ 29 h 34"/>
                <a:gd name="T18" fmla="*/ 47 w 58"/>
                <a:gd name="T19" fmla="*/ 22 h 34"/>
                <a:gd name="T20" fmla="*/ 56 w 58"/>
                <a:gd name="T21" fmla="*/ 16 h 34"/>
                <a:gd name="T22" fmla="*/ 56 w 58"/>
                <a:gd name="T23" fmla="*/ 16 h 34"/>
                <a:gd name="T24" fmla="*/ 58 w 58"/>
                <a:gd name="T25" fmla="*/ 9 h 34"/>
                <a:gd name="T26" fmla="*/ 58 w 58"/>
                <a:gd name="T27" fmla="*/ 4 h 34"/>
                <a:gd name="T28" fmla="*/ 54 w 58"/>
                <a:gd name="T29" fmla="*/ 0 h 34"/>
                <a:gd name="T30" fmla="*/ 45 w 58"/>
                <a:gd name="T31" fmla="*/ 0 h 34"/>
                <a:gd name="T32" fmla="*/ 45 w 58"/>
                <a:gd name="T33" fmla="*/ 0 h 34"/>
                <a:gd name="T34" fmla="*/ 33 w 58"/>
                <a:gd name="T35" fmla="*/ 2 h 34"/>
                <a:gd name="T36" fmla="*/ 22 w 58"/>
                <a:gd name="T37" fmla="*/ 4 h 34"/>
                <a:gd name="T38" fmla="*/ 11 w 58"/>
                <a:gd name="T39" fmla="*/ 11 h 34"/>
                <a:gd name="T40" fmla="*/ 2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2" y="16"/>
                  </a:moveTo>
                  <a:lnTo>
                    <a:pt x="2" y="16"/>
                  </a:lnTo>
                  <a:lnTo>
                    <a:pt x="0" y="22"/>
                  </a:lnTo>
                  <a:lnTo>
                    <a:pt x="0" y="29"/>
                  </a:lnTo>
                  <a:lnTo>
                    <a:pt x="4" y="31"/>
                  </a:lnTo>
                  <a:lnTo>
                    <a:pt x="13" y="34"/>
                  </a:lnTo>
                  <a:lnTo>
                    <a:pt x="24" y="31"/>
                  </a:lnTo>
                  <a:lnTo>
                    <a:pt x="36" y="29"/>
                  </a:lnTo>
                  <a:lnTo>
                    <a:pt x="47" y="22"/>
                  </a:lnTo>
                  <a:lnTo>
                    <a:pt x="56" y="16"/>
                  </a:lnTo>
                  <a:lnTo>
                    <a:pt x="58" y="9"/>
                  </a:lnTo>
                  <a:lnTo>
                    <a:pt x="58" y="4"/>
                  </a:lnTo>
                  <a:lnTo>
                    <a:pt x="54" y="0"/>
                  </a:lnTo>
                  <a:lnTo>
                    <a:pt x="45" y="0"/>
                  </a:lnTo>
                  <a:lnTo>
                    <a:pt x="33" y="2"/>
                  </a:lnTo>
                  <a:lnTo>
                    <a:pt x="22" y="4"/>
                  </a:lnTo>
                  <a:lnTo>
                    <a:pt x="11" y="11"/>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7" name="Freeform 224">
              <a:extLst>
                <a:ext uri="{FF2B5EF4-FFF2-40B4-BE49-F238E27FC236}">
                  <a16:creationId xmlns:a16="http://schemas.microsoft.com/office/drawing/2014/main" xmlns="" id="{A5723A40-3353-C24E-ABE0-50D452D8AEDA}"/>
                </a:ext>
              </a:extLst>
            </p:cNvPr>
            <p:cNvSpPr>
              <a:spLocks/>
            </p:cNvSpPr>
            <p:nvPr/>
          </p:nvSpPr>
          <p:spPr bwMode="auto">
            <a:xfrm>
              <a:off x="1565" y="3875"/>
              <a:ext cx="60" cy="34"/>
            </a:xfrm>
            <a:custGeom>
              <a:avLst/>
              <a:gdLst>
                <a:gd name="T0" fmla="*/ 4 w 60"/>
                <a:gd name="T1" fmla="*/ 18 h 34"/>
                <a:gd name="T2" fmla="*/ 4 w 60"/>
                <a:gd name="T3" fmla="*/ 18 h 34"/>
                <a:gd name="T4" fmla="*/ 0 w 60"/>
                <a:gd name="T5" fmla="*/ 25 h 34"/>
                <a:gd name="T6" fmla="*/ 0 w 60"/>
                <a:gd name="T7" fmla="*/ 29 h 34"/>
                <a:gd name="T8" fmla="*/ 4 w 60"/>
                <a:gd name="T9" fmla="*/ 34 h 34"/>
                <a:gd name="T10" fmla="*/ 13 w 60"/>
                <a:gd name="T11" fmla="*/ 34 h 34"/>
                <a:gd name="T12" fmla="*/ 13 w 60"/>
                <a:gd name="T13" fmla="*/ 34 h 34"/>
                <a:gd name="T14" fmla="*/ 27 w 60"/>
                <a:gd name="T15" fmla="*/ 31 h 34"/>
                <a:gd name="T16" fmla="*/ 38 w 60"/>
                <a:gd name="T17" fmla="*/ 29 h 34"/>
                <a:gd name="T18" fmla="*/ 49 w 60"/>
                <a:gd name="T19" fmla="*/ 22 h 34"/>
                <a:gd name="T20" fmla="*/ 56 w 60"/>
                <a:gd name="T21" fmla="*/ 16 h 34"/>
                <a:gd name="T22" fmla="*/ 56 w 60"/>
                <a:gd name="T23" fmla="*/ 16 h 34"/>
                <a:gd name="T24" fmla="*/ 60 w 60"/>
                <a:gd name="T25" fmla="*/ 11 h 34"/>
                <a:gd name="T26" fmla="*/ 60 w 60"/>
                <a:gd name="T27" fmla="*/ 4 h 34"/>
                <a:gd name="T28" fmla="*/ 56 w 60"/>
                <a:gd name="T29" fmla="*/ 2 h 34"/>
                <a:gd name="T30" fmla="*/ 47 w 60"/>
                <a:gd name="T31" fmla="*/ 0 h 34"/>
                <a:gd name="T32" fmla="*/ 47 w 60"/>
                <a:gd name="T33" fmla="*/ 0 h 34"/>
                <a:gd name="T34" fmla="*/ 36 w 60"/>
                <a:gd name="T35" fmla="*/ 2 h 34"/>
                <a:gd name="T36" fmla="*/ 24 w 60"/>
                <a:gd name="T37" fmla="*/ 4 h 34"/>
                <a:gd name="T38" fmla="*/ 13 w 60"/>
                <a:gd name="T39" fmla="*/ 11 h 34"/>
                <a:gd name="T40" fmla="*/ 4 w 6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8"/>
                  </a:moveTo>
                  <a:lnTo>
                    <a:pt x="4" y="18"/>
                  </a:lnTo>
                  <a:lnTo>
                    <a:pt x="0" y="25"/>
                  </a:lnTo>
                  <a:lnTo>
                    <a:pt x="0" y="29"/>
                  </a:lnTo>
                  <a:lnTo>
                    <a:pt x="4" y="34"/>
                  </a:lnTo>
                  <a:lnTo>
                    <a:pt x="13" y="34"/>
                  </a:lnTo>
                  <a:lnTo>
                    <a:pt x="27" y="31"/>
                  </a:lnTo>
                  <a:lnTo>
                    <a:pt x="38" y="29"/>
                  </a:lnTo>
                  <a:lnTo>
                    <a:pt x="49" y="22"/>
                  </a:lnTo>
                  <a:lnTo>
                    <a:pt x="56" y="16"/>
                  </a:lnTo>
                  <a:lnTo>
                    <a:pt x="60" y="11"/>
                  </a:lnTo>
                  <a:lnTo>
                    <a:pt x="60" y="4"/>
                  </a:lnTo>
                  <a:lnTo>
                    <a:pt x="56" y="2"/>
                  </a:lnTo>
                  <a:lnTo>
                    <a:pt x="47" y="0"/>
                  </a:lnTo>
                  <a:lnTo>
                    <a:pt x="36" y="2"/>
                  </a:lnTo>
                  <a:lnTo>
                    <a:pt x="24" y="4"/>
                  </a:lnTo>
                  <a:lnTo>
                    <a:pt x="13"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8" name="Freeform 225">
              <a:extLst>
                <a:ext uri="{FF2B5EF4-FFF2-40B4-BE49-F238E27FC236}">
                  <a16:creationId xmlns:a16="http://schemas.microsoft.com/office/drawing/2014/main" xmlns="" id="{276D327C-2C72-5140-BA14-C59E880BD5F6}"/>
                </a:ext>
              </a:extLst>
            </p:cNvPr>
            <p:cNvSpPr>
              <a:spLocks/>
            </p:cNvSpPr>
            <p:nvPr/>
          </p:nvSpPr>
          <p:spPr bwMode="auto">
            <a:xfrm>
              <a:off x="1565" y="3875"/>
              <a:ext cx="60" cy="34"/>
            </a:xfrm>
            <a:custGeom>
              <a:avLst/>
              <a:gdLst>
                <a:gd name="T0" fmla="*/ 4 w 60"/>
                <a:gd name="T1" fmla="*/ 18 h 34"/>
                <a:gd name="T2" fmla="*/ 4 w 60"/>
                <a:gd name="T3" fmla="*/ 18 h 34"/>
                <a:gd name="T4" fmla="*/ 0 w 60"/>
                <a:gd name="T5" fmla="*/ 25 h 34"/>
                <a:gd name="T6" fmla="*/ 0 w 60"/>
                <a:gd name="T7" fmla="*/ 29 h 34"/>
                <a:gd name="T8" fmla="*/ 4 w 60"/>
                <a:gd name="T9" fmla="*/ 34 h 34"/>
                <a:gd name="T10" fmla="*/ 13 w 60"/>
                <a:gd name="T11" fmla="*/ 34 h 34"/>
                <a:gd name="T12" fmla="*/ 13 w 60"/>
                <a:gd name="T13" fmla="*/ 34 h 34"/>
                <a:gd name="T14" fmla="*/ 27 w 60"/>
                <a:gd name="T15" fmla="*/ 31 h 34"/>
                <a:gd name="T16" fmla="*/ 38 w 60"/>
                <a:gd name="T17" fmla="*/ 29 h 34"/>
                <a:gd name="T18" fmla="*/ 49 w 60"/>
                <a:gd name="T19" fmla="*/ 22 h 34"/>
                <a:gd name="T20" fmla="*/ 56 w 60"/>
                <a:gd name="T21" fmla="*/ 16 h 34"/>
                <a:gd name="T22" fmla="*/ 56 w 60"/>
                <a:gd name="T23" fmla="*/ 16 h 34"/>
                <a:gd name="T24" fmla="*/ 60 w 60"/>
                <a:gd name="T25" fmla="*/ 11 h 34"/>
                <a:gd name="T26" fmla="*/ 60 w 60"/>
                <a:gd name="T27" fmla="*/ 4 h 34"/>
                <a:gd name="T28" fmla="*/ 56 w 60"/>
                <a:gd name="T29" fmla="*/ 2 h 34"/>
                <a:gd name="T30" fmla="*/ 47 w 60"/>
                <a:gd name="T31" fmla="*/ 0 h 34"/>
                <a:gd name="T32" fmla="*/ 47 w 60"/>
                <a:gd name="T33" fmla="*/ 0 h 34"/>
                <a:gd name="T34" fmla="*/ 36 w 60"/>
                <a:gd name="T35" fmla="*/ 2 h 34"/>
                <a:gd name="T36" fmla="*/ 24 w 60"/>
                <a:gd name="T37" fmla="*/ 4 h 34"/>
                <a:gd name="T38" fmla="*/ 13 w 60"/>
                <a:gd name="T39" fmla="*/ 11 h 34"/>
                <a:gd name="T40" fmla="*/ 4 w 6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8"/>
                  </a:moveTo>
                  <a:lnTo>
                    <a:pt x="4" y="18"/>
                  </a:lnTo>
                  <a:lnTo>
                    <a:pt x="0" y="25"/>
                  </a:lnTo>
                  <a:lnTo>
                    <a:pt x="0" y="29"/>
                  </a:lnTo>
                  <a:lnTo>
                    <a:pt x="4" y="34"/>
                  </a:lnTo>
                  <a:lnTo>
                    <a:pt x="13" y="34"/>
                  </a:lnTo>
                  <a:lnTo>
                    <a:pt x="27" y="31"/>
                  </a:lnTo>
                  <a:lnTo>
                    <a:pt x="38" y="29"/>
                  </a:lnTo>
                  <a:lnTo>
                    <a:pt x="49" y="22"/>
                  </a:lnTo>
                  <a:lnTo>
                    <a:pt x="56" y="16"/>
                  </a:lnTo>
                  <a:lnTo>
                    <a:pt x="60" y="11"/>
                  </a:lnTo>
                  <a:lnTo>
                    <a:pt x="60" y="4"/>
                  </a:lnTo>
                  <a:lnTo>
                    <a:pt x="56" y="2"/>
                  </a:lnTo>
                  <a:lnTo>
                    <a:pt x="47" y="0"/>
                  </a:lnTo>
                  <a:lnTo>
                    <a:pt x="36" y="2"/>
                  </a:lnTo>
                  <a:lnTo>
                    <a:pt x="24" y="4"/>
                  </a:lnTo>
                  <a:lnTo>
                    <a:pt x="13"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09" name="Freeform 226">
              <a:extLst>
                <a:ext uri="{FF2B5EF4-FFF2-40B4-BE49-F238E27FC236}">
                  <a16:creationId xmlns:a16="http://schemas.microsoft.com/office/drawing/2014/main" xmlns="" id="{D28FFBF4-94F4-1546-ADE9-CDE060DAF428}"/>
                </a:ext>
              </a:extLst>
            </p:cNvPr>
            <p:cNvSpPr>
              <a:spLocks/>
            </p:cNvSpPr>
            <p:nvPr/>
          </p:nvSpPr>
          <p:spPr bwMode="auto">
            <a:xfrm>
              <a:off x="1513" y="3875"/>
              <a:ext cx="61" cy="34"/>
            </a:xfrm>
            <a:custGeom>
              <a:avLst/>
              <a:gdLst>
                <a:gd name="T0" fmla="*/ 4 w 61"/>
                <a:gd name="T1" fmla="*/ 18 h 34"/>
                <a:gd name="T2" fmla="*/ 4 w 61"/>
                <a:gd name="T3" fmla="*/ 18 h 34"/>
                <a:gd name="T4" fmla="*/ 0 w 61"/>
                <a:gd name="T5" fmla="*/ 25 h 34"/>
                <a:gd name="T6" fmla="*/ 0 w 61"/>
                <a:gd name="T7" fmla="*/ 29 h 34"/>
                <a:gd name="T8" fmla="*/ 4 w 61"/>
                <a:gd name="T9" fmla="*/ 34 h 34"/>
                <a:gd name="T10" fmla="*/ 13 w 61"/>
                <a:gd name="T11" fmla="*/ 34 h 34"/>
                <a:gd name="T12" fmla="*/ 13 w 61"/>
                <a:gd name="T13" fmla="*/ 34 h 34"/>
                <a:gd name="T14" fmla="*/ 25 w 61"/>
                <a:gd name="T15" fmla="*/ 34 h 34"/>
                <a:gd name="T16" fmla="*/ 36 w 61"/>
                <a:gd name="T17" fmla="*/ 29 h 34"/>
                <a:gd name="T18" fmla="*/ 47 w 61"/>
                <a:gd name="T19" fmla="*/ 25 h 34"/>
                <a:gd name="T20" fmla="*/ 56 w 61"/>
                <a:gd name="T21" fmla="*/ 18 h 34"/>
                <a:gd name="T22" fmla="*/ 56 w 61"/>
                <a:gd name="T23" fmla="*/ 18 h 34"/>
                <a:gd name="T24" fmla="*/ 61 w 61"/>
                <a:gd name="T25" fmla="*/ 11 h 34"/>
                <a:gd name="T26" fmla="*/ 61 w 61"/>
                <a:gd name="T27" fmla="*/ 4 h 34"/>
                <a:gd name="T28" fmla="*/ 56 w 61"/>
                <a:gd name="T29" fmla="*/ 2 h 34"/>
                <a:gd name="T30" fmla="*/ 47 w 61"/>
                <a:gd name="T31" fmla="*/ 0 h 34"/>
                <a:gd name="T32" fmla="*/ 47 w 61"/>
                <a:gd name="T33" fmla="*/ 0 h 34"/>
                <a:gd name="T34" fmla="*/ 36 w 61"/>
                <a:gd name="T35" fmla="*/ 2 h 34"/>
                <a:gd name="T36" fmla="*/ 22 w 61"/>
                <a:gd name="T37" fmla="*/ 4 h 34"/>
                <a:gd name="T38" fmla="*/ 11 w 61"/>
                <a:gd name="T39" fmla="*/ 11 h 34"/>
                <a:gd name="T40" fmla="*/ 4 w 61"/>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4" y="18"/>
                  </a:moveTo>
                  <a:lnTo>
                    <a:pt x="4" y="18"/>
                  </a:lnTo>
                  <a:lnTo>
                    <a:pt x="0" y="25"/>
                  </a:lnTo>
                  <a:lnTo>
                    <a:pt x="0" y="29"/>
                  </a:lnTo>
                  <a:lnTo>
                    <a:pt x="4" y="34"/>
                  </a:lnTo>
                  <a:lnTo>
                    <a:pt x="13" y="34"/>
                  </a:lnTo>
                  <a:lnTo>
                    <a:pt x="25" y="34"/>
                  </a:lnTo>
                  <a:lnTo>
                    <a:pt x="36" y="29"/>
                  </a:lnTo>
                  <a:lnTo>
                    <a:pt x="47" y="25"/>
                  </a:lnTo>
                  <a:lnTo>
                    <a:pt x="56" y="18"/>
                  </a:lnTo>
                  <a:lnTo>
                    <a:pt x="61" y="11"/>
                  </a:lnTo>
                  <a:lnTo>
                    <a:pt x="61" y="4"/>
                  </a:lnTo>
                  <a:lnTo>
                    <a:pt x="56" y="2"/>
                  </a:lnTo>
                  <a:lnTo>
                    <a:pt x="47" y="0"/>
                  </a:lnTo>
                  <a:lnTo>
                    <a:pt x="36" y="2"/>
                  </a:lnTo>
                  <a:lnTo>
                    <a:pt x="22" y="4"/>
                  </a:lnTo>
                  <a:lnTo>
                    <a:pt x="11"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0" name="Freeform 227">
              <a:extLst>
                <a:ext uri="{FF2B5EF4-FFF2-40B4-BE49-F238E27FC236}">
                  <a16:creationId xmlns:a16="http://schemas.microsoft.com/office/drawing/2014/main" xmlns="" id="{F85C7201-2F4E-5B49-8436-B643173A4CC3}"/>
                </a:ext>
              </a:extLst>
            </p:cNvPr>
            <p:cNvSpPr>
              <a:spLocks/>
            </p:cNvSpPr>
            <p:nvPr/>
          </p:nvSpPr>
          <p:spPr bwMode="auto">
            <a:xfrm>
              <a:off x="1513" y="3875"/>
              <a:ext cx="61" cy="34"/>
            </a:xfrm>
            <a:custGeom>
              <a:avLst/>
              <a:gdLst>
                <a:gd name="T0" fmla="*/ 4 w 61"/>
                <a:gd name="T1" fmla="*/ 18 h 34"/>
                <a:gd name="T2" fmla="*/ 4 w 61"/>
                <a:gd name="T3" fmla="*/ 18 h 34"/>
                <a:gd name="T4" fmla="*/ 0 w 61"/>
                <a:gd name="T5" fmla="*/ 25 h 34"/>
                <a:gd name="T6" fmla="*/ 0 w 61"/>
                <a:gd name="T7" fmla="*/ 29 h 34"/>
                <a:gd name="T8" fmla="*/ 4 w 61"/>
                <a:gd name="T9" fmla="*/ 34 h 34"/>
                <a:gd name="T10" fmla="*/ 13 w 61"/>
                <a:gd name="T11" fmla="*/ 34 h 34"/>
                <a:gd name="T12" fmla="*/ 13 w 61"/>
                <a:gd name="T13" fmla="*/ 34 h 34"/>
                <a:gd name="T14" fmla="*/ 25 w 61"/>
                <a:gd name="T15" fmla="*/ 34 h 34"/>
                <a:gd name="T16" fmla="*/ 36 w 61"/>
                <a:gd name="T17" fmla="*/ 29 h 34"/>
                <a:gd name="T18" fmla="*/ 47 w 61"/>
                <a:gd name="T19" fmla="*/ 25 h 34"/>
                <a:gd name="T20" fmla="*/ 56 w 61"/>
                <a:gd name="T21" fmla="*/ 18 h 34"/>
                <a:gd name="T22" fmla="*/ 56 w 61"/>
                <a:gd name="T23" fmla="*/ 18 h 34"/>
                <a:gd name="T24" fmla="*/ 61 w 61"/>
                <a:gd name="T25" fmla="*/ 11 h 34"/>
                <a:gd name="T26" fmla="*/ 61 w 61"/>
                <a:gd name="T27" fmla="*/ 4 h 34"/>
                <a:gd name="T28" fmla="*/ 56 w 61"/>
                <a:gd name="T29" fmla="*/ 2 h 34"/>
                <a:gd name="T30" fmla="*/ 47 w 61"/>
                <a:gd name="T31" fmla="*/ 0 h 34"/>
                <a:gd name="T32" fmla="*/ 47 w 61"/>
                <a:gd name="T33" fmla="*/ 0 h 34"/>
                <a:gd name="T34" fmla="*/ 36 w 61"/>
                <a:gd name="T35" fmla="*/ 2 h 34"/>
                <a:gd name="T36" fmla="*/ 22 w 61"/>
                <a:gd name="T37" fmla="*/ 4 h 34"/>
                <a:gd name="T38" fmla="*/ 11 w 61"/>
                <a:gd name="T39" fmla="*/ 11 h 34"/>
                <a:gd name="T40" fmla="*/ 4 w 61"/>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4" y="18"/>
                  </a:moveTo>
                  <a:lnTo>
                    <a:pt x="4" y="18"/>
                  </a:lnTo>
                  <a:lnTo>
                    <a:pt x="0" y="25"/>
                  </a:lnTo>
                  <a:lnTo>
                    <a:pt x="0" y="29"/>
                  </a:lnTo>
                  <a:lnTo>
                    <a:pt x="4" y="34"/>
                  </a:lnTo>
                  <a:lnTo>
                    <a:pt x="13" y="34"/>
                  </a:lnTo>
                  <a:lnTo>
                    <a:pt x="25" y="34"/>
                  </a:lnTo>
                  <a:lnTo>
                    <a:pt x="36" y="29"/>
                  </a:lnTo>
                  <a:lnTo>
                    <a:pt x="47" y="25"/>
                  </a:lnTo>
                  <a:lnTo>
                    <a:pt x="56" y="18"/>
                  </a:lnTo>
                  <a:lnTo>
                    <a:pt x="61" y="11"/>
                  </a:lnTo>
                  <a:lnTo>
                    <a:pt x="61" y="4"/>
                  </a:lnTo>
                  <a:lnTo>
                    <a:pt x="56" y="2"/>
                  </a:lnTo>
                  <a:lnTo>
                    <a:pt x="47" y="0"/>
                  </a:lnTo>
                  <a:lnTo>
                    <a:pt x="36" y="2"/>
                  </a:lnTo>
                  <a:lnTo>
                    <a:pt x="22" y="4"/>
                  </a:lnTo>
                  <a:lnTo>
                    <a:pt x="11"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1" name="Freeform 228">
              <a:extLst>
                <a:ext uri="{FF2B5EF4-FFF2-40B4-BE49-F238E27FC236}">
                  <a16:creationId xmlns:a16="http://schemas.microsoft.com/office/drawing/2014/main" xmlns="" id="{A2BA719B-F50A-8E43-A23C-F97B45A73B1D}"/>
                </a:ext>
              </a:extLst>
            </p:cNvPr>
            <p:cNvSpPr>
              <a:spLocks/>
            </p:cNvSpPr>
            <p:nvPr/>
          </p:nvSpPr>
          <p:spPr bwMode="auto">
            <a:xfrm>
              <a:off x="1459" y="3875"/>
              <a:ext cx="63" cy="34"/>
            </a:xfrm>
            <a:custGeom>
              <a:avLst/>
              <a:gdLst>
                <a:gd name="T0" fmla="*/ 4 w 63"/>
                <a:gd name="T1" fmla="*/ 18 h 34"/>
                <a:gd name="T2" fmla="*/ 4 w 63"/>
                <a:gd name="T3" fmla="*/ 18 h 34"/>
                <a:gd name="T4" fmla="*/ 0 w 63"/>
                <a:gd name="T5" fmla="*/ 25 h 34"/>
                <a:gd name="T6" fmla="*/ 0 w 63"/>
                <a:gd name="T7" fmla="*/ 29 h 34"/>
                <a:gd name="T8" fmla="*/ 4 w 63"/>
                <a:gd name="T9" fmla="*/ 34 h 34"/>
                <a:gd name="T10" fmla="*/ 13 w 63"/>
                <a:gd name="T11" fmla="*/ 34 h 34"/>
                <a:gd name="T12" fmla="*/ 13 w 63"/>
                <a:gd name="T13" fmla="*/ 34 h 34"/>
                <a:gd name="T14" fmla="*/ 24 w 63"/>
                <a:gd name="T15" fmla="*/ 34 h 34"/>
                <a:gd name="T16" fmla="*/ 38 w 63"/>
                <a:gd name="T17" fmla="*/ 29 h 34"/>
                <a:gd name="T18" fmla="*/ 49 w 63"/>
                <a:gd name="T19" fmla="*/ 25 h 34"/>
                <a:gd name="T20" fmla="*/ 56 w 63"/>
                <a:gd name="T21" fmla="*/ 18 h 34"/>
                <a:gd name="T22" fmla="*/ 56 w 63"/>
                <a:gd name="T23" fmla="*/ 18 h 34"/>
                <a:gd name="T24" fmla="*/ 63 w 63"/>
                <a:gd name="T25" fmla="*/ 11 h 34"/>
                <a:gd name="T26" fmla="*/ 61 w 63"/>
                <a:gd name="T27" fmla="*/ 7 h 34"/>
                <a:gd name="T28" fmla="*/ 56 w 63"/>
                <a:gd name="T29" fmla="*/ 2 h 34"/>
                <a:gd name="T30" fmla="*/ 47 w 63"/>
                <a:gd name="T31" fmla="*/ 0 h 34"/>
                <a:gd name="T32" fmla="*/ 47 w 63"/>
                <a:gd name="T33" fmla="*/ 0 h 34"/>
                <a:gd name="T34" fmla="*/ 36 w 63"/>
                <a:gd name="T35" fmla="*/ 2 h 34"/>
                <a:gd name="T36" fmla="*/ 24 w 63"/>
                <a:gd name="T37" fmla="*/ 7 h 34"/>
                <a:gd name="T38" fmla="*/ 13 w 63"/>
                <a:gd name="T39" fmla="*/ 11 h 34"/>
                <a:gd name="T40" fmla="*/ 4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4" y="18"/>
                  </a:moveTo>
                  <a:lnTo>
                    <a:pt x="4" y="18"/>
                  </a:lnTo>
                  <a:lnTo>
                    <a:pt x="0" y="25"/>
                  </a:lnTo>
                  <a:lnTo>
                    <a:pt x="0" y="29"/>
                  </a:lnTo>
                  <a:lnTo>
                    <a:pt x="4" y="34"/>
                  </a:lnTo>
                  <a:lnTo>
                    <a:pt x="13" y="34"/>
                  </a:lnTo>
                  <a:lnTo>
                    <a:pt x="24" y="34"/>
                  </a:lnTo>
                  <a:lnTo>
                    <a:pt x="38" y="29"/>
                  </a:lnTo>
                  <a:lnTo>
                    <a:pt x="49" y="25"/>
                  </a:lnTo>
                  <a:lnTo>
                    <a:pt x="56" y="18"/>
                  </a:lnTo>
                  <a:lnTo>
                    <a:pt x="63" y="11"/>
                  </a:lnTo>
                  <a:lnTo>
                    <a:pt x="61" y="7"/>
                  </a:lnTo>
                  <a:lnTo>
                    <a:pt x="56" y="2"/>
                  </a:lnTo>
                  <a:lnTo>
                    <a:pt x="47" y="0"/>
                  </a:lnTo>
                  <a:lnTo>
                    <a:pt x="36" y="2"/>
                  </a:lnTo>
                  <a:lnTo>
                    <a:pt x="24" y="7"/>
                  </a:lnTo>
                  <a:lnTo>
                    <a:pt x="13"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2" name="Freeform 229">
              <a:extLst>
                <a:ext uri="{FF2B5EF4-FFF2-40B4-BE49-F238E27FC236}">
                  <a16:creationId xmlns:a16="http://schemas.microsoft.com/office/drawing/2014/main" xmlns="" id="{5860ECB5-95E1-9446-B258-B3304979CACD}"/>
                </a:ext>
              </a:extLst>
            </p:cNvPr>
            <p:cNvSpPr>
              <a:spLocks/>
            </p:cNvSpPr>
            <p:nvPr/>
          </p:nvSpPr>
          <p:spPr bwMode="auto">
            <a:xfrm>
              <a:off x="1459" y="3875"/>
              <a:ext cx="63" cy="34"/>
            </a:xfrm>
            <a:custGeom>
              <a:avLst/>
              <a:gdLst>
                <a:gd name="T0" fmla="*/ 4 w 63"/>
                <a:gd name="T1" fmla="*/ 18 h 34"/>
                <a:gd name="T2" fmla="*/ 4 w 63"/>
                <a:gd name="T3" fmla="*/ 18 h 34"/>
                <a:gd name="T4" fmla="*/ 0 w 63"/>
                <a:gd name="T5" fmla="*/ 25 h 34"/>
                <a:gd name="T6" fmla="*/ 0 w 63"/>
                <a:gd name="T7" fmla="*/ 29 h 34"/>
                <a:gd name="T8" fmla="*/ 4 w 63"/>
                <a:gd name="T9" fmla="*/ 34 h 34"/>
                <a:gd name="T10" fmla="*/ 13 w 63"/>
                <a:gd name="T11" fmla="*/ 34 h 34"/>
                <a:gd name="T12" fmla="*/ 13 w 63"/>
                <a:gd name="T13" fmla="*/ 34 h 34"/>
                <a:gd name="T14" fmla="*/ 24 w 63"/>
                <a:gd name="T15" fmla="*/ 34 h 34"/>
                <a:gd name="T16" fmla="*/ 38 w 63"/>
                <a:gd name="T17" fmla="*/ 29 h 34"/>
                <a:gd name="T18" fmla="*/ 49 w 63"/>
                <a:gd name="T19" fmla="*/ 25 h 34"/>
                <a:gd name="T20" fmla="*/ 56 w 63"/>
                <a:gd name="T21" fmla="*/ 18 h 34"/>
                <a:gd name="T22" fmla="*/ 56 w 63"/>
                <a:gd name="T23" fmla="*/ 18 h 34"/>
                <a:gd name="T24" fmla="*/ 63 w 63"/>
                <a:gd name="T25" fmla="*/ 11 h 34"/>
                <a:gd name="T26" fmla="*/ 61 w 63"/>
                <a:gd name="T27" fmla="*/ 7 h 34"/>
                <a:gd name="T28" fmla="*/ 56 w 63"/>
                <a:gd name="T29" fmla="*/ 2 h 34"/>
                <a:gd name="T30" fmla="*/ 47 w 63"/>
                <a:gd name="T31" fmla="*/ 0 h 34"/>
                <a:gd name="T32" fmla="*/ 47 w 63"/>
                <a:gd name="T33" fmla="*/ 0 h 34"/>
                <a:gd name="T34" fmla="*/ 36 w 63"/>
                <a:gd name="T35" fmla="*/ 2 h 34"/>
                <a:gd name="T36" fmla="*/ 24 w 63"/>
                <a:gd name="T37" fmla="*/ 7 h 34"/>
                <a:gd name="T38" fmla="*/ 13 w 63"/>
                <a:gd name="T39" fmla="*/ 11 h 34"/>
                <a:gd name="T40" fmla="*/ 4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4" y="18"/>
                  </a:moveTo>
                  <a:lnTo>
                    <a:pt x="4" y="18"/>
                  </a:lnTo>
                  <a:lnTo>
                    <a:pt x="0" y="25"/>
                  </a:lnTo>
                  <a:lnTo>
                    <a:pt x="0" y="29"/>
                  </a:lnTo>
                  <a:lnTo>
                    <a:pt x="4" y="34"/>
                  </a:lnTo>
                  <a:lnTo>
                    <a:pt x="13" y="34"/>
                  </a:lnTo>
                  <a:lnTo>
                    <a:pt x="24" y="34"/>
                  </a:lnTo>
                  <a:lnTo>
                    <a:pt x="38" y="29"/>
                  </a:lnTo>
                  <a:lnTo>
                    <a:pt x="49" y="25"/>
                  </a:lnTo>
                  <a:lnTo>
                    <a:pt x="56" y="18"/>
                  </a:lnTo>
                  <a:lnTo>
                    <a:pt x="63" y="11"/>
                  </a:lnTo>
                  <a:lnTo>
                    <a:pt x="61" y="7"/>
                  </a:lnTo>
                  <a:lnTo>
                    <a:pt x="56" y="2"/>
                  </a:lnTo>
                  <a:lnTo>
                    <a:pt x="47" y="0"/>
                  </a:lnTo>
                  <a:lnTo>
                    <a:pt x="36" y="2"/>
                  </a:lnTo>
                  <a:lnTo>
                    <a:pt x="24" y="7"/>
                  </a:lnTo>
                  <a:lnTo>
                    <a:pt x="13"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3" name="Freeform 230">
              <a:extLst>
                <a:ext uri="{FF2B5EF4-FFF2-40B4-BE49-F238E27FC236}">
                  <a16:creationId xmlns:a16="http://schemas.microsoft.com/office/drawing/2014/main" xmlns="" id="{C68E319C-0357-A147-84C1-B0EC22B0B9B0}"/>
                </a:ext>
              </a:extLst>
            </p:cNvPr>
            <p:cNvSpPr>
              <a:spLocks/>
            </p:cNvSpPr>
            <p:nvPr/>
          </p:nvSpPr>
          <p:spPr bwMode="auto">
            <a:xfrm>
              <a:off x="5432" y="3809"/>
              <a:ext cx="69" cy="37"/>
            </a:xfrm>
            <a:custGeom>
              <a:avLst/>
              <a:gdLst>
                <a:gd name="T0" fmla="*/ 6 w 69"/>
                <a:gd name="T1" fmla="*/ 19 h 37"/>
                <a:gd name="T2" fmla="*/ 6 w 69"/>
                <a:gd name="T3" fmla="*/ 19 h 37"/>
                <a:gd name="T4" fmla="*/ 18 w 69"/>
                <a:gd name="T5" fmla="*/ 25 h 37"/>
                <a:gd name="T6" fmla="*/ 29 w 69"/>
                <a:gd name="T7" fmla="*/ 32 h 37"/>
                <a:gd name="T8" fmla="*/ 42 w 69"/>
                <a:gd name="T9" fmla="*/ 37 h 37"/>
                <a:gd name="T10" fmla="*/ 56 w 69"/>
                <a:gd name="T11" fmla="*/ 37 h 37"/>
                <a:gd name="T12" fmla="*/ 56 w 69"/>
                <a:gd name="T13" fmla="*/ 37 h 37"/>
                <a:gd name="T14" fmla="*/ 65 w 69"/>
                <a:gd name="T15" fmla="*/ 34 h 37"/>
                <a:gd name="T16" fmla="*/ 69 w 69"/>
                <a:gd name="T17" fmla="*/ 32 h 37"/>
                <a:gd name="T18" fmla="*/ 69 w 69"/>
                <a:gd name="T19" fmla="*/ 25 h 37"/>
                <a:gd name="T20" fmla="*/ 65 w 69"/>
                <a:gd name="T21" fmla="*/ 19 h 37"/>
                <a:gd name="T22" fmla="*/ 65 w 69"/>
                <a:gd name="T23" fmla="*/ 19 h 37"/>
                <a:gd name="T24" fmla="*/ 54 w 69"/>
                <a:gd name="T25" fmla="*/ 12 h 37"/>
                <a:gd name="T26" fmla="*/ 40 w 69"/>
                <a:gd name="T27" fmla="*/ 7 h 37"/>
                <a:gd name="T28" fmla="*/ 27 w 69"/>
                <a:gd name="T29" fmla="*/ 3 h 37"/>
                <a:gd name="T30" fmla="*/ 15 w 69"/>
                <a:gd name="T31" fmla="*/ 0 h 37"/>
                <a:gd name="T32" fmla="*/ 15 w 69"/>
                <a:gd name="T33" fmla="*/ 0 h 37"/>
                <a:gd name="T34" fmla="*/ 4 w 69"/>
                <a:gd name="T35" fmla="*/ 3 h 37"/>
                <a:gd name="T36" fmla="*/ 0 w 69"/>
                <a:gd name="T37" fmla="*/ 7 h 37"/>
                <a:gd name="T38" fmla="*/ 0 w 69"/>
                <a:gd name="T39" fmla="*/ 12 h 37"/>
                <a:gd name="T40" fmla="*/ 6 w 69"/>
                <a:gd name="T41" fmla="*/ 19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9" h="37">
                  <a:moveTo>
                    <a:pt x="6" y="19"/>
                  </a:moveTo>
                  <a:lnTo>
                    <a:pt x="6" y="19"/>
                  </a:lnTo>
                  <a:lnTo>
                    <a:pt x="18" y="25"/>
                  </a:lnTo>
                  <a:lnTo>
                    <a:pt x="29" y="32"/>
                  </a:lnTo>
                  <a:lnTo>
                    <a:pt x="42" y="37"/>
                  </a:lnTo>
                  <a:lnTo>
                    <a:pt x="56" y="37"/>
                  </a:lnTo>
                  <a:lnTo>
                    <a:pt x="65" y="34"/>
                  </a:lnTo>
                  <a:lnTo>
                    <a:pt x="69" y="32"/>
                  </a:lnTo>
                  <a:lnTo>
                    <a:pt x="69" y="25"/>
                  </a:lnTo>
                  <a:lnTo>
                    <a:pt x="65" y="19"/>
                  </a:lnTo>
                  <a:lnTo>
                    <a:pt x="54" y="12"/>
                  </a:lnTo>
                  <a:lnTo>
                    <a:pt x="40" y="7"/>
                  </a:lnTo>
                  <a:lnTo>
                    <a:pt x="27" y="3"/>
                  </a:lnTo>
                  <a:lnTo>
                    <a:pt x="15" y="0"/>
                  </a:lnTo>
                  <a:lnTo>
                    <a:pt x="4" y="3"/>
                  </a:lnTo>
                  <a:lnTo>
                    <a:pt x="0" y="7"/>
                  </a:lnTo>
                  <a:lnTo>
                    <a:pt x="0" y="12"/>
                  </a:lnTo>
                  <a:lnTo>
                    <a:pt x="6" y="1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4" name="Freeform 231">
              <a:extLst>
                <a:ext uri="{FF2B5EF4-FFF2-40B4-BE49-F238E27FC236}">
                  <a16:creationId xmlns:a16="http://schemas.microsoft.com/office/drawing/2014/main" xmlns="" id="{48157091-FDDC-A543-8FC6-E61E029B782A}"/>
                </a:ext>
              </a:extLst>
            </p:cNvPr>
            <p:cNvSpPr>
              <a:spLocks/>
            </p:cNvSpPr>
            <p:nvPr/>
          </p:nvSpPr>
          <p:spPr bwMode="auto">
            <a:xfrm>
              <a:off x="5432" y="3809"/>
              <a:ext cx="69" cy="37"/>
            </a:xfrm>
            <a:custGeom>
              <a:avLst/>
              <a:gdLst>
                <a:gd name="T0" fmla="*/ 6 w 69"/>
                <a:gd name="T1" fmla="*/ 19 h 37"/>
                <a:gd name="T2" fmla="*/ 6 w 69"/>
                <a:gd name="T3" fmla="*/ 19 h 37"/>
                <a:gd name="T4" fmla="*/ 18 w 69"/>
                <a:gd name="T5" fmla="*/ 25 h 37"/>
                <a:gd name="T6" fmla="*/ 29 w 69"/>
                <a:gd name="T7" fmla="*/ 32 h 37"/>
                <a:gd name="T8" fmla="*/ 42 w 69"/>
                <a:gd name="T9" fmla="*/ 37 h 37"/>
                <a:gd name="T10" fmla="*/ 56 w 69"/>
                <a:gd name="T11" fmla="*/ 37 h 37"/>
                <a:gd name="T12" fmla="*/ 56 w 69"/>
                <a:gd name="T13" fmla="*/ 37 h 37"/>
                <a:gd name="T14" fmla="*/ 65 w 69"/>
                <a:gd name="T15" fmla="*/ 34 h 37"/>
                <a:gd name="T16" fmla="*/ 69 w 69"/>
                <a:gd name="T17" fmla="*/ 32 h 37"/>
                <a:gd name="T18" fmla="*/ 69 w 69"/>
                <a:gd name="T19" fmla="*/ 25 h 37"/>
                <a:gd name="T20" fmla="*/ 65 w 69"/>
                <a:gd name="T21" fmla="*/ 19 h 37"/>
                <a:gd name="T22" fmla="*/ 65 w 69"/>
                <a:gd name="T23" fmla="*/ 19 h 37"/>
                <a:gd name="T24" fmla="*/ 54 w 69"/>
                <a:gd name="T25" fmla="*/ 12 h 37"/>
                <a:gd name="T26" fmla="*/ 40 w 69"/>
                <a:gd name="T27" fmla="*/ 7 h 37"/>
                <a:gd name="T28" fmla="*/ 27 w 69"/>
                <a:gd name="T29" fmla="*/ 3 h 37"/>
                <a:gd name="T30" fmla="*/ 15 w 69"/>
                <a:gd name="T31" fmla="*/ 0 h 37"/>
                <a:gd name="T32" fmla="*/ 15 w 69"/>
                <a:gd name="T33" fmla="*/ 0 h 37"/>
                <a:gd name="T34" fmla="*/ 4 w 69"/>
                <a:gd name="T35" fmla="*/ 3 h 37"/>
                <a:gd name="T36" fmla="*/ 0 w 69"/>
                <a:gd name="T37" fmla="*/ 7 h 37"/>
                <a:gd name="T38" fmla="*/ 0 w 69"/>
                <a:gd name="T39" fmla="*/ 12 h 37"/>
                <a:gd name="T40" fmla="*/ 6 w 69"/>
                <a:gd name="T41" fmla="*/ 19 h 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9" h="37">
                  <a:moveTo>
                    <a:pt x="6" y="19"/>
                  </a:moveTo>
                  <a:lnTo>
                    <a:pt x="6" y="19"/>
                  </a:lnTo>
                  <a:lnTo>
                    <a:pt x="18" y="25"/>
                  </a:lnTo>
                  <a:lnTo>
                    <a:pt x="29" y="32"/>
                  </a:lnTo>
                  <a:lnTo>
                    <a:pt x="42" y="37"/>
                  </a:lnTo>
                  <a:lnTo>
                    <a:pt x="56" y="37"/>
                  </a:lnTo>
                  <a:lnTo>
                    <a:pt x="65" y="34"/>
                  </a:lnTo>
                  <a:lnTo>
                    <a:pt x="69" y="32"/>
                  </a:lnTo>
                  <a:lnTo>
                    <a:pt x="69" y="25"/>
                  </a:lnTo>
                  <a:lnTo>
                    <a:pt x="65" y="19"/>
                  </a:lnTo>
                  <a:lnTo>
                    <a:pt x="54" y="12"/>
                  </a:lnTo>
                  <a:lnTo>
                    <a:pt x="40" y="7"/>
                  </a:lnTo>
                  <a:lnTo>
                    <a:pt x="27" y="3"/>
                  </a:lnTo>
                  <a:lnTo>
                    <a:pt x="15" y="0"/>
                  </a:lnTo>
                  <a:lnTo>
                    <a:pt x="4" y="3"/>
                  </a:lnTo>
                  <a:lnTo>
                    <a:pt x="0" y="7"/>
                  </a:lnTo>
                  <a:lnTo>
                    <a:pt x="0" y="12"/>
                  </a:lnTo>
                  <a:lnTo>
                    <a:pt x="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5" name="Freeform 232">
              <a:extLst>
                <a:ext uri="{FF2B5EF4-FFF2-40B4-BE49-F238E27FC236}">
                  <a16:creationId xmlns:a16="http://schemas.microsoft.com/office/drawing/2014/main" xmlns="" id="{F45FD84E-E1AD-944F-978C-5F8DCA36C669}"/>
                </a:ext>
              </a:extLst>
            </p:cNvPr>
            <p:cNvSpPr>
              <a:spLocks/>
            </p:cNvSpPr>
            <p:nvPr/>
          </p:nvSpPr>
          <p:spPr bwMode="auto">
            <a:xfrm>
              <a:off x="5375" y="3812"/>
              <a:ext cx="70" cy="34"/>
            </a:xfrm>
            <a:custGeom>
              <a:avLst/>
              <a:gdLst>
                <a:gd name="T0" fmla="*/ 5 w 70"/>
                <a:gd name="T1" fmla="*/ 18 h 34"/>
                <a:gd name="T2" fmla="*/ 5 w 70"/>
                <a:gd name="T3" fmla="*/ 18 h 34"/>
                <a:gd name="T4" fmla="*/ 16 w 70"/>
                <a:gd name="T5" fmla="*/ 25 h 34"/>
                <a:gd name="T6" fmla="*/ 30 w 70"/>
                <a:gd name="T7" fmla="*/ 29 h 34"/>
                <a:gd name="T8" fmla="*/ 43 w 70"/>
                <a:gd name="T9" fmla="*/ 34 h 34"/>
                <a:gd name="T10" fmla="*/ 54 w 70"/>
                <a:gd name="T11" fmla="*/ 34 h 34"/>
                <a:gd name="T12" fmla="*/ 54 w 70"/>
                <a:gd name="T13" fmla="*/ 34 h 34"/>
                <a:gd name="T14" fmla="*/ 66 w 70"/>
                <a:gd name="T15" fmla="*/ 34 h 34"/>
                <a:gd name="T16" fmla="*/ 70 w 70"/>
                <a:gd name="T17" fmla="*/ 29 h 34"/>
                <a:gd name="T18" fmla="*/ 68 w 70"/>
                <a:gd name="T19" fmla="*/ 22 h 34"/>
                <a:gd name="T20" fmla="*/ 63 w 70"/>
                <a:gd name="T21" fmla="*/ 16 h 34"/>
                <a:gd name="T22" fmla="*/ 63 w 70"/>
                <a:gd name="T23" fmla="*/ 16 h 34"/>
                <a:gd name="T24" fmla="*/ 52 w 70"/>
                <a:gd name="T25" fmla="*/ 9 h 34"/>
                <a:gd name="T26" fmla="*/ 41 w 70"/>
                <a:gd name="T27" fmla="*/ 4 h 34"/>
                <a:gd name="T28" fmla="*/ 27 w 70"/>
                <a:gd name="T29" fmla="*/ 0 h 34"/>
                <a:gd name="T30" fmla="*/ 14 w 70"/>
                <a:gd name="T31" fmla="*/ 0 h 34"/>
                <a:gd name="T32" fmla="*/ 14 w 70"/>
                <a:gd name="T33" fmla="*/ 0 h 34"/>
                <a:gd name="T34" fmla="*/ 5 w 70"/>
                <a:gd name="T35" fmla="*/ 0 h 34"/>
                <a:gd name="T36" fmla="*/ 0 w 70"/>
                <a:gd name="T37" fmla="*/ 4 h 34"/>
                <a:gd name="T38" fmla="*/ 0 w 70"/>
                <a:gd name="T39" fmla="*/ 9 h 34"/>
                <a:gd name="T40" fmla="*/ 5 w 7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4">
                  <a:moveTo>
                    <a:pt x="5" y="18"/>
                  </a:moveTo>
                  <a:lnTo>
                    <a:pt x="5" y="18"/>
                  </a:lnTo>
                  <a:lnTo>
                    <a:pt x="16" y="25"/>
                  </a:lnTo>
                  <a:lnTo>
                    <a:pt x="30" y="29"/>
                  </a:lnTo>
                  <a:lnTo>
                    <a:pt x="43" y="34"/>
                  </a:lnTo>
                  <a:lnTo>
                    <a:pt x="54" y="34"/>
                  </a:lnTo>
                  <a:lnTo>
                    <a:pt x="66" y="34"/>
                  </a:lnTo>
                  <a:lnTo>
                    <a:pt x="70" y="29"/>
                  </a:lnTo>
                  <a:lnTo>
                    <a:pt x="68" y="22"/>
                  </a:lnTo>
                  <a:lnTo>
                    <a:pt x="63" y="16"/>
                  </a:lnTo>
                  <a:lnTo>
                    <a:pt x="52" y="9"/>
                  </a:lnTo>
                  <a:lnTo>
                    <a:pt x="41" y="4"/>
                  </a:lnTo>
                  <a:lnTo>
                    <a:pt x="27" y="0"/>
                  </a:lnTo>
                  <a:lnTo>
                    <a:pt x="14" y="0"/>
                  </a:lnTo>
                  <a:lnTo>
                    <a:pt x="5" y="0"/>
                  </a:lnTo>
                  <a:lnTo>
                    <a:pt x="0" y="4"/>
                  </a:lnTo>
                  <a:lnTo>
                    <a:pt x="0" y="9"/>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6" name="Freeform 233">
              <a:extLst>
                <a:ext uri="{FF2B5EF4-FFF2-40B4-BE49-F238E27FC236}">
                  <a16:creationId xmlns:a16="http://schemas.microsoft.com/office/drawing/2014/main" xmlns="" id="{1CFD07B0-B409-7C49-B7C8-73842C40A7EA}"/>
                </a:ext>
              </a:extLst>
            </p:cNvPr>
            <p:cNvSpPr>
              <a:spLocks/>
            </p:cNvSpPr>
            <p:nvPr/>
          </p:nvSpPr>
          <p:spPr bwMode="auto">
            <a:xfrm>
              <a:off x="5375" y="3812"/>
              <a:ext cx="70" cy="34"/>
            </a:xfrm>
            <a:custGeom>
              <a:avLst/>
              <a:gdLst>
                <a:gd name="T0" fmla="*/ 5 w 70"/>
                <a:gd name="T1" fmla="*/ 18 h 34"/>
                <a:gd name="T2" fmla="*/ 5 w 70"/>
                <a:gd name="T3" fmla="*/ 18 h 34"/>
                <a:gd name="T4" fmla="*/ 16 w 70"/>
                <a:gd name="T5" fmla="*/ 25 h 34"/>
                <a:gd name="T6" fmla="*/ 30 w 70"/>
                <a:gd name="T7" fmla="*/ 29 h 34"/>
                <a:gd name="T8" fmla="*/ 43 w 70"/>
                <a:gd name="T9" fmla="*/ 34 h 34"/>
                <a:gd name="T10" fmla="*/ 54 w 70"/>
                <a:gd name="T11" fmla="*/ 34 h 34"/>
                <a:gd name="T12" fmla="*/ 54 w 70"/>
                <a:gd name="T13" fmla="*/ 34 h 34"/>
                <a:gd name="T14" fmla="*/ 66 w 70"/>
                <a:gd name="T15" fmla="*/ 34 h 34"/>
                <a:gd name="T16" fmla="*/ 70 w 70"/>
                <a:gd name="T17" fmla="*/ 29 h 34"/>
                <a:gd name="T18" fmla="*/ 68 w 70"/>
                <a:gd name="T19" fmla="*/ 22 h 34"/>
                <a:gd name="T20" fmla="*/ 63 w 70"/>
                <a:gd name="T21" fmla="*/ 16 h 34"/>
                <a:gd name="T22" fmla="*/ 63 w 70"/>
                <a:gd name="T23" fmla="*/ 16 h 34"/>
                <a:gd name="T24" fmla="*/ 52 w 70"/>
                <a:gd name="T25" fmla="*/ 9 h 34"/>
                <a:gd name="T26" fmla="*/ 41 w 70"/>
                <a:gd name="T27" fmla="*/ 4 h 34"/>
                <a:gd name="T28" fmla="*/ 27 w 70"/>
                <a:gd name="T29" fmla="*/ 0 h 34"/>
                <a:gd name="T30" fmla="*/ 14 w 70"/>
                <a:gd name="T31" fmla="*/ 0 h 34"/>
                <a:gd name="T32" fmla="*/ 14 w 70"/>
                <a:gd name="T33" fmla="*/ 0 h 34"/>
                <a:gd name="T34" fmla="*/ 5 w 70"/>
                <a:gd name="T35" fmla="*/ 0 h 34"/>
                <a:gd name="T36" fmla="*/ 0 w 70"/>
                <a:gd name="T37" fmla="*/ 4 h 34"/>
                <a:gd name="T38" fmla="*/ 0 w 70"/>
                <a:gd name="T39" fmla="*/ 9 h 34"/>
                <a:gd name="T40" fmla="*/ 5 w 7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4">
                  <a:moveTo>
                    <a:pt x="5" y="18"/>
                  </a:moveTo>
                  <a:lnTo>
                    <a:pt x="5" y="18"/>
                  </a:lnTo>
                  <a:lnTo>
                    <a:pt x="16" y="25"/>
                  </a:lnTo>
                  <a:lnTo>
                    <a:pt x="30" y="29"/>
                  </a:lnTo>
                  <a:lnTo>
                    <a:pt x="43" y="34"/>
                  </a:lnTo>
                  <a:lnTo>
                    <a:pt x="54" y="34"/>
                  </a:lnTo>
                  <a:lnTo>
                    <a:pt x="66" y="34"/>
                  </a:lnTo>
                  <a:lnTo>
                    <a:pt x="70" y="29"/>
                  </a:lnTo>
                  <a:lnTo>
                    <a:pt x="68" y="22"/>
                  </a:lnTo>
                  <a:lnTo>
                    <a:pt x="63" y="16"/>
                  </a:lnTo>
                  <a:lnTo>
                    <a:pt x="52" y="9"/>
                  </a:lnTo>
                  <a:lnTo>
                    <a:pt x="41" y="4"/>
                  </a:lnTo>
                  <a:lnTo>
                    <a:pt x="27" y="0"/>
                  </a:lnTo>
                  <a:lnTo>
                    <a:pt x="14" y="0"/>
                  </a:lnTo>
                  <a:lnTo>
                    <a:pt x="5" y="0"/>
                  </a:lnTo>
                  <a:lnTo>
                    <a:pt x="0" y="4"/>
                  </a:lnTo>
                  <a:lnTo>
                    <a:pt x="0" y="9"/>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7" name="Freeform 234">
              <a:extLst>
                <a:ext uri="{FF2B5EF4-FFF2-40B4-BE49-F238E27FC236}">
                  <a16:creationId xmlns:a16="http://schemas.microsoft.com/office/drawing/2014/main" xmlns="" id="{6C934C7F-BCB5-C943-8616-A7B16F590788}"/>
                </a:ext>
              </a:extLst>
            </p:cNvPr>
            <p:cNvSpPr>
              <a:spLocks/>
            </p:cNvSpPr>
            <p:nvPr/>
          </p:nvSpPr>
          <p:spPr bwMode="auto">
            <a:xfrm>
              <a:off x="5317" y="3812"/>
              <a:ext cx="70" cy="34"/>
            </a:xfrm>
            <a:custGeom>
              <a:avLst/>
              <a:gdLst>
                <a:gd name="T0" fmla="*/ 6 w 70"/>
                <a:gd name="T1" fmla="*/ 18 h 34"/>
                <a:gd name="T2" fmla="*/ 6 w 70"/>
                <a:gd name="T3" fmla="*/ 18 h 34"/>
                <a:gd name="T4" fmla="*/ 18 w 70"/>
                <a:gd name="T5" fmla="*/ 25 h 34"/>
                <a:gd name="T6" fmla="*/ 29 w 70"/>
                <a:gd name="T7" fmla="*/ 29 h 34"/>
                <a:gd name="T8" fmla="*/ 42 w 70"/>
                <a:gd name="T9" fmla="*/ 34 h 34"/>
                <a:gd name="T10" fmla="*/ 56 w 70"/>
                <a:gd name="T11" fmla="*/ 34 h 34"/>
                <a:gd name="T12" fmla="*/ 56 w 70"/>
                <a:gd name="T13" fmla="*/ 34 h 34"/>
                <a:gd name="T14" fmla="*/ 65 w 70"/>
                <a:gd name="T15" fmla="*/ 34 h 34"/>
                <a:gd name="T16" fmla="*/ 70 w 70"/>
                <a:gd name="T17" fmla="*/ 29 h 34"/>
                <a:gd name="T18" fmla="*/ 70 w 70"/>
                <a:gd name="T19" fmla="*/ 25 h 34"/>
                <a:gd name="T20" fmla="*/ 63 w 70"/>
                <a:gd name="T21" fmla="*/ 18 h 34"/>
                <a:gd name="T22" fmla="*/ 63 w 70"/>
                <a:gd name="T23" fmla="*/ 18 h 34"/>
                <a:gd name="T24" fmla="*/ 54 w 70"/>
                <a:gd name="T25" fmla="*/ 9 h 34"/>
                <a:gd name="T26" fmla="*/ 40 w 70"/>
                <a:gd name="T27" fmla="*/ 4 h 34"/>
                <a:gd name="T28" fmla="*/ 27 w 70"/>
                <a:gd name="T29" fmla="*/ 0 h 34"/>
                <a:gd name="T30" fmla="*/ 15 w 70"/>
                <a:gd name="T31" fmla="*/ 0 h 34"/>
                <a:gd name="T32" fmla="*/ 15 w 70"/>
                <a:gd name="T33" fmla="*/ 0 h 34"/>
                <a:gd name="T34" fmla="*/ 6 w 70"/>
                <a:gd name="T35" fmla="*/ 0 h 34"/>
                <a:gd name="T36" fmla="*/ 0 w 70"/>
                <a:gd name="T37" fmla="*/ 4 h 34"/>
                <a:gd name="T38" fmla="*/ 2 w 70"/>
                <a:gd name="T39" fmla="*/ 11 h 34"/>
                <a:gd name="T40" fmla="*/ 6 w 7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4">
                  <a:moveTo>
                    <a:pt x="6" y="18"/>
                  </a:moveTo>
                  <a:lnTo>
                    <a:pt x="6" y="18"/>
                  </a:lnTo>
                  <a:lnTo>
                    <a:pt x="18" y="25"/>
                  </a:lnTo>
                  <a:lnTo>
                    <a:pt x="29" y="29"/>
                  </a:lnTo>
                  <a:lnTo>
                    <a:pt x="42" y="34"/>
                  </a:lnTo>
                  <a:lnTo>
                    <a:pt x="56" y="34"/>
                  </a:lnTo>
                  <a:lnTo>
                    <a:pt x="65" y="34"/>
                  </a:lnTo>
                  <a:lnTo>
                    <a:pt x="70" y="29"/>
                  </a:lnTo>
                  <a:lnTo>
                    <a:pt x="70" y="25"/>
                  </a:lnTo>
                  <a:lnTo>
                    <a:pt x="63" y="18"/>
                  </a:lnTo>
                  <a:lnTo>
                    <a:pt x="54" y="9"/>
                  </a:lnTo>
                  <a:lnTo>
                    <a:pt x="40" y="4"/>
                  </a:lnTo>
                  <a:lnTo>
                    <a:pt x="27" y="0"/>
                  </a:lnTo>
                  <a:lnTo>
                    <a:pt x="15" y="0"/>
                  </a:lnTo>
                  <a:lnTo>
                    <a:pt x="6" y="0"/>
                  </a:lnTo>
                  <a:lnTo>
                    <a:pt x="0" y="4"/>
                  </a:lnTo>
                  <a:lnTo>
                    <a:pt x="2" y="11"/>
                  </a:lnTo>
                  <a:lnTo>
                    <a:pt x="6"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8" name="Freeform 235">
              <a:extLst>
                <a:ext uri="{FF2B5EF4-FFF2-40B4-BE49-F238E27FC236}">
                  <a16:creationId xmlns:a16="http://schemas.microsoft.com/office/drawing/2014/main" xmlns="" id="{D155DBFD-5BC8-404D-B5B4-DC3C15C260B3}"/>
                </a:ext>
              </a:extLst>
            </p:cNvPr>
            <p:cNvSpPr>
              <a:spLocks/>
            </p:cNvSpPr>
            <p:nvPr/>
          </p:nvSpPr>
          <p:spPr bwMode="auto">
            <a:xfrm>
              <a:off x="5317" y="3812"/>
              <a:ext cx="70" cy="34"/>
            </a:xfrm>
            <a:custGeom>
              <a:avLst/>
              <a:gdLst>
                <a:gd name="T0" fmla="*/ 6 w 70"/>
                <a:gd name="T1" fmla="*/ 18 h 34"/>
                <a:gd name="T2" fmla="*/ 6 w 70"/>
                <a:gd name="T3" fmla="*/ 18 h 34"/>
                <a:gd name="T4" fmla="*/ 18 w 70"/>
                <a:gd name="T5" fmla="*/ 25 h 34"/>
                <a:gd name="T6" fmla="*/ 29 w 70"/>
                <a:gd name="T7" fmla="*/ 29 h 34"/>
                <a:gd name="T8" fmla="*/ 42 w 70"/>
                <a:gd name="T9" fmla="*/ 34 h 34"/>
                <a:gd name="T10" fmla="*/ 56 w 70"/>
                <a:gd name="T11" fmla="*/ 34 h 34"/>
                <a:gd name="T12" fmla="*/ 56 w 70"/>
                <a:gd name="T13" fmla="*/ 34 h 34"/>
                <a:gd name="T14" fmla="*/ 65 w 70"/>
                <a:gd name="T15" fmla="*/ 34 h 34"/>
                <a:gd name="T16" fmla="*/ 70 w 70"/>
                <a:gd name="T17" fmla="*/ 29 h 34"/>
                <a:gd name="T18" fmla="*/ 70 w 70"/>
                <a:gd name="T19" fmla="*/ 25 h 34"/>
                <a:gd name="T20" fmla="*/ 63 w 70"/>
                <a:gd name="T21" fmla="*/ 18 h 34"/>
                <a:gd name="T22" fmla="*/ 63 w 70"/>
                <a:gd name="T23" fmla="*/ 18 h 34"/>
                <a:gd name="T24" fmla="*/ 54 w 70"/>
                <a:gd name="T25" fmla="*/ 9 h 34"/>
                <a:gd name="T26" fmla="*/ 40 w 70"/>
                <a:gd name="T27" fmla="*/ 4 h 34"/>
                <a:gd name="T28" fmla="*/ 27 w 70"/>
                <a:gd name="T29" fmla="*/ 0 h 34"/>
                <a:gd name="T30" fmla="*/ 15 w 70"/>
                <a:gd name="T31" fmla="*/ 0 h 34"/>
                <a:gd name="T32" fmla="*/ 15 w 70"/>
                <a:gd name="T33" fmla="*/ 0 h 34"/>
                <a:gd name="T34" fmla="*/ 6 w 70"/>
                <a:gd name="T35" fmla="*/ 0 h 34"/>
                <a:gd name="T36" fmla="*/ 0 w 70"/>
                <a:gd name="T37" fmla="*/ 4 h 34"/>
                <a:gd name="T38" fmla="*/ 2 w 70"/>
                <a:gd name="T39" fmla="*/ 11 h 34"/>
                <a:gd name="T40" fmla="*/ 6 w 7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4">
                  <a:moveTo>
                    <a:pt x="6" y="18"/>
                  </a:moveTo>
                  <a:lnTo>
                    <a:pt x="6" y="18"/>
                  </a:lnTo>
                  <a:lnTo>
                    <a:pt x="18" y="25"/>
                  </a:lnTo>
                  <a:lnTo>
                    <a:pt x="29" y="29"/>
                  </a:lnTo>
                  <a:lnTo>
                    <a:pt x="42" y="34"/>
                  </a:lnTo>
                  <a:lnTo>
                    <a:pt x="56" y="34"/>
                  </a:lnTo>
                  <a:lnTo>
                    <a:pt x="65" y="34"/>
                  </a:lnTo>
                  <a:lnTo>
                    <a:pt x="70" y="29"/>
                  </a:lnTo>
                  <a:lnTo>
                    <a:pt x="70" y="25"/>
                  </a:lnTo>
                  <a:lnTo>
                    <a:pt x="63" y="18"/>
                  </a:lnTo>
                  <a:lnTo>
                    <a:pt x="54" y="9"/>
                  </a:lnTo>
                  <a:lnTo>
                    <a:pt x="40" y="4"/>
                  </a:lnTo>
                  <a:lnTo>
                    <a:pt x="27" y="0"/>
                  </a:lnTo>
                  <a:lnTo>
                    <a:pt x="15" y="0"/>
                  </a:lnTo>
                  <a:lnTo>
                    <a:pt x="6" y="0"/>
                  </a:lnTo>
                  <a:lnTo>
                    <a:pt x="0" y="4"/>
                  </a:lnTo>
                  <a:lnTo>
                    <a:pt x="2" y="11"/>
                  </a:lnTo>
                  <a:lnTo>
                    <a:pt x="6"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19" name="Freeform 236">
              <a:extLst>
                <a:ext uri="{FF2B5EF4-FFF2-40B4-BE49-F238E27FC236}">
                  <a16:creationId xmlns:a16="http://schemas.microsoft.com/office/drawing/2014/main" xmlns="" id="{8ABAD546-63E3-1B4E-9C70-619AEFFA1A49}"/>
                </a:ext>
              </a:extLst>
            </p:cNvPr>
            <p:cNvSpPr>
              <a:spLocks/>
            </p:cNvSpPr>
            <p:nvPr/>
          </p:nvSpPr>
          <p:spPr bwMode="auto">
            <a:xfrm>
              <a:off x="5260" y="3812"/>
              <a:ext cx="70" cy="36"/>
            </a:xfrm>
            <a:custGeom>
              <a:avLst/>
              <a:gdLst>
                <a:gd name="T0" fmla="*/ 7 w 70"/>
                <a:gd name="T1" fmla="*/ 18 h 36"/>
                <a:gd name="T2" fmla="*/ 7 w 70"/>
                <a:gd name="T3" fmla="*/ 18 h 36"/>
                <a:gd name="T4" fmla="*/ 16 w 70"/>
                <a:gd name="T5" fmla="*/ 25 h 36"/>
                <a:gd name="T6" fmla="*/ 30 w 70"/>
                <a:gd name="T7" fmla="*/ 29 h 36"/>
                <a:gd name="T8" fmla="*/ 43 w 70"/>
                <a:gd name="T9" fmla="*/ 34 h 36"/>
                <a:gd name="T10" fmla="*/ 54 w 70"/>
                <a:gd name="T11" fmla="*/ 36 h 36"/>
                <a:gd name="T12" fmla="*/ 54 w 70"/>
                <a:gd name="T13" fmla="*/ 36 h 36"/>
                <a:gd name="T14" fmla="*/ 66 w 70"/>
                <a:gd name="T15" fmla="*/ 34 h 36"/>
                <a:gd name="T16" fmla="*/ 70 w 70"/>
                <a:gd name="T17" fmla="*/ 29 h 36"/>
                <a:gd name="T18" fmla="*/ 70 w 70"/>
                <a:gd name="T19" fmla="*/ 25 h 36"/>
                <a:gd name="T20" fmla="*/ 63 w 70"/>
                <a:gd name="T21" fmla="*/ 18 h 36"/>
                <a:gd name="T22" fmla="*/ 63 w 70"/>
                <a:gd name="T23" fmla="*/ 18 h 36"/>
                <a:gd name="T24" fmla="*/ 54 w 70"/>
                <a:gd name="T25" fmla="*/ 11 h 36"/>
                <a:gd name="T26" fmla="*/ 41 w 70"/>
                <a:gd name="T27" fmla="*/ 4 h 36"/>
                <a:gd name="T28" fmla="*/ 27 w 70"/>
                <a:gd name="T29" fmla="*/ 2 h 36"/>
                <a:gd name="T30" fmla="*/ 16 w 70"/>
                <a:gd name="T31" fmla="*/ 0 h 36"/>
                <a:gd name="T32" fmla="*/ 16 w 70"/>
                <a:gd name="T33" fmla="*/ 0 h 36"/>
                <a:gd name="T34" fmla="*/ 5 w 70"/>
                <a:gd name="T35" fmla="*/ 2 h 36"/>
                <a:gd name="T36" fmla="*/ 0 w 70"/>
                <a:gd name="T37" fmla="*/ 4 h 36"/>
                <a:gd name="T38" fmla="*/ 0 w 70"/>
                <a:gd name="T39" fmla="*/ 11 h 36"/>
                <a:gd name="T40" fmla="*/ 7 w 70"/>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6">
                  <a:moveTo>
                    <a:pt x="7" y="18"/>
                  </a:moveTo>
                  <a:lnTo>
                    <a:pt x="7" y="18"/>
                  </a:lnTo>
                  <a:lnTo>
                    <a:pt x="16" y="25"/>
                  </a:lnTo>
                  <a:lnTo>
                    <a:pt x="30" y="29"/>
                  </a:lnTo>
                  <a:lnTo>
                    <a:pt x="43" y="34"/>
                  </a:lnTo>
                  <a:lnTo>
                    <a:pt x="54" y="36"/>
                  </a:lnTo>
                  <a:lnTo>
                    <a:pt x="66" y="34"/>
                  </a:lnTo>
                  <a:lnTo>
                    <a:pt x="70" y="29"/>
                  </a:lnTo>
                  <a:lnTo>
                    <a:pt x="70" y="25"/>
                  </a:lnTo>
                  <a:lnTo>
                    <a:pt x="63" y="18"/>
                  </a:lnTo>
                  <a:lnTo>
                    <a:pt x="54" y="11"/>
                  </a:lnTo>
                  <a:lnTo>
                    <a:pt x="41" y="4"/>
                  </a:lnTo>
                  <a:lnTo>
                    <a:pt x="27" y="2"/>
                  </a:lnTo>
                  <a:lnTo>
                    <a:pt x="16" y="0"/>
                  </a:lnTo>
                  <a:lnTo>
                    <a:pt x="5" y="2"/>
                  </a:lnTo>
                  <a:lnTo>
                    <a:pt x="0" y="4"/>
                  </a:lnTo>
                  <a:lnTo>
                    <a:pt x="0"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0" name="Freeform 237">
              <a:extLst>
                <a:ext uri="{FF2B5EF4-FFF2-40B4-BE49-F238E27FC236}">
                  <a16:creationId xmlns:a16="http://schemas.microsoft.com/office/drawing/2014/main" xmlns="" id="{35BEB1F6-D47A-8646-BCD1-C2F04D612F7E}"/>
                </a:ext>
              </a:extLst>
            </p:cNvPr>
            <p:cNvSpPr>
              <a:spLocks/>
            </p:cNvSpPr>
            <p:nvPr/>
          </p:nvSpPr>
          <p:spPr bwMode="auto">
            <a:xfrm>
              <a:off x="5260" y="3812"/>
              <a:ext cx="70" cy="36"/>
            </a:xfrm>
            <a:custGeom>
              <a:avLst/>
              <a:gdLst>
                <a:gd name="T0" fmla="*/ 7 w 70"/>
                <a:gd name="T1" fmla="*/ 18 h 36"/>
                <a:gd name="T2" fmla="*/ 7 w 70"/>
                <a:gd name="T3" fmla="*/ 18 h 36"/>
                <a:gd name="T4" fmla="*/ 16 w 70"/>
                <a:gd name="T5" fmla="*/ 25 h 36"/>
                <a:gd name="T6" fmla="*/ 30 w 70"/>
                <a:gd name="T7" fmla="*/ 29 h 36"/>
                <a:gd name="T8" fmla="*/ 43 w 70"/>
                <a:gd name="T9" fmla="*/ 34 h 36"/>
                <a:gd name="T10" fmla="*/ 54 w 70"/>
                <a:gd name="T11" fmla="*/ 36 h 36"/>
                <a:gd name="T12" fmla="*/ 54 w 70"/>
                <a:gd name="T13" fmla="*/ 36 h 36"/>
                <a:gd name="T14" fmla="*/ 66 w 70"/>
                <a:gd name="T15" fmla="*/ 34 h 36"/>
                <a:gd name="T16" fmla="*/ 70 w 70"/>
                <a:gd name="T17" fmla="*/ 29 h 36"/>
                <a:gd name="T18" fmla="*/ 70 w 70"/>
                <a:gd name="T19" fmla="*/ 25 h 36"/>
                <a:gd name="T20" fmla="*/ 63 w 70"/>
                <a:gd name="T21" fmla="*/ 18 h 36"/>
                <a:gd name="T22" fmla="*/ 63 w 70"/>
                <a:gd name="T23" fmla="*/ 18 h 36"/>
                <a:gd name="T24" fmla="*/ 54 w 70"/>
                <a:gd name="T25" fmla="*/ 11 h 36"/>
                <a:gd name="T26" fmla="*/ 41 w 70"/>
                <a:gd name="T27" fmla="*/ 4 h 36"/>
                <a:gd name="T28" fmla="*/ 27 w 70"/>
                <a:gd name="T29" fmla="*/ 2 h 36"/>
                <a:gd name="T30" fmla="*/ 16 w 70"/>
                <a:gd name="T31" fmla="*/ 0 h 36"/>
                <a:gd name="T32" fmla="*/ 16 w 70"/>
                <a:gd name="T33" fmla="*/ 0 h 36"/>
                <a:gd name="T34" fmla="*/ 5 w 70"/>
                <a:gd name="T35" fmla="*/ 2 h 36"/>
                <a:gd name="T36" fmla="*/ 0 w 70"/>
                <a:gd name="T37" fmla="*/ 4 h 36"/>
                <a:gd name="T38" fmla="*/ 0 w 70"/>
                <a:gd name="T39" fmla="*/ 11 h 36"/>
                <a:gd name="T40" fmla="*/ 7 w 70"/>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6">
                  <a:moveTo>
                    <a:pt x="7" y="18"/>
                  </a:moveTo>
                  <a:lnTo>
                    <a:pt x="7" y="18"/>
                  </a:lnTo>
                  <a:lnTo>
                    <a:pt x="16" y="25"/>
                  </a:lnTo>
                  <a:lnTo>
                    <a:pt x="30" y="29"/>
                  </a:lnTo>
                  <a:lnTo>
                    <a:pt x="43" y="34"/>
                  </a:lnTo>
                  <a:lnTo>
                    <a:pt x="54" y="36"/>
                  </a:lnTo>
                  <a:lnTo>
                    <a:pt x="66" y="34"/>
                  </a:lnTo>
                  <a:lnTo>
                    <a:pt x="70" y="29"/>
                  </a:lnTo>
                  <a:lnTo>
                    <a:pt x="70" y="25"/>
                  </a:lnTo>
                  <a:lnTo>
                    <a:pt x="63" y="18"/>
                  </a:lnTo>
                  <a:lnTo>
                    <a:pt x="54" y="11"/>
                  </a:lnTo>
                  <a:lnTo>
                    <a:pt x="41" y="4"/>
                  </a:lnTo>
                  <a:lnTo>
                    <a:pt x="27" y="2"/>
                  </a:lnTo>
                  <a:lnTo>
                    <a:pt x="16" y="0"/>
                  </a:lnTo>
                  <a:lnTo>
                    <a:pt x="5" y="2"/>
                  </a:lnTo>
                  <a:lnTo>
                    <a:pt x="0" y="4"/>
                  </a:lnTo>
                  <a:lnTo>
                    <a:pt x="0"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1" name="Freeform 238">
              <a:extLst>
                <a:ext uri="{FF2B5EF4-FFF2-40B4-BE49-F238E27FC236}">
                  <a16:creationId xmlns:a16="http://schemas.microsoft.com/office/drawing/2014/main" xmlns="" id="{01765157-4714-FD44-B29C-1DD0A9383B9F}"/>
                </a:ext>
              </a:extLst>
            </p:cNvPr>
            <p:cNvSpPr>
              <a:spLocks/>
            </p:cNvSpPr>
            <p:nvPr/>
          </p:nvSpPr>
          <p:spPr bwMode="auto">
            <a:xfrm>
              <a:off x="5204" y="3812"/>
              <a:ext cx="70" cy="36"/>
            </a:xfrm>
            <a:custGeom>
              <a:avLst/>
              <a:gdLst>
                <a:gd name="T0" fmla="*/ 7 w 70"/>
                <a:gd name="T1" fmla="*/ 18 h 36"/>
                <a:gd name="T2" fmla="*/ 7 w 70"/>
                <a:gd name="T3" fmla="*/ 18 h 36"/>
                <a:gd name="T4" fmla="*/ 16 w 70"/>
                <a:gd name="T5" fmla="*/ 25 h 36"/>
                <a:gd name="T6" fmla="*/ 29 w 70"/>
                <a:gd name="T7" fmla="*/ 31 h 36"/>
                <a:gd name="T8" fmla="*/ 43 w 70"/>
                <a:gd name="T9" fmla="*/ 34 h 36"/>
                <a:gd name="T10" fmla="*/ 54 w 70"/>
                <a:gd name="T11" fmla="*/ 36 h 36"/>
                <a:gd name="T12" fmla="*/ 54 w 70"/>
                <a:gd name="T13" fmla="*/ 36 h 36"/>
                <a:gd name="T14" fmla="*/ 63 w 70"/>
                <a:gd name="T15" fmla="*/ 34 h 36"/>
                <a:gd name="T16" fmla="*/ 70 w 70"/>
                <a:gd name="T17" fmla="*/ 29 h 36"/>
                <a:gd name="T18" fmla="*/ 68 w 70"/>
                <a:gd name="T19" fmla="*/ 25 h 36"/>
                <a:gd name="T20" fmla="*/ 63 w 70"/>
                <a:gd name="T21" fmla="*/ 18 h 36"/>
                <a:gd name="T22" fmla="*/ 63 w 70"/>
                <a:gd name="T23" fmla="*/ 18 h 36"/>
                <a:gd name="T24" fmla="*/ 52 w 70"/>
                <a:gd name="T25" fmla="*/ 11 h 36"/>
                <a:gd name="T26" fmla="*/ 41 w 70"/>
                <a:gd name="T27" fmla="*/ 4 h 36"/>
                <a:gd name="T28" fmla="*/ 27 w 70"/>
                <a:gd name="T29" fmla="*/ 2 h 36"/>
                <a:gd name="T30" fmla="*/ 16 w 70"/>
                <a:gd name="T31" fmla="*/ 0 h 36"/>
                <a:gd name="T32" fmla="*/ 16 w 70"/>
                <a:gd name="T33" fmla="*/ 0 h 36"/>
                <a:gd name="T34" fmla="*/ 5 w 70"/>
                <a:gd name="T35" fmla="*/ 2 h 36"/>
                <a:gd name="T36" fmla="*/ 0 w 70"/>
                <a:gd name="T37" fmla="*/ 7 h 36"/>
                <a:gd name="T38" fmla="*/ 2 w 70"/>
                <a:gd name="T39" fmla="*/ 11 h 36"/>
                <a:gd name="T40" fmla="*/ 7 w 70"/>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6">
                  <a:moveTo>
                    <a:pt x="7" y="18"/>
                  </a:moveTo>
                  <a:lnTo>
                    <a:pt x="7" y="18"/>
                  </a:lnTo>
                  <a:lnTo>
                    <a:pt x="16" y="25"/>
                  </a:lnTo>
                  <a:lnTo>
                    <a:pt x="29" y="31"/>
                  </a:lnTo>
                  <a:lnTo>
                    <a:pt x="43" y="34"/>
                  </a:lnTo>
                  <a:lnTo>
                    <a:pt x="54" y="36"/>
                  </a:lnTo>
                  <a:lnTo>
                    <a:pt x="63" y="34"/>
                  </a:lnTo>
                  <a:lnTo>
                    <a:pt x="70" y="29"/>
                  </a:lnTo>
                  <a:lnTo>
                    <a:pt x="68" y="25"/>
                  </a:lnTo>
                  <a:lnTo>
                    <a:pt x="63" y="18"/>
                  </a:lnTo>
                  <a:lnTo>
                    <a:pt x="52" y="11"/>
                  </a:lnTo>
                  <a:lnTo>
                    <a:pt x="41" y="4"/>
                  </a:lnTo>
                  <a:lnTo>
                    <a:pt x="27" y="2"/>
                  </a:lnTo>
                  <a:lnTo>
                    <a:pt x="16" y="0"/>
                  </a:lnTo>
                  <a:lnTo>
                    <a:pt x="5" y="2"/>
                  </a:lnTo>
                  <a:lnTo>
                    <a:pt x="0" y="7"/>
                  </a:lnTo>
                  <a:lnTo>
                    <a:pt x="2"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2" name="Freeform 239">
              <a:extLst>
                <a:ext uri="{FF2B5EF4-FFF2-40B4-BE49-F238E27FC236}">
                  <a16:creationId xmlns:a16="http://schemas.microsoft.com/office/drawing/2014/main" xmlns="" id="{1A54B545-B286-544C-9C62-A5FEC185401E}"/>
                </a:ext>
              </a:extLst>
            </p:cNvPr>
            <p:cNvSpPr>
              <a:spLocks/>
            </p:cNvSpPr>
            <p:nvPr/>
          </p:nvSpPr>
          <p:spPr bwMode="auto">
            <a:xfrm>
              <a:off x="5204" y="3812"/>
              <a:ext cx="70" cy="36"/>
            </a:xfrm>
            <a:custGeom>
              <a:avLst/>
              <a:gdLst>
                <a:gd name="T0" fmla="*/ 7 w 70"/>
                <a:gd name="T1" fmla="*/ 18 h 36"/>
                <a:gd name="T2" fmla="*/ 7 w 70"/>
                <a:gd name="T3" fmla="*/ 18 h 36"/>
                <a:gd name="T4" fmla="*/ 16 w 70"/>
                <a:gd name="T5" fmla="*/ 25 h 36"/>
                <a:gd name="T6" fmla="*/ 29 w 70"/>
                <a:gd name="T7" fmla="*/ 31 h 36"/>
                <a:gd name="T8" fmla="*/ 43 w 70"/>
                <a:gd name="T9" fmla="*/ 34 h 36"/>
                <a:gd name="T10" fmla="*/ 54 w 70"/>
                <a:gd name="T11" fmla="*/ 36 h 36"/>
                <a:gd name="T12" fmla="*/ 54 w 70"/>
                <a:gd name="T13" fmla="*/ 36 h 36"/>
                <a:gd name="T14" fmla="*/ 63 w 70"/>
                <a:gd name="T15" fmla="*/ 34 h 36"/>
                <a:gd name="T16" fmla="*/ 70 w 70"/>
                <a:gd name="T17" fmla="*/ 29 h 36"/>
                <a:gd name="T18" fmla="*/ 68 w 70"/>
                <a:gd name="T19" fmla="*/ 25 h 36"/>
                <a:gd name="T20" fmla="*/ 63 w 70"/>
                <a:gd name="T21" fmla="*/ 18 h 36"/>
                <a:gd name="T22" fmla="*/ 63 w 70"/>
                <a:gd name="T23" fmla="*/ 18 h 36"/>
                <a:gd name="T24" fmla="*/ 52 w 70"/>
                <a:gd name="T25" fmla="*/ 11 h 36"/>
                <a:gd name="T26" fmla="*/ 41 w 70"/>
                <a:gd name="T27" fmla="*/ 4 h 36"/>
                <a:gd name="T28" fmla="*/ 27 w 70"/>
                <a:gd name="T29" fmla="*/ 2 h 36"/>
                <a:gd name="T30" fmla="*/ 16 w 70"/>
                <a:gd name="T31" fmla="*/ 0 h 36"/>
                <a:gd name="T32" fmla="*/ 16 w 70"/>
                <a:gd name="T33" fmla="*/ 0 h 36"/>
                <a:gd name="T34" fmla="*/ 5 w 70"/>
                <a:gd name="T35" fmla="*/ 2 h 36"/>
                <a:gd name="T36" fmla="*/ 0 w 70"/>
                <a:gd name="T37" fmla="*/ 7 h 36"/>
                <a:gd name="T38" fmla="*/ 2 w 70"/>
                <a:gd name="T39" fmla="*/ 11 h 36"/>
                <a:gd name="T40" fmla="*/ 7 w 70"/>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6">
                  <a:moveTo>
                    <a:pt x="7" y="18"/>
                  </a:moveTo>
                  <a:lnTo>
                    <a:pt x="7" y="18"/>
                  </a:lnTo>
                  <a:lnTo>
                    <a:pt x="16" y="25"/>
                  </a:lnTo>
                  <a:lnTo>
                    <a:pt x="29" y="31"/>
                  </a:lnTo>
                  <a:lnTo>
                    <a:pt x="43" y="34"/>
                  </a:lnTo>
                  <a:lnTo>
                    <a:pt x="54" y="36"/>
                  </a:lnTo>
                  <a:lnTo>
                    <a:pt x="63" y="34"/>
                  </a:lnTo>
                  <a:lnTo>
                    <a:pt x="70" y="29"/>
                  </a:lnTo>
                  <a:lnTo>
                    <a:pt x="68" y="25"/>
                  </a:lnTo>
                  <a:lnTo>
                    <a:pt x="63" y="18"/>
                  </a:lnTo>
                  <a:lnTo>
                    <a:pt x="52" y="11"/>
                  </a:lnTo>
                  <a:lnTo>
                    <a:pt x="41" y="4"/>
                  </a:lnTo>
                  <a:lnTo>
                    <a:pt x="27" y="2"/>
                  </a:lnTo>
                  <a:lnTo>
                    <a:pt x="16" y="0"/>
                  </a:lnTo>
                  <a:lnTo>
                    <a:pt x="5" y="2"/>
                  </a:lnTo>
                  <a:lnTo>
                    <a:pt x="0" y="7"/>
                  </a:lnTo>
                  <a:lnTo>
                    <a:pt x="2"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3" name="Freeform 240">
              <a:extLst>
                <a:ext uri="{FF2B5EF4-FFF2-40B4-BE49-F238E27FC236}">
                  <a16:creationId xmlns:a16="http://schemas.microsoft.com/office/drawing/2014/main" xmlns="" id="{08899439-9D07-344F-8E10-093EC803B55B}"/>
                </a:ext>
              </a:extLst>
            </p:cNvPr>
            <p:cNvSpPr>
              <a:spLocks/>
            </p:cNvSpPr>
            <p:nvPr/>
          </p:nvSpPr>
          <p:spPr bwMode="auto">
            <a:xfrm>
              <a:off x="5150" y="3812"/>
              <a:ext cx="65" cy="36"/>
            </a:xfrm>
            <a:custGeom>
              <a:avLst/>
              <a:gdLst>
                <a:gd name="T0" fmla="*/ 5 w 65"/>
                <a:gd name="T1" fmla="*/ 18 h 36"/>
                <a:gd name="T2" fmla="*/ 5 w 65"/>
                <a:gd name="T3" fmla="*/ 18 h 36"/>
                <a:gd name="T4" fmla="*/ 16 w 65"/>
                <a:gd name="T5" fmla="*/ 25 h 36"/>
                <a:gd name="T6" fmla="*/ 27 w 65"/>
                <a:gd name="T7" fmla="*/ 31 h 36"/>
                <a:gd name="T8" fmla="*/ 41 w 65"/>
                <a:gd name="T9" fmla="*/ 34 h 36"/>
                <a:gd name="T10" fmla="*/ 52 w 65"/>
                <a:gd name="T11" fmla="*/ 36 h 36"/>
                <a:gd name="T12" fmla="*/ 52 w 65"/>
                <a:gd name="T13" fmla="*/ 36 h 36"/>
                <a:gd name="T14" fmla="*/ 61 w 65"/>
                <a:gd name="T15" fmla="*/ 34 h 36"/>
                <a:gd name="T16" fmla="*/ 65 w 65"/>
                <a:gd name="T17" fmla="*/ 31 h 36"/>
                <a:gd name="T18" fmla="*/ 65 w 65"/>
                <a:gd name="T19" fmla="*/ 25 h 36"/>
                <a:gd name="T20" fmla="*/ 61 w 65"/>
                <a:gd name="T21" fmla="*/ 18 h 36"/>
                <a:gd name="T22" fmla="*/ 61 w 65"/>
                <a:gd name="T23" fmla="*/ 18 h 36"/>
                <a:gd name="T24" fmla="*/ 50 w 65"/>
                <a:gd name="T25" fmla="*/ 11 h 36"/>
                <a:gd name="T26" fmla="*/ 38 w 65"/>
                <a:gd name="T27" fmla="*/ 7 h 36"/>
                <a:gd name="T28" fmla="*/ 25 w 65"/>
                <a:gd name="T29" fmla="*/ 2 h 36"/>
                <a:gd name="T30" fmla="*/ 14 w 65"/>
                <a:gd name="T31" fmla="*/ 0 h 36"/>
                <a:gd name="T32" fmla="*/ 14 w 65"/>
                <a:gd name="T33" fmla="*/ 0 h 36"/>
                <a:gd name="T34" fmla="*/ 5 w 65"/>
                <a:gd name="T35" fmla="*/ 2 h 36"/>
                <a:gd name="T36" fmla="*/ 0 w 65"/>
                <a:gd name="T37" fmla="*/ 7 h 36"/>
                <a:gd name="T38" fmla="*/ 0 w 65"/>
                <a:gd name="T39" fmla="*/ 11 h 36"/>
                <a:gd name="T40" fmla="*/ 5 w 65"/>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6">
                  <a:moveTo>
                    <a:pt x="5" y="18"/>
                  </a:moveTo>
                  <a:lnTo>
                    <a:pt x="5" y="18"/>
                  </a:lnTo>
                  <a:lnTo>
                    <a:pt x="16" y="25"/>
                  </a:lnTo>
                  <a:lnTo>
                    <a:pt x="27" y="31"/>
                  </a:lnTo>
                  <a:lnTo>
                    <a:pt x="41" y="34"/>
                  </a:lnTo>
                  <a:lnTo>
                    <a:pt x="52" y="36"/>
                  </a:lnTo>
                  <a:lnTo>
                    <a:pt x="61" y="34"/>
                  </a:lnTo>
                  <a:lnTo>
                    <a:pt x="65" y="31"/>
                  </a:lnTo>
                  <a:lnTo>
                    <a:pt x="65" y="25"/>
                  </a:lnTo>
                  <a:lnTo>
                    <a:pt x="61" y="18"/>
                  </a:lnTo>
                  <a:lnTo>
                    <a:pt x="50" y="11"/>
                  </a:lnTo>
                  <a:lnTo>
                    <a:pt x="38" y="7"/>
                  </a:lnTo>
                  <a:lnTo>
                    <a:pt x="25" y="2"/>
                  </a:lnTo>
                  <a:lnTo>
                    <a:pt x="14" y="0"/>
                  </a:lnTo>
                  <a:lnTo>
                    <a:pt x="5" y="2"/>
                  </a:lnTo>
                  <a:lnTo>
                    <a:pt x="0" y="7"/>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4" name="Freeform 241">
              <a:extLst>
                <a:ext uri="{FF2B5EF4-FFF2-40B4-BE49-F238E27FC236}">
                  <a16:creationId xmlns:a16="http://schemas.microsoft.com/office/drawing/2014/main" xmlns="" id="{CEAA578C-D141-414C-84DC-890373CCD319}"/>
                </a:ext>
              </a:extLst>
            </p:cNvPr>
            <p:cNvSpPr>
              <a:spLocks/>
            </p:cNvSpPr>
            <p:nvPr/>
          </p:nvSpPr>
          <p:spPr bwMode="auto">
            <a:xfrm>
              <a:off x="5150" y="3812"/>
              <a:ext cx="65" cy="36"/>
            </a:xfrm>
            <a:custGeom>
              <a:avLst/>
              <a:gdLst>
                <a:gd name="T0" fmla="*/ 5 w 65"/>
                <a:gd name="T1" fmla="*/ 18 h 36"/>
                <a:gd name="T2" fmla="*/ 5 w 65"/>
                <a:gd name="T3" fmla="*/ 18 h 36"/>
                <a:gd name="T4" fmla="*/ 16 w 65"/>
                <a:gd name="T5" fmla="*/ 25 h 36"/>
                <a:gd name="T6" fmla="*/ 27 w 65"/>
                <a:gd name="T7" fmla="*/ 31 h 36"/>
                <a:gd name="T8" fmla="*/ 41 w 65"/>
                <a:gd name="T9" fmla="*/ 34 h 36"/>
                <a:gd name="T10" fmla="*/ 52 w 65"/>
                <a:gd name="T11" fmla="*/ 36 h 36"/>
                <a:gd name="T12" fmla="*/ 52 w 65"/>
                <a:gd name="T13" fmla="*/ 36 h 36"/>
                <a:gd name="T14" fmla="*/ 61 w 65"/>
                <a:gd name="T15" fmla="*/ 34 h 36"/>
                <a:gd name="T16" fmla="*/ 65 w 65"/>
                <a:gd name="T17" fmla="*/ 31 h 36"/>
                <a:gd name="T18" fmla="*/ 65 w 65"/>
                <a:gd name="T19" fmla="*/ 25 h 36"/>
                <a:gd name="T20" fmla="*/ 61 w 65"/>
                <a:gd name="T21" fmla="*/ 18 h 36"/>
                <a:gd name="T22" fmla="*/ 61 w 65"/>
                <a:gd name="T23" fmla="*/ 18 h 36"/>
                <a:gd name="T24" fmla="*/ 50 w 65"/>
                <a:gd name="T25" fmla="*/ 11 h 36"/>
                <a:gd name="T26" fmla="*/ 38 w 65"/>
                <a:gd name="T27" fmla="*/ 7 h 36"/>
                <a:gd name="T28" fmla="*/ 25 w 65"/>
                <a:gd name="T29" fmla="*/ 2 h 36"/>
                <a:gd name="T30" fmla="*/ 14 w 65"/>
                <a:gd name="T31" fmla="*/ 0 h 36"/>
                <a:gd name="T32" fmla="*/ 14 w 65"/>
                <a:gd name="T33" fmla="*/ 0 h 36"/>
                <a:gd name="T34" fmla="*/ 5 w 65"/>
                <a:gd name="T35" fmla="*/ 2 h 36"/>
                <a:gd name="T36" fmla="*/ 0 w 65"/>
                <a:gd name="T37" fmla="*/ 7 h 36"/>
                <a:gd name="T38" fmla="*/ 0 w 65"/>
                <a:gd name="T39" fmla="*/ 11 h 36"/>
                <a:gd name="T40" fmla="*/ 5 w 65"/>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6">
                  <a:moveTo>
                    <a:pt x="5" y="18"/>
                  </a:moveTo>
                  <a:lnTo>
                    <a:pt x="5" y="18"/>
                  </a:lnTo>
                  <a:lnTo>
                    <a:pt x="16" y="25"/>
                  </a:lnTo>
                  <a:lnTo>
                    <a:pt x="27" y="31"/>
                  </a:lnTo>
                  <a:lnTo>
                    <a:pt x="41" y="34"/>
                  </a:lnTo>
                  <a:lnTo>
                    <a:pt x="52" y="36"/>
                  </a:lnTo>
                  <a:lnTo>
                    <a:pt x="61" y="34"/>
                  </a:lnTo>
                  <a:lnTo>
                    <a:pt x="65" y="31"/>
                  </a:lnTo>
                  <a:lnTo>
                    <a:pt x="65" y="25"/>
                  </a:lnTo>
                  <a:lnTo>
                    <a:pt x="61" y="18"/>
                  </a:lnTo>
                  <a:lnTo>
                    <a:pt x="50" y="11"/>
                  </a:lnTo>
                  <a:lnTo>
                    <a:pt x="38" y="7"/>
                  </a:lnTo>
                  <a:lnTo>
                    <a:pt x="25" y="2"/>
                  </a:lnTo>
                  <a:lnTo>
                    <a:pt x="14" y="0"/>
                  </a:lnTo>
                  <a:lnTo>
                    <a:pt x="5" y="2"/>
                  </a:lnTo>
                  <a:lnTo>
                    <a:pt x="0" y="7"/>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5" name="Freeform 242">
              <a:extLst>
                <a:ext uri="{FF2B5EF4-FFF2-40B4-BE49-F238E27FC236}">
                  <a16:creationId xmlns:a16="http://schemas.microsoft.com/office/drawing/2014/main" xmlns="" id="{EFB01E5F-A65B-B14D-A92F-56C7BF22BA6B}"/>
                </a:ext>
              </a:extLst>
            </p:cNvPr>
            <p:cNvSpPr>
              <a:spLocks/>
            </p:cNvSpPr>
            <p:nvPr/>
          </p:nvSpPr>
          <p:spPr bwMode="auto">
            <a:xfrm>
              <a:off x="5094" y="3814"/>
              <a:ext cx="67" cy="34"/>
            </a:xfrm>
            <a:custGeom>
              <a:avLst/>
              <a:gdLst>
                <a:gd name="T0" fmla="*/ 4 w 67"/>
                <a:gd name="T1" fmla="*/ 16 h 34"/>
                <a:gd name="T2" fmla="*/ 4 w 67"/>
                <a:gd name="T3" fmla="*/ 16 h 34"/>
                <a:gd name="T4" fmla="*/ 15 w 67"/>
                <a:gd name="T5" fmla="*/ 23 h 34"/>
                <a:gd name="T6" fmla="*/ 27 w 67"/>
                <a:gd name="T7" fmla="*/ 29 h 34"/>
                <a:gd name="T8" fmla="*/ 40 w 67"/>
                <a:gd name="T9" fmla="*/ 34 h 34"/>
                <a:gd name="T10" fmla="*/ 52 w 67"/>
                <a:gd name="T11" fmla="*/ 34 h 34"/>
                <a:gd name="T12" fmla="*/ 52 w 67"/>
                <a:gd name="T13" fmla="*/ 34 h 34"/>
                <a:gd name="T14" fmla="*/ 63 w 67"/>
                <a:gd name="T15" fmla="*/ 34 h 34"/>
                <a:gd name="T16" fmla="*/ 67 w 67"/>
                <a:gd name="T17" fmla="*/ 29 h 34"/>
                <a:gd name="T18" fmla="*/ 65 w 67"/>
                <a:gd name="T19" fmla="*/ 23 h 34"/>
                <a:gd name="T20" fmla="*/ 61 w 67"/>
                <a:gd name="T21" fmla="*/ 16 h 34"/>
                <a:gd name="T22" fmla="*/ 61 w 67"/>
                <a:gd name="T23" fmla="*/ 16 h 34"/>
                <a:gd name="T24" fmla="*/ 52 w 67"/>
                <a:gd name="T25" fmla="*/ 9 h 34"/>
                <a:gd name="T26" fmla="*/ 38 w 67"/>
                <a:gd name="T27" fmla="*/ 5 h 34"/>
                <a:gd name="T28" fmla="*/ 27 w 67"/>
                <a:gd name="T29" fmla="*/ 0 h 34"/>
                <a:gd name="T30" fmla="*/ 13 w 67"/>
                <a:gd name="T31" fmla="*/ 0 h 34"/>
                <a:gd name="T32" fmla="*/ 13 w 67"/>
                <a:gd name="T33" fmla="*/ 0 h 34"/>
                <a:gd name="T34" fmla="*/ 4 w 67"/>
                <a:gd name="T35" fmla="*/ 0 h 34"/>
                <a:gd name="T36" fmla="*/ 0 w 67"/>
                <a:gd name="T37" fmla="*/ 5 h 34"/>
                <a:gd name="T38" fmla="*/ 0 w 67"/>
                <a:gd name="T39" fmla="*/ 9 h 34"/>
                <a:gd name="T40" fmla="*/ 4 w 6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4" y="16"/>
                  </a:moveTo>
                  <a:lnTo>
                    <a:pt x="4" y="16"/>
                  </a:lnTo>
                  <a:lnTo>
                    <a:pt x="15" y="23"/>
                  </a:lnTo>
                  <a:lnTo>
                    <a:pt x="27" y="29"/>
                  </a:lnTo>
                  <a:lnTo>
                    <a:pt x="40" y="34"/>
                  </a:lnTo>
                  <a:lnTo>
                    <a:pt x="52" y="34"/>
                  </a:lnTo>
                  <a:lnTo>
                    <a:pt x="63" y="34"/>
                  </a:lnTo>
                  <a:lnTo>
                    <a:pt x="67" y="29"/>
                  </a:lnTo>
                  <a:lnTo>
                    <a:pt x="65" y="23"/>
                  </a:lnTo>
                  <a:lnTo>
                    <a:pt x="61" y="16"/>
                  </a:lnTo>
                  <a:lnTo>
                    <a:pt x="52" y="9"/>
                  </a:lnTo>
                  <a:lnTo>
                    <a:pt x="38" y="5"/>
                  </a:lnTo>
                  <a:lnTo>
                    <a:pt x="27" y="0"/>
                  </a:lnTo>
                  <a:lnTo>
                    <a:pt x="13" y="0"/>
                  </a:lnTo>
                  <a:lnTo>
                    <a:pt x="4" y="0"/>
                  </a:lnTo>
                  <a:lnTo>
                    <a:pt x="0"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6" name="Freeform 243">
              <a:extLst>
                <a:ext uri="{FF2B5EF4-FFF2-40B4-BE49-F238E27FC236}">
                  <a16:creationId xmlns:a16="http://schemas.microsoft.com/office/drawing/2014/main" xmlns="" id="{6C133C2B-BA91-A24F-8115-AF30D62EAB39}"/>
                </a:ext>
              </a:extLst>
            </p:cNvPr>
            <p:cNvSpPr>
              <a:spLocks/>
            </p:cNvSpPr>
            <p:nvPr/>
          </p:nvSpPr>
          <p:spPr bwMode="auto">
            <a:xfrm>
              <a:off x="5094" y="3814"/>
              <a:ext cx="67" cy="34"/>
            </a:xfrm>
            <a:custGeom>
              <a:avLst/>
              <a:gdLst>
                <a:gd name="T0" fmla="*/ 4 w 67"/>
                <a:gd name="T1" fmla="*/ 16 h 34"/>
                <a:gd name="T2" fmla="*/ 4 w 67"/>
                <a:gd name="T3" fmla="*/ 16 h 34"/>
                <a:gd name="T4" fmla="*/ 15 w 67"/>
                <a:gd name="T5" fmla="*/ 23 h 34"/>
                <a:gd name="T6" fmla="*/ 27 w 67"/>
                <a:gd name="T7" fmla="*/ 29 h 34"/>
                <a:gd name="T8" fmla="*/ 40 w 67"/>
                <a:gd name="T9" fmla="*/ 34 h 34"/>
                <a:gd name="T10" fmla="*/ 52 w 67"/>
                <a:gd name="T11" fmla="*/ 34 h 34"/>
                <a:gd name="T12" fmla="*/ 52 w 67"/>
                <a:gd name="T13" fmla="*/ 34 h 34"/>
                <a:gd name="T14" fmla="*/ 63 w 67"/>
                <a:gd name="T15" fmla="*/ 34 h 34"/>
                <a:gd name="T16" fmla="*/ 67 w 67"/>
                <a:gd name="T17" fmla="*/ 29 h 34"/>
                <a:gd name="T18" fmla="*/ 65 w 67"/>
                <a:gd name="T19" fmla="*/ 23 h 34"/>
                <a:gd name="T20" fmla="*/ 61 w 67"/>
                <a:gd name="T21" fmla="*/ 16 h 34"/>
                <a:gd name="T22" fmla="*/ 61 w 67"/>
                <a:gd name="T23" fmla="*/ 16 h 34"/>
                <a:gd name="T24" fmla="*/ 52 w 67"/>
                <a:gd name="T25" fmla="*/ 9 h 34"/>
                <a:gd name="T26" fmla="*/ 38 w 67"/>
                <a:gd name="T27" fmla="*/ 5 h 34"/>
                <a:gd name="T28" fmla="*/ 27 w 67"/>
                <a:gd name="T29" fmla="*/ 0 h 34"/>
                <a:gd name="T30" fmla="*/ 13 w 67"/>
                <a:gd name="T31" fmla="*/ 0 h 34"/>
                <a:gd name="T32" fmla="*/ 13 w 67"/>
                <a:gd name="T33" fmla="*/ 0 h 34"/>
                <a:gd name="T34" fmla="*/ 4 w 67"/>
                <a:gd name="T35" fmla="*/ 0 h 34"/>
                <a:gd name="T36" fmla="*/ 0 w 67"/>
                <a:gd name="T37" fmla="*/ 5 h 34"/>
                <a:gd name="T38" fmla="*/ 0 w 67"/>
                <a:gd name="T39" fmla="*/ 9 h 34"/>
                <a:gd name="T40" fmla="*/ 4 w 6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4" y="16"/>
                  </a:moveTo>
                  <a:lnTo>
                    <a:pt x="4" y="16"/>
                  </a:lnTo>
                  <a:lnTo>
                    <a:pt x="15" y="23"/>
                  </a:lnTo>
                  <a:lnTo>
                    <a:pt x="27" y="29"/>
                  </a:lnTo>
                  <a:lnTo>
                    <a:pt x="40" y="34"/>
                  </a:lnTo>
                  <a:lnTo>
                    <a:pt x="52" y="34"/>
                  </a:lnTo>
                  <a:lnTo>
                    <a:pt x="63" y="34"/>
                  </a:lnTo>
                  <a:lnTo>
                    <a:pt x="67" y="29"/>
                  </a:lnTo>
                  <a:lnTo>
                    <a:pt x="65" y="23"/>
                  </a:lnTo>
                  <a:lnTo>
                    <a:pt x="61" y="16"/>
                  </a:lnTo>
                  <a:lnTo>
                    <a:pt x="52" y="9"/>
                  </a:lnTo>
                  <a:lnTo>
                    <a:pt x="38" y="5"/>
                  </a:lnTo>
                  <a:lnTo>
                    <a:pt x="27" y="0"/>
                  </a:lnTo>
                  <a:lnTo>
                    <a:pt x="13" y="0"/>
                  </a:lnTo>
                  <a:lnTo>
                    <a:pt x="4" y="0"/>
                  </a:lnTo>
                  <a:lnTo>
                    <a:pt x="0"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7" name="Freeform 244">
              <a:extLst>
                <a:ext uri="{FF2B5EF4-FFF2-40B4-BE49-F238E27FC236}">
                  <a16:creationId xmlns:a16="http://schemas.microsoft.com/office/drawing/2014/main" xmlns="" id="{CBAD83F6-5A12-214E-81F4-B80ADCCE39E8}"/>
                </a:ext>
              </a:extLst>
            </p:cNvPr>
            <p:cNvSpPr>
              <a:spLocks/>
            </p:cNvSpPr>
            <p:nvPr/>
          </p:nvSpPr>
          <p:spPr bwMode="auto">
            <a:xfrm>
              <a:off x="5040" y="3814"/>
              <a:ext cx="65" cy="34"/>
            </a:xfrm>
            <a:custGeom>
              <a:avLst/>
              <a:gdLst>
                <a:gd name="T0" fmla="*/ 4 w 65"/>
                <a:gd name="T1" fmla="*/ 18 h 34"/>
                <a:gd name="T2" fmla="*/ 4 w 65"/>
                <a:gd name="T3" fmla="*/ 18 h 34"/>
                <a:gd name="T4" fmla="*/ 13 w 65"/>
                <a:gd name="T5" fmla="*/ 25 h 34"/>
                <a:gd name="T6" fmla="*/ 27 w 65"/>
                <a:gd name="T7" fmla="*/ 29 h 34"/>
                <a:gd name="T8" fmla="*/ 38 w 65"/>
                <a:gd name="T9" fmla="*/ 34 h 34"/>
                <a:gd name="T10" fmla="*/ 51 w 65"/>
                <a:gd name="T11" fmla="*/ 34 h 34"/>
                <a:gd name="T12" fmla="*/ 51 w 65"/>
                <a:gd name="T13" fmla="*/ 34 h 34"/>
                <a:gd name="T14" fmla="*/ 60 w 65"/>
                <a:gd name="T15" fmla="*/ 34 h 34"/>
                <a:gd name="T16" fmla="*/ 65 w 65"/>
                <a:gd name="T17" fmla="*/ 29 h 34"/>
                <a:gd name="T18" fmla="*/ 65 w 65"/>
                <a:gd name="T19" fmla="*/ 25 h 34"/>
                <a:gd name="T20" fmla="*/ 58 w 65"/>
                <a:gd name="T21" fmla="*/ 16 h 34"/>
                <a:gd name="T22" fmla="*/ 58 w 65"/>
                <a:gd name="T23" fmla="*/ 16 h 34"/>
                <a:gd name="T24" fmla="*/ 49 w 65"/>
                <a:gd name="T25" fmla="*/ 9 h 34"/>
                <a:gd name="T26" fmla="*/ 38 w 65"/>
                <a:gd name="T27" fmla="*/ 5 h 34"/>
                <a:gd name="T28" fmla="*/ 24 w 65"/>
                <a:gd name="T29" fmla="*/ 0 h 34"/>
                <a:gd name="T30" fmla="*/ 13 w 65"/>
                <a:gd name="T31" fmla="*/ 0 h 34"/>
                <a:gd name="T32" fmla="*/ 13 w 65"/>
                <a:gd name="T33" fmla="*/ 0 h 34"/>
                <a:gd name="T34" fmla="*/ 4 w 65"/>
                <a:gd name="T35" fmla="*/ 0 h 34"/>
                <a:gd name="T36" fmla="*/ 0 w 65"/>
                <a:gd name="T37" fmla="*/ 5 h 34"/>
                <a:gd name="T38" fmla="*/ 0 w 65"/>
                <a:gd name="T39" fmla="*/ 11 h 34"/>
                <a:gd name="T40" fmla="*/ 4 w 6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4">
                  <a:moveTo>
                    <a:pt x="4" y="18"/>
                  </a:moveTo>
                  <a:lnTo>
                    <a:pt x="4" y="18"/>
                  </a:lnTo>
                  <a:lnTo>
                    <a:pt x="13" y="25"/>
                  </a:lnTo>
                  <a:lnTo>
                    <a:pt x="27" y="29"/>
                  </a:lnTo>
                  <a:lnTo>
                    <a:pt x="38" y="34"/>
                  </a:lnTo>
                  <a:lnTo>
                    <a:pt x="51" y="34"/>
                  </a:lnTo>
                  <a:lnTo>
                    <a:pt x="60" y="34"/>
                  </a:lnTo>
                  <a:lnTo>
                    <a:pt x="65" y="29"/>
                  </a:lnTo>
                  <a:lnTo>
                    <a:pt x="65" y="25"/>
                  </a:lnTo>
                  <a:lnTo>
                    <a:pt x="58" y="16"/>
                  </a:lnTo>
                  <a:lnTo>
                    <a:pt x="49" y="9"/>
                  </a:lnTo>
                  <a:lnTo>
                    <a:pt x="38" y="5"/>
                  </a:lnTo>
                  <a:lnTo>
                    <a:pt x="24" y="0"/>
                  </a:lnTo>
                  <a:lnTo>
                    <a:pt x="13" y="0"/>
                  </a:lnTo>
                  <a:lnTo>
                    <a:pt x="4" y="0"/>
                  </a:lnTo>
                  <a:lnTo>
                    <a:pt x="0" y="5"/>
                  </a:lnTo>
                  <a:lnTo>
                    <a:pt x="0"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8" name="Freeform 245">
              <a:extLst>
                <a:ext uri="{FF2B5EF4-FFF2-40B4-BE49-F238E27FC236}">
                  <a16:creationId xmlns:a16="http://schemas.microsoft.com/office/drawing/2014/main" xmlns="" id="{DEEBAE6F-FBE2-7443-B1E1-B8021E1E61C3}"/>
                </a:ext>
              </a:extLst>
            </p:cNvPr>
            <p:cNvSpPr>
              <a:spLocks/>
            </p:cNvSpPr>
            <p:nvPr/>
          </p:nvSpPr>
          <p:spPr bwMode="auto">
            <a:xfrm>
              <a:off x="5040" y="3814"/>
              <a:ext cx="65" cy="34"/>
            </a:xfrm>
            <a:custGeom>
              <a:avLst/>
              <a:gdLst>
                <a:gd name="T0" fmla="*/ 4 w 65"/>
                <a:gd name="T1" fmla="*/ 18 h 34"/>
                <a:gd name="T2" fmla="*/ 4 w 65"/>
                <a:gd name="T3" fmla="*/ 18 h 34"/>
                <a:gd name="T4" fmla="*/ 13 w 65"/>
                <a:gd name="T5" fmla="*/ 25 h 34"/>
                <a:gd name="T6" fmla="*/ 27 w 65"/>
                <a:gd name="T7" fmla="*/ 29 h 34"/>
                <a:gd name="T8" fmla="*/ 38 w 65"/>
                <a:gd name="T9" fmla="*/ 34 h 34"/>
                <a:gd name="T10" fmla="*/ 51 w 65"/>
                <a:gd name="T11" fmla="*/ 34 h 34"/>
                <a:gd name="T12" fmla="*/ 51 w 65"/>
                <a:gd name="T13" fmla="*/ 34 h 34"/>
                <a:gd name="T14" fmla="*/ 60 w 65"/>
                <a:gd name="T15" fmla="*/ 34 h 34"/>
                <a:gd name="T16" fmla="*/ 65 w 65"/>
                <a:gd name="T17" fmla="*/ 29 h 34"/>
                <a:gd name="T18" fmla="*/ 65 w 65"/>
                <a:gd name="T19" fmla="*/ 25 h 34"/>
                <a:gd name="T20" fmla="*/ 58 w 65"/>
                <a:gd name="T21" fmla="*/ 16 h 34"/>
                <a:gd name="T22" fmla="*/ 58 w 65"/>
                <a:gd name="T23" fmla="*/ 16 h 34"/>
                <a:gd name="T24" fmla="*/ 49 w 65"/>
                <a:gd name="T25" fmla="*/ 9 h 34"/>
                <a:gd name="T26" fmla="*/ 38 w 65"/>
                <a:gd name="T27" fmla="*/ 5 h 34"/>
                <a:gd name="T28" fmla="*/ 24 w 65"/>
                <a:gd name="T29" fmla="*/ 0 h 34"/>
                <a:gd name="T30" fmla="*/ 13 w 65"/>
                <a:gd name="T31" fmla="*/ 0 h 34"/>
                <a:gd name="T32" fmla="*/ 13 w 65"/>
                <a:gd name="T33" fmla="*/ 0 h 34"/>
                <a:gd name="T34" fmla="*/ 4 w 65"/>
                <a:gd name="T35" fmla="*/ 0 h 34"/>
                <a:gd name="T36" fmla="*/ 0 w 65"/>
                <a:gd name="T37" fmla="*/ 5 h 34"/>
                <a:gd name="T38" fmla="*/ 0 w 65"/>
                <a:gd name="T39" fmla="*/ 11 h 34"/>
                <a:gd name="T40" fmla="*/ 4 w 6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4">
                  <a:moveTo>
                    <a:pt x="4" y="18"/>
                  </a:moveTo>
                  <a:lnTo>
                    <a:pt x="4" y="18"/>
                  </a:lnTo>
                  <a:lnTo>
                    <a:pt x="13" y="25"/>
                  </a:lnTo>
                  <a:lnTo>
                    <a:pt x="27" y="29"/>
                  </a:lnTo>
                  <a:lnTo>
                    <a:pt x="38" y="34"/>
                  </a:lnTo>
                  <a:lnTo>
                    <a:pt x="51" y="34"/>
                  </a:lnTo>
                  <a:lnTo>
                    <a:pt x="60" y="34"/>
                  </a:lnTo>
                  <a:lnTo>
                    <a:pt x="65" y="29"/>
                  </a:lnTo>
                  <a:lnTo>
                    <a:pt x="65" y="25"/>
                  </a:lnTo>
                  <a:lnTo>
                    <a:pt x="58" y="16"/>
                  </a:lnTo>
                  <a:lnTo>
                    <a:pt x="49" y="9"/>
                  </a:lnTo>
                  <a:lnTo>
                    <a:pt x="38" y="5"/>
                  </a:lnTo>
                  <a:lnTo>
                    <a:pt x="24" y="0"/>
                  </a:lnTo>
                  <a:lnTo>
                    <a:pt x="13" y="0"/>
                  </a:lnTo>
                  <a:lnTo>
                    <a:pt x="4" y="0"/>
                  </a:lnTo>
                  <a:lnTo>
                    <a:pt x="0" y="5"/>
                  </a:lnTo>
                  <a:lnTo>
                    <a:pt x="0"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29" name="Freeform 246">
              <a:extLst>
                <a:ext uri="{FF2B5EF4-FFF2-40B4-BE49-F238E27FC236}">
                  <a16:creationId xmlns:a16="http://schemas.microsoft.com/office/drawing/2014/main" xmlns="" id="{964DF940-3E5A-8C4E-B756-6A1BFF1EF4AE}"/>
                </a:ext>
              </a:extLst>
            </p:cNvPr>
            <p:cNvSpPr>
              <a:spLocks/>
            </p:cNvSpPr>
            <p:nvPr/>
          </p:nvSpPr>
          <p:spPr bwMode="auto">
            <a:xfrm>
              <a:off x="4983" y="3814"/>
              <a:ext cx="66" cy="36"/>
            </a:xfrm>
            <a:custGeom>
              <a:avLst/>
              <a:gdLst>
                <a:gd name="T0" fmla="*/ 7 w 66"/>
                <a:gd name="T1" fmla="*/ 18 h 36"/>
                <a:gd name="T2" fmla="*/ 7 w 66"/>
                <a:gd name="T3" fmla="*/ 18 h 36"/>
                <a:gd name="T4" fmla="*/ 16 w 66"/>
                <a:gd name="T5" fmla="*/ 25 h 36"/>
                <a:gd name="T6" fmla="*/ 27 w 66"/>
                <a:gd name="T7" fmla="*/ 29 h 36"/>
                <a:gd name="T8" fmla="*/ 41 w 66"/>
                <a:gd name="T9" fmla="*/ 34 h 36"/>
                <a:gd name="T10" fmla="*/ 52 w 66"/>
                <a:gd name="T11" fmla="*/ 36 h 36"/>
                <a:gd name="T12" fmla="*/ 52 w 66"/>
                <a:gd name="T13" fmla="*/ 36 h 36"/>
                <a:gd name="T14" fmla="*/ 61 w 66"/>
                <a:gd name="T15" fmla="*/ 34 h 36"/>
                <a:gd name="T16" fmla="*/ 66 w 66"/>
                <a:gd name="T17" fmla="*/ 29 h 36"/>
                <a:gd name="T18" fmla="*/ 66 w 66"/>
                <a:gd name="T19" fmla="*/ 25 h 36"/>
                <a:gd name="T20" fmla="*/ 61 w 66"/>
                <a:gd name="T21" fmla="*/ 18 h 36"/>
                <a:gd name="T22" fmla="*/ 61 w 66"/>
                <a:gd name="T23" fmla="*/ 18 h 36"/>
                <a:gd name="T24" fmla="*/ 52 w 66"/>
                <a:gd name="T25" fmla="*/ 11 h 36"/>
                <a:gd name="T26" fmla="*/ 39 w 66"/>
                <a:gd name="T27" fmla="*/ 5 h 36"/>
                <a:gd name="T28" fmla="*/ 27 w 66"/>
                <a:gd name="T29" fmla="*/ 2 h 36"/>
                <a:gd name="T30" fmla="*/ 14 w 66"/>
                <a:gd name="T31" fmla="*/ 0 h 36"/>
                <a:gd name="T32" fmla="*/ 14 w 66"/>
                <a:gd name="T33" fmla="*/ 0 h 36"/>
                <a:gd name="T34" fmla="*/ 5 w 66"/>
                <a:gd name="T35" fmla="*/ 2 h 36"/>
                <a:gd name="T36" fmla="*/ 0 w 66"/>
                <a:gd name="T37" fmla="*/ 5 h 36"/>
                <a:gd name="T38" fmla="*/ 0 w 66"/>
                <a:gd name="T39" fmla="*/ 11 h 36"/>
                <a:gd name="T40" fmla="*/ 7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7" y="18"/>
                  </a:moveTo>
                  <a:lnTo>
                    <a:pt x="7" y="18"/>
                  </a:lnTo>
                  <a:lnTo>
                    <a:pt x="16" y="25"/>
                  </a:lnTo>
                  <a:lnTo>
                    <a:pt x="27" y="29"/>
                  </a:lnTo>
                  <a:lnTo>
                    <a:pt x="41" y="34"/>
                  </a:lnTo>
                  <a:lnTo>
                    <a:pt x="52" y="36"/>
                  </a:lnTo>
                  <a:lnTo>
                    <a:pt x="61" y="34"/>
                  </a:lnTo>
                  <a:lnTo>
                    <a:pt x="66" y="29"/>
                  </a:lnTo>
                  <a:lnTo>
                    <a:pt x="66" y="25"/>
                  </a:lnTo>
                  <a:lnTo>
                    <a:pt x="61" y="18"/>
                  </a:lnTo>
                  <a:lnTo>
                    <a:pt x="52" y="11"/>
                  </a:lnTo>
                  <a:lnTo>
                    <a:pt x="39" y="5"/>
                  </a:lnTo>
                  <a:lnTo>
                    <a:pt x="27" y="2"/>
                  </a:lnTo>
                  <a:lnTo>
                    <a:pt x="14" y="0"/>
                  </a:lnTo>
                  <a:lnTo>
                    <a:pt x="5" y="2"/>
                  </a:lnTo>
                  <a:lnTo>
                    <a:pt x="0" y="5"/>
                  </a:lnTo>
                  <a:lnTo>
                    <a:pt x="0"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0" name="Freeform 247">
              <a:extLst>
                <a:ext uri="{FF2B5EF4-FFF2-40B4-BE49-F238E27FC236}">
                  <a16:creationId xmlns:a16="http://schemas.microsoft.com/office/drawing/2014/main" xmlns="" id="{8990E046-BC55-EE44-8CE7-54310AB68DC8}"/>
                </a:ext>
              </a:extLst>
            </p:cNvPr>
            <p:cNvSpPr>
              <a:spLocks/>
            </p:cNvSpPr>
            <p:nvPr/>
          </p:nvSpPr>
          <p:spPr bwMode="auto">
            <a:xfrm>
              <a:off x="4983" y="3814"/>
              <a:ext cx="66" cy="36"/>
            </a:xfrm>
            <a:custGeom>
              <a:avLst/>
              <a:gdLst>
                <a:gd name="T0" fmla="*/ 7 w 66"/>
                <a:gd name="T1" fmla="*/ 18 h 36"/>
                <a:gd name="T2" fmla="*/ 7 w 66"/>
                <a:gd name="T3" fmla="*/ 18 h 36"/>
                <a:gd name="T4" fmla="*/ 16 w 66"/>
                <a:gd name="T5" fmla="*/ 25 h 36"/>
                <a:gd name="T6" fmla="*/ 27 w 66"/>
                <a:gd name="T7" fmla="*/ 29 h 36"/>
                <a:gd name="T8" fmla="*/ 41 w 66"/>
                <a:gd name="T9" fmla="*/ 34 h 36"/>
                <a:gd name="T10" fmla="*/ 52 w 66"/>
                <a:gd name="T11" fmla="*/ 36 h 36"/>
                <a:gd name="T12" fmla="*/ 52 w 66"/>
                <a:gd name="T13" fmla="*/ 36 h 36"/>
                <a:gd name="T14" fmla="*/ 61 w 66"/>
                <a:gd name="T15" fmla="*/ 34 h 36"/>
                <a:gd name="T16" fmla="*/ 66 w 66"/>
                <a:gd name="T17" fmla="*/ 29 h 36"/>
                <a:gd name="T18" fmla="*/ 66 w 66"/>
                <a:gd name="T19" fmla="*/ 25 h 36"/>
                <a:gd name="T20" fmla="*/ 61 w 66"/>
                <a:gd name="T21" fmla="*/ 18 h 36"/>
                <a:gd name="T22" fmla="*/ 61 w 66"/>
                <a:gd name="T23" fmla="*/ 18 h 36"/>
                <a:gd name="T24" fmla="*/ 52 w 66"/>
                <a:gd name="T25" fmla="*/ 11 h 36"/>
                <a:gd name="T26" fmla="*/ 39 w 66"/>
                <a:gd name="T27" fmla="*/ 5 h 36"/>
                <a:gd name="T28" fmla="*/ 27 w 66"/>
                <a:gd name="T29" fmla="*/ 2 h 36"/>
                <a:gd name="T30" fmla="*/ 14 w 66"/>
                <a:gd name="T31" fmla="*/ 0 h 36"/>
                <a:gd name="T32" fmla="*/ 14 w 66"/>
                <a:gd name="T33" fmla="*/ 0 h 36"/>
                <a:gd name="T34" fmla="*/ 5 w 66"/>
                <a:gd name="T35" fmla="*/ 2 h 36"/>
                <a:gd name="T36" fmla="*/ 0 w 66"/>
                <a:gd name="T37" fmla="*/ 5 h 36"/>
                <a:gd name="T38" fmla="*/ 0 w 66"/>
                <a:gd name="T39" fmla="*/ 11 h 36"/>
                <a:gd name="T40" fmla="*/ 7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7" y="18"/>
                  </a:moveTo>
                  <a:lnTo>
                    <a:pt x="7" y="18"/>
                  </a:lnTo>
                  <a:lnTo>
                    <a:pt x="16" y="25"/>
                  </a:lnTo>
                  <a:lnTo>
                    <a:pt x="27" y="29"/>
                  </a:lnTo>
                  <a:lnTo>
                    <a:pt x="41" y="34"/>
                  </a:lnTo>
                  <a:lnTo>
                    <a:pt x="52" y="36"/>
                  </a:lnTo>
                  <a:lnTo>
                    <a:pt x="61" y="34"/>
                  </a:lnTo>
                  <a:lnTo>
                    <a:pt x="66" y="29"/>
                  </a:lnTo>
                  <a:lnTo>
                    <a:pt x="66" y="25"/>
                  </a:lnTo>
                  <a:lnTo>
                    <a:pt x="61" y="18"/>
                  </a:lnTo>
                  <a:lnTo>
                    <a:pt x="52" y="11"/>
                  </a:lnTo>
                  <a:lnTo>
                    <a:pt x="39" y="5"/>
                  </a:lnTo>
                  <a:lnTo>
                    <a:pt x="27" y="2"/>
                  </a:lnTo>
                  <a:lnTo>
                    <a:pt x="14" y="0"/>
                  </a:lnTo>
                  <a:lnTo>
                    <a:pt x="5" y="2"/>
                  </a:lnTo>
                  <a:lnTo>
                    <a:pt x="0" y="5"/>
                  </a:lnTo>
                  <a:lnTo>
                    <a:pt x="0"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1" name="Freeform 248">
              <a:extLst>
                <a:ext uri="{FF2B5EF4-FFF2-40B4-BE49-F238E27FC236}">
                  <a16:creationId xmlns:a16="http://schemas.microsoft.com/office/drawing/2014/main" xmlns="" id="{EB7ABC9A-262C-F640-BADB-579173732949}"/>
                </a:ext>
              </a:extLst>
            </p:cNvPr>
            <p:cNvSpPr>
              <a:spLocks/>
            </p:cNvSpPr>
            <p:nvPr/>
          </p:nvSpPr>
          <p:spPr bwMode="auto">
            <a:xfrm>
              <a:off x="4929" y="3814"/>
              <a:ext cx="66" cy="36"/>
            </a:xfrm>
            <a:custGeom>
              <a:avLst/>
              <a:gdLst>
                <a:gd name="T0" fmla="*/ 5 w 66"/>
                <a:gd name="T1" fmla="*/ 18 h 36"/>
                <a:gd name="T2" fmla="*/ 5 w 66"/>
                <a:gd name="T3" fmla="*/ 18 h 36"/>
                <a:gd name="T4" fmla="*/ 16 w 66"/>
                <a:gd name="T5" fmla="*/ 25 h 36"/>
                <a:gd name="T6" fmla="*/ 27 w 66"/>
                <a:gd name="T7" fmla="*/ 32 h 36"/>
                <a:gd name="T8" fmla="*/ 39 w 66"/>
                <a:gd name="T9" fmla="*/ 34 h 36"/>
                <a:gd name="T10" fmla="*/ 52 w 66"/>
                <a:gd name="T11" fmla="*/ 36 h 36"/>
                <a:gd name="T12" fmla="*/ 52 w 66"/>
                <a:gd name="T13" fmla="*/ 36 h 36"/>
                <a:gd name="T14" fmla="*/ 61 w 66"/>
                <a:gd name="T15" fmla="*/ 34 h 36"/>
                <a:gd name="T16" fmla="*/ 66 w 66"/>
                <a:gd name="T17" fmla="*/ 29 h 36"/>
                <a:gd name="T18" fmla="*/ 66 w 66"/>
                <a:gd name="T19" fmla="*/ 25 h 36"/>
                <a:gd name="T20" fmla="*/ 61 w 66"/>
                <a:gd name="T21" fmla="*/ 18 h 36"/>
                <a:gd name="T22" fmla="*/ 61 w 66"/>
                <a:gd name="T23" fmla="*/ 18 h 36"/>
                <a:gd name="T24" fmla="*/ 50 w 66"/>
                <a:gd name="T25" fmla="*/ 11 h 36"/>
                <a:gd name="T26" fmla="*/ 39 w 66"/>
                <a:gd name="T27" fmla="*/ 5 h 36"/>
                <a:gd name="T28" fmla="*/ 27 w 66"/>
                <a:gd name="T29" fmla="*/ 2 h 36"/>
                <a:gd name="T30" fmla="*/ 14 w 66"/>
                <a:gd name="T31" fmla="*/ 0 h 36"/>
                <a:gd name="T32" fmla="*/ 14 w 66"/>
                <a:gd name="T33" fmla="*/ 0 h 36"/>
                <a:gd name="T34" fmla="*/ 5 w 66"/>
                <a:gd name="T35" fmla="*/ 2 h 36"/>
                <a:gd name="T36" fmla="*/ 0 w 66"/>
                <a:gd name="T37" fmla="*/ 7 h 36"/>
                <a:gd name="T38" fmla="*/ 0 w 66"/>
                <a:gd name="T39" fmla="*/ 11 h 36"/>
                <a:gd name="T40" fmla="*/ 5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5" y="18"/>
                  </a:moveTo>
                  <a:lnTo>
                    <a:pt x="5" y="18"/>
                  </a:lnTo>
                  <a:lnTo>
                    <a:pt x="16" y="25"/>
                  </a:lnTo>
                  <a:lnTo>
                    <a:pt x="27" y="32"/>
                  </a:lnTo>
                  <a:lnTo>
                    <a:pt x="39" y="34"/>
                  </a:lnTo>
                  <a:lnTo>
                    <a:pt x="52" y="36"/>
                  </a:lnTo>
                  <a:lnTo>
                    <a:pt x="61" y="34"/>
                  </a:lnTo>
                  <a:lnTo>
                    <a:pt x="66" y="29"/>
                  </a:lnTo>
                  <a:lnTo>
                    <a:pt x="66" y="25"/>
                  </a:lnTo>
                  <a:lnTo>
                    <a:pt x="61" y="18"/>
                  </a:lnTo>
                  <a:lnTo>
                    <a:pt x="50" y="11"/>
                  </a:lnTo>
                  <a:lnTo>
                    <a:pt x="39" y="5"/>
                  </a:lnTo>
                  <a:lnTo>
                    <a:pt x="27" y="2"/>
                  </a:lnTo>
                  <a:lnTo>
                    <a:pt x="14" y="0"/>
                  </a:lnTo>
                  <a:lnTo>
                    <a:pt x="5" y="2"/>
                  </a:lnTo>
                  <a:lnTo>
                    <a:pt x="0" y="7"/>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2" name="Freeform 249">
              <a:extLst>
                <a:ext uri="{FF2B5EF4-FFF2-40B4-BE49-F238E27FC236}">
                  <a16:creationId xmlns:a16="http://schemas.microsoft.com/office/drawing/2014/main" xmlns="" id="{16103E6C-AF8B-C54F-A8AE-C1368687EFCA}"/>
                </a:ext>
              </a:extLst>
            </p:cNvPr>
            <p:cNvSpPr>
              <a:spLocks/>
            </p:cNvSpPr>
            <p:nvPr/>
          </p:nvSpPr>
          <p:spPr bwMode="auto">
            <a:xfrm>
              <a:off x="4929" y="3814"/>
              <a:ext cx="66" cy="36"/>
            </a:xfrm>
            <a:custGeom>
              <a:avLst/>
              <a:gdLst>
                <a:gd name="T0" fmla="*/ 5 w 66"/>
                <a:gd name="T1" fmla="*/ 18 h 36"/>
                <a:gd name="T2" fmla="*/ 5 w 66"/>
                <a:gd name="T3" fmla="*/ 18 h 36"/>
                <a:gd name="T4" fmla="*/ 16 w 66"/>
                <a:gd name="T5" fmla="*/ 25 h 36"/>
                <a:gd name="T6" fmla="*/ 27 w 66"/>
                <a:gd name="T7" fmla="*/ 32 h 36"/>
                <a:gd name="T8" fmla="*/ 39 w 66"/>
                <a:gd name="T9" fmla="*/ 34 h 36"/>
                <a:gd name="T10" fmla="*/ 52 w 66"/>
                <a:gd name="T11" fmla="*/ 36 h 36"/>
                <a:gd name="T12" fmla="*/ 52 w 66"/>
                <a:gd name="T13" fmla="*/ 36 h 36"/>
                <a:gd name="T14" fmla="*/ 61 w 66"/>
                <a:gd name="T15" fmla="*/ 34 h 36"/>
                <a:gd name="T16" fmla="*/ 66 w 66"/>
                <a:gd name="T17" fmla="*/ 29 h 36"/>
                <a:gd name="T18" fmla="*/ 66 w 66"/>
                <a:gd name="T19" fmla="*/ 25 h 36"/>
                <a:gd name="T20" fmla="*/ 61 w 66"/>
                <a:gd name="T21" fmla="*/ 18 h 36"/>
                <a:gd name="T22" fmla="*/ 61 w 66"/>
                <a:gd name="T23" fmla="*/ 18 h 36"/>
                <a:gd name="T24" fmla="*/ 50 w 66"/>
                <a:gd name="T25" fmla="*/ 11 h 36"/>
                <a:gd name="T26" fmla="*/ 39 w 66"/>
                <a:gd name="T27" fmla="*/ 5 h 36"/>
                <a:gd name="T28" fmla="*/ 27 w 66"/>
                <a:gd name="T29" fmla="*/ 2 h 36"/>
                <a:gd name="T30" fmla="*/ 14 w 66"/>
                <a:gd name="T31" fmla="*/ 0 h 36"/>
                <a:gd name="T32" fmla="*/ 14 w 66"/>
                <a:gd name="T33" fmla="*/ 0 h 36"/>
                <a:gd name="T34" fmla="*/ 5 w 66"/>
                <a:gd name="T35" fmla="*/ 2 h 36"/>
                <a:gd name="T36" fmla="*/ 0 w 66"/>
                <a:gd name="T37" fmla="*/ 7 h 36"/>
                <a:gd name="T38" fmla="*/ 0 w 66"/>
                <a:gd name="T39" fmla="*/ 11 h 36"/>
                <a:gd name="T40" fmla="*/ 5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5" y="18"/>
                  </a:moveTo>
                  <a:lnTo>
                    <a:pt x="5" y="18"/>
                  </a:lnTo>
                  <a:lnTo>
                    <a:pt x="16" y="25"/>
                  </a:lnTo>
                  <a:lnTo>
                    <a:pt x="27" y="32"/>
                  </a:lnTo>
                  <a:lnTo>
                    <a:pt x="39" y="34"/>
                  </a:lnTo>
                  <a:lnTo>
                    <a:pt x="52" y="36"/>
                  </a:lnTo>
                  <a:lnTo>
                    <a:pt x="61" y="34"/>
                  </a:lnTo>
                  <a:lnTo>
                    <a:pt x="66" y="29"/>
                  </a:lnTo>
                  <a:lnTo>
                    <a:pt x="66" y="25"/>
                  </a:lnTo>
                  <a:lnTo>
                    <a:pt x="61" y="18"/>
                  </a:lnTo>
                  <a:lnTo>
                    <a:pt x="50" y="11"/>
                  </a:lnTo>
                  <a:lnTo>
                    <a:pt x="39" y="5"/>
                  </a:lnTo>
                  <a:lnTo>
                    <a:pt x="27" y="2"/>
                  </a:lnTo>
                  <a:lnTo>
                    <a:pt x="14" y="0"/>
                  </a:lnTo>
                  <a:lnTo>
                    <a:pt x="5" y="2"/>
                  </a:lnTo>
                  <a:lnTo>
                    <a:pt x="0" y="7"/>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3" name="Freeform 250">
              <a:extLst>
                <a:ext uri="{FF2B5EF4-FFF2-40B4-BE49-F238E27FC236}">
                  <a16:creationId xmlns:a16="http://schemas.microsoft.com/office/drawing/2014/main" xmlns="" id="{1FDB7813-C31D-424D-8BFC-D96A6B072169}"/>
                </a:ext>
              </a:extLst>
            </p:cNvPr>
            <p:cNvSpPr>
              <a:spLocks/>
            </p:cNvSpPr>
            <p:nvPr/>
          </p:nvSpPr>
          <p:spPr bwMode="auto">
            <a:xfrm>
              <a:off x="4875" y="3814"/>
              <a:ext cx="66" cy="36"/>
            </a:xfrm>
            <a:custGeom>
              <a:avLst/>
              <a:gdLst>
                <a:gd name="T0" fmla="*/ 5 w 66"/>
                <a:gd name="T1" fmla="*/ 18 h 36"/>
                <a:gd name="T2" fmla="*/ 5 w 66"/>
                <a:gd name="T3" fmla="*/ 18 h 36"/>
                <a:gd name="T4" fmla="*/ 14 w 66"/>
                <a:gd name="T5" fmla="*/ 25 h 36"/>
                <a:gd name="T6" fmla="*/ 27 w 66"/>
                <a:gd name="T7" fmla="*/ 32 h 36"/>
                <a:gd name="T8" fmla="*/ 39 w 66"/>
                <a:gd name="T9" fmla="*/ 34 h 36"/>
                <a:gd name="T10" fmla="*/ 50 w 66"/>
                <a:gd name="T11" fmla="*/ 36 h 36"/>
                <a:gd name="T12" fmla="*/ 50 w 66"/>
                <a:gd name="T13" fmla="*/ 36 h 36"/>
                <a:gd name="T14" fmla="*/ 61 w 66"/>
                <a:gd name="T15" fmla="*/ 34 h 36"/>
                <a:gd name="T16" fmla="*/ 66 w 66"/>
                <a:gd name="T17" fmla="*/ 32 h 36"/>
                <a:gd name="T18" fmla="*/ 66 w 66"/>
                <a:gd name="T19" fmla="*/ 25 h 36"/>
                <a:gd name="T20" fmla="*/ 59 w 66"/>
                <a:gd name="T21" fmla="*/ 18 h 36"/>
                <a:gd name="T22" fmla="*/ 59 w 66"/>
                <a:gd name="T23" fmla="*/ 18 h 36"/>
                <a:gd name="T24" fmla="*/ 50 w 66"/>
                <a:gd name="T25" fmla="*/ 11 h 36"/>
                <a:gd name="T26" fmla="*/ 39 w 66"/>
                <a:gd name="T27" fmla="*/ 7 h 36"/>
                <a:gd name="T28" fmla="*/ 27 w 66"/>
                <a:gd name="T29" fmla="*/ 2 h 36"/>
                <a:gd name="T30" fmla="*/ 14 w 66"/>
                <a:gd name="T31" fmla="*/ 0 h 36"/>
                <a:gd name="T32" fmla="*/ 14 w 66"/>
                <a:gd name="T33" fmla="*/ 0 h 36"/>
                <a:gd name="T34" fmla="*/ 5 w 66"/>
                <a:gd name="T35" fmla="*/ 2 h 36"/>
                <a:gd name="T36" fmla="*/ 0 w 66"/>
                <a:gd name="T37" fmla="*/ 7 h 36"/>
                <a:gd name="T38" fmla="*/ 0 w 66"/>
                <a:gd name="T39" fmla="*/ 11 h 36"/>
                <a:gd name="T40" fmla="*/ 5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5" y="18"/>
                  </a:moveTo>
                  <a:lnTo>
                    <a:pt x="5" y="18"/>
                  </a:lnTo>
                  <a:lnTo>
                    <a:pt x="14" y="25"/>
                  </a:lnTo>
                  <a:lnTo>
                    <a:pt x="27" y="32"/>
                  </a:lnTo>
                  <a:lnTo>
                    <a:pt x="39" y="34"/>
                  </a:lnTo>
                  <a:lnTo>
                    <a:pt x="50" y="36"/>
                  </a:lnTo>
                  <a:lnTo>
                    <a:pt x="61" y="34"/>
                  </a:lnTo>
                  <a:lnTo>
                    <a:pt x="66" y="32"/>
                  </a:lnTo>
                  <a:lnTo>
                    <a:pt x="66" y="25"/>
                  </a:lnTo>
                  <a:lnTo>
                    <a:pt x="59" y="18"/>
                  </a:lnTo>
                  <a:lnTo>
                    <a:pt x="50" y="11"/>
                  </a:lnTo>
                  <a:lnTo>
                    <a:pt x="39" y="7"/>
                  </a:lnTo>
                  <a:lnTo>
                    <a:pt x="27" y="2"/>
                  </a:lnTo>
                  <a:lnTo>
                    <a:pt x="14" y="0"/>
                  </a:lnTo>
                  <a:lnTo>
                    <a:pt x="5" y="2"/>
                  </a:lnTo>
                  <a:lnTo>
                    <a:pt x="0" y="7"/>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4" name="Freeform 251">
              <a:extLst>
                <a:ext uri="{FF2B5EF4-FFF2-40B4-BE49-F238E27FC236}">
                  <a16:creationId xmlns:a16="http://schemas.microsoft.com/office/drawing/2014/main" xmlns="" id="{A94B6BE3-3D10-2347-B15E-F3E2986DFE76}"/>
                </a:ext>
              </a:extLst>
            </p:cNvPr>
            <p:cNvSpPr>
              <a:spLocks/>
            </p:cNvSpPr>
            <p:nvPr/>
          </p:nvSpPr>
          <p:spPr bwMode="auto">
            <a:xfrm>
              <a:off x="4875" y="3814"/>
              <a:ext cx="66" cy="36"/>
            </a:xfrm>
            <a:custGeom>
              <a:avLst/>
              <a:gdLst>
                <a:gd name="T0" fmla="*/ 5 w 66"/>
                <a:gd name="T1" fmla="*/ 18 h 36"/>
                <a:gd name="T2" fmla="*/ 5 w 66"/>
                <a:gd name="T3" fmla="*/ 18 h 36"/>
                <a:gd name="T4" fmla="*/ 14 w 66"/>
                <a:gd name="T5" fmla="*/ 25 h 36"/>
                <a:gd name="T6" fmla="*/ 27 w 66"/>
                <a:gd name="T7" fmla="*/ 32 h 36"/>
                <a:gd name="T8" fmla="*/ 39 w 66"/>
                <a:gd name="T9" fmla="*/ 34 h 36"/>
                <a:gd name="T10" fmla="*/ 50 w 66"/>
                <a:gd name="T11" fmla="*/ 36 h 36"/>
                <a:gd name="T12" fmla="*/ 50 w 66"/>
                <a:gd name="T13" fmla="*/ 36 h 36"/>
                <a:gd name="T14" fmla="*/ 61 w 66"/>
                <a:gd name="T15" fmla="*/ 34 h 36"/>
                <a:gd name="T16" fmla="*/ 66 w 66"/>
                <a:gd name="T17" fmla="*/ 32 h 36"/>
                <a:gd name="T18" fmla="*/ 66 w 66"/>
                <a:gd name="T19" fmla="*/ 25 h 36"/>
                <a:gd name="T20" fmla="*/ 59 w 66"/>
                <a:gd name="T21" fmla="*/ 18 h 36"/>
                <a:gd name="T22" fmla="*/ 59 w 66"/>
                <a:gd name="T23" fmla="*/ 18 h 36"/>
                <a:gd name="T24" fmla="*/ 50 w 66"/>
                <a:gd name="T25" fmla="*/ 11 h 36"/>
                <a:gd name="T26" fmla="*/ 39 w 66"/>
                <a:gd name="T27" fmla="*/ 7 h 36"/>
                <a:gd name="T28" fmla="*/ 27 w 66"/>
                <a:gd name="T29" fmla="*/ 2 h 36"/>
                <a:gd name="T30" fmla="*/ 14 w 66"/>
                <a:gd name="T31" fmla="*/ 0 h 36"/>
                <a:gd name="T32" fmla="*/ 14 w 66"/>
                <a:gd name="T33" fmla="*/ 0 h 36"/>
                <a:gd name="T34" fmla="*/ 5 w 66"/>
                <a:gd name="T35" fmla="*/ 2 h 36"/>
                <a:gd name="T36" fmla="*/ 0 w 66"/>
                <a:gd name="T37" fmla="*/ 7 h 36"/>
                <a:gd name="T38" fmla="*/ 0 w 66"/>
                <a:gd name="T39" fmla="*/ 11 h 36"/>
                <a:gd name="T40" fmla="*/ 5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5" y="18"/>
                  </a:moveTo>
                  <a:lnTo>
                    <a:pt x="5" y="18"/>
                  </a:lnTo>
                  <a:lnTo>
                    <a:pt x="14" y="25"/>
                  </a:lnTo>
                  <a:lnTo>
                    <a:pt x="27" y="32"/>
                  </a:lnTo>
                  <a:lnTo>
                    <a:pt x="39" y="34"/>
                  </a:lnTo>
                  <a:lnTo>
                    <a:pt x="50" y="36"/>
                  </a:lnTo>
                  <a:lnTo>
                    <a:pt x="61" y="34"/>
                  </a:lnTo>
                  <a:lnTo>
                    <a:pt x="66" y="32"/>
                  </a:lnTo>
                  <a:lnTo>
                    <a:pt x="66" y="25"/>
                  </a:lnTo>
                  <a:lnTo>
                    <a:pt x="59" y="18"/>
                  </a:lnTo>
                  <a:lnTo>
                    <a:pt x="50" y="11"/>
                  </a:lnTo>
                  <a:lnTo>
                    <a:pt x="39" y="7"/>
                  </a:lnTo>
                  <a:lnTo>
                    <a:pt x="27" y="2"/>
                  </a:lnTo>
                  <a:lnTo>
                    <a:pt x="14" y="0"/>
                  </a:lnTo>
                  <a:lnTo>
                    <a:pt x="5" y="2"/>
                  </a:lnTo>
                  <a:lnTo>
                    <a:pt x="0" y="7"/>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5" name="Freeform 252">
              <a:extLst>
                <a:ext uri="{FF2B5EF4-FFF2-40B4-BE49-F238E27FC236}">
                  <a16:creationId xmlns:a16="http://schemas.microsoft.com/office/drawing/2014/main" xmlns="" id="{50DA2C9B-292A-FD4B-940B-6E9BB788367A}"/>
                </a:ext>
              </a:extLst>
            </p:cNvPr>
            <p:cNvSpPr>
              <a:spLocks/>
            </p:cNvSpPr>
            <p:nvPr/>
          </p:nvSpPr>
          <p:spPr bwMode="auto">
            <a:xfrm>
              <a:off x="4821" y="3816"/>
              <a:ext cx="66" cy="34"/>
            </a:xfrm>
            <a:custGeom>
              <a:avLst/>
              <a:gdLst>
                <a:gd name="T0" fmla="*/ 7 w 66"/>
                <a:gd name="T1" fmla="*/ 16 h 34"/>
                <a:gd name="T2" fmla="*/ 7 w 66"/>
                <a:gd name="T3" fmla="*/ 16 h 34"/>
                <a:gd name="T4" fmla="*/ 16 w 66"/>
                <a:gd name="T5" fmla="*/ 23 h 34"/>
                <a:gd name="T6" fmla="*/ 27 w 66"/>
                <a:gd name="T7" fmla="*/ 30 h 34"/>
                <a:gd name="T8" fmla="*/ 39 w 66"/>
                <a:gd name="T9" fmla="*/ 34 h 34"/>
                <a:gd name="T10" fmla="*/ 50 w 66"/>
                <a:gd name="T11" fmla="*/ 34 h 34"/>
                <a:gd name="T12" fmla="*/ 50 w 66"/>
                <a:gd name="T13" fmla="*/ 34 h 34"/>
                <a:gd name="T14" fmla="*/ 59 w 66"/>
                <a:gd name="T15" fmla="*/ 32 h 34"/>
                <a:gd name="T16" fmla="*/ 63 w 66"/>
                <a:gd name="T17" fmla="*/ 30 h 34"/>
                <a:gd name="T18" fmla="*/ 66 w 66"/>
                <a:gd name="T19" fmla="*/ 23 h 34"/>
                <a:gd name="T20" fmla="*/ 59 w 66"/>
                <a:gd name="T21" fmla="*/ 16 h 34"/>
                <a:gd name="T22" fmla="*/ 59 w 66"/>
                <a:gd name="T23" fmla="*/ 16 h 34"/>
                <a:gd name="T24" fmla="*/ 50 w 66"/>
                <a:gd name="T25" fmla="*/ 9 h 34"/>
                <a:gd name="T26" fmla="*/ 39 w 66"/>
                <a:gd name="T27" fmla="*/ 5 h 34"/>
                <a:gd name="T28" fmla="*/ 27 w 66"/>
                <a:gd name="T29" fmla="*/ 0 h 34"/>
                <a:gd name="T30" fmla="*/ 16 w 66"/>
                <a:gd name="T31" fmla="*/ 0 h 34"/>
                <a:gd name="T32" fmla="*/ 16 w 66"/>
                <a:gd name="T33" fmla="*/ 0 h 34"/>
                <a:gd name="T34" fmla="*/ 7 w 66"/>
                <a:gd name="T35" fmla="*/ 0 h 34"/>
                <a:gd name="T36" fmla="*/ 0 w 66"/>
                <a:gd name="T37" fmla="*/ 5 h 34"/>
                <a:gd name="T38" fmla="*/ 0 w 66"/>
                <a:gd name="T39" fmla="*/ 9 h 34"/>
                <a:gd name="T40" fmla="*/ 7 w 66"/>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7" y="16"/>
                  </a:moveTo>
                  <a:lnTo>
                    <a:pt x="7" y="16"/>
                  </a:lnTo>
                  <a:lnTo>
                    <a:pt x="16" y="23"/>
                  </a:lnTo>
                  <a:lnTo>
                    <a:pt x="27" y="30"/>
                  </a:lnTo>
                  <a:lnTo>
                    <a:pt x="39" y="34"/>
                  </a:lnTo>
                  <a:lnTo>
                    <a:pt x="50" y="34"/>
                  </a:lnTo>
                  <a:lnTo>
                    <a:pt x="59" y="32"/>
                  </a:lnTo>
                  <a:lnTo>
                    <a:pt x="63" y="30"/>
                  </a:lnTo>
                  <a:lnTo>
                    <a:pt x="66" y="23"/>
                  </a:lnTo>
                  <a:lnTo>
                    <a:pt x="59" y="16"/>
                  </a:lnTo>
                  <a:lnTo>
                    <a:pt x="50" y="9"/>
                  </a:lnTo>
                  <a:lnTo>
                    <a:pt x="39" y="5"/>
                  </a:lnTo>
                  <a:lnTo>
                    <a:pt x="27" y="0"/>
                  </a:lnTo>
                  <a:lnTo>
                    <a:pt x="16" y="0"/>
                  </a:lnTo>
                  <a:lnTo>
                    <a:pt x="7" y="0"/>
                  </a:lnTo>
                  <a:lnTo>
                    <a:pt x="0" y="5"/>
                  </a:lnTo>
                  <a:lnTo>
                    <a:pt x="0"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6" name="Freeform 253">
              <a:extLst>
                <a:ext uri="{FF2B5EF4-FFF2-40B4-BE49-F238E27FC236}">
                  <a16:creationId xmlns:a16="http://schemas.microsoft.com/office/drawing/2014/main" xmlns="" id="{36433271-D205-1942-823D-C9295A20FC3E}"/>
                </a:ext>
              </a:extLst>
            </p:cNvPr>
            <p:cNvSpPr>
              <a:spLocks/>
            </p:cNvSpPr>
            <p:nvPr/>
          </p:nvSpPr>
          <p:spPr bwMode="auto">
            <a:xfrm>
              <a:off x="4821" y="3816"/>
              <a:ext cx="66" cy="34"/>
            </a:xfrm>
            <a:custGeom>
              <a:avLst/>
              <a:gdLst>
                <a:gd name="T0" fmla="*/ 7 w 66"/>
                <a:gd name="T1" fmla="*/ 16 h 34"/>
                <a:gd name="T2" fmla="*/ 7 w 66"/>
                <a:gd name="T3" fmla="*/ 16 h 34"/>
                <a:gd name="T4" fmla="*/ 16 w 66"/>
                <a:gd name="T5" fmla="*/ 23 h 34"/>
                <a:gd name="T6" fmla="*/ 27 w 66"/>
                <a:gd name="T7" fmla="*/ 30 h 34"/>
                <a:gd name="T8" fmla="*/ 39 w 66"/>
                <a:gd name="T9" fmla="*/ 34 h 34"/>
                <a:gd name="T10" fmla="*/ 50 w 66"/>
                <a:gd name="T11" fmla="*/ 34 h 34"/>
                <a:gd name="T12" fmla="*/ 50 w 66"/>
                <a:gd name="T13" fmla="*/ 34 h 34"/>
                <a:gd name="T14" fmla="*/ 59 w 66"/>
                <a:gd name="T15" fmla="*/ 32 h 34"/>
                <a:gd name="T16" fmla="*/ 63 w 66"/>
                <a:gd name="T17" fmla="*/ 30 h 34"/>
                <a:gd name="T18" fmla="*/ 66 w 66"/>
                <a:gd name="T19" fmla="*/ 23 h 34"/>
                <a:gd name="T20" fmla="*/ 59 w 66"/>
                <a:gd name="T21" fmla="*/ 16 h 34"/>
                <a:gd name="T22" fmla="*/ 59 w 66"/>
                <a:gd name="T23" fmla="*/ 16 h 34"/>
                <a:gd name="T24" fmla="*/ 50 w 66"/>
                <a:gd name="T25" fmla="*/ 9 h 34"/>
                <a:gd name="T26" fmla="*/ 39 w 66"/>
                <a:gd name="T27" fmla="*/ 5 h 34"/>
                <a:gd name="T28" fmla="*/ 27 w 66"/>
                <a:gd name="T29" fmla="*/ 0 h 34"/>
                <a:gd name="T30" fmla="*/ 16 w 66"/>
                <a:gd name="T31" fmla="*/ 0 h 34"/>
                <a:gd name="T32" fmla="*/ 16 w 66"/>
                <a:gd name="T33" fmla="*/ 0 h 34"/>
                <a:gd name="T34" fmla="*/ 7 w 66"/>
                <a:gd name="T35" fmla="*/ 0 h 34"/>
                <a:gd name="T36" fmla="*/ 0 w 66"/>
                <a:gd name="T37" fmla="*/ 5 h 34"/>
                <a:gd name="T38" fmla="*/ 0 w 66"/>
                <a:gd name="T39" fmla="*/ 9 h 34"/>
                <a:gd name="T40" fmla="*/ 7 w 66"/>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7" y="16"/>
                  </a:moveTo>
                  <a:lnTo>
                    <a:pt x="7" y="16"/>
                  </a:lnTo>
                  <a:lnTo>
                    <a:pt x="16" y="23"/>
                  </a:lnTo>
                  <a:lnTo>
                    <a:pt x="27" y="30"/>
                  </a:lnTo>
                  <a:lnTo>
                    <a:pt x="39" y="34"/>
                  </a:lnTo>
                  <a:lnTo>
                    <a:pt x="50" y="34"/>
                  </a:lnTo>
                  <a:lnTo>
                    <a:pt x="59" y="32"/>
                  </a:lnTo>
                  <a:lnTo>
                    <a:pt x="63" y="30"/>
                  </a:lnTo>
                  <a:lnTo>
                    <a:pt x="66" y="23"/>
                  </a:lnTo>
                  <a:lnTo>
                    <a:pt x="59" y="16"/>
                  </a:lnTo>
                  <a:lnTo>
                    <a:pt x="50" y="9"/>
                  </a:lnTo>
                  <a:lnTo>
                    <a:pt x="39" y="5"/>
                  </a:lnTo>
                  <a:lnTo>
                    <a:pt x="27" y="0"/>
                  </a:lnTo>
                  <a:lnTo>
                    <a:pt x="16" y="0"/>
                  </a:lnTo>
                  <a:lnTo>
                    <a:pt x="7" y="0"/>
                  </a:lnTo>
                  <a:lnTo>
                    <a:pt x="0" y="5"/>
                  </a:lnTo>
                  <a:lnTo>
                    <a:pt x="0"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7" name="Freeform 254">
              <a:extLst>
                <a:ext uri="{FF2B5EF4-FFF2-40B4-BE49-F238E27FC236}">
                  <a16:creationId xmlns:a16="http://schemas.microsoft.com/office/drawing/2014/main" xmlns="" id="{016BD99E-02B9-874F-B72C-BE6F8BD1A90C}"/>
                </a:ext>
              </a:extLst>
            </p:cNvPr>
            <p:cNvSpPr>
              <a:spLocks/>
            </p:cNvSpPr>
            <p:nvPr/>
          </p:nvSpPr>
          <p:spPr bwMode="auto">
            <a:xfrm>
              <a:off x="4769" y="3816"/>
              <a:ext cx="63" cy="34"/>
            </a:xfrm>
            <a:custGeom>
              <a:avLst/>
              <a:gdLst>
                <a:gd name="T0" fmla="*/ 5 w 63"/>
                <a:gd name="T1" fmla="*/ 18 h 34"/>
                <a:gd name="T2" fmla="*/ 5 w 63"/>
                <a:gd name="T3" fmla="*/ 18 h 34"/>
                <a:gd name="T4" fmla="*/ 14 w 63"/>
                <a:gd name="T5" fmla="*/ 25 h 34"/>
                <a:gd name="T6" fmla="*/ 25 w 63"/>
                <a:gd name="T7" fmla="*/ 30 h 34"/>
                <a:gd name="T8" fmla="*/ 36 w 63"/>
                <a:gd name="T9" fmla="*/ 34 h 34"/>
                <a:gd name="T10" fmla="*/ 48 w 63"/>
                <a:gd name="T11" fmla="*/ 34 h 34"/>
                <a:gd name="T12" fmla="*/ 48 w 63"/>
                <a:gd name="T13" fmla="*/ 34 h 34"/>
                <a:gd name="T14" fmla="*/ 57 w 63"/>
                <a:gd name="T15" fmla="*/ 34 h 34"/>
                <a:gd name="T16" fmla="*/ 61 w 63"/>
                <a:gd name="T17" fmla="*/ 30 h 34"/>
                <a:gd name="T18" fmla="*/ 63 w 63"/>
                <a:gd name="T19" fmla="*/ 23 h 34"/>
                <a:gd name="T20" fmla="*/ 57 w 63"/>
                <a:gd name="T21" fmla="*/ 16 h 34"/>
                <a:gd name="T22" fmla="*/ 57 w 63"/>
                <a:gd name="T23" fmla="*/ 16 h 34"/>
                <a:gd name="T24" fmla="*/ 48 w 63"/>
                <a:gd name="T25" fmla="*/ 9 h 34"/>
                <a:gd name="T26" fmla="*/ 36 w 63"/>
                <a:gd name="T27" fmla="*/ 5 h 34"/>
                <a:gd name="T28" fmla="*/ 25 w 63"/>
                <a:gd name="T29" fmla="*/ 0 h 34"/>
                <a:gd name="T30" fmla="*/ 14 w 63"/>
                <a:gd name="T31" fmla="*/ 0 h 34"/>
                <a:gd name="T32" fmla="*/ 14 w 63"/>
                <a:gd name="T33" fmla="*/ 0 h 34"/>
                <a:gd name="T34" fmla="*/ 5 w 63"/>
                <a:gd name="T35" fmla="*/ 0 h 34"/>
                <a:gd name="T36" fmla="*/ 0 w 63"/>
                <a:gd name="T37" fmla="*/ 5 h 34"/>
                <a:gd name="T38" fmla="*/ 0 w 63"/>
                <a:gd name="T39" fmla="*/ 12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5"/>
                  </a:lnTo>
                  <a:lnTo>
                    <a:pt x="25" y="30"/>
                  </a:lnTo>
                  <a:lnTo>
                    <a:pt x="36" y="34"/>
                  </a:lnTo>
                  <a:lnTo>
                    <a:pt x="48" y="34"/>
                  </a:lnTo>
                  <a:lnTo>
                    <a:pt x="57" y="34"/>
                  </a:lnTo>
                  <a:lnTo>
                    <a:pt x="61" y="30"/>
                  </a:lnTo>
                  <a:lnTo>
                    <a:pt x="63" y="23"/>
                  </a:lnTo>
                  <a:lnTo>
                    <a:pt x="57" y="16"/>
                  </a:lnTo>
                  <a:lnTo>
                    <a:pt x="48" y="9"/>
                  </a:lnTo>
                  <a:lnTo>
                    <a:pt x="36" y="5"/>
                  </a:lnTo>
                  <a:lnTo>
                    <a:pt x="25" y="0"/>
                  </a:lnTo>
                  <a:lnTo>
                    <a:pt x="14" y="0"/>
                  </a:lnTo>
                  <a:lnTo>
                    <a:pt x="5" y="0"/>
                  </a:lnTo>
                  <a:lnTo>
                    <a:pt x="0" y="5"/>
                  </a:lnTo>
                  <a:lnTo>
                    <a:pt x="0" y="12"/>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8" name="Freeform 255">
              <a:extLst>
                <a:ext uri="{FF2B5EF4-FFF2-40B4-BE49-F238E27FC236}">
                  <a16:creationId xmlns:a16="http://schemas.microsoft.com/office/drawing/2014/main" xmlns="" id="{B82AC1B2-A7F4-514A-8914-B7806E0C06DA}"/>
                </a:ext>
              </a:extLst>
            </p:cNvPr>
            <p:cNvSpPr>
              <a:spLocks/>
            </p:cNvSpPr>
            <p:nvPr/>
          </p:nvSpPr>
          <p:spPr bwMode="auto">
            <a:xfrm>
              <a:off x="4769" y="3816"/>
              <a:ext cx="63" cy="34"/>
            </a:xfrm>
            <a:custGeom>
              <a:avLst/>
              <a:gdLst>
                <a:gd name="T0" fmla="*/ 5 w 63"/>
                <a:gd name="T1" fmla="*/ 18 h 34"/>
                <a:gd name="T2" fmla="*/ 5 w 63"/>
                <a:gd name="T3" fmla="*/ 18 h 34"/>
                <a:gd name="T4" fmla="*/ 14 w 63"/>
                <a:gd name="T5" fmla="*/ 25 h 34"/>
                <a:gd name="T6" fmla="*/ 25 w 63"/>
                <a:gd name="T7" fmla="*/ 30 h 34"/>
                <a:gd name="T8" fmla="*/ 36 w 63"/>
                <a:gd name="T9" fmla="*/ 34 h 34"/>
                <a:gd name="T10" fmla="*/ 48 w 63"/>
                <a:gd name="T11" fmla="*/ 34 h 34"/>
                <a:gd name="T12" fmla="*/ 48 w 63"/>
                <a:gd name="T13" fmla="*/ 34 h 34"/>
                <a:gd name="T14" fmla="*/ 57 w 63"/>
                <a:gd name="T15" fmla="*/ 34 h 34"/>
                <a:gd name="T16" fmla="*/ 61 w 63"/>
                <a:gd name="T17" fmla="*/ 30 h 34"/>
                <a:gd name="T18" fmla="*/ 63 w 63"/>
                <a:gd name="T19" fmla="*/ 23 h 34"/>
                <a:gd name="T20" fmla="*/ 57 w 63"/>
                <a:gd name="T21" fmla="*/ 16 h 34"/>
                <a:gd name="T22" fmla="*/ 57 w 63"/>
                <a:gd name="T23" fmla="*/ 16 h 34"/>
                <a:gd name="T24" fmla="*/ 48 w 63"/>
                <a:gd name="T25" fmla="*/ 9 h 34"/>
                <a:gd name="T26" fmla="*/ 36 w 63"/>
                <a:gd name="T27" fmla="*/ 5 h 34"/>
                <a:gd name="T28" fmla="*/ 25 w 63"/>
                <a:gd name="T29" fmla="*/ 0 h 34"/>
                <a:gd name="T30" fmla="*/ 14 w 63"/>
                <a:gd name="T31" fmla="*/ 0 h 34"/>
                <a:gd name="T32" fmla="*/ 14 w 63"/>
                <a:gd name="T33" fmla="*/ 0 h 34"/>
                <a:gd name="T34" fmla="*/ 5 w 63"/>
                <a:gd name="T35" fmla="*/ 0 h 34"/>
                <a:gd name="T36" fmla="*/ 0 w 63"/>
                <a:gd name="T37" fmla="*/ 5 h 34"/>
                <a:gd name="T38" fmla="*/ 0 w 63"/>
                <a:gd name="T39" fmla="*/ 12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5"/>
                  </a:lnTo>
                  <a:lnTo>
                    <a:pt x="25" y="30"/>
                  </a:lnTo>
                  <a:lnTo>
                    <a:pt x="36" y="34"/>
                  </a:lnTo>
                  <a:lnTo>
                    <a:pt x="48" y="34"/>
                  </a:lnTo>
                  <a:lnTo>
                    <a:pt x="57" y="34"/>
                  </a:lnTo>
                  <a:lnTo>
                    <a:pt x="61" y="30"/>
                  </a:lnTo>
                  <a:lnTo>
                    <a:pt x="63" y="23"/>
                  </a:lnTo>
                  <a:lnTo>
                    <a:pt x="57" y="16"/>
                  </a:lnTo>
                  <a:lnTo>
                    <a:pt x="48" y="9"/>
                  </a:lnTo>
                  <a:lnTo>
                    <a:pt x="36" y="5"/>
                  </a:lnTo>
                  <a:lnTo>
                    <a:pt x="25" y="0"/>
                  </a:lnTo>
                  <a:lnTo>
                    <a:pt x="14" y="0"/>
                  </a:lnTo>
                  <a:lnTo>
                    <a:pt x="5" y="0"/>
                  </a:lnTo>
                  <a:lnTo>
                    <a:pt x="0" y="5"/>
                  </a:lnTo>
                  <a:lnTo>
                    <a:pt x="0" y="12"/>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39" name="Freeform 256">
              <a:extLst>
                <a:ext uri="{FF2B5EF4-FFF2-40B4-BE49-F238E27FC236}">
                  <a16:creationId xmlns:a16="http://schemas.microsoft.com/office/drawing/2014/main" xmlns="" id="{9DB8F349-8B11-394F-904F-00B607BBC144}"/>
                </a:ext>
              </a:extLst>
            </p:cNvPr>
            <p:cNvSpPr>
              <a:spLocks/>
            </p:cNvSpPr>
            <p:nvPr/>
          </p:nvSpPr>
          <p:spPr bwMode="auto">
            <a:xfrm>
              <a:off x="4715" y="3816"/>
              <a:ext cx="63" cy="34"/>
            </a:xfrm>
            <a:custGeom>
              <a:avLst/>
              <a:gdLst>
                <a:gd name="T0" fmla="*/ 5 w 63"/>
                <a:gd name="T1" fmla="*/ 18 h 34"/>
                <a:gd name="T2" fmla="*/ 5 w 63"/>
                <a:gd name="T3" fmla="*/ 18 h 34"/>
                <a:gd name="T4" fmla="*/ 14 w 63"/>
                <a:gd name="T5" fmla="*/ 25 h 34"/>
                <a:gd name="T6" fmla="*/ 25 w 63"/>
                <a:gd name="T7" fmla="*/ 30 h 34"/>
                <a:gd name="T8" fmla="*/ 36 w 63"/>
                <a:gd name="T9" fmla="*/ 34 h 34"/>
                <a:gd name="T10" fmla="*/ 50 w 63"/>
                <a:gd name="T11" fmla="*/ 34 h 34"/>
                <a:gd name="T12" fmla="*/ 50 w 63"/>
                <a:gd name="T13" fmla="*/ 34 h 34"/>
                <a:gd name="T14" fmla="*/ 59 w 63"/>
                <a:gd name="T15" fmla="*/ 34 h 34"/>
                <a:gd name="T16" fmla="*/ 63 w 63"/>
                <a:gd name="T17" fmla="*/ 30 h 34"/>
                <a:gd name="T18" fmla="*/ 63 w 63"/>
                <a:gd name="T19" fmla="*/ 25 h 34"/>
                <a:gd name="T20" fmla="*/ 59 w 63"/>
                <a:gd name="T21" fmla="*/ 18 h 34"/>
                <a:gd name="T22" fmla="*/ 59 w 63"/>
                <a:gd name="T23" fmla="*/ 18 h 34"/>
                <a:gd name="T24" fmla="*/ 50 w 63"/>
                <a:gd name="T25" fmla="*/ 12 h 34"/>
                <a:gd name="T26" fmla="*/ 39 w 63"/>
                <a:gd name="T27" fmla="*/ 5 h 34"/>
                <a:gd name="T28" fmla="*/ 27 w 63"/>
                <a:gd name="T29" fmla="*/ 3 h 34"/>
                <a:gd name="T30" fmla="*/ 14 w 63"/>
                <a:gd name="T31" fmla="*/ 0 h 34"/>
                <a:gd name="T32" fmla="*/ 14 w 63"/>
                <a:gd name="T33" fmla="*/ 0 h 34"/>
                <a:gd name="T34" fmla="*/ 5 w 63"/>
                <a:gd name="T35" fmla="*/ 3 h 34"/>
                <a:gd name="T36" fmla="*/ 0 w 63"/>
                <a:gd name="T37" fmla="*/ 5 h 34"/>
                <a:gd name="T38" fmla="*/ 0 w 63"/>
                <a:gd name="T39" fmla="*/ 12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5"/>
                  </a:lnTo>
                  <a:lnTo>
                    <a:pt x="25" y="30"/>
                  </a:lnTo>
                  <a:lnTo>
                    <a:pt x="36" y="34"/>
                  </a:lnTo>
                  <a:lnTo>
                    <a:pt x="50" y="34"/>
                  </a:lnTo>
                  <a:lnTo>
                    <a:pt x="59" y="34"/>
                  </a:lnTo>
                  <a:lnTo>
                    <a:pt x="63" y="30"/>
                  </a:lnTo>
                  <a:lnTo>
                    <a:pt x="63" y="25"/>
                  </a:lnTo>
                  <a:lnTo>
                    <a:pt x="59" y="18"/>
                  </a:lnTo>
                  <a:lnTo>
                    <a:pt x="50" y="12"/>
                  </a:lnTo>
                  <a:lnTo>
                    <a:pt x="39" y="5"/>
                  </a:lnTo>
                  <a:lnTo>
                    <a:pt x="27" y="3"/>
                  </a:lnTo>
                  <a:lnTo>
                    <a:pt x="14" y="0"/>
                  </a:lnTo>
                  <a:lnTo>
                    <a:pt x="5" y="3"/>
                  </a:lnTo>
                  <a:lnTo>
                    <a:pt x="0" y="5"/>
                  </a:lnTo>
                  <a:lnTo>
                    <a:pt x="0" y="12"/>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0" name="Freeform 257">
              <a:extLst>
                <a:ext uri="{FF2B5EF4-FFF2-40B4-BE49-F238E27FC236}">
                  <a16:creationId xmlns:a16="http://schemas.microsoft.com/office/drawing/2014/main" xmlns="" id="{2F1CC221-D529-1C4D-8E4D-3C92D882FBFC}"/>
                </a:ext>
              </a:extLst>
            </p:cNvPr>
            <p:cNvSpPr>
              <a:spLocks/>
            </p:cNvSpPr>
            <p:nvPr/>
          </p:nvSpPr>
          <p:spPr bwMode="auto">
            <a:xfrm>
              <a:off x="4715" y="3816"/>
              <a:ext cx="63" cy="34"/>
            </a:xfrm>
            <a:custGeom>
              <a:avLst/>
              <a:gdLst>
                <a:gd name="T0" fmla="*/ 5 w 63"/>
                <a:gd name="T1" fmla="*/ 18 h 34"/>
                <a:gd name="T2" fmla="*/ 5 w 63"/>
                <a:gd name="T3" fmla="*/ 18 h 34"/>
                <a:gd name="T4" fmla="*/ 14 w 63"/>
                <a:gd name="T5" fmla="*/ 25 h 34"/>
                <a:gd name="T6" fmla="*/ 25 w 63"/>
                <a:gd name="T7" fmla="*/ 30 h 34"/>
                <a:gd name="T8" fmla="*/ 36 w 63"/>
                <a:gd name="T9" fmla="*/ 34 h 34"/>
                <a:gd name="T10" fmla="*/ 50 w 63"/>
                <a:gd name="T11" fmla="*/ 34 h 34"/>
                <a:gd name="T12" fmla="*/ 50 w 63"/>
                <a:gd name="T13" fmla="*/ 34 h 34"/>
                <a:gd name="T14" fmla="*/ 59 w 63"/>
                <a:gd name="T15" fmla="*/ 34 h 34"/>
                <a:gd name="T16" fmla="*/ 63 w 63"/>
                <a:gd name="T17" fmla="*/ 30 h 34"/>
                <a:gd name="T18" fmla="*/ 63 w 63"/>
                <a:gd name="T19" fmla="*/ 25 h 34"/>
                <a:gd name="T20" fmla="*/ 59 w 63"/>
                <a:gd name="T21" fmla="*/ 18 h 34"/>
                <a:gd name="T22" fmla="*/ 59 w 63"/>
                <a:gd name="T23" fmla="*/ 18 h 34"/>
                <a:gd name="T24" fmla="*/ 50 w 63"/>
                <a:gd name="T25" fmla="*/ 12 h 34"/>
                <a:gd name="T26" fmla="*/ 39 w 63"/>
                <a:gd name="T27" fmla="*/ 5 h 34"/>
                <a:gd name="T28" fmla="*/ 27 w 63"/>
                <a:gd name="T29" fmla="*/ 3 h 34"/>
                <a:gd name="T30" fmla="*/ 14 w 63"/>
                <a:gd name="T31" fmla="*/ 0 h 34"/>
                <a:gd name="T32" fmla="*/ 14 w 63"/>
                <a:gd name="T33" fmla="*/ 0 h 34"/>
                <a:gd name="T34" fmla="*/ 5 w 63"/>
                <a:gd name="T35" fmla="*/ 3 h 34"/>
                <a:gd name="T36" fmla="*/ 0 w 63"/>
                <a:gd name="T37" fmla="*/ 5 h 34"/>
                <a:gd name="T38" fmla="*/ 0 w 63"/>
                <a:gd name="T39" fmla="*/ 12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5"/>
                  </a:lnTo>
                  <a:lnTo>
                    <a:pt x="25" y="30"/>
                  </a:lnTo>
                  <a:lnTo>
                    <a:pt x="36" y="34"/>
                  </a:lnTo>
                  <a:lnTo>
                    <a:pt x="50" y="34"/>
                  </a:lnTo>
                  <a:lnTo>
                    <a:pt x="59" y="34"/>
                  </a:lnTo>
                  <a:lnTo>
                    <a:pt x="63" y="30"/>
                  </a:lnTo>
                  <a:lnTo>
                    <a:pt x="63" y="25"/>
                  </a:lnTo>
                  <a:lnTo>
                    <a:pt x="59" y="18"/>
                  </a:lnTo>
                  <a:lnTo>
                    <a:pt x="50" y="12"/>
                  </a:lnTo>
                  <a:lnTo>
                    <a:pt x="39" y="5"/>
                  </a:lnTo>
                  <a:lnTo>
                    <a:pt x="27" y="3"/>
                  </a:lnTo>
                  <a:lnTo>
                    <a:pt x="14" y="0"/>
                  </a:lnTo>
                  <a:lnTo>
                    <a:pt x="5" y="3"/>
                  </a:lnTo>
                  <a:lnTo>
                    <a:pt x="0" y="5"/>
                  </a:lnTo>
                  <a:lnTo>
                    <a:pt x="0" y="12"/>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1" name="Freeform 258">
              <a:extLst>
                <a:ext uri="{FF2B5EF4-FFF2-40B4-BE49-F238E27FC236}">
                  <a16:creationId xmlns:a16="http://schemas.microsoft.com/office/drawing/2014/main" xmlns="" id="{7E3AA716-900B-7A49-84FC-9841AA32BD7B}"/>
                </a:ext>
              </a:extLst>
            </p:cNvPr>
            <p:cNvSpPr>
              <a:spLocks/>
            </p:cNvSpPr>
            <p:nvPr/>
          </p:nvSpPr>
          <p:spPr bwMode="auto">
            <a:xfrm>
              <a:off x="3513" y="3825"/>
              <a:ext cx="49" cy="36"/>
            </a:xfrm>
            <a:custGeom>
              <a:avLst/>
              <a:gdLst>
                <a:gd name="T0" fmla="*/ 0 w 49"/>
                <a:gd name="T1" fmla="*/ 18 h 36"/>
                <a:gd name="T2" fmla="*/ 0 w 49"/>
                <a:gd name="T3" fmla="*/ 18 h 36"/>
                <a:gd name="T4" fmla="*/ 4 w 49"/>
                <a:gd name="T5" fmla="*/ 25 h 36"/>
                <a:gd name="T6" fmla="*/ 11 w 49"/>
                <a:gd name="T7" fmla="*/ 30 h 36"/>
                <a:gd name="T8" fmla="*/ 20 w 49"/>
                <a:gd name="T9" fmla="*/ 34 h 36"/>
                <a:gd name="T10" fmla="*/ 29 w 49"/>
                <a:gd name="T11" fmla="*/ 36 h 36"/>
                <a:gd name="T12" fmla="*/ 29 w 49"/>
                <a:gd name="T13" fmla="*/ 36 h 36"/>
                <a:gd name="T14" fmla="*/ 38 w 49"/>
                <a:gd name="T15" fmla="*/ 34 h 36"/>
                <a:gd name="T16" fmla="*/ 45 w 49"/>
                <a:gd name="T17" fmla="*/ 30 h 36"/>
                <a:gd name="T18" fmla="*/ 49 w 49"/>
                <a:gd name="T19" fmla="*/ 25 h 36"/>
                <a:gd name="T20" fmla="*/ 49 w 49"/>
                <a:gd name="T21" fmla="*/ 18 h 36"/>
                <a:gd name="T22" fmla="*/ 49 w 49"/>
                <a:gd name="T23" fmla="*/ 18 h 36"/>
                <a:gd name="T24" fmla="*/ 45 w 49"/>
                <a:gd name="T25" fmla="*/ 12 h 36"/>
                <a:gd name="T26" fmla="*/ 38 w 49"/>
                <a:gd name="T27" fmla="*/ 5 h 36"/>
                <a:gd name="T28" fmla="*/ 29 w 49"/>
                <a:gd name="T29" fmla="*/ 3 h 36"/>
                <a:gd name="T30" fmla="*/ 20 w 49"/>
                <a:gd name="T31" fmla="*/ 0 h 36"/>
                <a:gd name="T32" fmla="*/ 20 w 49"/>
                <a:gd name="T33" fmla="*/ 0 h 36"/>
                <a:gd name="T34" fmla="*/ 11 w 49"/>
                <a:gd name="T35" fmla="*/ 3 h 36"/>
                <a:gd name="T36" fmla="*/ 4 w 49"/>
                <a:gd name="T37" fmla="*/ 7 h 36"/>
                <a:gd name="T38" fmla="*/ 0 w 49"/>
                <a:gd name="T39" fmla="*/ 12 h 36"/>
                <a:gd name="T40" fmla="*/ 0 w 49"/>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6">
                  <a:moveTo>
                    <a:pt x="0" y="18"/>
                  </a:moveTo>
                  <a:lnTo>
                    <a:pt x="0" y="18"/>
                  </a:lnTo>
                  <a:lnTo>
                    <a:pt x="4" y="25"/>
                  </a:lnTo>
                  <a:lnTo>
                    <a:pt x="11" y="30"/>
                  </a:lnTo>
                  <a:lnTo>
                    <a:pt x="20" y="34"/>
                  </a:lnTo>
                  <a:lnTo>
                    <a:pt x="29" y="36"/>
                  </a:lnTo>
                  <a:lnTo>
                    <a:pt x="38" y="34"/>
                  </a:lnTo>
                  <a:lnTo>
                    <a:pt x="45" y="30"/>
                  </a:lnTo>
                  <a:lnTo>
                    <a:pt x="49" y="25"/>
                  </a:lnTo>
                  <a:lnTo>
                    <a:pt x="49" y="18"/>
                  </a:lnTo>
                  <a:lnTo>
                    <a:pt x="45" y="12"/>
                  </a:lnTo>
                  <a:lnTo>
                    <a:pt x="38" y="5"/>
                  </a:lnTo>
                  <a:lnTo>
                    <a:pt x="29" y="3"/>
                  </a:lnTo>
                  <a:lnTo>
                    <a:pt x="20" y="0"/>
                  </a:lnTo>
                  <a:lnTo>
                    <a:pt x="11" y="3"/>
                  </a:lnTo>
                  <a:lnTo>
                    <a:pt x="4" y="7"/>
                  </a:lnTo>
                  <a:lnTo>
                    <a:pt x="0" y="12"/>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2" name="Freeform 259">
              <a:extLst>
                <a:ext uri="{FF2B5EF4-FFF2-40B4-BE49-F238E27FC236}">
                  <a16:creationId xmlns:a16="http://schemas.microsoft.com/office/drawing/2014/main" xmlns="" id="{CE1C9726-A277-A744-8AE9-4CE17BD8DB0B}"/>
                </a:ext>
              </a:extLst>
            </p:cNvPr>
            <p:cNvSpPr>
              <a:spLocks/>
            </p:cNvSpPr>
            <p:nvPr/>
          </p:nvSpPr>
          <p:spPr bwMode="auto">
            <a:xfrm>
              <a:off x="3513" y="3825"/>
              <a:ext cx="49" cy="36"/>
            </a:xfrm>
            <a:custGeom>
              <a:avLst/>
              <a:gdLst>
                <a:gd name="T0" fmla="*/ 0 w 49"/>
                <a:gd name="T1" fmla="*/ 18 h 36"/>
                <a:gd name="T2" fmla="*/ 0 w 49"/>
                <a:gd name="T3" fmla="*/ 18 h 36"/>
                <a:gd name="T4" fmla="*/ 4 w 49"/>
                <a:gd name="T5" fmla="*/ 25 h 36"/>
                <a:gd name="T6" fmla="*/ 11 w 49"/>
                <a:gd name="T7" fmla="*/ 30 h 36"/>
                <a:gd name="T8" fmla="*/ 20 w 49"/>
                <a:gd name="T9" fmla="*/ 34 h 36"/>
                <a:gd name="T10" fmla="*/ 29 w 49"/>
                <a:gd name="T11" fmla="*/ 36 h 36"/>
                <a:gd name="T12" fmla="*/ 29 w 49"/>
                <a:gd name="T13" fmla="*/ 36 h 36"/>
                <a:gd name="T14" fmla="*/ 38 w 49"/>
                <a:gd name="T15" fmla="*/ 34 h 36"/>
                <a:gd name="T16" fmla="*/ 45 w 49"/>
                <a:gd name="T17" fmla="*/ 30 h 36"/>
                <a:gd name="T18" fmla="*/ 49 w 49"/>
                <a:gd name="T19" fmla="*/ 25 h 36"/>
                <a:gd name="T20" fmla="*/ 49 w 49"/>
                <a:gd name="T21" fmla="*/ 18 h 36"/>
                <a:gd name="T22" fmla="*/ 49 w 49"/>
                <a:gd name="T23" fmla="*/ 18 h 36"/>
                <a:gd name="T24" fmla="*/ 45 w 49"/>
                <a:gd name="T25" fmla="*/ 12 h 36"/>
                <a:gd name="T26" fmla="*/ 38 w 49"/>
                <a:gd name="T27" fmla="*/ 5 h 36"/>
                <a:gd name="T28" fmla="*/ 29 w 49"/>
                <a:gd name="T29" fmla="*/ 3 h 36"/>
                <a:gd name="T30" fmla="*/ 20 w 49"/>
                <a:gd name="T31" fmla="*/ 0 h 36"/>
                <a:gd name="T32" fmla="*/ 20 w 49"/>
                <a:gd name="T33" fmla="*/ 0 h 36"/>
                <a:gd name="T34" fmla="*/ 11 w 49"/>
                <a:gd name="T35" fmla="*/ 3 h 36"/>
                <a:gd name="T36" fmla="*/ 4 w 49"/>
                <a:gd name="T37" fmla="*/ 7 h 36"/>
                <a:gd name="T38" fmla="*/ 0 w 49"/>
                <a:gd name="T39" fmla="*/ 12 h 36"/>
                <a:gd name="T40" fmla="*/ 0 w 49"/>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6">
                  <a:moveTo>
                    <a:pt x="0" y="18"/>
                  </a:moveTo>
                  <a:lnTo>
                    <a:pt x="0" y="18"/>
                  </a:lnTo>
                  <a:lnTo>
                    <a:pt x="4" y="25"/>
                  </a:lnTo>
                  <a:lnTo>
                    <a:pt x="11" y="30"/>
                  </a:lnTo>
                  <a:lnTo>
                    <a:pt x="20" y="34"/>
                  </a:lnTo>
                  <a:lnTo>
                    <a:pt x="29" y="36"/>
                  </a:lnTo>
                  <a:lnTo>
                    <a:pt x="38" y="34"/>
                  </a:lnTo>
                  <a:lnTo>
                    <a:pt x="45" y="30"/>
                  </a:lnTo>
                  <a:lnTo>
                    <a:pt x="49" y="25"/>
                  </a:lnTo>
                  <a:lnTo>
                    <a:pt x="49" y="18"/>
                  </a:lnTo>
                  <a:lnTo>
                    <a:pt x="45" y="12"/>
                  </a:lnTo>
                  <a:lnTo>
                    <a:pt x="38" y="5"/>
                  </a:lnTo>
                  <a:lnTo>
                    <a:pt x="29" y="3"/>
                  </a:lnTo>
                  <a:lnTo>
                    <a:pt x="20" y="0"/>
                  </a:lnTo>
                  <a:lnTo>
                    <a:pt x="11" y="3"/>
                  </a:lnTo>
                  <a:lnTo>
                    <a:pt x="4" y="7"/>
                  </a:lnTo>
                  <a:lnTo>
                    <a:pt x="0" y="12"/>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3" name="Freeform 260">
              <a:extLst>
                <a:ext uri="{FF2B5EF4-FFF2-40B4-BE49-F238E27FC236}">
                  <a16:creationId xmlns:a16="http://schemas.microsoft.com/office/drawing/2014/main" xmlns="" id="{3FCB9838-0D3D-1C40-9FB8-7C3EDA7A8520}"/>
                </a:ext>
              </a:extLst>
            </p:cNvPr>
            <p:cNvSpPr>
              <a:spLocks/>
            </p:cNvSpPr>
            <p:nvPr/>
          </p:nvSpPr>
          <p:spPr bwMode="auto">
            <a:xfrm>
              <a:off x="3465" y="3828"/>
              <a:ext cx="48" cy="33"/>
            </a:xfrm>
            <a:custGeom>
              <a:avLst/>
              <a:gdLst>
                <a:gd name="T0" fmla="*/ 0 w 48"/>
                <a:gd name="T1" fmla="*/ 15 h 33"/>
                <a:gd name="T2" fmla="*/ 0 w 48"/>
                <a:gd name="T3" fmla="*/ 15 h 33"/>
                <a:gd name="T4" fmla="*/ 5 w 48"/>
                <a:gd name="T5" fmla="*/ 22 h 33"/>
                <a:gd name="T6" fmla="*/ 9 w 48"/>
                <a:gd name="T7" fmla="*/ 29 h 33"/>
                <a:gd name="T8" fmla="*/ 18 w 48"/>
                <a:gd name="T9" fmla="*/ 31 h 33"/>
                <a:gd name="T10" fmla="*/ 30 w 48"/>
                <a:gd name="T11" fmla="*/ 33 h 33"/>
                <a:gd name="T12" fmla="*/ 30 w 48"/>
                <a:gd name="T13" fmla="*/ 33 h 33"/>
                <a:gd name="T14" fmla="*/ 39 w 48"/>
                <a:gd name="T15" fmla="*/ 31 h 33"/>
                <a:gd name="T16" fmla="*/ 45 w 48"/>
                <a:gd name="T17" fmla="*/ 27 h 33"/>
                <a:gd name="T18" fmla="*/ 48 w 48"/>
                <a:gd name="T19" fmla="*/ 22 h 33"/>
                <a:gd name="T20" fmla="*/ 48 w 48"/>
                <a:gd name="T21" fmla="*/ 15 h 33"/>
                <a:gd name="T22" fmla="*/ 48 w 48"/>
                <a:gd name="T23" fmla="*/ 15 h 33"/>
                <a:gd name="T24" fmla="*/ 45 w 48"/>
                <a:gd name="T25" fmla="*/ 9 h 33"/>
                <a:gd name="T26" fmla="*/ 39 w 48"/>
                <a:gd name="T27" fmla="*/ 4 h 33"/>
                <a:gd name="T28" fmla="*/ 30 w 48"/>
                <a:gd name="T29" fmla="*/ 0 h 33"/>
                <a:gd name="T30" fmla="*/ 21 w 48"/>
                <a:gd name="T31" fmla="*/ 0 h 33"/>
                <a:gd name="T32" fmla="*/ 21 w 48"/>
                <a:gd name="T33" fmla="*/ 0 h 33"/>
                <a:gd name="T34" fmla="*/ 12 w 48"/>
                <a:gd name="T35" fmla="*/ 0 h 33"/>
                <a:gd name="T36" fmla="*/ 5 w 48"/>
                <a:gd name="T37" fmla="*/ 4 h 33"/>
                <a:gd name="T38" fmla="*/ 0 w 48"/>
                <a:gd name="T39" fmla="*/ 9 h 33"/>
                <a:gd name="T40" fmla="*/ 0 w 48"/>
                <a:gd name="T41" fmla="*/ 15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3">
                  <a:moveTo>
                    <a:pt x="0" y="15"/>
                  </a:moveTo>
                  <a:lnTo>
                    <a:pt x="0" y="15"/>
                  </a:lnTo>
                  <a:lnTo>
                    <a:pt x="5" y="22"/>
                  </a:lnTo>
                  <a:lnTo>
                    <a:pt x="9" y="29"/>
                  </a:lnTo>
                  <a:lnTo>
                    <a:pt x="18" y="31"/>
                  </a:lnTo>
                  <a:lnTo>
                    <a:pt x="30" y="33"/>
                  </a:lnTo>
                  <a:lnTo>
                    <a:pt x="39" y="31"/>
                  </a:lnTo>
                  <a:lnTo>
                    <a:pt x="45" y="27"/>
                  </a:lnTo>
                  <a:lnTo>
                    <a:pt x="48" y="22"/>
                  </a:lnTo>
                  <a:lnTo>
                    <a:pt x="48" y="15"/>
                  </a:lnTo>
                  <a:lnTo>
                    <a:pt x="45" y="9"/>
                  </a:lnTo>
                  <a:lnTo>
                    <a:pt x="39" y="4"/>
                  </a:lnTo>
                  <a:lnTo>
                    <a:pt x="30" y="0"/>
                  </a:lnTo>
                  <a:lnTo>
                    <a:pt x="21" y="0"/>
                  </a:lnTo>
                  <a:lnTo>
                    <a:pt x="12" y="0"/>
                  </a:lnTo>
                  <a:lnTo>
                    <a:pt x="5"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4" name="Freeform 261">
              <a:extLst>
                <a:ext uri="{FF2B5EF4-FFF2-40B4-BE49-F238E27FC236}">
                  <a16:creationId xmlns:a16="http://schemas.microsoft.com/office/drawing/2014/main" xmlns="" id="{CE3BBACB-2A5C-AF43-AAB5-5B5083117F8F}"/>
                </a:ext>
              </a:extLst>
            </p:cNvPr>
            <p:cNvSpPr>
              <a:spLocks/>
            </p:cNvSpPr>
            <p:nvPr/>
          </p:nvSpPr>
          <p:spPr bwMode="auto">
            <a:xfrm>
              <a:off x="3465" y="3828"/>
              <a:ext cx="48" cy="33"/>
            </a:xfrm>
            <a:custGeom>
              <a:avLst/>
              <a:gdLst>
                <a:gd name="T0" fmla="*/ 0 w 48"/>
                <a:gd name="T1" fmla="*/ 15 h 33"/>
                <a:gd name="T2" fmla="*/ 0 w 48"/>
                <a:gd name="T3" fmla="*/ 15 h 33"/>
                <a:gd name="T4" fmla="*/ 5 w 48"/>
                <a:gd name="T5" fmla="*/ 22 h 33"/>
                <a:gd name="T6" fmla="*/ 9 w 48"/>
                <a:gd name="T7" fmla="*/ 29 h 33"/>
                <a:gd name="T8" fmla="*/ 18 w 48"/>
                <a:gd name="T9" fmla="*/ 31 h 33"/>
                <a:gd name="T10" fmla="*/ 30 w 48"/>
                <a:gd name="T11" fmla="*/ 33 h 33"/>
                <a:gd name="T12" fmla="*/ 30 w 48"/>
                <a:gd name="T13" fmla="*/ 33 h 33"/>
                <a:gd name="T14" fmla="*/ 39 w 48"/>
                <a:gd name="T15" fmla="*/ 31 h 33"/>
                <a:gd name="T16" fmla="*/ 45 w 48"/>
                <a:gd name="T17" fmla="*/ 27 h 33"/>
                <a:gd name="T18" fmla="*/ 48 w 48"/>
                <a:gd name="T19" fmla="*/ 22 h 33"/>
                <a:gd name="T20" fmla="*/ 48 w 48"/>
                <a:gd name="T21" fmla="*/ 15 h 33"/>
                <a:gd name="T22" fmla="*/ 48 w 48"/>
                <a:gd name="T23" fmla="*/ 15 h 33"/>
                <a:gd name="T24" fmla="*/ 45 w 48"/>
                <a:gd name="T25" fmla="*/ 9 h 33"/>
                <a:gd name="T26" fmla="*/ 39 w 48"/>
                <a:gd name="T27" fmla="*/ 4 h 33"/>
                <a:gd name="T28" fmla="*/ 30 w 48"/>
                <a:gd name="T29" fmla="*/ 0 h 33"/>
                <a:gd name="T30" fmla="*/ 21 w 48"/>
                <a:gd name="T31" fmla="*/ 0 h 33"/>
                <a:gd name="T32" fmla="*/ 21 w 48"/>
                <a:gd name="T33" fmla="*/ 0 h 33"/>
                <a:gd name="T34" fmla="*/ 12 w 48"/>
                <a:gd name="T35" fmla="*/ 0 h 33"/>
                <a:gd name="T36" fmla="*/ 5 w 48"/>
                <a:gd name="T37" fmla="*/ 4 h 33"/>
                <a:gd name="T38" fmla="*/ 0 w 48"/>
                <a:gd name="T39" fmla="*/ 9 h 33"/>
                <a:gd name="T40" fmla="*/ 0 w 48"/>
                <a:gd name="T41" fmla="*/ 15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3">
                  <a:moveTo>
                    <a:pt x="0" y="15"/>
                  </a:moveTo>
                  <a:lnTo>
                    <a:pt x="0" y="15"/>
                  </a:lnTo>
                  <a:lnTo>
                    <a:pt x="5" y="22"/>
                  </a:lnTo>
                  <a:lnTo>
                    <a:pt x="9" y="29"/>
                  </a:lnTo>
                  <a:lnTo>
                    <a:pt x="18" y="31"/>
                  </a:lnTo>
                  <a:lnTo>
                    <a:pt x="30" y="33"/>
                  </a:lnTo>
                  <a:lnTo>
                    <a:pt x="39" y="31"/>
                  </a:lnTo>
                  <a:lnTo>
                    <a:pt x="45" y="27"/>
                  </a:lnTo>
                  <a:lnTo>
                    <a:pt x="48" y="22"/>
                  </a:lnTo>
                  <a:lnTo>
                    <a:pt x="48" y="15"/>
                  </a:lnTo>
                  <a:lnTo>
                    <a:pt x="45" y="9"/>
                  </a:lnTo>
                  <a:lnTo>
                    <a:pt x="39" y="4"/>
                  </a:lnTo>
                  <a:lnTo>
                    <a:pt x="30" y="0"/>
                  </a:lnTo>
                  <a:lnTo>
                    <a:pt x="21" y="0"/>
                  </a:lnTo>
                  <a:lnTo>
                    <a:pt x="12" y="0"/>
                  </a:lnTo>
                  <a:lnTo>
                    <a:pt x="5"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5" name="Freeform 262">
              <a:extLst>
                <a:ext uri="{FF2B5EF4-FFF2-40B4-BE49-F238E27FC236}">
                  <a16:creationId xmlns:a16="http://schemas.microsoft.com/office/drawing/2014/main" xmlns="" id="{9F6945BF-2B02-F542-82E9-D77B3E552BA9}"/>
                </a:ext>
              </a:extLst>
            </p:cNvPr>
            <p:cNvSpPr>
              <a:spLocks/>
            </p:cNvSpPr>
            <p:nvPr/>
          </p:nvSpPr>
          <p:spPr bwMode="auto">
            <a:xfrm>
              <a:off x="3272" y="3828"/>
              <a:ext cx="49" cy="33"/>
            </a:xfrm>
            <a:custGeom>
              <a:avLst/>
              <a:gdLst>
                <a:gd name="T0" fmla="*/ 0 w 49"/>
                <a:gd name="T1" fmla="*/ 18 h 33"/>
                <a:gd name="T2" fmla="*/ 0 w 49"/>
                <a:gd name="T3" fmla="*/ 18 h 33"/>
                <a:gd name="T4" fmla="*/ 4 w 49"/>
                <a:gd name="T5" fmla="*/ 24 h 33"/>
                <a:gd name="T6" fmla="*/ 9 w 49"/>
                <a:gd name="T7" fmla="*/ 29 h 33"/>
                <a:gd name="T8" fmla="*/ 18 w 49"/>
                <a:gd name="T9" fmla="*/ 33 h 33"/>
                <a:gd name="T10" fmla="*/ 27 w 49"/>
                <a:gd name="T11" fmla="*/ 33 h 33"/>
                <a:gd name="T12" fmla="*/ 27 w 49"/>
                <a:gd name="T13" fmla="*/ 33 h 33"/>
                <a:gd name="T14" fmla="*/ 36 w 49"/>
                <a:gd name="T15" fmla="*/ 33 h 33"/>
                <a:gd name="T16" fmla="*/ 43 w 49"/>
                <a:gd name="T17" fmla="*/ 29 h 33"/>
                <a:gd name="T18" fmla="*/ 47 w 49"/>
                <a:gd name="T19" fmla="*/ 24 h 33"/>
                <a:gd name="T20" fmla="*/ 49 w 49"/>
                <a:gd name="T21" fmla="*/ 18 h 33"/>
                <a:gd name="T22" fmla="*/ 49 w 49"/>
                <a:gd name="T23" fmla="*/ 18 h 33"/>
                <a:gd name="T24" fmla="*/ 45 w 49"/>
                <a:gd name="T25" fmla="*/ 11 h 33"/>
                <a:gd name="T26" fmla="*/ 40 w 49"/>
                <a:gd name="T27" fmla="*/ 4 h 33"/>
                <a:gd name="T28" fmla="*/ 31 w 49"/>
                <a:gd name="T29" fmla="*/ 2 h 33"/>
                <a:gd name="T30" fmla="*/ 22 w 49"/>
                <a:gd name="T31" fmla="*/ 0 h 33"/>
                <a:gd name="T32" fmla="*/ 22 w 49"/>
                <a:gd name="T33" fmla="*/ 0 h 33"/>
                <a:gd name="T34" fmla="*/ 13 w 49"/>
                <a:gd name="T35" fmla="*/ 2 h 33"/>
                <a:gd name="T36" fmla="*/ 6 w 49"/>
                <a:gd name="T37" fmla="*/ 4 h 33"/>
                <a:gd name="T38" fmla="*/ 2 w 49"/>
                <a:gd name="T39" fmla="*/ 11 h 33"/>
                <a:gd name="T40" fmla="*/ 0 w 49"/>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3">
                  <a:moveTo>
                    <a:pt x="0" y="18"/>
                  </a:moveTo>
                  <a:lnTo>
                    <a:pt x="0" y="18"/>
                  </a:lnTo>
                  <a:lnTo>
                    <a:pt x="4" y="24"/>
                  </a:lnTo>
                  <a:lnTo>
                    <a:pt x="9" y="29"/>
                  </a:lnTo>
                  <a:lnTo>
                    <a:pt x="18" y="33"/>
                  </a:lnTo>
                  <a:lnTo>
                    <a:pt x="27" y="33"/>
                  </a:lnTo>
                  <a:lnTo>
                    <a:pt x="36" y="33"/>
                  </a:lnTo>
                  <a:lnTo>
                    <a:pt x="43" y="29"/>
                  </a:lnTo>
                  <a:lnTo>
                    <a:pt x="47" y="24"/>
                  </a:lnTo>
                  <a:lnTo>
                    <a:pt x="49" y="18"/>
                  </a:lnTo>
                  <a:lnTo>
                    <a:pt x="45" y="11"/>
                  </a:lnTo>
                  <a:lnTo>
                    <a:pt x="40" y="4"/>
                  </a:lnTo>
                  <a:lnTo>
                    <a:pt x="31" y="2"/>
                  </a:lnTo>
                  <a:lnTo>
                    <a:pt x="22" y="0"/>
                  </a:lnTo>
                  <a:lnTo>
                    <a:pt x="13" y="2"/>
                  </a:lnTo>
                  <a:lnTo>
                    <a:pt x="6" y="4"/>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6" name="Freeform 263">
              <a:extLst>
                <a:ext uri="{FF2B5EF4-FFF2-40B4-BE49-F238E27FC236}">
                  <a16:creationId xmlns:a16="http://schemas.microsoft.com/office/drawing/2014/main" xmlns="" id="{4E526B0F-2233-7743-B9B1-856B64453177}"/>
                </a:ext>
              </a:extLst>
            </p:cNvPr>
            <p:cNvSpPr>
              <a:spLocks/>
            </p:cNvSpPr>
            <p:nvPr/>
          </p:nvSpPr>
          <p:spPr bwMode="auto">
            <a:xfrm>
              <a:off x="3272" y="3828"/>
              <a:ext cx="49" cy="33"/>
            </a:xfrm>
            <a:custGeom>
              <a:avLst/>
              <a:gdLst>
                <a:gd name="T0" fmla="*/ 0 w 49"/>
                <a:gd name="T1" fmla="*/ 18 h 33"/>
                <a:gd name="T2" fmla="*/ 0 w 49"/>
                <a:gd name="T3" fmla="*/ 18 h 33"/>
                <a:gd name="T4" fmla="*/ 4 w 49"/>
                <a:gd name="T5" fmla="*/ 24 h 33"/>
                <a:gd name="T6" fmla="*/ 9 w 49"/>
                <a:gd name="T7" fmla="*/ 29 h 33"/>
                <a:gd name="T8" fmla="*/ 18 w 49"/>
                <a:gd name="T9" fmla="*/ 33 h 33"/>
                <a:gd name="T10" fmla="*/ 27 w 49"/>
                <a:gd name="T11" fmla="*/ 33 h 33"/>
                <a:gd name="T12" fmla="*/ 27 w 49"/>
                <a:gd name="T13" fmla="*/ 33 h 33"/>
                <a:gd name="T14" fmla="*/ 36 w 49"/>
                <a:gd name="T15" fmla="*/ 33 h 33"/>
                <a:gd name="T16" fmla="*/ 43 w 49"/>
                <a:gd name="T17" fmla="*/ 29 h 33"/>
                <a:gd name="T18" fmla="*/ 47 w 49"/>
                <a:gd name="T19" fmla="*/ 24 h 33"/>
                <a:gd name="T20" fmla="*/ 49 w 49"/>
                <a:gd name="T21" fmla="*/ 18 h 33"/>
                <a:gd name="T22" fmla="*/ 49 w 49"/>
                <a:gd name="T23" fmla="*/ 18 h 33"/>
                <a:gd name="T24" fmla="*/ 45 w 49"/>
                <a:gd name="T25" fmla="*/ 11 h 33"/>
                <a:gd name="T26" fmla="*/ 40 w 49"/>
                <a:gd name="T27" fmla="*/ 4 h 33"/>
                <a:gd name="T28" fmla="*/ 31 w 49"/>
                <a:gd name="T29" fmla="*/ 2 h 33"/>
                <a:gd name="T30" fmla="*/ 22 w 49"/>
                <a:gd name="T31" fmla="*/ 0 h 33"/>
                <a:gd name="T32" fmla="*/ 22 w 49"/>
                <a:gd name="T33" fmla="*/ 0 h 33"/>
                <a:gd name="T34" fmla="*/ 13 w 49"/>
                <a:gd name="T35" fmla="*/ 2 h 33"/>
                <a:gd name="T36" fmla="*/ 6 w 49"/>
                <a:gd name="T37" fmla="*/ 4 h 33"/>
                <a:gd name="T38" fmla="*/ 2 w 49"/>
                <a:gd name="T39" fmla="*/ 11 h 33"/>
                <a:gd name="T40" fmla="*/ 0 w 49"/>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3">
                  <a:moveTo>
                    <a:pt x="0" y="18"/>
                  </a:moveTo>
                  <a:lnTo>
                    <a:pt x="0" y="18"/>
                  </a:lnTo>
                  <a:lnTo>
                    <a:pt x="4" y="24"/>
                  </a:lnTo>
                  <a:lnTo>
                    <a:pt x="9" y="29"/>
                  </a:lnTo>
                  <a:lnTo>
                    <a:pt x="18" y="33"/>
                  </a:lnTo>
                  <a:lnTo>
                    <a:pt x="27" y="33"/>
                  </a:lnTo>
                  <a:lnTo>
                    <a:pt x="36" y="33"/>
                  </a:lnTo>
                  <a:lnTo>
                    <a:pt x="43" y="29"/>
                  </a:lnTo>
                  <a:lnTo>
                    <a:pt x="47" y="24"/>
                  </a:lnTo>
                  <a:lnTo>
                    <a:pt x="49" y="18"/>
                  </a:lnTo>
                  <a:lnTo>
                    <a:pt x="45" y="11"/>
                  </a:lnTo>
                  <a:lnTo>
                    <a:pt x="40" y="4"/>
                  </a:lnTo>
                  <a:lnTo>
                    <a:pt x="31" y="2"/>
                  </a:lnTo>
                  <a:lnTo>
                    <a:pt x="22" y="0"/>
                  </a:lnTo>
                  <a:lnTo>
                    <a:pt x="13" y="2"/>
                  </a:lnTo>
                  <a:lnTo>
                    <a:pt x="6" y="4"/>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7" name="Freeform 264">
              <a:extLst>
                <a:ext uri="{FF2B5EF4-FFF2-40B4-BE49-F238E27FC236}">
                  <a16:creationId xmlns:a16="http://schemas.microsoft.com/office/drawing/2014/main" xmlns="" id="{A36E7D54-D0B7-A641-9813-A407F57A2817}"/>
                </a:ext>
              </a:extLst>
            </p:cNvPr>
            <p:cNvSpPr>
              <a:spLocks/>
            </p:cNvSpPr>
            <p:nvPr/>
          </p:nvSpPr>
          <p:spPr bwMode="auto">
            <a:xfrm>
              <a:off x="3224" y="3828"/>
              <a:ext cx="48" cy="36"/>
            </a:xfrm>
            <a:custGeom>
              <a:avLst/>
              <a:gdLst>
                <a:gd name="T0" fmla="*/ 0 w 48"/>
                <a:gd name="T1" fmla="*/ 18 h 36"/>
                <a:gd name="T2" fmla="*/ 0 w 48"/>
                <a:gd name="T3" fmla="*/ 18 h 36"/>
                <a:gd name="T4" fmla="*/ 3 w 48"/>
                <a:gd name="T5" fmla="*/ 24 h 36"/>
                <a:gd name="T6" fmla="*/ 9 w 48"/>
                <a:gd name="T7" fmla="*/ 29 h 36"/>
                <a:gd name="T8" fmla="*/ 16 w 48"/>
                <a:gd name="T9" fmla="*/ 33 h 36"/>
                <a:gd name="T10" fmla="*/ 25 w 48"/>
                <a:gd name="T11" fmla="*/ 36 h 36"/>
                <a:gd name="T12" fmla="*/ 25 w 48"/>
                <a:gd name="T13" fmla="*/ 36 h 36"/>
                <a:gd name="T14" fmla="*/ 36 w 48"/>
                <a:gd name="T15" fmla="*/ 33 h 36"/>
                <a:gd name="T16" fmla="*/ 43 w 48"/>
                <a:gd name="T17" fmla="*/ 29 h 36"/>
                <a:gd name="T18" fmla="*/ 48 w 48"/>
                <a:gd name="T19" fmla="*/ 24 h 36"/>
                <a:gd name="T20" fmla="*/ 48 w 48"/>
                <a:gd name="T21" fmla="*/ 18 h 36"/>
                <a:gd name="T22" fmla="*/ 48 w 48"/>
                <a:gd name="T23" fmla="*/ 18 h 36"/>
                <a:gd name="T24" fmla="*/ 45 w 48"/>
                <a:gd name="T25" fmla="*/ 11 h 36"/>
                <a:gd name="T26" fmla="*/ 41 w 48"/>
                <a:gd name="T27" fmla="*/ 6 h 36"/>
                <a:gd name="T28" fmla="*/ 32 w 48"/>
                <a:gd name="T29" fmla="*/ 2 h 36"/>
                <a:gd name="T30" fmla="*/ 23 w 48"/>
                <a:gd name="T31" fmla="*/ 0 h 36"/>
                <a:gd name="T32" fmla="*/ 23 w 48"/>
                <a:gd name="T33" fmla="*/ 0 h 36"/>
                <a:gd name="T34" fmla="*/ 14 w 48"/>
                <a:gd name="T35" fmla="*/ 2 h 36"/>
                <a:gd name="T36" fmla="*/ 7 w 48"/>
                <a:gd name="T37" fmla="*/ 6 h 36"/>
                <a:gd name="T38" fmla="*/ 3 w 48"/>
                <a:gd name="T39" fmla="*/ 11 h 36"/>
                <a:gd name="T40" fmla="*/ 0 w 48"/>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6">
                  <a:moveTo>
                    <a:pt x="0" y="18"/>
                  </a:moveTo>
                  <a:lnTo>
                    <a:pt x="0" y="18"/>
                  </a:lnTo>
                  <a:lnTo>
                    <a:pt x="3" y="24"/>
                  </a:lnTo>
                  <a:lnTo>
                    <a:pt x="9" y="29"/>
                  </a:lnTo>
                  <a:lnTo>
                    <a:pt x="16" y="33"/>
                  </a:lnTo>
                  <a:lnTo>
                    <a:pt x="25" y="36"/>
                  </a:lnTo>
                  <a:lnTo>
                    <a:pt x="36" y="33"/>
                  </a:lnTo>
                  <a:lnTo>
                    <a:pt x="43" y="29"/>
                  </a:lnTo>
                  <a:lnTo>
                    <a:pt x="48" y="24"/>
                  </a:lnTo>
                  <a:lnTo>
                    <a:pt x="48" y="18"/>
                  </a:lnTo>
                  <a:lnTo>
                    <a:pt x="45" y="11"/>
                  </a:lnTo>
                  <a:lnTo>
                    <a:pt x="41" y="6"/>
                  </a:lnTo>
                  <a:lnTo>
                    <a:pt x="32" y="2"/>
                  </a:lnTo>
                  <a:lnTo>
                    <a:pt x="23" y="0"/>
                  </a:lnTo>
                  <a:lnTo>
                    <a:pt x="14" y="2"/>
                  </a:lnTo>
                  <a:lnTo>
                    <a:pt x="7" y="6"/>
                  </a:lnTo>
                  <a:lnTo>
                    <a:pt x="3"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8" name="Freeform 265">
              <a:extLst>
                <a:ext uri="{FF2B5EF4-FFF2-40B4-BE49-F238E27FC236}">
                  <a16:creationId xmlns:a16="http://schemas.microsoft.com/office/drawing/2014/main" xmlns="" id="{9B360930-01E8-F245-BAA2-D93C66E0D3F5}"/>
                </a:ext>
              </a:extLst>
            </p:cNvPr>
            <p:cNvSpPr>
              <a:spLocks/>
            </p:cNvSpPr>
            <p:nvPr/>
          </p:nvSpPr>
          <p:spPr bwMode="auto">
            <a:xfrm>
              <a:off x="3224" y="3828"/>
              <a:ext cx="48" cy="36"/>
            </a:xfrm>
            <a:custGeom>
              <a:avLst/>
              <a:gdLst>
                <a:gd name="T0" fmla="*/ 0 w 48"/>
                <a:gd name="T1" fmla="*/ 18 h 36"/>
                <a:gd name="T2" fmla="*/ 0 w 48"/>
                <a:gd name="T3" fmla="*/ 18 h 36"/>
                <a:gd name="T4" fmla="*/ 3 w 48"/>
                <a:gd name="T5" fmla="*/ 24 h 36"/>
                <a:gd name="T6" fmla="*/ 9 w 48"/>
                <a:gd name="T7" fmla="*/ 29 h 36"/>
                <a:gd name="T8" fmla="*/ 16 w 48"/>
                <a:gd name="T9" fmla="*/ 33 h 36"/>
                <a:gd name="T10" fmla="*/ 25 w 48"/>
                <a:gd name="T11" fmla="*/ 36 h 36"/>
                <a:gd name="T12" fmla="*/ 25 w 48"/>
                <a:gd name="T13" fmla="*/ 36 h 36"/>
                <a:gd name="T14" fmla="*/ 36 w 48"/>
                <a:gd name="T15" fmla="*/ 33 h 36"/>
                <a:gd name="T16" fmla="*/ 43 w 48"/>
                <a:gd name="T17" fmla="*/ 29 h 36"/>
                <a:gd name="T18" fmla="*/ 48 w 48"/>
                <a:gd name="T19" fmla="*/ 24 h 36"/>
                <a:gd name="T20" fmla="*/ 48 w 48"/>
                <a:gd name="T21" fmla="*/ 18 h 36"/>
                <a:gd name="T22" fmla="*/ 48 w 48"/>
                <a:gd name="T23" fmla="*/ 18 h 36"/>
                <a:gd name="T24" fmla="*/ 45 w 48"/>
                <a:gd name="T25" fmla="*/ 11 h 36"/>
                <a:gd name="T26" fmla="*/ 41 w 48"/>
                <a:gd name="T27" fmla="*/ 6 h 36"/>
                <a:gd name="T28" fmla="*/ 32 w 48"/>
                <a:gd name="T29" fmla="*/ 2 h 36"/>
                <a:gd name="T30" fmla="*/ 23 w 48"/>
                <a:gd name="T31" fmla="*/ 0 h 36"/>
                <a:gd name="T32" fmla="*/ 23 w 48"/>
                <a:gd name="T33" fmla="*/ 0 h 36"/>
                <a:gd name="T34" fmla="*/ 14 w 48"/>
                <a:gd name="T35" fmla="*/ 2 h 36"/>
                <a:gd name="T36" fmla="*/ 7 w 48"/>
                <a:gd name="T37" fmla="*/ 6 h 36"/>
                <a:gd name="T38" fmla="*/ 3 w 48"/>
                <a:gd name="T39" fmla="*/ 11 h 36"/>
                <a:gd name="T40" fmla="*/ 0 w 48"/>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6">
                  <a:moveTo>
                    <a:pt x="0" y="18"/>
                  </a:moveTo>
                  <a:lnTo>
                    <a:pt x="0" y="18"/>
                  </a:lnTo>
                  <a:lnTo>
                    <a:pt x="3" y="24"/>
                  </a:lnTo>
                  <a:lnTo>
                    <a:pt x="9" y="29"/>
                  </a:lnTo>
                  <a:lnTo>
                    <a:pt x="16" y="33"/>
                  </a:lnTo>
                  <a:lnTo>
                    <a:pt x="25" y="36"/>
                  </a:lnTo>
                  <a:lnTo>
                    <a:pt x="36" y="33"/>
                  </a:lnTo>
                  <a:lnTo>
                    <a:pt x="43" y="29"/>
                  </a:lnTo>
                  <a:lnTo>
                    <a:pt x="48" y="24"/>
                  </a:lnTo>
                  <a:lnTo>
                    <a:pt x="48" y="18"/>
                  </a:lnTo>
                  <a:lnTo>
                    <a:pt x="45" y="11"/>
                  </a:lnTo>
                  <a:lnTo>
                    <a:pt x="41" y="6"/>
                  </a:lnTo>
                  <a:lnTo>
                    <a:pt x="32" y="2"/>
                  </a:lnTo>
                  <a:lnTo>
                    <a:pt x="23" y="0"/>
                  </a:lnTo>
                  <a:lnTo>
                    <a:pt x="14" y="2"/>
                  </a:lnTo>
                  <a:lnTo>
                    <a:pt x="7" y="6"/>
                  </a:lnTo>
                  <a:lnTo>
                    <a:pt x="3"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49" name="Freeform 266">
              <a:extLst>
                <a:ext uri="{FF2B5EF4-FFF2-40B4-BE49-F238E27FC236}">
                  <a16:creationId xmlns:a16="http://schemas.microsoft.com/office/drawing/2014/main" xmlns="" id="{1987B38F-8D53-0943-8BCA-86E76452D618}"/>
                </a:ext>
              </a:extLst>
            </p:cNvPr>
            <p:cNvSpPr>
              <a:spLocks/>
            </p:cNvSpPr>
            <p:nvPr/>
          </p:nvSpPr>
          <p:spPr bwMode="auto">
            <a:xfrm>
              <a:off x="3177" y="3830"/>
              <a:ext cx="47" cy="34"/>
            </a:xfrm>
            <a:custGeom>
              <a:avLst/>
              <a:gdLst>
                <a:gd name="T0" fmla="*/ 0 w 47"/>
                <a:gd name="T1" fmla="*/ 16 h 34"/>
                <a:gd name="T2" fmla="*/ 0 w 47"/>
                <a:gd name="T3" fmla="*/ 16 h 34"/>
                <a:gd name="T4" fmla="*/ 2 w 47"/>
                <a:gd name="T5" fmla="*/ 22 h 34"/>
                <a:gd name="T6" fmla="*/ 7 w 47"/>
                <a:gd name="T7" fmla="*/ 29 h 34"/>
                <a:gd name="T8" fmla="*/ 16 w 47"/>
                <a:gd name="T9" fmla="*/ 31 h 34"/>
                <a:gd name="T10" fmla="*/ 25 w 47"/>
                <a:gd name="T11" fmla="*/ 34 h 34"/>
                <a:gd name="T12" fmla="*/ 25 w 47"/>
                <a:gd name="T13" fmla="*/ 34 h 34"/>
                <a:gd name="T14" fmla="*/ 34 w 47"/>
                <a:gd name="T15" fmla="*/ 31 h 34"/>
                <a:gd name="T16" fmla="*/ 41 w 47"/>
                <a:gd name="T17" fmla="*/ 27 h 34"/>
                <a:gd name="T18" fmla="*/ 45 w 47"/>
                <a:gd name="T19" fmla="*/ 22 h 34"/>
                <a:gd name="T20" fmla="*/ 47 w 47"/>
                <a:gd name="T21" fmla="*/ 16 h 34"/>
                <a:gd name="T22" fmla="*/ 47 w 47"/>
                <a:gd name="T23" fmla="*/ 16 h 34"/>
                <a:gd name="T24" fmla="*/ 45 w 47"/>
                <a:gd name="T25" fmla="*/ 9 h 34"/>
                <a:gd name="T26" fmla="*/ 38 w 47"/>
                <a:gd name="T27" fmla="*/ 4 h 34"/>
                <a:gd name="T28" fmla="*/ 32 w 47"/>
                <a:gd name="T29" fmla="*/ 0 h 34"/>
                <a:gd name="T30" fmla="*/ 23 w 47"/>
                <a:gd name="T31" fmla="*/ 0 h 34"/>
                <a:gd name="T32" fmla="*/ 23 w 47"/>
                <a:gd name="T33" fmla="*/ 0 h 34"/>
                <a:gd name="T34" fmla="*/ 14 w 47"/>
                <a:gd name="T35" fmla="*/ 0 h 34"/>
                <a:gd name="T36" fmla="*/ 5 w 47"/>
                <a:gd name="T37" fmla="*/ 4 h 34"/>
                <a:gd name="T38" fmla="*/ 0 w 47"/>
                <a:gd name="T39" fmla="*/ 9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2"/>
                  </a:lnTo>
                  <a:lnTo>
                    <a:pt x="7" y="29"/>
                  </a:lnTo>
                  <a:lnTo>
                    <a:pt x="16" y="31"/>
                  </a:lnTo>
                  <a:lnTo>
                    <a:pt x="25" y="34"/>
                  </a:lnTo>
                  <a:lnTo>
                    <a:pt x="34" y="31"/>
                  </a:lnTo>
                  <a:lnTo>
                    <a:pt x="41" y="27"/>
                  </a:lnTo>
                  <a:lnTo>
                    <a:pt x="45" y="22"/>
                  </a:lnTo>
                  <a:lnTo>
                    <a:pt x="47" y="16"/>
                  </a:lnTo>
                  <a:lnTo>
                    <a:pt x="45" y="9"/>
                  </a:lnTo>
                  <a:lnTo>
                    <a:pt x="38" y="4"/>
                  </a:lnTo>
                  <a:lnTo>
                    <a:pt x="32" y="0"/>
                  </a:lnTo>
                  <a:lnTo>
                    <a:pt x="23" y="0"/>
                  </a:lnTo>
                  <a:lnTo>
                    <a:pt x="14" y="0"/>
                  </a:lnTo>
                  <a:lnTo>
                    <a:pt x="5"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0" name="Freeform 267">
              <a:extLst>
                <a:ext uri="{FF2B5EF4-FFF2-40B4-BE49-F238E27FC236}">
                  <a16:creationId xmlns:a16="http://schemas.microsoft.com/office/drawing/2014/main" xmlns="" id="{83AD007B-67B8-2140-BE13-188B4DA0C63C}"/>
                </a:ext>
              </a:extLst>
            </p:cNvPr>
            <p:cNvSpPr>
              <a:spLocks/>
            </p:cNvSpPr>
            <p:nvPr/>
          </p:nvSpPr>
          <p:spPr bwMode="auto">
            <a:xfrm>
              <a:off x="3177" y="3830"/>
              <a:ext cx="47" cy="34"/>
            </a:xfrm>
            <a:custGeom>
              <a:avLst/>
              <a:gdLst>
                <a:gd name="T0" fmla="*/ 0 w 47"/>
                <a:gd name="T1" fmla="*/ 16 h 34"/>
                <a:gd name="T2" fmla="*/ 0 w 47"/>
                <a:gd name="T3" fmla="*/ 16 h 34"/>
                <a:gd name="T4" fmla="*/ 2 w 47"/>
                <a:gd name="T5" fmla="*/ 22 h 34"/>
                <a:gd name="T6" fmla="*/ 7 w 47"/>
                <a:gd name="T7" fmla="*/ 29 h 34"/>
                <a:gd name="T8" fmla="*/ 16 w 47"/>
                <a:gd name="T9" fmla="*/ 31 h 34"/>
                <a:gd name="T10" fmla="*/ 25 w 47"/>
                <a:gd name="T11" fmla="*/ 34 h 34"/>
                <a:gd name="T12" fmla="*/ 25 w 47"/>
                <a:gd name="T13" fmla="*/ 34 h 34"/>
                <a:gd name="T14" fmla="*/ 34 w 47"/>
                <a:gd name="T15" fmla="*/ 31 h 34"/>
                <a:gd name="T16" fmla="*/ 41 w 47"/>
                <a:gd name="T17" fmla="*/ 27 h 34"/>
                <a:gd name="T18" fmla="*/ 45 w 47"/>
                <a:gd name="T19" fmla="*/ 22 h 34"/>
                <a:gd name="T20" fmla="*/ 47 w 47"/>
                <a:gd name="T21" fmla="*/ 16 h 34"/>
                <a:gd name="T22" fmla="*/ 47 w 47"/>
                <a:gd name="T23" fmla="*/ 16 h 34"/>
                <a:gd name="T24" fmla="*/ 45 w 47"/>
                <a:gd name="T25" fmla="*/ 9 h 34"/>
                <a:gd name="T26" fmla="*/ 38 w 47"/>
                <a:gd name="T27" fmla="*/ 4 h 34"/>
                <a:gd name="T28" fmla="*/ 32 w 47"/>
                <a:gd name="T29" fmla="*/ 0 h 34"/>
                <a:gd name="T30" fmla="*/ 23 w 47"/>
                <a:gd name="T31" fmla="*/ 0 h 34"/>
                <a:gd name="T32" fmla="*/ 23 w 47"/>
                <a:gd name="T33" fmla="*/ 0 h 34"/>
                <a:gd name="T34" fmla="*/ 14 w 47"/>
                <a:gd name="T35" fmla="*/ 0 h 34"/>
                <a:gd name="T36" fmla="*/ 5 w 47"/>
                <a:gd name="T37" fmla="*/ 4 h 34"/>
                <a:gd name="T38" fmla="*/ 0 w 47"/>
                <a:gd name="T39" fmla="*/ 9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2"/>
                  </a:lnTo>
                  <a:lnTo>
                    <a:pt x="7" y="29"/>
                  </a:lnTo>
                  <a:lnTo>
                    <a:pt x="16" y="31"/>
                  </a:lnTo>
                  <a:lnTo>
                    <a:pt x="25" y="34"/>
                  </a:lnTo>
                  <a:lnTo>
                    <a:pt x="34" y="31"/>
                  </a:lnTo>
                  <a:lnTo>
                    <a:pt x="41" y="27"/>
                  </a:lnTo>
                  <a:lnTo>
                    <a:pt x="45" y="22"/>
                  </a:lnTo>
                  <a:lnTo>
                    <a:pt x="47" y="16"/>
                  </a:lnTo>
                  <a:lnTo>
                    <a:pt x="45" y="9"/>
                  </a:lnTo>
                  <a:lnTo>
                    <a:pt x="38" y="4"/>
                  </a:lnTo>
                  <a:lnTo>
                    <a:pt x="32" y="0"/>
                  </a:lnTo>
                  <a:lnTo>
                    <a:pt x="23" y="0"/>
                  </a:lnTo>
                  <a:lnTo>
                    <a:pt x="14" y="0"/>
                  </a:lnTo>
                  <a:lnTo>
                    <a:pt x="5"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1" name="Freeform 268">
              <a:extLst>
                <a:ext uri="{FF2B5EF4-FFF2-40B4-BE49-F238E27FC236}">
                  <a16:creationId xmlns:a16="http://schemas.microsoft.com/office/drawing/2014/main" xmlns="" id="{A0729945-FF52-1A4A-A9E1-7F7506131F18}"/>
                </a:ext>
              </a:extLst>
            </p:cNvPr>
            <p:cNvSpPr>
              <a:spLocks/>
            </p:cNvSpPr>
            <p:nvPr/>
          </p:nvSpPr>
          <p:spPr bwMode="auto">
            <a:xfrm>
              <a:off x="3128" y="3830"/>
              <a:ext cx="49" cy="34"/>
            </a:xfrm>
            <a:custGeom>
              <a:avLst/>
              <a:gdLst>
                <a:gd name="T0" fmla="*/ 0 w 49"/>
                <a:gd name="T1" fmla="*/ 16 h 34"/>
                <a:gd name="T2" fmla="*/ 0 w 49"/>
                <a:gd name="T3" fmla="*/ 16 h 34"/>
                <a:gd name="T4" fmla="*/ 2 w 49"/>
                <a:gd name="T5" fmla="*/ 22 h 34"/>
                <a:gd name="T6" fmla="*/ 9 w 49"/>
                <a:gd name="T7" fmla="*/ 29 h 34"/>
                <a:gd name="T8" fmla="*/ 15 w 49"/>
                <a:gd name="T9" fmla="*/ 31 h 34"/>
                <a:gd name="T10" fmla="*/ 24 w 49"/>
                <a:gd name="T11" fmla="*/ 34 h 34"/>
                <a:gd name="T12" fmla="*/ 24 w 49"/>
                <a:gd name="T13" fmla="*/ 34 h 34"/>
                <a:gd name="T14" fmla="*/ 33 w 49"/>
                <a:gd name="T15" fmla="*/ 31 h 34"/>
                <a:gd name="T16" fmla="*/ 42 w 49"/>
                <a:gd name="T17" fmla="*/ 29 h 34"/>
                <a:gd name="T18" fmla="*/ 47 w 49"/>
                <a:gd name="T19" fmla="*/ 22 h 34"/>
                <a:gd name="T20" fmla="*/ 49 w 49"/>
                <a:gd name="T21" fmla="*/ 16 h 34"/>
                <a:gd name="T22" fmla="*/ 49 w 49"/>
                <a:gd name="T23" fmla="*/ 16 h 34"/>
                <a:gd name="T24" fmla="*/ 47 w 49"/>
                <a:gd name="T25" fmla="*/ 9 h 34"/>
                <a:gd name="T26" fmla="*/ 40 w 49"/>
                <a:gd name="T27" fmla="*/ 4 h 34"/>
                <a:gd name="T28" fmla="*/ 33 w 49"/>
                <a:gd name="T29" fmla="*/ 0 h 34"/>
                <a:gd name="T30" fmla="*/ 24 w 49"/>
                <a:gd name="T31" fmla="*/ 0 h 34"/>
                <a:gd name="T32" fmla="*/ 24 w 49"/>
                <a:gd name="T33" fmla="*/ 0 h 34"/>
                <a:gd name="T34" fmla="*/ 15 w 49"/>
                <a:gd name="T35" fmla="*/ 0 h 34"/>
                <a:gd name="T36" fmla="*/ 6 w 49"/>
                <a:gd name="T37" fmla="*/ 4 h 34"/>
                <a:gd name="T38" fmla="*/ 2 w 49"/>
                <a:gd name="T39" fmla="*/ 9 h 34"/>
                <a:gd name="T40" fmla="*/ 0 w 49"/>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4">
                  <a:moveTo>
                    <a:pt x="0" y="16"/>
                  </a:moveTo>
                  <a:lnTo>
                    <a:pt x="0" y="16"/>
                  </a:lnTo>
                  <a:lnTo>
                    <a:pt x="2" y="22"/>
                  </a:lnTo>
                  <a:lnTo>
                    <a:pt x="9" y="29"/>
                  </a:lnTo>
                  <a:lnTo>
                    <a:pt x="15" y="31"/>
                  </a:lnTo>
                  <a:lnTo>
                    <a:pt x="24" y="34"/>
                  </a:lnTo>
                  <a:lnTo>
                    <a:pt x="33" y="31"/>
                  </a:lnTo>
                  <a:lnTo>
                    <a:pt x="42" y="29"/>
                  </a:lnTo>
                  <a:lnTo>
                    <a:pt x="47" y="22"/>
                  </a:lnTo>
                  <a:lnTo>
                    <a:pt x="49" y="16"/>
                  </a:lnTo>
                  <a:lnTo>
                    <a:pt x="47" y="9"/>
                  </a:lnTo>
                  <a:lnTo>
                    <a:pt x="40" y="4"/>
                  </a:lnTo>
                  <a:lnTo>
                    <a:pt x="33" y="0"/>
                  </a:lnTo>
                  <a:lnTo>
                    <a:pt x="24" y="0"/>
                  </a:lnTo>
                  <a:lnTo>
                    <a:pt x="15" y="0"/>
                  </a:lnTo>
                  <a:lnTo>
                    <a:pt x="6"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2" name="Freeform 269">
              <a:extLst>
                <a:ext uri="{FF2B5EF4-FFF2-40B4-BE49-F238E27FC236}">
                  <a16:creationId xmlns:a16="http://schemas.microsoft.com/office/drawing/2014/main" xmlns="" id="{AA139C23-D8D6-9C41-8F0B-A25D35177A8C}"/>
                </a:ext>
              </a:extLst>
            </p:cNvPr>
            <p:cNvSpPr>
              <a:spLocks/>
            </p:cNvSpPr>
            <p:nvPr/>
          </p:nvSpPr>
          <p:spPr bwMode="auto">
            <a:xfrm>
              <a:off x="3128" y="3830"/>
              <a:ext cx="49" cy="34"/>
            </a:xfrm>
            <a:custGeom>
              <a:avLst/>
              <a:gdLst>
                <a:gd name="T0" fmla="*/ 0 w 49"/>
                <a:gd name="T1" fmla="*/ 16 h 34"/>
                <a:gd name="T2" fmla="*/ 0 w 49"/>
                <a:gd name="T3" fmla="*/ 16 h 34"/>
                <a:gd name="T4" fmla="*/ 2 w 49"/>
                <a:gd name="T5" fmla="*/ 22 h 34"/>
                <a:gd name="T6" fmla="*/ 9 w 49"/>
                <a:gd name="T7" fmla="*/ 29 h 34"/>
                <a:gd name="T8" fmla="*/ 15 w 49"/>
                <a:gd name="T9" fmla="*/ 31 h 34"/>
                <a:gd name="T10" fmla="*/ 24 w 49"/>
                <a:gd name="T11" fmla="*/ 34 h 34"/>
                <a:gd name="T12" fmla="*/ 24 w 49"/>
                <a:gd name="T13" fmla="*/ 34 h 34"/>
                <a:gd name="T14" fmla="*/ 33 w 49"/>
                <a:gd name="T15" fmla="*/ 31 h 34"/>
                <a:gd name="T16" fmla="*/ 42 w 49"/>
                <a:gd name="T17" fmla="*/ 29 h 34"/>
                <a:gd name="T18" fmla="*/ 47 w 49"/>
                <a:gd name="T19" fmla="*/ 22 h 34"/>
                <a:gd name="T20" fmla="*/ 49 w 49"/>
                <a:gd name="T21" fmla="*/ 16 h 34"/>
                <a:gd name="T22" fmla="*/ 49 w 49"/>
                <a:gd name="T23" fmla="*/ 16 h 34"/>
                <a:gd name="T24" fmla="*/ 47 w 49"/>
                <a:gd name="T25" fmla="*/ 9 h 34"/>
                <a:gd name="T26" fmla="*/ 40 w 49"/>
                <a:gd name="T27" fmla="*/ 4 h 34"/>
                <a:gd name="T28" fmla="*/ 33 w 49"/>
                <a:gd name="T29" fmla="*/ 0 h 34"/>
                <a:gd name="T30" fmla="*/ 24 w 49"/>
                <a:gd name="T31" fmla="*/ 0 h 34"/>
                <a:gd name="T32" fmla="*/ 24 w 49"/>
                <a:gd name="T33" fmla="*/ 0 h 34"/>
                <a:gd name="T34" fmla="*/ 15 w 49"/>
                <a:gd name="T35" fmla="*/ 0 h 34"/>
                <a:gd name="T36" fmla="*/ 6 w 49"/>
                <a:gd name="T37" fmla="*/ 4 h 34"/>
                <a:gd name="T38" fmla="*/ 2 w 49"/>
                <a:gd name="T39" fmla="*/ 9 h 34"/>
                <a:gd name="T40" fmla="*/ 0 w 49"/>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4">
                  <a:moveTo>
                    <a:pt x="0" y="16"/>
                  </a:moveTo>
                  <a:lnTo>
                    <a:pt x="0" y="16"/>
                  </a:lnTo>
                  <a:lnTo>
                    <a:pt x="2" y="22"/>
                  </a:lnTo>
                  <a:lnTo>
                    <a:pt x="9" y="29"/>
                  </a:lnTo>
                  <a:lnTo>
                    <a:pt x="15" y="31"/>
                  </a:lnTo>
                  <a:lnTo>
                    <a:pt x="24" y="34"/>
                  </a:lnTo>
                  <a:lnTo>
                    <a:pt x="33" y="31"/>
                  </a:lnTo>
                  <a:lnTo>
                    <a:pt x="42" y="29"/>
                  </a:lnTo>
                  <a:lnTo>
                    <a:pt x="47" y="22"/>
                  </a:lnTo>
                  <a:lnTo>
                    <a:pt x="49" y="16"/>
                  </a:lnTo>
                  <a:lnTo>
                    <a:pt x="47" y="9"/>
                  </a:lnTo>
                  <a:lnTo>
                    <a:pt x="40" y="4"/>
                  </a:lnTo>
                  <a:lnTo>
                    <a:pt x="33" y="0"/>
                  </a:lnTo>
                  <a:lnTo>
                    <a:pt x="24" y="0"/>
                  </a:lnTo>
                  <a:lnTo>
                    <a:pt x="15" y="0"/>
                  </a:lnTo>
                  <a:lnTo>
                    <a:pt x="6"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3" name="Freeform 270">
              <a:extLst>
                <a:ext uri="{FF2B5EF4-FFF2-40B4-BE49-F238E27FC236}">
                  <a16:creationId xmlns:a16="http://schemas.microsoft.com/office/drawing/2014/main" xmlns="" id="{705358AF-AC1A-0147-A09D-7E1ACE7BC937}"/>
                </a:ext>
              </a:extLst>
            </p:cNvPr>
            <p:cNvSpPr>
              <a:spLocks/>
            </p:cNvSpPr>
            <p:nvPr/>
          </p:nvSpPr>
          <p:spPr bwMode="auto">
            <a:xfrm>
              <a:off x="3080" y="3830"/>
              <a:ext cx="48" cy="34"/>
            </a:xfrm>
            <a:custGeom>
              <a:avLst/>
              <a:gdLst>
                <a:gd name="T0" fmla="*/ 0 w 48"/>
                <a:gd name="T1" fmla="*/ 18 h 34"/>
                <a:gd name="T2" fmla="*/ 0 w 48"/>
                <a:gd name="T3" fmla="*/ 18 h 34"/>
                <a:gd name="T4" fmla="*/ 3 w 48"/>
                <a:gd name="T5" fmla="*/ 22 h 34"/>
                <a:gd name="T6" fmla="*/ 7 w 48"/>
                <a:gd name="T7" fmla="*/ 29 h 34"/>
                <a:gd name="T8" fmla="*/ 14 w 48"/>
                <a:gd name="T9" fmla="*/ 31 h 34"/>
                <a:gd name="T10" fmla="*/ 25 w 48"/>
                <a:gd name="T11" fmla="*/ 34 h 34"/>
                <a:gd name="T12" fmla="*/ 25 w 48"/>
                <a:gd name="T13" fmla="*/ 34 h 34"/>
                <a:gd name="T14" fmla="*/ 34 w 48"/>
                <a:gd name="T15" fmla="*/ 31 h 34"/>
                <a:gd name="T16" fmla="*/ 41 w 48"/>
                <a:gd name="T17" fmla="*/ 29 h 34"/>
                <a:gd name="T18" fmla="*/ 45 w 48"/>
                <a:gd name="T19" fmla="*/ 22 h 34"/>
                <a:gd name="T20" fmla="*/ 48 w 48"/>
                <a:gd name="T21" fmla="*/ 16 h 34"/>
                <a:gd name="T22" fmla="*/ 48 w 48"/>
                <a:gd name="T23" fmla="*/ 16 h 34"/>
                <a:gd name="T24" fmla="*/ 45 w 48"/>
                <a:gd name="T25" fmla="*/ 9 h 34"/>
                <a:gd name="T26" fmla="*/ 41 w 48"/>
                <a:gd name="T27" fmla="*/ 4 h 34"/>
                <a:gd name="T28" fmla="*/ 34 w 48"/>
                <a:gd name="T29" fmla="*/ 0 h 34"/>
                <a:gd name="T30" fmla="*/ 25 w 48"/>
                <a:gd name="T31" fmla="*/ 0 h 34"/>
                <a:gd name="T32" fmla="*/ 25 w 48"/>
                <a:gd name="T33" fmla="*/ 0 h 34"/>
                <a:gd name="T34" fmla="*/ 16 w 48"/>
                <a:gd name="T35" fmla="*/ 2 h 34"/>
                <a:gd name="T36" fmla="*/ 7 w 48"/>
                <a:gd name="T37" fmla="*/ 4 h 34"/>
                <a:gd name="T38" fmla="*/ 3 w 48"/>
                <a:gd name="T39" fmla="*/ 11 h 34"/>
                <a:gd name="T40" fmla="*/ 0 w 4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4">
                  <a:moveTo>
                    <a:pt x="0" y="18"/>
                  </a:moveTo>
                  <a:lnTo>
                    <a:pt x="0" y="18"/>
                  </a:lnTo>
                  <a:lnTo>
                    <a:pt x="3" y="22"/>
                  </a:lnTo>
                  <a:lnTo>
                    <a:pt x="7" y="29"/>
                  </a:lnTo>
                  <a:lnTo>
                    <a:pt x="14" y="31"/>
                  </a:lnTo>
                  <a:lnTo>
                    <a:pt x="25" y="34"/>
                  </a:lnTo>
                  <a:lnTo>
                    <a:pt x="34" y="31"/>
                  </a:lnTo>
                  <a:lnTo>
                    <a:pt x="41" y="29"/>
                  </a:lnTo>
                  <a:lnTo>
                    <a:pt x="45" y="22"/>
                  </a:lnTo>
                  <a:lnTo>
                    <a:pt x="48" y="16"/>
                  </a:lnTo>
                  <a:lnTo>
                    <a:pt x="45" y="9"/>
                  </a:lnTo>
                  <a:lnTo>
                    <a:pt x="41" y="4"/>
                  </a:lnTo>
                  <a:lnTo>
                    <a:pt x="34" y="0"/>
                  </a:lnTo>
                  <a:lnTo>
                    <a:pt x="25" y="0"/>
                  </a:lnTo>
                  <a:lnTo>
                    <a:pt x="16" y="2"/>
                  </a:lnTo>
                  <a:lnTo>
                    <a:pt x="7" y="4"/>
                  </a:lnTo>
                  <a:lnTo>
                    <a:pt x="3"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4" name="Freeform 271">
              <a:extLst>
                <a:ext uri="{FF2B5EF4-FFF2-40B4-BE49-F238E27FC236}">
                  <a16:creationId xmlns:a16="http://schemas.microsoft.com/office/drawing/2014/main" xmlns="" id="{6DC43F3C-A425-834E-A4D8-7242BF87D0BF}"/>
                </a:ext>
              </a:extLst>
            </p:cNvPr>
            <p:cNvSpPr>
              <a:spLocks/>
            </p:cNvSpPr>
            <p:nvPr/>
          </p:nvSpPr>
          <p:spPr bwMode="auto">
            <a:xfrm>
              <a:off x="3080" y="3830"/>
              <a:ext cx="48" cy="34"/>
            </a:xfrm>
            <a:custGeom>
              <a:avLst/>
              <a:gdLst>
                <a:gd name="T0" fmla="*/ 0 w 48"/>
                <a:gd name="T1" fmla="*/ 18 h 34"/>
                <a:gd name="T2" fmla="*/ 0 w 48"/>
                <a:gd name="T3" fmla="*/ 18 h 34"/>
                <a:gd name="T4" fmla="*/ 3 w 48"/>
                <a:gd name="T5" fmla="*/ 22 h 34"/>
                <a:gd name="T6" fmla="*/ 7 w 48"/>
                <a:gd name="T7" fmla="*/ 29 h 34"/>
                <a:gd name="T8" fmla="*/ 14 w 48"/>
                <a:gd name="T9" fmla="*/ 31 h 34"/>
                <a:gd name="T10" fmla="*/ 25 w 48"/>
                <a:gd name="T11" fmla="*/ 34 h 34"/>
                <a:gd name="T12" fmla="*/ 25 w 48"/>
                <a:gd name="T13" fmla="*/ 34 h 34"/>
                <a:gd name="T14" fmla="*/ 34 w 48"/>
                <a:gd name="T15" fmla="*/ 31 h 34"/>
                <a:gd name="T16" fmla="*/ 41 w 48"/>
                <a:gd name="T17" fmla="*/ 29 h 34"/>
                <a:gd name="T18" fmla="*/ 45 w 48"/>
                <a:gd name="T19" fmla="*/ 22 h 34"/>
                <a:gd name="T20" fmla="*/ 48 w 48"/>
                <a:gd name="T21" fmla="*/ 16 h 34"/>
                <a:gd name="T22" fmla="*/ 48 w 48"/>
                <a:gd name="T23" fmla="*/ 16 h 34"/>
                <a:gd name="T24" fmla="*/ 45 w 48"/>
                <a:gd name="T25" fmla="*/ 9 h 34"/>
                <a:gd name="T26" fmla="*/ 41 w 48"/>
                <a:gd name="T27" fmla="*/ 4 h 34"/>
                <a:gd name="T28" fmla="*/ 34 w 48"/>
                <a:gd name="T29" fmla="*/ 0 h 34"/>
                <a:gd name="T30" fmla="*/ 25 w 48"/>
                <a:gd name="T31" fmla="*/ 0 h 34"/>
                <a:gd name="T32" fmla="*/ 25 w 48"/>
                <a:gd name="T33" fmla="*/ 0 h 34"/>
                <a:gd name="T34" fmla="*/ 16 w 48"/>
                <a:gd name="T35" fmla="*/ 2 h 34"/>
                <a:gd name="T36" fmla="*/ 7 w 48"/>
                <a:gd name="T37" fmla="*/ 4 h 34"/>
                <a:gd name="T38" fmla="*/ 3 w 48"/>
                <a:gd name="T39" fmla="*/ 11 h 34"/>
                <a:gd name="T40" fmla="*/ 0 w 4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4">
                  <a:moveTo>
                    <a:pt x="0" y="18"/>
                  </a:moveTo>
                  <a:lnTo>
                    <a:pt x="0" y="18"/>
                  </a:lnTo>
                  <a:lnTo>
                    <a:pt x="3" y="22"/>
                  </a:lnTo>
                  <a:lnTo>
                    <a:pt x="7" y="29"/>
                  </a:lnTo>
                  <a:lnTo>
                    <a:pt x="14" y="31"/>
                  </a:lnTo>
                  <a:lnTo>
                    <a:pt x="25" y="34"/>
                  </a:lnTo>
                  <a:lnTo>
                    <a:pt x="34" y="31"/>
                  </a:lnTo>
                  <a:lnTo>
                    <a:pt x="41" y="29"/>
                  </a:lnTo>
                  <a:lnTo>
                    <a:pt x="45" y="22"/>
                  </a:lnTo>
                  <a:lnTo>
                    <a:pt x="48" y="16"/>
                  </a:lnTo>
                  <a:lnTo>
                    <a:pt x="45" y="9"/>
                  </a:lnTo>
                  <a:lnTo>
                    <a:pt x="41" y="4"/>
                  </a:lnTo>
                  <a:lnTo>
                    <a:pt x="34" y="0"/>
                  </a:lnTo>
                  <a:lnTo>
                    <a:pt x="25" y="0"/>
                  </a:lnTo>
                  <a:lnTo>
                    <a:pt x="16" y="2"/>
                  </a:lnTo>
                  <a:lnTo>
                    <a:pt x="7" y="4"/>
                  </a:lnTo>
                  <a:lnTo>
                    <a:pt x="3"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5" name="Freeform 272">
              <a:extLst>
                <a:ext uri="{FF2B5EF4-FFF2-40B4-BE49-F238E27FC236}">
                  <a16:creationId xmlns:a16="http://schemas.microsoft.com/office/drawing/2014/main" xmlns="" id="{6B6D89E1-B543-6C4A-87EB-063965F3F350}"/>
                </a:ext>
              </a:extLst>
            </p:cNvPr>
            <p:cNvSpPr>
              <a:spLocks/>
            </p:cNvSpPr>
            <p:nvPr/>
          </p:nvSpPr>
          <p:spPr bwMode="auto">
            <a:xfrm>
              <a:off x="3033" y="3830"/>
              <a:ext cx="47" cy="34"/>
            </a:xfrm>
            <a:custGeom>
              <a:avLst/>
              <a:gdLst>
                <a:gd name="T0" fmla="*/ 0 w 47"/>
                <a:gd name="T1" fmla="*/ 18 h 34"/>
                <a:gd name="T2" fmla="*/ 0 w 47"/>
                <a:gd name="T3" fmla="*/ 18 h 34"/>
                <a:gd name="T4" fmla="*/ 0 w 47"/>
                <a:gd name="T5" fmla="*/ 25 h 34"/>
                <a:gd name="T6" fmla="*/ 7 w 47"/>
                <a:gd name="T7" fmla="*/ 29 h 34"/>
                <a:gd name="T8" fmla="*/ 13 w 47"/>
                <a:gd name="T9" fmla="*/ 34 h 34"/>
                <a:gd name="T10" fmla="*/ 23 w 47"/>
                <a:gd name="T11" fmla="*/ 34 h 34"/>
                <a:gd name="T12" fmla="*/ 23 w 47"/>
                <a:gd name="T13" fmla="*/ 34 h 34"/>
                <a:gd name="T14" fmla="*/ 32 w 47"/>
                <a:gd name="T15" fmla="*/ 34 h 34"/>
                <a:gd name="T16" fmla="*/ 41 w 47"/>
                <a:gd name="T17" fmla="*/ 29 h 34"/>
                <a:gd name="T18" fmla="*/ 45 w 47"/>
                <a:gd name="T19" fmla="*/ 22 h 34"/>
                <a:gd name="T20" fmla="*/ 47 w 47"/>
                <a:gd name="T21" fmla="*/ 18 h 34"/>
                <a:gd name="T22" fmla="*/ 47 w 47"/>
                <a:gd name="T23" fmla="*/ 18 h 34"/>
                <a:gd name="T24" fmla="*/ 45 w 47"/>
                <a:gd name="T25" fmla="*/ 11 h 34"/>
                <a:gd name="T26" fmla="*/ 41 w 47"/>
                <a:gd name="T27" fmla="*/ 4 h 34"/>
                <a:gd name="T28" fmla="*/ 34 w 47"/>
                <a:gd name="T29" fmla="*/ 2 h 34"/>
                <a:gd name="T30" fmla="*/ 25 w 47"/>
                <a:gd name="T31" fmla="*/ 0 h 34"/>
                <a:gd name="T32" fmla="*/ 25 w 47"/>
                <a:gd name="T33" fmla="*/ 0 h 34"/>
                <a:gd name="T34" fmla="*/ 16 w 47"/>
                <a:gd name="T35" fmla="*/ 2 h 34"/>
                <a:gd name="T36" fmla="*/ 7 w 47"/>
                <a:gd name="T37" fmla="*/ 4 h 34"/>
                <a:gd name="T38" fmla="*/ 2 w 47"/>
                <a:gd name="T39" fmla="*/ 11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0" y="25"/>
                  </a:lnTo>
                  <a:lnTo>
                    <a:pt x="7" y="29"/>
                  </a:lnTo>
                  <a:lnTo>
                    <a:pt x="13" y="34"/>
                  </a:lnTo>
                  <a:lnTo>
                    <a:pt x="23" y="34"/>
                  </a:lnTo>
                  <a:lnTo>
                    <a:pt x="32" y="34"/>
                  </a:lnTo>
                  <a:lnTo>
                    <a:pt x="41" y="29"/>
                  </a:lnTo>
                  <a:lnTo>
                    <a:pt x="45" y="22"/>
                  </a:lnTo>
                  <a:lnTo>
                    <a:pt x="47" y="18"/>
                  </a:lnTo>
                  <a:lnTo>
                    <a:pt x="45" y="11"/>
                  </a:lnTo>
                  <a:lnTo>
                    <a:pt x="41" y="4"/>
                  </a:lnTo>
                  <a:lnTo>
                    <a:pt x="34" y="2"/>
                  </a:lnTo>
                  <a:lnTo>
                    <a:pt x="25" y="0"/>
                  </a:lnTo>
                  <a:lnTo>
                    <a:pt x="16" y="2"/>
                  </a:lnTo>
                  <a:lnTo>
                    <a:pt x="7" y="4"/>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6" name="Freeform 273">
              <a:extLst>
                <a:ext uri="{FF2B5EF4-FFF2-40B4-BE49-F238E27FC236}">
                  <a16:creationId xmlns:a16="http://schemas.microsoft.com/office/drawing/2014/main" xmlns="" id="{2E654A3A-575F-B746-8360-9DA53E3C6003}"/>
                </a:ext>
              </a:extLst>
            </p:cNvPr>
            <p:cNvSpPr>
              <a:spLocks/>
            </p:cNvSpPr>
            <p:nvPr/>
          </p:nvSpPr>
          <p:spPr bwMode="auto">
            <a:xfrm>
              <a:off x="3033" y="3830"/>
              <a:ext cx="47" cy="34"/>
            </a:xfrm>
            <a:custGeom>
              <a:avLst/>
              <a:gdLst>
                <a:gd name="T0" fmla="*/ 0 w 47"/>
                <a:gd name="T1" fmla="*/ 18 h 34"/>
                <a:gd name="T2" fmla="*/ 0 w 47"/>
                <a:gd name="T3" fmla="*/ 18 h 34"/>
                <a:gd name="T4" fmla="*/ 0 w 47"/>
                <a:gd name="T5" fmla="*/ 25 h 34"/>
                <a:gd name="T6" fmla="*/ 7 w 47"/>
                <a:gd name="T7" fmla="*/ 29 h 34"/>
                <a:gd name="T8" fmla="*/ 13 w 47"/>
                <a:gd name="T9" fmla="*/ 34 h 34"/>
                <a:gd name="T10" fmla="*/ 23 w 47"/>
                <a:gd name="T11" fmla="*/ 34 h 34"/>
                <a:gd name="T12" fmla="*/ 23 w 47"/>
                <a:gd name="T13" fmla="*/ 34 h 34"/>
                <a:gd name="T14" fmla="*/ 32 w 47"/>
                <a:gd name="T15" fmla="*/ 34 h 34"/>
                <a:gd name="T16" fmla="*/ 41 w 47"/>
                <a:gd name="T17" fmla="*/ 29 h 34"/>
                <a:gd name="T18" fmla="*/ 45 w 47"/>
                <a:gd name="T19" fmla="*/ 22 h 34"/>
                <a:gd name="T20" fmla="*/ 47 w 47"/>
                <a:gd name="T21" fmla="*/ 18 h 34"/>
                <a:gd name="T22" fmla="*/ 47 w 47"/>
                <a:gd name="T23" fmla="*/ 18 h 34"/>
                <a:gd name="T24" fmla="*/ 45 w 47"/>
                <a:gd name="T25" fmla="*/ 11 h 34"/>
                <a:gd name="T26" fmla="*/ 41 w 47"/>
                <a:gd name="T27" fmla="*/ 4 h 34"/>
                <a:gd name="T28" fmla="*/ 34 w 47"/>
                <a:gd name="T29" fmla="*/ 2 h 34"/>
                <a:gd name="T30" fmla="*/ 25 w 47"/>
                <a:gd name="T31" fmla="*/ 0 h 34"/>
                <a:gd name="T32" fmla="*/ 25 w 47"/>
                <a:gd name="T33" fmla="*/ 0 h 34"/>
                <a:gd name="T34" fmla="*/ 16 w 47"/>
                <a:gd name="T35" fmla="*/ 2 h 34"/>
                <a:gd name="T36" fmla="*/ 7 w 47"/>
                <a:gd name="T37" fmla="*/ 4 h 34"/>
                <a:gd name="T38" fmla="*/ 2 w 47"/>
                <a:gd name="T39" fmla="*/ 11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0" y="25"/>
                  </a:lnTo>
                  <a:lnTo>
                    <a:pt x="7" y="29"/>
                  </a:lnTo>
                  <a:lnTo>
                    <a:pt x="13" y="34"/>
                  </a:lnTo>
                  <a:lnTo>
                    <a:pt x="23" y="34"/>
                  </a:lnTo>
                  <a:lnTo>
                    <a:pt x="32" y="34"/>
                  </a:lnTo>
                  <a:lnTo>
                    <a:pt x="41" y="29"/>
                  </a:lnTo>
                  <a:lnTo>
                    <a:pt x="45" y="22"/>
                  </a:lnTo>
                  <a:lnTo>
                    <a:pt x="47" y="18"/>
                  </a:lnTo>
                  <a:lnTo>
                    <a:pt x="45" y="11"/>
                  </a:lnTo>
                  <a:lnTo>
                    <a:pt x="41" y="4"/>
                  </a:lnTo>
                  <a:lnTo>
                    <a:pt x="34" y="2"/>
                  </a:lnTo>
                  <a:lnTo>
                    <a:pt x="25" y="0"/>
                  </a:lnTo>
                  <a:lnTo>
                    <a:pt x="16" y="2"/>
                  </a:lnTo>
                  <a:lnTo>
                    <a:pt x="7" y="4"/>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7" name="Freeform 274">
              <a:extLst>
                <a:ext uri="{FF2B5EF4-FFF2-40B4-BE49-F238E27FC236}">
                  <a16:creationId xmlns:a16="http://schemas.microsoft.com/office/drawing/2014/main" xmlns="" id="{14BBF4E9-F07E-9644-8AA1-3788BAD3736B}"/>
                </a:ext>
              </a:extLst>
            </p:cNvPr>
            <p:cNvSpPr>
              <a:spLocks/>
            </p:cNvSpPr>
            <p:nvPr/>
          </p:nvSpPr>
          <p:spPr bwMode="auto">
            <a:xfrm>
              <a:off x="2983" y="3830"/>
              <a:ext cx="50" cy="34"/>
            </a:xfrm>
            <a:custGeom>
              <a:avLst/>
              <a:gdLst>
                <a:gd name="T0" fmla="*/ 0 w 50"/>
                <a:gd name="T1" fmla="*/ 18 h 34"/>
                <a:gd name="T2" fmla="*/ 0 w 50"/>
                <a:gd name="T3" fmla="*/ 18 h 34"/>
                <a:gd name="T4" fmla="*/ 3 w 50"/>
                <a:gd name="T5" fmla="*/ 25 h 34"/>
                <a:gd name="T6" fmla="*/ 7 w 50"/>
                <a:gd name="T7" fmla="*/ 29 h 34"/>
                <a:gd name="T8" fmla="*/ 14 w 50"/>
                <a:gd name="T9" fmla="*/ 34 h 34"/>
                <a:gd name="T10" fmla="*/ 25 w 50"/>
                <a:gd name="T11" fmla="*/ 34 h 34"/>
                <a:gd name="T12" fmla="*/ 25 w 50"/>
                <a:gd name="T13" fmla="*/ 34 h 34"/>
                <a:gd name="T14" fmla="*/ 34 w 50"/>
                <a:gd name="T15" fmla="*/ 34 h 34"/>
                <a:gd name="T16" fmla="*/ 41 w 50"/>
                <a:gd name="T17" fmla="*/ 29 h 34"/>
                <a:gd name="T18" fmla="*/ 48 w 50"/>
                <a:gd name="T19" fmla="*/ 25 h 34"/>
                <a:gd name="T20" fmla="*/ 50 w 50"/>
                <a:gd name="T21" fmla="*/ 18 h 34"/>
                <a:gd name="T22" fmla="*/ 50 w 50"/>
                <a:gd name="T23" fmla="*/ 18 h 34"/>
                <a:gd name="T24" fmla="*/ 48 w 50"/>
                <a:gd name="T25" fmla="*/ 11 h 34"/>
                <a:gd name="T26" fmla="*/ 43 w 50"/>
                <a:gd name="T27" fmla="*/ 4 h 34"/>
                <a:gd name="T28" fmla="*/ 36 w 50"/>
                <a:gd name="T29" fmla="*/ 2 h 34"/>
                <a:gd name="T30" fmla="*/ 27 w 50"/>
                <a:gd name="T31" fmla="*/ 0 h 34"/>
                <a:gd name="T32" fmla="*/ 27 w 50"/>
                <a:gd name="T33" fmla="*/ 0 h 34"/>
                <a:gd name="T34" fmla="*/ 16 w 50"/>
                <a:gd name="T35" fmla="*/ 2 h 34"/>
                <a:gd name="T36" fmla="*/ 9 w 50"/>
                <a:gd name="T37" fmla="*/ 7 h 34"/>
                <a:gd name="T38" fmla="*/ 5 w 50"/>
                <a:gd name="T39" fmla="*/ 11 h 34"/>
                <a:gd name="T40" fmla="*/ 0 w 5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4">
                  <a:moveTo>
                    <a:pt x="0" y="18"/>
                  </a:moveTo>
                  <a:lnTo>
                    <a:pt x="0" y="18"/>
                  </a:lnTo>
                  <a:lnTo>
                    <a:pt x="3" y="25"/>
                  </a:lnTo>
                  <a:lnTo>
                    <a:pt x="7" y="29"/>
                  </a:lnTo>
                  <a:lnTo>
                    <a:pt x="14" y="34"/>
                  </a:lnTo>
                  <a:lnTo>
                    <a:pt x="25" y="34"/>
                  </a:lnTo>
                  <a:lnTo>
                    <a:pt x="34" y="34"/>
                  </a:lnTo>
                  <a:lnTo>
                    <a:pt x="41" y="29"/>
                  </a:lnTo>
                  <a:lnTo>
                    <a:pt x="48" y="25"/>
                  </a:lnTo>
                  <a:lnTo>
                    <a:pt x="50" y="18"/>
                  </a:lnTo>
                  <a:lnTo>
                    <a:pt x="48" y="11"/>
                  </a:lnTo>
                  <a:lnTo>
                    <a:pt x="43" y="4"/>
                  </a:lnTo>
                  <a:lnTo>
                    <a:pt x="36" y="2"/>
                  </a:lnTo>
                  <a:lnTo>
                    <a:pt x="27" y="0"/>
                  </a:lnTo>
                  <a:lnTo>
                    <a:pt x="16" y="2"/>
                  </a:lnTo>
                  <a:lnTo>
                    <a:pt x="9" y="7"/>
                  </a:lnTo>
                  <a:lnTo>
                    <a:pt x="5"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8" name="Freeform 275">
              <a:extLst>
                <a:ext uri="{FF2B5EF4-FFF2-40B4-BE49-F238E27FC236}">
                  <a16:creationId xmlns:a16="http://schemas.microsoft.com/office/drawing/2014/main" xmlns="" id="{A2C8186A-D9D6-2C43-BC37-8431B3C84993}"/>
                </a:ext>
              </a:extLst>
            </p:cNvPr>
            <p:cNvSpPr>
              <a:spLocks/>
            </p:cNvSpPr>
            <p:nvPr/>
          </p:nvSpPr>
          <p:spPr bwMode="auto">
            <a:xfrm>
              <a:off x="2983" y="3830"/>
              <a:ext cx="50" cy="34"/>
            </a:xfrm>
            <a:custGeom>
              <a:avLst/>
              <a:gdLst>
                <a:gd name="T0" fmla="*/ 0 w 50"/>
                <a:gd name="T1" fmla="*/ 18 h 34"/>
                <a:gd name="T2" fmla="*/ 0 w 50"/>
                <a:gd name="T3" fmla="*/ 18 h 34"/>
                <a:gd name="T4" fmla="*/ 3 w 50"/>
                <a:gd name="T5" fmla="*/ 25 h 34"/>
                <a:gd name="T6" fmla="*/ 7 w 50"/>
                <a:gd name="T7" fmla="*/ 29 h 34"/>
                <a:gd name="T8" fmla="*/ 14 w 50"/>
                <a:gd name="T9" fmla="*/ 34 h 34"/>
                <a:gd name="T10" fmla="*/ 25 w 50"/>
                <a:gd name="T11" fmla="*/ 34 h 34"/>
                <a:gd name="T12" fmla="*/ 25 w 50"/>
                <a:gd name="T13" fmla="*/ 34 h 34"/>
                <a:gd name="T14" fmla="*/ 34 w 50"/>
                <a:gd name="T15" fmla="*/ 34 h 34"/>
                <a:gd name="T16" fmla="*/ 41 w 50"/>
                <a:gd name="T17" fmla="*/ 29 h 34"/>
                <a:gd name="T18" fmla="*/ 48 w 50"/>
                <a:gd name="T19" fmla="*/ 25 h 34"/>
                <a:gd name="T20" fmla="*/ 50 w 50"/>
                <a:gd name="T21" fmla="*/ 18 h 34"/>
                <a:gd name="T22" fmla="*/ 50 w 50"/>
                <a:gd name="T23" fmla="*/ 18 h 34"/>
                <a:gd name="T24" fmla="*/ 48 w 50"/>
                <a:gd name="T25" fmla="*/ 11 h 34"/>
                <a:gd name="T26" fmla="*/ 43 w 50"/>
                <a:gd name="T27" fmla="*/ 4 h 34"/>
                <a:gd name="T28" fmla="*/ 36 w 50"/>
                <a:gd name="T29" fmla="*/ 2 h 34"/>
                <a:gd name="T30" fmla="*/ 27 w 50"/>
                <a:gd name="T31" fmla="*/ 0 h 34"/>
                <a:gd name="T32" fmla="*/ 27 w 50"/>
                <a:gd name="T33" fmla="*/ 0 h 34"/>
                <a:gd name="T34" fmla="*/ 16 w 50"/>
                <a:gd name="T35" fmla="*/ 2 h 34"/>
                <a:gd name="T36" fmla="*/ 9 w 50"/>
                <a:gd name="T37" fmla="*/ 7 h 34"/>
                <a:gd name="T38" fmla="*/ 5 w 50"/>
                <a:gd name="T39" fmla="*/ 11 h 34"/>
                <a:gd name="T40" fmla="*/ 0 w 5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4">
                  <a:moveTo>
                    <a:pt x="0" y="18"/>
                  </a:moveTo>
                  <a:lnTo>
                    <a:pt x="0" y="18"/>
                  </a:lnTo>
                  <a:lnTo>
                    <a:pt x="3" y="25"/>
                  </a:lnTo>
                  <a:lnTo>
                    <a:pt x="7" y="29"/>
                  </a:lnTo>
                  <a:lnTo>
                    <a:pt x="14" y="34"/>
                  </a:lnTo>
                  <a:lnTo>
                    <a:pt x="25" y="34"/>
                  </a:lnTo>
                  <a:lnTo>
                    <a:pt x="34" y="34"/>
                  </a:lnTo>
                  <a:lnTo>
                    <a:pt x="41" y="29"/>
                  </a:lnTo>
                  <a:lnTo>
                    <a:pt x="48" y="25"/>
                  </a:lnTo>
                  <a:lnTo>
                    <a:pt x="50" y="18"/>
                  </a:lnTo>
                  <a:lnTo>
                    <a:pt x="48" y="11"/>
                  </a:lnTo>
                  <a:lnTo>
                    <a:pt x="43" y="4"/>
                  </a:lnTo>
                  <a:lnTo>
                    <a:pt x="36" y="2"/>
                  </a:lnTo>
                  <a:lnTo>
                    <a:pt x="27" y="0"/>
                  </a:lnTo>
                  <a:lnTo>
                    <a:pt x="16" y="2"/>
                  </a:lnTo>
                  <a:lnTo>
                    <a:pt x="9" y="7"/>
                  </a:lnTo>
                  <a:lnTo>
                    <a:pt x="5"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59" name="Freeform 276">
              <a:extLst>
                <a:ext uri="{FF2B5EF4-FFF2-40B4-BE49-F238E27FC236}">
                  <a16:creationId xmlns:a16="http://schemas.microsoft.com/office/drawing/2014/main" xmlns="" id="{0CE718FF-56CF-4B46-B2A3-811F489FD556}"/>
                </a:ext>
              </a:extLst>
            </p:cNvPr>
            <p:cNvSpPr>
              <a:spLocks/>
            </p:cNvSpPr>
            <p:nvPr/>
          </p:nvSpPr>
          <p:spPr bwMode="auto">
            <a:xfrm>
              <a:off x="1855" y="3839"/>
              <a:ext cx="56" cy="34"/>
            </a:xfrm>
            <a:custGeom>
              <a:avLst/>
              <a:gdLst>
                <a:gd name="T0" fmla="*/ 5 w 56"/>
                <a:gd name="T1" fmla="*/ 18 h 34"/>
                <a:gd name="T2" fmla="*/ 5 w 56"/>
                <a:gd name="T3" fmla="*/ 18 h 34"/>
                <a:gd name="T4" fmla="*/ 0 w 56"/>
                <a:gd name="T5" fmla="*/ 25 h 34"/>
                <a:gd name="T6" fmla="*/ 0 w 56"/>
                <a:gd name="T7" fmla="*/ 29 h 34"/>
                <a:gd name="T8" fmla="*/ 7 w 56"/>
                <a:gd name="T9" fmla="*/ 34 h 34"/>
                <a:gd name="T10" fmla="*/ 16 w 56"/>
                <a:gd name="T11" fmla="*/ 34 h 34"/>
                <a:gd name="T12" fmla="*/ 16 w 56"/>
                <a:gd name="T13" fmla="*/ 34 h 34"/>
                <a:gd name="T14" fmla="*/ 25 w 56"/>
                <a:gd name="T15" fmla="*/ 34 h 34"/>
                <a:gd name="T16" fmla="*/ 36 w 56"/>
                <a:gd name="T17" fmla="*/ 29 h 34"/>
                <a:gd name="T18" fmla="*/ 47 w 56"/>
                <a:gd name="T19" fmla="*/ 25 h 34"/>
                <a:gd name="T20" fmla="*/ 54 w 56"/>
                <a:gd name="T21" fmla="*/ 18 h 34"/>
                <a:gd name="T22" fmla="*/ 54 w 56"/>
                <a:gd name="T23" fmla="*/ 18 h 34"/>
                <a:gd name="T24" fmla="*/ 56 w 56"/>
                <a:gd name="T25" fmla="*/ 11 h 34"/>
                <a:gd name="T26" fmla="*/ 56 w 56"/>
                <a:gd name="T27" fmla="*/ 4 h 34"/>
                <a:gd name="T28" fmla="*/ 52 w 56"/>
                <a:gd name="T29" fmla="*/ 2 h 34"/>
                <a:gd name="T30" fmla="*/ 43 w 56"/>
                <a:gd name="T31" fmla="*/ 0 h 34"/>
                <a:gd name="T32" fmla="*/ 43 w 56"/>
                <a:gd name="T33" fmla="*/ 0 h 34"/>
                <a:gd name="T34" fmla="*/ 32 w 56"/>
                <a:gd name="T35" fmla="*/ 2 h 34"/>
                <a:gd name="T36" fmla="*/ 20 w 56"/>
                <a:gd name="T37" fmla="*/ 7 h 34"/>
                <a:gd name="T38" fmla="*/ 11 w 56"/>
                <a:gd name="T39" fmla="*/ 11 h 34"/>
                <a:gd name="T40" fmla="*/ 5 w 5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4">
                  <a:moveTo>
                    <a:pt x="5" y="18"/>
                  </a:moveTo>
                  <a:lnTo>
                    <a:pt x="5" y="18"/>
                  </a:lnTo>
                  <a:lnTo>
                    <a:pt x="0" y="25"/>
                  </a:lnTo>
                  <a:lnTo>
                    <a:pt x="0" y="29"/>
                  </a:lnTo>
                  <a:lnTo>
                    <a:pt x="7" y="34"/>
                  </a:lnTo>
                  <a:lnTo>
                    <a:pt x="16" y="34"/>
                  </a:lnTo>
                  <a:lnTo>
                    <a:pt x="25" y="34"/>
                  </a:lnTo>
                  <a:lnTo>
                    <a:pt x="36" y="29"/>
                  </a:lnTo>
                  <a:lnTo>
                    <a:pt x="47" y="25"/>
                  </a:lnTo>
                  <a:lnTo>
                    <a:pt x="54" y="18"/>
                  </a:lnTo>
                  <a:lnTo>
                    <a:pt x="56" y="11"/>
                  </a:lnTo>
                  <a:lnTo>
                    <a:pt x="56" y="4"/>
                  </a:lnTo>
                  <a:lnTo>
                    <a:pt x="52" y="2"/>
                  </a:lnTo>
                  <a:lnTo>
                    <a:pt x="43" y="0"/>
                  </a:lnTo>
                  <a:lnTo>
                    <a:pt x="32" y="2"/>
                  </a:lnTo>
                  <a:lnTo>
                    <a:pt x="20" y="7"/>
                  </a:lnTo>
                  <a:lnTo>
                    <a:pt x="11"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0" name="Freeform 277">
              <a:extLst>
                <a:ext uri="{FF2B5EF4-FFF2-40B4-BE49-F238E27FC236}">
                  <a16:creationId xmlns:a16="http://schemas.microsoft.com/office/drawing/2014/main" xmlns="" id="{8DB5D254-F2FB-B340-9900-E42629FC3568}"/>
                </a:ext>
              </a:extLst>
            </p:cNvPr>
            <p:cNvSpPr>
              <a:spLocks/>
            </p:cNvSpPr>
            <p:nvPr/>
          </p:nvSpPr>
          <p:spPr bwMode="auto">
            <a:xfrm>
              <a:off x="1855" y="3839"/>
              <a:ext cx="56" cy="34"/>
            </a:xfrm>
            <a:custGeom>
              <a:avLst/>
              <a:gdLst>
                <a:gd name="T0" fmla="*/ 5 w 56"/>
                <a:gd name="T1" fmla="*/ 18 h 34"/>
                <a:gd name="T2" fmla="*/ 5 w 56"/>
                <a:gd name="T3" fmla="*/ 18 h 34"/>
                <a:gd name="T4" fmla="*/ 0 w 56"/>
                <a:gd name="T5" fmla="*/ 25 h 34"/>
                <a:gd name="T6" fmla="*/ 0 w 56"/>
                <a:gd name="T7" fmla="*/ 29 h 34"/>
                <a:gd name="T8" fmla="*/ 7 w 56"/>
                <a:gd name="T9" fmla="*/ 34 h 34"/>
                <a:gd name="T10" fmla="*/ 16 w 56"/>
                <a:gd name="T11" fmla="*/ 34 h 34"/>
                <a:gd name="T12" fmla="*/ 16 w 56"/>
                <a:gd name="T13" fmla="*/ 34 h 34"/>
                <a:gd name="T14" fmla="*/ 25 w 56"/>
                <a:gd name="T15" fmla="*/ 34 h 34"/>
                <a:gd name="T16" fmla="*/ 36 w 56"/>
                <a:gd name="T17" fmla="*/ 29 h 34"/>
                <a:gd name="T18" fmla="*/ 47 w 56"/>
                <a:gd name="T19" fmla="*/ 25 h 34"/>
                <a:gd name="T20" fmla="*/ 54 w 56"/>
                <a:gd name="T21" fmla="*/ 18 h 34"/>
                <a:gd name="T22" fmla="*/ 54 w 56"/>
                <a:gd name="T23" fmla="*/ 18 h 34"/>
                <a:gd name="T24" fmla="*/ 56 w 56"/>
                <a:gd name="T25" fmla="*/ 11 h 34"/>
                <a:gd name="T26" fmla="*/ 56 w 56"/>
                <a:gd name="T27" fmla="*/ 4 h 34"/>
                <a:gd name="T28" fmla="*/ 52 w 56"/>
                <a:gd name="T29" fmla="*/ 2 h 34"/>
                <a:gd name="T30" fmla="*/ 43 w 56"/>
                <a:gd name="T31" fmla="*/ 0 h 34"/>
                <a:gd name="T32" fmla="*/ 43 w 56"/>
                <a:gd name="T33" fmla="*/ 0 h 34"/>
                <a:gd name="T34" fmla="*/ 32 w 56"/>
                <a:gd name="T35" fmla="*/ 2 h 34"/>
                <a:gd name="T36" fmla="*/ 20 w 56"/>
                <a:gd name="T37" fmla="*/ 7 h 34"/>
                <a:gd name="T38" fmla="*/ 11 w 56"/>
                <a:gd name="T39" fmla="*/ 11 h 34"/>
                <a:gd name="T40" fmla="*/ 5 w 5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4">
                  <a:moveTo>
                    <a:pt x="5" y="18"/>
                  </a:moveTo>
                  <a:lnTo>
                    <a:pt x="5" y="18"/>
                  </a:lnTo>
                  <a:lnTo>
                    <a:pt x="0" y="25"/>
                  </a:lnTo>
                  <a:lnTo>
                    <a:pt x="0" y="29"/>
                  </a:lnTo>
                  <a:lnTo>
                    <a:pt x="7" y="34"/>
                  </a:lnTo>
                  <a:lnTo>
                    <a:pt x="16" y="34"/>
                  </a:lnTo>
                  <a:lnTo>
                    <a:pt x="25" y="34"/>
                  </a:lnTo>
                  <a:lnTo>
                    <a:pt x="36" y="29"/>
                  </a:lnTo>
                  <a:lnTo>
                    <a:pt x="47" y="25"/>
                  </a:lnTo>
                  <a:lnTo>
                    <a:pt x="54" y="18"/>
                  </a:lnTo>
                  <a:lnTo>
                    <a:pt x="56" y="11"/>
                  </a:lnTo>
                  <a:lnTo>
                    <a:pt x="56" y="4"/>
                  </a:lnTo>
                  <a:lnTo>
                    <a:pt x="52" y="2"/>
                  </a:lnTo>
                  <a:lnTo>
                    <a:pt x="43" y="0"/>
                  </a:lnTo>
                  <a:lnTo>
                    <a:pt x="32" y="2"/>
                  </a:lnTo>
                  <a:lnTo>
                    <a:pt x="20" y="7"/>
                  </a:lnTo>
                  <a:lnTo>
                    <a:pt x="11"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1" name="Freeform 278">
              <a:extLst>
                <a:ext uri="{FF2B5EF4-FFF2-40B4-BE49-F238E27FC236}">
                  <a16:creationId xmlns:a16="http://schemas.microsoft.com/office/drawing/2014/main" xmlns="" id="{A4257A4F-3A79-8C43-BE41-603D65674F44}"/>
                </a:ext>
              </a:extLst>
            </p:cNvPr>
            <p:cNvSpPr>
              <a:spLocks/>
            </p:cNvSpPr>
            <p:nvPr/>
          </p:nvSpPr>
          <p:spPr bwMode="auto">
            <a:xfrm>
              <a:off x="1803" y="3841"/>
              <a:ext cx="59" cy="32"/>
            </a:xfrm>
            <a:custGeom>
              <a:avLst/>
              <a:gdLst>
                <a:gd name="T0" fmla="*/ 5 w 59"/>
                <a:gd name="T1" fmla="*/ 16 h 32"/>
                <a:gd name="T2" fmla="*/ 5 w 59"/>
                <a:gd name="T3" fmla="*/ 16 h 32"/>
                <a:gd name="T4" fmla="*/ 0 w 59"/>
                <a:gd name="T5" fmla="*/ 23 h 32"/>
                <a:gd name="T6" fmla="*/ 3 w 59"/>
                <a:gd name="T7" fmla="*/ 27 h 32"/>
                <a:gd name="T8" fmla="*/ 7 w 59"/>
                <a:gd name="T9" fmla="*/ 32 h 32"/>
                <a:gd name="T10" fmla="*/ 16 w 59"/>
                <a:gd name="T11" fmla="*/ 32 h 32"/>
                <a:gd name="T12" fmla="*/ 16 w 59"/>
                <a:gd name="T13" fmla="*/ 32 h 32"/>
                <a:gd name="T14" fmla="*/ 27 w 59"/>
                <a:gd name="T15" fmla="*/ 32 h 32"/>
                <a:gd name="T16" fmla="*/ 39 w 59"/>
                <a:gd name="T17" fmla="*/ 27 h 32"/>
                <a:gd name="T18" fmla="*/ 48 w 59"/>
                <a:gd name="T19" fmla="*/ 23 h 32"/>
                <a:gd name="T20" fmla="*/ 57 w 59"/>
                <a:gd name="T21" fmla="*/ 16 h 32"/>
                <a:gd name="T22" fmla="*/ 57 w 59"/>
                <a:gd name="T23" fmla="*/ 16 h 32"/>
                <a:gd name="T24" fmla="*/ 59 w 59"/>
                <a:gd name="T25" fmla="*/ 9 h 32"/>
                <a:gd name="T26" fmla="*/ 59 w 59"/>
                <a:gd name="T27" fmla="*/ 5 h 32"/>
                <a:gd name="T28" fmla="*/ 54 w 59"/>
                <a:gd name="T29" fmla="*/ 0 h 32"/>
                <a:gd name="T30" fmla="*/ 45 w 59"/>
                <a:gd name="T31" fmla="*/ 0 h 32"/>
                <a:gd name="T32" fmla="*/ 45 w 59"/>
                <a:gd name="T33" fmla="*/ 0 h 32"/>
                <a:gd name="T34" fmla="*/ 34 w 59"/>
                <a:gd name="T35" fmla="*/ 0 h 32"/>
                <a:gd name="T36" fmla="*/ 23 w 59"/>
                <a:gd name="T37" fmla="*/ 5 h 32"/>
                <a:gd name="T38" fmla="*/ 12 w 59"/>
                <a:gd name="T39" fmla="*/ 9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3"/>
                  </a:lnTo>
                  <a:lnTo>
                    <a:pt x="3" y="27"/>
                  </a:lnTo>
                  <a:lnTo>
                    <a:pt x="7" y="32"/>
                  </a:lnTo>
                  <a:lnTo>
                    <a:pt x="16" y="32"/>
                  </a:lnTo>
                  <a:lnTo>
                    <a:pt x="27" y="32"/>
                  </a:lnTo>
                  <a:lnTo>
                    <a:pt x="39" y="27"/>
                  </a:lnTo>
                  <a:lnTo>
                    <a:pt x="48" y="23"/>
                  </a:lnTo>
                  <a:lnTo>
                    <a:pt x="57" y="16"/>
                  </a:lnTo>
                  <a:lnTo>
                    <a:pt x="59" y="9"/>
                  </a:lnTo>
                  <a:lnTo>
                    <a:pt x="59" y="5"/>
                  </a:lnTo>
                  <a:lnTo>
                    <a:pt x="54" y="0"/>
                  </a:lnTo>
                  <a:lnTo>
                    <a:pt x="45" y="0"/>
                  </a:lnTo>
                  <a:lnTo>
                    <a:pt x="34" y="0"/>
                  </a:lnTo>
                  <a:lnTo>
                    <a:pt x="23" y="5"/>
                  </a:lnTo>
                  <a:lnTo>
                    <a:pt x="12"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2" name="Freeform 279">
              <a:extLst>
                <a:ext uri="{FF2B5EF4-FFF2-40B4-BE49-F238E27FC236}">
                  <a16:creationId xmlns:a16="http://schemas.microsoft.com/office/drawing/2014/main" xmlns="" id="{675BE2C8-3F81-9546-8D49-F0120DAAD3BD}"/>
                </a:ext>
              </a:extLst>
            </p:cNvPr>
            <p:cNvSpPr>
              <a:spLocks/>
            </p:cNvSpPr>
            <p:nvPr/>
          </p:nvSpPr>
          <p:spPr bwMode="auto">
            <a:xfrm>
              <a:off x="1803" y="3841"/>
              <a:ext cx="59" cy="32"/>
            </a:xfrm>
            <a:custGeom>
              <a:avLst/>
              <a:gdLst>
                <a:gd name="T0" fmla="*/ 5 w 59"/>
                <a:gd name="T1" fmla="*/ 16 h 32"/>
                <a:gd name="T2" fmla="*/ 5 w 59"/>
                <a:gd name="T3" fmla="*/ 16 h 32"/>
                <a:gd name="T4" fmla="*/ 0 w 59"/>
                <a:gd name="T5" fmla="*/ 23 h 32"/>
                <a:gd name="T6" fmla="*/ 3 w 59"/>
                <a:gd name="T7" fmla="*/ 27 h 32"/>
                <a:gd name="T8" fmla="*/ 7 w 59"/>
                <a:gd name="T9" fmla="*/ 32 h 32"/>
                <a:gd name="T10" fmla="*/ 16 w 59"/>
                <a:gd name="T11" fmla="*/ 32 h 32"/>
                <a:gd name="T12" fmla="*/ 16 w 59"/>
                <a:gd name="T13" fmla="*/ 32 h 32"/>
                <a:gd name="T14" fmla="*/ 27 w 59"/>
                <a:gd name="T15" fmla="*/ 32 h 32"/>
                <a:gd name="T16" fmla="*/ 39 w 59"/>
                <a:gd name="T17" fmla="*/ 27 h 32"/>
                <a:gd name="T18" fmla="*/ 48 w 59"/>
                <a:gd name="T19" fmla="*/ 23 h 32"/>
                <a:gd name="T20" fmla="*/ 57 w 59"/>
                <a:gd name="T21" fmla="*/ 16 h 32"/>
                <a:gd name="T22" fmla="*/ 57 w 59"/>
                <a:gd name="T23" fmla="*/ 16 h 32"/>
                <a:gd name="T24" fmla="*/ 59 w 59"/>
                <a:gd name="T25" fmla="*/ 9 h 32"/>
                <a:gd name="T26" fmla="*/ 59 w 59"/>
                <a:gd name="T27" fmla="*/ 5 h 32"/>
                <a:gd name="T28" fmla="*/ 54 w 59"/>
                <a:gd name="T29" fmla="*/ 0 h 32"/>
                <a:gd name="T30" fmla="*/ 45 w 59"/>
                <a:gd name="T31" fmla="*/ 0 h 32"/>
                <a:gd name="T32" fmla="*/ 45 w 59"/>
                <a:gd name="T33" fmla="*/ 0 h 32"/>
                <a:gd name="T34" fmla="*/ 34 w 59"/>
                <a:gd name="T35" fmla="*/ 0 h 32"/>
                <a:gd name="T36" fmla="*/ 23 w 59"/>
                <a:gd name="T37" fmla="*/ 5 h 32"/>
                <a:gd name="T38" fmla="*/ 12 w 59"/>
                <a:gd name="T39" fmla="*/ 9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3"/>
                  </a:lnTo>
                  <a:lnTo>
                    <a:pt x="3" y="27"/>
                  </a:lnTo>
                  <a:lnTo>
                    <a:pt x="7" y="32"/>
                  </a:lnTo>
                  <a:lnTo>
                    <a:pt x="16" y="32"/>
                  </a:lnTo>
                  <a:lnTo>
                    <a:pt x="27" y="32"/>
                  </a:lnTo>
                  <a:lnTo>
                    <a:pt x="39" y="27"/>
                  </a:lnTo>
                  <a:lnTo>
                    <a:pt x="48" y="23"/>
                  </a:lnTo>
                  <a:lnTo>
                    <a:pt x="57" y="16"/>
                  </a:lnTo>
                  <a:lnTo>
                    <a:pt x="59" y="9"/>
                  </a:lnTo>
                  <a:lnTo>
                    <a:pt x="59" y="5"/>
                  </a:lnTo>
                  <a:lnTo>
                    <a:pt x="54" y="0"/>
                  </a:lnTo>
                  <a:lnTo>
                    <a:pt x="45" y="0"/>
                  </a:lnTo>
                  <a:lnTo>
                    <a:pt x="34" y="0"/>
                  </a:lnTo>
                  <a:lnTo>
                    <a:pt x="23" y="5"/>
                  </a:lnTo>
                  <a:lnTo>
                    <a:pt x="12"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3" name="Freeform 280">
              <a:extLst>
                <a:ext uri="{FF2B5EF4-FFF2-40B4-BE49-F238E27FC236}">
                  <a16:creationId xmlns:a16="http://schemas.microsoft.com/office/drawing/2014/main" xmlns="" id="{6099524A-82E3-0545-BC5A-88DC6265AC91}"/>
                </a:ext>
              </a:extLst>
            </p:cNvPr>
            <p:cNvSpPr>
              <a:spLocks/>
            </p:cNvSpPr>
            <p:nvPr/>
          </p:nvSpPr>
          <p:spPr bwMode="auto">
            <a:xfrm>
              <a:off x="1754" y="3841"/>
              <a:ext cx="58" cy="34"/>
            </a:xfrm>
            <a:custGeom>
              <a:avLst/>
              <a:gdLst>
                <a:gd name="T0" fmla="*/ 2 w 58"/>
                <a:gd name="T1" fmla="*/ 16 h 34"/>
                <a:gd name="T2" fmla="*/ 2 w 58"/>
                <a:gd name="T3" fmla="*/ 16 h 34"/>
                <a:gd name="T4" fmla="*/ 0 w 58"/>
                <a:gd name="T5" fmla="*/ 23 h 34"/>
                <a:gd name="T6" fmla="*/ 0 w 58"/>
                <a:gd name="T7" fmla="*/ 27 h 34"/>
                <a:gd name="T8" fmla="*/ 4 w 58"/>
                <a:gd name="T9" fmla="*/ 32 h 34"/>
                <a:gd name="T10" fmla="*/ 13 w 58"/>
                <a:gd name="T11" fmla="*/ 34 h 34"/>
                <a:gd name="T12" fmla="*/ 13 w 58"/>
                <a:gd name="T13" fmla="*/ 34 h 34"/>
                <a:gd name="T14" fmla="*/ 25 w 58"/>
                <a:gd name="T15" fmla="*/ 32 h 34"/>
                <a:gd name="T16" fmla="*/ 36 w 58"/>
                <a:gd name="T17" fmla="*/ 27 h 34"/>
                <a:gd name="T18" fmla="*/ 47 w 58"/>
                <a:gd name="T19" fmla="*/ 23 h 34"/>
                <a:gd name="T20" fmla="*/ 54 w 58"/>
                <a:gd name="T21" fmla="*/ 16 h 34"/>
                <a:gd name="T22" fmla="*/ 54 w 58"/>
                <a:gd name="T23" fmla="*/ 16 h 34"/>
                <a:gd name="T24" fmla="*/ 58 w 58"/>
                <a:gd name="T25" fmla="*/ 9 h 34"/>
                <a:gd name="T26" fmla="*/ 56 w 58"/>
                <a:gd name="T27" fmla="*/ 5 h 34"/>
                <a:gd name="T28" fmla="*/ 52 w 58"/>
                <a:gd name="T29" fmla="*/ 0 h 34"/>
                <a:gd name="T30" fmla="*/ 43 w 58"/>
                <a:gd name="T31" fmla="*/ 0 h 34"/>
                <a:gd name="T32" fmla="*/ 43 w 58"/>
                <a:gd name="T33" fmla="*/ 0 h 34"/>
                <a:gd name="T34" fmla="*/ 31 w 58"/>
                <a:gd name="T35" fmla="*/ 0 h 34"/>
                <a:gd name="T36" fmla="*/ 20 w 58"/>
                <a:gd name="T37" fmla="*/ 5 h 34"/>
                <a:gd name="T38" fmla="*/ 11 w 58"/>
                <a:gd name="T39" fmla="*/ 9 h 34"/>
                <a:gd name="T40" fmla="*/ 2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2" y="16"/>
                  </a:moveTo>
                  <a:lnTo>
                    <a:pt x="2" y="16"/>
                  </a:lnTo>
                  <a:lnTo>
                    <a:pt x="0" y="23"/>
                  </a:lnTo>
                  <a:lnTo>
                    <a:pt x="0" y="27"/>
                  </a:lnTo>
                  <a:lnTo>
                    <a:pt x="4" y="32"/>
                  </a:lnTo>
                  <a:lnTo>
                    <a:pt x="13" y="34"/>
                  </a:lnTo>
                  <a:lnTo>
                    <a:pt x="25" y="32"/>
                  </a:lnTo>
                  <a:lnTo>
                    <a:pt x="36" y="27"/>
                  </a:lnTo>
                  <a:lnTo>
                    <a:pt x="47" y="23"/>
                  </a:lnTo>
                  <a:lnTo>
                    <a:pt x="54" y="16"/>
                  </a:lnTo>
                  <a:lnTo>
                    <a:pt x="58" y="9"/>
                  </a:lnTo>
                  <a:lnTo>
                    <a:pt x="56" y="5"/>
                  </a:lnTo>
                  <a:lnTo>
                    <a:pt x="52" y="0"/>
                  </a:lnTo>
                  <a:lnTo>
                    <a:pt x="43" y="0"/>
                  </a:lnTo>
                  <a:lnTo>
                    <a:pt x="31" y="0"/>
                  </a:lnTo>
                  <a:lnTo>
                    <a:pt x="20" y="5"/>
                  </a:lnTo>
                  <a:lnTo>
                    <a:pt x="11"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4" name="Freeform 281">
              <a:extLst>
                <a:ext uri="{FF2B5EF4-FFF2-40B4-BE49-F238E27FC236}">
                  <a16:creationId xmlns:a16="http://schemas.microsoft.com/office/drawing/2014/main" xmlns="" id="{2E5D1487-053C-484B-92A1-D5BFD12BDC16}"/>
                </a:ext>
              </a:extLst>
            </p:cNvPr>
            <p:cNvSpPr>
              <a:spLocks/>
            </p:cNvSpPr>
            <p:nvPr/>
          </p:nvSpPr>
          <p:spPr bwMode="auto">
            <a:xfrm>
              <a:off x="1754" y="3841"/>
              <a:ext cx="58" cy="34"/>
            </a:xfrm>
            <a:custGeom>
              <a:avLst/>
              <a:gdLst>
                <a:gd name="T0" fmla="*/ 2 w 58"/>
                <a:gd name="T1" fmla="*/ 16 h 34"/>
                <a:gd name="T2" fmla="*/ 2 w 58"/>
                <a:gd name="T3" fmla="*/ 16 h 34"/>
                <a:gd name="T4" fmla="*/ 0 w 58"/>
                <a:gd name="T5" fmla="*/ 23 h 34"/>
                <a:gd name="T6" fmla="*/ 0 w 58"/>
                <a:gd name="T7" fmla="*/ 27 h 34"/>
                <a:gd name="T8" fmla="*/ 4 w 58"/>
                <a:gd name="T9" fmla="*/ 32 h 34"/>
                <a:gd name="T10" fmla="*/ 13 w 58"/>
                <a:gd name="T11" fmla="*/ 34 h 34"/>
                <a:gd name="T12" fmla="*/ 13 w 58"/>
                <a:gd name="T13" fmla="*/ 34 h 34"/>
                <a:gd name="T14" fmla="*/ 25 w 58"/>
                <a:gd name="T15" fmla="*/ 32 h 34"/>
                <a:gd name="T16" fmla="*/ 36 w 58"/>
                <a:gd name="T17" fmla="*/ 27 h 34"/>
                <a:gd name="T18" fmla="*/ 47 w 58"/>
                <a:gd name="T19" fmla="*/ 23 h 34"/>
                <a:gd name="T20" fmla="*/ 54 w 58"/>
                <a:gd name="T21" fmla="*/ 16 h 34"/>
                <a:gd name="T22" fmla="*/ 54 w 58"/>
                <a:gd name="T23" fmla="*/ 16 h 34"/>
                <a:gd name="T24" fmla="*/ 58 w 58"/>
                <a:gd name="T25" fmla="*/ 9 h 34"/>
                <a:gd name="T26" fmla="*/ 56 w 58"/>
                <a:gd name="T27" fmla="*/ 5 h 34"/>
                <a:gd name="T28" fmla="*/ 52 w 58"/>
                <a:gd name="T29" fmla="*/ 0 h 34"/>
                <a:gd name="T30" fmla="*/ 43 w 58"/>
                <a:gd name="T31" fmla="*/ 0 h 34"/>
                <a:gd name="T32" fmla="*/ 43 w 58"/>
                <a:gd name="T33" fmla="*/ 0 h 34"/>
                <a:gd name="T34" fmla="*/ 31 w 58"/>
                <a:gd name="T35" fmla="*/ 0 h 34"/>
                <a:gd name="T36" fmla="*/ 20 w 58"/>
                <a:gd name="T37" fmla="*/ 5 h 34"/>
                <a:gd name="T38" fmla="*/ 11 w 58"/>
                <a:gd name="T39" fmla="*/ 9 h 34"/>
                <a:gd name="T40" fmla="*/ 2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2" y="16"/>
                  </a:moveTo>
                  <a:lnTo>
                    <a:pt x="2" y="16"/>
                  </a:lnTo>
                  <a:lnTo>
                    <a:pt x="0" y="23"/>
                  </a:lnTo>
                  <a:lnTo>
                    <a:pt x="0" y="27"/>
                  </a:lnTo>
                  <a:lnTo>
                    <a:pt x="4" y="32"/>
                  </a:lnTo>
                  <a:lnTo>
                    <a:pt x="13" y="34"/>
                  </a:lnTo>
                  <a:lnTo>
                    <a:pt x="25" y="32"/>
                  </a:lnTo>
                  <a:lnTo>
                    <a:pt x="36" y="27"/>
                  </a:lnTo>
                  <a:lnTo>
                    <a:pt x="47" y="23"/>
                  </a:lnTo>
                  <a:lnTo>
                    <a:pt x="54" y="16"/>
                  </a:lnTo>
                  <a:lnTo>
                    <a:pt x="58" y="9"/>
                  </a:lnTo>
                  <a:lnTo>
                    <a:pt x="56" y="5"/>
                  </a:lnTo>
                  <a:lnTo>
                    <a:pt x="52" y="0"/>
                  </a:lnTo>
                  <a:lnTo>
                    <a:pt x="43" y="0"/>
                  </a:lnTo>
                  <a:lnTo>
                    <a:pt x="31" y="0"/>
                  </a:lnTo>
                  <a:lnTo>
                    <a:pt x="20" y="5"/>
                  </a:lnTo>
                  <a:lnTo>
                    <a:pt x="11"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5" name="Freeform 282">
              <a:extLst>
                <a:ext uri="{FF2B5EF4-FFF2-40B4-BE49-F238E27FC236}">
                  <a16:creationId xmlns:a16="http://schemas.microsoft.com/office/drawing/2014/main" xmlns="" id="{DB624DB7-A6EE-6447-82B8-2BF4AD5E2C74}"/>
                </a:ext>
              </a:extLst>
            </p:cNvPr>
            <p:cNvSpPr>
              <a:spLocks/>
            </p:cNvSpPr>
            <p:nvPr/>
          </p:nvSpPr>
          <p:spPr bwMode="auto">
            <a:xfrm>
              <a:off x="1702" y="3841"/>
              <a:ext cx="58" cy="34"/>
            </a:xfrm>
            <a:custGeom>
              <a:avLst/>
              <a:gdLst>
                <a:gd name="T0" fmla="*/ 4 w 58"/>
                <a:gd name="T1" fmla="*/ 16 h 34"/>
                <a:gd name="T2" fmla="*/ 4 w 58"/>
                <a:gd name="T3" fmla="*/ 16 h 34"/>
                <a:gd name="T4" fmla="*/ 0 w 58"/>
                <a:gd name="T5" fmla="*/ 23 h 34"/>
                <a:gd name="T6" fmla="*/ 0 w 58"/>
                <a:gd name="T7" fmla="*/ 29 h 34"/>
                <a:gd name="T8" fmla="*/ 4 w 58"/>
                <a:gd name="T9" fmla="*/ 32 h 34"/>
                <a:gd name="T10" fmla="*/ 13 w 58"/>
                <a:gd name="T11" fmla="*/ 34 h 34"/>
                <a:gd name="T12" fmla="*/ 13 w 58"/>
                <a:gd name="T13" fmla="*/ 34 h 34"/>
                <a:gd name="T14" fmla="*/ 25 w 58"/>
                <a:gd name="T15" fmla="*/ 32 h 34"/>
                <a:gd name="T16" fmla="*/ 36 w 58"/>
                <a:gd name="T17" fmla="*/ 27 h 34"/>
                <a:gd name="T18" fmla="*/ 47 w 58"/>
                <a:gd name="T19" fmla="*/ 23 h 34"/>
                <a:gd name="T20" fmla="*/ 54 w 58"/>
                <a:gd name="T21" fmla="*/ 16 h 34"/>
                <a:gd name="T22" fmla="*/ 54 w 58"/>
                <a:gd name="T23" fmla="*/ 16 h 34"/>
                <a:gd name="T24" fmla="*/ 58 w 58"/>
                <a:gd name="T25" fmla="*/ 9 h 34"/>
                <a:gd name="T26" fmla="*/ 58 w 58"/>
                <a:gd name="T27" fmla="*/ 5 h 34"/>
                <a:gd name="T28" fmla="*/ 54 w 58"/>
                <a:gd name="T29" fmla="*/ 0 h 34"/>
                <a:gd name="T30" fmla="*/ 45 w 58"/>
                <a:gd name="T31" fmla="*/ 0 h 34"/>
                <a:gd name="T32" fmla="*/ 45 w 58"/>
                <a:gd name="T33" fmla="*/ 0 h 34"/>
                <a:gd name="T34" fmla="*/ 34 w 58"/>
                <a:gd name="T35" fmla="*/ 2 h 34"/>
                <a:gd name="T36" fmla="*/ 22 w 58"/>
                <a:gd name="T37" fmla="*/ 5 h 34"/>
                <a:gd name="T38" fmla="*/ 11 w 58"/>
                <a:gd name="T39" fmla="*/ 9 h 34"/>
                <a:gd name="T40" fmla="*/ 4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4" y="16"/>
                  </a:moveTo>
                  <a:lnTo>
                    <a:pt x="4" y="16"/>
                  </a:lnTo>
                  <a:lnTo>
                    <a:pt x="0" y="23"/>
                  </a:lnTo>
                  <a:lnTo>
                    <a:pt x="0" y="29"/>
                  </a:lnTo>
                  <a:lnTo>
                    <a:pt x="4" y="32"/>
                  </a:lnTo>
                  <a:lnTo>
                    <a:pt x="13" y="34"/>
                  </a:lnTo>
                  <a:lnTo>
                    <a:pt x="25" y="32"/>
                  </a:lnTo>
                  <a:lnTo>
                    <a:pt x="36" y="27"/>
                  </a:lnTo>
                  <a:lnTo>
                    <a:pt x="47" y="23"/>
                  </a:lnTo>
                  <a:lnTo>
                    <a:pt x="54" y="16"/>
                  </a:lnTo>
                  <a:lnTo>
                    <a:pt x="58" y="9"/>
                  </a:lnTo>
                  <a:lnTo>
                    <a:pt x="58" y="5"/>
                  </a:lnTo>
                  <a:lnTo>
                    <a:pt x="54" y="0"/>
                  </a:lnTo>
                  <a:lnTo>
                    <a:pt x="45" y="0"/>
                  </a:lnTo>
                  <a:lnTo>
                    <a:pt x="34" y="2"/>
                  </a:lnTo>
                  <a:lnTo>
                    <a:pt x="22" y="5"/>
                  </a:lnTo>
                  <a:lnTo>
                    <a:pt x="11"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6" name="Freeform 283">
              <a:extLst>
                <a:ext uri="{FF2B5EF4-FFF2-40B4-BE49-F238E27FC236}">
                  <a16:creationId xmlns:a16="http://schemas.microsoft.com/office/drawing/2014/main" xmlns="" id="{AA8303CF-4773-A342-8F8E-9A2DE9D00255}"/>
                </a:ext>
              </a:extLst>
            </p:cNvPr>
            <p:cNvSpPr>
              <a:spLocks/>
            </p:cNvSpPr>
            <p:nvPr/>
          </p:nvSpPr>
          <p:spPr bwMode="auto">
            <a:xfrm>
              <a:off x="1702" y="3841"/>
              <a:ext cx="58" cy="34"/>
            </a:xfrm>
            <a:custGeom>
              <a:avLst/>
              <a:gdLst>
                <a:gd name="T0" fmla="*/ 4 w 58"/>
                <a:gd name="T1" fmla="*/ 16 h 34"/>
                <a:gd name="T2" fmla="*/ 4 w 58"/>
                <a:gd name="T3" fmla="*/ 16 h 34"/>
                <a:gd name="T4" fmla="*/ 0 w 58"/>
                <a:gd name="T5" fmla="*/ 23 h 34"/>
                <a:gd name="T6" fmla="*/ 0 w 58"/>
                <a:gd name="T7" fmla="*/ 29 h 34"/>
                <a:gd name="T8" fmla="*/ 4 w 58"/>
                <a:gd name="T9" fmla="*/ 32 h 34"/>
                <a:gd name="T10" fmla="*/ 13 w 58"/>
                <a:gd name="T11" fmla="*/ 34 h 34"/>
                <a:gd name="T12" fmla="*/ 13 w 58"/>
                <a:gd name="T13" fmla="*/ 34 h 34"/>
                <a:gd name="T14" fmla="*/ 25 w 58"/>
                <a:gd name="T15" fmla="*/ 32 h 34"/>
                <a:gd name="T16" fmla="*/ 36 w 58"/>
                <a:gd name="T17" fmla="*/ 27 h 34"/>
                <a:gd name="T18" fmla="*/ 47 w 58"/>
                <a:gd name="T19" fmla="*/ 23 h 34"/>
                <a:gd name="T20" fmla="*/ 54 w 58"/>
                <a:gd name="T21" fmla="*/ 16 h 34"/>
                <a:gd name="T22" fmla="*/ 54 w 58"/>
                <a:gd name="T23" fmla="*/ 16 h 34"/>
                <a:gd name="T24" fmla="*/ 58 w 58"/>
                <a:gd name="T25" fmla="*/ 9 h 34"/>
                <a:gd name="T26" fmla="*/ 58 w 58"/>
                <a:gd name="T27" fmla="*/ 5 h 34"/>
                <a:gd name="T28" fmla="*/ 54 w 58"/>
                <a:gd name="T29" fmla="*/ 0 h 34"/>
                <a:gd name="T30" fmla="*/ 45 w 58"/>
                <a:gd name="T31" fmla="*/ 0 h 34"/>
                <a:gd name="T32" fmla="*/ 45 w 58"/>
                <a:gd name="T33" fmla="*/ 0 h 34"/>
                <a:gd name="T34" fmla="*/ 34 w 58"/>
                <a:gd name="T35" fmla="*/ 2 h 34"/>
                <a:gd name="T36" fmla="*/ 22 w 58"/>
                <a:gd name="T37" fmla="*/ 5 h 34"/>
                <a:gd name="T38" fmla="*/ 11 w 58"/>
                <a:gd name="T39" fmla="*/ 9 h 34"/>
                <a:gd name="T40" fmla="*/ 4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4" y="16"/>
                  </a:moveTo>
                  <a:lnTo>
                    <a:pt x="4" y="16"/>
                  </a:lnTo>
                  <a:lnTo>
                    <a:pt x="0" y="23"/>
                  </a:lnTo>
                  <a:lnTo>
                    <a:pt x="0" y="29"/>
                  </a:lnTo>
                  <a:lnTo>
                    <a:pt x="4" y="32"/>
                  </a:lnTo>
                  <a:lnTo>
                    <a:pt x="13" y="34"/>
                  </a:lnTo>
                  <a:lnTo>
                    <a:pt x="25" y="32"/>
                  </a:lnTo>
                  <a:lnTo>
                    <a:pt x="36" y="27"/>
                  </a:lnTo>
                  <a:lnTo>
                    <a:pt x="47" y="23"/>
                  </a:lnTo>
                  <a:lnTo>
                    <a:pt x="54" y="16"/>
                  </a:lnTo>
                  <a:lnTo>
                    <a:pt x="58" y="9"/>
                  </a:lnTo>
                  <a:lnTo>
                    <a:pt x="58" y="5"/>
                  </a:lnTo>
                  <a:lnTo>
                    <a:pt x="54" y="0"/>
                  </a:lnTo>
                  <a:lnTo>
                    <a:pt x="45" y="0"/>
                  </a:lnTo>
                  <a:lnTo>
                    <a:pt x="34" y="2"/>
                  </a:lnTo>
                  <a:lnTo>
                    <a:pt x="22" y="5"/>
                  </a:lnTo>
                  <a:lnTo>
                    <a:pt x="11"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7" name="Freeform 284">
              <a:extLst>
                <a:ext uri="{FF2B5EF4-FFF2-40B4-BE49-F238E27FC236}">
                  <a16:creationId xmlns:a16="http://schemas.microsoft.com/office/drawing/2014/main" xmlns="" id="{092C772E-C57E-BC41-AB40-152FEE5CA427}"/>
                </a:ext>
              </a:extLst>
            </p:cNvPr>
            <p:cNvSpPr>
              <a:spLocks/>
            </p:cNvSpPr>
            <p:nvPr/>
          </p:nvSpPr>
          <p:spPr bwMode="auto">
            <a:xfrm>
              <a:off x="1650" y="3841"/>
              <a:ext cx="59" cy="34"/>
            </a:xfrm>
            <a:custGeom>
              <a:avLst/>
              <a:gdLst>
                <a:gd name="T0" fmla="*/ 5 w 59"/>
                <a:gd name="T1" fmla="*/ 18 h 34"/>
                <a:gd name="T2" fmla="*/ 5 w 59"/>
                <a:gd name="T3" fmla="*/ 18 h 34"/>
                <a:gd name="T4" fmla="*/ 0 w 59"/>
                <a:gd name="T5" fmla="*/ 23 h 34"/>
                <a:gd name="T6" fmla="*/ 0 w 59"/>
                <a:gd name="T7" fmla="*/ 29 h 34"/>
                <a:gd name="T8" fmla="*/ 5 w 59"/>
                <a:gd name="T9" fmla="*/ 32 h 34"/>
                <a:gd name="T10" fmla="*/ 14 w 59"/>
                <a:gd name="T11" fmla="*/ 34 h 34"/>
                <a:gd name="T12" fmla="*/ 14 w 59"/>
                <a:gd name="T13" fmla="*/ 34 h 34"/>
                <a:gd name="T14" fmla="*/ 25 w 59"/>
                <a:gd name="T15" fmla="*/ 32 h 34"/>
                <a:gd name="T16" fmla="*/ 36 w 59"/>
                <a:gd name="T17" fmla="*/ 29 h 34"/>
                <a:gd name="T18" fmla="*/ 47 w 59"/>
                <a:gd name="T19" fmla="*/ 23 h 34"/>
                <a:gd name="T20" fmla="*/ 56 w 59"/>
                <a:gd name="T21" fmla="*/ 16 h 34"/>
                <a:gd name="T22" fmla="*/ 56 w 59"/>
                <a:gd name="T23" fmla="*/ 16 h 34"/>
                <a:gd name="T24" fmla="*/ 59 w 59"/>
                <a:gd name="T25" fmla="*/ 11 h 34"/>
                <a:gd name="T26" fmla="*/ 59 w 59"/>
                <a:gd name="T27" fmla="*/ 5 h 34"/>
                <a:gd name="T28" fmla="*/ 54 w 59"/>
                <a:gd name="T29" fmla="*/ 2 h 34"/>
                <a:gd name="T30" fmla="*/ 45 w 59"/>
                <a:gd name="T31" fmla="*/ 0 h 34"/>
                <a:gd name="T32" fmla="*/ 45 w 59"/>
                <a:gd name="T33" fmla="*/ 0 h 34"/>
                <a:gd name="T34" fmla="*/ 34 w 59"/>
                <a:gd name="T35" fmla="*/ 2 h 34"/>
                <a:gd name="T36" fmla="*/ 23 w 59"/>
                <a:gd name="T37" fmla="*/ 5 h 34"/>
                <a:gd name="T38" fmla="*/ 11 w 59"/>
                <a:gd name="T39" fmla="*/ 11 h 34"/>
                <a:gd name="T40" fmla="*/ 5 w 59"/>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4">
                  <a:moveTo>
                    <a:pt x="5" y="18"/>
                  </a:moveTo>
                  <a:lnTo>
                    <a:pt x="5" y="18"/>
                  </a:lnTo>
                  <a:lnTo>
                    <a:pt x="0" y="23"/>
                  </a:lnTo>
                  <a:lnTo>
                    <a:pt x="0" y="29"/>
                  </a:lnTo>
                  <a:lnTo>
                    <a:pt x="5" y="32"/>
                  </a:lnTo>
                  <a:lnTo>
                    <a:pt x="14" y="34"/>
                  </a:lnTo>
                  <a:lnTo>
                    <a:pt x="25" y="32"/>
                  </a:lnTo>
                  <a:lnTo>
                    <a:pt x="36" y="29"/>
                  </a:lnTo>
                  <a:lnTo>
                    <a:pt x="47" y="23"/>
                  </a:lnTo>
                  <a:lnTo>
                    <a:pt x="56" y="16"/>
                  </a:lnTo>
                  <a:lnTo>
                    <a:pt x="59" y="11"/>
                  </a:lnTo>
                  <a:lnTo>
                    <a:pt x="59" y="5"/>
                  </a:lnTo>
                  <a:lnTo>
                    <a:pt x="54" y="2"/>
                  </a:lnTo>
                  <a:lnTo>
                    <a:pt x="45" y="0"/>
                  </a:lnTo>
                  <a:lnTo>
                    <a:pt x="34" y="2"/>
                  </a:lnTo>
                  <a:lnTo>
                    <a:pt x="23" y="5"/>
                  </a:lnTo>
                  <a:lnTo>
                    <a:pt x="11"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8" name="Freeform 285">
              <a:extLst>
                <a:ext uri="{FF2B5EF4-FFF2-40B4-BE49-F238E27FC236}">
                  <a16:creationId xmlns:a16="http://schemas.microsoft.com/office/drawing/2014/main" xmlns="" id="{9927F7D7-CD9A-4646-B5FA-0F588FEC0C8E}"/>
                </a:ext>
              </a:extLst>
            </p:cNvPr>
            <p:cNvSpPr>
              <a:spLocks/>
            </p:cNvSpPr>
            <p:nvPr/>
          </p:nvSpPr>
          <p:spPr bwMode="auto">
            <a:xfrm>
              <a:off x="1650" y="3841"/>
              <a:ext cx="59" cy="34"/>
            </a:xfrm>
            <a:custGeom>
              <a:avLst/>
              <a:gdLst>
                <a:gd name="T0" fmla="*/ 5 w 59"/>
                <a:gd name="T1" fmla="*/ 18 h 34"/>
                <a:gd name="T2" fmla="*/ 5 w 59"/>
                <a:gd name="T3" fmla="*/ 18 h 34"/>
                <a:gd name="T4" fmla="*/ 0 w 59"/>
                <a:gd name="T5" fmla="*/ 23 h 34"/>
                <a:gd name="T6" fmla="*/ 0 w 59"/>
                <a:gd name="T7" fmla="*/ 29 h 34"/>
                <a:gd name="T8" fmla="*/ 5 w 59"/>
                <a:gd name="T9" fmla="*/ 32 h 34"/>
                <a:gd name="T10" fmla="*/ 14 w 59"/>
                <a:gd name="T11" fmla="*/ 34 h 34"/>
                <a:gd name="T12" fmla="*/ 14 w 59"/>
                <a:gd name="T13" fmla="*/ 34 h 34"/>
                <a:gd name="T14" fmla="*/ 25 w 59"/>
                <a:gd name="T15" fmla="*/ 32 h 34"/>
                <a:gd name="T16" fmla="*/ 36 w 59"/>
                <a:gd name="T17" fmla="*/ 29 h 34"/>
                <a:gd name="T18" fmla="*/ 47 w 59"/>
                <a:gd name="T19" fmla="*/ 23 h 34"/>
                <a:gd name="T20" fmla="*/ 56 w 59"/>
                <a:gd name="T21" fmla="*/ 16 h 34"/>
                <a:gd name="T22" fmla="*/ 56 w 59"/>
                <a:gd name="T23" fmla="*/ 16 h 34"/>
                <a:gd name="T24" fmla="*/ 59 w 59"/>
                <a:gd name="T25" fmla="*/ 11 h 34"/>
                <a:gd name="T26" fmla="*/ 59 w 59"/>
                <a:gd name="T27" fmla="*/ 5 h 34"/>
                <a:gd name="T28" fmla="*/ 54 w 59"/>
                <a:gd name="T29" fmla="*/ 2 h 34"/>
                <a:gd name="T30" fmla="*/ 45 w 59"/>
                <a:gd name="T31" fmla="*/ 0 h 34"/>
                <a:gd name="T32" fmla="*/ 45 w 59"/>
                <a:gd name="T33" fmla="*/ 0 h 34"/>
                <a:gd name="T34" fmla="*/ 34 w 59"/>
                <a:gd name="T35" fmla="*/ 2 h 34"/>
                <a:gd name="T36" fmla="*/ 23 w 59"/>
                <a:gd name="T37" fmla="*/ 5 h 34"/>
                <a:gd name="T38" fmla="*/ 11 w 59"/>
                <a:gd name="T39" fmla="*/ 11 h 34"/>
                <a:gd name="T40" fmla="*/ 5 w 59"/>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4">
                  <a:moveTo>
                    <a:pt x="5" y="18"/>
                  </a:moveTo>
                  <a:lnTo>
                    <a:pt x="5" y="18"/>
                  </a:lnTo>
                  <a:lnTo>
                    <a:pt x="0" y="23"/>
                  </a:lnTo>
                  <a:lnTo>
                    <a:pt x="0" y="29"/>
                  </a:lnTo>
                  <a:lnTo>
                    <a:pt x="5" y="32"/>
                  </a:lnTo>
                  <a:lnTo>
                    <a:pt x="14" y="34"/>
                  </a:lnTo>
                  <a:lnTo>
                    <a:pt x="25" y="32"/>
                  </a:lnTo>
                  <a:lnTo>
                    <a:pt x="36" y="29"/>
                  </a:lnTo>
                  <a:lnTo>
                    <a:pt x="47" y="23"/>
                  </a:lnTo>
                  <a:lnTo>
                    <a:pt x="56" y="16"/>
                  </a:lnTo>
                  <a:lnTo>
                    <a:pt x="59" y="11"/>
                  </a:lnTo>
                  <a:lnTo>
                    <a:pt x="59" y="5"/>
                  </a:lnTo>
                  <a:lnTo>
                    <a:pt x="54" y="2"/>
                  </a:lnTo>
                  <a:lnTo>
                    <a:pt x="45" y="0"/>
                  </a:lnTo>
                  <a:lnTo>
                    <a:pt x="34" y="2"/>
                  </a:lnTo>
                  <a:lnTo>
                    <a:pt x="23" y="5"/>
                  </a:lnTo>
                  <a:lnTo>
                    <a:pt x="11"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69" name="Freeform 286">
              <a:extLst>
                <a:ext uri="{FF2B5EF4-FFF2-40B4-BE49-F238E27FC236}">
                  <a16:creationId xmlns:a16="http://schemas.microsoft.com/office/drawing/2014/main" xmlns="" id="{1A09E7E8-9AF6-614B-95BE-A9D555D13EB2}"/>
                </a:ext>
              </a:extLst>
            </p:cNvPr>
            <p:cNvSpPr>
              <a:spLocks/>
            </p:cNvSpPr>
            <p:nvPr/>
          </p:nvSpPr>
          <p:spPr bwMode="auto">
            <a:xfrm>
              <a:off x="1598" y="3841"/>
              <a:ext cx="61" cy="34"/>
            </a:xfrm>
            <a:custGeom>
              <a:avLst/>
              <a:gdLst>
                <a:gd name="T0" fmla="*/ 5 w 61"/>
                <a:gd name="T1" fmla="*/ 18 h 34"/>
                <a:gd name="T2" fmla="*/ 5 w 61"/>
                <a:gd name="T3" fmla="*/ 18 h 34"/>
                <a:gd name="T4" fmla="*/ 0 w 61"/>
                <a:gd name="T5" fmla="*/ 25 h 34"/>
                <a:gd name="T6" fmla="*/ 0 w 61"/>
                <a:gd name="T7" fmla="*/ 29 h 34"/>
                <a:gd name="T8" fmla="*/ 5 w 61"/>
                <a:gd name="T9" fmla="*/ 32 h 34"/>
                <a:gd name="T10" fmla="*/ 14 w 61"/>
                <a:gd name="T11" fmla="*/ 34 h 34"/>
                <a:gd name="T12" fmla="*/ 14 w 61"/>
                <a:gd name="T13" fmla="*/ 34 h 34"/>
                <a:gd name="T14" fmla="*/ 25 w 61"/>
                <a:gd name="T15" fmla="*/ 32 h 34"/>
                <a:gd name="T16" fmla="*/ 36 w 61"/>
                <a:gd name="T17" fmla="*/ 29 h 34"/>
                <a:gd name="T18" fmla="*/ 48 w 61"/>
                <a:gd name="T19" fmla="*/ 23 h 34"/>
                <a:gd name="T20" fmla="*/ 57 w 61"/>
                <a:gd name="T21" fmla="*/ 18 h 34"/>
                <a:gd name="T22" fmla="*/ 57 w 61"/>
                <a:gd name="T23" fmla="*/ 18 h 34"/>
                <a:gd name="T24" fmla="*/ 61 w 61"/>
                <a:gd name="T25" fmla="*/ 11 h 34"/>
                <a:gd name="T26" fmla="*/ 59 w 61"/>
                <a:gd name="T27" fmla="*/ 5 h 34"/>
                <a:gd name="T28" fmla="*/ 54 w 61"/>
                <a:gd name="T29" fmla="*/ 2 h 34"/>
                <a:gd name="T30" fmla="*/ 45 w 61"/>
                <a:gd name="T31" fmla="*/ 0 h 34"/>
                <a:gd name="T32" fmla="*/ 45 w 61"/>
                <a:gd name="T33" fmla="*/ 0 h 34"/>
                <a:gd name="T34" fmla="*/ 34 w 61"/>
                <a:gd name="T35" fmla="*/ 2 h 34"/>
                <a:gd name="T36" fmla="*/ 23 w 61"/>
                <a:gd name="T37" fmla="*/ 7 h 34"/>
                <a:gd name="T38" fmla="*/ 14 w 61"/>
                <a:gd name="T39" fmla="*/ 11 h 34"/>
                <a:gd name="T40" fmla="*/ 5 w 61"/>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8"/>
                  </a:moveTo>
                  <a:lnTo>
                    <a:pt x="5" y="18"/>
                  </a:lnTo>
                  <a:lnTo>
                    <a:pt x="0" y="25"/>
                  </a:lnTo>
                  <a:lnTo>
                    <a:pt x="0" y="29"/>
                  </a:lnTo>
                  <a:lnTo>
                    <a:pt x="5" y="32"/>
                  </a:lnTo>
                  <a:lnTo>
                    <a:pt x="14" y="34"/>
                  </a:lnTo>
                  <a:lnTo>
                    <a:pt x="25" y="32"/>
                  </a:lnTo>
                  <a:lnTo>
                    <a:pt x="36" y="29"/>
                  </a:lnTo>
                  <a:lnTo>
                    <a:pt x="48" y="23"/>
                  </a:lnTo>
                  <a:lnTo>
                    <a:pt x="57" y="18"/>
                  </a:lnTo>
                  <a:lnTo>
                    <a:pt x="61" y="11"/>
                  </a:lnTo>
                  <a:lnTo>
                    <a:pt x="59" y="5"/>
                  </a:lnTo>
                  <a:lnTo>
                    <a:pt x="54" y="2"/>
                  </a:lnTo>
                  <a:lnTo>
                    <a:pt x="45" y="0"/>
                  </a:lnTo>
                  <a:lnTo>
                    <a:pt x="34" y="2"/>
                  </a:lnTo>
                  <a:lnTo>
                    <a:pt x="23" y="7"/>
                  </a:lnTo>
                  <a:lnTo>
                    <a:pt x="14"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0" name="Freeform 287">
              <a:extLst>
                <a:ext uri="{FF2B5EF4-FFF2-40B4-BE49-F238E27FC236}">
                  <a16:creationId xmlns:a16="http://schemas.microsoft.com/office/drawing/2014/main" xmlns="" id="{35CC786E-2AFF-3A4F-AE5D-46D3B135E28F}"/>
                </a:ext>
              </a:extLst>
            </p:cNvPr>
            <p:cNvSpPr>
              <a:spLocks/>
            </p:cNvSpPr>
            <p:nvPr/>
          </p:nvSpPr>
          <p:spPr bwMode="auto">
            <a:xfrm>
              <a:off x="1598" y="3841"/>
              <a:ext cx="61" cy="34"/>
            </a:xfrm>
            <a:custGeom>
              <a:avLst/>
              <a:gdLst>
                <a:gd name="T0" fmla="*/ 5 w 61"/>
                <a:gd name="T1" fmla="*/ 18 h 34"/>
                <a:gd name="T2" fmla="*/ 5 w 61"/>
                <a:gd name="T3" fmla="*/ 18 h 34"/>
                <a:gd name="T4" fmla="*/ 0 w 61"/>
                <a:gd name="T5" fmla="*/ 25 h 34"/>
                <a:gd name="T6" fmla="*/ 0 w 61"/>
                <a:gd name="T7" fmla="*/ 29 h 34"/>
                <a:gd name="T8" fmla="*/ 5 w 61"/>
                <a:gd name="T9" fmla="*/ 32 h 34"/>
                <a:gd name="T10" fmla="*/ 14 w 61"/>
                <a:gd name="T11" fmla="*/ 34 h 34"/>
                <a:gd name="T12" fmla="*/ 14 w 61"/>
                <a:gd name="T13" fmla="*/ 34 h 34"/>
                <a:gd name="T14" fmla="*/ 25 w 61"/>
                <a:gd name="T15" fmla="*/ 32 h 34"/>
                <a:gd name="T16" fmla="*/ 36 w 61"/>
                <a:gd name="T17" fmla="*/ 29 h 34"/>
                <a:gd name="T18" fmla="*/ 48 w 61"/>
                <a:gd name="T19" fmla="*/ 23 h 34"/>
                <a:gd name="T20" fmla="*/ 57 w 61"/>
                <a:gd name="T21" fmla="*/ 18 h 34"/>
                <a:gd name="T22" fmla="*/ 57 w 61"/>
                <a:gd name="T23" fmla="*/ 18 h 34"/>
                <a:gd name="T24" fmla="*/ 61 w 61"/>
                <a:gd name="T25" fmla="*/ 11 h 34"/>
                <a:gd name="T26" fmla="*/ 59 w 61"/>
                <a:gd name="T27" fmla="*/ 5 h 34"/>
                <a:gd name="T28" fmla="*/ 54 w 61"/>
                <a:gd name="T29" fmla="*/ 2 h 34"/>
                <a:gd name="T30" fmla="*/ 45 w 61"/>
                <a:gd name="T31" fmla="*/ 0 h 34"/>
                <a:gd name="T32" fmla="*/ 45 w 61"/>
                <a:gd name="T33" fmla="*/ 0 h 34"/>
                <a:gd name="T34" fmla="*/ 34 w 61"/>
                <a:gd name="T35" fmla="*/ 2 h 34"/>
                <a:gd name="T36" fmla="*/ 23 w 61"/>
                <a:gd name="T37" fmla="*/ 7 h 34"/>
                <a:gd name="T38" fmla="*/ 14 w 61"/>
                <a:gd name="T39" fmla="*/ 11 h 34"/>
                <a:gd name="T40" fmla="*/ 5 w 61"/>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8"/>
                  </a:moveTo>
                  <a:lnTo>
                    <a:pt x="5" y="18"/>
                  </a:lnTo>
                  <a:lnTo>
                    <a:pt x="0" y="25"/>
                  </a:lnTo>
                  <a:lnTo>
                    <a:pt x="0" y="29"/>
                  </a:lnTo>
                  <a:lnTo>
                    <a:pt x="5" y="32"/>
                  </a:lnTo>
                  <a:lnTo>
                    <a:pt x="14" y="34"/>
                  </a:lnTo>
                  <a:lnTo>
                    <a:pt x="25" y="32"/>
                  </a:lnTo>
                  <a:lnTo>
                    <a:pt x="36" y="29"/>
                  </a:lnTo>
                  <a:lnTo>
                    <a:pt x="48" y="23"/>
                  </a:lnTo>
                  <a:lnTo>
                    <a:pt x="57" y="18"/>
                  </a:lnTo>
                  <a:lnTo>
                    <a:pt x="61" y="11"/>
                  </a:lnTo>
                  <a:lnTo>
                    <a:pt x="59" y="5"/>
                  </a:lnTo>
                  <a:lnTo>
                    <a:pt x="54" y="2"/>
                  </a:lnTo>
                  <a:lnTo>
                    <a:pt x="45" y="0"/>
                  </a:lnTo>
                  <a:lnTo>
                    <a:pt x="34" y="2"/>
                  </a:lnTo>
                  <a:lnTo>
                    <a:pt x="23" y="7"/>
                  </a:lnTo>
                  <a:lnTo>
                    <a:pt x="14"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1" name="Freeform 288">
              <a:extLst>
                <a:ext uri="{FF2B5EF4-FFF2-40B4-BE49-F238E27FC236}">
                  <a16:creationId xmlns:a16="http://schemas.microsoft.com/office/drawing/2014/main" xmlns="" id="{CBA7B87B-6EAA-264D-85DE-BCC89639F132}"/>
                </a:ext>
              </a:extLst>
            </p:cNvPr>
            <p:cNvSpPr>
              <a:spLocks/>
            </p:cNvSpPr>
            <p:nvPr/>
          </p:nvSpPr>
          <p:spPr bwMode="auto">
            <a:xfrm>
              <a:off x="1547" y="3841"/>
              <a:ext cx="60" cy="34"/>
            </a:xfrm>
            <a:custGeom>
              <a:avLst/>
              <a:gdLst>
                <a:gd name="T0" fmla="*/ 4 w 60"/>
                <a:gd name="T1" fmla="*/ 18 h 34"/>
                <a:gd name="T2" fmla="*/ 4 w 60"/>
                <a:gd name="T3" fmla="*/ 18 h 34"/>
                <a:gd name="T4" fmla="*/ 0 w 60"/>
                <a:gd name="T5" fmla="*/ 25 h 34"/>
                <a:gd name="T6" fmla="*/ 0 w 60"/>
                <a:gd name="T7" fmla="*/ 29 h 34"/>
                <a:gd name="T8" fmla="*/ 4 w 60"/>
                <a:gd name="T9" fmla="*/ 34 h 34"/>
                <a:gd name="T10" fmla="*/ 13 w 60"/>
                <a:gd name="T11" fmla="*/ 34 h 34"/>
                <a:gd name="T12" fmla="*/ 13 w 60"/>
                <a:gd name="T13" fmla="*/ 34 h 34"/>
                <a:gd name="T14" fmla="*/ 24 w 60"/>
                <a:gd name="T15" fmla="*/ 34 h 34"/>
                <a:gd name="T16" fmla="*/ 36 w 60"/>
                <a:gd name="T17" fmla="*/ 29 h 34"/>
                <a:gd name="T18" fmla="*/ 47 w 60"/>
                <a:gd name="T19" fmla="*/ 25 h 34"/>
                <a:gd name="T20" fmla="*/ 56 w 60"/>
                <a:gd name="T21" fmla="*/ 18 h 34"/>
                <a:gd name="T22" fmla="*/ 56 w 60"/>
                <a:gd name="T23" fmla="*/ 18 h 34"/>
                <a:gd name="T24" fmla="*/ 60 w 60"/>
                <a:gd name="T25" fmla="*/ 11 h 34"/>
                <a:gd name="T26" fmla="*/ 60 w 60"/>
                <a:gd name="T27" fmla="*/ 7 h 34"/>
                <a:gd name="T28" fmla="*/ 54 w 60"/>
                <a:gd name="T29" fmla="*/ 2 h 34"/>
                <a:gd name="T30" fmla="*/ 47 w 60"/>
                <a:gd name="T31" fmla="*/ 0 h 34"/>
                <a:gd name="T32" fmla="*/ 47 w 60"/>
                <a:gd name="T33" fmla="*/ 0 h 34"/>
                <a:gd name="T34" fmla="*/ 36 w 60"/>
                <a:gd name="T35" fmla="*/ 2 h 34"/>
                <a:gd name="T36" fmla="*/ 22 w 60"/>
                <a:gd name="T37" fmla="*/ 7 h 34"/>
                <a:gd name="T38" fmla="*/ 13 w 60"/>
                <a:gd name="T39" fmla="*/ 11 h 34"/>
                <a:gd name="T40" fmla="*/ 4 w 6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8"/>
                  </a:moveTo>
                  <a:lnTo>
                    <a:pt x="4" y="18"/>
                  </a:lnTo>
                  <a:lnTo>
                    <a:pt x="0" y="25"/>
                  </a:lnTo>
                  <a:lnTo>
                    <a:pt x="0" y="29"/>
                  </a:lnTo>
                  <a:lnTo>
                    <a:pt x="4" y="34"/>
                  </a:lnTo>
                  <a:lnTo>
                    <a:pt x="13" y="34"/>
                  </a:lnTo>
                  <a:lnTo>
                    <a:pt x="24" y="34"/>
                  </a:lnTo>
                  <a:lnTo>
                    <a:pt x="36" y="29"/>
                  </a:lnTo>
                  <a:lnTo>
                    <a:pt x="47" y="25"/>
                  </a:lnTo>
                  <a:lnTo>
                    <a:pt x="56" y="18"/>
                  </a:lnTo>
                  <a:lnTo>
                    <a:pt x="60" y="11"/>
                  </a:lnTo>
                  <a:lnTo>
                    <a:pt x="60" y="7"/>
                  </a:lnTo>
                  <a:lnTo>
                    <a:pt x="54" y="2"/>
                  </a:lnTo>
                  <a:lnTo>
                    <a:pt x="47" y="0"/>
                  </a:lnTo>
                  <a:lnTo>
                    <a:pt x="36" y="2"/>
                  </a:lnTo>
                  <a:lnTo>
                    <a:pt x="22" y="7"/>
                  </a:lnTo>
                  <a:lnTo>
                    <a:pt x="13"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2" name="Freeform 289">
              <a:extLst>
                <a:ext uri="{FF2B5EF4-FFF2-40B4-BE49-F238E27FC236}">
                  <a16:creationId xmlns:a16="http://schemas.microsoft.com/office/drawing/2014/main" xmlns="" id="{BF8BE898-718F-7E4A-BEE8-95B655934C30}"/>
                </a:ext>
              </a:extLst>
            </p:cNvPr>
            <p:cNvSpPr>
              <a:spLocks/>
            </p:cNvSpPr>
            <p:nvPr/>
          </p:nvSpPr>
          <p:spPr bwMode="auto">
            <a:xfrm>
              <a:off x="1547" y="3841"/>
              <a:ext cx="60" cy="34"/>
            </a:xfrm>
            <a:custGeom>
              <a:avLst/>
              <a:gdLst>
                <a:gd name="T0" fmla="*/ 4 w 60"/>
                <a:gd name="T1" fmla="*/ 18 h 34"/>
                <a:gd name="T2" fmla="*/ 4 w 60"/>
                <a:gd name="T3" fmla="*/ 18 h 34"/>
                <a:gd name="T4" fmla="*/ 0 w 60"/>
                <a:gd name="T5" fmla="*/ 25 h 34"/>
                <a:gd name="T6" fmla="*/ 0 w 60"/>
                <a:gd name="T7" fmla="*/ 29 h 34"/>
                <a:gd name="T8" fmla="*/ 4 w 60"/>
                <a:gd name="T9" fmla="*/ 34 h 34"/>
                <a:gd name="T10" fmla="*/ 13 w 60"/>
                <a:gd name="T11" fmla="*/ 34 h 34"/>
                <a:gd name="T12" fmla="*/ 13 w 60"/>
                <a:gd name="T13" fmla="*/ 34 h 34"/>
                <a:gd name="T14" fmla="*/ 24 w 60"/>
                <a:gd name="T15" fmla="*/ 34 h 34"/>
                <a:gd name="T16" fmla="*/ 36 w 60"/>
                <a:gd name="T17" fmla="*/ 29 h 34"/>
                <a:gd name="T18" fmla="*/ 47 w 60"/>
                <a:gd name="T19" fmla="*/ 25 h 34"/>
                <a:gd name="T20" fmla="*/ 56 w 60"/>
                <a:gd name="T21" fmla="*/ 18 h 34"/>
                <a:gd name="T22" fmla="*/ 56 w 60"/>
                <a:gd name="T23" fmla="*/ 18 h 34"/>
                <a:gd name="T24" fmla="*/ 60 w 60"/>
                <a:gd name="T25" fmla="*/ 11 h 34"/>
                <a:gd name="T26" fmla="*/ 60 w 60"/>
                <a:gd name="T27" fmla="*/ 7 h 34"/>
                <a:gd name="T28" fmla="*/ 54 w 60"/>
                <a:gd name="T29" fmla="*/ 2 h 34"/>
                <a:gd name="T30" fmla="*/ 47 w 60"/>
                <a:gd name="T31" fmla="*/ 0 h 34"/>
                <a:gd name="T32" fmla="*/ 47 w 60"/>
                <a:gd name="T33" fmla="*/ 0 h 34"/>
                <a:gd name="T34" fmla="*/ 36 w 60"/>
                <a:gd name="T35" fmla="*/ 2 h 34"/>
                <a:gd name="T36" fmla="*/ 22 w 60"/>
                <a:gd name="T37" fmla="*/ 7 h 34"/>
                <a:gd name="T38" fmla="*/ 13 w 60"/>
                <a:gd name="T39" fmla="*/ 11 h 34"/>
                <a:gd name="T40" fmla="*/ 4 w 6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8"/>
                  </a:moveTo>
                  <a:lnTo>
                    <a:pt x="4" y="18"/>
                  </a:lnTo>
                  <a:lnTo>
                    <a:pt x="0" y="25"/>
                  </a:lnTo>
                  <a:lnTo>
                    <a:pt x="0" y="29"/>
                  </a:lnTo>
                  <a:lnTo>
                    <a:pt x="4" y="34"/>
                  </a:lnTo>
                  <a:lnTo>
                    <a:pt x="13" y="34"/>
                  </a:lnTo>
                  <a:lnTo>
                    <a:pt x="24" y="34"/>
                  </a:lnTo>
                  <a:lnTo>
                    <a:pt x="36" y="29"/>
                  </a:lnTo>
                  <a:lnTo>
                    <a:pt x="47" y="25"/>
                  </a:lnTo>
                  <a:lnTo>
                    <a:pt x="56" y="18"/>
                  </a:lnTo>
                  <a:lnTo>
                    <a:pt x="60" y="11"/>
                  </a:lnTo>
                  <a:lnTo>
                    <a:pt x="60" y="7"/>
                  </a:lnTo>
                  <a:lnTo>
                    <a:pt x="54" y="2"/>
                  </a:lnTo>
                  <a:lnTo>
                    <a:pt x="47" y="0"/>
                  </a:lnTo>
                  <a:lnTo>
                    <a:pt x="36" y="2"/>
                  </a:lnTo>
                  <a:lnTo>
                    <a:pt x="22" y="7"/>
                  </a:lnTo>
                  <a:lnTo>
                    <a:pt x="13"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3" name="Freeform 290">
              <a:extLst>
                <a:ext uri="{FF2B5EF4-FFF2-40B4-BE49-F238E27FC236}">
                  <a16:creationId xmlns:a16="http://schemas.microsoft.com/office/drawing/2014/main" xmlns="" id="{9B6D6E1D-2B98-9847-9633-CE1389025BEE}"/>
                </a:ext>
              </a:extLst>
            </p:cNvPr>
            <p:cNvSpPr>
              <a:spLocks/>
            </p:cNvSpPr>
            <p:nvPr/>
          </p:nvSpPr>
          <p:spPr bwMode="auto">
            <a:xfrm>
              <a:off x="1492" y="3843"/>
              <a:ext cx="64" cy="32"/>
            </a:xfrm>
            <a:custGeom>
              <a:avLst/>
              <a:gdLst>
                <a:gd name="T0" fmla="*/ 5 w 64"/>
                <a:gd name="T1" fmla="*/ 16 h 32"/>
                <a:gd name="T2" fmla="*/ 5 w 64"/>
                <a:gd name="T3" fmla="*/ 16 h 32"/>
                <a:gd name="T4" fmla="*/ 0 w 64"/>
                <a:gd name="T5" fmla="*/ 23 h 32"/>
                <a:gd name="T6" fmla="*/ 0 w 64"/>
                <a:gd name="T7" fmla="*/ 27 h 32"/>
                <a:gd name="T8" fmla="*/ 5 w 64"/>
                <a:gd name="T9" fmla="*/ 32 h 32"/>
                <a:gd name="T10" fmla="*/ 14 w 64"/>
                <a:gd name="T11" fmla="*/ 32 h 32"/>
                <a:gd name="T12" fmla="*/ 14 w 64"/>
                <a:gd name="T13" fmla="*/ 32 h 32"/>
                <a:gd name="T14" fmla="*/ 28 w 64"/>
                <a:gd name="T15" fmla="*/ 32 h 32"/>
                <a:gd name="T16" fmla="*/ 39 w 64"/>
                <a:gd name="T17" fmla="*/ 27 h 32"/>
                <a:gd name="T18" fmla="*/ 50 w 64"/>
                <a:gd name="T19" fmla="*/ 23 h 32"/>
                <a:gd name="T20" fmla="*/ 59 w 64"/>
                <a:gd name="T21" fmla="*/ 16 h 32"/>
                <a:gd name="T22" fmla="*/ 59 w 64"/>
                <a:gd name="T23" fmla="*/ 16 h 32"/>
                <a:gd name="T24" fmla="*/ 64 w 64"/>
                <a:gd name="T25" fmla="*/ 9 h 32"/>
                <a:gd name="T26" fmla="*/ 64 w 64"/>
                <a:gd name="T27" fmla="*/ 5 h 32"/>
                <a:gd name="T28" fmla="*/ 59 w 64"/>
                <a:gd name="T29" fmla="*/ 0 h 32"/>
                <a:gd name="T30" fmla="*/ 50 w 64"/>
                <a:gd name="T31" fmla="*/ 0 h 32"/>
                <a:gd name="T32" fmla="*/ 50 w 64"/>
                <a:gd name="T33" fmla="*/ 0 h 32"/>
                <a:gd name="T34" fmla="*/ 39 w 64"/>
                <a:gd name="T35" fmla="*/ 0 h 32"/>
                <a:gd name="T36" fmla="*/ 25 w 64"/>
                <a:gd name="T37" fmla="*/ 5 h 32"/>
                <a:gd name="T38" fmla="*/ 14 w 64"/>
                <a:gd name="T39" fmla="*/ 9 h 32"/>
                <a:gd name="T40" fmla="*/ 5 w 6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32">
                  <a:moveTo>
                    <a:pt x="5" y="16"/>
                  </a:moveTo>
                  <a:lnTo>
                    <a:pt x="5" y="16"/>
                  </a:lnTo>
                  <a:lnTo>
                    <a:pt x="0" y="23"/>
                  </a:lnTo>
                  <a:lnTo>
                    <a:pt x="0" y="27"/>
                  </a:lnTo>
                  <a:lnTo>
                    <a:pt x="5" y="32"/>
                  </a:lnTo>
                  <a:lnTo>
                    <a:pt x="14" y="32"/>
                  </a:lnTo>
                  <a:lnTo>
                    <a:pt x="28" y="32"/>
                  </a:lnTo>
                  <a:lnTo>
                    <a:pt x="39" y="27"/>
                  </a:lnTo>
                  <a:lnTo>
                    <a:pt x="50" y="23"/>
                  </a:lnTo>
                  <a:lnTo>
                    <a:pt x="59" y="16"/>
                  </a:lnTo>
                  <a:lnTo>
                    <a:pt x="64" y="9"/>
                  </a:lnTo>
                  <a:lnTo>
                    <a:pt x="64" y="5"/>
                  </a:lnTo>
                  <a:lnTo>
                    <a:pt x="59" y="0"/>
                  </a:lnTo>
                  <a:lnTo>
                    <a:pt x="50" y="0"/>
                  </a:lnTo>
                  <a:lnTo>
                    <a:pt x="39" y="0"/>
                  </a:lnTo>
                  <a:lnTo>
                    <a:pt x="25" y="5"/>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4" name="Freeform 291">
              <a:extLst>
                <a:ext uri="{FF2B5EF4-FFF2-40B4-BE49-F238E27FC236}">
                  <a16:creationId xmlns:a16="http://schemas.microsoft.com/office/drawing/2014/main" xmlns="" id="{6804D734-864B-9040-A3F3-E875E81C1D2E}"/>
                </a:ext>
              </a:extLst>
            </p:cNvPr>
            <p:cNvSpPr>
              <a:spLocks/>
            </p:cNvSpPr>
            <p:nvPr/>
          </p:nvSpPr>
          <p:spPr bwMode="auto">
            <a:xfrm>
              <a:off x="1492" y="3843"/>
              <a:ext cx="64" cy="32"/>
            </a:xfrm>
            <a:custGeom>
              <a:avLst/>
              <a:gdLst>
                <a:gd name="T0" fmla="*/ 5 w 64"/>
                <a:gd name="T1" fmla="*/ 16 h 32"/>
                <a:gd name="T2" fmla="*/ 5 w 64"/>
                <a:gd name="T3" fmla="*/ 16 h 32"/>
                <a:gd name="T4" fmla="*/ 0 w 64"/>
                <a:gd name="T5" fmla="*/ 23 h 32"/>
                <a:gd name="T6" fmla="*/ 0 w 64"/>
                <a:gd name="T7" fmla="*/ 27 h 32"/>
                <a:gd name="T8" fmla="*/ 5 w 64"/>
                <a:gd name="T9" fmla="*/ 32 h 32"/>
                <a:gd name="T10" fmla="*/ 14 w 64"/>
                <a:gd name="T11" fmla="*/ 32 h 32"/>
                <a:gd name="T12" fmla="*/ 14 w 64"/>
                <a:gd name="T13" fmla="*/ 32 h 32"/>
                <a:gd name="T14" fmla="*/ 28 w 64"/>
                <a:gd name="T15" fmla="*/ 32 h 32"/>
                <a:gd name="T16" fmla="*/ 39 w 64"/>
                <a:gd name="T17" fmla="*/ 27 h 32"/>
                <a:gd name="T18" fmla="*/ 50 w 64"/>
                <a:gd name="T19" fmla="*/ 23 h 32"/>
                <a:gd name="T20" fmla="*/ 59 w 64"/>
                <a:gd name="T21" fmla="*/ 16 h 32"/>
                <a:gd name="T22" fmla="*/ 59 w 64"/>
                <a:gd name="T23" fmla="*/ 16 h 32"/>
                <a:gd name="T24" fmla="*/ 64 w 64"/>
                <a:gd name="T25" fmla="*/ 9 h 32"/>
                <a:gd name="T26" fmla="*/ 64 w 64"/>
                <a:gd name="T27" fmla="*/ 5 h 32"/>
                <a:gd name="T28" fmla="*/ 59 w 64"/>
                <a:gd name="T29" fmla="*/ 0 h 32"/>
                <a:gd name="T30" fmla="*/ 50 w 64"/>
                <a:gd name="T31" fmla="*/ 0 h 32"/>
                <a:gd name="T32" fmla="*/ 50 w 64"/>
                <a:gd name="T33" fmla="*/ 0 h 32"/>
                <a:gd name="T34" fmla="*/ 39 w 64"/>
                <a:gd name="T35" fmla="*/ 0 h 32"/>
                <a:gd name="T36" fmla="*/ 25 w 64"/>
                <a:gd name="T37" fmla="*/ 5 h 32"/>
                <a:gd name="T38" fmla="*/ 14 w 64"/>
                <a:gd name="T39" fmla="*/ 9 h 32"/>
                <a:gd name="T40" fmla="*/ 5 w 6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32">
                  <a:moveTo>
                    <a:pt x="5" y="16"/>
                  </a:moveTo>
                  <a:lnTo>
                    <a:pt x="5" y="16"/>
                  </a:lnTo>
                  <a:lnTo>
                    <a:pt x="0" y="23"/>
                  </a:lnTo>
                  <a:lnTo>
                    <a:pt x="0" y="27"/>
                  </a:lnTo>
                  <a:lnTo>
                    <a:pt x="5" y="32"/>
                  </a:lnTo>
                  <a:lnTo>
                    <a:pt x="14" y="32"/>
                  </a:lnTo>
                  <a:lnTo>
                    <a:pt x="28" y="32"/>
                  </a:lnTo>
                  <a:lnTo>
                    <a:pt x="39" y="27"/>
                  </a:lnTo>
                  <a:lnTo>
                    <a:pt x="50" y="23"/>
                  </a:lnTo>
                  <a:lnTo>
                    <a:pt x="59" y="16"/>
                  </a:lnTo>
                  <a:lnTo>
                    <a:pt x="64" y="9"/>
                  </a:lnTo>
                  <a:lnTo>
                    <a:pt x="64" y="5"/>
                  </a:lnTo>
                  <a:lnTo>
                    <a:pt x="59" y="0"/>
                  </a:lnTo>
                  <a:lnTo>
                    <a:pt x="50" y="0"/>
                  </a:lnTo>
                  <a:lnTo>
                    <a:pt x="39" y="0"/>
                  </a:lnTo>
                  <a:lnTo>
                    <a:pt x="25" y="5"/>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5" name="Freeform 292">
              <a:extLst>
                <a:ext uri="{FF2B5EF4-FFF2-40B4-BE49-F238E27FC236}">
                  <a16:creationId xmlns:a16="http://schemas.microsoft.com/office/drawing/2014/main" xmlns="" id="{65C2CB22-6B38-A04E-B490-319800459B41}"/>
                </a:ext>
              </a:extLst>
            </p:cNvPr>
            <p:cNvSpPr>
              <a:spLocks/>
            </p:cNvSpPr>
            <p:nvPr/>
          </p:nvSpPr>
          <p:spPr bwMode="auto">
            <a:xfrm>
              <a:off x="5335" y="3776"/>
              <a:ext cx="67" cy="36"/>
            </a:xfrm>
            <a:custGeom>
              <a:avLst/>
              <a:gdLst>
                <a:gd name="T0" fmla="*/ 4 w 67"/>
                <a:gd name="T1" fmla="*/ 18 h 36"/>
                <a:gd name="T2" fmla="*/ 4 w 67"/>
                <a:gd name="T3" fmla="*/ 18 h 36"/>
                <a:gd name="T4" fmla="*/ 15 w 67"/>
                <a:gd name="T5" fmla="*/ 24 h 36"/>
                <a:gd name="T6" fmla="*/ 27 w 67"/>
                <a:gd name="T7" fmla="*/ 29 h 36"/>
                <a:gd name="T8" fmla="*/ 40 w 67"/>
                <a:gd name="T9" fmla="*/ 33 h 36"/>
                <a:gd name="T10" fmla="*/ 54 w 67"/>
                <a:gd name="T11" fmla="*/ 36 h 36"/>
                <a:gd name="T12" fmla="*/ 54 w 67"/>
                <a:gd name="T13" fmla="*/ 36 h 36"/>
                <a:gd name="T14" fmla="*/ 63 w 67"/>
                <a:gd name="T15" fmla="*/ 33 h 36"/>
                <a:gd name="T16" fmla="*/ 67 w 67"/>
                <a:gd name="T17" fmla="*/ 29 h 36"/>
                <a:gd name="T18" fmla="*/ 67 w 67"/>
                <a:gd name="T19" fmla="*/ 24 h 36"/>
                <a:gd name="T20" fmla="*/ 63 w 67"/>
                <a:gd name="T21" fmla="*/ 18 h 36"/>
                <a:gd name="T22" fmla="*/ 63 w 67"/>
                <a:gd name="T23" fmla="*/ 18 h 36"/>
                <a:gd name="T24" fmla="*/ 52 w 67"/>
                <a:gd name="T25" fmla="*/ 11 h 36"/>
                <a:gd name="T26" fmla="*/ 40 w 67"/>
                <a:gd name="T27" fmla="*/ 4 h 36"/>
                <a:gd name="T28" fmla="*/ 27 w 67"/>
                <a:gd name="T29" fmla="*/ 2 h 36"/>
                <a:gd name="T30" fmla="*/ 13 w 67"/>
                <a:gd name="T31" fmla="*/ 0 h 36"/>
                <a:gd name="T32" fmla="*/ 13 w 67"/>
                <a:gd name="T33" fmla="*/ 0 h 36"/>
                <a:gd name="T34" fmla="*/ 4 w 67"/>
                <a:gd name="T35" fmla="*/ 2 h 36"/>
                <a:gd name="T36" fmla="*/ 0 w 67"/>
                <a:gd name="T37" fmla="*/ 6 h 36"/>
                <a:gd name="T38" fmla="*/ 0 w 67"/>
                <a:gd name="T39" fmla="*/ 11 h 36"/>
                <a:gd name="T40" fmla="*/ 4 w 67"/>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6">
                  <a:moveTo>
                    <a:pt x="4" y="18"/>
                  </a:moveTo>
                  <a:lnTo>
                    <a:pt x="4" y="18"/>
                  </a:lnTo>
                  <a:lnTo>
                    <a:pt x="15" y="24"/>
                  </a:lnTo>
                  <a:lnTo>
                    <a:pt x="27" y="29"/>
                  </a:lnTo>
                  <a:lnTo>
                    <a:pt x="40" y="33"/>
                  </a:lnTo>
                  <a:lnTo>
                    <a:pt x="54" y="36"/>
                  </a:lnTo>
                  <a:lnTo>
                    <a:pt x="63" y="33"/>
                  </a:lnTo>
                  <a:lnTo>
                    <a:pt x="67" y="29"/>
                  </a:lnTo>
                  <a:lnTo>
                    <a:pt x="67" y="24"/>
                  </a:lnTo>
                  <a:lnTo>
                    <a:pt x="63" y="18"/>
                  </a:lnTo>
                  <a:lnTo>
                    <a:pt x="52" y="11"/>
                  </a:lnTo>
                  <a:lnTo>
                    <a:pt x="40" y="4"/>
                  </a:lnTo>
                  <a:lnTo>
                    <a:pt x="27" y="2"/>
                  </a:lnTo>
                  <a:lnTo>
                    <a:pt x="13" y="0"/>
                  </a:lnTo>
                  <a:lnTo>
                    <a:pt x="4" y="2"/>
                  </a:lnTo>
                  <a:lnTo>
                    <a:pt x="0" y="6"/>
                  </a:lnTo>
                  <a:lnTo>
                    <a:pt x="0"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6" name="Freeform 293">
              <a:extLst>
                <a:ext uri="{FF2B5EF4-FFF2-40B4-BE49-F238E27FC236}">
                  <a16:creationId xmlns:a16="http://schemas.microsoft.com/office/drawing/2014/main" xmlns="" id="{67A5FF3E-CCCD-7C46-909F-4DC5EC4E0138}"/>
                </a:ext>
              </a:extLst>
            </p:cNvPr>
            <p:cNvSpPr>
              <a:spLocks/>
            </p:cNvSpPr>
            <p:nvPr/>
          </p:nvSpPr>
          <p:spPr bwMode="auto">
            <a:xfrm>
              <a:off x="5335" y="3776"/>
              <a:ext cx="67" cy="36"/>
            </a:xfrm>
            <a:custGeom>
              <a:avLst/>
              <a:gdLst>
                <a:gd name="T0" fmla="*/ 4 w 67"/>
                <a:gd name="T1" fmla="*/ 18 h 36"/>
                <a:gd name="T2" fmla="*/ 4 w 67"/>
                <a:gd name="T3" fmla="*/ 18 h 36"/>
                <a:gd name="T4" fmla="*/ 15 w 67"/>
                <a:gd name="T5" fmla="*/ 24 h 36"/>
                <a:gd name="T6" fmla="*/ 27 w 67"/>
                <a:gd name="T7" fmla="*/ 29 h 36"/>
                <a:gd name="T8" fmla="*/ 40 w 67"/>
                <a:gd name="T9" fmla="*/ 33 h 36"/>
                <a:gd name="T10" fmla="*/ 54 w 67"/>
                <a:gd name="T11" fmla="*/ 36 h 36"/>
                <a:gd name="T12" fmla="*/ 54 w 67"/>
                <a:gd name="T13" fmla="*/ 36 h 36"/>
                <a:gd name="T14" fmla="*/ 63 w 67"/>
                <a:gd name="T15" fmla="*/ 33 h 36"/>
                <a:gd name="T16" fmla="*/ 67 w 67"/>
                <a:gd name="T17" fmla="*/ 29 h 36"/>
                <a:gd name="T18" fmla="*/ 67 w 67"/>
                <a:gd name="T19" fmla="*/ 24 h 36"/>
                <a:gd name="T20" fmla="*/ 63 w 67"/>
                <a:gd name="T21" fmla="*/ 18 h 36"/>
                <a:gd name="T22" fmla="*/ 63 w 67"/>
                <a:gd name="T23" fmla="*/ 18 h 36"/>
                <a:gd name="T24" fmla="*/ 52 w 67"/>
                <a:gd name="T25" fmla="*/ 11 h 36"/>
                <a:gd name="T26" fmla="*/ 40 w 67"/>
                <a:gd name="T27" fmla="*/ 4 h 36"/>
                <a:gd name="T28" fmla="*/ 27 w 67"/>
                <a:gd name="T29" fmla="*/ 2 h 36"/>
                <a:gd name="T30" fmla="*/ 13 w 67"/>
                <a:gd name="T31" fmla="*/ 0 h 36"/>
                <a:gd name="T32" fmla="*/ 13 w 67"/>
                <a:gd name="T33" fmla="*/ 0 h 36"/>
                <a:gd name="T34" fmla="*/ 4 w 67"/>
                <a:gd name="T35" fmla="*/ 2 h 36"/>
                <a:gd name="T36" fmla="*/ 0 w 67"/>
                <a:gd name="T37" fmla="*/ 6 h 36"/>
                <a:gd name="T38" fmla="*/ 0 w 67"/>
                <a:gd name="T39" fmla="*/ 11 h 36"/>
                <a:gd name="T40" fmla="*/ 4 w 67"/>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6">
                  <a:moveTo>
                    <a:pt x="4" y="18"/>
                  </a:moveTo>
                  <a:lnTo>
                    <a:pt x="4" y="18"/>
                  </a:lnTo>
                  <a:lnTo>
                    <a:pt x="15" y="24"/>
                  </a:lnTo>
                  <a:lnTo>
                    <a:pt x="27" y="29"/>
                  </a:lnTo>
                  <a:lnTo>
                    <a:pt x="40" y="33"/>
                  </a:lnTo>
                  <a:lnTo>
                    <a:pt x="54" y="36"/>
                  </a:lnTo>
                  <a:lnTo>
                    <a:pt x="63" y="33"/>
                  </a:lnTo>
                  <a:lnTo>
                    <a:pt x="67" y="29"/>
                  </a:lnTo>
                  <a:lnTo>
                    <a:pt x="67" y="24"/>
                  </a:lnTo>
                  <a:lnTo>
                    <a:pt x="63" y="18"/>
                  </a:lnTo>
                  <a:lnTo>
                    <a:pt x="52" y="11"/>
                  </a:lnTo>
                  <a:lnTo>
                    <a:pt x="40" y="4"/>
                  </a:lnTo>
                  <a:lnTo>
                    <a:pt x="27" y="2"/>
                  </a:lnTo>
                  <a:lnTo>
                    <a:pt x="13" y="0"/>
                  </a:lnTo>
                  <a:lnTo>
                    <a:pt x="4" y="2"/>
                  </a:lnTo>
                  <a:lnTo>
                    <a:pt x="0" y="6"/>
                  </a:lnTo>
                  <a:lnTo>
                    <a:pt x="0"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7" name="Freeform 294">
              <a:extLst>
                <a:ext uri="{FF2B5EF4-FFF2-40B4-BE49-F238E27FC236}">
                  <a16:creationId xmlns:a16="http://schemas.microsoft.com/office/drawing/2014/main" xmlns="" id="{5006DF49-198C-824A-BDDE-975756B5A057}"/>
                </a:ext>
              </a:extLst>
            </p:cNvPr>
            <p:cNvSpPr>
              <a:spLocks/>
            </p:cNvSpPr>
            <p:nvPr/>
          </p:nvSpPr>
          <p:spPr bwMode="auto">
            <a:xfrm>
              <a:off x="5278" y="3776"/>
              <a:ext cx="68" cy="36"/>
            </a:xfrm>
            <a:custGeom>
              <a:avLst/>
              <a:gdLst>
                <a:gd name="T0" fmla="*/ 5 w 68"/>
                <a:gd name="T1" fmla="*/ 18 h 36"/>
                <a:gd name="T2" fmla="*/ 5 w 68"/>
                <a:gd name="T3" fmla="*/ 18 h 36"/>
                <a:gd name="T4" fmla="*/ 16 w 68"/>
                <a:gd name="T5" fmla="*/ 24 h 36"/>
                <a:gd name="T6" fmla="*/ 27 w 68"/>
                <a:gd name="T7" fmla="*/ 31 h 36"/>
                <a:gd name="T8" fmla="*/ 41 w 68"/>
                <a:gd name="T9" fmla="*/ 33 h 36"/>
                <a:gd name="T10" fmla="*/ 54 w 68"/>
                <a:gd name="T11" fmla="*/ 36 h 36"/>
                <a:gd name="T12" fmla="*/ 54 w 68"/>
                <a:gd name="T13" fmla="*/ 36 h 36"/>
                <a:gd name="T14" fmla="*/ 63 w 68"/>
                <a:gd name="T15" fmla="*/ 33 h 36"/>
                <a:gd name="T16" fmla="*/ 68 w 68"/>
                <a:gd name="T17" fmla="*/ 29 h 36"/>
                <a:gd name="T18" fmla="*/ 68 w 68"/>
                <a:gd name="T19" fmla="*/ 24 h 36"/>
                <a:gd name="T20" fmla="*/ 61 w 68"/>
                <a:gd name="T21" fmla="*/ 18 h 36"/>
                <a:gd name="T22" fmla="*/ 61 w 68"/>
                <a:gd name="T23" fmla="*/ 18 h 36"/>
                <a:gd name="T24" fmla="*/ 52 w 68"/>
                <a:gd name="T25" fmla="*/ 11 h 36"/>
                <a:gd name="T26" fmla="*/ 39 w 68"/>
                <a:gd name="T27" fmla="*/ 6 h 36"/>
                <a:gd name="T28" fmla="*/ 25 w 68"/>
                <a:gd name="T29" fmla="*/ 2 h 36"/>
                <a:gd name="T30" fmla="*/ 14 w 68"/>
                <a:gd name="T31" fmla="*/ 0 h 36"/>
                <a:gd name="T32" fmla="*/ 14 w 68"/>
                <a:gd name="T33" fmla="*/ 0 h 36"/>
                <a:gd name="T34" fmla="*/ 5 w 68"/>
                <a:gd name="T35" fmla="*/ 2 h 36"/>
                <a:gd name="T36" fmla="*/ 0 w 68"/>
                <a:gd name="T37" fmla="*/ 6 h 36"/>
                <a:gd name="T38" fmla="*/ 0 w 68"/>
                <a:gd name="T39" fmla="*/ 11 h 36"/>
                <a:gd name="T40" fmla="*/ 5 w 68"/>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6">
                  <a:moveTo>
                    <a:pt x="5" y="18"/>
                  </a:moveTo>
                  <a:lnTo>
                    <a:pt x="5" y="18"/>
                  </a:lnTo>
                  <a:lnTo>
                    <a:pt x="16" y="24"/>
                  </a:lnTo>
                  <a:lnTo>
                    <a:pt x="27" y="31"/>
                  </a:lnTo>
                  <a:lnTo>
                    <a:pt x="41" y="33"/>
                  </a:lnTo>
                  <a:lnTo>
                    <a:pt x="54" y="36"/>
                  </a:lnTo>
                  <a:lnTo>
                    <a:pt x="63" y="33"/>
                  </a:lnTo>
                  <a:lnTo>
                    <a:pt x="68" y="29"/>
                  </a:lnTo>
                  <a:lnTo>
                    <a:pt x="68" y="24"/>
                  </a:lnTo>
                  <a:lnTo>
                    <a:pt x="61" y="18"/>
                  </a:lnTo>
                  <a:lnTo>
                    <a:pt x="52" y="11"/>
                  </a:lnTo>
                  <a:lnTo>
                    <a:pt x="39" y="6"/>
                  </a:lnTo>
                  <a:lnTo>
                    <a:pt x="25" y="2"/>
                  </a:lnTo>
                  <a:lnTo>
                    <a:pt x="14" y="0"/>
                  </a:lnTo>
                  <a:lnTo>
                    <a:pt x="5" y="2"/>
                  </a:lnTo>
                  <a:lnTo>
                    <a:pt x="0" y="6"/>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8" name="Freeform 295">
              <a:extLst>
                <a:ext uri="{FF2B5EF4-FFF2-40B4-BE49-F238E27FC236}">
                  <a16:creationId xmlns:a16="http://schemas.microsoft.com/office/drawing/2014/main" xmlns="" id="{EEC1CEF5-D4C7-0143-9183-0508A06C9EB3}"/>
                </a:ext>
              </a:extLst>
            </p:cNvPr>
            <p:cNvSpPr>
              <a:spLocks/>
            </p:cNvSpPr>
            <p:nvPr/>
          </p:nvSpPr>
          <p:spPr bwMode="auto">
            <a:xfrm>
              <a:off x="5278" y="3776"/>
              <a:ext cx="68" cy="36"/>
            </a:xfrm>
            <a:custGeom>
              <a:avLst/>
              <a:gdLst>
                <a:gd name="T0" fmla="*/ 5 w 68"/>
                <a:gd name="T1" fmla="*/ 18 h 36"/>
                <a:gd name="T2" fmla="*/ 5 w 68"/>
                <a:gd name="T3" fmla="*/ 18 h 36"/>
                <a:gd name="T4" fmla="*/ 16 w 68"/>
                <a:gd name="T5" fmla="*/ 24 h 36"/>
                <a:gd name="T6" fmla="*/ 27 w 68"/>
                <a:gd name="T7" fmla="*/ 31 h 36"/>
                <a:gd name="T8" fmla="*/ 41 w 68"/>
                <a:gd name="T9" fmla="*/ 33 h 36"/>
                <a:gd name="T10" fmla="*/ 54 w 68"/>
                <a:gd name="T11" fmla="*/ 36 h 36"/>
                <a:gd name="T12" fmla="*/ 54 w 68"/>
                <a:gd name="T13" fmla="*/ 36 h 36"/>
                <a:gd name="T14" fmla="*/ 63 w 68"/>
                <a:gd name="T15" fmla="*/ 33 h 36"/>
                <a:gd name="T16" fmla="*/ 68 w 68"/>
                <a:gd name="T17" fmla="*/ 29 h 36"/>
                <a:gd name="T18" fmla="*/ 68 w 68"/>
                <a:gd name="T19" fmla="*/ 24 h 36"/>
                <a:gd name="T20" fmla="*/ 61 w 68"/>
                <a:gd name="T21" fmla="*/ 18 h 36"/>
                <a:gd name="T22" fmla="*/ 61 w 68"/>
                <a:gd name="T23" fmla="*/ 18 h 36"/>
                <a:gd name="T24" fmla="*/ 52 w 68"/>
                <a:gd name="T25" fmla="*/ 11 h 36"/>
                <a:gd name="T26" fmla="*/ 39 w 68"/>
                <a:gd name="T27" fmla="*/ 6 h 36"/>
                <a:gd name="T28" fmla="*/ 25 w 68"/>
                <a:gd name="T29" fmla="*/ 2 h 36"/>
                <a:gd name="T30" fmla="*/ 14 w 68"/>
                <a:gd name="T31" fmla="*/ 0 h 36"/>
                <a:gd name="T32" fmla="*/ 14 w 68"/>
                <a:gd name="T33" fmla="*/ 0 h 36"/>
                <a:gd name="T34" fmla="*/ 5 w 68"/>
                <a:gd name="T35" fmla="*/ 2 h 36"/>
                <a:gd name="T36" fmla="*/ 0 w 68"/>
                <a:gd name="T37" fmla="*/ 6 h 36"/>
                <a:gd name="T38" fmla="*/ 0 w 68"/>
                <a:gd name="T39" fmla="*/ 11 h 36"/>
                <a:gd name="T40" fmla="*/ 5 w 68"/>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6">
                  <a:moveTo>
                    <a:pt x="5" y="18"/>
                  </a:moveTo>
                  <a:lnTo>
                    <a:pt x="5" y="18"/>
                  </a:lnTo>
                  <a:lnTo>
                    <a:pt x="16" y="24"/>
                  </a:lnTo>
                  <a:lnTo>
                    <a:pt x="27" y="31"/>
                  </a:lnTo>
                  <a:lnTo>
                    <a:pt x="41" y="33"/>
                  </a:lnTo>
                  <a:lnTo>
                    <a:pt x="54" y="36"/>
                  </a:lnTo>
                  <a:lnTo>
                    <a:pt x="63" y="33"/>
                  </a:lnTo>
                  <a:lnTo>
                    <a:pt x="68" y="29"/>
                  </a:lnTo>
                  <a:lnTo>
                    <a:pt x="68" y="24"/>
                  </a:lnTo>
                  <a:lnTo>
                    <a:pt x="61" y="18"/>
                  </a:lnTo>
                  <a:lnTo>
                    <a:pt x="52" y="11"/>
                  </a:lnTo>
                  <a:lnTo>
                    <a:pt x="39" y="6"/>
                  </a:lnTo>
                  <a:lnTo>
                    <a:pt x="25" y="2"/>
                  </a:lnTo>
                  <a:lnTo>
                    <a:pt x="14" y="0"/>
                  </a:lnTo>
                  <a:lnTo>
                    <a:pt x="5" y="2"/>
                  </a:lnTo>
                  <a:lnTo>
                    <a:pt x="0" y="6"/>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79" name="Freeform 296">
              <a:extLst>
                <a:ext uri="{FF2B5EF4-FFF2-40B4-BE49-F238E27FC236}">
                  <a16:creationId xmlns:a16="http://schemas.microsoft.com/office/drawing/2014/main" xmlns="" id="{24386D0A-F7B2-B745-BEA6-46BB3A012874}"/>
                </a:ext>
              </a:extLst>
            </p:cNvPr>
            <p:cNvSpPr>
              <a:spLocks/>
            </p:cNvSpPr>
            <p:nvPr/>
          </p:nvSpPr>
          <p:spPr bwMode="auto">
            <a:xfrm>
              <a:off x="5222" y="3778"/>
              <a:ext cx="68" cy="34"/>
            </a:xfrm>
            <a:custGeom>
              <a:avLst/>
              <a:gdLst>
                <a:gd name="T0" fmla="*/ 5 w 68"/>
                <a:gd name="T1" fmla="*/ 16 h 34"/>
                <a:gd name="T2" fmla="*/ 5 w 68"/>
                <a:gd name="T3" fmla="*/ 16 h 34"/>
                <a:gd name="T4" fmla="*/ 16 w 68"/>
                <a:gd name="T5" fmla="*/ 22 h 34"/>
                <a:gd name="T6" fmla="*/ 27 w 68"/>
                <a:gd name="T7" fmla="*/ 29 h 34"/>
                <a:gd name="T8" fmla="*/ 41 w 68"/>
                <a:gd name="T9" fmla="*/ 31 h 34"/>
                <a:gd name="T10" fmla="*/ 54 w 68"/>
                <a:gd name="T11" fmla="*/ 34 h 34"/>
                <a:gd name="T12" fmla="*/ 54 w 68"/>
                <a:gd name="T13" fmla="*/ 34 h 34"/>
                <a:gd name="T14" fmla="*/ 63 w 68"/>
                <a:gd name="T15" fmla="*/ 31 h 34"/>
                <a:gd name="T16" fmla="*/ 68 w 68"/>
                <a:gd name="T17" fmla="*/ 29 h 34"/>
                <a:gd name="T18" fmla="*/ 68 w 68"/>
                <a:gd name="T19" fmla="*/ 22 h 34"/>
                <a:gd name="T20" fmla="*/ 61 w 68"/>
                <a:gd name="T21" fmla="*/ 16 h 34"/>
                <a:gd name="T22" fmla="*/ 61 w 68"/>
                <a:gd name="T23" fmla="*/ 16 h 34"/>
                <a:gd name="T24" fmla="*/ 52 w 68"/>
                <a:gd name="T25" fmla="*/ 9 h 34"/>
                <a:gd name="T26" fmla="*/ 38 w 68"/>
                <a:gd name="T27" fmla="*/ 4 h 34"/>
                <a:gd name="T28" fmla="*/ 25 w 68"/>
                <a:gd name="T29" fmla="*/ 0 h 34"/>
                <a:gd name="T30" fmla="*/ 14 w 68"/>
                <a:gd name="T31" fmla="*/ 0 h 34"/>
                <a:gd name="T32" fmla="*/ 14 w 68"/>
                <a:gd name="T33" fmla="*/ 0 h 34"/>
                <a:gd name="T34" fmla="*/ 5 w 68"/>
                <a:gd name="T35" fmla="*/ 0 h 34"/>
                <a:gd name="T36" fmla="*/ 0 w 68"/>
                <a:gd name="T37" fmla="*/ 4 h 34"/>
                <a:gd name="T38" fmla="*/ 0 w 68"/>
                <a:gd name="T39" fmla="*/ 9 h 34"/>
                <a:gd name="T40" fmla="*/ 5 w 6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5" y="16"/>
                  </a:moveTo>
                  <a:lnTo>
                    <a:pt x="5" y="16"/>
                  </a:lnTo>
                  <a:lnTo>
                    <a:pt x="16" y="22"/>
                  </a:lnTo>
                  <a:lnTo>
                    <a:pt x="27" y="29"/>
                  </a:lnTo>
                  <a:lnTo>
                    <a:pt x="41" y="31"/>
                  </a:lnTo>
                  <a:lnTo>
                    <a:pt x="54" y="34"/>
                  </a:lnTo>
                  <a:lnTo>
                    <a:pt x="63" y="31"/>
                  </a:lnTo>
                  <a:lnTo>
                    <a:pt x="68" y="29"/>
                  </a:lnTo>
                  <a:lnTo>
                    <a:pt x="68" y="22"/>
                  </a:lnTo>
                  <a:lnTo>
                    <a:pt x="61" y="16"/>
                  </a:lnTo>
                  <a:lnTo>
                    <a:pt x="52" y="9"/>
                  </a:lnTo>
                  <a:lnTo>
                    <a:pt x="38" y="4"/>
                  </a:lnTo>
                  <a:lnTo>
                    <a:pt x="25" y="0"/>
                  </a:lnTo>
                  <a:lnTo>
                    <a:pt x="14" y="0"/>
                  </a:lnTo>
                  <a:lnTo>
                    <a:pt x="5" y="0"/>
                  </a:lnTo>
                  <a:lnTo>
                    <a:pt x="0" y="4"/>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0" name="Freeform 297">
              <a:extLst>
                <a:ext uri="{FF2B5EF4-FFF2-40B4-BE49-F238E27FC236}">
                  <a16:creationId xmlns:a16="http://schemas.microsoft.com/office/drawing/2014/main" xmlns="" id="{5E059626-360C-9F4F-B859-EC0C8FBE7ACE}"/>
                </a:ext>
              </a:extLst>
            </p:cNvPr>
            <p:cNvSpPr>
              <a:spLocks/>
            </p:cNvSpPr>
            <p:nvPr/>
          </p:nvSpPr>
          <p:spPr bwMode="auto">
            <a:xfrm>
              <a:off x="5222" y="3778"/>
              <a:ext cx="68" cy="34"/>
            </a:xfrm>
            <a:custGeom>
              <a:avLst/>
              <a:gdLst>
                <a:gd name="T0" fmla="*/ 5 w 68"/>
                <a:gd name="T1" fmla="*/ 16 h 34"/>
                <a:gd name="T2" fmla="*/ 5 w 68"/>
                <a:gd name="T3" fmla="*/ 16 h 34"/>
                <a:gd name="T4" fmla="*/ 16 w 68"/>
                <a:gd name="T5" fmla="*/ 22 h 34"/>
                <a:gd name="T6" fmla="*/ 27 w 68"/>
                <a:gd name="T7" fmla="*/ 29 h 34"/>
                <a:gd name="T8" fmla="*/ 41 w 68"/>
                <a:gd name="T9" fmla="*/ 31 h 34"/>
                <a:gd name="T10" fmla="*/ 54 w 68"/>
                <a:gd name="T11" fmla="*/ 34 h 34"/>
                <a:gd name="T12" fmla="*/ 54 w 68"/>
                <a:gd name="T13" fmla="*/ 34 h 34"/>
                <a:gd name="T14" fmla="*/ 63 w 68"/>
                <a:gd name="T15" fmla="*/ 31 h 34"/>
                <a:gd name="T16" fmla="*/ 68 w 68"/>
                <a:gd name="T17" fmla="*/ 29 h 34"/>
                <a:gd name="T18" fmla="*/ 68 w 68"/>
                <a:gd name="T19" fmla="*/ 22 h 34"/>
                <a:gd name="T20" fmla="*/ 61 w 68"/>
                <a:gd name="T21" fmla="*/ 16 h 34"/>
                <a:gd name="T22" fmla="*/ 61 w 68"/>
                <a:gd name="T23" fmla="*/ 16 h 34"/>
                <a:gd name="T24" fmla="*/ 52 w 68"/>
                <a:gd name="T25" fmla="*/ 9 h 34"/>
                <a:gd name="T26" fmla="*/ 38 w 68"/>
                <a:gd name="T27" fmla="*/ 4 h 34"/>
                <a:gd name="T28" fmla="*/ 25 w 68"/>
                <a:gd name="T29" fmla="*/ 0 h 34"/>
                <a:gd name="T30" fmla="*/ 14 w 68"/>
                <a:gd name="T31" fmla="*/ 0 h 34"/>
                <a:gd name="T32" fmla="*/ 14 w 68"/>
                <a:gd name="T33" fmla="*/ 0 h 34"/>
                <a:gd name="T34" fmla="*/ 5 w 68"/>
                <a:gd name="T35" fmla="*/ 0 h 34"/>
                <a:gd name="T36" fmla="*/ 0 w 68"/>
                <a:gd name="T37" fmla="*/ 4 h 34"/>
                <a:gd name="T38" fmla="*/ 0 w 68"/>
                <a:gd name="T39" fmla="*/ 9 h 34"/>
                <a:gd name="T40" fmla="*/ 5 w 6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5" y="16"/>
                  </a:moveTo>
                  <a:lnTo>
                    <a:pt x="5" y="16"/>
                  </a:lnTo>
                  <a:lnTo>
                    <a:pt x="16" y="22"/>
                  </a:lnTo>
                  <a:lnTo>
                    <a:pt x="27" y="29"/>
                  </a:lnTo>
                  <a:lnTo>
                    <a:pt x="41" y="31"/>
                  </a:lnTo>
                  <a:lnTo>
                    <a:pt x="54" y="34"/>
                  </a:lnTo>
                  <a:lnTo>
                    <a:pt x="63" y="31"/>
                  </a:lnTo>
                  <a:lnTo>
                    <a:pt x="68" y="29"/>
                  </a:lnTo>
                  <a:lnTo>
                    <a:pt x="68" y="22"/>
                  </a:lnTo>
                  <a:lnTo>
                    <a:pt x="61" y="16"/>
                  </a:lnTo>
                  <a:lnTo>
                    <a:pt x="52" y="9"/>
                  </a:lnTo>
                  <a:lnTo>
                    <a:pt x="38" y="4"/>
                  </a:lnTo>
                  <a:lnTo>
                    <a:pt x="25" y="0"/>
                  </a:lnTo>
                  <a:lnTo>
                    <a:pt x="14" y="0"/>
                  </a:lnTo>
                  <a:lnTo>
                    <a:pt x="5" y="0"/>
                  </a:lnTo>
                  <a:lnTo>
                    <a:pt x="0" y="4"/>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1" name="Freeform 298">
              <a:extLst>
                <a:ext uri="{FF2B5EF4-FFF2-40B4-BE49-F238E27FC236}">
                  <a16:creationId xmlns:a16="http://schemas.microsoft.com/office/drawing/2014/main" xmlns="" id="{1F06662E-3828-1D42-9C8A-34DE901A1DD0}"/>
                </a:ext>
              </a:extLst>
            </p:cNvPr>
            <p:cNvSpPr>
              <a:spLocks/>
            </p:cNvSpPr>
            <p:nvPr/>
          </p:nvSpPr>
          <p:spPr bwMode="auto">
            <a:xfrm>
              <a:off x="5166" y="3778"/>
              <a:ext cx="67" cy="34"/>
            </a:xfrm>
            <a:custGeom>
              <a:avLst/>
              <a:gdLst>
                <a:gd name="T0" fmla="*/ 4 w 67"/>
                <a:gd name="T1" fmla="*/ 18 h 34"/>
                <a:gd name="T2" fmla="*/ 4 w 67"/>
                <a:gd name="T3" fmla="*/ 18 h 34"/>
                <a:gd name="T4" fmla="*/ 16 w 67"/>
                <a:gd name="T5" fmla="*/ 25 h 34"/>
                <a:gd name="T6" fmla="*/ 27 w 67"/>
                <a:gd name="T7" fmla="*/ 29 h 34"/>
                <a:gd name="T8" fmla="*/ 40 w 67"/>
                <a:gd name="T9" fmla="*/ 34 h 34"/>
                <a:gd name="T10" fmla="*/ 54 w 67"/>
                <a:gd name="T11" fmla="*/ 34 h 34"/>
                <a:gd name="T12" fmla="*/ 54 w 67"/>
                <a:gd name="T13" fmla="*/ 34 h 34"/>
                <a:gd name="T14" fmla="*/ 63 w 67"/>
                <a:gd name="T15" fmla="*/ 34 h 34"/>
                <a:gd name="T16" fmla="*/ 67 w 67"/>
                <a:gd name="T17" fmla="*/ 29 h 34"/>
                <a:gd name="T18" fmla="*/ 67 w 67"/>
                <a:gd name="T19" fmla="*/ 22 h 34"/>
                <a:gd name="T20" fmla="*/ 61 w 67"/>
                <a:gd name="T21" fmla="*/ 16 h 34"/>
                <a:gd name="T22" fmla="*/ 61 w 67"/>
                <a:gd name="T23" fmla="*/ 16 h 34"/>
                <a:gd name="T24" fmla="*/ 52 w 67"/>
                <a:gd name="T25" fmla="*/ 9 h 34"/>
                <a:gd name="T26" fmla="*/ 38 w 67"/>
                <a:gd name="T27" fmla="*/ 4 h 34"/>
                <a:gd name="T28" fmla="*/ 27 w 67"/>
                <a:gd name="T29" fmla="*/ 0 h 34"/>
                <a:gd name="T30" fmla="*/ 13 w 67"/>
                <a:gd name="T31" fmla="*/ 0 h 34"/>
                <a:gd name="T32" fmla="*/ 13 w 67"/>
                <a:gd name="T33" fmla="*/ 0 h 34"/>
                <a:gd name="T34" fmla="*/ 4 w 67"/>
                <a:gd name="T35" fmla="*/ 2 h 34"/>
                <a:gd name="T36" fmla="*/ 0 w 67"/>
                <a:gd name="T37" fmla="*/ 4 h 34"/>
                <a:gd name="T38" fmla="*/ 0 w 67"/>
                <a:gd name="T39" fmla="*/ 11 h 34"/>
                <a:gd name="T40" fmla="*/ 4 w 6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4" y="18"/>
                  </a:moveTo>
                  <a:lnTo>
                    <a:pt x="4" y="18"/>
                  </a:lnTo>
                  <a:lnTo>
                    <a:pt x="16" y="25"/>
                  </a:lnTo>
                  <a:lnTo>
                    <a:pt x="27" y="29"/>
                  </a:lnTo>
                  <a:lnTo>
                    <a:pt x="40" y="34"/>
                  </a:lnTo>
                  <a:lnTo>
                    <a:pt x="54" y="34"/>
                  </a:lnTo>
                  <a:lnTo>
                    <a:pt x="63" y="34"/>
                  </a:lnTo>
                  <a:lnTo>
                    <a:pt x="67" y="29"/>
                  </a:lnTo>
                  <a:lnTo>
                    <a:pt x="67" y="22"/>
                  </a:lnTo>
                  <a:lnTo>
                    <a:pt x="61" y="16"/>
                  </a:lnTo>
                  <a:lnTo>
                    <a:pt x="52" y="9"/>
                  </a:lnTo>
                  <a:lnTo>
                    <a:pt x="38" y="4"/>
                  </a:lnTo>
                  <a:lnTo>
                    <a:pt x="27" y="0"/>
                  </a:lnTo>
                  <a:lnTo>
                    <a:pt x="13" y="0"/>
                  </a:lnTo>
                  <a:lnTo>
                    <a:pt x="4" y="2"/>
                  </a:lnTo>
                  <a:lnTo>
                    <a:pt x="0" y="4"/>
                  </a:lnTo>
                  <a:lnTo>
                    <a:pt x="0" y="11"/>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2" name="Freeform 299">
              <a:extLst>
                <a:ext uri="{FF2B5EF4-FFF2-40B4-BE49-F238E27FC236}">
                  <a16:creationId xmlns:a16="http://schemas.microsoft.com/office/drawing/2014/main" xmlns="" id="{22FEE384-4FED-7242-8AE3-198F36E8705D}"/>
                </a:ext>
              </a:extLst>
            </p:cNvPr>
            <p:cNvSpPr>
              <a:spLocks/>
            </p:cNvSpPr>
            <p:nvPr/>
          </p:nvSpPr>
          <p:spPr bwMode="auto">
            <a:xfrm>
              <a:off x="5166" y="3778"/>
              <a:ext cx="67" cy="34"/>
            </a:xfrm>
            <a:custGeom>
              <a:avLst/>
              <a:gdLst>
                <a:gd name="T0" fmla="*/ 4 w 67"/>
                <a:gd name="T1" fmla="*/ 18 h 34"/>
                <a:gd name="T2" fmla="*/ 4 w 67"/>
                <a:gd name="T3" fmla="*/ 18 h 34"/>
                <a:gd name="T4" fmla="*/ 16 w 67"/>
                <a:gd name="T5" fmla="*/ 25 h 34"/>
                <a:gd name="T6" fmla="*/ 27 w 67"/>
                <a:gd name="T7" fmla="*/ 29 h 34"/>
                <a:gd name="T8" fmla="*/ 40 w 67"/>
                <a:gd name="T9" fmla="*/ 34 h 34"/>
                <a:gd name="T10" fmla="*/ 54 w 67"/>
                <a:gd name="T11" fmla="*/ 34 h 34"/>
                <a:gd name="T12" fmla="*/ 54 w 67"/>
                <a:gd name="T13" fmla="*/ 34 h 34"/>
                <a:gd name="T14" fmla="*/ 63 w 67"/>
                <a:gd name="T15" fmla="*/ 34 h 34"/>
                <a:gd name="T16" fmla="*/ 67 w 67"/>
                <a:gd name="T17" fmla="*/ 29 h 34"/>
                <a:gd name="T18" fmla="*/ 67 w 67"/>
                <a:gd name="T19" fmla="*/ 22 h 34"/>
                <a:gd name="T20" fmla="*/ 61 w 67"/>
                <a:gd name="T21" fmla="*/ 16 h 34"/>
                <a:gd name="T22" fmla="*/ 61 w 67"/>
                <a:gd name="T23" fmla="*/ 16 h 34"/>
                <a:gd name="T24" fmla="*/ 52 w 67"/>
                <a:gd name="T25" fmla="*/ 9 h 34"/>
                <a:gd name="T26" fmla="*/ 38 w 67"/>
                <a:gd name="T27" fmla="*/ 4 h 34"/>
                <a:gd name="T28" fmla="*/ 27 w 67"/>
                <a:gd name="T29" fmla="*/ 0 h 34"/>
                <a:gd name="T30" fmla="*/ 13 w 67"/>
                <a:gd name="T31" fmla="*/ 0 h 34"/>
                <a:gd name="T32" fmla="*/ 13 w 67"/>
                <a:gd name="T33" fmla="*/ 0 h 34"/>
                <a:gd name="T34" fmla="*/ 4 w 67"/>
                <a:gd name="T35" fmla="*/ 2 h 34"/>
                <a:gd name="T36" fmla="*/ 0 w 67"/>
                <a:gd name="T37" fmla="*/ 4 h 34"/>
                <a:gd name="T38" fmla="*/ 0 w 67"/>
                <a:gd name="T39" fmla="*/ 11 h 34"/>
                <a:gd name="T40" fmla="*/ 4 w 6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4" y="18"/>
                  </a:moveTo>
                  <a:lnTo>
                    <a:pt x="4" y="18"/>
                  </a:lnTo>
                  <a:lnTo>
                    <a:pt x="16" y="25"/>
                  </a:lnTo>
                  <a:lnTo>
                    <a:pt x="27" y="29"/>
                  </a:lnTo>
                  <a:lnTo>
                    <a:pt x="40" y="34"/>
                  </a:lnTo>
                  <a:lnTo>
                    <a:pt x="54" y="34"/>
                  </a:lnTo>
                  <a:lnTo>
                    <a:pt x="63" y="34"/>
                  </a:lnTo>
                  <a:lnTo>
                    <a:pt x="67" y="29"/>
                  </a:lnTo>
                  <a:lnTo>
                    <a:pt x="67" y="22"/>
                  </a:lnTo>
                  <a:lnTo>
                    <a:pt x="61" y="16"/>
                  </a:lnTo>
                  <a:lnTo>
                    <a:pt x="52" y="9"/>
                  </a:lnTo>
                  <a:lnTo>
                    <a:pt x="38" y="4"/>
                  </a:lnTo>
                  <a:lnTo>
                    <a:pt x="27" y="0"/>
                  </a:lnTo>
                  <a:lnTo>
                    <a:pt x="13" y="0"/>
                  </a:lnTo>
                  <a:lnTo>
                    <a:pt x="4" y="2"/>
                  </a:lnTo>
                  <a:lnTo>
                    <a:pt x="0" y="4"/>
                  </a:lnTo>
                  <a:lnTo>
                    <a:pt x="0" y="11"/>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3" name="Freeform 300">
              <a:extLst>
                <a:ext uri="{FF2B5EF4-FFF2-40B4-BE49-F238E27FC236}">
                  <a16:creationId xmlns:a16="http://schemas.microsoft.com/office/drawing/2014/main" xmlns="" id="{711124F4-05F5-8344-8D89-C9BFB515C181}"/>
                </a:ext>
              </a:extLst>
            </p:cNvPr>
            <p:cNvSpPr>
              <a:spLocks/>
            </p:cNvSpPr>
            <p:nvPr/>
          </p:nvSpPr>
          <p:spPr bwMode="auto">
            <a:xfrm>
              <a:off x="5109" y="3778"/>
              <a:ext cx="68" cy="34"/>
            </a:xfrm>
            <a:custGeom>
              <a:avLst/>
              <a:gdLst>
                <a:gd name="T0" fmla="*/ 7 w 68"/>
                <a:gd name="T1" fmla="*/ 18 h 34"/>
                <a:gd name="T2" fmla="*/ 7 w 68"/>
                <a:gd name="T3" fmla="*/ 18 h 34"/>
                <a:gd name="T4" fmla="*/ 16 w 68"/>
                <a:gd name="T5" fmla="*/ 25 h 34"/>
                <a:gd name="T6" fmla="*/ 30 w 68"/>
                <a:gd name="T7" fmla="*/ 29 h 34"/>
                <a:gd name="T8" fmla="*/ 41 w 68"/>
                <a:gd name="T9" fmla="*/ 34 h 34"/>
                <a:gd name="T10" fmla="*/ 55 w 68"/>
                <a:gd name="T11" fmla="*/ 34 h 34"/>
                <a:gd name="T12" fmla="*/ 55 w 68"/>
                <a:gd name="T13" fmla="*/ 34 h 34"/>
                <a:gd name="T14" fmla="*/ 64 w 68"/>
                <a:gd name="T15" fmla="*/ 34 h 34"/>
                <a:gd name="T16" fmla="*/ 68 w 68"/>
                <a:gd name="T17" fmla="*/ 29 h 34"/>
                <a:gd name="T18" fmla="*/ 68 w 68"/>
                <a:gd name="T19" fmla="*/ 25 h 34"/>
                <a:gd name="T20" fmla="*/ 61 w 68"/>
                <a:gd name="T21" fmla="*/ 18 h 34"/>
                <a:gd name="T22" fmla="*/ 61 w 68"/>
                <a:gd name="T23" fmla="*/ 18 h 34"/>
                <a:gd name="T24" fmla="*/ 52 w 68"/>
                <a:gd name="T25" fmla="*/ 11 h 34"/>
                <a:gd name="T26" fmla="*/ 41 w 68"/>
                <a:gd name="T27" fmla="*/ 4 h 34"/>
                <a:gd name="T28" fmla="*/ 28 w 68"/>
                <a:gd name="T29" fmla="*/ 2 h 34"/>
                <a:gd name="T30" fmla="*/ 16 w 68"/>
                <a:gd name="T31" fmla="*/ 0 h 34"/>
                <a:gd name="T32" fmla="*/ 16 w 68"/>
                <a:gd name="T33" fmla="*/ 0 h 34"/>
                <a:gd name="T34" fmla="*/ 7 w 68"/>
                <a:gd name="T35" fmla="*/ 2 h 34"/>
                <a:gd name="T36" fmla="*/ 0 w 68"/>
                <a:gd name="T37" fmla="*/ 4 h 34"/>
                <a:gd name="T38" fmla="*/ 3 w 68"/>
                <a:gd name="T39" fmla="*/ 11 h 34"/>
                <a:gd name="T40" fmla="*/ 7 w 6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7" y="18"/>
                  </a:moveTo>
                  <a:lnTo>
                    <a:pt x="7" y="18"/>
                  </a:lnTo>
                  <a:lnTo>
                    <a:pt x="16" y="25"/>
                  </a:lnTo>
                  <a:lnTo>
                    <a:pt x="30" y="29"/>
                  </a:lnTo>
                  <a:lnTo>
                    <a:pt x="41" y="34"/>
                  </a:lnTo>
                  <a:lnTo>
                    <a:pt x="55" y="34"/>
                  </a:lnTo>
                  <a:lnTo>
                    <a:pt x="64" y="34"/>
                  </a:lnTo>
                  <a:lnTo>
                    <a:pt x="68" y="29"/>
                  </a:lnTo>
                  <a:lnTo>
                    <a:pt x="68" y="25"/>
                  </a:lnTo>
                  <a:lnTo>
                    <a:pt x="61" y="18"/>
                  </a:lnTo>
                  <a:lnTo>
                    <a:pt x="52" y="11"/>
                  </a:lnTo>
                  <a:lnTo>
                    <a:pt x="41" y="4"/>
                  </a:lnTo>
                  <a:lnTo>
                    <a:pt x="28" y="2"/>
                  </a:lnTo>
                  <a:lnTo>
                    <a:pt x="16" y="0"/>
                  </a:lnTo>
                  <a:lnTo>
                    <a:pt x="7" y="2"/>
                  </a:lnTo>
                  <a:lnTo>
                    <a:pt x="0" y="4"/>
                  </a:lnTo>
                  <a:lnTo>
                    <a:pt x="3"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4" name="Freeform 301">
              <a:extLst>
                <a:ext uri="{FF2B5EF4-FFF2-40B4-BE49-F238E27FC236}">
                  <a16:creationId xmlns:a16="http://schemas.microsoft.com/office/drawing/2014/main" xmlns="" id="{69FE5B25-74E8-8B48-B95F-FC9180E07432}"/>
                </a:ext>
              </a:extLst>
            </p:cNvPr>
            <p:cNvSpPr>
              <a:spLocks/>
            </p:cNvSpPr>
            <p:nvPr/>
          </p:nvSpPr>
          <p:spPr bwMode="auto">
            <a:xfrm>
              <a:off x="5109" y="3778"/>
              <a:ext cx="68" cy="34"/>
            </a:xfrm>
            <a:custGeom>
              <a:avLst/>
              <a:gdLst>
                <a:gd name="T0" fmla="*/ 7 w 68"/>
                <a:gd name="T1" fmla="*/ 18 h 34"/>
                <a:gd name="T2" fmla="*/ 7 w 68"/>
                <a:gd name="T3" fmla="*/ 18 h 34"/>
                <a:gd name="T4" fmla="*/ 16 w 68"/>
                <a:gd name="T5" fmla="*/ 25 h 34"/>
                <a:gd name="T6" fmla="*/ 30 w 68"/>
                <a:gd name="T7" fmla="*/ 29 h 34"/>
                <a:gd name="T8" fmla="*/ 41 w 68"/>
                <a:gd name="T9" fmla="*/ 34 h 34"/>
                <a:gd name="T10" fmla="*/ 55 w 68"/>
                <a:gd name="T11" fmla="*/ 34 h 34"/>
                <a:gd name="T12" fmla="*/ 55 w 68"/>
                <a:gd name="T13" fmla="*/ 34 h 34"/>
                <a:gd name="T14" fmla="*/ 64 w 68"/>
                <a:gd name="T15" fmla="*/ 34 h 34"/>
                <a:gd name="T16" fmla="*/ 68 w 68"/>
                <a:gd name="T17" fmla="*/ 29 h 34"/>
                <a:gd name="T18" fmla="*/ 68 w 68"/>
                <a:gd name="T19" fmla="*/ 25 h 34"/>
                <a:gd name="T20" fmla="*/ 61 w 68"/>
                <a:gd name="T21" fmla="*/ 18 h 34"/>
                <a:gd name="T22" fmla="*/ 61 w 68"/>
                <a:gd name="T23" fmla="*/ 18 h 34"/>
                <a:gd name="T24" fmla="*/ 52 w 68"/>
                <a:gd name="T25" fmla="*/ 11 h 34"/>
                <a:gd name="T26" fmla="*/ 41 w 68"/>
                <a:gd name="T27" fmla="*/ 4 h 34"/>
                <a:gd name="T28" fmla="*/ 28 w 68"/>
                <a:gd name="T29" fmla="*/ 2 h 34"/>
                <a:gd name="T30" fmla="*/ 16 w 68"/>
                <a:gd name="T31" fmla="*/ 0 h 34"/>
                <a:gd name="T32" fmla="*/ 16 w 68"/>
                <a:gd name="T33" fmla="*/ 0 h 34"/>
                <a:gd name="T34" fmla="*/ 7 w 68"/>
                <a:gd name="T35" fmla="*/ 2 h 34"/>
                <a:gd name="T36" fmla="*/ 0 w 68"/>
                <a:gd name="T37" fmla="*/ 4 h 34"/>
                <a:gd name="T38" fmla="*/ 3 w 68"/>
                <a:gd name="T39" fmla="*/ 11 h 34"/>
                <a:gd name="T40" fmla="*/ 7 w 6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7" y="18"/>
                  </a:moveTo>
                  <a:lnTo>
                    <a:pt x="7" y="18"/>
                  </a:lnTo>
                  <a:lnTo>
                    <a:pt x="16" y="25"/>
                  </a:lnTo>
                  <a:lnTo>
                    <a:pt x="30" y="29"/>
                  </a:lnTo>
                  <a:lnTo>
                    <a:pt x="41" y="34"/>
                  </a:lnTo>
                  <a:lnTo>
                    <a:pt x="55" y="34"/>
                  </a:lnTo>
                  <a:lnTo>
                    <a:pt x="64" y="34"/>
                  </a:lnTo>
                  <a:lnTo>
                    <a:pt x="68" y="29"/>
                  </a:lnTo>
                  <a:lnTo>
                    <a:pt x="68" y="25"/>
                  </a:lnTo>
                  <a:lnTo>
                    <a:pt x="61" y="18"/>
                  </a:lnTo>
                  <a:lnTo>
                    <a:pt x="52" y="11"/>
                  </a:lnTo>
                  <a:lnTo>
                    <a:pt x="41" y="4"/>
                  </a:lnTo>
                  <a:lnTo>
                    <a:pt x="28" y="2"/>
                  </a:lnTo>
                  <a:lnTo>
                    <a:pt x="16" y="0"/>
                  </a:lnTo>
                  <a:lnTo>
                    <a:pt x="7" y="2"/>
                  </a:lnTo>
                  <a:lnTo>
                    <a:pt x="0" y="4"/>
                  </a:lnTo>
                  <a:lnTo>
                    <a:pt x="3"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5" name="Freeform 302">
              <a:extLst>
                <a:ext uri="{FF2B5EF4-FFF2-40B4-BE49-F238E27FC236}">
                  <a16:creationId xmlns:a16="http://schemas.microsoft.com/office/drawing/2014/main" xmlns="" id="{D0708AEA-B539-E144-BE0B-8203A57AD97E}"/>
                </a:ext>
              </a:extLst>
            </p:cNvPr>
            <p:cNvSpPr>
              <a:spLocks/>
            </p:cNvSpPr>
            <p:nvPr/>
          </p:nvSpPr>
          <p:spPr bwMode="auto">
            <a:xfrm>
              <a:off x="5055" y="3778"/>
              <a:ext cx="66" cy="36"/>
            </a:xfrm>
            <a:custGeom>
              <a:avLst/>
              <a:gdLst>
                <a:gd name="T0" fmla="*/ 7 w 66"/>
                <a:gd name="T1" fmla="*/ 18 h 36"/>
                <a:gd name="T2" fmla="*/ 7 w 66"/>
                <a:gd name="T3" fmla="*/ 18 h 36"/>
                <a:gd name="T4" fmla="*/ 16 w 66"/>
                <a:gd name="T5" fmla="*/ 25 h 36"/>
                <a:gd name="T6" fmla="*/ 27 w 66"/>
                <a:gd name="T7" fmla="*/ 29 h 36"/>
                <a:gd name="T8" fmla="*/ 41 w 66"/>
                <a:gd name="T9" fmla="*/ 34 h 36"/>
                <a:gd name="T10" fmla="*/ 52 w 66"/>
                <a:gd name="T11" fmla="*/ 36 h 36"/>
                <a:gd name="T12" fmla="*/ 52 w 66"/>
                <a:gd name="T13" fmla="*/ 36 h 36"/>
                <a:gd name="T14" fmla="*/ 61 w 66"/>
                <a:gd name="T15" fmla="*/ 34 h 36"/>
                <a:gd name="T16" fmla="*/ 66 w 66"/>
                <a:gd name="T17" fmla="*/ 29 h 36"/>
                <a:gd name="T18" fmla="*/ 66 w 66"/>
                <a:gd name="T19" fmla="*/ 25 h 36"/>
                <a:gd name="T20" fmla="*/ 61 w 66"/>
                <a:gd name="T21" fmla="*/ 18 h 36"/>
                <a:gd name="T22" fmla="*/ 61 w 66"/>
                <a:gd name="T23" fmla="*/ 18 h 36"/>
                <a:gd name="T24" fmla="*/ 52 w 66"/>
                <a:gd name="T25" fmla="*/ 11 h 36"/>
                <a:gd name="T26" fmla="*/ 39 w 66"/>
                <a:gd name="T27" fmla="*/ 4 h 36"/>
                <a:gd name="T28" fmla="*/ 27 w 66"/>
                <a:gd name="T29" fmla="*/ 2 h 36"/>
                <a:gd name="T30" fmla="*/ 14 w 66"/>
                <a:gd name="T31" fmla="*/ 0 h 36"/>
                <a:gd name="T32" fmla="*/ 14 w 66"/>
                <a:gd name="T33" fmla="*/ 0 h 36"/>
                <a:gd name="T34" fmla="*/ 5 w 66"/>
                <a:gd name="T35" fmla="*/ 2 h 36"/>
                <a:gd name="T36" fmla="*/ 0 w 66"/>
                <a:gd name="T37" fmla="*/ 7 h 36"/>
                <a:gd name="T38" fmla="*/ 0 w 66"/>
                <a:gd name="T39" fmla="*/ 11 h 36"/>
                <a:gd name="T40" fmla="*/ 7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7" y="18"/>
                  </a:moveTo>
                  <a:lnTo>
                    <a:pt x="7" y="18"/>
                  </a:lnTo>
                  <a:lnTo>
                    <a:pt x="16" y="25"/>
                  </a:lnTo>
                  <a:lnTo>
                    <a:pt x="27" y="29"/>
                  </a:lnTo>
                  <a:lnTo>
                    <a:pt x="41" y="34"/>
                  </a:lnTo>
                  <a:lnTo>
                    <a:pt x="52" y="36"/>
                  </a:lnTo>
                  <a:lnTo>
                    <a:pt x="61" y="34"/>
                  </a:lnTo>
                  <a:lnTo>
                    <a:pt x="66" y="29"/>
                  </a:lnTo>
                  <a:lnTo>
                    <a:pt x="66" y="25"/>
                  </a:lnTo>
                  <a:lnTo>
                    <a:pt x="61" y="18"/>
                  </a:lnTo>
                  <a:lnTo>
                    <a:pt x="52" y="11"/>
                  </a:lnTo>
                  <a:lnTo>
                    <a:pt x="39" y="4"/>
                  </a:lnTo>
                  <a:lnTo>
                    <a:pt x="27" y="2"/>
                  </a:lnTo>
                  <a:lnTo>
                    <a:pt x="14" y="0"/>
                  </a:lnTo>
                  <a:lnTo>
                    <a:pt x="5" y="2"/>
                  </a:lnTo>
                  <a:lnTo>
                    <a:pt x="0" y="7"/>
                  </a:lnTo>
                  <a:lnTo>
                    <a:pt x="0"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6" name="Freeform 303">
              <a:extLst>
                <a:ext uri="{FF2B5EF4-FFF2-40B4-BE49-F238E27FC236}">
                  <a16:creationId xmlns:a16="http://schemas.microsoft.com/office/drawing/2014/main" xmlns="" id="{0E2B5B52-CD1A-8E44-87AE-8833A903FC85}"/>
                </a:ext>
              </a:extLst>
            </p:cNvPr>
            <p:cNvSpPr>
              <a:spLocks/>
            </p:cNvSpPr>
            <p:nvPr/>
          </p:nvSpPr>
          <p:spPr bwMode="auto">
            <a:xfrm>
              <a:off x="5055" y="3778"/>
              <a:ext cx="66" cy="36"/>
            </a:xfrm>
            <a:custGeom>
              <a:avLst/>
              <a:gdLst>
                <a:gd name="T0" fmla="*/ 7 w 66"/>
                <a:gd name="T1" fmla="*/ 18 h 36"/>
                <a:gd name="T2" fmla="*/ 7 w 66"/>
                <a:gd name="T3" fmla="*/ 18 h 36"/>
                <a:gd name="T4" fmla="*/ 16 w 66"/>
                <a:gd name="T5" fmla="*/ 25 h 36"/>
                <a:gd name="T6" fmla="*/ 27 w 66"/>
                <a:gd name="T7" fmla="*/ 29 h 36"/>
                <a:gd name="T8" fmla="*/ 41 w 66"/>
                <a:gd name="T9" fmla="*/ 34 h 36"/>
                <a:gd name="T10" fmla="*/ 52 w 66"/>
                <a:gd name="T11" fmla="*/ 36 h 36"/>
                <a:gd name="T12" fmla="*/ 52 w 66"/>
                <a:gd name="T13" fmla="*/ 36 h 36"/>
                <a:gd name="T14" fmla="*/ 61 w 66"/>
                <a:gd name="T15" fmla="*/ 34 h 36"/>
                <a:gd name="T16" fmla="*/ 66 w 66"/>
                <a:gd name="T17" fmla="*/ 29 h 36"/>
                <a:gd name="T18" fmla="*/ 66 w 66"/>
                <a:gd name="T19" fmla="*/ 25 h 36"/>
                <a:gd name="T20" fmla="*/ 61 w 66"/>
                <a:gd name="T21" fmla="*/ 18 h 36"/>
                <a:gd name="T22" fmla="*/ 61 w 66"/>
                <a:gd name="T23" fmla="*/ 18 h 36"/>
                <a:gd name="T24" fmla="*/ 52 w 66"/>
                <a:gd name="T25" fmla="*/ 11 h 36"/>
                <a:gd name="T26" fmla="*/ 39 w 66"/>
                <a:gd name="T27" fmla="*/ 4 h 36"/>
                <a:gd name="T28" fmla="*/ 27 w 66"/>
                <a:gd name="T29" fmla="*/ 2 h 36"/>
                <a:gd name="T30" fmla="*/ 14 w 66"/>
                <a:gd name="T31" fmla="*/ 0 h 36"/>
                <a:gd name="T32" fmla="*/ 14 w 66"/>
                <a:gd name="T33" fmla="*/ 0 h 36"/>
                <a:gd name="T34" fmla="*/ 5 w 66"/>
                <a:gd name="T35" fmla="*/ 2 h 36"/>
                <a:gd name="T36" fmla="*/ 0 w 66"/>
                <a:gd name="T37" fmla="*/ 7 h 36"/>
                <a:gd name="T38" fmla="*/ 0 w 66"/>
                <a:gd name="T39" fmla="*/ 11 h 36"/>
                <a:gd name="T40" fmla="*/ 7 w 66"/>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6">
                  <a:moveTo>
                    <a:pt x="7" y="18"/>
                  </a:moveTo>
                  <a:lnTo>
                    <a:pt x="7" y="18"/>
                  </a:lnTo>
                  <a:lnTo>
                    <a:pt x="16" y="25"/>
                  </a:lnTo>
                  <a:lnTo>
                    <a:pt x="27" y="29"/>
                  </a:lnTo>
                  <a:lnTo>
                    <a:pt x="41" y="34"/>
                  </a:lnTo>
                  <a:lnTo>
                    <a:pt x="52" y="36"/>
                  </a:lnTo>
                  <a:lnTo>
                    <a:pt x="61" y="34"/>
                  </a:lnTo>
                  <a:lnTo>
                    <a:pt x="66" y="29"/>
                  </a:lnTo>
                  <a:lnTo>
                    <a:pt x="66" y="25"/>
                  </a:lnTo>
                  <a:lnTo>
                    <a:pt x="61" y="18"/>
                  </a:lnTo>
                  <a:lnTo>
                    <a:pt x="52" y="11"/>
                  </a:lnTo>
                  <a:lnTo>
                    <a:pt x="39" y="4"/>
                  </a:lnTo>
                  <a:lnTo>
                    <a:pt x="27" y="2"/>
                  </a:lnTo>
                  <a:lnTo>
                    <a:pt x="14" y="0"/>
                  </a:lnTo>
                  <a:lnTo>
                    <a:pt x="5" y="2"/>
                  </a:lnTo>
                  <a:lnTo>
                    <a:pt x="0" y="7"/>
                  </a:lnTo>
                  <a:lnTo>
                    <a:pt x="0"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7" name="Freeform 304">
              <a:extLst>
                <a:ext uri="{FF2B5EF4-FFF2-40B4-BE49-F238E27FC236}">
                  <a16:creationId xmlns:a16="http://schemas.microsoft.com/office/drawing/2014/main" xmlns="" id="{5BAE46B2-8115-EA46-8B50-A12D27C62F07}"/>
                </a:ext>
              </a:extLst>
            </p:cNvPr>
            <p:cNvSpPr>
              <a:spLocks/>
            </p:cNvSpPr>
            <p:nvPr/>
          </p:nvSpPr>
          <p:spPr bwMode="auto">
            <a:xfrm>
              <a:off x="5001" y="3780"/>
              <a:ext cx="66" cy="34"/>
            </a:xfrm>
            <a:custGeom>
              <a:avLst/>
              <a:gdLst>
                <a:gd name="T0" fmla="*/ 5 w 66"/>
                <a:gd name="T1" fmla="*/ 16 h 34"/>
                <a:gd name="T2" fmla="*/ 5 w 66"/>
                <a:gd name="T3" fmla="*/ 16 h 34"/>
                <a:gd name="T4" fmla="*/ 14 w 66"/>
                <a:gd name="T5" fmla="*/ 23 h 34"/>
                <a:gd name="T6" fmla="*/ 27 w 66"/>
                <a:gd name="T7" fmla="*/ 29 h 34"/>
                <a:gd name="T8" fmla="*/ 39 w 66"/>
                <a:gd name="T9" fmla="*/ 32 h 34"/>
                <a:gd name="T10" fmla="*/ 52 w 66"/>
                <a:gd name="T11" fmla="*/ 34 h 34"/>
                <a:gd name="T12" fmla="*/ 52 w 66"/>
                <a:gd name="T13" fmla="*/ 34 h 34"/>
                <a:gd name="T14" fmla="*/ 61 w 66"/>
                <a:gd name="T15" fmla="*/ 32 h 34"/>
                <a:gd name="T16" fmla="*/ 66 w 66"/>
                <a:gd name="T17" fmla="*/ 27 h 34"/>
                <a:gd name="T18" fmla="*/ 66 w 66"/>
                <a:gd name="T19" fmla="*/ 23 h 34"/>
                <a:gd name="T20" fmla="*/ 59 w 66"/>
                <a:gd name="T21" fmla="*/ 16 h 34"/>
                <a:gd name="T22" fmla="*/ 59 w 66"/>
                <a:gd name="T23" fmla="*/ 16 h 34"/>
                <a:gd name="T24" fmla="*/ 50 w 66"/>
                <a:gd name="T25" fmla="*/ 9 h 34"/>
                <a:gd name="T26" fmla="*/ 39 w 66"/>
                <a:gd name="T27" fmla="*/ 5 h 34"/>
                <a:gd name="T28" fmla="*/ 25 w 66"/>
                <a:gd name="T29" fmla="*/ 0 h 34"/>
                <a:gd name="T30" fmla="*/ 14 w 66"/>
                <a:gd name="T31" fmla="*/ 0 h 34"/>
                <a:gd name="T32" fmla="*/ 14 w 66"/>
                <a:gd name="T33" fmla="*/ 0 h 34"/>
                <a:gd name="T34" fmla="*/ 5 w 66"/>
                <a:gd name="T35" fmla="*/ 0 h 34"/>
                <a:gd name="T36" fmla="*/ 0 w 66"/>
                <a:gd name="T37" fmla="*/ 5 h 34"/>
                <a:gd name="T38" fmla="*/ 0 w 66"/>
                <a:gd name="T39" fmla="*/ 9 h 34"/>
                <a:gd name="T40" fmla="*/ 5 w 66"/>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5" y="16"/>
                  </a:moveTo>
                  <a:lnTo>
                    <a:pt x="5" y="16"/>
                  </a:lnTo>
                  <a:lnTo>
                    <a:pt x="14" y="23"/>
                  </a:lnTo>
                  <a:lnTo>
                    <a:pt x="27" y="29"/>
                  </a:lnTo>
                  <a:lnTo>
                    <a:pt x="39" y="32"/>
                  </a:lnTo>
                  <a:lnTo>
                    <a:pt x="52" y="34"/>
                  </a:lnTo>
                  <a:lnTo>
                    <a:pt x="61" y="32"/>
                  </a:lnTo>
                  <a:lnTo>
                    <a:pt x="66" y="27"/>
                  </a:lnTo>
                  <a:lnTo>
                    <a:pt x="66" y="23"/>
                  </a:lnTo>
                  <a:lnTo>
                    <a:pt x="59" y="16"/>
                  </a:lnTo>
                  <a:lnTo>
                    <a:pt x="50" y="9"/>
                  </a:lnTo>
                  <a:lnTo>
                    <a:pt x="39" y="5"/>
                  </a:lnTo>
                  <a:lnTo>
                    <a:pt x="25" y="0"/>
                  </a:lnTo>
                  <a:lnTo>
                    <a:pt x="14" y="0"/>
                  </a:lnTo>
                  <a:lnTo>
                    <a:pt x="5" y="0"/>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8" name="Freeform 305">
              <a:extLst>
                <a:ext uri="{FF2B5EF4-FFF2-40B4-BE49-F238E27FC236}">
                  <a16:creationId xmlns:a16="http://schemas.microsoft.com/office/drawing/2014/main" xmlns="" id="{8A0FA658-55B3-9040-8087-92BA1F466D3E}"/>
                </a:ext>
              </a:extLst>
            </p:cNvPr>
            <p:cNvSpPr>
              <a:spLocks/>
            </p:cNvSpPr>
            <p:nvPr/>
          </p:nvSpPr>
          <p:spPr bwMode="auto">
            <a:xfrm>
              <a:off x="5001" y="3780"/>
              <a:ext cx="66" cy="34"/>
            </a:xfrm>
            <a:custGeom>
              <a:avLst/>
              <a:gdLst>
                <a:gd name="T0" fmla="*/ 5 w 66"/>
                <a:gd name="T1" fmla="*/ 16 h 34"/>
                <a:gd name="T2" fmla="*/ 5 w 66"/>
                <a:gd name="T3" fmla="*/ 16 h 34"/>
                <a:gd name="T4" fmla="*/ 14 w 66"/>
                <a:gd name="T5" fmla="*/ 23 h 34"/>
                <a:gd name="T6" fmla="*/ 27 w 66"/>
                <a:gd name="T7" fmla="*/ 29 h 34"/>
                <a:gd name="T8" fmla="*/ 39 w 66"/>
                <a:gd name="T9" fmla="*/ 32 h 34"/>
                <a:gd name="T10" fmla="*/ 52 w 66"/>
                <a:gd name="T11" fmla="*/ 34 h 34"/>
                <a:gd name="T12" fmla="*/ 52 w 66"/>
                <a:gd name="T13" fmla="*/ 34 h 34"/>
                <a:gd name="T14" fmla="*/ 61 w 66"/>
                <a:gd name="T15" fmla="*/ 32 h 34"/>
                <a:gd name="T16" fmla="*/ 66 w 66"/>
                <a:gd name="T17" fmla="*/ 27 h 34"/>
                <a:gd name="T18" fmla="*/ 66 w 66"/>
                <a:gd name="T19" fmla="*/ 23 h 34"/>
                <a:gd name="T20" fmla="*/ 59 w 66"/>
                <a:gd name="T21" fmla="*/ 16 h 34"/>
                <a:gd name="T22" fmla="*/ 59 w 66"/>
                <a:gd name="T23" fmla="*/ 16 h 34"/>
                <a:gd name="T24" fmla="*/ 50 w 66"/>
                <a:gd name="T25" fmla="*/ 9 h 34"/>
                <a:gd name="T26" fmla="*/ 39 w 66"/>
                <a:gd name="T27" fmla="*/ 5 h 34"/>
                <a:gd name="T28" fmla="*/ 25 w 66"/>
                <a:gd name="T29" fmla="*/ 0 h 34"/>
                <a:gd name="T30" fmla="*/ 14 w 66"/>
                <a:gd name="T31" fmla="*/ 0 h 34"/>
                <a:gd name="T32" fmla="*/ 14 w 66"/>
                <a:gd name="T33" fmla="*/ 0 h 34"/>
                <a:gd name="T34" fmla="*/ 5 w 66"/>
                <a:gd name="T35" fmla="*/ 0 h 34"/>
                <a:gd name="T36" fmla="*/ 0 w 66"/>
                <a:gd name="T37" fmla="*/ 5 h 34"/>
                <a:gd name="T38" fmla="*/ 0 w 66"/>
                <a:gd name="T39" fmla="*/ 9 h 34"/>
                <a:gd name="T40" fmla="*/ 5 w 66"/>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5" y="16"/>
                  </a:moveTo>
                  <a:lnTo>
                    <a:pt x="5" y="16"/>
                  </a:lnTo>
                  <a:lnTo>
                    <a:pt x="14" y="23"/>
                  </a:lnTo>
                  <a:lnTo>
                    <a:pt x="27" y="29"/>
                  </a:lnTo>
                  <a:lnTo>
                    <a:pt x="39" y="32"/>
                  </a:lnTo>
                  <a:lnTo>
                    <a:pt x="52" y="34"/>
                  </a:lnTo>
                  <a:lnTo>
                    <a:pt x="61" y="32"/>
                  </a:lnTo>
                  <a:lnTo>
                    <a:pt x="66" y="27"/>
                  </a:lnTo>
                  <a:lnTo>
                    <a:pt x="66" y="23"/>
                  </a:lnTo>
                  <a:lnTo>
                    <a:pt x="59" y="16"/>
                  </a:lnTo>
                  <a:lnTo>
                    <a:pt x="50" y="9"/>
                  </a:lnTo>
                  <a:lnTo>
                    <a:pt x="39" y="5"/>
                  </a:lnTo>
                  <a:lnTo>
                    <a:pt x="25" y="0"/>
                  </a:lnTo>
                  <a:lnTo>
                    <a:pt x="14" y="0"/>
                  </a:lnTo>
                  <a:lnTo>
                    <a:pt x="5" y="0"/>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89" name="Freeform 306">
              <a:extLst>
                <a:ext uri="{FF2B5EF4-FFF2-40B4-BE49-F238E27FC236}">
                  <a16:creationId xmlns:a16="http://schemas.microsoft.com/office/drawing/2014/main" xmlns="" id="{31F0A816-C586-2244-A96B-58C9F7E94157}"/>
                </a:ext>
              </a:extLst>
            </p:cNvPr>
            <p:cNvSpPr>
              <a:spLocks/>
            </p:cNvSpPr>
            <p:nvPr/>
          </p:nvSpPr>
          <p:spPr bwMode="auto">
            <a:xfrm>
              <a:off x="4947" y="3780"/>
              <a:ext cx="63" cy="34"/>
            </a:xfrm>
            <a:custGeom>
              <a:avLst/>
              <a:gdLst>
                <a:gd name="T0" fmla="*/ 5 w 63"/>
                <a:gd name="T1" fmla="*/ 16 h 34"/>
                <a:gd name="T2" fmla="*/ 5 w 63"/>
                <a:gd name="T3" fmla="*/ 16 h 34"/>
                <a:gd name="T4" fmla="*/ 14 w 63"/>
                <a:gd name="T5" fmla="*/ 23 h 34"/>
                <a:gd name="T6" fmla="*/ 25 w 63"/>
                <a:gd name="T7" fmla="*/ 29 h 34"/>
                <a:gd name="T8" fmla="*/ 39 w 63"/>
                <a:gd name="T9" fmla="*/ 32 h 34"/>
                <a:gd name="T10" fmla="*/ 50 w 63"/>
                <a:gd name="T11" fmla="*/ 34 h 34"/>
                <a:gd name="T12" fmla="*/ 50 w 63"/>
                <a:gd name="T13" fmla="*/ 34 h 34"/>
                <a:gd name="T14" fmla="*/ 59 w 63"/>
                <a:gd name="T15" fmla="*/ 32 h 34"/>
                <a:gd name="T16" fmla="*/ 63 w 63"/>
                <a:gd name="T17" fmla="*/ 29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0 h 34"/>
                <a:gd name="T30" fmla="*/ 14 w 63"/>
                <a:gd name="T31" fmla="*/ 0 h 34"/>
                <a:gd name="T32" fmla="*/ 14 w 63"/>
                <a:gd name="T33" fmla="*/ 0 h 34"/>
                <a:gd name="T34" fmla="*/ 5 w 63"/>
                <a:gd name="T35" fmla="*/ 0 h 34"/>
                <a:gd name="T36" fmla="*/ 0 w 63"/>
                <a:gd name="T37" fmla="*/ 5 h 34"/>
                <a:gd name="T38" fmla="*/ 0 w 63"/>
                <a:gd name="T39" fmla="*/ 9 h 34"/>
                <a:gd name="T40" fmla="*/ 5 w 63"/>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6"/>
                  </a:moveTo>
                  <a:lnTo>
                    <a:pt x="5" y="16"/>
                  </a:lnTo>
                  <a:lnTo>
                    <a:pt x="14" y="23"/>
                  </a:lnTo>
                  <a:lnTo>
                    <a:pt x="25" y="29"/>
                  </a:lnTo>
                  <a:lnTo>
                    <a:pt x="39" y="32"/>
                  </a:lnTo>
                  <a:lnTo>
                    <a:pt x="50" y="34"/>
                  </a:lnTo>
                  <a:lnTo>
                    <a:pt x="59" y="32"/>
                  </a:lnTo>
                  <a:lnTo>
                    <a:pt x="63" y="29"/>
                  </a:lnTo>
                  <a:lnTo>
                    <a:pt x="63" y="23"/>
                  </a:lnTo>
                  <a:lnTo>
                    <a:pt x="59" y="16"/>
                  </a:lnTo>
                  <a:lnTo>
                    <a:pt x="50" y="9"/>
                  </a:lnTo>
                  <a:lnTo>
                    <a:pt x="39" y="5"/>
                  </a:lnTo>
                  <a:lnTo>
                    <a:pt x="25" y="0"/>
                  </a:lnTo>
                  <a:lnTo>
                    <a:pt x="14" y="0"/>
                  </a:lnTo>
                  <a:lnTo>
                    <a:pt x="5" y="0"/>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0" name="Freeform 307">
              <a:extLst>
                <a:ext uri="{FF2B5EF4-FFF2-40B4-BE49-F238E27FC236}">
                  <a16:creationId xmlns:a16="http://schemas.microsoft.com/office/drawing/2014/main" xmlns="" id="{896DD057-83C3-D14E-802D-AD97D4F23C96}"/>
                </a:ext>
              </a:extLst>
            </p:cNvPr>
            <p:cNvSpPr>
              <a:spLocks/>
            </p:cNvSpPr>
            <p:nvPr/>
          </p:nvSpPr>
          <p:spPr bwMode="auto">
            <a:xfrm>
              <a:off x="4947" y="3780"/>
              <a:ext cx="63" cy="34"/>
            </a:xfrm>
            <a:custGeom>
              <a:avLst/>
              <a:gdLst>
                <a:gd name="T0" fmla="*/ 5 w 63"/>
                <a:gd name="T1" fmla="*/ 16 h 34"/>
                <a:gd name="T2" fmla="*/ 5 w 63"/>
                <a:gd name="T3" fmla="*/ 16 h 34"/>
                <a:gd name="T4" fmla="*/ 14 w 63"/>
                <a:gd name="T5" fmla="*/ 23 h 34"/>
                <a:gd name="T6" fmla="*/ 25 w 63"/>
                <a:gd name="T7" fmla="*/ 29 h 34"/>
                <a:gd name="T8" fmla="*/ 39 w 63"/>
                <a:gd name="T9" fmla="*/ 32 h 34"/>
                <a:gd name="T10" fmla="*/ 50 w 63"/>
                <a:gd name="T11" fmla="*/ 34 h 34"/>
                <a:gd name="T12" fmla="*/ 50 w 63"/>
                <a:gd name="T13" fmla="*/ 34 h 34"/>
                <a:gd name="T14" fmla="*/ 59 w 63"/>
                <a:gd name="T15" fmla="*/ 32 h 34"/>
                <a:gd name="T16" fmla="*/ 63 w 63"/>
                <a:gd name="T17" fmla="*/ 29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0 h 34"/>
                <a:gd name="T30" fmla="*/ 14 w 63"/>
                <a:gd name="T31" fmla="*/ 0 h 34"/>
                <a:gd name="T32" fmla="*/ 14 w 63"/>
                <a:gd name="T33" fmla="*/ 0 h 34"/>
                <a:gd name="T34" fmla="*/ 5 w 63"/>
                <a:gd name="T35" fmla="*/ 0 h 34"/>
                <a:gd name="T36" fmla="*/ 0 w 63"/>
                <a:gd name="T37" fmla="*/ 5 h 34"/>
                <a:gd name="T38" fmla="*/ 0 w 63"/>
                <a:gd name="T39" fmla="*/ 9 h 34"/>
                <a:gd name="T40" fmla="*/ 5 w 63"/>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6"/>
                  </a:moveTo>
                  <a:lnTo>
                    <a:pt x="5" y="16"/>
                  </a:lnTo>
                  <a:lnTo>
                    <a:pt x="14" y="23"/>
                  </a:lnTo>
                  <a:lnTo>
                    <a:pt x="25" y="29"/>
                  </a:lnTo>
                  <a:lnTo>
                    <a:pt x="39" y="32"/>
                  </a:lnTo>
                  <a:lnTo>
                    <a:pt x="50" y="34"/>
                  </a:lnTo>
                  <a:lnTo>
                    <a:pt x="59" y="32"/>
                  </a:lnTo>
                  <a:lnTo>
                    <a:pt x="63" y="29"/>
                  </a:lnTo>
                  <a:lnTo>
                    <a:pt x="63" y="23"/>
                  </a:lnTo>
                  <a:lnTo>
                    <a:pt x="59" y="16"/>
                  </a:lnTo>
                  <a:lnTo>
                    <a:pt x="50" y="9"/>
                  </a:lnTo>
                  <a:lnTo>
                    <a:pt x="39" y="5"/>
                  </a:lnTo>
                  <a:lnTo>
                    <a:pt x="25" y="0"/>
                  </a:lnTo>
                  <a:lnTo>
                    <a:pt x="14" y="0"/>
                  </a:lnTo>
                  <a:lnTo>
                    <a:pt x="5" y="0"/>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1" name="Freeform 308">
              <a:extLst>
                <a:ext uri="{FF2B5EF4-FFF2-40B4-BE49-F238E27FC236}">
                  <a16:creationId xmlns:a16="http://schemas.microsoft.com/office/drawing/2014/main" xmlns="" id="{B278BEA5-57A2-224D-9F47-94727EC97D7B}"/>
                </a:ext>
              </a:extLst>
            </p:cNvPr>
            <p:cNvSpPr>
              <a:spLocks/>
            </p:cNvSpPr>
            <p:nvPr/>
          </p:nvSpPr>
          <p:spPr bwMode="auto">
            <a:xfrm>
              <a:off x="4893" y="3780"/>
              <a:ext cx="63" cy="34"/>
            </a:xfrm>
            <a:custGeom>
              <a:avLst/>
              <a:gdLst>
                <a:gd name="T0" fmla="*/ 5 w 63"/>
                <a:gd name="T1" fmla="*/ 18 h 34"/>
                <a:gd name="T2" fmla="*/ 5 w 63"/>
                <a:gd name="T3" fmla="*/ 18 h 34"/>
                <a:gd name="T4" fmla="*/ 14 w 63"/>
                <a:gd name="T5" fmla="*/ 25 h 34"/>
                <a:gd name="T6" fmla="*/ 25 w 63"/>
                <a:gd name="T7" fmla="*/ 29 h 34"/>
                <a:gd name="T8" fmla="*/ 39 w 63"/>
                <a:gd name="T9" fmla="*/ 34 h 34"/>
                <a:gd name="T10" fmla="*/ 50 w 63"/>
                <a:gd name="T11" fmla="*/ 34 h 34"/>
                <a:gd name="T12" fmla="*/ 50 w 63"/>
                <a:gd name="T13" fmla="*/ 34 h 34"/>
                <a:gd name="T14" fmla="*/ 59 w 63"/>
                <a:gd name="T15" fmla="*/ 34 h 34"/>
                <a:gd name="T16" fmla="*/ 63 w 63"/>
                <a:gd name="T17" fmla="*/ 29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0 h 34"/>
                <a:gd name="T30" fmla="*/ 14 w 63"/>
                <a:gd name="T31" fmla="*/ 0 h 34"/>
                <a:gd name="T32" fmla="*/ 14 w 63"/>
                <a:gd name="T33" fmla="*/ 0 h 34"/>
                <a:gd name="T34" fmla="*/ 5 w 63"/>
                <a:gd name="T35" fmla="*/ 2 h 34"/>
                <a:gd name="T36" fmla="*/ 0 w 63"/>
                <a:gd name="T37" fmla="*/ 5 h 34"/>
                <a:gd name="T38" fmla="*/ 0 w 63"/>
                <a:gd name="T39" fmla="*/ 11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5"/>
                  </a:lnTo>
                  <a:lnTo>
                    <a:pt x="25" y="29"/>
                  </a:lnTo>
                  <a:lnTo>
                    <a:pt x="39" y="34"/>
                  </a:lnTo>
                  <a:lnTo>
                    <a:pt x="50" y="34"/>
                  </a:lnTo>
                  <a:lnTo>
                    <a:pt x="59" y="34"/>
                  </a:lnTo>
                  <a:lnTo>
                    <a:pt x="63" y="29"/>
                  </a:lnTo>
                  <a:lnTo>
                    <a:pt x="63" y="23"/>
                  </a:lnTo>
                  <a:lnTo>
                    <a:pt x="59" y="16"/>
                  </a:lnTo>
                  <a:lnTo>
                    <a:pt x="50" y="9"/>
                  </a:lnTo>
                  <a:lnTo>
                    <a:pt x="39" y="5"/>
                  </a:lnTo>
                  <a:lnTo>
                    <a:pt x="25" y="0"/>
                  </a:lnTo>
                  <a:lnTo>
                    <a:pt x="14" y="0"/>
                  </a:lnTo>
                  <a:lnTo>
                    <a:pt x="5" y="2"/>
                  </a:lnTo>
                  <a:lnTo>
                    <a:pt x="0" y="5"/>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2" name="Freeform 309">
              <a:extLst>
                <a:ext uri="{FF2B5EF4-FFF2-40B4-BE49-F238E27FC236}">
                  <a16:creationId xmlns:a16="http://schemas.microsoft.com/office/drawing/2014/main" xmlns="" id="{42B50FDA-A6FA-E840-9464-7F5D406B047F}"/>
                </a:ext>
              </a:extLst>
            </p:cNvPr>
            <p:cNvSpPr>
              <a:spLocks/>
            </p:cNvSpPr>
            <p:nvPr/>
          </p:nvSpPr>
          <p:spPr bwMode="auto">
            <a:xfrm>
              <a:off x="4893" y="3780"/>
              <a:ext cx="63" cy="34"/>
            </a:xfrm>
            <a:custGeom>
              <a:avLst/>
              <a:gdLst>
                <a:gd name="T0" fmla="*/ 5 w 63"/>
                <a:gd name="T1" fmla="*/ 18 h 34"/>
                <a:gd name="T2" fmla="*/ 5 w 63"/>
                <a:gd name="T3" fmla="*/ 18 h 34"/>
                <a:gd name="T4" fmla="*/ 14 w 63"/>
                <a:gd name="T5" fmla="*/ 25 h 34"/>
                <a:gd name="T6" fmla="*/ 25 w 63"/>
                <a:gd name="T7" fmla="*/ 29 h 34"/>
                <a:gd name="T8" fmla="*/ 39 w 63"/>
                <a:gd name="T9" fmla="*/ 34 h 34"/>
                <a:gd name="T10" fmla="*/ 50 w 63"/>
                <a:gd name="T11" fmla="*/ 34 h 34"/>
                <a:gd name="T12" fmla="*/ 50 w 63"/>
                <a:gd name="T13" fmla="*/ 34 h 34"/>
                <a:gd name="T14" fmla="*/ 59 w 63"/>
                <a:gd name="T15" fmla="*/ 34 h 34"/>
                <a:gd name="T16" fmla="*/ 63 w 63"/>
                <a:gd name="T17" fmla="*/ 29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0 h 34"/>
                <a:gd name="T30" fmla="*/ 14 w 63"/>
                <a:gd name="T31" fmla="*/ 0 h 34"/>
                <a:gd name="T32" fmla="*/ 14 w 63"/>
                <a:gd name="T33" fmla="*/ 0 h 34"/>
                <a:gd name="T34" fmla="*/ 5 w 63"/>
                <a:gd name="T35" fmla="*/ 2 h 34"/>
                <a:gd name="T36" fmla="*/ 0 w 63"/>
                <a:gd name="T37" fmla="*/ 5 h 34"/>
                <a:gd name="T38" fmla="*/ 0 w 63"/>
                <a:gd name="T39" fmla="*/ 11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5"/>
                  </a:lnTo>
                  <a:lnTo>
                    <a:pt x="25" y="29"/>
                  </a:lnTo>
                  <a:lnTo>
                    <a:pt x="39" y="34"/>
                  </a:lnTo>
                  <a:lnTo>
                    <a:pt x="50" y="34"/>
                  </a:lnTo>
                  <a:lnTo>
                    <a:pt x="59" y="34"/>
                  </a:lnTo>
                  <a:lnTo>
                    <a:pt x="63" y="29"/>
                  </a:lnTo>
                  <a:lnTo>
                    <a:pt x="63" y="23"/>
                  </a:lnTo>
                  <a:lnTo>
                    <a:pt x="59" y="16"/>
                  </a:lnTo>
                  <a:lnTo>
                    <a:pt x="50" y="9"/>
                  </a:lnTo>
                  <a:lnTo>
                    <a:pt x="39" y="5"/>
                  </a:lnTo>
                  <a:lnTo>
                    <a:pt x="25" y="0"/>
                  </a:lnTo>
                  <a:lnTo>
                    <a:pt x="14" y="0"/>
                  </a:lnTo>
                  <a:lnTo>
                    <a:pt x="5" y="2"/>
                  </a:lnTo>
                  <a:lnTo>
                    <a:pt x="0" y="5"/>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3" name="Freeform 310">
              <a:extLst>
                <a:ext uri="{FF2B5EF4-FFF2-40B4-BE49-F238E27FC236}">
                  <a16:creationId xmlns:a16="http://schemas.microsoft.com/office/drawing/2014/main" xmlns="" id="{4EF2EC9F-237F-334A-A5DE-7319D93A0EB9}"/>
                </a:ext>
              </a:extLst>
            </p:cNvPr>
            <p:cNvSpPr>
              <a:spLocks/>
            </p:cNvSpPr>
            <p:nvPr/>
          </p:nvSpPr>
          <p:spPr bwMode="auto">
            <a:xfrm>
              <a:off x="4839" y="3780"/>
              <a:ext cx="63" cy="34"/>
            </a:xfrm>
            <a:custGeom>
              <a:avLst/>
              <a:gdLst>
                <a:gd name="T0" fmla="*/ 7 w 63"/>
                <a:gd name="T1" fmla="*/ 18 h 34"/>
                <a:gd name="T2" fmla="*/ 7 w 63"/>
                <a:gd name="T3" fmla="*/ 18 h 34"/>
                <a:gd name="T4" fmla="*/ 16 w 63"/>
                <a:gd name="T5" fmla="*/ 25 h 34"/>
                <a:gd name="T6" fmla="*/ 27 w 63"/>
                <a:gd name="T7" fmla="*/ 29 h 34"/>
                <a:gd name="T8" fmla="*/ 39 w 63"/>
                <a:gd name="T9" fmla="*/ 34 h 34"/>
                <a:gd name="T10" fmla="*/ 50 w 63"/>
                <a:gd name="T11" fmla="*/ 34 h 34"/>
                <a:gd name="T12" fmla="*/ 50 w 63"/>
                <a:gd name="T13" fmla="*/ 34 h 34"/>
                <a:gd name="T14" fmla="*/ 59 w 63"/>
                <a:gd name="T15" fmla="*/ 34 h 34"/>
                <a:gd name="T16" fmla="*/ 63 w 63"/>
                <a:gd name="T17" fmla="*/ 29 h 34"/>
                <a:gd name="T18" fmla="*/ 63 w 63"/>
                <a:gd name="T19" fmla="*/ 25 h 34"/>
                <a:gd name="T20" fmla="*/ 59 w 63"/>
                <a:gd name="T21" fmla="*/ 18 h 34"/>
                <a:gd name="T22" fmla="*/ 59 w 63"/>
                <a:gd name="T23" fmla="*/ 18 h 34"/>
                <a:gd name="T24" fmla="*/ 50 w 63"/>
                <a:gd name="T25" fmla="*/ 11 h 34"/>
                <a:gd name="T26" fmla="*/ 39 w 63"/>
                <a:gd name="T27" fmla="*/ 5 h 34"/>
                <a:gd name="T28" fmla="*/ 27 w 63"/>
                <a:gd name="T29" fmla="*/ 2 h 34"/>
                <a:gd name="T30" fmla="*/ 14 w 63"/>
                <a:gd name="T31" fmla="*/ 0 h 34"/>
                <a:gd name="T32" fmla="*/ 14 w 63"/>
                <a:gd name="T33" fmla="*/ 0 h 34"/>
                <a:gd name="T34" fmla="*/ 7 w 63"/>
                <a:gd name="T35" fmla="*/ 2 h 34"/>
                <a:gd name="T36" fmla="*/ 0 w 63"/>
                <a:gd name="T37" fmla="*/ 5 h 34"/>
                <a:gd name="T38" fmla="*/ 0 w 63"/>
                <a:gd name="T39" fmla="*/ 11 h 34"/>
                <a:gd name="T40" fmla="*/ 7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7" y="18"/>
                  </a:moveTo>
                  <a:lnTo>
                    <a:pt x="7" y="18"/>
                  </a:lnTo>
                  <a:lnTo>
                    <a:pt x="16" y="25"/>
                  </a:lnTo>
                  <a:lnTo>
                    <a:pt x="27" y="29"/>
                  </a:lnTo>
                  <a:lnTo>
                    <a:pt x="39" y="34"/>
                  </a:lnTo>
                  <a:lnTo>
                    <a:pt x="50" y="34"/>
                  </a:lnTo>
                  <a:lnTo>
                    <a:pt x="59" y="34"/>
                  </a:lnTo>
                  <a:lnTo>
                    <a:pt x="63" y="29"/>
                  </a:lnTo>
                  <a:lnTo>
                    <a:pt x="63" y="25"/>
                  </a:lnTo>
                  <a:lnTo>
                    <a:pt x="59" y="18"/>
                  </a:lnTo>
                  <a:lnTo>
                    <a:pt x="50" y="11"/>
                  </a:lnTo>
                  <a:lnTo>
                    <a:pt x="39" y="5"/>
                  </a:lnTo>
                  <a:lnTo>
                    <a:pt x="27" y="2"/>
                  </a:lnTo>
                  <a:lnTo>
                    <a:pt x="14" y="0"/>
                  </a:lnTo>
                  <a:lnTo>
                    <a:pt x="7" y="2"/>
                  </a:lnTo>
                  <a:lnTo>
                    <a:pt x="0" y="5"/>
                  </a:lnTo>
                  <a:lnTo>
                    <a:pt x="0"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4" name="Freeform 311">
              <a:extLst>
                <a:ext uri="{FF2B5EF4-FFF2-40B4-BE49-F238E27FC236}">
                  <a16:creationId xmlns:a16="http://schemas.microsoft.com/office/drawing/2014/main" xmlns="" id="{A4ED2D65-F1F7-3641-9168-E6DC27ADD12A}"/>
                </a:ext>
              </a:extLst>
            </p:cNvPr>
            <p:cNvSpPr>
              <a:spLocks/>
            </p:cNvSpPr>
            <p:nvPr/>
          </p:nvSpPr>
          <p:spPr bwMode="auto">
            <a:xfrm>
              <a:off x="4839" y="3780"/>
              <a:ext cx="63" cy="34"/>
            </a:xfrm>
            <a:custGeom>
              <a:avLst/>
              <a:gdLst>
                <a:gd name="T0" fmla="*/ 7 w 63"/>
                <a:gd name="T1" fmla="*/ 18 h 34"/>
                <a:gd name="T2" fmla="*/ 7 w 63"/>
                <a:gd name="T3" fmla="*/ 18 h 34"/>
                <a:gd name="T4" fmla="*/ 16 w 63"/>
                <a:gd name="T5" fmla="*/ 25 h 34"/>
                <a:gd name="T6" fmla="*/ 27 w 63"/>
                <a:gd name="T7" fmla="*/ 29 h 34"/>
                <a:gd name="T8" fmla="*/ 39 w 63"/>
                <a:gd name="T9" fmla="*/ 34 h 34"/>
                <a:gd name="T10" fmla="*/ 50 w 63"/>
                <a:gd name="T11" fmla="*/ 34 h 34"/>
                <a:gd name="T12" fmla="*/ 50 w 63"/>
                <a:gd name="T13" fmla="*/ 34 h 34"/>
                <a:gd name="T14" fmla="*/ 59 w 63"/>
                <a:gd name="T15" fmla="*/ 34 h 34"/>
                <a:gd name="T16" fmla="*/ 63 w 63"/>
                <a:gd name="T17" fmla="*/ 29 h 34"/>
                <a:gd name="T18" fmla="*/ 63 w 63"/>
                <a:gd name="T19" fmla="*/ 25 h 34"/>
                <a:gd name="T20" fmla="*/ 59 w 63"/>
                <a:gd name="T21" fmla="*/ 18 h 34"/>
                <a:gd name="T22" fmla="*/ 59 w 63"/>
                <a:gd name="T23" fmla="*/ 18 h 34"/>
                <a:gd name="T24" fmla="*/ 50 w 63"/>
                <a:gd name="T25" fmla="*/ 11 h 34"/>
                <a:gd name="T26" fmla="*/ 39 w 63"/>
                <a:gd name="T27" fmla="*/ 5 h 34"/>
                <a:gd name="T28" fmla="*/ 27 w 63"/>
                <a:gd name="T29" fmla="*/ 2 h 34"/>
                <a:gd name="T30" fmla="*/ 14 w 63"/>
                <a:gd name="T31" fmla="*/ 0 h 34"/>
                <a:gd name="T32" fmla="*/ 14 w 63"/>
                <a:gd name="T33" fmla="*/ 0 h 34"/>
                <a:gd name="T34" fmla="*/ 7 w 63"/>
                <a:gd name="T35" fmla="*/ 2 h 34"/>
                <a:gd name="T36" fmla="*/ 0 w 63"/>
                <a:gd name="T37" fmla="*/ 5 h 34"/>
                <a:gd name="T38" fmla="*/ 0 w 63"/>
                <a:gd name="T39" fmla="*/ 11 h 34"/>
                <a:gd name="T40" fmla="*/ 7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7" y="18"/>
                  </a:moveTo>
                  <a:lnTo>
                    <a:pt x="7" y="18"/>
                  </a:lnTo>
                  <a:lnTo>
                    <a:pt x="16" y="25"/>
                  </a:lnTo>
                  <a:lnTo>
                    <a:pt x="27" y="29"/>
                  </a:lnTo>
                  <a:lnTo>
                    <a:pt x="39" y="34"/>
                  </a:lnTo>
                  <a:lnTo>
                    <a:pt x="50" y="34"/>
                  </a:lnTo>
                  <a:lnTo>
                    <a:pt x="59" y="34"/>
                  </a:lnTo>
                  <a:lnTo>
                    <a:pt x="63" y="29"/>
                  </a:lnTo>
                  <a:lnTo>
                    <a:pt x="63" y="25"/>
                  </a:lnTo>
                  <a:lnTo>
                    <a:pt x="59" y="18"/>
                  </a:lnTo>
                  <a:lnTo>
                    <a:pt x="50" y="11"/>
                  </a:lnTo>
                  <a:lnTo>
                    <a:pt x="39" y="5"/>
                  </a:lnTo>
                  <a:lnTo>
                    <a:pt x="27" y="2"/>
                  </a:lnTo>
                  <a:lnTo>
                    <a:pt x="14" y="0"/>
                  </a:lnTo>
                  <a:lnTo>
                    <a:pt x="7" y="2"/>
                  </a:lnTo>
                  <a:lnTo>
                    <a:pt x="0" y="5"/>
                  </a:lnTo>
                  <a:lnTo>
                    <a:pt x="0"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5" name="Freeform 312">
              <a:extLst>
                <a:ext uri="{FF2B5EF4-FFF2-40B4-BE49-F238E27FC236}">
                  <a16:creationId xmlns:a16="http://schemas.microsoft.com/office/drawing/2014/main" xmlns="" id="{489F5C3A-A203-6143-98A6-8A88A2B2215F}"/>
                </a:ext>
              </a:extLst>
            </p:cNvPr>
            <p:cNvSpPr>
              <a:spLocks/>
            </p:cNvSpPr>
            <p:nvPr/>
          </p:nvSpPr>
          <p:spPr bwMode="auto">
            <a:xfrm>
              <a:off x="4787" y="3780"/>
              <a:ext cx="63" cy="36"/>
            </a:xfrm>
            <a:custGeom>
              <a:avLst/>
              <a:gdLst>
                <a:gd name="T0" fmla="*/ 5 w 63"/>
                <a:gd name="T1" fmla="*/ 18 h 36"/>
                <a:gd name="T2" fmla="*/ 5 w 63"/>
                <a:gd name="T3" fmla="*/ 18 h 36"/>
                <a:gd name="T4" fmla="*/ 14 w 63"/>
                <a:gd name="T5" fmla="*/ 25 h 36"/>
                <a:gd name="T6" fmla="*/ 25 w 63"/>
                <a:gd name="T7" fmla="*/ 29 h 36"/>
                <a:gd name="T8" fmla="*/ 36 w 63"/>
                <a:gd name="T9" fmla="*/ 34 h 36"/>
                <a:gd name="T10" fmla="*/ 50 w 63"/>
                <a:gd name="T11" fmla="*/ 36 h 36"/>
                <a:gd name="T12" fmla="*/ 50 w 63"/>
                <a:gd name="T13" fmla="*/ 36 h 36"/>
                <a:gd name="T14" fmla="*/ 57 w 63"/>
                <a:gd name="T15" fmla="*/ 34 h 36"/>
                <a:gd name="T16" fmla="*/ 63 w 63"/>
                <a:gd name="T17" fmla="*/ 29 h 36"/>
                <a:gd name="T18" fmla="*/ 63 w 63"/>
                <a:gd name="T19" fmla="*/ 25 h 36"/>
                <a:gd name="T20" fmla="*/ 57 w 63"/>
                <a:gd name="T21" fmla="*/ 18 h 36"/>
                <a:gd name="T22" fmla="*/ 57 w 63"/>
                <a:gd name="T23" fmla="*/ 18 h 36"/>
                <a:gd name="T24" fmla="*/ 50 w 63"/>
                <a:gd name="T25" fmla="*/ 11 h 36"/>
                <a:gd name="T26" fmla="*/ 39 w 63"/>
                <a:gd name="T27" fmla="*/ 5 h 36"/>
                <a:gd name="T28" fmla="*/ 25 w 63"/>
                <a:gd name="T29" fmla="*/ 2 h 36"/>
                <a:gd name="T30" fmla="*/ 14 w 63"/>
                <a:gd name="T31" fmla="*/ 0 h 36"/>
                <a:gd name="T32" fmla="*/ 14 w 63"/>
                <a:gd name="T33" fmla="*/ 0 h 36"/>
                <a:gd name="T34" fmla="*/ 5 w 63"/>
                <a:gd name="T35" fmla="*/ 2 h 36"/>
                <a:gd name="T36" fmla="*/ 0 w 63"/>
                <a:gd name="T37" fmla="*/ 7 h 36"/>
                <a:gd name="T38" fmla="*/ 0 w 63"/>
                <a:gd name="T39" fmla="*/ 11 h 36"/>
                <a:gd name="T40" fmla="*/ 5 w 63"/>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6">
                  <a:moveTo>
                    <a:pt x="5" y="18"/>
                  </a:moveTo>
                  <a:lnTo>
                    <a:pt x="5" y="18"/>
                  </a:lnTo>
                  <a:lnTo>
                    <a:pt x="14" y="25"/>
                  </a:lnTo>
                  <a:lnTo>
                    <a:pt x="25" y="29"/>
                  </a:lnTo>
                  <a:lnTo>
                    <a:pt x="36" y="34"/>
                  </a:lnTo>
                  <a:lnTo>
                    <a:pt x="50" y="36"/>
                  </a:lnTo>
                  <a:lnTo>
                    <a:pt x="57" y="34"/>
                  </a:lnTo>
                  <a:lnTo>
                    <a:pt x="63" y="29"/>
                  </a:lnTo>
                  <a:lnTo>
                    <a:pt x="63" y="25"/>
                  </a:lnTo>
                  <a:lnTo>
                    <a:pt x="57" y="18"/>
                  </a:lnTo>
                  <a:lnTo>
                    <a:pt x="50" y="11"/>
                  </a:lnTo>
                  <a:lnTo>
                    <a:pt x="39" y="5"/>
                  </a:lnTo>
                  <a:lnTo>
                    <a:pt x="25" y="2"/>
                  </a:lnTo>
                  <a:lnTo>
                    <a:pt x="14" y="0"/>
                  </a:lnTo>
                  <a:lnTo>
                    <a:pt x="5" y="2"/>
                  </a:lnTo>
                  <a:lnTo>
                    <a:pt x="0" y="7"/>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6" name="Freeform 313">
              <a:extLst>
                <a:ext uri="{FF2B5EF4-FFF2-40B4-BE49-F238E27FC236}">
                  <a16:creationId xmlns:a16="http://schemas.microsoft.com/office/drawing/2014/main" xmlns="" id="{0BCDFAB7-BEE0-434A-BFEF-AC095A00D80A}"/>
                </a:ext>
              </a:extLst>
            </p:cNvPr>
            <p:cNvSpPr>
              <a:spLocks/>
            </p:cNvSpPr>
            <p:nvPr/>
          </p:nvSpPr>
          <p:spPr bwMode="auto">
            <a:xfrm>
              <a:off x="4787" y="3780"/>
              <a:ext cx="63" cy="36"/>
            </a:xfrm>
            <a:custGeom>
              <a:avLst/>
              <a:gdLst>
                <a:gd name="T0" fmla="*/ 5 w 63"/>
                <a:gd name="T1" fmla="*/ 18 h 36"/>
                <a:gd name="T2" fmla="*/ 5 w 63"/>
                <a:gd name="T3" fmla="*/ 18 h 36"/>
                <a:gd name="T4" fmla="*/ 14 w 63"/>
                <a:gd name="T5" fmla="*/ 25 h 36"/>
                <a:gd name="T6" fmla="*/ 25 w 63"/>
                <a:gd name="T7" fmla="*/ 29 h 36"/>
                <a:gd name="T8" fmla="*/ 36 w 63"/>
                <a:gd name="T9" fmla="*/ 34 h 36"/>
                <a:gd name="T10" fmla="*/ 50 w 63"/>
                <a:gd name="T11" fmla="*/ 36 h 36"/>
                <a:gd name="T12" fmla="*/ 50 w 63"/>
                <a:gd name="T13" fmla="*/ 36 h 36"/>
                <a:gd name="T14" fmla="*/ 57 w 63"/>
                <a:gd name="T15" fmla="*/ 34 h 36"/>
                <a:gd name="T16" fmla="*/ 63 w 63"/>
                <a:gd name="T17" fmla="*/ 29 h 36"/>
                <a:gd name="T18" fmla="*/ 63 w 63"/>
                <a:gd name="T19" fmla="*/ 25 h 36"/>
                <a:gd name="T20" fmla="*/ 57 w 63"/>
                <a:gd name="T21" fmla="*/ 18 h 36"/>
                <a:gd name="T22" fmla="*/ 57 w 63"/>
                <a:gd name="T23" fmla="*/ 18 h 36"/>
                <a:gd name="T24" fmla="*/ 50 w 63"/>
                <a:gd name="T25" fmla="*/ 11 h 36"/>
                <a:gd name="T26" fmla="*/ 39 w 63"/>
                <a:gd name="T27" fmla="*/ 5 h 36"/>
                <a:gd name="T28" fmla="*/ 25 w 63"/>
                <a:gd name="T29" fmla="*/ 2 h 36"/>
                <a:gd name="T30" fmla="*/ 14 w 63"/>
                <a:gd name="T31" fmla="*/ 0 h 36"/>
                <a:gd name="T32" fmla="*/ 14 w 63"/>
                <a:gd name="T33" fmla="*/ 0 h 36"/>
                <a:gd name="T34" fmla="*/ 5 w 63"/>
                <a:gd name="T35" fmla="*/ 2 h 36"/>
                <a:gd name="T36" fmla="*/ 0 w 63"/>
                <a:gd name="T37" fmla="*/ 7 h 36"/>
                <a:gd name="T38" fmla="*/ 0 w 63"/>
                <a:gd name="T39" fmla="*/ 11 h 36"/>
                <a:gd name="T40" fmla="*/ 5 w 63"/>
                <a:gd name="T41" fmla="*/ 18 h 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6">
                  <a:moveTo>
                    <a:pt x="5" y="18"/>
                  </a:moveTo>
                  <a:lnTo>
                    <a:pt x="5" y="18"/>
                  </a:lnTo>
                  <a:lnTo>
                    <a:pt x="14" y="25"/>
                  </a:lnTo>
                  <a:lnTo>
                    <a:pt x="25" y="29"/>
                  </a:lnTo>
                  <a:lnTo>
                    <a:pt x="36" y="34"/>
                  </a:lnTo>
                  <a:lnTo>
                    <a:pt x="50" y="36"/>
                  </a:lnTo>
                  <a:lnTo>
                    <a:pt x="57" y="34"/>
                  </a:lnTo>
                  <a:lnTo>
                    <a:pt x="63" y="29"/>
                  </a:lnTo>
                  <a:lnTo>
                    <a:pt x="63" y="25"/>
                  </a:lnTo>
                  <a:lnTo>
                    <a:pt x="57" y="18"/>
                  </a:lnTo>
                  <a:lnTo>
                    <a:pt x="50" y="11"/>
                  </a:lnTo>
                  <a:lnTo>
                    <a:pt x="39" y="5"/>
                  </a:lnTo>
                  <a:lnTo>
                    <a:pt x="25" y="2"/>
                  </a:lnTo>
                  <a:lnTo>
                    <a:pt x="14" y="0"/>
                  </a:lnTo>
                  <a:lnTo>
                    <a:pt x="5" y="2"/>
                  </a:lnTo>
                  <a:lnTo>
                    <a:pt x="0" y="7"/>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7" name="Freeform 314">
              <a:extLst>
                <a:ext uri="{FF2B5EF4-FFF2-40B4-BE49-F238E27FC236}">
                  <a16:creationId xmlns:a16="http://schemas.microsoft.com/office/drawing/2014/main" xmlns="" id="{FFF2C0A7-A0D2-7B41-91B2-05493CA3CB2A}"/>
                </a:ext>
              </a:extLst>
            </p:cNvPr>
            <p:cNvSpPr>
              <a:spLocks/>
            </p:cNvSpPr>
            <p:nvPr/>
          </p:nvSpPr>
          <p:spPr bwMode="auto">
            <a:xfrm>
              <a:off x="4736" y="3782"/>
              <a:ext cx="60" cy="34"/>
            </a:xfrm>
            <a:custGeom>
              <a:avLst/>
              <a:gdLst>
                <a:gd name="T0" fmla="*/ 4 w 60"/>
                <a:gd name="T1" fmla="*/ 16 h 34"/>
                <a:gd name="T2" fmla="*/ 4 w 60"/>
                <a:gd name="T3" fmla="*/ 16 h 34"/>
                <a:gd name="T4" fmla="*/ 11 w 60"/>
                <a:gd name="T5" fmla="*/ 23 h 34"/>
                <a:gd name="T6" fmla="*/ 22 w 60"/>
                <a:gd name="T7" fmla="*/ 30 h 34"/>
                <a:gd name="T8" fmla="*/ 36 w 60"/>
                <a:gd name="T9" fmla="*/ 32 h 34"/>
                <a:gd name="T10" fmla="*/ 47 w 60"/>
                <a:gd name="T11" fmla="*/ 34 h 34"/>
                <a:gd name="T12" fmla="*/ 47 w 60"/>
                <a:gd name="T13" fmla="*/ 34 h 34"/>
                <a:gd name="T14" fmla="*/ 56 w 60"/>
                <a:gd name="T15" fmla="*/ 32 h 34"/>
                <a:gd name="T16" fmla="*/ 60 w 60"/>
                <a:gd name="T17" fmla="*/ 27 h 34"/>
                <a:gd name="T18" fmla="*/ 60 w 60"/>
                <a:gd name="T19" fmla="*/ 23 h 34"/>
                <a:gd name="T20" fmla="*/ 56 w 60"/>
                <a:gd name="T21" fmla="*/ 16 h 34"/>
                <a:gd name="T22" fmla="*/ 56 w 60"/>
                <a:gd name="T23" fmla="*/ 16 h 34"/>
                <a:gd name="T24" fmla="*/ 47 w 60"/>
                <a:gd name="T25" fmla="*/ 9 h 34"/>
                <a:gd name="T26" fmla="*/ 36 w 60"/>
                <a:gd name="T27" fmla="*/ 5 h 34"/>
                <a:gd name="T28" fmla="*/ 24 w 60"/>
                <a:gd name="T29" fmla="*/ 0 h 34"/>
                <a:gd name="T30" fmla="*/ 13 w 60"/>
                <a:gd name="T31" fmla="*/ 0 h 34"/>
                <a:gd name="T32" fmla="*/ 13 w 60"/>
                <a:gd name="T33" fmla="*/ 0 h 34"/>
                <a:gd name="T34" fmla="*/ 4 w 60"/>
                <a:gd name="T35" fmla="*/ 0 h 34"/>
                <a:gd name="T36" fmla="*/ 0 w 60"/>
                <a:gd name="T37" fmla="*/ 5 h 34"/>
                <a:gd name="T38" fmla="*/ 0 w 60"/>
                <a:gd name="T39" fmla="*/ 9 h 34"/>
                <a:gd name="T40" fmla="*/ 4 w 60"/>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6"/>
                  </a:moveTo>
                  <a:lnTo>
                    <a:pt x="4" y="16"/>
                  </a:lnTo>
                  <a:lnTo>
                    <a:pt x="11" y="23"/>
                  </a:lnTo>
                  <a:lnTo>
                    <a:pt x="22" y="30"/>
                  </a:lnTo>
                  <a:lnTo>
                    <a:pt x="36" y="32"/>
                  </a:lnTo>
                  <a:lnTo>
                    <a:pt x="47" y="34"/>
                  </a:lnTo>
                  <a:lnTo>
                    <a:pt x="56" y="32"/>
                  </a:lnTo>
                  <a:lnTo>
                    <a:pt x="60" y="27"/>
                  </a:lnTo>
                  <a:lnTo>
                    <a:pt x="60" y="23"/>
                  </a:lnTo>
                  <a:lnTo>
                    <a:pt x="56" y="16"/>
                  </a:lnTo>
                  <a:lnTo>
                    <a:pt x="47" y="9"/>
                  </a:lnTo>
                  <a:lnTo>
                    <a:pt x="36" y="5"/>
                  </a:lnTo>
                  <a:lnTo>
                    <a:pt x="24" y="0"/>
                  </a:lnTo>
                  <a:lnTo>
                    <a:pt x="13" y="0"/>
                  </a:lnTo>
                  <a:lnTo>
                    <a:pt x="4" y="0"/>
                  </a:lnTo>
                  <a:lnTo>
                    <a:pt x="0"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8" name="Freeform 315">
              <a:extLst>
                <a:ext uri="{FF2B5EF4-FFF2-40B4-BE49-F238E27FC236}">
                  <a16:creationId xmlns:a16="http://schemas.microsoft.com/office/drawing/2014/main" xmlns="" id="{0C31A67E-A8F0-0742-A6C8-898B09600ADB}"/>
                </a:ext>
              </a:extLst>
            </p:cNvPr>
            <p:cNvSpPr>
              <a:spLocks/>
            </p:cNvSpPr>
            <p:nvPr/>
          </p:nvSpPr>
          <p:spPr bwMode="auto">
            <a:xfrm>
              <a:off x="4736" y="3782"/>
              <a:ext cx="60" cy="34"/>
            </a:xfrm>
            <a:custGeom>
              <a:avLst/>
              <a:gdLst>
                <a:gd name="T0" fmla="*/ 4 w 60"/>
                <a:gd name="T1" fmla="*/ 16 h 34"/>
                <a:gd name="T2" fmla="*/ 4 w 60"/>
                <a:gd name="T3" fmla="*/ 16 h 34"/>
                <a:gd name="T4" fmla="*/ 11 w 60"/>
                <a:gd name="T5" fmla="*/ 23 h 34"/>
                <a:gd name="T6" fmla="*/ 22 w 60"/>
                <a:gd name="T7" fmla="*/ 30 h 34"/>
                <a:gd name="T8" fmla="*/ 36 w 60"/>
                <a:gd name="T9" fmla="*/ 32 h 34"/>
                <a:gd name="T10" fmla="*/ 47 w 60"/>
                <a:gd name="T11" fmla="*/ 34 h 34"/>
                <a:gd name="T12" fmla="*/ 47 w 60"/>
                <a:gd name="T13" fmla="*/ 34 h 34"/>
                <a:gd name="T14" fmla="*/ 56 w 60"/>
                <a:gd name="T15" fmla="*/ 32 h 34"/>
                <a:gd name="T16" fmla="*/ 60 w 60"/>
                <a:gd name="T17" fmla="*/ 27 h 34"/>
                <a:gd name="T18" fmla="*/ 60 w 60"/>
                <a:gd name="T19" fmla="*/ 23 h 34"/>
                <a:gd name="T20" fmla="*/ 56 w 60"/>
                <a:gd name="T21" fmla="*/ 16 h 34"/>
                <a:gd name="T22" fmla="*/ 56 w 60"/>
                <a:gd name="T23" fmla="*/ 16 h 34"/>
                <a:gd name="T24" fmla="*/ 47 w 60"/>
                <a:gd name="T25" fmla="*/ 9 h 34"/>
                <a:gd name="T26" fmla="*/ 36 w 60"/>
                <a:gd name="T27" fmla="*/ 5 h 34"/>
                <a:gd name="T28" fmla="*/ 24 w 60"/>
                <a:gd name="T29" fmla="*/ 0 h 34"/>
                <a:gd name="T30" fmla="*/ 13 w 60"/>
                <a:gd name="T31" fmla="*/ 0 h 34"/>
                <a:gd name="T32" fmla="*/ 13 w 60"/>
                <a:gd name="T33" fmla="*/ 0 h 34"/>
                <a:gd name="T34" fmla="*/ 4 w 60"/>
                <a:gd name="T35" fmla="*/ 0 h 34"/>
                <a:gd name="T36" fmla="*/ 0 w 60"/>
                <a:gd name="T37" fmla="*/ 5 h 34"/>
                <a:gd name="T38" fmla="*/ 0 w 60"/>
                <a:gd name="T39" fmla="*/ 9 h 34"/>
                <a:gd name="T40" fmla="*/ 4 w 60"/>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6"/>
                  </a:moveTo>
                  <a:lnTo>
                    <a:pt x="4" y="16"/>
                  </a:lnTo>
                  <a:lnTo>
                    <a:pt x="11" y="23"/>
                  </a:lnTo>
                  <a:lnTo>
                    <a:pt x="22" y="30"/>
                  </a:lnTo>
                  <a:lnTo>
                    <a:pt x="36" y="32"/>
                  </a:lnTo>
                  <a:lnTo>
                    <a:pt x="47" y="34"/>
                  </a:lnTo>
                  <a:lnTo>
                    <a:pt x="56" y="32"/>
                  </a:lnTo>
                  <a:lnTo>
                    <a:pt x="60" y="27"/>
                  </a:lnTo>
                  <a:lnTo>
                    <a:pt x="60" y="23"/>
                  </a:lnTo>
                  <a:lnTo>
                    <a:pt x="56" y="16"/>
                  </a:lnTo>
                  <a:lnTo>
                    <a:pt x="47" y="9"/>
                  </a:lnTo>
                  <a:lnTo>
                    <a:pt x="36" y="5"/>
                  </a:lnTo>
                  <a:lnTo>
                    <a:pt x="24" y="0"/>
                  </a:lnTo>
                  <a:lnTo>
                    <a:pt x="13" y="0"/>
                  </a:lnTo>
                  <a:lnTo>
                    <a:pt x="4" y="0"/>
                  </a:lnTo>
                  <a:lnTo>
                    <a:pt x="0"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099" name="Freeform 316">
              <a:extLst>
                <a:ext uri="{FF2B5EF4-FFF2-40B4-BE49-F238E27FC236}">
                  <a16:creationId xmlns:a16="http://schemas.microsoft.com/office/drawing/2014/main" xmlns="" id="{1C7A592D-6700-4742-A5B3-C6B3472DE806}"/>
                </a:ext>
              </a:extLst>
            </p:cNvPr>
            <p:cNvSpPr>
              <a:spLocks/>
            </p:cNvSpPr>
            <p:nvPr/>
          </p:nvSpPr>
          <p:spPr bwMode="auto">
            <a:xfrm>
              <a:off x="4682" y="3782"/>
              <a:ext cx="60" cy="34"/>
            </a:xfrm>
            <a:custGeom>
              <a:avLst/>
              <a:gdLst>
                <a:gd name="T0" fmla="*/ 4 w 60"/>
                <a:gd name="T1" fmla="*/ 16 h 34"/>
                <a:gd name="T2" fmla="*/ 4 w 60"/>
                <a:gd name="T3" fmla="*/ 16 h 34"/>
                <a:gd name="T4" fmla="*/ 13 w 60"/>
                <a:gd name="T5" fmla="*/ 23 h 34"/>
                <a:gd name="T6" fmla="*/ 24 w 60"/>
                <a:gd name="T7" fmla="*/ 30 h 34"/>
                <a:gd name="T8" fmla="*/ 36 w 60"/>
                <a:gd name="T9" fmla="*/ 32 h 34"/>
                <a:gd name="T10" fmla="*/ 47 w 60"/>
                <a:gd name="T11" fmla="*/ 34 h 34"/>
                <a:gd name="T12" fmla="*/ 47 w 60"/>
                <a:gd name="T13" fmla="*/ 34 h 34"/>
                <a:gd name="T14" fmla="*/ 56 w 60"/>
                <a:gd name="T15" fmla="*/ 32 h 34"/>
                <a:gd name="T16" fmla="*/ 60 w 60"/>
                <a:gd name="T17" fmla="*/ 30 h 34"/>
                <a:gd name="T18" fmla="*/ 60 w 60"/>
                <a:gd name="T19" fmla="*/ 23 h 34"/>
                <a:gd name="T20" fmla="*/ 56 w 60"/>
                <a:gd name="T21" fmla="*/ 16 h 34"/>
                <a:gd name="T22" fmla="*/ 56 w 60"/>
                <a:gd name="T23" fmla="*/ 16 h 34"/>
                <a:gd name="T24" fmla="*/ 49 w 60"/>
                <a:gd name="T25" fmla="*/ 9 h 34"/>
                <a:gd name="T26" fmla="*/ 38 w 60"/>
                <a:gd name="T27" fmla="*/ 5 h 34"/>
                <a:gd name="T28" fmla="*/ 27 w 60"/>
                <a:gd name="T29" fmla="*/ 0 h 34"/>
                <a:gd name="T30" fmla="*/ 13 w 60"/>
                <a:gd name="T31" fmla="*/ 0 h 34"/>
                <a:gd name="T32" fmla="*/ 13 w 60"/>
                <a:gd name="T33" fmla="*/ 0 h 34"/>
                <a:gd name="T34" fmla="*/ 6 w 60"/>
                <a:gd name="T35" fmla="*/ 0 h 34"/>
                <a:gd name="T36" fmla="*/ 0 w 60"/>
                <a:gd name="T37" fmla="*/ 5 h 34"/>
                <a:gd name="T38" fmla="*/ 0 w 60"/>
                <a:gd name="T39" fmla="*/ 9 h 34"/>
                <a:gd name="T40" fmla="*/ 4 w 60"/>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6"/>
                  </a:moveTo>
                  <a:lnTo>
                    <a:pt x="4" y="16"/>
                  </a:lnTo>
                  <a:lnTo>
                    <a:pt x="13" y="23"/>
                  </a:lnTo>
                  <a:lnTo>
                    <a:pt x="24" y="30"/>
                  </a:lnTo>
                  <a:lnTo>
                    <a:pt x="36" y="32"/>
                  </a:lnTo>
                  <a:lnTo>
                    <a:pt x="47" y="34"/>
                  </a:lnTo>
                  <a:lnTo>
                    <a:pt x="56" y="32"/>
                  </a:lnTo>
                  <a:lnTo>
                    <a:pt x="60" y="30"/>
                  </a:lnTo>
                  <a:lnTo>
                    <a:pt x="60" y="23"/>
                  </a:lnTo>
                  <a:lnTo>
                    <a:pt x="56" y="16"/>
                  </a:lnTo>
                  <a:lnTo>
                    <a:pt x="49" y="9"/>
                  </a:lnTo>
                  <a:lnTo>
                    <a:pt x="38" y="5"/>
                  </a:lnTo>
                  <a:lnTo>
                    <a:pt x="27" y="0"/>
                  </a:lnTo>
                  <a:lnTo>
                    <a:pt x="13" y="0"/>
                  </a:lnTo>
                  <a:lnTo>
                    <a:pt x="6" y="0"/>
                  </a:lnTo>
                  <a:lnTo>
                    <a:pt x="0"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0" name="Freeform 317">
              <a:extLst>
                <a:ext uri="{FF2B5EF4-FFF2-40B4-BE49-F238E27FC236}">
                  <a16:creationId xmlns:a16="http://schemas.microsoft.com/office/drawing/2014/main" xmlns="" id="{D62C166C-7A86-1548-826A-759050698831}"/>
                </a:ext>
              </a:extLst>
            </p:cNvPr>
            <p:cNvSpPr>
              <a:spLocks/>
            </p:cNvSpPr>
            <p:nvPr/>
          </p:nvSpPr>
          <p:spPr bwMode="auto">
            <a:xfrm>
              <a:off x="4682" y="3782"/>
              <a:ext cx="60" cy="34"/>
            </a:xfrm>
            <a:custGeom>
              <a:avLst/>
              <a:gdLst>
                <a:gd name="T0" fmla="*/ 4 w 60"/>
                <a:gd name="T1" fmla="*/ 16 h 34"/>
                <a:gd name="T2" fmla="*/ 4 w 60"/>
                <a:gd name="T3" fmla="*/ 16 h 34"/>
                <a:gd name="T4" fmla="*/ 13 w 60"/>
                <a:gd name="T5" fmla="*/ 23 h 34"/>
                <a:gd name="T6" fmla="*/ 24 w 60"/>
                <a:gd name="T7" fmla="*/ 30 h 34"/>
                <a:gd name="T8" fmla="*/ 36 w 60"/>
                <a:gd name="T9" fmla="*/ 32 h 34"/>
                <a:gd name="T10" fmla="*/ 47 w 60"/>
                <a:gd name="T11" fmla="*/ 34 h 34"/>
                <a:gd name="T12" fmla="*/ 47 w 60"/>
                <a:gd name="T13" fmla="*/ 34 h 34"/>
                <a:gd name="T14" fmla="*/ 56 w 60"/>
                <a:gd name="T15" fmla="*/ 32 h 34"/>
                <a:gd name="T16" fmla="*/ 60 w 60"/>
                <a:gd name="T17" fmla="*/ 30 h 34"/>
                <a:gd name="T18" fmla="*/ 60 w 60"/>
                <a:gd name="T19" fmla="*/ 23 h 34"/>
                <a:gd name="T20" fmla="*/ 56 w 60"/>
                <a:gd name="T21" fmla="*/ 16 h 34"/>
                <a:gd name="T22" fmla="*/ 56 w 60"/>
                <a:gd name="T23" fmla="*/ 16 h 34"/>
                <a:gd name="T24" fmla="*/ 49 w 60"/>
                <a:gd name="T25" fmla="*/ 9 h 34"/>
                <a:gd name="T26" fmla="*/ 38 w 60"/>
                <a:gd name="T27" fmla="*/ 5 h 34"/>
                <a:gd name="T28" fmla="*/ 27 w 60"/>
                <a:gd name="T29" fmla="*/ 0 h 34"/>
                <a:gd name="T30" fmla="*/ 13 w 60"/>
                <a:gd name="T31" fmla="*/ 0 h 34"/>
                <a:gd name="T32" fmla="*/ 13 w 60"/>
                <a:gd name="T33" fmla="*/ 0 h 34"/>
                <a:gd name="T34" fmla="*/ 6 w 60"/>
                <a:gd name="T35" fmla="*/ 0 h 34"/>
                <a:gd name="T36" fmla="*/ 0 w 60"/>
                <a:gd name="T37" fmla="*/ 5 h 34"/>
                <a:gd name="T38" fmla="*/ 0 w 60"/>
                <a:gd name="T39" fmla="*/ 9 h 34"/>
                <a:gd name="T40" fmla="*/ 4 w 60"/>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6"/>
                  </a:moveTo>
                  <a:lnTo>
                    <a:pt x="4" y="16"/>
                  </a:lnTo>
                  <a:lnTo>
                    <a:pt x="13" y="23"/>
                  </a:lnTo>
                  <a:lnTo>
                    <a:pt x="24" y="30"/>
                  </a:lnTo>
                  <a:lnTo>
                    <a:pt x="36" y="32"/>
                  </a:lnTo>
                  <a:lnTo>
                    <a:pt x="47" y="34"/>
                  </a:lnTo>
                  <a:lnTo>
                    <a:pt x="56" y="32"/>
                  </a:lnTo>
                  <a:lnTo>
                    <a:pt x="60" y="30"/>
                  </a:lnTo>
                  <a:lnTo>
                    <a:pt x="60" y="23"/>
                  </a:lnTo>
                  <a:lnTo>
                    <a:pt x="56" y="16"/>
                  </a:lnTo>
                  <a:lnTo>
                    <a:pt x="49" y="9"/>
                  </a:lnTo>
                  <a:lnTo>
                    <a:pt x="38" y="5"/>
                  </a:lnTo>
                  <a:lnTo>
                    <a:pt x="27" y="0"/>
                  </a:lnTo>
                  <a:lnTo>
                    <a:pt x="13" y="0"/>
                  </a:lnTo>
                  <a:lnTo>
                    <a:pt x="6" y="0"/>
                  </a:lnTo>
                  <a:lnTo>
                    <a:pt x="0"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1" name="Freeform 318">
              <a:extLst>
                <a:ext uri="{FF2B5EF4-FFF2-40B4-BE49-F238E27FC236}">
                  <a16:creationId xmlns:a16="http://schemas.microsoft.com/office/drawing/2014/main" xmlns="" id="{8BAF54C2-1B10-F946-BE47-810564668154}"/>
                </a:ext>
              </a:extLst>
            </p:cNvPr>
            <p:cNvSpPr>
              <a:spLocks/>
            </p:cNvSpPr>
            <p:nvPr/>
          </p:nvSpPr>
          <p:spPr bwMode="auto">
            <a:xfrm>
              <a:off x="3504" y="3791"/>
              <a:ext cx="47" cy="34"/>
            </a:xfrm>
            <a:custGeom>
              <a:avLst/>
              <a:gdLst>
                <a:gd name="T0" fmla="*/ 0 w 47"/>
                <a:gd name="T1" fmla="*/ 18 h 34"/>
                <a:gd name="T2" fmla="*/ 0 w 47"/>
                <a:gd name="T3" fmla="*/ 18 h 34"/>
                <a:gd name="T4" fmla="*/ 4 w 47"/>
                <a:gd name="T5" fmla="*/ 25 h 34"/>
                <a:gd name="T6" fmla="*/ 11 w 47"/>
                <a:gd name="T7" fmla="*/ 30 h 34"/>
                <a:gd name="T8" fmla="*/ 18 w 47"/>
                <a:gd name="T9" fmla="*/ 34 h 34"/>
                <a:gd name="T10" fmla="*/ 29 w 47"/>
                <a:gd name="T11" fmla="*/ 34 h 34"/>
                <a:gd name="T12" fmla="*/ 29 w 47"/>
                <a:gd name="T13" fmla="*/ 34 h 34"/>
                <a:gd name="T14" fmla="*/ 38 w 47"/>
                <a:gd name="T15" fmla="*/ 34 h 34"/>
                <a:gd name="T16" fmla="*/ 45 w 47"/>
                <a:gd name="T17" fmla="*/ 30 h 34"/>
                <a:gd name="T18" fmla="*/ 47 w 47"/>
                <a:gd name="T19" fmla="*/ 25 h 34"/>
                <a:gd name="T20" fmla="*/ 47 w 47"/>
                <a:gd name="T21" fmla="*/ 18 h 34"/>
                <a:gd name="T22" fmla="*/ 47 w 47"/>
                <a:gd name="T23" fmla="*/ 18 h 34"/>
                <a:gd name="T24" fmla="*/ 42 w 47"/>
                <a:gd name="T25" fmla="*/ 12 h 34"/>
                <a:gd name="T26" fmla="*/ 36 w 47"/>
                <a:gd name="T27" fmla="*/ 5 h 34"/>
                <a:gd name="T28" fmla="*/ 27 w 47"/>
                <a:gd name="T29" fmla="*/ 3 h 34"/>
                <a:gd name="T30" fmla="*/ 18 w 47"/>
                <a:gd name="T31" fmla="*/ 0 h 34"/>
                <a:gd name="T32" fmla="*/ 18 w 47"/>
                <a:gd name="T33" fmla="*/ 0 h 34"/>
                <a:gd name="T34" fmla="*/ 9 w 47"/>
                <a:gd name="T35" fmla="*/ 3 h 34"/>
                <a:gd name="T36" fmla="*/ 4 w 47"/>
                <a:gd name="T37" fmla="*/ 7 h 34"/>
                <a:gd name="T38" fmla="*/ 0 w 47"/>
                <a:gd name="T39" fmla="*/ 12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4" y="25"/>
                  </a:lnTo>
                  <a:lnTo>
                    <a:pt x="11" y="30"/>
                  </a:lnTo>
                  <a:lnTo>
                    <a:pt x="18" y="34"/>
                  </a:lnTo>
                  <a:lnTo>
                    <a:pt x="29" y="34"/>
                  </a:lnTo>
                  <a:lnTo>
                    <a:pt x="38" y="34"/>
                  </a:lnTo>
                  <a:lnTo>
                    <a:pt x="45" y="30"/>
                  </a:lnTo>
                  <a:lnTo>
                    <a:pt x="47" y="25"/>
                  </a:lnTo>
                  <a:lnTo>
                    <a:pt x="47" y="18"/>
                  </a:lnTo>
                  <a:lnTo>
                    <a:pt x="42" y="12"/>
                  </a:lnTo>
                  <a:lnTo>
                    <a:pt x="36" y="5"/>
                  </a:lnTo>
                  <a:lnTo>
                    <a:pt x="27" y="3"/>
                  </a:lnTo>
                  <a:lnTo>
                    <a:pt x="18" y="0"/>
                  </a:lnTo>
                  <a:lnTo>
                    <a:pt x="9" y="3"/>
                  </a:lnTo>
                  <a:lnTo>
                    <a:pt x="4" y="7"/>
                  </a:lnTo>
                  <a:lnTo>
                    <a:pt x="0" y="12"/>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2" name="Freeform 319">
              <a:extLst>
                <a:ext uri="{FF2B5EF4-FFF2-40B4-BE49-F238E27FC236}">
                  <a16:creationId xmlns:a16="http://schemas.microsoft.com/office/drawing/2014/main" xmlns="" id="{D6BA0EB5-A48C-0E4B-8B18-A45E51504BB5}"/>
                </a:ext>
              </a:extLst>
            </p:cNvPr>
            <p:cNvSpPr>
              <a:spLocks/>
            </p:cNvSpPr>
            <p:nvPr/>
          </p:nvSpPr>
          <p:spPr bwMode="auto">
            <a:xfrm>
              <a:off x="3504" y="3791"/>
              <a:ext cx="47" cy="34"/>
            </a:xfrm>
            <a:custGeom>
              <a:avLst/>
              <a:gdLst>
                <a:gd name="T0" fmla="*/ 0 w 47"/>
                <a:gd name="T1" fmla="*/ 18 h 34"/>
                <a:gd name="T2" fmla="*/ 0 w 47"/>
                <a:gd name="T3" fmla="*/ 18 h 34"/>
                <a:gd name="T4" fmla="*/ 4 w 47"/>
                <a:gd name="T5" fmla="*/ 25 h 34"/>
                <a:gd name="T6" fmla="*/ 11 w 47"/>
                <a:gd name="T7" fmla="*/ 30 h 34"/>
                <a:gd name="T8" fmla="*/ 18 w 47"/>
                <a:gd name="T9" fmla="*/ 34 h 34"/>
                <a:gd name="T10" fmla="*/ 29 w 47"/>
                <a:gd name="T11" fmla="*/ 34 h 34"/>
                <a:gd name="T12" fmla="*/ 29 w 47"/>
                <a:gd name="T13" fmla="*/ 34 h 34"/>
                <a:gd name="T14" fmla="*/ 38 w 47"/>
                <a:gd name="T15" fmla="*/ 34 h 34"/>
                <a:gd name="T16" fmla="*/ 45 w 47"/>
                <a:gd name="T17" fmla="*/ 30 h 34"/>
                <a:gd name="T18" fmla="*/ 47 w 47"/>
                <a:gd name="T19" fmla="*/ 25 h 34"/>
                <a:gd name="T20" fmla="*/ 47 w 47"/>
                <a:gd name="T21" fmla="*/ 18 h 34"/>
                <a:gd name="T22" fmla="*/ 47 w 47"/>
                <a:gd name="T23" fmla="*/ 18 h 34"/>
                <a:gd name="T24" fmla="*/ 42 w 47"/>
                <a:gd name="T25" fmla="*/ 12 h 34"/>
                <a:gd name="T26" fmla="*/ 36 w 47"/>
                <a:gd name="T27" fmla="*/ 5 h 34"/>
                <a:gd name="T28" fmla="*/ 27 w 47"/>
                <a:gd name="T29" fmla="*/ 3 h 34"/>
                <a:gd name="T30" fmla="*/ 18 w 47"/>
                <a:gd name="T31" fmla="*/ 0 h 34"/>
                <a:gd name="T32" fmla="*/ 18 w 47"/>
                <a:gd name="T33" fmla="*/ 0 h 34"/>
                <a:gd name="T34" fmla="*/ 9 w 47"/>
                <a:gd name="T35" fmla="*/ 3 h 34"/>
                <a:gd name="T36" fmla="*/ 4 w 47"/>
                <a:gd name="T37" fmla="*/ 7 h 34"/>
                <a:gd name="T38" fmla="*/ 0 w 47"/>
                <a:gd name="T39" fmla="*/ 12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4" y="25"/>
                  </a:lnTo>
                  <a:lnTo>
                    <a:pt x="11" y="30"/>
                  </a:lnTo>
                  <a:lnTo>
                    <a:pt x="18" y="34"/>
                  </a:lnTo>
                  <a:lnTo>
                    <a:pt x="29" y="34"/>
                  </a:lnTo>
                  <a:lnTo>
                    <a:pt x="38" y="34"/>
                  </a:lnTo>
                  <a:lnTo>
                    <a:pt x="45" y="30"/>
                  </a:lnTo>
                  <a:lnTo>
                    <a:pt x="47" y="25"/>
                  </a:lnTo>
                  <a:lnTo>
                    <a:pt x="47" y="18"/>
                  </a:lnTo>
                  <a:lnTo>
                    <a:pt x="42" y="12"/>
                  </a:lnTo>
                  <a:lnTo>
                    <a:pt x="36" y="5"/>
                  </a:lnTo>
                  <a:lnTo>
                    <a:pt x="27" y="3"/>
                  </a:lnTo>
                  <a:lnTo>
                    <a:pt x="18" y="0"/>
                  </a:lnTo>
                  <a:lnTo>
                    <a:pt x="9" y="3"/>
                  </a:lnTo>
                  <a:lnTo>
                    <a:pt x="4" y="7"/>
                  </a:lnTo>
                  <a:lnTo>
                    <a:pt x="0" y="12"/>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3" name="Freeform 320">
              <a:extLst>
                <a:ext uri="{FF2B5EF4-FFF2-40B4-BE49-F238E27FC236}">
                  <a16:creationId xmlns:a16="http://schemas.microsoft.com/office/drawing/2014/main" xmlns="" id="{6C3997D9-1A25-BF4C-A018-6926EC341723}"/>
                </a:ext>
              </a:extLst>
            </p:cNvPr>
            <p:cNvSpPr>
              <a:spLocks/>
            </p:cNvSpPr>
            <p:nvPr/>
          </p:nvSpPr>
          <p:spPr bwMode="auto">
            <a:xfrm>
              <a:off x="3456" y="3794"/>
              <a:ext cx="48" cy="31"/>
            </a:xfrm>
            <a:custGeom>
              <a:avLst/>
              <a:gdLst>
                <a:gd name="T0" fmla="*/ 0 w 48"/>
                <a:gd name="T1" fmla="*/ 15 h 31"/>
                <a:gd name="T2" fmla="*/ 0 w 48"/>
                <a:gd name="T3" fmla="*/ 15 h 31"/>
                <a:gd name="T4" fmla="*/ 5 w 48"/>
                <a:gd name="T5" fmla="*/ 22 h 31"/>
                <a:gd name="T6" fmla="*/ 12 w 48"/>
                <a:gd name="T7" fmla="*/ 27 h 31"/>
                <a:gd name="T8" fmla="*/ 18 w 48"/>
                <a:gd name="T9" fmla="*/ 31 h 31"/>
                <a:gd name="T10" fmla="*/ 30 w 48"/>
                <a:gd name="T11" fmla="*/ 31 h 31"/>
                <a:gd name="T12" fmla="*/ 30 w 48"/>
                <a:gd name="T13" fmla="*/ 31 h 31"/>
                <a:gd name="T14" fmla="*/ 36 w 48"/>
                <a:gd name="T15" fmla="*/ 31 h 31"/>
                <a:gd name="T16" fmla="*/ 43 w 48"/>
                <a:gd name="T17" fmla="*/ 27 h 31"/>
                <a:gd name="T18" fmla="*/ 48 w 48"/>
                <a:gd name="T19" fmla="*/ 22 h 31"/>
                <a:gd name="T20" fmla="*/ 48 w 48"/>
                <a:gd name="T21" fmla="*/ 15 h 31"/>
                <a:gd name="T22" fmla="*/ 48 w 48"/>
                <a:gd name="T23" fmla="*/ 15 h 31"/>
                <a:gd name="T24" fmla="*/ 43 w 48"/>
                <a:gd name="T25" fmla="*/ 9 h 31"/>
                <a:gd name="T26" fmla="*/ 36 w 48"/>
                <a:gd name="T27" fmla="*/ 4 h 31"/>
                <a:gd name="T28" fmla="*/ 30 w 48"/>
                <a:gd name="T29" fmla="*/ 0 h 31"/>
                <a:gd name="T30" fmla="*/ 21 w 48"/>
                <a:gd name="T31" fmla="*/ 0 h 31"/>
                <a:gd name="T32" fmla="*/ 21 w 48"/>
                <a:gd name="T33" fmla="*/ 0 h 31"/>
                <a:gd name="T34" fmla="*/ 12 w 48"/>
                <a:gd name="T35" fmla="*/ 0 h 31"/>
                <a:gd name="T36" fmla="*/ 5 w 48"/>
                <a:gd name="T37" fmla="*/ 4 h 31"/>
                <a:gd name="T38" fmla="*/ 0 w 48"/>
                <a:gd name="T39" fmla="*/ 9 h 31"/>
                <a:gd name="T40" fmla="*/ 0 w 48"/>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1">
                  <a:moveTo>
                    <a:pt x="0" y="15"/>
                  </a:moveTo>
                  <a:lnTo>
                    <a:pt x="0" y="15"/>
                  </a:lnTo>
                  <a:lnTo>
                    <a:pt x="5" y="22"/>
                  </a:lnTo>
                  <a:lnTo>
                    <a:pt x="12" y="27"/>
                  </a:lnTo>
                  <a:lnTo>
                    <a:pt x="18" y="31"/>
                  </a:lnTo>
                  <a:lnTo>
                    <a:pt x="30" y="31"/>
                  </a:lnTo>
                  <a:lnTo>
                    <a:pt x="36" y="31"/>
                  </a:lnTo>
                  <a:lnTo>
                    <a:pt x="43" y="27"/>
                  </a:lnTo>
                  <a:lnTo>
                    <a:pt x="48" y="22"/>
                  </a:lnTo>
                  <a:lnTo>
                    <a:pt x="48" y="15"/>
                  </a:lnTo>
                  <a:lnTo>
                    <a:pt x="43" y="9"/>
                  </a:lnTo>
                  <a:lnTo>
                    <a:pt x="36" y="4"/>
                  </a:lnTo>
                  <a:lnTo>
                    <a:pt x="30" y="0"/>
                  </a:lnTo>
                  <a:lnTo>
                    <a:pt x="21" y="0"/>
                  </a:lnTo>
                  <a:lnTo>
                    <a:pt x="12" y="0"/>
                  </a:lnTo>
                  <a:lnTo>
                    <a:pt x="5"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4" name="Freeform 321">
              <a:extLst>
                <a:ext uri="{FF2B5EF4-FFF2-40B4-BE49-F238E27FC236}">
                  <a16:creationId xmlns:a16="http://schemas.microsoft.com/office/drawing/2014/main" xmlns="" id="{FE12F712-A97C-F544-AEF0-076C945E0B3D}"/>
                </a:ext>
              </a:extLst>
            </p:cNvPr>
            <p:cNvSpPr>
              <a:spLocks/>
            </p:cNvSpPr>
            <p:nvPr/>
          </p:nvSpPr>
          <p:spPr bwMode="auto">
            <a:xfrm>
              <a:off x="3456" y="3794"/>
              <a:ext cx="48" cy="31"/>
            </a:xfrm>
            <a:custGeom>
              <a:avLst/>
              <a:gdLst>
                <a:gd name="T0" fmla="*/ 0 w 48"/>
                <a:gd name="T1" fmla="*/ 15 h 31"/>
                <a:gd name="T2" fmla="*/ 0 w 48"/>
                <a:gd name="T3" fmla="*/ 15 h 31"/>
                <a:gd name="T4" fmla="*/ 5 w 48"/>
                <a:gd name="T5" fmla="*/ 22 h 31"/>
                <a:gd name="T6" fmla="*/ 12 w 48"/>
                <a:gd name="T7" fmla="*/ 27 h 31"/>
                <a:gd name="T8" fmla="*/ 18 w 48"/>
                <a:gd name="T9" fmla="*/ 31 h 31"/>
                <a:gd name="T10" fmla="*/ 30 w 48"/>
                <a:gd name="T11" fmla="*/ 31 h 31"/>
                <a:gd name="T12" fmla="*/ 30 w 48"/>
                <a:gd name="T13" fmla="*/ 31 h 31"/>
                <a:gd name="T14" fmla="*/ 36 w 48"/>
                <a:gd name="T15" fmla="*/ 31 h 31"/>
                <a:gd name="T16" fmla="*/ 43 w 48"/>
                <a:gd name="T17" fmla="*/ 27 h 31"/>
                <a:gd name="T18" fmla="*/ 48 w 48"/>
                <a:gd name="T19" fmla="*/ 22 h 31"/>
                <a:gd name="T20" fmla="*/ 48 w 48"/>
                <a:gd name="T21" fmla="*/ 15 h 31"/>
                <a:gd name="T22" fmla="*/ 48 w 48"/>
                <a:gd name="T23" fmla="*/ 15 h 31"/>
                <a:gd name="T24" fmla="*/ 43 w 48"/>
                <a:gd name="T25" fmla="*/ 9 h 31"/>
                <a:gd name="T26" fmla="*/ 36 w 48"/>
                <a:gd name="T27" fmla="*/ 4 h 31"/>
                <a:gd name="T28" fmla="*/ 30 w 48"/>
                <a:gd name="T29" fmla="*/ 0 h 31"/>
                <a:gd name="T30" fmla="*/ 21 w 48"/>
                <a:gd name="T31" fmla="*/ 0 h 31"/>
                <a:gd name="T32" fmla="*/ 21 w 48"/>
                <a:gd name="T33" fmla="*/ 0 h 31"/>
                <a:gd name="T34" fmla="*/ 12 w 48"/>
                <a:gd name="T35" fmla="*/ 0 h 31"/>
                <a:gd name="T36" fmla="*/ 5 w 48"/>
                <a:gd name="T37" fmla="*/ 4 h 31"/>
                <a:gd name="T38" fmla="*/ 0 w 48"/>
                <a:gd name="T39" fmla="*/ 9 h 31"/>
                <a:gd name="T40" fmla="*/ 0 w 48"/>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1">
                  <a:moveTo>
                    <a:pt x="0" y="15"/>
                  </a:moveTo>
                  <a:lnTo>
                    <a:pt x="0" y="15"/>
                  </a:lnTo>
                  <a:lnTo>
                    <a:pt x="5" y="22"/>
                  </a:lnTo>
                  <a:lnTo>
                    <a:pt x="12" y="27"/>
                  </a:lnTo>
                  <a:lnTo>
                    <a:pt x="18" y="31"/>
                  </a:lnTo>
                  <a:lnTo>
                    <a:pt x="30" y="31"/>
                  </a:lnTo>
                  <a:lnTo>
                    <a:pt x="36" y="31"/>
                  </a:lnTo>
                  <a:lnTo>
                    <a:pt x="43" y="27"/>
                  </a:lnTo>
                  <a:lnTo>
                    <a:pt x="48" y="22"/>
                  </a:lnTo>
                  <a:lnTo>
                    <a:pt x="48" y="15"/>
                  </a:lnTo>
                  <a:lnTo>
                    <a:pt x="43" y="9"/>
                  </a:lnTo>
                  <a:lnTo>
                    <a:pt x="36" y="4"/>
                  </a:lnTo>
                  <a:lnTo>
                    <a:pt x="30" y="0"/>
                  </a:lnTo>
                  <a:lnTo>
                    <a:pt x="21" y="0"/>
                  </a:lnTo>
                  <a:lnTo>
                    <a:pt x="12" y="0"/>
                  </a:lnTo>
                  <a:lnTo>
                    <a:pt x="5"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5" name="Freeform 322">
              <a:extLst>
                <a:ext uri="{FF2B5EF4-FFF2-40B4-BE49-F238E27FC236}">
                  <a16:creationId xmlns:a16="http://schemas.microsoft.com/office/drawing/2014/main" xmlns="" id="{41A151D3-B8D6-0548-98A1-68DCB05E0974}"/>
                </a:ext>
              </a:extLst>
            </p:cNvPr>
            <p:cNvSpPr>
              <a:spLocks/>
            </p:cNvSpPr>
            <p:nvPr/>
          </p:nvSpPr>
          <p:spPr bwMode="auto">
            <a:xfrm>
              <a:off x="3315" y="3794"/>
              <a:ext cx="47" cy="34"/>
            </a:xfrm>
            <a:custGeom>
              <a:avLst/>
              <a:gdLst>
                <a:gd name="T0" fmla="*/ 0 w 47"/>
                <a:gd name="T1" fmla="*/ 18 h 34"/>
                <a:gd name="T2" fmla="*/ 0 w 47"/>
                <a:gd name="T3" fmla="*/ 18 h 34"/>
                <a:gd name="T4" fmla="*/ 4 w 47"/>
                <a:gd name="T5" fmla="*/ 25 h 34"/>
                <a:gd name="T6" fmla="*/ 9 w 47"/>
                <a:gd name="T7" fmla="*/ 29 h 34"/>
                <a:gd name="T8" fmla="*/ 18 w 47"/>
                <a:gd name="T9" fmla="*/ 31 h 34"/>
                <a:gd name="T10" fmla="*/ 27 w 47"/>
                <a:gd name="T11" fmla="*/ 34 h 34"/>
                <a:gd name="T12" fmla="*/ 27 w 47"/>
                <a:gd name="T13" fmla="*/ 34 h 34"/>
                <a:gd name="T14" fmla="*/ 36 w 47"/>
                <a:gd name="T15" fmla="*/ 31 h 34"/>
                <a:gd name="T16" fmla="*/ 42 w 47"/>
                <a:gd name="T17" fmla="*/ 29 h 34"/>
                <a:gd name="T18" fmla="*/ 47 w 47"/>
                <a:gd name="T19" fmla="*/ 22 h 34"/>
                <a:gd name="T20" fmla="*/ 47 w 47"/>
                <a:gd name="T21" fmla="*/ 15 h 34"/>
                <a:gd name="T22" fmla="*/ 47 w 47"/>
                <a:gd name="T23" fmla="*/ 15 h 34"/>
                <a:gd name="T24" fmla="*/ 45 w 47"/>
                <a:gd name="T25" fmla="*/ 11 h 34"/>
                <a:gd name="T26" fmla="*/ 38 w 47"/>
                <a:gd name="T27" fmla="*/ 4 h 34"/>
                <a:gd name="T28" fmla="*/ 31 w 47"/>
                <a:gd name="T29" fmla="*/ 2 h 34"/>
                <a:gd name="T30" fmla="*/ 22 w 47"/>
                <a:gd name="T31" fmla="*/ 0 h 34"/>
                <a:gd name="T32" fmla="*/ 22 w 47"/>
                <a:gd name="T33" fmla="*/ 0 h 34"/>
                <a:gd name="T34" fmla="*/ 13 w 47"/>
                <a:gd name="T35" fmla="*/ 2 h 34"/>
                <a:gd name="T36" fmla="*/ 6 w 47"/>
                <a:gd name="T37" fmla="*/ 4 h 34"/>
                <a:gd name="T38" fmla="*/ 2 w 47"/>
                <a:gd name="T39" fmla="*/ 11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4" y="25"/>
                  </a:lnTo>
                  <a:lnTo>
                    <a:pt x="9" y="29"/>
                  </a:lnTo>
                  <a:lnTo>
                    <a:pt x="18" y="31"/>
                  </a:lnTo>
                  <a:lnTo>
                    <a:pt x="27" y="34"/>
                  </a:lnTo>
                  <a:lnTo>
                    <a:pt x="36" y="31"/>
                  </a:lnTo>
                  <a:lnTo>
                    <a:pt x="42" y="29"/>
                  </a:lnTo>
                  <a:lnTo>
                    <a:pt x="47" y="22"/>
                  </a:lnTo>
                  <a:lnTo>
                    <a:pt x="47" y="15"/>
                  </a:lnTo>
                  <a:lnTo>
                    <a:pt x="45" y="11"/>
                  </a:lnTo>
                  <a:lnTo>
                    <a:pt x="38" y="4"/>
                  </a:lnTo>
                  <a:lnTo>
                    <a:pt x="31" y="2"/>
                  </a:lnTo>
                  <a:lnTo>
                    <a:pt x="22" y="0"/>
                  </a:lnTo>
                  <a:lnTo>
                    <a:pt x="13" y="2"/>
                  </a:lnTo>
                  <a:lnTo>
                    <a:pt x="6" y="4"/>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6" name="Freeform 323">
              <a:extLst>
                <a:ext uri="{FF2B5EF4-FFF2-40B4-BE49-F238E27FC236}">
                  <a16:creationId xmlns:a16="http://schemas.microsoft.com/office/drawing/2014/main" xmlns="" id="{E8378B93-52B7-704E-B3EB-54CEB68BB06A}"/>
                </a:ext>
              </a:extLst>
            </p:cNvPr>
            <p:cNvSpPr>
              <a:spLocks/>
            </p:cNvSpPr>
            <p:nvPr/>
          </p:nvSpPr>
          <p:spPr bwMode="auto">
            <a:xfrm>
              <a:off x="3315" y="3794"/>
              <a:ext cx="47" cy="34"/>
            </a:xfrm>
            <a:custGeom>
              <a:avLst/>
              <a:gdLst>
                <a:gd name="T0" fmla="*/ 0 w 47"/>
                <a:gd name="T1" fmla="*/ 18 h 34"/>
                <a:gd name="T2" fmla="*/ 0 w 47"/>
                <a:gd name="T3" fmla="*/ 18 h 34"/>
                <a:gd name="T4" fmla="*/ 4 w 47"/>
                <a:gd name="T5" fmla="*/ 25 h 34"/>
                <a:gd name="T6" fmla="*/ 9 w 47"/>
                <a:gd name="T7" fmla="*/ 29 h 34"/>
                <a:gd name="T8" fmla="*/ 18 w 47"/>
                <a:gd name="T9" fmla="*/ 31 h 34"/>
                <a:gd name="T10" fmla="*/ 27 w 47"/>
                <a:gd name="T11" fmla="*/ 34 h 34"/>
                <a:gd name="T12" fmla="*/ 27 w 47"/>
                <a:gd name="T13" fmla="*/ 34 h 34"/>
                <a:gd name="T14" fmla="*/ 36 w 47"/>
                <a:gd name="T15" fmla="*/ 31 h 34"/>
                <a:gd name="T16" fmla="*/ 42 w 47"/>
                <a:gd name="T17" fmla="*/ 29 h 34"/>
                <a:gd name="T18" fmla="*/ 47 w 47"/>
                <a:gd name="T19" fmla="*/ 22 h 34"/>
                <a:gd name="T20" fmla="*/ 47 w 47"/>
                <a:gd name="T21" fmla="*/ 15 h 34"/>
                <a:gd name="T22" fmla="*/ 47 w 47"/>
                <a:gd name="T23" fmla="*/ 15 h 34"/>
                <a:gd name="T24" fmla="*/ 45 w 47"/>
                <a:gd name="T25" fmla="*/ 11 h 34"/>
                <a:gd name="T26" fmla="*/ 38 w 47"/>
                <a:gd name="T27" fmla="*/ 4 h 34"/>
                <a:gd name="T28" fmla="*/ 31 w 47"/>
                <a:gd name="T29" fmla="*/ 2 h 34"/>
                <a:gd name="T30" fmla="*/ 22 w 47"/>
                <a:gd name="T31" fmla="*/ 0 h 34"/>
                <a:gd name="T32" fmla="*/ 22 w 47"/>
                <a:gd name="T33" fmla="*/ 0 h 34"/>
                <a:gd name="T34" fmla="*/ 13 w 47"/>
                <a:gd name="T35" fmla="*/ 2 h 34"/>
                <a:gd name="T36" fmla="*/ 6 w 47"/>
                <a:gd name="T37" fmla="*/ 4 h 34"/>
                <a:gd name="T38" fmla="*/ 2 w 47"/>
                <a:gd name="T39" fmla="*/ 11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4" y="25"/>
                  </a:lnTo>
                  <a:lnTo>
                    <a:pt x="9" y="29"/>
                  </a:lnTo>
                  <a:lnTo>
                    <a:pt x="18" y="31"/>
                  </a:lnTo>
                  <a:lnTo>
                    <a:pt x="27" y="34"/>
                  </a:lnTo>
                  <a:lnTo>
                    <a:pt x="36" y="31"/>
                  </a:lnTo>
                  <a:lnTo>
                    <a:pt x="42" y="29"/>
                  </a:lnTo>
                  <a:lnTo>
                    <a:pt x="47" y="22"/>
                  </a:lnTo>
                  <a:lnTo>
                    <a:pt x="47" y="15"/>
                  </a:lnTo>
                  <a:lnTo>
                    <a:pt x="45" y="11"/>
                  </a:lnTo>
                  <a:lnTo>
                    <a:pt x="38" y="4"/>
                  </a:lnTo>
                  <a:lnTo>
                    <a:pt x="31" y="2"/>
                  </a:lnTo>
                  <a:lnTo>
                    <a:pt x="22" y="0"/>
                  </a:lnTo>
                  <a:lnTo>
                    <a:pt x="13" y="2"/>
                  </a:lnTo>
                  <a:lnTo>
                    <a:pt x="6" y="4"/>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7" name="Freeform 324">
              <a:extLst>
                <a:ext uri="{FF2B5EF4-FFF2-40B4-BE49-F238E27FC236}">
                  <a16:creationId xmlns:a16="http://schemas.microsoft.com/office/drawing/2014/main" xmlns="" id="{CA3F6CE3-D348-D449-AA0F-99B592BAE195}"/>
                </a:ext>
              </a:extLst>
            </p:cNvPr>
            <p:cNvSpPr>
              <a:spLocks/>
            </p:cNvSpPr>
            <p:nvPr/>
          </p:nvSpPr>
          <p:spPr bwMode="auto">
            <a:xfrm>
              <a:off x="3269" y="3794"/>
              <a:ext cx="46" cy="34"/>
            </a:xfrm>
            <a:custGeom>
              <a:avLst/>
              <a:gdLst>
                <a:gd name="T0" fmla="*/ 0 w 46"/>
                <a:gd name="T1" fmla="*/ 18 h 34"/>
                <a:gd name="T2" fmla="*/ 0 w 46"/>
                <a:gd name="T3" fmla="*/ 18 h 34"/>
                <a:gd name="T4" fmla="*/ 3 w 46"/>
                <a:gd name="T5" fmla="*/ 25 h 34"/>
                <a:gd name="T6" fmla="*/ 7 w 46"/>
                <a:gd name="T7" fmla="*/ 29 h 34"/>
                <a:gd name="T8" fmla="*/ 16 w 46"/>
                <a:gd name="T9" fmla="*/ 34 h 34"/>
                <a:gd name="T10" fmla="*/ 25 w 46"/>
                <a:gd name="T11" fmla="*/ 34 h 34"/>
                <a:gd name="T12" fmla="*/ 25 w 46"/>
                <a:gd name="T13" fmla="*/ 34 h 34"/>
                <a:gd name="T14" fmla="*/ 34 w 46"/>
                <a:gd name="T15" fmla="*/ 34 h 34"/>
                <a:gd name="T16" fmla="*/ 41 w 46"/>
                <a:gd name="T17" fmla="*/ 29 h 34"/>
                <a:gd name="T18" fmla="*/ 46 w 46"/>
                <a:gd name="T19" fmla="*/ 25 h 34"/>
                <a:gd name="T20" fmla="*/ 46 w 46"/>
                <a:gd name="T21" fmla="*/ 18 h 34"/>
                <a:gd name="T22" fmla="*/ 46 w 46"/>
                <a:gd name="T23" fmla="*/ 18 h 34"/>
                <a:gd name="T24" fmla="*/ 43 w 46"/>
                <a:gd name="T25" fmla="*/ 11 h 34"/>
                <a:gd name="T26" fmla="*/ 39 w 46"/>
                <a:gd name="T27" fmla="*/ 4 h 34"/>
                <a:gd name="T28" fmla="*/ 30 w 46"/>
                <a:gd name="T29" fmla="*/ 2 h 34"/>
                <a:gd name="T30" fmla="*/ 21 w 46"/>
                <a:gd name="T31" fmla="*/ 0 h 34"/>
                <a:gd name="T32" fmla="*/ 21 w 46"/>
                <a:gd name="T33" fmla="*/ 0 h 34"/>
                <a:gd name="T34" fmla="*/ 12 w 46"/>
                <a:gd name="T35" fmla="*/ 2 h 34"/>
                <a:gd name="T36" fmla="*/ 5 w 46"/>
                <a:gd name="T37" fmla="*/ 6 h 34"/>
                <a:gd name="T38" fmla="*/ 0 w 46"/>
                <a:gd name="T39" fmla="*/ 11 h 34"/>
                <a:gd name="T40" fmla="*/ 0 w 4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34">
                  <a:moveTo>
                    <a:pt x="0" y="18"/>
                  </a:moveTo>
                  <a:lnTo>
                    <a:pt x="0" y="18"/>
                  </a:lnTo>
                  <a:lnTo>
                    <a:pt x="3" y="25"/>
                  </a:lnTo>
                  <a:lnTo>
                    <a:pt x="7" y="29"/>
                  </a:lnTo>
                  <a:lnTo>
                    <a:pt x="16" y="34"/>
                  </a:lnTo>
                  <a:lnTo>
                    <a:pt x="25" y="34"/>
                  </a:lnTo>
                  <a:lnTo>
                    <a:pt x="34" y="34"/>
                  </a:lnTo>
                  <a:lnTo>
                    <a:pt x="41" y="29"/>
                  </a:lnTo>
                  <a:lnTo>
                    <a:pt x="46" y="25"/>
                  </a:lnTo>
                  <a:lnTo>
                    <a:pt x="46" y="18"/>
                  </a:lnTo>
                  <a:lnTo>
                    <a:pt x="43" y="11"/>
                  </a:lnTo>
                  <a:lnTo>
                    <a:pt x="39" y="4"/>
                  </a:lnTo>
                  <a:lnTo>
                    <a:pt x="30" y="2"/>
                  </a:lnTo>
                  <a:lnTo>
                    <a:pt x="21" y="0"/>
                  </a:lnTo>
                  <a:lnTo>
                    <a:pt x="12" y="2"/>
                  </a:lnTo>
                  <a:lnTo>
                    <a:pt x="5" y="6"/>
                  </a:lnTo>
                  <a:lnTo>
                    <a:pt x="0"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8" name="Freeform 325">
              <a:extLst>
                <a:ext uri="{FF2B5EF4-FFF2-40B4-BE49-F238E27FC236}">
                  <a16:creationId xmlns:a16="http://schemas.microsoft.com/office/drawing/2014/main" xmlns="" id="{ED01C07C-6762-EC48-8E0C-E1DBFF8FEF9E}"/>
                </a:ext>
              </a:extLst>
            </p:cNvPr>
            <p:cNvSpPr>
              <a:spLocks/>
            </p:cNvSpPr>
            <p:nvPr/>
          </p:nvSpPr>
          <p:spPr bwMode="auto">
            <a:xfrm>
              <a:off x="3269" y="3794"/>
              <a:ext cx="46" cy="34"/>
            </a:xfrm>
            <a:custGeom>
              <a:avLst/>
              <a:gdLst>
                <a:gd name="T0" fmla="*/ 0 w 46"/>
                <a:gd name="T1" fmla="*/ 18 h 34"/>
                <a:gd name="T2" fmla="*/ 0 w 46"/>
                <a:gd name="T3" fmla="*/ 18 h 34"/>
                <a:gd name="T4" fmla="*/ 3 w 46"/>
                <a:gd name="T5" fmla="*/ 25 h 34"/>
                <a:gd name="T6" fmla="*/ 7 w 46"/>
                <a:gd name="T7" fmla="*/ 29 h 34"/>
                <a:gd name="T8" fmla="*/ 16 w 46"/>
                <a:gd name="T9" fmla="*/ 34 h 34"/>
                <a:gd name="T10" fmla="*/ 25 w 46"/>
                <a:gd name="T11" fmla="*/ 34 h 34"/>
                <a:gd name="T12" fmla="*/ 25 w 46"/>
                <a:gd name="T13" fmla="*/ 34 h 34"/>
                <a:gd name="T14" fmla="*/ 34 w 46"/>
                <a:gd name="T15" fmla="*/ 34 h 34"/>
                <a:gd name="T16" fmla="*/ 41 w 46"/>
                <a:gd name="T17" fmla="*/ 29 h 34"/>
                <a:gd name="T18" fmla="*/ 46 w 46"/>
                <a:gd name="T19" fmla="*/ 25 h 34"/>
                <a:gd name="T20" fmla="*/ 46 w 46"/>
                <a:gd name="T21" fmla="*/ 18 h 34"/>
                <a:gd name="T22" fmla="*/ 46 w 46"/>
                <a:gd name="T23" fmla="*/ 18 h 34"/>
                <a:gd name="T24" fmla="*/ 43 w 46"/>
                <a:gd name="T25" fmla="*/ 11 h 34"/>
                <a:gd name="T26" fmla="*/ 39 w 46"/>
                <a:gd name="T27" fmla="*/ 4 h 34"/>
                <a:gd name="T28" fmla="*/ 30 w 46"/>
                <a:gd name="T29" fmla="*/ 2 h 34"/>
                <a:gd name="T30" fmla="*/ 21 w 46"/>
                <a:gd name="T31" fmla="*/ 0 h 34"/>
                <a:gd name="T32" fmla="*/ 21 w 46"/>
                <a:gd name="T33" fmla="*/ 0 h 34"/>
                <a:gd name="T34" fmla="*/ 12 w 46"/>
                <a:gd name="T35" fmla="*/ 2 h 34"/>
                <a:gd name="T36" fmla="*/ 5 w 46"/>
                <a:gd name="T37" fmla="*/ 6 h 34"/>
                <a:gd name="T38" fmla="*/ 0 w 46"/>
                <a:gd name="T39" fmla="*/ 11 h 34"/>
                <a:gd name="T40" fmla="*/ 0 w 4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34">
                  <a:moveTo>
                    <a:pt x="0" y="18"/>
                  </a:moveTo>
                  <a:lnTo>
                    <a:pt x="0" y="18"/>
                  </a:lnTo>
                  <a:lnTo>
                    <a:pt x="3" y="25"/>
                  </a:lnTo>
                  <a:lnTo>
                    <a:pt x="7" y="29"/>
                  </a:lnTo>
                  <a:lnTo>
                    <a:pt x="16" y="34"/>
                  </a:lnTo>
                  <a:lnTo>
                    <a:pt x="25" y="34"/>
                  </a:lnTo>
                  <a:lnTo>
                    <a:pt x="34" y="34"/>
                  </a:lnTo>
                  <a:lnTo>
                    <a:pt x="41" y="29"/>
                  </a:lnTo>
                  <a:lnTo>
                    <a:pt x="46" y="25"/>
                  </a:lnTo>
                  <a:lnTo>
                    <a:pt x="46" y="18"/>
                  </a:lnTo>
                  <a:lnTo>
                    <a:pt x="43" y="11"/>
                  </a:lnTo>
                  <a:lnTo>
                    <a:pt x="39" y="4"/>
                  </a:lnTo>
                  <a:lnTo>
                    <a:pt x="30" y="2"/>
                  </a:lnTo>
                  <a:lnTo>
                    <a:pt x="21" y="0"/>
                  </a:lnTo>
                  <a:lnTo>
                    <a:pt x="12" y="2"/>
                  </a:lnTo>
                  <a:lnTo>
                    <a:pt x="5" y="6"/>
                  </a:lnTo>
                  <a:lnTo>
                    <a:pt x="0"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09" name="Freeform 326">
              <a:extLst>
                <a:ext uri="{FF2B5EF4-FFF2-40B4-BE49-F238E27FC236}">
                  <a16:creationId xmlns:a16="http://schemas.microsoft.com/office/drawing/2014/main" xmlns="" id="{4B739A9A-444E-304A-BC0F-83C200EFB5FB}"/>
                </a:ext>
              </a:extLst>
            </p:cNvPr>
            <p:cNvSpPr>
              <a:spLocks/>
            </p:cNvSpPr>
            <p:nvPr/>
          </p:nvSpPr>
          <p:spPr bwMode="auto">
            <a:xfrm>
              <a:off x="3222" y="3796"/>
              <a:ext cx="47" cy="32"/>
            </a:xfrm>
            <a:custGeom>
              <a:avLst/>
              <a:gdLst>
                <a:gd name="T0" fmla="*/ 0 w 47"/>
                <a:gd name="T1" fmla="*/ 16 h 32"/>
                <a:gd name="T2" fmla="*/ 0 w 47"/>
                <a:gd name="T3" fmla="*/ 16 h 32"/>
                <a:gd name="T4" fmla="*/ 2 w 47"/>
                <a:gd name="T5" fmla="*/ 23 h 32"/>
                <a:gd name="T6" fmla="*/ 7 w 47"/>
                <a:gd name="T7" fmla="*/ 27 h 32"/>
                <a:gd name="T8" fmla="*/ 16 w 47"/>
                <a:gd name="T9" fmla="*/ 32 h 32"/>
                <a:gd name="T10" fmla="*/ 25 w 47"/>
                <a:gd name="T11" fmla="*/ 32 h 32"/>
                <a:gd name="T12" fmla="*/ 25 w 47"/>
                <a:gd name="T13" fmla="*/ 32 h 32"/>
                <a:gd name="T14" fmla="*/ 34 w 47"/>
                <a:gd name="T15" fmla="*/ 32 h 32"/>
                <a:gd name="T16" fmla="*/ 41 w 47"/>
                <a:gd name="T17" fmla="*/ 27 h 32"/>
                <a:gd name="T18" fmla="*/ 45 w 47"/>
                <a:gd name="T19" fmla="*/ 23 h 32"/>
                <a:gd name="T20" fmla="*/ 47 w 47"/>
                <a:gd name="T21" fmla="*/ 16 h 32"/>
                <a:gd name="T22" fmla="*/ 47 w 47"/>
                <a:gd name="T23" fmla="*/ 16 h 32"/>
                <a:gd name="T24" fmla="*/ 43 w 47"/>
                <a:gd name="T25" fmla="*/ 9 h 32"/>
                <a:gd name="T26" fmla="*/ 38 w 47"/>
                <a:gd name="T27" fmla="*/ 4 h 32"/>
                <a:gd name="T28" fmla="*/ 29 w 47"/>
                <a:gd name="T29" fmla="*/ 0 h 32"/>
                <a:gd name="T30" fmla="*/ 20 w 47"/>
                <a:gd name="T31" fmla="*/ 0 h 32"/>
                <a:gd name="T32" fmla="*/ 20 w 47"/>
                <a:gd name="T33" fmla="*/ 0 h 32"/>
                <a:gd name="T34" fmla="*/ 11 w 47"/>
                <a:gd name="T35" fmla="*/ 0 h 32"/>
                <a:gd name="T36" fmla="*/ 5 w 47"/>
                <a:gd name="T37" fmla="*/ 4 h 32"/>
                <a:gd name="T38" fmla="*/ 0 w 47"/>
                <a:gd name="T39" fmla="*/ 9 h 32"/>
                <a:gd name="T40" fmla="*/ 0 w 4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2">
                  <a:moveTo>
                    <a:pt x="0" y="16"/>
                  </a:moveTo>
                  <a:lnTo>
                    <a:pt x="0" y="16"/>
                  </a:lnTo>
                  <a:lnTo>
                    <a:pt x="2" y="23"/>
                  </a:lnTo>
                  <a:lnTo>
                    <a:pt x="7" y="27"/>
                  </a:lnTo>
                  <a:lnTo>
                    <a:pt x="16" y="32"/>
                  </a:lnTo>
                  <a:lnTo>
                    <a:pt x="25" y="32"/>
                  </a:lnTo>
                  <a:lnTo>
                    <a:pt x="34" y="32"/>
                  </a:lnTo>
                  <a:lnTo>
                    <a:pt x="41" y="27"/>
                  </a:lnTo>
                  <a:lnTo>
                    <a:pt x="45" y="23"/>
                  </a:lnTo>
                  <a:lnTo>
                    <a:pt x="47" y="16"/>
                  </a:lnTo>
                  <a:lnTo>
                    <a:pt x="43" y="9"/>
                  </a:lnTo>
                  <a:lnTo>
                    <a:pt x="38" y="4"/>
                  </a:lnTo>
                  <a:lnTo>
                    <a:pt x="29" y="0"/>
                  </a:lnTo>
                  <a:lnTo>
                    <a:pt x="20" y="0"/>
                  </a:lnTo>
                  <a:lnTo>
                    <a:pt x="11" y="0"/>
                  </a:lnTo>
                  <a:lnTo>
                    <a:pt x="5"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0" name="Freeform 327">
              <a:extLst>
                <a:ext uri="{FF2B5EF4-FFF2-40B4-BE49-F238E27FC236}">
                  <a16:creationId xmlns:a16="http://schemas.microsoft.com/office/drawing/2014/main" xmlns="" id="{8B00A6DC-4FC6-2D4B-AEA2-6C6B15755FCD}"/>
                </a:ext>
              </a:extLst>
            </p:cNvPr>
            <p:cNvSpPr>
              <a:spLocks/>
            </p:cNvSpPr>
            <p:nvPr/>
          </p:nvSpPr>
          <p:spPr bwMode="auto">
            <a:xfrm>
              <a:off x="3222" y="3796"/>
              <a:ext cx="47" cy="32"/>
            </a:xfrm>
            <a:custGeom>
              <a:avLst/>
              <a:gdLst>
                <a:gd name="T0" fmla="*/ 0 w 47"/>
                <a:gd name="T1" fmla="*/ 16 h 32"/>
                <a:gd name="T2" fmla="*/ 0 w 47"/>
                <a:gd name="T3" fmla="*/ 16 h 32"/>
                <a:gd name="T4" fmla="*/ 2 w 47"/>
                <a:gd name="T5" fmla="*/ 23 h 32"/>
                <a:gd name="T6" fmla="*/ 7 w 47"/>
                <a:gd name="T7" fmla="*/ 27 h 32"/>
                <a:gd name="T8" fmla="*/ 16 w 47"/>
                <a:gd name="T9" fmla="*/ 32 h 32"/>
                <a:gd name="T10" fmla="*/ 25 w 47"/>
                <a:gd name="T11" fmla="*/ 32 h 32"/>
                <a:gd name="T12" fmla="*/ 25 w 47"/>
                <a:gd name="T13" fmla="*/ 32 h 32"/>
                <a:gd name="T14" fmla="*/ 34 w 47"/>
                <a:gd name="T15" fmla="*/ 32 h 32"/>
                <a:gd name="T16" fmla="*/ 41 w 47"/>
                <a:gd name="T17" fmla="*/ 27 h 32"/>
                <a:gd name="T18" fmla="*/ 45 w 47"/>
                <a:gd name="T19" fmla="*/ 23 h 32"/>
                <a:gd name="T20" fmla="*/ 47 w 47"/>
                <a:gd name="T21" fmla="*/ 16 h 32"/>
                <a:gd name="T22" fmla="*/ 47 w 47"/>
                <a:gd name="T23" fmla="*/ 16 h 32"/>
                <a:gd name="T24" fmla="*/ 43 w 47"/>
                <a:gd name="T25" fmla="*/ 9 h 32"/>
                <a:gd name="T26" fmla="*/ 38 w 47"/>
                <a:gd name="T27" fmla="*/ 4 h 32"/>
                <a:gd name="T28" fmla="*/ 29 w 47"/>
                <a:gd name="T29" fmla="*/ 0 h 32"/>
                <a:gd name="T30" fmla="*/ 20 w 47"/>
                <a:gd name="T31" fmla="*/ 0 h 32"/>
                <a:gd name="T32" fmla="*/ 20 w 47"/>
                <a:gd name="T33" fmla="*/ 0 h 32"/>
                <a:gd name="T34" fmla="*/ 11 w 47"/>
                <a:gd name="T35" fmla="*/ 0 h 32"/>
                <a:gd name="T36" fmla="*/ 5 w 47"/>
                <a:gd name="T37" fmla="*/ 4 h 32"/>
                <a:gd name="T38" fmla="*/ 0 w 47"/>
                <a:gd name="T39" fmla="*/ 9 h 32"/>
                <a:gd name="T40" fmla="*/ 0 w 4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2">
                  <a:moveTo>
                    <a:pt x="0" y="16"/>
                  </a:moveTo>
                  <a:lnTo>
                    <a:pt x="0" y="16"/>
                  </a:lnTo>
                  <a:lnTo>
                    <a:pt x="2" y="23"/>
                  </a:lnTo>
                  <a:lnTo>
                    <a:pt x="7" y="27"/>
                  </a:lnTo>
                  <a:lnTo>
                    <a:pt x="16" y="32"/>
                  </a:lnTo>
                  <a:lnTo>
                    <a:pt x="25" y="32"/>
                  </a:lnTo>
                  <a:lnTo>
                    <a:pt x="34" y="32"/>
                  </a:lnTo>
                  <a:lnTo>
                    <a:pt x="41" y="27"/>
                  </a:lnTo>
                  <a:lnTo>
                    <a:pt x="45" y="23"/>
                  </a:lnTo>
                  <a:lnTo>
                    <a:pt x="47" y="16"/>
                  </a:lnTo>
                  <a:lnTo>
                    <a:pt x="43" y="9"/>
                  </a:lnTo>
                  <a:lnTo>
                    <a:pt x="38" y="4"/>
                  </a:lnTo>
                  <a:lnTo>
                    <a:pt x="29" y="0"/>
                  </a:lnTo>
                  <a:lnTo>
                    <a:pt x="20" y="0"/>
                  </a:lnTo>
                  <a:lnTo>
                    <a:pt x="11" y="0"/>
                  </a:lnTo>
                  <a:lnTo>
                    <a:pt x="5"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1" name="Freeform 328">
              <a:extLst>
                <a:ext uri="{FF2B5EF4-FFF2-40B4-BE49-F238E27FC236}">
                  <a16:creationId xmlns:a16="http://schemas.microsoft.com/office/drawing/2014/main" xmlns="" id="{64F17481-A27A-3443-AD19-E3479086AFCF}"/>
                </a:ext>
              </a:extLst>
            </p:cNvPr>
            <p:cNvSpPr>
              <a:spLocks/>
            </p:cNvSpPr>
            <p:nvPr/>
          </p:nvSpPr>
          <p:spPr bwMode="auto">
            <a:xfrm>
              <a:off x="3175" y="3796"/>
              <a:ext cx="47" cy="34"/>
            </a:xfrm>
            <a:custGeom>
              <a:avLst/>
              <a:gdLst>
                <a:gd name="T0" fmla="*/ 0 w 47"/>
                <a:gd name="T1" fmla="*/ 16 h 34"/>
                <a:gd name="T2" fmla="*/ 0 w 47"/>
                <a:gd name="T3" fmla="*/ 16 h 34"/>
                <a:gd name="T4" fmla="*/ 2 w 47"/>
                <a:gd name="T5" fmla="*/ 23 h 34"/>
                <a:gd name="T6" fmla="*/ 7 w 47"/>
                <a:gd name="T7" fmla="*/ 27 h 34"/>
                <a:gd name="T8" fmla="*/ 16 w 47"/>
                <a:gd name="T9" fmla="*/ 32 h 34"/>
                <a:gd name="T10" fmla="*/ 25 w 47"/>
                <a:gd name="T11" fmla="*/ 34 h 34"/>
                <a:gd name="T12" fmla="*/ 25 w 47"/>
                <a:gd name="T13" fmla="*/ 34 h 34"/>
                <a:gd name="T14" fmla="*/ 34 w 47"/>
                <a:gd name="T15" fmla="*/ 32 h 34"/>
                <a:gd name="T16" fmla="*/ 40 w 47"/>
                <a:gd name="T17" fmla="*/ 27 h 34"/>
                <a:gd name="T18" fmla="*/ 45 w 47"/>
                <a:gd name="T19" fmla="*/ 23 h 34"/>
                <a:gd name="T20" fmla="*/ 47 w 47"/>
                <a:gd name="T21" fmla="*/ 16 h 34"/>
                <a:gd name="T22" fmla="*/ 47 w 47"/>
                <a:gd name="T23" fmla="*/ 16 h 34"/>
                <a:gd name="T24" fmla="*/ 45 w 47"/>
                <a:gd name="T25" fmla="*/ 9 h 34"/>
                <a:gd name="T26" fmla="*/ 38 w 47"/>
                <a:gd name="T27" fmla="*/ 4 h 34"/>
                <a:gd name="T28" fmla="*/ 31 w 47"/>
                <a:gd name="T29" fmla="*/ 0 h 34"/>
                <a:gd name="T30" fmla="*/ 22 w 47"/>
                <a:gd name="T31" fmla="*/ 0 h 34"/>
                <a:gd name="T32" fmla="*/ 22 w 47"/>
                <a:gd name="T33" fmla="*/ 0 h 34"/>
                <a:gd name="T34" fmla="*/ 13 w 47"/>
                <a:gd name="T35" fmla="*/ 0 h 34"/>
                <a:gd name="T36" fmla="*/ 7 w 47"/>
                <a:gd name="T37" fmla="*/ 4 h 34"/>
                <a:gd name="T38" fmla="*/ 2 w 47"/>
                <a:gd name="T39" fmla="*/ 9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3"/>
                  </a:lnTo>
                  <a:lnTo>
                    <a:pt x="7" y="27"/>
                  </a:lnTo>
                  <a:lnTo>
                    <a:pt x="16" y="32"/>
                  </a:lnTo>
                  <a:lnTo>
                    <a:pt x="25" y="34"/>
                  </a:lnTo>
                  <a:lnTo>
                    <a:pt x="34" y="32"/>
                  </a:lnTo>
                  <a:lnTo>
                    <a:pt x="40" y="27"/>
                  </a:lnTo>
                  <a:lnTo>
                    <a:pt x="45" y="23"/>
                  </a:lnTo>
                  <a:lnTo>
                    <a:pt x="47" y="16"/>
                  </a:lnTo>
                  <a:lnTo>
                    <a:pt x="45" y="9"/>
                  </a:lnTo>
                  <a:lnTo>
                    <a:pt x="38" y="4"/>
                  </a:lnTo>
                  <a:lnTo>
                    <a:pt x="31" y="0"/>
                  </a:lnTo>
                  <a:lnTo>
                    <a:pt x="22" y="0"/>
                  </a:lnTo>
                  <a:lnTo>
                    <a:pt x="13" y="0"/>
                  </a:lnTo>
                  <a:lnTo>
                    <a:pt x="7"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2" name="Freeform 329">
              <a:extLst>
                <a:ext uri="{FF2B5EF4-FFF2-40B4-BE49-F238E27FC236}">
                  <a16:creationId xmlns:a16="http://schemas.microsoft.com/office/drawing/2014/main" xmlns="" id="{302C6804-CB6A-C943-AC1F-4C2E8782F2AF}"/>
                </a:ext>
              </a:extLst>
            </p:cNvPr>
            <p:cNvSpPr>
              <a:spLocks/>
            </p:cNvSpPr>
            <p:nvPr/>
          </p:nvSpPr>
          <p:spPr bwMode="auto">
            <a:xfrm>
              <a:off x="3175" y="3796"/>
              <a:ext cx="47" cy="34"/>
            </a:xfrm>
            <a:custGeom>
              <a:avLst/>
              <a:gdLst>
                <a:gd name="T0" fmla="*/ 0 w 47"/>
                <a:gd name="T1" fmla="*/ 16 h 34"/>
                <a:gd name="T2" fmla="*/ 0 w 47"/>
                <a:gd name="T3" fmla="*/ 16 h 34"/>
                <a:gd name="T4" fmla="*/ 2 w 47"/>
                <a:gd name="T5" fmla="*/ 23 h 34"/>
                <a:gd name="T6" fmla="*/ 7 w 47"/>
                <a:gd name="T7" fmla="*/ 27 h 34"/>
                <a:gd name="T8" fmla="*/ 16 w 47"/>
                <a:gd name="T9" fmla="*/ 32 h 34"/>
                <a:gd name="T10" fmla="*/ 25 w 47"/>
                <a:gd name="T11" fmla="*/ 34 h 34"/>
                <a:gd name="T12" fmla="*/ 25 w 47"/>
                <a:gd name="T13" fmla="*/ 34 h 34"/>
                <a:gd name="T14" fmla="*/ 34 w 47"/>
                <a:gd name="T15" fmla="*/ 32 h 34"/>
                <a:gd name="T16" fmla="*/ 40 w 47"/>
                <a:gd name="T17" fmla="*/ 27 h 34"/>
                <a:gd name="T18" fmla="*/ 45 w 47"/>
                <a:gd name="T19" fmla="*/ 23 h 34"/>
                <a:gd name="T20" fmla="*/ 47 w 47"/>
                <a:gd name="T21" fmla="*/ 16 h 34"/>
                <a:gd name="T22" fmla="*/ 47 w 47"/>
                <a:gd name="T23" fmla="*/ 16 h 34"/>
                <a:gd name="T24" fmla="*/ 45 w 47"/>
                <a:gd name="T25" fmla="*/ 9 h 34"/>
                <a:gd name="T26" fmla="*/ 38 w 47"/>
                <a:gd name="T27" fmla="*/ 4 h 34"/>
                <a:gd name="T28" fmla="*/ 31 w 47"/>
                <a:gd name="T29" fmla="*/ 0 h 34"/>
                <a:gd name="T30" fmla="*/ 22 w 47"/>
                <a:gd name="T31" fmla="*/ 0 h 34"/>
                <a:gd name="T32" fmla="*/ 22 w 47"/>
                <a:gd name="T33" fmla="*/ 0 h 34"/>
                <a:gd name="T34" fmla="*/ 13 w 47"/>
                <a:gd name="T35" fmla="*/ 0 h 34"/>
                <a:gd name="T36" fmla="*/ 7 w 47"/>
                <a:gd name="T37" fmla="*/ 4 h 34"/>
                <a:gd name="T38" fmla="*/ 2 w 47"/>
                <a:gd name="T39" fmla="*/ 9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3"/>
                  </a:lnTo>
                  <a:lnTo>
                    <a:pt x="7" y="27"/>
                  </a:lnTo>
                  <a:lnTo>
                    <a:pt x="16" y="32"/>
                  </a:lnTo>
                  <a:lnTo>
                    <a:pt x="25" y="34"/>
                  </a:lnTo>
                  <a:lnTo>
                    <a:pt x="34" y="32"/>
                  </a:lnTo>
                  <a:lnTo>
                    <a:pt x="40" y="27"/>
                  </a:lnTo>
                  <a:lnTo>
                    <a:pt x="45" y="23"/>
                  </a:lnTo>
                  <a:lnTo>
                    <a:pt x="47" y="16"/>
                  </a:lnTo>
                  <a:lnTo>
                    <a:pt x="45" y="9"/>
                  </a:lnTo>
                  <a:lnTo>
                    <a:pt x="38" y="4"/>
                  </a:lnTo>
                  <a:lnTo>
                    <a:pt x="31" y="0"/>
                  </a:lnTo>
                  <a:lnTo>
                    <a:pt x="22" y="0"/>
                  </a:lnTo>
                  <a:lnTo>
                    <a:pt x="13" y="0"/>
                  </a:lnTo>
                  <a:lnTo>
                    <a:pt x="7"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3" name="Freeform 330">
              <a:extLst>
                <a:ext uri="{FF2B5EF4-FFF2-40B4-BE49-F238E27FC236}">
                  <a16:creationId xmlns:a16="http://schemas.microsoft.com/office/drawing/2014/main" xmlns="" id="{CBF38775-2272-1741-9B5A-58F531A8BD8D}"/>
                </a:ext>
              </a:extLst>
            </p:cNvPr>
            <p:cNvSpPr>
              <a:spLocks/>
            </p:cNvSpPr>
            <p:nvPr/>
          </p:nvSpPr>
          <p:spPr bwMode="auto">
            <a:xfrm>
              <a:off x="3128" y="3796"/>
              <a:ext cx="47" cy="34"/>
            </a:xfrm>
            <a:custGeom>
              <a:avLst/>
              <a:gdLst>
                <a:gd name="T0" fmla="*/ 0 w 47"/>
                <a:gd name="T1" fmla="*/ 16 h 34"/>
                <a:gd name="T2" fmla="*/ 0 w 47"/>
                <a:gd name="T3" fmla="*/ 16 h 34"/>
                <a:gd name="T4" fmla="*/ 2 w 47"/>
                <a:gd name="T5" fmla="*/ 23 h 34"/>
                <a:gd name="T6" fmla="*/ 6 w 47"/>
                <a:gd name="T7" fmla="*/ 29 h 34"/>
                <a:gd name="T8" fmla="*/ 15 w 47"/>
                <a:gd name="T9" fmla="*/ 32 h 34"/>
                <a:gd name="T10" fmla="*/ 24 w 47"/>
                <a:gd name="T11" fmla="*/ 34 h 34"/>
                <a:gd name="T12" fmla="*/ 24 w 47"/>
                <a:gd name="T13" fmla="*/ 34 h 34"/>
                <a:gd name="T14" fmla="*/ 33 w 47"/>
                <a:gd name="T15" fmla="*/ 32 h 34"/>
                <a:gd name="T16" fmla="*/ 40 w 47"/>
                <a:gd name="T17" fmla="*/ 27 h 34"/>
                <a:gd name="T18" fmla="*/ 45 w 47"/>
                <a:gd name="T19" fmla="*/ 23 h 34"/>
                <a:gd name="T20" fmla="*/ 47 w 47"/>
                <a:gd name="T21" fmla="*/ 16 h 34"/>
                <a:gd name="T22" fmla="*/ 47 w 47"/>
                <a:gd name="T23" fmla="*/ 16 h 34"/>
                <a:gd name="T24" fmla="*/ 45 w 47"/>
                <a:gd name="T25" fmla="*/ 9 h 34"/>
                <a:gd name="T26" fmla="*/ 40 w 47"/>
                <a:gd name="T27" fmla="*/ 4 h 34"/>
                <a:gd name="T28" fmla="*/ 31 w 47"/>
                <a:gd name="T29" fmla="*/ 0 h 34"/>
                <a:gd name="T30" fmla="*/ 22 w 47"/>
                <a:gd name="T31" fmla="*/ 0 h 34"/>
                <a:gd name="T32" fmla="*/ 22 w 47"/>
                <a:gd name="T33" fmla="*/ 0 h 34"/>
                <a:gd name="T34" fmla="*/ 13 w 47"/>
                <a:gd name="T35" fmla="*/ 2 h 34"/>
                <a:gd name="T36" fmla="*/ 6 w 47"/>
                <a:gd name="T37" fmla="*/ 4 h 34"/>
                <a:gd name="T38" fmla="*/ 2 w 47"/>
                <a:gd name="T39" fmla="*/ 9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3"/>
                  </a:lnTo>
                  <a:lnTo>
                    <a:pt x="6" y="29"/>
                  </a:lnTo>
                  <a:lnTo>
                    <a:pt x="15" y="32"/>
                  </a:lnTo>
                  <a:lnTo>
                    <a:pt x="24" y="34"/>
                  </a:lnTo>
                  <a:lnTo>
                    <a:pt x="33" y="32"/>
                  </a:lnTo>
                  <a:lnTo>
                    <a:pt x="40" y="27"/>
                  </a:lnTo>
                  <a:lnTo>
                    <a:pt x="45" y="23"/>
                  </a:lnTo>
                  <a:lnTo>
                    <a:pt x="47" y="16"/>
                  </a:lnTo>
                  <a:lnTo>
                    <a:pt x="45" y="9"/>
                  </a:lnTo>
                  <a:lnTo>
                    <a:pt x="40" y="4"/>
                  </a:lnTo>
                  <a:lnTo>
                    <a:pt x="31" y="0"/>
                  </a:lnTo>
                  <a:lnTo>
                    <a:pt x="22" y="0"/>
                  </a:lnTo>
                  <a:lnTo>
                    <a:pt x="13" y="2"/>
                  </a:lnTo>
                  <a:lnTo>
                    <a:pt x="6"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4" name="Freeform 331">
              <a:extLst>
                <a:ext uri="{FF2B5EF4-FFF2-40B4-BE49-F238E27FC236}">
                  <a16:creationId xmlns:a16="http://schemas.microsoft.com/office/drawing/2014/main" xmlns="" id="{EFC42A96-EF30-7948-91B6-E772D8C0C49F}"/>
                </a:ext>
              </a:extLst>
            </p:cNvPr>
            <p:cNvSpPr>
              <a:spLocks/>
            </p:cNvSpPr>
            <p:nvPr/>
          </p:nvSpPr>
          <p:spPr bwMode="auto">
            <a:xfrm>
              <a:off x="3128" y="3796"/>
              <a:ext cx="47" cy="34"/>
            </a:xfrm>
            <a:custGeom>
              <a:avLst/>
              <a:gdLst>
                <a:gd name="T0" fmla="*/ 0 w 47"/>
                <a:gd name="T1" fmla="*/ 16 h 34"/>
                <a:gd name="T2" fmla="*/ 0 w 47"/>
                <a:gd name="T3" fmla="*/ 16 h 34"/>
                <a:gd name="T4" fmla="*/ 2 w 47"/>
                <a:gd name="T5" fmla="*/ 23 h 34"/>
                <a:gd name="T6" fmla="*/ 6 w 47"/>
                <a:gd name="T7" fmla="*/ 29 h 34"/>
                <a:gd name="T8" fmla="*/ 15 w 47"/>
                <a:gd name="T9" fmla="*/ 32 h 34"/>
                <a:gd name="T10" fmla="*/ 24 w 47"/>
                <a:gd name="T11" fmla="*/ 34 h 34"/>
                <a:gd name="T12" fmla="*/ 24 w 47"/>
                <a:gd name="T13" fmla="*/ 34 h 34"/>
                <a:gd name="T14" fmla="*/ 33 w 47"/>
                <a:gd name="T15" fmla="*/ 32 h 34"/>
                <a:gd name="T16" fmla="*/ 40 w 47"/>
                <a:gd name="T17" fmla="*/ 27 h 34"/>
                <a:gd name="T18" fmla="*/ 45 w 47"/>
                <a:gd name="T19" fmla="*/ 23 h 34"/>
                <a:gd name="T20" fmla="*/ 47 w 47"/>
                <a:gd name="T21" fmla="*/ 16 h 34"/>
                <a:gd name="T22" fmla="*/ 47 w 47"/>
                <a:gd name="T23" fmla="*/ 16 h 34"/>
                <a:gd name="T24" fmla="*/ 45 w 47"/>
                <a:gd name="T25" fmla="*/ 9 h 34"/>
                <a:gd name="T26" fmla="*/ 40 w 47"/>
                <a:gd name="T27" fmla="*/ 4 h 34"/>
                <a:gd name="T28" fmla="*/ 31 w 47"/>
                <a:gd name="T29" fmla="*/ 0 h 34"/>
                <a:gd name="T30" fmla="*/ 22 w 47"/>
                <a:gd name="T31" fmla="*/ 0 h 34"/>
                <a:gd name="T32" fmla="*/ 22 w 47"/>
                <a:gd name="T33" fmla="*/ 0 h 34"/>
                <a:gd name="T34" fmla="*/ 13 w 47"/>
                <a:gd name="T35" fmla="*/ 2 h 34"/>
                <a:gd name="T36" fmla="*/ 6 w 47"/>
                <a:gd name="T37" fmla="*/ 4 h 34"/>
                <a:gd name="T38" fmla="*/ 2 w 47"/>
                <a:gd name="T39" fmla="*/ 9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3"/>
                  </a:lnTo>
                  <a:lnTo>
                    <a:pt x="6" y="29"/>
                  </a:lnTo>
                  <a:lnTo>
                    <a:pt x="15" y="32"/>
                  </a:lnTo>
                  <a:lnTo>
                    <a:pt x="24" y="34"/>
                  </a:lnTo>
                  <a:lnTo>
                    <a:pt x="33" y="32"/>
                  </a:lnTo>
                  <a:lnTo>
                    <a:pt x="40" y="27"/>
                  </a:lnTo>
                  <a:lnTo>
                    <a:pt x="45" y="23"/>
                  </a:lnTo>
                  <a:lnTo>
                    <a:pt x="47" y="16"/>
                  </a:lnTo>
                  <a:lnTo>
                    <a:pt x="45" y="9"/>
                  </a:lnTo>
                  <a:lnTo>
                    <a:pt x="40" y="4"/>
                  </a:lnTo>
                  <a:lnTo>
                    <a:pt x="31" y="0"/>
                  </a:lnTo>
                  <a:lnTo>
                    <a:pt x="22" y="0"/>
                  </a:lnTo>
                  <a:lnTo>
                    <a:pt x="13" y="2"/>
                  </a:lnTo>
                  <a:lnTo>
                    <a:pt x="6"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5" name="Freeform 332">
              <a:extLst>
                <a:ext uri="{FF2B5EF4-FFF2-40B4-BE49-F238E27FC236}">
                  <a16:creationId xmlns:a16="http://schemas.microsoft.com/office/drawing/2014/main" xmlns="" id="{5F0F7F91-AAD5-C24B-BF45-8BE78BB04A44}"/>
                </a:ext>
              </a:extLst>
            </p:cNvPr>
            <p:cNvSpPr>
              <a:spLocks/>
            </p:cNvSpPr>
            <p:nvPr/>
          </p:nvSpPr>
          <p:spPr bwMode="auto">
            <a:xfrm>
              <a:off x="3080" y="3796"/>
              <a:ext cx="48" cy="34"/>
            </a:xfrm>
            <a:custGeom>
              <a:avLst/>
              <a:gdLst>
                <a:gd name="T0" fmla="*/ 0 w 48"/>
                <a:gd name="T1" fmla="*/ 18 h 34"/>
                <a:gd name="T2" fmla="*/ 0 w 48"/>
                <a:gd name="T3" fmla="*/ 18 h 34"/>
                <a:gd name="T4" fmla="*/ 3 w 48"/>
                <a:gd name="T5" fmla="*/ 23 h 34"/>
                <a:gd name="T6" fmla="*/ 7 w 48"/>
                <a:gd name="T7" fmla="*/ 29 h 34"/>
                <a:gd name="T8" fmla="*/ 16 w 48"/>
                <a:gd name="T9" fmla="*/ 32 h 34"/>
                <a:gd name="T10" fmla="*/ 25 w 48"/>
                <a:gd name="T11" fmla="*/ 34 h 34"/>
                <a:gd name="T12" fmla="*/ 25 w 48"/>
                <a:gd name="T13" fmla="*/ 34 h 34"/>
                <a:gd name="T14" fmla="*/ 34 w 48"/>
                <a:gd name="T15" fmla="*/ 32 h 34"/>
                <a:gd name="T16" fmla="*/ 41 w 48"/>
                <a:gd name="T17" fmla="*/ 29 h 34"/>
                <a:gd name="T18" fmla="*/ 45 w 48"/>
                <a:gd name="T19" fmla="*/ 23 h 34"/>
                <a:gd name="T20" fmla="*/ 48 w 48"/>
                <a:gd name="T21" fmla="*/ 16 h 34"/>
                <a:gd name="T22" fmla="*/ 48 w 48"/>
                <a:gd name="T23" fmla="*/ 16 h 34"/>
                <a:gd name="T24" fmla="*/ 45 w 48"/>
                <a:gd name="T25" fmla="*/ 9 h 34"/>
                <a:gd name="T26" fmla="*/ 41 w 48"/>
                <a:gd name="T27" fmla="*/ 4 h 34"/>
                <a:gd name="T28" fmla="*/ 34 w 48"/>
                <a:gd name="T29" fmla="*/ 2 h 34"/>
                <a:gd name="T30" fmla="*/ 25 w 48"/>
                <a:gd name="T31" fmla="*/ 0 h 34"/>
                <a:gd name="T32" fmla="*/ 25 w 48"/>
                <a:gd name="T33" fmla="*/ 0 h 34"/>
                <a:gd name="T34" fmla="*/ 16 w 48"/>
                <a:gd name="T35" fmla="*/ 2 h 34"/>
                <a:gd name="T36" fmla="*/ 9 w 48"/>
                <a:gd name="T37" fmla="*/ 4 h 34"/>
                <a:gd name="T38" fmla="*/ 3 w 48"/>
                <a:gd name="T39" fmla="*/ 11 h 34"/>
                <a:gd name="T40" fmla="*/ 0 w 4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4">
                  <a:moveTo>
                    <a:pt x="0" y="18"/>
                  </a:moveTo>
                  <a:lnTo>
                    <a:pt x="0" y="18"/>
                  </a:lnTo>
                  <a:lnTo>
                    <a:pt x="3" y="23"/>
                  </a:lnTo>
                  <a:lnTo>
                    <a:pt x="7" y="29"/>
                  </a:lnTo>
                  <a:lnTo>
                    <a:pt x="16" y="32"/>
                  </a:lnTo>
                  <a:lnTo>
                    <a:pt x="25" y="34"/>
                  </a:lnTo>
                  <a:lnTo>
                    <a:pt x="34" y="32"/>
                  </a:lnTo>
                  <a:lnTo>
                    <a:pt x="41" y="29"/>
                  </a:lnTo>
                  <a:lnTo>
                    <a:pt x="45" y="23"/>
                  </a:lnTo>
                  <a:lnTo>
                    <a:pt x="48" y="16"/>
                  </a:lnTo>
                  <a:lnTo>
                    <a:pt x="45" y="9"/>
                  </a:lnTo>
                  <a:lnTo>
                    <a:pt x="41" y="4"/>
                  </a:lnTo>
                  <a:lnTo>
                    <a:pt x="34" y="2"/>
                  </a:lnTo>
                  <a:lnTo>
                    <a:pt x="25" y="0"/>
                  </a:lnTo>
                  <a:lnTo>
                    <a:pt x="16" y="2"/>
                  </a:lnTo>
                  <a:lnTo>
                    <a:pt x="9" y="4"/>
                  </a:lnTo>
                  <a:lnTo>
                    <a:pt x="3"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6" name="Freeform 333">
              <a:extLst>
                <a:ext uri="{FF2B5EF4-FFF2-40B4-BE49-F238E27FC236}">
                  <a16:creationId xmlns:a16="http://schemas.microsoft.com/office/drawing/2014/main" xmlns="" id="{D19489DE-1EFE-6B4F-A5F1-8F18DA6AB0D6}"/>
                </a:ext>
              </a:extLst>
            </p:cNvPr>
            <p:cNvSpPr>
              <a:spLocks/>
            </p:cNvSpPr>
            <p:nvPr/>
          </p:nvSpPr>
          <p:spPr bwMode="auto">
            <a:xfrm>
              <a:off x="3080" y="3796"/>
              <a:ext cx="48" cy="34"/>
            </a:xfrm>
            <a:custGeom>
              <a:avLst/>
              <a:gdLst>
                <a:gd name="T0" fmla="*/ 0 w 48"/>
                <a:gd name="T1" fmla="*/ 18 h 34"/>
                <a:gd name="T2" fmla="*/ 0 w 48"/>
                <a:gd name="T3" fmla="*/ 18 h 34"/>
                <a:gd name="T4" fmla="*/ 3 w 48"/>
                <a:gd name="T5" fmla="*/ 23 h 34"/>
                <a:gd name="T6" fmla="*/ 7 w 48"/>
                <a:gd name="T7" fmla="*/ 29 h 34"/>
                <a:gd name="T8" fmla="*/ 16 w 48"/>
                <a:gd name="T9" fmla="*/ 32 h 34"/>
                <a:gd name="T10" fmla="*/ 25 w 48"/>
                <a:gd name="T11" fmla="*/ 34 h 34"/>
                <a:gd name="T12" fmla="*/ 25 w 48"/>
                <a:gd name="T13" fmla="*/ 34 h 34"/>
                <a:gd name="T14" fmla="*/ 34 w 48"/>
                <a:gd name="T15" fmla="*/ 32 h 34"/>
                <a:gd name="T16" fmla="*/ 41 w 48"/>
                <a:gd name="T17" fmla="*/ 29 h 34"/>
                <a:gd name="T18" fmla="*/ 45 w 48"/>
                <a:gd name="T19" fmla="*/ 23 h 34"/>
                <a:gd name="T20" fmla="*/ 48 w 48"/>
                <a:gd name="T21" fmla="*/ 16 h 34"/>
                <a:gd name="T22" fmla="*/ 48 w 48"/>
                <a:gd name="T23" fmla="*/ 16 h 34"/>
                <a:gd name="T24" fmla="*/ 45 w 48"/>
                <a:gd name="T25" fmla="*/ 9 h 34"/>
                <a:gd name="T26" fmla="*/ 41 w 48"/>
                <a:gd name="T27" fmla="*/ 4 h 34"/>
                <a:gd name="T28" fmla="*/ 34 w 48"/>
                <a:gd name="T29" fmla="*/ 2 h 34"/>
                <a:gd name="T30" fmla="*/ 25 w 48"/>
                <a:gd name="T31" fmla="*/ 0 h 34"/>
                <a:gd name="T32" fmla="*/ 25 w 48"/>
                <a:gd name="T33" fmla="*/ 0 h 34"/>
                <a:gd name="T34" fmla="*/ 16 w 48"/>
                <a:gd name="T35" fmla="*/ 2 h 34"/>
                <a:gd name="T36" fmla="*/ 9 w 48"/>
                <a:gd name="T37" fmla="*/ 4 h 34"/>
                <a:gd name="T38" fmla="*/ 3 w 48"/>
                <a:gd name="T39" fmla="*/ 11 h 34"/>
                <a:gd name="T40" fmla="*/ 0 w 4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4">
                  <a:moveTo>
                    <a:pt x="0" y="18"/>
                  </a:moveTo>
                  <a:lnTo>
                    <a:pt x="0" y="18"/>
                  </a:lnTo>
                  <a:lnTo>
                    <a:pt x="3" y="23"/>
                  </a:lnTo>
                  <a:lnTo>
                    <a:pt x="7" y="29"/>
                  </a:lnTo>
                  <a:lnTo>
                    <a:pt x="16" y="32"/>
                  </a:lnTo>
                  <a:lnTo>
                    <a:pt x="25" y="34"/>
                  </a:lnTo>
                  <a:lnTo>
                    <a:pt x="34" y="32"/>
                  </a:lnTo>
                  <a:lnTo>
                    <a:pt x="41" y="29"/>
                  </a:lnTo>
                  <a:lnTo>
                    <a:pt x="45" y="23"/>
                  </a:lnTo>
                  <a:lnTo>
                    <a:pt x="48" y="16"/>
                  </a:lnTo>
                  <a:lnTo>
                    <a:pt x="45" y="9"/>
                  </a:lnTo>
                  <a:lnTo>
                    <a:pt x="41" y="4"/>
                  </a:lnTo>
                  <a:lnTo>
                    <a:pt x="34" y="2"/>
                  </a:lnTo>
                  <a:lnTo>
                    <a:pt x="25" y="0"/>
                  </a:lnTo>
                  <a:lnTo>
                    <a:pt x="16" y="2"/>
                  </a:lnTo>
                  <a:lnTo>
                    <a:pt x="9" y="4"/>
                  </a:lnTo>
                  <a:lnTo>
                    <a:pt x="3"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7" name="Freeform 334">
              <a:extLst>
                <a:ext uri="{FF2B5EF4-FFF2-40B4-BE49-F238E27FC236}">
                  <a16:creationId xmlns:a16="http://schemas.microsoft.com/office/drawing/2014/main" xmlns="" id="{5FCE4B36-7161-AD4B-B0BE-403A7DB2553E}"/>
                </a:ext>
              </a:extLst>
            </p:cNvPr>
            <p:cNvSpPr>
              <a:spLocks/>
            </p:cNvSpPr>
            <p:nvPr/>
          </p:nvSpPr>
          <p:spPr bwMode="auto">
            <a:xfrm>
              <a:off x="3035" y="3796"/>
              <a:ext cx="45" cy="34"/>
            </a:xfrm>
            <a:custGeom>
              <a:avLst/>
              <a:gdLst>
                <a:gd name="T0" fmla="*/ 0 w 45"/>
                <a:gd name="T1" fmla="*/ 18 h 34"/>
                <a:gd name="T2" fmla="*/ 0 w 45"/>
                <a:gd name="T3" fmla="*/ 18 h 34"/>
                <a:gd name="T4" fmla="*/ 0 w 45"/>
                <a:gd name="T5" fmla="*/ 25 h 34"/>
                <a:gd name="T6" fmla="*/ 5 w 45"/>
                <a:gd name="T7" fmla="*/ 29 h 34"/>
                <a:gd name="T8" fmla="*/ 14 w 45"/>
                <a:gd name="T9" fmla="*/ 34 h 34"/>
                <a:gd name="T10" fmla="*/ 23 w 45"/>
                <a:gd name="T11" fmla="*/ 34 h 34"/>
                <a:gd name="T12" fmla="*/ 23 w 45"/>
                <a:gd name="T13" fmla="*/ 34 h 34"/>
                <a:gd name="T14" fmla="*/ 32 w 45"/>
                <a:gd name="T15" fmla="*/ 32 h 34"/>
                <a:gd name="T16" fmla="*/ 39 w 45"/>
                <a:gd name="T17" fmla="*/ 29 h 34"/>
                <a:gd name="T18" fmla="*/ 43 w 45"/>
                <a:gd name="T19" fmla="*/ 23 h 34"/>
                <a:gd name="T20" fmla="*/ 45 w 45"/>
                <a:gd name="T21" fmla="*/ 18 h 34"/>
                <a:gd name="T22" fmla="*/ 45 w 45"/>
                <a:gd name="T23" fmla="*/ 18 h 34"/>
                <a:gd name="T24" fmla="*/ 45 w 45"/>
                <a:gd name="T25" fmla="*/ 11 h 34"/>
                <a:gd name="T26" fmla="*/ 39 w 45"/>
                <a:gd name="T27" fmla="*/ 4 h 34"/>
                <a:gd name="T28" fmla="*/ 32 w 45"/>
                <a:gd name="T29" fmla="*/ 2 h 34"/>
                <a:gd name="T30" fmla="*/ 23 w 45"/>
                <a:gd name="T31" fmla="*/ 0 h 34"/>
                <a:gd name="T32" fmla="*/ 23 w 45"/>
                <a:gd name="T33" fmla="*/ 0 h 34"/>
                <a:gd name="T34" fmla="*/ 14 w 45"/>
                <a:gd name="T35" fmla="*/ 2 h 34"/>
                <a:gd name="T36" fmla="*/ 7 w 45"/>
                <a:gd name="T37" fmla="*/ 4 h 34"/>
                <a:gd name="T38" fmla="*/ 2 w 45"/>
                <a:gd name="T39" fmla="*/ 11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0" y="25"/>
                  </a:lnTo>
                  <a:lnTo>
                    <a:pt x="5" y="29"/>
                  </a:lnTo>
                  <a:lnTo>
                    <a:pt x="14" y="34"/>
                  </a:lnTo>
                  <a:lnTo>
                    <a:pt x="23" y="34"/>
                  </a:lnTo>
                  <a:lnTo>
                    <a:pt x="32" y="32"/>
                  </a:lnTo>
                  <a:lnTo>
                    <a:pt x="39" y="29"/>
                  </a:lnTo>
                  <a:lnTo>
                    <a:pt x="43" y="23"/>
                  </a:lnTo>
                  <a:lnTo>
                    <a:pt x="45" y="18"/>
                  </a:lnTo>
                  <a:lnTo>
                    <a:pt x="45" y="11"/>
                  </a:lnTo>
                  <a:lnTo>
                    <a:pt x="39" y="4"/>
                  </a:lnTo>
                  <a:lnTo>
                    <a:pt x="32" y="2"/>
                  </a:lnTo>
                  <a:lnTo>
                    <a:pt x="23" y="0"/>
                  </a:lnTo>
                  <a:lnTo>
                    <a:pt x="14" y="2"/>
                  </a:lnTo>
                  <a:lnTo>
                    <a:pt x="7" y="4"/>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8" name="Freeform 335">
              <a:extLst>
                <a:ext uri="{FF2B5EF4-FFF2-40B4-BE49-F238E27FC236}">
                  <a16:creationId xmlns:a16="http://schemas.microsoft.com/office/drawing/2014/main" xmlns="" id="{9C9DE463-C582-C249-B575-00ABCFAD66E6}"/>
                </a:ext>
              </a:extLst>
            </p:cNvPr>
            <p:cNvSpPr>
              <a:spLocks/>
            </p:cNvSpPr>
            <p:nvPr/>
          </p:nvSpPr>
          <p:spPr bwMode="auto">
            <a:xfrm>
              <a:off x="3035" y="3796"/>
              <a:ext cx="45" cy="34"/>
            </a:xfrm>
            <a:custGeom>
              <a:avLst/>
              <a:gdLst>
                <a:gd name="T0" fmla="*/ 0 w 45"/>
                <a:gd name="T1" fmla="*/ 18 h 34"/>
                <a:gd name="T2" fmla="*/ 0 w 45"/>
                <a:gd name="T3" fmla="*/ 18 h 34"/>
                <a:gd name="T4" fmla="*/ 0 w 45"/>
                <a:gd name="T5" fmla="*/ 25 h 34"/>
                <a:gd name="T6" fmla="*/ 5 w 45"/>
                <a:gd name="T7" fmla="*/ 29 h 34"/>
                <a:gd name="T8" fmla="*/ 14 w 45"/>
                <a:gd name="T9" fmla="*/ 34 h 34"/>
                <a:gd name="T10" fmla="*/ 23 w 45"/>
                <a:gd name="T11" fmla="*/ 34 h 34"/>
                <a:gd name="T12" fmla="*/ 23 w 45"/>
                <a:gd name="T13" fmla="*/ 34 h 34"/>
                <a:gd name="T14" fmla="*/ 32 w 45"/>
                <a:gd name="T15" fmla="*/ 32 h 34"/>
                <a:gd name="T16" fmla="*/ 39 w 45"/>
                <a:gd name="T17" fmla="*/ 29 h 34"/>
                <a:gd name="T18" fmla="*/ 43 w 45"/>
                <a:gd name="T19" fmla="*/ 23 h 34"/>
                <a:gd name="T20" fmla="*/ 45 w 45"/>
                <a:gd name="T21" fmla="*/ 18 h 34"/>
                <a:gd name="T22" fmla="*/ 45 w 45"/>
                <a:gd name="T23" fmla="*/ 18 h 34"/>
                <a:gd name="T24" fmla="*/ 45 w 45"/>
                <a:gd name="T25" fmla="*/ 11 h 34"/>
                <a:gd name="T26" fmla="*/ 39 w 45"/>
                <a:gd name="T27" fmla="*/ 4 h 34"/>
                <a:gd name="T28" fmla="*/ 32 w 45"/>
                <a:gd name="T29" fmla="*/ 2 h 34"/>
                <a:gd name="T30" fmla="*/ 23 w 45"/>
                <a:gd name="T31" fmla="*/ 0 h 34"/>
                <a:gd name="T32" fmla="*/ 23 w 45"/>
                <a:gd name="T33" fmla="*/ 0 h 34"/>
                <a:gd name="T34" fmla="*/ 14 w 45"/>
                <a:gd name="T35" fmla="*/ 2 h 34"/>
                <a:gd name="T36" fmla="*/ 7 w 45"/>
                <a:gd name="T37" fmla="*/ 4 h 34"/>
                <a:gd name="T38" fmla="*/ 2 w 45"/>
                <a:gd name="T39" fmla="*/ 11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0" y="25"/>
                  </a:lnTo>
                  <a:lnTo>
                    <a:pt x="5" y="29"/>
                  </a:lnTo>
                  <a:lnTo>
                    <a:pt x="14" y="34"/>
                  </a:lnTo>
                  <a:lnTo>
                    <a:pt x="23" y="34"/>
                  </a:lnTo>
                  <a:lnTo>
                    <a:pt x="32" y="32"/>
                  </a:lnTo>
                  <a:lnTo>
                    <a:pt x="39" y="29"/>
                  </a:lnTo>
                  <a:lnTo>
                    <a:pt x="43" y="23"/>
                  </a:lnTo>
                  <a:lnTo>
                    <a:pt x="45" y="18"/>
                  </a:lnTo>
                  <a:lnTo>
                    <a:pt x="45" y="11"/>
                  </a:lnTo>
                  <a:lnTo>
                    <a:pt x="39" y="4"/>
                  </a:lnTo>
                  <a:lnTo>
                    <a:pt x="32" y="2"/>
                  </a:lnTo>
                  <a:lnTo>
                    <a:pt x="23" y="0"/>
                  </a:lnTo>
                  <a:lnTo>
                    <a:pt x="14" y="2"/>
                  </a:lnTo>
                  <a:lnTo>
                    <a:pt x="7" y="4"/>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19" name="Freeform 336">
              <a:extLst>
                <a:ext uri="{FF2B5EF4-FFF2-40B4-BE49-F238E27FC236}">
                  <a16:creationId xmlns:a16="http://schemas.microsoft.com/office/drawing/2014/main" xmlns="" id="{A955F263-7153-9B41-90F0-ADA1A25851E0}"/>
                </a:ext>
              </a:extLst>
            </p:cNvPr>
            <p:cNvSpPr>
              <a:spLocks/>
            </p:cNvSpPr>
            <p:nvPr/>
          </p:nvSpPr>
          <p:spPr bwMode="auto">
            <a:xfrm>
              <a:off x="2988" y="3796"/>
              <a:ext cx="47" cy="34"/>
            </a:xfrm>
            <a:custGeom>
              <a:avLst/>
              <a:gdLst>
                <a:gd name="T0" fmla="*/ 0 w 47"/>
                <a:gd name="T1" fmla="*/ 18 h 34"/>
                <a:gd name="T2" fmla="*/ 0 w 47"/>
                <a:gd name="T3" fmla="*/ 18 h 34"/>
                <a:gd name="T4" fmla="*/ 0 w 47"/>
                <a:gd name="T5" fmla="*/ 25 h 34"/>
                <a:gd name="T6" fmla="*/ 4 w 47"/>
                <a:gd name="T7" fmla="*/ 29 h 34"/>
                <a:gd name="T8" fmla="*/ 13 w 47"/>
                <a:gd name="T9" fmla="*/ 34 h 34"/>
                <a:gd name="T10" fmla="*/ 22 w 47"/>
                <a:gd name="T11" fmla="*/ 34 h 34"/>
                <a:gd name="T12" fmla="*/ 22 w 47"/>
                <a:gd name="T13" fmla="*/ 34 h 34"/>
                <a:gd name="T14" fmla="*/ 31 w 47"/>
                <a:gd name="T15" fmla="*/ 34 h 34"/>
                <a:gd name="T16" fmla="*/ 38 w 47"/>
                <a:gd name="T17" fmla="*/ 29 h 34"/>
                <a:gd name="T18" fmla="*/ 45 w 47"/>
                <a:gd name="T19" fmla="*/ 25 h 34"/>
                <a:gd name="T20" fmla="*/ 47 w 47"/>
                <a:gd name="T21" fmla="*/ 18 h 34"/>
                <a:gd name="T22" fmla="*/ 47 w 47"/>
                <a:gd name="T23" fmla="*/ 18 h 34"/>
                <a:gd name="T24" fmla="*/ 45 w 47"/>
                <a:gd name="T25" fmla="*/ 11 h 34"/>
                <a:gd name="T26" fmla="*/ 40 w 47"/>
                <a:gd name="T27" fmla="*/ 7 h 34"/>
                <a:gd name="T28" fmla="*/ 34 w 47"/>
                <a:gd name="T29" fmla="*/ 2 h 34"/>
                <a:gd name="T30" fmla="*/ 25 w 47"/>
                <a:gd name="T31" fmla="*/ 0 h 34"/>
                <a:gd name="T32" fmla="*/ 25 w 47"/>
                <a:gd name="T33" fmla="*/ 0 h 34"/>
                <a:gd name="T34" fmla="*/ 16 w 47"/>
                <a:gd name="T35" fmla="*/ 2 h 34"/>
                <a:gd name="T36" fmla="*/ 7 w 47"/>
                <a:gd name="T37" fmla="*/ 7 h 34"/>
                <a:gd name="T38" fmla="*/ 2 w 47"/>
                <a:gd name="T39" fmla="*/ 11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0" y="25"/>
                  </a:lnTo>
                  <a:lnTo>
                    <a:pt x="4" y="29"/>
                  </a:lnTo>
                  <a:lnTo>
                    <a:pt x="13" y="34"/>
                  </a:lnTo>
                  <a:lnTo>
                    <a:pt x="22" y="34"/>
                  </a:lnTo>
                  <a:lnTo>
                    <a:pt x="31" y="34"/>
                  </a:lnTo>
                  <a:lnTo>
                    <a:pt x="38" y="29"/>
                  </a:lnTo>
                  <a:lnTo>
                    <a:pt x="45" y="25"/>
                  </a:lnTo>
                  <a:lnTo>
                    <a:pt x="47" y="18"/>
                  </a:lnTo>
                  <a:lnTo>
                    <a:pt x="45" y="11"/>
                  </a:lnTo>
                  <a:lnTo>
                    <a:pt x="40" y="7"/>
                  </a:lnTo>
                  <a:lnTo>
                    <a:pt x="34" y="2"/>
                  </a:lnTo>
                  <a:lnTo>
                    <a:pt x="25" y="0"/>
                  </a:lnTo>
                  <a:lnTo>
                    <a:pt x="16" y="2"/>
                  </a:lnTo>
                  <a:lnTo>
                    <a:pt x="7" y="7"/>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0" name="Freeform 337">
              <a:extLst>
                <a:ext uri="{FF2B5EF4-FFF2-40B4-BE49-F238E27FC236}">
                  <a16:creationId xmlns:a16="http://schemas.microsoft.com/office/drawing/2014/main" xmlns="" id="{9EA36C4C-EA39-FF47-9AA4-42E1AEFC7E48}"/>
                </a:ext>
              </a:extLst>
            </p:cNvPr>
            <p:cNvSpPr>
              <a:spLocks/>
            </p:cNvSpPr>
            <p:nvPr/>
          </p:nvSpPr>
          <p:spPr bwMode="auto">
            <a:xfrm>
              <a:off x="2988" y="3796"/>
              <a:ext cx="47" cy="34"/>
            </a:xfrm>
            <a:custGeom>
              <a:avLst/>
              <a:gdLst>
                <a:gd name="T0" fmla="*/ 0 w 47"/>
                <a:gd name="T1" fmla="*/ 18 h 34"/>
                <a:gd name="T2" fmla="*/ 0 w 47"/>
                <a:gd name="T3" fmla="*/ 18 h 34"/>
                <a:gd name="T4" fmla="*/ 0 w 47"/>
                <a:gd name="T5" fmla="*/ 25 h 34"/>
                <a:gd name="T6" fmla="*/ 4 w 47"/>
                <a:gd name="T7" fmla="*/ 29 h 34"/>
                <a:gd name="T8" fmla="*/ 13 w 47"/>
                <a:gd name="T9" fmla="*/ 34 h 34"/>
                <a:gd name="T10" fmla="*/ 22 w 47"/>
                <a:gd name="T11" fmla="*/ 34 h 34"/>
                <a:gd name="T12" fmla="*/ 22 w 47"/>
                <a:gd name="T13" fmla="*/ 34 h 34"/>
                <a:gd name="T14" fmla="*/ 31 w 47"/>
                <a:gd name="T15" fmla="*/ 34 h 34"/>
                <a:gd name="T16" fmla="*/ 38 w 47"/>
                <a:gd name="T17" fmla="*/ 29 h 34"/>
                <a:gd name="T18" fmla="*/ 45 w 47"/>
                <a:gd name="T19" fmla="*/ 25 h 34"/>
                <a:gd name="T20" fmla="*/ 47 w 47"/>
                <a:gd name="T21" fmla="*/ 18 h 34"/>
                <a:gd name="T22" fmla="*/ 47 w 47"/>
                <a:gd name="T23" fmla="*/ 18 h 34"/>
                <a:gd name="T24" fmla="*/ 45 w 47"/>
                <a:gd name="T25" fmla="*/ 11 h 34"/>
                <a:gd name="T26" fmla="*/ 40 w 47"/>
                <a:gd name="T27" fmla="*/ 7 h 34"/>
                <a:gd name="T28" fmla="*/ 34 w 47"/>
                <a:gd name="T29" fmla="*/ 2 h 34"/>
                <a:gd name="T30" fmla="*/ 25 w 47"/>
                <a:gd name="T31" fmla="*/ 0 h 34"/>
                <a:gd name="T32" fmla="*/ 25 w 47"/>
                <a:gd name="T33" fmla="*/ 0 h 34"/>
                <a:gd name="T34" fmla="*/ 16 w 47"/>
                <a:gd name="T35" fmla="*/ 2 h 34"/>
                <a:gd name="T36" fmla="*/ 7 w 47"/>
                <a:gd name="T37" fmla="*/ 7 h 34"/>
                <a:gd name="T38" fmla="*/ 2 w 47"/>
                <a:gd name="T39" fmla="*/ 11 h 34"/>
                <a:gd name="T40" fmla="*/ 0 w 4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8"/>
                  </a:moveTo>
                  <a:lnTo>
                    <a:pt x="0" y="18"/>
                  </a:lnTo>
                  <a:lnTo>
                    <a:pt x="0" y="25"/>
                  </a:lnTo>
                  <a:lnTo>
                    <a:pt x="4" y="29"/>
                  </a:lnTo>
                  <a:lnTo>
                    <a:pt x="13" y="34"/>
                  </a:lnTo>
                  <a:lnTo>
                    <a:pt x="22" y="34"/>
                  </a:lnTo>
                  <a:lnTo>
                    <a:pt x="31" y="34"/>
                  </a:lnTo>
                  <a:lnTo>
                    <a:pt x="38" y="29"/>
                  </a:lnTo>
                  <a:lnTo>
                    <a:pt x="45" y="25"/>
                  </a:lnTo>
                  <a:lnTo>
                    <a:pt x="47" y="18"/>
                  </a:lnTo>
                  <a:lnTo>
                    <a:pt x="45" y="11"/>
                  </a:lnTo>
                  <a:lnTo>
                    <a:pt x="40" y="7"/>
                  </a:lnTo>
                  <a:lnTo>
                    <a:pt x="34" y="2"/>
                  </a:lnTo>
                  <a:lnTo>
                    <a:pt x="25" y="0"/>
                  </a:lnTo>
                  <a:lnTo>
                    <a:pt x="16" y="2"/>
                  </a:lnTo>
                  <a:lnTo>
                    <a:pt x="7" y="7"/>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1" name="Freeform 338">
              <a:extLst>
                <a:ext uri="{FF2B5EF4-FFF2-40B4-BE49-F238E27FC236}">
                  <a16:creationId xmlns:a16="http://schemas.microsoft.com/office/drawing/2014/main" xmlns="" id="{771462C3-5934-D040-A826-DE898E184019}"/>
                </a:ext>
              </a:extLst>
            </p:cNvPr>
            <p:cNvSpPr>
              <a:spLocks/>
            </p:cNvSpPr>
            <p:nvPr/>
          </p:nvSpPr>
          <p:spPr bwMode="auto">
            <a:xfrm>
              <a:off x="2033" y="3805"/>
              <a:ext cx="54" cy="34"/>
            </a:xfrm>
            <a:custGeom>
              <a:avLst/>
              <a:gdLst>
                <a:gd name="T0" fmla="*/ 2 w 54"/>
                <a:gd name="T1" fmla="*/ 18 h 34"/>
                <a:gd name="T2" fmla="*/ 2 w 54"/>
                <a:gd name="T3" fmla="*/ 18 h 34"/>
                <a:gd name="T4" fmla="*/ 0 w 54"/>
                <a:gd name="T5" fmla="*/ 23 h 34"/>
                <a:gd name="T6" fmla="*/ 0 w 54"/>
                <a:gd name="T7" fmla="*/ 29 h 34"/>
                <a:gd name="T8" fmla="*/ 5 w 54"/>
                <a:gd name="T9" fmla="*/ 32 h 34"/>
                <a:gd name="T10" fmla="*/ 14 w 54"/>
                <a:gd name="T11" fmla="*/ 34 h 34"/>
                <a:gd name="T12" fmla="*/ 14 w 54"/>
                <a:gd name="T13" fmla="*/ 34 h 34"/>
                <a:gd name="T14" fmla="*/ 25 w 54"/>
                <a:gd name="T15" fmla="*/ 32 h 34"/>
                <a:gd name="T16" fmla="*/ 36 w 54"/>
                <a:gd name="T17" fmla="*/ 29 h 34"/>
                <a:gd name="T18" fmla="*/ 45 w 54"/>
                <a:gd name="T19" fmla="*/ 23 h 34"/>
                <a:gd name="T20" fmla="*/ 52 w 54"/>
                <a:gd name="T21" fmla="*/ 16 h 34"/>
                <a:gd name="T22" fmla="*/ 52 w 54"/>
                <a:gd name="T23" fmla="*/ 16 h 34"/>
                <a:gd name="T24" fmla="*/ 54 w 54"/>
                <a:gd name="T25" fmla="*/ 11 h 34"/>
                <a:gd name="T26" fmla="*/ 52 w 54"/>
                <a:gd name="T27" fmla="*/ 4 h 34"/>
                <a:gd name="T28" fmla="*/ 47 w 54"/>
                <a:gd name="T29" fmla="*/ 2 h 34"/>
                <a:gd name="T30" fmla="*/ 38 w 54"/>
                <a:gd name="T31" fmla="*/ 0 h 34"/>
                <a:gd name="T32" fmla="*/ 38 w 54"/>
                <a:gd name="T33" fmla="*/ 0 h 34"/>
                <a:gd name="T34" fmla="*/ 29 w 54"/>
                <a:gd name="T35" fmla="*/ 2 h 34"/>
                <a:gd name="T36" fmla="*/ 18 w 54"/>
                <a:gd name="T37" fmla="*/ 4 h 34"/>
                <a:gd name="T38" fmla="*/ 9 w 54"/>
                <a:gd name="T39" fmla="*/ 11 h 34"/>
                <a:gd name="T40" fmla="*/ 2 w 54"/>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4">
                  <a:moveTo>
                    <a:pt x="2" y="18"/>
                  </a:moveTo>
                  <a:lnTo>
                    <a:pt x="2" y="18"/>
                  </a:lnTo>
                  <a:lnTo>
                    <a:pt x="0" y="23"/>
                  </a:lnTo>
                  <a:lnTo>
                    <a:pt x="0" y="29"/>
                  </a:lnTo>
                  <a:lnTo>
                    <a:pt x="5" y="32"/>
                  </a:lnTo>
                  <a:lnTo>
                    <a:pt x="14" y="34"/>
                  </a:lnTo>
                  <a:lnTo>
                    <a:pt x="25" y="32"/>
                  </a:lnTo>
                  <a:lnTo>
                    <a:pt x="36" y="29"/>
                  </a:lnTo>
                  <a:lnTo>
                    <a:pt x="45" y="23"/>
                  </a:lnTo>
                  <a:lnTo>
                    <a:pt x="52" y="16"/>
                  </a:lnTo>
                  <a:lnTo>
                    <a:pt x="54" y="11"/>
                  </a:lnTo>
                  <a:lnTo>
                    <a:pt x="52" y="4"/>
                  </a:lnTo>
                  <a:lnTo>
                    <a:pt x="47" y="2"/>
                  </a:lnTo>
                  <a:lnTo>
                    <a:pt x="38" y="0"/>
                  </a:lnTo>
                  <a:lnTo>
                    <a:pt x="29" y="2"/>
                  </a:lnTo>
                  <a:lnTo>
                    <a:pt x="18" y="4"/>
                  </a:lnTo>
                  <a:lnTo>
                    <a:pt x="9" y="11"/>
                  </a:lnTo>
                  <a:lnTo>
                    <a:pt x="2"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2" name="Freeform 339">
              <a:extLst>
                <a:ext uri="{FF2B5EF4-FFF2-40B4-BE49-F238E27FC236}">
                  <a16:creationId xmlns:a16="http://schemas.microsoft.com/office/drawing/2014/main" xmlns="" id="{394E3290-2917-9347-9AC3-318017BEFFCF}"/>
                </a:ext>
              </a:extLst>
            </p:cNvPr>
            <p:cNvSpPr>
              <a:spLocks/>
            </p:cNvSpPr>
            <p:nvPr/>
          </p:nvSpPr>
          <p:spPr bwMode="auto">
            <a:xfrm>
              <a:off x="2033" y="3805"/>
              <a:ext cx="54" cy="34"/>
            </a:xfrm>
            <a:custGeom>
              <a:avLst/>
              <a:gdLst>
                <a:gd name="T0" fmla="*/ 2 w 54"/>
                <a:gd name="T1" fmla="*/ 18 h 34"/>
                <a:gd name="T2" fmla="*/ 2 w 54"/>
                <a:gd name="T3" fmla="*/ 18 h 34"/>
                <a:gd name="T4" fmla="*/ 0 w 54"/>
                <a:gd name="T5" fmla="*/ 23 h 34"/>
                <a:gd name="T6" fmla="*/ 0 w 54"/>
                <a:gd name="T7" fmla="*/ 29 h 34"/>
                <a:gd name="T8" fmla="*/ 5 w 54"/>
                <a:gd name="T9" fmla="*/ 32 h 34"/>
                <a:gd name="T10" fmla="*/ 14 w 54"/>
                <a:gd name="T11" fmla="*/ 34 h 34"/>
                <a:gd name="T12" fmla="*/ 14 w 54"/>
                <a:gd name="T13" fmla="*/ 34 h 34"/>
                <a:gd name="T14" fmla="*/ 25 w 54"/>
                <a:gd name="T15" fmla="*/ 32 h 34"/>
                <a:gd name="T16" fmla="*/ 36 w 54"/>
                <a:gd name="T17" fmla="*/ 29 h 34"/>
                <a:gd name="T18" fmla="*/ 45 w 54"/>
                <a:gd name="T19" fmla="*/ 23 h 34"/>
                <a:gd name="T20" fmla="*/ 52 w 54"/>
                <a:gd name="T21" fmla="*/ 16 h 34"/>
                <a:gd name="T22" fmla="*/ 52 w 54"/>
                <a:gd name="T23" fmla="*/ 16 h 34"/>
                <a:gd name="T24" fmla="*/ 54 w 54"/>
                <a:gd name="T25" fmla="*/ 11 h 34"/>
                <a:gd name="T26" fmla="*/ 52 w 54"/>
                <a:gd name="T27" fmla="*/ 4 h 34"/>
                <a:gd name="T28" fmla="*/ 47 w 54"/>
                <a:gd name="T29" fmla="*/ 2 h 34"/>
                <a:gd name="T30" fmla="*/ 38 w 54"/>
                <a:gd name="T31" fmla="*/ 0 h 34"/>
                <a:gd name="T32" fmla="*/ 38 w 54"/>
                <a:gd name="T33" fmla="*/ 0 h 34"/>
                <a:gd name="T34" fmla="*/ 29 w 54"/>
                <a:gd name="T35" fmla="*/ 2 h 34"/>
                <a:gd name="T36" fmla="*/ 18 w 54"/>
                <a:gd name="T37" fmla="*/ 4 h 34"/>
                <a:gd name="T38" fmla="*/ 9 w 54"/>
                <a:gd name="T39" fmla="*/ 11 h 34"/>
                <a:gd name="T40" fmla="*/ 2 w 54"/>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4">
                  <a:moveTo>
                    <a:pt x="2" y="18"/>
                  </a:moveTo>
                  <a:lnTo>
                    <a:pt x="2" y="18"/>
                  </a:lnTo>
                  <a:lnTo>
                    <a:pt x="0" y="23"/>
                  </a:lnTo>
                  <a:lnTo>
                    <a:pt x="0" y="29"/>
                  </a:lnTo>
                  <a:lnTo>
                    <a:pt x="5" y="32"/>
                  </a:lnTo>
                  <a:lnTo>
                    <a:pt x="14" y="34"/>
                  </a:lnTo>
                  <a:lnTo>
                    <a:pt x="25" y="32"/>
                  </a:lnTo>
                  <a:lnTo>
                    <a:pt x="36" y="29"/>
                  </a:lnTo>
                  <a:lnTo>
                    <a:pt x="45" y="23"/>
                  </a:lnTo>
                  <a:lnTo>
                    <a:pt x="52" y="16"/>
                  </a:lnTo>
                  <a:lnTo>
                    <a:pt x="54" y="11"/>
                  </a:lnTo>
                  <a:lnTo>
                    <a:pt x="52" y="4"/>
                  </a:lnTo>
                  <a:lnTo>
                    <a:pt x="47" y="2"/>
                  </a:lnTo>
                  <a:lnTo>
                    <a:pt x="38" y="0"/>
                  </a:lnTo>
                  <a:lnTo>
                    <a:pt x="29" y="2"/>
                  </a:lnTo>
                  <a:lnTo>
                    <a:pt x="18" y="4"/>
                  </a:lnTo>
                  <a:lnTo>
                    <a:pt x="9" y="11"/>
                  </a:lnTo>
                  <a:lnTo>
                    <a:pt x="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3" name="Freeform 340">
              <a:extLst>
                <a:ext uri="{FF2B5EF4-FFF2-40B4-BE49-F238E27FC236}">
                  <a16:creationId xmlns:a16="http://schemas.microsoft.com/office/drawing/2014/main" xmlns="" id="{AC77A509-AA62-D941-8875-85099CCB7415}"/>
                </a:ext>
              </a:extLst>
            </p:cNvPr>
            <p:cNvSpPr>
              <a:spLocks/>
            </p:cNvSpPr>
            <p:nvPr/>
          </p:nvSpPr>
          <p:spPr bwMode="auto">
            <a:xfrm>
              <a:off x="1983" y="3805"/>
              <a:ext cx="55" cy="34"/>
            </a:xfrm>
            <a:custGeom>
              <a:avLst/>
              <a:gdLst>
                <a:gd name="T0" fmla="*/ 3 w 55"/>
                <a:gd name="T1" fmla="*/ 18 h 34"/>
                <a:gd name="T2" fmla="*/ 3 w 55"/>
                <a:gd name="T3" fmla="*/ 18 h 34"/>
                <a:gd name="T4" fmla="*/ 0 w 55"/>
                <a:gd name="T5" fmla="*/ 25 h 34"/>
                <a:gd name="T6" fmla="*/ 0 w 55"/>
                <a:gd name="T7" fmla="*/ 29 h 34"/>
                <a:gd name="T8" fmla="*/ 5 w 55"/>
                <a:gd name="T9" fmla="*/ 32 h 34"/>
                <a:gd name="T10" fmla="*/ 14 w 55"/>
                <a:gd name="T11" fmla="*/ 34 h 34"/>
                <a:gd name="T12" fmla="*/ 14 w 55"/>
                <a:gd name="T13" fmla="*/ 34 h 34"/>
                <a:gd name="T14" fmla="*/ 25 w 55"/>
                <a:gd name="T15" fmla="*/ 32 h 34"/>
                <a:gd name="T16" fmla="*/ 36 w 55"/>
                <a:gd name="T17" fmla="*/ 29 h 34"/>
                <a:gd name="T18" fmla="*/ 46 w 55"/>
                <a:gd name="T19" fmla="*/ 23 h 34"/>
                <a:gd name="T20" fmla="*/ 52 w 55"/>
                <a:gd name="T21" fmla="*/ 18 h 34"/>
                <a:gd name="T22" fmla="*/ 52 w 55"/>
                <a:gd name="T23" fmla="*/ 18 h 34"/>
                <a:gd name="T24" fmla="*/ 55 w 55"/>
                <a:gd name="T25" fmla="*/ 11 h 34"/>
                <a:gd name="T26" fmla="*/ 55 w 55"/>
                <a:gd name="T27" fmla="*/ 4 h 34"/>
                <a:gd name="T28" fmla="*/ 50 w 55"/>
                <a:gd name="T29" fmla="*/ 2 h 34"/>
                <a:gd name="T30" fmla="*/ 41 w 55"/>
                <a:gd name="T31" fmla="*/ 0 h 34"/>
                <a:gd name="T32" fmla="*/ 41 w 55"/>
                <a:gd name="T33" fmla="*/ 0 h 34"/>
                <a:gd name="T34" fmla="*/ 30 w 55"/>
                <a:gd name="T35" fmla="*/ 2 h 34"/>
                <a:gd name="T36" fmla="*/ 18 w 55"/>
                <a:gd name="T37" fmla="*/ 7 h 34"/>
                <a:gd name="T38" fmla="*/ 9 w 55"/>
                <a:gd name="T39" fmla="*/ 11 h 34"/>
                <a:gd name="T40" fmla="*/ 3 w 5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34">
                  <a:moveTo>
                    <a:pt x="3" y="18"/>
                  </a:moveTo>
                  <a:lnTo>
                    <a:pt x="3" y="18"/>
                  </a:lnTo>
                  <a:lnTo>
                    <a:pt x="0" y="25"/>
                  </a:lnTo>
                  <a:lnTo>
                    <a:pt x="0" y="29"/>
                  </a:lnTo>
                  <a:lnTo>
                    <a:pt x="5" y="32"/>
                  </a:lnTo>
                  <a:lnTo>
                    <a:pt x="14" y="34"/>
                  </a:lnTo>
                  <a:lnTo>
                    <a:pt x="25" y="32"/>
                  </a:lnTo>
                  <a:lnTo>
                    <a:pt x="36" y="29"/>
                  </a:lnTo>
                  <a:lnTo>
                    <a:pt x="46" y="23"/>
                  </a:lnTo>
                  <a:lnTo>
                    <a:pt x="52" y="18"/>
                  </a:lnTo>
                  <a:lnTo>
                    <a:pt x="55" y="11"/>
                  </a:lnTo>
                  <a:lnTo>
                    <a:pt x="55" y="4"/>
                  </a:lnTo>
                  <a:lnTo>
                    <a:pt x="50" y="2"/>
                  </a:lnTo>
                  <a:lnTo>
                    <a:pt x="41" y="0"/>
                  </a:lnTo>
                  <a:lnTo>
                    <a:pt x="30" y="2"/>
                  </a:lnTo>
                  <a:lnTo>
                    <a:pt x="18" y="7"/>
                  </a:lnTo>
                  <a:lnTo>
                    <a:pt x="9" y="11"/>
                  </a:lnTo>
                  <a:lnTo>
                    <a:pt x="3"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4" name="Freeform 341">
              <a:extLst>
                <a:ext uri="{FF2B5EF4-FFF2-40B4-BE49-F238E27FC236}">
                  <a16:creationId xmlns:a16="http://schemas.microsoft.com/office/drawing/2014/main" xmlns="" id="{39152D09-DB70-D746-BCCB-B5D1FAABFFF6}"/>
                </a:ext>
              </a:extLst>
            </p:cNvPr>
            <p:cNvSpPr>
              <a:spLocks/>
            </p:cNvSpPr>
            <p:nvPr/>
          </p:nvSpPr>
          <p:spPr bwMode="auto">
            <a:xfrm>
              <a:off x="1983" y="3805"/>
              <a:ext cx="55" cy="34"/>
            </a:xfrm>
            <a:custGeom>
              <a:avLst/>
              <a:gdLst>
                <a:gd name="T0" fmla="*/ 3 w 55"/>
                <a:gd name="T1" fmla="*/ 18 h 34"/>
                <a:gd name="T2" fmla="*/ 3 w 55"/>
                <a:gd name="T3" fmla="*/ 18 h 34"/>
                <a:gd name="T4" fmla="*/ 0 w 55"/>
                <a:gd name="T5" fmla="*/ 25 h 34"/>
                <a:gd name="T6" fmla="*/ 0 w 55"/>
                <a:gd name="T7" fmla="*/ 29 h 34"/>
                <a:gd name="T8" fmla="*/ 5 w 55"/>
                <a:gd name="T9" fmla="*/ 32 h 34"/>
                <a:gd name="T10" fmla="*/ 14 w 55"/>
                <a:gd name="T11" fmla="*/ 34 h 34"/>
                <a:gd name="T12" fmla="*/ 14 w 55"/>
                <a:gd name="T13" fmla="*/ 34 h 34"/>
                <a:gd name="T14" fmla="*/ 25 w 55"/>
                <a:gd name="T15" fmla="*/ 32 h 34"/>
                <a:gd name="T16" fmla="*/ 36 w 55"/>
                <a:gd name="T17" fmla="*/ 29 h 34"/>
                <a:gd name="T18" fmla="*/ 46 w 55"/>
                <a:gd name="T19" fmla="*/ 23 h 34"/>
                <a:gd name="T20" fmla="*/ 52 w 55"/>
                <a:gd name="T21" fmla="*/ 18 h 34"/>
                <a:gd name="T22" fmla="*/ 52 w 55"/>
                <a:gd name="T23" fmla="*/ 18 h 34"/>
                <a:gd name="T24" fmla="*/ 55 w 55"/>
                <a:gd name="T25" fmla="*/ 11 h 34"/>
                <a:gd name="T26" fmla="*/ 55 w 55"/>
                <a:gd name="T27" fmla="*/ 4 h 34"/>
                <a:gd name="T28" fmla="*/ 50 w 55"/>
                <a:gd name="T29" fmla="*/ 2 h 34"/>
                <a:gd name="T30" fmla="*/ 41 w 55"/>
                <a:gd name="T31" fmla="*/ 0 h 34"/>
                <a:gd name="T32" fmla="*/ 41 w 55"/>
                <a:gd name="T33" fmla="*/ 0 h 34"/>
                <a:gd name="T34" fmla="*/ 30 w 55"/>
                <a:gd name="T35" fmla="*/ 2 h 34"/>
                <a:gd name="T36" fmla="*/ 18 w 55"/>
                <a:gd name="T37" fmla="*/ 7 h 34"/>
                <a:gd name="T38" fmla="*/ 9 w 55"/>
                <a:gd name="T39" fmla="*/ 11 h 34"/>
                <a:gd name="T40" fmla="*/ 3 w 5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34">
                  <a:moveTo>
                    <a:pt x="3" y="18"/>
                  </a:moveTo>
                  <a:lnTo>
                    <a:pt x="3" y="18"/>
                  </a:lnTo>
                  <a:lnTo>
                    <a:pt x="0" y="25"/>
                  </a:lnTo>
                  <a:lnTo>
                    <a:pt x="0" y="29"/>
                  </a:lnTo>
                  <a:lnTo>
                    <a:pt x="5" y="32"/>
                  </a:lnTo>
                  <a:lnTo>
                    <a:pt x="14" y="34"/>
                  </a:lnTo>
                  <a:lnTo>
                    <a:pt x="25" y="32"/>
                  </a:lnTo>
                  <a:lnTo>
                    <a:pt x="36" y="29"/>
                  </a:lnTo>
                  <a:lnTo>
                    <a:pt x="46" y="23"/>
                  </a:lnTo>
                  <a:lnTo>
                    <a:pt x="52" y="18"/>
                  </a:lnTo>
                  <a:lnTo>
                    <a:pt x="55" y="11"/>
                  </a:lnTo>
                  <a:lnTo>
                    <a:pt x="55" y="4"/>
                  </a:lnTo>
                  <a:lnTo>
                    <a:pt x="50" y="2"/>
                  </a:lnTo>
                  <a:lnTo>
                    <a:pt x="41" y="0"/>
                  </a:lnTo>
                  <a:lnTo>
                    <a:pt x="30" y="2"/>
                  </a:lnTo>
                  <a:lnTo>
                    <a:pt x="18" y="7"/>
                  </a:lnTo>
                  <a:lnTo>
                    <a:pt x="9" y="11"/>
                  </a:lnTo>
                  <a:lnTo>
                    <a:pt x="3"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5" name="Freeform 342">
              <a:extLst>
                <a:ext uri="{FF2B5EF4-FFF2-40B4-BE49-F238E27FC236}">
                  <a16:creationId xmlns:a16="http://schemas.microsoft.com/office/drawing/2014/main" xmlns="" id="{09C32DED-3B8F-AD4D-AA46-12808893CF53}"/>
                </a:ext>
              </a:extLst>
            </p:cNvPr>
            <p:cNvSpPr>
              <a:spLocks/>
            </p:cNvSpPr>
            <p:nvPr/>
          </p:nvSpPr>
          <p:spPr bwMode="auto">
            <a:xfrm>
              <a:off x="1934" y="3807"/>
              <a:ext cx="56" cy="32"/>
            </a:xfrm>
            <a:custGeom>
              <a:avLst/>
              <a:gdLst>
                <a:gd name="T0" fmla="*/ 2 w 56"/>
                <a:gd name="T1" fmla="*/ 16 h 32"/>
                <a:gd name="T2" fmla="*/ 2 w 56"/>
                <a:gd name="T3" fmla="*/ 16 h 32"/>
                <a:gd name="T4" fmla="*/ 0 w 56"/>
                <a:gd name="T5" fmla="*/ 23 h 32"/>
                <a:gd name="T6" fmla="*/ 0 w 56"/>
                <a:gd name="T7" fmla="*/ 27 h 32"/>
                <a:gd name="T8" fmla="*/ 4 w 56"/>
                <a:gd name="T9" fmla="*/ 32 h 32"/>
                <a:gd name="T10" fmla="*/ 13 w 56"/>
                <a:gd name="T11" fmla="*/ 32 h 32"/>
                <a:gd name="T12" fmla="*/ 13 w 56"/>
                <a:gd name="T13" fmla="*/ 32 h 32"/>
                <a:gd name="T14" fmla="*/ 25 w 56"/>
                <a:gd name="T15" fmla="*/ 32 h 32"/>
                <a:gd name="T16" fmla="*/ 36 w 56"/>
                <a:gd name="T17" fmla="*/ 27 h 32"/>
                <a:gd name="T18" fmla="*/ 45 w 56"/>
                <a:gd name="T19" fmla="*/ 23 h 32"/>
                <a:gd name="T20" fmla="*/ 52 w 56"/>
                <a:gd name="T21" fmla="*/ 16 h 32"/>
                <a:gd name="T22" fmla="*/ 52 w 56"/>
                <a:gd name="T23" fmla="*/ 16 h 32"/>
                <a:gd name="T24" fmla="*/ 56 w 56"/>
                <a:gd name="T25" fmla="*/ 9 h 32"/>
                <a:gd name="T26" fmla="*/ 54 w 56"/>
                <a:gd name="T27" fmla="*/ 5 h 32"/>
                <a:gd name="T28" fmla="*/ 49 w 56"/>
                <a:gd name="T29" fmla="*/ 0 h 32"/>
                <a:gd name="T30" fmla="*/ 40 w 56"/>
                <a:gd name="T31" fmla="*/ 0 h 32"/>
                <a:gd name="T32" fmla="*/ 40 w 56"/>
                <a:gd name="T33" fmla="*/ 0 h 32"/>
                <a:gd name="T34" fmla="*/ 29 w 56"/>
                <a:gd name="T35" fmla="*/ 0 h 32"/>
                <a:gd name="T36" fmla="*/ 20 w 56"/>
                <a:gd name="T37" fmla="*/ 5 h 32"/>
                <a:gd name="T38" fmla="*/ 9 w 56"/>
                <a:gd name="T39" fmla="*/ 9 h 32"/>
                <a:gd name="T40" fmla="*/ 2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2" y="16"/>
                  </a:moveTo>
                  <a:lnTo>
                    <a:pt x="2" y="16"/>
                  </a:lnTo>
                  <a:lnTo>
                    <a:pt x="0" y="23"/>
                  </a:lnTo>
                  <a:lnTo>
                    <a:pt x="0" y="27"/>
                  </a:lnTo>
                  <a:lnTo>
                    <a:pt x="4" y="32"/>
                  </a:lnTo>
                  <a:lnTo>
                    <a:pt x="13" y="32"/>
                  </a:lnTo>
                  <a:lnTo>
                    <a:pt x="25" y="32"/>
                  </a:lnTo>
                  <a:lnTo>
                    <a:pt x="36" y="27"/>
                  </a:lnTo>
                  <a:lnTo>
                    <a:pt x="45" y="23"/>
                  </a:lnTo>
                  <a:lnTo>
                    <a:pt x="52" y="16"/>
                  </a:lnTo>
                  <a:lnTo>
                    <a:pt x="56" y="9"/>
                  </a:lnTo>
                  <a:lnTo>
                    <a:pt x="54" y="5"/>
                  </a:lnTo>
                  <a:lnTo>
                    <a:pt x="49" y="0"/>
                  </a:lnTo>
                  <a:lnTo>
                    <a:pt x="40" y="0"/>
                  </a:lnTo>
                  <a:lnTo>
                    <a:pt x="29" y="0"/>
                  </a:lnTo>
                  <a:lnTo>
                    <a:pt x="20" y="5"/>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6" name="Freeform 343">
              <a:extLst>
                <a:ext uri="{FF2B5EF4-FFF2-40B4-BE49-F238E27FC236}">
                  <a16:creationId xmlns:a16="http://schemas.microsoft.com/office/drawing/2014/main" xmlns="" id="{CC45BCA4-EE3B-0C4E-95E8-71E366B71697}"/>
                </a:ext>
              </a:extLst>
            </p:cNvPr>
            <p:cNvSpPr>
              <a:spLocks/>
            </p:cNvSpPr>
            <p:nvPr/>
          </p:nvSpPr>
          <p:spPr bwMode="auto">
            <a:xfrm>
              <a:off x="1934" y="3807"/>
              <a:ext cx="56" cy="32"/>
            </a:xfrm>
            <a:custGeom>
              <a:avLst/>
              <a:gdLst>
                <a:gd name="T0" fmla="*/ 2 w 56"/>
                <a:gd name="T1" fmla="*/ 16 h 32"/>
                <a:gd name="T2" fmla="*/ 2 w 56"/>
                <a:gd name="T3" fmla="*/ 16 h 32"/>
                <a:gd name="T4" fmla="*/ 0 w 56"/>
                <a:gd name="T5" fmla="*/ 23 h 32"/>
                <a:gd name="T6" fmla="*/ 0 w 56"/>
                <a:gd name="T7" fmla="*/ 27 h 32"/>
                <a:gd name="T8" fmla="*/ 4 w 56"/>
                <a:gd name="T9" fmla="*/ 32 h 32"/>
                <a:gd name="T10" fmla="*/ 13 w 56"/>
                <a:gd name="T11" fmla="*/ 32 h 32"/>
                <a:gd name="T12" fmla="*/ 13 w 56"/>
                <a:gd name="T13" fmla="*/ 32 h 32"/>
                <a:gd name="T14" fmla="*/ 25 w 56"/>
                <a:gd name="T15" fmla="*/ 32 h 32"/>
                <a:gd name="T16" fmla="*/ 36 w 56"/>
                <a:gd name="T17" fmla="*/ 27 h 32"/>
                <a:gd name="T18" fmla="*/ 45 w 56"/>
                <a:gd name="T19" fmla="*/ 23 h 32"/>
                <a:gd name="T20" fmla="*/ 52 w 56"/>
                <a:gd name="T21" fmla="*/ 16 h 32"/>
                <a:gd name="T22" fmla="*/ 52 w 56"/>
                <a:gd name="T23" fmla="*/ 16 h 32"/>
                <a:gd name="T24" fmla="*/ 56 w 56"/>
                <a:gd name="T25" fmla="*/ 9 h 32"/>
                <a:gd name="T26" fmla="*/ 54 w 56"/>
                <a:gd name="T27" fmla="*/ 5 h 32"/>
                <a:gd name="T28" fmla="*/ 49 w 56"/>
                <a:gd name="T29" fmla="*/ 0 h 32"/>
                <a:gd name="T30" fmla="*/ 40 w 56"/>
                <a:gd name="T31" fmla="*/ 0 h 32"/>
                <a:gd name="T32" fmla="*/ 40 w 56"/>
                <a:gd name="T33" fmla="*/ 0 h 32"/>
                <a:gd name="T34" fmla="*/ 29 w 56"/>
                <a:gd name="T35" fmla="*/ 0 h 32"/>
                <a:gd name="T36" fmla="*/ 20 w 56"/>
                <a:gd name="T37" fmla="*/ 5 h 32"/>
                <a:gd name="T38" fmla="*/ 9 w 56"/>
                <a:gd name="T39" fmla="*/ 9 h 32"/>
                <a:gd name="T40" fmla="*/ 2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2" y="16"/>
                  </a:moveTo>
                  <a:lnTo>
                    <a:pt x="2" y="16"/>
                  </a:lnTo>
                  <a:lnTo>
                    <a:pt x="0" y="23"/>
                  </a:lnTo>
                  <a:lnTo>
                    <a:pt x="0" y="27"/>
                  </a:lnTo>
                  <a:lnTo>
                    <a:pt x="4" y="32"/>
                  </a:lnTo>
                  <a:lnTo>
                    <a:pt x="13" y="32"/>
                  </a:lnTo>
                  <a:lnTo>
                    <a:pt x="25" y="32"/>
                  </a:lnTo>
                  <a:lnTo>
                    <a:pt x="36" y="27"/>
                  </a:lnTo>
                  <a:lnTo>
                    <a:pt x="45" y="23"/>
                  </a:lnTo>
                  <a:lnTo>
                    <a:pt x="52" y="16"/>
                  </a:lnTo>
                  <a:lnTo>
                    <a:pt x="56" y="9"/>
                  </a:lnTo>
                  <a:lnTo>
                    <a:pt x="54" y="5"/>
                  </a:lnTo>
                  <a:lnTo>
                    <a:pt x="49" y="0"/>
                  </a:lnTo>
                  <a:lnTo>
                    <a:pt x="40" y="0"/>
                  </a:lnTo>
                  <a:lnTo>
                    <a:pt x="29" y="0"/>
                  </a:lnTo>
                  <a:lnTo>
                    <a:pt x="20" y="5"/>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7" name="Freeform 344">
              <a:extLst>
                <a:ext uri="{FF2B5EF4-FFF2-40B4-BE49-F238E27FC236}">
                  <a16:creationId xmlns:a16="http://schemas.microsoft.com/office/drawing/2014/main" xmlns="" id="{B37317DA-0087-7844-835F-B914D3EC67F6}"/>
                </a:ext>
              </a:extLst>
            </p:cNvPr>
            <p:cNvSpPr>
              <a:spLocks/>
            </p:cNvSpPr>
            <p:nvPr/>
          </p:nvSpPr>
          <p:spPr bwMode="auto">
            <a:xfrm>
              <a:off x="1884" y="3807"/>
              <a:ext cx="57" cy="32"/>
            </a:xfrm>
            <a:custGeom>
              <a:avLst/>
              <a:gdLst>
                <a:gd name="T0" fmla="*/ 3 w 57"/>
                <a:gd name="T1" fmla="*/ 16 h 32"/>
                <a:gd name="T2" fmla="*/ 3 w 57"/>
                <a:gd name="T3" fmla="*/ 16 h 32"/>
                <a:gd name="T4" fmla="*/ 0 w 57"/>
                <a:gd name="T5" fmla="*/ 23 h 32"/>
                <a:gd name="T6" fmla="*/ 0 w 57"/>
                <a:gd name="T7" fmla="*/ 27 h 32"/>
                <a:gd name="T8" fmla="*/ 5 w 57"/>
                <a:gd name="T9" fmla="*/ 32 h 32"/>
                <a:gd name="T10" fmla="*/ 14 w 57"/>
                <a:gd name="T11" fmla="*/ 32 h 32"/>
                <a:gd name="T12" fmla="*/ 14 w 57"/>
                <a:gd name="T13" fmla="*/ 32 h 32"/>
                <a:gd name="T14" fmla="*/ 25 w 57"/>
                <a:gd name="T15" fmla="*/ 32 h 32"/>
                <a:gd name="T16" fmla="*/ 36 w 57"/>
                <a:gd name="T17" fmla="*/ 27 h 32"/>
                <a:gd name="T18" fmla="*/ 45 w 57"/>
                <a:gd name="T19" fmla="*/ 23 h 32"/>
                <a:gd name="T20" fmla="*/ 52 w 57"/>
                <a:gd name="T21" fmla="*/ 16 h 32"/>
                <a:gd name="T22" fmla="*/ 52 w 57"/>
                <a:gd name="T23" fmla="*/ 16 h 32"/>
                <a:gd name="T24" fmla="*/ 57 w 57"/>
                <a:gd name="T25" fmla="*/ 9 h 32"/>
                <a:gd name="T26" fmla="*/ 54 w 57"/>
                <a:gd name="T27" fmla="*/ 5 h 32"/>
                <a:gd name="T28" fmla="*/ 50 w 57"/>
                <a:gd name="T29" fmla="*/ 0 h 32"/>
                <a:gd name="T30" fmla="*/ 41 w 57"/>
                <a:gd name="T31" fmla="*/ 0 h 32"/>
                <a:gd name="T32" fmla="*/ 41 w 57"/>
                <a:gd name="T33" fmla="*/ 0 h 32"/>
                <a:gd name="T34" fmla="*/ 32 w 57"/>
                <a:gd name="T35" fmla="*/ 0 h 32"/>
                <a:gd name="T36" fmla="*/ 21 w 57"/>
                <a:gd name="T37" fmla="*/ 5 h 32"/>
                <a:gd name="T38" fmla="*/ 12 w 57"/>
                <a:gd name="T39" fmla="*/ 9 h 32"/>
                <a:gd name="T40" fmla="*/ 3 w 5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2">
                  <a:moveTo>
                    <a:pt x="3" y="16"/>
                  </a:moveTo>
                  <a:lnTo>
                    <a:pt x="3" y="16"/>
                  </a:lnTo>
                  <a:lnTo>
                    <a:pt x="0" y="23"/>
                  </a:lnTo>
                  <a:lnTo>
                    <a:pt x="0" y="27"/>
                  </a:lnTo>
                  <a:lnTo>
                    <a:pt x="5" y="32"/>
                  </a:lnTo>
                  <a:lnTo>
                    <a:pt x="14" y="32"/>
                  </a:lnTo>
                  <a:lnTo>
                    <a:pt x="25" y="32"/>
                  </a:lnTo>
                  <a:lnTo>
                    <a:pt x="36" y="27"/>
                  </a:lnTo>
                  <a:lnTo>
                    <a:pt x="45" y="23"/>
                  </a:lnTo>
                  <a:lnTo>
                    <a:pt x="52" y="16"/>
                  </a:lnTo>
                  <a:lnTo>
                    <a:pt x="57" y="9"/>
                  </a:lnTo>
                  <a:lnTo>
                    <a:pt x="54" y="5"/>
                  </a:lnTo>
                  <a:lnTo>
                    <a:pt x="50" y="0"/>
                  </a:lnTo>
                  <a:lnTo>
                    <a:pt x="41" y="0"/>
                  </a:lnTo>
                  <a:lnTo>
                    <a:pt x="32" y="0"/>
                  </a:lnTo>
                  <a:lnTo>
                    <a:pt x="21" y="5"/>
                  </a:lnTo>
                  <a:lnTo>
                    <a:pt x="12" y="9"/>
                  </a:lnTo>
                  <a:lnTo>
                    <a:pt x="3"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8" name="Freeform 345">
              <a:extLst>
                <a:ext uri="{FF2B5EF4-FFF2-40B4-BE49-F238E27FC236}">
                  <a16:creationId xmlns:a16="http://schemas.microsoft.com/office/drawing/2014/main" xmlns="" id="{C97D45BD-7452-AB49-ABD4-9204BBA0DB11}"/>
                </a:ext>
              </a:extLst>
            </p:cNvPr>
            <p:cNvSpPr>
              <a:spLocks/>
            </p:cNvSpPr>
            <p:nvPr/>
          </p:nvSpPr>
          <p:spPr bwMode="auto">
            <a:xfrm>
              <a:off x="1884" y="3807"/>
              <a:ext cx="57" cy="32"/>
            </a:xfrm>
            <a:custGeom>
              <a:avLst/>
              <a:gdLst>
                <a:gd name="T0" fmla="*/ 3 w 57"/>
                <a:gd name="T1" fmla="*/ 16 h 32"/>
                <a:gd name="T2" fmla="*/ 3 w 57"/>
                <a:gd name="T3" fmla="*/ 16 h 32"/>
                <a:gd name="T4" fmla="*/ 0 w 57"/>
                <a:gd name="T5" fmla="*/ 23 h 32"/>
                <a:gd name="T6" fmla="*/ 0 w 57"/>
                <a:gd name="T7" fmla="*/ 27 h 32"/>
                <a:gd name="T8" fmla="*/ 5 w 57"/>
                <a:gd name="T9" fmla="*/ 32 h 32"/>
                <a:gd name="T10" fmla="*/ 14 w 57"/>
                <a:gd name="T11" fmla="*/ 32 h 32"/>
                <a:gd name="T12" fmla="*/ 14 w 57"/>
                <a:gd name="T13" fmla="*/ 32 h 32"/>
                <a:gd name="T14" fmla="*/ 25 w 57"/>
                <a:gd name="T15" fmla="*/ 32 h 32"/>
                <a:gd name="T16" fmla="*/ 36 w 57"/>
                <a:gd name="T17" fmla="*/ 27 h 32"/>
                <a:gd name="T18" fmla="*/ 45 w 57"/>
                <a:gd name="T19" fmla="*/ 23 h 32"/>
                <a:gd name="T20" fmla="*/ 52 w 57"/>
                <a:gd name="T21" fmla="*/ 16 h 32"/>
                <a:gd name="T22" fmla="*/ 52 w 57"/>
                <a:gd name="T23" fmla="*/ 16 h 32"/>
                <a:gd name="T24" fmla="*/ 57 w 57"/>
                <a:gd name="T25" fmla="*/ 9 h 32"/>
                <a:gd name="T26" fmla="*/ 54 w 57"/>
                <a:gd name="T27" fmla="*/ 5 h 32"/>
                <a:gd name="T28" fmla="*/ 50 w 57"/>
                <a:gd name="T29" fmla="*/ 0 h 32"/>
                <a:gd name="T30" fmla="*/ 41 w 57"/>
                <a:gd name="T31" fmla="*/ 0 h 32"/>
                <a:gd name="T32" fmla="*/ 41 w 57"/>
                <a:gd name="T33" fmla="*/ 0 h 32"/>
                <a:gd name="T34" fmla="*/ 32 w 57"/>
                <a:gd name="T35" fmla="*/ 0 h 32"/>
                <a:gd name="T36" fmla="*/ 21 w 57"/>
                <a:gd name="T37" fmla="*/ 5 h 32"/>
                <a:gd name="T38" fmla="*/ 12 w 57"/>
                <a:gd name="T39" fmla="*/ 9 h 32"/>
                <a:gd name="T40" fmla="*/ 3 w 5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2">
                  <a:moveTo>
                    <a:pt x="3" y="16"/>
                  </a:moveTo>
                  <a:lnTo>
                    <a:pt x="3" y="16"/>
                  </a:lnTo>
                  <a:lnTo>
                    <a:pt x="0" y="23"/>
                  </a:lnTo>
                  <a:lnTo>
                    <a:pt x="0" y="27"/>
                  </a:lnTo>
                  <a:lnTo>
                    <a:pt x="5" y="32"/>
                  </a:lnTo>
                  <a:lnTo>
                    <a:pt x="14" y="32"/>
                  </a:lnTo>
                  <a:lnTo>
                    <a:pt x="25" y="32"/>
                  </a:lnTo>
                  <a:lnTo>
                    <a:pt x="36" y="27"/>
                  </a:lnTo>
                  <a:lnTo>
                    <a:pt x="45" y="23"/>
                  </a:lnTo>
                  <a:lnTo>
                    <a:pt x="52" y="16"/>
                  </a:lnTo>
                  <a:lnTo>
                    <a:pt x="57" y="9"/>
                  </a:lnTo>
                  <a:lnTo>
                    <a:pt x="54" y="5"/>
                  </a:lnTo>
                  <a:lnTo>
                    <a:pt x="50" y="0"/>
                  </a:lnTo>
                  <a:lnTo>
                    <a:pt x="41" y="0"/>
                  </a:lnTo>
                  <a:lnTo>
                    <a:pt x="32" y="0"/>
                  </a:lnTo>
                  <a:lnTo>
                    <a:pt x="21" y="5"/>
                  </a:lnTo>
                  <a:lnTo>
                    <a:pt x="12" y="9"/>
                  </a:lnTo>
                  <a:lnTo>
                    <a:pt x="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29" name="Freeform 346">
              <a:extLst>
                <a:ext uri="{FF2B5EF4-FFF2-40B4-BE49-F238E27FC236}">
                  <a16:creationId xmlns:a16="http://schemas.microsoft.com/office/drawing/2014/main" xmlns="" id="{8EE50D68-B6AF-2E42-BD0A-51C81E3457F3}"/>
                </a:ext>
              </a:extLst>
            </p:cNvPr>
            <p:cNvSpPr>
              <a:spLocks/>
            </p:cNvSpPr>
            <p:nvPr/>
          </p:nvSpPr>
          <p:spPr bwMode="auto">
            <a:xfrm>
              <a:off x="1833" y="3807"/>
              <a:ext cx="58" cy="34"/>
            </a:xfrm>
            <a:custGeom>
              <a:avLst/>
              <a:gdLst>
                <a:gd name="T0" fmla="*/ 4 w 58"/>
                <a:gd name="T1" fmla="*/ 16 h 34"/>
                <a:gd name="T2" fmla="*/ 4 w 58"/>
                <a:gd name="T3" fmla="*/ 16 h 34"/>
                <a:gd name="T4" fmla="*/ 0 w 58"/>
                <a:gd name="T5" fmla="*/ 23 h 34"/>
                <a:gd name="T6" fmla="*/ 2 w 58"/>
                <a:gd name="T7" fmla="*/ 27 h 34"/>
                <a:gd name="T8" fmla="*/ 6 w 58"/>
                <a:gd name="T9" fmla="*/ 32 h 34"/>
                <a:gd name="T10" fmla="*/ 15 w 58"/>
                <a:gd name="T11" fmla="*/ 34 h 34"/>
                <a:gd name="T12" fmla="*/ 15 w 58"/>
                <a:gd name="T13" fmla="*/ 34 h 34"/>
                <a:gd name="T14" fmla="*/ 27 w 58"/>
                <a:gd name="T15" fmla="*/ 32 h 34"/>
                <a:gd name="T16" fmla="*/ 36 w 58"/>
                <a:gd name="T17" fmla="*/ 27 h 34"/>
                <a:gd name="T18" fmla="*/ 47 w 58"/>
                <a:gd name="T19" fmla="*/ 23 h 34"/>
                <a:gd name="T20" fmla="*/ 54 w 58"/>
                <a:gd name="T21" fmla="*/ 16 h 34"/>
                <a:gd name="T22" fmla="*/ 54 w 58"/>
                <a:gd name="T23" fmla="*/ 16 h 34"/>
                <a:gd name="T24" fmla="*/ 58 w 58"/>
                <a:gd name="T25" fmla="*/ 9 h 34"/>
                <a:gd name="T26" fmla="*/ 56 w 58"/>
                <a:gd name="T27" fmla="*/ 5 h 34"/>
                <a:gd name="T28" fmla="*/ 51 w 58"/>
                <a:gd name="T29" fmla="*/ 2 h 34"/>
                <a:gd name="T30" fmla="*/ 42 w 58"/>
                <a:gd name="T31" fmla="*/ 0 h 34"/>
                <a:gd name="T32" fmla="*/ 42 w 58"/>
                <a:gd name="T33" fmla="*/ 0 h 34"/>
                <a:gd name="T34" fmla="*/ 33 w 58"/>
                <a:gd name="T35" fmla="*/ 2 h 34"/>
                <a:gd name="T36" fmla="*/ 22 w 58"/>
                <a:gd name="T37" fmla="*/ 5 h 34"/>
                <a:gd name="T38" fmla="*/ 11 w 58"/>
                <a:gd name="T39" fmla="*/ 12 h 34"/>
                <a:gd name="T40" fmla="*/ 4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4" y="16"/>
                  </a:moveTo>
                  <a:lnTo>
                    <a:pt x="4" y="16"/>
                  </a:lnTo>
                  <a:lnTo>
                    <a:pt x="0" y="23"/>
                  </a:lnTo>
                  <a:lnTo>
                    <a:pt x="2" y="27"/>
                  </a:lnTo>
                  <a:lnTo>
                    <a:pt x="6" y="32"/>
                  </a:lnTo>
                  <a:lnTo>
                    <a:pt x="15" y="34"/>
                  </a:lnTo>
                  <a:lnTo>
                    <a:pt x="27" y="32"/>
                  </a:lnTo>
                  <a:lnTo>
                    <a:pt x="36" y="27"/>
                  </a:lnTo>
                  <a:lnTo>
                    <a:pt x="47" y="23"/>
                  </a:lnTo>
                  <a:lnTo>
                    <a:pt x="54" y="16"/>
                  </a:lnTo>
                  <a:lnTo>
                    <a:pt x="58" y="9"/>
                  </a:lnTo>
                  <a:lnTo>
                    <a:pt x="56" y="5"/>
                  </a:lnTo>
                  <a:lnTo>
                    <a:pt x="51" y="2"/>
                  </a:lnTo>
                  <a:lnTo>
                    <a:pt x="42" y="0"/>
                  </a:lnTo>
                  <a:lnTo>
                    <a:pt x="33" y="2"/>
                  </a:lnTo>
                  <a:lnTo>
                    <a:pt x="22" y="5"/>
                  </a:lnTo>
                  <a:lnTo>
                    <a:pt x="11" y="12"/>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0" name="Freeform 347">
              <a:extLst>
                <a:ext uri="{FF2B5EF4-FFF2-40B4-BE49-F238E27FC236}">
                  <a16:creationId xmlns:a16="http://schemas.microsoft.com/office/drawing/2014/main" xmlns="" id="{0BDC501B-1915-4E40-979C-D08D76B18977}"/>
                </a:ext>
              </a:extLst>
            </p:cNvPr>
            <p:cNvSpPr>
              <a:spLocks/>
            </p:cNvSpPr>
            <p:nvPr/>
          </p:nvSpPr>
          <p:spPr bwMode="auto">
            <a:xfrm>
              <a:off x="1833" y="3807"/>
              <a:ext cx="58" cy="34"/>
            </a:xfrm>
            <a:custGeom>
              <a:avLst/>
              <a:gdLst>
                <a:gd name="T0" fmla="*/ 4 w 58"/>
                <a:gd name="T1" fmla="*/ 16 h 34"/>
                <a:gd name="T2" fmla="*/ 4 w 58"/>
                <a:gd name="T3" fmla="*/ 16 h 34"/>
                <a:gd name="T4" fmla="*/ 0 w 58"/>
                <a:gd name="T5" fmla="*/ 23 h 34"/>
                <a:gd name="T6" fmla="*/ 2 w 58"/>
                <a:gd name="T7" fmla="*/ 27 h 34"/>
                <a:gd name="T8" fmla="*/ 6 w 58"/>
                <a:gd name="T9" fmla="*/ 32 h 34"/>
                <a:gd name="T10" fmla="*/ 15 w 58"/>
                <a:gd name="T11" fmla="*/ 34 h 34"/>
                <a:gd name="T12" fmla="*/ 15 w 58"/>
                <a:gd name="T13" fmla="*/ 34 h 34"/>
                <a:gd name="T14" fmla="*/ 27 w 58"/>
                <a:gd name="T15" fmla="*/ 32 h 34"/>
                <a:gd name="T16" fmla="*/ 36 w 58"/>
                <a:gd name="T17" fmla="*/ 27 h 34"/>
                <a:gd name="T18" fmla="*/ 47 w 58"/>
                <a:gd name="T19" fmla="*/ 23 h 34"/>
                <a:gd name="T20" fmla="*/ 54 w 58"/>
                <a:gd name="T21" fmla="*/ 16 h 34"/>
                <a:gd name="T22" fmla="*/ 54 w 58"/>
                <a:gd name="T23" fmla="*/ 16 h 34"/>
                <a:gd name="T24" fmla="*/ 58 w 58"/>
                <a:gd name="T25" fmla="*/ 9 h 34"/>
                <a:gd name="T26" fmla="*/ 56 w 58"/>
                <a:gd name="T27" fmla="*/ 5 h 34"/>
                <a:gd name="T28" fmla="*/ 51 w 58"/>
                <a:gd name="T29" fmla="*/ 2 h 34"/>
                <a:gd name="T30" fmla="*/ 42 w 58"/>
                <a:gd name="T31" fmla="*/ 0 h 34"/>
                <a:gd name="T32" fmla="*/ 42 w 58"/>
                <a:gd name="T33" fmla="*/ 0 h 34"/>
                <a:gd name="T34" fmla="*/ 33 w 58"/>
                <a:gd name="T35" fmla="*/ 2 h 34"/>
                <a:gd name="T36" fmla="*/ 22 w 58"/>
                <a:gd name="T37" fmla="*/ 5 h 34"/>
                <a:gd name="T38" fmla="*/ 11 w 58"/>
                <a:gd name="T39" fmla="*/ 12 h 34"/>
                <a:gd name="T40" fmla="*/ 4 w 5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4">
                  <a:moveTo>
                    <a:pt x="4" y="16"/>
                  </a:moveTo>
                  <a:lnTo>
                    <a:pt x="4" y="16"/>
                  </a:lnTo>
                  <a:lnTo>
                    <a:pt x="0" y="23"/>
                  </a:lnTo>
                  <a:lnTo>
                    <a:pt x="2" y="27"/>
                  </a:lnTo>
                  <a:lnTo>
                    <a:pt x="6" y="32"/>
                  </a:lnTo>
                  <a:lnTo>
                    <a:pt x="15" y="34"/>
                  </a:lnTo>
                  <a:lnTo>
                    <a:pt x="27" y="32"/>
                  </a:lnTo>
                  <a:lnTo>
                    <a:pt x="36" y="27"/>
                  </a:lnTo>
                  <a:lnTo>
                    <a:pt x="47" y="23"/>
                  </a:lnTo>
                  <a:lnTo>
                    <a:pt x="54" y="16"/>
                  </a:lnTo>
                  <a:lnTo>
                    <a:pt x="58" y="9"/>
                  </a:lnTo>
                  <a:lnTo>
                    <a:pt x="56" y="5"/>
                  </a:lnTo>
                  <a:lnTo>
                    <a:pt x="51" y="2"/>
                  </a:lnTo>
                  <a:lnTo>
                    <a:pt x="42" y="0"/>
                  </a:lnTo>
                  <a:lnTo>
                    <a:pt x="33" y="2"/>
                  </a:lnTo>
                  <a:lnTo>
                    <a:pt x="22" y="5"/>
                  </a:lnTo>
                  <a:lnTo>
                    <a:pt x="11" y="12"/>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1" name="Freeform 348">
              <a:extLst>
                <a:ext uri="{FF2B5EF4-FFF2-40B4-BE49-F238E27FC236}">
                  <a16:creationId xmlns:a16="http://schemas.microsoft.com/office/drawing/2014/main" xmlns="" id="{A0F5C7E5-C85D-9141-BE17-53C19FD715D6}"/>
                </a:ext>
              </a:extLst>
            </p:cNvPr>
            <p:cNvSpPr>
              <a:spLocks/>
            </p:cNvSpPr>
            <p:nvPr/>
          </p:nvSpPr>
          <p:spPr bwMode="auto">
            <a:xfrm>
              <a:off x="1783" y="3807"/>
              <a:ext cx="59" cy="34"/>
            </a:xfrm>
            <a:custGeom>
              <a:avLst/>
              <a:gdLst>
                <a:gd name="T0" fmla="*/ 5 w 59"/>
                <a:gd name="T1" fmla="*/ 18 h 34"/>
                <a:gd name="T2" fmla="*/ 5 w 59"/>
                <a:gd name="T3" fmla="*/ 18 h 34"/>
                <a:gd name="T4" fmla="*/ 0 w 59"/>
                <a:gd name="T5" fmla="*/ 23 h 34"/>
                <a:gd name="T6" fmla="*/ 0 w 59"/>
                <a:gd name="T7" fmla="*/ 30 h 34"/>
                <a:gd name="T8" fmla="*/ 7 w 59"/>
                <a:gd name="T9" fmla="*/ 32 h 34"/>
                <a:gd name="T10" fmla="*/ 14 w 59"/>
                <a:gd name="T11" fmla="*/ 34 h 34"/>
                <a:gd name="T12" fmla="*/ 14 w 59"/>
                <a:gd name="T13" fmla="*/ 34 h 34"/>
                <a:gd name="T14" fmla="*/ 25 w 59"/>
                <a:gd name="T15" fmla="*/ 32 h 34"/>
                <a:gd name="T16" fmla="*/ 36 w 59"/>
                <a:gd name="T17" fmla="*/ 27 h 34"/>
                <a:gd name="T18" fmla="*/ 47 w 59"/>
                <a:gd name="T19" fmla="*/ 23 h 34"/>
                <a:gd name="T20" fmla="*/ 54 w 59"/>
                <a:gd name="T21" fmla="*/ 16 h 34"/>
                <a:gd name="T22" fmla="*/ 54 w 59"/>
                <a:gd name="T23" fmla="*/ 16 h 34"/>
                <a:gd name="T24" fmla="*/ 59 w 59"/>
                <a:gd name="T25" fmla="*/ 12 h 34"/>
                <a:gd name="T26" fmla="*/ 56 w 59"/>
                <a:gd name="T27" fmla="*/ 5 h 34"/>
                <a:gd name="T28" fmla="*/ 52 w 59"/>
                <a:gd name="T29" fmla="*/ 2 h 34"/>
                <a:gd name="T30" fmla="*/ 45 w 59"/>
                <a:gd name="T31" fmla="*/ 0 h 34"/>
                <a:gd name="T32" fmla="*/ 45 w 59"/>
                <a:gd name="T33" fmla="*/ 0 h 34"/>
                <a:gd name="T34" fmla="*/ 34 w 59"/>
                <a:gd name="T35" fmla="*/ 2 h 34"/>
                <a:gd name="T36" fmla="*/ 23 w 59"/>
                <a:gd name="T37" fmla="*/ 5 h 34"/>
                <a:gd name="T38" fmla="*/ 11 w 59"/>
                <a:gd name="T39" fmla="*/ 12 h 34"/>
                <a:gd name="T40" fmla="*/ 5 w 59"/>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4">
                  <a:moveTo>
                    <a:pt x="5" y="18"/>
                  </a:moveTo>
                  <a:lnTo>
                    <a:pt x="5" y="18"/>
                  </a:lnTo>
                  <a:lnTo>
                    <a:pt x="0" y="23"/>
                  </a:lnTo>
                  <a:lnTo>
                    <a:pt x="0" y="30"/>
                  </a:lnTo>
                  <a:lnTo>
                    <a:pt x="7" y="32"/>
                  </a:lnTo>
                  <a:lnTo>
                    <a:pt x="14" y="34"/>
                  </a:lnTo>
                  <a:lnTo>
                    <a:pt x="25" y="32"/>
                  </a:lnTo>
                  <a:lnTo>
                    <a:pt x="36" y="27"/>
                  </a:lnTo>
                  <a:lnTo>
                    <a:pt x="47" y="23"/>
                  </a:lnTo>
                  <a:lnTo>
                    <a:pt x="54" y="16"/>
                  </a:lnTo>
                  <a:lnTo>
                    <a:pt x="59" y="12"/>
                  </a:lnTo>
                  <a:lnTo>
                    <a:pt x="56" y="5"/>
                  </a:lnTo>
                  <a:lnTo>
                    <a:pt x="52" y="2"/>
                  </a:lnTo>
                  <a:lnTo>
                    <a:pt x="45" y="0"/>
                  </a:lnTo>
                  <a:lnTo>
                    <a:pt x="34" y="2"/>
                  </a:lnTo>
                  <a:lnTo>
                    <a:pt x="23" y="5"/>
                  </a:lnTo>
                  <a:lnTo>
                    <a:pt x="11" y="12"/>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2" name="Freeform 349">
              <a:extLst>
                <a:ext uri="{FF2B5EF4-FFF2-40B4-BE49-F238E27FC236}">
                  <a16:creationId xmlns:a16="http://schemas.microsoft.com/office/drawing/2014/main" xmlns="" id="{FDCE8029-1067-F444-9080-9FDE02FBC301}"/>
                </a:ext>
              </a:extLst>
            </p:cNvPr>
            <p:cNvSpPr>
              <a:spLocks/>
            </p:cNvSpPr>
            <p:nvPr/>
          </p:nvSpPr>
          <p:spPr bwMode="auto">
            <a:xfrm>
              <a:off x="1783" y="3807"/>
              <a:ext cx="59" cy="34"/>
            </a:xfrm>
            <a:custGeom>
              <a:avLst/>
              <a:gdLst>
                <a:gd name="T0" fmla="*/ 5 w 59"/>
                <a:gd name="T1" fmla="*/ 18 h 34"/>
                <a:gd name="T2" fmla="*/ 5 w 59"/>
                <a:gd name="T3" fmla="*/ 18 h 34"/>
                <a:gd name="T4" fmla="*/ 0 w 59"/>
                <a:gd name="T5" fmla="*/ 23 h 34"/>
                <a:gd name="T6" fmla="*/ 0 w 59"/>
                <a:gd name="T7" fmla="*/ 30 h 34"/>
                <a:gd name="T8" fmla="*/ 7 w 59"/>
                <a:gd name="T9" fmla="*/ 32 h 34"/>
                <a:gd name="T10" fmla="*/ 14 w 59"/>
                <a:gd name="T11" fmla="*/ 34 h 34"/>
                <a:gd name="T12" fmla="*/ 14 w 59"/>
                <a:gd name="T13" fmla="*/ 34 h 34"/>
                <a:gd name="T14" fmla="*/ 25 w 59"/>
                <a:gd name="T15" fmla="*/ 32 h 34"/>
                <a:gd name="T16" fmla="*/ 36 w 59"/>
                <a:gd name="T17" fmla="*/ 27 h 34"/>
                <a:gd name="T18" fmla="*/ 47 w 59"/>
                <a:gd name="T19" fmla="*/ 23 h 34"/>
                <a:gd name="T20" fmla="*/ 54 w 59"/>
                <a:gd name="T21" fmla="*/ 16 h 34"/>
                <a:gd name="T22" fmla="*/ 54 w 59"/>
                <a:gd name="T23" fmla="*/ 16 h 34"/>
                <a:gd name="T24" fmla="*/ 59 w 59"/>
                <a:gd name="T25" fmla="*/ 12 h 34"/>
                <a:gd name="T26" fmla="*/ 56 w 59"/>
                <a:gd name="T27" fmla="*/ 5 h 34"/>
                <a:gd name="T28" fmla="*/ 52 w 59"/>
                <a:gd name="T29" fmla="*/ 2 h 34"/>
                <a:gd name="T30" fmla="*/ 45 w 59"/>
                <a:gd name="T31" fmla="*/ 0 h 34"/>
                <a:gd name="T32" fmla="*/ 45 w 59"/>
                <a:gd name="T33" fmla="*/ 0 h 34"/>
                <a:gd name="T34" fmla="*/ 34 w 59"/>
                <a:gd name="T35" fmla="*/ 2 h 34"/>
                <a:gd name="T36" fmla="*/ 23 w 59"/>
                <a:gd name="T37" fmla="*/ 5 h 34"/>
                <a:gd name="T38" fmla="*/ 11 w 59"/>
                <a:gd name="T39" fmla="*/ 12 h 34"/>
                <a:gd name="T40" fmla="*/ 5 w 59"/>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4">
                  <a:moveTo>
                    <a:pt x="5" y="18"/>
                  </a:moveTo>
                  <a:lnTo>
                    <a:pt x="5" y="18"/>
                  </a:lnTo>
                  <a:lnTo>
                    <a:pt x="0" y="23"/>
                  </a:lnTo>
                  <a:lnTo>
                    <a:pt x="0" y="30"/>
                  </a:lnTo>
                  <a:lnTo>
                    <a:pt x="7" y="32"/>
                  </a:lnTo>
                  <a:lnTo>
                    <a:pt x="14" y="34"/>
                  </a:lnTo>
                  <a:lnTo>
                    <a:pt x="25" y="32"/>
                  </a:lnTo>
                  <a:lnTo>
                    <a:pt x="36" y="27"/>
                  </a:lnTo>
                  <a:lnTo>
                    <a:pt x="47" y="23"/>
                  </a:lnTo>
                  <a:lnTo>
                    <a:pt x="54" y="16"/>
                  </a:lnTo>
                  <a:lnTo>
                    <a:pt x="59" y="12"/>
                  </a:lnTo>
                  <a:lnTo>
                    <a:pt x="56" y="5"/>
                  </a:lnTo>
                  <a:lnTo>
                    <a:pt x="52" y="2"/>
                  </a:lnTo>
                  <a:lnTo>
                    <a:pt x="45" y="0"/>
                  </a:lnTo>
                  <a:lnTo>
                    <a:pt x="34" y="2"/>
                  </a:lnTo>
                  <a:lnTo>
                    <a:pt x="23" y="5"/>
                  </a:lnTo>
                  <a:lnTo>
                    <a:pt x="11" y="12"/>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3" name="Freeform 350">
              <a:extLst>
                <a:ext uri="{FF2B5EF4-FFF2-40B4-BE49-F238E27FC236}">
                  <a16:creationId xmlns:a16="http://schemas.microsoft.com/office/drawing/2014/main" xmlns="" id="{DF01E208-B7CF-6C49-8CC8-17A6F4144634}"/>
                </a:ext>
              </a:extLst>
            </p:cNvPr>
            <p:cNvSpPr>
              <a:spLocks/>
            </p:cNvSpPr>
            <p:nvPr/>
          </p:nvSpPr>
          <p:spPr bwMode="auto">
            <a:xfrm>
              <a:off x="1733" y="3807"/>
              <a:ext cx="57" cy="34"/>
            </a:xfrm>
            <a:custGeom>
              <a:avLst/>
              <a:gdLst>
                <a:gd name="T0" fmla="*/ 3 w 57"/>
                <a:gd name="T1" fmla="*/ 18 h 34"/>
                <a:gd name="T2" fmla="*/ 3 w 57"/>
                <a:gd name="T3" fmla="*/ 18 h 34"/>
                <a:gd name="T4" fmla="*/ 0 w 57"/>
                <a:gd name="T5" fmla="*/ 25 h 34"/>
                <a:gd name="T6" fmla="*/ 0 w 57"/>
                <a:gd name="T7" fmla="*/ 30 h 34"/>
                <a:gd name="T8" fmla="*/ 5 w 57"/>
                <a:gd name="T9" fmla="*/ 32 h 34"/>
                <a:gd name="T10" fmla="*/ 14 w 57"/>
                <a:gd name="T11" fmla="*/ 34 h 34"/>
                <a:gd name="T12" fmla="*/ 14 w 57"/>
                <a:gd name="T13" fmla="*/ 34 h 34"/>
                <a:gd name="T14" fmla="*/ 25 w 57"/>
                <a:gd name="T15" fmla="*/ 32 h 34"/>
                <a:gd name="T16" fmla="*/ 36 w 57"/>
                <a:gd name="T17" fmla="*/ 30 h 34"/>
                <a:gd name="T18" fmla="*/ 46 w 57"/>
                <a:gd name="T19" fmla="*/ 23 h 34"/>
                <a:gd name="T20" fmla="*/ 55 w 57"/>
                <a:gd name="T21" fmla="*/ 18 h 34"/>
                <a:gd name="T22" fmla="*/ 55 w 57"/>
                <a:gd name="T23" fmla="*/ 18 h 34"/>
                <a:gd name="T24" fmla="*/ 57 w 57"/>
                <a:gd name="T25" fmla="*/ 12 h 34"/>
                <a:gd name="T26" fmla="*/ 57 w 57"/>
                <a:gd name="T27" fmla="*/ 5 h 34"/>
                <a:gd name="T28" fmla="*/ 52 w 57"/>
                <a:gd name="T29" fmla="*/ 2 h 34"/>
                <a:gd name="T30" fmla="*/ 43 w 57"/>
                <a:gd name="T31" fmla="*/ 0 h 34"/>
                <a:gd name="T32" fmla="*/ 43 w 57"/>
                <a:gd name="T33" fmla="*/ 0 h 34"/>
                <a:gd name="T34" fmla="*/ 34 w 57"/>
                <a:gd name="T35" fmla="*/ 2 h 34"/>
                <a:gd name="T36" fmla="*/ 23 w 57"/>
                <a:gd name="T37" fmla="*/ 7 h 34"/>
                <a:gd name="T38" fmla="*/ 12 w 57"/>
                <a:gd name="T39" fmla="*/ 12 h 34"/>
                <a:gd name="T40" fmla="*/ 3 w 5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4">
                  <a:moveTo>
                    <a:pt x="3" y="18"/>
                  </a:moveTo>
                  <a:lnTo>
                    <a:pt x="3" y="18"/>
                  </a:lnTo>
                  <a:lnTo>
                    <a:pt x="0" y="25"/>
                  </a:lnTo>
                  <a:lnTo>
                    <a:pt x="0" y="30"/>
                  </a:lnTo>
                  <a:lnTo>
                    <a:pt x="5" y="32"/>
                  </a:lnTo>
                  <a:lnTo>
                    <a:pt x="14" y="34"/>
                  </a:lnTo>
                  <a:lnTo>
                    <a:pt x="25" y="32"/>
                  </a:lnTo>
                  <a:lnTo>
                    <a:pt x="36" y="30"/>
                  </a:lnTo>
                  <a:lnTo>
                    <a:pt x="46" y="23"/>
                  </a:lnTo>
                  <a:lnTo>
                    <a:pt x="55" y="18"/>
                  </a:lnTo>
                  <a:lnTo>
                    <a:pt x="57" y="12"/>
                  </a:lnTo>
                  <a:lnTo>
                    <a:pt x="57" y="5"/>
                  </a:lnTo>
                  <a:lnTo>
                    <a:pt x="52" y="2"/>
                  </a:lnTo>
                  <a:lnTo>
                    <a:pt x="43" y="0"/>
                  </a:lnTo>
                  <a:lnTo>
                    <a:pt x="34" y="2"/>
                  </a:lnTo>
                  <a:lnTo>
                    <a:pt x="23" y="7"/>
                  </a:lnTo>
                  <a:lnTo>
                    <a:pt x="12" y="12"/>
                  </a:lnTo>
                  <a:lnTo>
                    <a:pt x="3"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4" name="Freeform 351">
              <a:extLst>
                <a:ext uri="{FF2B5EF4-FFF2-40B4-BE49-F238E27FC236}">
                  <a16:creationId xmlns:a16="http://schemas.microsoft.com/office/drawing/2014/main" xmlns="" id="{F1FD65B9-24E8-2A43-83C0-BE3FDABD4462}"/>
                </a:ext>
              </a:extLst>
            </p:cNvPr>
            <p:cNvSpPr>
              <a:spLocks/>
            </p:cNvSpPr>
            <p:nvPr/>
          </p:nvSpPr>
          <p:spPr bwMode="auto">
            <a:xfrm>
              <a:off x="1733" y="3807"/>
              <a:ext cx="57" cy="34"/>
            </a:xfrm>
            <a:custGeom>
              <a:avLst/>
              <a:gdLst>
                <a:gd name="T0" fmla="*/ 3 w 57"/>
                <a:gd name="T1" fmla="*/ 18 h 34"/>
                <a:gd name="T2" fmla="*/ 3 w 57"/>
                <a:gd name="T3" fmla="*/ 18 h 34"/>
                <a:gd name="T4" fmla="*/ 0 w 57"/>
                <a:gd name="T5" fmla="*/ 25 h 34"/>
                <a:gd name="T6" fmla="*/ 0 w 57"/>
                <a:gd name="T7" fmla="*/ 30 h 34"/>
                <a:gd name="T8" fmla="*/ 5 w 57"/>
                <a:gd name="T9" fmla="*/ 32 h 34"/>
                <a:gd name="T10" fmla="*/ 14 w 57"/>
                <a:gd name="T11" fmla="*/ 34 h 34"/>
                <a:gd name="T12" fmla="*/ 14 w 57"/>
                <a:gd name="T13" fmla="*/ 34 h 34"/>
                <a:gd name="T14" fmla="*/ 25 w 57"/>
                <a:gd name="T15" fmla="*/ 32 h 34"/>
                <a:gd name="T16" fmla="*/ 36 w 57"/>
                <a:gd name="T17" fmla="*/ 30 h 34"/>
                <a:gd name="T18" fmla="*/ 46 w 57"/>
                <a:gd name="T19" fmla="*/ 23 h 34"/>
                <a:gd name="T20" fmla="*/ 55 w 57"/>
                <a:gd name="T21" fmla="*/ 18 h 34"/>
                <a:gd name="T22" fmla="*/ 55 w 57"/>
                <a:gd name="T23" fmla="*/ 18 h 34"/>
                <a:gd name="T24" fmla="*/ 57 w 57"/>
                <a:gd name="T25" fmla="*/ 12 h 34"/>
                <a:gd name="T26" fmla="*/ 57 w 57"/>
                <a:gd name="T27" fmla="*/ 5 h 34"/>
                <a:gd name="T28" fmla="*/ 52 w 57"/>
                <a:gd name="T29" fmla="*/ 2 h 34"/>
                <a:gd name="T30" fmla="*/ 43 w 57"/>
                <a:gd name="T31" fmla="*/ 0 h 34"/>
                <a:gd name="T32" fmla="*/ 43 w 57"/>
                <a:gd name="T33" fmla="*/ 0 h 34"/>
                <a:gd name="T34" fmla="*/ 34 w 57"/>
                <a:gd name="T35" fmla="*/ 2 h 34"/>
                <a:gd name="T36" fmla="*/ 23 w 57"/>
                <a:gd name="T37" fmla="*/ 7 h 34"/>
                <a:gd name="T38" fmla="*/ 12 w 57"/>
                <a:gd name="T39" fmla="*/ 12 h 34"/>
                <a:gd name="T40" fmla="*/ 3 w 5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4">
                  <a:moveTo>
                    <a:pt x="3" y="18"/>
                  </a:moveTo>
                  <a:lnTo>
                    <a:pt x="3" y="18"/>
                  </a:lnTo>
                  <a:lnTo>
                    <a:pt x="0" y="25"/>
                  </a:lnTo>
                  <a:lnTo>
                    <a:pt x="0" y="30"/>
                  </a:lnTo>
                  <a:lnTo>
                    <a:pt x="5" y="32"/>
                  </a:lnTo>
                  <a:lnTo>
                    <a:pt x="14" y="34"/>
                  </a:lnTo>
                  <a:lnTo>
                    <a:pt x="25" y="32"/>
                  </a:lnTo>
                  <a:lnTo>
                    <a:pt x="36" y="30"/>
                  </a:lnTo>
                  <a:lnTo>
                    <a:pt x="46" y="23"/>
                  </a:lnTo>
                  <a:lnTo>
                    <a:pt x="55" y="18"/>
                  </a:lnTo>
                  <a:lnTo>
                    <a:pt x="57" y="12"/>
                  </a:lnTo>
                  <a:lnTo>
                    <a:pt x="57" y="5"/>
                  </a:lnTo>
                  <a:lnTo>
                    <a:pt x="52" y="2"/>
                  </a:lnTo>
                  <a:lnTo>
                    <a:pt x="43" y="0"/>
                  </a:lnTo>
                  <a:lnTo>
                    <a:pt x="34" y="2"/>
                  </a:lnTo>
                  <a:lnTo>
                    <a:pt x="23" y="7"/>
                  </a:lnTo>
                  <a:lnTo>
                    <a:pt x="12" y="12"/>
                  </a:lnTo>
                  <a:lnTo>
                    <a:pt x="3"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5" name="Freeform 352">
              <a:extLst>
                <a:ext uri="{FF2B5EF4-FFF2-40B4-BE49-F238E27FC236}">
                  <a16:creationId xmlns:a16="http://schemas.microsoft.com/office/drawing/2014/main" xmlns="" id="{C10EC050-C941-FC40-A413-32DBD50294B3}"/>
                </a:ext>
              </a:extLst>
            </p:cNvPr>
            <p:cNvSpPr>
              <a:spLocks/>
            </p:cNvSpPr>
            <p:nvPr/>
          </p:nvSpPr>
          <p:spPr bwMode="auto">
            <a:xfrm>
              <a:off x="1682" y="3809"/>
              <a:ext cx="58" cy="32"/>
            </a:xfrm>
            <a:custGeom>
              <a:avLst/>
              <a:gdLst>
                <a:gd name="T0" fmla="*/ 4 w 58"/>
                <a:gd name="T1" fmla="*/ 16 h 32"/>
                <a:gd name="T2" fmla="*/ 4 w 58"/>
                <a:gd name="T3" fmla="*/ 16 h 32"/>
                <a:gd name="T4" fmla="*/ 0 w 58"/>
                <a:gd name="T5" fmla="*/ 23 h 32"/>
                <a:gd name="T6" fmla="*/ 0 w 58"/>
                <a:gd name="T7" fmla="*/ 28 h 32"/>
                <a:gd name="T8" fmla="*/ 4 w 58"/>
                <a:gd name="T9" fmla="*/ 32 h 32"/>
                <a:gd name="T10" fmla="*/ 13 w 58"/>
                <a:gd name="T11" fmla="*/ 32 h 32"/>
                <a:gd name="T12" fmla="*/ 13 w 58"/>
                <a:gd name="T13" fmla="*/ 32 h 32"/>
                <a:gd name="T14" fmla="*/ 24 w 58"/>
                <a:gd name="T15" fmla="*/ 30 h 32"/>
                <a:gd name="T16" fmla="*/ 36 w 58"/>
                <a:gd name="T17" fmla="*/ 28 h 32"/>
                <a:gd name="T18" fmla="*/ 47 w 58"/>
                <a:gd name="T19" fmla="*/ 23 h 32"/>
                <a:gd name="T20" fmla="*/ 54 w 58"/>
                <a:gd name="T21" fmla="*/ 16 h 32"/>
                <a:gd name="T22" fmla="*/ 54 w 58"/>
                <a:gd name="T23" fmla="*/ 16 h 32"/>
                <a:gd name="T24" fmla="*/ 58 w 58"/>
                <a:gd name="T25" fmla="*/ 10 h 32"/>
                <a:gd name="T26" fmla="*/ 58 w 58"/>
                <a:gd name="T27" fmla="*/ 5 h 32"/>
                <a:gd name="T28" fmla="*/ 54 w 58"/>
                <a:gd name="T29" fmla="*/ 0 h 32"/>
                <a:gd name="T30" fmla="*/ 45 w 58"/>
                <a:gd name="T31" fmla="*/ 0 h 32"/>
                <a:gd name="T32" fmla="*/ 45 w 58"/>
                <a:gd name="T33" fmla="*/ 0 h 32"/>
                <a:gd name="T34" fmla="*/ 33 w 58"/>
                <a:gd name="T35" fmla="*/ 0 h 32"/>
                <a:gd name="T36" fmla="*/ 22 w 58"/>
                <a:gd name="T37" fmla="*/ 5 h 32"/>
                <a:gd name="T38" fmla="*/ 13 w 58"/>
                <a:gd name="T39" fmla="*/ 10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0" y="23"/>
                  </a:lnTo>
                  <a:lnTo>
                    <a:pt x="0" y="28"/>
                  </a:lnTo>
                  <a:lnTo>
                    <a:pt x="4" y="32"/>
                  </a:lnTo>
                  <a:lnTo>
                    <a:pt x="13" y="32"/>
                  </a:lnTo>
                  <a:lnTo>
                    <a:pt x="24" y="30"/>
                  </a:lnTo>
                  <a:lnTo>
                    <a:pt x="36" y="28"/>
                  </a:lnTo>
                  <a:lnTo>
                    <a:pt x="47" y="23"/>
                  </a:lnTo>
                  <a:lnTo>
                    <a:pt x="54" y="16"/>
                  </a:lnTo>
                  <a:lnTo>
                    <a:pt x="58" y="10"/>
                  </a:lnTo>
                  <a:lnTo>
                    <a:pt x="58" y="5"/>
                  </a:lnTo>
                  <a:lnTo>
                    <a:pt x="54" y="0"/>
                  </a:lnTo>
                  <a:lnTo>
                    <a:pt x="45" y="0"/>
                  </a:lnTo>
                  <a:lnTo>
                    <a:pt x="33" y="0"/>
                  </a:lnTo>
                  <a:lnTo>
                    <a:pt x="22" y="5"/>
                  </a:lnTo>
                  <a:lnTo>
                    <a:pt x="13" y="10"/>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6" name="Freeform 353">
              <a:extLst>
                <a:ext uri="{FF2B5EF4-FFF2-40B4-BE49-F238E27FC236}">
                  <a16:creationId xmlns:a16="http://schemas.microsoft.com/office/drawing/2014/main" xmlns="" id="{7B5E97B5-C91A-8940-8E07-31DB5F26A174}"/>
                </a:ext>
              </a:extLst>
            </p:cNvPr>
            <p:cNvSpPr>
              <a:spLocks/>
            </p:cNvSpPr>
            <p:nvPr/>
          </p:nvSpPr>
          <p:spPr bwMode="auto">
            <a:xfrm>
              <a:off x="1682" y="3809"/>
              <a:ext cx="58" cy="32"/>
            </a:xfrm>
            <a:custGeom>
              <a:avLst/>
              <a:gdLst>
                <a:gd name="T0" fmla="*/ 4 w 58"/>
                <a:gd name="T1" fmla="*/ 16 h 32"/>
                <a:gd name="T2" fmla="*/ 4 w 58"/>
                <a:gd name="T3" fmla="*/ 16 h 32"/>
                <a:gd name="T4" fmla="*/ 0 w 58"/>
                <a:gd name="T5" fmla="*/ 23 h 32"/>
                <a:gd name="T6" fmla="*/ 0 w 58"/>
                <a:gd name="T7" fmla="*/ 28 h 32"/>
                <a:gd name="T8" fmla="*/ 4 w 58"/>
                <a:gd name="T9" fmla="*/ 32 h 32"/>
                <a:gd name="T10" fmla="*/ 13 w 58"/>
                <a:gd name="T11" fmla="*/ 32 h 32"/>
                <a:gd name="T12" fmla="*/ 13 w 58"/>
                <a:gd name="T13" fmla="*/ 32 h 32"/>
                <a:gd name="T14" fmla="*/ 24 w 58"/>
                <a:gd name="T15" fmla="*/ 30 h 32"/>
                <a:gd name="T16" fmla="*/ 36 w 58"/>
                <a:gd name="T17" fmla="*/ 28 h 32"/>
                <a:gd name="T18" fmla="*/ 47 w 58"/>
                <a:gd name="T19" fmla="*/ 23 h 32"/>
                <a:gd name="T20" fmla="*/ 54 w 58"/>
                <a:gd name="T21" fmla="*/ 16 h 32"/>
                <a:gd name="T22" fmla="*/ 54 w 58"/>
                <a:gd name="T23" fmla="*/ 16 h 32"/>
                <a:gd name="T24" fmla="*/ 58 w 58"/>
                <a:gd name="T25" fmla="*/ 10 h 32"/>
                <a:gd name="T26" fmla="*/ 58 w 58"/>
                <a:gd name="T27" fmla="*/ 5 h 32"/>
                <a:gd name="T28" fmla="*/ 54 w 58"/>
                <a:gd name="T29" fmla="*/ 0 h 32"/>
                <a:gd name="T30" fmla="*/ 45 w 58"/>
                <a:gd name="T31" fmla="*/ 0 h 32"/>
                <a:gd name="T32" fmla="*/ 45 w 58"/>
                <a:gd name="T33" fmla="*/ 0 h 32"/>
                <a:gd name="T34" fmla="*/ 33 w 58"/>
                <a:gd name="T35" fmla="*/ 0 h 32"/>
                <a:gd name="T36" fmla="*/ 22 w 58"/>
                <a:gd name="T37" fmla="*/ 5 h 32"/>
                <a:gd name="T38" fmla="*/ 13 w 58"/>
                <a:gd name="T39" fmla="*/ 10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0" y="23"/>
                  </a:lnTo>
                  <a:lnTo>
                    <a:pt x="0" y="28"/>
                  </a:lnTo>
                  <a:lnTo>
                    <a:pt x="4" y="32"/>
                  </a:lnTo>
                  <a:lnTo>
                    <a:pt x="13" y="32"/>
                  </a:lnTo>
                  <a:lnTo>
                    <a:pt x="24" y="30"/>
                  </a:lnTo>
                  <a:lnTo>
                    <a:pt x="36" y="28"/>
                  </a:lnTo>
                  <a:lnTo>
                    <a:pt x="47" y="23"/>
                  </a:lnTo>
                  <a:lnTo>
                    <a:pt x="54" y="16"/>
                  </a:lnTo>
                  <a:lnTo>
                    <a:pt x="58" y="10"/>
                  </a:lnTo>
                  <a:lnTo>
                    <a:pt x="58" y="5"/>
                  </a:lnTo>
                  <a:lnTo>
                    <a:pt x="54" y="0"/>
                  </a:lnTo>
                  <a:lnTo>
                    <a:pt x="45" y="0"/>
                  </a:lnTo>
                  <a:lnTo>
                    <a:pt x="33" y="0"/>
                  </a:lnTo>
                  <a:lnTo>
                    <a:pt x="22" y="5"/>
                  </a:lnTo>
                  <a:lnTo>
                    <a:pt x="13" y="10"/>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7" name="Freeform 354">
              <a:extLst>
                <a:ext uri="{FF2B5EF4-FFF2-40B4-BE49-F238E27FC236}">
                  <a16:creationId xmlns:a16="http://schemas.microsoft.com/office/drawing/2014/main" xmlns="" id="{0D14F779-50BC-D24F-B134-2DAC17F87D0F}"/>
                </a:ext>
              </a:extLst>
            </p:cNvPr>
            <p:cNvSpPr>
              <a:spLocks/>
            </p:cNvSpPr>
            <p:nvPr/>
          </p:nvSpPr>
          <p:spPr bwMode="auto">
            <a:xfrm>
              <a:off x="1630" y="3809"/>
              <a:ext cx="61" cy="32"/>
            </a:xfrm>
            <a:custGeom>
              <a:avLst/>
              <a:gdLst>
                <a:gd name="T0" fmla="*/ 4 w 61"/>
                <a:gd name="T1" fmla="*/ 16 h 32"/>
                <a:gd name="T2" fmla="*/ 4 w 61"/>
                <a:gd name="T3" fmla="*/ 16 h 32"/>
                <a:gd name="T4" fmla="*/ 0 w 61"/>
                <a:gd name="T5" fmla="*/ 23 h 32"/>
                <a:gd name="T6" fmla="*/ 2 w 61"/>
                <a:gd name="T7" fmla="*/ 28 h 32"/>
                <a:gd name="T8" fmla="*/ 7 w 61"/>
                <a:gd name="T9" fmla="*/ 32 h 32"/>
                <a:gd name="T10" fmla="*/ 13 w 61"/>
                <a:gd name="T11" fmla="*/ 32 h 32"/>
                <a:gd name="T12" fmla="*/ 13 w 61"/>
                <a:gd name="T13" fmla="*/ 32 h 32"/>
                <a:gd name="T14" fmla="*/ 25 w 61"/>
                <a:gd name="T15" fmla="*/ 32 h 32"/>
                <a:gd name="T16" fmla="*/ 38 w 61"/>
                <a:gd name="T17" fmla="*/ 28 h 32"/>
                <a:gd name="T18" fmla="*/ 47 w 61"/>
                <a:gd name="T19" fmla="*/ 23 h 32"/>
                <a:gd name="T20" fmla="*/ 56 w 61"/>
                <a:gd name="T21" fmla="*/ 16 h 32"/>
                <a:gd name="T22" fmla="*/ 56 w 61"/>
                <a:gd name="T23" fmla="*/ 16 h 32"/>
                <a:gd name="T24" fmla="*/ 61 w 61"/>
                <a:gd name="T25" fmla="*/ 10 h 32"/>
                <a:gd name="T26" fmla="*/ 61 w 61"/>
                <a:gd name="T27" fmla="*/ 5 h 32"/>
                <a:gd name="T28" fmla="*/ 56 w 61"/>
                <a:gd name="T29" fmla="*/ 0 h 32"/>
                <a:gd name="T30" fmla="*/ 47 w 61"/>
                <a:gd name="T31" fmla="*/ 0 h 32"/>
                <a:gd name="T32" fmla="*/ 47 w 61"/>
                <a:gd name="T33" fmla="*/ 0 h 32"/>
                <a:gd name="T34" fmla="*/ 36 w 61"/>
                <a:gd name="T35" fmla="*/ 0 h 32"/>
                <a:gd name="T36" fmla="*/ 25 w 61"/>
                <a:gd name="T37" fmla="*/ 5 h 32"/>
                <a:gd name="T38" fmla="*/ 13 w 61"/>
                <a:gd name="T39" fmla="*/ 10 h 32"/>
                <a:gd name="T40" fmla="*/ 4 w 6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2">
                  <a:moveTo>
                    <a:pt x="4" y="16"/>
                  </a:moveTo>
                  <a:lnTo>
                    <a:pt x="4" y="16"/>
                  </a:lnTo>
                  <a:lnTo>
                    <a:pt x="0" y="23"/>
                  </a:lnTo>
                  <a:lnTo>
                    <a:pt x="2" y="28"/>
                  </a:lnTo>
                  <a:lnTo>
                    <a:pt x="7" y="32"/>
                  </a:lnTo>
                  <a:lnTo>
                    <a:pt x="13" y="32"/>
                  </a:lnTo>
                  <a:lnTo>
                    <a:pt x="25" y="32"/>
                  </a:lnTo>
                  <a:lnTo>
                    <a:pt x="38" y="28"/>
                  </a:lnTo>
                  <a:lnTo>
                    <a:pt x="47" y="23"/>
                  </a:lnTo>
                  <a:lnTo>
                    <a:pt x="56" y="16"/>
                  </a:lnTo>
                  <a:lnTo>
                    <a:pt x="61" y="10"/>
                  </a:lnTo>
                  <a:lnTo>
                    <a:pt x="61" y="5"/>
                  </a:lnTo>
                  <a:lnTo>
                    <a:pt x="56" y="0"/>
                  </a:lnTo>
                  <a:lnTo>
                    <a:pt x="47" y="0"/>
                  </a:lnTo>
                  <a:lnTo>
                    <a:pt x="36" y="0"/>
                  </a:lnTo>
                  <a:lnTo>
                    <a:pt x="25" y="5"/>
                  </a:lnTo>
                  <a:lnTo>
                    <a:pt x="13" y="10"/>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8" name="Freeform 355">
              <a:extLst>
                <a:ext uri="{FF2B5EF4-FFF2-40B4-BE49-F238E27FC236}">
                  <a16:creationId xmlns:a16="http://schemas.microsoft.com/office/drawing/2014/main" xmlns="" id="{A89C5D30-9FDB-B343-B650-5FB035D78A6D}"/>
                </a:ext>
              </a:extLst>
            </p:cNvPr>
            <p:cNvSpPr>
              <a:spLocks/>
            </p:cNvSpPr>
            <p:nvPr/>
          </p:nvSpPr>
          <p:spPr bwMode="auto">
            <a:xfrm>
              <a:off x="1630" y="3809"/>
              <a:ext cx="61" cy="32"/>
            </a:xfrm>
            <a:custGeom>
              <a:avLst/>
              <a:gdLst>
                <a:gd name="T0" fmla="*/ 4 w 61"/>
                <a:gd name="T1" fmla="*/ 16 h 32"/>
                <a:gd name="T2" fmla="*/ 4 w 61"/>
                <a:gd name="T3" fmla="*/ 16 h 32"/>
                <a:gd name="T4" fmla="*/ 0 w 61"/>
                <a:gd name="T5" fmla="*/ 23 h 32"/>
                <a:gd name="T6" fmla="*/ 2 w 61"/>
                <a:gd name="T7" fmla="*/ 28 h 32"/>
                <a:gd name="T8" fmla="*/ 7 w 61"/>
                <a:gd name="T9" fmla="*/ 32 h 32"/>
                <a:gd name="T10" fmla="*/ 13 w 61"/>
                <a:gd name="T11" fmla="*/ 32 h 32"/>
                <a:gd name="T12" fmla="*/ 13 w 61"/>
                <a:gd name="T13" fmla="*/ 32 h 32"/>
                <a:gd name="T14" fmla="*/ 25 w 61"/>
                <a:gd name="T15" fmla="*/ 32 h 32"/>
                <a:gd name="T16" fmla="*/ 38 w 61"/>
                <a:gd name="T17" fmla="*/ 28 h 32"/>
                <a:gd name="T18" fmla="*/ 47 w 61"/>
                <a:gd name="T19" fmla="*/ 23 h 32"/>
                <a:gd name="T20" fmla="*/ 56 w 61"/>
                <a:gd name="T21" fmla="*/ 16 h 32"/>
                <a:gd name="T22" fmla="*/ 56 w 61"/>
                <a:gd name="T23" fmla="*/ 16 h 32"/>
                <a:gd name="T24" fmla="*/ 61 w 61"/>
                <a:gd name="T25" fmla="*/ 10 h 32"/>
                <a:gd name="T26" fmla="*/ 61 w 61"/>
                <a:gd name="T27" fmla="*/ 5 h 32"/>
                <a:gd name="T28" fmla="*/ 56 w 61"/>
                <a:gd name="T29" fmla="*/ 0 h 32"/>
                <a:gd name="T30" fmla="*/ 47 w 61"/>
                <a:gd name="T31" fmla="*/ 0 h 32"/>
                <a:gd name="T32" fmla="*/ 47 w 61"/>
                <a:gd name="T33" fmla="*/ 0 h 32"/>
                <a:gd name="T34" fmla="*/ 36 w 61"/>
                <a:gd name="T35" fmla="*/ 0 h 32"/>
                <a:gd name="T36" fmla="*/ 25 w 61"/>
                <a:gd name="T37" fmla="*/ 5 h 32"/>
                <a:gd name="T38" fmla="*/ 13 w 61"/>
                <a:gd name="T39" fmla="*/ 10 h 32"/>
                <a:gd name="T40" fmla="*/ 4 w 6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2">
                  <a:moveTo>
                    <a:pt x="4" y="16"/>
                  </a:moveTo>
                  <a:lnTo>
                    <a:pt x="4" y="16"/>
                  </a:lnTo>
                  <a:lnTo>
                    <a:pt x="0" y="23"/>
                  </a:lnTo>
                  <a:lnTo>
                    <a:pt x="2" y="28"/>
                  </a:lnTo>
                  <a:lnTo>
                    <a:pt x="7" y="32"/>
                  </a:lnTo>
                  <a:lnTo>
                    <a:pt x="13" y="32"/>
                  </a:lnTo>
                  <a:lnTo>
                    <a:pt x="25" y="32"/>
                  </a:lnTo>
                  <a:lnTo>
                    <a:pt x="38" y="28"/>
                  </a:lnTo>
                  <a:lnTo>
                    <a:pt x="47" y="23"/>
                  </a:lnTo>
                  <a:lnTo>
                    <a:pt x="56" y="16"/>
                  </a:lnTo>
                  <a:lnTo>
                    <a:pt x="61" y="10"/>
                  </a:lnTo>
                  <a:lnTo>
                    <a:pt x="61" y="5"/>
                  </a:lnTo>
                  <a:lnTo>
                    <a:pt x="56" y="0"/>
                  </a:lnTo>
                  <a:lnTo>
                    <a:pt x="47" y="0"/>
                  </a:lnTo>
                  <a:lnTo>
                    <a:pt x="36" y="0"/>
                  </a:lnTo>
                  <a:lnTo>
                    <a:pt x="25" y="5"/>
                  </a:lnTo>
                  <a:lnTo>
                    <a:pt x="13" y="10"/>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39" name="Freeform 356">
              <a:extLst>
                <a:ext uri="{FF2B5EF4-FFF2-40B4-BE49-F238E27FC236}">
                  <a16:creationId xmlns:a16="http://schemas.microsoft.com/office/drawing/2014/main" xmlns="" id="{2B7D4073-EACB-9B46-B4CB-BA698433C8A0}"/>
                </a:ext>
              </a:extLst>
            </p:cNvPr>
            <p:cNvSpPr>
              <a:spLocks/>
            </p:cNvSpPr>
            <p:nvPr/>
          </p:nvSpPr>
          <p:spPr bwMode="auto">
            <a:xfrm>
              <a:off x="1580" y="3809"/>
              <a:ext cx="59" cy="32"/>
            </a:xfrm>
            <a:custGeom>
              <a:avLst/>
              <a:gdLst>
                <a:gd name="T0" fmla="*/ 5 w 59"/>
                <a:gd name="T1" fmla="*/ 16 h 32"/>
                <a:gd name="T2" fmla="*/ 5 w 59"/>
                <a:gd name="T3" fmla="*/ 16 h 32"/>
                <a:gd name="T4" fmla="*/ 0 w 59"/>
                <a:gd name="T5" fmla="*/ 23 h 32"/>
                <a:gd name="T6" fmla="*/ 0 w 59"/>
                <a:gd name="T7" fmla="*/ 28 h 32"/>
                <a:gd name="T8" fmla="*/ 5 w 59"/>
                <a:gd name="T9" fmla="*/ 32 h 32"/>
                <a:gd name="T10" fmla="*/ 14 w 59"/>
                <a:gd name="T11" fmla="*/ 32 h 32"/>
                <a:gd name="T12" fmla="*/ 14 w 59"/>
                <a:gd name="T13" fmla="*/ 32 h 32"/>
                <a:gd name="T14" fmla="*/ 25 w 59"/>
                <a:gd name="T15" fmla="*/ 32 h 32"/>
                <a:gd name="T16" fmla="*/ 36 w 59"/>
                <a:gd name="T17" fmla="*/ 28 h 32"/>
                <a:gd name="T18" fmla="*/ 48 w 59"/>
                <a:gd name="T19" fmla="*/ 23 h 32"/>
                <a:gd name="T20" fmla="*/ 54 w 59"/>
                <a:gd name="T21" fmla="*/ 16 h 32"/>
                <a:gd name="T22" fmla="*/ 54 w 59"/>
                <a:gd name="T23" fmla="*/ 16 h 32"/>
                <a:gd name="T24" fmla="*/ 59 w 59"/>
                <a:gd name="T25" fmla="*/ 10 h 32"/>
                <a:gd name="T26" fmla="*/ 59 w 59"/>
                <a:gd name="T27" fmla="*/ 5 h 32"/>
                <a:gd name="T28" fmla="*/ 54 w 59"/>
                <a:gd name="T29" fmla="*/ 3 h 32"/>
                <a:gd name="T30" fmla="*/ 45 w 59"/>
                <a:gd name="T31" fmla="*/ 0 h 32"/>
                <a:gd name="T32" fmla="*/ 45 w 59"/>
                <a:gd name="T33" fmla="*/ 0 h 32"/>
                <a:gd name="T34" fmla="*/ 34 w 59"/>
                <a:gd name="T35" fmla="*/ 3 h 32"/>
                <a:gd name="T36" fmla="*/ 23 w 59"/>
                <a:gd name="T37" fmla="*/ 5 h 32"/>
                <a:gd name="T38" fmla="*/ 12 w 59"/>
                <a:gd name="T39" fmla="*/ 10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3"/>
                  </a:lnTo>
                  <a:lnTo>
                    <a:pt x="0" y="28"/>
                  </a:lnTo>
                  <a:lnTo>
                    <a:pt x="5" y="32"/>
                  </a:lnTo>
                  <a:lnTo>
                    <a:pt x="14" y="32"/>
                  </a:lnTo>
                  <a:lnTo>
                    <a:pt x="25" y="32"/>
                  </a:lnTo>
                  <a:lnTo>
                    <a:pt x="36" y="28"/>
                  </a:lnTo>
                  <a:lnTo>
                    <a:pt x="48" y="23"/>
                  </a:lnTo>
                  <a:lnTo>
                    <a:pt x="54" y="16"/>
                  </a:lnTo>
                  <a:lnTo>
                    <a:pt x="59" y="10"/>
                  </a:lnTo>
                  <a:lnTo>
                    <a:pt x="59" y="5"/>
                  </a:lnTo>
                  <a:lnTo>
                    <a:pt x="54" y="3"/>
                  </a:lnTo>
                  <a:lnTo>
                    <a:pt x="45" y="0"/>
                  </a:lnTo>
                  <a:lnTo>
                    <a:pt x="34" y="3"/>
                  </a:lnTo>
                  <a:lnTo>
                    <a:pt x="23" y="5"/>
                  </a:lnTo>
                  <a:lnTo>
                    <a:pt x="12" y="10"/>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0" name="Freeform 357">
              <a:extLst>
                <a:ext uri="{FF2B5EF4-FFF2-40B4-BE49-F238E27FC236}">
                  <a16:creationId xmlns:a16="http://schemas.microsoft.com/office/drawing/2014/main" xmlns="" id="{04317A04-F0C2-8C4C-880C-BE6699954679}"/>
                </a:ext>
              </a:extLst>
            </p:cNvPr>
            <p:cNvSpPr>
              <a:spLocks/>
            </p:cNvSpPr>
            <p:nvPr/>
          </p:nvSpPr>
          <p:spPr bwMode="auto">
            <a:xfrm>
              <a:off x="1580" y="3809"/>
              <a:ext cx="59" cy="32"/>
            </a:xfrm>
            <a:custGeom>
              <a:avLst/>
              <a:gdLst>
                <a:gd name="T0" fmla="*/ 5 w 59"/>
                <a:gd name="T1" fmla="*/ 16 h 32"/>
                <a:gd name="T2" fmla="*/ 5 w 59"/>
                <a:gd name="T3" fmla="*/ 16 h 32"/>
                <a:gd name="T4" fmla="*/ 0 w 59"/>
                <a:gd name="T5" fmla="*/ 23 h 32"/>
                <a:gd name="T6" fmla="*/ 0 w 59"/>
                <a:gd name="T7" fmla="*/ 28 h 32"/>
                <a:gd name="T8" fmla="*/ 5 w 59"/>
                <a:gd name="T9" fmla="*/ 32 h 32"/>
                <a:gd name="T10" fmla="*/ 14 w 59"/>
                <a:gd name="T11" fmla="*/ 32 h 32"/>
                <a:gd name="T12" fmla="*/ 14 w 59"/>
                <a:gd name="T13" fmla="*/ 32 h 32"/>
                <a:gd name="T14" fmla="*/ 25 w 59"/>
                <a:gd name="T15" fmla="*/ 32 h 32"/>
                <a:gd name="T16" fmla="*/ 36 w 59"/>
                <a:gd name="T17" fmla="*/ 28 h 32"/>
                <a:gd name="T18" fmla="*/ 48 w 59"/>
                <a:gd name="T19" fmla="*/ 23 h 32"/>
                <a:gd name="T20" fmla="*/ 54 w 59"/>
                <a:gd name="T21" fmla="*/ 16 h 32"/>
                <a:gd name="T22" fmla="*/ 54 w 59"/>
                <a:gd name="T23" fmla="*/ 16 h 32"/>
                <a:gd name="T24" fmla="*/ 59 w 59"/>
                <a:gd name="T25" fmla="*/ 10 h 32"/>
                <a:gd name="T26" fmla="*/ 59 w 59"/>
                <a:gd name="T27" fmla="*/ 5 h 32"/>
                <a:gd name="T28" fmla="*/ 54 w 59"/>
                <a:gd name="T29" fmla="*/ 3 h 32"/>
                <a:gd name="T30" fmla="*/ 45 w 59"/>
                <a:gd name="T31" fmla="*/ 0 h 32"/>
                <a:gd name="T32" fmla="*/ 45 w 59"/>
                <a:gd name="T33" fmla="*/ 0 h 32"/>
                <a:gd name="T34" fmla="*/ 34 w 59"/>
                <a:gd name="T35" fmla="*/ 3 h 32"/>
                <a:gd name="T36" fmla="*/ 23 w 59"/>
                <a:gd name="T37" fmla="*/ 5 h 32"/>
                <a:gd name="T38" fmla="*/ 12 w 59"/>
                <a:gd name="T39" fmla="*/ 10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3"/>
                  </a:lnTo>
                  <a:lnTo>
                    <a:pt x="0" y="28"/>
                  </a:lnTo>
                  <a:lnTo>
                    <a:pt x="5" y="32"/>
                  </a:lnTo>
                  <a:lnTo>
                    <a:pt x="14" y="32"/>
                  </a:lnTo>
                  <a:lnTo>
                    <a:pt x="25" y="32"/>
                  </a:lnTo>
                  <a:lnTo>
                    <a:pt x="36" y="28"/>
                  </a:lnTo>
                  <a:lnTo>
                    <a:pt x="48" y="23"/>
                  </a:lnTo>
                  <a:lnTo>
                    <a:pt x="54" y="16"/>
                  </a:lnTo>
                  <a:lnTo>
                    <a:pt x="59" y="10"/>
                  </a:lnTo>
                  <a:lnTo>
                    <a:pt x="59" y="5"/>
                  </a:lnTo>
                  <a:lnTo>
                    <a:pt x="54" y="3"/>
                  </a:lnTo>
                  <a:lnTo>
                    <a:pt x="45" y="0"/>
                  </a:lnTo>
                  <a:lnTo>
                    <a:pt x="34" y="3"/>
                  </a:lnTo>
                  <a:lnTo>
                    <a:pt x="23" y="5"/>
                  </a:lnTo>
                  <a:lnTo>
                    <a:pt x="12" y="10"/>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1" name="Freeform 358">
              <a:extLst>
                <a:ext uri="{FF2B5EF4-FFF2-40B4-BE49-F238E27FC236}">
                  <a16:creationId xmlns:a16="http://schemas.microsoft.com/office/drawing/2014/main" xmlns="" id="{4A99181C-3989-FB4C-A50B-C03DD850610C}"/>
                </a:ext>
              </a:extLst>
            </p:cNvPr>
            <p:cNvSpPr>
              <a:spLocks/>
            </p:cNvSpPr>
            <p:nvPr/>
          </p:nvSpPr>
          <p:spPr bwMode="auto">
            <a:xfrm>
              <a:off x="1529" y="3809"/>
              <a:ext cx="60" cy="34"/>
            </a:xfrm>
            <a:custGeom>
              <a:avLst/>
              <a:gdLst>
                <a:gd name="T0" fmla="*/ 4 w 60"/>
                <a:gd name="T1" fmla="*/ 16 h 34"/>
                <a:gd name="T2" fmla="*/ 4 w 60"/>
                <a:gd name="T3" fmla="*/ 16 h 34"/>
                <a:gd name="T4" fmla="*/ 0 w 60"/>
                <a:gd name="T5" fmla="*/ 23 h 34"/>
                <a:gd name="T6" fmla="*/ 0 w 60"/>
                <a:gd name="T7" fmla="*/ 30 h 34"/>
                <a:gd name="T8" fmla="*/ 4 w 60"/>
                <a:gd name="T9" fmla="*/ 32 h 34"/>
                <a:gd name="T10" fmla="*/ 13 w 60"/>
                <a:gd name="T11" fmla="*/ 34 h 34"/>
                <a:gd name="T12" fmla="*/ 13 w 60"/>
                <a:gd name="T13" fmla="*/ 34 h 34"/>
                <a:gd name="T14" fmla="*/ 24 w 60"/>
                <a:gd name="T15" fmla="*/ 32 h 34"/>
                <a:gd name="T16" fmla="*/ 36 w 60"/>
                <a:gd name="T17" fmla="*/ 28 h 34"/>
                <a:gd name="T18" fmla="*/ 47 w 60"/>
                <a:gd name="T19" fmla="*/ 23 h 34"/>
                <a:gd name="T20" fmla="*/ 56 w 60"/>
                <a:gd name="T21" fmla="*/ 16 h 34"/>
                <a:gd name="T22" fmla="*/ 56 w 60"/>
                <a:gd name="T23" fmla="*/ 16 h 34"/>
                <a:gd name="T24" fmla="*/ 60 w 60"/>
                <a:gd name="T25" fmla="*/ 10 h 34"/>
                <a:gd name="T26" fmla="*/ 60 w 60"/>
                <a:gd name="T27" fmla="*/ 5 h 34"/>
                <a:gd name="T28" fmla="*/ 56 w 60"/>
                <a:gd name="T29" fmla="*/ 3 h 34"/>
                <a:gd name="T30" fmla="*/ 47 w 60"/>
                <a:gd name="T31" fmla="*/ 0 h 34"/>
                <a:gd name="T32" fmla="*/ 47 w 60"/>
                <a:gd name="T33" fmla="*/ 0 h 34"/>
                <a:gd name="T34" fmla="*/ 36 w 60"/>
                <a:gd name="T35" fmla="*/ 3 h 34"/>
                <a:gd name="T36" fmla="*/ 24 w 60"/>
                <a:gd name="T37" fmla="*/ 5 h 34"/>
                <a:gd name="T38" fmla="*/ 13 w 60"/>
                <a:gd name="T39" fmla="*/ 12 h 34"/>
                <a:gd name="T40" fmla="*/ 4 w 60"/>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6"/>
                  </a:moveTo>
                  <a:lnTo>
                    <a:pt x="4" y="16"/>
                  </a:lnTo>
                  <a:lnTo>
                    <a:pt x="0" y="23"/>
                  </a:lnTo>
                  <a:lnTo>
                    <a:pt x="0" y="30"/>
                  </a:lnTo>
                  <a:lnTo>
                    <a:pt x="4" y="32"/>
                  </a:lnTo>
                  <a:lnTo>
                    <a:pt x="13" y="34"/>
                  </a:lnTo>
                  <a:lnTo>
                    <a:pt x="24" y="32"/>
                  </a:lnTo>
                  <a:lnTo>
                    <a:pt x="36" y="28"/>
                  </a:lnTo>
                  <a:lnTo>
                    <a:pt x="47" y="23"/>
                  </a:lnTo>
                  <a:lnTo>
                    <a:pt x="56" y="16"/>
                  </a:lnTo>
                  <a:lnTo>
                    <a:pt x="60" y="10"/>
                  </a:lnTo>
                  <a:lnTo>
                    <a:pt x="60" y="5"/>
                  </a:lnTo>
                  <a:lnTo>
                    <a:pt x="56" y="3"/>
                  </a:lnTo>
                  <a:lnTo>
                    <a:pt x="47" y="0"/>
                  </a:lnTo>
                  <a:lnTo>
                    <a:pt x="36" y="3"/>
                  </a:lnTo>
                  <a:lnTo>
                    <a:pt x="24" y="5"/>
                  </a:lnTo>
                  <a:lnTo>
                    <a:pt x="13" y="12"/>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2" name="Freeform 359">
              <a:extLst>
                <a:ext uri="{FF2B5EF4-FFF2-40B4-BE49-F238E27FC236}">
                  <a16:creationId xmlns:a16="http://schemas.microsoft.com/office/drawing/2014/main" xmlns="" id="{30F03830-23AC-874F-B1D0-841195FC715D}"/>
                </a:ext>
              </a:extLst>
            </p:cNvPr>
            <p:cNvSpPr>
              <a:spLocks/>
            </p:cNvSpPr>
            <p:nvPr/>
          </p:nvSpPr>
          <p:spPr bwMode="auto">
            <a:xfrm>
              <a:off x="1529" y="3809"/>
              <a:ext cx="60" cy="34"/>
            </a:xfrm>
            <a:custGeom>
              <a:avLst/>
              <a:gdLst>
                <a:gd name="T0" fmla="*/ 4 w 60"/>
                <a:gd name="T1" fmla="*/ 16 h 34"/>
                <a:gd name="T2" fmla="*/ 4 w 60"/>
                <a:gd name="T3" fmla="*/ 16 h 34"/>
                <a:gd name="T4" fmla="*/ 0 w 60"/>
                <a:gd name="T5" fmla="*/ 23 h 34"/>
                <a:gd name="T6" fmla="*/ 0 w 60"/>
                <a:gd name="T7" fmla="*/ 30 h 34"/>
                <a:gd name="T8" fmla="*/ 4 w 60"/>
                <a:gd name="T9" fmla="*/ 32 h 34"/>
                <a:gd name="T10" fmla="*/ 13 w 60"/>
                <a:gd name="T11" fmla="*/ 34 h 34"/>
                <a:gd name="T12" fmla="*/ 13 w 60"/>
                <a:gd name="T13" fmla="*/ 34 h 34"/>
                <a:gd name="T14" fmla="*/ 24 w 60"/>
                <a:gd name="T15" fmla="*/ 32 h 34"/>
                <a:gd name="T16" fmla="*/ 36 w 60"/>
                <a:gd name="T17" fmla="*/ 28 h 34"/>
                <a:gd name="T18" fmla="*/ 47 w 60"/>
                <a:gd name="T19" fmla="*/ 23 h 34"/>
                <a:gd name="T20" fmla="*/ 56 w 60"/>
                <a:gd name="T21" fmla="*/ 16 h 34"/>
                <a:gd name="T22" fmla="*/ 56 w 60"/>
                <a:gd name="T23" fmla="*/ 16 h 34"/>
                <a:gd name="T24" fmla="*/ 60 w 60"/>
                <a:gd name="T25" fmla="*/ 10 h 34"/>
                <a:gd name="T26" fmla="*/ 60 w 60"/>
                <a:gd name="T27" fmla="*/ 5 h 34"/>
                <a:gd name="T28" fmla="*/ 56 w 60"/>
                <a:gd name="T29" fmla="*/ 3 h 34"/>
                <a:gd name="T30" fmla="*/ 47 w 60"/>
                <a:gd name="T31" fmla="*/ 0 h 34"/>
                <a:gd name="T32" fmla="*/ 47 w 60"/>
                <a:gd name="T33" fmla="*/ 0 h 34"/>
                <a:gd name="T34" fmla="*/ 36 w 60"/>
                <a:gd name="T35" fmla="*/ 3 h 34"/>
                <a:gd name="T36" fmla="*/ 24 w 60"/>
                <a:gd name="T37" fmla="*/ 5 h 34"/>
                <a:gd name="T38" fmla="*/ 13 w 60"/>
                <a:gd name="T39" fmla="*/ 12 h 34"/>
                <a:gd name="T40" fmla="*/ 4 w 60"/>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6"/>
                  </a:moveTo>
                  <a:lnTo>
                    <a:pt x="4" y="16"/>
                  </a:lnTo>
                  <a:lnTo>
                    <a:pt x="0" y="23"/>
                  </a:lnTo>
                  <a:lnTo>
                    <a:pt x="0" y="30"/>
                  </a:lnTo>
                  <a:lnTo>
                    <a:pt x="4" y="32"/>
                  </a:lnTo>
                  <a:lnTo>
                    <a:pt x="13" y="34"/>
                  </a:lnTo>
                  <a:lnTo>
                    <a:pt x="24" y="32"/>
                  </a:lnTo>
                  <a:lnTo>
                    <a:pt x="36" y="28"/>
                  </a:lnTo>
                  <a:lnTo>
                    <a:pt x="47" y="23"/>
                  </a:lnTo>
                  <a:lnTo>
                    <a:pt x="56" y="16"/>
                  </a:lnTo>
                  <a:lnTo>
                    <a:pt x="60" y="10"/>
                  </a:lnTo>
                  <a:lnTo>
                    <a:pt x="60" y="5"/>
                  </a:lnTo>
                  <a:lnTo>
                    <a:pt x="56" y="3"/>
                  </a:lnTo>
                  <a:lnTo>
                    <a:pt x="47" y="0"/>
                  </a:lnTo>
                  <a:lnTo>
                    <a:pt x="36" y="3"/>
                  </a:lnTo>
                  <a:lnTo>
                    <a:pt x="24" y="5"/>
                  </a:lnTo>
                  <a:lnTo>
                    <a:pt x="13" y="12"/>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3" name="Freeform 360">
              <a:extLst>
                <a:ext uri="{FF2B5EF4-FFF2-40B4-BE49-F238E27FC236}">
                  <a16:creationId xmlns:a16="http://schemas.microsoft.com/office/drawing/2014/main" xmlns="" id="{C8A97B7D-CC97-BD4C-847D-4AE77A406683}"/>
                </a:ext>
              </a:extLst>
            </p:cNvPr>
            <p:cNvSpPr>
              <a:spLocks/>
            </p:cNvSpPr>
            <p:nvPr/>
          </p:nvSpPr>
          <p:spPr bwMode="auto">
            <a:xfrm>
              <a:off x="5294" y="3742"/>
              <a:ext cx="68" cy="34"/>
            </a:xfrm>
            <a:custGeom>
              <a:avLst/>
              <a:gdLst>
                <a:gd name="T0" fmla="*/ 7 w 68"/>
                <a:gd name="T1" fmla="*/ 18 h 34"/>
                <a:gd name="T2" fmla="*/ 7 w 68"/>
                <a:gd name="T3" fmla="*/ 18 h 34"/>
                <a:gd name="T4" fmla="*/ 16 w 68"/>
                <a:gd name="T5" fmla="*/ 25 h 34"/>
                <a:gd name="T6" fmla="*/ 27 w 68"/>
                <a:gd name="T7" fmla="*/ 29 h 34"/>
                <a:gd name="T8" fmla="*/ 41 w 68"/>
                <a:gd name="T9" fmla="*/ 34 h 34"/>
                <a:gd name="T10" fmla="*/ 54 w 68"/>
                <a:gd name="T11" fmla="*/ 34 h 34"/>
                <a:gd name="T12" fmla="*/ 54 w 68"/>
                <a:gd name="T13" fmla="*/ 34 h 34"/>
                <a:gd name="T14" fmla="*/ 63 w 68"/>
                <a:gd name="T15" fmla="*/ 34 h 34"/>
                <a:gd name="T16" fmla="*/ 68 w 68"/>
                <a:gd name="T17" fmla="*/ 29 h 34"/>
                <a:gd name="T18" fmla="*/ 68 w 68"/>
                <a:gd name="T19" fmla="*/ 25 h 34"/>
                <a:gd name="T20" fmla="*/ 63 w 68"/>
                <a:gd name="T21" fmla="*/ 18 h 34"/>
                <a:gd name="T22" fmla="*/ 63 w 68"/>
                <a:gd name="T23" fmla="*/ 18 h 34"/>
                <a:gd name="T24" fmla="*/ 52 w 68"/>
                <a:gd name="T25" fmla="*/ 11 h 34"/>
                <a:gd name="T26" fmla="*/ 41 w 68"/>
                <a:gd name="T27" fmla="*/ 4 h 34"/>
                <a:gd name="T28" fmla="*/ 27 w 68"/>
                <a:gd name="T29" fmla="*/ 2 h 34"/>
                <a:gd name="T30" fmla="*/ 14 w 68"/>
                <a:gd name="T31" fmla="*/ 0 h 34"/>
                <a:gd name="T32" fmla="*/ 14 w 68"/>
                <a:gd name="T33" fmla="*/ 0 h 34"/>
                <a:gd name="T34" fmla="*/ 5 w 68"/>
                <a:gd name="T35" fmla="*/ 2 h 34"/>
                <a:gd name="T36" fmla="*/ 0 w 68"/>
                <a:gd name="T37" fmla="*/ 7 h 34"/>
                <a:gd name="T38" fmla="*/ 0 w 68"/>
                <a:gd name="T39" fmla="*/ 11 h 34"/>
                <a:gd name="T40" fmla="*/ 7 w 6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7" y="18"/>
                  </a:moveTo>
                  <a:lnTo>
                    <a:pt x="7" y="18"/>
                  </a:lnTo>
                  <a:lnTo>
                    <a:pt x="16" y="25"/>
                  </a:lnTo>
                  <a:lnTo>
                    <a:pt x="27" y="29"/>
                  </a:lnTo>
                  <a:lnTo>
                    <a:pt x="41" y="34"/>
                  </a:lnTo>
                  <a:lnTo>
                    <a:pt x="54" y="34"/>
                  </a:lnTo>
                  <a:lnTo>
                    <a:pt x="63" y="34"/>
                  </a:lnTo>
                  <a:lnTo>
                    <a:pt x="68" y="29"/>
                  </a:lnTo>
                  <a:lnTo>
                    <a:pt x="68" y="25"/>
                  </a:lnTo>
                  <a:lnTo>
                    <a:pt x="63" y="18"/>
                  </a:lnTo>
                  <a:lnTo>
                    <a:pt x="52" y="11"/>
                  </a:lnTo>
                  <a:lnTo>
                    <a:pt x="41" y="4"/>
                  </a:lnTo>
                  <a:lnTo>
                    <a:pt x="27" y="2"/>
                  </a:lnTo>
                  <a:lnTo>
                    <a:pt x="14" y="0"/>
                  </a:lnTo>
                  <a:lnTo>
                    <a:pt x="5" y="2"/>
                  </a:lnTo>
                  <a:lnTo>
                    <a:pt x="0" y="7"/>
                  </a:lnTo>
                  <a:lnTo>
                    <a:pt x="0"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4" name="Freeform 361">
              <a:extLst>
                <a:ext uri="{FF2B5EF4-FFF2-40B4-BE49-F238E27FC236}">
                  <a16:creationId xmlns:a16="http://schemas.microsoft.com/office/drawing/2014/main" xmlns="" id="{C5236D51-52B1-DF4B-ADC0-D85755380C71}"/>
                </a:ext>
              </a:extLst>
            </p:cNvPr>
            <p:cNvSpPr>
              <a:spLocks/>
            </p:cNvSpPr>
            <p:nvPr/>
          </p:nvSpPr>
          <p:spPr bwMode="auto">
            <a:xfrm>
              <a:off x="5294" y="3742"/>
              <a:ext cx="68" cy="34"/>
            </a:xfrm>
            <a:custGeom>
              <a:avLst/>
              <a:gdLst>
                <a:gd name="T0" fmla="*/ 7 w 68"/>
                <a:gd name="T1" fmla="*/ 18 h 34"/>
                <a:gd name="T2" fmla="*/ 7 w 68"/>
                <a:gd name="T3" fmla="*/ 18 h 34"/>
                <a:gd name="T4" fmla="*/ 16 w 68"/>
                <a:gd name="T5" fmla="*/ 25 h 34"/>
                <a:gd name="T6" fmla="*/ 27 w 68"/>
                <a:gd name="T7" fmla="*/ 29 h 34"/>
                <a:gd name="T8" fmla="*/ 41 w 68"/>
                <a:gd name="T9" fmla="*/ 34 h 34"/>
                <a:gd name="T10" fmla="*/ 54 w 68"/>
                <a:gd name="T11" fmla="*/ 34 h 34"/>
                <a:gd name="T12" fmla="*/ 54 w 68"/>
                <a:gd name="T13" fmla="*/ 34 h 34"/>
                <a:gd name="T14" fmla="*/ 63 w 68"/>
                <a:gd name="T15" fmla="*/ 34 h 34"/>
                <a:gd name="T16" fmla="*/ 68 w 68"/>
                <a:gd name="T17" fmla="*/ 29 h 34"/>
                <a:gd name="T18" fmla="*/ 68 w 68"/>
                <a:gd name="T19" fmla="*/ 25 h 34"/>
                <a:gd name="T20" fmla="*/ 63 w 68"/>
                <a:gd name="T21" fmla="*/ 18 h 34"/>
                <a:gd name="T22" fmla="*/ 63 w 68"/>
                <a:gd name="T23" fmla="*/ 18 h 34"/>
                <a:gd name="T24" fmla="*/ 52 w 68"/>
                <a:gd name="T25" fmla="*/ 11 h 34"/>
                <a:gd name="T26" fmla="*/ 41 w 68"/>
                <a:gd name="T27" fmla="*/ 4 h 34"/>
                <a:gd name="T28" fmla="*/ 27 w 68"/>
                <a:gd name="T29" fmla="*/ 2 h 34"/>
                <a:gd name="T30" fmla="*/ 14 w 68"/>
                <a:gd name="T31" fmla="*/ 0 h 34"/>
                <a:gd name="T32" fmla="*/ 14 w 68"/>
                <a:gd name="T33" fmla="*/ 0 h 34"/>
                <a:gd name="T34" fmla="*/ 5 w 68"/>
                <a:gd name="T35" fmla="*/ 2 h 34"/>
                <a:gd name="T36" fmla="*/ 0 w 68"/>
                <a:gd name="T37" fmla="*/ 7 h 34"/>
                <a:gd name="T38" fmla="*/ 0 w 68"/>
                <a:gd name="T39" fmla="*/ 11 h 34"/>
                <a:gd name="T40" fmla="*/ 7 w 68"/>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7" y="18"/>
                  </a:moveTo>
                  <a:lnTo>
                    <a:pt x="7" y="18"/>
                  </a:lnTo>
                  <a:lnTo>
                    <a:pt x="16" y="25"/>
                  </a:lnTo>
                  <a:lnTo>
                    <a:pt x="27" y="29"/>
                  </a:lnTo>
                  <a:lnTo>
                    <a:pt x="41" y="34"/>
                  </a:lnTo>
                  <a:lnTo>
                    <a:pt x="54" y="34"/>
                  </a:lnTo>
                  <a:lnTo>
                    <a:pt x="63" y="34"/>
                  </a:lnTo>
                  <a:lnTo>
                    <a:pt x="68" y="29"/>
                  </a:lnTo>
                  <a:lnTo>
                    <a:pt x="68" y="25"/>
                  </a:lnTo>
                  <a:lnTo>
                    <a:pt x="63" y="18"/>
                  </a:lnTo>
                  <a:lnTo>
                    <a:pt x="52" y="11"/>
                  </a:lnTo>
                  <a:lnTo>
                    <a:pt x="41" y="4"/>
                  </a:lnTo>
                  <a:lnTo>
                    <a:pt x="27" y="2"/>
                  </a:lnTo>
                  <a:lnTo>
                    <a:pt x="14" y="0"/>
                  </a:lnTo>
                  <a:lnTo>
                    <a:pt x="5" y="2"/>
                  </a:lnTo>
                  <a:lnTo>
                    <a:pt x="0" y="7"/>
                  </a:lnTo>
                  <a:lnTo>
                    <a:pt x="0"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5" name="Freeform 362">
              <a:extLst>
                <a:ext uri="{FF2B5EF4-FFF2-40B4-BE49-F238E27FC236}">
                  <a16:creationId xmlns:a16="http://schemas.microsoft.com/office/drawing/2014/main" xmlns="" id="{C38D4D24-D05B-3747-A8ED-E9E85659DDE6}"/>
                </a:ext>
              </a:extLst>
            </p:cNvPr>
            <p:cNvSpPr>
              <a:spLocks/>
            </p:cNvSpPr>
            <p:nvPr/>
          </p:nvSpPr>
          <p:spPr bwMode="auto">
            <a:xfrm>
              <a:off x="5238" y="3742"/>
              <a:ext cx="67" cy="34"/>
            </a:xfrm>
            <a:custGeom>
              <a:avLst/>
              <a:gdLst>
                <a:gd name="T0" fmla="*/ 7 w 67"/>
                <a:gd name="T1" fmla="*/ 18 h 34"/>
                <a:gd name="T2" fmla="*/ 7 w 67"/>
                <a:gd name="T3" fmla="*/ 18 h 34"/>
                <a:gd name="T4" fmla="*/ 16 w 67"/>
                <a:gd name="T5" fmla="*/ 25 h 34"/>
                <a:gd name="T6" fmla="*/ 27 w 67"/>
                <a:gd name="T7" fmla="*/ 29 h 34"/>
                <a:gd name="T8" fmla="*/ 40 w 67"/>
                <a:gd name="T9" fmla="*/ 34 h 34"/>
                <a:gd name="T10" fmla="*/ 54 w 67"/>
                <a:gd name="T11" fmla="*/ 34 h 34"/>
                <a:gd name="T12" fmla="*/ 54 w 67"/>
                <a:gd name="T13" fmla="*/ 34 h 34"/>
                <a:gd name="T14" fmla="*/ 63 w 67"/>
                <a:gd name="T15" fmla="*/ 34 h 34"/>
                <a:gd name="T16" fmla="*/ 67 w 67"/>
                <a:gd name="T17" fmla="*/ 29 h 34"/>
                <a:gd name="T18" fmla="*/ 67 w 67"/>
                <a:gd name="T19" fmla="*/ 25 h 34"/>
                <a:gd name="T20" fmla="*/ 61 w 67"/>
                <a:gd name="T21" fmla="*/ 18 h 34"/>
                <a:gd name="T22" fmla="*/ 61 w 67"/>
                <a:gd name="T23" fmla="*/ 18 h 34"/>
                <a:gd name="T24" fmla="*/ 52 w 67"/>
                <a:gd name="T25" fmla="*/ 11 h 34"/>
                <a:gd name="T26" fmla="*/ 40 w 67"/>
                <a:gd name="T27" fmla="*/ 7 h 34"/>
                <a:gd name="T28" fmla="*/ 27 w 67"/>
                <a:gd name="T29" fmla="*/ 2 h 34"/>
                <a:gd name="T30" fmla="*/ 13 w 67"/>
                <a:gd name="T31" fmla="*/ 0 h 34"/>
                <a:gd name="T32" fmla="*/ 13 w 67"/>
                <a:gd name="T33" fmla="*/ 0 h 34"/>
                <a:gd name="T34" fmla="*/ 4 w 67"/>
                <a:gd name="T35" fmla="*/ 2 h 34"/>
                <a:gd name="T36" fmla="*/ 0 w 67"/>
                <a:gd name="T37" fmla="*/ 7 h 34"/>
                <a:gd name="T38" fmla="*/ 0 w 67"/>
                <a:gd name="T39" fmla="*/ 11 h 34"/>
                <a:gd name="T40" fmla="*/ 7 w 6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7" y="18"/>
                  </a:moveTo>
                  <a:lnTo>
                    <a:pt x="7" y="18"/>
                  </a:lnTo>
                  <a:lnTo>
                    <a:pt x="16" y="25"/>
                  </a:lnTo>
                  <a:lnTo>
                    <a:pt x="27" y="29"/>
                  </a:lnTo>
                  <a:lnTo>
                    <a:pt x="40" y="34"/>
                  </a:lnTo>
                  <a:lnTo>
                    <a:pt x="54" y="34"/>
                  </a:lnTo>
                  <a:lnTo>
                    <a:pt x="63" y="34"/>
                  </a:lnTo>
                  <a:lnTo>
                    <a:pt x="67" y="29"/>
                  </a:lnTo>
                  <a:lnTo>
                    <a:pt x="67" y="25"/>
                  </a:lnTo>
                  <a:lnTo>
                    <a:pt x="61" y="18"/>
                  </a:lnTo>
                  <a:lnTo>
                    <a:pt x="52" y="11"/>
                  </a:lnTo>
                  <a:lnTo>
                    <a:pt x="40" y="7"/>
                  </a:lnTo>
                  <a:lnTo>
                    <a:pt x="27" y="2"/>
                  </a:lnTo>
                  <a:lnTo>
                    <a:pt x="13" y="0"/>
                  </a:lnTo>
                  <a:lnTo>
                    <a:pt x="4" y="2"/>
                  </a:lnTo>
                  <a:lnTo>
                    <a:pt x="0" y="7"/>
                  </a:lnTo>
                  <a:lnTo>
                    <a:pt x="0"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6" name="Freeform 363">
              <a:extLst>
                <a:ext uri="{FF2B5EF4-FFF2-40B4-BE49-F238E27FC236}">
                  <a16:creationId xmlns:a16="http://schemas.microsoft.com/office/drawing/2014/main" xmlns="" id="{11F939A6-C113-0043-ACFD-E4AC488F45F9}"/>
                </a:ext>
              </a:extLst>
            </p:cNvPr>
            <p:cNvSpPr>
              <a:spLocks/>
            </p:cNvSpPr>
            <p:nvPr/>
          </p:nvSpPr>
          <p:spPr bwMode="auto">
            <a:xfrm>
              <a:off x="5238" y="3742"/>
              <a:ext cx="67" cy="34"/>
            </a:xfrm>
            <a:custGeom>
              <a:avLst/>
              <a:gdLst>
                <a:gd name="T0" fmla="*/ 7 w 67"/>
                <a:gd name="T1" fmla="*/ 18 h 34"/>
                <a:gd name="T2" fmla="*/ 7 w 67"/>
                <a:gd name="T3" fmla="*/ 18 h 34"/>
                <a:gd name="T4" fmla="*/ 16 w 67"/>
                <a:gd name="T5" fmla="*/ 25 h 34"/>
                <a:gd name="T6" fmla="*/ 27 w 67"/>
                <a:gd name="T7" fmla="*/ 29 h 34"/>
                <a:gd name="T8" fmla="*/ 40 w 67"/>
                <a:gd name="T9" fmla="*/ 34 h 34"/>
                <a:gd name="T10" fmla="*/ 54 w 67"/>
                <a:gd name="T11" fmla="*/ 34 h 34"/>
                <a:gd name="T12" fmla="*/ 54 w 67"/>
                <a:gd name="T13" fmla="*/ 34 h 34"/>
                <a:gd name="T14" fmla="*/ 63 w 67"/>
                <a:gd name="T15" fmla="*/ 34 h 34"/>
                <a:gd name="T16" fmla="*/ 67 w 67"/>
                <a:gd name="T17" fmla="*/ 29 h 34"/>
                <a:gd name="T18" fmla="*/ 67 w 67"/>
                <a:gd name="T19" fmla="*/ 25 h 34"/>
                <a:gd name="T20" fmla="*/ 61 w 67"/>
                <a:gd name="T21" fmla="*/ 18 h 34"/>
                <a:gd name="T22" fmla="*/ 61 w 67"/>
                <a:gd name="T23" fmla="*/ 18 h 34"/>
                <a:gd name="T24" fmla="*/ 52 w 67"/>
                <a:gd name="T25" fmla="*/ 11 h 34"/>
                <a:gd name="T26" fmla="*/ 40 w 67"/>
                <a:gd name="T27" fmla="*/ 7 h 34"/>
                <a:gd name="T28" fmla="*/ 27 w 67"/>
                <a:gd name="T29" fmla="*/ 2 h 34"/>
                <a:gd name="T30" fmla="*/ 13 w 67"/>
                <a:gd name="T31" fmla="*/ 0 h 34"/>
                <a:gd name="T32" fmla="*/ 13 w 67"/>
                <a:gd name="T33" fmla="*/ 0 h 34"/>
                <a:gd name="T34" fmla="*/ 4 w 67"/>
                <a:gd name="T35" fmla="*/ 2 h 34"/>
                <a:gd name="T36" fmla="*/ 0 w 67"/>
                <a:gd name="T37" fmla="*/ 7 h 34"/>
                <a:gd name="T38" fmla="*/ 0 w 67"/>
                <a:gd name="T39" fmla="*/ 11 h 34"/>
                <a:gd name="T40" fmla="*/ 7 w 67"/>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7" y="18"/>
                  </a:moveTo>
                  <a:lnTo>
                    <a:pt x="7" y="18"/>
                  </a:lnTo>
                  <a:lnTo>
                    <a:pt x="16" y="25"/>
                  </a:lnTo>
                  <a:lnTo>
                    <a:pt x="27" y="29"/>
                  </a:lnTo>
                  <a:lnTo>
                    <a:pt x="40" y="34"/>
                  </a:lnTo>
                  <a:lnTo>
                    <a:pt x="54" y="34"/>
                  </a:lnTo>
                  <a:lnTo>
                    <a:pt x="63" y="34"/>
                  </a:lnTo>
                  <a:lnTo>
                    <a:pt x="67" y="29"/>
                  </a:lnTo>
                  <a:lnTo>
                    <a:pt x="67" y="25"/>
                  </a:lnTo>
                  <a:lnTo>
                    <a:pt x="61" y="18"/>
                  </a:lnTo>
                  <a:lnTo>
                    <a:pt x="52" y="11"/>
                  </a:lnTo>
                  <a:lnTo>
                    <a:pt x="40" y="7"/>
                  </a:lnTo>
                  <a:lnTo>
                    <a:pt x="27" y="2"/>
                  </a:lnTo>
                  <a:lnTo>
                    <a:pt x="13" y="0"/>
                  </a:lnTo>
                  <a:lnTo>
                    <a:pt x="4" y="2"/>
                  </a:lnTo>
                  <a:lnTo>
                    <a:pt x="0" y="7"/>
                  </a:lnTo>
                  <a:lnTo>
                    <a:pt x="0"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7" name="Freeform 364">
              <a:extLst>
                <a:ext uri="{FF2B5EF4-FFF2-40B4-BE49-F238E27FC236}">
                  <a16:creationId xmlns:a16="http://schemas.microsoft.com/office/drawing/2014/main" xmlns="" id="{719BA0A4-576F-5E4F-9AE7-87AD37AA4D5A}"/>
                </a:ext>
              </a:extLst>
            </p:cNvPr>
            <p:cNvSpPr>
              <a:spLocks/>
            </p:cNvSpPr>
            <p:nvPr/>
          </p:nvSpPr>
          <p:spPr bwMode="auto">
            <a:xfrm>
              <a:off x="5182" y="3744"/>
              <a:ext cx="67" cy="34"/>
            </a:xfrm>
            <a:custGeom>
              <a:avLst/>
              <a:gdLst>
                <a:gd name="T0" fmla="*/ 6 w 67"/>
                <a:gd name="T1" fmla="*/ 16 h 34"/>
                <a:gd name="T2" fmla="*/ 6 w 67"/>
                <a:gd name="T3" fmla="*/ 16 h 34"/>
                <a:gd name="T4" fmla="*/ 15 w 67"/>
                <a:gd name="T5" fmla="*/ 23 h 34"/>
                <a:gd name="T6" fmla="*/ 29 w 67"/>
                <a:gd name="T7" fmla="*/ 29 h 34"/>
                <a:gd name="T8" fmla="*/ 40 w 67"/>
                <a:gd name="T9" fmla="*/ 32 h 34"/>
                <a:gd name="T10" fmla="*/ 54 w 67"/>
                <a:gd name="T11" fmla="*/ 34 h 34"/>
                <a:gd name="T12" fmla="*/ 54 w 67"/>
                <a:gd name="T13" fmla="*/ 34 h 34"/>
                <a:gd name="T14" fmla="*/ 63 w 67"/>
                <a:gd name="T15" fmla="*/ 32 h 34"/>
                <a:gd name="T16" fmla="*/ 67 w 67"/>
                <a:gd name="T17" fmla="*/ 27 h 34"/>
                <a:gd name="T18" fmla="*/ 67 w 67"/>
                <a:gd name="T19" fmla="*/ 23 h 34"/>
                <a:gd name="T20" fmla="*/ 63 w 67"/>
                <a:gd name="T21" fmla="*/ 16 h 34"/>
                <a:gd name="T22" fmla="*/ 63 w 67"/>
                <a:gd name="T23" fmla="*/ 16 h 34"/>
                <a:gd name="T24" fmla="*/ 51 w 67"/>
                <a:gd name="T25" fmla="*/ 9 h 34"/>
                <a:gd name="T26" fmla="*/ 40 w 67"/>
                <a:gd name="T27" fmla="*/ 5 h 34"/>
                <a:gd name="T28" fmla="*/ 27 w 67"/>
                <a:gd name="T29" fmla="*/ 0 h 34"/>
                <a:gd name="T30" fmla="*/ 15 w 67"/>
                <a:gd name="T31" fmla="*/ 0 h 34"/>
                <a:gd name="T32" fmla="*/ 15 w 67"/>
                <a:gd name="T33" fmla="*/ 0 h 34"/>
                <a:gd name="T34" fmla="*/ 4 w 67"/>
                <a:gd name="T35" fmla="*/ 0 h 34"/>
                <a:gd name="T36" fmla="*/ 0 w 67"/>
                <a:gd name="T37" fmla="*/ 5 h 34"/>
                <a:gd name="T38" fmla="*/ 0 w 67"/>
                <a:gd name="T39" fmla="*/ 9 h 34"/>
                <a:gd name="T40" fmla="*/ 6 w 6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6" y="16"/>
                  </a:moveTo>
                  <a:lnTo>
                    <a:pt x="6" y="16"/>
                  </a:lnTo>
                  <a:lnTo>
                    <a:pt x="15" y="23"/>
                  </a:lnTo>
                  <a:lnTo>
                    <a:pt x="29" y="29"/>
                  </a:lnTo>
                  <a:lnTo>
                    <a:pt x="40" y="32"/>
                  </a:lnTo>
                  <a:lnTo>
                    <a:pt x="54" y="34"/>
                  </a:lnTo>
                  <a:lnTo>
                    <a:pt x="63" y="32"/>
                  </a:lnTo>
                  <a:lnTo>
                    <a:pt x="67" y="27"/>
                  </a:lnTo>
                  <a:lnTo>
                    <a:pt x="67" y="23"/>
                  </a:lnTo>
                  <a:lnTo>
                    <a:pt x="63" y="16"/>
                  </a:lnTo>
                  <a:lnTo>
                    <a:pt x="51" y="9"/>
                  </a:lnTo>
                  <a:lnTo>
                    <a:pt x="40" y="5"/>
                  </a:lnTo>
                  <a:lnTo>
                    <a:pt x="27" y="0"/>
                  </a:lnTo>
                  <a:lnTo>
                    <a:pt x="15" y="0"/>
                  </a:lnTo>
                  <a:lnTo>
                    <a:pt x="4" y="0"/>
                  </a:lnTo>
                  <a:lnTo>
                    <a:pt x="0" y="5"/>
                  </a:lnTo>
                  <a:lnTo>
                    <a:pt x="0" y="9"/>
                  </a:lnTo>
                  <a:lnTo>
                    <a:pt x="6"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8" name="Freeform 365">
              <a:extLst>
                <a:ext uri="{FF2B5EF4-FFF2-40B4-BE49-F238E27FC236}">
                  <a16:creationId xmlns:a16="http://schemas.microsoft.com/office/drawing/2014/main" xmlns="" id="{CF6E74D5-89C9-8847-A542-C01EBE3C6F53}"/>
                </a:ext>
              </a:extLst>
            </p:cNvPr>
            <p:cNvSpPr>
              <a:spLocks/>
            </p:cNvSpPr>
            <p:nvPr/>
          </p:nvSpPr>
          <p:spPr bwMode="auto">
            <a:xfrm>
              <a:off x="5182" y="3744"/>
              <a:ext cx="67" cy="34"/>
            </a:xfrm>
            <a:custGeom>
              <a:avLst/>
              <a:gdLst>
                <a:gd name="T0" fmla="*/ 6 w 67"/>
                <a:gd name="T1" fmla="*/ 16 h 34"/>
                <a:gd name="T2" fmla="*/ 6 w 67"/>
                <a:gd name="T3" fmla="*/ 16 h 34"/>
                <a:gd name="T4" fmla="*/ 15 w 67"/>
                <a:gd name="T5" fmla="*/ 23 h 34"/>
                <a:gd name="T6" fmla="*/ 29 w 67"/>
                <a:gd name="T7" fmla="*/ 29 h 34"/>
                <a:gd name="T8" fmla="*/ 40 w 67"/>
                <a:gd name="T9" fmla="*/ 32 h 34"/>
                <a:gd name="T10" fmla="*/ 54 w 67"/>
                <a:gd name="T11" fmla="*/ 34 h 34"/>
                <a:gd name="T12" fmla="*/ 54 w 67"/>
                <a:gd name="T13" fmla="*/ 34 h 34"/>
                <a:gd name="T14" fmla="*/ 63 w 67"/>
                <a:gd name="T15" fmla="*/ 32 h 34"/>
                <a:gd name="T16" fmla="*/ 67 w 67"/>
                <a:gd name="T17" fmla="*/ 27 h 34"/>
                <a:gd name="T18" fmla="*/ 67 w 67"/>
                <a:gd name="T19" fmla="*/ 23 h 34"/>
                <a:gd name="T20" fmla="*/ 63 w 67"/>
                <a:gd name="T21" fmla="*/ 16 h 34"/>
                <a:gd name="T22" fmla="*/ 63 w 67"/>
                <a:gd name="T23" fmla="*/ 16 h 34"/>
                <a:gd name="T24" fmla="*/ 51 w 67"/>
                <a:gd name="T25" fmla="*/ 9 h 34"/>
                <a:gd name="T26" fmla="*/ 40 w 67"/>
                <a:gd name="T27" fmla="*/ 5 h 34"/>
                <a:gd name="T28" fmla="*/ 27 w 67"/>
                <a:gd name="T29" fmla="*/ 0 h 34"/>
                <a:gd name="T30" fmla="*/ 15 w 67"/>
                <a:gd name="T31" fmla="*/ 0 h 34"/>
                <a:gd name="T32" fmla="*/ 15 w 67"/>
                <a:gd name="T33" fmla="*/ 0 h 34"/>
                <a:gd name="T34" fmla="*/ 4 w 67"/>
                <a:gd name="T35" fmla="*/ 0 h 34"/>
                <a:gd name="T36" fmla="*/ 0 w 67"/>
                <a:gd name="T37" fmla="*/ 5 h 34"/>
                <a:gd name="T38" fmla="*/ 0 w 67"/>
                <a:gd name="T39" fmla="*/ 9 h 34"/>
                <a:gd name="T40" fmla="*/ 6 w 6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4">
                  <a:moveTo>
                    <a:pt x="6" y="16"/>
                  </a:moveTo>
                  <a:lnTo>
                    <a:pt x="6" y="16"/>
                  </a:lnTo>
                  <a:lnTo>
                    <a:pt x="15" y="23"/>
                  </a:lnTo>
                  <a:lnTo>
                    <a:pt x="29" y="29"/>
                  </a:lnTo>
                  <a:lnTo>
                    <a:pt x="40" y="32"/>
                  </a:lnTo>
                  <a:lnTo>
                    <a:pt x="54" y="34"/>
                  </a:lnTo>
                  <a:lnTo>
                    <a:pt x="63" y="32"/>
                  </a:lnTo>
                  <a:lnTo>
                    <a:pt x="67" y="27"/>
                  </a:lnTo>
                  <a:lnTo>
                    <a:pt x="67" y="23"/>
                  </a:lnTo>
                  <a:lnTo>
                    <a:pt x="63" y="16"/>
                  </a:lnTo>
                  <a:lnTo>
                    <a:pt x="51" y="9"/>
                  </a:lnTo>
                  <a:lnTo>
                    <a:pt x="40" y="5"/>
                  </a:lnTo>
                  <a:lnTo>
                    <a:pt x="27" y="0"/>
                  </a:lnTo>
                  <a:lnTo>
                    <a:pt x="15" y="0"/>
                  </a:lnTo>
                  <a:lnTo>
                    <a:pt x="4" y="0"/>
                  </a:lnTo>
                  <a:lnTo>
                    <a:pt x="0" y="5"/>
                  </a:lnTo>
                  <a:lnTo>
                    <a:pt x="0" y="9"/>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49" name="Freeform 366">
              <a:extLst>
                <a:ext uri="{FF2B5EF4-FFF2-40B4-BE49-F238E27FC236}">
                  <a16:creationId xmlns:a16="http://schemas.microsoft.com/office/drawing/2014/main" xmlns="" id="{8C02E3AC-AADB-4742-98A8-8B8766B04044}"/>
                </a:ext>
              </a:extLst>
            </p:cNvPr>
            <p:cNvSpPr>
              <a:spLocks/>
            </p:cNvSpPr>
            <p:nvPr/>
          </p:nvSpPr>
          <p:spPr bwMode="auto">
            <a:xfrm>
              <a:off x="5128" y="3744"/>
              <a:ext cx="65" cy="34"/>
            </a:xfrm>
            <a:custGeom>
              <a:avLst/>
              <a:gdLst>
                <a:gd name="T0" fmla="*/ 4 w 65"/>
                <a:gd name="T1" fmla="*/ 16 h 34"/>
                <a:gd name="T2" fmla="*/ 4 w 65"/>
                <a:gd name="T3" fmla="*/ 16 h 34"/>
                <a:gd name="T4" fmla="*/ 15 w 65"/>
                <a:gd name="T5" fmla="*/ 23 h 34"/>
                <a:gd name="T6" fmla="*/ 27 w 65"/>
                <a:gd name="T7" fmla="*/ 29 h 34"/>
                <a:gd name="T8" fmla="*/ 40 w 65"/>
                <a:gd name="T9" fmla="*/ 32 h 34"/>
                <a:gd name="T10" fmla="*/ 51 w 65"/>
                <a:gd name="T11" fmla="*/ 34 h 34"/>
                <a:gd name="T12" fmla="*/ 51 w 65"/>
                <a:gd name="T13" fmla="*/ 34 h 34"/>
                <a:gd name="T14" fmla="*/ 60 w 65"/>
                <a:gd name="T15" fmla="*/ 32 h 34"/>
                <a:gd name="T16" fmla="*/ 65 w 65"/>
                <a:gd name="T17" fmla="*/ 29 h 34"/>
                <a:gd name="T18" fmla="*/ 65 w 65"/>
                <a:gd name="T19" fmla="*/ 23 h 34"/>
                <a:gd name="T20" fmla="*/ 60 w 65"/>
                <a:gd name="T21" fmla="*/ 16 h 34"/>
                <a:gd name="T22" fmla="*/ 60 w 65"/>
                <a:gd name="T23" fmla="*/ 16 h 34"/>
                <a:gd name="T24" fmla="*/ 49 w 65"/>
                <a:gd name="T25" fmla="*/ 9 h 34"/>
                <a:gd name="T26" fmla="*/ 38 w 65"/>
                <a:gd name="T27" fmla="*/ 5 h 34"/>
                <a:gd name="T28" fmla="*/ 24 w 65"/>
                <a:gd name="T29" fmla="*/ 0 h 34"/>
                <a:gd name="T30" fmla="*/ 13 w 65"/>
                <a:gd name="T31" fmla="*/ 0 h 34"/>
                <a:gd name="T32" fmla="*/ 13 w 65"/>
                <a:gd name="T33" fmla="*/ 0 h 34"/>
                <a:gd name="T34" fmla="*/ 4 w 65"/>
                <a:gd name="T35" fmla="*/ 2 h 34"/>
                <a:gd name="T36" fmla="*/ 0 w 65"/>
                <a:gd name="T37" fmla="*/ 5 h 34"/>
                <a:gd name="T38" fmla="*/ 0 w 65"/>
                <a:gd name="T39" fmla="*/ 11 h 34"/>
                <a:gd name="T40" fmla="*/ 4 w 65"/>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4">
                  <a:moveTo>
                    <a:pt x="4" y="16"/>
                  </a:moveTo>
                  <a:lnTo>
                    <a:pt x="4" y="16"/>
                  </a:lnTo>
                  <a:lnTo>
                    <a:pt x="15" y="23"/>
                  </a:lnTo>
                  <a:lnTo>
                    <a:pt x="27" y="29"/>
                  </a:lnTo>
                  <a:lnTo>
                    <a:pt x="40" y="32"/>
                  </a:lnTo>
                  <a:lnTo>
                    <a:pt x="51" y="34"/>
                  </a:lnTo>
                  <a:lnTo>
                    <a:pt x="60" y="32"/>
                  </a:lnTo>
                  <a:lnTo>
                    <a:pt x="65" y="29"/>
                  </a:lnTo>
                  <a:lnTo>
                    <a:pt x="65" y="23"/>
                  </a:lnTo>
                  <a:lnTo>
                    <a:pt x="60" y="16"/>
                  </a:lnTo>
                  <a:lnTo>
                    <a:pt x="49" y="9"/>
                  </a:lnTo>
                  <a:lnTo>
                    <a:pt x="38" y="5"/>
                  </a:lnTo>
                  <a:lnTo>
                    <a:pt x="24" y="0"/>
                  </a:lnTo>
                  <a:lnTo>
                    <a:pt x="13" y="0"/>
                  </a:lnTo>
                  <a:lnTo>
                    <a:pt x="4" y="2"/>
                  </a:lnTo>
                  <a:lnTo>
                    <a:pt x="0" y="5"/>
                  </a:lnTo>
                  <a:lnTo>
                    <a:pt x="0" y="11"/>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0" name="Freeform 367">
              <a:extLst>
                <a:ext uri="{FF2B5EF4-FFF2-40B4-BE49-F238E27FC236}">
                  <a16:creationId xmlns:a16="http://schemas.microsoft.com/office/drawing/2014/main" xmlns="" id="{354F3BF0-50EB-6948-927B-A43709A373DA}"/>
                </a:ext>
              </a:extLst>
            </p:cNvPr>
            <p:cNvSpPr>
              <a:spLocks/>
            </p:cNvSpPr>
            <p:nvPr/>
          </p:nvSpPr>
          <p:spPr bwMode="auto">
            <a:xfrm>
              <a:off x="5128" y="3744"/>
              <a:ext cx="65" cy="34"/>
            </a:xfrm>
            <a:custGeom>
              <a:avLst/>
              <a:gdLst>
                <a:gd name="T0" fmla="*/ 4 w 65"/>
                <a:gd name="T1" fmla="*/ 16 h 34"/>
                <a:gd name="T2" fmla="*/ 4 w 65"/>
                <a:gd name="T3" fmla="*/ 16 h 34"/>
                <a:gd name="T4" fmla="*/ 15 w 65"/>
                <a:gd name="T5" fmla="*/ 23 h 34"/>
                <a:gd name="T6" fmla="*/ 27 w 65"/>
                <a:gd name="T7" fmla="*/ 29 h 34"/>
                <a:gd name="T8" fmla="*/ 40 w 65"/>
                <a:gd name="T9" fmla="*/ 32 h 34"/>
                <a:gd name="T10" fmla="*/ 51 w 65"/>
                <a:gd name="T11" fmla="*/ 34 h 34"/>
                <a:gd name="T12" fmla="*/ 51 w 65"/>
                <a:gd name="T13" fmla="*/ 34 h 34"/>
                <a:gd name="T14" fmla="*/ 60 w 65"/>
                <a:gd name="T15" fmla="*/ 32 h 34"/>
                <a:gd name="T16" fmla="*/ 65 w 65"/>
                <a:gd name="T17" fmla="*/ 29 h 34"/>
                <a:gd name="T18" fmla="*/ 65 w 65"/>
                <a:gd name="T19" fmla="*/ 23 h 34"/>
                <a:gd name="T20" fmla="*/ 60 w 65"/>
                <a:gd name="T21" fmla="*/ 16 h 34"/>
                <a:gd name="T22" fmla="*/ 60 w 65"/>
                <a:gd name="T23" fmla="*/ 16 h 34"/>
                <a:gd name="T24" fmla="*/ 49 w 65"/>
                <a:gd name="T25" fmla="*/ 9 h 34"/>
                <a:gd name="T26" fmla="*/ 38 w 65"/>
                <a:gd name="T27" fmla="*/ 5 h 34"/>
                <a:gd name="T28" fmla="*/ 24 w 65"/>
                <a:gd name="T29" fmla="*/ 0 h 34"/>
                <a:gd name="T30" fmla="*/ 13 w 65"/>
                <a:gd name="T31" fmla="*/ 0 h 34"/>
                <a:gd name="T32" fmla="*/ 13 w 65"/>
                <a:gd name="T33" fmla="*/ 0 h 34"/>
                <a:gd name="T34" fmla="*/ 4 w 65"/>
                <a:gd name="T35" fmla="*/ 2 h 34"/>
                <a:gd name="T36" fmla="*/ 0 w 65"/>
                <a:gd name="T37" fmla="*/ 5 h 34"/>
                <a:gd name="T38" fmla="*/ 0 w 65"/>
                <a:gd name="T39" fmla="*/ 11 h 34"/>
                <a:gd name="T40" fmla="*/ 4 w 65"/>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4">
                  <a:moveTo>
                    <a:pt x="4" y="16"/>
                  </a:moveTo>
                  <a:lnTo>
                    <a:pt x="4" y="16"/>
                  </a:lnTo>
                  <a:lnTo>
                    <a:pt x="15" y="23"/>
                  </a:lnTo>
                  <a:lnTo>
                    <a:pt x="27" y="29"/>
                  </a:lnTo>
                  <a:lnTo>
                    <a:pt x="40" y="32"/>
                  </a:lnTo>
                  <a:lnTo>
                    <a:pt x="51" y="34"/>
                  </a:lnTo>
                  <a:lnTo>
                    <a:pt x="60" y="32"/>
                  </a:lnTo>
                  <a:lnTo>
                    <a:pt x="65" y="29"/>
                  </a:lnTo>
                  <a:lnTo>
                    <a:pt x="65" y="23"/>
                  </a:lnTo>
                  <a:lnTo>
                    <a:pt x="60" y="16"/>
                  </a:lnTo>
                  <a:lnTo>
                    <a:pt x="49" y="9"/>
                  </a:lnTo>
                  <a:lnTo>
                    <a:pt x="38" y="5"/>
                  </a:lnTo>
                  <a:lnTo>
                    <a:pt x="24" y="0"/>
                  </a:lnTo>
                  <a:lnTo>
                    <a:pt x="13" y="0"/>
                  </a:lnTo>
                  <a:lnTo>
                    <a:pt x="4" y="2"/>
                  </a:lnTo>
                  <a:lnTo>
                    <a:pt x="0" y="5"/>
                  </a:lnTo>
                  <a:lnTo>
                    <a:pt x="0" y="11"/>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1" name="Freeform 368">
              <a:extLst>
                <a:ext uri="{FF2B5EF4-FFF2-40B4-BE49-F238E27FC236}">
                  <a16:creationId xmlns:a16="http://schemas.microsoft.com/office/drawing/2014/main" xmlns="" id="{BE91587F-5064-DE44-B114-E39C9B24EF05}"/>
                </a:ext>
              </a:extLst>
            </p:cNvPr>
            <p:cNvSpPr>
              <a:spLocks/>
            </p:cNvSpPr>
            <p:nvPr/>
          </p:nvSpPr>
          <p:spPr bwMode="auto">
            <a:xfrm>
              <a:off x="5073" y="3744"/>
              <a:ext cx="66" cy="34"/>
            </a:xfrm>
            <a:custGeom>
              <a:avLst/>
              <a:gdLst>
                <a:gd name="T0" fmla="*/ 5 w 66"/>
                <a:gd name="T1" fmla="*/ 18 h 34"/>
                <a:gd name="T2" fmla="*/ 5 w 66"/>
                <a:gd name="T3" fmla="*/ 18 h 34"/>
                <a:gd name="T4" fmla="*/ 14 w 66"/>
                <a:gd name="T5" fmla="*/ 25 h 34"/>
                <a:gd name="T6" fmla="*/ 25 w 66"/>
                <a:gd name="T7" fmla="*/ 29 h 34"/>
                <a:gd name="T8" fmla="*/ 39 w 66"/>
                <a:gd name="T9" fmla="*/ 34 h 34"/>
                <a:gd name="T10" fmla="*/ 52 w 66"/>
                <a:gd name="T11" fmla="*/ 34 h 34"/>
                <a:gd name="T12" fmla="*/ 52 w 66"/>
                <a:gd name="T13" fmla="*/ 34 h 34"/>
                <a:gd name="T14" fmla="*/ 61 w 66"/>
                <a:gd name="T15" fmla="*/ 32 h 34"/>
                <a:gd name="T16" fmla="*/ 66 w 66"/>
                <a:gd name="T17" fmla="*/ 29 h 34"/>
                <a:gd name="T18" fmla="*/ 66 w 66"/>
                <a:gd name="T19" fmla="*/ 23 h 34"/>
                <a:gd name="T20" fmla="*/ 59 w 66"/>
                <a:gd name="T21" fmla="*/ 16 h 34"/>
                <a:gd name="T22" fmla="*/ 59 w 66"/>
                <a:gd name="T23" fmla="*/ 16 h 34"/>
                <a:gd name="T24" fmla="*/ 50 w 66"/>
                <a:gd name="T25" fmla="*/ 11 h 34"/>
                <a:gd name="T26" fmla="*/ 39 w 66"/>
                <a:gd name="T27" fmla="*/ 5 h 34"/>
                <a:gd name="T28" fmla="*/ 25 w 66"/>
                <a:gd name="T29" fmla="*/ 2 h 34"/>
                <a:gd name="T30" fmla="*/ 14 w 66"/>
                <a:gd name="T31" fmla="*/ 0 h 34"/>
                <a:gd name="T32" fmla="*/ 14 w 66"/>
                <a:gd name="T33" fmla="*/ 0 h 34"/>
                <a:gd name="T34" fmla="*/ 5 w 66"/>
                <a:gd name="T35" fmla="*/ 2 h 34"/>
                <a:gd name="T36" fmla="*/ 0 w 66"/>
                <a:gd name="T37" fmla="*/ 5 h 34"/>
                <a:gd name="T38" fmla="*/ 0 w 66"/>
                <a:gd name="T39" fmla="*/ 11 h 34"/>
                <a:gd name="T40" fmla="*/ 5 w 6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5" y="18"/>
                  </a:moveTo>
                  <a:lnTo>
                    <a:pt x="5" y="18"/>
                  </a:lnTo>
                  <a:lnTo>
                    <a:pt x="14" y="25"/>
                  </a:lnTo>
                  <a:lnTo>
                    <a:pt x="25" y="29"/>
                  </a:lnTo>
                  <a:lnTo>
                    <a:pt x="39" y="34"/>
                  </a:lnTo>
                  <a:lnTo>
                    <a:pt x="52" y="34"/>
                  </a:lnTo>
                  <a:lnTo>
                    <a:pt x="61" y="32"/>
                  </a:lnTo>
                  <a:lnTo>
                    <a:pt x="66" y="29"/>
                  </a:lnTo>
                  <a:lnTo>
                    <a:pt x="66" y="23"/>
                  </a:lnTo>
                  <a:lnTo>
                    <a:pt x="59" y="16"/>
                  </a:lnTo>
                  <a:lnTo>
                    <a:pt x="50" y="11"/>
                  </a:lnTo>
                  <a:lnTo>
                    <a:pt x="39" y="5"/>
                  </a:lnTo>
                  <a:lnTo>
                    <a:pt x="25" y="2"/>
                  </a:lnTo>
                  <a:lnTo>
                    <a:pt x="14" y="0"/>
                  </a:lnTo>
                  <a:lnTo>
                    <a:pt x="5" y="2"/>
                  </a:lnTo>
                  <a:lnTo>
                    <a:pt x="0" y="5"/>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2" name="Freeform 369">
              <a:extLst>
                <a:ext uri="{FF2B5EF4-FFF2-40B4-BE49-F238E27FC236}">
                  <a16:creationId xmlns:a16="http://schemas.microsoft.com/office/drawing/2014/main" xmlns="" id="{BD7D9875-FD18-3748-8C9A-AA5C791D9214}"/>
                </a:ext>
              </a:extLst>
            </p:cNvPr>
            <p:cNvSpPr>
              <a:spLocks/>
            </p:cNvSpPr>
            <p:nvPr/>
          </p:nvSpPr>
          <p:spPr bwMode="auto">
            <a:xfrm>
              <a:off x="5073" y="3744"/>
              <a:ext cx="66" cy="34"/>
            </a:xfrm>
            <a:custGeom>
              <a:avLst/>
              <a:gdLst>
                <a:gd name="T0" fmla="*/ 5 w 66"/>
                <a:gd name="T1" fmla="*/ 18 h 34"/>
                <a:gd name="T2" fmla="*/ 5 w 66"/>
                <a:gd name="T3" fmla="*/ 18 h 34"/>
                <a:gd name="T4" fmla="*/ 14 w 66"/>
                <a:gd name="T5" fmla="*/ 25 h 34"/>
                <a:gd name="T6" fmla="*/ 25 w 66"/>
                <a:gd name="T7" fmla="*/ 29 h 34"/>
                <a:gd name="T8" fmla="*/ 39 w 66"/>
                <a:gd name="T9" fmla="*/ 34 h 34"/>
                <a:gd name="T10" fmla="*/ 52 w 66"/>
                <a:gd name="T11" fmla="*/ 34 h 34"/>
                <a:gd name="T12" fmla="*/ 52 w 66"/>
                <a:gd name="T13" fmla="*/ 34 h 34"/>
                <a:gd name="T14" fmla="*/ 61 w 66"/>
                <a:gd name="T15" fmla="*/ 32 h 34"/>
                <a:gd name="T16" fmla="*/ 66 w 66"/>
                <a:gd name="T17" fmla="*/ 29 h 34"/>
                <a:gd name="T18" fmla="*/ 66 w 66"/>
                <a:gd name="T19" fmla="*/ 23 h 34"/>
                <a:gd name="T20" fmla="*/ 59 w 66"/>
                <a:gd name="T21" fmla="*/ 16 h 34"/>
                <a:gd name="T22" fmla="*/ 59 w 66"/>
                <a:gd name="T23" fmla="*/ 16 h 34"/>
                <a:gd name="T24" fmla="*/ 50 w 66"/>
                <a:gd name="T25" fmla="*/ 11 h 34"/>
                <a:gd name="T26" fmla="*/ 39 w 66"/>
                <a:gd name="T27" fmla="*/ 5 h 34"/>
                <a:gd name="T28" fmla="*/ 25 w 66"/>
                <a:gd name="T29" fmla="*/ 2 h 34"/>
                <a:gd name="T30" fmla="*/ 14 w 66"/>
                <a:gd name="T31" fmla="*/ 0 h 34"/>
                <a:gd name="T32" fmla="*/ 14 w 66"/>
                <a:gd name="T33" fmla="*/ 0 h 34"/>
                <a:gd name="T34" fmla="*/ 5 w 66"/>
                <a:gd name="T35" fmla="*/ 2 h 34"/>
                <a:gd name="T36" fmla="*/ 0 w 66"/>
                <a:gd name="T37" fmla="*/ 5 h 34"/>
                <a:gd name="T38" fmla="*/ 0 w 66"/>
                <a:gd name="T39" fmla="*/ 11 h 34"/>
                <a:gd name="T40" fmla="*/ 5 w 6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5" y="18"/>
                  </a:moveTo>
                  <a:lnTo>
                    <a:pt x="5" y="18"/>
                  </a:lnTo>
                  <a:lnTo>
                    <a:pt x="14" y="25"/>
                  </a:lnTo>
                  <a:lnTo>
                    <a:pt x="25" y="29"/>
                  </a:lnTo>
                  <a:lnTo>
                    <a:pt x="39" y="34"/>
                  </a:lnTo>
                  <a:lnTo>
                    <a:pt x="52" y="34"/>
                  </a:lnTo>
                  <a:lnTo>
                    <a:pt x="61" y="32"/>
                  </a:lnTo>
                  <a:lnTo>
                    <a:pt x="66" y="29"/>
                  </a:lnTo>
                  <a:lnTo>
                    <a:pt x="66" y="23"/>
                  </a:lnTo>
                  <a:lnTo>
                    <a:pt x="59" y="16"/>
                  </a:lnTo>
                  <a:lnTo>
                    <a:pt x="50" y="11"/>
                  </a:lnTo>
                  <a:lnTo>
                    <a:pt x="39" y="5"/>
                  </a:lnTo>
                  <a:lnTo>
                    <a:pt x="25" y="2"/>
                  </a:lnTo>
                  <a:lnTo>
                    <a:pt x="14" y="0"/>
                  </a:lnTo>
                  <a:lnTo>
                    <a:pt x="5" y="2"/>
                  </a:lnTo>
                  <a:lnTo>
                    <a:pt x="0" y="5"/>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3" name="Freeform 370">
              <a:extLst>
                <a:ext uri="{FF2B5EF4-FFF2-40B4-BE49-F238E27FC236}">
                  <a16:creationId xmlns:a16="http://schemas.microsoft.com/office/drawing/2014/main" xmlns="" id="{EEC060FC-BB79-9E43-B6A0-42DB347D3892}"/>
                </a:ext>
              </a:extLst>
            </p:cNvPr>
            <p:cNvSpPr>
              <a:spLocks/>
            </p:cNvSpPr>
            <p:nvPr/>
          </p:nvSpPr>
          <p:spPr bwMode="auto">
            <a:xfrm>
              <a:off x="5017" y="3744"/>
              <a:ext cx="65" cy="34"/>
            </a:xfrm>
            <a:custGeom>
              <a:avLst/>
              <a:gdLst>
                <a:gd name="T0" fmla="*/ 7 w 65"/>
                <a:gd name="T1" fmla="*/ 18 h 34"/>
                <a:gd name="T2" fmla="*/ 7 w 65"/>
                <a:gd name="T3" fmla="*/ 18 h 34"/>
                <a:gd name="T4" fmla="*/ 16 w 65"/>
                <a:gd name="T5" fmla="*/ 25 h 34"/>
                <a:gd name="T6" fmla="*/ 27 w 65"/>
                <a:gd name="T7" fmla="*/ 29 h 34"/>
                <a:gd name="T8" fmla="*/ 41 w 65"/>
                <a:gd name="T9" fmla="*/ 34 h 34"/>
                <a:gd name="T10" fmla="*/ 52 w 65"/>
                <a:gd name="T11" fmla="*/ 34 h 34"/>
                <a:gd name="T12" fmla="*/ 52 w 65"/>
                <a:gd name="T13" fmla="*/ 34 h 34"/>
                <a:gd name="T14" fmla="*/ 61 w 65"/>
                <a:gd name="T15" fmla="*/ 34 h 34"/>
                <a:gd name="T16" fmla="*/ 65 w 65"/>
                <a:gd name="T17" fmla="*/ 29 h 34"/>
                <a:gd name="T18" fmla="*/ 65 w 65"/>
                <a:gd name="T19" fmla="*/ 25 h 34"/>
                <a:gd name="T20" fmla="*/ 61 w 65"/>
                <a:gd name="T21" fmla="*/ 18 h 34"/>
                <a:gd name="T22" fmla="*/ 61 w 65"/>
                <a:gd name="T23" fmla="*/ 18 h 34"/>
                <a:gd name="T24" fmla="*/ 52 w 65"/>
                <a:gd name="T25" fmla="*/ 11 h 34"/>
                <a:gd name="T26" fmla="*/ 38 w 65"/>
                <a:gd name="T27" fmla="*/ 5 h 34"/>
                <a:gd name="T28" fmla="*/ 27 w 65"/>
                <a:gd name="T29" fmla="*/ 2 h 34"/>
                <a:gd name="T30" fmla="*/ 16 w 65"/>
                <a:gd name="T31" fmla="*/ 0 h 34"/>
                <a:gd name="T32" fmla="*/ 16 w 65"/>
                <a:gd name="T33" fmla="*/ 0 h 34"/>
                <a:gd name="T34" fmla="*/ 7 w 65"/>
                <a:gd name="T35" fmla="*/ 2 h 34"/>
                <a:gd name="T36" fmla="*/ 0 w 65"/>
                <a:gd name="T37" fmla="*/ 7 h 34"/>
                <a:gd name="T38" fmla="*/ 2 w 65"/>
                <a:gd name="T39" fmla="*/ 11 h 34"/>
                <a:gd name="T40" fmla="*/ 7 w 6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4">
                  <a:moveTo>
                    <a:pt x="7" y="18"/>
                  </a:moveTo>
                  <a:lnTo>
                    <a:pt x="7" y="18"/>
                  </a:lnTo>
                  <a:lnTo>
                    <a:pt x="16" y="25"/>
                  </a:lnTo>
                  <a:lnTo>
                    <a:pt x="27" y="29"/>
                  </a:lnTo>
                  <a:lnTo>
                    <a:pt x="41" y="34"/>
                  </a:lnTo>
                  <a:lnTo>
                    <a:pt x="52" y="34"/>
                  </a:lnTo>
                  <a:lnTo>
                    <a:pt x="61" y="34"/>
                  </a:lnTo>
                  <a:lnTo>
                    <a:pt x="65" y="29"/>
                  </a:lnTo>
                  <a:lnTo>
                    <a:pt x="65" y="25"/>
                  </a:lnTo>
                  <a:lnTo>
                    <a:pt x="61" y="18"/>
                  </a:lnTo>
                  <a:lnTo>
                    <a:pt x="52" y="11"/>
                  </a:lnTo>
                  <a:lnTo>
                    <a:pt x="38" y="5"/>
                  </a:lnTo>
                  <a:lnTo>
                    <a:pt x="27" y="2"/>
                  </a:lnTo>
                  <a:lnTo>
                    <a:pt x="16" y="0"/>
                  </a:lnTo>
                  <a:lnTo>
                    <a:pt x="7" y="2"/>
                  </a:lnTo>
                  <a:lnTo>
                    <a:pt x="0" y="7"/>
                  </a:lnTo>
                  <a:lnTo>
                    <a:pt x="2" y="11"/>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4" name="Freeform 371">
              <a:extLst>
                <a:ext uri="{FF2B5EF4-FFF2-40B4-BE49-F238E27FC236}">
                  <a16:creationId xmlns:a16="http://schemas.microsoft.com/office/drawing/2014/main" xmlns="" id="{EC2DE9C4-D358-CB4B-B3B9-0E01B7F63C22}"/>
                </a:ext>
              </a:extLst>
            </p:cNvPr>
            <p:cNvSpPr>
              <a:spLocks/>
            </p:cNvSpPr>
            <p:nvPr/>
          </p:nvSpPr>
          <p:spPr bwMode="auto">
            <a:xfrm>
              <a:off x="5017" y="3744"/>
              <a:ext cx="65" cy="34"/>
            </a:xfrm>
            <a:custGeom>
              <a:avLst/>
              <a:gdLst>
                <a:gd name="T0" fmla="*/ 7 w 65"/>
                <a:gd name="T1" fmla="*/ 18 h 34"/>
                <a:gd name="T2" fmla="*/ 7 w 65"/>
                <a:gd name="T3" fmla="*/ 18 h 34"/>
                <a:gd name="T4" fmla="*/ 16 w 65"/>
                <a:gd name="T5" fmla="*/ 25 h 34"/>
                <a:gd name="T6" fmla="*/ 27 w 65"/>
                <a:gd name="T7" fmla="*/ 29 h 34"/>
                <a:gd name="T8" fmla="*/ 41 w 65"/>
                <a:gd name="T9" fmla="*/ 34 h 34"/>
                <a:gd name="T10" fmla="*/ 52 w 65"/>
                <a:gd name="T11" fmla="*/ 34 h 34"/>
                <a:gd name="T12" fmla="*/ 52 w 65"/>
                <a:gd name="T13" fmla="*/ 34 h 34"/>
                <a:gd name="T14" fmla="*/ 61 w 65"/>
                <a:gd name="T15" fmla="*/ 34 h 34"/>
                <a:gd name="T16" fmla="*/ 65 w 65"/>
                <a:gd name="T17" fmla="*/ 29 h 34"/>
                <a:gd name="T18" fmla="*/ 65 w 65"/>
                <a:gd name="T19" fmla="*/ 25 h 34"/>
                <a:gd name="T20" fmla="*/ 61 w 65"/>
                <a:gd name="T21" fmla="*/ 18 h 34"/>
                <a:gd name="T22" fmla="*/ 61 w 65"/>
                <a:gd name="T23" fmla="*/ 18 h 34"/>
                <a:gd name="T24" fmla="*/ 52 w 65"/>
                <a:gd name="T25" fmla="*/ 11 h 34"/>
                <a:gd name="T26" fmla="*/ 38 w 65"/>
                <a:gd name="T27" fmla="*/ 5 h 34"/>
                <a:gd name="T28" fmla="*/ 27 w 65"/>
                <a:gd name="T29" fmla="*/ 2 h 34"/>
                <a:gd name="T30" fmla="*/ 16 w 65"/>
                <a:gd name="T31" fmla="*/ 0 h 34"/>
                <a:gd name="T32" fmla="*/ 16 w 65"/>
                <a:gd name="T33" fmla="*/ 0 h 34"/>
                <a:gd name="T34" fmla="*/ 7 w 65"/>
                <a:gd name="T35" fmla="*/ 2 h 34"/>
                <a:gd name="T36" fmla="*/ 0 w 65"/>
                <a:gd name="T37" fmla="*/ 7 h 34"/>
                <a:gd name="T38" fmla="*/ 2 w 65"/>
                <a:gd name="T39" fmla="*/ 11 h 34"/>
                <a:gd name="T40" fmla="*/ 7 w 6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4">
                  <a:moveTo>
                    <a:pt x="7" y="18"/>
                  </a:moveTo>
                  <a:lnTo>
                    <a:pt x="7" y="18"/>
                  </a:lnTo>
                  <a:lnTo>
                    <a:pt x="16" y="25"/>
                  </a:lnTo>
                  <a:lnTo>
                    <a:pt x="27" y="29"/>
                  </a:lnTo>
                  <a:lnTo>
                    <a:pt x="41" y="34"/>
                  </a:lnTo>
                  <a:lnTo>
                    <a:pt x="52" y="34"/>
                  </a:lnTo>
                  <a:lnTo>
                    <a:pt x="61" y="34"/>
                  </a:lnTo>
                  <a:lnTo>
                    <a:pt x="65" y="29"/>
                  </a:lnTo>
                  <a:lnTo>
                    <a:pt x="65" y="25"/>
                  </a:lnTo>
                  <a:lnTo>
                    <a:pt x="61" y="18"/>
                  </a:lnTo>
                  <a:lnTo>
                    <a:pt x="52" y="11"/>
                  </a:lnTo>
                  <a:lnTo>
                    <a:pt x="38" y="5"/>
                  </a:lnTo>
                  <a:lnTo>
                    <a:pt x="27" y="2"/>
                  </a:lnTo>
                  <a:lnTo>
                    <a:pt x="16" y="0"/>
                  </a:lnTo>
                  <a:lnTo>
                    <a:pt x="7" y="2"/>
                  </a:lnTo>
                  <a:lnTo>
                    <a:pt x="0" y="7"/>
                  </a:lnTo>
                  <a:lnTo>
                    <a:pt x="2" y="11"/>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5" name="Freeform 372">
              <a:extLst>
                <a:ext uri="{FF2B5EF4-FFF2-40B4-BE49-F238E27FC236}">
                  <a16:creationId xmlns:a16="http://schemas.microsoft.com/office/drawing/2014/main" xmlns="" id="{1DFC6A50-24AA-D041-B531-4D8459576138}"/>
                </a:ext>
              </a:extLst>
            </p:cNvPr>
            <p:cNvSpPr>
              <a:spLocks/>
            </p:cNvSpPr>
            <p:nvPr/>
          </p:nvSpPr>
          <p:spPr bwMode="auto">
            <a:xfrm>
              <a:off x="4965" y="3746"/>
              <a:ext cx="63" cy="32"/>
            </a:xfrm>
            <a:custGeom>
              <a:avLst/>
              <a:gdLst>
                <a:gd name="T0" fmla="*/ 5 w 63"/>
                <a:gd name="T1" fmla="*/ 16 h 32"/>
                <a:gd name="T2" fmla="*/ 5 w 63"/>
                <a:gd name="T3" fmla="*/ 16 h 32"/>
                <a:gd name="T4" fmla="*/ 14 w 63"/>
                <a:gd name="T5" fmla="*/ 23 h 32"/>
                <a:gd name="T6" fmla="*/ 25 w 63"/>
                <a:gd name="T7" fmla="*/ 27 h 32"/>
                <a:gd name="T8" fmla="*/ 39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9 h 32"/>
                <a:gd name="T26" fmla="*/ 36 w 63"/>
                <a:gd name="T27" fmla="*/ 5 h 32"/>
                <a:gd name="T28" fmla="*/ 25 w 63"/>
                <a:gd name="T29" fmla="*/ 0 h 32"/>
                <a:gd name="T30" fmla="*/ 14 w 63"/>
                <a:gd name="T31" fmla="*/ 0 h 32"/>
                <a:gd name="T32" fmla="*/ 14 w 63"/>
                <a:gd name="T33" fmla="*/ 0 h 32"/>
                <a:gd name="T34" fmla="*/ 5 w 63"/>
                <a:gd name="T35" fmla="*/ 0 h 32"/>
                <a:gd name="T36" fmla="*/ 0 w 63"/>
                <a:gd name="T37" fmla="*/ 5 h 32"/>
                <a:gd name="T38" fmla="*/ 0 w 63"/>
                <a:gd name="T39" fmla="*/ 9 h 32"/>
                <a:gd name="T40" fmla="*/ 5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5" y="16"/>
                  </a:moveTo>
                  <a:lnTo>
                    <a:pt x="5" y="16"/>
                  </a:lnTo>
                  <a:lnTo>
                    <a:pt x="14" y="23"/>
                  </a:lnTo>
                  <a:lnTo>
                    <a:pt x="25" y="27"/>
                  </a:lnTo>
                  <a:lnTo>
                    <a:pt x="39" y="32"/>
                  </a:lnTo>
                  <a:lnTo>
                    <a:pt x="50" y="32"/>
                  </a:lnTo>
                  <a:lnTo>
                    <a:pt x="59" y="32"/>
                  </a:lnTo>
                  <a:lnTo>
                    <a:pt x="63" y="27"/>
                  </a:lnTo>
                  <a:lnTo>
                    <a:pt x="63" y="23"/>
                  </a:lnTo>
                  <a:lnTo>
                    <a:pt x="59" y="16"/>
                  </a:lnTo>
                  <a:lnTo>
                    <a:pt x="50" y="9"/>
                  </a:lnTo>
                  <a:lnTo>
                    <a:pt x="36" y="5"/>
                  </a:lnTo>
                  <a:lnTo>
                    <a:pt x="25" y="0"/>
                  </a:lnTo>
                  <a:lnTo>
                    <a:pt x="14" y="0"/>
                  </a:lnTo>
                  <a:lnTo>
                    <a:pt x="5" y="0"/>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6" name="Freeform 373">
              <a:extLst>
                <a:ext uri="{FF2B5EF4-FFF2-40B4-BE49-F238E27FC236}">
                  <a16:creationId xmlns:a16="http://schemas.microsoft.com/office/drawing/2014/main" xmlns="" id="{BE01C595-2440-A04A-8199-7BD971E582A2}"/>
                </a:ext>
              </a:extLst>
            </p:cNvPr>
            <p:cNvSpPr>
              <a:spLocks/>
            </p:cNvSpPr>
            <p:nvPr/>
          </p:nvSpPr>
          <p:spPr bwMode="auto">
            <a:xfrm>
              <a:off x="4965" y="3746"/>
              <a:ext cx="63" cy="32"/>
            </a:xfrm>
            <a:custGeom>
              <a:avLst/>
              <a:gdLst>
                <a:gd name="T0" fmla="*/ 5 w 63"/>
                <a:gd name="T1" fmla="*/ 16 h 32"/>
                <a:gd name="T2" fmla="*/ 5 w 63"/>
                <a:gd name="T3" fmla="*/ 16 h 32"/>
                <a:gd name="T4" fmla="*/ 14 w 63"/>
                <a:gd name="T5" fmla="*/ 23 h 32"/>
                <a:gd name="T6" fmla="*/ 25 w 63"/>
                <a:gd name="T7" fmla="*/ 27 h 32"/>
                <a:gd name="T8" fmla="*/ 39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9 h 32"/>
                <a:gd name="T26" fmla="*/ 36 w 63"/>
                <a:gd name="T27" fmla="*/ 5 h 32"/>
                <a:gd name="T28" fmla="*/ 25 w 63"/>
                <a:gd name="T29" fmla="*/ 0 h 32"/>
                <a:gd name="T30" fmla="*/ 14 w 63"/>
                <a:gd name="T31" fmla="*/ 0 h 32"/>
                <a:gd name="T32" fmla="*/ 14 w 63"/>
                <a:gd name="T33" fmla="*/ 0 h 32"/>
                <a:gd name="T34" fmla="*/ 5 w 63"/>
                <a:gd name="T35" fmla="*/ 0 h 32"/>
                <a:gd name="T36" fmla="*/ 0 w 63"/>
                <a:gd name="T37" fmla="*/ 5 h 32"/>
                <a:gd name="T38" fmla="*/ 0 w 63"/>
                <a:gd name="T39" fmla="*/ 9 h 32"/>
                <a:gd name="T40" fmla="*/ 5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5" y="16"/>
                  </a:moveTo>
                  <a:lnTo>
                    <a:pt x="5" y="16"/>
                  </a:lnTo>
                  <a:lnTo>
                    <a:pt x="14" y="23"/>
                  </a:lnTo>
                  <a:lnTo>
                    <a:pt x="25" y="27"/>
                  </a:lnTo>
                  <a:lnTo>
                    <a:pt x="39" y="32"/>
                  </a:lnTo>
                  <a:lnTo>
                    <a:pt x="50" y="32"/>
                  </a:lnTo>
                  <a:lnTo>
                    <a:pt x="59" y="32"/>
                  </a:lnTo>
                  <a:lnTo>
                    <a:pt x="63" y="27"/>
                  </a:lnTo>
                  <a:lnTo>
                    <a:pt x="63" y="23"/>
                  </a:lnTo>
                  <a:lnTo>
                    <a:pt x="59" y="16"/>
                  </a:lnTo>
                  <a:lnTo>
                    <a:pt x="50" y="9"/>
                  </a:lnTo>
                  <a:lnTo>
                    <a:pt x="36" y="5"/>
                  </a:lnTo>
                  <a:lnTo>
                    <a:pt x="25" y="0"/>
                  </a:lnTo>
                  <a:lnTo>
                    <a:pt x="14" y="0"/>
                  </a:lnTo>
                  <a:lnTo>
                    <a:pt x="5" y="0"/>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7" name="Freeform 374">
              <a:extLst>
                <a:ext uri="{FF2B5EF4-FFF2-40B4-BE49-F238E27FC236}">
                  <a16:creationId xmlns:a16="http://schemas.microsoft.com/office/drawing/2014/main" xmlns="" id="{1F3813D1-06B4-D446-A258-C60DBAAE0FA9}"/>
                </a:ext>
              </a:extLst>
            </p:cNvPr>
            <p:cNvSpPr>
              <a:spLocks/>
            </p:cNvSpPr>
            <p:nvPr/>
          </p:nvSpPr>
          <p:spPr bwMode="auto">
            <a:xfrm>
              <a:off x="4911" y="3746"/>
              <a:ext cx="63" cy="34"/>
            </a:xfrm>
            <a:custGeom>
              <a:avLst/>
              <a:gdLst>
                <a:gd name="T0" fmla="*/ 5 w 63"/>
                <a:gd name="T1" fmla="*/ 16 h 34"/>
                <a:gd name="T2" fmla="*/ 5 w 63"/>
                <a:gd name="T3" fmla="*/ 16 h 34"/>
                <a:gd name="T4" fmla="*/ 14 w 63"/>
                <a:gd name="T5" fmla="*/ 23 h 34"/>
                <a:gd name="T6" fmla="*/ 25 w 63"/>
                <a:gd name="T7" fmla="*/ 30 h 34"/>
                <a:gd name="T8" fmla="*/ 39 w 63"/>
                <a:gd name="T9" fmla="*/ 32 h 34"/>
                <a:gd name="T10" fmla="*/ 50 w 63"/>
                <a:gd name="T11" fmla="*/ 34 h 34"/>
                <a:gd name="T12" fmla="*/ 50 w 63"/>
                <a:gd name="T13" fmla="*/ 34 h 34"/>
                <a:gd name="T14" fmla="*/ 59 w 63"/>
                <a:gd name="T15" fmla="*/ 32 h 34"/>
                <a:gd name="T16" fmla="*/ 63 w 63"/>
                <a:gd name="T17" fmla="*/ 27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0 h 34"/>
                <a:gd name="T30" fmla="*/ 14 w 63"/>
                <a:gd name="T31" fmla="*/ 0 h 34"/>
                <a:gd name="T32" fmla="*/ 14 w 63"/>
                <a:gd name="T33" fmla="*/ 0 h 34"/>
                <a:gd name="T34" fmla="*/ 5 w 63"/>
                <a:gd name="T35" fmla="*/ 0 h 34"/>
                <a:gd name="T36" fmla="*/ 0 w 63"/>
                <a:gd name="T37" fmla="*/ 5 h 34"/>
                <a:gd name="T38" fmla="*/ 0 w 63"/>
                <a:gd name="T39" fmla="*/ 9 h 34"/>
                <a:gd name="T40" fmla="*/ 5 w 63"/>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6"/>
                  </a:moveTo>
                  <a:lnTo>
                    <a:pt x="5" y="16"/>
                  </a:lnTo>
                  <a:lnTo>
                    <a:pt x="14" y="23"/>
                  </a:lnTo>
                  <a:lnTo>
                    <a:pt x="25" y="30"/>
                  </a:lnTo>
                  <a:lnTo>
                    <a:pt x="39" y="32"/>
                  </a:lnTo>
                  <a:lnTo>
                    <a:pt x="50" y="34"/>
                  </a:lnTo>
                  <a:lnTo>
                    <a:pt x="59" y="32"/>
                  </a:lnTo>
                  <a:lnTo>
                    <a:pt x="63" y="27"/>
                  </a:lnTo>
                  <a:lnTo>
                    <a:pt x="63" y="23"/>
                  </a:lnTo>
                  <a:lnTo>
                    <a:pt x="59" y="16"/>
                  </a:lnTo>
                  <a:lnTo>
                    <a:pt x="50" y="9"/>
                  </a:lnTo>
                  <a:lnTo>
                    <a:pt x="39" y="5"/>
                  </a:lnTo>
                  <a:lnTo>
                    <a:pt x="25" y="0"/>
                  </a:lnTo>
                  <a:lnTo>
                    <a:pt x="14" y="0"/>
                  </a:lnTo>
                  <a:lnTo>
                    <a:pt x="5" y="0"/>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8" name="Freeform 375">
              <a:extLst>
                <a:ext uri="{FF2B5EF4-FFF2-40B4-BE49-F238E27FC236}">
                  <a16:creationId xmlns:a16="http://schemas.microsoft.com/office/drawing/2014/main" xmlns="" id="{78463244-CA50-CE47-8365-C3122362924C}"/>
                </a:ext>
              </a:extLst>
            </p:cNvPr>
            <p:cNvSpPr>
              <a:spLocks/>
            </p:cNvSpPr>
            <p:nvPr/>
          </p:nvSpPr>
          <p:spPr bwMode="auto">
            <a:xfrm>
              <a:off x="4911" y="3746"/>
              <a:ext cx="63" cy="34"/>
            </a:xfrm>
            <a:custGeom>
              <a:avLst/>
              <a:gdLst>
                <a:gd name="T0" fmla="*/ 5 w 63"/>
                <a:gd name="T1" fmla="*/ 16 h 34"/>
                <a:gd name="T2" fmla="*/ 5 w 63"/>
                <a:gd name="T3" fmla="*/ 16 h 34"/>
                <a:gd name="T4" fmla="*/ 14 w 63"/>
                <a:gd name="T5" fmla="*/ 23 h 34"/>
                <a:gd name="T6" fmla="*/ 25 w 63"/>
                <a:gd name="T7" fmla="*/ 30 h 34"/>
                <a:gd name="T8" fmla="*/ 39 w 63"/>
                <a:gd name="T9" fmla="*/ 32 h 34"/>
                <a:gd name="T10" fmla="*/ 50 w 63"/>
                <a:gd name="T11" fmla="*/ 34 h 34"/>
                <a:gd name="T12" fmla="*/ 50 w 63"/>
                <a:gd name="T13" fmla="*/ 34 h 34"/>
                <a:gd name="T14" fmla="*/ 59 w 63"/>
                <a:gd name="T15" fmla="*/ 32 h 34"/>
                <a:gd name="T16" fmla="*/ 63 w 63"/>
                <a:gd name="T17" fmla="*/ 27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0 h 34"/>
                <a:gd name="T30" fmla="*/ 14 w 63"/>
                <a:gd name="T31" fmla="*/ 0 h 34"/>
                <a:gd name="T32" fmla="*/ 14 w 63"/>
                <a:gd name="T33" fmla="*/ 0 h 34"/>
                <a:gd name="T34" fmla="*/ 5 w 63"/>
                <a:gd name="T35" fmla="*/ 0 h 34"/>
                <a:gd name="T36" fmla="*/ 0 w 63"/>
                <a:gd name="T37" fmla="*/ 5 h 34"/>
                <a:gd name="T38" fmla="*/ 0 w 63"/>
                <a:gd name="T39" fmla="*/ 9 h 34"/>
                <a:gd name="T40" fmla="*/ 5 w 63"/>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6"/>
                  </a:moveTo>
                  <a:lnTo>
                    <a:pt x="5" y="16"/>
                  </a:lnTo>
                  <a:lnTo>
                    <a:pt x="14" y="23"/>
                  </a:lnTo>
                  <a:lnTo>
                    <a:pt x="25" y="30"/>
                  </a:lnTo>
                  <a:lnTo>
                    <a:pt x="39" y="32"/>
                  </a:lnTo>
                  <a:lnTo>
                    <a:pt x="50" y="34"/>
                  </a:lnTo>
                  <a:lnTo>
                    <a:pt x="59" y="32"/>
                  </a:lnTo>
                  <a:lnTo>
                    <a:pt x="63" y="27"/>
                  </a:lnTo>
                  <a:lnTo>
                    <a:pt x="63" y="23"/>
                  </a:lnTo>
                  <a:lnTo>
                    <a:pt x="59" y="16"/>
                  </a:lnTo>
                  <a:lnTo>
                    <a:pt x="50" y="9"/>
                  </a:lnTo>
                  <a:lnTo>
                    <a:pt x="39" y="5"/>
                  </a:lnTo>
                  <a:lnTo>
                    <a:pt x="25" y="0"/>
                  </a:lnTo>
                  <a:lnTo>
                    <a:pt x="14" y="0"/>
                  </a:lnTo>
                  <a:lnTo>
                    <a:pt x="5" y="0"/>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59" name="Freeform 376">
              <a:extLst>
                <a:ext uri="{FF2B5EF4-FFF2-40B4-BE49-F238E27FC236}">
                  <a16:creationId xmlns:a16="http://schemas.microsoft.com/office/drawing/2014/main" xmlns="" id="{F6581ED1-7A20-A141-AAFC-C22BF1F02A37}"/>
                </a:ext>
              </a:extLst>
            </p:cNvPr>
            <p:cNvSpPr>
              <a:spLocks/>
            </p:cNvSpPr>
            <p:nvPr/>
          </p:nvSpPr>
          <p:spPr bwMode="auto">
            <a:xfrm>
              <a:off x="4857" y="3746"/>
              <a:ext cx="63" cy="34"/>
            </a:xfrm>
            <a:custGeom>
              <a:avLst/>
              <a:gdLst>
                <a:gd name="T0" fmla="*/ 5 w 63"/>
                <a:gd name="T1" fmla="*/ 18 h 34"/>
                <a:gd name="T2" fmla="*/ 5 w 63"/>
                <a:gd name="T3" fmla="*/ 18 h 34"/>
                <a:gd name="T4" fmla="*/ 14 w 63"/>
                <a:gd name="T5" fmla="*/ 23 h 34"/>
                <a:gd name="T6" fmla="*/ 25 w 63"/>
                <a:gd name="T7" fmla="*/ 30 h 34"/>
                <a:gd name="T8" fmla="*/ 39 w 63"/>
                <a:gd name="T9" fmla="*/ 32 h 34"/>
                <a:gd name="T10" fmla="*/ 50 w 63"/>
                <a:gd name="T11" fmla="*/ 34 h 34"/>
                <a:gd name="T12" fmla="*/ 50 w 63"/>
                <a:gd name="T13" fmla="*/ 34 h 34"/>
                <a:gd name="T14" fmla="*/ 59 w 63"/>
                <a:gd name="T15" fmla="*/ 32 h 34"/>
                <a:gd name="T16" fmla="*/ 63 w 63"/>
                <a:gd name="T17" fmla="*/ 30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3 h 34"/>
                <a:gd name="T30" fmla="*/ 14 w 63"/>
                <a:gd name="T31" fmla="*/ 0 h 34"/>
                <a:gd name="T32" fmla="*/ 14 w 63"/>
                <a:gd name="T33" fmla="*/ 0 h 34"/>
                <a:gd name="T34" fmla="*/ 5 w 63"/>
                <a:gd name="T35" fmla="*/ 3 h 34"/>
                <a:gd name="T36" fmla="*/ 0 w 63"/>
                <a:gd name="T37" fmla="*/ 5 h 34"/>
                <a:gd name="T38" fmla="*/ 0 w 63"/>
                <a:gd name="T39" fmla="*/ 12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3"/>
                  </a:lnTo>
                  <a:lnTo>
                    <a:pt x="25" y="30"/>
                  </a:lnTo>
                  <a:lnTo>
                    <a:pt x="39" y="32"/>
                  </a:lnTo>
                  <a:lnTo>
                    <a:pt x="50" y="34"/>
                  </a:lnTo>
                  <a:lnTo>
                    <a:pt x="59" y="32"/>
                  </a:lnTo>
                  <a:lnTo>
                    <a:pt x="63" y="30"/>
                  </a:lnTo>
                  <a:lnTo>
                    <a:pt x="63" y="23"/>
                  </a:lnTo>
                  <a:lnTo>
                    <a:pt x="59" y="16"/>
                  </a:lnTo>
                  <a:lnTo>
                    <a:pt x="50" y="9"/>
                  </a:lnTo>
                  <a:lnTo>
                    <a:pt x="39" y="5"/>
                  </a:lnTo>
                  <a:lnTo>
                    <a:pt x="25" y="3"/>
                  </a:lnTo>
                  <a:lnTo>
                    <a:pt x="14" y="0"/>
                  </a:lnTo>
                  <a:lnTo>
                    <a:pt x="5" y="3"/>
                  </a:lnTo>
                  <a:lnTo>
                    <a:pt x="0" y="5"/>
                  </a:lnTo>
                  <a:lnTo>
                    <a:pt x="0" y="12"/>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0" name="Freeform 377">
              <a:extLst>
                <a:ext uri="{FF2B5EF4-FFF2-40B4-BE49-F238E27FC236}">
                  <a16:creationId xmlns:a16="http://schemas.microsoft.com/office/drawing/2014/main" xmlns="" id="{C2793038-E474-424C-8F02-7B06BBCB7E32}"/>
                </a:ext>
              </a:extLst>
            </p:cNvPr>
            <p:cNvSpPr>
              <a:spLocks/>
            </p:cNvSpPr>
            <p:nvPr/>
          </p:nvSpPr>
          <p:spPr bwMode="auto">
            <a:xfrm>
              <a:off x="4857" y="3746"/>
              <a:ext cx="63" cy="34"/>
            </a:xfrm>
            <a:custGeom>
              <a:avLst/>
              <a:gdLst>
                <a:gd name="T0" fmla="*/ 5 w 63"/>
                <a:gd name="T1" fmla="*/ 18 h 34"/>
                <a:gd name="T2" fmla="*/ 5 w 63"/>
                <a:gd name="T3" fmla="*/ 18 h 34"/>
                <a:gd name="T4" fmla="*/ 14 w 63"/>
                <a:gd name="T5" fmla="*/ 23 h 34"/>
                <a:gd name="T6" fmla="*/ 25 w 63"/>
                <a:gd name="T7" fmla="*/ 30 h 34"/>
                <a:gd name="T8" fmla="*/ 39 w 63"/>
                <a:gd name="T9" fmla="*/ 32 h 34"/>
                <a:gd name="T10" fmla="*/ 50 w 63"/>
                <a:gd name="T11" fmla="*/ 34 h 34"/>
                <a:gd name="T12" fmla="*/ 50 w 63"/>
                <a:gd name="T13" fmla="*/ 34 h 34"/>
                <a:gd name="T14" fmla="*/ 59 w 63"/>
                <a:gd name="T15" fmla="*/ 32 h 34"/>
                <a:gd name="T16" fmla="*/ 63 w 63"/>
                <a:gd name="T17" fmla="*/ 30 h 34"/>
                <a:gd name="T18" fmla="*/ 63 w 63"/>
                <a:gd name="T19" fmla="*/ 23 h 34"/>
                <a:gd name="T20" fmla="*/ 59 w 63"/>
                <a:gd name="T21" fmla="*/ 16 h 34"/>
                <a:gd name="T22" fmla="*/ 59 w 63"/>
                <a:gd name="T23" fmla="*/ 16 h 34"/>
                <a:gd name="T24" fmla="*/ 50 w 63"/>
                <a:gd name="T25" fmla="*/ 9 h 34"/>
                <a:gd name="T26" fmla="*/ 39 w 63"/>
                <a:gd name="T27" fmla="*/ 5 h 34"/>
                <a:gd name="T28" fmla="*/ 25 w 63"/>
                <a:gd name="T29" fmla="*/ 3 h 34"/>
                <a:gd name="T30" fmla="*/ 14 w 63"/>
                <a:gd name="T31" fmla="*/ 0 h 34"/>
                <a:gd name="T32" fmla="*/ 14 w 63"/>
                <a:gd name="T33" fmla="*/ 0 h 34"/>
                <a:gd name="T34" fmla="*/ 5 w 63"/>
                <a:gd name="T35" fmla="*/ 3 h 34"/>
                <a:gd name="T36" fmla="*/ 0 w 63"/>
                <a:gd name="T37" fmla="*/ 5 h 34"/>
                <a:gd name="T38" fmla="*/ 0 w 63"/>
                <a:gd name="T39" fmla="*/ 12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3"/>
                  </a:lnTo>
                  <a:lnTo>
                    <a:pt x="25" y="30"/>
                  </a:lnTo>
                  <a:lnTo>
                    <a:pt x="39" y="32"/>
                  </a:lnTo>
                  <a:lnTo>
                    <a:pt x="50" y="34"/>
                  </a:lnTo>
                  <a:lnTo>
                    <a:pt x="59" y="32"/>
                  </a:lnTo>
                  <a:lnTo>
                    <a:pt x="63" y="30"/>
                  </a:lnTo>
                  <a:lnTo>
                    <a:pt x="63" y="23"/>
                  </a:lnTo>
                  <a:lnTo>
                    <a:pt x="59" y="16"/>
                  </a:lnTo>
                  <a:lnTo>
                    <a:pt x="50" y="9"/>
                  </a:lnTo>
                  <a:lnTo>
                    <a:pt x="39" y="5"/>
                  </a:lnTo>
                  <a:lnTo>
                    <a:pt x="25" y="3"/>
                  </a:lnTo>
                  <a:lnTo>
                    <a:pt x="14" y="0"/>
                  </a:lnTo>
                  <a:lnTo>
                    <a:pt x="5" y="3"/>
                  </a:lnTo>
                  <a:lnTo>
                    <a:pt x="0" y="5"/>
                  </a:lnTo>
                  <a:lnTo>
                    <a:pt x="0" y="12"/>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1" name="Freeform 378">
              <a:extLst>
                <a:ext uri="{FF2B5EF4-FFF2-40B4-BE49-F238E27FC236}">
                  <a16:creationId xmlns:a16="http://schemas.microsoft.com/office/drawing/2014/main" xmlns="" id="{9A20749F-C5CD-6147-97BF-AA060F7A145C}"/>
                </a:ext>
              </a:extLst>
            </p:cNvPr>
            <p:cNvSpPr>
              <a:spLocks/>
            </p:cNvSpPr>
            <p:nvPr/>
          </p:nvSpPr>
          <p:spPr bwMode="auto">
            <a:xfrm>
              <a:off x="4805" y="3746"/>
              <a:ext cx="61" cy="34"/>
            </a:xfrm>
            <a:custGeom>
              <a:avLst/>
              <a:gdLst>
                <a:gd name="T0" fmla="*/ 5 w 61"/>
                <a:gd name="T1" fmla="*/ 18 h 34"/>
                <a:gd name="T2" fmla="*/ 5 w 61"/>
                <a:gd name="T3" fmla="*/ 18 h 34"/>
                <a:gd name="T4" fmla="*/ 14 w 61"/>
                <a:gd name="T5" fmla="*/ 25 h 34"/>
                <a:gd name="T6" fmla="*/ 25 w 61"/>
                <a:gd name="T7" fmla="*/ 30 h 34"/>
                <a:gd name="T8" fmla="*/ 36 w 61"/>
                <a:gd name="T9" fmla="*/ 34 h 34"/>
                <a:gd name="T10" fmla="*/ 48 w 61"/>
                <a:gd name="T11" fmla="*/ 34 h 34"/>
                <a:gd name="T12" fmla="*/ 48 w 61"/>
                <a:gd name="T13" fmla="*/ 34 h 34"/>
                <a:gd name="T14" fmla="*/ 57 w 61"/>
                <a:gd name="T15" fmla="*/ 32 h 34"/>
                <a:gd name="T16" fmla="*/ 61 w 61"/>
                <a:gd name="T17" fmla="*/ 30 h 34"/>
                <a:gd name="T18" fmla="*/ 61 w 61"/>
                <a:gd name="T19" fmla="*/ 23 h 34"/>
                <a:gd name="T20" fmla="*/ 57 w 61"/>
                <a:gd name="T21" fmla="*/ 18 h 34"/>
                <a:gd name="T22" fmla="*/ 57 w 61"/>
                <a:gd name="T23" fmla="*/ 18 h 34"/>
                <a:gd name="T24" fmla="*/ 48 w 61"/>
                <a:gd name="T25" fmla="*/ 12 h 34"/>
                <a:gd name="T26" fmla="*/ 36 w 61"/>
                <a:gd name="T27" fmla="*/ 5 h 34"/>
                <a:gd name="T28" fmla="*/ 25 w 61"/>
                <a:gd name="T29" fmla="*/ 3 h 34"/>
                <a:gd name="T30" fmla="*/ 14 w 61"/>
                <a:gd name="T31" fmla="*/ 0 h 34"/>
                <a:gd name="T32" fmla="*/ 14 w 61"/>
                <a:gd name="T33" fmla="*/ 0 h 34"/>
                <a:gd name="T34" fmla="*/ 5 w 61"/>
                <a:gd name="T35" fmla="*/ 3 h 34"/>
                <a:gd name="T36" fmla="*/ 0 w 61"/>
                <a:gd name="T37" fmla="*/ 5 h 34"/>
                <a:gd name="T38" fmla="*/ 0 w 61"/>
                <a:gd name="T39" fmla="*/ 12 h 34"/>
                <a:gd name="T40" fmla="*/ 5 w 61"/>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8"/>
                  </a:moveTo>
                  <a:lnTo>
                    <a:pt x="5" y="18"/>
                  </a:lnTo>
                  <a:lnTo>
                    <a:pt x="14" y="25"/>
                  </a:lnTo>
                  <a:lnTo>
                    <a:pt x="25" y="30"/>
                  </a:lnTo>
                  <a:lnTo>
                    <a:pt x="36" y="34"/>
                  </a:lnTo>
                  <a:lnTo>
                    <a:pt x="48" y="34"/>
                  </a:lnTo>
                  <a:lnTo>
                    <a:pt x="57" y="32"/>
                  </a:lnTo>
                  <a:lnTo>
                    <a:pt x="61" y="30"/>
                  </a:lnTo>
                  <a:lnTo>
                    <a:pt x="61" y="23"/>
                  </a:lnTo>
                  <a:lnTo>
                    <a:pt x="57" y="18"/>
                  </a:lnTo>
                  <a:lnTo>
                    <a:pt x="48" y="12"/>
                  </a:lnTo>
                  <a:lnTo>
                    <a:pt x="36" y="5"/>
                  </a:lnTo>
                  <a:lnTo>
                    <a:pt x="25" y="3"/>
                  </a:lnTo>
                  <a:lnTo>
                    <a:pt x="14" y="0"/>
                  </a:lnTo>
                  <a:lnTo>
                    <a:pt x="5" y="3"/>
                  </a:lnTo>
                  <a:lnTo>
                    <a:pt x="0" y="5"/>
                  </a:lnTo>
                  <a:lnTo>
                    <a:pt x="0" y="12"/>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2" name="Freeform 379">
              <a:extLst>
                <a:ext uri="{FF2B5EF4-FFF2-40B4-BE49-F238E27FC236}">
                  <a16:creationId xmlns:a16="http://schemas.microsoft.com/office/drawing/2014/main" xmlns="" id="{937B0230-76A5-F043-A622-FF32DD962EAE}"/>
                </a:ext>
              </a:extLst>
            </p:cNvPr>
            <p:cNvSpPr>
              <a:spLocks/>
            </p:cNvSpPr>
            <p:nvPr/>
          </p:nvSpPr>
          <p:spPr bwMode="auto">
            <a:xfrm>
              <a:off x="4805" y="3746"/>
              <a:ext cx="61" cy="34"/>
            </a:xfrm>
            <a:custGeom>
              <a:avLst/>
              <a:gdLst>
                <a:gd name="T0" fmla="*/ 5 w 61"/>
                <a:gd name="T1" fmla="*/ 18 h 34"/>
                <a:gd name="T2" fmla="*/ 5 w 61"/>
                <a:gd name="T3" fmla="*/ 18 h 34"/>
                <a:gd name="T4" fmla="*/ 14 w 61"/>
                <a:gd name="T5" fmla="*/ 25 h 34"/>
                <a:gd name="T6" fmla="*/ 25 w 61"/>
                <a:gd name="T7" fmla="*/ 30 h 34"/>
                <a:gd name="T8" fmla="*/ 36 w 61"/>
                <a:gd name="T9" fmla="*/ 34 h 34"/>
                <a:gd name="T10" fmla="*/ 48 w 61"/>
                <a:gd name="T11" fmla="*/ 34 h 34"/>
                <a:gd name="T12" fmla="*/ 48 w 61"/>
                <a:gd name="T13" fmla="*/ 34 h 34"/>
                <a:gd name="T14" fmla="*/ 57 w 61"/>
                <a:gd name="T15" fmla="*/ 32 h 34"/>
                <a:gd name="T16" fmla="*/ 61 w 61"/>
                <a:gd name="T17" fmla="*/ 30 h 34"/>
                <a:gd name="T18" fmla="*/ 61 w 61"/>
                <a:gd name="T19" fmla="*/ 23 h 34"/>
                <a:gd name="T20" fmla="*/ 57 w 61"/>
                <a:gd name="T21" fmla="*/ 18 h 34"/>
                <a:gd name="T22" fmla="*/ 57 w 61"/>
                <a:gd name="T23" fmla="*/ 18 h 34"/>
                <a:gd name="T24" fmla="*/ 48 w 61"/>
                <a:gd name="T25" fmla="*/ 12 h 34"/>
                <a:gd name="T26" fmla="*/ 36 w 61"/>
                <a:gd name="T27" fmla="*/ 5 h 34"/>
                <a:gd name="T28" fmla="*/ 25 w 61"/>
                <a:gd name="T29" fmla="*/ 3 h 34"/>
                <a:gd name="T30" fmla="*/ 14 w 61"/>
                <a:gd name="T31" fmla="*/ 0 h 34"/>
                <a:gd name="T32" fmla="*/ 14 w 61"/>
                <a:gd name="T33" fmla="*/ 0 h 34"/>
                <a:gd name="T34" fmla="*/ 5 w 61"/>
                <a:gd name="T35" fmla="*/ 3 h 34"/>
                <a:gd name="T36" fmla="*/ 0 w 61"/>
                <a:gd name="T37" fmla="*/ 5 h 34"/>
                <a:gd name="T38" fmla="*/ 0 w 61"/>
                <a:gd name="T39" fmla="*/ 12 h 34"/>
                <a:gd name="T40" fmla="*/ 5 w 61"/>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4">
                  <a:moveTo>
                    <a:pt x="5" y="18"/>
                  </a:moveTo>
                  <a:lnTo>
                    <a:pt x="5" y="18"/>
                  </a:lnTo>
                  <a:lnTo>
                    <a:pt x="14" y="25"/>
                  </a:lnTo>
                  <a:lnTo>
                    <a:pt x="25" y="30"/>
                  </a:lnTo>
                  <a:lnTo>
                    <a:pt x="36" y="34"/>
                  </a:lnTo>
                  <a:lnTo>
                    <a:pt x="48" y="34"/>
                  </a:lnTo>
                  <a:lnTo>
                    <a:pt x="57" y="32"/>
                  </a:lnTo>
                  <a:lnTo>
                    <a:pt x="61" y="30"/>
                  </a:lnTo>
                  <a:lnTo>
                    <a:pt x="61" y="23"/>
                  </a:lnTo>
                  <a:lnTo>
                    <a:pt x="57" y="18"/>
                  </a:lnTo>
                  <a:lnTo>
                    <a:pt x="48" y="12"/>
                  </a:lnTo>
                  <a:lnTo>
                    <a:pt x="36" y="5"/>
                  </a:lnTo>
                  <a:lnTo>
                    <a:pt x="25" y="3"/>
                  </a:lnTo>
                  <a:lnTo>
                    <a:pt x="14" y="0"/>
                  </a:lnTo>
                  <a:lnTo>
                    <a:pt x="5" y="3"/>
                  </a:lnTo>
                  <a:lnTo>
                    <a:pt x="0" y="5"/>
                  </a:lnTo>
                  <a:lnTo>
                    <a:pt x="0" y="12"/>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3" name="Freeform 380">
              <a:extLst>
                <a:ext uri="{FF2B5EF4-FFF2-40B4-BE49-F238E27FC236}">
                  <a16:creationId xmlns:a16="http://schemas.microsoft.com/office/drawing/2014/main" xmlns="" id="{5211FF9C-05AE-9344-A978-30F19DA2E05C}"/>
                </a:ext>
              </a:extLst>
            </p:cNvPr>
            <p:cNvSpPr>
              <a:spLocks/>
            </p:cNvSpPr>
            <p:nvPr/>
          </p:nvSpPr>
          <p:spPr bwMode="auto">
            <a:xfrm>
              <a:off x="4754" y="3746"/>
              <a:ext cx="60" cy="34"/>
            </a:xfrm>
            <a:custGeom>
              <a:avLst/>
              <a:gdLst>
                <a:gd name="T0" fmla="*/ 4 w 60"/>
                <a:gd name="T1" fmla="*/ 18 h 34"/>
                <a:gd name="T2" fmla="*/ 4 w 60"/>
                <a:gd name="T3" fmla="*/ 18 h 34"/>
                <a:gd name="T4" fmla="*/ 13 w 60"/>
                <a:gd name="T5" fmla="*/ 25 h 34"/>
                <a:gd name="T6" fmla="*/ 22 w 60"/>
                <a:gd name="T7" fmla="*/ 30 h 34"/>
                <a:gd name="T8" fmla="*/ 36 w 60"/>
                <a:gd name="T9" fmla="*/ 34 h 34"/>
                <a:gd name="T10" fmla="*/ 47 w 60"/>
                <a:gd name="T11" fmla="*/ 34 h 34"/>
                <a:gd name="T12" fmla="*/ 47 w 60"/>
                <a:gd name="T13" fmla="*/ 34 h 34"/>
                <a:gd name="T14" fmla="*/ 56 w 60"/>
                <a:gd name="T15" fmla="*/ 34 h 34"/>
                <a:gd name="T16" fmla="*/ 60 w 60"/>
                <a:gd name="T17" fmla="*/ 30 h 34"/>
                <a:gd name="T18" fmla="*/ 60 w 60"/>
                <a:gd name="T19" fmla="*/ 25 h 34"/>
                <a:gd name="T20" fmla="*/ 56 w 60"/>
                <a:gd name="T21" fmla="*/ 18 h 34"/>
                <a:gd name="T22" fmla="*/ 56 w 60"/>
                <a:gd name="T23" fmla="*/ 18 h 34"/>
                <a:gd name="T24" fmla="*/ 47 w 60"/>
                <a:gd name="T25" fmla="*/ 12 h 34"/>
                <a:gd name="T26" fmla="*/ 36 w 60"/>
                <a:gd name="T27" fmla="*/ 7 h 34"/>
                <a:gd name="T28" fmla="*/ 24 w 60"/>
                <a:gd name="T29" fmla="*/ 3 h 34"/>
                <a:gd name="T30" fmla="*/ 13 w 60"/>
                <a:gd name="T31" fmla="*/ 0 h 34"/>
                <a:gd name="T32" fmla="*/ 13 w 60"/>
                <a:gd name="T33" fmla="*/ 0 h 34"/>
                <a:gd name="T34" fmla="*/ 4 w 60"/>
                <a:gd name="T35" fmla="*/ 3 h 34"/>
                <a:gd name="T36" fmla="*/ 0 w 60"/>
                <a:gd name="T37" fmla="*/ 7 h 34"/>
                <a:gd name="T38" fmla="*/ 0 w 60"/>
                <a:gd name="T39" fmla="*/ 12 h 34"/>
                <a:gd name="T40" fmla="*/ 4 w 6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8"/>
                  </a:moveTo>
                  <a:lnTo>
                    <a:pt x="4" y="18"/>
                  </a:lnTo>
                  <a:lnTo>
                    <a:pt x="13" y="25"/>
                  </a:lnTo>
                  <a:lnTo>
                    <a:pt x="22" y="30"/>
                  </a:lnTo>
                  <a:lnTo>
                    <a:pt x="36" y="34"/>
                  </a:lnTo>
                  <a:lnTo>
                    <a:pt x="47" y="34"/>
                  </a:lnTo>
                  <a:lnTo>
                    <a:pt x="56" y="34"/>
                  </a:lnTo>
                  <a:lnTo>
                    <a:pt x="60" y="30"/>
                  </a:lnTo>
                  <a:lnTo>
                    <a:pt x="60" y="25"/>
                  </a:lnTo>
                  <a:lnTo>
                    <a:pt x="56" y="18"/>
                  </a:lnTo>
                  <a:lnTo>
                    <a:pt x="47" y="12"/>
                  </a:lnTo>
                  <a:lnTo>
                    <a:pt x="36" y="7"/>
                  </a:lnTo>
                  <a:lnTo>
                    <a:pt x="24" y="3"/>
                  </a:lnTo>
                  <a:lnTo>
                    <a:pt x="13" y="0"/>
                  </a:lnTo>
                  <a:lnTo>
                    <a:pt x="4" y="3"/>
                  </a:lnTo>
                  <a:lnTo>
                    <a:pt x="0" y="7"/>
                  </a:lnTo>
                  <a:lnTo>
                    <a:pt x="0" y="12"/>
                  </a:lnTo>
                  <a:lnTo>
                    <a:pt x="4"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4" name="Freeform 381">
              <a:extLst>
                <a:ext uri="{FF2B5EF4-FFF2-40B4-BE49-F238E27FC236}">
                  <a16:creationId xmlns:a16="http://schemas.microsoft.com/office/drawing/2014/main" xmlns="" id="{C3AFDE56-5DBD-DF4C-9E84-3DBF035CF820}"/>
                </a:ext>
              </a:extLst>
            </p:cNvPr>
            <p:cNvSpPr>
              <a:spLocks/>
            </p:cNvSpPr>
            <p:nvPr/>
          </p:nvSpPr>
          <p:spPr bwMode="auto">
            <a:xfrm>
              <a:off x="4754" y="3746"/>
              <a:ext cx="60" cy="34"/>
            </a:xfrm>
            <a:custGeom>
              <a:avLst/>
              <a:gdLst>
                <a:gd name="T0" fmla="*/ 4 w 60"/>
                <a:gd name="T1" fmla="*/ 18 h 34"/>
                <a:gd name="T2" fmla="*/ 4 w 60"/>
                <a:gd name="T3" fmla="*/ 18 h 34"/>
                <a:gd name="T4" fmla="*/ 13 w 60"/>
                <a:gd name="T5" fmla="*/ 25 h 34"/>
                <a:gd name="T6" fmla="*/ 22 w 60"/>
                <a:gd name="T7" fmla="*/ 30 h 34"/>
                <a:gd name="T8" fmla="*/ 36 w 60"/>
                <a:gd name="T9" fmla="*/ 34 h 34"/>
                <a:gd name="T10" fmla="*/ 47 w 60"/>
                <a:gd name="T11" fmla="*/ 34 h 34"/>
                <a:gd name="T12" fmla="*/ 47 w 60"/>
                <a:gd name="T13" fmla="*/ 34 h 34"/>
                <a:gd name="T14" fmla="*/ 56 w 60"/>
                <a:gd name="T15" fmla="*/ 34 h 34"/>
                <a:gd name="T16" fmla="*/ 60 w 60"/>
                <a:gd name="T17" fmla="*/ 30 h 34"/>
                <a:gd name="T18" fmla="*/ 60 w 60"/>
                <a:gd name="T19" fmla="*/ 25 h 34"/>
                <a:gd name="T20" fmla="*/ 56 w 60"/>
                <a:gd name="T21" fmla="*/ 18 h 34"/>
                <a:gd name="T22" fmla="*/ 56 w 60"/>
                <a:gd name="T23" fmla="*/ 18 h 34"/>
                <a:gd name="T24" fmla="*/ 47 w 60"/>
                <a:gd name="T25" fmla="*/ 12 h 34"/>
                <a:gd name="T26" fmla="*/ 36 w 60"/>
                <a:gd name="T27" fmla="*/ 7 h 34"/>
                <a:gd name="T28" fmla="*/ 24 w 60"/>
                <a:gd name="T29" fmla="*/ 3 h 34"/>
                <a:gd name="T30" fmla="*/ 13 w 60"/>
                <a:gd name="T31" fmla="*/ 0 h 34"/>
                <a:gd name="T32" fmla="*/ 13 w 60"/>
                <a:gd name="T33" fmla="*/ 0 h 34"/>
                <a:gd name="T34" fmla="*/ 4 w 60"/>
                <a:gd name="T35" fmla="*/ 3 h 34"/>
                <a:gd name="T36" fmla="*/ 0 w 60"/>
                <a:gd name="T37" fmla="*/ 7 h 34"/>
                <a:gd name="T38" fmla="*/ 0 w 60"/>
                <a:gd name="T39" fmla="*/ 12 h 34"/>
                <a:gd name="T40" fmla="*/ 4 w 60"/>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4">
                  <a:moveTo>
                    <a:pt x="4" y="18"/>
                  </a:moveTo>
                  <a:lnTo>
                    <a:pt x="4" y="18"/>
                  </a:lnTo>
                  <a:lnTo>
                    <a:pt x="13" y="25"/>
                  </a:lnTo>
                  <a:lnTo>
                    <a:pt x="22" y="30"/>
                  </a:lnTo>
                  <a:lnTo>
                    <a:pt x="36" y="34"/>
                  </a:lnTo>
                  <a:lnTo>
                    <a:pt x="47" y="34"/>
                  </a:lnTo>
                  <a:lnTo>
                    <a:pt x="56" y="34"/>
                  </a:lnTo>
                  <a:lnTo>
                    <a:pt x="60" y="30"/>
                  </a:lnTo>
                  <a:lnTo>
                    <a:pt x="60" y="25"/>
                  </a:lnTo>
                  <a:lnTo>
                    <a:pt x="56" y="18"/>
                  </a:lnTo>
                  <a:lnTo>
                    <a:pt x="47" y="12"/>
                  </a:lnTo>
                  <a:lnTo>
                    <a:pt x="36" y="7"/>
                  </a:lnTo>
                  <a:lnTo>
                    <a:pt x="24" y="3"/>
                  </a:lnTo>
                  <a:lnTo>
                    <a:pt x="13" y="0"/>
                  </a:lnTo>
                  <a:lnTo>
                    <a:pt x="4" y="3"/>
                  </a:lnTo>
                  <a:lnTo>
                    <a:pt x="0" y="7"/>
                  </a:lnTo>
                  <a:lnTo>
                    <a:pt x="0" y="12"/>
                  </a:lnTo>
                  <a:lnTo>
                    <a:pt x="4"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5" name="Freeform 382">
              <a:extLst>
                <a:ext uri="{FF2B5EF4-FFF2-40B4-BE49-F238E27FC236}">
                  <a16:creationId xmlns:a16="http://schemas.microsoft.com/office/drawing/2014/main" xmlns="" id="{1705831C-73ED-D240-9F3C-248C37428524}"/>
                </a:ext>
              </a:extLst>
            </p:cNvPr>
            <p:cNvSpPr>
              <a:spLocks/>
            </p:cNvSpPr>
            <p:nvPr/>
          </p:nvSpPr>
          <p:spPr bwMode="auto">
            <a:xfrm>
              <a:off x="3495" y="3760"/>
              <a:ext cx="45" cy="31"/>
            </a:xfrm>
            <a:custGeom>
              <a:avLst/>
              <a:gdLst>
                <a:gd name="T0" fmla="*/ 0 w 45"/>
                <a:gd name="T1" fmla="*/ 16 h 31"/>
                <a:gd name="T2" fmla="*/ 0 w 45"/>
                <a:gd name="T3" fmla="*/ 16 h 31"/>
                <a:gd name="T4" fmla="*/ 2 w 45"/>
                <a:gd name="T5" fmla="*/ 22 h 31"/>
                <a:gd name="T6" fmla="*/ 9 w 45"/>
                <a:gd name="T7" fmla="*/ 27 h 31"/>
                <a:gd name="T8" fmla="*/ 18 w 45"/>
                <a:gd name="T9" fmla="*/ 31 h 31"/>
                <a:gd name="T10" fmla="*/ 27 w 45"/>
                <a:gd name="T11" fmla="*/ 31 h 31"/>
                <a:gd name="T12" fmla="*/ 27 w 45"/>
                <a:gd name="T13" fmla="*/ 31 h 31"/>
                <a:gd name="T14" fmla="*/ 36 w 45"/>
                <a:gd name="T15" fmla="*/ 31 h 31"/>
                <a:gd name="T16" fmla="*/ 42 w 45"/>
                <a:gd name="T17" fmla="*/ 27 h 31"/>
                <a:gd name="T18" fmla="*/ 45 w 45"/>
                <a:gd name="T19" fmla="*/ 22 h 31"/>
                <a:gd name="T20" fmla="*/ 45 w 45"/>
                <a:gd name="T21" fmla="*/ 16 h 31"/>
                <a:gd name="T22" fmla="*/ 45 w 45"/>
                <a:gd name="T23" fmla="*/ 16 h 31"/>
                <a:gd name="T24" fmla="*/ 42 w 45"/>
                <a:gd name="T25" fmla="*/ 9 h 31"/>
                <a:gd name="T26" fmla="*/ 36 w 45"/>
                <a:gd name="T27" fmla="*/ 4 h 31"/>
                <a:gd name="T28" fmla="*/ 27 w 45"/>
                <a:gd name="T29" fmla="*/ 0 h 31"/>
                <a:gd name="T30" fmla="*/ 18 w 45"/>
                <a:gd name="T31" fmla="*/ 0 h 31"/>
                <a:gd name="T32" fmla="*/ 18 w 45"/>
                <a:gd name="T33" fmla="*/ 0 h 31"/>
                <a:gd name="T34" fmla="*/ 9 w 45"/>
                <a:gd name="T35" fmla="*/ 0 h 31"/>
                <a:gd name="T36" fmla="*/ 2 w 45"/>
                <a:gd name="T37" fmla="*/ 4 h 31"/>
                <a:gd name="T38" fmla="*/ 0 w 45"/>
                <a:gd name="T39" fmla="*/ 9 h 31"/>
                <a:gd name="T40" fmla="*/ 0 w 45"/>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6"/>
                  </a:moveTo>
                  <a:lnTo>
                    <a:pt x="0" y="16"/>
                  </a:lnTo>
                  <a:lnTo>
                    <a:pt x="2" y="22"/>
                  </a:lnTo>
                  <a:lnTo>
                    <a:pt x="9" y="27"/>
                  </a:lnTo>
                  <a:lnTo>
                    <a:pt x="18" y="31"/>
                  </a:lnTo>
                  <a:lnTo>
                    <a:pt x="27" y="31"/>
                  </a:lnTo>
                  <a:lnTo>
                    <a:pt x="36" y="31"/>
                  </a:lnTo>
                  <a:lnTo>
                    <a:pt x="42" y="27"/>
                  </a:lnTo>
                  <a:lnTo>
                    <a:pt x="45" y="22"/>
                  </a:lnTo>
                  <a:lnTo>
                    <a:pt x="45" y="16"/>
                  </a:lnTo>
                  <a:lnTo>
                    <a:pt x="42" y="9"/>
                  </a:lnTo>
                  <a:lnTo>
                    <a:pt x="36" y="4"/>
                  </a:lnTo>
                  <a:lnTo>
                    <a:pt x="27" y="0"/>
                  </a:lnTo>
                  <a:lnTo>
                    <a:pt x="18" y="0"/>
                  </a:lnTo>
                  <a:lnTo>
                    <a:pt x="9" y="0"/>
                  </a:lnTo>
                  <a:lnTo>
                    <a:pt x="2"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6" name="Freeform 383">
              <a:extLst>
                <a:ext uri="{FF2B5EF4-FFF2-40B4-BE49-F238E27FC236}">
                  <a16:creationId xmlns:a16="http://schemas.microsoft.com/office/drawing/2014/main" xmlns="" id="{65872413-5A2B-2046-A471-C7E51BFFA82D}"/>
                </a:ext>
              </a:extLst>
            </p:cNvPr>
            <p:cNvSpPr>
              <a:spLocks/>
            </p:cNvSpPr>
            <p:nvPr/>
          </p:nvSpPr>
          <p:spPr bwMode="auto">
            <a:xfrm>
              <a:off x="3495" y="3760"/>
              <a:ext cx="45" cy="31"/>
            </a:xfrm>
            <a:custGeom>
              <a:avLst/>
              <a:gdLst>
                <a:gd name="T0" fmla="*/ 0 w 45"/>
                <a:gd name="T1" fmla="*/ 16 h 31"/>
                <a:gd name="T2" fmla="*/ 0 w 45"/>
                <a:gd name="T3" fmla="*/ 16 h 31"/>
                <a:gd name="T4" fmla="*/ 2 w 45"/>
                <a:gd name="T5" fmla="*/ 22 h 31"/>
                <a:gd name="T6" fmla="*/ 9 w 45"/>
                <a:gd name="T7" fmla="*/ 27 h 31"/>
                <a:gd name="T8" fmla="*/ 18 w 45"/>
                <a:gd name="T9" fmla="*/ 31 h 31"/>
                <a:gd name="T10" fmla="*/ 27 w 45"/>
                <a:gd name="T11" fmla="*/ 31 h 31"/>
                <a:gd name="T12" fmla="*/ 27 w 45"/>
                <a:gd name="T13" fmla="*/ 31 h 31"/>
                <a:gd name="T14" fmla="*/ 36 w 45"/>
                <a:gd name="T15" fmla="*/ 31 h 31"/>
                <a:gd name="T16" fmla="*/ 42 w 45"/>
                <a:gd name="T17" fmla="*/ 27 h 31"/>
                <a:gd name="T18" fmla="*/ 45 w 45"/>
                <a:gd name="T19" fmla="*/ 22 h 31"/>
                <a:gd name="T20" fmla="*/ 45 w 45"/>
                <a:gd name="T21" fmla="*/ 16 h 31"/>
                <a:gd name="T22" fmla="*/ 45 w 45"/>
                <a:gd name="T23" fmla="*/ 16 h 31"/>
                <a:gd name="T24" fmla="*/ 42 w 45"/>
                <a:gd name="T25" fmla="*/ 9 h 31"/>
                <a:gd name="T26" fmla="*/ 36 w 45"/>
                <a:gd name="T27" fmla="*/ 4 h 31"/>
                <a:gd name="T28" fmla="*/ 27 w 45"/>
                <a:gd name="T29" fmla="*/ 0 h 31"/>
                <a:gd name="T30" fmla="*/ 18 w 45"/>
                <a:gd name="T31" fmla="*/ 0 h 31"/>
                <a:gd name="T32" fmla="*/ 18 w 45"/>
                <a:gd name="T33" fmla="*/ 0 h 31"/>
                <a:gd name="T34" fmla="*/ 9 w 45"/>
                <a:gd name="T35" fmla="*/ 0 h 31"/>
                <a:gd name="T36" fmla="*/ 2 w 45"/>
                <a:gd name="T37" fmla="*/ 4 h 31"/>
                <a:gd name="T38" fmla="*/ 0 w 45"/>
                <a:gd name="T39" fmla="*/ 9 h 31"/>
                <a:gd name="T40" fmla="*/ 0 w 45"/>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6"/>
                  </a:moveTo>
                  <a:lnTo>
                    <a:pt x="0" y="16"/>
                  </a:lnTo>
                  <a:lnTo>
                    <a:pt x="2" y="22"/>
                  </a:lnTo>
                  <a:lnTo>
                    <a:pt x="9" y="27"/>
                  </a:lnTo>
                  <a:lnTo>
                    <a:pt x="18" y="31"/>
                  </a:lnTo>
                  <a:lnTo>
                    <a:pt x="27" y="31"/>
                  </a:lnTo>
                  <a:lnTo>
                    <a:pt x="36" y="31"/>
                  </a:lnTo>
                  <a:lnTo>
                    <a:pt x="42" y="27"/>
                  </a:lnTo>
                  <a:lnTo>
                    <a:pt x="45" y="22"/>
                  </a:lnTo>
                  <a:lnTo>
                    <a:pt x="45" y="16"/>
                  </a:lnTo>
                  <a:lnTo>
                    <a:pt x="42" y="9"/>
                  </a:lnTo>
                  <a:lnTo>
                    <a:pt x="36" y="4"/>
                  </a:lnTo>
                  <a:lnTo>
                    <a:pt x="27" y="0"/>
                  </a:lnTo>
                  <a:lnTo>
                    <a:pt x="18" y="0"/>
                  </a:lnTo>
                  <a:lnTo>
                    <a:pt x="9" y="0"/>
                  </a:lnTo>
                  <a:lnTo>
                    <a:pt x="2"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7" name="Freeform 384">
              <a:extLst>
                <a:ext uri="{FF2B5EF4-FFF2-40B4-BE49-F238E27FC236}">
                  <a16:creationId xmlns:a16="http://schemas.microsoft.com/office/drawing/2014/main" xmlns="" id="{622ED075-FFB5-7245-97AE-526602F59F79}"/>
                </a:ext>
              </a:extLst>
            </p:cNvPr>
            <p:cNvSpPr>
              <a:spLocks/>
            </p:cNvSpPr>
            <p:nvPr/>
          </p:nvSpPr>
          <p:spPr bwMode="auto">
            <a:xfrm>
              <a:off x="3310" y="3762"/>
              <a:ext cx="47" cy="32"/>
            </a:xfrm>
            <a:custGeom>
              <a:avLst/>
              <a:gdLst>
                <a:gd name="T0" fmla="*/ 0 w 47"/>
                <a:gd name="T1" fmla="*/ 16 h 32"/>
                <a:gd name="T2" fmla="*/ 0 w 47"/>
                <a:gd name="T3" fmla="*/ 16 h 32"/>
                <a:gd name="T4" fmla="*/ 2 w 47"/>
                <a:gd name="T5" fmla="*/ 23 h 32"/>
                <a:gd name="T6" fmla="*/ 9 w 47"/>
                <a:gd name="T7" fmla="*/ 27 h 32"/>
                <a:gd name="T8" fmla="*/ 18 w 47"/>
                <a:gd name="T9" fmla="*/ 32 h 32"/>
                <a:gd name="T10" fmla="*/ 27 w 47"/>
                <a:gd name="T11" fmla="*/ 32 h 32"/>
                <a:gd name="T12" fmla="*/ 27 w 47"/>
                <a:gd name="T13" fmla="*/ 32 h 32"/>
                <a:gd name="T14" fmla="*/ 34 w 47"/>
                <a:gd name="T15" fmla="*/ 29 h 32"/>
                <a:gd name="T16" fmla="*/ 41 w 47"/>
                <a:gd name="T17" fmla="*/ 27 h 32"/>
                <a:gd name="T18" fmla="*/ 45 w 47"/>
                <a:gd name="T19" fmla="*/ 23 h 32"/>
                <a:gd name="T20" fmla="*/ 47 w 47"/>
                <a:gd name="T21" fmla="*/ 16 h 32"/>
                <a:gd name="T22" fmla="*/ 47 w 47"/>
                <a:gd name="T23" fmla="*/ 16 h 32"/>
                <a:gd name="T24" fmla="*/ 43 w 47"/>
                <a:gd name="T25" fmla="*/ 9 h 32"/>
                <a:gd name="T26" fmla="*/ 38 w 47"/>
                <a:gd name="T27" fmla="*/ 5 h 32"/>
                <a:gd name="T28" fmla="*/ 29 w 47"/>
                <a:gd name="T29" fmla="*/ 0 h 32"/>
                <a:gd name="T30" fmla="*/ 20 w 47"/>
                <a:gd name="T31" fmla="*/ 0 h 32"/>
                <a:gd name="T32" fmla="*/ 20 w 47"/>
                <a:gd name="T33" fmla="*/ 0 h 32"/>
                <a:gd name="T34" fmla="*/ 11 w 47"/>
                <a:gd name="T35" fmla="*/ 0 h 32"/>
                <a:gd name="T36" fmla="*/ 5 w 47"/>
                <a:gd name="T37" fmla="*/ 5 h 32"/>
                <a:gd name="T38" fmla="*/ 2 w 47"/>
                <a:gd name="T39" fmla="*/ 9 h 32"/>
                <a:gd name="T40" fmla="*/ 0 w 4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2">
                  <a:moveTo>
                    <a:pt x="0" y="16"/>
                  </a:moveTo>
                  <a:lnTo>
                    <a:pt x="0" y="16"/>
                  </a:lnTo>
                  <a:lnTo>
                    <a:pt x="2" y="23"/>
                  </a:lnTo>
                  <a:lnTo>
                    <a:pt x="9" y="27"/>
                  </a:lnTo>
                  <a:lnTo>
                    <a:pt x="18" y="32"/>
                  </a:lnTo>
                  <a:lnTo>
                    <a:pt x="27" y="32"/>
                  </a:lnTo>
                  <a:lnTo>
                    <a:pt x="34" y="29"/>
                  </a:lnTo>
                  <a:lnTo>
                    <a:pt x="41" y="27"/>
                  </a:lnTo>
                  <a:lnTo>
                    <a:pt x="45" y="23"/>
                  </a:lnTo>
                  <a:lnTo>
                    <a:pt x="47" y="16"/>
                  </a:lnTo>
                  <a:lnTo>
                    <a:pt x="43" y="9"/>
                  </a:lnTo>
                  <a:lnTo>
                    <a:pt x="38" y="5"/>
                  </a:lnTo>
                  <a:lnTo>
                    <a:pt x="29" y="0"/>
                  </a:lnTo>
                  <a:lnTo>
                    <a:pt x="20" y="0"/>
                  </a:lnTo>
                  <a:lnTo>
                    <a:pt x="11" y="0"/>
                  </a:lnTo>
                  <a:lnTo>
                    <a:pt x="5"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8" name="Freeform 385">
              <a:extLst>
                <a:ext uri="{FF2B5EF4-FFF2-40B4-BE49-F238E27FC236}">
                  <a16:creationId xmlns:a16="http://schemas.microsoft.com/office/drawing/2014/main" xmlns="" id="{769FCA1F-77CD-F545-A44D-B9BC9A3DDCAD}"/>
                </a:ext>
              </a:extLst>
            </p:cNvPr>
            <p:cNvSpPr>
              <a:spLocks/>
            </p:cNvSpPr>
            <p:nvPr/>
          </p:nvSpPr>
          <p:spPr bwMode="auto">
            <a:xfrm>
              <a:off x="3310" y="3762"/>
              <a:ext cx="47" cy="32"/>
            </a:xfrm>
            <a:custGeom>
              <a:avLst/>
              <a:gdLst>
                <a:gd name="T0" fmla="*/ 0 w 47"/>
                <a:gd name="T1" fmla="*/ 16 h 32"/>
                <a:gd name="T2" fmla="*/ 0 w 47"/>
                <a:gd name="T3" fmla="*/ 16 h 32"/>
                <a:gd name="T4" fmla="*/ 2 w 47"/>
                <a:gd name="T5" fmla="*/ 23 h 32"/>
                <a:gd name="T6" fmla="*/ 9 w 47"/>
                <a:gd name="T7" fmla="*/ 27 h 32"/>
                <a:gd name="T8" fmla="*/ 18 w 47"/>
                <a:gd name="T9" fmla="*/ 32 h 32"/>
                <a:gd name="T10" fmla="*/ 27 w 47"/>
                <a:gd name="T11" fmla="*/ 32 h 32"/>
                <a:gd name="T12" fmla="*/ 27 w 47"/>
                <a:gd name="T13" fmla="*/ 32 h 32"/>
                <a:gd name="T14" fmla="*/ 34 w 47"/>
                <a:gd name="T15" fmla="*/ 29 h 32"/>
                <a:gd name="T16" fmla="*/ 41 w 47"/>
                <a:gd name="T17" fmla="*/ 27 h 32"/>
                <a:gd name="T18" fmla="*/ 45 w 47"/>
                <a:gd name="T19" fmla="*/ 23 h 32"/>
                <a:gd name="T20" fmla="*/ 47 w 47"/>
                <a:gd name="T21" fmla="*/ 16 h 32"/>
                <a:gd name="T22" fmla="*/ 47 w 47"/>
                <a:gd name="T23" fmla="*/ 16 h 32"/>
                <a:gd name="T24" fmla="*/ 43 w 47"/>
                <a:gd name="T25" fmla="*/ 9 h 32"/>
                <a:gd name="T26" fmla="*/ 38 w 47"/>
                <a:gd name="T27" fmla="*/ 5 h 32"/>
                <a:gd name="T28" fmla="*/ 29 w 47"/>
                <a:gd name="T29" fmla="*/ 0 h 32"/>
                <a:gd name="T30" fmla="*/ 20 w 47"/>
                <a:gd name="T31" fmla="*/ 0 h 32"/>
                <a:gd name="T32" fmla="*/ 20 w 47"/>
                <a:gd name="T33" fmla="*/ 0 h 32"/>
                <a:gd name="T34" fmla="*/ 11 w 47"/>
                <a:gd name="T35" fmla="*/ 0 h 32"/>
                <a:gd name="T36" fmla="*/ 5 w 47"/>
                <a:gd name="T37" fmla="*/ 5 h 32"/>
                <a:gd name="T38" fmla="*/ 2 w 47"/>
                <a:gd name="T39" fmla="*/ 9 h 32"/>
                <a:gd name="T40" fmla="*/ 0 w 4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2">
                  <a:moveTo>
                    <a:pt x="0" y="16"/>
                  </a:moveTo>
                  <a:lnTo>
                    <a:pt x="0" y="16"/>
                  </a:lnTo>
                  <a:lnTo>
                    <a:pt x="2" y="23"/>
                  </a:lnTo>
                  <a:lnTo>
                    <a:pt x="9" y="27"/>
                  </a:lnTo>
                  <a:lnTo>
                    <a:pt x="18" y="32"/>
                  </a:lnTo>
                  <a:lnTo>
                    <a:pt x="27" y="32"/>
                  </a:lnTo>
                  <a:lnTo>
                    <a:pt x="34" y="29"/>
                  </a:lnTo>
                  <a:lnTo>
                    <a:pt x="41" y="27"/>
                  </a:lnTo>
                  <a:lnTo>
                    <a:pt x="45" y="23"/>
                  </a:lnTo>
                  <a:lnTo>
                    <a:pt x="47" y="16"/>
                  </a:lnTo>
                  <a:lnTo>
                    <a:pt x="43" y="9"/>
                  </a:lnTo>
                  <a:lnTo>
                    <a:pt x="38" y="5"/>
                  </a:lnTo>
                  <a:lnTo>
                    <a:pt x="29" y="0"/>
                  </a:lnTo>
                  <a:lnTo>
                    <a:pt x="20" y="0"/>
                  </a:lnTo>
                  <a:lnTo>
                    <a:pt x="11" y="0"/>
                  </a:lnTo>
                  <a:lnTo>
                    <a:pt x="5"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69" name="Freeform 386">
              <a:extLst>
                <a:ext uri="{FF2B5EF4-FFF2-40B4-BE49-F238E27FC236}">
                  <a16:creationId xmlns:a16="http://schemas.microsoft.com/office/drawing/2014/main" xmlns="" id="{D6EBC50D-9C6A-5C42-A49A-758716D07D98}"/>
                </a:ext>
              </a:extLst>
            </p:cNvPr>
            <p:cNvSpPr>
              <a:spLocks/>
            </p:cNvSpPr>
            <p:nvPr/>
          </p:nvSpPr>
          <p:spPr bwMode="auto">
            <a:xfrm>
              <a:off x="3265" y="3762"/>
              <a:ext cx="45" cy="32"/>
            </a:xfrm>
            <a:custGeom>
              <a:avLst/>
              <a:gdLst>
                <a:gd name="T0" fmla="*/ 0 w 45"/>
                <a:gd name="T1" fmla="*/ 16 h 32"/>
                <a:gd name="T2" fmla="*/ 0 w 45"/>
                <a:gd name="T3" fmla="*/ 16 h 32"/>
                <a:gd name="T4" fmla="*/ 2 w 45"/>
                <a:gd name="T5" fmla="*/ 23 h 32"/>
                <a:gd name="T6" fmla="*/ 9 w 45"/>
                <a:gd name="T7" fmla="*/ 27 h 32"/>
                <a:gd name="T8" fmla="*/ 16 w 45"/>
                <a:gd name="T9" fmla="*/ 32 h 32"/>
                <a:gd name="T10" fmla="*/ 25 w 45"/>
                <a:gd name="T11" fmla="*/ 32 h 32"/>
                <a:gd name="T12" fmla="*/ 25 w 45"/>
                <a:gd name="T13" fmla="*/ 32 h 32"/>
                <a:gd name="T14" fmla="*/ 34 w 45"/>
                <a:gd name="T15" fmla="*/ 32 h 32"/>
                <a:gd name="T16" fmla="*/ 40 w 45"/>
                <a:gd name="T17" fmla="*/ 27 h 32"/>
                <a:gd name="T18" fmla="*/ 45 w 45"/>
                <a:gd name="T19" fmla="*/ 23 h 32"/>
                <a:gd name="T20" fmla="*/ 45 w 45"/>
                <a:gd name="T21" fmla="*/ 16 h 32"/>
                <a:gd name="T22" fmla="*/ 45 w 45"/>
                <a:gd name="T23" fmla="*/ 16 h 32"/>
                <a:gd name="T24" fmla="*/ 43 w 45"/>
                <a:gd name="T25" fmla="*/ 9 h 32"/>
                <a:gd name="T26" fmla="*/ 38 w 45"/>
                <a:gd name="T27" fmla="*/ 5 h 32"/>
                <a:gd name="T28" fmla="*/ 29 w 45"/>
                <a:gd name="T29" fmla="*/ 0 h 32"/>
                <a:gd name="T30" fmla="*/ 20 w 45"/>
                <a:gd name="T31" fmla="*/ 0 h 32"/>
                <a:gd name="T32" fmla="*/ 20 w 45"/>
                <a:gd name="T33" fmla="*/ 0 h 32"/>
                <a:gd name="T34" fmla="*/ 11 w 45"/>
                <a:gd name="T35" fmla="*/ 0 h 32"/>
                <a:gd name="T36" fmla="*/ 4 w 45"/>
                <a:gd name="T37" fmla="*/ 5 h 32"/>
                <a:gd name="T38" fmla="*/ 0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9" y="27"/>
                  </a:lnTo>
                  <a:lnTo>
                    <a:pt x="16" y="32"/>
                  </a:lnTo>
                  <a:lnTo>
                    <a:pt x="25" y="32"/>
                  </a:lnTo>
                  <a:lnTo>
                    <a:pt x="34" y="32"/>
                  </a:lnTo>
                  <a:lnTo>
                    <a:pt x="40" y="27"/>
                  </a:lnTo>
                  <a:lnTo>
                    <a:pt x="45" y="23"/>
                  </a:lnTo>
                  <a:lnTo>
                    <a:pt x="45" y="16"/>
                  </a:lnTo>
                  <a:lnTo>
                    <a:pt x="43" y="9"/>
                  </a:lnTo>
                  <a:lnTo>
                    <a:pt x="38" y="5"/>
                  </a:lnTo>
                  <a:lnTo>
                    <a:pt x="29" y="0"/>
                  </a:lnTo>
                  <a:lnTo>
                    <a:pt x="20" y="0"/>
                  </a:lnTo>
                  <a:lnTo>
                    <a:pt x="11" y="0"/>
                  </a:lnTo>
                  <a:lnTo>
                    <a:pt x="4"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0" name="Freeform 387">
              <a:extLst>
                <a:ext uri="{FF2B5EF4-FFF2-40B4-BE49-F238E27FC236}">
                  <a16:creationId xmlns:a16="http://schemas.microsoft.com/office/drawing/2014/main" xmlns="" id="{58394865-77D7-4F40-A69C-B2560B46EDB9}"/>
                </a:ext>
              </a:extLst>
            </p:cNvPr>
            <p:cNvSpPr>
              <a:spLocks/>
            </p:cNvSpPr>
            <p:nvPr/>
          </p:nvSpPr>
          <p:spPr bwMode="auto">
            <a:xfrm>
              <a:off x="3265" y="3762"/>
              <a:ext cx="45" cy="32"/>
            </a:xfrm>
            <a:custGeom>
              <a:avLst/>
              <a:gdLst>
                <a:gd name="T0" fmla="*/ 0 w 45"/>
                <a:gd name="T1" fmla="*/ 16 h 32"/>
                <a:gd name="T2" fmla="*/ 0 w 45"/>
                <a:gd name="T3" fmla="*/ 16 h 32"/>
                <a:gd name="T4" fmla="*/ 2 w 45"/>
                <a:gd name="T5" fmla="*/ 23 h 32"/>
                <a:gd name="T6" fmla="*/ 9 w 45"/>
                <a:gd name="T7" fmla="*/ 27 h 32"/>
                <a:gd name="T8" fmla="*/ 16 w 45"/>
                <a:gd name="T9" fmla="*/ 32 h 32"/>
                <a:gd name="T10" fmla="*/ 25 w 45"/>
                <a:gd name="T11" fmla="*/ 32 h 32"/>
                <a:gd name="T12" fmla="*/ 25 w 45"/>
                <a:gd name="T13" fmla="*/ 32 h 32"/>
                <a:gd name="T14" fmla="*/ 34 w 45"/>
                <a:gd name="T15" fmla="*/ 32 h 32"/>
                <a:gd name="T16" fmla="*/ 40 w 45"/>
                <a:gd name="T17" fmla="*/ 27 h 32"/>
                <a:gd name="T18" fmla="*/ 45 w 45"/>
                <a:gd name="T19" fmla="*/ 23 h 32"/>
                <a:gd name="T20" fmla="*/ 45 w 45"/>
                <a:gd name="T21" fmla="*/ 16 h 32"/>
                <a:gd name="T22" fmla="*/ 45 w 45"/>
                <a:gd name="T23" fmla="*/ 16 h 32"/>
                <a:gd name="T24" fmla="*/ 43 w 45"/>
                <a:gd name="T25" fmla="*/ 9 h 32"/>
                <a:gd name="T26" fmla="*/ 38 w 45"/>
                <a:gd name="T27" fmla="*/ 5 h 32"/>
                <a:gd name="T28" fmla="*/ 29 w 45"/>
                <a:gd name="T29" fmla="*/ 0 h 32"/>
                <a:gd name="T30" fmla="*/ 20 w 45"/>
                <a:gd name="T31" fmla="*/ 0 h 32"/>
                <a:gd name="T32" fmla="*/ 20 w 45"/>
                <a:gd name="T33" fmla="*/ 0 h 32"/>
                <a:gd name="T34" fmla="*/ 11 w 45"/>
                <a:gd name="T35" fmla="*/ 0 h 32"/>
                <a:gd name="T36" fmla="*/ 4 w 45"/>
                <a:gd name="T37" fmla="*/ 5 h 32"/>
                <a:gd name="T38" fmla="*/ 0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9" y="27"/>
                  </a:lnTo>
                  <a:lnTo>
                    <a:pt x="16" y="32"/>
                  </a:lnTo>
                  <a:lnTo>
                    <a:pt x="25" y="32"/>
                  </a:lnTo>
                  <a:lnTo>
                    <a:pt x="34" y="32"/>
                  </a:lnTo>
                  <a:lnTo>
                    <a:pt x="40" y="27"/>
                  </a:lnTo>
                  <a:lnTo>
                    <a:pt x="45" y="23"/>
                  </a:lnTo>
                  <a:lnTo>
                    <a:pt x="45" y="16"/>
                  </a:lnTo>
                  <a:lnTo>
                    <a:pt x="43" y="9"/>
                  </a:lnTo>
                  <a:lnTo>
                    <a:pt x="38" y="5"/>
                  </a:lnTo>
                  <a:lnTo>
                    <a:pt x="29" y="0"/>
                  </a:lnTo>
                  <a:lnTo>
                    <a:pt x="20" y="0"/>
                  </a:lnTo>
                  <a:lnTo>
                    <a:pt x="11" y="0"/>
                  </a:lnTo>
                  <a:lnTo>
                    <a:pt x="4"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1" name="Freeform 388">
              <a:extLst>
                <a:ext uri="{FF2B5EF4-FFF2-40B4-BE49-F238E27FC236}">
                  <a16:creationId xmlns:a16="http://schemas.microsoft.com/office/drawing/2014/main" xmlns="" id="{2248164F-78A6-4644-97C2-2948D582A34F}"/>
                </a:ext>
              </a:extLst>
            </p:cNvPr>
            <p:cNvSpPr>
              <a:spLocks/>
            </p:cNvSpPr>
            <p:nvPr/>
          </p:nvSpPr>
          <p:spPr bwMode="auto">
            <a:xfrm>
              <a:off x="3220" y="3762"/>
              <a:ext cx="45" cy="32"/>
            </a:xfrm>
            <a:custGeom>
              <a:avLst/>
              <a:gdLst>
                <a:gd name="T0" fmla="*/ 0 w 45"/>
                <a:gd name="T1" fmla="*/ 16 h 32"/>
                <a:gd name="T2" fmla="*/ 0 w 45"/>
                <a:gd name="T3" fmla="*/ 16 h 32"/>
                <a:gd name="T4" fmla="*/ 2 w 45"/>
                <a:gd name="T5" fmla="*/ 23 h 32"/>
                <a:gd name="T6" fmla="*/ 7 w 45"/>
                <a:gd name="T7" fmla="*/ 27 h 32"/>
                <a:gd name="T8" fmla="*/ 13 w 45"/>
                <a:gd name="T9" fmla="*/ 32 h 32"/>
                <a:gd name="T10" fmla="*/ 22 w 45"/>
                <a:gd name="T11" fmla="*/ 32 h 32"/>
                <a:gd name="T12" fmla="*/ 22 w 45"/>
                <a:gd name="T13" fmla="*/ 32 h 32"/>
                <a:gd name="T14" fmla="*/ 31 w 45"/>
                <a:gd name="T15" fmla="*/ 32 h 32"/>
                <a:gd name="T16" fmla="*/ 38 w 45"/>
                <a:gd name="T17" fmla="*/ 27 h 32"/>
                <a:gd name="T18" fmla="*/ 43 w 45"/>
                <a:gd name="T19" fmla="*/ 23 h 32"/>
                <a:gd name="T20" fmla="*/ 45 w 45"/>
                <a:gd name="T21" fmla="*/ 16 h 32"/>
                <a:gd name="T22" fmla="*/ 45 w 45"/>
                <a:gd name="T23" fmla="*/ 16 h 32"/>
                <a:gd name="T24" fmla="*/ 43 w 45"/>
                <a:gd name="T25" fmla="*/ 9 h 32"/>
                <a:gd name="T26" fmla="*/ 36 w 45"/>
                <a:gd name="T27" fmla="*/ 5 h 32"/>
                <a:gd name="T28" fmla="*/ 29 w 45"/>
                <a:gd name="T29" fmla="*/ 0 h 32"/>
                <a:gd name="T30" fmla="*/ 20 w 45"/>
                <a:gd name="T31" fmla="*/ 0 h 32"/>
                <a:gd name="T32" fmla="*/ 20 w 45"/>
                <a:gd name="T33" fmla="*/ 0 h 32"/>
                <a:gd name="T34" fmla="*/ 11 w 45"/>
                <a:gd name="T35" fmla="*/ 2 h 32"/>
                <a:gd name="T36" fmla="*/ 4 w 45"/>
                <a:gd name="T37" fmla="*/ 5 h 32"/>
                <a:gd name="T38" fmla="*/ 0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7" y="27"/>
                  </a:lnTo>
                  <a:lnTo>
                    <a:pt x="13" y="32"/>
                  </a:lnTo>
                  <a:lnTo>
                    <a:pt x="22" y="32"/>
                  </a:lnTo>
                  <a:lnTo>
                    <a:pt x="31" y="32"/>
                  </a:lnTo>
                  <a:lnTo>
                    <a:pt x="38" y="27"/>
                  </a:lnTo>
                  <a:lnTo>
                    <a:pt x="43" y="23"/>
                  </a:lnTo>
                  <a:lnTo>
                    <a:pt x="45" y="16"/>
                  </a:lnTo>
                  <a:lnTo>
                    <a:pt x="43" y="9"/>
                  </a:lnTo>
                  <a:lnTo>
                    <a:pt x="36" y="5"/>
                  </a:lnTo>
                  <a:lnTo>
                    <a:pt x="29" y="0"/>
                  </a:lnTo>
                  <a:lnTo>
                    <a:pt x="20" y="0"/>
                  </a:lnTo>
                  <a:lnTo>
                    <a:pt x="11" y="2"/>
                  </a:lnTo>
                  <a:lnTo>
                    <a:pt x="4"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2" name="Freeform 389">
              <a:extLst>
                <a:ext uri="{FF2B5EF4-FFF2-40B4-BE49-F238E27FC236}">
                  <a16:creationId xmlns:a16="http://schemas.microsoft.com/office/drawing/2014/main" xmlns="" id="{FCF04BD0-F7E5-BD42-AE5C-7BA45DD65B4F}"/>
                </a:ext>
              </a:extLst>
            </p:cNvPr>
            <p:cNvSpPr>
              <a:spLocks/>
            </p:cNvSpPr>
            <p:nvPr/>
          </p:nvSpPr>
          <p:spPr bwMode="auto">
            <a:xfrm>
              <a:off x="3220" y="3762"/>
              <a:ext cx="45" cy="32"/>
            </a:xfrm>
            <a:custGeom>
              <a:avLst/>
              <a:gdLst>
                <a:gd name="T0" fmla="*/ 0 w 45"/>
                <a:gd name="T1" fmla="*/ 16 h 32"/>
                <a:gd name="T2" fmla="*/ 0 w 45"/>
                <a:gd name="T3" fmla="*/ 16 h 32"/>
                <a:gd name="T4" fmla="*/ 2 w 45"/>
                <a:gd name="T5" fmla="*/ 23 h 32"/>
                <a:gd name="T6" fmla="*/ 7 w 45"/>
                <a:gd name="T7" fmla="*/ 27 h 32"/>
                <a:gd name="T8" fmla="*/ 13 w 45"/>
                <a:gd name="T9" fmla="*/ 32 h 32"/>
                <a:gd name="T10" fmla="*/ 22 w 45"/>
                <a:gd name="T11" fmla="*/ 32 h 32"/>
                <a:gd name="T12" fmla="*/ 22 w 45"/>
                <a:gd name="T13" fmla="*/ 32 h 32"/>
                <a:gd name="T14" fmla="*/ 31 w 45"/>
                <a:gd name="T15" fmla="*/ 32 h 32"/>
                <a:gd name="T16" fmla="*/ 38 w 45"/>
                <a:gd name="T17" fmla="*/ 27 h 32"/>
                <a:gd name="T18" fmla="*/ 43 w 45"/>
                <a:gd name="T19" fmla="*/ 23 h 32"/>
                <a:gd name="T20" fmla="*/ 45 w 45"/>
                <a:gd name="T21" fmla="*/ 16 h 32"/>
                <a:gd name="T22" fmla="*/ 45 w 45"/>
                <a:gd name="T23" fmla="*/ 16 h 32"/>
                <a:gd name="T24" fmla="*/ 43 w 45"/>
                <a:gd name="T25" fmla="*/ 9 h 32"/>
                <a:gd name="T26" fmla="*/ 36 w 45"/>
                <a:gd name="T27" fmla="*/ 5 h 32"/>
                <a:gd name="T28" fmla="*/ 29 w 45"/>
                <a:gd name="T29" fmla="*/ 0 h 32"/>
                <a:gd name="T30" fmla="*/ 20 w 45"/>
                <a:gd name="T31" fmla="*/ 0 h 32"/>
                <a:gd name="T32" fmla="*/ 20 w 45"/>
                <a:gd name="T33" fmla="*/ 0 h 32"/>
                <a:gd name="T34" fmla="*/ 11 w 45"/>
                <a:gd name="T35" fmla="*/ 2 h 32"/>
                <a:gd name="T36" fmla="*/ 4 w 45"/>
                <a:gd name="T37" fmla="*/ 5 h 32"/>
                <a:gd name="T38" fmla="*/ 0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7" y="27"/>
                  </a:lnTo>
                  <a:lnTo>
                    <a:pt x="13" y="32"/>
                  </a:lnTo>
                  <a:lnTo>
                    <a:pt x="22" y="32"/>
                  </a:lnTo>
                  <a:lnTo>
                    <a:pt x="31" y="32"/>
                  </a:lnTo>
                  <a:lnTo>
                    <a:pt x="38" y="27"/>
                  </a:lnTo>
                  <a:lnTo>
                    <a:pt x="43" y="23"/>
                  </a:lnTo>
                  <a:lnTo>
                    <a:pt x="45" y="16"/>
                  </a:lnTo>
                  <a:lnTo>
                    <a:pt x="43" y="9"/>
                  </a:lnTo>
                  <a:lnTo>
                    <a:pt x="36" y="5"/>
                  </a:lnTo>
                  <a:lnTo>
                    <a:pt x="29" y="0"/>
                  </a:lnTo>
                  <a:lnTo>
                    <a:pt x="20" y="0"/>
                  </a:lnTo>
                  <a:lnTo>
                    <a:pt x="11" y="2"/>
                  </a:lnTo>
                  <a:lnTo>
                    <a:pt x="4"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3" name="Freeform 390">
              <a:extLst>
                <a:ext uri="{FF2B5EF4-FFF2-40B4-BE49-F238E27FC236}">
                  <a16:creationId xmlns:a16="http://schemas.microsoft.com/office/drawing/2014/main" xmlns="" id="{B9F8552E-FD1A-1143-8497-C5520E50C8DD}"/>
                </a:ext>
              </a:extLst>
            </p:cNvPr>
            <p:cNvSpPr>
              <a:spLocks/>
            </p:cNvSpPr>
            <p:nvPr/>
          </p:nvSpPr>
          <p:spPr bwMode="auto">
            <a:xfrm>
              <a:off x="3173" y="3762"/>
              <a:ext cx="47" cy="34"/>
            </a:xfrm>
            <a:custGeom>
              <a:avLst/>
              <a:gdLst>
                <a:gd name="T0" fmla="*/ 0 w 47"/>
                <a:gd name="T1" fmla="*/ 16 h 34"/>
                <a:gd name="T2" fmla="*/ 0 w 47"/>
                <a:gd name="T3" fmla="*/ 16 h 34"/>
                <a:gd name="T4" fmla="*/ 2 w 47"/>
                <a:gd name="T5" fmla="*/ 23 h 34"/>
                <a:gd name="T6" fmla="*/ 9 w 47"/>
                <a:gd name="T7" fmla="*/ 29 h 34"/>
                <a:gd name="T8" fmla="*/ 15 w 47"/>
                <a:gd name="T9" fmla="*/ 32 h 34"/>
                <a:gd name="T10" fmla="*/ 24 w 47"/>
                <a:gd name="T11" fmla="*/ 34 h 34"/>
                <a:gd name="T12" fmla="*/ 24 w 47"/>
                <a:gd name="T13" fmla="*/ 34 h 34"/>
                <a:gd name="T14" fmla="*/ 33 w 47"/>
                <a:gd name="T15" fmla="*/ 32 h 34"/>
                <a:gd name="T16" fmla="*/ 40 w 47"/>
                <a:gd name="T17" fmla="*/ 27 h 34"/>
                <a:gd name="T18" fmla="*/ 45 w 47"/>
                <a:gd name="T19" fmla="*/ 23 h 34"/>
                <a:gd name="T20" fmla="*/ 47 w 47"/>
                <a:gd name="T21" fmla="*/ 16 h 34"/>
                <a:gd name="T22" fmla="*/ 47 w 47"/>
                <a:gd name="T23" fmla="*/ 16 h 34"/>
                <a:gd name="T24" fmla="*/ 45 w 47"/>
                <a:gd name="T25" fmla="*/ 9 h 34"/>
                <a:gd name="T26" fmla="*/ 38 w 47"/>
                <a:gd name="T27" fmla="*/ 5 h 34"/>
                <a:gd name="T28" fmla="*/ 31 w 47"/>
                <a:gd name="T29" fmla="*/ 2 h 34"/>
                <a:gd name="T30" fmla="*/ 22 w 47"/>
                <a:gd name="T31" fmla="*/ 0 h 34"/>
                <a:gd name="T32" fmla="*/ 22 w 47"/>
                <a:gd name="T33" fmla="*/ 0 h 34"/>
                <a:gd name="T34" fmla="*/ 13 w 47"/>
                <a:gd name="T35" fmla="*/ 2 h 34"/>
                <a:gd name="T36" fmla="*/ 6 w 47"/>
                <a:gd name="T37" fmla="*/ 5 h 34"/>
                <a:gd name="T38" fmla="*/ 2 w 47"/>
                <a:gd name="T39" fmla="*/ 11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3"/>
                  </a:lnTo>
                  <a:lnTo>
                    <a:pt x="9" y="29"/>
                  </a:lnTo>
                  <a:lnTo>
                    <a:pt x="15" y="32"/>
                  </a:lnTo>
                  <a:lnTo>
                    <a:pt x="24" y="34"/>
                  </a:lnTo>
                  <a:lnTo>
                    <a:pt x="33" y="32"/>
                  </a:lnTo>
                  <a:lnTo>
                    <a:pt x="40" y="27"/>
                  </a:lnTo>
                  <a:lnTo>
                    <a:pt x="45" y="23"/>
                  </a:lnTo>
                  <a:lnTo>
                    <a:pt x="47" y="16"/>
                  </a:lnTo>
                  <a:lnTo>
                    <a:pt x="45" y="9"/>
                  </a:lnTo>
                  <a:lnTo>
                    <a:pt x="38" y="5"/>
                  </a:lnTo>
                  <a:lnTo>
                    <a:pt x="31" y="2"/>
                  </a:lnTo>
                  <a:lnTo>
                    <a:pt x="22" y="0"/>
                  </a:lnTo>
                  <a:lnTo>
                    <a:pt x="13" y="2"/>
                  </a:lnTo>
                  <a:lnTo>
                    <a:pt x="6" y="5"/>
                  </a:lnTo>
                  <a:lnTo>
                    <a:pt x="2"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4" name="Freeform 391">
              <a:extLst>
                <a:ext uri="{FF2B5EF4-FFF2-40B4-BE49-F238E27FC236}">
                  <a16:creationId xmlns:a16="http://schemas.microsoft.com/office/drawing/2014/main" xmlns="" id="{090895ED-34EC-4547-91C9-13712B8F5BFD}"/>
                </a:ext>
              </a:extLst>
            </p:cNvPr>
            <p:cNvSpPr>
              <a:spLocks/>
            </p:cNvSpPr>
            <p:nvPr/>
          </p:nvSpPr>
          <p:spPr bwMode="auto">
            <a:xfrm>
              <a:off x="3173" y="3762"/>
              <a:ext cx="47" cy="34"/>
            </a:xfrm>
            <a:custGeom>
              <a:avLst/>
              <a:gdLst>
                <a:gd name="T0" fmla="*/ 0 w 47"/>
                <a:gd name="T1" fmla="*/ 16 h 34"/>
                <a:gd name="T2" fmla="*/ 0 w 47"/>
                <a:gd name="T3" fmla="*/ 16 h 34"/>
                <a:gd name="T4" fmla="*/ 2 w 47"/>
                <a:gd name="T5" fmla="*/ 23 h 34"/>
                <a:gd name="T6" fmla="*/ 9 w 47"/>
                <a:gd name="T7" fmla="*/ 29 h 34"/>
                <a:gd name="T8" fmla="*/ 15 w 47"/>
                <a:gd name="T9" fmla="*/ 32 h 34"/>
                <a:gd name="T10" fmla="*/ 24 w 47"/>
                <a:gd name="T11" fmla="*/ 34 h 34"/>
                <a:gd name="T12" fmla="*/ 24 w 47"/>
                <a:gd name="T13" fmla="*/ 34 h 34"/>
                <a:gd name="T14" fmla="*/ 33 w 47"/>
                <a:gd name="T15" fmla="*/ 32 h 34"/>
                <a:gd name="T16" fmla="*/ 40 w 47"/>
                <a:gd name="T17" fmla="*/ 27 h 34"/>
                <a:gd name="T18" fmla="*/ 45 w 47"/>
                <a:gd name="T19" fmla="*/ 23 h 34"/>
                <a:gd name="T20" fmla="*/ 47 w 47"/>
                <a:gd name="T21" fmla="*/ 16 h 34"/>
                <a:gd name="T22" fmla="*/ 47 w 47"/>
                <a:gd name="T23" fmla="*/ 16 h 34"/>
                <a:gd name="T24" fmla="*/ 45 w 47"/>
                <a:gd name="T25" fmla="*/ 9 h 34"/>
                <a:gd name="T26" fmla="*/ 38 w 47"/>
                <a:gd name="T27" fmla="*/ 5 h 34"/>
                <a:gd name="T28" fmla="*/ 31 w 47"/>
                <a:gd name="T29" fmla="*/ 2 h 34"/>
                <a:gd name="T30" fmla="*/ 22 w 47"/>
                <a:gd name="T31" fmla="*/ 0 h 34"/>
                <a:gd name="T32" fmla="*/ 22 w 47"/>
                <a:gd name="T33" fmla="*/ 0 h 34"/>
                <a:gd name="T34" fmla="*/ 13 w 47"/>
                <a:gd name="T35" fmla="*/ 2 h 34"/>
                <a:gd name="T36" fmla="*/ 6 w 47"/>
                <a:gd name="T37" fmla="*/ 5 h 34"/>
                <a:gd name="T38" fmla="*/ 2 w 47"/>
                <a:gd name="T39" fmla="*/ 11 h 34"/>
                <a:gd name="T40" fmla="*/ 0 w 47"/>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4">
                  <a:moveTo>
                    <a:pt x="0" y="16"/>
                  </a:moveTo>
                  <a:lnTo>
                    <a:pt x="0" y="16"/>
                  </a:lnTo>
                  <a:lnTo>
                    <a:pt x="2" y="23"/>
                  </a:lnTo>
                  <a:lnTo>
                    <a:pt x="9" y="29"/>
                  </a:lnTo>
                  <a:lnTo>
                    <a:pt x="15" y="32"/>
                  </a:lnTo>
                  <a:lnTo>
                    <a:pt x="24" y="34"/>
                  </a:lnTo>
                  <a:lnTo>
                    <a:pt x="33" y="32"/>
                  </a:lnTo>
                  <a:lnTo>
                    <a:pt x="40" y="27"/>
                  </a:lnTo>
                  <a:lnTo>
                    <a:pt x="45" y="23"/>
                  </a:lnTo>
                  <a:lnTo>
                    <a:pt x="47" y="16"/>
                  </a:lnTo>
                  <a:lnTo>
                    <a:pt x="45" y="9"/>
                  </a:lnTo>
                  <a:lnTo>
                    <a:pt x="38" y="5"/>
                  </a:lnTo>
                  <a:lnTo>
                    <a:pt x="31" y="2"/>
                  </a:lnTo>
                  <a:lnTo>
                    <a:pt x="22" y="0"/>
                  </a:lnTo>
                  <a:lnTo>
                    <a:pt x="13" y="2"/>
                  </a:lnTo>
                  <a:lnTo>
                    <a:pt x="6" y="5"/>
                  </a:lnTo>
                  <a:lnTo>
                    <a:pt x="2"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5" name="Freeform 392">
              <a:extLst>
                <a:ext uri="{FF2B5EF4-FFF2-40B4-BE49-F238E27FC236}">
                  <a16:creationId xmlns:a16="http://schemas.microsoft.com/office/drawing/2014/main" xmlns="" id="{74D41761-FA96-8745-AA5C-C57F911BA8F2}"/>
                </a:ext>
              </a:extLst>
            </p:cNvPr>
            <p:cNvSpPr>
              <a:spLocks/>
            </p:cNvSpPr>
            <p:nvPr/>
          </p:nvSpPr>
          <p:spPr bwMode="auto">
            <a:xfrm>
              <a:off x="3128" y="3762"/>
              <a:ext cx="45" cy="34"/>
            </a:xfrm>
            <a:custGeom>
              <a:avLst/>
              <a:gdLst>
                <a:gd name="T0" fmla="*/ 0 w 45"/>
                <a:gd name="T1" fmla="*/ 18 h 34"/>
                <a:gd name="T2" fmla="*/ 0 w 45"/>
                <a:gd name="T3" fmla="*/ 18 h 34"/>
                <a:gd name="T4" fmla="*/ 2 w 45"/>
                <a:gd name="T5" fmla="*/ 23 h 34"/>
                <a:gd name="T6" fmla="*/ 6 w 45"/>
                <a:gd name="T7" fmla="*/ 29 h 34"/>
                <a:gd name="T8" fmla="*/ 13 w 45"/>
                <a:gd name="T9" fmla="*/ 32 h 34"/>
                <a:gd name="T10" fmla="*/ 22 w 45"/>
                <a:gd name="T11" fmla="*/ 34 h 34"/>
                <a:gd name="T12" fmla="*/ 22 w 45"/>
                <a:gd name="T13" fmla="*/ 34 h 34"/>
                <a:gd name="T14" fmla="*/ 31 w 45"/>
                <a:gd name="T15" fmla="*/ 32 h 34"/>
                <a:gd name="T16" fmla="*/ 38 w 45"/>
                <a:gd name="T17" fmla="*/ 29 h 34"/>
                <a:gd name="T18" fmla="*/ 45 w 45"/>
                <a:gd name="T19" fmla="*/ 23 h 34"/>
                <a:gd name="T20" fmla="*/ 45 w 45"/>
                <a:gd name="T21" fmla="*/ 16 h 34"/>
                <a:gd name="T22" fmla="*/ 45 w 45"/>
                <a:gd name="T23" fmla="*/ 16 h 34"/>
                <a:gd name="T24" fmla="*/ 42 w 45"/>
                <a:gd name="T25" fmla="*/ 11 h 34"/>
                <a:gd name="T26" fmla="*/ 38 w 45"/>
                <a:gd name="T27" fmla="*/ 5 h 34"/>
                <a:gd name="T28" fmla="*/ 31 w 45"/>
                <a:gd name="T29" fmla="*/ 2 h 34"/>
                <a:gd name="T30" fmla="*/ 22 w 45"/>
                <a:gd name="T31" fmla="*/ 0 h 34"/>
                <a:gd name="T32" fmla="*/ 22 w 45"/>
                <a:gd name="T33" fmla="*/ 0 h 34"/>
                <a:gd name="T34" fmla="*/ 13 w 45"/>
                <a:gd name="T35" fmla="*/ 2 h 34"/>
                <a:gd name="T36" fmla="*/ 6 w 45"/>
                <a:gd name="T37" fmla="*/ 7 h 34"/>
                <a:gd name="T38" fmla="*/ 2 w 45"/>
                <a:gd name="T39" fmla="*/ 11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2" y="23"/>
                  </a:lnTo>
                  <a:lnTo>
                    <a:pt x="6" y="29"/>
                  </a:lnTo>
                  <a:lnTo>
                    <a:pt x="13" y="32"/>
                  </a:lnTo>
                  <a:lnTo>
                    <a:pt x="22" y="34"/>
                  </a:lnTo>
                  <a:lnTo>
                    <a:pt x="31" y="32"/>
                  </a:lnTo>
                  <a:lnTo>
                    <a:pt x="38" y="29"/>
                  </a:lnTo>
                  <a:lnTo>
                    <a:pt x="45" y="23"/>
                  </a:lnTo>
                  <a:lnTo>
                    <a:pt x="45" y="16"/>
                  </a:lnTo>
                  <a:lnTo>
                    <a:pt x="42" y="11"/>
                  </a:lnTo>
                  <a:lnTo>
                    <a:pt x="38" y="5"/>
                  </a:lnTo>
                  <a:lnTo>
                    <a:pt x="31" y="2"/>
                  </a:lnTo>
                  <a:lnTo>
                    <a:pt x="22" y="0"/>
                  </a:lnTo>
                  <a:lnTo>
                    <a:pt x="13" y="2"/>
                  </a:lnTo>
                  <a:lnTo>
                    <a:pt x="6" y="7"/>
                  </a:lnTo>
                  <a:lnTo>
                    <a:pt x="2"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6" name="Freeform 393">
              <a:extLst>
                <a:ext uri="{FF2B5EF4-FFF2-40B4-BE49-F238E27FC236}">
                  <a16:creationId xmlns:a16="http://schemas.microsoft.com/office/drawing/2014/main" xmlns="" id="{35A8E35E-E0A6-AC4B-A227-3D3130617370}"/>
                </a:ext>
              </a:extLst>
            </p:cNvPr>
            <p:cNvSpPr>
              <a:spLocks/>
            </p:cNvSpPr>
            <p:nvPr/>
          </p:nvSpPr>
          <p:spPr bwMode="auto">
            <a:xfrm>
              <a:off x="3128" y="3762"/>
              <a:ext cx="45" cy="34"/>
            </a:xfrm>
            <a:custGeom>
              <a:avLst/>
              <a:gdLst>
                <a:gd name="T0" fmla="*/ 0 w 45"/>
                <a:gd name="T1" fmla="*/ 18 h 34"/>
                <a:gd name="T2" fmla="*/ 0 w 45"/>
                <a:gd name="T3" fmla="*/ 18 h 34"/>
                <a:gd name="T4" fmla="*/ 2 w 45"/>
                <a:gd name="T5" fmla="*/ 23 h 34"/>
                <a:gd name="T6" fmla="*/ 6 w 45"/>
                <a:gd name="T7" fmla="*/ 29 h 34"/>
                <a:gd name="T8" fmla="*/ 13 w 45"/>
                <a:gd name="T9" fmla="*/ 32 h 34"/>
                <a:gd name="T10" fmla="*/ 22 w 45"/>
                <a:gd name="T11" fmla="*/ 34 h 34"/>
                <a:gd name="T12" fmla="*/ 22 w 45"/>
                <a:gd name="T13" fmla="*/ 34 h 34"/>
                <a:gd name="T14" fmla="*/ 31 w 45"/>
                <a:gd name="T15" fmla="*/ 32 h 34"/>
                <a:gd name="T16" fmla="*/ 38 w 45"/>
                <a:gd name="T17" fmla="*/ 29 h 34"/>
                <a:gd name="T18" fmla="*/ 45 w 45"/>
                <a:gd name="T19" fmla="*/ 23 h 34"/>
                <a:gd name="T20" fmla="*/ 45 w 45"/>
                <a:gd name="T21" fmla="*/ 16 h 34"/>
                <a:gd name="T22" fmla="*/ 45 w 45"/>
                <a:gd name="T23" fmla="*/ 16 h 34"/>
                <a:gd name="T24" fmla="*/ 42 w 45"/>
                <a:gd name="T25" fmla="*/ 11 h 34"/>
                <a:gd name="T26" fmla="*/ 38 w 45"/>
                <a:gd name="T27" fmla="*/ 5 h 34"/>
                <a:gd name="T28" fmla="*/ 31 w 45"/>
                <a:gd name="T29" fmla="*/ 2 h 34"/>
                <a:gd name="T30" fmla="*/ 22 w 45"/>
                <a:gd name="T31" fmla="*/ 0 h 34"/>
                <a:gd name="T32" fmla="*/ 22 w 45"/>
                <a:gd name="T33" fmla="*/ 0 h 34"/>
                <a:gd name="T34" fmla="*/ 13 w 45"/>
                <a:gd name="T35" fmla="*/ 2 h 34"/>
                <a:gd name="T36" fmla="*/ 6 w 45"/>
                <a:gd name="T37" fmla="*/ 7 h 34"/>
                <a:gd name="T38" fmla="*/ 2 w 45"/>
                <a:gd name="T39" fmla="*/ 11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2" y="23"/>
                  </a:lnTo>
                  <a:lnTo>
                    <a:pt x="6" y="29"/>
                  </a:lnTo>
                  <a:lnTo>
                    <a:pt x="13" y="32"/>
                  </a:lnTo>
                  <a:lnTo>
                    <a:pt x="22" y="34"/>
                  </a:lnTo>
                  <a:lnTo>
                    <a:pt x="31" y="32"/>
                  </a:lnTo>
                  <a:lnTo>
                    <a:pt x="38" y="29"/>
                  </a:lnTo>
                  <a:lnTo>
                    <a:pt x="45" y="23"/>
                  </a:lnTo>
                  <a:lnTo>
                    <a:pt x="45" y="16"/>
                  </a:lnTo>
                  <a:lnTo>
                    <a:pt x="42" y="11"/>
                  </a:lnTo>
                  <a:lnTo>
                    <a:pt x="38" y="5"/>
                  </a:lnTo>
                  <a:lnTo>
                    <a:pt x="31" y="2"/>
                  </a:lnTo>
                  <a:lnTo>
                    <a:pt x="22" y="0"/>
                  </a:lnTo>
                  <a:lnTo>
                    <a:pt x="13" y="2"/>
                  </a:lnTo>
                  <a:lnTo>
                    <a:pt x="6" y="7"/>
                  </a:lnTo>
                  <a:lnTo>
                    <a:pt x="2"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7" name="Freeform 394">
              <a:extLst>
                <a:ext uri="{FF2B5EF4-FFF2-40B4-BE49-F238E27FC236}">
                  <a16:creationId xmlns:a16="http://schemas.microsoft.com/office/drawing/2014/main" xmlns="" id="{252B97D5-5108-D04D-83D1-2B6C2E1D09E6}"/>
                </a:ext>
              </a:extLst>
            </p:cNvPr>
            <p:cNvSpPr>
              <a:spLocks/>
            </p:cNvSpPr>
            <p:nvPr/>
          </p:nvSpPr>
          <p:spPr bwMode="auto">
            <a:xfrm>
              <a:off x="3083" y="3764"/>
              <a:ext cx="45" cy="32"/>
            </a:xfrm>
            <a:custGeom>
              <a:avLst/>
              <a:gdLst>
                <a:gd name="T0" fmla="*/ 0 w 45"/>
                <a:gd name="T1" fmla="*/ 16 h 32"/>
                <a:gd name="T2" fmla="*/ 0 w 45"/>
                <a:gd name="T3" fmla="*/ 16 h 32"/>
                <a:gd name="T4" fmla="*/ 2 w 45"/>
                <a:gd name="T5" fmla="*/ 23 h 32"/>
                <a:gd name="T6" fmla="*/ 6 w 45"/>
                <a:gd name="T7" fmla="*/ 27 h 32"/>
                <a:gd name="T8" fmla="*/ 13 w 45"/>
                <a:gd name="T9" fmla="*/ 32 h 32"/>
                <a:gd name="T10" fmla="*/ 22 w 45"/>
                <a:gd name="T11" fmla="*/ 32 h 32"/>
                <a:gd name="T12" fmla="*/ 22 w 45"/>
                <a:gd name="T13" fmla="*/ 32 h 32"/>
                <a:gd name="T14" fmla="*/ 31 w 45"/>
                <a:gd name="T15" fmla="*/ 30 h 32"/>
                <a:gd name="T16" fmla="*/ 38 w 45"/>
                <a:gd name="T17" fmla="*/ 27 h 32"/>
                <a:gd name="T18" fmla="*/ 42 w 45"/>
                <a:gd name="T19" fmla="*/ 21 h 32"/>
                <a:gd name="T20" fmla="*/ 45 w 45"/>
                <a:gd name="T21" fmla="*/ 16 h 32"/>
                <a:gd name="T22" fmla="*/ 45 w 45"/>
                <a:gd name="T23" fmla="*/ 16 h 32"/>
                <a:gd name="T24" fmla="*/ 42 w 45"/>
                <a:gd name="T25" fmla="*/ 9 h 32"/>
                <a:gd name="T26" fmla="*/ 38 w 45"/>
                <a:gd name="T27" fmla="*/ 5 h 32"/>
                <a:gd name="T28" fmla="*/ 31 w 45"/>
                <a:gd name="T29" fmla="*/ 0 h 32"/>
                <a:gd name="T30" fmla="*/ 22 w 45"/>
                <a:gd name="T31" fmla="*/ 0 h 32"/>
                <a:gd name="T32" fmla="*/ 22 w 45"/>
                <a:gd name="T33" fmla="*/ 0 h 32"/>
                <a:gd name="T34" fmla="*/ 13 w 45"/>
                <a:gd name="T35" fmla="*/ 0 h 32"/>
                <a:gd name="T36" fmla="*/ 6 w 45"/>
                <a:gd name="T37" fmla="*/ 5 h 32"/>
                <a:gd name="T38" fmla="*/ 2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6" y="27"/>
                  </a:lnTo>
                  <a:lnTo>
                    <a:pt x="13" y="32"/>
                  </a:lnTo>
                  <a:lnTo>
                    <a:pt x="22" y="32"/>
                  </a:lnTo>
                  <a:lnTo>
                    <a:pt x="31" y="30"/>
                  </a:lnTo>
                  <a:lnTo>
                    <a:pt x="38" y="27"/>
                  </a:lnTo>
                  <a:lnTo>
                    <a:pt x="42" y="21"/>
                  </a:lnTo>
                  <a:lnTo>
                    <a:pt x="45" y="16"/>
                  </a:lnTo>
                  <a:lnTo>
                    <a:pt x="42" y="9"/>
                  </a:lnTo>
                  <a:lnTo>
                    <a:pt x="38" y="5"/>
                  </a:lnTo>
                  <a:lnTo>
                    <a:pt x="31" y="0"/>
                  </a:lnTo>
                  <a:lnTo>
                    <a:pt x="22" y="0"/>
                  </a:lnTo>
                  <a:lnTo>
                    <a:pt x="13" y="0"/>
                  </a:lnTo>
                  <a:lnTo>
                    <a:pt x="6"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8" name="Freeform 395">
              <a:extLst>
                <a:ext uri="{FF2B5EF4-FFF2-40B4-BE49-F238E27FC236}">
                  <a16:creationId xmlns:a16="http://schemas.microsoft.com/office/drawing/2014/main" xmlns="" id="{BC295FC2-10E4-8C4E-990A-76C62D23300F}"/>
                </a:ext>
              </a:extLst>
            </p:cNvPr>
            <p:cNvSpPr>
              <a:spLocks/>
            </p:cNvSpPr>
            <p:nvPr/>
          </p:nvSpPr>
          <p:spPr bwMode="auto">
            <a:xfrm>
              <a:off x="3083" y="3764"/>
              <a:ext cx="45" cy="32"/>
            </a:xfrm>
            <a:custGeom>
              <a:avLst/>
              <a:gdLst>
                <a:gd name="T0" fmla="*/ 0 w 45"/>
                <a:gd name="T1" fmla="*/ 16 h 32"/>
                <a:gd name="T2" fmla="*/ 0 w 45"/>
                <a:gd name="T3" fmla="*/ 16 h 32"/>
                <a:gd name="T4" fmla="*/ 2 w 45"/>
                <a:gd name="T5" fmla="*/ 23 h 32"/>
                <a:gd name="T6" fmla="*/ 6 w 45"/>
                <a:gd name="T7" fmla="*/ 27 h 32"/>
                <a:gd name="T8" fmla="*/ 13 w 45"/>
                <a:gd name="T9" fmla="*/ 32 h 32"/>
                <a:gd name="T10" fmla="*/ 22 w 45"/>
                <a:gd name="T11" fmla="*/ 32 h 32"/>
                <a:gd name="T12" fmla="*/ 22 w 45"/>
                <a:gd name="T13" fmla="*/ 32 h 32"/>
                <a:gd name="T14" fmla="*/ 31 w 45"/>
                <a:gd name="T15" fmla="*/ 30 h 32"/>
                <a:gd name="T16" fmla="*/ 38 w 45"/>
                <a:gd name="T17" fmla="*/ 27 h 32"/>
                <a:gd name="T18" fmla="*/ 42 w 45"/>
                <a:gd name="T19" fmla="*/ 21 h 32"/>
                <a:gd name="T20" fmla="*/ 45 w 45"/>
                <a:gd name="T21" fmla="*/ 16 h 32"/>
                <a:gd name="T22" fmla="*/ 45 w 45"/>
                <a:gd name="T23" fmla="*/ 16 h 32"/>
                <a:gd name="T24" fmla="*/ 42 w 45"/>
                <a:gd name="T25" fmla="*/ 9 h 32"/>
                <a:gd name="T26" fmla="*/ 38 w 45"/>
                <a:gd name="T27" fmla="*/ 5 h 32"/>
                <a:gd name="T28" fmla="*/ 31 w 45"/>
                <a:gd name="T29" fmla="*/ 0 h 32"/>
                <a:gd name="T30" fmla="*/ 22 w 45"/>
                <a:gd name="T31" fmla="*/ 0 h 32"/>
                <a:gd name="T32" fmla="*/ 22 w 45"/>
                <a:gd name="T33" fmla="*/ 0 h 32"/>
                <a:gd name="T34" fmla="*/ 13 w 45"/>
                <a:gd name="T35" fmla="*/ 0 h 32"/>
                <a:gd name="T36" fmla="*/ 6 w 45"/>
                <a:gd name="T37" fmla="*/ 5 h 32"/>
                <a:gd name="T38" fmla="*/ 2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6" y="27"/>
                  </a:lnTo>
                  <a:lnTo>
                    <a:pt x="13" y="32"/>
                  </a:lnTo>
                  <a:lnTo>
                    <a:pt x="22" y="32"/>
                  </a:lnTo>
                  <a:lnTo>
                    <a:pt x="31" y="30"/>
                  </a:lnTo>
                  <a:lnTo>
                    <a:pt x="38" y="27"/>
                  </a:lnTo>
                  <a:lnTo>
                    <a:pt x="42" y="21"/>
                  </a:lnTo>
                  <a:lnTo>
                    <a:pt x="45" y="16"/>
                  </a:lnTo>
                  <a:lnTo>
                    <a:pt x="42" y="9"/>
                  </a:lnTo>
                  <a:lnTo>
                    <a:pt x="38" y="5"/>
                  </a:lnTo>
                  <a:lnTo>
                    <a:pt x="31" y="0"/>
                  </a:lnTo>
                  <a:lnTo>
                    <a:pt x="22" y="0"/>
                  </a:lnTo>
                  <a:lnTo>
                    <a:pt x="13" y="0"/>
                  </a:lnTo>
                  <a:lnTo>
                    <a:pt x="6"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79" name="Freeform 396">
              <a:extLst>
                <a:ext uri="{FF2B5EF4-FFF2-40B4-BE49-F238E27FC236}">
                  <a16:creationId xmlns:a16="http://schemas.microsoft.com/office/drawing/2014/main" xmlns="" id="{72CD375A-4D7B-8B42-81DB-D049899B4169}"/>
                </a:ext>
              </a:extLst>
            </p:cNvPr>
            <p:cNvSpPr>
              <a:spLocks/>
            </p:cNvSpPr>
            <p:nvPr/>
          </p:nvSpPr>
          <p:spPr bwMode="auto">
            <a:xfrm>
              <a:off x="3037" y="3764"/>
              <a:ext cx="46" cy="32"/>
            </a:xfrm>
            <a:custGeom>
              <a:avLst/>
              <a:gdLst>
                <a:gd name="T0" fmla="*/ 0 w 46"/>
                <a:gd name="T1" fmla="*/ 16 h 32"/>
                <a:gd name="T2" fmla="*/ 0 w 46"/>
                <a:gd name="T3" fmla="*/ 16 h 32"/>
                <a:gd name="T4" fmla="*/ 0 w 46"/>
                <a:gd name="T5" fmla="*/ 23 h 32"/>
                <a:gd name="T6" fmla="*/ 5 w 46"/>
                <a:gd name="T7" fmla="*/ 27 h 32"/>
                <a:gd name="T8" fmla="*/ 12 w 46"/>
                <a:gd name="T9" fmla="*/ 32 h 32"/>
                <a:gd name="T10" fmla="*/ 21 w 46"/>
                <a:gd name="T11" fmla="*/ 32 h 32"/>
                <a:gd name="T12" fmla="*/ 21 w 46"/>
                <a:gd name="T13" fmla="*/ 32 h 32"/>
                <a:gd name="T14" fmla="*/ 30 w 46"/>
                <a:gd name="T15" fmla="*/ 32 h 32"/>
                <a:gd name="T16" fmla="*/ 39 w 46"/>
                <a:gd name="T17" fmla="*/ 27 h 32"/>
                <a:gd name="T18" fmla="*/ 43 w 46"/>
                <a:gd name="T19" fmla="*/ 23 h 32"/>
                <a:gd name="T20" fmla="*/ 46 w 46"/>
                <a:gd name="T21" fmla="*/ 16 h 32"/>
                <a:gd name="T22" fmla="*/ 46 w 46"/>
                <a:gd name="T23" fmla="*/ 16 h 32"/>
                <a:gd name="T24" fmla="*/ 43 w 46"/>
                <a:gd name="T25" fmla="*/ 9 h 32"/>
                <a:gd name="T26" fmla="*/ 39 w 46"/>
                <a:gd name="T27" fmla="*/ 5 h 32"/>
                <a:gd name="T28" fmla="*/ 32 w 46"/>
                <a:gd name="T29" fmla="*/ 0 h 32"/>
                <a:gd name="T30" fmla="*/ 23 w 46"/>
                <a:gd name="T31" fmla="*/ 0 h 32"/>
                <a:gd name="T32" fmla="*/ 23 w 46"/>
                <a:gd name="T33" fmla="*/ 0 h 32"/>
                <a:gd name="T34" fmla="*/ 14 w 46"/>
                <a:gd name="T35" fmla="*/ 0 h 32"/>
                <a:gd name="T36" fmla="*/ 7 w 46"/>
                <a:gd name="T37" fmla="*/ 5 h 32"/>
                <a:gd name="T38" fmla="*/ 3 w 46"/>
                <a:gd name="T39" fmla="*/ 9 h 32"/>
                <a:gd name="T40" fmla="*/ 0 w 4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32">
                  <a:moveTo>
                    <a:pt x="0" y="16"/>
                  </a:moveTo>
                  <a:lnTo>
                    <a:pt x="0" y="16"/>
                  </a:lnTo>
                  <a:lnTo>
                    <a:pt x="0" y="23"/>
                  </a:lnTo>
                  <a:lnTo>
                    <a:pt x="5" y="27"/>
                  </a:lnTo>
                  <a:lnTo>
                    <a:pt x="12" y="32"/>
                  </a:lnTo>
                  <a:lnTo>
                    <a:pt x="21" y="32"/>
                  </a:lnTo>
                  <a:lnTo>
                    <a:pt x="30" y="32"/>
                  </a:lnTo>
                  <a:lnTo>
                    <a:pt x="39" y="27"/>
                  </a:lnTo>
                  <a:lnTo>
                    <a:pt x="43" y="23"/>
                  </a:lnTo>
                  <a:lnTo>
                    <a:pt x="46" y="16"/>
                  </a:lnTo>
                  <a:lnTo>
                    <a:pt x="43" y="9"/>
                  </a:lnTo>
                  <a:lnTo>
                    <a:pt x="39" y="5"/>
                  </a:lnTo>
                  <a:lnTo>
                    <a:pt x="32" y="0"/>
                  </a:lnTo>
                  <a:lnTo>
                    <a:pt x="23" y="0"/>
                  </a:lnTo>
                  <a:lnTo>
                    <a:pt x="14" y="0"/>
                  </a:lnTo>
                  <a:lnTo>
                    <a:pt x="7" y="5"/>
                  </a:lnTo>
                  <a:lnTo>
                    <a:pt x="3"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0" name="Freeform 397">
              <a:extLst>
                <a:ext uri="{FF2B5EF4-FFF2-40B4-BE49-F238E27FC236}">
                  <a16:creationId xmlns:a16="http://schemas.microsoft.com/office/drawing/2014/main" xmlns="" id="{D304E13F-C5D1-0746-AF39-57C5F9BE65B1}"/>
                </a:ext>
              </a:extLst>
            </p:cNvPr>
            <p:cNvSpPr>
              <a:spLocks/>
            </p:cNvSpPr>
            <p:nvPr/>
          </p:nvSpPr>
          <p:spPr bwMode="auto">
            <a:xfrm>
              <a:off x="3037" y="3764"/>
              <a:ext cx="46" cy="32"/>
            </a:xfrm>
            <a:custGeom>
              <a:avLst/>
              <a:gdLst>
                <a:gd name="T0" fmla="*/ 0 w 46"/>
                <a:gd name="T1" fmla="*/ 16 h 32"/>
                <a:gd name="T2" fmla="*/ 0 w 46"/>
                <a:gd name="T3" fmla="*/ 16 h 32"/>
                <a:gd name="T4" fmla="*/ 0 w 46"/>
                <a:gd name="T5" fmla="*/ 23 h 32"/>
                <a:gd name="T6" fmla="*/ 5 w 46"/>
                <a:gd name="T7" fmla="*/ 27 h 32"/>
                <a:gd name="T8" fmla="*/ 12 w 46"/>
                <a:gd name="T9" fmla="*/ 32 h 32"/>
                <a:gd name="T10" fmla="*/ 21 w 46"/>
                <a:gd name="T11" fmla="*/ 32 h 32"/>
                <a:gd name="T12" fmla="*/ 21 w 46"/>
                <a:gd name="T13" fmla="*/ 32 h 32"/>
                <a:gd name="T14" fmla="*/ 30 w 46"/>
                <a:gd name="T15" fmla="*/ 32 h 32"/>
                <a:gd name="T16" fmla="*/ 39 w 46"/>
                <a:gd name="T17" fmla="*/ 27 h 32"/>
                <a:gd name="T18" fmla="*/ 43 w 46"/>
                <a:gd name="T19" fmla="*/ 23 h 32"/>
                <a:gd name="T20" fmla="*/ 46 w 46"/>
                <a:gd name="T21" fmla="*/ 16 h 32"/>
                <a:gd name="T22" fmla="*/ 46 w 46"/>
                <a:gd name="T23" fmla="*/ 16 h 32"/>
                <a:gd name="T24" fmla="*/ 43 w 46"/>
                <a:gd name="T25" fmla="*/ 9 h 32"/>
                <a:gd name="T26" fmla="*/ 39 w 46"/>
                <a:gd name="T27" fmla="*/ 5 h 32"/>
                <a:gd name="T28" fmla="*/ 32 w 46"/>
                <a:gd name="T29" fmla="*/ 0 h 32"/>
                <a:gd name="T30" fmla="*/ 23 w 46"/>
                <a:gd name="T31" fmla="*/ 0 h 32"/>
                <a:gd name="T32" fmla="*/ 23 w 46"/>
                <a:gd name="T33" fmla="*/ 0 h 32"/>
                <a:gd name="T34" fmla="*/ 14 w 46"/>
                <a:gd name="T35" fmla="*/ 0 h 32"/>
                <a:gd name="T36" fmla="*/ 7 w 46"/>
                <a:gd name="T37" fmla="*/ 5 h 32"/>
                <a:gd name="T38" fmla="*/ 3 w 46"/>
                <a:gd name="T39" fmla="*/ 9 h 32"/>
                <a:gd name="T40" fmla="*/ 0 w 4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32">
                  <a:moveTo>
                    <a:pt x="0" y="16"/>
                  </a:moveTo>
                  <a:lnTo>
                    <a:pt x="0" y="16"/>
                  </a:lnTo>
                  <a:lnTo>
                    <a:pt x="0" y="23"/>
                  </a:lnTo>
                  <a:lnTo>
                    <a:pt x="5" y="27"/>
                  </a:lnTo>
                  <a:lnTo>
                    <a:pt x="12" y="32"/>
                  </a:lnTo>
                  <a:lnTo>
                    <a:pt x="21" y="32"/>
                  </a:lnTo>
                  <a:lnTo>
                    <a:pt x="30" y="32"/>
                  </a:lnTo>
                  <a:lnTo>
                    <a:pt x="39" y="27"/>
                  </a:lnTo>
                  <a:lnTo>
                    <a:pt x="43" y="23"/>
                  </a:lnTo>
                  <a:lnTo>
                    <a:pt x="46" y="16"/>
                  </a:lnTo>
                  <a:lnTo>
                    <a:pt x="43" y="9"/>
                  </a:lnTo>
                  <a:lnTo>
                    <a:pt x="39" y="5"/>
                  </a:lnTo>
                  <a:lnTo>
                    <a:pt x="32" y="0"/>
                  </a:lnTo>
                  <a:lnTo>
                    <a:pt x="23" y="0"/>
                  </a:lnTo>
                  <a:lnTo>
                    <a:pt x="14" y="0"/>
                  </a:lnTo>
                  <a:lnTo>
                    <a:pt x="7" y="5"/>
                  </a:lnTo>
                  <a:lnTo>
                    <a:pt x="3"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1" name="Freeform 398">
              <a:extLst>
                <a:ext uri="{FF2B5EF4-FFF2-40B4-BE49-F238E27FC236}">
                  <a16:creationId xmlns:a16="http://schemas.microsoft.com/office/drawing/2014/main" xmlns="" id="{C4CD9D0D-CFAE-7242-8D71-03A611B31A1C}"/>
                </a:ext>
              </a:extLst>
            </p:cNvPr>
            <p:cNvSpPr>
              <a:spLocks/>
            </p:cNvSpPr>
            <p:nvPr/>
          </p:nvSpPr>
          <p:spPr bwMode="auto">
            <a:xfrm>
              <a:off x="2990" y="3764"/>
              <a:ext cx="45" cy="32"/>
            </a:xfrm>
            <a:custGeom>
              <a:avLst/>
              <a:gdLst>
                <a:gd name="T0" fmla="*/ 0 w 45"/>
                <a:gd name="T1" fmla="*/ 16 h 32"/>
                <a:gd name="T2" fmla="*/ 0 w 45"/>
                <a:gd name="T3" fmla="*/ 16 h 32"/>
                <a:gd name="T4" fmla="*/ 2 w 45"/>
                <a:gd name="T5" fmla="*/ 23 h 32"/>
                <a:gd name="T6" fmla="*/ 7 w 45"/>
                <a:gd name="T7" fmla="*/ 27 h 32"/>
                <a:gd name="T8" fmla="*/ 14 w 45"/>
                <a:gd name="T9" fmla="*/ 32 h 32"/>
                <a:gd name="T10" fmla="*/ 23 w 45"/>
                <a:gd name="T11" fmla="*/ 32 h 32"/>
                <a:gd name="T12" fmla="*/ 23 w 45"/>
                <a:gd name="T13" fmla="*/ 32 h 32"/>
                <a:gd name="T14" fmla="*/ 32 w 45"/>
                <a:gd name="T15" fmla="*/ 32 h 32"/>
                <a:gd name="T16" fmla="*/ 38 w 45"/>
                <a:gd name="T17" fmla="*/ 27 h 32"/>
                <a:gd name="T18" fmla="*/ 43 w 45"/>
                <a:gd name="T19" fmla="*/ 23 h 32"/>
                <a:gd name="T20" fmla="*/ 45 w 45"/>
                <a:gd name="T21" fmla="*/ 16 h 32"/>
                <a:gd name="T22" fmla="*/ 45 w 45"/>
                <a:gd name="T23" fmla="*/ 16 h 32"/>
                <a:gd name="T24" fmla="*/ 45 w 45"/>
                <a:gd name="T25" fmla="*/ 9 h 32"/>
                <a:gd name="T26" fmla="*/ 41 w 45"/>
                <a:gd name="T27" fmla="*/ 5 h 32"/>
                <a:gd name="T28" fmla="*/ 34 w 45"/>
                <a:gd name="T29" fmla="*/ 0 h 32"/>
                <a:gd name="T30" fmla="*/ 25 w 45"/>
                <a:gd name="T31" fmla="*/ 0 h 32"/>
                <a:gd name="T32" fmla="*/ 25 w 45"/>
                <a:gd name="T33" fmla="*/ 0 h 32"/>
                <a:gd name="T34" fmla="*/ 16 w 45"/>
                <a:gd name="T35" fmla="*/ 3 h 32"/>
                <a:gd name="T36" fmla="*/ 9 w 45"/>
                <a:gd name="T37" fmla="*/ 5 h 32"/>
                <a:gd name="T38" fmla="*/ 2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7" y="27"/>
                  </a:lnTo>
                  <a:lnTo>
                    <a:pt x="14" y="32"/>
                  </a:lnTo>
                  <a:lnTo>
                    <a:pt x="23" y="32"/>
                  </a:lnTo>
                  <a:lnTo>
                    <a:pt x="32" y="32"/>
                  </a:lnTo>
                  <a:lnTo>
                    <a:pt x="38" y="27"/>
                  </a:lnTo>
                  <a:lnTo>
                    <a:pt x="43" y="23"/>
                  </a:lnTo>
                  <a:lnTo>
                    <a:pt x="45" y="16"/>
                  </a:lnTo>
                  <a:lnTo>
                    <a:pt x="45" y="9"/>
                  </a:lnTo>
                  <a:lnTo>
                    <a:pt x="41" y="5"/>
                  </a:lnTo>
                  <a:lnTo>
                    <a:pt x="34" y="0"/>
                  </a:lnTo>
                  <a:lnTo>
                    <a:pt x="25" y="0"/>
                  </a:lnTo>
                  <a:lnTo>
                    <a:pt x="16" y="3"/>
                  </a:lnTo>
                  <a:lnTo>
                    <a:pt x="9"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2" name="Freeform 399">
              <a:extLst>
                <a:ext uri="{FF2B5EF4-FFF2-40B4-BE49-F238E27FC236}">
                  <a16:creationId xmlns:a16="http://schemas.microsoft.com/office/drawing/2014/main" xmlns="" id="{9BF610C3-975C-D542-AA2B-EDE4DEDD755A}"/>
                </a:ext>
              </a:extLst>
            </p:cNvPr>
            <p:cNvSpPr>
              <a:spLocks/>
            </p:cNvSpPr>
            <p:nvPr/>
          </p:nvSpPr>
          <p:spPr bwMode="auto">
            <a:xfrm>
              <a:off x="2990" y="3764"/>
              <a:ext cx="45" cy="32"/>
            </a:xfrm>
            <a:custGeom>
              <a:avLst/>
              <a:gdLst>
                <a:gd name="T0" fmla="*/ 0 w 45"/>
                <a:gd name="T1" fmla="*/ 16 h 32"/>
                <a:gd name="T2" fmla="*/ 0 w 45"/>
                <a:gd name="T3" fmla="*/ 16 h 32"/>
                <a:gd name="T4" fmla="*/ 2 w 45"/>
                <a:gd name="T5" fmla="*/ 23 h 32"/>
                <a:gd name="T6" fmla="*/ 7 w 45"/>
                <a:gd name="T7" fmla="*/ 27 h 32"/>
                <a:gd name="T8" fmla="*/ 14 w 45"/>
                <a:gd name="T9" fmla="*/ 32 h 32"/>
                <a:gd name="T10" fmla="*/ 23 w 45"/>
                <a:gd name="T11" fmla="*/ 32 h 32"/>
                <a:gd name="T12" fmla="*/ 23 w 45"/>
                <a:gd name="T13" fmla="*/ 32 h 32"/>
                <a:gd name="T14" fmla="*/ 32 w 45"/>
                <a:gd name="T15" fmla="*/ 32 h 32"/>
                <a:gd name="T16" fmla="*/ 38 w 45"/>
                <a:gd name="T17" fmla="*/ 27 h 32"/>
                <a:gd name="T18" fmla="*/ 43 w 45"/>
                <a:gd name="T19" fmla="*/ 23 h 32"/>
                <a:gd name="T20" fmla="*/ 45 w 45"/>
                <a:gd name="T21" fmla="*/ 16 h 32"/>
                <a:gd name="T22" fmla="*/ 45 w 45"/>
                <a:gd name="T23" fmla="*/ 16 h 32"/>
                <a:gd name="T24" fmla="*/ 45 w 45"/>
                <a:gd name="T25" fmla="*/ 9 h 32"/>
                <a:gd name="T26" fmla="*/ 41 w 45"/>
                <a:gd name="T27" fmla="*/ 5 h 32"/>
                <a:gd name="T28" fmla="*/ 34 w 45"/>
                <a:gd name="T29" fmla="*/ 0 h 32"/>
                <a:gd name="T30" fmla="*/ 25 w 45"/>
                <a:gd name="T31" fmla="*/ 0 h 32"/>
                <a:gd name="T32" fmla="*/ 25 w 45"/>
                <a:gd name="T33" fmla="*/ 0 h 32"/>
                <a:gd name="T34" fmla="*/ 16 w 45"/>
                <a:gd name="T35" fmla="*/ 3 h 32"/>
                <a:gd name="T36" fmla="*/ 9 w 45"/>
                <a:gd name="T37" fmla="*/ 5 h 32"/>
                <a:gd name="T38" fmla="*/ 2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7" y="27"/>
                  </a:lnTo>
                  <a:lnTo>
                    <a:pt x="14" y="32"/>
                  </a:lnTo>
                  <a:lnTo>
                    <a:pt x="23" y="32"/>
                  </a:lnTo>
                  <a:lnTo>
                    <a:pt x="32" y="32"/>
                  </a:lnTo>
                  <a:lnTo>
                    <a:pt x="38" y="27"/>
                  </a:lnTo>
                  <a:lnTo>
                    <a:pt x="43" y="23"/>
                  </a:lnTo>
                  <a:lnTo>
                    <a:pt x="45" y="16"/>
                  </a:lnTo>
                  <a:lnTo>
                    <a:pt x="45" y="9"/>
                  </a:lnTo>
                  <a:lnTo>
                    <a:pt x="41" y="5"/>
                  </a:lnTo>
                  <a:lnTo>
                    <a:pt x="34" y="0"/>
                  </a:lnTo>
                  <a:lnTo>
                    <a:pt x="25" y="0"/>
                  </a:lnTo>
                  <a:lnTo>
                    <a:pt x="16" y="3"/>
                  </a:lnTo>
                  <a:lnTo>
                    <a:pt x="9"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3" name="Freeform 400">
              <a:extLst>
                <a:ext uri="{FF2B5EF4-FFF2-40B4-BE49-F238E27FC236}">
                  <a16:creationId xmlns:a16="http://schemas.microsoft.com/office/drawing/2014/main" xmlns="" id="{8E13881C-31C2-2641-B70D-7105F68DA864}"/>
                </a:ext>
              </a:extLst>
            </p:cNvPr>
            <p:cNvSpPr>
              <a:spLocks/>
            </p:cNvSpPr>
            <p:nvPr/>
          </p:nvSpPr>
          <p:spPr bwMode="auto">
            <a:xfrm>
              <a:off x="2945" y="3764"/>
              <a:ext cx="45" cy="34"/>
            </a:xfrm>
            <a:custGeom>
              <a:avLst/>
              <a:gdLst>
                <a:gd name="T0" fmla="*/ 0 w 45"/>
                <a:gd name="T1" fmla="*/ 16 h 34"/>
                <a:gd name="T2" fmla="*/ 0 w 45"/>
                <a:gd name="T3" fmla="*/ 16 h 34"/>
                <a:gd name="T4" fmla="*/ 0 w 45"/>
                <a:gd name="T5" fmla="*/ 23 h 34"/>
                <a:gd name="T6" fmla="*/ 5 w 45"/>
                <a:gd name="T7" fmla="*/ 30 h 34"/>
                <a:gd name="T8" fmla="*/ 11 w 45"/>
                <a:gd name="T9" fmla="*/ 32 h 34"/>
                <a:gd name="T10" fmla="*/ 20 w 45"/>
                <a:gd name="T11" fmla="*/ 34 h 34"/>
                <a:gd name="T12" fmla="*/ 20 w 45"/>
                <a:gd name="T13" fmla="*/ 34 h 34"/>
                <a:gd name="T14" fmla="*/ 29 w 45"/>
                <a:gd name="T15" fmla="*/ 32 h 34"/>
                <a:gd name="T16" fmla="*/ 38 w 45"/>
                <a:gd name="T17" fmla="*/ 27 h 34"/>
                <a:gd name="T18" fmla="*/ 43 w 45"/>
                <a:gd name="T19" fmla="*/ 23 h 34"/>
                <a:gd name="T20" fmla="*/ 45 w 45"/>
                <a:gd name="T21" fmla="*/ 16 h 34"/>
                <a:gd name="T22" fmla="*/ 45 w 45"/>
                <a:gd name="T23" fmla="*/ 16 h 34"/>
                <a:gd name="T24" fmla="*/ 45 w 45"/>
                <a:gd name="T25" fmla="*/ 9 h 34"/>
                <a:gd name="T26" fmla="*/ 41 w 45"/>
                <a:gd name="T27" fmla="*/ 5 h 34"/>
                <a:gd name="T28" fmla="*/ 34 w 45"/>
                <a:gd name="T29" fmla="*/ 3 h 34"/>
                <a:gd name="T30" fmla="*/ 25 w 45"/>
                <a:gd name="T31" fmla="*/ 0 h 34"/>
                <a:gd name="T32" fmla="*/ 25 w 45"/>
                <a:gd name="T33" fmla="*/ 0 h 34"/>
                <a:gd name="T34" fmla="*/ 16 w 45"/>
                <a:gd name="T35" fmla="*/ 3 h 34"/>
                <a:gd name="T36" fmla="*/ 9 w 45"/>
                <a:gd name="T37" fmla="*/ 5 h 34"/>
                <a:gd name="T38" fmla="*/ 2 w 45"/>
                <a:gd name="T39" fmla="*/ 12 h 34"/>
                <a:gd name="T40" fmla="*/ 0 w 45"/>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6"/>
                  </a:moveTo>
                  <a:lnTo>
                    <a:pt x="0" y="16"/>
                  </a:lnTo>
                  <a:lnTo>
                    <a:pt x="0" y="23"/>
                  </a:lnTo>
                  <a:lnTo>
                    <a:pt x="5" y="30"/>
                  </a:lnTo>
                  <a:lnTo>
                    <a:pt x="11" y="32"/>
                  </a:lnTo>
                  <a:lnTo>
                    <a:pt x="20" y="34"/>
                  </a:lnTo>
                  <a:lnTo>
                    <a:pt x="29" y="32"/>
                  </a:lnTo>
                  <a:lnTo>
                    <a:pt x="38" y="27"/>
                  </a:lnTo>
                  <a:lnTo>
                    <a:pt x="43" y="23"/>
                  </a:lnTo>
                  <a:lnTo>
                    <a:pt x="45" y="16"/>
                  </a:lnTo>
                  <a:lnTo>
                    <a:pt x="45" y="9"/>
                  </a:lnTo>
                  <a:lnTo>
                    <a:pt x="41" y="5"/>
                  </a:lnTo>
                  <a:lnTo>
                    <a:pt x="34" y="3"/>
                  </a:lnTo>
                  <a:lnTo>
                    <a:pt x="25" y="0"/>
                  </a:lnTo>
                  <a:lnTo>
                    <a:pt x="16" y="3"/>
                  </a:lnTo>
                  <a:lnTo>
                    <a:pt x="9" y="5"/>
                  </a:lnTo>
                  <a:lnTo>
                    <a:pt x="2" y="12"/>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4" name="Freeform 401">
              <a:extLst>
                <a:ext uri="{FF2B5EF4-FFF2-40B4-BE49-F238E27FC236}">
                  <a16:creationId xmlns:a16="http://schemas.microsoft.com/office/drawing/2014/main" xmlns="" id="{EA82D223-0EC4-1E4D-ACA6-8A710837773E}"/>
                </a:ext>
              </a:extLst>
            </p:cNvPr>
            <p:cNvSpPr>
              <a:spLocks/>
            </p:cNvSpPr>
            <p:nvPr/>
          </p:nvSpPr>
          <p:spPr bwMode="auto">
            <a:xfrm>
              <a:off x="2945" y="3764"/>
              <a:ext cx="45" cy="34"/>
            </a:xfrm>
            <a:custGeom>
              <a:avLst/>
              <a:gdLst>
                <a:gd name="T0" fmla="*/ 0 w 45"/>
                <a:gd name="T1" fmla="*/ 16 h 34"/>
                <a:gd name="T2" fmla="*/ 0 w 45"/>
                <a:gd name="T3" fmla="*/ 16 h 34"/>
                <a:gd name="T4" fmla="*/ 0 w 45"/>
                <a:gd name="T5" fmla="*/ 23 h 34"/>
                <a:gd name="T6" fmla="*/ 5 w 45"/>
                <a:gd name="T7" fmla="*/ 30 h 34"/>
                <a:gd name="T8" fmla="*/ 11 w 45"/>
                <a:gd name="T9" fmla="*/ 32 h 34"/>
                <a:gd name="T10" fmla="*/ 20 w 45"/>
                <a:gd name="T11" fmla="*/ 34 h 34"/>
                <a:gd name="T12" fmla="*/ 20 w 45"/>
                <a:gd name="T13" fmla="*/ 34 h 34"/>
                <a:gd name="T14" fmla="*/ 29 w 45"/>
                <a:gd name="T15" fmla="*/ 32 h 34"/>
                <a:gd name="T16" fmla="*/ 38 w 45"/>
                <a:gd name="T17" fmla="*/ 27 h 34"/>
                <a:gd name="T18" fmla="*/ 43 w 45"/>
                <a:gd name="T19" fmla="*/ 23 h 34"/>
                <a:gd name="T20" fmla="*/ 45 w 45"/>
                <a:gd name="T21" fmla="*/ 16 h 34"/>
                <a:gd name="T22" fmla="*/ 45 w 45"/>
                <a:gd name="T23" fmla="*/ 16 h 34"/>
                <a:gd name="T24" fmla="*/ 45 w 45"/>
                <a:gd name="T25" fmla="*/ 9 h 34"/>
                <a:gd name="T26" fmla="*/ 41 w 45"/>
                <a:gd name="T27" fmla="*/ 5 h 34"/>
                <a:gd name="T28" fmla="*/ 34 w 45"/>
                <a:gd name="T29" fmla="*/ 3 h 34"/>
                <a:gd name="T30" fmla="*/ 25 w 45"/>
                <a:gd name="T31" fmla="*/ 0 h 34"/>
                <a:gd name="T32" fmla="*/ 25 w 45"/>
                <a:gd name="T33" fmla="*/ 0 h 34"/>
                <a:gd name="T34" fmla="*/ 16 w 45"/>
                <a:gd name="T35" fmla="*/ 3 h 34"/>
                <a:gd name="T36" fmla="*/ 9 w 45"/>
                <a:gd name="T37" fmla="*/ 5 h 34"/>
                <a:gd name="T38" fmla="*/ 2 w 45"/>
                <a:gd name="T39" fmla="*/ 12 h 34"/>
                <a:gd name="T40" fmla="*/ 0 w 45"/>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6"/>
                  </a:moveTo>
                  <a:lnTo>
                    <a:pt x="0" y="16"/>
                  </a:lnTo>
                  <a:lnTo>
                    <a:pt x="0" y="23"/>
                  </a:lnTo>
                  <a:lnTo>
                    <a:pt x="5" y="30"/>
                  </a:lnTo>
                  <a:lnTo>
                    <a:pt x="11" y="32"/>
                  </a:lnTo>
                  <a:lnTo>
                    <a:pt x="20" y="34"/>
                  </a:lnTo>
                  <a:lnTo>
                    <a:pt x="29" y="32"/>
                  </a:lnTo>
                  <a:lnTo>
                    <a:pt x="38" y="27"/>
                  </a:lnTo>
                  <a:lnTo>
                    <a:pt x="43" y="23"/>
                  </a:lnTo>
                  <a:lnTo>
                    <a:pt x="45" y="16"/>
                  </a:lnTo>
                  <a:lnTo>
                    <a:pt x="45" y="9"/>
                  </a:lnTo>
                  <a:lnTo>
                    <a:pt x="41" y="5"/>
                  </a:lnTo>
                  <a:lnTo>
                    <a:pt x="34" y="3"/>
                  </a:lnTo>
                  <a:lnTo>
                    <a:pt x="25" y="0"/>
                  </a:lnTo>
                  <a:lnTo>
                    <a:pt x="16" y="3"/>
                  </a:lnTo>
                  <a:lnTo>
                    <a:pt x="9" y="5"/>
                  </a:lnTo>
                  <a:lnTo>
                    <a:pt x="2" y="12"/>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5" name="Freeform 402">
              <a:extLst>
                <a:ext uri="{FF2B5EF4-FFF2-40B4-BE49-F238E27FC236}">
                  <a16:creationId xmlns:a16="http://schemas.microsoft.com/office/drawing/2014/main" xmlns="" id="{E1CCC0DA-50EB-2E4E-8393-6E8D6EC98C31}"/>
                </a:ext>
              </a:extLst>
            </p:cNvPr>
            <p:cNvSpPr>
              <a:spLocks/>
            </p:cNvSpPr>
            <p:nvPr/>
          </p:nvSpPr>
          <p:spPr bwMode="auto">
            <a:xfrm>
              <a:off x="2058" y="3773"/>
              <a:ext cx="54" cy="32"/>
            </a:xfrm>
            <a:custGeom>
              <a:avLst/>
              <a:gdLst>
                <a:gd name="T0" fmla="*/ 2 w 54"/>
                <a:gd name="T1" fmla="*/ 16 h 32"/>
                <a:gd name="T2" fmla="*/ 2 w 54"/>
                <a:gd name="T3" fmla="*/ 16 h 32"/>
                <a:gd name="T4" fmla="*/ 0 w 54"/>
                <a:gd name="T5" fmla="*/ 23 h 32"/>
                <a:gd name="T6" fmla="*/ 0 w 54"/>
                <a:gd name="T7" fmla="*/ 27 h 32"/>
                <a:gd name="T8" fmla="*/ 7 w 54"/>
                <a:gd name="T9" fmla="*/ 32 h 32"/>
                <a:gd name="T10" fmla="*/ 13 w 54"/>
                <a:gd name="T11" fmla="*/ 32 h 32"/>
                <a:gd name="T12" fmla="*/ 13 w 54"/>
                <a:gd name="T13" fmla="*/ 32 h 32"/>
                <a:gd name="T14" fmla="*/ 25 w 54"/>
                <a:gd name="T15" fmla="*/ 32 h 32"/>
                <a:gd name="T16" fmla="*/ 36 w 54"/>
                <a:gd name="T17" fmla="*/ 27 h 32"/>
                <a:gd name="T18" fmla="*/ 45 w 54"/>
                <a:gd name="T19" fmla="*/ 23 h 32"/>
                <a:gd name="T20" fmla="*/ 49 w 54"/>
                <a:gd name="T21" fmla="*/ 16 h 32"/>
                <a:gd name="T22" fmla="*/ 49 w 54"/>
                <a:gd name="T23" fmla="*/ 16 h 32"/>
                <a:gd name="T24" fmla="*/ 54 w 54"/>
                <a:gd name="T25" fmla="*/ 9 h 32"/>
                <a:gd name="T26" fmla="*/ 52 w 54"/>
                <a:gd name="T27" fmla="*/ 5 h 32"/>
                <a:gd name="T28" fmla="*/ 47 w 54"/>
                <a:gd name="T29" fmla="*/ 0 h 32"/>
                <a:gd name="T30" fmla="*/ 38 w 54"/>
                <a:gd name="T31" fmla="*/ 0 h 32"/>
                <a:gd name="T32" fmla="*/ 38 w 54"/>
                <a:gd name="T33" fmla="*/ 0 h 32"/>
                <a:gd name="T34" fmla="*/ 29 w 54"/>
                <a:gd name="T35" fmla="*/ 3 h 32"/>
                <a:gd name="T36" fmla="*/ 18 w 54"/>
                <a:gd name="T37" fmla="*/ 5 h 32"/>
                <a:gd name="T38" fmla="*/ 9 w 54"/>
                <a:gd name="T39" fmla="*/ 9 h 32"/>
                <a:gd name="T40" fmla="*/ 2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2" y="16"/>
                  </a:moveTo>
                  <a:lnTo>
                    <a:pt x="2" y="16"/>
                  </a:lnTo>
                  <a:lnTo>
                    <a:pt x="0" y="23"/>
                  </a:lnTo>
                  <a:lnTo>
                    <a:pt x="0" y="27"/>
                  </a:lnTo>
                  <a:lnTo>
                    <a:pt x="7" y="32"/>
                  </a:lnTo>
                  <a:lnTo>
                    <a:pt x="13" y="32"/>
                  </a:lnTo>
                  <a:lnTo>
                    <a:pt x="25" y="32"/>
                  </a:lnTo>
                  <a:lnTo>
                    <a:pt x="36" y="27"/>
                  </a:lnTo>
                  <a:lnTo>
                    <a:pt x="45" y="23"/>
                  </a:lnTo>
                  <a:lnTo>
                    <a:pt x="49" y="16"/>
                  </a:lnTo>
                  <a:lnTo>
                    <a:pt x="54" y="9"/>
                  </a:lnTo>
                  <a:lnTo>
                    <a:pt x="52" y="5"/>
                  </a:lnTo>
                  <a:lnTo>
                    <a:pt x="47" y="0"/>
                  </a:lnTo>
                  <a:lnTo>
                    <a:pt x="38" y="0"/>
                  </a:lnTo>
                  <a:lnTo>
                    <a:pt x="29" y="3"/>
                  </a:lnTo>
                  <a:lnTo>
                    <a:pt x="18" y="5"/>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6" name="Freeform 403">
              <a:extLst>
                <a:ext uri="{FF2B5EF4-FFF2-40B4-BE49-F238E27FC236}">
                  <a16:creationId xmlns:a16="http://schemas.microsoft.com/office/drawing/2014/main" xmlns="" id="{C00E52F0-32A8-7D43-B194-670C725A46BE}"/>
                </a:ext>
              </a:extLst>
            </p:cNvPr>
            <p:cNvSpPr>
              <a:spLocks/>
            </p:cNvSpPr>
            <p:nvPr/>
          </p:nvSpPr>
          <p:spPr bwMode="auto">
            <a:xfrm>
              <a:off x="2058" y="3773"/>
              <a:ext cx="54" cy="32"/>
            </a:xfrm>
            <a:custGeom>
              <a:avLst/>
              <a:gdLst>
                <a:gd name="T0" fmla="*/ 2 w 54"/>
                <a:gd name="T1" fmla="*/ 16 h 32"/>
                <a:gd name="T2" fmla="*/ 2 w 54"/>
                <a:gd name="T3" fmla="*/ 16 h 32"/>
                <a:gd name="T4" fmla="*/ 0 w 54"/>
                <a:gd name="T5" fmla="*/ 23 h 32"/>
                <a:gd name="T6" fmla="*/ 0 w 54"/>
                <a:gd name="T7" fmla="*/ 27 h 32"/>
                <a:gd name="T8" fmla="*/ 7 w 54"/>
                <a:gd name="T9" fmla="*/ 32 h 32"/>
                <a:gd name="T10" fmla="*/ 13 w 54"/>
                <a:gd name="T11" fmla="*/ 32 h 32"/>
                <a:gd name="T12" fmla="*/ 13 w 54"/>
                <a:gd name="T13" fmla="*/ 32 h 32"/>
                <a:gd name="T14" fmla="*/ 25 w 54"/>
                <a:gd name="T15" fmla="*/ 32 h 32"/>
                <a:gd name="T16" fmla="*/ 36 w 54"/>
                <a:gd name="T17" fmla="*/ 27 h 32"/>
                <a:gd name="T18" fmla="*/ 45 w 54"/>
                <a:gd name="T19" fmla="*/ 23 h 32"/>
                <a:gd name="T20" fmla="*/ 49 w 54"/>
                <a:gd name="T21" fmla="*/ 16 h 32"/>
                <a:gd name="T22" fmla="*/ 49 w 54"/>
                <a:gd name="T23" fmla="*/ 16 h 32"/>
                <a:gd name="T24" fmla="*/ 54 w 54"/>
                <a:gd name="T25" fmla="*/ 9 h 32"/>
                <a:gd name="T26" fmla="*/ 52 w 54"/>
                <a:gd name="T27" fmla="*/ 5 h 32"/>
                <a:gd name="T28" fmla="*/ 47 w 54"/>
                <a:gd name="T29" fmla="*/ 0 h 32"/>
                <a:gd name="T30" fmla="*/ 38 w 54"/>
                <a:gd name="T31" fmla="*/ 0 h 32"/>
                <a:gd name="T32" fmla="*/ 38 w 54"/>
                <a:gd name="T33" fmla="*/ 0 h 32"/>
                <a:gd name="T34" fmla="*/ 29 w 54"/>
                <a:gd name="T35" fmla="*/ 3 h 32"/>
                <a:gd name="T36" fmla="*/ 18 w 54"/>
                <a:gd name="T37" fmla="*/ 5 h 32"/>
                <a:gd name="T38" fmla="*/ 9 w 54"/>
                <a:gd name="T39" fmla="*/ 9 h 32"/>
                <a:gd name="T40" fmla="*/ 2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2" y="16"/>
                  </a:moveTo>
                  <a:lnTo>
                    <a:pt x="2" y="16"/>
                  </a:lnTo>
                  <a:lnTo>
                    <a:pt x="0" y="23"/>
                  </a:lnTo>
                  <a:lnTo>
                    <a:pt x="0" y="27"/>
                  </a:lnTo>
                  <a:lnTo>
                    <a:pt x="7" y="32"/>
                  </a:lnTo>
                  <a:lnTo>
                    <a:pt x="13" y="32"/>
                  </a:lnTo>
                  <a:lnTo>
                    <a:pt x="25" y="32"/>
                  </a:lnTo>
                  <a:lnTo>
                    <a:pt x="36" y="27"/>
                  </a:lnTo>
                  <a:lnTo>
                    <a:pt x="45" y="23"/>
                  </a:lnTo>
                  <a:lnTo>
                    <a:pt x="49" y="16"/>
                  </a:lnTo>
                  <a:lnTo>
                    <a:pt x="54" y="9"/>
                  </a:lnTo>
                  <a:lnTo>
                    <a:pt x="52" y="5"/>
                  </a:lnTo>
                  <a:lnTo>
                    <a:pt x="47" y="0"/>
                  </a:lnTo>
                  <a:lnTo>
                    <a:pt x="38" y="0"/>
                  </a:lnTo>
                  <a:lnTo>
                    <a:pt x="29" y="3"/>
                  </a:lnTo>
                  <a:lnTo>
                    <a:pt x="18" y="5"/>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7" name="Freeform 404">
              <a:extLst>
                <a:ext uri="{FF2B5EF4-FFF2-40B4-BE49-F238E27FC236}">
                  <a16:creationId xmlns:a16="http://schemas.microsoft.com/office/drawing/2014/main" xmlns="" id="{DC2BEAD4-1647-3F44-900B-E25852D10ADD}"/>
                </a:ext>
              </a:extLst>
            </p:cNvPr>
            <p:cNvSpPr>
              <a:spLocks/>
            </p:cNvSpPr>
            <p:nvPr/>
          </p:nvSpPr>
          <p:spPr bwMode="auto">
            <a:xfrm>
              <a:off x="2008" y="3773"/>
              <a:ext cx="57" cy="32"/>
            </a:xfrm>
            <a:custGeom>
              <a:avLst/>
              <a:gdLst>
                <a:gd name="T0" fmla="*/ 5 w 57"/>
                <a:gd name="T1" fmla="*/ 16 h 32"/>
                <a:gd name="T2" fmla="*/ 5 w 57"/>
                <a:gd name="T3" fmla="*/ 16 h 32"/>
                <a:gd name="T4" fmla="*/ 0 w 57"/>
                <a:gd name="T5" fmla="*/ 23 h 32"/>
                <a:gd name="T6" fmla="*/ 2 w 57"/>
                <a:gd name="T7" fmla="*/ 27 h 32"/>
                <a:gd name="T8" fmla="*/ 7 w 57"/>
                <a:gd name="T9" fmla="*/ 32 h 32"/>
                <a:gd name="T10" fmla="*/ 16 w 57"/>
                <a:gd name="T11" fmla="*/ 32 h 32"/>
                <a:gd name="T12" fmla="*/ 16 w 57"/>
                <a:gd name="T13" fmla="*/ 32 h 32"/>
                <a:gd name="T14" fmla="*/ 25 w 57"/>
                <a:gd name="T15" fmla="*/ 32 h 32"/>
                <a:gd name="T16" fmla="*/ 36 w 57"/>
                <a:gd name="T17" fmla="*/ 27 h 32"/>
                <a:gd name="T18" fmla="*/ 45 w 57"/>
                <a:gd name="T19" fmla="*/ 23 h 32"/>
                <a:gd name="T20" fmla="*/ 52 w 57"/>
                <a:gd name="T21" fmla="*/ 16 h 32"/>
                <a:gd name="T22" fmla="*/ 52 w 57"/>
                <a:gd name="T23" fmla="*/ 16 h 32"/>
                <a:gd name="T24" fmla="*/ 57 w 57"/>
                <a:gd name="T25" fmla="*/ 9 h 32"/>
                <a:gd name="T26" fmla="*/ 54 w 57"/>
                <a:gd name="T27" fmla="*/ 5 h 32"/>
                <a:gd name="T28" fmla="*/ 50 w 57"/>
                <a:gd name="T29" fmla="*/ 3 h 32"/>
                <a:gd name="T30" fmla="*/ 41 w 57"/>
                <a:gd name="T31" fmla="*/ 0 h 32"/>
                <a:gd name="T32" fmla="*/ 41 w 57"/>
                <a:gd name="T33" fmla="*/ 0 h 32"/>
                <a:gd name="T34" fmla="*/ 32 w 57"/>
                <a:gd name="T35" fmla="*/ 3 h 32"/>
                <a:gd name="T36" fmla="*/ 21 w 57"/>
                <a:gd name="T37" fmla="*/ 5 h 32"/>
                <a:gd name="T38" fmla="*/ 11 w 57"/>
                <a:gd name="T39" fmla="*/ 12 h 32"/>
                <a:gd name="T40" fmla="*/ 5 w 5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2">
                  <a:moveTo>
                    <a:pt x="5" y="16"/>
                  </a:moveTo>
                  <a:lnTo>
                    <a:pt x="5" y="16"/>
                  </a:lnTo>
                  <a:lnTo>
                    <a:pt x="0" y="23"/>
                  </a:lnTo>
                  <a:lnTo>
                    <a:pt x="2" y="27"/>
                  </a:lnTo>
                  <a:lnTo>
                    <a:pt x="7" y="32"/>
                  </a:lnTo>
                  <a:lnTo>
                    <a:pt x="16" y="32"/>
                  </a:lnTo>
                  <a:lnTo>
                    <a:pt x="25" y="32"/>
                  </a:lnTo>
                  <a:lnTo>
                    <a:pt x="36" y="27"/>
                  </a:lnTo>
                  <a:lnTo>
                    <a:pt x="45" y="23"/>
                  </a:lnTo>
                  <a:lnTo>
                    <a:pt x="52" y="16"/>
                  </a:lnTo>
                  <a:lnTo>
                    <a:pt x="57" y="9"/>
                  </a:lnTo>
                  <a:lnTo>
                    <a:pt x="54" y="5"/>
                  </a:lnTo>
                  <a:lnTo>
                    <a:pt x="50" y="3"/>
                  </a:lnTo>
                  <a:lnTo>
                    <a:pt x="41" y="0"/>
                  </a:lnTo>
                  <a:lnTo>
                    <a:pt x="32" y="3"/>
                  </a:lnTo>
                  <a:lnTo>
                    <a:pt x="21" y="5"/>
                  </a:lnTo>
                  <a:lnTo>
                    <a:pt x="11" y="12"/>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88" name="Freeform 405">
              <a:extLst>
                <a:ext uri="{FF2B5EF4-FFF2-40B4-BE49-F238E27FC236}">
                  <a16:creationId xmlns:a16="http://schemas.microsoft.com/office/drawing/2014/main" xmlns="" id="{089A4ADE-3F85-1A44-B689-D94A008309C2}"/>
                </a:ext>
              </a:extLst>
            </p:cNvPr>
            <p:cNvSpPr>
              <a:spLocks/>
            </p:cNvSpPr>
            <p:nvPr/>
          </p:nvSpPr>
          <p:spPr bwMode="auto">
            <a:xfrm>
              <a:off x="2008" y="3773"/>
              <a:ext cx="57" cy="32"/>
            </a:xfrm>
            <a:custGeom>
              <a:avLst/>
              <a:gdLst>
                <a:gd name="T0" fmla="*/ 5 w 57"/>
                <a:gd name="T1" fmla="*/ 16 h 32"/>
                <a:gd name="T2" fmla="*/ 5 w 57"/>
                <a:gd name="T3" fmla="*/ 16 h 32"/>
                <a:gd name="T4" fmla="*/ 0 w 57"/>
                <a:gd name="T5" fmla="*/ 23 h 32"/>
                <a:gd name="T6" fmla="*/ 2 w 57"/>
                <a:gd name="T7" fmla="*/ 27 h 32"/>
                <a:gd name="T8" fmla="*/ 7 w 57"/>
                <a:gd name="T9" fmla="*/ 32 h 32"/>
                <a:gd name="T10" fmla="*/ 16 w 57"/>
                <a:gd name="T11" fmla="*/ 32 h 32"/>
                <a:gd name="T12" fmla="*/ 16 w 57"/>
                <a:gd name="T13" fmla="*/ 32 h 32"/>
                <a:gd name="T14" fmla="*/ 25 w 57"/>
                <a:gd name="T15" fmla="*/ 32 h 32"/>
                <a:gd name="T16" fmla="*/ 36 w 57"/>
                <a:gd name="T17" fmla="*/ 27 h 32"/>
                <a:gd name="T18" fmla="*/ 45 w 57"/>
                <a:gd name="T19" fmla="*/ 23 h 32"/>
                <a:gd name="T20" fmla="*/ 52 w 57"/>
                <a:gd name="T21" fmla="*/ 16 h 32"/>
                <a:gd name="T22" fmla="*/ 52 w 57"/>
                <a:gd name="T23" fmla="*/ 16 h 32"/>
                <a:gd name="T24" fmla="*/ 57 w 57"/>
                <a:gd name="T25" fmla="*/ 9 h 32"/>
                <a:gd name="T26" fmla="*/ 54 w 57"/>
                <a:gd name="T27" fmla="*/ 5 h 32"/>
                <a:gd name="T28" fmla="*/ 50 w 57"/>
                <a:gd name="T29" fmla="*/ 3 h 32"/>
                <a:gd name="T30" fmla="*/ 41 w 57"/>
                <a:gd name="T31" fmla="*/ 0 h 32"/>
                <a:gd name="T32" fmla="*/ 41 w 57"/>
                <a:gd name="T33" fmla="*/ 0 h 32"/>
                <a:gd name="T34" fmla="*/ 32 w 57"/>
                <a:gd name="T35" fmla="*/ 3 h 32"/>
                <a:gd name="T36" fmla="*/ 21 w 57"/>
                <a:gd name="T37" fmla="*/ 5 h 32"/>
                <a:gd name="T38" fmla="*/ 11 w 57"/>
                <a:gd name="T39" fmla="*/ 12 h 32"/>
                <a:gd name="T40" fmla="*/ 5 w 5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2">
                  <a:moveTo>
                    <a:pt x="5" y="16"/>
                  </a:moveTo>
                  <a:lnTo>
                    <a:pt x="5" y="16"/>
                  </a:lnTo>
                  <a:lnTo>
                    <a:pt x="0" y="23"/>
                  </a:lnTo>
                  <a:lnTo>
                    <a:pt x="2" y="27"/>
                  </a:lnTo>
                  <a:lnTo>
                    <a:pt x="7" y="32"/>
                  </a:lnTo>
                  <a:lnTo>
                    <a:pt x="16" y="32"/>
                  </a:lnTo>
                  <a:lnTo>
                    <a:pt x="25" y="32"/>
                  </a:lnTo>
                  <a:lnTo>
                    <a:pt x="36" y="27"/>
                  </a:lnTo>
                  <a:lnTo>
                    <a:pt x="45" y="23"/>
                  </a:lnTo>
                  <a:lnTo>
                    <a:pt x="52" y="16"/>
                  </a:lnTo>
                  <a:lnTo>
                    <a:pt x="57" y="9"/>
                  </a:lnTo>
                  <a:lnTo>
                    <a:pt x="54" y="5"/>
                  </a:lnTo>
                  <a:lnTo>
                    <a:pt x="50" y="3"/>
                  </a:lnTo>
                  <a:lnTo>
                    <a:pt x="41" y="0"/>
                  </a:lnTo>
                  <a:lnTo>
                    <a:pt x="32" y="3"/>
                  </a:lnTo>
                  <a:lnTo>
                    <a:pt x="21" y="5"/>
                  </a:lnTo>
                  <a:lnTo>
                    <a:pt x="11" y="12"/>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4189" name="Group 607">
            <a:extLst>
              <a:ext uri="{FF2B5EF4-FFF2-40B4-BE49-F238E27FC236}">
                <a16:creationId xmlns:a16="http://schemas.microsoft.com/office/drawing/2014/main" xmlns="" id="{3AF376E7-725E-7A4A-ADC1-103868991670}"/>
              </a:ext>
            </a:extLst>
          </p:cNvPr>
          <p:cNvGrpSpPr>
            <a:grpSpLocks/>
          </p:cNvGrpSpPr>
          <p:nvPr/>
        </p:nvGrpSpPr>
        <p:grpSpPr bwMode="auto">
          <a:xfrm>
            <a:off x="1571625" y="5481638"/>
            <a:ext cx="6670675" cy="257175"/>
            <a:chOff x="1531" y="3647"/>
            <a:chExt cx="4202" cy="162"/>
          </a:xfrm>
        </p:grpSpPr>
        <p:sp>
          <p:nvSpPr>
            <p:cNvPr id="4190" name="Freeform 407">
              <a:extLst>
                <a:ext uri="{FF2B5EF4-FFF2-40B4-BE49-F238E27FC236}">
                  <a16:creationId xmlns:a16="http://schemas.microsoft.com/office/drawing/2014/main" xmlns="" id="{8D13B3A9-C4D4-2C43-8605-34A5DC2AB8A2}"/>
                </a:ext>
              </a:extLst>
            </p:cNvPr>
            <p:cNvSpPr>
              <a:spLocks/>
            </p:cNvSpPr>
            <p:nvPr/>
          </p:nvSpPr>
          <p:spPr bwMode="auto">
            <a:xfrm>
              <a:off x="1961" y="3773"/>
              <a:ext cx="54" cy="34"/>
            </a:xfrm>
            <a:custGeom>
              <a:avLst/>
              <a:gdLst>
                <a:gd name="T0" fmla="*/ 2 w 54"/>
                <a:gd name="T1" fmla="*/ 18 h 34"/>
                <a:gd name="T2" fmla="*/ 2 w 54"/>
                <a:gd name="T3" fmla="*/ 18 h 34"/>
                <a:gd name="T4" fmla="*/ 0 w 54"/>
                <a:gd name="T5" fmla="*/ 23 h 34"/>
                <a:gd name="T6" fmla="*/ 0 w 54"/>
                <a:gd name="T7" fmla="*/ 30 h 34"/>
                <a:gd name="T8" fmla="*/ 4 w 54"/>
                <a:gd name="T9" fmla="*/ 32 h 34"/>
                <a:gd name="T10" fmla="*/ 13 w 54"/>
                <a:gd name="T11" fmla="*/ 34 h 34"/>
                <a:gd name="T12" fmla="*/ 13 w 54"/>
                <a:gd name="T13" fmla="*/ 34 h 34"/>
                <a:gd name="T14" fmla="*/ 25 w 54"/>
                <a:gd name="T15" fmla="*/ 32 h 34"/>
                <a:gd name="T16" fmla="*/ 34 w 54"/>
                <a:gd name="T17" fmla="*/ 27 h 34"/>
                <a:gd name="T18" fmla="*/ 45 w 54"/>
                <a:gd name="T19" fmla="*/ 23 h 34"/>
                <a:gd name="T20" fmla="*/ 52 w 54"/>
                <a:gd name="T21" fmla="*/ 16 h 34"/>
                <a:gd name="T22" fmla="*/ 52 w 54"/>
                <a:gd name="T23" fmla="*/ 16 h 34"/>
                <a:gd name="T24" fmla="*/ 54 w 54"/>
                <a:gd name="T25" fmla="*/ 12 h 34"/>
                <a:gd name="T26" fmla="*/ 54 w 54"/>
                <a:gd name="T27" fmla="*/ 5 h 34"/>
                <a:gd name="T28" fmla="*/ 49 w 54"/>
                <a:gd name="T29" fmla="*/ 3 h 34"/>
                <a:gd name="T30" fmla="*/ 40 w 54"/>
                <a:gd name="T31" fmla="*/ 0 h 34"/>
                <a:gd name="T32" fmla="*/ 40 w 54"/>
                <a:gd name="T33" fmla="*/ 0 h 34"/>
                <a:gd name="T34" fmla="*/ 29 w 54"/>
                <a:gd name="T35" fmla="*/ 3 h 34"/>
                <a:gd name="T36" fmla="*/ 20 w 54"/>
                <a:gd name="T37" fmla="*/ 5 h 34"/>
                <a:gd name="T38" fmla="*/ 11 w 54"/>
                <a:gd name="T39" fmla="*/ 12 h 34"/>
                <a:gd name="T40" fmla="*/ 2 w 54"/>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4">
                  <a:moveTo>
                    <a:pt x="2" y="18"/>
                  </a:moveTo>
                  <a:lnTo>
                    <a:pt x="2" y="18"/>
                  </a:lnTo>
                  <a:lnTo>
                    <a:pt x="0" y="23"/>
                  </a:lnTo>
                  <a:lnTo>
                    <a:pt x="0" y="30"/>
                  </a:lnTo>
                  <a:lnTo>
                    <a:pt x="4" y="32"/>
                  </a:lnTo>
                  <a:lnTo>
                    <a:pt x="13" y="34"/>
                  </a:lnTo>
                  <a:lnTo>
                    <a:pt x="25" y="32"/>
                  </a:lnTo>
                  <a:lnTo>
                    <a:pt x="34" y="27"/>
                  </a:lnTo>
                  <a:lnTo>
                    <a:pt x="45" y="23"/>
                  </a:lnTo>
                  <a:lnTo>
                    <a:pt x="52" y="16"/>
                  </a:lnTo>
                  <a:lnTo>
                    <a:pt x="54" y="12"/>
                  </a:lnTo>
                  <a:lnTo>
                    <a:pt x="54" y="5"/>
                  </a:lnTo>
                  <a:lnTo>
                    <a:pt x="49" y="3"/>
                  </a:lnTo>
                  <a:lnTo>
                    <a:pt x="40" y="0"/>
                  </a:lnTo>
                  <a:lnTo>
                    <a:pt x="29" y="3"/>
                  </a:lnTo>
                  <a:lnTo>
                    <a:pt x="20" y="5"/>
                  </a:lnTo>
                  <a:lnTo>
                    <a:pt x="11" y="12"/>
                  </a:lnTo>
                  <a:lnTo>
                    <a:pt x="2"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1" name="Freeform 408">
              <a:extLst>
                <a:ext uri="{FF2B5EF4-FFF2-40B4-BE49-F238E27FC236}">
                  <a16:creationId xmlns:a16="http://schemas.microsoft.com/office/drawing/2014/main" xmlns="" id="{381C38D1-453E-AA4D-8CB7-3C88023EC581}"/>
                </a:ext>
              </a:extLst>
            </p:cNvPr>
            <p:cNvSpPr>
              <a:spLocks/>
            </p:cNvSpPr>
            <p:nvPr/>
          </p:nvSpPr>
          <p:spPr bwMode="auto">
            <a:xfrm>
              <a:off x="1961" y="3773"/>
              <a:ext cx="54" cy="34"/>
            </a:xfrm>
            <a:custGeom>
              <a:avLst/>
              <a:gdLst>
                <a:gd name="T0" fmla="*/ 2 w 54"/>
                <a:gd name="T1" fmla="*/ 18 h 34"/>
                <a:gd name="T2" fmla="*/ 2 w 54"/>
                <a:gd name="T3" fmla="*/ 18 h 34"/>
                <a:gd name="T4" fmla="*/ 0 w 54"/>
                <a:gd name="T5" fmla="*/ 23 h 34"/>
                <a:gd name="T6" fmla="*/ 0 w 54"/>
                <a:gd name="T7" fmla="*/ 30 h 34"/>
                <a:gd name="T8" fmla="*/ 4 w 54"/>
                <a:gd name="T9" fmla="*/ 32 h 34"/>
                <a:gd name="T10" fmla="*/ 13 w 54"/>
                <a:gd name="T11" fmla="*/ 34 h 34"/>
                <a:gd name="T12" fmla="*/ 13 w 54"/>
                <a:gd name="T13" fmla="*/ 34 h 34"/>
                <a:gd name="T14" fmla="*/ 25 w 54"/>
                <a:gd name="T15" fmla="*/ 32 h 34"/>
                <a:gd name="T16" fmla="*/ 34 w 54"/>
                <a:gd name="T17" fmla="*/ 27 h 34"/>
                <a:gd name="T18" fmla="*/ 45 w 54"/>
                <a:gd name="T19" fmla="*/ 23 h 34"/>
                <a:gd name="T20" fmla="*/ 52 w 54"/>
                <a:gd name="T21" fmla="*/ 16 h 34"/>
                <a:gd name="T22" fmla="*/ 52 w 54"/>
                <a:gd name="T23" fmla="*/ 16 h 34"/>
                <a:gd name="T24" fmla="*/ 54 w 54"/>
                <a:gd name="T25" fmla="*/ 12 h 34"/>
                <a:gd name="T26" fmla="*/ 54 w 54"/>
                <a:gd name="T27" fmla="*/ 5 h 34"/>
                <a:gd name="T28" fmla="*/ 49 w 54"/>
                <a:gd name="T29" fmla="*/ 3 h 34"/>
                <a:gd name="T30" fmla="*/ 40 w 54"/>
                <a:gd name="T31" fmla="*/ 0 h 34"/>
                <a:gd name="T32" fmla="*/ 40 w 54"/>
                <a:gd name="T33" fmla="*/ 0 h 34"/>
                <a:gd name="T34" fmla="*/ 29 w 54"/>
                <a:gd name="T35" fmla="*/ 3 h 34"/>
                <a:gd name="T36" fmla="*/ 20 w 54"/>
                <a:gd name="T37" fmla="*/ 5 h 34"/>
                <a:gd name="T38" fmla="*/ 11 w 54"/>
                <a:gd name="T39" fmla="*/ 12 h 34"/>
                <a:gd name="T40" fmla="*/ 2 w 54"/>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4">
                  <a:moveTo>
                    <a:pt x="2" y="18"/>
                  </a:moveTo>
                  <a:lnTo>
                    <a:pt x="2" y="18"/>
                  </a:lnTo>
                  <a:lnTo>
                    <a:pt x="0" y="23"/>
                  </a:lnTo>
                  <a:lnTo>
                    <a:pt x="0" y="30"/>
                  </a:lnTo>
                  <a:lnTo>
                    <a:pt x="4" y="32"/>
                  </a:lnTo>
                  <a:lnTo>
                    <a:pt x="13" y="34"/>
                  </a:lnTo>
                  <a:lnTo>
                    <a:pt x="25" y="32"/>
                  </a:lnTo>
                  <a:lnTo>
                    <a:pt x="34" y="27"/>
                  </a:lnTo>
                  <a:lnTo>
                    <a:pt x="45" y="23"/>
                  </a:lnTo>
                  <a:lnTo>
                    <a:pt x="52" y="16"/>
                  </a:lnTo>
                  <a:lnTo>
                    <a:pt x="54" y="12"/>
                  </a:lnTo>
                  <a:lnTo>
                    <a:pt x="54" y="5"/>
                  </a:lnTo>
                  <a:lnTo>
                    <a:pt x="49" y="3"/>
                  </a:lnTo>
                  <a:lnTo>
                    <a:pt x="40" y="0"/>
                  </a:lnTo>
                  <a:lnTo>
                    <a:pt x="29" y="3"/>
                  </a:lnTo>
                  <a:lnTo>
                    <a:pt x="20" y="5"/>
                  </a:lnTo>
                  <a:lnTo>
                    <a:pt x="11" y="12"/>
                  </a:lnTo>
                  <a:lnTo>
                    <a:pt x="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2" name="Freeform 409">
              <a:extLst>
                <a:ext uri="{FF2B5EF4-FFF2-40B4-BE49-F238E27FC236}">
                  <a16:creationId xmlns:a16="http://schemas.microsoft.com/office/drawing/2014/main" xmlns="" id="{07E4D95E-E23C-B143-9F6A-0286C3BBC60D}"/>
                </a:ext>
              </a:extLst>
            </p:cNvPr>
            <p:cNvSpPr>
              <a:spLocks/>
            </p:cNvSpPr>
            <p:nvPr/>
          </p:nvSpPr>
          <p:spPr bwMode="auto">
            <a:xfrm>
              <a:off x="1911" y="3776"/>
              <a:ext cx="57" cy="31"/>
            </a:xfrm>
            <a:custGeom>
              <a:avLst/>
              <a:gdLst>
                <a:gd name="T0" fmla="*/ 5 w 57"/>
                <a:gd name="T1" fmla="*/ 15 h 31"/>
                <a:gd name="T2" fmla="*/ 5 w 57"/>
                <a:gd name="T3" fmla="*/ 15 h 31"/>
                <a:gd name="T4" fmla="*/ 0 w 57"/>
                <a:gd name="T5" fmla="*/ 22 h 31"/>
                <a:gd name="T6" fmla="*/ 3 w 57"/>
                <a:gd name="T7" fmla="*/ 27 h 31"/>
                <a:gd name="T8" fmla="*/ 7 w 57"/>
                <a:gd name="T9" fmla="*/ 29 h 31"/>
                <a:gd name="T10" fmla="*/ 14 w 57"/>
                <a:gd name="T11" fmla="*/ 31 h 31"/>
                <a:gd name="T12" fmla="*/ 14 w 57"/>
                <a:gd name="T13" fmla="*/ 31 h 31"/>
                <a:gd name="T14" fmla="*/ 25 w 57"/>
                <a:gd name="T15" fmla="*/ 29 h 31"/>
                <a:gd name="T16" fmla="*/ 36 w 57"/>
                <a:gd name="T17" fmla="*/ 27 h 31"/>
                <a:gd name="T18" fmla="*/ 45 w 57"/>
                <a:gd name="T19" fmla="*/ 20 h 31"/>
                <a:gd name="T20" fmla="*/ 52 w 57"/>
                <a:gd name="T21" fmla="*/ 15 h 31"/>
                <a:gd name="T22" fmla="*/ 52 w 57"/>
                <a:gd name="T23" fmla="*/ 15 h 31"/>
                <a:gd name="T24" fmla="*/ 57 w 57"/>
                <a:gd name="T25" fmla="*/ 9 h 31"/>
                <a:gd name="T26" fmla="*/ 54 w 57"/>
                <a:gd name="T27" fmla="*/ 4 h 31"/>
                <a:gd name="T28" fmla="*/ 50 w 57"/>
                <a:gd name="T29" fmla="*/ 0 h 31"/>
                <a:gd name="T30" fmla="*/ 43 w 57"/>
                <a:gd name="T31" fmla="*/ 0 h 31"/>
                <a:gd name="T32" fmla="*/ 43 w 57"/>
                <a:gd name="T33" fmla="*/ 0 h 31"/>
                <a:gd name="T34" fmla="*/ 32 w 57"/>
                <a:gd name="T35" fmla="*/ 0 h 31"/>
                <a:gd name="T36" fmla="*/ 21 w 57"/>
                <a:gd name="T37" fmla="*/ 4 h 31"/>
                <a:gd name="T38" fmla="*/ 12 w 57"/>
                <a:gd name="T39" fmla="*/ 9 h 31"/>
                <a:gd name="T40" fmla="*/ 5 w 57"/>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1">
                  <a:moveTo>
                    <a:pt x="5" y="15"/>
                  </a:moveTo>
                  <a:lnTo>
                    <a:pt x="5" y="15"/>
                  </a:lnTo>
                  <a:lnTo>
                    <a:pt x="0" y="22"/>
                  </a:lnTo>
                  <a:lnTo>
                    <a:pt x="3" y="27"/>
                  </a:lnTo>
                  <a:lnTo>
                    <a:pt x="7" y="29"/>
                  </a:lnTo>
                  <a:lnTo>
                    <a:pt x="14" y="31"/>
                  </a:lnTo>
                  <a:lnTo>
                    <a:pt x="25" y="29"/>
                  </a:lnTo>
                  <a:lnTo>
                    <a:pt x="36" y="27"/>
                  </a:lnTo>
                  <a:lnTo>
                    <a:pt x="45" y="20"/>
                  </a:lnTo>
                  <a:lnTo>
                    <a:pt x="52" y="15"/>
                  </a:lnTo>
                  <a:lnTo>
                    <a:pt x="57" y="9"/>
                  </a:lnTo>
                  <a:lnTo>
                    <a:pt x="54" y="4"/>
                  </a:lnTo>
                  <a:lnTo>
                    <a:pt x="50" y="0"/>
                  </a:lnTo>
                  <a:lnTo>
                    <a:pt x="43" y="0"/>
                  </a:lnTo>
                  <a:lnTo>
                    <a:pt x="32" y="0"/>
                  </a:lnTo>
                  <a:lnTo>
                    <a:pt x="21" y="4"/>
                  </a:lnTo>
                  <a:lnTo>
                    <a:pt x="12"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3" name="Freeform 410">
              <a:extLst>
                <a:ext uri="{FF2B5EF4-FFF2-40B4-BE49-F238E27FC236}">
                  <a16:creationId xmlns:a16="http://schemas.microsoft.com/office/drawing/2014/main" xmlns="" id="{D446B36F-61BD-5E41-9498-362D629BACFF}"/>
                </a:ext>
              </a:extLst>
            </p:cNvPr>
            <p:cNvSpPr>
              <a:spLocks/>
            </p:cNvSpPr>
            <p:nvPr/>
          </p:nvSpPr>
          <p:spPr bwMode="auto">
            <a:xfrm>
              <a:off x="1911" y="3776"/>
              <a:ext cx="57" cy="31"/>
            </a:xfrm>
            <a:custGeom>
              <a:avLst/>
              <a:gdLst>
                <a:gd name="T0" fmla="*/ 5 w 57"/>
                <a:gd name="T1" fmla="*/ 15 h 31"/>
                <a:gd name="T2" fmla="*/ 5 w 57"/>
                <a:gd name="T3" fmla="*/ 15 h 31"/>
                <a:gd name="T4" fmla="*/ 0 w 57"/>
                <a:gd name="T5" fmla="*/ 22 h 31"/>
                <a:gd name="T6" fmla="*/ 3 w 57"/>
                <a:gd name="T7" fmla="*/ 27 h 31"/>
                <a:gd name="T8" fmla="*/ 7 w 57"/>
                <a:gd name="T9" fmla="*/ 29 h 31"/>
                <a:gd name="T10" fmla="*/ 14 w 57"/>
                <a:gd name="T11" fmla="*/ 31 h 31"/>
                <a:gd name="T12" fmla="*/ 14 w 57"/>
                <a:gd name="T13" fmla="*/ 31 h 31"/>
                <a:gd name="T14" fmla="*/ 25 w 57"/>
                <a:gd name="T15" fmla="*/ 29 h 31"/>
                <a:gd name="T16" fmla="*/ 36 w 57"/>
                <a:gd name="T17" fmla="*/ 27 h 31"/>
                <a:gd name="T18" fmla="*/ 45 w 57"/>
                <a:gd name="T19" fmla="*/ 20 h 31"/>
                <a:gd name="T20" fmla="*/ 52 w 57"/>
                <a:gd name="T21" fmla="*/ 15 h 31"/>
                <a:gd name="T22" fmla="*/ 52 w 57"/>
                <a:gd name="T23" fmla="*/ 15 h 31"/>
                <a:gd name="T24" fmla="*/ 57 w 57"/>
                <a:gd name="T25" fmla="*/ 9 h 31"/>
                <a:gd name="T26" fmla="*/ 54 w 57"/>
                <a:gd name="T27" fmla="*/ 4 h 31"/>
                <a:gd name="T28" fmla="*/ 50 w 57"/>
                <a:gd name="T29" fmla="*/ 0 h 31"/>
                <a:gd name="T30" fmla="*/ 43 w 57"/>
                <a:gd name="T31" fmla="*/ 0 h 31"/>
                <a:gd name="T32" fmla="*/ 43 w 57"/>
                <a:gd name="T33" fmla="*/ 0 h 31"/>
                <a:gd name="T34" fmla="*/ 32 w 57"/>
                <a:gd name="T35" fmla="*/ 0 h 31"/>
                <a:gd name="T36" fmla="*/ 21 w 57"/>
                <a:gd name="T37" fmla="*/ 4 h 31"/>
                <a:gd name="T38" fmla="*/ 12 w 57"/>
                <a:gd name="T39" fmla="*/ 9 h 31"/>
                <a:gd name="T40" fmla="*/ 5 w 57"/>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1">
                  <a:moveTo>
                    <a:pt x="5" y="15"/>
                  </a:moveTo>
                  <a:lnTo>
                    <a:pt x="5" y="15"/>
                  </a:lnTo>
                  <a:lnTo>
                    <a:pt x="0" y="22"/>
                  </a:lnTo>
                  <a:lnTo>
                    <a:pt x="3" y="27"/>
                  </a:lnTo>
                  <a:lnTo>
                    <a:pt x="7" y="29"/>
                  </a:lnTo>
                  <a:lnTo>
                    <a:pt x="14" y="31"/>
                  </a:lnTo>
                  <a:lnTo>
                    <a:pt x="25" y="29"/>
                  </a:lnTo>
                  <a:lnTo>
                    <a:pt x="36" y="27"/>
                  </a:lnTo>
                  <a:lnTo>
                    <a:pt x="45" y="20"/>
                  </a:lnTo>
                  <a:lnTo>
                    <a:pt x="52" y="15"/>
                  </a:lnTo>
                  <a:lnTo>
                    <a:pt x="57" y="9"/>
                  </a:lnTo>
                  <a:lnTo>
                    <a:pt x="54" y="4"/>
                  </a:lnTo>
                  <a:lnTo>
                    <a:pt x="50" y="0"/>
                  </a:lnTo>
                  <a:lnTo>
                    <a:pt x="43" y="0"/>
                  </a:lnTo>
                  <a:lnTo>
                    <a:pt x="32" y="0"/>
                  </a:lnTo>
                  <a:lnTo>
                    <a:pt x="21" y="4"/>
                  </a:lnTo>
                  <a:lnTo>
                    <a:pt x="12"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4" name="Freeform 411">
              <a:extLst>
                <a:ext uri="{FF2B5EF4-FFF2-40B4-BE49-F238E27FC236}">
                  <a16:creationId xmlns:a16="http://schemas.microsoft.com/office/drawing/2014/main" xmlns="" id="{750854FF-9045-834B-9CA7-0E085AD7E777}"/>
                </a:ext>
              </a:extLst>
            </p:cNvPr>
            <p:cNvSpPr>
              <a:spLocks/>
            </p:cNvSpPr>
            <p:nvPr/>
          </p:nvSpPr>
          <p:spPr bwMode="auto">
            <a:xfrm>
              <a:off x="1862" y="3776"/>
              <a:ext cx="56" cy="31"/>
            </a:xfrm>
            <a:custGeom>
              <a:avLst/>
              <a:gdLst>
                <a:gd name="T0" fmla="*/ 4 w 56"/>
                <a:gd name="T1" fmla="*/ 15 h 31"/>
                <a:gd name="T2" fmla="*/ 4 w 56"/>
                <a:gd name="T3" fmla="*/ 15 h 31"/>
                <a:gd name="T4" fmla="*/ 0 w 56"/>
                <a:gd name="T5" fmla="*/ 22 h 31"/>
                <a:gd name="T6" fmla="*/ 2 w 56"/>
                <a:gd name="T7" fmla="*/ 27 h 31"/>
                <a:gd name="T8" fmla="*/ 7 w 56"/>
                <a:gd name="T9" fmla="*/ 29 h 31"/>
                <a:gd name="T10" fmla="*/ 16 w 56"/>
                <a:gd name="T11" fmla="*/ 31 h 31"/>
                <a:gd name="T12" fmla="*/ 16 w 56"/>
                <a:gd name="T13" fmla="*/ 31 h 31"/>
                <a:gd name="T14" fmla="*/ 25 w 56"/>
                <a:gd name="T15" fmla="*/ 29 h 31"/>
                <a:gd name="T16" fmla="*/ 36 w 56"/>
                <a:gd name="T17" fmla="*/ 27 h 31"/>
                <a:gd name="T18" fmla="*/ 45 w 56"/>
                <a:gd name="T19" fmla="*/ 22 h 31"/>
                <a:gd name="T20" fmla="*/ 54 w 56"/>
                <a:gd name="T21" fmla="*/ 15 h 31"/>
                <a:gd name="T22" fmla="*/ 54 w 56"/>
                <a:gd name="T23" fmla="*/ 15 h 31"/>
                <a:gd name="T24" fmla="*/ 56 w 56"/>
                <a:gd name="T25" fmla="*/ 9 h 31"/>
                <a:gd name="T26" fmla="*/ 56 w 56"/>
                <a:gd name="T27" fmla="*/ 4 h 31"/>
                <a:gd name="T28" fmla="*/ 52 w 56"/>
                <a:gd name="T29" fmla="*/ 0 h 31"/>
                <a:gd name="T30" fmla="*/ 43 w 56"/>
                <a:gd name="T31" fmla="*/ 0 h 31"/>
                <a:gd name="T32" fmla="*/ 43 w 56"/>
                <a:gd name="T33" fmla="*/ 0 h 31"/>
                <a:gd name="T34" fmla="*/ 34 w 56"/>
                <a:gd name="T35" fmla="*/ 0 h 31"/>
                <a:gd name="T36" fmla="*/ 22 w 56"/>
                <a:gd name="T37" fmla="*/ 4 h 31"/>
                <a:gd name="T38" fmla="*/ 11 w 56"/>
                <a:gd name="T39" fmla="*/ 9 h 31"/>
                <a:gd name="T40" fmla="*/ 4 w 56"/>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1">
                  <a:moveTo>
                    <a:pt x="4" y="15"/>
                  </a:moveTo>
                  <a:lnTo>
                    <a:pt x="4" y="15"/>
                  </a:lnTo>
                  <a:lnTo>
                    <a:pt x="0" y="22"/>
                  </a:lnTo>
                  <a:lnTo>
                    <a:pt x="2" y="27"/>
                  </a:lnTo>
                  <a:lnTo>
                    <a:pt x="7" y="29"/>
                  </a:lnTo>
                  <a:lnTo>
                    <a:pt x="16" y="31"/>
                  </a:lnTo>
                  <a:lnTo>
                    <a:pt x="25" y="29"/>
                  </a:lnTo>
                  <a:lnTo>
                    <a:pt x="36" y="27"/>
                  </a:lnTo>
                  <a:lnTo>
                    <a:pt x="45" y="22"/>
                  </a:lnTo>
                  <a:lnTo>
                    <a:pt x="54" y="15"/>
                  </a:lnTo>
                  <a:lnTo>
                    <a:pt x="56" y="9"/>
                  </a:lnTo>
                  <a:lnTo>
                    <a:pt x="56" y="4"/>
                  </a:lnTo>
                  <a:lnTo>
                    <a:pt x="52" y="0"/>
                  </a:lnTo>
                  <a:lnTo>
                    <a:pt x="43" y="0"/>
                  </a:lnTo>
                  <a:lnTo>
                    <a:pt x="34" y="0"/>
                  </a:lnTo>
                  <a:lnTo>
                    <a:pt x="22" y="4"/>
                  </a:lnTo>
                  <a:lnTo>
                    <a:pt x="11" y="9"/>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5" name="Freeform 412">
              <a:extLst>
                <a:ext uri="{FF2B5EF4-FFF2-40B4-BE49-F238E27FC236}">
                  <a16:creationId xmlns:a16="http://schemas.microsoft.com/office/drawing/2014/main" xmlns="" id="{704551D3-DC57-3F49-A952-30FA3D21E318}"/>
                </a:ext>
              </a:extLst>
            </p:cNvPr>
            <p:cNvSpPr>
              <a:spLocks/>
            </p:cNvSpPr>
            <p:nvPr/>
          </p:nvSpPr>
          <p:spPr bwMode="auto">
            <a:xfrm>
              <a:off x="1862" y="3776"/>
              <a:ext cx="56" cy="31"/>
            </a:xfrm>
            <a:custGeom>
              <a:avLst/>
              <a:gdLst>
                <a:gd name="T0" fmla="*/ 4 w 56"/>
                <a:gd name="T1" fmla="*/ 15 h 31"/>
                <a:gd name="T2" fmla="*/ 4 w 56"/>
                <a:gd name="T3" fmla="*/ 15 h 31"/>
                <a:gd name="T4" fmla="*/ 0 w 56"/>
                <a:gd name="T5" fmla="*/ 22 h 31"/>
                <a:gd name="T6" fmla="*/ 2 w 56"/>
                <a:gd name="T7" fmla="*/ 27 h 31"/>
                <a:gd name="T8" fmla="*/ 7 w 56"/>
                <a:gd name="T9" fmla="*/ 29 h 31"/>
                <a:gd name="T10" fmla="*/ 16 w 56"/>
                <a:gd name="T11" fmla="*/ 31 h 31"/>
                <a:gd name="T12" fmla="*/ 16 w 56"/>
                <a:gd name="T13" fmla="*/ 31 h 31"/>
                <a:gd name="T14" fmla="*/ 25 w 56"/>
                <a:gd name="T15" fmla="*/ 29 h 31"/>
                <a:gd name="T16" fmla="*/ 36 w 56"/>
                <a:gd name="T17" fmla="*/ 27 h 31"/>
                <a:gd name="T18" fmla="*/ 45 w 56"/>
                <a:gd name="T19" fmla="*/ 22 h 31"/>
                <a:gd name="T20" fmla="*/ 54 w 56"/>
                <a:gd name="T21" fmla="*/ 15 h 31"/>
                <a:gd name="T22" fmla="*/ 54 w 56"/>
                <a:gd name="T23" fmla="*/ 15 h 31"/>
                <a:gd name="T24" fmla="*/ 56 w 56"/>
                <a:gd name="T25" fmla="*/ 9 h 31"/>
                <a:gd name="T26" fmla="*/ 56 w 56"/>
                <a:gd name="T27" fmla="*/ 4 h 31"/>
                <a:gd name="T28" fmla="*/ 52 w 56"/>
                <a:gd name="T29" fmla="*/ 0 h 31"/>
                <a:gd name="T30" fmla="*/ 43 w 56"/>
                <a:gd name="T31" fmla="*/ 0 h 31"/>
                <a:gd name="T32" fmla="*/ 43 w 56"/>
                <a:gd name="T33" fmla="*/ 0 h 31"/>
                <a:gd name="T34" fmla="*/ 34 w 56"/>
                <a:gd name="T35" fmla="*/ 0 h 31"/>
                <a:gd name="T36" fmla="*/ 22 w 56"/>
                <a:gd name="T37" fmla="*/ 4 h 31"/>
                <a:gd name="T38" fmla="*/ 11 w 56"/>
                <a:gd name="T39" fmla="*/ 9 h 31"/>
                <a:gd name="T40" fmla="*/ 4 w 56"/>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1">
                  <a:moveTo>
                    <a:pt x="4" y="15"/>
                  </a:moveTo>
                  <a:lnTo>
                    <a:pt x="4" y="15"/>
                  </a:lnTo>
                  <a:lnTo>
                    <a:pt x="0" y="22"/>
                  </a:lnTo>
                  <a:lnTo>
                    <a:pt x="2" y="27"/>
                  </a:lnTo>
                  <a:lnTo>
                    <a:pt x="7" y="29"/>
                  </a:lnTo>
                  <a:lnTo>
                    <a:pt x="16" y="31"/>
                  </a:lnTo>
                  <a:lnTo>
                    <a:pt x="25" y="29"/>
                  </a:lnTo>
                  <a:lnTo>
                    <a:pt x="36" y="27"/>
                  </a:lnTo>
                  <a:lnTo>
                    <a:pt x="45" y="22"/>
                  </a:lnTo>
                  <a:lnTo>
                    <a:pt x="54" y="15"/>
                  </a:lnTo>
                  <a:lnTo>
                    <a:pt x="56" y="9"/>
                  </a:lnTo>
                  <a:lnTo>
                    <a:pt x="56" y="4"/>
                  </a:lnTo>
                  <a:lnTo>
                    <a:pt x="52" y="0"/>
                  </a:lnTo>
                  <a:lnTo>
                    <a:pt x="43" y="0"/>
                  </a:lnTo>
                  <a:lnTo>
                    <a:pt x="34" y="0"/>
                  </a:lnTo>
                  <a:lnTo>
                    <a:pt x="22" y="4"/>
                  </a:lnTo>
                  <a:lnTo>
                    <a:pt x="11" y="9"/>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6" name="Freeform 413">
              <a:extLst>
                <a:ext uri="{FF2B5EF4-FFF2-40B4-BE49-F238E27FC236}">
                  <a16:creationId xmlns:a16="http://schemas.microsoft.com/office/drawing/2014/main" xmlns="" id="{A5766A99-172B-5447-B44F-90D2D53992F5}"/>
                </a:ext>
              </a:extLst>
            </p:cNvPr>
            <p:cNvSpPr>
              <a:spLocks/>
            </p:cNvSpPr>
            <p:nvPr/>
          </p:nvSpPr>
          <p:spPr bwMode="auto">
            <a:xfrm>
              <a:off x="1812" y="3776"/>
              <a:ext cx="59" cy="31"/>
            </a:xfrm>
            <a:custGeom>
              <a:avLst/>
              <a:gdLst>
                <a:gd name="T0" fmla="*/ 5 w 59"/>
                <a:gd name="T1" fmla="*/ 15 h 31"/>
                <a:gd name="T2" fmla="*/ 5 w 59"/>
                <a:gd name="T3" fmla="*/ 15 h 31"/>
                <a:gd name="T4" fmla="*/ 0 w 59"/>
                <a:gd name="T5" fmla="*/ 22 h 31"/>
                <a:gd name="T6" fmla="*/ 3 w 59"/>
                <a:gd name="T7" fmla="*/ 27 h 31"/>
                <a:gd name="T8" fmla="*/ 7 w 59"/>
                <a:gd name="T9" fmla="*/ 31 h 31"/>
                <a:gd name="T10" fmla="*/ 16 w 59"/>
                <a:gd name="T11" fmla="*/ 31 h 31"/>
                <a:gd name="T12" fmla="*/ 16 w 59"/>
                <a:gd name="T13" fmla="*/ 31 h 31"/>
                <a:gd name="T14" fmla="*/ 25 w 59"/>
                <a:gd name="T15" fmla="*/ 31 h 31"/>
                <a:gd name="T16" fmla="*/ 36 w 59"/>
                <a:gd name="T17" fmla="*/ 27 h 31"/>
                <a:gd name="T18" fmla="*/ 48 w 59"/>
                <a:gd name="T19" fmla="*/ 22 h 31"/>
                <a:gd name="T20" fmla="*/ 54 w 59"/>
                <a:gd name="T21" fmla="*/ 15 h 31"/>
                <a:gd name="T22" fmla="*/ 54 w 59"/>
                <a:gd name="T23" fmla="*/ 15 h 31"/>
                <a:gd name="T24" fmla="*/ 59 w 59"/>
                <a:gd name="T25" fmla="*/ 9 h 31"/>
                <a:gd name="T26" fmla="*/ 57 w 59"/>
                <a:gd name="T27" fmla="*/ 4 h 31"/>
                <a:gd name="T28" fmla="*/ 52 w 59"/>
                <a:gd name="T29" fmla="*/ 0 h 31"/>
                <a:gd name="T30" fmla="*/ 45 w 59"/>
                <a:gd name="T31" fmla="*/ 0 h 31"/>
                <a:gd name="T32" fmla="*/ 45 w 59"/>
                <a:gd name="T33" fmla="*/ 0 h 31"/>
                <a:gd name="T34" fmla="*/ 34 w 59"/>
                <a:gd name="T35" fmla="*/ 2 h 31"/>
                <a:gd name="T36" fmla="*/ 23 w 59"/>
                <a:gd name="T37" fmla="*/ 4 h 31"/>
                <a:gd name="T38" fmla="*/ 14 w 59"/>
                <a:gd name="T39" fmla="*/ 9 h 31"/>
                <a:gd name="T40" fmla="*/ 5 w 59"/>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5" y="15"/>
                  </a:moveTo>
                  <a:lnTo>
                    <a:pt x="5" y="15"/>
                  </a:lnTo>
                  <a:lnTo>
                    <a:pt x="0" y="22"/>
                  </a:lnTo>
                  <a:lnTo>
                    <a:pt x="3" y="27"/>
                  </a:lnTo>
                  <a:lnTo>
                    <a:pt x="7" y="31"/>
                  </a:lnTo>
                  <a:lnTo>
                    <a:pt x="16" y="31"/>
                  </a:lnTo>
                  <a:lnTo>
                    <a:pt x="25" y="31"/>
                  </a:lnTo>
                  <a:lnTo>
                    <a:pt x="36" y="27"/>
                  </a:lnTo>
                  <a:lnTo>
                    <a:pt x="48" y="22"/>
                  </a:lnTo>
                  <a:lnTo>
                    <a:pt x="54" y="15"/>
                  </a:lnTo>
                  <a:lnTo>
                    <a:pt x="59" y="9"/>
                  </a:lnTo>
                  <a:lnTo>
                    <a:pt x="57" y="4"/>
                  </a:lnTo>
                  <a:lnTo>
                    <a:pt x="52" y="0"/>
                  </a:lnTo>
                  <a:lnTo>
                    <a:pt x="45" y="0"/>
                  </a:lnTo>
                  <a:lnTo>
                    <a:pt x="34" y="2"/>
                  </a:lnTo>
                  <a:lnTo>
                    <a:pt x="23" y="4"/>
                  </a:lnTo>
                  <a:lnTo>
                    <a:pt x="14"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7" name="Freeform 414">
              <a:extLst>
                <a:ext uri="{FF2B5EF4-FFF2-40B4-BE49-F238E27FC236}">
                  <a16:creationId xmlns:a16="http://schemas.microsoft.com/office/drawing/2014/main" xmlns="" id="{3F97663E-26F2-BF45-8CF3-C9DFE5E835EA}"/>
                </a:ext>
              </a:extLst>
            </p:cNvPr>
            <p:cNvSpPr>
              <a:spLocks/>
            </p:cNvSpPr>
            <p:nvPr/>
          </p:nvSpPr>
          <p:spPr bwMode="auto">
            <a:xfrm>
              <a:off x="1812" y="3776"/>
              <a:ext cx="59" cy="31"/>
            </a:xfrm>
            <a:custGeom>
              <a:avLst/>
              <a:gdLst>
                <a:gd name="T0" fmla="*/ 5 w 59"/>
                <a:gd name="T1" fmla="*/ 15 h 31"/>
                <a:gd name="T2" fmla="*/ 5 w 59"/>
                <a:gd name="T3" fmla="*/ 15 h 31"/>
                <a:gd name="T4" fmla="*/ 0 w 59"/>
                <a:gd name="T5" fmla="*/ 22 h 31"/>
                <a:gd name="T6" fmla="*/ 3 w 59"/>
                <a:gd name="T7" fmla="*/ 27 h 31"/>
                <a:gd name="T8" fmla="*/ 7 w 59"/>
                <a:gd name="T9" fmla="*/ 31 h 31"/>
                <a:gd name="T10" fmla="*/ 16 w 59"/>
                <a:gd name="T11" fmla="*/ 31 h 31"/>
                <a:gd name="T12" fmla="*/ 16 w 59"/>
                <a:gd name="T13" fmla="*/ 31 h 31"/>
                <a:gd name="T14" fmla="*/ 25 w 59"/>
                <a:gd name="T15" fmla="*/ 31 h 31"/>
                <a:gd name="T16" fmla="*/ 36 w 59"/>
                <a:gd name="T17" fmla="*/ 27 h 31"/>
                <a:gd name="T18" fmla="*/ 48 w 59"/>
                <a:gd name="T19" fmla="*/ 22 h 31"/>
                <a:gd name="T20" fmla="*/ 54 w 59"/>
                <a:gd name="T21" fmla="*/ 15 h 31"/>
                <a:gd name="T22" fmla="*/ 54 w 59"/>
                <a:gd name="T23" fmla="*/ 15 h 31"/>
                <a:gd name="T24" fmla="*/ 59 w 59"/>
                <a:gd name="T25" fmla="*/ 9 h 31"/>
                <a:gd name="T26" fmla="*/ 57 w 59"/>
                <a:gd name="T27" fmla="*/ 4 h 31"/>
                <a:gd name="T28" fmla="*/ 52 w 59"/>
                <a:gd name="T29" fmla="*/ 0 h 31"/>
                <a:gd name="T30" fmla="*/ 45 w 59"/>
                <a:gd name="T31" fmla="*/ 0 h 31"/>
                <a:gd name="T32" fmla="*/ 45 w 59"/>
                <a:gd name="T33" fmla="*/ 0 h 31"/>
                <a:gd name="T34" fmla="*/ 34 w 59"/>
                <a:gd name="T35" fmla="*/ 2 h 31"/>
                <a:gd name="T36" fmla="*/ 23 w 59"/>
                <a:gd name="T37" fmla="*/ 4 h 31"/>
                <a:gd name="T38" fmla="*/ 14 w 59"/>
                <a:gd name="T39" fmla="*/ 9 h 31"/>
                <a:gd name="T40" fmla="*/ 5 w 59"/>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5" y="15"/>
                  </a:moveTo>
                  <a:lnTo>
                    <a:pt x="5" y="15"/>
                  </a:lnTo>
                  <a:lnTo>
                    <a:pt x="0" y="22"/>
                  </a:lnTo>
                  <a:lnTo>
                    <a:pt x="3" y="27"/>
                  </a:lnTo>
                  <a:lnTo>
                    <a:pt x="7" y="31"/>
                  </a:lnTo>
                  <a:lnTo>
                    <a:pt x="16" y="31"/>
                  </a:lnTo>
                  <a:lnTo>
                    <a:pt x="25" y="31"/>
                  </a:lnTo>
                  <a:lnTo>
                    <a:pt x="36" y="27"/>
                  </a:lnTo>
                  <a:lnTo>
                    <a:pt x="48" y="22"/>
                  </a:lnTo>
                  <a:lnTo>
                    <a:pt x="54" y="15"/>
                  </a:lnTo>
                  <a:lnTo>
                    <a:pt x="59" y="9"/>
                  </a:lnTo>
                  <a:lnTo>
                    <a:pt x="57" y="4"/>
                  </a:lnTo>
                  <a:lnTo>
                    <a:pt x="52" y="0"/>
                  </a:lnTo>
                  <a:lnTo>
                    <a:pt x="45" y="0"/>
                  </a:lnTo>
                  <a:lnTo>
                    <a:pt x="34" y="2"/>
                  </a:lnTo>
                  <a:lnTo>
                    <a:pt x="23" y="4"/>
                  </a:lnTo>
                  <a:lnTo>
                    <a:pt x="14"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8" name="Freeform 415">
              <a:extLst>
                <a:ext uri="{FF2B5EF4-FFF2-40B4-BE49-F238E27FC236}">
                  <a16:creationId xmlns:a16="http://schemas.microsoft.com/office/drawing/2014/main" xmlns="" id="{96A5CAE5-EC0E-604B-974B-55D2D2FB63D8}"/>
                </a:ext>
              </a:extLst>
            </p:cNvPr>
            <p:cNvSpPr>
              <a:spLocks/>
            </p:cNvSpPr>
            <p:nvPr/>
          </p:nvSpPr>
          <p:spPr bwMode="auto">
            <a:xfrm>
              <a:off x="1763" y="3776"/>
              <a:ext cx="58" cy="31"/>
            </a:xfrm>
            <a:custGeom>
              <a:avLst/>
              <a:gdLst>
                <a:gd name="T0" fmla="*/ 4 w 58"/>
                <a:gd name="T1" fmla="*/ 15 h 31"/>
                <a:gd name="T2" fmla="*/ 4 w 58"/>
                <a:gd name="T3" fmla="*/ 15 h 31"/>
                <a:gd name="T4" fmla="*/ 0 w 58"/>
                <a:gd name="T5" fmla="*/ 22 h 31"/>
                <a:gd name="T6" fmla="*/ 2 w 58"/>
                <a:gd name="T7" fmla="*/ 27 h 31"/>
                <a:gd name="T8" fmla="*/ 6 w 58"/>
                <a:gd name="T9" fmla="*/ 31 h 31"/>
                <a:gd name="T10" fmla="*/ 13 w 58"/>
                <a:gd name="T11" fmla="*/ 31 h 31"/>
                <a:gd name="T12" fmla="*/ 13 w 58"/>
                <a:gd name="T13" fmla="*/ 31 h 31"/>
                <a:gd name="T14" fmla="*/ 25 w 58"/>
                <a:gd name="T15" fmla="*/ 31 h 31"/>
                <a:gd name="T16" fmla="*/ 36 w 58"/>
                <a:gd name="T17" fmla="*/ 27 h 31"/>
                <a:gd name="T18" fmla="*/ 47 w 58"/>
                <a:gd name="T19" fmla="*/ 22 h 31"/>
                <a:gd name="T20" fmla="*/ 54 w 58"/>
                <a:gd name="T21" fmla="*/ 15 h 31"/>
                <a:gd name="T22" fmla="*/ 54 w 58"/>
                <a:gd name="T23" fmla="*/ 15 h 31"/>
                <a:gd name="T24" fmla="*/ 58 w 58"/>
                <a:gd name="T25" fmla="*/ 9 h 31"/>
                <a:gd name="T26" fmla="*/ 58 w 58"/>
                <a:gd name="T27" fmla="*/ 4 h 31"/>
                <a:gd name="T28" fmla="*/ 54 w 58"/>
                <a:gd name="T29" fmla="*/ 2 h 31"/>
                <a:gd name="T30" fmla="*/ 45 w 58"/>
                <a:gd name="T31" fmla="*/ 0 h 31"/>
                <a:gd name="T32" fmla="*/ 45 w 58"/>
                <a:gd name="T33" fmla="*/ 0 h 31"/>
                <a:gd name="T34" fmla="*/ 34 w 58"/>
                <a:gd name="T35" fmla="*/ 2 h 31"/>
                <a:gd name="T36" fmla="*/ 22 w 58"/>
                <a:gd name="T37" fmla="*/ 4 h 31"/>
                <a:gd name="T38" fmla="*/ 13 w 58"/>
                <a:gd name="T39" fmla="*/ 11 h 31"/>
                <a:gd name="T40" fmla="*/ 4 w 58"/>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5"/>
                  </a:moveTo>
                  <a:lnTo>
                    <a:pt x="4" y="15"/>
                  </a:lnTo>
                  <a:lnTo>
                    <a:pt x="0" y="22"/>
                  </a:lnTo>
                  <a:lnTo>
                    <a:pt x="2" y="27"/>
                  </a:lnTo>
                  <a:lnTo>
                    <a:pt x="6" y="31"/>
                  </a:lnTo>
                  <a:lnTo>
                    <a:pt x="13" y="31"/>
                  </a:lnTo>
                  <a:lnTo>
                    <a:pt x="25" y="31"/>
                  </a:lnTo>
                  <a:lnTo>
                    <a:pt x="36" y="27"/>
                  </a:lnTo>
                  <a:lnTo>
                    <a:pt x="47" y="22"/>
                  </a:lnTo>
                  <a:lnTo>
                    <a:pt x="54" y="15"/>
                  </a:lnTo>
                  <a:lnTo>
                    <a:pt x="58" y="9"/>
                  </a:lnTo>
                  <a:lnTo>
                    <a:pt x="58" y="4"/>
                  </a:lnTo>
                  <a:lnTo>
                    <a:pt x="54" y="2"/>
                  </a:lnTo>
                  <a:lnTo>
                    <a:pt x="45" y="0"/>
                  </a:lnTo>
                  <a:lnTo>
                    <a:pt x="34" y="2"/>
                  </a:lnTo>
                  <a:lnTo>
                    <a:pt x="22" y="4"/>
                  </a:lnTo>
                  <a:lnTo>
                    <a:pt x="13" y="11"/>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199" name="Freeform 416">
              <a:extLst>
                <a:ext uri="{FF2B5EF4-FFF2-40B4-BE49-F238E27FC236}">
                  <a16:creationId xmlns:a16="http://schemas.microsoft.com/office/drawing/2014/main" xmlns="" id="{3D473FA5-1178-AE4F-9373-600EE1ACF045}"/>
                </a:ext>
              </a:extLst>
            </p:cNvPr>
            <p:cNvSpPr>
              <a:spLocks/>
            </p:cNvSpPr>
            <p:nvPr/>
          </p:nvSpPr>
          <p:spPr bwMode="auto">
            <a:xfrm>
              <a:off x="1763" y="3776"/>
              <a:ext cx="58" cy="31"/>
            </a:xfrm>
            <a:custGeom>
              <a:avLst/>
              <a:gdLst>
                <a:gd name="T0" fmla="*/ 4 w 58"/>
                <a:gd name="T1" fmla="*/ 15 h 31"/>
                <a:gd name="T2" fmla="*/ 4 w 58"/>
                <a:gd name="T3" fmla="*/ 15 h 31"/>
                <a:gd name="T4" fmla="*/ 0 w 58"/>
                <a:gd name="T5" fmla="*/ 22 h 31"/>
                <a:gd name="T6" fmla="*/ 2 w 58"/>
                <a:gd name="T7" fmla="*/ 27 h 31"/>
                <a:gd name="T8" fmla="*/ 6 w 58"/>
                <a:gd name="T9" fmla="*/ 31 h 31"/>
                <a:gd name="T10" fmla="*/ 13 w 58"/>
                <a:gd name="T11" fmla="*/ 31 h 31"/>
                <a:gd name="T12" fmla="*/ 13 w 58"/>
                <a:gd name="T13" fmla="*/ 31 h 31"/>
                <a:gd name="T14" fmla="*/ 25 w 58"/>
                <a:gd name="T15" fmla="*/ 31 h 31"/>
                <a:gd name="T16" fmla="*/ 36 w 58"/>
                <a:gd name="T17" fmla="*/ 27 h 31"/>
                <a:gd name="T18" fmla="*/ 47 w 58"/>
                <a:gd name="T19" fmla="*/ 22 h 31"/>
                <a:gd name="T20" fmla="*/ 54 w 58"/>
                <a:gd name="T21" fmla="*/ 15 h 31"/>
                <a:gd name="T22" fmla="*/ 54 w 58"/>
                <a:gd name="T23" fmla="*/ 15 h 31"/>
                <a:gd name="T24" fmla="*/ 58 w 58"/>
                <a:gd name="T25" fmla="*/ 9 h 31"/>
                <a:gd name="T26" fmla="*/ 58 w 58"/>
                <a:gd name="T27" fmla="*/ 4 h 31"/>
                <a:gd name="T28" fmla="*/ 54 w 58"/>
                <a:gd name="T29" fmla="*/ 2 h 31"/>
                <a:gd name="T30" fmla="*/ 45 w 58"/>
                <a:gd name="T31" fmla="*/ 0 h 31"/>
                <a:gd name="T32" fmla="*/ 45 w 58"/>
                <a:gd name="T33" fmla="*/ 0 h 31"/>
                <a:gd name="T34" fmla="*/ 34 w 58"/>
                <a:gd name="T35" fmla="*/ 2 h 31"/>
                <a:gd name="T36" fmla="*/ 22 w 58"/>
                <a:gd name="T37" fmla="*/ 4 h 31"/>
                <a:gd name="T38" fmla="*/ 13 w 58"/>
                <a:gd name="T39" fmla="*/ 11 h 31"/>
                <a:gd name="T40" fmla="*/ 4 w 58"/>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5"/>
                  </a:moveTo>
                  <a:lnTo>
                    <a:pt x="4" y="15"/>
                  </a:lnTo>
                  <a:lnTo>
                    <a:pt x="0" y="22"/>
                  </a:lnTo>
                  <a:lnTo>
                    <a:pt x="2" y="27"/>
                  </a:lnTo>
                  <a:lnTo>
                    <a:pt x="6" y="31"/>
                  </a:lnTo>
                  <a:lnTo>
                    <a:pt x="13" y="31"/>
                  </a:lnTo>
                  <a:lnTo>
                    <a:pt x="25" y="31"/>
                  </a:lnTo>
                  <a:lnTo>
                    <a:pt x="36" y="27"/>
                  </a:lnTo>
                  <a:lnTo>
                    <a:pt x="47" y="22"/>
                  </a:lnTo>
                  <a:lnTo>
                    <a:pt x="54" y="15"/>
                  </a:lnTo>
                  <a:lnTo>
                    <a:pt x="58" y="9"/>
                  </a:lnTo>
                  <a:lnTo>
                    <a:pt x="58" y="4"/>
                  </a:lnTo>
                  <a:lnTo>
                    <a:pt x="54" y="2"/>
                  </a:lnTo>
                  <a:lnTo>
                    <a:pt x="45" y="0"/>
                  </a:lnTo>
                  <a:lnTo>
                    <a:pt x="34" y="2"/>
                  </a:lnTo>
                  <a:lnTo>
                    <a:pt x="22" y="4"/>
                  </a:lnTo>
                  <a:lnTo>
                    <a:pt x="13" y="11"/>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0" name="Freeform 417">
              <a:extLst>
                <a:ext uri="{FF2B5EF4-FFF2-40B4-BE49-F238E27FC236}">
                  <a16:creationId xmlns:a16="http://schemas.microsoft.com/office/drawing/2014/main" xmlns="" id="{CB7C554E-E717-0946-81A4-4FD26FC80B23}"/>
                </a:ext>
              </a:extLst>
            </p:cNvPr>
            <p:cNvSpPr>
              <a:spLocks/>
            </p:cNvSpPr>
            <p:nvPr/>
          </p:nvSpPr>
          <p:spPr bwMode="auto">
            <a:xfrm>
              <a:off x="1713" y="3776"/>
              <a:ext cx="59" cy="33"/>
            </a:xfrm>
            <a:custGeom>
              <a:avLst/>
              <a:gdLst>
                <a:gd name="T0" fmla="*/ 5 w 59"/>
                <a:gd name="T1" fmla="*/ 18 h 33"/>
                <a:gd name="T2" fmla="*/ 5 w 59"/>
                <a:gd name="T3" fmla="*/ 18 h 33"/>
                <a:gd name="T4" fmla="*/ 0 w 59"/>
                <a:gd name="T5" fmla="*/ 22 h 33"/>
                <a:gd name="T6" fmla="*/ 0 w 59"/>
                <a:gd name="T7" fmla="*/ 29 h 33"/>
                <a:gd name="T8" fmla="*/ 5 w 59"/>
                <a:gd name="T9" fmla="*/ 31 h 33"/>
                <a:gd name="T10" fmla="*/ 14 w 59"/>
                <a:gd name="T11" fmla="*/ 33 h 33"/>
                <a:gd name="T12" fmla="*/ 14 w 59"/>
                <a:gd name="T13" fmla="*/ 33 h 33"/>
                <a:gd name="T14" fmla="*/ 25 w 59"/>
                <a:gd name="T15" fmla="*/ 31 h 33"/>
                <a:gd name="T16" fmla="*/ 36 w 59"/>
                <a:gd name="T17" fmla="*/ 27 h 33"/>
                <a:gd name="T18" fmla="*/ 47 w 59"/>
                <a:gd name="T19" fmla="*/ 22 h 33"/>
                <a:gd name="T20" fmla="*/ 54 w 59"/>
                <a:gd name="T21" fmla="*/ 15 h 33"/>
                <a:gd name="T22" fmla="*/ 54 w 59"/>
                <a:gd name="T23" fmla="*/ 15 h 33"/>
                <a:gd name="T24" fmla="*/ 59 w 59"/>
                <a:gd name="T25" fmla="*/ 11 h 33"/>
                <a:gd name="T26" fmla="*/ 59 w 59"/>
                <a:gd name="T27" fmla="*/ 4 h 33"/>
                <a:gd name="T28" fmla="*/ 54 w 59"/>
                <a:gd name="T29" fmla="*/ 2 h 33"/>
                <a:gd name="T30" fmla="*/ 45 w 59"/>
                <a:gd name="T31" fmla="*/ 0 h 33"/>
                <a:gd name="T32" fmla="*/ 45 w 59"/>
                <a:gd name="T33" fmla="*/ 0 h 33"/>
                <a:gd name="T34" fmla="*/ 34 w 59"/>
                <a:gd name="T35" fmla="*/ 2 h 33"/>
                <a:gd name="T36" fmla="*/ 23 w 59"/>
                <a:gd name="T37" fmla="*/ 6 h 33"/>
                <a:gd name="T38" fmla="*/ 14 w 59"/>
                <a:gd name="T39" fmla="*/ 11 h 33"/>
                <a:gd name="T40" fmla="*/ 5 w 59"/>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3">
                  <a:moveTo>
                    <a:pt x="5" y="18"/>
                  </a:moveTo>
                  <a:lnTo>
                    <a:pt x="5" y="18"/>
                  </a:lnTo>
                  <a:lnTo>
                    <a:pt x="0" y="22"/>
                  </a:lnTo>
                  <a:lnTo>
                    <a:pt x="0" y="29"/>
                  </a:lnTo>
                  <a:lnTo>
                    <a:pt x="5" y="31"/>
                  </a:lnTo>
                  <a:lnTo>
                    <a:pt x="14" y="33"/>
                  </a:lnTo>
                  <a:lnTo>
                    <a:pt x="25" y="31"/>
                  </a:lnTo>
                  <a:lnTo>
                    <a:pt x="36" y="27"/>
                  </a:lnTo>
                  <a:lnTo>
                    <a:pt x="47" y="22"/>
                  </a:lnTo>
                  <a:lnTo>
                    <a:pt x="54" y="15"/>
                  </a:lnTo>
                  <a:lnTo>
                    <a:pt x="59" y="11"/>
                  </a:lnTo>
                  <a:lnTo>
                    <a:pt x="59" y="4"/>
                  </a:lnTo>
                  <a:lnTo>
                    <a:pt x="54" y="2"/>
                  </a:lnTo>
                  <a:lnTo>
                    <a:pt x="45" y="0"/>
                  </a:lnTo>
                  <a:lnTo>
                    <a:pt x="34" y="2"/>
                  </a:lnTo>
                  <a:lnTo>
                    <a:pt x="23" y="6"/>
                  </a:lnTo>
                  <a:lnTo>
                    <a:pt x="14"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1" name="Freeform 418">
              <a:extLst>
                <a:ext uri="{FF2B5EF4-FFF2-40B4-BE49-F238E27FC236}">
                  <a16:creationId xmlns:a16="http://schemas.microsoft.com/office/drawing/2014/main" xmlns="" id="{74A08F7E-0095-D647-AD82-C85CEDE7E1F2}"/>
                </a:ext>
              </a:extLst>
            </p:cNvPr>
            <p:cNvSpPr>
              <a:spLocks/>
            </p:cNvSpPr>
            <p:nvPr/>
          </p:nvSpPr>
          <p:spPr bwMode="auto">
            <a:xfrm>
              <a:off x="1713" y="3776"/>
              <a:ext cx="59" cy="33"/>
            </a:xfrm>
            <a:custGeom>
              <a:avLst/>
              <a:gdLst>
                <a:gd name="T0" fmla="*/ 5 w 59"/>
                <a:gd name="T1" fmla="*/ 18 h 33"/>
                <a:gd name="T2" fmla="*/ 5 w 59"/>
                <a:gd name="T3" fmla="*/ 18 h 33"/>
                <a:gd name="T4" fmla="*/ 0 w 59"/>
                <a:gd name="T5" fmla="*/ 22 h 33"/>
                <a:gd name="T6" fmla="*/ 0 w 59"/>
                <a:gd name="T7" fmla="*/ 29 h 33"/>
                <a:gd name="T8" fmla="*/ 5 w 59"/>
                <a:gd name="T9" fmla="*/ 31 h 33"/>
                <a:gd name="T10" fmla="*/ 14 w 59"/>
                <a:gd name="T11" fmla="*/ 33 h 33"/>
                <a:gd name="T12" fmla="*/ 14 w 59"/>
                <a:gd name="T13" fmla="*/ 33 h 33"/>
                <a:gd name="T14" fmla="*/ 25 w 59"/>
                <a:gd name="T15" fmla="*/ 31 h 33"/>
                <a:gd name="T16" fmla="*/ 36 w 59"/>
                <a:gd name="T17" fmla="*/ 27 h 33"/>
                <a:gd name="T18" fmla="*/ 47 w 59"/>
                <a:gd name="T19" fmla="*/ 22 h 33"/>
                <a:gd name="T20" fmla="*/ 54 w 59"/>
                <a:gd name="T21" fmla="*/ 15 h 33"/>
                <a:gd name="T22" fmla="*/ 54 w 59"/>
                <a:gd name="T23" fmla="*/ 15 h 33"/>
                <a:gd name="T24" fmla="*/ 59 w 59"/>
                <a:gd name="T25" fmla="*/ 11 h 33"/>
                <a:gd name="T26" fmla="*/ 59 w 59"/>
                <a:gd name="T27" fmla="*/ 4 h 33"/>
                <a:gd name="T28" fmla="*/ 54 w 59"/>
                <a:gd name="T29" fmla="*/ 2 h 33"/>
                <a:gd name="T30" fmla="*/ 45 w 59"/>
                <a:gd name="T31" fmla="*/ 0 h 33"/>
                <a:gd name="T32" fmla="*/ 45 w 59"/>
                <a:gd name="T33" fmla="*/ 0 h 33"/>
                <a:gd name="T34" fmla="*/ 34 w 59"/>
                <a:gd name="T35" fmla="*/ 2 h 33"/>
                <a:gd name="T36" fmla="*/ 23 w 59"/>
                <a:gd name="T37" fmla="*/ 6 h 33"/>
                <a:gd name="T38" fmla="*/ 14 w 59"/>
                <a:gd name="T39" fmla="*/ 11 h 33"/>
                <a:gd name="T40" fmla="*/ 5 w 59"/>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3">
                  <a:moveTo>
                    <a:pt x="5" y="18"/>
                  </a:moveTo>
                  <a:lnTo>
                    <a:pt x="5" y="18"/>
                  </a:lnTo>
                  <a:lnTo>
                    <a:pt x="0" y="22"/>
                  </a:lnTo>
                  <a:lnTo>
                    <a:pt x="0" y="29"/>
                  </a:lnTo>
                  <a:lnTo>
                    <a:pt x="5" y="31"/>
                  </a:lnTo>
                  <a:lnTo>
                    <a:pt x="14" y="33"/>
                  </a:lnTo>
                  <a:lnTo>
                    <a:pt x="25" y="31"/>
                  </a:lnTo>
                  <a:lnTo>
                    <a:pt x="36" y="27"/>
                  </a:lnTo>
                  <a:lnTo>
                    <a:pt x="47" y="22"/>
                  </a:lnTo>
                  <a:lnTo>
                    <a:pt x="54" y="15"/>
                  </a:lnTo>
                  <a:lnTo>
                    <a:pt x="59" y="11"/>
                  </a:lnTo>
                  <a:lnTo>
                    <a:pt x="59" y="4"/>
                  </a:lnTo>
                  <a:lnTo>
                    <a:pt x="54" y="2"/>
                  </a:lnTo>
                  <a:lnTo>
                    <a:pt x="45" y="0"/>
                  </a:lnTo>
                  <a:lnTo>
                    <a:pt x="34" y="2"/>
                  </a:lnTo>
                  <a:lnTo>
                    <a:pt x="23" y="6"/>
                  </a:lnTo>
                  <a:lnTo>
                    <a:pt x="14"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2" name="Freeform 419">
              <a:extLst>
                <a:ext uri="{FF2B5EF4-FFF2-40B4-BE49-F238E27FC236}">
                  <a16:creationId xmlns:a16="http://schemas.microsoft.com/office/drawing/2014/main" xmlns="" id="{61ABD356-8364-2C4D-8C34-B72E570AA109}"/>
                </a:ext>
              </a:extLst>
            </p:cNvPr>
            <p:cNvSpPr>
              <a:spLocks/>
            </p:cNvSpPr>
            <p:nvPr/>
          </p:nvSpPr>
          <p:spPr bwMode="auto">
            <a:xfrm>
              <a:off x="1664" y="3778"/>
              <a:ext cx="58" cy="31"/>
            </a:xfrm>
            <a:custGeom>
              <a:avLst/>
              <a:gdLst>
                <a:gd name="T0" fmla="*/ 4 w 58"/>
                <a:gd name="T1" fmla="*/ 16 h 31"/>
                <a:gd name="T2" fmla="*/ 4 w 58"/>
                <a:gd name="T3" fmla="*/ 16 h 31"/>
                <a:gd name="T4" fmla="*/ 0 w 58"/>
                <a:gd name="T5" fmla="*/ 22 h 31"/>
                <a:gd name="T6" fmla="*/ 0 w 58"/>
                <a:gd name="T7" fmla="*/ 27 h 31"/>
                <a:gd name="T8" fmla="*/ 4 w 58"/>
                <a:gd name="T9" fmla="*/ 29 h 31"/>
                <a:gd name="T10" fmla="*/ 13 w 58"/>
                <a:gd name="T11" fmla="*/ 31 h 31"/>
                <a:gd name="T12" fmla="*/ 13 w 58"/>
                <a:gd name="T13" fmla="*/ 31 h 31"/>
                <a:gd name="T14" fmla="*/ 24 w 58"/>
                <a:gd name="T15" fmla="*/ 29 h 31"/>
                <a:gd name="T16" fmla="*/ 36 w 58"/>
                <a:gd name="T17" fmla="*/ 27 h 31"/>
                <a:gd name="T18" fmla="*/ 45 w 58"/>
                <a:gd name="T19" fmla="*/ 20 h 31"/>
                <a:gd name="T20" fmla="*/ 54 w 58"/>
                <a:gd name="T21" fmla="*/ 16 h 31"/>
                <a:gd name="T22" fmla="*/ 54 w 58"/>
                <a:gd name="T23" fmla="*/ 16 h 31"/>
                <a:gd name="T24" fmla="*/ 58 w 58"/>
                <a:gd name="T25" fmla="*/ 9 h 31"/>
                <a:gd name="T26" fmla="*/ 58 w 58"/>
                <a:gd name="T27" fmla="*/ 4 h 31"/>
                <a:gd name="T28" fmla="*/ 54 w 58"/>
                <a:gd name="T29" fmla="*/ 0 h 31"/>
                <a:gd name="T30" fmla="*/ 45 w 58"/>
                <a:gd name="T31" fmla="*/ 0 h 31"/>
                <a:gd name="T32" fmla="*/ 45 w 58"/>
                <a:gd name="T33" fmla="*/ 0 h 31"/>
                <a:gd name="T34" fmla="*/ 33 w 58"/>
                <a:gd name="T35" fmla="*/ 0 h 31"/>
                <a:gd name="T36" fmla="*/ 22 w 58"/>
                <a:gd name="T37" fmla="*/ 4 h 31"/>
                <a:gd name="T38" fmla="*/ 13 w 58"/>
                <a:gd name="T39" fmla="*/ 9 h 31"/>
                <a:gd name="T40" fmla="*/ 4 w 58"/>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6"/>
                  </a:moveTo>
                  <a:lnTo>
                    <a:pt x="4" y="16"/>
                  </a:lnTo>
                  <a:lnTo>
                    <a:pt x="0" y="22"/>
                  </a:lnTo>
                  <a:lnTo>
                    <a:pt x="0" y="27"/>
                  </a:lnTo>
                  <a:lnTo>
                    <a:pt x="4" y="29"/>
                  </a:lnTo>
                  <a:lnTo>
                    <a:pt x="13" y="31"/>
                  </a:lnTo>
                  <a:lnTo>
                    <a:pt x="24" y="29"/>
                  </a:lnTo>
                  <a:lnTo>
                    <a:pt x="36" y="27"/>
                  </a:lnTo>
                  <a:lnTo>
                    <a:pt x="45" y="20"/>
                  </a:lnTo>
                  <a:lnTo>
                    <a:pt x="54" y="16"/>
                  </a:lnTo>
                  <a:lnTo>
                    <a:pt x="58" y="9"/>
                  </a:lnTo>
                  <a:lnTo>
                    <a:pt x="58" y="4"/>
                  </a:lnTo>
                  <a:lnTo>
                    <a:pt x="54" y="0"/>
                  </a:lnTo>
                  <a:lnTo>
                    <a:pt x="45" y="0"/>
                  </a:lnTo>
                  <a:lnTo>
                    <a:pt x="33" y="0"/>
                  </a:lnTo>
                  <a:lnTo>
                    <a:pt x="22" y="4"/>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3" name="Freeform 420">
              <a:extLst>
                <a:ext uri="{FF2B5EF4-FFF2-40B4-BE49-F238E27FC236}">
                  <a16:creationId xmlns:a16="http://schemas.microsoft.com/office/drawing/2014/main" xmlns="" id="{52ADE0B2-C939-4F4B-B545-925B3A53F344}"/>
                </a:ext>
              </a:extLst>
            </p:cNvPr>
            <p:cNvSpPr>
              <a:spLocks/>
            </p:cNvSpPr>
            <p:nvPr/>
          </p:nvSpPr>
          <p:spPr bwMode="auto">
            <a:xfrm>
              <a:off x="1664" y="3778"/>
              <a:ext cx="58" cy="31"/>
            </a:xfrm>
            <a:custGeom>
              <a:avLst/>
              <a:gdLst>
                <a:gd name="T0" fmla="*/ 4 w 58"/>
                <a:gd name="T1" fmla="*/ 16 h 31"/>
                <a:gd name="T2" fmla="*/ 4 w 58"/>
                <a:gd name="T3" fmla="*/ 16 h 31"/>
                <a:gd name="T4" fmla="*/ 0 w 58"/>
                <a:gd name="T5" fmla="*/ 22 h 31"/>
                <a:gd name="T6" fmla="*/ 0 w 58"/>
                <a:gd name="T7" fmla="*/ 27 h 31"/>
                <a:gd name="T8" fmla="*/ 4 w 58"/>
                <a:gd name="T9" fmla="*/ 29 h 31"/>
                <a:gd name="T10" fmla="*/ 13 w 58"/>
                <a:gd name="T11" fmla="*/ 31 h 31"/>
                <a:gd name="T12" fmla="*/ 13 w 58"/>
                <a:gd name="T13" fmla="*/ 31 h 31"/>
                <a:gd name="T14" fmla="*/ 24 w 58"/>
                <a:gd name="T15" fmla="*/ 29 h 31"/>
                <a:gd name="T16" fmla="*/ 36 w 58"/>
                <a:gd name="T17" fmla="*/ 27 h 31"/>
                <a:gd name="T18" fmla="*/ 45 w 58"/>
                <a:gd name="T19" fmla="*/ 20 h 31"/>
                <a:gd name="T20" fmla="*/ 54 w 58"/>
                <a:gd name="T21" fmla="*/ 16 h 31"/>
                <a:gd name="T22" fmla="*/ 54 w 58"/>
                <a:gd name="T23" fmla="*/ 16 h 31"/>
                <a:gd name="T24" fmla="*/ 58 w 58"/>
                <a:gd name="T25" fmla="*/ 9 h 31"/>
                <a:gd name="T26" fmla="*/ 58 w 58"/>
                <a:gd name="T27" fmla="*/ 4 h 31"/>
                <a:gd name="T28" fmla="*/ 54 w 58"/>
                <a:gd name="T29" fmla="*/ 0 h 31"/>
                <a:gd name="T30" fmla="*/ 45 w 58"/>
                <a:gd name="T31" fmla="*/ 0 h 31"/>
                <a:gd name="T32" fmla="*/ 45 w 58"/>
                <a:gd name="T33" fmla="*/ 0 h 31"/>
                <a:gd name="T34" fmla="*/ 33 w 58"/>
                <a:gd name="T35" fmla="*/ 0 h 31"/>
                <a:gd name="T36" fmla="*/ 22 w 58"/>
                <a:gd name="T37" fmla="*/ 4 h 31"/>
                <a:gd name="T38" fmla="*/ 13 w 58"/>
                <a:gd name="T39" fmla="*/ 9 h 31"/>
                <a:gd name="T40" fmla="*/ 4 w 58"/>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6"/>
                  </a:moveTo>
                  <a:lnTo>
                    <a:pt x="4" y="16"/>
                  </a:lnTo>
                  <a:lnTo>
                    <a:pt x="0" y="22"/>
                  </a:lnTo>
                  <a:lnTo>
                    <a:pt x="0" y="27"/>
                  </a:lnTo>
                  <a:lnTo>
                    <a:pt x="4" y="29"/>
                  </a:lnTo>
                  <a:lnTo>
                    <a:pt x="13" y="31"/>
                  </a:lnTo>
                  <a:lnTo>
                    <a:pt x="24" y="29"/>
                  </a:lnTo>
                  <a:lnTo>
                    <a:pt x="36" y="27"/>
                  </a:lnTo>
                  <a:lnTo>
                    <a:pt x="45" y="20"/>
                  </a:lnTo>
                  <a:lnTo>
                    <a:pt x="54" y="16"/>
                  </a:lnTo>
                  <a:lnTo>
                    <a:pt x="58" y="9"/>
                  </a:lnTo>
                  <a:lnTo>
                    <a:pt x="58" y="4"/>
                  </a:lnTo>
                  <a:lnTo>
                    <a:pt x="54" y="0"/>
                  </a:lnTo>
                  <a:lnTo>
                    <a:pt x="45" y="0"/>
                  </a:lnTo>
                  <a:lnTo>
                    <a:pt x="33" y="0"/>
                  </a:lnTo>
                  <a:lnTo>
                    <a:pt x="22" y="4"/>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4" name="Freeform 421">
              <a:extLst>
                <a:ext uri="{FF2B5EF4-FFF2-40B4-BE49-F238E27FC236}">
                  <a16:creationId xmlns:a16="http://schemas.microsoft.com/office/drawing/2014/main" xmlns="" id="{866F42EF-3BA5-514E-97C4-E299D56B80D3}"/>
                </a:ext>
              </a:extLst>
            </p:cNvPr>
            <p:cNvSpPr>
              <a:spLocks/>
            </p:cNvSpPr>
            <p:nvPr/>
          </p:nvSpPr>
          <p:spPr bwMode="auto">
            <a:xfrm>
              <a:off x="1614" y="3778"/>
              <a:ext cx="59" cy="31"/>
            </a:xfrm>
            <a:custGeom>
              <a:avLst/>
              <a:gdLst>
                <a:gd name="T0" fmla="*/ 5 w 59"/>
                <a:gd name="T1" fmla="*/ 16 h 31"/>
                <a:gd name="T2" fmla="*/ 5 w 59"/>
                <a:gd name="T3" fmla="*/ 16 h 31"/>
                <a:gd name="T4" fmla="*/ 0 w 59"/>
                <a:gd name="T5" fmla="*/ 22 h 31"/>
                <a:gd name="T6" fmla="*/ 0 w 59"/>
                <a:gd name="T7" fmla="*/ 27 h 31"/>
                <a:gd name="T8" fmla="*/ 5 w 59"/>
                <a:gd name="T9" fmla="*/ 29 h 31"/>
                <a:gd name="T10" fmla="*/ 11 w 59"/>
                <a:gd name="T11" fmla="*/ 31 h 31"/>
                <a:gd name="T12" fmla="*/ 11 w 59"/>
                <a:gd name="T13" fmla="*/ 31 h 31"/>
                <a:gd name="T14" fmla="*/ 23 w 59"/>
                <a:gd name="T15" fmla="*/ 29 h 31"/>
                <a:gd name="T16" fmla="*/ 34 w 59"/>
                <a:gd name="T17" fmla="*/ 27 h 31"/>
                <a:gd name="T18" fmla="*/ 45 w 59"/>
                <a:gd name="T19" fmla="*/ 22 h 31"/>
                <a:gd name="T20" fmla="*/ 54 w 59"/>
                <a:gd name="T21" fmla="*/ 16 h 31"/>
                <a:gd name="T22" fmla="*/ 54 w 59"/>
                <a:gd name="T23" fmla="*/ 16 h 31"/>
                <a:gd name="T24" fmla="*/ 59 w 59"/>
                <a:gd name="T25" fmla="*/ 9 h 31"/>
                <a:gd name="T26" fmla="*/ 59 w 59"/>
                <a:gd name="T27" fmla="*/ 4 h 31"/>
                <a:gd name="T28" fmla="*/ 54 w 59"/>
                <a:gd name="T29" fmla="*/ 0 h 31"/>
                <a:gd name="T30" fmla="*/ 45 w 59"/>
                <a:gd name="T31" fmla="*/ 0 h 31"/>
                <a:gd name="T32" fmla="*/ 45 w 59"/>
                <a:gd name="T33" fmla="*/ 0 h 31"/>
                <a:gd name="T34" fmla="*/ 34 w 59"/>
                <a:gd name="T35" fmla="*/ 0 h 31"/>
                <a:gd name="T36" fmla="*/ 23 w 59"/>
                <a:gd name="T37" fmla="*/ 4 h 31"/>
                <a:gd name="T38" fmla="*/ 11 w 59"/>
                <a:gd name="T39" fmla="*/ 9 h 31"/>
                <a:gd name="T40" fmla="*/ 5 w 59"/>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5" y="16"/>
                  </a:moveTo>
                  <a:lnTo>
                    <a:pt x="5" y="16"/>
                  </a:lnTo>
                  <a:lnTo>
                    <a:pt x="0" y="22"/>
                  </a:lnTo>
                  <a:lnTo>
                    <a:pt x="0" y="27"/>
                  </a:lnTo>
                  <a:lnTo>
                    <a:pt x="5" y="29"/>
                  </a:lnTo>
                  <a:lnTo>
                    <a:pt x="11" y="31"/>
                  </a:lnTo>
                  <a:lnTo>
                    <a:pt x="23" y="29"/>
                  </a:lnTo>
                  <a:lnTo>
                    <a:pt x="34" y="27"/>
                  </a:lnTo>
                  <a:lnTo>
                    <a:pt x="45" y="22"/>
                  </a:lnTo>
                  <a:lnTo>
                    <a:pt x="54" y="16"/>
                  </a:lnTo>
                  <a:lnTo>
                    <a:pt x="59" y="9"/>
                  </a:lnTo>
                  <a:lnTo>
                    <a:pt x="59" y="4"/>
                  </a:lnTo>
                  <a:lnTo>
                    <a:pt x="54" y="0"/>
                  </a:lnTo>
                  <a:lnTo>
                    <a:pt x="45" y="0"/>
                  </a:lnTo>
                  <a:lnTo>
                    <a:pt x="34" y="0"/>
                  </a:lnTo>
                  <a:lnTo>
                    <a:pt x="23" y="4"/>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5" name="Freeform 422">
              <a:extLst>
                <a:ext uri="{FF2B5EF4-FFF2-40B4-BE49-F238E27FC236}">
                  <a16:creationId xmlns:a16="http://schemas.microsoft.com/office/drawing/2014/main" xmlns="" id="{F96445DB-AFD5-5945-A1F2-E581CB8A8A0E}"/>
                </a:ext>
              </a:extLst>
            </p:cNvPr>
            <p:cNvSpPr>
              <a:spLocks/>
            </p:cNvSpPr>
            <p:nvPr/>
          </p:nvSpPr>
          <p:spPr bwMode="auto">
            <a:xfrm>
              <a:off x="1614" y="3778"/>
              <a:ext cx="59" cy="31"/>
            </a:xfrm>
            <a:custGeom>
              <a:avLst/>
              <a:gdLst>
                <a:gd name="T0" fmla="*/ 5 w 59"/>
                <a:gd name="T1" fmla="*/ 16 h 31"/>
                <a:gd name="T2" fmla="*/ 5 w 59"/>
                <a:gd name="T3" fmla="*/ 16 h 31"/>
                <a:gd name="T4" fmla="*/ 0 w 59"/>
                <a:gd name="T5" fmla="*/ 22 h 31"/>
                <a:gd name="T6" fmla="*/ 0 w 59"/>
                <a:gd name="T7" fmla="*/ 27 h 31"/>
                <a:gd name="T8" fmla="*/ 5 w 59"/>
                <a:gd name="T9" fmla="*/ 29 h 31"/>
                <a:gd name="T10" fmla="*/ 11 w 59"/>
                <a:gd name="T11" fmla="*/ 31 h 31"/>
                <a:gd name="T12" fmla="*/ 11 w 59"/>
                <a:gd name="T13" fmla="*/ 31 h 31"/>
                <a:gd name="T14" fmla="*/ 23 w 59"/>
                <a:gd name="T15" fmla="*/ 29 h 31"/>
                <a:gd name="T16" fmla="*/ 34 w 59"/>
                <a:gd name="T17" fmla="*/ 27 h 31"/>
                <a:gd name="T18" fmla="*/ 45 w 59"/>
                <a:gd name="T19" fmla="*/ 22 h 31"/>
                <a:gd name="T20" fmla="*/ 54 w 59"/>
                <a:gd name="T21" fmla="*/ 16 h 31"/>
                <a:gd name="T22" fmla="*/ 54 w 59"/>
                <a:gd name="T23" fmla="*/ 16 h 31"/>
                <a:gd name="T24" fmla="*/ 59 w 59"/>
                <a:gd name="T25" fmla="*/ 9 h 31"/>
                <a:gd name="T26" fmla="*/ 59 w 59"/>
                <a:gd name="T27" fmla="*/ 4 h 31"/>
                <a:gd name="T28" fmla="*/ 54 w 59"/>
                <a:gd name="T29" fmla="*/ 0 h 31"/>
                <a:gd name="T30" fmla="*/ 45 w 59"/>
                <a:gd name="T31" fmla="*/ 0 h 31"/>
                <a:gd name="T32" fmla="*/ 45 w 59"/>
                <a:gd name="T33" fmla="*/ 0 h 31"/>
                <a:gd name="T34" fmla="*/ 34 w 59"/>
                <a:gd name="T35" fmla="*/ 0 h 31"/>
                <a:gd name="T36" fmla="*/ 23 w 59"/>
                <a:gd name="T37" fmla="*/ 4 h 31"/>
                <a:gd name="T38" fmla="*/ 11 w 59"/>
                <a:gd name="T39" fmla="*/ 9 h 31"/>
                <a:gd name="T40" fmla="*/ 5 w 59"/>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5" y="16"/>
                  </a:moveTo>
                  <a:lnTo>
                    <a:pt x="5" y="16"/>
                  </a:lnTo>
                  <a:lnTo>
                    <a:pt x="0" y="22"/>
                  </a:lnTo>
                  <a:lnTo>
                    <a:pt x="0" y="27"/>
                  </a:lnTo>
                  <a:lnTo>
                    <a:pt x="5" y="29"/>
                  </a:lnTo>
                  <a:lnTo>
                    <a:pt x="11" y="31"/>
                  </a:lnTo>
                  <a:lnTo>
                    <a:pt x="23" y="29"/>
                  </a:lnTo>
                  <a:lnTo>
                    <a:pt x="34" y="27"/>
                  </a:lnTo>
                  <a:lnTo>
                    <a:pt x="45" y="22"/>
                  </a:lnTo>
                  <a:lnTo>
                    <a:pt x="54" y="16"/>
                  </a:lnTo>
                  <a:lnTo>
                    <a:pt x="59" y="9"/>
                  </a:lnTo>
                  <a:lnTo>
                    <a:pt x="59" y="4"/>
                  </a:lnTo>
                  <a:lnTo>
                    <a:pt x="54" y="0"/>
                  </a:lnTo>
                  <a:lnTo>
                    <a:pt x="45" y="0"/>
                  </a:lnTo>
                  <a:lnTo>
                    <a:pt x="34" y="0"/>
                  </a:lnTo>
                  <a:lnTo>
                    <a:pt x="23" y="4"/>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6" name="Freeform 423">
              <a:extLst>
                <a:ext uri="{FF2B5EF4-FFF2-40B4-BE49-F238E27FC236}">
                  <a16:creationId xmlns:a16="http://schemas.microsoft.com/office/drawing/2014/main" xmlns="" id="{12EC652E-D001-6E42-B6D7-0FDACA462F80}"/>
                </a:ext>
              </a:extLst>
            </p:cNvPr>
            <p:cNvSpPr>
              <a:spLocks/>
            </p:cNvSpPr>
            <p:nvPr/>
          </p:nvSpPr>
          <p:spPr bwMode="auto">
            <a:xfrm>
              <a:off x="1562" y="3778"/>
              <a:ext cx="61" cy="31"/>
            </a:xfrm>
            <a:custGeom>
              <a:avLst/>
              <a:gdLst>
                <a:gd name="T0" fmla="*/ 5 w 61"/>
                <a:gd name="T1" fmla="*/ 16 h 31"/>
                <a:gd name="T2" fmla="*/ 5 w 61"/>
                <a:gd name="T3" fmla="*/ 16 h 31"/>
                <a:gd name="T4" fmla="*/ 0 w 61"/>
                <a:gd name="T5" fmla="*/ 22 h 31"/>
                <a:gd name="T6" fmla="*/ 0 w 61"/>
                <a:gd name="T7" fmla="*/ 27 h 31"/>
                <a:gd name="T8" fmla="*/ 5 w 61"/>
                <a:gd name="T9" fmla="*/ 31 h 31"/>
                <a:gd name="T10" fmla="*/ 14 w 61"/>
                <a:gd name="T11" fmla="*/ 31 h 31"/>
                <a:gd name="T12" fmla="*/ 14 w 61"/>
                <a:gd name="T13" fmla="*/ 31 h 31"/>
                <a:gd name="T14" fmla="*/ 25 w 61"/>
                <a:gd name="T15" fmla="*/ 31 h 31"/>
                <a:gd name="T16" fmla="*/ 36 w 61"/>
                <a:gd name="T17" fmla="*/ 27 h 31"/>
                <a:gd name="T18" fmla="*/ 48 w 61"/>
                <a:gd name="T19" fmla="*/ 22 h 31"/>
                <a:gd name="T20" fmla="*/ 57 w 61"/>
                <a:gd name="T21" fmla="*/ 16 h 31"/>
                <a:gd name="T22" fmla="*/ 57 w 61"/>
                <a:gd name="T23" fmla="*/ 16 h 31"/>
                <a:gd name="T24" fmla="*/ 61 w 61"/>
                <a:gd name="T25" fmla="*/ 9 h 31"/>
                <a:gd name="T26" fmla="*/ 59 w 61"/>
                <a:gd name="T27" fmla="*/ 4 h 31"/>
                <a:gd name="T28" fmla="*/ 57 w 61"/>
                <a:gd name="T29" fmla="*/ 2 h 31"/>
                <a:gd name="T30" fmla="*/ 48 w 61"/>
                <a:gd name="T31" fmla="*/ 0 h 31"/>
                <a:gd name="T32" fmla="*/ 48 w 61"/>
                <a:gd name="T33" fmla="*/ 0 h 31"/>
                <a:gd name="T34" fmla="*/ 36 w 61"/>
                <a:gd name="T35" fmla="*/ 2 h 31"/>
                <a:gd name="T36" fmla="*/ 25 w 61"/>
                <a:gd name="T37" fmla="*/ 4 h 31"/>
                <a:gd name="T38" fmla="*/ 14 w 61"/>
                <a:gd name="T39" fmla="*/ 9 h 31"/>
                <a:gd name="T40" fmla="*/ 5 w 61"/>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1">
                  <a:moveTo>
                    <a:pt x="5" y="16"/>
                  </a:moveTo>
                  <a:lnTo>
                    <a:pt x="5" y="16"/>
                  </a:lnTo>
                  <a:lnTo>
                    <a:pt x="0" y="22"/>
                  </a:lnTo>
                  <a:lnTo>
                    <a:pt x="0" y="27"/>
                  </a:lnTo>
                  <a:lnTo>
                    <a:pt x="5" y="31"/>
                  </a:lnTo>
                  <a:lnTo>
                    <a:pt x="14" y="31"/>
                  </a:lnTo>
                  <a:lnTo>
                    <a:pt x="25" y="31"/>
                  </a:lnTo>
                  <a:lnTo>
                    <a:pt x="36" y="27"/>
                  </a:lnTo>
                  <a:lnTo>
                    <a:pt x="48" y="22"/>
                  </a:lnTo>
                  <a:lnTo>
                    <a:pt x="57" y="16"/>
                  </a:lnTo>
                  <a:lnTo>
                    <a:pt x="61" y="9"/>
                  </a:lnTo>
                  <a:lnTo>
                    <a:pt x="59" y="4"/>
                  </a:lnTo>
                  <a:lnTo>
                    <a:pt x="57" y="2"/>
                  </a:lnTo>
                  <a:lnTo>
                    <a:pt x="48" y="0"/>
                  </a:lnTo>
                  <a:lnTo>
                    <a:pt x="36" y="2"/>
                  </a:lnTo>
                  <a:lnTo>
                    <a:pt x="25" y="4"/>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7" name="Freeform 424">
              <a:extLst>
                <a:ext uri="{FF2B5EF4-FFF2-40B4-BE49-F238E27FC236}">
                  <a16:creationId xmlns:a16="http://schemas.microsoft.com/office/drawing/2014/main" xmlns="" id="{2C534AFE-E0E6-F048-9B70-111359D13A6B}"/>
                </a:ext>
              </a:extLst>
            </p:cNvPr>
            <p:cNvSpPr>
              <a:spLocks/>
            </p:cNvSpPr>
            <p:nvPr/>
          </p:nvSpPr>
          <p:spPr bwMode="auto">
            <a:xfrm>
              <a:off x="1562" y="3778"/>
              <a:ext cx="61" cy="31"/>
            </a:xfrm>
            <a:custGeom>
              <a:avLst/>
              <a:gdLst>
                <a:gd name="T0" fmla="*/ 5 w 61"/>
                <a:gd name="T1" fmla="*/ 16 h 31"/>
                <a:gd name="T2" fmla="*/ 5 w 61"/>
                <a:gd name="T3" fmla="*/ 16 h 31"/>
                <a:gd name="T4" fmla="*/ 0 w 61"/>
                <a:gd name="T5" fmla="*/ 22 h 31"/>
                <a:gd name="T6" fmla="*/ 0 w 61"/>
                <a:gd name="T7" fmla="*/ 27 h 31"/>
                <a:gd name="T8" fmla="*/ 5 w 61"/>
                <a:gd name="T9" fmla="*/ 31 h 31"/>
                <a:gd name="T10" fmla="*/ 14 w 61"/>
                <a:gd name="T11" fmla="*/ 31 h 31"/>
                <a:gd name="T12" fmla="*/ 14 w 61"/>
                <a:gd name="T13" fmla="*/ 31 h 31"/>
                <a:gd name="T14" fmla="*/ 25 w 61"/>
                <a:gd name="T15" fmla="*/ 31 h 31"/>
                <a:gd name="T16" fmla="*/ 36 w 61"/>
                <a:gd name="T17" fmla="*/ 27 h 31"/>
                <a:gd name="T18" fmla="*/ 48 w 61"/>
                <a:gd name="T19" fmla="*/ 22 h 31"/>
                <a:gd name="T20" fmla="*/ 57 w 61"/>
                <a:gd name="T21" fmla="*/ 16 h 31"/>
                <a:gd name="T22" fmla="*/ 57 w 61"/>
                <a:gd name="T23" fmla="*/ 16 h 31"/>
                <a:gd name="T24" fmla="*/ 61 w 61"/>
                <a:gd name="T25" fmla="*/ 9 h 31"/>
                <a:gd name="T26" fmla="*/ 59 w 61"/>
                <a:gd name="T27" fmla="*/ 4 h 31"/>
                <a:gd name="T28" fmla="*/ 57 w 61"/>
                <a:gd name="T29" fmla="*/ 2 h 31"/>
                <a:gd name="T30" fmla="*/ 48 w 61"/>
                <a:gd name="T31" fmla="*/ 0 h 31"/>
                <a:gd name="T32" fmla="*/ 48 w 61"/>
                <a:gd name="T33" fmla="*/ 0 h 31"/>
                <a:gd name="T34" fmla="*/ 36 w 61"/>
                <a:gd name="T35" fmla="*/ 2 h 31"/>
                <a:gd name="T36" fmla="*/ 25 w 61"/>
                <a:gd name="T37" fmla="*/ 4 h 31"/>
                <a:gd name="T38" fmla="*/ 14 w 61"/>
                <a:gd name="T39" fmla="*/ 9 h 31"/>
                <a:gd name="T40" fmla="*/ 5 w 61"/>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1">
                  <a:moveTo>
                    <a:pt x="5" y="16"/>
                  </a:moveTo>
                  <a:lnTo>
                    <a:pt x="5" y="16"/>
                  </a:lnTo>
                  <a:lnTo>
                    <a:pt x="0" y="22"/>
                  </a:lnTo>
                  <a:lnTo>
                    <a:pt x="0" y="27"/>
                  </a:lnTo>
                  <a:lnTo>
                    <a:pt x="5" y="31"/>
                  </a:lnTo>
                  <a:lnTo>
                    <a:pt x="14" y="31"/>
                  </a:lnTo>
                  <a:lnTo>
                    <a:pt x="25" y="31"/>
                  </a:lnTo>
                  <a:lnTo>
                    <a:pt x="36" y="27"/>
                  </a:lnTo>
                  <a:lnTo>
                    <a:pt x="48" y="22"/>
                  </a:lnTo>
                  <a:lnTo>
                    <a:pt x="57" y="16"/>
                  </a:lnTo>
                  <a:lnTo>
                    <a:pt x="61" y="9"/>
                  </a:lnTo>
                  <a:lnTo>
                    <a:pt x="59" y="4"/>
                  </a:lnTo>
                  <a:lnTo>
                    <a:pt x="57" y="2"/>
                  </a:lnTo>
                  <a:lnTo>
                    <a:pt x="48" y="0"/>
                  </a:lnTo>
                  <a:lnTo>
                    <a:pt x="36" y="2"/>
                  </a:lnTo>
                  <a:lnTo>
                    <a:pt x="25" y="4"/>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8" name="Freeform 425">
              <a:extLst>
                <a:ext uri="{FF2B5EF4-FFF2-40B4-BE49-F238E27FC236}">
                  <a16:creationId xmlns:a16="http://schemas.microsoft.com/office/drawing/2014/main" xmlns="" id="{E147ECBE-4AD0-A042-9850-6E7A652E53A8}"/>
                </a:ext>
              </a:extLst>
            </p:cNvPr>
            <p:cNvSpPr>
              <a:spLocks/>
            </p:cNvSpPr>
            <p:nvPr/>
          </p:nvSpPr>
          <p:spPr bwMode="auto">
            <a:xfrm>
              <a:off x="5661" y="3706"/>
              <a:ext cx="72" cy="34"/>
            </a:xfrm>
            <a:custGeom>
              <a:avLst/>
              <a:gdLst>
                <a:gd name="T0" fmla="*/ 5 w 72"/>
                <a:gd name="T1" fmla="*/ 16 h 34"/>
                <a:gd name="T2" fmla="*/ 5 w 72"/>
                <a:gd name="T3" fmla="*/ 16 h 34"/>
                <a:gd name="T4" fmla="*/ 16 w 72"/>
                <a:gd name="T5" fmla="*/ 22 h 34"/>
                <a:gd name="T6" fmla="*/ 27 w 72"/>
                <a:gd name="T7" fmla="*/ 29 h 34"/>
                <a:gd name="T8" fmla="*/ 43 w 72"/>
                <a:gd name="T9" fmla="*/ 31 h 34"/>
                <a:gd name="T10" fmla="*/ 57 w 72"/>
                <a:gd name="T11" fmla="*/ 34 h 34"/>
                <a:gd name="T12" fmla="*/ 57 w 72"/>
                <a:gd name="T13" fmla="*/ 34 h 34"/>
                <a:gd name="T14" fmla="*/ 66 w 72"/>
                <a:gd name="T15" fmla="*/ 31 h 34"/>
                <a:gd name="T16" fmla="*/ 70 w 72"/>
                <a:gd name="T17" fmla="*/ 27 h 34"/>
                <a:gd name="T18" fmla="*/ 72 w 72"/>
                <a:gd name="T19" fmla="*/ 25 h 34"/>
                <a:gd name="T20" fmla="*/ 70 w 72"/>
                <a:gd name="T21" fmla="*/ 22 h 34"/>
                <a:gd name="T22" fmla="*/ 66 w 72"/>
                <a:gd name="T23" fmla="*/ 16 h 34"/>
                <a:gd name="T24" fmla="*/ 66 w 72"/>
                <a:gd name="T25" fmla="*/ 16 h 34"/>
                <a:gd name="T26" fmla="*/ 54 w 72"/>
                <a:gd name="T27" fmla="*/ 9 h 34"/>
                <a:gd name="T28" fmla="*/ 41 w 72"/>
                <a:gd name="T29" fmla="*/ 4 h 34"/>
                <a:gd name="T30" fmla="*/ 27 w 72"/>
                <a:gd name="T31" fmla="*/ 2 h 34"/>
                <a:gd name="T32" fmla="*/ 14 w 72"/>
                <a:gd name="T33" fmla="*/ 0 h 34"/>
                <a:gd name="T34" fmla="*/ 14 w 72"/>
                <a:gd name="T35" fmla="*/ 0 h 34"/>
                <a:gd name="T36" fmla="*/ 5 w 72"/>
                <a:gd name="T37" fmla="*/ 2 h 34"/>
                <a:gd name="T38" fmla="*/ 0 w 72"/>
                <a:gd name="T39" fmla="*/ 4 h 34"/>
                <a:gd name="T40" fmla="*/ 0 w 72"/>
                <a:gd name="T41" fmla="*/ 11 h 34"/>
                <a:gd name="T42" fmla="*/ 5 w 72"/>
                <a:gd name="T43" fmla="*/ 1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34">
                  <a:moveTo>
                    <a:pt x="5" y="16"/>
                  </a:moveTo>
                  <a:lnTo>
                    <a:pt x="5" y="16"/>
                  </a:lnTo>
                  <a:lnTo>
                    <a:pt x="16" y="22"/>
                  </a:lnTo>
                  <a:lnTo>
                    <a:pt x="27" y="29"/>
                  </a:lnTo>
                  <a:lnTo>
                    <a:pt x="43" y="31"/>
                  </a:lnTo>
                  <a:lnTo>
                    <a:pt x="57" y="34"/>
                  </a:lnTo>
                  <a:lnTo>
                    <a:pt x="66" y="31"/>
                  </a:lnTo>
                  <a:lnTo>
                    <a:pt x="70" y="27"/>
                  </a:lnTo>
                  <a:lnTo>
                    <a:pt x="72" y="25"/>
                  </a:lnTo>
                  <a:lnTo>
                    <a:pt x="70" y="22"/>
                  </a:lnTo>
                  <a:lnTo>
                    <a:pt x="66" y="16"/>
                  </a:lnTo>
                  <a:lnTo>
                    <a:pt x="54" y="9"/>
                  </a:lnTo>
                  <a:lnTo>
                    <a:pt x="41" y="4"/>
                  </a:lnTo>
                  <a:lnTo>
                    <a:pt x="27" y="2"/>
                  </a:lnTo>
                  <a:lnTo>
                    <a:pt x="14" y="0"/>
                  </a:lnTo>
                  <a:lnTo>
                    <a:pt x="5" y="2"/>
                  </a:lnTo>
                  <a:lnTo>
                    <a:pt x="0" y="4"/>
                  </a:lnTo>
                  <a:lnTo>
                    <a:pt x="0" y="11"/>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09" name="Freeform 426">
              <a:extLst>
                <a:ext uri="{FF2B5EF4-FFF2-40B4-BE49-F238E27FC236}">
                  <a16:creationId xmlns:a16="http://schemas.microsoft.com/office/drawing/2014/main" xmlns="" id="{184B0CE4-1883-8B46-9FCA-C6EB94977DDA}"/>
                </a:ext>
              </a:extLst>
            </p:cNvPr>
            <p:cNvSpPr>
              <a:spLocks/>
            </p:cNvSpPr>
            <p:nvPr/>
          </p:nvSpPr>
          <p:spPr bwMode="auto">
            <a:xfrm>
              <a:off x="5661" y="3706"/>
              <a:ext cx="72" cy="34"/>
            </a:xfrm>
            <a:custGeom>
              <a:avLst/>
              <a:gdLst>
                <a:gd name="T0" fmla="*/ 5 w 72"/>
                <a:gd name="T1" fmla="*/ 16 h 34"/>
                <a:gd name="T2" fmla="*/ 5 w 72"/>
                <a:gd name="T3" fmla="*/ 16 h 34"/>
                <a:gd name="T4" fmla="*/ 16 w 72"/>
                <a:gd name="T5" fmla="*/ 22 h 34"/>
                <a:gd name="T6" fmla="*/ 27 w 72"/>
                <a:gd name="T7" fmla="*/ 29 h 34"/>
                <a:gd name="T8" fmla="*/ 43 w 72"/>
                <a:gd name="T9" fmla="*/ 31 h 34"/>
                <a:gd name="T10" fmla="*/ 57 w 72"/>
                <a:gd name="T11" fmla="*/ 34 h 34"/>
                <a:gd name="T12" fmla="*/ 57 w 72"/>
                <a:gd name="T13" fmla="*/ 34 h 34"/>
                <a:gd name="T14" fmla="*/ 66 w 72"/>
                <a:gd name="T15" fmla="*/ 31 h 34"/>
                <a:gd name="T16" fmla="*/ 70 w 72"/>
                <a:gd name="T17" fmla="*/ 27 h 34"/>
                <a:gd name="T18" fmla="*/ 72 w 72"/>
                <a:gd name="T19" fmla="*/ 25 h 34"/>
                <a:gd name="T20" fmla="*/ 70 w 72"/>
                <a:gd name="T21" fmla="*/ 22 h 34"/>
                <a:gd name="T22" fmla="*/ 66 w 72"/>
                <a:gd name="T23" fmla="*/ 16 h 34"/>
                <a:gd name="T24" fmla="*/ 66 w 72"/>
                <a:gd name="T25" fmla="*/ 16 h 34"/>
                <a:gd name="T26" fmla="*/ 54 w 72"/>
                <a:gd name="T27" fmla="*/ 9 h 34"/>
                <a:gd name="T28" fmla="*/ 41 w 72"/>
                <a:gd name="T29" fmla="*/ 4 h 34"/>
                <a:gd name="T30" fmla="*/ 27 w 72"/>
                <a:gd name="T31" fmla="*/ 2 h 34"/>
                <a:gd name="T32" fmla="*/ 14 w 72"/>
                <a:gd name="T33" fmla="*/ 0 h 34"/>
                <a:gd name="T34" fmla="*/ 14 w 72"/>
                <a:gd name="T35" fmla="*/ 0 h 34"/>
                <a:gd name="T36" fmla="*/ 5 w 72"/>
                <a:gd name="T37" fmla="*/ 2 h 34"/>
                <a:gd name="T38" fmla="*/ 0 w 72"/>
                <a:gd name="T39" fmla="*/ 4 h 34"/>
                <a:gd name="T40" fmla="*/ 0 w 72"/>
                <a:gd name="T41" fmla="*/ 11 h 34"/>
                <a:gd name="T42" fmla="*/ 5 w 72"/>
                <a:gd name="T43" fmla="*/ 16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34">
                  <a:moveTo>
                    <a:pt x="5" y="16"/>
                  </a:moveTo>
                  <a:lnTo>
                    <a:pt x="5" y="16"/>
                  </a:lnTo>
                  <a:lnTo>
                    <a:pt x="16" y="22"/>
                  </a:lnTo>
                  <a:lnTo>
                    <a:pt x="27" y="29"/>
                  </a:lnTo>
                  <a:lnTo>
                    <a:pt x="43" y="31"/>
                  </a:lnTo>
                  <a:lnTo>
                    <a:pt x="57" y="34"/>
                  </a:lnTo>
                  <a:lnTo>
                    <a:pt x="66" y="31"/>
                  </a:lnTo>
                  <a:lnTo>
                    <a:pt x="70" y="27"/>
                  </a:lnTo>
                  <a:lnTo>
                    <a:pt x="72" y="25"/>
                  </a:lnTo>
                  <a:lnTo>
                    <a:pt x="70" y="22"/>
                  </a:lnTo>
                  <a:lnTo>
                    <a:pt x="66" y="16"/>
                  </a:lnTo>
                  <a:lnTo>
                    <a:pt x="54" y="9"/>
                  </a:lnTo>
                  <a:lnTo>
                    <a:pt x="41" y="4"/>
                  </a:lnTo>
                  <a:lnTo>
                    <a:pt x="27" y="2"/>
                  </a:lnTo>
                  <a:lnTo>
                    <a:pt x="14" y="0"/>
                  </a:lnTo>
                  <a:lnTo>
                    <a:pt x="5" y="2"/>
                  </a:lnTo>
                  <a:lnTo>
                    <a:pt x="0" y="4"/>
                  </a:lnTo>
                  <a:lnTo>
                    <a:pt x="0" y="11"/>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0" name="Freeform 427">
              <a:extLst>
                <a:ext uri="{FF2B5EF4-FFF2-40B4-BE49-F238E27FC236}">
                  <a16:creationId xmlns:a16="http://schemas.microsoft.com/office/drawing/2014/main" xmlns="" id="{D96B4979-8101-FA45-BC75-AF018F16A2C6}"/>
                </a:ext>
              </a:extLst>
            </p:cNvPr>
            <p:cNvSpPr>
              <a:spLocks/>
            </p:cNvSpPr>
            <p:nvPr/>
          </p:nvSpPr>
          <p:spPr bwMode="auto">
            <a:xfrm>
              <a:off x="5200" y="3710"/>
              <a:ext cx="67" cy="32"/>
            </a:xfrm>
            <a:custGeom>
              <a:avLst/>
              <a:gdLst>
                <a:gd name="T0" fmla="*/ 4 w 67"/>
                <a:gd name="T1" fmla="*/ 16 h 32"/>
                <a:gd name="T2" fmla="*/ 4 w 67"/>
                <a:gd name="T3" fmla="*/ 16 h 32"/>
                <a:gd name="T4" fmla="*/ 15 w 67"/>
                <a:gd name="T5" fmla="*/ 23 h 32"/>
                <a:gd name="T6" fmla="*/ 27 w 67"/>
                <a:gd name="T7" fmla="*/ 27 h 32"/>
                <a:gd name="T8" fmla="*/ 40 w 67"/>
                <a:gd name="T9" fmla="*/ 32 h 32"/>
                <a:gd name="T10" fmla="*/ 51 w 67"/>
                <a:gd name="T11" fmla="*/ 32 h 32"/>
                <a:gd name="T12" fmla="*/ 51 w 67"/>
                <a:gd name="T13" fmla="*/ 32 h 32"/>
                <a:gd name="T14" fmla="*/ 60 w 67"/>
                <a:gd name="T15" fmla="*/ 32 h 32"/>
                <a:gd name="T16" fmla="*/ 67 w 67"/>
                <a:gd name="T17" fmla="*/ 27 h 32"/>
                <a:gd name="T18" fmla="*/ 65 w 67"/>
                <a:gd name="T19" fmla="*/ 23 h 32"/>
                <a:gd name="T20" fmla="*/ 60 w 67"/>
                <a:gd name="T21" fmla="*/ 16 h 32"/>
                <a:gd name="T22" fmla="*/ 60 w 67"/>
                <a:gd name="T23" fmla="*/ 16 h 32"/>
                <a:gd name="T24" fmla="*/ 51 w 67"/>
                <a:gd name="T25" fmla="*/ 9 h 32"/>
                <a:gd name="T26" fmla="*/ 38 w 67"/>
                <a:gd name="T27" fmla="*/ 5 h 32"/>
                <a:gd name="T28" fmla="*/ 27 w 67"/>
                <a:gd name="T29" fmla="*/ 0 h 32"/>
                <a:gd name="T30" fmla="*/ 13 w 67"/>
                <a:gd name="T31" fmla="*/ 0 h 32"/>
                <a:gd name="T32" fmla="*/ 13 w 67"/>
                <a:gd name="T33" fmla="*/ 0 h 32"/>
                <a:gd name="T34" fmla="*/ 4 w 67"/>
                <a:gd name="T35" fmla="*/ 0 h 32"/>
                <a:gd name="T36" fmla="*/ 0 w 67"/>
                <a:gd name="T37" fmla="*/ 5 h 32"/>
                <a:gd name="T38" fmla="*/ 0 w 67"/>
                <a:gd name="T39" fmla="*/ 9 h 32"/>
                <a:gd name="T40" fmla="*/ 4 w 6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2">
                  <a:moveTo>
                    <a:pt x="4" y="16"/>
                  </a:moveTo>
                  <a:lnTo>
                    <a:pt x="4" y="16"/>
                  </a:lnTo>
                  <a:lnTo>
                    <a:pt x="15" y="23"/>
                  </a:lnTo>
                  <a:lnTo>
                    <a:pt x="27" y="27"/>
                  </a:lnTo>
                  <a:lnTo>
                    <a:pt x="40" y="32"/>
                  </a:lnTo>
                  <a:lnTo>
                    <a:pt x="51" y="32"/>
                  </a:lnTo>
                  <a:lnTo>
                    <a:pt x="60" y="32"/>
                  </a:lnTo>
                  <a:lnTo>
                    <a:pt x="67" y="27"/>
                  </a:lnTo>
                  <a:lnTo>
                    <a:pt x="65" y="23"/>
                  </a:lnTo>
                  <a:lnTo>
                    <a:pt x="60" y="16"/>
                  </a:lnTo>
                  <a:lnTo>
                    <a:pt x="51" y="9"/>
                  </a:lnTo>
                  <a:lnTo>
                    <a:pt x="38" y="5"/>
                  </a:lnTo>
                  <a:lnTo>
                    <a:pt x="27" y="0"/>
                  </a:lnTo>
                  <a:lnTo>
                    <a:pt x="13" y="0"/>
                  </a:lnTo>
                  <a:lnTo>
                    <a:pt x="4" y="0"/>
                  </a:lnTo>
                  <a:lnTo>
                    <a:pt x="0"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1" name="Freeform 428">
              <a:extLst>
                <a:ext uri="{FF2B5EF4-FFF2-40B4-BE49-F238E27FC236}">
                  <a16:creationId xmlns:a16="http://schemas.microsoft.com/office/drawing/2014/main" xmlns="" id="{694DE96A-830C-B94B-B20C-D7BBA54E332A}"/>
                </a:ext>
              </a:extLst>
            </p:cNvPr>
            <p:cNvSpPr>
              <a:spLocks/>
            </p:cNvSpPr>
            <p:nvPr/>
          </p:nvSpPr>
          <p:spPr bwMode="auto">
            <a:xfrm>
              <a:off x="5200" y="3710"/>
              <a:ext cx="67" cy="32"/>
            </a:xfrm>
            <a:custGeom>
              <a:avLst/>
              <a:gdLst>
                <a:gd name="T0" fmla="*/ 4 w 67"/>
                <a:gd name="T1" fmla="*/ 16 h 32"/>
                <a:gd name="T2" fmla="*/ 4 w 67"/>
                <a:gd name="T3" fmla="*/ 16 h 32"/>
                <a:gd name="T4" fmla="*/ 15 w 67"/>
                <a:gd name="T5" fmla="*/ 23 h 32"/>
                <a:gd name="T6" fmla="*/ 27 w 67"/>
                <a:gd name="T7" fmla="*/ 27 h 32"/>
                <a:gd name="T8" fmla="*/ 40 w 67"/>
                <a:gd name="T9" fmla="*/ 32 h 32"/>
                <a:gd name="T10" fmla="*/ 51 w 67"/>
                <a:gd name="T11" fmla="*/ 32 h 32"/>
                <a:gd name="T12" fmla="*/ 51 w 67"/>
                <a:gd name="T13" fmla="*/ 32 h 32"/>
                <a:gd name="T14" fmla="*/ 60 w 67"/>
                <a:gd name="T15" fmla="*/ 32 h 32"/>
                <a:gd name="T16" fmla="*/ 67 w 67"/>
                <a:gd name="T17" fmla="*/ 27 h 32"/>
                <a:gd name="T18" fmla="*/ 65 w 67"/>
                <a:gd name="T19" fmla="*/ 23 h 32"/>
                <a:gd name="T20" fmla="*/ 60 w 67"/>
                <a:gd name="T21" fmla="*/ 16 h 32"/>
                <a:gd name="T22" fmla="*/ 60 w 67"/>
                <a:gd name="T23" fmla="*/ 16 h 32"/>
                <a:gd name="T24" fmla="*/ 51 w 67"/>
                <a:gd name="T25" fmla="*/ 9 h 32"/>
                <a:gd name="T26" fmla="*/ 38 w 67"/>
                <a:gd name="T27" fmla="*/ 5 h 32"/>
                <a:gd name="T28" fmla="*/ 27 w 67"/>
                <a:gd name="T29" fmla="*/ 0 h 32"/>
                <a:gd name="T30" fmla="*/ 13 w 67"/>
                <a:gd name="T31" fmla="*/ 0 h 32"/>
                <a:gd name="T32" fmla="*/ 13 w 67"/>
                <a:gd name="T33" fmla="*/ 0 h 32"/>
                <a:gd name="T34" fmla="*/ 4 w 67"/>
                <a:gd name="T35" fmla="*/ 0 h 32"/>
                <a:gd name="T36" fmla="*/ 0 w 67"/>
                <a:gd name="T37" fmla="*/ 5 h 32"/>
                <a:gd name="T38" fmla="*/ 0 w 67"/>
                <a:gd name="T39" fmla="*/ 9 h 32"/>
                <a:gd name="T40" fmla="*/ 4 w 6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2">
                  <a:moveTo>
                    <a:pt x="4" y="16"/>
                  </a:moveTo>
                  <a:lnTo>
                    <a:pt x="4" y="16"/>
                  </a:lnTo>
                  <a:lnTo>
                    <a:pt x="15" y="23"/>
                  </a:lnTo>
                  <a:lnTo>
                    <a:pt x="27" y="27"/>
                  </a:lnTo>
                  <a:lnTo>
                    <a:pt x="40" y="32"/>
                  </a:lnTo>
                  <a:lnTo>
                    <a:pt x="51" y="32"/>
                  </a:lnTo>
                  <a:lnTo>
                    <a:pt x="60" y="32"/>
                  </a:lnTo>
                  <a:lnTo>
                    <a:pt x="67" y="27"/>
                  </a:lnTo>
                  <a:lnTo>
                    <a:pt x="65" y="23"/>
                  </a:lnTo>
                  <a:lnTo>
                    <a:pt x="60" y="16"/>
                  </a:lnTo>
                  <a:lnTo>
                    <a:pt x="51" y="9"/>
                  </a:lnTo>
                  <a:lnTo>
                    <a:pt x="38" y="5"/>
                  </a:lnTo>
                  <a:lnTo>
                    <a:pt x="27" y="0"/>
                  </a:lnTo>
                  <a:lnTo>
                    <a:pt x="13" y="0"/>
                  </a:lnTo>
                  <a:lnTo>
                    <a:pt x="4" y="0"/>
                  </a:lnTo>
                  <a:lnTo>
                    <a:pt x="0"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2" name="Freeform 429">
              <a:extLst>
                <a:ext uri="{FF2B5EF4-FFF2-40B4-BE49-F238E27FC236}">
                  <a16:creationId xmlns:a16="http://schemas.microsoft.com/office/drawing/2014/main" xmlns="" id="{D6E6921B-8289-7D4E-B873-A479AA9C8C92}"/>
                </a:ext>
              </a:extLst>
            </p:cNvPr>
            <p:cNvSpPr>
              <a:spLocks/>
            </p:cNvSpPr>
            <p:nvPr/>
          </p:nvSpPr>
          <p:spPr bwMode="auto">
            <a:xfrm>
              <a:off x="5143" y="3710"/>
              <a:ext cx="68" cy="34"/>
            </a:xfrm>
            <a:custGeom>
              <a:avLst/>
              <a:gdLst>
                <a:gd name="T0" fmla="*/ 7 w 68"/>
                <a:gd name="T1" fmla="*/ 16 h 34"/>
                <a:gd name="T2" fmla="*/ 7 w 68"/>
                <a:gd name="T3" fmla="*/ 16 h 34"/>
                <a:gd name="T4" fmla="*/ 16 w 68"/>
                <a:gd name="T5" fmla="*/ 23 h 34"/>
                <a:gd name="T6" fmla="*/ 27 w 68"/>
                <a:gd name="T7" fmla="*/ 30 h 34"/>
                <a:gd name="T8" fmla="*/ 41 w 68"/>
                <a:gd name="T9" fmla="*/ 32 h 34"/>
                <a:gd name="T10" fmla="*/ 54 w 68"/>
                <a:gd name="T11" fmla="*/ 34 h 34"/>
                <a:gd name="T12" fmla="*/ 54 w 68"/>
                <a:gd name="T13" fmla="*/ 34 h 34"/>
                <a:gd name="T14" fmla="*/ 63 w 68"/>
                <a:gd name="T15" fmla="*/ 32 h 34"/>
                <a:gd name="T16" fmla="*/ 68 w 68"/>
                <a:gd name="T17" fmla="*/ 27 h 34"/>
                <a:gd name="T18" fmla="*/ 68 w 68"/>
                <a:gd name="T19" fmla="*/ 23 h 34"/>
                <a:gd name="T20" fmla="*/ 61 w 68"/>
                <a:gd name="T21" fmla="*/ 16 h 34"/>
                <a:gd name="T22" fmla="*/ 61 w 68"/>
                <a:gd name="T23" fmla="*/ 16 h 34"/>
                <a:gd name="T24" fmla="*/ 52 w 68"/>
                <a:gd name="T25" fmla="*/ 9 h 34"/>
                <a:gd name="T26" fmla="*/ 41 w 68"/>
                <a:gd name="T27" fmla="*/ 5 h 34"/>
                <a:gd name="T28" fmla="*/ 27 w 68"/>
                <a:gd name="T29" fmla="*/ 3 h 34"/>
                <a:gd name="T30" fmla="*/ 16 w 68"/>
                <a:gd name="T31" fmla="*/ 0 h 34"/>
                <a:gd name="T32" fmla="*/ 16 w 68"/>
                <a:gd name="T33" fmla="*/ 0 h 34"/>
                <a:gd name="T34" fmla="*/ 5 w 68"/>
                <a:gd name="T35" fmla="*/ 3 h 34"/>
                <a:gd name="T36" fmla="*/ 0 w 68"/>
                <a:gd name="T37" fmla="*/ 5 h 34"/>
                <a:gd name="T38" fmla="*/ 0 w 68"/>
                <a:gd name="T39" fmla="*/ 12 h 34"/>
                <a:gd name="T40" fmla="*/ 7 w 6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7" y="16"/>
                  </a:moveTo>
                  <a:lnTo>
                    <a:pt x="7" y="16"/>
                  </a:lnTo>
                  <a:lnTo>
                    <a:pt x="16" y="23"/>
                  </a:lnTo>
                  <a:lnTo>
                    <a:pt x="27" y="30"/>
                  </a:lnTo>
                  <a:lnTo>
                    <a:pt x="41" y="32"/>
                  </a:lnTo>
                  <a:lnTo>
                    <a:pt x="54" y="34"/>
                  </a:lnTo>
                  <a:lnTo>
                    <a:pt x="63" y="32"/>
                  </a:lnTo>
                  <a:lnTo>
                    <a:pt x="68" y="27"/>
                  </a:lnTo>
                  <a:lnTo>
                    <a:pt x="68" y="23"/>
                  </a:lnTo>
                  <a:lnTo>
                    <a:pt x="61" y="16"/>
                  </a:lnTo>
                  <a:lnTo>
                    <a:pt x="52" y="9"/>
                  </a:lnTo>
                  <a:lnTo>
                    <a:pt x="41" y="5"/>
                  </a:lnTo>
                  <a:lnTo>
                    <a:pt x="27" y="3"/>
                  </a:lnTo>
                  <a:lnTo>
                    <a:pt x="16" y="0"/>
                  </a:lnTo>
                  <a:lnTo>
                    <a:pt x="5" y="3"/>
                  </a:lnTo>
                  <a:lnTo>
                    <a:pt x="0" y="5"/>
                  </a:lnTo>
                  <a:lnTo>
                    <a:pt x="0" y="12"/>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3" name="Freeform 430">
              <a:extLst>
                <a:ext uri="{FF2B5EF4-FFF2-40B4-BE49-F238E27FC236}">
                  <a16:creationId xmlns:a16="http://schemas.microsoft.com/office/drawing/2014/main" xmlns="" id="{7409A0E6-8780-9340-8200-76674676FECC}"/>
                </a:ext>
              </a:extLst>
            </p:cNvPr>
            <p:cNvSpPr>
              <a:spLocks/>
            </p:cNvSpPr>
            <p:nvPr/>
          </p:nvSpPr>
          <p:spPr bwMode="auto">
            <a:xfrm>
              <a:off x="5143" y="3710"/>
              <a:ext cx="68" cy="34"/>
            </a:xfrm>
            <a:custGeom>
              <a:avLst/>
              <a:gdLst>
                <a:gd name="T0" fmla="*/ 7 w 68"/>
                <a:gd name="T1" fmla="*/ 16 h 34"/>
                <a:gd name="T2" fmla="*/ 7 w 68"/>
                <a:gd name="T3" fmla="*/ 16 h 34"/>
                <a:gd name="T4" fmla="*/ 16 w 68"/>
                <a:gd name="T5" fmla="*/ 23 h 34"/>
                <a:gd name="T6" fmla="*/ 27 w 68"/>
                <a:gd name="T7" fmla="*/ 30 h 34"/>
                <a:gd name="T8" fmla="*/ 41 w 68"/>
                <a:gd name="T9" fmla="*/ 32 h 34"/>
                <a:gd name="T10" fmla="*/ 54 w 68"/>
                <a:gd name="T11" fmla="*/ 34 h 34"/>
                <a:gd name="T12" fmla="*/ 54 w 68"/>
                <a:gd name="T13" fmla="*/ 34 h 34"/>
                <a:gd name="T14" fmla="*/ 63 w 68"/>
                <a:gd name="T15" fmla="*/ 32 h 34"/>
                <a:gd name="T16" fmla="*/ 68 w 68"/>
                <a:gd name="T17" fmla="*/ 27 h 34"/>
                <a:gd name="T18" fmla="*/ 68 w 68"/>
                <a:gd name="T19" fmla="*/ 23 h 34"/>
                <a:gd name="T20" fmla="*/ 61 w 68"/>
                <a:gd name="T21" fmla="*/ 16 h 34"/>
                <a:gd name="T22" fmla="*/ 61 w 68"/>
                <a:gd name="T23" fmla="*/ 16 h 34"/>
                <a:gd name="T24" fmla="*/ 52 w 68"/>
                <a:gd name="T25" fmla="*/ 9 h 34"/>
                <a:gd name="T26" fmla="*/ 41 w 68"/>
                <a:gd name="T27" fmla="*/ 5 h 34"/>
                <a:gd name="T28" fmla="*/ 27 w 68"/>
                <a:gd name="T29" fmla="*/ 3 h 34"/>
                <a:gd name="T30" fmla="*/ 16 w 68"/>
                <a:gd name="T31" fmla="*/ 0 h 34"/>
                <a:gd name="T32" fmla="*/ 16 w 68"/>
                <a:gd name="T33" fmla="*/ 0 h 34"/>
                <a:gd name="T34" fmla="*/ 5 w 68"/>
                <a:gd name="T35" fmla="*/ 3 h 34"/>
                <a:gd name="T36" fmla="*/ 0 w 68"/>
                <a:gd name="T37" fmla="*/ 5 h 34"/>
                <a:gd name="T38" fmla="*/ 0 w 68"/>
                <a:gd name="T39" fmla="*/ 12 h 34"/>
                <a:gd name="T40" fmla="*/ 7 w 68"/>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4">
                  <a:moveTo>
                    <a:pt x="7" y="16"/>
                  </a:moveTo>
                  <a:lnTo>
                    <a:pt x="7" y="16"/>
                  </a:lnTo>
                  <a:lnTo>
                    <a:pt x="16" y="23"/>
                  </a:lnTo>
                  <a:lnTo>
                    <a:pt x="27" y="30"/>
                  </a:lnTo>
                  <a:lnTo>
                    <a:pt x="41" y="32"/>
                  </a:lnTo>
                  <a:lnTo>
                    <a:pt x="54" y="34"/>
                  </a:lnTo>
                  <a:lnTo>
                    <a:pt x="63" y="32"/>
                  </a:lnTo>
                  <a:lnTo>
                    <a:pt x="68" y="27"/>
                  </a:lnTo>
                  <a:lnTo>
                    <a:pt x="68" y="23"/>
                  </a:lnTo>
                  <a:lnTo>
                    <a:pt x="61" y="16"/>
                  </a:lnTo>
                  <a:lnTo>
                    <a:pt x="52" y="9"/>
                  </a:lnTo>
                  <a:lnTo>
                    <a:pt x="41" y="5"/>
                  </a:lnTo>
                  <a:lnTo>
                    <a:pt x="27" y="3"/>
                  </a:lnTo>
                  <a:lnTo>
                    <a:pt x="16" y="0"/>
                  </a:lnTo>
                  <a:lnTo>
                    <a:pt x="5" y="3"/>
                  </a:lnTo>
                  <a:lnTo>
                    <a:pt x="0" y="5"/>
                  </a:lnTo>
                  <a:lnTo>
                    <a:pt x="0" y="12"/>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4" name="Freeform 431">
              <a:extLst>
                <a:ext uri="{FF2B5EF4-FFF2-40B4-BE49-F238E27FC236}">
                  <a16:creationId xmlns:a16="http://schemas.microsoft.com/office/drawing/2014/main" xmlns="" id="{FF1BD395-3A8C-3B48-8EDC-D2A85DDCBD45}"/>
                </a:ext>
              </a:extLst>
            </p:cNvPr>
            <p:cNvSpPr>
              <a:spLocks/>
            </p:cNvSpPr>
            <p:nvPr/>
          </p:nvSpPr>
          <p:spPr bwMode="auto">
            <a:xfrm>
              <a:off x="5089" y="3710"/>
              <a:ext cx="66" cy="34"/>
            </a:xfrm>
            <a:custGeom>
              <a:avLst/>
              <a:gdLst>
                <a:gd name="T0" fmla="*/ 5 w 66"/>
                <a:gd name="T1" fmla="*/ 18 h 34"/>
                <a:gd name="T2" fmla="*/ 5 w 66"/>
                <a:gd name="T3" fmla="*/ 18 h 34"/>
                <a:gd name="T4" fmla="*/ 16 w 66"/>
                <a:gd name="T5" fmla="*/ 25 h 34"/>
                <a:gd name="T6" fmla="*/ 27 w 66"/>
                <a:gd name="T7" fmla="*/ 30 h 34"/>
                <a:gd name="T8" fmla="*/ 41 w 66"/>
                <a:gd name="T9" fmla="*/ 32 h 34"/>
                <a:gd name="T10" fmla="*/ 52 w 66"/>
                <a:gd name="T11" fmla="*/ 34 h 34"/>
                <a:gd name="T12" fmla="*/ 52 w 66"/>
                <a:gd name="T13" fmla="*/ 34 h 34"/>
                <a:gd name="T14" fmla="*/ 61 w 66"/>
                <a:gd name="T15" fmla="*/ 32 h 34"/>
                <a:gd name="T16" fmla="*/ 66 w 66"/>
                <a:gd name="T17" fmla="*/ 30 h 34"/>
                <a:gd name="T18" fmla="*/ 66 w 66"/>
                <a:gd name="T19" fmla="*/ 23 h 34"/>
                <a:gd name="T20" fmla="*/ 61 w 66"/>
                <a:gd name="T21" fmla="*/ 16 h 34"/>
                <a:gd name="T22" fmla="*/ 61 w 66"/>
                <a:gd name="T23" fmla="*/ 16 h 34"/>
                <a:gd name="T24" fmla="*/ 50 w 66"/>
                <a:gd name="T25" fmla="*/ 12 h 34"/>
                <a:gd name="T26" fmla="*/ 39 w 66"/>
                <a:gd name="T27" fmla="*/ 5 h 34"/>
                <a:gd name="T28" fmla="*/ 27 w 66"/>
                <a:gd name="T29" fmla="*/ 3 h 34"/>
                <a:gd name="T30" fmla="*/ 14 w 66"/>
                <a:gd name="T31" fmla="*/ 0 h 34"/>
                <a:gd name="T32" fmla="*/ 14 w 66"/>
                <a:gd name="T33" fmla="*/ 0 h 34"/>
                <a:gd name="T34" fmla="*/ 5 w 66"/>
                <a:gd name="T35" fmla="*/ 3 h 34"/>
                <a:gd name="T36" fmla="*/ 0 w 66"/>
                <a:gd name="T37" fmla="*/ 5 h 34"/>
                <a:gd name="T38" fmla="*/ 0 w 66"/>
                <a:gd name="T39" fmla="*/ 12 h 34"/>
                <a:gd name="T40" fmla="*/ 5 w 6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5" y="18"/>
                  </a:moveTo>
                  <a:lnTo>
                    <a:pt x="5" y="18"/>
                  </a:lnTo>
                  <a:lnTo>
                    <a:pt x="16" y="25"/>
                  </a:lnTo>
                  <a:lnTo>
                    <a:pt x="27" y="30"/>
                  </a:lnTo>
                  <a:lnTo>
                    <a:pt x="41" y="32"/>
                  </a:lnTo>
                  <a:lnTo>
                    <a:pt x="52" y="34"/>
                  </a:lnTo>
                  <a:lnTo>
                    <a:pt x="61" y="32"/>
                  </a:lnTo>
                  <a:lnTo>
                    <a:pt x="66" y="30"/>
                  </a:lnTo>
                  <a:lnTo>
                    <a:pt x="66" y="23"/>
                  </a:lnTo>
                  <a:lnTo>
                    <a:pt x="61" y="16"/>
                  </a:lnTo>
                  <a:lnTo>
                    <a:pt x="50" y="12"/>
                  </a:lnTo>
                  <a:lnTo>
                    <a:pt x="39" y="5"/>
                  </a:lnTo>
                  <a:lnTo>
                    <a:pt x="27" y="3"/>
                  </a:lnTo>
                  <a:lnTo>
                    <a:pt x="14" y="0"/>
                  </a:lnTo>
                  <a:lnTo>
                    <a:pt x="5" y="3"/>
                  </a:lnTo>
                  <a:lnTo>
                    <a:pt x="0" y="5"/>
                  </a:lnTo>
                  <a:lnTo>
                    <a:pt x="0" y="12"/>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5" name="Freeform 432">
              <a:extLst>
                <a:ext uri="{FF2B5EF4-FFF2-40B4-BE49-F238E27FC236}">
                  <a16:creationId xmlns:a16="http://schemas.microsoft.com/office/drawing/2014/main" xmlns="" id="{629FF671-42D2-A34B-8BE6-0CB9903A7922}"/>
                </a:ext>
              </a:extLst>
            </p:cNvPr>
            <p:cNvSpPr>
              <a:spLocks/>
            </p:cNvSpPr>
            <p:nvPr/>
          </p:nvSpPr>
          <p:spPr bwMode="auto">
            <a:xfrm>
              <a:off x="5089" y="3710"/>
              <a:ext cx="66" cy="34"/>
            </a:xfrm>
            <a:custGeom>
              <a:avLst/>
              <a:gdLst>
                <a:gd name="T0" fmla="*/ 5 w 66"/>
                <a:gd name="T1" fmla="*/ 18 h 34"/>
                <a:gd name="T2" fmla="*/ 5 w 66"/>
                <a:gd name="T3" fmla="*/ 18 h 34"/>
                <a:gd name="T4" fmla="*/ 16 w 66"/>
                <a:gd name="T5" fmla="*/ 25 h 34"/>
                <a:gd name="T6" fmla="*/ 27 w 66"/>
                <a:gd name="T7" fmla="*/ 30 h 34"/>
                <a:gd name="T8" fmla="*/ 41 w 66"/>
                <a:gd name="T9" fmla="*/ 32 h 34"/>
                <a:gd name="T10" fmla="*/ 52 w 66"/>
                <a:gd name="T11" fmla="*/ 34 h 34"/>
                <a:gd name="T12" fmla="*/ 52 w 66"/>
                <a:gd name="T13" fmla="*/ 34 h 34"/>
                <a:gd name="T14" fmla="*/ 61 w 66"/>
                <a:gd name="T15" fmla="*/ 32 h 34"/>
                <a:gd name="T16" fmla="*/ 66 w 66"/>
                <a:gd name="T17" fmla="*/ 30 h 34"/>
                <a:gd name="T18" fmla="*/ 66 w 66"/>
                <a:gd name="T19" fmla="*/ 23 h 34"/>
                <a:gd name="T20" fmla="*/ 61 w 66"/>
                <a:gd name="T21" fmla="*/ 16 h 34"/>
                <a:gd name="T22" fmla="*/ 61 w 66"/>
                <a:gd name="T23" fmla="*/ 16 h 34"/>
                <a:gd name="T24" fmla="*/ 50 w 66"/>
                <a:gd name="T25" fmla="*/ 12 h 34"/>
                <a:gd name="T26" fmla="*/ 39 w 66"/>
                <a:gd name="T27" fmla="*/ 5 h 34"/>
                <a:gd name="T28" fmla="*/ 27 w 66"/>
                <a:gd name="T29" fmla="*/ 3 h 34"/>
                <a:gd name="T30" fmla="*/ 14 w 66"/>
                <a:gd name="T31" fmla="*/ 0 h 34"/>
                <a:gd name="T32" fmla="*/ 14 w 66"/>
                <a:gd name="T33" fmla="*/ 0 h 34"/>
                <a:gd name="T34" fmla="*/ 5 w 66"/>
                <a:gd name="T35" fmla="*/ 3 h 34"/>
                <a:gd name="T36" fmla="*/ 0 w 66"/>
                <a:gd name="T37" fmla="*/ 5 h 34"/>
                <a:gd name="T38" fmla="*/ 0 w 66"/>
                <a:gd name="T39" fmla="*/ 12 h 34"/>
                <a:gd name="T40" fmla="*/ 5 w 66"/>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4">
                  <a:moveTo>
                    <a:pt x="5" y="18"/>
                  </a:moveTo>
                  <a:lnTo>
                    <a:pt x="5" y="18"/>
                  </a:lnTo>
                  <a:lnTo>
                    <a:pt x="16" y="25"/>
                  </a:lnTo>
                  <a:lnTo>
                    <a:pt x="27" y="30"/>
                  </a:lnTo>
                  <a:lnTo>
                    <a:pt x="41" y="32"/>
                  </a:lnTo>
                  <a:lnTo>
                    <a:pt x="52" y="34"/>
                  </a:lnTo>
                  <a:lnTo>
                    <a:pt x="61" y="32"/>
                  </a:lnTo>
                  <a:lnTo>
                    <a:pt x="66" y="30"/>
                  </a:lnTo>
                  <a:lnTo>
                    <a:pt x="66" y="23"/>
                  </a:lnTo>
                  <a:lnTo>
                    <a:pt x="61" y="16"/>
                  </a:lnTo>
                  <a:lnTo>
                    <a:pt x="50" y="12"/>
                  </a:lnTo>
                  <a:lnTo>
                    <a:pt x="39" y="5"/>
                  </a:lnTo>
                  <a:lnTo>
                    <a:pt x="27" y="3"/>
                  </a:lnTo>
                  <a:lnTo>
                    <a:pt x="14" y="0"/>
                  </a:lnTo>
                  <a:lnTo>
                    <a:pt x="5" y="3"/>
                  </a:lnTo>
                  <a:lnTo>
                    <a:pt x="0" y="5"/>
                  </a:lnTo>
                  <a:lnTo>
                    <a:pt x="0" y="12"/>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6" name="Freeform 433">
              <a:extLst>
                <a:ext uri="{FF2B5EF4-FFF2-40B4-BE49-F238E27FC236}">
                  <a16:creationId xmlns:a16="http://schemas.microsoft.com/office/drawing/2014/main" xmlns="" id="{6DA1331C-D5FB-4741-9347-81AB5BF0BA64}"/>
                </a:ext>
              </a:extLst>
            </p:cNvPr>
            <p:cNvSpPr>
              <a:spLocks/>
            </p:cNvSpPr>
            <p:nvPr/>
          </p:nvSpPr>
          <p:spPr bwMode="auto">
            <a:xfrm>
              <a:off x="5035" y="3713"/>
              <a:ext cx="65" cy="31"/>
            </a:xfrm>
            <a:custGeom>
              <a:avLst/>
              <a:gdLst>
                <a:gd name="T0" fmla="*/ 5 w 65"/>
                <a:gd name="T1" fmla="*/ 15 h 31"/>
                <a:gd name="T2" fmla="*/ 5 w 65"/>
                <a:gd name="T3" fmla="*/ 15 h 31"/>
                <a:gd name="T4" fmla="*/ 14 w 65"/>
                <a:gd name="T5" fmla="*/ 22 h 31"/>
                <a:gd name="T6" fmla="*/ 27 w 65"/>
                <a:gd name="T7" fmla="*/ 27 h 31"/>
                <a:gd name="T8" fmla="*/ 38 w 65"/>
                <a:gd name="T9" fmla="*/ 31 h 31"/>
                <a:gd name="T10" fmla="*/ 52 w 65"/>
                <a:gd name="T11" fmla="*/ 31 h 31"/>
                <a:gd name="T12" fmla="*/ 52 w 65"/>
                <a:gd name="T13" fmla="*/ 31 h 31"/>
                <a:gd name="T14" fmla="*/ 61 w 65"/>
                <a:gd name="T15" fmla="*/ 29 h 31"/>
                <a:gd name="T16" fmla="*/ 65 w 65"/>
                <a:gd name="T17" fmla="*/ 27 h 31"/>
                <a:gd name="T18" fmla="*/ 65 w 65"/>
                <a:gd name="T19" fmla="*/ 22 h 31"/>
                <a:gd name="T20" fmla="*/ 59 w 65"/>
                <a:gd name="T21" fmla="*/ 15 h 31"/>
                <a:gd name="T22" fmla="*/ 59 w 65"/>
                <a:gd name="T23" fmla="*/ 15 h 31"/>
                <a:gd name="T24" fmla="*/ 50 w 65"/>
                <a:gd name="T25" fmla="*/ 9 h 31"/>
                <a:gd name="T26" fmla="*/ 38 w 65"/>
                <a:gd name="T27" fmla="*/ 4 h 31"/>
                <a:gd name="T28" fmla="*/ 25 w 65"/>
                <a:gd name="T29" fmla="*/ 0 h 31"/>
                <a:gd name="T30" fmla="*/ 14 w 65"/>
                <a:gd name="T31" fmla="*/ 0 h 31"/>
                <a:gd name="T32" fmla="*/ 14 w 65"/>
                <a:gd name="T33" fmla="*/ 0 h 31"/>
                <a:gd name="T34" fmla="*/ 5 w 65"/>
                <a:gd name="T35" fmla="*/ 0 h 31"/>
                <a:gd name="T36" fmla="*/ 0 w 65"/>
                <a:gd name="T37" fmla="*/ 4 h 31"/>
                <a:gd name="T38" fmla="*/ 0 w 65"/>
                <a:gd name="T39" fmla="*/ 9 h 31"/>
                <a:gd name="T40" fmla="*/ 5 w 6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1">
                  <a:moveTo>
                    <a:pt x="5" y="15"/>
                  </a:moveTo>
                  <a:lnTo>
                    <a:pt x="5" y="15"/>
                  </a:lnTo>
                  <a:lnTo>
                    <a:pt x="14" y="22"/>
                  </a:lnTo>
                  <a:lnTo>
                    <a:pt x="27" y="27"/>
                  </a:lnTo>
                  <a:lnTo>
                    <a:pt x="38" y="31"/>
                  </a:lnTo>
                  <a:lnTo>
                    <a:pt x="52" y="31"/>
                  </a:lnTo>
                  <a:lnTo>
                    <a:pt x="61" y="29"/>
                  </a:lnTo>
                  <a:lnTo>
                    <a:pt x="65" y="27"/>
                  </a:lnTo>
                  <a:lnTo>
                    <a:pt x="65" y="22"/>
                  </a:lnTo>
                  <a:lnTo>
                    <a:pt x="59" y="15"/>
                  </a:lnTo>
                  <a:lnTo>
                    <a:pt x="50" y="9"/>
                  </a:lnTo>
                  <a:lnTo>
                    <a:pt x="38" y="4"/>
                  </a:lnTo>
                  <a:lnTo>
                    <a:pt x="25" y="0"/>
                  </a:lnTo>
                  <a:lnTo>
                    <a:pt x="14" y="0"/>
                  </a:lnTo>
                  <a:lnTo>
                    <a:pt x="5" y="0"/>
                  </a:lnTo>
                  <a:lnTo>
                    <a:pt x="0" y="4"/>
                  </a:lnTo>
                  <a:lnTo>
                    <a:pt x="0"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7" name="Freeform 434">
              <a:extLst>
                <a:ext uri="{FF2B5EF4-FFF2-40B4-BE49-F238E27FC236}">
                  <a16:creationId xmlns:a16="http://schemas.microsoft.com/office/drawing/2014/main" xmlns="" id="{C3FFA6B3-2762-5B42-AFBE-8A97EBAEB573}"/>
                </a:ext>
              </a:extLst>
            </p:cNvPr>
            <p:cNvSpPr>
              <a:spLocks/>
            </p:cNvSpPr>
            <p:nvPr/>
          </p:nvSpPr>
          <p:spPr bwMode="auto">
            <a:xfrm>
              <a:off x="5035" y="3713"/>
              <a:ext cx="65" cy="31"/>
            </a:xfrm>
            <a:custGeom>
              <a:avLst/>
              <a:gdLst>
                <a:gd name="T0" fmla="*/ 5 w 65"/>
                <a:gd name="T1" fmla="*/ 15 h 31"/>
                <a:gd name="T2" fmla="*/ 5 w 65"/>
                <a:gd name="T3" fmla="*/ 15 h 31"/>
                <a:gd name="T4" fmla="*/ 14 w 65"/>
                <a:gd name="T5" fmla="*/ 22 h 31"/>
                <a:gd name="T6" fmla="*/ 27 w 65"/>
                <a:gd name="T7" fmla="*/ 27 h 31"/>
                <a:gd name="T8" fmla="*/ 38 w 65"/>
                <a:gd name="T9" fmla="*/ 31 h 31"/>
                <a:gd name="T10" fmla="*/ 52 w 65"/>
                <a:gd name="T11" fmla="*/ 31 h 31"/>
                <a:gd name="T12" fmla="*/ 52 w 65"/>
                <a:gd name="T13" fmla="*/ 31 h 31"/>
                <a:gd name="T14" fmla="*/ 61 w 65"/>
                <a:gd name="T15" fmla="*/ 29 h 31"/>
                <a:gd name="T16" fmla="*/ 65 w 65"/>
                <a:gd name="T17" fmla="*/ 27 h 31"/>
                <a:gd name="T18" fmla="*/ 65 w 65"/>
                <a:gd name="T19" fmla="*/ 22 h 31"/>
                <a:gd name="T20" fmla="*/ 59 w 65"/>
                <a:gd name="T21" fmla="*/ 15 h 31"/>
                <a:gd name="T22" fmla="*/ 59 w 65"/>
                <a:gd name="T23" fmla="*/ 15 h 31"/>
                <a:gd name="T24" fmla="*/ 50 w 65"/>
                <a:gd name="T25" fmla="*/ 9 h 31"/>
                <a:gd name="T26" fmla="*/ 38 w 65"/>
                <a:gd name="T27" fmla="*/ 4 h 31"/>
                <a:gd name="T28" fmla="*/ 25 w 65"/>
                <a:gd name="T29" fmla="*/ 0 h 31"/>
                <a:gd name="T30" fmla="*/ 14 w 65"/>
                <a:gd name="T31" fmla="*/ 0 h 31"/>
                <a:gd name="T32" fmla="*/ 14 w 65"/>
                <a:gd name="T33" fmla="*/ 0 h 31"/>
                <a:gd name="T34" fmla="*/ 5 w 65"/>
                <a:gd name="T35" fmla="*/ 0 h 31"/>
                <a:gd name="T36" fmla="*/ 0 w 65"/>
                <a:gd name="T37" fmla="*/ 4 h 31"/>
                <a:gd name="T38" fmla="*/ 0 w 65"/>
                <a:gd name="T39" fmla="*/ 9 h 31"/>
                <a:gd name="T40" fmla="*/ 5 w 6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1">
                  <a:moveTo>
                    <a:pt x="5" y="15"/>
                  </a:moveTo>
                  <a:lnTo>
                    <a:pt x="5" y="15"/>
                  </a:lnTo>
                  <a:lnTo>
                    <a:pt x="14" y="22"/>
                  </a:lnTo>
                  <a:lnTo>
                    <a:pt x="27" y="27"/>
                  </a:lnTo>
                  <a:lnTo>
                    <a:pt x="38" y="31"/>
                  </a:lnTo>
                  <a:lnTo>
                    <a:pt x="52" y="31"/>
                  </a:lnTo>
                  <a:lnTo>
                    <a:pt x="61" y="29"/>
                  </a:lnTo>
                  <a:lnTo>
                    <a:pt x="65" y="27"/>
                  </a:lnTo>
                  <a:lnTo>
                    <a:pt x="65" y="22"/>
                  </a:lnTo>
                  <a:lnTo>
                    <a:pt x="59" y="15"/>
                  </a:lnTo>
                  <a:lnTo>
                    <a:pt x="50" y="9"/>
                  </a:lnTo>
                  <a:lnTo>
                    <a:pt x="38" y="4"/>
                  </a:lnTo>
                  <a:lnTo>
                    <a:pt x="25" y="0"/>
                  </a:lnTo>
                  <a:lnTo>
                    <a:pt x="14" y="0"/>
                  </a:lnTo>
                  <a:lnTo>
                    <a:pt x="5" y="0"/>
                  </a:lnTo>
                  <a:lnTo>
                    <a:pt x="0" y="4"/>
                  </a:lnTo>
                  <a:lnTo>
                    <a:pt x="0"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8" name="Freeform 435">
              <a:extLst>
                <a:ext uri="{FF2B5EF4-FFF2-40B4-BE49-F238E27FC236}">
                  <a16:creationId xmlns:a16="http://schemas.microsoft.com/office/drawing/2014/main" xmlns="" id="{CE58B082-78A1-044A-9328-7E49C594C940}"/>
                </a:ext>
              </a:extLst>
            </p:cNvPr>
            <p:cNvSpPr>
              <a:spLocks/>
            </p:cNvSpPr>
            <p:nvPr/>
          </p:nvSpPr>
          <p:spPr bwMode="auto">
            <a:xfrm>
              <a:off x="4981" y="3713"/>
              <a:ext cx="65" cy="31"/>
            </a:xfrm>
            <a:custGeom>
              <a:avLst/>
              <a:gdLst>
                <a:gd name="T0" fmla="*/ 5 w 65"/>
                <a:gd name="T1" fmla="*/ 15 h 31"/>
                <a:gd name="T2" fmla="*/ 5 w 65"/>
                <a:gd name="T3" fmla="*/ 15 h 31"/>
                <a:gd name="T4" fmla="*/ 16 w 65"/>
                <a:gd name="T5" fmla="*/ 22 h 31"/>
                <a:gd name="T6" fmla="*/ 27 w 65"/>
                <a:gd name="T7" fmla="*/ 27 h 31"/>
                <a:gd name="T8" fmla="*/ 38 w 65"/>
                <a:gd name="T9" fmla="*/ 31 h 31"/>
                <a:gd name="T10" fmla="*/ 52 w 65"/>
                <a:gd name="T11" fmla="*/ 31 h 31"/>
                <a:gd name="T12" fmla="*/ 52 w 65"/>
                <a:gd name="T13" fmla="*/ 31 h 31"/>
                <a:gd name="T14" fmla="*/ 61 w 65"/>
                <a:gd name="T15" fmla="*/ 31 h 31"/>
                <a:gd name="T16" fmla="*/ 65 w 65"/>
                <a:gd name="T17" fmla="*/ 27 h 31"/>
                <a:gd name="T18" fmla="*/ 65 w 65"/>
                <a:gd name="T19" fmla="*/ 22 h 31"/>
                <a:gd name="T20" fmla="*/ 59 w 65"/>
                <a:gd name="T21" fmla="*/ 15 h 31"/>
                <a:gd name="T22" fmla="*/ 59 w 65"/>
                <a:gd name="T23" fmla="*/ 15 h 31"/>
                <a:gd name="T24" fmla="*/ 50 w 65"/>
                <a:gd name="T25" fmla="*/ 9 h 31"/>
                <a:gd name="T26" fmla="*/ 38 w 65"/>
                <a:gd name="T27" fmla="*/ 4 h 31"/>
                <a:gd name="T28" fmla="*/ 25 w 65"/>
                <a:gd name="T29" fmla="*/ 0 h 31"/>
                <a:gd name="T30" fmla="*/ 14 w 65"/>
                <a:gd name="T31" fmla="*/ 0 h 31"/>
                <a:gd name="T32" fmla="*/ 14 w 65"/>
                <a:gd name="T33" fmla="*/ 0 h 31"/>
                <a:gd name="T34" fmla="*/ 5 w 65"/>
                <a:gd name="T35" fmla="*/ 0 h 31"/>
                <a:gd name="T36" fmla="*/ 0 w 65"/>
                <a:gd name="T37" fmla="*/ 4 h 31"/>
                <a:gd name="T38" fmla="*/ 0 w 65"/>
                <a:gd name="T39" fmla="*/ 9 h 31"/>
                <a:gd name="T40" fmla="*/ 5 w 6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1">
                  <a:moveTo>
                    <a:pt x="5" y="15"/>
                  </a:moveTo>
                  <a:lnTo>
                    <a:pt x="5" y="15"/>
                  </a:lnTo>
                  <a:lnTo>
                    <a:pt x="16" y="22"/>
                  </a:lnTo>
                  <a:lnTo>
                    <a:pt x="27" y="27"/>
                  </a:lnTo>
                  <a:lnTo>
                    <a:pt x="38" y="31"/>
                  </a:lnTo>
                  <a:lnTo>
                    <a:pt x="52" y="31"/>
                  </a:lnTo>
                  <a:lnTo>
                    <a:pt x="61" y="31"/>
                  </a:lnTo>
                  <a:lnTo>
                    <a:pt x="65" y="27"/>
                  </a:lnTo>
                  <a:lnTo>
                    <a:pt x="65" y="22"/>
                  </a:lnTo>
                  <a:lnTo>
                    <a:pt x="59" y="15"/>
                  </a:lnTo>
                  <a:lnTo>
                    <a:pt x="50" y="9"/>
                  </a:lnTo>
                  <a:lnTo>
                    <a:pt x="38" y="4"/>
                  </a:lnTo>
                  <a:lnTo>
                    <a:pt x="25" y="0"/>
                  </a:lnTo>
                  <a:lnTo>
                    <a:pt x="14" y="0"/>
                  </a:lnTo>
                  <a:lnTo>
                    <a:pt x="5" y="0"/>
                  </a:lnTo>
                  <a:lnTo>
                    <a:pt x="0" y="4"/>
                  </a:lnTo>
                  <a:lnTo>
                    <a:pt x="0"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19" name="Freeform 436">
              <a:extLst>
                <a:ext uri="{FF2B5EF4-FFF2-40B4-BE49-F238E27FC236}">
                  <a16:creationId xmlns:a16="http://schemas.microsoft.com/office/drawing/2014/main" xmlns="" id="{1F2C3F33-6E77-0A48-8BF5-C753FB3E7EF1}"/>
                </a:ext>
              </a:extLst>
            </p:cNvPr>
            <p:cNvSpPr>
              <a:spLocks/>
            </p:cNvSpPr>
            <p:nvPr/>
          </p:nvSpPr>
          <p:spPr bwMode="auto">
            <a:xfrm>
              <a:off x="4981" y="3713"/>
              <a:ext cx="65" cy="31"/>
            </a:xfrm>
            <a:custGeom>
              <a:avLst/>
              <a:gdLst>
                <a:gd name="T0" fmla="*/ 5 w 65"/>
                <a:gd name="T1" fmla="*/ 15 h 31"/>
                <a:gd name="T2" fmla="*/ 5 w 65"/>
                <a:gd name="T3" fmla="*/ 15 h 31"/>
                <a:gd name="T4" fmla="*/ 16 w 65"/>
                <a:gd name="T5" fmla="*/ 22 h 31"/>
                <a:gd name="T6" fmla="*/ 27 w 65"/>
                <a:gd name="T7" fmla="*/ 27 h 31"/>
                <a:gd name="T8" fmla="*/ 38 w 65"/>
                <a:gd name="T9" fmla="*/ 31 h 31"/>
                <a:gd name="T10" fmla="*/ 52 w 65"/>
                <a:gd name="T11" fmla="*/ 31 h 31"/>
                <a:gd name="T12" fmla="*/ 52 w 65"/>
                <a:gd name="T13" fmla="*/ 31 h 31"/>
                <a:gd name="T14" fmla="*/ 61 w 65"/>
                <a:gd name="T15" fmla="*/ 31 h 31"/>
                <a:gd name="T16" fmla="*/ 65 w 65"/>
                <a:gd name="T17" fmla="*/ 27 h 31"/>
                <a:gd name="T18" fmla="*/ 65 w 65"/>
                <a:gd name="T19" fmla="*/ 22 h 31"/>
                <a:gd name="T20" fmla="*/ 59 w 65"/>
                <a:gd name="T21" fmla="*/ 15 h 31"/>
                <a:gd name="T22" fmla="*/ 59 w 65"/>
                <a:gd name="T23" fmla="*/ 15 h 31"/>
                <a:gd name="T24" fmla="*/ 50 w 65"/>
                <a:gd name="T25" fmla="*/ 9 h 31"/>
                <a:gd name="T26" fmla="*/ 38 w 65"/>
                <a:gd name="T27" fmla="*/ 4 h 31"/>
                <a:gd name="T28" fmla="*/ 25 w 65"/>
                <a:gd name="T29" fmla="*/ 0 h 31"/>
                <a:gd name="T30" fmla="*/ 14 w 65"/>
                <a:gd name="T31" fmla="*/ 0 h 31"/>
                <a:gd name="T32" fmla="*/ 14 w 65"/>
                <a:gd name="T33" fmla="*/ 0 h 31"/>
                <a:gd name="T34" fmla="*/ 5 w 65"/>
                <a:gd name="T35" fmla="*/ 0 h 31"/>
                <a:gd name="T36" fmla="*/ 0 w 65"/>
                <a:gd name="T37" fmla="*/ 4 h 31"/>
                <a:gd name="T38" fmla="*/ 0 w 65"/>
                <a:gd name="T39" fmla="*/ 9 h 31"/>
                <a:gd name="T40" fmla="*/ 5 w 6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1">
                  <a:moveTo>
                    <a:pt x="5" y="15"/>
                  </a:moveTo>
                  <a:lnTo>
                    <a:pt x="5" y="15"/>
                  </a:lnTo>
                  <a:lnTo>
                    <a:pt x="16" y="22"/>
                  </a:lnTo>
                  <a:lnTo>
                    <a:pt x="27" y="27"/>
                  </a:lnTo>
                  <a:lnTo>
                    <a:pt x="38" y="31"/>
                  </a:lnTo>
                  <a:lnTo>
                    <a:pt x="52" y="31"/>
                  </a:lnTo>
                  <a:lnTo>
                    <a:pt x="61" y="31"/>
                  </a:lnTo>
                  <a:lnTo>
                    <a:pt x="65" y="27"/>
                  </a:lnTo>
                  <a:lnTo>
                    <a:pt x="65" y="22"/>
                  </a:lnTo>
                  <a:lnTo>
                    <a:pt x="59" y="15"/>
                  </a:lnTo>
                  <a:lnTo>
                    <a:pt x="50" y="9"/>
                  </a:lnTo>
                  <a:lnTo>
                    <a:pt x="38" y="4"/>
                  </a:lnTo>
                  <a:lnTo>
                    <a:pt x="25" y="0"/>
                  </a:lnTo>
                  <a:lnTo>
                    <a:pt x="14" y="0"/>
                  </a:lnTo>
                  <a:lnTo>
                    <a:pt x="5" y="0"/>
                  </a:lnTo>
                  <a:lnTo>
                    <a:pt x="0" y="4"/>
                  </a:lnTo>
                  <a:lnTo>
                    <a:pt x="0"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0" name="Freeform 437">
              <a:extLst>
                <a:ext uri="{FF2B5EF4-FFF2-40B4-BE49-F238E27FC236}">
                  <a16:creationId xmlns:a16="http://schemas.microsoft.com/office/drawing/2014/main" xmlns="" id="{0008AF1B-C1C2-9440-9AEE-316432C59FF9}"/>
                </a:ext>
              </a:extLst>
            </p:cNvPr>
            <p:cNvSpPr>
              <a:spLocks/>
            </p:cNvSpPr>
            <p:nvPr/>
          </p:nvSpPr>
          <p:spPr bwMode="auto">
            <a:xfrm>
              <a:off x="4929" y="3713"/>
              <a:ext cx="63" cy="33"/>
            </a:xfrm>
            <a:custGeom>
              <a:avLst/>
              <a:gdLst>
                <a:gd name="T0" fmla="*/ 5 w 63"/>
                <a:gd name="T1" fmla="*/ 15 h 33"/>
                <a:gd name="T2" fmla="*/ 5 w 63"/>
                <a:gd name="T3" fmla="*/ 15 h 33"/>
                <a:gd name="T4" fmla="*/ 14 w 63"/>
                <a:gd name="T5" fmla="*/ 22 h 33"/>
                <a:gd name="T6" fmla="*/ 25 w 63"/>
                <a:gd name="T7" fmla="*/ 27 h 33"/>
                <a:gd name="T8" fmla="*/ 36 w 63"/>
                <a:gd name="T9" fmla="*/ 31 h 33"/>
                <a:gd name="T10" fmla="*/ 50 w 63"/>
                <a:gd name="T11" fmla="*/ 33 h 33"/>
                <a:gd name="T12" fmla="*/ 50 w 63"/>
                <a:gd name="T13" fmla="*/ 33 h 33"/>
                <a:gd name="T14" fmla="*/ 59 w 63"/>
                <a:gd name="T15" fmla="*/ 31 h 33"/>
                <a:gd name="T16" fmla="*/ 63 w 63"/>
                <a:gd name="T17" fmla="*/ 27 h 33"/>
                <a:gd name="T18" fmla="*/ 63 w 63"/>
                <a:gd name="T19" fmla="*/ 22 h 33"/>
                <a:gd name="T20" fmla="*/ 57 w 63"/>
                <a:gd name="T21" fmla="*/ 15 h 33"/>
                <a:gd name="T22" fmla="*/ 57 w 63"/>
                <a:gd name="T23" fmla="*/ 15 h 33"/>
                <a:gd name="T24" fmla="*/ 48 w 63"/>
                <a:gd name="T25" fmla="*/ 9 h 33"/>
                <a:gd name="T26" fmla="*/ 36 w 63"/>
                <a:gd name="T27" fmla="*/ 4 h 33"/>
                <a:gd name="T28" fmla="*/ 25 w 63"/>
                <a:gd name="T29" fmla="*/ 0 h 33"/>
                <a:gd name="T30" fmla="*/ 12 w 63"/>
                <a:gd name="T31" fmla="*/ 0 h 33"/>
                <a:gd name="T32" fmla="*/ 12 w 63"/>
                <a:gd name="T33" fmla="*/ 0 h 33"/>
                <a:gd name="T34" fmla="*/ 5 w 63"/>
                <a:gd name="T35" fmla="*/ 2 h 33"/>
                <a:gd name="T36" fmla="*/ 0 w 63"/>
                <a:gd name="T37" fmla="*/ 4 h 33"/>
                <a:gd name="T38" fmla="*/ 0 w 63"/>
                <a:gd name="T39" fmla="*/ 9 h 33"/>
                <a:gd name="T40" fmla="*/ 5 w 63"/>
                <a:gd name="T41" fmla="*/ 15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3">
                  <a:moveTo>
                    <a:pt x="5" y="15"/>
                  </a:moveTo>
                  <a:lnTo>
                    <a:pt x="5" y="15"/>
                  </a:lnTo>
                  <a:lnTo>
                    <a:pt x="14" y="22"/>
                  </a:lnTo>
                  <a:lnTo>
                    <a:pt x="25" y="27"/>
                  </a:lnTo>
                  <a:lnTo>
                    <a:pt x="36" y="31"/>
                  </a:lnTo>
                  <a:lnTo>
                    <a:pt x="50" y="33"/>
                  </a:lnTo>
                  <a:lnTo>
                    <a:pt x="59" y="31"/>
                  </a:lnTo>
                  <a:lnTo>
                    <a:pt x="63" y="27"/>
                  </a:lnTo>
                  <a:lnTo>
                    <a:pt x="63" y="22"/>
                  </a:lnTo>
                  <a:lnTo>
                    <a:pt x="57" y="15"/>
                  </a:lnTo>
                  <a:lnTo>
                    <a:pt x="48" y="9"/>
                  </a:lnTo>
                  <a:lnTo>
                    <a:pt x="36" y="4"/>
                  </a:lnTo>
                  <a:lnTo>
                    <a:pt x="25" y="0"/>
                  </a:lnTo>
                  <a:lnTo>
                    <a:pt x="12" y="0"/>
                  </a:lnTo>
                  <a:lnTo>
                    <a:pt x="5" y="2"/>
                  </a:lnTo>
                  <a:lnTo>
                    <a:pt x="0" y="4"/>
                  </a:lnTo>
                  <a:lnTo>
                    <a:pt x="0"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1" name="Freeform 438">
              <a:extLst>
                <a:ext uri="{FF2B5EF4-FFF2-40B4-BE49-F238E27FC236}">
                  <a16:creationId xmlns:a16="http://schemas.microsoft.com/office/drawing/2014/main" xmlns="" id="{F630B44F-2CAF-E242-97C4-5C1DE7068320}"/>
                </a:ext>
              </a:extLst>
            </p:cNvPr>
            <p:cNvSpPr>
              <a:spLocks/>
            </p:cNvSpPr>
            <p:nvPr/>
          </p:nvSpPr>
          <p:spPr bwMode="auto">
            <a:xfrm>
              <a:off x="4929" y="3713"/>
              <a:ext cx="63" cy="33"/>
            </a:xfrm>
            <a:custGeom>
              <a:avLst/>
              <a:gdLst>
                <a:gd name="T0" fmla="*/ 5 w 63"/>
                <a:gd name="T1" fmla="*/ 15 h 33"/>
                <a:gd name="T2" fmla="*/ 5 w 63"/>
                <a:gd name="T3" fmla="*/ 15 h 33"/>
                <a:gd name="T4" fmla="*/ 14 w 63"/>
                <a:gd name="T5" fmla="*/ 22 h 33"/>
                <a:gd name="T6" fmla="*/ 25 w 63"/>
                <a:gd name="T7" fmla="*/ 27 h 33"/>
                <a:gd name="T8" fmla="*/ 36 w 63"/>
                <a:gd name="T9" fmla="*/ 31 h 33"/>
                <a:gd name="T10" fmla="*/ 50 w 63"/>
                <a:gd name="T11" fmla="*/ 33 h 33"/>
                <a:gd name="T12" fmla="*/ 50 w 63"/>
                <a:gd name="T13" fmla="*/ 33 h 33"/>
                <a:gd name="T14" fmla="*/ 59 w 63"/>
                <a:gd name="T15" fmla="*/ 31 h 33"/>
                <a:gd name="T16" fmla="*/ 63 w 63"/>
                <a:gd name="T17" fmla="*/ 27 h 33"/>
                <a:gd name="T18" fmla="*/ 63 w 63"/>
                <a:gd name="T19" fmla="*/ 22 h 33"/>
                <a:gd name="T20" fmla="*/ 57 w 63"/>
                <a:gd name="T21" fmla="*/ 15 h 33"/>
                <a:gd name="T22" fmla="*/ 57 w 63"/>
                <a:gd name="T23" fmla="*/ 15 h 33"/>
                <a:gd name="T24" fmla="*/ 48 w 63"/>
                <a:gd name="T25" fmla="*/ 9 h 33"/>
                <a:gd name="T26" fmla="*/ 36 w 63"/>
                <a:gd name="T27" fmla="*/ 4 h 33"/>
                <a:gd name="T28" fmla="*/ 25 w 63"/>
                <a:gd name="T29" fmla="*/ 0 h 33"/>
                <a:gd name="T30" fmla="*/ 12 w 63"/>
                <a:gd name="T31" fmla="*/ 0 h 33"/>
                <a:gd name="T32" fmla="*/ 12 w 63"/>
                <a:gd name="T33" fmla="*/ 0 h 33"/>
                <a:gd name="T34" fmla="*/ 5 w 63"/>
                <a:gd name="T35" fmla="*/ 2 h 33"/>
                <a:gd name="T36" fmla="*/ 0 w 63"/>
                <a:gd name="T37" fmla="*/ 4 h 33"/>
                <a:gd name="T38" fmla="*/ 0 w 63"/>
                <a:gd name="T39" fmla="*/ 9 h 33"/>
                <a:gd name="T40" fmla="*/ 5 w 63"/>
                <a:gd name="T41" fmla="*/ 15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3">
                  <a:moveTo>
                    <a:pt x="5" y="15"/>
                  </a:moveTo>
                  <a:lnTo>
                    <a:pt x="5" y="15"/>
                  </a:lnTo>
                  <a:lnTo>
                    <a:pt x="14" y="22"/>
                  </a:lnTo>
                  <a:lnTo>
                    <a:pt x="25" y="27"/>
                  </a:lnTo>
                  <a:lnTo>
                    <a:pt x="36" y="31"/>
                  </a:lnTo>
                  <a:lnTo>
                    <a:pt x="50" y="33"/>
                  </a:lnTo>
                  <a:lnTo>
                    <a:pt x="59" y="31"/>
                  </a:lnTo>
                  <a:lnTo>
                    <a:pt x="63" y="27"/>
                  </a:lnTo>
                  <a:lnTo>
                    <a:pt x="63" y="22"/>
                  </a:lnTo>
                  <a:lnTo>
                    <a:pt x="57" y="15"/>
                  </a:lnTo>
                  <a:lnTo>
                    <a:pt x="48" y="9"/>
                  </a:lnTo>
                  <a:lnTo>
                    <a:pt x="36" y="4"/>
                  </a:lnTo>
                  <a:lnTo>
                    <a:pt x="25" y="0"/>
                  </a:lnTo>
                  <a:lnTo>
                    <a:pt x="12" y="0"/>
                  </a:lnTo>
                  <a:lnTo>
                    <a:pt x="5" y="2"/>
                  </a:lnTo>
                  <a:lnTo>
                    <a:pt x="0" y="4"/>
                  </a:lnTo>
                  <a:lnTo>
                    <a:pt x="0"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2" name="Freeform 439">
              <a:extLst>
                <a:ext uri="{FF2B5EF4-FFF2-40B4-BE49-F238E27FC236}">
                  <a16:creationId xmlns:a16="http://schemas.microsoft.com/office/drawing/2014/main" xmlns="" id="{E4586B14-254C-8A4D-B739-8F9C992FC974}"/>
                </a:ext>
              </a:extLst>
            </p:cNvPr>
            <p:cNvSpPr>
              <a:spLocks/>
            </p:cNvSpPr>
            <p:nvPr/>
          </p:nvSpPr>
          <p:spPr bwMode="auto">
            <a:xfrm>
              <a:off x="4875" y="3713"/>
              <a:ext cx="63" cy="33"/>
            </a:xfrm>
            <a:custGeom>
              <a:avLst/>
              <a:gdLst>
                <a:gd name="T0" fmla="*/ 5 w 63"/>
                <a:gd name="T1" fmla="*/ 18 h 33"/>
                <a:gd name="T2" fmla="*/ 5 w 63"/>
                <a:gd name="T3" fmla="*/ 18 h 33"/>
                <a:gd name="T4" fmla="*/ 14 w 63"/>
                <a:gd name="T5" fmla="*/ 22 h 33"/>
                <a:gd name="T6" fmla="*/ 25 w 63"/>
                <a:gd name="T7" fmla="*/ 29 h 33"/>
                <a:gd name="T8" fmla="*/ 39 w 63"/>
                <a:gd name="T9" fmla="*/ 31 h 33"/>
                <a:gd name="T10" fmla="*/ 50 w 63"/>
                <a:gd name="T11" fmla="*/ 33 h 33"/>
                <a:gd name="T12" fmla="*/ 50 w 63"/>
                <a:gd name="T13" fmla="*/ 33 h 33"/>
                <a:gd name="T14" fmla="*/ 59 w 63"/>
                <a:gd name="T15" fmla="*/ 31 h 33"/>
                <a:gd name="T16" fmla="*/ 63 w 63"/>
                <a:gd name="T17" fmla="*/ 29 h 33"/>
                <a:gd name="T18" fmla="*/ 63 w 63"/>
                <a:gd name="T19" fmla="*/ 22 h 33"/>
                <a:gd name="T20" fmla="*/ 59 w 63"/>
                <a:gd name="T21" fmla="*/ 15 h 33"/>
                <a:gd name="T22" fmla="*/ 59 w 63"/>
                <a:gd name="T23" fmla="*/ 15 h 33"/>
                <a:gd name="T24" fmla="*/ 50 w 63"/>
                <a:gd name="T25" fmla="*/ 11 h 33"/>
                <a:gd name="T26" fmla="*/ 39 w 63"/>
                <a:gd name="T27" fmla="*/ 4 h 33"/>
                <a:gd name="T28" fmla="*/ 25 w 63"/>
                <a:gd name="T29" fmla="*/ 2 h 33"/>
                <a:gd name="T30" fmla="*/ 14 w 63"/>
                <a:gd name="T31" fmla="*/ 0 h 33"/>
                <a:gd name="T32" fmla="*/ 14 w 63"/>
                <a:gd name="T33" fmla="*/ 0 h 33"/>
                <a:gd name="T34" fmla="*/ 5 w 63"/>
                <a:gd name="T35" fmla="*/ 2 h 33"/>
                <a:gd name="T36" fmla="*/ 0 w 63"/>
                <a:gd name="T37" fmla="*/ 4 h 33"/>
                <a:gd name="T38" fmla="*/ 0 w 63"/>
                <a:gd name="T39" fmla="*/ 11 h 33"/>
                <a:gd name="T40" fmla="*/ 5 w 63"/>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3">
                  <a:moveTo>
                    <a:pt x="5" y="18"/>
                  </a:moveTo>
                  <a:lnTo>
                    <a:pt x="5" y="18"/>
                  </a:lnTo>
                  <a:lnTo>
                    <a:pt x="14" y="22"/>
                  </a:lnTo>
                  <a:lnTo>
                    <a:pt x="25" y="29"/>
                  </a:lnTo>
                  <a:lnTo>
                    <a:pt x="39" y="31"/>
                  </a:lnTo>
                  <a:lnTo>
                    <a:pt x="50" y="33"/>
                  </a:lnTo>
                  <a:lnTo>
                    <a:pt x="59" y="31"/>
                  </a:lnTo>
                  <a:lnTo>
                    <a:pt x="63" y="29"/>
                  </a:lnTo>
                  <a:lnTo>
                    <a:pt x="63" y="22"/>
                  </a:lnTo>
                  <a:lnTo>
                    <a:pt x="59" y="15"/>
                  </a:lnTo>
                  <a:lnTo>
                    <a:pt x="50" y="11"/>
                  </a:lnTo>
                  <a:lnTo>
                    <a:pt x="39" y="4"/>
                  </a:lnTo>
                  <a:lnTo>
                    <a:pt x="25" y="2"/>
                  </a:lnTo>
                  <a:lnTo>
                    <a:pt x="14" y="0"/>
                  </a:lnTo>
                  <a:lnTo>
                    <a:pt x="5" y="2"/>
                  </a:lnTo>
                  <a:lnTo>
                    <a:pt x="0" y="4"/>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3" name="Freeform 440">
              <a:extLst>
                <a:ext uri="{FF2B5EF4-FFF2-40B4-BE49-F238E27FC236}">
                  <a16:creationId xmlns:a16="http://schemas.microsoft.com/office/drawing/2014/main" xmlns="" id="{071AC906-ED2F-FE4C-811E-E48009D0FC66}"/>
                </a:ext>
              </a:extLst>
            </p:cNvPr>
            <p:cNvSpPr>
              <a:spLocks/>
            </p:cNvSpPr>
            <p:nvPr/>
          </p:nvSpPr>
          <p:spPr bwMode="auto">
            <a:xfrm>
              <a:off x="4875" y="3713"/>
              <a:ext cx="63" cy="33"/>
            </a:xfrm>
            <a:custGeom>
              <a:avLst/>
              <a:gdLst>
                <a:gd name="T0" fmla="*/ 5 w 63"/>
                <a:gd name="T1" fmla="*/ 18 h 33"/>
                <a:gd name="T2" fmla="*/ 5 w 63"/>
                <a:gd name="T3" fmla="*/ 18 h 33"/>
                <a:gd name="T4" fmla="*/ 14 w 63"/>
                <a:gd name="T5" fmla="*/ 22 h 33"/>
                <a:gd name="T6" fmla="*/ 25 w 63"/>
                <a:gd name="T7" fmla="*/ 29 h 33"/>
                <a:gd name="T8" fmla="*/ 39 w 63"/>
                <a:gd name="T9" fmla="*/ 31 h 33"/>
                <a:gd name="T10" fmla="*/ 50 w 63"/>
                <a:gd name="T11" fmla="*/ 33 h 33"/>
                <a:gd name="T12" fmla="*/ 50 w 63"/>
                <a:gd name="T13" fmla="*/ 33 h 33"/>
                <a:gd name="T14" fmla="*/ 59 w 63"/>
                <a:gd name="T15" fmla="*/ 31 h 33"/>
                <a:gd name="T16" fmla="*/ 63 w 63"/>
                <a:gd name="T17" fmla="*/ 29 h 33"/>
                <a:gd name="T18" fmla="*/ 63 w 63"/>
                <a:gd name="T19" fmla="*/ 22 h 33"/>
                <a:gd name="T20" fmla="*/ 59 w 63"/>
                <a:gd name="T21" fmla="*/ 15 h 33"/>
                <a:gd name="T22" fmla="*/ 59 w 63"/>
                <a:gd name="T23" fmla="*/ 15 h 33"/>
                <a:gd name="T24" fmla="*/ 50 w 63"/>
                <a:gd name="T25" fmla="*/ 11 h 33"/>
                <a:gd name="T26" fmla="*/ 39 w 63"/>
                <a:gd name="T27" fmla="*/ 4 h 33"/>
                <a:gd name="T28" fmla="*/ 25 w 63"/>
                <a:gd name="T29" fmla="*/ 2 h 33"/>
                <a:gd name="T30" fmla="*/ 14 w 63"/>
                <a:gd name="T31" fmla="*/ 0 h 33"/>
                <a:gd name="T32" fmla="*/ 14 w 63"/>
                <a:gd name="T33" fmla="*/ 0 h 33"/>
                <a:gd name="T34" fmla="*/ 5 w 63"/>
                <a:gd name="T35" fmla="*/ 2 h 33"/>
                <a:gd name="T36" fmla="*/ 0 w 63"/>
                <a:gd name="T37" fmla="*/ 4 h 33"/>
                <a:gd name="T38" fmla="*/ 0 w 63"/>
                <a:gd name="T39" fmla="*/ 11 h 33"/>
                <a:gd name="T40" fmla="*/ 5 w 63"/>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3">
                  <a:moveTo>
                    <a:pt x="5" y="18"/>
                  </a:moveTo>
                  <a:lnTo>
                    <a:pt x="5" y="18"/>
                  </a:lnTo>
                  <a:lnTo>
                    <a:pt x="14" y="22"/>
                  </a:lnTo>
                  <a:lnTo>
                    <a:pt x="25" y="29"/>
                  </a:lnTo>
                  <a:lnTo>
                    <a:pt x="39" y="31"/>
                  </a:lnTo>
                  <a:lnTo>
                    <a:pt x="50" y="33"/>
                  </a:lnTo>
                  <a:lnTo>
                    <a:pt x="59" y="31"/>
                  </a:lnTo>
                  <a:lnTo>
                    <a:pt x="63" y="29"/>
                  </a:lnTo>
                  <a:lnTo>
                    <a:pt x="63" y="22"/>
                  </a:lnTo>
                  <a:lnTo>
                    <a:pt x="59" y="15"/>
                  </a:lnTo>
                  <a:lnTo>
                    <a:pt x="50" y="11"/>
                  </a:lnTo>
                  <a:lnTo>
                    <a:pt x="39" y="4"/>
                  </a:lnTo>
                  <a:lnTo>
                    <a:pt x="25" y="2"/>
                  </a:lnTo>
                  <a:lnTo>
                    <a:pt x="14" y="0"/>
                  </a:lnTo>
                  <a:lnTo>
                    <a:pt x="5" y="2"/>
                  </a:lnTo>
                  <a:lnTo>
                    <a:pt x="0" y="4"/>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4" name="Freeform 441">
              <a:extLst>
                <a:ext uri="{FF2B5EF4-FFF2-40B4-BE49-F238E27FC236}">
                  <a16:creationId xmlns:a16="http://schemas.microsoft.com/office/drawing/2014/main" xmlns="" id="{A4935F14-4E46-9B41-AF87-78A1A5FBA5F9}"/>
                </a:ext>
              </a:extLst>
            </p:cNvPr>
            <p:cNvSpPr>
              <a:spLocks/>
            </p:cNvSpPr>
            <p:nvPr/>
          </p:nvSpPr>
          <p:spPr bwMode="auto">
            <a:xfrm>
              <a:off x="4823" y="3713"/>
              <a:ext cx="61" cy="33"/>
            </a:xfrm>
            <a:custGeom>
              <a:avLst/>
              <a:gdLst>
                <a:gd name="T0" fmla="*/ 5 w 61"/>
                <a:gd name="T1" fmla="*/ 18 h 33"/>
                <a:gd name="T2" fmla="*/ 5 w 61"/>
                <a:gd name="T3" fmla="*/ 18 h 33"/>
                <a:gd name="T4" fmla="*/ 14 w 61"/>
                <a:gd name="T5" fmla="*/ 24 h 33"/>
                <a:gd name="T6" fmla="*/ 25 w 61"/>
                <a:gd name="T7" fmla="*/ 29 h 33"/>
                <a:gd name="T8" fmla="*/ 37 w 61"/>
                <a:gd name="T9" fmla="*/ 31 h 33"/>
                <a:gd name="T10" fmla="*/ 48 w 61"/>
                <a:gd name="T11" fmla="*/ 33 h 33"/>
                <a:gd name="T12" fmla="*/ 48 w 61"/>
                <a:gd name="T13" fmla="*/ 33 h 33"/>
                <a:gd name="T14" fmla="*/ 57 w 61"/>
                <a:gd name="T15" fmla="*/ 31 h 33"/>
                <a:gd name="T16" fmla="*/ 61 w 61"/>
                <a:gd name="T17" fmla="*/ 29 h 33"/>
                <a:gd name="T18" fmla="*/ 61 w 61"/>
                <a:gd name="T19" fmla="*/ 22 h 33"/>
                <a:gd name="T20" fmla="*/ 57 w 61"/>
                <a:gd name="T21" fmla="*/ 18 h 33"/>
                <a:gd name="T22" fmla="*/ 57 w 61"/>
                <a:gd name="T23" fmla="*/ 18 h 33"/>
                <a:gd name="T24" fmla="*/ 48 w 61"/>
                <a:gd name="T25" fmla="*/ 11 h 33"/>
                <a:gd name="T26" fmla="*/ 37 w 61"/>
                <a:gd name="T27" fmla="*/ 4 h 33"/>
                <a:gd name="T28" fmla="*/ 25 w 61"/>
                <a:gd name="T29" fmla="*/ 2 h 33"/>
                <a:gd name="T30" fmla="*/ 14 w 61"/>
                <a:gd name="T31" fmla="*/ 0 h 33"/>
                <a:gd name="T32" fmla="*/ 14 w 61"/>
                <a:gd name="T33" fmla="*/ 0 h 33"/>
                <a:gd name="T34" fmla="*/ 5 w 61"/>
                <a:gd name="T35" fmla="*/ 2 h 33"/>
                <a:gd name="T36" fmla="*/ 0 w 61"/>
                <a:gd name="T37" fmla="*/ 6 h 33"/>
                <a:gd name="T38" fmla="*/ 0 w 61"/>
                <a:gd name="T39" fmla="*/ 11 h 33"/>
                <a:gd name="T40" fmla="*/ 5 w 61"/>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3">
                  <a:moveTo>
                    <a:pt x="5" y="18"/>
                  </a:moveTo>
                  <a:lnTo>
                    <a:pt x="5" y="18"/>
                  </a:lnTo>
                  <a:lnTo>
                    <a:pt x="14" y="24"/>
                  </a:lnTo>
                  <a:lnTo>
                    <a:pt x="25" y="29"/>
                  </a:lnTo>
                  <a:lnTo>
                    <a:pt x="37" y="31"/>
                  </a:lnTo>
                  <a:lnTo>
                    <a:pt x="48" y="33"/>
                  </a:lnTo>
                  <a:lnTo>
                    <a:pt x="57" y="31"/>
                  </a:lnTo>
                  <a:lnTo>
                    <a:pt x="61" y="29"/>
                  </a:lnTo>
                  <a:lnTo>
                    <a:pt x="61" y="22"/>
                  </a:lnTo>
                  <a:lnTo>
                    <a:pt x="57" y="18"/>
                  </a:lnTo>
                  <a:lnTo>
                    <a:pt x="48" y="11"/>
                  </a:lnTo>
                  <a:lnTo>
                    <a:pt x="37" y="4"/>
                  </a:lnTo>
                  <a:lnTo>
                    <a:pt x="25" y="2"/>
                  </a:lnTo>
                  <a:lnTo>
                    <a:pt x="14" y="0"/>
                  </a:lnTo>
                  <a:lnTo>
                    <a:pt x="5" y="2"/>
                  </a:lnTo>
                  <a:lnTo>
                    <a:pt x="0" y="6"/>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5" name="Freeform 442">
              <a:extLst>
                <a:ext uri="{FF2B5EF4-FFF2-40B4-BE49-F238E27FC236}">
                  <a16:creationId xmlns:a16="http://schemas.microsoft.com/office/drawing/2014/main" xmlns="" id="{AA8DB316-BD73-594D-9671-E5FD0ECBBE77}"/>
                </a:ext>
              </a:extLst>
            </p:cNvPr>
            <p:cNvSpPr>
              <a:spLocks/>
            </p:cNvSpPr>
            <p:nvPr/>
          </p:nvSpPr>
          <p:spPr bwMode="auto">
            <a:xfrm>
              <a:off x="4823" y="3713"/>
              <a:ext cx="61" cy="33"/>
            </a:xfrm>
            <a:custGeom>
              <a:avLst/>
              <a:gdLst>
                <a:gd name="T0" fmla="*/ 5 w 61"/>
                <a:gd name="T1" fmla="*/ 18 h 33"/>
                <a:gd name="T2" fmla="*/ 5 w 61"/>
                <a:gd name="T3" fmla="*/ 18 h 33"/>
                <a:gd name="T4" fmla="*/ 14 w 61"/>
                <a:gd name="T5" fmla="*/ 24 h 33"/>
                <a:gd name="T6" fmla="*/ 25 w 61"/>
                <a:gd name="T7" fmla="*/ 29 h 33"/>
                <a:gd name="T8" fmla="*/ 37 w 61"/>
                <a:gd name="T9" fmla="*/ 31 h 33"/>
                <a:gd name="T10" fmla="*/ 48 w 61"/>
                <a:gd name="T11" fmla="*/ 33 h 33"/>
                <a:gd name="T12" fmla="*/ 48 w 61"/>
                <a:gd name="T13" fmla="*/ 33 h 33"/>
                <a:gd name="T14" fmla="*/ 57 w 61"/>
                <a:gd name="T15" fmla="*/ 31 h 33"/>
                <a:gd name="T16" fmla="*/ 61 w 61"/>
                <a:gd name="T17" fmla="*/ 29 h 33"/>
                <a:gd name="T18" fmla="*/ 61 w 61"/>
                <a:gd name="T19" fmla="*/ 22 h 33"/>
                <a:gd name="T20" fmla="*/ 57 w 61"/>
                <a:gd name="T21" fmla="*/ 18 h 33"/>
                <a:gd name="T22" fmla="*/ 57 w 61"/>
                <a:gd name="T23" fmla="*/ 18 h 33"/>
                <a:gd name="T24" fmla="*/ 48 w 61"/>
                <a:gd name="T25" fmla="*/ 11 h 33"/>
                <a:gd name="T26" fmla="*/ 37 w 61"/>
                <a:gd name="T27" fmla="*/ 4 h 33"/>
                <a:gd name="T28" fmla="*/ 25 w 61"/>
                <a:gd name="T29" fmla="*/ 2 h 33"/>
                <a:gd name="T30" fmla="*/ 14 w 61"/>
                <a:gd name="T31" fmla="*/ 0 h 33"/>
                <a:gd name="T32" fmla="*/ 14 w 61"/>
                <a:gd name="T33" fmla="*/ 0 h 33"/>
                <a:gd name="T34" fmla="*/ 5 w 61"/>
                <a:gd name="T35" fmla="*/ 2 h 33"/>
                <a:gd name="T36" fmla="*/ 0 w 61"/>
                <a:gd name="T37" fmla="*/ 6 h 33"/>
                <a:gd name="T38" fmla="*/ 0 w 61"/>
                <a:gd name="T39" fmla="*/ 11 h 33"/>
                <a:gd name="T40" fmla="*/ 5 w 61"/>
                <a:gd name="T41" fmla="*/ 18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3">
                  <a:moveTo>
                    <a:pt x="5" y="18"/>
                  </a:moveTo>
                  <a:lnTo>
                    <a:pt x="5" y="18"/>
                  </a:lnTo>
                  <a:lnTo>
                    <a:pt x="14" y="24"/>
                  </a:lnTo>
                  <a:lnTo>
                    <a:pt x="25" y="29"/>
                  </a:lnTo>
                  <a:lnTo>
                    <a:pt x="37" y="31"/>
                  </a:lnTo>
                  <a:lnTo>
                    <a:pt x="48" y="33"/>
                  </a:lnTo>
                  <a:lnTo>
                    <a:pt x="57" y="31"/>
                  </a:lnTo>
                  <a:lnTo>
                    <a:pt x="61" y="29"/>
                  </a:lnTo>
                  <a:lnTo>
                    <a:pt x="61" y="22"/>
                  </a:lnTo>
                  <a:lnTo>
                    <a:pt x="57" y="18"/>
                  </a:lnTo>
                  <a:lnTo>
                    <a:pt x="48" y="11"/>
                  </a:lnTo>
                  <a:lnTo>
                    <a:pt x="37" y="4"/>
                  </a:lnTo>
                  <a:lnTo>
                    <a:pt x="25" y="2"/>
                  </a:lnTo>
                  <a:lnTo>
                    <a:pt x="14" y="0"/>
                  </a:lnTo>
                  <a:lnTo>
                    <a:pt x="5" y="2"/>
                  </a:lnTo>
                  <a:lnTo>
                    <a:pt x="0" y="6"/>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6" name="Freeform 443">
              <a:extLst>
                <a:ext uri="{FF2B5EF4-FFF2-40B4-BE49-F238E27FC236}">
                  <a16:creationId xmlns:a16="http://schemas.microsoft.com/office/drawing/2014/main" xmlns="" id="{53771EB6-5845-4C4F-85DA-4C350B52B641}"/>
                </a:ext>
              </a:extLst>
            </p:cNvPr>
            <p:cNvSpPr>
              <a:spLocks/>
            </p:cNvSpPr>
            <p:nvPr/>
          </p:nvSpPr>
          <p:spPr bwMode="auto">
            <a:xfrm>
              <a:off x="4772" y="3715"/>
              <a:ext cx="60" cy="31"/>
            </a:xfrm>
            <a:custGeom>
              <a:avLst/>
              <a:gdLst>
                <a:gd name="T0" fmla="*/ 4 w 60"/>
                <a:gd name="T1" fmla="*/ 16 h 31"/>
                <a:gd name="T2" fmla="*/ 4 w 60"/>
                <a:gd name="T3" fmla="*/ 16 h 31"/>
                <a:gd name="T4" fmla="*/ 13 w 60"/>
                <a:gd name="T5" fmla="*/ 22 h 31"/>
                <a:gd name="T6" fmla="*/ 22 w 60"/>
                <a:gd name="T7" fmla="*/ 27 h 31"/>
                <a:gd name="T8" fmla="*/ 36 w 60"/>
                <a:gd name="T9" fmla="*/ 31 h 31"/>
                <a:gd name="T10" fmla="*/ 47 w 60"/>
                <a:gd name="T11" fmla="*/ 31 h 31"/>
                <a:gd name="T12" fmla="*/ 47 w 60"/>
                <a:gd name="T13" fmla="*/ 31 h 31"/>
                <a:gd name="T14" fmla="*/ 56 w 60"/>
                <a:gd name="T15" fmla="*/ 31 h 31"/>
                <a:gd name="T16" fmla="*/ 60 w 60"/>
                <a:gd name="T17" fmla="*/ 27 h 31"/>
                <a:gd name="T18" fmla="*/ 60 w 60"/>
                <a:gd name="T19" fmla="*/ 22 h 31"/>
                <a:gd name="T20" fmla="*/ 56 w 60"/>
                <a:gd name="T21" fmla="*/ 16 h 31"/>
                <a:gd name="T22" fmla="*/ 56 w 60"/>
                <a:gd name="T23" fmla="*/ 16 h 31"/>
                <a:gd name="T24" fmla="*/ 47 w 60"/>
                <a:gd name="T25" fmla="*/ 9 h 31"/>
                <a:gd name="T26" fmla="*/ 36 w 60"/>
                <a:gd name="T27" fmla="*/ 4 h 31"/>
                <a:gd name="T28" fmla="*/ 24 w 60"/>
                <a:gd name="T29" fmla="*/ 0 h 31"/>
                <a:gd name="T30" fmla="*/ 13 w 60"/>
                <a:gd name="T31" fmla="*/ 0 h 31"/>
                <a:gd name="T32" fmla="*/ 13 w 60"/>
                <a:gd name="T33" fmla="*/ 0 h 31"/>
                <a:gd name="T34" fmla="*/ 4 w 60"/>
                <a:gd name="T35" fmla="*/ 0 h 31"/>
                <a:gd name="T36" fmla="*/ 0 w 60"/>
                <a:gd name="T37" fmla="*/ 4 h 31"/>
                <a:gd name="T38" fmla="*/ 0 w 60"/>
                <a:gd name="T39" fmla="*/ 9 h 31"/>
                <a:gd name="T40" fmla="*/ 4 w 60"/>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1">
                  <a:moveTo>
                    <a:pt x="4" y="16"/>
                  </a:moveTo>
                  <a:lnTo>
                    <a:pt x="4" y="16"/>
                  </a:lnTo>
                  <a:lnTo>
                    <a:pt x="13" y="22"/>
                  </a:lnTo>
                  <a:lnTo>
                    <a:pt x="22" y="27"/>
                  </a:lnTo>
                  <a:lnTo>
                    <a:pt x="36" y="31"/>
                  </a:lnTo>
                  <a:lnTo>
                    <a:pt x="47" y="31"/>
                  </a:lnTo>
                  <a:lnTo>
                    <a:pt x="56" y="31"/>
                  </a:lnTo>
                  <a:lnTo>
                    <a:pt x="60" y="27"/>
                  </a:lnTo>
                  <a:lnTo>
                    <a:pt x="60" y="22"/>
                  </a:lnTo>
                  <a:lnTo>
                    <a:pt x="56" y="16"/>
                  </a:lnTo>
                  <a:lnTo>
                    <a:pt x="47" y="9"/>
                  </a:lnTo>
                  <a:lnTo>
                    <a:pt x="36" y="4"/>
                  </a:lnTo>
                  <a:lnTo>
                    <a:pt x="24" y="0"/>
                  </a:lnTo>
                  <a:lnTo>
                    <a:pt x="13" y="0"/>
                  </a:lnTo>
                  <a:lnTo>
                    <a:pt x="4" y="0"/>
                  </a:lnTo>
                  <a:lnTo>
                    <a:pt x="0" y="4"/>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7" name="Freeform 444">
              <a:extLst>
                <a:ext uri="{FF2B5EF4-FFF2-40B4-BE49-F238E27FC236}">
                  <a16:creationId xmlns:a16="http://schemas.microsoft.com/office/drawing/2014/main" xmlns="" id="{D4F21D3B-0AAF-9F47-B285-90D1E3DFB280}"/>
                </a:ext>
              </a:extLst>
            </p:cNvPr>
            <p:cNvSpPr>
              <a:spLocks/>
            </p:cNvSpPr>
            <p:nvPr/>
          </p:nvSpPr>
          <p:spPr bwMode="auto">
            <a:xfrm>
              <a:off x="4772" y="3715"/>
              <a:ext cx="60" cy="31"/>
            </a:xfrm>
            <a:custGeom>
              <a:avLst/>
              <a:gdLst>
                <a:gd name="T0" fmla="*/ 4 w 60"/>
                <a:gd name="T1" fmla="*/ 16 h 31"/>
                <a:gd name="T2" fmla="*/ 4 w 60"/>
                <a:gd name="T3" fmla="*/ 16 h 31"/>
                <a:gd name="T4" fmla="*/ 13 w 60"/>
                <a:gd name="T5" fmla="*/ 22 h 31"/>
                <a:gd name="T6" fmla="*/ 22 w 60"/>
                <a:gd name="T7" fmla="*/ 27 h 31"/>
                <a:gd name="T8" fmla="*/ 36 w 60"/>
                <a:gd name="T9" fmla="*/ 31 h 31"/>
                <a:gd name="T10" fmla="*/ 47 w 60"/>
                <a:gd name="T11" fmla="*/ 31 h 31"/>
                <a:gd name="T12" fmla="*/ 47 w 60"/>
                <a:gd name="T13" fmla="*/ 31 h 31"/>
                <a:gd name="T14" fmla="*/ 56 w 60"/>
                <a:gd name="T15" fmla="*/ 31 h 31"/>
                <a:gd name="T16" fmla="*/ 60 w 60"/>
                <a:gd name="T17" fmla="*/ 27 h 31"/>
                <a:gd name="T18" fmla="*/ 60 w 60"/>
                <a:gd name="T19" fmla="*/ 22 h 31"/>
                <a:gd name="T20" fmla="*/ 56 w 60"/>
                <a:gd name="T21" fmla="*/ 16 h 31"/>
                <a:gd name="T22" fmla="*/ 56 w 60"/>
                <a:gd name="T23" fmla="*/ 16 h 31"/>
                <a:gd name="T24" fmla="*/ 47 w 60"/>
                <a:gd name="T25" fmla="*/ 9 h 31"/>
                <a:gd name="T26" fmla="*/ 36 w 60"/>
                <a:gd name="T27" fmla="*/ 4 h 31"/>
                <a:gd name="T28" fmla="*/ 24 w 60"/>
                <a:gd name="T29" fmla="*/ 0 h 31"/>
                <a:gd name="T30" fmla="*/ 13 w 60"/>
                <a:gd name="T31" fmla="*/ 0 h 31"/>
                <a:gd name="T32" fmla="*/ 13 w 60"/>
                <a:gd name="T33" fmla="*/ 0 h 31"/>
                <a:gd name="T34" fmla="*/ 4 w 60"/>
                <a:gd name="T35" fmla="*/ 0 h 31"/>
                <a:gd name="T36" fmla="*/ 0 w 60"/>
                <a:gd name="T37" fmla="*/ 4 h 31"/>
                <a:gd name="T38" fmla="*/ 0 w 60"/>
                <a:gd name="T39" fmla="*/ 9 h 31"/>
                <a:gd name="T40" fmla="*/ 4 w 60"/>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1">
                  <a:moveTo>
                    <a:pt x="4" y="16"/>
                  </a:moveTo>
                  <a:lnTo>
                    <a:pt x="4" y="16"/>
                  </a:lnTo>
                  <a:lnTo>
                    <a:pt x="13" y="22"/>
                  </a:lnTo>
                  <a:lnTo>
                    <a:pt x="22" y="27"/>
                  </a:lnTo>
                  <a:lnTo>
                    <a:pt x="36" y="31"/>
                  </a:lnTo>
                  <a:lnTo>
                    <a:pt x="47" y="31"/>
                  </a:lnTo>
                  <a:lnTo>
                    <a:pt x="56" y="31"/>
                  </a:lnTo>
                  <a:lnTo>
                    <a:pt x="60" y="27"/>
                  </a:lnTo>
                  <a:lnTo>
                    <a:pt x="60" y="22"/>
                  </a:lnTo>
                  <a:lnTo>
                    <a:pt x="56" y="16"/>
                  </a:lnTo>
                  <a:lnTo>
                    <a:pt x="47" y="9"/>
                  </a:lnTo>
                  <a:lnTo>
                    <a:pt x="36" y="4"/>
                  </a:lnTo>
                  <a:lnTo>
                    <a:pt x="24" y="0"/>
                  </a:lnTo>
                  <a:lnTo>
                    <a:pt x="13" y="0"/>
                  </a:lnTo>
                  <a:lnTo>
                    <a:pt x="4" y="0"/>
                  </a:lnTo>
                  <a:lnTo>
                    <a:pt x="0" y="4"/>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8" name="Freeform 445">
              <a:extLst>
                <a:ext uri="{FF2B5EF4-FFF2-40B4-BE49-F238E27FC236}">
                  <a16:creationId xmlns:a16="http://schemas.microsoft.com/office/drawing/2014/main" xmlns="" id="{DC8DF5F1-C880-6E4D-B317-C2D0ED1F86D1}"/>
                </a:ext>
              </a:extLst>
            </p:cNvPr>
            <p:cNvSpPr>
              <a:spLocks/>
            </p:cNvSpPr>
            <p:nvPr/>
          </p:nvSpPr>
          <p:spPr bwMode="auto">
            <a:xfrm>
              <a:off x="3531" y="3726"/>
              <a:ext cx="45" cy="34"/>
            </a:xfrm>
            <a:custGeom>
              <a:avLst/>
              <a:gdLst>
                <a:gd name="T0" fmla="*/ 0 w 45"/>
                <a:gd name="T1" fmla="*/ 16 h 34"/>
                <a:gd name="T2" fmla="*/ 0 w 45"/>
                <a:gd name="T3" fmla="*/ 16 h 34"/>
                <a:gd name="T4" fmla="*/ 2 w 45"/>
                <a:gd name="T5" fmla="*/ 23 h 34"/>
                <a:gd name="T6" fmla="*/ 9 w 45"/>
                <a:gd name="T7" fmla="*/ 27 h 34"/>
                <a:gd name="T8" fmla="*/ 18 w 45"/>
                <a:gd name="T9" fmla="*/ 32 h 34"/>
                <a:gd name="T10" fmla="*/ 27 w 45"/>
                <a:gd name="T11" fmla="*/ 34 h 34"/>
                <a:gd name="T12" fmla="*/ 27 w 45"/>
                <a:gd name="T13" fmla="*/ 34 h 34"/>
                <a:gd name="T14" fmla="*/ 36 w 45"/>
                <a:gd name="T15" fmla="*/ 32 h 34"/>
                <a:gd name="T16" fmla="*/ 43 w 45"/>
                <a:gd name="T17" fmla="*/ 27 h 34"/>
                <a:gd name="T18" fmla="*/ 45 w 45"/>
                <a:gd name="T19" fmla="*/ 23 h 34"/>
                <a:gd name="T20" fmla="*/ 45 w 45"/>
                <a:gd name="T21" fmla="*/ 16 h 34"/>
                <a:gd name="T22" fmla="*/ 45 w 45"/>
                <a:gd name="T23" fmla="*/ 16 h 34"/>
                <a:gd name="T24" fmla="*/ 40 w 45"/>
                <a:gd name="T25" fmla="*/ 9 h 34"/>
                <a:gd name="T26" fmla="*/ 33 w 45"/>
                <a:gd name="T27" fmla="*/ 5 h 34"/>
                <a:gd name="T28" fmla="*/ 24 w 45"/>
                <a:gd name="T29" fmla="*/ 2 h 34"/>
                <a:gd name="T30" fmla="*/ 15 w 45"/>
                <a:gd name="T31" fmla="*/ 0 h 34"/>
                <a:gd name="T32" fmla="*/ 15 w 45"/>
                <a:gd name="T33" fmla="*/ 0 h 34"/>
                <a:gd name="T34" fmla="*/ 9 w 45"/>
                <a:gd name="T35" fmla="*/ 2 h 34"/>
                <a:gd name="T36" fmla="*/ 2 w 45"/>
                <a:gd name="T37" fmla="*/ 5 h 34"/>
                <a:gd name="T38" fmla="*/ 0 w 45"/>
                <a:gd name="T39" fmla="*/ 11 h 34"/>
                <a:gd name="T40" fmla="*/ 0 w 45"/>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6"/>
                  </a:moveTo>
                  <a:lnTo>
                    <a:pt x="0" y="16"/>
                  </a:lnTo>
                  <a:lnTo>
                    <a:pt x="2" y="23"/>
                  </a:lnTo>
                  <a:lnTo>
                    <a:pt x="9" y="27"/>
                  </a:lnTo>
                  <a:lnTo>
                    <a:pt x="18" y="32"/>
                  </a:lnTo>
                  <a:lnTo>
                    <a:pt x="27" y="34"/>
                  </a:lnTo>
                  <a:lnTo>
                    <a:pt x="36" y="32"/>
                  </a:lnTo>
                  <a:lnTo>
                    <a:pt x="43" y="27"/>
                  </a:lnTo>
                  <a:lnTo>
                    <a:pt x="45" y="23"/>
                  </a:lnTo>
                  <a:lnTo>
                    <a:pt x="45" y="16"/>
                  </a:lnTo>
                  <a:lnTo>
                    <a:pt x="40" y="9"/>
                  </a:lnTo>
                  <a:lnTo>
                    <a:pt x="33" y="5"/>
                  </a:lnTo>
                  <a:lnTo>
                    <a:pt x="24" y="2"/>
                  </a:lnTo>
                  <a:lnTo>
                    <a:pt x="15" y="0"/>
                  </a:lnTo>
                  <a:lnTo>
                    <a:pt x="9" y="2"/>
                  </a:lnTo>
                  <a:lnTo>
                    <a:pt x="2" y="5"/>
                  </a:lnTo>
                  <a:lnTo>
                    <a:pt x="0"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29" name="Freeform 446">
              <a:extLst>
                <a:ext uri="{FF2B5EF4-FFF2-40B4-BE49-F238E27FC236}">
                  <a16:creationId xmlns:a16="http://schemas.microsoft.com/office/drawing/2014/main" xmlns="" id="{19E77122-CF23-5A49-B8A4-38F366B16E48}"/>
                </a:ext>
              </a:extLst>
            </p:cNvPr>
            <p:cNvSpPr>
              <a:spLocks/>
            </p:cNvSpPr>
            <p:nvPr/>
          </p:nvSpPr>
          <p:spPr bwMode="auto">
            <a:xfrm>
              <a:off x="3531" y="3726"/>
              <a:ext cx="45" cy="34"/>
            </a:xfrm>
            <a:custGeom>
              <a:avLst/>
              <a:gdLst>
                <a:gd name="T0" fmla="*/ 0 w 45"/>
                <a:gd name="T1" fmla="*/ 16 h 34"/>
                <a:gd name="T2" fmla="*/ 0 w 45"/>
                <a:gd name="T3" fmla="*/ 16 h 34"/>
                <a:gd name="T4" fmla="*/ 2 w 45"/>
                <a:gd name="T5" fmla="*/ 23 h 34"/>
                <a:gd name="T6" fmla="*/ 9 w 45"/>
                <a:gd name="T7" fmla="*/ 27 h 34"/>
                <a:gd name="T8" fmla="*/ 18 w 45"/>
                <a:gd name="T9" fmla="*/ 32 h 34"/>
                <a:gd name="T10" fmla="*/ 27 w 45"/>
                <a:gd name="T11" fmla="*/ 34 h 34"/>
                <a:gd name="T12" fmla="*/ 27 w 45"/>
                <a:gd name="T13" fmla="*/ 34 h 34"/>
                <a:gd name="T14" fmla="*/ 36 w 45"/>
                <a:gd name="T15" fmla="*/ 32 h 34"/>
                <a:gd name="T16" fmla="*/ 43 w 45"/>
                <a:gd name="T17" fmla="*/ 27 h 34"/>
                <a:gd name="T18" fmla="*/ 45 w 45"/>
                <a:gd name="T19" fmla="*/ 23 h 34"/>
                <a:gd name="T20" fmla="*/ 45 w 45"/>
                <a:gd name="T21" fmla="*/ 16 h 34"/>
                <a:gd name="T22" fmla="*/ 45 w 45"/>
                <a:gd name="T23" fmla="*/ 16 h 34"/>
                <a:gd name="T24" fmla="*/ 40 w 45"/>
                <a:gd name="T25" fmla="*/ 9 h 34"/>
                <a:gd name="T26" fmla="*/ 33 w 45"/>
                <a:gd name="T27" fmla="*/ 5 h 34"/>
                <a:gd name="T28" fmla="*/ 24 w 45"/>
                <a:gd name="T29" fmla="*/ 2 h 34"/>
                <a:gd name="T30" fmla="*/ 15 w 45"/>
                <a:gd name="T31" fmla="*/ 0 h 34"/>
                <a:gd name="T32" fmla="*/ 15 w 45"/>
                <a:gd name="T33" fmla="*/ 0 h 34"/>
                <a:gd name="T34" fmla="*/ 9 w 45"/>
                <a:gd name="T35" fmla="*/ 2 h 34"/>
                <a:gd name="T36" fmla="*/ 2 w 45"/>
                <a:gd name="T37" fmla="*/ 5 h 34"/>
                <a:gd name="T38" fmla="*/ 0 w 45"/>
                <a:gd name="T39" fmla="*/ 11 h 34"/>
                <a:gd name="T40" fmla="*/ 0 w 45"/>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6"/>
                  </a:moveTo>
                  <a:lnTo>
                    <a:pt x="0" y="16"/>
                  </a:lnTo>
                  <a:lnTo>
                    <a:pt x="2" y="23"/>
                  </a:lnTo>
                  <a:lnTo>
                    <a:pt x="9" y="27"/>
                  </a:lnTo>
                  <a:lnTo>
                    <a:pt x="18" y="32"/>
                  </a:lnTo>
                  <a:lnTo>
                    <a:pt x="27" y="34"/>
                  </a:lnTo>
                  <a:lnTo>
                    <a:pt x="36" y="32"/>
                  </a:lnTo>
                  <a:lnTo>
                    <a:pt x="43" y="27"/>
                  </a:lnTo>
                  <a:lnTo>
                    <a:pt x="45" y="23"/>
                  </a:lnTo>
                  <a:lnTo>
                    <a:pt x="45" y="16"/>
                  </a:lnTo>
                  <a:lnTo>
                    <a:pt x="40" y="9"/>
                  </a:lnTo>
                  <a:lnTo>
                    <a:pt x="33" y="5"/>
                  </a:lnTo>
                  <a:lnTo>
                    <a:pt x="24" y="2"/>
                  </a:lnTo>
                  <a:lnTo>
                    <a:pt x="15" y="0"/>
                  </a:lnTo>
                  <a:lnTo>
                    <a:pt x="9" y="2"/>
                  </a:lnTo>
                  <a:lnTo>
                    <a:pt x="2" y="5"/>
                  </a:lnTo>
                  <a:lnTo>
                    <a:pt x="0"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0" name="Freeform 447">
              <a:extLst>
                <a:ext uri="{FF2B5EF4-FFF2-40B4-BE49-F238E27FC236}">
                  <a16:creationId xmlns:a16="http://schemas.microsoft.com/office/drawing/2014/main" xmlns="" id="{8AC29545-2680-3B47-84A3-9808D8714A46}"/>
                </a:ext>
              </a:extLst>
            </p:cNvPr>
            <p:cNvSpPr>
              <a:spLocks/>
            </p:cNvSpPr>
            <p:nvPr/>
          </p:nvSpPr>
          <p:spPr bwMode="auto">
            <a:xfrm>
              <a:off x="3486" y="3726"/>
              <a:ext cx="45" cy="34"/>
            </a:xfrm>
            <a:custGeom>
              <a:avLst/>
              <a:gdLst>
                <a:gd name="T0" fmla="*/ 0 w 45"/>
                <a:gd name="T1" fmla="*/ 18 h 34"/>
                <a:gd name="T2" fmla="*/ 0 w 45"/>
                <a:gd name="T3" fmla="*/ 18 h 34"/>
                <a:gd name="T4" fmla="*/ 2 w 45"/>
                <a:gd name="T5" fmla="*/ 23 h 34"/>
                <a:gd name="T6" fmla="*/ 9 w 45"/>
                <a:gd name="T7" fmla="*/ 29 h 34"/>
                <a:gd name="T8" fmla="*/ 18 w 45"/>
                <a:gd name="T9" fmla="*/ 32 h 34"/>
                <a:gd name="T10" fmla="*/ 27 w 45"/>
                <a:gd name="T11" fmla="*/ 34 h 34"/>
                <a:gd name="T12" fmla="*/ 27 w 45"/>
                <a:gd name="T13" fmla="*/ 34 h 34"/>
                <a:gd name="T14" fmla="*/ 36 w 45"/>
                <a:gd name="T15" fmla="*/ 32 h 34"/>
                <a:gd name="T16" fmla="*/ 40 w 45"/>
                <a:gd name="T17" fmla="*/ 29 h 34"/>
                <a:gd name="T18" fmla="*/ 45 w 45"/>
                <a:gd name="T19" fmla="*/ 23 h 34"/>
                <a:gd name="T20" fmla="*/ 45 w 45"/>
                <a:gd name="T21" fmla="*/ 16 h 34"/>
                <a:gd name="T22" fmla="*/ 45 w 45"/>
                <a:gd name="T23" fmla="*/ 16 h 34"/>
                <a:gd name="T24" fmla="*/ 40 w 45"/>
                <a:gd name="T25" fmla="*/ 11 h 34"/>
                <a:gd name="T26" fmla="*/ 33 w 45"/>
                <a:gd name="T27" fmla="*/ 5 h 34"/>
                <a:gd name="T28" fmla="*/ 27 w 45"/>
                <a:gd name="T29" fmla="*/ 2 h 34"/>
                <a:gd name="T30" fmla="*/ 18 w 45"/>
                <a:gd name="T31" fmla="*/ 0 h 34"/>
                <a:gd name="T32" fmla="*/ 18 w 45"/>
                <a:gd name="T33" fmla="*/ 0 h 34"/>
                <a:gd name="T34" fmla="*/ 9 w 45"/>
                <a:gd name="T35" fmla="*/ 2 h 34"/>
                <a:gd name="T36" fmla="*/ 2 w 45"/>
                <a:gd name="T37" fmla="*/ 7 h 34"/>
                <a:gd name="T38" fmla="*/ 0 w 45"/>
                <a:gd name="T39" fmla="*/ 11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2" y="23"/>
                  </a:lnTo>
                  <a:lnTo>
                    <a:pt x="9" y="29"/>
                  </a:lnTo>
                  <a:lnTo>
                    <a:pt x="18" y="32"/>
                  </a:lnTo>
                  <a:lnTo>
                    <a:pt x="27" y="34"/>
                  </a:lnTo>
                  <a:lnTo>
                    <a:pt x="36" y="32"/>
                  </a:lnTo>
                  <a:lnTo>
                    <a:pt x="40" y="29"/>
                  </a:lnTo>
                  <a:lnTo>
                    <a:pt x="45" y="23"/>
                  </a:lnTo>
                  <a:lnTo>
                    <a:pt x="45" y="16"/>
                  </a:lnTo>
                  <a:lnTo>
                    <a:pt x="40" y="11"/>
                  </a:lnTo>
                  <a:lnTo>
                    <a:pt x="33" y="5"/>
                  </a:lnTo>
                  <a:lnTo>
                    <a:pt x="27" y="2"/>
                  </a:lnTo>
                  <a:lnTo>
                    <a:pt x="18" y="0"/>
                  </a:lnTo>
                  <a:lnTo>
                    <a:pt x="9" y="2"/>
                  </a:lnTo>
                  <a:lnTo>
                    <a:pt x="2" y="7"/>
                  </a:lnTo>
                  <a:lnTo>
                    <a:pt x="0"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1" name="Freeform 448">
              <a:extLst>
                <a:ext uri="{FF2B5EF4-FFF2-40B4-BE49-F238E27FC236}">
                  <a16:creationId xmlns:a16="http://schemas.microsoft.com/office/drawing/2014/main" xmlns="" id="{4B4763FC-1394-1C45-BB08-716CEE3543BC}"/>
                </a:ext>
              </a:extLst>
            </p:cNvPr>
            <p:cNvSpPr>
              <a:spLocks/>
            </p:cNvSpPr>
            <p:nvPr/>
          </p:nvSpPr>
          <p:spPr bwMode="auto">
            <a:xfrm>
              <a:off x="3486" y="3726"/>
              <a:ext cx="45" cy="34"/>
            </a:xfrm>
            <a:custGeom>
              <a:avLst/>
              <a:gdLst>
                <a:gd name="T0" fmla="*/ 0 w 45"/>
                <a:gd name="T1" fmla="*/ 18 h 34"/>
                <a:gd name="T2" fmla="*/ 0 w 45"/>
                <a:gd name="T3" fmla="*/ 18 h 34"/>
                <a:gd name="T4" fmla="*/ 2 w 45"/>
                <a:gd name="T5" fmla="*/ 23 h 34"/>
                <a:gd name="T6" fmla="*/ 9 w 45"/>
                <a:gd name="T7" fmla="*/ 29 h 34"/>
                <a:gd name="T8" fmla="*/ 18 w 45"/>
                <a:gd name="T9" fmla="*/ 32 h 34"/>
                <a:gd name="T10" fmla="*/ 27 w 45"/>
                <a:gd name="T11" fmla="*/ 34 h 34"/>
                <a:gd name="T12" fmla="*/ 27 w 45"/>
                <a:gd name="T13" fmla="*/ 34 h 34"/>
                <a:gd name="T14" fmla="*/ 36 w 45"/>
                <a:gd name="T15" fmla="*/ 32 h 34"/>
                <a:gd name="T16" fmla="*/ 40 w 45"/>
                <a:gd name="T17" fmla="*/ 29 h 34"/>
                <a:gd name="T18" fmla="*/ 45 w 45"/>
                <a:gd name="T19" fmla="*/ 23 h 34"/>
                <a:gd name="T20" fmla="*/ 45 w 45"/>
                <a:gd name="T21" fmla="*/ 16 h 34"/>
                <a:gd name="T22" fmla="*/ 45 w 45"/>
                <a:gd name="T23" fmla="*/ 16 h 34"/>
                <a:gd name="T24" fmla="*/ 40 w 45"/>
                <a:gd name="T25" fmla="*/ 11 h 34"/>
                <a:gd name="T26" fmla="*/ 33 w 45"/>
                <a:gd name="T27" fmla="*/ 5 h 34"/>
                <a:gd name="T28" fmla="*/ 27 w 45"/>
                <a:gd name="T29" fmla="*/ 2 h 34"/>
                <a:gd name="T30" fmla="*/ 18 w 45"/>
                <a:gd name="T31" fmla="*/ 0 h 34"/>
                <a:gd name="T32" fmla="*/ 18 w 45"/>
                <a:gd name="T33" fmla="*/ 0 h 34"/>
                <a:gd name="T34" fmla="*/ 9 w 45"/>
                <a:gd name="T35" fmla="*/ 2 h 34"/>
                <a:gd name="T36" fmla="*/ 2 w 45"/>
                <a:gd name="T37" fmla="*/ 7 h 34"/>
                <a:gd name="T38" fmla="*/ 0 w 45"/>
                <a:gd name="T39" fmla="*/ 11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2" y="23"/>
                  </a:lnTo>
                  <a:lnTo>
                    <a:pt x="9" y="29"/>
                  </a:lnTo>
                  <a:lnTo>
                    <a:pt x="18" y="32"/>
                  </a:lnTo>
                  <a:lnTo>
                    <a:pt x="27" y="34"/>
                  </a:lnTo>
                  <a:lnTo>
                    <a:pt x="36" y="32"/>
                  </a:lnTo>
                  <a:lnTo>
                    <a:pt x="40" y="29"/>
                  </a:lnTo>
                  <a:lnTo>
                    <a:pt x="45" y="23"/>
                  </a:lnTo>
                  <a:lnTo>
                    <a:pt x="45" y="16"/>
                  </a:lnTo>
                  <a:lnTo>
                    <a:pt x="40" y="11"/>
                  </a:lnTo>
                  <a:lnTo>
                    <a:pt x="33" y="5"/>
                  </a:lnTo>
                  <a:lnTo>
                    <a:pt x="27" y="2"/>
                  </a:lnTo>
                  <a:lnTo>
                    <a:pt x="18" y="0"/>
                  </a:lnTo>
                  <a:lnTo>
                    <a:pt x="9" y="2"/>
                  </a:lnTo>
                  <a:lnTo>
                    <a:pt x="2" y="7"/>
                  </a:lnTo>
                  <a:lnTo>
                    <a:pt x="0"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2" name="Freeform 449">
              <a:extLst>
                <a:ext uri="{FF2B5EF4-FFF2-40B4-BE49-F238E27FC236}">
                  <a16:creationId xmlns:a16="http://schemas.microsoft.com/office/drawing/2014/main" xmlns="" id="{E8DB211D-601E-274F-B870-258F96E7C522}"/>
                </a:ext>
              </a:extLst>
            </p:cNvPr>
            <p:cNvSpPr>
              <a:spLocks/>
            </p:cNvSpPr>
            <p:nvPr/>
          </p:nvSpPr>
          <p:spPr bwMode="auto">
            <a:xfrm>
              <a:off x="3351" y="3728"/>
              <a:ext cx="45" cy="32"/>
            </a:xfrm>
            <a:custGeom>
              <a:avLst/>
              <a:gdLst>
                <a:gd name="T0" fmla="*/ 0 w 45"/>
                <a:gd name="T1" fmla="*/ 16 h 32"/>
                <a:gd name="T2" fmla="*/ 0 w 45"/>
                <a:gd name="T3" fmla="*/ 16 h 32"/>
                <a:gd name="T4" fmla="*/ 2 w 45"/>
                <a:gd name="T5" fmla="*/ 23 h 32"/>
                <a:gd name="T6" fmla="*/ 9 w 45"/>
                <a:gd name="T7" fmla="*/ 27 h 32"/>
                <a:gd name="T8" fmla="*/ 15 w 45"/>
                <a:gd name="T9" fmla="*/ 32 h 32"/>
                <a:gd name="T10" fmla="*/ 24 w 45"/>
                <a:gd name="T11" fmla="*/ 32 h 32"/>
                <a:gd name="T12" fmla="*/ 24 w 45"/>
                <a:gd name="T13" fmla="*/ 32 h 32"/>
                <a:gd name="T14" fmla="*/ 33 w 45"/>
                <a:gd name="T15" fmla="*/ 32 h 32"/>
                <a:gd name="T16" fmla="*/ 40 w 45"/>
                <a:gd name="T17" fmla="*/ 27 h 32"/>
                <a:gd name="T18" fmla="*/ 45 w 45"/>
                <a:gd name="T19" fmla="*/ 23 h 32"/>
                <a:gd name="T20" fmla="*/ 45 w 45"/>
                <a:gd name="T21" fmla="*/ 16 h 32"/>
                <a:gd name="T22" fmla="*/ 45 w 45"/>
                <a:gd name="T23" fmla="*/ 16 h 32"/>
                <a:gd name="T24" fmla="*/ 42 w 45"/>
                <a:gd name="T25" fmla="*/ 9 h 32"/>
                <a:gd name="T26" fmla="*/ 36 w 45"/>
                <a:gd name="T27" fmla="*/ 5 h 32"/>
                <a:gd name="T28" fmla="*/ 29 w 45"/>
                <a:gd name="T29" fmla="*/ 3 h 32"/>
                <a:gd name="T30" fmla="*/ 20 w 45"/>
                <a:gd name="T31" fmla="*/ 0 h 32"/>
                <a:gd name="T32" fmla="*/ 20 w 45"/>
                <a:gd name="T33" fmla="*/ 0 h 32"/>
                <a:gd name="T34" fmla="*/ 11 w 45"/>
                <a:gd name="T35" fmla="*/ 3 h 32"/>
                <a:gd name="T36" fmla="*/ 4 w 45"/>
                <a:gd name="T37" fmla="*/ 5 h 32"/>
                <a:gd name="T38" fmla="*/ 0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9" y="27"/>
                  </a:lnTo>
                  <a:lnTo>
                    <a:pt x="15" y="32"/>
                  </a:lnTo>
                  <a:lnTo>
                    <a:pt x="24" y="32"/>
                  </a:lnTo>
                  <a:lnTo>
                    <a:pt x="33" y="32"/>
                  </a:lnTo>
                  <a:lnTo>
                    <a:pt x="40" y="27"/>
                  </a:lnTo>
                  <a:lnTo>
                    <a:pt x="45" y="23"/>
                  </a:lnTo>
                  <a:lnTo>
                    <a:pt x="45" y="16"/>
                  </a:lnTo>
                  <a:lnTo>
                    <a:pt x="42" y="9"/>
                  </a:lnTo>
                  <a:lnTo>
                    <a:pt x="36" y="5"/>
                  </a:lnTo>
                  <a:lnTo>
                    <a:pt x="29" y="3"/>
                  </a:lnTo>
                  <a:lnTo>
                    <a:pt x="20" y="0"/>
                  </a:lnTo>
                  <a:lnTo>
                    <a:pt x="11" y="3"/>
                  </a:lnTo>
                  <a:lnTo>
                    <a:pt x="4"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3" name="Freeform 450">
              <a:extLst>
                <a:ext uri="{FF2B5EF4-FFF2-40B4-BE49-F238E27FC236}">
                  <a16:creationId xmlns:a16="http://schemas.microsoft.com/office/drawing/2014/main" xmlns="" id="{CA79E66D-8787-BA4D-B57F-9EB033446843}"/>
                </a:ext>
              </a:extLst>
            </p:cNvPr>
            <p:cNvSpPr>
              <a:spLocks/>
            </p:cNvSpPr>
            <p:nvPr/>
          </p:nvSpPr>
          <p:spPr bwMode="auto">
            <a:xfrm>
              <a:off x="3351" y="3728"/>
              <a:ext cx="45" cy="32"/>
            </a:xfrm>
            <a:custGeom>
              <a:avLst/>
              <a:gdLst>
                <a:gd name="T0" fmla="*/ 0 w 45"/>
                <a:gd name="T1" fmla="*/ 16 h 32"/>
                <a:gd name="T2" fmla="*/ 0 w 45"/>
                <a:gd name="T3" fmla="*/ 16 h 32"/>
                <a:gd name="T4" fmla="*/ 2 w 45"/>
                <a:gd name="T5" fmla="*/ 23 h 32"/>
                <a:gd name="T6" fmla="*/ 9 w 45"/>
                <a:gd name="T7" fmla="*/ 27 h 32"/>
                <a:gd name="T8" fmla="*/ 15 w 45"/>
                <a:gd name="T9" fmla="*/ 32 h 32"/>
                <a:gd name="T10" fmla="*/ 24 w 45"/>
                <a:gd name="T11" fmla="*/ 32 h 32"/>
                <a:gd name="T12" fmla="*/ 24 w 45"/>
                <a:gd name="T13" fmla="*/ 32 h 32"/>
                <a:gd name="T14" fmla="*/ 33 w 45"/>
                <a:gd name="T15" fmla="*/ 32 h 32"/>
                <a:gd name="T16" fmla="*/ 40 w 45"/>
                <a:gd name="T17" fmla="*/ 27 h 32"/>
                <a:gd name="T18" fmla="*/ 45 w 45"/>
                <a:gd name="T19" fmla="*/ 23 h 32"/>
                <a:gd name="T20" fmla="*/ 45 w 45"/>
                <a:gd name="T21" fmla="*/ 16 h 32"/>
                <a:gd name="T22" fmla="*/ 45 w 45"/>
                <a:gd name="T23" fmla="*/ 16 h 32"/>
                <a:gd name="T24" fmla="*/ 42 w 45"/>
                <a:gd name="T25" fmla="*/ 9 h 32"/>
                <a:gd name="T26" fmla="*/ 36 w 45"/>
                <a:gd name="T27" fmla="*/ 5 h 32"/>
                <a:gd name="T28" fmla="*/ 29 w 45"/>
                <a:gd name="T29" fmla="*/ 3 h 32"/>
                <a:gd name="T30" fmla="*/ 20 w 45"/>
                <a:gd name="T31" fmla="*/ 0 h 32"/>
                <a:gd name="T32" fmla="*/ 20 w 45"/>
                <a:gd name="T33" fmla="*/ 0 h 32"/>
                <a:gd name="T34" fmla="*/ 11 w 45"/>
                <a:gd name="T35" fmla="*/ 3 h 32"/>
                <a:gd name="T36" fmla="*/ 4 w 45"/>
                <a:gd name="T37" fmla="*/ 5 h 32"/>
                <a:gd name="T38" fmla="*/ 0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9" y="27"/>
                  </a:lnTo>
                  <a:lnTo>
                    <a:pt x="15" y="32"/>
                  </a:lnTo>
                  <a:lnTo>
                    <a:pt x="24" y="32"/>
                  </a:lnTo>
                  <a:lnTo>
                    <a:pt x="33" y="32"/>
                  </a:lnTo>
                  <a:lnTo>
                    <a:pt x="40" y="27"/>
                  </a:lnTo>
                  <a:lnTo>
                    <a:pt x="45" y="23"/>
                  </a:lnTo>
                  <a:lnTo>
                    <a:pt x="45" y="16"/>
                  </a:lnTo>
                  <a:lnTo>
                    <a:pt x="42" y="9"/>
                  </a:lnTo>
                  <a:lnTo>
                    <a:pt x="36" y="5"/>
                  </a:lnTo>
                  <a:lnTo>
                    <a:pt x="29" y="3"/>
                  </a:lnTo>
                  <a:lnTo>
                    <a:pt x="20" y="0"/>
                  </a:lnTo>
                  <a:lnTo>
                    <a:pt x="11" y="3"/>
                  </a:lnTo>
                  <a:lnTo>
                    <a:pt x="4"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4" name="Freeform 451">
              <a:extLst>
                <a:ext uri="{FF2B5EF4-FFF2-40B4-BE49-F238E27FC236}">
                  <a16:creationId xmlns:a16="http://schemas.microsoft.com/office/drawing/2014/main" xmlns="" id="{55F4AC5D-D567-F343-B11C-983CB6175CF8}"/>
                </a:ext>
              </a:extLst>
            </p:cNvPr>
            <p:cNvSpPr>
              <a:spLocks/>
            </p:cNvSpPr>
            <p:nvPr/>
          </p:nvSpPr>
          <p:spPr bwMode="auto">
            <a:xfrm>
              <a:off x="3305" y="3728"/>
              <a:ext cx="46" cy="34"/>
            </a:xfrm>
            <a:custGeom>
              <a:avLst/>
              <a:gdLst>
                <a:gd name="T0" fmla="*/ 0 w 46"/>
                <a:gd name="T1" fmla="*/ 16 h 34"/>
                <a:gd name="T2" fmla="*/ 0 w 46"/>
                <a:gd name="T3" fmla="*/ 16 h 34"/>
                <a:gd name="T4" fmla="*/ 3 w 46"/>
                <a:gd name="T5" fmla="*/ 23 h 34"/>
                <a:gd name="T6" fmla="*/ 10 w 46"/>
                <a:gd name="T7" fmla="*/ 27 h 34"/>
                <a:gd name="T8" fmla="*/ 16 w 46"/>
                <a:gd name="T9" fmla="*/ 32 h 34"/>
                <a:gd name="T10" fmla="*/ 25 w 46"/>
                <a:gd name="T11" fmla="*/ 34 h 34"/>
                <a:gd name="T12" fmla="*/ 25 w 46"/>
                <a:gd name="T13" fmla="*/ 34 h 34"/>
                <a:gd name="T14" fmla="*/ 34 w 46"/>
                <a:gd name="T15" fmla="*/ 32 h 34"/>
                <a:gd name="T16" fmla="*/ 41 w 46"/>
                <a:gd name="T17" fmla="*/ 27 h 34"/>
                <a:gd name="T18" fmla="*/ 46 w 46"/>
                <a:gd name="T19" fmla="*/ 23 h 34"/>
                <a:gd name="T20" fmla="*/ 46 w 46"/>
                <a:gd name="T21" fmla="*/ 16 h 34"/>
                <a:gd name="T22" fmla="*/ 46 w 46"/>
                <a:gd name="T23" fmla="*/ 16 h 34"/>
                <a:gd name="T24" fmla="*/ 43 w 46"/>
                <a:gd name="T25" fmla="*/ 9 h 34"/>
                <a:gd name="T26" fmla="*/ 37 w 46"/>
                <a:gd name="T27" fmla="*/ 5 h 34"/>
                <a:gd name="T28" fmla="*/ 30 w 46"/>
                <a:gd name="T29" fmla="*/ 3 h 34"/>
                <a:gd name="T30" fmla="*/ 21 w 46"/>
                <a:gd name="T31" fmla="*/ 0 h 34"/>
                <a:gd name="T32" fmla="*/ 21 w 46"/>
                <a:gd name="T33" fmla="*/ 0 h 34"/>
                <a:gd name="T34" fmla="*/ 12 w 46"/>
                <a:gd name="T35" fmla="*/ 3 h 34"/>
                <a:gd name="T36" fmla="*/ 5 w 46"/>
                <a:gd name="T37" fmla="*/ 5 h 34"/>
                <a:gd name="T38" fmla="*/ 3 w 46"/>
                <a:gd name="T39" fmla="*/ 12 h 34"/>
                <a:gd name="T40" fmla="*/ 0 w 46"/>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34">
                  <a:moveTo>
                    <a:pt x="0" y="16"/>
                  </a:moveTo>
                  <a:lnTo>
                    <a:pt x="0" y="16"/>
                  </a:lnTo>
                  <a:lnTo>
                    <a:pt x="3" y="23"/>
                  </a:lnTo>
                  <a:lnTo>
                    <a:pt x="10" y="27"/>
                  </a:lnTo>
                  <a:lnTo>
                    <a:pt x="16" y="32"/>
                  </a:lnTo>
                  <a:lnTo>
                    <a:pt x="25" y="34"/>
                  </a:lnTo>
                  <a:lnTo>
                    <a:pt x="34" y="32"/>
                  </a:lnTo>
                  <a:lnTo>
                    <a:pt x="41" y="27"/>
                  </a:lnTo>
                  <a:lnTo>
                    <a:pt x="46" y="23"/>
                  </a:lnTo>
                  <a:lnTo>
                    <a:pt x="46" y="16"/>
                  </a:lnTo>
                  <a:lnTo>
                    <a:pt x="43" y="9"/>
                  </a:lnTo>
                  <a:lnTo>
                    <a:pt x="37" y="5"/>
                  </a:lnTo>
                  <a:lnTo>
                    <a:pt x="30" y="3"/>
                  </a:lnTo>
                  <a:lnTo>
                    <a:pt x="21" y="0"/>
                  </a:lnTo>
                  <a:lnTo>
                    <a:pt x="12" y="3"/>
                  </a:lnTo>
                  <a:lnTo>
                    <a:pt x="5" y="5"/>
                  </a:lnTo>
                  <a:lnTo>
                    <a:pt x="3" y="12"/>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5" name="Freeform 452">
              <a:extLst>
                <a:ext uri="{FF2B5EF4-FFF2-40B4-BE49-F238E27FC236}">
                  <a16:creationId xmlns:a16="http://schemas.microsoft.com/office/drawing/2014/main" xmlns="" id="{DD01BD51-C97A-A447-9E8B-285432E21E50}"/>
                </a:ext>
              </a:extLst>
            </p:cNvPr>
            <p:cNvSpPr>
              <a:spLocks/>
            </p:cNvSpPr>
            <p:nvPr/>
          </p:nvSpPr>
          <p:spPr bwMode="auto">
            <a:xfrm>
              <a:off x="3305" y="3728"/>
              <a:ext cx="46" cy="34"/>
            </a:xfrm>
            <a:custGeom>
              <a:avLst/>
              <a:gdLst>
                <a:gd name="T0" fmla="*/ 0 w 46"/>
                <a:gd name="T1" fmla="*/ 16 h 34"/>
                <a:gd name="T2" fmla="*/ 0 w 46"/>
                <a:gd name="T3" fmla="*/ 16 h 34"/>
                <a:gd name="T4" fmla="*/ 3 w 46"/>
                <a:gd name="T5" fmla="*/ 23 h 34"/>
                <a:gd name="T6" fmla="*/ 10 w 46"/>
                <a:gd name="T7" fmla="*/ 27 h 34"/>
                <a:gd name="T8" fmla="*/ 16 w 46"/>
                <a:gd name="T9" fmla="*/ 32 h 34"/>
                <a:gd name="T10" fmla="*/ 25 w 46"/>
                <a:gd name="T11" fmla="*/ 34 h 34"/>
                <a:gd name="T12" fmla="*/ 25 w 46"/>
                <a:gd name="T13" fmla="*/ 34 h 34"/>
                <a:gd name="T14" fmla="*/ 34 w 46"/>
                <a:gd name="T15" fmla="*/ 32 h 34"/>
                <a:gd name="T16" fmla="*/ 41 w 46"/>
                <a:gd name="T17" fmla="*/ 27 h 34"/>
                <a:gd name="T18" fmla="*/ 46 w 46"/>
                <a:gd name="T19" fmla="*/ 23 h 34"/>
                <a:gd name="T20" fmla="*/ 46 w 46"/>
                <a:gd name="T21" fmla="*/ 16 h 34"/>
                <a:gd name="T22" fmla="*/ 46 w 46"/>
                <a:gd name="T23" fmla="*/ 16 h 34"/>
                <a:gd name="T24" fmla="*/ 43 w 46"/>
                <a:gd name="T25" fmla="*/ 9 h 34"/>
                <a:gd name="T26" fmla="*/ 37 w 46"/>
                <a:gd name="T27" fmla="*/ 5 h 34"/>
                <a:gd name="T28" fmla="*/ 30 w 46"/>
                <a:gd name="T29" fmla="*/ 3 h 34"/>
                <a:gd name="T30" fmla="*/ 21 w 46"/>
                <a:gd name="T31" fmla="*/ 0 h 34"/>
                <a:gd name="T32" fmla="*/ 21 w 46"/>
                <a:gd name="T33" fmla="*/ 0 h 34"/>
                <a:gd name="T34" fmla="*/ 12 w 46"/>
                <a:gd name="T35" fmla="*/ 3 h 34"/>
                <a:gd name="T36" fmla="*/ 5 w 46"/>
                <a:gd name="T37" fmla="*/ 5 h 34"/>
                <a:gd name="T38" fmla="*/ 3 w 46"/>
                <a:gd name="T39" fmla="*/ 12 h 34"/>
                <a:gd name="T40" fmla="*/ 0 w 46"/>
                <a:gd name="T41" fmla="*/ 16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34">
                  <a:moveTo>
                    <a:pt x="0" y="16"/>
                  </a:moveTo>
                  <a:lnTo>
                    <a:pt x="0" y="16"/>
                  </a:lnTo>
                  <a:lnTo>
                    <a:pt x="3" y="23"/>
                  </a:lnTo>
                  <a:lnTo>
                    <a:pt x="10" y="27"/>
                  </a:lnTo>
                  <a:lnTo>
                    <a:pt x="16" y="32"/>
                  </a:lnTo>
                  <a:lnTo>
                    <a:pt x="25" y="34"/>
                  </a:lnTo>
                  <a:lnTo>
                    <a:pt x="34" y="32"/>
                  </a:lnTo>
                  <a:lnTo>
                    <a:pt x="41" y="27"/>
                  </a:lnTo>
                  <a:lnTo>
                    <a:pt x="46" y="23"/>
                  </a:lnTo>
                  <a:lnTo>
                    <a:pt x="46" y="16"/>
                  </a:lnTo>
                  <a:lnTo>
                    <a:pt x="43" y="9"/>
                  </a:lnTo>
                  <a:lnTo>
                    <a:pt x="37" y="5"/>
                  </a:lnTo>
                  <a:lnTo>
                    <a:pt x="30" y="3"/>
                  </a:lnTo>
                  <a:lnTo>
                    <a:pt x="21" y="0"/>
                  </a:lnTo>
                  <a:lnTo>
                    <a:pt x="12" y="3"/>
                  </a:lnTo>
                  <a:lnTo>
                    <a:pt x="5" y="5"/>
                  </a:lnTo>
                  <a:lnTo>
                    <a:pt x="3" y="12"/>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6" name="Freeform 453">
              <a:extLst>
                <a:ext uri="{FF2B5EF4-FFF2-40B4-BE49-F238E27FC236}">
                  <a16:creationId xmlns:a16="http://schemas.microsoft.com/office/drawing/2014/main" xmlns="" id="{581FFE1A-A779-CA4F-A775-2010F66F05DB}"/>
                </a:ext>
              </a:extLst>
            </p:cNvPr>
            <p:cNvSpPr>
              <a:spLocks/>
            </p:cNvSpPr>
            <p:nvPr/>
          </p:nvSpPr>
          <p:spPr bwMode="auto">
            <a:xfrm>
              <a:off x="3260" y="3728"/>
              <a:ext cx="45" cy="34"/>
            </a:xfrm>
            <a:custGeom>
              <a:avLst/>
              <a:gdLst>
                <a:gd name="T0" fmla="*/ 0 w 45"/>
                <a:gd name="T1" fmla="*/ 18 h 34"/>
                <a:gd name="T2" fmla="*/ 0 w 45"/>
                <a:gd name="T3" fmla="*/ 18 h 34"/>
                <a:gd name="T4" fmla="*/ 3 w 45"/>
                <a:gd name="T5" fmla="*/ 23 h 34"/>
                <a:gd name="T6" fmla="*/ 9 w 45"/>
                <a:gd name="T7" fmla="*/ 30 h 34"/>
                <a:gd name="T8" fmla="*/ 16 w 45"/>
                <a:gd name="T9" fmla="*/ 32 h 34"/>
                <a:gd name="T10" fmla="*/ 25 w 45"/>
                <a:gd name="T11" fmla="*/ 34 h 34"/>
                <a:gd name="T12" fmla="*/ 25 w 45"/>
                <a:gd name="T13" fmla="*/ 34 h 34"/>
                <a:gd name="T14" fmla="*/ 34 w 45"/>
                <a:gd name="T15" fmla="*/ 32 h 34"/>
                <a:gd name="T16" fmla="*/ 41 w 45"/>
                <a:gd name="T17" fmla="*/ 30 h 34"/>
                <a:gd name="T18" fmla="*/ 45 w 45"/>
                <a:gd name="T19" fmla="*/ 23 h 34"/>
                <a:gd name="T20" fmla="*/ 45 w 45"/>
                <a:gd name="T21" fmla="*/ 16 h 34"/>
                <a:gd name="T22" fmla="*/ 45 w 45"/>
                <a:gd name="T23" fmla="*/ 16 h 34"/>
                <a:gd name="T24" fmla="*/ 43 w 45"/>
                <a:gd name="T25" fmla="*/ 12 h 34"/>
                <a:gd name="T26" fmla="*/ 39 w 45"/>
                <a:gd name="T27" fmla="*/ 5 h 34"/>
                <a:gd name="T28" fmla="*/ 30 w 45"/>
                <a:gd name="T29" fmla="*/ 3 h 34"/>
                <a:gd name="T30" fmla="*/ 21 w 45"/>
                <a:gd name="T31" fmla="*/ 0 h 34"/>
                <a:gd name="T32" fmla="*/ 21 w 45"/>
                <a:gd name="T33" fmla="*/ 0 h 34"/>
                <a:gd name="T34" fmla="*/ 14 w 45"/>
                <a:gd name="T35" fmla="*/ 3 h 34"/>
                <a:gd name="T36" fmla="*/ 7 w 45"/>
                <a:gd name="T37" fmla="*/ 7 h 34"/>
                <a:gd name="T38" fmla="*/ 3 w 45"/>
                <a:gd name="T39" fmla="*/ 12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3" y="23"/>
                  </a:lnTo>
                  <a:lnTo>
                    <a:pt x="9" y="30"/>
                  </a:lnTo>
                  <a:lnTo>
                    <a:pt x="16" y="32"/>
                  </a:lnTo>
                  <a:lnTo>
                    <a:pt x="25" y="34"/>
                  </a:lnTo>
                  <a:lnTo>
                    <a:pt x="34" y="32"/>
                  </a:lnTo>
                  <a:lnTo>
                    <a:pt x="41" y="30"/>
                  </a:lnTo>
                  <a:lnTo>
                    <a:pt x="45" y="23"/>
                  </a:lnTo>
                  <a:lnTo>
                    <a:pt x="45" y="16"/>
                  </a:lnTo>
                  <a:lnTo>
                    <a:pt x="43" y="12"/>
                  </a:lnTo>
                  <a:lnTo>
                    <a:pt x="39" y="5"/>
                  </a:lnTo>
                  <a:lnTo>
                    <a:pt x="30" y="3"/>
                  </a:lnTo>
                  <a:lnTo>
                    <a:pt x="21" y="0"/>
                  </a:lnTo>
                  <a:lnTo>
                    <a:pt x="14" y="3"/>
                  </a:lnTo>
                  <a:lnTo>
                    <a:pt x="7" y="7"/>
                  </a:lnTo>
                  <a:lnTo>
                    <a:pt x="3" y="12"/>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7" name="Freeform 454">
              <a:extLst>
                <a:ext uri="{FF2B5EF4-FFF2-40B4-BE49-F238E27FC236}">
                  <a16:creationId xmlns:a16="http://schemas.microsoft.com/office/drawing/2014/main" xmlns="" id="{2136F561-7F99-F746-BC8C-3E1C5DC1ED28}"/>
                </a:ext>
              </a:extLst>
            </p:cNvPr>
            <p:cNvSpPr>
              <a:spLocks/>
            </p:cNvSpPr>
            <p:nvPr/>
          </p:nvSpPr>
          <p:spPr bwMode="auto">
            <a:xfrm>
              <a:off x="3260" y="3728"/>
              <a:ext cx="45" cy="34"/>
            </a:xfrm>
            <a:custGeom>
              <a:avLst/>
              <a:gdLst>
                <a:gd name="T0" fmla="*/ 0 w 45"/>
                <a:gd name="T1" fmla="*/ 18 h 34"/>
                <a:gd name="T2" fmla="*/ 0 w 45"/>
                <a:gd name="T3" fmla="*/ 18 h 34"/>
                <a:gd name="T4" fmla="*/ 3 w 45"/>
                <a:gd name="T5" fmla="*/ 23 h 34"/>
                <a:gd name="T6" fmla="*/ 9 w 45"/>
                <a:gd name="T7" fmla="*/ 30 h 34"/>
                <a:gd name="T8" fmla="*/ 16 w 45"/>
                <a:gd name="T9" fmla="*/ 32 h 34"/>
                <a:gd name="T10" fmla="*/ 25 w 45"/>
                <a:gd name="T11" fmla="*/ 34 h 34"/>
                <a:gd name="T12" fmla="*/ 25 w 45"/>
                <a:gd name="T13" fmla="*/ 34 h 34"/>
                <a:gd name="T14" fmla="*/ 34 w 45"/>
                <a:gd name="T15" fmla="*/ 32 h 34"/>
                <a:gd name="T16" fmla="*/ 41 w 45"/>
                <a:gd name="T17" fmla="*/ 30 h 34"/>
                <a:gd name="T18" fmla="*/ 45 w 45"/>
                <a:gd name="T19" fmla="*/ 23 h 34"/>
                <a:gd name="T20" fmla="*/ 45 w 45"/>
                <a:gd name="T21" fmla="*/ 16 h 34"/>
                <a:gd name="T22" fmla="*/ 45 w 45"/>
                <a:gd name="T23" fmla="*/ 16 h 34"/>
                <a:gd name="T24" fmla="*/ 43 w 45"/>
                <a:gd name="T25" fmla="*/ 12 h 34"/>
                <a:gd name="T26" fmla="*/ 39 w 45"/>
                <a:gd name="T27" fmla="*/ 5 h 34"/>
                <a:gd name="T28" fmla="*/ 30 w 45"/>
                <a:gd name="T29" fmla="*/ 3 h 34"/>
                <a:gd name="T30" fmla="*/ 21 w 45"/>
                <a:gd name="T31" fmla="*/ 0 h 34"/>
                <a:gd name="T32" fmla="*/ 21 w 45"/>
                <a:gd name="T33" fmla="*/ 0 h 34"/>
                <a:gd name="T34" fmla="*/ 14 w 45"/>
                <a:gd name="T35" fmla="*/ 3 h 34"/>
                <a:gd name="T36" fmla="*/ 7 w 45"/>
                <a:gd name="T37" fmla="*/ 7 h 34"/>
                <a:gd name="T38" fmla="*/ 3 w 45"/>
                <a:gd name="T39" fmla="*/ 12 h 34"/>
                <a:gd name="T40" fmla="*/ 0 w 45"/>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4">
                  <a:moveTo>
                    <a:pt x="0" y="18"/>
                  </a:moveTo>
                  <a:lnTo>
                    <a:pt x="0" y="18"/>
                  </a:lnTo>
                  <a:lnTo>
                    <a:pt x="3" y="23"/>
                  </a:lnTo>
                  <a:lnTo>
                    <a:pt x="9" y="30"/>
                  </a:lnTo>
                  <a:lnTo>
                    <a:pt x="16" y="32"/>
                  </a:lnTo>
                  <a:lnTo>
                    <a:pt x="25" y="34"/>
                  </a:lnTo>
                  <a:lnTo>
                    <a:pt x="34" y="32"/>
                  </a:lnTo>
                  <a:lnTo>
                    <a:pt x="41" y="30"/>
                  </a:lnTo>
                  <a:lnTo>
                    <a:pt x="45" y="23"/>
                  </a:lnTo>
                  <a:lnTo>
                    <a:pt x="45" y="16"/>
                  </a:lnTo>
                  <a:lnTo>
                    <a:pt x="43" y="12"/>
                  </a:lnTo>
                  <a:lnTo>
                    <a:pt x="39" y="5"/>
                  </a:lnTo>
                  <a:lnTo>
                    <a:pt x="30" y="3"/>
                  </a:lnTo>
                  <a:lnTo>
                    <a:pt x="21" y="0"/>
                  </a:lnTo>
                  <a:lnTo>
                    <a:pt x="14" y="3"/>
                  </a:lnTo>
                  <a:lnTo>
                    <a:pt x="7" y="7"/>
                  </a:lnTo>
                  <a:lnTo>
                    <a:pt x="3" y="12"/>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8" name="Freeform 455">
              <a:extLst>
                <a:ext uri="{FF2B5EF4-FFF2-40B4-BE49-F238E27FC236}">
                  <a16:creationId xmlns:a16="http://schemas.microsoft.com/office/drawing/2014/main" xmlns="" id="{2EF5945F-740A-BB4C-9F90-2260861B342B}"/>
                </a:ext>
              </a:extLst>
            </p:cNvPr>
            <p:cNvSpPr>
              <a:spLocks/>
            </p:cNvSpPr>
            <p:nvPr/>
          </p:nvSpPr>
          <p:spPr bwMode="auto">
            <a:xfrm>
              <a:off x="3218" y="3731"/>
              <a:ext cx="42" cy="31"/>
            </a:xfrm>
            <a:custGeom>
              <a:avLst/>
              <a:gdLst>
                <a:gd name="T0" fmla="*/ 0 w 42"/>
                <a:gd name="T1" fmla="*/ 15 h 31"/>
                <a:gd name="T2" fmla="*/ 0 w 42"/>
                <a:gd name="T3" fmla="*/ 15 h 31"/>
                <a:gd name="T4" fmla="*/ 2 w 42"/>
                <a:gd name="T5" fmla="*/ 22 h 31"/>
                <a:gd name="T6" fmla="*/ 6 w 42"/>
                <a:gd name="T7" fmla="*/ 27 h 31"/>
                <a:gd name="T8" fmla="*/ 13 w 42"/>
                <a:gd name="T9" fmla="*/ 29 h 31"/>
                <a:gd name="T10" fmla="*/ 22 w 42"/>
                <a:gd name="T11" fmla="*/ 31 h 31"/>
                <a:gd name="T12" fmla="*/ 22 w 42"/>
                <a:gd name="T13" fmla="*/ 31 h 31"/>
                <a:gd name="T14" fmla="*/ 31 w 42"/>
                <a:gd name="T15" fmla="*/ 29 h 31"/>
                <a:gd name="T16" fmla="*/ 38 w 42"/>
                <a:gd name="T17" fmla="*/ 27 h 31"/>
                <a:gd name="T18" fmla="*/ 42 w 42"/>
                <a:gd name="T19" fmla="*/ 20 h 31"/>
                <a:gd name="T20" fmla="*/ 42 w 42"/>
                <a:gd name="T21" fmla="*/ 15 h 31"/>
                <a:gd name="T22" fmla="*/ 42 w 42"/>
                <a:gd name="T23" fmla="*/ 15 h 31"/>
                <a:gd name="T24" fmla="*/ 40 w 42"/>
                <a:gd name="T25" fmla="*/ 9 h 31"/>
                <a:gd name="T26" fmla="*/ 36 w 42"/>
                <a:gd name="T27" fmla="*/ 4 h 31"/>
                <a:gd name="T28" fmla="*/ 29 w 42"/>
                <a:gd name="T29" fmla="*/ 0 h 31"/>
                <a:gd name="T30" fmla="*/ 20 w 42"/>
                <a:gd name="T31" fmla="*/ 0 h 31"/>
                <a:gd name="T32" fmla="*/ 20 w 42"/>
                <a:gd name="T33" fmla="*/ 0 h 31"/>
                <a:gd name="T34" fmla="*/ 11 w 42"/>
                <a:gd name="T35" fmla="*/ 0 h 31"/>
                <a:gd name="T36" fmla="*/ 4 w 42"/>
                <a:gd name="T37" fmla="*/ 4 h 31"/>
                <a:gd name="T38" fmla="*/ 0 w 42"/>
                <a:gd name="T39" fmla="*/ 9 h 31"/>
                <a:gd name="T40" fmla="*/ 0 w 4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5"/>
                  </a:moveTo>
                  <a:lnTo>
                    <a:pt x="0" y="15"/>
                  </a:lnTo>
                  <a:lnTo>
                    <a:pt x="2" y="22"/>
                  </a:lnTo>
                  <a:lnTo>
                    <a:pt x="6" y="27"/>
                  </a:lnTo>
                  <a:lnTo>
                    <a:pt x="13" y="29"/>
                  </a:lnTo>
                  <a:lnTo>
                    <a:pt x="22" y="31"/>
                  </a:lnTo>
                  <a:lnTo>
                    <a:pt x="31" y="29"/>
                  </a:lnTo>
                  <a:lnTo>
                    <a:pt x="38" y="27"/>
                  </a:lnTo>
                  <a:lnTo>
                    <a:pt x="42" y="20"/>
                  </a:lnTo>
                  <a:lnTo>
                    <a:pt x="42" y="15"/>
                  </a:lnTo>
                  <a:lnTo>
                    <a:pt x="40" y="9"/>
                  </a:lnTo>
                  <a:lnTo>
                    <a:pt x="36" y="4"/>
                  </a:lnTo>
                  <a:lnTo>
                    <a:pt x="29" y="0"/>
                  </a:lnTo>
                  <a:lnTo>
                    <a:pt x="20" y="0"/>
                  </a:lnTo>
                  <a:lnTo>
                    <a:pt x="11" y="0"/>
                  </a:lnTo>
                  <a:lnTo>
                    <a:pt x="4"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39" name="Freeform 456">
              <a:extLst>
                <a:ext uri="{FF2B5EF4-FFF2-40B4-BE49-F238E27FC236}">
                  <a16:creationId xmlns:a16="http://schemas.microsoft.com/office/drawing/2014/main" xmlns="" id="{E33608B6-0F58-DF4E-948E-9A3C612C04B6}"/>
                </a:ext>
              </a:extLst>
            </p:cNvPr>
            <p:cNvSpPr>
              <a:spLocks/>
            </p:cNvSpPr>
            <p:nvPr/>
          </p:nvSpPr>
          <p:spPr bwMode="auto">
            <a:xfrm>
              <a:off x="3218" y="3731"/>
              <a:ext cx="42" cy="31"/>
            </a:xfrm>
            <a:custGeom>
              <a:avLst/>
              <a:gdLst>
                <a:gd name="T0" fmla="*/ 0 w 42"/>
                <a:gd name="T1" fmla="*/ 15 h 31"/>
                <a:gd name="T2" fmla="*/ 0 w 42"/>
                <a:gd name="T3" fmla="*/ 15 h 31"/>
                <a:gd name="T4" fmla="*/ 2 w 42"/>
                <a:gd name="T5" fmla="*/ 22 h 31"/>
                <a:gd name="T6" fmla="*/ 6 w 42"/>
                <a:gd name="T7" fmla="*/ 27 h 31"/>
                <a:gd name="T8" fmla="*/ 13 w 42"/>
                <a:gd name="T9" fmla="*/ 29 h 31"/>
                <a:gd name="T10" fmla="*/ 22 w 42"/>
                <a:gd name="T11" fmla="*/ 31 h 31"/>
                <a:gd name="T12" fmla="*/ 22 w 42"/>
                <a:gd name="T13" fmla="*/ 31 h 31"/>
                <a:gd name="T14" fmla="*/ 31 w 42"/>
                <a:gd name="T15" fmla="*/ 29 h 31"/>
                <a:gd name="T16" fmla="*/ 38 w 42"/>
                <a:gd name="T17" fmla="*/ 27 h 31"/>
                <a:gd name="T18" fmla="*/ 42 w 42"/>
                <a:gd name="T19" fmla="*/ 20 h 31"/>
                <a:gd name="T20" fmla="*/ 42 w 42"/>
                <a:gd name="T21" fmla="*/ 15 h 31"/>
                <a:gd name="T22" fmla="*/ 42 w 42"/>
                <a:gd name="T23" fmla="*/ 15 h 31"/>
                <a:gd name="T24" fmla="*/ 40 w 42"/>
                <a:gd name="T25" fmla="*/ 9 h 31"/>
                <a:gd name="T26" fmla="*/ 36 w 42"/>
                <a:gd name="T27" fmla="*/ 4 h 31"/>
                <a:gd name="T28" fmla="*/ 29 w 42"/>
                <a:gd name="T29" fmla="*/ 0 h 31"/>
                <a:gd name="T30" fmla="*/ 20 w 42"/>
                <a:gd name="T31" fmla="*/ 0 h 31"/>
                <a:gd name="T32" fmla="*/ 20 w 42"/>
                <a:gd name="T33" fmla="*/ 0 h 31"/>
                <a:gd name="T34" fmla="*/ 11 w 42"/>
                <a:gd name="T35" fmla="*/ 0 h 31"/>
                <a:gd name="T36" fmla="*/ 4 w 42"/>
                <a:gd name="T37" fmla="*/ 4 h 31"/>
                <a:gd name="T38" fmla="*/ 0 w 42"/>
                <a:gd name="T39" fmla="*/ 9 h 31"/>
                <a:gd name="T40" fmla="*/ 0 w 4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5"/>
                  </a:moveTo>
                  <a:lnTo>
                    <a:pt x="0" y="15"/>
                  </a:lnTo>
                  <a:lnTo>
                    <a:pt x="2" y="22"/>
                  </a:lnTo>
                  <a:lnTo>
                    <a:pt x="6" y="27"/>
                  </a:lnTo>
                  <a:lnTo>
                    <a:pt x="13" y="29"/>
                  </a:lnTo>
                  <a:lnTo>
                    <a:pt x="22" y="31"/>
                  </a:lnTo>
                  <a:lnTo>
                    <a:pt x="31" y="29"/>
                  </a:lnTo>
                  <a:lnTo>
                    <a:pt x="38" y="27"/>
                  </a:lnTo>
                  <a:lnTo>
                    <a:pt x="42" y="20"/>
                  </a:lnTo>
                  <a:lnTo>
                    <a:pt x="42" y="15"/>
                  </a:lnTo>
                  <a:lnTo>
                    <a:pt x="40" y="9"/>
                  </a:lnTo>
                  <a:lnTo>
                    <a:pt x="36" y="4"/>
                  </a:lnTo>
                  <a:lnTo>
                    <a:pt x="29" y="0"/>
                  </a:lnTo>
                  <a:lnTo>
                    <a:pt x="20" y="0"/>
                  </a:lnTo>
                  <a:lnTo>
                    <a:pt x="11" y="0"/>
                  </a:lnTo>
                  <a:lnTo>
                    <a:pt x="4"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0" name="Freeform 457">
              <a:extLst>
                <a:ext uri="{FF2B5EF4-FFF2-40B4-BE49-F238E27FC236}">
                  <a16:creationId xmlns:a16="http://schemas.microsoft.com/office/drawing/2014/main" xmlns="" id="{FD54CA78-1F83-5745-AFE0-FF89AA44C097}"/>
                </a:ext>
              </a:extLst>
            </p:cNvPr>
            <p:cNvSpPr>
              <a:spLocks/>
            </p:cNvSpPr>
            <p:nvPr/>
          </p:nvSpPr>
          <p:spPr bwMode="auto">
            <a:xfrm>
              <a:off x="3173" y="3731"/>
              <a:ext cx="45" cy="31"/>
            </a:xfrm>
            <a:custGeom>
              <a:avLst/>
              <a:gdLst>
                <a:gd name="T0" fmla="*/ 0 w 45"/>
                <a:gd name="T1" fmla="*/ 15 h 31"/>
                <a:gd name="T2" fmla="*/ 0 w 45"/>
                <a:gd name="T3" fmla="*/ 15 h 31"/>
                <a:gd name="T4" fmla="*/ 2 w 45"/>
                <a:gd name="T5" fmla="*/ 22 h 31"/>
                <a:gd name="T6" fmla="*/ 6 w 45"/>
                <a:gd name="T7" fmla="*/ 27 h 31"/>
                <a:gd name="T8" fmla="*/ 13 w 45"/>
                <a:gd name="T9" fmla="*/ 31 h 31"/>
                <a:gd name="T10" fmla="*/ 22 w 45"/>
                <a:gd name="T11" fmla="*/ 31 h 31"/>
                <a:gd name="T12" fmla="*/ 22 w 45"/>
                <a:gd name="T13" fmla="*/ 31 h 31"/>
                <a:gd name="T14" fmla="*/ 31 w 45"/>
                <a:gd name="T15" fmla="*/ 31 h 31"/>
                <a:gd name="T16" fmla="*/ 38 w 45"/>
                <a:gd name="T17" fmla="*/ 27 h 31"/>
                <a:gd name="T18" fmla="*/ 42 w 45"/>
                <a:gd name="T19" fmla="*/ 22 h 31"/>
                <a:gd name="T20" fmla="*/ 45 w 45"/>
                <a:gd name="T21" fmla="*/ 15 h 31"/>
                <a:gd name="T22" fmla="*/ 45 w 45"/>
                <a:gd name="T23" fmla="*/ 15 h 31"/>
                <a:gd name="T24" fmla="*/ 42 w 45"/>
                <a:gd name="T25" fmla="*/ 9 h 31"/>
                <a:gd name="T26" fmla="*/ 36 w 45"/>
                <a:gd name="T27" fmla="*/ 4 h 31"/>
                <a:gd name="T28" fmla="*/ 29 w 45"/>
                <a:gd name="T29" fmla="*/ 0 h 31"/>
                <a:gd name="T30" fmla="*/ 20 w 45"/>
                <a:gd name="T31" fmla="*/ 0 h 31"/>
                <a:gd name="T32" fmla="*/ 20 w 45"/>
                <a:gd name="T33" fmla="*/ 0 h 31"/>
                <a:gd name="T34" fmla="*/ 13 w 45"/>
                <a:gd name="T35" fmla="*/ 0 h 31"/>
                <a:gd name="T36" fmla="*/ 4 w 45"/>
                <a:gd name="T37" fmla="*/ 4 h 31"/>
                <a:gd name="T38" fmla="*/ 0 w 45"/>
                <a:gd name="T39" fmla="*/ 9 h 31"/>
                <a:gd name="T40" fmla="*/ 0 w 4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5"/>
                  </a:moveTo>
                  <a:lnTo>
                    <a:pt x="0" y="15"/>
                  </a:lnTo>
                  <a:lnTo>
                    <a:pt x="2" y="22"/>
                  </a:lnTo>
                  <a:lnTo>
                    <a:pt x="6" y="27"/>
                  </a:lnTo>
                  <a:lnTo>
                    <a:pt x="13" y="31"/>
                  </a:lnTo>
                  <a:lnTo>
                    <a:pt x="22" y="31"/>
                  </a:lnTo>
                  <a:lnTo>
                    <a:pt x="31" y="31"/>
                  </a:lnTo>
                  <a:lnTo>
                    <a:pt x="38" y="27"/>
                  </a:lnTo>
                  <a:lnTo>
                    <a:pt x="42" y="22"/>
                  </a:lnTo>
                  <a:lnTo>
                    <a:pt x="45" y="15"/>
                  </a:lnTo>
                  <a:lnTo>
                    <a:pt x="42" y="9"/>
                  </a:lnTo>
                  <a:lnTo>
                    <a:pt x="36" y="4"/>
                  </a:lnTo>
                  <a:lnTo>
                    <a:pt x="29" y="0"/>
                  </a:lnTo>
                  <a:lnTo>
                    <a:pt x="20" y="0"/>
                  </a:lnTo>
                  <a:lnTo>
                    <a:pt x="13" y="0"/>
                  </a:lnTo>
                  <a:lnTo>
                    <a:pt x="4"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1" name="Freeform 458">
              <a:extLst>
                <a:ext uri="{FF2B5EF4-FFF2-40B4-BE49-F238E27FC236}">
                  <a16:creationId xmlns:a16="http://schemas.microsoft.com/office/drawing/2014/main" xmlns="" id="{EE679DD9-C796-4B46-93C2-5AB4699B545D}"/>
                </a:ext>
              </a:extLst>
            </p:cNvPr>
            <p:cNvSpPr>
              <a:spLocks/>
            </p:cNvSpPr>
            <p:nvPr/>
          </p:nvSpPr>
          <p:spPr bwMode="auto">
            <a:xfrm>
              <a:off x="3173" y="3731"/>
              <a:ext cx="45" cy="31"/>
            </a:xfrm>
            <a:custGeom>
              <a:avLst/>
              <a:gdLst>
                <a:gd name="T0" fmla="*/ 0 w 45"/>
                <a:gd name="T1" fmla="*/ 15 h 31"/>
                <a:gd name="T2" fmla="*/ 0 w 45"/>
                <a:gd name="T3" fmla="*/ 15 h 31"/>
                <a:gd name="T4" fmla="*/ 2 w 45"/>
                <a:gd name="T5" fmla="*/ 22 h 31"/>
                <a:gd name="T6" fmla="*/ 6 w 45"/>
                <a:gd name="T7" fmla="*/ 27 h 31"/>
                <a:gd name="T8" fmla="*/ 13 w 45"/>
                <a:gd name="T9" fmla="*/ 31 h 31"/>
                <a:gd name="T10" fmla="*/ 22 w 45"/>
                <a:gd name="T11" fmla="*/ 31 h 31"/>
                <a:gd name="T12" fmla="*/ 22 w 45"/>
                <a:gd name="T13" fmla="*/ 31 h 31"/>
                <a:gd name="T14" fmla="*/ 31 w 45"/>
                <a:gd name="T15" fmla="*/ 31 h 31"/>
                <a:gd name="T16" fmla="*/ 38 w 45"/>
                <a:gd name="T17" fmla="*/ 27 h 31"/>
                <a:gd name="T18" fmla="*/ 42 w 45"/>
                <a:gd name="T19" fmla="*/ 22 h 31"/>
                <a:gd name="T20" fmla="*/ 45 w 45"/>
                <a:gd name="T21" fmla="*/ 15 h 31"/>
                <a:gd name="T22" fmla="*/ 45 w 45"/>
                <a:gd name="T23" fmla="*/ 15 h 31"/>
                <a:gd name="T24" fmla="*/ 42 w 45"/>
                <a:gd name="T25" fmla="*/ 9 h 31"/>
                <a:gd name="T26" fmla="*/ 36 w 45"/>
                <a:gd name="T27" fmla="*/ 4 h 31"/>
                <a:gd name="T28" fmla="*/ 29 w 45"/>
                <a:gd name="T29" fmla="*/ 0 h 31"/>
                <a:gd name="T30" fmla="*/ 20 w 45"/>
                <a:gd name="T31" fmla="*/ 0 h 31"/>
                <a:gd name="T32" fmla="*/ 20 w 45"/>
                <a:gd name="T33" fmla="*/ 0 h 31"/>
                <a:gd name="T34" fmla="*/ 13 w 45"/>
                <a:gd name="T35" fmla="*/ 0 h 31"/>
                <a:gd name="T36" fmla="*/ 4 w 45"/>
                <a:gd name="T37" fmla="*/ 4 h 31"/>
                <a:gd name="T38" fmla="*/ 0 w 45"/>
                <a:gd name="T39" fmla="*/ 9 h 31"/>
                <a:gd name="T40" fmla="*/ 0 w 4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5"/>
                  </a:moveTo>
                  <a:lnTo>
                    <a:pt x="0" y="15"/>
                  </a:lnTo>
                  <a:lnTo>
                    <a:pt x="2" y="22"/>
                  </a:lnTo>
                  <a:lnTo>
                    <a:pt x="6" y="27"/>
                  </a:lnTo>
                  <a:lnTo>
                    <a:pt x="13" y="31"/>
                  </a:lnTo>
                  <a:lnTo>
                    <a:pt x="22" y="31"/>
                  </a:lnTo>
                  <a:lnTo>
                    <a:pt x="31" y="31"/>
                  </a:lnTo>
                  <a:lnTo>
                    <a:pt x="38" y="27"/>
                  </a:lnTo>
                  <a:lnTo>
                    <a:pt x="42" y="22"/>
                  </a:lnTo>
                  <a:lnTo>
                    <a:pt x="45" y="15"/>
                  </a:lnTo>
                  <a:lnTo>
                    <a:pt x="42" y="9"/>
                  </a:lnTo>
                  <a:lnTo>
                    <a:pt x="36" y="4"/>
                  </a:lnTo>
                  <a:lnTo>
                    <a:pt x="29" y="0"/>
                  </a:lnTo>
                  <a:lnTo>
                    <a:pt x="20" y="0"/>
                  </a:lnTo>
                  <a:lnTo>
                    <a:pt x="13" y="0"/>
                  </a:lnTo>
                  <a:lnTo>
                    <a:pt x="4"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2" name="Freeform 459">
              <a:extLst>
                <a:ext uri="{FF2B5EF4-FFF2-40B4-BE49-F238E27FC236}">
                  <a16:creationId xmlns:a16="http://schemas.microsoft.com/office/drawing/2014/main" xmlns="" id="{C1A8D24A-C3C1-2049-9D1B-4453D1E5A8EB}"/>
                </a:ext>
              </a:extLst>
            </p:cNvPr>
            <p:cNvSpPr>
              <a:spLocks/>
            </p:cNvSpPr>
            <p:nvPr/>
          </p:nvSpPr>
          <p:spPr bwMode="auto">
            <a:xfrm>
              <a:off x="3128" y="3731"/>
              <a:ext cx="45" cy="31"/>
            </a:xfrm>
            <a:custGeom>
              <a:avLst/>
              <a:gdLst>
                <a:gd name="T0" fmla="*/ 0 w 45"/>
                <a:gd name="T1" fmla="*/ 15 h 31"/>
                <a:gd name="T2" fmla="*/ 0 w 45"/>
                <a:gd name="T3" fmla="*/ 15 h 31"/>
                <a:gd name="T4" fmla="*/ 2 w 45"/>
                <a:gd name="T5" fmla="*/ 22 h 31"/>
                <a:gd name="T6" fmla="*/ 6 w 45"/>
                <a:gd name="T7" fmla="*/ 27 h 31"/>
                <a:gd name="T8" fmla="*/ 13 w 45"/>
                <a:gd name="T9" fmla="*/ 31 h 31"/>
                <a:gd name="T10" fmla="*/ 22 w 45"/>
                <a:gd name="T11" fmla="*/ 31 h 31"/>
                <a:gd name="T12" fmla="*/ 22 w 45"/>
                <a:gd name="T13" fmla="*/ 31 h 31"/>
                <a:gd name="T14" fmla="*/ 31 w 45"/>
                <a:gd name="T15" fmla="*/ 31 h 31"/>
                <a:gd name="T16" fmla="*/ 38 w 45"/>
                <a:gd name="T17" fmla="*/ 27 h 31"/>
                <a:gd name="T18" fmla="*/ 42 w 45"/>
                <a:gd name="T19" fmla="*/ 22 h 31"/>
                <a:gd name="T20" fmla="*/ 45 w 45"/>
                <a:gd name="T21" fmla="*/ 15 h 31"/>
                <a:gd name="T22" fmla="*/ 45 w 45"/>
                <a:gd name="T23" fmla="*/ 15 h 31"/>
                <a:gd name="T24" fmla="*/ 42 w 45"/>
                <a:gd name="T25" fmla="*/ 9 h 31"/>
                <a:gd name="T26" fmla="*/ 38 w 45"/>
                <a:gd name="T27" fmla="*/ 4 h 31"/>
                <a:gd name="T28" fmla="*/ 31 w 45"/>
                <a:gd name="T29" fmla="*/ 2 h 31"/>
                <a:gd name="T30" fmla="*/ 22 w 45"/>
                <a:gd name="T31" fmla="*/ 0 h 31"/>
                <a:gd name="T32" fmla="*/ 22 w 45"/>
                <a:gd name="T33" fmla="*/ 0 h 31"/>
                <a:gd name="T34" fmla="*/ 13 w 45"/>
                <a:gd name="T35" fmla="*/ 2 h 31"/>
                <a:gd name="T36" fmla="*/ 6 w 45"/>
                <a:gd name="T37" fmla="*/ 4 h 31"/>
                <a:gd name="T38" fmla="*/ 2 w 45"/>
                <a:gd name="T39" fmla="*/ 11 h 31"/>
                <a:gd name="T40" fmla="*/ 0 w 4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5"/>
                  </a:moveTo>
                  <a:lnTo>
                    <a:pt x="0" y="15"/>
                  </a:lnTo>
                  <a:lnTo>
                    <a:pt x="2" y="22"/>
                  </a:lnTo>
                  <a:lnTo>
                    <a:pt x="6" y="27"/>
                  </a:lnTo>
                  <a:lnTo>
                    <a:pt x="13" y="31"/>
                  </a:lnTo>
                  <a:lnTo>
                    <a:pt x="22" y="31"/>
                  </a:lnTo>
                  <a:lnTo>
                    <a:pt x="31" y="31"/>
                  </a:lnTo>
                  <a:lnTo>
                    <a:pt x="38" y="27"/>
                  </a:lnTo>
                  <a:lnTo>
                    <a:pt x="42" y="22"/>
                  </a:lnTo>
                  <a:lnTo>
                    <a:pt x="45" y="15"/>
                  </a:lnTo>
                  <a:lnTo>
                    <a:pt x="42" y="9"/>
                  </a:lnTo>
                  <a:lnTo>
                    <a:pt x="38" y="4"/>
                  </a:lnTo>
                  <a:lnTo>
                    <a:pt x="31" y="2"/>
                  </a:lnTo>
                  <a:lnTo>
                    <a:pt x="22" y="0"/>
                  </a:lnTo>
                  <a:lnTo>
                    <a:pt x="13" y="2"/>
                  </a:lnTo>
                  <a:lnTo>
                    <a:pt x="6" y="4"/>
                  </a:lnTo>
                  <a:lnTo>
                    <a:pt x="2" y="11"/>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3" name="Freeform 460">
              <a:extLst>
                <a:ext uri="{FF2B5EF4-FFF2-40B4-BE49-F238E27FC236}">
                  <a16:creationId xmlns:a16="http://schemas.microsoft.com/office/drawing/2014/main" xmlns="" id="{320EF358-1D7D-044D-B8EC-A34E5C7A73AA}"/>
                </a:ext>
              </a:extLst>
            </p:cNvPr>
            <p:cNvSpPr>
              <a:spLocks/>
            </p:cNvSpPr>
            <p:nvPr/>
          </p:nvSpPr>
          <p:spPr bwMode="auto">
            <a:xfrm>
              <a:off x="3128" y="3731"/>
              <a:ext cx="45" cy="31"/>
            </a:xfrm>
            <a:custGeom>
              <a:avLst/>
              <a:gdLst>
                <a:gd name="T0" fmla="*/ 0 w 45"/>
                <a:gd name="T1" fmla="*/ 15 h 31"/>
                <a:gd name="T2" fmla="*/ 0 w 45"/>
                <a:gd name="T3" fmla="*/ 15 h 31"/>
                <a:gd name="T4" fmla="*/ 2 w 45"/>
                <a:gd name="T5" fmla="*/ 22 h 31"/>
                <a:gd name="T6" fmla="*/ 6 w 45"/>
                <a:gd name="T7" fmla="*/ 27 h 31"/>
                <a:gd name="T8" fmla="*/ 13 w 45"/>
                <a:gd name="T9" fmla="*/ 31 h 31"/>
                <a:gd name="T10" fmla="*/ 22 w 45"/>
                <a:gd name="T11" fmla="*/ 31 h 31"/>
                <a:gd name="T12" fmla="*/ 22 w 45"/>
                <a:gd name="T13" fmla="*/ 31 h 31"/>
                <a:gd name="T14" fmla="*/ 31 w 45"/>
                <a:gd name="T15" fmla="*/ 31 h 31"/>
                <a:gd name="T16" fmla="*/ 38 w 45"/>
                <a:gd name="T17" fmla="*/ 27 h 31"/>
                <a:gd name="T18" fmla="*/ 42 w 45"/>
                <a:gd name="T19" fmla="*/ 22 h 31"/>
                <a:gd name="T20" fmla="*/ 45 w 45"/>
                <a:gd name="T21" fmla="*/ 15 h 31"/>
                <a:gd name="T22" fmla="*/ 45 w 45"/>
                <a:gd name="T23" fmla="*/ 15 h 31"/>
                <a:gd name="T24" fmla="*/ 42 w 45"/>
                <a:gd name="T25" fmla="*/ 9 h 31"/>
                <a:gd name="T26" fmla="*/ 38 w 45"/>
                <a:gd name="T27" fmla="*/ 4 h 31"/>
                <a:gd name="T28" fmla="*/ 31 w 45"/>
                <a:gd name="T29" fmla="*/ 2 h 31"/>
                <a:gd name="T30" fmla="*/ 22 w 45"/>
                <a:gd name="T31" fmla="*/ 0 h 31"/>
                <a:gd name="T32" fmla="*/ 22 w 45"/>
                <a:gd name="T33" fmla="*/ 0 h 31"/>
                <a:gd name="T34" fmla="*/ 13 w 45"/>
                <a:gd name="T35" fmla="*/ 2 h 31"/>
                <a:gd name="T36" fmla="*/ 6 w 45"/>
                <a:gd name="T37" fmla="*/ 4 h 31"/>
                <a:gd name="T38" fmla="*/ 2 w 45"/>
                <a:gd name="T39" fmla="*/ 11 h 31"/>
                <a:gd name="T40" fmla="*/ 0 w 4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5"/>
                  </a:moveTo>
                  <a:lnTo>
                    <a:pt x="0" y="15"/>
                  </a:lnTo>
                  <a:lnTo>
                    <a:pt x="2" y="22"/>
                  </a:lnTo>
                  <a:lnTo>
                    <a:pt x="6" y="27"/>
                  </a:lnTo>
                  <a:lnTo>
                    <a:pt x="13" y="31"/>
                  </a:lnTo>
                  <a:lnTo>
                    <a:pt x="22" y="31"/>
                  </a:lnTo>
                  <a:lnTo>
                    <a:pt x="31" y="31"/>
                  </a:lnTo>
                  <a:lnTo>
                    <a:pt x="38" y="27"/>
                  </a:lnTo>
                  <a:lnTo>
                    <a:pt x="42" y="22"/>
                  </a:lnTo>
                  <a:lnTo>
                    <a:pt x="45" y="15"/>
                  </a:lnTo>
                  <a:lnTo>
                    <a:pt x="42" y="9"/>
                  </a:lnTo>
                  <a:lnTo>
                    <a:pt x="38" y="4"/>
                  </a:lnTo>
                  <a:lnTo>
                    <a:pt x="31" y="2"/>
                  </a:lnTo>
                  <a:lnTo>
                    <a:pt x="22" y="0"/>
                  </a:lnTo>
                  <a:lnTo>
                    <a:pt x="13" y="2"/>
                  </a:lnTo>
                  <a:lnTo>
                    <a:pt x="6" y="4"/>
                  </a:lnTo>
                  <a:lnTo>
                    <a:pt x="2"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4" name="Freeform 461">
              <a:extLst>
                <a:ext uri="{FF2B5EF4-FFF2-40B4-BE49-F238E27FC236}">
                  <a16:creationId xmlns:a16="http://schemas.microsoft.com/office/drawing/2014/main" xmlns="" id="{13A885E3-C48D-CC4C-9E9D-2777ED602E92}"/>
                </a:ext>
              </a:extLst>
            </p:cNvPr>
            <p:cNvSpPr>
              <a:spLocks/>
            </p:cNvSpPr>
            <p:nvPr/>
          </p:nvSpPr>
          <p:spPr bwMode="auto">
            <a:xfrm>
              <a:off x="3083" y="3731"/>
              <a:ext cx="45" cy="33"/>
            </a:xfrm>
            <a:custGeom>
              <a:avLst/>
              <a:gdLst>
                <a:gd name="T0" fmla="*/ 0 w 45"/>
                <a:gd name="T1" fmla="*/ 15 h 33"/>
                <a:gd name="T2" fmla="*/ 0 w 45"/>
                <a:gd name="T3" fmla="*/ 15 h 33"/>
                <a:gd name="T4" fmla="*/ 2 w 45"/>
                <a:gd name="T5" fmla="*/ 22 h 33"/>
                <a:gd name="T6" fmla="*/ 6 w 45"/>
                <a:gd name="T7" fmla="*/ 27 h 33"/>
                <a:gd name="T8" fmla="*/ 13 w 45"/>
                <a:gd name="T9" fmla="*/ 31 h 33"/>
                <a:gd name="T10" fmla="*/ 22 w 45"/>
                <a:gd name="T11" fmla="*/ 33 h 33"/>
                <a:gd name="T12" fmla="*/ 22 w 45"/>
                <a:gd name="T13" fmla="*/ 33 h 33"/>
                <a:gd name="T14" fmla="*/ 31 w 45"/>
                <a:gd name="T15" fmla="*/ 31 h 33"/>
                <a:gd name="T16" fmla="*/ 38 w 45"/>
                <a:gd name="T17" fmla="*/ 27 h 33"/>
                <a:gd name="T18" fmla="*/ 42 w 45"/>
                <a:gd name="T19" fmla="*/ 22 h 33"/>
                <a:gd name="T20" fmla="*/ 45 w 45"/>
                <a:gd name="T21" fmla="*/ 15 h 33"/>
                <a:gd name="T22" fmla="*/ 45 w 45"/>
                <a:gd name="T23" fmla="*/ 15 h 33"/>
                <a:gd name="T24" fmla="*/ 42 w 45"/>
                <a:gd name="T25" fmla="*/ 11 h 33"/>
                <a:gd name="T26" fmla="*/ 38 w 45"/>
                <a:gd name="T27" fmla="*/ 4 h 33"/>
                <a:gd name="T28" fmla="*/ 31 w 45"/>
                <a:gd name="T29" fmla="*/ 2 h 33"/>
                <a:gd name="T30" fmla="*/ 22 w 45"/>
                <a:gd name="T31" fmla="*/ 0 h 33"/>
                <a:gd name="T32" fmla="*/ 22 w 45"/>
                <a:gd name="T33" fmla="*/ 0 h 33"/>
                <a:gd name="T34" fmla="*/ 13 w 45"/>
                <a:gd name="T35" fmla="*/ 2 h 33"/>
                <a:gd name="T36" fmla="*/ 6 w 45"/>
                <a:gd name="T37" fmla="*/ 4 h 33"/>
                <a:gd name="T38" fmla="*/ 2 w 45"/>
                <a:gd name="T39" fmla="*/ 11 h 33"/>
                <a:gd name="T40" fmla="*/ 0 w 45"/>
                <a:gd name="T41" fmla="*/ 15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3">
                  <a:moveTo>
                    <a:pt x="0" y="15"/>
                  </a:moveTo>
                  <a:lnTo>
                    <a:pt x="0" y="15"/>
                  </a:lnTo>
                  <a:lnTo>
                    <a:pt x="2" y="22"/>
                  </a:lnTo>
                  <a:lnTo>
                    <a:pt x="6" y="27"/>
                  </a:lnTo>
                  <a:lnTo>
                    <a:pt x="13" y="31"/>
                  </a:lnTo>
                  <a:lnTo>
                    <a:pt x="22" y="33"/>
                  </a:lnTo>
                  <a:lnTo>
                    <a:pt x="31" y="31"/>
                  </a:lnTo>
                  <a:lnTo>
                    <a:pt x="38" y="27"/>
                  </a:lnTo>
                  <a:lnTo>
                    <a:pt x="42" y="22"/>
                  </a:lnTo>
                  <a:lnTo>
                    <a:pt x="45" y="15"/>
                  </a:lnTo>
                  <a:lnTo>
                    <a:pt x="42" y="11"/>
                  </a:lnTo>
                  <a:lnTo>
                    <a:pt x="38" y="4"/>
                  </a:lnTo>
                  <a:lnTo>
                    <a:pt x="31" y="2"/>
                  </a:lnTo>
                  <a:lnTo>
                    <a:pt x="22" y="0"/>
                  </a:lnTo>
                  <a:lnTo>
                    <a:pt x="13" y="2"/>
                  </a:lnTo>
                  <a:lnTo>
                    <a:pt x="6" y="4"/>
                  </a:lnTo>
                  <a:lnTo>
                    <a:pt x="2" y="11"/>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5" name="Freeform 462">
              <a:extLst>
                <a:ext uri="{FF2B5EF4-FFF2-40B4-BE49-F238E27FC236}">
                  <a16:creationId xmlns:a16="http://schemas.microsoft.com/office/drawing/2014/main" xmlns="" id="{AAED0DD5-66CB-7D49-B1BE-7105C1AA4B09}"/>
                </a:ext>
              </a:extLst>
            </p:cNvPr>
            <p:cNvSpPr>
              <a:spLocks/>
            </p:cNvSpPr>
            <p:nvPr/>
          </p:nvSpPr>
          <p:spPr bwMode="auto">
            <a:xfrm>
              <a:off x="3083" y="3731"/>
              <a:ext cx="45" cy="33"/>
            </a:xfrm>
            <a:custGeom>
              <a:avLst/>
              <a:gdLst>
                <a:gd name="T0" fmla="*/ 0 w 45"/>
                <a:gd name="T1" fmla="*/ 15 h 33"/>
                <a:gd name="T2" fmla="*/ 0 w 45"/>
                <a:gd name="T3" fmla="*/ 15 h 33"/>
                <a:gd name="T4" fmla="*/ 2 w 45"/>
                <a:gd name="T5" fmla="*/ 22 h 33"/>
                <a:gd name="T6" fmla="*/ 6 w 45"/>
                <a:gd name="T7" fmla="*/ 27 h 33"/>
                <a:gd name="T8" fmla="*/ 13 w 45"/>
                <a:gd name="T9" fmla="*/ 31 h 33"/>
                <a:gd name="T10" fmla="*/ 22 w 45"/>
                <a:gd name="T11" fmla="*/ 33 h 33"/>
                <a:gd name="T12" fmla="*/ 22 w 45"/>
                <a:gd name="T13" fmla="*/ 33 h 33"/>
                <a:gd name="T14" fmla="*/ 31 w 45"/>
                <a:gd name="T15" fmla="*/ 31 h 33"/>
                <a:gd name="T16" fmla="*/ 38 w 45"/>
                <a:gd name="T17" fmla="*/ 27 h 33"/>
                <a:gd name="T18" fmla="*/ 42 w 45"/>
                <a:gd name="T19" fmla="*/ 22 h 33"/>
                <a:gd name="T20" fmla="*/ 45 w 45"/>
                <a:gd name="T21" fmla="*/ 15 h 33"/>
                <a:gd name="T22" fmla="*/ 45 w 45"/>
                <a:gd name="T23" fmla="*/ 15 h 33"/>
                <a:gd name="T24" fmla="*/ 42 w 45"/>
                <a:gd name="T25" fmla="*/ 11 h 33"/>
                <a:gd name="T26" fmla="*/ 38 w 45"/>
                <a:gd name="T27" fmla="*/ 4 h 33"/>
                <a:gd name="T28" fmla="*/ 31 w 45"/>
                <a:gd name="T29" fmla="*/ 2 h 33"/>
                <a:gd name="T30" fmla="*/ 22 w 45"/>
                <a:gd name="T31" fmla="*/ 0 h 33"/>
                <a:gd name="T32" fmla="*/ 22 w 45"/>
                <a:gd name="T33" fmla="*/ 0 h 33"/>
                <a:gd name="T34" fmla="*/ 13 w 45"/>
                <a:gd name="T35" fmla="*/ 2 h 33"/>
                <a:gd name="T36" fmla="*/ 6 w 45"/>
                <a:gd name="T37" fmla="*/ 4 h 33"/>
                <a:gd name="T38" fmla="*/ 2 w 45"/>
                <a:gd name="T39" fmla="*/ 11 h 33"/>
                <a:gd name="T40" fmla="*/ 0 w 45"/>
                <a:gd name="T41" fmla="*/ 15 h 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3">
                  <a:moveTo>
                    <a:pt x="0" y="15"/>
                  </a:moveTo>
                  <a:lnTo>
                    <a:pt x="0" y="15"/>
                  </a:lnTo>
                  <a:lnTo>
                    <a:pt x="2" y="22"/>
                  </a:lnTo>
                  <a:lnTo>
                    <a:pt x="6" y="27"/>
                  </a:lnTo>
                  <a:lnTo>
                    <a:pt x="13" y="31"/>
                  </a:lnTo>
                  <a:lnTo>
                    <a:pt x="22" y="33"/>
                  </a:lnTo>
                  <a:lnTo>
                    <a:pt x="31" y="31"/>
                  </a:lnTo>
                  <a:lnTo>
                    <a:pt x="38" y="27"/>
                  </a:lnTo>
                  <a:lnTo>
                    <a:pt x="42" y="22"/>
                  </a:lnTo>
                  <a:lnTo>
                    <a:pt x="45" y="15"/>
                  </a:lnTo>
                  <a:lnTo>
                    <a:pt x="42" y="11"/>
                  </a:lnTo>
                  <a:lnTo>
                    <a:pt x="38" y="4"/>
                  </a:lnTo>
                  <a:lnTo>
                    <a:pt x="31" y="2"/>
                  </a:lnTo>
                  <a:lnTo>
                    <a:pt x="22" y="0"/>
                  </a:lnTo>
                  <a:lnTo>
                    <a:pt x="13" y="2"/>
                  </a:lnTo>
                  <a:lnTo>
                    <a:pt x="6" y="4"/>
                  </a:lnTo>
                  <a:lnTo>
                    <a:pt x="2"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6" name="Freeform 463">
              <a:extLst>
                <a:ext uri="{FF2B5EF4-FFF2-40B4-BE49-F238E27FC236}">
                  <a16:creationId xmlns:a16="http://schemas.microsoft.com/office/drawing/2014/main" xmlns="" id="{88C59CDE-F280-5844-86C2-0AD214130FCD}"/>
                </a:ext>
              </a:extLst>
            </p:cNvPr>
            <p:cNvSpPr>
              <a:spLocks/>
            </p:cNvSpPr>
            <p:nvPr/>
          </p:nvSpPr>
          <p:spPr bwMode="auto">
            <a:xfrm>
              <a:off x="3040" y="3733"/>
              <a:ext cx="43" cy="31"/>
            </a:xfrm>
            <a:custGeom>
              <a:avLst/>
              <a:gdLst>
                <a:gd name="T0" fmla="*/ 0 w 43"/>
                <a:gd name="T1" fmla="*/ 16 h 31"/>
                <a:gd name="T2" fmla="*/ 0 w 43"/>
                <a:gd name="T3" fmla="*/ 16 h 31"/>
                <a:gd name="T4" fmla="*/ 0 w 43"/>
                <a:gd name="T5" fmla="*/ 20 h 31"/>
                <a:gd name="T6" fmla="*/ 4 w 43"/>
                <a:gd name="T7" fmla="*/ 27 h 31"/>
                <a:gd name="T8" fmla="*/ 11 w 43"/>
                <a:gd name="T9" fmla="*/ 29 h 31"/>
                <a:gd name="T10" fmla="*/ 20 w 43"/>
                <a:gd name="T11" fmla="*/ 31 h 31"/>
                <a:gd name="T12" fmla="*/ 20 w 43"/>
                <a:gd name="T13" fmla="*/ 31 h 31"/>
                <a:gd name="T14" fmla="*/ 29 w 43"/>
                <a:gd name="T15" fmla="*/ 29 h 31"/>
                <a:gd name="T16" fmla="*/ 36 w 43"/>
                <a:gd name="T17" fmla="*/ 27 h 31"/>
                <a:gd name="T18" fmla="*/ 40 w 43"/>
                <a:gd name="T19" fmla="*/ 20 h 31"/>
                <a:gd name="T20" fmla="*/ 43 w 43"/>
                <a:gd name="T21" fmla="*/ 13 h 31"/>
                <a:gd name="T22" fmla="*/ 43 w 43"/>
                <a:gd name="T23" fmla="*/ 13 h 31"/>
                <a:gd name="T24" fmla="*/ 43 w 43"/>
                <a:gd name="T25" fmla="*/ 9 h 31"/>
                <a:gd name="T26" fmla="*/ 38 w 43"/>
                <a:gd name="T27" fmla="*/ 4 h 31"/>
                <a:gd name="T28" fmla="*/ 31 w 43"/>
                <a:gd name="T29" fmla="*/ 0 h 31"/>
                <a:gd name="T30" fmla="*/ 22 w 43"/>
                <a:gd name="T31" fmla="*/ 0 h 31"/>
                <a:gd name="T32" fmla="*/ 22 w 43"/>
                <a:gd name="T33" fmla="*/ 0 h 31"/>
                <a:gd name="T34" fmla="*/ 13 w 43"/>
                <a:gd name="T35" fmla="*/ 0 h 31"/>
                <a:gd name="T36" fmla="*/ 6 w 43"/>
                <a:gd name="T37" fmla="*/ 4 h 31"/>
                <a:gd name="T38" fmla="*/ 2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0" y="20"/>
                  </a:lnTo>
                  <a:lnTo>
                    <a:pt x="4" y="27"/>
                  </a:lnTo>
                  <a:lnTo>
                    <a:pt x="11" y="29"/>
                  </a:lnTo>
                  <a:lnTo>
                    <a:pt x="20" y="31"/>
                  </a:lnTo>
                  <a:lnTo>
                    <a:pt x="29" y="29"/>
                  </a:lnTo>
                  <a:lnTo>
                    <a:pt x="36" y="27"/>
                  </a:lnTo>
                  <a:lnTo>
                    <a:pt x="40" y="20"/>
                  </a:lnTo>
                  <a:lnTo>
                    <a:pt x="43" y="13"/>
                  </a:lnTo>
                  <a:lnTo>
                    <a:pt x="43" y="9"/>
                  </a:lnTo>
                  <a:lnTo>
                    <a:pt x="38" y="4"/>
                  </a:lnTo>
                  <a:lnTo>
                    <a:pt x="31" y="0"/>
                  </a:lnTo>
                  <a:lnTo>
                    <a:pt x="22" y="0"/>
                  </a:lnTo>
                  <a:lnTo>
                    <a:pt x="13" y="0"/>
                  </a:lnTo>
                  <a:lnTo>
                    <a:pt x="6"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7" name="Freeform 464">
              <a:extLst>
                <a:ext uri="{FF2B5EF4-FFF2-40B4-BE49-F238E27FC236}">
                  <a16:creationId xmlns:a16="http://schemas.microsoft.com/office/drawing/2014/main" xmlns="" id="{204815DC-82F8-A449-9DDE-6956B9D3F791}"/>
                </a:ext>
              </a:extLst>
            </p:cNvPr>
            <p:cNvSpPr>
              <a:spLocks/>
            </p:cNvSpPr>
            <p:nvPr/>
          </p:nvSpPr>
          <p:spPr bwMode="auto">
            <a:xfrm>
              <a:off x="3040" y="3733"/>
              <a:ext cx="43" cy="31"/>
            </a:xfrm>
            <a:custGeom>
              <a:avLst/>
              <a:gdLst>
                <a:gd name="T0" fmla="*/ 0 w 43"/>
                <a:gd name="T1" fmla="*/ 16 h 31"/>
                <a:gd name="T2" fmla="*/ 0 w 43"/>
                <a:gd name="T3" fmla="*/ 16 h 31"/>
                <a:gd name="T4" fmla="*/ 0 w 43"/>
                <a:gd name="T5" fmla="*/ 20 h 31"/>
                <a:gd name="T6" fmla="*/ 4 w 43"/>
                <a:gd name="T7" fmla="*/ 27 h 31"/>
                <a:gd name="T8" fmla="*/ 11 w 43"/>
                <a:gd name="T9" fmla="*/ 29 h 31"/>
                <a:gd name="T10" fmla="*/ 20 w 43"/>
                <a:gd name="T11" fmla="*/ 31 h 31"/>
                <a:gd name="T12" fmla="*/ 20 w 43"/>
                <a:gd name="T13" fmla="*/ 31 h 31"/>
                <a:gd name="T14" fmla="*/ 29 w 43"/>
                <a:gd name="T15" fmla="*/ 29 h 31"/>
                <a:gd name="T16" fmla="*/ 36 w 43"/>
                <a:gd name="T17" fmla="*/ 27 h 31"/>
                <a:gd name="T18" fmla="*/ 40 w 43"/>
                <a:gd name="T19" fmla="*/ 20 h 31"/>
                <a:gd name="T20" fmla="*/ 43 w 43"/>
                <a:gd name="T21" fmla="*/ 13 h 31"/>
                <a:gd name="T22" fmla="*/ 43 w 43"/>
                <a:gd name="T23" fmla="*/ 13 h 31"/>
                <a:gd name="T24" fmla="*/ 43 w 43"/>
                <a:gd name="T25" fmla="*/ 9 h 31"/>
                <a:gd name="T26" fmla="*/ 38 w 43"/>
                <a:gd name="T27" fmla="*/ 4 h 31"/>
                <a:gd name="T28" fmla="*/ 31 w 43"/>
                <a:gd name="T29" fmla="*/ 0 h 31"/>
                <a:gd name="T30" fmla="*/ 22 w 43"/>
                <a:gd name="T31" fmla="*/ 0 h 31"/>
                <a:gd name="T32" fmla="*/ 22 w 43"/>
                <a:gd name="T33" fmla="*/ 0 h 31"/>
                <a:gd name="T34" fmla="*/ 13 w 43"/>
                <a:gd name="T35" fmla="*/ 0 h 31"/>
                <a:gd name="T36" fmla="*/ 6 w 43"/>
                <a:gd name="T37" fmla="*/ 4 h 31"/>
                <a:gd name="T38" fmla="*/ 2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0" y="20"/>
                  </a:lnTo>
                  <a:lnTo>
                    <a:pt x="4" y="27"/>
                  </a:lnTo>
                  <a:lnTo>
                    <a:pt x="11" y="29"/>
                  </a:lnTo>
                  <a:lnTo>
                    <a:pt x="20" y="31"/>
                  </a:lnTo>
                  <a:lnTo>
                    <a:pt x="29" y="29"/>
                  </a:lnTo>
                  <a:lnTo>
                    <a:pt x="36" y="27"/>
                  </a:lnTo>
                  <a:lnTo>
                    <a:pt x="40" y="20"/>
                  </a:lnTo>
                  <a:lnTo>
                    <a:pt x="43" y="13"/>
                  </a:lnTo>
                  <a:lnTo>
                    <a:pt x="43" y="9"/>
                  </a:lnTo>
                  <a:lnTo>
                    <a:pt x="38" y="4"/>
                  </a:lnTo>
                  <a:lnTo>
                    <a:pt x="31" y="0"/>
                  </a:lnTo>
                  <a:lnTo>
                    <a:pt x="22" y="0"/>
                  </a:lnTo>
                  <a:lnTo>
                    <a:pt x="13" y="0"/>
                  </a:lnTo>
                  <a:lnTo>
                    <a:pt x="6"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8" name="Freeform 465">
              <a:extLst>
                <a:ext uri="{FF2B5EF4-FFF2-40B4-BE49-F238E27FC236}">
                  <a16:creationId xmlns:a16="http://schemas.microsoft.com/office/drawing/2014/main" xmlns="" id="{065AC281-DC03-A841-9783-A94A72778C53}"/>
                </a:ext>
              </a:extLst>
            </p:cNvPr>
            <p:cNvSpPr>
              <a:spLocks/>
            </p:cNvSpPr>
            <p:nvPr/>
          </p:nvSpPr>
          <p:spPr bwMode="auto">
            <a:xfrm>
              <a:off x="2995" y="3733"/>
              <a:ext cx="42" cy="31"/>
            </a:xfrm>
            <a:custGeom>
              <a:avLst/>
              <a:gdLst>
                <a:gd name="T0" fmla="*/ 0 w 42"/>
                <a:gd name="T1" fmla="*/ 16 h 31"/>
                <a:gd name="T2" fmla="*/ 0 w 42"/>
                <a:gd name="T3" fmla="*/ 16 h 31"/>
                <a:gd name="T4" fmla="*/ 0 w 42"/>
                <a:gd name="T5" fmla="*/ 22 h 31"/>
                <a:gd name="T6" fmla="*/ 4 w 42"/>
                <a:gd name="T7" fmla="*/ 27 h 31"/>
                <a:gd name="T8" fmla="*/ 11 w 42"/>
                <a:gd name="T9" fmla="*/ 29 h 31"/>
                <a:gd name="T10" fmla="*/ 20 w 42"/>
                <a:gd name="T11" fmla="*/ 31 h 31"/>
                <a:gd name="T12" fmla="*/ 20 w 42"/>
                <a:gd name="T13" fmla="*/ 31 h 31"/>
                <a:gd name="T14" fmla="*/ 29 w 42"/>
                <a:gd name="T15" fmla="*/ 29 h 31"/>
                <a:gd name="T16" fmla="*/ 36 w 42"/>
                <a:gd name="T17" fmla="*/ 27 h 31"/>
                <a:gd name="T18" fmla="*/ 40 w 42"/>
                <a:gd name="T19" fmla="*/ 20 h 31"/>
                <a:gd name="T20" fmla="*/ 42 w 42"/>
                <a:gd name="T21" fmla="*/ 16 h 31"/>
                <a:gd name="T22" fmla="*/ 42 w 42"/>
                <a:gd name="T23" fmla="*/ 16 h 31"/>
                <a:gd name="T24" fmla="*/ 42 w 42"/>
                <a:gd name="T25" fmla="*/ 9 h 31"/>
                <a:gd name="T26" fmla="*/ 38 w 42"/>
                <a:gd name="T27" fmla="*/ 4 h 31"/>
                <a:gd name="T28" fmla="*/ 31 w 42"/>
                <a:gd name="T29" fmla="*/ 0 h 31"/>
                <a:gd name="T30" fmla="*/ 22 w 42"/>
                <a:gd name="T31" fmla="*/ 0 h 31"/>
                <a:gd name="T32" fmla="*/ 22 w 42"/>
                <a:gd name="T33" fmla="*/ 0 h 31"/>
                <a:gd name="T34" fmla="*/ 13 w 42"/>
                <a:gd name="T35" fmla="*/ 0 h 31"/>
                <a:gd name="T36" fmla="*/ 6 w 42"/>
                <a:gd name="T37" fmla="*/ 4 h 31"/>
                <a:gd name="T38" fmla="*/ 2 w 42"/>
                <a:gd name="T39" fmla="*/ 9 h 31"/>
                <a:gd name="T40" fmla="*/ 0 w 4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6"/>
                  </a:moveTo>
                  <a:lnTo>
                    <a:pt x="0" y="16"/>
                  </a:lnTo>
                  <a:lnTo>
                    <a:pt x="0" y="22"/>
                  </a:lnTo>
                  <a:lnTo>
                    <a:pt x="4" y="27"/>
                  </a:lnTo>
                  <a:lnTo>
                    <a:pt x="11" y="29"/>
                  </a:lnTo>
                  <a:lnTo>
                    <a:pt x="20" y="31"/>
                  </a:lnTo>
                  <a:lnTo>
                    <a:pt x="29" y="29"/>
                  </a:lnTo>
                  <a:lnTo>
                    <a:pt x="36" y="27"/>
                  </a:lnTo>
                  <a:lnTo>
                    <a:pt x="40" y="20"/>
                  </a:lnTo>
                  <a:lnTo>
                    <a:pt x="42" y="16"/>
                  </a:lnTo>
                  <a:lnTo>
                    <a:pt x="42" y="9"/>
                  </a:lnTo>
                  <a:lnTo>
                    <a:pt x="38" y="4"/>
                  </a:lnTo>
                  <a:lnTo>
                    <a:pt x="31" y="0"/>
                  </a:lnTo>
                  <a:lnTo>
                    <a:pt x="22" y="0"/>
                  </a:lnTo>
                  <a:lnTo>
                    <a:pt x="13" y="0"/>
                  </a:lnTo>
                  <a:lnTo>
                    <a:pt x="6"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49" name="Freeform 466">
              <a:extLst>
                <a:ext uri="{FF2B5EF4-FFF2-40B4-BE49-F238E27FC236}">
                  <a16:creationId xmlns:a16="http://schemas.microsoft.com/office/drawing/2014/main" xmlns="" id="{CFCB0F87-0414-5B4B-8A0F-75EB99D1161B}"/>
                </a:ext>
              </a:extLst>
            </p:cNvPr>
            <p:cNvSpPr>
              <a:spLocks/>
            </p:cNvSpPr>
            <p:nvPr/>
          </p:nvSpPr>
          <p:spPr bwMode="auto">
            <a:xfrm>
              <a:off x="2995" y="3733"/>
              <a:ext cx="42" cy="31"/>
            </a:xfrm>
            <a:custGeom>
              <a:avLst/>
              <a:gdLst>
                <a:gd name="T0" fmla="*/ 0 w 42"/>
                <a:gd name="T1" fmla="*/ 16 h 31"/>
                <a:gd name="T2" fmla="*/ 0 w 42"/>
                <a:gd name="T3" fmla="*/ 16 h 31"/>
                <a:gd name="T4" fmla="*/ 0 w 42"/>
                <a:gd name="T5" fmla="*/ 22 h 31"/>
                <a:gd name="T6" fmla="*/ 4 w 42"/>
                <a:gd name="T7" fmla="*/ 27 h 31"/>
                <a:gd name="T8" fmla="*/ 11 w 42"/>
                <a:gd name="T9" fmla="*/ 29 h 31"/>
                <a:gd name="T10" fmla="*/ 20 w 42"/>
                <a:gd name="T11" fmla="*/ 31 h 31"/>
                <a:gd name="T12" fmla="*/ 20 w 42"/>
                <a:gd name="T13" fmla="*/ 31 h 31"/>
                <a:gd name="T14" fmla="*/ 29 w 42"/>
                <a:gd name="T15" fmla="*/ 29 h 31"/>
                <a:gd name="T16" fmla="*/ 36 w 42"/>
                <a:gd name="T17" fmla="*/ 27 h 31"/>
                <a:gd name="T18" fmla="*/ 40 w 42"/>
                <a:gd name="T19" fmla="*/ 20 h 31"/>
                <a:gd name="T20" fmla="*/ 42 w 42"/>
                <a:gd name="T21" fmla="*/ 16 h 31"/>
                <a:gd name="T22" fmla="*/ 42 w 42"/>
                <a:gd name="T23" fmla="*/ 16 h 31"/>
                <a:gd name="T24" fmla="*/ 42 w 42"/>
                <a:gd name="T25" fmla="*/ 9 h 31"/>
                <a:gd name="T26" fmla="*/ 38 w 42"/>
                <a:gd name="T27" fmla="*/ 4 h 31"/>
                <a:gd name="T28" fmla="*/ 31 w 42"/>
                <a:gd name="T29" fmla="*/ 0 h 31"/>
                <a:gd name="T30" fmla="*/ 22 w 42"/>
                <a:gd name="T31" fmla="*/ 0 h 31"/>
                <a:gd name="T32" fmla="*/ 22 w 42"/>
                <a:gd name="T33" fmla="*/ 0 h 31"/>
                <a:gd name="T34" fmla="*/ 13 w 42"/>
                <a:gd name="T35" fmla="*/ 0 h 31"/>
                <a:gd name="T36" fmla="*/ 6 w 42"/>
                <a:gd name="T37" fmla="*/ 4 h 31"/>
                <a:gd name="T38" fmla="*/ 2 w 42"/>
                <a:gd name="T39" fmla="*/ 9 h 31"/>
                <a:gd name="T40" fmla="*/ 0 w 4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6"/>
                  </a:moveTo>
                  <a:lnTo>
                    <a:pt x="0" y="16"/>
                  </a:lnTo>
                  <a:lnTo>
                    <a:pt x="0" y="22"/>
                  </a:lnTo>
                  <a:lnTo>
                    <a:pt x="4" y="27"/>
                  </a:lnTo>
                  <a:lnTo>
                    <a:pt x="11" y="29"/>
                  </a:lnTo>
                  <a:lnTo>
                    <a:pt x="20" y="31"/>
                  </a:lnTo>
                  <a:lnTo>
                    <a:pt x="29" y="29"/>
                  </a:lnTo>
                  <a:lnTo>
                    <a:pt x="36" y="27"/>
                  </a:lnTo>
                  <a:lnTo>
                    <a:pt x="40" y="20"/>
                  </a:lnTo>
                  <a:lnTo>
                    <a:pt x="42" y="16"/>
                  </a:lnTo>
                  <a:lnTo>
                    <a:pt x="42" y="9"/>
                  </a:lnTo>
                  <a:lnTo>
                    <a:pt x="38" y="4"/>
                  </a:lnTo>
                  <a:lnTo>
                    <a:pt x="31" y="0"/>
                  </a:lnTo>
                  <a:lnTo>
                    <a:pt x="22" y="0"/>
                  </a:lnTo>
                  <a:lnTo>
                    <a:pt x="13" y="0"/>
                  </a:lnTo>
                  <a:lnTo>
                    <a:pt x="6"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0" name="Freeform 467">
              <a:extLst>
                <a:ext uri="{FF2B5EF4-FFF2-40B4-BE49-F238E27FC236}">
                  <a16:creationId xmlns:a16="http://schemas.microsoft.com/office/drawing/2014/main" xmlns="" id="{01F124E2-A2FE-B648-B71C-A48779653791}"/>
                </a:ext>
              </a:extLst>
            </p:cNvPr>
            <p:cNvSpPr>
              <a:spLocks/>
            </p:cNvSpPr>
            <p:nvPr/>
          </p:nvSpPr>
          <p:spPr bwMode="auto">
            <a:xfrm>
              <a:off x="2950" y="3733"/>
              <a:ext cx="45" cy="31"/>
            </a:xfrm>
            <a:custGeom>
              <a:avLst/>
              <a:gdLst>
                <a:gd name="T0" fmla="*/ 0 w 45"/>
                <a:gd name="T1" fmla="*/ 16 h 31"/>
                <a:gd name="T2" fmla="*/ 0 w 45"/>
                <a:gd name="T3" fmla="*/ 16 h 31"/>
                <a:gd name="T4" fmla="*/ 0 w 45"/>
                <a:gd name="T5" fmla="*/ 22 h 31"/>
                <a:gd name="T6" fmla="*/ 4 w 45"/>
                <a:gd name="T7" fmla="*/ 27 h 31"/>
                <a:gd name="T8" fmla="*/ 11 w 45"/>
                <a:gd name="T9" fmla="*/ 31 h 31"/>
                <a:gd name="T10" fmla="*/ 20 w 45"/>
                <a:gd name="T11" fmla="*/ 31 h 31"/>
                <a:gd name="T12" fmla="*/ 20 w 45"/>
                <a:gd name="T13" fmla="*/ 31 h 31"/>
                <a:gd name="T14" fmla="*/ 29 w 45"/>
                <a:gd name="T15" fmla="*/ 31 h 31"/>
                <a:gd name="T16" fmla="*/ 36 w 45"/>
                <a:gd name="T17" fmla="*/ 27 h 31"/>
                <a:gd name="T18" fmla="*/ 42 w 45"/>
                <a:gd name="T19" fmla="*/ 22 h 31"/>
                <a:gd name="T20" fmla="*/ 45 w 45"/>
                <a:gd name="T21" fmla="*/ 16 h 31"/>
                <a:gd name="T22" fmla="*/ 45 w 45"/>
                <a:gd name="T23" fmla="*/ 16 h 31"/>
                <a:gd name="T24" fmla="*/ 42 w 45"/>
                <a:gd name="T25" fmla="*/ 9 h 31"/>
                <a:gd name="T26" fmla="*/ 38 w 45"/>
                <a:gd name="T27" fmla="*/ 4 h 31"/>
                <a:gd name="T28" fmla="*/ 31 w 45"/>
                <a:gd name="T29" fmla="*/ 0 h 31"/>
                <a:gd name="T30" fmla="*/ 24 w 45"/>
                <a:gd name="T31" fmla="*/ 0 h 31"/>
                <a:gd name="T32" fmla="*/ 24 w 45"/>
                <a:gd name="T33" fmla="*/ 0 h 31"/>
                <a:gd name="T34" fmla="*/ 15 w 45"/>
                <a:gd name="T35" fmla="*/ 2 h 31"/>
                <a:gd name="T36" fmla="*/ 9 w 45"/>
                <a:gd name="T37" fmla="*/ 4 h 31"/>
                <a:gd name="T38" fmla="*/ 2 w 45"/>
                <a:gd name="T39" fmla="*/ 9 h 31"/>
                <a:gd name="T40" fmla="*/ 0 w 45"/>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6"/>
                  </a:moveTo>
                  <a:lnTo>
                    <a:pt x="0" y="16"/>
                  </a:lnTo>
                  <a:lnTo>
                    <a:pt x="0" y="22"/>
                  </a:lnTo>
                  <a:lnTo>
                    <a:pt x="4" y="27"/>
                  </a:lnTo>
                  <a:lnTo>
                    <a:pt x="11" y="31"/>
                  </a:lnTo>
                  <a:lnTo>
                    <a:pt x="20" y="31"/>
                  </a:lnTo>
                  <a:lnTo>
                    <a:pt x="29" y="31"/>
                  </a:lnTo>
                  <a:lnTo>
                    <a:pt x="36" y="27"/>
                  </a:lnTo>
                  <a:lnTo>
                    <a:pt x="42" y="22"/>
                  </a:lnTo>
                  <a:lnTo>
                    <a:pt x="45" y="16"/>
                  </a:lnTo>
                  <a:lnTo>
                    <a:pt x="42" y="9"/>
                  </a:lnTo>
                  <a:lnTo>
                    <a:pt x="38" y="4"/>
                  </a:lnTo>
                  <a:lnTo>
                    <a:pt x="31" y="0"/>
                  </a:lnTo>
                  <a:lnTo>
                    <a:pt x="24" y="0"/>
                  </a:lnTo>
                  <a:lnTo>
                    <a:pt x="15" y="2"/>
                  </a:lnTo>
                  <a:lnTo>
                    <a:pt x="9"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1" name="Freeform 468">
              <a:extLst>
                <a:ext uri="{FF2B5EF4-FFF2-40B4-BE49-F238E27FC236}">
                  <a16:creationId xmlns:a16="http://schemas.microsoft.com/office/drawing/2014/main" xmlns="" id="{60CEF646-985E-7548-AB3B-91977E5A454B}"/>
                </a:ext>
              </a:extLst>
            </p:cNvPr>
            <p:cNvSpPr>
              <a:spLocks/>
            </p:cNvSpPr>
            <p:nvPr/>
          </p:nvSpPr>
          <p:spPr bwMode="auto">
            <a:xfrm>
              <a:off x="2950" y="3733"/>
              <a:ext cx="45" cy="31"/>
            </a:xfrm>
            <a:custGeom>
              <a:avLst/>
              <a:gdLst>
                <a:gd name="T0" fmla="*/ 0 w 45"/>
                <a:gd name="T1" fmla="*/ 16 h 31"/>
                <a:gd name="T2" fmla="*/ 0 w 45"/>
                <a:gd name="T3" fmla="*/ 16 h 31"/>
                <a:gd name="T4" fmla="*/ 0 w 45"/>
                <a:gd name="T5" fmla="*/ 22 h 31"/>
                <a:gd name="T6" fmla="*/ 4 w 45"/>
                <a:gd name="T7" fmla="*/ 27 h 31"/>
                <a:gd name="T8" fmla="*/ 11 w 45"/>
                <a:gd name="T9" fmla="*/ 31 h 31"/>
                <a:gd name="T10" fmla="*/ 20 w 45"/>
                <a:gd name="T11" fmla="*/ 31 h 31"/>
                <a:gd name="T12" fmla="*/ 20 w 45"/>
                <a:gd name="T13" fmla="*/ 31 h 31"/>
                <a:gd name="T14" fmla="*/ 29 w 45"/>
                <a:gd name="T15" fmla="*/ 31 h 31"/>
                <a:gd name="T16" fmla="*/ 36 w 45"/>
                <a:gd name="T17" fmla="*/ 27 h 31"/>
                <a:gd name="T18" fmla="*/ 42 w 45"/>
                <a:gd name="T19" fmla="*/ 22 h 31"/>
                <a:gd name="T20" fmla="*/ 45 w 45"/>
                <a:gd name="T21" fmla="*/ 16 h 31"/>
                <a:gd name="T22" fmla="*/ 45 w 45"/>
                <a:gd name="T23" fmla="*/ 16 h 31"/>
                <a:gd name="T24" fmla="*/ 42 w 45"/>
                <a:gd name="T25" fmla="*/ 9 h 31"/>
                <a:gd name="T26" fmla="*/ 38 w 45"/>
                <a:gd name="T27" fmla="*/ 4 h 31"/>
                <a:gd name="T28" fmla="*/ 31 w 45"/>
                <a:gd name="T29" fmla="*/ 0 h 31"/>
                <a:gd name="T30" fmla="*/ 24 w 45"/>
                <a:gd name="T31" fmla="*/ 0 h 31"/>
                <a:gd name="T32" fmla="*/ 24 w 45"/>
                <a:gd name="T33" fmla="*/ 0 h 31"/>
                <a:gd name="T34" fmla="*/ 15 w 45"/>
                <a:gd name="T35" fmla="*/ 2 h 31"/>
                <a:gd name="T36" fmla="*/ 9 w 45"/>
                <a:gd name="T37" fmla="*/ 4 h 31"/>
                <a:gd name="T38" fmla="*/ 2 w 45"/>
                <a:gd name="T39" fmla="*/ 9 h 31"/>
                <a:gd name="T40" fmla="*/ 0 w 45"/>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6"/>
                  </a:moveTo>
                  <a:lnTo>
                    <a:pt x="0" y="16"/>
                  </a:lnTo>
                  <a:lnTo>
                    <a:pt x="0" y="22"/>
                  </a:lnTo>
                  <a:lnTo>
                    <a:pt x="4" y="27"/>
                  </a:lnTo>
                  <a:lnTo>
                    <a:pt x="11" y="31"/>
                  </a:lnTo>
                  <a:lnTo>
                    <a:pt x="20" y="31"/>
                  </a:lnTo>
                  <a:lnTo>
                    <a:pt x="29" y="31"/>
                  </a:lnTo>
                  <a:lnTo>
                    <a:pt x="36" y="27"/>
                  </a:lnTo>
                  <a:lnTo>
                    <a:pt x="42" y="22"/>
                  </a:lnTo>
                  <a:lnTo>
                    <a:pt x="45" y="16"/>
                  </a:lnTo>
                  <a:lnTo>
                    <a:pt x="42" y="9"/>
                  </a:lnTo>
                  <a:lnTo>
                    <a:pt x="38" y="4"/>
                  </a:lnTo>
                  <a:lnTo>
                    <a:pt x="31" y="0"/>
                  </a:lnTo>
                  <a:lnTo>
                    <a:pt x="24" y="0"/>
                  </a:lnTo>
                  <a:lnTo>
                    <a:pt x="15" y="2"/>
                  </a:lnTo>
                  <a:lnTo>
                    <a:pt x="9"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2" name="Freeform 469">
              <a:extLst>
                <a:ext uri="{FF2B5EF4-FFF2-40B4-BE49-F238E27FC236}">
                  <a16:creationId xmlns:a16="http://schemas.microsoft.com/office/drawing/2014/main" xmlns="" id="{E76EEE3B-278A-534D-B9E2-A461A0C407FD}"/>
                </a:ext>
              </a:extLst>
            </p:cNvPr>
            <p:cNvSpPr>
              <a:spLocks/>
            </p:cNvSpPr>
            <p:nvPr/>
          </p:nvSpPr>
          <p:spPr bwMode="auto">
            <a:xfrm>
              <a:off x="2083" y="3742"/>
              <a:ext cx="51" cy="31"/>
            </a:xfrm>
            <a:custGeom>
              <a:avLst/>
              <a:gdLst>
                <a:gd name="T0" fmla="*/ 2 w 51"/>
                <a:gd name="T1" fmla="*/ 16 h 31"/>
                <a:gd name="T2" fmla="*/ 2 w 51"/>
                <a:gd name="T3" fmla="*/ 16 h 31"/>
                <a:gd name="T4" fmla="*/ 0 w 51"/>
                <a:gd name="T5" fmla="*/ 22 h 31"/>
                <a:gd name="T6" fmla="*/ 2 w 51"/>
                <a:gd name="T7" fmla="*/ 27 h 31"/>
                <a:gd name="T8" fmla="*/ 6 w 51"/>
                <a:gd name="T9" fmla="*/ 29 h 31"/>
                <a:gd name="T10" fmla="*/ 13 w 51"/>
                <a:gd name="T11" fmla="*/ 31 h 31"/>
                <a:gd name="T12" fmla="*/ 13 w 51"/>
                <a:gd name="T13" fmla="*/ 31 h 31"/>
                <a:gd name="T14" fmla="*/ 24 w 51"/>
                <a:gd name="T15" fmla="*/ 29 h 31"/>
                <a:gd name="T16" fmla="*/ 33 w 51"/>
                <a:gd name="T17" fmla="*/ 27 h 31"/>
                <a:gd name="T18" fmla="*/ 42 w 51"/>
                <a:gd name="T19" fmla="*/ 22 h 31"/>
                <a:gd name="T20" fmla="*/ 49 w 51"/>
                <a:gd name="T21" fmla="*/ 16 h 31"/>
                <a:gd name="T22" fmla="*/ 49 w 51"/>
                <a:gd name="T23" fmla="*/ 16 h 31"/>
                <a:gd name="T24" fmla="*/ 51 w 51"/>
                <a:gd name="T25" fmla="*/ 9 h 31"/>
                <a:gd name="T26" fmla="*/ 51 w 51"/>
                <a:gd name="T27" fmla="*/ 4 h 31"/>
                <a:gd name="T28" fmla="*/ 47 w 51"/>
                <a:gd name="T29" fmla="*/ 0 h 31"/>
                <a:gd name="T30" fmla="*/ 38 w 51"/>
                <a:gd name="T31" fmla="*/ 0 h 31"/>
                <a:gd name="T32" fmla="*/ 38 w 51"/>
                <a:gd name="T33" fmla="*/ 0 h 31"/>
                <a:gd name="T34" fmla="*/ 29 w 51"/>
                <a:gd name="T35" fmla="*/ 2 h 31"/>
                <a:gd name="T36" fmla="*/ 18 w 51"/>
                <a:gd name="T37" fmla="*/ 4 h 31"/>
                <a:gd name="T38" fmla="*/ 9 w 51"/>
                <a:gd name="T39" fmla="*/ 9 h 31"/>
                <a:gd name="T40" fmla="*/ 2 w 51"/>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31">
                  <a:moveTo>
                    <a:pt x="2" y="16"/>
                  </a:moveTo>
                  <a:lnTo>
                    <a:pt x="2" y="16"/>
                  </a:lnTo>
                  <a:lnTo>
                    <a:pt x="0" y="22"/>
                  </a:lnTo>
                  <a:lnTo>
                    <a:pt x="2" y="27"/>
                  </a:lnTo>
                  <a:lnTo>
                    <a:pt x="6" y="29"/>
                  </a:lnTo>
                  <a:lnTo>
                    <a:pt x="13" y="31"/>
                  </a:lnTo>
                  <a:lnTo>
                    <a:pt x="24" y="29"/>
                  </a:lnTo>
                  <a:lnTo>
                    <a:pt x="33" y="27"/>
                  </a:lnTo>
                  <a:lnTo>
                    <a:pt x="42" y="22"/>
                  </a:lnTo>
                  <a:lnTo>
                    <a:pt x="49" y="16"/>
                  </a:lnTo>
                  <a:lnTo>
                    <a:pt x="51" y="9"/>
                  </a:lnTo>
                  <a:lnTo>
                    <a:pt x="51" y="4"/>
                  </a:lnTo>
                  <a:lnTo>
                    <a:pt x="47" y="0"/>
                  </a:lnTo>
                  <a:lnTo>
                    <a:pt x="38" y="0"/>
                  </a:lnTo>
                  <a:lnTo>
                    <a:pt x="29" y="2"/>
                  </a:lnTo>
                  <a:lnTo>
                    <a:pt x="18" y="4"/>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3" name="Freeform 470">
              <a:extLst>
                <a:ext uri="{FF2B5EF4-FFF2-40B4-BE49-F238E27FC236}">
                  <a16:creationId xmlns:a16="http://schemas.microsoft.com/office/drawing/2014/main" xmlns="" id="{54807EF3-00BF-064F-9DE4-8019C732C515}"/>
                </a:ext>
              </a:extLst>
            </p:cNvPr>
            <p:cNvSpPr>
              <a:spLocks/>
            </p:cNvSpPr>
            <p:nvPr/>
          </p:nvSpPr>
          <p:spPr bwMode="auto">
            <a:xfrm>
              <a:off x="2083" y="3742"/>
              <a:ext cx="51" cy="31"/>
            </a:xfrm>
            <a:custGeom>
              <a:avLst/>
              <a:gdLst>
                <a:gd name="T0" fmla="*/ 2 w 51"/>
                <a:gd name="T1" fmla="*/ 16 h 31"/>
                <a:gd name="T2" fmla="*/ 2 w 51"/>
                <a:gd name="T3" fmla="*/ 16 h 31"/>
                <a:gd name="T4" fmla="*/ 0 w 51"/>
                <a:gd name="T5" fmla="*/ 22 h 31"/>
                <a:gd name="T6" fmla="*/ 2 w 51"/>
                <a:gd name="T7" fmla="*/ 27 h 31"/>
                <a:gd name="T8" fmla="*/ 6 w 51"/>
                <a:gd name="T9" fmla="*/ 29 h 31"/>
                <a:gd name="T10" fmla="*/ 13 w 51"/>
                <a:gd name="T11" fmla="*/ 31 h 31"/>
                <a:gd name="T12" fmla="*/ 13 w 51"/>
                <a:gd name="T13" fmla="*/ 31 h 31"/>
                <a:gd name="T14" fmla="*/ 24 w 51"/>
                <a:gd name="T15" fmla="*/ 29 h 31"/>
                <a:gd name="T16" fmla="*/ 33 w 51"/>
                <a:gd name="T17" fmla="*/ 27 h 31"/>
                <a:gd name="T18" fmla="*/ 42 w 51"/>
                <a:gd name="T19" fmla="*/ 22 h 31"/>
                <a:gd name="T20" fmla="*/ 49 w 51"/>
                <a:gd name="T21" fmla="*/ 16 h 31"/>
                <a:gd name="T22" fmla="*/ 49 w 51"/>
                <a:gd name="T23" fmla="*/ 16 h 31"/>
                <a:gd name="T24" fmla="*/ 51 w 51"/>
                <a:gd name="T25" fmla="*/ 9 h 31"/>
                <a:gd name="T26" fmla="*/ 51 w 51"/>
                <a:gd name="T27" fmla="*/ 4 h 31"/>
                <a:gd name="T28" fmla="*/ 47 w 51"/>
                <a:gd name="T29" fmla="*/ 0 h 31"/>
                <a:gd name="T30" fmla="*/ 38 w 51"/>
                <a:gd name="T31" fmla="*/ 0 h 31"/>
                <a:gd name="T32" fmla="*/ 38 w 51"/>
                <a:gd name="T33" fmla="*/ 0 h 31"/>
                <a:gd name="T34" fmla="*/ 29 w 51"/>
                <a:gd name="T35" fmla="*/ 2 h 31"/>
                <a:gd name="T36" fmla="*/ 18 w 51"/>
                <a:gd name="T37" fmla="*/ 4 h 31"/>
                <a:gd name="T38" fmla="*/ 9 w 51"/>
                <a:gd name="T39" fmla="*/ 9 h 31"/>
                <a:gd name="T40" fmla="*/ 2 w 51"/>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31">
                  <a:moveTo>
                    <a:pt x="2" y="16"/>
                  </a:moveTo>
                  <a:lnTo>
                    <a:pt x="2" y="16"/>
                  </a:lnTo>
                  <a:lnTo>
                    <a:pt x="0" y="22"/>
                  </a:lnTo>
                  <a:lnTo>
                    <a:pt x="2" y="27"/>
                  </a:lnTo>
                  <a:lnTo>
                    <a:pt x="6" y="29"/>
                  </a:lnTo>
                  <a:lnTo>
                    <a:pt x="13" y="31"/>
                  </a:lnTo>
                  <a:lnTo>
                    <a:pt x="24" y="29"/>
                  </a:lnTo>
                  <a:lnTo>
                    <a:pt x="33" y="27"/>
                  </a:lnTo>
                  <a:lnTo>
                    <a:pt x="42" y="22"/>
                  </a:lnTo>
                  <a:lnTo>
                    <a:pt x="49" y="16"/>
                  </a:lnTo>
                  <a:lnTo>
                    <a:pt x="51" y="9"/>
                  </a:lnTo>
                  <a:lnTo>
                    <a:pt x="51" y="4"/>
                  </a:lnTo>
                  <a:lnTo>
                    <a:pt x="47" y="0"/>
                  </a:lnTo>
                  <a:lnTo>
                    <a:pt x="38" y="0"/>
                  </a:lnTo>
                  <a:lnTo>
                    <a:pt x="29" y="2"/>
                  </a:lnTo>
                  <a:lnTo>
                    <a:pt x="18" y="4"/>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4" name="Freeform 471">
              <a:extLst>
                <a:ext uri="{FF2B5EF4-FFF2-40B4-BE49-F238E27FC236}">
                  <a16:creationId xmlns:a16="http://schemas.microsoft.com/office/drawing/2014/main" xmlns="" id="{A4496137-6BD0-F142-B053-2B1596AC6A7D}"/>
                </a:ext>
              </a:extLst>
            </p:cNvPr>
            <p:cNvSpPr>
              <a:spLocks/>
            </p:cNvSpPr>
            <p:nvPr/>
          </p:nvSpPr>
          <p:spPr bwMode="auto">
            <a:xfrm>
              <a:off x="2035" y="3742"/>
              <a:ext cx="54" cy="31"/>
            </a:xfrm>
            <a:custGeom>
              <a:avLst/>
              <a:gdLst>
                <a:gd name="T0" fmla="*/ 3 w 54"/>
                <a:gd name="T1" fmla="*/ 16 h 31"/>
                <a:gd name="T2" fmla="*/ 3 w 54"/>
                <a:gd name="T3" fmla="*/ 16 h 31"/>
                <a:gd name="T4" fmla="*/ 0 w 54"/>
                <a:gd name="T5" fmla="*/ 22 h 31"/>
                <a:gd name="T6" fmla="*/ 0 w 54"/>
                <a:gd name="T7" fmla="*/ 27 h 31"/>
                <a:gd name="T8" fmla="*/ 7 w 54"/>
                <a:gd name="T9" fmla="*/ 31 h 31"/>
                <a:gd name="T10" fmla="*/ 14 w 54"/>
                <a:gd name="T11" fmla="*/ 31 h 31"/>
                <a:gd name="T12" fmla="*/ 14 w 54"/>
                <a:gd name="T13" fmla="*/ 31 h 31"/>
                <a:gd name="T14" fmla="*/ 25 w 54"/>
                <a:gd name="T15" fmla="*/ 31 h 31"/>
                <a:gd name="T16" fmla="*/ 34 w 54"/>
                <a:gd name="T17" fmla="*/ 27 h 31"/>
                <a:gd name="T18" fmla="*/ 43 w 54"/>
                <a:gd name="T19" fmla="*/ 22 h 31"/>
                <a:gd name="T20" fmla="*/ 50 w 54"/>
                <a:gd name="T21" fmla="*/ 16 h 31"/>
                <a:gd name="T22" fmla="*/ 50 w 54"/>
                <a:gd name="T23" fmla="*/ 16 h 31"/>
                <a:gd name="T24" fmla="*/ 54 w 54"/>
                <a:gd name="T25" fmla="*/ 9 h 31"/>
                <a:gd name="T26" fmla="*/ 52 w 54"/>
                <a:gd name="T27" fmla="*/ 4 h 31"/>
                <a:gd name="T28" fmla="*/ 48 w 54"/>
                <a:gd name="T29" fmla="*/ 2 h 31"/>
                <a:gd name="T30" fmla="*/ 41 w 54"/>
                <a:gd name="T31" fmla="*/ 0 h 31"/>
                <a:gd name="T32" fmla="*/ 41 w 54"/>
                <a:gd name="T33" fmla="*/ 0 h 31"/>
                <a:gd name="T34" fmla="*/ 30 w 54"/>
                <a:gd name="T35" fmla="*/ 2 h 31"/>
                <a:gd name="T36" fmla="*/ 21 w 54"/>
                <a:gd name="T37" fmla="*/ 4 h 31"/>
                <a:gd name="T38" fmla="*/ 12 w 54"/>
                <a:gd name="T39" fmla="*/ 9 h 31"/>
                <a:gd name="T40" fmla="*/ 3 w 54"/>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3" y="16"/>
                  </a:moveTo>
                  <a:lnTo>
                    <a:pt x="3" y="16"/>
                  </a:lnTo>
                  <a:lnTo>
                    <a:pt x="0" y="22"/>
                  </a:lnTo>
                  <a:lnTo>
                    <a:pt x="0" y="27"/>
                  </a:lnTo>
                  <a:lnTo>
                    <a:pt x="7" y="31"/>
                  </a:lnTo>
                  <a:lnTo>
                    <a:pt x="14" y="31"/>
                  </a:lnTo>
                  <a:lnTo>
                    <a:pt x="25" y="31"/>
                  </a:lnTo>
                  <a:lnTo>
                    <a:pt x="34" y="27"/>
                  </a:lnTo>
                  <a:lnTo>
                    <a:pt x="43" y="22"/>
                  </a:lnTo>
                  <a:lnTo>
                    <a:pt x="50" y="16"/>
                  </a:lnTo>
                  <a:lnTo>
                    <a:pt x="54" y="9"/>
                  </a:lnTo>
                  <a:lnTo>
                    <a:pt x="52" y="4"/>
                  </a:lnTo>
                  <a:lnTo>
                    <a:pt x="48" y="2"/>
                  </a:lnTo>
                  <a:lnTo>
                    <a:pt x="41" y="0"/>
                  </a:lnTo>
                  <a:lnTo>
                    <a:pt x="30" y="2"/>
                  </a:lnTo>
                  <a:lnTo>
                    <a:pt x="21" y="4"/>
                  </a:lnTo>
                  <a:lnTo>
                    <a:pt x="12" y="9"/>
                  </a:lnTo>
                  <a:lnTo>
                    <a:pt x="3"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5" name="Freeform 472">
              <a:extLst>
                <a:ext uri="{FF2B5EF4-FFF2-40B4-BE49-F238E27FC236}">
                  <a16:creationId xmlns:a16="http://schemas.microsoft.com/office/drawing/2014/main" xmlns="" id="{62459345-C6B2-4541-94A9-352CEBFDE545}"/>
                </a:ext>
              </a:extLst>
            </p:cNvPr>
            <p:cNvSpPr>
              <a:spLocks/>
            </p:cNvSpPr>
            <p:nvPr/>
          </p:nvSpPr>
          <p:spPr bwMode="auto">
            <a:xfrm>
              <a:off x="2035" y="3742"/>
              <a:ext cx="54" cy="31"/>
            </a:xfrm>
            <a:custGeom>
              <a:avLst/>
              <a:gdLst>
                <a:gd name="T0" fmla="*/ 3 w 54"/>
                <a:gd name="T1" fmla="*/ 16 h 31"/>
                <a:gd name="T2" fmla="*/ 3 w 54"/>
                <a:gd name="T3" fmla="*/ 16 h 31"/>
                <a:gd name="T4" fmla="*/ 0 w 54"/>
                <a:gd name="T5" fmla="*/ 22 h 31"/>
                <a:gd name="T6" fmla="*/ 0 w 54"/>
                <a:gd name="T7" fmla="*/ 27 h 31"/>
                <a:gd name="T8" fmla="*/ 7 w 54"/>
                <a:gd name="T9" fmla="*/ 31 h 31"/>
                <a:gd name="T10" fmla="*/ 14 w 54"/>
                <a:gd name="T11" fmla="*/ 31 h 31"/>
                <a:gd name="T12" fmla="*/ 14 w 54"/>
                <a:gd name="T13" fmla="*/ 31 h 31"/>
                <a:gd name="T14" fmla="*/ 25 w 54"/>
                <a:gd name="T15" fmla="*/ 31 h 31"/>
                <a:gd name="T16" fmla="*/ 34 w 54"/>
                <a:gd name="T17" fmla="*/ 27 h 31"/>
                <a:gd name="T18" fmla="*/ 43 w 54"/>
                <a:gd name="T19" fmla="*/ 22 h 31"/>
                <a:gd name="T20" fmla="*/ 50 w 54"/>
                <a:gd name="T21" fmla="*/ 16 h 31"/>
                <a:gd name="T22" fmla="*/ 50 w 54"/>
                <a:gd name="T23" fmla="*/ 16 h 31"/>
                <a:gd name="T24" fmla="*/ 54 w 54"/>
                <a:gd name="T25" fmla="*/ 9 h 31"/>
                <a:gd name="T26" fmla="*/ 52 w 54"/>
                <a:gd name="T27" fmla="*/ 4 h 31"/>
                <a:gd name="T28" fmla="*/ 48 w 54"/>
                <a:gd name="T29" fmla="*/ 2 h 31"/>
                <a:gd name="T30" fmla="*/ 41 w 54"/>
                <a:gd name="T31" fmla="*/ 0 h 31"/>
                <a:gd name="T32" fmla="*/ 41 w 54"/>
                <a:gd name="T33" fmla="*/ 0 h 31"/>
                <a:gd name="T34" fmla="*/ 30 w 54"/>
                <a:gd name="T35" fmla="*/ 2 h 31"/>
                <a:gd name="T36" fmla="*/ 21 w 54"/>
                <a:gd name="T37" fmla="*/ 4 h 31"/>
                <a:gd name="T38" fmla="*/ 12 w 54"/>
                <a:gd name="T39" fmla="*/ 9 h 31"/>
                <a:gd name="T40" fmla="*/ 3 w 54"/>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3" y="16"/>
                  </a:moveTo>
                  <a:lnTo>
                    <a:pt x="3" y="16"/>
                  </a:lnTo>
                  <a:lnTo>
                    <a:pt x="0" y="22"/>
                  </a:lnTo>
                  <a:lnTo>
                    <a:pt x="0" y="27"/>
                  </a:lnTo>
                  <a:lnTo>
                    <a:pt x="7" y="31"/>
                  </a:lnTo>
                  <a:lnTo>
                    <a:pt x="14" y="31"/>
                  </a:lnTo>
                  <a:lnTo>
                    <a:pt x="25" y="31"/>
                  </a:lnTo>
                  <a:lnTo>
                    <a:pt x="34" y="27"/>
                  </a:lnTo>
                  <a:lnTo>
                    <a:pt x="43" y="22"/>
                  </a:lnTo>
                  <a:lnTo>
                    <a:pt x="50" y="16"/>
                  </a:lnTo>
                  <a:lnTo>
                    <a:pt x="54" y="9"/>
                  </a:lnTo>
                  <a:lnTo>
                    <a:pt x="52" y="4"/>
                  </a:lnTo>
                  <a:lnTo>
                    <a:pt x="48" y="2"/>
                  </a:lnTo>
                  <a:lnTo>
                    <a:pt x="41" y="0"/>
                  </a:lnTo>
                  <a:lnTo>
                    <a:pt x="30" y="2"/>
                  </a:lnTo>
                  <a:lnTo>
                    <a:pt x="21" y="4"/>
                  </a:lnTo>
                  <a:lnTo>
                    <a:pt x="12" y="9"/>
                  </a:lnTo>
                  <a:lnTo>
                    <a:pt x="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6" name="Freeform 473">
              <a:extLst>
                <a:ext uri="{FF2B5EF4-FFF2-40B4-BE49-F238E27FC236}">
                  <a16:creationId xmlns:a16="http://schemas.microsoft.com/office/drawing/2014/main" xmlns="" id="{DA9B4FAA-E413-6A4F-9D93-1B51A36A4802}"/>
                </a:ext>
              </a:extLst>
            </p:cNvPr>
            <p:cNvSpPr>
              <a:spLocks/>
            </p:cNvSpPr>
            <p:nvPr/>
          </p:nvSpPr>
          <p:spPr bwMode="auto">
            <a:xfrm>
              <a:off x="1988" y="3742"/>
              <a:ext cx="54" cy="31"/>
            </a:xfrm>
            <a:custGeom>
              <a:avLst/>
              <a:gdLst>
                <a:gd name="T0" fmla="*/ 2 w 54"/>
                <a:gd name="T1" fmla="*/ 16 h 31"/>
                <a:gd name="T2" fmla="*/ 2 w 54"/>
                <a:gd name="T3" fmla="*/ 16 h 31"/>
                <a:gd name="T4" fmla="*/ 0 w 54"/>
                <a:gd name="T5" fmla="*/ 22 h 31"/>
                <a:gd name="T6" fmla="*/ 0 w 54"/>
                <a:gd name="T7" fmla="*/ 27 h 31"/>
                <a:gd name="T8" fmla="*/ 4 w 54"/>
                <a:gd name="T9" fmla="*/ 31 h 31"/>
                <a:gd name="T10" fmla="*/ 13 w 54"/>
                <a:gd name="T11" fmla="*/ 31 h 31"/>
                <a:gd name="T12" fmla="*/ 13 w 54"/>
                <a:gd name="T13" fmla="*/ 31 h 31"/>
                <a:gd name="T14" fmla="*/ 25 w 54"/>
                <a:gd name="T15" fmla="*/ 31 h 31"/>
                <a:gd name="T16" fmla="*/ 34 w 54"/>
                <a:gd name="T17" fmla="*/ 27 h 31"/>
                <a:gd name="T18" fmla="*/ 43 w 54"/>
                <a:gd name="T19" fmla="*/ 22 h 31"/>
                <a:gd name="T20" fmla="*/ 50 w 54"/>
                <a:gd name="T21" fmla="*/ 16 h 31"/>
                <a:gd name="T22" fmla="*/ 50 w 54"/>
                <a:gd name="T23" fmla="*/ 16 h 31"/>
                <a:gd name="T24" fmla="*/ 54 w 54"/>
                <a:gd name="T25" fmla="*/ 9 h 31"/>
                <a:gd name="T26" fmla="*/ 52 w 54"/>
                <a:gd name="T27" fmla="*/ 4 h 31"/>
                <a:gd name="T28" fmla="*/ 47 w 54"/>
                <a:gd name="T29" fmla="*/ 2 h 31"/>
                <a:gd name="T30" fmla="*/ 41 w 54"/>
                <a:gd name="T31" fmla="*/ 0 h 31"/>
                <a:gd name="T32" fmla="*/ 41 w 54"/>
                <a:gd name="T33" fmla="*/ 0 h 31"/>
                <a:gd name="T34" fmla="*/ 29 w 54"/>
                <a:gd name="T35" fmla="*/ 2 h 31"/>
                <a:gd name="T36" fmla="*/ 20 w 54"/>
                <a:gd name="T37" fmla="*/ 4 h 31"/>
                <a:gd name="T38" fmla="*/ 11 w 54"/>
                <a:gd name="T39" fmla="*/ 11 h 31"/>
                <a:gd name="T40" fmla="*/ 2 w 54"/>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2" y="16"/>
                  </a:moveTo>
                  <a:lnTo>
                    <a:pt x="2" y="16"/>
                  </a:lnTo>
                  <a:lnTo>
                    <a:pt x="0" y="22"/>
                  </a:lnTo>
                  <a:lnTo>
                    <a:pt x="0" y="27"/>
                  </a:lnTo>
                  <a:lnTo>
                    <a:pt x="4" y="31"/>
                  </a:lnTo>
                  <a:lnTo>
                    <a:pt x="13" y="31"/>
                  </a:lnTo>
                  <a:lnTo>
                    <a:pt x="25" y="31"/>
                  </a:lnTo>
                  <a:lnTo>
                    <a:pt x="34" y="27"/>
                  </a:lnTo>
                  <a:lnTo>
                    <a:pt x="43" y="22"/>
                  </a:lnTo>
                  <a:lnTo>
                    <a:pt x="50" y="16"/>
                  </a:lnTo>
                  <a:lnTo>
                    <a:pt x="54" y="9"/>
                  </a:lnTo>
                  <a:lnTo>
                    <a:pt x="52" y="4"/>
                  </a:lnTo>
                  <a:lnTo>
                    <a:pt x="47" y="2"/>
                  </a:lnTo>
                  <a:lnTo>
                    <a:pt x="41" y="0"/>
                  </a:lnTo>
                  <a:lnTo>
                    <a:pt x="29" y="2"/>
                  </a:lnTo>
                  <a:lnTo>
                    <a:pt x="20" y="4"/>
                  </a:lnTo>
                  <a:lnTo>
                    <a:pt x="11" y="11"/>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7" name="Freeform 474">
              <a:extLst>
                <a:ext uri="{FF2B5EF4-FFF2-40B4-BE49-F238E27FC236}">
                  <a16:creationId xmlns:a16="http://schemas.microsoft.com/office/drawing/2014/main" xmlns="" id="{70BAFC16-6579-B949-80BA-C386E91D23B4}"/>
                </a:ext>
              </a:extLst>
            </p:cNvPr>
            <p:cNvSpPr>
              <a:spLocks/>
            </p:cNvSpPr>
            <p:nvPr/>
          </p:nvSpPr>
          <p:spPr bwMode="auto">
            <a:xfrm>
              <a:off x="1988" y="3742"/>
              <a:ext cx="54" cy="31"/>
            </a:xfrm>
            <a:custGeom>
              <a:avLst/>
              <a:gdLst>
                <a:gd name="T0" fmla="*/ 2 w 54"/>
                <a:gd name="T1" fmla="*/ 16 h 31"/>
                <a:gd name="T2" fmla="*/ 2 w 54"/>
                <a:gd name="T3" fmla="*/ 16 h 31"/>
                <a:gd name="T4" fmla="*/ 0 w 54"/>
                <a:gd name="T5" fmla="*/ 22 h 31"/>
                <a:gd name="T6" fmla="*/ 0 w 54"/>
                <a:gd name="T7" fmla="*/ 27 h 31"/>
                <a:gd name="T8" fmla="*/ 4 w 54"/>
                <a:gd name="T9" fmla="*/ 31 h 31"/>
                <a:gd name="T10" fmla="*/ 13 w 54"/>
                <a:gd name="T11" fmla="*/ 31 h 31"/>
                <a:gd name="T12" fmla="*/ 13 w 54"/>
                <a:gd name="T13" fmla="*/ 31 h 31"/>
                <a:gd name="T14" fmla="*/ 25 w 54"/>
                <a:gd name="T15" fmla="*/ 31 h 31"/>
                <a:gd name="T16" fmla="*/ 34 w 54"/>
                <a:gd name="T17" fmla="*/ 27 h 31"/>
                <a:gd name="T18" fmla="*/ 43 w 54"/>
                <a:gd name="T19" fmla="*/ 22 h 31"/>
                <a:gd name="T20" fmla="*/ 50 w 54"/>
                <a:gd name="T21" fmla="*/ 16 h 31"/>
                <a:gd name="T22" fmla="*/ 50 w 54"/>
                <a:gd name="T23" fmla="*/ 16 h 31"/>
                <a:gd name="T24" fmla="*/ 54 w 54"/>
                <a:gd name="T25" fmla="*/ 9 h 31"/>
                <a:gd name="T26" fmla="*/ 52 w 54"/>
                <a:gd name="T27" fmla="*/ 4 h 31"/>
                <a:gd name="T28" fmla="*/ 47 w 54"/>
                <a:gd name="T29" fmla="*/ 2 h 31"/>
                <a:gd name="T30" fmla="*/ 41 w 54"/>
                <a:gd name="T31" fmla="*/ 0 h 31"/>
                <a:gd name="T32" fmla="*/ 41 w 54"/>
                <a:gd name="T33" fmla="*/ 0 h 31"/>
                <a:gd name="T34" fmla="*/ 29 w 54"/>
                <a:gd name="T35" fmla="*/ 2 h 31"/>
                <a:gd name="T36" fmla="*/ 20 w 54"/>
                <a:gd name="T37" fmla="*/ 4 h 31"/>
                <a:gd name="T38" fmla="*/ 11 w 54"/>
                <a:gd name="T39" fmla="*/ 11 h 31"/>
                <a:gd name="T40" fmla="*/ 2 w 54"/>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2" y="16"/>
                  </a:moveTo>
                  <a:lnTo>
                    <a:pt x="2" y="16"/>
                  </a:lnTo>
                  <a:lnTo>
                    <a:pt x="0" y="22"/>
                  </a:lnTo>
                  <a:lnTo>
                    <a:pt x="0" y="27"/>
                  </a:lnTo>
                  <a:lnTo>
                    <a:pt x="4" y="31"/>
                  </a:lnTo>
                  <a:lnTo>
                    <a:pt x="13" y="31"/>
                  </a:lnTo>
                  <a:lnTo>
                    <a:pt x="25" y="31"/>
                  </a:lnTo>
                  <a:lnTo>
                    <a:pt x="34" y="27"/>
                  </a:lnTo>
                  <a:lnTo>
                    <a:pt x="43" y="22"/>
                  </a:lnTo>
                  <a:lnTo>
                    <a:pt x="50" y="16"/>
                  </a:lnTo>
                  <a:lnTo>
                    <a:pt x="54" y="9"/>
                  </a:lnTo>
                  <a:lnTo>
                    <a:pt x="52" y="4"/>
                  </a:lnTo>
                  <a:lnTo>
                    <a:pt x="47" y="2"/>
                  </a:lnTo>
                  <a:lnTo>
                    <a:pt x="41" y="0"/>
                  </a:lnTo>
                  <a:lnTo>
                    <a:pt x="29" y="2"/>
                  </a:lnTo>
                  <a:lnTo>
                    <a:pt x="20" y="4"/>
                  </a:lnTo>
                  <a:lnTo>
                    <a:pt x="11" y="11"/>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8" name="Freeform 475">
              <a:extLst>
                <a:ext uri="{FF2B5EF4-FFF2-40B4-BE49-F238E27FC236}">
                  <a16:creationId xmlns:a16="http://schemas.microsoft.com/office/drawing/2014/main" xmlns="" id="{763F85E8-2800-784C-8BB1-C3C3709C1531}"/>
                </a:ext>
              </a:extLst>
            </p:cNvPr>
            <p:cNvSpPr>
              <a:spLocks/>
            </p:cNvSpPr>
            <p:nvPr/>
          </p:nvSpPr>
          <p:spPr bwMode="auto">
            <a:xfrm>
              <a:off x="1941" y="3744"/>
              <a:ext cx="54" cy="32"/>
            </a:xfrm>
            <a:custGeom>
              <a:avLst/>
              <a:gdLst>
                <a:gd name="T0" fmla="*/ 2 w 54"/>
                <a:gd name="T1" fmla="*/ 16 h 32"/>
                <a:gd name="T2" fmla="*/ 2 w 54"/>
                <a:gd name="T3" fmla="*/ 16 h 32"/>
                <a:gd name="T4" fmla="*/ 0 w 54"/>
                <a:gd name="T5" fmla="*/ 20 h 32"/>
                <a:gd name="T6" fmla="*/ 0 w 54"/>
                <a:gd name="T7" fmla="*/ 27 h 32"/>
                <a:gd name="T8" fmla="*/ 4 w 54"/>
                <a:gd name="T9" fmla="*/ 29 h 32"/>
                <a:gd name="T10" fmla="*/ 13 w 54"/>
                <a:gd name="T11" fmla="*/ 32 h 32"/>
                <a:gd name="T12" fmla="*/ 13 w 54"/>
                <a:gd name="T13" fmla="*/ 32 h 32"/>
                <a:gd name="T14" fmla="*/ 22 w 54"/>
                <a:gd name="T15" fmla="*/ 29 h 32"/>
                <a:gd name="T16" fmla="*/ 33 w 54"/>
                <a:gd name="T17" fmla="*/ 25 h 32"/>
                <a:gd name="T18" fmla="*/ 42 w 54"/>
                <a:gd name="T19" fmla="*/ 20 h 32"/>
                <a:gd name="T20" fmla="*/ 49 w 54"/>
                <a:gd name="T21" fmla="*/ 14 h 32"/>
                <a:gd name="T22" fmla="*/ 49 w 54"/>
                <a:gd name="T23" fmla="*/ 14 h 32"/>
                <a:gd name="T24" fmla="*/ 54 w 54"/>
                <a:gd name="T25" fmla="*/ 9 h 32"/>
                <a:gd name="T26" fmla="*/ 54 w 54"/>
                <a:gd name="T27" fmla="*/ 5 h 32"/>
                <a:gd name="T28" fmla="*/ 47 w 54"/>
                <a:gd name="T29" fmla="*/ 0 h 32"/>
                <a:gd name="T30" fmla="*/ 40 w 54"/>
                <a:gd name="T31" fmla="*/ 0 h 32"/>
                <a:gd name="T32" fmla="*/ 40 w 54"/>
                <a:gd name="T33" fmla="*/ 0 h 32"/>
                <a:gd name="T34" fmla="*/ 29 w 54"/>
                <a:gd name="T35" fmla="*/ 0 h 32"/>
                <a:gd name="T36" fmla="*/ 20 w 54"/>
                <a:gd name="T37" fmla="*/ 5 h 32"/>
                <a:gd name="T38" fmla="*/ 9 w 54"/>
                <a:gd name="T39" fmla="*/ 9 h 32"/>
                <a:gd name="T40" fmla="*/ 2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2" y="16"/>
                  </a:moveTo>
                  <a:lnTo>
                    <a:pt x="2" y="16"/>
                  </a:lnTo>
                  <a:lnTo>
                    <a:pt x="0" y="20"/>
                  </a:lnTo>
                  <a:lnTo>
                    <a:pt x="0" y="27"/>
                  </a:lnTo>
                  <a:lnTo>
                    <a:pt x="4" y="29"/>
                  </a:lnTo>
                  <a:lnTo>
                    <a:pt x="13" y="32"/>
                  </a:lnTo>
                  <a:lnTo>
                    <a:pt x="22" y="29"/>
                  </a:lnTo>
                  <a:lnTo>
                    <a:pt x="33" y="25"/>
                  </a:lnTo>
                  <a:lnTo>
                    <a:pt x="42" y="20"/>
                  </a:lnTo>
                  <a:lnTo>
                    <a:pt x="49" y="14"/>
                  </a:lnTo>
                  <a:lnTo>
                    <a:pt x="54" y="9"/>
                  </a:lnTo>
                  <a:lnTo>
                    <a:pt x="54" y="5"/>
                  </a:lnTo>
                  <a:lnTo>
                    <a:pt x="47" y="0"/>
                  </a:lnTo>
                  <a:lnTo>
                    <a:pt x="40" y="0"/>
                  </a:lnTo>
                  <a:lnTo>
                    <a:pt x="29" y="0"/>
                  </a:lnTo>
                  <a:lnTo>
                    <a:pt x="20" y="5"/>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59" name="Freeform 476">
              <a:extLst>
                <a:ext uri="{FF2B5EF4-FFF2-40B4-BE49-F238E27FC236}">
                  <a16:creationId xmlns:a16="http://schemas.microsoft.com/office/drawing/2014/main" xmlns="" id="{8F4BD567-45D9-BE49-86DD-5A4A60E93285}"/>
                </a:ext>
              </a:extLst>
            </p:cNvPr>
            <p:cNvSpPr>
              <a:spLocks/>
            </p:cNvSpPr>
            <p:nvPr/>
          </p:nvSpPr>
          <p:spPr bwMode="auto">
            <a:xfrm>
              <a:off x="1941" y="3744"/>
              <a:ext cx="54" cy="32"/>
            </a:xfrm>
            <a:custGeom>
              <a:avLst/>
              <a:gdLst>
                <a:gd name="T0" fmla="*/ 2 w 54"/>
                <a:gd name="T1" fmla="*/ 16 h 32"/>
                <a:gd name="T2" fmla="*/ 2 w 54"/>
                <a:gd name="T3" fmla="*/ 16 h 32"/>
                <a:gd name="T4" fmla="*/ 0 w 54"/>
                <a:gd name="T5" fmla="*/ 20 h 32"/>
                <a:gd name="T6" fmla="*/ 0 w 54"/>
                <a:gd name="T7" fmla="*/ 27 h 32"/>
                <a:gd name="T8" fmla="*/ 4 w 54"/>
                <a:gd name="T9" fmla="*/ 29 h 32"/>
                <a:gd name="T10" fmla="*/ 13 w 54"/>
                <a:gd name="T11" fmla="*/ 32 h 32"/>
                <a:gd name="T12" fmla="*/ 13 w 54"/>
                <a:gd name="T13" fmla="*/ 32 h 32"/>
                <a:gd name="T14" fmla="*/ 22 w 54"/>
                <a:gd name="T15" fmla="*/ 29 h 32"/>
                <a:gd name="T16" fmla="*/ 33 w 54"/>
                <a:gd name="T17" fmla="*/ 25 h 32"/>
                <a:gd name="T18" fmla="*/ 42 w 54"/>
                <a:gd name="T19" fmla="*/ 20 h 32"/>
                <a:gd name="T20" fmla="*/ 49 w 54"/>
                <a:gd name="T21" fmla="*/ 14 h 32"/>
                <a:gd name="T22" fmla="*/ 49 w 54"/>
                <a:gd name="T23" fmla="*/ 14 h 32"/>
                <a:gd name="T24" fmla="*/ 54 w 54"/>
                <a:gd name="T25" fmla="*/ 9 h 32"/>
                <a:gd name="T26" fmla="*/ 54 w 54"/>
                <a:gd name="T27" fmla="*/ 5 h 32"/>
                <a:gd name="T28" fmla="*/ 47 w 54"/>
                <a:gd name="T29" fmla="*/ 0 h 32"/>
                <a:gd name="T30" fmla="*/ 40 w 54"/>
                <a:gd name="T31" fmla="*/ 0 h 32"/>
                <a:gd name="T32" fmla="*/ 40 w 54"/>
                <a:gd name="T33" fmla="*/ 0 h 32"/>
                <a:gd name="T34" fmla="*/ 29 w 54"/>
                <a:gd name="T35" fmla="*/ 0 h 32"/>
                <a:gd name="T36" fmla="*/ 20 w 54"/>
                <a:gd name="T37" fmla="*/ 5 h 32"/>
                <a:gd name="T38" fmla="*/ 9 w 54"/>
                <a:gd name="T39" fmla="*/ 9 h 32"/>
                <a:gd name="T40" fmla="*/ 2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2" y="16"/>
                  </a:moveTo>
                  <a:lnTo>
                    <a:pt x="2" y="16"/>
                  </a:lnTo>
                  <a:lnTo>
                    <a:pt x="0" y="20"/>
                  </a:lnTo>
                  <a:lnTo>
                    <a:pt x="0" y="27"/>
                  </a:lnTo>
                  <a:lnTo>
                    <a:pt x="4" y="29"/>
                  </a:lnTo>
                  <a:lnTo>
                    <a:pt x="13" y="32"/>
                  </a:lnTo>
                  <a:lnTo>
                    <a:pt x="22" y="29"/>
                  </a:lnTo>
                  <a:lnTo>
                    <a:pt x="33" y="25"/>
                  </a:lnTo>
                  <a:lnTo>
                    <a:pt x="42" y="20"/>
                  </a:lnTo>
                  <a:lnTo>
                    <a:pt x="49" y="14"/>
                  </a:lnTo>
                  <a:lnTo>
                    <a:pt x="54" y="9"/>
                  </a:lnTo>
                  <a:lnTo>
                    <a:pt x="54" y="5"/>
                  </a:lnTo>
                  <a:lnTo>
                    <a:pt x="47" y="0"/>
                  </a:lnTo>
                  <a:lnTo>
                    <a:pt x="40" y="0"/>
                  </a:lnTo>
                  <a:lnTo>
                    <a:pt x="29" y="0"/>
                  </a:lnTo>
                  <a:lnTo>
                    <a:pt x="20" y="5"/>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0" name="Freeform 477">
              <a:extLst>
                <a:ext uri="{FF2B5EF4-FFF2-40B4-BE49-F238E27FC236}">
                  <a16:creationId xmlns:a16="http://schemas.microsoft.com/office/drawing/2014/main" xmlns="" id="{087A3573-DD80-7C45-B0A6-E35AC5191503}"/>
                </a:ext>
              </a:extLst>
            </p:cNvPr>
            <p:cNvSpPr>
              <a:spLocks/>
            </p:cNvSpPr>
            <p:nvPr/>
          </p:nvSpPr>
          <p:spPr bwMode="auto">
            <a:xfrm>
              <a:off x="1891" y="3744"/>
              <a:ext cx="56" cy="32"/>
            </a:xfrm>
            <a:custGeom>
              <a:avLst/>
              <a:gdLst>
                <a:gd name="T0" fmla="*/ 5 w 56"/>
                <a:gd name="T1" fmla="*/ 16 h 32"/>
                <a:gd name="T2" fmla="*/ 5 w 56"/>
                <a:gd name="T3" fmla="*/ 16 h 32"/>
                <a:gd name="T4" fmla="*/ 0 w 56"/>
                <a:gd name="T5" fmla="*/ 23 h 32"/>
                <a:gd name="T6" fmla="*/ 2 w 56"/>
                <a:gd name="T7" fmla="*/ 27 h 32"/>
                <a:gd name="T8" fmla="*/ 7 w 56"/>
                <a:gd name="T9" fmla="*/ 29 h 32"/>
                <a:gd name="T10" fmla="*/ 14 w 56"/>
                <a:gd name="T11" fmla="*/ 32 h 32"/>
                <a:gd name="T12" fmla="*/ 14 w 56"/>
                <a:gd name="T13" fmla="*/ 32 h 32"/>
                <a:gd name="T14" fmla="*/ 25 w 56"/>
                <a:gd name="T15" fmla="*/ 29 h 32"/>
                <a:gd name="T16" fmla="*/ 36 w 56"/>
                <a:gd name="T17" fmla="*/ 27 h 32"/>
                <a:gd name="T18" fmla="*/ 45 w 56"/>
                <a:gd name="T19" fmla="*/ 20 h 32"/>
                <a:gd name="T20" fmla="*/ 52 w 56"/>
                <a:gd name="T21" fmla="*/ 16 h 32"/>
                <a:gd name="T22" fmla="*/ 52 w 56"/>
                <a:gd name="T23" fmla="*/ 16 h 32"/>
                <a:gd name="T24" fmla="*/ 56 w 56"/>
                <a:gd name="T25" fmla="*/ 9 h 32"/>
                <a:gd name="T26" fmla="*/ 54 w 56"/>
                <a:gd name="T27" fmla="*/ 5 h 32"/>
                <a:gd name="T28" fmla="*/ 50 w 56"/>
                <a:gd name="T29" fmla="*/ 0 h 32"/>
                <a:gd name="T30" fmla="*/ 43 w 56"/>
                <a:gd name="T31" fmla="*/ 0 h 32"/>
                <a:gd name="T32" fmla="*/ 43 w 56"/>
                <a:gd name="T33" fmla="*/ 0 h 32"/>
                <a:gd name="T34" fmla="*/ 32 w 56"/>
                <a:gd name="T35" fmla="*/ 0 h 32"/>
                <a:gd name="T36" fmla="*/ 23 w 56"/>
                <a:gd name="T37" fmla="*/ 5 h 32"/>
                <a:gd name="T38" fmla="*/ 11 w 56"/>
                <a:gd name="T39" fmla="*/ 9 h 32"/>
                <a:gd name="T40" fmla="*/ 5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5" y="16"/>
                  </a:moveTo>
                  <a:lnTo>
                    <a:pt x="5" y="16"/>
                  </a:lnTo>
                  <a:lnTo>
                    <a:pt x="0" y="23"/>
                  </a:lnTo>
                  <a:lnTo>
                    <a:pt x="2" y="27"/>
                  </a:lnTo>
                  <a:lnTo>
                    <a:pt x="7" y="29"/>
                  </a:lnTo>
                  <a:lnTo>
                    <a:pt x="14" y="32"/>
                  </a:lnTo>
                  <a:lnTo>
                    <a:pt x="25" y="29"/>
                  </a:lnTo>
                  <a:lnTo>
                    <a:pt x="36" y="27"/>
                  </a:lnTo>
                  <a:lnTo>
                    <a:pt x="45" y="20"/>
                  </a:lnTo>
                  <a:lnTo>
                    <a:pt x="52" y="16"/>
                  </a:lnTo>
                  <a:lnTo>
                    <a:pt x="56" y="9"/>
                  </a:lnTo>
                  <a:lnTo>
                    <a:pt x="54" y="5"/>
                  </a:lnTo>
                  <a:lnTo>
                    <a:pt x="50" y="0"/>
                  </a:lnTo>
                  <a:lnTo>
                    <a:pt x="43" y="0"/>
                  </a:lnTo>
                  <a:lnTo>
                    <a:pt x="32" y="0"/>
                  </a:lnTo>
                  <a:lnTo>
                    <a:pt x="23" y="5"/>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1" name="Freeform 478">
              <a:extLst>
                <a:ext uri="{FF2B5EF4-FFF2-40B4-BE49-F238E27FC236}">
                  <a16:creationId xmlns:a16="http://schemas.microsoft.com/office/drawing/2014/main" xmlns="" id="{6A42383F-A7A4-494A-9031-18CAEF6E645D}"/>
                </a:ext>
              </a:extLst>
            </p:cNvPr>
            <p:cNvSpPr>
              <a:spLocks/>
            </p:cNvSpPr>
            <p:nvPr/>
          </p:nvSpPr>
          <p:spPr bwMode="auto">
            <a:xfrm>
              <a:off x="1891" y="3744"/>
              <a:ext cx="56" cy="32"/>
            </a:xfrm>
            <a:custGeom>
              <a:avLst/>
              <a:gdLst>
                <a:gd name="T0" fmla="*/ 5 w 56"/>
                <a:gd name="T1" fmla="*/ 16 h 32"/>
                <a:gd name="T2" fmla="*/ 5 w 56"/>
                <a:gd name="T3" fmla="*/ 16 h 32"/>
                <a:gd name="T4" fmla="*/ 0 w 56"/>
                <a:gd name="T5" fmla="*/ 23 h 32"/>
                <a:gd name="T6" fmla="*/ 2 w 56"/>
                <a:gd name="T7" fmla="*/ 27 h 32"/>
                <a:gd name="T8" fmla="*/ 7 w 56"/>
                <a:gd name="T9" fmla="*/ 29 h 32"/>
                <a:gd name="T10" fmla="*/ 14 w 56"/>
                <a:gd name="T11" fmla="*/ 32 h 32"/>
                <a:gd name="T12" fmla="*/ 14 w 56"/>
                <a:gd name="T13" fmla="*/ 32 h 32"/>
                <a:gd name="T14" fmla="*/ 25 w 56"/>
                <a:gd name="T15" fmla="*/ 29 h 32"/>
                <a:gd name="T16" fmla="*/ 36 w 56"/>
                <a:gd name="T17" fmla="*/ 27 h 32"/>
                <a:gd name="T18" fmla="*/ 45 w 56"/>
                <a:gd name="T19" fmla="*/ 20 h 32"/>
                <a:gd name="T20" fmla="*/ 52 w 56"/>
                <a:gd name="T21" fmla="*/ 16 h 32"/>
                <a:gd name="T22" fmla="*/ 52 w 56"/>
                <a:gd name="T23" fmla="*/ 16 h 32"/>
                <a:gd name="T24" fmla="*/ 56 w 56"/>
                <a:gd name="T25" fmla="*/ 9 h 32"/>
                <a:gd name="T26" fmla="*/ 54 w 56"/>
                <a:gd name="T27" fmla="*/ 5 h 32"/>
                <a:gd name="T28" fmla="*/ 50 w 56"/>
                <a:gd name="T29" fmla="*/ 0 h 32"/>
                <a:gd name="T30" fmla="*/ 43 w 56"/>
                <a:gd name="T31" fmla="*/ 0 h 32"/>
                <a:gd name="T32" fmla="*/ 43 w 56"/>
                <a:gd name="T33" fmla="*/ 0 h 32"/>
                <a:gd name="T34" fmla="*/ 32 w 56"/>
                <a:gd name="T35" fmla="*/ 0 h 32"/>
                <a:gd name="T36" fmla="*/ 23 w 56"/>
                <a:gd name="T37" fmla="*/ 5 h 32"/>
                <a:gd name="T38" fmla="*/ 11 w 56"/>
                <a:gd name="T39" fmla="*/ 9 h 32"/>
                <a:gd name="T40" fmla="*/ 5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5" y="16"/>
                  </a:moveTo>
                  <a:lnTo>
                    <a:pt x="5" y="16"/>
                  </a:lnTo>
                  <a:lnTo>
                    <a:pt x="0" y="23"/>
                  </a:lnTo>
                  <a:lnTo>
                    <a:pt x="2" y="27"/>
                  </a:lnTo>
                  <a:lnTo>
                    <a:pt x="7" y="29"/>
                  </a:lnTo>
                  <a:lnTo>
                    <a:pt x="14" y="32"/>
                  </a:lnTo>
                  <a:lnTo>
                    <a:pt x="25" y="29"/>
                  </a:lnTo>
                  <a:lnTo>
                    <a:pt x="36" y="27"/>
                  </a:lnTo>
                  <a:lnTo>
                    <a:pt x="45" y="20"/>
                  </a:lnTo>
                  <a:lnTo>
                    <a:pt x="52" y="16"/>
                  </a:lnTo>
                  <a:lnTo>
                    <a:pt x="56" y="9"/>
                  </a:lnTo>
                  <a:lnTo>
                    <a:pt x="54" y="5"/>
                  </a:lnTo>
                  <a:lnTo>
                    <a:pt x="50" y="0"/>
                  </a:lnTo>
                  <a:lnTo>
                    <a:pt x="43" y="0"/>
                  </a:lnTo>
                  <a:lnTo>
                    <a:pt x="32" y="0"/>
                  </a:lnTo>
                  <a:lnTo>
                    <a:pt x="23" y="5"/>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2" name="Freeform 479">
              <a:extLst>
                <a:ext uri="{FF2B5EF4-FFF2-40B4-BE49-F238E27FC236}">
                  <a16:creationId xmlns:a16="http://schemas.microsoft.com/office/drawing/2014/main" xmlns="" id="{89E9D1F9-B116-5F45-B5CD-5F38AFE5A0B7}"/>
                </a:ext>
              </a:extLst>
            </p:cNvPr>
            <p:cNvSpPr>
              <a:spLocks/>
            </p:cNvSpPr>
            <p:nvPr/>
          </p:nvSpPr>
          <p:spPr bwMode="auto">
            <a:xfrm>
              <a:off x="1844" y="3744"/>
              <a:ext cx="56" cy="32"/>
            </a:xfrm>
            <a:custGeom>
              <a:avLst/>
              <a:gdLst>
                <a:gd name="T0" fmla="*/ 2 w 56"/>
                <a:gd name="T1" fmla="*/ 16 h 32"/>
                <a:gd name="T2" fmla="*/ 2 w 56"/>
                <a:gd name="T3" fmla="*/ 16 h 32"/>
                <a:gd name="T4" fmla="*/ 0 w 56"/>
                <a:gd name="T5" fmla="*/ 23 h 32"/>
                <a:gd name="T6" fmla="*/ 0 w 56"/>
                <a:gd name="T7" fmla="*/ 27 h 32"/>
                <a:gd name="T8" fmla="*/ 4 w 56"/>
                <a:gd name="T9" fmla="*/ 29 h 32"/>
                <a:gd name="T10" fmla="*/ 13 w 56"/>
                <a:gd name="T11" fmla="*/ 32 h 32"/>
                <a:gd name="T12" fmla="*/ 13 w 56"/>
                <a:gd name="T13" fmla="*/ 32 h 32"/>
                <a:gd name="T14" fmla="*/ 22 w 56"/>
                <a:gd name="T15" fmla="*/ 29 h 32"/>
                <a:gd name="T16" fmla="*/ 34 w 56"/>
                <a:gd name="T17" fmla="*/ 27 h 32"/>
                <a:gd name="T18" fmla="*/ 45 w 56"/>
                <a:gd name="T19" fmla="*/ 23 h 32"/>
                <a:gd name="T20" fmla="*/ 52 w 56"/>
                <a:gd name="T21" fmla="*/ 16 h 32"/>
                <a:gd name="T22" fmla="*/ 52 w 56"/>
                <a:gd name="T23" fmla="*/ 16 h 32"/>
                <a:gd name="T24" fmla="*/ 56 w 56"/>
                <a:gd name="T25" fmla="*/ 9 h 32"/>
                <a:gd name="T26" fmla="*/ 54 w 56"/>
                <a:gd name="T27" fmla="*/ 5 h 32"/>
                <a:gd name="T28" fmla="*/ 49 w 56"/>
                <a:gd name="T29" fmla="*/ 0 h 32"/>
                <a:gd name="T30" fmla="*/ 43 w 56"/>
                <a:gd name="T31" fmla="*/ 0 h 32"/>
                <a:gd name="T32" fmla="*/ 43 w 56"/>
                <a:gd name="T33" fmla="*/ 0 h 32"/>
                <a:gd name="T34" fmla="*/ 31 w 56"/>
                <a:gd name="T35" fmla="*/ 2 h 32"/>
                <a:gd name="T36" fmla="*/ 20 w 56"/>
                <a:gd name="T37" fmla="*/ 5 h 32"/>
                <a:gd name="T38" fmla="*/ 11 w 56"/>
                <a:gd name="T39" fmla="*/ 9 h 32"/>
                <a:gd name="T40" fmla="*/ 2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2" y="16"/>
                  </a:moveTo>
                  <a:lnTo>
                    <a:pt x="2" y="16"/>
                  </a:lnTo>
                  <a:lnTo>
                    <a:pt x="0" y="23"/>
                  </a:lnTo>
                  <a:lnTo>
                    <a:pt x="0" y="27"/>
                  </a:lnTo>
                  <a:lnTo>
                    <a:pt x="4" y="29"/>
                  </a:lnTo>
                  <a:lnTo>
                    <a:pt x="13" y="32"/>
                  </a:lnTo>
                  <a:lnTo>
                    <a:pt x="22" y="29"/>
                  </a:lnTo>
                  <a:lnTo>
                    <a:pt x="34" y="27"/>
                  </a:lnTo>
                  <a:lnTo>
                    <a:pt x="45" y="23"/>
                  </a:lnTo>
                  <a:lnTo>
                    <a:pt x="52" y="16"/>
                  </a:lnTo>
                  <a:lnTo>
                    <a:pt x="56" y="9"/>
                  </a:lnTo>
                  <a:lnTo>
                    <a:pt x="54" y="5"/>
                  </a:lnTo>
                  <a:lnTo>
                    <a:pt x="49" y="0"/>
                  </a:lnTo>
                  <a:lnTo>
                    <a:pt x="43" y="0"/>
                  </a:lnTo>
                  <a:lnTo>
                    <a:pt x="31" y="2"/>
                  </a:lnTo>
                  <a:lnTo>
                    <a:pt x="20" y="5"/>
                  </a:lnTo>
                  <a:lnTo>
                    <a:pt x="11"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3" name="Freeform 480">
              <a:extLst>
                <a:ext uri="{FF2B5EF4-FFF2-40B4-BE49-F238E27FC236}">
                  <a16:creationId xmlns:a16="http://schemas.microsoft.com/office/drawing/2014/main" xmlns="" id="{28D01751-1C44-AE47-805E-FD3D310FE0CC}"/>
                </a:ext>
              </a:extLst>
            </p:cNvPr>
            <p:cNvSpPr>
              <a:spLocks/>
            </p:cNvSpPr>
            <p:nvPr/>
          </p:nvSpPr>
          <p:spPr bwMode="auto">
            <a:xfrm>
              <a:off x="1844" y="3744"/>
              <a:ext cx="56" cy="32"/>
            </a:xfrm>
            <a:custGeom>
              <a:avLst/>
              <a:gdLst>
                <a:gd name="T0" fmla="*/ 2 w 56"/>
                <a:gd name="T1" fmla="*/ 16 h 32"/>
                <a:gd name="T2" fmla="*/ 2 w 56"/>
                <a:gd name="T3" fmla="*/ 16 h 32"/>
                <a:gd name="T4" fmla="*/ 0 w 56"/>
                <a:gd name="T5" fmla="*/ 23 h 32"/>
                <a:gd name="T6" fmla="*/ 0 w 56"/>
                <a:gd name="T7" fmla="*/ 27 h 32"/>
                <a:gd name="T8" fmla="*/ 4 w 56"/>
                <a:gd name="T9" fmla="*/ 29 h 32"/>
                <a:gd name="T10" fmla="*/ 13 w 56"/>
                <a:gd name="T11" fmla="*/ 32 h 32"/>
                <a:gd name="T12" fmla="*/ 13 w 56"/>
                <a:gd name="T13" fmla="*/ 32 h 32"/>
                <a:gd name="T14" fmla="*/ 22 w 56"/>
                <a:gd name="T15" fmla="*/ 29 h 32"/>
                <a:gd name="T16" fmla="*/ 34 w 56"/>
                <a:gd name="T17" fmla="*/ 27 h 32"/>
                <a:gd name="T18" fmla="*/ 45 w 56"/>
                <a:gd name="T19" fmla="*/ 23 h 32"/>
                <a:gd name="T20" fmla="*/ 52 w 56"/>
                <a:gd name="T21" fmla="*/ 16 h 32"/>
                <a:gd name="T22" fmla="*/ 52 w 56"/>
                <a:gd name="T23" fmla="*/ 16 h 32"/>
                <a:gd name="T24" fmla="*/ 56 w 56"/>
                <a:gd name="T25" fmla="*/ 9 h 32"/>
                <a:gd name="T26" fmla="*/ 54 w 56"/>
                <a:gd name="T27" fmla="*/ 5 h 32"/>
                <a:gd name="T28" fmla="*/ 49 w 56"/>
                <a:gd name="T29" fmla="*/ 0 h 32"/>
                <a:gd name="T30" fmla="*/ 43 w 56"/>
                <a:gd name="T31" fmla="*/ 0 h 32"/>
                <a:gd name="T32" fmla="*/ 43 w 56"/>
                <a:gd name="T33" fmla="*/ 0 h 32"/>
                <a:gd name="T34" fmla="*/ 31 w 56"/>
                <a:gd name="T35" fmla="*/ 2 h 32"/>
                <a:gd name="T36" fmla="*/ 20 w 56"/>
                <a:gd name="T37" fmla="*/ 5 h 32"/>
                <a:gd name="T38" fmla="*/ 11 w 56"/>
                <a:gd name="T39" fmla="*/ 9 h 32"/>
                <a:gd name="T40" fmla="*/ 2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2" y="16"/>
                  </a:moveTo>
                  <a:lnTo>
                    <a:pt x="2" y="16"/>
                  </a:lnTo>
                  <a:lnTo>
                    <a:pt x="0" y="23"/>
                  </a:lnTo>
                  <a:lnTo>
                    <a:pt x="0" y="27"/>
                  </a:lnTo>
                  <a:lnTo>
                    <a:pt x="4" y="29"/>
                  </a:lnTo>
                  <a:lnTo>
                    <a:pt x="13" y="32"/>
                  </a:lnTo>
                  <a:lnTo>
                    <a:pt x="22" y="29"/>
                  </a:lnTo>
                  <a:lnTo>
                    <a:pt x="34" y="27"/>
                  </a:lnTo>
                  <a:lnTo>
                    <a:pt x="45" y="23"/>
                  </a:lnTo>
                  <a:lnTo>
                    <a:pt x="52" y="16"/>
                  </a:lnTo>
                  <a:lnTo>
                    <a:pt x="56" y="9"/>
                  </a:lnTo>
                  <a:lnTo>
                    <a:pt x="54" y="5"/>
                  </a:lnTo>
                  <a:lnTo>
                    <a:pt x="49" y="0"/>
                  </a:lnTo>
                  <a:lnTo>
                    <a:pt x="43" y="0"/>
                  </a:lnTo>
                  <a:lnTo>
                    <a:pt x="31" y="2"/>
                  </a:lnTo>
                  <a:lnTo>
                    <a:pt x="20" y="5"/>
                  </a:lnTo>
                  <a:lnTo>
                    <a:pt x="11"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4" name="Freeform 481">
              <a:extLst>
                <a:ext uri="{FF2B5EF4-FFF2-40B4-BE49-F238E27FC236}">
                  <a16:creationId xmlns:a16="http://schemas.microsoft.com/office/drawing/2014/main" xmlns="" id="{C824E4C7-C87F-464E-874A-BB5BC6237CFA}"/>
                </a:ext>
              </a:extLst>
            </p:cNvPr>
            <p:cNvSpPr>
              <a:spLocks/>
            </p:cNvSpPr>
            <p:nvPr/>
          </p:nvSpPr>
          <p:spPr bwMode="auto">
            <a:xfrm>
              <a:off x="1794" y="3744"/>
              <a:ext cx="57" cy="32"/>
            </a:xfrm>
            <a:custGeom>
              <a:avLst/>
              <a:gdLst>
                <a:gd name="T0" fmla="*/ 5 w 57"/>
                <a:gd name="T1" fmla="*/ 16 h 32"/>
                <a:gd name="T2" fmla="*/ 5 w 57"/>
                <a:gd name="T3" fmla="*/ 16 h 32"/>
                <a:gd name="T4" fmla="*/ 0 w 57"/>
                <a:gd name="T5" fmla="*/ 23 h 32"/>
                <a:gd name="T6" fmla="*/ 0 w 57"/>
                <a:gd name="T7" fmla="*/ 27 h 32"/>
                <a:gd name="T8" fmla="*/ 5 w 57"/>
                <a:gd name="T9" fmla="*/ 32 h 32"/>
                <a:gd name="T10" fmla="*/ 14 w 57"/>
                <a:gd name="T11" fmla="*/ 32 h 32"/>
                <a:gd name="T12" fmla="*/ 14 w 57"/>
                <a:gd name="T13" fmla="*/ 32 h 32"/>
                <a:gd name="T14" fmla="*/ 25 w 57"/>
                <a:gd name="T15" fmla="*/ 32 h 32"/>
                <a:gd name="T16" fmla="*/ 36 w 57"/>
                <a:gd name="T17" fmla="*/ 27 h 32"/>
                <a:gd name="T18" fmla="*/ 45 w 57"/>
                <a:gd name="T19" fmla="*/ 23 h 32"/>
                <a:gd name="T20" fmla="*/ 52 w 57"/>
                <a:gd name="T21" fmla="*/ 16 h 32"/>
                <a:gd name="T22" fmla="*/ 52 w 57"/>
                <a:gd name="T23" fmla="*/ 16 h 32"/>
                <a:gd name="T24" fmla="*/ 57 w 57"/>
                <a:gd name="T25" fmla="*/ 9 h 32"/>
                <a:gd name="T26" fmla="*/ 57 w 57"/>
                <a:gd name="T27" fmla="*/ 5 h 32"/>
                <a:gd name="T28" fmla="*/ 52 w 57"/>
                <a:gd name="T29" fmla="*/ 2 h 32"/>
                <a:gd name="T30" fmla="*/ 43 w 57"/>
                <a:gd name="T31" fmla="*/ 0 h 32"/>
                <a:gd name="T32" fmla="*/ 43 w 57"/>
                <a:gd name="T33" fmla="*/ 0 h 32"/>
                <a:gd name="T34" fmla="*/ 34 w 57"/>
                <a:gd name="T35" fmla="*/ 2 h 32"/>
                <a:gd name="T36" fmla="*/ 23 w 57"/>
                <a:gd name="T37" fmla="*/ 5 h 32"/>
                <a:gd name="T38" fmla="*/ 12 w 57"/>
                <a:gd name="T39" fmla="*/ 11 h 32"/>
                <a:gd name="T40" fmla="*/ 5 w 5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2">
                  <a:moveTo>
                    <a:pt x="5" y="16"/>
                  </a:moveTo>
                  <a:lnTo>
                    <a:pt x="5" y="16"/>
                  </a:lnTo>
                  <a:lnTo>
                    <a:pt x="0" y="23"/>
                  </a:lnTo>
                  <a:lnTo>
                    <a:pt x="0" y="27"/>
                  </a:lnTo>
                  <a:lnTo>
                    <a:pt x="5" y="32"/>
                  </a:lnTo>
                  <a:lnTo>
                    <a:pt x="14" y="32"/>
                  </a:lnTo>
                  <a:lnTo>
                    <a:pt x="25" y="32"/>
                  </a:lnTo>
                  <a:lnTo>
                    <a:pt x="36" y="27"/>
                  </a:lnTo>
                  <a:lnTo>
                    <a:pt x="45" y="23"/>
                  </a:lnTo>
                  <a:lnTo>
                    <a:pt x="52" y="16"/>
                  </a:lnTo>
                  <a:lnTo>
                    <a:pt x="57" y="9"/>
                  </a:lnTo>
                  <a:lnTo>
                    <a:pt x="57" y="5"/>
                  </a:lnTo>
                  <a:lnTo>
                    <a:pt x="52" y="2"/>
                  </a:lnTo>
                  <a:lnTo>
                    <a:pt x="43" y="0"/>
                  </a:lnTo>
                  <a:lnTo>
                    <a:pt x="34" y="2"/>
                  </a:lnTo>
                  <a:lnTo>
                    <a:pt x="23" y="5"/>
                  </a:lnTo>
                  <a:lnTo>
                    <a:pt x="12" y="11"/>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5" name="Freeform 482">
              <a:extLst>
                <a:ext uri="{FF2B5EF4-FFF2-40B4-BE49-F238E27FC236}">
                  <a16:creationId xmlns:a16="http://schemas.microsoft.com/office/drawing/2014/main" xmlns="" id="{9D39BE48-4C28-104F-9298-80F769B7FAB5}"/>
                </a:ext>
              </a:extLst>
            </p:cNvPr>
            <p:cNvSpPr>
              <a:spLocks/>
            </p:cNvSpPr>
            <p:nvPr/>
          </p:nvSpPr>
          <p:spPr bwMode="auto">
            <a:xfrm>
              <a:off x="1794" y="3744"/>
              <a:ext cx="57" cy="32"/>
            </a:xfrm>
            <a:custGeom>
              <a:avLst/>
              <a:gdLst>
                <a:gd name="T0" fmla="*/ 5 w 57"/>
                <a:gd name="T1" fmla="*/ 16 h 32"/>
                <a:gd name="T2" fmla="*/ 5 w 57"/>
                <a:gd name="T3" fmla="*/ 16 h 32"/>
                <a:gd name="T4" fmla="*/ 0 w 57"/>
                <a:gd name="T5" fmla="*/ 23 h 32"/>
                <a:gd name="T6" fmla="*/ 0 w 57"/>
                <a:gd name="T7" fmla="*/ 27 h 32"/>
                <a:gd name="T8" fmla="*/ 5 w 57"/>
                <a:gd name="T9" fmla="*/ 32 h 32"/>
                <a:gd name="T10" fmla="*/ 14 w 57"/>
                <a:gd name="T11" fmla="*/ 32 h 32"/>
                <a:gd name="T12" fmla="*/ 14 w 57"/>
                <a:gd name="T13" fmla="*/ 32 h 32"/>
                <a:gd name="T14" fmla="*/ 25 w 57"/>
                <a:gd name="T15" fmla="*/ 32 h 32"/>
                <a:gd name="T16" fmla="*/ 36 w 57"/>
                <a:gd name="T17" fmla="*/ 27 h 32"/>
                <a:gd name="T18" fmla="*/ 45 w 57"/>
                <a:gd name="T19" fmla="*/ 23 h 32"/>
                <a:gd name="T20" fmla="*/ 52 w 57"/>
                <a:gd name="T21" fmla="*/ 16 h 32"/>
                <a:gd name="T22" fmla="*/ 52 w 57"/>
                <a:gd name="T23" fmla="*/ 16 h 32"/>
                <a:gd name="T24" fmla="*/ 57 w 57"/>
                <a:gd name="T25" fmla="*/ 9 h 32"/>
                <a:gd name="T26" fmla="*/ 57 w 57"/>
                <a:gd name="T27" fmla="*/ 5 h 32"/>
                <a:gd name="T28" fmla="*/ 52 w 57"/>
                <a:gd name="T29" fmla="*/ 2 h 32"/>
                <a:gd name="T30" fmla="*/ 43 w 57"/>
                <a:gd name="T31" fmla="*/ 0 h 32"/>
                <a:gd name="T32" fmla="*/ 43 w 57"/>
                <a:gd name="T33" fmla="*/ 0 h 32"/>
                <a:gd name="T34" fmla="*/ 34 w 57"/>
                <a:gd name="T35" fmla="*/ 2 h 32"/>
                <a:gd name="T36" fmla="*/ 23 w 57"/>
                <a:gd name="T37" fmla="*/ 5 h 32"/>
                <a:gd name="T38" fmla="*/ 12 w 57"/>
                <a:gd name="T39" fmla="*/ 11 h 32"/>
                <a:gd name="T40" fmla="*/ 5 w 5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2">
                  <a:moveTo>
                    <a:pt x="5" y="16"/>
                  </a:moveTo>
                  <a:lnTo>
                    <a:pt x="5" y="16"/>
                  </a:lnTo>
                  <a:lnTo>
                    <a:pt x="0" y="23"/>
                  </a:lnTo>
                  <a:lnTo>
                    <a:pt x="0" y="27"/>
                  </a:lnTo>
                  <a:lnTo>
                    <a:pt x="5" y="32"/>
                  </a:lnTo>
                  <a:lnTo>
                    <a:pt x="14" y="32"/>
                  </a:lnTo>
                  <a:lnTo>
                    <a:pt x="25" y="32"/>
                  </a:lnTo>
                  <a:lnTo>
                    <a:pt x="36" y="27"/>
                  </a:lnTo>
                  <a:lnTo>
                    <a:pt x="45" y="23"/>
                  </a:lnTo>
                  <a:lnTo>
                    <a:pt x="52" y="16"/>
                  </a:lnTo>
                  <a:lnTo>
                    <a:pt x="57" y="9"/>
                  </a:lnTo>
                  <a:lnTo>
                    <a:pt x="57" y="5"/>
                  </a:lnTo>
                  <a:lnTo>
                    <a:pt x="52" y="2"/>
                  </a:lnTo>
                  <a:lnTo>
                    <a:pt x="43" y="0"/>
                  </a:lnTo>
                  <a:lnTo>
                    <a:pt x="34" y="2"/>
                  </a:lnTo>
                  <a:lnTo>
                    <a:pt x="23" y="5"/>
                  </a:lnTo>
                  <a:lnTo>
                    <a:pt x="12" y="11"/>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6" name="Freeform 483">
              <a:extLst>
                <a:ext uri="{FF2B5EF4-FFF2-40B4-BE49-F238E27FC236}">
                  <a16:creationId xmlns:a16="http://schemas.microsoft.com/office/drawing/2014/main" xmlns="" id="{2A789308-DE17-664B-ADC2-1FFDFCCD47E4}"/>
                </a:ext>
              </a:extLst>
            </p:cNvPr>
            <p:cNvSpPr>
              <a:spLocks/>
            </p:cNvSpPr>
            <p:nvPr/>
          </p:nvSpPr>
          <p:spPr bwMode="auto">
            <a:xfrm>
              <a:off x="1745" y="3744"/>
              <a:ext cx="58" cy="32"/>
            </a:xfrm>
            <a:custGeom>
              <a:avLst/>
              <a:gdLst>
                <a:gd name="T0" fmla="*/ 4 w 58"/>
                <a:gd name="T1" fmla="*/ 16 h 32"/>
                <a:gd name="T2" fmla="*/ 4 w 58"/>
                <a:gd name="T3" fmla="*/ 16 h 32"/>
                <a:gd name="T4" fmla="*/ 0 w 58"/>
                <a:gd name="T5" fmla="*/ 23 h 32"/>
                <a:gd name="T6" fmla="*/ 0 w 58"/>
                <a:gd name="T7" fmla="*/ 27 h 32"/>
                <a:gd name="T8" fmla="*/ 4 w 58"/>
                <a:gd name="T9" fmla="*/ 32 h 32"/>
                <a:gd name="T10" fmla="*/ 13 w 58"/>
                <a:gd name="T11" fmla="*/ 32 h 32"/>
                <a:gd name="T12" fmla="*/ 13 w 58"/>
                <a:gd name="T13" fmla="*/ 32 h 32"/>
                <a:gd name="T14" fmla="*/ 24 w 58"/>
                <a:gd name="T15" fmla="*/ 32 h 32"/>
                <a:gd name="T16" fmla="*/ 36 w 58"/>
                <a:gd name="T17" fmla="*/ 27 h 32"/>
                <a:gd name="T18" fmla="*/ 45 w 58"/>
                <a:gd name="T19" fmla="*/ 23 h 32"/>
                <a:gd name="T20" fmla="*/ 54 w 58"/>
                <a:gd name="T21" fmla="*/ 16 h 32"/>
                <a:gd name="T22" fmla="*/ 54 w 58"/>
                <a:gd name="T23" fmla="*/ 16 h 32"/>
                <a:gd name="T24" fmla="*/ 58 w 58"/>
                <a:gd name="T25" fmla="*/ 11 h 32"/>
                <a:gd name="T26" fmla="*/ 58 w 58"/>
                <a:gd name="T27" fmla="*/ 5 h 32"/>
                <a:gd name="T28" fmla="*/ 54 w 58"/>
                <a:gd name="T29" fmla="*/ 2 h 32"/>
                <a:gd name="T30" fmla="*/ 45 w 58"/>
                <a:gd name="T31" fmla="*/ 0 h 32"/>
                <a:gd name="T32" fmla="*/ 45 w 58"/>
                <a:gd name="T33" fmla="*/ 0 h 32"/>
                <a:gd name="T34" fmla="*/ 34 w 58"/>
                <a:gd name="T35" fmla="*/ 2 h 32"/>
                <a:gd name="T36" fmla="*/ 22 w 58"/>
                <a:gd name="T37" fmla="*/ 7 h 32"/>
                <a:gd name="T38" fmla="*/ 13 w 58"/>
                <a:gd name="T39" fmla="*/ 11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0" y="23"/>
                  </a:lnTo>
                  <a:lnTo>
                    <a:pt x="0" y="27"/>
                  </a:lnTo>
                  <a:lnTo>
                    <a:pt x="4" y="32"/>
                  </a:lnTo>
                  <a:lnTo>
                    <a:pt x="13" y="32"/>
                  </a:lnTo>
                  <a:lnTo>
                    <a:pt x="24" y="32"/>
                  </a:lnTo>
                  <a:lnTo>
                    <a:pt x="36" y="27"/>
                  </a:lnTo>
                  <a:lnTo>
                    <a:pt x="45" y="23"/>
                  </a:lnTo>
                  <a:lnTo>
                    <a:pt x="54" y="16"/>
                  </a:lnTo>
                  <a:lnTo>
                    <a:pt x="58" y="11"/>
                  </a:lnTo>
                  <a:lnTo>
                    <a:pt x="58" y="5"/>
                  </a:lnTo>
                  <a:lnTo>
                    <a:pt x="54" y="2"/>
                  </a:lnTo>
                  <a:lnTo>
                    <a:pt x="45" y="0"/>
                  </a:lnTo>
                  <a:lnTo>
                    <a:pt x="34" y="2"/>
                  </a:lnTo>
                  <a:lnTo>
                    <a:pt x="22" y="7"/>
                  </a:lnTo>
                  <a:lnTo>
                    <a:pt x="13" y="11"/>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7" name="Freeform 484">
              <a:extLst>
                <a:ext uri="{FF2B5EF4-FFF2-40B4-BE49-F238E27FC236}">
                  <a16:creationId xmlns:a16="http://schemas.microsoft.com/office/drawing/2014/main" xmlns="" id="{32621B7D-D14F-734D-9903-E18045A20E18}"/>
                </a:ext>
              </a:extLst>
            </p:cNvPr>
            <p:cNvSpPr>
              <a:spLocks/>
            </p:cNvSpPr>
            <p:nvPr/>
          </p:nvSpPr>
          <p:spPr bwMode="auto">
            <a:xfrm>
              <a:off x="1745" y="3744"/>
              <a:ext cx="58" cy="32"/>
            </a:xfrm>
            <a:custGeom>
              <a:avLst/>
              <a:gdLst>
                <a:gd name="T0" fmla="*/ 4 w 58"/>
                <a:gd name="T1" fmla="*/ 16 h 32"/>
                <a:gd name="T2" fmla="*/ 4 w 58"/>
                <a:gd name="T3" fmla="*/ 16 h 32"/>
                <a:gd name="T4" fmla="*/ 0 w 58"/>
                <a:gd name="T5" fmla="*/ 23 h 32"/>
                <a:gd name="T6" fmla="*/ 0 w 58"/>
                <a:gd name="T7" fmla="*/ 27 h 32"/>
                <a:gd name="T8" fmla="*/ 4 w 58"/>
                <a:gd name="T9" fmla="*/ 32 h 32"/>
                <a:gd name="T10" fmla="*/ 13 w 58"/>
                <a:gd name="T11" fmla="*/ 32 h 32"/>
                <a:gd name="T12" fmla="*/ 13 w 58"/>
                <a:gd name="T13" fmla="*/ 32 h 32"/>
                <a:gd name="T14" fmla="*/ 24 w 58"/>
                <a:gd name="T15" fmla="*/ 32 h 32"/>
                <a:gd name="T16" fmla="*/ 36 w 58"/>
                <a:gd name="T17" fmla="*/ 27 h 32"/>
                <a:gd name="T18" fmla="*/ 45 w 58"/>
                <a:gd name="T19" fmla="*/ 23 h 32"/>
                <a:gd name="T20" fmla="*/ 54 w 58"/>
                <a:gd name="T21" fmla="*/ 16 h 32"/>
                <a:gd name="T22" fmla="*/ 54 w 58"/>
                <a:gd name="T23" fmla="*/ 16 h 32"/>
                <a:gd name="T24" fmla="*/ 58 w 58"/>
                <a:gd name="T25" fmla="*/ 11 h 32"/>
                <a:gd name="T26" fmla="*/ 58 w 58"/>
                <a:gd name="T27" fmla="*/ 5 h 32"/>
                <a:gd name="T28" fmla="*/ 54 w 58"/>
                <a:gd name="T29" fmla="*/ 2 h 32"/>
                <a:gd name="T30" fmla="*/ 45 w 58"/>
                <a:gd name="T31" fmla="*/ 0 h 32"/>
                <a:gd name="T32" fmla="*/ 45 w 58"/>
                <a:gd name="T33" fmla="*/ 0 h 32"/>
                <a:gd name="T34" fmla="*/ 34 w 58"/>
                <a:gd name="T35" fmla="*/ 2 h 32"/>
                <a:gd name="T36" fmla="*/ 22 w 58"/>
                <a:gd name="T37" fmla="*/ 7 h 32"/>
                <a:gd name="T38" fmla="*/ 13 w 58"/>
                <a:gd name="T39" fmla="*/ 11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0" y="23"/>
                  </a:lnTo>
                  <a:lnTo>
                    <a:pt x="0" y="27"/>
                  </a:lnTo>
                  <a:lnTo>
                    <a:pt x="4" y="32"/>
                  </a:lnTo>
                  <a:lnTo>
                    <a:pt x="13" y="32"/>
                  </a:lnTo>
                  <a:lnTo>
                    <a:pt x="24" y="32"/>
                  </a:lnTo>
                  <a:lnTo>
                    <a:pt x="36" y="27"/>
                  </a:lnTo>
                  <a:lnTo>
                    <a:pt x="45" y="23"/>
                  </a:lnTo>
                  <a:lnTo>
                    <a:pt x="54" y="16"/>
                  </a:lnTo>
                  <a:lnTo>
                    <a:pt x="58" y="11"/>
                  </a:lnTo>
                  <a:lnTo>
                    <a:pt x="58" y="5"/>
                  </a:lnTo>
                  <a:lnTo>
                    <a:pt x="54" y="2"/>
                  </a:lnTo>
                  <a:lnTo>
                    <a:pt x="45" y="0"/>
                  </a:lnTo>
                  <a:lnTo>
                    <a:pt x="34" y="2"/>
                  </a:lnTo>
                  <a:lnTo>
                    <a:pt x="22" y="7"/>
                  </a:lnTo>
                  <a:lnTo>
                    <a:pt x="13" y="11"/>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8" name="Freeform 485">
              <a:extLst>
                <a:ext uri="{FF2B5EF4-FFF2-40B4-BE49-F238E27FC236}">
                  <a16:creationId xmlns:a16="http://schemas.microsoft.com/office/drawing/2014/main" xmlns="" id="{1EEFFE74-D95F-ED43-AABF-834AC753C644}"/>
                </a:ext>
              </a:extLst>
            </p:cNvPr>
            <p:cNvSpPr>
              <a:spLocks/>
            </p:cNvSpPr>
            <p:nvPr/>
          </p:nvSpPr>
          <p:spPr bwMode="auto">
            <a:xfrm>
              <a:off x="1695" y="3746"/>
              <a:ext cx="59" cy="32"/>
            </a:xfrm>
            <a:custGeom>
              <a:avLst/>
              <a:gdLst>
                <a:gd name="T0" fmla="*/ 5 w 59"/>
                <a:gd name="T1" fmla="*/ 16 h 32"/>
                <a:gd name="T2" fmla="*/ 5 w 59"/>
                <a:gd name="T3" fmla="*/ 16 h 32"/>
                <a:gd name="T4" fmla="*/ 0 w 59"/>
                <a:gd name="T5" fmla="*/ 21 h 32"/>
                <a:gd name="T6" fmla="*/ 2 w 59"/>
                <a:gd name="T7" fmla="*/ 27 h 32"/>
                <a:gd name="T8" fmla="*/ 5 w 59"/>
                <a:gd name="T9" fmla="*/ 30 h 32"/>
                <a:gd name="T10" fmla="*/ 14 w 59"/>
                <a:gd name="T11" fmla="*/ 32 h 32"/>
                <a:gd name="T12" fmla="*/ 14 w 59"/>
                <a:gd name="T13" fmla="*/ 32 h 32"/>
                <a:gd name="T14" fmla="*/ 25 w 59"/>
                <a:gd name="T15" fmla="*/ 30 h 32"/>
                <a:gd name="T16" fmla="*/ 36 w 59"/>
                <a:gd name="T17" fmla="*/ 25 h 32"/>
                <a:gd name="T18" fmla="*/ 47 w 59"/>
                <a:gd name="T19" fmla="*/ 21 h 32"/>
                <a:gd name="T20" fmla="*/ 54 w 59"/>
                <a:gd name="T21" fmla="*/ 14 h 32"/>
                <a:gd name="T22" fmla="*/ 54 w 59"/>
                <a:gd name="T23" fmla="*/ 14 h 32"/>
                <a:gd name="T24" fmla="*/ 59 w 59"/>
                <a:gd name="T25" fmla="*/ 9 h 32"/>
                <a:gd name="T26" fmla="*/ 59 w 59"/>
                <a:gd name="T27" fmla="*/ 5 h 32"/>
                <a:gd name="T28" fmla="*/ 54 w 59"/>
                <a:gd name="T29" fmla="*/ 0 h 32"/>
                <a:gd name="T30" fmla="*/ 45 w 59"/>
                <a:gd name="T31" fmla="*/ 0 h 32"/>
                <a:gd name="T32" fmla="*/ 45 w 59"/>
                <a:gd name="T33" fmla="*/ 0 h 32"/>
                <a:gd name="T34" fmla="*/ 36 w 59"/>
                <a:gd name="T35" fmla="*/ 0 h 32"/>
                <a:gd name="T36" fmla="*/ 25 w 59"/>
                <a:gd name="T37" fmla="*/ 5 h 32"/>
                <a:gd name="T38" fmla="*/ 14 w 59"/>
                <a:gd name="T39" fmla="*/ 9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1"/>
                  </a:lnTo>
                  <a:lnTo>
                    <a:pt x="2" y="27"/>
                  </a:lnTo>
                  <a:lnTo>
                    <a:pt x="5" y="30"/>
                  </a:lnTo>
                  <a:lnTo>
                    <a:pt x="14" y="32"/>
                  </a:lnTo>
                  <a:lnTo>
                    <a:pt x="25" y="30"/>
                  </a:lnTo>
                  <a:lnTo>
                    <a:pt x="36" y="25"/>
                  </a:lnTo>
                  <a:lnTo>
                    <a:pt x="47" y="21"/>
                  </a:lnTo>
                  <a:lnTo>
                    <a:pt x="54" y="14"/>
                  </a:lnTo>
                  <a:lnTo>
                    <a:pt x="59" y="9"/>
                  </a:lnTo>
                  <a:lnTo>
                    <a:pt x="59" y="5"/>
                  </a:lnTo>
                  <a:lnTo>
                    <a:pt x="54" y="0"/>
                  </a:lnTo>
                  <a:lnTo>
                    <a:pt x="45" y="0"/>
                  </a:lnTo>
                  <a:lnTo>
                    <a:pt x="36" y="0"/>
                  </a:lnTo>
                  <a:lnTo>
                    <a:pt x="25" y="5"/>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69" name="Freeform 486">
              <a:extLst>
                <a:ext uri="{FF2B5EF4-FFF2-40B4-BE49-F238E27FC236}">
                  <a16:creationId xmlns:a16="http://schemas.microsoft.com/office/drawing/2014/main" xmlns="" id="{56ABF7A6-1929-9D48-94C8-604AC6E55BA4}"/>
                </a:ext>
              </a:extLst>
            </p:cNvPr>
            <p:cNvSpPr>
              <a:spLocks/>
            </p:cNvSpPr>
            <p:nvPr/>
          </p:nvSpPr>
          <p:spPr bwMode="auto">
            <a:xfrm>
              <a:off x="1695" y="3746"/>
              <a:ext cx="59" cy="32"/>
            </a:xfrm>
            <a:custGeom>
              <a:avLst/>
              <a:gdLst>
                <a:gd name="T0" fmla="*/ 5 w 59"/>
                <a:gd name="T1" fmla="*/ 16 h 32"/>
                <a:gd name="T2" fmla="*/ 5 w 59"/>
                <a:gd name="T3" fmla="*/ 16 h 32"/>
                <a:gd name="T4" fmla="*/ 0 w 59"/>
                <a:gd name="T5" fmla="*/ 21 h 32"/>
                <a:gd name="T6" fmla="*/ 2 w 59"/>
                <a:gd name="T7" fmla="*/ 27 h 32"/>
                <a:gd name="T8" fmla="*/ 5 w 59"/>
                <a:gd name="T9" fmla="*/ 30 h 32"/>
                <a:gd name="T10" fmla="*/ 14 w 59"/>
                <a:gd name="T11" fmla="*/ 32 h 32"/>
                <a:gd name="T12" fmla="*/ 14 w 59"/>
                <a:gd name="T13" fmla="*/ 32 h 32"/>
                <a:gd name="T14" fmla="*/ 25 w 59"/>
                <a:gd name="T15" fmla="*/ 30 h 32"/>
                <a:gd name="T16" fmla="*/ 36 w 59"/>
                <a:gd name="T17" fmla="*/ 25 h 32"/>
                <a:gd name="T18" fmla="*/ 47 w 59"/>
                <a:gd name="T19" fmla="*/ 21 h 32"/>
                <a:gd name="T20" fmla="*/ 54 w 59"/>
                <a:gd name="T21" fmla="*/ 14 h 32"/>
                <a:gd name="T22" fmla="*/ 54 w 59"/>
                <a:gd name="T23" fmla="*/ 14 h 32"/>
                <a:gd name="T24" fmla="*/ 59 w 59"/>
                <a:gd name="T25" fmla="*/ 9 h 32"/>
                <a:gd name="T26" fmla="*/ 59 w 59"/>
                <a:gd name="T27" fmla="*/ 5 h 32"/>
                <a:gd name="T28" fmla="*/ 54 w 59"/>
                <a:gd name="T29" fmla="*/ 0 h 32"/>
                <a:gd name="T30" fmla="*/ 45 w 59"/>
                <a:gd name="T31" fmla="*/ 0 h 32"/>
                <a:gd name="T32" fmla="*/ 45 w 59"/>
                <a:gd name="T33" fmla="*/ 0 h 32"/>
                <a:gd name="T34" fmla="*/ 36 w 59"/>
                <a:gd name="T35" fmla="*/ 0 h 32"/>
                <a:gd name="T36" fmla="*/ 25 w 59"/>
                <a:gd name="T37" fmla="*/ 5 h 32"/>
                <a:gd name="T38" fmla="*/ 14 w 59"/>
                <a:gd name="T39" fmla="*/ 9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1"/>
                  </a:lnTo>
                  <a:lnTo>
                    <a:pt x="2" y="27"/>
                  </a:lnTo>
                  <a:lnTo>
                    <a:pt x="5" y="30"/>
                  </a:lnTo>
                  <a:lnTo>
                    <a:pt x="14" y="32"/>
                  </a:lnTo>
                  <a:lnTo>
                    <a:pt x="25" y="30"/>
                  </a:lnTo>
                  <a:lnTo>
                    <a:pt x="36" y="25"/>
                  </a:lnTo>
                  <a:lnTo>
                    <a:pt x="47" y="21"/>
                  </a:lnTo>
                  <a:lnTo>
                    <a:pt x="54" y="14"/>
                  </a:lnTo>
                  <a:lnTo>
                    <a:pt x="59" y="9"/>
                  </a:lnTo>
                  <a:lnTo>
                    <a:pt x="59" y="5"/>
                  </a:lnTo>
                  <a:lnTo>
                    <a:pt x="54" y="0"/>
                  </a:lnTo>
                  <a:lnTo>
                    <a:pt x="45" y="0"/>
                  </a:lnTo>
                  <a:lnTo>
                    <a:pt x="36" y="0"/>
                  </a:lnTo>
                  <a:lnTo>
                    <a:pt x="25" y="5"/>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0" name="Freeform 487">
              <a:extLst>
                <a:ext uri="{FF2B5EF4-FFF2-40B4-BE49-F238E27FC236}">
                  <a16:creationId xmlns:a16="http://schemas.microsoft.com/office/drawing/2014/main" xmlns="" id="{805AF826-3F05-204F-94B8-06ED4F3F1F17}"/>
                </a:ext>
              </a:extLst>
            </p:cNvPr>
            <p:cNvSpPr>
              <a:spLocks/>
            </p:cNvSpPr>
            <p:nvPr/>
          </p:nvSpPr>
          <p:spPr bwMode="auto">
            <a:xfrm>
              <a:off x="1646" y="3746"/>
              <a:ext cx="58" cy="32"/>
            </a:xfrm>
            <a:custGeom>
              <a:avLst/>
              <a:gdLst>
                <a:gd name="T0" fmla="*/ 4 w 58"/>
                <a:gd name="T1" fmla="*/ 16 h 32"/>
                <a:gd name="T2" fmla="*/ 4 w 58"/>
                <a:gd name="T3" fmla="*/ 16 h 32"/>
                <a:gd name="T4" fmla="*/ 0 w 58"/>
                <a:gd name="T5" fmla="*/ 23 h 32"/>
                <a:gd name="T6" fmla="*/ 0 w 58"/>
                <a:gd name="T7" fmla="*/ 27 h 32"/>
                <a:gd name="T8" fmla="*/ 4 w 58"/>
                <a:gd name="T9" fmla="*/ 30 h 32"/>
                <a:gd name="T10" fmla="*/ 13 w 58"/>
                <a:gd name="T11" fmla="*/ 32 h 32"/>
                <a:gd name="T12" fmla="*/ 13 w 58"/>
                <a:gd name="T13" fmla="*/ 32 h 32"/>
                <a:gd name="T14" fmla="*/ 24 w 58"/>
                <a:gd name="T15" fmla="*/ 30 h 32"/>
                <a:gd name="T16" fmla="*/ 36 w 58"/>
                <a:gd name="T17" fmla="*/ 27 h 32"/>
                <a:gd name="T18" fmla="*/ 47 w 58"/>
                <a:gd name="T19" fmla="*/ 21 h 32"/>
                <a:gd name="T20" fmla="*/ 54 w 58"/>
                <a:gd name="T21" fmla="*/ 16 h 32"/>
                <a:gd name="T22" fmla="*/ 54 w 58"/>
                <a:gd name="T23" fmla="*/ 16 h 32"/>
                <a:gd name="T24" fmla="*/ 58 w 58"/>
                <a:gd name="T25" fmla="*/ 9 h 32"/>
                <a:gd name="T26" fmla="*/ 58 w 58"/>
                <a:gd name="T27" fmla="*/ 5 h 32"/>
                <a:gd name="T28" fmla="*/ 54 w 58"/>
                <a:gd name="T29" fmla="*/ 0 h 32"/>
                <a:gd name="T30" fmla="*/ 47 w 58"/>
                <a:gd name="T31" fmla="*/ 0 h 32"/>
                <a:gd name="T32" fmla="*/ 47 w 58"/>
                <a:gd name="T33" fmla="*/ 0 h 32"/>
                <a:gd name="T34" fmla="*/ 36 w 58"/>
                <a:gd name="T35" fmla="*/ 0 h 32"/>
                <a:gd name="T36" fmla="*/ 24 w 58"/>
                <a:gd name="T37" fmla="*/ 5 h 32"/>
                <a:gd name="T38" fmla="*/ 13 w 58"/>
                <a:gd name="T39" fmla="*/ 9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0" y="23"/>
                  </a:lnTo>
                  <a:lnTo>
                    <a:pt x="0" y="27"/>
                  </a:lnTo>
                  <a:lnTo>
                    <a:pt x="4" y="30"/>
                  </a:lnTo>
                  <a:lnTo>
                    <a:pt x="13" y="32"/>
                  </a:lnTo>
                  <a:lnTo>
                    <a:pt x="24" y="30"/>
                  </a:lnTo>
                  <a:lnTo>
                    <a:pt x="36" y="27"/>
                  </a:lnTo>
                  <a:lnTo>
                    <a:pt x="47" y="21"/>
                  </a:lnTo>
                  <a:lnTo>
                    <a:pt x="54" y="16"/>
                  </a:lnTo>
                  <a:lnTo>
                    <a:pt x="58" y="9"/>
                  </a:lnTo>
                  <a:lnTo>
                    <a:pt x="58" y="5"/>
                  </a:lnTo>
                  <a:lnTo>
                    <a:pt x="54" y="0"/>
                  </a:lnTo>
                  <a:lnTo>
                    <a:pt x="47" y="0"/>
                  </a:lnTo>
                  <a:lnTo>
                    <a:pt x="36" y="0"/>
                  </a:lnTo>
                  <a:lnTo>
                    <a:pt x="24" y="5"/>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1" name="Freeform 488">
              <a:extLst>
                <a:ext uri="{FF2B5EF4-FFF2-40B4-BE49-F238E27FC236}">
                  <a16:creationId xmlns:a16="http://schemas.microsoft.com/office/drawing/2014/main" xmlns="" id="{74DD30D9-A76C-854B-AC0E-1FFB0D41EB0F}"/>
                </a:ext>
              </a:extLst>
            </p:cNvPr>
            <p:cNvSpPr>
              <a:spLocks/>
            </p:cNvSpPr>
            <p:nvPr/>
          </p:nvSpPr>
          <p:spPr bwMode="auto">
            <a:xfrm>
              <a:off x="1646" y="3746"/>
              <a:ext cx="58" cy="32"/>
            </a:xfrm>
            <a:custGeom>
              <a:avLst/>
              <a:gdLst>
                <a:gd name="T0" fmla="*/ 4 w 58"/>
                <a:gd name="T1" fmla="*/ 16 h 32"/>
                <a:gd name="T2" fmla="*/ 4 w 58"/>
                <a:gd name="T3" fmla="*/ 16 h 32"/>
                <a:gd name="T4" fmla="*/ 0 w 58"/>
                <a:gd name="T5" fmla="*/ 23 h 32"/>
                <a:gd name="T6" fmla="*/ 0 w 58"/>
                <a:gd name="T7" fmla="*/ 27 h 32"/>
                <a:gd name="T8" fmla="*/ 4 w 58"/>
                <a:gd name="T9" fmla="*/ 30 h 32"/>
                <a:gd name="T10" fmla="*/ 13 w 58"/>
                <a:gd name="T11" fmla="*/ 32 h 32"/>
                <a:gd name="T12" fmla="*/ 13 w 58"/>
                <a:gd name="T13" fmla="*/ 32 h 32"/>
                <a:gd name="T14" fmla="*/ 24 w 58"/>
                <a:gd name="T15" fmla="*/ 30 h 32"/>
                <a:gd name="T16" fmla="*/ 36 w 58"/>
                <a:gd name="T17" fmla="*/ 27 h 32"/>
                <a:gd name="T18" fmla="*/ 47 w 58"/>
                <a:gd name="T19" fmla="*/ 21 h 32"/>
                <a:gd name="T20" fmla="*/ 54 w 58"/>
                <a:gd name="T21" fmla="*/ 16 h 32"/>
                <a:gd name="T22" fmla="*/ 54 w 58"/>
                <a:gd name="T23" fmla="*/ 16 h 32"/>
                <a:gd name="T24" fmla="*/ 58 w 58"/>
                <a:gd name="T25" fmla="*/ 9 h 32"/>
                <a:gd name="T26" fmla="*/ 58 w 58"/>
                <a:gd name="T27" fmla="*/ 5 h 32"/>
                <a:gd name="T28" fmla="*/ 54 w 58"/>
                <a:gd name="T29" fmla="*/ 0 h 32"/>
                <a:gd name="T30" fmla="*/ 47 w 58"/>
                <a:gd name="T31" fmla="*/ 0 h 32"/>
                <a:gd name="T32" fmla="*/ 47 w 58"/>
                <a:gd name="T33" fmla="*/ 0 h 32"/>
                <a:gd name="T34" fmla="*/ 36 w 58"/>
                <a:gd name="T35" fmla="*/ 0 h 32"/>
                <a:gd name="T36" fmla="*/ 24 w 58"/>
                <a:gd name="T37" fmla="*/ 5 h 32"/>
                <a:gd name="T38" fmla="*/ 13 w 58"/>
                <a:gd name="T39" fmla="*/ 9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0" y="23"/>
                  </a:lnTo>
                  <a:lnTo>
                    <a:pt x="0" y="27"/>
                  </a:lnTo>
                  <a:lnTo>
                    <a:pt x="4" y="30"/>
                  </a:lnTo>
                  <a:lnTo>
                    <a:pt x="13" y="32"/>
                  </a:lnTo>
                  <a:lnTo>
                    <a:pt x="24" y="30"/>
                  </a:lnTo>
                  <a:lnTo>
                    <a:pt x="36" y="27"/>
                  </a:lnTo>
                  <a:lnTo>
                    <a:pt x="47" y="21"/>
                  </a:lnTo>
                  <a:lnTo>
                    <a:pt x="54" y="16"/>
                  </a:lnTo>
                  <a:lnTo>
                    <a:pt x="58" y="9"/>
                  </a:lnTo>
                  <a:lnTo>
                    <a:pt x="58" y="5"/>
                  </a:lnTo>
                  <a:lnTo>
                    <a:pt x="54" y="0"/>
                  </a:lnTo>
                  <a:lnTo>
                    <a:pt x="47" y="0"/>
                  </a:lnTo>
                  <a:lnTo>
                    <a:pt x="36" y="0"/>
                  </a:lnTo>
                  <a:lnTo>
                    <a:pt x="24" y="5"/>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2" name="Freeform 489">
              <a:extLst>
                <a:ext uri="{FF2B5EF4-FFF2-40B4-BE49-F238E27FC236}">
                  <a16:creationId xmlns:a16="http://schemas.microsoft.com/office/drawing/2014/main" xmlns="" id="{D69E2DF2-155B-1F4F-A237-ECBFE59DE6AB}"/>
                </a:ext>
              </a:extLst>
            </p:cNvPr>
            <p:cNvSpPr>
              <a:spLocks/>
            </p:cNvSpPr>
            <p:nvPr/>
          </p:nvSpPr>
          <p:spPr bwMode="auto">
            <a:xfrm>
              <a:off x="1596" y="3746"/>
              <a:ext cx="59" cy="32"/>
            </a:xfrm>
            <a:custGeom>
              <a:avLst/>
              <a:gdLst>
                <a:gd name="T0" fmla="*/ 5 w 59"/>
                <a:gd name="T1" fmla="*/ 16 h 32"/>
                <a:gd name="T2" fmla="*/ 5 w 59"/>
                <a:gd name="T3" fmla="*/ 16 h 32"/>
                <a:gd name="T4" fmla="*/ 0 w 59"/>
                <a:gd name="T5" fmla="*/ 23 h 32"/>
                <a:gd name="T6" fmla="*/ 0 w 59"/>
                <a:gd name="T7" fmla="*/ 27 h 32"/>
                <a:gd name="T8" fmla="*/ 5 w 59"/>
                <a:gd name="T9" fmla="*/ 30 h 32"/>
                <a:gd name="T10" fmla="*/ 14 w 59"/>
                <a:gd name="T11" fmla="*/ 32 h 32"/>
                <a:gd name="T12" fmla="*/ 14 w 59"/>
                <a:gd name="T13" fmla="*/ 32 h 32"/>
                <a:gd name="T14" fmla="*/ 25 w 59"/>
                <a:gd name="T15" fmla="*/ 30 h 32"/>
                <a:gd name="T16" fmla="*/ 36 w 59"/>
                <a:gd name="T17" fmla="*/ 27 h 32"/>
                <a:gd name="T18" fmla="*/ 47 w 59"/>
                <a:gd name="T19" fmla="*/ 23 h 32"/>
                <a:gd name="T20" fmla="*/ 54 w 59"/>
                <a:gd name="T21" fmla="*/ 16 h 32"/>
                <a:gd name="T22" fmla="*/ 54 w 59"/>
                <a:gd name="T23" fmla="*/ 16 h 32"/>
                <a:gd name="T24" fmla="*/ 59 w 59"/>
                <a:gd name="T25" fmla="*/ 9 h 32"/>
                <a:gd name="T26" fmla="*/ 59 w 59"/>
                <a:gd name="T27" fmla="*/ 5 h 32"/>
                <a:gd name="T28" fmla="*/ 54 w 59"/>
                <a:gd name="T29" fmla="*/ 3 h 32"/>
                <a:gd name="T30" fmla="*/ 47 w 59"/>
                <a:gd name="T31" fmla="*/ 0 h 32"/>
                <a:gd name="T32" fmla="*/ 47 w 59"/>
                <a:gd name="T33" fmla="*/ 0 h 32"/>
                <a:gd name="T34" fmla="*/ 36 w 59"/>
                <a:gd name="T35" fmla="*/ 3 h 32"/>
                <a:gd name="T36" fmla="*/ 25 w 59"/>
                <a:gd name="T37" fmla="*/ 5 h 32"/>
                <a:gd name="T38" fmla="*/ 14 w 59"/>
                <a:gd name="T39" fmla="*/ 9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3"/>
                  </a:lnTo>
                  <a:lnTo>
                    <a:pt x="0" y="27"/>
                  </a:lnTo>
                  <a:lnTo>
                    <a:pt x="5" y="30"/>
                  </a:lnTo>
                  <a:lnTo>
                    <a:pt x="14" y="32"/>
                  </a:lnTo>
                  <a:lnTo>
                    <a:pt x="25" y="30"/>
                  </a:lnTo>
                  <a:lnTo>
                    <a:pt x="36" y="27"/>
                  </a:lnTo>
                  <a:lnTo>
                    <a:pt x="47" y="23"/>
                  </a:lnTo>
                  <a:lnTo>
                    <a:pt x="54" y="16"/>
                  </a:lnTo>
                  <a:lnTo>
                    <a:pt x="59" y="9"/>
                  </a:lnTo>
                  <a:lnTo>
                    <a:pt x="59" y="5"/>
                  </a:lnTo>
                  <a:lnTo>
                    <a:pt x="54" y="3"/>
                  </a:lnTo>
                  <a:lnTo>
                    <a:pt x="47" y="0"/>
                  </a:lnTo>
                  <a:lnTo>
                    <a:pt x="36" y="3"/>
                  </a:lnTo>
                  <a:lnTo>
                    <a:pt x="25" y="5"/>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3" name="Freeform 490">
              <a:extLst>
                <a:ext uri="{FF2B5EF4-FFF2-40B4-BE49-F238E27FC236}">
                  <a16:creationId xmlns:a16="http://schemas.microsoft.com/office/drawing/2014/main" xmlns="" id="{936E3221-8865-D74C-9461-7D84C22BAFBD}"/>
                </a:ext>
              </a:extLst>
            </p:cNvPr>
            <p:cNvSpPr>
              <a:spLocks/>
            </p:cNvSpPr>
            <p:nvPr/>
          </p:nvSpPr>
          <p:spPr bwMode="auto">
            <a:xfrm>
              <a:off x="1596" y="3746"/>
              <a:ext cx="59" cy="32"/>
            </a:xfrm>
            <a:custGeom>
              <a:avLst/>
              <a:gdLst>
                <a:gd name="T0" fmla="*/ 5 w 59"/>
                <a:gd name="T1" fmla="*/ 16 h 32"/>
                <a:gd name="T2" fmla="*/ 5 w 59"/>
                <a:gd name="T3" fmla="*/ 16 h 32"/>
                <a:gd name="T4" fmla="*/ 0 w 59"/>
                <a:gd name="T5" fmla="*/ 23 h 32"/>
                <a:gd name="T6" fmla="*/ 0 w 59"/>
                <a:gd name="T7" fmla="*/ 27 h 32"/>
                <a:gd name="T8" fmla="*/ 5 w 59"/>
                <a:gd name="T9" fmla="*/ 30 h 32"/>
                <a:gd name="T10" fmla="*/ 14 w 59"/>
                <a:gd name="T11" fmla="*/ 32 h 32"/>
                <a:gd name="T12" fmla="*/ 14 w 59"/>
                <a:gd name="T13" fmla="*/ 32 h 32"/>
                <a:gd name="T14" fmla="*/ 25 w 59"/>
                <a:gd name="T15" fmla="*/ 30 h 32"/>
                <a:gd name="T16" fmla="*/ 36 w 59"/>
                <a:gd name="T17" fmla="*/ 27 h 32"/>
                <a:gd name="T18" fmla="*/ 47 w 59"/>
                <a:gd name="T19" fmla="*/ 23 h 32"/>
                <a:gd name="T20" fmla="*/ 54 w 59"/>
                <a:gd name="T21" fmla="*/ 16 h 32"/>
                <a:gd name="T22" fmla="*/ 54 w 59"/>
                <a:gd name="T23" fmla="*/ 16 h 32"/>
                <a:gd name="T24" fmla="*/ 59 w 59"/>
                <a:gd name="T25" fmla="*/ 9 h 32"/>
                <a:gd name="T26" fmla="*/ 59 w 59"/>
                <a:gd name="T27" fmla="*/ 5 h 32"/>
                <a:gd name="T28" fmla="*/ 54 w 59"/>
                <a:gd name="T29" fmla="*/ 3 h 32"/>
                <a:gd name="T30" fmla="*/ 47 w 59"/>
                <a:gd name="T31" fmla="*/ 0 h 32"/>
                <a:gd name="T32" fmla="*/ 47 w 59"/>
                <a:gd name="T33" fmla="*/ 0 h 32"/>
                <a:gd name="T34" fmla="*/ 36 w 59"/>
                <a:gd name="T35" fmla="*/ 3 h 32"/>
                <a:gd name="T36" fmla="*/ 25 w 59"/>
                <a:gd name="T37" fmla="*/ 5 h 32"/>
                <a:gd name="T38" fmla="*/ 14 w 59"/>
                <a:gd name="T39" fmla="*/ 9 h 32"/>
                <a:gd name="T40" fmla="*/ 5 w 5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2">
                  <a:moveTo>
                    <a:pt x="5" y="16"/>
                  </a:moveTo>
                  <a:lnTo>
                    <a:pt x="5" y="16"/>
                  </a:lnTo>
                  <a:lnTo>
                    <a:pt x="0" y="23"/>
                  </a:lnTo>
                  <a:lnTo>
                    <a:pt x="0" y="27"/>
                  </a:lnTo>
                  <a:lnTo>
                    <a:pt x="5" y="30"/>
                  </a:lnTo>
                  <a:lnTo>
                    <a:pt x="14" y="32"/>
                  </a:lnTo>
                  <a:lnTo>
                    <a:pt x="25" y="30"/>
                  </a:lnTo>
                  <a:lnTo>
                    <a:pt x="36" y="27"/>
                  </a:lnTo>
                  <a:lnTo>
                    <a:pt x="47" y="23"/>
                  </a:lnTo>
                  <a:lnTo>
                    <a:pt x="54" y="16"/>
                  </a:lnTo>
                  <a:lnTo>
                    <a:pt x="59" y="9"/>
                  </a:lnTo>
                  <a:lnTo>
                    <a:pt x="59" y="5"/>
                  </a:lnTo>
                  <a:lnTo>
                    <a:pt x="54" y="3"/>
                  </a:lnTo>
                  <a:lnTo>
                    <a:pt x="47" y="0"/>
                  </a:lnTo>
                  <a:lnTo>
                    <a:pt x="36" y="3"/>
                  </a:lnTo>
                  <a:lnTo>
                    <a:pt x="25" y="5"/>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4" name="Freeform 491">
              <a:extLst>
                <a:ext uri="{FF2B5EF4-FFF2-40B4-BE49-F238E27FC236}">
                  <a16:creationId xmlns:a16="http://schemas.microsoft.com/office/drawing/2014/main" xmlns="" id="{7657C551-C6F4-1940-9A61-4F72660416EA}"/>
                </a:ext>
              </a:extLst>
            </p:cNvPr>
            <p:cNvSpPr>
              <a:spLocks/>
            </p:cNvSpPr>
            <p:nvPr/>
          </p:nvSpPr>
          <p:spPr bwMode="auto">
            <a:xfrm>
              <a:off x="5621" y="3674"/>
              <a:ext cx="70" cy="32"/>
            </a:xfrm>
            <a:custGeom>
              <a:avLst/>
              <a:gdLst>
                <a:gd name="T0" fmla="*/ 4 w 70"/>
                <a:gd name="T1" fmla="*/ 16 h 32"/>
                <a:gd name="T2" fmla="*/ 4 w 70"/>
                <a:gd name="T3" fmla="*/ 16 h 32"/>
                <a:gd name="T4" fmla="*/ 16 w 70"/>
                <a:gd name="T5" fmla="*/ 23 h 32"/>
                <a:gd name="T6" fmla="*/ 27 w 70"/>
                <a:gd name="T7" fmla="*/ 27 h 32"/>
                <a:gd name="T8" fmla="*/ 40 w 70"/>
                <a:gd name="T9" fmla="*/ 30 h 32"/>
                <a:gd name="T10" fmla="*/ 54 w 70"/>
                <a:gd name="T11" fmla="*/ 32 h 32"/>
                <a:gd name="T12" fmla="*/ 54 w 70"/>
                <a:gd name="T13" fmla="*/ 32 h 32"/>
                <a:gd name="T14" fmla="*/ 65 w 70"/>
                <a:gd name="T15" fmla="*/ 30 h 32"/>
                <a:gd name="T16" fmla="*/ 70 w 70"/>
                <a:gd name="T17" fmla="*/ 27 h 32"/>
                <a:gd name="T18" fmla="*/ 70 w 70"/>
                <a:gd name="T19" fmla="*/ 21 h 32"/>
                <a:gd name="T20" fmla="*/ 65 w 70"/>
                <a:gd name="T21" fmla="*/ 16 h 32"/>
                <a:gd name="T22" fmla="*/ 65 w 70"/>
                <a:gd name="T23" fmla="*/ 16 h 32"/>
                <a:gd name="T24" fmla="*/ 54 w 70"/>
                <a:gd name="T25" fmla="*/ 9 h 32"/>
                <a:gd name="T26" fmla="*/ 43 w 70"/>
                <a:gd name="T27" fmla="*/ 5 h 32"/>
                <a:gd name="T28" fmla="*/ 27 w 70"/>
                <a:gd name="T29" fmla="*/ 0 h 32"/>
                <a:gd name="T30" fmla="*/ 16 w 70"/>
                <a:gd name="T31" fmla="*/ 0 h 32"/>
                <a:gd name="T32" fmla="*/ 16 w 70"/>
                <a:gd name="T33" fmla="*/ 0 h 32"/>
                <a:gd name="T34" fmla="*/ 4 w 70"/>
                <a:gd name="T35" fmla="*/ 0 h 32"/>
                <a:gd name="T36" fmla="*/ 0 w 70"/>
                <a:gd name="T37" fmla="*/ 5 h 32"/>
                <a:gd name="T38" fmla="*/ 0 w 70"/>
                <a:gd name="T39" fmla="*/ 9 h 32"/>
                <a:gd name="T40" fmla="*/ 4 w 70"/>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2">
                  <a:moveTo>
                    <a:pt x="4" y="16"/>
                  </a:moveTo>
                  <a:lnTo>
                    <a:pt x="4" y="16"/>
                  </a:lnTo>
                  <a:lnTo>
                    <a:pt x="16" y="23"/>
                  </a:lnTo>
                  <a:lnTo>
                    <a:pt x="27" y="27"/>
                  </a:lnTo>
                  <a:lnTo>
                    <a:pt x="40" y="30"/>
                  </a:lnTo>
                  <a:lnTo>
                    <a:pt x="54" y="32"/>
                  </a:lnTo>
                  <a:lnTo>
                    <a:pt x="65" y="30"/>
                  </a:lnTo>
                  <a:lnTo>
                    <a:pt x="70" y="27"/>
                  </a:lnTo>
                  <a:lnTo>
                    <a:pt x="70" y="21"/>
                  </a:lnTo>
                  <a:lnTo>
                    <a:pt x="65" y="16"/>
                  </a:lnTo>
                  <a:lnTo>
                    <a:pt x="54" y="9"/>
                  </a:lnTo>
                  <a:lnTo>
                    <a:pt x="43" y="5"/>
                  </a:lnTo>
                  <a:lnTo>
                    <a:pt x="27" y="0"/>
                  </a:lnTo>
                  <a:lnTo>
                    <a:pt x="16" y="0"/>
                  </a:lnTo>
                  <a:lnTo>
                    <a:pt x="4" y="0"/>
                  </a:lnTo>
                  <a:lnTo>
                    <a:pt x="0"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5" name="Freeform 492">
              <a:extLst>
                <a:ext uri="{FF2B5EF4-FFF2-40B4-BE49-F238E27FC236}">
                  <a16:creationId xmlns:a16="http://schemas.microsoft.com/office/drawing/2014/main" xmlns="" id="{B6985A29-6626-F14A-AE88-0C3754F59573}"/>
                </a:ext>
              </a:extLst>
            </p:cNvPr>
            <p:cNvSpPr>
              <a:spLocks/>
            </p:cNvSpPr>
            <p:nvPr/>
          </p:nvSpPr>
          <p:spPr bwMode="auto">
            <a:xfrm>
              <a:off x="5621" y="3674"/>
              <a:ext cx="70" cy="32"/>
            </a:xfrm>
            <a:custGeom>
              <a:avLst/>
              <a:gdLst>
                <a:gd name="T0" fmla="*/ 4 w 70"/>
                <a:gd name="T1" fmla="*/ 16 h 32"/>
                <a:gd name="T2" fmla="*/ 4 w 70"/>
                <a:gd name="T3" fmla="*/ 16 h 32"/>
                <a:gd name="T4" fmla="*/ 16 w 70"/>
                <a:gd name="T5" fmla="*/ 23 h 32"/>
                <a:gd name="T6" fmla="*/ 27 w 70"/>
                <a:gd name="T7" fmla="*/ 27 h 32"/>
                <a:gd name="T8" fmla="*/ 40 w 70"/>
                <a:gd name="T9" fmla="*/ 30 h 32"/>
                <a:gd name="T10" fmla="*/ 54 w 70"/>
                <a:gd name="T11" fmla="*/ 32 h 32"/>
                <a:gd name="T12" fmla="*/ 54 w 70"/>
                <a:gd name="T13" fmla="*/ 32 h 32"/>
                <a:gd name="T14" fmla="*/ 65 w 70"/>
                <a:gd name="T15" fmla="*/ 30 h 32"/>
                <a:gd name="T16" fmla="*/ 70 w 70"/>
                <a:gd name="T17" fmla="*/ 27 h 32"/>
                <a:gd name="T18" fmla="*/ 70 w 70"/>
                <a:gd name="T19" fmla="*/ 21 h 32"/>
                <a:gd name="T20" fmla="*/ 65 w 70"/>
                <a:gd name="T21" fmla="*/ 16 h 32"/>
                <a:gd name="T22" fmla="*/ 65 w 70"/>
                <a:gd name="T23" fmla="*/ 16 h 32"/>
                <a:gd name="T24" fmla="*/ 54 w 70"/>
                <a:gd name="T25" fmla="*/ 9 h 32"/>
                <a:gd name="T26" fmla="*/ 43 w 70"/>
                <a:gd name="T27" fmla="*/ 5 h 32"/>
                <a:gd name="T28" fmla="*/ 27 w 70"/>
                <a:gd name="T29" fmla="*/ 0 h 32"/>
                <a:gd name="T30" fmla="*/ 16 w 70"/>
                <a:gd name="T31" fmla="*/ 0 h 32"/>
                <a:gd name="T32" fmla="*/ 16 w 70"/>
                <a:gd name="T33" fmla="*/ 0 h 32"/>
                <a:gd name="T34" fmla="*/ 4 w 70"/>
                <a:gd name="T35" fmla="*/ 0 h 32"/>
                <a:gd name="T36" fmla="*/ 0 w 70"/>
                <a:gd name="T37" fmla="*/ 5 h 32"/>
                <a:gd name="T38" fmla="*/ 0 w 70"/>
                <a:gd name="T39" fmla="*/ 9 h 32"/>
                <a:gd name="T40" fmla="*/ 4 w 70"/>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32">
                  <a:moveTo>
                    <a:pt x="4" y="16"/>
                  </a:moveTo>
                  <a:lnTo>
                    <a:pt x="4" y="16"/>
                  </a:lnTo>
                  <a:lnTo>
                    <a:pt x="16" y="23"/>
                  </a:lnTo>
                  <a:lnTo>
                    <a:pt x="27" y="27"/>
                  </a:lnTo>
                  <a:lnTo>
                    <a:pt x="40" y="30"/>
                  </a:lnTo>
                  <a:lnTo>
                    <a:pt x="54" y="32"/>
                  </a:lnTo>
                  <a:lnTo>
                    <a:pt x="65" y="30"/>
                  </a:lnTo>
                  <a:lnTo>
                    <a:pt x="70" y="27"/>
                  </a:lnTo>
                  <a:lnTo>
                    <a:pt x="70" y="21"/>
                  </a:lnTo>
                  <a:lnTo>
                    <a:pt x="65" y="16"/>
                  </a:lnTo>
                  <a:lnTo>
                    <a:pt x="54" y="9"/>
                  </a:lnTo>
                  <a:lnTo>
                    <a:pt x="43" y="5"/>
                  </a:lnTo>
                  <a:lnTo>
                    <a:pt x="27" y="0"/>
                  </a:lnTo>
                  <a:lnTo>
                    <a:pt x="16" y="0"/>
                  </a:lnTo>
                  <a:lnTo>
                    <a:pt x="4" y="0"/>
                  </a:lnTo>
                  <a:lnTo>
                    <a:pt x="0"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6" name="Freeform 493">
              <a:extLst>
                <a:ext uri="{FF2B5EF4-FFF2-40B4-BE49-F238E27FC236}">
                  <a16:creationId xmlns:a16="http://schemas.microsoft.com/office/drawing/2014/main" xmlns="" id="{3834FB6A-61BF-0042-878F-B44D08C4B6E9}"/>
                </a:ext>
              </a:extLst>
            </p:cNvPr>
            <p:cNvSpPr>
              <a:spLocks/>
            </p:cNvSpPr>
            <p:nvPr/>
          </p:nvSpPr>
          <p:spPr bwMode="auto">
            <a:xfrm>
              <a:off x="5161" y="3679"/>
              <a:ext cx="66" cy="31"/>
            </a:xfrm>
            <a:custGeom>
              <a:avLst/>
              <a:gdLst>
                <a:gd name="T0" fmla="*/ 5 w 66"/>
                <a:gd name="T1" fmla="*/ 16 h 31"/>
                <a:gd name="T2" fmla="*/ 5 w 66"/>
                <a:gd name="T3" fmla="*/ 16 h 31"/>
                <a:gd name="T4" fmla="*/ 16 w 66"/>
                <a:gd name="T5" fmla="*/ 22 h 31"/>
                <a:gd name="T6" fmla="*/ 27 w 66"/>
                <a:gd name="T7" fmla="*/ 27 h 31"/>
                <a:gd name="T8" fmla="*/ 41 w 66"/>
                <a:gd name="T9" fmla="*/ 29 h 31"/>
                <a:gd name="T10" fmla="*/ 52 w 66"/>
                <a:gd name="T11" fmla="*/ 31 h 31"/>
                <a:gd name="T12" fmla="*/ 52 w 66"/>
                <a:gd name="T13" fmla="*/ 31 h 31"/>
                <a:gd name="T14" fmla="*/ 61 w 66"/>
                <a:gd name="T15" fmla="*/ 29 h 31"/>
                <a:gd name="T16" fmla="*/ 66 w 66"/>
                <a:gd name="T17" fmla="*/ 27 h 31"/>
                <a:gd name="T18" fmla="*/ 66 w 66"/>
                <a:gd name="T19" fmla="*/ 20 h 31"/>
                <a:gd name="T20" fmla="*/ 61 w 66"/>
                <a:gd name="T21" fmla="*/ 16 h 31"/>
                <a:gd name="T22" fmla="*/ 61 w 66"/>
                <a:gd name="T23" fmla="*/ 16 h 31"/>
                <a:gd name="T24" fmla="*/ 52 w 66"/>
                <a:gd name="T25" fmla="*/ 9 h 31"/>
                <a:gd name="T26" fmla="*/ 39 w 66"/>
                <a:gd name="T27" fmla="*/ 4 h 31"/>
                <a:gd name="T28" fmla="*/ 27 w 66"/>
                <a:gd name="T29" fmla="*/ 0 h 31"/>
                <a:gd name="T30" fmla="*/ 14 w 66"/>
                <a:gd name="T31" fmla="*/ 0 h 31"/>
                <a:gd name="T32" fmla="*/ 14 w 66"/>
                <a:gd name="T33" fmla="*/ 0 h 31"/>
                <a:gd name="T34" fmla="*/ 5 w 66"/>
                <a:gd name="T35" fmla="*/ 0 h 31"/>
                <a:gd name="T36" fmla="*/ 0 w 66"/>
                <a:gd name="T37" fmla="*/ 4 h 31"/>
                <a:gd name="T38" fmla="*/ 0 w 66"/>
                <a:gd name="T39" fmla="*/ 9 h 31"/>
                <a:gd name="T40" fmla="*/ 5 w 66"/>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1">
                  <a:moveTo>
                    <a:pt x="5" y="16"/>
                  </a:moveTo>
                  <a:lnTo>
                    <a:pt x="5" y="16"/>
                  </a:lnTo>
                  <a:lnTo>
                    <a:pt x="16" y="22"/>
                  </a:lnTo>
                  <a:lnTo>
                    <a:pt x="27" y="27"/>
                  </a:lnTo>
                  <a:lnTo>
                    <a:pt x="41" y="29"/>
                  </a:lnTo>
                  <a:lnTo>
                    <a:pt x="52" y="31"/>
                  </a:lnTo>
                  <a:lnTo>
                    <a:pt x="61" y="29"/>
                  </a:lnTo>
                  <a:lnTo>
                    <a:pt x="66" y="27"/>
                  </a:lnTo>
                  <a:lnTo>
                    <a:pt x="66" y="20"/>
                  </a:lnTo>
                  <a:lnTo>
                    <a:pt x="61" y="16"/>
                  </a:lnTo>
                  <a:lnTo>
                    <a:pt x="52" y="9"/>
                  </a:lnTo>
                  <a:lnTo>
                    <a:pt x="39" y="4"/>
                  </a:lnTo>
                  <a:lnTo>
                    <a:pt x="27" y="0"/>
                  </a:lnTo>
                  <a:lnTo>
                    <a:pt x="14" y="0"/>
                  </a:lnTo>
                  <a:lnTo>
                    <a:pt x="5" y="0"/>
                  </a:lnTo>
                  <a:lnTo>
                    <a:pt x="0" y="4"/>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7" name="Freeform 494">
              <a:extLst>
                <a:ext uri="{FF2B5EF4-FFF2-40B4-BE49-F238E27FC236}">
                  <a16:creationId xmlns:a16="http://schemas.microsoft.com/office/drawing/2014/main" xmlns="" id="{7C2A6367-4605-6A48-A6DB-71A0F448F37E}"/>
                </a:ext>
              </a:extLst>
            </p:cNvPr>
            <p:cNvSpPr>
              <a:spLocks/>
            </p:cNvSpPr>
            <p:nvPr/>
          </p:nvSpPr>
          <p:spPr bwMode="auto">
            <a:xfrm>
              <a:off x="5161" y="3679"/>
              <a:ext cx="66" cy="31"/>
            </a:xfrm>
            <a:custGeom>
              <a:avLst/>
              <a:gdLst>
                <a:gd name="T0" fmla="*/ 5 w 66"/>
                <a:gd name="T1" fmla="*/ 16 h 31"/>
                <a:gd name="T2" fmla="*/ 5 w 66"/>
                <a:gd name="T3" fmla="*/ 16 h 31"/>
                <a:gd name="T4" fmla="*/ 16 w 66"/>
                <a:gd name="T5" fmla="*/ 22 h 31"/>
                <a:gd name="T6" fmla="*/ 27 w 66"/>
                <a:gd name="T7" fmla="*/ 27 h 31"/>
                <a:gd name="T8" fmla="*/ 41 w 66"/>
                <a:gd name="T9" fmla="*/ 29 h 31"/>
                <a:gd name="T10" fmla="*/ 52 w 66"/>
                <a:gd name="T11" fmla="*/ 31 h 31"/>
                <a:gd name="T12" fmla="*/ 52 w 66"/>
                <a:gd name="T13" fmla="*/ 31 h 31"/>
                <a:gd name="T14" fmla="*/ 61 w 66"/>
                <a:gd name="T15" fmla="*/ 29 h 31"/>
                <a:gd name="T16" fmla="*/ 66 w 66"/>
                <a:gd name="T17" fmla="*/ 27 h 31"/>
                <a:gd name="T18" fmla="*/ 66 w 66"/>
                <a:gd name="T19" fmla="*/ 20 h 31"/>
                <a:gd name="T20" fmla="*/ 61 w 66"/>
                <a:gd name="T21" fmla="*/ 16 h 31"/>
                <a:gd name="T22" fmla="*/ 61 w 66"/>
                <a:gd name="T23" fmla="*/ 16 h 31"/>
                <a:gd name="T24" fmla="*/ 52 w 66"/>
                <a:gd name="T25" fmla="*/ 9 h 31"/>
                <a:gd name="T26" fmla="*/ 39 w 66"/>
                <a:gd name="T27" fmla="*/ 4 h 31"/>
                <a:gd name="T28" fmla="*/ 27 w 66"/>
                <a:gd name="T29" fmla="*/ 0 h 31"/>
                <a:gd name="T30" fmla="*/ 14 w 66"/>
                <a:gd name="T31" fmla="*/ 0 h 31"/>
                <a:gd name="T32" fmla="*/ 14 w 66"/>
                <a:gd name="T33" fmla="*/ 0 h 31"/>
                <a:gd name="T34" fmla="*/ 5 w 66"/>
                <a:gd name="T35" fmla="*/ 0 h 31"/>
                <a:gd name="T36" fmla="*/ 0 w 66"/>
                <a:gd name="T37" fmla="*/ 4 h 31"/>
                <a:gd name="T38" fmla="*/ 0 w 66"/>
                <a:gd name="T39" fmla="*/ 9 h 31"/>
                <a:gd name="T40" fmla="*/ 5 w 66"/>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1">
                  <a:moveTo>
                    <a:pt x="5" y="16"/>
                  </a:moveTo>
                  <a:lnTo>
                    <a:pt x="5" y="16"/>
                  </a:lnTo>
                  <a:lnTo>
                    <a:pt x="16" y="22"/>
                  </a:lnTo>
                  <a:lnTo>
                    <a:pt x="27" y="27"/>
                  </a:lnTo>
                  <a:lnTo>
                    <a:pt x="41" y="29"/>
                  </a:lnTo>
                  <a:lnTo>
                    <a:pt x="52" y="31"/>
                  </a:lnTo>
                  <a:lnTo>
                    <a:pt x="61" y="29"/>
                  </a:lnTo>
                  <a:lnTo>
                    <a:pt x="66" y="27"/>
                  </a:lnTo>
                  <a:lnTo>
                    <a:pt x="66" y="20"/>
                  </a:lnTo>
                  <a:lnTo>
                    <a:pt x="61" y="16"/>
                  </a:lnTo>
                  <a:lnTo>
                    <a:pt x="52" y="9"/>
                  </a:lnTo>
                  <a:lnTo>
                    <a:pt x="39" y="4"/>
                  </a:lnTo>
                  <a:lnTo>
                    <a:pt x="27" y="0"/>
                  </a:lnTo>
                  <a:lnTo>
                    <a:pt x="14" y="0"/>
                  </a:lnTo>
                  <a:lnTo>
                    <a:pt x="5" y="0"/>
                  </a:lnTo>
                  <a:lnTo>
                    <a:pt x="0" y="4"/>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8" name="Freeform 495">
              <a:extLst>
                <a:ext uri="{FF2B5EF4-FFF2-40B4-BE49-F238E27FC236}">
                  <a16:creationId xmlns:a16="http://schemas.microsoft.com/office/drawing/2014/main" xmlns="" id="{5130E2E0-FEC7-C44F-B6F4-AC740AC9FFA8}"/>
                </a:ext>
              </a:extLst>
            </p:cNvPr>
            <p:cNvSpPr>
              <a:spLocks/>
            </p:cNvSpPr>
            <p:nvPr/>
          </p:nvSpPr>
          <p:spPr bwMode="auto">
            <a:xfrm>
              <a:off x="4999" y="3679"/>
              <a:ext cx="63" cy="31"/>
            </a:xfrm>
            <a:custGeom>
              <a:avLst/>
              <a:gdLst>
                <a:gd name="T0" fmla="*/ 5 w 63"/>
                <a:gd name="T1" fmla="*/ 16 h 31"/>
                <a:gd name="T2" fmla="*/ 5 w 63"/>
                <a:gd name="T3" fmla="*/ 16 h 31"/>
                <a:gd name="T4" fmla="*/ 14 w 63"/>
                <a:gd name="T5" fmla="*/ 22 h 31"/>
                <a:gd name="T6" fmla="*/ 25 w 63"/>
                <a:gd name="T7" fmla="*/ 27 h 31"/>
                <a:gd name="T8" fmla="*/ 38 w 63"/>
                <a:gd name="T9" fmla="*/ 31 h 31"/>
                <a:gd name="T10" fmla="*/ 50 w 63"/>
                <a:gd name="T11" fmla="*/ 31 h 31"/>
                <a:gd name="T12" fmla="*/ 50 w 63"/>
                <a:gd name="T13" fmla="*/ 31 h 31"/>
                <a:gd name="T14" fmla="*/ 59 w 63"/>
                <a:gd name="T15" fmla="*/ 31 h 31"/>
                <a:gd name="T16" fmla="*/ 63 w 63"/>
                <a:gd name="T17" fmla="*/ 27 h 31"/>
                <a:gd name="T18" fmla="*/ 63 w 63"/>
                <a:gd name="T19" fmla="*/ 22 h 31"/>
                <a:gd name="T20" fmla="*/ 59 w 63"/>
                <a:gd name="T21" fmla="*/ 16 h 31"/>
                <a:gd name="T22" fmla="*/ 59 w 63"/>
                <a:gd name="T23" fmla="*/ 16 h 31"/>
                <a:gd name="T24" fmla="*/ 50 w 63"/>
                <a:gd name="T25" fmla="*/ 9 h 31"/>
                <a:gd name="T26" fmla="*/ 38 w 63"/>
                <a:gd name="T27" fmla="*/ 4 h 31"/>
                <a:gd name="T28" fmla="*/ 25 w 63"/>
                <a:gd name="T29" fmla="*/ 2 h 31"/>
                <a:gd name="T30" fmla="*/ 14 w 63"/>
                <a:gd name="T31" fmla="*/ 0 h 31"/>
                <a:gd name="T32" fmla="*/ 14 w 63"/>
                <a:gd name="T33" fmla="*/ 0 h 31"/>
                <a:gd name="T34" fmla="*/ 5 w 63"/>
                <a:gd name="T35" fmla="*/ 2 h 31"/>
                <a:gd name="T36" fmla="*/ 0 w 63"/>
                <a:gd name="T37" fmla="*/ 4 h 31"/>
                <a:gd name="T38" fmla="*/ 0 w 63"/>
                <a:gd name="T39" fmla="*/ 11 h 31"/>
                <a:gd name="T40" fmla="*/ 5 w 6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1">
                  <a:moveTo>
                    <a:pt x="5" y="16"/>
                  </a:moveTo>
                  <a:lnTo>
                    <a:pt x="5" y="16"/>
                  </a:lnTo>
                  <a:lnTo>
                    <a:pt x="14" y="22"/>
                  </a:lnTo>
                  <a:lnTo>
                    <a:pt x="25" y="27"/>
                  </a:lnTo>
                  <a:lnTo>
                    <a:pt x="38" y="31"/>
                  </a:lnTo>
                  <a:lnTo>
                    <a:pt x="50" y="31"/>
                  </a:lnTo>
                  <a:lnTo>
                    <a:pt x="59" y="31"/>
                  </a:lnTo>
                  <a:lnTo>
                    <a:pt x="63" y="27"/>
                  </a:lnTo>
                  <a:lnTo>
                    <a:pt x="63" y="22"/>
                  </a:lnTo>
                  <a:lnTo>
                    <a:pt x="59" y="16"/>
                  </a:lnTo>
                  <a:lnTo>
                    <a:pt x="50" y="9"/>
                  </a:lnTo>
                  <a:lnTo>
                    <a:pt x="38" y="4"/>
                  </a:lnTo>
                  <a:lnTo>
                    <a:pt x="25" y="2"/>
                  </a:lnTo>
                  <a:lnTo>
                    <a:pt x="14" y="0"/>
                  </a:lnTo>
                  <a:lnTo>
                    <a:pt x="5" y="2"/>
                  </a:lnTo>
                  <a:lnTo>
                    <a:pt x="0" y="4"/>
                  </a:lnTo>
                  <a:lnTo>
                    <a:pt x="0" y="11"/>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79" name="Freeform 496">
              <a:extLst>
                <a:ext uri="{FF2B5EF4-FFF2-40B4-BE49-F238E27FC236}">
                  <a16:creationId xmlns:a16="http://schemas.microsoft.com/office/drawing/2014/main" xmlns="" id="{9E903EC3-82A6-F740-A83F-67804A1E65B2}"/>
                </a:ext>
              </a:extLst>
            </p:cNvPr>
            <p:cNvSpPr>
              <a:spLocks/>
            </p:cNvSpPr>
            <p:nvPr/>
          </p:nvSpPr>
          <p:spPr bwMode="auto">
            <a:xfrm>
              <a:off x="4999" y="3679"/>
              <a:ext cx="63" cy="31"/>
            </a:xfrm>
            <a:custGeom>
              <a:avLst/>
              <a:gdLst>
                <a:gd name="T0" fmla="*/ 5 w 63"/>
                <a:gd name="T1" fmla="*/ 16 h 31"/>
                <a:gd name="T2" fmla="*/ 5 w 63"/>
                <a:gd name="T3" fmla="*/ 16 h 31"/>
                <a:gd name="T4" fmla="*/ 14 w 63"/>
                <a:gd name="T5" fmla="*/ 22 h 31"/>
                <a:gd name="T6" fmla="*/ 25 w 63"/>
                <a:gd name="T7" fmla="*/ 27 h 31"/>
                <a:gd name="T8" fmla="*/ 38 w 63"/>
                <a:gd name="T9" fmla="*/ 31 h 31"/>
                <a:gd name="T10" fmla="*/ 50 w 63"/>
                <a:gd name="T11" fmla="*/ 31 h 31"/>
                <a:gd name="T12" fmla="*/ 50 w 63"/>
                <a:gd name="T13" fmla="*/ 31 h 31"/>
                <a:gd name="T14" fmla="*/ 59 w 63"/>
                <a:gd name="T15" fmla="*/ 31 h 31"/>
                <a:gd name="T16" fmla="*/ 63 w 63"/>
                <a:gd name="T17" fmla="*/ 27 h 31"/>
                <a:gd name="T18" fmla="*/ 63 w 63"/>
                <a:gd name="T19" fmla="*/ 22 h 31"/>
                <a:gd name="T20" fmla="*/ 59 w 63"/>
                <a:gd name="T21" fmla="*/ 16 h 31"/>
                <a:gd name="T22" fmla="*/ 59 w 63"/>
                <a:gd name="T23" fmla="*/ 16 h 31"/>
                <a:gd name="T24" fmla="*/ 50 w 63"/>
                <a:gd name="T25" fmla="*/ 9 h 31"/>
                <a:gd name="T26" fmla="*/ 38 w 63"/>
                <a:gd name="T27" fmla="*/ 4 h 31"/>
                <a:gd name="T28" fmla="*/ 25 w 63"/>
                <a:gd name="T29" fmla="*/ 2 h 31"/>
                <a:gd name="T30" fmla="*/ 14 w 63"/>
                <a:gd name="T31" fmla="*/ 0 h 31"/>
                <a:gd name="T32" fmla="*/ 14 w 63"/>
                <a:gd name="T33" fmla="*/ 0 h 31"/>
                <a:gd name="T34" fmla="*/ 5 w 63"/>
                <a:gd name="T35" fmla="*/ 2 h 31"/>
                <a:gd name="T36" fmla="*/ 0 w 63"/>
                <a:gd name="T37" fmla="*/ 4 h 31"/>
                <a:gd name="T38" fmla="*/ 0 w 63"/>
                <a:gd name="T39" fmla="*/ 11 h 31"/>
                <a:gd name="T40" fmla="*/ 5 w 6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1">
                  <a:moveTo>
                    <a:pt x="5" y="16"/>
                  </a:moveTo>
                  <a:lnTo>
                    <a:pt x="5" y="16"/>
                  </a:lnTo>
                  <a:lnTo>
                    <a:pt x="14" y="22"/>
                  </a:lnTo>
                  <a:lnTo>
                    <a:pt x="25" y="27"/>
                  </a:lnTo>
                  <a:lnTo>
                    <a:pt x="38" y="31"/>
                  </a:lnTo>
                  <a:lnTo>
                    <a:pt x="50" y="31"/>
                  </a:lnTo>
                  <a:lnTo>
                    <a:pt x="59" y="31"/>
                  </a:lnTo>
                  <a:lnTo>
                    <a:pt x="63" y="27"/>
                  </a:lnTo>
                  <a:lnTo>
                    <a:pt x="63" y="22"/>
                  </a:lnTo>
                  <a:lnTo>
                    <a:pt x="59" y="16"/>
                  </a:lnTo>
                  <a:lnTo>
                    <a:pt x="50" y="9"/>
                  </a:lnTo>
                  <a:lnTo>
                    <a:pt x="38" y="4"/>
                  </a:lnTo>
                  <a:lnTo>
                    <a:pt x="25" y="2"/>
                  </a:lnTo>
                  <a:lnTo>
                    <a:pt x="14" y="0"/>
                  </a:lnTo>
                  <a:lnTo>
                    <a:pt x="5" y="2"/>
                  </a:lnTo>
                  <a:lnTo>
                    <a:pt x="0" y="4"/>
                  </a:lnTo>
                  <a:lnTo>
                    <a:pt x="0" y="11"/>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0" name="Freeform 497">
              <a:extLst>
                <a:ext uri="{FF2B5EF4-FFF2-40B4-BE49-F238E27FC236}">
                  <a16:creationId xmlns:a16="http://schemas.microsoft.com/office/drawing/2014/main" xmlns="" id="{7ABA7F1E-BAB2-BF48-A835-647C261ACF6D}"/>
                </a:ext>
              </a:extLst>
            </p:cNvPr>
            <p:cNvSpPr>
              <a:spLocks/>
            </p:cNvSpPr>
            <p:nvPr/>
          </p:nvSpPr>
          <p:spPr bwMode="auto">
            <a:xfrm>
              <a:off x="4945" y="3679"/>
              <a:ext cx="63" cy="34"/>
            </a:xfrm>
            <a:custGeom>
              <a:avLst/>
              <a:gdLst>
                <a:gd name="T0" fmla="*/ 5 w 63"/>
                <a:gd name="T1" fmla="*/ 18 h 34"/>
                <a:gd name="T2" fmla="*/ 5 w 63"/>
                <a:gd name="T3" fmla="*/ 18 h 34"/>
                <a:gd name="T4" fmla="*/ 14 w 63"/>
                <a:gd name="T5" fmla="*/ 22 h 34"/>
                <a:gd name="T6" fmla="*/ 25 w 63"/>
                <a:gd name="T7" fmla="*/ 29 h 34"/>
                <a:gd name="T8" fmla="*/ 38 w 63"/>
                <a:gd name="T9" fmla="*/ 31 h 34"/>
                <a:gd name="T10" fmla="*/ 50 w 63"/>
                <a:gd name="T11" fmla="*/ 34 h 34"/>
                <a:gd name="T12" fmla="*/ 50 w 63"/>
                <a:gd name="T13" fmla="*/ 34 h 34"/>
                <a:gd name="T14" fmla="*/ 59 w 63"/>
                <a:gd name="T15" fmla="*/ 31 h 34"/>
                <a:gd name="T16" fmla="*/ 63 w 63"/>
                <a:gd name="T17" fmla="*/ 29 h 34"/>
                <a:gd name="T18" fmla="*/ 63 w 63"/>
                <a:gd name="T19" fmla="*/ 22 h 34"/>
                <a:gd name="T20" fmla="*/ 59 w 63"/>
                <a:gd name="T21" fmla="*/ 16 h 34"/>
                <a:gd name="T22" fmla="*/ 59 w 63"/>
                <a:gd name="T23" fmla="*/ 16 h 34"/>
                <a:gd name="T24" fmla="*/ 50 w 63"/>
                <a:gd name="T25" fmla="*/ 11 h 34"/>
                <a:gd name="T26" fmla="*/ 38 w 63"/>
                <a:gd name="T27" fmla="*/ 4 h 34"/>
                <a:gd name="T28" fmla="*/ 25 w 63"/>
                <a:gd name="T29" fmla="*/ 2 h 34"/>
                <a:gd name="T30" fmla="*/ 14 w 63"/>
                <a:gd name="T31" fmla="*/ 0 h 34"/>
                <a:gd name="T32" fmla="*/ 14 w 63"/>
                <a:gd name="T33" fmla="*/ 0 h 34"/>
                <a:gd name="T34" fmla="*/ 5 w 63"/>
                <a:gd name="T35" fmla="*/ 2 h 34"/>
                <a:gd name="T36" fmla="*/ 0 w 63"/>
                <a:gd name="T37" fmla="*/ 7 h 34"/>
                <a:gd name="T38" fmla="*/ 0 w 63"/>
                <a:gd name="T39" fmla="*/ 11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2"/>
                  </a:lnTo>
                  <a:lnTo>
                    <a:pt x="25" y="29"/>
                  </a:lnTo>
                  <a:lnTo>
                    <a:pt x="38" y="31"/>
                  </a:lnTo>
                  <a:lnTo>
                    <a:pt x="50" y="34"/>
                  </a:lnTo>
                  <a:lnTo>
                    <a:pt x="59" y="31"/>
                  </a:lnTo>
                  <a:lnTo>
                    <a:pt x="63" y="29"/>
                  </a:lnTo>
                  <a:lnTo>
                    <a:pt x="63" y="22"/>
                  </a:lnTo>
                  <a:lnTo>
                    <a:pt x="59" y="16"/>
                  </a:lnTo>
                  <a:lnTo>
                    <a:pt x="50" y="11"/>
                  </a:lnTo>
                  <a:lnTo>
                    <a:pt x="38" y="4"/>
                  </a:lnTo>
                  <a:lnTo>
                    <a:pt x="25" y="2"/>
                  </a:lnTo>
                  <a:lnTo>
                    <a:pt x="14" y="0"/>
                  </a:lnTo>
                  <a:lnTo>
                    <a:pt x="5" y="2"/>
                  </a:lnTo>
                  <a:lnTo>
                    <a:pt x="0" y="7"/>
                  </a:lnTo>
                  <a:lnTo>
                    <a:pt x="0" y="11"/>
                  </a:lnTo>
                  <a:lnTo>
                    <a:pt x="5"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1" name="Freeform 498">
              <a:extLst>
                <a:ext uri="{FF2B5EF4-FFF2-40B4-BE49-F238E27FC236}">
                  <a16:creationId xmlns:a16="http://schemas.microsoft.com/office/drawing/2014/main" xmlns="" id="{E3AF4979-2F9F-5B4D-9F27-6557996D9761}"/>
                </a:ext>
              </a:extLst>
            </p:cNvPr>
            <p:cNvSpPr>
              <a:spLocks/>
            </p:cNvSpPr>
            <p:nvPr/>
          </p:nvSpPr>
          <p:spPr bwMode="auto">
            <a:xfrm>
              <a:off x="4945" y="3679"/>
              <a:ext cx="63" cy="34"/>
            </a:xfrm>
            <a:custGeom>
              <a:avLst/>
              <a:gdLst>
                <a:gd name="T0" fmla="*/ 5 w 63"/>
                <a:gd name="T1" fmla="*/ 18 h 34"/>
                <a:gd name="T2" fmla="*/ 5 w 63"/>
                <a:gd name="T3" fmla="*/ 18 h 34"/>
                <a:gd name="T4" fmla="*/ 14 w 63"/>
                <a:gd name="T5" fmla="*/ 22 h 34"/>
                <a:gd name="T6" fmla="*/ 25 w 63"/>
                <a:gd name="T7" fmla="*/ 29 h 34"/>
                <a:gd name="T8" fmla="*/ 38 w 63"/>
                <a:gd name="T9" fmla="*/ 31 h 34"/>
                <a:gd name="T10" fmla="*/ 50 w 63"/>
                <a:gd name="T11" fmla="*/ 34 h 34"/>
                <a:gd name="T12" fmla="*/ 50 w 63"/>
                <a:gd name="T13" fmla="*/ 34 h 34"/>
                <a:gd name="T14" fmla="*/ 59 w 63"/>
                <a:gd name="T15" fmla="*/ 31 h 34"/>
                <a:gd name="T16" fmla="*/ 63 w 63"/>
                <a:gd name="T17" fmla="*/ 29 h 34"/>
                <a:gd name="T18" fmla="*/ 63 w 63"/>
                <a:gd name="T19" fmla="*/ 22 h 34"/>
                <a:gd name="T20" fmla="*/ 59 w 63"/>
                <a:gd name="T21" fmla="*/ 16 h 34"/>
                <a:gd name="T22" fmla="*/ 59 w 63"/>
                <a:gd name="T23" fmla="*/ 16 h 34"/>
                <a:gd name="T24" fmla="*/ 50 w 63"/>
                <a:gd name="T25" fmla="*/ 11 h 34"/>
                <a:gd name="T26" fmla="*/ 38 w 63"/>
                <a:gd name="T27" fmla="*/ 4 h 34"/>
                <a:gd name="T28" fmla="*/ 25 w 63"/>
                <a:gd name="T29" fmla="*/ 2 h 34"/>
                <a:gd name="T30" fmla="*/ 14 w 63"/>
                <a:gd name="T31" fmla="*/ 0 h 34"/>
                <a:gd name="T32" fmla="*/ 14 w 63"/>
                <a:gd name="T33" fmla="*/ 0 h 34"/>
                <a:gd name="T34" fmla="*/ 5 w 63"/>
                <a:gd name="T35" fmla="*/ 2 h 34"/>
                <a:gd name="T36" fmla="*/ 0 w 63"/>
                <a:gd name="T37" fmla="*/ 7 h 34"/>
                <a:gd name="T38" fmla="*/ 0 w 63"/>
                <a:gd name="T39" fmla="*/ 11 h 34"/>
                <a:gd name="T40" fmla="*/ 5 w 63"/>
                <a:gd name="T41" fmla="*/ 18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4">
                  <a:moveTo>
                    <a:pt x="5" y="18"/>
                  </a:moveTo>
                  <a:lnTo>
                    <a:pt x="5" y="18"/>
                  </a:lnTo>
                  <a:lnTo>
                    <a:pt x="14" y="22"/>
                  </a:lnTo>
                  <a:lnTo>
                    <a:pt x="25" y="29"/>
                  </a:lnTo>
                  <a:lnTo>
                    <a:pt x="38" y="31"/>
                  </a:lnTo>
                  <a:lnTo>
                    <a:pt x="50" y="34"/>
                  </a:lnTo>
                  <a:lnTo>
                    <a:pt x="59" y="31"/>
                  </a:lnTo>
                  <a:lnTo>
                    <a:pt x="63" y="29"/>
                  </a:lnTo>
                  <a:lnTo>
                    <a:pt x="63" y="22"/>
                  </a:lnTo>
                  <a:lnTo>
                    <a:pt x="59" y="16"/>
                  </a:lnTo>
                  <a:lnTo>
                    <a:pt x="50" y="11"/>
                  </a:lnTo>
                  <a:lnTo>
                    <a:pt x="38" y="4"/>
                  </a:lnTo>
                  <a:lnTo>
                    <a:pt x="25" y="2"/>
                  </a:lnTo>
                  <a:lnTo>
                    <a:pt x="14" y="0"/>
                  </a:lnTo>
                  <a:lnTo>
                    <a:pt x="5" y="2"/>
                  </a:lnTo>
                  <a:lnTo>
                    <a:pt x="0" y="7"/>
                  </a:lnTo>
                  <a:lnTo>
                    <a:pt x="0" y="11"/>
                  </a:lnTo>
                  <a:lnTo>
                    <a:pt x="5"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2" name="Freeform 499">
              <a:extLst>
                <a:ext uri="{FF2B5EF4-FFF2-40B4-BE49-F238E27FC236}">
                  <a16:creationId xmlns:a16="http://schemas.microsoft.com/office/drawing/2014/main" xmlns="" id="{9FC232FF-93CA-224E-A88F-D21CD6139D99}"/>
                </a:ext>
              </a:extLst>
            </p:cNvPr>
            <p:cNvSpPr>
              <a:spLocks/>
            </p:cNvSpPr>
            <p:nvPr/>
          </p:nvSpPr>
          <p:spPr bwMode="auto">
            <a:xfrm>
              <a:off x="4893" y="3681"/>
              <a:ext cx="61" cy="32"/>
            </a:xfrm>
            <a:custGeom>
              <a:avLst/>
              <a:gdLst>
                <a:gd name="T0" fmla="*/ 5 w 61"/>
                <a:gd name="T1" fmla="*/ 16 h 32"/>
                <a:gd name="T2" fmla="*/ 5 w 61"/>
                <a:gd name="T3" fmla="*/ 16 h 32"/>
                <a:gd name="T4" fmla="*/ 14 w 61"/>
                <a:gd name="T5" fmla="*/ 23 h 32"/>
                <a:gd name="T6" fmla="*/ 25 w 61"/>
                <a:gd name="T7" fmla="*/ 27 h 32"/>
                <a:gd name="T8" fmla="*/ 36 w 61"/>
                <a:gd name="T9" fmla="*/ 29 h 32"/>
                <a:gd name="T10" fmla="*/ 48 w 61"/>
                <a:gd name="T11" fmla="*/ 32 h 32"/>
                <a:gd name="T12" fmla="*/ 48 w 61"/>
                <a:gd name="T13" fmla="*/ 32 h 32"/>
                <a:gd name="T14" fmla="*/ 57 w 61"/>
                <a:gd name="T15" fmla="*/ 29 h 32"/>
                <a:gd name="T16" fmla="*/ 61 w 61"/>
                <a:gd name="T17" fmla="*/ 27 h 32"/>
                <a:gd name="T18" fmla="*/ 61 w 61"/>
                <a:gd name="T19" fmla="*/ 20 h 32"/>
                <a:gd name="T20" fmla="*/ 57 w 61"/>
                <a:gd name="T21" fmla="*/ 16 h 32"/>
                <a:gd name="T22" fmla="*/ 57 w 61"/>
                <a:gd name="T23" fmla="*/ 16 h 32"/>
                <a:gd name="T24" fmla="*/ 48 w 61"/>
                <a:gd name="T25" fmla="*/ 9 h 32"/>
                <a:gd name="T26" fmla="*/ 36 w 61"/>
                <a:gd name="T27" fmla="*/ 5 h 32"/>
                <a:gd name="T28" fmla="*/ 25 w 61"/>
                <a:gd name="T29" fmla="*/ 0 h 32"/>
                <a:gd name="T30" fmla="*/ 14 w 61"/>
                <a:gd name="T31" fmla="*/ 0 h 32"/>
                <a:gd name="T32" fmla="*/ 14 w 61"/>
                <a:gd name="T33" fmla="*/ 0 h 32"/>
                <a:gd name="T34" fmla="*/ 5 w 61"/>
                <a:gd name="T35" fmla="*/ 0 h 32"/>
                <a:gd name="T36" fmla="*/ 0 w 61"/>
                <a:gd name="T37" fmla="*/ 5 h 32"/>
                <a:gd name="T38" fmla="*/ 0 w 61"/>
                <a:gd name="T39" fmla="*/ 9 h 32"/>
                <a:gd name="T40" fmla="*/ 5 w 6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2">
                  <a:moveTo>
                    <a:pt x="5" y="16"/>
                  </a:moveTo>
                  <a:lnTo>
                    <a:pt x="5" y="16"/>
                  </a:lnTo>
                  <a:lnTo>
                    <a:pt x="14" y="23"/>
                  </a:lnTo>
                  <a:lnTo>
                    <a:pt x="25" y="27"/>
                  </a:lnTo>
                  <a:lnTo>
                    <a:pt x="36" y="29"/>
                  </a:lnTo>
                  <a:lnTo>
                    <a:pt x="48" y="32"/>
                  </a:lnTo>
                  <a:lnTo>
                    <a:pt x="57" y="29"/>
                  </a:lnTo>
                  <a:lnTo>
                    <a:pt x="61" y="27"/>
                  </a:lnTo>
                  <a:lnTo>
                    <a:pt x="61" y="20"/>
                  </a:lnTo>
                  <a:lnTo>
                    <a:pt x="57" y="16"/>
                  </a:lnTo>
                  <a:lnTo>
                    <a:pt x="48" y="9"/>
                  </a:lnTo>
                  <a:lnTo>
                    <a:pt x="36" y="5"/>
                  </a:lnTo>
                  <a:lnTo>
                    <a:pt x="25" y="0"/>
                  </a:lnTo>
                  <a:lnTo>
                    <a:pt x="14" y="0"/>
                  </a:lnTo>
                  <a:lnTo>
                    <a:pt x="5" y="0"/>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3" name="Freeform 500">
              <a:extLst>
                <a:ext uri="{FF2B5EF4-FFF2-40B4-BE49-F238E27FC236}">
                  <a16:creationId xmlns:a16="http://schemas.microsoft.com/office/drawing/2014/main" xmlns="" id="{92F22F1C-E754-D54E-9455-2DCF9A5EAAAB}"/>
                </a:ext>
              </a:extLst>
            </p:cNvPr>
            <p:cNvSpPr>
              <a:spLocks/>
            </p:cNvSpPr>
            <p:nvPr/>
          </p:nvSpPr>
          <p:spPr bwMode="auto">
            <a:xfrm>
              <a:off x="4893" y="3681"/>
              <a:ext cx="61" cy="32"/>
            </a:xfrm>
            <a:custGeom>
              <a:avLst/>
              <a:gdLst>
                <a:gd name="T0" fmla="*/ 5 w 61"/>
                <a:gd name="T1" fmla="*/ 16 h 32"/>
                <a:gd name="T2" fmla="*/ 5 w 61"/>
                <a:gd name="T3" fmla="*/ 16 h 32"/>
                <a:gd name="T4" fmla="*/ 14 w 61"/>
                <a:gd name="T5" fmla="*/ 23 h 32"/>
                <a:gd name="T6" fmla="*/ 25 w 61"/>
                <a:gd name="T7" fmla="*/ 27 h 32"/>
                <a:gd name="T8" fmla="*/ 36 w 61"/>
                <a:gd name="T9" fmla="*/ 29 h 32"/>
                <a:gd name="T10" fmla="*/ 48 w 61"/>
                <a:gd name="T11" fmla="*/ 32 h 32"/>
                <a:gd name="T12" fmla="*/ 48 w 61"/>
                <a:gd name="T13" fmla="*/ 32 h 32"/>
                <a:gd name="T14" fmla="*/ 57 w 61"/>
                <a:gd name="T15" fmla="*/ 29 h 32"/>
                <a:gd name="T16" fmla="*/ 61 w 61"/>
                <a:gd name="T17" fmla="*/ 27 h 32"/>
                <a:gd name="T18" fmla="*/ 61 w 61"/>
                <a:gd name="T19" fmla="*/ 20 h 32"/>
                <a:gd name="T20" fmla="*/ 57 w 61"/>
                <a:gd name="T21" fmla="*/ 16 h 32"/>
                <a:gd name="T22" fmla="*/ 57 w 61"/>
                <a:gd name="T23" fmla="*/ 16 h 32"/>
                <a:gd name="T24" fmla="*/ 48 w 61"/>
                <a:gd name="T25" fmla="*/ 9 h 32"/>
                <a:gd name="T26" fmla="*/ 36 w 61"/>
                <a:gd name="T27" fmla="*/ 5 h 32"/>
                <a:gd name="T28" fmla="*/ 25 w 61"/>
                <a:gd name="T29" fmla="*/ 0 h 32"/>
                <a:gd name="T30" fmla="*/ 14 w 61"/>
                <a:gd name="T31" fmla="*/ 0 h 32"/>
                <a:gd name="T32" fmla="*/ 14 w 61"/>
                <a:gd name="T33" fmla="*/ 0 h 32"/>
                <a:gd name="T34" fmla="*/ 5 w 61"/>
                <a:gd name="T35" fmla="*/ 0 h 32"/>
                <a:gd name="T36" fmla="*/ 0 w 61"/>
                <a:gd name="T37" fmla="*/ 5 h 32"/>
                <a:gd name="T38" fmla="*/ 0 w 61"/>
                <a:gd name="T39" fmla="*/ 9 h 32"/>
                <a:gd name="T40" fmla="*/ 5 w 6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2">
                  <a:moveTo>
                    <a:pt x="5" y="16"/>
                  </a:moveTo>
                  <a:lnTo>
                    <a:pt x="5" y="16"/>
                  </a:lnTo>
                  <a:lnTo>
                    <a:pt x="14" y="23"/>
                  </a:lnTo>
                  <a:lnTo>
                    <a:pt x="25" y="27"/>
                  </a:lnTo>
                  <a:lnTo>
                    <a:pt x="36" y="29"/>
                  </a:lnTo>
                  <a:lnTo>
                    <a:pt x="48" y="32"/>
                  </a:lnTo>
                  <a:lnTo>
                    <a:pt x="57" y="29"/>
                  </a:lnTo>
                  <a:lnTo>
                    <a:pt x="61" y="27"/>
                  </a:lnTo>
                  <a:lnTo>
                    <a:pt x="61" y="20"/>
                  </a:lnTo>
                  <a:lnTo>
                    <a:pt x="57" y="16"/>
                  </a:lnTo>
                  <a:lnTo>
                    <a:pt x="48" y="9"/>
                  </a:lnTo>
                  <a:lnTo>
                    <a:pt x="36" y="5"/>
                  </a:lnTo>
                  <a:lnTo>
                    <a:pt x="25" y="0"/>
                  </a:lnTo>
                  <a:lnTo>
                    <a:pt x="14" y="0"/>
                  </a:lnTo>
                  <a:lnTo>
                    <a:pt x="5" y="0"/>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4" name="Freeform 501">
              <a:extLst>
                <a:ext uri="{FF2B5EF4-FFF2-40B4-BE49-F238E27FC236}">
                  <a16:creationId xmlns:a16="http://schemas.microsoft.com/office/drawing/2014/main" xmlns="" id="{256DC725-977B-C147-8088-B1A1B71CDEF5}"/>
                </a:ext>
              </a:extLst>
            </p:cNvPr>
            <p:cNvSpPr>
              <a:spLocks/>
            </p:cNvSpPr>
            <p:nvPr/>
          </p:nvSpPr>
          <p:spPr bwMode="auto">
            <a:xfrm>
              <a:off x="4839" y="3681"/>
              <a:ext cx="63" cy="32"/>
            </a:xfrm>
            <a:custGeom>
              <a:avLst/>
              <a:gdLst>
                <a:gd name="T0" fmla="*/ 7 w 63"/>
                <a:gd name="T1" fmla="*/ 16 h 32"/>
                <a:gd name="T2" fmla="*/ 7 w 63"/>
                <a:gd name="T3" fmla="*/ 16 h 32"/>
                <a:gd name="T4" fmla="*/ 14 w 63"/>
                <a:gd name="T5" fmla="*/ 23 h 32"/>
                <a:gd name="T6" fmla="*/ 25 w 63"/>
                <a:gd name="T7" fmla="*/ 27 h 32"/>
                <a:gd name="T8" fmla="*/ 39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9 h 32"/>
                <a:gd name="T26" fmla="*/ 39 w 63"/>
                <a:gd name="T27" fmla="*/ 5 h 32"/>
                <a:gd name="T28" fmla="*/ 27 w 63"/>
                <a:gd name="T29" fmla="*/ 0 h 32"/>
                <a:gd name="T30" fmla="*/ 14 w 63"/>
                <a:gd name="T31" fmla="*/ 0 h 32"/>
                <a:gd name="T32" fmla="*/ 14 w 63"/>
                <a:gd name="T33" fmla="*/ 0 h 32"/>
                <a:gd name="T34" fmla="*/ 7 w 63"/>
                <a:gd name="T35" fmla="*/ 2 h 32"/>
                <a:gd name="T36" fmla="*/ 2 w 63"/>
                <a:gd name="T37" fmla="*/ 5 h 32"/>
                <a:gd name="T38" fmla="*/ 0 w 63"/>
                <a:gd name="T39" fmla="*/ 9 h 32"/>
                <a:gd name="T40" fmla="*/ 7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7" y="16"/>
                  </a:moveTo>
                  <a:lnTo>
                    <a:pt x="7" y="16"/>
                  </a:lnTo>
                  <a:lnTo>
                    <a:pt x="14" y="23"/>
                  </a:lnTo>
                  <a:lnTo>
                    <a:pt x="25" y="27"/>
                  </a:lnTo>
                  <a:lnTo>
                    <a:pt x="39" y="32"/>
                  </a:lnTo>
                  <a:lnTo>
                    <a:pt x="50" y="32"/>
                  </a:lnTo>
                  <a:lnTo>
                    <a:pt x="59" y="32"/>
                  </a:lnTo>
                  <a:lnTo>
                    <a:pt x="63" y="27"/>
                  </a:lnTo>
                  <a:lnTo>
                    <a:pt x="63" y="23"/>
                  </a:lnTo>
                  <a:lnTo>
                    <a:pt x="59" y="16"/>
                  </a:lnTo>
                  <a:lnTo>
                    <a:pt x="50" y="9"/>
                  </a:lnTo>
                  <a:lnTo>
                    <a:pt x="39" y="5"/>
                  </a:lnTo>
                  <a:lnTo>
                    <a:pt x="27" y="0"/>
                  </a:lnTo>
                  <a:lnTo>
                    <a:pt x="14" y="0"/>
                  </a:lnTo>
                  <a:lnTo>
                    <a:pt x="7" y="2"/>
                  </a:lnTo>
                  <a:lnTo>
                    <a:pt x="2" y="5"/>
                  </a:lnTo>
                  <a:lnTo>
                    <a:pt x="0"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5" name="Freeform 502">
              <a:extLst>
                <a:ext uri="{FF2B5EF4-FFF2-40B4-BE49-F238E27FC236}">
                  <a16:creationId xmlns:a16="http://schemas.microsoft.com/office/drawing/2014/main" xmlns="" id="{10487E7B-A208-264B-A1B2-EF53BA4F035B}"/>
                </a:ext>
              </a:extLst>
            </p:cNvPr>
            <p:cNvSpPr>
              <a:spLocks/>
            </p:cNvSpPr>
            <p:nvPr/>
          </p:nvSpPr>
          <p:spPr bwMode="auto">
            <a:xfrm>
              <a:off x="4839" y="3681"/>
              <a:ext cx="63" cy="32"/>
            </a:xfrm>
            <a:custGeom>
              <a:avLst/>
              <a:gdLst>
                <a:gd name="T0" fmla="*/ 7 w 63"/>
                <a:gd name="T1" fmla="*/ 16 h 32"/>
                <a:gd name="T2" fmla="*/ 7 w 63"/>
                <a:gd name="T3" fmla="*/ 16 h 32"/>
                <a:gd name="T4" fmla="*/ 14 w 63"/>
                <a:gd name="T5" fmla="*/ 23 h 32"/>
                <a:gd name="T6" fmla="*/ 25 w 63"/>
                <a:gd name="T7" fmla="*/ 27 h 32"/>
                <a:gd name="T8" fmla="*/ 39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9 h 32"/>
                <a:gd name="T26" fmla="*/ 39 w 63"/>
                <a:gd name="T27" fmla="*/ 5 h 32"/>
                <a:gd name="T28" fmla="*/ 27 w 63"/>
                <a:gd name="T29" fmla="*/ 0 h 32"/>
                <a:gd name="T30" fmla="*/ 14 w 63"/>
                <a:gd name="T31" fmla="*/ 0 h 32"/>
                <a:gd name="T32" fmla="*/ 14 w 63"/>
                <a:gd name="T33" fmla="*/ 0 h 32"/>
                <a:gd name="T34" fmla="*/ 7 w 63"/>
                <a:gd name="T35" fmla="*/ 2 h 32"/>
                <a:gd name="T36" fmla="*/ 2 w 63"/>
                <a:gd name="T37" fmla="*/ 5 h 32"/>
                <a:gd name="T38" fmla="*/ 0 w 63"/>
                <a:gd name="T39" fmla="*/ 9 h 32"/>
                <a:gd name="T40" fmla="*/ 7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7" y="16"/>
                  </a:moveTo>
                  <a:lnTo>
                    <a:pt x="7" y="16"/>
                  </a:lnTo>
                  <a:lnTo>
                    <a:pt x="14" y="23"/>
                  </a:lnTo>
                  <a:lnTo>
                    <a:pt x="25" y="27"/>
                  </a:lnTo>
                  <a:lnTo>
                    <a:pt x="39" y="32"/>
                  </a:lnTo>
                  <a:lnTo>
                    <a:pt x="50" y="32"/>
                  </a:lnTo>
                  <a:lnTo>
                    <a:pt x="59" y="32"/>
                  </a:lnTo>
                  <a:lnTo>
                    <a:pt x="63" y="27"/>
                  </a:lnTo>
                  <a:lnTo>
                    <a:pt x="63" y="23"/>
                  </a:lnTo>
                  <a:lnTo>
                    <a:pt x="59" y="16"/>
                  </a:lnTo>
                  <a:lnTo>
                    <a:pt x="50" y="9"/>
                  </a:lnTo>
                  <a:lnTo>
                    <a:pt x="39" y="5"/>
                  </a:lnTo>
                  <a:lnTo>
                    <a:pt x="27" y="0"/>
                  </a:lnTo>
                  <a:lnTo>
                    <a:pt x="14" y="0"/>
                  </a:lnTo>
                  <a:lnTo>
                    <a:pt x="7" y="2"/>
                  </a:lnTo>
                  <a:lnTo>
                    <a:pt x="2" y="5"/>
                  </a:lnTo>
                  <a:lnTo>
                    <a:pt x="0"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6" name="Freeform 503">
              <a:extLst>
                <a:ext uri="{FF2B5EF4-FFF2-40B4-BE49-F238E27FC236}">
                  <a16:creationId xmlns:a16="http://schemas.microsoft.com/office/drawing/2014/main" xmlns="" id="{F82FB698-C091-3748-BBFF-388A3FDA1C96}"/>
                </a:ext>
              </a:extLst>
            </p:cNvPr>
            <p:cNvSpPr>
              <a:spLocks/>
            </p:cNvSpPr>
            <p:nvPr/>
          </p:nvSpPr>
          <p:spPr bwMode="auto">
            <a:xfrm>
              <a:off x="4787" y="3681"/>
              <a:ext cx="63" cy="32"/>
            </a:xfrm>
            <a:custGeom>
              <a:avLst/>
              <a:gdLst>
                <a:gd name="T0" fmla="*/ 7 w 63"/>
                <a:gd name="T1" fmla="*/ 16 h 32"/>
                <a:gd name="T2" fmla="*/ 7 w 63"/>
                <a:gd name="T3" fmla="*/ 16 h 32"/>
                <a:gd name="T4" fmla="*/ 14 w 63"/>
                <a:gd name="T5" fmla="*/ 23 h 32"/>
                <a:gd name="T6" fmla="*/ 25 w 63"/>
                <a:gd name="T7" fmla="*/ 27 h 32"/>
                <a:gd name="T8" fmla="*/ 39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7 w 63"/>
                <a:gd name="T21" fmla="*/ 16 h 32"/>
                <a:gd name="T22" fmla="*/ 57 w 63"/>
                <a:gd name="T23" fmla="*/ 16 h 32"/>
                <a:gd name="T24" fmla="*/ 50 w 63"/>
                <a:gd name="T25" fmla="*/ 9 h 32"/>
                <a:gd name="T26" fmla="*/ 39 w 63"/>
                <a:gd name="T27" fmla="*/ 5 h 32"/>
                <a:gd name="T28" fmla="*/ 25 w 63"/>
                <a:gd name="T29" fmla="*/ 2 h 32"/>
                <a:gd name="T30" fmla="*/ 14 w 63"/>
                <a:gd name="T31" fmla="*/ 0 h 32"/>
                <a:gd name="T32" fmla="*/ 14 w 63"/>
                <a:gd name="T33" fmla="*/ 0 h 32"/>
                <a:gd name="T34" fmla="*/ 7 w 63"/>
                <a:gd name="T35" fmla="*/ 2 h 32"/>
                <a:gd name="T36" fmla="*/ 3 w 63"/>
                <a:gd name="T37" fmla="*/ 5 h 32"/>
                <a:gd name="T38" fmla="*/ 0 w 63"/>
                <a:gd name="T39" fmla="*/ 11 h 32"/>
                <a:gd name="T40" fmla="*/ 7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7" y="16"/>
                  </a:moveTo>
                  <a:lnTo>
                    <a:pt x="7" y="16"/>
                  </a:lnTo>
                  <a:lnTo>
                    <a:pt x="14" y="23"/>
                  </a:lnTo>
                  <a:lnTo>
                    <a:pt x="25" y="27"/>
                  </a:lnTo>
                  <a:lnTo>
                    <a:pt x="39" y="32"/>
                  </a:lnTo>
                  <a:lnTo>
                    <a:pt x="50" y="32"/>
                  </a:lnTo>
                  <a:lnTo>
                    <a:pt x="59" y="32"/>
                  </a:lnTo>
                  <a:lnTo>
                    <a:pt x="63" y="27"/>
                  </a:lnTo>
                  <a:lnTo>
                    <a:pt x="63" y="23"/>
                  </a:lnTo>
                  <a:lnTo>
                    <a:pt x="57" y="16"/>
                  </a:lnTo>
                  <a:lnTo>
                    <a:pt x="50" y="9"/>
                  </a:lnTo>
                  <a:lnTo>
                    <a:pt x="39" y="5"/>
                  </a:lnTo>
                  <a:lnTo>
                    <a:pt x="25" y="2"/>
                  </a:lnTo>
                  <a:lnTo>
                    <a:pt x="14" y="0"/>
                  </a:lnTo>
                  <a:lnTo>
                    <a:pt x="7" y="2"/>
                  </a:lnTo>
                  <a:lnTo>
                    <a:pt x="3" y="5"/>
                  </a:lnTo>
                  <a:lnTo>
                    <a:pt x="0" y="11"/>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7" name="Freeform 504">
              <a:extLst>
                <a:ext uri="{FF2B5EF4-FFF2-40B4-BE49-F238E27FC236}">
                  <a16:creationId xmlns:a16="http://schemas.microsoft.com/office/drawing/2014/main" xmlns="" id="{48E84F1A-36F4-3A44-90FA-0CFCF2EC5C94}"/>
                </a:ext>
              </a:extLst>
            </p:cNvPr>
            <p:cNvSpPr>
              <a:spLocks/>
            </p:cNvSpPr>
            <p:nvPr/>
          </p:nvSpPr>
          <p:spPr bwMode="auto">
            <a:xfrm>
              <a:off x="4787" y="3681"/>
              <a:ext cx="63" cy="32"/>
            </a:xfrm>
            <a:custGeom>
              <a:avLst/>
              <a:gdLst>
                <a:gd name="T0" fmla="*/ 7 w 63"/>
                <a:gd name="T1" fmla="*/ 16 h 32"/>
                <a:gd name="T2" fmla="*/ 7 w 63"/>
                <a:gd name="T3" fmla="*/ 16 h 32"/>
                <a:gd name="T4" fmla="*/ 14 w 63"/>
                <a:gd name="T5" fmla="*/ 23 h 32"/>
                <a:gd name="T6" fmla="*/ 25 w 63"/>
                <a:gd name="T7" fmla="*/ 27 h 32"/>
                <a:gd name="T8" fmla="*/ 39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7 w 63"/>
                <a:gd name="T21" fmla="*/ 16 h 32"/>
                <a:gd name="T22" fmla="*/ 57 w 63"/>
                <a:gd name="T23" fmla="*/ 16 h 32"/>
                <a:gd name="T24" fmla="*/ 50 w 63"/>
                <a:gd name="T25" fmla="*/ 9 h 32"/>
                <a:gd name="T26" fmla="*/ 39 w 63"/>
                <a:gd name="T27" fmla="*/ 5 h 32"/>
                <a:gd name="T28" fmla="*/ 25 w 63"/>
                <a:gd name="T29" fmla="*/ 2 h 32"/>
                <a:gd name="T30" fmla="*/ 14 w 63"/>
                <a:gd name="T31" fmla="*/ 0 h 32"/>
                <a:gd name="T32" fmla="*/ 14 w 63"/>
                <a:gd name="T33" fmla="*/ 0 h 32"/>
                <a:gd name="T34" fmla="*/ 7 w 63"/>
                <a:gd name="T35" fmla="*/ 2 h 32"/>
                <a:gd name="T36" fmla="*/ 3 w 63"/>
                <a:gd name="T37" fmla="*/ 5 h 32"/>
                <a:gd name="T38" fmla="*/ 0 w 63"/>
                <a:gd name="T39" fmla="*/ 11 h 32"/>
                <a:gd name="T40" fmla="*/ 7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7" y="16"/>
                  </a:moveTo>
                  <a:lnTo>
                    <a:pt x="7" y="16"/>
                  </a:lnTo>
                  <a:lnTo>
                    <a:pt x="14" y="23"/>
                  </a:lnTo>
                  <a:lnTo>
                    <a:pt x="25" y="27"/>
                  </a:lnTo>
                  <a:lnTo>
                    <a:pt x="39" y="32"/>
                  </a:lnTo>
                  <a:lnTo>
                    <a:pt x="50" y="32"/>
                  </a:lnTo>
                  <a:lnTo>
                    <a:pt x="59" y="32"/>
                  </a:lnTo>
                  <a:lnTo>
                    <a:pt x="63" y="27"/>
                  </a:lnTo>
                  <a:lnTo>
                    <a:pt x="63" y="23"/>
                  </a:lnTo>
                  <a:lnTo>
                    <a:pt x="57" y="16"/>
                  </a:lnTo>
                  <a:lnTo>
                    <a:pt x="50" y="9"/>
                  </a:lnTo>
                  <a:lnTo>
                    <a:pt x="39" y="5"/>
                  </a:lnTo>
                  <a:lnTo>
                    <a:pt x="25" y="2"/>
                  </a:lnTo>
                  <a:lnTo>
                    <a:pt x="14" y="0"/>
                  </a:lnTo>
                  <a:lnTo>
                    <a:pt x="7" y="2"/>
                  </a:lnTo>
                  <a:lnTo>
                    <a:pt x="3" y="5"/>
                  </a:lnTo>
                  <a:lnTo>
                    <a:pt x="0" y="11"/>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8" name="Freeform 505">
              <a:extLst>
                <a:ext uri="{FF2B5EF4-FFF2-40B4-BE49-F238E27FC236}">
                  <a16:creationId xmlns:a16="http://schemas.microsoft.com/office/drawing/2014/main" xmlns="" id="{9ADC44FF-0FEF-6A4F-AD53-68720E061209}"/>
                </a:ext>
              </a:extLst>
            </p:cNvPr>
            <p:cNvSpPr>
              <a:spLocks/>
            </p:cNvSpPr>
            <p:nvPr/>
          </p:nvSpPr>
          <p:spPr bwMode="auto">
            <a:xfrm>
              <a:off x="3519" y="3695"/>
              <a:ext cx="45" cy="31"/>
            </a:xfrm>
            <a:custGeom>
              <a:avLst/>
              <a:gdLst>
                <a:gd name="T0" fmla="*/ 0 w 45"/>
                <a:gd name="T1" fmla="*/ 15 h 31"/>
                <a:gd name="T2" fmla="*/ 0 w 45"/>
                <a:gd name="T3" fmla="*/ 15 h 31"/>
                <a:gd name="T4" fmla="*/ 5 w 45"/>
                <a:gd name="T5" fmla="*/ 22 h 31"/>
                <a:gd name="T6" fmla="*/ 12 w 45"/>
                <a:gd name="T7" fmla="*/ 27 h 31"/>
                <a:gd name="T8" fmla="*/ 18 w 45"/>
                <a:gd name="T9" fmla="*/ 31 h 31"/>
                <a:gd name="T10" fmla="*/ 27 w 45"/>
                <a:gd name="T11" fmla="*/ 31 h 31"/>
                <a:gd name="T12" fmla="*/ 27 w 45"/>
                <a:gd name="T13" fmla="*/ 31 h 31"/>
                <a:gd name="T14" fmla="*/ 36 w 45"/>
                <a:gd name="T15" fmla="*/ 31 h 31"/>
                <a:gd name="T16" fmla="*/ 43 w 45"/>
                <a:gd name="T17" fmla="*/ 27 h 31"/>
                <a:gd name="T18" fmla="*/ 45 w 45"/>
                <a:gd name="T19" fmla="*/ 22 h 31"/>
                <a:gd name="T20" fmla="*/ 45 w 45"/>
                <a:gd name="T21" fmla="*/ 15 h 31"/>
                <a:gd name="T22" fmla="*/ 45 w 45"/>
                <a:gd name="T23" fmla="*/ 15 h 31"/>
                <a:gd name="T24" fmla="*/ 41 w 45"/>
                <a:gd name="T25" fmla="*/ 9 h 31"/>
                <a:gd name="T26" fmla="*/ 34 w 45"/>
                <a:gd name="T27" fmla="*/ 4 h 31"/>
                <a:gd name="T28" fmla="*/ 27 w 45"/>
                <a:gd name="T29" fmla="*/ 2 h 31"/>
                <a:gd name="T30" fmla="*/ 18 w 45"/>
                <a:gd name="T31" fmla="*/ 0 h 31"/>
                <a:gd name="T32" fmla="*/ 18 w 45"/>
                <a:gd name="T33" fmla="*/ 0 h 31"/>
                <a:gd name="T34" fmla="*/ 9 w 45"/>
                <a:gd name="T35" fmla="*/ 2 h 31"/>
                <a:gd name="T36" fmla="*/ 5 w 45"/>
                <a:gd name="T37" fmla="*/ 4 h 31"/>
                <a:gd name="T38" fmla="*/ 0 w 45"/>
                <a:gd name="T39" fmla="*/ 11 h 31"/>
                <a:gd name="T40" fmla="*/ 0 w 4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5"/>
                  </a:moveTo>
                  <a:lnTo>
                    <a:pt x="0" y="15"/>
                  </a:lnTo>
                  <a:lnTo>
                    <a:pt x="5" y="22"/>
                  </a:lnTo>
                  <a:lnTo>
                    <a:pt x="12" y="27"/>
                  </a:lnTo>
                  <a:lnTo>
                    <a:pt x="18" y="31"/>
                  </a:lnTo>
                  <a:lnTo>
                    <a:pt x="27" y="31"/>
                  </a:lnTo>
                  <a:lnTo>
                    <a:pt x="36" y="31"/>
                  </a:lnTo>
                  <a:lnTo>
                    <a:pt x="43" y="27"/>
                  </a:lnTo>
                  <a:lnTo>
                    <a:pt x="45" y="22"/>
                  </a:lnTo>
                  <a:lnTo>
                    <a:pt x="45" y="15"/>
                  </a:lnTo>
                  <a:lnTo>
                    <a:pt x="41" y="9"/>
                  </a:lnTo>
                  <a:lnTo>
                    <a:pt x="34" y="4"/>
                  </a:lnTo>
                  <a:lnTo>
                    <a:pt x="27" y="2"/>
                  </a:lnTo>
                  <a:lnTo>
                    <a:pt x="18" y="0"/>
                  </a:lnTo>
                  <a:lnTo>
                    <a:pt x="9" y="2"/>
                  </a:lnTo>
                  <a:lnTo>
                    <a:pt x="5" y="4"/>
                  </a:lnTo>
                  <a:lnTo>
                    <a:pt x="0" y="11"/>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89" name="Freeform 506">
              <a:extLst>
                <a:ext uri="{FF2B5EF4-FFF2-40B4-BE49-F238E27FC236}">
                  <a16:creationId xmlns:a16="http://schemas.microsoft.com/office/drawing/2014/main" xmlns="" id="{07B89B4C-FE3F-8E4F-88F0-54E2D38098E9}"/>
                </a:ext>
              </a:extLst>
            </p:cNvPr>
            <p:cNvSpPr>
              <a:spLocks/>
            </p:cNvSpPr>
            <p:nvPr/>
          </p:nvSpPr>
          <p:spPr bwMode="auto">
            <a:xfrm>
              <a:off x="3519" y="3695"/>
              <a:ext cx="45" cy="31"/>
            </a:xfrm>
            <a:custGeom>
              <a:avLst/>
              <a:gdLst>
                <a:gd name="T0" fmla="*/ 0 w 45"/>
                <a:gd name="T1" fmla="*/ 15 h 31"/>
                <a:gd name="T2" fmla="*/ 0 w 45"/>
                <a:gd name="T3" fmla="*/ 15 h 31"/>
                <a:gd name="T4" fmla="*/ 5 w 45"/>
                <a:gd name="T5" fmla="*/ 22 h 31"/>
                <a:gd name="T6" fmla="*/ 12 w 45"/>
                <a:gd name="T7" fmla="*/ 27 h 31"/>
                <a:gd name="T8" fmla="*/ 18 w 45"/>
                <a:gd name="T9" fmla="*/ 31 h 31"/>
                <a:gd name="T10" fmla="*/ 27 w 45"/>
                <a:gd name="T11" fmla="*/ 31 h 31"/>
                <a:gd name="T12" fmla="*/ 27 w 45"/>
                <a:gd name="T13" fmla="*/ 31 h 31"/>
                <a:gd name="T14" fmla="*/ 36 w 45"/>
                <a:gd name="T15" fmla="*/ 31 h 31"/>
                <a:gd name="T16" fmla="*/ 43 w 45"/>
                <a:gd name="T17" fmla="*/ 27 h 31"/>
                <a:gd name="T18" fmla="*/ 45 w 45"/>
                <a:gd name="T19" fmla="*/ 22 h 31"/>
                <a:gd name="T20" fmla="*/ 45 w 45"/>
                <a:gd name="T21" fmla="*/ 15 h 31"/>
                <a:gd name="T22" fmla="*/ 45 w 45"/>
                <a:gd name="T23" fmla="*/ 15 h 31"/>
                <a:gd name="T24" fmla="*/ 41 w 45"/>
                <a:gd name="T25" fmla="*/ 9 h 31"/>
                <a:gd name="T26" fmla="*/ 34 w 45"/>
                <a:gd name="T27" fmla="*/ 4 h 31"/>
                <a:gd name="T28" fmla="*/ 27 w 45"/>
                <a:gd name="T29" fmla="*/ 2 h 31"/>
                <a:gd name="T30" fmla="*/ 18 w 45"/>
                <a:gd name="T31" fmla="*/ 0 h 31"/>
                <a:gd name="T32" fmla="*/ 18 w 45"/>
                <a:gd name="T33" fmla="*/ 0 h 31"/>
                <a:gd name="T34" fmla="*/ 9 w 45"/>
                <a:gd name="T35" fmla="*/ 2 h 31"/>
                <a:gd name="T36" fmla="*/ 5 w 45"/>
                <a:gd name="T37" fmla="*/ 4 h 31"/>
                <a:gd name="T38" fmla="*/ 0 w 45"/>
                <a:gd name="T39" fmla="*/ 11 h 31"/>
                <a:gd name="T40" fmla="*/ 0 w 4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5"/>
                  </a:moveTo>
                  <a:lnTo>
                    <a:pt x="0" y="15"/>
                  </a:lnTo>
                  <a:lnTo>
                    <a:pt x="5" y="22"/>
                  </a:lnTo>
                  <a:lnTo>
                    <a:pt x="12" y="27"/>
                  </a:lnTo>
                  <a:lnTo>
                    <a:pt x="18" y="31"/>
                  </a:lnTo>
                  <a:lnTo>
                    <a:pt x="27" y="31"/>
                  </a:lnTo>
                  <a:lnTo>
                    <a:pt x="36" y="31"/>
                  </a:lnTo>
                  <a:lnTo>
                    <a:pt x="43" y="27"/>
                  </a:lnTo>
                  <a:lnTo>
                    <a:pt x="45" y="22"/>
                  </a:lnTo>
                  <a:lnTo>
                    <a:pt x="45" y="15"/>
                  </a:lnTo>
                  <a:lnTo>
                    <a:pt x="41" y="9"/>
                  </a:lnTo>
                  <a:lnTo>
                    <a:pt x="34" y="4"/>
                  </a:lnTo>
                  <a:lnTo>
                    <a:pt x="27" y="2"/>
                  </a:lnTo>
                  <a:lnTo>
                    <a:pt x="18" y="0"/>
                  </a:lnTo>
                  <a:lnTo>
                    <a:pt x="9" y="2"/>
                  </a:lnTo>
                  <a:lnTo>
                    <a:pt x="5" y="4"/>
                  </a:lnTo>
                  <a:lnTo>
                    <a:pt x="0"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0" name="Freeform 507">
              <a:extLst>
                <a:ext uri="{FF2B5EF4-FFF2-40B4-BE49-F238E27FC236}">
                  <a16:creationId xmlns:a16="http://schemas.microsoft.com/office/drawing/2014/main" xmlns="" id="{C2D35F24-5934-404C-9754-D8D7F7B66172}"/>
                </a:ext>
              </a:extLst>
            </p:cNvPr>
            <p:cNvSpPr>
              <a:spLocks/>
            </p:cNvSpPr>
            <p:nvPr/>
          </p:nvSpPr>
          <p:spPr bwMode="auto">
            <a:xfrm>
              <a:off x="3477" y="3695"/>
              <a:ext cx="42" cy="31"/>
            </a:xfrm>
            <a:custGeom>
              <a:avLst/>
              <a:gdLst>
                <a:gd name="T0" fmla="*/ 0 w 42"/>
                <a:gd name="T1" fmla="*/ 15 h 31"/>
                <a:gd name="T2" fmla="*/ 0 w 42"/>
                <a:gd name="T3" fmla="*/ 15 h 31"/>
                <a:gd name="T4" fmla="*/ 2 w 42"/>
                <a:gd name="T5" fmla="*/ 22 h 31"/>
                <a:gd name="T6" fmla="*/ 9 w 42"/>
                <a:gd name="T7" fmla="*/ 27 h 31"/>
                <a:gd name="T8" fmla="*/ 18 w 42"/>
                <a:gd name="T9" fmla="*/ 31 h 31"/>
                <a:gd name="T10" fmla="*/ 27 w 42"/>
                <a:gd name="T11" fmla="*/ 31 h 31"/>
                <a:gd name="T12" fmla="*/ 27 w 42"/>
                <a:gd name="T13" fmla="*/ 31 h 31"/>
                <a:gd name="T14" fmla="*/ 33 w 42"/>
                <a:gd name="T15" fmla="*/ 31 h 31"/>
                <a:gd name="T16" fmla="*/ 40 w 42"/>
                <a:gd name="T17" fmla="*/ 27 h 31"/>
                <a:gd name="T18" fmla="*/ 42 w 42"/>
                <a:gd name="T19" fmla="*/ 22 h 31"/>
                <a:gd name="T20" fmla="*/ 42 w 42"/>
                <a:gd name="T21" fmla="*/ 15 h 31"/>
                <a:gd name="T22" fmla="*/ 42 w 42"/>
                <a:gd name="T23" fmla="*/ 15 h 31"/>
                <a:gd name="T24" fmla="*/ 40 w 42"/>
                <a:gd name="T25" fmla="*/ 11 h 31"/>
                <a:gd name="T26" fmla="*/ 33 w 42"/>
                <a:gd name="T27" fmla="*/ 4 h 31"/>
                <a:gd name="T28" fmla="*/ 24 w 42"/>
                <a:gd name="T29" fmla="*/ 2 h 31"/>
                <a:gd name="T30" fmla="*/ 18 w 42"/>
                <a:gd name="T31" fmla="*/ 0 h 31"/>
                <a:gd name="T32" fmla="*/ 18 w 42"/>
                <a:gd name="T33" fmla="*/ 0 h 31"/>
                <a:gd name="T34" fmla="*/ 9 w 42"/>
                <a:gd name="T35" fmla="*/ 2 h 31"/>
                <a:gd name="T36" fmla="*/ 2 w 42"/>
                <a:gd name="T37" fmla="*/ 6 h 31"/>
                <a:gd name="T38" fmla="*/ 0 w 42"/>
                <a:gd name="T39" fmla="*/ 11 h 31"/>
                <a:gd name="T40" fmla="*/ 0 w 4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5"/>
                  </a:moveTo>
                  <a:lnTo>
                    <a:pt x="0" y="15"/>
                  </a:lnTo>
                  <a:lnTo>
                    <a:pt x="2" y="22"/>
                  </a:lnTo>
                  <a:lnTo>
                    <a:pt x="9" y="27"/>
                  </a:lnTo>
                  <a:lnTo>
                    <a:pt x="18" y="31"/>
                  </a:lnTo>
                  <a:lnTo>
                    <a:pt x="27" y="31"/>
                  </a:lnTo>
                  <a:lnTo>
                    <a:pt x="33" y="31"/>
                  </a:lnTo>
                  <a:lnTo>
                    <a:pt x="40" y="27"/>
                  </a:lnTo>
                  <a:lnTo>
                    <a:pt x="42" y="22"/>
                  </a:lnTo>
                  <a:lnTo>
                    <a:pt x="42" y="15"/>
                  </a:lnTo>
                  <a:lnTo>
                    <a:pt x="40" y="11"/>
                  </a:lnTo>
                  <a:lnTo>
                    <a:pt x="33" y="4"/>
                  </a:lnTo>
                  <a:lnTo>
                    <a:pt x="24" y="2"/>
                  </a:lnTo>
                  <a:lnTo>
                    <a:pt x="18" y="0"/>
                  </a:lnTo>
                  <a:lnTo>
                    <a:pt x="9" y="2"/>
                  </a:lnTo>
                  <a:lnTo>
                    <a:pt x="2" y="6"/>
                  </a:lnTo>
                  <a:lnTo>
                    <a:pt x="0" y="11"/>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1" name="Freeform 508">
              <a:extLst>
                <a:ext uri="{FF2B5EF4-FFF2-40B4-BE49-F238E27FC236}">
                  <a16:creationId xmlns:a16="http://schemas.microsoft.com/office/drawing/2014/main" xmlns="" id="{48774D8D-4095-7641-997A-CF62E7BC418B}"/>
                </a:ext>
              </a:extLst>
            </p:cNvPr>
            <p:cNvSpPr>
              <a:spLocks/>
            </p:cNvSpPr>
            <p:nvPr/>
          </p:nvSpPr>
          <p:spPr bwMode="auto">
            <a:xfrm>
              <a:off x="3477" y="3695"/>
              <a:ext cx="42" cy="31"/>
            </a:xfrm>
            <a:custGeom>
              <a:avLst/>
              <a:gdLst>
                <a:gd name="T0" fmla="*/ 0 w 42"/>
                <a:gd name="T1" fmla="*/ 15 h 31"/>
                <a:gd name="T2" fmla="*/ 0 w 42"/>
                <a:gd name="T3" fmla="*/ 15 h 31"/>
                <a:gd name="T4" fmla="*/ 2 w 42"/>
                <a:gd name="T5" fmla="*/ 22 h 31"/>
                <a:gd name="T6" fmla="*/ 9 w 42"/>
                <a:gd name="T7" fmla="*/ 27 h 31"/>
                <a:gd name="T8" fmla="*/ 18 w 42"/>
                <a:gd name="T9" fmla="*/ 31 h 31"/>
                <a:gd name="T10" fmla="*/ 27 w 42"/>
                <a:gd name="T11" fmla="*/ 31 h 31"/>
                <a:gd name="T12" fmla="*/ 27 w 42"/>
                <a:gd name="T13" fmla="*/ 31 h 31"/>
                <a:gd name="T14" fmla="*/ 33 w 42"/>
                <a:gd name="T15" fmla="*/ 31 h 31"/>
                <a:gd name="T16" fmla="*/ 40 w 42"/>
                <a:gd name="T17" fmla="*/ 27 h 31"/>
                <a:gd name="T18" fmla="*/ 42 w 42"/>
                <a:gd name="T19" fmla="*/ 22 h 31"/>
                <a:gd name="T20" fmla="*/ 42 w 42"/>
                <a:gd name="T21" fmla="*/ 15 h 31"/>
                <a:gd name="T22" fmla="*/ 42 w 42"/>
                <a:gd name="T23" fmla="*/ 15 h 31"/>
                <a:gd name="T24" fmla="*/ 40 w 42"/>
                <a:gd name="T25" fmla="*/ 11 h 31"/>
                <a:gd name="T26" fmla="*/ 33 w 42"/>
                <a:gd name="T27" fmla="*/ 4 h 31"/>
                <a:gd name="T28" fmla="*/ 24 w 42"/>
                <a:gd name="T29" fmla="*/ 2 h 31"/>
                <a:gd name="T30" fmla="*/ 18 w 42"/>
                <a:gd name="T31" fmla="*/ 0 h 31"/>
                <a:gd name="T32" fmla="*/ 18 w 42"/>
                <a:gd name="T33" fmla="*/ 0 h 31"/>
                <a:gd name="T34" fmla="*/ 9 w 42"/>
                <a:gd name="T35" fmla="*/ 2 h 31"/>
                <a:gd name="T36" fmla="*/ 2 w 42"/>
                <a:gd name="T37" fmla="*/ 6 h 31"/>
                <a:gd name="T38" fmla="*/ 0 w 42"/>
                <a:gd name="T39" fmla="*/ 11 h 31"/>
                <a:gd name="T40" fmla="*/ 0 w 4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5"/>
                  </a:moveTo>
                  <a:lnTo>
                    <a:pt x="0" y="15"/>
                  </a:lnTo>
                  <a:lnTo>
                    <a:pt x="2" y="22"/>
                  </a:lnTo>
                  <a:lnTo>
                    <a:pt x="9" y="27"/>
                  </a:lnTo>
                  <a:lnTo>
                    <a:pt x="18" y="31"/>
                  </a:lnTo>
                  <a:lnTo>
                    <a:pt x="27" y="31"/>
                  </a:lnTo>
                  <a:lnTo>
                    <a:pt x="33" y="31"/>
                  </a:lnTo>
                  <a:lnTo>
                    <a:pt x="40" y="27"/>
                  </a:lnTo>
                  <a:lnTo>
                    <a:pt x="42" y="22"/>
                  </a:lnTo>
                  <a:lnTo>
                    <a:pt x="42" y="15"/>
                  </a:lnTo>
                  <a:lnTo>
                    <a:pt x="40" y="11"/>
                  </a:lnTo>
                  <a:lnTo>
                    <a:pt x="33" y="4"/>
                  </a:lnTo>
                  <a:lnTo>
                    <a:pt x="24" y="2"/>
                  </a:lnTo>
                  <a:lnTo>
                    <a:pt x="18" y="0"/>
                  </a:lnTo>
                  <a:lnTo>
                    <a:pt x="9" y="2"/>
                  </a:lnTo>
                  <a:lnTo>
                    <a:pt x="2" y="6"/>
                  </a:lnTo>
                  <a:lnTo>
                    <a:pt x="0"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2" name="Freeform 509">
              <a:extLst>
                <a:ext uri="{FF2B5EF4-FFF2-40B4-BE49-F238E27FC236}">
                  <a16:creationId xmlns:a16="http://schemas.microsoft.com/office/drawing/2014/main" xmlns="" id="{916EDBA0-BAEB-CA45-BECD-EE281AC4B80D}"/>
                </a:ext>
              </a:extLst>
            </p:cNvPr>
            <p:cNvSpPr>
              <a:spLocks/>
            </p:cNvSpPr>
            <p:nvPr/>
          </p:nvSpPr>
          <p:spPr bwMode="auto">
            <a:xfrm>
              <a:off x="3389" y="3697"/>
              <a:ext cx="43" cy="31"/>
            </a:xfrm>
            <a:custGeom>
              <a:avLst/>
              <a:gdLst>
                <a:gd name="T0" fmla="*/ 0 w 43"/>
                <a:gd name="T1" fmla="*/ 16 h 31"/>
                <a:gd name="T2" fmla="*/ 0 w 43"/>
                <a:gd name="T3" fmla="*/ 16 h 31"/>
                <a:gd name="T4" fmla="*/ 2 w 43"/>
                <a:gd name="T5" fmla="*/ 22 h 31"/>
                <a:gd name="T6" fmla="*/ 9 w 43"/>
                <a:gd name="T7" fmla="*/ 27 h 31"/>
                <a:gd name="T8" fmla="*/ 16 w 43"/>
                <a:gd name="T9" fmla="*/ 29 h 31"/>
                <a:gd name="T10" fmla="*/ 25 w 43"/>
                <a:gd name="T11" fmla="*/ 31 h 31"/>
                <a:gd name="T12" fmla="*/ 25 w 43"/>
                <a:gd name="T13" fmla="*/ 31 h 31"/>
                <a:gd name="T14" fmla="*/ 34 w 43"/>
                <a:gd name="T15" fmla="*/ 29 h 31"/>
                <a:gd name="T16" fmla="*/ 40 w 43"/>
                <a:gd name="T17" fmla="*/ 27 h 31"/>
                <a:gd name="T18" fmla="*/ 43 w 43"/>
                <a:gd name="T19" fmla="*/ 20 h 31"/>
                <a:gd name="T20" fmla="*/ 43 w 43"/>
                <a:gd name="T21" fmla="*/ 16 h 31"/>
                <a:gd name="T22" fmla="*/ 43 w 43"/>
                <a:gd name="T23" fmla="*/ 16 h 31"/>
                <a:gd name="T24" fmla="*/ 40 w 43"/>
                <a:gd name="T25" fmla="*/ 9 h 31"/>
                <a:gd name="T26" fmla="*/ 34 w 43"/>
                <a:gd name="T27" fmla="*/ 4 h 31"/>
                <a:gd name="T28" fmla="*/ 27 w 43"/>
                <a:gd name="T29" fmla="*/ 0 h 31"/>
                <a:gd name="T30" fmla="*/ 18 w 43"/>
                <a:gd name="T31" fmla="*/ 0 h 31"/>
                <a:gd name="T32" fmla="*/ 18 w 43"/>
                <a:gd name="T33" fmla="*/ 0 h 31"/>
                <a:gd name="T34" fmla="*/ 9 w 43"/>
                <a:gd name="T35" fmla="*/ 0 h 31"/>
                <a:gd name="T36" fmla="*/ 4 w 43"/>
                <a:gd name="T37" fmla="*/ 4 h 31"/>
                <a:gd name="T38" fmla="*/ 0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2" y="22"/>
                  </a:lnTo>
                  <a:lnTo>
                    <a:pt x="9" y="27"/>
                  </a:lnTo>
                  <a:lnTo>
                    <a:pt x="16" y="29"/>
                  </a:lnTo>
                  <a:lnTo>
                    <a:pt x="25" y="31"/>
                  </a:lnTo>
                  <a:lnTo>
                    <a:pt x="34" y="29"/>
                  </a:lnTo>
                  <a:lnTo>
                    <a:pt x="40" y="27"/>
                  </a:lnTo>
                  <a:lnTo>
                    <a:pt x="43" y="20"/>
                  </a:lnTo>
                  <a:lnTo>
                    <a:pt x="43" y="16"/>
                  </a:lnTo>
                  <a:lnTo>
                    <a:pt x="40" y="9"/>
                  </a:lnTo>
                  <a:lnTo>
                    <a:pt x="34" y="4"/>
                  </a:lnTo>
                  <a:lnTo>
                    <a:pt x="27" y="0"/>
                  </a:lnTo>
                  <a:lnTo>
                    <a:pt x="18" y="0"/>
                  </a:lnTo>
                  <a:lnTo>
                    <a:pt x="9" y="0"/>
                  </a:lnTo>
                  <a:lnTo>
                    <a:pt x="4"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3" name="Freeform 510">
              <a:extLst>
                <a:ext uri="{FF2B5EF4-FFF2-40B4-BE49-F238E27FC236}">
                  <a16:creationId xmlns:a16="http://schemas.microsoft.com/office/drawing/2014/main" xmlns="" id="{296C43B0-EA9B-9545-B77C-6390EE233671}"/>
                </a:ext>
              </a:extLst>
            </p:cNvPr>
            <p:cNvSpPr>
              <a:spLocks/>
            </p:cNvSpPr>
            <p:nvPr/>
          </p:nvSpPr>
          <p:spPr bwMode="auto">
            <a:xfrm>
              <a:off x="3389" y="3697"/>
              <a:ext cx="43" cy="31"/>
            </a:xfrm>
            <a:custGeom>
              <a:avLst/>
              <a:gdLst>
                <a:gd name="T0" fmla="*/ 0 w 43"/>
                <a:gd name="T1" fmla="*/ 16 h 31"/>
                <a:gd name="T2" fmla="*/ 0 w 43"/>
                <a:gd name="T3" fmla="*/ 16 h 31"/>
                <a:gd name="T4" fmla="*/ 2 w 43"/>
                <a:gd name="T5" fmla="*/ 22 h 31"/>
                <a:gd name="T6" fmla="*/ 9 w 43"/>
                <a:gd name="T7" fmla="*/ 27 h 31"/>
                <a:gd name="T8" fmla="*/ 16 w 43"/>
                <a:gd name="T9" fmla="*/ 29 h 31"/>
                <a:gd name="T10" fmla="*/ 25 w 43"/>
                <a:gd name="T11" fmla="*/ 31 h 31"/>
                <a:gd name="T12" fmla="*/ 25 w 43"/>
                <a:gd name="T13" fmla="*/ 31 h 31"/>
                <a:gd name="T14" fmla="*/ 34 w 43"/>
                <a:gd name="T15" fmla="*/ 29 h 31"/>
                <a:gd name="T16" fmla="*/ 40 w 43"/>
                <a:gd name="T17" fmla="*/ 27 h 31"/>
                <a:gd name="T18" fmla="*/ 43 w 43"/>
                <a:gd name="T19" fmla="*/ 20 h 31"/>
                <a:gd name="T20" fmla="*/ 43 w 43"/>
                <a:gd name="T21" fmla="*/ 16 h 31"/>
                <a:gd name="T22" fmla="*/ 43 w 43"/>
                <a:gd name="T23" fmla="*/ 16 h 31"/>
                <a:gd name="T24" fmla="*/ 40 w 43"/>
                <a:gd name="T25" fmla="*/ 9 h 31"/>
                <a:gd name="T26" fmla="*/ 34 w 43"/>
                <a:gd name="T27" fmla="*/ 4 h 31"/>
                <a:gd name="T28" fmla="*/ 27 w 43"/>
                <a:gd name="T29" fmla="*/ 0 h 31"/>
                <a:gd name="T30" fmla="*/ 18 w 43"/>
                <a:gd name="T31" fmla="*/ 0 h 31"/>
                <a:gd name="T32" fmla="*/ 18 w 43"/>
                <a:gd name="T33" fmla="*/ 0 h 31"/>
                <a:gd name="T34" fmla="*/ 9 w 43"/>
                <a:gd name="T35" fmla="*/ 0 h 31"/>
                <a:gd name="T36" fmla="*/ 4 w 43"/>
                <a:gd name="T37" fmla="*/ 4 h 31"/>
                <a:gd name="T38" fmla="*/ 0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2" y="22"/>
                  </a:lnTo>
                  <a:lnTo>
                    <a:pt x="9" y="27"/>
                  </a:lnTo>
                  <a:lnTo>
                    <a:pt x="16" y="29"/>
                  </a:lnTo>
                  <a:lnTo>
                    <a:pt x="25" y="31"/>
                  </a:lnTo>
                  <a:lnTo>
                    <a:pt x="34" y="29"/>
                  </a:lnTo>
                  <a:lnTo>
                    <a:pt x="40" y="27"/>
                  </a:lnTo>
                  <a:lnTo>
                    <a:pt x="43" y="20"/>
                  </a:lnTo>
                  <a:lnTo>
                    <a:pt x="43" y="16"/>
                  </a:lnTo>
                  <a:lnTo>
                    <a:pt x="40" y="9"/>
                  </a:lnTo>
                  <a:lnTo>
                    <a:pt x="34" y="4"/>
                  </a:lnTo>
                  <a:lnTo>
                    <a:pt x="27" y="0"/>
                  </a:lnTo>
                  <a:lnTo>
                    <a:pt x="18" y="0"/>
                  </a:lnTo>
                  <a:lnTo>
                    <a:pt x="9" y="0"/>
                  </a:lnTo>
                  <a:lnTo>
                    <a:pt x="4"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4" name="Freeform 511">
              <a:extLst>
                <a:ext uri="{FF2B5EF4-FFF2-40B4-BE49-F238E27FC236}">
                  <a16:creationId xmlns:a16="http://schemas.microsoft.com/office/drawing/2014/main" xmlns="" id="{8D030B9B-9453-814D-A403-5B6C0B76AC9F}"/>
                </a:ext>
              </a:extLst>
            </p:cNvPr>
            <p:cNvSpPr>
              <a:spLocks/>
            </p:cNvSpPr>
            <p:nvPr/>
          </p:nvSpPr>
          <p:spPr bwMode="auto">
            <a:xfrm>
              <a:off x="3346" y="3697"/>
              <a:ext cx="43" cy="31"/>
            </a:xfrm>
            <a:custGeom>
              <a:avLst/>
              <a:gdLst>
                <a:gd name="T0" fmla="*/ 0 w 43"/>
                <a:gd name="T1" fmla="*/ 16 h 31"/>
                <a:gd name="T2" fmla="*/ 0 w 43"/>
                <a:gd name="T3" fmla="*/ 16 h 31"/>
                <a:gd name="T4" fmla="*/ 2 w 43"/>
                <a:gd name="T5" fmla="*/ 22 h 31"/>
                <a:gd name="T6" fmla="*/ 7 w 43"/>
                <a:gd name="T7" fmla="*/ 27 h 31"/>
                <a:gd name="T8" fmla="*/ 16 w 43"/>
                <a:gd name="T9" fmla="*/ 31 h 31"/>
                <a:gd name="T10" fmla="*/ 25 w 43"/>
                <a:gd name="T11" fmla="*/ 31 h 31"/>
                <a:gd name="T12" fmla="*/ 25 w 43"/>
                <a:gd name="T13" fmla="*/ 31 h 31"/>
                <a:gd name="T14" fmla="*/ 32 w 43"/>
                <a:gd name="T15" fmla="*/ 29 h 31"/>
                <a:gd name="T16" fmla="*/ 38 w 43"/>
                <a:gd name="T17" fmla="*/ 27 h 31"/>
                <a:gd name="T18" fmla="*/ 43 w 43"/>
                <a:gd name="T19" fmla="*/ 22 h 31"/>
                <a:gd name="T20" fmla="*/ 43 w 43"/>
                <a:gd name="T21" fmla="*/ 16 h 31"/>
                <a:gd name="T22" fmla="*/ 43 w 43"/>
                <a:gd name="T23" fmla="*/ 16 h 31"/>
                <a:gd name="T24" fmla="*/ 41 w 43"/>
                <a:gd name="T25" fmla="*/ 9 h 31"/>
                <a:gd name="T26" fmla="*/ 34 w 43"/>
                <a:gd name="T27" fmla="*/ 4 h 31"/>
                <a:gd name="T28" fmla="*/ 27 w 43"/>
                <a:gd name="T29" fmla="*/ 2 h 31"/>
                <a:gd name="T30" fmla="*/ 18 w 43"/>
                <a:gd name="T31" fmla="*/ 0 h 31"/>
                <a:gd name="T32" fmla="*/ 18 w 43"/>
                <a:gd name="T33" fmla="*/ 0 h 31"/>
                <a:gd name="T34" fmla="*/ 9 w 43"/>
                <a:gd name="T35" fmla="*/ 2 h 31"/>
                <a:gd name="T36" fmla="*/ 5 w 43"/>
                <a:gd name="T37" fmla="*/ 4 h 31"/>
                <a:gd name="T38" fmla="*/ 0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2" y="22"/>
                  </a:lnTo>
                  <a:lnTo>
                    <a:pt x="7" y="27"/>
                  </a:lnTo>
                  <a:lnTo>
                    <a:pt x="16" y="31"/>
                  </a:lnTo>
                  <a:lnTo>
                    <a:pt x="25" y="31"/>
                  </a:lnTo>
                  <a:lnTo>
                    <a:pt x="32" y="29"/>
                  </a:lnTo>
                  <a:lnTo>
                    <a:pt x="38" y="27"/>
                  </a:lnTo>
                  <a:lnTo>
                    <a:pt x="43" y="22"/>
                  </a:lnTo>
                  <a:lnTo>
                    <a:pt x="43" y="16"/>
                  </a:lnTo>
                  <a:lnTo>
                    <a:pt x="41" y="9"/>
                  </a:lnTo>
                  <a:lnTo>
                    <a:pt x="34" y="4"/>
                  </a:lnTo>
                  <a:lnTo>
                    <a:pt x="27" y="2"/>
                  </a:lnTo>
                  <a:lnTo>
                    <a:pt x="18" y="0"/>
                  </a:lnTo>
                  <a:lnTo>
                    <a:pt x="9" y="2"/>
                  </a:lnTo>
                  <a:lnTo>
                    <a:pt x="5"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5" name="Freeform 512">
              <a:extLst>
                <a:ext uri="{FF2B5EF4-FFF2-40B4-BE49-F238E27FC236}">
                  <a16:creationId xmlns:a16="http://schemas.microsoft.com/office/drawing/2014/main" xmlns="" id="{59B5A050-D06A-3C46-9D9C-529E655A286F}"/>
                </a:ext>
              </a:extLst>
            </p:cNvPr>
            <p:cNvSpPr>
              <a:spLocks/>
            </p:cNvSpPr>
            <p:nvPr/>
          </p:nvSpPr>
          <p:spPr bwMode="auto">
            <a:xfrm>
              <a:off x="3346" y="3697"/>
              <a:ext cx="43" cy="31"/>
            </a:xfrm>
            <a:custGeom>
              <a:avLst/>
              <a:gdLst>
                <a:gd name="T0" fmla="*/ 0 w 43"/>
                <a:gd name="T1" fmla="*/ 16 h 31"/>
                <a:gd name="T2" fmla="*/ 0 w 43"/>
                <a:gd name="T3" fmla="*/ 16 h 31"/>
                <a:gd name="T4" fmla="*/ 2 w 43"/>
                <a:gd name="T5" fmla="*/ 22 h 31"/>
                <a:gd name="T6" fmla="*/ 7 w 43"/>
                <a:gd name="T7" fmla="*/ 27 h 31"/>
                <a:gd name="T8" fmla="*/ 16 w 43"/>
                <a:gd name="T9" fmla="*/ 31 h 31"/>
                <a:gd name="T10" fmla="*/ 25 w 43"/>
                <a:gd name="T11" fmla="*/ 31 h 31"/>
                <a:gd name="T12" fmla="*/ 25 w 43"/>
                <a:gd name="T13" fmla="*/ 31 h 31"/>
                <a:gd name="T14" fmla="*/ 32 w 43"/>
                <a:gd name="T15" fmla="*/ 29 h 31"/>
                <a:gd name="T16" fmla="*/ 38 w 43"/>
                <a:gd name="T17" fmla="*/ 27 h 31"/>
                <a:gd name="T18" fmla="*/ 43 w 43"/>
                <a:gd name="T19" fmla="*/ 22 h 31"/>
                <a:gd name="T20" fmla="*/ 43 w 43"/>
                <a:gd name="T21" fmla="*/ 16 h 31"/>
                <a:gd name="T22" fmla="*/ 43 w 43"/>
                <a:gd name="T23" fmla="*/ 16 h 31"/>
                <a:gd name="T24" fmla="*/ 41 w 43"/>
                <a:gd name="T25" fmla="*/ 9 h 31"/>
                <a:gd name="T26" fmla="*/ 34 w 43"/>
                <a:gd name="T27" fmla="*/ 4 h 31"/>
                <a:gd name="T28" fmla="*/ 27 w 43"/>
                <a:gd name="T29" fmla="*/ 2 h 31"/>
                <a:gd name="T30" fmla="*/ 18 w 43"/>
                <a:gd name="T31" fmla="*/ 0 h 31"/>
                <a:gd name="T32" fmla="*/ 18 w 43"/>
                <a:gd name="T33" fmla="*/ 0 h 31"/>
                <a:gd name="T34" fmla="*/ 9 w 43"/>
                <a:gd name="T35" fmla="*/ 2 h 31"/>
                <a:gd name="T36" fmla="*/ 5 w 43"/>
                <a:gd name="T37" fmla="*/ 4 h 31"/>
                <a:gd name="T38" fmla="*/ 0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2" y="22"/>
                  </a:lnTo>
                  <a:lnTo>
                    <a:pt x="7" y="27"/>
                  </a:lnTo>
                  <a:lnTo>
                    <a:pt x="16" y="31"/>
                  </a:lnTo>
                  <a:lnTo>
                    <a:pt x="25" y="31"/>
                  </a:lnTo>
                  <a:lnTo>
                    <a:pt x="32" y="29"/>
                  </a:lnTo>
                  <a:lnTo>
                    <a:pt x="38" y="27"/>
                  </a:lnTo>
                  <a:lnTo>
                    <a:pt x="43" y="22"/>
                  </a:lnTo>
                  <a:lnTo>
                    <a:pt x="43" y="16"/>
                  </a:lnTo>
                  <a:lnTo>
                    <a:pt x="41" y="9"/>
                  </a:lnTo>
                  <a:lnTo>
                    <a:pt x="34" y="4"/>
                  </a:lnTo>
                  <a:lnTo>
                    <a:pt x="27" y="2"/>
                  </a:lnTo>
                  <a:lnTo>
                    <a:pt x="18" y="0"/>
                  </a:lnTo>
                  <a:lnTo>
                    <a:pt x="9" y="2"/>
                  </a:lnTo>
                  <a:lnTo>
                    <a:pt x="5"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6" name="Freeform 513">
              <a:extLst>
                <a:ext uri="{FF2B5EF4-FFF2-40B4-BE49-F238E27FC236}">
                  <a16:creationId xmlns:a16="http://schemas.microsoft.com/office/drawing/2014/main" xmlns="" id="{6613FE68-74A5-874D-8906-60D528BFE460}"/>
                </a:ext>
              </a:extLst>
            </p:cNvPr>
            <p:cNvSpPr>
              <a:spLocks/>
            </p:cNvSpPr>
            <p:nvPr/>
          </p:nvSpPr>
          <p:spPr bwMode="auto">
            <a:xfrm>
              <a:off x="3301" y="3697"/>
              <a:ext cx="45" cy="31"/>
            </a:xfrm>
            <a:custGeom>
              <a:avLst/>
              <a:gdLst>
                <a:gd name="T0" fmla="*/ 0 w 45"/>
                <a:gd name="T1" fmla="*/ 16 h 31"/>
                <a:gd name="T2" fmla="*/ 0 w 45"/>
                <a:gd name="T3" fmla="*/ 16 h 31"/>
                <a:gd name="T4" fmla="*/ 2 w 45"/>
                <a:gd name="T5" fmla="*/ 22 h 31"/>
                <a:gd name="T6" fmla="*/ 9 w 45"/>
                <a:gd name="T7" fmla="*/ 27 h 31"/>
                <a:gd name="T8" fmla="*/ 16 w 45"/>
                <a:gd name="T9" fmla="*/ 31 h 31"/>
                <a:gd name="T10" fmla="*/ 25 w 45"/>
                <a:gd name="T11" fmla="*/ 31 h 31"/>
                <a:gd name="T12" fmla="*/ 25 w 45"/>
                <a:gd name="T13" fmla="*/ 31 h 31"/>
                <a:gd name="T14" fmla="*/ 34 w 45"/>
                <a:gd name="T15" fmla="*/ 31 h 31"/>
                <a:gd name="T16" fmla="*/ 41 w 45"/>
                <a:gd name="T17" fmla="*/ 27 h 31"/>
                <a:gd name="T18" fmla="*/ 43 w 45"/>
                <a:gd name="T19" fmla="*/ 22 h 31"/>
                <a:gd name="T20" fmla="*/ 45 w 45"/>
                <a:gd name="T21" fmla="*/ 16 h 31"/>
                <a:gd name="T22" fmla="*/ 45 w 45"/>
                <a:gd name="T23" fmla="*/ 16 h 31"/>
                <a:gd name="T24" fmla="*/ 41 w 45"/>
                <a:gd name="T25" fmla="*/ 9 h 31"/>
                <a:gd name="T26" fmla="*/ 36 w 45"/>
                <a:gd name="T27" fmla="*/ 4 h 31"/>
                <a:gd name="T28" fmla="*/ 29 w 45"/>
                <a:gd name="T29" fmla="*/ 2 h 31"/>
                <a:gd name="T30" fmla="*/ 20 w 45"/>
                <a:gd name="T31" fmla="*/ 0 h 31"/>
                <a:gd name="T32" fmla="*/ 20 w 45"/>
                <a:gd name="T33" fmla="*/ 0 h 31"/>
                <a:gd name="T34" fmla="*/ 11 w 45"/>
                <a:gd name="T35" fmla="*/ 2 h 31"/>
                <a:gd name="T36" fmla="*/ 4 w 45"/>
                <a:gd name="T37" fmla="*/ 4 h 31"/>
                <a:gd name="T38" fmla="*/ 2 w 45"/>
                <a:gd name="T39" fmla="*/ 11 h 31"/>
                <a:gd name="T40" fmla="*/ 0 w 45"/>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6"/>
                  </a:moveTo>
                  <a:lnTo>
                    <a:pt x="0" y="16"/>
                  </a:lnTo>
                  <a:lnTo>
                    <a:pt x="2" y="22"/>
                  </a:lnTo>
                  <a:lnTo>
                    <a:pt x="9" y="27"/>
                  </a:lnTo>
                  <a:lnTo>
                    <a:pt x="16" y="31"/>
                  </a:lnTo>
                  <a:lnTo>
                    <a:pt x="25" y="31"/>
                  </a:lnTo>
                  <a:lnTo>
                    <a:pt x="34" y="31"/>
                  </a:lnTo>
                  <a:lnTo>
                    <a:pt x="41" y="27"/>
                  </a:lnTo>
                  <a:lnTo>
                    <a:pt x="43" y="22"/>
                  </a:lnTo>
                  <a:lnTo>
                    <a:pt x="45" y="16"/>
                  </a:lnTo>
                  <a:lnTo>
                    <a:pt x="41" y="9"/>
                  </a:lnTo>
                  <a:lnTo>
                    <a:pt x="36" y="4"/>
                  </a:lnTo>
                  <a:lnTo>
                    <a:pt x="29" y="2"/>
                  </a:lnTo>
                  <a:lnTo>
                    <a:pt x="20" y="0"/>
                  </a:lnTo>
                  <a:lnTo>
                    <a:pt x="11" y="2"/>
                  </a:lnTo>
                  <a:lnTo>
                    <a:pt x="4" y="4"/>
                  </a:lnTo>
                  <a:lnTo>
                    <a:pt x="2"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7" name="Freeform 514">
              <a:extLst>
                <a:ext uri="{FF2B5EF4-FFF2-40B4-BE49-F238E27FC236}">
                  <a16:creationId xmlns:a16="http://schemas.microsoft.com/office/drawing/2014/main" xmlns="" id="{0DBB6D33-1BCE-4A46-86A2-A8F3E10547F6}"/>
                </a:ext>
              </a:extLst>
            </p:cNvPr>
            <p:cNvSpPr>
              <a:spLocks/>
            </p:cNvSpPr>
            <p:nvPr/>
          </p:nvSpPr>
          <p:spPr bwMode="auto">
            <a:xfrm>
              <a:off x="3301" y="3697"/>
              <a:ext cx="45" cy="31"/>
            </a:xfrm>
            <a:custGeom>
              <a:avLst/>
              <a:gdLst>
                <a:gd name="T0" fmla="*/ 0 w 45"/>
                <a:gd name="T1" fmla="*/ 16 h 31"/>
                <a:gd name="T2" fmla="*/ 0 w 45"/>
                <a:gd name="T3" fmla="*/ 16 h 31"/>
                <a:gd name="T4" fmla="*/ 2 w 45"/>
                <a:gd name="T5" fmla="*/ 22 h 31"/>
                <a:gd name="T6" fmla="*/ 9 w 45"/>
                <a:gd name="T7" fmla="*/ 27 h 31"/>
                <a:gd name="T8" fmla="*/ 16 w 45"/>
                <a:gd name="T9" fmla="*/ 31 h 31"/>
                <a:gd name="T10" fmla="*/ 25 w 45"/>
                <a:gd name="T11" fmla="*/ 31 h 31"/>
                <a:gd name="T12" fmla="*/ 25 w 45"/>
                <a:gd name="T13" fmla="*/ 31 h 31"/>
                <a:gd name="T14" fmla="*/ 34 w 45"/>
                <a:gd name="T15" fmla="*/ 31 h 31"/>
                <a:gd name="T16" fmla="*/ 41 w 45"/>
                <a:gd name="T17" fmla="*/ 27 h 31"/>
                <a:gd name="T18" fmla="*/ 43 w 45"/>
                <a:gd name="T19" fmla="*/ 22 h 31"/>
                <a:gd name="T20" fmla="*/ 45 w 45"/>
                <a:gd name="T21" fmla="*/ 16 h 31"/>
                <a:gd name="T22" fmla="*/ 45 w 45"/>
                <a:gd name="T23" fmla="*/ 16 h 31"/>
                <a:gd name="T24" fmla="*/ 41 w 45"/>
                <a:gd name="T25" fmla="*/ 9 h 31"/>
                <a:gd name="T26" fmla="*/ 36 w 45"/>
                <a:gd name="T27" fmla="*/ 4 h 31"/>
                <a:gd name="T28" fmla="*/ 29 w 45"/>
                <a:gd name="T29" fmla="*/ 2 h 31"/>
                <a:gd name="T30" fmla="*/ 20 w 45"/>
                <a:gd name="T31" fmla="*/ 0 h 31"/>
                <a:gd name="T32" fmla="*/ 20 w 45"/>
                <a:gd name="T33" fmla="*/ 0 h 31"/>
                <a:gd name="T34" fmla="*/ 11 w 45"/>
                <a:gd name="T35" fmla="*/ 2 h 31"/>
                <a:gd name="T36" fmla="*/ 4 w 45"/>
                <a:gd name="T37" fmla="*/ 4 h 31"/>
                <a:gd name="T38" fmla="*/ 2 w 45"/>
                <a:gd name="T39" fmla="*/ 11 h 31"/>
                <a:gd name="T40" fmla="*/ 0 w 45"/>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1">
                  <a:moveTo>
                    <a:pt x="0" y="16"/>
                  </a:moveTo>
                  <a:lnTo>
                    <a:pt x="0" y="16"/>
                  </a:lnTo>
                  <a:lnTo>
                    <a:pt x="2" y="22"/>
                  </a:lnTo>
                  <a:lnTo>
                    <a:pt x="9" y="27"/>
                  </a:lnTo>
                  <a:lnTo>
                    <a:pt x="16" y="31"/>
                  </a:lnTo>
                  <a:lnTo>
                    <a:pt x="25" y="31"/>
                  </a:lnTo>
                  <a:lnTo>
                    <a:pt x="34" y="31"/>
                  </a:lnTo>
                  <a:lnTo>
                    <a:pt x="41" y="27"/>
                  </a:lnTo>
                  <a:lnTo>
                    <a:pt x="43" y="22"/>
                  </a:lnTo>
                  <a:lnTo>
                    <a:pt x="45" y="16"/>
                  </a:lnTo>
                  <a:lnTo>
                    <a:pt x="41" y="9"/>
                  </a:lnTo>
                  <a:lnTo>
                    <a:pt x="36" y="4"/>
                  </a:lnTo>
                  <a:lnTo>
                    <a:pt x="29" y="2"/>
                  </a:lnTo>
                  <a:lnTo>
                    <a:pt x="20" y="0"/>
                  </a:lnTo>
                  <a:lnTo>
                    <a:pt x="11" y="2"/>
                  </a:lnTo>
                  <a:lnTo>
                    <a:pt x="4" y="4"/>
                  </a:lnTo>
                  <a:lnTo>
                    <a:pt x="2"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8" name="Freeform 515">
              <a:extLst>
                <a:ext uri="{FF2B5EF4-FFF2-40B4-BE49-F238E27FC236}">
                  <a16:creationId xmlns:a16="http://schemas.microsoft.com/office/drawing/2014/main" xmlns="" id="{5ED6E611-EE67-C349-B95E-619CCF85FF6B}"/>
                </a:ext>
              </a:extLst>
            </p:cNvPr>
            <p:cNvSpPr>
              <a:spLocks/>
            </p:cNvSpPr>
            <p:nvPr/>
          </p:nvSpPr>
          <p:spPr bwMode="auto">
            <a:xfrm>
              <a:off x="3258" y="3697"/>
              <a:ext cx="43" cy="31"/>
            </a:xfrm>
            <a:custGeom>
              <a:avLst/>
              <a:gdLst>
                <a:gd name="T0" fmla="*/ 0 w 43"/>
                <a:gd name="T1" fmla="*/ 18 h 31"/>
                <a:gd name="T2" fmla="*/ 0 w 43"/>
                <a:gd name="T3" fmla="*/ 18 h 31"/>
                <a:gd name="T4" fmla="*/ 2 w 43"/>
                <a:gd name="T5" fmla="*/ 22 h 31"/>
                <a:gd name="T6" fmla="*/ 7 w 43"/>
                <a:gd name="T7" fmla="*/ 27 h 31"/>
                <a:gd name="T8" fmla="*/ 16 w 43"/>
                <a:gd name="T9" fmla="*/ 31 h 31"/>
                <a:gd name="T10" fmla="*/ 23 w 43"/>
                <a:gd name="T11" fmla="*/ 31 h 31"/>
                <a:gd name="T12" fmla="*/ 23 w 43"/>
                <a:gd name="T13" fmla="*/ 31 h 31"/>
                <a:gd name="T14" fmla="*/ 32 w 43"/>
                <a:gd name="T15" fmla="*/ 31 h 31"/>
                <a:gd name="T16" fmla="*/ 38 w 43"/>
                <a:gd name="T17" fmla="*/ 27 h 31"/>
                <a:gd name="T18" fmla="*/ 43 w 43"/>
                <a:gd name="T19" fmla="*/ 22 h 31"/>
                <a:gd name="T20" fmla="*/ 43 w 43"/>
                <a:gd name="T21" fmla="*/ 16 h 31"/>
                <a:gd name="T22" fmla="*/ 43 w 43"/>
                <a:gd name="T23" fmla="*/ 16 h 31"/>
                <a:gd name="T24" fmla="*/ 41 w 43"/>
                <a:gd name="T25" fmla="*/ 11 h 31"/>
                <a:gd name="T26" fmla="*/ 36 w 43"/>
                <a:gd name="T27" fmla="*/ 4 h 31"/>
                <a:gd name="T28" fmla="*/ 29 w 43"/>
                <a:gd name="T29" fmla="*/ 2 h 31"/>
                <a:gd name="T30" fmla="*/ 20 w 43"/>
                <a:gd name="T31" fmla="*/ 0 h 31"/>
                <a:gd name="T32" fmla="*/ 20 w 43"/>
                <a:gd name="T33" fmla="*/ 0 h 31"/>
                <a:gd name="T34" fmla="*/ 11 w 43"/>
                <a:gd name="T35" fmla="*/ 2 h 31"/>
                <a:gd name="T36" fmla="*/ 5 w 43"/>
                <a:gd name="T37" fmla="*/ 7 h 31"/>
                <a:gd name="T38" fmla="*/ 0 w 43"/>
                <a:gd name="T39" fmla="*/ 11 h 31"/>
                <a:gd name="T40" fmla="*/ 0 w 43"/>
                <a:gd name="T41" fmla="*/ 18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8"/>
                  </a:moveTo>
                  <a:lnTo>
                    <a:pt x="0" y="18"/>
                  </a:lnTo>
                  <a:lnTo>
                    <a:pt x="2" y="22"/>
                  </a:lnTo>
                  <a:lnTo>
                    <a:pt x="7" y="27"/>
                  </a:lnTo>
                  <a:lnTo>
                    <a:pt x="16" y="31"/>
                  </a:lnTo>
                  <a:lnTo>
                    <a:pt x="23" y="31"/>
                  </a:lnTo>
                  <a:lnTo>
                    <a:pt x="32" y="31"/>
                  </a:lnTo>
                  <a:lnTo>
                    <a:pt x="38" y="27"/>
                  </a:lnTo>
                  <a:lnTo>
                    <a:pt x="43" y="22"/>
                  </a:lnTo>
                  <a:lnTo>
                    <a:pt x="43" y="16"/>
                  </a:lnTo>
                  <a:lnTo>
                    <a:pt x="41" y="11"/>
                  </a:lnTo>
                  <a:lnTo>
                    <a:pt x="36" y="4"/>
                  </a:lnTo>
                  <a:lnTo>
                    <a:pt x="29" y="2"/>
                  </a:lnTo>
                  <a:lnTo>
                    <a:pt x="20" y="0"/>
                  </a:lnTo>
                  <a:lnTo>
                    <a:pt x="11" y="2"/>
                  </a:lnTo>
                  <a:lnTo>
                    <a:pt x="5" y="7"/>
                  </a:lnTo>
                  <a:lnTo>
                    <a:pt x="0" y="11"/>
                  </a:lnTo>
                  <a:lnTo>
                    <a:pt x="0"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299" name="Freeform 516">
              <a:extLst>
                <a:ext uri="{FF2B5EF4-FFF2-40B4-BE49-F238E27FC236}">
                  <a16:creationId xmlns:a16="http://schemas.microsoft.com/office/drawing/2014/main" xmlns="" id="{9427842E-B6DC-6744-BF99-FA52C65FF26A}"/>
                </a:ext>
              </a:extLst>
            </p:cNvPr>
            <p:cNvSpPr>
              <a:spLocks/>
            </p:cNvSpPr>
            <p:nvPr/>
          </p:nvSpPr>
          <p:spPr bwMode="auto">
            <a:xfrm>
              <a:off x="3258" y="3697"/>
              <a:ext cx="43" cy="31"/>
            </a:xfrm>
            <a:custGeom>
              <a:avLst/>
              <a:gdLst>
                <a:gd name="T0" fmla="*/ 0 w 43"/>
                <a:gd name="T1" fmla="*/ 18 h 31"/>
                <a:gd name="T2" fmla="*/ 0 w 43"/>
                <a:gd name="T3" fmla="*/ 18 h 31"/>
                <a:gd name="T4" fmla="*/ 2 w 43"/>
                <a:gd name="T5" fmla="*/ 22 h 31"/>
                <a:gd name="T6" fmla="*/ 7 w 43"/>
                <a:gd name="T7" fmla="*/ 27 h 31"/>
                <a:gd name="T8" fmla="*/ 16 w 43"/>
                <a:gd name="T9" fmla="*/ 31 h 31"/>
                <a:gd name="T10" fmla="*/ 23 w 43"/>
                <a:gd name="T11" fmla="*/ 31 h 31"/>
                <a:gd name="T12" fmla="*/ 23 w 43"/>
                <a:gd name="T13" fmla="*/ 31 h 31"/>
                <a:gd name="T14" fmla="*/ 32 w 43"/>
                <a:gd name="T15" fmla="*/ 31 h 31"/>
                <a:gd name="T16" fmla="*/ 38 w 43"/>
                <a:gd name="T17" fmla="*/ 27 h 31"/>
                <a:gd name="T18" fmla="*/ 43 w 43"/>
                <a:gd name="T19" fmla="*/ 22 h 31"/>
                <a:gd name="T20" fmla="*/ 43 w 43"/>
                <a:gd name="T21" fmla="*/ 16 h 31"/>
                <a:gd name="T22" fmla="*/ 43 w 43"/>
                <a:gd name="T23" fmla="*/ 16 h 31"/>
                <a:gd name="T24" fmla="*/ 41 w 43"/>
                <a:gd name="T25" fmla="*/ 11 h 31"/>
                <a:gd name="T26" fmla="*/ 36 w 43"/>
                <a:gd name="T27" fmla="*/ 4 h 31"/>
                <a:gd name="T28" fmla="*/ 29 w 43"/>
                <a:gd name="T29" fmla="*/ 2 h 31"/>
                <a:gd name="T30" fmla="*/ 20 w 43"/>
                <a:gd name="T31" fmla="*/ 0 h 31"/>
                <a:gd name="T32" fmla="*/ 20 w 43"/>
                <a:gd name="T33" fmla="*/ 0 h 31"/>
                <a:gd name="T34" fmla="*/ 11 w 43"/>
                <a:gd name="T35" fmla="*/ 2 h 31"/>
                <a:gd name="T36" fmla="*/ 5 w 43"/>
                <a:gd name="T37" fmla="*/ 7 h 31"/>
                <a:gd name="T38" fmla="*/ 0 w 43"/>
                <a:gd name="T39" fmla="*/ 11 h 31"/>
                <a:gd name="T40" fmla="*/ 0 w 43"/>
                <a:gd name="T41" fmla="*/ 18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8"/>
                  </a:moveTo>
                  <a:lnTo>
                    <a:pt x="0" y="18"/>
                  </a:lnTo>
                  <a:lnTo>
                    <a:pt x="2" y="22"/>
                  </a:lnTo>
                  <a:lnTo>
                    <a:pt x="7" y="27"/>
                  </a:lnTo>
                  <a:lnTo>
                    <a:pt x="16" y="31"/>
                  </a:lnTo>
                  <a:lnTo>
                    <a:pt x="23" y="31"/>
                  </a:lnTo>
                  <a:lnTo>
                    <a:pt x="32" y="31"/>
                  </a:lnTo>
                  <a:lnTo>
                    <a:pt x="38" y="27"/>
                  </a:lnTo>
                  <a:lnTo>
                    <a:pt x="43" y="22"/>
                  </a:lnTo>
                  <a:lnTo>
                    <a:pt x="43" y="16"/>
                  </a:lnTo>
                  <a:lnTo>
                    <a:pt x="41" y="11"/>
                  </a:lnTo>
                  <a:lnTo>
                    <a:pt x="36" y="4"/>
                  </a:lnTo>
                  <a:lnTo>
                    <a:pt x="29" y="2"/>
                  </a:lnTo>
                  <a:lnTo>
                    <a:pt x="20" y="0"/>
                  </a:lnTo>
                  <a:lnTo>
                    <a:pt x="11" y="2"/>
                  </a:lnTo>
                  <a:lnTo>
                    <a:pt x="5" y="7"/>
                  </a:lnTo>
                  <a:lnTo>
                    <a:pt x="0" y="11"/>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0" name="Freeform 517">
              <a:extLst>
                <a:ext uri="{FF2B5EF4-FFF2-40B4-BE49-F238E27FC236}">
                  <a16:creationId xmlns:a16="http://schemas.microsoft.com/office/drawing/2014/main" xmlns="" id="{FF67346E-BC9B-C643-A3EB-1E58E197006A}"/>
                </a:ext>
              </a:extLst>
            </p:cNvPr>
            <p:cNvSpPr>
              <a:spLocks/>
            </p:cNvSpPr>
            <p:nvPr/>
          </p:nvSpPr>
          <p:spPr bwMode="auto">
            <a:xfrm>
              <a:off x="3215" y="3699"/>
              <a:ext cx="43" cy="32"/>
            </a:xfrm>
            <a:custGeom>
              <a:avLst/>
              <a:gdLst>
                <a:gd name="T0" fmla="*/ 0 w 43"/>
                <a:gd name="T1" fmla="*/ 16 h 32"/>
                <a:gd name="T2" fmla="*/ 0 w 43"/>
                <a:gd name="T3" fmla="*/ 16 h 32"/>
                <a:gd name="T4" fmla="*/ 3 w 43"/>
                <a:gd name="T5" fmla="*/ 20 h 32"/>
                <a:gd name="T6" fmla="*/ 7 w 43"/>
                <a:gd name="T7" fmla="*/ 27 h 32"/>
                <a:gd name="T8" fmla="*/ 14 w 43"/>
                <a:gd name="T9" fmla="*/ 29 h 32"/>
                <a:gd name="T10" fmla="*/ 23 w 43"/>
                <a:gd name="T11" fmla="*/ 32 h 32"/>
                <a:gd name="T12" fmla="*/ 23 w 43"/>
                <a:gd name="T13" fmla="*/ 32 h 32"/>
                <a:gd name="T14" fmla="*/ 32 w 43"/>
                <a:gd name="T15" fmla="*/ 29 h 32"/>
                <a:gd name="T16" fmla="*/ 39 w 43"/>
                <a:gd name="T17" fmla="*/ 27 h 32"/>
                <a:gd name="T18" fmla="*/ 41 w 43"/>
                <a:gd name="T19" fmla="*/ 20 h 32"/>
                <a:gd name="T20" fmla="*/ 43 w 43"/>
                <a:gd name="T21" fmla="*/ 16 h 32"/>
                <a:gd name="T22" fmla="*/ 43 w 43"/>
                <a:gd name="T23" fmla="*/ 16 h 32"/>
                <a:gd name="T24" fmla="*/ 41 w 43"/>
                <a:gd name="T25" fmla="*/ 9 h 32"/>
                <a:gd name="T26" fmla="*/ 36 w 43"/>
                <a:gd name="T27" fmla="*/ 5 h 32"/>
                <a:gd name="T28" fmla="*/ 27 w 43"/>
                <a:gd name="T29" fmla="*/ 0 h 32"/>
                <a:gd name="T30" fmla="*/ 21 w 43"/>
                <a:gd name="T31" fmla="*/ 0 h 32"/>
                <a:gd name="T32" fmla="*/ 21 w 43"/>
                <a:gd name="T33" fmla="*/ 0 h 32"/>
                <a:gd name="T34" fmla="*/ 12 w 43"/>
                <a:gd name="T35" fmla="*/ 0 h 32"/>
                <a:gd name="T36" fmla="*/ 5 w 43"/>
                <a:gd name="T37" fmla="*/ 5 h 32"/>
                <a:gd name="T38" fmla="*/ 0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3" y="20"/>
                  </a:lnTo>
                  <a:lnTo>
                    <a:pt x="7" y="27"/>
                  </a:lnTo>
                  <a:lnTo>
                    <a:pt x="14" y="29"/>
                  </a:lnTo>
                  <a:lnTo>
                    <a:pt x="23" y="32"/>
                  </a:lnTo>
                  <a:lnTo>
                    <a:pt x="32" y="29"/>
                  </a:lnTo>
                  <a:lnTo>
                    <a:pt x="39" y="27"/>
                  </a:lnTo>
                  <a:lnTo>
                    <a:pt x="41" y="20"/>
                  </a:lnTo>
                  <a:lnTo>
                    <a:pt x="43" y="16"/>
                  </a:lnTo>
                  <a:lnTo>
                    <a:pt x="41" y="9"/>
                  </a:lnTo>
                  <a:lnTo>
                    <a:pt x="36" y="5"/>
                  </a:lnTo>
                  <a:lnTo>
                    <a:pt x="27" y="0"/>
                  </a:lnTo>
                  <a:lnTo>
                    <a:pt x="21" y="0"/>
                  </a:lnTo>
                  <a:lnTo>
                    <a:pt x="12" y="0"/>
                  </a:lnTo>
                  <a:lnTo>
                    <a:pt x="5"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1" name="Freeform 518">
              <a:extLst>
                <a:ext uri="{FF2B5EF4-FFF2-40B4-BE49-F238E27FC236}">
                  <a16:creationId xmlns:a16="http://schemas.microsoft.com/office/drawing/2014/main" xmlns="" id="{2443DA16-A1C4-B74A-B780-6311C703961D}"/>
                </a:ext>
              </a:extLst>
            </p:cNvPr>
            <p:cNvSpPr>
              <a:spLocks/>
            </p:cNvSpPr>
            <p:nvPr/>
          </p:nvSpPr>
          <p:spPr bwMode="auto">
            <a:xfrm>
              <a:off x="3215" y="3699"/>
              <a:ext cx="43" cy="32"/>
            </a:xfrm>
            <a:custGeom>
              <a:avLst/>
              <a:gdLst>
                <a:gd name="T0" fmla="*/ 0 w 43"/>
                <a:gd name="T1" fmla="*/ 16 h 32"/>
                <a:gd name="T2" fmla="*/ 0 w 43"/>
                <a:gd name="T3" fmla="*/ 16 h 32"/>
                <a:gd name="T4" fmla="*/ 3 w 43"/>
                <a:gd name="T5" fmla="*/ 20 h 32"/>
                <a:gd name="T6" fmla="*/ 7 w 43"/>
                <a:gd name="T7" fmla="*/ 27 h 32"/>
                <a:gd name="T8" fmla="*/ 14 w 43"/>
                <a:gd name="T9" fmla="*/ 29 h 32"/>
                <a:gd name="T10" fmla="*/ 23 w 43"/>
                <a:gd name="T11" fmla="*/ 32 h 32"/>
                <a:gd name="T12" fmla="*/ 23 w 43"/>
                <a:gd name="T13" fmla="*/ 32 h 32"/>
                <a:gd name="T14" fmla="*/ 32 w 43"/>
                <a:gd name="T15" fmla="*/ 29 h 32"/>
                <a:gd name="T16" fmla="*/ 39 w 43"/>
                <a:gd name="T17" fmla="*/ 27 h 32"/>
                <a:gd name="T18" fmla="*/ 41 w 43"/>
                <a:gd name="T19" fmla="*/ 20 h 32"/>
                <a:gd name="T20" fmla="*/ 43 w 43"/>
                <a:gd name="T21" fmla="*/ 16 h 32"/>
                <a:gd name="T22" fmla="*/ 43 w 43"/>
                <a:gd name="T23" fmla="*/ 16 h 32"/>
                <a:gd name="T24" fmla="*/ 41 w 43"/>
                <a:gd name="T25" fmla="*/ 9 h 32"/>
                <a:gd name="T26" fmla="*/ 36 w 43"/>
                <a:gd name="T27" fmla="*/ 5 h 32"/>
                <a:gd name="T28" fmla="*/ 27 w 43"/>
                <a:gd name="T29" fmla="*/ 0 h 32"/>
                <a:gd name="T30" fmla="*/ 21 w 43"/>
                <a:gd name="T31" fmla="*/ 0 h 32"/>
                <a:gd name="T32" fmla="*/ 21 w 43"/>
                <a:gd name="T33" fmla="*/ 0 h 32"/>
                <a:gd name="T34" fmla="*/ 12 w 43"/>
                <a:gd name="T35" fmla="*/ 0 h 32"/>
                <a:gd name="T36" fmla="*/ 5 w 43"/>
                <a:gd name="T37" fmla="*/ 5 h 32"/>
                <a:gd name="T38" fmla="*/ 0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3" y="20"/>
                  </a:lnTo>
                  <a:lnTo>
                    <a:pt x="7" y="27"/>
                  </a:lnTo>
                  <a:lnTo>
                    <a:pt x="14" y="29"/>
                  </a:lnTo>
                  <a:lnTo>
                    <a:pt x="23" y="32"/>
                  </a:lnTo>
                  <a:lnTo>
                    <a:pt x="32" y="29"/>
                  </a:lnTo>
                  <a:lnTo>
                    <a:pt x="39" y="27"/>
                  </a:lnTo>
                  <a:lnTo>
                    <a:pt x="41" y="20"/>
                  </a:lnTo>
                  <a:lnTo>
                    <a:pt x="43" y="16"/>
                  </a:lnTo>
                  <a:lnTo>
                    <a:pt x="41" y="9"/>
                  </a:lnTo>
                  <a:lnTo>
                    <a:pt x="36" y="5"/>
                  </a:lnTo>
                  <a:lnTo>
                    <a:pt x="27" y="0"/>
                  </a:lnTo>
                  <a:lnTo>
                    <a:pt x="21" y="0"/>
                  </a:lnTo>
                  <a:lnTo>
                    <a:pt x="12" y="0"/>
                  </a:lnTo>
                  <a:lnTo>
                    <a:pt x="5"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2" name="Freeform 519">
              <a:extLst>
                <a:ext uri="{FF2B5EF4-FFF2-40B4-BE49-F238E27FC236}">
                  <a16:creationId xmlns:a16="http://schemas.microsoft.com/office/drawing/2014/main" xmlns="" id="{8817B733-AF79-9E42-AA6D-0790CD04C7BD}"/>
                </a:ext>
              </a:extLst>
            </p:cNvPr>
            <p:cNvSpPr>
              <a:spLocks/>
            </p:cNvSpPr>
            <p:nvPr/>
          </p:nvSpPr>
          <p:spPr bwMode="auto">
            <a:xfrm>
              <a:off x="3170" y="3699"/>
              <a:ext cx="45" cy="32"/>
            </a:xfrm>
            <a:custGeom>
              <a:avLst/>
              <a:gdLst>
                <a:gd name="T0" fmla="*/ 0 w 45"/>
                <a:gd name="T1" fmla="*/ 16 h 32"/>
                <a:gd name="T2" fmla="*/ 0 w 45"/>
                <a:gd name="T3" fmla="*/ 16 h 32"/>
                <a:gd name="T4" fmla="*/ 3 w 45"/>
                <a:gd name="T5" fmla="*/ 23 h 32"/>
                <a:gd name="T6" fmla="*/ 7 w 45"/>
                <a:gd name="T7" fmla="*/ 27 h 32"/>
                <a:gd name="T8" fmla="*/ 16 w 45"/>
                <a:gd name="T9" fmla="*/ 29 h 32"/>
                <a:gd name="T10" fmla="*/ 23 w 45"/>
                <a:gd name="T11" fmla="*/ 32 h 32"/>
                <a:gd name="T12" fmla="*/ 23 w 45"/>
                <a:gd name="T13" fmla="*/ 32 h 32"/>
                <a:gd name="T14" fmla="*/ 32 w 45"/>
                <a:gd name="T15" fmla="*/ 29 h 32"/>
                <a:gd name="T16" fmla="*/ 39 w 45"/>
                <a:gd name="T17" fmla="*/ 27 h 32"/>
                <a:gd name="T18" fmla="*/ 43 w 45"/>
                <a:gd name="T19" fmla="*/ 20 h 32"/>
                <a:gd name="T20" fmla="*/ 45 w 45"/>
                <a:gd name="T21" fmla="*/ 16 h 32"/>
                <a:gd name="T22" fmla="*/ 45 w 45"/>
                <a:gd name="T23" fmla="*/ 16 h 32"/>
                <a:gd name="T24" fmla="*/ 43 w 45"/>
                <a:gd name="T25" fmla="*/ 9 h 32"/>
                <a:gd name="T26" fmla="*/ 36 w 45"/>
                <a:gd name="T27" fmla="*/ 5 h 32"/>
                <a:gd name="T28" fmla="*/ 30 w 45"/>
                <a:gd name="T29" fmla="*/ 0 h 32"/>
                <a:gd name="T30" fmla="*/ 23 w 45"/>
                <a:gd name="T31" fmla="*/ 0 h 32"/>
                <a:gd name="T32" fmla="*/ 23 w 45"/>
                <a:gd name="T33" fmla="*/ 0 h 32"/>
                <a:gd name="T34" fmla="*/ 14 w 45"/>
                <a:gd name="T35" fmla="*/ 2 h 32"/>
                <a:gd name="T36" fmla="*/ 7 w 45"/>
                <a:gd name="T37" fmla="*/ 5 h 32"/>
                <a:gd name="T38" fmla="*/ 3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3" y="23"/>
                  </a:lnTo>
                  <a:lnTo>
                    <a:pt x="7" y="27"/>
                  </a:lnTo>
                  <a:lnTo>
                    <a:pt x="16" y="29"/>
                  </a:lnTo>
                  <a:lnTo>
                    <a:pt x="23" y="32"/>
                  </a:lnTo>
                  <a:lnTo>
                    <a:pt x="32" y="29"/>
                  </a:lnTo>
                  <a:lnTo>
                    <a:pt x="39" y="27"/>
                  </a:lnTo>
                  <a:lnTo>
                    <a:pt x="43" y="20"/>
                  </a:lnTo>
                  <a:lnTo>
                    <a:pt x="45" y="16"/>
                  </a:lnTo>
                  <a:lnTo>
                    <a:pt x="43" y="9"/>
                  </a:lnTo>
                  <a:lnTo>
                    <a:pt x="36" y="5"/>
                  </a:lnTo>
                  <a:lnTo>
                    <a:pt x="30" y="0"/>
                  </a:lnTo>
                  <a:lnTo>
                    <a:pt x="23" y="0"/>
                  </a:lnTo>
                  <a:lnTo>
                    <a:pt x="14" y="2"/>
                  </a:lnTo>
                  <a:lnTo>
                    <a:pt x="7" y="5"/>
                  </a:lnTo>
                  <a:lnTo>
                    <a:pt x="3"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3" name="Freeform 520">
              <a:extLst>
                <a:ext uri="{FF2B5EF4-FFF2-40B4-BE49-F238E27FC236}">
                  <a16:creationId xmlns:a16="http://schemas.microsoft.com/office/drawing/2014/main" xmlns="" id="{DB43DEFD-1819-284D-B679-0B0536743AD8}"/>
                </a:ext>
              </a:extLst>
            </p:cNvPr>
            <p:cNvSpPr>
              <a:spLocks/>
            </p:cNvSpPr>
            <p:nvPr/>
          </p:nvSpPr>
          <p:spPr bwMode="auto">
            <a:xfrm>
              <a:off x="3170" y="3699"/>
              <a:ext cx="45" cy="32"/>
            </a:xfrm>
            <a:custGeom>
              <a:avLst/>
              <a:gdLst>
                <a:gd name="T0" fmla="*/ 0 w 45"/>
                <a:gd name="T1" fmla="*/ 16 h 32"/>
                <a:gd name="T2" fmla="*/ 0 w 45"/>
                <a:gd name="T3" fmla="*/ 16 h 32"/>
                <a:gd name="T4" fmla="*/ 3 w 45"/>
                <a:gd name="T5" fmla="*/ 23 h 32"/>
                <a:gd name="T6" fmla="*/ 7 w 45"/>
                <a:gd name="T7" fmla="*/ 27 h 32"/>
                <a:gd name="T8" fmla="*/ 16 w 45"/>
                <a:gd name="T9" fmla="*/ 29 h 32"/>
                <a:gd name="T10" fmla="*/ 23 w 45"/>
                <a:gd name="T11" fmla="*/ 32 h 32"/>
                <a:gd name="T12" fmla="*/ 23 w 45"/>
                <a:gd name="T13" fmla="*/ 32 h 32"/>
                <a:gd name="T14" fmla="*/ 32 w 45"/>
                <a:gd name="T15" fmla="*/ 29 h 32"/>
                <a:gd name="T16" fmla="*/ 39 w 45"/>
                <a:gd name="T17" fmla="*/ 27 h 32"/>
                <a:gd name="T18" fmla="*/ 43 w 45"/>
                <a:gd name="T19" fmla="*/ 20 h 32"/>
                <a:gd name="T20" fmla="*/ 45 w 45"/>
                <a:gd name="T21" fmla="*/ 16 h 32"/>
                <a:gd name="T22" fmla="*/ 45 w 45"/>
                <a:gd name="T23" fmla="*/ 16 h 32"/>
                <a:gd name="T24" fmla="*/ 43 w 45"/>
                <a:gd name="T25" fmla="*/ 9 h 32"/>
                <a:gd name="T26" fmla="*/ 36 w 45"/>
                <a:gd name="T27" fmla="*/ 5 h 32"/>
                <a:gd name="T28" fmla="*/ 30 w 45"/>
                <a:gd name="T29" fmla="*/ 0 h 32"/>
                <a:gd name="T30" fmla="*/ 23 w 45"/>
                <a:gd name="T31" fmla="*/ 0 h 32"/>
                <a:gd name="T32" fmla="*/ 23 w 45"/>
                <a:gd name="T33" fmla="*/ 0 h 32"/>
                <a:gd name="T34" fmla="*/ 14 w 45"/>
                <a:gd name="T35" fmla="*/ 2 h 32"/>
                <a:gd name="T36" fmla="*/ 7 w 45"/>
                <a:gd name="T37" fmla="*/ 5 h 32"/>
                <a:gd name="T38" fmla="*/ 3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3" y="23"/>
                  </a:lnTo>
                  <a:lnTo>
                    <a:pt x="7" y="27"/>
                  </a:lnTo>
                  <a:lnTo>
                    <a:pt x="16" y="29"/>
                  </a:lnTo>
                  <a:lnTo>
                    <a:pt x="23" y="32"/>
                  </a:lnTo>
                  <a:lnTo>
                    <a:pt x="32" y="29"/>
                  </a:lnTo>
                  <a:lnTo>
                    <a:pt x="39" y="27"/>
                  </a:lnTo>
                  <a:lnTo>
                    <a:pt x="43" y="20"/>
                  </a:lnTo>
                  <a:lnTo>
                    <a:pt x="45" y="16"/>
                  </a:lnTo>
                  <a:lnTo>
                    <a:pt x="43" y="9"/>
                  </a:lnTo>
                  <a:lnTo>
                    <a:pt x="36" y="5"/>
                  </a:lnTo>
                  <a:lnTo>
                    <a:pt x="30" y="0"/>
                  </a:lnTo>
                  <a:lnTo>
                    <a:pt x="23" y="0"/>
                  </a:lnTo>
                  <a:lnTo>
                    <a:pt x="14" y="2"/>
                  </a:lnTo>
                  <a:lnTo>
                    <a:pt x="7" y="5"/>
                  </a:lnTo>
                  <a:lnTo>
                    <a:pt x="3"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4" name="Freeform 521">
              <a:extLst>
                <a:ext uri="{FF2B5EF4-FFF2-40B4-BE49-F238E27FC236}">
                  <a16:creationId xmlns:a16="http://schemas.microsoft.com/office/drawing/2014/main" xmlns="" id="{2565FBC8-B46A-1F4F-B742-0F40FB4DF6FB}"/>
                </a:ext>
              </a:extLst>
            </p:cNvPr>
            <p:cNvSpPr>
              <a:spLocks/>
            </p:cNvSpPr>
            <p:nvPr/>
          </p:nvSpPr>
          <p:spPr bwMode="auto">
            <a:xfrm>
              <a:off x="3128" y="3699"/>
              <a:ext cx="42" cy="32"/>
            </a:xfrm>
            <a:custGeom>
              <a:avLst/>
              <a:gdLst>
                <a:gd name="T0" fmla="*/ 0 w 42"/>
                <a:gd name="T1" fmla="*/ 16 h 32"/>
                <a:gd name="T2" fmla="*/ 0 w 42"/>
                <a:gd name="T3" fmla="*/ 16 h 32"/>
                <a:gd name="T4" fmla="*/ 2 w 42"/>
                <a:gd name="T5" fmla="*/ 23 h 32"/>
                <a:gd name="T6" fmla="*/ 6 w 42"/>
                <a:gd name="T7" fmla="*/ 27 h 32"/>
                <a:gd name="T8" fmla="*/ 13 w 42"/>
                <a:gd name="T9" fmla="*/ 32 h 32"/>
                <a:gd name="T10" fmla="*/ 22 w 42"/>
                <a:gd name="T11" fmla="*/ 32 h 32"/>
                <a:gd name="T12" fmla="*/ 22 w 42"/>
                <a:gd name="T13" fmla="*/ 32 h 32"/>
                <a:gd name="T14" fmla="*/ 31 w 42"/>
                <a:gd name="T15" fmla="*/ 29 h 32"/>
                <a:gd name="T16" fmla="*/ 38 w 42"/>
                <a:gd name="T17" fmla="*/ 27 h 32"/>
                <a:gd name="T18" fmla="*/ 42 w 42"/>
                <a:gd name="T19" fmla="*/ 23 h 32"/>
                <a:gd name="T20" fmla="*/ 42 w 42"/>
                <a:gd name="T21" fmla="*/ 16 h 32"/>
                <a:gd name="T22" fmla="*/ 42 w 42"/>
                <a:gd name="T23" fmla="*/ 16 h 32"/>
                <a:gd name="T24" fmla="*/ 40 w 42"/>
                <a:gd name="T25" fmla="*/ 9 h 32"/>
                <a:gd name="T26" fmla="*/ 36 w 42"/>
                <a:gd name="T27" fmla="*/ 5 h 32"/>
                <a:gd name="T28" fmla="*/ 29 w 42"/>
                <a:gd name="T29" fmla="*/ 2 h 32"/>
                <a:gd name="T30" fmla="*/ 22 w 42"/>
                <a:gd name="T31" fmla="*/ 0 h 32"/>
                <a:gd name="T32" fmla="*/ 22 w 42"/>
                <a:gd name="T33" fmla="*/ 0 h 32"/>
                <a:gd name="T34" fmla="*/ 13 w 42"/>
                <a:gd name="T35" fmla="*/ 2 h 32"/>
                <a:gd name="T36" fmla="*/ 6 w 42"/>
                <a:gd name="T37" fmla="*/ 5 h 32"/>
                <a:gd name="T38" fmla="*/ 2 w 42"/>
                <a:gd name="T39" fmla="*/ 9 h 32"/>
                <a:gd name="T40" fmla="*/ 0 w 4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2">
                  <a:moveTo>
                    <a:pt x="0" y="16"/>
                  </a:moveTo>
                  <a:lnTo>
                    <a:pt x="0" y="16"/>
                  </a:lnTo>
                  <a:lnTo>
                    <a:pt x="2" y="23"/>
                  </a:lnTo>
                  <a:lnTo>
                    <a:pt x="6" y="27"/>
                  </a:lnTo>
                  <a:lnTo>
                    <a:pt x="13" y="32"/>
                  </a:lnTo>
                  <a:lnTo>
                    <a:pt x="22" y="32"/>
                  </a:lnTo>
                  <a:lnTo>
                    <a:pt x="31" y="29"/>
                  </a:lnTo>
                  <a:lnTo>
                    <a:pt x="38" y="27"/>
                  </a:lnTo>
                  <a:lnTo>
                    <a:pt x="42" y="23"/>
                  </a:lnTo>
                  <a:lnTo>
                    <a:pt x="42" y="16"/>
                  </a:lnTo>
                  <a:lnTo>
                    <a:pt x="40" y="9"/>
                  </a:lnTo>
                  <a:lnTo>
                    <a:pt x="36" y="5"/>
                  </a:lnTo>
                  <a:lnTo>
                    <a:pt x="29" y="2"/>
                  </a:lnTo>
                  <a:lnTo>
                    <a:pt x="22" y="0"/>
                  </a:lnTo>
                  <a:lnTo>
                    <a:pt x="13" y="2"/>
                  </a:lnTo>
                  <a:lnTo>
                    <a:pt x="6"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5" name="Freeform 522">
              <a:extLst>
                <a:ext uri="{FF2B5EF4-FFF2-40B4-BE49-F238E27FC236}">
                  <a16:creationId xmlns:a16="http://schemas.microsoft.com/office/drawing/2014/main" xmlns="" id="{F423ECDA-27AF-0940-9493-AD9CCFD81C12}"/>
                </a:ext>
              </a:extLst>
            </p:cNvPr>
            <p:cNvSpPr>
              <a:spLocks/>
            </p:cNvSpPr>
            <p:nvPr/>
          </p:nvSpPr>
          <p:spPr bwMode="auto">
            <a:xfrm>
              <a:off x="3128" y="3699"/>
              <a:ext cx="42" cy="32"/>
            </a:xfrm>
            <a:custGeom>
              <a:avLst/>
              <a:gdLst>
                <a:gd name="T0" fmla="*/ 0 w 42"/>
                <a:gd name="T1" fmla="*/ 16 h 32"/>
                <a:gd name="T2" fmla="*/ 0 w 42"/>
                <a:gd name="T3" fmla="*/ 16 h 32"/>
                <a:gd name="T4" fmla="*/ 2 w 42"/>
                <a:gd name="T5" fmla="*/ 23 h 32"/>
                <a:gd name="T6" fmla="*/ 6 w 42"/>
                <a:gd name="T7" fmla="*/ 27 h 32"/>
                <a:gd name="T8" fmla="*/ 13 w 42"/>
                <a:gd name="T9" fmla="*/ 32 h 32"/>
                <a:gd name="T10" fmla="*/ 22 w 42"/>
                <a:gd name="T11" fmla="*/ 32 h 32"/>
                <a:gd name="T12" fmla="*/ 22 w 42"/>
                <a:gd name="T13" fmla="*/ 32 h 32"/>
                <a:gd name="T14" fmla="*/ 31 w 42"/>
                <a:gd name="T15" fmla="*/ 29 h 32"/>
                <a:gd name="T16" fmla="*/ 38 w 42"/>
                <a:gd name="T17" fmla="*/ 27 h 32"/>
                <a:gd name="T18" fmla="*/ 42 w 42"/>
                <a:gd name="T19" fmla="*/ 23 h 32"/>
                <a:gd name="T20" fmla="*/ 42 w 42"/>
                <a:gd name="T21" fmla="*/ 16 h 32"/>
                <a:gd name="T22" fmla="*/ 42 w 42"/>
                <a:gd name="T23" fmla="*/ 16 h 32"/>
                <a:gd name="T24" fmla="*/ 40 w 42"/>
                <a:gd name="T25" fmla="*/ 9 h 32"/>
                <a:gd name="T26" fmla="*/ 36 w 42"/>
                <a:gd name="T27" fmla="*/ 5 h 32"/>
                <a:gd name="T28" fmla="*/ 29 w 42"/>
                <a:gd name="T29" fmla="*/ 2 h 32"/>
                <a:gd name="T30" fmla="*/ 22 w 42"/>
                <a:gd name="T31" fmla="*/ 0 h 32"/>
                <a:gd name="T32" fmla="*/ 22 w 42"/>
                <a:gd name="T33" fmla="*/ 0 h 32"/>
                <a:gd name="T34" fmla="*/ 13 w 42"/>
                <a:gd name="T35" fmla="*/ 2 h 32"/>
                <a:gd name="T36" fmla="*/ 6 w 42"/>
                <a:gd name="T37" fmla="*/ 5 h 32"/>
                <a:gd name="T38" fmla="*/ 2 w 42"/>
                <a:gd name="T39" fmla="*/ 9 h 32"/>
                <a:gd name="T40" fmla="*/ 0 w 4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2">
                  <a:moveTo>
                    <a:pt x="0" y="16"/>
                  </a:moveTo>
                  <a:lnTo>
                    <a:pt x="0" y="16"/>
                  </a:lnTo>
                  <a:lnTo>
                    <a:pt x="2" y="23"/>
                  </a:lnTo>
                  <a:lnTo>
                    <a:pt x="6" y="27"/>
                  </a:lnTo>
                  <a:lnTo>
                    <a:pt x="13" y="32"/>
                  </a:lnTo>
                  <a:lnTo>
                    <a:pt x="22" y="32"/>
                  </a:lnTo>
                  <a:lnTo>
                    <a:pt x="31" y="29"/>
                  </a:lnTo>
                  <a:lnTo>
                    <a:pt x="38" y="27"/>
                  </a:lnTo>
                  <a:lnTo>
                    <a:pt x="42" y="23"/>
                  </a:lnTo>
                  <a:lnTo>
                    <a:pt x="42" y="16"/>
                  </a:lnTo>
                  <a:lnTo>
                    <a:pt x="40" y="9"/>
                  </a:lnTo>
                  <a:lnTo>
                    <a:pt x="36" y="5"/>
                  </a:lnTo>
                  <a:lnTo>
                    <a:pt x="29" y="2"/>
                  </a:lnTo>
                  <a:lnTo>
                    <a:pt x="22" y="0"/>
                  </a:lnTo>
                  <a:lnTo>
                    <a:pt x="13" y="2"/>
                  </a:lnTo>
                  <a:lnTo>
                    <a:pt x="6"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6" name="Freeform 523">
              <a:extLst>
                <a:ext uri="{FF2B5EF4-FFF2-40B4-BE49-F238E27FC236}">
                  <a16:creationId xmlns:a16="http://schemas.microsoft.com/office/drawing/2014/main" xmlns="" id="{B494C9F5-A30F-2F4A-BE81-3869EF58D653}"/>
                </a:ext>
              </a:extLst>
            </p:cNvPr>
            <p:cNvSpPr>
              <a:spLocks/>
            </p:cNvSpPr>
            <p:nvPr/>
          </p:nvSpPr>
          <p:spPr bwMode="auto">
            <a:xfrm>
              <a:off x="3085" y="3699"/>
              <a:ext cx="43" cy="32"/>
            </a:xfrm>
            <a:custGeom>
              <a:avLst/>
              <a:gdLst>
                <a:gd name="T0" fmla="*/ 0 w 43"/>
                <a:gd name="T1" fmla="*/ 16 h 32"/>
                <a:gd name="T2" fmla="*/ 0 w 43"/>
                <a:gd name="T3" fmla="*/ 16 h 32"/>
                <a:gd name="T4" fmla="*/ 2 w 43"/>
                <a:gd name="T5" fmla="*/ 23 h 32"/>
                <a:gd name="T6" fmla="*/ 4 w 43"/>
                <a:gd name="T7" fmla="*/ 27 h 32"/>
                <a:gd name="T8" fmla="*/ 13 w 43"/>
                <a:gd name="T9" fmla="*/ 32 h 32"/>
                <a:gd name="T10" fmla="*/ 20 w 43"/>
                <a:gd name="T11" fmla="*/ 32 h 32"/>
                <a:gd name="T12" fmla="*/ 20 w 43"/>
                <a:gd name="T13" fmla="*/ 32 h 32"/>
                <a:gd name="T14" fmla="*/ 29 w 43"/>
                <a:gd name="T15" fmla="*/ 32 h 32"/>
                <a:gd name="T16" fmla="*/ 36 w 43"/>
                <a:gd name="T17" fmla="*/ 27 h 32"/>
                <a:gd name="T18" fmla="*/ 40 w 43"/>
                <a:gd name="T19" fmla="*/ 23 h 32"/>
                <a:gd name="T20" fmla="*/ 43 w 43"/>
                <a:gd name="T21" fmla="*/ 16 h 32"/>
                <a:gd name="T22" fmla="*/ 43 w 43"/>
                <a:gd name="T23" fmla="*/ 16 h 32"/>
                <a:gd name="T24" fmla="*/ 40 w 43"/>
                <a:gd name="T25" fmla="*/ 9 h 32"/>
                <a:gd name="T26" fmla="*/ 36 w 43"/>
                <a:gd name="T27" fmla="*/ 5 h 32"/>
                <a:gd name="T28" fmla="*/ 29 w 43"/>
                <a:gd name="T29" fmla="*/ 2 h 32"/>
                <a:gd name="T30" fmla="*/ 22 w 43"/>
                <a:gd name="T31" fmla="*/ 0 h 32"/>
                <a:gd name="T32" fmla="*/ 22 w 43"/>
                <a:gd name="T33" fmla="*/ 0 h 32"/>
                <a:gd name="T34" fmla="*/ 13 w 43"/>
                <a:gd name="T35" fmla="*/ 2 h 32"/>
                <a:gd name="T36" fmla="*/ 7 w 43"/>
                <a:gd name="T37" fmla="*/ 5 h 32"/>
                <a:gd name="T38" fmla="*/ 2 w 43"/>
                <a:gd name="T39" fmla="*/ 11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2" y="23"/>
                  </a:lnTo>
                  <a:lnTo>
                    <a:pt x="4" y="27"/>
                  </a:lnTo>
                  <a:lnTo>
                    <a:pt x="13" y="32"/>
                  </a:lnTo>
                  <a:lnTo>
                    <a:pt x="20" y="32"/>
                  </a:lnTo>
                  <a:lnTo>
                    <a:pt x="29" y="32"/>
                  </a:lnTo>
                  <a:lnTo>
                    <a:pt x="36" y="27"/>
                  </a:lnTo>
                  <a:lnTo>
                    <a:pt x="40" y="23"/>
                  </a:lnTo>
                  <a:lnTo>
                    <a:pt x="43" y="16"/>
                  </a:lnTo>
                  <a:lnTo>
                    <a:pt x="40" y="9"/>
                  </a:lnTo>
                  <a:lnTo>
                    <a:pt x="36" y="5"/>
                  </a:lnTo>
                  <a:lnTo>
                    <a:pt x="29" y="2"/>
                  </a:lnTo>
                  <a:lnTo>
                    <a:pt x="22" y="0"/>
                  </a:lnTo>
                  <a:lnTo>
                    <a:pt x="13" y="2"/>
                  </a:lnTo>
                  <a:lnTo>
                    <a:pt x="7" y="5"/>
                  </a:lnTo>
                  <a:lnTo>
                    <a:pt x="2"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7" name="Freeform 524">
              <a:extLst>
                <a:ext uri="{FF2B5EF4-FFF2-40B4-BE49-F238E27FC236}">
                  <a16:creationId xmlns:a16="http://schemas.microsoft.com/office/drawing/2014/main" xmlns="" id="{6C072BA3-9DD1-D74C-80AB-0319DE9C8F4C}"/>
                </a:ext>
              </a:extLst>
            </p:cNvPr>
            <p:cNvSpPr>
              <a:spLocks/>
            </p:cNvSpPr>
            <p:nvPr/>
          </p:nvSpPr>
          <p:spPr bwMode="auto">
            <a:xfrm>
              <a:off x="3085" y="3699"/>
              <a:ext cx="43" cy="32"/>
            </a:xfrm>
            <a:custGeom>
              <a:avLst/>
              <a:gdLst>
                <a:gd name="T0" fmla="*/ 0 w 43"/>
                <a:gd name="T1" fmla="*/ 16 h 32"/>
                <a:gd name="T2" fmla="*/ 0 w 43"/>
                <a:gd name="T3" fmla="*/ 16 h 32"/>
                <a:gd name="T4" fmla="*/ 2 w 43"/>
                <a:gd name="T5" fmla="*/ 23 h 32"/>
                <a:gd name="T6" fmla="*/ 4 w 43"/>
                <a:gd name="T7" fmla="*/ 27 h 32"/>
                <a:gd name="T8" fmla="*/ 13 w 43"/>
                <a:gd name="T9" fmla="*/ 32 h 32"/>
                <a:gd name="T10" fmla="*/ 20 w 43"/>
                <a:gd name="T11" fmla="*/ 32 h 32"/>
                <a:gd name="T12" fmla="*/ 20 w 43"/>
                <a:gd name="T13" fmla="*/ 32 h 32"/>
                <a:gd name="T14" fmla="*/ 29 w 43"/>
                <a:gd name="T15" fmla="*/ 32 h 32"/>
                <a:gd name="T16" fmla="*/ 36 w 43"/>
                <a:gd name="T17" fmla="*/ 27 h 32"/>
                <a:gd name="T18" fmla="*/ 40 w 43"/>
                <a:gd name="T19" fmla="*/ 23 h 32"/>
                <a:gd name="T20" fmla="*/ 43 w 43"/>
                <a:gd name="T21" fmla="*/ 16 h 32"/>
                <a:gd name="T22" fmla="*/ 43 w 43"/>
                <a:gd name="T23" fmla="*/ 16 h 32"/>
                <a:gd name="T24" fmla="*/ 40 w 43"/>
                <a:gd name="T25" fmla="*/ 9 h 32"/>
                <a:gd name="T26" fmla="*/ 36 w 43"/>
                <a:gd name="T27" fmla="*/ 5 h 32"/>
                <a:gd name="T28" fmla="*/ 29 w 43"/>
                <a:gd name="T29" fmla="*/ 2 h 32"/>
                <a:gd name="T30" fmla="*/ 22 w 43"/>
                <a:gd name="T31" fmla="*/ 0 h 32"/>
                <a:gd name="T32" fmla="*/ 22 w 43"/>
                <a:gd name="T33" fmla="*/ 0 h 32"/>
                <a:gd name="T34" fmla="*/ 13 w 43"/>
                <a:gd name="T35" fmla="*/ 2 h 32"/>
                <a:gd name="T36" fmla="*/ 7 w 43"/>
                <a:gd name="T37" fmla="*/ 5 h 32"/>
                <a:gd name="T38" fmla="*/ 2 w 43"/>
                <a:gd name="T39" fmla="*/ 11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2" y="23"/>
                  </a:lnTo>
                  <a:lnTo>
                    <a:pt x="4" y="27"/>
                  </a:lnTo>
                  <a:lnTo>
                    <a:pt x="13" y="32"/>
                  </a:lnTo>
                  <a:lnTo>
                    <a:pt x="20" y="32"/>
                  </a:lnTo>
                  <a:lnTo>
                    <a:pt x="29" y="32"/>
                  </a:lnTo>
                  <a:lnTo>
                    <a:pt x="36" y="27"/>
                  </a:lnTo>
                  <a:lnTo>
                    <a:pt x="40" y="23"/>
                  </a:lnTo>
                  <a:lnTo>
                    <a:pt x="43" y="16"/>
                  </a:lnTo>
                  <a:lnTo>
                    <a:pt x="40" y="9"/>
                  </a:lnTo>
                  <a:lnTo>
                    <a:pt x="36" y="5"/>
                  </a:lnTo>
                  <a:lnTo>
                    <a:pt x="29" y="2"/>
                  </a:lnTo>
                  <a:lnTo>
                    <a:pt x="22" y="0"/>
                  </a:lnTo>
                  <a:lnTo>
                    <a:pt x="13" y="2"/>
                  </a:lnTo>
                  <a:lnTo>
                    <a:pt x="7" y="5"/>
                  </a:lnTo>
                  <a:lnTo>
                    <a:pt x="2"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8" name="Freeform 525">
              <a:extLst>
                <a:ext uri="{FF2B5EF4-FFF2-40B4-BE49-F238E27FC236}">
                  <a16:creationId xmlns:a16="http://schemas.microsoft.com/office/drawing/2014/main" xmlns="" id="{08D98792-F970-524F-A0AE-5ADF9CA6C95C}"/>
                </a:ext>
              </a:extLst>
            </p:cNvPr>
            <p:cNvSpPr>
              <a:spLocks/>
            </p:cNvSpPr>
            <p:nvPr/>
          </p:nvSpPr>
          <p:spPr bwMode="auto">
            <a:xfrm>
              <a:off x="3042" y="3701"/>
              <a:ext cx="43" cy="30"/>
            </a:xfrm>
            <a:custGeom>
              <a:avLst/>
              <a:gdLst>
                <a:gd name="T0" fmla="*/ 0 w 43"/>
                <a:gd name="T1" fmla="*/ 16 h 30"/>
                <a:gd name="T2" fmla="*/ 0 w 43"/>
                <a:gd name="T3" fmla="*/ 16 h 30"/>
                <a:gd name="T4" fmla="*/ 0 w 43"/>
                <a:gd name="T5" fmla="*/ 21 h 30"/>
                <a:gd name="T6" fmla="*/ 4 w 43"/>
                <a:gd name="T7" fmla="*/ 27 h 30"/>
                <a:gd name="T8" fmla="*/ 11 w 43"/>
                <a:gd name="T9" fmla="*/ 30 h 30"/>
                <a:gd name="T10" fmla="*/ 20 w 43"/>
                <a:gd name="T11" fmla="*/ 30 h 30"/>
                <a:gd name="T12" fmla="*/ 20 w 43"/>
                <a:gd name="T13" fmla="*/ 30 h 30"/>
                <a:gd name="T14" fmla="*/ 29 w 43"/>
                <a:gd name="T15" fmla="*/ 30 h 30"/>
                <a:gd name="T16" fmla="*/ 36 w 43"/>
                <a:gd name="T17" fmla="*/ 25 h 30"/>
                <a:gd name="T18" fmla="*/ 41 w 43"/>
                <a:gd name="T19" fmla="*/ 21 h 30"/>
                <a:gd name="T20" fmla="*/ 43 w 43"/>
                <a:gd name="T21" fmla="*/ 14 h 30"/>
                <a:gd name="T22" fmla="*/ 43 w 43"/>
                <a:gd name="T23" fmla="*/ 14 h 30"/>
                <a:gd name="T24" fmla="*/ 41 w 43"/>
                <a:gd name="T25" fmla="*/ 9 h 30"/>
                <a:gd name="T26" fmla="*/ 36 w 43"/>
                <a:gd name="T27" fmla="*/ 5 h 30"/>
                <a:gd name="T28" fmla="*/ 29 w 43"/>
                <a:gd name="T29" fmla="*/ 0 h 30"/>
                <a:gd name="T30" fmla="*/ 23 w 43"/>
                <a:gd name="T31" fmla="*/ 0 h 30"/>
                <a:gd name="T32" fmla="*/ 23 w 43"/>
                <a:gd name="T33" fmla="*/ 0 h 30"/>
                <a:gd name="T34" fmla="*/ 14 w 43"/>
                <a:gd name="T35" fmla="*/ 0 h 30"/>
                <a:gd name="T36" fmla="*/ 7 w 43"/>
                <a:gd name="T37" fmla="*/ 5 h 30"/>
                <a:gd name="T38" fmla="*/ 2 w 43"/>
                <a:gd name="T39" fmla="*/ 9 h 30"/>
                <a:gd name="T40" fmla="*/ 0 w 43"/>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0">
                  <a:moveTo>
                    <a:pt x="0" y="16"/>
                  </a:moveTo>
                  <a:lnTo>
                    <a:pt x="0" y="16"/>
                  </a:lnTo>
                  <a:lnTo>
                    <a:pt x="0" y="21"/>
                  </a:lnTo>
                  <a:lnTo>
                    <a:pt x="4" y="27"/>
                  </a:lnTo>
                  <a:lnTo>
                    <a:pt x="11" y="30"/>
                  </a:lnTo>
                  <a:lnTo>
                    <a:pt x="20" y="30"/>
                  </a:lnTo>
                  <a:lnTo>
                    <a:pt x="29" y="30"/>
                  </a:lnTo>
                  <a:lnTo>
                    <a:pt x="36" y="25"/>
                  </a:lnTo>
                  <a:lnTo>
                    <a:pt x="41" y="21"/>
                  </a:lnTo>
                  <a:lnTo>
                    <a:pt x="43" y="14"/>
                  </a:lnTo>
                  <a:lnTo>
                    <a:pt x="41" y="9"/>
                  </a:lnTo>
                  <a:lnTo>
                    <a:pt x="36" y="5"/>
                  </a:lnTo>
                  <a:lnTo>
                    <a:pt x="29" y="0"/>
                  </a:lnTo>
                  <a:lnTo>
                    <a:pt x="23" y="0"/>
                  </a:lnTo>
                  <a:lnTo>
                    <a:pt x="14" y="0"/>
                  </a:lnTo>
                  <a:lnTo>
                    <a:pt x="7"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09" name="Freeform 526">
              <a:extLst>
                <a:ext uri="{FF2B5EF4-FFF2-40B4-BE49-F238E27FC236}">
                  <a16:creationId xmlns:a16="http://schemas.microsoft.com/office/drawing/2014/main" xmlns="" id="{55454A70-B991-6D43-9DB7-97D53EDACD60}"/>
                </a:ext>
              </a:extLst>
            </p:cNvPr>
            <p:cNvSpPr>
              <a:spLocks/>
            </p:cNvSpPr>
            <p:nvPr/>
          </p:nvSpPr>
          <p:spPr bwMode="auto">
            <a:xfrm>
              <a:off x="3042" y="3701"/>
              <a:ext cx="43" cy="30"/>
            </a:xfrm>
            <a:custGeom>
              <a:avLst/>
              <a:gdLst>
                <a:gd name="T0" fmla="*/ 0 w 43"/>
                <a:gd name="T1" fmla="*/ 16 h 30"/>
                <a:gd name="T2" fmla="*/ 0 w 43"/>
                <a:gd name="T3" fmla="*/ 16 h 30"/>
                <a:gd name="T4" fmla="*/ 0 w 43"/>
                <a:gd name="T5" fmla="*/ 21 h 30"/>
                <a:gd name="T6" fmla="*/ 4 w 43"/>
                <a:gd name="T7" fmla="*/ 27 h 30"/>
                <a:gd name="T8" fmla="*/ 11 w 43"/>
                <a:gd name="T9" fmla="*/ 30 h 30"/>
                <a:gd name="T10" fmla="*/ 20 w 43"/>
                <a:gd name="T11" fmla="*/ 30 h 30"/>
                <a:gd name="T12" fmla="*/ 20 w 43"/>
                <a:gd name="T13" fmla="*/ 30 h 30"/>
                <a:gd name="T14" fmla="*/ 29 w 43"/>
                <a:gd name="T15" fmla="*/ 30 h 30"/>
                <a:gd name="T16" fmla="*/ 36 w 43"/>
                <a:gd name="T17" fmla="*/ 25 h 30"/>
                <a:gd name="T18" fmla="*/ 41 w 43"/>
                <a:gd name="T19" fmla="*/ 21 h 30"/>
                <a:gd name="T20" fmla="*/ 43 w 43"/>
                <a:gd name="T21" fmla="*/ 14 h 30"/>
                <a:gd name="T22" fmla="*/ 43 w 43"/>
                <a:gd name="T23" fmla="*/ 14 h 30"/>
                <a:gd name="T24" fmla="*/ 41 w 43"/>
                <a:gd name="T25" fmla="*/ 9 h 30"/>
                <a:gd name="T26" fmla="*/ 36 w 43"/>
                <a:gd name="T27" fmla="*/ 5 h 30"/>
                <a:gd name="T28" fmla="*/ 29 w 43"/>
                <a:gd name="T29" fmla="*/ 0 h 30"/>
                <a:gd name="T30" fmla="*/ 23 w 43"/>
                <a:gd name="T31" fmla="*/ 0 h 30"/>
                <a:gd name="T32" fmla="*/ 23 w 43"/>
                <a:gd name="T33" fmla="*/ 0 h 30"/>
                <a:gd name="T34" fmla="*/ 14 w 43"/>
                <a:gd name="T35" fmla="*/ 0 h 30"/>
                <a:gd name="T36" fmla="*/ 7 w 43"/>
                <a:gd name="T37" fmla="*/ 5 h 30"/>
                <a:gd name="T38" fmla="*/ 2 w 43"/>
                <a:gd name="T39" fmla="*/ 9 h 30"/>
                <a:gd name="T40" fmla="*/ 0 w 43"/>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0">
                  <a:moveTo>
                    <a:pt x="0" y="16"/>
                  </a:moveTo>
                  <a:lnTo>
                    <a:pt x="0" y="16"/>
                  </a:lnTo>
                  <a:lnTo>
                    <a:pt x="0" y="21"/>
                  </a:lnTo>
                  <a:lnTo>
                    <a:pt x="4" y="27"/>
                  </a:lnTo>
                  <a:lnTo>
                    <a:pt x="11" y="30"/>
                  </a:lnTo>
                  <a:lnTo>
                    <a:pt x="20" y="30"/>
                  </a:lnTo>
                  <a:lnTo>
                    <a:pt x="29" y="30"/>
                  </a:lnTo>
                  <a:lnTo>
                    <a:pt x="36" y="25"/>
                  </a:lnTo>
                  <a:lnTo>
                    <a:pt x="41" y="21"/>
                  </a:lnTo>
                  <a:lnTo>
                    <a:pt x="43" y="14"/>
                  </a:lnTo>
                  <a:lnTo>
                    <a:pt x="41" y="9"/>
                  </a:lnTo>
                  <a:lnTo>
                    <a:pt x="36" y="5"/>
                  </a:lnTo>
                  <a:lnTo>
                    <a:pt x="29" y="0"/>
                  </a:lnTo>
                  <a:lnTo>
                    <a:pt x="23" y="0"/>
                  </a:lnTo>
                  <a:lnTo>
                    <a:pt x="14" y="0"/>
                  </a:lnTo>
                  <a:lnTo>
                    <a:pt x="7"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0" name="Freeform 527">
              <a:extLst>
                <a:ext uri="{FF2B5EF4-FFF2-40B4-BE49-F238E27FC236}">
                  <a16:creationId xmlns:a16="http://schemas.microsoft.com/office/drawing/2014/main" xmlns="" id="{EA953757-7439-994F-A2BE-056416B26EE4}"/>
                </a:ext>
              </a:extLst>
            </p:cNvPr>
            <p:cNvSpPr>
              <a:spLocks/>
            </p:cNvSpPr>
            <p:nvPr/>
          </p:nvSpPr>
          <p:spPr bwMode="auto">
            <a:xfrm>
              <a:off x="2997" y="3701"/>
              <a:ext cx="45" cy="32"/>
            </a:xfrm>
            <a:custGeom>
              <a:avLst/>
              <a:gdLst>
                <a:gd name="T0" fmla="*/ 0 w 45"/>
                <a:gd name="T1" fmla="*/ 16 h 32"/>
                <a:gd name="T2" fmla="*/ 0 w 45"/>
                <a:gd name="T3" fmla="*/ 16 h 32"/>
                <a:gd name="T4" fmla="*/ 2 w 45"/>
                <a:gd name="T5" fmla="*/ 23 h 32"/>
                <a:gd name="T6" fmla="*/ 7 w 45"/>
                <a:gd name="T7" fmla="*/ 27 h 32"/>
                <a:gd name="T8" fmla="*/ 13 w 45"/>
                <a:gd name="T9" fmla="*/ 30 h 32"/>
                <a:gd name="T10" fmla="*/ 20 w 45"/>
                <a:gd name="T11" fmla="*/ 32 h 32"/>
                <a:gd name="T12" fmla="*/ 20 w 45"/>
                <a:gd name="T13" fmla="*/ 32 h 32"/>
                <a:gd name="T14" fmla="*/ 29 w 45"/>
                <a:gd name="T15" fmla="*/ 30 h 32"/>
                <a:gd name="T16" fmla="*/ 36 w 45"/>
                <a:gd name="T17" fmla="*/ 27 h 32"/>
                <a:gd name="T18" fmla="*/ 43 w 45"/>
                <a:gd name="T19" fmla="*/ 21 h 32"/>
                <a:gd name="T20" fmla="*/ 45 w 45"/>
                <a:gd name="T21" fmla="*/ 16 h 32"/>
                <a:gd name="T22" fmla="*/ 45 w 45"/>
                <a:gd name="T23" fmla="*/ 16 h 32"/>
                <a:gd name="T24" fmla="*/ 43 w 45"/>
                <a:gd name="T25" fmla="*/ 9 h 32"/>
                <a:gd name="T26" fmla="*/ 38 w 45"/>
                <a:gd name="T27" fmla="*/ 5 h 32"/>
                <a:gd name="T28" fmla="*/ 31 w 45"/>
                <a:gd name="T29" fmla="*/ 0 h 32"/>
                <a:gd name="T30" fmla="*/ 25 w 45"/>
                <a:gd name="T31" fmla="*/ 0 h 32"/>
                <a:gd name="T32" fmla="*/ 25 w 45"/>
                <a:gd name="T33" fmla="*/ 0 h 32"/>
                <a:gd name="T34" fmla="*/ 16 w 45"/>
                <a:gd name="T35" fmla="*/ 0 h 32"/>
                <a:gd name="T36" fmla="*/ 9 w 45"/>
                <a:gd name="T37" fmla="*/ 5 h 32"/>
                <a:gd name="T38" fmla="*/ 2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7" y="27"/>
                  </a:lnTo>
                  <a:lnTo>
                    <a:pt x="13" y="30"/>
                  </a:lnTo>
                  <a:lnTo>
                    <a:pt x="20" y="32"/>
                  </a:lnTo>
                  <a:lnTo>
                    <a:pt x="29" y="30"/>
                  </a:lnTo>
                  <a:lnTo>
                    <a:pt x="36" y="27"/>
                  </a:lnTo>
                  <a:lnTo>
                    <a:pt x="43" y="21"/>
                  </a:lnTo>
                  <a:lnTo>
                    <a:pt x="45" y="16"/>
                  </a:lnTo>
                  <a:lnTo>
                    <a:pt x="43" y="9"/>
                  </a:lnTo>
                  <a:lnTo>
                    <a:pt x="38" y="5"/>
                  </a:lnTo>
                  <a:lnTo>
                    <a:pt x="31" y="0"/>
                  </a:lnTo>
                  <a:lnTo>
                    <a:pt x="25" y="0"/>
                  </a:lnTo>
                  <a:lnTo>
                    <a:pt x="16" y="0"/>
                  </a:lnTo>
                  <a:lnTo>
                    <a:pt x="9"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1" name="Freeform 528">
              <a:extLst>
                <a:ext uri="{FF2B5EF4-FFF2-40B4-BE49-F238E27FC236}">
                  <a16:creationId xmlns:a16="http://schemas.microsoft.com/office/drawing/2014/main" xmlns="" id="{84EA1B84-F369-B94F-977A-95B1217260FD}"/>
                </a:ext>
              </a:extLst>
            </p:cNvPr>
            <p:cNvSpPr>
              <a:spLocks/>
            </p:cNvSpPr>
            <p:nvPr/>
          </p:nvSpPr>
          <p:spPr bwMode="auto">
            <a:xfrm>
              <a:off x="2997" y="3701"/>
              <a:ext cx="45" cy="32"/>
            </a:xfrm>
            <a:custGeom>
              <a:avLst/>
              <a:gdLst>
                <a:gd name="T0" fmla="*/ 0 w 45"/>
                <a:gd name="T1" fmla="*/ 16 h 32"/>
                <a:gd name="T2" fmla="*/ 0 w 45"/>
                <a:gd name="T3" fmla="*/ 16 h 32"/>
                <a:gd name="T4" fmla="*/ 2 w 45"/>
                <a:gd name="T5" fmla="*/ 23 h 32"/>
                <a:gd name="T6" fmla="*/ 7 w 45"/>
                <a:gd name="T7" fmla="*/ 27 h 32"/>
                <a:gd name="T8" fmla="*/ 13 w 45"/>
                <a:gd name="T9" fmla="*/ 30 h 32"/>
                <a:gd name="T10" fmla="*/ 20 w 45"/>
                <a:gd name="T11" fmla="*/ 32 h 32"/>
                <a:gd name="T12" fmla="*/ 20 w 45"/>
                <a:gd name="T13" fmla="*/ 32 h 32"/>
                <a:gd name="T14" fmla="*/ 29 w 45"/>
                <a:gd name="T15" fmla="*/ 30 h 32"/>
                <a:gd name="T16" fmla="*/ 36 w 45"/>
                <a:gd name="T17" fmla="*/ 27 h 32"/>
                <a:gd name="T18" fmla="*/ 43 w 45"/>
                <a:gd name="T19" fmla="*/ 21 h 32"/>
                <a:gd name="T20" fmla="*/ 45 w 45"/>
                <a:gd name="T21" fmla="*/ 16 h 32"/>
                <a:gd name="T22" fmla="*/ 45 w 45"/>
                <a:gd name="T23" fmla="*/ 16 h 32"/>
                <a:gd name="T24" fmla="*/ 43 w 45"/>
                <a:gd name="T25" fmla="*/ 9 h 32"/>
                <a:gd name="T26" fmla="*/ 38 w 45"/>
                <a:gd name="T27" fmla="*/ 5 h 32"/>
                <a:gd name="T28" fmla="*/ 31 w 45"/>
                <a:gd name="T29" fmla="*/ 0 h 32"/>
                <a:gd name="T30" fmla="*/ 25 w 45"/>
                <a:gd name="T31" fmla="*/ 0 h 32"/>
                <a:gd name="T32" fmla="*/ 25 w 45"/>
                <a:gd name="T33" fmla="*/ 0 h 32"/>
                <a:gd name="T34" fmla="*/ 16 w 45"/>
                <a:gd name="T35" fmla="*/ 0 h 32"/>
                <a:gd name="T36" fmla="*/ 9 w 45"/>
                <a:gd name="T37" fmla="*/ 5 h 32"/>
                <a:gd name="T38" fmla="*/ 2 w 45"/>
                <a:gd name="T39" fmla="*/ 9 h 32"/>
                <a:gd name="T40" fmla="*/ 0 w 4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32">
                  <a:moveTo>
                    <a:pt x="0" y="16"/>
                  </a:moveTo>
                  <a:lnTo>
                    <a:pt x="0" y="16"/>
                  </a:lnTo>
                  <a:lnTo>
                    <a:pt x="2" y="23"/>
                  </a:lnTo>
                  <a:lnTo>
                    <a:pt x="7" y="27"/>
                  </a:lnTo>
                  <a:lnTo>
                    <a:pt x="13" y="30"/>
                  </a:lnTo>
                  <a:lnTo>
                    <a:pt x="20" y="32"/>
                  </a:lnTo>
                  <a:lnTo>
                    <a:pt x="29" y="30"/>
                  </a:lnTo>
                  <a:lnTo>
                    <a:pt x="36" y="27"/>
                  </a:lnTo>
                  <a:lnTo>
                    <a:pt x="43" y="21"/>
                  </a:lnTo>
                  <a:lnTo>
                    <a:pt x="45" y="16"/>
                  </a:lnTo>
                  <a:lnTo>
                    <a:pt x="43" y="9"/>
                  </a:lnTo>
                  <a:lnTo>
                    <a:pt x="38" y="5"/>
                  </a:lnTo>
                  <a:lnTo>
                    <a:pt x="31" y="0"/>
                  </a:lnTo>
                  <a:lnTo>
                    <a:pt x="25" y="0"/>
                  </a:lnTo>
                  <a:lnTo>
                    <a:pt x="16" y="0"/>
                  </a:lnTo>
                  <a:lnTo>
                    <a:pt x="9"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2" name="Freeform 529">
              <a:extLst>
                <a:ext uri="{FF2B5EF4-FFF2-40B4-BE49-F238E27FC236}">
                  <a16:creationId xmlns:a16="http://schemas.microsoft.com/office/drawing/2014/main" xmlns="" id="{E3BB83F7-548F-A940-B70B-CB901CDEBAF7}"/>
                </a:ext>
              </a:extLst>
            </p:cNvPr>
            <p:cNvSpPr>
              <a:spLocks/>
            </p:cNvSpPr>
            <p:nvPr/>
          </p:nvSpPr>
          <p:spPr bwMode="auto">
            <a:xfrm>
              <a:off x="2954" y="3701"/>
              <a:ext cx="43" cy="32"/>
            </a:xfrm>
            <a:custGeom>
              <a:avLst/>
              <a:gdLst>
                <a:gd name="T0" fmla="*/ 0 w 43"/>
                <a:gd name="T1" fmla="*/ 16 h 32"/>
                <a:gd name="T2" fmla="*/ 0 w 43"/>
                <a:gd name="T3" fmla="*/ 16 h 32"/>
                <a:gd name="T4" fmla="*/ 0 w 43"/>
                <a:gd name="T5" fmla="*/ 23 h 32"/>
                <a:gd name="T6" fmla="*/ 5 w 43"/>
                <a:gd name="T7" fmla="*/ 27 h 32"/>
                <a:gd name="T8" fmla="*/ 11 w 43"/>
                <a:gd name="T9" fmla="*/ 30 h 32"/>
                <a:gd name="T10" fmla="*/ 20 w 43"/>
                <a:gd name="T11" fmla="*/ 32 h 32"/>
                <a:gd name="T12" fmla="*/ 20 w 43"/>
                <a:gd name="T13" fmla="*/ 32 h 32"/>
                <a:gd name="T14" fmla="*/ 29 w 43"/>
                <a:gd name="T15" fmla="*/ 30 h 32"/>
                <a:gd name="T16" fmla="*/ 36 w 43"/>
                <a:gd name="T17" fmla="*/ 27 h 32"/>
                <a:gd name="T18" fmla="*/ 41 w 43"/>
                <a:gd name="T19" fmla="*/ 23 h 32"/>
                <a:gd name="T20" fmla="*/ 43 w 43"/>
                <a:gd name="T21" fmla="*/ 16 h 32"/>
                <a:gd name="T22" fmla="*/ 43 w 43"/>
                <a:gd name="T23" fmla="*/ 16 h 32"/>
                <a:gd name="T24" fmla="*/ 43 w 43"/>
                <a:gd name="T25" fmla="*/ 9 h 32"/>
                <a:gd name="T26" fmla="*/ 38 w 43"/>
                <a:gd name="T27" fmla="*/ 5 h 32"/>
                <a:gd name="T28" fmla="*/ 32 w 43"/>
                <a:gd name="T29" fmla="*/ 3 h 32"/>
                <a:gd name="T30" fmla="*/ 25 w 43"/>
                <a:gd name="T31" fmla="*/ 0 h 32"/>
                <a:gd name="T32" fmla="*/ 25 w 43"/>
                <a:gd name="T33" fmla="*/ 0 h 32"/>
                <a:gd name="T34" fmla="*/ 16 w 43"/>
                <a:gd name="T35" fmla="*/ 3 h 32"/>
                <a:gd name="T36" fmla="*/ 9 w 43"/>
                <a:gd name="T37" fmla="*/ 5 h 32"/>
                <a:gd name="T38" fmla="*/ 2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0" y="23"/>
                  </a:lnTo>
                  <a:lnTo>
                    <a:pt x="5" y="27"/>
                  </a:lnTo>
                  <a:lnTo>
                    <a:pt x="11" y="30"/>
                  </a:lnTo>
                  <a:lnTo>
                    <a:pt x="20" y="32"/>
                  </a:lnTo>
                  <a:lnTo>
                    <a:pt x="29" y="30"/>
                  </a:lnTo>
                  <a:lnTo>
                    <a:pt x="36" y="27"/>
                  </a:lnTo>
                  <a:lnTo>
                    <a:pt x="41" y="23"/>
                  </a:lnTo>
                  <a:lnTo>
                    <a:pt x="43" y="16"/>
                  </a:lnTo>
                  <a:lnTo>
                    <a:pt x="43" y="9"/>
                  </a:lnTo>
                  <a:lnTo>
                    <a:pt x="38" y="5"/>
                  </a:lnTo>
                  <a:lnTo>
                    <a:pt x="32" y="3"/>
                  </a:lnTo>
                  <a:lnTo>
                    <a:pt x="25" y="0"/>
                  </a:lnTo>
                  <a:lnTo>
                    <a:pt x="16" y="3"/>
                  </a:lnTo>
                  <a:lnTo>
                    <a:pt x="9"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3" name="Freeform 530">
              <a:extLst>
                <a:ext uri="{FF2B5EF4-FFF2-40B4-BE49-F238E27FC236}">
                  <a16:creationId xmlns:a16="http://schemas.microsoft.com/office/drawing/2014/main" xmlns="" id="{6DAFE0D1-16F2-D849-8C50-A98E6EA0EA89}"/>
                </a:ext>
              </a:extLst>
            </p:cNvPr>
            <p:cNvSpPr>
              <a:spLocks/>
            </p:cNvSpPr>
            <p:nvPr/>
          </p:nvSpPr>
          <p:spPr bwMode="auto">
            <a:xfrm>
              <a:off x="2954" y="3701"/>
              <a:ext cx="43" cy="32"/>
            </a:xfrm>
            <a:custGeom>
              <a:avLst/>
              <a:gdLst>
                <a:gd name="T0" fmla="*/ 0 w 43"/>
                <a:gd name="T1" fmla="*/ 16 h 32"/>
                <a:gd name="T2" fmla="*/ 0 w 43"/>
                <a:gd name="T3" fmla="*/ 16 h 32"/>
                <a:gd name="T4" fmla="*/ 0 w 43"/>
                <a:gd name="T5" fmla="*/ 23 h 32"/>
                <a:gd name="T6" fmla="*/ 5 w 43"/>
                <a:gd name="T7" fmla="*/ 27 h 32"/>
                <a:gd name="T8" fmla="*/ 11 w 43"/>
                <a:gd name="T9" fmla="*/ 30 h 32"/>
                <a:gd name="T10" fmla="*/ 20 w 43"/>
                <a:gd name="T11" fmla="*/ 32 h 32"/>
                <a:gd name="T12" fmla="*/ 20 w 43"/>
                <a:gd name="T13" fmla="*/ 32 h 32"/>
                <a:gd name="T14" fmla="*/ 29 w 43"/>
                <a:gd name="T15" fmla="*/ 30 h 32"/>
                <a:gd name="T16" fmla="*/ 36 w 43"/>
                <a:gd name="T17" fmla="*/ 27 h 32"/>
                <a:gd name="T18" fmla="*/ 41 w 43"/>
                <a:gd name="T19" fmla="*/ 23 h 32"/>
                <a:gd name="T20" fmla="*/ 43 w 43"/>
                <a:gd name="T21" fmla="*/ 16 h 32"/>
                <a:gd name="T22" fmla="*/ 43 w 43"/>
                <a:gd name="T23" fmla="*/ 16 h 32"/>
                <a:gd name="T24" fmla="*/ 43 w 43"/>
                <a:gd name="T25" fmla="*/ 9 h 32"/>
                <a:gd name="T26" fmla="*/ 38 w 43"/>
                <a:gd name="T27" fmla="*/ 5 h 32"/>
                <a:gd name="T28" fmla="*/ 32 w 43"/>
                <a:gd name="T29" fmla="*/ 3 h 32"/>
                <a:gd name="T30" fmla="*/ 25 w 43"/>
                <a:gd name="T31" fmla="*/ 0 h 32"/>
                <a:gd name="T32" fmla="*/ 25 w 43"/>
                <a:gd name="T33" fmla="*/ 0 h 32"/>
                <a:gd name="T34" fmla="*/ 16 w 43"/>
                <a:gd name="T35" fmla="*/ 3 h 32"/>
                <a:gd name="T36" fmla="*/ 9 w 43"/>
                <a:gd name="T37" fmla="*/ 5 h 32"/>
                <a:gd name="T38" fmla="*/ 2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0" y="23"/>
                  </a:lnTo>
                  <a:lnTo>
                    <a:pt x="5" y="27"/>
                  </a:lnTo>
                  <a:lnTo>
                    <a:pt x="11" y="30"/>
                  </a:lnTo>
                  <a:lnTo>
                    <a:pt x="20" y="32"/>
                  </a:lnTo>
                  <a:lnTo>
                    <a:pt x="29" y="30"/>
                  </a:lnTo>
                  <a:lnTo>
                    <a:pt x="36" y="27"/>
                  </a:lnTo>
                  <a:lnTo>
                    <a:pt x="41" y="23"/>
                  </a:lnTo>
                  <a:lnTo>
                    <a:pt x="43" y="16"/>
                  </a:lnTo>
                  <a:lnTo>
                    <a:pt x="43" y="9"/>
                  </a:lnTo>
                  <a:lnTo>
                    <a:pt x="38" y="5"/>
                  </a:lnTo>
                  <a:lnTo>
                    <a:pt x="32" y="3"/>
                  </a:lnTo>
                  <a:lnTo>
                    <a:pt x="25" y="0"/>
                  </a:lnTo>
                  <a:lnTo>
                    <a:pt x="16" y="3"/>
                  </a:lnTo>
                  <a:lnTo>
                    <a:pt x="9"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4" name="Freeform 531">
              <a:extLst>
                <a:ext uri="{FF2B5EF4-FFF2-40B4-BE49-F238E27FC236}">
                  <a16:creationId xmlns:a16="http://schemas.microsoft.com/office/drawing/2014/main" xmlns="" id="{7037B788-D931-AD48-AEC3-2E70573609EA}"/>
                </a:ext>
              </a:extLst>
            </p:cNvPr>
            <p:cNvSpPr>
              <a:spLocks/>
            </p:cNvSpPr>
            <p:nvPr/>
          </p:nvSpPr>
          <p:spPr bwMode="auto">
            <a:xfrm>
              <a:off x="2155" y="3710"/>
              <a:ext cx="49" cy="32"/>
            </a:xfrm>
            <a:custGeom>
              <a:avLst/>
              <a:gdLst>
                <a:gd name="T0" fmla="*/ 2 w 49"/>
                <a:gd name="T1" fmla="*/ 16 h 32"/>
                <a:gd name="T2" fmla="*/ 2 w 49"/>
                <a:gd name="T3" fmla="*/ 16 h 32"/>
                <a:gd name="T4" fmla="*/ 0 w 49"/>
                <a:gd name="T5" fmla="*/ 23 h 32"/>
                <a:gd name="T6" fmla="*/ 0 w 49"/>
                <a:gd name="T7" fmla="*/ 27 h 32"/>
                <a:gd name="T8" fmla="*/ 4 w 49"/>
                <a:gd name="T9" fmla="*/ 30 h 32"/>
                <a:gd name="T10" fmla="*/ 13 w 49"/>
                <a:gd name="T11" fmla="*/ 32 h 32"/>
                <a:gd name="T12" fmla="*/ 13 w 49"/>
                <a:gd name="T13" fmla="*/ 32 h 32"/>
                <a:gd name="T14" fmla="*/ 22 w 49"/>
                <a:gd name="T15" fmla="*/ 30 h 32"/>
                <a:gd name="T16" fmla="*/ 33 w 49"/>
                <a:gd name="T17" fmla="*/ 27 h 32"/>
                <a:gd name="T18" fmla="*/ 40 w 49"/>
                <a:gd name="T19" fmla="*/ 21 h 32"/>
                <a:gd name="T20" fmla="*/ 47 w 49"/>
                <a:gd name="T21" fmla="*/ 16 h 32"/>
                <a:gd name="T22" fmla="*/ 47 w 49"/>
                <a:gd name="T23" fmla="*/ 16 h 32"/>
                <a:gd name="T24" fmla="*/ 49 w 49"/>
                <a:gd name="T25" fmla="*/ 9 h 32"/>
                <a:gd name="T26" fmla="*/ 49 w 49"/>
                <a:gd name="T27" fmla="*/ 5 h 32"/>
                <a:gd name="T28" fmla="*/ 45 w 49"/>
                <a:gd name="T29" fmla="*/ 0 h 32"/>
                <a:gd name="T30" fmla="*/ 36 w 49"/>
                <a:gd name="T31" fmla="*/ 0 h 32"/>
                <a:gd name="T32" fmla="*/ 36 w 49"/>
                <a:gd name="T33" fmla="*/ 0 h 32"/>
                <a:gd name="T34" fmla="*/ 27 w 49"/>
                <a:gd name="T35" fmla="*/ 3 h 32"/>
                <a:gd name="T36" fmla="*/ 18 w 49"/>
                <a:gd name="T37" fmla="*/ 5 h 32"/>
                <a:gd name="T38" fmla="*/ 9 w 49"/>
                <a:gd name="T39" fmla="*/ 9 h 32"/>
                <a:gd name="T40" fmla="*/ 2 w 4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2">
                  <a:moveTo>
                    <a:pt x="2" y="16"/>
                  </a:moveTo>
                  <a:lnTo>
                    <a:pt x="2" y="16"/>
                  </a:lnTo>
                  <a:lnTo>
                    <a:pt x="0" y="23"/>
                  </a:lnTo>
                  <a:lnTo>
                    <a:pt x="0" y="27"/>
                  </a:lnTo>
                  <a:lnTo>
                    <a:pt x="4" y="30"/>
                  </a:lnTo>
                  <a:lnTo>
                    <a:pt x="13" y="32"/>
                  </a:lnTo>
                  <a:lnTo>
                    <a:pt x="22" y="30"/>
                  </a:lnTo>
                  <a:lnTo>
                    <a:pt x="33" y="27"/>
                  </a:lnTo>
                  <a:lnTo>
                    <a:pt x="40" y="21"/>
                  </a:lnTo>
                  <a:lnTo>
                    <a:pt x="47" y="16"/>
                  </a:lnTo>
                  <a:lnTo>
                    <a:pt x="49" y="9"/>
                  </a:lnTo>
                  <a:lnTo>
                    <a:pt x="49" y="5"/>
                  </a:lnTo>
                  <a:lnTo>
                    <a:pt x="45" y="0"/>
                  </a:lnTo>
                  <a:lnTo>
                    <a:pt x="36" y="0"/>
                  </a:lnTo>
                  <a:lnTo>
                    <a:pt x="27" y="3"/>
                  </a:lnTo>
                  <a:lnTo>
                    <a:pt x="18" y="5"/>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5" name="Freeform 532">
              <a:extLst>
                <a:ext uri="{FF2B5EF4-FFF2-40B4-BE49-F238E27FC236}">
                  <a16:creationId xmlns:a16="http://schemas.microsoft.com/office/drawing/2014/main" xmlns="" id="{337FE312-D182-FC47-90EF-0EBC43292138}"/>
                </a:ext>
              </a:extLst>
            </p:cNvPr>
            <p:cNvSpPr>
              <a:spLocks/>
            </p:cNvSpPr>
            <p:nvPr/>
          </p:nvSpPr>
          <p:spPr bwMode="auto">
            <a:xfrm>
              <a:off x="2155" y="3710"/>
              <a:ext cx="49" cy="32"/>
            </a:xfrm>
            <a:custGeom>
              <a:avLst/>
              <a:gdLst>
                <a:gd name="T0" fmla="*/ 2 w 49"/>
                <a:gd name="T1" fmla="*/ 16 h 32"/>
                <a:gd name="T2" fmla="*/ 2 w 49"/>
                <a:gd name="T3" fmla="*/ 16 h 32"/>
                <a:gd name="T4" fmla="*/ 0 w 49"/>
                <a:gd name="T5" fmla="*/ 23 h 32"/>
                <a:gd name="T6" fmla="*/ 0 w 49"/>
                <a:gd name="T7" fmla="*/ 27 h 32"/>
                <a:gd name="T8" fmla="*/ 4 w 49"/>
                <a:gd name="T9" fmla="*/ 30 h 32"/>
                <a:gd name="T10" fmla="*/ 13 w 49"/>
                <a:gd name="T11" fmla="*/ 32 h 32"/>
                <a:gd name="T12" fmla="*/ 13 w 49"/>
                <a:gd name="T13" fmla="*/ 32 h 32"/>
                <a:gd name="T14" fmla="*/ 22 w 49"/>
                <a:gd name="T15" fmla="*/ 30 h 32"/>
                <a:gd name="T16" fmla="*/ 33 w 49"/>
                <a:gd name="T17" fmla="*/ 27 h 32"/>
                <a:gd name="T18" fmla="*/ 40 w 49"/>
                <a:gd name="T19" fmla="*/ 21 h 32"/>
                <a:gd name="T20" fmla="*/ 47 w 49"/>
                <a:gd name="T21" fmla="*/ 16 h 32"/>
                <a:gd name="T22" fmla="*/ 47 w 49"/>
                <a:gd name="T23" fmla="*/ 16 h 32"/>
                <a:gd name="T24" fmla="*/ 49 w 49"/>
                <a:gd name="T25" fmla="*/ 9 h 32"/>
                <a:gd name="T26" fmla="*/ 49 w 49"/>
                <a:gd name="T27" fmla="*/ 5 h 32"/>
                <a:gd name="T28" fmla="*/ 45 w 49"/>
                <a:gd name="T29" fmla="*/ 0 h 32"/>
                <a:gd name="T30" fmla="*/ 36 w 49"/>
                <a:gd name="T31" fmla="*/ 0 h 32"/>
                <a:gd name="T32" fmla="*/ 36 w 49"/>
                <a:gd name="T33" fmla="*/ 0 h 32"/>
                <a:gd name="T34" fmla="*/ 27 w 49"/>
                <a:gd name="T35" fmla="*/ 3 h 32"/>
                <a:gd name="T36" fmla="*/ 18 w 49"/>
                <a:gd name="T37" fmla="*/ 5 h 32"/>
                <a:gd name="T38" fmla="*/ 9 w 49"/>
                <a:gd name="T39" fmla="*/ 9 h 32"/>
                <a:gd name="T40" fmla="*/ 2 w 49"/>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2">
                  <a:moveTo>
                    <a:pt x="2" y="16"/>
                  </a:moveTo>
                  <a:lnTo>
                    <a:pt x="2" y="16"/>
                  </a:lnTo>
                  <a:lnTo>
                    <a:pt x="0" y="23"/>
                  </a:lnTo>
                  <a:lnTo>
                    <a:pt x="0" y="27"/>
                  </a:lnTo>
                  <a:lnTo>
                    <a:pt x="4" y="30"/>
                  </a:lnTo>
                  <a:lnTo>
                    <a:pt x="13" y="32"/>
                  </a:lnTo>
                  <a:lnTo>
                    <a:pt x="22" y="30"/>
                  </a:lnTo>
                  <a:lnTo>
                    <a:pt x="33" y="27"/>
                  </a:lnTo>
                  <a:lnTo>
                    <a:pt x="40" y="21"/>
                  </a:lnTo>
                  <a:lnTo>
                    <a:pt x="47" y="16"/>
                  </a:lnTo>
                  <a:lnTo>
                    <a:pt x="49" y="9"/>
                  </a:lnTo>
                  <a:lnTo>
                    <a:pt x="49" y="5"/>
                  </a:lnTo>
                  <a:lnTo>
                    <a:pt x="45" y="0"/>
                  </a:lnTo>
                  <a:lnTo>
                    <a:pt x="36" y="0"/>
                  </a:lnTo>
                  <a:lnTo>
                    <a:pt x="27" y="3"/>
                  </a:lnTo>
                  <a:lnTo>
                    <a:pt x="18" y="5"/>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6" name="Freeform 533">
              <a:extLst>
                <a:ext uri="{FF2B5EF4-FFF2-40B4-BE49-F238E27FC236}">
                  <a16:creationId xmlns:a16="http://schemas.microsoft.com/office/drawing/2014/main" xmlns="" id="{03E2F032-4D82-3D4E-9981-1EEB5263C7B0}"/>
                </a:ext>
              </a:extLst>
            </p:cNvPr>
            <p:cNvSpPr>
              <a:spLocks/>
            </p:cNvSpPr>
            <p:nvPr/>
          </p:nvSpPr>
          <p:spPr bwMode="auto">
            <a:xfrm>
              <a:off x="2107" y="3710"/>
              <a:ext cx="52" cy="32"/>
            </a:xfrm>
            <a:custGeom>
              <a:avLst/>
              <a:gdLst>
                <a:gd name="T0" fmla="*/ 5 w 52"/>
                <a:gd name="T1" fmla="*/ 16 h 32"/>
                <a:gd name="T2" fmla="*/ 5 w 52"/>
                <a:gd name="T3" fmla="*/ 16 h 32"/>
                <a:gd name="T4" fmla="*/ 0 w 52"/>
                <a:gd name="T5" fmla="*/ 23 h 32"/>
                <a:gd name="T6" fmla="*/ 3 w 52"/>
                <a:gd name="T7" fmla="*/ 27 h 32"/>
                <a:gd name="T8" fmla="*/ 7 w 52"/>
                <a:gd name="T9" fmla="*/ 30 h 32"/>
                <a:gd name="T10" fmla="*/ 14 w 52"/>
                <a:gd name="T11" fmla="*/ 32 h 32"/>
                <a:gd name="T12" fmla="*/ 14 w 52"/>
                <a:gd name="T13" fmla="*/ 32 h 32"/>
                <a:gd name="T14" fmla="*/ 25 w 52"/>
                <a:gd name="T15" fmla="*/ 30 h 32"/>
                <a:gd name="T16" fmla="*/ 34 w 52"/>
                <a:gd name="T17" fmla="*/ 27 h 32"/>
                <a:gd name="T18" fmla="*/ 43 w 52"/>
                <a:gd name="T19" fmla="*/ 23 h 32"/>
                <a:gd name="T20" fmla="*/ 50 w 52"/>
                <a:gd name="T21" fmla="*/ 16 h 32"/>
                <a:gd name="T22" fmla="*/ 50 w 52"/>
                <a:gd name="T23" fmla="*/ 16 h 32"/>
                <a:gd name="T24" fmla="*/ 52 w 52"/>
                <a:gd name="T25" fmla="*/ 9 h 32"/>
                <a:gd name="T26" fmla="*/ 52 w 52"/>
                <a:gd name="T27" fmla="*/ 5 h 32"/>
                <a:gd name="T28" fmla="*/ 48 w 52"/>
                <a:gd name="T29" fmla="*/ 3 h 32"/>
                <a:gd name="T30" fmla="*/ 39 w 52"/>
                <a:gd name="T31" fmla="*/ 0 h 32"/>
                <a:gd name="T32" fmla="*/ 39 w 52"/>
                <a:gd name="T33" fmla="*/ 0 h 32"/>
                <a:gd name="T34" fmla="*/ 30 w 52"/>
                <a:gd name="T35" fmla="*/ 3 h 32"/>
                <a:gd name="T36" fmla="*/ 18 w 52"/>
                <a:gd name="T37" fmla="*/ 5 h 32"/>
                <a:gd name="T38" fmla="*/ 12 w 52"/>
                <a:gd name="T39" fmla="*/ 9 h 32"/>
                <a:gd name="T40" fmla="*/ 5 w 5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2">
                  <a:moveTo>
                    <a:pt x="5" y="16"/>
                  </a:moveTo>
                  <a:lnTo>
                    <a:pt x="5" y="16"/>
                  </a:lnTo>
                  <a:lnTo>
                    <a:pt x="0" y="23"/>
                  </a:lnTo>
                  <a:lnTo>
                    <a:pt x="3" y="27"/>
                  </a:lnTo>
                  <a:lnTo>
                    <a:pt x="7" y="30"/>
                  </a:lnTo>
                  <a:lnTo>
                    <a:pt x="14" y="32"/>
                  </a:lnTo>
                  <a:lnTo>
                    <a:pt x="25" y="30"/>
                  </a:lnTo>
                  <a:lnTo>
                    <a:pt x="34" y="27"/>
                  </a:lnTo>
                  <a:lnTo>
                    <a:pt x="43" y="23"/>
                  </a:lnTo>
                  <a:lnTo>
                    <a:pt x="50" y="16"/>
                  </a:lnTo>
                  <a:lnTo>
                    <a:pt x="52" y="9"/>
                  </a:lnTo>
                  <a:lnTo>
                    <a:pt x="52" y="5"/>
                  </a:lnTo>
                  <a:lnTo>
                    <a:pt x="48" y="3"/>
                  </a:lnTo>
                  <a:lnTo>
                    <a:pt x="39" y="0"/>
                  </a:lnTo>
                  <a:lnTo>
                    <a:pt x="30" y="3"/>
                  </a:lnTo>
                  <a:lnTo>
                    <a:pt x="18" y="5"/>
                  </a:lnTo>
                  <a:lnTo>
                    <a:pt x="12"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7" name="Freeform 534">
              <a:extLst>
                <a:ext uri="{FF2B5EF4-FFF2-40B4-BE49-F238E27FC236}">
                  <a16:creationId xmlns:a16="http://schemas.microsoft.com/office/drawing/2014/main" xmlns="" id="{6D785DB1-852D-E944-A546-F652EED9D1A6}"/>
                </a:ext>
              </a:extLst>
            </p:cNvPr>
            <p:cNvSpPr>
              <a:spLocks/>
            </p:cNvSpPr>
            <p:nvPr/>
          </p:nvSpPr>
          <p:spPr bwMode="auto">
            <a:xfrm>
              <a:off x="2107" y="3710"/>
              <a:ext cx="52" cy="32"/>
            </a:xfrm>
            <a:custGeom>
              <a:avLst/>
              <a:gdLst>
                <a:gd name="T0" fmla="*/ 5 w 52"/>
                <a:gd name="T1" fmla="*/ 16 h 32"/>
                <a:gd name="T2" fmla="*/ 5 w 52"/>
                <a:gd name="T3" fmla="*/ 16 h 32"/>
                <a:gd name="T4" fmla="*/ 0 w 52"/>
                <a:gd name="T5" fmla="*/ 23 h 32"/>
                <a:gd name="T6" fmla="*/ 3 w 52"/>
                <a:gd name="T7" fmla="*/ 27 h 32"/>
                <a:gd name="T8" fmla="*/ 7 w 52"/>
                <a:gd name="T9" fmla="*/ 30 h 32"/>
                <a:gd name="T10" fmla="*/ 14 w 52"/>
                <a:gd name="T11" fmla="*/ 32 h 32"/>
                <a:gd name="T12" fmla="*/ 14 w 52"/>
                <a:gd name="T13" fmla="*/ 32 h 32"/>
                <a:gd name="T14" fmla="*/ 25 w 52"/>
                <a:gd name="T15" fmla="*/ 30 h 32"/>
                <a:gd name="T16" fmla="*/ 34 w 52"/>
                <a:gd name="T17" fmla="*/ 27 h 32"/>
                <a:gd name="T18" fmla="*/ 43 w 52"/>
                <a:gd name="T19" fmla="*/ 23 h 32"/>
                <a:gd name="T20" fmla="*/ 50 w 52"/>
                <a:gd name="T21" fmla="*/ 16 h 32"/>
                <a:gd name="T22" fmla="*/ 50 w 52"/>
                <a:gd name="T23" fmla="*/ 16 h 32"/>
                <a:gd name="T24" fmla="*/ 52 w 52"/>
                <a:gd name="T25" fmla="*/ 9 h 32"/>
                <a:gd name="T26" fmla="*/ 52 w 52"/>
                <a:gd name="T27" fmla="*/ 5 h 32"/>
                <a:gd name="T28" fmla="*/ 48 w 52"/>
                <a:gd name="T29" fmla="*/ 3 h 32"/>
                <a:gd name="T30" fmla="*/ 39 w 52"/>
                <a:gd name="T31" fmla="*/ 0 h 32"/>
                <a:gd name="T32" fmla="*/ 39 w 52"/>
                <a:gd name="T33" fmla="*/ 0 h 32"/>
                <a:gd name="T34" fmla="*/ 30 w 52"/>
                <a:gd name="T35" fmla="*/ 3 h 32"/>
                <a:gd name="T36" fmla="*/ 18 w 52"/>
                <a:gd name="T37" fmla="*/ 5 h 32"/>
                <a:gd name="T38" fmla="*/ 12 w 52"/>
                <a:gd name="T39" fmla="*/ 9 h 32"/>
                <a:gd name="T40" fmla="*/ 5 w 5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2">
                  <a:moveTo>
                    <a:pt x="5" y="16"/>
                  </a:moveTo>
                  <a:lnTo>
                    <a:pt x="5" y="16"/>
                  </a:lnTo>
                  <a:lnTo>
                    <a:pt x="0" y="23"/>
                  </a:lnTo>
                  <a:lnTo>
                    <a:pt x="3" y="27"/>
                  </a:lnTo>
                  <a:lnTo>
                    <a:pt x="7" y="30"/>
                  </a:lnTo>
                  <a:lnTo>
                    <a:pt x="14" y="32"/>
                  </a:lnTo>
                  <a:lnTo>
                    <a:pt x="25" y="30"/>
                  </a:lnTo>
                  <a:lnTo>
                    <a:pt x="34" y="27"/>
                  </a:lnTo>
                  <a:lnTo>
                    <a:pt x="43" y="23"/>
                  </a:lnTo>
                  <a:lnTo>
                    <a:pt x="50" y="16"/>
                  </a:lnTo>
                  <a:lnTo>
                    <a:pt x="52" y="9"/>
                  </a:lnTo>
                  <a:lnTo>
                    <a:pt x="52" y="5"/>
                  </a:lnTo>
                  <a:lnTo>
                    <a:pt x="48" y="3"/>
                  </a:lnTo>
                  <a:lnTo>
                    <a:pt x="39" y="0"/>
                  </a:lnTo>
                  <a:lnTo>
                    <a:pt x="30" y="3"/>
                  </a:lnTo>
                  <a:lnTo>
                    <a:pt x="18" y="5"/>
                  </a:lnTo>
                  <a:lnTo>
                    <a:pt x="12"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8" name="Freeform 535">
              <a:extLst>
                <a:ext uri="{FF2B5EF4-FFF2-40B4-BE49-F238E27FC236}">
                  <a16:creationId xmlns:a16="http://schemas.microsoft.com/office/drawing/2014/main" xmlns="" id="{2C75E3FD-2C23-0942-81D8-083F46510F70}"/>
                </a:ext>
              </a:extLst>
            </p:cNvPr>
            <p:cNvSpPr>
              <a:spLocks/>
            </p:cNvSpPr>
            <p:nvPr/>
          </p:nvSpPr>
          <p:spPr bwMode="auto">
            <a:xfrm>
              <a:off x="2062" y="3710"/>
              <a:ext cx="52" cy="32"/>
            </a:xfrm>
            <a:custGeom>
              <a:avLst/>
              <a:gdLst>
                <a:gd name="T0" fmla="*/ 3 w 52"/>
                <a:gd name="T1" fmla="*/ 16 h 32"/>
                <a:gd name="T2" fmla="*/ 3 w 52"/>
                <a:gd name="T3" fmla="*/ 16 h 32"/>
                <a:gd name="T4" fmla="*/ 0 w 52"/>
                <a:gd name="T5" fmla="*/ 23 h 32"/>
                <a:gd name="T6" fmla="*/ 0 w 52"/>
                <a:gd name="T7" fmla="*/ 27 h 32"/>
                <a:gd name="T8" fmla="*/ 5 w 52"/>
                <a:gd name="T9" fmla="*/ 32 h 32"/>
                <a:gd name="T10" fmla="*/ 14 w 52"/>
                <a:gd name="T11" fmla="*/ 32 h 32"/>
                <a:gd name="T12" fmla="*/ 14 w 52"/>
                <a:gd name="T13" fmla="*/ 32 h 32"/>
                <a:gd name="T14" fmla="*/ 23 w 52"/>
                <a:gd name="T15" fmla="*/ 32 h 32"/>
                <a:gd name="T16" fmla="*/ 34 w 52"/>
                <a:gd name="T17" fmla="*/ 27 h 32"/>
                <a:gd name="T18" fmla="*/ 43 w 52"/>
                <a:gd name="T19" fmla="*/ 23 h 32"/>
                <a:gd name="T20" fmla="*/ 50 w 52"/>
                <a:gd name="T21" fmla="*/ 16 h 32"/>
                <a:gd name="T22" fmla="*/ 50 w 52"/>
                <a:gd name="T23" fmla="*/ 16 h 32"/>
                <a:gd name="T24" fmla="*/ 52 w 52"/>
                <a:gd name="T25" fmla="*/ 9 h 32"/>
                <a:gd name="T26" fmla="*/ 50 w 52"/>
                <a:gd name="T27" fmla="*/ 5 h 32"/>
                <a:gd name="T28" fmla="*/ 45 w 52"/>
                <a:gd name="T29" fmla="*/ 3 h 32"/>
                <a:gd name="T30" fmla="*/ 39 w 52"/>
                <a:gd name="T31" fmla="*/ 0 h 32"/>
                <a:gd name="T32" fmla="*/ 39 w 52"/>
                <a:gd name="T33" fmla="*/ 0 h 32"/>
                <a:gd name="T34" fmla="*/ 30 w 52"/>
                <a:gd name="T35" fmla="*/ 3 h 32"/>
                <a:gd name="T36" fmla="*/ 18 w 52"/>
                <a:gd name="T37" fmla="*/ 5 h 32"/>
                <a:gd name="T38" fmla="*/ 9 w 52"/>
                <a:gd name="T39" fmla="*/ 12 h 32"/>
                <a:gd name="T40" fmla="*/ 3 w 5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2">
                  <a:moveTo>
                    <a:pt x="3" y="16"/>
                  </a:moveTo>
                  <a:lnTo>
                    <a:pt x="3" y="16"/>
                  </a:lnTo>
                  <a:lnTo>
                    <a:pt x="0" y="23"/>
                  </a:lnTo>
                  <a:lnTo>
                    <a:pt x="0" y="27"/>
                  </a:lnTo>
                  <a:lnTo>
                    <a:pt x="5" y="32"/>
                  </a:lnTo>
                  <a:lnTo>
                    <a:pt x="14" y="32"/>
                  </a:lnTo>
                  <a:lnTo>
                    <a:pt x="23" y="32"/>
                  </a:lnTo>
                  <a:lnTo>
                    <a:pt x="34" y="27"/>
                  </a:lnTo>
                  <a:lnTo>
                    <a:pt x="43" y="23"/>
                  </a:lnTo>
                  <a:lnTo>
                    <a:pt x="50" y="16"/>
                  </a:lnTo>
                  <a:lnTo>
                    <a:pt x="52" y="9"/>
                  </a:lnTo>
                  <a:lnTo>
                    <a:pt x="50" y="5"/>
                  </a:lnTo>
                  <a:lnTo>
                    <a:pt x="45" y="3"/>
                  </a:lnTo>
                  <a:lnTo>
                    <a:pt x="39" y="0"/>
                  </a:lnTo>
                  <a:lnTo>
                    <a:pt x="30" y="3"/>
                  </a:lnTo>
                  <a:lnTo>
                    <a:pt x="18" y="5"/>
                  </a:lnTo>
                  <a:lnTo>
                    <a:pt x="9" y="12"/>
                  </a:lnTo>
                  <a:lnTo>
                    <a:pt x="3"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19" name="Freeform 536">
              <a:extLst>
                <a:ext uri="{FF2B5EF4-FFF2-40B4-BE49-F238E27FC236}">
                  <a16:creationId xmlns:a16="http://schemas.microsoft.com/office/drawing/2014/main" xmlns="" id="{01587DB5-64A9-F64B-B2F9-93B4916CB520}"/>
                </a:ext>
              </a:extLst>
            </p:cNvPr>
            <p:cNvSpPr>
              <a:spLocks/>
            </p:cNvSpPr>
            <p:nvPr/>
          </p:nvSpPr>
          <p:spPr bwMode="auto">
            <a:xfrm>
              <a:off x="2062" y="3710"/>
              <a:ext cx="52" cy="32"/>
            </a:xfrm>
            <a:custGeom>
              <a:avLst/>
              <a:gdLst>
                <a:gd name="T0" fmla="*/ 3 w 52"/>
                <a:gd name="T1" fmla="*/ 16 h 32"/>
                <a:gd name="T2" fmla="*/ 3 w 52"/>
                <a:gd name="T3" fmla="*/ 16 h 32"/>
                <a:gd name="T4" fmla="*/ 0 w 52"/>
                <a:gd name="T5" fmla="*/ 23 h 32"/>
                <a:gd name="T6" fmla="*/ 0 w 52"/>
                <a:gd name="T7" fmla="*/ 27 h 32"/>
                <a:gd name="T8" fmla="*/ 5 w 52"/>
                <a:gd name="T9" fmla="*/ 32 h 32"/>
                <a:gd name="T10" fmla="*/ 14 w 52"/>
                <a:gd name="T11" fmla="*/ 32 h 32"/>
                <a:gd name="T12" fmla="*/ 14 w 52"/>
                <a:gd name="T13" fmla="*/ 32 h 32"/>
                <a:gd name="T14" fmla="*/ 23 w 52"/>
                <a:gd name="T15" fmla="*/ 32 h 32"/>
                <a:gd name="T16" fmla="*/ 34 w 52"/>
                <a:gd name="T17" fmla="*/ 27 h 32"/>
                <a:gd name="T18" fmla="*/ 43 w 52"/>
                <a:gd name="T19" fmla="*/ 23 h 32"/>
                <a:gd name="T20" fmla="*/ 50 w 52"/>
                <a:gd name="T21" fmla="*/ 16 h 32"/>
                <a:gd name="T22" fmla="*/ 50 w 52"/>
                <a:gd name="T23" fmla="*/ 16 h 32"/>
                <a:gd name="T24" fmla="*/ 52 w 52"/>
                <a:gd name="T25" fmla="*/ 9 h 32"/>
                <a:gd name="T26" fmla="*/ 50 w 52"/>
                <a:gd name="T27" fmla="*/ 5 h 32"/>
                <a:gd name="T28" fmla="*/ 45 w 52"/>
                <a:gd name="T29" fmla="*/ 3 h 32"/>
                <a:gd name="T30" fmla="*/ 39 w 52"/>
                <a:gd name="T31" fmla="*/ 0 h 32"/>
                <a:gd name="T32" fmla="*/ 39 w 52"/>
                <a:gd name="T33" fmla="*/ 0 h 32"/>
                <a:gd name="T34" fmla="*/ 30 w 52"/>
                <a:gd name="T35" fmla="*/ 3 h 32"/>
                <a:gd name="T36" fmla="*/ 18 w 52"/>
                <a:gd name="T37" fmla="*/ 5 h 32"/>
                <a:gd name="T38" fmla="*/ 9 w 52"/>
                <a:gd name="T39" fmla="*/ 12 h 32"/>
                <a:gd name="T40" fmla="*/ 3 w 5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2">
                  <a:moveTo>
                    <a:pt x="3" y="16"/>
                  </a:moveTo>
                  <a:lnTo>
                    <a:pt x="3" y="16"/>
                  </a:lnTo>
                  <a:lnTo>
                    <a:pt x="0" y="23"/>
                  </a:lnTo>
                  <a:lnTo>
                    <a:pt x="0" y="27"/>
                  </a:lnTo>
                  <a:lnTo>
                    <a:pt x="5" y="32"/>
                  </a:lnTo>
                  <a:lnTo>
                    <a:pt x="14" y="32"/>
                  </a:lnTo>
                  <a:lnTo>
                    <a:pt x="23" y="32"/>
                  </a:lnTo>
                  <a:lnTo>
                    <a:pt x="34" y="27"/>
                  </a:lnTo>
                  <a:lnTo>
                    <a:pt x="43" y="23"/>
                  </a:lnTo>
                  <a:lnTo>
                    <a:pt x="50" y="16"/>
                  </a:lnTo>
                  <a:lnTo>
                    <a:pt x="52" y="9"/>
                  </a:lnTo>
                  <a:lnTo>
                    <a:pt x="50" y="5"/>
                  </a:lnTo>
                  <a:lnTo>
                    <a:pt x="45" y="3"/>
                  </a:lnTo>
                  <a:lnTo>
                    <a:pt x="39" y="0"/>
                  </a:lnTo>
                  <a:lnTo>
                    <a:pt x="30" y="3"/>
                  </a:lnTo>
                  <a:lnTo>
                    <a:pt x="18" y="5"/>
                  </a:lnTo>
                  <a:lnTo>
                    <a:pt x="9" y="12"/>
                  </a:lnTo>
                  <a:lnTo>
                    <a:pt x="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0" name="Freeform 537">
              <a:extLst>
                <a:ext uri="{FF2B5EF4-FFF2-40B4-BE49-F238E27FC236}">
                  <a16:creationId xmlns:a16="http://schemas.microsoft.com/office/drawing/2014/main" xmlns="" id="{A75848CC-FA19-6248-AF92-FE3F1611838C}"/>
                </a:ext>
              </a:extLst>
            </p:cNvPr>
            <p:cNvSpPr>
              <a:spLocks/>
            </p:cNvSpPr>
            <p:nvPr/>
          </p:nvSpPr>
          <p:spPr bwMode="auto">
            <a:xfrm>
              <a:off x="2015" y="3713"/>
              <a:ext cx="52" cy="29"/>
            </a:xfrm>
            <a:custGeom>
              <a:avLst/>
              <a:gdLst>
                <a:gd name="T0" fmla="*/ 2 w 52"/>
                <a:gd name="T1" fmla="*/ 15 h 29"/>
                <a:gd name="T2" fmla="*/ 2 w 52"/>
                <a:gd name="T3" fmla="*/ 15 h 29"/>
                <a:gd name="T4" fmla="*/ 0 w 52"/>
                <a:gd name="T5" fmla="*/ 20 h 29"/>
                <a:gd name="T6" fmla="*/ 0 w 52"/>
                <a:gd name="T7" fmla="*/ 24 h 29"/>
                <a:gd name="T8" fmla="*/ 4 w 52"/>
                <a:gd name="T9" fmla="*/ 29 h 29"/>
                <a:gd name="T10" fmla="*/ 14 w 52"/>
                <a:gd name="T11" fmla="*/ 29 h 29"/>
                <a:gd name="T12" fmla="*/ 14 w 52"/>
                <a:gd name="T13" fmla="*/ 29 h 29"/>
                <a:gd name="T14" fmla="*/ 23 w 52"/>
                <a:gd name="T15" fmla="*/ 29 h 29"/>
                <a:gd name="T16" fmla="*/ 34 w 52"/>
                <a:gd name="T17" fmla="*/ 24 h 29"/>
                <a:gd name="T18" fmla="*/ 43 w 52"/>
                <a:gd name="T19" fmla="*/ 20 h 29"/>
                <a:gd name="T20" fmla="*/ 50 w 52"/>
                <a:gd name="T21" fmla="*/ 13 h 29"/>
                <a:gd name="T22" fmla="*/ 50 w 52"/>
                <a:gd name="T23" fmla="*/ 13 h 29"/>
                <a:gd name="T24" fmla="*/ 52 w 52"/>
                <a:gd name="T25" fmla="*/ 9 h 29"/>
                <a:gd name="T26" fmla="*/ 52 w 52"/>
                <a:gd name="T27" fmla="*/ 4 h 29"/>
                <a:gd name="T28" fmla="*/ 47 w 52"/>
                <a:gd name="T29" fmla="*/ 0 h 29"/>
                <a:gd name="T30" fmla="*/ 41 w 52"/>
                <a:gd name="T31" fmla="*/ 0 h 29"/>
                <a:gd name="T32" fmla="*/ 41 w 52"/>
                <a:gd name="T33" fmla="*/ 0 h 29"/>
                <a:gd name="T34" fmla="*/ 29 w 52"/>
                <a:gd name="T35" fmla="*/ 0 h 29"/>
                <a:gd name="T36" fmla="*/ 20 w 52"/>
                <a:gd name="T37" fmla="*/ 4 h 29"/>
                <a:gd name="T38" fmla="*/ 11 w 52"/>
                <a:gd name="T39" fmla="*/ 9 h 29"/>
                <a:gd name="T40" fmla="*/ 2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5"/>
                  </a:moveTo>
                  <a:lnTo>
                    <a:pt x="2" y="15"/>
                  </a:lnTo>
                  <a:lnTo>
                    <a:pt x="0" y="20"/>
                  </a:lnTo>
                  <a:lnTo>
                    <a:pt x="0" y="24"/>
                  </a:lnTo>
                  <a:lnTo>
                    <a:pt x="4" y="29"/>
                  </a:lnTo>
                  <a:lnTo>
                    <a:pt x="14" y="29"/>
                  </a:lnTo>
                  <a:lnTo>
                    <a:pt x="23" y="29"/>
                  </a:lnTo>
                  <a:lnTo>
                    <a:pt x="34" y="24"/>
                  </a:lnTo>
                  <a:lnTo>
                    <a:pt x="43" y="20"/>
                  </a:lnTo>
                  <a:lnTo>
                    <a:pt x="50" y="13"/>
                  </a:lnTo>
                  <a:lnTo>
                    <a:pt x="52" y="9"/>
                  </a:lnTo>
                  <a:lnTo>
                    <a:pt x="52" y="4"/>
                  </a:lnTo>
                  <a:lnTo>
                    <a:pt x="47" y="0"/>
                  </a:lnTo>
                  <a:lnTo>
                    <a:pt x="41" y="0"/>
                  </a:lnTo>
                  <a:lnTo>
                    <a:pt x="29" y="0"/>
                  </a:lnTo>
                  <a:lnTo>
                    <a:pt x="20" y="4"/>
                  </a:lnTo>
                  <a:lnTo>
                    <a:pt x="11" y="9"/>
                  </a:lnTo>
                  <a:lnTo>
                    <a:pt x="2"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1" name="Freeform 538">
              <a:extLst>
                <a:ext uri="{FF2B5EF4-FFF2-40B4-BE49-F238E27FC236}">
                  <a16:creationId xmlns:a16="http://schemas.microsoft.com/office/drawing/2014/main" xmlns="" id="{8DA5BEA4-302B-654E-855F-C5BF7D72A91B}"/>
                </a:ext>
              </a:extLst>
            </p:cNvPr>
            <p:cNvSpPr>
              <a:spLocks/>
            </p:cNvSpPr>
            <p:nvPr/>
          </p:nvSpPr>
          <p:spPr bwMode="auto">
            <a:xfrm>
              <a:off x="2015" y="3713"/>
              <a:ext cx="52" cy="29"/>
            </a:xfrm>
            <a:custGeom>
              <a:avLst/>
              <a:gdLst>
                <a:gd name="T0" fmla="*/ 2 w 52"/>
                <a:gd name="T1" fmla="*/ 15 h 29"/>
                <a:gd name="T2" fmla="*/ 2 w 52"/>
                <a:gd name="T3" fmla="*/ 15 h 29"/>
                <a:gd name="T4" fmla="*/ 0 w 52"/>
                <a:gd name="T5" fmla="*/ 20 h 29"/>
                <a:gd name="T6" fmla="*/ 0 w 52"/>
                <a:gd name="T7" fmla="*/ 24 h 29"/>
                <a:gd name="T8" fmla="*/ 4 w 52"/>
                <a:gd name="T9" fmla="*/ 29 h 29"/>
                <a:gd name="T10" fmla="*/ 14 w 52"/>
                <a:gd name="T11" fmla="*/ 29 h 29"/>
                <a:gd name="T12" fmla="*/ 14 w 52"/>
                <a:gd name="T13" fmla="*/ 29 h 29"/>
                <a:gd name="T14" fmla="*/ 23 w 52"/>
                <a:gd name="T15" fmla="*/ 29 h 29"/>
                <a:gd name="T16" fmla="*/ 34 w 52"/>
                <a:gd name="T17" fmla="*/ 24 h 29"/>
                <a:gd name="T18" fmla="*/ 43 w 52"/>
                <a:gd name="T19" fmla="*/ 20 h 29"/>
                <a:gd name="T20" fmla="*/ 50 w 52"/>
                <a:gd name="T21" fmla="*/ 13 h 29"/>
                <a:gd name="T22" fmla="*/ 50 w 52"/>
                <a:gd name="T23" fmla="*/ 13 h 29"/>
                <a:gd name="T24" fmla="*/ 52 w 52"/>
                <a:gd name="T25" fmla="*/ 9 h 29"/>
                <a:gd name="T26" fmla="*/ 52 w 52"/>
                <a:gd name="T27" fmla="*/ 4 h 29"/>
                <a:gd name="T28" fmla="*/ 47 w 52"/>
                <a:gd name="T29" fmla="*/ 0 h 29"/>
                <a:gd name="T30" fmla="*/ 41 w 52"/>
                <a:gd name="T31" fmla="*/ 0 h 29"/>
                <a:gd name="T32" fmla="*/ 41 w 52"/>
                <a:gd name="T33" fmla="*/ 0 h 29"/>
                <a:gd name="T34" fmla="*/ 29 w 52"/>
                <a:gd name="T35" fmla="*/ 0 h 29"/>
                <a:gd name="T36" fmla="*/ 20 w 52"/>
                <a:gd name="T37" fmla="*/ 4 h 29"/>
                <a:gd name="T38" fmla="*/ 11 w 52"/>
                <a:gd name="T39" fmla="*/ 9 h 29"/>
                <a:gd name="T40" fmla="*/ 2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5"/>
                  </a:moveTo>
                  <a:lnTo>
                    <a:pt x="2" y="15"/>
                  </a:lnTo>
                  <a:lnTo>
                    <a:pt x="0" y="20"/>
                  </a:lnTo>
                  <a:lnTo>
                    <a:pt x="0" y="24"/>
                  </a:lnTo>
                  <a:lnTo>
                    <a:pt x="4" y="29"/>
                  </a:lnTo>
                  <a:lnTo>
                    <a:pt x="14" y="29"/>
                  </a:lnTo>
                  <a:lnTo>
                    <a:pt x="23" y="29"/>
                  </a:lnTo>
                  <a:lnTo>
                    <a:pt x="34" y="24"/>
                  </a:lnTo>
                  <a:lnTo>
                    <a:pt x="43" y="20"/>
                  </a:lnTo>
                  <a:lnTo>
                    <a:pt x="50" y="13"/>
                  </a:lnTo>
                  <a:lnTo>
                    <a:pt x="52" y="9"/>
                  </a:lnTo>
                  <a:lnTo>
                    <a:pt x="52" y="4"/>
                  </a:lnTo>
                  <a:lnTo>
                    <a:pt x="47" y="0"/>
                  </a:lnTo>
                  <a:lnTo>
                    <a:pt x="41" y="0"/>
                  </a:lnTo>
                  <a:lnTo>
                    <a:pt x="29" y="0"/>
                  </a:lnTo>
                  <a:lnTo>
                    <a:pt x="20" y="4"/>
                  </a:lnTo>
                  <a:lnTo>
                    <a:pt x="11" y="9"/>
                  </a:lnTo>
                  <a:lnTo>
                    <a:pt x="2"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2" name="Freeform 539">
              <a:extLst>
                <a:ext uri="{FF2B5EF4-FFF2-40B4-BE49-F238E27FC236}">
                  <a16:creationId xmlns:a16="http://schemas.microsoft.com/office/drawing/2014/main" xmlns="" id="{D0B12486-9875-1548-BFAE-44E4BA85EAF6}"/>
                </a:ext>
              </a:extLst>
            </p:cNvPr>
            <p:cNvSpPr>
              <a:spLocks/>
            </p:cNvSpPr>
            <p:nvPr/>
          </p:nvSpPr>
          <p:spPr bwMode="auto">
            <a:xfrm>
              <a:off x="1968" y="3713"/>
              <a:ext cx="54" cy="31"/>
            </a:xfrm>
            <a:custGeom>
              <a:avLst/>
              <a:gdLst>
                <a:gd name="T0" fmla="*/ 4 w 54"/>
                <a:gd name="T1" fmla="*/ 15 h 31"/>
                <a:gd name="T2" fmla="*/ 4 w 54"/>
                <a:gd name="T3" fmla="*/ 15 h 31"/>
                <a:gd name="T4" fmla="*/ 0 w 54"/>
                <a:gd name="T5" fmla="*/ 20 h 31"/>
                <a:gd name="T6" fmla="*/ 0 w 54"/>
                <a:gd name="T7" fmla="*/ 27 h 31"/>
                <a:gd name="T8" fmla="*/ 4 w 54"/>
                <a:gd name="T9" fmla="*/ 29 h 31"/>
                <a:gd name="T10" fmla="*/ 13 w 54"/>
                <a:gd name="T11" fmla="*/ 31 h 31"/>
                <a:gd name="T12" fmla="*/ 13 w 54"/>
                <a:gd name="T13" fmla="*/ 31 h 31"/>
                <a:gd name="T14" fmla="*/ 22 w 54"/>
                <a:gd name="T15" fmla="*/ 29 h 31"/>
                <a:gd name="T16" fmla="*/ 33 w 54"/>
                <a:gd name="T17" fmla="*/ 24 h 31"/>
                <a:gd name="T18" fmla="*/ 42 w 54"/>
                <a:gd name="T19" fmla="*/ 20 h 31"/>
                <a:gd name="T20" fmla="*/ 49 w 54"/>
                <a:gd name="T21" fmla="*/ 15 h 31"/>
                <a:gd name="T22" fmla="*/ 49 w 54"/>
                <a:gd name="T23" fmla="*/ 15 h 31"/>
                <a:gd name="T24" fmla="*/ 54 w 54"/>
                <a:gd name="T25" fmla="*/ 9 h 31"/>
                <a:gd name="T26" fmla="*/ 54 w 54"/>
                <a:gd name="T27" fmla="*/ 4 h 31"/>
                <a:gd name="T28" fmla="*/ 49 w 54"/>
                <a:gd name="T29" fmla="*/ 0 h 31"/>
                <a:gd name="T30" fmla="*/ 40 w 54"/>
                <a:gd name="T31" fmla="*/ 0 h 31"/>
                <a:gd name="T32" fmla="*/ 40 w 54"/>
                <a:gd name="T33" fmla="*/ 0 h 31"/>
                <a:gd name="T34" fmla="*/ 31 w 54"/>
                <a:gd name="T35" fmla="*/ 0 h 31"/>
                <a:gd name="T36" fmla="*/ 20 w 54"/>
                <a:gd name="T37" fmla="*/ 4 h 31"/>
                <a:gd name="T38" fmla="*/ 11 w 54"/>
                <a:gd name="T39" fmla="*/ 9 h 31"/>
                <a:gd name="T40" fmla="*/ 4 w 54"/>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4" y="15"/>
                  </a:moveTo>
                  <a:lnTo>
                    <a:pt x="4" y="15"/>
                  </a:lnTo>
                  <a:lnTo>
                    <a:pt x="0" y="20"/>
                  </a:lnTo>
                  <a:lnTo>
                    <a:pt x="0" y="27"/>
                  </a:lnTo>
                  <a:lnTo>
                    <a:pt x="4" y="29"/>
                  </a:lnTo>
                  <a:lnTo>
                    <a:pt x="13" y="31"/>
                  </a:lnTo>
                  <a:lnTo>
                    <a:pt x="22" y="29"/>
                  </a:lnTo>
                  <a:lnTo>
                    <a:pt x="33" y="24"/>
                  </a:lnTo>
                  <a:lnTo>
                    <a:pt x="42" y="20"/>
                  </a:lnTo>
                  <a:lnTo>
                    <a:pt x="49" y="15"/>
                  </a:lnTo>
                  <a:lnTo>
                    <a:pt x="54" y="9"/>
                  </a:lnTo>
                  <a:lnTo>
                    <a:pt x="54" y="4"/>
                  </a:lnTo>
                  <a:lnTo>
                    <a:pt x="49" y="0"/>
                  </a:lnTo>
                  <a:lnTo>
                    <a:pt x="40" y="0"/>
                  </a:lnTo>
                  <a:lnTo>
                    <a:pt x="31" y="0"/>
                  </a:lnTo>
                  <a:lnTo>
                    <a:pt x="20" y="4"/>
                  </a:lnTo>
                  <a:lnTo>
                    <a:pt x="11" y="9"/>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3" name="Freeform 540">
              <a:extLst>
                <a:ext uri="{FF2B5EF4-FFF2-40B4-BE49-F238E27FC236}">
                  <a16:creationId xmlns:a16="http://schemas.microsoft.com/office/drawing/2014/main" xmlns="" id="{1B3CFFF8-CB22-A54D-A91F-F8C04788C273}"/>
                </a:ext>
              </a:extLst>
            </p:cNvPr>
            <p:cNvSpPr>
              <a:spLocks/>
            </p:cNvSpPr>
            <p:nvPr/>
          </p:nvSpPr>
          <p:spPr bwMode="auto">
            <a:xfrm>
              <a:off x="1968" y="3713"/>
              <a:ext cx="54" cy="31"/>
            </a:xfrm>
            <a:custGeom>
              <a:avLst/>
              <a:gdLst>
                <a:gd name="T0" fmla="*/ 4 w 54"/>
                <a:gd name="T1" fmla="*/ 15 h 31"/>
                <a:gd name="T2" fmla="*/ 4 w 54"/>
                <a:gd name="T3" fmla="*/ 15 h 31"/>
                <a:gd name="T4" fmla="*/ 0 w 54"/>
                <a:gd name="T5" fmla="*/ 20 h 31"/>
                <a:gd name="T6" fmla="*/ 0 w 54"/>
                <a:gd name="T7" fmla="*/ 27 h 31"/>
                <a:gd name="T8" fmla="*/ 4 w 54"/>
                <a:gd name="T9" fmla="*/ 29 h 31"/>
                <a:gd name="T10" fmla="*/ 13 w 54"/>
                <a:gd name="T11" fmla="*/ 31 h 31"/>
                <a:gd name="T12" fmla="*/ 13 w 54"/>
                <a:gd name="T13" fmla="*/ 31 h 31"/>
                <a:gd name="T14" fmla="*/ 22 w 54"/>
                <a:gd name="T15" fmla="*/ 29 h 31"/>
                <a:gd name="T16" fmla="*/ 33 w 54"/>
                <a:gd name="T17" fmla="*/ 24 h 31"/>
                <a:gd name="T18" fmla="*/ 42 w 54"/>
                <a:gd name="T19" fmla="*/ 20 h 31"/>
                <a:gd name="T20" fmla="*/ 49 w 54"/>
                <a:gd name="T21" fmla="*/ 15 h 31"/>
                <a:gd name="T22" fmla="*/ 49 w 54"/>
                <a:gd name="T23" fmla="*/ 15 h 31"/>
                <a:gd name="T24" fmla="*/ 54 w 54"/>
                <a:gd name="T25" fmla="*/ 9 h 31"/>
                <a:gd name="T26" fmla="*/ 54 w 54"/>
                <a:gd name="T27" fmla="*/ 4 h 31"/>
                <a:gd name="T28" fmla="*/ 49 w 54"/>
                <a:gd name="T29" fmla="*/ 0 h 31"/>
                <a:gd name="T30" fmla="*/ 40 w 54"/>
                <a:gd name="T31" fmla="*/ 0 h 31"/>
                <a:gd name="T32" fmla="*/ 40 w 54"/>
                <a:gd name="T33" fmla="*/ 0 h 31"/>
                <a:gd name="T34" fmla="*/ 31 w 54"/>
                <a:gd name="T35" fmla="*/ 0 h 31"/>
                <a:gd name="T36" fmla="*/ 20 w 54"/>
                <a:gd name="T37" fmla="*/ 4 h 31"/>
                <a:gd name="T38" fmla="*/ 11 w 54"/>
                <a:gd name="T39" fmla="*/ 9 h 31"/>
                <a:gd name="T40" fmla="*/ 4 w 54"/>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4" y="15"/>
                  </a:moveTo>
                  <a:lnTo>
                    <a:pt x="4" y="15"/>
                  </a:lnTo>
                  <a:lnTo>
                    <a:pt x="0" y="20"/>
                  </a:lnTo>
                  <a:lnTo>
                    <a:pt x="0" y="27"/>
                  </a:lnTo>
                  <a:lnTo>
                    <a:pt x="4" y="29"/>
                  </a:lnTo>
                  <a:lnTo>
                    <a:pt x="13" y="31"/>
                  </a:lnTo>
                  <a:lnTo>
                    <a:pt x="22" y="29"/>
                  </a:lnTo>
                  <a:lnTo>
                    <a:pt x="33" y="24"/>
                  </a:lnTo>
                  <a:lnTo>
                    <a:pt x="42" y="20"/>
                  </a:lnTo>
                  <a:lnTo>
                    <a:pt x="49" y="15"/>
                  </a:lnTo>
                  <a:lnTo>
                    <a:pt x="54" y="9"/>
                  </a:lnTo>
                  <a:lnTo>
                    <a:pt x="54" y="4"/>
                  </a:lnTo>
                  <a:lnTo>
                    <a:pt x="49" y="0"/>
                  </a:lnTo>
                  <a:lnTo>
                    <a:pt x="40" y="0"/>
                  </a:lnTo>
                  <a:lnTo>
                    <a:pt x="31" y="0"/>
                  </a:lnTo>
                  <a:lnTo>
                    <a:pt x="20" y="4"/>
                  </a:lnTo>
                  <a:lnTo>
                    <a:pt x="11" y="9"/>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4" name="Freeform 541">
              <a:extLst>
                <a:ext uri="{FF2B5EF4-FFF2-40B4-BE49-F238E27FC236}">
                  <a16:creationId xmlns:a16="http://schemas.microsoft.com/office/drawing/2014/main" xmlns="" id="{64881859-ADF7-994E-8ABA-66953FD9A1E6}"/>
                </a:ext>
              </a:extLst>
            </p:cNvPr>
            <p:cNvSpPr>
              <a:spLocks/>
            </p:cNvSpPr>
            <p:nvPr/>
          </p:nvSpPr>
          <p:spPr bwMode="auto">
            <a:xfrm>
              <a:off x="1920" y="3713"/>
              <a:ext cx="54" cy="31"/>
            </a:xfrm>
            <a:custGeom>
              <a:avLst/>
              <a:gdLst>
                <a:gd name="T0" fmla="*/ 5 w 54"/>
                <a:gd name="T1" fmla="*/ 15 h 31"/>
                <a:gd name="T2" fmla="*/ 5 w 54"/>
                <a:gd name="T3" fmla="*/ 15 h 31"/>
                <a:gd name="T4" fmla="*/ 0 w 54"/>
                <a:gd name="T5" fmla="*/ 22 h 31"/>
                <a:gd name="T6" fmla="*/ 0 w 54"/>
                <a:gd name="T7" fmla="*/ 27 h 31"/>
                <a:gd name="T8" fmla="*/ 5 w 54"/>
                <a:gd name="T9" fmla="*/ 29 h 31"/>
                <a:gd name="T10" fmla="*/ 14 w 54"/>
                <a:gd name="T11" fmla="*/ 31 h 31"/>
                <a:gd name="T12" fmla="*/ 14 w 54"/>
                <a:gd name="T13" fmla="*/ 31 h 31"/>
                <a:gd name="T14" fmla="*/ 23 w 54"/>
                <a:gd name="T15" fmla="*/ 29 h 31"/>
                <a:gd name="T16" fmla="*/ 34 w 54"/>
                <a:gd name="T17" fmla="*/ 27 h 31"/>
                <a:gd name="T18" fmla="*/ 43 w 54"/>
                <a:gd name="T19" fmla="*/ 20 h 31"/>
                <a:gd name="T20" fmla="*/ 52 w 54"/>
                <a:gd name="T21" fmla="*/ 15 h 31"/>
                <a:gd name="T22" fmla="*/ 52 w 54"/>
                <a:gd name="T23" fmla="*/ 15 h 31"/>
                <a:gd name="T24" fmla="*/ 54 w 54"/>
                <a:gd name="T25" fmla="*/ 9 h 31"/>
                <a:gd name="T26" fmla="*/ 54 w 54"/>
                <a:gd name="T27" fmla="*/ 4 h 31"/>
                <a:gd name="T28" fmla="*/ 50 w 54"/>
                <a:gd name="T29" fmla="*/ 2 h 31"/>
                <a:gd name="T30" fmla="*/ 41 w 54"/>
                <a:gd name="T31" fmla="*/ 0 h 31"/>
                <a:gd name="T32" fmla="*/ 41 w 54"/>
                <a:gd name="T33" fmla="*/ 0 h 31"/>
                <a:gd name="T34" fmla="*/ 32 w 54"/>
                <a:gd name="T35" fmla="*/ 2 h 31"/>
                <a:gd name="T36" fmla="*/ 21 w 54"/>
                <a:gd name="T37" fmla="*/ 4 h 31"/>
                <a:gd name="T38" fmla="*/ 12 w 54"/>
                <a:gd name="T39" fmla="*/ 9 h 31"/>
                <a:gd name="T40" fmla="*/ 5 w 54"/>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5" y="15"/>
                  </a:moveTo>
                  <a:lnTo>
                    <a:pt x="5" y="15"/>
                  </a:lnTo>
                  <a:lnTo>
                    <a:pt x="0" y="22"/>
                  </a:lnTo>
                  <a:lnTo>
                    <a:pt x="0" y="27"/>
                  </a:lnTo>
                  <a:lnTo>
                    <a:pt x="5" y="29"/>
                  </a:lnTo>
                  <a:lnTo>
                    <a:pt x="14" y="31"/>
                  </a:lnTo>
                  <a:lnTo>
                    <a:pt x="23" y="29"/>
                  </a:lnTo>
                  <a:lnTo>
                    <a:pt x="34" y="27"/>
                  </a:lnTo>
                  <a:lnTo>
                    <a:pt x="43" y="20"/>
                  </a:lnTo>
                  <a:lnTo>
                    <a:pt x="52" y="15"/>
                  </a:lnTo>
                  <a:lnTo>
                    <a:pt x="54" y="9"/>
                  </a:lnTo>
                  <a:lnTo>
                    <a:pt x="54" y="4"/>
                  </a:lnTo>
                  <a:lnTo>
                    <a:pt x="50" y="2"/>
                  </a:lnTo>
                  <a:lnTo>
                    <a:pt x="41" y="0"/>
                  </a:lnTo>
                  <a:lnTo>
                    <a:pt x="32" y="2"/>
                  </a:lnTo>
                  <a:lnTo>
                    <a:pt x="21" y="4"/>
                  </a:lnTo>
                  <a:lnTo>
                    <a:pt x="12"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5" name="Freeform 542">
              <a:extLst>
                <a:ext uri="{FF2B5EF4-FFF2-40B4-BE49-F238E27FC236}">
                  <a16:creationId xmlns:a16="http://schemas.microsoft.com/office/drawing/2014/main" xmlns="" id="{6DE70615-3E58-944E-80AE-3DCD6CD20B1E}"/>
                </a:ext>
              </a:extLst>
            </p:cNvPr>
            <p:cNvSpPr>
              <a:spLocks/>
            </p:cNvSpPr>
            <p:nvPr/>
          </p:nvSpPr>
          <p:spPr bwMode="auto">
            <a:xfrm>
              <a:off x="1920" y="3713"/>
              <a:ext cx="54" cy="31"/>
            </a:xfrm>
            <a:custGeom>
              <a:avLst/>
              <a:gdLst>
                <a:gd name="T0" fmla="*/ 5 w 54"/>
                <a:gd name="T1" fmla="*/ 15 h 31"/>
                <a:gd name="T2" fmla="*/ 5 w 54"/>
                <a:gd name="T3" fmla="*/ 15 h 31"/>
                <a:gd name="T4" fmla="*/ 0 w 54"/>
                <a:gd name="T5" fmla="*/ 22 h 31"/>
                <a:gd name="T6" fmla="*/ 0 w 54"/>
                <a:gd name="T7" fmla="*/ 27 h 31"/>
                <a:gd name="T8" fmla="*/ 5 w 54"/>
                <a:gd name="T9" fmla="*/ 29 h 31"/>
                <a:gd name="T10" fmla="*/ 14 w 54"/>
                <a:gd name="T11" fmla="*/ 31 h 31"/>
                <a:gd name="T12" fmla="*/ 14 w 54"/>
                <a:gd name="T13" fmla="*/ 31 h 31"/>
                <a:gd name="T14" fmla="*/ 23 w 54"/>
                <a:gd name="T15" fmla="*/ 29 h 31"/>
                <a:gd name="T16" fmla="*/ 34 w 54"/>
                <a:gd name="T17" fmla="*/ 27 h 31"/>
                <a:gd name="T18" fmla="*/ 43 w 54"/>
                <a:gd name="T19" fmla="*/ 20 h 31"/>
                <a:gd name="T20" fmla="*/ 52 w 54"/>
                <a:gd name="T21" fmla="*/ 15 h 31"/>
                <a:gd name="T22" fmla="*/ 52 w 54"/>
                <a:gd name="T23" fmla="*/ 15 h 31"/>
                <a:gd name="T24" fmla="*/ 54 w 54"/>
                <a:gd name="T25" fmla="*/ 9 h 31"/>
                <a:gd name="T26" fmla="*/ 54 w 54"/>
                <a:gd name="T27" fmla="*/ 4 h 31"/>
                <a:gd name="T28" fmla="*/ 50 w 54"/>
                <a:gd name="T29" fmla="*/ 2 h 31"/>
                <a:gd name="T30" fmla="*/ 41 w 54"/>
                <a:gd name="T31" fmla="*/ 0 h 31"/>
                <a:gd name="T32" fmla="*/ 41 w 54"/>
                <a:gd name="T33" fmla="*/ 0 h 31"/>
                <a:gd name="T34" fmla="*/ 32 w 54"/>
                <a:gd name="T35" fmla="*/ 2 h 31"/>
                <a:gd name="T36" fmla="*/ 21 w 54"/>
                <a:gd name="T37" fmla="*/ 4 h 31"/>
                <a:gd name="T38" fmla="*/ 12 w 54"/>
                <a:gd name="T39" fmla="*/ 9 h 31"/>
                <a:gd name="T40" fmla="*/ 5 w 54"/>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5" y="15"/>
                  </a:moveTo>
                  <a:lnTo>
                    <a:pt x="5" y="15"/>
                  </a:lnTo>
                  <a:lnTo>
                    <a:pt x="0" y="22"/>
                  </a:lnTo>
                  <a:lnTo>
                    <a:pt x="0" y="27"/>
                  </a:lnTo>
                  <a:lnTo>
                    <a:pt x="5" y="29"/>
                  </a:lnTo>
                  <a:lnTo>
                    <a:pt x="14" y="31"/>
                  </a:lnTo>
                  <a:lnTo>
                    <a:pt x="23" y="29"/>
                  </a:lnTo>
                  <a:lnTo>
                    <a:pt x="34" y="27"/>
                  </a:lnTo>
                  <a:lnTo>
                    <a:pt x="43" y="20"/>
                  </a:lnTo>
                  <a:lnTo>
                    <a:pt x="52" y="15"/>
                  </a:lnTo>
                  <a:lnTo>
                    <a:pt x="54" y="9"/>
                  </a:lnTo>
                  <a:lnTo>
                    <a:pt x="54" y="4"/>
                  </a:lnTo>
                  <a:lnTo>
                    <a:pt x="50" y="2"/>
                  </a:lnTo>
                  <a:lnTo>
                    <a:pt x="41" y="0"/>
                  </a:lnTo>
                  <a:lnTo>
                    <a:pt x="32" y="2"/>
                  </a:lnTo>
                  <a:lnTo>
                    <a:pt x="21" y="4"/>
                  </a:lnTo>
                  <a:lnTo>
                    <a:pt x="12"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6" name="Freeform 543">
              <a:extLst>
                <a:ext uri="{FF2B5EF4-FFF2-40B4-BE49-F238E27FC236}">
                  <a16:creationId xmlns:a16="http://schemas.microsoft.com/office/drawing/2014/main" xmlns="" id="{E9AC4EA3-8FFA-4A45-90E9-70C39C57A8AB}"/>
                </a:ext>
              </a:extLst>
            </p:cNvPr>
            <p:cNvSpPr>
              <a:spLocks/>
            </p:cNvSpPr>
            <p:nvPr/>
          </p:nvSpPr>
          <p:spPr bwMode="auto">
            <a:xfrm>
              <a:off x="1873" y="3713"/>
              <a:ext cx="54" cy="31"/>
            </a:xfrm>
            <a:custGeom>
              <a:avLst/>
              <a:gdLst>
                <a:gd name="T0" fmla="*/ 5 w 54"/>
                <a:gd name="T1" fmla="*/ 15 h 31"/>
                <a:gd name="T2" fmla="*/ 5 w 54"/>
                <a:gd name="T3" fmla="*/ 15 h 31"/>
                <a:gd name="T4" fmla="*/ 0 w 54"/>
                <a:gd name="T5" fmla="*/ 22 h 31"/>
                <a:gd name="T6" fmla="*/ 0 w 54"/>
                <a:gd name="T7" fmla="*/ 27 h 31"/>
                <a:gd name="T8" fmla="*/ 5 w 54"/>
                <a:gd name="T9" fmla="*/ 29 h 31"/>
                <a:gd name="T10" fmla="*/ 14 w 54"/>
                <a:gd name="T11" fmla="*/ 31 h 31"/>
                <a:gd name="T12" fmla="*/ 14 w 54"/>
                <a:gd name="T13" fmla="*/ 31 h 31"/>
                <a:gd name="T14" fmla="*/ 23 w 54"/>
                <a:gd name="T15" fmla="*/ 29 h 31"/>
                <a:gd name="T16" fmla="*/ 34 w 54"/>
                <a:gd name="T17" fmla="*/ 27 h 31"/>
                <a:gd name="T18" fmla="*/ 43 w 54"/>
                <a:gd name="T19" fmla="*/ 22 h 31"/>
                <a:gd name="T20" fmla="*/ 52 w 54"/>
                <a:gd name="T21" fmla="*/ 15 h 31"/>
                <a:gd name="T22" fmla="*/ 52 w 54"/>
                <a:gd name="T23" fmla="*/ 15 h 31"/>
                <a:gd name="T24" fmla="*/ 54 w 54"/>
                <a:gd name="T25" fmla="*/ 9 h 31"/>
                <a:gd name="T26" fmla="*/ 54 w 54"/>
                <a:gd name="T27" fmla="*/ 4 h 31"/>
                <a:gd name="T28" fmla="*/ 50 w 54"/>
                <a:gd name="T29" fmla="*/ 2 h 31"/>
                <a:gd name="T30" fmla="*/ 43 w 54"/>
                <a:gd name="T31" fmla="*/ 0 h 31"/>
                <a:gd name="T32" fmla="*/ 43 w 54"/>
                <a:gd name="T33" fmla="*/ 0 h 31"/>
                <a:gd name="T34" fmla="*/ 32 w 54"/>
                <a:gd name="T35" fmla="*/ 2 h 31"/>
                <a:gd name="T36" fmla="*/ 20 w 54"/>
                <a:gd name="T37" fmla="*/ 4 h 31"/>
                <a:gd name="T38" fmla="*/ 11 w 54"/>
                <a:gd name="T39" fmla="*/ 11 h 31"/>
                <a:gd name="T40" fmla="*/ 5 w 54"/>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5" y="15"/>
                  </a:moveTo>
                  <a:lnTo>
                    <a:pt x="5" y="15"/>
                  </a:lnTo>
                  <a:lnTo>
                    <a:pt x="0" y="22"/>
                  </a:lnTo>
                  <a:lnTo>
                    <a:pt x="0" y="27"/>
                  </a:lnTo>
                  <a:lnTo>
                    <a:pt x="5" y="29"/>
                  </a:lnTo>
                  <a:lnTo>
                    <a:pt x="14" y="31"/>
                  </a:lnTo>
                  <a:lnTo>
                    <a:pt x="23" y="29"/>
                  </a:lnTo>
                  <a:lnTo>
                    <a:pt x="34" y="27"/>
                  </a:lnTo>
                  <a:lnTo>
                    <a:pt x="43" y="22"/>
                  </a:lnTo>
                  <a:lnTo>
                    <a:pt x="52" y="15"/>
                  </a:lnTo>
                  <a:lnTo>
                    <a:pt x="54" y="9"/>
                  </a:lnTo>
                  <a:lnTo>
                    <a:pt x="54" y="4"/>
                  </a:lnTo>
                  <a:lnTo>
                    <a:pt x="50" y="2"/>
                  </a:lnTo>
                  <a:lnTo>
                    <a:pt x="43" y="0"/>
                  </a:lnTo>
                  <a:lnTo>
                    <a:pt x="32" y="2"/>
                  </a:lnTo>
                  <a:lnTo>
                    <a:pt x="20" y="4"/>
                  </a:lnTo>
                  <a:lnTo>
                    <a:pt x="11" y="11"/>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7" name="Freeform 544">
              <a:extLst>
                <a:ext uri="{FF2B5EF4-FFF2-40B4-BE49-F238E27FC236}">
                  <a16:creationId xmlns:a16="http://schemas.microsoft.com/office/drawing/2014/main" xmlns="" id="{4A43DD64-B824-C643-AFD3-3349A58C669E}"/>
                </a:ext>
              </a:extLst>
            </p:cNvPr>
            <p:cNvSpPr>
              <a:spLocks/>
            </p:cNvSpPr>
            <p:nvPr/>
          </p:nvSpPr>
          <p:spPr bwMode="auto">
            <a:xfrm>
              <a:off x="1873" y="3713"/>
              <a:ext cx="54" cy="31"/>
            </a:xfrm>
            <a:custGeom>
              <a:avLst/>
              <a:gdLst>
                <a:gd name="T0" fmla="*/ 5 w 54"/>
                <a:gd name="T1" fmla="*/ 15 h 31"/>
                <a:gd name="T2" fmla="*/ 5 w 54"/>
                <a:gd name="T3" fmla="*/ 15 h 31"/>
                <a:gd name="T4" fmla="*/ 0 w 54"/>
                <a:gd name="T5" fmla="*/ 22 h 31"/>
                <a:gd name="T6" fmla="*/ 0 w 54"/>
                <a:gd name="T7" fmla="*/ 27 h 31"/>
                <a:gd name="T8" fmla="*/ 5 w 54"/>
                <a:gd name="T9" fmla="*/ 29 h 31"/>
                <a:gd name="T10" fmla="*/ 14 w 54"/>
                <a:gd name="T11" fmla="*/ 31 h 31"/>
                <a:gd name="T12" fmla="*/ 14 w 54"/>
                <a:gd name="T13" fmla="*/ 31 h 31"/>
                <a:gd name="T14" fmla="*/ 23 w 54"/>
                <a:gd name="T15" fmla="*/ 29 h 31"/>
                <a:gd name="T16" fmla="*/ 34 w 54"/>
                <a:gd name="T17" fmla="*/ 27 h 31"/>
                <a:gd name="T18" fmla="*/ 43 w 54"/>
                <a:gd name="T19" fmla="*/ 22 h 31"/>
                <a:gd name="T20" fmla="*/ 52 w 54"/>
                <a:gd name="T21" fmla="*/ 15 h 31"/>
                <a:gd name="T22" fmla="*/ 52 w 54"/>
                <a:gd name="T23" fmla="*/ 15 h 31"/>
                <a:gd name="T24" fmla="*/ 54 w 54"/>
                <a:gd name="T25" fmla="*/ 9 h 31"/>
                <a:gd name="T26" fmla="*/ 54 w 54"/>
                <a:gd name="T27" fmla="*/ 4 h 31"/>
                <a:gd name="T28" fmla="*/ 50 w 54"/>
                <a:gd name="T29" fmla="*/ 2 h 31"/>
                <a:gd name="T30" fmla="*/ 43 w 54"/>
                <a:gd name="T31" fmla="*/ 0 h 31"/>
                <a:gd name="T32" fmla="*/ 43 w 54"/>
                <a:gd name="T33" fmla="*/ 0 h 31"/>
                <a:gd name="T34" fmla="*/ 32 w 54"/>
                <a:gd name="T35" fmla="*/ 2 h 31"/>
                <a:gd name="T36" fmla="*/ 20 w 54"/>
                <a:gd name="T37" fmla="*/ 4 h 31"/>
                <a:gd name="T38" fmla="*/ 11 w 54"/>
                <a:gd name="T39" fmla="*/ 11 h 31"/>
                <a:gd name="T40" fmla="*/ 5 w 54"/>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1">
                  <a:moveTo>
                    <a:pt x="5" y="15"/>
                  </a:moveTo>
                  <a:lnTo>
                    <a:pt x="5" y="15"/>
                  </a:lnTo>
                  <a:lnTo>
                    <a:pt x="0" y="22"/>
                  </a:lnTo>
                  <a:lnTo>
                    <a:pt x="0" y="27"/>
                  </a:lnTo>
                  <a:lnTo>
                    <a:pt x="5" y="29"/>
                  </a:lnTo>
                  <a:lnTo>
                    <a:pt x="14" y="31"/>
                  </a:lnTo>
                  <a:lnTo>
                    <a:pt x="23" y="29"/>
                  </a:lnTo>
                  <a:lnTo>
                    <a:pt x="34" y="27"/>
                  </a:lnTo>
                  <a:lnTo>
                    <a:pt x="43" y="22"/>
                  </a:lnTo>
                  <a:lnTo>
                    <a:pt x="52" y="15"/>
                  </a:lnTo>
                  <a:lnTo>
                    <a:pt x="54" y="9"/>
                  </a:lnTo>
                  <a:lnTo>
                    <a:pt x="54" y="4"/>
                  </a:lnTo>
                  <a:lnTo>
                    <a:pt x="50" y="2"/>
                  </a:lnTo>
                  <a:lnTo>
                    <a:pt x="43" y="0"/>
                  </a:lnTo>
                  <a:lnTo>
                    <a:pt x="32" y="2"/>
                  </a:lnTo>
                  <a:lnTo>
                    <a:pt x="20" y="4"/>
                  </a:lnTo>
                  <a:lnTo>
                    <a:pt x="11" y="11"/>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8" name="Freeform 545">
              <a:extLst>
                <a:ext uri="{FF2B5EF4-FFF2-40B4-BE49-F238E27FC236}">
                  <a16:creationId xmlns:a16="http://schemas.microsoft.com/office/drawing/2014/main" xmlns="" id="{1798A803-F10F-BE47-851E-897A139D414D}"/>
                </a:ext>
              </a:extLst>
            </p:cNvPr>
            <p:cNvSpPr>
              <a:spLocks/>
            </p:cNvSpPr>
            <p:nvPr/>
          </p:nvSpPr>
          <p:spPr bwMode="auto">
            <a:xfrm>
              <a:off x="1826" y="3715"/>
              <a:ext cx="54" cy="29"/>
            </a:xfrm>
            <a:custGeom>
              <a:avLst/>
              <a:gdLst>
                <a:gd name="T0" fmla="*/ 4 w 54"/>
                <a:gd name="T1" fmla="*/ 13 h 29"/>
                <a:gd name="T2" fmla="*/ 4 w 54"/>
                <a:gd name="T3" fmla="*/ 13 h 29"/>
                <a:gd name="T4" fmla="*/ 0 w 54"/>
                <a:gd name="T5" fmla="*/ 20 h 29"/>
                <a:gd name="T6" fmla="*/ 0 w 54"/>
                <a:gd name="T7" fmla="*/ 25 h 29"/>
                <a:gd name="T8" fmla="*/ 4 w 54"/>
                <a:gd name="T9" fmla="*/ 29 h 29"/>
                <a:gd name="T10" fmla="*/ 11 w 54"/>
                <a:gd name="T11" fmla="*/ 29 h 29"/>
                <a:gd name="T12" fmla="*/ 11 w 54"/>
                <a:gd name="T13" fmla="*/ 29 h 29"/>
                <a:gd name="T14" fmla="*/ 22 w 54"/>
                <a:gd name="T15" fmla="*/ 29 h 29"/>
                <a:gd name="T16" fmla="*/ 34 w 54"/>
                <a:gd name="T17" fmla="*/ 25 h 29"/>
                <a:gd name="T18" fmla="*/ 43 w 54"/>
                <a:gd name="T19" fmla="*/ 20 h 29"/>
                <a:gd name="T20" fmla="*/ 52 w 54"/>
                <a:gd name="T21" fmla="*/ 13 h 29"/>
                <a:gd name="T22" fmla="*/ 52 w 54"/>
                <a:gd name="T23" fmla="*/ 13 h 29"/>
                <a:gd name="T24" fmla="*/ 54 w 54"/>
                <a:gd name="T25" fmla="*/ 9 h 29"/>
                <a:gd name="T26" fmla="*/ 54 w 54"/>
                <a:gd name="T27" fmla="*/ 2 h 29"/>
                <a:gd name="T28" fmla="*/ 49 w 54"/>
                <a:gd name="T29" fmla="*/ 0 h 29"/>
                <a:gd name="T30" fmla="*/ 43 w 54"/>
                <a:gd name="T31" fmla="*/ 0 h 29"/>
                <a:gd name="T32" fmla="*/ 43 w 54"/>
                <a:gd name="T33" fmla="*/ 0 h 29"/>
                <a:gd name="T34" fmla="*/ 31 w 54"/>
                <a:gd name="T35" fmla="*/ 0 h 29"/>
                <a:gd name="T36" fmla="*/ 20 w 54"/>
                <a:gd name="T37" fmla="*/ 4 h 29"/>
                <a:gd name="T38" fmla="*/ 11 w 54"/>
                <a:gd name="T39" fmla="*/ 9 h 29"/>
                <a:gd name="T40" fmla="*/ 4 w 54"/>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3"/>
                  </a:moveTo>
                  <a:lnTo>
                    <a:pt x="4" y="13"/>
                  </a:lnTo>
                  <a:lnTo>
                    <a:pt x="0" y="20"/>
                  </a:lnTo>
                  <a:lnTo>
                    <a:pt x="0" y="25"/>
                  </a:lnTo>
                  <a:lnTo>
                    <a:pt x="4" y="29"/>
                  </a:lnTo>
                  <a:lnTo>
                    <a:pt x="11" y="29"/>
                  </a:lnTo>
                  <a:lnTo>
                    <a:pt x="22" y="29"/>
                  </a:lnTo>
                  <a:lnTo>
                    <a:pt x="34" y="25"/>
                  </a:lnTo>
                  <a:lnTo>
                    <a:pt x="43" y="20"/>
                  </a:lnTo>
                  <a:lnTo>
                    <a:pt x="52" y="13"/>
                  </a:lnTo>
                  <a:lnTo>
                    <a:pt x="54" y="9"/>
                  </a:lnTo>
                  <a:lnTo>
                    <a:pt x="54" y="2"/>
                  </a:lnTo>
                  <a:lnTo>
                    <a:pt x="49" y="0"/>
                  </a:lnTo>
                  <a:lnTo>
                    <a:pt x="43" y="0"/>
                  </a:lnTo>
                  <a:lnTo>
                    <a:pt x="31" y="0"/>
                  </a:lnTo>
                  <a:lnTo>
                    <a:pt x="20" y="4"/>
                  </a:lnTo>
                  <a:lnTo>
                    <a:pt x="11"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29" name="Freeform 546">
              <a:extLst>
                <a:ext uri="{FF2B5EF4-FFF2-40B4-BE49-F238E27FC236}">
                  <a16:creationId xmlns:a16="http://schemas.microsoft.com/office/drawing/2014/main" xmlns="" id="{13672259-E9C5-A84D-8D7C-9A42211EFC24}"/>
                </a:ext>
              </a:extLst>
            </p:cNvPr>
            <p:cNvSpPr>
              <a:spLocks/>
            </p:cNvSpPr>
            <p:nvPr/>
          </p:nvSpPr>
          <p:spPr bwMode="auto">
            <a:xfrm>
              <a:off x="1826" y="3715"/>
              <a:ext cx="54" cy="29"/>
            </a:xfrm>
            <a:custGeom>
              <a:avLst/>
              <a:gdLst>
                <a:gd name="T0" fmla="*/ 4 w 54"/>
                <a:gd name="T1" fmla="*/ 13 h 29"/>
                <a:gd name="T2" fmla="*/ 4 w 54"/>
                <a:gd name="T3" fmla="*/ 13 h 29"/>
                <a:gd name="T4" fmla="*/ 0 w 54"/>
                <a:gd name="T5" fmla="*/ 20 h 29"/>
                <a:gd name="T6" fmla="*/ 0 w 54"/>
                <a:gd name="T7" fmla="*/ 25 h 29"/>
                <a:gd name="T8" fmla="*/ 4 w 54"/>
                <a:gd name="T9" fmla="*/ 29 h 29"/>
                <a:gd name="T10" fmla="*/ 11 w 54"/>
                <a:gd name="T11" fmla="*/ 29 h 29"/>
                <a:gd name="T12" fmla="*/ 11 w 54"/>
                <a:gd name="T13" fmla="*/ 29 h 29"/>
                <a:gd name="T14" fmla="*/ 22 w 54"/>
                <a:gd name="T15" fmla="*/ 29 h 29"/>
                <a:gd name="T16" fmla="*/ 34 w 54"/>
                <a:gd name="T17" fmla="*/ 25 h 29"/>
                <a:gd name="T18" fmla="*/ 43 w 54"/>
                <a:gd name="T19" fmla="*/ 20 h 29"/>
                <a:gd name="T20" fmla="*/ 52 w 54"/>
                <a:gd name="T21" fmla="*/ 13 h 29"/>
                <a:gd name="T22" fmla="*/ 52 w 54"/>
                <a:gd name="T23" fmla="*/ 13 h 29"/>
                <a:gd name="T24" fmla="*/ 54 w 54"/>
                <a:gd name="T25" fmla="*/ 9 h 29"/>
                <a:gd name="T26" fmla="*/ 54 w 54"/>
                <a:gd name="T27" fmla="*/ 2 h 29"/>
                <a:gd name="T28" fmla="*/ 49 w 54"/>
                <a:gd name="T29" fmla="*/ 0 h 29"/>
                <a:gd name="T30" fmla="*/ 43 w 54"/>
                <a:gd name="T31" fmla="*/ 0 h 29"/>
                <a:gd name="T32" fmla="*/ 43 w 54"/>
                <a:gd name="T33" fmla="*/ 0 h 29"/>
                <a:gd name="T34" fmla="*/ 31 w 54"/>
                <a:gd name="T35" fmla="*/ 0 h 29"/>
                <a:gd name="T36" fmla="*/ 20 w 54"/>
                <a:gd name="T37" fmla="*/ 4 h 29"/>
                <a:gd name="T38" fmla="*/ 11 w 54"/>
                <a:gd name="T39" fmla="*/ 9 h 29"/>
                <a:gd name="T40" fmla="*/ 4 w 54"/>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3"/>
                  </a:moveTo>
                  <a:lnTo>
                    <a:pt x="4" y="13"/>
                  </a:lnTo>
                  <a:lnTo>
                    <a:pt x="0" y="20"/>
                  </a:lnTo>
                  <a:lnTo>
                    <a:pt x="0" y="25"/>
                  </a:lnTo>
                  <a:lnTo>
                    <a:pt x="4" y="29"/>
                  </a:lnTo>
                  <a:lnTo>
                    <a:pt x="11" y="29"/>
                  </a:lnTo>
                  <a:lnTo>
                    <a:pt x="22" y="29"/>
                  </a:lnTo>
                  <a:lnTo>
                    <a:pt x="34" y="25"/>
                  </a:lnTo>
                  <a:lnTo>
                    <a:pt x="43" y="20"/>
                  </a:lnTo>
                  <a:lnTo>
                    <a:pt x="52" y="13"/>
                  </a:lnTo>
                  <a:lnTo>
                    <a:pt x="54" y="9"/>
                  </a:lnTo>
                  <a:lnTo>
                    <a:pt x="54" y="2"/>
                  </a:lnTo>
                  <a:lnTo>
                    <a:pt x="49" y="0"/>
                  </a:lnTo>
                  <a:lnTo>
                    <a:pt x="43" y="0"/>
                  </a:lnTo>
                  <a:lnTo>
                    <a:pt x="31" y="0"/>
                  </a:lnTo>
                  <a:lnTo>
                    <a:pt x="20" y="4"/>
                  </a:lnTo>
                  <a:lnTo>
                    <a:pt x="11"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0" name="Freeform 547">
              <a:extLst>
                <a:ext uri="{FF2B5EF4-FFF2-40B4-BE49-F238E27FC236}">
                  <a16:creationId xmlns:a16="http://schemas.microsoft.com/office/drawing/2014/main" xmlns="" id="{C78EB21F-158B-2849-8D6A-94A351FF1B55}"/>
                </a:ext>
              </a:extLst>
            </p:cNvPr>
            <p:cNvSpPr>
              <a:spLocks/>
            </p:cNvSpPr>
            <p:nvPr/>
          </p:nvSpPr>
          <p:spPr bwMode="auto">
            <a:xfrm>
              <a:off x="1776" y="3715"/>
              <a:ext cx="57" cy="29"/>
            </a:xfrm>
            <a:custGeom>
              <a:avLst/>
              <a:gdLst>
                <a:gd name="T0" fmla="*/ 5 w 57"/>
                <a:gd name="T1" fmla="*/ 16 h 29"/>
                <a:gd name="T2" fmla="*/ 5 w 57"/>
                <a:gd name="T3" fmla="*/ 16 h 29"/>
                <a:gd name="T4" fmla="*/ 0 w 57"/>
                <a:gd name="T5" fmla="*/ 20 h 29"/>
                <a:gd name="T6" fmla="*/ 0 w 57"/>
                <a:gd name="T7" fmla="*/ 25 h 29"/>
                <a:gd name="T8" fmla="*/ 5 w 57"/>
                <a:gd name="T9" fmla="*/ 29 h 29"/>
                <a:gd name="T10" fmla="*/ 14 w 57"/>
                <a:gd name="T11" fmla="*/ 29 h 29"/>
                <a:gd name="T12" fmla="*/ 14 w 57"/>
                <a:gd name="T13" fmla="*/ 29 h 29"/>
                <a:gd name="T14" fmla="*/ 25 w 57"/>
                <a:gd name="T15" fmla="*/ 29 h 29"/>
                <a:gd name="T16" fmla="*/ 36 w 57"/>
                <a:gd name="T17" fmla="*/ 25 h 29"/>
                <a:gd name="T18" fmla="*/ 45 w 57"/>
                <a:gd name="T19" fmla="*/ 20 h 29"/>
                <a:gd name="T20" fmla="*/ 52 w 57"/>
                <a:gd name="T21" fmla="*/ 13 h 29"/>
                <a:gd name="T22" fmla="*/ 52 w 57"/>
                <a:gd name="T23" fmla="*/ 13 h 29"/>
                <a:gd name="T24" fmla="*/ 57 w 57"/>
                <a:gd name="T25" fmla="*/ 9 h 29"/>
                <a:gd name="T26" fmla="*/ 57 w 57"/>
                <a:gd name="T27" fmla="*/ 4 h 29"/>
                <a:gd name="T28" fmla="*/ 52 w 57"/>
                <a:gd name="T29" fmla="*/ 0 h 29"/>
                <a:gd name="T30" fmla="*/ 45 w 57"/>
                <a:gd name="T31" fmla="*/ 0 h 29"/>
                <a:gd name="T32" fmla="*/ 45 w 57"/>
                <a:gd name="T33" fmla="*/ 0 h 29"/>
                <a:gd name="T34" fmla="*/ 34 w 57"/>
                <a:gd name="T35" fmla="*/ 0 h 29"/>
                <a:gd name="T36" fmla="*/ 23 w 57"/>
                <a:gd name="T37" fmla="*/ 4 h 29"/>
                <a:gd name="T38" fmla="*/ 14 w 57"/>
                <a:gd name="T39" fmla="*/ 9 h 29"/>
                <a:gd name="T40" fmla="*/ 5 w 57"/>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6"/>
                  </a:moveTo>
                  <a:lnTo>
                    <a:pt x="5" y="16"/>
                  </a:lnTo>
                  <a:lnTo>
                    <a:pt x="0" y="20"/>
                  </a:lnTo>
                  <a:lnTo>
                    <a:pt x="0" y="25"/>
                  </a:lnTo>
                  <a:lnTo>
                    <a:pt x="5" y="29"/>
                  </a:lnTo>
                  <a:lnTo>
                    <a:pt x="14" y="29"/>
                  </a:lnTo>
                  <a:lnTo>
                    <a:pt x="25" y="29"/>
                  </a:lnTo>
                  <a:lnTo>
                    <a:pt x="36" y="25"/>
                  </a:lnTo>
                  <a:lnTo>
                    <a:pt x="45" y="20"/>
                  </a:lnTo>
                  <a:lnTo>
                    <a:pt x="52" y="13"/>
                  </a:lnTo>
                  <a:lnTo>
                    <a:pt x="57" y="9"/>
                  </a:lnTo>
                  <a:lnTo>
                    <a:pt x="57" y="4"/>
                  </a:lnTo>
                  <a:lnTo>
                    <a:pt x="52" y="0"/>
                  </a:lnTo>
                  <a:lnTo>
                    <a:pt x="45" y="0"/>
                  </a:lnTo>
                  <a:lnTo>
                    <a:pt x="34" y="0"/>
                  </a:lnTo>
                  <a:lnTo>
                    <a:pt x="23" y="4"/>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1" name="Freeform 548">
              <a:extLst>
                <a:ext uri="{FF2B5EF4-FFF2-40B4-BE49-F238E27FC236}">
                  <a16:creationId xmlns:a16="http://schemas.microsoft.com/office/drawing/2014/main" xmlns="" id="{19CC7307-1BE8-1649-8E1F-83B933A74F36}"/>
                </a:ext>
              </a:extLst>
            </p:cNvPr>
            <p:cNvSpPr>
              <a:spLocks/>
            </p:cNvSpPr>
            <p:nvPr/>
          </p:nvSpPr>
          <p:spPr bwMode="auto">
            <a:xfrm>
              <a:off x="1776" y="3715"/>
              <a:ext cx="57" cy="29"/>
            </a:xfrm>
            <a:custGeom>
              <a:avLst/>
              <a:gdLst>
                <a:gd name="T0" fmla="*/ 5 w 57"/>
                <a:gd name="T1" fmla="*/ 16 h 29"/>
                <a:gd name="T2" fmla="*/ 5 w 57"/>
                <a:gd name="T3" fmla="*/ 16 h 29"/>
                <a:gd name="T4" fmla="*/ 0 w 57"/>
                <a:gd name="T5" fmla="*/ 20 h 29"/>
                <a:gd name="T6" fmla="*/ 0 w 57"/>
                <a:gd name="T7" fmla="*/ 25 h 29"/>
                <a:gd name="T8" fmla="*/ 5 w 57"/>
                <a:gd name="T9" fmla="*/ 29 h 29"/>
                <a:gd name="T10" fmla="*/ 14 w 57"/>
                <a:gd name="T11" fmla="*/ 29 h 29"/>
                <a:gd name="T12" fmla="*/ 14 w 57"/>
                <a:gd name="T13" fmla="*/ 29 h 29"/>
                <a:gd name="T14" fmla="*/ 25 w 57"/>
                <a:gd name="T15" fmla="*/ 29 h 29"/>
                <a:gd name="T16" fmla="*/ 36 w 57"/>
                <a:gd name="T17" fmla="*/ 25 h 29"/>
                <a:gd name="T18" fmla="*/ 45 w 57"/>
                <a:gd name="T19" fmla="*/ 20 h 29"/>
                <a:gd name="T20" fmla="*/ 52 w 57"/>
                <a:gd name="T21" fmla="*/ 13 h 29"/>
                <a:gd name="T22" fmla="*/ 52 w 57"/>
                <a:gd name="T23" fmla="*/ 13 h 29"/>
                <a:gd name="T24" fmla="*/ 57 w 57"/>
                <a:gd name="T25" fmla="*/ 9 h 29"/>
                <a:gd name="T26" fmla="*/ 57 w 57"/>
                <a:gd name="T27" fmla="*/ 4 h 29"/>
                <a:gd name="T28" fmla="*/ 52 w 57"/>
                <a:gd name="T29" fmla="*/ 0 h 29"/>
                <a:gd name="T30" fmla="*/ 45 w 57"/>
                <a:gd name="T31" fmla="*/ 0 h 29"/>
                <a:gd name="T32" fmla="*/ 45 w 57"/>
                <a:gd name="T33" fmla="*/ 0 h 29"/>
                <a:gd name="T34" fmla="*/ 34 w 57"/>
                <a:gd name="T35" fmla="*/ 0 h 29"/>
                <a:gd name="T36" fmla="*/ 23 w 57"/>
                <a:gd name="T37" fmla="*/ 4 h 29"/>
                <a:gd name="T38" fmla="*/ 14 w 57"/>
                <a:gd name="T39" fmla="*/ 9 h 29"/>
                <a:gd name="T40" fmla="*/ 5 w 57"/>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6"/>
                  </a:moveTo>
                  <a:lnTo>
                    <a:pt x="5" y="16"/>
                  </a:lnTo>
                  <a:lnTo>
                    <a:pt x="0" y="20"/>
                  </a:lnTo>
                  <a:lnTo>
                    <a:pt x="0" y="25"/>
                  </a:lnTo>
                  <a:lnTo>
                    <a:pt x="5" y="29"/>
                  </a:lnTo>
                  <a:lnTo>
                    <a:pt x="14" y="29"/>
                  </a:lnTo>
                  <a:lnTo>
                    <a:pt x="25" y="29"/>
                  </a:lnTo>
                  <a:lnTo>
                    <a:pt x="36" y="25"/>
                  </a:lnTo>
                  <a:lnTo>
                    <a:pt x="45" y="20"/>
                  </a:lnTo>
                  <a:lnTo>
                    <a:pt x="52" y="13"/>
                  </a:lnTo>
                  <a:lnTo>
                    <a:pt x="57" y="9"/>
                  </a:lnTo>
                  <a:lnTo>
                    <a:pt x="57" y="4"/>
                  </a:lnTo>
                  <a:lnTo>
                    <a:pt x="52" y="0"/>
                  </a:lnTo>
                  <a:lnTo>
                    <a:pt x="45" y="0"/>
                  </a:lnTo>
                  <a:lnTo>
                    <a:pt x="34" y="0"/>
                  </a:lnTo>
                  <a:lnTo>
                    <a:pt x="23" y="4"/>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2" name="Freeform 549">
              <a:extLst>
                <a:ext uri="{FF2B5EF4-FFF2-40B4-BE49-F238E27FC236}">
                  <a16:creationId xmlns:a16="http://schemas.microsoft.com/office/drawing/2014/main" xmlns="" id="{39465F78-8C63-9D4F-B8D3-71ED19BBA1D1}"/>
                </a:ext>
              </a:extLst>
            </p:cNvPr>
            <p:cNvSpPr>
              <a:spLocks/>
            </p:cNvSpPr>
            <p:nvPr/>
          </p:nvSpPr>
          <p:spPr bwMode="auto">
            <a:xfrm>
              <a:off x="1729" y="3715"/>
              <a:ext cx="56" cy="31"/>
            </a:xfrm>
            <a:custGeom>
              <a:avLst/>
              <a:gdLst>
                <a:gd name="T0" fmla="*/ 4 w 56"/>
                <a:gd name="T1" fmla="*/ 16 h 31"/>
                <a:gd name="T2" fmla="*/ 4 w 56"/>
                <a:gd name="T3" fmla="*/ 16 h 31"/>
                <a:gd name="T4" fmla="*/ 0 w 56"/>
                <a:gd name="T5" fmla="*/ 22 h 31"/>
                <a:gd name="T6" fmla="*/ 0 w 56"/>
                <a:gd name="T7" fmla="*/ 27 h 31"/>
                <a:gd name="T8" fmla="*/ 4 w 56"/>
                <a:gd name="T9" fmla="*/ 29 h 31"/>
                <a:gd name="T10" fmla="*/ 11 w 56"/>
                <a:gd name="T11" fmla="*/ 31 h 31"/>
                <a:gd name="T12" fmla="*/ 11 w 56"/>
                <a:gd name="T13" fmla="*/ 31 h 31"/>
                <a:gd name="T14" fmla="*/ 22 w 56"/>
                <a:gd name="T15" fmla="*/ 29 h 31"/>
                <a:gd name="T16" fmla="*/ 34 w 56"/>
                <a:gd name="T17" fmla="*/ 27 h 31"/>
                <a:gd name="T18" fmla="*/ 45 w 56"/>
                <a:gd name="T19" fmla="*/ 20 h 31"/>
                <a:gd name="T20" fmla="*/ 52 w 56"/>
                <a:gd name="T21" fmla="*/ 16 h 31"/>
                <a:gd name="T22" fmla="*/ 52 w 56"/>
                <a:gd name="T23" fmla="*/ 16 h 31"/>
                <a:gd name="T24" fmla="*/ 56 w 56"/>
                <a:gd name="T25" fmla="*/ 9 h 31"/>
                <a:gd name="T26" fmla="*/ 56 w 56"/>
                <a:gd name="T27" fmla="*/ 4 h 31"/>
                <a:gd name="T28" fmla="*/ 52 w 56"/>
                <a:gd name="T29" fmla="*/ 0 h 31"/>
                <a:gd name="T30" fmla="*/ 43 w 56"/>
                <a:gd name="T31" fmla="*/ 0 h 31"/>
                <a:gd name="T32" fmla="*/ 43 w 56"/>
                <a:gd name="T33" fmla="*/ 0 h 31"/>
                <a:gd name="T34" fmla="*/ 34 w 56"/>
                <a:gd name="T35" fmla="*/ 2 h 31"/>
                <a:gd name="T36" fmla="*/ 22 w 56"/>
                <a:gd name="T37" fmla="*/ 4 h 31"/>
                <a:gd name="T38" fmla="*/ 11 w 56"/>
                <a:gd name="T39" fmla="*/ 9 h 31"/>
                <a:gd name="T40" fmla="*/ 4 w 56"/>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1">
                  <a:moveTo>
                    <a:pt x="4" y="16"/>
                  </a:moveTo>
                  <a:lnTo>
                    <a:pt x="4" y="16"/>
                  </a:lnTo>
                  <a:lnTo>
                    <a:pt x="0" y="22"/>
                  </a:lnTo>
                  <a:lnTo>
                    <a:pt x="0" y="27"/>
                  </a:lnTo>
                  <a:lnTo>
                    <a:pt x="4" y="29"/>
                  </a:lnTo>
                  <a:lnTo>
                    <a:pt x="11" y="31"/>
                  </a:lnTo>
                  <a:lnTo>
                    <a:pt x="22" y="29"/>
                  </a:lnTo>
                  <a:lnTo>
                    <a:pt x="34" y="27"/>
                  </a:lnTo>
                  <a:lnTo>
                    <a:pt x="45" y="20"/>
                  </a:lnTo>
                  <a:lnTo>
                    <a:pt x="52" y="16"/>
                  </a:lnTo>
                  <a:lnTo>
                    <a:pt x="56" y="9"/>
                  </a:lnTo>
                  <a:lnTo>
                    <a:pt x="56" y="4"/>
                  </a:lnTo>
                  <a:lnTo>
                    <a:pt x="52" y="0"/>
                  </a:lnTo>
                  <a:lnTo>
                    <a:pt x="43" y="0"/>
                  </a:lnTo>
                  <a:lnTo>
                    <a:pt x="34" y="2"/>
                  </a:lnTo>
                  <a:lnTo>
                    <a:pt x="22" y="4"/>
                  </a:lnTo>
                  <a:lnTo>
                    <a:pt x="11"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3" name="Freeform 550">
              <a:extLst>
                <a:ext uri="{FF2B5EF4-FFF2-40B4-BE49-F238E27FC236}">
                  <a16:creationId xmlns:a16="http://schemas.microsoft.com/office/drawing/2014/main" xmlns="" id="{047C3E4E-5CC9-6D42-AC68-A17FFA9D1885}"/>
                </a:ext>
              </a:extLst>
            </p:cNvPr>
            <p:cNvSpPr>
              <a:spLocks/>
            </p:cNvSpPr>
            <p:nvPr/>
          </p:nvSpPr>
          <p:spPr bwMode="auto">
            <a:xfrm>
              <a:off x="1729" y="3715"/>
              <a:ext cx="56" cy="31"/>
            </a:xfrm>
            <a:custGeom>
              <a:avLst/>
              <a:gdLst>
                <a:gd name="T0" fmla="*/ 4 w 56"/>
                <a:gd name="T1" fmla="*/ 16 h 31"/>
                <a:gd name="T2" fmla="*/ 4 w 56"/>
                <a:gd name="T3" fmla="*/ 16 h 31"/>
                <a:gd name="T4" fmla="*/ 0 w 56"/>
                <a:gd name="T5" fmla="*/ 22 h 31"/>
                <a:gd name="T6" fmla="*/ 0 w 56"/>
                <a:gd name="T7" fmla="*/ 27 h 31"/>
                <a:gd name="T8" fmla="*/ 4 w 56"/>
                <a:gd name="T9" fmla="*/ 29 h 31"/>
                <a:gd name="T10" fmla="*/ 11 w 56"/>
                <a:gd name="T11" fmla="*/ 31 h 31"/>
                <a:gd name="T12" fmla="*/ 11 w 56"/>
                <a:gd name="T13" fmla="*/ 31 h 31"/>
                <a:gd name="T14" fmla="*/ 22 w 56"/>
                <a:gd name="T15" fmla="*/ 29 h 31"/>
                <a:gd name="T16" fmla="*/ 34 w 56"/>
                <a:gd name="T17" fmla="*/ 27 h 31"/>
                <a:gd name="T18" fmla="*/ 45 w 56"/>
                <a:gd name="T19" fmla="*/ 20 h 31"/>
                <a:gd name="T20" fmla="*/ 52 w 56"/>
                <a:gd name="T21" fmla="*/ 16 h 31"/>
                <a:gd name="T22" fmla="*/ 52 w 56"/>
                <a:gd name="T23" fmla="*/ 16 h 31"/>
                <a:gd name="T24" fmla="*/ 56 w 56"/>
                <a:gd name="T25" fmla="*/ 9 h 31"/>
                <a:gd name="T26" fmla="*/ 56 w 56"/>
                <a:gd name="T27" fmla="*/ 4 h 31"/>
                <a:gd name="T28" fmla="*/ 52 w 56"/>
                <a:gd name="T29" fmla="*/ 0 h 31"/>
                <a:gd name="T30" fmla="*/ 43 w 56"/>
                <a:gd name="T31" fmla="*/ 0 h 31"/>
                <a:gd name="T32" fmla="*/ 43 w 56"/>
                <a:gd name="T33" fmla="*/ 0 h 31"/>
                <a:gd name="T34" fmla="*/ 34 w 56"/>
                <a:gd name="T35" fmla="*/ 2 h 31"/>
                <a:gd name="T36" fmla="*/ 22 w 56"/>
                <a:gd name="T37" fmla="*/ 4 h 31"/>
                <a:gd name="T38" fmla="*/ 11 w 56"/>
                <a:gd name="T39" fmla="*/ 9 h 31"/>
                <a:gd name="T40" fmla="*/ 4 w 56"/>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1">
                  <a:moveTo>
                    <a:pt x="4" y="16"/>
                  </a:moveTo>
                  <a:lnTo>
                    <a:pt x="4" y="16"/>
                  </a:lnTo>
                  <a:lnTo>
                    <a:pt x="0" y="22"/>
                  </a:lnTo>
                  <a:lnTo>
                    <a:pt x="0" y="27"/>
                  </a:lnTo>
                  <a:lnTo>
                    <a:pt x="4" y="29"/>
                  </a:lnTo>
                  <a:lnTo>
                    <a:pt x="11" y="31"/>
                  </a:lnTo>
                  <a:lnTo>
                    <a:pt x="22" y="29"/>
                  </a:lnTo>
                  <a:lnTo>
                    <a:pt x="34" y="27"/>
                  </a:lnTo>
                  <a:lnTo>
                    <a:pt x="45" y="20"/>
                  </a:lnTo>
                  <a:lnTo>
                    <a:pt x="52" y="16"/>
                  </a:lnTo>
                  <a:lnTo>
                    <a:pt x="56" y="9"/>
                  </a:lnTo>
                  <a:lnTo>
                    <a:pt x="56" y="4"/>
                  </a:lnTo>
                  <a:lnTo>
                    <a:pt x="52" y="0"/>
                  </a:lnTo>
                  <a:lnTo>
                    <a:pt x="43" y="0"/>
                  </a:lnTo>
                  <a:lnTo>
                    <a:pt x="34" y="2"/>
                  </a:lnTo>
                  <a:lnTo>
                    <a:pt x="22" y="4"/>
                  </a:lnTo>
                  <a:lnTo>
                    <a:pt x="11"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4" name="Freeform 551">
              <a:extLst>
                <a:ext uri="{FF2B5EF4-FFF2-40B4-BE49-F238E27FC236}">
                  <a16:creationId xmlns:a16="http://schemas.microsoft.com/office/drawing/2014/main" xmlns="" id="{04A8413F-679F-754C-9FAA-C3E7A63DFB26}"/>
                </a:ext>
              </a:extLst>
            </p:cNvPr>
            <p:cNvSpPr>
              <a:spLocks/>
            </p:cNvSpPr>
            <p:nvPr/>
          </p:nvSpPr>
          <p:spPr bwMode="auto">
            <a:xfrm>
              <a:off x="1679" y="3715"/>
              <a:ext cx="59" cy="31"/>
            </a:xfrm>
            <a:custGeom>
              <a:avLst/>
              <a:gdLst>
                <a:gd name="T0" fmla="*/ 5 w 59"/>
                <a:gd name="T1" fmla="*/ 16 h 31"/>
                <a:gd name="T2" fmla="*/ 5 w 59"/>
                <a:gd name="T3" fmla="*/ 16 h 31"/>
                <a:gd name="T4" fmla="*/ 0 w 59"/>
                <a:gd name="T5" fmla="*/ 22 h 31"/>
                <a:gd name="T6" fmla="*/ 0 w 59"/>
                <a:gd name="T7" fmla="*/ 27 h 31"/>
                <a:gd name="T8" fmla="*/ 5 w 59"/>
                <a:gd name="T9" fmla="*/ 29 h 31"/>
                <a:gd name="T10" fmla="*/ 14 w 59"/>
                <a:gd name="T11" fmla="*/ 31 h 31"/>
                <a:gd name="T12" fmla="*/ 14 w 59"/>
                <a:gd name="T13" fmla="*/ 31 h 31"/>
                <a:gd name="T14" fmla="*/ 23 w 59"/>
                <a:gd name="T15" fmla="*/ 29 h 31"/>
                <a:gd name="T16" fmla="*/ 34 w 59"/>
                <a:gd name="T17" fmla="*/ 27 h 31"/>
                <a:gd name="T18" fmla="*/ 45 w 59"/>
                <a:gd name="T19" fmla="*/ 22 h 31"/>
                <a:gd name="T20" fmla="*/ 54 w 59"/>
                <a:gd name="T21" fmla="*/ 16 h 31"/>
                <a:gd name="T22" fmla="*/ 54 w 59"/>
                <a:gd name="T23" fmla="*/ 16 h 31"/>
                <a:gd name="T24" fmla="*/ 59 w 59"/>
                <a:gd name="T25" fmla="*/ 9 h 31"/>
                <a:gd name="T26" fmla="*/ 59 w 59"/>
                <a:gd name="T27" fmla="*/ 4 h 31"/>
                <a:gd name="T28" fmla="*/ 54 w 59"/>
                <a:gd name="T29" fmla="*/ 2 h 31"/>
                <a:gd name="T30" fmla="*/ 45 w 59"/>
                <a:gd name="T31" fmla="*/ 0 h 31"/>
                <a:gd name="T32" fmla="*/ 45 w 59"/>
                <a:gd name="T33" fmla="*/ 0 h 31"/>
                <a:gd name="T34" fmla="*/ 34 w 59"/>
                <a:gd name="T35" fmla="*/ 2 h 31"/>
                <a:gd name="T36" fmla="*/ 23 w 59"/>
                <a:gd name="T37" fmla="*/ 4 h 31"/>
                <a:gd name="T38" fmla="*/ 14 w 59"/>
                <a:gd name="T39" fmla="*/ 9 h 31"/>
                <a:gd name="T40" fmla="*/ 5 w 59"/>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5" y="16"/>
                  </a:moveTo>
                  <a:lnTo>
                    <a:pt x="5" y="16"/>
                  </a:lnTo>
                  <a:lnTo>
                    <a:pt x="0" y="22"/>
                  </a:lnTo>
                  <a:lnTo>
                    <a:pt x="0" y="27"/>
                  </a:lnTo>
                  <a:lnTo>
                    <a:pt x="5" y="29"/>
                  </a:lnTo>
                  <a:lnTo>
                    <a:pt x="14" y="31"/>
                  </a:lnTo>
                  <a:lnTo>
                    <a:pt x="23" y="29"/>
                  </a:lnTo>
                  <a:lnTo>
                    <a:pt x="34" y="27"/>
                  </a:lnTo>
                  <a:lnTo>
                    <a:pt x="45" y="22"/>
                  </a:lnTo>
                  <a:lnTo>
                    <a:pt x="54" y="16"/>
                  </a:lnTo>
                  <a:lnTo>
                    <a:pt x="59" y="9"/>
                  </a:lnTo>
                  <a:lnTo>
                    <a:pt x="59" y="4"/>
                  </a:lnTo>
                  <a:lnTo>
                    <a:pt x="54" y="2"/>
                  </a:lnTo>
                  <a:lnTo>
                    <a:pt x="45" y="0"/>
                  </a:lnTo>
                  <a:lnTo>
                    <a:pt x="34" y="2"/>
                  </a:lnTo>
                  <a:lnTo>
                    <a:pt x="23" y="4"/>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5" name="Freeform 552">
              <a:extLst>
                <a:ext uri="{FF2B5EF4-FFF2-40B4-BE49-F238E27FC236}">
                  <a16:creationId xmlns:a16="http://schemas.microsoft.com/office/drawing/2014/main" xmlns="" id="{2924BF92-B146-2241-AEFB-970A942D9D27}"/>
                </a:ext>
              </a:extLst>
            </p:cNvPr>
            <p:cNvSpPr>
              <a:spLocks/>
            </p:cNvSpPr>
            <p:nvPr/>
          </p:nvSpPr>
          <p:spPr bwMode="auto">
            <a:xfrm>
              <a:off x="1679" y="3715"/>
              <a:ext cx="59" cy="31"/>
            </a:xfrm>
            <a:custGeom>
              <a:avLst/>
              <a:gdLst>
                <a:gd name="T0" fmla="*/ 5 w 59"/>
                <a:gd name="T1" fmla="*/ 16 h 31"/>
                <a:gd name="T2" fmla="*/ 5 w 59"/>
                <a:gd name="T3" fmla="*/ 16 h 31"/>
                <a:gd name="T4" fmla="*/ 0 w 59"/>
                <a:gd name="T5" fmla="*/ 22 h 31"/>
                <a:gd name="T6" fmla="*/ 0 w 59"/>
                <a:gd name="T7" fmla="*/ 27 h 31"/>
                <a:gd name="T8" fmla="*/ 5 w 59"/>
                <a:gd name="T9" fmla="*/ 29 h 31"/>
                <a:gd name="T10" fmla="*/ 14 w 59"/>
                <a:gd name="T11" fmla="*/ 31 h 31"/>
                <a:gd name="T12" fmla="*/ 14 w 59"/>
                <a:gd name="T13" fmla="*/ 31 h 31"/>
                <a:gd name="T14" fmla="*/ 23 w 59"/>
                <a:gd name="T15" fmla="*/ 29 h 31"/>
                <a:gd name="T16" fmla="*/ 34 w 59"/>
                <a:gd name="T17" fmla="*/ 27 h 31"/>
                <a:gd name="T18" fmla="*/ 45 w 59"/>
                <a:gd name="T19" fmla="*/ 22 h 31"/>
                <a:gd name="T20" fmla="*/ 54 w 59"/>
                <a:gd name="T21" fmla="*/ 16 h 31"/>
                <a:gd name="T22" fmla="*/ 54 w 59"/>
                <a:gd name="T23" fmla="*/ 16 h 31"/>
                <a:gd name="T24" fmla="*/ 59 w 59"/>
                <a:gd name="T25" fmla="*/ 9 h 31"/>
                <a:gd name="T26" fmla="*/ 59 w 59"/>
                <a:gd name="T27" fmla="*/ 4 h 31"/>
                <a:gd name="T28" fmla="*/ 54 w 59"/>
                <a:gd name="T29" fmla="*/ 2 h 31"/>
                <a:gd name="T30" fmla="*/ 45 w 59"/>
                <a:gd name="T31" fmla="*/ 0 h 31"/>
                <a:gd name="T32" fmla="*/ 45 w 59"/>
                <a:gd name="T33" fmla="*/ 0 h 31"/>
                <a:gd name="T34" fmla="*/ 34 w 59"/>
                <a:gd name="T35" fmla="*/ 2 h 31"/>
                <a:gd name="T36" fmla="*/ 23 w 59"/>
                <a:gd name="T37" fmla="*/ 4 h 31"/>
                <a:gd name="T38" fmla="*/ 14 w 59"/>
                <a:gd name="T39" fmla="*/ 9 h 31"/>
                <a:gd name="T40" fmla="*/ 5 w 59"/>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5" y="16"/>
                  </a:moveTo>
                  <a:lnTo>
                    <a:pt x="5" y="16"/>
                  </a:lnTo>
                  <a:lnTo>
                    <a:pt x="0" y="22"/>
                  </a:lnTo>
                  <a:lnTo>
                    <a:pt x="0" y="27"/>
                  </a:lnTo>
                  <a:lnTo>
                    <a:pt x="5" y="29"/>
                  </a:lnTo>
                  <a:lnTo>
                    <a:pt x="14" y="31"/>
                  </a:lnTo>
                  <a:lnTo>
                    <a:pt x="23" y="29"/>
                  </a:lnTo>
                  <a:lnTo>
                    <a:pt x="34" y="27"/>
                  </a:lnTo>
                  <a:lnTo>
                    <a:pt x="45" y="22"/>
                  </a:lnTo>
                  <a:lnTo>
                    <a:pt x="54" y="16"/>
                  </a:lnTo>
                  <a:lnTo>
                    <a:pt x="59" y="9"/>
                  </a:lnTo>
                  <a:lnTo>
                    <a:pt x="59" y="4"/>
                  </a:lnTo>
                  <a:lnTo>
                    <a:pt x="54" y="2"/>
                  </a:lnTo>
                  <a:lnTo>
                    <a:pt x="45" y="0"/>
                  </a:lnTo>
                  <a:lnTo>
                    <a:pt x="34" y="2"/>
                  </a:lnTo>
                  <a:lnTo>
                    <a:pt x="23" y="4"/>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6" name="Freeform 553">
              <a:extLst>
                <a:ext uri="{FF2B5EF4-FFF2-40B4-BE49-F238E27FC236}">
                  <a16:creationId xmlns:a16="http://schemas.microsoft.com/office/drawing/2014/main" xmlns="" id="{97C1A100-9E19-BD44-AB37-2A9484242A71}"/>
                </a:ext>
              </a:extLst>
            </p:cNvPr>
            <p:cNvSpPr>
              <a:spLocks/>
            </p:cNvSpPr>
            <p:nvPr/>
          </p:nvSpPr>
          <p:spPr bwMode="auto">
            <a:xfrm>
              <a:off x="1630" y="3715"/>
              <a:ext cx="58" cy="31"/>
            </a:xfrm>
            <a:custGeom>
              <a:avLst/>
              <a:gdLst>
                <a:gd name="T0" fmla="*/ 4 w 58"/>
                <a:gd name="T1" fmla="*/ 16 h 31"/>
                <a:gd name="T2" fmla="*/ 4 w 58"/>
                <a:gd name="T3" fmla="*/ 16 h 31"/>
                <a:gd name="T4" fmla="*/ 0 w 58"/>
                <a:gd name="T5" fmla="*/ 22 h 31"/>
                <a:gd name="T6" fmla="*/ 0 w 58"/>
                <a:gd name="T7" fmla="*/ 27 h 31"/>
                <a:gd name="T8" fmla="*/ 4 w 58"/>
                <a:gd name="T9" fmla="*/ 31 h 31"/>
                <a:gd name="T10" fmla="*/ 13 w 58"/>
                <a:gd name="T11" fmla="*/ 31 h 31"/>
                <a:gd name="T12" fmla="*/ 13 w 58"/>
                <a:gd name="T13" fmla="*/ 31 h 31"/>
                <a:gd name="T14" fmla="*/ 25 w 58"/>
                <a:gd name="T15" fmla="*/ 29 h 31"/>
                <a:gd name="T16" fmla="*/ 36 w 58"/>
                <a:gd name="T17" fmla="*/ 27 h 31"/>
                <a:gd name="T18" fmla="*/ 45 w 58"/>
                <a:gd name="T19" fmla="*/ 22 h 31"/>
                <a:gd name="T20" fmla="*/ 54 w 58"/>
                <a:gd name="T21" fmla="*/ 16 h 31"/>
                <a:gd name="T22" fmla="*/ 54 w 58"/>
                <a:gd name="T23" fmla="*/ 16 h 31"/>
                <a:gd name="T24" fmla="*/ 58 w 58"/>
                <a:gd name="T25" fmla="*/ 9 h 31"/>
                <a:gd name="T26" fmla="*/ 58 w 58"/>
                <a:gd name="T27" fmla="*/ 4 h 31"/>
                <a:gd name="T28" fmla="*/ 54 w 58"/>
                <a:gd name="T29" fmla="*/ 2 h 31"/>
                <a:gd name="T30" fmla="*/ 47 w 58"/>
                <a:gd name="T31" fmla="*/ 0 h 31"/>
                <a:gd name="T32" fmla="*/ 47 w 58"/>
                <a:gd name="T33" fmla="*/ 0 h 31"/>
                <a:gd name="T34" fmla="*/ 36 w 58"/>
                <a:gd name="T35" fmla="*/ 2 h 31"/>
                <a:gd name="T36" fmla="*/ 25 w 58"/>
                <a:gd name="T37" fmla="*/ 4 h 31"/>
                <a:gd name="T38" fmla="*/ 13 w 58"/>
                <a:gd name="T39" fmla="*/ 11 h 31"/>
                <a:gd name="T40" fmla="*/ 4 w 58"/>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6"/>
                  </a:moveTo>
                  <a:lnTo>
                    <a:pt x="4" y="16"/>
                  </a:lnTo>
                  <a:lnTo>
                    <a:pt x="0" y="22"/>
                  </a:lnTo>
                  <a:lnTo>
                    <a:pt x="0" y="27"/>
                  </a:lnTo>
                  <a:lnTo>
                    <a:pt x="4" y="31"/>
                  </a:lnTo>
                  <a:lnTo>
                    <a:pt x="13" y="31"/>
                  </a:lnTo>
                  <a:lnTo>
                    <a:pt x="25" y="29"/>
                  </a:lnTo>
                  <a:lnTo>
                    <a:pt x="36" y="27"/>
                  </a:lnTo>
                  <a:lnTo>
                    <a:pt x="45" y="22"/>
                  </a:lnTo>
                  <a:lnTo>
                    <a:pt x="54" y="16"/>
                  </a:lnTo>
                  <a:lnTo>
                    <a:pt x="58" y="9"/>
                  </a:lnTo>
                  <a:lnTo>
                    <a:pt x="58" y="4"/>
                  </a:lnTo>
                  <a:lnTo>
                    <a:pt x="54" y="2"/>
                  </a:lnTo>
                  <a:lnTo>
                    <a:pt x="47" y="0"/>
                  </a:lnTo>
                  <a:lnTo>
                    <a:pt x="36" y="2"/>
                  </a:lnTo>
                  <a:lnTo>
                    <a:pt x="25" y="4"/>
                  </a:lnTo>
                  <a:lnTo>
                    <a:pt x="13" y="11"/>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7" name="Freeform 554">
              <a:extLst>
                <a:ext uri="{FF2B5EF4-FFF2-40B4-BE49-F238E27FC236}">
                  <a16:creationId xmlns:a16="http://schemas.microsoft.com/office/drawing/2014/main" xmlns="" id="{8B56FB64-0731-154D-A6E7-049C4FF6E3EB}"/>
                </a:ext>
              </a:extLst>
            </p:cNvPr>
            <p:cNvSpPr>
              <a:spLocks/>
            </p:cNvSpPr>
            <p:nvPr/>
          </p:nvSpPr>
          <p:spPr bwMode="auto">
            <a:xfrm>
              <a:off x="1630" y="3715"/>
              <a:ext cx="58" cy="31"/>
            </a:xfrm>
            <a:custGeom>
              <a:avLst/>
              <a:gdLst>
                <a:gd name="T0" fmla="*/ 4 w 58"/>
                <a:gd name="T1" fmla="*/ 16 h 31"/>
                <a:gd name="T2" fmla="*/ 4 w 58"/>
                <a:gd name="T3" fmla="*/ 16 h 31"/>
                <a:gd name="T4" fmla="*/ 0 w 58"/>
                <a:gd name="T5" fmla="*/ 22 h 31"/>
                <a:gd name="T6" fmla="*/ 0 w 58"/>
                <a:gd name="T7" fmla="*/ 27 h 31"/>
                <a:gd name="T8" fmla="*/ 4 w 58"/>
                <a:gd name="T9" fmla="*/ 31 h 31"/>
                <a:gd name="T10" fmla="*/ 13 w 58"/>
                <a:gd name="T11" fmla="*/ 31 h 31"/>
                <a:gd name="T12" fmla="*/ 13 w 58"/>
                <a:gd name="T13" fmla="*/ 31 h 31"/>
                <a:gd name="T14" fmla="*/ 25 w 58"/>
                <a:gd name="T15" fmla="*/ 29 h 31"/>
                <a:gd name="T16" fmla="*/ 36 w 58"/>
                <a:gd name="T17" fmla="*/ 27 h 31"/>
                <a:gd name="T18" fmla="*/ 45 w 58"/>
                <a:gd name="T19" fmla="*/ 22 h 31"/>
                <a:gd name="T20" fmla="*/ 54 w 58"/>
                <a:gd name="T21" fmla="*/ 16 h 31"/>
                <a:gd name="T22" fmla="*/ 54 w 58"/>
                <a:gd name="T23" fmla="*/ 16 h 31"/>
                <a:gd name="T24" fmla="*/ 58 w 58"/>
                <a:gd name="T25" fmla="*/ 9 h 31"/>
                <a:gd name="T26" fmla="*/ 58 w 58"/>
                <a:gd name="T27" fmla="*/ 4 h 31"/>
                <a:gd name="T28" fmla="*/ 54 w 58"/>
                <a:gd name="T29" fmla="*/ 2 h 31"/>
                <a:gd name="T30" fmla="*/ 47 w 58"/>
                <a:gd name="T31" fmla="*/ 0 h 31"/>
                <a:gd name="T32" fmla="*/ 47 w 58"/>
                <a:gd name="T33" fmla="*/ 0 h 31"/>
                <a:gd name="T34" fmla="*/ 36 w 58"/>
                <a:gd name="T35" fmla="*/ 2 h 31"/>
                <a:gd name="T36" fmla="*/ 25 w 58"/>
                <a:gd name="T37" fmla="*/ 4 h 31"/>
                <a:gd name="T38" fmla="*/ 13 w 58"/>
                <a:gd name="T39" fmla="*/ 11 h 31"/>
                <a:gd name="T40" fmla="*/ 4 w 58"/>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6"/>
                  </a:moveTo>
                  <a:lnTo>
                    <a:pt x="4" y="16"/>
                  </a:lnTo>
                  <a:lnTo>
                    <a:pt x="0" y="22"/>
                  </a:lnTo>
                  <a:lnTo>
                    <a:pt x="0" y="27"/>
                  </a:lnTo>
                  <a:lnTo>
                    <a:pt x="4" y="31"/>
                  </a:lnTo>
                  <a:lnTo>
                    <a:pt x="13" y="31"/>
                  </a:lnTo>
                  <a:lnTo>
                    <a:pt x="25" y="29"/>
                  </a:lnTo>
                  <a:lnTo>
                    <a:pt x="36" y="27"/>
                  </a:lnTo>
                  <a:lnTo>
                    <a:pt x="45" y="22"/>
                  </a:lnTo>
                  <a:lnTo>
                    <a:pt x="54" y="16"/>
                  </a:lnTo>
                  <a:lnTo>
                    <a:pt x="58" y="9"/>
                  </a:lnTo>
                  <a:lnTo>
                    <a:pt x="58" y="4"/>
                  </a:lnTo>
                  <a:lnTo>
                    <a:pt x="54" y="2"/>
                  </a:lnTo>
                  <a:lnTo>
                    <a:pt x="47" y="0"/>
                  </a:lnTo>
                  <a:lnTo>
                    <a:pt x="36" y="2"/>
                  </a:lnTo>
                  <a:lnTo>
                    <a:pt x="25" y="4"/>
                  </a:lnTo>
                  <a:lnTo>
                    <a:pt x="13" y="11"/>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8" name="Freeform 555">
              <a:extLst>
                <a:ext uri="{FF2B5EF4-FFF2-40B4-BE49-F238E27FC236}">
                  <a16:creationId xmlns:a16="http://schemas.microsoft.com/office/drawing/2014/main" xmlns="" id="{265A83D0-58E7-694C-AD0E-468D938D7EA4}"/>
                </a:ext>
              </a:extLst>
            </p:cNvPr>
            <p:cNvSpPr>
              <a:spLocks/>
            </p:cNvSpPr>
            <p:nvPr/>
          </p:nvSpPr>
          <p:spPr bwMode="auto">
            <a:xfrm>
              <a:off x="1580" y="3717"/>
              <a:ext cx="59" cy="29"/>
            </a:xfrm>
            <a:custGeom>
              <a:avLst/>
              <a:gdLst>
                <a:gd name="T0" fmla="*/ 5 w 59"/>
                <a:gd name="T1" fmla="*/ 16 h 29"/>
                <a:gd name="T2" fmla="*/ 5 w 59"/>
                <a:gd name="T3" fmla="*/ 16 h 29"/>
                <a:gd name="T4" fmla="*/ 0 w 59"/>
                <a:gd name="T5" fmla="*/ 20 h 29"/>
                <a:gd name="T6" fmla="*/ 0 w 59"/>
                <a:gd name="T7" fmla="*/ 25 h 29"/>
                <a:gd name="T8" fmla="*/ 5 w 59"/>
                <a:gd name="T9" fmla="*/ 29 h 29"/>
                <a:gd name="T10" fmla="*/ 14 w 59"/>
                <a:gd name="T11" fmla="*/ 29 h 29"/>
                <a:gd name="T12" fmla="*/ 14 w 59"/>
                <a:gd name="T13" fmla="*/ 29 h 29"/>
                <a:gd name="T14" fmla="*/ 25 w 59"/>
                <a:gd name="T15" fmla="*/ 29 h 29"/>
                <a:gd name="T16" fmla="*/ 36 w 59"/>
                <a:gd name="T17" fmla="*/ 25 h 29"/>
                <a:gd name="T18" fmla="*/ 45 w 59"/>
                <a:gd name="T19" fmla="*/ 20 h 29"/>
                <a:gd name="T20" fmla="*/ 54 w 59"/>
                <a:gd name="T21" fmla="*/ 14 h 29"/>
                <a:gd name="T22" fmla="*/ 54 w 59"/>
                <a:gd name="T23" fmla="*/ 14 h 29"/>
                <a:gd name="T24" fmla="*/ 59 w 59"/>
                <a:gd name="T25" fmla="*/ 9 h 29"/>
                <a:gd name="T26" fmla="*/ 59 w 59"/>
                <a:gd name="T27" fmla="*/ 5 h 29"/>
                <a:gd name="T28" fmla="*/ 57 w 59"/>
                <a:gd name="T29" fmla="*/ 0 h 29"/>
                <a:gd name="T30" fmla="*/ 48 w 59"/>
                <a:gd name="T31" fmla="*/ 0 h 29"/>
                <a:gd name="T32" fmla="*/ 48 w 59"/>
                <a:gd name="T33" fmla="*/ 0 h 29"/>
                <a:gd name="T34" fmla="*/ 36 w 59"/>
                <a:gd name="T35" fmla="*/ 0 h 29"/>
                <a:gd name="T36" fmla="*/ 25 w 59"/>
                <a:gd name="T37" fmla="*/ 5 h 29"/>
                <a:gd name="T38" fmla="*/ 14 w 59"/>
                <a:gd name="T39" fmla="*/ 9 h 29"/>
                <a:gd name="T40" fmla="*/ 5 w 59"/>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9">
                  <a:moveTo>
                    <a:pt x="5" y="16"/>
                  </a:moveTo>
                  <a:lnTo>
                    <a:pt x="5" y="16"/>
                  </a:lnTo>
                  <a:lnTo>
                    <a:pt x="0" y="20"/>
                  </a:lnTo>
                  <a:lnTo>
                    <a:pt x="0" y="25"/>
                  </a:lnTo>
                  <a:lnTo>
                    <a:pt x="5" y="29"/>
                  </a:lnTo>
                  <a:lnTo>
                    <a:pt x="14" y="29"/>
                  </a:lnTo>
                  <a:lnTo>
                    <a:pt x="25" y="29"/>
                  </a:lnTo>
                  <a:lnTo>
                    <a:pt x="36" y="25"/>
                  </a:lnTo>
                  <a:lnTo>
                    <a:pt x="45" y="20"/>
                  </a:lnTo>
                  <a:lnTo>
                    <a:pt x="54" y="14"/>
                  </a:lnTo>
                  <a:lnTo>
                    <a:pt x="59" y="9"/>
                  </a:lnTo>
                  <a:lnTo>
                    <a:pt x="59" y="5"/>
                  </a:lnTo>
                  <a:lnTo>
                    <a:pt x="57" y="0"/>
                  </a:lnTo>
                  <a:lnTo>
                    <a:pt x="48" y="0"/>
                  </a:lnTo>
                  <a:lnTo>
                    <a:pt x="36" y="0"/>
                  </a:lnTo>
                  <a:lnTo>
                    <a:pt x="25" y="5"/>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39" name="Freeform 556">
              <a:extLst>
                <a:ext uri="{FF2B5EF4-FFF2-40B4-BE49-F238E27FC236}">
                  <a16:creationId xmlns:a16="http://schemas.microsoft.com/office/drawing/2014/main" xmlns="" id="{5E793094-5E70-C343-A8FD-CF297B39281F}"/>
                </a:ext>
              </a:extLst>
            </p:cNvPr>
            <p:cNvSpPr>
              <a:spLocks/>
            </p:cNvSpPr>
            <p:nvPr/>
          </p:nvSpPr>
          <p:spPr bwMode="auto">
            <a:xfrm>
              <a:off x="1580" y="3717"/>
              <a:ext cx="59" cy="29"/>
            </a:xfrm>
            <a:custGeom>
              <a:avLst/>
              <a:gdLst>
                <a:gd name="T0" fmla="*/ 5 w 59"/>
                <a:gd name="T1" fmla="*/ 16 h 29"/>
                <a:gd name="T2" fmla="*/ 5 w 59"/>
                <a:gd name="T3" fmla="*/ 16 h 29"/>
                <a:gd name="T4" fmla="*/ 0 w 59"/>
                <a:gd name="T5" fmla="*/ 20 h 29"/>
                <a:gd name="T6" fmla="*/ 0 w 59"/>
                <a:gd name="T7" fmla="*/ 25 h 29"/>
                <a:gd name="T8" fmla="*/ 5 w 59"/>
                <a:gd name="T9" fmla="*/ 29 h 29"/>
                <a:gd name="T10" fmla="*/ 14 w 59"/>
                <a:gd name="T11" fmla="*/ 29 h 29"/>
                <a:gd name="T12" fmla="*/ 14 w 59"/>
                <a:gd name="T13" fmla="*/ 29 h 29"/>
                <a:gd name="T14" fmla="*/ 25 w 59"/>
                <a:gd name="T15" fmla="*/ 29 h 29"/>
                <a:gd name="T16" fmla="*/ 36 w 59"/>
                <a:gd name="T17" fmla="*/ 25 h 29"/>
                <a:gd name="T18" fmla="*/ 45 w 59"/>
                <a:gd name="T19" fmla="*/ 20 h 29"/>
                <a:gd name="T20" fmla="*/ 54 w 59"/>
                <a:gd name="T21" fmla="*/ 14 h 29"/>
                <a:gd name="T22" fmla="*/ 54 w 59"/>
                <a:gd name="T23" fmla="*/ 14 h 29"/>
                <a:gd name="T24" fmla="*/ 59 w 59"/>
                <a:gd name="T25" fmla="*/ 9 h 29"/>
                <a:gd name="T26" fmla="*/ 59 w 59"/>
                <a:gd name="T27" fmla="*/ 5 h 29"/>
                <a:gd name="T28" fmla="*/ 57 w 59"/>
                <a:gd name="T29" fmla="*/ 0 h 29"/>
                <a:gd name="T30" fmla="*/ 48 w 59"/>
                <a:gd name="T31" fmla="*/ 0 h 29"/>
                <a:gd name="T32" fmla="*/ 48 w 59"/>
                <a:gd name="T33" fmla="*/ 0 h 29"/>
                <a:gd name="T34" fmla="*/ 36 w 59"/>
                <a:gd name="T35" fmla="*/ 0 h 29"/>
                <a:gd name="T36" fmla="*/ 25 w 59"/>
                <a:gd name="T37" fmla="*/ 5 h 29"/>
                <a:gd name="T38" fmla="*/ 14 w 59"/>
                <a:gd name="T39" fmla="*/ 9 h 29"/>
                <a:gd name="T40" fmla="*/ 5 w 59"/>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9">
                  <a:moveTo>
                    <a:pt x="5" y="16"/>
                  </a:moveTo>
                  <a:lnTo>
                    <a:pt x="5" y="16"/>
                  </a:lnTo>
                  <a:lnTo>
                    <a:pt x="0" y="20"/>
                  </a:lnTo>
                  <a:lnTo>
                    <a:pt x="0" y="25"/>
                  </a:lnTo>
                  <a:lnTo>
                    <a:pt x="5" y="29"/>
                  </a:lnTo>
                  <a:lnTo>
                    <a:pt x="14" y="29"/>
                  </a:lnTo>
                  <a:lnTo>
                    <a:pt x="25" y="29"/>
                  </a:lnTo>
                  <a:lnTo>
                    <a:pt x="36" y="25"/>
                  </a:lnTo>
                  <a:lnTo>
                    <a:pt x="45" y="20"/>
                  </a:lnTo>
                  <a:lnTo>
                    <a:pt x="54" y="14"/>
                  </a:lnTo>
                  <a:lnTo>
                    <a:pt x="59" y="9"/>
                  </a:lnTo>
                  <a:lnTo>
                    <a:pt x="59" y="5"/>
                  </a:lnTo>
                  <a:lnTo>
                    <a:pt x="57" y="0"/>
                  </a:lnTo>
                  <a:lnTo>
                    <a:pt x="48" y="0"/>
                  </a:lnTo>
                  <a:lnTo>
                    <a:pt x="36" y="0"/>
                  </a:lnTo>
                  <a:lnTo>
                    <a:pt x="25" y="5"/>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0" name="Freeform 557">
              <a:extLst>
                <a:ext uri="{FF2B5EF4-FFF2-40B4-BE49-F238E27FC236}">
                  <a16:creationId xmlns:a16="http://schemas.microsoft.com/office/drawing/2014/main" xmlns="" id="{831BFE01-EDC7-8940-9D54-ED9A1188F11C}"/>
                </a:ext>
              </a:extLst>
            </p:cNvPr>
            <p:cNvSpPr>
              <a:spLocks/>
            </p:cNvSpPr>
            <p:nvPr/>
          </p:nvSpPr>
          <p:spPr bwMode="auto">
            <a:xfrm>
              <a:off x="1531" y="3717"/>
              <a:ext cx="61" cy="29"/>
            </a:xfrm>
            <a:custGeom>
              <a:avLst/>
              <a:gdLst>
                <a:gd name="T0" fmla="*/ 4 w 61"/>
                <a:gd name="T1" fmla="*/ 16 h 29"/>
                <a:gd name="T2" fmla="*/ 4 w 61"/>
                <a:gd name="T3" fmla="*/ 16 h 29"/>
                <a:gd name="T4" fmla="*/ 0 w 61"/>
                <a:gd name="T5" fmla="*/ 20 h 29"/>
                <a:gd name="T6" fmla="*/ 0 w 61"/>
                <a:gd name="T7" fmla="*/ 27 h 29"/>
                <a:gd name="T8" fmla="*/ 4 w 61"/>
                <a:gd name="T9" fmla="*/ 29 h 29"/>
                <a:gd name="T10" fmla="*/ 13 w 61"/>
                <a:gd name="T11" fmla="*/ 29 h 29"/>
                <a:gd name="T12" fmla="*/ 13 w 61"/>
                <a:gd name="T13" fmla="*/ 29 h 29"/>
                <a:gd name="T14" fmla="*/ 22 w 61"/>
                <a:gd name="T15" fmla="*/ 29 h 29"/>
                <a:gd name="T16" fmla="*/ 36 w 61"/>
                <a:gd name="T17" fmla="*/ 25 h 29"/>
                <a:gd name="T18" fmla="*/ 45 w 61"/>
                <a:gd name="T19" fmla="*/ 20 h 29"/>
                <a:gd name="T20" fmla="*/ 54 w 61"/>
                <a:gd name="T21" fmla="*/ 16 h 29"/>
                <a:gd name="T22" fmla="*/ 54 w 61"/>
                <a:gd name="T23" fmla="*/ 16 h 29"/>
                <a:gd name="T24" fmla="*/ 58 w 61"/>
                <a:gd name="T25" fmla="*/ 9 h 29"/>
                <a:gd name="T26" fmla="*/ 61 w 61"/>
                <a:gd name="T27" fmla="*/ 5 h 29"/>
                <a:gd name="T28" fmla="*/ 56 w 61"/>
                <a:gd name="T29" fmla="*/ 0 h 29"/>
                <a:gd name="T30" fmla="*/ 47 w 61"/>
                <a:gd name="T31" fmla="*/ 0 h 29"/>
                <a:gd name="T32" fmla="*/ 47 w 61"/>
                <a:gd name="T33" fmla="*/ 0 h 29"/>
                <a:gd name="T34" fmla="*/ 36 w 61"/>
                <a:gd name="T35" fmla="*/ 0 h 29"/>
                <a:gd name="T36" fmla="*/ 25 w 61"/>
                <a:gd name="T37" fmla="*/ 5 h 29"/>
                <a:gd name="T38" fmla="*/ 13 w 61"/>
                <a:gd name="T39" fmla="*/ 9 h 29"/>
                <a:gd name="T40" fmla="*/ 4 w 61"/>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9">
                  <a:moveTo>
                    <a:pt x="4" y="16"/>
                  </a:moveTo>
                  <a:lnTo>
                    <a:pt x="4" y="16"/>
                  </a:lnTo>
                  <a:lnTo>
                    <a:pt x="0" y="20"/>
                  </a:lnTo>
                  <a:lnTo>
                    <a:pt x="0" y="27"/>
                  </a:lnTo>
                  <a:lnTo>
                    <a:pt x="4" y="29"/>
                  </a:lnTo>
                  <a:lnTo>
                    <a:pt x="13" y="29"/>
                  </a:lnTo>
                  <a:lnTo>
                    <a:pt x="22" y="29"/>
                  </a:lnTo>
                  <a:lnTo>
                    <a:pt x="36" y="25"/>
                  </a:lnTo>
                  <a:lnTo>
                    <a:pt x="45" y="20"/>
                  </a:lnTo>
                  <a:lnTo>
                    <a:pt x="54" y="16"/>
                  </a:lnTo>
                  <a:lnTo>
                    <a:pt x="58" y="9"/>
                  </a:lnTo>
                  <a:lnTo>
                    <a:pt x="61" y="5"/>
                  </a:lnTo>
                  <a:lnTo>
                    <a:pt x="56" y="0"/>
                  </a:lnTo>
                  <a:lnTo>
                    <a:pt x="47" y="0"/>
                  </a:lnTo>
                  <a:lnTo>
                    <a:pt x="36" y="0"/>
                  </a:lnTo>
                  <a:lnTo>
                    <a:pt x="25" y="5"/>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1" name="Freeform 558">
              <a:extLst>
                <a:ext uri="{FF2B5EF4-FFF2-40B4-BE49-F238E27FC236}">
                  <a16:creationId xmlns:a16="http://schemas.microsoft.com/office/drawing/2014/main" xmlns="" id="{4B2A8C4D-0111-274D-B8CE-AEFB7E2760FB}"/>
                </a:ext>
              </a:extLst>
            </p:cNvPr>
            <p:cNvSpPr>
              <a:spLocks/>
            </p:cNvSpPr>
            <p:nvPr/>
          </p:nvSpPr>
          <p:spPr bwMode="auto">
            <a:xfrm>
              <a:off x="1531" y="3717"/>
              <a:ext cx="61" cy="29"/>
            </a:xfrm>
            <a:custGeom>
              <a:avLst/>
              <a:gdLst>
                <a:gd name="T0" fmla="*/ 4 w 61"/>
                <a:gd name="T1" fmla="*/ 16 h 29"/>
                <a:gd name="T2" fmla="*/ 4 w 61"/>
                <a:gd name="T3" fmla="*/ 16 h 29"/>
                <a:gd name="T4" fmla="*/ 0 w 61"/>
                <a:gd name="T5" fmla="*/ 20 h 29"/>
                <a:gd name="T6" fmla="*/ 0 w 61"/>
                <a:gd name="T7" fmla="*/ 27 h 29"/>
                <a:gd name="T8" fmla="*/ 4 w 61"/>
                <a:gd name="T9" fmla="*/ 29 h 29"/>
                <a:gd name="T10" fmla="*/ 13 w 61"/>
                <a:gd name="T11" fmla="*/ 29 h 29"/>
                <a:gd name="T12" fmla="*/ 13 w 61"/>
                <a:gd name="T13" fmla="*/ 29 h 29"/>
                <a:gd name="T14" fmla="*/ 22 w 61"/>
                <a:gd name="T15" fmla="*/ 29 h 29"/>
                <a:gd name="T16" fmla="*/ 36 w 61"/>
                <a:gd name="T17" fmla="*/ 25 h 29"/>
                <a:gd name="T18" fmla="*/ 45 w 61"/>
                <a:gd name="T19" fmla="*/ 20 h 29"/>
                <a:gd name="T20" fmla="*/ 54 w 61"/>
                <a:gd name="T21" fmla="*/ 16 h 29"/>
                <a:gd name="T22" fmla="*/ 54 w 61"/>
                <a:gd name="T23" fmla="*/ 16 h 29"/>
                <a:gd name="T24" fmla="*/ 58 w 61"/>
                <a:gd name="T25" fmla="*/ 9 h 29"/>
                <a:gd name="T26" fmla="*/ 61 w 61"/>
                <a:gd name="T27" fmla="*/ 5 h 29"/>
                <a:gd name="T28" fmla="*/ 56 w 61"/>
                <a:gd name="T29" fmla="*/ 0 h 29"/>
                <a:gd name="T30" fmla="*/ 47 w 61"/>
                <a:gd name="T31" fmla="*/ 0 h 29"/>
                <a:gd name="T32" fmla="*/ 47 w 61"/>
                <a:gd name="T33" fmla="*/ 0 h 29"/>
                <a:gd name="T34" fmla="*/ 36 w 61"/>
                <a:gd name="T35" fmla="*/ 0 h 29"/>
                <a:gd name="T36" fmla="*/ 25 w 61"/>
                <a:gd name="T37" fmla="*/ 5 h 29"/>
                <a:gd name="T38" fmla="*/ 13 w 61"/>
                <a:gd name="T39" fmla="*/ 9 h 29"/>
                <a:gd name="T40" fmla="*/ 4 w 61"/>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9">
                  <a:moveTo>
                    <a:pt x="4" y="16"/>
                  </a:moveTo>
                  <a:lnTo>
                    <a:pt x="4" y="16"/>
                  </a:lnTo>
                  <a:lnTo>
                    <a:pt x="0" y="20"/>
                  </a:lnTo>
                  <a:lnTo>
                    <a:pt x="0" y="27"/>
                  </a:lnTo>
                  <a:lnTo>
                    <a:pt x="4" y="29"/>
                  </a:lnTo>
                  <a:lnTo>
                    <a:pt x="13" y="29"/>
                  </a:lnTo>
                  <a:lnTo>
                    <a:pt x="22" y="29"/>
                  </a:lnTo>
                  <a:lnTo>
                    <a:pt x="36" y="25"/>
                  </a:lnTo>
                  <a:lnTo>
                    <a:pt x="45" y="20"/>
                  </a:lnTo>
                  <a:lnTo>
                    <a:pt x="54" y="16"/>
                  </a:lnTo>
                  <a:lnTo>
                    <a:pt x="58" y="9"/>
                  </a:lnTo>
                  <a:lnTo>
                    <a:pt x="61" y="5"/>
                  </a:lnTo>
                  <a:lnTo>
                    <a:pt x="56" y="0"/>
                  </a:lnTo>
                  <a:lnTo>
                    <a:pt x="47" y="0"/>
                  </a:lnTo>
                  <a:lnTo>
                    <a:pt x="36" y="0"/>
                  </a:lnTo>
                  <a:lnTo>
                    <a:pt x="25" y="5"/>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2" name="Freeform 559">
              <a:extLst>
                <a:ext uri="{FF2B5EF4-FFF2-40B4-BE49-F238E27FC236}">
                  <a16:creationId xmlns:a16="http://schemas.microsoft.com/office/drawing/2014/main" xmlns="" id="{8E31A22D-900E-CF42-864C-EF87F4F0B2CA}"/>
                </a:ext>
              </a:extLst>
            </p:cNvPr>
            <p:cNvSpPr>
              <a:spLocks/>
            </p:cNvSpPr>
            <p:nvPr/>
          </p:nvSpPr>
          <p:spPr bwMode="auto">
            <a:xfrm>
              <a:off x="5123" y="3647"/>
              <a:ext cx="65" cy="30"/>
            </a:xfrm>
            <a:custGeom>
              <a:avLst/>
              <a:gdLst>
                <a:gd name="T0" fmla="*/ 7 w 65"/>
                <a:gd name="T1" fmla="*/ 16 h 30"/>
                <a:gd name="T2" fmla="*/ 7 w 65"/>
                <a:gd name="T3" fmla="*/ 16 h 30"/>
                <a:gd name="T4" fmla="*/ 16 w 65"/>
                <a:gd name="T5" fmla="*/ 21 h 30"/>
                <a:gd name="T6" fmla="*/ 27 w 65"/>
                <a:gd name="T7" fmla="*/ 25 h 30"/>
                <a:gd name="T8" fmla="*/ 41 w 65"/>
                <a:gd name="T9" fmla="*/ 30 h 30"/>
                <a:gd name="T10" fmla="*/ 52 w 65"/>
                <a:gd name="T11" fmla="*/ 30 h 30"/>
                <a:gd name="T12" fmla="*/ 52 w 65"/>
                <a:gd name="T13" fmla="*/ 30 h 30"/>
                <a:gd name="T14" fmla="*/ 61 w 65"/>
                <a:gd name="T15" fmla="*/ 30 h 30"/>
                <a:gd name="T16" fmla="*/ 65 w 65"/>
                <a:gd name="T17" fmla="*/ 25 h 30"/>
                <a:gd name="T18" fmla="*/ 65 w 65"/>
                <a:gd name="T19" fmla="*/ 21 h 30"/>
                <a:gd name="T20" fmla="*/ 61 w 65"/>
                <a:gd name="T21" fmla="*/ 14 h 30"/>
                <a:gd name="T22" fmla="*/ 61 w 65"/>
                <a:gd name="T23" fmla="*/ 14 h 30"/>
                <a:gd name="T24" fmla="*/ 52 w 65"/>
                <a:gd name="T25" fmla="*/ 9 h 30"/>
                <a:gd name="T26" fmla="*/ 41 w 65"/>
                <a:gd name="T27" fmla="*/ 3 h 30"/>
                <a:gd name="T28" fmla="*/ 27 w 65"/>
                <a:gd name="T29" fmla="*/ 0 h 30"/>
                <a:gd name="T30" fmla="*/ 16 w 65"/>
                <a:gd name="T31" fmla="*/ 0 h 30"/>
                <a:gd name="T32" fmla="*/ 16 w 65"/>
                <a:gd name="T33" fmla="*/ 0 h 30"/>
                <a:gd name="T34" fmla="*/ 7 w 65"/>
                <a:gd name="T35" fmla="*/ 0 h 30"/>
                <a:gd name="T36" fmla="*/ 0 w 65"/>
                <a:gd name="T37" fmla="*/ 5 h 30"/>
                <a:gd name="T38" fmla="*/ 0 w 65"/>
                <a:gd name="T39" fmla="*/ 9 h 30"/>
                <a:gd name="T40" fmla="*/ 7 w 65"/>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0">
                  <a:moveTo>
                    <a:pt x="7" y="16"/>
                  </a:moveTo>
                  <a:lnTo>
                    <a:pt x="7" y="16"/>
                  </a:lnTo>
                  <a:lnTo>
                    <a:pt x="16" y="21"/>
                  </a:lnTo>
                  <a:lnTo>
                    <a:pt x="27" y="25"/>
                  </a:lnTo>
                  <a:lnTo>
                    <a:pt x="41" y="30"/>
                  </a:lnTo>
                  <a:lnTo>
                    <a:pt x="52" y="30"/>
                  </a:lnTo>
                  <a:lnTo>
                    <a:pt x="61" y="30"/>
                  </a:lnTo>
                  <a:lnTo>
                    <a:pt x="65" y="25"/>
                  </a:lnTo>
                  <a:lnTo>
                    <a:pt x="65" y="21"/>
                  </a:lnTo>
                  <a:lnTo>
                    <a:pt x="61" y="14"/>
                  </a:lnTo>
                  <a:lnTo>
                    <a:pt x="52" y="9"/>
                  </a:lnTo>
                  <a:lnTo>
                    <a:pt x="41" y="3"/>
                  </a:lnTo>
                  <a:lnTo>
                    <a:pt x="27" y="0"/>
                  </a:lnTo>
                  <a:lnTo>
                    <a:pt x="16" y="0"/>
                  </a:lnTo>
                  <a:lnTo>
                    <a:pt x="7" y="0"/>
                  </a:lnTo>
                  <a:lnTo>
                    <a:pt x="0" y="5"/>
                  </a:lnTo>
                  <a:lnTo>
                    <a:pt x="0"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3" name="Freeform 560">
              <a:extLst>
                <a:ext uri="{FF2B5EF4-FFF2-40B4-BE49-F238E27FC236}">
                  <a16:creationId xmlns:a16="http://schemas.microsoft.com/office/drawing/2014/main" xmlns="" id="{349C8379-FDDE-A347-96BC-0D2C24C2DE19}"/>
                </a:ext>
              </a:extLst>
            </p:cNvPr>
            <p:cNvSpPr>
              <a:spLocks/>
            </p:cNvSpPr>
            <p:nvPr/>
          </p:nvSpPr>
          <p:spPr bwMode="auto">
            <a:xfrm>
              <a:off x="5123" y="3647"/>
              <a:ext cx="65" cy="30"/>
            </a:xfrm>
            <a:custGeom>
              <a:avLst/>
              <a:gdLst>
                <a:gd name="T0" fmla="*/ 7 w 65"/>
                <a:gd name="T1" fmla="*/ 16 h 30"/>
                <a:gd name="T2" fmla="*/ 7 w 65"/>
                <a:gd name="T3" fmla="*/ 16 h 30"/>
                <a:gd name="T4" fmla="*/ 16 w 65"/>
                <a:gd name="T5" fmla="*/ 21 h 30"/>
                <a:gd name="T6" fmla="*/ 27 w 65"/>
                <a:gd name="T7" fmla="*/ 25 h 30"/>
                <a:gd name="T8" fmla="*/ 41 w 65"/>
                <a:gd name="T9" fmla="*/ 30 h 30"/>
                <a:gd name="T10" fmla="*/ 52 w 65"/>
                <a:gd name="T11" fmla="*/ 30 h 30"/>
                <a:gd name="T12" fmla="*/ 52 w 65"/>
                <a:gd name="T13" fmla="*/ 30 h 30"/>
                <a:gd name="T14" fmla="*/ 61 w 65"/>
                <a:gd name="T15" fmla="*/ 30 h 30"/>
                <a:gd name="T16" fmla="*/ 65 w 65"/>
                <a:gd name="T17" fmla="*/ 25 h 30"/>
                <a:gd name="T18" fmla="*/ 65 w 65"/>
                <a:gd name="T19" fmla="*/ 21 h 30"/>
                <a:gd name="T20" fmla="*/ 61 w 65"/>
                <a:gd name="T21" fmla="*/ 14 h 30"/>
                <a:gd name="T22" fmla="*/ 61 w 65"/>
                <a:gd name="T23" fmla="*/ 14 h 30"/>
                <a:gd name="T24" fmla="*/ 52 w 65"/>
                <a:gd name="T25" fmla="*/ 9 h 30"/>
                <a:gd name="T26" fmla="*/ 41 w 65"/>
                <a:gd name="T27" fmla="*/ 3 h 30"/>
                <a:gd name="T28" fmla="*/ 27 w 65"/>
                <a:gd name="T29" fmla="*/ 0 h 30"/>
                <a:gd name="T30" fmla="*/ 16 w 65"/>
                <a:gd name="T31" fmla="*/ 0 h 30"/>
                <a:gd name="T32" fmla="*/ 16 w 65"/>
                <a:gd name="T33" fmla="*/ 0 h 30"/>
                <a:gd name="T34" fmla="*/ 7 w 65"/>
                <a:gd name="T35" fmla="*/ 0 h 30"/>
                <a:gd name="T36" fmla="*/ 0 w 65"/>
                <a:gd name="T37" fmla="*/ 5 h 30"/>
                <a:gd name="T38" fmla="*/ 0 w 65"/>
                <a:gd name="T39" fmla="*/ 9 h 30"/>
                <a:gd name="T40" fmla="*/ 7 w 65"/>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0">
                  <a:moveTo>
                    <a:pt x="7" y="16"/>
                  </a:moveTo>
                  <a:lnTo>
                    <a:pt x="7" y="16"/>
                  </a:lnTo>
                  <a:lnTo>
                    <a:pt x="16" y="21"/>
                  </a:lnTo>
                  <a:lnTo>
                    <a:pt x="27" y="25"/>
                  </a:lnTo>
                  <a:lnTo>
                    <a:pt x="41" y="30"/>
                  </a:lnTo>
                  <a:lnTo>
                    <a:pt x="52" y="30"/>
                  </a:lnTo>
                  <a:lnTo>
                    <a:pt x="61" y="30"/>
                  </a:lnTo>
                  <a:lnTo>
                    <a:pt x="65" y="25"/>
                  </a:lnTo>
                  <a:lnTo>
                    <a:pt x="65" y="21"/>
                  </a:lnTo>
                  <a:lnTo>
                    <a:pt x="61" y="14"/>
                  </a:lnTo>
                  <a:lnTo>
                    <a:pt x="52" y="9"/>
                  </a:lnTo>
                  <a:lnTo>
                    <a:pt x="41" y="3"/>
                  </a:lnTo>
                  <a:lnTo>
                    <a:pt x="27" y="0"/>
                  </a:lnTo>
                  <a:lnTo>
                    <a:pt x="16" y="0"/>
                  </a:lnTo>
                  <a:lnTo>
                    <a:pt x="7" y="0"/>
                  </a:lnTo>
                  <a:lnTo>
                    <a:pt x="0" y="5"/>
                  </a:lnTo>
                  <a:lnTo>
                    <a:pt x="0"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4" name="Freeform 561">
              <a:extLst>
                <a:ext uri="{FF2B5EF4-FFF2-40B4-BE49-F238E27FC236}">
                  <a16:creationId xmlns:a16="http://schemas.microsoft.com/office/drawing/2014/main" xmlns="" id="{BDB0536B-277D-8F40-9FC7-2470570D3567}"/>
                </a:ext>
              </a:extLst>
            </p:cNvPr>
            <p:cNvSpPr>
              <a:spLocks/>
            </p:cNvSpPr>
            <p:nvPr/>
          </p:nvSpPr>
          <p:spPr bwMode="auto">
            <a:xfrm>
              <a:off x="4963" y="3647"/>
              <a:ext cx="63" cy="32"/>
            </a:xfrm>
            <a:custGeom>
              <a:avLst/>
              <a:gdLst>
                <a:gd name="T0" fmla="*/ 5 w 63"/>
                <a:gd name="T1" fmla="*/ 16 h 32"/>
                <a:gd name="T2" fmla="*/ 5 w 63"/>
                <a:gd name="T3" fmla="*/ 16 h 32"/>
                <a:gd name="T4" fmla="*/ 14 w 63"/>
                <a:gd name="T5" fmla="*/ 23 h 32"/>
                <a:gd name="T6" fmla="*/ 25 w 63"/>
                <a:gd name="T7" fmla="*/ 27 h 32"/>
                <a:gd name="T8" fmla="*/ 38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9 h 32"/>
                <a:gd name="T26" fmla="*/ 36 w 63"/>
                <a:gd name="T27" fmla="*/ 5 h 32"/>
                <a:gd name="T28" fmla="*/ 25 w 63"/>
                <a:gd name="T29" fmla="*/ 3 h 32"/>
                <a:gd name="T30" fmla="*/ 14 w 63"/>
                <a:gd name="T31" fmla="*/ 0 h 32"/>
                <a:gd name="T32" fmla="*/ 14 w 63"/>
                <a:gd name="T33" fmla="*/ 0 h 32"/>
                <a:gd name="T34" fmla="*/ 5 w 63"/>
                <a:gd name="T35" fmla="*/ 3 h 32"/>
                <a:gd name="T36" fmla="*/ 0 w 63"/>
                <a:gd name="T37" fmla="*/ 5 h 32"/>
                <a:gd name="T38" fmla="*/ 0 w 63"/>
                <a:gd name="T39" fmla="*/ 12 h 32"/>
                <a:gd name="T40" fmla="*/ 5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5" y="16"/>
                  </a:moveTo>
                  <a:lnTo>
                    <a:pt x="5" y="16"/>
                  </a:lnTo>
                  <a:lnTo>
                    <a:pt x="14" y="23"/>
                  </a:lnTo>
                  <a:lnTo>
                    <a:pt x="25" y="27"/>
                  </a:lnTo>
                  <a:lnTo>
                    <a:pt x="38" y="32"/>
                  </a:lnTo>
                  <a:lnTo>
                    <a:pt x="50" y="32"/>
                  </a:lnTo>
                  <a:lnTo>
                    <a:pt x="59" y="32"/>
                  </a:lnTo>
                  <a:lnTo>
                    <a:pt x="63" y="27"/>
                  </a:lnTo>
                  <a:lnTo>
                    <a:pt x="63" y="23"/>
                  </a:lnTo>
                  <a:lnTo>
                    <a:pt x="59" y="16"/>
                  </a:lnTo>
                  <a:lnTo>
                    <a:pt x="50" y="9"/>
                  </a:lnTo>
                  <a:lnTo>
                    <a:pt x="36" y="5"/>
                  </a:lnTo>
                  <a:lnTo>
                    <a:pt x="25" y="3"/>
                  </a:lnTo>
                  <a:lnTo>
                    <a:pt x="14" y="0"/>
                  </a:lnTo>
                  <a:lnTo>
                    <a:pt x="5" y="3"/>
                  </a:lnTo>
                  <a:lnTo>
                    <a:pt x="0" y="5"/>
                  </a:lnTo>
                  <a:lnTo>
                    <a:pt x="0" y="12"/>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5" name="Freeform 562">
              <a:extLst>
                <a:ext uri="{FF2B5EF4-FFF2-40B4-BE49-F238E27FC236}">
                  <a16:creationId xmlns:a16="http://schemas.microsoft.com/office/drawing/2014/main" xmlns="" id="{8A7E2F06-573C-224D-BFEA-3676EF29AEA1}"/>
                </a:ext>
              </a:extLst>
            </p:cNvPr>
            <p:cNvSpPr>
              <a:spLocks/>
            </p:cNvSpPr>
            <p:nvPr/>
          </p:nvSpPr>
          <p:spPr bwMode="auto">
            <a:xfrm>
              <a:off x="4963" y="3647"/>
              <a:ext cx="63" cy="32"/>
            </a:xfrm>
            <a:custGeom>
              <a:avLst/>
              <a:gdLst>
                <a:gd name="T0" fmla="*/ 5 w 63"/>
                <a:gd name="T1" fmla="*/ 16 h 32"/>
                <a:gd name="T2" fmla="*/ 5 w 63"/>
                <a:gd name="T3" fmla="*/ 16 h 32"/>
                <a:gd name="T4" fmla="*/ 14 w 63"/>
                <a:gd name="T5" fmla="*/ 23 h 32"/>
                <a:gd name="T6" fmla="*/ 25 w 63"/>
                <a:gd name="T7" fmla="*/ 27 h 32"/>
                <a:gd name="T8" fmla="*/ 38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9 h 32"/>
                <a:gd name="T26" fmla="*/ 36 w 63"/>
                <a:gd name="T27" fmla="*/ 5 h 32"/>
                <a:gd name="T28" fmla="*/ 25 w 63"/>
                <a:gd name="T29" fmla="*/ 3 h 32"/>
                <a:gd name="T30" fmla="*/ 14 w 63"/>
                <a:gd name="T31" fmla="*/ 0 h 32"/>
                <a:gd name="T32" fmla="*/ 14 w 63"/>
                <a:gd name="T33" fmla="*/ 0 h 32"/>
                <a:gd name="T34" fmla="*/ 5 w 63"/>
                <a:gd name="T35" fmla="*/ 3 h 32"/>
                <a:gd name="T36" fmla="*/ 0 w 63"/>
                <a:gd name="T37" fmla="*/ 5 h 32"/>
                <a:gd name="T38" fmla="*/ 0 w 63"/>
                <a:gd name="T39" fmla="*/ 12 h 32"/>
                <a:gd name="T40" fmla="*/ 5 w 6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5" y="16"/>
                  </a:moveTo>
                  <a:lnTo>
                    <a:pt x="5" y="16"/>
                  </a:lnTo>
                  <a:lnTo>
                    <a:pt x="14" y="23"/>
                  </a:lnTo>
                  <a:lnTo>
                    <a:pt x="25" y="27"/>
                  </a:lnTo>
                  <a:lnTo>
                    <a:pt x="38" y="32"/>
                  </a:lnTo>
                  <a:lnTo>
                    <a:pt x="50" y="32"/>
                  </a:lnTo>
                  <a:lnTo>
                    <a:pt x="59" y="32"/>
                  </a:lnTo>
                  <a:lnTo>
                    <a:pt x="63" y="27"/>
                  </a:lnTo>
                  <a:lnTo>
                    <a:pt x="63" y="23"/>
                  </a:lnTo>
                  <a:lnTo>
                    <a:pt x="59" y="16"/>
                  </a:lnTo>
                  <a:lnTo>
                    <a:pt x="50" y="9"/>
                  </a:lnTo>
                  <a:lnTo>
                    <a:pt x="36" y="5"/>
                  </a:lnTo>
                  <a:lnTo>
                    <a:pt x="25" y="3"/>
                  </a:lnTo>
                  <a:lnTo>
                    <a:pt x="14" y="0"/>
                  </a:lnTo>
                  <a:lnTo>
                    <a:pt x="5" y="3"/>
                  </a:lnTo>
                  <a:lnTo>
                    <a:pt x="0" y="5"/>
                  </a:lnTo>
                  <a:lnTo>
                    <a:pt x="0" y="12"/>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6" name="Freeform 563">
              <a:extLst>
                <a:ext uri="{FF2B5EF4-FFF2-40B4-BE49-F238E27FC236}">
                  <a16:creationId xmlns:a16="http://schemas.microsoft.com/office/drawing/2014/main" xmlns="" id="{178BD384-90BD-894D-A8EB-5476C934CD18}"/>
                </a:ext>
              </a:extLst>
            </p:cNvPr>
            <p:cNvSpPr>
              <a:spLocks/>
            </p:cNvSpPr>
            <p:nvPr/>
          </p:nvSpPr>
          <p:spPr bwMode="auto">
            <a:xfrm>
              <a:off x="4909" y="3647"/>
              <a:ext cx="63" cy="32"/>
            </a:xfrm>
            <a:custGeom>
              <a:avLst/>
              <a:gdLst>
                <a:gd name="T0" fmla="*/ 7 w 63"/>
                <a:gd name="T1" fmla="*/ 18 h 32"/>
                <a:gd name="T2" fmla="*/ 7 w 63"/>
                <a:gd name="T3" fmla="*/ 18 h 32"/>
                <a:gd name="T4" fmla="*/ 14 w 63"/>
                <a:gd name="T5" fmla="*/ 23 h 32"/>
                <a:gd name="T6" fmla="*/ 25 w 63"/>
                <a:gd name="T7" fmla="*/ 27 h 32"/>
                <a:gd name="T8" fmla="*/ 38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12 h 32"/>
                <a:gd name="T26" fmla="*/ 38 w 63"/>
                <a:gd name="T27" fmla="*/ 5 h 32"/>
                <a:gd name="T28" fmla="*/ 25 w 63"/>
                <a:gd name="T29" fmla="*/ 3 h 32"/>
                <a:gd name="T30" fmla="*/ 14 w 63"/>
                <a:gd name="T31" fmla="*/ 0 h 32"/>
                <a:gd name="T32" fmla="*/ 14 w 63"/>
                <a:gd name="T33" fmla="*/ 0 h 32"/>
                <a:gd name="T34" fmla="*/ 5 w 63"/>
                <a:gd name="T35" fmla="*/ 3 h 32"/>
                <a:gd name="T36" fmla="*/ 0 w 63"/>
                <a:gd name="T37" fmla="*/ 7 h 32"/>
                <a:gd name="T38" fmla="*/ 0 w 63"/>
                <a:gd name="T39" fmla="*/ 12 h 32"/>
                <a:gd name="T40" fmla="*/ 7 w 63"/>
                <a:gd name="T41" fmla="*/ 18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7" y="18"/>
                  </a:moveTo>
                  <a:lnTo>
                    <a:pt x="7" y="18"/>
                  </a:lnTo>
                  <a:lnTo>
                    <a:pt x="14" y="23"/>
                  </a:lnTo>
                  <a:lnTo>
                    <a:pt x="25" y="27"/>
                  </a:lnTo>
                  <a:lnTo>
                    <a:pt x="38" y="32"/>
                  </a:lnTo>
                  <a:lnTo>
                    <a:pt x="50" y="32"/>
                  </a:lnTo>
                  <a:lnTo>
                    <a:pt x="59" y="32"/>
                  </a:lnTo>
                  <a:lnTo>
                    <a:pt x="63" y="27"/>
                  </a:lnTo>
                  <a:lnTo>
                    <a:pt x="63" y="23"/>
                  </a:lnTo>
                  <a:lnTo>
                    <a:pt x="59" y="16"/>
                  </a:lnTo>
                  <a:lnTo>
                    <a:pt x="50" y="12"/>
                  </a:lnTo>
                  <a:lnTo>
                    <a:pt x="38" y="5"/>
                  </a:lnTo>
                  <a:lnTo>
                    <a:pt x="25" y="3"/>
                  </a:lnTo>
                  <a:lnTo>
                    <a:pt x="14" y="0"/>
                  </a:lnTo>
                  <a:lnTo>
                    <a:pt x="5" y="3"/>
                  </a:lnTo>
                  <a:lnTo>
                    <a:pt x="0" y="7"/>
                  </a:lnTo>
                  <a:lnTo>
                    <a:pt x="0" y="12"/>
                  </a:lnTo>
                  <a:lnTo>
                    <a:pt x="7" y="1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7" name="Freeform 564">
              <a:extLst>
                <a:ext uri="{FF2B5EF4-FFF2-40B4-BE49-F238E27FC236}">
                  <a16:creationId xmlns:a16="http://schemas.microsoft.com/office/drawing/2014/main" xmlns="" id="{86694D42-00D0-8343-9B10-D519CD821FB5}"/>
                </a:ext>
              </a:extLst>
            </p:cNvPr>
            <p:cNvSpPr>
              <a:spLocks/>
            </p:cNvSpPr>
            <p:nvPr/>
          </p:nvSpPr>
          <p:spPr bwMode="auto">
            <a:xfrm>
              <a:off x="4909" y="3647"/>
              <a:ext cx="63" cy="32"/>
            </a:xfrm>
            <a:custGeom>
              <a:avLst/>
              <a:gdLst>
                <a:gd name="T0" fmla="*/ 7 w 63"/>
                <a:gd name="T1" fmla="*/ 18 h 32"/>
                <a:gd name="T2" fmla="*/ 7 w 63"/>
                <a:gd name="T3" fmla="*/ 18 h 32"/>
                <a:gd name="T4" fmla="*/ 14 w 63"/>
                <a:gd name="T5" fmla="*/ 23 h 32"/>
                <a:gd name="T6" fmla="*/ 25 w 63"/>
                <a:gd name="T7" fmla="*/ 27 h 32"/>
                <a:gd name="T8" fmla="*/ 38 w 63"/>
                <a:gd name="T9" fmla="*/ 32 h 32"/>
                <a:gd name="T10" fmla="*/ 50 w 63"/>
                <a:gd name="T11" fmla="*/ 32 h 32"/>
                <a:gd name="T12" fmla="*/ 50 w 63"/>
                <a:gd name="T13" fmla="*/ 32 h 32"/>
                <a:gd name="T14" fmla="*/ 59 w 63"/>
                <a:gd name="T15" fmla="*/ 32 h 32"/>
                <a:gd name="T16" fmla="*/ 63 w 63"/>
                <a:gd name="T17" fmla="*/ 27 h 32"/>
                <a:gd name="T18" fmla="*/ 63 w 63"/>
                <a:gd name="T19" fmla="*/ 23 h 32"/>
                <a:gd name="T20" fmla="*/ 59 w 63"/>
                <a:gd name="T21" fmla="*/ 16 h 32"/>
                <a:gd name="T22" fmla="*/ 59 w 63"/>
                <a:gd name="T23" fmla="*/ 16 h 32"/>
                <a:gd name="T24" fmla="*/ 50 w 63"/>
                <a:gd name="T25" fmla="*/ 12 h 32"/>
                <a:gd name="T26" fmla="*/ 38 w 63"/>
                <a:gd name="T27" fmla="*/ 5 h 32"/>
                <a:gd name="T28" fmla="*/ 25 w 63"/>
                <a:gd name="T29" fmla="*/ 3 h 32"/>
                <a:gd name="T30" fmla="*/ 14 w 63"/>
                <a:gd name="T31" fmla="*/ 0 h 32"/>
                <a:gd name="T32" fmla="*/ 14 w 63"/>
                <a:gd name="T33" fmla="*/ 0 h 32"/>
                <a:gd name="T34" fmla="*/ 5 w 63"/>
                <a:gd name="T35" fmla="*/ 3 h 32"/>
                <a:gd name="T36" fmla="*/ 0 w 63"/>
                <a:gd name="T37" fmla="*/ 7 h 32"/>
                <a:gd name="T38" fmla="*/ 0 w 63"/>
                <a:gd name="T39" fmla="*/ 12 h 32"/>
                <a:gd name="T40" fmla="*/ 7 w 63"/>
                <a:gd name="T41" fmla="*/ 18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2">
                  <a:moveTo>
                    <a:pt x="7" y="18"/>
                  </a:moveTo>
                  <a:lnTo>
                    <a:pt x="7" y="18"/>
                  </a:lnTo>
                  <a:lnTo>
                    <a:pt x="14" y="23"/>
                  </a:lnTo>
                  <a:lnTo>
                    <a:pt x="25" y="27"/>
                  </a:lnTo>
                  <a:lnTo>
                    <a:pt x="38" y="32"/>
                  </a:lnTo>
                  <a:lnTo>
                    <a:pt x="50" y="32"/>
                  </a:lnTo>
                  <a:lnTo>
                    <a:pt x="59" y="32"/>
                  </a:lnTo>
                  <a:lnTo>
                    <a:pt x="63" y="27"/>
                  </a:lnTo>
                  <a:lnTo>
                    <a:pt x="63" y="23"/>
                  </a:lnTo>
                  <a:lnTo>
                    <a:pt x="59" y="16"/>
                  </a:lnTo>
                  <a:lnTo>
                    <a:pt x="50" y="12"/>
                  </a:lnTo>
                  <a:lnTo>
                    <a:pt x="38" y="5"/>
                  </a:lnTo>
                  <a:lnTo>
                    <a:pt x="25" y="3"/>
                  </a:lnTo>
                  <a:lnTo>
                    <a:pt x="14" y="0"/>
                  </a:lnTo>
                  <a:lnTo>
                    <a:pt x="5" y="3"/>
                  </a:lnTo>
                  <a:lnTo>
                    <a:pt x="0" y="7"/>
                  </a:lnTo>
                  <a:lnTo>
                    <a:pt x="0" y="12"/>
                  </a:lnTo>
                  <a:lnTo>
                    <a:pt x="7"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8" name="Freeform 565">
              <a:extLst>
                <a:ext uri="{FF2B5EF4-FFF2-40B4-BE49-F238E27FC236}">
                  <a16:creationId xmlns:a16="http://schemas.microsoft.com/office/drawing/2014/main" xmlns="" id="{D01F6F21-DB9E-6542-AC69-58AC4758C169}"/>
                </a:ext>
              </a:extLst>
            </p:cNvPr>
            <p:cNvSpPr>
              <a:spLocks/>
            </p:cNvSpPr>
            <p:nvPr/>
          </p:nvSpPr>
          <p:spPr bwMode="auto">
            <a:xfrm>
              <a:off x="4857" y="3650"/>
              <a:ext cx="63" cy="31"/>
            </a:xfrm>
            <a:custGeom>
              <a:avLst/>
              <a:gdLst>
                <a:gd name="T0" fmla="*/ 5 w 63"/>
                <a:gd name="T1" fmla="*/ 15 h 31"/>
                <a:gd name="T2" fmla="*/ 5 w 63"/>
                <a:gd name="T3" fmla="*/ 15 h 31"/>
                <a:gd name="T4" fmla="*/ 14 w 63"/>
                <a:gd name="T5" fmla="*/ 20 h 31"/>
                <a:gd name="T6" fmla="*/ 25 w 63"/>
                <a:gd name="T7" fmla="*/ 27 h 31"/>
                <a:gd name="T8" fmla="*/ 36 w 63"/>
                <a:gd name="T9" fmla="*/ 29 h 31"/>
                <a:gd name="T10" fmla="*/ 50 w 63"/>
                <a:gd name="T11" fmla="*/ 31 h 31"/>
                <a:gd name="T12" fmla="*/ 50 w 63"/>
                <a:gd name="T13" fmla="*/ 31 h 31"/>
                <a:gd name="T14" fmla="*/ 59 w 63"/>
                <a:gd name="T15" fmla="*/ 29 h 31"/>
                <a:gd name="T16" fmla="*/ 63 w 63"/>
                <a:gd name="T17" fmla="*/ 27 h 31"/>
                <a:gd name="T18" fmla="*/ 63 w 63"/>
                <a:gd name="T19" fmla="*/ 20 h 31"/>
                <a:gd name="T20" fmla="*/ 57 w 63"/>
                <a:gd name="T21" fmla="*/ 15 h 31"/>
                <a:gd name="T22" fmla="*/ 57 w 63"/>
                <a:gd name="T23" fmla="*/ 15 h 31"/>
                <a:gd name="T24" fmla="*/ 48 w 63"/>
                <a:gd name="T25" fmla="*/ 9 h 31"/>
                <a:gd name="T26" fmla="*/ 39 w 63"/>
                <a:gd name="T27" fmla="*/ 4 h 31"/>
                <a:gd name="T28" fmla="*/ 25 w 63"/>
                <a:gd name="T29" fmla="*/ 0 h 31"/>
                <a:gd name="T30" fmla="*/ 14 w 63"/>
                <a:gd name="T31" fmla="*/ 0 h 31"/>
                <a:gd name="T32" fmla="*/ 14 w 63"/>
                <a:gd name="T33" fmla="*/ 0 h 31"/>
                <a:gd name="T34" fmla="*/ 5 w 63"/>
                <a:gd name="T35" fmla="*/ 0 h 31"/>
                <a:gd name="T36" fmla="*/ 0 w 63"/>
                <a:gd name="T37" fmla="*/ 4 h 31"/>
                <a:gd name="T38" fmla="*/ 0 w 63"/>
                <a:gd name="T39" fmla="*/ 9 h 31"/>
                <a:gd name="T40" fmla="*/ 5 w 63"/>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1">
                  <a:moveTo>
                    <a:pt x="5" y="15"/>
                  </a:moveTo>
                  <a:lnTo>
                    <a:pt x="5" y="15"/>
                  </a:lnTo>
                  <a:lnTo>
                    <a:pt x="14" y="20"/>
                  </a:lnTo>
                  <a:lnTo>
                    <a:pt x="25" y="27"/>
                  </a:lnTo>
                  <a:lnTo>
                    <a:pt x="36" y="29"/>
                  </a:lnTo>
                  <a:lnTo>
                    <a:pt x="50" y="31"/>
                  </a:lnTo>
                  <a:lnTo>
                    <a:pt x="59" y="29"/>
                  </a:lnTo>
                  <a:lnTo>
                    <a:pt x="63" y="27"/>
                  </a:lnTo>
                  <a:lnTo>
                    <a:pt x="63" y="20"/>
                  </a:lnTo>
                  <a:lnTo>
                    <a:pt x="57" y="15"/>
                  </a:lnTo>
                  <a:lnTo>
                    <a:pt x="48" y="9"/>
                  </a:lnTo>
                  <a:lnTo>
                    <a:pt x="39" y="4"/>
                  </a:lnTo>
                  <a:lnTo>
                    <a:pt x="25" y="0"/>
                  </a:lnTo>
                  <a:lnTo>
                    <a:pt x="14" y="0"/>
                  </a:lnTo>
                  <a:lnTo>
                    <a:pt x="5" y="0"/>
                  </a:lnTo>
                  <a:lnTo>
                    <a:pt x="0" y="4"/>
                  </a:lnTo>
                  <a:lnTo>
                    <a:pt x="0"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49" name="Freeform 566">
              <a:extLst>
                <a:ext uri="{FF2B5EF4-FFF2-40B4-BE49-F238E27FC236}">
                  <a16:creationId xmlns:a16="http://schemas.microsoft.com/office/drawing/2014/main" xmlns="" id="{480E225C-0644-E641-B609-D19699FB2B00}"/>
                </a:ext>
              </a:extLst>
            </p:cNvPr>
            <p:cNvSpPr>
              <a:spLocks/>
            </p:cNvSpPr>
            <p:nvPr/>
          </p:nvSpPr>
          <p:spPr bwMode="auto">
            <a:xfrm>
              <a:off x="4857" y="3650"/>
              <a:ext cx="63" cy="31"/>
            </a:xfrm>
            <a:custGeom>
              <a:avLst/>
              <a:gdLst>
                <a:gd name="T0" fmla="*/ 5 w 63"/>
                <a:gd name="T1" fmla="*/ 15 h 31"/>
                <a:gd name="T2" fmla="*/ 5 w 63"/>
                <a:gd name="T3" fmla="*/ 15 h 31"/>
                <a:gd name="T4" fmla="*/ 14 w 63"/>
                <a:gd name="T5" fmla="*/ 20 h 31"/>
                <a:gd name="T6" fmla="*/ 25 w 63"/>
                <a:gd name="T7" fmla="*/ 27 h 31"/>
                <a:gd name="T8" fmla="*/ 36 w 63"/>
                <a:gd name="T9" fmla="*/ 29 h 31"/>
                <a:gd name="T10" fmla="*/ 50 w 63"/>
                <a:gd name="T11" fmla="*/ 31 h 31"/>
                <a:gd name="T12" fmla="*/ 50 w 63"/>
                <a:gd name="T13" fmla="*/ 31 h 31"/>
                <a:gd name="T14" fmla="*/ 59 w 63"/>
                <a:gd name="T15" fmla="*/ 29 h 31"/>
                <a:gd name="T16" fmla="*/ 63 w 63"/>
                <a:gd name="T17" fmla="*/ 27 h 31"/>
                <a:gd name="T18" fmla="*/ 63 w 63"/>
                <a:gd name="T19" fmla="*/ 20 h 31"/>
                <a:gd name="T20" fmla="*/ 57 w 63"/>
                <a:gd name="T21" fmla="*/ 15 h 31"/>
                <a:gd name="T22" fmla="*/ 57 w 63"/>
                <a:gd name="T23" fmla="*/ 15 h 31"/>
                <a:gd name="T24" fmla="*/ 48 w 63"/>
                <a:gd name="T25" fmla="*/ 9 h 31"/>
                <a:gd name="T26" fmla="*/ 39 w 63"/>
                <a:gd name="T27" fmla="*/ 4 h 31"/>
                <a:gd name="T28" fmla="*/ 25 w 63"/>
                <a:gd name="T29" fmla="*/ 0 h 31"/>
                <a:gd name="T30" fmla="*/ 14 w 63"/>
                <a:gd name="T31" fmla="*/ 0 h 31"/>
                <a:gd name="T32" fmla="*/ 14 w 63"/>
                <a:gd name="T33" fmla="*/ 0 h 31"/>
                <a:gd name="T34" fmla="*/ 5 w 63"/>
                <a:gd name="T35" fmla="*/ 0 h 31"/>
                <a:gd name="T36" fmla="*/ 0 w 63"/>
                <a:gd name="T37" fmla="*/ 4 h 31"/>
                <a:gd name="T38" fmla="*/ 0 w 63"/>
                <a:gd name="T39" fmla="*/ 9 h 31"/>
                <a:gd name="T40" fmla="*/ 5 w 63"/>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1">
                  <a:moveTo>
                    <a:pt x="5" y="15"/>
                  </a:moveTo>
                  <a:lnTo>
                    <a:pt x="5" y="15"/>
                  </a:lnTo>
                  <a:lnTo>
                    <a:pt x="14" y="20"/>
                  </a:lnTo>
                  <a:lnTo>
                    <a:pt x="25" y="27"/>
                  </a:lnTo>
                  <a:lnTo>
                    <a:pt x="36" y="29"/>
                  </a:lnTo>
                  <a:lnTo>
                    <a:pt x="50" y="31"/>
                  </a:lnTo>
                  <a:lnTo>
                    <a:pt x="59" y="29"/>
                  </a:lnTo>
                  <a:lnTo>
                    <a:pt x="63" y="27"/>
                  </a:lnTo>
                  <a:lnTo>
                    <a:pt x="63" y="20"/>
                  </a:lnTo>
                  <a:lnTo>
                    <a:pt x="57" y="15"/>
                  </a:lnTo>
                  <a:lnTo>
                    <a:pt x="48" y="9"/>
                  </a:lnTo>
                  <a:lnTo>
                    <a:pt x="39" y="4"/>
                  </a:lnTo>
                  <a:lnTo>
                    <a:pt x="25" y="0"/>
                  </a:lnTo>
                  <a:lnTo>
                    <a:pt x="14" y="0"/>
                  </a:lnTo>
                  <a:lnTo>
                    <a:pt x="5" y="0"/>
                  </a:lnTo>
                  <a:lnTo>
                    <a:pt x="0" y="4"/>
                  </a:lnTo>
                  <a:lnTo>
                    <a:pt x="0"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0" name="Freeform 567">
              <a:extLst>
                <a:ext uri="{FF2B5EF4-FFF2-40B4-BE49-F238E27FC236}">
                  <a16:creationId xmlns:a16="http://schemas.microsoft.com/office/drawing/2014/main" xmlns="" id="{5EB192FB-12F9-4A41-986E-316FE604AC94}"/>
                </a:ext>
              </a:extLst>
            </p:cNvPr>
            <p:cNvSpPr>
              <a:spLocks/>
            </p:cNvSpPr>
            <p:nvPr/>
          </p:nvSpPr>
          <p:spPr bwMode="auto">
            <a:xfrm>
              <a:off x="3510" y="3663"/>
              <a:ext cx="43" cy="32"/>
            </a:xfrm>
            <a:custGeom>
              <a:avLst/>
              <a:gdLst>
                <a:gd name="T0" fmla="*/ 0 w 43"/>
                <a:gd name="T1" fmla="*/ 16 h 32"/>
                <a:gd name="T2" fmla="*/ 0 w 43"/>
                <a:gd name="T3" fmla="*/ 16 h 32"/>
                <a:gd name="T4" fmla="*/ 5 w 43"/>
                <a:gd name="T5" fmla="*/ 23 h 32"/>
                <a:gd name="T6" fmla="*/ 9 w 43"/>
                <a:gd name="T7" fmla="*/ 27 h 32"/>
                <a:gd name="T8" fmla="*/ 18 w 43"/>
                <a:gd name="T9" fmla="*/ 32 h 32"/>
                <a:gd name="T10" fmla="*/ 27 w 43"/>
                <a:gd name="T11" fmla="*/ 32 h 32"/>
                <a:gd name="T12" fmla="*/ 27 w 43"/>
                <a:gd name="T13" fmla="*/ 32 h 32"/>
                <a:gd name="T14" fmla="*/ 34 w 43"/>
                <a:gd name="T15" fmla="*/ 32 h 32"/>
                <a:gd name="T16" fmla="*/ 41 w 43"/>
                <a:gd name="T17" fmla="*/ 27 h 32"/>
                <a:gd name="T18" fmla="*/ 43 w 43"/>
                <a:gd name="T19" fmla="*/ 23 h 32"/>
                <a:gd name="T20" fmla="*/ 43 w 43"/>
                <a:gd name="T21" fmla="*/ 16 h 32"/>
                <a:gd name="T22" fmla="*/ 43 w 43"/>
                <a:gd name="T23" fmla="*/ 16 h 32"/>
                <a:gd name="T24" fmla="*/ 39 w 43"/>
                <a:gd name="T25" fmla="*/ 9 h 32"/>
                <a:gd name="T26" fmla="*/ 34 w 43"/>
                <a:gd name="T27" fmla="*/ 5 h 32"/>
                <a:gd name="T28" fmla="*/ 25 w 43"/>
                <a:gd name="T29" fmla="*/ 2 h 32"/>
                <a:gd name="T30" fmla="*/ 16 w 43"/>
                <a:gd name="T31" fmla="*/ 0 h 32"/>
                <a:gd name="T32" fmla="*/ 16 w 43"/>
                <a:gd name="T33" fmla="*/ 0 h 32"/>
                <a:gd name="T34" fmla="*/ 9 w 43"/>
                <a:gd name="T35" fmla="*/ 2 h 32"/>
                <a:gd name="T36" fmla="*/ 3 w 43"/>
                <a:gd name="T37" fmla="*/ 7 h 32"/>
                <a:gd name="T38" fmla="*/ 0 w 43"/>
                <a:gd name="T39" fmla="*/ 11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5" y="23"/>
                  </a:lnTo>
                  <a:lnTo>
                    <a:pt x="9" y="27"/>
                  </a:lnTo>
                  <a:lnTo>
                    <a:pt x="18" y="32"/>
                  </a:lnTo>
                  <a:lnTo>
                    <a:pt x="27" y="32"/>
                  </a:lnTo>
                  <a:lnTo>
                    <a:pt x="34" y="32"/>
                  </a:lnTo>
                  <a:lnTo>
                    <a:pt x="41" y="27"/>
                  </a:lnTo>
                  <a:lnTo>
                    <a:pt x="43" y="23"/>
                  </a:lnTo>
                  <a:lnTo>
                    <a:pt x="43" y="16"/>
                  </a:lnTo>
                  <a:lnTo>
                    <a:pt x="39" y="9"/>
                  </a:lnTo>
                  <a:lnTo>
                    <a:pt x="34" y="5"/>
                  </a:lnTo>
                  <a:lnTo>
                    <a:pt x="25" y="2"/>
                  </a:lnTo>
                  <a:lnTo>
                    <a:pt x="16" y="0"/>
                  </a:lnTo>
                  <a:lnTo>
                    <a:pt x="9" y="2"/>
                  </a:lnTo>
                  <a:lnTo>
                    <a:pt x="3" y="7"/>
                  </a:lnTo>
                  <a:lnTo>
                    <a:pt x="0"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1" name="Freeform 568">
              <a:extLst>
                <a:ext uri="{FF2B5EF4-FFF2-40B4-BE49-F238E27FC236}">
                  <a16:creationId xmlns:a16="http://schemas.microsoft.com/office/drawing/2014/main" xmlns="" id="{4CA8FF4A-B58D-1D49-B463-300A782F3D48}"/>
                </a:ext>
              </a:extLst>
            </p:cNvPr>
            <p:cNvSpPr>
              <a:spLocks/>
            </p:cNvSpPr>
            <p:nvPr/>
          </p:nvSpPr>
          <p:spPr bwMode="auto">
            <a:xfrm>
              <a:off x="3510" y="3663"/>
              <a:ext cx="43" cy="32"/>
            </a:xfrm>
            <a:custGeom>
              <a:avLst/>
              <a:gdLst>
                <a:gd name="T0" fmla="*/ 0 w 43"/>
                <a:gd name="T1" fmla="*/ 16 h 32"/>
                <a:gd name="T2" fmla="*/ 0 w 43"/>
                <a:gd name="T3" fmla="*/ 16 h 32"/>
                <a:gd name="T4" fmla="*/ 5 w 43"/>
                <a:gd name="T5" fmla="*/ 23 h 32"/>
                <a:gd name="T6" fmla="*/ 9 w 43"/>
                <a:gd name="T7" fmla="*/ 27 h 32"/>
                <a:gd name="T8" fmla="*/ 18 w 43"/>
                <a:gd name="T9" fmla="*/ 32 h 32"/>
                <a:gd name="T10" fmla="*/ 27 w 43"/>
                <a:gd name="T11" fmla="*/ 32 h 32"/>
                <a:gd name="T12" fmla="*/ 27 w 43"/>
                <a:gd name="T13" fmla="*/ 32 h 32"/>
                <a:gd name="T14" fmla="*/ 34 w 43"/>
                <a:gd name="T15" fmla="*/ 32 h 32"/>
                <a:gd name="T16" fmla="*/ 41 w 43"/>
                <a:gd name="T17" fmla="*/ 27 h 32"/>
                <a:gd name="T18" fmla="*/ 43 w 43"/>
                <a:gd name="T19" fmla="*/ 23 h 32"/>
                <a:gd name="T20" fmla="*/ 43 w 43"/>
                <a:gd name="T21" fmla="*/ 16 h 32"/>
                <a:gd name="T22" fmla="*/ 43 w 43"/>
                <a:gd name="T23" fmla="*/ 16 h 32"/>
                <a:gd name="T24" fmla="*/ 39 w 43"/>
                <a:gd name="T25" fmla="*/ 9 h 32"/>
                <a:gd name="T26" fmla="*/ 34 w 43"/>
                <a:gd name="T27" fmla="*/ 5 h 32"/>
                <a:gd name="T28" fmla="*/ 25 w 43"/>
                <a:gd name="T29" fmla="*/ 2 h 32"/>
                <a:gd name="T30" fmla="*/ 16 w 43"/>
                <a:gd name="T31" fmla="*/ 0 h 32"/>
                <a:gd name="T32" fmla="*/ 16 w 43"/>
                <a:gd name="T33" fmla="*/ 0 h 32"/>
                <a:gd name="T34" fmla="*/ 9 w 43"/>
                <a:gd name="T35" fmla="*/ 2 h 32"/>
                <a:gd name="T36" fmla="*/ 3 w 43"/>
                <a:gd name="T37" fmla="*/ 7 h 32"/>
                <a:gd name="T38" fmla="*/ 0 w 43"/>
                <a:gd name="T39" fmla="*/ 11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5" y="23"/>
                  </a:lnTo>
                  <a:lnTo>
                    <a:pt x="9" y="27"/>
                  </a:lnTo>
                  <a:lnTo>
                    <a:pt x="18" y="32"/>
                  </a:lnTo>
                  <a:lnTo>
                    <a:pt x="27" y="32"/>
                  </a:lnTo>
                  <a:lnTo>
                    <a:pt x="34" y="32"/>
                  </a:lnTo>
                  <a:lnTo>
                    <a:pt x="41" y="27"/>
                  </a:lnTo>
                  <a:lnTo>
                    <a:pt x="43" y="23"/>
                  </a:lnTo>
                  <a:lnTo>
                    <a:pt x="43" y="16"/>
                  </a:lnTo>
                  <a:lnTo>
                    <a:pt x="39" y="9"/>
                  </a:lnTo>
                  <a:lnTo>
                    <a:pt x="34" y="5"/>
                  </a:lnTo>
                  <a:lnTo>
                    <a:pt x="25" y="2"/>
                  </a:lnTo>
                  <a:lnTo>
                    <a:pt x="16" y="0"/>
                  </a:lnTo>
                  <a:lnTo>
                    <a:pt x="9" y="2"/>
                  </a:lnTo>
                  <a:lnTo>
                    <a:pt x="3" y="7"/>
                  </a:lnTo>
                  <a:lnTo>
                    <a:pt x="0"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2" name="Freeform 569">
              <a:extLst>
                <a:ext uri="{FF2B5EF4-FFF2-40B4-BE49-F238E27FC236}">
                  <a16:creationId xmlns:a16="http://schemas.microsoft.com/office/drawing/2014/main" xmlns="" id="{5A155EC4-1F46-0A4C-A957-BC957CD865FE}"/>
                </a:ext>
              </a:extLst>
            </p:cNvPr>
            <p:cNvSpPr>
              <a:spLocks/>
            </p:cNvSpPr>
            <p:nvPr/>
          </p:nvSpPr>
          <p:spPr bwMode="auto">
            <a:xfrm>
              <a:off x="3425" y="3665"/>
              <a:ext cx="43" cy="32"/>
            </a:xfrm>
            <a:custGeom>
              <a:avLst/>
              <a:gdLst>
                <a:gd name="T0" fmla="*/ 0 w 43"/>
                <a:gd name="T1" fmla="*/ 16 h 32"/>
                <a:gd name="T2" fmla="*/ 0 w 43"/>
                <a:gd name="T3" fmla="*/ 16 h 32"/>
                <a:gd name="T4" fmla="*/ 2 w 43"/>
                <a:gd name="T5" fmla="*/ 21 h 32"/>
                <a:gd name="T6" fmla="*/ 9 w 43"/>
                <a:gd name="T7" fmla="*/ 27 h 32"/>
                <a:gd name="T8" fmla="*/ 16 w 43"/>
                <a:gd name="T9" fmla="*/ 30 h 32"/>
                <a:gd name="T10" fmla="*/ 25 w 43"/>
                <a:gd name="T11" fmla="*/ 32 h 32"/>
                <a:gd name="T12" fmla="*/ 25 w 43"/>
                <a:gd name="T13" fmla="*/ 32 h 32"/>
                <a:gd name="T14" fmla="*/ 34 w 43"/>
                <a:gd name="T15" fmla="*/ 30 h 32"/>
                <a:gd name="T16" fmla="*/ 38 w 43"/>
                <a:gd name="T17" fmla="*/ 25 h 32"/>
                <a:gd name="T18" fmla="*/ 43 w 43"/>
                <a:gd name="T19" fmla="*/ 21 h 32"/>
                <a:gd name="T20" fmla="*/ 43 w 43"/>
                <a:gd name="T21" fmla="*/ 16 h 32"/>
                <a:gd name="T22" fmla="*/ 43 w 43"/>
                <a:gd name="T23" fmla="*/ 16 h 32"/>
                <a:gd name="T24" fmla="*/ 40 w 43"/>
                <a:gd name="T25" fmla="*/ 9 h 32"/>
                <a:gd name="T26" fmla="*/ 34 w 43"/>
                <a:gd name="T27" fmla="*/ 5 h 32"/>
                <a:gd name="T28" fmla="*/ 27 w 43"/>
                <a:gd name="T29" fmla="*/ 0 h 32"/>
                <a:gd name="T30" fmla="*/ 18 w 43"/>
                <a:gd name="T31" fmla="*/ 0 h 32"/>
                <a:gd name="T32" fmla="*/ 18 w 43"/>
                <a:gd name="T33" fmla="*/ 0 h 32"/>
                <a:gd name="T34" fmla="*/ 9 w 43"/>
                <a:gd name="T35" fmla="*/ 0 h 32"/>
                <a:gd name="T36" fmla="*/ 4 w 43"/>
                <a:gd name="T37" fmla="*/ 5 h 32"/>
                <a:gd name="T38" fmla="*/ 0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2" y="21"/>
                  </a:lnTo>
                  <a:lnTo>
                    <a:pt x="9" y="27"/>
                  </a:lnTo>
                  <a:lnTo>
                    <a:pt x="16" y="30"/>
                  </a:lnTo>
                  <a:lnTo>
                    <a:pt x="25" y="32"/>
                  </a:lnTo>
                  <a:lnTo>
                    <a:pt x="34" y="30"/>
                  </a:lnTo>
                  <a:lnTo>
                    <a:pt x="38" y="25"/>
                  </a:lnTo>
                  <a:lnTo>
                    <a:pt x="43" y="21"/>
                  </a:lnTo>
                  <a:lnTo>
                    <a:pt x="43" y="16"/>
                  </a:lnTo>
                  <a:lnTo>
                    <a:pt x="40" y="9"/>
                  </a:lnTo>
                  <a:lnTo>
                    <a:pt x="34" y="5"/>
                  </a:lnTo>
                  <a:lnTo>
                    <a:pt x="27" y="0"/>
                  </a:lnTo>
                  <a:lnTo>
                    <a:pt x="18" y="0"/>
                  </a:lnTo>
                  <a:lnTo>
                    <a:pt x="9" y="0"/>
                  </a:lnTo>
                  <a:lnTo>
                    <a:pt x="4"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3" name="Freeform 570">
              <a:extLst>
                <a:ext uri="{FF2B5EF4-FFF2-40B4-BE49-F238E27FC236}">
                  <a16:creationId xmlns:a16="http://schemas.microsoft.com/office/drawing/2014/main" xmlns="" id="{6A6878A9-3576-8542-827B-ADBE3746E69A}"/>
                </a:ext>
              </a:extLst>
            </p:cNvPr>
            <p:cNvSpPr>
              <a:spLocks/>
            </p:cNvSpPr>
            <p:nvPr/>
          </p:nvSpPr>
          <p:spPr bwMode="auto">
            <a:xfrm>
              <a:off x="3425" y="3665"/>
              <a:ext cx="43" cy="32"/>
            </a:xfrm>
            <a:custGeom>
              <a:avLst/>
              <a:gdLst>
                <a:gd name="T0" fmla="*/ 0 w 43"/>
                <a:gd name="T1" fmla="*/ 16 h 32"/>
                <a:gd name="T2" fmla="*/ 0 w 43"/>
                <a:gd name="T3" fmla="*/ 16 h 32"/>
                <a:gd name="T4" fmla="*/ 2 w 43"/>
                <a:gd name="T5" fmla="*/ 21 h 32"/>
                <a:gd name="T6" fmla="*/ 9 w 43"/>
                <a:gd name="T7" fmla="*/ 27 h 32"/>
                <a:gd name="T8" fmla="*/ 16 w 43"/>
                <a:gd name="T9" fmla="*/ 30 h 32"/>
                <a:gd name="T10" fmla="*/ 25 w 43"/>
                <a:gd name="T11" fmla="*/ 32 h 32"/>
                <a:gd name="T12" fmla="*/ 25 w 43"/>
                <a:gd name="T13" fmla="*/ 32 h 32"/>
                <a:gd name="T14" fmla="*/ 34 w 43"/>
                <a:gd name="T15" fmla="*/ 30 h 32"/>
                <a:gd name="T16" fmla="*/ 38 w 43"/>
                <a:gd name="T17" fmla="*/ 25 h 32"/>
                <a:gd name="T18" fmla="*/ 43 w 43"/>
                <a:gd name="T19" fmla="*/ 21 h 32"/>
                <a:gd name="T20" fmla="*/ 43 w 43"/>
                <a:gd name="T21" fmla="*/ 16 h 32"/>
                <a:gd name="T22" fmla="*/ 43 w 43"/>
                <a:gd name="T23" fmla="*/ 16 h 32"/>
                <a:gd name="T24" fmla="*/ 40 w 43"/>
                <a:gd name="T25" fmla="*/ 9 h 32"/>
                <a:gd name="T26" fmla="*/ 34 w 43"/>
                <a:gd name="T27" fmla="*/ 5 h 32"/>
                <a:gd name="T28" fmla="*/ 27 w 43"/>
                <a:gd name="T29" fmla="*/ 0 h 32"/>
                <a:gd name="T30" fmla="*/ 18 w 43"/>
                <a:gd name="T31" fmla="*/ 0 h 32"/>
                <a:gd name="T32" fmla="*/ 18 w 43"/>
                <a:gd name="T33" fmla="*/ 0 h 32"/>
                <a:gd name="T34" fmla="*/ 9 w 43"/>
                <a:gd name="T35" fmla="*/ 0 h 32"/>
                <a:gd name="T36" fmla="*/ 4 w 43"/>
                <a:gd name="T37" fmla="*/ 5 h 32"/>
                <a:gd name="T38" fmla="*/ 0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2" y="21"/>
                  </a:lnTo>
                  <a:lnTo>
                    <a:pt x="9" y="27"/>
                  </a:lnTo>
                  <a:lnTo>
                    <a:pt x="16" y="30"/>
                  </a:lnTo>
                  <a:lnTo>
                    <a:pt x="25" y="32"/>
                  </a:lnTo>
                  <a:lnTo>
                    <a:pt x="34" y="30"/>
                  </a:lnTo>
                  <a:lnTo>
                    <a:pt x="38" y="25"/>
                  </a:lnTo>
                  <a:lnTo>
                    <a:pt x="43" y="21"/>
                  </a:lnTo>
                  <a:lnTo>
                    <a:pt x="43" y="16"/>
                  </a:lnTo>
                  <a:lnTo>
                    <a:pt x="40" y="9"/>
                  </a:lnTo>
                  <a:lnTo>
                    <a:pt x="34" y="5"/>
                  </a:lnTo>
                  <a:lnTo>
                    <a:pt x="27" y="0"/>
                  </a:lnTo>
                  <a:lnTo>
                    <a:pt x="18" y="0"/>
                  </a:lnTo>
                  <a:lnTo>
                    <a:pt x="9" y="0"/>
                  </a:lnTo>
                  <a:lnTo>
                    <a:pt x="4"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4" name="Freeform 571">
              <a:extLst>
                <a:ext uri="{FF2B5EF4-FFF2-40B4-BE49-F238E27FC236}">
                  <a16:creationId xmlns:a16="http://schemas.microsoft.com/office/drawing/2014/main" xmlns="" id="{FEDBAFED-C577-F14A-A07D-ECB5596B5668}"/>
                </a:ext>
              </a:extLst>
            </p:cNvPr>
            <p:cNvSpPr>
              <a:spLocks/>
            </p:cNvSpPr>
            <p:nvPr/>
          </p:nvSpPr>
          <p:spPr bwMode="auto">
            <a:xfrm>
              <a:off x="3382" y="3665"/>
              <a:ext cx="43" cy="32"/>
            </a:xfrm>
            <a:custGeom>
              <a:avLst/>
              <a:gdLst>
                <a:gd name="T0" fmla="*/ 0 w 43"/>
                <a:gd name="T1" fmla="*/ 16 h 32"/>
                <a:gd name="T2" fmla="*/ 0 w 43"/>
                <a:gd name="T3" fmla="*/ 16 h 32"/>
                <a:gd name="T4" fmla="*/ 2 w 43"/>
                <a:gd name="T5" fmla="*/ 23 h 32"/>
                <a:gd name="T6" fmla="*/ 9 w 43"/>
                <a:gd name="T7" fmla="*/ 27 h 32"/>
                <a:gd name="T8" fmla="*/ 16 w 43"/>
                <a:gd name="T9" fmla="*/ 30 h 32"/>
                <a:gd name="T10" fmla="*/ 25 w 43"/>
                <a:gd name="T11" fmla="*/ 32 h 32"/>
                <a:gd name="T12" fmla="*/ 25 w 43"/>
                <a:gd name="T13" fmla="*/ 32 h 32"/>
                <a:gd name="T14" fmla="*/ 34 w 43"/>
                <a:gd name="T15" fmla="*/ 30 h 32"/>
                <a:gd name="T16" fmla="*/ 38 w 43"/>
                <a:gd name="T17" fmla="*/ 27 h 32"/>
                <a:gd name="T18" fmla="*/ 43 w 43"/>
                <a:gd name="T19" fmla="*/ 23 h 32"/>
                <a:gd name="T20" fmla="*/ 43 w 43"/>
                <a:gd name="T21" fmla="*/ 16 h 32"/>
                <a:gd name="T22" fmla="*/ 43 w 43"/>
                <a:gd name="T23" fmla="*/ 16 h 32"/>
                <a:gd name="T24" fmla="*/ 41 w 43"/>
                <a:gd name="T25" fmla="*/ 9 h 32"/>
                <a:gd name="T26" fmla="*/ 34 w 43"/>
                <a:gd name="T27" fmla="*/ 5 h 32"/>
                <a:gd name="T28" fmla="*/ 27 w 43"/>
                <a:gd name="T29" fmla="*/ 3 h 32"/>
                <a:gd name="T30" fmla="*/ 18 w 43"/>
                <a:gd name="T31" fmla="*/ 0 h 32"/>
                <a:gd name="T32" fmla="*/ 18 w 43"/>
                <a:gd name="T33" fmla="*/ 0 h 32"/>
                <a:gd name="T34" fmla="*/ 11 w 43"/>
                <a:gd name="T35" fmla="*/ 3 h 32"/>
                <a:gd name="T36" fmla="*/ 5 w 43"/>
                <a:gd name="T37" fmla="*/ 5 h 32"/>
                <a:gd name="T38" fmla="*/ 0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2" y="23"/>
                  </a:lnTo>
                  <a:lnTo>
                    <a:pt x="9" y="27"/>
                  </a:lnTo>
                  <a:lnTo>
                    <a:pt x="16" y="30"/>
                  </a:lnTo>
                  <a:lnTo>
                    <a:pt x="25" y="32"/>
                  </a:lnTo>
                  <a:lnTo>
                    <a:pt x="34" y="30"/>
                  </a:lnTo>
                  <a:lnTo>
                    <a:pt x="38" y="27"/>
                  </a:lnTo>
                  <a:lnTo>
                    <a:pt x="43" y="23"/>
                  </a:lnTo>
                  <a:lnTo>
                    <a:pt x="43" y="16"/>
                  </a:lnTo>
                  <a:lnTo>
                    <a:pt x="41" y="9"/>
                  </a:lnTo>
                  <a:lnTo>
                    <a:pt x="34" y="5"/>
                  </a:lnTo>
                  <a:lnTo>
                    <a:pt x="27" y="3"/>
                  </a:lnTo>
                  <a:lnTo>
                    <a:pt x="18" y="0"/>
                  </a:lnTo>
                  <a:lnTo>
                    <a:pt x="11" y="3"/>
                  </a:lnTo>
                  <a:lnTo>
                    <a:pt x="5"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5" name="Freeform 572">
              <a:extLst>
                <a:ext uri="{FF2B5EF4-FFF2-40B4-BE49-F238E27FC236}">
                  <a16:creationId xmlns:a16="http://schemas.microsoft.com/office/drawing/2014/main" xmlns="" id="{3C9466B5-F727-924F-BDF2-CA56B063E151}"/>
                </a:ext>
              </a:extLst>
            </p:cNvPr>
            <p:cNvSpPr>
              <a:spLocks/>
            </p:cNvSpPr>
            <p:nvPr/>
          </p:nvSpPr>
          <p:spPr bwMode="auto">
            <a:xfrm>
              <a:off x="3382" y="3665"/>
              <a:ext cx="43" cy="32"/>
            </a:xfrm>
            <a:custGeom>
              <a:avLst/>
              <a:gdLst>
                <a:gd name="T0" fmla="*/ 0 w 43"/>
                <a:gd name="T1" fmla="*/ 16 h 32"/>
                <a:gd name="T2" fmla="*/ 0 w 43"/>
                <a:gd name="T3" fmla="*/ 16 h 32"/>
                <a:gd name="T4" fmla="*/ 2 w 43"/>
                <a:gd name="T5" fmla="*/ 23 h 32"/>
                <a:gd name="T6" fmla="*/ 9 w 43"/>
                <a:gd name="T7" fmla="*/ 27 h 32"/>
                <a:gd name="T8" fmla="*/ 16 w 43"/>
                <a:gd name="T9" fmla="*/ 30 h 32"/>
                <a:gd name="T10" fmla="*/ 25 w 43"/>
                <a:gd name="T11" fmla="*/ 32 h 32"/>
                <a:gd name="T12" fmla="*/ 25 w 43"/>
                <a:gd name="T13" fmla="*/ 32 h 32"/>
                <a:gd name="T14" fmla="*/ 34 w 43"/>
                <a:gd name="T15" fmla="*/ 30 h 32"/>
                <a:gd name="T16" fmla="*/ 38 w 43"/>
                <a:gd name="T17" fmla="*/ 27 h 32"/>
                <a:gd name="T18" fmla="*/ 43 w 43"/>
                <a:gd name="T19" fmla="*/ 23 h 32"/>
                <a:gd name="T20" fmla="*/ 43 w 43"/>
                <a:gd name="T21" fmla="*/ 16 h 32"/>
                <a:gd name="T22" fmla="*/ 43 w 43"/>
                <a:gd name="T23" fmla="*/ 16 h 32"/>
                <a:gd name="T24" fmla="*/ 41 w 43"/>
                <a:gd name="T25" fmla="*/ 9 h 32"/>
                <a:gd name="T26" fmla="*/ 34 w 43"/>
                <a:gd name="T27" fmla="*/ 5 h 32"/>
                <a:gd name="T28" fmla="*/ 27 w 43"/>
                <a:gd name="T29" fmla="*/ 3 h 32"/>
                <a:gd name="T30" fmla="*/ 18 w 43"/>
                <a:gd name="T31" fmla="*/ 0 h 32"/>
                <a:gd name="T32" fmla="*/ 18 w 43"/>
                <a:gd name="T33" fmla="*/ 0 h 32"/>
                <a:gd name="T34" fmla="*/ 11 w 43"/>
                <a:gd name="T35" fmla="*/ 3 h 32"/>
                <a:gd name="T36" fmla="*/ 5 w 43"/>
                <a:gd name="T37" fmla="*/ 5 h 32"/>
                <a:gd name="T38" fmla="*/ 0 w 43"/>
                <a:gd name="T39" fmla="*/ 9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2" y="23"/>
                  </a:lnTo>
                  <a:lnTo>
                    <a:pt x="9" y="27"/>
                  </a:lnTo>
                  <a:lnTo>
                    <a:pt x="16" y="30"/>
                  </a:lnTo>
                  <a:lnTo>
                    <a:pt x="25" y="32"/>
                  </a:lnTo>
                  <a:lnTo>
                    <a:pt x="34" y="30"/>
                  </a:lnTo>
                  <a:lnTo>
                    <a:pt x="38" y="27"/>
                  </a:lnTo>
                  <a:lnTo>
                    <a:pt x="43" y="23"/>
                  </a:lnTo>
                  <a:lnTo>
                    <a:pt x="43" y="16"/>
                  </a:lnTo>
                  <a:lnTo>
                    <a:pt x="41" y="9"/>
                  </a:lnTo>
                  <a:lnTo>
                    <a:pt x="34" y="5"/>
                  </a:lnTo>
                  <a:lnTo>
                    <a:pt x="27" y="3"/>
                  </a:lnTo>
                  <a:lnTo>
                    <a:pt x="18" y="0"/>
                  </a:lnTo>
                  <a:lnTo>
                    <a:pt x="11" y="3"/>
                  </a:lnTo>
                  <a:lnTo>
                    <a:pt x="5"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6" name="Freeform 573">
              <a:extLst>
                <a:ext uri="{FF2B5EF4-FFF2-40B4-BE49-F238E27FC236}">
                  <a16:creationId xmlns:a16="http://schemas.microsoft.com/office/drawing/2014/main" xmlns="" id="{E0517085-903B-7947-839D-FB4140F0F75A}"/>
                </a:ext>
              </a:extLst>
            </p:cNvPr>
            <p:cNvSpPr>
              <a:spLocks/>
            </p:cNvSpPr>
            <p:nvPr/>
          </p:nvSpPr>
          <p:spPr bwMode="auto">
            <a:xfrm>
              <a:off x="3339" y="3665"/>
              <a:ext cx="43" cy="32"/>
            </a:xfrm>
            <a:custGeom>
              <a:avLst/>
              <a:gdLst>
                <a:gd name="T0" fmla="*/ 0 w 43"/>
                <a:gd name="T1" fmla="*/ 16 h 32"/>
                <a:gd name="T2" fmla="*/ 0 w 43"/>
                <a:gd name="T3" fmla="*/ 16 h 32"/>
                <a:gd name="T4" fmla="*/ 3 w 43"/>
                <a:gd name="T5" fmla="*/ 23 h 32"/>
                <a:gd name="T6" fmla="*/ 9 w 43"/>
                <a:gd name="T7" fmla="*/ 27 h 32"/>
                <a:gd name="T8" fmla="*/ 16 w 43"/>
                <a:gd name="T9" fmla="*/ 32 h 32"/>
                <a:gd name="T10" fmla="*/ 25 w 43"/>
                <a:gd name="T11" fmla="*/ 32 h 32"/>
                <a:gd name="T12" fmla="*/ 25 w 43"/>
                <a:gd name="T13" fmla="*/ 32 h 32"/>
                <a:gd name="T14" fmla="*/ 34 w 43"/>
                <a:gd name="T15" fmla="*/ 30 h 32"/>
                <a:gd name="T16" fmla="*/ 39 w 43"/>
                <a:gd name="T17" fmla="*/ 27 h 32"/>
                <a:gd name="T18" fmla="*/ 43 w 43"/>
                <a:gd name="T19" fmla="*/ 23 h 32"/>
                <a:gd name="T20" fmla="*/ 43 w 43"/>
                <a:gd name="T21" fmla="*/ 16 h 32"/>
                <a:gd name="T22" fmla="*/ 43 w 43"/>
                <a:gd name="T23" fmla="*/ 16 h 32"/>
                <a:gd name="T24" fmla="*/ 41 w 43"/>
                <a:gd name="T25" fmla="*/ 9 h 32"/>
                <a:gd name="T26" fmla="*/ 34 w 43"/>
                <a:gd name="T27" fmla="*/ 5 h 32"/>
                <a:gd name="T28" fmla="*/ 27 w 43"/>
                <a:gd name="T29" fmla="*/ 3 h 32"/>
                <a:gd name="T30" fmla="*/ 18 w 43"/>
                <a:gd name="T31" fmla="*/ 0 h 32"/>
                <a:gd name="T32" fmla="*/ 18 w 43"/>
                <a:gd name="T33" fmla="*/ 0 h 32"/>
                <a:gd name="T34" fmla="*/ 12 w 43"/>
                <a:gd name="T35" fmla="*/ 3 h 32"/>
                <a:gd name="T36" fmla="*/ 5 w 43"/>
                <a:gd name="T37" fmla="*/ 5 h 32"/>
                <a:gd name="T38" fmla="*/ 3 w 43"/>
                <a:gd name="T39" fmla="*/ 12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3" y="23"/>
                  </a:lnTo>
                  <a:lnTo>
                    <a:pt x="9" y="27"/>
                  </a:lnTo>
                  <a:lnTo>
                    <a:pt x="16" y="32"/>
                  </a:lnTo>
                  <a:lnTo>
                    <a:pt x="25" y="32"/>
                  </a:lnTo>
                  <a:lnTo>
                    <a:pt x="34" y="30"/>
                  </a:lnTo>
                  <a:lnTo>
                    <a:pt x="39" y="27"/>
                  </a:lnTo>
                  <a:lnTo>
                    <a:pt x="43" y="23"/>
                  </a:lnTo>
                  <a:lnTo>
                    <a:pt x="43" y="16"/>
                  </a:lnTo>
                  <a:lnTo>
                    <a:pt x="41" y="9"/>
                  </a:lnTo>
                  <a:lnTo>
                    <a:pt x="34" y="5"/>
                  </a:lnTo>
                  <a:lnTo>
                    <a:pt x="27" y="3"/>
                  </a:lnTo>
                  <a:lnTo>
                    <a:pt x="18" y="0"/>
                  </a:lnTo>
                  <a:lnTo>
                    <a:pt x="12" y="3"/>
                  </a:lnTo>
                  <a:lnTo>
                    <a:pt x="5" y="5"/>
                  </a:lnTo>
                  <a:lnTo>
                    <a:pt x="3" y="12"/>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7" name="Freeform 574">
              <a:extLst>
                <a:ext uri="{FF2B5EF4-FFF2-40B4-BE49-F238E27FC236}">
                  <a16:creationId xmlns:a16="http://schemas.microsoft.com/office/drawing/2014/main" xmlns="" id="{D4FFECC6-4AB2-2F40-AB6A-C48C89765FE6}"/>
                </a:ext>
              </a:extLst>
            </p:cNvPr>
            <p:cNvSpPr>
              <a:spLocks/>
            </p:cNvSpPr>
            <p:nvPr/>
          </p:nvSpPr>
          <p:spPr bwMode="auto">
            <a:xfrm>
              <a:off x="3339" y="3665"/>
              <a:ext cx="43" cy="32"/>
            </a:xfrm>
            <a:custGeom>
              <a:avLst/>
              <a:gdLst>
                <a:gd name="T0" fmla="*/ 0 w 43"/>
                <a:gd name="T1" fmla="*/ 16 h 32"/>
                <a:gd name="T2" fmla="*/ 0 w 43"/>
                <a:gd name="T3" fmla="*/ 16 h 32"/>
                <a:gd name="T4" fmla="*/ 3 w 43"/>
                <a:gd name="T5" fmla="*/ 23 h 32"/>
                <a:gd name="T6" fmla="*/ 9 w 43"/>
                <a:gd name="T7" fmla="*/ 27 h 32"/>
                <a:gd name="T8" fmla="*/ 16 w 43"/>
                <a:gd name="T9" fmla="*/ 32 h 32"/>
                <a:gd name="T10" fmla="*/ 25 w 43"/>
                <a:gd name="T11" fmla="*/ 32 h 32"/>
                <a:gd name="T12" fmla="*/ 25 w 43"/>
                <a:gd name="T13" fmla="*/ 32 h 32"/>
                <a:gd name="T14" fmla="*/ 34 w 43"/>
                <a:gd name="T15" fmla="*/ 30 h 32"/>
                <a:gd name="T16" fmla="*/ 39 w 43"/>
                <a:gd name="T17" fmla="*/ 27 h 32"/>
                <a:gd name="T18" fmla="*/ 43 w 43"/>
                <a:gd name="T19" fmla="*/ 23 h 32"/>
                <a:gd name="T20" fmla="*/ 43 w 43"/>
                <a:gd name="T21" fmla="*/ 16 h 32"/>
                <a:gd name="T22" fmla="*/ 43 w 43"/>
                <a:gd name="T23" fmla="*/ 16 h 32"/>
                <a:gd name="T24" fmla="*/ 41 w 43"/>
                <a:gd name="T25" fmla="*/ 9 h 32"/>
                <a:gd name="T26" fmla="*/ 34 w 43"/>
                <a:gd name="T27" fmla="*/ 5 h 32"/>
                <a:gd name="T28" fmla="*/ 27 w 43"/>
                <a:gd name="T29" fmla="*/ 3 h 32"/>
                <a:gd name="T30" fmla="*/ 18 w 43"/>
                <a:gd name="T31" fmla="*/ 0 h 32"/>
                <a:gd name="T32" fmla="*/ 18 w 43"/>
                <a:gd name="T33" fmla="*/ 0 h 32"/>
                <a:gd name="T34" fmla="*/ 12 w 43"/>
                <a:gd name="T35" fmla="*/ 3 h 32"/>
                <a:gd name="T36" fmla="*/ 5 w 43"/>
                <a:gd name="T37" fmla="*/ 5 h 32"/>
                <a:gd name="T38" fmla="*/ 3 w 43"/>
                <a:gd name="T39" fmla="*/ 12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3" y="23"/>
                  </a:lnTo>
                  <a:lnTo>
                    <a:pt x="9" y="27"/>
                  </a:lnTo>
                  <a:lnTo>
                    <a:pt x="16" y="32"/>
                  </a:lnTo>
                  <a:lnTo>
                    <a:pt x="25" y="32"/>
                  </a:lnTo>
                  <a:lnTo>
                    <a:pt x="34" y="30"/>
                  </a:lnTo>
                  <a:lnTo>
                    <a:pt x="39" y="27"/>
                  </a:lnTo>
                  <a:lnTo>
                    <a:pt x="43" y="23"/>
                  </a:lnTo>
                  <a:lnTo>
                    <a:pt x="43" y="16"/>
                  </a:lnTo>
                  <a:lnTo>
                    <a:pt x="41" y="9"/>
                  </a:lnTo>
                  <a:lnTo>
                    <a:pt x="34" y="5"/>
                  </a:lnTo>
                  <a:lnTo>
                    <a:pt x="27" y="3"/>
                  </a:lnTo>
                  <a:lnTo>
                    <a:pt x="18" y="0"/>
                  </a:lnTo>
                  <a:lnTo>
                    <a:pt x="12" y="3"/>
                  </a:lnTo>
                  <a:lnTo>
                    <a:pt x="5" y="5"/>
                  </a:lnTo>
                  <a:lnTo>
                    <a:pt x="3" y="12"/>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8" name="Freeform 575">
              <a:extLst>
                <a:ext uri="{FF2B5EF4-FFF2-40B4-BE49-F238E27FC236}">
                  <a16:creationId xmlns:a16="http://schemas.microsoft.com/office/drawing/2014/main" xmlns="" id="{6DF53300-AA1B-1246-8E6C-045F01514F91}"/>
                </a:ext>
              </a:extLst>
            </p:cNvPr>
            <p:cNvSpPr>
              <a:spLocks/>
            </p:cNvSpPr>
            <p:nvPr/>
          </p:nvSpPr>
          <p:spPr bwMode="auto">
            <a:xfrm>
              <a:off x="3296" y="3668"/>
              <a:ext cx="43" cy="29"/>
            </a:xfrm>
            <a:custGeom>
              <a:avLst/>
              <a:gdLst>
                <a:gd name="T0" fmla="*/ 0 w 43"/>
                <a:gd name="T1" fmla="*/ 13 h 29"/>
                <a:gd name="T2" fmla="*/ 0 w 43"/>
                <a:gd name="T3" fmla="*/ 13 h 29"/>
                <a:gd name="T4" fmla="*/ 3 w 43"/>
                <a:gd name="T5" fmla="*/ 20 h 29"/>
                <a:gd name="T6" fmla="*/ 9 w 43"/>
                <a:gd name="T7" fmla="*/ 24 h 29"/>
                <a:gd name="T8" fmla="*/ 16 w 43"/>
                <a:gd name="T9" fmla="*/ 29 h 29"/>
                <a:gd name="T10" fmla="*/ 25 w 43"/>
                <a:gd name="T11" fmla="*/ 29 h 29"/>
                <a:gd name="T12" fmla="*/ 25 w 43"/>
                <a:gd name="T13" fmla="*/ 29 h 29"/>
                <a:gd name="T14" fmla="*/ 32 w 43"/>
                <a:gd name="T15" fmla="*/ 29 h 29"/>
                <a:gd name="T16" fmla="*/ 39 w 43"/>
                <a:gd name="T17" fmla="*/ 24 h 29"/>
                <a:gd name="T18" fmla="*/ 43 w 43"/>
                <a:gd name="T19" fmla="*/ 20 h 29"/>
                <a:gd name="T20" fmla="*/ 43 w 43"/>
                <a:gd name="T21" fmla="*/ 13 h 29"/>
                <a:gd name="T22" fmla="*/ 43 w 43"/>
                <a:gd name="T23" fmla="*/ 13 h 29"/>
                <a:gd name="T24" fmla="*/ 41 w 43"/>
                <a:gd name="T25" fmla="*/ 9 h 29"/>
                <a:gd name="T26" fmla="*/ 37 w 43"/>
                <a:gd name="T27" fmla="*/ 2 h 29"/>
                <a:gd name="T28" fmla="*/ 28 w 43"/>
                <a:gd name="T29" fmla="*/ 0 h 29"/>
                <a:gd name="T30" fmla="*/ 21 w 43"/>
                <a:gd name="T31" fmla="*/ 0 h 29"/>
                <a:gd name="T32" fmla="*/ 21 w 43"/>
                <a:gd name="T33" fmla="*/ 0 h 29"/>
                <a:gd name="T34" fmla="*/ 12 w 43"/>
                <a:gd name="T35" fmla="*/ 0 h 29"/>
                <a:gd name="T36" fmla="*/ 5 w 43"/>
                <a:gd name="T37" fmla="*/ 4 h 29"/>
                <a:gd name="T38" fmla="*/ 3 w 43"/>
                <a:gd name="T39" fmla="*/ 9 h 29"/>
                <a:gd name="T40" fmla="*/ 0 w 43"/>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9">
                  <a:moveTo>
                    <a:pt x="0" y="13"/>
                  </a:moveTo>
                  <a:lnTo>
                    <a:pt x="0" y="13"/>
                  </a:lnTo>
                  <a:lnTo>
                    <a:pt x="3" y="20"/>
                  </a:lnTo>
                  <a:lnTo>
                    <a:pt x="9" y="24"/>
                  </a:lnTo>
                  <a:lnTo>
                    <a:pt x="16" y="29"/>
                  </a:lnTo>
                  <a:lnTo>
                    <a:pt x="25" y="29"/>
                  </a:lnTo>
                  <a:lnTo>
                    <a:pt x="32" y="29"/>
                  </a:lnTo>
                  <a:lnTo>
                    <a:pt x="39" y="24"/>
                  </a:lnTo>
                  <a:lnTo>
                    <a:pt x="43" y="20"/>
                  </a:lnTo>
                  <a:lnTo>
                    <a:pt x="43" y="13"/>
                  </a:lnTo>
                  <a:lnTo>
                    <a:pt x="41" y="9"/>
                  </a:lnTo>
                  <a:lnTo>
                    <a:pt x="37" y="2"/>
                  </a:lnTo>
                  <a:lnTo>
                    <a:pt x="28" y="0"/>
                  </a:lnTo>
                  <a:lnTo>
                    <a:pt x="21" y="0"/>
                  </a:lnTo>
                  <a:lnTo>
                    <a:pt x="12" y="0"/>
                  </a:lnTo>
                  <a:lnTo>
                    <a:pt x="5"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59" name="Freeform 576">
              <a:extLst>
                <a:ext uri="{FF2B5EF4-FFF2-40B4-BE49-F238E27FC236}">
                  <a16:creationId xmlns:a16="http://schemas.microsoft.com/office/drawing/2014/main" xmlns="" id="{A660EB5E-8552-B54B-B0B8-945890CB9ABE}"/>
                </a:ext>
              </a:extLst>
            </p:cNvPr>
            <p:cNvSpPr>
              <a:spLocks/>
            </p:cNvSpPr>
            <p:nvPr/>
          </p:nvSpPr>
          <p:spPr bwMode="auto">
            <a:xfrm>
              <a:off x="3296" y="3668"/>
              <a:ext cx="43" cy="29"/>
            </a:xfrm>
            <a:custGeom>
              <a:avLst/>
              <a:gdLst>
                <a:gd name="T0" fmla="*/ 0 w 43"/>
                <a:gd name="T1" fmla="*/ 13 h 29"/>
                <a:gd name="T2" fmla="*/ 0 w 43"/>
                <a:gd name="T3" fmla="*/ 13 h 29"/>
                <a:gd name="T4" fmla="*/ 3 w 43"/>
                <a:gd name="T5" fmla="*/ 20 h 29"/>
                <a:gd name="T6" fmla="*/ 9 w 43"/>
                <a:gd name="T7" fmla="*/ 24 h 29"/>
                <a:gd name="T8" fmla="*/ 16 w 43"/>
                <a:gd name="T9" fmla="*/ 29 h 29"/>
                <a:gd name="T10" fmla="*/ 25 w 43"/>
                <a:gd name="T11" fmla="*/ 29 h 29"/>
                <a:gd name="T12" fmla="*/ 25 w 43"/>
                <a:gd name="T13" fmla="*/ 29 h 29"/>
                <a:gd name="T14" fmla="*/ 32 w 43"/>
                <a:gd name="T15" fmla="*/ 29 h 29"/>
                <a:gd name="T16" fmla="*/ 39 w 43"/>
                <a:gd name="T17" fmla="*/ 24 h 29"/>
                <a:gd name="T18" fmla="*/ 43 w 43"/>
                <a:gd name="T19" fmla="*/ 20 h 29"/>
                <a:gd name="T20" fmla="*/ 43 w 43"/>
                <a:gd name="T21" fmla="*/ 13 h 29"/>
                <a:gd name="T22" fmla="*/ 43 w 43"/>
                <a:gd name="T23" fmla="*/ 13 h 29"/>
                <a:gd name="T24" fmla="*/ 41 w 43"/>
                <a:gd name="T25" fmla="*/ 9 h 29"/>
                <a:gd name="T26" fmla="*/ 37 w 43"/>
                <a:gd name="T27" fmla="*/ 2 h 29"/>
                <a:gd name="T28" fmla="*/ 28 w 43"/>
                <a:gd name="T29" fmla="*/ 0 h 29"/>
                <a:gd name="T30" fmla="*/ 21 w 43"/>
                <a:gd name="T31" fmla="*/ 0 h 29"/>
                <a:gd name="T32" fmla="*/ 21 w 43"/>
                <a:gd name="T33" fmla="*/ 0 h 29"/>
                <a:gd name="T34" fmla="*/ 12 w 43"/>
                <a:gd name="T35" fmla="*/ 0 h 29"/>
                <a:gd name="T36" fmla="*/ 5 w 43"/>
                <a:gd name="T37" fmla="*/ 4 h 29"/>
                <a:gd name="T38" fmla="*/ 3 w 43"/>
                <a:gd name="T39" fmla="*/ 9 h 29"/>
                <a:gd name="T40" fmla="*/ 0 w 43"/>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9">
                  <a:moveTo>
                    <a:pt x="0" y="13"/>
                  </a:moveTo>
                  <a:lnTo>
                    <a:pt x="0" y="13"/>
                  </a:lnTo>
                  <a:lnTo>
                    <a:pt x="3" y="20"/>
                  </a:lnTo>
                  <a:lnTo>
                    <a:pt x="9" y="24"/>
                  </a:lnTo>
                  <a:lnTo>
                    <a:pt x="16" y="29"/>
                  </a:lnTo>
                  <a:lnTo>
                    <a:pt x="25" y="29"/>
                  </a:lnTo>
                  <a:lnTo>
                    <a:pt x="32" y="29"/>
                  </a:lnTo>
                  <a:lnTo>
                    <a:pt x="39" y="24"/>
                  </a:lnTo>
                  <a:lnTo>
                    <a:pt x="43" y="20"/>
                  </a:lnTo>
                  <a:lnTo>
                    <a:pt x="43" y="13"/>
                  </a:lnTo>
                  <a:lnTo>
                    <a:pt x="41" y="9"/>
                  </a:lnTo>
                  <a:lnTo>
                    <a:pt x="37" y="2"/>
                  </a:lnTo>
                  <a:lnTo>
                    <a:pt x="28" y="0"/>
                  </a:lnTo>
                  <a:lnTo>
                    <a:pt x="21" y="0"/>
                  </a:lnTo>
                  <a:lnTo>
                    <a:pt x="12" y="0"/>
                  </a:lnTo>
                  <a:lnTo>
                    <a:pt x="5"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0" name="Freeform 577">
              <a:extLst>
                <a:ext uri="{FF2B5EF4-FFF2-40B4-BE49-F238E27FC236}">
                  <a16:creationId xmlns:a16="http://schemas.microsoft.com/office/drawing/2014/main" xmlns="" id="{7B374B1D-6710-F44A-B5D9-A780293A4934}"/>
                </a:ext>
              </a:extLst>
            </p:cNvPr>
            <p:cNvSpPr>
              <a:spLocks/>
            </p:cNvSpPr>
            <p:nvPr/>
          </p:nvSpPr>
          <p:spPr bwMode="auto">
            <a:xfrm>
              <a:off x="3256" y="3668"/>
              <a:ext cx="40" cy="29"/>
            </a:xfrm>
            <a:custGeom>
              <a:avLst/>
              <a:gdLst>
                <a:gd name="T0" fmla="*/ 0 w 40"/>
                <a:gd name="T1" fmla="*/ 15 h 29"/>
                <a:gd name="T2" fmla="*/ 0 w 40"/>
                <a:gd name="T3" fmla="*/ 15 h 29"/>
                <a:gd name="T4" fmla="*/ 2 w 40"/>
                <a:gd name="T5" fmla="*/ 20 h 29"/>
                <a:gd name="T6" fmla="*/ 7 w 40"/>
                <a:gd name="T7" fmla="*/ 27 h 29"/>
                <a:gd name="T8" fmla="*/ 13 w 40"/>
                <a:gd name="T9" fmla="*/ 29 h 29"/>
                <a:gd name="T10" fmla="*/ 22 w 40"/>
                <a:gd name="T11" fmla="*/ 29 h 29"/>
                <a:gd name="T12" fmla="*/ 22 w 40"/>
                <a:gd name="T13" fmla="*/ 29 h 29"/>
                <a:gd name="T14" fmla="*/ 29 w 40"/>
                <a:gd name="T15" fmla="*/ 29 h 29"/>
                <a:gd name="T16" fmla="*/ 36 w 40"/>
                <a:gd name="T17" fmla="*/ 24 h 29"/>
                <a:gd name="T18" fmla="*/ 40 w 40"/>
                <a:gd name="T19" fmla="*/ 20 h 29"/>
                <a:gd name="T20" fmla="*/ 40 w 40"/>
                <a:gd name="T21" fmla="*/ 13 h 29"/>
                <a:gd name="T22" fmla="*/ 40 w 40"/>
                <a:gd name="T23" fmla="*/ 13 h 29"/>
                <a:gd name="T24" fmla="*/ 38 w 40"/>
                <a:gd name="T25" fmla="*/ 9 h 29"/>
                <a:gd name="T26" fmla="*/ 34 w 40"/>
                <a:gd name="T27" fmla="*/ 4 h 29"/>
                <a:gd name="T28" fmla="*/ 27 w 40"/>
                <a:gd name="T29" fmla="*/ 0 h 29"/>
                <a:gd name="T30" fmla="*/ 18 w 40"/>
                <a:gd name="T31" fmla="*/ 0 h 29"/>
                <a:gd name="T32" fmla="*/ 18 w 40"/>
                <a:gd name="T33" fmla="*/ 0 h 29"/>
                <a:gd name="T34" fmla="*/ 11 w 40"/>
                <a:gd name="T35" fmla="*/ 0 h 29"/>
                <a:gd name="T36" fmla="*/ 4 w 40"/>
                <a:gd name="T37" fmla="*/ 4 h 29"/>
                <a:gd name="T38" fmla="*/ 0 w 40"/>
                <a:gd name="T39" fmla="*/ 9 h 29"/>
                <a:gd name="T40" fmla="*/ 0 w 40"/>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5"/>
                  </a:moveTo>
                  <a:lnTo>
                    <a:pt x="0" y="15"/>
                  </a:lnTo>
                  <a:lnTo>
                    <a:pt x="2" y="20"/>
                  </a:lnTo>
                  <a:lnTo>
                    <a:pt x="7" y="27"/>
                  </a:lnTo>
                  <a:lnTo>
                    <a:pt x="13" y="29"/>
                  </a:lnTo>
                  <a:lnTo>
                    <a:pt x="22" y="29"/>
                  </a:lnTo>
                  <a:lnTo>
                    <a:pt x="29" y="29"/>
                  </a:lnTo>
                  <a:lnTo>
                    <a:pt x="36" y="24"/>
                  </a:lnTo>
                  <a:lnTo>
                    <a:pt x="40" y="20"/>
                  </a:lnTo>
                  <a:lnTo>
                    <a:pt x="40" y="13"/>
                  </a:lnTo>
                  <a:lnTo>
                    <a:pt x="38" y="9"/>
                  </a:lnTo>
                  <a:lnTo>
                    <a:pt x="34" y="4"/>
                  </a:lnTo>
                  <a:lnTo>
                    <a:pt x="27" y="0"/>
                  </a:lnTo>
                  <a:lnTo>
                    <a:pt x="18" y="0"/>
                  </a:lnTo>
                  <a:lnTo>
                    <a:pt x="11" y="0"/>
                  </a:lnTo>
                  <a:lnTo>
                    <a:pt x="4"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1" name="Freeform 578">
              <a:extLst>
                <a:ext uri="{FF2B5EF4-FFF2-40B4-BE49-F238E27FC236}">
                  <a16:creationId xmlns:a16="http://schemas.microsoft.com/office/drawing/2014/main" xmlns="" id="{E28BAE39-A974-6B41-9B6E-27F9F09ECC20}"/>
                </a:ext>
              </a:extLst>
            </p:cNvPr>
            <p:cNvSpPr>
              <a:spLocks/>
            </p:cNvSpPr>
            <p:nvPr/>
          </p:nvSpPr>
          <p:spPr bwMode="auto">
            <a:xfrm>
              <a:off x="3256" y="3668"/>
              <a:ext cx="40" cy="29"/>
            </a:xfrm>
            <a:custGeom>
              <a:avLst/>
              <a:gdLst>
                <a:gd name="T0" fmla="*/ 0 w 40"/>
                <a:gd name="T1" fmla="*/ 15 h 29"/>
                <a:gd name="T2" fmla="*/ 0 w 40"/>
                <a:gd name="T3" fmla="*/ 15 h 29"/>
                <a:gd name="T4" fmla="*/ 2 w 40"/>
                <a:gd name="T5" fmla="*/ 20 h 29"/>
                <a:gd name="T6" fmla="*/ 7 w 40"/>
                <a:gd name="T7" fmla="*/ 27 h 29"/>
                <a:gd name="T8" fmla="*/ 13 w 40"/>
                <a:gd name="T9" fmla="*/ 29 h 29"/>
                <a:gd name="T10" fmla="*/ 22 w 40"/>
                <a:gd name="T11" fmla="*/ 29 h 29"/>
                <a:gd name="T12" fmla="*/ 22 w 40"/>
                <a:gd name="T13" fmla="*/ 29 h 29"/>
                <a:gd name="T14" fmla="*/ 29 w 40"/>
                <a:gd name="T15" fmla="*/ 29 h 29"/>
                <a:gd name="T16" fmla="*/ 36 w 40"/>
                <a:gd name="T17" fmla="*/ 24 h 29"/>
                <a:gd name="T18" fmla="*/ 40 w 40"/>
                <a:gd name="T19" fmla="*/ 20 h 29"/>
                <a:gd name="T20" fmla="*/ 40 w 40"/>
                <a:gd name="T21" fmla="*/ 13 h 29"/>
                <a:gd name="T22" fmla="*/ 40 w 40"/>
                <a:gd name="T23" fmla="*/ 13 h 29"/>
                <a:gd name="T24" fmla="*/ 38 w 40"/>
                <a:gd name="T25" fmla="*/ 9 h 29"/>
                <a:gd name="T26" fmla="*/ 34 w 40"/>
                <a:gd name="T27" fmla="*/ 4 h 29"/>
                <a:gd name="T28" fmla="*/ 27 w 40"/>
                <a:gd name="T29" fmla="*/ 0 h 29"/>
                <a:gd name="T30" fmla="*/ 18 w 40"/>
                <a:gd name="T31" fmla="*/ 0 h 29"/>
                <a:gd name="T32" fmla="*/ 18 w 40"/>
                <a:gd name="T33" fmla="*/ 0 h 29"/>
                <a:gd name="T34" fmla="*/ 11 w 40"/>
                <a:gd name="T35" fmla="*/ 0 h 29"/>
                <a:gd name="T36" fmla="*/ 4 w 40"/>
                <a:gd name="T37" fmla="*/ 4 h 29"/>
                <a:gd name="T38" fmla="*/ 0 w 40"/>
                <a:gd name="T39" fmla="*/ 9 h 29"/>
                <a:gd name="T40" fmla="*/ 0 w 40"/>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5"/>
                  </a:moveTo>
                  <a:lnTo>
                    <a:pt x="0" y="15"/>
                  </a:lnTo>
                  <a:lnTo>
                    <a:pt x="2" y="20"/>
                  </a:lnTo>
                  <a:lnTo>
                    <a:pt x="7" y="27"/>
                  </a:lnTo>
                  <a:lnTo>
                    <a:pt x="13" y="29"/>
                  </a:lnTo>
                  <a:lnTo>
                    <a:pt x="22" y="29"/>
                  </a:lnTo>
                  <a:lnTo>
                    <a:pt x="29" y="29"/>
                  </a:lnTo>
                  <a:lnTo>
                    <a:pt x="36" y="24"/>
                  </a:lnTo>
                  <a:lnTo>
                    <a:pt x="40" y="20"/>
                  </a:lnTo>
                  <a:lnTo>
                    <a:pt x="40" y="13"/>
                  </a:lnTo>
                  <a:lnTo>
                    <a:pt x="38" y="9"/>
                  </a:lnTo>
                  <a:lnTo>
                    <a:pt x="34" y="4"/>
                  </a:lnTo>
                  <a:lnTo>
                    <a:pt x="27" y="0"/>
                  </a:lnTo>
                  <a:lnTo>
                    <a:pt x="18" y="0"/>
                  </a:lnTo>
                  <a:lnTo>
                    <a:pt x="11" y="0"/>
                  </a:lnTo>
                  <a:lnTo>
                    <a:pt x="4"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2" name="Freeform 579">
              <a:extLst>
                <a:ext uri="{FF2B5EF4-FFF2-40B4-BE49-F238E27FC236}">
                  <a16:creationId xmlns:a16="http://schemas.microsoft.com/office/drawing/2014/main" xmlns="" id="{740124D5-0195-764D-B1E0-26EFA93E4501}"/>
                </a:ext>
              </a:extLst>
            </p:cNvPr>
            <p:cNvSpPr>
              <a:spLocks/>
            </p:cNvSpPr>
            <p:nvPr/>
          </p:nvSpPr>
          <p:spPr bwMode="auto">
            <a:xfrm>
              <a:off x="3213" y="3668"/>
              <a:ext cx="43" cy="31"/>
            </a:xfrm>
            <a:custGeom>
              <a:avLst/>
              <a:gdLst>
                <a:gd name="T0" fmla="*/ 0 w 43"/>
                <a:gd name="T1" fmla="*/ 15 h 31"/>
                <a:gd name="T2" fmla="*/ 0 w 43"/>
                <a:gd name="T3" fmla="*/ 15 h 31"/>
                <a:gd name="T4" fmla="*/ 2 w 43"/>
                <a:gd name="T5" fmla="*/ 22 h 31"/>
                <a:gd name="T6" fmla="*/ 7 w 43"/>
                <a:gd name="T7" fmla="*/ 27 h 31"/>
                <a:gd name="T8" fmla="*/ 14 w 43"/>
                <a:gd name="T9" fmla="*/ 29 h 31"/>
                <a:gd name="T10" fmla="*/ 23 w 43"/>
                <a:gd name="T11" fmla="*/ 31 h 31"/>
                <a:gd name="T12" fmla="*/ 23 w 43"/>
                <a:gd name="T13" fmla="*/ 31 h 31"/>
                <a:gd name="T14" fmla="*/ 29 w 43"/>
                <a:gd name="T15" fmla="*/ 29 h 31"/>
                <a:gd name="T16" fmla="*/ 36 w 43"/>
                <a:gd name="T17" fmla="*/ 27 h 31"/>
                <a:gd name="T18" fmla="*/ 41 w 43"/>
                <a:gd name="T19" fmla="*/ 20 h 31"/>
                <a:gd name="T20" fmla="*/ 43 w 43"/>
                <a:gd name="T21" fmla="*/ 15 h 31"/>
                <a:gd name="T22" fmla="*/ 43 w 43"/>
                <a:gd name="T23" fmla="*/ 15 h 31"/>
                <a:gd name="T24" fmla="*/ 41 w 43"/>
                <a:gd name="T25" fmla="*/ 9 h 31"/>
                <a:gd name="T26" fmla="*/ 34 w 43"/>
                <a:gd name="T27" fmla="*/ 4 h 31"/>
                <a:gd name="T28" fmla="*/ 27 w 43"/>
                <a:gd name="T29" fmla="*/ 2 h 31"/>
                <a:gd name="T30" fmla="*/ 20 w 43"/>
                <a:gd name="T31" fmla="*/ 0 h 31"/>
                <a:gd name="T32" fmla="*/ 20 w 43"/>
                <a:gd name="T33" fmla="*/ 0 h 31"/>
                <a:gd name="T34" fmla="*/ 11 w 43"/>
                <a:gd name="T35" fmla="*/ 2 h 31"/>
                <a:gd name="T36" fmla="*/ 5 w 43"/>
                <a:gd name="T37" fmla="*/ 4 h 31"/>
                <a:gd name="T38" fmla="*/ 0 w 43"/>
                <a:gd name="T39" fmla="*/ 9 h 31"/>
                <a:gd name="T40" fmla="*/ 0 w 43"/>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5"/>
                  </a:moveTo>
                  <a:lnTo>
                    <a:pt x="0" y="15"/>
                  </a:lnTo>
                  <a:lnTo>
                    <a:pt x="2" y="22"/>
                  </a:lnTo>
                  <a:lnTo>
                    <a:pt x="7" y="27"/>
                  </a:lnTo>
                  <a:lnTo>
                    <a:pt x="14" y="29"/>
                  </a:lnTo>
                  <a:lnTo>
                    <a:pt x="23" y="31"/>
                  </a:lnTo>
                  <a:lnTo>
                    <a:pt x="29" y="29"/>
                  </a:lnTo>
                  <a:lnTo>
                    <a:pt x="36" y="27"/>
                  </a:lnTo>
                  <a:lnTo>
                    <a:pt x="41" y="20"/>
                  </a:lnTo>
                  <a:lnTo>
                    <a:pt x="43" y="15"/>
                  </a:lnTo>
                  <a:lnTo>
                    <a:pt x="41" y="9"/>
                  </a:lnTo>
                  <a:lnTo>
                    <a:pt x="34" y="4"/>
                  </a:lnTo>
                  <a:lnTo>
                    <a:pt x="27" y="2"/>
                  </a:lnTo>
                  <a:lnTo>
                    <a:pt x="20" y="0"/>
                  </a:lnTo>
                  <a:lnTo>
                    <a:pt x="11" y="2"/>
                  </a:lnTo>
                  <a:lnTo>
                    <a:pt x="5"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3" name="Freeform 580">
              <a:extLst>
                <a:ext uri="{FF2B5EF4-FFF2-40B4-BE49-F238E27FC236}">
                  <a16:creationId xmlns:a16="http://schemas.microsoft.com/office/drawing/2014/main" xmlns="" id="{68200153-E396-8D4A-9269-781E47945EEF}"/>
                </a:ext>
              </a:extLst>
            </p:cNvPr>
            <p:cNvSpPr>
              <a:spLocks/>
            </p:cNvSpPr>
            <p:nvPr/>
          </p:nvSpPr>
          <p:spPr bwMode="auto">
            <a:xfrm>
              <a:off x="3213" y="3668"/>
              <a:ext cx="43" cy="31"/>
            </a:xfrm>
            <a:custGeom>
              <a:avLst/>
              <a:gdLst>
                <a:gd name="T0" fmla="*/ 0 w 43"/>
                <a:gd name="T1" fmla="*/ 15 h 31"/>
                <a:gd name="T2" fmla="*/ 0 w 43"/>
                <a:gd name="T3" fmla="*/ 15 h 31"/>
                <a:gd name="T4" fmla="*/ 2 w 43"/>
                <a:gd name="T5" fmla="*/ 22 h 31"/>
                <a:gd name="T6" fmla="*/ 7 w 43"/>
                <a:gd name="T7" fmla="*/ 27 h 31"/>
                <a:gd name="T8" fmla="*/ 14 w 43"/>
                <a:gd name="T9" fmla="*/ 29 h 31"/>
                <a:gd name="T10" fmla="*/ 23 w 43"/>
                <a:gd name="T11" fmla="*/ 31 h 31"/>
                <a:gd name="T12" fmla="*/ 23 w 43"/>
                <a:gd name="T13" fmla="*/ 31 h 31"/>
                <a:gd name="T14" fmla="*/ 29 w 43"/>
                <a:gd name="T15" fmla="*/ 29 h 31"/>
                <a:gd name="T16" fmla="*/ 36 w 43"/>
                <a:gd name="T17" fmla="*/ 27 h 31"/>
                <a:gd name="T18" fmla="*/ 41 w 43"/>
                <a:gd name="T19" fmla="*/ 20 h 31"/>
                <a:gd name="T20" fmla="*/ 43 w 43"/>
                <a:gd name="T21" fmla="*/ 15 h 31"/>
                <a:gd name="T22" fmla="*/ 43 w 43"/>
                <a:gd name="T23" fmla="*/ 15 h 31"/>
                <a:gd name="T24" fmla="*/ 41 w 43"/>
                <a:gd name="T25" fmla="*/ 9 h 31"/>
                <a:gd name="T26" fmla="*/ 34 w 43"/>
                <a:gd name="T27" fmla="*/ 4 h 31"/>
                <a:gd name="T28" fmla="*/ 27 w 43"/>
                <a:gd name="T29" fmla="*/ 2 h 31"/>
                <a:gd name="T30" fmla="*/ 20 w 43"/>
                <a:gd name="T31" fmla="*/ 0 h 31"/>
                <a:gd name="T32" fmla="*/ 20 w 43"/>
                <a:gd name="T33" fmla="*/ 0 h 31"/>
                <a:gd name="T34" fmla="*/ 11 w 43"/>
                <a:gd name="T35" fmla="*/ 2 h 31"/>
                <a:gd name="T36" fmla="*/ 5 w 43"/>
                <a:gd name="T37" fmla="*/ 4 h 31"/>
                <a:gd name="T38" fmla="*/ 0 w 43"/>
                <a:gd name="T39" fmla="*/ 9 h 31"/>
                <a:gd name="T40" fmla="*/ 0 w 43"/>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5"/>
                  </a:moveTo>
                  <a:lnTo>
                    <a:pt x="0" y="15"/>
                  </a:lnTo>
                  <a:lnTo>
                    <a:pt x="2" y="22"/>
                  </a:lnTo>
                  <a:lnTo>
                    <a:pt x="7" y="27"/>
                  </a:lnTo>
                  <a:lnTo>
                    <a:pt x="14" y="29"/>
                  </a:lnTo>
                  <a:lnTo>
                    <a:pt x="23" y="31"/>
                  </a:lnTo>
                  <a:lnTo>
                    <a:pt x="29" y="29"/>
                  </a:lnTo>
                  <a:lnTo>
                    <a:pt x="36" y="27"/>
                  </a:lnTo>
                  <a:lnTo>
                    <a:pt x="41" y="20"/>
                  </a:lnTo>
                  <a:lnTo>
                    <a:pt x="43" y="15"/>
                  </a:lnTo>
                  <a:lnTo>
                    <a:pt x="41" y="9"/>
                  </a:lnTo>
                  <a:lnTo>
                    <a:pt x="34" y="4"/>
                  </a:lnTo>
                  <a:lnTo>
                    <a:pt x="27" y="2"/>
                  </a:lnTo>
                  <a:lnTo>
                    <a:pt x="20" y="0"/>
                  </a:lnTo>
                  <a:lnTo>
                    <a:pt x="11" y="2"/>
                  </a:lnTo>
                  <a:lnTo>
                    <a:pt x="5"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4" name="Freeform 581">
              <a:extLst>
                <a:ext uri="{FF2B5EF4-FFF2-40B4-BE49-F238E27FC236}">
                  <a16:creationId xmlns:a16="http://schemas.microsoft.com/office/drawing/2014/main" xmlns="" id="{6B971EC5-48BD-8F46-92F5-47B0A25399A5}"/>
                </a:ext>
              </a:extLst>
            </p:cNvPr>
            <p:cNvSpPr>
              <a:spLocks/>
            </p:cNvSpPr>
            <p:nvPr/>
          </p:nvSpPr>
          <p:spPr bwMode="auto">
            <a:xfrm>
              <a:off x="3170" y="3668"/>
              <a:ext cx="43" cy="31"/>
            </a:xfrm>
            <a:custGeom>
              <a:avLst/>
              <a:gdLst>
                <a:gd name="T0" fmla="*/ 0 w 43"/>
                <a:gd name="T1" fmla="*/ 15 h 31"/>
                <a:gd name="T2" fmla="*/ 0 w 43"/>
                <a:gd name="T3" fmla="*/ 15 h 31"/>
                <a:gd name="T4" fmla="*/ 3 w 43"/>
                <a:gd name="T5" fmla="*/ 22 h 31"/>
                <a:gd name="T6" fmla="*/ 7 w 43"/>
                <a:gd name="T7" fmla="*/ 27 h 31"/>
                <a:gd name="T8" fmla="*/ 14 w 43"/>
                <a:gd name="T9" fmla="*/ 29 h 31"/>
                <a:gd name="T10" fmla="*/ 23 w 43"/>
                <a:gd name="T11" fmla="*/ 31 h 31"/>
                <a:gd name="T12" fmla="*/ 23 w 43"/>
                <a:gd name="T13" fmla="*/ 31 h 31"/>
                <a:gd name="T14" fmla="*/ 30 w 43"/>
                <a:gd name="T15" fmla="*/ 29 h 31"/>
                <a:gd name="T16" fmla="*/ 36 w 43"/>
                <a:gd name="T17" fmla="*/ 27 h 31"/>
                <a:gd name="T18" fmla="*/ 41 w 43"/>
                <a:gd name="T19" fmla="*/ 22 h 31"/>
                <a:gd name="T20" fmla="*/ 43 w 43"/>
                <a:gd name="T21" fmla="*/ 15 h 31"/>
                <a:gd name="T22" fmla="*/ 43 w 43"/>
                <a:gd name="T23" fmla="*/ 15 h 31"/>
                <a:gd name="T24" fmla="*/ 41 w 43"/>
                <a:gd name="T25" fmla="*/ 9 h 31"/>
                <a:gd name="T26" fmla="*/ 36 w 43"/>
                <a:gd name="T27" fmla="*/ 4 h 31"/>
                <a:gd name="T28" fmla="*/ 30 w 43"/>
                <a:gd name="T29" fmla="*/ 2 h 31"/>
                <a:gd name="T30" fmla="*/ 21 w 43"/>
                <a:gd name="T31" fmla="*/ 0 h 31"/>
                <a:gd name="T32" fmla="*/ 21 w 43"/>
                <a:gd name="T33" fmla="*/ 0 h 31"/>
                <a:gd name="T34" fmla="*/ 12 w 43"/>
                <a:gd name="T35" fmla="*/ 2 h 31"/>
                <a:gd name="T36" fmla="*/ 7 w 43"/>
                <a:gd name="T37" fmla="*/ 4 h 31"/>
                <a:gd name="T38" fmla="*/ 3 w 43"/>
                <a:gd name="T39" fmla="*/ 9 h 31"/>
                <a:gd name="T40" fmla="*/ 0 w 43"/>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5"/>
                  </a:moveTo>
                  <a:lnTo>
                    <a:pt x="0" y="15"/>
                  </a:lnTo>
                  <a:lnTo>
                    <a:pt x="3" y="22"/>
                  </a:lnTo>
                  <a:lnTo>
                    <a:pt x="7" y="27"/>
                  </a:lnTo>
                  <a:lnTo>
                    <a:pt x="14" y="29"/>
                  </a:lnTo>
                  <a:lnTo>
                    <a:pt x="23" y="31"/>
                  </a:lnTo>
                  <a:lnTo>
                    <a:pt x="30" y="29"/>
                  </a:lnTo>
                  <a:lnTo>
                    <a:pt x="36" y="27"/>
                  </a:lnTo>
                  <a:lnTo>
                    <a:pt x="41" y="22"/>
                  </a:lnTo>
                  <a:lnTo>
                    <a:pt x="43" y="15"/>
                  </a:lnTo>
                  <a:lnTo>
                    <a:pt x="41" y="9"/>
                  </a:lnTo>
                  <a:lnTo>
                    <a:pt x="36" y="4"/>
                  </a:lnTo>
                  <a:lnTo>
                    <a:pt x="30" y="2"/>
                  </a:lnTo>
                  <a:lnTo>
                    <a:pt x="21" y="0"/>
                  </a:lnTo>
                  <a:lnTo>
                    <a:pt x="12" y="2"/>
                  </a:lnTo>
                  <a:lnTo>
                    <a:pt x="7" y="4"/>
                  </a:lnTo>
                  <a:lnTo>
                    <a:pt x="3"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5" name="Freeform 582">
              <a:extLst>
                <a:ext uri="{FF2B5EF4-FFF2-40B4-BE49-F238E27FC236}">
                  <a16:creationId xmlns:a16="http://schemas.microsoft.com/office/drawing/2014/main" xmlns="" id="{FD1F3091-C11F-B845-B476-1352E68F49AD}"/>
                </a:ext>
              </a:extLst>
            </p:cNvPr>
            <p:cNvSpPr>
              <a:spLocks/>
            </p:cNvSpPr>
            <p:nvPr/>
          </p:nvSpPr>
          <p:spPr bwMode="auto">
            <a:xfrm>
              <a:off x="3170" y="3668"/>
              <a:ext cx="43" cy="31"/>
            </a:xfrm>
            <a:custGeom>
              <a:avLst/>
              <a:gdLst>
                <a:gd name="T0" fmla="*/ 0 w 43"/>
                <a:gd name="T1" fmla="*/ 15 h 31"/>
                <a:gd name="T2" fmla="*/ 0 w 43"/>
                <a:gd name="T3" fmla="*/ 15 h 31"/>
                <a:gd name="T4" fmla="*/ 3 w 43"/>
                <a:gd name="T5" fmla="*/ 22 h 31"/>
                <a:gd name="T6" fmla="*/ 7 w 43"/>
                <a:gd name="T7" fmla="*/ 27 h 31"/>
                <a:gd name="T8" fmla="*/ 14 w 43"/>
                <a:gd name="T9" fmla="*/ 29 h 31"/>
                <a:gd name="T10" fmla="*/ 23 w 43"/>
                <a:gd name="T11" fmla="*/ 31 h 31"/>
                <a:gd name="T12" fmla="*/ 23 w 43"/>
                <a:gd name="T13" fmla="*/ 31 h 31"/>
                <a:gd name="T14" fmla="*/ 30 w 43"/>
                <a:gd name="T15" fmla="*/ 29 h 31"/>
                <a:gd name="T16" fmla="*/ 36 w 43"/>
                <a:gd name="T17" fmla="*/ 27 h 31"/>
                <a:gd name="T18" fmla="*/ 41 w 43"/>
                <a:gd name="T19" fmla="*/ 22 h 31"/>
                <a:gd name="T20" fmla="*/ 43 w 43"/>
                <a:gd name="T21" fmla="*/ 15 h 31"/>
                <a:gd name="T22" fmla="*/ 43 w 43"/>
                <a:gd name="T23" fmla="*/ 15 h 31"/>
                <a:gd name="T24" fmla="*/ 41 w 43"/>
                <a:gd name="T25" fmla="*/ 9 h 31"/>
                <a:gd name="T26" fmla="*/ 36 w 43"/>
                <a:gd name="T27" fmla="*/ 4 h 31"/>
                <a:gd name="T28" fmla="*/ 30 w 43"/>
                <a:gd name="T29" fmla="*/ 2 h 31"/>
                <a:gd name="T30" fmla="*/ 21 w 43"/>
                <a:gd name="T31" fmla="*/ 0 h 31"/>
                <a:gd name="T32" fmla="*/ 21 w 43"/>
                <a:gd name="T33" fmla="*/ 0 h 31"/>
                <a:gd name="T34" fmla="*/ 12 w 43"/>
                <a:gd name="T35" fmla="*/ 2 h 31"/>
                <a:gd name="T36" fmla="*/ 7 w 43"/>
                <a:gd name="T37" fmla="*/ 4 h 31"/>
                <a:gd name="T38" fmla="*/ 3 w 43"/>
                <a:gd name="T39" fmla="*/ 9 h 31"/>
                <a:gd name="T40" fmla="*/ 0 w 43"/>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5"/>
                  </a:moveTo>
                  <a:lnTo>
                    <a:pt x="0" y="15"/>
                  </a:lnTo>
                  <a:lnTo>
                    <a:pt x="3" y="22"/>
                  </a:lnTo>
                  <a:lnTo>
                    <a:pt x="7" y="27"/>
                  </a:lnTo>
                  <a:lnTo>
                    <a:pt x="14" y="29"/>
                  </a:lnTo>
                  <a:lnTo>
                    <a:pt x="23" y="31"/>
                  </a:lnTo>
                  <a:lnTo>
                    <a:pt x="30" y="29"/>
                  </a:lnTo>
                  <a:lnTo>
                    <a:pt x="36" y="27"/>
                  </a:lnTo>
                  <a:lnTo>
                    <a:pt x="41" y="22"/>
                  </a:lnTo>
                  <a:lnTo>
                    <a:pt x="43" y="15"/>
                  </a:lnTo>
                  <a:lnTo>
                    <a:pt x="41" y="9"/>
                  </a:lnTo>
                  <a:lnTo>
                    <a:pt x="36" y="4"/>
                  </a:lnTo>
                  <a:lnTo>
                    <a:pt x="30" y="2"/>
                  </a:lnTo>
                  <a:lnTo>
                    <a:pt x="21" y="0"/>
                  </a:lnTo>
                  <a:lnTo>
                    <a:pt x="12" y="2"/>
                  </a:lnTo>
                  <a:lnTo>
                    <a:pt x="7" y="4"/>
                  </a:lnTo>
                  <a:lnTo>
                    <a:pt x="3"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6" name="Freeform 583">
              <a:extLst>
                <a:ext uri="{FF2B5EF4-FFF2-40B4-BE49-F238E27FC236}">
                  <a16:creationId xmlns:a16="http://schemas.microsoft.com/office/drawing/2014/main" xmlns="" id="{02A74C2C-ECAA-8449-9503-CA15A8416B33}"/>
                </a:ext>
              </a:extLst>
            </p:cNvPr>
            <p:cNvSpPr>
              <a:spLocks/>
            </p:cNvSpPr>
            <p:nvPr/>
          </p:nvSpPr>
          <p:spPr bwMode="auto">
            <a:xfrm>
              <a:off x="3128" y="3668"/>
              <a:ext cx="42" cy="31"/>
            </a:xfrm>
            <a:custGeom>
              <a:avLst/>
              <a:gdLst>
                <a:gd name="T0" fmla="*/ 0 w 42"/>
                <a:gd name="T1" fmla="*/ 15 h 31"/>
                <a:gd name="T2" fmla="*/ 0 w 42"/>
                <a:gd name="T3" fmla="*/ 15 h 31"/>
                <a:gd name="T4" fmla="*/ 2 w 42"/>
                <a:gd name="T5" fmla="*/ 22 h 31"/>
                <a:gd name="T6" fmla="*/ 6 w 42"/>
                <a:gd name="T7" fmla="*/ 27 h 31"/>
                <a:gd name="T8" fmla="*/ 13 w 42"/>
                <a:gd name="T9" fmla="*/ 31 h 31"/>
                <a:gd name="T10" fmla="*/ 22 w 42"/>
                <a:gd name="T11" fmla="*/ 31 h 31"/>
                <a:gd name="T12" fmla="*/ 22 w 42"/>
                <a:gd name="T13" fmla="*/ 31 h 31"/>
                <a:gd name="T14" fmla="*/ 29 w 42"/>
                <a:gd name="T15" fmla="*/ 31 h 31"/>
                <a:gd name="T16" fmla="*/ 36 w 42"/>
                <a:gd name="T17" fmla="*/ 27 h 31"/>
                <a:gd name="T18" fmla="*/ 40 w 42"/>
                <a:gd name="T19" fmla="*/ 22 h 31"/>
                <a:gd name="T20" fmla="*/ 42 w 42"/>
                <a:gd name="T21" fmla="*/ 15 h 31"/>
                <a:gd name="T22" fmla="*/ 42 w 42"/>
                <a:gd name="T23" fmla="*/ 15 h 31"/>
                <a:gd name="T24" fmla="*/ 40 w 42"/>
                <a:gd name="T25" fmla="*/ 11 h 31"/>
                <a:gd name="T26" fmla="*/ 36 w 42"/>
                <a:gd name="T27" fmla="*/ 4 h 31"/>
                <a:gd name="T28" fmla="*/ 29 w 42"/>
                <a:gd name="T29" fmla="*/ 2 h 31"/>
                <a:gd name="T30" fmla="*/ 22 w 42"/>
                <a:gd name="T31" fmla="*/ 0 h 31"/>
                <a:gd name="T32" fmla="*/ 22 w 42"/>
                <a:gd name="T33" fmla="*/ 0 h 31"/>
                <a:gd name="T34" fmla="*/ 13 w 42"/>
                <a:gd name="T35" fmla="*/ 2 h 31"/>
                <a:gd name="T36" fmla="*/ 6 w 42"/>
                <a:gd name="T37" fmla="*/ 6 h 31"/>
                <a:gd name="T38" fmla="*/ 2 w 42"/>
                <a:gd name="T39" fmla="*/ 11 h 31"/>
                <a:gd name="T40" fmla="*/ 0 w 4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5"/>
                  </a:moveTo>
                  <a:lnTo>
                    <a:pt x="0" y="15"/>
                  </a:lnTo>
                  <a:lnTo>
                    <a:pt x="2" y="22"/>
                  </a:lnTo>
                  <a:lnTo>
                    <a:pt x="6" y="27"/>
                  </a:lnTo>
                  <a:lnTo>
                    <a:pt x="13" y="31"/>
                  </a:lnTo>
                  <a:lnTo>
                    <a:pt x="22" y="31"/>
                  </a:lnTo>
                  <a:lnTo>
                    <a:pt x="29" y="31"/>
                  </a:lnTo>
                  <a:lnTo>
                    <a:pt x="36" y="27"/>
                  </a:lnTo>
                  <a:lnTo>
                    <a:pt x="40" y="22"/>
                  </a:lnTo>
                  <a:lnTo>
                    <a:pt x="42" y="15"/>
                  </a:lnTo>
                  <a:lnTo>
                    <a:pt x="40" y="11"/>
                  </a:lnTo>
                  <a:lnTo>
                    <a:pt x="36" y="4"/>
                  </a:lnTo>
                  <a:lnTo>
                    <a:pt x="29" y="2"/>
                  </a:lnTo>
                  <a:lnTo>
                    <a:pt x="22" y="0"/>
                  </a:lnTo>
                  <a:lnTo>
                    <a:pt x="13" y="2"/>
                  </a:lnTo>
                  <a:lnTo>
                    <a:pt x="6" y="6"/>
                  </a:lnTo>
                  <a:lnTo>
                    <a:pt x="2" y="11"/>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7" name="Freeform 584">
              <a:extLst>
                <a:ext uri="{FF2B5EF4-FFF2-40B4-BE49-F238E27FC236}">
                  <a16:creationId xmlns:a16="http://schemas.microsoft.com/office/drawing/2014/main" xmlns="" id="{C85BA79D-B8FF-AB4F-9629-1AFD928FC5C9}"/>
                </a:ext>
              </a:extLst>
            </p:cNvPr>
            <p:cNvSpPr>
              <a:spLocks/>
            </p:cNvSpPr>
            <p:nvPr/>
          </p:nvSpPr>
          <p:spPr bwMode="auto">
            <a:xfrm>
              <a:off x="3128" y="3668"/>
              <a:ext cx="42" cy="31"/>
            </a:xfrm>
            <a:custGeom>
              <a:avLst/>
              <a:gdLst>
                <a:gd name="T0" fmla="*/ 0 w 42"/>
                <a:gd name="T1" fmla="*/ 15 h 31"/>
                <a:gd name="T2" fmla="*/ 0 w 42"/>
                <a:gd name="T3" fmla="*/ 15 h 31"/>
                <a:gd name="T4" fmla="*/ 2 w 42"/>
                <a:gd name="T5" fmla="*/ 22 h 31"/>
                <a:gd name="T6" fmla="*/ 6 w 42"/>
                <a:gd name="T7" fmla="*/ 27 h 31"/>
                <a:gd name="T8" fmla="*/ 13 w 42"/>
                <a:gd name="T9" fmla="*/ 31 h 31"/>
                <a:gd name="T10" fmla="*/ 22 w 42"/>
                <a:gd name="T11" fmla="*/ 31 h 31"/>
                <a:gd name="T12" fmla="*/ 22 w 42"/>
                <a:gd name="T13" fmla="*/ 31 h 31"/>
                <a:gd name="T14" fmla="*/ 29 w 42"/>
                <a:gd name="T15" fmla="*/ 31 h 31"/>
                <a:gd name="T16" fmla="*/ 36 w 42"/>
                <a:gd name="T17" fmla="*/ 27 h 31"/>
                <a:gd name="T18" fmla="*/ 40 w 42"/>
                <a:gd name="T19" fmla="*/ 22 h 31"/>
                <a:gd name="T20" fmla="*/ 42 w 42"/>
                <a:gd name="T21" fmla="*/ 15 h 31"/>
                <a:gd name="T22" fmla="*/ 42 w 42"/>
                <a:gd name="T23" fmla="*/ 15 h 31"/>
                <a:gd name="T24" fmla="*/ 40 w 42"/>
                <a:gd name="T25" fmla="*/ 11 h 31"/>
                <a:gd name="T26" fmla="*/ 36 w 42"/>
                <a:gd name="T27" fmla="*/ 4 h 31"/>
                <a:gd name="T28" fmla="*/ 29 w 42"/>
                <a:gd name="T29" fmla="*/ 2 h 31"/>
                <a:gd name="T30" fmla="*/ 22 w 42"/>
                <a:gd name="T31" fmla="*/ 0 h 31"/>
                <a:gd name="T32" fmla="*/ 22 w 42"/>
                <a:gd name="T33" fmla="*/ 0 h 31"/>
                <a:gd name="T34" fmla="*/ 13 w 42"/>
                <a:gd name="T35" fmla="*/ 2 h 31"/>
                <a:gd name="T36" fmla="*/ 6 w 42"/>
                <a:gd name="T37" fmla="*/ 6 h 31"/>
                <a:gd name="T38" fmla="*/ 2 w 42"/>
                <a:gd name="T39" fmla="*/ 11 h 31"/>
                <a:gd name="T40" fmla="*/ 0 w 4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5"/>
                  </a:moveTo>
                  <a:lnTo>
                    <a:pt x="0" y="15"/>
                  </a:lnTo>
                  <a:lnTo>
                    <a:pt x="2" y="22"/>
                  </a:lnTo>
                  <a:lnTo>
                    <a:pt x="6" y="27"/>
                  </a:lnTo>
                  <a:lnTo>
                    <a:pt x="13" y="31"/>
                  </a:lnTo>
                  <a:lnTo>
                    <a:pt x="22" y="31"/>
                  </a:lnTo>
                  <a:lnTo>
                    <a:pt x="29" y="31"/>
                  </a:lnTo>
                  <a:lnTo>
                    <a:pt x="36" y="27"/>
                  </a:lnTo>
                  <a:lnTo>
                    <a:pt x="40" y="22"/>
                  </a:lnTo>
                  <a:lnTo>
                    <a:pt x="42" y="15"/>
                  </a:lnTo>
                  <a:lnTo>
                    <a:pt x="40" y="11"/>
                  </a:lnTo>
                  <a:lnTo>
                    <a:pt x="36" y="4"/>
                  </a:lnTo>
                  <a:lnTo>
                    <a:pt x="29" y="2"/>
                  </a:lnTo>
                  <a:lnTo>
                    <a:pt x="22" y="0"/>
                  </a:lnTo>
                  <a:lnTo>
                    <a:pt x="13" y="2"/>
                  </a:lnTo>
                  <a:lnTo>
                    <a:pt x="6" y="6"/>
                  </a:lnTo>
                  <a:lnTo>
                    <a:pt x="2" y="11"/>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8" name="Freeform 585">
              <a:extLst>
                <a:ext uri="{FF2B5EF4-FFF2-40B4-BE49-F238E27FC236}">
                  <a16:creationId xmlns:a16="http://schemas.microsoft.com/office/drawing/2014/main" xmlns="" id="{FDCD500D-5165-1D43-B62E-826FD885E31E}"/>
                </a:ext>
              </a:extLst>
            </p:cNvPr>
            <p:cNvSpPr>
              <a:spLocks/>
            </p:cNvSpPr>
            <p:nvPr/>
          </p:nvSpPr>
          <p:spPr bwMode="auto">
            <a:xfrm>
              <a:off x="3085" y="3670"/>
              <a:ext cx="43" cy="29"/>
            </a:xfrm>
            <a:custGeom>
              <a:avLst/>
              <a:gdLst>
                <a:gd name="T0" fmla="*/ 0 w 43"/>
                <a:gd name="T1" fmla="*/ 16 h 29"/>
                <a:gd name="T2" fmla="*/ 0 w 43"/>
                <a:gd name="T3" fmla="*/ 16 h 29"/>
                <a:gd name="T4" fmla="*/ 2 w 43"/>
                <a:gd name="T5" fmla="*/ 20 h 29"/>
                <a:gd name="T6" fmla="*/ 7 w 43"/>
                <a:gd name="T7" fmla="*/ 25 h 29"/>
                <a:gd name="T8" fmla="*/ 13 w 43"/>
                <a:gd name="T9" fmla="*/ 29 h 29"/>
                <a:gd name="T10" fmla="*/ 22 w 43"/>
                <a:gd name="T11" fmla="*/ 29 h 29"/>
                <a:gd name="T12" fmla="*/ 22 w 43"/>
                <a:gd name="T13" fmla="*/ 29 h 29"/>
                <a:gd name="T14" fmla="*/ 29 w 43"/>
                <a:gd name="T15" fmla="*/ 29 h 29"/>
                <a:gd name="T16" fmla="*/ 36 w 43"/>
                <a:gd name="T17" fmla="*/ 25 h 29"/>
                <a:gd name="T18" fmla="*/ 40 w 43"/>
                <a:gd name="T19" fmla="*/ 20 h 29"/>
                <a:gd name="T20" fmla="*/ 43 w 43"/>
                <a:gd name="T21" fmla="*/ 13 h 29"/>
                <a:gd name="T22" fmla="*/ 43 w 43"/>
                <a:gd name="T23" fmla="*/ 13 h 29"/>
                <a:gd name="T24" fmla="*/ 40 w 43"/>
                <a:gd name="T25" fmla="*/ 9 h 29"/>
                <a:gd name="T26" fmla="*/ 38 w 43"/>
                <a:gd name="T27" fmla="*/ 4 h 29"/>
                <a:gd name="T28" fmla="*/ 31 w 43"/>
                <a:gd name="T29" fmla="*/ 0 h 29"/>
                <a:gd name="T30" fmla="*/ 22 w 43"/>
                <a:gd name="T31" fmla="*/ 0 h 29"/>
                <a:gd name="T32" fmla="*/ 22 w 43"/>
                <a:gd name="T33" fmla="*/ 0 h 29"/>
                <a:gd name="T34" fmla="*/ 13 w 43"/>
                <a:gd name="T35" fmla="*/ 0 h 29"/>
                <a:gd name="T36" fmla="*/ 7 w 43"/>
                <a:gd name="T37" fmla="*/ 4 h 29"/>
                <a:gd name="T38" fmla="*/ 2 w 43"/>
                <a:gd name="T39" fmla="*/ 9 h 29"/>
                <a:gd name="T40" fmla="*/ 0 w 43"/>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9">
                  <a:moveTo>
                    <a:pt x="0" y="16"/>
                  </a:moveTo>
                  <a:lnTo>
                    <a:pt x="0" y="16"/>
                  </a:lnTo>
                  <a:lnTo>
                    <a:pt x="2" y="20"/>
                  </a:lnTo>
                  <a:lnTo>
                    <a:pt x="7" y="25"/>
                  </a:lnTo>
                  <a:lnTo>
                    <a:pt x="13" y="29"/>
                  </a:lnTo>
                  <a:lnTo>
                    <a:pt x="22" y="29"/>
                  </a:lnTo>
                  <a:lnTo>
                    <a:pt x="29" y="29"/>
                  </a:lnTo>
                  <a:lnTo>
                    <a:pt x="36" y="25"/>
                  </a:lnTo>
                  <a:lnTo>
                    <a:pt x="40" y="20"/>
                  </a:lnTo>
                  <a:lnTo>
                    <a:pt x="43" y="13"/>
                  </a:lnTo>
                  <a:lnTo>
                    <a:pt x="40" y="9"/>
                  </a:lnTo>
                  <a:lnTo>
                    <a:pt x="38" y="4"/>
                  </a:lnTo>
                  <a:lnTo>
                    <a:pt x="31" y="0"/>
                  </a:lnTo>
                  <a:lnTo>
                    <a:pt x="22" y="0"/>
                  </a:lnTo>
                  <a:lnTo>
                    <a:pt x="13" y="0"/>
                  </a:lnTo>
                  <a:lnTo>
                    <a:pt x="7"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69" name="Freeform 586">
              <a:extLst>
                <a:ext uri="{FF2B5EF4-FFF2-40B4-BE49-F238E27FC236}">
                  <a16:creationId xmlns:a16="http://schemas.microsoft.com/office/drawing/2014/main" xmlns="" id="{1495EF58-8891-7646-8B34-E275ECAB8220}"/>
                </a:ext>
              </a:extLst>
            </p:cNvPr>
            <p:cNvSpPr>
              <a:spLocks/>
            </p:cNvSpPr>
            <p:nvPr/>
          </p:nvSpPr>
          <p:spPr bwMode="auto">
            <a:xfrm>
              <a:off x="3085" y="3670"/>
              <a:ext cx="43" cy="29"/>
            </a:xfrm>
            <a:custGeom>
              <a:avLst/>
              <a:gdLst>
                <a:gd name="T0" fmla="*/ 0 w 43"/>
                <a:gd name="T1" fmla="*/ 16 h 29"/>
                <a:gd name="T2" fmla="*/ 0 w 43"/>
                <a:gd name="T3" fmla="*/ 16 h 29"/>
                <a:gd name="T4" fmla="*/ 2 w 43"/>
                <a:gd name="T5" fmla="*/ 20 h 29"/>
                <a:gd name="T6" fmla="*/ 7 w 43"/>
                <a:gd name="T7" fmla="*/ 25 h 29"/>
                <a:gd name="T8" fmla="*/ 13 w 43"/>
                <a:gd name="T9" fmla="*/ 29 h 29"/>
                <a:gd name="T10" fmla="*/ 22 w 43"/>
                <a:gd name="T11" fmla="*/ 29 h 29"/>
                <a:gd name="T12" fmla="*/ 22 w 43"/>
                <a:gd name="T13" fmla="*/ 29 h 29"/>
                <a:gd name="T14" fmla="*/ 29 w 43"/>
                <a:gd name="T15" fmla="*/ 29 h 29"/>
                <a:gd name="T16" fmla="*/ 36 w 43"/>
                <a:gd name="T17" fmla="*/ 25 h 29"/>
                <a:gd name="T18" fmla="*/ 40 w 43"/>
                <a:gd name="T19" fmla="*/ 20 h 29"/>
                <a:gd name="T20" fmla="*/ 43 w 43"/>
                <a:gd name="T21" fmla="*/ 13 h 29"/>
                <a:gd name="T22" fmla="*/ 43 w 43"/>
                <a:gd name="T23" fmla="*/ 13 h 29"/>
                <a:gd name="T24" fmla="*/ 40 w 43"/>
                <a:gd name="T25" fmla="*/ 9 h 29"/>
                <a:gd name="T26" fmla="*/ 38 w 43"/>
                <a:gd name="T27" fmla="*/ 4 h 29"/>
                <a:gd name="T28" fmla="*/ 31 w 43"/>
                <a:gd name="T29" fmla="*/ 0 h 29"/>
                <a:gd name="T30" fmla="*/ 22 w 43"/>
                <a:gd name="T31" fmla="*/ 0 h 29"/>
                <a:gd name="T32" fmla="*/ 22 w 43"/>
                <a:gd name="T33" fmla="*/ 0 h 29"/>
                <a:gd name="T34" fmla="*/ 13 w 43"/>
                <a:gd name="T35" fmla="*/ 0 h 29"/>
                <a:gd name="T36" fmla="*/ 7 w 43"/>
                <a:gd name="T37" fmla="*/ 4 h 29"/>
                <a:gd name="T38" fmla="*/ 2 w 43"/>
                <a:gd name="T39" fmla="*/ 9 h 29"/>
                <a:gd name="T40" fmla="*/ 0 w 43"/>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9">
                  <a:moveTo>
                    <a:pt x="0" y="16"/>
                  </a:moveTo>
                  <a:lnTo>
                    <a:pt x="0" y="16"/>
                  </a:lnTo>
                  <a:lnTo>
                    <a:pt x="2" y="20"/>
                  </a:lnTo>
                  <a:lnTo>
                    <a:pt x="7" y="25"/>
                  </a:lnTo>
                  <a:lnTo>
                    <a:pt x="13" y="29"/>
                  </a:lnTo>
                  <a:lnTo>
                    <a:pt x="22" y="29"/>
                  </a:lnTo>
                  <a:lnTo>
                    <a:pt x="29" y="29"/>
                  </a:lnTo>
                  <a:lnTo>
                    <a:pt x="36" y="25"/>
                  </a:lnTo>
                  <a:lnTo>
                    <a:pt x="40" y="20"/>
                  </a:lnTo>
                  <a:lnTo>
                    <a:pt x="43" y="13"/>
                  </a:lnTo>
                  <a:lnTo>
                    <a:pt x="40" y="9"/>
                  </a:lnTo>
                  <a:lnTo>
                    <a:pt x="38" y="4"/>
                  </a:lnTo>
                  <a:lnTo>
                    <a:pt x="31" y="0"/>
                  </a:lnTo>
                  <a:lnTo>
                    <a:pt x="22" y="0"/>
                  </a:lnTo>
                  <a:lnTo>
                    <a:pt x="13" y="0"/>
                  </a:lnTo>
                  <a:lnTo>
                    <a:pt x="7"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0" name="Freeform 587">
              <a:extLst>
                <a:ext uri="{FF2B5EF4-FFF2-40B4-BE49-F238E27FC236}">
                  <a16:creationId xmlns:a16="http://schemas.microsoft.com/office/drawing/2014/main" xmlns="" id="{A5B08067-D894-4C4A-91D0-F509606BFF59}"/>
                </a:ext>
              </a:extLst>
            </p:cNvPr>
            <p:cNvSpPr>
              <a:spLocks/>
            </p:cNvSpPr>
            <p:nvPr/>
          </p:nvSpPr>
          <p:spPr bwMode="auto">
            <a:xfrm>
              <a:off x="3044" y="3670"/>
              <a:ext cx="41" cy="31"/>
            </a:xfrm>
            <a:custGeom>
              <a:avLst/>
              <a:gdLst>
                <a:gd name="T0" fmla="*/ 0 w 41"/>
                <a:gd name="T1" fmla="*/ 16 h 31"/>
                <a:gd name="T2" fmla="*/ 0 w 41"/>
                <a:gd name="T3" fmla="*/ 16 h 31"/>
                <a:gd name="T4" fmla="*/ 0 w 41"/>
                <a:gd name="T5" fmla="*/ 20 h 31"/>
                <a:gd name="T6" fmla="*/ 5 w 41"/>
                <a:gd name="T7" fmla="*/ 27 h 31"/>
                <a:gd name="T8" fmla="*/ 12 w 41"/>
                <a:gd name="T9" fmla="*/ 29 h 31"/>
                <a:gd name="T10" fmla="*/ 21 w 41"/>
                <a:gd name="T11" fmla="*/ 31 h 31"/>
                <a:gd name="T12" fmla="*/ 21 w 41"/>
                <a:gd name="T13" fmla="*/ 31 h 31"/>
                <a:gd name="T14" fmla="*/ 27 w 41"/>
                <a:gd name="T15" fmla="*/ 29 h 31"/>
                <a:gd name="T16" fmla="*/ 34 w 41"/>
                <a:gd name="T17" fmla="*/ 25 h 31"/>
                <a:gd name="T18" fmla="*/ 41 w 41"/>
                <a:gd name="T19" fmla="*/ 20 h 31"/>
                <a:gd name="T20" fmla="*/ 41 w 41"/>
                <a:gd name="T21" fmla="*/ 16 h 31"/>
                <a:gd name="T22" fmla="*/ 41 w 41"/>
                <a:gd name="T23" fmla="*/ 16 h 31"/>
                <a:gd name="T24" fmla="*/ 41 w 41"/>
                <a:gd name="T25" fmla="*/ 9 h 31"/>
                <a:gd name="T26" fmla="*/ 36 w 41"/>
                <a:gd name="T27" fmla="*/ 4 h 31"/>
                <a:gd name="T28" fmla="*/ 30 w 41"/>
                <a:gd name="T29" fmla="*/ 0 h 31"/>
                <a:gd name="T30" fmla="*/ 23 w 41"/>
                <a:gd name="T31" fmla="*/ 0 h 31"/>
                <a:gd name="T32" fmla="*/ 23 w 41"/>
                <a:gd name="T33" fmla="*/ 0 h 31"/>
                <a:gd name="T34" fmla="*/ 14 w 41"/>
                <a:gd name="T35" fmla="*/ 0 h 31"/>
                <a:gd name="T36" fmla="*/ 7 w 41"/>
                <a:gd name="T37" fmla="*/ 4 h 31"/>
                <a:gd name="T38" fmla="*/ 2 w 41"/>
                <a:gd name="T39" fmla="*/ 9 h 31"/>
                <a:gd name="T40" fmla="*/ 0 w 41"/>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1">
                  <a:moveTo>
                    <a:pt x="0" y="16"/>
                  </a:moveTo>
                  <a:lnTo>
                    <a:pt x="0" y="16"/>
                  </a:lnTo>
                  <a:lnTo>
                    <a:pt x="0" y="20"/>
                  </a:lnTo>
                  <a:lnTo>
                    <a:pt x="5" y="27"/>
                  </a:lnTo>
                  <a:lnTo>
                    <a:pt x="12" y="29"/>
                  </a:lnTo>
                  <a:lnTo>
                    <a:pt x="21" y="31"/>
                  </a:lnTo>
                  <a:lnTo>
                    <a:pt x="27" y="29"/>
                  </a:lnTo>
                  <a:lnTo>
                    <a:pt x="34" y="25"/>
                  </a:lnTo>
                  <a:lnTo>
                    <a:pt x="41" y="20"/>
                  </a:lnTo>
                  <a:lnTo>
                    <a:pt x="41" y="16"/>
                  </a:lnTo>
                  <a:lnTo>
                    <a:pt x="41" y="9"/>
                  </a:lnTo>
                  <a:lnTo>
                    <a:pt x="36" y="4"/>
                  </a:lnTo>
                  <a:lnTo>
                    <a:pt x="30" y="0"/>
                  </a:lnTo>
                  <a:lnTo>
                    <a:pt x="23" y="0"/>
                  </a:lnTo>
                  <a:lnTo>
                    <a:pt x="14" y="0"/>
                  </a:lnTo>
                  <a:lnTo>
                    <a:pt x="7"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1" name="Freeform 588">
              <a:extLst>
                <a:ext uri="{FF2B5EF4-FFF2-40B4-BE49-F238E27FC236}">
                  <a16:creationId xmlns:a16="http://schemas.microsoft.com/office/drawing/2014/main" xmlns="" id="{36F07978-2944-524D-81D3-E9F0A3E2CC0B}"/>
                </a:ext>
              </a:extLst>
            </p:cNvPr>
            <p:cNvSpPr>
              <a:spLocks/>
            </p:cNvSpPr>
            <p:nvPr/>
          </p:nvSpPr>
          <p:spPr bwMode="auto">
            <a:xfrm>
              <a:off x="3044" y="3670"/>
              <a:ext cx="41" cy="31"/>
            </a:xfrm>
            <a:custGeom>
              <a:avLst/>
              <a:gdLst>
                <a:gd name="T0" fmla="*/ 0 w 41"/>
                <a:gd name="T1" fmla="*/ 16 h 31"/>
                <a:gd name="T2" fmla="*/ 0 w 41"/>
                <a:gd name="T3" fmla="*/ 16 h 31"/>
                <a:gd name="T4" fmla="*/ 0 w 41"/>
                <a:gd name="T5" fmla="*/ 20 h 31"/>
                <a:gd name="T6" fmla="*/ 5 w 41"/>
                <a:gd name="T7" fmla="*/ 27 h 31"/>
                <a:gd name="T8" fmla="*/ 12 w 41"/>
                <a:gd name="T9" fmla="*/ 29 h 31"/>
                <a:gd name="T10" fmla="*/ 21 w 41"/>
                <a:gd name="T11" fmla="*/ 31 h 31"/>
                <a:gd name="T12" fmla="*/ 21 w 41"/>
                <a:gd name="T13" fmla="*/ 31 h 31"/>
                <a:gd name="T14" fmla="*/ 27 w 41"/>
                <a:gd name="T15" fmla="*/ 29 h 31"/>
                <a:gd name="T16" fmla="*/ 34 w 41"/>
                <a:gd name="T17" fmla="*/ 25 h 31"/>
                <a:gd name="T18" fmla="*/ 41 w 41"/>
                <a:gd name="T19" fmla="*/ 20 h 31"/>
                <a:gd name="T20" fmla="*/ 41 w 41"/>
                <a:gd name="T21" fmla="*/ 16 h 31"/>
                <a:gd name="T22" fmla="*/ 41 w 41"/>
                <a:gd name="T23" fmla="*/ 16 h 31"/>
                <a:gd name="T24" fmla="*/ 41 w 41"/>
                <a:gd name="T25" fmla="*/ 9 h 31"/>
                <a:gd name="T26" fmla="*/ 36 w 41"/>
                <a:gd name="T27" fmla="*/ 4 h 31"/>
                <a:gd name="T28" fmla="*/ 30 w 41"/>
                <a:gd name="T29" fmla="*/ 0 h 31"/>
                <a:gd name="T30" fmla="*/ 23 w 41"/>
                <a:gd name="T31" fmla="*/ 0 h 31"/>
                <a:gd name="T32" fmla="*/ 23 w 41"/>
                <a:gd name="T33" fmla="*/ 0 h 31"/>
                <a:gd name="T34" fmla="*/ 14 w 41"/>
                <a:gd name="T35" fmla="*/ 0 h 31"/>
                <a:gd name="T36" fmla="*/ 7 w 41"/>
                <a:gd name="T37" fmla="*/ 4 h 31"/>
                <a:gd name="T38" fmla="*/ 2 w 41"/>
                <a:gd name="T39" fmla="*/ 9 h 31"/>
                <a:gd name="T40" fmla="*/ 0 w 41"/>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1">
                  <a:moveTo>
                    <a:pt x="0" y="16"/>
                  </a:moveTo>
                  <a:lnTo>
                    <a:pt x="0" y="16"/>
                  </a:lnTo>
                  <a:lnTo>
                    <a:pt x="0" y="20"/>
                  </a:lnTo>
                  <a:lnTo>
                    <a:pt x="5" y="27"/>
                  </a:lnTo>
                  <a:lnTo>
                    <a:pt x="12" y="29"/>
                  </a:lnTo>
                  <a:lnTo>
                    <a:pt x="21" y="31"/>
                  </a:lnTo>
                  <a:lnTo>
                    <a:pt x="27" y="29"/>
                  </a:lnTo>
                  <a:lnTo>
                    <a:pt x="34" y="25"/>
                  </a:lnTo>
                  <a:lnTo>
                    <a:pt x="41" y="20"/>
                  </a:lnTo>
                  <a:lnTo>
                    <a:pt x="41" y="16"/>
                  </a:lnTo>
                  <a:lnTo>
                    <a:pt x="41" y="9"/>
                  </a:lnTo>
                  <a:lnTo>
                    <a:pt x="36" y="4"/>
                  </a:lnTo>
                  <a:lnTo>
                    <a:pt x="30" y="0"/>
                  </a:lnTo>
                  <a:lnTo>
                    <a:pt x="23" y="0"/>
                  </a:lnTo>
                  <a:lnTo>
                    <a:pt x="14" y="0"/>
                  </a:lnTo>
                  <a:lnTo>
                    <a:pt x="7"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2" name="Freeform 589">
              <a:extLst>
                <a:ext uri="{FF2B5EF4-FFF2-40B4-BE49-F238E27FC236}">
                  <a16:creationId xmlns:a16="http://schemas.microsoft.com/office/drawing/2014/main" xmlns="" id="{0C56726B-2333-9241-9428-BD8300D0DE76}"/>
                </a:ext>
              </a:extLst>
            </p:cNvPr>
            <p:cNvSpPr>
              <a:spLocks/>
            </p:cNvSpPr>
            <p:nvPr/>
          </p:nvSpPr>
          <p:spPr bwMode="auto">
            <a:xfrm>
              <a:off x="3001" y="3670"/>
              <a:ext cx="43" cy="31"/>
            </a:xfrm>
            <a:custGeom>
              <a:avLst/>
              <a:gdLst>
                <a:gd name="T0" fmla="*/ 0 w 43"/>
                <a:gd name="T1" fmla="*/ 16 h 31"/>
                <a:gd name="T2" fmla="*/ 0 w 43"/>
                <a:gd name="T3" fmla="*/ 16 h 31"/>
                <a:gd name="T4" fmla="*/ 0 w 43"/>
                <a:gd name="T5" fmla="*/ 22 h 31"/>
                <a:gd name="T6" fmla="*/ 5 w 43"/>
                <a:gd name="T7" fmla="*/ 27 h 31"/>
                <a:gd name="T8" fmla="*/ 12 w 43"/>
                <a:gd name="T9" fmla="*/ 29 h 31"/>
                <a:gd name="T10" fmla="*/ 21 w 43"/>
                <a:gd name="T11" fmla="*/ 31 h 31"/>
                <a:gd name="T12" fmla="*/ 21 w 43"/>
                <a:gd name="T13" fmla="*/ 31 h 31"/>
                <a:gd name="T14" fmla="*/ 27 w 43"/>
                <a:gd name="T15" fmla="*/ 29 h 31"/>
                <a:gd name="T16" fmla="*/ 34 w 43"/>
                <a:gd name="T17" fmla="*/ 27 h 31"/>
                <a:gd name="T18" fmla="*/ 41 w 43"/>
                <a:gd name="T19" fmla="*/ 20 h 31"/>
                <a:gd name="T20" fmla="*/ 43 w 43"/>
                <a:gd name="T21" fmla="*/ 16 h 31"/>
                <a:gd name="T22" fmla="*/ 43 w 43"/>
                <a:gd name="T23" fmla="*/ 16 h 31"/>
                <a:gd name="T24" fmla="*/ 41 w 43"/>
                <a:gd name="T25" fmla="*/ 9 h 31"/>
                <a:gd name="T26" fmla="*/ 36 w 43"/>
                <a:gd name="T27" fmla="*/ 4 h 31"/>
                <a:gd name="T28" fmla="*/ 32 w 43"/>
                <a:gd name="T29" fmla="*/ 2 h 31"/>
                <a:gd name="T30" fmla="*/ 23 w 43"/>
                <a:gd name="T31" fmla="*/ 0 h 31"/>
                <a:gd name="T32" fmla="*/ 23 w 43"/>
                <a:gd name="T33" fmla="*/ 0 h 31"/>
                <a:gd name="T34" fmla="*/ 14 w 43"/>
                <a:gd name="T35" fmla="*/ 2 h 31"/>
                <a:gd name="T36" fmla="*/ 7 w 43"/>
                <a:gd name="T37" fmla="*/ 4 h 31"/>
                <a:gd name="T38" fmla="*/ 3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0" y="22"/>
                  </a:lnTo>
                  <a:lnTo>
                    <a:pt x="5" y="27"/>
                  </a:lnTo>
                  <a:lnTo>
                    <a:pt x="12" y="29"/>
                  </a:lnTo>
                  <a:lnTo>
                    <a:pt x="21" y="31"/>
                  </a:lnTo>
                  <a:lnTo>
                    <a:pt x="27" y="29"/>
                  </a:lnTo>
                  <a:lnTo>
                    <a:pt x="34" y="27"/>
                  </a:lnTo>
                  <a:lnTo>
                    <a:pt x="41" y="20"/>
                  </a:lnTo>
                  <a:lnTo>
                    <a:pt x="43" y="16"/>
                  </a:lnTo>
                  <a:lnTo>
                    <a:pt x="41" y="9"/>
                  </a:lnTo>
                  <a:lnTo>
                    <a:pt x="36" y="4"/>
                  </a:lnTo>
                  <a:lnTo>
                    <a:pt x="32" y="2"/>
                  </a:lnTo>
                  <a:lnTo>
                    <a:pt x="23" y="0"/>
                  </a:lnTo>
                  <a:lnTo>
                    <a:pt x="14" y="2"/>
                  </a:lnTo>
                  <a:lnTo>
                    <a:pt x="7" y="4"/>
                  </a:lnTo>
                  <a:lnTo>
                    <a:pt x="3"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3" name="Freeform 590">
              <a:extLst>
                <a:ext uri="{FF2B5EF4-FFF2-40B4-BE49-F238E27FC236}">
                  <a16:creationId xmlns:a16="http://schemas.microsoft.com/office/drawing/2014/main" xmlns="" id="{A92210CA-5BF1-8743-936F-5FB7B9A2D383}"/>
                </a:ext>
              </a:extLst>
            </p:cNvPr>
            <p:cNvSpPr>
              <a:spLocks/>
            </p:cNvSpPr>
            <p:nvPr/>
          </p:nvSpPr>
          <p:spPr bwMode="auto">
            <a:xfrm>
              <a:off x="3001" y="3670"/>
              <a:ext cx="43" cy="31"/>
            </a:xfrm>
            <a:custGeom>
              <a:avLst/>
              <a:gdLst>
                <a:gd name="T0" fmla="*/ 0 w 43"/>
                <a:gd name="T1" fmla="*/ 16 h 31"/>
                <a:gd name="T2" fmla="*/ 0 w 43"/>
                <a:gd name="T3" fmla="*/ 16 h 31"/>
                <a:gd name="T4" fmla="*/ 0 w 43"/>
                <a:gd name="T5" fmla="*/ 22 h 31"/>
                <a:gd name="T6" fmla="*/ 5 w 43"/>
                <a:gd name="T7" fmla="*/ 27 h 31"/>
                <a:gd name="T8" fmla="*/ 12 w 43"/>
                <a:gd name="T9" fmla="*/ 29 h 31"/>
                <a:gd name="T10" fmla="*/ 21 w 43"/>
                <a:gd name="T11" fmla="*/ 31 h 31"/>
                <a:gd name="T12" fmla="*/ 21 w 43"/>
                <a:gd name="T13" fmla="*/ 31 h 31"/>
                <a:gd name="T14" fmla="*/ 27 w 43"/>
                <a:gd name="T15" fmla="*/ 29 h 31"/>
                <a:gd name="T16" fmla="*/ 34 w 43"/>
                <a:gd name="T17" fmla="*/ 27 h 31"/>
                <a:gd name="T18" fmla="*/ 41 w 43"/>
                <a:gd name="T19" fmla="*/ 20 h 31"/>
                <a:gd name="T20" fmla="*/ 43 w 43"/>
                <a:gd name="T21" fmla="*/ 16 h 31"/>
                <a:gd name="T22" fmla="*/ 43 w 43"/>
                <a:gd name="T23" fmla="*/ 16 h 31"/>
                <a:gd name="T24" fmla="*/ 41 w 43"/>
                <a:gd name="T25" fmla="*/ 9 h 31"/>
                <a:gd name="T26" fmla="*/ 36 w 43"/>
                <a:gd name="T27" fmla="*/ 4 h 31"/>
                <a:gd name="T28" fmla="*/ 32 w 43"/>
                <a:gd name="T29" fmla="*/ 2 h 31"/>
                <a:gd name="T30" fmla="*/ 23 w 43"/>
                <a:gd name="T31" fmla="*/ 0 h 31"/>
                <a:gd name="T32" fmla="*/ 23 w 43"/>
                <a:gd name="T33" fmla="*/ 0 h 31"/>
                <a:gd name="T34" fmla="*/ 14 w 43"/>
                <a:gd name="T35" fmla="*/ 2 h 31"/>
                <a:gd name="T36" fmla="*/ 7 w 43"/>
                <a:gd name="T37" fmla="*/ 4 h 31"/>
                <a:gd name="T38" fmla="*/ 3 w 43"/>
                <a:gd name="T39" fmla="*/ 9 h 31"/>
                <a:gd name="T40" fmla="*/ 0 w 43"/>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1">
                  <a:moveTo>
                    <a:pt x="0" y="16"/>
                  </a:moveTo>
                  <a:lnTo>
                    <a:pt x="0" y="16"/>
                  </a:lnTo>
                  <a:lnTo>
                    <a:pt x="0" y="22"/>
                  </a:lnTo>
                  <a:lnTo>
                    <a:pt x="5" y="27"/>
                  </a:lnTo>
                  <a:lnTo>
                    <a:pt x="12" y="29"/>
                  </a:lnTo>
                  <a:lnTo>
                    <a:pt x="21" y="31"/>
                  </a:lnTo>
                  <a:lnTo>
                    <a:pt x="27" y="29"/>
                  </a:lnTo>
                  <a:lnTo>
                    <a:pt x="34" y="27"/>
                  </a:lnTo>
                  <a:lnTo>
                    <a:pt x="41" y="20"/>
                  </a:lnTo>
                  <a:lnTo>
                    <a:pt x="43" y="16"/>
                  </a:lnTo>
                  <a:lnTo>
                    <a:pt x="41" y="9"/>
                  </a:lnTo>
                  <a:lnTo>
                    <a:pt x="36" y="4"/>
                  </a:lnTo>
                  <a:lnTo>
                    <a:pt x="32" y="2"/>
                  </a:lnTo>
                  <a:lnTo>
                    <a:pt x="23" y="0"/>
                  </a:lnTo>
                  <a:lnTo>
                    <a:pt x="14" y="2"/>
                  </a:lnTo>
                  <a:lnTo>
                    <a:pt x="7" y="4"/>
                  </a:lnTo>
                  <a:lnTo>
                    <a:pt x="3"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4" name="Freeform 591">
              <a:extLst>
                <a:ext uri="{FF2B5EF4-FFF2-40B4-BE49-F238E27FC236}">
                  <a16:creationId xmlns:a16="http://schemas.microsoft.com/office/drawing/2014/main" xmlns="" id="{B7CD1EAC-F505-8542-96CA-B89ACA68CEBD}"/>
                </a:ext>
              </a:extLst>
            </p:cNvPr>
            <p:cNvSpPr>
              <a:spLocks/>
            </p:cNvSpPr>
            <p:nvPr/>
          </p:nvSpPr>
          <p:spPr bwMode="auto">
            <a:xfrm>
              <a:off x="2959" y="3670"/>
              <a:ext cx="42" cy="31"/>
            </a:xfrm>
            <a:custGeom>
              <a:avLst/>
              <a:gdLst>
                <a:gd name="T0" fmla="*/ 0 w 42"/>
                <a:gd name="T1" fmla="*/ 16 h 31"/>
                <a:gd name="T2" fmla="*/ 0 w 42"/>
                <a:gd name="T3" fmla="*/ 16 h 31"/>
                <a:gd name="T4" fmla="*/ 2 w 42"/>
                <a:gd name="T5" fmla="*/ 22 h 31"/>
                <a:gd name="T6" fmla="*/ 4 w 42"/>
                <a:gd name="T7" fmla="*/ 27 h 31"/>
                <a:gd name="T8" fmla="*/ 11 w 42"/>
                <a:gd name="T9" fmla="*/ 29 h 31"/>
                <a:gd name="T10" fmla="*/ 20 w 42"/>
                <a:gd name="T11" fmla="*/ 31 h 31"/>
                <a:gd name="T12" fmla="*/ 20 w 42"/>
                <a:gd name="T13" fmla="*/ 31 h 31"/>
                <a:gd name="T14" fmla="*/ 27 w 42"/>
                <a:gd name="T15" fmla="*/ 29 h 31"/>
                <a:gd name="T16" fmla="*/ 36 w 42"/>
                <a:gd name="T17" fmla="*/ 27 h 31"/>
                <a:gd name="T18" fmla="*/ 40 w 42"/>
                <a:gd name="T19" fmla="*/ 22 h 31"/>
                <a:gd name="T20" fmla="*/ 42 w 42"/>
                <a:gd name="T21" fmla="*/ 16 h 31"/>
                <a:gd name="T22" fmla="*/ 42 w 42"/>
                <a:gd name="T23" fmla="*/ 16 h 31"/>
                <a:gd name="T24" fmla="*/ 42 w 42"/>
                <a:gd name="T25" fmla="*/ 9 h 31"/>
                <a:gd name="T26" fmla="*/ 38 w 42"/>
                <a:gd name="T27" fmla="*/ 4 h 31"/>
                <a:gd name="T28" fmla="*/ 31 w 42"/>
                <a:gd name="T29" fmla="*/ 2 h 31"/>
                <a:gd name="T30" fmla="*/ 24 w 42"/>
                <a:gd name="T31" fmla="*/ 0 h 31"/>
                <a:gd name="T32" fmla="*/ 24 w 42"/>
                <a:gd name="T33" fmla="*/ 0 h 31"/>
                <a:gd name="T34" fmla="*/ 15 w 42"/>
                <a:gd name="T35" fmla="*/ 2 h 31"/>
                <a:gd name="T36" fmla="*/ 9 w 42"/>
                <a:gd name="T37" fmla="*/ 4 h 31"/>
                <a:gd name="T38" fmla="*/ 2 w 42"/>
                <a:gd name="T39" fmla="*/ 11 h 31"/>
                <a:gd name="T40" fmla="*/ 0 w 4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6"/>
                  </a:moveTo>
                  <a:lnTo>
                    <a:pt x="0" y="16"/>
                  </a:lnTo>
                  <a:lnTo>
                    <a:pt x="2" y="22"/>
                  </a:lnTo>
                  <a:lnTo>
                    <a:pt x="4" y="27"/>
                  </a:lnTo>
                  <a:lnTo>
                    <a:pt x="11" y="29"/>
                  </a:lnTo>
                  <a:lnTo>
                    <a:pt x="20" y="31"/>
                  </a:lnTo>
                  <a:lnTo>
                    <a:pt x="27" y="29"/>
                  </a:lnTo>
                  <a:lnTo>
                    <a:pt x="36" y="27"/>
                  </a:lnTo>
                  <a:lnTo>
                    <a:pt x="40" y="22"/>
                  </a:lnTo>
                  <a:lnTo>
                    <a:pt x="42" y="16"/>
                  </a:lnTo>
                  <a:lnTo>
                    <a:pt x="42" y="9"/>
                  </a:lnTo>
                  <a:lnTo>
                    <a:pt x="38" y="4"/>
                  </a:lnTo>
                  <a:lnTo>
                    <a:pt x="31" y="2"/>
                  </a:lnTo>
                  <a:lnTo>
                    <a:pt x="24" y="0"/>
                  </a:lnTo>
                  <a:lnTo>
                    <a:pt x="15" y="2"/>
                  </a:lnTo>
                  <a:lnTo>
                    <a:pt x="9" y="4"/>
                  </a:lnTo>
                  <a:lnTo>
                    <a:pt x="2"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5" name="Freeform 592">
              <a:extLst>
                <a:ext uri="{FF2B5EF4-FFF2-40B4-BE49-F238E27FC236}">
                  <a16:creationId xmlns:a16="http://schemas.microsoft.com/office/drawing/2014/main" xmlns="" id="{33F5D527-4560-D54C-8C7D-260B7A9BEC33}"/>
                </a:ext>
              </a:extLst>
            </p:cNvPr>
            <p:cNvSpPr>
              <a:spLocks/>
            </p:cNvSpPr>
            <p:nvPr/>
          </p:nvSpPr>
          <p:spPr bwMode="auto">
            <a:xfrm>
              <a:off x="2959" y="3670"/>
              <a:ext cx="42" cy="31"/>
            </a:xfrm>
            <a:custGeom>
              <a:avLst/>
              <a:gdLst>
                <a:gd name="T0" fmla="*/ 0 w 42"/>
                <a:gd name="T1" fmla="*/ 16 h 31"/>
                <a:gd name="T2" fmla="*/ 0 w 42"/>
                <a:gd name="T3" fmla="*/ 16 h 31"/>
                <a:gd name="T4" fmla="*/ 2 w 42"/>
                <a:gd name="T5" fmla="*/ 22 h 31"/>
                <a:gd name="T6" fmla="*/ 4 w 42"/>
                <a:gd name="T7" fmla="*/ 27 h 31"/>
                <a:gd name="T8" fmla="*/ 11 w 42"/>
                <a:gd name="T9" fmla="*/ 29 h 31"/>
                <a:gd name="T10" fmla="*/ 20 w 42"/>
                <a:gd name="T11" fmla="*/ 31 h 31"/>
                <a:gd name="T12" fmla="*/ 20 w 42"/>
                <a:gd name="T13" fmla="*/ 31 h 31"/>
                <a:gd name="T14" fmla="*/ 27 w 42"/>
                <a:gd name="T15" fmla="*/ 29 h 31"/>
                <a:gd name="T16" fmla="*/ 36 w 42"/>
                <a:gd name="T17" fmla="*/ 27 h 31"/>
                <a:gd name="T18" fmla="*/ 40 w 42"/>
                <a:gd name="T19" fmla="*/ 22 h 31"/>
                <a:gd name="T20" fmla="*/ 42 w 42"/>
                <a:gd name="T21" fmla="*/ 16 h 31"/>
                <a:gd name="T22" fmla="*/ 42 w 42"/>
                <a:gd name="T23" fmla="*/ 16 h 31"/>
                <a:gd name="T24" fmla="*/ 42 w 42"/>
                <a:gd name="T25" fmla="*/ 9 h 31"/>
                <a:gd name="T26" fmla="*/ 38 w 42"/>
                <a:gd name="T27" fmla="*/ 4 h 31"/>
                <a:gd name="T28" fmla="*/ 31 w 42"/>
                <a:gd name="T29" fmla="*/ 2 h 31"/>
                <a:gd name="T30" fmla="*/ 24 w 42"/>
                <a:gd name="T31" fmla="*/ 0 h 31"/>
                <a:gd name="T32" fmla="*/ 24 w 42"/>
                <a:gd name="T33" fmla="*/ 0 h 31"/>
                <a:gd name="T34" fmla="*/ 15 w 42"/>
                <a:gd name="T35" fmla="*/ 2 h 31"/>
                <a:gd name="T36" fmla="*/ 9 w 42"/>
                <a:gd name="T37" fmla="*/ 4 h 31"/>
                <a:gd name="T38" fmla="*/ 2 w 42"/>
                <a:gd name="T39" fmla="*/ 11 h 31"/>
                <a:gd name="T40" fmla="*/ 0 w 4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1">
                  <a:moveTo>
                    <a:pt x="0" y="16"/>
                  </a:moveTo>
                  <a:lnTo>
                    <a:pt x="0" y="16"/>
                  </a:lnTo>
                  <a:lnTo>
                    <a:pt x="2" y="22"/>
                  </a:lnTo>
                  <a:lnTo>
                    <a:pt x="4" y="27"/>
                  </a:lnTo>
                  <a:lnTo>
                    <a:pt x="11" y="29"/>
                  </a:lnTo>
                  <a:lnTo>
                    <a:pt x="20" y="31"/>
                  </a:lnTo>
                  <a:lnTo>
                    <a:pt x="27" y="29"/>
                  </a:lnTo>
                  <a:lnTo>
                    <a:pt x="36" y="27"/>
                  </a:lnTo>
                  <a:lnTo>
                    <a:pt x="40" y="22"/>
                  </a:lnTo>
                  <a:lnTo>
                    <a:pt x="42" y="16"/>
                  </a:lnTo>
                  <a:lnTo>
                    <a:pt x="42" y="9"/>
                  </a:lnTo>
                  <a:lnTo>
                    <a:pt x="38" y="4"/>
                  </a:lnTo>
                  <a:lnTo>
                    <a:pt x="31" y="2"/>
                  </a:lnTo>
                  <a:lnTo>
                    <a:pt x="24" y="0"/>
                  </a:lnTo>
                  <a:lnTo>
                    <a:pt x="15" y="2"/>
                  </a:lnTo>
                  <a:lnTo>
                    <a:pt x="9" y="4"/>
                  </a:lnTo>
                  <a:lnTo>
                    <a:pt x="2"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6" name="Freeform 593">
              <a:extLst>
                <a:ext uri="{FF2B5EF4-FFF2-40B4-BE49-F238E27FC236}">
                  <a16:creationId xmlns:a16="http://schemas.microsoft.com/office/drawing/2014/main" xmlns="" id="{97F9489C-04AE-7B43-85D1-9A9CC5DE06CA}"/>
                </a:ext>
              </a:extLst>
            </p:cNvPr>
            <p:cNvSpPr>
              <a:spLocks/>
            </p:cNvSpPr>
            <p:nvPr/>
          </p:nvSpPr>
          <p:spPr bwMode="auto">
            <a:xfrm>
              <a:off x="2177" y="3679"/>
              <a:ext cx="52" cy="31"/>
            </a:xfrm>
            <a:custGeom>
              <a:avLst/>
              <a:gdLst>
                <a:gd name="T0" fmla="*/ 5 w 52"/>
                <a:gd name="T1" fmla="*/ 16 h 31"/>
                <a:gd name="T2" fmla="*/ 5 w 52"/>
                <a:gd name="T3" fmla="*/ 16 h 31"/>
                <a:gd name="T4" fmla="*/ 0 w 52"/>
                <a:gd name="T5" fmla="*/ 22 h 31"/>
                <a:gd name="T6" fmla="*/ 2 w 52"/>
                <a:gd name="T7" fmla="*/ 27 h 31"/>
                <a:gd name="T8" fmla="*/ 7 w 52"/>
                <a:gd name="T9" fmla="*/ 29 h 31"/>
                <a:gd name="T10" fmla="*/ 14 w 52"/>
                <a:gd name="T11" fmla="*/ 31 h 31"/>
                <a:gd name="T12" fmla="*/ 14 w 52"/>
                <a:gd name="T13" fmla="*/ 31 h 31"/>
                <a:gd name="T14" fmla="*/ 25 w 52"/>
                <a:gd name="T15" fmla="*/ 29 h 31"/>
                <a:gd name="T16" fmla="*/ 34 w 52"/>
                <a:gd name="T17" fmla="*/ 27 h 31"/>
                <a:gd name="T18" fmla="*/ 43 w 52"/>
                <a:gd name="T19" fmla="*/ 22 h 31"/>
                <a:gd name="T20" fmla="*/ 47 w 52"/>
                <a:gd name="T21" fmla="*/ 16 h 31"/>
                <a:gd name="T22" fmla="*/ 47 w 52"/>
                <a:gd name="T23" fmla="*/ 16 h 31"/>
                <a:gd name="T24" fmla="*/ 52 w 52"/>
                <a:gd name="T25" fmla="*/ 9 h 31"/>
                <a:gd name="T26" fmla="*/ 50 w 52"/>
                <a:gd name="T27" fmla="*/ 4 h 31"/>
                <a:gd name="T28" fmla="*/ 45 w 52"/>
                <a:gd name="T29" fmla="*/ 2 h 31"/>
                <a:gd name="T30" fmla="*/ 38 w 52"/>
                <a:gd name="T31" fmla="*/ 0 h 31"/>
                <a:gd name="T32" fmla="*/ 38 w 52"/>
                <a:gd name="T33" fmla="*/ 0 h 31"/>
                <a:gd name="T34" fmla="*/ 29 w 52"/>
                <a:gd name="T35" fmla="*/ 2 h 31"/>
                <a:gd name="T36" fmla="*/ 18 w 52"/>
                <a:gd name="T37" fmla="*/ 4 h 31"/>
                <a:gd name="T38" fmla="*/ 11 w 52"/>
                <a:gd name="T39" fmla="*/ 11 h 31"/>
                <a:gd name="T40" fmla="*/ 5 w 5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1">
                  <a:moveTo>
                    <a:pt x="5" y="16"/>
                  </a:moveTo>
                  <a:lnTo>
                    <a:pt x="5" y="16"/>
                  </a:lnTo>
                  <a:lnTo>
                    <a:pt x="0" y="22"/>
                  </a:lnTo>
                  <a:lnTo>
                    <a:pt x="2" y="27"/>
                  </a:lnTo>
                  <a:lnTo>
                    <a:pt x="7" y="29"/>
                  </a:lnTo>
                  <a:lnTo>
                    <a:pt x="14" y="31"/>
                  </a:lnTo>
                  <a:lnTo>
                    <a:pt x="25" y="29"/>
                  </a:lnTo>
                  <a:lnTo>
                    <a:pt x="34" y="27"/>
                  </a:lnTo>
                  <a:lnTo>
                    <a:pt x="43" y="22"/>
                  </a:lnTo>
                  <a:lnTo>
                    <a:pt x="47" y="16"/>
                  </a:lnTo>
                  <a:lnTo>
                    <a:pt x="52" y="9"/>
                  </a:lnTo>
                  <a:lnTo>
                    <a:pt x="50" y="4"/>
                  </a:lnTo>
                  <a:lnTo>
                    <a:pt x="45" y="2"/>
                  </a:lnTo>
                  <a:lnTo>
                    <a:pt x="38" y="0"/>
                  </a:lnTo>
                  <a:lnTo>
                    <a:pt x="29" y="2"/>
                  </a:lnTo>
                  <a:lnTo>
                    <a:pt x="18" y="4"/>
                  </a:lnTo>
                  <a:lnTo>
                    <a:pt x="11" y="11"/>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7" name="Freeform 594">
              <a:extLst>
                <a:ext uri="{FF2B5EF4-FFF2-40B4-BE49-F238E27FC236}">
                  <a16:creationId xmlns:a16="http://schemas.microsoft.com/office/drawing/2014/main" xmlns="" id="{FFF032DA-DB8E-7742-A3BA-3FD9F5003E56}"/>
                </a:ext>
              </a:extLst>
            </p:cNvPr>
            <p:cNvSpPr>
              <a:spLocks/>
            </p:cNvSpPr>
            <p:nvPr/>
          </p:nvSpPr>
          <p:spPr bwMode="auto">
            <a:xfrm>
              <a:off x="2177" y="3679"/>
              <a:ext cx="52" cy="31"/>
            </a:xfrm>
            <a:custGeom>
              <a:avLst/>
              <a:gdLst>
                <a:gd name="T0" fmla="*/ 5 w 52"/>
                <a:gd name="T1" fmla="*/ 16 h 31"/>
                <a:gd name="T2" fmla="*/ 5 w 52"/>
                <a:gd name="T3" fmla="*/ 16 h 31"/>
                <a:gd name="T4" fmla="*/ 0 w 52"/>
                <a:gd name="T5" fmla="*/ 22 h 31"/>
                <a:gd name="T6" fmla="*/ 2 w 52"/>
                <a:gd name="T7" fmla="*/ 27 h 31"/>
                <a:gd name="T8" fmla="*/ 7 w 52"/>
                <a:gd name="T9" fmla="*/ 29 h 31"/>
                <a:gd name="T10" fmla="*/ 14 w 52"/>
                <a:gd name="T11" fmla="*/ 31 h 31"/>
                <a:gd name="T12" fmla="*/ 14 w 52"/>
                <a:gd name="T13" fmla="*/ 31 h 31"/>
                <a:gd name="T14" fmla="*/ 25 w 52"/>
                <a:gd name="T15" fmla="*/ 29 h 31"/>
                <a:gd name="T16" fmla="*/ 34 w 52"/>
                <a:gd name="T17" fmla="*/ 27 h 31"/>
                <a:gd name="T18" fmla="*/ 43 w 52"/>
                <a:gd name="T19" fmla="*/ 22 h 31"/>
                <a:gd name="T20" fmla="*/ 47 w 52"/>
                <a:gd name="T21" fmla="*/ 16 h 31"/>
                <a:gd name="T22" fmla="*/ 47 w 52"/>
                <a:gd name="T23" fmla="*/ 16 h 31"/>
                <a:gd name="T24" fmla="*/ 52 w 52"/>
                <a:gd name="T25" fmla="*/ 9 h 31"/>
                <a:gd name="T26" fmla="*/ 50 w 52"/>
                <a:gd name="T27" fmla="*/ 4 h 31"/>
                <a:gd name="T28" fmla="*/ 45 w 52"/>
                <a:gd name="T29" fmla="*/ 2 h 31"/>
                <a:gd name="T30" fmla="*/ 38 w 52"/>
                <a:gd name="T31" fmla="*/ 0 h 31"/>
                <a:gd name="T32" fmla="*/ 38 w 52"/>
                <a:gd name="T33" fmla="*/ 0 h 31"/>
                <a:gd name="T34" fmla="*/ 29 w 52"/>
                <a:gd name="T35" fmla="*/ 2 h 31"/>
                <a:gd name="T36" fmla="*/ 18 w 52"/>
                <a:gd name="T37" fmla="*/ 4 h 31"/>
                <a:gd name="T38" fmla="*/ 11 w 52"/>
                <a:gd name="T39" fmla="*/ 11 h 31"/>
                <a:gd name="T40" fmla="*/ 5 w 5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1">
                  <a:moveTo>
                    <a:pt x="5" y="16"/>
                  </a:moveTo>
                  <a:lnTo>
                    <a:pt x="5" y="16"/>
                  </a:lnTo>
                  <a:lnTo>
                    <a:pt x="0" y="22"/>
                  </a:lnTo>
                  <a:lnTo>
                    <a:pt x="2" y="27"/>
                  </a:lnTo>
                  <a:lnTo>
                    <a:pt x="7" y="29"/>
                  </a:lnTo>
                  <a:lnTo>
                    <a:pt x="14" y="31"/>
                  </a:lnTo>
                  <a:lnTo>
                    <a:pt x="25" y="29"/>
                  </a:lnTo>
                  <a:lnTo>
                    <a:pt x="34" y="27"/>
                  </a:lnTo>
                  <a:lnTo>
                    <a:pt x="43" y="22"/>
                  </a:lnTo>
                  <a:lnTo>
                    <a:pt x="47" y="16"/>
                  </a:lnTo>
                  <a:lnTo>
                    <a:pt x="52" y="9"/>
                  </a:lnTo>
                  <a:lnTo>
                    <a:pt x="50" y="4"/>
                  </a:lnTo>
                  <a:lnTo>
                    <a:pt x="45" y="2"/>
                  </a:lnTo>
                  <a:lnTo>
                    <a:pt x="38" y="0"/>
                  </a:lnTo>
                  <a:lnTo>
                    <a:pt x="29" y="2"/>
                  </a:lnTo>
                  <a:lnTo>
                    <a:pt x="18" y="4"/>
                  </a:lnTo>
                  <a:lnTo>
                    <a:pt x="11" y="11"/>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8" name="Freeform 595">
              <a:extLst>
                <a:ext uri="{FF2B5EF4-FFF2-40B4-BE49-F238E27FC236}">
                  <a16:creationId xmlns:a16="http://schemas.microsoft.com/office/drawing/2014/main" xmlns="" id="{C48797B6-D0B5-994C-9802-A573297E7833}"/>
                </a:ext>
              </a:extLst>
            </p:cNvPr>
            <p:cNvSpPr>
              <a:spLocks/>
            </p:cNvSpPr>
            <p:nvPr/>
          </p:nvSpPr>
          <p:spPr bwMode="auto">
            <a:xfrm>
              <a:off x="2132" y="3681"/>
              <a:ext cx="52" cy="29"/>
            </a:xfrm>
            <a:custGeom>
              <a:avLst/>
              <a:gdLst>
                <a:gd name="T0" fmla="*/ 5 w 52"/>
                <a:gd name="T1" fmla="*/ 14 h 29"/>
                <a:gd name="T2" fmla="*/ 5 w 52"/>
                <a:gd name="T3" fmla="*/ 14 h 29"/>
                <a:gd name="T4" fmla="*/ 0 w 52"/>
                <a:gd name="T5" fmla="*/ 20 h 29"/>
                <a:gd name="T6" fmla="*/ 2 w 52"/>
                <a:gd name="T7" fmla="*/ 25 h 29"/>
                <a:gd name="T8" fmla="*/ 7 w 52"/>
                <a:gd name="T9" fmla="*/ 29 h 29"/>
                <a:gd name="T10" fmla="*/ 14 w 52"/>
                <a:gd name="T11" fmla="*/ 29 h 29"/>
                <a:gd name="T12" fmla="*/ 14 w 52"/>
                <a:gd name="T13" fmla="*/ 29 h 29"/>
                <a:gd name="T14" fmla="*/ 25 w 52"/>
                <a:gd name="T15" fmla="*/ 29 h 29"/>
                <a:gd name="T16" fmla="*/ 34 w 52"/>
                <a:gd name="T17" fmla="*/ 25 h 29"/>
                <a:gd name="T18" fmla="*/ 43 w 52"/>
                <a:gd name="T19" fmla="*/ 20 h 29"/>
                <a:gd name="T20" fmla="*/ 50 w 52"/>
                <a:gd name="T21" fmla="*/ 14 h 29"/>
                <a:gd name="T22" fmla="*/ 50 w 52"/>
                <a:gd name="T23" fmla="*/ 14 h 29"/>
                <a:gd name="T24" fmla="*/ 52 w 52"/>
                <a:gd name="T25" fmla="*/ 9 h 29"/>
                <a:gd name="T26" fmla="*/ 50 w 52"/>
                <a:gd name="T27" fmla="*/ 5 h 29"/>
                <a:gd name="T28" fmla="*/ 45 w 52"/>
                <a:gd name="T29" fmla="*/ 0 h 29"/>
                <a:gd name="T30" fmla="*/ 38 w 52"/>
                <a:gd name="T31" fmla="*/ 0 h 29"/>
                <a:gd name="T32" fmla="*/ 38 w 52"/>
                <a:gd name="T33" fmla="*/ 0 h 29"/>
                <a:gd name="T34" fmla="*/ 29 w 52"/>
                <a:gd name="T35" fmla="*/ 0 h 29"/>
                <a:gd name="T36" fmla="*/ 20 w 52"/>
                <a:gd name="T37" fmla="*/ 5 h 29"/>
                <a:gd name="T38" fmla="*/ 11 w 52"/>
                <a:gd name="T39" fmla="*/ 9 h 29"/>
                <a:gd name="T40" fmla="*/ 5 w 52"/>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4"/>
                  </a:moveTo>
                  <a:lnTo>
                    <a:pt x="5" y="14"/>
                  </a:lnTo>
                  <a:lnTo>
                    <a:pt x="0" y="20"/>
                  </a:lnTo>
                  <a:lnTo>
                    <a:pt x="2" y="25"/>
                  </a:lnTo>
                  <a:lnTo>
                    <a:pt x="7" y="29"/>
                  </a:lnTo>
                  <a:lnTo>
                    <a:pt x="14" y="29"/>
                  </a:lnTo>
                  <a:lnTo>
                    <a:pt x="25" y="29"/>
                  </a:lnTo>
                  <a:lnTo>
                    <a:pt x="34" y="25"/>
                  </a:lnTo>
                  <a:lnTo>
                    <a:pt x="43" y="20"/>
                  </a:lnTo>
                  <a:lnTo>
                    <a:pt x="50" y="14"/>
                  </a:lnTo>
                  <a:lnTo>
                    <a:pt x="52" y="9"/>
                  </a:lnTo>
                  <a:lnTo>
                    <a:pt x="50" y="5"/>
                  </a:lnTo>
                  <a:lnTo>
                    <a:pt x="45" y="0"/>
                  </a:lnTo>
                  <a:lnTo>
                    <a:pt x="38" y="0"/>
                  </a:lnTo>
                  <a:lnTo>
                    <a:pt x="29" y="0"/>
                  </a:lnTo>
                  <a:lnTo>
                    <a:pt x="20" y="5"/>
                  </a:lnTo>
                  <a:lnTo>
                    <a:pt x="11"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79" name="Freeform 596">
              <a:extLst>
                <a:ext uri="{FF2B5EF4-FFF2-40B4-BE49-F238E27FC236}">
                  <a16:creationId xmlns:a16="http://schemas.microsoft.com/office/drawing/2014/main" xmlns="" id="{5846F6FE-870C-F242-BFB8-68C0E7B8CC6D}"/>
                </a:ext>
              </a:extLst>
            </p:cNvPr>
            <p:cNvSpPr>
              <a:spLocks/>
            </p:cNvSpPr>
            <p:nvPr/>
          </p:nvSpPr>
          <p:spPr bwMode="auto">
            <a:xfrm>
              <a:off x="2132" y="3681"/>
              <a:ext cx="52" cy="29"/>
            </a:xfrm>
            <a:custGeom>
              <a:avLst/>
              <a:gdLst>
                <a:gd name="T0" fmla="*/ 5 w 52"/>
                <a:gd name="T1" fmla="*/ 14 h 29"/>
                <a:gd name="T2" fmla="*/ 5 w 52"/>
                <a:gd name="T3" fmla="*/ 14 h 29"/>
                <a:gd name="T4" fmla="*/ 0 w 52"/>
                <a:gd name="T5" fmla="*/ 20 h 29"/>
                <a:gd name="T6" fmla="*/ 2 w 52"/>
                <a:gd name="T7" fmla="*/ 25 h 29"/>
                <a:gd name="T8" fmla="*/ 7 w 52"/>
                <a:gd name="T9" fmla="*/ 29 h 29"/>
                <a:gd name="T10" fmla="*/ 14 w 52"/>
                <a:gd name="T11" fmla="*/ 29 h 29"/>
                <a:gd name="T12" fmla="*/ 14 w 52"/>
                <a:gd name="T13" fmla="*/ 29 h 29"/>
                <a:gd name="T14" fmla="*/ 25 w 52"/>
                <a:gd name="T15" fmla="*/ 29 h 29"/>
                <a:gd name="T16" fmla="*/ 34 w 52"/>
                <a:gd name="T17" fmla="*/ 25 h 29"/>
                <a:gd name="T18" fmla="*/ 43 w 52"/>
                <a:gd name="T19" fmla="*/ 20 h 29"/>
                <a:gd name="T20" fmla="*/ 50 w 52"/>
                <a:gd name="T21" fmla="*/ 14 h 29"/>
                <a:gd name="T22" fmla="*/ 50 w 52"/>
                <a:gd name="T23" fmla="*/ 14 h 29"/>
                <a:gd name="T24" fmla="*/ 52 w 52"/>
                <a:gd name="T25" fmla="*/ 9 h 29"/>
                <a:gd name="T26" fmla="*/ 50 w 52"/>
                <a:gd name="T27" fmla="*/ 5 h 29"/>
                <a:gd name="T28" fmla="*/ 45 w 52"/>
                <a:gd name="T29" fmla="*/ 0 h 29"/>
                <a:gd name="T30" fmla="*/ 38 w 52"/>
                <a:gd name="T31" fmla="*/ 0 h 29"/>
                <a:gd name="T32" fmla="*/ 38 w 52"/>
                <a:gd name="T33" fmla="*/ 0 h 29"/>
                <a:gd name="T34" fmla="*/ 29 w 52"/>
                <a:gd name="T35" fmla="*/ 0 h 29"/>
                <a:gd name="T36" fmla="*/ 20 w 52"/>
                <a:gd name="T37" fmla="*/ 5 h 29"/>
                <a:gd name="T38" fmla="*/ 11 w 52"/>
                <a:gd name="T39" fmla="*/ 9 h 29"/>
                <a:gd name="T40" fmla="*/ 5 w 52"/>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4"/>
                  </a:moveTo>
                  <a:lnTo>
                    <a:pt x="5" y="14"/>
                  </a:lnTo>
                  <a:lnTo>
                    <a:pt x="0" y="20"/>
                  </a:lnTo>
                  <a:lnTo>
                    <a:pt x="2" y="25"/>
                  </a:lnTo>
                  <a:lnTo>
                    <a:pt x="7" y="29"/>
                  </a:lnTo>
                  <a:lnTo>
                    <a:pt x="14" y="29"/>
                  </a:lnTo>
                  <a:lnTo>
                    <a:pt x="25" y="29"/>
                  </a:lnTo>
                  <a:lnTo>
                    <a:pt x="34" y="25"/>
                  </a:lnTo>
                  <a:lnTo>
                    <a:pt x="43" y="20"/>
                  </a:lnTo>
                  <a:lnTo>
                    <a:pt x="50" y="14"/>
                  </a:lnTo>
                  <a:lnTo>
                    <a:pt x="52" y="9"/>
                  </a:lnTo>
                  <a:lnTo>
                    <a:pt x="50" y="5"/>
                  </a:lnTo>
                  <a:lnTo>
                    <a:pt x="45" y="0"/>
                  </a:lnTo>
                  <a:lnTo>
                    <a:pt x="38" y="0"/>
                  </a:lnTo>
                  <a:lnTo>
                    <a:pt x="29" y="0"/>
                  </a:lnTo>
                  <a:lnTo>
                    <a:pt x="20" y="5"/>
                  </a:lnTo>
                  <a:lnTo>
                    <a:pt x="11"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0" name="Freeform 597">
              <a:extLst>
                <a:ext uri="{FF2B5EF4-FFF2-40B4-BE49-F238E27FC236}">
                  <a16:creationId xmlns:a16="http://schemas.microsoft.com/office/drawing/2014/main" xmlns="" id="{03D99A88-C1E7-DB42-92B5-E4FC07D07291}"/>
                </a:ext>
              </a:extLst>
            </p:cNvPr>
            <p:cNvSpPr>
              <a:spLocks/>
            </p:cNvSpPr>
            <p:nvPr/>
          </p:nvSpPr>
          <p:spPr bwMode="auto">
            <a:xfrm>
              <a:off x="2087" y="3681"/>
              <a:ext cx="52" cy="29"/>
            </a:xfrm>
            <a:custGeom>
              <a:avLst/>
              <a:gdLst>
                <a:gd name="T0" fmla="*/ 5 w 52"/>
                <a:gd name="T1" fmla="*/ 16 h 29"/>
                <a:gd name="T2" fmla="*/ 5 w 52"/>
                <a:gd name="T3" fmla="*/ 16 h 29"/>
                <a:gd name="T4" fmla="*/ 0 w 52"/>
                <a:gd name="T5" fmla="*/ 20 h 29"/>
                <a:gd name="T6" fmla="*/ 2 w 52"/>
                <a:gd name="T7" fmla="*/ 25 h 29"/>
                <a:gd name="T8" fmla="*/ 5 w 52"/>
                <a:gd name="T9" fmla="*/ 29 h 29"/>
                <a:gd name="T10" fmla="*/ 14 w 52"/>
                <a:gd name="T11" fmla="*/ 29 h 29"/>
                <a:gd name="T12" fmla="*/ 14 w 52"/>
                <a:gd name="T13" fmla="*/ 29 h 29"/>
                <a:gd name="T14" fmla="*/ 23 w 52"/>
                <a:gd name="T15" fmla="*/ 29 h 29"/>
                <a:gd name="T16" fmla="*/ 34 w 52"/>
                <a:gd name="T17" fmla="*/ 25 h 29"/>
                <a:gd name="T18" fmla="*/ 43 w 52"/>
                <a:gd name="T19" fmla="*/ 20 h 29"/>
                <a:gd name="T20" fmla="*/ 50 w 52"/>
                <a:gd name="T21" fmla="*/ 14 h 29"/>
                <a:gd name="T22" fmla="*/ 50 w 52"/>
                <a:gd name="T23" fmla="*/ 14 h 29"/>
                <a:gd name="T24" fmla="*/ 52 w 52"/>
                <a:gd name="T25" fmla="*/ 9 h 29"/>
                <a:gd name="T26" fmla="*/ 52 w 52"/>
                <a:gd name="T27" fmla="*/ 5 h 29"/>
                <a:gd name="T28" fmla="*/ 47 w 52"/>
                <a:gd name="T29" fmla="*/ 0 h 29"/>
                <a:gd name="T30" fmla="*/ 38 w 52"/>
                <a:gd name="T31" fmla="*/ 0 h 29"/>
                <a:gd name="T32" fmla="*/ 38 w 52"/>
                <a:gd name="T33" fmla="*/ 0 h 29"/>
                <a:gd name="T34" fmla="*/ 29 w 52"/>
                <a:gd name="T35" fmla="*/ 0 h 29"/>
                <a:gd name="T36" fmla="*/ 20 w 52"/>
                <a:gd name="T37" fmla="*/ 5 h 29"/>
                <a:gd name="T38" fmla="*/ 11 w 52"/>
                <a:gd name="T39" fmla="*/ 9 h 29"/>
                <a:gd name="T40" fmla="*/ 5 w 52"/>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6"/>
                  </a:moveTo>
                  <a:lnTo>
                    <a:pt x="5" y="16"/>
                  </a:lnTo>
                  <a:lnTo>
                    <a:pt x="0" y="20"/>
                  </a:lnTo>
                  <a:lnTo>
                    <a:pt x="2" y="25"/>
                  </a:lnTo>
                  <a:lnTo>
                    <a:pt x="5" y="29"/>
                  </a:lnTo>
                  <a:lnTo>
                    <a:pt x="14" y="29"/>
                  </a:lnTo>
                  <a:lnTo>
                    <a:pt x="23" y="29"/>
                  </a:lnTo>
                  <a:lnTo>
                    <a:pt x="34" y="25"/>
                  </a:lnTo>
                  <a:lnTo>
                    <a:pt x="43" y="20"/>
                  </a:lnTo>
                  <a:lnTo>
                    <a:pt x="50" y="14"/>
                  </a:lnTo>
                  <a:lnTo>
                    <a:pt x="52" y="9"/>
                  </a:lnTo>
                  <a:lnTo>
                    <a:pt x="52" y="5"/>
                  </a:lnTo>
                  <a:lnTo>
                    <a:pt x="47" y="0"/>
                  </a:lnTo>
                  <a:lnTo>
                    <a:pt x="38" y="0"/>
                  </a:lnTo>
                  <a:lnTo>
                    <a:pt x="29" y="0"/>
                  </a:lnTo>
                  <a:lnTo>
                    <a:pt x="20" y="5"/>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1" name="Freeform 598">
              <a:extLst>
                <a:ext uri="{FF2B5EF4-FFF2-40B4-BE49-F238E27FC236}">
                  <a16:creationId xmlns:a16="http://schemas.microsoft.com/office/drawing/2014/main" xmlns="" id="{E6FCE090-1B36-EA42-9CAA-13A224A4EAD2}"/>
                </a:ext>
              </a:extLst>
            </p:cNvPr>
            <p:cNvSpPr>
              <a:spLocks/>
            </p:cNvSpPr>
            <p:nvPr/>
          </p:nvSpPr>
          <p:spPr bwMode="auto">
            <a:xfrm>
              <a:off x="2087" y="3681"/>
              <a:ext cx="52" cy="29"/>
            </a:xfrm>
            <a:custGeom>
              <a:avLst/>
              <a:gdLst>
                <a:gd name="T0" fmla="*/ 5 w 52"/>
                <a:gd name="T1" fmla="*/ 16 h 29"/>
                <a:gd name="T2" fmla="*/ 5 w 52"/>
                <a:gd name="T3" fmla="*/ 16 h 29"/>
                <a:gd name="T4" fmla="*/ 0 w 52"/>
                <a:gd name="T5" fmla="*/ 20 h 29"/>
                <a:gd name="T6" fmla="*/ 2 w 52"/>
                <a:gd name="T7" fmla="*/ 25 h 29"/>
                <a:gd name="T8" fmla="*/ 5 w 52"/>
                <a:gd name="T9" fmla="*/ 29 h 29"/>
                <a:gd name="T10" fmla="*/ 14 w 52"/>
                <a:gd name="T11" fmla="*/ 29 h 29"/>
                <a:gd name="T12" fmla="*/ 14 w 52"/>
                <a:gd name="T13" fmla="*/ 29 h 29"/>
                <a:gd name="T14" fmla="*/ 23 w 52"/>
                <a:gd name="T15" fmla="*/ 29 h 29"/>
                <a:gd name="T16" fmla="*/ 34 w 52"/>
                <a:gd name="T17" fmla="*/ 25 h 29"/>
                <a:gd name="T18" fmla="*/ 43 w 52"/>
                <a:gd name="T19" fmla="*/ 20 h 29"/>
                <a:gd name="T20" fmla="*/ 50 w 52"/>
                <a:gd name="T21" fmla="*/ 14 h 29"/>
                <a:gd name="T22" fmla="*/ 50 w 52"/>
                <a:gd name="T23" fmla="*/ 14 h 29"/>
                <a:gd name="T24" fmla="*/ 52 w 52"/>
                <a:gd name="T25" fmla="*/ 9 h 29"/>
                <a:gd name="T26" fmla="*/ 52 w 52"/>
                <a:gd name="T27" fmla="*/ 5 h 29"/>
                <a:gd name="T28" fmla="*/ 47 w 52"/>
                <a:gd name="T29" fmla="*/ 0 h 29"/>
                <a:gd name="T30" fmla="*/ 38 w 52"/>
                <a:gd name="T31" fmla="*/ 0 h 29"/>
                <a:gd name="T32" fmla="*/ 38 w 52"/>
                <a:gd name="T33" fmla="*/ 0 h 29"/>
                <a:gd name="T34" fmla="*/ 29 w 52"/>
                <a:gd name="T35" fmla="*/ 0 h 29"/>
                <a:gd name="T36" fmla="*/ 20 w 52"/>
                <a:gd name="T37" fmla="*/ 5 h 29"/>
                <a:gd name="T38" fmla="*/ 11 w 52"/>
                <a:gd name="T39" fmla="*/ 9 h 29"/>
                <a:gd name="T40" fmla="*/ 5 w 52"/>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6"/>
                  </a:moveTo>
                  <a:lnTo>
                    <a:pt x="5" y="16"/>
                  </a:lnTo>
                  <a:lnTo>
                    <a:pt x="0" y="20"/>
                  </a:lnTo>
                  <a:lnTo>
                    <a:pt x="2" y="25"/>
                  </a:lnTo>
                  <a:lnTo>
                    <a:pt x="5" y="29"/>
                  </a:lnTo>
                  <a:lnTo>
                    <a:pt x="14" y="29"/>
                  </a:lnTo>
                  <a:lnTo>
                    <a:pt x="23" y="29"/>
                  </a:lnTo>
                  <a:lnTo>
                    <a:pt x="34" y="25"/>
                  </a:lnTo>
                  <a:lnTo>
                    <a:pt x="43" y="20"/>
                  </a:lnTo>
                  <a:lnTo>
                    <a:pt x="50" y="14"/>
                  </a:lnTo>
                  <a:lnTo>
                    <a:pt x="52" y="9"/>
                  </a:lnTo>
                  <a:lnTo>
                    <a:pt x="52" y="5"/>
                  </a:lnTo>
                  <a:lnTo>
                    <a:pt x="47" y="0"/>
                  </a:lnTo>
                  <a:lnTo>
                    <a:pt x="38" y="0"/>
                  </a:lnTo>
                  <a:lnTo>
                    <a:pt x="29" y="0"/>
                  </a:lnTo>
                  <a:lnTo>
                    <a:pt x="20" y="5"/>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2" name="Freeform 599">
              <a:extLst>
                <a:ext uri="{FF2B5EF4-FFF2-40B4-BE49-F238E27FC236}">
                  <a16:creationId xmlns:a16="http://schemas.microsoft.com/office/drawing/2014/main" xmlns="" id="{06633EA7-D2CA-5E46-8A3B-461EE66350E3}"/>
                </a:ext>
              </a:extLst>
            </p:cNvPr>
            <p:cNvSpPr>
              <a:spLocks/>
            </p:cNvSpPr>
            <p:nvPr/>
          </p:nvSpPr>
          <p:spPr bwMode="auto">
            <a:xfrm>
              <a:off x="2042" y="3681"/>
              <a:ext cx="52" cy="32"/>
            </a:xfrm>
            <a:custGeom>
              <a:avLst/>
              <a:gdLst>
                <a:gd name="T0" fmla="*/ 2 w 52"/>
                <a:gd name="T1" fmla="*/ 16 h 32"/>
                <a:gd name="T2" fmla="*/ 2 w 52"/>
                <a:gd name="T3" fmla="*/ 16 h 32"/>
                <a:gd name="T4" fmla="*/ 0 w 52"/>
                <a:gd name="T5" fmla="*/ 23 h 32"/>
                <a:gd name="T6" fmla="*/ 0 w 52"/>
                <a:gd name="T7" fmla="*/ 27 h 32"/>
                <a:gd name="T8" fmla="*/ 5 w 52"/>
                <a:gd name="T9" fmla="*/ 29 h 32"/>
                <a:gd name="T10" fmla="*/ 14 w 52"/>
                <a:gd name="T11" fmla="*/ 32 h 32"/>
                <a:gd name="T12" fmla="*/ 14 w 52"/>
                <a:gd name="T13" fmla="*/ 32 h 32"/>
                <a:gd name="T14" fmla="*/ 23 w 52"/>
                <a:gd name="T15" fmla="*/ 29 h 32"/>
                <a:gd name="T16" fmla="*/ 32 w 52"/>
                <a:gd name="T17" fmla="*/ 27 h 32"/>
                <a:gd name="T18" fmla="*/ 41 w 52"/>
                <a:gd name="T19" fmla="*/ 20 h 32"/>
                <a:gd name="T20" fmla="*/ 50 w 52"/>
                <a:gd name="T21" fmla="*/ 16 h 32"/>
                <a:gd name="T22" fmla="*/ 50 w 52"/>
                <a:gd name="T23" fmla="*/ 16 h 32"/>
                <a:gd name="T24" fmla="*/ 52 w 52"/>
                <a:gd name="T25" fmla="*/ 9 h 32"/>
                <a:gd name="T26" fmla="*/ 52 w 52"/>
                <a:gd name="T27" fmla="*/ 5 h 32"/>
                <a:gd name="T28" fmla="*/ 47 w 52"/>
                <a:gd name="T29" fmla="*/ 2 h 32"/>
                <a:gd name="T30" fmla="*/ 38 w 52"/>
                <a:gd name="T31" fmla="*/ 0 h 32"/>
                <a:gd name="T32" fmla="*/ 38 w 52"/>
                <a:gd name="T33" fmla="*/ 0 h 32"/>
                <a:gd name="T34" fmla="*/ 29 w 52"/>
                <a:gd name="T35" fmla="*/ 2 h 32"/>
                <a:gd name="T36" fmla="*/ 18 w 52"/>
                <a:gd name="T37" fmla="*/ 5 h 32"/>
                <a:gd name="T38" fmla="*/ 9 w 52"/>
                <a:gd name="T39" fmla="*/ 9 h 32"/>
                <a:gd name="T40" fmla="*/ 2 w 5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2">
                  <a:moveTo>
                    <a:pt x="2" y="16"/>
                  </a:moveTo>
                  <a:lnTo>
                    <a:pt x="2" y="16"/>
                  </a:lnTo>
                  <a:lnTo>
                    <a:pt x="0" y="23"/>
                  </a:lnTo>
                  <a:lnTo>
                    <a:pt x="0" y="27"/>
                  </a:lnTo>
                  <a:lnTo>
                    <a:pt x="5" y="29"/>
                  </a:lnTo>
                  <a:lnTo>
                    <a:pt x="14" y="32"/>
                  </a:lnTo>
                  <a:lnTo>
                    <a:pt x="23" y="29"/>
                  </a:lnTo>
                  <a:lnTo>
                    <a:pt x="32" y="27"/>
                  </a:lnTo>
                  <a:lnTo>
                    <a:pt x="41" y="20"/>
                  </a:lnTo>
                  <a:lnTo>
                    <a:pt x="50" y="16"/>
                  </a:lnTo>
                  <a:lnTo>
                    <a:pt x="52" y="9"/>
                  </a:lnTo>
                  <a:lnTo>
                    <a:pt x="52" y="5"/>
                  </a:lnTo>
                  <a:lnTo>
                    <a:pt x="47" y="2"/>
                  </a:lnTo>
                  <a:lnTo>
                    <a:pt x="38" y="0"/>
                  </a:lnTo>
                  <a:lnTo>
                    <a:pt x="29" y="2"/>
                  </a:lnTo>
                  <a:lnTo>
                    <a:pt x="18" y="5"/>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3" name="Freeform 600">
              <a:extLst>
                <a:ext uri="{FF2B5EF4-FFF2-40B4-BE49-F238E27FC236}">
                  <a16:creationId xmlns:a16="http://schemas.microsoft.com/office/drawing/2014/main" xmlns="" id="{40A2B3F4-A4FB-CD40-8C13-9E9BEA0D84BF}"/>
                </a:ext>
              </a:extLst>
            </p:cNvPr>
            <p:cNvSpPr>
              <a:spLocks/>
            </p:cNvSpPr>
            <p:nvPr/>
          </p:nvSpPr>
          <p:spPr bwMode="auto">
            <a:xfrm>
              <a:off x="2042" y="3681"/>
              <a:ext cx="52" cy="32"/>
            </a:xfrm>
            <a:custGeom>
              <a:avLst/>
              <a:gdLst>
                <a:gd name="T0" fmla="*/ 2 w 52"/>
                <a:gd name="T1" fmla="*/ 16 h 32"/>
                <a:gd name="T2" fmla="*/ 2 w 52"/>
                <a:gd name="T3" fmla="*/ 16 h 32"/>
                <a:gd name="T4" fmla="*/ 0 w 52"/>
                <a:gd name="T5" fmla="*/ 23 h 32"/>
                <a:gd name="T6" fmla="*/ 0 w 52"/>
                <a:gd name="T7" fmla="*/ 27 h 32"/>
                <a:gd name="T8" fmla="*/ 5 w 52"/>
                <a:gd name="T9" fmla="*/ 29 h 32"/>
                <a:gd name="T10" fmla="*/ 14 w 52"/>
                <a:gd name="T11" fmla="*/ 32 h 32"/>
                <a:gd name="T12" fmla="*/ 14 w 52"/>
                <a:gd name="T13" fmla="*/ 32 h 32"/>
                <a:gd name="T14" fmla="*/ 23 w 52"/>
                <a:gd name="T15" fmla="*/ 29 h 32"/>
                <a:gd name="T16" fmla="*/ 32 w 52"/>
                <a:gd name="T17" fmla="*/ 27 h 32"/>
                <a:gd name="T18" fmla="*/ 41 w 52"/>
                <a:gd name="T19" fmla="*/ 20 h 32"/>
                <a:gd name="T20" fmla="*/ 50 w 52"/>
                <a:gd name="T21" fmla="*/ 16 h 32"/>
                <a:gd name="T22" fmla="*/ 50 w 52"/>
                <a:gd name="T23" fmla="*/ 16 h 32"/>
                <a:gd name="T24" fmla="*/ 52 w 52"/>
                <a:gd name="T25" fmla="*/ 9 h 32"/>
                <a:gd name="T26" fmla="*/ 52 w 52"/>
                <a:gd name="T27" fmla="*/ 5 h 32"/>
                <a:gd name="T28" fmla="*/ 47 w 52"/>
                <a:gd name="T29" fmla="*/ 2 h 32"/>
                <a:gd name="T30" fmla="*/ 38 w 52"/>
                <a:gd name="T31" fmla="*/ 0 h 32"/>
                <a:gd name="T32" fmla="*/ 38 w 52"/>
                <a:gd name="T33" fmla="*/ 0 h 32"/>
                <a:gd name="T34" fmla="*/ 29 w 52"/>
                <a:gd name="T35" fmla="*/ 2 h 32"/>
                <a:gd name="T36" fmla="*/ 18 w 52"/>
                <a:gd name="T37" fmla="*/ 5 h 32"/>
                <a:gd name="T38" fmla="*/ 9 w 52"/>
                <a:gd name="T39" fmla="*/ 9 h 32"/>
                <a:gd name="T40" fmla="*/ 2 w 52"/>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2">
                  <a:moveTo>
                    <a:pt x="2" y="16"/>
                  </a:moveTo>
                  <a:lnTo>
                    <a:pt x="2" y="16"/>
                  </a:lnTo>
                  <a:lnTo>
                    <a:pt x="0" y="23"/>
                  </a:lnTo>
                  <a:lnTo>
                    <a:pt x="0" y="27"/>
                  </a:lnTo>
                  <a:lnTo>
                    <a:pt x="5" y="29"/>
                  </a:lnTo>
                  <a:lnTo>
                    <a:pt x="14" y="32"/>
                  </a:lnTo>
                  <a:lnTo>
                    <a:pt x="23" y="29"/>
                  </a:lnTo>
                  <a:lnTo>
                    <a:pt x="32" y="27"/>
                  </a:lnTo>
                  <a:lnTo>
                    <a:pt x="41" y="20"/>
                  </a:lnTo>
                  <a:lnTo>
                    <a:pt x="50" y="16"/>
                  </a:lnTo>
                  <a:lnTo>
                    <a:pt x="52" y="9"/>
                  </a:lnTo>
                  <a:lnTo>
                    <a:pt x="52" y="5"/>
                  </a:lnTo>
                  <a:lnTo>
                    <a:pt x="47" y="2"/>
                  </a:lnTo>
                  <a:lnTo>
                    <a:pt x="38" y="0"/>
                  </a:lnTo>
                  <a:lnTo>
                    <a:pt x="29" y="2"/>
                  </a:lnTo>
                  <a:lnTo>
                    <a:pt x="18" y="5"/>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4" name="Freeform 601">
              <a:extLst>
                <a:ext uri="{FF2B5EF4-FFF2-40B4-BE49-F238E27FC236}">
                  <a16:creationId xmlns:a16="http://schemas.microsoft.com/office/drawing/2014/main" xmlns="" id="{382BA31B-388A-ED4C-BBB2-3FA67346889C}"/>
                </a:ext>
              </a:extLst>
            </p:cNvPr>
            <p:cNvSpPr>
              <a:spLocks/>
            </p:cNvSpPr>
            <p:nvPr/>
          </p:nvSpPr>
          <p:spPr bwMode="auto">
            <a:xfrm>
              <a:off x="1995" y="3681"/>
              <a:ext cx="54" cy="32"/>
            </a:xfrm>
            <a:custGeom>
              <a:avLst/>
              <a:gdLst>
                <a:gd name="T0" fmla="*/ 4 w 54"/>
                <a:gd name="T1" fmla="*/ 16 h 32"/>
                <a:gd name="T2" fmla="*/ 4 w 54"/>
                <a:gd name="T3" fmla="*/ 16 h 32"/>
                <a:gd name="T4" fmla="*/ 0 w 54"/>
                <a:gd name="T5" fmla="*/ 23 h 32"/>
                <a:gd name="T6" fmla="*/ 2 w 54"/>
                <a:gd name="T7" fmla="*/ 27 h 32"/>
                <a:gd name="T8" fmla="*/ 6 w 54"/>
                <a:gd name="T9" fmla="*/ 29 h 32"/>
                <a:gd name="T10" fmla="*/ 13 w 54"/>
                <a:gd name="T11" fmla="*/ 32 h 32"/>
                <a:gd name="T12" fmla="*/ 13 w 54"/>
                <a:gd name="T13" fmla="*/ 32 h 32"/>
                <a:gd name="T14" fmla="*/ 24 w 54"/>
                <a:gd name="T15" fmla="*/ 29 h 32"/>
                <a:gd name="T16" fmla="*/ 34 w 54"/>
                <a:gd name="T17" fmla="*/ 27 h 32"/>
                <a:gd name="T18" fmla="*/ 43 w 54"/>
                <a:gd name="T19" fmla="*/ 23 h 32"/>
                <a:gd name="T20" fmla="*/ 49 w 54"/>
                <a:gd name="T21" fmla="*/ 16 h 32"/>
                <a:gd name="T22" fmla="*/ 49 w 54"/>
                <a:gd name="T23" fmla="*/ 16 h 32"/>
                <a:gd name="T24" fmla="*/ 54 w 54"/>
                <a:gd name="T25" fmla="*/ 9 h 32"/>
                <a:gd name="T26" fmla="*/ 54 w 54"/>
                <a:gd name="T27" fmla="*/ 5 h 32"/>
                <a:gd name="T28" fmla="*/ 49 w 54"/>
                <a:gd name="T29" fmla="*/ 2 h 32"/>
                <a:gd name="T30" fmla="*/ 40 w 54"/>
                <a:gd name="T31" fmla="*/ 0 h 32"/>
                <a:gd name="T32" fmla="*/ 40 w 54"/>
                <a:gd name="T33" fmla="*/ 0 h 32"/>
                <a:gd name="T34" fmla="*/ 31 w 54"/>
                <a:gd name="T35" fmla="*/ 2 h 32"/>
                <a:gd name="T36" fmla="*/ 20 w 54"/>
                <a:gd name="T37" fmla="*/ 5 h 32"/>
                <a:gd name="T38" fmla="*/ 11 w 54"/>
                <a:gd name="T39" fmla="*/ 11 h 32"/>
                <a:gd name="T40" fmla="*/ 4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4" y="16"/>
                  </a:moveTo>
                  <a:lnTo>
                    <a:pt x="4" y="16"/>
                  </a:lnTo>
                  <a:lnTo>
                    <a:pt x="0" y="23"/>
                  </a:lnTo>
                  <a:lnTo>
                    <a:pt x="2" y="27"/>
                  </a:lnTo>
                  <a:lnTo>
                    <a:pt x="6" y="29"/>
                  </a:lnTo>
                  <a:lnTo>
                    <a:pt x="13" y="32"/>
                  </a:lnTo>
                  <a:lnTo>
                    <a:pt x="24" y="29"/>
                  </a:lnTo>
                  <a:lnTo>
                    <a:pt x="34" y="27"/>
                  </a:lnTo>
                  <a:lnTo>
                    <a:pt x="43" y="23"/>
                  </a:lnTo>
                  <a:lnTo>
                    <a:pt x="49" y="16"/>
                  </a:lnTo>
                  <a:lnTo>
                    <a:pt x="54" y="9"/>
                  </a:lnTo>
                  <a:lnTo>
                    <a:pt x="54" y="5"/>
                  </a:lnTo>
                  <a:lnTo>
                    <a:pt x="49" y="2"/>
                  </a:lnTo>
                  <a:lnTo>
                    <a:pt x="40" y="0"/>
                  </a:lnTo>
                  <a:lnTo>
                    <a:pt x="31" y="2"/>
                  </a:lnTo>
                  <a:lnTo>
                    <a:pt x="20" y="5"/>
                  </a:lnTo>
                  <a:lnTo>
                    <a:pt x="11" y="11"/>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5" name="Freeform 602">
              <a:extLst>
                <a:ext uri="{FF2B5EF4-FFF2-40B4-BE49-F238E27FC236}">
                  <a16:creationId xmlns:a16="http://schemas.microsoft.com/office/drawing/2014/main" xmlns="" id="{B83D3E15-94E2-2446-A458-57FC049B8918}"/>
                </a:ext>
              </a:extLst>
            </p:cNvPr>
            <p:cNvSpPr>
              <a:spLocks/>
            </p:cNvSpPr>
            <p:nvPr/>
          </p:nvSpPr>
          <p:spPr bwMode="auto">
            <a:xfrm>
              <a:off x="1995" y="3681"/>
              <a:ext cx="54" cy="32"/>
            </a:xfrm>
            <a:custGeom>
              <a:avLst/>
              <a:gdLst>
                <a:gd name="T0" fmla="*/ 4 w 54"/>
                <a:gd name="T1" fmla="*/ 16 h 32"/>
                <a:gd name="T2" fmla="*/ 4 w 54"/>
                <a:gd name="T3" fmla="*/ 16 h 32"/>
                <a:gd name="T4" fmla="*/ 0 w 54"/>
                <a:gd name="T5" fmla="*/ 23 h 32"/>
                <a:gd name="T6" fmla="*/ 2 w 54"/>
                <a:gd name="T7" fmla="*/ 27 h 32"/>
                <a:gd name="T8" fmla="*/ 6 w 54"/>
                <a:gd name="T9" fmla="*/ 29 h 32"/>
                <a:gd name="T10" fmla="*/ 13 w 54"/>
                <a:gd name="T11" fmla="*/ 32 h 32"/>
                <a:gd name="T12" fmla="*/ 13 w 54"/>
                <a:gd name="T13" fmla="*/ 32 h 32"/>
                <a:gd name="T14" fmla="*/ 24 w 54"/>
                <a:gd name="T15" fmla="*/ 29 h 32"/>
                <a:gd name="T16" fmla="*/ 34 w 54"/>
                <a:gd name="T17" fmla="*/ 27 h 32"/>
                <a:gd name="T18" fmla="*/ 43 w 54"/>
                <a:gd name="T19" fmla="*/ 23 h 32"/>
                <a:gd name="T20" fmla="*/ 49 w 54"/>
                <a:gd name="T21" fmla="*/ 16 h 32"/>
                <a:gd name="T22" fmla="*/ 49 w 54"/>
                <a:gd name="T23" fmla="*/ 16 h 32"/>
                <a:gd name="T24" fmla="*/ 54 w 54"/>
                <a:gd name="T25" fmla="*/ 9 h 32"/>
                <a:gd name="T26" fmla="*/ 54 w 54"/>
                <a:gd name="T27" fmla="*/ 5 h 32"/>
                <a:gd name="T28" fmla="*/ 49 w 54"/>
                <a:gd name="T29" fmla="*/ 2 h 32"/>
                <a:gd name="T30" fmla="*/ 40 w 54"/>
                <a:gd name="T31" fmla="*/ 0 h 32"/>
                <a:gd name="T32" fmla="*/ 40 w 54"/>
                <a:gd name="T33" fmla="*/ 0 h 32"/>
                <a:gd name="T34" fmla="*/ 31 w 54"/>
                <a:gd name="T35" fmla="*/ 2 h 32"/>
                <a:gd name="T36" fmla="*/ 20 w 54"/>
                <a:gd name="T37" fmla="*/ 5 h 32"/>
                <a:gd name="T38" fmla="*/ 11 w 54"/>
                <a:gd name="T39" fmla="*/ 11 h 32"/>
                <a:gd name="T40" fmla="*/ 4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4" y="16"/>
                  </a:moveTo>
                  <a:lnTo>
                    <a:pt x="4" y="16"/>
                  </a:lnTo>
                  <a:lnTo>
                    <a:pt x="0" y="23"/>
                  </a:lnTo>
                  <a:lnTo>
                    <a:pt x="2" y="27"/>
                  </a:lnTo>
                  <a:lnTo>
                    <a:pt x="6" y="29"/>
                  </a:lnTo>
                  <a:lnTo>
                    <a:pt x="13" y="32"/>
                  </a:lnTo>
                  <a:lnTo>
                    <a:pt x="24" y="29"/>
                  </a:lnTo>
                  <a:lnTo>
                    <a:pt x="34" y="27"/>
                  </a:lnTo>
                  <a:lnTo>
                    <a:pt x="43" y="23"/>
                  </a:lnTo>
                  <a:lnTo>
                    <a:pt x="49" y="16"/>
                  </a:lnTo>
                  <a:lnTo>
                    <a:pt x="54" y="9"/>
                  </a:lnTo>
                  <a:lnTo>
                    <a:pt x="54" y="5"/>
                  </a:lnTo>
                  <a:lnTo>
                    <a:pt x="49" y="2"/>
                  </a:lnTo>
                  <a:lnTo>
                    <a:pt x="40" y="0"/>
                  </a:lnTo>
                  <a:lnTo>
                    <a:pt x="31" y="2"/>
                  </a:lnTo>
                  <a:lnTo>
                    <a:pt x="20" y="5"/>
                  </a:lnTo>
                  <a:lnTo>
                    <a:pt x="11" y="11"/>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6" name="Freeform 603">
              <a:extLst>
                <a:ext uri="{FF2B5EF4-FFF2-40B4-BE49-F238E27FC236}">
                  <a16:creationId xmlns:a16="http://schemas.microsoft.com/office/drawing/2014/main" xmlns="" id="{BB2F29E4-1215-644C-8819-57180A163483}"/>
                </a:ext>
              </a:extLst>
            </p:cNvPr>
            <p:cNvSpPr>
              <a:spLocks/>
            </p:cNvSpPr>
            <p:nvPr/>
          </p:nvSpPr>
          <p:spPr bwMode="auto">
            <a:xfrm>
              <a:off x="1950" y="3683"/>
              <a:ext cx="54" cy="30"/>
            </a:xfrm>
            <a:custGeom>
              <a:avLst/>
              <a:gdLst>
                <a:gd name="T0" fmla="*/ 4 w 54"/>
                <a:gd name="T1" fmla="*/ 14 h 30"/>
                <a:gd name="T2" fmla="*/ 4 w 54"/>
                <a:gd name="T3" fmla="*/ 14 h 30"/>
                <a:gd name="T4" fmla="*/ 0 w 54"/>
                <a:gd name="T5" fmla="*/ 21 h 30"/>
                <a:gd name="T6" fmla="*/ 0 w 54"/>
                <a:gd name="T7" fmla="*/ 25 h 30"/>
                <a:gd name="T8" fmla="*/ 4 w 54"/>
                <a:gd name="T9" fmla="*/ 30 h 30"/>
                <a:gd name="T10" fmla="*/ 11 w 54"/>
                <a:gd name="T11" fmla="*/ 30 h 30"/>
                <a:gd name="T12" fmla="*/ 11 w 54"/>
                <a:gd name="T13" fmla="*/ 30 h 30"/>
                <a:gd name="T14" fmla="*/ 22 w 54"/>
                <a:gd name="T15" fmla="*/ 27 h 30"/>
                <a:gd name="T16" fmla="*/ 33 w 54"/>
                <a:gd name="T17" fmla="*/ 25 h 30"/>
                <a:gd name="T18" fmla="*/ 42 w 54"/>
                <a:gd name="T19" fmla="*/ 21 h 30"/>
                <a:gd name="T20" fmla="*/ 49 w 54"/>
                <a:gd name="T21" fmla="*/ 14 h 30"/>
                <a:gd name="T22" fmla="*/ 49 w 54"/>
                <a:gd name="T23" fmla="*/ 14 h 30"/>
                <a:gd name="T24" fmla="*/ 54 w 54"/>
                <a:gd name="T25" fmla="*/ 9 h 30"/>
                <a:gd name="T26" fmla="*/ 51 w 54"/>
                <a:gd name="T27" fmla="*/ 3 h 30"/>
                <a:gd name="T28" fmla="*/ 47 w 54"/>
                <a:gd name="T29" fmla="*/ 0 h 30"/>
                <a:gd name="T30" fmla="*/ 40 w 54"/>
                <a:gd name="T31" fmla="*/ 0 h 30"/>
                <a:gd name="T32" fmla="*/ 40 w 54"/>
                <a:gd name="T33" fmla="*/ 0 h 30"/>
                <a:gd name="T34" fmla="*/ 31 w 54"/>
                <a:gd name="T35" fmla="*/ 0 h 30"/>
                <a:gd name="T36" fmla="*/ 20 w 54"/>
                <a:gd name="T37" fmla="*/ 5 h 30"/>
                <a:gd name="T38" fmla="*/ 11 w 54"/>
                <a:gd name="T39" fmla="*/ 9 h 30"/>
                <a:gd name="T40" fmla="*/ 4 w 54"/>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0">
                  <a:moveTo>
                    <a:pt x="4" y="14"/>
                  </a:moveTo>
                  <a:lnTo>
                    <a:pt x="4" y="14"/>
                  </a:lnTo>
                  <a:lnTo>
                    <a:pt x="0" y="21"/>
                  </a:lnTo>
                  <a:lnTo>
                    <a:pt x="0" y="25"/>
                  </a:lnTo>
                  <a:lnTo>
                    <a:pt x="4" y="30"/>
                  </a:lnTo>
                  <a:lnTo>
                    <a:pt x="11" y="30"/>
                  </a:lnTo>
                  <a:lnTo>
                    <a:pt x="22" y="27"/>
                  </a:lnTo>
                  <a:lnTo>
                    <a:pt x="33" y="25"/>
                  </a:lnTo>
                  <a:lnTo>
                    <a:pt x="42" y="21"/>
                  </a:lnTo>
                  <a:lnTo>
                    <a:pt x="49" y="14"/>
                  </a:lnTo>
                  <a:lnTo>
                    <a:pt x="54" y="9"/>
                  </a:lnTo>
                  <a:lnTo>
                    <a:pt x="51" y="3"/>
                  </a:lnTo>
                  <a:lnTo>
                    <a:pt x="47" y="0"/>
                  </a:lnTo>
                  <a:lnTo>
                    <a:pt x="40" y="0"/>
                  </a:lnTo>
                  <a:lnTo>
                    <a:pt x="31" y="0"/>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7" name="Freeform 604">
              <a:extLst>
                <a:ext uri="{FF2B5EF4-FFF2-40B4-BE49-F238E27FC236}">
                  <a16:creationId xmlns:a16="http://schemas.microsoft.com/office/drawing/2014/main" xmlns="" id="{5C01D531-144C-ED41-9660-5282B437406E}"/>
                </a:ext>
              </a:extLst>
            </p:cNvPr>
            <p:cNvSpPr>
              <a:spLocks/>
            </p:cNvSpPr>
            <p:nvPr/>
          </p:nvSpPr>
          <p:spPr bwMode="auto">
            <a:xfrm>
              <a:off x="1950" y="3683"/>
              <a:ext cx="54" cy="30"/>
            </a:xfrm>
            <a:custGeom>
              <a:avLst/>
              <a:gdLst>
                <a:gd name="T0" fmla="*/ 4 w 54"/>
                <a:gd name="T1" fmla="*/ 14 h 30"/>
                <a:gd name="T2" fmla="*/ 4 w 54"/>
                <a:gd name="T3" fmla="*/ 14 h 30"/>
                <a:gd name="T4" fmla="*/ 0 w 54"/>
                <a:gd name="T5" fmla="*/ 21 h 30"/>
                <a:gd name="T6" fmla="*/ 0 w 54"/>
                <a:gd name="T7" fmla="*/ 25 h 30"/>
                <a:gd name="T8" fmla="*/ 4 w 54"/>
                <a:gd name="T9" fmla="*/ 30 h 30"/>
                <a:gd name="T10" fmla="*/ 11 w 54"/>
                <a:gd name="T11" fmla="*/ 30 h 30"/>
                <a:gd name="T12" fmla="*/ 11 w 54"/>
                <a:gd name="T13" fmla="*/ 30 h 30"/>
                <a:gd name="T14" fmla="*/ 22 w 54"/>
                <a:gd name="T15" fmla="*/ 27 h 30"/>
                <a:gd name="T16" fmla="*/ 33 w 54"/>
                <a:gd name="T17" fmla="*/ 25 h 30"/>
                <a:gd name="T18" fmla="*/ 42 w 54"/>
                <a:gd name="T19" fmla="*/ 21 h 30"/>
                <a:gd name="T20" fmla="*/ 49 w 54"/>
                <a:gd name="T21" fmla="*/ 14 h 30"/>
                <a:gd name="T22" fmla="*/ 49 w 54"/>
                <a:gd name="T23" fmla="*/ 14 h 30"/>
                <a:gd name="T24" fmla="*/ 54 w 54"/>
                <a:gd name="T25" fmla="*/ 9 h 30"/>
                <a:gd name="T26" fmla="*/ 51 w 54"/>
                <a:gd name="T27" fmla="*/ 3 h 30"/>
                <a:gd name="T28" fmla="*/ 47 w 54"/>
                <a:gd name="T29" fmla="*/ 0 h 30"/>
                <a:gd name="T30" fmla="*/ 40 w 54"/>
                <a:gd name="T31" fmla="*/ 0 h 30"/>
                <a:gd name="T32" fmla="*/ 40 w 54"/>
                <a:gd name="T33" fmla="*/ 0 h 30"/>
                <a:gd name="T34" fmla="*/ 31 w 54"/>
                <a:gd name="T35" fmla="*/ 0 h 30"/>
                <a:gd name="T36" fmla="*/ 20 w 54"/>
                <a:gd name="T37" fmla="*/ 5 h 30"/>
                <a:gd name="T38" fmla="*/ 11 w 54"/>
                <a:gd name="T39" fmla="*/ 9 h 30"/>
                <a:gd name="T40" fmla="*/ 4 w 54"/>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0">
                  <a:moveTo>
                    <a:pt x="4" y="14"/>
                  </a:moveTo>
                  <a:lnTo>
                    <a:pt x="4" y="14"/>
                  </a:lnTo>
                  <a:lnTo>
                    <a:pt x="0" y="21"/>
                  </a:lnTo>
                  <a:lnTo>
                    <a:pt x="0" y="25"/>
                  </a:lnTo>
                  <a:lnTo>
                    <a:pt x="4" y="30"/>
                  </a:lnTo>
                  <a:lnTo>
                    <a:pt x="11" y="30"/>
                  </a:lnTo>
                  <a:lnTo>
                    <a:pt x="22" y="27"/>
                  </a:lnTo>
                  <a:lnTo>
                    <a:pt x="33" y="25"/>
                  </a:lnTo>
                  <a:lnTo>
                    <a:pt x="42" y="21"/>
                  </a:lnTo>
                  <a:lnTo>
                    <a:pt x="49" y="14"/>
                  </a:lnTo>
                  <a:lnTo>
                    <a:pt x="54" y="9"/>
                  </a:lnTo>
                  <a:lnTo>
                    <a:pt x="51" y="3"/>
                  </a:lnTo>
                  <a:lnTo>
                    <a:pt x="47" y="0"/>
                  </a:lnTo>
                  <a:lnTo>
                    <a:pt x="40" y="0"/>
                  </a:lnTo>
                  <a:lnTo>
                    <a:pt x="31" y="0"/>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8" name="Freeform 605">
              <a:extLst>
                <a:ext uri="{FF2B5EF4-FFF2-40B4-BE49-F238E27FC236}">
                  <a16:creationId xmlns:a16="http://schemas.microsoft.com/office/drawing/2014/main" xmlns="" id="{4AA84AC1-77D2-D34B-8185-227BEC5E10E7}"/>
                </a:ext>
              </a:extLst>
            </p:cNvPr>
            <p:cNvSpPr>
              <a:spLocks/>
            </p:cNvSpPr>
            <p:nvPr/>
          </p:nvSpPr>
          <p:spPr bwMode="auto">
            <a:xfrm>
              <a:off x="1902" y="3683"/>
              <a:ext cx="54" cy="30"/>
            </a:xfrm>
            <a:custGeom>
              <a:avLst/>
              <a:gdLst>
                <a:gd name="T0" fmla="*/ 5 w 54"/>
                <a:gd name="T1" fmla="*/ 16 h 30"/>
                <a:gd name="T2" fmla="*/ 5 w 54"/>
                <a:gd name="T3" fmla="*/ 16 h 30"/>
                <a:gd name="T4" fmla="*/ 0 w 54"/>
                <a:gd name="T5" fmla="*/ 21 h 30"/>
                <a:gd name="T6" fmla="*/ 0 w 54"/>
                <a:gd name="T7" fmla="*/ 25 h 30"/>
                <a:gd name="T8" fmla="*/ 5 w 54"/>
                <a:gd name="T9" fmla="*/ 30 h 30"/>
                <a:gd name="T10" fmla="*/ 14 w 54"/>
                <a:gd name="T11" fmla="*/ 30 h 30"/>
                <a:gd name="T12" fmla="*/ 14 w 54"/>
                <a:gd name="T13" fmla="*/ 30 h 30"/>
                <a:gd name="T14" fmla="*/ 23 w 54"/>
                <a:gd name="T15" fmla="*/ 30 h 30"/>
                <a:gd name="T16" fmla="*/ 34 w 54"/>
                <a:gd name="T17" fmla="*/ 25 h 30"/>
                <a:gd name="T18" fmla="*/ 43 w 54"/>
                <a:gd name="T19" fmla="*/ 21 h 30"/>
                <a:gd name="T20" fmla="*/ 50 w 54"/>
                <a:gd name="T21" fmla="*/ 14 h 30"/>
                <a:gd name="T22" fmla="*/ 50 w 54"/>
                <a:gd name="T23" fmla="*/ 14 h 30"/>
                <a:gd name="T24" fmla="*/ 54 w 54"/>
                <a:gd name="T25" fmla="*/ 9 h 30"/>
                <a:gd name="T26" fmla="*/ 54 w 54"/>
                <a:gd name="T27" fmla="*/ 5 h 30"/>
                <a:gd name="T28" fmla="*/ 50 w 54"/>
                <a:gd name="T29" fmla="*/ 0 h 30"/>
                <a:gd name="T30" fmla="*/ 43 w 54"/>
                <a:gd name="T31" fmla="*/ 0 h 30"/>
                <a:gd name="T32" fmla="*/ 43 w 54"/>
                <a:gd name="T33" fmla="*/ 0 h 30"/>
                <a:gd name="T34" fmla="*/ 32 w 54"/>
                <a:gd name="T35" fmla="*/ 0 h 30"/>
                <a:gd name="T36" fmla="*/ 21 w 54"/>
                <a:gd name="T37" fmla="*/ 5 h 30"/>
                <a:gd name="T38" fmla="*/ 12 w 54"/>
                <a:gd name="T39" fmla="*/ 9 h 30"/>
                <a:gd name="T40" fmla="*/ 5 w 54"/>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0">
                  <a:moveTo>
                    <a:pt x="5" y="16"/>
                  </a:moveTo>
                  <a:lnTo>
                    <a:pt x="5" y="16"/>
                  </a:lnTo>
                  <a:lnTo>
                    <a:pt x="0" y="21"/>
                  </a:lnTo>
                  <a:lnTo>
                    <a:pt x="0" y="25"/>
                  </a:lnTo>
                  <a:lnTo>
                    <a:pt x="5" y="30"/>
                  </a:lnTo>
                  <a:lnTo>
                    <a:pt x="14" y="30"/>
                  </a:lnTo>
                  <a:lnTo>
                    <a:pt x="23" y="30"/>
                  </a:lnTo>
                  <a:lnTo>
                    <a:pt x="34" y="25"/>
                  </a:lnTo>
                  <a:lnTo>
                    <a:pt x="43" y="21"/>
                  </a:lnTo>
                  <a:lnTo>
                    <a:pt x="50" y="14"/>
                  </a:lnTo>
                  <a:lnTo>
                    <a:pt x="54" y="9"/>
                  </a:lnTo>
                  <a:lnTo>
                    <a:pt x="54" y="5"/>
                  </a:lnTo>
                  <a:lnTo>
                    <a:pt x="50" y="0"/>
                  </a:lnTo>
                  <a:lnTo>
                    <a:pt x="43" y="0"/>
                  </a:lnTo>
                  <a:lnTo>
                    <a:pt x="32" y="0"/>
                  </a:lnTo>
                  <a:lnTo>
                    <a:pt x="21" y="5"/>
                  </a:lnTo>
                  <a:lnTo>
                    <a:pt x="12"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89" name="Freeform 606">
              <a:extLst>
                <a:ext uri="{FF2B5EF4-FFF2-40B4-BE49-F238E27FC236}">
                  <a16:creationId xmlns:a16="http://schemas.microsoft.com/office/drawing/2014/main" xmlns="" id="{31E5908A-63E6-F34A-9BB5-6EDE2F7E8EBA}"/>
                </a:ext>
              </a:extLst>
            </p:cNvPr>
            <p:cNvSpPr>
              <a:spLocks/>
            </p:cNvSpPr>
            <p:nvPr/>
          </p:nvSpPr>
          <p:spPr bwMode="auto">
            <a:xfrm>
              <a:off x="1902" y="3683"/>
              <a:ext cx="54" cy="30"/>
            </a:xfrm>
            <a:custGeom>
              <a:avLst/>
              <a:gdLst>
                <a:gd name="T0" fmla="*/ 5 w 54"/>
                <a:gd name="T1" fmla="*/ 16 h 30"/>
                <a:gd name="T2" fmla="*/ 5 w 54"/>
                <a:gd name="T3" fmla="*/ 16 h 30"/>
                <a:gd name="T4" fmla="*/ 0 w 54"/>
                <a:gd name="T5" fmla="*/ 21 h 30"/>
                <a:gd name="T6" fmla="*/ 0 w 54"/>
                <a:gd name="T7" fmla="*/ 25 h 30"/>
                <a:gd name="T8" fmla="*/ 5 w 54"/>
                <a:gd name="T9" fmla="*/ 30 h 30"/>
                <a:gd name="T10" fmla="*/ 14 w 54"/>
                <a:gd name="T11" fmla="*/ 30 h 30"/>
                <a:gd name="T12" fmla="*/ 14 w 54"/>
                <a:gd name="T13" fmla="*/ 30 h 30"/>
                <a:gd name="T14" fmla="*/ 23 w 54"/>
                <a:gd name="T15" fmla="*/ 30 h 30"/>
                <a:gd name="T16" fmla="*/ 34 w 54"/>
                <a:gd name="T17" fmla="*/ 25 h 30"/>
                <a:gd name="T18" fmla="*/ 43 w 54"/>
                <a:gd name="T19" fmla="*/ 21 h 30"/>
                <a:gd name="T20" fmla="*/ 50 w 54"/>
                <a:gd name="T21" fmla="*/ 14 h 30"/>
                <a:gd name="T22" fmla="*/ 50 w 54"/>
                <a:gd name="T23" fmla="*/ 14 h 30"/>
                <a:gd name="T24" fmla="*/ 54 w 54"/>
                <a:gd name="T25" fmla="*/ 9 h 30"/>
                <a:gd name="T26" fmla="*/ 54 w 54"/>
                <a:gd name="T27" fmla="*/ 5 h 30"/>
                <a:gd name="T28" fmla="*/ 50 w 54"/>
                <a:gd name="T29" fmla="*/ 0 h 30"/>
                <a:gd name="T30" fmla="*/ 43 w 54"/>
                <a:gd name="T31" fmla="*/ 0 h 30"/>
                <a:gd name="T32" fmla="*/ 43 w 54"/>
                <a:gd name="T33" fmla="*/ 0 h 30"/>
                <a:gd name="T34" fmla="*/ 32 w 54"/>
                <a:gd name="T35" fmla="*/ 0 h 30"/>
                <a:gd name="T36" fmla="*/ 21 w 54"/>
                <a:gd name="T37" fmla="*/ 5 h 30"/>
                <a:gd name="T38" fmla="*/ 12 w 54"/>
                <a:gd name="T39" fmla="*/ 9 h 30"/>
                <a:gd name="T40" fmla="*/ 5 w 54"/>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0">
                  <a:moveTo>
                    <a:pt x="5" y="16"/>
                  </a:moveTo>
                  <a:lnTo>
                    <a:pt x="5" y="16"/>
                  </a:lnTo>
                  <a:lnTo>
                    <a:pt x="0" y="21"/>
                  </a:lnTo>
                  <a:lnTo>
                    <a:pt x="0" y="25"/>
                  </a:lnTo>
                  <a:lnTo>
                    <a:pt x="5" y="30"/>
                  </a:lnTo>
                  <a:lnTo>
                    <a:pt x="14" y="30"/>
                  </a:lnTo>
                  <a:lnTo>
                    <a:pt x="23" y="30"/>
                  </a:lnTo>
                  <a:lnTo>
                    <a:pt x="34" y="25"/>
                  </a:lnTo>
                  <a:lnTo>
                    <a:pt x="43" y="21"/>
                  </a:lnTo>
                  <a:lnTo>
                    <a:pt x="50" y="14"/>
                  </a:lnTo>
                  <a:lnTo>
                    <a:pt x="54" y="9"/>
                  </a:lnTo>
                  <a:lnTo>
                    <a:pt x="54" y="5"/>
                  </a:lnTo>
                  <a:lnTo>
                    <a:pt x="50" y="0"/>
                  </a:lnTo>
                  <a:lnTo>
                    <a:pt x="43" y="0"/>
                  </a:lnTo>
                  <a:lnTo>
                    <a:pt x="32" y="0"/>
                  </a:lnTo>
                  <a:lnTo>
                    <a:pt x="21" y="5"/>
                  </a:lnTo>
                  <a:lnTo>
                    <a:pt x="12"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4390" name="Group 808">
            <a:extLst>
              <a:ext uri="{FF2B5EF4-FFF2-40B4-BE49-F238E27FC236}">
                <a16:creationId xmlns:a16="http://schemas.microsoft.com/office/drawing/2014/main" xmlns="" id="{ACA432C3-83EB-9549-A658-1B1E00B7D6E1}"/>
              </a:ext>
            </a:extLst>
          </p:cNvPr>
          <p:cNvGrpSpPr>
            <a:grpSpLocks/>
          </p:cNvGrpSpPr>
          <p:nvPr/>
        </p:nvGrpSpPr>
        <p:grpSpPr bwMode="auto">
          <a:xfrm>
            <a:off x="1549400" y="5335588"/>
            <a:ext cx="6310313" cy="257175"/>
            <a:chOff x="1517" y="3555"/>
            <a:chExt cx="3975" cy="162"/>
          </a:xfrm>
        </p:grpSpPr>
        <p:sp>
          <p:nvSpPr>
            <p:cNvPr id="4391" name="Freeform 608">
              <a:extLst>
                <a:ext uri="{FF2B5EF4-FFF2-40B4-BE49-F238E27FC236}">
                  <a16:creationId xmlns:a16="http://schemas.microsoft.com/office/drawing/2014/main" xmlns="" id="{9EF5211C-9FB8-EB41-B95E-A16792F5E10A}"/>
                </a:ext>
              </a:extLst>
            </p:cNvPr>
            <p:cNvSpPr>
              <a:spLocks/>
            </p:cNvSpPr>
            <p:nvPr/>
          </p:nvSpPr>
          <p:spPr bwMode="auto">
            <a:xfrm>
              <a:off x="1855" y="3683"/>
              <a:ext cx="56" cy="30"/>
            </a:xfrm>
            <a:custGeom>
              <a:avLst/>
              <a:gdLst>
                <a:gd name="T0" fmla="*/ 5 w 56"/>
                <a:gd name="T1" fmla="*/ 16 h 30"/>
                <a:gd name="T2" fmla="*/ 5 w 56"/>
                <a:gd name="T3" fmla="*/ 16 h 30"/>
                <a:gd name="T4" fmla="*/ 0 w 56"/>
                <a:gd name="T5" fmla="*/ 21 h 30"/>
                <a:gd name="T6" fmla="*/ 0 w 56"/>
                <a:gd name="T7" fmla="*/ 27 h 30"/>
                <a:gd name="T8" fmla="*/ 5 w 56"/>
                <a:gd name="T9" fmla="*/ 30 h 30"/>
                <a:gd name="T10" fmla="*/ 14 w 56"/>
                <a:gd name="T11" fmla="*/ 30 h 30"/>
                <a:gd name="T12" fmla="*/ 14 w 56"/>
                <a:gd name="T13" fmla="*/ 30 h 30"/>
                <a:gd name="T14" fmla="*/ 23 w 56"/>
                <a:gd name="T15" fmla="*/ 30 h 30"/>
                <a:gd name="T16" fmla="*/ 34 w 56"/>
                <a:gd name="T17" fmla="*/ 25 h 30"/>
                <a:gd name="T18" fmla="*/ 43 w 56"/>
                <a:gd name="T19" fmla="*/ 21 h 30"/>
                <a:gd name="T20" fmla="*/ 52 w 56"/>
                <a:gd name="T21" fmla="*/ 16 h 30"/>
                <a:gd name="T22" fmla="*/ 52 w 56"/>
                <a:gd name="T23" fmla="*/ 16 h 30"/>
                <a:gd name="T24" fmla="*/ 56 w 56"/>
                <a:gd name="T25" fmla="*/ 9 h 30"/>
                <a:gd name="T26" fmla="*/ 54 w 56"/>
                <a:gd name="T27" fmla="*/ 5 h 30"/>
                <a:gd name="T28" fmla="*/ 52 w 56"/>
                <a:gd name="T29" fmla="*/ 3 h 30"/>
                <a:gd name="T30" fmla="*/ 43 w 56"/>
                <a:gd name="T31" fmla="*/ 0 h 30"/>
                <a:gd name="T32" fmla="*/ 43 w 56"/>
                <a:gd name="T33" fmla="*/ 0 h 30"/>
                <a:gd name="T34" fmla="*/ 34 w 56"/>
                <a:gd name="T35" fmla="*/ 3 h 30"/>
                <a:gd name="T36" fmla="*/ 23 w 56"/>
                <a:gd name="T37" fmla="*/ 5 h 30"/>
                <a:gd name="T38" fmla="*/ 11 w 56"/>
                <a:gd name="T39" fmla="*/ 9 h 30"/>
                <a:gd name="T40" fmla="*/ 5 w 5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5" y="16"/>
                  </a:moveTo>
                  <a:lnTo>
                    <a:pt x="5" y="16"/>
                  </a:lnTo>
                  <a:lnTo>
                    <a:pt x="0" y="21"/>
                  </a:lnTo>
                  <a:lnTo>
                    <a:pt x="0" y="27"/>
                  </a:lnTo>
                  <a:lnTo>
                    <a:pt x="5" y="30"/>
                  </a:lnTo>
                  <a:lnTo>
                    <a:pt x="14" y="30"/>
                  </a:lnTo>
                  <a:lnTo>
                    <a:pt x="23" y="30"/>
                  </a:lnTo>
                  <a:lnTo>
                    <a:pt x="34" y="25"/>
                  </a:lnTo>
                  <a:lnTo>
                    <a:pt x="43" y="21"/>
                  </a:lnTo>
                  <a:lnTo>
                    <a:pt x="52" y="16"/>
                  </a:lnTo>
                  <a:lnTo>
                    <a:pt x="56" y="9"/>
                  </a:lnTo>
                  <a:lnTo>
                    <a:pt x="54" y="5"/>
                  </a:lnTo>
                  <a:lnTo>
                    <a:pt x="52" y="3"/>
                  </a:lnTo>
                  <a:lnTo>
                    <a:pt x="43" y="0"/>
                  </a:lnTo>
                  <a:lnTo>
                    <a:pt x="34" y="3"/>
                  </a:lnTo>
                  <a:lnTo>
                    <a:pt x="23" y="5"/>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2" name="Freeform 609">
              <a:extLst>
                <a:ext uri="{FF2B5EF4-FFF2-40B4-BE49-F238E27FC236}">
                  <a16:creationId xmlns:a16="http://schemas.microsoft.com/office/drawing/2014/main" xmlns="" id="{D189B68F-3977-5845-BE3E-33EC860905C4}"/>
                </a:ext>
              </a:extLst>
            </p:cNvPr>
            <p:cNvSpPr>
              <a:spLocks/>
            </p:cNvSpPr>
            <p:nvPr/>
          </p:nvSpPr>
          <p:spPr bwMode="auto">
            <a:xfrm>
              <a:off x="1855" y="3683"/>
              <a:ext cx="56" cy="30"/>
            </a:xfrm>
            <a:custGeom>
              <a:avLst/>
              <a:gdLst>
                <a:gd name="T0" fmla="*/ 5 w 56"/>
                <a:gd name="T1" fmla="*/ 16 h 30"/>
                <a:gd name="T2" fmla="*/ 5 w 56"/>
                <a:gd name="T3" fmla="*/ 16 h 30"/>
                <a:gd name="T4" fmla="*/ 0 w 56"/>
                <a:gd name="T5" fmla="*/ 21 h 30"/>
                <a:gd name="T6" fmla="*/ 0 w 56"/>
                <a:gd name="T7" fmla="*/ 27 h 30"/>
                <a:gd name="T8" fmla="*/ 5 w 56"/>
                <a:gd name="T9" fmla="*/ 30 h 30"/>
                <a:gd name="T10" fmla="*/ 14 w 56"/>
                <a:gd name="T11" fmla="*/ 30 h 30"/>
                <a:gd name="T12" fmla="*/ 14 w 56"/>
                <a:gd name="T13" fmla="*/ 30 h 30"/>
                <a:gd name="T14" fmla="*/ 23 w 56"/>
                <a:gd name="T15" fmla="*/ 30 h 30"/>
                <a:gd name="T16" fmla="*/ 34 w 56"/>
                <a:gd name="T17" fmla="*/ 25 h 30"/>
                <a:gd name="T18" fmla="*/ 43 w 56"/>
                <a:gd name="T19" fmla="*/ 21 h 30"/>
                <a:gd name="T20" fmla="*/ 52 w 56"/>
                <a:gd name="T21" fmla="*/ 16 h 30"/>
                <a:gd name="T22" fmla="*/ 52 w 56"/>
                <a:gd name="T23" fmla="*/ 16 h 30"/>
                <a:gd name="T24" fmla="*/ 56 w 56"/>
                <a:gd name="T25" fmla="*/ 9 h 30"/>
                <a:gd name="T26" fmla="*/ 54 w 56"/>
                <a:gd name="T27" fmla="*/ 5 h 30"/>
                <a:gd name="T28" fmla="*/ 52 w 56"/>
                <a:gd name="T29" fmla="*/ 3 h 30"/>
                <a:gd name="T30" fmla="*/ 43 w 56"/>
                <a:gd name="T31" fmla="*/ 0 h 30"/>
                <a:gd name="T32" fmla="*/ 43 w 56"/>
                <a:gd name="T33" fmla="*/ 0 h 30"/>
                <a:gd name="T34" fmla="*/ 34 w 56"/>
                <a:gd name="T35" fmla="*/ 3 h 30"/>
                <a:gd name="T36" fmla="*/ 23 w 56"/>
                <a:gd name="T37" fmla="*/ 5 h 30"/>
                <a:gd name="T38" fmla="*/ 11 w 56"/>
                <a:gd name="T39" fmla="*/ 9 h 30"/>
                <a:gd name="T40" fmla="*/ 5 w 5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5" y="16"/>
                  </a:moveTo>
                  <a:lnTo>
                    <a:pt x="5" y="16"/>
                  </a:lnTo>
                  <a:lnTo>
                    <a:pt x="0" y="21"/>
                  </a:lnTo>
                  <a:lnTo>
                    <a:pt x="0" y="27"/>
                  </a:lnTo>
                  <a:lnTo>
                    <a:pt x="5" y="30"/>
                  </a:lnTo>
                  <a:lnTo>
                    <a:pt x="14" y="30"/>
                  </a:lnTo>
                  <a:lnTo>
                    <a:pt x="23" y="30"/>
                  </a:lnTo>
                  <a:lnTo>
                    <a:pt x="34" y="25"/>
                  </a:lnTo>
                  <a:lnTo>
                    <a:pt x="43" y="21"/>
                  </a:lnTo>
                  <a:lnTo>
                    <a:pt x="52" y="16"/>
                  </a:lnTo>
                  <a:lnTo>
                    <a:pt x="56" y="9"/>
                  </a:lnTo>
                  <a:lnTo>
                    <a:pt x="54" y="5"/>
                  </a:lnTo>
                  <a:lnTo>
                    <a:pt x="52" y="3"/>
                  </a:lnTo>
                  <a:lnTo>
                    <a:pt x="43" y="0"/>
                  </a:lnTo>
                  <a:lnTo>
                    <a:pt x="34" y="3"/>
                  </a:lnTo>
                  <a:lnTo>
                    <a:pt x="23" y="5"/>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3" name="Freeform 610">
              <a:extLst>
                <a:ext uri="{FF2B5EF4-FFF2-40B4-BE49-F238E27FC236}">
                  <a16:creationId xmlns:a16="http://schemas.microsoft.com/office/drawing/2014/main" xmlns="" id="{CA48822C-6C94-F34E-90B6-D54F08B79535}"/>
                </a:ext>
              </a:extLst>
            </p:cNvPr>
            <p:cNvSpPr>
              <a:spLocks/>
            </p:cNvSpPr>
            <p:nvPr/>
          </p:nvSpPr>
          <p:spPr bwMode="auto">
            <a:xfrm>
              <a:off x="1808" y="3683"/>
              <a:ext cx="56" cy="32"/>
            </a:xfrm>
            <a:custGeom>
              <a:avLst/>
              <a:gdLst>
                <a:gd name="T0" fmla="*/ 4 w 56"/>
                <a:gd name="T1" fmla="*/ 16 h 32"/>
                <a:gd name="T2" fmla="*/ 4 w 56"/>
                <a:gd name="T3" fmla="*/ 16 h 32"/>
                <a:gd name="T4" fmla="*/ 0 w 56"/>
                <a:gd name="T5" fmla="*/ 23 h 32"/>
                <a:gd name="T6" fmla="*/ 0 w 56"/>
                <a:gd name="T7" fmla="*/ 27 h 32"/>
                <a:gd name="T8" fmla="*/ 4 w 56"/>
                <a:gd name="T9" fmla="*/ 30 h 32"/>
                <a:gd name="T10" fmla="*/ 13 w 56"/>
                <a:gd name="T11" fmla="*/ 32 h 32"/>
                <a:gd name="T12" fmla="*/ 13 w 56"/>
                <a:gd name="T13" fmla="*/ 32 h 32"/>
                <a:gd name="T14" fmla="*/ 22 w 56"/>
                <a:gd name="T15" fmla="*/ 30 h 32"/>
                <a:gd name="T16" fmla="*/ 34 w 56"/>
                <a:gd name="T17" fmla="*/ 27 h 32"/>
                <a:gd name="T18" fmla="*/ 45 w 56"/>
                <a:gd name="T19" fmla="*/ 21 h 32"/>
                <a:gd name="T20" fmla="*/ 52 w 56"/>
                <a:gd name="T21" fmla="*/ 16 h 32"/>
                <a:gd name="T22" fmla="*/ 52 w 56"/>
                <a:gd name="T23" fmla="*/ 16 h 32"/>
                <a:gd name="T24" fmla="*/ 56 w 56"/>
                <a:gd name="T25" fmla="*/ 9 h 32"/>
                <a:gd name="T26" fmla="*/ 56 w 56"/>
                <a:gd name="T27" fmla="*/ 5 h 32"/>
                <a:gd name="T28" fmla="*/ 52 w 56"/>
                <a:gd name="T29" fmla="*/ 3 h 32"/>
                <a:gd name="T30" fmla="*/ 43 w 56"/>
                <a:gd name="T31" fmla="*/ 0 h 32"/>
                <a:gd name="T32" fmla="*/ 43 w 56"/>
                <a:gd name="T33" fmla="*/ 0 h 32"/>
                <a:gd name="T34" fmla="*/ 34 w 56"/>
                <a:gd name="T35" fmla="*/ 3 h 32"/>
                <a:gd name="T36" fmla="*/ 22 w 56"/>
                <a:gd name="T37" fmla="*/ 5 h 32"/>
                <a:gd name="T38" fmla="*/ 13 w 56"/>
                <a:gd name="T39" fmla="*/ 9 h 32"/>
                <a:gd name="T40" fmla="*/ 4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4" y="16"/>
                  </a:moveTo>
                  <a:lnTo>
                    <a:pt x="4" y="16"/>
                  </a:lnTo>
                  <a:lnTo>
                    <a:pt x="0" y="23"/>
                  </a:lnTo>
                  <a:lnTo>
                    <a:pt x="0" y="27"/>
                  </a:lnTo>
                  <a:lnTo>
                    <a:pt x="4" y="30"/>
                  </a:lnTo>
                  <a:lnTo>
                    <a:pt x="13" y="32"/>
                  </a:lnTo>
                  <a:lnTo>
                    <a:pt x="22" y="30"/>
                  </a:lnTo>
                  <a:lnTo>
                    <a:pt x="34" y="27"/>
                  </a:lnTo>
                  <a:lnTo>
                    <a:pt x="45" y="21"/>
                  </a:lnTo>
                  <a:lnTo>
                    <a:pt x="52" y="16"/>
                  </a:lnTo>
                  <a:lnTo>
                    <a:pt x="56" y="9"/>
                  </a:lnTo>
                  <a:lnTo>
                    <a:pt x="56" y="5"/>
                  </a:lnTo>
                  <a:lnTo>
                    <a:pt x="52" y="3"/>
                  </a:lnTo>
                  <a:lnTo>
                    <a:pt x="43" y="0"/>
                  </a:lnTo>
                  <a:lnTo>
                    <a:pt x="34" y="3"/>
                  </a:lnTo>
                  <a:lnTo>
                    <a:pt x="22" y="5"/>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4" name="Freeform 611">
              <a:extLst>
                <a:ext uri="{FF2B5EF4-FFF2-40B4-BE49-F238E27FC236}">
                  <a16:creationId xmlns:a16="http://schemas.microsoft.com/office/drawing/2014/main" xmlns="" id="{78EAE488-9DF2-6142-AD41-22FC17171018}"/>
                </a:ext>
              </a:extLst>
            </p:cNvPr>
            <p:cNvSpPr>
              <a:spLocks/>
            </p:cNvSpPr>
            <p:nvPr/>
          </p:nvSpPr>
          <p:spPr bwMode="auto">
            <a:xfrm>
              <a:off x="1808" y="3683"/>
              <a:ext cx="56" cy="32"/>
            </a:xfrm>
            <a:custGeom>
              <a:avLst/>
              <a:gdLst>
                <a:gd name="T0" fmla="*/ 4 w 56"/>
                <a:gd name="T1" fmla="*/ 16 h 32"/>
                <a:gd name="T2" fmla="*/ 4 w 56"/>
                <a:gd name="T3" fmla="*/ 16 h 32"/>
                <a:gd name="T4" fmla="*/ 0 w 56"/>
                <a:gd name="T5" fmla="*/ 23 h 32"/>
                <a:gd name="T6" fmla="*/ 0 w 56"/>
                <a:gd name="T7" fmla="*/ 27 h 32"/>
                <a:gd name="T8" fmla="*/ 4 w 56"/>
                <a:gd name="T9" fmla="*/ 30 h 32"/>
                <a:gd name="T10" fmla="*/ 13 w 56"/>
                <a:gd name="T11" fmla="*/ 32 h 32"/>
                <a:gd name="T12" fmla="*/ 13 w 56"/>
                <a:gd name="T13" fmla="*/ 32 h 32"/>
                <a:gd name="T14" fmla="*/ 22 w 56"/>
                <a:gd name="T15" fmla="*/ 30 h 32"/>
                <a:gd name="T16" fmla="*/ 34 w 56"/>
                <a:gd name="T17" fmla="*/ 27 h 32"/>
                <a:gd name="T18" fmla="*/ 45 w 56"/>
                <a:gd name="T19" fmla="*/ 21 h 32"/>
                <a:gd name="T20" fmla="*/ 52 w 56"/>
                <a:gd name="T21" fmla="*/ 16 h 32"/>
                <a:gd name="T22" fmla="*/ 52 w 56"/>
                <a:gd name="T23" fmla="*/ 16 h 32"/>
                <a:gd name="T24" fmla="*/ 56 w 56"/>
                <a:gd name="T25" fmla="*/ 9 h 32"/>
                <a:gd name="T26" fmla="*/ 56 w 56"/>
                <a:gd name="T27" fmla="*/ 5 h 32"/>
                <a:gd name="T28" fmla="*/ 52 w 56"/>
                <a:gd name="T29" fmla="*/ 3 h 32"/>
                <a:gd name="T30" fmla="*/ 43 w 56"/>
                <a:gd name="T31" fmla="*/ 0 h 32"/>
                <a:gd name="T32" fmla="*/ 43 w 56"/>
                <a:gd name="T33" fmla="*/ 0 h 32"/>
                <a:gd name="T34" fmla="*/ 34 w 56"/>
                <a:gd name="T35" fmla="*/ 3 h 32"/>
                <a:gd name="T36" fmla="*/ 22 w 56"/>
                <a:gd name="T37" fmla="*/ 5 h 32"/>
                <a:gd name="T38" fmla="*/ 13 w 56"/>
                <a:gd name="T39" fmla="*/ 9 h 32"/>
                <a:gd name="T40" fmla="*/ 4 w 56"/>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2">
                  <a:moveTo>
                    <a:pt x="4" y="16"/>
                  </a:moveTo>
                  <a:lnTo>
                    <a:pt x="4" y="16"/>
                  </a:lnTo>
                  <a:lnTo>
                    <a:pt x="0" y="23"/>
                  </a:lnTo>
                  <a:lnTo>
                    <a:pt x="0" y="27"/>
                  </a:lnTo>
                  <a:lnTo>
                    <a:pt x="4" y="30"/>
                  </a:lnTo>
                  <a:lnTo>
                    <a:pt x="13" y="32"/>
                  </a:lnTo>
                  <a:lnTo>
                    <a:pt x="22" y="30"/>
                  </a:lnTo>
                  <a:lnTo>
                    <a:pt x="34" y="27"/>
                  </a:lnTo>
                  <a:lnTo>
                    <a:pt x="45" y="21"/>
                  </a:lnTo>
                  <a:lnTo>
                    <a:pt x="52" y="16"/>
                  </a:lnTo>
                  <a:lnTo>
                    <a:pt x="56" y="9"/>
                  </a:lnTo>
                  <a:lnTo>
                    <a:pt x="56" y="5"/>
                  </a:lnTo>
                  <a:lnTo>
                    <a:pt x="52" y="3"/>
                  </a:lnTo>
                  <a:lnTo>
                    <a:pt x="43" y="0"/>
                  </a:lnTo>
                  <a:lnTo>
                    <a:pt x="34" y="3"/>
                  </a:lnTo>
                  <a:lnTo>
                    <a:pt x="22" y="5"/>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5" name="Freeform 612">
              <a:extLst>
                <a:ext uri="{FF2B5EF4-FFF2-40B4-BE49-F238E27FC236}">
                  <a16:creationId xmlns:a16="http://schemas.microsoft.com/office/drawing/2014/main" xmlns="" id="{9A795B1E-E245-1C4F-9264-67FCDD0581DA}"/>
                </a:ext>
              </a:extLst>
            </p:cNvPr>
            <p:cNvSpPr>
              <a:spLocks/>
            </p:cNvSpPr>
            <p:nvPr/>
          </p:nvSpPr>
          <p:spPr bwMode="auto">
            <a:xfrm>
              <a:off x="1760" y="3686"/>
              <a:ext cx="57" cy="29"/>
            </a:xfrm>
            <a:custGeom>
              <a:avLst/>
              <a:gdLst>
                <a:gd name="T0" fmla="*/ 5 w 57"/>
                <a:gd name="T1" fmla="*/ 13 h 29"/>
                <a:gd name="T2" fmla="*/ 5 w 57"/>
                <a:gd name="T3" fmla="*/ 13 h 29"/>
                <a:gd name="T4" fmla="*/ 0 w 57"/>
                <a:gd name="T5" fmla="*/ 20 h 29"/>
                <a:gd name="T6" fmla="*/ 0 w 57"/>
                <a:gd name="T7" fmla="*/ 24 h 29"/>
                <a:gd name="T8" fmla="*/ 5 w 57"/>
                <a:gd name="T9" fmla="*/ 27 h 29"/>
                <a:gd name="T10" fmla="*/ 14 w 57"/>
                <a:gd name="T11" fmla="*/ 29 h 29"/>
                <a:gd name="T12" fmla="*/ 14 w 57"/>
                <a:gd name="T13" fmla="*/ 29 h 29"/>
                <a:gd name="T14" fmla="*/ 23 w 57"/>
                <a:gd name="T15" fmla="*/ 27 h 29"/>
                <a:gd name="T16" fmla="*/ 34 w 57"/>
                <a:gd name="T17" fmla="*/ 24 h 29"/>
                <a:gd name="T18" fmla="*/ 46 w 57"/>
                <a:gd name="T19" fmla="*/ 20 h 29"/>
                <a:gd name="T20" fmla="*/ 52 w 57"/>
                <a:gd name="T21" fmla="*/ 13 h 29"/>
                <a:gd name="T22" fmla="*/ 52 w 57"/>
                <a:gd name="T23" fmla="*/ 13 h 29"/>
                <a:gd name="T24" fmla="*/ 57 w 57"/>
                <a:gd name="T25" fmla="*/ 6 h 29"/>
                <a:gd name="T26" fmla="*/ 57 w 57"/>
                <a:gd name="T27" fmla="*/ 2 h 29"/>
                <a:gd name="T28" fmla="*/ 52 w 57"/>
                <a:gd name="T29" fmla="*/ 0 h 29"/>
                <a:gd name="T30" fmla="*/ 46 w 57"/>
                <a:gd name="T31" fmla="*/ 0 h 29"/>
                <a:gd name="T32" fmla="*/ 46 w 57"/>
                <a:gd name="T33" fmla="*/ 0 h 29"/>
                <a:gd name="T34" fmla="*/ 34 w 57"/>
                <a:gd name="T35" fmla="*/ 0 h 29"/>
                <a:gd name="T36" fmla="*/ 23 w 57"/>
                <a:gd name="T37" fmla="*/ 4 h 29"/>
                <a:gd name="T38" fmla="*/ 14 w 57"/>
                <a:gd name="T39" fmla="*/ 9 h 29"/>
                <a:gd name="T40" fmla="*/ 5 w 57"/>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3"/>
                  </a:moveTo>
                  <a:lnTo>
                    <a:pt x="5" y="13"/>
                  </a:lnTo>
                  <a:lnTo>
                    <a:pt x="0" y="20"/>
                  </a:lnTo>
                  <a:lnTo>
                    <a:pt x="0" y="24"/>
                  </a:lnTo>
                  <a:lnTo>
                    <a:pt x="5" y="27"/>
                  </a:lnTo>
                  <a:lnTo>
                    <a:pt x="14" y="29"/>
                  </a:lnTo>
                  <a:lnTo>
                    <a:pt x="23" y="27"/>
                  </a:lnTo>
                  <a:lnTo>
                    <a:pt x="34" y="24"/>
                  </a:lnTo>
                  <a:lnTo>
                    <a:pt x="46" y="20"/>
                  </a:lnTo>
                  <a:lnTo>
                    <a:pt x="52" y="13"/>
                  </a:lnTo>
                  <a:lnTo>
                    <a:pt x="57" y="6"/>
                  </a:lnTo>
                  <a:lnTo>
                    <a:pt x="57" y="2"/>
                  </a:lnTo>
                  <a:lnTo>
                    <a:pt x="52" y="0"/>
                  </a:lnTo>
                  <a:lnTo>
                    <a:pt x="46" y="0"/>
                  </a:lnTo>
                  <a:lnTo>
                    <a:pt x="34" y="0"/>
                  </a:lnTo>
                  <a:lnTo>
                    <a:pt x="23"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6" name="Freeform 613">
              <a:extLst>
                <a:ext uri="{FF2B5EF4-FFF2-40B4-BE49-F238E27FC236}">
                  <a16:creationId xmlns:a16="http://schemas.microsoft.com/office/drawing/2014/main" xmlns="" id="{14398171-4EF2-FA43-B2A0-7D973497640D}"/>
                </a:ext>
              </a:extLst>
            </p:cNvPr>
            <p:cNvSpPr>
              <a:spLocks/>
            </p:cNvSpPr>
            <p:nvPr/>
          </p:nvSpPr>
          <p:spPr bwMode="auto">
            <a:xfrm>
              <a:off x="1760" y="3686"/>
              <a:ext cx="57" cy="29"/>
            </a:xfrm>
            <a:custGeom>
              <a:avLst/>
              <a:gdLst>
                <a:gd name="T0" fmla="*/ 5 w 57"/>
                <a:gd name="T1" fmla="*/ 13 h 29"/>
                <a:gd name="T2" fmla="*/ 5 w 57"/>
                <a:gd name="T3" fmla="*/ 13 h 29"/>
                <a:gd name="T4" fmla="*/ 0 w 57"/>
                <a:gd name="T5" fmla="*/ 20 h 29"/>
                <a:gd name="T6" fmla="*/ 0 w 57"/>
                <a:gd name="T7" fmla="*/ 24 h 29"/>
                <a:gd name="T8" fmla="*/ 5 w 57"/>
                <a:gd name="T9" fmla="*/ 27 h 29"/>
                <a:gd name="T10" fmla="*/ 14 w 57"/>
                <a:gd name="T11" fmla="*/ 29 h 29"/>
                <a:gd name="T12" fmla="*/ 14 w 57"/>
                <a:gd name="T13" fmla="*/ 29 h 29"/>
                <a:gd name="T14" fmla="*/ 23 w 57"/>
                <a:gd name="T15" fmla="*/ 27 h 29"/>
                <a:gd name="T16" fmla="*/ 34 w 57"/>
                <a:gd name="T17" fmla="*/ 24 h 29"/>
                <a:gd name="T18" fmla="*/ 46 w 57"/>
                <a:gd name="T19" fmla="*/ 20 h 29"/>
                <a:gd name="T20" fmla="*/ 52 w 57"/>
                <a:gd name="T21" fmla="*/ 13 h 29"/>
                <a:gd name="T22" fmla="*/ 52 w 57"/>
                <a:gd name="T23" fmla="*/ 13 h 29"/>
                <a:gd name="T24" fmla="*/ 57 w 57"/>
                <a:gd name="T25" fmla="*/ 6 h 29"/>
                <a:gd name="T26" fmla="*/ 57 w 57"/>
                <a:gd name="T27" fmla="*/ 2 h 29"/>
                <a:gd name="T28" fmla="*/ 52 w 57"/>
                <a:gd name="T29" fmla="*/ 0 h 29"/>
                <a:gd name="T30" fmla="*/ 46 w 57"/>
                <a:gd name="T31" fmla="*/ 0 h 29"/>
                <a:gd name="T32" fmla="*/ 46 w 57"/>
                <a:gd name="T33" fmla="*/ 0 h 29"/>
                <a:gd name="T34" fmla="*/ 34 w 57"/>
                <a:gd name="T35" fmla="*/ 0 h 29"/>
                <a:gd name="T36" fmla="*/ 23 w 57"/>
                <a:gd name="T37" fmla="*/ 4 h 29"/>
                <a:gd name="T38" fmla="*/ 14 w 57"/>
                <a:gd name="T39" fmla="*/ 9 h 29"/>
                <a:gd name="T40" fmla="*/ 5 w 57"/>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3"/>
                  </a:moveTo>
                  <a:lnTo>
                    <a:pt x="5" y="13"/>
                  </a:lnTo>
                  <a:lnTo>
                    <a:pt x="0" y="20"/>
                  </a:lnTo>
                  <a:lnTo>
                    <a:pt x="0" y="24"/>
                  </a:lnTo>
                  <a:lnTo>
                    <a:pt x="5" y="27"/>
                  </a:lnTo>
                  <a:lnTo>
                    <a:pt x="14" y="29"/>
                  </a:lnTo>
                  <a:lnTo>
                    <a:pt x="23" y="27"/>
                  </a:lnTo>
                  <a:lnTo>
                    <a:pt x="34" y="24"/>
                  </a:lnTo>
                  <a:lnTo>
                    <a:pt x="46" y="20"/>
                  </a:lnTo>
                  <a:lnTo>
                    <a:pt x="52" y="13"/>
                  </a:lnTo>
                  <a:lnTo>
                    <a:pt x="57" y="6"/>
                  </a:lnTo>
                  <a:lnTo>
                    <a:pt x="57" y="2"/>
                  </a:lnTo>
                  <a:lnTo>
                    <a:pt x="52" y="0"/>
                  </a:lnTo>
                  <a:lnTo>
                    <a:pt x="46" y="0"/>
                  </a:lnTo>
                  <a:lnTo>
                    <a:pt x="34" y="0"/>
                  </a:lnTo>
                  <a:lnTo>
                    <a:pt x="23"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7" name="Freeform 614">
              <a:extLst>
                <a:ext uri="{FF2B5EF4-FFF2-40B4-BE49-F238E27FC236}">
                  <a16:creationId xmlns:a16="http://schemas.microsoft.com/office/drawing/2014/main" xmlns="" id="{3931C7FA-8CA0-BC49-B5A9-C4FB8686A045}"/>
                </a:ext>
              </a:extLst>
            </p:cNvPr>
            <p:cNvSpPr>
              <a:spLocks/>
            </p:cNvSpPr>
            <p:nvPr/>
          </p:nvSpPr>
          <p:spPr bwMode="auto">
            <a:xfrm>
              <a:off x="1713" y="3686"/>
              <a:ext cx="56" cy="29"/>
            </a:xfrm>
            <a:custGeom>
              <a:avLst/>
              <a:gdLst>
                <a:gd name="T0" fmla="*/ 5 w 56"/>
                <a:gd name="T1" fmla="*/ 15 h 29"/>
                <a:gd name="T2" fmla="*/ 5 w 56"/>
                <a:gd name="T3" fmla="*/ 15 h 29"/>
                <a:gd name="T4" fmla="*/ 0 w 56"/>
                <a:gd name="T5" fmla="*/ 20 h 29"/>
                <a:gd name="T6" fmla="*/ 0 w 56"/>
                <a:gd name="T7" fmla="*/ 24 h 29"/>
                <a:gd name="T8" fmla="*/ 5 w 56"/>
                <a:gd name="T9" fmla="*/ 29 h 29"/>
                <a:gd name="T10" fmla="*/ 11 w 56"/>
                <a:gd name="T11" fmla="*/ 29 h 29"/>
                <a:gd name="T12" fmla="*/ 11 w 56"/>
                <a:gd name="T13" fmla="*/ 29 h 29"/>
                <a:gd name="T14" fmla="*/ 23 w 56"/>
                <a:gd name="T15" fmla="*/ 29 h 29"/>
                <a:gd name="T16" fmla="*/ 34 w 56"/>
                <a:gd name="T17" fmla="*/ 24 h 29"/>
                <a:gd name="T18" fmla="*/ 43 w 56"/>
                <a:gd name="T19" fmla="*/ 20 h 29"/>
                <a:gd name="T20" fmla="*/ 52 w 56"/>
                <a:gd name="T21" fmla="*/ 13 h 29"/>
                <a:gd name="T22" fmla="*/ 52 w 56"/>
                <a:gd name="T23" fmla="*/ 13 h 29"/>
                <a:gd name="T24" fmla="*/ 56 w 56"/>
                <a:gd name="T25" fmla="*/ 9 h 29"/>
                <a:gd name="T26" fmla="*/ 56 w 56"/>
                <a:gd name="T27" fmla="*/ 4 h 29"/>
                <a:gd name="T28" fmla="*/ 52 w 56"/>
                <a:gd name="T29" fmla="*/ 0 h 29"/>
                <a:gd name="T30" fmla="*/ 45 w 56"/>
                <a:gd name="T31" fmla="*/ 0 h 29"/>
                <a:gd name="T32" fmla="*/ 45 w 56"/>
                <a:gd name="T33" fmla="*/ 0 h 29"/>
                <a:gd name="T34" fmla="*/ 34 w 56"/>
                <a:gd name="T35" fmla="*/ 0 h 29"/>
                <a:gd name="T36" fmla="*/ 23 w 56"/>
                <a:gd name="T37" fmla="*/ 4 h 29"/>
                <a:gd name="T38" fmla="*/ 11 w 56"/>
                <a:gd name="T39" fmla="*/ 9 h 29"/>
                <a:gd name="T40" fmla="*/ 5 w 56"/>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5"/>
                  </a:moveTo>
                  <a:lnTo>
                    <a:pt x="5" y="15"/>
                  </a:lnTo>
                  <a:lnTo>
                    <a:pt x="0" y="20"/>
                  </a:lnTo>
                  <a:lnTo>
                    <a:pt x="0" y="24"/>
                  </a:lnTo>
                  <a:lnTo>
                    <a:pt x="5" y="29"/>
                  </a:lnTo>
                  <a:lnTo>
                    <a:pt x="11" y="29"/>
                  </a:lnTo>
                  <a:lnTo>
                    <a:pt x="23" y="29"/>
                  </a:lnTo>
                  <a:lnTo>
                    <a:pt x="34" y="24"/>
                  </a:lnTo>
                  <a:lnTo>
                    <a:pt x="43" y="20"/>
                  </a:lnTo>
                  <a:lnTo>
                    <a:pt x="52" y="13"/>
                  </a:lnTo>
                  <a:lnTo>
                    <a:pt x="56" y="9"/>
                  </a:lnTo>
                  <a:lnTo>
                    <a:pt x="56" y="4"/>
                  </a:lnTo>
                  <a:lnTo>
                    <a:pt x="52" y="0"/>
                  </a:lnTo>
                  <a:lnTo>
                    <a:pt x="45" y="0"/>
                  </a:lnTo>
                  <a:lnTo>
                    <a:pt x="34" y="0"/>
                  </a:lnTo>
                  <a:lnTo>
                    <a:pt x="23" y="4"/>
                  </a:lnTo>
                  <a:lnTo>
                    <a:pt x="11"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8" name="Freeform 615">
              <a:extLst>
                <a:ext uri="{FF2B5EF4-FFF2-40B4-BE49-F238E27FC236}">
                  <a16:creationId xmlns:a16="http://schemas.microsoft.com/office/drawing/2014/main" xmlns="" id="{2E2C1F45-AF16-B141-B2B7-E46273EFDEC7}"/>
                </a:ext>
              </a:extLst>
            </p:cNvPr>
            <p:cNvSpPr>
              <a:spLocks/>
            </p:cNvSpPr>
            <p:nvPr/>
          </p:nvSpPr>
          <p:spPr bwMode="auto">
            <a:xfrm>
              <a:off x="1713" y="3686"/>
              <a:ext cx="56" cy="29"/>
            </a:xfrm>
            <a:custGeom>
              <a:avLst/>
              <a:gdLst>
                <a:gd name="T0" fmla="*/ 5 w 56"/>
                <a:gd name="T1" fmla="*/ 15 h 29"/>
                <a:gd name="T2" fmla="*/ 5 w 56"/>
                <a:gd name="T3" fmla="*/ 15 h 29"/>
                <a:gd name="T4" fmla="*/ 0 w 56"/>
                <a:gd name="T5" fmla="*/ 20 h 29"/>
                <a:gd name="T6" fmla="*/ 0 w 56"/>
                <a:gd name="T7" fmla="*/ 24 h 29"/>
                <a:gd name="T8" fmla="*/ 5 w 56"/>
                <a:gd name="T9" fmla="*/ 29 h 29"/>
                <a:gd name="T10" fmla="*/ 11 w 56"/>
                <a:gd name="T11" fmla="*/ 29 h 29"/>
                <a:gd name="T12" fmla="*/ 11 w 56"/>
                <a:gd name="T13" fmla="*/ 29 h 29"/>
                <a:gd name="T14" fmla="*/ 23 w 56"/>
                <a:gd name="T15" fmla="*/ 29 h 29"/>
                <a:gd name="T16" fmla="*/ 34 w 56"/>
                <a:gd name="T17" fmla="*/ 24 h 29"/>
                <a:gd name="T18" fmla="*/ 43 w 56"/>
                <a:gd name="T19" fmla="*/ 20 h 29"/>
                <a:gd name="T20" fmla="*/ 52 w 56"/>
                <a:gd name="T21" fmla="*/ 13 h 29"/>
                <a:gd name="T22" fmla="*/ 52 w 56"/>
                <a:gd name="T23" fmla="*/ 13 h 29"/>
                <a:gd name="T24" fmla="*/ 56 w 56"/>
                <a:gd name="T25" fmla="*/ 9 h 29"/>
                <a:gd name="T26" fmla="*/ 56 w 56"/>
                <a:gd name="T27" fmla="*/ 4 h 29"/>
                <a:gd name="T28" fmla="*/ 52 w 56"/>
                <a:gd name="T29" fmla="*/ 0 h 29"/>
                <a:gd name="T30" fmla="*/ 45 w 56"/>
                <a:gd name="T31" fmla="*/ 0 h 29"/>
                <a:gd name="T32" fmla="*/ 45 w 56"/>
                <a:gd name="T33" fmla="*/ 0 h 29"/>
                <a:gd name="T34" fmla="*/ 34 w 56"/>
                <a:gd name="T35" fmla="*/ 0 h 29"/>
                <a:gd name="T36" fmla="*/ 23 w 56"/>
                <a:gd name="T37" fmla="*/ 4 h 29"/>
                <a:gd name="T38" fmla="*/ 11 w 56"/>
                <a:gd name="T39" fmla="*/ 9 h 29"/>
                <a:gd name="T40" fmla="*/ 5 w 56"/>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5"/>
                  </a:moveTo>
                  <a:lnTo>
                    <a:pt x="5" y="15"/>
                  </a:lnTo>
                  <a:lnTo>
                    <a:pt x="0" y="20"/>
                  </a:lnTo>
                  <a:lnTo>
                    <a:pt x="0" y="24"/>
                  </a:lnTo>
                  <a:lnTo>
                    <a:pt x="5" y="29"/>
                  </a:lnTo>
                  <a:lnTo>
                    <a:pt x="11" y="29"/>
                  </a:lnTo>
                  <a:lnTo>
                    <a:pt x="23" y="29"/>
                  </a:lnTo>
                  <a:lnTo>
                    <a:pt x="34" y="24"/>
                  </a:lnTo>
                  <a:lnTo>
                    <a:pt x="43" y="20"/>
                  </a:lnTo>
                  <a:lnTo>
                    <a:pt x="52" y="13"/>
                  </a:lnTo>
                  <a:lnTo>
                    <a:pt x="56" y="9"/>
                  </a:lnTo>
                  <a:lnTo>
                    <a:pt x="56" y="4"/>
                  </a:lnTo>
                  <a:lnTo>
                    <a:pt x="52" y="0"/>
                  </a:lnTo>
                  <a:lnTo>
                    <a:pt x="45" y="0"/>
                  </a:lnTo>
                  <a:lnTo>
                    <a:pt x="34" y="0"/>
                  </a:lnTo>
                  <a:lnTo>
                    <a:pt x="23" y="4"/>
                  </a:lnTo>
                  <a:lnTo>
                    <a:pt x="11"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399" name="Freeform 616">
              <a:extLst>
                <a:ext uri="{FF2B5EF4-FFF2-40B4-BE49-F238E27FC236}">
                  <a16:creationId xmlns:a16="http://schemas.microsoft.com/office/drawing/2014/main" xmlns="" id="{FCF00FE6-8C08-7E45-A7D8-B70B8163AB38}"/>
                </a:ext>
              </a:extLst>
            </p:cNvPr>
            <p:cNvSpPr>
              <a:spLocks/>
            </p:cNvSpPr>
            <p:nvPr/>
          </p:nvSpPr>
          <p:spPr bwMode="auto">
            <a:xfrm>
              <a:off x="1664" y="3686"/>
              <a:ext cx="58" cy="29"/>
            </a:xfrm>
            <a:custGeom>
              <a:avLst/>
              <a:gdLst>
                <a:gd name="T0" fmla="*/ 4 w 58"/>
                <a:gd name="T1" fmla="*/ 15 h 29"/>
                <a:gd name="T2" fmla="*/ 4 w 58"/>
                <a:gd name="T3" fmla="*/ 15 h 29"/>
                <a:gd name="T4" fmla="*/ 0 w 58"/>
                <a:gd name="T5" fmla="*/ 20 h 29"/>
                <a:gd name="T6" fmla="*/ 0 w 58"/>
                <a:gd name="T7" fmla="*/ 24 h 29"/>
                <a:gd name="T8" fmla="*/ 4 w 58"/>
                <a:gd name="T9" fmla="*/ 29 h 29"/>
                <a:gd name="T10" fmla="*/ 13 w 58"/>
                <a:gd name="T11" fmla="*/ 29 h 29"/>
                <a:gd name="T12" fmla="*/ 13 w 58"/>
                <a:gd name="T13" fmla="*/ 29 h 29"/>
                <a:gd name="T14" fmla="*/ 22 w 58"/>
                <a:gd name="T15" fmla="*/ 29 h 29"/>
                <a:gd name="T16" fmla="*/ 33 w 58"/>
                <a:gd name="T17" fmla="*/ 24 h 29"/>
                <a:gd name="T18" fmla="*/ 45 w 58"/>
                <a:gd name="T19" fmla="*/ 20 h 29"/>
                <a:gd name="T20" fmla="*/ 54 w 58"/>
                <a:gd name="T21" fmla="*/ 15 h 29"/>
                <a:gd name="T22" fmla="*/ 54 w 58"/>
                <a:gd name="T23" fmla="*/ 15 h 29"/>
                <a:gd name="T24" fmla="*/ 58 w 58"/>
                <a:gd name="T25" fmla="*/ 9 h 29"/>
                <a:gd name="T26" fmla="*/ 58 w 58"/>
                <a:gd name="T27" fmla="*/ 4 h 29"/>
                <a:gd name="T28" fmla="*/ 54 w 58"/>
                <a:gd name="T29" fmla="*/ 0 h 29"/>
                <a:gd name="T30" fmla="*/ 45 w 58"/>
                <a:gd name="T31" fmla="*/ 0 h 29"/>
                <a:gd name="T32" fmla="*/ 45 w 58"/>
                <a:gd name="T33" fmla="*/ 0 h 29"/>
                <a:gd name="T34" fmla="*/ 36 w 58"/>
                <a:gd name="T35" fmla="*/ 2 h 29"/>
                <a:gd name="T36" fmla="*/ 24 w 58"/>
                <a:gd name="T37" fmla="*/ 4 h 29"/>
                <a:gd name="T38" fmla="*/ 13 w 58"/>
                <a:gd name="T39" fmla="*/ 9 h 29"/>
                <a:gd name="T40" fmla="*/ 4 w 58"/>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9">
                  <a:moveTo>
                    <a:pt x="4" y="15"/>
                  </a:moveTo>
                  <a:lnTo>
                    <a:pt x="4" y="15"/>
                  </a:lnTo>
                  <a:lnTo>
                    <a:pt x="0" y="20"/>
                  </a:lnTo>
                  <a:lnTo>
                    <a:pt x="0" y="24"/>
                  </a:lnTo>
                  <a:lnTo>
                    <a:pt x="4" y="29"/>
                  </a:lnTo>
                  <a:lnTo>
                    <a:pt x="13" y="29"/>
                  </a:lnTo>
                  <a:lnTo>
                    <a:pt x="22" y="29"/>
                  </a:lnTo>
                  <a:lnTo>
                    <a:pt x="33" y="24"/>
                  </a:lnTo>
                  <a:lnTo>
                    <a:pt x="45" y="20"/>
                  </a:lnTo>
                  <a:lnTo>
                    <a:pt x="54" y="15"/>
                  </a:lnTo>
                  <a:lnTo>
                    <a:pt x="58" y="9"/>
                  </a:lnTo>
                  <a:lnTo>
                    <a:pt x="58" y="4"/>
                  </a:lnTo>
                  <a:lnTo>
                    <a:pt x="54" y="0"/>
                  </a:lnTo>
                  <a:lnTo>
                    <a:pt x="45" y="0"/>
                  </a:lnTo>
                  <a:lnTo>
                    <a:pt x="36" y="2"/>
                  </a:lnTo>
                  <a:lnTo>
                    <a:pt x="24" y="4"/>
                  </a:lnTo>
                  <a:lnTo>
                    <a:pt x="13" y="9"/>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0" name="Freeform 617">
              <a:extLst>
                <a:ext uri="{FF2B5EF4-FFF2-40B4-BE49-F238E27FC236}">
                  <a16:creationId xmlns:a16="http://schemas.microsoft.com/office/drawing/2014/main" xmlns="" id="{52A28750-5F10-E044-8C2C-97070C7B60F2}"/>
                </a:ext>
              </a:extLst>
            </p:cNvPr>
            <p:cNvSpPr>
              <a:spLocks/>
            </p:cNvSpPr>
            <p:nvPr/>
          </p:nvSpPr>
          <p:spPr bwMode="auto">
            <a:xfrm>
              <a:off x="1664" y="3686"/>
              <a:ext cx="58" cy="29"/>
            </a:xfrm>
            <a:custGeom>
              <a:avLst/>
              <a:gdLst>
                <a:gd name="T0" fmla="*/ 4 w 58"/>
                <a:gd name="T1" fmla="*/ 15 h 29"/>
                <a:gd name="T2" fmla="*/ 4 w 58"/>
                <a:gd name="T3" fmla="*/ 15 h 29"/>
                <a:gd name="T4" fmla="*/ 0 w 58"/>
                <a:gd name="T5" fmla="*/ 20 h 29"/>
                <a:gd name="T6" fmla="*/ 0 w 58"/>
                <a:gd name="T7" fmla="*/ 24 h 29"/>
                <a:gd name="T8" fmla="*/ 4 w 58"/>
                <a:gd name="T9" fmla="*/ 29 h 29"/>
                <a:gd name="T10" fmla="*/ 13 w 58"/>
                <a:gd name="T11" fmla="*/ 29 h 29"/>
                <a:gd name="T12" fmla="*/ 13 w 58"/>
                <a:gd name="T13" fmla="*/ 29 h 29"/>
                <a:gd name="T14" fmla="*/ 22 w 58"/>
                <a:gd name="T15" fmla="*/ 29 h 29"/>
                <a:gd name="T16" fmla="*/ 33 w 58"/>
                <a:gd name="T17" fmla="*/ 24 h 29"/>
                <a:gd name="T18" fmla="*/ 45 w 58"/>
                <a:gd name="T19" fmla="*/ 20 h 29"/>
                <a:gd name="T20" fmla="*/ 54 w 58"/>
                <a:gd name="T21" fmla="*/ 15 h 29"/>
                <a:gd name="T22" fmla="*/ 54 w 58"/>
                <a:gd name="T23" fmla="*/ 15 h 29"/>
                <a:gd name="T24" fmla="*/ 58 w 58"/>
                <a:gd name="T25" fmla="*/ 9 h 29"/>
                <a:gd name="T26" fmla="*/ 58 w 58"/>
                <a:gd name="T27" fmla="*/ 4 h 29"/>
                <a:gd name="T28" fmla="*/ 54 w 58"/>
                <a:gd name="T29" fmla="*/ 0 h 29"/>
                <a:gd name="T30" fmla="*/ 45 w 58"/>
                <a:gd name="T31" fmla="*/ 0 h 29"/>
                <a:gd name="T32" fmla="*/ 45 w 58"/>
                <a:gd name="T33" fmla="*/ 0 h 29"/>
                <a:gd name="T34" fmla="*/ 36 w 58"/>
                <a:gd name="T35" fmla="*/ 2 h 29"/>
                <a:gd name="T36" fmla="*/ 24 w 58"/>
                <a:gd name="T37" fmla="*/ 4 h 29"/>
                <a:gd name="T38" fmla="*/ 13 w 58"/>
                <a:gd name="T39" fmla="*/ 9 h 29"/>
                <a:gd name="T40" fmla="*/ 4 w 58"/>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9">
                  <a:moveTo>
                    <a:pt x="4" y="15"/>
                  </a:moveTo>
                  <a:lnTo>
                    <a:pt x="4" y="15"/>
                  </a:lnTo>
                  <a:lnTo>
                    <a:pt x="0" y="20"/>
                  </a:lnTo>
                  <a:lnTo>
                    <a:pt x="0" y="24"/>
                  </a:lnTo>
                  <a:lnTo>
                    <a:pt x="4" y="29"/>
                  </a:lnTo>
                  <a:lnTo>
                    <a:pt x="13" y="29"/>
                  </a:lnTo>
                  <a:lnTo>
                    <a:pt x="22" y="29"/>
                  </a:lnTo>
                  <a:lnTo>
                    <a:pt x="33" y="24"/>
                  </a:lnTo>
                  <a:lnTo>
                    <a:pt x="45" y="20"/>
                  </a:lnTo>
                  <a:lnTo>
                    <a:pt x="54" y="15"/>
                  </a:lnTo>
                  <a:lnTo>
                    <a:pt x="58" y="9"/>
                  </a:lnTo>
                  <a:lnTo>
                    <a:pt x="58" y="4"/>
                  </a:lnTo>
                  <a:lnTo>
                    <a:pt x="54" y="0"/>
                  </a:lnTo>
                  <a:lnTo>
                    <a:pt x="45" y="0"/>
                  </a:lnTo>
                  <a:lnTo>
                    <a:pt x="36" y="2"/>
                  </a:lnTo>
                  <a:lnTo>
                    <a:pt x="24" y="4"/>
                  </a:lnTo>
                  <a:lnTo>
                    <a:pt x="13" y="9"/>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1" name="Freeform 618">
              <a:extLst>
                <a:ext uri="{FF2B5EF4-FFF2-40B4-BE49-F238E27FC236}">
                  <a16:creationId xmlns:a16="http://schemas.microsoft.com/office/drawing/2014/main" xmlns="" id="{C943EE7E-1745-A543-B480-9ED31111FD06}"/>
                </a:ext>
              </a:extLst>
            </p:cNvPr>
            <p:cNvSpPr>
              <a:spLocks/>
            </p:cNvSpPr>
            <p:nvPr/>
          </p:nvSpPr>
          <p:spPr bwMode="auto">
            <a:xfrm>
              <a:off x="1614" y="3686"/>
              <a:ext cx="59" cy="31"/>
            </a:xfrm>
            <a:custGeom>
              <a:avLst/>
              <a:gdLst>
                <a:gd name="T0" fmla="*/ 7 w 59"/>
                <a:gd name="T1" fmla="*/ 15 h 31"/>
                <a:gd name="T2" fmla="*/ 7 w 59"/>
                <a:gd name="T3" fmla="*/ 15 h 31"/>
                <a:gd name="T4" fmla="*/ 2 w 59"/>
                <a:gd name="T5" fmla="*/ 22 h 31"/>
                <a:gd name="T6" fmla="*/ 0 w 59"/>
                <a:gd name="T7" fmla="*/ 27 h 31"/>
                <a:gd name="T8" fmla="*/ 5 w 59"/>
                <a:gd name="T9" fmla="*/ 29 h 31"/>
                <a:gd name="T10" fmla="*/ 14 w 59"/>
                <a:gd name="T11" fmla="*/ 31 h 31"/>
                <a:gd name="T12" fmla="*/ 14 w 59"/>
                <a:gd name="T13" fmla="*/ 31 h 31"/>
                <a:gd name="T14" fmla="*/ 25 w 59"/>
                <a:gd name="T15" fmla="*/ 29 h 31"/>
                <a:gd name="T16" fmla="*/ 36 w 59"/>
                <a:gd name="T17" fmla="*/ 27 h 31"/>
                <a:gd name="T18" fmla="*/ 45 w 59"/>
                <a:gd name="T19" fmla="*/ 20 h 31"/>
                <a:gd name="T20" fmla="*/ 54 w 59"/>
                <a:gd name="T21" fmla="*/ 15 h 31"/>
                <a:gd name="T22" fmla="*/ 54 w 59"/>
                <a:gd name="T23" fmla="*/ 15 h 31"/>
                <a:gd name="T24" fmla="*/ 59 w 59"/>
                <a:gd name="T25" fmla="*/ 9 h 31"/>
                <a:gd name="T26" fmla="*/ 59 w 59"/>
                <a:gd name="T27" fmla="*/ 4 h 31"/>
                <a:gd name="T28" fmla="*/ 56 w 59"/>
                <a:gd name="T29" fmla="*/ 2 h 31"/>
                <a:gd name="T30" fmla="*/ 47 w 59"/>
                <a:gd name="T31" fmla="*/ 0 h 31"/>
                <a:gd name="T32" fmla="*/ 47 w 59"/>
                <a:gd name="T33" fmla="*/ 0 h 31"/>
                <a:gd name="T34" fmla="*/ 36 w 59"/>
                <a:gd name="T35" fmla="*/ 2 h 31"/>
                <a:gd name="T36" fmla="*/ 25 w 59"/>
                <a:gd name="T37" fmla="*/ 4 h 31"/>
                <a:gd name="T38" fmla="*/ 14 w 59"/>
                <a:gd name="T39" fmla="*/ 9 h 31"/>
                <a:gd name="T40" fmla="*/ 7 w 59"/>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7" y="15"/>
                  </a:moveTo>
                  <a:lnTo>
                    <a:pt x="7" y="15"/>
                  </a:lnTo>
                  <a:lnTo>
                    <a:pt x="2" y="22"/>
                  </a:lnTo>
                  <a:lnTo>
                    <a:pt x="0" y="27"/>
                  </a:lnTo>
                  <a:lnTo>
                    <a:pt x="5" y="29"/>
                  </a:lnTo>
                  <a:lnTo>
                    <a:pt x="14" y="31"/>
                  </a:lnTo>
                  <a:lnTo>
                    <a:pt x="25" y="29"/>
                  </a:lnTo>
                  <a:lnTo>
                    <a:pt x="36" y="27"/>
                  </a:lnTo>
                  <a:lnTo>
                    <a:pt x="45" y="20"/>
                  </a:lnTo>
                  <a:lnTo>
                    <a:pt x="54" y="15"/>
                  </a:lnTo>
                  <a:lnTo>
                    <a:pt x="59" y="9"/>
                  </a:lnTo>
                  <a:lnTo>
                    <a:pt x="59" y="4"/>
                  </a:lnTo>
                  <a:lnTo>
                    <a:pt x="56" y="2"/>
                  </a:lnTo>
                  <a:lnTo>
                    <a:pt x="47" y="0"/>
                  </a:lnTo>
                  <a:lnTo>
                    <a:pt x="36" y="2"/>
                  </a:lnTo>
                  <a:lnTo>
                    <a:pt x="25" y="4"/>
                  </a:lnTo>
                  <a:lnTo>
                    <a:pt x="14" y="9"/>
                  </a:lnTo>
                  <a:lnTo>
                    <a:pt x="7"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2" name="Freeform 619">
              <a:extLst>
                <a:ext uri="{FF2B5EF4-FFF2-40B4-BE49-F238E27FC236}">
                  <a16:creationId xmlns:a16="http://schemas.microsoft.com/office/drawing/2014/main" xmlns="" id="{DC0E6244-B076-9340-A188-81093D6A662F}"/>
                </a:ext>
              </a:extLst>
            </p:cNvPr>
            <p:cNvSpPr>
              <a:spLocks/>
            </p:cNvSpPr>
            <p:nvPr/>
          </p:nvSpPr>
          <p:spPr bwMode="auto">
            <a:xfrm>
              <a:off x="1614" y="3686"/>
              <a:ext cx="59" cy="31"/>
            </a:xfrm>
            <a:custGeom>
              <a:avLst/>
              <a:gdLst>
                <a:gd name="T0" fmla="*/ 7 w 59"/>
                <a:gd name="T1" fmla="*/ 15 h 31"/>
                <a:gd name="T2" fmla="*/ 7 w 59"/>
                <a:gd name="T3" fmla="*/ 15 h 31"/>
                <a:gd name="T4" fmla="*/ 2 w 59"/>
                <a:gd name="T5" fmla="*/ 22 h 31"/>
                <a:gd name="T6" fmla="*/ 0 w 59"/>
                <a:gd name="T7" fmla="*/ 27 h 31"/>
                <a:gd name="T8" fmla="*/ 5 w 59"/>
                <a:gd name="T9" fmla="*/ 29 h 31"/>
                <a:gd name="T10" fmla="*/ 14 w 59"/>
                <a:gd name="T11" fmla="*/ 31 h 31"/>
                <a:gd name="T12" fmla="*/ 14 w 59"/>
                <a:gd name="T13" fmla="*/ 31 h 31"/>
                <a:gd name="T14" fmla="*/ 25 w 59"/>
                <a:gd name="T15" fmla="*/ 29 h 31"/>
                <a:gd name="T16" fmla="*/ 36 w 59"/>
                <a:gd name="T17" fmla="*/ 27 h 31"/>
                <a:gd name="T18" fmla="*/ 45 w 59"/>
                <a:gd name="T19" fmla="*/ 20 h 31"/>
                <a:gd name="T20" fmla="*/ 54 w 59"/>
                <a:gd name="T21" fmla="*/ 15 h 31"/>
                <a:gd name="T22" fmla="*/ 54 w 59"/>
                <a:gd name="T23" fmla="*/ 15 h 31"/>
                <a:gd name="T24" fmla="*/ 59 w 59"/>
                <a:gd name="T25" fmla="*/ 9 h 31"/>
                <a:gd name="T26" fmla="*/ 59 w 59"/>
                <a:gd name="T27" fmla="*/ 4 h 31"/>
                <a:gd name="T28" fmla="*/ 56 w 59"/>
                <a:gd name="T29" fmla="*/ 2 h 31"/>
                <a:gd name="T30" fmla="*/ 47 w 59"/>
                <a:gd name="T31" fmla="*/ 0 h 31"/>
                <a:gd name="T32" fmla="*/ 47 w 59"/>
                <a:gd name="T33" fmla="*/ 0 h 31"/>
                <a:gd name="T34" fmla="*/ 36 w 59"/>
                <a:gd name="T35" fmla="*/ 2 h 31"/>
                <a:gd name="T36" fmla="*/ 25 w 59"/>
                <a:gd name="T37" fmla="*/ 4 h 31"/>
                <a:gd name="T38" fmla="*/ 14 w 59"/>
                <a:gd name="T39" fmla="*/ 9 h 31"/>
                <a:gd name="T40" fmla="*/ 7 w 59"/>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1">
                  <a:moveTo>
                    <a:pt x="7" y="15"/>
                  </a:moveTo>
                  <a:lnTo>
                    <a:pt x="7" y="15"/>
                  </a:lnTo>
                  <a:lnTo>
                    <a:pt x="2" y="22"/>
                  </a:lnTo>
                  <a:lnTo>
                    <a:pt x="0" y="27"/>
                  </a:lnTo>
                  <a:lnTo>
                    <a:pt x="5" y="29"/>
                  </a:lnTo>
                  <a:lnTo>
                    <a:pt x="14" y="31"/>
                  </a:lnTo>
                  <a:lnTo>
                    <a:pt x="25" y="29"/>
                  </a:lnTo>
                  <a:lnTo>
                    <a:pt x="36" y="27"/>
                  </a:lnTo>
                  <a:lnTo>
                    <a:pt x="45" y="20"/>
                  </a:lnTo>
                  <a:lnTo>
                    <a:pt x="54" y="15"/>
                  </a:lnTo>
                  <a:lnTo>
                    <a:pt x="59" y="9"/>
                  </a:lnTo>
                  <a:lnTo>
                    <a:pt x="59" y="4"/>
                  </a:lnTo>
                  <a:lnTo>
                    <a:pt x="56" y="2"/>
                  </a:lnTo>
                  <a:lnTo>
                    <a:pt x="47" y="0"/>
                  </a:lnTo>
                  <a:lnTo>
                    <a:pt x="36" y="2"/>
                  </a:lnTo>
                  <a:lnTo>
                    <a:pt x="25" y="4"/>
                  </a:lnTo>
                  <a:lnTo>
                    <a:pt x="14" y="9"/>
                  </a:lnTo>
                  <a:lnTo>
                    <a:pt x="7"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3" name="Freeform 620">
              <a:extLst>
                <a:ext uri="{FF2B5EF4-FFF2-40B4-BE49-F238E27FC236}">
                  <a16:creationId xmlns:a16="http://schemas.microsoft.com/office/drawing/2014/main" xmlns="" id="{2021F9BA-AEDA-9D4F-B0E8-AF5BC38DEE0C}"/>
                </a:ext>
              </a:extLst>
            </p:cNvPr>
            <p:cNvSpPr>
              <a:spLocks/>
            </p:cNvSpPr>
            <p:nvPr/>
          </p:nvSpPr>
          <p:spPr bwMode="auto">
            <a:xfrm>
              <a:off x="1567" y="3686"/>
              <a:ext cx="58" cy="31"/>
            </a:xfrm>
            <a:custGeom>
              <a:avLst/>
              <a:gdLst>
                <a:gd name="T0" fmla="*/ 4 w 58"/>
                <a:gd name="T1" fmla="*/ 15 h 31"/>
                <a:gd name="T2" fmla="*/ 4 w 58"/>
                <a:gd name="T3" fmla="*/ 15 h 31"/>
                <a:gd name="T4" fmla="*/ 0 w 58"/>
                <a:gd name="T5" fmla="*/ 22 h 31"/>
                <a:gd name="T6" fmla="*/ 0 w 58"/>
                <a:gd name="T7" fmla="*/ 27 h 31"/>
                <a:gd name="T8" fmla="*/ 2 w 58"/>
                <a:gd name="T9" fmla="*/ 29 h 31"/>
                <a:gd name="T10" fmla="*/ 11 w 58"/>
                <a:gd name="T11" fmla="*/ 31 h 31"/>
                <a:gd name="T12" fmla="*/ 11 w 58"/>
                <a:gd name="T13" fmla="*/ 31 h 31"/>
                <a:gd name="T14" fmla="*/ 22 w 58"/>
                <a:gd name="T15" fmla="*/ 29 h 31"/>
                <a:gd name="T16" fmla="*/ 34 w 58"/>
                <a:gd name="T17" fmla="*/ 27 h 31"/>
                <a:gd name="T18" fmla="*/ 45 w 58"/>
                <a:gd name="T19" fmla="*/ 22 h 31"/>
                <a:gd name="T20" fmla="*/ 54 w 58"/>
                <a:gd name="T21" fmla="*/ 15 h 31"/>
                <a:gd name="T22" fmla="*/ 54 w 58"/>
                <a:gd name="T23" fmla="*/ 15 h 31"/>
                <a:gd name="T24" fmla="*/ 58 w 58"/>
                <a:gd name="T25" fmla="*/ 9 h 31"/>
                <a:gd name="T26" fmla="*/ 58 w 58"/>
                <a:gd name="T27" fmla="*/ 4 h 31"/>
                <a:gd name="T28" fmla="*/ 54 w 58"/>
                <a:gd name="T29" fmla="*/ 2 h 31"/>
                <a:gd name="T30" fmla="*/ 45 w 58"/>
                <a:gd name="T31" fmla="*/ 0 h 31"/>
                <a:gd name="T32" fmla="*/ 45 w 58"/>
                <a:gd name="T33" fmla="*/ 0 h 31"/>
                <a:gd name="T34" fmla="*/ 36 w 58"/>
                <a:gd name="T35" fmla="*/ 2 h 31"/>
                <a:gd name="T36" fmla="*/ 25 w 58"/>
                <a:gd name="T37" fmla="*/ 4 h 31"/>
                <a:gd name="T38" fmla="*/ 13 w 58"/>
                <a:gd name="T39" fmla="*/ 11 h 31"/>
                <a:gd name="T40" fmla="*/ 4 w 58"/>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5"/>
                  </a:moveTo>
                  <a:lnTo>
                    <a:pt x="4" y="15"/>
                  </a:lnTo>
                  <a:lnTo>
                    <a:pt x="0" y="22"/>
                  </a:lnTo>
                  <a:lnTo>
                    <a:pt x="0" y="27"/>
                  </a:lnTo>
                  <a:lnTo>
                    <a:pt x="2" y="29"/>
                  </a:lnTo>
                  <a:lnTo>
                    <a:pt x="11" y="31"/>
                  </a:lnTo>
                  <a:lnTo>
                    <a:pt x="22" y="29"/>
                  </a:lnTo>
                  <a:lnTo>
                    <a:pt x="34" y="27"/>
                  </a:lnTo>
                  <a:lnTo>
                    <a:pt x="45" y="22"/>
                  </a:lnTo>
                  <a:lnTo>
                    <a:pt x="54" y="15"/>
                  </a:lnTo>
                  <a:lnTo>
                    <a:pt x="58" y="9"/>
                  </a:lnTo>
                  <a:lnTo>
                    <a:pt x="58" y="4"/>
                  </a:lnTo>
                  <a:lnTo>
                    <a:pt x="54" y="2"/>
                  </a:lnTo>
                  <a:lnTo>
                    <a:pt x="45" y="0"/>
                  </a:lnTo>
                  <a:lnTo>
                    <a:pt x="36" y="2"/>
                  </a:lnTo>
                  <a:lnTo>
                    <a:pt x="25" y="4"/>
                  </a:lnTo>
                  <a:lnTo>
                    <a:pt x="13" y="11"/>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4" name="Freeform 621">
              <a:extLst>
                <a:ext uri="{FF2B5EF4-FFF2-40B4-BE49-F238E27FC236}">
                  <a16:creationId xmlns:a16="http://schemas.microsoft.com/office/drawing/2014/main" xmlns="" id="{0F3B9760-6140-0F46-BDAD-18B3036BFCC1}"/>
                </a:ext>
              </a:extLst>
            </p:cNvPr>
            <p:cNvSpPr>
              <a:spLocks/>
            </p:cNvSpPr>
            <p:nvPr/>
          </p:nvSpPr>
          <p:spPr bwMode="auto">
            <a:xfrm>
              <a:off x="1567" y="3686"/>
              <a:ext cx="58" cy="31"/>
            </a:xfrm>
            <a:custGeom>
              <a:avLst/>
              <a:gdLst>
                <a:gd name="T0" fmla="*/ 4 w 58"/>
                <a:gd name="T1" fmla="*/ 15 h 31"/>
                <a:gd name="T2" fmla="*/ 4 w 58"/>
                <a:gd name="T3" fmla="*/ 15 h 31"/>
                <a:gd name="T4" fmla="*/ 0 w 58"/>
                <a:gd name="T5" fmla="*/ 22 h 31"/>
                <a:gd name="T6" fmla="*/ 0 w 58"/>
                <a:gd name="T7" fmla="*/ 27 h 31"/>
                <a:gd name="T8" fmla="*/ 2 w 58"/>
                <a:gd name="T9" fmla="*/ 29 h 31"/>
                <a:gd name="T10" fmla="*/ 11 w 58"/>
                <a:gd name="T11" fmla="*/ 31 h 31"/>
                <a:gd name="T12" fmla="*/ 11 w 58"/>
                <a:gd name="T13" fmla="*/ 31 h 31"/>
                <a:gd name="T14" fmla="*/ 22 w 58"/>
                <a:gd name="T15" fmla="*/ 29 h 31"/>
                <a:gd name="T16" fmla="*/ 34 w 58"/>
                <a:gd name="T17" fmla="*/ 27 h 31"/>
                <a:gd name="T18" fmla="*/ 45 w 58"/>
                <a:gd name="T19" fmla="*/ 22 h 31"/>
                <a:gd name="T20" fmla="*/ 54 w 58"/>
                <a:gd name="T21" fmla="*/ 15 h 31"/>
                <a:gd name="T22" fmla="*/ 54 w 58"/>
                <a:gd name="T23" fmla="*/ 15 h 31"/>
                <a:gd name="T24" fmla="*/ 58 w 58"/>
                <a:gd name="T25" fmla="*/ 9 h 31"/>
                <a:gd name="T26" fmla="*/ 58 w 58"/>
                <a:gd name="T27" fmla="*/ 4 h 31"/>
                <a:gd name="T28" fmla="*/ 54 w 58"/>
                <a:gd name="T29" fmla="*/ 2 h 31"/>
                <a:gd name="T30" fmla="*/ 45 w 58"/>
                <a:gd name="T31" fmla="*/ 0 h 31"/>
                <a:gd name="T32" fmla="*/ 45 w 58"/>
                <a:gd name="T33" fmla="*/ 0 h 31"/>
                <a:gd name="T34" fmla="*/ 36 w 58"/>
                <a:gd name="T35" fmla="*/ 2 h 31"/>
                <a:gd name="T36" fmla="*/ 25 w 58"/>
                <a:gd name="T37" fmla="*/ 4 h 31"/>
                <a:gd name="T38" fmla="*/ 13 w 58"/>
                <a:gd name="T39" fmla="*/ 11 h 31"/>
                <a:gd name="T40" fmla="*/ 4 w 58"/>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1">
                  <a:moveTo>
                    <a:pt x="4" y="15"/>
                  </a:moveTo>
                  <a:lnTo>
                    <a:pt x="4" y="15"/>
                  </a:lnTo>
                  <a:lnTo>
                    <a:pt x="0" y="22"/>
                  </a:lnTo>
                  <a:lnTo>
                    <a:pt x="0" y="27"/>
                  </a:lnTo>
                  <a:lnTo>
                    <a:pt x="2" y="29"/>
                  </a:lnTo>
                  <a:lnTo>
                    <a:pt x="11" y="31"/>
                  </a:lnTo>
                  <a:lnTo>
                    <a:pt x="22" y="29"/>
                  </a:lnTo>
                  <a:lnTo>
                    <a:pt x="34" y="27"/>
                  </a:lnTo>
                  <a:lnTo>
                    <a:pt x="45" y="22"/>
                  </a:lnTo>
                  <a:lnTo>
                    <a:pt x="54" y="15"/>
                  </a:lnTo>
                  <a:lnTo>
                    <a:pt x="58" y="9"/>
                  </a:lnTo>
                  <a:lnTo>
                    <a:pt x="58" y="4"/>
                  </a:lnTo>
                  <a:lnTo>
                    <a:pt x="54" y="2"/>
                  </a:lnTo>
                  <a:lnTo>
                    <a:pt x="45" y="0"/>
                  </a:lnTo>
                  <a:lnTo>
                    <a:pt x="36" y="2"/>
                  </a:lnTo>
                  <a:lnTo>
                    <a:pt x="25" y="4"/>
                  </a:lnTo>
                  <a:lnTo>
                    <a:pt x="13" y="11"/>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5" name="Freeform 622">
              <a:extLst>
                <a:ext uri="{FF2B5EF4-FFF2-40B4-BE49-F238E27FC236}">
                  <a16:creationId xmlns:a16="http://schemas.microsoft.com/office/drawing/2014/main" xmlns="" id="{52F5C793-9950-F240-A5F2-52BC46383166}"/>
                </a:ext>
              </a:extLst>
            </p:cNvPr>
            <p:cNvSpPr>
              <a:spLocks/>
            </p:cNvSpPr>
            <p:nvPr/>
          </p:nvSpPr>
          <p:spPr bwMode="auto">
            <a:xfrm>
              <a:off x="1517" y="3688"/>
              <a:ext cx="59" cy="29"/>
            </a:xfrm>
            <a:custGeom>
              <a:avLst/>
              <a:gdLst>
                <a:gd name="T0" fmla="*/ 5 w 59"/>
                <a:gd name="T1" fmla="*/ 13 h 29"/>
                <a:gd name="T2" fmla="*/ 5 w 59"/>
                <a:gd name="T3" fmla="*/ 13 h 29"/>
                <a:gd name="T4" fmla="*/ 0 w 59"/>
                <a:gd name="T5" fmla="*/ 20 h 29"/>
                <a:gd name="T6" fmla="*/ 0 w 59"/>
                <a:gd name="T7" fmla="*/ 25 h 29"/>
                <a:gd name="T8" fmla="*/ 3 w 59"/>
                <a:gd name="T9" fmla="*/ 29 h 29"/>
                <a:gd name="T10" fmla="*/ 12 w 59"/>
                <a:gd name="T11" fmla="*/ 29 h 29"/>
                <a:gd name="T12" fmla="*/ 12 w 59"/>
                <a:gd name="T13" fmla="*/ 29 h 29"/>
                <a:gd name="T14" fmla="*/ 23 w 59"/>
                <a:gd name="T15" fmla="*/ 27 h 29"/>
                <a:gd name="T16" fmla="*/ 34 w 59"/>
                <a:gd name="T17" fmla="*/ 25 h 29"/>
                <a:gd name="T18" fmla="*/ 45 w 59"/>
                <a:gd name="T19" fmla="*/ 20 h 29"/>
                <a:gd name="T20" fmla="*/ 54 w 59"/>
                <a:gd name="T21" fmla="*/ 13 h 29"/>
                <a:gd name="T22" fmla="*/ 54 w 59"/>
                <a:gd name="T23" fmla="*/ 13 h 29"/>
                <a:gd name="T24" fmla="*/ 59 w 59"/>
                <a:gd name="T25" fmla="*/ 9 h 29"/>
                <a:gd name="T26" fmla="*/ 59 w 59"/>
                <a:gd name="T27" fmla="*/ 4 h 29"/>
                <a:gd name="T28" fmla="*/ 54 w 59"/>
                <a:gd name="T29" fmla="*/ 0 h 29"/>
                <a:gd name="T30" fmla="*/ 48 w 59"/>
                <a:gd name="T31" fmla="*/ 0 h 29"/>
                <a:gd name="T32" fmla="*/ 48 w 59"/>
                <a:gd name="T33" fmla="*/ 0 h 29"/>
                <a:gd name="T34" fmla="*/ 36 w 59"/>
                <a:gd name="T35" fmla="*/ 0 h 29"/>
                <a:gd name="T36" fmla="*/ 25 w 59"/>
                <a:gd name="T37" fmla="*/ 4 h 29"/>
                <a:gd name="T38" fmla="*/ 14 w 59"/>
                <a:gd name="T39" fmla="*/ 9 h 29"/>
                <a:gd name="T40" fmla="*/ 5 w 59"/>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9">
                  <a:moveTo>
                    <a:pt x="5" y="13"/>
                  </a:moveTo>
                  <a:lnTo>
                    <a:pt x="5" y="13"/>
                  </a:lnTo>
                  <a:lnTo>
                    <a:pt x="0" y="20"/>
                  </a:lnTo>
                  <a:lnTo>
                    <a:pt x="0" y="25"/>
                  </a:lnTo>
                  <a:lnTo>
                    <a:pt x="3" y="29"/>
                  </a:lnTo>
                  <a:lnTo>
                    <a:pt x="12" y="29"/>
                  </a:lnTo>
                  <a:lnTo>
                    <a:pt x="23" y="27"/>
                  </a:lnTo>
                  <a:lnTo>
                    <a:pt x="34" y="25"/>
                  </a:lnTo>
                  <a:lnTo>
                    <a:pt x="45" y="20"/>
                  </a:lnTo>
                  <a:lnTo>
                    <a:pt x="54" y="13"/>
                  </a:lnTo>
                  <a:lnTo>
                    <a:pt x="59" y="9"/>
                  </a:lnTo>
                  <a:lnTo>
                    <a:pt x="59" y="4"/>
                  </a:lnTo>
                  <a:lnTo>
                    <a:pt x="54" y="0"/>
                  </a:lnTo>
                  <a:lnTo>
                    <a:pt x="48" y="0"/>
                  </a:lnTo>
                  <a:lnTo>
                    <a:pt x="36" y="0"/>
                  </a:lnTo>
                  <a:lnTo>
                    <a:pt x="25"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6" name="Freeform 623">
              <a:extLst>
                <a:ext uri="{FF2B5EF4-FFF2-40B4-BE49-F238E27FC236}">
                  <a16:creationId xmlns:a16="http://schemas.microsoft.com/office/drawing/2014/main" xmlns="" id="{C508F9EA-1769-CD46-84CA-54E5051AE997}"/>
                </a:ext>
              </a:extLst>
            </p:cNvPr>
            <p:cNvSpPr>
              <a:spLocks/>
            </p:cNvSpPr>
            <p:nvPr/>
          </p:nvSpPr>
          <p:spPr bwMode="auto">
            <a:xfrm>
              <a:off x="1517" y="3688"/>
              <a:ext cx="59" cy="29"/>
            </a:xfrm>
            <a:custGeom>
              <a:avLst/>
              <a:gdLst>
                <a:gd name="T0" fmla="*/ 5 w 59"/>
                <a:gd name="T1" fmla="*/ 13 h 29"/>
                <a:gd name="T2" fmla="*/ 5 w 59"/>
                <a:gd name="T3" fmla="*/ 13 h 29"/>
                <a:gd name="T4" fmla="*/ 0 w 59"/>
                <a:gd name="T5" fmla="*/ 20 h 29"/>
                <a:gd name="T6" fmla="*/ 0 w 59"/>
                <a:gd name="T7" fmla="*/ 25 h 29"/>
                <a:gd name="T8" fmla="*/ 3 w 59"/>
                <a:gd name="T9" fmla="*/ 29 h 29"/>
                <a:gd name="T10" fmla="*/ 12 w 59"/>
                <a:gd name="T11" fmla="*/ 29 h 29"/>
                <a:gd name="T12" fmla="*/ 12 w 59"/>
                <a:gd name="T13" fmla="*/ 29 h 29"/>
                <a:gd name="T14" fmla="*/ 23 w 59"/>
                <a:gd name="T15" fmla="*/ 27 h 29"/>
                <a:gd name="T16" fmla="*/ 34 w 59"/>
                <a:gd name="T17" fmla="*/ 25 h 29"/>
                <a:gd name="T18" fmla="*/ 45 w 59"/>
                <a:gd name="T19" fmla="*/ 20 h 29"/>
                <a:gd name="T20" fmla="*/ 54 w 59"/>
                <a:gd name="T21" fmla="*/ 13 h 29"/>
                <a:gd name="T22" fmla="*/ 54 w 59"/>
                <a:gd name="T23" fmla="*/ 13 h 29"/>
                <a:gd name="T24" fmla="*/ 59 w 59"/>
                <a:gd name="T25" fmla="*/ 9 h 29"/>
                <a:gd name="T26" fmla="*/ 59 w 59"/>
                <a:gd name="T27" fmla="*/ 4 h 29"/>
                <a:gd name="T28" fmla="*/ 54 w 59"/>
                <a:gd name="T29" fmla="*/ 0 h 29"/>
                <a:gd name="T30" fmla="*/ 48 w 59"/>
                <a:gd name="T31" fmla="*/ 0 h 29"/>
                <a:gd name="T32" fmla="*/ 48 w 59"/>
                <a:gd name="T33" fmla="*/ 0 h 29"/>
                <a:gd name="T34" fmla="*/ 36 w 59"/>
                <a:gd name="T35" fmla="*/ 0 h 29"/>
                <a:gd name="T36" fmla="*/ 25 w 59"/>
                <a:gd name="T37" fmla="*/ 4 h 29"/>
                <a:gd name="T38" fmla="*/ 14 w 59"/>
                <a:gd name="T39" fmla="*/ 9 h 29"/>
                <a:gd name="T40" fmla="*/ 5 w 59"/>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9">
                  <a:moveTo>
                    <a:pt x="5" y="13"/>
                  </a:moveTo>
                  <a:lnTo>
                    <a:pt x="5" y="13"/>
                  </a:lnTo>
                  <a:lnTo>
                    <a:pt x="0" y="20"/>
                  </a:lnTo>
                  <a:lnTo>
                    <a:pt x="0" y="25"/>
                  </a:lnTo>
                  <a:lnTo>
                    <a:pt x="3" y="29"/>
                  </a:lnTo>
                  <a:lnTo>
                    <a:pt x="12" y="29"/>
                  </a:lnTo>
                  <a:lnTo>
                    <a:pt x="23" y="27"/>
                  </a:lnTo>
                  <a:lnTo>
                    <a:pt x="34" y="25"/>
                  </a:lnTo>
                  <a:lnTo>
                    <a:pt x="45" y="20"/>
                  </a:lnTo>
                  <a:lnTo>
                    <a:pt x="54" y="13"/>
                  </a:lnTo>
                  <a:lnTo>
                    <a:pt x="59" y="9"/>
                  </a:lnTo>
                  <a:lnTo>
                    <a:pt x="59" y="4"/>
                  </a:lnTo>
                  <a:lnTo>
                    <a:pt x="54" y="0"/>
                  </a:lnTo>
                  <a:lnTo>
                    <a:pt x="48" y="0"/>
                  </a:lnTo>
                  <a:lnTo>
                    <a:pt x="36" y="0"/>
                  </a:lnTo>
                  <a:lnTo>
                    <a:pt x="25"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7" name="Freeform 624">
              <a:extLst>
                <a:ext uri="{FF2B5EF4-FFF2-40B4-BE49-F238E27FC236}">
                  <a16:creationId xmlns:a16="http://schemas.microsoft.com/office/drawing/2014/main" xmlns="" id="{C7447D42-D262-CF4F-BCF3-1571406246C0}"/>
                </a:ext>
              </a:extLst>
            </p:cNvPr>
            <p:cNvSpPr>
              <a:spLocks/>
            </p:cNvSpPr>
            <p:nvPr/>
          </p:nvSpPr>
          <p:spPr bwMode="auto">
            <a:xfrm>
              <a:off x="5425" y="3611"/>
              <a:ext cx="67" cy="32"/>
            </a:xfrm>
            <a:custGeom>
              <a:avLst/>
              <a:gdLst>
                <a:gd name="T0" fmla="*/ 4 w 67"/>
                <a:gd name="T1" fmla="*/ 16 h 32"/>
                <a:gd name="T2" fmla="*/ 4 w 67"/>
                <a:gd name="T3" fmla="*/ 16 h 32"/>
                <a:gd name="T4" fmla="*/ 13 w 67"/>
                <a:gd name="T5" fmla="*/ 23 h 32"/>
                <a:gd name="T6" fmla="*/ 27 w 67"/>
                <a:gd name="T7" fmla="*/ 27 h 32"/>
                <a:gd name="T8" fmla="*/ 40 w 67"/>
                <a:gd name="T9" fmla="*/ 32 h 32"/>
                <a:gd name="T10" fmla="*/ 52 w 67"/>
                <a:gd name="T11" fmla="*/ 32 h 32"/>
                <a:gd name="T12" fmla="*/ 52 w 67"/>
                <a:gd name="T13" fmla="*/ 32 h 32"/>
                <a:gd name="T14" fmla="*/ 63 w 67"/>
                <a:gd name="T15" fmla="*/ 30 h 32"/>
                <a:gd name="T16" fmla="*/ 67 w 67"/>
                <a:gd name="T17" fmla="*/ 27 h 32"/>
                <a:gd name="T18" fmla="*/ 67 w 67"/>
                <a:gd name="T19" fmla="*/ 23 h 32"/>
                <a:gd name="T20" fmla="*/ 63 w 67"/>
                <a:gd name="T21" fmla="*/ 16 h 32"/>
                <a:gd name="T22" fmla="*/ 63 w 67"/>
                <a:gd name="T23" fmla="*/ 16 h 32"/>
                <a:gd name="T24" fmla="*/ 54 w 67"/>
                <a:gd name="T25" fmla="*/ 9 h 32"/>
                <a:gd name="T26" fmla="*/ 40 w 67"/>
                <a:gd name="T27" fmla="*/ 5 h 32"/>
                <a:gd name="T28" fmla="*/ 27 w 67"/>
                <a:gd name="T29" fmla="*/ 3 h 32"/>
                <a:gd name="T30" fmla="*/ 13 w 67"/>
                <a:gd name="T31" fmla="*/ 0 h 32"/>
                <a:gd name="T32" fmla="*/ 13 w 67"/>
                <a:gd name="T33" fmla="*/ 0 h 32"/>
                <a:gd name="T34" fmla="*/ 4 w 67"/>
                <a:gd name="T35" fmla="*/ 3 h 32"/>
                <a:gd name="T36" fmla="*/ 0 w 67"/>
                <a:gd name="T37" fmla="*/ 5 h 32"/>
                <a:gd name="T38" fmla="*/ 0 w 67"/>
                <a:gd name="T39" fmla="*/ 12 h 32"/>
                <a:gd name="T40" fmla="*/ 4 w 6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2">
                  <a:moveTo>
                    <a:pt x="4" y="16"/>
                  </a:moveTo>
                  <a:lnTo>
                    <a:pt x="4" y="16"/>
                  </a:lnTo>
                  <a:lnTo>
                    <a:pt x="13" y="23"/>
                  </a:lnTo>
                  <a:lnTo>
                    <a:pt x="27" y="27"/>
                  </a:lnTo>
                  <a:lnTo>
                    <a:pt x="40" y="32"/>
                  </a:lnTo>
                  <a:lnTo>
                    <a:pt x="52" y="32"/>
                  </a:lnTo>
                  <a:lnTo>
                    <a:pt x="63" y="30"/>
                  </a:lnTo>
                  <a:lnTo>
                    <a:pt x="67" y="27"/>
                  </a:lnTo>
                  <a:lnTo>
                    <a:pt x="67" y="23"/>
                  </a:lnTo>
                  <a:lnTo>
                    <a:pt x="63" y="16"/>
                  </a:lnTo>
                  <a:lnTo>
                    <a:pt x="54" y="9"/>
                  </a:lnTo>
                  <a:lnTo>
                    <a:pt x="40" y="5"/>
                  </a:lnTo>
                  <a:lnTo>
                    <a:pt x="27" y="3"/>
                  </a:lnTo>
                  <a:lnTo>
                    <a:pt x="13" y="0"/>
                  </a:lnTo>
                  <a:lnTo>
                    <a:pt x="4" y="3"/>
                  </a:lnTo>
                  <a:lnTo>
                    <a:pt x="0" y="5"/>
                  </a:lnTo>
                  <a:lnTo>
                    <a:pt x="0" y="12"/>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8" name="Freeform 625">
              <a:extLst>
                <a:ext uri="{FF2B5EF4-FFF2-40B4-BE49-F238E27FC236}">
                  <a16:creationId xmlns:a16="http://schemas.microsoft.com/office/drawing/2014/main" xmlns="" id="{EF0CC98E-B1E1-C541-B21D-99FA784F83F8}"/>
                </a:ext>
              </a:extLst>
            </p:cNvPr>
            <p:cNvSpPr>
              <a:spLocks/>
            </p:cNvSpPr>
            <p:nvPr/>
          </p:nvSpPr>
          <p:spPr bwMode="auto">
            <a:xfrm>
              <a:off x="5425" y="3611"/>
              <a:ext cx="67" cy="32"/>
            </a:xfrm>
            <a:custGeom>
              <a:avLst/>
              <a:gdLst>
                <a:gd name="T0" fmla="*/ 4 w 67"/>
                <a:gd name="T1" fmla="*/ 16 h 32"/>
                <a:gd name="T2" fmla="*/ 4 w 67"/>
                <a:gd name="T3" fmla="*/ 16 h 32"/>
                <a:gd name="T4" fmla="*/ 13 w 67"/>
                <a:gd name="T5" fmla="*/ 23 h 32"/>
                <a:gd name="T6" fmla="*/ 27 w 67"/>
                <a:gd name="T7" fmla="*/ 27 h 32"/>
                <a:gd name="T8" fmla="*/ 40 w 67"/>
                <a:gd name="T9" fmla="*/ 32 h 32"/>
                <a:gd name="T10" fmla="*/ 52 w 67"/>
                <a:gd name="T11" fmla="*/ 32 h 32"/>
                <a:gd name="T12" fmla="*/ 52 w 67"/>
                <a:gd name="T13" fmla="*/ 32 h 32"/>
                <a:gd name="T14" fmla="*/ 63 w 67"/>
                <a:gd name="T15" fmla="*/ 30 h 32"/>
                <a:gd name="T16" fmla="*/ 67 w 67"/>
                <a:gd name="T17" fmla="*/ 27 h 32"/>
                <a:gd name="T18" fmla="*/ 67 w 67"/>
                <a:gd name="T19" fmla="*/ 23 h 32"/>
                <a:gd name="T20" fmla="*/ 63 w 67"/>
                <a:gd name="T21" fmla="*/ 16 h 32"/>
                <a:gd name="T22" fmla="*/ 63 w 67"/>
                <a:gd name="T23" fmla="*/ 16 h 32"/>
                <a:gd name="T24" fmla="*/ 54 w 67"/>
                <a:gd name="T25" fmla="*/ 9 h 32"/>
                <a:gd name="T26" fmla="*/ 40 w 67"/>
                <a:gd name="T27" fmla="*/ 5 h 32"/>
                <a:gd name="T28" fmla="*/ 27 w 67"/>
                <a:gd name="T29" fmla="*/ 3 h 32"/>
                <a:gd name="T30" fmla="*/ 13 w 67"/>
                <a:gd name="T31" fmla="*/ 0 h 32"/>
                <a:gd name="T32" fmla="*/ 13 w 67"/>
                <a:gd name="T33" fmla="*/ 0 h 32"/>
                <a:gd name="T34" fmla="*/ 4 w 67"/>
                <a:gd name="T35" fmla="*/ 3 h 32"/>
                <a:gd name="T36" fmla="*/ 0 w 67"/>
                <a:gd name="T37" fmla="*/ 5 h 32"/>
                <a:gd name="T38" fmla="*/ 0 w 67"/>
                <a:gd name="T39" fmla="*/ 12 h 32"/>
                <a:gd name="T40" fmla="*/ 4 w 6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2">
                  <a:moveTo>
                    <a:pt x="4" y="16"/>
                  </a:moveTo>
                  <a:lnTo>
                    <a:pt x="4" y="16"/>
                  </a:lnTo>
                  <a:lnTo>
                    <a:pt x="13" y="23"/>
                  </a:lnTo>
                  <a:lnTo>
                    <a:pt x="27" y="27"/>
                  </a:lnTo>
                  <a:lnTo>
                    <a:pt x="40" y="32"/>
                  </a:lnTo>
                  <a:lnTo>
                    <a:pt x="52" y="32"/>
                  </a:lnTo>
                  <a:lnTo>
                    <a:pt x="63" y="30"/>
                  </a:lnTo>
                  <a:lnTo>
                    <a:pt x="67" y="27"/>
                  </a:lnTo>
                  <a:lnTo>
                    <a:pt x="67" y="23"/>
                  </a:lnTo>
                  <a:lnTo>
                    <a:pt x="63" y="16"/>
                  </a:lnTo>
                  <a:lnTo>
                    <a:pt x="54" y="9"/>
                  </a:lnTo>
                  <a:lnTo>
                    <a:pt x="40" y="5"/>
                  </a:lnTo>
                  <a:lnTo>
                    <a:pt x="27" y="3"/>
                  </a:lnTo>
                  <a:lnTo>
                    <a:pt x="13" y="0"/>
                  </a:lnTo>
                  <a:lnTo>
                    <a:pt x="4" y="3"/>
                  </a:lnTo>
                  <a:lnTo>
                    <a:pt x="0" y="5"/>
                  </a:lnTo>
                  <a:lnTo>
                    <a:pt x="0" y="12"/>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09" name="Freeform 626">
              <a:extLst>
                <a:ext uri="{FF2B5EF4-FFF2-40B4-BE49-F238E27FC236}">
                  <a16:creationId xmlns:a16="http://schemas.microsoft.com/office/drawing/2014/main" xmlns="" id="{45BE4C13-7E02-D540-A384-F9F4598683A1}"/>
                </a:ext>
              </a:extLst>
            </p:cNvPr>
            <p:cNvSpPr>
              <a:spLocks/>
            </p:cNvSpPr>
            <p:nvPr/>
          </p:nvSpPr>
          <p:spPr bwMode="auto">
            <a:xfrm>
              <a:off x="5254" y="3614"/>
              <a:ext cx="65" cy="31"/>
            </a:xfrm>
            <a:custGeom>
              <a:avLst/>
              <a:gdLst>
                <a:gd name="T0" fmla="*/ 4 w 65"/>
                <a:gd name="T1" fmla="*/ 15 h 31"/>
                <a:gd name="T2" fmla="*/ 4 w 65"/>
                <a:gd name="T3" fmla="*/ 15 h 31"/>
                <a:gd name="T4" fmla="*/ 13 w 65"/>
                <a:gd name="T5" fmla="*/ 22 h 31"/>
                <a:gd name="T6" fmla="*/ 24 w 65"/>
                <a:gd name="T7" fmla="*/ 27 h 31"/>
                <a:gd name="T8" fmla="*/ 38 w 65"/>
                <a:gd name="T9" fmla="*/ 29 h 31"/>
                <a:gd name="T10" fmla="*/ 51 w 65"/>
                <a:gd name="T11" fmla="*/ 31 h 31"/>
                <a:gd name="T12" fmla="*/ 51 w 65"/>
                <a:gd name="T13" fmla="*/ 31 h 31"/>
                <a:gd name="T14" fmla="*/ 60 w 65"/>
                <a:gd name="T15" fmla="*/ 29 h 31"/>
                <a:gd name="T16" fmla="*/ 65 w 65"/>
                <a:gd name="T17" fmla="*/ 27 h 31"/>
                <a:gd name="T18" fmla="*/ 65 w 65"/>
                <a:gd name="T19" fmla="*/ 20 h 31"/>
                <a:gd name="T20" fmla="*/ 60 w 65"/>
                <a:gd name="T21" fmla="*/ 15 h 31"/>
                <a:gd name="T22" fmla="*/ 60 w 65"/>
                <a:gd name="T23" fmla="*/ 15 h 31"/>
                <a:gd name="T24" fmla="*/ 51 w 65"/>
                <a:gd name="T25" fmla="*/ 9 h 31"/>
                <a:gd name="T26" fmla="*/ 38 w 65"/>
                <a:gd name="T27" fmla="*/ 4 h 31"/>
                <a:gd name="T28" fmla="*/ 27 w 65"/>
                <a:gd name="T29" fmla="*/ 2 h 31"/>
                <a:gd name="T30" fmla="*/ 13 w 65"/>
                <a:gd name="T31" fmla="*/ 0 h 31"/>
                <a:gd name="T32" fmla="*/ 13 w 65"/>
                <a:gd name="T33" fmla="*/ 0 h 31"/>
                <a:gd name="T34" fmla="*/ 4 w 65"/>
                <a:gd name="T35" fmla="*/ 2 h 31"/>
                <a:gd name="T36" fmla="*/ 0 w 65"/>
                <a:gd name="T37" fmla="*/ 4 h 31"/>
                <a:gd name="T38" fmla="*/ 0 w 65"/>
                <a:gd name="T39" fmla="*/ 9 h 31"/>
                <a:gd name="T40" fmla="*/ 4 w 6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1">
                  <a:moveTo>
                    <a:pt x="4" y="15"/>
                  </a:moveTo>
                  <a:lnTo>
                    <a:pt x="4" y="15"/>
                  </a:lnTo>
                  <a:lnTo>
                    <a:pt x="13" y="22"/>
                  </a:lnTo>
                  <a:lnTo>
                    <a:pt x="24" y="27"/>
                  </a:lnTo>
                  <a:lnTo>
                    <a:pt x="38" y="29"/>
                  </a:lnTo>
                  <a:lnTo>
                    <a:pt x="51" y="31"/>
                  </a:lnTo>
                  <a:lnTo>
                    <a:pt x="60" y="29"/>
                  </a:lnTo>
                  <a:lnTo>
                    <a:pt x="65" y="27"/>
                  </a:lnTo>
                  <a:lnTo>
                    <a:pt x="65" y="20"/>
                  </a:lnTo>
                  <a:lnTo>
                    <a:pt x="60" y="15"/>
                  </a:lnTo>
                  <a:lnTo>
                    <a:pt x="51" y="9"/>
                  </a:lnTo>
                  <a:lnTo>
                    <a:pt x="38" y="4"/>
                  </a:lnTo>
                  <a:lnTo>
                    <a:pt x="27" y="2"/>
                  </a:lnTo>
                  <a:lnTo>
                    <a:pt x="13" y="0"/>
                  </a:lnTo>
                  <a:lnTo>
                    <a:pt x="4" y="2"/>
                  </a:lnTo>
                  <a:lnTo>
                    <a:pt x="0" y="4"/>
                  </a:lnTo>
                  <a:lnTo>
                    <a:pt x="0" y="9"/>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0" name="Freeform 627">
              <a:extLst>
                <a:ext uri="{FF2B5EF4-FFF2-40B4-BE49-F238E27FC236}">
                  <a16:creationId xmlns:a16="http://schemas.microsoft.com/office/drawing/2014/main" xmlns="" id="{F8E68F84-C66C-F14E-BCAF-550569770775}"/>
                </a:ext>
              </a:extLst>
            </p:cNvPr>
            <p:cNvSpPr>
              <a:spLocks/>
            </p:cNvSpPr>
            <p:nvPr/>
          </p:nvSpPr>
          <p:spPr bwMode="auto">
            <a:xfrm>
              <a:off x="5254" y="3614"/>
              <a:ext cx="65" cy="31"/>
            </a:xfrm>
            <a:custGeom>
              <a:avLst/>
              <a:gdLst>
                <a:gd name="T0" fmla="*/ 4 w 65"/>
                <a:gd name="T1" fmla="*/ 15 h 31"/>
                <a:gd name="T2" fmla="*/ 4 w 65"/>
                <a:gd name="T3" fmla="*/ 15 h 31"/>
                <a:gd name="T4" fmla="*/ 13 w 65"/>
                <a:gd name="T5" fmla="*/ 22 h 31"/>
                <a:gd name="T6" fmla="*/ 24 w 65"/>
                <a:gd name="T7" fmla="*/ 27 h 31"/>
                <a:gd name="T8" fmla="*/ 38 w 65"/>
                <a:gd name="T9" fmla="*/ 29 h 31"/>
                <a:gd name="T10" fmla="*/ 51 w 65"/>
                <a:gd name="T11" fmla="*/ 31 h 31"/>
                <a:gd name="T12" fmla="*/ 51 w 65"/>
                <a:gd name="T13" fmla="*/ 31 h 31"/>
                <a:gd name="T14" fmla="*/ 60 w 65"/>
                <a:gd name="T15" fmla="*/ 29 h 31"/>
                <a:gd name="T16" fmla="*/ 65 w 65"/>
                <a:gd name="T17" fmla="*/ 27 h 31"/>
                <a:gd name="T18" fmla="*/ 65 w 65"/>
                <a:gd name="T19" fmla="*/ 20 h 31"/>
                <a:gd name="T20" fmla="*/ 60 w 65"/>
                <a:gd name="T21" fmla="*/ 15 h 31"/>
                <a:gd name="T22" fmla="*/ 60 w 65"/>
                <a:gd name="T23" fmla="*/ 15 h 31"/>
                <a:gd name="T24" fmla="*/ 51 w 65"/>
                <a:gd name="T25" fmla="*/ 9 h 31"/>
                <a:gd name="T26" fmla="*/ 38 w 65"/>
                <a:gd name="T27" fmla="*/ 4 h 31"/>
                <a:gd name="T28" fmla="*/ 27 w 65"/>
                <a:gd name="T29" fmla="*/ 2 h 31"/>
                <a:gd name="T30" fmla="*/ 13 w 65"/>
                <a:gd name="T31" fmla="*/ 0 h 31"/>
                <a:gd name="T32" fmla="*/ 13 w 65"/>
                <a:gd name="T33" fmla="*/ 0 h 31"/>
                <a:gd name="T34" fmla="*/ 4 w 65"/>
                <a:gd name="T35" fmla="*/ 2 h 31"/>
                <a:gd name="T36" fmla="*/ 0 w 65"/>
                <a:gd name="T37" fmla="*/ 4 h 31"/>
                <a:gd name="T38" fmla="*/ 0 w 65"/>
                <a:gd name="T39" fmla="*/ 9 h 31"/>
                <a:gd name="T40" fmla="*/ 4 w 65"/>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1">
                  <a:moveTo>
                    <a:pt x="4" y="15"/>
                  </a:moveTo>
                  <a:lnTo>
                    <a:pt x="4" y="15"/>
                  </a:lnTo>
                  <a:lnTo>
                    <a:pt x="13" y="22"/>
                  </a:lnTo>
                  <a:lnTo>
                    <a:pt x="24" y="27"/>
                  </a:lnTo>
                  <a:lnTo>
                    <a:pt x="38" y="29"/>
                  </a:lnTo>
                  <a:lnTo>
                    <a:pt x="51" y="31"/>
                  </a:lnTo>
                  <a:lnTo>
                    <a:pt x="60" y="29"/>
                  </a:lnTo>
                  <a:lnTo>
                    <a:pt x="65" y="27"/>
                  </a:lnTo>
                  <a:lnTo>
                    <a:pt x="65" y="20"/>
                  </a:lnTo>
                  <a:lnTo>
                    <a:pt x="60" y="15"/>
                  </a:lnTo>
                  <a:lnTo>
                    <a:pt x="51" y="9"/>
                  </a:lnTo>
                  <a:lnTo>
                    <a:pt x="38" y="4"/>
                  </a:lnTo>
                  <a:lnTo>
                    <a:pt x="27" y="2"/>
                  </a:lnTo>
                  <a:lnTo>
                    <a:pt x="13" y="0"/>
                  </a:lnTo>
                  <a:lnTo>
                    <a:pt x="4" y="2"/>
                  </a:lnTo>
                  <a:lnTo>
                    <a:pt x="0" y="4"/>
                  </a:lnTo>
                  <a:lnTo>
                    <a:pt x="0" y="9"/>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1" name="Freeform 628">
              <a:extLst>
                <a:ext uri="{FF2B5EF4-FFF2-40B4-BE49-F238E27FC236}">
                  <a16:creationId xmlns:a16="http://schemas.microsoft.com/office/drawing/2014/main" xmlns="" id="{65372373-172C-4E44-8164-C76F07139D01}"/>
                </a:ext>
              </a:extLst>
            </p:cNvPr>
            <p:cNvSpPr>
              <a:spLocks/>
            </p:cNvSpPr>
            <p:nvPr/>
          </p:nvSpPr>
          <p:spPr bwMode="auto">
            <a:xfrm>
              <a:off x="5197" y="3614"/>
              <a:ext cx="66" cy="31"/>
            </a:xfrm>
            <a:custGeom>
              <a:avLst/>
              <a:gdLst>
                <a:gd name="T0" fmla="*/ 5 w 66"/>
                <a:gd name="T1" fmla="*/ 15 h 31"/>
                <a:gd name="T2" fmla="*/ 5 w 66"/>
                <a:gd name="T3" fmla="*/ 15 h 31"/>
                <a:gd name="T4" fmla="*/ 14 w 66"/>
                <a:gd name="T5" fmla="*/ 22 h 31"/>
                <a:gd name="T6" fmla="*/ 27 w 66"/>
                <a:gd name="T7" fmla="*/ 27 h 31"/>
                <a:gd name="T8" fmla="*/ 39 w 66"/>
                <a:gd name="T9" fmla="*/ 31 h 31"/>
                <a:gd name="T10" fmla="*/ 52 w 66"/>
                <a:gd name="T11" fmla="*/ 31 h 31"/>
                <a:gd name="T12" fmla="*/ 52 w 66"/>
                <a:gd name="T13" fmla="*/ 31 h 31"/>
                <a:gd name="T14" fmla="*/ 61 w 66"/>
                <a:gd name="T15" fmla="*/ 29 h 31"/>
                <a:gd name="T16" fmla="*/ 66 w 66"/>
                <a:gd name="T17" fmla="*/ 27 h 31"/>
                <a:gd name="T18" fmla="*/ 66 w 66"/>
                <a:gd name="T19" fmla="*/ 22 h 31"/>
                <a:gd name="T20" fmla="*/ 61 w 66"/>
                <a:gd name="T21" fmla="*/ 15 h 31"/>
                <a:gd name="T22" fmla="*/ 61 w 66"/>
                <a:gd name="T23" fmla="*/ 15 h 31"/>
                <a:gd name="T24" fmla="*/ 52 w 66"/>
                <a:gd name="T25" fmla="*/ 9 h 31"/>
                <a:gd name="T26" fmla="*/ 39 w 66"/>
                <a:gd name="T27" fmla="*/ 4 h 31"/>
                <a:gd name="T28" fmla="*/ 27 w 66"/>
                <a:gd name="T29" fmla="*/ 2 h 31"/>
                <a:gd name="T30" fmla="*/ 14 w 66"/>
                <a:gd name="T31" fmla="*/ 0 h 31"/>
                <a:gd name="T32" fmla="*/ 14 w 66"/>
                <a:gd name="T33" fmla="*/ 0 h 31"/>
                <a:gd name="T34" fmla="*/ 5 w 66"/>
                <a:gd name="T35" fmla="*/ 2 h 31"/>
                <a:gd name="T36" fmla="*/ 0 w 66"/>
                <a:gd name="T37" fmla="*/ 4 h 31"/>
                <a:gd name="T38" fmla="*/ 0 w 66"/>
                <a:gd name="T39" fmla="*/ 11 h 31"/>
                <a:gd name="T40" fmla="*/ 5 w 66"/>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1">
                  <a:moveTo>
                    <a:pt x="5" y="15"/>
                  </a:moveTo>
                  <a:lnTo>
                    <a:pt x="5" y="15"/>
                  </a:lnTo>
                  <a:lnTo>
                    <a:pt x="14" y="22"/>
                  </a:lnTo>
                  <a:lnTo>
                    <a:pt x="27" y="27"/>
                  </a:lnTo>
                  <a:lnTo>
                    <a:pt x="39" y="31"/>
                  </a:lnTo>
                  <a:lnTo>
                    <a:pt x="52" y="31"/>
                  </a:lnTo>
                  <a:lnTo>
                    <a:pt x="61" y="29"/>
                  </a:lnTo>
                  <a:lnTo>
                    <a:pt x="66" y="27"/>
                  </a:lnTo>
                  <a:lnTo>
                    <a:pt x="66" y="22"/>
                  </a:lnTo>
                  <a:lnTo>
                    <a:pt x="61" y="15"/>
                  </a:lnTo>
                  <a:lnTo>
                    <a:pt x="52" y="9"/>
                  </a:lnTo>
                  <a:lnTo>
                    <a:pt x="39" y="4"/>
                  </a:lnTo>
                  <a:lnTo>
                    <a:pt x="27" y="2"/>
                  </a:lnTo>
                  <a:lnTo>
                    <a:pt x="14" y="0"/>
                  </a:lnTo>
                  <a:lnTo>
                    <a:pt x="5" y="2"/>
                  </a:lnTo>
                  <a:lnTo>
                    <a:pt x="0" y="4"/>
                  </a:lnTo>
                  <a:lnTo>
                    <a:pt x="0" y="11"/>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2" name="Freeform 629">
              <a:extLst>
                <a:ext uri="{FF2B5EF4-FFF2-40B4-BE49-F238E27FC236}">
                  <a16:creationId xmlns:a16="http://schemas.microsoft.com/office/drawing/2014/main" xmlns="" id="{890F6062-6FAD-6A4A-93A6-DA44B6EB24D5}"/>
                </a:ext>
              </a:extLst>
            </p:cNvPr>
            <p:cNvSpPr>
              <a:spLocks/>
            </p:cNvSpPr>
            <p:nvPr/>
          </p:nvSpPr>
          <p:spPr bwMode="auto">
            <a:xfrm>
              <a:off x="5197" y="3614"/>
              <a:ext cx="66" cy="31"/>
            </a:xfrm>
            <a:custGeom>
              <a:avLst/>
              <a:gdLst>
                <a:gd name="T0" fmla="*/ 5 w 66"/>
                <a:gd name="T1" fmla="*/ 15 h 31"/>
                <a:gd name="T2" fmla="*/ 5 w 66"/>
                <a:gd name="T3" fmla="*/ 15 h 31"/>
                <a:gd name="T4" fmla="*/ 14 w 66"/>
                <a:gd name="T5" fmla="*/ 22 h 31"/>
                <a:gd name="T6" fmla="*/ 27 w 66"/>
                <a:gd name="T7" fmla="*/ 27 h 31"/>
                <a:gd name="T8" fmla="*/ 39 w 66"/>
                <a:gd name="T9" fmla="*/ 31 h 31"/>
                <a:gd name="T10" fmla="*/ 52 w 66"/>
                <a:gd name="T11" fmla="*/ 31 h 31"/>
                <a:gd name="T12" fmla="*/ 52 w 66"/>
                <a:gd name="T13" fmla="*/ 31 h 31"/>
                <a:gd name="T14" fmla="*/ 61 w 66"/>
                <a:gd name="T15" fmla="*/ 29 h 31"/>
                <a:gd name="T16" fmla="*/ 66 w 66"/>
                <a:gd name="T17" fmla="*/ 27 h 31"/>
                <a:gd name="T18" fmla="*/ 66 w 66"/>
                <a:gd name="T19" fmla="*/ 22 h 31"/>
                <a:gd name="T20" fmla="*/ 61 w 66"/>
                <a:gd name="T21" fmla="*/ 15 h 31"/>
                <a:gd name="T22" fmla="*/ 61 w 66"/>
                <a:gd name="T23" fmla="*/ 15 h 31"/>
                <a:gd name="T24" fmla="*/ 52 w 66"/>
                <a:gd name="T25" fmla="*/ 9 h 31"/>
                <a:gd name="T26" fmla="*/ 39 w 66"/>
                <a:gd name="T27" fmla="*/ 4 h 31"/>
                <a:gd name="T28" fmla="*/ 27 w 66"/>
                <a:gd name="T29" fmla="*/ 2 h 31"/>
                <a:gd name="T30" fmla="*/ 14 w 66"/>
                <a:gd name="T31" fmla="*/ 0 h 31"/>
                <a:gd name="T32" fmla="*/ 14 w 66"/>
                <a:gd name="T33" fmla="*/ 0 h 31"/>
                <a:gd name="T34" fmla="*/ 5 w 66"/>
                <a:gd name="T35" fmla="*/ 2 h 31"/>
                <a:gd name="T36" fmla="*/ 0 w 66"/>
                <a:gd name="T37" fmla="*/ 4 h 31"/>
                <a:gd name="T38" fmla="*/ 0 w 66"/>
                <a:gd name="T39" fmla="*/ 11 h 31"/>
                <a:gd name="T40" fmla="*/ 5 w 66"/>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31">
                  <a:moveTo>
                    <a:pt x="5" y="15"/>
                  </a:moveTo>
                  <a:lnTo>
                    <a:pt x="5" y="15"/>
                  </a:lnTo>
                  <a:lnTo>
                    <a:pt x="14" y="22"/>
                  </a:lnTo>
                  <a:lnTo>
                    <a:pt x="27" y="27"/>
                  </a:lnTo>
                  <a:lnTo>
                    <a:pt x="39" y="31"/>
                  </a:lnTo>
                  <a:lnTo>
                    <a:pt x="52" y="31"/>
                  </a:lnTo>
                  <a:lnTo>
                    <a:pt x="61" y="29"/>
                  </a:lnTo>
                  <a:lnTo>
                    <a:pt x="66" y="27"/>
                  </a:lnTo>
                  <a:lnTo>
                    <a:pt x="66" y="22"/>
                  </a:lnTo>
                  <a:lnTo>
                    <a:pt x="61" y="15"/>
                  </a:lnTo>
                  <a:lnTo>
                    <a:pt x="52" y="9"/>
                  </a:lnTo>
                  <a:lnTo>
                    <a:pt x="39" y="4"/>
                  </a:lnTo>
                  <a:lnTo>
                    <a:pt x="27" y="2"/>
                  </a:lnTo>
                  <a:lnTo>
                    <a:pt x="14" y="0"/>
                  </a:lnTo>
                  <a:lnTo>
                    <a:pt x="5" y="2"/>
                  </a:lnTo>
                  <a:lnTo>
                    <a:pt x="0" y="4"/>
                  </a:lnTo>
                  <a:lnTo>
                    <a:pt x="0" y="11"/>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3" name="Freeform 630">
              <a:extLst>
                <a:ext uri="{FF2B5EF4-FFF2-40B4-BE49-F238E27FC236}">
                  <a16:creationId xmlns:a16="http://schemas.microsoft.com/office/drawing/2014/main" xmlns="" id="{3C93A6E8-AF6C-5240-ABF2-D87945AB7327}"/>
                </a:ext>
              </a:extLst>
            </p:cNvPr>
            <p:cNvSpPr>
              <a:spLocks/>
            </p:cNvSpPr>
            <p:nvPr/>
          </p:nvSpPr>
          <p:spPr bwMode="auto">
            <a:xfrm>
              <a:off x="4722" y="3620"/>
              <a:ext cx="59" cy="30"/>
            </a:xfrm>
            <a:custGeom>
              <a:avLst/>
              <a:gdLst>
                <a:gd name="T0" fmla="*/ 5 w 59"/>
                <a:gd name="T1" fmla="*/ 14 h 30"/>
                <a:gd name="T2" fmla="*/ 5 w 59"/>
                <a:gd name="T3" fmla="*/ 14 h 30"/>
                <a:gd name="T4" fmla="*/ 11 w 59"/>
                <a:gd name="T5" fmla="*/ 21 h 30"/>
                <a:gd name="T6" fmla="*/ 23 w 59"/>
                <a:gd name="T7" fmla="*/ 25 h 30"/>
                <a:gd name="T8" fmla="*/ 34 w 59"/>
                <a:gd name="T9" fmla="*/ 30 h 30"/>
                <a:gd name="T10" fmla="*/ 45 w 59"/>
                <a:gd name="T11" fmla="*/ 30 h 30"/>
                <a:gd name="T12" fmla="*/ 45 w 59"/>
                <a:gd name="T13" fmla="*/ 30 h 30"/>
                <a:gd name="T14" fmla="*/ 54 w 59"/>
                <a:gd name="T15" fmla="*/ 30 h 30"/>
                <a:gd name="T16" fmla="*/ 59 w 59"/>
                <a:gd name="T17" fmla="*/ 25 h 30"/>
                <a:gd name="T18" fmla="*/ 59 w 59"/>
                <a:gd name="T19" fmla="*/ 21 h 30"/>
                <a:gd name="T20" fmla="*/ 54 w 59"/>
                <a:gd name="T21" fmla="*/ 14 h 30"/>
                <a:gd name="T22" fmla="*/ 54 w 59"/>
                <a:gd name="T23" fmla="*/ 14 h 30"/>
                <a:gd name="T24" fmla="*/ 45 w 59"/>
                <a:gd name="T25" fmla="*/ 9 h 30"/>
                <a:gd name="T26" fmla="*/ 36 w 59"/>
                <a:gd name="T27" fmla="*/ 3 h 30"/>
                <a:gd name="T28" fmla="*/ 23 w 59"/>
                <a:gd name="T29" fmla="*/ 0 h 30"/>
                <a:gd name="T30" fmla="*/ 14 w 59"/>
                <a:gd name="T31" fmla="*/ 0 h 30"/>
                <a:gd name="T32" fmla="*/ 14 w 59"/>
                <a:gd name="T33" fmla="*/ 0 h 30"/>
                <a:gd name="T34" fmla="*/ 5 w 59"/>
                <a:gd name="T35" fmla="*/ 0 h 30"/>
                <a:gd name="T36" fmla="*/ 0 w 59"/>
                <a:gd name="T37" fmla="*/ 5 h 30"/>
                <a:gd name="T38" fmla="*/ 0 w 59"/>
                <a:gd name="T39" fmla="*/ 9 h 30"/>
                <a:gd name="T40" fmla="*/ 5 w 5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0">
                  <a:moveTo>
                    <a:pt x="5" y="14"/>
                  </a:moveTo>
                  <a:lnTo>
                    <a:pt x="5" y="14"/>
                  </a:lnTo>
                  <a:lnTo>
                    <a:pt x="11" y="21"/>
                  </a:lnTo>
                  <a:lnTo>
                    <a:pt x="23" y="25"/>
                  </a:lnTo>
                  <a:lnTo>
                    <a:pt x="34" y="30"/>
                  </a:lnTo>
                  <a:lnTo>
                    <a:pt x="45" y="30"/>
                  </a:lnTo>
                  <a:lnTo>
                    <a:pt x="54" y="30"/>
                  </a:lnTo>
                  <a:lnTo>
                    <a:pt x="59" y="25"/>
                  </a:lnTo>
                  <a:lnTo>
                    <a:pt x="59" y="21"/>
                  </a:lnTo>
                  <a:lnTo>
                    <a:pt x="54" y="14"/>
                  </a:lnTo>
                  <a:lnTo>
                    <a:pt x="45" y="9"/>
                  </a:lnTo>
                  <a:lnTo>
                    <a:pt x="36" y="3"/>
                  </a:lnTo>
                  <a:lnTo>
                    <a:pt x="23" y="0"/>
                  </a:lnTo>
                  <a:lnTo>
                    <a:pt x="14" y="0"/>
                  </a:lnTo>
                  <a:lnTo>
                    <a:pt x="5" y="0"/>
                  </a:lnTo>
                  <a:lnTo>
                    <a:pt x="0" y="5"/>
                  </a:lnTo>
                  <a:lnTo>
                    <a:pt x="0"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4" name="Freeform 631">
              <a:extLst>
                <a:ext uri="{FF2B5EF4-FFF2-40B4-BE49-F238E27FC236}">
                  <a16:creationId xmlns:a16="http://schemas.microsoft.com/office/drawing/2014/main" xmlns="" id="{2ADF8E03-268C-0842-8012-21DB2FCD69D1}"/>
                </a:ext>
              </a:extLst>
            </p:cNvPr>
            <p:cNvSpPr>
              <a:spLocks/>
            </p:cNvSpPr>
            <p:nvPr/>
          </p:nvSpPr>
          <p:spPr bwMode="auto">
            <a:xfrm>
              <a:off x="4722" y="3620"/>
              <a:ext cx="59" cy="30"/>
            </a:xfrm>
            <a:custGeom>
              <a:avLst/>
              <a:gdLst>
                <a:gd name="T0" fmla="*/ 5 w 59"/>
                <a:gd name="T1" fmla="*/ 14 h 30"/>
                <a:gd name="T2" fmla="*/ 5 w 59"/>
                <a:gd name="T3" fmla="*/ 14 h 30"/>
                <a:gd name="T4" fmla="*/ 11 w 59"/>
                <a:gd name="T5" fmla="*/ 21 h 30"/>
                <a:gd name="T6" fmla="*/ 23 w 59"/>
                <a:gd name="T7" fmla="*/ 25 h 30"/>
                <a:gd name="T8" fmla="*/ 34 w 59"/>
                <a:gd name="T9" fmla="*/ 30 h 30"/>
                <a:gd name="T10" fmla="*/ 45 w 59"/>
                <a:gd name="T11" fmla="*/ 30 h 30"/>
                <a:gd name="T12" fmla="*/ 45 w 59"/>
                <a:gd name="T13" fmla="*/ 30 h 30"/>
                <a:gd name="T14" fmla="*/ 54 w 59"/>
                <a:gd name="T15" fmla="*/ 30 h 30"/>
                <a:gd name="T16" fmla="*/ 59 w 59"/>
                <a:gd name="T17" fmla="*/ 25 h 30"/>
                <a:gd name="T18" fmla="*/ 59 w 59"/>
                <a:gd name="T19" fmla="*/ 21 h 30"/>
                <a:gd name="T20" fmla="*/ 54 w 59"/>
                <a:gd name="T21" fmla="*/ 14 h 30"/>
                <a:gd name="T22" fmla="*/ 54 w 59"/>
                <a:gd name="T23" fmla="*/ 14 h 30"/>
                <a:gd name="T24" fmla="*/ 45 w 59"/>
                <a:gd name="T25" fmla="*/ 9 h 30"/>
                <a:gd name="T26" fmla="*/ 36 w 59"/>
                <a:gd name="T27" fmla="*/ 3 h 30"/>
                <a:gd name="T28" fmla="*/ 23 w 59"/>
                <a:gd name="T29" fmla="*/ 0 h 30"/>
                <a:gd name="T30" fmla="*/ 14 w 59"/>
                <a:gd name="T31" fmla="*/ 0 h 30"/>
                <a:gd name="T32" fmla="*/ 14 w 59"/>
                <a:gd name="T33" fmla="*/ 0 h 30"/>
                <a:gd name="T34" fmla="*/ 5 w 59"/>
                <a:gd name="T35" fmla="*/ 0 h 30"/>
                <a:gd name="T36" fmla="*/ 0 w 59"/>
                <a:gd name="T37" fmla="*/ 5 h 30"/>
                <a:gd name="T38" fmla="*/ 0 w 59"/>
                <a:gd name="T39" fmla="*/ 9 h 30"/>
                <a:gd name="T40" fmla="*/ 5 w 5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0">
                  <a:moveTo>
                    <a:pt x="5" y="14"/>
                  </a:moveTo>
                  <a:lnTo>
                    <a:pt x="5" y="14"/>
                  </a:lnTo>
                  <a:lnTo>
                    <a:pt x="11" y="21"/>
                  </a:lnTo>
                  <a:lnTo>
                    <a:pt x="23" y="25"/>
                  </a:lnTo>
                  <a:lnTo>
                    <a:pt x="34" y="30"/>
                  </a:lnTo>
                  <a:lnTo>
                    <a:pt x="45" y="30"/>
                  </a:lnTo>
                  <a:lnTo>
                    <a:pt x="54" y="30"/>
                  </a:lnTo>
                  <a:lnTo>
                    <a:pt x="59" y="25"/>
                  </a:lnTo>
                  <a:lnTo>
                    <a:pt x="59" y="21"/>
                  </a:lnTo>
                  <a:lnTo>
                    <a:pt x="54" y="14"/>
                  </a:lnTo>
                  <a:lnTo>
                    <a:pt x="45" y="9"/>
                  </a:lnTo>
                  <a:lnTo>
                    <a:pt x="36" y="3"/>
                  </a:lnTo>
                  <a:lnTo>
                    <a:pt x="23" y="0"/>
                  </a:lnTo>
                  <a:lnTo>
                    <a:pt x="14" y="0"/>
                  </a:lnTo>
                  <a:lnTo>
                    <a:pt x="5" y="0"/>
                  </a:lnTo>
                  <a:lnTo>
                    <a:pt x="0" y="5"/>
                  </a:lnTo>
                  <a:lnTo>
                    <a:pt x="0"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5" name="Freeform 632">
              <a:extLst>
                <a:ext uri="{FF2B5EF4-FFF2-40B4-BE49-F238E27FC236}">
                  <a16:creationId xmlns:a16="http://schemas.microsoft.com/office/drawing/2014/main" xmlns="" id="{1EE717AF-9854-7E4B-BAB2-C64A29FCA5F3}"/>
                </a:ext>
              </a:extLst>
            </p:cNvPr>
            <p:cNvSpPr>
              <a:spLocks/>
            </p:cNvSpPr>
            <p:nvPr/>
          </p:nvSpPr>
          <p:spPr bwMode="auto">
            <a:xfrm>
              <a:off x="4670" y="3620"/>
              <a:ext cx="61" cy="30"/>
            </a:xfrm>
            <a:custGeom>
              <a:avLst/>
              <a:gdLst>
                <a:gd name="T0" fmla="*/ 5 w 61"/>
                <a:gd name="T1" fmla="*/ 16 h 30"/>
                <a:gd name="T2" fmla="*/ 5 w 61"/>
                <a:gd name="T3" fmla="*/ 16 h 30"/>
                <a:gd name="T4" fmla="*/ 14 w 61"/>
                <a:gd name="T5" fmla="*/ 21 h 30"/>
                <a:gd name="T6" fmla="*/ 25 w 61"/>
                <a:gd name="T7" fmla="*/ 25 h 30"/>
                <a:gd name="T8" fmla="*/ 36 w 61"/>
                <a:gd name="T9" fmla="*/ 30 h 30"/>
                <a:gd name="T10" fmla="*/ 48 w 61"/>
                <a:gd name="T11" fmla="*/ 30 h 30"/>
                <a:gd name="T12" fmla="*/ 48 w 61"/>
                <a:gd name="T13" fmla="*/ 30 h 30"/>
                <a:gd name="T14" fmla="*/ 57 w 61"/>
                <a:gd name="T15" fmla="*/ 30 h 30"/>
                <a:gd name="T16" fmla="*/ 59 w 61"/>
                <a:gd name="T17" fmla="*/ 25 h 30"/>
                <a:gd name="T18" fmla="*/ 61 w 61"/>
                <a:gd name="T19" fmla="*/ 21 h 30"/>
                <a:gd name="T20" fmla="*/ 57 w 61"/>
                <a:gd name="T21" fmla="*/ 14 h 30"/>
                <a:gd name="T22" fmla="*/ 57 w 61"/>
                <a:gd name="T23" fmla="*/ 14 h 30"/>
                <a:gd name="T24" fmla="*/ 48 w 61"/>
                <a:gd name="T25" fmla="*/ 9 h 30"/>
                <a:gd name="T26" fmla="*/ 36 w 61"/>
                <a:gd name="T27" fmla="*/ 5 h 30"/>
                <a:gd name="T28" fmla="*/ 25 w 61"/>
                <a:gd name="T29" fmla="*/ 0 h 30"/>
                <a:gd name="T30" fmla="*/ 14 w 61"/>
                <a:gd name="T31" fmla="*/ 0 h 30"/>
                <a:gd name="T32" fmla="*/ 14 w 61"/>
                <a:gd name="T33" fmla="*/ 0 h 30"/>
                <a:gd name="T34" fmla="*/ 7 w 61"/>
                <a:gd name="T35" fmla="*/ 0 h 30"/>
                <a:gd name="T36" fmla="*/ 3 w 61"/>
                <a:gd name="T37" fmla="*/ 5 h 30"/>
                <a:gd name="T38" fmla="*/ 0 w 61"/>
                <a:gd name="T39" fmla="*/ 9 h 30"/>
                <a:gd name="T40" fmla="*/ 5 w 61"/>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0">
                  <a:moveTo>
                    <a:pt x="5" y="16"/>
                  </a:moveTo>
                  <a:lnTo>
                    <a:pt x="5" y="16"/>
                  </a:lnTo>
                  <a:lnTo>
                    <a:pt x="14" y="21"/>
                  </a:lnTo>
                  <a:lnTo>
                    <a:pt x="25" y="25"/>
                  </a:lnTo>
                  <a:lnTo>
                    <a:pt x="36" y="30"/>
                  </a:lnTo>
                  <a:lnTo>
                    <a:pt x="48" y="30"/>
                  </a:lnTo>
                  <a:lnTo>
                    <a:pt x="57" y="30"/>
                  </a:lnTo>
                  <a:lnTo>
                    <a:pt x="59" y="25"/>
                  </a:lnTo>
                  <a:lnTo>
                    <a:pt x="61" y="21"/>
                  </a:lnTo>
                  <a:lnTo>
                    <a:pt x="57" y="14"/>
                  </a:lnTo>
                  <a:lnTo>
                    <a:pt x="48" y="9"/>
                  </a:lnTo>
                  <a:lnTo>
                    <a:pt x="36" y="5"/>
                  </a:lnTo>
                  <a:lnTo>
                    <a:pt x="25" y="0"/>
                  </a:lnTo>
                  <a:lnTo>
                    <a:pt x="14" y="0"/>
                  </a:lnTo>
                  <a:lnTo>
                    <a:pt x="7" y="0"/>
                  </a:lnTo>
                  <a:lnTo>
                    <a:pt x="3"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6" name="Freeform 633">
              <a:extLst>
                <a:ext uri="{FF2B5EF4-FFF2-40B4-BE49-F238E27FC236}">
                  <a16:creationId xmlns:a16="http://schemas.microsoft.com/office/drawing/2014/main" xmlns="" id="{A5CF613E-1D17-F446-BE24-C153DD84C30C}"/>
                </a:ext>
              </a:extLst>
            </p:cNvPr>
            <p:cNvSpPr>
              <a:spLocks/>
            </p:cNvSpPr>
            <p:nvPr/>
          </p:nvSpPr>
          <p:spPr bwMode="auto">
            <a:xfrm>
              <a:off x="4670" y="3620"/>
              <a:ext cx="61" cy="30"/>
            </a:xfrm>
            <a:custGeom>
              <a:avLst/>
              <a:gdLst>
                <a:gd name="T0" fmla="*/ 5 w 61"/>
                <a:gd name="T1" fmla="*/ 16 h 30"/>
                <a:gd name="T2" fmla="*/ 5 w 61"/>
                <a:gd name="T3" fmla="*/ 16 h 30"/>
                <a:gd name="T4" fmla="*/ 14 w 61"/>
                <a:gd name="T5" fmla="*/ 21 h 30"/>
                <a:gd name="T6" fmla="*/ 25 w 61"/>
                <a:gd name="T7" fmla="*/ 25 h 30"/>
                <a:gd name="T8" fmla="*/ 36 w 61"/>
                <a:gd name="T9" fmla="*/ 30 h 30"/>
                <a:gd name="T10" fmla="*/ 48 w 61"/>
                <a:gd name="T11" fmla="*/ 30 h 30"/>
                <a:gd name="T12" fmla="*/ 48 w 61"/>
                <a:gd name="T13" fmla="*/ 30 h 30"/>
                <a:gd name="T14" fmla="*/ 57 w 61"/>
                <a:gd name="T15" fmla="*/ 30 h 30"/>
                <a:gd name="T16" fmla="*/ 59 w 61"/>
                <a:gd name="T17" fmla="*/ 25 h 30"/>
                <a:gd name="T18" fmla="*/ 61 w 61"/>
                <a:gd name="T19" fmla="*/ 21 h 30"/>
                <a:gd name="T20" fmla="*/ 57 w 61"/>
                <a:gd name="T21" fmla="*/ 14 h 30"/>
                <a:gd name="T22" fmla="*/ 57 w 61"/>
                <a:gd name="T23" fmla="*/ 14 h 30"/>
                <a:gd name="T24" fmla="*/ 48 w 61"/>
                <a:gd name="T25" fmla="*/ 9 h 30"/>
                <a:gd name="T26" fmla="*/ 36 w 61"/>
                <a:gd name="T27" fmla="*/ 5 h 30"/>
                <a:gd name="T28" fmla="*/ 25 w 61"/>
                <a:gd name="T29" fmla="*/ 0 h 30"/>
                <a:gd name="T30" fmla="*/ 14 w 61"/>
                <a:gd name="T31" fmla="*/ 0 h 30"/>
                <a:gd name="T32" fmla="*/ 14 w 61"/>
                <a:gd name="T33" fmla="*/ 0 h 30"/>
                <a:gd name="T34" fmla="*/ 7 w 61"/>
                <a:gd name="T35" fmla="*/ 0 h 30"/>
                <a:gd name="T36" fmla="*/ 3 w 61"/>
                <a:gd name="T37" fmla="*/ 5 h 30"/>
                <a:gd name="T38" fmla="*/ 0 w 61"/>
                <a:gd name="T39" fmla="*/ 9 h 30"/>
                <a:gd name="T40" fmla="*/ 5 w 61"/>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0">
                  <a:moveTo>
                    <a:pt x="5" y="16"/>
                  </a:moveTo>
                  <a:lnTo>
                    <a:pt x="5" y="16"/>
                  </a:lnTo>
                  <a:lnTo>
                    <a:pt x="14" y="21"/>
                  </a:lnTo>
                  <a:lnTo>
                    <a:pt x="25" y="25"/>
                  </a:lnTo>
                  <a:lnTo>
                    <a:pt x="36" y="30"/>
                  </a:lnTo>
                  <a:lnTo>
                    <a:pt x="48" y="30"/>
                  </a:lnTo>
                  <a:lnTo>
                    <a:pt x="57" y="30"/>
                  </a:lnTo>
                  <a:lnTo>
                    <a:pt x="59" y="25"/>
                  </a:lnTo>
                  <a:lnTo>
                    <a:pt x="61" y="21"/>
                  </a:lnTo>
                  <a:lnTo>
                    <a:pt x="57" y="14"/>
                  </a:lnTo>
                  <a:lnTo>
                    <a:pt x="48" y="9"/>
                  </a:lnTo>
                  <a:lnTo>
                    <a:pt x="36" y="5"/>
                  </a:lnTo>
                  <a:lnTo>
                    <a:pt x="25" y="0"/>
                  </a:lnTo>
                  <a:lnTo>
                    <a:pt x="14" y="0"/>
                  </a:lnTo>
                  <a:lnTo>
                    <a:pt x="7" y="0"/>
                  </a:lnTo>
                  <a:lnTo>
                    <a:pt x="3"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7" name="Freeform 634">
              <a:extLst>
                <a:ext uri="{FF2B5EF4-FFF2-40B4-BE49-F238E27FC236}">
                  <a16:creationId xmlns:a16="http://schemas.microsoft.com/office/drawing/2014/main" xmlns="" id="{08587DB0-3FE8-AC4C-B6DE-AB905787D7B1}"/>
                </a:ext>
              </a:extLst>
            </p:cNvPr>
            <p:cNvSpPr>
              <a:spLocks/>
            </p:cNvSpPr>
            <p:nvPr/>
          </p:nvSpPr>
          <p:spPr bwMode="auto">
            <a:xfrm>
              <a:off x="4621" y="3620"/>
              <a:ext cx="58" cy="32"/>
            </a:xfrm>
            <a:custGeom>
              <a:avLst/>
              <a:gdLst>
                <a:gd name="T0" fmla="*/ 4 w 58"/>
                <a:gd name="T1" fmla="*/ 16 h 32"/>
                <a:gd name="T2" fmla="*/ 4 w 58"/>
                <a:gd name="T3" fmla="*/ 16 h 32"/>
                <a:gd name="T4" fmla="*/ 13 w 58"/>
                <a:gd name="T5" fmla="*/ 23 h 32"/>
                <a:gd name="T6" fmla="*/ 25 w 58"/>
                <a:gd name="T7" fmla="*/ 27 h 32"/>
                <a:gd name="T8" fmla="*/ 36 w 58"/>
                <a:gd name="T9" fmla="*/ 30 h 32"/>
                <a:gd name="T10" fmla="*/ 45 w 58"/>
                <a:gd name="T11" fmla="*/ 32 h 32"/>
                <a:gd name="T12" fmla="*/ 45 w 58"/>
                <a:gd name="T13" fmla="*/ 32 h 32"/>
                <a:gd name="T14" fmla="*/ 54 w 58"/>
                <a:gd name="T15" fmla="*/ 30 h 32"/>
                <a:gd name="T16" fmla="*/ 58 w 58"/>
                <a:gd name="T17" fmla="*/ 27 h 32"/>
                <a:gd name="T18" fmla="*/ 58 w 58"/>
                <a:gd name="T19" fmla="*/ 21 h 32"/>
                <a:gd name="T20" fmla="*/ 54 w 58"/>
                <a:gd name="T21" fmla="*/ 16 h 32"/>
                <a:gd name="T22" fmla="*/ 54 w 58"/>
                <a:gd name="T23" fmla="*/ 16 h 32"/>
                <a:gd name="T24" fmla="*/ 47 w 58"/>
                <a:gd name="T25" fmla="*/ 9 h 32"/>
                <a:gd name="T26" fmla="*/ 36 w 58"/>
                <a:gd name="T27" fmla="*/ 5 h 32"/>
                <a:gd name="T28" fmla="*/ 25 w 58"/>
                <a:gd name="T29" fmla="*/ 3 h 32"/>
                <a:gd name="T30" fmla="*/ 13 w 58"/>
                <a:gd name="T31" fmla="*/ 0 h 32"/>
                <a:gd name="T32" fmla="*/ 13 w 58"/>
                <a:gd name="T33" fmla="*/ 0 h 32"/>
                <a:gd name="T34" fmla="*/ 4 w 58"/>
                <a:gd name="T35" fmla="*/ 3 h 32"/>
                <a:gd name="T36" fmla="*/ 2 w 58"/>
                <a:gd name="T37" fmla="*/ 5 h 32"/>
                <a:gd name="T38" fmla="*/ 0 w 58"/>
                <a:gd name="T39" fmla="*/ 9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13" y="23"/>
                  </a:lnTo>
                  <a:lnTo>
                    <a:pt x="25" y="27"/>
                  </a:lnTo>
                  <a:lnTo>
                    <a:pt x="36" y="30"/>
                  </a:lnTo>
                  <a:lnTo>
                    <a:pt x="45" y="32"/>
                  </a:lnTo>
                  <a:lnTo>
                    <a:pt x="54" y="30"/>
                  </a:lnTo>
                  <a:lnTo>
                    <a:pt x="58" y="27"/>
                  </a:lnTo>
                  <a:lnTo>
                    <a:pt x="58" y="21"/>
                  </a:lnTo>
                  <a:lnTo>
                    <a:pt x="54" y="16"/>
                  </a:lnTo>
                  <a:lnTo>
                    <a:pt x="47" y="9"/>
                  </a:lnTo>
                  <a:lnTo>
                    <a:pt x="36" y="5"/>
                  </a:lnTo>
                  <a:lnTo>
                    <a:pt x="25" y="3"/>
                  </a:lnTo>
                  <a:lnTo>
                    <a:pt x="13" y="0"/>
                  </a:lnTo>
                  <a:lnTo>
                    <a:pt x="4" y="3"/>
                  </a:lnTo>
                  <a:lnTo>
                    <a:pt x="2"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8" name="Freeform 635">
              <a:extLst>
                <a:ext uri="{FF2B5EF4-FFF2-40B4-BE49-F238E27FC236}">
                  <a16:creationId xmlns:a16="http://schemas.microsoft.com/office/drawing/2014/main" xmlns="" id="{50C1E199-63D4-C74C-BA13-6BB696AC328F}"/>
                </a:ext>
              </a:extLst>
            </p:cNvPr>
            <p:cNvSpPr>
              <a:spLocks/>
            </p:cNvSpPr>
            <p:nvPr/>
          </p:nvSpPr>
          <p:spPr bwMode="auto">
            <a:xfrm>
              <a:off x="4621" y="3620"/>
              <a:ext cx="58" cy="32"/>
            </a:xfrm>
            <a:custGeom>
              <a:avLst/>
              <a:gdLst>
                <a:gd name="T0" fmla="*/ 4 w 58"/>
                <a:gd name="T1" fmla="*/ 16 h 32"/>
                <a:gd name="T2" fmla="*/ 4 w 58"/>
                <a:gd name="T3" fmla="*/ 16 h 32"/>
                <a:gd name="T4" fmla="*/ 13 w 58"/>
                <a:gd name="T5" fmla="*/ 23 h 32"/>
                <a:gd name="T6" fmla="*/ 25 w 58"/>
                <a:gd name="T7" fmla="*/ 27 h 32"/>
                <a:gd name="T8" fmla="*/ 36 w 58"/>
                <a:gd name="T9" fmla="*/ 30 h 32"/>
                <a:gd name="T10" fmla="*/ 45 w 58"/>
                <a:gd name="T11" fmla="*/ 32 h 32"/>
                <a:gd name="T12" fmla="*/ 45 w 58"/>
                <a:gd name="T13" fmla="*/ 32 h 32"/>
                <a:gd name="T14" fmla="*/ 54 w 58"/>
                <a:gd name="T15" fmla="*/ 30 h 32"/>
                <a:gd name="T16" fmla="*/ 58 w 58"/>
                <a:gd name="T17" fmla="*/ 27 h 32"/>
                <a:gd name="T18" fmla="*/ 58 w 58"/>
                <a:gd name="T19" fmla="*/ 21 h 32"/>
                <a:gd name="T20" fmla="*/ 54 w 58"/>
                <a:gd name="T21" fmla="*/ 16 h 32"/>
                <a:gd name="T22" fmla="*/ 54 w 58"/>
                <a:gd name="T23" fmla="*/ 16 h 32"/>
                <a:gd name="T24" fmla="*/ 47 w 58"/>
                <a:gd name="T25" fmla="*/ 9 h 32"/>
                <a:gd name="T26" fmla="*/ 36 w 58"/>
                <a:gd name="T27" fmla="*/ 5 h 32"/>
                <a:gd name="T28" fmla="*/ 25 w 58"/>
                <a:gd name="T29" fmla="*/ 3 h 32"/>
                <a:gd name="T30" fmla="*/ 13 w 58"/>
                <a:gd name="T31" fmla="*/ 0 h 32"/>
                <a:gd name="T32" fmla="*/ 13 w 58"/>
                <a:gd name="T33" fmla="*/ 0 h 32"/>
                <a:gd name="T34" fmla="*/ 4 w 58"/>
                <a:gd name="T35" fmla="*/ 3 h 32"/>
                <a:gd name="T36" fmla="*/ 2 w 58"/>
                <a:gd name="T37" fmla="*/ 5 h 32"/>
                <a:gd name="T38" fmla="*/ 0 w 58"/>
                <a:gd name="T39" fmla="*/ 9 h 32"/>
                <a:gd name="T40" fmla="*/ 4 w 5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2">
                  <a:moveTo>
                    <a:pt x="4" y="16"/>
                  </a:moveTo>
                  <a:lnTo>
                    <a:pt x="4" y="16"/>
                  </a:lnTo>
                  <a:lnTo>
                    <a:pt x="13" y="23"/>
                  </a:lnTo>
                  <a:lnTo>
                    <a:pt x="25" y="27"/>
                  </a:lnTo>
                  <a:lnTo>
                    <a:pt x="36" y="30"/>
                  </a:lnTo>
                  <a:lnTo>
                    <a:pt x="45" y="32"/>
                  </a:lnTo>
                  <a:lnTo>
                    <a:pt x="54" y="30"/>
                  </a:lnTo>
                  <a:lnTo>
                    <a:pt x="58" y="27"/>
                  </a:lnTo>
                  <a:lnTo>
                    <a:pt x="58" y="21"/>
                  </a:lnTo>
                  <a:lnTo>
                    <a:pt x="54" y="16"/>
                  </a:lnTo>
                  <a:lnTo>
                    <a:pt x="47" y="9"/>
                  </a:lnTo>
                  <a:lnTo>
                    <a:pt x="36" y="5"/>
                  </a:lnTo>
                  <a:lnTo>
                    <a:pt x="25" y="3"/>
                  </a:lnTo>
                  <a:lnTo>
                    <a:pt x="13" y="0"/>
                  </a:lnTo>
                  <a:lnTo>
                    <a:pt x="4" y="3"/>
                  </a:lnTo>
                  <a:lnTo>
                    <a:pt x="2"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19" name="Freeform 636">
              <a:extLst>
                <a:ext uri="{FF2B5EF4-FFF2-40B4-BE49-F238E27FC236}">
                  <a16:creationId xmlns:a16="http://schemas.microsoft.com/office/drawing/2014/main" xmlns="" id="{4792E27B-B0AB-3F40-BBEC-D6446E01D223}"/>
                </a:ext>
              </a:extLst>
            </p:cNvPr>
            <p:cNvSpPr>
              <a:spLocks/>
            </p:cNvSpPr>
            <p:nvPr/>
          </p:nvSpPr>
          <p:spPr bwMode="auto">
            <a:xfrm>
              <a:off x="3375" y="3636"/>
              <a:ext cx="43" cy="29"/>
            </a:xfrm>
            <a:custGeom>
              <a:avLst/>
              <a:gdLst>
                <a:gd name="T0" fmla="*/ 0 w 43"/>
                <a:gd name="T1" fmla="*/ 14 h 29"/>
                <a:gd name="T2" fmla="*/ 0 w 43"/>
                <a:gd name="T3" fmla="*/ 14 h 29"/>
                <a:gd name="T4" fmla="*/ 5 w 43"/>
                <a:gd name="T5" fmla="*/ 20 h 29"/>
                <a:gd name="T6" fmla="*/ 9 w 43"/>
                <a:gd name="T7" fmla="*/ 25 h 29"/>
                <a:gd name="T8" fmla="*/ 16 w 43"/>
                <a:gd name="T9" fmla="*/ 29 h 29"/>
                <a:gd name="T10" fmla="*/ 25 w 43"/>
                <a:gd name="T11" fmla="*/ 29 h 29"/>
                <a:gd name="T12" fmla="*/ 25 w 43"/>
                <a:gd name="T13" fmla="*/ 29 h 29"/>
                <a:gd name="T14" fmla="*/ 34 w 43"/>
                <a:gd name="T15" fmla="*/ 29 h 29"/>
                <a:gd name="T16" fmla="*/ 39 w 43"/>
                <a:gd name="T17" fmla="*/ 25 h 29"/>
                <a:gd name="T18" fmla="*/ 43 w 43"/>
                <a:gd name="T19" fmla="*/ 20 h 29"/>
                <a:gd name="T20" fmla="*/ 43 w 43"/>
                <a:gd name="T21" fmla="*/ 14 h 29"/>
                <a:gd name="T22" fmla="*/ 43 w 43"/>
                <a:gd name="T23" fmla="*/ 14 h 29"/>
                <a:gd name="T24" fmla="*/ 39 w 43"/>
                <a:gd name="T25" fmla="*/ 9 h 29"/>
                <a:gd name="T26" fmla="*/ 34 w 43"/>
                <a:gd name="T27" fmla="*/ 5 h 29"/>
                <a:gd name="T28" fmla="*/ 27 w 43"/>
                <a:gd name="T29" fmla="*/ 0 h 29"/>
                <a:gd name="T30" fmla="*/ 18 w 43"/>
                <a:gd name="T31" fmla="*/ 0 h 29"/>
                <a:gd name="T32" fmla="*/ 18 w 43"/>
                <a:gd name="T33" fmla="*/ 0 h 29"/>
                <a:gd name="T34" fmla="*/ 12 w 43"/>
                <a:gd name="T35" fmla="*/ 0 h 29"/>
                <a:gd name="T36" fmla="*/ 5 w 43"/>
                <a:gd name="T37" fmla="*/ 5 h 29"/>
                <a:gd name="T38" fmla="*/ 3 w 43"/>
                <a:gd name="T39" fmla="*/ 9 h 29"/>
                <a:gd name="T40" fmla="*/ 0 w 43"/>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9">
                  <a:moveTo>
                    <a:pt x="0" y="14"/>
                  </a:moveTo>
                  <a:lnTo>
                    <a:pt x="0" y="14"/>
                  </a:lnTo>
                  <a:lnTo>
                    <a:pt x="5" y="20"/>
                  </a:lnTo>
                  <a:lnTo>
                    <a:pt x="9" y="25"/>
                  </a:lnTo>
                  <a:lnTo>
                    <a:pt x="16" y="29"/>
                  </a:lnTo>
                  <a:lnTo>
                    <a:pt x="25" y="29"/>
                  </a:lnTo>
                  <a:lnTo>
                    <a:pt x="34" y="29"/>
                  </a:lnTo>
                  <a:lnTo>
                    <a:pt x="39" y="25"/>
                  </a:lnTo>
                  <a:lnTo>
                    <a:pt x="43" y="20"/>
                  </a:lnTo>
                  <a:lnTo>
                    <a:pt x="43" y="14"/>
                  </a:lnTo>
                  <a:lnTo>
                    <a:pt x="39" y="9"/>
                  </a:lnTo>
                  <a:lnTo>
                    <a:pt x="34" y="5"/>
                  </a:lnTo>
                  <a:lnTo>
                    <a:pt x="27" y="0"/>
                  </a:lnTo>
                  <a:lnTo>
                    <a:pt x="18" y="0"/>
                  </a:lnTo>
                  <a:lnTo>
                    <a:pt x="12" y="0"/>
                  </a:lnTo>
                  <a:lnTo>
                    <a:pt x="5"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0" name="Freeform 637">
              <a:extLst>
                <a:ext uri="{FF2B5EF4-FFF2-40B4-BE49-F238E27FC236}">
                  <a16:creationId xmlns:a16="http://schemas.microsoft.com/office/drawing/2014/main" xmlns="" id="{EEACCEE7-E973-2C4B-A62E-8D5D35E0871B}"/>
                </a:ext>
              </a:extLst>
            </p:cNvPr>
            <p:cNvSpPr>
              <a:spLocks/>
            </p:cNvSpPr>
            <p:nvPr/>
          </p:nvSpPr>
          <p:spPr bwMode="auto">
            <a:xfrm>
              <a:off x="3375" y="3636"/>
              <a:ext cx="43" cy="29"/>
            </a:xfrm>
            <a:custGeom>
              <a:avLst/>
              <a:gdLst>
                <a:gd name="T0" fmla="*/ 0 w 43"/>
                <a:gd name="T1" fmla="*/ 14 h 29"/>
                <a:gd name="T2" fmla="*/ 0 w 43"/>
                <a:gd name="T3" fmla="*/ 14 h 29"/>
                <a:gd name="T4" fmla="*/ 5 w 43"/>
                <a:gd name="T5" fmla="*/ 20 h 29"/>
                <a:gd name="T6" fmla="*/ 9 w 43"/>
                <a:gd name="T7" fmla="*/ 25 h 29"/>
                <a:gd name="T8" fmla="*/ 16 w 43"/>
                <a:gd name="T9" fmla="*/ 29 h 29"/>
                <a:gd name="T10" fmla="*/ 25 w 43"/>
                <a:gd name="T11" fmla="*/ 29 h 29"/>
                <a:gd name="T12" fmla="*/ 25 w 43"/>
                <a:gd name="T13" fmla="*/ 29 h 29"/>
                <a:gd name="T14" fmla="*/ 34 w 43"/>
                <a:gd name="T15" fmla="*/ 29 h 29"/>
                <a:gd name="T16" fmla="*/ 39 w 43"/>
                <a:gd name="T17" fmla="*/ 25 h 29"/>
                <a:gd name="T18" fmla="*/ 43 w 43"/>
                <a:gd name="T19" fmla="*/ 20 h 29"/>
                <a:gd name="T20" fmla="*/ 43 w 43"/>
                <a:gd name="T21" fmla="*/ 14 h 29"/>
                <a:gd name="T22" fmla="*/ 43 w 43"/>
                <a:gd name="T23" fmla="*/ 14 h 29"/>
                <a:gd name="T24" fmla="*/ 39 w 43"/>
                <a:gd name="T25" fmla="*/ 9 h 29"/>
                <a:gd name="T26" fmla="*/ 34 w 43"/>
                <a:gd name="T27" fmla="*/ 5 h 29"/>
                <a:gd name="T28" fmla="*/ 27 w 43"/>
                <a:gd name="T29" fmla="*/ 0 h 29"/>
                <a:gd name="T30" fmla="*/ 18 w 43"/>
                <a:gd name="T31" fmla="*/ 0 h 29"/>
                <a:gd name="T32" fmla="*/ 18 w 43"/>
                <a:gd name="T33" fmla="*/ 0 h 29"/>
                <a:gd name="T34" fmla="*/ 12 w 43"/>
                <a:gd name="T35" fmla="*/ 0 h 29"/>
                <a:gd name="T36" fmla="*/ 5 w 43"/>
                <a:gd name="T37" fmla="*/ 5 h 29"/>
                <a:gd name="T38" fmla="*/ 3 w 43"/>
                <a:gd name="T39" fmla="*/ 9 h 29"/>
                <a:gd name="T40" fmla="*/ 0 w 43"/>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9">
                  <a:moveTo>
                    <a:pt x="0" y="14"/>
                  </a:moveTo>
                  <a:lnTo>
                    <a:pt x="0" y="14"/>
                  </a:lnTo>
                  <a:lnTo>
                    <a:pt x="5" y="20"/>
                  </a:lnTo>
                  <a:lnTo>
                    <a:pt x="9" y="25"/>
                  </a:lnTo>
                  <a:lnTo>
                    <a:pt x="16" y="29"/>
                  </a:lnTo>
                  <a:lnTo>
                    <a:pt x="25" y="29"/>
                  </a:lnTo>
                  <a:lnTo>
                    <a:pt x="34" y="29"/>
                  </a:lnTo>
                  <a:lnTo>
                    <a:pt x="39" y="25"/>
                  </a:lnTo>
                  <a:lnTo>
                    <a:pt x="43" y="20"/>
                  </a:lnTo>
                  <a:lnTo>
                    <a:pt x="43" y="14"/>
                  </a:lnTo>
                  <a:lnTo>
                    <a:pt x="39" y="9"/>
                  </a:lnTo>
                  <a:lnTo>
                    <a:pt x="34" y="5"/>
                  </a:lnTo>
                  <a:lnTo>
                    <a:pt x="27" y="0"/>
                  </a:lnTo>
                  <a:lnTo>
                    <a:pt x="18" y="0"/>
                  </a:lnTo>
                  <a:lnTo>
                    <a:pt x="12" y="0"/>
                  </a:lnTo>
                  <a:lnTo>
                    <a:pt x="5"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1" name="Freeform 638">
              <a:extLst>
                <a:ext uri="{FF2B5EF4-FFF2-40B4-BE49-F238E27FC236}">
                  <a16:creationId xmlns:a16="http://schemas.microsoft.com/office/drawing/2014/main" xmlns="" id="{92BD94B2-365A-FE43-B59B-21484E237C3C}"/>
                </a:ext>
              </a:extLst>
            </p:cNvPr>
            <p:cNvSpPr>
              <a:spLocks/>
            </p:cNvSpPr>
            <p:nvPr/>
          </p:nvSpPr>
          <p:spPr bwMode="auto">
            <a:xfrm>
              <a:off x="3335" y="3636"/>
              <a:ext cx="40" cy="29"/>
            </a:xfrm>
            <a:custGeom>
              <a:avLst/>
              <a:gdLst>
                <a:gd name="T0" fmla="*/ 0 w 40"/>
                <a:gd name="T1" fmla="*/ 16 h 29"/>
                <a:gd name="T2" fmla="*/ 0 w 40"/>
                <a:gd name="T3" fmla="*/ 16 h 29"/>
                <a:gd name="T4" fmla="*/ 2 w 40"/>
                <a:gd name="T5" fmla="*/ 20 h 29"/>
                <a:gd name="T6" fmla="*/ 7 w 40"/>
                <a:gd name="T7" fmla="*/ 25 h 29"/>
                <a:gd name="T8" fmla="*/ 16 w 40"/>
                <a:gd name="T9" fmla="*/ 29 h 29"/>
                <a:gd name="T10" fmla="*/ 22 w 40"/>
                <a:gd name="T11" fmla="*/ 29 h 29"/>
                <a:gd name="T12" fmla="*/ 22 w 40"/>
                <a:gd name="T13" fmla="*/ 29 h 29"/>
                <a:gd name="T14" fmla="*/ 31 w 40"/>
                <a:gd name="T15" fmla="*/ 29 h 29"/>
                <a:gd name="T16" fmla="*/ 38 w 40"/>
                <a:gd name="T17" fmla="*/ 25 h 29"/>
                <a:gd name="T18" fmla="*/ 40 w 40"/>
                <a:gd name="T19" fmla="*/ 20 h 29"/>
                <a:gd name="T20" fmla="*/ 40 w 40"/>
                <a:gd name="T21" fmla="*/ 14 h 29"/>
                <a:gd name="T22" fmla="*/ 40 w 40"/>
                <a:gd name="T23" fmla="*/ 14 h 29"/>
                <a:gd name="T24" fmla="*/ 38 w 40"/>
                <a:gd name="T25" fmla="*/ 9 h 29"/>
                <a:gd name="T26" fmla="*/ 34 w 40"/>
                <a:gd name="T27" fmla="*/ 5 h 29"/>
                <a:gd name="T28" fmla="*/ 27 w 40"/>
                <a:gd name="T29" fmla="*/ 0 h 29"/>
                <a:gd name="T30" fmla="*/ 18 w 40"/>
                <a:gd name="T31" fmla="*/ 0 h 29"/>
                <a:gd name="T32" fmla="*/ 18 w 40"/>
                <a:gd name="T33" fmla="*/ 0 h 29"/>
                <a:gd name="T34" fmla="*/ 11 w 40"/>
                <a:gd name="T35" fmla="*/ 0 h 29"/>
                <a:gd name="T36" fmla="*/ 4 w 40"/>
                <a:gd name="T37" fmla="*/ 5 h 29"/>
                <a:gd name="T38" fmla="*/ 0 w 40"/>
                <a:gd name="T39" fmla="*/ 9 h 29"/>
                <a:gd name="T40" fmla="*/ 0 w 40"/>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6"/>
                  </a:moveTo>
                  <a:lnTo>
                    <a:pt x="0" y="16"/>
                  </a:lnTo>
                  <a:lnTo>
                    <a:pt x="2" y="20"/>
                  </a:lnTo>
                  <a:lnTo>
                    <a:pt x="7" y="25"/>
                  </a:lnTo>
                  <a:lnTo>
                    <a:pt x="16" y="29"/>
                  </a:lnTo>
                  <a:lnTo>
                    <a:pt x="22" y="29"/>
                  </a:lnTo>
                  <a:lnTo>
                    <a:pt x="31" y="29"/>
                  </a:lnTo>
                  <a:lnTo>
                    <a:pt x="38" y="25"/>
                  </a:lnTo>
                  <a:lnTo>
                    <a:pt x="40" y="20"/>
                  </a:lnTo>
                  <a:lnTo>
                    <a:pt x="40" y="14"/>
                  </a:lnTo>
                  <a:lnTo>
                    <a:pt x="38" y="9"/>
                  </a:lnTo>
                  <a:lnTo>
                    <a:pt x="34" y="5"/>
                  </a:lnTo>
                  <a:lnTo>
                    <a:pt x="27" y="0"/>
                  </a:lnTo>
                  <a:lnTo>
                    <a:pt x="18" y="0"/>
                  </a:lnTo>
                  <a:lnTo>
                    <a:pt x="11" y="0"/>
                  </a:lnTo>
                  <a:lnTo>
                    <a:pt x="4"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2" name="Freeform 639">
              <a:extLst>
                <a:ext uri="{FF2B5EF4-FFF2-40B4-BE49-F238E27FC236}">
                  <a16:creationId xmlns:a16="http://schemas.microsoft.com/office/drawing/2014/main" xmlns="" id="{ED310451-CF40-9940-8968-20525A7490AA}"/>
                </a:ext>
              </a:extLst>
            </p:cNvPr>
            <p:cNvSpPr>
              <a:spLocks/>
            </p:cNvSpPr>
            <p:nvPr/>
          </p:nvSpPr>
          <p:spPr bwMode="auto">
            <a:xfrm>
              <a:off x="3335" y="3636"/>
              <a:ext cx="40" cy="29"/>
            </a:xfrm>
            <a:custGeom>
              <a:avLst/>
              <a:gdLst>
                <a:gd name="T0" fmla="*/ 0 w 40"/>
                <a:gd name="T1" fmla="*/ 16 h 29"/>
                <a:gd name="T2" fmla="*/ 0 w 40"/>
                <a:gd name="T3" fmla="*/ 16 h 29"/>
                <a:gd name="T4" fmla="*/ 2 w 40"/>
                <a:gd name="T5" fmla="*/ 20 h 29"/>
                <a:gd name="T6" fmla="*/ 7 w 40"/>
                <a:gd name="T7" fmla="*/ 25 h 29"/>
                <a:gd name="T8" fmla="*/ 16 w 40"/>
                <a:gd name="T9" fmla="*/ 29 h 29"/>
                <a:gd name="T10" fmla="*/ 22 w 40"/>
                <a:gd name="T11" fmla="*/ 29 h 29"/>
                <a:gd name="T12" fmla="*/ 22 w 40"/>
                <a:gd name="T13" fmla="*/ 29 h 29"/>
                <a:gd name="T14" fmla="*/ 31 w 40"/>
                <a:gd name="T15" fmla="*/ 29 h 29"/>
                <a:gd name="T16" fmla="*/ 38 w 40"/>
                <a:gd name="T17" fmla="*/ 25 h 29"/>
                <a:gd name="T18" fmla="*/ 40 w 40"/>
                <a:gd name="T19" fmla="*/ 20 h 29"/>
                <a:gd name="T20" fmla="*/ 40 w 40"/>
                <a:gd name="T21" fmla="*/ 14 h 29"/>
                <a:gd name="T22" fmla="*/ 40 w 40"/>
                <a:gd name="T23" fmla="*/ 14 h 29"/>
                <a:gd name="T24" fmla="*/ 38 w 40"/>
                <a:gd name="T25" fmla="*/ 9 h 29"/>
                <a:gd name="T26" fmla="*/ 34 w 40"/>
                <a:gd name="T27" fmla="*/ 5 h 29"/>
                <a:gd name="T28" fmla="*/ 27 w 40"/>
                <a:gd name="T29" fmla="*/ 0 h 29"/>
                <a:gd name="T30" fmla="*/ 18 w 40"/>
                <a:gd name="T31" fmla="*/ 0 h 29"/>
                <a:gd name="T32" fmla="*/ 18 w 40"/>
                <a:gd name="T33" fmla="*/ 0 h 29"/>
                <a:gd name="T34" fmla="*/ 11 w 40"/>
                <a:gd name="T35" fmla="*/ 0 h 29"/>
                <a:gd name="T36" fmla="*/ 4 w 40"/>
                <a:gd name="T37" fmla="*/ 5 h 29"/>
                <a:gd name="T38" fmla="*/ 0 w 40"/>
                <a:gd name="T39" fmla="*/ 9 h 29"/>
                <a:gd name="T40" fmla="*/ 0 w 40"/>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6"/>
                  </a:moveTo>
                  <a:lnTo>
                    <a:pt x="0" y="16"/>
                  </a:lnTo>
                  <a:lnTo>
                    <a:pt x="2" y="20"/>
                  </a:lnTo>
                  <a:lnTo>
                    <a:pt x="7" y="25"/>
                  </a:lnTo>
                  <a:lnTo>
                    <a:pt x="16" y="29"/>
                  </a:lnTo>
                  <a:lnTo>
                    <a:pt x="22" y="29"/>
                  </a:lnTo>
                  <a:lnTo>
                    <a:pt x="31" y="29"/>
                  </a:lnTo>
                  <a:lnTo>
                    <a:pt x="38" y="25"/>
                  </a:lnTo>
                  <a:lnTo>
                    <a:pt x="40" y="20"/>
                  </a:lnTo>
                  <a:lnTo>
                    <a:pt x="40" y="14"/>
                  </a:lnTo>
                  <a:lnTo>
                    <a:pt x="38" y="9"/>
                  </a:lnTo>
                  <a:lnTo>
                    <a:pt x="34" y="5"/>
                  </a:lnTo>
                  <a:lnTo>
                    <a:pt x="27" y="0"/>
                  </a:lnTo>
                  <a:lnTo>
                    <a:pt x="18" y="0"/>
                  </a:lnTo>
                  <a:lnTo>
                    <a:pt x="11" y="0"/>
                  </a:lnTo>
                  <a:lnTo>
                    <a:pt x="4"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3" name="Freeform 640">
              <a:extLst>
                <a:ext uri="{FF2B5EF4-FFF2-40B4-BE49-F238E27FC236}">
                  <a16:creationId xmlns:a16="http://schemas.microsoft.com/office/drawing/2014/main" xmlns="" id="{9E732313-C4BE-4B4C-B394-FD5D213F7CF8}"/>
                </a:ext>
              </a:extLst>
            </p:cNvPr>
            <p:cNvSpPr>
              <a:spLocks/>
            </p:cNvSpPr>
            <p:nvPr/>
          </p:nvSpPr>
          <p:spPr bwMode="auto">
            <a:xfrm>
              <a:off x="3294" y="3636"/>
              <a:ext cx="41" cy="32"/>
            </a:xfrm>
            <a:custGeom>
              <a:avLst/>
              <a:gdLst>
                <a:gd name="T0" fmla="*/ 0 w 41"/>
                <a:gd name="T1" fmla="*/ 16 h 32"/>
                <a:gd name="T2" fmla="*/ 0 w 41"/>
                <a:gd name="T3" fmla="*/ 16 h 32"/>
                <a:gd name="T4" fmla="*/ 2 w 41"/>
                <a:gd name="T5" fmla="*/ 23 h 32"/>
                <a:gd name="T6" fmla="*/ 7 w 41"/>
                <a:gd name="T7" fmla="*/ 27 h 32"/>
                <a:gd name="T8" fmla="*/ 14 w 41"/>
                <a:gd name="T9" fmla="*/ 29 h 32"/>
                <a:gd name="T10" fmla="*/ 23 w 41"/>
                <a:gd name="T11" fmla="*/ 32 h 32"/>
                <a:gd name="T12" fmla="*/ 23 w 41"/>
                <a:gd name="T13" fmla="*/ 32 h 32"/>
                <a:gd name="T14" fmla="*/ 30 w 41"/>
                <a:gd name="T15" fmla="*/ 29 h 32"/>
                <a:gd name="T16" fmla="*/ 36 w 41"/>
                <a:gd name="T17" fmla="*/ 25 h 32"/>
                <a:gd name="T18" fmla="*/ 41 w 41"/>
                <a:gd name="T19" fmla="*/ 20 h 32"/>
                <a:gd name="T20" fmla="*/ 41 w 41"/>
                <a:gd name="T21" fmla="*/ 16 h 32"/>
                <a:gd name="T22" fmla="*/ 41 w 41"/>
                <a:gd name="T23" fmla="*/ 16 h 32"/>
                <a:gd name="T24" fmla="*/ 39 w 41"/>
                <a:gd name="T25" fmla="*/ 9 h 32"/>
                <a:gd name="T26" fmla="*/ 34 w 41"/>
                <a:gd name="T27" fmla="*/ 5 h 32"/>
                <a:gd name="T28" fmla="*/ 25 w 41"/>
                <a:gd name="T29" fmla="*/ 2 h 32"/>
                <a:gd name="T30" fmla="*/ 18 w 41"/>
                <a:gd name="T31" fmla="*/ 0 h 32"/>
                <a:gd name="T32" fmla="*/ 18 w 41"/>
                <a:gd name="T33" fmla="*/ 0 h 32"/>
                <a:gd name="T34" fmla="*/ 9 w 41"/>
                <a:gd name="T35" fmla="*/ 2 h 32"/>
                <a:gd name="T36" fmla="*/ 5 w 41"/>
                <a:gd name="T37" fmla="*/ 5 h 32"/>
                <a:gd name="T38" fmla="*/ 0 w 41"/>
                <a:gd name="T39" fmla="*/ 9 h 32"/>
                <a:gd name="T40" fmla="*/ 0 w 4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2">
                  <a:moveTo>
                    <a:pt x="0" y="16"/>
                  </a:moveTo>
                  <a:lnTo>
                    <a:pt x="0" y="16"/>
                  </a:lnTo>
                  <a:lnTo>
                    <a:pt x="2" y="23"/>
                  </a:lnTo>
                  <a:lnTo>
                    <a:pt x="7" y="27"/>
                  </a:lnTo>
                  <a:lnTo>
                    <a:pt x="14" y="29"/>
                  </a:lnTo>
                  <a:lnTo>
                    <a:pt x="23" y="32"/>
                  </a:lnTo>
                  <a:lnTo>
                    <a:pt x="30" y="29"/>
                  </a:lnTo>
                  <a:lnTo>
                    <a:pt x="36" y="25"/>
                  </a:lnTo>
                  <a:lnTo>
                    <a:pt x="41" y="20"/>
                  </a:lnTo>
                  <a:lnTo>
                    <a:pt x="41" y="16"/>
                  </a:lnTo>
                  <a:lnTo>
                    <a:pt x="39" y="9"/>
                  </a:lnTo>
                  <a:lnTo>
                    <a:pt x="34" y="5"/>
                  </a:lnTo>
                  <a:lnTo>
                    <a:pt x="25" y="2"/>
                  </a:lnTo>
                  <a:lnTo>
                    <a:pt x="18" y="0"/>
                  </a:lnTo>
                  <a:lnTo>
                    <a:pt x="9" y="2"/>
                  </a:lnTo>
                  <a:lnTo>
                    <a:pt x="5"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4" name="Freeform 641">
              <a:extLst>
                <a:ext uri="{FF2B5EF4-FFF2-40B4-BE49-F238E27FC236}">
                  <a16:creationId xmlns:a16="http://schemas.microsoft.com/office/drawing/2014/main" xmlns="" id="{EE4299C6-D35F-8B4E-AAE1-9E264301B389}"/>
                </a:ext>
              </a:extLst>
            </p:cNvPr>
            <p:cNvSpPr>
              <a:spLocks/>
            </p:cNvSpPr>
            <p:nvPr/>
          </p:nvSpPr>
          <p:spPr bwMode="auto">
            <a:xfrm>
              <a:off x="3294" y="3636"/>
              <a:ext cx="41" cy="32"/>
            </a:xfrm>
            <a:custGeom>
              <a:avLst/>
              <a:gdLst>
                <a:gd name="T0" fmla="*/ 0 w 41"/>
                <a:gd name="T1" fmla="*/ 16 h 32"/>
                <a:gd name="T2" fmla="*/ 0 w 41"/>
                <a:gd name="T3" fmla="*/ 16 h 32"/>
                <a:gd name="T4" fmla="*/ 2 w 41"/>
                <a:gd name="T5" fmla="*/ 23 h 32"/>
                <a:gd name="T6" fmla="*/ 7 w 41"/>
                <a:gd name="T7" fmla="*/ 27 h 32"/>
                <a:gd name="T8" fmla="*/ 14 w 41"/>
                <a:gd name="T9" fmla="*/ 29 h 32"/>
                <a:gd name="T10" fmla="*/ 23 w 41"/>
                <a:gd name="T11" fmla="*/ 32 h 32"/>
                <a:gd name="T12" fmla="*/ 23 w 41"/>
                <a:gd name="T13" fmla="*/ 32 h 32"/>
                <a:gd name="T14" fmla="*/ 30 w 41"/>
                <a:gd name="T15" fmla="*/ 29 h 32"/>
                <a:gd name="T16" fmla="*/ 36 w 41"/>
                <a:gd name="T17" fmla="*/ 25 h 32"/>
                <a:gd name="T18" fmla="*/ 41 w 41"/>
                <a:gd name="T19" fmla="*/ 20 h 32"/>
                <a:gd name="T20" fmla="*/ 41 w 41"/>
                <a:gd name="T21" fmla="*/ 16 h 32"/>
                <a:gd name="T22" fmla="*/ 41 w 41"/>
                <a:gd name="T23" fmla="*/ 16 h 32"/>
                <a:gd name="T24" fmla="*/ 39 w 41"/>
                <a:gd name="T25" fmla="*/ 9 h 32"/>
                <a:gd name="T26" fmla="*/ 34 w 41"/>
                <a:gd name="T27" fmla="*/ 5 h 32"/>
                <a:gd name="T28" fmla="*/ 25 w 41"/>
                <a:gd name="T29" fmla="*/ 2 h 32"/>
                <a:gd name="T30" fmla="*/ 18 w 41"/>
                <a:gd name="T31" fmla="*/ 0 h 32"/>
                <a:gd name="T32" fmla="*/ 18 w 41"/>
                <a:gd name="T33" fmla="*/ 0 h 32"/>
                <a:gd name="T34" fmla="*/ 9 w 41"/>
                <a:gd name="T35" fmla="*/ 2 h 32"/>
                <a:gd name="T36" fmla="*/ 5 w 41"/>
                <a:gd name="T37" fmla="*/ 5 h 32"/>
                <a:gd name="T38" fmla="*/ 0 w 41"/>
                <a:gd name="T39" fmla="*/ 9 h 32"/>
                <a:gd name="T40" fmla="*/ 0 w 4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2">
                  <a:moveTo>
                    <a:pt x="0" y="16"/>
                  </a:moveTo>
                  <a:lnTo>
                    <a:pt x="0" y="16"/>
                  </a:lnTo>
                  <a:lnTo>
                    <a:pt x="2" y="23"/>
                  </a:lnTo>
                  <a:lnTo>
                    <a:pt x="7" y="27"/>
                  </a:lnTo>
                  <a:lnTo>
                    <a:pt x="14" y="29"/>
                  </a:lnTo>
                  <a:lnTo>
                    <a:pt x="23" y="32"/>
                  </a:lnTo>
                  <a:lnTo>
                    <a:pt x="30" y="29"/>
                  </a:lnTo>
                  <a:lnTo>
                    <a:pt x="36" y="25"/>
                  </a:lnTo>
                  <a:lnTo>
                    <a:pt x="41" y="20"/>
                  </a:lnTo>
                  <a:lnTo>
                    <a:pt x="41" y="16"/>
                  </a:lnTo>
                  <a:lnTo>
                    <a:pt x="39" y="9"/>
                  </a:lnTo>
                  <a:lnTo>
                    <a:pt x="34" y="5"/>
                  </a:lnTo>
                  <a:lnTo>
                    <a:pt x="25" y="2"/>
                  </a:lnTo>
                  <a:lnTo>
                    <a:pt x="18" y="0"/>
                  </a:lnTo>
                  <a:lnTo>
                    <a:pt x="9" y="2"/>
                  </a:lnTo>
                  <a:lnTo>
                    <a:pt x="5"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5" name="Freeform 642">
              <a:extLst>
                <a:ext uri="{FF2B5EF4-FFF2-40B4-BE49-F238E27FC236}">
                  <a16:creationId xmlns:a16="http://schemas.microsoft.com/office/drawing/2014/main" xmlns="" id="{B4659D12-3406-7542-B89C-37E70A3EB4E4}"/>
                </a:ext>
              </a:extLst>
            </p:cNvPr>
            <p:cNvSpPr>
              <a:spLocks/>
            </p:cNvSpPr>
            <p:nvPr/>
          </p:nvSpPr>
          <p:spPr bwMode="auto">
            <a:xfrm>
              <a:off x="3251" y="3636"/>
              <a:ext cx="43" cy="32"/>
            </a:xfrm>
            <a:custGeom>
              <a:avLst/>
              <a:gdLst>
                <a:gd name="T0" fmla="*/ 0 w 43"/>
                <a:gd name="T1" fmla="*/ 16 h 32"/>
                <a:gd name="T2" fmla="*/ 0 w 43"/>
                <a:gd name="T3" fmla="*/ 16 h 32"/>
                <a:gd name="T4" fmla="*/ 3 w 43"/>
                <a:gd name="T5" fmla="*/ 23 h 32"/>
                <a:gd name="T6" fmla="*/ 7 w 43"/>
                <a:gd name="T7" fmla="*/ 27 h 32"/>
                <a:gd name="T8" fmla="*/ 16 w 43"/>
                <a:gd name="T9" fmla="*/ 29 h 32"/>
                <a:gd name="T10" fmla="*/ 23 w 43"/>
                <a:gd name="T11" fmla="*/ 32 h 32"/>
                <a:gd name="T12" fmla="*/ 23 w 43"/>
                <a:gd name="T13" fmla="*/ 32 h 32"/>
                <a:gd name="T14" fmla="*/ 32 w 43"/>
                <a:gd name="T15" fmla="*/ 29 h 32"/>
                <a:gd name="T16" fmla="*/ 36 w 43"/>
                <a:gd name="T17" fmla="*/ 27 h 32"/>
                <a:gd name="T18" fmla="*/ 41 w 43"/>
                <a:gd name="T19" fmla="*/ 23 h 32"/>
                <a:gd name="T20" fmla="*/ 43 w 43"/>
                <a:gd name="T21" fmla="*/ 16 h 32"/>
                <a:gd name="T22" fmla="*/ 43 w 43"/>
                <a:gd name="T23" fmla="*/ 16 h 32"/>
                <a:gd name="T24" fmla="*/ 41 w 43"/>
                <a:gd name="T25" fmla="*/ 9 h 32"/>
                <a:gd name="T26" fmla="*/ 34 w 43"/>
                <a:gd name="T27" fmla="*/ 5 h 32"/>
                <a:gd name="T28" fmla="*/ 27 w 43"/>
                <a:gd name="T29" fmla="*/ 2 h 32"/>
                <a:gd name="T30" fmla="*/ 21 w 43"/>
                <a:gd name="T31" fmla="*/ 0 h 32"/>
                <a:gd name="T32" fmla="*/ 21 w 43"/>
                <a:gd name="T33" fmla="*/ 0 h 32"/>
                <a:gd name="T34" fmla="*/ 12 w 43"/>
                <a:gd name="T35" fmla="*/ 2 h 32"/>
                <a:gd name="T36" fmla="*/ 7 w 43"/>
                <a:gd name="T37" fmla="*/ 5 h 32"/>
                <a:gd name="T38" fmla="*/ 3 w 43"/>
                <a:gd name="T39" fmla="*/ 11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3" y="23"/>
                  </a:lnTo>
                  <a:lnTo>
                    <a:pt x="7" y="27"/>
                  </a:lnTo>
                  <a:lnTo>
                    <a:pt x="16" y="29"/>
                  </a:lnTo>
                  <a:lnTo>
                    <a:pt x="23" y="32"/>
                  </a:lnTo>
                  <a:lnTo>
                    <a:pt x="32" y="29"/>
                  </a:lnTo>
                  <a:lnTo>
                    <a:pt x="36" y="27"/>
                  </a:lnTo>
                  <a:lnTo>
                    <a:pt x="41" y="23"/>
                  </a:lnTo>
                  <a:lnTo>
                    <a:pt x="43" y="16"/>
                  </a:lnTo>
                  <a:lnTo>
                    <a:pt x="41" y="9"/>
                  </a:lnTo>
                  <a:lnTo>
                    <a:pt x="34" y="5"/>
                  </a:lnTo>
                  <a:lnTo>
                    <a:pt x="27" y="2"/>
                  </a:lnTo>
                  <a:lnTo>
                    <a:pt x="21" y="0"/>
                  </a:lnTo>
                  <a:lnTo>
                    <a:pt x="12" y="2"/>
                  </a:lnTo>
                  <a:lnTo>
                    <a:pt x="7" y="5"/>
                  </a:lnTo>
                  <a:lnTo>
                    <a:pt x="3"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6" name="Freeform 643">
              <a:extLst>
                <a:ext uri="{FF2B5EF4-FFF2-40B4-BE49-F238E27FC236}">
                  <a16:creationId xmlns:a16="http://schemas.microsoft.com/office/drawing/2014/main" xmlns="" id="{B2C6B9D2-3E74-7845-9CE2-29F57448E37C}"/>
                </a:ext>
              </a:extLst>
            </p:cNvPr>
            <p:cNvSpPr>
              <a:spLocks/>
            </p:cNvSpPr>
            <p:nvPr/>
          </p:nvSpPr>
          <p:spPr bwMode="auto">
            <a:xfrm>
              <a:off x="3251" y="3636"/>
              <a:ext cx="43" cy="32"/>
            </a:xfrm>
            <a:custGeom>
              <a:avLst/>
              <a:gdLst>
                <a:gd name="T0" fmla="*/ 0 w 43"/>
                <a:gd name="T1" fmla="*/ 16 h 32"/>
                <a:gd name="T2" fmla="*/ 0 w 43"/>
                <a:gd name="T3" fmla="*/ 16 h 32"/>
                <a:gd name="T4" fmla="*/ 3 w 43"/>
                <a:gd name="T5" fmla="*/ 23 h 32"/>
                <a:gd name="T6" fmla="*/ 7 w 43"/>
                <a:gd name="T7" fmla="*/ 27 h 32"/>
                <a:gd name="T8" fmla="*/ 16 w 43"/>
                <a:gd name="T9" fmla="*/ 29 h 32"/>
                <a:gd name="T10" fmla="*/ 23 w 43"/>
                <a:gd name="T11" fmla="*/ 32 h 32"/>
                <a:gd name="T12" fmla="*/ 23 w 43"/>
                <a:gd name="T13" fmla="*/ 32 h 32"/>
                <a:gd name="T14" fmla="*/ 32 w 43"/>
                <a:gd name="T15" fmla="*/ 29 h 32"/>
                <a:gd name="T16" fmla="*/ 36 w 43"/>
                <a:gd name="T17" fmla="*/ 27 h 32"/>
                <a:gd name="T18" fmla="*/ 41 w 43"/>
                <a:gd name="T19" fmla="*/ 23 h 32"/>
                <a:gd name="T20" fmla="*/ 43 w 43"/>
                <a:gd name="T21" fmla="*/ 16 h 32"/>
                <a:gd name="T22" fmla="*/ 43 w 43"/>
                <a:gd name="T23" fmla="*/ 16 h 32"/>
                <a:gd name="T24" fmla="*/ 41 w 43"/>
                <a:gd name="T25" fmla="*/ 9 h 32"/>
                <a:gd name="T26" fmla="*/ 34 w 43"/>
                <a:gd name="T27" fmla="*/ 5 h 32"/>
                <a:gd name="T28" fmla="*/ 27 w 43"/>
                <a:gd name="T29" fmla="*/ 2 h 32"/>
                <a:gd name="T30" fmla="*/ 21 w 43"/>
                <a:gd name="T31" fmla="*/ 0 h 32"/>
                <a:gd name="T32" fmla="*/ 21 w 43"/>
                <a:gd name="T33" fmla="*/ 0 h 32"/>
                <a:gd name="T34" fmla="*/ 12 w 43"/>
                <a:gd name="T35" fmla="*/ 2 h 32"/>
                <a:gd name="T36" fmla="*/ 7 w 43"/>
                <a:gd name="T37" fmla="*/ 5 h 32"/>
                <a:gd name="T38" fmla="*/ 3 w 43"/>
                <a:gd name="T39" fmla="*/ 11 h 32"/>
                <a:gd name="T40" fmla="*/ 0 w 43"/>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32">
                  <a:moveTo>
                    <a:pt x="0" y="16"/>
                  </a:moveTo>
                  <a:lnTo>
                    <a:pt x="0" y="16"/>
                  </a:lnTo>
                  <a:lnTo>
                    <a:pt x="3" y="23"/>
                  </a:lnTo>
                  <a:lnTo>
                    <a:pt x="7" y="27"/>
                  </a:lnTo>
                  <a:lnTo>
                    <a:pt x="16" y="29"/>
                  </a:lnTo>
                  <a:lnTo>
                    <a:pt x="23" y="32"/>
                  </a:lnTo>
                  <a:lnTo>
                    <a:pt x="32" y="29"/>
                  </a:lnTo>
                  <a:lnTo>
                    <a:pt x="36" y="27"/>
                  </a:lnTo>
                  <a:lnTo>
                    <a:pt x="41" y="23"/>
                  </a:lnTo>
                  <a:lnTo>
                    <a:pt x="43" y="16"/>
                  </a:lnTo>
                  <a:lnTo>
                    <a:pt x="41" y="9"/>
                  </a:lnTo>
                  <a:lnTo>
                    <a:pt x="34" y="5"/>
                  </a:lnTo>
                  <a:lnTo>
                    <a:pt x="27" y="2"/>
                  </a:lnTo>
                  <a:lnTo>
                    <a:pt x="21" y="0"/>
                  </a:lnTo>
                  <a:lnTo>
                    <a:pt x="12" y="2"/>
                  </a:lnTo>
                  <a:lnTo>
                    <a:pt x="7" y="5"/>
                  </a:lnTo>
                  <a:lnTo>
                    <a:pt x="3"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7" name="Freeform 644">
              <a:extLst>
                <a:ext uri="{FF2B5EF4-FFF2-40B4-BE49-F238E27FC236}">
                  <a16:creationId xmlns:a16="http://schemas.microsoft.com/office/drawing/2014/main" xmlns="" id="{C8FC9CFD-8AD2-464B-AEFD-D397C8A6F8F3}"/>
                </a:ext>
              </a:extLst>
            </p:cNvPr>
            <p:cNvSpPr>
              <a:spLocks/>
            </p:cNvSpPr>
            <p:nvPr/>
          </p:nvSpPr>
          <p:spPr bwMode="auto">
            <a:xfrm>
              <a:off x="3211" y="3638"/>
              <a:ext cx="40" cy="30"/>
            </a:xfrm>
            <a:custGeom>
              <a:avLst/>
              <a:gdLst>
                <a:gd name="T0" fmla="*/ 0 w 40"/>
                <a:gd name="T1" fmla="*/ 14 h 30"/>
                <a:gd name="T2" fmla="*/ 0 w 40"/>
                <a:gd name="T3" fmla="*/ 14 h 30"/>
                <a:gd name="T4" fmla="*/ 2 w 40"/>
                <a:gd name="T5" fmla="*/ 21 h 30"/>
                <a:gd name="T6" fmla="*/ 7 w 40"/>
                <a:gd name="T7" fmla="*/ 25 h 30"/>
                <a:gd name="T8" fmla="*/ 13 w 40"/>
                <a:gd name="T9" fmla="*/ 30 h 30"/>
                <a:gd name="T10" fmla="*/ 22 w 40"/>
                <a:gd name="T11" fmla="*/ 30 h 30"/>
                <a:gd name="T12" fmla="*/ 22 w 40"/>
                <a:gd name="T13" fmla="*/ 30 h 30"/>
                <a:gd name="T14" fmla="*/ 29 w 40"/>
                <a:gd name="T15" fmla="*/ 27 h 30"/>
                <a:gd name="T16" fmla="*/ 36 w 40"/>
                <a:gd name="T17" fmla="*/ 25 h 30"/>
                <a:gd name="T18" fmla="*/ 40 w 40"/>
                <a:gd name="T19" fmla="*/ 21 h 30"/>
                <a:gd name="T20" fmla="*/ 40 w 40"/>
                <a:gd name="T21" fmla="*/ 14 h 30"/>
                <a:gd name="T22" fmla="*/ 40 w 40"/>
                <a:gd name="T23" fmla="*/ 14 h 30"/>
                <a:gd name="T24" fmla="*/ 38 w 40"/>
                <a:gd name="T25" fmla="*/ 9 h 30"/>
                <a:gd name="T26" fmla="*/ 34 w 40"/>
                <a:gd name="T27" fmla="*/ 3 h 30"/>
                <a:gd name="T28" fmla="*/ 27 w 40"/>
                <a:gd name="T29" fmla="*/ 0 h 30"/>
                <a:gd name="T30" fmla="*/ 20 w 40"/>
                <a:gd name="T31" fmla="*/ 0 h 30"/>
                <a:gd name="T32" fmla="*/ 20 w 40"/>
                <a:gd name="T33" fmla="*/ 0 h 30"/>
                <a:gd name="T34" fmla="*/ 11 w 40"/>
                <a:gd name="T35" fmla="*/ 0 h 30"/>
                <a:gd name="T36" fmla="*/ 4 w 40"/>
                <a:gd name="T37" fmla="*/ 5 h 30"/>
                <a:gd name="T38" fmla="*/ 2 w 40"/>
                <a:gd name="T39" fmla="*/ 9 h 30"/>
                <a:gd name="T40" fmla="*/ 0 w 40"/>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0">
                  <a:moveTo>
                    <a:pt x="0" y="14"/>
                  </a:moveTo>
                  <a:lnTo>
                    <a:pt x="0" y="14"/>
                  </a:lnTo>
                  <a:lnTo>
                    <a:pt x="2" y="21"/>
                  </a:lnTo>
                  <a:lnTo>
                    <a:pt x="7" y="25"/>
                  </a:lnTo>
                  <a:lnTo>
                    <a:pt x="13" y="30"/>
                  </a:lnTo>
                  <a:lnTo>
                    <a:pt x="22" y="30"/>
                  </a:lnTo>
                  <a:lnTo>
                    <a:pt x="29" y="27"/>
                  </a:lnTo>
                  <a:lnTo>
                    <a:pt x="36" y="25"/>
                  </a:lnTo>
                  <a:lnTo>
                    <a:pt x="40" y="21"/>
                  </a:lnTo>
                  <a:lnTo>
                    <a:pt x="40" y="14"/>
                  </a:lnTo>
                  <a:lnTo>
                    <a:pt x="38" y="9"/>
                  </a:lnTo>
                  <a:lnTo>
                    <a:pt x="34" y="3"/>
                  </a:lnTo>
                  <a:lnTo>
                    <a:pt x="27" y="0"/>
                  </a:lnTo>
                  <a:lnTo>
                    <a:pt x="20" y="0"/>
                  </a:lnTo>
                  <a:lnTo>
                    <a:pt x="11" y="0"/>
                  </a:lnTo>
                  <a:lnTo>
                    <a:pt x="4"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8" name="Freeform 645">
              <a:extLst>
                <a:ext uri="{FF2B5EF4-FFF2-40B4-BE49-F238E27FC236}">
                  <a16:creationId xmlns:a16="http://schemas.microsoft.com/office/drawing/2014/main" xmlns="" id="{96BA9246-E6BF-F74C-9187-792F063414F4}"/>
                </a:ext>
              </a:extLst>
            </p:cNvPr>
            <p:cNvSpPr>
              <a:spLocks/>
            </p:cNvSpPr>
            <p:nvPr/>
          </p:nvSpPr>
          <p:spPr bwMode="auto">
            <a:xfrm>
              <a:off x="3211" y="3638"/>
              <a:ext cx="40" cy="30"/>
            </a:xfrm>
            <a:custGeom>
              <a:avLst/>
              <a:gdLst>
                <a:gd name="T0" fmla="*/ 0 w 40"/>
                <a:gd name="T1" fmla="*/ 14 h 30"/>
                <a:gd name="T2" fmla="*/ 0 w 40"/>
                <a:gd name="T3" fmla="*/ 14 h 30"/>
                <a:gd name="T4" fmla="*/ 2 w 40"/>
                <a:gd name="T5" fmla="*/ 21 h 30"/>
                <a:gd name="T6" fmla="*/ 7 w 40"/>
                <a:gd name="T7" fmla="*/ 25 h 30"/>
                <a:gd name="T8" fmla="*/ 13 w 40"/>
                <a:gd name="T9" fmla="*/ 30 h 30"/>
                <a:gd name="T10" fmla="*/ 22 w 40"/>
                <a:gd name="T11" fmla="*/ 30 h 30"/>
                <a:gd name="T12" fmla="*/ 22 w 40"/>
                <a:gd name="T13" fmla="*/ 30 h 30"/>
                <a:gd name="T14" fmla="*/ 29 w 40"/>
                <a:gd name="T15" fmla="*/ 27 h 30"/>
                <a:gd name="T16" fmla="*/ 36 w 40"/>
                <a:gd name="T17" fmla="*/ 25 h 30"/>
                <a:gd name="T18" fmla="*/ 40 w 40"/>
                <a:gd name="T19" fmla="*/ 21 h 30"/>
                <a:gd name="T20" fmla="*/ 40 w 40"/>
                <a:gd name="T21" fmla="*/ 14 h 30"/>
                <a:gd name="T22" fmla="*/ 40 w 40"/>
                <a:gd name="T23" fmla="*/ 14 h 30"/>
                <a:gd name="T24" fmla="*/ 38 w 40"/>
                <a:gd name="T25" fmla="*/ 9 h 30"/>
                <a:gd name="T26" fmla="*/ 34 w 40"/>
                <a:gd name="T27" fmla="*/ 3 h 30"/>
                <a:gd name="T28" fmla="*/ 27 w 40"/>
                <a:gd name="T29" fmla="*/ 0 h 30"/>
                <a:gd name="T30" fmla="*/ 20 w 40"/>
                <a:gd name="T31" fmla="*/ 0 h 30"/>
                <a:gd name="T32" fmla="*/ 20 w 40"/>
                <a:gd name="T33" fmla="*/ 0 h 30"/>
                <a:gd name="T34" fmla="*/ 11 w 40"/>
                <a:gd name="T35" fmla="*/ 0 h 30"/>
                <a:gd name="T36" fmla="*/ 4 w 40"/>
                <a:gd name="T37" fmla="*/ 5 h 30"/>
                <a:gd name="T38" fmla="*/ 2 w 40"/>
                <a:gd name="T39" fmla="*/ 9 h 30"/>
                <a:gd name="T40" fmla="*/ 0 w 40"/>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0">
                  <a:moveTo>
                    <a:pt x="0" y="14"/>
                  </a:moveTo>
                  <a:lnTo>
                    <a:pt x="0" y="14"/>
                  </a:lnTo>
                  <a:lnTo>
                    <a:pt x="2" y="21"/>
                  </a:lnTo>
                  <a:lnTo>
                    <a:pt x="7" y="25"/>
                  </a:lnTo>
                  <a:lnTo>
                    <a:pt x="13" y="30"/>
                  </a:lnTo>
                  <a:lnTo>
                    <a:pt x="22" y="30"/>
                  </a:lnTo>
                  <a:lnTo>
                    <a:pt x="29" y="27"/>
                  </a:lnTo>
                  <a:lnTo>
                    <a:pt x="36" y="25"/>
                  </a:lnTo>
                  <a:lnTo>
                    <a:pt x="40" y="21"/>
                  </a:lnTo>
                  <a:lnTo>
                    <a:pt x="40" y="14"/>
                  </a:lnTo>
                  <a:lnTo>
                    <a:pt x="38" y="9"/>
                  </a:lnTo>
                  <a:lnTo>
                    <a:pt x="34" y="3"/>
                  </a:lnTo>
                  <a:lnTo>
                    <a:pt x="27" y="0"/>
                  </a:lnTo>
                  <a:lnTo>
                    <a:pt x="20" y="0"/>
                  </a:lnTo>
                  <a:lnTo>
                    <a:pt x="11" y="0"/>
                  </a:lnTo>
                  <a:lnTo>
                    <a:pt x="4"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29" name="Freeform 646">
              <a:extLst>
                <a:ext uri="{FF2B5EF4-FFF2-40B4-BE49-F238E27FC236}">
                  <a16:creationId xmlns:a16="http://schemas.microsoft.com/office/drawing/2014/main" xmlns="" id="{A691EBFB-8D9B-5E48-A9AA-51E9E09787FD}"/>
                </a:ext>
              </a:extLst>
            </p:cNvPr>
            <p:cNvSpPr>
              <a:spLocks/>
            </p:cNvSpPr>
            <p:nvPr/>
          </p:nvSpPr>
          <p:spPr bwMode="auto">
            <a:xfrm>
              <a:off x="3170" y="3638"/>
              <a:ext cx="41" cy="30"/>
            </a:xfrm>
            <a:custGeom>
              <a:avLst/>
              <a:gdLst>
                <a:gd name="T0" fmla="*/ 0 w 41"/>
                <a:gd name="T1" fmla="*/ 16 h 30"/>
                <a:gd name="T2" fmla="*/ 0 w 41"/>
                <a:gd name="T3" fmla="*/ 16 h 30"/>
                <a:gd name="T4" fmla="*/ 0 w 41"/>
                <a:gd name="T5" fmla="*/ 21 h 30"/>
                <a:gd name="T6" fmla="*/ 7 w 41"/>
                <a:gd name="T7" fmla="*/ 25 h 30"/>
                <a:gd name="T8" fmla="*/ 12 w 41"/>
                <a:gd name="T9" fmla="*/ 30 h 30"/>
                <a:gd name="T10" fmla="*/ 21 w 41"/>
                <a:gd name="T11" fmla="*/ 30 h 30"/>
                <a:gd name="T12" fmla="*/ 21 w 41"/>
                <a:gd name="T13" fmla="*/ 30 h 30"/>
                <a:gd name="T14" fmla="*/ 30 w 41"/>
                <a:gd name="T15" fmla="*/ 30 h 30"/>
                <a:gd name="T16" fmla="*/ 34 w 41"/>
                <a:gd name="T17" fmla="*/ 25 h 30"/>
                <a:gd name="T18" fmla="*/ 39 w 41"/>
                <a:gd name="T19" fmla="*/ 21 h 30"/>
                <a:gd name="T20" fmla="*/ 41 w 41"/>
                <a:gd name="T21" fmla="*/ 14 h 30"/>
                <a:gd name="T22" fmla="*/ 41 w 41"/>
                <a:gd name="T23" fmla="*/ 14 h 30"/>
                <a:gd name="T24" fmla="*/ 39 w 41"/>
                <a:gd name="T25" fmla="*/ 9 h 30"/>
                <a:gd name="T26" fmla="*/ 34 w 41"/>
                <a:gd name="T27" fmla="*/ 5 h 30"/>
                <a:gd name="T28" fmla="*/ 27 w 41"/>
                <a:gd name="T29" fmla="*/ 0 h 30"/>
                <a:gd name="T30" fmla="*/ 21 w 41"/>
                <a:gd name="T31" fmla="*/ 0 h 30"/>
                <a:gd name="T32" fmla="*/ 21 w 41"/>
                <a:gd name="T33" fmla="*/ 0 h 30"/>
                <a:gd name="T34" fmla="*/ 12 w 41"/>
                <a:gd name="T35" fmla="*/ 0 h 30"/>
                <a:gd name="T36" fmla="*/ 5 w 41"/>
                <a:gd name="T37" fmla="*/ 5 h 30"/>
                <a:gd name="T38" fmla="*/ 0 w 41"/>
                <a:gd name="T39" fmla="*/ 9 h 30"/>
                <a:gd name="T40" fmla="*/ 0 w 41"/>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0">
                  <a:moveTo>
                    <a:pt x="0" y="16"/>
                  </a:moveTo>
                  <a:lnTo>
                    <a:pt x="0" y="16"/>
                  </a:lnTo>
                  <a:lnTo>
                    <a:pt x="0" y="21"/>
                  </a:lnTo>
                  <a:lnTo>
                    <a:pt x="7" y="25"/>
                  </a:lnTo>
                  <a:lnTo>
                    <a:pt x="12" y="30"/>
                  </a:lnTo>
                  <a:lnTo>
                    <a:pt x="21" y="30"/>
                  </a:lnTo>
                  <a:lnTo>
                    <a:pt x="30" y="30"/>
                  </a:lnTo>
                  <a:lnTo>
                    <a:pt x="34" y="25"/>
                  </a:lnTo>
                  <a:lnTo>
                    <a:pt x="39" y="21"/>
                  </a:lnTo>
                  <a:lnTo>
                    <a:pt x="41" y="14"/>
                  </a:lnTo>
                  <a:lnTo>
                    <a:pt x="39" y="9"/>
                  </a:lnTo>
                  <a:lnTo>
                    <a:pt x="34" y="5"/>
                  </a:lnTo>
                  <a:lnTo>
                    <a:pt x="27" y="0"/>
                  </a:lnTo>
                  <a:lnTo>
                    <a:pt x="21" y="0"/>
                  </a:lnTo>
                  <a:lnTo>
                    <a:pt x="12" y="0"/>
                  </a:lnTo>
                  <a:lnTo>
                    <a:pt x="5"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0" name="Freeform 647">
              <a:extLst>
                <a:ext uri="{FF2B5EF4-FFF2-40B4-BE49-F238E27FC236}">
                  <a16:creationId xmlns:a16="http://schemas.microsoft.com/office/drawing/2014/main" xmlns="" id="{84089379-6D60-7D44-A725-88BEB48B0AED}"/>
                </a:ext>
              </a:extLst>
            </p:cNvPr>
            <p:cNvSpPr>
              <a:spLocks/>
            </p:cNvSpPr>
            <p:nvPr/>
          </p:nvSpPr>
          <p:spPr bwMode="auto">
            <a:xfrm>
              <a:off x="3170" y="3638"/>
              <a:ext cx="41" cy="30"/>
            </a:xfrm>
            <a:custGeom>
              <a:avLst/>
              <a:gdLst>
                <a:gd name="T0" fmla="*/ 0 w 41"/>
                <a:gd name="T1" fmla="*/ 16 h 30"/>
                <a:gd name="T2" fmla="*/ 0 w 41"/>
                <a:gd name="T3" fmla="*/ 16 h 30"/>
                <a:gd name="T4" fmla="*/ 0 w 41"/>
                <a:gd name="T5" fmla="*/ 21 h 30"/>
                <a:gd name="T6" fmla="*/ 7 w 41"/>
                <a:gd name="T7" fmla="*/ 25 h 30"/>
                <a:gd name="T8" fmla="*/ 12 w 41"/>
                <a:gd name="T9" fmla="*/ 30 h 30"/>
                <a:gd name="T10" fmla="*/ 21 w 41"/>
                <a:gd name="T11" fmla="*/ 30 h 30"/>
                <a:gd name="T12" fmla="*/ 21 w 41"/>
                <a:gd name="T13" fmla="*/ 30 h 30"/>
                <a:gd name="T14" fmla="*/ 30 w 41"/>
                <a:gd name="T15" fmla="*/ 30 h 30"/>
                <a:gd name="T16" fmla="*/ 34 w 41"/>
                <a:gd name="T17" fmla="*/ 25 h 30"/>
                <a:gd name="T18" fmla="*/ 39 w 41"/>
                <a:gd name="T19" fmla="*/ 21 h 30"/>
                <a:gd name="T20" fmla="*/ 41 w 41"/>
                <a:gd name="T21" fmla="*/ 14 h 30"/>
                <a:gd name="T22" fmla="*/ 41 w 41"/>
                <a:gd name="T23" fmla="*/ 14 h 30"/>
                <a:gd name="T24" fmla="*/ 39 w 41"/>
                <a:gd name="T25" fmla="*/ 9 h 30"/>
                <a:gd name="T26" fmla="*/ 34 w 41"/>
                <a:gd name="T27" fmla="*/ 5 h 30"/>
                <a:gd name="T28" fmla="*/ 27 w 41"/>
                <a:gd name="T29" fmla="*/ 0 h 30"/>
                <a:gd name="T30" fmla="*/ 21 w 41"/>
                <a:gd name="T31" fmla="*/ 0 h 30"/>
                <a:gd name="T32" fmla="*/ 21 w 41"/>
                <a:gd name="T33" fmla="*/ 0 h 30"/>
                <a:gd name="T34" fmla="*/ 12 w 41"/>
                <a:gd name="T35" fmla="*/ 0 h 30"/>
                <a:gd name="T36" fmla="*/ 5 w 41"/>
                <a:gd name="T37" fmla="*/ 5 h 30"/>
                <a:gd name="T38" fmla="*/ 0 w 41"/>
                <a:gd name="T39" fmla="*/ 9 h 30"/>
                <a:gd name="T40" fmla="*/ 0 w 41"/>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0">
                  <a:moveTo>
                    <a:pt x="0" y="16"/>
                  </a:moveTo>
                  <a:lnTo>
                    <a:pt x="0" y="16"/>
                  </a:lnTo>
                  <a:lnTo>
                    <a:pt x="0" y="21"/>
                  </a:lnTo>
                  <a:lnTo>
                    <a:pt x="7" y="25"/>
                  </a:lnTo>
                  <a:lnTo>
                    <a:pt x="12" y="30"/>
                  </a:lnTo>
                  <a:lnTo>
                    <a:pt x="21" y="30"/>
                  </a:lnTo>
                  <a:lnTo>
                    <a:pt x="30" y="30"/>
                  </a:lnTo>
                  <a:lnTo>
                    <a:pt x="34" y="25"/>
                  </a:lnTo>
                  <a:lnTo>
                    <a:pt x="39" y="21"/>
                  </a:lnTo>
                  <a:lnTo>
                    <a:pt x="41" y="14"/>
                  </a:lnTo>
                  <a:lnTo>
                    <a:pt x="39" y="9"/>
                  </a:lnTo>
                  <a:lnTo>
                    <a:pt x="34" y="5"/>
                  </a:lnTo>
                  <a:lnTo>
                    <a:pt x="27" y="0"/>
                  </a:lnTo>
                  <a:lnTo>
                    <a:pt x="21" y="0"/>
                  </a:lnTo>
                  <a:lnTo>
                    <a:pt x="12" y="0"/>
                  </a:lnTo>
                  <a:lnTo>
                    <a:pt x="5"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1" name="Freeform 648">
              <a:extLst>
                <a:ext uri="{FF2B5EF4-FFF2-40B4-BE49-F238E27FC236}">
                  <a16:creationId xmlns:a16="http://schemas.microsoft.com/office/drawing/2014/main" xmlns="" id="{682A3F46-CD30-2E4A-911C-22D984901E58}"/>
                </a:ext>
              </a:extLst>
            </p:cNvPr>
            <p:cNvSpPr>
              <a:spLocks/>
            </p:cNvSpPr>
            <p:nvPr/>
          </p:nvSpPr>
          <p:spPr bwMode="auto">
            <a:xfrm>
              <a:off x="3128" y="3638"/>
              <a:ext cx="42" cy="30"/>
            </a:xfrm>
            <a:custGeom>
              <a:avLst/>
              <a:gdLst>
                <a:gd name="T0" fmla="*/ 0 w 42"/>
                <a:gd name="T1" fmla="*/ 16 h 30"/>
                <a:gd name="T2" fmla="*/ 0 w 42"/>
                <a:gd name="T3" fmla="*/ 16 h 30"/>
                <a:gd name="T4" fmla="*/ 2 w 42"/>
                <a:gd name="T5" fmla="*/ 21 h 30"/>
                <a:gd name="T6" fmla="*/ 6 w 42"/>
                <a:gd name="T7" fmla="*/ 27 h 30"/>
                <a:gd name="T8" fmla="*/ 13 w 42"/>
                <a:gd name="T9" fmla="*/ 30 h 30"/>
                <a:gd name="T10" fmla="*/ 22 w 42"/>
                <a:gd name="T11" fmla="*/ 30 h 30"/>
                <a:gd name="T12" fmla="*/ 22 w 42"/>
                <a:gd name="T13" fmla="*/ 30 h 30"/>
                <a:gd name="T14" fmla="*/ 29 w 42"/>
                <a:gd name="T15" fmla="*/ 30 h 30"/>
                <a:gd name="T16" fmla="*/ 36 w 42"/>
                <a:gd name="T17" fmla="*/ 25 h 30"/>
                <a:gd name="T18" fmla="*/ 40 w 42"/>
                <a:gd name="T19" fmla="*/ 21 h 30"/>
                <a:gd name="T20" fmla="*/ 42 w 42"/>
                <a:gd name="T21" fmla="*/ 16 h 30"/>
                <a:gd name="T22" fmla="*/ 42 w 42"/>
                <a:gd name="T23" fmla="*/ 16 h 30"/>
                <a:gd name="T24" fmla="*/ 40 w 42"/>
                <a:gd name="T25" fmla="*/ 9 h 30"/>
                <a:gd name="T26" fmla="*/ 36 w 42"/>
                <a:gd name="T27" fmla="*/ 5 h 30"/>
                <a:gd name="T28" fmla="*/ 29 w 42"/>
                <a:gd name="T29" fmla="*/ 3 h 30"/>
                <a:gd name="T30" fmla="*/ 22 w 42"/>
                <a:gd name="T31" fmla="*/ 0 h 30"/>
                <a:gd name="T32" fmla="*/ 22 w 42"/>
                <a:gd name="T33" fmla="*/ 0 h 30"/>
                <a:gd name="T34" fmla="*/ 13 w 42"/>
                <a:gd name="T35" fmla="*/ 3 h 30"/>
                <a:gd name="T36" fmla="*/ 6 w 42"/>
                <a:gd name="T37" fmla="*/ 5 h 30"/>
                <a:gd name="T38" fmla="*/ 2 w 42"/>
                <a:gd name="T39" fmla="*/ 9 h 30"/>
                <a:gd name="T40" fmla="*/ 0 w 42"/>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0">
                  <a:moveTo>
                    <a:pt x="0" y="16"/>
                  </a:moveTo>
                  <a:lnTo>
                    <a:pt x="0" y="16"/>
                  </a:lnTo>
                  <a:lnTo>
                    <a:pt x="2" y="21"/>
                  </a:lnTo>
                  <a:lnTo>
                    <a:pt x="6" y="27"/>
                  </a:lnTo>
                  <a:lnTo>
                    <a:pt x="13" y="30"/>
                  </a:lnTo>
                  <a:lnTo>
                    <a:pt x="22" y="30"/>
                  </a:lnTo>
                  <a:lnTo>
                    <a:pt x="29" y="30"/>
                  </a:lnTo>
                  <a:lnTo>
                    <a:pt x="36" y="25"/>
                  </a:lnTo>
                  <a:lnTo>
                    <a:pt x="40" y="21"/>
                  </a:lnTo>
                  <a:lnTo>
                    <a:pt x="42" y="16"/>
                  </a:lnTo>
                  <a:lnTo>
                    <a:pt x="40" y="9"/>
                  </a:lnTo>
                  <a:lnTo>
                    <a:pt x="36" y="5"/>
                  </a:lnTo>
                  <a:lnTo>
                    <a:pt x="29" y="3"/>
                  </a:lnTo>
                  <a:lnTo>
                    <a:pt x="22" y="0"/>
                  </a:lnTo>
                  <a:lnTo>
                    <a:pt x="13" y="3"/>
                  </a:lnTo>
                  <a:lnTo>
                    <a:pt x="6"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2" name="Freeform 649">
              <a:extLst>
                <a:ext uri="{FF2B5EF4-FFF2-40B4-BE49-F238E27FC236}">
                  <a16:creationId xmlns:a16="http://schemas.microsoft.com/office/drawing/2014/main" xmlns="" id="{017F8A46-81A4-CC49-BDB9-767EBEDBCFD9}"/>
                </a:ext>
              </a:extLst>
            </p:cNvPr>
            <p:cNvSpPr>
              <a:spLocks/>
            </p:cNvSpPr>
            <p:nvPr/>
          </p:nvSpPr>
          <p:spPr bwMode="auto">
            <a:xfrm>
              <a:off x="3128" y="3638"/>
              <a:ext cx="42" cy="30"/>
            </a:xfrm>
            <a:custGeom>
              <a:avLst/>
              <a:gdLst>
                <a:gd name="T0" fmla="*/ 0 w 42"/>
                <a:gd name="T1" fmla="*/ 16 h 30"/>
                <a:gd name="T2" fmla="*/ 0 w 42"/>
                <a:gd name="T3" fmla="*/ 16 h 30"/>
                <a:gd name="T4" fmla="*/ 2 w 42"/>
                <a:gd name="T5" fmla="*/ 21 h 30"/>
                <a:gd name="T6" fmla="*/ 6 w 42"/>
                <a:gd name="T7" fmla="*/ 27 h 30"/>
                <a:gd name="T8" fmla="*/ 13 w 42"/>
                <a:gd name="T9" fmla="*/ 30 h 30"/>
                <a:gd name="T10" fmla="*/ 22 w 42"/>
                <a:gd name="T11" fmla="*/ 30 h 30"/>
                <a:gd name="T12" fmla="*/ 22 w 42"/>
                <a:gd name="T13" fmla="*/ 30 h 30"/>
                <a:gd name="T14" fmla="*/ 29 w 42"/>
                <a:gd name="T15" fmla="*/ 30 h 30"/>
                <a:gd name="T16" fmla="*/ 36 w 42"/>
                <a:gd name="T17" fmla="*/ 25 h 30"/>
                <a:gd name="T18" fmla="*/ 40 w 42"/>
                <a:gd name="T19" fmla="*/ 21 h 30"/>
                <a:gd name="T20" fmla="*/ 42 w 42"/>
                <a:gd name="T21" fmla="*/ 16 h 30"/>
                <a:gd name="T22" fmla="*/ 42 w 42"/>
                <a:gd name="T23" fmla="*/ 16 h 30"/>
                <a:gd name="T24" fmla="*/ 40 w 42"/>
                <a:gd name="T25" fmla="*/ 9 h 30"/>
                <a:gd name="T26" fmla="*/ 36 w 42"/>
                <a:gd name="T27" fmla="*/ 5 h 30"/>
                <a:gd name="T28" fmla="*/ 29 w 42"/>
                <a:gd name="T29" fmla="*/ 3 h 30"/>
                <a:gd name="T30" fmla="*/ 22 w 42"/>
                <a:gd name="T31" fmla="*/ 0 h 30"/>
                <a:gd name="T32" fmla="*/ 22 w 42"/>
                <a:gd name="T33" fmla="*/ 0 h 30"/>
                <a:gd name="T34" fmla="*/ 13 w 42"/>
                <a:gd name="T35" fmla="*/ 3 h 30"/>
                <a:gd name="T36" fmla="*/ 6 w 42"/>
                <a:gd name="T37" fmla="*/ 5 h 30"/>
                <a:gd name="T38" fmla="*/ 2 w 42"/>
                <a:gd name="T39" fmla="*/ 9 h 30"/>
                <a:gd name="T40" fmla="*/ 0 w 42"/>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30">
                  <a:moveTo>
                    <a:pt x="0" y="16"/>
                  </a:moveTo>
                  <a:lnTo>
                    <a:pt x="0" y="16"/>
                  </a:lnTo>
                  <a:lnTo>
                    <a:pt x="2" y="21"/>
                  </a:lnTo>
                  <a:lnTo>
                    <a:pt x="6" y="27"/>
                  </a:lnTo>
                  <a:lnTo>
                    <a:pt x="13" y="30"/>
                  </a:lnTo>
                  <a:lnTo>
                    <a:pt x="22" y="30"/>
                  </a:lnTo>
                  <a:lnTo>
                    <a:pt x="29" y="30"/>
                  </a:lnTo>
                  <a:lnTo>
                    <a:pt x="36" y="25"/>
                  </a:lnTo>
                  <a:lnTo>
                    <a:pt x="40" y="21"/>
                  </a:lnTo>
                  <a:lnTo>
                    <a:pt x="42" y="16"/>
                  </a:lnTo>
                  <a:lnTo>
                    <a:pt x="40" y="9"/>
                  </a:lnTo>
                  <a:lnTo>
                    <a:pt x="36" y="5"/>
                  </a:lnTo>
                  <a:lnTo>
                    <a:pt x="29" y="3"/>
                  </a:lnTo>
                  <a:lnTo>
                    <a:pt x="22" y="0"/>
                  </a:lnTo>
                  <a:lnTo>
                    <a:pt x="13" y="3"/>
                  </a:lnTo>
                  <a:lnTo>
                    <a:pt x="6"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3" name="Freeform 650">
              <a:extLst>
                <a:ext uri="{FF2B5EF4-FFF2-40B4-BE49-F238E27FC236}">
                  <a16:creationId xmlns:a16="http://schemas.microsoft.com/office/drawing/2014/main" xmlns="" id="{65222E3B-F328-CB48-A23F-B12AC352E302}"/>
                </a:ext>
              </a:extLst>
            </p:cNvPr>
            <p:cNvSpPr>
              <a:spLocks/>
            </p:cNvSpPr>
            <p:nvPr/>
          </p:nvSpPr>
          <p:spPr bwMode="auto">
            <a:xfrm>
              <a:off x="3087" y="3638"/>
              <a:ext cx="41" cy="32"/>
            </a:xfrm>
            <a:custGeom>
              <a:avLst/>
              <a:gdLst>
                <a:gd name="T0" fmla="*/ 0 w 41"/>
                <a:gd name="T1" fmla="*/ 16 h 32"/>
                <a:gd name="T2" fmla="*/ 0 w 41"/>
                <a:gd name="T3" fmla="*/ 16 h 32"/>
                <a:gd name="T4" fmla="*/ 2 w 41"/>
                <a:gd name="T5" fmla="*/ 23 h 32"/>
                <a:gd name="T6" fmla="*/ 7 w 41"/>
                <a:gd name="T7" fmla="*/ 27 h 32"/>
                <a:gd name="T8" fmla="*/ 11 w 41"/>
                <a:gd name="T9" fmla="*/ 30 h 32"/>
                <a:gd name="T10" fmla="*/ 20 w 41"/>
                <a:gd name="T11" fmla="*/ 32 h 32"/>
                <a:gd name="T12" fmla="*/ 20 w 41"/>
                <a:gd name="T13" fmla="*/ 32 h 32"/>
                <a:gd name="T14" fmla="*/ 29 w 41"/>
                <a:gd name="T15" fmla="*/ 30 h 32"/>
                <a:gd name="T16" fmla="*/ 36 w 41"/>
                <a:gd name="T17" fmla="*/ 27 h 32"/>
                <a:gd name="T18" fmla="*/ 41 w 41"/>
                <a:gd name="T19" fmla="*/ 21 h 32"/>
                <a:gd name="T20" fmla="*/ 41 w 41"/>
                <a:gd name="T21" fmla="*/ 16 h 32"/>
                <a:gd name="T22" fmla="*/ 41 w 41"/>
                <a:gd name="T23" fmla="*/ 16 h 32"/>
                <a:gd name="T24" fmla="*/ 41 w 41"/>
                <a:gd name="T25" fmla="*/ 9 h 32"/>
                <a:gd name="T26" fmla="*/ 36 w 41"/>
                <a:gd name="T27" fmla="*/ 5 h 32"/>
                <a:gd name="T28" fmla="*/ 29 w 41"/>
                <a:gd name="T29" fmla="*/ 3 h 32"/>
                <a:gd name="T30" fmla="*/ 23 w 41"/>
                <a:gd name="T31" fmla="*/ 0 h 32"/>
                <a:gd name="T32" fmla="*/ 23 w 41"/>
                <a:gd name="T33" fmla="*/ 0 h 32"/>
                <a:gd name="T34" fmla="*/ 14 w 41"/>
                <a:gd name="T35" fmla="*/ 3 h 32"/>
                <a:gd name="T36" fmla="*/ 7 w 41"/>
                <a:gd name="T37" fmla="*/ 5 h 32"/>
                <a:gd name="T38" fmla="*/ 2 w 41"/>
                <a:gd name="T39" fmla="*/ 9 h 32"/>
                <a:gd name="T40" fmla="*/ 0 w 4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2">
                  <a:moveTo>
                    <a:pt x="0" y="16"/>
                  </a:moveTo>
                  <a:lnTo>
                    <a:pt x="0" y="16"/>
                  </a:lnTo>
                  <a:lnTo>
                    <a:pt x="2" y="23"/>
                  </a:lnTo>
                  <a:lnTo>
                    <a:pt x="7" y="27"/>
                  </a:lnTo>
                  <a:lnTo>
                    <a:pt x="11" y="30"/>
                  </a:lnTo>
                  <a:lnTo>
                    <a:pt x="20" y="32"/>
                  </a:lnTo>
                  <a:lnTo>
                    <a:pt x="29" y="30"/>
                  </a:lnTo>
                  <a:lnTo>
                    <a:pt x="36" y="27"/>
                  </a:lnTo>
                  <a:lnTo>
                    <a:pt x="41" y="21"/>
                  </a:lnTo>
                  <a:lnTo>
                    <a:pt x="41" y="16"/>
                  </a:lnTo>
                  <a:lnTo>
                    <a:pt x="41" y="9"/>
                  </a:lnTo>
                  <a:lnTo>
                    <a:pt x="36" y="5"/>
                  </a:lnTo>
                  <a:lnTo>
                    <a:pt x="29" y="3"/>
                  </a:lnTo>
                  <a:lnTo>
                    <a:pt x="23" y="0"/>
                  </a:lnTo>
                  <a:lnTo>
                    <a:pt x="14" y="3"/>
                  </a:lnTo>
                  <a:lnTo>
                    <a:pt x="7"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4" name="Freeform 651">
              <a:extLst>
                <a:ext uri="{FF2B5EF4-FFF2-40B4-BE49-F238E27FC236}">
                  <a16:creationId xmlns:a16="http://schemas.microsoft.com/office/drawing/2014/main" xmlns="" id="{51DC3260-1B26-CB4E-92F5-6D981C93B079}"/>
                </a:ext>
              </a:extLst>
            </p:cNvPr>
            <p:cNvSpPr>
              <a:spLocks/>
            </p:cNvSpPr>
            <p:nvPr/>
          </p:nvSpPr>
          <p:spPr bwMode="auto">
            <a:xfrm>
              <a:off x="3087" y="3638"/>
              <a:ext cx="41" cy="32"/>
            </a:xfrm>
            <a:custGeom>
              <a:avLst/>
              <a:gdLst>
                <a:gd name="T0" fmla="*/ 0 w 41"/>
                <a:gd name="T1" fmla="*/ 16 h 32"/>
                <a:gd name="T2" fmla="*/ 0 w 41"/>
                <a:gd name="T3" fmla="*/ 16 h 32"/>
                <a:gd name="T4" fmla="*/ 2 w 41"/>
                <a:gd name="T5" fmla="*/ 23 h 32"/>
                <a:gd name="T6" fmla="*/ 7 w 41"/>
                <a:gd name="T7" fmla="*/ 27 h 32"/>
                <a:gd name="T8" fmla="*/ 11 w 41"/>
                <a:gd name="T9" fmla="*/ 30 h 32"/>
                <a:gd name="T10" fmla="*/ 20 w 41"/>
                <a:gd name="T11" fmla="*/ 32 h 32"/>
                <a:gd name="T12" fmla="*/ 20 w 41"/>
                <a:gd name="T13" fmla="*/ 32 h 32"/>
                <a:gd name="T14" fmla="*/ 29 w 41"/>
                <a:gd name="T15" fmla="*/ 30 h 32"/>
                <a:gd name="T16" fmla="*/ 36 w 41"/>
                <a:gd name="T17" fmla="*/ 27 h 32"/>
                <a:gd name="T18" fmla="*/ 41 w 41"/>
                <a:gd name="T19" fmla="*/ 21 h 32"/>
                <a:gd name="T20" fmla="*/ 41 w 41"/>
                <a:gd name="T21" fmla="*/ 16 h 32"/>
                <a:gd name="T22" fmla="*/ 41 w 41"/>
                <a:gd name="T23" fmla="*/ 16 h 32"/>
                <a:gd name="T24" fmla="*/ 41 w 41"/>
                <a:gd name="T25" fmla="*/ 9 h 32"/>
                <a:gd name="T26" fmla="*/ 36 w 41"/>
                <a:gd name="T27" fmla="*/ 5 h 32"/>
                <a:gd name="T28" fmla="*/ 29 w 41"/>
                <a:gd name="T29" fmla="*/ 3 h 32"/>
                <a:gd name="T30" fmla="*/ 23 w 41"/>
                <a:gd name="T31" fmla="*/ 0 h 32"/>
                <a:gd name="T32" fmla="*/ 23 w 41"/>
                <a:gd name="T33" fmla="*/ 0 h 32"/>
                <a:gd name="T34" fmla="*/ 14 w 41"/>
                <a:gd name="T35" fmla="*/ 3 h 32"/>
                <a:gd name="T36" fmla="*/ 7 w 41"/>
                <a:gd name="T37" fmla="*/ 5 h 32"/>
                <a:gd name="T38" fmla="*/ 2 w 41"/>
                <a:gd name="T39" fmla="*/ 9 h 32"/>
                <a:gd name="T40" fmla="*/ 0 w 41"/>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2">
                  <a:moveTo>
                    <a:pt x="0" y="16"/>
                  </a:moveTo>
                  <a:lnTo>
                    <a:pt x="0" y="16"/>
                  </a:lnTo>
                  <a:lnTo>
                    <a:pt x="2" y="23"/>
                  </a:lnTo>
                  <a:lnTo>
                    <a:pt x="7" y="27"/>
                  </a:lnTo>
                  <a:lnTo>
                    <a:pt x="11" y="30"/>
                  </a:lnTo>
                  <a:lnTo>
                    <a:pt x="20" y="32"/>
                  </a:lnTo>
                  <a:lnTo>
                    <a:pt x="29" y="30"/>
                  </a:lnTo>
                  <a:lnTo>
                    <a:pt x="36" y="27"/>
                  </a:lnTo>
                  <a:lnTo>
                    <a:pt x="41" y="21"/>
                  </a:lnTo>
                  <a:lnTo>
                    <a:pt x="41" y="16"/>
                  </a:lnTo>
                  <a:lnTo>
                    <a:pt x="41" y="9"/>
                  </a:lnTo>
                  <a:lnTo>
                    <a:pt x="36" y="5"/>
                  </a:lnTo>
                  <a:lnTo>
                    <a:pt x="29" y="3"/>
                  </a:lnTo>
                  <a:lnTo>
                    <a:pt x="23" y="0"/>
                  </a:lnTo>
                  <a:lnTo>
                    <a:pt x="14" y="3"/>
                  </a:lnTo>
                  <a:lnTo>
                    <a:pt x="7"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5" name="Freeform 652">
              <a:extLst>
                <a:ext uri="{FF2B5EF4-FFF2-40B4-BE49-F238E27FC236}">
                  <a16:creationId xmlns:a16="http://schemas.microsoft.com/office/drawing/2014/main" xmlns="" id="{EDBCEDAB-35D8-E24A-9AAE-C13DC066A76B}"/>
                </a:ext>
              </a:extLst>
            </p:cNvPr>
            <p:cNvSpPr>
              <a:spLocks/>
            </p:cNvSpPr>
            <p:nvPr/>
          </p:nvSpPr>
          <p:spPr bwMode="auto">
            <a:xfrm>
              <a:off x="3046" y="3641"/>
              <a:ext cx="41" cy="29"/>
            </a:xfrm>
            <a:custGeom>
              <a:avLst/>
              <a:gdLst>
                <a:gd name="T0" fmla="*/ 0 w 41"/>
                <a:gd name="T1" fmla="*/ 13 h 29"/>
                <a:gd name="T2" fmla="*/ 0 w 41"/>
                <a:gd name="T3" fmla="*/ 13 h 29"/>
                <a:gd name="T4" fmla="*/ 0 w 41"/>
                <a:gd name="T5" fmla="*/ 20 h 29"/>
                <a:gd name="T6" fmla="*/ 5 w 41"/>
                <a:gd name="T7" fmla="*/ 24 h 29"/>
                <a:gd name="T8" fmla="*/ 12 w 41"/>
                <a:gd name="T9" fmla="*/ 27 h 29"/>
                <a:gd name="T10" fmla="*/ 21 w 41"/>
                <a:gd name="T11" fmla="*/ 29 h 29"/>
                <a:gd name="T12" fmla="*/ 21 w 41"/>
                <a:gd name="T13" fmla="*/ 29 h 29"/>
                <a:gd name="T14" fmla="*/ 28 w 41"/>
                <a:gd name="T15" fmla="*/ 27 h 29"/>
                <a:gd name="T16" fmla="*/ 34 w 41"/>
                <a:gd name="T17" fmla="*/ 24 h 29"/>
                <a:gd name="T18" fmla="*/ 39 w 41"/>
                <a:gd name="T19" fmla="*/ 20 h 29"/>
                <a:gd name="T20" fmla="*/ 41 w 41"/>
                <a:gd name="T21" fmla="*/ 13 h 29"/>
                <a:gd name="T22" fmla="*/ 41 w 41"/>
                <a:gd name="T23" fmla="*/ 13 h 29"/>
                <a:gd name="T24" fmla="*/ 41 w 41"/>
                <a:gd name="T25" fmla="*/ 6 h 29"/>
                <a:gd name="T26" fmla="*/ 37 w 41"/>
                <a:gd name="T27" fmla="*/ 2 h 29"/>
                <a:gd name="T28" fmla="*/ 30 w 41"/>
                <a:gd name="T29" fmla="*/ 0 h 29"/>
                <a:gd name="T30" fmla="*/ 23 w 41"/>
                <a:gd name="T31" fmla="*/ 0 h 29"/>
                <a:gd name="T32" fmla="*/ 23 w 41"/>
                <a:gd name="T33" fmla="*/ 0 h 29"/>
                <a:gd name="T34" fmla="*/ 14 w 41"/>
                <a:gd name="T35" fmla="*/ 0 h 29"/>
                <a:gd name="T36" fmla="*/ 7 w 41"/>
                <a:gd name="T37" fmla="*/ 4 h 29"/>
                <a:gd name="T38" fmla="*/ 3 w 41"/>
                <a:gd name="T39" fmla="*/ 9 h 29"/>
                <a:gd name="T40" fmla="*/ 0 w 4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3"/>
                  </a:moveTo>
                  <a:lnTo>
                    <a:pt x="0" y="13"/>
                  </a:lnTo>
                  <a:lnTo>
                    <a:pt x="0" y="20"/>
                  </a:lnTo>
                  <a:lnTo>
                    <a:pt x="5" y="24"/>
                  </a:lnTo>
                  <a:lnTo>
                    <a:pt x="12" y="27"/>
                  </a:lnTo>
                  <a:lnTo>
                    <a:pt x="21" y="29"/>
                  </a:lnTo>
                  <a:lnTo>
                    <a:pt x="28" y="27"/>
                  </a:lnTo>
                  <a:lnTo>
                    <a:pt x="34" y="24"/>
                  </a:lnTo>
                  <a:lnTo>
                    <a:pt x="39" y="20"/>
                  </a:lnTo>
                  <a:lnTo>
                    <a:pt x="41" y="13"/>
                  </a:lnTo>
                  <a:lnTo>
                    <a:pt x="41" y="6"/>
                  </a:lnTo>
                  <a:lnTo>
                    <a:pt x="37" y="2"/>
                  </a:lnTo>
                  <a:lnTo>
                    <a:pt x="30" y="0"/>
                  </a:lnTo>
                  <a:lnTo>
                    <a:pt x="23" y="0"/>
                  </a:lnTo>
                  <a:lnTo>
                    <a:pt x="14" y="0"/>
                  </a:lnTo>
                  <a:lnTo>
                    <a:pt x="7"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6" name="Freeform 653">
              <a:extLst>
                <a:ext uri="{FF2B5EF4-FFF2-40B4-BE49-F238E27FC236}">
                  <a16:creationId xmlns:a16="http://schemas.microsoft.com/office/drawing/2014/main" xmlns="" id="{76AE0571-DD83-254B-A325-F68EA548F2BF}"/>
                </a:ext>
              </a:extLst>
            </p:cNvPr>
            <p:cNvSpPr>
              <a:spLocks/>
            </p:cNvSpPr>
            <p:nvPr/>
          </p:nvSpPr>
          <p:spPr bwMode="auto">
            <a:xfrm>
              <a:off x="3046" y="3641"/>
              <a:ext cx="41" cy="29"/>
            </a:xfrm>
            <a:custGeom>
              <a:avLst/>
              <a:gdLst>
                <a:gd name="T0" fmla="*/ 0 w 41"/>
                <a:gd name="T1" fmla="*/ 13 h 29"/>
                <a:gd name="T2" fmla="*/ 0 w 41"/>
                <a:gd name="T3" fmla="*/ 13 h 29"/>
                <a:gd name="T4" fmla="*/ 0 w 41"/>
                <a:gd name="T5" fmla="*/ 20 h 29"/>
                <a:gd name="T6" fmla="*/ 5 w 41"/>
                <a:gd name="T7" fmla="*/ 24 h 29"/>
                <a:gd name="T8" fmla="*/ 12 w 41"/>
                <a:gd name="T9" fmla="*/ 27 h 29"/>
                <a:gd name="T10" fmla="*/ 21 w 41"/>
                <a:gd name="T11" fmla="*/ 29 h 29"/>
                <a:gd name="T12" fmla="*/ 21 w 41"/>
                <a:gd name="T13" fmla="*/ 29 h 29"/>
                <a:gd name="T14" fmla="*/ 28 w 41"/>
                <a:gd name="T15" fmla="*/ 27 h 29"/>
                <a:gd name="T16" fmla="*/ 34 w 41"/>
                <a:gd name="T17" fmla="*/ 24 h 29"/>
                <a:gd name="T18" fmla="*/ 39 w 41"/>
                <a:gd name="T19" fmla="*/ 20 h 29"/>
                <a:gd name="T20" fmla="*/ 41 w 41"/>
                <a:gd name="T21" fmla="*/ 13 h 29"/>
                <a:gd name="T22" fmla="*/ 41 w 41"/>
                <a:gd name="T23" fmla="*/ 13 h 29"/>
                <a:gd name="T24" fmla="*/ 41 w 41"/>
                <a:gd name="T25" fmla="*/ 6 h 29"/>
                <a:gd name="T26" fmla="*/ 37 w 41"/>
                <a:gd name="T27" fmla="*/ 2 h 29"/>
                <a:gd name="T28" fmla="*/ 30 w 41"/>
                <a:gd name="T29" fmla="*/ 0 h 29"/>
                <a:gd name="T30" fmla="*/ 23 w 41"/>
                <a:gd name="T31" fmla="*/ 0 h 29"/>
                <a:gd name="T32" fmla="*/ 23 w 41"/>
                <a:gd name="T33" fmla="*/ 0 h 29"/>
                <a:gd name="T34" fmla="*/ 14 w 41"/>
                <a:gd name="T35" fmla="*/ 0 h 29"/>
                <a:gd name="T36" fmla="*/ 7 w 41"/>
                <a:gd name="T37" fmla="*/ 4 h 29"/>
                <a:gd name="T38" fmla="*/ 3 w 41"/>
                <a:gd name="T39" fmla="*/ 9 h 29"/>
                <a:gd name="T40" fmla="*/ 0 w 4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3"/>
                  </a:moveTo>
                  <a:lnTo>
                    <a:pt x="0" y="13"/>
                  </a:lnTo>
                  <a:lnTo>
                    <a:pt x="0" y="20"/>
                  </a:lnTo>
                  <a:lnTo>
                    <a:pt x="5" y="24"/>
                  </a:lnTo>
                  <a:lnTo>
                    <a:pt x="12" y="27"/>
                  </a:lnTo>
                  <a:lnTo>
                    <a:pt x="21" y="29"/>
                  </a:lnTo>
                  <a:lnTo>
                    <a:pt x="28" y="27"/>
                  </a:lnTo>
                  <a:lnTo>
                    <a:pt x="34" y="24"/>
                  </a:lnTo>
                  <a:lnTo>
                    <a:pt x="39" y="20"/>
                  </a:lnTo>
                  <a:lnTo>
                    <a:pt x="41" y="13"/>
                  </a:lnTo>
                  <a:lnTo>
                    <a:pt x="41" y="6"/>
                  </a:lnTo>
                  <a:lnTo>
                    <a:pt x="37" y="2"/>
                  </a:lnTo>
                  <a:lnTo>
                    <a:pt x="30" y="0"/>
                  </a:lnTo>
                  <a:lnTo>
                    <a:pt x="23" y="0"/>
                  </a:lnTo>
                  <a:lnTo>
                    <a:pt x="14" y="0"/>
                  </a:lnTo>
                  <a:lnTo>
                    <a:pt x="7"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7" name="Freeform 654">
              <a:extLst>
                <a:ext uri="{FF2B5EF4-FFF2-40B4-BE49-F238E27FC236}">
                  <a16:creationId xmlns:a16="http://schemas.microsoft.com/office/drawing/2014/main" xmlns="" id="{D2CFE88D-2221-DB43-B871-A2E40E75D380}"/>
                </a:ext>
              </a:extLst>
            </p:cNvPr>
            <p:cNvSpPr>
              <a:spLocks/>
            </p:cNvSpPr>
            <p:nvPr/>
          </p:nvSpPr>
          <p:spPr bwMode="auto">
            <a:xfrm>
              <a:off x="3006" y="3641"/>
              <a:ext cx="40" cy="29"/>
            </a:xfrm>
            <a:custGeom>
              <a:avLst/>
              <a:gdLst>
                <a:gd name="T0" fmla="*/ 0 w 40"/>
                <a:gd name="T1" fmla="*/ 15 h 29"/>
                <a:gd name="T2" fmla="*/ 0 w 40"/>
                <a:gd name="T3" fmla="*/ 15 h 29"/>
                <a:gd name="T4" fmla="*/ 0 w 40"/>
                <a:gd name="T5" fmla="*/ 20 h 29"/>
                <a:gd name="T6" fmla="*/ 4 w 40"/>
                <a:gd name="T7" fmla="*/ 24 h 29"/>
                <a:gd name="T8" fmla="*/ 11 w 40"/>
                <a:gd name="T9" fmla="*/ 29 h 29"/>
                <a:gd name="T10" fmla="*/ 18 w 40"/>
                <a:gd name="T11" fmla="*/ 29 h 29"/>
                <a:gd name="T12" fmla="*/ 18 w 40"/>
                <a:gd name="T13" fmla="*/ 29 h 29"/>
                <a:gd name="T14" fmla="*/ 27 w 40"/>
                <a:gd name="T15" fmla="*/ 29 h 29"/>
                <a:gd name="T16" fmla="*/ 34 w 40"/>
                <a:gd name="T17" fmla="*/ 24 h 29"/>
                <a:gd name="T18" fmla="*/ 38 w 40"/>
                <a:gd name="T19" fmla="*/ 20 h 29"/>
                <a:gd name="T20" fmla="*/ 40 w 40"/>
                <a:gd name="T21" fmla="*/ 13 h 29"/>
                <a:gd name="T22" fmla="*/ 40 w 40"/>
                <a:gd name="T23" fmla="*/ 13 h 29"/>
                <a:gd name="T24" fmla="*/ 38 w 40"/>
                <a:gd name="T25" fmla="*/ 9 h 29"/>
                <a:gd name="T26" fmla="*/ 36 w 40"/>
                <a:gd name="T27" fmla="*/ 4 h 29"/>
                <a:gd name="T28" fmla="*/ 29 w 40"/>
                <a:gd name="T29" fmla="*/ 0 h 29"/>
                <a:gd name="T30" fmla="*/ 22 w 40"/>
                <a:gd name="T31" fmla="*/ 0 h 29"/>
                <a:gd name="T32" fmla="*/ 22 w 40"/>
                <a:gd name="T33" fmla="*/ 0 h 29"/>
                <a:gd name="T34" fmla="*/ 13 w 40"/>
                <a:gd name="T35" fmla="*/ 0 h 29"/>
                <a:gd name="T36" fmla="*/ 7 w 40"/>
                <a:gd name="T37" fmla="*/ 4 h 29"/>
                <a:gd name="T38" fmla="*/ 2 w 40"/>
                <a:gd name="T39" fmla="*/ 9 h 29"/>
                <a:gd name="T40" fmla="*/ 0 w 40"/>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5"/>
                  </a:moveTo>
                  <a:lnTo>
                    <a:pt x="0" y="15"/>
                  </a:lnTo>
                  <a:lnTo>
                    <a:pt x="0" y="20"/>
                  </a:lnTo>
                  <a:lnTo>
                    <a:pt x="4" y="24"/>
                  </a:lnTo>
                  <a:lnTo>
                    <a:pt x="11" y="29"/>
                  </a:lnTo>
                  <a:lnTo>
                    <a:pt x="18" y="29"/>
                  </a:lnTo>
                  <a:lnTo>
                    <a:pt x="27" y="29"/>
                  </a:lnTo>
                  <a:lnTo>
                    <a:pt x="34" y="24"/>
                  </a:lnTo>
                  <a:lnTo>
                    <a:pt x="38" y="20"/>
                  </a:lnTo>
                  <a:lnTo>
                    <a:pt x="40" y="13"/>
                  </a:lnTo>
                  <a:lnTo>
                    <a:pt x="38" y="9"/>
                  </a:lnTo>
                  <a:lnTo>
                    <a:pt x="36" y="4"/>
                  </a:lnTo>
                  <a:lnTo>
                    <a:pt x="29" y="0"/>
                  </a:lnTo>
                  <a:lnTo>
                    <a:pt x="22" y="0"/>
                  </a:lnTo>
                  <a:lnTo>
                    <a:pt x="13" y="0"/>
                  </a:lnTo>
                  <a:lnTo>
                    <a:pt x="7" y="4"/>
                  </a:lnTo>
                  <a:lnTo>
                    <a:pt x="2"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8" name="Freeform 655">
              <a:extLst>
                <a:ext uri="{FF2B5EF4-FFF2-40B4-BE49-F238E27FC236}">
                  <a16:creationId xmlns:a16="http://schemas.microsoft.com/office/drawing/2014/main" xmlns="" id="{1B53E827-916E-D347-BF08-DAC9BBB592CE}"/>
                </a:ext>
              </a:extLst>
            </p:cNvPr>
            <p:cNvSpPr>
              <a:spLocks/>
            </p:cNvSpPr>
            <p:nvPr/>
          </p:nvSpPr>
          <p:spPr bwMode="auto">
            <a:xfrm>
              <a:off x="3006" y="3641"/>
              <a:ext cx="40" cy="29"/>
            </a:xfrm>
            <a:custGeom>
              <a:avLst/>
              <a:gdLst>
                <a:gd name="T0" fmla="*/ 0 w 40"/>
                <a:gd name="T1" fmla="*/ 15 h 29"/>
                <a:gd name="T2" fmla="*/ 0 w 40"/>
                <a:gd name="T3" fmla="*/ 15 h 29"/>
                <a:gd name="T4" fmla="*/ 0 w 40"/>
                <a:gd name="T5" fmla="*/ 20 h 29"/>
                <a:gd name="T6" fmla="*/ 4 w 40"/>
                <a:gd name="T7" fmla="*/ 24 h 29"/>
                <a:gd name="T8" fmla="*/ 11 w 40"/>
                <a:gd name="T9" fmla="*/ 29 h 29"/>
                <a:gd name="T10" fmla="*/ 18 w 40"/>
                <a:gd name="T11" fmla="*/ 29 h 29"/>
                <a:gd name="T12" fmla="*/ 18 w 40"/>
                <a:gd name="T13" fmla="*/ 29 h 29"/>
                <a:gd name="T14" fmla="*/ 27 w 40"/>
                <a:gd name="T15" fmla="*/ 29 h 29"/>
                <a:gd name="T16" fmla="*/ 34 w 40"/>
                <a:gd name="T17" fmla="*/ 24 h 29"/>
                <a:gd name="T18" fmla="*/ 38 w 40"/>
                <a:gd name="T19" fmla="*/ 20 h 29"/>
                <a:gd name="T20" fmla="*/ 40 w 40"/>
                <a:gd name="T21" fmla="*/ 13 h 29"/>
                <a:gd name="T22" fmla="*/ 40 w 40"/>
                <a:gd name="T23" fmla="*/ 13 h 29"/>
                <a:gd name="T24" fmla="*/ 38 w 40"/>
                <a:gd name="T25" fmla="*/ 9 h 29"/>
                <a:gd name="T26" fmla="*/ 36 w 40"/>
                <a:gd name="T27" fmla="*/ 4 h 29"/>
                <a:gd name="T28" fmla="*/ 29 w 40"/>
                <a:gd name="T29" fmla="*/ 0 h 29"/>
                <a:gd name="T30" fmla="*/ 22 w 40"/>
                <a:gd name="T31" fmla="*/ 0 h 29"/>
                <a:gd name="T32" fmla="*/ 22 w 40"/>
                <a:gd name="T33" fmla="*/ 0 h 29"/>
                <a:gd name="T34" fmla="*/ 13 w 40"/>
                <a:gd name="T35" fmla="*/ 0 h 29"/>
                <a:gd name="T36" fmla="*/ 7 w 40"/>
                <a:gd name="T37" fmla="*/ 4 h 29"/>
                <a:gd name="T38" fmla="*/ 2 w 40"/>
                <a:gd name="T39" fmla="*/ 9 h 29"/>
                <a:gd name="T40" fmla="*/ 0 w 40"/>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5"/>
                  </a:moveTo>
                  <a:lnTo>
                    <a:pt x="0" y="15"/>
                  </a:lnTo>
                  <a:lnTo>
                    <a:pt x="0" y="20"/>
                  </a:lnTo>
                  <a:lnTo>
                    <a:pt x="4" y="24"/>
                  </a:lnTo>
                  <a:lnTo>
                    <a:pt x="11" y="29"/>
                  </a:lnTo>
                  <a:lnTo>
                    <a:pt x="18" y="29"/>
                  </a:lnTo>
                  <a:lnTo>
                    <a:pt x="27" y="29"/>
                  </a:lnTo>
                  <a:lnTo>
                    <a:pt x="34" y="24"/>
                  </a:lnTo>
                  <a:lnTo>
                    <a:pt x="38" y="20"/>
                  </a:lnTo>
                  <a:lnTo>
                    <a:pt x="40" y="13"/>
                  </a:lnTo>
                  <a:lnTo>
                    <a:pt x="38" y="9"/>
                  </a:lnTo>
                  <a:lnTo>
                    <a:pt x="36" y="4"/>
                  </a:lnTo>
                  <a:lnTo>
                    <a:pt x="29" y="0"/>
                  </a:lnTo>
                  <a:lnTo>
                    <a:pt x="22" y="0"/>
                  </a:lnTo>
                  <a:lnTo>
                    <a:pt x="13" y="0"/>
                  </a:lnTo>
                  <a:lnTo>
                    <a:pt x="7" y="4"/>
                  </a:lnTo>
                  <a:lnTo>
                    <a:pt x="2"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39" name="Freeform 656">
              <a:extLst>
                <a:ext uri="{FF2B5EF4-FFF2-40B4-BE49-F238E27FC236}">
                  <a16:creationId xmlns:a16="http://schemas.microsoft.com/office/drawing/2014/main" xmlns="" id="{4A9D9541-C610-F245-BB55-F3F74AE0492F}"/>
                </a:ext>
              </a:extLst>
            </p:cNvPr>
            <p:cNvSpPr>
              <a:spLocks/>
            </p:cNvSpPr>
            <p:nvPr/>
          </p:nvSpPr>
          <p:spPr bwMode="auto">
            <a:xfrm>
              <a:off x="2202" y="3650"/>
              <a:ext cx="49" cy="29"/>
            </a:xfrm>
            <a:custGeom>
              <a:avLst/>
              <a:gdLst>
                <a:gd name="T0" fmla="*/ 2 w 49"/>
                <a:gd name="T1" fmla="*/ 15 h 29"/>
                <a:gd name="T2" fmla="*/ 2 w 49"/>
                <a:gd name="T3" fmla="*/ 15 h 29"/>
                <a:gd name="T4" fmla="*/ 0 w 49"/>
                <a:gd name="T5" fmla="*/ 20 h 29"/>
                <a:gd name="T6" fmla="*/ 0 w 49"/>
                <a:gd name="T7" fmla="*/ 27 h 29"/>
                <a:gd name="T8" fmla="*/ 4 w 49"/>
                <a:gd name="T9" fmla="*/ 29 h 29"/>
                <a:gd name="T10" fmla="*/ 13 w 49"/>
                <a:gd name="T11" fmla="*/ 29 h 29"/>
                <a:gd name="T12" fmla="*/ 13 w 49"/>
                <a:gd name="T13" fmla="*/ 29 h 29"/>
                <a:gd name="T14" fmla="*/ 22 w 49"/>
                <a:gd name="T15" fmla="*/ 29 h 29"/>
                <a:gd name="T16" fmla="*/ 31 w 49"/>
                <a:gd name="T17" fmla="*/ 24 h 29"/>
                <a:gd name="T18" fmla="*/ 40 w 49"/>
                <a:gd name="T19" fmla="*/ 20 h 29"/>
                <a:gd name="T20" fmla="*/ 47 w 49"/>
                <a:gd name="T21" fmla="*/ 15 h 29"/>
                <a:gd name="T22" fmla="*/ 47 w 49"/>
                <a:gd name="T23" fmla="*/ 15 h 29"/>
                <a:gd name="T24" fmla="*/ 49 w 49"/>
                <a:gd name="T25" fmla="*/ 9 h 29"/>
                <a:gd name="T26" fmla="*/ 47 w 49"/>
                <a:gd name="T27" fmla="*/ 4 h 29"/>
                <a:gd name="T28" fmla="*/ 45 w 49"/>
                <a:gd name="T29" fmla="*/ 2 h 29"/>
                <a:gd name="T30" fmla="*/ 36 w 49"/>
                <a:gd name="T31" fmla="*/ 0 h 29"/>
                <a:gd name="T32" fmla="*/ 36 w 49"/>
                <a:gd name="T33" fmla="*/ 0 h 29"/>
                <a:gd name="T34" fmla="*/ 27 w 49"/>
                <a:gd name="T35" fmla="*/ 2 h 29"/>
                <a:gd name="T36" fmla="*/ 18 w 49"/>
                <a:gd name="T37" fmla="*/ 4 h 29"/>
                <a:gd name="T38" fmla="*/ 9 w 49"/>
                <a:gd name="T39" fmla="*/ 9 h 29"/>
                <a:gd name="T40" fmla="*/ 2 w 49"/>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9">
                  <a:moveTo>
                    <a:pt x="2" y="15"/>
                  </a:moveTo>
                  <a:lnTo>
                    <a:pt x="2" y="15"/>
                  </a:lnTo>
                  <a:lnTo>
                    <a:pt x="0" y="20"/>
                  </a:lnTo>
                  <a:lnTo>
                    <a:pt x="0" y="27"/>
                  </a:lnTo>
                  <a:lnTo>
                    <a:pt x="4" y="29"/>
                  </a:lnTo>
                  <a:lnTo>
                    <a:pt x="13" y="29"/>
                  </a:lnTo>
                  <a:lnTo>
                    <a:pt x="22" y="29"/>
                  </a:lnTo>
                  <a:lnTo>
                    <a:pt x="31" y="24"/>
                  </a:lnTo>
                  <a:lnTo>
                    <a:pt x="40" y="20"/>
                  </a:lnTo>
                  <a:lnTo>
                    <a:pt x="47" y="15"/>
                  </a:lnTo>
                  <a:lnTo>
                    <a:pt x="49" y="9"/>
                  </a:lnTo>
                  <a:lnTo>
                    <a:pt x="47" y="4"/>
                  </a:lnTo>
                  <a:lnTo>
                    <a:pt x="45" y="2"/>
                  </a:lnTo>
                  <a:lnTo>
                    <a:pt x="36" y="0"/>
                  </a:lnTo>
                  <a:lnTo>
                    <a:pt x="27" y="2"/>
                  </a:lnTo>
                  <a:lnTo>
                    <a:pt x="18" y="4"/>
                  </a:lnTo>
                  <a:lnTo>
                    <a:pt x="9" y="9"/>
                  </a:lnTo>
                  <a:lnTo>
                    <a:pt x="2"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0" name="Freeform 657">
              <a:extLst>
                <a:ext uri="{FF2B5EF4-FFF2-40B4-BE49-F238E27FC236}">
                  <a16:creationId xmlns:a16="http://schemas.microsoft.com/office/drawing/2014/main" xmlns="" id="{1F94E4E2-4DEB-A848-AF08-A3C3A4613A30}"/>
                </a:ext>
              </a:extLst>
            </p:cNvPr>
            <p:cNvSpPr>
              <a:spLocks/>
            </p:cNvSpPr>
            <p:nvPr/>
          </p:nvSpPr>
          <p:spPr bwMode="auto">
            <a:xfrm>
              <a:off x="2202" y="3650"/>
              <a:ext cx="49" cy="29"/>
            </a:xfrm>
            <a:custGeom>
              <a:avLst/>
              <a:gdLst>
                <a:gd name="T0" fmla="*/ 2 w 49"/>
                <a:gd name="T1" fmla="*/ 15 h 29"/>
                <a:gd name="T2" fmla="*/ 2 w 49"/>
                <a:gd name="T3" fmla="*/ 15 h 29"/>
                <a:gd name="T4" fmla="*/ 0 w 49"/>
                <a:gd name="T5" fmla="*/ 20 h 29"/>
                <a:gd name="T6" fmla="*/ 0 w 49"/>
                <a:gd name="T7" fmla="*/ 27 h 29"/>
                <a:gd name="T8" fmla="*/ 4 w 49"/>
                <a:gd name="T9" fmla="*/ 29 h 29"/>
                <a:gd name="T10" fmla="*/ 13 w 49"/>
                <a:gd name="T11" fmla="*/ 29 h 29"/>
                <a:gd name="T12" fmla="*/ 13 w 49"/>
                <a:gd name="T13" fmla="*/ 29 h 29"/>
                <a:gd name="T14" fmla="*/ 22 w 49"/>
                <a:gd name="T15" fmla="*/ 29 h 29"/>
                <a:gd name="T16" fmla="*/ 31 w 49"/>
                <a:gd name="T17" fmla="*/ 24 h 29"/>
                <a:gd name="T18" fmla="*/ 40 w 49"/>
                <a:gd name="T19" fmla="*/ 20 h 29"/>
                <a:gd name="T20" fmla="*/ 47 w 49"/>
                <a:gd name="T21" fmla="*/ 15 h 29"/>
                <a:gd name="T22" fmla="*/ 47 w 49"/>
                <a:gd name="T23" fmla="*/ 15 h 29"/>
                <a:gd name="T24" fmla="*/ 49 w 49"/>
                <a:gd name="T25" fmla="*/ 9 h 29"/>
                <a:gd name="T26" fmla="*/ 47 w 49"/>
                <a:gd name="T27" fmla="*/ 4 h 29"/>
                <a:gd name="T28" fmla="*/ 45 w 49"/>
                <a:gd name="T29" fmla="*/ 2 h 29"/>
                <a:gd name="T30" fmla="*/ 36 w 49"/>
                <a:gd name="T31" fmla="*/ 0 h 29"/>
                <a:gd name="T32" fmla="*/ 36 w 49"/>
                <a:gd name="T33" fmla="*/ 0 h 29"/>
                <a:gd name="T34" fmla="*/ 27 w 49"/>
                <a:gd name="T35" fmla="*/ 2 h 29"/>
                <a:gd name="T36" fmla="*/ 18 w 49"/>
                <a:gd name="T37" fmla="*/ 4 h 29"/>
                <a:gd name="T38" fmla="*/ 9 w 49"/>
                <a:gd name="T39" fmla="*/ 9 h 29"/>
                <a:gd name="T40" fmla="*/ 2 w 49"/>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9">
                  <a:moveTo>
                    <a:pt x="2" y="15"/>
                  </a:moveTo>
                  <a:lnTo>
                    <a:pt x="2" y="15"/>
                  </a:lnTo>
                  <a:lnTo>
                    <a:pt x="0" y="20"/>
                  </a:lnTo>
                  <a:lnTo>
                    <a:pt x="0" y="27"/>
                  </a:lnTo>
                  <a:lnTo>
                    <a:pt x="4" y="29"/>
                  </a:lnTo>
                  <a:lnTo>
                    <a:pt x="13" y="29"/>
                  </a:lnTo>
                  <a:lnTo>
                    <a:pt x="22" y="29"/>
                  </a:lnTo>
                  <a:lnTo>
                    <a:pt x="31" y="24"/>
                  </a:lnTo>
                  <a:lnTo>
                    <a:pt x="40" y="20"/>
                  </a:lnTo>
                  <a:lnTo>
                    <a:pt x="47" y="15"/>
                  </a:lnTo>
                  <a:lnTo>
                    <a:pt x="49" y="9"/>
                  </a:lnTo>
                  <a:lnTo>
                    <a:pt x="47" y="4"/>
                  </a:lnTo>
                  <a:lnTo>
                    <a:pt x="45" y="2"/>
                  </a:lnTo>
                  <a:lnTo>
                    <a:pt x="36" y="0"/>
                  </a:lnTo>
                  <a:lnTo>
                    <a:pt x="27" y="2"/>
                  </a:lnTo>
                  <a:lnTo>
                    <a:pt x="18" y="4"/>
                  </a:lnTo>
                  <a:lnTo>
                    <a:pt x="9" y="9"/>
                  </a:lnTo>
                  <a:lnTo>
                    <a:pt x="2"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1" name="Freeform 658">
              <a:extLst>
                <a:ext uri="{FF2B5EF4-FFF2-40B4-BE49-F238E27FC236}">
                  <a16:creationId xmlns:a16="http://schemas.microsoft.com/office/drawing/2014/main" xmlns="" id="{9DC6CBE1-645D-4545-B01F-D7A503EFA514}"/>
                </a:ext>
              </a:extLst>
            </p:cNvPr>
            <p:cNvSpPr>
              <a:spLocks/>
            </p:cNvSpPr>
            <p:nvPr/>
          </p:nvSpPr>
          <p:spPr bwMode="auto">
            <a:xfrm>
              <a:off x="2157" y="3650"/>
              <a:ext cx="52" cy="31"/>
            </a:xfrm>
            <a:custGeom>
              <a:avLst/>
              <a:gdLst>
                <a:gd name="T0" fmla="*/ 4 w 52"/>
                <a:gd name="T1" fmla="*/ 15 h 31"/>
                <a:gd name="T2" fmla="*/ 4 w 52"/>
                <a:gd name="T3" fmla="*/ 15 h 31"/>
                <a:gd name="T4" fmla="*/ 0 w 52"/>
                <a:gd name="T5" fmla="*/ 22 h 31"/>
                <a:gd name="T6" fmla="*/ 2 w 52"/>
                <a:gd name="T7" fmla="*/ 27 h 31"/>
                <a:gd name="T8" fmla="*/ 7 w 52"/>
                <a:gd name="T9" fmla="*/ 29 h 31"/>
                <a:gd name="T10" fmla="*/ 13 w 52"/>
                <a:gd name="T11" fmla="*/ 31 h 31"/>
                <a:gd name="T12" fmla="*/ 13 w 52"/>
                <a:gd name="T13" fmla="*/ 31 h 31"/>
                <a:gd name="T14" fmla="*/ 22 w 52"/>
                <a:gd name="T15" fmla="*/ 29 h 31"/>
                <a:gd name="T16" fmla="*/ 34 w 52"/>
                <a:gd name="T17" fmla="*/ 27 h 31"/>
                <a:gd name="T18" fmla="*/ 40 w 52"/>
                <a:gd name="T19" fmla="*/ 20 h 31"/>
                <a:gd name="T20" fmla="*/ 47 w 52"/>
                <a:gd name="T21" fmla="*/ 15 h 31"/>
                <a:gd name="T22" fmla="*/ 47 w 52"/>
                <a:gd name="T23" fmla="*/ 15 h 31"/>
                <a:gd name="T24" fmla="*/ 52 w 52"/>
                <a:gd name="T25" fmla="*/ 9 h 31"/>
                <a:gd name="T26" fmla="*/ 49 w 52"/>
                <a:gd name="T27" fmla="*/ 4 h 31"/>
                <a:gd name="T28" fmla="*/ 45 w 52"/>
                <a:gd name="T29" fmla="*/ 2 h 31"/>
                <a:gd name="T30" fmla="*/ 38 w 52"/>
                <a:gd name="T31" fmla="*/ 0 h 31"/>
                <a:gd name="T32" fmla="*/ 38 w 52"/>
                <a:gd name="T33" fmla="*/ 0 h 31"/>
                <a:gd name="T34" fmla="*/ 29 w 52"/>
                <a:gd name="T35" fmla="*/ 2 h 31"/>
                <a:gd name="T36" fmla="*/ 18 w 52"/>
                <a:gd name="T37" fmla="*/ 4 h 31"/>
                <a:gd name="T38" fmla="*/ 11 w 52"/>
                <a:gd name="T39" fmla="*/ 11 h 31"/>
                <a:gd name="T40" fmla="*/ 4 w 5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1">
                  <a:moveTo>
                    <a:pt x="4" y="15"/>
                  </a:moveTo>
                  <a:lnTo>
                    <a:pt x="4" y="15"/>
                  </a:lnTo>
                  <a:lnTo>
                    <a:pt x="0" y="22"/>
                  </a:lnTo>
                  <a:lnTo>
                    <a:pt x="2" y="27"/>
                  </a:lnTo>
                  <a:lnTo>
                    <a:pt x="7" y="29"/>
                  </a:lnTo>
                  <a:lnTo>
                    <a:pt x="13" y="31"/>
                  </a:lnTo>
                  <a:lnTo>
                    <a:pt x="22" y="29"/>
                  </a:lnTo>
                  <a:lnTo>
                    <a:pt x="34" y="27"/>
                  </a:lnTo>
                  <a:lnTo>
                    <a:pt x="40" y="20"/>
                  </a:lnTo>
                  <a:lnTo>
                    <a:pt x="47" y="15"/>
                  </a:lnTo>
                  <a:lnTo>
                    <a:pt x="52" y="9"/>
                  </a:lnTo>
                  <a:lnTo>
                    <a:pt x="49" y="4"/>
                  </a:lnTo>
                  <a:lnTo>
                    <a:pt x="45" y="2"/>
                  </a:lnTo>
                  <a:lnTo>
                    <a:pt x="38" y="0"/>
                  </a:lnTo>
                  <a:lnTo>
                    <a:pt x="29" y="2"/>
                  </a:lnTo>
                  <a:lnTo>
                    <a:pt x="18" y="4"/>
                  </a:lnTo>
                  <a:lnTo>
                    <a:pt x="11" y="11"/>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2" name="Freeform 659">
              <a:extLst>
                <a:ext uri="{FF2B5EF4-FFF2-40B4-BE49-F238E27FC236}">
                  <a16:creationId xmlns:a16="http://schemas.microsoft.com/office/drawing/2014/main" xmlns="" id="{82CAEF24-7189-AE41-96BF-E0C2B3B14FDE}"/>
                </a:ext>
              </a:extLst>
            </p:cNvPr>
            <p:cNvSpPr>
              <a:spLocks/>
            </p:cNvSpPr>
            <p:nvPr/>
          </p:nvSpPr>
          <p:spPr bwMode="auto">
            <a:xfrm>
              <a:off x="2157" y="3650"/>
              <a:ext cx="52" cy="31"/>
            </a:xfrm>
            <a:custGeom>
              <a:avLst/>
              <a:gdLst>
                <a:gd name="T0" fmla="*/ 4 w 52"/>
                <a:gd name="T1" fmla="*/ 15 h 31"/>
                <a:gd name="T2" fmla="*/ 4 w 52"/>
                <a:gd name="T3" fmla="*/ 15 h 31"/>
                <a:gd name="T4" fmla="*/ 0 w 52"/>
                <a:gd name="T5" fmla="*/ 22 h 31"/>
                <a:gd name="T6" fmla="*/ 2 w 52"/>
                <a:gd name="T7" fmla="*/ 27 h 31"/>
                <a:gd name="T8" fmla="*/ 7 w 52"/>
                <a:gd name="T9" fmla="*/ 29 h 31"/>
                <a:gd name="T10" fmla="*/ 13 w 52"/>
                <a:gd name="T11" fmla="*/ 31 h 31"/>
                <a:gd name="T12" fmla="*/ 13 w 52"/>
                <a:gd name="T13" fmla="*/ 31 h 31"/>
                <a:gd name="T14" fmla="*/ 22 w 52"/>
                <a:gd name="T15" fmla="*/ 29 h 31"/>
                <a:gd name="T16" fmla="*/ 34 w 52"/>
                <a:gd name="T17" fmla="*/ 27 h 31"/>
                <a:gd name="T18" fmla="*/ 40 w 52"/>
                <a:gd name="T19" fmla="*/ 20 h 31"/>
                <a:gd name="T20" fmla="*/ 47 w 52"/>
                <a:gd name="T21" fmla="*/ 15 h 31"/>
                <a:gd name="T22" fmla="*/ 47 w 52"/>
                <a:gd name="T23" fmla="*/ 15 h 31"/>
                <a:gd name="T24" fmla="*/ 52 w 52"/>
                <a:gd name="T25" fmla="*/ 9 h 31"/>
                <a:gd name="T26" fmla="*/ 49 w 52"/>
                <a:gd name="T27" fmla="*/ 4 h 31"/>
                <a:gd name="T28" fmla="*/ 45 w 52"/>
                <a:gd name="T29" fmla="*/ 2 h 31"/>
                <a:gd name="T30" fmla="*/ 38 w 52"/>
                <a:gd name="T31" fmla="*/ 0 h 31"/>
                <a:gd name="T32" fmla="*/ 38 w 52"/>
                <a:gd name="T33" fmla="*/ 0 h 31"/>
                <a:gd name="T34" fmla="*/ 29 w 52"/>
                <a:gd name="T35" fmla="*/ 2 h 31"/>
                <a:gd name="T36" fmla="*/ 18 w 52"/>
                <a:gd name="T37" fmla="*/ 4 h 31"/>
                <a:gd name="T38" fmla="*/ 11 w 52"/>
                <a:gd name="T39" fmla="*/ 11 h 31"/>
                <a:gd name="T40" fmla="*/ 4 w 52"/>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1">
                  <a:moveTo>
                    <a:pt x="4" y="15"/>
                  </a:moveTo>
                  <a:lnTo>
                    <a:pt x="4" y="15"/>
                  </a:lnTo>
                  <a:lnTo>
                    <a:pt x="0" y="22"/>
                  </a:lnTo>
                  <a:lnTo>
                    <a:pt x="2" y="27"/>
                  </a:lnTo>
                  <a:lnTo>
                    <a:pt x="7" y="29"/>
                  </a:lnTo>
                  <a:lnTo>
                    <a:pt x="13" y="31"/>
                  </a:lnTo>
                  <a:lnTo>
                    <a:pt x="22" y="29"/>
                  </a:lnTo>
                  <a:lnTo>
                    <a:pt x="34" y="27"/>
                  </a:lnTo>
                  <a:lnTo>
                    <a:pt x="40" y="20"/>
                  </a:lnTo>
                  <a:lnTo>
                    <a:pt x="47" y="15"/>
                  </a:lnTo>
                  <a:lnTo>
                    <a:pt x="52" y="9"/>
                  </a:lnTo>
                  <a:lnTo>
                    <a:pt x="49" y="4"/>
                  </a:lnTo>
                  <a:lnTo>
                    <a:pt x="45" y="2"/>
                  </a:lnTo>
                  <a:lnTo>
                    <a:pt x="38" y="0"/>
                  </a:lnTo>
                  <a:lnTo>
                    <a:pt x="29" y="2"/>
                  </a:lnTo>
                  <a:lnTo>
                    <a:pt x="18" y="4"/>
                  </a:lnTo>
                  <a:lnTo>
                    <a:pt x="11" y="11"/>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3" name="Freeform 660">
              <a:extLst>
                <a:ext uri="{FF2B5EF4-FFF2-40B4-BE49-F238E27FC236}">
                  <a16:creationId xmlns:a16="http://schemas.microsoft.com/office/drawing/2014/main" xmlns="" id="{2C163D43-1FC5-EB45-BF0B-E48802832610}"/>
                </a:ext>
              </a:extLst>
            </p:cNvPr>
            <p:cNvSpPr>
              <a:spLocks/>
            </p:cNvSpPr>
            <p:nvPr/>
          </p:nvSpPr>
          <p:spPr bwMode="auto">
            <a:xfrm>
              <a:off x="2114" y="3652"/>
              <a:ext cx="50" cy="29"/>
            </a:xfrm>
            <a:custGeom>
              <a:avLst/>
              <a:gdLst>
                <a:gd name="T0" fmla="*/ 2 w 50"/>
                <a:gd name="T1" fmla="*/ 13 h 29"/>
                <a:gd name="T2" fmla="*/ 2 w 50"/>
                <a:gd name="T3" fmla="*/ 13 h 29"/>
                <a:gd name="T4" fmla="*/ 0 w 50"/>
                <a:gd name="T5" fmla="*/ 20 h 29"/>
                <a:gd name="T6" fmla="*/ 0 w 50"/>
                <a:gd name="T7" fmla="*/ 25 h 29"/>
                <a:gd name="T8" fmla="*/ 5 w 50"/>
                <a:gd name="T9" fmla="*/ 27 h 29"/>
                <a:gd name="T10" fmla="*/ 11 w 50"/>
                <a:gd name="T11" fmla="*/ 29 h 29"/>
                <a:gd name="T12" fmla="*/ 11 w 50"/>
                <a:gd name="T13" fmla="*/ 29 h 29"/>
                <a:gd name="T14" fmla="*/ 23 w 50"/>
                <a:gd name="T15" fmla="*/ 27 h 29"/>
                <a:gd name="T16" fmla="*/ 32 w 50"/>
                <a:gd name="T17" fmla="*/ 25 h 29"/>
                <a:gd name="T18" fmla="*/ 41 w 50"/>
                <a:gd name="T19" fmla="*/ 20 h 29"/>
                <a:gd name="T20" fmla="*/ 47 w 50"/>
                <a:gd name="T21" fmla="*/ 13 h 29"/>
                <a:gd name="T22" fmla="*/ 47 w 50"/>
                <a:gd name="T23" fmla="*/ 13 h 29"/>
                <a:gd name="T24" fmla="*/ 50 w 50"/>
                <a:gd name="T25" fmla="*/ 9 h 29"/>
                <a:gd name="T26" fmla="*/ 50 w 50"/>
                <a:gd name="T27" fmla="*/ 4 h 29"/>
                <a:gd name="T28" fmla="*/ 45 w 50"/>
                <a:gd name="T29" fmla="*/ 0 h 29"/>
                <a:gd name="T30" fmla="*/ 36 w 50"/>
                <a:gd name="T31" fmla="*/ 0 h 29"/>
                <a:gd name="T32" fmla="*/ 36 w 50"/>
                <a:gd name="T33" fmla="*/ 0 h 29"/>
                <a:gd name="T34" fmla="*/ 27 w 50"/>
                <a:gd name="T35" fmla="*/ 0 h 29"/>
                <a:gd name="T36" fmla="*/ 18 w 50"/>
                <a:gd name="T37" fmla="*/ 4 h 29"/>
                <a:gd name="T38" fmla="*/ 9 w 50"/>
                <a:gd name="T39" fmla="*/ 9 h 29"/>
                <a:gd name="T40" fmla="*/ 2 w 50"/>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9">
                  <a:moveTo>
                    <a:pt x="2" y="13"/>
                  </a:moveTo>
                  <a:lnTo>
                    <a:pt x="2" y="13"/>
                  </a:lnTo>
                  <a:lnTo>
                    <a:pt x="0" y="20"/>
                  </a:lnTo>
                  <a:lnTo>
                    <a:pt x="0" y="25"/>
                  </a:lnTo>
                  <a:lnTo>
                    <a:pt x="5" y="27"/>
                  </a:lnTo>
                  <a:lnTo>
                    <a:pt x="11" y="29"/>
                  </a:lnTo>
                  <a:lnTo>
                    <a:pt x="23" y="27"/>
                  </a:lnTo>
                  <a:lnTo>
                    <a:pt x="32" y="25"/>
                  </a:lnTo>
                  <a:lnTo>
                    <a:pt x="41" y="20"/>
                  </a:lnTo>
                  <a:lnTo>
                    <a:pt x="47" y="13"/>
                  </a:lnTo>
                  <a:lnTo>
                    <a:pt x="50" y="9"/>
                  </a:lnTo>
                  <a:lnTo>
                    <a:pt x="50" y="4"/>
                  </a:lnTo>
                  <a:lnTo>
                    <a:pt x="45" y="0"/>
                  </a:lnTo>
                  <a:lnTo>
                    <a:pt x="36" y="0"/>
                  </a:lnTo>
                  <a:lnTo>
                    <a:pt x="27" y="0"/>
                  </a:lnTo>
                  <a:lnTo>
                    <a:pt x="18" y="4"/>
                  </a:lnTo>
                  <a:lnTo>
                    <a:pt x="9"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4" name="Freeform 661">
              <a:extLst>
                <a:ext uri="{FF2B5EF4-FFF2-40B4-BE49-F238E27FC236}">
                  <a16:creationId xmlns:a16="http://schemas.microsoft.com/office/drawing/2014/main" xmlns="" id="{84436B8F-08CA-2A4A-AD84-85448DEBA87C}"/>
                </a:ext>
              </a:extLst>
            </p:cNvPr>
            <p:cNvSpPr>
              <a:spLocks/>
            </p:cNvSpPr>
            <p:nvPr/>
          </p:nvSpPr>
          <p:spPr bwMode="auto">
            <a:xfrm>
              <a:off x="2114" y="3652"/>
              <a:ext cx="50" cy="29"/>
            </a:xfrm>
            <a:custGeom>
              <a:avLst/>
              <a:gdLst>
                <a:gd name="T0" fmla="*/ 2 w 50"/>
                <a:gd name="T1" fmla="*/ 13 h 29"/>
                <a:gd name="T2" fmla="*/ 2 w 50"/>
                <a:gd name="T3" fmla="*/ 13 h 29"/>
                <a:gd name="T4" fmla="*/ 0 w 50"/>
                <a:gd name="T5" fmla="*/ 20 h 29"/>
                <a:gd name="T6" fmla="*/ 0 w 50"/>
                <a:gd name="T7" fmla="*/ 25 h 29"/>
                <a:gd name="T8" fmla="*/ 5 w 50"/>
                <a:gd name="T9" fmla="*/ 27 h 29"/>
                <a:gd name="T10" fmla="*/ 11 w 50"/>
                <a:gd name="T11" fmla="*/ 29 h 29"/>
                <a:gd name="T12" fmla="*/ 11 w 50"/>
                <a:gd name="T13" fmla="*/ 29 h 29"/>
                <a:gd name="T14" fmla="*/ 23 w 50"/>
                <a:gd name="T15" fmla="*/ 27 h 29"/>
                <a:gd name="T16" fmla="*/ 32 w 50"/>
                <a:gd name="T17" fmla="*/ 25 h 29"/>
                <a:gd name="T18" fmla="*/ 41 w 50"/>
                <a:gd name="T19" fmla="*/ 20 h 29"/>
                <a:gd name="T20" fmla="*/ 47 w 50"/>
                <a:gd name="T21" fmla="*/ 13 h 29"/>
                <a:gd name="T22" fmla="*/ 47 w 50"/>
                <a:gd name="T23" fmla="*/ 13 h 29"/>
                <a:gd name="T24" fmla="*/ 50 w 50"/>
                <a:gd name="T25" fmla="*/ 9 h 29"/>
                <a:gd name="T26" fmla="*/ 50 w 50"/>
                <a:gd name="T27" fmla="*/ 4 h 29"/>
                <a:gd name="T28" fmla="*/ 45 w 50"/>
                <a:gd name="T29" fmla="*/ 0 h 29"/>
                <a:gd name="T30" fmla="*/ 36 w 50"/>
                <a:gd name="T31" fmla="*/ 0 h 29"/>
                <a:gd name="T32" fmla="*/ 36 w 50"/>
                <a:gd name="T33" fmla="*/ 0 h 29"/>
                <a:gd name="T34" fmla="*/ 27 w 50"/>
                <a:gd name="T35" fmla="*/ 0 h 29"/>
                <a:gd name="T36" fmla="*/ 18 w 50"/>
                <a:gd name="T37" fmla="*/ 4 h 29"/>
                <a:gd name="T38" fmla="*/ 9 w 50"/>
                <a:gd name="T39" fmla="*/ 9 h 29"/>
                <a:gd name="T40" fmla="*/ 2 w 50"/>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9">
                  <a:moveTo>
                    <a:pt x="2" y="13"/>
                  </a:moveTo>
                  <a:lnTo>
                    <a:pt x="2" y="13"/>
                  </a:lnTo>
                  <a:lnTo>
                    <a:pt x="0" y="20"/>
                  </a:lnTo>
                  <a:lnTo>
                    <a:pt x="0" y="25"/>
                  </a:lnTo>
                  <a:lnTo>
                    <a:pt x="5" y="27"/>
                  </a:lnTo>
                  <a:lnTo>
                    <a:pt x="11" y="29"/>
                  </a:lnTo>
                  <a:lnTo>
                    <a:pt x="23" y="27"/>
                  </a:lnTo>
                  <a:lnTo>
                    <a:pt x="32" y="25"/>
                  </a:lnTo>
                  <a:lnTo>
                    <a:pt x="41" y="20"/>
                  </a:lnTo>
                  <a:lnTo>
                    <a:pt x="47" y="13"/>
                  </a:lnTo>
                  <a:lnTo>
                    <a:pt x="50" y="9"/>
                  </a:lnTo>
                  <a:lnTo>
                    <a:pt x="50" y="4"/>
                  </a:lnTo>
                  <a:lnTo>
                    <a:pt x="45" y="0"/>
                  </a:lnTo>
                  <a:lnTo>
                    <a:pt x="36" y="0"/>
                  </a:lnTo>
                  <a:lnTo>
                    <a:pt x="27" y="0"/>
                  </a:lnTo>
                  <a:lnTo>
                    <a:pt x="18" y="4"/>
                  </a:lnTo>
                  <a:lnTo>
                    <a:pt x="9"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5" name="Freeform 662">
              <a:extLst>
                <a:ext uri="{FF2B5EF4-FFF2-40B4-BE49-F238E27FC236}">
                  <a16:creationId xmlns:a16="http://schemas.microsoft.com/office/drawing/2014/main" xmlns="" id="{F5CCF2C4-ACCE-344A-BA32-65AA4F073FB1}"/>
                </a:ext>
              </a:extLst>
            </p:cNvPr>
            <p:cNvSpPr>
              <a:spLocks/>
            </p:cNvSpPr>
            <p:nvPr/>
          </p:nvSpPr>
          <p:spPr bwMode="auto">
            <a:xfrm>
              <a:off x="2069" y="3652"/>
              <a:ext cx="50" cy="29"/>
            </a:xfrm>
            <a:custGeom>
              <a:avLst/>
              <a:gdLst>
                <a:gd name="T0" fmla="*/ 2 w 50"/>
                <a:gd name="T1" fmla="*/ 16 h 29"/>
                <a:gd name="T2" fmla="*/ 2 w 50"/>
                <a:gd name="T3" fmla="*/ 16 h 29"/>
                <a:gd name="T4" fmla="*/ 0 w 50"/>
                <a:gd name="T5" fmla="*/ 20 h 29"/>
                <a:gd name="T6" fmla="*/ 0 w 50"/>
                <a:gd name="T7" fmla="*/ 25 h 29"/>
                <a:gd name="T8" fmla="*/ 5 w 50"/>
                <a:gd name="T9" fmla="*/ 29 h 29"/>
                <a:gd name="T10" fmla="*/ 11 w 50"/>
                <a:gd name="T11" fmla="*/ 29 h 29"/>
                <a:gd name="T12" fmla="*/ 11 w 50"/>
                <a:gd name="T13" fmla="*/ 29 h 29"/>
                <a:gd name="T14" fmla="*/ 23 w 50"/>
                <a:gd name="T15" fmla="*/ 29 h 29"/>
                <a:gd name="T16" fmla="*/ 32 w 50"/>
                <a:gd name="T17" fmla="*/ 25 h 29"/>
                <a:gd name="T18" fmla="*/ 41 w 50"/>
                <a:gd name="T19" fmla="*/ 20 h 29"/>
                <a:gd name="T20" fmla="*/ 47 w 50"/>
                <a:gd name="T21" fmla="*/ 13 h 29"/>
                <a:gd name="T22" fmla="*/ 47 w 50"/>
                <a:gd name="T23" fmla="*/ 13 h 29"/>
                <a:gd name="T24" fmla="*/ 50 w 50"/>
                <a:gd name="T25" fmla="*/ 9 h 29"/>
                <a:gd name="T26" fmla="*/ 50 w 50"/>
                <a:gd name="T27" fmla="*/ 4 h 29"/>
                <a:gd name="T28" fmla="*/ 45 w 50"/>
                <a:gd name="T29" fmla="*/ 0 h 29"/>
                <a:gd name="T30" fmla="*/ 38 w 50"/>
                <a:gd name="T31" fmla="*/ 0 h 29"/>
                <a:gd name="T32" fmla="*/ 38 w 50"/>
                <a:gd name="T33" fmla="*/ 0 h 29"/>
                <a:gd name="T34" fmla="*/ 29 w 50"/>
                <a:gd name="T35" fmla="*/ 0 h 29"/>
                <a:gd name="T36" fmla="*/ 18 w 50"/>
                <a:gd name="T37" fmla="*/ 4 h 29"/>
                <a:gd name="T38" fmla="*/ 9 w 50"/>
                <a:gd name="T39" fmla="*/ 9 h 29"/>
                <a:gd name="T40" fmla="*/ 2 w 50"/>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9">
                  <a:moveTo>
                    <a:pt x="2" y="16"/>
                  </a:moveTo>
                  <a:lnTo>
                    <a:pt x="2" y="16"/>
                  </a:lnTo>
                  <a:lnTo>
                    <a:pt x="0" y="20"/>
                  </a:lnTo>
                  <a:lnTo>
                    <a:pt x="0" y="25"/>
                  </a:lnTo>
                  <a:lnTo>
                    <a:pt x="5" y="29"/>
                  </a:lnTo>
                  <a:lnTo>
                    <a:pt x="11" y="29"/>
                  </a:lnTo>
                  <a:lnTo>
                    <a:pt x="23" y="29"/>
                  </a:lnTo>
                  <a:lnTo>
                    <a:pt x="32" y="25"/>
                  </a:lnTo>
                  <a:lnTo>
                    <a:pt x="41" y="20"/>
                  </a:lnTo>
                  <a:lnTo>
                    <a:pt x="47" y="13"/>
                  </a:lnTo>
                  <a:lnTo>
                    <a:pt x="50" y="9"/>
                  </a:lnTo>
                  <a:lnTo>
                    <a:pt x="50" y="4"/>
                  </a:lnTo>
                  <a:lnTo>
                    <a:pt x="45" y="0"/>
                  </a:lnTo>
                  <a:lnTo>
                    <a:pt x="38" y="0"/>
                  </a:lnTo>
                  <a:lnTo>
                    <a:pt x="29" y="0"/>
                  </a:lnTo>
                  <a:lnTo>
                    <a:pt x="18" y="4"/>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6" name="Freeform 663">
              <a:extLst>
                <a:ext uri="{FF2B5EF4-FFF2-40B4-BE49-F238E27FC236}">
                  <a16:creationId xmlns:a16="http://schemas.microsoft.com/office/drawing/2014/main" xmlns="" id="{701B1CE6-AB51-B54B-AC56-B960AC714583}"/>
                </a:ext>
              </a:extLst>
            </p:cNvPr>
            <p:cNvSpPr>
              <a:spLocks/>
            </p:cNvSpPr>
            <p:nvPr/>
          </p:nvSpPr>
          <p:spPr bwMode="auto">
            <a:xfrm>
              <a:off x="2069" y="3652"/>
              <a:ext cx="50" cy="29"/>
            </a:xfrm>
            <a:custGeom>
              <a:avLst/>
              <a:gdLst>
                <a:gd name="T0" fmla="*/ 2 w 50"/>
                <a:gd name="T1" fmla="*/ 16 h 29"/>
                <a:gd name="T2" fmla="*/ 2 w 50"/>
                <a:gd name="T3" fmla="*/ 16 h 29"/>
                <a:gd name="T4" fmla="*/ 0 w 50"/>
                <a:gd name="T5" fmla="*/ 20 h 29"/>
                <a:gd name="T6" fmla="*/ 0 w 50"/>
                <a:gd name="T7" fmla="*/ 25 h 29"/>
                <a:gd name="T8" fmla="*/ 5 w 50"/>
                <a:gd name="T9" fmla="*/ 29 h 29"/>
                <a:gd name="T10" fmla="*/ 11 w 50"/>
                <a:gd name="T11" fmla="*/ 29 h 29"/>
                <a:gd name="T12" fmla="*/ 11 w 50"/>
                <a:gd name="T13" fmla="*/ 29 h 29"/>
                <a:gd name="T14" fmla="*/ 23 w 50"/>
                <a:gd name="T15" fmla="*/ 29 h 29"/>
                <a:gd name="T16" fmla="*/ 32 w 50"/>
                <a:gd name="T17" fmla="*/ 25 h 29"/>
                <a:gd name="T18" fmla="*/ 41 w 50"/>
                <a:gd name="T19" fmla="*/ 20 h 29"/>
                <a:gd name="T20" fmla="*/ 47 w 50"/>
                <a:gd name="T21" fmla="*/ 13 h 29"/>
                <a:gd name="T22" fmla="*/ 47 w 50"/>
                <a:gd name="T23" fmla="*/ 13 h 29"/>
                <a:gd name="T24" fmla="*/ 50 w 50"/>
                <a:gd name="T25" fmla="*/ 9 h 29"/>
                <a:gd name="T26" fmla="*/ 50 w 50"/>
                <a:gd name="T27" fmla="*/ 4 h 29"/>
                <a:gd name="T28" fmla="*/ 45 w 50"/>
                <a:gd name="T29" fmla="*/ 0 h 29"/>
                <a:gd name="T30" fmla="*/ 38 w 50"/>
                <a:gd name="T31" fmla="*/ 0 h 29"/>
                <a:gd name="T32" fmla="*/ 38 w 50"/>
                <a:gd name="T33" fmla="*/ 0 h 29"/>
                <a:gd name="T34" fmla="*/ 29 w 50"/>
                <a:gd name="T35" fmla="*/ 0 h 29"/>
                <a:gd name="T36" fmla="*/ 18 w 50"/>
                <a:gd name="T37" fmla="*/ 4 h 29"/>
                <a:gd name="T38" fmla="*/ 9 w 50"/>
                <a:gd name="T39" fmla="*/ 9 h 29"/>
                <a:gd name="T40" fmla="*/ 2 w 50"/>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9">
                  <a:moveTo>
                    <a:pt x="2" y="16"/>
                  </a:moveTo>
                  <a:lnTo>
                    <a:pt x="2" y="16"/>
                  </a:lnTo>
                  <a:lnTo>
                    <a:pt x="0" y="20"/>
                  </a:lnTo>
                  <a:lnTo>
                    <a:pt x="0" y="25"/>
                  </a:lnTo>
                  <a:lnTo>
                    <a:pt x="5" y="29"/>
                  </a:lnTo>
                  <a:lnTo>
                    <a:pt x="11" y="29"/>
                  </a:lnTo>
                  <a:lnTo>
                    <a:pt x="23" y="29"/>
                  </a:lnTo>
                  <a:lnTo>
                    <a:pt x="32" y="25"/>
                  </a:lnTo>
                  <a:lnTo>
                    <a:pt x="41" y="20"/>
                  </a:lnTo>
                  <a:lnTo>
                    <a:pt x="47" y="13"/>
                  </a:lnTo>
                  <a:lnTo>
                    <a:pt x="50" y="9"/>
                  </a:lnTo>
                  <a:lnTo>
                    <a:pt x="50" y="4"/>
                  </a:lnTo>
                  <a:lnTo>
                    <a:pt x="45" y="0"/>
                  </a:lnTo>
                  <a:lnTo>
                    <a:pt x="38" y="0"/>
                  </a:lnTo>
                  <a:lnTo>
                    <a:pt x="29" y="0"/>
                  </a:lnTo>
                  <a:lnTo>
                    <a:pt x="18" y="4"/>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7" name="Freeform 664">
              <a:extLst>
                <a:ext uri="{FF2B5EF4-FFF2-40B4-BE49-F238E27FC236}">
                  <a16:creationId xmlns:a16="http://schemas.microsoft.com/office/drawing/2014/main" xmlns="" id="{7602FE97-7343-9A44-8399-42872D2D197A}"/>
                </a:ext>
              </a:extLst>
            </p:cNvPr>
            <p:cNvSpPr>
              <a:spLocks/>
            </p:cNvSpPr>
            <p:nvPr/>
          </p:nvSpPr>
          <p:spPr bwMode="auto">
            <a:xfrm>
              <a:off x="2024" y="3652"/>
              <a:ext cx="52" cy="29"/>
            </a:xfrm>
            <a:custGeom>
              <a:avLst/>
              <a:gdLst>
                <a:gd name="T0" fmla="*/ 2 w 52"/>
                <a:gd name="T1" fmla="*/ 16 h 29"/>
                <a:gd name="T2" fmla="*/ 2 w 52"/>
                <a:gd name="T3" fmla="*/ 16 h 29"/>
                <a:gd name="T4" fmla="*/ 0 w 52"/>
                <a:gd name="T5" fmla="*/ 20 h 29"/>
                <a:gd name="T6" fmla="*/ 0 w 52"/>
                <a:gd name="T7" fmla="*/ 25 h 29"/>
                <a:gd name="T8" fmla="*/ 5 w 52"/>
                <a:gd name="T9" fmla="*/ 29 h 29"/>
                <a:gd name="T10" fmla="*/ 11 w 52"/>
                <a:gd name="T11" fmla="*/ 29 h 29"/>
                <a:gd name="T12" fmla="*/ 11 w 52"/>
                <a:gd name="T13" fmla="*/ 29 h 29"/>
                <a:gd name="T14" fmla="*/ 23 w 52"/>
                <a:gd name="T15" fmla="*/ 29 h 29"/>
                <a:gd name="T16" fmla="*/ 32 w 52"/>
                <a:gd name="T17" fmla="*/ 25 h 29"/>
                <a:gd name="T18" fmla="*/ 41 w 52"/>
                <a:gd name="T19" fmla="*/ 20 h 29"/>
                <a:gd name="T20" fmla="*/ 47 w 52"/>
                <a:gd name="T21" fmla="*/ 16 h 29"/>
                <a:gd name="T22" fmla="*/ 47 w 52"/>
                <a:gd name="T23" fmla="*/ 16 h 29"/>
                <a:gd name="T24" fmla="*/ 52 w 52"/>
                <a:gd name="T25" fmla="*/ 9 h 29"/>
                <a:gd name="T26" fmla="*/ 50 w 52"/>
                <a:gd name="T27" fmla="*/ 4 h 29"/>
                <a:gd name="T28" fmla="*/ 47 w 52"/>
                <a:gd name="T29" fmla="*/ 2 h 29"/>
                <a:gd name="T30" fmla="*/ 38 w 52"/>
                <a:gd name="T31" fmla="*/ 0 h 29"/>
                <a:gd name="T32" fmla="*/ 38 w 52"/>
                <a:gd name="T33" fmla="*/ 0 h 29"/>
                <a:gd name="T34" fmla="*/ 29 w 52"/>
                <a:gd name="T35" fmla="*/ 2 h 29"/>
                <a:gd name="T36" fmla="*/ 20 w 52"/>
                <a:gd name="T37" fmla="*/ 4 h 29"/>
                <a:gd name="T38" fmla="*/ 9 w 52"/>
                <a:gd name="T39" fmla="*/ 9 h 29"/>
                <a:gd name="T40" fmla="*/ 2 w 52"/>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6"/>
                  </a:moveTo>
                  <a:lnTo>
                    <a:pt x="2" y="16"/>
                  </a:lnTo>
                  <a:lnTo>
                    <a:pt x="0" y="20"/>
                  </a:lnTo>
                  <a:lnTo>
                    <a:pt x="0" y="25"/>
                  </a:lnTo>
                  <a:lnTo>
                    <a:pt x="5" y="29"/>
                  </a:lnTo>
                  <a:lnTo>
                    <a:pt x="11" y="29"/>
                  </a:lnTo>
                  <a:lnTo>
                    <a:pt x="23" y="29"/>
                  </a:lnTo>
                  <a:lnTo>
                    <a:pt x="32" y="25"/>
                  </a:lnTo>
                  <a:lnTo>
                    <a:pt x="41" y="20"/>
                  </a:lnTo>
                  <a:lnTo>
                    <a:pt x="47" y="16"/>
                  </a:lnTo>
                  <a:lnTo>
                    <a:pt x="52" y="9"/>
                  </a:lnTo>
                  <a:lnTo>
                    <a:pt x="50" y="4"/>
                  </a:lnTo>
                  <a:lnTo>
                    <a:pt x="47" y="2"/>
                  </a:lnTo>
                  <a:lnTo>
                    <a:pt x="38" y="0"/>
                  </a:lnTo>
                  <a:lnTo>
                    <a:pt x="29" y="2"/>
                  </a:lnTo>
                  <a:lnTo>
                    <a:pt x="20" y="4"/>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8" name="Freeform 665">
              <a:extLst>
                <a:ext uri="{FF2B5EF4-FFF2-40B4-BE49-F238E27FC236}">
                  <a16:creationId xmlns:a16="http://schemas.microsoft.com/office/drawing/2014/main" xmlns="" id="{8C56B806-3293-D042-A3DE-AA2F3880B92F}"/>
                </a:ext>
              </a:extLst>
            </p:cNvPr>
            <p:cNvSpPr>
              <a:spLocks/>
            </p:cNvSpPr>
            <p:nvPr/>
          </p:nvSpPr>
          <p:spPr bwMode="auto">
            <a:xfrm>
              <a:off x="2024" y="3652"/>
              <a:ext cx="52" cy="29"/>
            </a:xfrm>
            <a:custGeom>
              <a:avLst/>
              <a:gdLst>
                <a:gd name="T0" fmla="*/ 2 w 52"/>
                <a:gd name="T1" fmla="*/ 16 h 29"/>
                <a:gd name="T2" fmla="*/ 2 w 52"/>
                <a:gd name="T3" fmla="*/ 16 h 29"/>
                <a:gd name="T4" fmla="*/ 0 w 52"/>
                <a:gd name="T5" fmla="*/ 20 h 29"/>
                <a:gd name="T6" fmla="*/ 0 w 52"/>
                <a:gd name="T7" fmla="*/ 25 h 29"/>
                <a:gd name="T8" fmla="*/ 5 w 52"/>
                <a:gd name="T9" fmla="*/ 29 h 29"/>
                <a:gd name="T10" fmla="*/ 11 w 52"/>
                <a:gd name="T11" fmla="*/ 29 h 29"/>
                <a:gd name="T12" fmla="*/ 11 w 52"/>
                <a:gd name="T13" fmla="*/ 29 h 29"/>
                <a:gd name="T14" fmla="*/ 23 w 52"/>
                <a:gd name="T15" fmla="*/ 29 h 29"/>
                <a:gd name="T16" fmla="*/ 32 w 52"/>
                <a:gd name="T17" fmla="*/ 25 h 29"/>
                <a:gd name="T18" fmla="*/ 41 w 52"/>
                <a:gd name="T19" fmla="*/ 20 h 29"/>
                <a:gd name="T20" fmla="*/ 47 w 52"/>
                <a:gd name="T21" fmla="*/ 16 h 29"/>
                <a:gd name="T22" fmla="*/ 47 w 52"/>
                <a:gd name="T23" fmla="*/ 16 h 29"/>
                <a:gd name="T24" fmla="*/ 52 w 52"/>
                <a:gd name="T25" fmla="*/ 9 h 29"/>
                <a:gd name="T26" fmla="*/ 50 w 52"/>
                <a:gd name="T27" fmla="*/ 4 h 29"/>
                <a:gd name="T28" fmla="*/ 47 w 52"/>
                <a:gd name="T29" fmla="*/ 2 h 29"/>
                <a:gd name="T30" fmla="*/ 38 w 52"/>
                <a:gd name="T31" fmla="*/ 0 h 29"/>
                <a:gd name="T32" fmla="*/ 38 w 52"/>
                <a:gd name="T33" fmla="*/ 0 h 29"/>
                <a:gd name="T34" fmla="*/ 29 w 52"/>
                <a:gd name="T35" fmla="*/ 2 h 29"/>
                <a:gd name="T36" fmla="*/ 20 w 52"/>
                <a:gd name="T37" fmla="*/ 4 h 29"/>
                <a:gd name="T38" fmla="*/ 9 w 52"/>
                <a:gd name="T39" fmla="*/ 9 h 29"/>
                <a:gd name="T40" fmla="*/ 2 w 52"/>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6"/>
                  </a:moveTo>
                  <a:lnTo>
                    <a:pt x="2" y="16"/>
                  </a:lnTo>
                  <a:lnTo>
                    <a:pt x="0" y="20"/>
                  </a:lnTo>
                  <a:lnTo>
                    <a:pt x="0" y="25"/>
                  </a:lnTo>
                  <a:lnTo>
                    <a:pt x="5" y="29"/>
                  </a:lnTo>
                  <a:lnTo>
                    <a:pt x="11" y="29"/>
                  </a:lnTo>
                  <a:lnTo>
                    <a:pt x="23" y="29"/>
                  </a:lnTo>
                  <a:lnTo>
                    <a:pt x="32" y="25"/>
                  </a:lnTo>
                  <a:lnTo>
                    <a:pt x="41" y="20"/>
                  </a:lnTo>
                  <a:lnTo>
                    <a:pt x="47" y="16"/>
                  </a:lnTo>
                  <a:lnTo>
                    <a:pt x="52" y="9"/>
                  </a:lnTo>
                  <a:lnTo>
                    <a:pt x="50" y="4"/>
                  </a:lnTo>
                  <a:lnTo>
                    <a:pt x="47" y="2"/>
                  </a:lnTo>
                  <a:lnTo>
                    <a:pt x="38" y="0"/>
                  </a:lnTo>
                  <a:lnTo>
                    <a:pt x="29" y="2"/>
                  </a:lnTo>
                  <a:lnTo>
                    <a:pt x="20" y="4"/>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49" name="Freeform 666">
              <a:extLst>
                <a:ext uri="{FF2B5EF4-FFF2-40B4-BE49-F238E27FC236}">
                  <a16:creationId xmlns:a16="http://schemas.microsoft.com/office/drawing/2014/main" xmlns="" id="{C2B5361D-361F-FC4A-AEB6-5D3137E3756C}"/>
                </a:ext>
              </a:extLst>
            </p:cNvPr>
            <p:cNvSpPr>
              <a:spLocks/>
            </p:cNvSpPr>
            <p:nvPr/>
          </p:nvSpPr>
          <p:spPr bwMode="auto">
            <a:xfrm>
              <a:off x="1979" y="3652"/>
              <a:ext cx="52" cy="31"/>
            </a:xfrm>
            <a:custGeom>
              <a:avLst/>
              <a:gdLst>
                <a:gd name="T0" fmla="*/ 2 w 52"/>
                <a:gd name="T1" fmla="*/ 16 h 31"/>
                <a:gd name="T2" fmla="*/ 2 w 52"/>
                <a:gd name="T3" fmla="*/ 16 h 31"/>
                <a:gd name="T4" fmla="*/ 0 w 52"/>
                <a:gd name="T5" fmla="*/ 22 h 31"/>
                <a:gd name="T6" fmla="*/ 0 w 52"/>
                <a:gd name="T7" fmla="*/ 27 h 31"/>
                <a:gd name="T8" fmla="*/ 4 w 52"/>
                <a:gd name="T9" fmla="*/ 29 h 31"/>
                <a:gd name="T10" fmla="*/ 11 w 52"/>
                <a:gd name="T11" fmla="*/ 31 h 31"/>
                <a:gd name="T12" fmla="*/ 11 w 52"/>
                <a:gd name="T13" fmla="*/ 31 h 31"/>
                <a:gd name="T14" fmla="*/ 20 w 52"/>
                <a:gd name="T15" fmla="*/ 29 h 31"/>
                <a:gd name="T16" fmla="*/ 31 w 52"/>
                <a:gd name="T17" fmla="*/ 27 h 31"/>
                <a:gd name="T18" fmla="*/ 40 w 52"/>
                <a:gd name="T19" fmla="*/ 20 h 31"/>
                <a:gd name="T20" fmla="*/ 47 w 52"/>
                <a:gd name="T21" fmla="*/ 16 h 31"/>
                <a:gd name="T22" fmla="*/ 47 w 52"/>
                <a:gd name="T23" fmla="*/ 16 h 31"/>
                <a:gd name="T24" fmla="*/ 52 w 52"/>
                <a:gd name="T25" fmla="*/ 9 h 31"/>
                <a:gd name="T26" fmla="*/ 52 w 52"/>
                <a:gd name="T27" fmla="*/ 4 h 31"/>
                <a:gd name="T28" fmla="*/ 47 w 52"/>
                <a:gd name="T29" fmla="*/ 2 h 31"/>
                <a:gd name="T30" fmla="*/ 38 w 52"/>
                <a:gd name="T31" fmla="*/ 0 h 31"/>
                <a:gd name="T32" fmla="*/ 38 w 52"/>
                <a:gd name="T33" fmla="*/ 0 h 31"/>
                <a:gd name="T34" fmla="*/ 29 w 52"/>
                <a:gd name="T35" fmla="*/ 2 h 31"/>
                <a:gd name="T36" fmla="*/ 20 w 52"/>
                <a:gd name="T37" fmla="*/ 4 h 31"/>
                <a:gd name="T38" fmla="*/ 9 w 52"/>
                <a:gd name="T39" fmla="*/ 9 h 31"/>
                <a:gd name="T40" fmla="*/ 2 w 5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1">
                  <a:moveTo>
                    <a:pt x="2" y="16"/>
                  </a:moveTo>
                  <a:lnTo>
                    <a:pt x="2" y="16"/>
                  </a:lnTo>
                  <a:lnTo>
                    <a:pt x="0" y="22"/>
                  </a:lnTo>
                  <a:lnTo>
                    <a:pt x="0" y="27"/>
                  </a:lnTo>
                  <a:lnTo>
                    <a:pt x="4" y="29"/>
                  </a:lnTo>
                  <a:lnTo>
                    <a:pt x="11" y="31"/>
                  </a:lnTo>
                  <a:lnTo>
                    <a:pt x="20" y="29"/>
                  </a:lnTo>
                  <a:lnTo>
                    <a:pt x="31" y="27"/>
                  </a:lnTo>
                  <a:lnTo>
                    <a:pt x="40" y="20"/>
                  </a:lnTo>
                  <a:lnTo>
                    <a:pt x="47" y="16"/>
                  </a:lnTo>
                  <a:lnTo>
                    <a:pt x="52" y="9"/>
                  </a:lnTo>
                  <a:lnTo>
                    <a:pt x="52" y="4"/>
                  </a:lnTo>
                  <a:lnTo>
                    <a:pt x="47" y="2"/>
                  </a:lnTo>
                  <a:lnTo>
                    <a:pt x="38" y="0"/>
                  </a:lnTo>
                  <a:lnTo>
                    <a:pt x="29" y="2"/>
                  </a:lnTo>
                  <a:lnTo>
                    <a:pt x="20" y="4"/>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0" name="Freeform 667">
              <a:extLst>
                <a:ext uri="{FF2B5EF4-FFF2-40B4-BE49-F238E27FC236}">
                  <a16:creationId xmlns:a16="http://schemas.microsoft.com/office/drawing/2014/main" xmlns="" id="{54FF5014-6887-7040-A18D-D1B502B1C1C5}"/>
                </a:ext>
              </a:extLst>
            </p:cNvPr>
            <p:cNvSpPr>
              <a:spLocks/>
            </p:cNvSpPr>
            <p:nvPr/>
          </p:nvSpPr>
          <p:spPr bwMode="auto">
            <a:xfrm>
              <a:off x="1979" y="3652"/>
              <a:ext cx="52" cy="31"/>
            </a:xfrm>
            <a:custGeom>
              <a:avLst/>
              <a:gdLst>
                <a:gd name="T0" fmla="*/ 2 w 52"/>
                <a:gd name="T1" fmla="*/ 16 h 31"/>
                <a:gd name="T2" fmla="*/ 2 w 52"/>
                <a:gd name="T3" fmla="*/ 16 h 31"/>
                <a:gd name="T4" fmla="*/ 0 w 52"/>
                <a:gd name="T5" fmla="*/ 22 h 31"/>
                <a:gd name="T6" fmla="*/ 0 w 52"/>
                <a:gd name="T7" fmla="*/ 27 h 31"/>
                <a:gd name="T8" fmla="*/ 4 w 52"/>
                <a:gd name="T9" fmla="*/ 29 h 31"/>
                <a:gd name="T10" fmla="*/ 11 w 52"/>
                <a:gd name="T11" fmla="*/ 31 h 31"/>
                <a:gd name="T12" fmla="*/ 11 w 52"/>
                <a:gd name="T13" fmla="*/ 31 h 31"/>
                <a:gd name="T14" fmla="*/ 20 w 52"/>
                <a:gd name="T15" fmla="*/ 29 h 31"/>
                <a:gd name="T16" fmla="*/ 31 w 52"/>
                <a:gd name="T17" fmla="*/ 27 h 31"/>
                <a:gd name="T18" fmla="*/ 40 w 52"/>
                <a:gd name="T19" fmla="*/ 20 h 31"/>
                <a:gd name="T20" fmla="*/ 47 w 52"/>
                <a:gd name="T21" fmla="*/ 16 h 31"/>
                <a:gd name="T22" fmla="*/ 47 w 52"/>
                <a:gd name="T23" fmla="*/ 16 h 31"/>
                <a:gd name="T24" fmla="*/ 52 w 52"/>
                <a:gd name="T25" fmla="*/ 9 h 31"/>
                <a:gd name="T26" fmla="*/ 52 w 52"/>
                <a:gd name="T27" fmla="*/ 4 h 31"/>
                <a:gd name="T28" fmla="*/ 47 w 52"/>
                <a:gd name="T29" fmla="*/ 2 h 31"/>
                <a:gd name="T30" fmla="*/ 38 w 52"/>
                <a:gd name="T31" fmla="*/ 0 h 31"/>
                <a:gd name="T32" fmla="*/ 38 w 52"/>
                <a:gd name="T33" fmla="*/ 0 h 31"/>
                <a:gd name="T34" fmla="*/ 29 w 52"/>
                <a:gd name="T35" fmla="*/ 2 h 31"/>
                <a:gd name="T36" fmla="*/ 20 w 52"/>
                <a:gd name="T37" fmla="*/ 4 h 31"/>
                <a:gd name="T38" fmla="*/ 9 w 52"/>
                <a:gd name="T39" fmla="*/ 9 h 31"/>
                <a:gd name="T40" fmla="*/ 2 w 52"/>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1">
                  <a:moveTo>
                    <a:pt x="2" y="16"/>
                  </a:moveTo>
                  <a:lnTo>
                    <a:pt x="2" y="16"/>
                  </a:lnTo>
                  <a:lnTo>
                    <a:pt x="0" y="22"/>
                  </a:lnTo>
                  <a:lnTo>
                    <a:pt x="0" y="27"/>
                  </a:lnTo>
                  <a:lnTo>
                    <a:pt x="4" y="29"/>
                  </a:lnTo>
                  <a:lnTo>
                    <a:pt x="11" y="31"/>
                  </a:lnTo>
                  <a:lnTo>
                    <a:pt x="20" y="29"/>
                  </a:lnTo>
                  <a:lnTo>
                    <a:pt x="31" y="27"/>
                  </a:lnTo>
                  <a:lnTo>
                    <a:pt x="40" y="20"/>
                  </a:lnTo>
                  <a:lnTo>
                    <a:pt x="47" y="16"/>
                  </a:lnTo>
                  <a:lnTo>
                    <a:pt x="52" y="9"/>
                  </a:lnTo>
                  <a:lnTo>
                    <a:pt x="52" y="4"/>
                  </a:lnTo>
                  <a:lnTo>
                    <a:pt x="47" y="2"/>
                  </a:lnTo>
                  <a:lnTo>
                    <a:pt x="38" y="0"/>
                  </a:lnTo>
                  <a:lnTo>
                    <a:pt x="29" y="2"/>
                  </a:lnTo>
                  <a:lnTo>
                    <a:pt x="20" y="4"/>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1" name="Freeform 668">
              <a:extLst>
                <a:ext uri="{FF2B5EF4-FFF2-40B4-BE49-F238E27FC236}">
                  <a16:creationId xmlns:a16="http://schemas.microsoft.com/office/drawing/2014/main" xmlns="" id="{56AC8CB7-A250-834A-BFFC-75C2AE8B8BB2}"/>
                </a:ext>
              </a:extLst>
            </p:cNvPr>
            <p:cNvSpPr>
              <a:spLocks/>
            </p:cNvSpPr>
            <p:nvPr/>
          </p:nvSpPr>
          <p:spPr bwMode="auto">
            <a:xfrm>
              <a:off x="1932" y="3654"/>
              <a:ext cx="54" cy="29"/>
            </a:xfrm>
            <a:custGeom>
              <a:avLst/>
              <a:gdLst>
                <a:gd name="T0" fmla="*/ 4 w 54"/>
                <a:gd name="T1" fmla="*/ 14 h 29"/>
                <a:gd name="T2" fmla="*/ 4 w 54"/>
                <a:gd name="T3" fmla="*/ 14 h 29"/>
                <a:gd name="T4" fmla="*/ 0 w 54"/>
                <a:gd name="T5" fmla="*/ 20 h 29"/>
                <a:gd name="T6" fmla="*/ 0 w 54"/>
                <a:gd name="T7" fmla="*/ 25 h 29"/>
                <a:gd name="T8" fmla="*/ 4 w 54"/>
                <a:gd name="T9" fmla="*/ 27 h 29"/>
                <a:gd name="T10" fmla="*/ 13 w 54"/>
                <a:gd name="T11" fmla="*/ 29 h 29"/>
                <a:gd name="T12" fmla="*/ 13 w 54"/>
                <a:gd name="T13" fmla="*/ 29 h 29"/>
                <a:gd name="T14" fmla="*/ 22 w 54"/>
                <a:gd name="T15" fmla="*/ 27 h 29"/>
                <a:gd name="T16" fmla="*/ 33 w 54"/>
                <a:gd name="T17" fmla="*/ 25 h 29"/>
                <a:gd name="T18" fmla="*/ 42 w 54"/>
                <a:gd name="T19" fmla="*/ 20 h 29"/>
                <a:gd name="T20" fmla="*/ 49 w 54"/>
                <a:gd name="T21" fmla="*/ 14 h 29"/>
                <a:gd name="T22" fmla="*/ 49 w 54"/>
                <a:gd name="T23" fmla="*/ 14 h 29"/>
                <a:gd name="T24" fmla="*/ 54 w 54"/>
                <a:gd name="T25" fmla="*/ 9 h 29"/>
                <a:gd name="T26" fmla="*/ 54 w 54"/>
                <a:gd name="T27" fmla="*/ 2 h 29"/>
                <a:gd name="T28" fmla="*/ 49 w 54"/>
                <a:gd name="T29" fmla="*/ 0 h 29"/>
                <a:gd name="T30" fmla="*/ 40 w 54"/>
                <a:gd name="T31" fmla="*/ 0 h 29"/>
                <a:gd name="T32" fmla="*/ 40 w 54"/>
                <a:gd name="T33" fmla="*/ 0 h 29"/>
                <a:gd name="T34" fmla="*/ 31 w 54"/>
                <a:gd name="T35" fmla="*/ 0 h 29"/>
                <a:gd name="T36" fmla="*/ 20 w 54"/>
                <a:gd name="T37" fmla="*/ 5 h 29"/>
                <a:gd name="T38" fmla="*/ 11 w 54"/>
                <a:gd name="T39" fmla="*/ 9 h 29"/>
                <a:gd name="T40" fmla="*/ 4 w 54"/>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4"/>
                  </a:moveTo>
                  <a:lnTo>
                    <a:pt x="4" y="14"/>
                  </a:lnTo>
                  <a:lnTo>
                    <a:pt x="0" y="20"/>
                  </a:lnTo>
                  <a:lnTo>
                    <a:pt x="0" y="25"/>
                  </a:lnTo>
                  <a:lnTo>
                    <a:pt x="4" y="27"/>
                  </a:lnTo>
                  <a:lnTo>
                    <a:pt x="13" y="29"/>
                  </a:lnTo>
                  <a:lnTo>
                    <a:pt x="22" y="27"/>
                  </a:lnTo>
                  <a:lnTo>
                    <a:pt x="33" y="25"/>
                  </a:lnTo>
                  <a:lnTo>
                    <a:pt x="42" y="20"/>
                  </a:lnTo>
                  <a:lnTo>
                    <a:pt x="49" y="14"/>
                  </a:lnTo>
                  <a:lnTo>
                    <a:pt x="54" y="9"/>
                  </a:lnTo>
                  <a:lnTo>
                    <a:pt x="54" y="2"/>
                  </a:lnTo>
                  <a:lnTo>
                    <a:pt x="49" y="0"/>
                  </a:lnTo>
                  <a:lnTo>
                    <a:pt x="40" y="0"/>
                  </a:lnTo>
                  <a:lnTo>
                    <a:pt x="31" y="0"/>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2" name="Freeform 669">
              <a:extLst>
                <a:ext uri="{FF2B5EF4-FFF2-40B4-BE49-F238E27FC236}">
                  <a16:creationId xmlns:a16="http://schemas.microsoft.com/office/drawing/2014/main" xmlns="" id="{E6E4C168-7D20-B94F-BF26-998F29013388}"/>
                </a:ext>
              </a:extLst>
            </p:cNvPr>
            <p:cNvSpPr>
              <a:spLocks/>
            </p:cNvSpPr>
            <p:nvPr/>
          </p:nvSpPr>
          <p:spPr bwMode="auto">
            <a:xfrm>
              <a:off x="1932" y="3654"/>
              <a:ext cx="54" cy="29"/>
            </a:xfrm>
            <a:custGeom>
              <a:avLst/>
              <a:gdLst>
                <a:gd name="T0" fmla="*/ 4 w 54"/>
                <a:gd name="T1" fmla="*/ 14 h 29"/>
                <a:gd name="T2" fmla="*/ 4 w 54"/>
                <a:gd name="T3" fmla="*/ 14 h 29"/>
                <a:gd name="T4" fmla="*/ 0 w 54"/>
                <a:gd name="T5" fmla="*/ 20 h 29"/>
                <a:gd name="T6" fmla="*/ 0 w 54"/>
                <a:gd name="T7" fmla="*/ 25 h 29"/>
                <a:gd name="T8" fmla="*/ 4 w 54"/>
                <a:gd name="T9" fmla="*/ 27 h 29"/>
                <a:gd name="T10" fmla="*/ 13 w 54"/>
                <a:gd name="T11" fmla="*/ 29 h 29"/>
                <a:gd name="T12" fmla="*/ 13 w 54"/>
                <a:gd name="T13" fmla="*/ 29 h 29"/>
                <a:gd name="T14" fmla="*/ 22 w 54"/>
                <a:gd name="T15" fmla="*/ 27 h 29"/>
                <a:gd name="T16" fmla="*/ 33 w 54"/>
                <a:gd name="T17" fmla="*/ 25 h 29"/>
                <a:gd name="T18" fmla="*/ 42 w 54"/>
                <a:gd name="T19" fmla="*/ 20 h 29"/>
                <a:gd name="T20" fmla="*/ 49 w 54"/>
                <a:gd name="T21" fmla="*/ 14 h 29"/>
                <a:gd name="T22" fmla="*/ 49 w 54"/>
                <a:gd name="T23" fmla="*/ 14 h 29"/>
                <a:gd name="T24" fmla="*/ 54 w 54"/>
                <a:gd name="T25" fmla="*/ 9 h 29"/>
                <a:gd name="T26" fmla="*/ 54 w 54"/>
                <a:gd name="T27" fmla="*/ 2 h 29"/>
                <a:gd name="T28" fmla="*/ 49 w 54"/>
                <a:gd name="T29" fmla="*/ 0 h 29"/>
                <a:gd name="T30" fmla="*/ 40 w 54"/>
                <a:gd name="T31" fmla="*/ 0 h 29"/>
                <a:gd name="T32" fmla="*/ 40 w 54"/>
                <a:gd name="T33" fmla="*/ 0 h 29"/>
                <a:gd name="T34" fmla="*/ 31 w 54"/>
                <a:gd name="T35" fmla="*/ 0 h 29"/>
                <a:gd name="T36" fmla="*/ 20 w 54"/>
                <a:gd name="T37" fmla="*/ 5 h 29"/>
                <a:gd name="T38" fmla="*/ 11 w 54"/>
                <a:gd name="T39" fmla="*/ 9 h 29"/>
                <a:gd name="T40" fmla="*/ 4 w 54"/>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4"/>
                  </a:moveTo>
                  <a:lnTo>
                    <a:pt x="4" y="14"/>
                  </a:lnTo>
                  <a:lnTo>
                    <a:pt x="0" y="20"/>
                  </a:lnTo>
                  <a:lnTo>
                    <a:pt x="0" y="25"/>
                  </a:lnTo>
                  <a:lnTo>
                    <a:pt x="4" y="27"/>
                  </a:lnTo>
                  <a:lnTo>
                    <a:pt x="13" y="29"/>
                  </a:lnTo>
                  <a:lnTo>
                    <a:pt x="22" y="27"/>
                  </a:lnTo>
                  <a:lnTo>
                    <a:pt x="33" y="25"/>
                  </a:lnTo>
                  <a:lnTo>
                    <a:pt x="42" y="20"/>
                  </a:lnTo>
                  <a:lnTo>
                    <a:pt x="49" y="14"/>
                  </a:lnTo>
                  <a:lnTo>
                    <a:pt x="54" y="9"/>
                  </a:lnTo>
                  <a:lnTo>
                    <a:pt x="54" y="2"/>
                  </a:lnTo>
                  <a:lnTo>
                    <a:pt x="49" y="0"/>
                  </a:lnTo>
                  <a:lnTo>
                    <a:pt x="40" y="0"/>
                  </a:lnTo>
                  <a:lnTo>
                    <a:pt x="31" y="0"/>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3" name="Freeform 670">
              <a:extLst>
                <a:ext uri="{FF2B5EF4-FFF2-40B4-BE49-F238E27FC236}">
                  <a16:creationId xmlns:a16="http://schemas.microsoft.com/office/drawing/2014/main" xmlns="" id="{C6B5C476-B537-5D44-B12C-E2D354FF5B4D}"/>
                </a:ext>
              </a:extLst>
            </p:cNvPr>
            <p:cNvSpPr>
              <a:spLocks/>
            </p:cNvSpPr>
            <p:nvPr/>
          </p:nvSpPr>
          <p:spPr bwMode="auto">
            <a:xfrm>
              <a:off x="1887" y="3654"/>
              <a:ext cx="54" cy="29"/>
            </a:xfrm>
            <a:custGeom>
              <a:avLst/>
              <a:gdLst>
                <a:gd name="T0" fmla="*/ 4 w 54"/>
                <a:gd name="T1" fmla="*/ 16 h 29"/>
                <a:gd name="T2" fmla="*/ 4 w 54"/>
                <a:gd name="T3" fmla="*/ 16 h 29"/>
                <a:gd name="T4" fmla="*/ 0 w 54"/>
                <a:gd name="T5" fmla="*/ 20 h 29"/>
                <a:gd name="T6" fmla="*/ 0 w 54"/>
                <a:gd name="T7" fmla="*/ 25 h 29"/>
                <a:gd name="T8" fmla="*/ 4 w 54"/>
                <a:gd name="T9" fmla="*/ 29 h 29"/>
                <a:gd name="T10" fmla="*/ 11 w 54"/>
                <a:gd name="T11" fmla="*/ 29 h 29"/>
                <a:gd name="T12" fmla="*/ 11 w 54"/>
                <a:gd name="T13" fmla="*/ 29 h 29"/>
                <a:gd name="T14" fmla="*/ 22 w 54"/>
                <a:gd name="T15" fmla="*/ 27 h 29"/>
                <a:gd name="T16" fmla="*/ 31 w 54"/>
                <a:gd name="T17" fmla="*/ 25 h 29"/>
                <a:gd name="T18" fmla="*/ 42 w 54"/>
                <a:gd name="T19" fmla="*/ 20 h 29"/>
                <a:gd name="T20" fmla="*/ 49 w 54"/>
                <a:gd name="T21" fmla="*/ 14 h 29"/>
                <a:gd name="T22" fmla="*/ 49 w 54"/>
                <a:gd name="T23" fmla="*/ 14 h 29"/>
                <a:gd name="T24" fmla="*/ 54 w 54"/>
                <a:gd name="T25" fmla="*/ 9 h 29"/>
                <a:gd name="T26" fmla="*/ 54 w 54"/>
                <a:gd name="T27" fmla="*/ 5 h 29"/>
                <a:gd name="T28" fmla="*/ 49 w 54"/>
                <a:gd name="T29" fmla="*/ 0 h 29"/>
                <a:gd name="T30" fmla="*/ 40 w 54"/>
                <a:gd name="T31" fmla="*/ 0 h 29"/>
                <a:gd name="T32" fmla="*/ 40 w 54"/>
                <a:gd name="T33" fmla="*/ 0 h 29"/>
                <a:gd name="T34" fmla="*/ 31 w 54"/>
                <a:gd name="T35" fmla="*/ 0 h 29"/>
                <a:gd name="T36" fmla="*/ 20 w 54"/>
                <a:gd name="T37" fmla="*/ 5 h 29"/>
                <a:gd name="T38" fmla="*/ 11 w 54"/>
                <a:gd name="T39" fmla="*/ 9 h 29"/>
                <a:gd name="T40" fmla="*/ 4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6"/>
                  </a:moveTo>
                  <a:lnTo>
                    <a:pt x="4" y="16"/>
                  </a:lnTo>
                  <a:lnTo>
                    <a:pt x="0" y="20"/>
                  </a:lnTo>
                  <a:lnTo>
                    <a:pt x="0" y="25"/>
                  </a:lnTo>
                  <a:lnTo>
                    <a:pt x="4" y="29"/>
                  </a:lnTo>
                  <a:lnTo>
                    <a:pt x="11" y="29"/>
                  </a:lnTo>
                  <a:lnTo>
                    <a:pt x="22" y="27"/>
                  </a:lnTo>
                  <a:lnTo>
                    <a:pt x="31" y="25"/>
                  </a:lnTo>
                  <a:lnTo>
                    <a:pt x="42" y="20"/>
                  </a:lnTo>
                  <a:lnTo>
                    <a:pt x="49" y="14"/>
                  </a:lnTo>
                  <a:lnTo>
                    <a:pt x="54" y="9"/>
                  </a:lnTo>
                  <a:lnTo>
                    <a:pt x="54" y="5"/>
                  </a:lnTo>
                  <a:lnTo>
                    <a:pt x="49" y="0"/>
                  </a:lnTo>
                  <a:lnTo>
                    <a:pt x="40" y="0"/>
                  </a:lnTo>
                  <a:lnTo>
                    <a:pt x="31" y="0"/>
                  </a:lnTo>
                  <a:lnTo>
                    <a:pt x="20" y="5"/>
                  </a:lnTo>
                  <a:lnTo>
                    <a:pt x="11"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4" name="Freeform 671">
              <a:extLst>
                <a:ext uri="{FF2B5EF4-FFF2-40B4-BE49-F238E27FC236}">
                  <a16:creationId xmlns:a16="http://schemas.microsoft.com/office/drawing/2014/main" xmlns="" id="{84003378-98EB-8F4F-B6C4-8D4045CCA22B}"/>
                </a:ext>
              </a:extLst>
            </p:cNvPr>
            <p:cNvSpPr>
              <a:spLocks/>
            </p:cNvSpPr>
            <p:nvPr/>
          </p:nvSpPr>
          <p:spPr bwMode="auto">
            <a:xfrm>
              <a:off x="1887" y="3654"/>
              <a:ext cx="54" cy="29"/>
            </a:xfrm>
            <a:custGeom>
              <a:avLst/>
              <a:gdLst>
                <a:gd name="T0" fmla="*/ 4 w 54"/>
                <a:gd name="T1" fmla="*/ 16 h 29"/>
                <a:gd name="T2" fmla="*/ 4 w 54"/>
                <a:gd name="T3" fmla="*/ 16 h 29"/>
                <a:gd name="T4" fmla="*/ 0 w 54"/>
                <a:gd name="T5" fmla="*/ 20 h 29"/>
                <a:gd name="T6" fmla="*/ 0 w 54"/>
                <a:gd name="T7" fmla="*/ 25 h 29"/>
                <a:gd name="T8" fmla="*/ 4 w 54"/>
                <a:gd name="T9" fmla="*/ 29 h 29"/>
                <a:gd name="T10" fmla="*/ 11 w 54"/>
                <a:gd name="T11" fmla="*/ 29 h 29"/>
                <a:gd name="T12" fmla="*/ 11 w 54"/>
                <a:gd name="T13" fmla="*/ 29 h 29"/>
                <a:gd name="T14" fmla="*/ 22 w 54"/>
                <a:gd name="T15" fmla="*/ 27 h 29"/>
                <a:gd name="T16" fmla="*/ 31 w 54"/>
                <a:gd name="T17" fmla="*/ 25 h 29"/>
                <a:gd name="T18" fmla="*/ 42 w 54"/>
                <a:gd name="T19" fmla="*/ 20 h 29"/>
                <a:gd name="T20" fmla="*/ 49 w 54"/>
                <a:gd name="T21" fmla="*/ 14 h 29"/>
                <a:gd name="T22" fmla="*/ 49 w 54"/>
                <a:gd name="T23" fmla="*/ 14 h 29"/>
                <a:gd name="T24" fmla="*/ 54 w 54"/>
                <a:gd name="T25" fmla="*/ 9 h 29"/>
                <a:gd name="T26" fmla="*/ 54 w 54"/>
                <a:gd name="T27" fmla="*/ 5 h 29"/>
                <a:gd name="T28" fmla="*/ 49 w 54"/>
                <a:gd name="T29" fmla="*/ 0 h 29"/>
                <a:gd name="T30" fmla="*/ 40 w 54"/>
                <a:gd name="T31" fmla="*/ 0 h 29"/>
                <a:gd name="T32" fmla="*/ 40 w 54"/>
                <a:gd name="T33" fmla="*/ 0 h 29"/>
                <a:gd name="T34" fmla="*/ 31 w 54"/>
                <a:gd name="T35" fmla="*/ 0 h 29"/>
                <a:gd name="T36" fmla="*/ 20 w 54"/>
                <a:gd name="T37" fmla="*/ 5 h 29"/>
                <a:gd name="T38" fmla="*/ 11 w 54"/>
                <a:gd name="T39" fmla="*/ 9 h 29"/>
                <a:gd name="T40" fmla="*/ 4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6"/>
                  </a:moveTo>
                  <a:lnTo>
                    <a:pt x="4" y="16"/>
                  </a:lnTo>
                  <a:lnTo>
                    <a:pt x="0" y="20"/>
                  </a:lnTo>
                  <a:lnTo>
                    <a:pt x="0" y="25"/>
                  </a:lnTo>
                  <a:lnTo>
                    <a:pt x="4" y="29"/>
                  </a:lnTo>
                  <a:lnTo>
                    <a:pt x="11" y="29"/>
                  </a:lnTo>
                  <a:lnTo>
                    <a:pt x="22" y="27"/>
                  </a:lnTo>
                  <a:lnTo>
                    <a:pt x="31" y="25"/>
                  </a:lnTo>
                  <a:lnTo>
                    <a:pt x="42" y="20"/>
                  </a:lnTo>
                  <a:lnTo>
                    <a:pt x="49" y="14"/>
                  </a:lnTo>
                  <a:lnTo>
                    <a:pt x="54" y="9"/>
                  </a:lnTo>
                  <a:lnTo>
                    <a:pt x="54" y="5"/>
                  </a:lnTo>
                  <a:lnTo>
                    <a:pt x="49" y="0"/>
                  </a:lnTo>
                  <a:lnTo>
                    <a:pt x="40" y="0"/>
                  </a:lnTo>
                  <a:lnTo>
                    <a:pt x="31" y="0"/>
                  </a:lnTo>
                  <a:lnTo>
                    <a:pt x="20" y="5"/>
                  </a:lnTo>
                  <a:lnTo>
                    <a:pt x="11"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5" name="Freeform 672">
              <a:extLst>
                <a:ext uri="{FF2B5EF4-FFF2-40B4-BE49-F238E27FC236}">
                  <a16:creationId xmlns:a16="http://schemas.microsoft.com/office/drawing/2014/main" xmlns="" id="{1B698827-BA0D-594A-80EB-99956A71C884}"/>
                </a:ext>
              </a:extLst>
            </p:cNvPr>
            <p:cNvSpPr>
              <a:spLocks/>
            </p:cNvSpPr>
            <p:nvPr/>
          </p:nvSpPr>
          <p:spPr bwMode="auto">
            <a:xfrm>
              <a:off x="1839" y="3654"/>
              <a:ext cx="54" cy="29"/>
            </a:xfrm>
            <a:custGeom>
              <a:avLst/>
              <a:gdLst>
                <a:gd name="T0" fmla="*/ 5 w 54"/>
                <a:gd name="T1" fmla="*/ 16 h 29"/>
                <a:gd name="T2" fmla="*/ 5 w 54"/>
                <a:gd name="T3" fmla="*/ 16 h 29"/>
                <a:gd name="T4" fmla="*/ 0 w 54"/>
                <a:gd name="T5" fmla="*/ 20 h 29"/>
                <a:gd name="T6" fmla="*/ 0 w 54"/>
                <a:gd name="T7" fmla="*/ 25 h 29"/>
                <a:gd name="T8" fmla="*/ 5 w 54"/>
                <a:gd name="T9" fmla="*/ 29 h 29"/>
                <a:gd name="T10" fmla="*/ 12 w 54"/>
                <a:gd name="T11" fmla="*/ 29 h 29"/>
                <a:gd name="T12" fmla="*/ 12 w 54"/>
                <a:gd name="T13" fmla="*/ 29 h 29"/>
                <a:gd name="T14" fmla="*/ 23 w 54"/>
                <a:gd name="T15" fmla="*/ 29 h 29"/>
                <a:gd name="T16" fmla="*/ 34 w 54"/>
                <a:gd name="T17" fmla="*/ 25 h 29"/>
                <a:gd name="T18" fmla="*/ 43 w 54"/>
                <a:gd name="T19" fmla="*/ 20 h 29"/>
                <a:gd name="T20" fmla="*/ 50 w 54"/>
                <a:gd name="T21" fmla="*/ 16 h 29"/>
                <a:gd name="T22" fmla="*/ 50 w 54"/>
                <a:gd name="T23" fmla="*/ 16 h 29"/>
                <a:gd name="T24" fmla="*/ 54 w 54"/>
                <a:gd name="T25" fmla="*/ 9 h 29"/>
                <a:gd name="T26" fmla="*/ 54 w 54"/>
                <a:gd name="T27" fmla="*/ 5 h 29"/>
                <a:gd name="T28" fmla="*/ 50 w 54"/>
                <a:gd name="T29" fmla="*/ 2 h 29"/>
                <a:gd name="T30" fmla="*/ 43 w 54"/>
                <a:gd name="T31" fmla="*/ 0 h 29"/>
                <a:gd name="T32" fmla="*/ 43 w 54"/>
                <a:gd name="T33" fmla="*/ 0 h 29"/>
                <a:gd name="T34" fmla="*/ 32 w 54"/>
                <a:gd name="T35" fmla="*/ 2 h 29"/>
                <a:gd name="T36" fmla="*/ 23 w 54"/>
                <a:gd name="T37" fmla="*/ 5 h 29"/>
                <a:gd name="T38" fmla="*/ 12 w 54"/>
                <a:gd name="T39" fmla="*/ 9 h 29"/>
                <a:gd name="T40" fmla="*/ 5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6"/>
                  </a:moveTo>
                  <a:lnTo>
                    <a:pt x="5" y="16"/>
                  </a:lnTo>
                  <a:lnTo>
                    <a:pt x="0" y="20"/>
                  </a:lnTo>
                  <a:lnTo>
                    <a:pt x="0" y="25"/>
                  </a:lnTo>
                  <a:lnTo>
                    <a:pt x="5" y="29"/>
                  </a:lnTo>
                  <a:lnTo>
                    <a:pt x="12" y="29"/>
                  </a:lnTo>
                  <a:lnTo>
                    <a:pt x="23" y="29"/>
                  </a:lnTo>
                  <a:lnTo>
                    <a:pt x="34" y="25"/>
                  </a:lnTo>
                  <a:lnTo>
                    <a:pt x="43" y="20"/>
                  </a:lnTo>
                  <a:lnTo>
                    <a:pt x="50" y="16"/>
                  </a:lnTo>
                  <a:lnTo>
                    <a:pt x="54" y="9"/>
                  </a:lnTo>
                  <a:lnTo>
                    <a:pt x="54" y="5"/>
                  </a:lnTo>
                  <a:lnTo>
                    <a:pt x="50" y="2"/>
                  </a:lnTo>
                  <a:lnTo>
                    <a:pt x="43" y="0"/>
                  </a:lnTo>
                  <a:lnTo>
                    <a:pt x="32" y="2"/>
                  </a:lnTo>
                  <a:lnTo>
                    <a:pt x="23" y="5"/>
                  </a:lnTo>
                  <a:lnTo>
                    <a:pt x="12"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6" name="Freeform 673">
              <a:extLst>
                <a:ext uri="{FF2B5EF4-FFF2-40B4-BE49-F238E27FC236}">
                  <a16:creationId xmlns:a16="http://schemas.microsoft.com/office/drawing/2014/main" xmlns="" id="{8DEABCD7-7D44-6044-8876-FC201967442B}"/>
                </a:ext>
              </a:extLst>
            </p:cNvPr>
            <p:cNvSpPr>
              <a:spLocks/>
            </p:cNvSpPr>
            <p:nvPr/>
          </p:nvSpPr>
          <p:spPr bwMode="auto">
            <a:xfrm>
              <a:off x="1839" y="3654"/>
              <a:ext cx="54" cy="29"/>
            </a:xfrm>
            <a:custGeom>
              <a:avLst/>
              <a:gdLst>
                <a:gd name="T0" fmla="*/ 5 w 54"/>
                <a:gd name="T1" fmla="*/ 16 h 29"/>
                <a:gd name="T2" fmla="*/ 5 w 54"/>
                <a:gd name="T3" fmla="*/ 16 h 29"/>
                <a:gd name="T4" fmla="*/ 0 w 54"/>
                <a:gd name="T5" fmla="*/ 20 h 29"/>
                <a:gd name="T6" fmla="*/ 0 w 54"/>
                <a:gd name="T7" fmla="*/ 25 h 29"/>
                <a:gd name="T8" fmla="*/ 5 w 54"/>
                <a:gd name="T9" fmla="*/ 29 h 29"/>
                <a:gd name="T10" fmla="*/ 12 w 54"/>
                <a:gd name="T11" fmla="*/ 29 h 29"/>
                <a:gd name="T12" fmla="*/ 12 w 54"/>
                <a:gd name="T13" fmla="*/ 29 h 29"/>
                <a:gd name="T14" fmla="*/ 23 w 54"/>
                <a:gd name="T15" fmla="*/ 29 h 29"/>
                <a:gd name="T16" fmla="*/ 34 w 54"/>
                <a:gd name="T17" fmla="*/ 25 h 29"/>
                <a:gd name="T18" fmla="*/ 43 w 54"/>
                <a:gd name="T19" fmla="*/ 20 h 29"/>
                <a:gd name="T20" fmla="*/ 50 w 54"/>
                <a:gd name="T21" fmla="*/ 16 h 29"/>
                <a:gd name="T22" fmla="*/ 50 w 54"/>
                <a:gd name="T23" fmla="*/ 16 h 29"/>
                <a:gd name="T24" fmla="*/ 54 w 54"/>
                <a:gd name="T25" fmla="*/ 9 h 29"/>
                <a:gd name="T26" fmla="*/ 54 w 54"/>
                <a:gd name="T27" fmla="*/ 5 h 29"/>
                <a:gd name="T28" fmla="*/ 50 w 54"/>
                <a:gd name="T29" fmla="*/ 2 h 29"/>
                <a:gd name="T30" fmla="*/ 43 w 54"/>
                <a:gd name="T31" fmla="*/ 0 h 29"/>
                <a:gd name="T32" fmla="*/ 43 w 54"/>
                <a:gd name="T33" fmla="*/ 0 h 29"/>
                <a:gd name="T34" fmla="*/ 32 w 54"/>
                <a:gd name="T35" fmla="*/ 2 h 29"/>
                <a:gd name="T36" fmla="*/ 23 w 54"/>
                <a:gd name="T37" fmla="*/ 5 h 29"/>
                <a:gd name="T38" fmla="*/ 12 w 54"/>
                <a:gd name="T39" fmla="*/ 9 h 29"/>
                <a:gd name="T40" fmla="*/ 5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6"/>
                  </a:moveTo>
                  <a:lnTo>
                    <a:pt x="5" y="16"/>
                  </a:lnTo>
                  <a:lnTo>
                    <a:pt x="0" y="20"/>
                  </a:lnTo>
                  <a:lnTo>
                    <a:pt x="0" y="25"/>
                  </a:lnTo>
                  <a:lnTo>
                    <a:pt x="5" y="29"/>
                  </a:lnTo>
                  <a:lnTo>
                    <a:pt x="12" y="29"/>
                  </a:lnTo>
                  <a:lnTo>
                    <a:pt x="23" y="29"/>
                  </a:lnTo>
                  <a:lnTo>
                    <a:pt x="34" y="25"/>
                  </a:lnTo>
                  <a:lnTo>
                    <a:pt x="43" y="20"/>
                  </a:lnTo>
                  <a:lnTo>
                    <a:pt x="50" y="16"/>
                  </a:lnTo>
                  <a:lnTo>
                    <a:pt x="54" y="9"/>
                  </a:lnTo>
                  <a:lnTo>
                    <a:pt x="54" y="5"/>
                  </a:lnTo>
                  <a:lnTo>
                    <a:pt x="50" y="2"/>
                  </a:lnTo>
                  <a:lnTo>
                    <a:pt x="43" y="0"/>
                  </a:lnTo>
                  <a:lnTo>
                    <a:pt x="32" y="2"/>
                  </a:lnTo>
                  <a:lnTo>
                    <a:pt x="23" y="5"/>
                  </a:lnTo>
                  <a:lnTo>
                    <a:pt x="12"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7" name="Freeform 674">
              <a:extLst>
                <a:ext uri="{FF2B5EF4-FFF2-40B4-BE49-F238E27FC236}">
                  <a16:creationId xmlns:a16="http://schemas.microsoft.com/office/drawing/2014/main" xmlns="" id="{70B2361F-6F8F-F84C-B214-BEC6784D447B}"/>
                </a:ext>
              </a:extLst>
            </p:cNvPr>
            <p:cNvSpPr>
              <a:spLocks/>
            </p:cNvSpPr>
            <p:nvPr/>
          </p:nvSpPr>
          <p:spPr bwMode="auto">
            <a:xfrm>
              <a:off x="1792" y="3654"/>
              <a:ext cx="56" cy="29"/>
            </a:xfrm>
            <a:custGeom>
              <a:avLst/>
              <a:gdLst>
                <a:gd name="T0" fmla="*/ 5 w 56"/>
                <a:gd name="T1" fmla="*/ 16 h 29"/>
                <a:gd name="T2" fmla="*/ 5 w 56"/>
                <a:gd name="T3" fmla="*/ 16 h 29"/>
                <a:gd name="T4" fmla="*/ 0 w 56"/>
                <a:gd name="T5" fmla="*/ 23 h 29"/>
                <a:gd name="T6" fmla="*/ 0 w 56"/>
                <a:gd name="T7" fmla="*/ 27 h 29"/>
                <a:gd name="T8" fmla="*/ 5 w 56"/>
                <a:gd name="T9" fmla="*/ 29 h 29"/>
                <a:gd name="T10" fmla="*/ 14 w 56"/>
                <a:gd name="T11" fmla="*/ 29 h 29"/>
                <a:gd name="T12" fmla="*/ 14 w 56"/>
                <a:gd name="T13" fmla="*/ 29 h 29"/>
                <a:gd name="T14" fmla="*/ 23 w 56"/>
                <a:gd name="T15" fmla="*/ 29 h 29"/>
                <a:gd name="T16" fmla="*/ 34 w 56"/>
                <a:gd name="T17" fmla="*/ 25 h 29"/>
                <a:gd name="T18" fmla="*/ 43 w 56"/>
                <a:gd name="T19" fmla="*/ 20 h 29"/>
                <a:gd name="T20" fmla="*/ 52 w 56"/>
                <a:gd name="T21" fmla="*/ 16 h 29"/>
                <a:gd name="T22" fmla="*/ 52 w 56"/>
                <a:gd name="T23" fmla="*/ 16 h 29"/>
                <a:gd name="T24" fmla="*/ 56 w 56"/>
                <a:gd name="T25" fmla="*/ 9 h 29"/>
                <a:gd name="T26" fmla="*/ 56 w 56"/>
                <a:gd name="T27" fmla="*/ 5 h 29"/>
                <a:gd name="T28" fmla="*/ 52 w 56"/>
                <a:gd name="T29" fmla="*/ 2 h 29"/>
                <a:gd name="T30" fmla="*/ 45 w 56"/>
                <a:gd name="T31" fmla="*/ 0 h 29"/>
                <a:gd name="T32" fmla="*/ 45 w 56"/>
                <a:gd name="T33" fmla="*/ 0 h 29"/>
                <a:gd name="T34" fmla="*/ 34 w 56"/>
                <a:gd name="T35" fmla="*/ 2 h 29"/>
                <a:gd name="T36" fmla="*/ 23 w 56"/>
                <a:gd name="T37" fmla="*/ 5 h 29"/>
                <a:gd name="T38" fmla="*/ 14 w 56"/>
                <a:gd name="T39" fmla="*/ 9 h 29"/>
                <a:gd name="T40" fmla="*/ 5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6"/>
                  </a:moveTo>
                  <a:lnTo>
                    <a:pt x="5" y="16"/>
                  </a:lnTo>
                  <a:lnTo>
                    <a:pt x="0" y="23"/>
                  </a:lnTo>
                  <a:lnTo>
                    <a:pt x="0" y="27"/>
                  </a:lnTo>
                  <a:lnTo>
                    <a:pt x="5" y="29"/>
                  </a:lnTo>
                  <a:lnTo>
                    <a:pt x="14" y="29"/>
                  </a:lnTo>
                  <a:lnTo>
                    <a:pt x="23" y="29"/>
                  </a:lnTo>
                  <a:lnTo>
                    <a:pt x="34" y="25"/>
                  </a:lnTo>
                  <a:lnTo>
                    <a:pt x="43" y="20"/>
                  </a:lnTo>
                  <a:lnTo>
                    <a:pt x="52" y="16"/>
                  </a:lnTo>
                  <a:lnTo>
                    <a:pt x="56" y="9"/>
                  </a:lnTo>
                  <a:lnTo>
                    <a:pt x="56" y="5"/>
                  </a:lnTo>
                  <a:lnTo>
                    <a:pt x="52" y="2"/>
                  </a:lnTo>
                  <a:lnTo>
                    <a:pt x="45" y="0"/>
                  </a:lnTo>
                  <a:lnTo>
                    <a:pt x="34" y="2"/>
                  </a:lnTo>
                  <a:lnTo>
                    <a:pt x="23" y="5"/>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8" name="Freeform 675">
              <a:extLst>
                <a:ext uri="{FF2B5EF4-FFF2-40B4-BE49-F238E27FC236}">
                  <a16:creationId xmlns:a16="http://schemas.microsoft.com/office/drawing/2014/main" xmlns="" id="{A0276CF0-7784-3A4F-AD81-4241032E08FA}"/>
                </a:ext>
              </a:extLst>
            </p:cNvPr>
            <p:cNvSpPr>
              <a:spLocks/>
            </p:cNvSpPr>
            <p:nvPr/>
          </p:nvSpPr>
          <p:spPr bwMode="auto">
            <a:xfrm>
              <a:off x="1792" y="3654"/>
              <a:ext cx="56" cy="29"/>
            </a:xfrm>
            <a:custGeom>
              <a:avLst/>
              <a:gdLst>
                <a:gd name="T0" fmla="*/ 5 w 56"/>
                <a:gd name="T1" fmla="*/ 16 h 29"/>
                <a:gd name="T2" fmla="*/ 5 w 56"/>
                <a:gd name="T3" fmla="*/ 16 h 29"/>
                <a:gd name="T4" fmla="*/ 0 w 56"/>
                <a:gd name="T5" fmla="*/ 23 h 29"/>
                <a:gd name="T6" fmla="*/ 0 w 56"/>
                <a:gd name="T7" fmla="*/ 27 h 29"/>
                <a:gd name="T8" fmla="*/ 5 w 56"/>
                <a:gd name="T9" fmla="*/ 29 h 29"/>
                <a:gd name="T10" fmla="*/ 14 w 56"/>
                <a:gd name="T11" fmla="*/ 29 h 29"/>
                <a:gd name="T12" fmla="*/ 14 w 56"/>
                <a:gd name="T13" fmla="*/ 29 h 29"/>
                <a:gd name="T14" fmla="*/ 23 w 56"/>
                <a:gd name="T15" fmla="*/ 29 h 29"/>
                <a:gd name="T16" fmla="*/ 34 w 56"/>
                <a:gd name="T17" fmla="*/ 25 h 29"/>
                <a:gd name="T18" fmla="*/ 43 w 56"/>
                <a:gd name="T19" fmla="*/ 20 h 29"/>
                <a:gd name="T20" fmla="*/ 52 w 56"/>
                <a:gd name="T21" fmla="*/ 16 h 29"/>
                <a:gd name="T22" fmla="*/ 52 w 56"/>
                <a:gd name="T23" fmla="*/ 16 h 29"/>
                <a:gd name="T24" fmla="*/ 56 w 56"/>
                <a:gd name="T25" fmla="*/ 9 h 29"/>
                <a:gd name="T26" fmla="*/ 56 w 56"/>
                <a:gd name="T27" fmla="*/ 5 h 29"/>
                <a:gd name="T28" fmla="*/ 52 w 56"/>
                <a:gd name="T29" fmla="*/ 2 h 29"/>
                <a:gd name="T30" fmla="*/ 45 w 56"/>
                <a:gd name="T31" fmla="*/ 0 h 29"/>
                <a:gd name="T32" fmla="*/ 45 w 56"/>
                <a:gd name="T33" fmla="*/ 0 h 29"/>
                <a:gd name="T34" fmla="*/ 34 w 56"/>
                <a:gd name="T35" fmla="*/ 2 h 29"/>
                <a:gd name="T36" fmla="*/ 23 w 56"/>
                <a:gd name="T37" fmla="*/ 5 h 29"/>
                <a:gd name="T38" fmla="*/ 14 w 56"/>
                <a:gd name="T39" fmla="*/ 9 h 29"/>
                <a:gd name="T40" fmla="*/ 5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6"/>
                  </a:moveTo>
                  <a:lnTo>
                    <a:pt x="5" y="16"/>
                  </a:lnTo>
                  <a:lnTo>
                    <a:pt x="0" y="23"/>
                  </a:lnTo>
                  <a:lnTo>
                    <a:pt x="0" y="27"/>
                  </a:lnTo>
                  <a:lnTo>
                    <a:pt x="5" y="29"/>
                  </a:lnTo>
                  <a:lnTo>
                    <a:pt x="14" y="29"/>
                  </a:lnTo>
                  <a:lnTo>
                    <a:pt x="23" y="29"/>
                  </a:lnTo>
                  <a:lnTo>
                    <a:pt x="34" y="25"/>
                  </a:lnTo>
                  <a:lnTo>
                    <a:pt x="43" y="20"/>
                  </a:lnTo>
                  <a:lnTo>
                    <a:pt x="52" y="16"/>
                  </a:lnTo>
                  <a:lnTo>
                    <a:pt x="56" y="9"/>
                  </a:lnTo>
                  <a:lnTo>
                    <a:pt x="56" y="5"/>
                  </a:lnTo>
                  <a:lnTo>
                    <a:pt x="52" y="2"/>
                  </a:lnTo>
                  <a:lnTo>
                    <a:pt x="45" y="0"/>
                  </a:lnTo>
                  <a:lnTo>
                    <a:pt x="34" y="2"/>
                  </a:lnTo>
                  <a:lnTo>
                    <a:pt x="23" y="5"/>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59" name="Freeform 676">
              <a:extLst>
                <a:ext uri="{FF2B5EF4-FFF2-40B4-BE49-F238E27FC236}">
                  <a16:creationId xmlns:a16="http://schemas.microsoft.com/office/drawing/2014/main" xmlns="" id="{F21B1772-8269-D245-B35B-7D7F5AFB25F2}"/>
                </a:ext>
              </a:extLst>
            </p:cNvPr>
            <p:cNvSpPr>
              <a:spLocks/>
            </p:cNvSpPr>
            <p:nvPr/>
          </p:nvSpPr>
          <p:spPr bwMode="auto">
            <a:xfrm>
              <a:off x="1745" y="3656"/>
              <a:ext cx="56" cy="30"/>
            </a:xfrm>
            <a:custGeom>
              <a:avLst/>
              <a:gdLst>
                <a:gd name="T0" fmla="*/ 4 w 56"/>
                <a:gd name="T1" fmla="*/ 14 h 30"/>
                <a:gd name="T2" fmla="*/ 4 w 56"/>
                <a:gd name="T3" fmla="*/ 14 h 30"/>
                <a:gd name="T4" fmla="*/ 0 w 56"/>
                <a:gd name="T5" fmla="*/ 21 h 30"/>
                <a:gd name="T6" fmla="*/ 0 w 56"/>
                <a:gd name="T7" fmla="*/ 25 h 30"/>
                <a:gd name="T8" fmla="*/ 4 w 56"/>
                <a:gd name="T9" fmla="*/ 27 h 30"/>
                <a:gd name="T10" fmla="*/ 13 w 56"/>
                <a:gd name="T11" fmla="*/ 30 h 30"/>
                <a:gd name="T12" fmla="*/ 13 w 56"/>
                <a:gd name="T13" fmla="*/ 30 h 30"/>
                <a:gd name="T14" fmla="*/ 22 w 56"/>
                <a:gd name="T15" fmla="*/ 27 h 30"/>
                <a:gd name="T16" fmla="*/ 34 w 56"/>
                <a:gd name="T17" fmla="*/ 25 h 30"/>
                <a:gd name="T18" fmla="*/ 45 w 56"/>
                <a:gd name="T19" fmla="*/ 21 h 30"/>
                <a:gd name="T20" fmla="*/ 52 w 56"/>
                <a:gd name="T21" fmla="*/ 14 h 30"/>
                <a:gd name="T22" fmla="*/ 52 w 56"/>
                <a:gd name="T23" fmla="*/ 14 h 30"/>
                <a:gd name="T24" fmla="*/ 56 w 56"/>
                <a:gd name="T25" fmla="*/ 7 h 30"/>
                <a:gd name="T26" fmla="*/ 56 w 56"/>
                <a:gd name="T27" fmla="*/ 3 h 30"/>
                <a:gd name="T28" fmla="*/ 52 w 56"/>
                <a:gd name="T29" fmla="*/ 0 h 30"/>
                <a:gd name="T30" fmla="*/ 45 w 56"/>
                <a:gd name="T31" fmla="*/ 0 h 30"/>
                <a:gd name="T32" fmla="*/ 45 w 56"/>
                <a:gd name="T33" fmla="*/ 0 h 30"/>
                <a:gd name="T34" fmla="*/ 34 w 56"/>
                <a:gd name="T35" fmla="*/ 0 h 30"/>
                <a:gd name="T36" fmla="*/ 22 w 56"/>
                <a:gd name="T37" fmla="*/ 5 h 30"/>
                <a:gd name="T38" fmla="*/ 13 w 56"/>
                <a:gd name="T39" fmla="*/ 9 h 30"/>
                <a:gd name="T40" fmla="*/ 4 w 56"/>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4" y="14"/>
                  </a:moveTo>
                  <a:lnTo>
                    <a:pt x="4" y="14"/>
                  </a:lnTo>
                  <a:lnTo>
                    <a:pt x="0" y="21"/>
                  </a:lnTo>
                  <a:lnTo>
                    <a:pt x="0" y="25"/>
                  </a:lnTo>
                  <a:lnTo>
                    <a:pt x="4" y="27"/>
                  </a:lnTo>
                  <a:lnTo>
                    <a:pt x="13" y="30"/>
                  </a:lnTo>
                  <a:lnTo>
                    <a:pt x="22" y="27"/>
                  </a:lnTo>
                  <a:lnTo>
                    <a:pt x="34" y="25"/>
                  </a:lnTo>
                  <a:lnTo>
                    <a:pt x="45" y="21"/>
                  </a:lnTo>
                  <a:lnTo>
                    <a:pt x="52" y="14"/>
                  </a:lnTo>
                  <a:lnTo>
                    <a:pt x="56" y="7"/>
                  </a:lnTo>
                  <a:lnTo>
                    <a:pt x="56" y="3"/>
                  </a:lnTo>
                  <a:lnTo>
                    <a:pt x="52" y="0"/>
                  </a:lnTo>
                  <a:lnTo>
                    <a:pt x="45" y="0"/>
                  </a:lnTo>
                  <a:lnTo>
                    <a:pt x="34" y="0"/>
                  </a:lnTo>
                  <a:lnTo>
                    <a:pt x="22" y="5"/>
                  </a:lnTo>
                  <a:lnTo>
                    <a:pt x="13"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0" name="Freeform 677">
              <a:extLst>
                <a:ext uri="{FF2B5EF4-FFF2-40B4-BE49-F238E27FC236}">
                  <a16:creationId xmlns:a16="http://schemas.microsoft.com/office/drawing/2014/main" xmlns="" id="{5CF2266E-72CC-B040-9115-C32118F9E8F7}"/>
                </a:ext>
              </a:extLst>
            </p:cNvPr>
            <p:cNvSpPr>
              <a:spLocks/>
            </p:cNvSpPr>
            <p:nvPr/>
          </p:nvSpPr>
          <p:spPr bwMode="auto">
            <a:xfrm>
              <a:off x="1745" y="3656"/>
              <a:ext cx="56" cy="30"/>
            </a:xfrm>
            <a:custGeom>
              <a:avLst/>
              <a:gdLst>
                <a:gd name="T0" fmla="*/ 4 w 56"/>
                <a:gd name="T1" fmla="*/ 14 h 30"/>
                <a:gd name="T2" fmla="*/ 4 w 56"/>
                <a:gd name="T3" fmla="*/ 14 h 30"/>
                <a:gd name="T4" fmla="*/ 0 w 56"/>
                <a:gd name="T5" fmla="*/ 21 h 30"/>
                <a:gd name="T6" fmla="*/ 0 w 56"/>
                <a:gd name="T7" fmla="*/ 25 h 30"/>
                <a:gd name="T8" fmla="*/ 4 w 56"/>
                <a:gd name="T9" fmla="*/ 27 h 30"/>
                <a:gd name="T10" fmla="*/ 13 w 56"/>
                <a:gd name="T11" fmla="*/ 30 h 30"/>
                <a:gd name="T12" fmla="*/ 13 w 56"/>
                <a:gd name="T13" fmla="*/ 30 h 30"/>
                <a:gd name="T14" fmla="*/ 22 w 56"/>
                <a:gd name="T15" fmla="*/ 27 h 30"/>
                <a:gd name="T16" fmla="*/ 34 w 56"/>
                <a:gd name="T17" fmla="*/ 25 h 30"/>
                <a:gd name="T18" fmla="*/ 45 w 56"/>
                <a:gd name="T19" fmla="*/ 21 h 30"/>
                <a:gd name="T20" fmla="*/ 52 w 56"/>
                <a:gd name="T21" fmla="*/ 14 h 30"/>
                <a:gd name="T22" fmla="*/ 52 w 56"/>
                <a:gd name="T23" fmla="*/ 14 h 30"/>
                <a:gd name="T24" fmla="*/ 56 w 56"/>
                <a:gd name="T25" fmla="*/ 7 h 30"/>
                <a:gd name="T26" fmla="*/ 56 w 56"/>
                <a:gd name="T27" fmla="*/ 3 h 30"/>
                <a:gd name="T28" fmla="*/ 52 w 56"/>
                <a:gd name="T29" fmla="*/ 0 h 30"/>
                <a:gd name="T30" fmla="*/ 45 w 56"/>
                <a:gd name="T31" fmla="*/ 0 h 30"/>
                <a:gd name="T32" fmla="*/ 45 w 56"/>
                <a:gd name="T33" fmla="*/ 0 h 30"/>
                <a:gd name="T34" fmla="*/ 34 w 56"/>
                <a:gd name="T35" fmla="*/ 0 h 30"/>
                <a:gd name="T36" fmla="*/ 22 w 56"/>
                <a:gd name="T37" fmla="*/ 5 h 30"/>
                <a:gd name="T38" fmla="*/ 13 w 56"/>
                <a:gd name="T39" fmla="*/ 9 h 30"/>
                <a:gd name="T40" fmla="*/ 4 w 56"/>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4" y="14"/>
                  </a:moveTo>
                  <a:lnTo>
                    <a:pt x="4" y="14"/>
                  </a:lnTo>
                  <a:lnTo>
                    <a:pt x="0" y="21"/>
                  </a:lnTo>
                  <a:lnTo>
                    <a:pt x="0" y="25"/>
                  </a:lnTo>
                  <a:lnTo>
                    <a:pt x="4" y="27"/>
                  </a:lnTo>
                  <a:lnTo>
                    <a:pt x="13" y="30"/>
                  </a:lnTo>
                  <a:lnTo>
                    <a:pt x="22" y="27"/>
                  </a:lnTo>
                  <a:lnTo>
                    <a:pt x="34" y="25"/>
                  </a:lnTo>
                  <a:lnTo>
                    <a:pt x="45" y="21"/>
                  </a:lnTo>
                  <a:lnTo>
                    <a:pt x="52" y="14"/>
                  </a:lnTo>
                  <a:lnTo>
                    <a:pt x="56" y="7"/>
                  </a:lnTo>
                  <a:lnTo>
                    <a:pt x="56" y="3"/>
                  </a:lnTo>
                  <a:lnTo>
                    <a:pt x="52" y="0"/>
                  </a:lnTo>
                  <a:lnTo>
                    <a:pt x="45" y="0"/>
                  </a:lnTo>
                  <a:lnTo>
                    <a:pt x="34" y="0"/>
                  </a:lnTo>
                  <a:lnTo>
                    <a:pt x="22" y="5"/>
                  </a:lnTo>
                  <a:lnTo>
                    <a:pt x="13"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1" name="Freeform 678">
              <a:extLst>
                <a:ext uri="{FF2B5EF4-FFF2-40B4-BE49-F238E27FC236}">
                  <a16:creationId xmlns:a16="http://schemas.microsoft.com/office/drawing/2014/main" xmlns="" id="{4DBEA119-E3B0-D84F-9E11-6F6E46C691A6}"/>
                </a:ext>
              </a:extLst>
            </p:cNvPr>
            <p:cNvSpPr>
              <a:spLocks/>
            </p:cNvSpPr>
            <p:nvPr/>
          </p:nvSpPr>
          <p:spPr bwMode="auto">
            <a:xfrm>
              <a:off x="1697" y="3656"/>
              <a:ext cx="57" cy="30"/>
            </a:xfrm>
            <a:custGeom>
              <a:avLst/>
              <a:gdLst>
                <a:gd name="T0" fmla="*/ 5 w 57"/>
                <a:gd name="T1" fmla="*/ 14 h 30"/>
                <a:gd name="T2" fmla="*/ 5 w 57"/>
                <a:gd name="T3" fmla="*/ 14 h 30"/>
                <a:gd name="T4" fmla="*/ 0 w 57"/>
                <a:gd name="T5" fmla="*/ 21 h 30"/>
                <a:gd name="T6" fmla="*/ 0 w 57"/>
                <a:gd name="T7" fmla="*/ 25 h 30"/>
                <a:gd name="T8" fmla="*/ 5 w 57"/>
                <a:gd name="T9" fmla="*/ 27 h 30"/>
                <a:gd name="T10" fmla="*/ 12 w 57"/>
                <a:gd name="T11" fmla="*/ 30 h 30"/>
                <a:gd name="T12" fmla="*/ 12 w 57"/>
                <a:gd name="T13" fmla="*/ 30 h 30"/>
                <a:gd name="T14" fmla="*/ 23 w 57"/>
                <a:gd name="T15" fmla="*/ 27 h 30"/>
                <a:gd name="T16" fmla="*/ 34 w 57"/>
                <a:gd name="T17" fmla="*/ 25 h 30"/>
                <a:gd name="T18" fmla="*/ 45 w 57"/>
                <a:gd name="T19" fmla="*/ 21 h 30"/>
                <a:gd name="T20" fmla="*/ 52 w 57"/>
                <a:gd name="T21" fmla="*/ 14 h 30"/>
                <a:gd name="T22" fmla="*/ 52 w 57"/>
                <a:gd name="T23" fmla="*/ 14 h 30"/>
                <a:gd name="T24" fmla="*/ 57 w 57"/>
                <a:gd name="T25" fmla="*/ 9 h 30"/>
                <a:gd name="T26" fmla="*/ 57 w 57"/>
                <a:gd name="T27" fmla="*/ 5 h 30"/>
                <a:gd name="T28" fmla="*/ 52 w 57"/>
                <a:gd name="T29" fmla="*/ 0 h 30"/>
                <a:gd name="T30" fmla="*/ 45 w 57"/>
                <a:gd name="T31" fmla="*/ 0 h 30"/>
                <a:gd name="T32" fmla="*/ 45 w 57"/>
                <a:gd name="T33" fmla="*/ 0 h 30"/>
                <a:gd name="T34" fmla="*/ 34 w 57"/>
                <a:gd name="T35" fmla="*/ 0 h 30"/>
                <a:gd name="T36" fmla="*/ 23 w 57"/>
                <a:gd name="T37" fmla="*/ 5 h 30"/>
                <a:gd name="T38" fmla="*/ 14 w 57"/>
                <a:gd name="T39" fmla="*/ 9 h 30"/>
                <a:gd name="T40" fmla="*/ 5 w 57"/>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0">
                  <a:moveTo>
                    <a:pt x="5" y="14"/>
                  </a:moveTo>
                  <a:lnTo>
                    <a:pt x="5" y="14"/>
                  </a:lnTo>
                  <a:lnTo>
                    <a:pt x="0" y="21"/>
                  </a:lnTo>
                  <a:lnTo>
                    <a:pt x="0" y="25"/>
                  </a:lnTo>
                  <a:lnTo>
                    <a:pt x="5" y="27"/>
                  </a:lnTo>
                  <a:lnTo>
                    <a:pt x="12" y="30"/>
                  </a:lnTo>
                  <a:lnTo>
                    <a:pt x="23" y="27"/>
                  </a:lnTo>
                  <a:lnTo>
                    <a:pt x="34" y="25"/>
                  </a:lnTo>
                  <a:lnTo>
                    <a:pt x="45" y="21"/>
                  </a:lnTo>
                  <a:lnTo>
                    <a:pt x="52" y="14"/>
                  </a:lnTo>
                  <a:lnTo>
                    <a:pt x="57" y="9"/>
                  </a:lnTo>
                  <a:lnTo>
                    <a:pt x="57" y="5"/>
                  </a:lnTo>
                  <a:lnTo>
                    <a:pt x="52" y="0"/>
                  </a:lnTo>
                  <a:lnTo>
                    <a:pt x="45" y="0"/>
                  </a:lnTo>
                  <a:lnTo>
                    <a:pt x="34" y="0"/>
                  </a:lnTo>
                  <a:lnTo>
                    <a:pt x="23"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2" name="Freeform 679">
              <a:extLst>
                <a:ext uri="{FF2B5EF4-FFF2-40B4-BE49-F238E27FC236}">
                  <a16:creationId xmlns:a16="http://schemas.microsoft.com/office/drawing/2014/main" xmlns="" id="{35918330-BB51-EA42-85D5-ABFE36ADA6FF}"/>
                </a:ext>
              </a:extLst>
            </p:cNvPr>
            <p:cNvSpPr>
              <a:spLocks/>
            </p:cNvSpPr>
            <p:nvPr/>
          </p:nvSpPr>
          <p:spPr bwMode="auto">
            <a:xfrm>
              <a:off x="1697" y="3656"/>
              <a:ext cx="57" cy="30"/>
            </a:xfrm>
            <a:custGeom>
              <a:avLst/>
              <a:gdLst>
                <a:gd name="T0" fmla="*/ 5 w 57"/>
                <a:gd name="T1" fmla="*/ 14 h 30"/>
                <a:gd name="T2" fmla="*/ 5 w 57"/>
                <a:gd name="T3" fmla="*/ 14 h 30"/>
                <a:gd name="T4" fmla="*/ 0 w 57"/>
                <a:gd name="T5" fmla="*/ 21 h 30"/>
                <a:gd name="T6" fmla="*/ 0 w 57"/>
                <a:gd name="T7" fmla="*/ 25 h 30"/>
                <a:gd name="T8" fmla="*/ 5 w 57"/>
                <a:gd name="T9" fmla="*/ 27 h 30"/>
                <a:gd name="T10" fmla="*/ 12 w 57"/>
                <a:gd name="T11" fmla="*/ 30 h 30"/>
                <a:gd name="T12" fmla="*/ 12 w 57"/>
                <a:gd name="T13" fmla="*/ 30 h 30"/>
                <a:gd name="T14" fmla="*/ 23 w 57"/>
                <a:gd name="T15" fmla="*/ 27 h 30"/>
                <a:gd name="T16" fmla="*/ 34 w 57"/>
                <a:gd name="T17" fmla="*/ 25 h 30"/>
                <a:gd name="T18" fmla="*/ 45 w 57"/>
                <a:gd name="T19" fmla="*/ 21 h 30"/>
                <a:gd name="T20" fmla="*/ 52 w 57"/>
                <a:gd name="T21" fmla="*/ 14 h 30"/>
                <a:gd name="T22" fmla="*/ 52 w 57"/>
                <a:gd name="T23" fmla="*/ 14 h 30"/>
                <a:gd name="T24" fmla="*/ 57 w 57"/>
                <a:gd name="T25" fmla="*/ 9 h 30"/>
                <a:gd name="T26" fmla="*/ 57 w 57"/>
                <a:gd name="T27" fmla="*/ 5 h 30"/>
                <a:gd name="T28" fmla="*/ 52 w 57"/>
                <a:gd name="T29" fmla="*/ 0 h 30"/>
                <a:gd name="T30" fmla="*/ 45 w 57"/>
                <a:gd name="T31" fmla="*/ 0 h 30"/>
                <a:gd name="T32" fmla="*/ 45 w 57"/>
                <a:gd name="T33" fmla="*/ 0 h 30"/>
                <a:gd name="T34" fmla="*/ 34 w 57"/>
                <a:gd name="T35" fmla="*/ 0 h 30"/>
                <a:gd name="T36" fmla="*/ 23 w 57"/>
                <a:gd name="T37" fmla="*/ 5 h 30"/>
                <a:gd name="T38" fmla="*/ 14 w 57"/>
                <a:gd name="T39" fmla="*/ 9 h 30"/>
                <a:gd name="T40" fmla="*/ 5 w 57"/>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30">
                  <a:moveTo>
                    <a:pt x="5" y="14"/>
                  </a:moveTo>
                  <a:lnTo>
                    <a:pt x="5" y="14"/>
                  </a:lnTo>
                  <a:lnTo>
                    <a:pt x="0" y="21"/>
                  </a:lnTo>
                  <a:lnTo>
                    <a:pt x="0" y="25"/>
                  </a:lnTo>
                  <a:lnTo>
                    <a:pt x="5" y="27"/>
                  </a:lnTo>
                  <a:lnTo>
                    <a:pt x="12" y="30"/>
                  </a:lnTo>
                  <a:lnTo>
                    <a:pt x="23" y="27"/>
                  </a:lnTo>
                  <a:lnTo>
                    <a:pt x="34" y="25"/>
                  </a:lnTo>
                  <a:lnTo>
                    <a:pt x="45" y="21"/>
                  </a:lnTo>
                  <a:lnTo>
                    <a:pt x="52" y="14"/>
                  </a:lnTo>
                  <a:lnTo>
                    <a:pt x="57" y="9"/>
                  </a:lnTo>
                  <a:lnTo>
                    <a:pt x="57" y="5"/>
                  </a:lnTo>
                  <a:lnTo>
                    <a:pt x="52" y="0"/>
                  </a:lnTo>
                  <a:lnTo>
                    <a:pt x="45" y="0"/>
                  </a:lnTo>
                  <a:lnTo>
                    <a:pt x="34" y="0"/>
                  </a:lnTo>
                  <a:lnTo>
                    <a:pt x="23"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3" name="Freeform 680">
              <a:extLst>
                <a:ext uri="{FF2B5EF4-FFF2-40B4-BE49-F238E27FC236}">
                  <a16:creationId xmlns:a16="http://schemas.microsoft.com/office/drawing/2014/main" xmlns="" id="{C7002F2B-B810-4E42-8EE0-8A4AB41C40FD}"/>
                </a:ext>
              </a:extLst>
            </p:cNvPr>
            <p:cNvSpPr>
              <a:spLocks/>
            </p:cNvSpPr>
            <p:nvPr/>
          </p:nvSpPr>
          <p:spPr bwMode="auto">
            <a:xfrm>
              <a:off x="1650" y="3656"/>
              <a:ext cx="56" cy="30"/>
            </a:xfrm>
            <a:custGeom>
              <a:avLst/>
              <a:gdLst>
                <a:gd name="T0" fmla="*/ 5 w 56"/>
                <a:gd name="T1" fmla="*/ 16 h 30"/>
                <a:gd name="T2" fmla="*/ 5 w 56"/>
                <a:gd name="T3" fmla="*/ 16 h 30"/>
                <a:gd name="T4" fmla="*/ 0 w 56"/>
                <a:gd name="T5" fmla="*/ 21 h 30"/>
                <a:gd name="T6" fmla="*/ 0 w 56"/>
                <a:gd name="T7" fmla="*/ 25 h 30"/>
                <a:gd name="T8" fmla="*/ 2 w 56"/>
                <a:gd name="T9" fmla="*/ 30 h 30"/>
                <a:gd name="T10" fmla="*/ 11 w 56"/>
                <a:gd name="T11" fmla="*/ 30 h 30"/>
                <a:gd name="T12" fmla="*/ 11 w 56"/>
                <a:gd name="T13" fmla="*/ 30 h 30"/>
                <a:gd name="T14" fmla="*/ 23 w 56"/>
                <a:gd name="T15" fmla="*/ 30 h 30"/>
                <a:gd name="T16" fmla="*/ 34 w 56"/>
                <a:gd name="T17" fmla="*/ 25 h 30"/>
                <a:gd name="T18" fmla="*/ 43 w 56"/>
                <a:gd name="T19" fmla="*/ 21 h 30"/>
                <a:gd name="T20" fmla="*/ 52 w 56"/>
                <a:gd name="T21" fmla="*/ 14 h 30"/>
                <a:gd name="T22" fmla="*/ 52 w 56"/>
                <a:gd name="T23" fmla="*/ 14 h 30"/>
                <a:gd name="T24" fmla="*/ 56 w 56"/>
                <a:gd name="T25" fmla="*/ 9 h 30"/>
                <a:gd name="T26" fmla="*/ 56 w 56"/>
                <a:gd name="T27" fmla="*/ 5 h 30"/>
                <a:gd name="T28" fmla="*/ 52 w 56"/>
                <a:gd name="T29" fmla="*/ 3 h 30"/>
                <a:gd name="T30" fmla="*/ 45 w 56"/>
                <a:gd name="T31" fmla="*/ 0 h 30"/>
                <a:gd name="T32" fmla="*/ 45 w 56"/>
                <a:gd name="T33" fmla="*/ 0 h 30"/>
                <a:gd name="T34" fmla="*/ 34 w 56"/>
                <a:gd name="T35" fmla="*/ 3 h 30"/>
                <a:gd name="T36" fmla="*/ 23 w 56"/>
                <a:gd name="T37" fmla="*/ 5 h 30"/>
                <a:gd name="T38" fmla="*/ 14 w 56"/>
                <a:gd name="T39" fmla="*/ 9 h 30"/>
                <a:gd name="T40" fmla="*/ 5 w 5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5" y="16"/>
                  </a:moveTo>
                  <a:lnTo>
                    <a:pt x="5" y="16"/>
                  </a:lnTo>
                  <a:lnTo>
                    <a:pt x="0" y="21"/>
                  </a:lnTo>
                  <a:lnTo>
                    <a:pt x="0" y="25"/>
                  </a:lnTo>
                  <a:lnTo>
                    <a:pt x="2" y="30"/>
                  </a:lnTo>
                  <a:lnTo>
                    <a:pt x="11" y="30"/>
                  </a:lnTo>
                  <a:lnTo>
                    <a:pt x="23" y="30"/>
                  </a:lnTo>
                  <a:lnTo>
                    <a:pt x="34" y="25"/>
                  </a:lnTo>
                  <a:lnTo>
                    <a:pt x="43" y="21"/>
                  </a:lnTo>
                  <a:lnTo>
                    <a:pt x="52" y="14"/>
                  </a:lnTo>
                  <a:lnTo>
                    <a:pt x="56" y="9"/>
                  </a:lnTo>
                  <a:lnTo>
                    <a:pt x="56" y="5"/>
                  </a:lnTo>
                  <a:lnTo>
                    <a:pt x="52" y="3"/>
                  </a:lnTo>
                  <a:lnTo>
                    <a:pt x="45" y="0"/>
                  </a:lnTo>
                  <a:lnTo>
                    <a:pt x="34" y="3"/>
                  </a:lnTo>
                  <a:lnTo>
                    <a:pt x="23" y="5"/>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4" name="Freeform 681">
              <a:extLst>
                <a:ext uri="{FF2B5EF4-FFF2-40B4-BE49-F238E27FC236}">
                  <a16:creationId xmlns:a16="http://schemas.microsoft.com/office/drawing/2014/main" xmlns="" id="{2309ADCA-72B3-1B44-A988-C68E066C8627}"/>
                </a:ext>
              </a:extLst>
            </p:cNvPr>
            <p:cNvSpPr>
              <a:spLocks/>
            </p:cNvSpPr>
            <p:nvPr/>
          </p:nvSpPr>
          <p:spPr bwMode="auto">
            <a:xfrm>
              <a:off x="1650" y="3656"/>
              <a:ext cx="56" cy="30"/>
            </a:xfrm>
            <a:custGeom>
              <a:avLst/>
              <a:gdLst>
                <a:gd name="T0" fmla="*/ 5 w 56"/>
                <a:gd name="T1" fmla="*/ 16 h 30"/>
                <a:gd name="T2" fmla="*/ 5 w 56"/>
                <a:gd name="T3" fmla="*/ 16 h 30"/>
                <a:gd name="T4" fmla="*/ 0 w 56"/>
                <a:gd name="T5" fmla="*/ 21 h 30"/>
                <a:gd name="T6" fmla="*/ 0 w 56"/>
                <a:gd name="T7" fmla="*/ 25 h 30"/>
                <a:gd name="T8" fmla="*/ 2 w 56"/>
                <a:gd name="T9" fmla="*/ 30 h 30"/>
                <a:gd name="T10" fmla="*/ 11 w 56"/>
                <a:gd name="T11" fmla="*/ 30 h 30"/>
                <a:gd name="T12" fmla="*/ 11 w 56"/>
                <a:gd name="T13" fmla="*/ 30 h 30"/>
                <a:gd name="T14" fmla="*/ 23 w 56"/>
                <a:gd name="T15" fmla="*/ 30 h 30"/>
                <a:gd name="T16" fmla="*/ 34 w 56"/>
                <a:gd name="T17" fmla="*/ 25 h 30"/>
                <a:gd name="T18" fmla="*/ 43 w 56"/>
                <a:gd name="T19" fmla="*/ 21 h 30"/>
                <a:gd name="T20" fmla="*/ 52 w 56"/>
                <a:gd name="T21" fmla="*/ 14 h 30"/>
                <a:gd name="T22" fmla="*/ 52 w 56"/>
                <a:gd name="T23" fmla="*/ 14 h 30"/>
                <a:gd name="T24" fmla="*/ 56 w 56"/>
                <a:gd name="T25" fmla="*/ 9 h 30"/>
                <a:gd name="T26" fmla="*/ 56 w 56"/>
                <a:gd name="T27" fmla="*/ 5 h 30"/>
                <a:gd name="T28" fmla="*/ 52 w 56"/>
                <a:gd name="T29" fmla="*/ 3 h 30"/>
                <a:gd name="T30" fmla="*/ 45 w 56"/>
                <a:gd name="T31" fmla="*/ 0 h 30"/>
                <a:gd name="T32" fmla="*/ 45 w 56"/>
                <a:gd name="T33" fmla="*/ 0 h 30"/>
                <a:gd name="T34" fmla="*/ 34 w 56"/>
                <a:gd name="T35" fmla="*/ 3 h 30"/>
                <a:gd name="T36" fmla="*/ 23 w 56"/>
                <a:gd name="T37" fmla="*/ 5 h 30"/>
                <a:gd name="T38" fmla="*/ 14 w 56"/>
                <a:gd name="T39" fmla="*/ 9 h 30"/>
                <a:gd name="T40" fmla="*/ 5 w 5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5" y="16"/>
                  </a:moveTo>
                  <a:lnTo>
                    <a:pt x="5" y="16"/>
                  </a:lnTo>
                  <a:lnTo>
                    <a:pt x="0" y="21"/>
                  </a:lnTo>
                  <a:lnTo>
                    <a:pt x="0" y="25"/>
                  </a:lnTo>
                  <a:lnTo>
                    <a:pt x="2" y="30"/>
                  </a:lnTo>
                  <a:lnTo>
                    <a:pt x="11" y="30"/>
                  </a:lnTo>
                  <a:lnTo>
                    <a:pt x="23" y="30"/>
                  </a:lnTo>
                  <a:lnTo>
                    <a:pt x="34" y="25"/>
                  </a:lnTo>
                  <a:lnTo>
                    <a:pt x="43" y="21"/>
                  </a:lnTo>
                  <a:lnTo>
                    <a:pt x="52" y="14"/>
                  </a:lnTo>
                  <a:lnTo>
                    <a:pt x="56" y="9"/>
                  </a:lnTo>
                  <a:lnTo>
                    <a:pt x="56" y="5"/>
                  </a:lnTo>
                  <a:lnTo>
                    <a:pt x="52" y="3"/>
                  </a:lnTo>
                  <a:lnTo>
                    <a:pt x="45" y="0"/>
                  </a:lnTo>
                  <a:lnTo>
                    <a:pt x="34" y="3"/>
                  </a:lnTo>
                  <a:lnTo>
                    <a:pt x="23" y="5"/>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5" name="Freeform 682">
              <a:extLst>
                <a:ext uri="{FF2B5EF4-FFF2-40B4-BE49-F238E27FC236}">
                  <a16:creationId xmlns:a16="http://schemas.microsoft.com/office/drawing/2014/main" xmlns="" id="{DC5B1CB6-CFDC-2146-94ED-F3F6D18A4B60}"/>
                </a:ext>
              </a:extLst>
            </p:cNvPr>
            <p:cNvSpPr>
              <a:spLocks/>
            </p:cNvSpPr>
            <p:nvPr/>
          </p:nvSpPr>
          <p:spPr bwMode="auto">
            <a:xfrm>
              <a:off x="1601" y="3656"/>
              <a:ext cx="58" cy="30"/>
            </a:xfrm>
            <a:custGeom>
              <a:avLst/>
              <a:gdLst>
                <a:gd name="T0" fmla="*/ 4 w 58"/>
                <a:gd name="T1" fmla="*/ 16 h 30"/>
                <a:gd name="T2" fmla="*/ 4 w 58"/>
                <a:gd name="T3" fmla="*/ 16 h 30"/>
                <a:gd name="T4" fmla="*/ 0 w 58"/>
                <a:gd name="T5" fmla="*/ 23 h 30"/>
                <a:gd name="T6" fmla="*/ 0 w 58"/>
                <a:gd name="T7" fmla="*/ 27 h 30"/>
                <a:gd name="T8" fmla="*/ 4 w 58"/>
                <a:gd name="T9" fmla="*/ 30 h 30"/>
                <a:gd name="T10" fmla="*/ 11 w 58"/>
                <a:gd name="T11" fmla="*/ 30 h 30"/>
                <a:gd name="T12" fmla="*/ 11 w 58"/>
                <a:gd name="T13" fmla="*/ 30 h 30"/>
                <a:gd name="T14" fmla="*/ 22 w 58"/>
                <a:gd name="T15" fmla="*/ 30 h 30"/>
                <a:gd name="T16" fmla="*/ 33 w 58"/>
                <a:gd name="T17" fmla="*/ 25 h 30"/>
                <a:gd name="T18" fmla="*/ 45 w 58"/>
                <a:gd name="T19" fmla="*/ 21 h 30"/>
                <a:gd name="T20" fmla="*/ 54 w 58"/>
                <a:gd name="T21" fmla="*/ 16 h 30"/>
                <a:gd name="T22" fmla="*/ 54 w 58"/>
                <a:gd name="T23" fmla="*/ 16 h 30"/>
                <a:gd name="T24" fmla="*/ 58 w 58"/>
                <a:gd name="T25" fmla="*/ 9 h 30"/>
                <a:gd name="T26" fmla="*/ 58 w 58"/>
                <a:gd name="T27" fmla="*/ 5 h 30"/>
                <a:gd name="T28" fmla="*/ 54 w 58"/>
                <a:gd name="T29" fmla="*/ 3 h 30"/>
                <a:gd name="T30" fmla="*/ 47 w 58"/>
                <a:gd name="T31" fmla="*/ 0 h 30"/>
                <a:gd name="T32" fmla="*/ 47 w 58"/>
                <a:gd name="T33" fmla="*/ 0 h 30"/>
                <a:gd name="T34" fmla="*/ 36 w 58"/>
                <a:gd name="T35" fmla="*/ 3 h 30"/>
                <a:gd name="T36" fmla="*/ 24 w 58"/>
                <a:gd name="T37" fmla="*/ 5 h 30"/>
                <a:gd name="T38" fmla="*/ 13 w 58"/>
                <a:gd name="T39" fmla="*/ 9 h 30"/>
                <a:gd name="T40" fmla="*/ 4 w 5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0">
                  <a:moveTo>
                    <a:pt x="4" y="16"/>
                  </a:moveTo>
                  <a:lnTo>
                    <a:pt x="4" y="16"/>
                  </a:lnTo>
                  <a:lnTo>
                    <a:pt x="0" y="23"/>
                  </a:lnTo>
                  <a:lnTo>
                    <a:pt x="0" y="27"/>
                  </a:lnTo>
                  <a:lnTo>
                    <a:pt x="4" y="30"/>
                  </a:lnTo>
                  <a:lnTo>
                    <a:pt x="11" y="30"/>
                  </a:lnTo>
                  <a:lnTo>
                    <a:pt x="22" y="30"/>
                  </a:lnTo>
                  <a:lnTo>
                    <a:pt x="33" y="25"/>
                  </a:lnTo>
                  <a:lnTo>
                    <a:pt x="45" y="21"/>
                  </a:lnTo>
                  <a:lnTo>
                    <a:pt x="54" y="16"/>
                  </a:lnTo>
                  <a:lnTo>
                    <a:pt x="58" y="9"/>
                  </a:lnTo>
                  <a:lnTo>
                    <a:pt x="58" y="5"/>
                  </a:lnTo>
                  <a:lnTo>
                    <a:pt x="54" y="3"/>
                  </a:lnTo>
                  <a:lnTo>
                    <a:pt x="47" y="0"/>
                  </a:lnTo>
                  <a:lnTo>
                    <a:pt x="36" y="3"/>
                  </a:lnTo>
                  <a:lnTo>
                    <a:pt x="24" y="5"/>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6" name="Freeform 683">
              <a:extLst>
                <a:ext uri="{FF2B5EF4-FFF2-40B4-BE49-F238E27FC236}">
                  <a16:creationId xmlns:a16="http://schemas.microsoft.com/office/drawing/2014/main" xmlns="" id="{8E12842F-A5BB-DB41-B147-F58F9E3F68CB}"/>
                </a:ext>
              </a:extLst>
            </p:cNvPr>
            <p:cNvSpPr>
              <a:spLocks/>
            </p:cNvSpPr>
            <p:nvPr/>
          </p:nvSpPr>
          <p:spPr bwMode="auto">
            <a:xfrm>
              <a:off x="1601" y="3656"/>
              <a:ext cx="58" cy="30"/>
            </a:xfrm>
            <a:custGeom>
              <a:avLst/>
              <a:gdLst>
                <a:gd name="T0" fmla="*/ 4 w 58"/>
                <a:gd name="T1" fmla="*/ 16 h 30"/>
                <a:gd name="T2" fmla="*/ 4 w 58"/>
                <a:gd name="T3" fmla="*/ 16 h 30"/>
                <a:gd name="T4" fmla="*/ 0 w 58"/>
                <a:gd name="T5" fmla="*/ 23 h 30"/>
                <a:gd name="T6" fmla="*/ 0 w 58"/>
                <a:gd name="T7" fmla="*/ 27 h 30"/>
                <a:gd name="T8" fmla="*/ 4 w 58"/>
                <a:gd name="T9" fmla="*/ 30 h 30"/>
                <a:gd name="T10" fmla="*/ 11 w 58"/>
                <a:gd name="T11" fmla="*/ 30 h 30"/>
                <a:gd name="T12" fmla="*/ 11 w 58"/>
                <a:gd name="T13" fmla="*/ 30 h 30"/>
                <a:gd name="T14" fmla="*/ 22 w 58"/>
                <a:gd name="T15" fmla="*/ 30 h 30"/>
                <a:gd name="T16" fmla="*/ 33 w 58"/>
                <a:gd name="T17" fmla="*/ 25 h 30"/>
                <a:gd name="T18" fmla="*/ 45 w 58"/>
                <a:gd name="T19" fmla="*/ 21 h 30"/>
                <a:gd name="T20" fmla="*/ 54 w 58"/>
                <a:gd name="T21" fmla="*/ 16 h 30"/>
                <a:gd name="T22" fmla="*/ 54 w 58"/>
                <a:gd name="T23" fmla="*/ 16 h 30"/>
                <a:gd name="T24" fmla="*/ 58 w 58"/>
                <a:gd name="T25" fmla="*/ 9 h 30"/>
                <a:gd name="T26" fmla="*/ 58 w 58"/>
                <a:gd name="T27" fmla="*/ 5 h 30"/>
                <a:gd name="T28" fmla="*/ 54 w 58"/>
                <a:gd name="T29" fmla="*/ 3 h 30"/>
                <a:gd name="T30" fmla="*/ 47 w 58"/>
                <a:gd name="T31" fmla="*/ 0 h 30"/>
                <a:gd name="T32" fmla="*/ 47 w 58"/>
                <a:gd name="T33" fmla="*/ 0 h 30"/>
                <a:gd name="T34" fmla="*/ 36 w 58"/>
                <a:gd name="T35" fmla="*/ 3 h 30"/>
                <a:gd name="T36" fmla="*/ 24 w 58"/>
                <a:gd name="T37" fmla="*/ 5 h 30"/>
                <a:gd name="T38" fmla="*/ 13 w 58"/>
                <a:gd name="T39" fmla="*/ 9 h 30"/>
                <a:gd name="T40" fmla="*/ 4 w 5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30">
                  <a:moveTo>
                    <a:pt x="4" y="16"/>
                  </a:moveTo>
                  <a:lnTo>
                    <a:pt x="4" y="16"/>
                  </a:lnTo>
                  <a:lnTo>
                    <a:pt x="0" y="23"/>
                  </a:lnTo>
                  <a:lnTo>
                    <a:pt x="0" y="27"/>
                  </a:lnTo>
                  <a:lnTo>
                    <a:pt x="4" y="30"/>
                  </a:lnTo>
                  <a:lnTo>
                    <a:pt x="11" y="30"/>
                  </a:lnTo>
                  <a:lnTo>
                    <a:pt x="22" y="30"/>
                  </a:lnTo>
                  <a:lnTo>
                    <a:pt x="33" y="25"/>
                  </a:lnTo>
                  <a:lnTo>
                    <a:pt x="45" y="21"/>
                  </a:lnTo>
                  <a:lnTo>
                    <a:pt x="54" y="16"/>
                  </a:lnTo>
                  <a:lnTo>
                    <a:pt x="58" y="9"/>
                  </a:lnTo>
                  <a:lnTo>
                    <a:pt x="58" y="5"/>
                  </a:lnTo>
                  <a:lnTo>
                    <a:pt x="54" y="3"/>
                  </a:lnTo>
                  <a:lnTo>
                    <a:pt x="47" y="0"/>
                  </a:lnTo>
                  <a:lnTo>
                    <a:pt x="36" y="3"/>
                  </a:lnTo>
                  <a:lnTo>
                    <a:pt x="24" y="5"/>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7" name="Freeform 684">
              <a:extLst>
                <a:ext uri="{FF2B5EF4-FFF2-40B4-BE49-F238E27FC236}">
                  <a16:creationId xmlns:a16="http://schemas.microsoft.com/office/drawing/2014/main" xmlns="" id="{48227E29-41B0-9344-9AA0-4D9FFC0EE4C1}"/>
                </a:ext>
              </a:extLst>
            </p:cNvPr>
            <p:cNvSpPr>
              <a:spLocks/>
            </p:cNvSpPr>
            <p:nvPr/>
          </p:nvSpPr>
          <p:spPr bwMode="auto">
            <a:xfrm>
              <a:off x="1551" y="3659"/>
              <a:ext cx="61" cy="29"/>
            </a:xfrm>
            <a:custGeom>
              <a:avLst/>
              <a:gdLst>
                <a:gd name="T0" fmla="*/ 7 w 61"/>
                <a:gd name="T1" fmla="*/ 13 h 29"/>
                <a:gd name="T2" fmla="*/ 7 w 61"/>
                <a:gd name="T3" fmla="*/ 13 h 29"/>
                <a:gd name="T4" fmla="*/ 2 w 61"/>
                <a:gd name="T5" fmla="*/ 20 h 29"/>
                <a:gd name="T6" fmla="*/ 0 w 61"/>
                <a:gd name="T7" fmla="*/ 24 h 29"/>
                <a:gd name="T8" fmla="*/ 5 w 61"/>
                <a:gd name="T9" fmla="*/ 27 h 29"/>
                <a:gd name="T10" fmla="*/ 14 w 61"/>
                <a:gd name="T11" fmla="*/ 29 h 29"/>
                <a:gd name="T12" fmla="*/ 14 w 61"/>
                <a:gd name="T13" fmla="*/ 29 h 29"/>
                <a:gd name="T14" fmla="*/ 25 w 61"/>
                <a:gd name="T15" fmla="*/ 27 h 29"/>
                <a:gd name="T16" fmla="*/ 36 w 61"/>
                <a:gd name="T17" fmla="*/ 24 h 29"/>
                <a:gd name="T18" fmla="*/ 45 w 61"/>
                <a:gd name="T19" fmla="*/ 20 h 29"/>
                <a:gd name="T20" fmla="*/ 54 w 61"/>
                <a:gd name="T21" fmla="*/ 13 h 29"/>
                <a:gd name="T22" fmla="*/ 54 w 61"/>
                <a:gd name="T23" fmla="*/ 13 h 29"/>
                <a:gd name="T24" fmla="*/ 59 w 61"/>
                <a:gd name="T25" fmla="*/ 6 h 29"/>
                <a:gd name="T26" fmla="*/ 61 w 61"/>
                <a:gd name="T27" fmla="*/ 2 h 29"/>
                <a:gd name="T28" fmla="*/ 56 w 61"/>
                <a:gd name="T29" fmla="*/ 0 h 29"/>
                <a:gd name="T30" fmla="*/ 47 w 61"/>
                <a:gd name="T31" fmla="*/ 0 h 29"/>
                <a:gd name="T32" fmla="*/ 47 w 61"/>
                <a:gd name="T33" fmla="*/ 0 h 29"/>
                <a:gd name="T34" fmla="*/ 38 w 61"/>
                <a:gd name="T35" fmla="*/ 0 h 29"/>
                <a:gd name="T36" fmla="*/ 25 w 61"/>
                <a:gd name="T37" fmla="*/ 4 h 29"/>
                <a:gd name="T38" fmla="*/ 16 w 61"/>
                <a:gd name="T39" fmla="*/ 9 h 29"/>
                <a:gd name="T40" fmla="*/ 7 w 6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9">
                  <a:moveTo>
                    <a:pt x="7" y="13"/>
                  </a:moveTo>
                  <a:lnTo>
                    <a:pt x="7" y="13"/>
                  </a:lnTo>
                  <a:lnTo>
                    <a:pt x="2" y="20"/>
                  </a:lnTo>
                  <a:lnTo>
                    <a:pt x="0" y="24"/>
                  </a:lnTo>
                  <a:lnTo>
                    <a:pt x="5" y="27"/>
                  </a:lnTo>
                  <a:lnTo>
                    <a:pt x="14" y="29"/>
                  </a:lnTo>
                  <a:lnTo>
                    <a:pt x="25" y="27"/>
                  </a:lnTo>
                  <a:lnTo>
                    <a:pt x="36" y="24"/>
                  </a:lnTo>
                  <a:lnTo>
                    <a:pt x="45" y="20"/>
                  </a:lnTo>
                  <a:lnTo>
                    <a:pt x="54" y="13"/>
                  </a:lnTo>
                  <a:lnTo>
                    <a:pt x="59" y="6"/>
                  </a:lnTo>
                  <a:lnTo>
                    <a:pt x="61" y="2"/>
                  </a:lnTo>
                  <a:lnTo>
                    <a:pt x="56" y="0"/>
                  </a:lnTo>
                  <a:lnTo>
                    <a:pt x="47" y="0"/>
                  </a:lnTo>
                  <a:lnTo>
                    <a:pt x="38" y="0"/>
                  </a:lnTo>
                  <a:lnTo>
                    <a:pt x="25" y="4"/>
                  </a:lnTo>
                  <a:lnTo>
                    <a:pt x="16"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8" name="Freeform 685">
              <a:extLst>
                <a:ext uri="{FF2B5EF4-FFF2-40B4-BE49-F238E27FC236}">
                  <a16:creationId xmlns:a16="http://schemas.microsoft.com/office/drawing/2014/main" xmlns="" id="{991A81A2-7E71-CE46-934E-21CE646CA9B2}"/>
                </a:ext>
              </a:extLst>
            </p:cNvPr>
            <p:cNvSpPr>
              <a:spLocks/>
            </p:cNvSpPr>
            <p:nvPr/>
          </p:nvSpPr>
          <p:spPr bwMode="auto">
            <a:xfrm>
              <a:off x="1551" y="3659"/>
              <a:ext cx="61" cy="29"/>
            </a:xfrm>
            <a:custGeom>
              <a:avLst/>
              <a:gdLst>
                <a:gd name="T0" fmla="*/ 7 w 61"/>
                <a:gd name="T1" fmla="*/ 13 h 29"/>
                <a:gd name="T2" fmla="*/ 7 w 61"/>
                <a:gd name="T3" fmla="*/ 13 h 29"/>
                <a:gd name="T4" fmla="*/ 2 w 61"/>
                <a:gd name="T5" fmla="*/ 20 h 29"/>
                <a:gd name="T6" fmla="*/ 0 w 61"/>
                <a:gd name="T7" fmla="*/ 24 h 29"/>
                <a:gd name="T8" fmla="*/ 5 w 61"/>
                <a:gd name="T9" fmla="*/ 27 h 29"/>
                <a:gd name="T10" fmla="*/ 14 w 61"/>
                <a:gd name="T11" fmla="*/ 29 h 29"/>
                <a:gd name="T12" fmla="*/ 14 w 61"/>
                <a:gd name="T13" fmla="*/ 29 h 29"/>
                <a:gd name="T14" fmla="*/ 25 w 61"/>
                <a:gd name="T15" fmla="*/ 27 h 29"/>
                <a:gd name="T16" fmla="*/ 36 w 61"/>
                <a:gd name="T17" fmla="*/ 24 h 29"/>
                <a:gd name="T18" fmla="*/ 45 w 61"/>
                <a:gd name="T19" fmla="*/ 20 h 29"/>
                <a:gd name="T20" fmla="*/ 54 w 61"/>
                <a:gd name="T21" fmla="*/ 13 h 29"/>
                <a:gd name="T22" fmla="*/ 54 w 61"/>
                <a:gd name="T23" fmla="*/ 13 h 29"/>
                <a:gd name="T24" fmla="*/ 59 w 61"/>
                <a:gd name="T25" fmla="*/ 6 h 29"/>
                <a:gd name="T26" fmla="*/ 61 w 61"/>
                <a:gd name="T27" fmla="*/ 2 h 29"/>
                <a:gd name="T28" fmla="*/ 56 w 61"/>
                <a:gd name="T29" fmla="*/ 0 h 29"/>
                <a:gd name="T30" fmla="*/ 47 w 61"/>
                <a:gd name="T31" fmla="*/ 0 h 29"/>
                <a:gd name="T32" fmla="*/ 47 w 61"/>
                <a:gd name="T33" fmla="*/ 0 h 29"/>
                <a:gd name="T34" fmla="*/ 38 w 61"/>
                <a:gd name="T35" fmla="*/ 0 h 29"/>
                <a:gd name="T36" fmla="*/ 25 w 61"/>
                <a:gd name="T37" fmla="*/ 4 h 29"/>
                <a:gd name="T38" fmla="*/ 16 w 61"/>
                <a:gd name="T39" fmla="*/ 9 h 29"/>
                <a:gd name="T40" fmla="*/ 7 w 6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9">
                  <a:moveTo>
                    <a:pt x="7" y="13"/>
                  </a:moveTo>
                  <a:lnTo>
                    <a:pt x="7" y="13"/>
                  </a:lnTo>
                  <a:lnTo>
                    <a:pt x="2" y="20"/>
                  </a:lnTo>
                  <a:lnTo>
                    <a:pt x="0" y="24"/>
                  </a:lnTo>
                  <a:lnTo>
                    <a:pt x="5" y="27"/>
                  </a:lnTo>
                  <a:lnTo>
                    <a:pt x="14" y="29"/>
                  </a:lnTo>
                  <a:lnTo>
                    <a:pt x="25" y="27"/>
                  </a:lnTo>
                  <a:lnTo>
                    <a:pt x="36" y="24"/>
                  </a:lnTo>
                  <a:lnTo>
                    <a:pt x="45" y="20"/>
                  </a:lnTo>
                  <a:lnTo>
                    <a:pt x="54" y="13"/>
                  </a:lnTo>
                  <a:lnTo>
                    <a:pt x="59" y="6"/>
                  </a:lnTo>
                  <a:lnTo>
                    <a:pt x="61" y="2"/>
                  </a:lnTo>
                  <a:lnTo>
                    <a:pt x="56" y="0"/>
                  </a:lnTo>
                  <a:lnTo>
                    <a:pt x="47" y="0"/>
                  </a:lnTo>
                  <a:lnTo>
                    <a:pt x="38" y="0"/>
                  </a:lnTo>
                  <a:lnTo>
                    <a:pt x="25" y="4"/>
                  </a:lnTo>
                  <a:lnTo>
                    <a:pt x="16"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69" name="Freeform 686">
              <a:extLst>
                <a:ext uri="{FF2B5EF4-FFF2-40B4-BE49-F238E27FC236}">
                  <a16:creationId xmlns:a16="http://schemas.microsoft.com/office/drawing/2014/main" xmlns="" id="{A93DC76E-9CF5-8140-9C10-A89EAFBAE456}"/>
                </a:ext>
              </a:extLst>
            </p:cNvPr>
            <p:cNvSpPr>
              <a:spLocks/>
            </p:cNvSpPr>
            <p:nvPr/>
          </p:nvSpPr>
          <p:spPr bwMode="auto">
            <a:xfrm>
              <a:off x="5328" y="3582"/>
              <a:ext cx="68" cy="32"/>
            </a:xfrm>
            <a:custGeom>
              <a:avLst/>
              <a:gdLst>
                <a:gd name="T0" fmla="*/ 7 w 68"/>
                <a:gd name="T1" fmla="*/ 16 h 32"/>
                <a:gd name="T2" fmla="*/ 7 w 68"/>
                <a:gd name="T3" fmla="*/ 16 h 32"/>
                <a:gd name="T4" fmla="*/ 16 w 68"/>
                <a:gd name="T5" fmla="*/ 23 h 32"/>
                <a:gd name="T6" fmla="*/ 27 w 68"/>
                <a:gd name="T7" fmla="*/ 27 h 32"/>
                <a:gd name="T8" fmla="*/ 41 w 68"/>
                <a:gd name="T9" fmla="*/ 29 h 32"/>
                <a:gd name="T10" fmla="*/ 54 w 68"/>
                <a:gd name="T11" fmla="*/ 32 h 32"/>
                <a:gd name="T12" fmla="*/ 54 w 68"/>
                <a:gd name="T13" fmla="*/ 32 h 32"/>
                <a:gd name="T14" fmla="*/ 63 w 68"/>
                <a:gd name="T15" fmla="*/ 29 h 32"/>
                <a:gd name="T16" fmla="*/ 68 w 68"/>
                <a:gd name="T17" fmla="*/ 25 h 32"/>
                <a:gd name="T18" fmla="*/ 68 w 68"/>
                <a:gd name="T19" fmla="*/ 20 h 32"/>
                <a:gd name="T20" fmla="*/ 63 w 68"/>
                <a:gd name="T21" fmla="*/ 16 h 32"/>
                <a:gd name="T22" fmla="*/ 63 w 68"/>
                <a:gd name="T23" fmla="*/ 16 h 32"/>
                <a:gd name="T24" fmla="*/ 54 w 68"/>
                <a:gd name="T25" fmla="*/ 9 h 32"/>
                <a:gd name="T26" fmla="*/ 43 w 68"/>
                <a:gd name="T27" fmla="*/ 5 h 32"/>
                <a:gd name="T28" fmla="*/ 29 w 68"/>
                <a:gd name="T29" fmla="*/ 2 h 32"/>
                <a:gd name="T30" fmla="*/ 16 w 68"/>
                <a:gd name="T31" fmla="*/ 0 h 32"/>
                <a:gd name="T32" fmla="*/ 16 w 68"/>
                <a:gd name="T33" fmla="*/ 0 h 32"/>
                <a:gd name="T34" fmla="*/ 7 w 68"/>
                <a:gd name="T35" fmla="*/ 2 h 32"/>
                <a:gd name="T36" fmla="*/ 2 w 68"/>
                <a:gd name="T37" fmla="*/ 5 h 32"/>
                <a:gd name="T38" fmla="*/ 0 w 68"/>
                <a:gd name="T39" fmla="*/ 9 h 32"/>
                <a:gd name="T40" fmla="*/ 7 w 6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2">
                  <a:moveTo>
                    <a:pt x="7" y="16"/>
                  </a:moveTo>
                  <a:lnTo>
                    <a:pt x="7" y="16"/>
                  </a:lnTo>
                  <a:lnTo>
                    <a:pt x="16" y="23"/>
                  </a:lnTo>
                  <a:lnTo>
                    <a:pt x="27" y="27"/>
                  </a:lnTo>
                  <a:lnTo>
                    <a:pt x="41" y="29"/>
                  </a:lnTo>
                  <a:lnTo>
                    <a:pt x="54" y="32"/>
                  </a:lnTo>
                  <a:lnTo>
                    <a:pt x="63" y="29"/>
                  </a:lnTo>
                  <a:lnTo>
                    <a:pt x="68" y="25"/>
                  </a:lnTo>
                  <a:lnTo>
                    <a:pt x="68" y="20"/>
                  </a:lnTo>
                  <a:lnTo>
                    <a:pt x="63" y="16"/>
                  </a:lnTo>
                  <a:lnTo>
                    <a:pt x="54" y="9"/>
                  </a:lnTo>
                  <a:lnTo>
                    <a:pt x="43" y="5"/>
                  </a:lnTo>
                  <a:lnTo>
                    <a:pt x="29" y="2"/>
                  </a:lnTo>
                  <a:lnTo>
                    <a:pt x="16" y="0"/>
                  </a:lnTo>
                  <a:lnTo>
                    <a:pt x="7" y="2"/>
                  </a:lnTo>
                  <a:lnTo>
                    <a:pt x="2" y="5"/>
                  </a:lnTo>
                  <a:lnTo>
                    <a:pt x="0"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0" name="Freeform 687">
              <a:extLst>
                <a:ext uri="{FF2B5EF4-FFF2-40B4-BE49-F238E27FC236}">
                  <a16:creationId xmlns:a16="http://schemas.microsoft.com/office/drawing/2014/main" xmlns="" id="{ED24B7D8-ADA3-6E42-8B0D-41159322244F}"/>
                </a:ext>
              </a:extLst>
            </p:cNvPr>
            <p:cNvSpPr>
              <a:spLocks/>
            </p:cNvSpPr>
            <p:nvPr/>
          </p:nvSpPr>
          <p:spPr bwMode="auto">
            <a:xfrm>
              <a:off x="5328" y="3582"/>
              <a:ext cx="68" cy="32"/>
            </a:xfrm>
            <a:custGeom>
              <a:avLst/>
              <a:gdLst>
                <a:gd name="T0" fmla="*/ 7 w 68"/>
                <a:gd name="T1" fmla="*/ 16 h 32"/>
                <a:gd name="T2" fmla="*/ 7 w 68"/>
                <a:gd name="T3" fmla="*/ 16 h 32"/>
                <a:gd name="T4" fmla="*/ 16 w 68"/>
                <a:gd name="T5" fmla="*/ 23 h 32"/>
                <a:gd name="T6" fmla="*/ 27 w 68"/>
                <a:gd name="T7" fmla="*/ 27 h 32"/>
                <a:gd name="T8" fmla="*/ 41 w 68"/>
                <a:gd name="T9" fmla="*/ 29 h 32"/>
                <a:gd name="T10" fmla="*/ 54 w 68"/>
                <a:gd name="T11" fmla="*/ 32 h 32"/>
                <a:gd name="T12" fmla="*/ 54 w 68"/>
                <a:gd name="T13" fmla="*/ 32 h 32"/>
                <a:gd name="T14" fmla="*/ 63 w 68"/>
                <a:gd name="T15" fmla="*/ 29 h 32"/>
                <a:gd name="T16" fmla="*/ 68 w 68"/>
                <a:gd name="T17" fmla="*/ 25 h 32"/>
                <a:gd name="T18" fmla="*/ 68 w 68"/>
                <a:gd name="T19" fmla="*/ 20 h 32"/>
                <a:gd name="T20" fmla="*/ 63 w 68"/>
                <a:gd name="T21" fmla="*/ 16 h 32"/>
                <a:gd name="T22" fmla="*/ 63 w 68"/>
                <a:gd name="T23" fmla="*/ 16 h 32"/>
                <a:gd name="T24" fmla="*/ 54 w 68"/>
                <a:gd name="T25" fmla="*/ 9 h 32"/>
                <a:gd name="T26" fmla="*/ 43 w 68"/>
                <a:gd name="T27" fmla="*/ 5 h 32"/>
                <a:gd name="T28" fmla="*/ 29 w 68"/>
                <a:gd name="T29" fmla="*/ 2 h 32"/>
                <a:gd name="T30" fmla="*/ 16 w 68"/>
                <a:gd name="T31" fmla="*/ 0 h 32"/>
                <a:gd name="T32" fmla="*/ 16 w 68"/>
                <a:gd name="T33" fmla="*/ 0 h 32"/>
                <a:gd name="T34" fmla="*/ 7 w 68"/>
                <a:gd name="T35" fmla="*/ 2 h 32"/>
                <a:gd name="T36" fmla="*/ 2 w 68"/>
                <a:gd name="T37" fmla="*/ 5 h 32"/>
                <a:gd name="T38" fmla="*/ 0 w 68"/>
                <a:gd name="T39" fmla="*/ 9 h 32"/>
                <a:gd name="T40" fmla="*/ 7 w 68"/>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32">
                  <a:moveTo>
                    <a:pt x="7" y="16"/>
                  </a:moveTo>
                  <a:lnTo>
                    <a:pt x="7" y="16"/>
                  </a:lnTo>
                  <a:lnTo>
                    <a:pt x="16" y="23"/>
                  </a:lnTo>
                  <a:lnTo>
                    <a:pt x="27" y="27"/>
                  </a:lnTo>
                  <a:lnTo>
                    <a:pt x="41" y="29"/>
                  </a:lnTo>
                  <a:lnTo>
                    <a:pt x="54" y="32"/>
                  </a:lnTo>
                  <a:lnTo>
                    <a:pt x="63" y="29"/>
                  </a:lnTo>
                  <a:lnTo>
                    <a:pt x="68" y="25"/>
                  </a:lnTo>
                  <a:lnTo>
                    <a:pt x="68" y="20"/>
                  </a:lnTo>
                  <a:lnTo>
                    <a:pt x="63" y="16"/>
                  </a:lnTo>
                  <a:lnTo>
                    <a:pt x="54" y="9"/>
                  </a:lnTo>
                  <a:lnTo>
                    <a:pt x="43" y="5"/>
                  </a:lnTo>
                  <a:lnTo>
                    <a:pt x="29" y="2"/>
                  </a:lnTo>
                  <a:lnTo>
                    <a:pt x="16" y="0"/>
                  </a:lnTo>
                  <a:lnTo>
                    <a:pt x="7" y="2"/>
                  </a:lnTo>
                  <a:lnTo>
                    <a:pt x="2" y="5"/>
                  </a:lnTo>
                  <a:lnTo>
                    <a:pt x="0"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1" name="Freeform 688">
              <a:extLst>
                <a:ext uri="{FF2B5EF4-FFF2-40B4-BE49-F238E27FC236}">
                  <a16:creationId xmlns:a16="http://schemas.microsoft.com/office/drawing/2014/main" xmlns="" id="{DA0646EF-FB7E-6C4D-9EAE-8F041D37B831}"/>
                </a:ext>
              </a:extLst>
            </p:cNvPr>
            <p:cNvSpPr>
              <a:spLocks/>
            </p:cNvSpPr>
            <p:nvPr/>
          </p:nvSpPr>
          <p:spPr bwMode="auto">
            <a:xfrm>
              <a:off x="5272" y="3582"/>
              <a:ext cx="67" cy="32"/>
            </a:xfrm>
            <a:custGeom>
              <a:avLst/>
              <a:gdLst>
                <a:gd name="T0" fmla="*/ 4 w 67"/>
                <a:gd name="T1" fmla="*/ 16 h 32"/>
                <a:gd name="T2" fmla="*/ 4 w 67"/>
                <a:gd name="T3" fmla="*/ 16 h 32"/>
                <a:gd name="T4" fmla="*/ 15 w 67"/>
                <a:gd name="T5" fmla="*/ 23 h 32"/>
                <a:gd name="T6" fmla="*/ 27 w 67"/>
                <a:gd name="T7" fmla="*/ 27 h 32"/>
                <a:gd name="T8" fmla="*/ 40 w 67"/>
                <a:gd name="T9" fmla="*/ 29 h 32"/>
                <a:gd name="T10" fmla="*/ 51 w 67"/>
                <a:gd name="T11" fmla="*/ 32 h 32"/>
                <a:gd name="T12" fmla="*/ 51 w 67"/>
                <a:gd name="T13" fmla="*/ 32 h 32"/>
                <a:gd name="T14" fmla="*/ 60 w 67"/>
                <a:gd name="T15" fmla="*/ 29 h 32"/>
                <a:gd name="T16" fmla="*/ 67 w 67"/>
                <a:gd name="T17" fmla="*/ 27 h 32"/>
                <a:gd name="T18" fmla="*/ 67 w 67"/>
                <a:gd name="T19" fmla="*/ 23 h 32"/>
                <a:gd name="T20" fmla="*/ 63 w 67"/>
                <a:gd name="T21" fmla="*/ 16 h 32"/>
                <a:gd name="T22" fmla="*/ 63 w 67"/>
                <a:gd name="T23" fmla="*/ 16 h 32"/>
                <a:gd name="T24" fmla="*/ 51 w 67"/>
                <a:gd name="T25" fmla="*/ 9 h 32"/>
                <a:gd name="T26" fmla="*/ 40 w 67"/>
                <a:gd name="T27" fmla="*/ 5 h 32"/>
                <a:gd name="T28" fmla="*/ 27 w 67"/>
                <a:gd name="T29" fmla="*/ 2 h 32"/>
                <a:gd name="T30" fmla="*/ 15 w 67"/>
                <a:gd name="T31" fmla="*/ 0 h 32"/>
                <a:gd name="T32" fmla="*/ 15 w 67"/>
                <a:gd name="T33" fmla="*/ 0 h 32"/>
                <a:gd name="T34" fmla="*/ 6 w 67"/>
                <a:gd name="T35" fmla="*/ 2 h 32"/>
                <a:gd name="T36" fmla="*/ 0 w 67"/>
                <a:gd name="T37" fmla="*/ 5 h 32"/>
                <a:gd name="T38" fmla="*/ 0 w 67"/>
                <a:gd name="T39" fmla="*/ 11 h 32"/>
                <a:gd name="T40" fmla="*/ 4 w 6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2">
                  <a:moveTo>
                    <a:pt x="4" y="16"/>
                  </a:moveTo>
                  <a:lnTo>
                    <a:pt x="4" y="16"/>
                  </a:lnTo>
                  <a:lnTo>
                    <a:pt x="15" y="23"/>
                  </a:lnTo>
                  <a:lnTo>
                    <a:pt x="27" y="27"/>
                  </a:lnTo>
                  <a:lnTo>
                    <a:pt x="40" y="29"/>
                  </a:lnTo>
                  <a:lnTo>
                    <a:pt x="51" y="32"/>
                  </a:lnTo>
                  <a:lnTo>
                    <a:pt x="60" y="29"/>
                  </a:lnTo>
                  <a:lnTo>
                    <a:pt x="67" y="27"/>
                  </a:lnTo>
                  <a:lnTo>
                    <a:pt x="67" y="23"/>
                  </a:lnTo>
                  <a:lnTo>
                    <a:pt x="63" y="16"/>
                  </a:lnTo>
                  <a:lnTo>
                    <a:pt x="51" y="9"/>
                  </a:lnTo>
                  <a:lnTo>
                    <a:pt x="40" y="5"/>
                  </a:lnTo>
                  <a:lnTo>
                    <a:pt x="27" y="2"/>
                  </a:lnTo>
                  <a:lnTo>
                    <a:pt x="15" y="0"/>
                  </a:lnTo>
                  <a:lnTo>
                    <a:pt x="6" y="2"/>
                  </a:lnTo>
                  <a:lnTo>
                    <a:pt x="0" y="5"/>
                  </a:lnTo>
                  <a:lnTo>
                    <a:pt x="0" y="11"/>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2" name="Freeform 689">
              <a:extLst>
                <a:ext uri="{FF2B5EF4-FFF2-40B4-BE49-F238E27FC236}">
                  <a16:creationId xmlns:a16="http://schemas.microsoft.com/office/drawing/2014/main" xmlns="" id="{3568F35C-851A-6C46-90B5-8072EB5F6E03}"/>
                </a:ext>
              </a:extLst>
            </p:cNvPr>
            <p:cNvSpPr>
              <a:spLocks/>
            </p:cNvSpPr>
            <p:nvPr/>
          </p:nvSpPr>
          <p:spPr bwMode="auto">
            <a:xfrm>
              <a:off x="5272" y="3582"/>
              <a:ext cx="67" cy="32"/>
            </a:xfrm>
            <a:custGeom>
              <a:avLst/>
              <a:gdLst>
                <a:gd name="T0" fmla="*/ 4 w 67"/>
                <a:gd name="T1" fmla="*/ 16 h 32"/>
                <a:gd name="T2" fmla="*/ 4 w 67"/>
                <a:gd name="T3" fmla="*/ 16 h 32"/>
                <a:gd name="T4" fmla="*/ 15 w 67"/>
                <a:gd name="T5" fmla="*/ 23 h 32"/>
                <a:gd name="T6" fmla="*/ 27 w 67"/>
                <a:gd name="T7" fmla="*/ 27 h 32"/>
                <a:gd name="T8" fmla="*/ 40 w 67"/>
                <a:gd name="T9" fmla="*/ 29 h 32"/>
                <a:gd name="T10" fmla="*/ 51 w 67"/>
                <a:gd name="T11" fmla="*/ 32 h 32"/>
                <a:gd name="T12" fmla="*/ 51 w 67"/>
                <a:gd name="T13" fmla="*/ 32 h 32"/>
                <a:gd name="T14" fmla="*/ 60 w 67"/>
                <a:gd name="T15" fmla="*/ 29 h 32"/>
                <a:gd name="T16" fmla="*/ 67 w 67"/>
                <a:gd name="T17" fmla="*/ 27 h 32"/>
                <a:gd name="T18" fmla="*/ 67 w 67"/>
                <a:gd name="T19" fmla="*/ 23 h 32"/>
                <a:gd name="T20" fmla="*/ 63 w 67"/>
                <a:gd name="T21" fmla="*/ 16 h 32"/>
                <a:gd name="T22" fmla="*/ 63 w 67"/>
                <a:gd name="T23" fmla="*/ 16 h 32"/>
                <a:gd name="T24" fmla="*/ 51 w 67"/>
                <a:gd name="T25" fmla="*/ 9 h 32"/>
                <a:gd name="T26" fmla="*/ 40 w 67"/>
                <a:gd name="T27" fmla="*/ 5 h 32"/>
                <a:gd name="T28" fmla="*/ 27 w 67"/>
                <a:gd name="T29" fmla="*/ 2 h 32"/>
                <a:gd name="T30" fmla="*/ 15 w 67"/>
                <a:gd name="T31" fmla="*/ 0 h 32"/>
                <a:gd name="T32" fmla="*/ 15 w 67"/>
                <a:gd name="T33" fmla="*/ 0 h 32"/>
                <a:gd name="T34" fmla="*/ 6 w 67"/>
                <a:gd name="T35" fmla="*/ 2 h 32"/>
                <a:gd name="T36" fmla="*/ 0 w 67"/>
                <a:gd name="T37" fmla="*/ 5 h 32"/>
                <a:gd name="T38" fmla="*/ 0 w 67"/>
                <a:gd name="T39" fmla="*/ 11 h 32"/>
                <a:gd name="T40" fmla="*/ 4 w 67"/>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32">
                  <a:moveTo>
                    <a:pt x="4" y="16"/>
                  </a:moveTo>
                  <a:lnTo>
                    <a:pt x="4" y="16"/>
                  </a:lnTo>
                  <a:lnTo>
                    <a:pt x="15" y="23"/>
                  </a:lnTo>
                  <a:lnTo>
                    <a:pt x="27" y="27"/>
                  </a:lnTo>
                  <a:lnTo>
                    <a:pt x="40" y="29"/>
                  </a:lnTo>
                  <a:lnTo>
                    <a:pt x="51" y="32"/>
                  </a:lnTo>
                  <a:lnTo>
                    <a:pt x="60" y="29"/>
                  </a:lnTo>
                  <a:lnTo>
                    <a:pt x="67" y="27"/>
                  </a:lnTo>
                  <a:lnTo>
                    <a:pt x="67" y="23"/>
                  </a:lnTo>
                  <a:lnTo>
                    <a:pt x="63" y="16"/>
                  </a:lnTo>
                  <a:lnTo>
                    <a:pt x="51" y="9"/>
                  </a:lnTo>
                  <a:lnTo>
                    <a:pt x="40" y="5"/>
                  </a:lnTo>
                  <a:lnTo>
                    <a:pt x="27" y="2"/>
                  </a:lnTo>
                  <a:lnTo>
                    <a:pt x="15" y="0"/>
                  </a:lnTo>
                  <a:lnTo>
                    <a:pt x="6" y="2"/>
                  </a:lnTo>
                  <a:lnTo>
                    <a:pt x="0" y="5"/>
                  </a:lnTo>
                  <a:lnTo>
                    <a:pt x="0" y="11"/>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3" name="Freeform 690">
              <a:extLst>
                <a:ext uri="{FF2B5EF4-FFF2-40B4-BE49-F238E27FC236}">
                  <a16:creationId xmlns:a16="http://schemas.microsoft.com/office/drawing/2014/main" xmlns="" id="{213CAC27-2072-D34C-94B9-F3668C88C2F5}"/>
                </a:ext>
              </a:extLst>
            </p:cNvPr>
            <p:cNvSpPr>
              <a:spLocks/>
            </p:cNvSpPr>
            <p:nvPr/>
          </p:nvSpPr>
          <p:spPr bwMode="auto">
            <a:xfrm>
              <a:off x="5105" y="3584"/>
              <a:ext cx="65" cy="32"/>
            </a:xfrm>
            <a:custGeom>
              <a:avLst/>
              <a:gdLst>
                <a:gd name="T0" fmla="*/ 4 w 65"/>
                <a:gd name="T1" fmla="*/ 16 h 32"/>
                <a:gd name="T2" fmla="*/ 4 w 65"/>
                <a:gd name="T3" fmla="*/ 16 h 32"/>
                <a:gd name="T4" fmla="*/ 14 w 65"/>
                <a:gd name="T5" fmla="*/ 23 h 32"/>
                <a:gd name="T6" fmla="*/ 27 w 65"/>
                <a:gd name="T7" fmla="*/ 27 h 32"/>
                <a:gd name="T8" fmla="*/ 38 w 65"/>
                <a:gd name="T9" fmla="*/ 30 h 32"/>
                <a:gd name="T10" fmla="*/ 52 w 65"/>
                <a:gd name="T11" fmla="*/ 32 h 32"/>
                <a:gd name="T12" fmla="*/ 52 w 65"/>
                <a:gd name="T13" fmla="*/ 32 h 32"/>
                <a:gd name="T14" fmla="*/ 61 w 65"/>
                <a:gd name="T15" fmla="*/ 30 h 32"/>
                <a:gd name="T16" fmla="*/ 65 w 65"/>
                <a:gd name="T17" fmla="*/ 25 h 32"/>
                <a:gd name="T18" fmla="*/ 65 w 65"/>
                <a:gd name="T19" fmla="*/ 21 h 32"/>
                <a:gd name="T20" fmla="*/ 61 w 65"/>
                <a:gd name="T21" fmla="*/ 16 h 32"/>
                <a:gd name="T22" fmla="*/ 61 w 65"/>
                <a:gd name="T23" fmla="*/ 16 h 32"/>
                <a:gd name="T24" fmla="*/ 52 w 65"/>
                <a:gd name="T25" fmla="*/ 9 h 32"/>
                <a:gd name="T26" fmla="*/ 38 w 65"/>
                <a:gd name="T27" fmla="*/ 5 h 32"/>
                <a:gd name="T28" fmla="*/ 27 w 65"/>
                <a:gd name="T29" fmla="*/ 3 h 32"/>
                <a:gd name="T30" fmla="*/ 16 w 65"/>
                <a:gd name="T31" fmla="*/ 0 h 32"/>
                <a:gd name="T32" fmla="*/ 16 w 65"/>
                <a:gd name="T33" fmla="*/ 0 h 32"/>
                <a:gd name="T34" fmla="*/ 4 w 65"/>
                <a:gd name="T35" fmla="*/ 3 h 32"/>
                <a:gd name="T36" fmla="*/ 0 w 65"/>
                <a:gd name="T37" fmla="*/ 5 h 32"/>
                <a:gd name="T38" fmla="*/ 0 w 65"/>
                <a:gd name="T39" fmla="*/ 9 h 32"/>
                <a:gd name="T40" fmla="*/ 4 w 6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2">
                  <a:moveTo>
                    <a:pt x="4" y="16"/>
                  </a:moveTo>
                  <a:lnTo>
                    <a:pt x="4" y="16"/>
                  </a:lnTo>
                  <a:lnTo>
                    <a:pt x="14" y="23"/>
                  </a:lnTo>
                  <a:lnTo>
                    <a:pt x="27" y="27"/>
                  </a:lnTo>
                  <a:lnTo>
                    <a:pt x="38" y="30"/>
                  </a:lnTo>
                  <a:lnTo>
                    <a:pt x="52" y="32"/>
                  </a:lnTo>
                  <a:lnTo>
                    <a:pt x="61" y="30"/>
                  </a:lnTo>
                  <a:lnTo>
                    <a:pt x="65" y="25"/>
                  </a:lnTo>
                  <a:lnTo>
                    <a:pt x="65" y="21"/>
                  </a:lnTo>
                  <a:lnTo>
                    <a:pt x="61" y="16"/>
                  </a:lnTo>
                  <a:lnTo>
                    <a:pt x="52" y="9"/>
                  </a:lnTo>
                  <a:lnTo>
                    <a:pt x="38" y="5"/>
                  </a:lnTo>
                  <a:lnTo>
                    <a:pt x="27" y="3"/>
                  </a:lnTo>
                  <a:lnTo>
                    <a:pt x="16" y="0"/>
                  </a:lnTo>
                  <a:lnTo>
                    <a:pt x="4" y="3"/>
                  </a:lnTo>
                  <a:lnTo>
                    <a:pt x="0" y="5"/>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4" name="Freeform 691">
              <a:extLst>
                <a:ext uri="{FF2B5EF4-FFF2-40B4-BE49-F238E27FC236}">
                  <a16:creationId xmlns:a16="http://schemas.microsoft.com/office/drawing/2014/main" xmlns="" id="{82FE52D6-2DDC-AE4B-80EE-59CA8D3894DE}"/>
                </a:ext>
              </a:extLst>
            </p:cNvPr>
            <p:cNvSpPr>
              <a:spLocks/>
            </p:cNvSpPr>
            <p:nvPr/>
          </p:nvSpPr>
          <p:spPr bwMode="auto">
            <a:xfrm>
              <a:off x="5105" y="3584"/>
              <a:ext cx="65" cy="32"/>
            </a:xfrm>
            <a:custGeom>
              <a:avLst/>
              <a:gdLst>
                <a:gd name="T0" fmla="*/ 4 w 65"/>
                <a:gd name="T1" fmla="*/ 16 h 32"/>
                <a:gd name="T2" fmla="*/ 4 w 65"/>
                <a:gd name="T3" fmla="*/ 16 h 32"/>
                <a:gd name="T4" fmla="*/ 14 w 65"/>
                <a:gd name="T5" fmla="*/ 23 h 32"/>
                <a:gd name="T6" fmla="*/ 27 w 65"/>
                <a:gd name="T7" fmla="*/ 27 h 32"/>
                <a:gd name="T8" fmla="*/ 38 w 65"/>
                <a:gd name="T9" fmla="*/ 30 h 32"/>
                <a:gd name="T10" fmla="*/ 52 w 65"/>
                <a:gd name="T11" fmla="*/ 32 h 32"/>
                <a:gd name="T12" fmla="*/ 52 w 65"/>
                <a:gd name="T13" fmla="*/ 32 h 32"/>
                <a:gd name="T14" fmla="*/ 61 w 65"/>
                <a:gd name="T15" fmla="*/ 30 h 32"/>
                <a:gd name="T16" fmla="*/ 65 w 65"/>
                <a:gd name="T17" fmla="*/ 25 h 32"/>
                <a:gd name="T18" fmla="*/ 65 w 65"/>
                <a:gd name="T19" fmla="*/ 21 h 32"/>
                <a:gd name="T20" fmla="*/ 61 w 65"/>
                <a:gd name="T21" fmla="*/ 16 h 32"/>
                <a:gd name="T22" fmla="*/ 61 w 65"/>
                <a:gd name="T23" fmla="*/ 16 h 32"/>
                <a:gd name="T24" fmla="*/ 52 w 65"/>
                <a:gd name="T25" fmla="*/ 9 h 32"/>
                <a:gd name="T26" fmla="*/ 38 w 65"/>
                <a:gd name="T27" fmla="*/ 5 h 32"/>
                <a:gd name="T28" fmla="*/ 27 w 65"/>
                <a:gd name="T29" fmla="*/ 3 h 32"/>
                <a:gd name="T30" fmla="*/ 16 w 65"/>
                <a:gd name="T31" fmla="*/ 0 h 32"/>
                <a:gd name="T32" fmla="*/ 16 w 65"/>
                <a:gd name="T33" fmla="*/ 0 h 32"/>
                <a:gd name="T34" fmla="*/ 4 w 65"/>
                <a:gd name="T35" fmla="*/ 3 h 32"/>
                <a:gd name="T36" fmla="*/ 0 w 65"/>
                <a:gd name="T37" fmla="*/ 5 h 32"/>
                <a:gd name="T38" fmla="*/ 0 w 65"/>
                <a:gd name="T39" fmla="*/ 9 h 32"/>
                <a:gd name="T40" fmla="*/ 4 w 6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2">
                  <a:moveTo>
                    <a:pt x="4" y="16"/>
                  </a:moveTo>
                  <a:lnTo>
                    <a:pt x="4" y="16"/>
                  </a:lnTo>
                  <a:lnTo>
                    <a:pt x="14" y="23"/>
                  </a:lnTo>
                  <a:lnTo>
                    <a:pt x="27" y="27"/>
                  </a:lnTo>
                  <a:lnTo>
                    <a:pt x="38" y="30"/>
                  </a:lnTo>
                  <a:lnTo>
                    <a:pt x="52" y="32"/>
                  </a:lnTo>
                  <a:lnTo>
                    <a:pt x="61" y="30"/>
                  </a:lnTo>
                  <a:lnTo>
                    <a:pt x="65" y="25"/>
                  </a:lnTo>
                  <a:lnTo>
                    <a:pt x="65" y="21"/>
                  </a:lnTo>
                  <a:lnTo>
                    <a:pt x="61" y="16"/>
                  </a:lnTo>
                  <a:lnTo>
                    <a:pt x="52" y="9"/>
                  </a:lnTo>
                  <a:lnTo>
                    <a:pt x="38" y="5"/>
                  </a:lnTo>
                  <a:lnTo>
                    <a:pt x="27" y="3"/>
                  </a:lnTo>
                  <a:lnTo>
                    <a:pt x="16" y="0"/>
                  </a:lnTo>
                  <a:lnTo>
                    <a:pt x="4" y="3"/>
                  </a:lnTo>
                  <a:lnTo>
                    <a:pt x="0" y="5"/>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5" name="Freeform 692">
              <a:extLst>
                <a:ext uri="{FF2B5EF4-FFF2-40B4-BE49-F238E27FC236}">
                  <a16:creationId xmlns:a16="http://schemas.microsoft.com/office/drawing/2014/main" xmlns="" id="{1583DD7F-4085-C049-B34E-3F91CC9D8070}"/>
                </a:ext>
              </a:extLst>
            </p:cNvPr>
            <p:cNvSpPr>
              <a:spLocks/>
            </p:cNvSpPr>
            <p:nvPr/>
          </p:nvSpPr>
          <p:spPr bwMode="auto">
            <a:xfrm>
              <a:off x="5051" y="3584"/>
              <a:ext cx="65" cy="32"/>
            </a:xfrm>
            <a:custGeom>
              <a:avLst/>
              <a:gdLst>
                <a:gd name="T0" fmla="*/ 4 w 65"/>
                <a:gd name="T1" fmla="*/ 16 h 32"/>
                <a:gd name="T2" fmla="*/ 4 w 65"/>
                <a:gd name="T3" fmla="*/ 16 h 32"/>
                <a:gd name="T4" fmla="*/ 13 w 65"/>
                <a:gd name="T5" fmla="*/ 23 h 32"/>
                <a:gd name="T6" fmla="*/ 25 w 65"/>
                <a:gd name="T7" fmla="*/ 27 h 32"/>
                <a:gd name="T8" fmla="*/ 38 w 65"/>
                <a:gd name="T9" fmla="*/ 30 h 32"/>
                <a:gd name="T10" fmla="*/ 49 w 65"/>
                <a:gd name="T11" fmla="*/ 32 h 32"/>
                <a:gd name="T12" fmla="*/ 49 w 65"/>
                <a:gd name="T13" fmla="*/ 32 h 32"/>
                <a:gd name="T14" fmla="*/ 58 w 65"/>
                <a:gd name="T15" fmla="*/ 30 h 32"/>
                <a:gd name="T16" fmla="*/ 63 w 65"/>
                <a:gd name="T17" fmla="*/ 27 h 32"/>
                <a:gd name="T18" fmla="*/ 65 w 65"/>
                <a:gd name="T19" fmla="*/ 23 h 32"/>
                <a:gd name="T20" fmla="*/ 58 w 65"/>
                <a:gd name="T21" fmla="*/ 16 h 32"/>
                <a:gd name="T22" fmla="*/ 58 w 65"/>
                <a:gd name="T23" fmla="*/ 16 h 32"/>
                <a:gd name="T24" fmla="*/ 49 w 65"/>
                <a:gd name="T25" fmla="*/ 9 h 32"/>
                <a:gd name="T26" fmla="*/ 38 w 65"/>
                <a:gd name="T27" fmla="*/ 5 h 32"/>
                <a:gd name="T28" fmla="*/ 27 w 65"/>
                <a:gd name="T29" fmla="*/ 3 h 32"/>
                <a:gd name="T30" fmla="*/ 13 w 65"/>
                <a:gd name="T31" fmla="*/ 0 h 32"/>
                <a:gd name="T32" fmla="*/ 13 w 65"/>
                <a:gd name="T33" fmla="*/ 0 h 32"/>
                <a:gd name="T34" fmla="*/ 4 w 65"/>
                <a:gd name="T35" fmla="*/ 3 h 32"/>
                <a:gd name="T36" fmla="*/ 0 w 65"/>
                <a:gd name="T37" fmla="*/ 5 h 32"/>
                <a:gd name="T38" fmla="*/ 0 w 65"/>
                <a:gd name="T39" fmla="*/ 12 h 32"/>
                <a:gd name="T40" fmla="*/ 4 w 6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2">
                  <a:moveTo>
                    <a:pt x="4" y="16"/>
                  </a:moveTo>
                  <a:lnTo>
                    <a:pt x="4" y="16"/>
                  </a:lnTo>
                  <a:lnTo>
                    <a:pt x="13" y="23"/>
                  </a:lnTo>
                  <a:lnTo>
                    <a:pt x="25" y="27"/>
                  </a:lnTo>
                  <a:lnTo>
                    <a:pt x="38" y="30"/>
                  </a:lnTo>
                  <a:lnTo>
                    <a:pt x="49" y="32"/>
                  </a:lnTo>
                  <a:lnTo>
                    <a:pt x="58" y="30"/>
                  </a:lnTo>
                  <a:lnTo>
                    <a:pt x="63" y="27"/>
                  </a:lnTo>
                  <a:lnTo>
                    <a:pt x="65" y="23"/>
                  </a:lnTo>
                  <a:lnTo>
                    <a:pt x="58" y="16"/>
                  </a:lnTo>
                  <a:lnTo>
                    <a:pt x="49" y="9"/>
                  </a:lnTo>
                  <a:lnTo>
                    <a:pt x="38" y="5"/>
                  </a:lnTo>
                  <a:lnTo>
                    <a:pt x="27" y="3"/>
                  </a:lnTo>
                  <a:lnTo>
                    <a:pt x="13" y="0"/>
                  </a:lnTo>
                  <a:lnTo>
                    <a:pt x="4" y="3"/>
                  </a:lnTo>
                  <a:lnTo>
                    <a:pt x="0" y="5"/>
                  </a:lnTo>
                  <a:lnTo>
                    <a:pt x="0" y="12"/>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6" name="Freeform 693">
              <a:extLst>
                <a:ext uri="{FF2B5EF4-FFF2-40B4-BE49-F238E27FC236}">
                  <a16:creationId xmlns:a16="http://schemas.microsoft.com/office/drawing/2014/main" xmlns="" id="{F3BC7AC9-ACDC-2241-BCCE-68C521C52E15}"/>
                </a:ext>
              </a:extLst>
            </p:cNvPr>
            <p:cNvSpPr>
              <a:spLocks/>
            </p:cNvSpPr>
            <p:nvPr/>
          </p:nvSpPr>
          <p:spPr bwMode="auto">
            <a:xfrm>
              <a:off x="5051" y="3584"/>
              <a:ext cx="65" cy="32"/>
            </a:xfrm>
            <a:custGeom>
              <a:avLst/>
              <a:gdLst>
                <a:gd name="T0" fmla="*/ 4 w 65"/>
                <a:gd name="T1" fmla="*/ 16 h 32"/>
                <a:gd name="T2" fmla="*/ 4 w 65"/>
                <a:gd name="T3" fmla="*/ 16 h 32"/>
                <a:gd name="T4" fmla="*/ 13 w 65"/>
                <a:gd name="T5" fmla="*/ 23 h 32"/>
                <a:gd name="T6" fmla="*/ 25 w 65"/>
                <a:gd name="T7" fmla="*/ 27 h 32"/>
                <a:gd name="T8" fmla="*/ 38 w 65"/>
                <a:gd name="T9" fmla="*/ 30 h 32"/>
                <a:gd name="T10" fmla="*/ 49 w 65"/>
                <a:gd name="T11" fmla="*/ 32 h 32"/>
                <a:gd name="T12" fmla="*/ 49 w 65"/>
                <a:gd name="T13" fmla="*/ 32 h 32"/>
                <a:gd name="T14" fmla="*/ 58 w 65"/>
                <a:gd name="T15" fmla="*/ 30 h 32"/>
                <a:gd name="T16" fmla="*/ 63 w 65"/>
                <a:gd name="T17" fmla="*/ 27 h 32"/>
                <a:gd name="T18" fmla="*/ 65 w 65"/>
                <a:gd name="T19" fmla="*/ 23 h 32"/>
                <a:gd name="T20" fmla="*/ 58 w 65"/>
                <a:gd name="T21" fmla="*/ 16 h 32"/>
                <a:gd name="T22" fmla="*/ 58 w 65"/>
                <a:gd name="T23" fmla="*/ 16 h 32"/>
                <a:gd name="T24" fmla="*/ 49 w 65"/>
                <a:gd name="T25" fmla="*/ 9 h 32"/>
                <a:gd name="T26" fmla="*/ 38 w 65"/>
                <a:gd name="T27" fmla="*/ 5 h 32"/>
                <a:gd name="T28" fmla="*/ 27 w 65"/>
                <a:gd name="T29" fmla="*/ 3 h 32"/>
                <a:gd name="T30" fmla="*/ 13 w 65"/>
                <a:gd name="T31" fmla="*/ 0 h 32"/>
                <a:gd name="T32" fmla="*/ 13 w 65"/>
                <a:gd name="T33" fmla="*/ 0 h 32"/>
                <a:gd name="T34" fmla="*/ 4 w 65"/>
                <a:gd name="T35" fmla="*/ 3 h 32"/>
                <a:gd name="T36" fmla="*/ 0 w 65"/>
                <a:gd name="T37" fmla="*/ 5 h 32"/>
                <a:gd name="T38" fmla="*/ 0 w 65"/>
                <a:gd name="T39" fmla="*/ 12 h 32"/>
                <a:gd name="T40" fmla="*/ 4 w 65"/>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32">
                  <a:moveTo>
                    <a:pt x="4" y="16"/>
                  </a:moveTo>
                  <a:lnTo>
                    <a:pt x="4" y="16"/>
                  </a:lnTo>
                  <a:lnTo>
                    <a:pt x="13" y="23"/>
                  </a:lnTo>
                  <a:lnTo>
                    <a:pt x="25" y="27"/>
                  </a:lnTo>
                  <a:lnTo>
                    <a:pt x="38" y="30"/>
                  </a:lnTo>
                  <a:lnTo>
                    <a:pt x="49" y="32"/>
                  </a:lnTo>
                  <a:lnTo>
                    <a:pt x="58" y="30"/>
                  </a:lnTo>
                  <a:lnTo>
                    <a:pt x="63" y="27"/>
                  </a:lnTo>
                  <a:lnTo>
                    <a:pt x="65" y="23"/>
                  </a:lnTo>
                  <a:lnTo>
                    <a:pt x="58" y="16"/>
                  </a:lnTo>
                  <a:lnTo>
                    <a:pt x="49" y="9"/>
                  </a:lnTo>
                  <a:lnTo>
                    <a:pt x="38" y="5"/>
                  </a:lnTo>
                  <a:lnTo>
                    <a:pt x="27" y="3"/>
                  </a:lnTo>
                  <a:lnTo>
                    <a:pt x="13" y="0"/>
                  </a:lnTo>
                  <a:lnTo>
                    <a:pt x="4" y="3"/>
                  </a:lnTo>
                  <a:lnTo>
                    <a:pt x="0" y="5"/>
                  </a:lnTo>
                  <a:lnTo>
                    <a:pt x="0" y="12"/>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7" name="Freeform 694">
              <a:extLst>
                <a:ext uri="{FF2B5EF4-FFF2-40B4-BE49-F238E27FC236}">
                  <a16:creationId xmlns:a16="http://schemas.microsoft.com/office/drawing/2014/main" xmlns="" id="{CBECA535-0DD7-C54D-8F72-24F6017AA9C9}"/>
                </a:ext>
              </a:extLst>
            </p:cNvPr>
            <p:cNvSpPr>
              <a:spLocks/>
            </p:cNvSpPr>
            <p:nvPr/>
          </p:nvSpPr>
          <p:spPr bwMode="auto">
            <a:xfrm>
              <a:off x="4997" y="3587"/>
              <a:ext cx="63" cy="29"/>
            </a:xfrm>
            <a:custGeom>
              <a:avLst/>
              <a:gdLst>
                <a:gd name="T0" fmla="*/ 7 w 63"/>
                <a:gd name="T1" fmla="*/ 13 h 29"/>
                <a:gd name="T2" fmla="*/ 7 w 63"/>
                <a:gd name="T3" fmla="*/ 13 h 29"/>
                <a:gd name="T4" fmla="*/ 16 w 63"/>
                <a:gd name="T5" fmla="*/ 20 h 29"/>
                <a:gd name="T6" fmla="*/ 27 w 63"/>
                <a:gd name="T7" fmla="*/ 24 h 29"/>
                <a:gd name="T8" fmla="*/ 38 w 63"/>
                <a:gd name="T9" fmla="*/ 29 h 29"/>
                <a:gd name="T10" fmla="*/ 49 w 63"/>
                <a:gd name="T11" fmla="*/ 29 h 29"/>
                <a:gd name="T12" fmla="*/ 49 w 63"/>
                <a:gd name="T13" fmla="*/ 29 h 29"/>
                <a:gd name="T14" fmla="*/ 58 w 63"/>
                <a:gd name="T15" fmla="*/ 27 h 29"/>
                <a:gd name="T16" fmla="*/ 63 w 63"/>
                <a:gd name="T17" fmla="*/ 24 h 29"/>
                <a:gd name="T18" fmla="*/ 63 w 63"/>
                <a:gd name="T19" fmla="*/ 20 h 29"/>
                <a:gd name="T20" fmla="*/ 58 w 63"/>
                <a:gd name="T21" fmla="*/ 13 h 29"/>
                <a:gd name="T22" fmla="*/ 58 w 63"/>
                <a:gd name="T23" fmla="*/ 13 h 29"/>
                <a:gd name="T24" fmla="*/ 49 w 63"/>
                <a:gd name="T25" fmla="*/ 9 h 29"/>
                <a:gd name="T26" fmla="*/ 38 w 63"/>
                <a:gd name="T27" fmla="*/ 4 h 29"/>
                <a:gd name="T28" fmla="*/ 27 w 63"/>
                <a:gd name="T29" fmla="*/ 0 h 29"/>
                <a:gd name="T30" fmla="*/ 13 w 63"/>
                <a:gd name="T31" fmla="*/ 0 h 29"/>
                <a:gd name="T32" fmla="*/ 13 w 63"/>
                <a:gd name="T33" fmla="*/ 0 h 29"/>
                <a:gd name="T34" fmla="*/ 7 w 63"/>
                <a:gd name="T35" fmla="*/ 0 h 29"/>
                <a:gd name="T36" fmla="*/ 0 w 63"/>
                <a:gd name="T37" fmla="*/ 4 h 29"/>
                <a:gd name="T38" fmla="*/ 0 w 63"/>
                <a:gd name="T39" fmla="*/ 9 h 29"/>
                <a:gd name="T40" fmla="*/ 7 w 63"/>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9">
                  <a:moveTo>
                    <a:pt x="7" y="13"/>
                  </a:moveTo>
                  <a:lnTo>
                    <a:pt x="7" y="13"/>
                  </a:lnTo>
                  <a:lnTo>
                    <a:pt x="16" y="20"/>
                  </a:lnTo>
                  <a:lnTo>
                    <a:pt x="27" y="24"/>
                  </a:lnTo>
                  <a:lnTo>
                    <a:pt x="38" y="29"/>
                  </a:lnTo>
                  <a:lnTo>
                    <a:pt x="49" y="29"/>
                  </a:lnTo>
                  <a:lnTo>
                    <a:pt x="58" y="27"/>
                  </a:lnTo>
                  <a:lnTo>
                    <a:pt x="63" y="24"/>
                  </a:lnTo>
                  <a:lnTo>
                    <a:pt x="63" y="20"/>
                  </a:lnTo>
                  <a:lnTo>
                    <a:pt x="58" y="13"/>
                  </a:lnTo>
                  <a:lnTo>
                    <a:pt x="49" y="9"/>
                  </a:lnTo>
                  <a:lnTo>
                    <a:pt x="38" y="4"/>
                  </a:lnTo>
                  <a:lnTo>
                    <a:pt x="27" y="0"/>
                  </a:lnTo>
                  <a:lnTo>
                    <a:pt x="13" y="0"/>
                  </a:lnTo>
                  <a:lnTo>
                    <a:pt x="7" y="0"/>
                  </a:lnTo>
                  <a:lnTo>
                    <a:pt x="0" y="4"/>
                  </a:lnTo>
                  <a:lnTo>
                    <a:pt x="0"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8" name="Freeform 695">
              <a:extLst>
                <a:ext uri="{FF2B5EF4-FFF2-40B4-BE49-F238E27FC236}">
                  <a16:creationId xmlns:a16="http://schemas.microsoft.com/office/drawing/2014/main" xmlns="" id="{4C7BF793-3248-D549-9C20-590D62572349}"/>
                </a:ext>
              </a:extLst>
            </p:cNvPr>
            <p:cNvSpPr>
              <a:spLocks/>
            </p:cNvSpPr>
            <p:nvPr/>
          </p:nvSpPr>
          <p:spPr bwMode="auto">
            <a:xfrm>
              <a:off x="4997" y="3587"/>
              <a:ext cx="63" cy="29"/>
            </a:xfrm>
            <a:custGeom>
              <a:avLst/>
              <a:gdLst>
                <a:gd name="T0" fmla="*/ 7 w 63"/>
                <a:gd name="T1" fmla="*/ 13 h 29"/>
                <a:gd name="T2" fmla="*/ 7 w 63"/>
                <a:gd name="T3" fmla="*/ 13 h 29"/>
                <a:gd name="T4" fmla="*/ 16 w 63"/>
                <a:gd name="T5" fmla="*/ 20 h 29"/>
                <a:gd name="T6" fmla="*/ 27 w 63"/>
                <a:gd name="T7" fmla="*/ 24 h 29"/>
                <a:gd name="T8" fmla="*/ 38 w 63"/>
                <a:gd name="T9" fmla="*/ 29 h 29"/>
                <a:gd name="T10" fmla="*/ 49 w 63"/>
                <a:gd name="T11" fmla="*/ 29 h 29"/>
                <a:gd name="T12" fmla="*/ 49 w 63"/>
                <a:gd name="T13" fmla="*/ 29 h 29"/>
                <a:gd name="T14" fmla="*/ 58 w 63"/>
                <a:gd name="T15" fmla="*/ 27 h 29"/>
                <a:gd name="T16" fmla="*/ 63 w 63"/>
                <a:gd name="T17" fmla="*/ 24 h 29"/>
                <a:gd name="T18" fmla="*/ 63 w 63"/>
                <a:gd name="T19" fmla="*/ 20 h 29"/>
                <a:gd name="T20" fmla="*/ 58 w 63"/>
                <a:gd name="T21" fmla="*/ 13 h 29"/>
                <a:gd name="T22" fmla="*/ 58 w 63"/>
                <a:gd name="T23" fmla="*/ 13 h 29"/>
                <a:gd name="T24" fmla="*/ 49 w 63"/>
                <a:gd name="T25" fmla="*/ 9 h 29"/>
                <a:gd name="T26" fmla="*/ 38 w 63"/>
                <a:gd name="T27" fmla="*/ 4 h 29"/>
                <a:gd name="T28" fmla="*/ 27 w 63"/>
                <a:gd name="T29" fmla="*/ 0 h 29"/>
                <a:gd name="T30" fmla="*/ 13 w 63"/>
                <a:gd name="T31" fmla="*/ 0 h 29"/>
                <a:gd name="T32" fmla="*/ 13 w 63"/>
                <a:gd name="T33" fmla="*/ 0 h 29"/>
                <a:gd name="T34" fmla="*/ 7 w 63"/>
                <a:gd name="T35" fmla="*/ 0 h 29"/>
                <a:gd name="T36" fmla="*/ 0 w 63"/>
                <a:gd name="T37" fmla="*/ 4 h 29"/>
                <a:gd name="T38" fmla="*/ 0 w 63"/>
                <a:gd name="T39" fmla="*/ 9 h 29"/>
                <a:gd name="T40" fmla="*/ 7 w 63"/>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9">
                  <a:moveTo>
                    <a:pt x="7" y="13"/>
                  </a:moveTo>
                  <a:lnTo>
                    <a:pt x="7" y="13"/>
                  </a:lnTo>
                  <a:lnTo>
                    <a:pt x="16" y="20"/>
                  </a:lnTo>
                  <a:lnTo>
                    <a:pt x="27" y="24"/>
                  </a:lnTo>
                  <a:lnTo>
                    <a:pt x="38" y="29"/>
                  </a:lnTo>
                  <a:lnTo>
                    <a:pt x="49" y="29"/>
                  </a:lnTo>
                  <a:lnTo>
                    <a:pt x="58" y="27"/>
                  </a:lnTo>
                  <a:lnTo>
                    <a:pt x="63" y="24"/>
                  </a:lnTo>
                  <a:lnTo>
                    <a:pt x="63" y="20"/>
                  </a:lnTo>
                  <a:lnTo>
                    <a:pt x="58" y="13"/>
                  </a:lnTo>
                  <a:lnTo>
                    <a:pt x="49" y="9"/>
                  </a:lnTo>
                  <a:lnTo>
                    <a:pt x="38" y="4"/>
                  </a:lnTo>
                  <a:lnTo>
                    <a:pt x="27" y="0"/>
                  </a:lnTo>
                  <a:lnTo>
                    <a:pt x="13" y="0"/>
                  </a:lnTo>
                  <a:lnTo>
                    <a:pt x="7" y="0"/>
                  </a:lnTo>
                  <a:lnTo>
                    <a:pt x="0" y="4"/>
                  </a:lnTo>
                  <a:lnTo>
                    <a:pt x="0"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79" name="Freeform 696">
              <a:extLst>
                <a:ext uri="{FF2B5EF4-FFF2-40B4-BE49-F238E27FC236}">
                  <a16:creationId xmlns:a16="http://schemas.microsoft.com/office/drawing/2014/main" xmlns="" id="{35774F74-BC2C-514C-9446-B02B5CFE78EA}"/>
                </a:ext>
              </a:extLst>
            </p:cNvPr>
            <p:cNvSpPr>
              <a:spLocks/>
            </p:cNvSpPr>
            <p:nvPr/>
          </p:nvSpPr>
          <p:spPr bwMode="auto">
            <a:xfrm>
              <a:off x="4893" y="3587"/>
              <a:ext cx="61" cy="31"/>
            </a:xfrm>
            <a:custGeom>
              <a:avLst/>
              <a:gdLst>
                <a:gd name="T0" fmla="*/ 5 w 61"/>
                <a:gd name="T1" fmla="*/ 15 h 31"/>
                <a:gd name="T2" fmla="*/ 5 w 61"/>
                <a:gd name="T3" fmla="*/ 15 h 31"/>
                <a:gd name="T4" fmla="*/ 14 w 61"/>
                <a:gd name="T5" fmla="*/ 22 h 31"/>
                <a:gd name="T6" fmla="*/ 25 w 61"/>
                <a:gd name="T7" fmla="*/ 27 h 31"/>
                <a:gd name="T8" fmla="*/ 36 w 61"/>
                <a:gd name="T9" fmla="*/ 29 h 31"/>
                <a:gd name="T10" fmla="*/ 48 w 61"/>
                <a:gd name="T11" fmla="*/ 31 h 31"/>
                <a:gd name="T12" fmla="*/ 48 w 61"/>
                <a:gd name="T13" fmla="*/ 31 h 31"/>
                <a:gd name="T14" fmla="*/ 57 w 61"/>
                <a:gd name="T15" fmla="*/ 29 h 31"/>
                <a:gd name="T16" fmla="*/ 61 w 61"/>
                <a:gd name="T17" fmla="*/ 24 h 31"/>
                <a:gd name="T18" fmla="*/ 61 w 61"/>
                <a:gd name="T19" fmla="*/ 20 h 31"/>
                <a:gd name="T20" fmla="*/ 57 w 61"/>
                <a:gd name="T21" fmla="*/ 15 h 31"/>
                <a:gd name="T22" fmla="*/ 57 w 61"/>
                <a:gd name="T23" fmla="*/ 15 h 31"/>
                <a:gd name="T24" fmla="*/ 48 w 61"/>
                <a:gd name="T25" fmla="*/ 9 h 31"/>
                <a:gd name="T26" fmla="*/ 36 w 61"/>
                <a:gd name="T27" fmla="*/ 4 h 31"/>
                <a:gd name="T28" fmla="*/ 25 w 61"/>
                <a:gd name="T29" fmla="*/ 2 h 31"/>
                <a:gd name="T30" fmla="*/ 14 w 61"/>
                <a:gd name="T31" fmla="*/ 0 h 31"/>
                <a:gd name="T32" fmla="*/ 14 w 61"/>
                <a:gd name="T33" fmla="*/ 0 h 31"/>
                <a:gd name="T34" fmla="*/ 5 w 61"/>
                <a:gd name="T35" fmla="*/ 2 h 31"/>
                <a:gd name="T36" fmla="*/ 0 w 61"/>
                <a:gd name="T37" fmla="*/ 4 h 31"/>
                <a:gd name="T38" fmla="*/ 0 w 61"/>
                <a:gd name="T39" fmla="*/ 9 h 31"/>
                <a:gd name="T40" fmla="*/ 5 w 61"/>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1">
                  <a:moveTo>
                    <a:pt x="5" y="15"/>
                  </a:moveTo>
                  <a:lnTo>
                    <a:pt x="5" y="15"/>
                  </a:lnTo>
                  <a:lnTo>
                    <a:pt x="14" y="22"/>
                  </a:lnTo>
                  <a:lnTo>
                    <a:pt x="25" y="27"/>
                  </a:lnTo>
                  <a:lnTo>
                    <a:pt x="36" y="29"/>
                  </a:lnTo>
                  <a:lnTo>
                    <a:pt x="48" y="31"/>
                  </a:lnTo>
                  <a:lnTo>
                    <a:pt x="57" y="29"/>
                  </a:lnTo>
                  <a:lnTo>
                    <a:pt x="61" y="24"/>
                  </a:lnTo>
                  <a:lnTo>
                    <a:pt x="61" y="20"/>
                  </a:lnTo>
                  <a:lnTo>
                    <a:pt x="57" y="15"/>
                  </a:lnTo>
                  <a:lnTo>
                    <a:pt x="48" y="9"/>
                  </a:lnTo>
                  <a:lnTo>
                    <a:pt x="36" y="4"/>
                  </a:lnTo>
                  <a:lnTo>
                    <a:pt x="25" y="2"/>
                  </a:lnTo>
                  <a:lnTo>
                    <a:pt x="14" y="0"/>
                  </a:lnTo>
                  <a:lnTo>
                    <a:pt x="5" y="2"/>
                  </a:lnTo>
                  <a:lnTo>
                    <a:pt x="0" y="4"/>
                  </a:lnTo>
                  <a:lnTo>
                    <a:pt x="0"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0" name="Freeform 697">
              <a:extLst>
                <a:ext uri="{FF2B5EF4-FFF2-40B4-BE49-F238E27FC236}">
                  <a16:creationId xmlns:a16="http://schemas.microsoft.com/office/drawing/2014/main" xmlns="" id="{892EC553-4D21-DC44-93A7-F6B4189CC593}"/>
                </a:ext>
              </a:extLst>
            </p:cNvPr>
            <p:cNvSpPr>
              <a:spLocks/>
            </p:cNvSpPr>
            <p:nvPr/>
          </p:nvSpPr>
          <p:spPr bwMode="auto">
            <a:xfrm>
              <a:off x="4893" y="3587"/>
              <a:ext cx="61" cy="31"/>
            </a:xfrm>
            <a:custGeom>
              <a:avLst/>
              <a:gdLst>
                <a:gd name="T0" fmla="*/ 5 w 61"/>
                <a:gd name="T1" fmla="*/ 15 h 31"/>
                <a:gd name="T2" fmla="*/ 5 w 61"/>
                <a:gd name="T3" fmla="*/ 15 h 31"/>
                <a:gd name="T4" fmla="*/ 14 w 61"/>
                <a:gd name="T5" fmla="*/ 22 h 31"/>
                <a:gd name="T6" fmla="*/ 25 w 61"/>
                <a:gd name="T7" fmla="*/ 27 h 31"/>
                <a:gd name="T8" fmla="*/ 36 w 61"/>
                <a:gd name="T9" fmla="*/ 29 h 31"/>
                <a:gd name="T10" fmla="*/ 48 w 61"/>
                <a:gd name="T11" fmla="*/ 31 h 31"/>
                <a:gd name="T12" fmla="*/ 48 w 61"/>
                <a:gd name="T13" fmla="*/ 31 h 31"/>
                <a:gd name="T14" fmla="*/ 57 w 61"/>
                <a:gd name="T15" fmla="*/ 29 h 31"/>
                <a:gd name="T16" fmla="*/ 61 w 61"/>
                <a:gd name="T17" fmla="*/ 24 h 31"/>
                <a:gd name="T18" fmla="*/ 61 w 61"/>
                <a:gd name="T19" fmla="*/ 20 h 31"/>
                <a:gd name="T20" fmla="*/ 57 w 61"/>
                <a:gd name="T21" fmla="*/ 15 h 31"/>
                <a:gd name="T22" fmla="*/ 57 w 61"/>
                <a:gd name="T23" fmla="*/ 15 h 31"/>
                <a:gd name="T24" fmla="*/ 48 w 61"/>
                <a:gd name="T25" fmla="*/ 9 h 31"/>
                <a:gd name="T26" fmla="*/ 36 w 61"/>
                <a:gd name="T27" fmla="*/ 4 h 31"/>
                <a:gd name="T28" fmla="*/ 25 w 61"/>
                <a:gd name="T29" fmla="*/ 2 h 31"/>
                <a:gd name="T30" fmla="*/ 14 w 61"/>
                <a:gd name="T31" fmla="*/ 0 h 31"/>
                <a:gd name="T32" fmla="*/ 14 w 61"/>
                <a:gd name="T33" fmla="*/ 0 h 31"/>
                <a:gd name="T34" fmla="*/ 5 w 61"/>
                <a:gd name="T35" fmla="*/ 2 h 31"/>
                <a:gd name="T36" fmla="*/ 0 w 61"/>
                <a:gd name="T37" fmla="*/ 4 h 31"/>
                <a:gd name="T38" fmla="*/ 0 w 61"/>
                <a:gd name="T39" fmla="*/ 9 h 31"/>
                <a:gd name="T40" fmla="*/ 5 w 61"/>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1">
                  <a:moveTo>
                    <a:pt x="5" y="15"/>
                  </a:moveTo>
                  <a:lnTo>
                    <a:pt x="5" y="15"/>
                  </a:lnTo>
                  <a:lnTo>
                    <a:pt x="14" y="22"/>
                  </a:lnTo>
                  <a:lnTo>
                    <a:pt x="25" y="27"/>
                  </a:lnTo>
                  <a:lnTo>
                    <a:pt x="36" y="29"/>
                  </a:lnTo>
                  <a:lnTo>
                    <a:pt x="48" y="31"/>
                  </a:lnTo>
                  <a:lnTo>
                    <a:pt x="57" y="29"/>
                  </a:lnTo>
                  <a:lnTo>
                    <a:pt x="61" y="24"/>
                  </a:lnTo>
                  <a:lnTo>
                    <a:pt x="61" y="20"/>
                  </a:lnTo>
                  <a:lnTo>
                    <a:pt x="57" y="15"/>
                  </a:lnTo>
                  <a:lnTo>
                    <a:pt x="48" y="9"/>
                  </a:lnTo>
                  <a:lnTo>
                    <a:pt x="36" y="4"/>
                  </a:lnTo>
                  <a:lnTo>
                    <a:pt x="25" y="2"/>
                  </a:lnTo>
                  <a:lnTo>
                    <a:pt x="14" y="0"/>
                  </a:lnTo>
                  <a:lnTo>
                    <a:pt x="5" y="2"/>
                  </a:lnTo>
                  <a:lnTo>
                    <a:pt x="0" y="4"/>
                  </a:lnTo>
                  <a:lnTo>
                    <a:pt x="0"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1" name="Freeform 698">
              <a:extLst>
                <a:ext uri="{FF2B5EF4-FFF2-40B4-BE49-F238E27FC236}">
                  <a16:creationId xmlns:a16="http://schemas.microsoft.com/office/drawing/2014/main" xmlns="" id="{30206971-974A-4F45-BE13-1CBB9D76FE81}"/>
                </a:ext>
              </a:extLst>
            </p:cNvPr>
            <p:cNvSpPr>
              <a:spLocks/>
            </p:cNvSpPr>
            <p:nvPr/>
          </p:nvSpPr>
          <p:spPr bwMode="auto">
            <a:xfrm>
              <a:off x="4841" y="3587"/>
              <a:ext cx="61" cy="31"/>
            </a:xfrm>
            <a:custGeom>
              <a:avLst/>
              <a:gdLst>
                <a:gd name="T0" fmla="*/ 5 w 61"/>
                <a:gd name="T1" fmla="*/ 15 h 31"/>
                <a:gd name="T2" fmla="*/ 5 w 61"/>
                <a:gd name="T3" fmla="*/ 15 h 31"/>
                <a:gd name="T4" fmla="*/ 14 w 61"/>
                <a:gd name="T5" fmla="*/ 22 h 31"/>
                <a:gd name="T6" fmla="*/ 23 w 61"/>
                <a:gd name="T7" fmla="*/ 27 h 31"/>
                <a:gd name="T8" fmla="*/ 37 w 61"/>
                <a:gd name="T9" fmla="*/ 29 h 31"/>
                <a:gd name="T10" fmla="*/ 48 w 61"/>
                <a:gd name="T11" fmla="*/ 31 h 31"/>
                <a:gd name="T12" fmla="*/ 48 w 61"/>
                <a:gd name="T13" fmla="*/ 31 h 31"/>
                <a:gd name="T14" fmla="*/ 57 w 61"/>
                <a:gd name="T15" fmla="*/ 29 h 31"/>
                <a:gd name="T16" fmla="*/ 61 w 61"/>
                <a:gd name="T17" fmla="*/ 27 h 31"/>
                <a:gd name="T18" fmla="*/ 61 w 61"/>
                <a:gd name="T19" fmla="*/ 22 h 31"/>
                <a:gd name="T20" fmla="*/ 57 w 61"/>
                <a:gd name="T21" fmla="*/ 15 h 31"/>
                <a:gd name="T22" fmla="*/ 57 w 61"/>
                <a:gd name="T23" fmla="*/ 15 h 31"/>
                <a:gd name="T24" fmla="*/ 48 w 61"/>
                <a:gd name="T25" fmla="*/ 9 h 31"/>
                <a:gd name="T26" fmla="*/ 37 w 61"/>
                <a:gd name="T27" fmla="*/ 4 h 31"/>
                <a:gd name="T28" fmla="*/ 25 w 61"/>
                <a:gd name="T29" fmla="*/ 2 h 31"/>
                <a:gd name="T30" fmla="*/ 14 w 61"/>
                <a:gd name="T31" fmla="*/ 0 h 31"/>
                <a:gd name="T32" fmla="*/ 14 w 61"/>
                <a:gd name="T33" fmla="*/ 0 h 31"/>
                <a:gd name="T34" fmla="*/ 5 w 61"/>
                <a:gd name="T35" fmla="*/ 2 h 31"/>
                <a:gd name="T36" fmla="*/ 0 w 61"/>
                <a:gd name="T37" fmla="*/ 6 h 31"/>
                <a:gd name="T38" fmla="*/ 0 w 61"/>
                <a:gd name="T39" fmla="*/ 11 h 31"/>
                <a:gd name="T40" fmla="*/ 5 w 61"/>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1">
                  <a:moveTo>
                    <a:pt x="5" y="15"/>
                  </a:moveTo>
                  <a:lnTo>
                    <a:pt x="5" y="15"/>
                  </a:lnTo>
                  <a:lnTo>
                    <a:pt x="14" y="22"/>
                  </a:lnTo>
                  <a:lnTo>
                    <a:pt x="23" y="27"/>
                  </a:lnTo>
                  <a:lnTo>
                    <a:pt x="37" y="29"/>
                  </a:lnTo>
                  <a:lnTo>
                    <a:pt x="48" y="31"/>
                  </a:lnTo>
                  <a:lnTo>
                    <a:pt x="57" y="29"/>
                  </a:lnTo>
                  <a:lnTo>
                    <a:pt x="61" y="27"/>
                  </a:lnTo>
                  <a:lnTo>
                    <a:pt x="61" y="22"/>
                  </a:lnTo>
                  <a:lnTo>
                    <a:pt x="57" y="15"/>
                  </a:lnTo>
                  <a:lnTo>
                    <a:pt x="48" y="9"/>
                  </a:lnTo>
                  <a:lnTo>
                    <a:pt x="37" y="4"/>
                  </a:lnTo>
                  <a:lnTo>
                    <a:pt x="25" y="2"/>
                  </a:lnTo>
                  <a:lnTo>
                    <a:pt x="14" y="0"/>
                  </a:lnTo>
                  <a:lnTo>
                    <a:pt x="5" y="2"/>
                  </a:lnTo>
                  <a:lnTo>
                    <a:pt x="0" y="6"/>
                  </a:lnTo>
                  <a:lnTo>
                    <a:pt x="0" y="11"/>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2" name="Freeform 699">
              <a:extLst>
                <a:ext uri="{FF2B5EF4-FFF2-40B4-BE49-F238E27FC236}">
                  <a16:creationId xmlns:a16="http://schemas.microsoft.com/office/drawing/2014/main" xmlns="" id="{4329D968-7A59-1E42-84C1-3E13BD9EAFDB}"/>
                </a:ext>
              </a:extLst>
            </p:cNvPr>
            <p:cNvSpPr>
              <a:spLocks/>
            </p:cNvSpPr>
            <p:nvPr/>
          </p:nvSpPr>
          <p:spPr bwMode="auto">
            <a:xfrm>
              <a:off x="4841" y="3587"/>
              <a:ext cx="61" cy="31"/>
            </a:xfrm>
            <a:custGeom>
              <a:avLst/>
              <a:gdLst>
                <a:gd name="T0" fmla="*/ 5 w 61"/>
                <a:gd name="T1" fmla="*/ 15 h 31"/>
                <a:gd name="T2" fmla="*/ 5 w 61"/>
                <a:gd name="T3" fmla="*/ 15 h 31"/>
                <a:gd name="T4" fmla="*/ 14 w 61"/>
                <a:gd name="T5" fmla="*/ 22 h 31"/>
                <a:gd name="T6" fmla="*/ 23 w 61"/>
                <a:gd name="T7" fmla="*/ 27 h 31"/>
                <a:gd name="T8" fmla="*/ 37 w 61"/>
                <a:gd name="T9" fmla="*/ 29 h 31"/>
                <a:gd name="T10" fmla="*/ 48 w 61"/>
                <a:gd name="T11" fmla="*/ 31 h 31"/>
                <a:gd name="T12" fmla="*/ 48 w 61"/>
                <a:gd name="T13" fmla="*/ 31 h 31"/>
                <a:gd name="T14" fmla="*/ 57 w 61"/>
                <a:gd name="T15" fmla="*/ 29 h 31"/>
                <a:gd name="T16" fmla="*/ 61 w 61"/>
                <a:gd name="T17" fmla="*/ 27 h 31"/>
                <a:gd name="T18" fmla="*/ 61 w 61"/>
                <a:gd name="T19" fmla="*/ 22 h 31"/>
                <a:gd name="T20" fmla="*/ 57 w 61"/>
                <a:gd name="T21" fmla="*/ 15 h 31"/>
                <a:gd name="T22" fmla="*/ 57 w 61"/>
                <a:gd name="T23" fmla="*/ 15 h 31"/>
                <a:gd name="T24" fmla="*/ 48 w 61"/>
                <a:gd name="T25" fmla="*/ 9 h 31"/>
                <a:gd name="T26" fmla="*/ 37 w 61"/>
                <a:gd name="T27" fmla="*/ 4 h 31"/>
                <a:gd name="T28" fmla="*/ 25 w 61"/>
                <a:gd name="T29" fmla="*/ 2 h 31"/>
                <a:gd name="T30" fmla="*/ 14 w 61"/>
                <a:gd name="T31" fmla="*/ 0 h 31"/>
                <a:gd name="T32" fmla="*/ 14 w 61"/>
                <a:gd name="T33" fmla="*/ 0 h 31"/>
                <a:gd name="T34" fmla="*/ 5 w 61"/>
                <a:gd name="T35" fmla="*/ 2 h 31"/>
                <a:gd name="T36" fmla="*/ 0 w 61"/>
                <a:gd name="T37" fmla="*/ 6 h 31"/>
                <a:gd name="T38" fmla="*/ 0 w 61"/>
                <a:gd name="T39" fmla="*/ 11 h 31"/>
                <a:gd name="T40" fmla="*/ 5 w 61"/>
                <a:gd name="T41" fmla="*/ 15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1">
                  <a:moveTo>
                    <a:pt x="5" y="15"/>
                  </a:moveTo>
                  <a:lnTo>
                    <a:pt x="5" y="15"/>
                  </a:lnTo>
                  <a:lnTo>
                    <a:pt x="14" y="22"/>
                  </a:lnTo>
                  <a:lnTo>
                    <a:pt x="23" y="27"/>
                  </a:lnTo>
                  <a:lnTo>
                    <a:pt x="37" y="29"/>
                  </a:lnTo>
                  <a:lnTo>
                    <a:pt x="48" y="31"/>
                  </a:lnTo>
                  <a:lnTo>
                    <a:pt x="57" y="29"/>
                  </a:lnTo>
                  <a:lnTo>
                    <a:pt x="61" y="27"/>
                  </a:lnTo>
                  <a:lnTo>
                    <a:pt x="61" y="22"/>
                  </a:lnTo>
                  <a:lnTo>
                    <a:pt x="57" y="15"/>
                  </a:lnTo>
                  <a:lnTo>
                    <a:pt x="48" y="9"/>
                  </a:lnTo>
                  <a:lnTo>
                    <a:pt x="37" y="4"/>
                  </a:lnTo>
                  <a:lnTo>
                    <a:pt x="25" y="2"/>
                  </a:lnTo>
                  <a:lnTo>
                    <a:pt x="14" y="0"/>
                  </a:lnTo>
                  <a:lnTo>
                    <a:pt x="5" y="2"/>
                  </a:lnTo>
                  <a:lnTo>
                    <a:pt x="0" y="6"/>
                  </a:lnTo>
                  <a:lnTo>
                    <a:pt x="0" y="11"/>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3" name="Freeform 700">
              <a:extLst>
                <a:ext uri="{FF2B5EF4-FFF2-40B4-BE49-F238E27FC236}">
                  <a16:creationId xmlns:a16="http://schemas.microsoft.com/office/drawing/2014/main" xmlns="" id="{68E53D12-A1D1-DA40-BB80-476CB22425E7}"/>
                </a:ext>
              </a:extLst>
            </p:cNvPr>
            <p:cNvSpPr>
              <a:spLocks/>
            </p:cNvSpPr>
            <p:nvPr/>
          </p:nvSpPr>
          <p:spPr bwMode="auto">
            <a:xfrm>
              <a:off x="4495" y="3591"/>
              <a:ext cx="54" cy="32"/>
            </a:xfrm>
            <a:custGeom>
              <a:avLst/>
              <a:gdLst>
                <a:gd name="T0" fmla="*/ 2 w 54"/>
                <a:gd name="T1" fmla="*/ 16 h 32"/>
                <a:gd name="T2" fmla="*/ 2 w 54"/>
                <a:gd name="T3" fmla="*/ 16 h 32"/>
                <a:gd name="T4" fmla="*/ 11 w 54"/>
                <a:gd name="T5" fmla="*/ 23 h 32"/>
                <a:gd name="T6" fmla="*/ 20 w 54"/>
                <a:gd name="T7" fmla="*/ 27 h 32"/>
                <a:gd name="T8" fmla="*/ 31 w 54"/>
                <a:gd name="T9" fmla="*/ 29 h 32"/>
                <a:gd name="T10" fmla="*/ 42 w 54"/>
                <a:gd name="T11" fmla="*/ 32 h 32"/>
                <a:gd name="T12" fmla="*/ 42 w 54"/>
                <a:gd name="T13" fmla="*/ 32 h 32"/>
                <a:gd name="T14" fmla="*/ 49 w 54"/>
                <a:gd name="T15" fmla="*/ 29 h 32"/>
                <a:gd name="T16" fmla="*/ 54 w 54"/>
                <a:gd name="T17" fmla="*/ 25 h 32"/>
                <a:gd name="T18" fmla="*/ 54 w 54"/>
                <a:gd name="T19" fmla="*/ 20 h 32"/>
                <a:gd name="T20" fmla="*/ 51 w 54"/>
                <a:gd name="T21" fmla="*/ 16 h 32"/>
                <a:gd name="T22" fmla="*/ 51 w 54"/>
                <a:gd name="T23" fmla="*/ 16 h 32"/>
                <a:gd name="T24" fmla="*/ 42 w 54"/>
                <a:gd name="T25" fmla="*/ 9 h 32"/>
                <a:gd name="T26" fmla="*/ 33 w 54"/>
                <a:gd name="T27" fmla="*/ 5 h 32"/>
                <a:gd name="T28" fmla="*/ 22 w 54"/>
                <a:gd name="T29" fmla="*/ 2 h 32"/>
                <a:gd name="T30" fmla="*/ 11 w 54"/>
                <a:gd name="T31" fmla="*/ 0 h 32"/>
                <a:gd name="T32" fmla="*/ 11 w 54"/>
                <a:gd name="T33" fmla="*/ 0 h 32"/>
                <a:gd name="T34" fmla="*/ 4 w 54"/>
                <a:gd name="T35" fmla="*/ 2 h 32"/>
                <a:gd name="T36" fmla="*/ 0 w 54"/>
                <a:gd name="T37" fmla="*/ 5 h 32"/>
                <a:gd name="T38" fmla="*/ 0 w 54"/>
                <a:gd name="T39" fmla="*/ 9 h 32"/>
                <a:gd name="T40" fmla="*/ 2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2" y="16"/>
                  </a:moveTo>
                  <a:lnTo>
                    <a:pt x="2" y="16"/>
                  </a:lnTo>
                  <a:lnTo>
                    <a:pt x="11" y="23"/>
                  </a:lnTo>
                  <a:lnTo>
                    <a:pt x="20" y="27"/>
                  </a:lnTo>
                  <a:lnTo>
                    <a:pt x="31" y="29"/>
                  </a:lnTo>
                  <a:lnTo>
                    <a:pt x="42" y="32"/>
                  </a:lnTo>
                  <a:lnTo>
                    <a:pt x="49" y="29"/>
                  </a:lnTo>
                  <a:lnTo>
                    <a:pt x="54" y="25"/>
                  </a:lnTo>
                  <a:lnTo>
                    <a:pt x="54" y="20"/>
                  </a:lnTo>
                  <a:lnTo>
                    <a:pt x="51" y="16"/>
                  </a:lnTo>
                  <a:lnTo>
                    <a:pt x="42" y="9"/>
                  </a:lnTo>
                  <a:lnTo>
                    <a:pt x="33" y="5"/>
                  </a:lnTo>
                  <a:lnTo>
                    <a:pt x="22" y="2"/>
                  </a:lnTo>
                  <a:lnTo>
                    <a:pt x="11" y="0"/>
                  </a:lnTo>
                  <a:lnTo>
                    <a:pt x="4" y="2"/>
                  </a:lnTo>
                  <a:lnTo>
                    <a:pt x="0" y="5"/>
                  </a:lnTo>
                  <a:lnTo>
                    <a:pt x="0"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4" name="Freeform 701">
              <a:extLst>
                <a:ext uri="{FF2B5EF4-FFF2-40B4-BE49-F238E27FC236}">
                  <a16:creationId xmlns:a16="http://schemas.microsoft.com/office/drawing/2014/main" xmlns="" id="{4A534FA9-6328-044C-971E-2BC7B5F57CB1}"/>
                </a:ext>
              </a:extLst>
            </p:cNvPr>
            <p:cNvSpPr>
              <a:spLocks/>
            </p:cNvSpPr>
            <p:nvPr/>
          </p:nvSpPr>
          <p:spPr bwMode="auto">
            <a:xfrm>
              <a:off x="4495" y="3591"/>
              <a:ext cx="54" cy="32"/>
            </a:xfrm>
            <a:custGeom>
              <a:avLst/>
              <a:gdLst>
                <a:gd name="T0" fmla="*/ 2 w 54"/>
                <a:gd name="T1" fmla="*/ 16 h 32"/>
                <a:gd name="T2" fmla="*/ 2 w 54"/>
                <a:gd name="T3" fmla="*/ 16 h 32"/>
                <a:gd name="T4" fmla="*/ 11 w 54"/>
                <a:gd name="T5" fmla="*/ 23 h 32"/>
                <a:gd name="T6" fmla="*/ 20 w 54"/>
                <a:gd name="T7" fmla="*/ 27 h 32"/>
                <a:gd name="T8" fmla="*/ 31 w 54"/>
                <a:gd name="T9" fmla="*/ 29 h 32"/>
                <a:gd name="T10" fmla="*/ 42 w 54"/>
                <a:gd name="T11" fmla="*/ 32 h 32"/>
                <a:gd name="T12" fmla="*/ 42 w 54"/>
                <a:gd name="T13" fmla="*/ 32 h 32"/>
                <a:gd name="T14" fmla="*/ 49 w 54"/>
                <a:gd name="T15" fmla="*/ 29 h 32"/>
                <a:gd name="T16" fmla="*/ 54 w 54"/>
                <a:gd name="T17" fmla="*/ 25 h 32"/>
                <a:gd name="T18" fmla="*/ 54 w 54"/>
                <a:gd name="T19" fmla="*/ 20 h 32"/>
                <a:gd name="T20" fmla="*/ 51 w 54"/>
                <a:gd name="T21" fmla="*/ 16 h 32"/>
                <a:gd name="T22" fmla="*/ 51 w 54"/>
                <a:gd name="T23" fmla="*/ 16 h 32"/>
                <a:gd name="T24" fmla="*/ 42 w 54"/>
                <a:gd name="T25" fmla="*/ 9 h 32"/>
                <a:gd name="T26" fmla="*/ 33 w 54"/>
                <a:gd name="T27" fmla="*/ 5 h 32"/>
                <a:gd name="T28" fmla="*/ 22 w 54"/>
                <a:gd name="T29" fmla="*/ 2 h 32"/>
                <a:gd name="T30" fmla="*/ 11 w 54"/>
                <a:gd name="T31" fmla="*/ 0 h 32"/>
                <a:gd name="T32" fmla="*/ 11 w 54"/>
                <a:gd name="T33" fmla="*/ 0 h 32"/>
                <a:gd name="T34" fmla="*/ 4 w 54"/>
                <a:gd name="T35" fmla="*/ 2 h 32"/>
                <a:gd name="T36" fmla="*/ 0 w 54"/>
                <a:gd name="T37" fmla="*/ 5 h 32"/>
                <a:gd name="T38" fmla="*/ 0 w 54"/>
                <a:gd name="T39" fmla="*/ 9 h 32"/>
                <a:gd name="T40" fmla="*/ 2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2" y="16"/>
                  </a:moveTo>
                  <a:lnTo>
                    <a:pt x="2" y="16"/>
                  </a:lnTo>
                  <a:lnTo>
                    <a:pt x="11" y="23"/>
                  </a:lnTo>
                  <a:lnTo>
                    <a:pt x="20" y="27"/>
                  </a:lnTo>
                  <a:lnTo>
                    <a:pt x="31" y="29"/>
                  </a:lnTo>
                  <a:lnTo>
                    <a:pt x="42" y="32"/>
                  </a:lnTo>
                  <a:lnTo>
                    <a:pt x="49" y="29"/>
                  </a:lnTo>
                  <a:lnTo>
                    <a:pt x="54" y="25"/>
                  </a:lnTo>
                  <a:lnTo>
                    <a:pt x="54" y="20"/>
                  </a:lnTo>
                  <a:lnTo>
                    <a:pt x="51" y="16"/>
                  </a:lnTo>
                  <a:lnTo>
                    <a:pt x="42" y="9"/>
                  </a:lnTo>
                  <a:lnTo>
                    <a:pt x="33" y="5"/>
                  </a:lnTo>
                  <a:lnTo>
                    <a:pt x="22" y="2"/>
                  </a:lnTo>
                  <a:lnTo>
                    <a:pt x="11" y="0"/>
                  </a:lnTo>
                  <a:lnTo>
                    <a:pt x="4" y="2"/>
                  </a:lnTo>
                  <a:lnTo>
                    <a:pt x="0" y="5"/>
                  </a:lnTo>
                  <a:lnTo>
                    <a:pt x="0"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5" name="Freeform 702">
              <a:extLst>
                <a:ext uri="{FF2B5EF4-FFF2-40B4-BE49-F238E27FC236}">
                  <a16:creationId xmlns:a16="http://schemas.microsoft.com/office/drawing/2014/main" xmlns="" id="{55618D3B-3EAB-B745-9340-671692F20E25}"/>
                </a:ext>
              </a:extLst>
            </p:cNvPr>
            <p:cNvSpPr>
              <a:spLocks/>
            </p:cNvSpPr>
            <p:nvPr/>
          </p:nvSpPr>
          <p:spPr bwMode="auto">
            <a:xfrm>
              <a:off x="4447" y="3591"/>
              <a:ext cx="54" cy="32"/>
            </a:xfrm>
            <a:custGeom>
              <a:avLst/>
              <a:gdLst>
                <a:gd name="T0" fmla="*/ 3 w 54"/>
                <a:gd name="T1" fmla="*/ 16 h 32"/>
                <a:gd name="T2" fmla="*/ 3 w 54"/>
                <a:gd name="T3" fmla="*/ 16 h 32"/>
                <a:gd name="T4" fmla="*/ 12 w 54"/>
                <a:gd name="T5" fmla="*/ 23 h 32"/>
                <a:gd name="T6" fmla="*/ 21 w 54"/>
                <a:gd name="T7" fmla="*/ 27 h 32"/>
                <a:gd name="T8" fmla="*/ 32 w 54"/>
                <a:gd name="T9" fmla="*/ 29 h 32"/>
                <a:gd name="T10" fmla="*/ 41 w 54"/>
                <a:gd name="T11" fmla="*/ 32 h 32"/>
                <a:gd name="T12" fmla="*/ 41 w 54"/>
                <a:gd name="T13" fmla="*/ 32 h 32"/>
                <a:gd name="T14" fmla="*/ 50 w 54"/>
                <a:gd name="T15" fmla="*/ 29 h 32"/>
                <a:gd name="T16" fmla="*/ 54 w 54"/>
                <a:gd name="T17" fmla="*/ 27 h 32"/>
                <a:gd name="T18" fmla="*/ 54 w 54"/>
                <a:gd name="T19" fmla="*/ 23 h 32"/>
                <a:gd name="T20" fmla="*/ 50 w 54"/>
                <a:gd name="T21" fmla="*/ 16 h 32"/>
                <a:gd name="T22" fmla="*/ 50 w 54"/>
                <a:gd name="T23" fmla="*/ 16 h 32"/>
                <a:gd name="T24" fmla="*/ 43 w 54"/>
                <a:gd name="T25" fmla="*/ 9 h 32"/>
                <a:gd name="T26" fmla="*/ 34 w 54"/>
                <a:gd name="T27" fmla="*/ 5 h 32"/>
                <a:gd name="T28" fmla="*/ 23 w 54"/>
                <a:gd name="T29" fmla="*/ 2 h 32"/>
                <a:gd name="T30" fmla="*/ 12 w 54"/>
                <a:gd name="T31" fmla="*/ 0 h 32"/>
                <a:gd name="T32" fmla="*/ 12 w 54"/>
                <a:gd name="T33" fmla="*/ 0 h 32"/>
                <a:gd name="T34" fmla="*/ 5 w 54"/>
                <a:gd name="T35" fmla="*/ 2 h 32"/>
                <a:gd name="T36" fmla="*/ 0 w 54"/>
                <a:gd name="T37" fmla="*/ 7 h 32"/>
                <a:gd name="T38" fmla="*/ 0 w 54"/>
                <a:gd name="T39" fmla="*/ 11 h 32"/>
                <a:gd name="T40" fmla="*/ 3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3" y="16"/>
                  </a:moveTo>
                  <a:lnTo>
                    <a:pt x="3" y="16"/>
                  </a:lnTo>
                  <a:lnTo>
                    <a:pt x="12" y="23"/>
                  </a:lnTo>
                  <a:lnTo>
                    <a:pt x="21" y="27"/>
                  </a:lnTo>
                  <a:lnTo>
                    <a:pt x="32" y="29"/>
                  </a:lnTo>
                  <a:lnTo>
                    <a:pt x="41" y="32"/>
                  </a:lnTo>
                  <a:lnTo>
                    <a:pt x="50" y="29"/>
                  </a:lnTo>
                  <a:lnTo>
                    <a:pt x="54" y="27"/>
                  </a:lnTo>
                  <a:lnTo>
                    <a:pt x="54" y="23"/>
                  </a:lnTo>
                  <a:lnTo>
                    <a:pt x="50" y="16"/>
                  </a:lnTo>
                  <a:lnTo>
                    <a:pt x="43" y="9"/>
                  </a:lnTo>
                  <a:lnTo>
                    <a:pt x="34" y="5"/>
                  </a:lnTo>
                  <a:lnTo>
                    <a:pt x="23" y="2"/>
                  </a:lnTo>
                  <a:lnTo>
                    <a:pt x="12" y="0"/>
                  </a:lnTo>
                  <a:lnTo>
                    <a:pt x="5" y="2"/>
                  </a:lnTo>
                  <a:lnTo>
                    <a:pt x="0" y="7"/>
                  </a:lnTo>
                  <a:lnTo>
                    <a:pt x="0" y="11"/>
                  </a:lnTo>
                  <a:lnTo>
                    <a:pt x="3"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6" name="Freeform 703">
              <a:extLst>
                <a:ext uri="{FF2B5EF4-FFF2-40B4-BE49-F238E27FC236}">
                  <a16:creationId xmlns:a16="http://schemas.microsoft.com/office/drawing/2014/main" xmlns="" id="{0D4C66D4-0606-E44D-B92E-10B93778B586}"/>
                </a:ext>
              </a:extLst>
            </p:cNvPr>
            <p:cNvSpPr>
              <a:spLocks/>
            </p:cNvSpPr>
            <p:nvPr/>
          </p:nvSpPr>
          <p:spPr bwMode="auto">
            <a:xfrm>
              <a:off x="4447" y="3591"/>
              <a:ext cx="54" cy="32"/>
            </a:xfrm>
            <a:custGeom>
              <a:avLst/>
              <a:gdLst>
                <a:gd name="T0" fmla="*/ 3 w 54"/>
                <a:gd name="T1" fmla="*/ 16 h 32"/>
                <a:gd name="T2" fmla="*/ 3 w 54"/>
                <a:gd name="T3" fmla="*/ 16 h 32"/>
                <a:gd name="T4" fmla="*/ 12 w 54"/>
                <a:gd name="T5" fmla="*/ 23 h 32"/>
                <a:gd name="T6" fmla="*/ 21 w 54"/>
                <a:gd name="T7" fmla="*/ 27 h 32"/>
                <a:gd name="T8" fmla="*/ 32 w 54"/>
                <a:gd name="T9" fmla="*/ 29 h 32"/>
                <a:gd name="T10" fmla="*/ 41 w 54"/>
                <a:gd name="T11" fmla="*/ 32 h 32"/>
                <a:gd name="T12" fmla="*/ 41 w 54"/>
                <a:gd name="T13" fmla="*/ 32 h 32"/>
                <a:gd name="T14" fmla="*/ 50 w 54"/>
                <a:gd name="T15" fmla="*/ 29 h 32"/>
                <a:gd name="T16" fmla="*/ 54 w 54"/>
                <a:gd name="T17" fmla="*/ 27 h 32"/>
                <a:gd name="T18" fmla="*/ 54 w 54"/>
                <a:gd name="T19" fmla="*/ 23 h 32"/>
                <a:gd name="T20" fmla="*/ 50 w 54"/>
                <a:gd name="T21" fmla="*/ 16 h 32"/>
                <a:gd name="T22" fmla="*/ 50 w 54"/>
                <a:gd name="T23" fmla="*/ 16 h 32"/>
                <a:gd name="T24" fmla="*/ 43 w 54"/>
                <a:gd name="T25" fmla="*/ 9 h 32"/>
                <a:gd name="T26" fmla="*/ 34 w 54"/>
                <a:gd name="T27" fmla="*/ 5 h 32"/>
                <a:gd name="T28" fmla="*/ 23 w 54"/>
                <a:gd name="T29" fmla="*/ 2 h 32"/>
                <a:gd name="T30" fmla="*/ 12 w 54"/>
                <a:gd name="T31" fmla="*/ 0 h 32"/>
                <a:gd name="T32" fmla="*/ 12 w 54"/>
                <a:gd name="T33" fmla="*/ 0 h 32"/>
                <a:gd name="T34" fmla="*/ 5 w 54"/>
                <a:gd name="T35" fmla="*/ 2 h 32"/>
                <a:gd name="T36" fmla="*/ 0 w 54"/>
                <a:gd name="T37" fmla="*/ 7 h 32"/>
                <a:gd name="T38" fmla="*/ 0 w 54"/>
                <a:gd name="T39" fmla="*/ 11 h 32"/>
                <a:gd name="T40" fmla="*/ 3 w 54"/>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2">
                  <a:moveTo>
                    <a:pt x="3" y="16"/>
                  </a:moveTo>
                  <a:lnTo>
                    <a:pt x="3" y="16"/>
                  </a:lnTo>
                  <a:lnTo>
                    <a:pt x="12" y="23"/>
                  </a:lnTo>
                  <a:lnTo>
                    <a:pt x="21" y="27"/>
                  </a:lnTo>
                  <a:lnTo>
                    <a:pt x="32" y="29"/>
                  </a:lnTo>
                  <a:lnTo>
                    <a:pt x="41" y="32"/>
                  </a:lnTo>
                  <a:lnTo>
                    <a:pt x="50" y="29"/>
                  </a:lnTo>
                  <a:lnTo>
                    <a:pt x="54" y="27"/>
                  </a:lnTo>
                  <a:lnTo>
                    <a:pt x="54" y="23"/>
                  </a:lnTo>
                  <a:lnTo>
                    <a:pt x="50" y="16"/>
                  </a:lnTo>
                  <a:lnTo>
                    <a:pt x="43" y="9"/>
                  </a:lnTo>
                  <a:lnTo>
                    <a:pt x="34" y="5"/>
                  </a:lnTo>
                  <a:lnTo>
                    <a:pt x="23" y="2"/>
                  </a:lnTo>
                  <a:lnTo>
                    <a:pt x="12" y="0"/>
                  </a:lnTo>
                  <a:lnTo>
                    <a:pt x="5" y="2"/>
                  </a:lnTo>
                  <a:lnTo>
                    <a:pt x="0" y="7"/>
                  </a:lnTo>
                  <a:lnTo>
                    <a:pt x="0" y="11"/>
                  </a:lnTo>
                  <a:lnTo>
                    <a:pt x="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7" name="Freeform 704">
              <a:extLst>
                <a:ext uri="{FF2B5EF4-FFF2-40B4-BE49-F238E27FC236}">
                  <a16:creationId xmlns:a16="http://schemas.microsoft.com/office/drawing/2014/main" xmlns="" id="{33402919-4EFD-BB44-AE18-10505D0EEC9F}"/>
                </a:ext>
              </a:extLst>
            </p:cNvPr>
            <p:cNvSpPr>
              <a:spLocks/>
            </p:cNvSpPr>
            <p:nvPr/>
          </p:nvSpPr>
          <p:spPr bwMode="auto">
            <a:xfrm>
              <a:off x="4400" y="3593"/>
              <a:ext cx="54" cy="30"/>
            </a:xfrm>
            <a:custGeom>
              <a:avLst/>
              <a:gdLst>
                <a:gd name="T0" fmla="*/ 2 w 54"/>
                <a:gd name="T1" fmla="*/ 14 h 30"/>
                <a:gd name="T2" fmla="*/ 2 w 54"/>
                <a:gd name="T3" fmla="*/ 14 h 30"/>
                <a:gd name="T4" fmla="*/ 9 w 54"/>
                <a:gd name="T5" fmla="*/ 21 h 30"/>
                <a:gd name="T6" fmla="*/ 20 w 54"/>
                <a:gd name="T7" fmla="*/ 25 h 30"/>
                <a:gd name="T8" fmla="*/ 29 w 54"/>
                <a:gd name="T9" fmla="*/ 30 h 30"/>
                <a:gd name="T10" fmla="*/ 41 w 54"/>
                <a:gd name="T11" fmla="*/ 30 h 30"/>
                <a:gd name="T12" fmla="*/ 41 w 54"/>
                <a:gd name="T13" fmla="*/ 30 h 30"/>
                <a:gd name="T14" fmla="*/ 50 w 54"/>
                <a:gd name="T15" fmla="*/ 27 h 30"/>
                <a:gd name="T16" fmla="*/ 54 w 54"/>
                <a:gd name="T17" fmla="*/ 25 h 30"/>
                <a:gd name="T18" fmla="*/ 54 w 54"/>
                <a:gd name="T19" fmla="*/ 21 h 30"/>
                <a:gd name="T20" fmla="*/ 50 w 54"/>
                <a:gd name="T21" fmla="*/ 14 h 30"/>
                <a:gd name="T22" fmla="*/ 50 w 54"/>
                <a:gd name="T23" fmla="*/ 14 h 30"/>
                <a:gd name="T24" fmla="*/ 43 w 54"/>
                <a:gd name="T25" fmla="*/ 9 h 30"/>
                <a:gd name="T26" fmla="*/ 34 w 54"/>
                <a:gd name="T27" fmla="*/ 5 h 30"/>
                <a:gd name="T28" fmla="*/ 23 w 54"/>
                <a:gd name="T29" fmla="*/ 0 h 30"/>
                <a:gd name="T30" fmla="*/ 11 w 54"/>
                <a:gd name="T31" fmla="*/ 0 h 30"/>
                <a:gd name="T32" fmla="*/ 11 w 54"/>
                <a:gd name="T33" fmla="*/ 0 h 30"/>
                <a:gd name="T34" fmla="*/ 5 w 54"/>
                <a:gd name="T35" fmla="*/ 0 h 30"/>
                <a:gd name="T36" fmla="*/ 0 w 54"/>
                <a:gd name="T37" fmla="*/ 5 h 30"/>
                <a:gd name="T38" fmla="*/ 0 w 54"/>
                <a:gd name="T39" fmla="*/ 9 h 30"/>
                <a:gd name="T40" fmla="*/ 2 w 54"/>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0">
                  <a:moveTo>
                    <a:pt x="2" y="14"/>
                  </a:moveTo>
                  <a:lnTo>
                    <a:pt x="2" y="14"/>
                  </a:lnTo>
                  <a:lnTo>
                    <a:pt x="9" y="21"/>
                  </a:lnTo>
                  <a:lnTo>
                    <a:pt x="20" y="25"/>
                  </a:lnTo>
                  <a:lnTo>
                    <a:pt x="29" y="30"/>
                  </a:lnTo>
                  <a:lnTo>
                    <a:pt x="41" y="30"/>
                  </a:lnTo>
                  <a:lnTo>
                    <a:pt x="50" y="27"/>
                  </a:lnTo>
                  <a:lnTo>
                    <a:pt x="54" y="25"/>
                  </a:lnTo>
                  <a:lnTo>
                    <a:pt x="54" y="21"/>
                  </a:lnTo>
                  <a:lnTo>
                    <a:pt x="50" y="14"/>
                  </a:lnTo>
                  <a:lnTo>
                    <a:pt x="43" y="9"/>
                  </a:lnTo>
                  <a:lnTo>
                    <a:pt x="34" y="5"/>
                  </a:lnTo>
                  <a:lnTo>
                    <a:pt x="23" y="0"/>
                  </a:lnTo>
                  <a:lnTo>
                    <a:pt x="11" y="0"/>
                  </a:lnTo>
                  <a:lnTo>
                    <a:pt x="5" y="0"/>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8" name="Freeform 705">
              <a:extLst>
                <a:ext uri="{FF2B5EF4-FFF2-40B4-BE49-F238E27FC236}">
                  <a16:creationId xmlns:a16="http://schemas.microsoft.com/office/drawing/2014/main" xmlns="" id="{06117F07-148B-8A43-AD6D-EC75A24B49F7}"/>
                </a:ext>
              </a:extLst>
            </p:cNvPr>
            <p:cNvSpPr>
              <a:spLocks/>
            </p:cNvSpPr>
            <p:nvPr/>
          </p:nvSpPr>
          <p:spPr bwMode="auto">
            <a:xfrm>
              <a:off x="4400" y="3593"/>
              <a:ext cx="54" cy="30"/>
            </a:xfrm>
            <a:custGeom>
              <a:avLst/>
              <a:gdLst>
                <a:gd name="T0" fmla="*/ 2 w 54"/>
                <a:gd name="T1" fmla="*/ 14 h 30"/>
                <a:gd name="T2" fmla="*/ 2 w 54"/>
                <a:gd name="T3" fmla="*/ 14 h 30"/>
                <a:gd name="T4" fmla="*/ 9 w 54"/>
                <a:gd name="T5" fmla="*/ 21 h 30"/>
                <a:gd name="T6" fmla="*/ 20 w 54"/>
                <a:gd name="T7" fmla="*/ 25 h 30"/>
                <a:gd name="T8" fmla="*/ 29 w 54"/>
                <a:gd name="T9" fmla="*/ 30 h 30"/>
                <a:gd name="T10" fmla="*/ 41 w 54"/>
                <a:gd name="T11" fmla="*/ 30 h 30"/>
                <a:gd name="T12" fmla="*/ 41 w 54"/>
                <a:gd name="T13" fmla="*/ 30 h 30"/>
                <a:gd name="T14" fmla="*/ 50 w 54"/>
                <a:gd name="T15" fmla="*/ 27 h 30"/>
                <a:gd name="T16" fmla="*/ 54 w 54"/>
                <a:gd name="T17" fmla="*/ 25 h 30"/>
                <a:gd name="T18" fmla="*/ 54 w 54"/>
                <a:gd name="T19" fmla="*/ 21 h 30"/>
                <a:gd name="T20" fmla="*/ 50 w 54"/>
                <a:gd name="T21" fmla="*/ 14 h 30"/>
                <a:gd name="T22" fmla="*/ 50 w 54"/>
                <a:gd name="T23" fmla="*/ 14 h 30"/>
                <a:gd name="T24" fmla="*/ 43 w 54"/>
                <a:gd name="T25" fmla="*/ 9 h 30"/>
                <a:gd name="T26" fmla="*/ 34 w 54"/>
                <a:gd name="T27" fmla="*/ 5 h 30"/>
                <a:gd name="T28" fmla="*/ 23 w 54"/>
                <a:gd name="T29" fmla="*/ 0 h 30"/>
                <a:gd name="T30" fmla="*/ 11 w 54"/>
                <a:gd name="T31" fmla="*/ 0 h 30"/>
                <a:gd name="T32" fmla="*/ 11 w 54"/>
                <a:gd name="T33" fmla="*/ 0 h 30"/>
                <a:gd name="T34" fmla="*/ 5 w 54"/>
                <a:gd name="T35" fmla="*/ 0 h 30"/>
                <a:gd name="T36" fmla="*/ 0 w 54"/>
                <a:gd name="T37" fmla="*/ 5 h 30"/>
                <a:gd name="T38" fmla="*/ 0 w 54"/>
                <a:gd name="T39" fmla="*/ 9 h 30"/>
                <a:gd name="T40" fmla="*/ 2 w 54"/>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30">
                  <a:moveTo>
                    <a:pt x="2" y="14"/>
                  </a:moveTo>
                  <a:lnTo>
                    <a:pt x="2" y="14"/>
                  </a:lnTo>
                  <a:lnTo>
                    <a:pt x="9" y="21"/>
                  </a:lnTo>
                  <a:lnTo>
                    <a:pt x="20" y="25"/>
                  </a:lnTo>
                  <a:lnTo>
                    <a:pt x="29" y="30"/>
                  </a:lnTo>
                  <a:lnTo>
                    <a:pt x="41" y="30"/>
                  </a:lnTo>
                  <a:lnTo>
                    <a:pt x="50" y="27"/>
                  </a:lnTo>
                  <a:lnTo>
                    <a:pt x="54" y="25"/>
                  </a:lnTo>
                  <a:lnTo>
                    <a:pt x="54" y="21"/>
                  </a:lnTo>
                  <a:lnTo>
                    <a:pt x="50" y="14"/>
                  </a:lnTo>
                  <a:lnTo>
                    <a:pt x="43" y="9"/>
                  </a:lnTo>
                  <a:lnTo>
                    <a:pt x="34" y="5"/>
                  </a:lnTo>
                  <a:lnTo>
                    <a:pt x="23" y="0"/>
                  </a:lnTo>
                  <a:lnTo>
                    <a:pt x="11" y="0"/>
                  </a:lnTo>
                  <a:lnTo>
                    <a:pt x="5" y="0"/>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89" name="Freeform 706">
              <a:extLst>
                <a:ext uri="{FF2B5EF4-FFF2-40B4-BE49-F238E27FC236}">
                  <a16:creationId xmlns:a16="http://schemas.microsoft.com/office/drawing/2014/main" xmlns="" id="{9D6CA62F-EA89-3A4E-8295-8C7023558029}"/>
                </a:ext>
              </a:extLst>
            </p:cNvPr>
            <p:cNvSpPr>
              <a:spLocks/>
            </p:cNvSpPr>
            <p:nvPr/>
          </p:nvSpPr>
          <p:spPr bwMode="auto">
            <a:xfrm>
              <a:off x="3330" y="3607"/>
              <a:ext cx="41" cy="29"/>
            </a:xfrm>
            <a:custGeom>
              <a:avLst/>
              <a:gdLst>
                <a:gd name="T0" fmla="*/ 0 w 41"/>
                <a:gd name="T1" fmla="*/ 13 h 29"/>
                <a:gd name="T2" fmla="*/ 0 w 41"/>
                <a:gd name="T3" fmla="*/ 13 h 29"/>
                <a:gd name="T4" fmla="*/ 3 w 41"/>
                <a:gd name="T5" fmla="*/ 20 h 29"/>
                <a:gd name="T6" fmla="*/ 7 w 41"/>
                <a:gd name="T7" fmla="*/ 25 h 29"/>
                <a:gd name="T8" fmla="*/ 14 w 41"/>
                <a:gd name="T9" fmla="*/ 27 h 29"/>
                <a:gd name="T10" fmla="*/ 23 w 41"/>
                <a:gd name="T11" fmla="*/ 29 h 29"/>
                <a:gd name="T12" fmla="*/ 23 w 41"/>
                <a:gd name="T13" fmla="*/ 29 h 29"/>
                <a:gd name="T14" fmla="*/ 30 w 41"/>
                <a:gd name="T15" fmla="*/ 27 h 29"/>
                <a:gd name="T16" fmla="*/ 36 w 41"/>
                <a:gd name="T17" fmla="*/ 25 h 29"/>
                <a:gd name="T18" fmla="*/ 39 w 41"/>
                <a:gd name="T19" fmla="*/ 20 h 29"/>
                <a:gd name="T20" fmla="*/ 41 w 41"/>
                <a:gd name="T21" fmla="*/ 13 h 29"/>
                <a:gd name="T22" fmla="*/ 41 w 41"/>
                <a:gd name="T23" fmla="*/ 13 h 29"/>
                <a:gd name="T24" fmla="*/ 39 w 41"/>
                <a:gd name="T25" fmla="*/ 9 h 29"/>
                <a:gd name="T26" fmla="*/ 32 w 41"/>
                <a:gd name="T27" fmla="*/ 4 h 29"/>
                <a:gd name="T28" fmla="*/ 25 w 41"/>
                <a:gd name="T29" fmla="*/ 0 h 29"/>
                <a:gd name="T30" fmla="*/ 18 w 41"/>
                <a:gd name="T31" fmla="*/ 0 h 29"/>
                <a:gd name="T32" fmla="*/ 18 w 41"/>
                <a:gd name="T33" fmla="*/ 0 h 29"/>
                <a:gd name="T34" fmla="*/ 9 w 41"/>
                <a:gd name="T35" fmla="*/ 0 h 29"/>
                <a:gd name="T36" fmla="*/ 5 w 41"/>
                <a:gd name="T37" fmla="*/ 4 h 29"/>
                <a:gd name="T38" fmla="*/ 0 w 41"/>
                <a:gd name="T39" fmla="*/ 9 h 29"/>
                <a:gd name="T40" fmla="*/ 0 w 4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3"/>
                  </a:moveTo>
                  <a:lnTo>
                    <a:pt x="0" y="13"/>
                  </a:lnTo>
                  <a:lnTo>
                    <a:pt x="3" y="20"/>
                  </a:lnTo>
                  <a:lnTo>
                    <a:pt x="7" y="25"/>
                  </a:lnTo>
                  <a:lnTo>
                    <a:pt x="14" y="27"/>
                  </a:lnTo>
                  <a:lnTo>
                    <a:pt x="23" y="29"/>
                  </a:lnTo>
                  <a:lnTo>
                    <a:pt x="30" y="27"/>
                  </a:lnTo>
                  <a:lnTo>
                    <a:pt x="36" y="25"/>
                  </a:lnTo>
                  <a:lnTo>
                    <a:pt x="39" y="20"/>
                  </a:lnTo>
                  <a:lnTo>
                    <a:pt x="41" y="13"/>
                  </a:lnTo>
                  <a:lnTo>
                    <a:pt x="39" y="9"/>
                  </a:lnTo>
                  <a:lnTo>
                    <a:pt x="32" y="4"/>
                  </a:lnTo>
                  <a:lnTo>
                    <a:pt x="25" y="0"/>
                  </a:lnTo>
                  <a:lnTo>
                    <a:pt x="18" y="0"/>
                  </a:lnTo>
                  <a:lnTo>
                    <a:pt x="9" y="0"/>
                  </a:lnTo>
                  <a:lnTo>
                    <a:pt x="5"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0" name="Freeform 707">
              <a:extLst>
                <a:ext uri="{FF2B5EF4-FFF2-40B4-BE49-F238E27FC236}">
                  <a16:creationId xmlns:a16="http://schemas.microsoft.com/office/drawing/2014/main" xmlns="" id="{3C72900E-903C-1C4A-912A-EC93EFD8E7DA}"/>
                </a:ext>
              </a:extLst>
            </p:cNvPr>
            <p:cNvSpPr>
              <a:spLocks/>
            </p:cNvSpPr>
            <p:nvPr/>
          </p:nvSpPr>
          <p:spPr bwMode="auto">
            <a:xfrm>
              <a:off x="3330" y="3607"/>
              <a:ext cx="41" cy="29"/>
            </a:xfrm>
            <a:custGeom>
              <a:avLst/>
              <a:gdLst>
                <a:gd name="T0" fmla="*/ 0 w 41"/>
                <a:gd name="T1" fmla="*/ 13 h 29"/>
                <a:gd name="T2" fmla="*/ 0 w 41"/>
                <a:gd name="T3" fmla="*/ 13 h 29"/>
                <a:gd name="T4" fmla="*/ 3 w 41"/>
                <a:gd name="T5" fmla="*/ 20 h 29"/>
                <a:gd name="T6" fmla="*/ 7 w 41"/>
                <a:gd name="T7" fmla="*/ 25 h 29"/>
                <a:gd name="T8" fmla="*/ 14 w 41"/>
                <a:gd name="T9" fmla="*/ 27 h 29"/>
                <a:gd name="T10" fmla="*/ 23 w 41"/>
                <a:gd name="T11" fmla="*/ 29 h 29"/>
                <a:gd name="T12" fmla="*/ 23 w 41"/>
                <a:gd name="T13" fmla="*/ 29 h 29"/>
                <a:gd name="T14" fmla="*/ 30 w 41"/>
                <a:gd name="T15" fmla="*/ 27 h 29"/>
                <a:gd name="T16" fmla="*/ 36 w 41"/>
                <a:gd name="T17" fmla="*/ 25 h 29"/>
                <a:gd name="T18" fmla="*/ 39 w 41"/>
                <a:gd name="T19" fmla="*/ 20 h 29"/>
                <a:gd name="T20" fmla="*/ 41 w 41"/>
                <a:gd name="T21" fmla="*/ 13 h 29"/>
                <a:gd name="T22" fmla="*/ 41 w 41"/>
                <a:gd name="T23" fmla="*/ 13 h 29"/>
                <a:gd name="T24" fmla="*/ 39 w 41"/>
                <a:gd name="T25" fmla="*/ 9 h 29"/>
                <a:gd name="T26" fmla="*/ 32 w 41"/>
                <a:gd name="T27" fmla="*/ 4 h 29"/>
                <a:gd name="T28" fmla="*/ 25 w 41"/>
                <a:gd name="T29" fmla="*/ 0 h 29"/>
                <a:gd name="T30" fmla="*/ 18 w 41"/>
                <a:gd name="T31" fmla="*/ 0 h 29"/>
                <a:gd name="T32" fmla="*/ 18 w 41"/>
                <a:gd name="T33" fmla="*/ 0 h 29"/>
                <a:gd name="T34" fmla="*/ 9 w 41"/>
                <a:gd name="T35" fmla="*/ 0 h 29"/>
                <a:gd name="T36" fmla="*/ 5 w 41"/>
                <a:gd name="T37" fmla="*/ 4 h 29"/>
                <a:gd name="T38" fmla="*/ 0 w 41"/>
                <a:gd name="T39" fmla="*/ 9 h 29"/>
                <a:gd name="T40" fmla="*/ 0 w 4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3"/>
                  </a:moveTo>
                  <a:lnTo>
                    <a:pt x="0" y="13"/>
                  </a:lnTo>
                  <a:lnTo>
                    <a:pt x="3" y="20"/>
                  </a:lnTo>
                  <a:lnTo>
                    <a:pt x="7" y="25"/>
                  </a:lnTo>
                  <a:lnTo>
                    <a:pt x="14" y="27"/>
                  </a:lnTo>
                  <a:lnTo>
                    <a:pt x="23" y="29"/>
                  </a:lnTo>
                  <a:lnTo>
                    <a:pt x="30" y="27"/>
                  </a:lnTo>
                  <a:lnTo>
                    <a:pt x="36" y="25"/>
                  </a:lnTo>
                  <a:lnTo>
                    <a:pt x="39" y="20"/>
                  </a:lnTo>
                  <a:lnTo>
                    <a:pt x="41" y="13"/>
                  </a:lnTo>
                  <a:lnTo>
                    <a:pt x="39" y="9"/>
                  </a:lnTo>
                  <a:lnTo>
                    <a:pt x="32" y="4"/>
                  </a:lnTo>
                  <a:lnTo>
                    <a:pt x="25" y="0"/>
                  </a:lnTo>
                  <a:lnTo>
                    <a:pt x="18" y="0"/>
                  </a:lnTo>
                  <a:lnTo>
                    <a:pt x="9" y="0"/>
                  </a:lnTo>
                  <a:lnTo>
                    <a:pt x="5"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1" name="Freeform 708">
              <a:extLst>
                <a:ext uri="{FF2B5EF4-FFF2-40B4-BE49-F238E27FC236}">
                  <a16:creationId xmlns:a16="http://schemas.microsoft.com/office/drawing/2014/main" xmlns="" id="{296BD986-CFA6-0B45-AFD1-3E8121BE9D07}"/>
                </a:ext>
              </a:extLst>
            </p:cNvPr>
            <p:cNvSpPr>
              <a:spLocks/>
            </p:cNvSpPr>
            <p:nvPr/>
          </p:nvSpPr>
          <p:spPr bwMode="auto">
            <a:xfrm>
              <a:off x="3290" y="3607"/>
              <a:ext cx="40" cy="29"/>
            </a:xfrm>
            <a:custGeom>
              <a:avLst/>
              <a:gdLst>
                <a:gd name="T0" fmla="*/ 0 w 40"/>
                <a:gd name="T1" fmla="*/ 16 h 29"/>
                <a:gd name="T2" fmla="*/ 0 w 40"/>
                <a:gd name="T3" fmla="*/ 16 h 29"/>
                <a:gd name="T4" fmla="*/ 2 w 40"/>
                <a:gd name="T5" fmla="*/ 20 h 29"/>
                <a:gd name="T6" fmla="*/ 6 w 40"/>
                <a:gd name="T7" fmla="*/ 25 h 29"/>
                <a:gd name="T8" fmla="*/ 13 w 40"/>
                <a:gd name="T9" fmla="*/ 29 h 29"/>
                <a:gd name="T10" fmla="*/ 22 w 40"/>
                <a:gd name="T11" fmla="*/ 29 h 29"/>
                <a:gd name="T12" fmla="*/ 22 w 40"/>
                <a:gd name="T13" fmla="*/ 29 h 29"/>
                <a:gd name="T14" fmla="*/ 29 w 40"/>
                <a:gd name="T15" fmla="*/ 29 h 29"/>
                <a:gd name="T16" fmla="*/ 36 w 40"/>
                <a:gd name="T17" fmla="*/ 25 h 29"/>
                <a:gd name="T18" fmla="*/ 38 w 40"/>
                <a:gd name="T19" fmla="*/ 20 h 29"/>
                <a:gd name="T20" fmla="*/ 40 w 40"/>
                <a:gd name="T21" fmla="*/ 13 h 29"/>
                <a:gd name="T22" fmla="*/ 40 w 40"/>
                <a:gd name="T23" fmla="*/ 13 h 29"/>
                <a:gd name="T24" fmla="*/ 38 w 40"/>
                <a:gd name="T25" fmla="*/ 9 h 29"/>
                <a:gd name="T26" fmla="*/ 31 w 40"/>
                <a:gd name="T27" fmla="*/ 4 h 29"/>
                <a:gd name="T28" fmla="*/ 25 w 40"/>
                <a:gd name="T29" fmla="*/ 0 h 29"/>
                <a:gd name="T30" fmla="*/ 18 w 40"/>
                <a:gd name="T31" fmla="*/ 0 h 29"/>
                <a:gd name="T32" fmla="*/ 18 w 40"/>
                <a:gd name="T33" fmla="*/ 0 h 29"/>
                <a:gd name="T34" fmla="*/ 11 w 40"/>
                <a:gd name="T35" fmla="*/ 2 h 29"/>
                <a:gd name="T36" fmla="*/ 4 w 40"/>
                <a:gd name="T37" fmla="*/ 4 h 29"/>
                <a:gd name="T38" fmla="*/ 0 w 40"/>
                <a:gd name="T39" fmla="*/ 9 h 29"/>
                <a:gd name="T40" fmla="*/ 0 w 40"/>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6"/>
                  </a:moveTo>
                  <a:lnTo>
                    <a:pt x="0" y="16"/>
                  </a:lnTo>
                  <a:lnTo>
                    <a:pt x="2" y="20"/>
                  </a:lnTo>
                  <a:lnTo>
                    <a:pt x="6" y="25"/>
                  </a:lnTo>
                  <a:lnTo>
                    <a:pt x="13" y="29"/>
                  </a:lnTo>
                  <a:lnTo>
                    <a:pt x="22" y="29"/>
                  </a:lnTo>
                  <a:lnTo>
                    <a:pt x="29" y="29"/>
                  </a:lnTo>
                  <a:lnTo>
                    <a:pt x="36" y="25"/>
                  </a:lnTo>
                  <a:lnTo>
                    <a:pt x="38" y="20"/>
                  </a:lnTo>
                  <a:lnTo>
                    <a:pt x="40" y="13"/>
                  </a:lnTo>
                  <a:lnTo>
                    <a:pt x="38" y="9"/>
                  </a:lnTo>
                  <a:lnTo>
                    <a:pt x="31" y="4"/>
                  </a:lnTo>
                  <a:lnTo>
                    <a:pt x="25" y="0"/>
                  </a:lnTo>
                  <a:lnTo>
                    <a:pt x="18" y="0"/>
                  </a:lnTo>
                  <a:lnTo>
                    <a:pt x="11" y="2"/>
                  </a:lnTo>
                  <a:lnTo>
                    <a:pt x="4"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2" name="Freeform 709">
              <a:extLst>
                <a:ext uri="{FF2B5EF4-FFF2-40B4-BE49-F238E27FC236}">
                  <a16:creationId xmlns:a16="http://schemas.microsoft.com/office/drawing/2014/main" xmlns="" id="{397AA25C-C4E9-694C-A44A-6D9B1BFBE213}"/>
                </a:ext>
              </a:extLst>
            </p:cNvPr>
            <p:cNvSpPr>
              <a:spLocks/>
            </p:cNvSpPr>
            <p:nvPr/>
          </p:nvSpPr>
          <p:spPr bwMode="auto">
            <a:xfrm>
              <a:off x="3290" y="3607"/>
              <a:ext cx="40" cy="29"/>
            </a:xfrm>
            <a:custGeom>
              <a:avLst/>
              <a:gdLst>
                <a:gd name="T0" fmla="*/ 0 w 40"/>
                <a:gd name="T1" fmla="*/ 16 h 29"/>
                <a:gd name="T2" fmla="*/ 0 w 40"/>
                <a:gd name="T3" fmla="*/ 16 h 29"/>
                <a:gd name="T4" fmla="*/ 2 w 40"/>
                <a:gd name="T5" fmla="*/ 20 h 29"/>
                <a:gd name="T6" fmla="*/ 6 w 40"/>
                <a:gd name="T7" fmla="*/ 25 h 29"/>
                <a:gd name="T8" fmla="*/ 13 w 40"/>
                <a:gd name="T9" fmla="*/ 29 h 29"/>
                <a:gd name="T10" fmla="*/ 22 w 40"/>
                <a:gd name="T11" fmla="*/ 29 h 29"/>
                <a:gd name="T12" fmla="*/ 22 w 40"/>
                <a:gd name="T13" fmla="*/ 29 h 29"/>
                <a:gd name="T14" fmla="*/ 29 w 40"/>
                <a:gd name="T15" fmla="*/ 29 h 29"/>
                <a:gd name="T16" fmla="*/ 36 w 40"/>
                <a:gd name="T17" fmla="*/ 25 h 29"/>
                <a:gd name="T18" fmla="*/ 38 w 40"/>
                <a:gd name="T19" fmla="*/ 20 h 29"/>
                <a:gd name="T20" fmla="*/ 40 w 40"/>
                <a:gd name="T21" fmla="*/ 13 h 29"/>
                <a:gd name="T22" fmla="*/ 40 w 40"/>
                <a:gd name="T23" fmla="*/ 13 h 29"/>
                <a:gd name="T24" fmla="*/ 38 w 40"/>
                <a:gd name="T25" fmla="*/ 9 h 29"/>
                <a:gd name="T26" fmla="*/ 31 w 40"/>
                <a:gd name="T27" fmla="*/ 4 h 29"/>
                <a:gd name="T28" fmla="*/ 25 w 40"/>
                <a:gd name="T29" fmla="*/ 0 h 29"/>
                <a:gd name="T30" fmla="*/ 18 w 40"/>
                <a:gd name="T31" fmla="*/ 0 h 29"/>
                <a:gd name="T32" fmla="*/ 18 w 40"/>
                <a:gd name="T33" fmla="*/ 0 h 29"/>
                <a:gd name="T34" fmla="*/ 11 w 40"/>
                <a:gd name="T35" fmla="*/ 2 h 29"/>
                <a:gd name="T36" fmla="*/ 4 w 40"/>
                <a:gd name="T37" fmla="*/ 4 h 29"/>
                <a:gd name="T38" fmla="*/ 0 w 40"/>
                <a:gd name="T39" fmla="*/ 9 h 29"/>
                <a:gd name="T40" fmla="*/ 0 w 40"/>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9">
                  <a:moveTo>
                    <a:pt x="0" y="16"/>
                  </a:moveTo>
                  <a:lnTo>
                    <a:pt x="0" y="16"/>
                  </a:lnTo>
                  <a:lnTo>
                    <a:pt x="2" y="20"/>
                  </a:lnTo>
                  <a:lnTo>
                    <a:pt x="6" y="25"/>
                  </a:lnTo>
                  <a:lnTo>
                    <a:pt x="13" y="29"/>
                  </a:lnTo>
                  <a:lnTo>
                    <a:pt x="22" y="29"/>
                  </a:lnTo>
                  <a:lnTo>
                    <a:pt x="29" y="29"/>
                  </a:lnTo>
                  <a:lnTo>
                    <a:pt x="36" y="25"/>
                  </a:lnTo>
                  <a:lnTo>
                    <a:pt x="38" y="20"/>
                  </a:lnTo>
                  <a:lnTo>
                    <a:pt x="40" y="13"/>
                  </a:lnTo>
                  <a:lnTo>
                    <a:pt x="38" y="9"/>
                  </a:lnTo>
                  <a:lnTo>
                    <a:pt x="31" y="4"/>
                  </a:lnTo>
                  <a:lnTo>
                    <a:pt x="25" y="0"/>
                  </a:lnTo>
                  <a:lnTo>
                    <a:pt x="18" y="0"/>
                  </a:lnTo>
                  <a:lnTo>
                    <a:pt x="11" y="2"/>
                  </a:lnTo>
                  <a:lnTo>
                    <a:pt x="4"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3" name="Freeform 710">
              <a:extLst>
                <a:ext uri="{FF2B5EF4-FFF2-40B4-BE49-F238E27FC236}">
                  <a16:creationId xmlns:a16="http://schemas.microsoft.com/office/drawing/2014/main" xmlns="" id="{B2E083E4-20D4-384A-B295-C6F452E83AD6}"/>
                </a:ext>
              </a:extLst>
            </p:cNvPr>
            <p:cNvSpPr>
              <a:spLocks/>
            </p:cNvSpPr>
            <p:nvPr/>
          </p:nvSpPr>
          <p:spPr bwMode="auto">
            <a:xfrm>
              <a:off x="3249" y="3607"/>
              <a:ext cx="41" cy="29"/>
            </a:xfrm>
            <a:custGeom>
              <a:avLst/>
              <a:gdLst>
                <a:gd name="T0" fmla="*/ 0 w 41"/>
                <a:gd name="T1" fmla="*/ 16 h 29"/>
                <a:gd name="T2" fmla="*/ 0 w 41"/>
                <a:gd name="T3" fmla="*/ 16 h 29"/>
                <a:gd name="T4" fmla="*/ 2 w 41"/>
                <a:gd name="T5" fmla="*/ 20 h 29"/>
                <a:gd name="T6" fmla="*/ 7 w 41"/>
                <a:gd name="T7" fmla="*/ 27 h 29"/>
                <a:gd name="T8" fmla="*/ 14 w 41"/>
                <a:gd name="T9" fmla="*/ 29 h 29"/>
                <a:gd name="T10" fmla="*/ 23 w 41"/>
                <a:gd name="T11" fmla="*/ 29 h 29"/>
                <a:gd name="T12" fmla="*/ 23 w 41"/>
                <a:gd name="T13" fmla="*/ 29 h 29"/>
                <a:gd name="T14" fmla="*/ 29 w 41"/>
                <a:gd name="T15" fmla="*/ 29 h 29"/>
                <a:gd name="T16" fmla="*/ 36 w 41"/>
                <a:gd name="T17" fmla="*/ 25 h 29"/>
                <a:gd name="T18" fmla="*/ 41 w 41"/>
                <a:gd name="T19" fmla="*/ 20 h 29"/>
                <a:gd name="T20" fmla="*/ 41 w 41"/>
                <a:gd name="T21" fmla="*/ 16 h 29"/>
                <a:gd name="T22" fmla="*/ 41 w 41"/>
                <a:gd name="T23" fmla="*/ 16 h 29"/>
                <a:gd name="T24" fmla="*/ 38 w 41"/>
                <a:gd name="T25" fmla="*/ 9 h 29"/>
                <a:gd name="T26" fmla="*/ 34 w 41"/>
                <a:gd name="T27" fmla="*/ 4 h 29"/>
                <a:gd name="T28" fmla="*/ 27 w 41"/>
                <a:gd name="T29" fmla="*/ 2 h 29"/>
                <a:gd name="T30" fmla="*/ 18 w 41"/>
                <a:gd name="T31" fmla="*/ 0 h 29"/>
                <a:gd name="T32" fmla="*/ 18 w 41"/>
                <a:gd name="T33" fmla="*/ 0 h 29"/>
                <a:gd name="T34" fmla="*/ 11 w 41"/>
                <a:gd name="T35" fmla="*/ 2 h 29"/>
                <a:gd name="T36" fmla="*/ 5 w 41"/>
                <a:gd name="T37" fmla="*/ 4 h 29"/>
                <a:gd name="T38" fmla="*/ 2 w 41"/>
                <a:gd name="T39" fmla="*/ 9 h 29"/>
                <a:gd name="T40" fmla="*/ 0 w 41"/>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6"/>
                  </a:moveTo>
                  <a:lnTo>
                    <a:pt x="0" y="16"/>
                  </a:lnTo>
                  <a:lnTo>
                    <a:pt x="2" y="20"/>
                  </a:lnTo>
                  <a:lnTo>
                    <a:pt x="7" y="27"/>
                  </a:lnTo>
                  <a:lnTo>
                    <a:pt x="14" y="29"/>
                  </a:lnTo>
                  <a:lnTo>
                    <a:pt x="23" y="29"/>
                  </a:lnTo>
                  <a:lnTo>
                    <a:pt x="29" y="29"/>
                  </a:lnTo>
                  <a:lnTo>
                    <a:pt x="36" y="25"/>
                  </a:lnTo>
                  <a:lnTo>
                    <a:pt x="41" y="20"/>
                  </a:lnTo>
                  <a:lnTo>
                    <a:pt x="41" y="16"/>
                  </a:lnTo>
                  <a:lnTo>
                    <a:pt x="38" y="9"/>
                  </a:lnTo>
                  <a:lnTo>
                    <a:pt x="34" y="4"/>
                  </a:lnTo>
                  <a:lnTo>
                    <a:pt x="27" y="2"/>
                  </a:lnTo>
                  <a:lnTo>
                    <a:pt x="18" y="0"/>
                  </a:lnTo>
                  <a:lnTo>
                    <a:pt x="11" y="2"/>
                  </a:lnTo>
                  <a:lnTo>
                    <a:pt x="5"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4" name="Freeform 711">
              <a:extLst>
                <a:ext uri="{FF2B5EF4-FFF2-40B4-BE49-F238E27FC236}">
                  <a16:creationId xmlns:a16="http://schemas.microsoft.com/office/drawing/2014/main" xmlns="" id="{641CFB51-7ECC-3F45-8CE8-BE8033700E75}"/>
                </a:ext>
              </a:extLst>
            </p:cNvPr>
            <p:cNvSpPr>
              <a:spLocks/>
            </p:cNvSpPr>
            <p:nvPr/>
          </p:nvSpPr>
          <p:spPr bwMode="auto">
            <a:xfrm>
              <a:off x="3249" y="3607"/>
              <a:ext cx="41" cy="29"/>
            </a:xfrm>
            <a:custGeom>
              <a:avLst/>
              <a:gdLst>
                <a:gd name="T0" fmla="*/ 0 w 41"/>
                <a:gd name="T1" fmla="*/ 16 h 29"/>
                <a:gd name="T2" fmla="*/ 0 w 41"/>
                <a:gd name="T3" fmla="*/ 16 h 29"/>
                <a:gd name="T4" fmla="*/ 2 w 41"/>
                <a:gd name="T5" fmla="*/ 20 h 29"/>
                <a:gd name="T6" fmla="*/ 7 w 41"/>
                <a:gd name="T7" fmla="*/ 27 h 29"/>
                <a:gd name="T8" fmla="*/ 14 w 41"/>
                <a:gd name="T9" fmla="*/ 29 h 29"/>
                <a:gd name="T10" fmla="*/ 23 w 41"/>
                <a:gd name="T11" fmla="*/ 29 h 29"/>
                <a:gd name="T12" fmla="*/ 23 w 41"/>
                <a:gd name="T13" fmla="*/ 29 h 29"/>
                <a:gd name="T14" fmla="*/ 29 w 41"/>
                <a:gd name="T15" fmla="*/ 29 h 29"/>
                <a:gd name="T16" fmla="*/ 36 w 41"/>
                <a:gd name="T17" fmla="*/ 25 h 29"/>
                <a:gd name="T18" fmla="*/ 41 w 41"/>
                <a:gd name="T19" fmla="*/ 20 h 29"/>
                <a:gd name="T20" fmla="*/ 41 w 41"/>
                <a:gd name="T21" fmla="*/ 16 h 29"/>
                <a:gd name="T22" fmla="*/ 41 w 41"/>
                <a:gd name="T23" fmla="*/ 16 h 29"/>
                <a:gd name="T24" fmla="*/ 38 w 41"/>
                <a:gd name="T25" fmla="*/ 9 h 29"/>
                <a:gd name="T26" fmla="*/ 34 w 41"/>
                <a:gd name="T27" fmla="*/ 4 h 29"/>
                <a:gd name="T28" fmla="*/ 27 w 41"/>
                <a:gd name="T29" fmla="*/ 2 h 29"/>
                <a:gd name="T30" fmla="*/ 18 w 41"/>
                <a:gd name="T31" fmla="*/ 0 h 29"/>
                <a:gd name="T32" fmla="*/ 18 w 41"/>
                <a:gd name="T33" fmla="*/ 0 h 29"/>
                <a:gd name="T34" fmla="*/ 11 w 41"/>
                <a:gd name="T35" fmla="*/ 2 h 29"/>
                <a:gd name="T36" fmla="*/ 5 w 41"/>
                <a:gd name="T37" fmla="*/ 4 h 29"/>
                <a:gd name="T38" fmla="*/ 2 w 41"/>
                <a:gd name="T39" fmla="*/ 9 h 29"/>
                <a:gd name="T40" fmla="*/ 0 w 41"/>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6"/>
                  </a:moveTo>
                  <a:lnTo>
                    <a:pt x="0" y="16"/>
                  </a:lnTo>
                  <a:lnTo>
                    <a:pt x="2" y="20"/>
                  </a:lnTo>
                  <a:lnTo>
                    <a:pt x="7" y="27"/>
                  </a:lnTo>
                  <a:lnTo>
                    <a:pt x="14" y="29"/>
                  </a:lnTo>
                  <a:lnTo>
                    <a:pt x="23" y="29"/>
                  </a:lnTo>
                  <a:lnTo>
                    <a:pt x="29" y="29"/>
                  </a:lnTo>
                  <a:lnTo>
                    <a:pt x="36" y="25"/>
                  </a:lnTo>
                  <a:lnTo>
                    <a:pt x="41" y="20"/>
                  </a:lnTo>
                  <a:lnTo>
                    <a:pt x="41" y="16"/>
                  </a:lnTo>
                  <a:lnTo>
                    <a:pt x="38" y="9"/>
                  </a:lnTo>
                  <a:lnTo>
                    <a:pt x="34" y="4"/>
                  </a:lnTo>
                  <a:lnTo>
                    <a:pt x="27" y="2"/>
                  </a:lnTo>
                  <a:lnTo>
                    <a:pt x="18" y="0"/>
                  </a:lnTo>
                  <a:lnTo>
                    <a:pt x="11" y="2"/>
                  </a:lnTo>
                  <a:lnTo>
                    <a:pt x="5"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5" name="Freeform 712">
              <a:extLst>
                <a:ext uri="{FF2B5EF4-FFF2-40B4-BE49-F238E27FC236}">
                  <a16:creationId xmlns:a16="http://schemas.microsoft.com/office/drawing/2014/main" xmlns="" id="{62AE2DC0-DE49-3A48-8DAB-94A040B7D79E}"/>
                </a:ext>
              </a:extLst>
            </p:cNvPr>
            <p:cNvSpPr>
              <a:spLocks/>
            </p:cNvSpPr>
            <p:nvPr/>
          </p:nvSpPr>
          <p:spPr bwMode="auto">
            <a:xfrm>
              <a:off x="3209" y="3607"/>
              <a:ext cx="40" cy="31"/>
            </a:xfrm>
            <a:custGeom>
              <a:avLst/>
              <a:gdLst>
                <a:gd name="T0" fmla="*/ 0 w 40"/>
                <a:gd name="T1" fmla="*/ 16 h 31"/>
                <a:gd name="T2" fmla="*/ 0 w 40"/>
                <a:gd name="T3" fmla="*/ 16 h 31"/>
                <a:gd name="T4" fmla="*/ 2 w 40"/>
                <a:gd name="T5" fmla="*/ 22 h 31"/>
                <a:gd name="T6" fmla="*/ 6 w 40"/>
                <a:gd name="T7" fmla="*/ 27 h 31"/>
                <a:gd name="T8" fmla="*/ 13 w 40"/>
                <a:gd name="T9" fmla="*/ 29 h 31"/>
                <a:gd name="T10" fmla="*/ 22 w 40"/>
                <a:gd name="T11" fmla="*/ 31 h 31"/>
                <a:gd name="T12" fmla="*/ 22 w 40"/>
                <a:gd name="T13" fmla="*/ 31 h 31"/>
                <a:gd name="T14" fmla="*/ 29 w 40"/>
                <a:gd name="T15" fmla="*/ 29 h 31"/>
                <a:gd name="T16" fmla="*/ 36 w 40"/>
                <a:gd name="T17" fmla="*/ 27 h 31"/>
                <a:gd name="T18" fmla="*/ 40 w 40"/>
                <a:gd name="T19" fmla="*/ 20 h 31"/>
                <a:gd name="T20" fmla="*/ 40 w 40"/>
                <a:gd name="T21" fmla="*/ 16 h 31"/>
                <a:gd name="T22" fmla="*/ 40 w 40"/>
                <a:gd name="T23" fmla="*/ 16 h 31"/>
                <a:gd name="T24" fmla="*/ 38 w 40"/>
                <a:gd name="T25" fmla="*/ 9 h 31"/>
                <a:gd name="T26" fmla="*/ 33 w 40"/>
                <a:gd name="T27" fmla="*/ 4 h 31"/>
                <a:gd name="T28" fmla="*/ 27 w 40"/>
                <a:gd name="T29" fmla="*/ 2 h 31"/>
                <a:gd name="T30" fmla="*/ 20 w 40"/>
                <a:gd name="T31" fmla="*/ 0 h 31"/>
                <a:gd name="T32" fmla="*/ 20 w 40"/>
                <a:gd name="T33" fmla="*/ 0 h 31"/>
                <a:gd name="T34" fmla="*/ 11 w 40"/>
                <a:gd name="T35" fmla="*/ 2 h 31"/>
                <a:gd name="T36" fmla="*/ 6 w 40"/>
                <a:gd name="T37" fmla="*/ 4 h 31"/>
                <a:gd name="T38" fmla="*/ 2 w 40"/>
                <a:gd name="T39" fmla="*/ 11 h 31"/>
                <a:gd name="T40" fmla="*/ 0 w 40"/>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1">
                  <a:moveTo>
                    <a:pt x="0" y="16"/>
                  </a:moveTo>
                  <a:lnTo>
                    <a:pt x="0" y="16"/>
                  </a:lnTo>
                  <a:lnTo>
                    <a:pt x="2" y="22"/>
                  </a:lnTo>
                  <a:lnTo>
                    <a:pt x="6" y="27"/>
                  </a:lnTo>
                  <a:lnTo>
                    <a:pt x="13" y="29"/>
                  </a:lnTo>
                  <a:lnTo>
                    <a:pt x="22" y="31"/>
                  </a:lnTo>
                  <a:lnTo>
                    <a:pt x="29" y="29"/>
                  </a:lnTo>
                  <a:lnTo>
                    <a:pt x="36" y="27"/>
                  </a:lnTo>
                  <a:lnTo>
                    <a:pt x="40" y="20"/>
                  </a:lnTo>
                  <a:lnTo>
                    <a:pt x="40" y="16"/>
                  </a:lnTo>
                  <a:lnTo>
                    <a:pt x="38" y="9"/>
                  </a:lnTo>
                  <a:lnTo>
                    <a:pt x="33" y="4"/>
                  </a:lnTo>
                  <a:lnTo>
                    <a:pt x="27" y="2"/>
                  </a:lnTo>
                  <a:lnTo>
                    <a:pt x="20" y="0"/>
                  </a:lnTo>
                  <a:lnTo>
                    <a:pt x="11" y="2"/>
                  </a:lnTo>
                  <a:lnTo>
                    <a:pt x="6" y="4"/>
                  </a:lnTo>
                  <a:lnTo>
                    <a:pt x="2"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6" name="Freeform 713">
              <a:extLst>
                <a:ext uri="{FF2B5EF4-FFF2-40B4-BE49-F238E27FC236}">
                  <a16:creationId xmlns:a16="http://schemas.microsoft.com/office/drawing/2014/main" xmlns="" id="{0B7CDAD2-AB7E-1A46-AF4D-E08BAECD5752}"/>
                </a:ext>
              </a:extLst>
            </p:cNvPr>
            <p:cNvSpPr>
              <a:spLocks/>
            </p:cNvSpPr>
            <p:nvPr/>
          </p:nvSpPr>
          <p:spPr bwMode="auto">
            <a:xfrm>
              <a:off x="3209" y="3607"/>
              <a:ext cx="40" cy="31"/>
            </a:xfrm>
            <a:custGeom>
              <a:avLst/>
              <a:gdLst>
                <a:gd name="T0" fmla="*/ 0 w 40"/>
                <a:gd name="T1" fmla="*/ 16 h 31"/>
                <a:gd name="T2" fmla="*/ 0 w 40"/>
                <a:gd name="T3" fmla="*/ 16 h 31"/>
                <a:gd name="T4" fmla="*/ 2 w 40"/>
                <a:gd name="T5" fmla="*/ 22 h 31"/>
                <a:gd name="T6" fmla="*/ 6 w 40"/>
                <a:gd name="T7" fmla="*/ 27 h 31"/>
                <a:gd name="T8" fmla="*/ 13 w 40"/>
                <a:gd name="T9" fmla="*/ 29 h 31"/>
                <a:gd name="T10" fmla="*/ 22 w 40"/>
                <a:gd name="T11" fmla="*/ 31 h 31"/>
                <a:gd name="T12" fmla="*/ 22 w 40"/>
                <a:gd name="T13" fmla="*/ 31 h 31"/>
                <a:gd name="T14" fmla="*/ 29 w 40"/>
                <a:gd name="T15" fmla="*/ 29 h 31"/>
                <a:gd name="T16" fmla="*/ 36 w 40"/>
                <a:gd name="T17" fmla="*/ 27 h 31"/>
                <a:gd name="T18" fmla="*/ 40 w 40"/>
                <a:gd name="T19" fmla="*/ 20 h 31"/>
                <a:gd name="T20" fmla="*/ 40 w 40"/>
                <a:gd name="T21" fmla="*/ 16 h 31"/>
                <a:gd name="T22" fmla="*/ 40 w 40"/>
                <a:gd name="T23" fmla="*/ 16 h 31"/>
                <a:gd name="T24" fmla="*/ 38 w 40"/>
                <a:gd name="T25" fmla="*/ 9 h 31"/>
                <a:gd name="T26" fmla="*/ 33 w 40"/>
                <a:gd name="T27" fmla="*/ 4 h 31"/>
                <a:gd name="T28" fmla="*/ 27 w 40"/>
                <a:gd name="T29" fmla="*/ 2 h 31"/>
                <a:gd name="T30" fmla="*/ 20 w 40"/>
                <a:gd name="T31" fmla="*/ 0 h 31"/>
                <a:gd name="T32" fmla="*/ 20 w 40"/>
                <a:gd name="T33" fmla="*/ 0 h 31"/>
                <a:gd name="T34" fmla="*/ 11 w 40"/>
                <a:gd name="T35" fmla="*/ 2 h 31"/>
                <a:gd name="T36" fmla="*/ 6 w 40"/>
                <a:gd name="T37" fmla="*/ 4 h 31"/>
                <a:gd name="T38" fmla="*/ 2 w 40"/>
                <a:gd name="T39" fmla="*/ 11 h 31"/>
                <a:gd name="T40" fmla="*/ 0 w 40"/>
                <a:gd name="T41" fmla="*/ 16 h 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1">
                  <a:moveTo>
                    <a:pt x="0" y="16"/>
                  </a:moveTo>
                  <a:lnTo>
                    <a:pt x="0" y="16"/>
                  </a:lnTo>
                  <a:lnTo>
                    <a:pt x="2" y="22"/>
                  </a:lnTo>
                  <a:lnTo>
                    <a:pt x="6" y="27"/>
                  </a:lnTo>
                  <a:lnTo>
                    <a:pt x="13" y="29"/>
                  </a:lnTo>
                  <a:lnTo>
                    <a:pt x="22" y="31"/>
                  </a:lnTo>
                  <a:lnTo>
                    <a:pt x="29" y="29"/>
                  </a:lnTo>
                  <a:lnTo>
                    <a:pt x="36" y="27"/>
                  </a:lnTo>
                  <a:lnTo>
                    <a:pt x="40" y="20"/>
                  </a:lnTo>
                  <a:lnTo>
                    <a:pt x="40" y="16"/>
                  </a:lnTo>
                  <a:lnTo>
                    <a:pt x="38" y="9"/>
                  </a:lnTo>
                  <a:lnTo>
                    <a:pt x="33" y="4"/>
                  </a:lnTo>
                  <a:lnTo>
                    <a:pt x="27" y="2"/>
                  </a:lnTo>
                  <a:lnTo>
                    <a:pt x="20" y="0"/>
                  </a:lnTo>
                  <a:lnTo>
                    <a:pt x="11" y="2"/>
                  </a:lnTo>
                  <a:lnTo>
                    <a:pt x="6" y="4"/>
                  </a:lnTo>
                  <a:lnTo>
                    <a:pt x="2"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7" name="Freeform 714">
              <a:extLst>
                <a:ext uri="{FF2B5EF4-FFF2-40B4-BE49-F238E27FC236}">
                  <a16:creationId xmlns:a16="http://schemas.microsoft.com/office/drawing/2014/main" xmlns="" id="{24E62F6B-E636-7A4E-B8FB-284056364A1A}"/>
                </a:ext>
              </a:extLst>
            </p:cNvPr>
            <p:cNvSpPr>
              <a:spLocks/>
            </p:cNvSpPr>
            <p:nvPr/>
          </p:nvSpPr>
          <p:spPr bwMode="auto">
            <a:xfrm>
              <a:off x="3170" y="3609"/>
              <a:ext cx="39" cy="29"/>
            </a:xfrm>
            <a:custGeom>
              <a:avLst/>
              <a:gdLst>
                <a:gd name="T0" fmla="*/ 0 w 39"/>
                <a:gd name="T1" fmla="*/ 14 h 29"/>
                <a:gd name="T2" fmla="*/ 0 w 39"/>
                <a:gd name="T3" fmla="*/ 14 h 29"/>
                <a:gd name="T4" fmla="*/ 0 w 39"/>
                <a:gd name="T5" fmla="*/ 20 h 29"/>
                <a:gd name="T6" fmla="*/ 5 w 39"/>
                <a:gd name="T7" fmla="*/ 25 h 29"/>
                <a:gd name="T8" fmla="*/ 12 w 39"/>
                <a:gd name="T9" fmla="*/ 27 h 29"/>
                <a:gd name="T10" fmla="*/ 21 w 39"/>
                <a:gd name="T11" fmla="*/ 29 h 29"/>
                <a:gd name="T12" fmla="*/ 21 w 39"/>
                <a:gd name="T13" fmla="*/ 29 h 29"/>
                <a:gd name="T14" fmla="*/ 27 w 39"/>
                <a:gd name="T15" fmla="*/ 27 h 29"/>
                <a:gd name="T16" fmla="*/ 34 w 39"/>
                <a:gd name="T17" fmla="*/ 25 h 29"/>
                <a:gd name="T18" fmla="*/ 39 w 39"/>
                <a:gd name="T19" fmla="*/ 20 h 29"/>
                <a:gd name="T20" fmla="*/ 39 w 39"/>
                <a:gd name="T21" fmla="*/ 14 h 29"/>
                <a:gd name="T22" fmla="*/ 39 w 39"/>
                <a:gd name="T23" fmla="*/ 14 h 29"/>
                <a:gd name="T24" fmla="*/ 36 w 39"/>
                <a:gd name="T25" fmla="*/ 9 h 29"/>
                <a:gd name="T26" fmla="*/ 32 w 39"/>
                <a:gd name="T27" fmla="*/ 5 h 29"/>
                <a:gd name="T28" fmla="*/ 27 w 39"/>
                <a:gd name="T29" fmla="*/ 0 h 29"/>
                <a:gd name="T30" fmla="*/ 18 w 39"/>
                <a:gd name="T31" fmla="*/ 0 h 29"/>
                <a:gd name="T32" fmla="*/ 18 w 39"/>
                <a:gd name="T33" fmla="*/ 0 h 29"/>
                <a:gd name="T34" fmla="*/ 12 w 39"/>
                <a:gd name="T35" fmla="*/ 0 h 29"/>
                <a:gd name="T36" fmla="*/ 5 w 39"/>
                <a:gd name="T37" fmla="*/ 5 h 29"/>
                <a:gd name="T38" fmla="*/ 0 w 39"/>
                <a:gd name="T39" fmla="*/ 9 h 29"/>
                <a:gd name="T40" fmla="*/ 0 w 39"/>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4"/>
                  </a:moveTo>
                  <a:lnTo>
                    <a:pt x="0" y="14"/>
                  </a:lnTo>
                  <a:lnTo>
                    <a:pt x="0" y="20"/>
                  </a:lnTo>
                  <a:lnTo>
                    <a:pt x="5" y="25"/>
                  </a:lnTo>
                  <a:lnTo>
                    <a:pt x="12" y="27"/>
                  </a:lnTo>
                  <a:lnTo>
                    <a:pt x="21" y="29"/>
                  </a:lnTo>
                  <a:lnTo>
                    <a:pt x="27" y="27"/>
                  </a:lnTo>
                  <a:lnTo>
                    <a:pt x="34" y="25"/>
                  </a:lnTo>
                  <a:lnTo>
                    <a:pt x="39" y="20"/>
                  </a:lnTo>
                  <a:lnTo>
                    <a:pt x="39" y="14"/>
                  </a:lnTo>
                  <a:lnTo>
                    <a:pt x="36" y="9"/>
                  </a:lnTo>
                  <a:lnTo>
                    <a:pt x="32" y="5"/>
                  </a:lnTo>
                  <a:lnTo>
                    <a:pt x="27" y="0"/>
                  </a:lnTo>
                  <a:lnTo>
                    <a:pt x="18" y="0"/>
                  </a:lnTo>
                  <a:lnTo>
                    <a:pt x="12" y="0"/>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8" name="Freeform 715">
              <a:extLst>
                <a:ext uri="{FF2B5EF4-FFF2-40B4-BE49-F238E27FC236}">
                  <a16:creationId xmlns:a16="http://schemas.microsoft.com/office/drawing/2014/main" xmlns="" id="{AE270F61-4730-E740-9C16-5B041A3094F1}"/>
                </a:ext>
              </a:extLst>
            </p:cNvPr>
            <p:cNvSpPr>
              <a:spLocks/>
            </p:cNvSpPr>
            <p:nvPr/>
          </p:nvSpPr>
          <p:spPr bwMode="auto">
            <a:xfrm>
              <a:off x="3170" y="3609"/>
              <a:ext cx="39" cy="29"/>
            </a:xfrm>
            <a:custGeom>
              <a:avLst/>
              <a:gdLst>
                <a:gd name="T0" fmla="*/ 0 w 39"/>
                <a:gd name="T1" fmla="*/ 14 h 29"/>
                <a:gd name="T2" fmla="*/ 0 w 39"/>
                <a:gd name="T3" fmla="*/ 14 h 29"/>
                <a:gd name="T4" fmla="*/ 0 w 39"/>
                <a:gd name="T5" fmla="*/ 20 h 29"/>
                <a:gd name="T6" fmla="*/ 5 w 39"/>
                <a:gd name="T7" fmla="*/ 25 h 29"/>
                <a:gd name="T8" fmla="*/ 12 w 39"/>
                <a:gd name="T9" fmla="*/ 27 h 29"/>
                <a:gd name="T10" fmla="*/ 21 w 39"/>
                <a:gd name="T11" fmla="*/ 29 h 29"/>
                <a:gd name="T12" fmla="*/ 21 w 39"/>
                <a:gd name="T13" fmla="*/ 29 h 29"/>
                <a:gd name="T14" fmla="*/ 27 w 39"/>
                <a:gd name="T15" fmla="*/ 27 h 29"/>
                <a:gd name="T16" fmla="*/ 34 w 39"/>
                <a:gd name="T17" fmla="*/ 25 h 29"/>
                <a:gd name="T18" fmla="*/ 39 w 39"/>
                <a:gd name="T19" fmla="*/ 20 h 29"/>
                <a:gd name="T20" fmla="*/ 39 w 39"/>
                <a:gd name="T21" fmla="*/ 14 h 29"/>
                <a:gd name="T22" fmla="*/ 39 w 39"/>
                <a:gd name="T23" fmla="*/ 14 h 29"/>
                <a:gd name="T24" fmla="*/ 36 w 39"/>
                <a:gd name="T25" fmla="*/ 9 h 29"/>
                <a:gd name="T26" fmla="*/ 32 w 39"/>
                <a:gd name="T27" fmla="*/ 5 h 29"/>
                <a:gd name="T28" fmla="*/ 27 w 39"/>
                <a:gd name="T29" fmla="*/ 0 h 29"/>
                <a:gd name="T30" fmla="*/ 18 w 39"/>
                <a:gd name="T31" fmla="*/ 0 h 29"/>
                <a:gd name="T32" fmla="*/ 18 w 39"/>
                <a:gd name="T33" fmla="*/ 0 h 29"/>
                <a:gd name="T34" fmla="*/ 12 w 39"/>
                <a:gd name="T35" fmla="*/ 0 h 29"/>
                <a:gd name="T36" fmla="*/ 5 w 39"/>
                <a:gd name="T37" fmla="*/ 5 h 29"/>
                <a:gd name="T38" fmla="*/ 0 w 39"/>
                <a:gd name="T39" fmla="*/ 9 h 29"/>
                <a:gd name="T40" fmla="*/ 0 w 39"/>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4"/>
                  </a:moveTo>
                  <a:lnTo>
                    <a:pt x="0" y="14"/>
                  </a:lnTo>
                  <a:lnTo>
                    <a:pt x="0" y="20"/>
                  </a:lnTo>
                  <a:lnTo>
                    <a:pt x="5" y="25"/>
                  </a:lnTo>
                  <a:lnTo>
                    <a:pt x="12" y="27"/>
                  </a:lnTo>
                  <a:lnTo>
                    <a:pt x="21" y="29"/>
                  </a:lnTo>
                  <a:lnTo>
                    <a:pt x="27" y="27"/>
                  </a:lnTo>
                  <a:lnTo>
                    <a:pt x="34" y="25"/>
                  </a:lnTo>
                  <a:lnTo>
                    <a:pt x="39" y="20"/>
                  </a:lnTo>
                  <a:lnTo>
                    <a:pt x="39" y="14"/>
                  </a:lnTo>
                  <a:lnTo>
                    <a:pt x="36" y="9"/>
                  </a:lnTo>
                  <a:lnTo>
                    <a:pt x="32" y="5"/>
                  </a:lnTo>
                  <a:lnTo>
                    <a:pt x="27" y="0"/>
                  </a:lnTo>
                  <a:lnTo>
                    <a:pt x="18" y="0"/>
                  </a:lnTo>
                  <a:lnTo>
                    <a:pt x="12" y="0"/>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499" name="Freeform 716">
              <a:extLst>
                <a:ext uri="{FF2B5EF4-FFF2-40B4-BE49-F238E27FC236}">
                  <a16:creationId xmlns:a16="http://schemas.microsoft.com/office/drawing/2014/main" xmlns="" id="{3F3BCDE2-91A2-834C-916A-217682A785A9}"/>
                </a:ext>
              </a:extLst>
            </p:cNvPr>
            <p:cNvSpPr>
              <a:spLocks/>
            </p:cNvSpPr>
            <p:nvPr/>
          </p:nvSpPr>
          <p:spPr bwMode="auto">
            <a:xfrm>
              <a:off x="3130" y="3609"/>
              <a:ext cx="38" cy="29"/>
            </a:xfrm>
            <a:custGeom>
              <a:avLst/>
              <a:gdLst>
                <a:gd name="T0" fmla="*/ 0 w 38"/>
                <a:gd name="T1" fmla="*/ 16 h 29"/>
                <a:gd name="T2" fmla="*/ 0 w 38"/>
                <a:gd name="T3" fmla="*/ 16 h 29"/>
                <a:gd name="T4" fmla="*/ 0 w 38"/>
                <a:gd name="T5" fmla="*/ 20 h 29"/>
                <a:gd name="T6" fmla="*/ 4 w 38"/>
                <a:gd name="T7" fmla="*/ 25 h 29"/>
                <a:gd name="T8" fmla="*/ 11 w 38"/>
                <a:gd name="T9" fmla="*/ 29 h 29"/>
                <a:gd name="T10" fmla="*/ 20 w 38"/>
                <a:gd name="T11" fmla="*/ 29 h 29"/>
                <a:gd name="T12" fmla="*/ 20 w 38"/>
                <a:gd name="T13" fmla="*/ 29 h 29"/>
                <a:gd name="T14" fmla="*/ 27 w 38"/>
                <a:gd name="T15" fmla="*/ 27 h 29"/>
                <a:gd name="T16" fmla="*/ 34 w 38"/>
                <a:gd name="T17" fmla="*/ 25 h 29"/>
                <a:gd name="T18" fmla="*/ 38 w 38"/>
                <a:gd name="T19" fmla="*/ 20 h 29"/>
                <a:gd name="T20" fmla="*/ 38 w 38"/>
                <a:gd name="T21" fmla="*/ 14 h 29"/>
                <a:gd name="T22" fmla="*/ 38 w 38"/>
                <a:gd name="T23" fmla="*/ 14 h 29"/>
                <a:gd name="T24" fmla="*/ 38 w 38"/>
                <a:gd name="T25" fmla="*/ 9 h 29"/>
                <a:gd name="T26" fmla="*/ 34 w 38"/>
                <a:gd name="T27" fmla="*/ 5 h 29"/>
                <a:gd name="T28" fmla="*/ 27 w 38"/>
                <a:gd name="T29" fmla="*/ 0 h 29"/>
                <a:gd name="T30" fmla="*/ 20 w 38"/>
                <a:gd name="T31" fmla="*/ 0 h 29"/>
                <a:gd name="T32" fmla="*/ 20 w 38"/>
                <a:gd name="T33" fmla="*/ 0 h 29"/>
                <a:gd name="T34" fmla="*/ 11 w 38"/>
                <a:gd name="T35" fmla="*/ 2 h 29"/>
                <a:gd name="T36" fmla="*/ 4 w 38"/>
                <a:gd name="T37" fmla="*/ 5 h 29"/>
                <a:gd name="T38" fmla="*/ 0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0" y="20"/>
                  </a:lnTo>
                  <a:lnTo>
                    <a:pt x="4" y="25"/>
                  </a:lnTo>
                  <a:lnTo>
                    <a:pt x="11" y="29"/>
                  </a:lnTo>
                  <a:lnTo>
                    <a:pt x="20" y="29"/>
                  </a:lnTo>
                  <a:lnTo>
                    <a:pt x="27" y="27"/>
                  </a:lnTo>
                  <a:lnTo>
                    <a:pt x="34" y="25"/>
                  </a:lnTo>
                  <a:lnTo>
                    <a:pt x="38" y="20"/>
                  </a:lnTo>
                  <a:lnTo>
                    <a:pt x="38" y="14"/>
                  </a:lnTo>
                  <a:lnTo>
                    <a:pt x="38" y="9"/>
                  </a:lnTo>
                  <a:lnTo>
                    <a:pt x="34" y="5"/>
                  </a:lnTo>
                  <a:lnTo>
                    <a:pt x="27" y="0"/>
                  </a:lnTo>
                  <a:lnTo>
                    <a:pt x="20" y="0"/>
                  </a:lnTo>
                  <a:lnTo>
                    <a:pt x="11" y="2"/>
                  </a:lnTo>
                  <a:lnTo>
                    <a:pt x="4"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0" name="Freeform 717">
              <a:extLst>
                <a:ext uri="{FF2B5EF4-FFF2-40B4-BE49-F238E27FC236}">
                  <a16:creationId xmlns:a16="http://schemas.microsoft.com/office/drawing/2014/main" xmlns="" id="{88D4A388-A2CC-A94E-8890-E94010253F6C}"/>
                </a:ext>
              </a:extLst>
            </p:cNvPr>
            <p:cNvSpPr>
              <a:spLocks/>
            </p:cNvSpPr>
            <p:nvPr/>
          </p:nvSpPr>
          <p:spPr bwMode="auto">
            <a:xfrm>
              <a:off x="3130" y="3609"/>
              <a:ext cx="38" cy="29"/>
            </a:xfrm>
            <a:custGeom>
              <a:avLst/>
              <a:gdLst>
                <a:gd name="T0" fmla="*/ 0 w 38"/>
                <a:gd name="T1" fmla="*/ 16 h 29"/>
                <a:gd name="T2" fmla="*/ 0 w 38"/>
                <a:gd name="T3" fmla="*/ 16 h 29"/>
                <a:gd name="T4" fmla="*/ 0 w 38"/>
                <a:gd name="T5" fmla="*/ 20 h 29"/>
                <a:gd name="T6" fmla="*/ 4 w 38"/>
                <a:gd name="T7" fmla="*/ 25 h 29"/>
                <a:gd name="T8" fmla="*/ 11 w 38"/>
                <a:gd name="T9" fmla="*/ 29 h 29"/>
                <a:gd name="T10" fmla="*/ 20 w 38"/>
                <a:gd name="T11" fmla="*/ 29 h 29"/>
                <a:gd name="T12" fmla="*/ 20 w 38"/>
                <a:gd name="T13" fmla="*/ 29 h 29"/>
                <a:gd name="T14" fmla="*/ 27 w 38"/>
                <a:gd name="T15" fmla="*/ 27 h 29"/>
                <a:gd name="T16" fmla="*/ 34 w 38"/>
                <a:gd name="T17" fmla="*/ 25 h 29"/>
                <a:gd name="T18" fmla="*/ 38 w 38"/>
                <a:gd name="T19" fmla="*/ 20 h 29"/>
                <a:gd name="T20" fmla="*/ 38 w 38"/>
                <a:gd name="T21" fmla="*/ 14 h 29"/>
                <a:gd name="T22" fmla="*/ 38 w 38"/>
                <a:gd name="T23" fmla="*/ 14 h 29"/>
                <a:gd name="T24" fmla="*/ 38 w 38"/>
                <a:gd name="T25" fmla="*/ 9 h 29"/>
                <a:gd name="T26" fmla="*/ 34 w 38"/>
                <a:gd name="T27" fmla="*/ 5 h 29"/>
                <a:gd name="T28" fmla="*/ 27 w 38"/>
                <a:gd name="T29" fmla="*/ 0 h 29"/>
                <a:gd name="T30" fmla="*/ 20 w 38"/>
                <a:gd name="T31" fmla="*/ 0 h 29"/>
                <a:gd name="T32" fmla="*/ 20 w 38"/>
                <a:gd name="T33" fmla="*/ 0 h 29"/>
                <a:gd name="T34" fmla="*/ 11 w 38"/>
                <a:gd name="T35" fmla="*/ 2 h 29"/>
                <a:gd name="T36" fmla="*/ 4 w 38"/>
                <a:gd name="T37" fmla="*/ 5 h 29"/>
                <a:gd name="T38" fmla="*/ 0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0" y="20"/>
                  </a:lnTo>
                  <a:lnTo>
                    <a:pt x="4" y="25"/>
                  </a:lnTo>
                  <a:lnTo>
                    <a:pt x="11" y="29"/>
                  </a:lnTo>
                  <a:lnTo>
                    <a:pt x="20" y="29"/>
                  </a:lnTo>
                  <a:lnTo>
                    <a:pt x="27" y="27"/>
                  </a:lnTo>
                  <a:lnTo>
                    <a:pt x="34" y="25"/>
                  </a:lnTo>
                  <a:lnTo>
                    <a:pt x="38" y="20"/>
                  </a:lnTo>
                  <a:lnTo>
                    <a:pt x="38" y="14"/>
                  </a:lnTo>
                  <a:lnTo>
                    <a:pt x="38" y="9"/>
                  </a:lnTo>
                  <a:lnTo>
                    <a:pt x="34" y="5"/>
                  </a:lnTo>
                  <a:lnTo>
                    <a:pt x="27" y="0"/>
                  </a:lnTo>
                  <a:lnTo>
                    <a:pt x="20" y="0"/>
                  </a:lnTo>
                  <a:lnTo>
                    <a:pt x="11" y="2"/>
                  </a:lnTo>
                  <a:lnTo>
                    <a:pt x="4"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1" name="Freeform 718">
              <a:extLst>
                <a:ext uri="{FF2B5EF4-FFF2-40B4-BE49-F238E27FC236}">
                  <a16:creationId xmlns:a16="http://schemas.microsoft.com/office/drawing/2014/main" xmlns="" id="{B38AFA71-EBF6-2448-BBE9-CC0F72736515}"/>
                </a:ext>
              </a:extLst>
            </p:cNvPr>
            <p:cNvSpPr>
              <a:spLocks/>
            </p:cNvSpPr>
            <p:nvPr/>
          </p:nvSpPr>
          <p:spPr bwMode="auto">
            <a:xfrm>
              <a:off x="3089" y="3609"/>
              <a:ext cx="41" cy="29"/>
            </a:xfrm>
            <a:custGeom>
              <a:avLst/>
              <a:gdLst>
                <a:gd name="T0" fmla="*/ 0 w 41"/>
                <a:gd name="T1" fmla="*/ 16 h 29"/>
                <a:gd name="T2" fmla="*/ 0 w 41"/>
                <a:gd name="T3" fmla="*/ 16 h 29"/>
                <a:gd name="T4" fmla="*/ 3 w 41"/>
                <a:gd name="T5" fmla="*/ 20 h 29"/>
                <a:gd name="T6" fmla="*/ 5 w 41"/>
                <a:gd name="T7" fmla="*/ 25 h 29"/>
                <a:gd name="T8" fmla="*/ 12 w 41"/>
                <a:gd name="T9" fmla="*/ 29 h 29"/>
                <a:gd name="T10" fmla="*/ 21 w 41"/>
                <a:gd name="T11" fmla="*/ 29 h 29"/>
                <a:gd name="T12" fmla="*/ 21 w 41"/>
                <a:gd name="T13" fmla="*/ 29 h 29"/>
                <a:gd name="T14" fmla="*/ 27 w 41"/>
                <a:gd name="T15" fmla="*/ 29 h 29"/>
                <a:gd name="T16" fmla="*/ 34 w 41"/>
                <a:gd name="T17" fmla="*/ 25 h 29"/>
                <a:gd name="T18" fmla="*/ 39 w 41"/>
                <a:gd name="T19" fmla="*/ 20 h 29"/>
                <a:gd name="T20" fmla="*/ 41 w 41"/>
                <a:gd name="T21" fmla="*/ 16 h 29"/>
                <a:gd name="T22" fmla="*/ 41 w 41"/>
                <a:gd name="T23" fmla="*/ 16 h 29"/>
                <a:gd name="T24" fmla="*/ 39 w 41"/>
                <a:gd name="T25" fmla="*/ 9 h 29"/>
                <a:gd name="T26" fmla="*/ 34 w 41"/>
                <a:gd name="T27" fmla="*/ 5 h 29"/>
                <a:gd name="T28" fmla="*/ 27 w 41"/>
                <a:gd name="T29" fmla="*/ 2 h 29"/>
                <a:gd name="T30" fmla="*/ 21 w 41"/>
                <a:gd name="T31" fmla="*/ 0 h 29"/>
                <a:gd name="T32" fmla="*/ 21 w 41"/>
                <a:gd name="T33" fmla="*/ 0 h 29"/>
                <a:gd name="T34" fmla="*/ 14 w 41"/>
                <a:gd name="T35" fmla="*/ 2 h 29"/>
                <a:gd name="T36" fmla="*/ 7 w 41"/>
                <a:gd name="T37" fmla="*/ 5 h 29"/>
                <a:gd name="T38" fmla="*/ 3 w 41"/>
                <a:gd name="T39" fmla="*/ 9 h 29"/>
                <a:gd name="T40" fmla="*/ 0 w 41"/>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6"/>
                  </a:moveTo>
                  <a:lnTo>
                    <a:pt x="0" y="16"/>
                  </a:lnTo>
                  <a:lnTo>
                    <a:pt x="3" y="20"/>
                  </a:lnTo>
                  <a:lnTo>
                    <a:pt x="5" y="25"/>
                  </a:lnTo>
                  <a:lnTo>
                    <a:pt x="12" y="29"/>
                  </a:lnTo>
                  <a:lnTo>
                    <a:pt x="21" y="29"/>
                  </a:lnTo>
                  <a:lnTo>
                    <a:pt x="27" y="29"/>
                  </a:lnTo>
                  <a:lnTo>
                    <a:pt x="34" y="25"/>
                  </a:lnTo>
                  <a:lnTo>
                    <a:pt x="39" y="20"/>
                  </a:lnTo>
                  <a:lnTo>
                    <a:pt x="41" y="16"/>
                  </a:lnTo>
                  <a:lnTo>
                    <a:pt x="39" y="9"/>
                  </a:lnTo>
                  <a:lnTo>
                    <a:pt x="34" y="5"/>
                  </a:lnTo>
                  <a:lnTo>
                    <a:pt x="27" y="2"/>
                  </a:lnTo>
                  <a:lnTo>
                    <a:pt x="21" y="0"/>
                  </a:lnTo>
                  <a:lnTo>
                    <a:pt x="14" y="2"/>
                  </a:lnTo>
                  <a:lnTo>
                    <a:pt x="7" y="5"/>
                  </a:lnTo>
                  <a:lnTo>
                    <a:pt x="3"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2" name="Freeform 719">
              <a:extLst>
                <a:ext uri="{FF2B5EF4-FFF2-40B4-BE49-F238E27FC236}">
                  <a16:creationId xmlns:a16="http://schemas.microsoft.com/office/drawing/2014/main" xmlns="" id="{FA6580AE-9C65-D54D-BC9C-1F35E178A810}"/>
                </a:ext>
              </a:extLst>
            </p:cNvPr>
            <p:cNvSpPr>
              <a:spLocks/>
            </p:cNvSpPr>
            <p:nvPr/>
          </p:nvSpPr>
          <p:spPr bwMode="auto">
            <a:xfrm>
              <a:off x="3089" y="3609"/>
              <a:ext cx="41" cy="29"/>
            </a:xfrm>
            <a:custGeom>
              <a:avLst/>
              <a:gdLst>
                <a:gd name="T0" fmla="*/ 0 w 41"/>
                <a:gd name="T1" fmla="*/ 16 h 29"/>
                <a:gd name="T2" fmla="*/ 0 w 41"/>
                <a:gd name="T3" fmla="*/ 16 h 29"/>
                <a:gd name="T4" fmla="*/ 3 w 41"/>
                <a:gd name="T5" fmla="*/ 20 h 29"/>
                <a:gd name="T6" fmla="*/ 5 w 41"/>
                <a:gd name="T7" fmla="*/ 25 h 29"/>
                <a:gd name="T8" fmla="*/ 12 w 41"/>
                <a:gd name="T9" fmla="*/ 29 h 29"/>
                <a:gd name="T10" fmla="*/ 21 w 41"/>
                <a:gd name="T11" fmla="*/ 29 h 29"/>
                <a:gd name="T12" fmla="*/ 21 w 41"/>
                <a:gd name="T13" fmla="*/ 29 h 29"/>
                <a:gd name="T14" fmla="*/ 27 w 41"/>
                <a:gd name="T15" fmla="*/ 29 h 29"/>
                <a:gd name="T16" fmla="*/ 34 w 41"/>
                <a:gd name="T17" fmla="*/ 25 h 29"/>
                <a:gd name="T18" fmla="*/ 39 w 41"/>
                <a:gd name="T19" fmla="*/ 20 h 29"/>
                <a:gd name="T20" fmla="*/ 41 w 41"/>
                <a:gd name="T21" fmla="*/ 16 h 29"/>
                <a:gd name="T22" fmla="*/ 41 w 41"/>
                <a:gd name="T23" fmla="*/ 16 h 29"/>
                <a:gd name="T24" fmla="*/ 39 w 41"/>
                <a:gd name="T25" fmla="*/ 9 h 29"/>
                <a:gd name="T26" fmla="*/ 34 w 41"/>
                <a:gd name="T27" fmla="*/ 5 h 29"/>
                <a:gd name="T28" fmla="*/ 27 w 41"/>
                <a:gd name="T29" fmla="*/ 2 h 29"/>
                <a:gd name="T30" fmla="*/ 21 w 41"/>
                <a:gd name="T31" fmla="*/ 0 h 29"/>
                <a:gd name="T32" fmla="*/ 21 w 41"/>
                <a:gd name="T33" fmla="*/ 0 h 29"/>
                <a:gd name="T34" fmla="*/ 14 w 41"/>
                <a:gd name="T35" fmla="*/ 2 h 29"/>
                <a:gd name="T36" fmla="*/ 7 w 41"/>
                <a:gd name="T37" fmla="*/ 5 h 29"/>
                <a:gd name="T38" fmla="*/ 3 w 41"/>
                <a:gd name="T39" fmla="*/ 9 h 29"/>
                <a:gd name="T40" fmla="*/ 0 w 41"/>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6"/>
                  </a:moveTo>
                  <a:lnTo>
                    <a:pt x="0" y="16"/>
                  </a:lnTo>
                  <a:lnTo>
                    <a:pt x="3" y="20"/>
                  </a:lnTo>
                  <a:lnTo>
                    <a:pt x="5" y="25"/>
                  </a:lnTo>
                  <a:lnTo>
                    <a:pt x="12" y="29"/>
                  </a:lnTo>
                  <a:lnTo>
                    <a:pt x="21" y="29"/>
                  </a:lnTo>
                  <a:lnTo>
                    <a:pt x="27" y="29"/>
                  </a:lnTo>
                  <a:lnTo>
                    <a:pt x="34" y="25"/>
                  </a:lnTo>
                  <a:lnTo>
                    <a:pt x="39" y="20"/>
                  </a:lnTo>
                  <a:lnTo>
                    <a:pt x="41" y="16"/>
                  </a:lnTo>
                  <a:lnTo>
                    <a:pt x="39" y="9"/>
                  </a:lnTo>
                  <a:lnTo>
                    <a:pt x="34" y="5"/>
                  </a:lnTo>
                  <a:lnTo>
                    <a:pt x="27" y="2"/>
                  </a:lnTo>
                  <a:lnTo>
                    <a:pt x="21" y="0"/>
                  </a:lnTo>
                  <a:lnTo>
                    <a:pt x="14" y="2"/>
                  </a:lnTo>
                  <a:lnTo>
                    <a:pt x="7" y="5"/>
                  </a:lnTo>
                  <a:lnTo>
                    <a:pt x="3"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3" name="Freeform 720">
              <a:extLst>
                <a:ext uri="{FF2B5EF4-FFF2-40B4-BE49-F238E27FC236}">
                  <a16:creationId xmlns:a16="http://schemas.microsoft.com/office/drawing/2014/main" xmlns="" id="{86561C99-000C-6A46-AA19-76761BCA74CE}"/>
                </a:ext>
              </a:extLst>
            </p:cNvPr>
            <p:cNvSpPr>
              <a:spLocks/>
            </p:cNvSpPr>
            <p:nvPr/>
          </p:nvSpPr>
          <p:spPr bwMode="auto">
            <a:xfrm>
              <a:off x="3049" y="3609"/>
              <a:ext cx="40" cy="32"/>
            </a:xfrm>
            <a:custGeom>
              <a:avLst/>
              <a:gdLst>
                <a:gd name="T0" fmla="*/ 0 w 40"/>
                <a:gd name="T1" fmla="*/ 16 h 32"/>
                <a:gd name="T2" fmla="*/ 0 w 40"/>
                <a:gd name="T3" fmla="*/ 16 h 32"/>
                <a:gd name="T4" fmla="*/ 2 w 40"/>
                <a:gd name="T5" fmla="*/ 23 h 32"/>
                <a:gd name="T6" fmla="*/ 4 w 40"/>
                <a:gd name="T7" fmla="*/ 27 h 32"/>
                <a:gd name="T8" fmla="*/ 11 w 40"/>
                <a:gd name="T9" fmla="*/ 29 h 32"/>
                <a:gd name="T10" fmla="*/ 20 w 40"/>
                <a:gd name="T11" fmla="*/ 32 h 32"/>
                <a:gd name="T12" fmla="*/ 20 w 40"/>
                <a:gd name="T13" fmla="*/ 32 h 32"/>
                <a:gd name="T14" fmla="*/ 27 w 40"/>
                <a:gd name="T15" fmla="*/ 29 h 32"/>
                <a:gd name="T16" fmla="*/ 34 w 40"/>
                <a:gd name="T17" fmla="*/ 27 h 32"/>
                <a:gd name="T18" fmla="*/ 38 w 40"/>
                <a:gd name="T19" fmla="*/ 20 h 32"/>
                <a:gd name="T20" fmla="*/ 40 w 40"/>
                <a:gd name="T21" fmla="*/ 16 h 32"/>
                <a:gd name="T22" fmla="*/ 40 w 40"/>
                <a:gd name="T23" fmla="*/ 16 h 32"/>
                <a:gd name="T24" fmla="*/ 38 w 40"/>
                <a:gd name="T25" fmla="*/ 9 h 32"/>
                <a:gd name="T26" fmla="*/ 36 w 40"/>
                <a:gd name="T27" fmla="*/ 5 h 32"/>
                <a:gd name="T28" fmla="*/ 29 w 40"/>
                <a:gd name="T29" fmla="*/ 2 h 32"/>
                <a:gd name="T30" fmla="*/ 22 w 40"/>
                <a:gd name="T31" fmla="*/ 0 h 32"/>
                <a:gd name="T32" fmla="*/ 22 w 40"/>
                <a:gd name="T33" fmla="*/ 0 h 32"/>
                <a:gd name="T34" fmla="*/ 13 w 40"/>
                <a:gd name="T35" fmla="*/ 2 h 32"/>
                <a:gd name="T36" fmla="*/ 7 w 40"/>
                <a:gd name="T37" fmla="*/ 5 h 32"/>
                <a:gd name="T38" fmla="*/ 2 w 40"/>
                <a:gd name="T39" fmla="*/ 11 h 32"/>
                <a:gd name="T40" fmla="*/ 0 w 40"/>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2">
                  <a:moveTo>
                    <a:pt x="0" y="16"/>
                  </a:moveTo>
                  <a:lnTo>
                    <a:pt x="0" y="16"/>
                  </a:lnTo>
                  <a:lnTo>
                    <a:pt x="2" y="23"/>
                  </a:lnTo>
                  <a:lnTo>
                    <a:pt x="4" y="27"/>
                  </a:lnTo>
                  <a:lnTo>
                    <a:pt x="11" y="29"/>
                  </a:lnTo>
                  <a:lnTo>
                    <a:pt x="20" y="32"/>
                  </a:lnTo>
                  <a:lnTo>
                    <a:pt x="27" y="29"/>
                  </a:lnTo>
                  <a:lnTo>
                    <a:pt x="34" y="27"/>
                  </a:lnTo>
                  <a:lnTo>
                    <a:pt x="38" y="20"/>
                  </a:lnTo>
                  <a:lnTo>
                    <a:pt x="40" y="16"/>
                  </a:lnTo>
                  <a:lnTo>
                    <a:pt x="38" y="9"/>
                  </a:lnTo>
                  <a:lnTo>
                    <a:pt x="36" y="5"/>
                  </a:lnTo>
                  <a:lnTo>
                    <a:pt x="29" y="2"/>
                  </a:lnTo>
                  <a:lnTo>
                    <a:pt x="22" y="0"/>
                  </a:lnTo>
                  <a:lnTo>
                    <a:pt x="13" y="2"/>
                  </a:lnTo>
                  <a:lnTo>
                    <a:pt x="7" y="5"/>
                  </a:lnTo>
                  <a:lnTo>
                    <a:pt x="2" y="11"/>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4" name="Freeform 721">
              <a:extLst>
                <a:ext uri="{FF2B5EF4-FFF2-40B4-BE49-F238E27FC236}">
                  <a16:creationId xmlns:a16="http://schemas.microsoft.com/office/drawing/2014/main" xmlns="" id="{CA9BD8C6-D368-CE4E-82D3-99FFAEF9AC62}"/>
                </a:ext>
              </a:extLst>
            </p:cNvPr>
            <p:cNvSpPr>
              <a:spLocks/>
            </p:cNvSpPr>
            <p:nvPr/>
          </p:nvSpPr>
          <p:spPr bwMode="auto">
            <a:xfrm>
              <a:off x="3049" y="3609"/>
              <a:ext cx="40" cy="32"/>
            </a:xfrm>
            <a:custGeom>
              <a:avLst/>
              <a:gdLst>
                <a:gd name="T0" fmla="*/ 0 w 40"/>
                <a:gd name="T1" fmla="*/ 16 h 32"/>
                <a:gd name="T2" fmla="*/ 0 w 40"/>
                <a:gd name="T3" fmla="*/ 16 h 32"/>
                <a:gd name="T4" fmla="*/ 2 w 40"/>
                <a:gd name="T5" fmla="*/ 23 h 32"/>
                <a:gd name="T6" fmla="*/ 4 w 40"/>
                <a:gd name="T7" fmla="*/ 27 h 32"/>
                <a:gd name="T8" fmla="*/ 11 w 40"/>
                <a:gd name="T9" fmla="*/ 29 h 32"/>
                <a:gd name="T10" fmla="*/ 20 w 40"/>
                <a:gd name="T11" fmla="*/ 32 h 32"/>
                <a:gd name="T12" fmla="*/ 20 w 40"/>
                <a:gd name="T13" fmla="*/ 32 h 32"/>
                <a:gd name="T14" fmla="*/ 27 w 40"/>
                <a:gd name="T15" fmla="*/ 29 h 32"/>
                <a:gd name="T16" fmla="*/ 34 w 40"/>
                <a:gd name="T17" fmla="*/ 27 h 32"/>
                <a:gd name="T18" fmla="*/ 38 w 40"/>
                <a:gd name="T19" fmla="*/ 20 h 32"/>
                <a:gd name="T20" fmla="*/ 40 w 40"/>
                <a:gd name="T21" fmla="*/ 16 h 32"/>
                <a:gd name="T22" fmla="*/ 40 w 40"/>
                <a:gd name="T23" fmla="*/ 16 h 32"/>
                <a:gd name="T24" fmla="*/ 38 w 40"/>
                <a:gd name="T25" fmla="*/ 9 h 32"/>
                <a:gd name="T26" fmla="*/ 36 w 40"/>
                <a:gd name="T27" fmla="*/ 5 h 32"/>
                <a:gd name="T28" fmla="*/ 29 w 40"/>
                <a:gd name="T29" fmla="*/ 2 h 32"/>
                <a:gd name="T30" fmla="*/ 22 w 40"/>
                <a:gd name="T31" fmla="*/ 0 h 32"/>
                <a:gd name="T32" fmla="*/ 22 w 40"/>
                <a:gd name="T33" fmla="*/ 0 h 32"/>
                <a:gd name="T34" fmla="*/ 13 w 40"/>
                <a:gd name="T35" fmla="*/ 2 h 32"/>
                <a:gd name="T36" fmla="*/ 7 w 40"/>
                <a:gd name="T37" fmla="*/ 5 h 32"/>
                <a:gd name="T38" fmla="*/ 2 w 40"/>
                <a:gd name="T39" fmla="*/ 11 h 32"/>
                <a:gd name="T40" fmla="*/ 0 w 40"/>
                <a:gd name="T41" fmla="*/ 16 h 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32">
                  <a:moveTo>
                    <a:pt x="0" y="16"/>
                  </a:moveTo>
                  <a:lnTo>
                    <a:pt x="0" y="16"/>
                  </a:lnTo>
                  <a:lnTo>
                    <a:pt x="2" y="23"/>
                  </a:lnTo>
                  <a:lnTo>
                    <a:pt x="4" y="27"/>
                  </a:lnTo>
                  <a:lnTo>
                    <a:pt x="11" y="29"/>
                  </a:lnTo>
                  <a:lnTo>
                    <a:pt x="20" y="32"/>
                  </a:lnTo>
                  <a:lnTo>
                    <a:pt x="27" y="29"/>
                  </a:lnTo>
                  <a:lnTo>
                    <a:pt x="34" y="27"/>
                  </a:lnTo>
                  <a:lnTo>
                    <a:pt x="38" y="20"/>
                  </a:lnTo>
                  <a:lnTo>
                    <a:pt x="40" y="16"/>
                  </a:lnTo>
                  <a:lnTo>
                    <a:pt x="38" y="9"/>
                  </a:lnTo>
                  <a:lnTo>
                    <a:pt x="36" y="5"/>
                  </a:lnTo>
                  <a:lnTo>
                    <a:pt x="29" y="2"/>
                  </a:lnTo>
                  <a:lnTo>
                    <a:pt x="22" y="0"/>
                  </a:lnTo>
                  <a:lnTo>
                    <a:pt x="13" y="2"/>
                  </a:lnTo>
                  <a:lnTo>
                    <a:pt x="7" y="5"/>
                  </a:lnTo>
                  <a:lnTo>
                    <a:pt x="2" y="11"/>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5" name="Freeform 722">
              <a:extLst>
                <a:ext uri="{FF2B5EF4-FFF2-40B4-BE49-F238E27FC236}">
                  <a16:creationId xmlns:a16="http://schemas.microsoft.com/office/drawing/2014/main" xmlns="" id="{12CA7AF1-D8E9-7E43-ACA3-C25227B2AEF7}"/>
                </a:ext>
              </a:extLst>
            </p:cNvPr>
            <p:cNvSpPr>
              <a:spLocks/>
            </p:cNvSpPr>
            <p:nvPr/>
          </p:nvSpPr>
          <p:spPr bwMode="auto">
            <a:xfrm>
              <a:off x="3008" y="3611"/>
              <a:ext cx="41" cy="30"/>
            </a:xfrm>
            <a:custGeom>
              <a:avLst/>
              <a:gdLst>
                <a:gd name="T0" fmla="*/ 0 w 41"/>
                <a:gd name="T1" fmla="*/ 14 h 30"/>
                <a:gd name="T2" fmla="*/ 0 w 41"/>
                <a:gd name="T3" fmla="*/ 14 h 30"/>
                <a:gd name="T4" fmla="*/ 2 w 41"/>
                <a:gd name="T5" fmla="*/ 21 h 30"/>
                <a:gd name="T6" fmla="*/ 5 w 41"/>
                <a:gd name="T7" fmla="*/ 25 h 30"/>
                <a:gd name="T8" fmla="*/ 11 w 41"/>
                <a:gd name="T9" fmla="*/ 27 h 30"/>
                <a:gd name="T10" fmla="*/ 20 w 41"/>
                <a:gd name="T11" fmla="*/ 30 h 30"/>
                <a:gd name="T12" fmla="*/ 20 w 41"/>
                <a:gd name="T13" fmla="*/ 30 h 30"/>
                <a:gd name="T14" fmla="*/ 27 w 41"/>
                <a:gd name="T15" fmla="*/ 27 h 30"/>
                <a:gd name="T16" fmla="*/ 34 w 41"/>
                <a:gd name="T17" fmla="*/ 25 h 30"/>
                <a:gd name="T18" fmla="*/ 38 w 41"/>
                <a:gd name="T19" fmla="*/ 21 h 30"/>
                <a:gd name="T20" fmla="*/ 41 w 41"/>
                <a:gd name="T21" fmla="*/ 14 h 30"/>
                <a:gd name="T22" fmla="*/ 41 w 41"/>
                <a:gd name="T23" fmla="*/ 14 h 30"/>
                <a:gd name="T24" fmla="*/ 41 w 41"/>
                <a:gd name="T25" fmla="*/ 9 h 30"/>
                <a:gd name="T26" fmla="*/ 36 w 41"/>
                <a:gd name="T27" fmla="*/ 3 h 30"/>
                <a:gd name="T28" fmla="*/ 29 w 41"/>
                <a:gd name="T29" fmla="*/ 0 h 30"/>
                <a:gd name="T30" fmla="*/ 23 w 41"/>
                <a:gd name="T31" fmla="*/ 0 h 30"/>
                <a:gd name="T32" fmla="*/ 23 w 41"/>
                <a:gd name="T33" fmla="*/ 0 h 30"/>
                <a:gd name="T34" fmla="*/ 16 w 41"/>
                <a:gd name="T35" fmla="*/ 0 h 30"/>
                <a:gd name="T36" fmla="*/ 9 w 41"/>
                <a:gd name="T37" fmla="*/ 5 h 30"/>
                <a:gd name="T38" fmla="*/ 2 w 41"/>
                <a:gd name="T39" fmla="*/ 9 h 30"/>
                <a:gd name="T40" fmla="*/ 0 w 41"/>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0">
                  <a:moveTo>
                    <a:pt x="0" y="14"/>
                  </a:moveTo>
                  <a:lnTo>
                    <a:pt x="0" y="14"/>
                  </a:lnTo>
                  <a:lnTo>
                    <a:pt x="2" y="21"/>
                  </a:lnTo>
                  <a:lnTo>
                    <a:pt x="5" y="25"/>
                  </a:lnTo>
                  <a:lnTo>
                    <a:pt x="11" y="27"/>
                  </a:lnTo>
                  <a:lnTo>
                    <a:pt x="20" y="30"/>
                  </a:lnTo>
                  <a:lnTo>
                    <a:pt x="27" y="27"/>
                  </a:lnTo>
                  <a:lnTo>
                    <a:pt x="34" y="25"/>
                  </a:lnTo>
                  <a:lnTo>
                    <a:pt x="38" y="21"/>
                  </a:lnTo>
                  <a:lnTo>
                    <a:pt x="41" y="14"/>
                  </a:lnTo>
                  <a:lnTo>
                    <a:pt x="41" y="9"/>
                  </a:lnTo>
                  <a:lnTo>
                    <a:pt x="36" y="3"/>
                  </a:lnTo>
                  <a:lnTo>
                    <a:pt x="29" y="0"/>
                  </a:lnTo>
                  <a:lnTo>
                    <a:pt x="23" y="0"/>
                  </a:lnTo>
                  <a:lnTo>
                    <a:pt x="16" y="0"/>
                  </a:lnTo>
                  <a:lnTo>
                    <a:pt x="9"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6" name="Freeform 723">
              <a:extLst>
                <a:ext uri="{FF2B5EF4-FFF2-40B4-BE49-F238E27FC236}">
                  <a16:creationId xmlns:a16="http://schemas.microsoft.com/office/drawing/2014/main" xmlns="" id="{CE4C4903-ED6F-6243-B6E4-7BFA8A1450E5}"/>
                </a:ext>
              </a:extLst>
            </p:cNvPr>
            <p:cNvSpPr>
              <a:spLocks/>
            </p:cNvSpPr>
            <p:nvPr/>
          </p:nvSpPr>
          <p:spPr bwMode="auto">
            <a:xfrm>
              <a:off x="3008" y="3611"/>
              <a:ext cx="41" cy="30"/>
            </a:xfrm>
            <a:custGeom>
              <a:avLst/>
              <a:gdLst>
                <a:gd name="T0" fmla="*/ 0 w 41"/>
                <a:gd name="T1" fmla="*/ 14 h 30"/>
                <a:gd name="T2" fmla="*/ 0 w 41"/>
                <a:gd name="T3" fmla="*/ 14 h 30"/>
                <a:gd name="T4" fmla="*/ 2 w 41"/>
                <a:gd name="T5" fmla="*/ 21 h 30"/>
                <a:gd name="T6" fmla="*/ 5 w 41"/>
                <a:gd name="T7" fmla="*/ 25 h 30"/>
                <a:gd name="T8" fmla="*/ 11 w 41"/>
                <a:gd name="T9" fmla="*/ 27 h 30"/>
                <a:gd name="T10" fmla="*/ 20 w 41"/>
                <a:gd name="T11" fmla="*/ 30 h 30"/>
                <a:gd name="T12" fmla="*/ 20 w 41"/>
                <a:gd name="T13" fmla="*/ 30 h 30"/>
                <a:gd name="T14" fmla="*/ 27 w 41"/>
                <a:gd name="T15" fmla="*/ 27 h 30"/>
                <a:gd name="T16" fmla="*/ 34 w 41"/>
                <a:gd name="T17" fmla="*/ 25 h 30"/>
                <a:gd name="T18" fmla="*/ 38 w 41"/>
                <a:gd name="T19" fmla="*/ 21 h 30"/>
                <a:gd name="T20" fmla="*/ 41 w 41"/>
                <a:gd name="T21" fmla="*/ 14 h 30"/>
                <a:gd name="T22" fmla="*/ 41 w 41"/>
                <a:gd name="T23" fmla="*/ 14 h 30"/>
                <a:gd name="T24" fmla="*/ 41 w 41"/>
                <a:gd name="T25" fmla="*/ 9 h 30"/>
                <a:gd name="T26" fmla="*/ 36 w 41"/>
                <a:gd name="T27" fmla="*/ 3 h 30"/>
                <a:gd name="T28" fmla="*/ 29 w 41"/>
                <a:gd name="T29" fmla="*/ 0 h 30"/>
                <a:gd name="T30" fmla="*/ 23 w 41"/>
                <a:gd name="T31" fmla="*/ 0 h 30"/>
                <a:gd name="T32" fmla="*/ 23 w 41"/>
                <a:gd name="T33" fmla="*/ 0 h 30"/>
                <a:gd name="T34" fmla="*/ 16 w 41"/>
                <a:gd name="T35" fmla="*/ 0 h 30"/>
                <a:gd name="T36" fmla="*/ 9 w 41"/>
                <a:gd name="T37" fmla="*/ 5 h 30"/>
                <a:gd name="T38" fmla="*/ 2 w 41"/>
                <a:gd name="T39" fmla="*/ 9 h 30"/>
                <a:gd name="T40" fmla="*/ 0 w 41"/>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0">
                  <a:moveTo>
                    <a:pt x="0" y="14"/>
                  </a:moveTo>
                  <a:lnTo>
                    <a:pt x="0" y="14"/>
                  </a:lnTo>
                  <a:lnTo>
                    <a:pt x="2" y="21"/>
                  </a:lnTo>
                  <a:lnTo>
                    <a:pt x="5" y="25"/>
                  </a:lnTo>
                  <a:lnTo>
                    <a:pt x="11" y="27"/>
                  </a:lnTo>
                  <a:lnTo>
                    <a:pt x="20" y="30"/>
                  </a:lnTo>
                  <a:lnTo>
                    <a:pt x="27" y="27"/>
                  </a:lnTo>
                  <a:lnTo>
                    <a:pt x="34" y="25"/>
                  </a:lnTo>
                  <a:lnTo>
                    <a:pt x="38" y="21"/>
                  </a:lnTo>
                  <a:lnTo>
                    <a:pt x="41" y="14"/>
                  </a:lnTo>
                  <a:lnTo>
                    <a:pt x="41" y="9"/>
                  </a:lnTo>
                  <a:lnTo>
                    <a:pt x="36" y="3"/>
                  </a:lnTo>
                  <a:lnTo>
                    <a:pt x="29" y="0"/>
                  </a:lnTo>
                  <a:lnTo>
                    <a:pt x="23" y="0"/>
                  </a:lnTo>
                  <a:lnTo>
                    <a:pt x="16" y="0"/>
                  </a:lnTo>
                  <a:lnTo>
                    <a:pt x="9"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7" name="Freeform 724">
              <a:extLst>
                <a:ext uri="{FF2B5EF4-FFF2-40B4-BE49-F238E27FC236}">
                  <a16:creationId xmlns:a16="http://schemas.microsoft.com/office/drawing/2014/main" xmlns="" id="{7162BBFA-3C5E-0F45-9F09-FAF4158C72F9}"/>
                </a:ext>
              </a:extLst>
            </p:cNvPr>
            <p:cNvSpPr>
              <a:spLocks/>
            </p:cNvSpPr>
            <p:nvPr/>
          </p:nvSpPr>
          <p:spPr bwMode="auto">
            <a:xfrm>
              <a:off x="2970" y="3611"/>
              <a:ext cx="38" cy="30"/>
            </a:xfrm>
            <a:custGeom>
              <a:avLst/>
              <a:gdLst>
                <a:gd name="T0" fmla="*/ 0 w 38"/>
                <a:gd name="T1" fmla="*/ 16 h 30"/>
                <a:gd name="T2" fmla="*/ 0 w 38"/>
                <a:gd name="T3" fmla="*/ 16 h 30"/>
                <a:gd name="T4" fmla="*/ 0 w 38"/>
                <a:gd name="T5" fmla="*/ 21 h 30"/>
                <a:gd name="T6" fmla="*/ 2 w 38"/>
                <a:gd name="T7" fmla="*/ 25 h 30"/>
                <a:gd name="T8" fmla="*/ 9 w 38"/>
                <a:gd name="T9" fmla="*/ 30 h 30"/>
                <a:gd name="T10" fmla="*/ 18 w 38"/>
                <a:gd name="T11" fmla="*/ 30 h 30"/>
                <a:gd name="T12" fmla="*/ 18 w 38"/>
                <a:gd name="T13" fmla="*/ 30 h 30"/>
                <a:gd name="T14" fmla="*/ 25 w 38"/>
                <a:gd name="T15" fmla="*/ 27 h 30"/>
                <a:gd name="T16" fmla="*/ 31 w 38"/>
                <a:gd name="T17" fmla="*/ 25 h 30"/>
                <a:gd name="T18" fmla="*/ 36 w 38"/>
                <a:gd name="T19" fmla="*/ 21 h 30"/>
                <a:gd name="T20" fmla="*/ 38 w 38"/>
                <a:gd name="T21" fmla="*/ 14 h 30"/>
                <a:gd name="T22" fmla="*/ 38 w 38"/>
                <a:gd name="T23" fmla="*/ 14 h 30"/>
                <a:gd name="T24" fmla="*/ 38 w 38"/>
                <a:gd name="T25" fmla="*/ 9 h 30"/>
                <a:gd name="T26" fmla="*/ 34 w 38"/>
                <a:gd name="T27" fmla="*/ 5 h 30"/>
                <a:gd name="T28" fmla="*/ 29 w 38"/>
                <a:gd name="T29" fmla="*/ 0 h 30"/>
                <a:gd name="T30" fmla="*/ 22 w 38"/>
                <a:gd name="T31" fmla="*/ 0 h 30"/>
                <a:gd name="T32" fmla="*/ 22 w 38"/>
                <a:gd name="T33" fmla="*/ 0 h 30"/>
                <a:gd name="T34" fmla="*/ 13 w 38"/>
                <a:gd name="T35" fmla="*/ 0 h 30"/>
                <a:gd name="T36" fmla="*/ 7 w 38"/>
                <a:gd name="T37" fmla="*/ 5 h 30"/>
                <a:gd name="T38" fmla="*/ 2 w 38"/>
                <a:gd name="T39" fmla="*/ 9 h 30"/>
                <a:gd name="T40" fmla="*/ 0 w 3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30">
                  <a:moveTo>
                    <a:pt x="0" y="16"/>
                  </a:moveTo>
                  <a:lnTo>
                    <a:pt x="0" y="16"/>
                  </a:lnTo>
                  <a:lnTo>
                    <a:pt x="0" y="21"/>
                  </a:lnTo>
                  <a:lnTo>
                    <a:pt x="2" y="25"/>
                  </a:lnTo>
                  <a:lnTo>
                    <a:pt x="9" y="30"/>
                  </a:lnTo>
                  <a:lnTo>
                    <a:pt x="18" y="30"/>
                  </a:lnTo>
                  <a:lnTo>
                    <a:pt x="25" y="27"/>
                  </a:lnTo>
                  <a:lnTo>
                    <a:pt x="31" y="25"/>
                  </a:lnTo>
                  <a:lnTo>
                    <a:pt x="36" y="21"/>
                  </a:lnTo>
                  <a:lnTo>
                    <a:pt x="38" y="14"/>
                  </a:lnTo>
                  <a:lnTo>
                    <a:pt x="38" y="9"/>
                  </a:lnTo>
                  <a:lnTo>
                    <a:pt x="34" y="5"/>
                  </a:lnTo>
                  <a:lnTo>
                    <a:pt x="29" y="0"/>
                  </a:lnTo>
                  <a:lnTo>
                    <a:pt x="22" y="0"/>
                  </a:lnTo>
                  <a:lnTo>
                    <a:pt x="13" y="0"/>
                  </a:lnTo>
                  <a:lnTo>
                    <a:pt x="7"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8" name="Freeform 725">
              <a:extLst>
                <a:ext uri="{FF2B5EF4-FFF2-40B4-BE49-F238E27FC236}">
                  <a16:creationId xmlns:a16="http://schemas.microsoft.com/office/drawing/2014/main" xmlns="" id="{A75964B2-EA6E-F249-BD90-C213450CECA7}"/>
                </a:ext>
              </a:extLst>
            </p:cNvPr>
            <p:cNvSpPr>
              <a:spLocks/>
            </p:cNvSpPr>
            <p:nvPr/>
          </p:nvSpPr>
          <p:spPr bwMode="auto">
            <a:xfrm>
              <a:off x="2970" y="3611"/>
              <a:ext cx="38" cy="30"/>
            </a:xfrm>
            <a:custGeom>
              <a:avLst/>
              <a:gdLst>
                <a:gd name="T0" fmla="*/ 0 w 38"/>
                <a:gd name="T1" fmla="*/ 16 h 30"/>
                <a:gd name="T2" fmla="*/ 0 w 38"/>
                <a:gd name="T3" fmla="*/ 16 h 30"/>
                <a:gd name="T4" fmla="*/ 0 w 38"/>
                <a:gd name="T5" fmla="*/ 21 h 30"/>
                <a:gd name="T6" fmla="*/ 2 w 38"/>
                <a:gd name="T7" fmla="*/ 25 h 30"/>
                <a:gd name="T8" fmla="*/ 9 w 38"/>
                <a:gd name="T9" fmla="*/ 30 h 30"/>
                <a:gd name="T10" fmla="*/ 18 w 38"/>
                <a:gd name="T11" fmla="*/ 30 h 30"/>
                <a:gd name="T12" fmla="*/ 18 w 38"/>
                <a:gd name="T13" fmla="*/ 30 h 30"/>
                <a:gd name="T14" fmla="*/ 25 w 38"/>
                <a:gd name="T15" fmla="*/ 27 h 30"/>
                <a:gd name="T16" fmla="*/ 31 w 38"/>
                <a:gd name="T17" fmla="*/ 25 h 30"/>
                <a:gd name="T18" fmla="*/ 36 w 38"/>
                <a:gd name="T19" fmla="*/ 21 h 30"/>
                <a:gd name="T20" fmla="*/ 38 w 38"/>
                <a:gd name="T21" fmla="*/ 14 h 30"/>
                <a:gd name="T22" fmla="*/ 38 w 38"/>
                <a:gd name="T23" fmla="*/ 14 h 30"/>
                <a:gd name="T24" fmla="*/ 38 w 38"/>
                <a:gd name="T25" fmla="*/ 9 h 30"/>
                <a:gd name="T26" fmla="*/ 34 w 38"/>
                <a:gd name="T27" fmla="*/ 5 h 30"/>
                <a:gd name="T28" fmla="*/ 29 w 38"/>
                <a:gd name="T29" fmla="*/ 0 h 30"/>
                <a:gd name="T30" fmla="*/ 22 w 38"/>
                <a:gd name="T31" fmla="*/ 0 h 30"/>
                <a:gd name="T32" fmla="*/ 22 w 38"/>
                <a:gd name="T33" fmla="*/ 0 h 30"/>
                <a:gd name="T34" fmla="*/ 13 w 38"/>
                <a:gd name="T35" fmla="*/ 0 h 30"/>
                <a:gd name="T36" fmla="*/ 7 w 38"/>
                <a:gd name="T37" fmla="*/ 5 h 30"/>
                <a:gd name="T38" fmla="*/ 2 w 38"/>
                <a:gd name="T39" fmla="*/ 9 h 30"/>
                <a:gd name="T40" fmla="*/ 0 w 3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30">
                  <a:moveTo>
                    <a:pt x="0" y="16"/>
                  </a:moveTo>
                  <a:lnTo>
                    <a:pt x="0" y="16"/>
                  </a:lnTo>
                  <a:lnTo>
                    <a:pt x="0" y="21"/>
                  </a:lnTo>
                  <a:lnTo>
                    <a:pt x="2" y="25"/>
                  </a:lnTo>
                  <a:lnTo>
                    <a:pt x="9" y="30"/>
                  </a:lnTo>
                  <a:lnTo>
                    <a:pt x="18" y="30"/>
                  </a:lnTo>
                  <a:lnTo>
                    <a:pt x="25" y="27"/>
                  </a:lnTo>
                  <a:lnTo>
                    <a:pt x="31" y="25"/>
                  </a:lnTo>
                  <a:lnTo>
                    <a:pt x="36" y="21"/>
                  </a:lnTo>
                  <a:lnTo>
                    <a:pt x="38" y="14"/>
                  </a:lnTo>
                  <a:lnTo>
                    <a:pt x="38" y="9"/>
                  </a:lnTo>
                  <a:lnTo>
                    <a:pt x="34" y="5"/>
                  </a:lnTo>
                  <a:lnTo>
                    <a:pt x="29" y="0"/>
                  </a:lnTo>
                  <a:lnTo>
                    <a:pt x="22" y="0"/>
                  </a:lnTo>
                  <a:lnTo>
                    <a:pt x="13" y="0"/>
                  </a:lnTo>
                  <a:lnTo>
                    <a:pt x="7"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09" name="Freeform 726">
              <a:extLst>
                <a:ext uri="{FF2B5EF4-FFF2-40B4-BE49-F238E27FC236}">
                  <a16:creationId xmlns:a16="http://schemas.microsoft.com/office/drawing/2014/main" xmlns="" id="{74F063B4-FBF5-AA43-BD45-CC545273FA55}"/>
                </a:ext>
              </a:extLst>
            </p:cNvPr>
            <p:cNvSpPr>
              <a:spLocks/>
            </p:cNvSpPr>
            <p:nvPr/>
          </p:nvSpPr>
          <p:spPr bwMode="auto">
            <a:xfrm>
              <a:off x="2269" y="3620"/>
              <a:ext cx="48" cy="30"/>
            </a:xfrm>
            <a:custGeom>
              <a:avLst/>
              <a:gdLst>
                <a:gd name="T0" fmla="*/ 3 w 48"/>
                <a:gd name="T1" fmla="*/ 16 h 30"/>
                <a:gd name="T2" fmla="*/ 3 w 48"/>
                <a:gd name="T3" fmla="*/ 16 h 30"/>
                <a:gd name="T4" fmla="*/ 0 w 48"/>
                <a:gd name="T5" fmla="*/ 21 h 30"/>
                <a:gd name="T6" fmla="*/ 0 w 48"/>
                <a:gd name="T7" fmla="*/ 25 h 30"/>
                <a:gd name="T8" fmla="*/ 5 w 48"/>
                <a:gd name="T9" fmla="*/ 27 h 30"/>
                <a:gd name="T10" fmla="*/ 12 w 48"/>
                <a:gd name="T11" fmla="*/ 30 h 30"/>
                <a:gd name="T12" fmla="*/ 12 w 48"/>
                <a:gd name="T13" fmla="*/ 30 h 30"/>
                <a:gd name="T14" fmla="*/ 21 w 48"/>
                <a:gd name="T15" fmla="*/ 27 h 30"/>
                <a:gd name="T16" fmla="*/ 32 w 48"/>
                <a:gd name="T17" fmla="*/ 25 h 30"/>
                <a:gd name="T18" fmla="*/ 39 w 48"/>
                <a:gd name="T19" fmla="*/ 21 h 30"/>
                <a:gd name="T20" fmla="*/ 46 w 48"/>
                <a:gd name="T21" fmla="*/ 14 h 30"/>
                <a:gd name="T22" fmla="*/ 46 w 48"/>
                <a:gd name="T23" fmla="*/ 14 h 30"/>
                <a:gd name="T24" fmla="*/ 48 w 48"/>
                <a:gd name="T25" fmla="*/ 9 h 30"/>
                <a:gd name="T26" fmla="*/ 46 w 48"/>
                <a:gd name="T27" fmla="*/ 5 h 30"/>
                <a:gd name="T28" fmla="*/ 43 w 48"/>
                <a:gd name="T29" fmla="*/ 0 h 30"/>
                <a:gd name="T30" fmla="*/ 34 w 48"/>
                <a:gd name="T31" fmla="*/ 0 h 30"/>
                <a:gd name="T32" fmla="*/ 34 w 48"/>
                <a:gd name="T33" fmla="*/ 0 h 30"/>
                <a:gd name="T34" fmla="*/ 25 w 48"/>
                <a:gd name="T35" fmla="*/ 3 h 30"/>
                <a:gd name="T36" fmla="*/ 16 w 48"/>
                <a:gd name="T37" fmla="*/ 5 h 30"/>
                <a:gd name="T38" fmla="*/ 9 w 48"/>
                <a:gd name="T39" fmla="*/ 9 h 30"/>
                <a:gd name="T40" fmla="*/ 3 w 4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0">
                  <a:moveTo>
                    <a:pt x="3" y="16"/>
                  </a:moveTo>
                  <a:lnTo>
                    <a:pt x="3" y="16"/>
                  </a:lnTo>
                  <a:lnTo>
                    <a:pt x="0" y="21"/>
                  </a:lnTo>
                  <a:lnTo>
                    <a:pt x="0" y="25"/>
                  </a:lnTo>
                  <a:lnTo>
                    <a:pt x="5" y="27"/>
                  </a:lnTo>
                  <a:lnTo>
                    <a:pt x="12" y="30"/>
                  </a:lnTo>
                  <a:lnTo>
                    <a:pt x="21" y="27"/>
                  </a:lnTo>
                  <a:lnTo>
                    <a:pt x="32" y="25"/>
                  </a:lnTo>
                  <a:lnTo>
                    <a:pt x="39" y="21"/>
                  </a:lnTo>
                  <a:lnTo>
                    <a:pt x="46" y="14"/>
                  </a:lnTo>
                  <a:lnTo>
                    <a:pt x="48" y="9"/>
                  </a:lnTo>
                  <a:lnTo>
                    <a:pt x="46" y="5"/>
                  </a:lnTo>
                  <a:lnTo>
                    <a:pt x="43" y="0"/>
                  </a:lnTo>
                  <a:lnTo>
                    <a:pt x="34" y="0"/>
                  </a:lnTo>
                  <a:lnTo>
                    <a:pt x="25" y="3"/>
                  </a:lnTo>
                  <a:lnTo>
                    <a:pt x="16" y="5"/>
                  </a:lnTo>
                  <a:lnTo>
                    <a:pt x="9" y="9"/>
                  </a:lnTo>
                  <a:lnTo>
                    <a:pt x="3"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0" name="Freeform 727">
              <a:extLst>
                <a:ext uri="{FF2B5EF4-FFF2-40B4-BE49-F238E27FC236}">
                  <a16:creationId xmlns:a16="http://schemas.microsoft.com/office/drawing/2014/main" xmlns="" id="{756EB379-FAF3-7847-AAEB-0299A82E2EFB}"/>
                </a:ext>
              </a:extLst>
            </p:cNvPr>
            <p:cNvSpPr>
              <a:spLocks/>
            </p:cNvSpPr>
            <p:nvPr/>
          </p:nvSpPr>
          <p:spPr bwMode="auto">
            <a:xfrm>
              <a:off x="2269" y="3620"/>
              <a:ext cx="48" cy="30"/>
            </a:xfrm>
            <a:custGeom>
              <a:avLst/>
              <a:gdLst>
                <a:gd name="T0" fmla="*/ 3 w 48"/>
                <a:gd name="T1" fmla="*/ 16 h 30"/>
                <a:gd name="T2" fmla="*/ 3 w 48"/>
                <a:gd name="T3" fmla="*/ 16 h 30"/>
                <a:gd name="T4" fmla="*/ 0 w 48"/>
                <a:gd name="T5" fmla="*/ 21 h 30"/>
                <a:gd name="T6" fmla="*/ 0 w 48"/>
                <a:gd name="T7" fmla="*/ 25 h 30"/>
                <a:gd name="T8" fmla="*/ 5 w 48"/>
                <a:gd name="T9" fmla="*/ 27 h 30"/>
                <a:gd name="T10" fmla="*/ 12 w 48"/>
                <a:gd name="T11" fmla="*/ 30 h 30"/>
                <a:gd name="T12" fmla="*/ 12 w 48"/>
                <a:gd name="T13" fmla="*/ 30 h 30"/>
                <a:gd name="T14" fmla="*/ 21 w 48"/>
                <a:gd name="T15" fmla="*/ 27 h 30"/>
                <a:gd name="T16" fmla="*/ 32 w 48"/>
                <a:gd name="T17" fmla="*/ 25 h 30"/>
                <a:gd name="T18" fmla="*/ 39 w 48"/>
                <a:gd name="T19" fmla="*/ 21 h 30"/>
                <a:gd name="T20" fmla="*/ 46 w 48"/>
                <a:gd name="T21" fmla="*/ 14 h 30"/>
                <a:gd name="T22" fmla="*/ 46 w 48"/>
                <a:gd name="T23" fmla="*/ 14 h 30"/>
                <a:gd name="T24" fmla="*/ 48 w 48"/>
                <a:gd name="T25" fmla="*/ 9 h 30"/>
                <a:gd name="T26" fmla="*/ 46 w 48"/>
                <a:gd name="T27" fmla="*/ 5 h 30"/>
                <a:gd name="T28" fmla="*/ 43 w 48"/>
                <a:gd name="T29" fmla="*/ 0 h 30"/>
                <a:gd name="T30" fmla="*/ 34 w 48"/>
                <a:gd name="T31" fmla="*/ 0 h 30"/>
                <a:gd name="T32" fmla="*/ 34 w 48"/>
                <a:gd name="T33" fmla="*/ 0 h 30"/>
                <a:gd name="T34" fmla="*/ 25 w 48"/>
                <a:gd name="T35" fmla="*/ 3 h 30"/>
                <a:gd name="T36" fmla="*/ 16 w 48"/>
                <a:gd name="T37" fmla="*/ 5 h 30"/>
                <a:gd name="T38" fmla="*/ 9 w 48"/>
                <a:gd name="T39" fmla="*/ 9 h 30"/>
                <a:gd name="T40" fmla="*/ 3 w 4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30">
                  <a:moveTo>
                    <a:pt x="3" y="16"/>
                  </a:moveTo>
                  <a:lnTo>
                    <a:pt x="3" y="16"/>
                  </a:lnTo>
                  <a:lnTo>
                    <a:pt x="0" y="21"/>
                  </a:lnTo>
                  <a:lnTo>
                    <a:pt x="0" y="25"/>
                  </a:lnTo>
                  <a:lnTo>
                    <a:pt x="5" y="27"/>
                  </a:lnTo>
                  <a:lnTo>
                    <a:pt x="12" y="30"/>
                  </a:lnTo>
                  <a:lnTo>
                    <a:pt x="21" y="27"/>
                  </a:lnTo>
                  <a:lnTo>
                    <a:pt x="32" y="25"/>
                  </a:lnTo>
                  <a:lnTo>
                    <a:pt x="39" y="21"/>
                  </a:lnTo>
                  <a:lnTo>
                    <a:pt x="46" y="14"/>
                  </a:lnTo>
                  <a:lnTo>
                    <a:pt x="48" y="9"/>
                  </a:lnTo>
                  <a:lnTo>
                    <a:pt x="46" y="5"/>
                  </a:lnTo>
                  <a:lnTo>
                    <a:pt x="43" y="0"/>
                  </a:lnTo>
                  <a:lnTo>
                    <a:pt x="34" y="0"/>
                  </a:lnTo>
                  <a:lnTo>
                    <a:pt x="25" y="3"/>
                  </a:lnTo>
                  <a:lnTo>
                    <a:pt x="16" y="5"/>
                  </a:lnTo>
                  <a:lnTo>
                    <a:pt x="9" y="9"/>
                  </a:lnTo>
                  <a:lnTo>
                    <a:pt x="3"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1" name="Freeform 728">
              <a:extLst>
                <a:ext uri="{FF2B5EF4-FFF2-40B4-BE49-F238E27FC236}">
                  <a16:creationId xmlns:a16="http://schemas.microsoft.com/office/drawing/2014/main" xmlns="" id="{4BC1DF91-EE9D-DA46-A887-49B39B5B3C96}"/>
                </a:ext>
              </a:extLst>
            </p:cNvPr>
            <p:cNvSpPr>
              <a:spLocks/>
            </p:cNvSpPr>
            <p:nvPr/>
          </p:nvSpPr>
          <p:spPr bwMode="auto">
            <a:xfrm>
              <a:off x="2227" y="3620"/>
              <a:ext cx="47" cy="30"/>
            </a:xfrm>
            <a:custGeom>
              <a:avLst/>
              <a:gdLst>
                <a:gd name="T0" fmla="*/ 2 w 47"/>
                <a:gd name="T1" fmla="*/ 16 h 30"/>
                <a:gd name="T2" fmla="*/ 2 w 47"/>
                <a:gd name="T3" fmla="*/ 16 h 30"/>
                <a:gd name="T4" fmla="*/ 0 w 47"/>
                <a:gd name="T5" fmla="*/ 21 h 30"/>
                <a:gd name="T6" fmla="*/ 0 w 47"/>
                <a:gd name="T7" fmla="*/ 25 h 30"/>
                <a:gd name="T8" fmla="*/ 4 w 47"/>
                <a:gd name="T9" fmla="*/ 30 h 30"/>
                <a:gd name="T10" fmla="*/ 11 w 47"/>
                <a:gd name="T11" fmla="*/ 30 h 30"/>
                <a:gd name="T12" fmla="*/ 11 w 47"/>
                <a:gd name="T13" fmla="*/ 30 h 30"/>
                <a:gd name="T14" fmla="*/ 20 w 47"/>
                <a:gd name="T15" fmla="*/ 30 h 30"/>
                <a:gd name="T16" fmla="*/ 29 w 47"/>
                <a:gd name="T17" fmla="*/ 25 h 30"/>
                <a:gd name="T18" fmla="*/ 38 w 47"/>
                <a:gd name="T19" fmla="*/ 21 h 30"/>
                <a:gd name="T20" fmla="*/ 45 w 47"/>
                <a:gd name="T21" fmla="*/ 16 h 30"/>
                <a:gd name="T22" fmla="*/ 45 w 47"/>
                <a:gd name="T23" fmla="*/ 16 h 30"/>
                <a:gd name="T24" fmla="*/ 47 w 47"/>
                <a:gd name="T25" fmla="*/ 9 h 30"/>
                <a:gd name="T26" fmla="*/ 47 w 47"/>
                <a:gd name="T27" fmla="*/ 5 h 30"/>
                <a:gd name="T28" fmla="*/ 42 w 47"/>
                <a:gd name="T29" fmla="*/ 3 h 30"/>
                <a:gd name="T30" fmla="*/ 36 w 47"/>
                <a:gd name="T31" fmla="*/ 0 h 30"/>
                <a:gd name="T32" fmla="*/ 36 w 47"/>
                <a:gd name="T33" fmla="*/ 0 h 30"/>
                <a:gd name="T34" fmla="*/ 27 w 47"/>
                <a:gd name="T35" fmla="*/ 3 h 30"/>
                <a:gd name="T36" fmla="*/ 15 w 47"/>
                <a:gd name="T37" fmla="*/ 5 h 30"/>
                <a:gd name="T38" fmla="*/ 9 w 47"/>
                <a:gd name="T39" fmla="*/ 9 h 30"/>
                <a:gd name="T40" fmla="*/ 2 w 47"/>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0">
                  <a:moveTo>
                    <a:pt x="2" y="16"/>
                  </a:moveTo>
                  <a:lnTo>
                    <a:pt x="2" y="16"/>
                  </a:lnTo>
                  <a:lnTo>
                    <a:pt x="0" y="21"/>
                  </a:lnTo>
                  <a:lnTo>
                    <a:pt x="0" y="25"/>
                  </a:lnTo>
                  <a:lnTo>
                    <a:pt x="4" y="30"/>
                  </a:lnTo>
                  <a:lnTo>
                    <a:pt x="11" y="30"/>
                  </a:lnTo>
                  <a:lnTo>
                    <a:pt x="20" y="30"/>
                  </a:lnTo>
                  <a:lnTo>
                    <a:pt x="29" y="25"/>
                  </a:lnTo>
                  <a:lnTo>
                    <a:pt x="38" y="21"/>
                  </a:lnTo>
                  <a:lnTo>
                    <a:pt x="45" y="16"/>
                  </a:lnTo>
                  <a:lnTo>
                    <a:pt x="47" y="9"/>
                  </a:lnTo>
                  <a:lnTo>
                    <a:pt x="47" y="5"/>
                  </a:lnTo>
                  <a:lnTo>
                    <a:pt x="42" y="3"/>
                  </a:lnTo>
                  <a:lnTo>
                    <a:pt x="36" y="0"/>
                  </a:lnTo>
                  <a:lnTo>
                    <a:pt x="27" y="3"/>
                  </a:lnTo>
                  <a:lnTo>
                    <a:pt x="15" y="5"/>
                  </a:lnTo>
                  <a:lnTo>
                    <a:pt x="9"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2" name="Freeform 729">
              <a:extLst>
                <a:ext uri="{FF2B5EF4-FFF2-40B4-BE49-F238E27FC236}">
                  <a16:creationId xmlns:a16="http://schemas.microsoft.com/office/drawing/2014/main" xmlns="" id="{AA05F7F3-58B8-2C4A-89FD-5F20784CE34C}"/>
                </a:ext>
              </a:extLst>
            </p:cNvPr>
            <p:cNvSpPr>
              <a:spLocks/>
            </p:cNvSpPr>
            <p:nvPr/>
          </p:nvSpPr>
          <p:spPr bwMode="auto">
            <a:xfrm>
              <a:off x="2227" y="3620"/>
              <a:ext cx="47" cy="30"/>
            </a:xfrm>
            <a:custGeom>
              <a:avLst/>
              <a:gdLst>
                <a:gd name="T0" fmla="*/ 2 w 47"/>
                <a:gd name="T1" fmla="*/ 16 h 30"/>
                <a:gd name="T2" fmla="*/ 2 w 47"/>
                <a:gd name="T3" fmla="*/ 16 h 30"/>
                <a:gd name="T4" fmla="*/ 0 w 47"/>
                <a:gd name="T5" fmla="*/ 21 h 30"/>
                <a:gd name="T6" fmla="*/ 0 w 47"/>
                <a:gd name="T7" fmla="*/ 25 h 30"/>
                <a:gd name="T8" fmla="*/ 4 w 47"/>
                <a:gd name="T9" fmla="*/ 30 h 30"/>
                <a:gd name="T10" fmla="*/ 11 w 47"/>
                <a:gd name="T11" fmla="*/ 30 h 30"/>
                <a:gd name="T12" fmla="*/ 11 w 47"/>
                <a:gd name="T13" fmla="*/ 30 h 30"/>
                <a:gd name="T14" fmla="*/ 20 w 47"/>
                <a:gd name="T15" fmla="*/ 30 h 30"/>
                <a:gd name="T16" fmla="*/ 29 w 47"/>
                <a:gd name="T17" fmla="*/ 25 h 30"/>
                <a:gd name="T18" fmla="*/ 38 w 47"/>
                <a:gd name="T19" fmla="*/ 21 h 30"/>
                <a:gd name="T20" fmla="*/ 45 w 47"/>
                <a:gd name="T21" fmla="*/ 16 h 30"/>
                <a:gd name="T22" fmla="*/ 45 w 47"/>
                <a:gd name="T23" fmla="*/ 16 h 30"/>
                <a:gd name="T24" fmla="*/ 47 w 47"/>
                <a:gd name="T25" fmla="*/ 9 h 30"/>
                <a:gd name="T26" fmla="*/ 47 w 47"/>
                <a:gd name="T27" fmla="*/ 5 h 30"/>
                <a:gd name="T28" fmla="*/ 42 w 47"/>
                <a:gd name="T29" fmla="*/ 3 h 30"/>
                <a:gd name="T30" fmla="*/ 36 w 47"/>
                <a:gd name="T31" fmla="*/ 0 h 30"/>
                <a:gd name="T32" fmla="*/ 36 w 47"/>
                <a:gd name="T33" fmla="*/ 0 h 30"/>
                <a:gd name="T34" fmla="*/ 27 w 47"/>
                <a:gd name="T35" fmla="*/ 3 h 30"/>
                <a:gd name="T36" fmla="*/ 15 w 47"/>
                <a:gd name="T37" fmla="*/ 5 h 30"/>
                <a:gd name="T38" fmla="*/ 9 w 47"/>
                <a:gd name="T39" fmla="*/ 9 h 30"/>
                <a:gd name="T40" fmla="*/ 2 w 47"/>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30">
                  <a:moveTo>
                    <a:pt x="2" y="16"/>
                  </a:moveTo>
                  <a:lnTo>
                    <a:pt x="2" y="16"/>
                  </a:lnTo>
                  <a:lnTo>
                    <a:pt x="0" y="21"/>
                  </a:lnTo>
                  <a:lnTo>
                    <a:pt x="0" y="25"/>
                  </a:lnTo>
                  <a:lnTo>
                    <a:pt x="4" y="30"/>
                  </a:lnTo>
                  <a:lnTo>
                    <a:pt x="11" y="30"/>
                  </a:lnTo>
                  <a:lnTo>
                    <a:pt x="20" y="30"/>
                  </a:lnTo>
                  <a:lnTo>
                    <a:pt x="29" y="25"/>
                  </a:lnTo>
                  <a:lnTo>
                    <a:pt x="38" y="21"/>
                  </a:lnTo>
                  <a:lnTo>
                    <a:pt x="45" y="16"/>
                  </a:lnTo>
                  <a:lnTo>
                    <a:pt x="47" y="9"/>
                  </a:lnTo>
                  <a:lnTo>
                    <a:pt x="47" y="5"/>
                  </a:lnTo>
                  <a:lnTo>
                    <a:pt x="42" y="3"/>
                  </a:lnTo>
                  <a:lnTo>
                    <a:pt x="36" y="0"/>
                  </a:lnTo>
                  <a:lnTo>
                    <a:pt x="27" y="3"/>
                  </a:lnTo>
                  <a:lnTo>
                    <a:pt x="15" y="5"/>
                  </a:lnTo>
                  <a:lnTo>
                    <a:pt x="9"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3" name="Freeform 730">
              <a:extLst>
                <a:ext uri="{FF2B5EF4-FFF2-40B4-BE49-F238E27FC236}">
                  <a16:creationId xmlns:a16="http://schemas.microsoft.com/office/drawing/2014/main" xmlns="" id="{86795081-2383-BD4C-8754-78CF4BF39DC1}"/>
                </a:ext>
              </a:extLst>
            </p:cNvPr>
            <p:cNvSpPr>
              <a:spLocks/>
            </p:cNvSpPr>
            <p:nvPr/>
          </p:nvSpPr>
          <p:spPr bwMode="auto">
            <a:xfrm>
              <a:off x="2182" y="3620"/>
              <a:ext cx="49" cy="30"/>
            </a:xfrm>
            <a:custGeom>
              <a:avLst/>
              <a:gdLst>
                <a:gd name="T0" fmla="*/ 4 w 49"/>
                <a:gd name="T1" fmla="*/ 16 h 30"/>
                <a:gd name="T2" fmla="*/ 4 w 49"/>
                <a:gd name="T3" fmla="*/ 16 h 30"/>
                <a:gd name="T4" fmla="*/ 0 w 49"/>
                <a:gd name="T5" fmla="*/ 23 h 30"/>
                <a:gd name="T6" fmla="*/ 2 w 49"/>
                <a:gd name="T7" fmla="*/ 27 h 30"/>
                <a:gd name="T8" fmla="*/ 6 w 49"/>
                <a:gd name="T9" fmla="*/ 30 h 30"/>
                <a:gd name="T10" fmla="*/ 13 w 49"/>
                <a:gd name="T11" fmla="*/ 30 h 30"/>
                <a:gd name="T12" fmla="*/ 13 w 49"/>
                <a:gd name="T13" fmla="*/ 30 h 30"/>
                <a:gd name="T14" fmla="*/ 22 w 49"/>
                <a:gd name="T15" fmla="*/ 30 h 30"/>
                <a:gd name="T16" fmla="*/ 31 w 49"/>
                <a:gd name="T17" fmla="*/ 25 h 30"/>
                <a:gd name="T18" fmla="*/ 40 w 49"/>
                <a:gd name="T19" fmla="*/ 21 h 30"/>
                <a:gd name="T20" fmla="*/ 47 w 49"/>
                <a:gd name="T21" fmla="*/ 16 h 30"/>
                <a:gd name="T22" fmla="*/ 47 w 49"/>
                <a:gd name="T23" fmla="*/ 16 h 30"/>
                <a:gd name="T24" fmla="*/ 49 w 49"/>
                <a:gd name="T25" fmla="*/ 9 h 30"/>
                <a:gd name="T26" fmla="*/ 49 w 49"/>
                <a:gd name="T27" fmla="*/ 5 h 30"/>
                <a:gd name="T28" fmla="*/ 45 w 49"/>
                <a:gd name="T29" fmla="*/ 3 h 30"/>
                <a:gd name="T30" fmla="*/ 38 w 49"/>
                <a:gd name="T31" fmla="*/ 0 h 30"/>
                <a:gd name="T32" fmla="*/ 38 w 49"/>
                <a:gd name="T33" fmla="*/ 0 h 30"/>
                <a:gd name="T34" fmla="*/ 29 w 49"/>
                <a:gd name="T35" fmla="*/ 3 h 30"/>
                <a:gd name="T36" fmla="*/ 18 w 49"/>
                <a:gd name="T37" fmla="*/ 5 h 30"/>
                <a:gd name="T38" fmla="*/ 11 w 49"/>
                <a:gd name="T39" fmla="*/ 12 h 30"/>
                <a:gd name="T40" fmla="*/ 4 w 49"/>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0">
                  <a:moveTo>
                    <a:pt x="4" y="16"/>
                  </a:moveTo>
                  <a:lnTo>
                    <a:pt x="4" y="16"/>
                  </a:lnTo>
                  <a:lnTo>
                    <a:pt x="0" y="23"/>
                  </a:lnTo>
                  <a:lnTo>
                    <a:pt x="2" y="27"/>
                  </a:lnTo>
                  <a:lnTo>
                    <a:pt x="6" y="30"/>
                  </a:lnTo>
                  <a:lnTo>
                    <a:pt x="13" y="30"/>
                  </a:lnTo>
                  <a:lnTo>
                    <a:pt x="22" y="30"/>
                  </a:lnTo>
                  <a:lnTo>
                    <a:pt x="31" y="25"/>
                  </a:lnTo>
                  <a:lnTo>
                    <a:pt x="40" y="21"/>
                  </a:lnTo>
                  <a:lnTo>
                    <a:pt x="47" y="16"/>
                  </a:lnTo>
                  <a:lnTo>
                    <a:pt x="49" y="9"/>
                  </a:lnTo>
                  <a:lnTo>
                    <a:pt x="49" y="5"/>
                  </a:lnTo>
                  <a:lnTo>
                    <a:pt x="45" y="3"/>
                  </a:lnTo>
                  <a:lnTo>
                    <a:pt x="38" y="0"/>
                  </a:lnTo>
                  <a:lnTo>
                    <a:pt x="29" y="3"/>
                  </a:lnTo>
                  <a:lnTo>
                    <a:pt x="18" y="5"/>
                  </a:lnTo>
                  <a:lnTo>
                    <a:pt x="11" y="12"/>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4" name="Freeform 731">
              <a:extLst>
                <a:ext uri="{FF2B5EF4-FFF2-40B4-BE49-F238E27FC236}">
                  <a16:creationId xmlns:a16="http://schemas.microsoft.com/office/drawing/2014/main" xmlns="" id="{AB4ECC67-F49D-9B4E-B93E-C23A8CF0A27C}"/>
                </a:ext>
              </a:extLst>
            </p:cNvPr>
            <p:cNvSpPr>
              <a:spLocks/>
            </p:cNvSpPr>
            <p:nvPr/>
          </p:nvSpPr>
          <p:spPr bwMode="auto">
            <a:xfrm>
              <a:off x="2182" y="3620"/>
              <a:ext cx="49" cy="30"/>
            </a:xfrm>
            <a:custGeom>
              <a:avLst/>
              <a:gdLst>
                <a:gd name="T0" fmla="*/ 4 w 49"/>
                <a:gd name="T1" fmla="*/ 16 h 30"/>
                <a:gd name="T2" fmla="*/ 4 w 49"/>
                <a:gd name="T3" fmla="*/ 16 h 30"/>
                <a:gd name="T4" fmla="*/ 0 w 49"/>
                <a:gd name="T5" fmla="*/ 23 h 30"/>
                <a:gd name="T6" fmla="*/ 2 w 49"/>
                <a:gd name="T7" fmla="*/ 27 h 30"/>
                <a:gd name="T8" fmla="*/ 6 w 49"/>
                <a:gd name="T9" fmla="*/ 30 h 30"/>
                <a:gd name="T10" fmla="*/ 13 w 49"/>
                <a:gd name="T11" fmla="*/ 30 h 30"/>
                <a:gd name="T12" fmla="*/ 13 w 49"/>
                <a:gd name="T13" fmla="*/ 30 h 30"/>
                <a:gd name="T14" fmla="*/ 22 w 49"/>
                <a:gd name="T15" fmla="*/ 30 h 30"/>
                <a:gd name="T16" fmla="*/ 31 w 49"/>
                <a:gd name="T17" fmla="*/ 25 h 30"/>
                <a:gd name="T18" fmla="*/ 40 w 49"/>
                <a:gd name="T19" fmla="*/ 21 h 30"/>
                <a:gd name="T20" fmla="*/ 47 w 49"/>
                <a:gd name="T21" fmla="*/ 16 h 30"/>
                <a:gd name="T22" fmla="*/ 47 w 49"/>
                <a:gd name="T23" fmla="*/ 16 h 30"/>
                <a:gd name="T24" fmla="*/ 49 w 49"/>
                <a:gd name="T25" fmla="*/ 9 h 30"/>
                <a:gd name="T26" fmla="*/ 49 w 49"/>
                <a:gd name="T27" fmla="*/ 5 h 30"/>
                <a:gd name="T28" fmla="*/ 45 w 49"/>
                <a:gd name="T29" fmla="*/ 3 h 30"/>
                <a:gd name="T30" fmla="*/ 38 w 49"/>
                <a:gd name="T31" fmla="*/ 0 h 30"/>
                <a:gd name="T32" fmla="*/ 38 w 49"/>
                <a:gd name="T33" fmla="*/ 0 h 30"/>
                <a:gd name="T34" fmla="*/ 29 w 49"/>
                <a:gd name="T35" fmla="*/ 3 h 30"/>
                <a:gd name="T36" fmla="*/ 18 w 49"/>
                <a:gd name="T37" fmla="*/ 5 h 30"/>
                <a:gd name="T38" fmla="*/ 11 w 49"/>
                <a:gd name="T39" fmla="*/ 12 h 30"/>
                <a:gd name="T40" fmla="*/ 4 w 49"/>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0">
                  <a:moveTo>
                    <a:pt x="4" y="16"/>
                  </a:moveTo>
                  <a:lnTo>
                    <a:pt x="4" y="16"/>
                  </a:lnTo>
                  <a:lnTo>
                    <a:pt x="0" y="23"/>
                  </a:lnTo>
                  <a:lnTo>
                    <a:pt x="2" y="27"/>
                  </a:lnTo>
                  <a:lnTo>
                    <a:pt x="6" y="30"/>
                  </a:lnTo>
                  <a:lnTo>
                    <a:pt x="13" y="30"/>
                  </a:lnTo>
                  <a:lnTo>
                    <a:pt x="22" y="30"/>
                  </a:lnTo>
                  <a:lnTo>
                    <a:pt x="31" y="25"/>
                  </a:lnTo>
                  <a:lnTo>
                    <a:pt x="40" y="21"/>
                  </a:lnTo>
                  <a:lnTo>
                    <a:pt x="47" y="16"/>
                  </a:lnTo>
                  <a:lnTo>
                    <a:pt x="49" y="9"/>
                  </a:lnTo>
                  <a:lnTo>
                    <a:pt x="49" y="5"/>
                  </a:lnTo>
                  <a:lnTo>
                    <a:pt x="45" y="3"/>
                  </a:lnTo>
                  <a:lnTo>
                    <a:pt x="38" y="0"/>
                  </a:lnTo>
                  <a:lnTo>
                    <a:pt x="29" y="3"/>
                  </a:lnTo>
                  <a:lnTo>
                    <a:pt x="18" y="5"/>
                  </a:lnTo>
                  <a:lnTo>
                    <a:pt x="11" y="12"/>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5" name="Freeform 732">
              <a:extLst>
                <a:ext uri="{FF2B5EF4-FFF2-40B4-BE49-F238E27FC236}">
                  <a16:creationId xmlns:a16="http://schemas.microsoft.com/office/drawing/2014/main" xmlns="" id="{CC96180F-6F58-964F-A222-8832E439F2D3}"/>
                </a:ext>
              </a:extLst>
            </p:cNvPr>
            <p:cNvSpPr>
              <a:spLocks/>
            </p:cNvSpPr>
            <p:nvPr/>
          </p:nvSpPr>
          <p:spPr bwMode="auto">
            <a:xfrm>
              <a:off x="2139" y="3623"/>
              <a:ext cx="49" cy="29"/>
            </a:xfrm>
            <a:custGeom>
              <a:avLst/>
              <a:gdLst>
                <a:gd name="T0" fmla="*/ 4 w 49"/>
                <a:gd name="T1" fmla="*/ 13 h 29"/>
                <a:gd name="T2" fmla="*/ 4 w 49"/>
                <a:gd name="T3" fmla="*/ 13 h 29"/>
                <a:gd name="T4" fmla="*/ 0 w 49"/>
                <a:gd name="T5" fmla="*/ 20 h 29"/>
                <a:gd name="T6" fmla="*/ 0 w 49"/>
                <a:gd name="T7" fmla="*/ 24 h 29"/>
                <a:gd name="T8" fmla="*/ 4 w 49"/>
                <a:gd name="T9" fmla="*/ 27 h 29"/>
                <a:gd name="T10" fmla="*/ 13 w 49"/>
                <a:gd name="T11" fmla="*/ 29 h 29"/>
                <a:gd name="T12" fmla="*/ 13 w 49"/>
                <a:gd name="T13" fmla="*/ 29 h 29"/>
                <a:gd name="T14" fmla="*/ 22 w 49"/>
                <a:gd name="T15" fmla="*/ 27 h 29"/>
                <a:gd name="T16" fmla="*/ 31 w 49"/>
                <a:gd name="T17" fmla="*/ 24 h 29"/>
                <a:gd name="T18" fmla="*/ 40 w 49"/>
                <a:gd name="T19" fmla="*/ 20 h 29"/>
                <a:gd name="T20" fmla="*/ 47 w 49"/>
                <a:gd name="T21" fmla="*/ 13 h 29"/>
                <a:gd name="T22" fmla="*/ 47 w 49"/>
                <a:gd name="T23" fmla="*/ 13 h 29"/>
                <a:gd name="T24" fmla="*/ 49 w 49"/>
                <a:gd name="T25" fmla="*/ 9 h 29"/>
                <a:gd name="T26" fmla="*/ 49 w 49"/>
                <a:gd name="T27" fmla="*/ 4 h 29"/>
                <a:gd name="T28" fmla="*/ 45 w 49"/>
                <a:gd name="T29" fmla="*/ 0 h 29"/>
                <a:gd name="T30" fmla="*/ 38 w 49"/>
                <a:gd name="T31" fmla="*/ 0 h 29"/>
                <a:gd name="T32" fmla="*/ 38 w 49"/>
                <a:gd name="T33" fmla="*/ 0 h 29"/>
                <a:gd name="T34" fmla="*/ 29 w 49"/>
                <a:gd name="T35" fmla="*/ 0 h 29"/>
                <a:gd name="T36" fmla="*/ 18 w 49"/>
                <a:gd name="T37" fmla="*/ 4 h 29"/>
                <a:gd name="T38" fmla="*/ 9 w 49"/>
                <a:gd name="T39" fmla="*/ 9 h 29"/>
                <a:gd name="T40" fmla="*/ 4 w 49"/>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9">
                  <a:moveTo>
                    <a:pt x="4" y="13"/>
                  </a:moveTo>
                  <a:lnTo>
                    <a:pt x="4" y="13"/>
                  </a:lnTo>
                  <a:lnTo>
                    <a:pt x="0" y="20"/>
                  </a:lnTo>
                  <a:lnTo>
                    <a:pt x="0" y="24"/>
                  </a:lnTo>
                  <a:lnTo>
                    <a:pt x="4" y="27"/>
                  </a:lnTo>
                  <a:lnTo>
                    <a:pt x="13" y="29"/>
                  </a:lnTo>
                  <a:lnTo>
                    <a:pt x="22" y="27"/>
                  </a:lnTo>
                  <a:lnTo>
                    <a:pt x="31" y="24"/>
                  </a:lnTo>
                  <a:lnTo>
                    <a:pt x="40" y="20"/>
                  </a:lnTo>
                  <a:lnTo>
                    <a:pt x="47" y="13"/>
                  </a:lnTo>
                  <a:lnTo>
                    <a:pt x="49" y="9"/>
                  </a:lnTo>
                  <a:lnTo>
                    <a:pt x="49" y="4"/>
                  </a:lnTo>
                  <a:lnTo>
                    <a:pt x="45" y="0"/>
                  </a:lnTo>
                  <a:lnTo>
                    <a:pt x="38" y="0"/>
                  </a:lnTo>
                  <a:lnTo>
                    <a:pt x="29" y="0"/>
                  </a:lnTo>
                  <a:lnTo>
                    <a:pt x="18" y="4"/>
                  </a:lnTo>
                  <a:lnTo>
                    <a:pt x="9"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6" name="Freeform 733">
              <a:extLst>
                <a:ext uri="{FF2B5EF4-FFF2-40B4-BE49-F238E27FC236}">
                  <a16:creationId xmlns:a16="http://schemas.microsoft.com/office/drawing/2014/main" xmlns="" id="{09E099D3-95FE-6244-9C86-7947B3497D3B}"/>
                </a:ext>
              </a:extLst>
            </p:cNvPr>
            <p:cNvSpPr>
              <a:spLocks/>
            </p:cNvSpPr>
            <p:nvPr/>
          </p:nvSpPr>
          <p:spPr bwMode="auto">
            <a:xfrm>
              <a:off x="2139" y="3623"/>
              <a:ext cx="49" cy="29"/>
            </a:xfrm>
            <a:custGeom>
              <a:avLst/>
              <a:gdLst>
                <a:gd name="T0" fmla="*/ 4 w 49"/>
                <a:gd name="T1" fmla="*/ 13 h 29"/>
                <a:gd name="T2" fmla="*/ 4 w 49"/>
                <a:gd name="T3" fmla="*/ 13 h 29"/>
                <a:gd name="T4" fmla="*/ 0 w 49"/>
                <a:gd name="T5" fmla="*/ 20 h 29"/>
                <a:gd name="T6" fmla="*/ 0 w 49"/>
                <a:gd name="T7" fmla="*/ 24 h 29"/>
                <a:gd name="T8" fmla="*/ 4 w 49"/>
                <a:gd name="T9" fmla="*/ 27 h 29"/>
                <a:gd name="T10" fmla="*/ 13 w 49"/>
                <a:gd name="T11" fmla="*/ 29 h 29"/>
                <a:gd name="T12" fmla="*/ 13 w 49"/>
                <a:gd name="T13" fmla="*/ 29 h 29"/>
                <a:gd name="T14" fmla="*/ 22 w 49"/>
                <a:gd name="T15" fmla="*/ 27 h 29"/>
                <a:gd name="T16" fmla="*/ 31 w 49"/>
                <a:gd name="T17" fmla="*/ 24 h 29"/>
                <a:gd name="T18" fmla="*/ 40 w 49"/>
                <a:gd name="T19" fmla="*/ 20 h 29"/>
                <a:gd name="T20" fmla="*/ 47 w 49"/>
                <a:gd name="T21" fmla="*/ 13 h 29"/>
                <a:gd name="T22" fmla="*/ 47 w 49"/>
                <a:gd name="T23" fmla="*/ 13 h 29"/>
                <a:gd name="T24" fmla="*/ 49 w 49"/>
                <a:gd name="T25" fmla="*/ 9 h 29"/>
                <a:gd name="T26" fmla="*/ 49 w 49"/>
                <a:gd name="T27" fmla="*/ 4 h 29"/>
                <a:gd name="T28" fmla="*/ 45 w 49"/>
                <a:gd name="T29" fmla="*/ 0 h 29"/>
                <a:gd name="T30" fmla="*/ 38 w 49"/>
                <a:gd name="T31" fmla="*/ 0 h 29"/>
                <a:gd name="T32" fmla="*/ 38 w 49"/>
                <a:gd name="T33" fmla="*/ 0 h 29"/>
                <a:gd name="T34" fmla="*/ 29 w 49"/>
                <a:gd name="T35" fmla="*/ 0 h 29"/>
                <a:gd name="T36" fmla="*/ 18 w 49"/>
                <a:gd name="T37" fmla="*/ 4 h 29"/>
                <a:gd name="T38" fmla="*/ 9 w 49"/>
                <a:gd name="T39" fmla="*/ 9 h 29"/>
                <a:gd name="T40" fmla="*/ 4 w 49"/>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9">
                  <a:moveTo>
                    <a:pt x="4" y="13"/>
                  </a:moveTo>
                  <a:lnTo>
                    <a:pt x="4" y="13"/>
                  </a:lnTo>
                  <a:lnTo>
                    <a:pt x="0" y="20"/>
                  </a:lnTo>
                  <a:lnTo>
                    <a:pt x="0" y="24"/>
                  </a:lnTo>
                  <a:lnTo>
                    <a:pt x="4" y="27"/>
                  </a:lnTo>
                  <a:lnTo>
                    <a:pt x="13" y="29"/>
                  </a:lnTo>
                  <a:lnTo>
                    <a:pt x="22" y="27"/>
                  </a:lnTo>
                  <a:lnTo>
                    <a:pt x="31" y="24"/>
                  </a:lnTo>
                  <a:lnTo>
                    <a:pt x="40" y="20"/>
                  </a:lnTo>
                  <a:lnTo>
                    <a:pt x="47" y="13"/>
                  </a:lnTo>
                  <a:lnTo>
                    <a:pt x="49" y="9"/>
                  </a:lnTo>
                  <a:lnTo>
                    <a:pt x="49" y="4"/>
                  </a:lnTo>
                  <a:lnTo>
                    <a:pt x="45" y="0"/>
                  </a:lnTo>
                  <a:lnTo>
                    <a:pt x="38" y="0"/>
                  </a:lnTo>
                  <a:lnTo>
                    <a:pt x="29" y="0"/>
                  </a:lnTo>
                  <a:lnTo>
                    <a:pt x="18" y="4"/>
                  </a:lnTo>
                  <a:lnTo>
                    <a:pt x="9"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7" name="Freeform 734">
              <a:extLst>
                <a:ext uri="{FF2B5EF4-FFF2-40B4-BE49-F238E27FC236}">
                  <a16:creationId xmlns:a16="http://schemas.microsoft.com/office/drawing/2014/main" xmlns="" id="{BC0C78EE-E2BC-F347-BB98-5605F14E292C}"/>
                </a:ext>
              </a:extLst>
            </p:cNvPr>
            <p:cNvSpPr>
              <a:spLocks/>
            </p:cNvSpPr>
            <p:nvPr/>
          </p:nvSpPr>
          <p:spPr bwMode="auto">
            <a:xfrm>
              <a:off x="2096" y="3623"/>
              <a:ext cx="50" cy="29"/>
            </a:xfrm>
            <a:custGeom>
              <a:avLst/>
              <a:gdLst>
                <a:gd name="T0" fmla="*/ 2 w 50"/>
                <a:gd name="T1" fmla="*/ 15 h 29"/>
                <a:gd name="T2" fmla="*/ 2 w 50"/>
                <a:gd name="T3" fmla="*/ 15 h 29"/>
                <a:gd name="T4" fmla="*/ 0 w 50"/>
                <a:gd name="T5" fmla="*/ 20 h 29"/>
                <a:gd name="T6" fmla="*/ 0 w 50"/>
                <a:gd name="T7" fmla="*/ 24 h 29"/>
                <a:gd name="T8" fmla="*/ 5 w 50"/>
                <a:gd name="T9" fmla="*/ 27 h 29"/>
                <a:gd name="T10" fmla="*/ 11 w 50"/>
                <a:gd name="T11" fmla="*/ 29 h 29"/>
                <a:gd name="T12" fmla="*/ 11 w 50"/>
                <a:gd name="T13" fmla="*/ 29 h 29"/>
                <a:gd name="T14" fmla="*/ 20 w 50"/>
                <a:gd name="T15" fmla="*/ 27 h 29"/>
                <a:gd name="T16" fmla="*/ 32 w 50"/>
                <a:gd name="T17" fmla="*/ 24 h 29"/>
                <a:gd name="T18" fmla="*/ 38 w 50"/>
                <a:gd name="T19" fmla="*/ 20 h 29"/>
                <a:gd name="T20" fmla="*/ 45 w 50"/>
                <a:gd name="T21" fmla="*/ 13 h 29"/>
                <a:gd name="T22" fmla="*/ 45 w 50"/>
                <a:gd name="T23" fmla="*/ 13 h 29"/>
                <a:gd name="T24" fmla="*/ 50 w 50"/>
                <a:gd name="T25" fmla="*/ 9 h 29"/>
                <a:gd name="T26" fmla="*/ 50 w 50"/>
                <a:gd name="T27" fmla="*/ 4 h 29"/>
                <a:gd name="T28" fmla="*/ 45 w 50"/>
                <a:gd name="T29" fmla="*/ 0 h 29"/>
                <a:gd name="T30" fmla="*/ 38 w 50"/>
                <a:gd name="T31" fmla="*/ 0 h 29"/>
                <a:gd name="T32" fmla="*/ 38 w 50"/>
                <a:gd name="T33" fmla="*/ 0 h 29"/>
                <a:gd name="T34" fmla="*/ 27 w 50"/>
                <a:gd name="T35" fmla="*/ 2 h 29"/>
                <a:gd name="T36" fmla="*/ 18 w 50"/>
                <a:gd name="T37" fmla="*/ 4 h 29"/>
                <a:gd name="T38" fmla="*/ 9 w 50"/>
                <a:gd name="T39" fmla="*/ 9 h 29"/>
                <a:gd name="T40" fmla="*/ 2 w 50"/>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9">
                  <a:moveTo>
                    <a:pt x="2" y="15"/>
                  </a:moveTo>
                  <a:lnTo>
                    <a:pt x="2" y="15"/>
                  </a:lnTo>
                  <a:lnTo>
                    <a:pt x="0" y="20"/>
                  </a:lnTo>
                  <a:lnTo>
                    <a:pt x="0" y="24"/>
                  </a:lnTo>
                  <a:lnTo>
                    <a:pt x="5" y="27"/>
                  </a:lnTo>
                  <a:lnTo>
                    <a:pt x="11" y="29"/>
                  </a:lnTo>
                  <a:lnTo>
                    <a:pt x="20" y="27"/>
                  </a:lnTo>
                  <a:lnTo>
                    <a:pt x="32" y="24"/>
                  </a:lnTo>
                  <a:lnTo>
                    <a:pt x="38" y="20"/>
                  </a:lnTo>
                  <a:lnTo>
                    <a:pt x="45" y="13"/>
                  </a:lnTo>
                  <a:lnTo>
                    <a:pt x="50" y="9"/>
                  </a:lnTo>
                  <a:lnTo>
                    <a:pt x="50" y="4"/>
                  </a:lnTo>
                  <a:lnTo>
                    <a:pt x="45" y="0"/>
                  </a:lnTo>
                  <a:lnTo>
                    <a:pt x="38" y="0"/>
                  </a:lnTo>
                  <a:lnTo>
                    <a:pt x="27" y="2"/>
                  </a:lnTo>
                  <a:lnTo>
                    <a:pt x="18" y="4"/>
                  </a:lnTo>
                  <a:lnTo>
                    <a:pt x="9" y="9"/>
                  </a:lnTo>
                  <a:lnTo>
                    <a:pt x="2"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8" name="Freeform 735">
              <a:extLst>
                <a:ext uri="{FF2B5EF4-FFF2-40B4-BE49-F238E27FC236}">
                  <a16:creationId xmlns:a16="http://schemas.microsoft.com/office/drawing/2014/main" xmlns="" id="{6FBA54A6-E47C-0B47-9C95-D830C1B4710F}"/>
                </a:ext>
              </a:extLst>
            </p:cNvPr>
            <p:cNvSpPr>
              <a:spLocks/>
            </p:cNvSpPr>
            <p:nvPr/>
          </p:nvSpPr>
          <p:spPr bwMode="auto">
            <a:xfrm>
              <a:off x="2096" y="3623"/>
              <a:ext cx="50" cy="29"/>
            </a:xfrm>
            <a:custGeom>
              <a:avLst/>
              <a:gdLst>
                <a:gd name="T0" fmla="*/ 2 w 50"/>
                <a:gd name="T1" fmla="*/ 15 h 29"/>
                <a:gd name="T2" fmla="*/ 2 w 50"/>
                <a:gd name="T3" fmla="*/ 15 h 29"/>
                <a:gd name="T4" fmla="*/ 0 w 50"/>
                <a:gd name="T5" fmla="*/ 20 h 29"/>
                <a:gd name="T6" fmla="*/ 0 w 50"/>
                <a:gd name="T7" fmla="*/ 24 h 29"/>
                <a:gd name="T8" fmla="*/ 5 w 50"/>
                <a:gd name="T9" fmla="*/ 27 h 29"/>
                <a:gd name="T10" fmla="*/ 11 w 50"/>
                <a:gd name="T11" fmla="*/ 29 h 29"/>
                <a:gd name="T12" fmla="*/ 11 w 50"/>
                <a:gd name="T13" fmla="*/ 29 h 29"/>
                <a:gd name="T14" fmla="*/ 20 w 50"/>
                <a:gd name="T15" fmla="*/ 27 h 29"/>
                <a:gd name="T16" fmla="*/ 32 w 50"/>
                <a:gd name="T17" fmla="*/ 24 h 29"/>
                <a:gd name="T18" fmla="*/ 38 w 50"/>
                <a:gd name="T19" fmla="*/ 20 h 29"/>
                <a:gd name="T20" fmla="*/ 45 w 50"/>
                <a:gd name="T21" fmla="*/ 13 h 29"/>
                <a:gd name="T22" fmla="*/ 45 w 50"/>
                <a:gd name="T23" fmla="*/ 13 h 29"/>
                <a:gd name="T24" fmla="*/ 50 w 50"/>
                <a:gd name="T25" fmla="*/ 9 h 29"/>
                <a:gd name="T26" fmla="*/ 50 w 50"/>
                <a:gd name="T27" fmla="*/ 4 h 29"/>
                <a:gd name="T28" fmla="*/ 45 w 50"/>
                <a:gd name="T29" fmla="*/ 0 h 29"/>
                <a:gd name="T30" fmla="*/ 38 w 50"/>
                <a:gd name="T31" fmla="*/ 0 h 29"/>
                <a:gd name="T32" fmla="*/ 38 w 50"/>
                <a:gd name="T33" fmla="*/ 0 h 29"/>
                <a:gd name="T34" fmla="*/ 27 w 50"/>
                <a:gd name="T35" fmla="*/ 2 h 29"/>
                <a:gd name="T36" fmla="*/ 18 w 50"/>
                <a:gd name="T37" fmla="*/ 4 h 29"/>
                <a:gd name="T38" fmla="*/ 9 w 50"/>
                <a:gd name="T39" fmla="*/ 9 h 29"/>
                <a:gd name="T40" fmla="*/ 2 w 50"/>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9">
                  <a:moveTo>
                    <a:pt x="2" y="15"/>
                  </a:moveTo>
                  <a:lnTo>
                    <a:pt x="2" y="15"/>
                  </a:lnTo>
                  <a:lnTo>
                    <a:pt x="0" y="20"/>
                  </a:lnTo>
                  <a:lnTo>
                    <a:pt x="0" y="24"/>
                  </a:lnTo>
                  <a:lnTo>
                    <a:pt x="5" y="27"/>
                  </a:lnTo>
                  <a:lnTo>
                    <a:pt x="11" y="29"/>
                  </a:lnTo>
                  <a:lnTo>
                    <a:pt x="20" y="27"/>
                  </a:lnTo>
                  <a:lnTo>
                    <a:pt x="32" y="24"/>
                  </a:lnTo>
                  <a:lnTo>
                    <a:pt x="38" y="20"/>
                  </a:lnTo>
                  <a:lnTo>
                    <a:pt x="45" y="13"/>
                  </a:lnTo>
                  <a:lnTo>
                    <a:pt x="50" y="9"/>
                  </a:lnTo>
                  <a:lnTo>
                    <a:pt x="50" y="4"/>
                  </a:lnTo>
                  <a:lnTo>
                    <a:pt x="45" y="0"/>
                  </a:lnTo>
                  <a:lnTo>
                    <a:pt x="38" y="0"/>
                  </a:lnTo>
                  <a:lnTo>
                    <a:pt x="27" y="2"/>
                  </a:lnTo>
                  <a:lnTo>
                    <a:pt x="18" y="4"/>
                  </a:lnTo>
                  <a:lnTo>
                    <a:pt x="9" y="9"/>
                  </a:lnTo>
                  <a:lnTo>
                    <a:pt x="2"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19" name="Freeform 736">
              <a:extLst>
                <a:ext uri="{FF2B5EF4-FFF2-40B4-BE49-F238E27FC236}">
                  <a16:creationId xmlns:a16="http://schemas.microsoft.com/office/drawing/2014/main" xmlns="" id="{E1576AB1-BDE8-1C42-AC0E-06DB15338F84}"/>
                </a:ext>
              </a:extLst>
            </p:cNvPr>
            <p:cNvSpPr>
              <a:spLocks/>
            </p:cNvSpPr>
            <p:nvPr/>
          </p:nvSpPr>
          <p:spPr bwMode="auto">
            <a:xfrm>
              <a:off x="2051" y="3623"/>
              <a:ext cx="52" cy="29"/>
            </a:xfrm>
            <a:custGeom>
              <a:avLst/>
              <a:gdLst>
                <a:gd name="T0" fmla="*/ 5 w 52"/>
                <a:gd name="T1" fmla="*/ 15 h 29"/>
                <a:gd name="T2" fmla="*/ 5 w 52"/>
                <a:gd name="T3" fmla="*/ 15 h 29"/>
                <a:gd name="T4" fmla="*/ 0 w 52"/>
                <a:gd name="T5" fmla="*/ 20 h 29"/>
                <a:gd name="T6" fmla="*/ 0 w 52"/>
                <a:gd name="T7" fmla="*/ 24 h 29"/>
                <a:gd name="T8" fmla="*/ 5 w 52"/>
                <a:gd name="T9" fmla="*/ 29 h 29"/>
                <a:gd name="T10" fmla="*/ 11 w 52"/>
                <a:gd name="T11" fmla="*/ 29 h 29"/>
                <a:gd name="T12" fmla="*/ 11 w 52"/>
                <a:gd name="T13" fmla="*/ 29 h 29"/>
                <a:gd name="T14" fmla="*/ 23 w 52"/>
                <a:gd name="T15" fmla="*/ 29 h 29"/>
                <a:gd name="T16" fmla="*/ 32 w 52"/>
                <a:gd name="T17" fmla="*/ 24 h 29"/>
                <a:gd name="T18" fmla="*/ 41 w 52"/>
                <a:gd name="T19" fmla="*/ 20 h 29"/>
                <a:gd name="T20" fmla="*/ 47 w 52"/>
                <a:gd name="T21" fmla="*/ 15 h 29"/>
                <a:gd name="T22" fmla="*/ 47 w 52"/>
                <a:gd name="T23" fmla="*/ 15 h 29"/>
                <a:gd name="T24" fmla="*/ 52 w 52"/>
                <a:gd name="T25" fmla="*/ 9 h 29"/>
                <a:gd name="T26" fmla="*/ 50 w 52"/>
                <a:gd name="T27" fmla="*/ 4 h 29"/>
                <a:gd name="T28" fmla="*/ 47 w 52"/>
                <a:gd name="T29" fmla="*/ 2 h 29"/>
                <a:gd name="T30" fmla="*/ 38 w 52"/>
                <a:gd name="T31" fmla="*/ 0 h 29"/>
                <a:gd name="T32" fmla="*/ 38 w 52"/>
                <a:gd name="T33" fmla="*/ 0 h 29"/>
                <a:gd name="T34" fmla="*/ 29 w 52"/>
                <a:gd name="T35" fmla="*/ 2 h 29"/>
                <a:gd name="T36" fmla="*/ 20 w 52"/>
                <a:gd name="T37" fmla="*/ 4 h 29"/>
                <a:gd name="T38" fmla="*/ 11 w 52"/>
                <a:gd name="T39" fmla="*/ 9 h 29"/>
                <a:gd name="T40" fmla="*/ 5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5"/>
                  </a:moveTo>
                  <a:lnTo>
                    <a:pt x="5" y="15"/>
                  </a:lnTo>
                  <a:lnTo>
                    <a:pt x="0" y="20"/>
                  </a:lnTo>
                  <a:lnTo>
                    <a:pt x="0" y="24"/>
                  </a:lnTo>
                  <a:lnTo>
                    <a:pt x="5" y="29"/>
                  </a:lnTo>
                  <a:lnTo>
                    <a:pt x="11" y="29"/>
                  </a:lnTo>
                  <a:lnTo>
                    <a:pt x="23" y="29"/>
                  </a:lnTo>
                  <a:lnTo>
                    <a:pt x="32" y="24"/>
                  </a:lnTo>
                  <a:lnTo>
                    <a:pt x="41" y="20"/>
                  </a:lnTo>
                  <a:lnTo>
                    <a:pt x="47" y="15"/>
                  </a:lnTo>
                  <a:lnTo>
                    <a:pt x="52" y="9"/>
                  </a:lnTo>
                  <a:lnTo>
                    <a:pt x="50" y="4"/>
                  </a:lnTo>
                  <a:lnTo>
                    <a:pt x="47" y="2"/>
                  </a:lnTo>
                  <a:lnTo>
                    <a:pt x="38" y="0"/>
                  </a:lnTo>
                  <a:lnTo>
                    <a:pt x="29" y="2"/>
                  </a:lnTo>
                  <a:lnTo>
                    <a:pt x="20" y="4"/>
                  </a:lnTo>
                  <a:lnTo>
                    <a:pt x="11"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0" name="Freeform 737">
              <a:extLst>
                <a:ext uri="{FF2B5EF4-FFF2-40B4-BE49-F238E27FC236}">
                  <a16:creationId xmlns:a16="http://schemas.microsoft.com/office/drawing/2014/main" xmlns="" id="{E9AEF1C1-CD3C-B141-B882-C53C79E21E75}"/>
                </a:ext>
              </a:extLst>
            </p:cNvPr>
            <p:cNvSpPr>
              <a:spLocks/>
            </p:cNvSpPr>
            <p:nvPr/>
          </p:nvSpPr>
          <p:spPr bwMode="auto">
            <a:xfrm>
              <a:off x="2051" y="3623"/>
              <a:ext cx="52" cy="29"/>
            </a:xfrm>
            <a:custGeom>
              <a:avLst/>
              <a:gdLst>
                <a:gd name="T0" fmla="*/ 5 w 52"/>
                <a:gd name="T1" fmla="*/ 15 h 29"/>
                <a:gd name="T2" fmla="*/ 5 w 52"/>
                <a:gd name="T3" fmla="*/ 15 h 29"/>
                <a:gd name="T4" fmla="*/ 0 w 52"/>
                <a:gd name="T5" fmla="*/ 20 h 29"/>
                <a:gd name="T6" fmla="*/ 0 w 52"/>
                <a:gd name="T7" fmla="*/ 24 h 29"/>
                <a:gd name="T8" fmla="*/ 5 w 52"/>
                <a:gd name="T9" fmla="*/ 29 h 29"/>
                <a:gd name="T10" fmla="*/ 11 w 52"/>
                <a:gd name="T11" fmla="*/ 29 h 29"/>
                <a:gd name="T12" fmla="*/ 11 w 52"/>
                <a:gd name="T13" fmla="*/ 29 h 29"/>
                <a:gd name="T14" fmla="*/ 23 w 52"/>
                <a:gd name="T15" fmla="*/ 29 h 29"/>
                <a:gd name="T16" fmla="*/ 32 w 52"/>
                <a:gd name="T17" fmla="*/ 24 h 29"/>
                <a:gd name="T18" fmla="*/ 41 w 52"/>
                <a:gd name="T19" fmla="*/ 20 h 29"/>
                <a:gd name="T20" fmla="*/ 47 w 52"/>
                <a:gd name="T21" fmla="*/ 15 h 29"/>
                <a:gd name="T22" fmla="*/ 47 w 52"/>
                <a:gd name="T23" fmla="*/ 15 h 29"/>
                <a:gd name="T24" fmla="*/ 52 w 52"/>
                <a:gd name="T25" fmla="*/ 9 h 29"/>
                <a:gd name="T26" fmla="*/ 50 w 52"/>
                <a:gd name="T27" fmla="*/ 4 h 29"/>
                <a:gd name="T28" fmla="*/ 47 w 52"/>
                <a:gd name="T29" fmla="*/ 2 h 29"/>
                <a:gd name="T30" fmla="*/ 38 w 52"/>
                <a:gd name="T31" fmla="*/ 0 h 29"/>
                <a:gd name="T32" fmla="*/ 38 w 52"/>
                <a:gd name="T33" fmla="*/ 0 h 29"/>
                <a:gd name="T34" fmla="*/ 29 w 52"/>
                <a:gd name="T35" fmla="*/ 2 h 29"/>
                <a:gd name="T36" fmla="*/ 20 w 52"/>
                <a:gd name="T37" fmla="*/ 4 h 29"/>
                <a:gd name="T38" fmla="*/ 11 w 52"/>
                <a:gd name="T39" fmla="*/ 9 h 29"/>
                <a:gd name="T40" fmla="*/ 5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5"/>
                  </a:moveTo>
                  <a:lnTo>
                    <a:pt x="5" y="15"/>
                  </a:lnTo>
                  <a:lnTo>
                    <a:pt x="0" y="20"/>
                  </a:lnTo>
                  <a:lnTo>
                    <a:pt x="0" y="24"/>
                  </a:lnTo>
                  <a:lnTo>
                    <a:pt x="5" y="29"/>
                  </a:lnTo>
                  <a:lnTo>
                    <a:pt x="11" y="29"/>
                  </a:lnTo>
                  <a:lnTo>
                    <a:pt x="23" y="29"/>
                  </a:lnTo>
                  <a:lnTo>
                    <a:pt x="32" y="24"/>
                  </a:lnTo>
                  <a:lnTo>
                    <a:pt x="41" y="20"/>
                  </a:lnTo>
                  <a:lnTo>
                    <a:pt x="47" y="15"/>
                  </a:lnTo>
                  <a:lnTo>
                    <a:pt x="52" y="9"/>
                  </a:lnTo>
                  <a:lnTo>
                    <a:pt x="50" y="4"/>
                  </a:lnTo>
                  <a:lnTo>
                    <a:pt x="47" y="2"/>
                  </a:lnTo>
                  <a:lnTo>
                    <a:pt x="38" y="0"/>
                  </a:lnTo>
                  <a:lnTo>
                    <a:pt x="29" y="2"/>
                  </a:lnTo>
                  <a:lnTo>
                    <a:pt x="20" y="4"/>
                  </a:lnTo>
                  <a:lnTo>
                    <a:pt x="11"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1" name="Freeform 738">
              <a:extLst>
                <a:ext uri="{FF2B5EF4-FFF2-40B4-BE49-F238E27FC236}">
                  <a16:creationId xmlns:a16="http://schemas.microsoft.com/office/drawing/2014/main" xmlns="" id="{8D3267BC-F346-2F49-8E49-D425FDBB219E}"/>
                </a:ext>
              </a:extLst>
            </p:cNvPr>
            <p:cNvSpPr>
              <a:spLocks/>
            </p:cNvSpPr>
            <p:nvPr/>
          </p:nvSpPr>
          <p:spPr bwMode="auto">
            <a:xfrm>
              <a:off x="2006" y="3623"/>
              <a:ext cx="52" cy="29"/>
            </a:xfrm>
            <a:custGeom>
              <a:avLst/>
              <a:gdLst>
                <a:gd name="T0" fmla="*/ 4 w 52"/>
                <a:gd name="T1" fmla="*/ 15 h 29"/>
                <a:gd name="T2" fmla="*/ 4 w 52"/>
                <a:gd name="T3" fmla="*/ 15 h 29"/>
                <a:gd name="T4" fmla="*/ 0 w 52"/>
                <a:gd name="T5" fmla="*/ 22 h 29"/>
                <a:gd name="T6" fmla="*/ 0 w 52"/>
                <a:gd name="T7" fmla="*/ 27 h 29"/>
                <a:gd name="T8" fmla="*/ 4 w 52"/>
                <a:gd name="T9" fmla="*/ 29 h 29"/>
                <a:gd name="T10" fmla="*/ 11 w 52"/>
                <a:gd name="T11" fmla="*/ 29 h 29"/>
                <a:gd name="T12" fmla="*/ 11 w 52"/>
                <a:gd name="T13" fmla="*/ 29 h 29"/>
                <a:gd name="T14" fmla="*/ 23 w 52"/>
                <a:gd name="T15" fmla="*/ 29 h 29"/>
                <a:gd name="T16" fmla="*/ 32 w 52"/>
                <a:gd name="T17" fmla="*/ 24 h 29"/>
                <a:gd name="T18" fmla="*/ 41 w 52"/>
                <a:gd name="T19" fmla="*/ 20 h 29"/>
                <a:gd name="T20" fmla="*/ 47 w 52"/>
                <a:gd name="T21" fmla="*/ 15 h 29"/>
                <a:gd name="T22" fmla="*/ 47 w 52"/>
                <a:gd name="T23" fmla="*/ 15 h 29"/>
                <a:gd name="T24" fmla="*/ 52 w 52"/>
                <a:gd name="T25" fmla="*/ 9 h 29"/>
                <a:gd name="T26" fmla="*/ 52 w 52"/>
                <a:gd name="T27" fmla="*/ 4 h 29"/>
                <a:gd name="T28" fmla="*/ 47 w 52"/>
                <a:gd name="T29" fmla="*/ 2 h 29"/>
                <a:gd name="T30" fmla="*/ 41 w 52"/>
                <a:gd name="T31" fmla="*/ 0 h 29"/>
                <a:gd name="T32" fmla="*/ 41 w 52"/>
                <a:gd name="T33" fmla="*/ 0 h 29"/>
                <a:gd name="T34" fmla="*/ 32 w 52"/>
                <a:gd name="T35" fmla="*/ 2 h 29"/>
                <a:gd name="T36" fmla="*/ 20 w 52"/>
                <a:gd name="T37" fmla="*/ 4 h 29"/>
                <a:gd name="T38" fmla="*/ 11 w 52"/>
                <a:gd name="T39" fmla="*/ 9 h 29"/>
                <a:gd name="T40" fmla="*/ 4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4" y="15"/>
                  </a:moveTo>
                  <a:lnTo>
                    <a:pt x="4" y="15"/>
                  </a:lnTo>
                  <a:lnTo>
                    <a:pt x="0" y="22"/>
                  </a:lnTo>
                  <a:lnTo>
                    <a:pt x="0" y="27"/>
                  </a:lnTo>
                  <a:lnTo>
                    <a:pt x="4" y="29"/>
                  </a:lnTo>
                  <a:lnTo>
                    <a:pt x="11" y="29"/>
                  </a:lnTo>
                  <a:lnTo>
                    <a:pt x="23" y="29"/>
                  </a:lnTo>
                  <a:lnTo>
                    <a:pt x="32" y="24"/>
                  </a:lnTo>
                  <a:lnTo>
                    <a:pt x="41" y="20"/>
                  </a:lnTo>
                  <a:lnTo>
                    <a:pt x="47" y="15"/>
                  </a:lnTo>
                  <a:lnTo>
                    <a:pt x="52" y="9"/>
                  </a:lnTo>
                  <a:lnTo>
                    <a:pt x="52" y="4"/>
                  </a:lnTo>
                  <a:lnTo>
                    <a:pt x="47" y="2"/>
                  </a:lnTo>
                  <a:lnTo>
                    <a:pt x="41" y="0"/>
                  </a:lnTo>
                  <a:lnTo>
                    <a:pt x="32" y="2"/>
                  </a:lnTo>
                  <a:lnTo>
                    <a:pt x="20" y="4"/>
                  </a:lnTo>
                  <a:lnTo>
                    <a:pt x="11" y="9"/>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2" name="Freeform 739">
              <a:extLst>
                <a:ext uri="{FF2B5EF4-FFF2-40B4-BE49-F238E27FC236}">
                  <a16:creationId xmlns:a16="http://schemas.microsoft.com/office/drawing/2014/main" xmlns="" id="{3767A897-530B-884B-ADE7-3A08F3FC3F7A}"/>
                </a:ext>
              </a:extLst>
            </p:cNvPr>
            <p:cNvSpPr>
              <a:spLocks/>
            </p:cNvSpPr>
            <p:nvPr/>
          </p:nvSpPr>
          <p:spPr bwMode="auto">
            <a:xfrm>
              <a:off x="2006" y="3623"/>
              <a:ext cx="52" cy="29"/>
            </a:xfrm>
            <a:custGeom>
              <a:avLst/>
              <a:gdLst>
                <a:gd name="T0" fmla="*/ 4 w 52"/>
                <a:gd name="T1" fmla="*/ 15 h 29"/>
                <a:gd name="T2" fmla="*/ 4 w 52"/>
                <a:gd name="T3" fmla="*/ 15 h 29"/>
                <a:gd name="T4" fmla="*/ 0 w 52"/>
                <a:gd name="T5" fmla="*/ 22 h 29"/>
                <a:gd name="T6" fmla="*/ 0 w 52"/>
                <a:gd name="T7" fmla="*/ 27 h 29"/>
                <a:gd name="T8" fmla="*/ 4 w 52"/>
                <a:gd name="T9" fmla="*/ 29 h 29"/>
                <a:gd name="T10" fmla="*/ 11 w 52"/>
                <a:gd name="T11" fmla="*/ 29 h 29"/>
                <a:gd name="T12" fmla="*/ 11 w 52"/>
                <a:gd name="T13" fmla="*/ 29 h 29"/>
                <a:gd name="T14" fmla="*/ 23 w 52"/>
                <a:gd name="T15" fmla="*/ 29 h 29"/>
                <a:gd name="T16" fmla="*/ 32 w 52"/>
                <a:gd name="T17" fmla="*/ 24 h 29"/>
                <a:gd name="T18" fmla="*/ 41 w 52"/>
                <a:gd name="T19" fmla="*/ 20 h 29"/>
                <a:gd name="T20" fmla="*/ 47 w 52"/>
                <a:gd name="T21" fmla="*/ 15 h 29"/>
                <a:gd name="T22" fmla="*/ 47 w 52"/>
                <a:gd name="T23" fmla="*/ 15 h 29"/>
                <a:gd name="T24" fmla="*/ 52 w 52"/>
                <a:gd name="T25" fmla="*/ 9 h 29"/>
                <a:gd name="T26" fmla="*/ 52 w 52"/>
                <a:gd name="T27" fmla="*/ 4 h 29"/>
                <a:gd name="T28" fmla="*/ 47 w 52"/>
                <a:gd name="T29" fmla="*/ 2 h 29"/>
                <a:gd name="T30" fmla="*/ 41 w 52"/>
                <a:gd name="T31" fmla="*/ 0 h 29"/>
                <a:gd name="T32" fmla="*/ 41 w 52"/>
                <a:gd name="T33" fmla="*/ 0 h 29"/>
                <a:gd name="T34" fmla="*/ 32 w 52"/>
                <a:gd name="T35" fmla="*/ 2 h 29"/>
                <a:gd name="T36" fmla="*/ 20 w 52"/>
                <a:gd name="T37" fmla="*/ 4 h 29"/>
                <a:gd name="T38" fmla="*/ 11 w 52"/>
                <a:gd name="T39" fmla="*/ 9 h 29"/>
                <a:gd name="T40" fmla="*/ 4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4" y="15"/>
                  </a:moveTo>
                  <a:lnTo>
                    <a:pt x="4" y="15"/>
                  </a:lnTo>
                  <a:lnTo>
                    <a:pt x="0" y="22"/>
                  </a:lnTo>
                  <a:lnTo>
                    <a:pt x="0" y="27"/>
                  </a:lnTo>
                  <a:lnTo>
                    <a:pt x="4" y="29"/>
                  </a:lnTo>
                  <a:lnTo>
                    <a:pt x="11" y="29"/>
                  </a:lnTo>
                  <a:lnTo>
                    <a:pt x="23" y="29"/>
                  </a:lnTo>
                  <a:lnTo>
                    <a:pt x="32" y="24"/>
                  </a:lnTo>
                  <a:lnTo>
                    <a:pt x="41" y="20"/>
                  </a:lnTo>
                  <a:lnTo>
                    <a:pt x="47" y="15"/>
                  </a:lnTo>
                  <a:lnTo>
                    <a:pt x="52" y="9"/>
                  </a:lnTo>
                  <a:lnTo>
                    <a:pt x="52" y="4"/>
                  </a:lnTo>
                  <a:lnTo>
                    <a:pt x="47" y="2"/>
                  </a:lnTo>
                  <a:lnTo>
                    <a:pt x="41" y="0"/>
                  </a:lnTo>
                  <a:lnTo>
                    <a:pt x="32" y="2"/>
                  </a:lnTo>
                  <a:lnTo>
                    <a:pt x="20" y="4"/>
                  </a:lnTo>
                  <a:lnTo>
                    <a:pt x="11" y="9"/>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3" name="Freeform 740">
              <a:extLst>
                <a:ext uri="{FF2B5EF4-FFF2-40B4-BE49-F238E27FC236}">
                  <a16:creationId xmlns:a16="http://schemas.microsoft.com/office/drawing/2014/main" xmlns="" id="{00B14F09-FF1D-C247-BB57-04DD75930E7A}"/>
                </a:ext>
              </a:extLst>
            </p:cNvPr>
            <p:cNvSpPr>
              <a:spLocks/>
            </p:cNvSpPr>
            <p:nvPr/>
          </p:nvSpPr>
          <p:spPr bwMode="auto">
            <a:xfrm>
              <a:off x="1961" y="3625"/>
              <a:ext cx="52" cy="29"/>
            </a:xfrm>
            <a:custGeom>
              <a:avLst/>
              <a:gdLst>
                <a:gd name="T0" fmla="*/ 4 w 52"/>
                <a:gd name="T1" fmla="*/ 13 h 29"/>
                <a:gd name="T2" fmla="*/ 4 w 52"/>
                <a:gd name="T3" fmla="*/ 13 h 29"/>
                <a:gd name="T4" fmla="*/ 0 w 52"/>
                <a:gd name="T5" fmla="*/ 20 h 29"/>
                <a:gd name="T6" fmla="*/ 0 w 52"/>
                <a:gd name="T7" fmla="*/ 25 h 29"/>
                <a:gd name="T8" fmla="*/ 4 w 52"/>
                <a:gd name="T9" fmla="*/ 27 h 29"/>
                <a:gd name="T10" fmla="*/ 11 w 52"/>
                <a:gd name="T11" fmla="*/ 29 h 29"/>
                <a:gd name="T12" fmla="*/ 11 w 52"/>
                <a:gd name="T13" fmla="*/ 29 h 29"/>
                <a:gd name="T14" fmla="*/ 22 w 52"/>
                <a:gd name="T15" fmla="*/ 27 h 29"/>
                <a:gd name="T16" fmla="*/ 31 w 52"/>
                <a:gd name="T17" fmla="*/ 25 h 29"/>
                <a:gd name="T18" fmla="*/ 43 w 52"/>
                <a:gd name="T19" fmla="*/ 20 h 29"/>
                <a:gd name="T20" fmla="*/ 49 w 52"/>
                <a:gd name="T21" fmla="*/ 13 h 29"/>
                <a:gd name="T22" fmla="*/ 49 w 52"/>
                <a:gd name="T23" fmla="*/ 13 h 29"/>
                <a:gd name="T24" fmla="*/ 52 w 52"/>
                <a:gd name="T25" fmla="*/ 7 h 29"/>
                <a:gd name="T26" fmla="*/ 52 w 52"/>
                <a:gd name="T27" fmla="*/ 2 h 29"/>
                <a:gd name="T28" fmla="*/ 49 w 52"/>
                <a:gd name="T29" fmla="*/ 0 h 29"/>
                <a:gd name="T30" fmla="*/ 40 w 52"/>
                <a:gd name="T31" fmla="*/ 0 h 29"/>
                <a:gd name="T32" fmla="*/ 40 w 52"/>
                <a:gd name="T33" fmla="*/ 0 h 29"/>
                <a:gd name="T34" fmla="*/ 31 w 52"/>
                <a:gd name="T35" fmla="*/ 0 h 29"/>
                <a:gd name="T36" fmla="*/ 20 w 52"/>
                <a:gd name="T37" fmla="*/ 4 h 29"/>
                <a:gd name="T38" fmla="*/ 11 w 52"/>
                <a:gd name="T39" fmla="*/ 9 h 29"/>
                <a:gd name="T40" fmla="*/ 4 w 52"/>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4" y="13"/>
                  </a:moveTo>
                  <a:lnTo>
                    <a:pt x="4" y="13"/>
                  </a:lnTo>
                  <a:lnTo>
                    <a:pt x="0" y="20"/>
                  </a:lnTo>
                  <a:lnTo>
                    <a:pt x="0" y="25"/>
                  </a:lnTo>
                  <a:lnTo>
                    <a:pt x="4" y="27"/>
                  </a:lnTo>
                  <a:lnTo>
                    <a:pt x="11" y="29"/>
                  </a:lnTo>
                  <a:lnTo>
                    <a:pt x="22" y="27"/>
                  </a:lnTo>
                  <a:lnTo>
                    <a:pt x="31" y="25"/>
                  </a:lnTo>
                  <a:lnTo>
                    <a:pt x="43" y="20"/>
                  </a:lnTo>
                  <a:lnTo>
                    <a:pt x="49" y="13"/>
                  </a:lnTo>
                  <a:lnTo>
                    <a:pt x="52" y="7"/>
                  </a:lnTo>
                  <a:lnTo>
                    <a:pt x="52" y="2"/>
                  </a:lnTo>
                  <a:lnTo>
                    <a:pt x="49" y="0"/>
                  </a:lnTo>
                  <a:lnTo>
                    <a:pt x="40" y="0"/>
                  </a:lnTo>
                  <a:lnTo>
                    <a:pt x="31" y="0"/>
                  </a:lnTo>
                  <a:lnTo>
                    <a:pt x="20" y="4"/>
                  </a:lnTo>
                  <a:lnTo>
                    <a:pt x="11"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4" name="Freeform 741">
              <a:extLst>
                <a:ext uri="{FF2B5EF4-FFF2-40B4-BE49-F238E27FC236}">
                  <a16:creationId xmlns:a16="http://schemas.microsoft.com/office/drawing/2014/main" xmlns="" id="{4D890A78-BF2D-554B-8429-D425E794FB7D}"/>
                </a:ext>
              </a:extLst>
            </p:cNvPr>
            <p:cNvSpPr>
              <a:spLocks/>
            </p:cNvSpPr>
            <p:nvPr/>
          </p:nvSpPr>
          <p:spPr bwMode="auto">
            <a:xfrm>
              <a:off x="1961" y="3625"/>
              <a:ext cx="52" cy="29"/>
            </a:xfrm>
            <a:custGeom>
              <a:avLst/>
              <a:gdLst>
                <a:gd name="T0" fmla="*/ 4 w 52"/>
                <a:gd name="T1" fmla="*/ 13 h 29"/>
                <a:gd name="T2" fmla="*/ 4 w 52"/>
                <a:gd name="T3" fmla="*/ 13 h 29"/>
                <a:gd name="T4" fmla="*/ 0 w 52"/>
                <a:gd name="T5" fmla="*/ 20 h 29"/>
                <a:gd name="T6" fmla="*/ 0 w 52"/>
                <a:gd name="T7" fmla="*/ 25 h 29"/>
                <a:gd name="T8" fmla="*/ 4 w 52"/>
                <a:gd name="T9" fmla="*/ 27 h 29"/>
                <a:gd name="T10" fmla="*/ 11 w 52"/>
                <a:gd name="T11" fmla="*/ 29 h 29"/>
                <a:gd name="T12" fmla="*/ 11 w 52"/>
                <a:gd name="T13" fmla="*/ 29 h 29"/>
                <a:gd name="T14" fmla="*/ 22 w 52"/>
                <a:gd name="T15" fmla="*/ 27 h 29"/>
                <a:gd name="T16" fmla="*/ 31 w 52"/>
                <a:gd name="T17" fmla="*/ 25 h 29"/>
                <a:gd name="T18" fmla="*/ 43 w 52"/>
                <a:gd name="T19" fmla="*/ 20 h 29"/>
                <a:gd name="T20" fmla="*/ 49 w 52"/>
                <a:gd name="T21" fmla="*/ 13 h 29"/>
                <a:gd name="T22" fmla="*/ 49 w 52"/>
                <a:gd name="T23" fmla="*/ 13 h 29"/>
                <a:gd name="T24" fmla="*/ 52 w 52"/>
                <a:gd name="T25" fmla="*/ 7 h 29"/>
                <a:gd name="T26" fmla="*/ 52 w 52"/>
                <a:gd name="T27" fmla="*/ 2 h 29"/>
                <a:gd name="T28" fmla="*/ 49 w 52"/>
                <a:gd name="T29" fmla="*/ 0 h 29"/>
                <a:gd name="T30" fmla="*/ 40 w 52"/>
                <a:gd name="T31" fmla="*/ 0 h 29"/>
                <a:gd name="T32" fmla="*/ 40 w 52"/>
                <a:gd name="T33" fmla="*/ 0 h 29"/>
                <a:gd name="T34" fmla="*/ 31 w 52"/>
                <a:gd name="T35" fmla="*/ 0 h 29"/>
                <a:gd name="T36" fmla="*/ 20 w 52"/>
                <a:gd name="T37" fmla="*/ 4 h 29"/>
                <a:gd name="T38" fmla="*/ 11 w 52"/>
                <a:gd name="T39" fmla="*/ 9 h 29"/>
                <a:gd name="T40" fmla="*/ 4 w 52"/>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4" y="13"/>
                  </a:moveTo>
                  <a:lnTo>
                    <a:pt x="4" y="13"/>
                  </a:lnTo>
                  <a:lnTo>
                    <a:pt x="0" y="20"/>
                  </a:lnTo>
                  <a:lnTo>
                    <a:pt x="0" y="25"/>
                  </a:lnTo>
                  <a:lnTo>
                    <a:pt x="4" y="27"/>
                  </a:lnTo>
                  <a:lnTo>
                    <a:pt x="11" y="29"/>
                  </a:lnTo>
                  <a:lnTo>
                    <a:pt x="22" y="27"/>
                  </a:lnTo>
                  <a:lnTo>
                    <a:pt x="31" y="25"/>
                  </a:lnTo>
                  <a:lnTo>
                    <a:pt x="43" y="20"/>
                  </a:lnTo>
                  <a:lnTo>
                    <a:pt x="49" y="13"/>
                  </a:lnTo>
                  <a:lnTo>
                    <a:pt x="52" y="7"/>
                  </a:lnTo>
                  <a:lnTo>
                    <a:pt x="52" y="2"/>
                  </a:lnTo>
                  <a:lnTo>
                    <a:pt x="49" y="0"/>
                  </a:lnTo>
                  <a:lnTo>
                    <a:pt x="40" y="0"/>
                  </a:lnTo>
                  <a:lnTo>
                    <a:pt x="31" y="0"/>
                  </a:lnTo>
                  <a:lnTo>
                    <a:pt x="20" y="4"/>
                  </a:lnTo>
                  <a:lnTo>
                    <a:pt x="11"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5" name="Freeform 742">
              <a:extLst>
                <a:ext uri="{FF2B5EF4-FFF2-40B4-BE49-F238E27FC236}">
                  <a16:creationId xmlns:a16="http://schemas.microsoft.com/office/drawing/2014/main" xmlns="" id="{A4375DCC-8B7F-F54E-847A-7BFE5C0AC4C1}"/>
                </a:ext>
              </a:extLst>
            </p:cNvPr>
            <p:cNvSpPr>
              <a:spLocks/>
            </p:cNvSpPr>
            <p:nvPr/>
          </p:nvSpPr>
          <p:spPr bwMode="auto">
            <a:xfrm>
              <a:off x="1916" y="3625"/>
              <a:ext cx="54" cy="29"/>
            </a:xfrm>
            <a:custGeom>
              <a:avLst/>
              <a:gdLst>
                <a:gd name="T0" fmla="*/ 4 w 54"/>
                <a:gd name="T1" fmla="*/ 13 h 29"/>
                <a:gd name="T2" fmla="*/ 4 w 54"/>
                <a:gd name="T3" fmla="*/ 13 h 29"/>
                <a:gd name="T4" fmla="*/ 0 w 54"/>
                <a:gd name="T5" fmla="*/ 20 h 29"/>
                <a:gd name="T6" fmla="*/ 0 w 54"/>
                <a:gd name="T7" fmla="*/ 25 h 29"/>
                <a:gd name="T8" fmla="*/ 4 w 54"/>
                <a:gd name="T9" fmla="*/ 27 h 29"/>
                <a:gd name="T10" fmla="*/ 11 w 54"/>
                <a:gd name="T11" fmla="*/ 29 h 29"/>
                <a:gd name="T12" fmla="*/ 11 w 54"/>
                <a:gd name="T13" fmla="*/ 29 h 29"/>
                <a:gd name="T14" fmla="*/ 22 w 54"/>
                <a:gd name="T15" fmla="*/ 27 h 29"/>
                <a:gd name="T16" fmla="*/ 31 w 54"/>
                <a:gd name="T17" fmla="*/ 25 h 29"/>
                <a:gd name="T18" fmla="*/ 43 w 54"/>
                <a:gd name="T19" fmla="*/ 20 h 29"/>
                <a:gd name="T20" fmla="*/ 49 w 54"/>
                <a:gd name="T21" fmla="*/ 13 h 29"/>
                <a:gd name="T22" fmla="*/ 49 w 54"/>
                <a:gd name="T23" fmla="*/ 13 h 29"/>
                <a:gd name="T24" fmla="*/ 54 w 54"/>
                <a:gd name="T25" fmla="*/ 9 h 29"/>
                <a:gd name="T26" fmla="*/ 54 w 54"/>
                <a:gd name="T27" fmla="*/ 4 h 29"/>
                <a:gd name="T28" fmla="*/ 49 w 54"/>
                <a:gd name="T29" fmla="*/ 0 h 29"/>
                <a:gd name="T30" fmla="*/ 40 w 54"/>
                <a:gd name="T31" fmla="*/ 0 h 29"/>
                <a:gd name="T32" fmla="*/ 40 w 54"/>
                <a:gd name="T33" fmla="*/ 0 h 29"/>
                <a:gd name="T34" fmla="*/ 31 w 54"/>
                <a:gd name="T35" fmla="*/ 0 h 29"/>
                <a:gd name="T36" fmla="*/ 22 w 54"/>
                <a:gd name="T37" fmla="*/ 4 h 29"/>
                <a:gd name="T38" fmla="*/ 11 w 54"/>
                <a:gd name="T39" fmla="*/ 9 h 29"/>
                <a:gd name="T40" fmla="*/ 4 w 54"/>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3"/>
                  </a:moveTo>
                  <a:lnTo>
                    <a:pt x="4" y="13"/>
                  </a:lnTo>
                  <a:lnTo>
                    <a:pt x="0" y="20"/>
                  </a:lnTo>
                  <a:lnTo>
                    <a:pt x="0" y="25"/>
                  </a:lnTo>
                  <a:lnTo>
                    <a:pt x="4" y="27"/>
                  </a:lnTo>
                  <a:lnTo>
                    <a:pt x="11" y="29"/>
                  </a:lnTo>
                  <a:lnTo>
                    <a:pt x="22" y="27"/>
                  </a:lnTo>
                  <a:lnTo>
                    <a:pt x="31" y="25"/>
                  </a:lnTo>
                  <a:lnTo>
                    <a:pt x="43" y="20"/>
                  </a:lnTo>
                  <a:lnTo>
                    <a:pt x="49" y="13"/>
                  </a:lnTo>
                  <a:lnTo>
                    <a:pt x="54" y="9"/>
                  </a:lnTo>
                  <a:lnTo>
                    <a:pt x="54" y="4"/>
                  </a:lnTo>
                  <a:lnTo>
                    <a:pt x="49" y="0"/>
                  </a:lnTo>
                  <a:lnTo>
                    <a:pt x="40" y="0"/>
                  </a:lnTo>
                  <a:lnTo>
                    <a:pt x="31" y="0"/>
                  </a:lnTo>
                  <a:lnTo>
                    <a:pt x="22" y="4"/>
                  </a:lnTo>
                  <a:lnTo>
                    <a:pt x="11"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6" name="Freeform 743">
              <a:extLst>
                <a:ext uri="{FF2B5EF4-FFF2-40B4-BE49-F238E27FC236}">
                  <a16:creationId xmlns:a16="http://schemas.microsoft.com/office/drawing/2014/main" xmlns="" id="{C74B9BC6-0989-0347-810D-A00112C9DC5C}"/>
                </a:ext>
              </a:extLst>
            </p:cNvPr>
            <p:cNvSpPr>
              <a:spLocks/>
            </p:cNvSpPr>
            <p:nvPr/>
          </p:nvSpPr>
          <p:spPr bwMode="auto">
            <a:xfrm>
              <a:off x="1916" y="3625"/>
              <a:ext cx="54" cy="29"/>
            </a:xfrm>
            <a:custGeom>
              <a:avLst/>
              <a:gdLst>
                <a:gd name="T0" fmla="*/ 4 w 54"/>
                <a:gd name="T1" fmla="*/ 13 h 29"/>
                <a:gd name="T2" fmla="*/ 4 w 54"/>
                <a:gd name="T3" fmla="*/ 13 h 29"/>
                <a:gd name="T4" fmla="*/ 0 w 54"/>
                <a:gd name="T5" fmla="*/ 20 h 29"/>
                <a:gd name="T6" fmla="*/ 0 w 54"/>
                <a:gd name="T7" fmla="*/ 25 h 29"/>
                <a:gd name="T8" fmla="*/ 4 w 54"/>
                <a:gd name="T9" fmla="*/ 27 h 29"/>
                <a:gd name="T10" fmla="*/ 11 w 54"/>
                <a:gd name="T11" fmla="*/ 29 h 29"/>
                <a:gd name="T12" fmla="*/ 11 w 54"/>
                <a:gd name="T13" fmla="*/ 29 h 29"/>
                <a:gd name="T14" fmla="*/ 22 w 54"/>
                <a:gd name="T15" fmla="*/ 27 h 29"/>
                <a:gd name="T16" fmla="*/ 31 w 54"/>
                <a:gd name="T17" fmla="*/ 25 h 29"/>
                <a:gd name="T18" fmla="*/ 43 w 54"/>
                <a:gd name="T19" fmla="*/ 20 h 29"/>
                <a:gd name="T20" fmla="*/ 49 w 54"/>
                <a:gd name="T21" fmla="*/ 13 h 29"/>
                <a:gd name="T22" fmla="*/ 49 w 54"/>
                <a:gd name="T23" fmla="*/ 13 h 29"/>
                <a:gd name="T24" fmla="*/ 54 w 54"/>
                <a:gd name="T25" fmla="*/ 9 h 29"/>
                <a:gd name="T26" fmla="*/ 54 w 54"/>
                <a:gd name="T27" fmla="*/ 4 h 29"/>
                <a:gd name="T28" fmla="*/ 49 w 54"/>
                <a:gd name="T29" fmla="*/ 0 h 29"/>
                <a:gd name="T30" fmla="*/ 40 w 54"/>
                <a:gd name="T31" fmla="*/ 0 h 29"/>
                <a:gd name="T32" fmla="*/ 40 w 54"/>
                <a:gd name="T33" fmla="*/ 0 h 29"/>
                <a:gd name="T34" fmla="*/ 31 w 54"/>
                <a:gd name="T35" fmla="*/ 0 h 29"/>
                <a:gd name="T36" fmla="*/ 22 w 54"/>
                <a:gd name="T37" fmla="*/ 4 h 29"/>
                <a:gd name="T38" fmla="*/ 11 w 54"/>
                <a:gd name="T39" fmla="*/ 9 h 29"/>
                <a:gd name="T40" fmla="*/ 4 w 54"/>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3"/>
                  </a:moveTo>
                  <a:lnTo>
                    <a:pt x="4" y="13"/>
                  </a:lnTo>
                  <a:lnTo>
                    <a:pt x="0" y="20"/>
                  </a:lnTo>
                  <a:lnTo>
                    <a:pt x="0" y="25"/>
                  </a:lnTo>
                  <a:lnTo>
                    <a:pt x="4" y="27"/>
                  </a:lnTo>
                  <a:lnTo>
                    <a:pt x="11" y="29"/>
                  </a:lnTo>
                  <a:lnTo>
                    <a:pt x="22" y="27"/>
                  </a:lnTo>
                  <a:lnTo>
                    <a:pt x="31" y="25"/>
                  </a:lnTo>
                  <a:lnTo>
                    <a:pt x="43" y="20"/>
                  </a:lnTo>
                  <a:lnTo>
                    <a:pt x="49" y="13"/>
                  </a:lnTo>
                  <a:lnTo>
                    <a:pt x="54" y="9"/>
                  </a:lnTo>
                  <a:lnTo>
                    <a:pt x="54" y="4"/>
                  </a:lnTo>
                  <a:lnTo>
                    <a:pt x="49" y="0"/>
                  </a:lnTo>
                  <a:lnTo>
                    <a:pt x="40" y="0"/>
                  </a:lnTo>
                  <a:lnTo>
                    <a:pt x="31" y="0"/>
                  </a:lnTo>
                  <a:lnTo>
                    <a:pt x="22" y="4"/>
                  </a:lnTo>
                  <a:lnTo>
                    <a:pt x="11"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7" name="Freeform 744">
              <a:extLst>
                <a:ext uri="{FF2B5EF4-FFF2-40B4-BE49-F238E27FC236}">
                  <a16:creationId xmlns:a16="http://schemas.microsoft.com/office/drawing/2014/main" xmlns="" id="{5B4055E4-49BF-2E43-987B-5471CD045810}"/>
                </a:ext>
              </a:extLst>
            </p:cNvPr>
            <p:cNvSpPr>
              <a:spLocks/>
            </p:cNvSpPr>
            <p:nvPr/>
          </p:nvSpPr>
          <p:spPr bwMode="auto">
            <a:xfrm>
              <a:off x="1871" y="3625"/>
              <a:ext cx="54" cy="29"/>
            </a:xfrm>
            <a:custGeom>
              <a:avLst/>
              <a:gdLst>
                <a:gd name="T0" fmla="*/ 4 w 54"/>
                <a:gd name="T1" fmla="*/ 16 h 29"/>
                <a:gd name="T2" fmla="*/ 4 w 54"/>
                <a:gd name="T3" fmla="*/ 16 h 29"/>
                <a:gd name="T4" fmla="*/ 0 w 54"/>
                <a:gd name="T5" fmla="*/ 20 h 29"/>
                <a:gd name="T6" fmla="*/ 0 w 54"/>
                <a:gd name="T7" fmla="*/ 25 h 29"/>
                <a:gd name="T8" fmla="*/ 4 w 54"/>
                <a:gd name="T9" fmla="*/ 29 h 29"/>
                <a:gd name="T10" fmla="*/ 11 w 54"/>
                <a:gd name="T11" fmla="*/ 29 h 29"/>
                <a:gd name="T12" fmla="*/ 11 w 54"/>
                <a:gd name="T13" fmla="*/ 29 h 29"/>
                <a:gd name="T14" fmla="*/ 20 w 54"/>
                <a:gd name="T15" fmla="*/ 29 h 29"/>
                <a:gd name="T16" fmla="*/ 31 w 54"/>
                <a:gd name="T17" fmla="*/ 25 h 29"/>
                <a:gd name="T18" fmla="*/ 40 w 54"/>
                <a:gd name="T19" fmla="*/ 20 h 29"/>
                <a:gd name="T20" fmla="*/ 49 w 54"/>
                <a:gd name="T21" fmla="*/ 13 h 29"/>
                <a:gd name="T22" fmla="*/ 49 w 54"/>
                <a:gd name="T23" fmla="*/ 13 h 29"/>
                <a:gd name="T24" fmla="*/ 54 w 54"/>
                <a:gd name="T25" fmla="*/ 9 h 29"/>
                <a:gd name="T26" fmla="*/ 54 w 54"/>
                <a:gd name="T27" fmla="*/ 4 h 29"/>
                <a:gd name="T28" fmla="*/ 49 w 54"/>
                <a:gd name="T29" fmla="*/ 2 h 29"/>
                <a:gd name="T30" fmla="*/ 43 w 54"/>
                <a:gd name="T31" fmla="*/ 0 h 29"/>
                <a:gd name="T32" fmla="*/ 43 w 54"/>
                <a:gd name="T33" fmla="*/ 0 h 29"/>
                <a:gd name="T34" fmla="*/ 31 w 54"/>
                <a:gd name="T35" fmla="*/ 2 h 29"/>
                <a:gd name="T36" fmla="*/ 20 w 54"/>
                <a:gd name="T37" fmla="*/ 4 h 29"/>
                <a:gd name="T38" fmla="*/ 11 w 54"/>
                <a:gd name="T39" fmla="*/ 9 h 29"/>
                <a:gd name="T40" fmla="*/ 4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6"/>
                  </a:moveTo>
                  <a:lnTo>
                    <a:pt x="4" y="16"/>
                  </a:lnTo>
                  <a:lnTo>
                    <a:pt x="0" y="20"/>
                  </a:lnTo>
                  <a:lnTo>
                    <a:pt x="0" y="25"/>
                  </a:lnTo>
                  <a:lnTo>
                    <a:pt x="4" y="29"/>
                  </a:lnTo>
                  <a:lnTo>
                    <a:pt x="11" y="29"/>
                  </a:lnTo>
                  <a:lnTo>
                    <a:pt x="20" y="29"/>
                  </a:lnTo>
                  <a:lnTo>
                    <a:pt x="31" y="25"/>
                  </a:lnTo>
                  <a:lnTo>
                    <a:pt x="40" y="20"/>
                  </a:lnTo>
                  <a:lnTo>
                    <a:pt x="49" y="13"/>
                  </a:lnTo>
                  <a:lnTo>
                    <a:pt x="54" y="9"/>
                  </a:lnTo>
                  <a:lnTo>
                    <a:pt x="54" y="4"/>
                  </a:lnTo>
                  <a:lnTo>
                    <a:pt x="49" y="2"/>
                  </a:lnTo>
                  <a:lnTo>
                    <a:pt x="43" y="0"/>
                  </a:lnTo>
                  <a:lnTo>
                    <a:pt x="31" y="2"/>
                  </a:lnTo>
                  <a:lnTo>
                    <a:pt x="20" y="4"/>
                  </a:lnTo>
                  <a:lnTo>
                    <a:pt x="11"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8" name="Freeform 745">
              <a:extLst>
                <a:ext uri="{FF2B5EF4-FFF2-40B4-BE49-F238E27FC236}">
                  <a16:creationId xmlns:a16="http://schemas.microsoft.com/office/drawing/2014/main" xmlns="" id="{C4605478-A4D2-1642-B31B-EDB221798FC9}"/>
                </a:ext>
              </a:extLst>
            </p:cNvPr>
            <p:cNvSpPr>
              <a:spLocks/>
            </p:cNvSpPr>
            <p:nvPr/>
          </p:nvSpPr>
          <p:spPr bwMode="auto">
            <a:xfrm>
              <a:off x="1871" y="3625"/>
              <a:ext cx="54" cy="29"/>
            </a:xfrm>
            <a:custGeom>
              <a:avLst/>
              <a:gdLst>
                <a:gd name="T0" fmla="*/ 4 w 54"/>
                <a:gd name="T1" fmla="*/ 16 h 29"/>
                <a:gd name="T2" fmla="*/ 4 w 54"/>
                <a:gd name="T3" fmla="*/ 16 h 29"/>
                <a:gd name="T4" fmla="*/ 0 w 54"/>
                <a:gd name="T5" fmla="*/ 20 h 29"/>
                <a:gd name="T6" fmla="*/ 0 w 54"/>
                <a:gd name="T7" fmla="*/ 25 h 29"/>
                <a:gd name="T8" fmla="*/ 4 w 54"/>
                <a:gd name="T9" fmla="*/ 29 h 29"/>
                <a:gd name="T10" fmla="*/ 11 w 54"/>
                <a:gd name="T11" fmla="*/ 29 h 29"/>
                <a:gd name="T12" fmla="*/ 11 w 54"/>
                <a:gd name="T13" fmla="*/ 29 h 29"/>
                <a:gd name="T14" fmla="*/ 20 w 54"/>
                <a:gd name="T15" fmla="*/ 29 h 29"/>
                <a:gd name="T16" fmla="*/ 31 w 54"/>
                <a:gd name="T17" fmla="*/ 25 h 29"/>
                <a:gd name="T18" fmla="*/ 40 w 54"/>
                <a:gd name="T19" fmla="*/ 20 h 29"/>
                <a:gd name="T20" fmla="*/ 49 w 54"/>
                <a:gd name="T21" fmla="*/ 13 h 29"/>
                <a:gd name="T22" fmla="*/ 49 w 54"/>
                <a:gd name="T23" fmla="*/ 13 h 29"/>
                <a:gd name="T24" fmla="*/ 54 w 54"/>
                <a:gd name="T25" fmla="*/ 9 h 29"/>
                <a:gd name="T26" fmla="*/ 54 w 54"/>
                <a:gd name="T27" fmla="*/ 4 h 29"/>
                <a:gd name="T28" fmla="*/ 49 w 54"/>
                <a:gd name="T29" fmla="*/ 2 h 29"/>
                <a:gd name="T30" fmla="*/ 43 w 54"/>
                <a:gd name="T31" fmla="*/ 0 h 29"/>
                <a:gd name="T32" fmla="*/ 43 w 54"/>
                <a:gd name="T33" fmla="*/ 0 h 29"/>
                <a:gd name="T34" fmla="*/ 31 w 54"/>
                <a:gd name="T35" fmla="*/ 2 h 29"/>
                <a:gd name="T36" fmla="*/ 20 w 54"/>
                <a:gd name="T37" fmla="*/ 4 h 29"/>
                <a:gd name="T38" fmla="*/ 11 w 54"/>
                <a:gd name="T39" fmla="*/ 9 h 29"/>
                <a:gd name="T40" fmla="*/ 4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6"/>
                  </a:moveTo>
                  <a:lnTo>
                    <a:pt x="4" y="16"/>
                  </a:lnTo>
                  <a:lnTo>
                    <a:pt x="0" y="20"/>
                  </a:lnTo>
                  <a:lnTo>
                    <a:pt x="0" y="25"/>
                  </a:lnTo>
                  <a:lnTo>
                    <a:pt x="4" y="29"/>
                  </a:lnTo>
                  <a:lnTo>
                    <a:pt x="11" y="29"/>
                  </a:lnTo>
                  <a:lnTo>
                    <a:pt x="20" y="29"/>
                  </a:lnTo>
                  <a:lnTo>
                    <a:pt x="31" y="25"/>
                  </a:lnTo>
                  <a:lnTo>
                    <a:pt x="40" y="20"/>
                  </a:lnTo>
                  <a:lnTo>
                    <a:pt x="49" y="13"/>
                  </a:lnTo>
                  <a:lnTo>
                    <a:pt x="54" y="9"/>
                  </a:lnTo>
                  <a:lnTo>
                    <a:pt x="54" y="4"/>
                  </a:lnTo>
                  <a:lnTo>
                    <a:pt x="49" y="2"/>
                  </a:lnTo>
                  <a:lnTo>
                    <a:pt x="43" y="0"/>
                  </a:lnTo>
                  <a:lnTo>
                    <a:pt x="31" y="2"/>
                  </a:lnTo>
                  <a:lnTo>
                    <a:pt x="20" y="4"/>
                  </a:lnTo>
                  <a:lnTo>
                    <a:pt x="11"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29" name="Freeform 746">
              <a:extLst>
                <a:ext uri="{FF2B5EF4-FFF2-40B4-BE49-F238E27FC236}">
                  <a16:creationId xmlns:a16="http://schemas.microsoft.com/office/drawing/2014/main" xmlns="" id="{69DC7904-5463-5B44-9021-9FFCFDBA1220}"/>
                </a:ext>
              </a:extLst>
            </p:cNvPr>
            <p:cNvSpPr>
              <a:spLocks/>
            </p:cNvSpPr>
            <p:nvPr/>
          </p:nvSpPr>
          <p:spPr bwMode="auto">
            <a:xfrm>
              <a:off x="1824" y="3625"/>
              <a:ext cx="54" cy="29"/>
            </a:xfrm>
            <a:custGeom>
              <a:avLst/>
              <a:gdLst>
                <a:gd name="T0" fmla="*/ 4 w 54"/>
                <a:gd name="T1" fmla="*/ 16 h 29"/>
                <a:gd name="T2" fmla="*/ 4 w 54"/>
                <a:gd name="T3" fmla="*/ 16 h 29"/>
                <a:gd name="T4" fmla="*/ 0 w 54"/>
                <a:gd name="T5" fmla="*/ 20 h 29"/>
                <a:gd name="T6" fmla="*/ 0 w 54"/>
                <a:gd name="T7" fmla="*/ 27 h 29"/>
                <a:gd name="T8" fmla="*/ 4 w 54"/>
                <a:gd name="T9" fmla="*/ 29 h 29"/>
                <a:gd name="T10" fmla="*/ 13 w 54"/>
                <a:gd name="T11" fmla="*/ 29 h 29"/>
                <a:gd name="T12" fmla="*/ 13 w 54"/>
                <a:gd name="T13" fmla="*/ 29 h 29"/>
                <a:gd name="T14" fmla="*/ 22 w 54"/>
                <a:gd name="T15" fmla="*/ 29 h 29"/>
                <a:gd name="T16" fmla="*/ 33 w 54"/>
                <a:gd name="T17" fmla="*/ 25 h 29"/>
                <a:gd name="T18" fmla="*/ 42 w 54"/>
                <a:gd name="T19" fmla="*/ 20 h 29"/>
                <a:gd name="T20" fmla="*/ 51 w 54"/>
                <a:gd name="T21" fmla="*/ 16 h 29"/>
                <a:gd name="T22" fmla="*/ 51 w 54"/>
                <a:gd name="T23" fmla="*/ 16 h 29"/>
                <a:gd name="T24" fmla="*/ 54 w 54"/>
                <a:gd name="T25" fmla="*/ 9 h 29"/>
                <a:gd name="T26" fmla="*/ 54 w 54"/>
                <a:gd name="T27" fmla="*/ 4 h 29"/>
                <a:gd name="T28" fmla="*/ 51 w 54"/>
                <a:gd name="T29" fmla="*/ 2 h 29"/>
                <a:gd name="T30" fmla="*/ 42 w 54"/>
                <a:gd name="T31" fmla="*/ 0 h 29"/>
                <a:gd name="T32" fmla="*/ 42 w 54"/>
                <a:gd name="T33" fmla="*/ 0 h 29"/>
                <a:gd name="T34" fmla="*/ 33 w 54"/>
                <a:gd name="T35" fmla="*/ 2 h 29"/>
                <a:gd name="T36" fmla="*/ 22 w 54"/>
                <a:gd name="T37" fmla="*/ 4 h 29"/>
                <a:gd name="T38" fmla="*/ 13 w 54"/>
                <a:gd name="T39" fmla="*/ 9 h 29"/>
                <a:gd name="T40" fmla="*/ 4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6"/>
                  </a:moveTo>
                  <a:lnTo>
                    <a:pt x="4" y="16"/>
                  </a:lnTo>
                  <a:lnTo>
                    <a:pt x="0" y="20"/>
                  </a:lnTo>
                  <a:lnTo>
                    <a:pt x="0" y="27"/>
                  </a:lnTo>
                  <a:lnTo>
                    <a:pt x="4" y="29"/>
                  </a:lnTo>
                  <a:lnTo>
                    <a:pt x="13" y="29"/>
                  </a:lnTo>
                  <a:lnTo>
                    <a:pt x="22" y="29"/>
                  </a:lnTo>
                  <a:lnTo>
                    <a:pt x="33" y="25"/>
                  </a:lnTo>
                  <a:lnTo>
                    <a:pt x="42" y="20"/>
                  </a:lnTo>
                  <a:lnTo>
                    <a:pt x="51" y="16"/>
                  </a:lnTo>
                  <a:lnTo>
                    <a:pt x="54" y="9"/>
                  </a:lnTo>
                  <a:lnTo>
                    <a:pt x="54" y="4"/>
                  </a:lnTo>
                  <a:lnTo>
                    <a:pt x="51" y="2"/>
                  </a:lnTo>
                  <a:lnTo>
                    <a:pt x="42" y="0"/>
                  </a:lnTo>
                  <a:lnTo>
                    <a:pt x="33" y="2"/>
                  </a:lnTo>
                  <a:lnTo>
                    <a:pt x="22" y="4"/>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0" name="Freeform 747">
              <a:extLst>
                <a:ext uri="{FF2B5EF4-FFF2-40B4-BE49-F238E27FC236}">
                  <a16:creationId xmlns:a16="http://schemas.microsoft.com/office/drawing/2014/main" xmlns="" id="{C93AF3A2-FDD0-6149-BAED-7657C793937C}"/>
                </a:ext>
              </a:extLst>
            </p:cNvPr>
            <p:cNvSpPr>
              <a:spLocks/>
            </p:cNvSpPr>
            <p:nvPr/>
          </p:nvSpPr>
          <p:spPr bwMode="auto">
            <a:xfrm>
              <a:off x="1824" y="3625"/>
              <a:ext cx="54" cy="29"/>
            </a:xfrm>
            <a:custGeom>
              <a:avLst/>
              <a:gdLst>
                <a:gd name="T0" fmla="*/ 4 w 54"/>
                <a:gd name="T1" fmla="*/ 16 h 29"/>
                <a:gd name="T2" fmla="*/ 4 w 54"/>
                <a:gd name="T3" fmla="*/ 16 h 29"/>
                <a:gd name="T4" fmla="*/ 0 w 54"/>
                <a:gd name="T5" fmla="*/ 20 h 29"/>
                <a:gd name="T6" fmla="*/ 0 w 54"/>
                <a:gd name="T7" fmla="*/ 27 h 29"/>
                <a:gd name="T8" fmla="*/ 4 w 54"/>
                <a:gd name="T9" fmla="*/ 29 h 29"/>
                <a:gd name="T10" fmla="*/ 13 w 54"/>
                <a:gd name="T11" fmla="*/ 29 h 29"/>
                <a:gd name="T12" fmla="*/ 13 w 54"/>
                <a:gd name="T13" fmla="*/ 29 h 29"/>
                <a:gd name="T14" fmla="*/ 22 w 54"/>
                <a:gd name="T15" fmla="*/ 29 h 29"/>
                <a:gd name="T16" fmla="*/ 33 w 54"/>
                <a:gd name="T17" fmla="*/ 25 h 29"/>
                <a:gd name="T18" fmla="*/ 42 w 54"/>
                <a:gd name="T19" fmla="*/ 20 h 29"/>
                <a:gd name="T20" fmla="*/ 51 w 54"/>
                <a:gd name="T21" fmla="*/ 16 h 29"/>
                <a:gd name="T22" fmla="*/ 51 w 54"/>
                <a:gd name="T23" fmla="*/ 16 h 29"/>
                <a:gd name="T24" fmla="*/ 54 w 54"/>
                <a:gd name="T25" fmla="*/ 9 h 29"/>
                <a:gd name="T26" fmla="*/ 54 w 54"/>
                <a:gd name="T27" fmla="*/ 4 h 29"/>
                <a:gd name="T28" fmla="*/ 51 w 54"/>
                <a:gd name="T29" fmla="*/ 2 h 29"/>
                <a:gd name="T30" fmla="*/ 42 w 54"/>
                <a:gd name="T31" fmla="*/ 0 h 29"/>
                <a:gd name="T32" fmla="*/ 42 w 54"/>
                <a:gd name="T33" fmla="*/ 0 h 29"/>
                <a:gd name="T34" fmla="*/ 33 w 54"/>
                <a:gd name="T35" fmla="*/ 2 h 29"/>
                <a:gd name="T36" fmla="*/ 22 w 54"/>
                <a:gd name="T37" fmla="*/ 4 h 29"/>
                <a:gd name="T38" fmla="*/ 13 w 54"/>
                <a:gd name="T39" fmla="*/ 9 h 29"/>
                <a:gd name="T40" fmla="*/ 4 w 54"/>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6"/>
                  </a:moveTo>
                  <a:lnTo>
                    <a:pt x="4" y="16"/>
                  </a:lnTo>
                  <a:lnTo>
                    <a:pt x="0" y="20"/>
                  </a:lnTo>
                  <a:lnTo>
                    <a:pt x="0" y="27"/>
                  </a:lnTo>
                  <a:lnTo>
                    <a:pt x="4" y="29"/>
                  </a:lnTo>
                  <a:lnTo>
                    <a:pt x="13" y="29"/>
                  </a:lnTo>
                  <a:lnTo>
                    <a:pt x="22" y="29"/>
                  </a:lnTo>
                  <a:lnTo>
                    <a:pt x="33" y="25"/>
                  </a:lnTo>
                  <a:lnTo>
                    <a:pt x="42" y="20"/>
                  </a:lnTo>
                  <a:lnTo>
                    <a:pt x="51" y="16"/>
                  </a:lnTo>
                  <a:lnTo>
                    <a:pt x="54" y="9"/>
                  </a:lnTo>
                  <a:lnTo>
                    <a:pt x="54" y="4"/>
                  </a:lnTo>
                  <a:lnTo>
                    <a:pt x="51" y="2"/>
                  </a:lnTo>
                  <a:lnTo>
                    <a:pt x="42" y="0"/>
                  </a:lnTo>
                  <a:lnTo>
                    <a:pt x="33" y="2"/>
                  </a:lnTo>
                  <a:lnTo>
                    <a:pt x="22" y="4"/>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1" name="Freeform 748">
              <a:extLst>
                <a:ext uri="{FF2B5EF4-FFF2-40B4-BE49-F238E27FC236}">
                  <a16:creationId xmlns:a16="http://schemas.microsoft.com/office/drawing/2014/main" xmlns="" id="{0BD666F2-5041-BE4A-8E2E-1F69101CC055}"/>
                </a:ext>
              </a:extLst>
            </p:cNvPr>
            <p:cNvSpPr>
              <a:spLocks/>
            </p:cNvSpPr>
            <p:nvPr/>
          </p:nvSpPr>
          <p:spPr bwMode="auto">
            <a:xfrm>
              <a:off x="1779" y="3627"/>
              <a:ext cx="54" cy="29"/>
            </a:xfrm>
            <a:custGeom>
              <a:avLst/>
              <a:gdLst>
                <a:gd name="T0" fmla="*/ 4 w 54"/>
                <a:gd name="T1" fmla="*/ 14 h 29"/>
                <a:gd name="T2" fmla="*/ 4 w 54"/>
                <a:gd name="T3" fmla="*/ 14 h 29"/>
                <a:gd name="T4" fmla="*/ 0 w 54"/>
                <a:gd name="T5" fmla="*/ 20 h 29"/>
                <a:gd name="T6" fmla="*/ 0 w 54"/>
                <a:gd name="T7" fmla="*/ 25 h 29"/>
                <a:gd name="T8" fmla="*/ 2 w 54"/>
                <a:gd name="T9" fmla="*/ 27 h 29"/>
                <a:gd name="T10" fmla="*/ 11 w 54"/>
                <a:gd name="T11" fmla="*/ 29 h 29"/>
                <a:gd name="T12" fmla="*/ 11 w 54"/>
                <a:gd name="T13" fmla="*/ 29 h 29"/>
                <a:gd name="T14" fmla="*/ 20 w 54"/>
                <a:gd name="T15" fmla="*/ 27 h 29"/>
                <a:gd name="T16" fmla="*/ 31 w 54"/>
                <a:gd name="T17" fmla="*/ 25 h 29"/>
                <a:gd name="T18" fmla="*/ 42 w 54"/>
                <a:gd name="T19" fmla="*/ 18 h 29"/>
                <a:gd name="T20" fmla="*/ 49 w 54"/>
                <a:gd name="T21" fmla="*/ 14 h 29"/>
                <a:gd name="T22" fmla="*/ 49 w 54"/>
                <a:gd name="T23" fmla="*/ 14 h 29"/>
                <a:gd name="T24" fmla="*/ 54 w 54"/>
                <a:gd name="T25" fmla="*/ 7 h 29"/>
                <a:gd name="T26" fmla="*/ 54 w 54"/>
                <a:gd name="T27" fmla="*/ 2 h 29"/>
                <a:gd name="T28" fmla="*/ 49 w 54"/>
                <a:gd name="T29" fmla="*/ 0 h 29"/>
                <a:gd name="T30" fmla="*/ 42 w 54"/>
                <a:gd name="T31" fmla="*/ 0 h 29"/>
                <a:gd name="T32" fmla="*/ 42 w 54"/>
                <a:gd name="T33" fmla="*/ 0 h 29"/>
                <a:gd name="T34" fmla="*/ 33 w 54"/>
                <a:gd name="T35" fmla="*/ 0 h 29"/>
                <a:gd name="T36" fmla="*/ 22 w 54"/>
                <a:gd name="T37" fmla="*/ 5 h 29"/>
                <a:gd name="T38" fmla="*/ 11 w 54"/>
                <a:gd name="T39" fmla="*/ 9 h 29"/>
                <a:gd name="T40" fmla="*/ 4 w 54"/>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4"/>
                  </a:moveTo>
                  <a:lnTo>
                    <a:pt x="4" y="14"/>
                  </a:lnTo>
                  <a:lnTo>
                    <a:pt x="0" y="20"/>
                  </a:lnTo>
                  <a:lnTo>
                    <a:pt x="0" y="25"/>
                  </a:lnTo>
                  <a:lnTo>
                    <a:pt x="2" y="27"/>
                  </a:lnTo>
                  <a:lnTo>
                    <a:pt x="11" y="29"/>
                  </a:lnTo>
                  <a:lnTo>
                    <a:pt x="20" y="27"/>
                  </a:lnTo>
                  <a:lnTo>
                    <a:pt x="31" y="25"/>
                  </a:lnTo>
                  <a:lnTo>
                    <a:pt x="42" y="18"/>
                  </a:lnTo>
                  <a:lnTo>
                    <a:pt x="49" y="14"/>
                  </a:lnTo>
                  <a:lnTo>
                    <a:pt x="54" y="7"/>
                  </a:lnTo>
                  <a:lnTo>
                    <a:pt x="54" y="2"/>
                  </a:lnTo>
                  <a:lnTo>
                    <a:pt x="49" y="0"/>
                  </a:lnTo>
                  <a:lnTo>
                    <a:pt x="42" y="0"/>
                  </a:lnTo>
                  <a:lnTo>
                    <a:pt x="33" y="0"/>
                  </a:lnTo>
                  <a:lnTo>
                    <a:pt x="22"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2" name="Freeform 749">
              <a:extLst>
                <a:ext uri="{FF2B5EF4-FFF2-40B4-BE49-F238E27FC236}">
                  <a16:creationId xmlns:a16="http://schemas.microsoft.com/office/drawing/2014/main" xmlns="" id="{EC342962-D04A-EE4B-B5F8-99EA039623AF}"/>
                </a:ext>
              </a:extLst>
            </p:cNvPr>
            <p:cNvSpPr>
              <a:spLocks/>
            </p:cNvSpPr>
            <p:nvPr/>
          </p:nvSpPr>
          <p:spPr bwMode="auto">
            <a:xfrm>
              <a:off x="1779" y="3627"/>
              <a:ext cx="54" cy="29"/>
            </a:xfrm>
            <a:custGeom>
              <a:avLst/>
              <a:gdLst>
                <a:gd name="T0" fmla="*/ 4 w 54"/>
                <a:gd name="T1" fmla="*/ 14 h 29"/>
                <a:gd name="T2" fmla="*/ 4 w 54"/>
                <a:gd name="T3" fmla="*/ 14 h 29"/>
                <a:gd name="T4" fmla="*/ 0 w 54"/>
                <a:gd name="T5" fmla="*/ 20 h 29"/>
                <a:gd name="T6" fmla="*/ 0 w 54"/>
                <a:gd name="T7" fmla="*/ 25 h 29"/>
                <a:gd name="T8" fmla="*/ 2 w 54"/>
                <a:gd name="T9" fmla="*/ 27 h 29"/>
                <a:gd name="T10" fmla="*/ 11 w 54"/>
                <a:gd name="T11" fmla="*/ 29 h 29"/>
                <a:gd name="T12" fmla="*/ 11 w 54"/>
                <a:gd name="T13" fmla="*/ 29 h 29"/>
                <a:gd name="T14" fmla="*/ 20 w 54"/>
                <a:gd name="T15" fmla="*/ 27 h 29"/>
                <a:gd name="T16" fmla="*/ 31 w 54"/>
                <a:gd name="T17" fmla="*/ 25 h 29"/>
                <a:gd name="T18" fmla="*/ 42 w 54"/>
                <a:gd name="T19" fmla="*/ 18 h 29"/>
                <a:gd name="T20" fmla="*/ 49 w 54"/>
                <a:gd name="T21" fmla="*/ 14 h 29"/>
                <a:gd name="T22" fmla="*/ 49 w 54"/>
                <a:gd name="T23" fmla="*/ 14 h 29"/>
                <a:gd name="T24" fmla="*/ 54 w 54"/>
                <a:gd name="T25" fmla="*/ 7 h 29"/>
                <a:gd name="T26" fmla="*/ 54 w 54"/>
                <a:gd name="T27" fmla="*/ 2 h 29"/>
                <a:gd name="T28" fmla="*/ 49 w 54"/>
                <a:gd name="T29" fmla="*/ 0 h 29"/>
                <a:gd name="T30" fmla="*/ 42 w 54"/>
                <a:gd name="T31" fmla="*/ 0 h 29"/>
                <a:gd name="T32" fmla="*/ 42 w 54"/>
                <a:gd name="T33" fmla="*/ 0 h 29"/>
                <a:gd name="T34" fmla="*/ 33 w 54"/>
                <a:gd name="T35" fmla="*/ 0 h 29"/>
                <a:gd name="T36" fmla="*/ 22 w 54"/>
                <a:gd name="T37" fmla="*/ 5 h 29"/>
                <a:gd name="T38" fmla="*/ 11 w 54"/>
                <a:gd name="T39" fmla="*/ 9 h 29"/>
                <a:gd name="T40" fmla="*/ 4 w 54"/>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4"/>
                  </a:moveTo>
                  <a:lnTo>
                    <a:pt x="4" y="14"/>
                  </a:lnTo>
                  <a:lnTo>
                    <a:pt x="0" y="20"/>
                  </a:lnTo>
                  <a:lnTo>
                    <a:pt x="0" y="25"/>
                  </a:lnTo>
                  <a:lnTo>
                    <a:pt x="2" y="27"/>
                  </a:lnTo>
                  <a:lnTo>
                    <a:pt x="11" y="29"/>
                  </a:lnTo>
                  <a:lnTo>
                    <a:pt x="20" y="27"/>
                  </a:lnTo>
                  <a:lnTo>
                    <a:pt x="31" y="25"/>
                  </a:lnTo>
                  <a:lnTo>
                    <a:pt x="42" y="18"/>
                  </a:lnTo>
                  <a:lnTo>
                    <a:pt x="49" y="14"/>
                  </a:lnTo>
                  <a:lnTo>
                    <a:pt x="54" y="7"/>
                  </a:lnTo>
                  <a:lnTo>
                    <a:pt x="54" y="2"/>
                  </a:lnTo>
                  <a:lnTo>
                    <a:pt x="49" y="0"/>
                  </a:lnTo>
                  <a:lnTo>
                    <a:pt x="42" y="0"/>
                  </a:lnTo>
                  <a:lnTo>
                    <a:pt x="33" y="0"/>
                  </a:lnTo>
                  <a:lnTo>
                    <a:pt x="22"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3" name="Freeform 750">
              <a:extLst>
                <a:ext uri="{FF2B5EF4-FFF2-40B4-BE49-F238E27FC236}">
                  <a16:creationId xmlns:a16="http://schemas.microsoft.com/office/drawing/2014/main" xmlns="" id="{CC7C96F9-5805-9348-957B-9E6508AE13BB}"/>
                </a:ext>
              </a:extLst>
            </p:cNvPr>
            <p:cNvSpPr>
              <a:spLocks/>
            </p:cNvSpPr>
            <p:nvPr/>
          </p:nvSpPr>
          <p:spPr bwMode="auto">
            <a:xfrm>
              <a:off x="1731" y="3627"/>
              <a:ext cx="57" cy="29"/>
            </a:xfrm>
            <a:custGeom>
              <a:avLst/>
              <a:gdLst>
                <a:gd name="T0" fmla="*/ 5 w 57"/>
                <a:gd name="T1" fmla="*/ 14 h 29"/>
                <a:gd name="T2" fmla="*/ 5 w 57"/>
                <a:gd name="T3" fmla="*/ 14 h 29"/>
                <a:gd name="T4" fmla="*/ 0 w 57"/>
                <a:gd name="T5" fmla="*/ 20 h 29"/>
                <a:gd name="T6" fmla="*/ 0 w 57"/>
                <a:gd name="T7" fmla="*/ 25 h 29"/>
                <a:gd name="T8" fmla="*/ 5 w 57"/>
                <a:gd name="T9" fmla="*/ 27 h 29"/>
                <a:gd name="T10" fmla="*/ 11 w 57"/>
                <a:gd name="T11" fmla="*/ 29 h 29"/>
                <a:gd name="T12" fmla="*/ 11 w 57"/>
                <a:gd name="T13" fmla="*/ 29 h 29"/>
                <a:gd name="T14" fmla="*/ 23 w 57"/>
                <a:gd name="T15" fmla="*/ 27 h 29"/>
                <a:gd name="T16" fmla="*/ 34 w 57"/>
                <a:gd name="T17" fmla="*/ 25 h 29"/>
                <a:gd name="T18" fmla="*/ 43 w 57"/>
                <a:gd name="T19" fmla="*/ 20 h 29"/>
                <a:gd name="T20" fmla="*/ 52 w 57"/>
                <a:gd name="T21" fmla="*/ 14 h 29"/>
                <a:gd name="T22" fmla="*/ 52 w 57"/>
                <a:gd name="T23" fmla="*/ 14 h 29"/>
                <a:gd name="T24" fmla="*/ 57 w 57"/>
                <a:gd name="T25" fmla="*/ 9 h 29"/>
                <a:gd name="T26" fmla="*/ 57 w 57"/>
                <a:gd name="T27" fmla="*/ 5 h 29"/>
                <a:gd name="T28" fmla="*/ 52 w 57"/>
                <a:gd name="T29" fmla="*/ 0 h 29"/>
                <a:gd name="T30" fmla="*/ 45 w 57"/>
                <a:gd name="T31" fmla="*/ 0 h 29"/>
                <a:gd name="T32" fmla="*/ 45 w 57"/>
                <a:gd name="T33" fmla="*/ 0 h 29"/>
                <a:gd name="T34" fmla="*/ 34 w 57"/>
                <a:gd name="T35" fmla="*/ 0 h 29"/>
                <a:gd name="T36" fmla="*/ 23 w 57"/>
                <a:gd name="T37" fmla="*/ 5 h 29"/>
                <a:gd name="T38" fmla="*/ 14 w 57"/>
                <a:gd name="T39" fmla="*/ 9 h 29"/>
                <a:gd name="T40" fmla="*/ 5 w 57"/>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4"/>
                  </a:moveTo>
                  <a:lnTo>
                    <a:pt x="5" y="14"/>
                  </a:lnTo>
                  <a:lnTo>
                    <a:pt x="0" y="20"/>
                  </a:lnTo>
                  <a:lnTo>
                    <a:pt x="0" y="25"/>
                  </a:lnTo>
                  <a:lnTo>
                    <a:pt x="5" y="27"/>
                  </a:lnTo>
                  <a:lnTo>
                    <a:pt x="11" y="29"/>
                  </a:lnTo>
                  <a:lnTo>
                    <a:pt x="23" y="27"/>
                  </a:lnTo>
                  <a:lnTo>
                    <a:pt x="34" y="25"/>
                  </a:lnTo>
                  <a:lnTo>
                    <a:pt x="43" y="20"/>
                  </a:lnTo>
                  <a:lnTo>
                    <a:pt x="52" y="14"/>
                  </a:lnTo>
                  <a:lnTo>
                    <a:pt x="57" y="9"/>
                  </a:lnTo>
                  <a:lnTo>
                    <a:pt x="57" y="5"/>
                  </a:lnTo>
                  <a:lnTo>
                    <a:pt x="52" y="0"/>
                  </a:lnTo>
                  <a:lnTo>
                    <a:pt x="45" y="0"/>
                  </a:lnTo>
                  <a:lnTo>
                    <a:pt x="34" y="0"/>
                  </a:lnTo>
                  <a:lnTo>
                    <a:pt x="23"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4" name="Freeform 751">
              <a:extLst>
                <a:ext uri="{FF2B5EF4-FFF2-40B4-BE49-F238E27FC236}">
                  <a16:creationId xmlns:a16="http://schemas.microsoft.com/office/drawing/2014/main" xmlns="" id="{AC3A7D8B-B2AE-7F4E-A4D6-E955EC7166C5}"/>
                </a:ext>
              </a:extLst>
            </p:cNvPr>
            <p:cNvSpPr>
              <a:spLocks/>
            </p:cNvSpPr>
            <p:nvPr/>
          </p:nvSpPr>
          <p:spPr bwMode="auto">
            <a:xfrm>
              <a:off x="1731" y="3627"/>
              <a:ext cx="57" cy="29"/>
            </a:xfrm>
            <a:custGeom>
              <a:avLst/>
              <a:gdLst>
                <a:gd name="T0" fmla="*/ 5 w 57"/>
                <a:gd name="T1" fmla="*/ 14 h 29"/>
                <a:gd name="T2" fmla="*/ 5 w 57"/>
                <a:gd name="T3" fmla="*/ 14 h 29"/>
                <a:gd name="T4" fmla="*/ 0 w 57"/>
                <a:gd name="T5" fmla="*/ 20 h 29"/>
                <a:gd name="T6" fmla="*/ 0 w 57"/>
                <a:gd name="T7" fmla="*/ 25 h 29"/>
                <a:gd name="T8" fmla="*/ 5 w 57"/>
                <a:gd name="T9" fmla="*/ 27 h 29"/>
                <a:gd name="T10" fmla="*/ 11 w 57"/>
                <a:gd name="T11" fmla="*/ 29 h 29"/>
                <a:gd name="T12" fmla="*/ 11 w 57"/>
                <a:gd name="T13" fmla="*/ 29 h 29"/>
                <a:gd name="T14" fmla="*/ 23 w 57"/>
                <a:gd name="T15" fmla="*/ 27 h 29"/>
                <a:gd name="T16" fmla="*/ 34 w 57"/>
                <a:gd name="T17" fmla="*/ 25 h 29"/>
                <a:gd name="T18" fmla="*/ 43 w 57"/>
                <a:gd name="T19" fmla="*/ 20 h 29"/>
                <a:gd name="T20" fmla="*/ 52 w 57"/>
                <a:gd name="T21" fmla="*/ 14 h 29"/>
                <a:gd name="T22" fmla="*/ 52 w 57"/>
                <a:gd name="T23" fmla="*/ 14 h 29"/>
                <a:gd name="T24" fmla="*/ 57 w 57"/>
                <a:gd name="T25" fmla="*/ 9 h 29"/>
                <a:gd name="T26" fmla="*/ 57 w 57"/>
                <a:gd name="T27" fmla="*/ 5 h 29"/>
                <a:gd name="T28" fmla="*/ 52 w 57"/>
                <a:gd name="T29" fmla="*/ 0 h 29"/>
                <a:gd name="T30" fmla="*/ 45 w 57"/>
                <a:gd name="T31" fmla="*/ 0 h 29"/>
                <a:gd name="T32" fmla="*/ 45 w 57"/>
                <a:gd name="T33" fmla="*/ 0 h 29"/>
                <a:gd name="T34" fmla="*/ 34 w 57"/>
                <a:gd name="T35" fmla="*/ 0 h 29"/>
                <a:gd name="T36" fmla="*/ 23 w 57"/>
                <a:gd name="T37" fmla="*/ 5 h 29"/>
                <a:gd name="T38" fmla="*/ 14 w 57"/>
                <a:gd name="T39" fmla="*/ 9 h 29"/>
                <a:gd name="T40" fmla="*/ 5 w 57"/>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4"/>
                  </a:moveTo>
                  <a:lnTo>
                    <a:pt x="5" y="14"/>
                  </a:lnTo>
                  <a:lnTo>
                    <a:pt x="0" y="20"/>
                  </a:lnTo>
                  <a:lnTo>
                    <a:pt x="0" y="25"/>
                  </a:lnTo>
                  <a:lnTo>
                    <a:pt x="5" y="27"/>
                  </a:lnTo>
                  <a:lnTo>
                    <a:pt x="11" y="29"/>
                  </a:lnTo>
                  <a:lnTo>
                    <a:pt x="23" y="27"/>
                  </a:lnTo>
                  <a:lnTo>
                    <a:pt x="34" y="25"/>
                  </a:lnTo>
                  <a:lnTo>
                    <a:pt x="43" y="20"/>
                  </a:lnTo>
                  <a:lnTo>
                    <a:pt x="52" y="14"/>
                  </a:lnTo>
                  <a:lnTo>
                    <a:pt x="57" y="9"/>
                  </a:lnTo>
                  <a:lnTo>
                    <a:pt x="57" y="5"/>
                  </a:lnTo>
                  <a:lnTo>
                    <a:pt x="52" y="0"/>
                  </a:lnTo>
                  <a:lnTo>
                    <a:pt x="45" y="0"/>
                  </a:lnTo>
                  <a:lnTo>
                    <a:pt x="34" y="0"/>
                  </a:lnTo>
                  <a:lnTo>
                    <a:pt x="23"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5" name="Freeform 752">
              <a:extLst>
                <a:ext uri="{FF2B5EF4-FFF2-40B4-BE49-F238E27FC236}">
                  <a16:creationId xmlns:a16="http://schemas.microsoft.com/office/drawing/2014/main" xmlns="" id="{E13D160E-B6DD-D644-815F-D0E4D5ED21A4}"/>
                </a:ext>
              </a:extLst>
            </p:cNvPr>
            <p:cNvSpPr>
              <a:spLocks/>
            </p:cNvSpPr>
            <p:nvPr/>
          </p:nvSpPr>
          <p:spPr bwMode="auto">
            <a:xfrm>
              <a:off x="1684" y="3627"/>
              <a:ext cx="56" cy="29"/>
            </a:xfrm>
            <a:custGeom>
              <a:avLst/>
              <a:gdLst>
                <a:gd name="T0" fmla="*/ 4 w 56"/>
                <a:gd name="T1" fmla="*/ 16 h 29"/>
                <a:gd name="T2" fmla="*/ 4 w 56"/>
                <a:gd name="T3" fmla="*/ 16 h 29"/>
                <a:gd name="T4" fmla="*/ 0 w 56"/>
                <a:gd name="T5" fmla="*/ 20 h 29"/>
                <a:gd name="T6" fmla="*/ 0 w 56"/>
                <a:gd name="T7" fmla="*/ 25 h 29"/>
                <a:gd name="T8" fmla="*/ 4 w 56"/>
                <a:gd name="T9" fmla="*/ 29 h 29"/>
                <a:gd name="T10" fmla="*/ 11 w 56"/>
                <a:gd name="T11" fmla="*/ 29 h 29"/>
                <a:gd name="T12" fmla="*/ 11 w 56"/>
                <a:gd name="T13" fmla="*/ 29 h 29"/>
                <a:gd name="T14" fmla="*/ 22 w 56"/>
                <a:gd name="T15" fmla="*/ 27 h 29"/>
                <a:gd name="T16" fmla="*/ 34 w 56"/>
                <a:gd name="T17" fmla="*/ 25 h 29"/>
                <a:gd name="T18" fmla="*/ 43 w 56"/>
                <a:gd name="T19" fmla="*/ 20 h 29"/>
                <a:gd name="T20" fmla="*/ 52 w 56"/>
                <a:gd name="T21" fmla="*/ 14 h 29"/>
                <a:gd name="T22" fmla="*/ 52 w 56"/>
                <a:gd name="T23" fmla="*/ 14 h 29"/>
                <a:gd name="T24" fmla="*/ 56 w 56"/>
                <a:gd name="T25" fmla="*/ 9 h 29"/>
                <a:gd name="T26" fmla="*/ 56 w 56"/>
                <a:gd name="T27" fmla="*/ 5 h 29"/>
                <a:gd name="T28" fmla="*/ 52 w 56"/>
                <a:gd name="T29" fmla="*/ 2 h 29"/>
                <a:gd name="T30" fmla="*/ 45 w 56"/>
                <a:gd name="T31" fmla="*/ 0 h 29"/>
                <a:gd name="T32" fmla="*/ 45 w 56"/>
                <a:gd name="T33" fmla="*/ 0 h 29"/>
                <a:gd name="T34" fmla="*/ 34 w 56"/>
                <a:gd name="T35" fmla="*/ 2 h 29"/>
                <a:gd name="T36" fmla="*/ 22 w 56"/>
                <a:gd name="T37" fmla="*/ 5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4" y="29"/>
                  </a:lnTo>
                  <a:lnTo>
                    <a:pt x="11" y="29"/>
                  </a:lnTo>
                  <a:lnTo>
                    <a:pt x="22" y="27"/>
                  </a:lnTo>
                  <a:lnTo>
                    <a:pt x="34" y="25"/>
                  </a:lnTo>
                  <a:lnTo>
                    <a:pt x="43" y="20"/>
                  </a:lnTo>
                  <a:lnTo>
                    <a:pt x="52" y="14"/>
                  </a:lnTo>
                  <a:lnTo>
                    <a:pt x="56" y="9"/>
                  </a:lnTo>
                  <a:lnTo>
                    <a:pt x="56" y="5"/>
                  </a:lnTo>
                  <a:lnTo>
                    <a:pt x="52" y="2"/>
                  </a:lnTo>
                  <a:lnTo>
                    <a:pt x="45" y="0"/>
                  </a:lnTo>
                  <a:lnTo>
                    <a:pt x="34" y="2"/>
                  </a:lnTo>
                  <a:lnTo>
                    <a:pt x="22" y="5"/>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6" name="Freeform 753">
              <a:extLst>
                <a:ext uri="{FF2B5EF4-FFF2-40B4-BE49-F238E27FC236}">
                  <a16:creationId xmlns:a16="http://schemas.microsoft.com/office/drawing/2014/main" xmlns="" id="{4BF89C34-237B-7A4B-9050-AD64495CE9FE}"/>
                </a:ext>
              </a:extLst>
            </p:cNvPr>
            <p:cNvSpPr>
              <a:spLocks/>
            </p:cNvSpPr>
            <p:nvPr/>
          </p:nvSpPr>
          <p:spPr bwMode="auto">
            <a:xfrm>
              <a:off x="1684" y="3627"/>
              <a:ext cx="56" cy="29"/>
            </a:xfrm>
            <a:custGeom>
              <a:avLst/>
              <a:gdLst>
                <a:gd name="T0" fmla="*/ 4 w 56"/>
                <a:gd name="T1" fmla="*/ 16 h 29"/>
                <a:gd name="T2" fmla="*/ 4 w 56"/>
                <a:gd name="T3" fmla="*/ 16 h 29"/>
                <a:gd name="T4" fmla="*/ 0 w 56"/>
                <a:gd name="T5" fmla="*/ 20 h 29"/>
                <a:gd name="T6" fmla="*/ 0 w 56"/>
                <a:gd name="T7" fmla="*/ 25 h 29"/>
                <a:gd name="T8" fmla="*/ 4 w 56"/>
                <a:gd name="T9" fmla="*/ 29 h 29"/>
                <a:gd name="T10" fmla="*/ 11 w 56"/>
                <a:gd name="T11" fmla="*/ 29 h 29"/>
                <a:gd name="T12" fmla="*/ 11 w 56"/>
                <a:gd name="T13" fmla="*/ 29 h 29"/>
                <a:gd name="T14" fmla="*/ 22 w 56"/>
                <a:gd name="T15" fmla="*/ 27 h 29"/>
                <a:gd name="T16" fmla="*/ 34 w 56"/>
                <a:gd name="T17" fmla="*/ 25 h 29"/>
                <a:gd name="T18" fmla="*/ 43 w 56"/>
                <a:gd name="T19" fmla="*/ 20 h 29"/>
                <a:gd name="T20" fmla="*/ 52 w 56"/>
                <a:gd name="T21" fmla="*/ 14 h 29"/>
                <a:gd name="T22" fmla="*/ 52 w 56"/>
                <a:gd name="T23" fmla="*/ 14 h 29"/>
                <a:gd name="T24" fmla="*/ 56 w 56"/>
                <a:gd name="T25" fmla="*/ 9 h 29"/>
                <a:gd name="T26" fmla="*/ 56 w 56"/>
                <a:gd name="T27" fmla="*/ 5 h 29"/>
                <a:gd name="T28" fmla="*/ 52 w 56"/>
                <a:gd name="T29" fmla="*/ 2 h 29"/>
                <a:gd name="T30" fmla="*/ 45 w 56"/>
                <a:gd name="T31" fmla="*/ 0 h 29"/>
                <a:gd name="T32" fmla="*/ 45 w 56"/>
                <a:gd name="T33" fmla="*/ 0 h 29"/>
                <a:gd name="T34" fmla="*/ 34 w 56"/>
                <a:gd name="T35" fmla="*/ 2 h 29"/>
                <a:gd name="T36" fmla="*/ 22 w 56"/>
                <a:gd name="T37" fmla="*/ 5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4" y="29"/>
                  </a:lnTo>
                  <a:lnTo>
                    <a:pt x="11" y="29"/>
                  </a:lnTo>
                  <a:lnTo>
                    <a:pt x="22" y="27"/>
                  </a:lnTo>
                  <a:lnTo>
                    <a:pt x="34" y="25"/>
                  </a:lnTo>
                  <a:lnTo>
                    <a:pt x="43" y="20"/>
                  </a:lnTo>
                  <a:lnTo>
                    <a:pt x="52" y="14"/>
                  </a:lnTo>
                  <a:lnTo>
                    <a:pt x="56" y="9"/>
                  </a:lnTo>
                  <a:lnTo>
                    <a:pt x="56" y="5"/>
                  </a:lnTo>
                  <a:lnTo>
                    <a:pt x="52" y="2"/>
                  </a:lnTo>
                  <a:lnTo>
                    <a:pt x="45" y="0"/>
                  </a:lnTo>
                  <a:lnTo>
                    <a:pt x="34" y="2"/>
                  </a:lnTo>
                  <a:lnTo>
                    <a:pt x="22" y="5"/>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7" name="Freeform 754">
              <a:extLst>
                <a:ext uri="{FF2B5EF4-FFF2-40B4-BE49-F238E27FC236}">
                  <a16:creationId xmlns:a16="http://schemas.microsoft.com/office/drawing/2014/main" xmlns="" id="{A8511FD9-6994-984B-BA36-C1FEB3D3192D}"/>
                </a:ext>
              </a:extLst>
            </p:cNvPr>
            <p:cNvSpPr>
              <a:spLocks/>
            </p:cNvSpPr>
            <p:nvPr/>
          </p:nvSpPr>
          <p:spPr bwMode="auto">
            <a:xfrm>
              <a:off x="1637" y="3627"/>
              <a:ext cx="56" cy="29"/>
            </a:xfrm>
            <a:custGeom>
              <a:avLst/>
              <a:gdLst>
                <a:gd name="T0" fmla="*/ 4 w 56"/>
                <a:gd name="T1" fmla="*/ 16 h 29"/>
                <a:gd name="T2" fmla="*/ 4 w 56"/>
                <a:gd name="T3" fmla="*/ 16 h 29"/>
                <a:gd name="T4" fmla="*/ 0 w 56"/>
                <a:gd name="T5" fmla="*/ 20 h 29"/>
                <a:gd name="T6" fmla="*/ 0 w 56"/>
                <a:gd name="T7" fmla="*/ 25 h 29"/>
                <a:gd name="T8" fmla="*/ 2 w 56"/>
                <a:gd name="T9" fmla="*/ 29 h 29"/>
                <a:gd name="T10" fmla="*/ 11 w 56"/>
                <a:gd name="T11" fmla="*/ 29 h 29"/>
                <a:gd name="T12" fmla="*/ 11 w 56"/>
                <a:gd name="T13" fmla="*/ 29 h 29"/>
                <a:gd name="T14" fmla="*/ 22 w 56"/>
                <a:gd name="T15" fmla="*/ 29 h 29"/>
                <a:gd name="T16" fmla="*/ 33 w 56"/>
                <a:gd name="T17" fmla="*/ 25 h 29"/>
                <a:gd name="T18" fmla="*/ 42 w 56"/>
                <a:gd name="T19" fmla="*/ 20 h 29"/>
                <a:gd name="T20" fmla="*/ 51 w 56"/>
                <a:gd name="T21" fmla="*/ 16 h 29"/>
                <a:gd name="T22" fmla="*/ 51 w 56"/>
                <a:gd name="T23" fmla="*/ 16 h 29"/>
                <a:gd name="T24" fmla="*/ 56 w 56"/>
                <a:gd name="T25" fmla="*/ 9 h 29"/>
                <a:gd name="T26" fmla="*/ 56 w 56"/>
                <a:gd name="T27" fmla="*/ 5 h 29"/>
                <a:gd name="T28" fmla="*/ 51 w 56"/>
                <a:gd name="T29" fmla="*/ 2 h 29"/>
                <a:gd name="T30" fmla="*/ 45 w 56"/>
                <a:gd name="T31" fmla="*/ 0 h 29"/>
                <a:gd name="T32" fmla="*/ 45 w 56"/>
                <a:gd name="T33" fmla="*/ 0 h 29"/>
                <a:gd name="T34" fmla="*/ 33 w 56"/>
                <a:gd name="T35" fmla="*/ 2 h 29"/>
                <a:gd name="T36" fmla="*/ 22 w 56"/>
                <a:gd name="T37" fmla="*/ 5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2" y="29"/>
                  </a:lnTo>
                  <a:lnTo>
                    <a:pt x="11" y="29"/>
                  </a:lnTo>
                  <a:lnTo>
                    <a:pt x="22" y="29"/>
                  </a:lnTo>
                  <a:lnTo>
                    <a:pt x="33" y="25"/>
                  </a:lnTo>
                  <a:lnTo>
                    <a:pt x="42" y="20"/>
                  </a:lnTo>
                  <a:lnTo>
                    <a:pt x="51" y="16"/>
                  </a:lnTo>
                  <a:lnTo>
                    <a:pt x="56" y="9"/>
                  </a:lnTo>
                  <a:lnTo>
                    <a:pt x="56" y="5"/>
                  </a:lnTo>
                  <a:lnTo>
                    <a:pt x="51" y="2"/>
                  </a:lnTo>
                  <a:lnTo>
                    <a:pt x="45" y="0"/>
                  </a:lnTo>
                  <a:lnTo>
                    <a:pt x="33" y="2"/>
                  </a:lnTo>
                  <a:lnTo>
                    <a:pt x="22" y="5"/>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8" name="Freeform 755">
              <a:extLst>
                <a:ext uri="{FF2B5EF4-FFF2-40B4-BE49-F238E27FC236}">
                  <a16:creationId xmlns:a16="http://schemas.microsoft.com/office/drawing/2014/main" xmlns="" id="{A888FD79-F737-B746-A716-53416B5C6FD2}"/>
                </a:ext>
              </a:extLst>
            </p:cNvPr>
            <p:cNvSpPr>
              <a:spLocks/>
            </p:cNvSpPr>
            <p:nvPr/>
          </p:nvSpPr>
          <p:spPr bwMode="auto">
            <a:xfrm>
              <a:off x="1637" y="3627"/>
              <a:ext cx="56" cy="29"/>
            </a:xfrm>
            <a:custGeom>
              <a:avLst/>
              <a:gdLst>
                <a:gd name="T0" fmla="*/ 4 w 56"/>
                <a:gd name="T1" fmla="*/ 16 h 29"/>
                <a:gd name="T2" fmla="*/ 4 w 56"/>
                <a:gd name="T3" fmla="*/ 16 h 29"/>
                <a:gd name="T4" fmla="*/ 0 w 56"/>
                <a:gd name="T5" fmla="*/ 20 h 29"/>
                <a:gd name="T6" fmla="*/ 0 w 56"/>
                <a:gd name="T7" fmla="*/ 25 h 29"/>
                <a:gd name="T8" fmla="*/ 2 w 56"/>
                <a:gd name="T9" fmla="*/ 29 h 29"/>
                <a:gd name="T10" fmla="*/ 11 w 56"/>
                <a:gd name="T11" fmla="*/ 29 h 29"/>
                <a:gd name="T12" fmla="*/ 11 w 56"/>
                <a:gd name="T13" fmla="*/ 29 h 29"/>
                <a:gd name="T14" fmla="*/ 22 w 56"/>
                <a:gd name="T15" fmla="*/ 29 h 29"/>
                <a:gd name="T16" fmla="*/ 33 w 56"/>
                <a:gd name="T17" fmla="*/ 25 h 29"/>
                <a:gd name="T18" fmla="*/ 42 w 56"/>
                <a:gd name="T19" fmla="*/ 20 h 29"/>
                <a:gd name="T20" fmla="*/ 51 w 56"/>
                <a:gd name="T21" fmla="*/ 16 h 29"/>
                <a:gd name="T22" fmla="*/ 51 w 56"/>
                <a:gd name="T23" fmla="*/ 16 h 29"/>
                <a:gd name="T24" fmla="*/ 56 w 56"/>
                <a:gd name="T25" fmla="*/ 9 h 29"/>
                <a:gd name="T26" fmla="*/ 56 w 56"/>
                <a:gd name="T27" fmla="*/ 5 h 29"/>
                <a:gd name="T28" fmla="*/ 51 w 56"/>
                <a:gd name="T29" fmla="*/ 2 h 29"/>
                <a:gd name="T30" fmla="*/ 45 w 56"/>
                <a:gd name="T31" fmla="*/ 0 h 29"/>
                <a:gd name="T32" fmla="*/ 45 w 56"/>
                <a:gd name="T33" fmla="*/ 0 h 29"/>
                <a:gd name="T34" fmla="*/ 33 w 56"/>
                <a:gd name="T35" fmla="*/ 2 h 29"/>
                <a:gd name="T36" fmla="*/ 22 w 56"/>
                <a:gd name="T37" fmla="*/ 5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2" y="29"/>
                  </a:lnTo>
                  <a:lnTo>
                    <a:pt x="11" y="29"/>
                  </a:lnTo>
                  <a:lnTo>
                    <a:pt x="22" y="29"/>
                  </a:lnTo>
                  <a:lnTo>
                    <a:pt x="33" y="25"/>
                  </a:lnTo>
                  <a:lnTo>
                    <a:pt x="42" y="20"/>
                  </a:lnTo>
                  <a:lnTo>
                    <a:pt x="51" y="16"/>
                  </a:lnTo>
                  <a:lnTo>
                    <a:pt x="56" y="9"/>
                  </a:lnTo>
                  <a:lnTo>
                    <a:pt x="56" y="5"/>
                  </a:lnTo>
                  <a:lnTo>
                    <a:pt x="51" y="2"/>
                  </a:lnTo>
                  <a:lnTo>
                    <a:pt x="45" y="0"/>
                  </a:lnTo>
                  <a:lnTo>
                    <a:pt x="33" y="2"/>
                  </a:lnTo>
                  <a:lnTo>
                    <a:pt x="22" y="5"/>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39" name="Freeform 756">
              <a:extLst>
                <a:ext uri="{FF2B5EF4-FFF2-40B4-BE49-F238E27FC236}">
                  <a16:creationId xmlns:a16="http://schemas.microsoft.com/office/drawing/2014/main" xmlns="" id="{80BBE0C0-FDE9-2146-8C09-BE986A6F9B3F}"/>
                </a:ext>
              </a:extLst>
            </p:cNvPr>
            <p:cNvSpPr>
              <a:spLocks/>
            </p:cNvSpPr>
            <p:nvPr/>
          </p:nvSpPr>
          <p:spPr bwMode="auto">
            <a:xfrm>
              <a:off x="1587" y="3629"/>
              <a:ext cx="59" cy="30"/>
            </a:xfrm>
            <a:custGeom>
              <a:avLst/>
              <a:gdLst>
                <a:gd name="T0" fmla="*/ 5 w 59"/>
                <a:gd name="T1" fmla="*/ 14 h 30"/>
                <a:gd name="T2" fmla="*/ 5 w 59"/>
                <a:gd name="T3" fmla="*/ 14 h 30"/>
                <a:gd name="T4" fmla="*/ 0 w 59"/>
                <a:gd name="T5" fmla="*/ 21 h 30"/>
                <a:gd name="T6" fmla="*/ 0 w 59"/>
                <a:gd name="T7" fmla="*/ 25 h 30"/>
                <a:gd name="T8" fmla="*/ 5 w 59"/>
                <a:gd name="T9" fmla="*/ 27 h 30"/>
                <a:gd name="T10" fmla="*/ 11 w 59"/>
                <a:gd name="T11" fmla="*/ 30 h 30"/>
                <a:gd name="T12" fmla="*/ 11 w 59"/>
                <a:gd name="T13" fmla="*/ 30 h 30"/>
                <a:gd name="T14" fmla="*/ 23 w 59"/>
                <a:gd name="T15" fmla="*/ 27 h 30"/>
                <a:gd name="T16" fmla="*/ 34 w 59"/>
                <a:gd name="T17" fmla="*/ 25 h 30"/>
                <a:gd name="T18" fmla="*/ 45 w 59"/>
                <a:gd name="T19" fmla="*/ 18 h 30"/>
                <a:gd name="T20" fmla="*/ 54 w 59"/>
                <a:gd name="T21" fmla="*/ 14 h 30"/>
                <a:gd name="T22" fmla="*/ 54 w 59"/>
                <a:gd name="T23" fmla="*/ 14 h 30"/>
                <a:gd name="T24" fmla="*/ 59 w 59"/>
                <a:gd name="T25" fmla="*/ 7 h 30"/>
                <a:gd name="T26" fmla="*/ 59 w 59"/>
                <a:gd name="T27" fmla="*/ 3 h 30"/>
                <a:gd name="T28" fmla="*/ 54 w 59"/>
                <a:gd name="T29" fmla="*/ 0 h 30"/>
                <a:gd name="T30" fmla="*/ 47 w 59"/>
                <a:gd name="T31" fmla="*/ 0 h 30"/>
                <a:gd name="T32" fmla="*/ 47 w 59"/>
                <a:gd name="T33" fmla="*/ 0 h 30"/>
                <a:gd name="T34" fmla="*/ 36 w 59"/>
                <a:gd name="T35" fmla="*/ 0 h 30"/>
                <a:gd name="T36" fmla="*/ 25 w 59"/>
                <a:gd name="T37" fmla="*/ 5 h 30"/>
                <a:gd name="T38" fmla="*/ 14 w 59"/>
                <a:gd name="T39" fmla="*/ 9 h 30"/>
                <a:gd name="T40" fmla="*/ 5 w 5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0">
                  <a:moveTo>
                    <a:pt x="5" y="14"/>
                  </a:moveTo>
                  <a:lnTo>
                    <a:pt x="5" y="14"/>
                  </a:lnTo>
                  <a:lnTo>
                    <a:pt x="0" y="21"/>
                  </a:lnTo>
                  <a:lnTo>
                    <a:pt x="0" y="25"/>
                  </a:lnTo>
                  <a:lnTo>
                    <a:pt x="5" y="27"/>
                  </a:lnTo>
                  <a:lnTo>
                    <a:pt x="11" y="30"/>
                  </a:lnTo>
                  <a:lnTo>
                    <a:pt x="23" y="27"/>
                  </a:lnTo>
                  <a:lnTo>
                    <a:pt x="34" y="25"/>
                  </a:lnTo>
                  <a:lnTo>
                    <a:pt x="45" y="18"/>
                  </a:lnTo>
                  <a:lnTo>
                    <a:pt x="54" y="14"/>
                  </a:lnTo>
                  <a:lnTo>
                    <a:pt x="59" y="7"/>
                  </a:lnTo>
                  <a:lnTo>
                    <a:pt x="59" y="3"/>
                  </a:lnTo>
                  <a:lnTo>
                    <a:pt x="54" y="0"/>
                  </a:lnTo>
                  <a:lnTo>
                    <a:pt x="47" y="0"/>
                  </a:lnTo>
                  <a:lnTo>
                    <a:pt x="36" y="0"/>
                  </a:lnTo>
                  <a:lnTo>
                    <a:pt x="25"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0" name="Freeform 757">
              <a:extLst>
                <a:ext uri="{FF2B5EF4-FFF2-40B4-BE49-F238E27FC236}">
                  <a16:creationId xmlns:a16="http://schemas.microsoft.com/office/drawing/2014/main" xmlns="" id="{265A45C2-A272-3D44-9DF9-A8C3D3678C86}"/>
                </a:ext>
              </a:extLst>
            </p:cNvPr>
            <p:cNvSpPr>
              <a:spLocks/>
            </p:cNvSpPr>
            <p:nvPr/>
          </p:nvSpPr>
          <p:spPr bwMode="auto">
            <a:xfrm>
              <a:off x="1587" y="3629"/>
              <a:ext cx="59" cy="30"/>
            </a:xfrm>
            <a:custGeom>
              <a:avLst/>
              <a:gdLst>
                <a:gd name="T0" fmla="*/ 5 w 59"/>
                <a:gd name="T1" fmla="*/ 14 h 30"/>
                <a:gd name="T2" fmla="*/ 5 w 59"/>
                <a:gd name="T3" fmla="*/ 14 h 30"/>
                <a:gd name="T4" fmla="*/ 0 w 59"/>
                <a:gd name="T5" fmla="*/ 21 h 30"/>
                <a:gd name="T6" fmla="*/ 0 w 59"/>
                <a:gd name="T7" fmla="*/ 25 h 30"/>
                <a:gd name="T8" fmla="*/ 5 w 59"/>
                <a:gd name="T9" fmla="*/ 27 h 30"/>
                <a:gd name="T10" fmla="*/ 11 w 59"/>
                <a:gd name="T11" fmla="*/ 30 h 30"/>
                <a:gd name="T12" fmla="*/ 11 w 59"/>
                <a:gd name="T13" fmla="*/ 30 h 30"/>
                <a:gd name="T14" fmla="*/ 23 w 59"/>
                <a:gd name="T15" fmla="*/ 27 h 30"/>
                <a:gd name="T16" fmla="*/ 34 w 59"/>
                <a:gd name="T17" fmla="*/ 25 h 30"/>
                <a:gd name="T18" fmla="*/ 45 w 59"/>
                <a:gd name="T19" fmla="*/ 18 h 30"/>
                <a:gd name="T20" fmla="*/ 54 w 59"/>
                <a:gd name="T21" fmla="*/ 14 h 30"/>
                <a:gd name="T22" fmla="*/ 54 w 59"/>
                <a:gd name="T23" fmla="*/ 14 h 30"/>
                <a:gd name="T24" fmla="*/ 59 w 59"/>
                <a:gd name="T25" fmla="*/ 7 h 30"/>
                <a:gd name="T26" fmla="*/ 59 w 59"/>
                <a:gd name="T27" fmla="*/ 3 h 30"/>
                <a:gd name="T28" fmla="*/ 54 w 59"/>
                <a:gd name="T29" fmla="*/ 0 h 30"/>
                <a:gd name="T30" fmla="*/ 47 w 59"/>
                <a:gd name="T31" fmla="*/ 0 h 30"/>
                <a:gd name="T32" fmla="*/ 47 w 59"/>
                <a:gd name="T33" fmla="*/ 0 h 30"/>
                <a:gd name="T34" fmla="*/ 36 w 59"/>
                <a:gd name="T35" fmla="*/ 0 h 30"/>
                <a:gd name="T36" fmla="*/ 25 w 59"/>
                <a:gd name="T37" fmla="*/ 5 h 30"/>
                <a:gd name="T38" fmla="*/ 14 w 59"/>
                <a:gd name="T39" fmla="*/ 9 h 30"/>
                <a:gd name="T40" fmla="*/ 5 w 5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30">
                  <a:moveTo>
                    <a:pt x="5" y="14"/>
                  </a:moveTo>
                  <a:lnTo>
                    <a:pt x="5" y="14"/>
                  </a:lnTo>
                  <a:lnTo>
                    <a:pt x="0" y="21"/>
                  </a:lnTo>
                  <a:lnTo>
                    <a:pt x="0" y="25"/>
                  </a:lnTo>
                  <a:lnTo>
                    <a:pt x="5" y="27"/>
                  </a:lnTo>
                  <a:lnTo>
                    <a:pt x="11" y="30"/>
                  </a:lnTo>
                  <a:lnTo>
                    <a:pt x="23" y="27"/>
                  </a:lnTo>
                  <a:lnTo>
                    <a:pt x="34" y="25"/>
                  </a:lnTo>
                  <a:lnTo>
                    <a:pt x="45" y="18"/>
                  </a:lnTo>
                  <a:lnTo>
                    <a:pt x="54" y="14"/>
                  </a:lnTo>
                  <a:lnTo>
                    <a:pt x="59" y="7"/>
                  </a:lnTo>
                  <a:lnTo>
                    <a:pt x="59" y="3"/>
                  </a:lnTo>
                  <a:lnTo>
                    <a:pt x="54" y="0"/>
                  </a:lnTo>
                  <a:lnTo>
                    <a:pt x="47" y="0"/>
                  </a:lnTo>
                  <a:lnTo>
                    <a:pt x="36" y="0"/>
                  </a:lnTo>
                  <a:lnTo>
                    <a:pt x="25"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1" name="Freeform 758">
              <a:extLst>
                <a:ext uri="{FF2B5EF4-FFF2-40B4-BE49-F238E27FC236}">
                  <a16:creationId xmlns:a16="http://schemas.microsoft.com/office/drawing/2014/main" xmlns="" id="{365927D5-CCA9-9B43-A4ED-C7AF2F2BE0A4}"/>
                </a:ext>
              </a:extLst>
            </p:cNvPr>
            <p:cNvSpPr>
              <a:spLocks/>
            </p:cNvSpPr>
            <p:nvPr/>
          </p:nvSpPr>
          <p:spPr bwMode="auto">
            <a:xfrm>
              <a:off x="1538" y="3629"/>
              <a:ext cx="60" cy="30"/>
            </a:xfrm>
            <a:custGeom>
              <a:avLst/>
              <a:gdLst>
                <a:gd name="T0" fmla="*/ 6 w 60"/>
                <a:gd name="T1" fmla="*/ 14 h 30"/>
                <a:gd name="T2" fmla="*/ 6 w 60"/>
                <a:gd name="T3" fmla="*/ 14 h 30"/>
                <a:gd name="T4" fmla="*/ 2 w 60"/>
                <a:gd name="T5" fmla="*/ 21 h 30"/>
                <a:gd name="T6" fmla="*/ 0 w 60"/>
                <a:gd name="T7" fmla="*/ 25 h 30"/>
                <a:gd name="T8" fmla="*/ 4 w 60"/>
                <a:gd name="T9" fmla="*/ 27 h 30"/>
                <a:gd name="T10" fmla="*/ 13 w 60"/>
                <a:gd name="T11" fmla="*/ 30 h 30"/>
                <a:gd name="T12" fmla="*/ 13 w 60"/>
                <a:gd name="T13" fmla="*/ 30 h 30"/>
                <a:gd name="T14" fmla="*/ 24 w 60"/>
                <a:gd name="T15" fmla="*/ 27 h 30"/>
                <a:gd name="T16" fmla="*/ 36 w 60"/>
                <a:gd name="T17" fmla="*/ 25 h 30"/>
                <a:gd name="T18" fmla="*/ 45 w 60"/>
                <a:gd name="T19" fmla="*/ 21 h 30"/>
                <a:gd name="T20" fmla="*/ 54 w 60"/>
                <a:gd name="T21" fmla="*/ 14 h 30"/>
                <a:gd name="T22" fmla="*/ 54 w 60"/>
                <a:gd name="T23" fmla="*/ 14 h 30"/>
                <a:gd name="T24" fmla="*/ 60 w 60"/>
                <a:gd name="T25" fmla="*/ 9 h 30"/>
                <a:gd name="T26" fmla="*/ 60 w 60"/>
                <a:gd name="T27" fmla="*/ 5 h 30"/>
                <a:gd name="T28" fmla="*/ 56 w 60"/>
                <a:gd name="T29" fmla="*/ 0 h 30"/>
                <a:gd name="T30" fmla="*/ 49 w 60"/>
                <a:gd name="T31" fmla="*/ 0 h 30"/>
                <a:gd name="T32" fmla="*/ 49 w 60"/>
                <a:gd name="T33" fmla="*/ 0 h 30"/>
                <a:gd name="T34" fmla="*/ 38 w 60"/>
                <a:gd name="T35" fmla="*/ 0 h 30"/>
                <a:gd name="T36" fmla="*/ 27 w 60"/>
                <a:gd name="T37" fmla="*/ 5 h 30"/>
                <a:gd name="T38" fmla="*/ 15 w 60"/>
                <a:gd name="T39" fmla="*/ 9 h 30"/>
                <a:gd name="T40" fmla="*/ 6 w 60"/>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0">
                  <a:moveTo>
                    <a:pt x="6" y="14"/>
                  </a:moveTo>
                  <a:lnTo>
                    <a:pt x="6" y="14"/>
                  </a:lnTo>
                  <a:lnTo>
                    <a:pt x="2" y="21"/>
                  </a:lnTo>
                  <a:lnTo>
                    <a:pt x="0" y="25"/>
                  </a:lnTo>
                  <a:lnTo>
                    <a:pt x="4" y="27"/>
                  </a:lnTo>
                  <a:lnTo>
                    <a:pt x="13" y="30"/>
                  </a:lnTo>
                  <a:lnTo>
                    <a:pt x="24" y="27"/>
                  </a:lnTo>
                  <a:lnTo>
                    <a:pt x="36" y="25"/>
                  </a:lnTo>
                  <a:lnTo>
                    <a:pt x="45" y="21"/>
                  </a:lnTo>
                  <a:lnTo>
                    <a:pt x="54" y="14"/>
                  </a:lnTo>
                  <a:lnTo>
                    <a:pt x="60" y="9"/>
                  </a:lnTo>
                  <a:lnTo>
                    <a:pt x="60" y="5"/>
                  </a:lnTo>
                  <a:lnTo>
                    <a:pt x="56" y="0"/>
                  </a:lnTo>
                  <a:lnTo>
                    <a:pt x="49" y="0"/>
                  </a:lnTo>
                  <a:lnTo>
                    <a:pt x="38" y="0"/>
                  </a:lnTo>
                  <a:lnTo>
                    <a:pt x="27" y="5"/>
                  </a:lnTo>
                  <a:lnTo>
                    <a:pt x="15" y="9"/>
                  </a:lnTo>
                  <a:lnTo>
                    <a:pt x="6"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2" name="Freeform 759">
              <a:extLst>
                <a:ext uri="{FF2B5EF4-FFF2-40B4-BE49-F238E27FC236}">
                  <a16:creationId xmlns:a16="http://schemas.microsoft.com/office/drawing/2014/main" xmlns="" id="{23BE05BB-CB31-8A47-BDC1-71258AA5F33D}"/>
                </a:ext>
              </a:extLst>
            </p:cNvPr>
            <p:cNvSpPr>
              <a:spLocks/>
            </p:cNvSpPr>
            <p:nvPr/>
          </p:nvSpPr>
          <p:spPr bwMode="auto">
            <a:xfrm>
              <a:off x="1538" y="3629"/>
              <a:ext cx="60" cy="30"/>
            </a:xfrm>
            <a:custGeom>
              <a:avLst/>
              <a:gdLst>
                <a:gd name="T0" fmla="*/ 6 w 60"/>
                <a:gd name="T1" fmla="*/ 14 h 30"/>
                <a:gd name="T2" fmla="*/ 6 w 60"/>
                <a:gd name="T3" fmla="*/ 14 h 30"/>
                <a:gd name="T4" fmla="*/ 2 w 60"/>
                <a:gd name="T5" fmla="*/ 21 h 30"/>
                <a:gd name="T6" fmla="*/ 0 w 60"/>
                <a:gd name="T7" fmla="*/ 25 h 30"/>
                <a:gd name="T8" fmla="*/ 4 w 60"/>
                <a:gd name="T9" fmla="*/ 27 h 30"/>
                <a:gd name="T10" fmla="*/ 13 w 60"/>
                <a:gd name="T11" fmla="*/ 30 h 30"/>
                <a:gd name="T12" fmla="*/ 13 w 60"/>
                <a:gd name="T13" fmla="*/ 30 h 30"/>
                <a:gd name="T14" fmla="*/ 24 w 60"/>
                <a:gd name="T15" fmla="*/ 27 h 30"/>
                <a:gd name="T16" fmla="*/ 36 w 60"/>
                <a:gd name="T17" fmla="*/ 25 h 30"/>
                <a:gd name="T18" fmla="*/ 45 w 60"/>
                <a:gd name="T19" fmla="*/ 21 h 30"/>
                <a:gd name="T20" fmla="*/ 54 w 60"/>
                <a:gd name="T21" fmla="*/ 14 h 30"/>
                <a:gd name="T22" fmla="*/ 54 w 60"/>
                <a:gd name="T23" fmla="*/ 14 h 30"/>
                <a:gd name="T24" fmla="*/ 60 w 60"/>
                <a:gd name="T25" fmla="*/ 9 h 30"/>
                <a:gd name="T26" fmla="*/ 60 w 60"/>
                <a:gd name="T27" fmla="*/ 5 h 30"/>
                <a:gd name="T28" fmla="*/ 56 w 60"/>
                <a:gd name="T29" fmla="*/ 0 h 30"/>
                <a:gd name="T30" fmla="*/ 49 w 60"/>
                <a:gd name="T31" fmla="*/ 0 h 30"/>
                <a:gd name="T32" fmla="*/ 49 w 60"/>
                <a:gd name="T33" fmla="*/ 0 h 30"/>
                <a:gd name="T34" fmla="*/ 38 w 60"/>
                <a:gd name="T35" fmla="*/ 0 h 30"/>
                <a:gd name="T36" fmla="*/ 27 w 60"/>
                <a:gd name="T37" fmla="*/ 5 h 30"/>
                <a:gd name="T38" fmla="*/ 15 w 60"/>
                <a:gd name="T39" fmla="*/ 9 h 30"/>
                <a:gd name="T40" fmla="*/ 6 w 60"/>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30">
                  <a:moveTo>
                    <a:pt x="6" y="14"/>
                  </a:moveTo>
                  <a:lnTo>
                    <a:pt x="6" y="14"/>
                  </a:lnTo>
                  <a:lnTo>
                    <a:pt x="2" y="21"/>
                  </a:lnTo>
                  <a:lnTo>
                    <a:pt x="0" y="25"/>
                  </a:lnTo>
                  <a:lnTo>
                    <a:pt x="4" y="27"/>
                  </a:lnTo>
                  <a:lnTo>
                    <a:pt x="13" y="30"/>
                  </a:lnTo>
                  <a:lnTo>
                    <a:pt x="24" y="27"/>
                  </a:lnTo>
                  <a:lnTo>
                    <a:pt x="36" y="25"/>
                  </a:lnTo>
                  <a:lnTo>
                    <a:pt x="45" y="21"/>
                  </a:lnTo>
                  <a:lnTo>
                    <a:pt x="54" y="14"/>
                  </a:lnTo>
                  <a:lnTo>
                    <a:pt x="60" y="9"/>
                  </a:lnTo>
                  <a:lnTo>
                    <a:pt x="60" y="5"/>
                  </a:lnTo>
                  <a:lnTo>
                    <a:pt x="56" y="0"/>
                  </a:lnTo>
                  <a:lnTo>
                    <a:pt x="49" y="0"/>
                  </a:lnTo>
                  <a:lnTo>
                    <a:pt x="38" y="0"/>
                  </a:lnTo>
                  <a:lnTo>
                    <a:pt x="27" y="5"/>
                  </a:lnTo>
                  <a:lnTo>
                    <a:pt x="15" y="9"/>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3" name="Freeform 760">
              <a:extLst>
                <a:ext uri="{FF2B5EF4-FFF2-40B4-BE49-F238E27FC236}">
                  <a16:creationId xmlns:a16="http://schemas.microsoft.com/office/drawing/2014/main" xmlns="" id="{2E678AC1-0B17-6446-913D-5BA6A6F59B92}"/>
                </a:ext>
              </a:extLst>
            </p:cNvPr>
            <p:cNvSpPr>
              <a:spLocks/>
            </p:cNvSpPr>
            <p:nvPr/>
          </p:nvSpPr>
          <p:spPr bwMode="auto">
            <a:xfrm>
              <a:off x="5179" y="3555"/>
              <a:ext cx="66" cy="29"/>
            </a:xfrm>
            <a:custGeom>
              <a:avLst/>
              <a:gdLst>
                <a:gd name="T0" fmla="*/ 5 w 66"/>
                <a:gd name="T1" fmla="*/ 14 h 29"/>
                <a:gd name="T2" fmla="*/ 5 w 66"/>
                <a:gd name="T3" fmla="*/ 14 h 29"/>
                <a:gd name="T4" fmla="*/ 14 w 66"/>
                <a:gd name="T5" fmla="*/ 20 h 29"/>
                <a:gd name="T6" fmla="*/ 27 w 66"/>
                <a:gd name="T7" fmla="*/ 25 h 29"/>
                <a:gd name="T8" fmla="*/ 39 w 66"/>
                <a:gd name="T9" fmla="*/ 27 h 29"/>
                <a:gd name="T10" fmla="*/ 52 w 66"/>
                <a:gd name="T11" fmla="*/ 29 h 29"/>
                <a:gd name="T12" fmla="*/ 52 w 66"/>
                <a:gd name="T13" fmla="*/ 29 h 29"/>
                <a:gd name="T14" fmla="*/ 61 w 66"/>
                <a:gd name="T15" fmla="*/ 27 h 29"/>
                <a:gd name="T16" fmla="*/ 66 w 66"/>
                <a:gd name="T17" fmla="*/ 25 h 29"/>
                <a:gd name="T18" fmla="*/ 66 w 66"/>
                <a:gd name="T19" fmla="*/ 20 h 29"/>
                <a:gd name="T20" fmla="*/ 61 w 66"/>
                <a:gd name="T21" fmla="*/ 14 h 29"/>
                <a:gd name="T22" fmla="*/ 61 w 66"/>
                <a:gd name="T23" fmla="*/ 14 h 29"/>
                <a:gd name="T24" fmla="*/ 52 w 66"/>
                <a:gd name="T25" fmla="*/ 7 h 29"/>
                <a:gd name="T26" fmla="*/ 41 w 66"/>
                <a:gd name="T27" fmla="*/ 2 h 29"/>
                <a:gd name="T28" fmla="*/ 27 w 66"/>
                <a:gd name="T29" fmla="*/ 0 h 29"/>
                <a:gd name="T30" fmla="*/ 16 w 66"/>
                <a:gd name="T31" fmla="*/ 0 h 29"/>
                <a:gd name="T32" fmla="*/ 16 w 66"/>
                <a:gd name="T33" fmla="*/ 0 h 29"/>
                <a:gd name="T34" fmla="*/ 5 w 66"/>
                <a:gd name="T35" fmla="*/ 0 h 29"/>
                <a:gd name="T36" fmla="*/ 0 w 66"/>
                <a:gd name="T37" fmla="*/ 5 h 29"/>
                <a:gd name="T38" fmla="*/ 0 w 66"/>
                <a:gd name="T39" fmla="*/ 9 h 29"/>
                <a:gd name="T40" fmla="*/ 5 w 66"/>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29">
                  <a:moveTo>
                    <a:pt x="5" y="14"/>
                  </a:moveTo>
                  <a:lnTo>
                    <a:pt x="5" y="14"/>
                  </a:lnTo>
                  <a:lnTo>
                    <a:pt x="14" y="20"/>
                  </a:lnTo>
                  <a:lnTo>
                    <a:pt x="27" y="25"/>
                  </a:lnTo>
                  <a:lnTo>
                    <a:pt x="39" y="27"/>
                  </a:lnTo>
                  <a:lnTo>
                    <a:pt x="52" y="29"/>
                  </a:lnTo>
                  <a:lnTo>
                    <a:pt x="61" y="27"/>
                  </a:lnTo>
                  <a:lnTo>
                    <a:pt x="66" y="25"/>
                  </a:lnTo>
                  <a:lnTo>
                    <a:pt x="66" y="20"/>
                  </a:lnTo>
                  <a:lnTo>
                    <a:pt x="61" y="14"/>
                  </a:lnTo>
                  <a:lnTo>
                    <a:pt x="52" y="7"/>
                  </a:lnTo>
                  <a:lnTo>
                    <a:pt x="41" y="2"/>
                  </a:lnTo>
                  <a:lnTo>
                    <a:pt x="27" y="0"/>
                  </a:lnTo>
                  <a:lnTo>
                    <a:pt x="16" y="0"/>
                  </a:lnTo>
                  <a:lnTo>
                    <a:pt x="5" y="0"/>
                  </a:lnTo>
                  <a:lnTo>
                    <a:pt x="0" y="5"/>
                  </a:lnTo>
                  <a:lnTo>
                    <a:pt x="0"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4" name="Freeform 761">
              <a:extLst>
                <a:ext uri="{FF2B5EF4-FFF2-40B4-BE49-F238E27FC236}">
                  <a16:creationId xmlns:a16="http://schemas.microsoft.com/office/drawing/2014/main" xmlns="" id="{05B51ED4-37AD-9848-8162-6C98FC87E7C6}"/>
                </a:ext>
              </a:extLst>
            </p:cNvPr>
            <p:cNvSpPr>
              <a:spLocks/>
            </p:cNvSpPr>
            <p:nvPr/>
          </p:nvSpPr>
          <p:spPr bwMode="auto">
            <a:xfrm>
              <a:off x="5179" y="3555"/>
              <a:ext cx="66" cy="29"/>
            </a:xfrm>
            <a:custGeom>
              <a:avLst/>
              <a:gdLst>
                <a:gd name="T0" fmla="*/ 5 w 66"/>
                <a:gd name="T1" fmla="*/ 14 h 29"/>
                <a:gd name="T2" fmla="*/ 5 w 66"/>
                <a:gd name="T3" fmla="*/ 14 h 29"/>
                <a:gd name="T4" fmla="*/ 14 w 66"/>
                <a:gd name="T5" fmla="*/ 20 h 29"/>
                <a:gd name="T6" fmla="*/ 27 w 66"/>
                <a:gd name="T7" fmla="*/ 25 h 29"/>
                <a:gd name="T8" fmla="*/ 39 w 66"/>
                <a:gd name="T9" fmla="*/ 27 h 29"/>
                <a:gd name="T10" fmla="*/ 52 w 66"/>
                <a:gd name="T11" fmla="*/ 29 h 29"/>
                <a:gd name="T12" fmla="*/ 52 w 66"/>
                <a:gd name="T13" fmla="*/ 29 h 29"/>
                <a:gd name="T14" fmla="*/ 61 w 66"/>
                <a:gd name="T15" fmla="*/ 27 h 29"/>
                <a:gd name="T16" fmla="*/ 66 w 66"/>
                <a:gd name="T17" fmla="*/ 25 h 29"/>
                <a:gd name="T18" fmla="*/ 66 w 66"/>
                <a:gd name="T19" fmla="*/ 20 h 29"/>
                <a:gd name="T20" fmla="*/ 61 w 66"/>
                <a:gd name="T21" fmla="*/ 14 h 29"/>
                <a:gd name="T22" fmla="*/ 61 w 66"/>
                <a:gd name="T23" fmla="*/ 14 h 29"/>
                <a:gd name="T24" fmla="*/ 52 w 66"/>
                <a:gd name="T25" fmla="*/ 7 h 29"/>
                <a:gd name="T26" fmla="*/ 41 w 66"/>
                <a:gd name="T27" fmla="*/ 2 h 29"/>
                <a:gd name="T28" fmla="*/ 27 w 66"/>
                <a:gd name="T29" fmla="*/ 0 h 29"/>
                <a:gd name="T30" fmla="*/ 16 w 66"/>
                <a:gd name="T31" fmla="*/ 0 h 29"/>
                <a:gd name="T32" fmla="*/ 16 w 66"/>
                <a:gd name="T33" fmla="*/ 0 h 29"/>
                <a:gd name="T34" fmla="*/ 5 w 66"/>
                <a:gd name="T35" fmla="*/ 0 h 29"/>
                <a:gd name="T36" fmla="*/ 0 w 66"/>
                <a:gd name="T37" fmla="*/ 5 h 29"/>
                <a:gd name="T38" fmla="*/ 0 w 66"/>
                <a:gd name="T39" fmla="*/ 9 h 29"/>
                <a:gd name="T40" fmla="*/ 5 w 66"/>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29">
                  <a:moveTo>
                    <a:pt x="5" y="14"/>
                  </a:moveTo>
                  <a:lnTo>
                    <a:pt x="5" y="14"/>
                  </a:lnTo>
                  <a:lnTo>
                    <a:pt x="14" y="20"/>
                  </a:lnTo>
                  <a:lnTo>
                    <a:pt x="27" y="25"/>
                  </a:lnTo>
                  <a:lnTo>
                    <a:pt x="39" y="27"/>
                  </a:lnTo>
                  <a:lnTo>
                    <a:pt x="52" y="29"/>
                  </a:lnTo>
                  <a:lnTo>
                    <a:pt x="61" y="27"/>
                  </a:lnTo>
                  <a:lnTo>
                    <a:pt x="66" y="25"/>
                  </a:lnTo>
                  <a:lnTo>
                    <a:pt x="66" y="20"/>
                  </a:lnTo>
                  <a:lnTo>
                    <a:pt x="61" y="14"/>
                  </a:lnTo>
                  <a:lnTo>
                    <a:pt x="52" y="7"/>
                  </a:lnTo>
                  <a:lnTo>
                    <a:pt x="41" y="2"/>
                  </a:lnTo>
                  <a:lnTo>
                    <a:pt x="27" y="0"/>
                  </a:lnTo>
                  <a:lnTo>
                    <a:pt x="16" y="0"/>
                  </a:lnTo>
                  <a:lnTo>
                    <a:pt x="5" y="0"/>
                  </a:lnTo>
                  <a:lnTo>
                    <a:pt x="0" y="5"/>
                  </a:lnTo>
                  <a:lnTo>
                    <a:pt x="0"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5" name="Freeform 762">
              <a:extLst>
                <a:ext uri="{FF2B5EF4-FFF2-40B4-BE49-F238E27FC236}">
                  <a16:creationId xmlns:a16="http://schemas.microsoft.com/office/drawing/2014/main" xmlns="" id="{E7CEB3EB-7B87-3E4C-90C1-E507784F3F36}"/>
                </a:ext>
              </a:extLst>
            </p:cNvPr>
            <p:cNvSpPr>
              <a:spLocks/>
            </p:cNvSpPr>
            <p:nvPr/>
          </p:nvSpPr>
          <p:spPr bwMode="auto">
            <a:xfrm>
              <a:off x="5015" y="3555"/>
              <a:ext cx="65" cy="29"/>
            </a:xfrm>
            <a:custGeom>
              <a:avLst/>
              <a:gdLst>
                <a:gd name="T0" fmla="*/ 7 w 65"/>
                <a:gd name="T1" fmla="*/ 16 h 29"/>
                <a:gd name="T2" fmla="*/ 7 w 65"/>
                <a:gd name="T3" fmla="*/ 16 h 29"/>
                <a:gd name="T4" fmla="*/ 16 w 65"/>
                <a:gd name="T5" fmla="*/ 23 h 29"/>
                <a:gd name="T6" fmla="*/ 27 w 65"/>
                <a:gd name="T7" fmla="*/ 27 h 29"/>
                <a:gd name="T8" fmla="*/ 38 w 65"/>
                <a:gd name="T9" fmla="*/ 29 h 29"/>
                <a:gd name="T10" fmla="*/ 49 w 65"/>
                <a:gd name="T11" fmla="*/ 29 h 29"/>
                <a:gd name="T12" fmla="*/ 49 w 65"/>
                <a:gd name="T13" fmla="*/ 29 h 29"/>
                <a:gd name="T14" fmla="*/ 58 w 65"/>
                <a:gd name="T15" fmla="*/ 29 h 29"/>
                <a:gd name="T16" fmla="*/ 63 w 65"/>
                <a:gd name="T17" fmla="*/ 25 h 29"/>
                <a:gd name="T18" fmla="*/ 65 w 65"/>
                <a:gd name="T19" fmla="*/ 20 h 29"/>
                <a:gd name="T20" fmla="*/ 58 w 65"/>
                <a:gd name="T21" fmla="*/ 16 h 29"/>
                <a:gd name="T22" fmla="*/ 58 w 65"/>
                <a:gd name="T23" fmla="*/ 16 h 29"/>
                <a:gd name="T24" fmla="*/ 49 w 65"/>
                <a:gd name="T25" fmla="*/ 9 h 29"/>
                <a:gd name="T26" fmla="*/ 38 w 65"/>
                <a:gd name="T27" fmla="*/ 5 h 29"/>
                <a:gd name="T28" fmla="*/ 27 w 65"/>
                <a:gd name="T29" fmla="*/ 2 h 29"/>
                <a:gd name="T30" fmla="*/ 16 w 65"/>
                <a:gd name="T31" fmla="*/ 0 h 29"/>
                <a:gd name="T32" fmla="*/ 16 w 65"/>
                <a:gd name="T33" fmla="*/ 0 h 29"/>
                <a:gd name="T34" fmla="*/ 7 w 65"/>
                <a:gd name="T35" fmla="*/ 2 h 29"/>
                <a:gd name="T36" fmla="*/ 2 w 65"/>
                <a:gd name="T37" fmla="*/ 5 h 29"/>
                <a:gd name="T38" fmla="*/ 0 w 65"/>
                <a:gd name="T39" fmla="*/ 9 h 29"/>
                <a:gd name="T40" fmla="*/ 7 w 65"/>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
                  <a:moveTo>
                    <a:pt x="7" y="16"/>
                  </a:moveTo>
                  <a:lnTo>
                    <a:pt x="7" y="16"/>
                  </a:lnTo>
                  <a:lnTo>
                    <a:pt x="16" y="23"/>
                  </a:lnTo>
                  <a:lnTo>
                    <a:pt x="27" y="27"/>
                  </a:lnTo>
                  <a:lnTo>
                    <a:pt x="38" y="29"/>
                  </a:lnTo>
                  <a:lnTo>
                    <a:pt x="49" y="29"/>
                  </a:lnTo>
                  <a:lnTo>
                    <a:pt x="58" y="29"/>
                  </a:lnTo>
                  <a:lnTo>
                    <a:pt x="63" y="25"/>
                  </a:lnTo>
                  <a:lnTo>
                    <a:pt x="65" y="20"/>
                  </a:lnTo>
                  <a:lnTo>
                    <a:pt x="58" y="16"/>
                  </a:lnTo>
                  <a:lnTo>
                    <a:pt x="49" y="9"/>
                  </a:lnTo>
                  <a:lnTo>
                    <a:pt x="38" y="5"/>
                  </a:lnTo>
                  <a:lnTo>
                    <a:pt x="27" y="2"/>
                  </a:lnTo>
                  <a:lnTo>
                    <a:pt x="16" y="0"/>
                  </a:lnTo>
                  <a:lnTo>
                    <a:pt x="7" y="2"/>
                  </a:lnTo>
                  <a:lnTo>
                    <a:pt x="2" y="5"/>
                  </a:lnTo>
                  <a:lnTo>
                    <a:pt x="0"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6" name="Freeform 763">
              <a:extLst>
                <a:ext uri="{FF2B5EF4-FFF2-40B4-BE49-F238E27FC236}">
                  <a16:creationId xmlns:a16="http://schemas.microsoft.com/office/drawing/2014/main" xmlns="" id="{F43B3B33-3E9F-CB43-B31A-96927A9B5BE2}"/>
                </a:ext>
              </a:extLst>
            </p:cNvPr>
            <p:cNvSpPr>
              <a:spLocks/>
            </p:cNvSpPr>
            <p:nvPr/>
          </p:nvSpPr>
          <p:spPr bwMode="auto">
            <a:xfrm>
              <a:off x="5015" y="3555"/>
              <a:ext cx="65" cy="29"/>
            </a:xfrm>
            <a:custGeom>
              <a:avLst/>
              <a:gdLst>
                <a:gd name="T0" fmla="*/ 7 w 65"/>
                <a:gd name="T1" fmla="*/ 16 h 29"/>
                <a:gd name="T2" fmla="*/ 7 w 65"/>
                <a:gd name="T3" fmla="*/ 16 h 29"/>
                <a:gd name="T4" fmla="*/ 16 w 65"/>
                <a:gd name="T5" fmla="*/ 23 h 29"/>
                <a:gd name="T6" fmla="*/ 27 w 65"/>
                <a:gd name="T7" fmla="*/ 27 h 29"/>
                <a:gd name="T8" fmla="*/ 38 w 65"/>
                <a:gd name="T9" fmla="*/ 29 h 29"/>
                <a:gd name="T10" fmla="*/ 49 w 65"/>
                <a:gd name="T11" fmla="*/ 29 h 29"/>
                <a:gd name="T12" fmla="*/ 49 w 65"/>
                <a:gd name="T13" fmla="*/ 29 h 29"/>
                <a:gd name="T14" fmla="*/ 58 w 65"/>
                <a:gd name="T15" fmla="*/ 29 h 29"/>
                <a:gd name="T16" fmla="*/ 63 w 65"/>
                <a:gd name="T17" fmla="*/ 25 h 29"/>
                <a:gd name="T18" fmla="*/ 65 w 65"/>
                <a:gd name="T19" fmla="*/ 20 h 29"/>
                <a:gd name="T20" fmla="*/ 58 w 65"/>
                <a:gd name="T21" fmla="*/ 16 h 29"/>
                <a:gd name="T22" fmla="*/ 58 w 65"/>
                <a:gd name="T23" fmla="*/ 16 h 29"/>
                <a:gd name="T24" fmla="*/ 49 w 65"/>
                <a:gd name="T25" fmla="*/ 9 h 29"/>
                <a:gd name="T26" fmla="*/ 38 w 65"/>
                <a:gd name="T27" fmla="*/ 5 h 29"/>
                <a:gd name="T28" fmla="*/ 27 w 65"/>
                <a:gd name="T29" fmla="*/ 2 h 29"/>
                <a:gd name="T30" fmla="*/ 16 w 65"/>
                <a:gd name="T31" fmla="*/ 0 h 29"/>
                <a:gd name="T32" fmla="*/ 16 w 65"/>
                <a:gd name="T33" fmla="*/ 0 h 29"/>
                <a:gd name="T34" fmla="*/ 7 w 65"/>
                <a:gd name="T35" fmla="*/ 2 h 29"/>
                <a:gd name="T36" fmla="*/ 2 w 65"/>
                <a:gd name="T37" fmla="*/ 5 h 29"/>
                <a:gd name="T38" fmla="*/ 0 w 65"/>
                <a:gd name="T39" fmla="*/ 9 h 29"/>
                <a:gd name="T40" fmla="*/ 7 w 65"/>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9">
                  <a:moveTo>
                    <a:pt x="7" y="16"/>
                  </a:moveTo>
                  <a:lnTo>
                    <a:pt x="7" y="16"/>
                  </a:lnTo>
                  <a:lnTo>
                    <a:pt x="16" y="23"/>
                  </a:lnTo>
                  <a:lnTo>
                    <a:pt x="27" y="27"/>
                  </a:lnTo>
                  <a:lnTo>
                    <a:pt x="38" y="29"/>
                  </a:lnTo>
                  <a:lnTo>
                    <a:pt x="49" y="29"/>
                  </a:lnTo>
                  <a:lnTo>
                    <a:pt x="58" y="29"/>
                  </a:lnTo>
                  <a:lnTo>
                    <a:pt x="63" y="25"/>
                  </a:lnTo>
                  <a:lnTo>
                    <a:pt x="65" y="20"/>
                  </a:lnTo>
                  <a:lnTo>
                    <a:pt x="58" y="16"/>
                  </a:lnTo>
                  <a:lnTo>
                    <a:pt x="49" y="9"/>
                  </a:lnTo>
                  <a:lnTo>
                    <a:pt x="38" y="5"/>
                  </a:lnTo>
                  <a:lnTo>
                    <a:pt x="27" y="2"/>
                  </a:lnTo>
                  <a:lnTo>
                    <a:pt x="16" y="0"/>
                  </a:lnTo>
                  <a:lnTo>
                    <a:pt x="7" y="2"/>
                  </a:lnTo>
                  <a:lnTo>
                    <a:pt x="2" y="5"/>
                  </a:lnTo>
                  <a:lnTo>
                    <a:pt x="0"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7" name="Freeform 764">
              <a:extLst>
                <a:ext uri="{FF2B5EF4-FFF2-40B4-BE49-F238E27FC236}">
                  <a16:creationId xmlns:a16="http://schemas.microsoft.com/office/drawing/2014/main" xmlns="" id="{0FD4C6EF-5CFB-CE4F-8145-8D7E38D0AB9C}"/>
                </a:ext>
              </a:extLst>
            </p:cNvPr>
            <p:cNvSpPr>
              <a:spLocks/>
            </p:cNvSpPr>
            <p:nvPr/>
          </p:nvSpPr>
          <p:spPr bwMode="auto">
            <a:xfrm>
              <a:off x="4963" y="3557"/>
              <a:ext cx="63" cy="30"/>
            </a:xfrm>
            <a:custGeom>
              <a:avLst/>
              <a:gdLst>
                <a:gd name="T0" fmla="*/ 5 w 63"/>
                <a:gd name="T1" fmla="*/ 14 h 30"/>
                <a:gd name="T2" fmla="*/ 5 w 63"/>
                <a:gd name="T3" fmla="*/ 14 h 30"/>
                <a:gd name="T4" fmla="*/ 14 w 63"/>
                <a:gd name="T5" fmla="*/ 21 h 30"/>
                <a:gd name="T6" fmla="*/ 25 w 63"/>
                <a:gd name="T7" fmla="*/ 25 h 30"/>
                <a:gd name="T8" fmla="*/ 36 w 63"/>
                <a:gd name="T9" fmla="*/ 27 h 30"/>
                <a:gd name="T10" fmla="*/ 47 w 63"/>
                <a:gd name="T11" fmla="*/ 30 h 30"/>
                <a:gd name="T12" fmla="*/ 47 w 63"/>
                <a:gd name="T13" fmla="*/ 30 h 30"/>
                <a:gd name="T14" fmla="*/ 56 w 63"/>
                <a:gd name="T15" fmla="*/ 27 h 30"/>
                <a:gd name="T16" fmla="*/ 63 w 63"/>
                <a:gd name="T17" fmla="*/ 25 h 30"/>
                <a:gd name="T18" fmla="*/ 63 w 63"/>
                <a:gd name="T19" fmla="*/ 21 h 30"/>
                <a:gd name="T20" fmla="*/ 56 w 63"/>
                <a:gd name="T21" fmla="*/ 14 h 30"/>
                <a:gd name="T22" fmla="*/ 56 w 63"/>
                <a:gd name="T23" fmla="*/ 14 h 30"/>
                <a:gd name="T24" fmla="*/ 50 w 63"/>
                <a:gd name="T25" fmla="*/ 7 h 30"/>
                <a:gd name="T26" fmla="*/ 38 w 63"/>
                <a:gd name="T27" fmla="*/ 3 h 30"/>
                <a:gd name="T28" fmla="*/ 25 w 63"/>
                <a:gd name="T29" fmla="*/ 0 h 30"/>
                <a:gd name="T30" fmla="*/ 14 w 63"/>
                <a:gd name="T31" fmla="*/ 0 h 30"/>
                <a:gd name="T32" fmla="*/ 14 w 63"/>
                <a:gd name="T33" fmla="*/ 0 h 30"/>
                <a:gd name="T34" fmla="*/ 5 w 63"/>
                <a:gd name="T35" fmla="*/ 0 h 30"/>
                <a:gd name="T36" fmla="*/ 0 w 63"/>
                <a:gd name="T37" fmla="*/ 5 h 30"/>
                <a:gd name="T38" fmla="*/ 0 w 63"/>
                <a:gd name="T39" fmla="*/ 9 h 30"/>
                <a:gd name="T40" fmla="*/ 5 w 63"/>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0">
                  <a:moveTo>
                    <a:pt x="5" y="14"/>
                  </a:moveTo>
                  <a:lnTo>
                    <a:pt x="5" y="14"/>
                  </a:lnTo>
                  <a:lnTo>
                    <a:pt x="14" y="21"/>
                  </a:lnTo>
                  <a:lnTo>
                    <a:pt x="25" y="25"/>
                  </a:lnTo>
                  <a:lnTo>
                    <a:pt x="36" y="27"/>
                  </a:lnTo>
                  <a:lnTo>
                    <a:pt x="47" y="30"/>
                  </a:lnTo>
                  <a:lnTo>
                    <a:pt x="56" y="27"/>
                  </a:lnTo>
                  <a:lnTo>
                    <a:pt x="63" y="25"/>
                  </a:lnTo>
                  <a:lnTo>
                    <a:pt x="63" y="21"/>
                  </a:lnTo>
                  <a:lnTo>
                    <a:pt x="56" y="14"/>
                  </a:lnTo>
                  <a:lnTo>
                    <a:pt x="50" y="7"/>
                  </a:lnTo>
                  <a:lnTo>
                    <a:pt x="38" y="3"/>
                  </a:lnTo>
                  <a:lnTo>
                    <a:pt x="25" y="0"/>
                  </a:lnTo>
                  <a:lnTo>
                    <a:pt x="14" y="0"/>
                  </a:lnTo>
                  <a:lnTo>
                    <a:pt x="5" y="0"/>
                  </a:lnTo>
                  <a:lnTo>
                    <a:pt x="0" y="5"/>
                  </a:lnTo>
                  <a:lnTo>
                    <a:pt x="0"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8" name="Freeform 765">
              <a:extLst>
                <a:ext uri="{FF2B5EF4-FFF2-40B4-BE49-F238E27FC236}">
                  <a16:creationId xmlns:a16="http://schemas.microsoft.com/office/drawing/2014/main" xmlns="" id="{C45B4140-5902-D543-8126-64D9E57837B1}"/>
                </a:ext>
              </a:extLst>
            </p:cNvPr>
            <p:cNvSpPr>
              <a:spLocks/>
            </p:cNvSpPr>
            <p:nvPr/>
          </p:nvSpPr>
          <p:spPr bwMode="auto">
            <a:xfrm>
              <a:off x="4963" y="3557"/>
              <a:ext cx="63" cy="30"/>
            </a:xfrm>
            <a:custGeom>
              <a:avLst/>
              <a:gdLst>
                <a:gd name="T0" fmla="*/ 5 w 63"/>
                <a:gd name="T1" fmla="*/ 14 h 30"/>
                <a:gd name="T2" fmla="*/ 5 w 63"/>
                <a:gd name="T3" fmla="*/ 14 h 30"/>
                <a:gd name="T4" fmla="*/ 14 w 63"/>
                <a:gd name="T5" fmla="*/ 21 h 30"/>
                <a:gd name="T6" fmla="*/ 25 w 63"/>
                <a:gd name="T7" fmla="*/ 25 h 30"/>
                <a:gd name="T8" fmla="*/ 36 w 63"/>
                <a:gd name="T9" fmla="*/ 27 h 30"/>
                <a:gd name="T10" fmla="*/ 47 w 63"/>
                <a:gd name="T11" fmla="*/ 30 h 30"/>
                <a:gd name="T12" fmla="*/ 47 w 63"/>
                <a:gd name="T13" fmla="*/ 30 h 30"/>
                <a:gd name="T14" fmla="*/ 56 w 63"/>
                <a:gd name="T15" fmla="*/ 27 h 30"/>
                <a:gd name="T16" fmla="*/ 63 w 63"/>
                <a:gd name="T17" fmla="*/ 25 h 30"/>
                <a:gd name="T18" fmla="*/ 63 w 63"/>
                <a:gd name="T19" fmla="*/ 21 h 30"/>
                <a:gd name="T20" fmla="*/ 56 w 63"/>
                <a:gd name="T21" fmla="*/ 14 h 30"/>
                <a:gd name="T22" fmla="*/ 56 w 63"/>
                <a:gd name="T23" fmla="*/ 14 h 30"/>
                <a:gd name="T24" fmla="*/ 50 w 63"/>
                <a:gd name="T25" fmla="*/ 7 h 30"/>
                <a:gd name="T26" fmla="*/ 38 w 63"/>
                <a:gd name="T27" fmla="*/ 3 h 30"/>
                <a:gd name="T28" fmla="*/ 25 w 63"/>
                <a:gd name="T29" fmla="*/ 0 h 30"/>
                <a:gd name="T30" fmla="*/ 14 w 63"/>
                <a:gd name="T31" fmla="*/ 0 h 30"/>
                <a:gd name="T32" fmla="*/ 14 w 63"/>
                <a:gd name="T33" fmla="*/ 0 h 30"/>
                <a:gd name="T34" fmla="*/ 5 w 63"/>
                <a:gd name="T35" fmla="*/ 0 h 30"/>
                <a:gd name="T36" fmla="*/ 0 w 63"/>
                <a:gd name="T37" fmla="*/ 5 h 30"/>
                <a:gd name="T38" fmla="*/ 0 w 63"/>
                <a:gd name="T39" fmla="*/ 9 h 30"/>
                <a:gd name="T40" fmla="*/ 5 w 63"/>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0">
                  <a:moveTo>
                    <a:pt x="5" y="14"/>
                  </a:moveTo>
                  <a:lnTo>
                    <a:pt x="5" y="14"/>
                  </a:lnTo>
                  <a:lnTo>
                    <a:pt x="14" y="21"/>
                  </a:lnTo>
                  <a:lnTo>
                    <a:pt x="25" y="25"/>
                  </a:lnTo>
                  <a:lnTo>
                    <a:pt x="36" y="27"/>
                  </a:lnTo>
                  <a:lnTo>
                    <a:pt x="47" y="30"/>
                  </a:lnTo>
                  <a:lnTo>
                    <a:pt x="56" y="27"/>
                  </a:lnTo>
                  <a:lnTo>
                    <a:pt x="63" y="25"/>
                  </a:lnTo>
                  <a:lnTo>
                    <a:pt x="63" y="21"/>
                  </a:lnTo>
                  <a:lnTo>
                    <a:pt x="56" y="14"/>
                  </a:lnTo>
                  <a:lnTo>
                    <a:pt x="50" y="7"/>
                  </a:lnTo>
                  <a:lnTo>
                    <a:pt x="38" y="3"/>
                  </a:lnTo>
                  <a:lnTo>
                    <a:pt x="25" y="0"/>
                  </a:lnTo>
                  <a:lnTo>
                    <a:pt x="14" y="0"/>
                  </a:lnTo>
                  <a:lnTo>
                    <a:pt x="5" y="0"/>
                  </a:lnTo>
                  <a:lnTo>
                    <a:pt x="0" y="5"/>
                  </a:lnTo>
                  <a:lnTo>
                    <a:pt x="0"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49" name="Freeform 766">
              <a:extLst>
                <a:ext uri="{FF2B5EF4-FFF2-40B4-BE49-F238E27FC236}">
                  <a16:creationId xmlns:a16="http://schemas.microsoft.com/office/drawing/2014/main" xmlns="" id="{BCAB5437-4ECB-B44E-8F44-C45AC6CB326E}"/>
                </a:ext>
              </a:extLst>
            </p:cNvPr>
            <p:cNvSpPr>
              <a:spLocks/>
            </p:cNvSpPr>
            <p:nvPr/>
          </p:nvSpPr>
          <p:spPr bwMode="auto">
            <a:xfrm>
              <a:off x="4911" y="3557"/>
              <a:ext cx="61" cy="30"/>
            </a:xfrm>
            <a:custGeom>
              <a:avLst/>
              <a:gdLst>
                <a:gd name="T0" fmla="*/ 5 w 61"/>
                <a:gd name="T1" fmla="*/ 16 h 30"/>
                <a:gd name="T2" fmla="*/ 5 w 61"/>
                <a:gd name="T3" fmla="*/ 16 h 30"/>
                <a:gd name="T4" fmla="*/ 12 w 61"/>
                <a:gd name="T5" fmla="*/ 21 h 30"/>
                <a:gd name="T6" fmla="*/ 23 w 61"/>
                <a:gd name="T7" fmla="*/ 25 h 30"/>
                <a:gd name="T8" fmla="*/ 36 w 61"/>
                <a:gd name="T9" fmla="*/ 27 h 30"/>
                <a:gd name="T10" fmla="*/ 48 w 61"/>
                <a:gd name="T11" fmla="*/ 30 h 30"/>
                <a:gd name="T12" fmla="*/ 48 w 61"/>
                <a:gd name="T13" fmla="*/ 30 h 30"/>
                <a:gd name="T14" fmla="*/ 57 w 61"/>
                <a:gd name="T15" fmla="*/ 27 h 30"/>
                <a:gd name="T16" fmla="*/ 61 w 61"/>
                <a:gd name="T17" fmla="*/ 25 h 30"/>
                <a:gd name="T18" fmla="*/ 61 w 61"/>
                <a:gd name="T19" fmla="*/ 21 h 30"/>
                <a:gd name="T20" fmla="*/ 57 w 61"/>
                <a:gd name="T21" fmla="*/ 14 h 30"/>
                <a:gd name="T22" fmla="*/ 57 w 61"/>
                <a:gd name="T23" fmla="*/ 14 h 30"/>
                <a:gd name="T24" fmla="*/ 48 w 61"/>
                <a:gd name="T25" fmla="*/ 9 h 30"/>
                <a:gd name="T26" fmla="*/ 36 w 61"/>
                <a:gd name="T27" fmla="*/ 5 h 30"/>
                <a:gd name="T28" fmla="*/ 25 w 61"/>
                <a:gd name="T29" fmla="*/ 0 h 30"/>
                <a:gd name="T30" fmla="*/ 14 w 61"/>
                <a:gd name="T31" fmla="*/ 0 h 30"/>
                <a:gd name="T32" fmla="*/ 14 w 61"/>
                <a:gd name="T33" fmla="*/ 0 h 30"/>
                <a:gd name="T34" fmla="*/ 5 w 61"/>
                <a:gd name="T35" fmla="*/ 0 h 30"/>
                <a:gd name="T36" fmla="*/ 0 w 61"/>
                <a:gd name="T37" fmla="*/ 5 h 30"/>
                <a:gd name="T38" fmla="*/ 0 w 61"/>
                <a:gd name="T39" fmla="*/ 9 h 30"/>
                <a:gd name="T40" fmla="*/ 5 w 61"/>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0">
                  <a:moveTo>
                    <a:pt x="5" y="16"/>
                  </a:moveTo>
                  <a:lnTo>
                    <a:pt x="5" y="16"/>
                  </a:lnTo>
                  <a:lnTo>
                    <a:pt x="12" y="21"/>
                  </a:lnTo>
                  <a:lnTo>
                    <a:pt x="23" y="25"/>
                  </a:lnTo>
                  <a:lnTo>
                    <a:pt x="36" y="27"/>
                  </a:lnTo>
                  <a:lnTo>
                    <a:pt x="48" y="30"/>
                  </a:lnTo>
                  <a:lnTo>
                    <a:pt x="57" y="27"/>
                  </a:lnTo>
                  <a:lnTo>
                    <a:pt x="61" y="25"/>
                  </a:lnTo>
                  <a:lnTo>
                    <a:pt x="61" y="21"/>
                  </a:lnTo>
                  <a:lnTo>
                    <a:pt x="57" y="14"/>
                  </a:lnTo>
                  <a:lnTo>
                    <a:pt x="48" y="9"/>
                  </a:lnTo>
                  <a:lnTo>
                    <a:pt x="36" y="5"/>
                  </a:lnTo>
                  <a:lnTo>
                    <a:pt x="25" y="0"/>
                  </a:lnTo>
                  <a:lnTo>
                    <a:pt x="14" y="0"/>
                  </a:lnTo>
                  <a:lnTo>
                    <a:pt x="5" y="0"/>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0" name="Freeform 767">
              <a:extLst>
                <a:ext uri="{FF2B5EF4-FFF2-40B4-BE49-F238E27FC236}">
                  <a16:creationId xmlns:a16="http://schemas.microsoft.com/office/drawing/2014/main" xmlns="" id="{4741D75B-18C0-1E49-9D77-4F9A68B07413}"/>
                </a:ext>
              </a:extLst>
            </p:cNvPr>
            <p:cNvSpPr>
              <a:spLocks/>
            </p:cNvSpPr>
            <p:nvPr/>
          </p:nvSpPr>
          <p:spPr bwMode="auto">
            <a:xfrm>
              <a:off x="4911" y="3557"/>
              <a:ext cx="61" cy="30"/>
            </a:xfrm>
            <a:custGeom>
              <a:avLst/>
              <a:gdLst>
                <a:gd name="T0" fmla="*/ 5 w 61"/>
                <a:gd name="T1" fmla="*/ 16 h 30"/>
                <a:gd name="T2" fmla="*/ 5 w 61"/>
                <a:gd name="T3" fmla="*/ 16 h 30"/>
                <a:gd name="T4" fmla="*/ 12 w 61"/>
                <a:gd name="T5" fmla="*/ 21 h 30"/>
                <a:gd name="T6" fmla="*/ 23 w 61"/>
                <a:gd name="T7" fmla="*/ 25 h 30"/>
                <a:gd name="T8" fmla="*/ 36 w 61"/>
                <a:gd name="T9" fmla="*/ 27 h 30"/>
                <a:gd name="T10" fmla="*/ 48 w 61"/>
                <a:gd name="T11" fmla="*/ 30 h 30"/>
                <a:gd name="T12" fmla="*/ 48 w 61"/>
                <a:gd name="T13" fmla="*/ 30 h 30"/>
                <a:gd name="T14" fmla="*/ 57 w 61"/>
                <a:gd name="T15" fmla="*/ 27 h 30"/>
                <a:gd name="T16" fmla="*/ 61 w 61"/>
                <a:gd name="T17" fmla="*/ 25 h 30"/>
                <a:gd name="T18" fmla="*/ 61 w 61"/>
                <a:gd name="T19" fmla="*/ 21 h 30"/>
                <a:gd name="T20" fmla="*/ 57 w 61"/>
                <a:gd name="T21" fmla="*/ 14 h 30"/>
                <a:gd name="T22" fmla="*/ 57 w 61"/>
                <a:gd name="T23" fmla="*/ 14 h 30"/>
                <a:gd name="T24" fmla="*/ 48 w 61"/>
                <a:gd name="T25" fmla="*/ 9 h 30"/>
                <a:gd name="T26" fmla="*/ 36 w 61"/>
                <a:gd name="T27" fmla="*/ 5 h 30"/>
                <a:gd name="T28" fmla="*/ 25 w 61"/>
                <a:gd name="T29" fmla="*/ 0 h 30"/>
                <a:gd name="T30" fmla="*/ 14 w 61"/>
                <a:gd name="T31" fmla="*/ 0 h 30"/>
                <a:gd name="T32" fmla="*/ 14 w 61"/>
                <a:gd name="T33" fmla="*/ 0 h 30"/>
                <a:gd name="T34" fmla="*/ 5 w 61"/>
                <a:gd name="T35" fmla="*/ 0 h 30"/>
                <a:gd name="T36" fmla="*/ 0 w 61"/>
                <a:gd name="T37" fmla="*/ 5 h 30"/>
                <a:gd name="T38" fmla="*/ 0 w 61"/>
                <a:gd name="T39" fmla="*/ 9 h 30"/>
                <a:gd name="T40" fmla="*/ 5 w 61"/>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30">
                  <a:moveTo>
                    <a:pt x="5" y="16"/>
                  </a:moveTo>
                  <a:lnTo>
                    <a:pt x="5" y="16"/>
                  </a:lnTo>
                  <a:lnTo>
                    <a:pt x="12" y="21"/>
                  </a:lnTo>
                  <a:lnTo>
                    <a:pt x="23" y="25"/>
                  </a:lnTo>
                  <a:lnTo>
                    <a:pt x="36" y="27"/>
                  </a:lnTo>
                  <a:lnTo>
                    <a:pt x="48" y="30"/>
                  </a:lnTo>
                  <a:lnTo>
                    <a:pt x="57" y="27"/>
                  </a:lnTo>
                  <a:lnTo>
                    <a:pt x="61" y="25"/>
                  </a:lnTo>
                  <a:lnTo>
                    <a:pt x="61" y="21"/>
                  </a:lnTo>
                  <a:lnTo>
                    <a:pt x="57" y="14"/>
                  </a:lnTo>
                  <a:lnTo>
                    <a:pt x="48" y="9"/>
                  </a:lnTo>
                  <a:lnTo>
                    <a:pt x="36" y="5"/>
                  </a:lnTo>
                  <a:lnTo>
                    <a:pt x="25" y="0"/>
                  </a:lnTo>
                  <a:lnTo>
                    <a:pt x="14" y="0"/>
                  </a:lnTo>
                  <a:lnTo>
                    <a:pt x="5" y="0"/>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1" name="Freeform 768">
              <a:extLst>
                <a:ext uri="{FF2B5EF4-FFF2-40B4-BE49-F238E27FC236}">
                  <a16:creationId xmlns:a16="http://schemas.microsoft.com/office/drawing/2014/main" xmlns="" id="{077739A9-9607-4C48-B86A-6AE99BB6C6D5}"/>
                </a:ext>
              </a:extLst>
            </p:cNvPr>
            <p:cNvSpPr>
              <a:spLocks/>
            </p:cNvSpPr>
            <p:nvPr/>
          </p:nvSpPr>
          <p:spPr bwMode="auto">
            <a:xfrm>
              <a:off x="4857" y="3557"/>
              <a:ext cx="63" cy="30"/>
            </a:xfrm>
            <a:custGeom>
              <a:avLst/>
              <a:gdLst>
                <a:gd name="T0" fmla="*/ 7 w 63"/>
                <a:gd name="T1" fmla="*/ 16 h 30"/>
                <a:gd name="T2" fmla="*/ 7 w 63"/>
                <a:gd name="T3" fmla="*/ 16 h 30"/>
                <a:gd name="T4" fmla="*/ 14 w 63"/>
                <a:gd name="T5" fmla="*/ 21 h 30"/>
                <a:gd name="T6" fmla="*/ 25 w 63"/>
                <a:gd name="T7" fmla="*/ 25 h 30"/>
                <a:gd name="T8" fmla="*/ 36 w 63"/>
                <a:gd name="T9" fmla="*/ 30 h 30"/>
                <a:gd name="T10" fmla="*/ 50 w 63"/>
                <a:gd name="T11" fmla="*/ 30 h 30"/>
                <a:gd name="T12" fmla="*/ 50 w 63"/>
                <a:gd name="T13" fmla="*/ 30 h 30"/>
                <a:gd name="T14" fmla="*/ 57 w 63"/>
                <a:gd name="T15" fmla="*/ 30 h 30"/>
                <a:gd name="T16" fmla="*/ 61 w 63"/>
                <a:gd name="T17" fmla="*/ 25 h 30"/>
                <a:gd name="T18" fmla="*/ 63 w 63"/>
                <a:gd name="T19" fmla="*/ 21 h 30"/>
                <a:gd name="T20" fmla="*/ 57 w 63"/>
                <a:gd name="T21" fmla="*/ 16 h 30"/>
                <a:gd name="T22" fmla="*/ 57 w 63"/>
                <a:gd name="T23" fmla="*/ 16 h 30"/>
                <a:gd name="T24" fmla="*/ 50 w 63"/>
                <a:gd name="T25" fmla="*/ 9 h 30"/>
                <a:gd name="T26" fmla="*/ 39 w 63"/>
                <a:gd name="T27" fmla="*/ 5 h 30"/>
                <a:gd name="T28" fmla="*/ 27 w 63"/>
                <a:gd name="T29" fmla="*/ 3 h 30"/>
                <a:gd name="T30" fmla="*/ 14 w 63"/>
                <a:gd name="T31" fmla="*/ 0 h 30"/>
                <a:gd name="T32" fmla="*/ 14 w 63"/>
                <a:gd name="T33" fmla="*/ 0 h 30"/>
                <a:gd name="T34" fmla="*/ 7 w 63"/>
                <a:gd name="T35" fmla="*/ 3 h 30"/>
                <a:gd name="T36" fmla="*/ 3 w 63"/>
                <a:gd name="T37" fmla="*/ 5 h 30"/>
                <a:gd name="T38" fmla="*/ 0 w 63"/>
                <a:gd name="T39" fmla="*/ 9 h 30"/>
                <a:gd name="T40" fmla="*/ 7 w 63"/>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0">
                  <a:moveTo>
                    <a:pt x="7" y="16"/>
                  </a:moveTo>
                  <a:lnTo>
                    <a:pt x="7" y="16"/>
                  </a:lnTo>
                  <a:lnTo>
                    <a:pt x="14" y="21"/>
                  </a:lnTo>
                  <a:lnTo>
                    <a:pt x="25" y="25"/>
                  </a:lnTo>
                  <a:lnTo>
                    <a:pt x="36" y="30"/>
                  </a:lnTo>
                  <a:lnTo>
                    <a:pt x="50" y="30"/>
                  </a:lnTo>
                  <a:lnTo>
                    <a:pt x="57" y="30"/>
                  </a:lnTo>
                  <a:lnTo>
                    <a:pt x="61" y="25"/>
                  </a:lnTo>
                  <a:lnTo>
                    <a:pt x="63" y="21"/>
                  </a:lnTo>
                  <a:lnTo>
                    <a:pt x="57" y="16"/>
                  </a:lnTo>
                  <a:lnTo>
                    <a:pt x="50" y="9"/>
                  </a:lnTo>
                  <a:lnTo>
                    <a:pt x="39" y="5"/>
                  </a:lnTo>
                  <a:lnTo>
                    <a:pt x="27" y="3"/>
                  </a:lnTo>
                  <a:lnTo>
                    <a:pt x="14" y="0"/>
                  </a:lnTo>
                  <a:lnTo>
                    <a:pt x="7" y="3"/>
                  </a:lnTo>
                  <a:lnTo>
                    <a:pt x="3" y="5"/>
                  </a:lnTo>
                  <a:lnTo>
                    <a:pt x="0"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2" name="Freeform 769">
              <a:extLst>
                <a:ext uri="{FF2B5EF4-FFF2-40B4-BE49-F238E27FC236}">
                  <a16:creationId xmlns:a16="http://schemas.microsoft.com/office/drawing/2014/main" xmlns="" id="{F4751019-69BE-2243-8057-4AE3286B8C59}"/>
                </a:ext>
              </a:extLst>
            </p:cNvPr>
            <p:cNvSpPr>
              <a:spLocks/>
            </p:cNvSpPr>
            <p:nvPr/>
          </p:nvSpPr>
          <p:spPr bwMode="auto">
            <a:xfrm>
              <a:off x="4857" y="3557"/>
              <a:ext cx="63" cy="30"/>
            </a:xfrm>
            <a:custGeom>
              <a:avLst/>
              <a:gdLst>
                <a:gd name="T0" fmla="*/ 7 w 63"/>
                <a:gd name="T1" fmla="*/ 16 h 30"/>
                <a:gd name="T2" fmla="*/ 7 w 63"/>
                <a:gd name="T3" fmla="*/ 16 h 30"/>
                <a:gd name="T4" fmla="*/ 14 w 63"/>
                <a:gd name="T5" fmla="*/ 21 h 30"/>
                <a:gd name="T6" fmla="*/ 25 w 63"/>
                <a:gd name="T7" fmla="*/ 25 h 30"/>
                <a:gd name="T8" fmla="*/ 36 w 63"/>
                <a:gd name="T9" fmla="*/ 30 h 30"/>
                <a:gd name="T10" fmla="*/ 50 w 63"/>
                <a:gd name="T11" fmla="*/ 30 h 30"/>
                <a:gd name="T12" fmla="*/ 50 w 63"/>
                <a:gd name="T13" fmla="*/ 30 h 30"/>
                <a:gd name="T14" fmla="*/ 57 w 63"/>
                <a:gd name="T15" fmla="*/ 30 h 30"/>
                <a:gd name="T16" fmla="*/ 61 w 63"/>
                <a:gd name="T17" fmla="*/ 25 h 30"/>
                <a:gd name="T18" fmla="*/ 63 w 63"/>
                <a:gd name="T19" fmla="*/ 21 h 30"/>
                <a:gd name="T20" fmla="*/ 57 w 63"/>
                <a:gd name="T21" fmla="*/ 16 h 30"/>
                <a:gd name="T22" fmla="*/ 57 w 63"/>
                <a:gd name="T23" fmla="*/ 16 h 30"/>
                <a:gd name="T24" fmla="*/ 50 w 63"/>
                <a:gd name="T25" fmla="*/ 9 h 30"/>
                <a:gd name="T26" fmla="*/ 39 w 63"/>
                <a:gd name="T27" fmla="*/ 5 h 30"/>
                <a:gd name="T28" fmla="*/ 27 w 63"/>
                <a:gd name="T29" fmla="*/ 3 h 30"/>
                <a:gd name="T30" fmla="*/ 14 w 63"/>
                <a:gd name="T31" fmla="*/ 0 h 30"/>
                <a:gd name="T32" fmla="*/ 14 w 63"/>
                <a:gd name="T33" fmla="*/ 0 h 30"/>
                <a:gd name="T34" fmla="*/ 7 w 63"/>
                <a:gd name="T35" fmla="*/ 3 h 30"/>
                <a:gd name="T36" fmla="*/ 3 w 63"/>
                <a:gd name="T37" fmla="*/ 5 h 30"/>
                <a:gd name="T38" fmla="*/ 0 w 63"/>
                <a:gd name="T39" fmla="*/ 9 h 30"/>
                <a:gd name="T40" fmla="*/ 7 w 63"/>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30">
                  <a:moveTo>
                    <a:pt x="7" y="16"/>
                  </a:moveTo>
                  <a:lnTo>
                    <a:pt x="7" y="16"/>
                  </a:lnTo>
                  <a:lnTo>
                    <a:pt x="14" y="21"/>
                  </a:lnTo>
                  <a:lnTo>
                    <a:pt x="25" y="25"/>
                  </a:lnTo>
                  <a:lnTo>
                    <a:pt x="36" y="30"/>
                  </a:lnTo>
                  <a:lnTo>
                    <a:pt x="50" y="30"/>
                  </a:lnTo>
                  <a:lnTo>
                    <a:pt x="57" y="30"/>
                  </a:lnTo>
                  <a:lnTo>
                    <a:pt x="61" y="25"/>
                  </a:lnTo>
                  <a:lnTo>
                    <a:pt x="63" y="21"/>
                  </a:lnTo>
                  <a:lnTo>
                    <a:pt x="57" y="16"/>
                  </a:lnTo>
                  <a:lnTo>
                    <a:pt x="50" y="9"/>
                  </a:lnTo>
                  <a:lnTo>
                    <a:pt x="39" y="5"/>
                  </a:lnTo>
                  <a:lnTo>
                    <a:pt x="27" y="3"/>
                  </a:lnTo>
                  <a:lnTo>
                    <a:pt x="14" y="0"/>
                  </a:lnTo>
                  <a:lnTo>
                    <a:pt x="7" y="3"/>
                  </a:lnTo>
                  <a:lnTo>
                    <a:pt x="3" y="5"/>
                  </a:lnTo>
                  <a:lnTo>
                    <a:pt x="0"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3" name="Freeform 770">
              <a:extLst>
                <a:ext uri="{FF2B5EF4-FFF2-40B4-BE49-F238E27FC236}">
                  <a16:creationId xmlns:a16="http://schemas.microsoft.com/office/drawing/2014/main" xmlns="" id="{9F3D5ED3-26C1-4647-B347-52C466FA04D4}"/>
                </a:ext>
              </a:extLst>
            </p:cNvPr>
            <p:cNvSpPr>
              <a:spLocks/>
            </p:cNvSpPr>
            <p:nvPr/>
          </p:nvSpPr>
          <p:spPr bwMode="auto">
            <a:xfrm>
              <a:off x="4607" y="3560"/>
              <a:ext cx="59" cy="29"/>
            </a:xfrm>
            <a:custGeom>
              <a:avLst/>
              <a:gdLst>
                <a:gd name="T0" fmla="*/ 5 w 59"/>
                <a:gd name="T1" fmla="*/ 15 h 29"/>
                <a:gd name="T2" fmla="*/ 5 w 59"/>
                <a:gd name="T3" fmla="*/ 15 h 29"/>
                <a:gd name="T4" fmla="*/ 14 w 59"/>
                <a:gd name="T5" fmla="*/ 22 h 29"/>
                <a:gd name="T6" fmla="*/ 23 w 59"/>
                <a:gd name="T7" fmla="*/ 27 h 29"/>
                <a:gd name="T8" fmla="*/ 34 w 59"/>
                <a:gd name="T9" fmla="*/ 29 h 29"/>
                <a:gd name="T10" fmla="*/ 45 w 59"/>
                <a:gd name="T11" fmla="*/ 29 h 29"/>
                <a:gd name="T12" fmla="*/ 45 w 59"/>
                <a:gd name="T13" fmla="*/ 29 h 29"/>
                <a:gd name="T14" fmla="*/ 54 w 59"/>
                <a:gd name="T15" fmla="*/ 29 h 29"/>
                <a:gd name="T16" fmla="*/ 59 w 59"/>
                <a:gd name="T17" fmla="*/ 24 h 29"/>
                <a:gd name="T18" fmla="*/ 59 w 59"/>
                <a:gd name="T19" fmla="*/ 20 h 29"/>
                <a:gd name="T20" fmla="*/ 54 w 59"/>
                <a:gd name="T21" fmla="*/ 15 h 29"/>
                <a:gd name="T22" fmla="*/ 54 w 59"/>
                <a:gd name="T23" fmla="*/ 15 h 29"/>
                <a:gd name="T24" fmla="*/ 45 w 59"/>
                <a:gd name="T25" fmla="*/ 9 h 29"/>
                <a:gd name="T26" fmla="*/ 36 w 59"/>
                <a:gd name="T27" fmla="*/ 4 h 29"/>
                <a:gd name="T28" fmla="*/ 25 w 59"/>
                <a:gd name="T29" fmla="*/ 2 h 29"/>
                <a:gd name="T30" fmla="*/ 14 w 59"/>
                <a:gd name="T31" fmla="*/ 0 h 29"/>
                <a:gd name="T32" fmla="*/ 14 w 59"/>
                <a:gd name="T33" fmla="*/ 0 h 29"/>
                <a:gd name="T34" fmla="*/ 5 w 59"/>
                <a:gd name="T35" fmla="*/ 2 h 29"/>
                <a:gd name="T36" fmla="*/ 0 w 59"/>
                <a:gd name="T37" fmla="*/ 4 h 29"/>
                <a:gd name="T38" fmla="*/ 0 w 59"/>
                <a:gd name="T39" fmla="*/ 11 h 29"/>
                <a:gd name="T40" fmla="*/ 5 w 59"/>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9">
                  <a:moveTo>
                    <a:pt x="5" y="15"/>
                  </a:moveTo>
                  <a:lnTo>
                    <a:pt x="5" y="15"/>
                  </a:lnTo>
                  <a:lnTo>
                    <a:pt x="14" y="22"/>
                  </a:lnTo>
                  <a:lnTo>
                    <a:pt x="23" y="27"/>
                  </a:lnTo>
                  <a:lnTo>
                    <a:pt x="34" y="29"/>
                  </a:lnTo>
                  <a:lnTo>
                    <a:pt x="45" y="29"/>
                  </a:lnTo>
                  <a:lnTo>
                    <a:pt x="54" y="29"/>
                  </a:lnTo>
                  <a:lnTo>
                    <a:pt x="59" y="24"/>
                  </a:lnTo>
                  <a:lnTo>
                    <a:pt x="59" y="20"/>
                  </a:lnTo>
                  <a:lnTo>
                    <a:pt x="54" y="15"/>
                  </a:lnTo>
                  <a:lnTo>
                    <a:pt x="45" y="9"/>
                  </a:lnTo>
                  <a:lnTo>
                    <a:pt x="36" y="4"/>
                  </a:lnTo>
                  <a:lnTo>
                    <a:pt x="25" y="2"/>
                  </a:lnTo>
                  <a:lnTo>
                    <a:pt x="14" y="0"/>
                  </a:lnTo>
                  <a:lnTo>
                    <a:pt x="5" y="2"/>
                  </a:lnTo>
                  <a:lnTo>
                    <a:pt x="0" y="4"/>
                  </a:lnTo>
                  <a:lnTo>
                    <a:pt x="0" y="11"/>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4" name="Freeform 771">
              <a:extLst>
                <a:ext uri="{FF2B5EF4-FFF2-40B4-BE49-F238E27FC236}">
                  <a16:creationId xmlns:a16="http://schemas.microsoft.com/office/drawing/2014/main" xmlns="" id="{00A69774-2245-734B-BB24-814158D538D8}"/>
                </a:ext>
              </a:extLst>
            </p:cNvPr>
            <p:cNvSpPr>
              <a:spLocks/>
            </p:cNvSpPr>
            <p:nvPr/>
          </p:nvSpPr>
          <p:spPr bwMode="auto">
            <a:xfrm>
              <a:off x="4607" y="3560"/>
              <a:ext cx="59" cy="29"/>
            </a:xfrm>
            <a:custGeom>
              <a:avLst/>
              <a:gdLst>
                <a:gd name="T0" fmla="*/ 5 w 59"/>
                <a:gd name="T1" fmla="*/ 15 h 29"/>
                <a:gd name="T2" fmla="*/ 5 w 59"/>
                <a:gd name="T3" fmla="*/ 15 h 29"/>
                <a:gd name="T4" fmla="*/ 14 w 59"/>
                <a:gd name="T5" fmla="*/ 22 h 29"/>
                <a:gd name="T6" fmla="*/ 23 w 59"/>
                <a:gd name="T7" fmla="*/ 27 h 29"/>
                <a:gd name="T8" fmla="*/ 34 w 59"/>
                <a:gd name="T9" fmla="*/ 29 h 29"/>
                <a:gd name="T10" fmla="*/ 45 w 59"/>
                <a:gd name="T11" fmla="*/ 29 h 29"/>
                <a:gd name="T12" fmla="*/ 45 w 59"/>
                <a:gd name="T13" fmla="*/ 29 h 29"/>
                <a:gd name="T14" fmla="*/ 54 w 59"/>
                <a:gd name="T15" fmla="*/ 29 h 29"/>
                <a:gd name="T16" fmla="*/ 59 w 59"/>
                <a:gd name="T17" fmla="*/ 24 h 29"/>
                <a:gd name="T18" fmla="*/ 59 w 59"/>
                <a:gd name="T19" fmla="*/ 20 h 29"/>
                <a:gd name="T20" fmla="*/ 54 w 59"/>
                <a:gd name="T21" fmla="*/ 15 h 29"/>
                <a:gd name="T22" fmla="*/ 54 w 59"/>
                <a:gd name="T23" fmla="*/ 15 h 29"/>
                <a:gd name="T24" fmla="*/ 45 w 59"/>
                <a:gd name="T25" fmla="*/ 9 h 29"/>
                <a:gd name="T26" fmla="*/ 36 w 59"/>
                <a:gd name="T27" fmla="*/ 4 h 29"/>
                <a:gd name="T28" fmla="*/ 25 w 59"/>
                <a:gd name="T29" fmla="*/ 2 h 29"/>
                <a:gd name="T30" fmla="*/ 14 w 59"/>
                <a:gd name="T31" fmla="*/ 0 h 29"/>
                <a:gd name="T32" fmla="*/ 14 w 59"/>
                <a:gd name="T33" fmla="*/ 0 h 29"/>
                <a:gd name="T34" fmla="*/ 5 w 59"/>
                <a:gd name="T35" fmla="*/ 2 h 29"/>
                <a:gd name="T36" fmla="*/ 0 w 59"/>
                <a:gd name="T37" fmla="*/ 4 h 29"/>
                <a:gd name="T38" fmla="*/ 0 w 59"/>
                <a:gd name="T39" fmla="*/ 11 h 29"/>
                <a:gd name="T40" fmla="*/ 5 w 59"/>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9">
                  <a:moveTo>
                    <a:pt x="5" y="15"/>
                  </a:moveTo>
                  <a:lnTo>
                    <a:pt x="5" y="15"/>
                  </a:lnTo>
                  <a:lnTo>
                    <a:pt x="14" y="22"/>
                  </a:lnTo>
                  <a:lnTo>
                    <a:pt x="23" y="27"/>
                  </a:lnTo>
                  <a:lnTo>
                    <a:pt x="34" y="29"/>
                  </a:lnTo>
                  <a:lnTo>
                    <a:pt x="45" y="29"/>
                  </a:lnTo>
                  <a:lnTo>
                    <a:pt x="54" y="29"/>
                  </a:lnTo>
                  <a:lnTo>
                    <a:pt x="59" y="24"/>
                  </a:lnTo>
                  <a:lnTo>
                    <a:pt x="59" y="20"/>
                  </a:lnTo>
                  <a:lnTo>
                    <a:pt x="54" y="15"/>
                  </a:lnTo>
                  <a:lnTo>
                    <a:pt x="45" y="9"/>
                  </a:lnTo>
                  <a:lnTo>
                    <a:pt x="36" y="4"/>
                  </a:lnTo>
                  <a:lnTo>
                    <a:pt x="25" y="2"/>
                  </a:lnTo>
                  <a:lnTo>
                    <a:pt x="14" y="0"/>
                  </a:lnTo>
                  <a:lnTo>
                    <a:pt x="5" y="2"/>
                  </a:lnTo>
                  <a:lnTo>
                    <a:pt x="0" y="4"/>
                  </a:lnTo>
                  <a:lnTo>
                    <a:pt x="0" y="11"/>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5" name="Freeform 772">
              <a:extLst>
                <a:ext uri="{FF2B5EF4-FFF2-40B4-BE49-F238E27FC236}">
                  <a16:creationId xmlns:a16="http://schemas.microsoft.com/office/drawing/2014/main" xmlns="" id="{6884ADB0-3E71-B342-A98B-4DDEF644F4E1}"/>
                </a:ext>
              </a:extLst>
            </p:cNvPr>
            <p:cNvSpPr>
              <a:spLocks/>
            </p:cNvSpPr>
            <p:nvPr/>
          </p:nvSpPr>
          <p:spPr bwMode="auto">
            <a:xfrm>
              <a:off x="4326" y="3564"/>
              <a:ext cx="52" cy="29"/>
            </a:xfrm>
            <a:custGeom>
              <a:avLst/>
              <a:gdLst>
                <a:gd name="T0" fmla="*/ 2 w 52"/>
                <a:gd name="T1" fmla="*/ 16 h 29"/>
                <a:gd name="T2" fmla="*/ 2 w 52"/>
                <a:gd name="T3" fmla="*/ 16 h 29"/>
                <a:gd name="T4" fmla="*/ 9 w 52"/>
                <a:gd name="T5" fmla="*/ 20 h 29"/>
                <a:gd name="T6" fmla="*/ 20 w 52"/>
                <a:gd name="T7" fmla="*/ 25 h 29"/>
                <a:gd name="T8" fmla="*/ 29 w 52"/>
                <a:gd name="T9" fmla="*/ 27 h 29"/>
                <a:gd name="T10" fmla="*/ 40 w 52"/>
                <a:gd name="T11" fmla="*/ 29 h 29"/>
                <a:gd name="T12" fmla="*/ 40 w 52"/>
                <a:gd name="T13" fmla="*/ 29 h 29"/>
                <a:gd name="T14" fmla="*/ 47 w 52"/>
                <a:gd name="T15" fmla="*/ 27 h 29"/>
                <a:gd name="T16" fmla="*/ 52 w 52"/>
                <a:gd name="T17" fmla="*/ 25 h 29"/>
                <a:gd name="T18" fmla="*/ 52 w 52"/>
                <a:gd name="T19" fmla="*/ 20 h 29"/>
                <a:gd name="T20" fmla="*/ 49 w 52"/>
                <a:gd name="T21" fmla="*/ 14 h 29"/>
                <a:gd name="T22" fmla="*/ 49 w 52"/>
                <a:gd name="T23" fmla="*/ 14 h 29"/>
                <a:gd name="T24" fmla="*/ 40 w 52"/>
                <a:gd name="T25" fmla="*/ 9 h 29"/>
                <a:gd name="T26" fmla="*/ 31 w 52"/>
                <a:gd name="T27" fmla="*/ 5 h 29"/>
                <a:gd name="T28" fmla="*/ 22 w 52"/>
                <a:gd name="T29" fmla="*/ 0 h 29"/>
                <a:gd name="T30" fmla="*/ 11 w 52"/>
                <a:gd name="T31" fmla="*/ 0 h 29"/>
                <a:gd name="T32" fmla="*/ 11 w 52"/>
                <a:gd name="T33" fmla="*/ 0 h 29"/>
                <a:gd name="T34" fmla="*/ 4 w 52"/>
                <a:gd name="T35" fmla="*/ 2 h 29"/>
                <a:gd name="T36" fmla="*/ 0 w 52"/>
                <a:gd name="T37" fmla="*/ 5 h 29"/>
                <a:gd name="T38" fmla="*/ 0 w 52"/>
                <a:gd name="T39" fmla="*/ 9 h 29"/>
                <a:gd name="T40" fmla="*/ 2 w 52"/>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6"/>
                  </a:moveTo>
                  <a:lnTo>
                    <a:pt x="2" y="16"/>
                  </a:lnTo>
                  <a:lnTo>
                    <a:pt x="9" y="20"/>
                  </a:lnTo>
                  <a:lnTo>
                    <a:pt x="20" y="25"/>
                  </a:lnTo>
                  <a:lnTo>
                    <a:pt x="29" y="27"/>
                  </a:lnTo>
                  <a:lnTo>
                    <a:pt x="40" y="29"/>
                  </a:lnTo>
                  <a:lnTo>
                    <a:pt x="47" y="27"/>
                  </a:lnTo>
                  <a:lnTo>
                    <a:pt x="52" y="25"/>
                  </a:lnTo>
                  <a:lnTo>
                    <a:pt x="52" y="20"/>
                  </a:lnTo>
                  <a:lnTo>
                    <a:pt x="49" y="14"/>
                  </a:lnTo>
                  <a:lnTo>
                    <a:pt x="40" y="9"/>
                  </a:lnTo>
                  <a:lnTo>
                    <a:pt x="31" y="5"/>
                  </a:lnTo>
                  <a:lnTo>
                    <a:pt x="22" y="0"/>
                  </a:lnTo>
                  <a:lnTo>
                    <a:pt x="11" y="0"/>
                  </a:lnTo>
                  <a:lnTo>
                    <a:pt x="4" y="2"/>
                  </a:lnTo>
                  <a:lnTo>
                    <a:pt x="0" y="5"/>
                  </a:lnTo>
                  <a:lnTo>
                    <a:pt x="0"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6" name="Freeform 773">
              <a:extLst>
                <a:ext uri="{FF2B5EF4-FFF2-40B4-BE49-F238E27FC236}">
                  <a16:creationId xmlns:a16="http://schemas.microsoft.com/office/drawing/2014/main" xmlns="" id="{35F7651B-FE17-5441-83C8-8CA1B3277A4A}"/>
                </a:ext>
              </a:extLst>
            </p:cNvPr>
            <p:cNvSpPr>
              <a:spLocks/>
            </p:cNvSpPr>
            <p:nvPr/>
          </p:nvSpPr>
          <p:spPr bwMode="auto">
            <a:xfrm>
              <a:off x="4326" y="3564"/>
              <a:ext cx="52" cy="29"/>
            </a:xfrm>
            <a:custGeom>
              <a:avLst/>
              <a:gdLst>
                <a:gd name="T0" fmla="*/ 2 w 52"/>
                <a:gd name="T1" fmla="*/ 16 h 29"/>
                <a:gd name="T2" fmla="*/ 2 w 52"/>
                <a:gd name="T3" fmla="*/ 16 h 29"/>
                <a:gd name="T4" fmla="*/ 9 w 52"/>
                <a:gd name="T5" fmla="*/ 20 h 29"/>
                <a:gd name="T6" fmla="*/ 20 w 52"/>
                <a:gd name="T7" fmla="*/ 25 h 29"/>
                <a:gd name="T8" fmla="*/ 29 w 52"/>
                <a:gd name="T9" fmla="*/ 27 h 29"/>
                <a:gd name="T10" fmla="*/ 40 w 52"/>
                <a:gd name="T11" fmla="*/ 29 h 29"/>
                <a:gd name="T12" fmla="*/ 40 w 52"/>
                <a:gd name="T13" fmla="*/ 29 h 29"/>
                <a:gd name="T14" fmla="*/ 47 w 52"/>
                <a:gd name="T15" fmla="*/ 27 h 29"/>
                <a:gd name="T16" fmla="*/ 52 w 52"/>
                <a:gd name="T17" fmla="*/ 25 h 29"/>
                <a:gd name="T18" fmla="*/ 52 w 52"/>
                <a:gd name="T19" fmla="*/ 20 h 29"/>
                <a:gd name="T20" fmla="*/ 49 w 52"/>
                <a:gd name="T21" fmla="*/ 14 h 29"/>
                <a:gd name="T22" fmla="*/ 49 w 52"/>
                <a:gd name="T23" fmla="*/ 14 h 29"/>
                <a:gd name="T24" fmla="*/ 40 w 52"/>
                <a:gd name="T25" fmla="*/ 9 h 29"/>
                <a:gd name="T26" fmla="*/ 31 w 52"/>
                <a:gd name="T27" fmla="*/ 5 h 29"/>
                <a:gd name="T28" fmla="*/ 22 w 52"/>
                <a:gd name="T29" fmla="*/ 0 h 29"/>
                <a:gd name="T30" fmla="*/ 11 w 52"/>
                <a:gd name="T31" fmla="*/ 0 h 29"/>
                <a:gd name="T32" fmla="*/ 11 w 52"/>
                <a:gd name="T33" fmla="*/ 0 h 29"/>
                <a:gd name="T34" fmla="*/ 4 w 52"/>
                <a:gd name="T35" fmla="*/ 2 h 29"/>
                <a:gd name="T36" fmla="*/ 0 w 52"/>
                <a:gd name="T37" fmla="*/ 5 h 29"/>
                <a:gd name="T38" fmla="*/ 0 w 52"/>
                <a:gd name="T39" fmla="*/ 9 h 29"/>
                <a:gd name="T40" fmla="*/ 2 w 52"/>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6"/>
                  </a:moveTo>
                  <a:lnTo>
                    <a:pt x="2" y="16"/>
                  </a:lnTo>
                  <a:lnTo>
                    <a:pt x="9" y="20"/>
                  </a:lnTo>
                  <a:lnTo>
                    <a:pt x="20" y="25"/>
                  </a:lnTo>
                  <a:lnTo>
                    <a:pt x="29" y="27"/>
                  </a:lnTo>
                  <a:lnTo>
                    <a:pt x="40" y="29"/>
                  </a:lnTo>
                  <a:lnTo>
                    <a:pt x="47" y="27"/>
                  </a:lnTo>
                  <a:lnTo>
                    <a:pt x="52" y="25"/>
                  </a:lnTo>
                  <a:lnTo>
                    <a:pt x="52" y="20"/>
                  </a:lnTo>
                  <a:lnTo>
                    <a:pt x="49" y="14"/>
                  </a:lnTo>
                  <a:lnTo>
                    <a:pt x="40" y="9"/>
                  </a:lnTo>
                  <a:lnTo>
                    <a:pt x="31" y="5"/>
                  </a:lnTo>
                  <a:lnTo>
                    <a:pt x="22" y="0"/>
                  </a:lnTo>
                  <a:lnTo>
                    <a:pt x="11" y="0"/>
                  </a:lnTo>
                  <a:lnTo>
                    <a:pt x="4" y="2"/>
                  </a:lnTo>
                  <a:lnTo>
                    <a:pt x="0" y="5"/>
                  </a:lnTo>
                  <a:lnTo>
                    <a:pt x="0"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7" name="Freeform 774">
              <a:extLst>
                <a:ext uri="{FF2B5EF4-FFF2-40B4-BE49-F238E27FC236}">
                  <a16:creationId xmlns:a16="http://schemas.microsoft.com/office/drawing/2014/main" xmlns="" id="{7D009359-ABFA-6C46-933B-C813EDE86052}"/>
                </a:ext>
              </a:extLst>
            </p:cNvPr>
            <p:cNvSpPr>
              <a:spLocks/>
            </p:cNvSpPr>
            <p:nvPr/>
          </p:nvSpPr>
          <p:spPr bwMode="auto">
            <a:xfrm>
              <a:off x="3326" y="3578"/>
              <a:ext cx="38" cy="29"/>
            </a:xfrm>
            <a:custGeom>
              <a:avLst/>
              <a:gdLst>
                <a:gd name="T0" fmla="*/ 0 w 38"/>
                <a:gd name="T1" fmla="*/ 13 h 29"/>
                <a:gd name="T2" fmla="*/ 0 w 38"/>
                <a:gd name="T3" fmla="*/ 13 h 29"/>
                <a:gd name="T4" fmla="*/ 2 w 38"/>
                <a:gd name="T5" fmla="*/ 20 h 29"/>
                <a:gd name="T6" fmla="*/ 7 w 38"/>
                <a:gd name="T7" fmla="*/ 24 h 29"/>
                <a:gd name="T8" fmla="*/ 13 w 38"/>
                <a:gd name="T9" fmla="*/ 27 h 29"/>
                <a:gd name="T10" fmla="*/ 22 w 38"/>
                <a:gd name="T11" fmla="*/ 29 h 29"/>
                <a:gd name="T12" fmla="*/ 22 w 38"/>
                <a:gd name="T13" fmla="*/ 29 h 29"/>
                <a:gd name="T14" fmla="*/ 29 w 38"/>
                <a:gd name="T15" fmla="*/ 27 h 29"/>
                <a:gd name="T16" fmla="*/ 34 w 38"/>
                <a:gd name="T17" fmla="*/ 24 h 29"/>
                <a:gd name="T18" fmla="*/ 38 w 38"/>
                <a:gd name="T19" fmla="*/ 20 h 29"/>
                <a:gd name="T20" fmla="*/ 38 w 38"/>
                <a:gd name="T21" fmla="*/ 13 h 29"/>
                <a:gd name="T22" fmla="*/ 38 w 38"/>
                <a:gd name="T23" fmla="*/ 13 h 29"/>
                <a:gd name="T24" fmla="*/ 36 w 38"/>
                <a:gd name="T25" fmla="*/ 9 h 29"/>
                <a:gd name="T26" fmla="*/ 31 w 38"/>
                <a:gd name="T27" fmla="*/ 4 h 29"/>
                <a:gd name="T28" fmla="*/ 25 w 38"/>
                <a:gd name="T29" fmla="*/ 0 h 29"/>
                <a:gd name="T30" fmla="*/ 16 w 38"/>
                <a:gd name="T31" fmla="*/ 0 h 29"/>
                <a:gd name="T32" fmla="*/ 16 w 38"/>
                <a:gd name="T33" fmla="*/ 0 h 29"/>
                <a:gd name="T34" fmla="*/ 9 w 38"/>
                <a:gd name="T35" fmla="*/ 0 h 29"/>
                <a:gd name="T36" fmla="*/ 4 w 38"/>
                <a:gd name="T37" fmla="*/ 4 h 29"/>
                <a:gd name="T38" fmla="*/ 0 w 38"/>
                <a:gd name="T39" fmla="*/ 9 h 29"/>
                <a:gd name="T40" fmla="*/ 0 w 38"/>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3"/>
                  </a:moveTo>
                  <a:lnTo>
                    <a:pt x="0" y="13"/>
                  </a:lnTo>
                  <a:lnTo>
                    <a:pt x="2" y="20"/>
                  </a:lnTo>
                  <a:lnTo>
                    <a:pt x="7" y="24"/>
                  </a:lnTo>
                  <a:lnTo>
                    <a:pt x="13" y="27"/>
                  </a:lnTo>
                  <a:lnTo>
                    <a:pt x="22" y="29"/>
                  </a:lnTo>
                  <a:lnTo>
                    <a:pt x="29" y="27"/>
                  </a:lnTo>
                  <a:lnTo>
                    <a:pt x="34" y="24"/>
                  </a:lnTo>
                  <a:lnTo>
                    <a:pt x="38" y="20"/>
                  </a:lnTo>
                  <a:lnTo>
                    <a:pt x="38" y="13"/>
                  </a:lnTo>
                  <a:lnTo>
                    <a:pt x="36" y="9"/>
                  </a:lnTo>
                  <a:lnTo>
                    <a:pt x="31" y="4"/>
                  </a:lnTo>
                  <a:lnTo>
                    <a:pt x="25" y="0"/>
                  </a:lnTo>
                  <a:lnTo>
                    <a:pt x="16" y="0"/>
                  </a:lnTo>
                  <a:lnTo>
                    <a:pt x="9" y="0"/>
                  </a:lnTo>
                  <a:lnTo>
                    <a:pt x="4"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8" name="Freeform 775">
              <a:extLst>
                <a:ext uri="{FF2B5EF4-FFF2-40B4-BE49-F238E27FC236}">
                  <a16:creationId xmlns:a16="http://schemas.microsoft.com/office/drawing/2014/main" xmlns="" id="{0FA9A21D-4FF1-7544-AB06-999171C428D0}"/>
                </a:ext>
              </a:extLst>
            </p:cNvPr>
            <p:cNvSpPr>
              <a:spLocks/>
            </p:cNvSpPr>
            <p:nvPr/>
          </p:nvSpPr>
          <p:spPr bwMode="auto">
            <a:xfrm>
              <a:off x="3326" y="3578"/>
              <a:ext cx="38" cy="29"/>
            </a:xfrm>
            <a:custGeom>
              <a:avLst/>
              <a:gdLst>
                <a:gd name="T0" fmla="*/ 0 w 38"/>
                <a:gd name="T1" fmla="*/ 13 h 29"/>
                <a:gd name="T2" fmla="*/ 0 w 38"/>
                <a:gd name="T3" fmla="*/ 13 h 29"/>
                <a:gd name="T4" fmla="*/ 2 w 38"/>
                <a:gd name="T5" fmla="*/ 20 h 29"/>
                <a:gd name="T6" fmla="*/ 7 w 38"/>
                <a:gd name="T7" fmla="*/ 24 h 29"/>
                <a:gd name="T8" fmla="*/ 13 w 38"/>
                <a:gd name="T9" fmla="*/ 27 h 29"/>
                <a:gd name="T10" fmla="*/ 22 w 38"/>
                <a:gd name="T11" fmla="*/ 29 h 29"/>
                <a:gd name="T12" fmla="*/ 22 w 38"/>
                <a:gd name="T13" fmla="*/ 29 h 29"/>
                <a:gd name="T14" fmla="*/ 29 w 38"/>
                <a:gd name="T15" fmla="*/ 27 h 29"/>
                <a:gd name="T16" fmla="*/ 34 w 38"/>
                <a:gd name="T17" fmla="*/ 24 h 29"/>
                <a:gd name="T18" fmla="*/ 38 w 38"/>
                <a:gd name="T19" fmla="*/ 20 h 29"/>
                <a:gd name="T20" fmla="*/ 38 w 38"/>
                <a:gd name="T21" fmla="*/ 13 h 29"/>
                <a:gd name="T22" fmla="*/ 38 w 38"/>
                <a:gd name="T23" fmla="*/ 13 h 29"/>
                <a:gd name="T24" fmla="*/ 36 w 38"/>
                <a:gd name="T25" fmla="*/ 9 h 29"/>
                <a:gd name="T26" fmla="*/ 31 w 38"/>
                <a:gd name="T27" fmla="*/ 4 h 29"/>
                <a:gd name="T28" fmla="*/ 25 w 38"/>
                <a:gd name="T29" fmla="*/ 0 h 29"/>
                <a:gd name="T30" fmla="*/ 16 w 38"/>
                <a:gd name="T31" fmla="*/ 0 h 29"/>
                <a:gd name="T32" fmla="*/ 16 w 38"/>
                <a:gd name="T33" fmla="*/ 0 h 29"/>
                <a:gd name="T34" fmla="*/ 9 w 38"/>
                <a:gd name="T35" fmla="*/ 0 h 29"/>
                <a:gd name="T36" fmla="*/ 4 w 38"/>
                <a:gd name="T37" fmla="*/ 4 h 29"/>
                <a:gd name="T38" fmla="*/ 0 w 38"/>
                <a:gd name="T39" fmla="*/ 9 h 29"/>
                <a:gd name="T40" fmla="*/ 0 w 38"/>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3"/>
                  </a:moveTo>
                  <a:lnTo>
                    <a:pt x="0" y="13"/>
                  </a:lnTo>
                  <a:lnTo>
                    <a:pt x="2" y="20"/>
                  </a:lnTo>
                  <a:lnTo>
                    <a:pt x="7" y="24"/>
                  </a:lnTo>
                  <a:lnTo>
                    <a:pt x="13" y="27"/>
                  </a:lnTo>
                  <a:lnTo>
                    <a:pt x="22" y="29"/>
                  </a:lnTo>
                  <a:lnTo>
                    <a:pt x="29" y="27"/>
                  </a:lnTo>
                  <a:lnTo>
                    <a:pt x="34" y="24"/>
                  </a:lnTo>
                  <a:lnTo>
                    <a:pt x="38" y="20"/>
                  </a:lnTo>
                  <a:lnTo>
                    <a:pt x="38" y="13"/>
                  </a:lnTo>
                  <a:lnTo>
                    <a:pt x="36" y="9"/>
                  </a:lnTo>
                  <a:lnTo>
                    <a:pt x="31" y="4"/>
                  </a:lnTo>
                  <a:lnTo>
                    <a:pt x="25" y="0"/>
                  </a:lnTo>
                  <a:lnTo>
                    <a:pt x="16" y="0"/>
                  </a:lnTo>
                  <a:lnTo>
                    <a:pt x="9" y="0"/>
                  </a:lnTo>
                  <a:lnTo>
                    <a:pt x="4"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59" name="Freeform 776">
              <a:extLst>
                <a:ext uri="{FF2B5EF4-FFF2-40B4-BE49-F238E27FC236}">
                  <a16:creationId xmlns:a16="http://schemas.microsoft.com/office/drawing/2014/main" xmlns="" id="{42DEF4B2-5585-4D4D-9CDA-5E95818E21D6}"/>
                </a:ext>
              </a:extLst>
            </p:cNvPr>
            <p:cNvSpPr>
              <a:spLocks/>
            </p:cNvSpPr>
            <p:nvPr/>
          </p:nvSpPr>
          <p:spPr bwMode="auto">
            <a:xfrm>
              <a:off x="3285" y="3578"/>
              <a:ext cx="41" cy="29"/>
            </a:xfrm>
            <a:custGeom>
              <a:avLst/>
              <a:gdLst>
                <a:gd name="T0" fmla="*/ 0 w 41"/>
                <a:gd name="T1" fmla="*/ 15 h 29"/>
                <a:gd name="T2" fmla="*/ 0 w 41"/>
                <a:gd name="T3" fmla="*/ 15 h 29"/>
                <a:gd name="T4" fmla="*/ 2 w 41"/>
                <a:gd name="T5" fmla="*/ 20 h 29"/>
                <a:gd name="T6" fmla="*/ 9 w 41"/>
                <a:gd name="T7" fmla="*/ 24 h 29"/>
                <a:gd name="T8" fmla="*/ 14 w 41"/>
                <a:gd name="T9" fmla="*/ 29 h 29"/>
                <a:gd name="T10" fmla="*/ 23 w 41"/>
                <a:gd name="T11" fmla="*/ 29 h 29"/>
                <a:gd name="T12" fmla="*/ 23 w 41"/>
                <a:gd name="T13" fmla="*/ 29 h 29"/>
                <a:gd name="T14" fmla="*/ 30 w 41"/>
                <a:gd name="T15" fmla="*/ 27 h 29"/>
                <a:gd name="T16" fmla="*/ 36 w 41"/>
                <a:gd name="T17" fmla="*/ 24 h 29"/>
                <a:gd name="T18" fmla="*/ 39 w 41"/>
                <a:gd name="T19" fmla="*/ 20 h 29"/>
                <a:gd name="T20" fmla="*/ 41 w 41"/>
                <a:gd name="T21" fmla="*/ 13 h 29"/>
                <a:gd name="T22" fmla="*/ 41 w 41"/>
                <a:gd name="T23" fmla="*/ 13 h 29"/>
                <a:gd name="T24" fmla="*/ 39 w 41"/>
                <a:gd name="T25" fmla="*/ 9 h 29"/>
                <a:gd name="T26" fmla="*/ 34 w 41"/>
                <a:gd name="T27" fmla="*/ 4 h 29"/>
                <a:gd name="T28" fmla="*/ 27 w 41"/>
                <a:gd name="T29" fmla="*/ 2 h 29"/>
                <a:gd name="T30" fmla="*/ 18 w 41"/>
                <a:gd name="T31" fmla="*/ 0 h 29"/>
                <a:gd name="T32" fmla="*/ 18 w 41"/>
                <a:gd name="T33" fmla="*/ 0 h 29"/>
                <a:gd name="T34" fmla="*/ 11 w 41"/>
                <a:gd name="T35" fmla="*/ 2 h 29"/>
                <a:gd name="T36" fmla="*/ 5 w 41"/>
                <a:gd name="T37" fmla="*/ 4 h 29"/>
                <a:gd name="T38" fmla="*/ 2 w 41"/>
                <a:gd name="T39" fmla="*/ 9 h 29"/>
                <a:gd name="T40" fmla="*/ 0 w 41"/>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5"/>
                  </a:moveTo>
                  <a:lnTo>
                    <a:pt x="0" y="15"/>
                  </a:lnTo>
                  <a:lnTo>
                    <a:pt x="2" y="20"/>
                  </a:lnTo>
                  <a:lnTo>
                    <a:pt x="9" y="24"/>
                  </a:lnTo>
                  <a:lnTo>
                    <a:pt x="14" y="29"/>
                  </a:lnTo>
                  <a:lnTo>
                    <a:pt x="23" y="29"/>
                  </a:lnTo>
                  <a:lnTo>
                    <a:pt x="30" y="27"/>
                  </a:lnTo>
                  <a:lnTo>
                    <a:pt x="36" y="24"/>
                  </a:lnTo>
                  <a:lnTo>
                    <a:pt x="39" y="20"/>
                  </a:lnTo>
                  <a:lnTo>
                    <a:pt x="41" y="13"/>
                  </a:lnTo>
                  <a:lnTo>
                    <a:pt x="39" y="9"/>
                  </a:lnTo>
                  <a:lnTo>
                    <a:pt x="34" y="4"/>
                  </a:lnTo>
                  <a:lnTo>
                    <a:pt x="27" y="2"/>
                  </a:lnTo>
                  <a:lnTo>
                    <a:pt x="18" y="0"/>
                  </a:lnTo>
                  <a:lnTo>
                    <a:pt x="11" y="2"/>
                  </a:lnTo>
                  <a:lnTo>
                    <a:pt x="5" y="4"/>
                  </a:lnTo>
                  <a:lnTo>
                    <a:pt x="2"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0" name="Freeform 777">
              <a:extLst>
                <a:ext uri="{FF2B5EF4-FFF2-40B4-BE49-F238E27FC236}">
                  <a16:creationId xmlns:a16="http://schemas.microsoft.com/office/drawing/2014/main" xmlns="" id="{B48BBCE7-2F97-304D-87BC-8EAB2205CCDB}"/>
                </a:ext>
              </a:extLst>
            </p:cNvPr>
            <p:cNvSpPr>
              <a:spLocks/>
            </p:cNvSpPr>
            <p:nvPr/>
          </p:nvSpPr>
          <p:spPr bwMode="auto">
            <a:xfrm>
              <a:off x="3285" y="3578"/>
              <a:ext cx="41" cy="29"/>
            </a:xfrm>
            <a:custGeom>
              <a:avLst/>
              <a:gdLst>
                <a:gd name="T0" fmla="*/ 0 w 41"/>
                <a:gd name="T1" fmla="*/ 15 h 29"/>
                <a:gd name="T2" fmla="*/ 0 w 41"/>
                <a:gd name="T3" fmla="*/ 15 h 29"/>
                <a:gd name="T4" fmla="*/ 2 w 41"/>
                <a:gd name="T5" fmla="*/ 20 h 29"/>
                <a:gd name="T6" fmla="*/ 9 w 41"/>
                <a:gd name="T7" fmla="*/ 24 h 29"/>
                <a:gd name="T8" fmla="*/ 14 w 41"/>
                <a:gd name="T9" fmla="*/ 29 h 29"/>
                <a:gd name="T10" fmla="*/ 23 w 41"/>
                <a:gd name="T11" fmla="*/ 29 h 29"/>
                <a:gd name="T12" fmla="*/ 23 w 41"/>
                <a:gd name="T13" fmla="*/ 29 h 29"/>
                <a:gd name="T14" fmla="*/ 30 w 41"/>
                <a:gd name="T15" fmla="*/ 27 h 29"/>
                <a:gd name="T16" fmla="*/ 36 w 41"/>
                <a:gd name="T17" fmla="*/ 24 h 29"/>
                <a:gd name="T18" fmla="*/ 39 w 41"/>
                <a:gd name="T19" fmla="*/ 20 h 29"/>
                <a:gd name="T20" fmla="*/ 41 w 41"/>
                <a:gd name="T21" fmla="*/ 13 h 29"/>
                <a:gd name="T22" fmla="*/ 41 w 41"/>
                <a:gd name="T23" fmla="*/ 13 h 29"/>
                <a:gd name="T24" fmla="*/ 39 w 41"/>
                <a:gd name="T25" fmla="*/ 9 h 29"/>
                <a:gd name="T26" fmla="*/ 34 w 41"/>
                <a:gd name="T27" fmla="*/ 4 h 29"/>
                <a:gd name="T28" fmla="*/ 27 w 41"/>
                <a:gd name="T29" fmla="*/ 2 h 29"/>
                <a:gd name="T30" fmla="*/ 18 w 41"/>
                <a:gd name="T31" fmla="*/ 0 h 29"/>
                <a:gd name="T32" fmla="*/ 18 w 41"/>
                <a:gd name="T33" fmla="*/ 0 h 29"/>
                <a:gd name="T34" fmla="*/ 11 w 41"/>
                <a:gd name="T35" fmla="*/ 2 h 29"/>
                <a:gd name="T36" fmla="*/ 5 w 41"/>
                <a:gd name="T37" fmla="*/ 4 h 29"/>
                <a:gd name="T38" fmla="*/ 2 w 41"/>
                <a:gd name="T39" fmla="*/ 9 h 29"/>
                <a:gd name="T40" fmla="*/ 0 w 41"/>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5"/>
                  </a:moveTo>
                  <a:lnTo>
                    <a:pt x="0" y="15"/>
                  </a:lnTo>
                  <a:lnTo>
                    <a:pt x="2" y="20"/>
                  </a:lnTo>
                  <a:lnTo>
                    <a:pt x="9" y="24"/>
                  </a:lnTo>
                  <a:lnTo>
                    <a:pt x="14" y="29"/>
                  </a:lnTo>
                  <a:lnTo>
                    <a:pt x="23" y="29"/>
                  </a:lnTo>
                  <a:lnTo>
                    <a:pt x="30" y="27"/>
                  </a:lnTo>
                  <a:lnTo>
                    <a:pt x="36" y="24"/>
                  </a:lnTo>
                  <a:lnTo>
                    <a:pt x="39" y="20"/>
                  </a:lnTo>
                  <a:lnTo>
                    <a:pt x="41" y="13"/>
                  </a:lnTo>
                  <a:lnTo>
                    <a:pt x="39" y="9"/>
                  </a:lnTo>
                  <a:lnTo>
                    <a:pt x="34" y="4"/>
                  </a:lnTo>
                  <a:lnTo>
                    <a:pt x="27" y="2"/>
                  </a:lnTo>
                  <a:lnTo>
                    <a:pt x="18" y="0"/>
                  </a:lnTo>
                  <a:lnTo>
                    <a:pt x="11" y="2"/>
                  </a:lnTo>
                  <a:lnTo>
                    <a:pt x="5" y="4"/>
                  </a:lnTo>
                  <a:lnTo>
                    <a:pt x="2"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1" name="Freeform 778">
              <a:extLst>
                <a:ext uri="{FF2B5EF4-FFF2-40B4-BE49-F238E27FC236}">
                  <a16:creationId xmlns:a16="http://schemas.microsoft.com/office/drawing/2014/main" xmlns="" id="{FCCE7625-6E66-B541-9945-362CEBE510DD}"/>
                </a:ext>
              </a:extLst>
            </p:cNvPr>
            <p:cNvSpPr>
              <a:spLocks/>
            </p:cNvSpPr>
            <p:nvPr/>
          </p:nvSpPr>
          <p:spPr bwMode="auto">
            <a:xfrm>
              <a:off x="3247" y="3578"/>
              <a:ext cx="38" cy="29"/>
            </a:xfrm>
            <a:custGeom>
              <a:avLst/>
              <a:gdLst>
                <a:gd name="T0" fmla="*/ 0 w 38"/>
                <a:gd name="T1" fmla="*/ 15 h 29"/>
                <a:gd name="T2" fmla="*/ 0 w 38"/>
                <a:gd name="T3" fmla="*/ 15 h 29"/>
                <a:gd name="T4" fmla="*/ 2 w 38"/>
                <a:gd name="T5" fmla="*/ 20 h 29"/>
                <a:gd name="T6" fmla="*/ 7 w 38"/>
                <a:gd name="T7" fmla="*/ 24 h 29"/>
                <a:gd name="T8" fmla="*/ 13 w 38"/>
                <a:gd name="T9" fmla="*/ 29 h 29"/>
                <a:gd name="T10" fmla="*/ 20 w 38"/>
                <a:gd name="T11" fmla="*/ 29 h 29"/>
                <a:gd name="T12" fmla="*/ 20 w 38"/>
                <a:gd name="T13" fmla="*/ 29 h 29"/>
                <a:gd name="T14" fmla="*/ 29 w 38"/>
                <a:gd name="T15" fmla="*/ 29 h 29"/>
                <a:gd name="T16" fmla="*/ 34 w 38"/>
                <a:gd name="T17" fmla="*/ 24 h 29"/>
                <a:gd name="T18" fmla="*/ 38 w 38"/>
                <a:gd name="T19" fmla="*/ 20 h 29"/>
                <a:gd name="T20" fmla="*/ 38 w 38"/>
                <a:gd name="T21" fmla="*/ 15 h 29"/>
                <a:gd name="T22" fmla="*/ 38 w 38"/>
                <a:gd name="T23" fmla="*/ 15 h 29"/>
                <a:gd name="T24" fmla="*/ 36 w 38"/>
                <a:gd name="T25" fmla="*/ 9 h 29"/>
                <a:gd name="T26" fmla="*/ 31 w 38"/>
                <a:gd name="T27" fmla="*/ 4 h 29"/>
                <a:gd name="T28" fmla="*/ 25 w 38"/>
                <a:gd name="T29" fmla="*/ 2 h 29"/>
                <a:gd name="T30" fmla="*/ 18 w 38"/>
                <a:gd name="T31" fmla="*/ 0 h 29"/>
                <a:gd name="T32" fmla="*/ 18 w 38"/>
                <a:gd name="T33" fmla="*/ 0 h 29"/>
                <a:gd name="T34" fmla="*/ 11 w 38"/>
                <a:gd name="T35" fmla="*/ 2 h 29"/>
                <a:gd name="T36" fmla="*/ 4 w 38"/>
                <a:gd name="T37" fmla="*/ 4 h 29"/>
                <a:gd name="T38" fmla="*/ 0 w 38"/>
                <a:gd name="T39" fmla="*/ 9 h 29"/>
                <a:gd name="T40" fmla="*/ 0 w 38"/>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5"/>
                  </a:moveTo>
                  <a:lnTo>
                    <a:pt x="0" y="15"/>
                  </a:lnTo>
                  <a:lnTo>
                    <a:pt x="2" y="20"/>
                  </a:lnTo>
                  <a:lnTo>
                    <a:pt x="7" y="24"/>
                  </a:lnTo>
                  <a:lnTo>
                    <a:pt x="13" y="29"/>
                  </a:lnTo>
                  <a:lnTo>
                    <a:pt x="20" y="29"/>
                  </a:lnTo>
                  <a:lnTo>
                    <a:pt x="29" y="29"/>
                  </a:lnTo>
                  <a:lnTo>
                    <a:pt x="34" y="24"/>
                  </a:lnTo>
                  <a:lnTo>
                    <a:pt x="38" y="20"/>
                  </a:lnTo>
                  <a:lnTo>
                    <a:pt x="38" y="15"/>
                  </a:lnTo>
                  <a:lnTo>
                    <a:pt x="36" y="9"/>
                  </a:lnTo>
                  <a:lnTo>
                    <a:pt x="31" y="4"/>
                  </a:lnTo>
                  <a:lnTo>
                    <a:pt x="25" y="2"/>
                  </a:lnTo>
                  <a:lnTo>
                    <a:pt x="18" y="0"/>
                  </a:lnTo>
                  <a:lnTo>
                    <a:pt x="11" y="2"/>
                  </a:lnTo>
                  <a:lnTo>
                    <a:pt x="4" y="4"/>
                  </a:lnTo>
                  <a:lnTo>
                    <a:pt x="0"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2" name="Freeform 779">
              <a:extLst>
                <a:ext uri="{FF2B5EF4-FFF2-40B4-BE49-F238E27FC236}">
                  <a16:creationId xmlns:a16="http://schemas.microsoft.com/office/drawing/2014/main" xmlns="" id="{87B5FFB0-02EE-2C46-AAA6-CC40FB432D80}"/>
                </a:ext>
              </a:extLst>
            </p:cNvPr>
            <p:cNvSpPr>
              <a:spLocks/>
            </p:cNvSpPr>
            <p:nvPr/>
          </p:nvSpPr>
          <p:spPr bwMode="auto">
            <a:xfrm>
              <a:off x="3247" y="3578"/>
              <a:ext cx="38" cy="29"/>
            </a:xfrm>
            <a:custGeom>
              <a:avLst/>
              <a:gdLst>
                <a:gd name="T0" fmla="*/ 0 w 38"/>
                <a:gd name="T1" fmla="*/ 15 h 29"/>
                <a:gd name="T2" fmla="*/ 0 w 38"/>
                <a:gd name="T3" fmla="*/ 15 h 29"/>
                <a:gd name="T4" fmla="*/ 2 w 38"/>
                <a:gd name="T5" fmla="*/ 20 h 29"/>
                <a:gd name="T6" fmla="*/ 7 w 38"/>
                <a:gd name="T7" fmla="*/ 24 h 29"/>
                <a:gd name="T8" fmla="*/ 13 w 38"/>
                <a:gd name="T9" fmla="*/ 29 h 29"/>
                <a:gd name="T10" fmla="*/ 20 w 38"/>
                <a:gd name="T11" fmla="*/ 29 h 29"/>
                <a:gd name="T12" fmla="*/ 20 w 38"/>
                <a:gd name="T13" fmla="*/ 29 h 29"/>
                <a:gd name="T14" fmla="*/ 29 w 38"/>
                <a:gd name="T15" fmla="*/ 29 h 29"/>
                <a:gd name="T16" fmla="*/ 34 w 38"/>
                <a:gd name="T17" fmla="*/ 24 h 29"/>
                <a:gd name="T18" fmla="*/ 38 w 38"/>
                <a:gd name="T19" fmla="*/ 20 h 29"/>
                <a:gd name="T20" fmla="*/ 38 w 38"/>
                <a:gd name="T21" fmla="*/ 15 h 29"/>
                <a:gd name="T22" fmla="*/ 38 w 38"/>
                <a:gd name="T23" fmla="*/ 15 h 29"/>
                <a:gd name="T24" fmla="*/ 36 w 38"/>
                <a:gd name="T25" fmla="*/ 9 h 29"/>
                <a:gd name="T26" fmla="*/ 31 w 38"/>
                <a:gd name="T27" fmla="*/ 4 h 29"/>
                <a:gd name="T28" fmla="*/ 25 w 38"/>
                <a:gd name="T29" fmla="*/ 2 h 29"/>
                <a:gd name="T30" fmla="*/ 18 w 38"/>
                <a:gd name="T31" fmla="*/ 0 h 29"/>
                <a:gd name="T32" fmla="*/ 18 w 38"/>
                <a:gd name="T33" fmla="*/ 0 h 29"/>
                <a:gd name="T34" fmla="*/ 11 w 38"/>
                <a:gd name="T35" fmla="*/ 2 h 29"/>
                <a:gd name="T36" fmla="*/ 4 w 38"/>
                <a:gd name="T37" fmla="*/ 4 h 29"/>
                <a:gd name="T38" fmla="*/ 0 w 38"/>
                <a:gd name="T39" fmla="*/ 9 h 29"/>
                <a:gd name="T40" fmla="*/ 0 w 38"/>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5"/>
                  </a:moveTo>
                  <a:lnTo>
                    <a:pt x="0" y="15"/>
                  </a:lnTo>
                  <a:lnTo>
                    <a:pt x="2" y="20"/>
                  </a:lnTo>
                  <a:lnTo>
                    <a:pt x="7" y="24"/>
                  </a:lnTo>
                  <a:lnTo>
                    <a:pt x="13" y="29"/>
                  </a:lnTo>
                  <a:lnTo>
                    <a:pt x="20" y="29"/>
                  </a:lnTo>
                  <a:lnTo>
                    <a:pt x="29" y="29"/>
                  </a:lnTo>
                  <a:lnTo>
                    <a:pt x="34" y="24"/>
                  </a:lnTo>
                  <a:lnTo>
                    <a:pt x="38" y="20"/>
                  </a:lnTo>
                  <a:lnTo>
                    <a:pt x="38" y="15"/>
                  </a:lnTo>
                  <a:lnTo>
                    <a:pt x="36" y="9"/>
                  </a:lnTo>
                  <a:lnTo>
                    <a:pt x="31" y="4"/>
                  </a:lnTo>
                  <a:lnTo>
                    <a:pt x="25" y="2"/>
                  </a:lnTo>
                  <a:lnTo>
                    <a:pt x="18" y="0"/>
                  </a:lnTo>
                  <a:lnTo>
                    <a:pt x="11" y="2"/>
                  </a:lnTo>
                  <a:lnTo>
                    <a:pt x="4" y="4"/>
                  </a:lnTo>
                  <a:lnTo>
                    <a:pt x="0"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3" name="Freeform 780">
              <a:extLst>
                <a:ext uri="{FF2B5EF4-FFF2-40B4-BE49-F238E27FC236}">
                  <a16:creationId xmlns:a16="http://schemas.microsoft.com/office/drawing/2014/main" xmlns="" id="{280E0EEF-6180-434A-9407-109F9ABA65F3}"/>
                </a:ext>
              </a:extLst>
            </p:cNvPr>
            <p:cNvSpPr>
              <a:spLocks/>
            </p:cNvSpPr>
            <p:nvPr/>
          </p:nvSpPr>
          <p:spPr bwMode="auto">
            <a:xfrm>
              <a:off x="3209" y="3580"/>
              <a:ext cx="38" cy="27"/>
            </a:xfrm>
            <a:custGeom>
              <a:avLst/>
              <a:gdLst>
                <a:gd name="T0" fmla="*/ 0 w 38"/>
                <a:gd name="T1" fmla="*/ 13 h 27"/>
                <a:gd name="T2" fmla="*/ 0 w 38"/>
                <a:gd name="T3" fmla="*/ 13 h 27"/>
                <a:gd name="T4" fmla="*/ 0 w 38"/>
                <a:gd name="T5" fmla="*/ 20 h 27"/>
                <a:gd name="T6" fmla="*/ 4 w 38"/>
                <a:gd name="T7" fmla="*/ 25 h 27"/>
                <a:gd name="T8" fmla="*/ 11 w 38"/>
                <a:gd name="T9" fmla="*/ 27 h 27"/>
                <a:gd name="T10" fmla="*/ 20 w 38"/>
                <a:gd name="T11" fmla="*/ 27 h 27"/>
                <a:gd name="T12" fmla="*/ 20 w 38"/>
                <a:gd name="T13" fmla="*/ 27 h 27"/>
                <a:gd name="T14" fmla="*/ 27 w 38"/>
                <a:gd name="T15" fmla="*/ 27 h 27"/>
                <a:gd name="T16" fmla="*/ 33 w 38"/>
                <a:gd name="T17" fmla="*/ 22 h 27"/>
                <a:gd name="T18" fmla="*/ 36 w 38"/>
                <a:gd name="T19" fmla="*/ 18 h 27"/>
                <a:gd name="T20" fmla="*/ 38 w 38"/>
                <a:gd name="T21" fmla="*/ 13 h 27"/>
                <a:gd name="T22" fmla="*/ 38 w 38"/>
                <a:gd name="T23" fmla="*/ 13 h 27"/>
                <a:gd name="T24" fmla="*/ 36 w 38"/>
                <a:gd name="T25" fmla="*/ 7 h 27"/>
                <a:gd name="T26" fmla="*/ 31 w 38"/>
                <a:gd name="T27" fmla="*/ 2 h 27"/>
                <a:gd name="T28" fmla="*/ 24 w 38"/>
                <a:gd name="T29" fmla="*/ 0 h 27"/>
                <a:gd name="T30" fmla="*/ 18 w 38"/>
                <a:gd name="T31" fmla="*/ 0 h 27"/>
                <a:gd name="T32" fmla="*/ 18 w 38"/>
                <a:gd name="T33" fmla="*/ 0 h 27"/>
                <a:gd name="T34" fmla="*/ 11 w 38"/>
                <a:gd name="T35" fmla="*/ 0 h 27"/>
                <a:gd name="T36" fmla="*/ 4 w 38"/>
                <a:gd name="T37" fmla="*/ 4 h 27"/>
                <a:gd name="T38" fmla="*/ 0 w 38"/>
                <a:gd name="T39" fmla="*/ 9 h 27"/>
                <a:gd name="T40" fmla="*/ 0 w 38"/>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3"/>
                  </a:moveTo>
                  <a:lnTo>
                    <a:pt x="0" y="13"/>
                  </a:lnTo>
                  <a:lnTo>
                    <a:pt x="0" y="20"/>
                  </a:lnTo>
                  <a:lnTo>
                    <a:pt x="4" y="25"/>
                  </a:lnTo>
                  <a:lnTo>
                    <a:pt x="11" y="27"/>
                  </a:lnTo>
                  <a:lnTo>
                    <a:pt x="20" y="27"/>
                  </a:lnTo>
                  <a:lnTo>
                    <a:pt x="27" y="27"/>
                  </a:lnTo>
                  <a:lnTo>
                    <a:pt x="33" y="22"/>
                  </a:lnTo>
                  <a:lnTo>
                    <a:pt x="36" y="18"/>
                  </a:lnTo>
                  <a:lnTo>
                    <a:pt x="38" y="13"/>
                  </a:lnTo>
                  <a:lnTo>
                    <a:pt x="36" y="7"/>
                  </a:lnTo>
                  <a:lnTo>
                    <a:pt x="31" y="2"/>
                  </a:lnTo>
                  <a:lnTo>
                    <a:pt x="24" y="0"/>
                  </a:lnTo>
                  <a:lnTo>
                    <a:pt x="18" y="0"/>
                  </a:lnTo>
                  <a:lnTo>
                    <a:pt x="11" y="0"/>
                  </a:lnTo>
                  <a:lnTo>
                    <a:pt x="4"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4" name="Freeform 781">
              <a:extLst>
                <a:ext uri="{FF2B5EF4-FFF2-40B4-BE49-F238E27FC236}">
                  <a16:creationId xmlns:a16="http://schemas.microsoft.com/office/drawing/2014/main" xmlns="" id="{5375DC84-553F-FA44-88F0-2FF657FC43E4}"/>
                </a:ext>
              </a:extLst>
            </p:cNvPr>
            <p:cNvSpPr>
              <a:spLocks/>
            </p:cNvSpPr>
            <p:nvPr/>
          </p:nvSpPr>
          <p:spPr bwMode="auto">
            <a:xfrm>
              <a:off x="3209" y="3580"/>
              <a:ext cx="38" cy="27"/>
            </a:xfrm>
            <a:custGeom>
              <a:avLst/>
              <a:gdLst>
                <a:gd name="T0" fmla="*/ 0 w 38"/>
                <a:gd name="T1" fmla="*/ 13 h 27"/>
                <a:gd name="T2" fmla="*/ 0 w 38"/>
                <a:gd name="T3" fmla="*/ 13 h 27"/>
                <a:gd name="T4" fmla="*/ 0 w 38"/>
                <a:gd name="T5" fmla="*/ 20 h 27"/>
                <a:gd name="T6" fmla="*/ 4 w 38"/>
                <a:gd name="T7" fmla="*/ 25 h 27"/>
                <a:gd name="T8" fmla="*/ 11 w 38"/>
                <a:gd name="T9" fmla="*/ 27 h 27"/>
                <a:gd name="T10" fmla="*/ 20 w 38"/>
                <a:gd name="T11" fmla="*/ 27 h 27"/>
                <a:gd name="T12" fmla="*/ 20 w 38"/>
                <a:gd name="T13" fmla="*/ 27 h 27"/>
                <a:gd name="T14" fmla="*/ 27 w 38"/>
                <a:gd name="T15" fmla="*/ 27 h 27"/>
                <a:gd name="T16" fmla="*/ 33 w 38"/>
                <a:gd name="T17" fmla="*/ 22 h 27"/>
                <a:gd name="T18" fmla="*/ 36 w 38"/>
                <a:gd name="T19" fmla="*/ 18 h 27"/>
                <a:gd name="T20" fmla="*/ 38 w 38"/>
                <a:gd name="T21" fmla="*/ 13 h 27"/>
                <a:gd name="T22" fmla="*/ 38 w 38"/>
                <a:gd name="T23" fmla="*/ 13 h 27"/>
                <a:gd name="T24" fmla="*/ 36 w 38"/>
                <a:gd name="T25" fmla="*/ 7 h 27"/>
                <a:gd name="T26" fmla="*/ 31 w 38"/>
                <a:gd name="T27" fmla="*/ 2 h 27"/>
                <a:gd name="T28" fmla="*/ 24 w 38"/>
                <a:gd name="T29" fmla="*/ 0 h 27"/>
                <a:gd name="T30" fmla="*/ 18 w 38"/>
                <a:gd name="T31" fmla="*/ 0 h 27"/>
                <a:gd name="T32" fmla="*/ 18 w 38"/>
                <a:gd name="T33" fmla="*/ 0 h 27"/>
                <a:gd name="T34" fmla="*/ 11 w 38"/>
                <a:gd name="T35" fmla="*/ 0 h 27"/>
                <a:gd name="T36" fmla="*/ 4 w 38"/>
                <a:gd name="T37" fmla="*/ 4 h 27"/>
                <a:gd name="T38" fmla="*/ 0 w 38"/>
                <a:gd name="T39" fmla="*/ 9 h 27"/>
                <a:gd name="T40" fmla="*/ 0 w 38"/>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3"/>
                  </a:moveTo>
                  <a:lnTo>
                    <a:pt x="0" y="13"/>
                  </a:lnTo>
                  <a:lnTo>
                    <a:pt x="0" y="20"/>
                  </a:lnTo>
                  <a:lnTo>
                    <a:pt x="4" y="25"/>
                  </a:lnTo>
                  <a:lnTo>
                    <a:pt x="11" y="27"/>
                  </a:lnTo>
                  <a:lnTo>
                    <a:pt x="20" y="27"/>
                  </a:lnTo>
                  <a:lnTo>
                    <a:pt x="27" y="27"/>
                  </a:lnTo>
                  <a:lnTo>
                    <a:pt x="33" y="22"/>
                  </a:lnTo>
                  <a:lnTo>
                    <a:pt x="36" y="18"/>
                  </a:lnTo>
                  <a:lnTo>
                    <a:pt x="38" y="13"/>
                  </a:lnTo>
                  <a:lnTo>
                    <a:pt x="36" y="7"/>
                  </a:lnTo>
                  <a:lnTo>
                    <a:pt x="31" y="2"/>
                  </a:lnTo>
                  <a:lnTo>
                    <a:pt x="24" y="0"/>
                  </a:lnTo>
                  <a:lnTo>
                    <a:pt x="18" y="0"/>
                  </a:lnTo>
                  <a:lnTo>
                    <a:pt x="11" y="0"/>
                  </a:lnTo>
                  <a:lnTo>
                    <a:pt x="4"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5" name="Freeform 782">
              <a:extLst>
                <a:ext uri="{FF2B5EF4-FFF2-40B4-BE49-F238E27FC236}">
                  <a16:creationId xmlns:a16="http://schemas.microsoft.com/office/drawing/2014/main" xmlns="" id="{0958F494-0541-404E-9A06-915353CCBEE5}"/>
                </a:ext>
              </a:extLst>
            </p:cNvPr>
            <p:cNvSpPr>
              <a:spLocks/>
            </p:cNvSpPr>
            <p:nvPr/>
          </p:nvSpPr>
          <p:spPr bwMode="auto">
            <a:xfrm>
              <a:off x="3168" y="3580"/>
              <a:ext cx="41" cy="29"/>
            </a:xfrm>
            <a:custGeom>
              <a:avLst/>
              <a:gdLst>
                <a:gd name="T0" fmla="*/ 0 w 41"/>
                <a:gd name="T1" fmla="*/ 13 h 29"/>
                <a:gd name="T2" fmla="*/ 0 w 41"/>
                <a:gd name="T3" fmla="*/ 13 h 29"/>
                <a:gd name="T4" fmla="*/ 2 w 41"/>
                <a:gd name="T5" fmla="*/ 20 h 29"/>
                <a:gd name="T6" fmla="*/ 7 w 41"/>
                <a:gd name="T7" fmla="*/ 25 h 29"/>
                <a:gd name="T8" fmla="*/ 14 w 41"/>
                <a:gd name="T9" fmla="*/ 27 h 29"/>
                <a:gd name="T10" fmla="*/ 20 w 41"/>
                <a:gd name="T11" fmla="*/ 29 h 29"/>
                <a:gd name="T12" fmla="*/ 20 w 41"/>
                <a:gd name="T13" fmla="*/ 29 h 29"/>
                <a:gd name="T14" fmla="*/ 29 w 41"/>
                <a:gd name="T15" fmla="*/ 27 h 29"/>
                <a:gd name="T16" fmla="*/ 34 w 41"/>
                <a:gd name="T17" fmla="*/ 25 h 29"/>
                <a:gd name="T18" fmla="*/ 38 w 41"/>
                <a:gd name="T19" fmla="*/ 20 h 29"/>
                <a:gd name="T20" fmla="*/ 41 w 41"/>
                <a:gd name="T21" fmla="*/ 13 h 29"/>
                <a:gd name="T22" fmla="*/ 41 w 41"/>
                <a:gd name="T23" fmla="*/ 13 h 29"/>
                <a:gd name="T24" fmla="*/ 38 w 41"/>
                <a:gd name="T25" fmla="*/ 9 h 29"/>
                <a:gd name="T26" fmla="*/ 34 w 41"/>
                <a:gd name="T27" fmla="*/ 4 h 29"/>
                <a:gd name="T28" fmla="*/ 27 w 41"/>
                <a:gd name="T29" fmla="*/ 0 h 29"/>
                <a:gd name="T30" fmla="*/ 20 w 41"/>
                <a:gd name="T31" fmla="*/ 0 h 29"/>
                <a:gd name="T32" fmla="*/ 20 w 41"/>
                <a:gd name="T33" fmla="*/ 0 h 29"/>
                <a:gd name="T34" fmla="*/ 14 w 41"/>
                <a:gd name="T35" fmla="*/ 0 h 29"/>
                <a:gd name="T36" fmla="*/ 7 w 41"/>
                <a:gd name="T37" fmla="*/ 4 h 29"/>
                <a:gd name="T38" fmla="*/ 2 w 41"/>
                <a:gd name="T39" fmla="*/ 9 h 29"/>
                <a:gd name="T40" fmla="*/ 0 w 4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3"/>
                  </a:moveTo>
                  <a:lnTo>
                    <a:pt x="0" y="13"/>
                  </a:lnTo>
                  <a:lnTo>
                    <a:pt x="2" y="20"/>
                  </a:lnTo>
                  <a:lnTo>
                    <a:pt x="7" y="25"/>
                  </a:lnTo>
                  <a:lnTo>
                    <a:pt x="14" y="27"/>
                  </a:lnTo>
                  <a:lnTo>
                    <a:pt x="20" y="29"/>
                  </a:lnTo>
                  <a:lnTo>
                    <a:pt x="29" y="27"/>
                  </a:lnTo>
                  <a:lnTo>
                    <a:pt x="34" y="25"/>
                  </a:lnTo>
                  <a:lnTo>
                    <a:pt x="38" y="20"/>
                  </a:lnTo>
                  <a:lnTo>
                    <a:pt x="41" y="13"/>
                  </a:lnTo>
                  <a:lnTo>
                    <a:pt x="38" y="9"/>
                  </a:lnTo>
                  <a:lnTo>
                    <a:pt x="34" y="4"/>
                  </a:lnTo>
                  <a:lnTo>
                    <a:pt x="27" y="0"/>
                  </a:lnTo>
                  <a:lnTo>
                    <a:pt x="20" y="0"/>
                  </a:lnTo>
                  <a:lnTo>
                    <a:pt x="14" y="0"/>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6" name="Freeform 783">
              <a:extLst>
                <a:ext uri="{FF2B5EF4-FFF2-40B4-BE49-F238E27FC236}">
                  <a16:creationId xmlns:a16="http://schemas.microsoft.com/office/drawing/2014/main" xmlns="" id="{508E553F-4C96-F745-93B3-15D780A517F9}"/>
                </a:ext>
              </a:extLst>
            </p:cNvPr>
            <p:cNvSpPr>
              <a:spLocks/>
            </p:cNvSpPr>
            <p:nvPr/>
          </p:nvSpPr>
          <p:spPr bwMode="auto">
            <a:xfrm>
              <a:off x="3168" y="3580"/>
              <a:ext cx="41" cy="29"/>
            </a:xfrm>
            <a:custGeom>
              <a:avLst/>
              <a:gdLst>
                <a:gd name="T0" fmla="*/ 0 w 41"/>
                <a:gd name="T1" fmla="*/ 13 h 29"/>
                <a:gd name="T2" fmla="*/ 0 w 41"/>
                <a:gd name="T3" fmla="*/ 13 h 29"/>
                <a:gd name="T4" fmla="*/ 2 w 41"/>
                <a:gd name="T5" fmla="*/ 20 h 29"/>
                <a:gd name="T6" fmla="*/ 7 w 41"/>
                <a:gd name="T7" fmla="*/ 25 h 29"/>
                <a:gd name="T8" fmla="*/ 14 w 41"/>
                <a:gd name="T9" fmla="*/ 27 h 29"/>
                <a:gd name="T10" fmla="*/ 20 w 41"/>
                <a:gd name="T11" fmla="*/ 29 h 29"/>
                <a:gd name="T12" fmla="*/ 20 w 41"/>
                <a:gd name="T13" fmla="*/ 29 h 29"/>
                <a:gd name="T14" fmla="*/ 29 w 41"/>
                <a:gd name="T15" fmla="*/ 27 h 29"/>
                <a:gd name="T16" fmla="*/ 34 w 41"/>
                <a:gd name="T17" fmla="*/ 25 h 29"/>
                <a:gd name="T18" fmla="*/ 38 w 41"/>
                <a:gd name="T19" fmla="*/ 20 h 29"/>
                <a:gd name="T20" fmla="*/ 41 w 41"/>
                <a:gd name="T21" fmla="*/ 13 h 29"/>
                <a:gd name="T22" fmla="*/ 41 w 41"/>
                <a:gd name="T23" fmla="*/ 13 h 29"/>
                <a:gd name="T24" fmla="*/ 38 w 41"/>
                <a:gd name="T25" fmla="*/ 9 h 29"/>
                <a:gd name="T26" fmla="*/ 34 w 41"/>
                <a:gd name="T27" fmla="*/ 4 h 29"/>
                <a:gd name="T28" fmla="*/ 27 w 41"/>
                <a:gd name="T29" fmla="*/ 0 h 29"/>
                <a:gd name="T30" fmla="*/ 20 w 41"/>
                <a:gd name="T31" fmla="*/ 0 h 29"/>
                <a:gd name="T32" fmla="*/ 20 w 41"/>
                <a:gd name="T33" fmla="*/ 0 h 29"/>
                <a:gd name="T34" fmla="*/ 14 w 41"/>
                <a:gd name="T35" fmla="*/ 0 h 29"/>
                <a:gd name="T36" fmla="*/ 7 w 41"/>
                <a:gd name="T37" fmla="*/ 4 h 29"/>
                <a:gd name="T38" fmla="*/ 2 w 41"/>
                <a:gd name="T39" fmla="*/ 9 h 29"/>
                <a:gd name="T40" fmla="*/ 0 w 4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9">
                  <a:moveTo>
                    <a:pt x="0" y="13"/>
                  </a:moveTo>
                  <a:lnTo>
                    <a:pt x="0" y="13"/>
                  </a:lnTo>
                  <a:lnTo>
                    <a:pt x="2" y="20"/>
                  </a:lnTo>
                  <a:lnTo>
                    <a:pt x="7" y="25"/>
                  </a:lnTo>
                  <a:lnTo>
                    <a:pt x="14" y="27"/>
                  </a:lnTo>
                  <a:lnTo>
                    <a:pt x="20" y="29"/>
                  </a:lnTo>
                  <a:lnTo>
                    <a:pt x="29" y="27"/>
                  </a:lnTo>
                  <a:lnTo>
                    <a:pt x="34" y="25"/>
                  </a:lnTo>
                  <a:lnTo>
                    <a:pt x="38" y="20"/>
                  </a:lnTo>
                  <a:lnTo>
                    <a:pt x="41" y="13"/>
                  </a:lnTo>
                  <a:lnTo>
                    <a:pt x="38" y="9"/>
                  </a:lnTo>
                  <a:lnTo>
                    <a:pt x="34" y="4"/>
                  </a:lnTo>
                  <a:lnTo>
                    <a:pt x="27" y="0"/>
                  </a:lnTo>
                  <a:lnTo>
                    <a:pt x="20" y="0"/>
                  </a:lnTo>
                  <a:lnTo>
                    <a:pt x="14" y="0"/>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7" name="Freeform 784">
              <a:extLst>
                <a:ext uri="{FF2B5EF4-FFF2-40B4-BE49-F238E27FC236}">
                  <a16:creationId xmlns:a16="http://schemas.microsoft.com/office/drawing/2014/main" xmlns="" id="{E26C23E3-B4F9-A74B-B448-EEDAC88A81AF}"/>
                </a:ext>
              </a:extLst>
            </p:cNvPr>
            <p:cNvSpPr>
              <a:spLocks/>
            </p:cNvSpPr>
            <p:nvPr/>
          </p:nvSpPr>
          <p:spPr bwMode="auto">
            <a:xfrm>
              <a:off x="3130" y="3580"/>
              <a:ext cx="38" cy="29"/>
            </a:xfrm>
            <a:custGeom>
              <a:avLst/>
              <a:gdLst>
                <a:gd name="T0" fmla="*/ 0 w 38"/>
                <a:gd name="T1" fmla="*/ 16 h 29"/>
                <a:gd name="T2" fmla="*/ 0 w 38"/>
                <a:gd name="T3" fmla="*/ 16 h 29"/>
                <a:gd name="T4" fmla="*/ 2 w 38"/>
                <a:gd name="T5" fmla="*/ 20 h 29"/>
                <a:gd name="T6" fmla="*/ 7 w 38"/>
                <a:gd name="T7" fmla="*/ 25 h 29"/>
                <a:gd name="T8" fmla="*/ 11 w 38"/>
                <a:gd name="T9" fmla="*/ 27 h 29"/>
                <a:gd name="T10" fmla="*/ 20 w 38"/>
                <a:gd name="T11" fmla="*/ 29 h 29"/>
                <a:gd name="T12" fmla="*/ 20 w 38"/>
                <a:gd name="T13" fmla="*/ 29 h 29"/>
                <a:gd name="T14" fmla="*/ 27 w 38"/>
                <a:gd name="T15" fmla="*/ 27 h 29"/>
                <a:gd name="T16" fmla="*/ 34 w 38"/>
                <a:gd name="T17" fmla="*/ 25 h 29"/>
                <a:gd name="T18" fmla="*/ 38 w 38"/>
                <a:gd name="T19" fmla="*/ 20 h 29"/>
                <a:gd name="T20" fmla="*/ 38 w 38"/>
                <a:gd name="T21" fmla="*/ 13 h 29"/>
                <a:gd name="T22" fmla="*/ 38 w 38"/>
                <a:gd name="T23" fmla="*/ 13 h 29"/>
                <a:gd name="T24" fmla="*/ 38 w 38"/>
                <a:gd name="T25" fmla="*/ 9 h 29"/>
                <a:gd name="T26" fmla="*/ 34 w 38"/>
                <a:gd name="T27" fmla="*/ 4 h 29"/>
                <a:gd name="T28" fmla="*/ 27 w 38"/>
                <a:gd name="T29" fmla="*/ 2 h 29"/>
                <a:gd name="T30" fmla="*/ 20 w 38"/>
                <a:gd name="T31" fmla="*/ 0 h 29"/>
                <a:gd name="T32" fmla="*/ 20 w 38"/>
                <a:gd name="T33" fmla="*/ 0 h 29"/>
                <a:gd name="T34" fmla="*/ 11 w 38"/>
                <a:gd name="T35" fmla="*/ 2 h 29"/>
                <a:gd name="T36" fmla="*/ 7 w 38"/>
                <a:gd name="T37" fmla="*/ 4 h 29"/>
                <a:gd name="T38" fmla="*/ 2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2" y="20"/>
                  </a:lnTo>
                  <a:lnTo>
                    <a:pt x="7" y="25"/>
                  </a:lnTo>
                  <a:lnTo>
                    <a:pt x="11" y="27"/>
                  </a:lnTo>
                  <a:lnTo>
                    <a:pt x="20" y="29"/>
                  </a:lnTo>
                  <a:lnTo>
                    <a:pt x="27" y="27"/>
                  </a:lnTo>
                  <a:lnTo>
                    <a:pt x="34" y="25"/>
                  </a:lnTo>
                  <a:lnTo>
                    <a:pt x="38" y="20"/>
                  </a:lnTo>
                  <a:lnTo>
                    <a:pt x="38" y="13"/>
                  </a:lnTo>
                  <a:lnTo>
                    <a:pt x="38" y="9"/>
                  </a:lnTo>
                  <a:lnTo>
                    <a:pt x="34" y="4"/>
                  </a:lnTo>
                  <a:lnTo>
                    <a:pt x="27" y="2"/>
                  </a:lnTo>
                  <a:lnTo>
                    <a:pt x="20" y="0"/>
                  </a:lnTo>
                  <a:lnTo>
                    <a:pt x="11" y="2"/>
                  </a:lnTo>
                  <a:lnTo>
                    <a:pt x="7"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8" name="Freeform 785">
              <a:extLst>
                <a:ext uri="{FF2B5EF4-FFF2-40B4-BE49-F238E27FC236}">
                  <a16:creationId xmlns:a16="http://schemas.microsoft.com/office/drawing/2014/main" xmlns="" id="{31C63666-311F-5245-8156-35233A02C431}"/>
                </a:ext>
              </a:extLst>
            </p:cNvPr>
            <p:cNvSpPr>
              <a:spLocks/>
            </p:cNvSpPr>
            <p:nvPr/>
          </p:nvSpPr>
          <p:spPr bwMode="auto">
            <a:xfrm>
              <a:off x="3130" y="3580"/>
              <a:ext cx="38" cy="29"/>
            </a:xfrm>
            <a:custGeom>
              <a:avLst/>
              <a:gdLst>
                <a:gd name="T0" fmla="*/ 0 w 38"/>
                <a:gd name="T1" fmla="*/ 16 h 29"/>
                <a:gd name="T2" fmla="*/ 0 w 38"/>
                <a:gd name="T3" fmla="*/ 16 h 29"/>
                <a:gd name="T4" fmla="*/ 2 w 38"/>
                <a:gd name="T5" fmla="*/ 20 h 29"/>
                <a:gd name="T6" fmla="*/ 7 w 38"/>
                <a:gd name="T7" fmla="*/ 25 h 29"/>
                <a:gd name="T8" fmla="*/ 11 w 38"/>
                <a:gd name="T9" fmla="*/ 27 h 29"/>
                <a:gd name="T10" fmla="*/ 20 w 38"/>
                <a:gd name="T11" fmla="*/ 29 h 29"/>
                <a:gd name="T12" fmla="*/ 20 w 38"/>
                <a:gd name="T13" fmla="*/ 29 h 29"/>
                <a:gd name="T14" fmla="*/ 27 w 38"/>
                <a:gd name="T15" fmla="*/ 27 h 29"/>
                <a:gd name="T16" fmla="*/ 34 w 38"/>
                <a:gd name="T17" fmla="*/ 25 h 29"/>
                <a:gd name="T18" fmla="*/ 38 w 38"/>
                <a:gd name="T19" fmla="*/ 20 h 29"/>
                <a:gd name="T20" fmla="*/ 38 w 38"/>
                <a:gd name="T21" fmla="*/ 13 h 29"/>
                <a:gd name="T22" fmla="*/ 38 w 38"/>
                <a:gd name="T23" fmla="*/ 13 h 29"/>
                <a:gd name="T24" fmla="*/ 38 w 38"/>
                <a:gd name="T25" fmla="*/ 9 h 29"/>
                <a:gd name="T26" fmla="*/ 34 w 38"/>
                <a:gd name="T27" fmla="*/ 4 h 29"/>
                <a:gd name="T28" fmla="*/ 27 w 38"/>
                <a:gd name="T29" fmla="*/ 2 h 29"/>
                <a:gd name="T30" fmla="*/ 20 w 38"/>
                <a:gd name="T31" fmla="*/ 0 h 29"/>
                <a:gd name="T32" fmla="*/ 20 w 38"/>
                <a:gd name="T33" fmla="*/ 0 h 29"/>
                <a:gd name="T34" fmla="*/ 11 w 38"/>
                <a:gd name="T35" fmla="*/ 2 h 29"/>
                <a:gd name="T36" fmla="*/ 7 w 38"/>
                <a:gd name="T37" fmla="*/ 4 h 29"/>
                <a:gd name="T38" fmla="*/ 2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2" y="20"/>
                  </a:lnTo>
                  <a:lnTo>
                    <a:pt x="7" y="25"/>
                  </a:lnTo>
                  <a:lnTo>
                    <a:pt x="11" y="27"/>
                  </a:lnTo>
                  <a:lnTo>
                    <a:pt x="20" y="29"/>
                  </a:lnTo>
                  <a:lnTo>
                    <a:pt x="27" y="27"/>
                  </a:lnTo>
                  <a:lnTo>
                    <a:pt x="34" y="25"/>
                  </a:lnTo>
                  <a:lnTo>
                    <a:pt x="38" y="20"/>
                  </a:lnTo>
                  <a:lnTo>
                    <a:pt x="38" y="13"/>
                  </a:lnTo>
                  <a:lnTo>
                    <a:pt x="38" y="9"/>
                  </a:lnTo>
                  <a:lnTo>
                    <a:pt x="34" y="4"/>
                  </a:lnTo>
                  <a:lnTo>
                    <a:pt x="27" y="2"/>
                  </a:lnTo>
                  <a:lnTo>
                    <a:pt x="20" y="0"/>
                  </a:lnTo>
                  <a:lnTo>
                    <a:pt x="11" y="2"/>
                  </a:lnTo>
                  <a:lnTo>
                    <a:pt x="7"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69" name="Freeform 786">
              <a:extLst>
                <a:ext uri="{FF2B5EF4-FFF2-40B4-BE49-F238E27FC236}">
                  <a16:creationId xmlns:a16="http://schemas.microsoft.com/office/drawing/2014/main" xmlns="" id="{9D6BCA70-1714-854C-AB35-96D5DD4CCB81}"/>
                </a:ext>
              </a:extLst>
            </p:cNvPr>
            <p:cNvSpPr>
              <a:spLocks/>
            </p:cNvSpPr>
            <p:nvPr/>
          </p:nvSpPr>
          <p:spPr bwMode="auto">
            <a:xfrm>
              <a:off x="3092" y="3580"/>
              <a:ext cx="38" cy="29"/>
            </a:xfrm>
            <a:custGeom>
              <a:avLst/>
              <a:gdLst>
                <a:gd name="T0" fmla="*/ 0 w 38"/>
                <a:gd name="T1" fmla="*/ 16 h 29"/>
                <a:gd name="T2" fmla="*/ 0 w 38"/>
                <a:gd name="T3" fmla="*/ 16 h 29"/>
                <a:gd name="T4" fmla="*/ 0 w 38"/>
                <a:gd name="T5" fmla="*/ 20 h 29"/>
                <a:gd name="T6" fmla="*/ 4 w 38"/>
                <a:gd name="T7" fmla="*/ 25 h 29"/>
                <a:gd name="T8" fmla="*/ 11 w 38"/>
                <a:gd name="T9" fmla="*/ 29 h 29"/>
                <a:gd name="T10" fmla="*/ 18 w 38"/>
                <a:gd name="T11" fmla="*/ 29 h 29"/>
                <a:gd name="T12" fmla="*/ 18 w 38"/>
                <a:gd name="T13" fmla="*/ 29 h 29"/>
                <a:gd name="T14" fmla="*/ 27 w 38"/>
                <a:gd name="T15" fmla="*/ 29 h 29"/>
                <a:gd name="T16" fmla="*/ 31 w 38"/>
                <a:gd name="T17" fmla="*/ 25 h 29"/>
                <a:gd name="T18" fmla="*/ 36 w 38"/>
                <a:gd name="T19" fmla="*/ 20 h 29"/>
                <a:gd name="T20" fmla="*/ 38 w 38"/>
                <a:gd name="T21" fmla="*/ 16 h 29"/>
                <a:gd name="T22" fmla="*/ 38 w 38"/>
                <a:gd name="T23" fmla="*/ 16 h 29"/>
                <a:gd name="T24" fmla="*/ 36 w 38"/>
                <a:gd name="T25" fmla="*/ 9 h 29"/>
                <a:gd name="T26" fmla="*/ 33 w 38"/>
                <a:gd name="T27" fmla="*/ 4 h 29"/>
                <a:gd name="T28" fmla="*/ 27 w 38"/>
                <a:gd name="T29" fmla="*/ 2 h 29"/>
                <a:gd name="T30" fmla="*/ 20 w 38"/>
                <a:gd name="T31" fmla="*/ 0 h 29"/>
                <a:gd name="T32" fmla="*/ 20 w 38"/>
                <a:gd name="T33" fmla="*/ 0 h 29"/>
                <a:gd name="T34" fmla="*/ 11 w 38"/>
                <a:gd name="T35" fmla="*/ 2 h 29"/>
                <a:gd name="T36" fmla="*/ 6 w 38"/>
                <a:gd name="T37" fmla="*/ 4 h 29"/>
                <a:gd name="T38" fmla="*/ 2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0" y="20"/>
                  </a:lnTo>
                  <a:lnTo>
                    <a:pt x="4" y="25"/>
                  </a:lnTo>
                  <a:lnTo>
                    <a:pt x="11" y="29"/>
                  </a:lnTo>
                  <a:lnTo>
                    <a:pt x="18" y="29"/>
                  </a:lnTo>
                  <a:lnTo>
                    <a:pt x="27" y="29"/>
                  </a:lnTo>
                  <a:lnTo>
                    <a:pt x="31" y="25"/>
                  </a:lnTo>
                  <a:lnTo>
                    <a:pt x="36" y="20"/>
                  </a:lnTo>
                  <a:lnTo>
                    <a:pt x="38" y="16"/>
                  </a:lnTo>
                  <a:lnTo>
                    <a:pt x="36" y="9"/>
                  </a:lnTo>
                  <a:lnTo>
                    <a:pt x="33" y="4"/>
                  </a:lnTo>
                  <a:lnTo>
                    <a:pt x="27" y="2"/>
                  </a:lnTo>
                  <a:lnTo>
                    <a:pt x="20" y="0"/>
                  </a:lnTo>
                  <a:lnTo>
                    <a:pt x="11" y="2"/>
                  </a:lnTo>
                  <a:lnTo>
                    <a:pt x="6"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0" name="Freeform 787">
              <a:extLst>
                <a:ext uri="{FF2B5EF4-FFF2-40B4-BE49-F238E27FC236}">
                  <a16:creationId xmlns:a16="http://schemas.microsoft.com/office/drawing/2014/main" xmlns="" id="{57DA8317-1C2C-B840-B824-BE2D76EABD73}"/>
                </a:ext>
              </a:extLst>
            </p:cNvPr>
            <p:cNvSpPr>
              <a:spLocks/>
            </p:cNvSpPr>
            <p:nvPr/>
          </p:nvSpPr>
          <p:spPr bwMode="auto">
            <a:xfrm>
              <a:off x="3092" y="3580"/>
              <a:ext cx="38" cy="29"/>
            </a:xfrm>
            <a:custGeom>
              <a:avLst/>
              <a:gdLst>
                <a:gd name="T0" fmla="*/ 0 w 38"/>
                <a:gd name="T1" fmla="*/ 16 h 29"/>
                <a:gd name="T2" fmla="*/ 0 w 38"/>
                <a:gd name="T3" fmla="*/ 16 h 29"/>
                <a:gd name="T4" fmla="*/ 0 w 38"/>
                <a:gd name="T5" fmla="*/ 20 h 29"/>
                <a:gd name="T6" fmla="*/ 4 w 38"/>
                <a:gd name="T7" fmla="*/ 25 h 29"/>
                <a:gd name="T8" fmla="*/ 11 w 38"/>
                <a:gd name="T9" fmla="*/ 29 h 29"/>
                <a:gd name="T10" fmla="*/ 18 w 38"/>
                <a:gd name="T11" fmla="*/ 29 h 29"/>
                <a:gd name="T12" fmla="*/ 18 w 38"/>
                <a:gd name="T13" fmla="*/ 29 h 29"/>
                <a:gd name="T14" fmla="*/ 27 w 38"/>
                <a:gd name="T15" fmla="*/ 29 h 29"/>
                <a:gd name="T16" fmla="*/ 31 w 38"/>
                <a:gd name="T17" fmla="*/ 25 h 29"/>
                <a:gd name="T18" fmla="*/ 36 w 38"/>
                <a:gd name="T19" fmla="*/ 20 h 29"/>
                <a:gd name="T20" fmla="*/ 38 w 38"/>
                <a:gd name="T21" fmla="*/ 16 h 29"/>
                <a:gd name="T22" fmla="*/ 38 w 38"/>
                <a:gd name="T23" fmla="*/ 16 h 29"/>
                <a:gd name="T24" fmla="*/ 36 w 38"/>
                <a:gd name="T25" fmla="*/ 9 h 29"/>
                <a:gd name="T26" fmla="*/ 33 w 38"/>
                <a:gd name="T27" fmla="*/ 4 h 29"/>
                <a:gd name="T28" fmla="*/ 27 w 38"/>
                <a:gd name="T29" fmla="*/ 2 h 29"/>
                <a:gd name="T30" fmla="*/ 20 w 38"/>
                <a:gd name="T31" fmla="*/ 0 h 29"/>
                <a:gd name="T32" fmla="*/ 20 w 38"/>
                <a:gd name="T33" fmla="*/ 0 h 29"/>
                <a:gd name="T34" fmla="*/ 11 w 38"/>
                <a:gd name="T35" fmla="*/ 2 h 29"/>
                <a:gd name="T36" fmla="*/ 6 w 38"/>
                <a:gd name="T37" fmla="*/ 4 h 29"/>
                <a:gd name="T38" fmla="*/ 2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0" y="20"/>
                  </a:lnTo>
                  <a:lnTo>
                    <a:pt x="4" y="25"/>
                  </a:lnTo>
                  <a:lnTo>
                    <a:pt x="11" y="29"/>
                  </a:lnTo>
                  <a:lnTo>
                    <a:pt x="18" y="29"/>
                  </a:lnTo>
                  <a:lnTo>
                    <a:pt x="27" y="29"/>
                  </a:lnTo>
                  <a:lnTo>
                    <a:pt x="31" y="25"/>
                  </a:lnTo>
                  <a:lnTo>
                    <a:pt x="36" y="20"/>
                  </a:lnTo>
                  <a:lnTo>
                    <a:pt x="38" y="16"/>
                  </a:lnTo>
                  <a:lnTo>
                    <a:pt x="36" y="9"/>
                  </a:lnTo>
                  <a:lnTo>
                    <a:pt x="33" y="4"/>
                  </a:lnTo>
                  <a:lnTo>
                    <a:pt x="27" y="2"/>
                  </a:lnTo>
                  <a:lnTo>
                    <a:pt x="20" y="0"/>
                  </a:lnTo>
                  <a:lnTo>
                    <a:pt x="11" y="2"/>
                  </a:lnTo>
                  <a:lnTo>
                    <a:pt x="6"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1" name="Freeform 788">
              <a:extLst>
                <a:ext uri="{FF2B5EF4-FFF2-40B4-BE49-F238E27FC236}">
                  <a16:creationId xmlns:a16="http://schemas.microsoft.com/office/drawing/2014/main" xmlns="" id="{2984CCAB-D26B-F64B-817C-29B747ABF9F1}"/>
                </a:ext>
              </a:extLst>
            </p:cNvPr>
            <p:cNvSpPr>
              <a:spLocks/>
            </p:cNvSpPr>
            <p:nvPr/>
          </p:nvSpPr>
          <p:spPr bwMode="auto">
            <a:xfrm>
              <a:off x="3053" y="3582"/>
              <a:ext cx="39" cy="27"/>
            </a:xfrm>
            <a:custGeom>
              <a:avLst/>
              <a:gdLst>
                <a:gd name="T0" fmla="*/ 0 w 39"/>
                <a:gd name="T1" fmla="*/ 14 h 27"/>
                <a:gd name="T2" fmla="*/ 0 w 39"/>
                <a:gd name="T3" fmla="*/ 14 h 27"/>
                <a:gd name="T4" fmla="*/ 0 w 39"/>
                <a:gd name="T5" fmla="*/ 20 h 27"/>
                <a:gd name="T6" fmla="*/ 5 w 39"/>
                <a:gd name="T7" fmla="*/ 25 h 27"/>
                <a:gd name="T8" fmla="*/ 9 w 39"/>
                <a:gd name="T9" fmla="*/ 27 h 27"/>
                <a:gd name="T10" fmla="*/ 18 w 39"/>
                <a:gd name="T11" fmla="*/ 27 h 27"/>
                <a:gd name="T12" fmla="*/ 18 w 39"/>
                <a:gd name="T13" fmla="*/ 27 h 27"/>
                <a:gd name="T14" fmla="*/ 25 w 39"/>
                <a:gd name="T15" fmla="*/ 27 h 27"/>
                <a:gd name="T16" fmla="*/ 32 w 39"/>
                <a:gd name="T17" fmla="*/ 23 h 27"/>
                <a:gd name="T18" fmla="*/ 36 w 39"/>
                <a:gd name="T19" fmla="*/ 18 h 27"/>
                <a:gd name="T20" fmla="*/ 39 w 39"/>
                <a:gd name="T21" fmla="*/ 14 h 27"/>
                <a:gd name="T22" fmla="*/ 39 w 39"/>
                <a:gd name="T23" fmla="*/ 14 h 27"/>
                <a:gd name="T24" fmla="*/ 36 w 39"/>
                <a:gd name="T25" fmla="*/ 7 h 27"/>
                <a:gd name="T26" fmla="*/ 34 w 39"/>
                <a:gd name="T27" fmla="*/ 2 h 27"/>
                <a:gd name="T28" fmla="*/ 27 w 39"/>
                <a:gd name="T29" fmla="*/ 0 h 27"/>
                <a:gd name="T30" fmla="*/ 21 w 39"/>
                <a:gd name="T31" fmla="*/ 0 h 27"/>
                <a:gd name="T32" fmla="*/ 21 w 39"/>
                <a:gd name="T33" fmla="*/ 0 h 27"/>
                <a:gd name="T34" fmla="*/ 12 w 39"/>
                <a:gd name="T35" fmla="*/ 0 h 27"/>
                <a:gd name="T36" fmla="*/ 5 w 39"/>
                <a:gd name="T37" fmla="*/ 5 h 27"/>
                <a:gd name="T38" fmla="*/ 0 w 39"/>
                <a:gd name="T39" fmla="*/ 9 h 27"/>
                <a:gd name="T40" fmla="*/ 0 w 3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7">
                  <a:moveTo>
                    <a:pt x="0" y="14"/>
                  </a:moveTo>
                  <a:lnTo>
                    <a:pt x="0" y="14"/>
                  </a:lnTo>
                  <a:lnTo>
                    <a:pt x="0" y="20"/>
                  </a:lnTo>
                  <a:lnTo>
                    <a:pt x="5" y="25"/>
                  </a:lnTo>
                  <a:lnTo>
                    <a:pt x="9" y="27"/>
                  </a:lnTo>
                  <a:lnTo>
                    <a:pt x="18" y="27"/>
                  </a:lnTo>
                  <a:lnTo>
                    <a:pt x="25" y="27"/>
                  </a:lnTo>
                  <a:lnTo>
                    <a:pt x="32" y="23"/>
                  </a:lnTo>
                  <a:lnTo>
                    <a:pt x="36" y="18"/>
                  </a:lnTo>
                  <a:lnTo>
                    <a:pt x="39" y="14"/>
                  </a:lnTo>
                  <a:lnTo>
                    <a:pt x="36" y="7"/>
                  </a:lnTo>
                  <a:lnTo>
                    <a:pt x="34" y="2"/>
                  </a:lnTo>
                  <a:lnTo>
                    <a:pt x="27" y="0"/>
                  </a:lnTo>
                  <a:lnTo>
                    <a:pt x="21" y="0"/>
                  </a:lnTo>
                  <a:lnTo>
                    <a:pt x="12" y="0"/>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2" name="Freeform 789">
              <a:extLst>
                <a:ext uri="{FF2B5EF4-FFF2-40B4-BE49-F238E27FC236}">
                  <a16:creationId xmlns:a16="http://schemas.microsoft.com/office/drawing/2014/main" xmlns="" id="{8E56D825-F330-A447-B5F0-14E9459D8894}"/>
                </a:ext>
              </a:extLst>
            </p:cNvPr>
            <p:cNvSpPr>
              <a:spLocks/>
            </p:cNvSpPr>
            <p:nvPr/>
          </p:nvSpPr>
          <p:spPr bwMode="auto">
            <a:xfrm>
              <a:off x="3053" y="3582"/>
              <a:ext cx="39" cy="27"/>
            </a:xfrm>
            <a:custGeom>
              <a:avLst/>
              <a:gdLst>
                <a:gd name="T0" fmla="*/ 0 w 39"/>
                <a:gd name="T1" fmla="*/ 14 h 27"/>
                <a:gd name="T2" fmla="*/ 0 w 39"/>
                <a:gd name="T3" fmla="*/ 14 h 27"/>
                <a:gd name="T4" fmla="*/ 0 w 39"/>
                <a:gd name="T5" fmla="*/ 20 h 27"/>
                <a:gd name="T6" fmla="*/ 5 w 39"/>
                <a:gd name="T7" fmla="*/ 25 h 27"/>
                <a:gd name="T8" fmla="*/ 9 w 39"/>
                <a:gd name="T9" fmla="*/ 27 h 27"/>
                <a:gd name="T10" fmla="*/ 18 w 39"/>
                <a:gd name="T11" fmla="*/ 27 h 27"/>
                <a:gd name="T12" fmla="*/ 18 w 39"/>
                <a:gd name="T13" fmla="*/ 27 h 27"/>
                <a:gd name="T14" fmla="*/ 25 w 39"/>
                <a:gd name="T15" fmla="*/ 27 h 27"/>
                <a:gd name="T16" fmla="*/ 32 w 39"/>
                <a:gd name="T17" fmla="*/ 23 h 27"/>
                <a:gd name="T18" fmla="*/ 36 w 39"/>
                <a:gd name="T19" fmla="*/ 18 h 27"/>
                <a:gd name="T20" fmla="*/ 39 w 39"/>
                <a:gd name="T21" fmla="*/ 14 h 27"/>
                <a:gd name="T22" fmla="*/ 39 w 39"/>
                <a:gd name="T23" fmla="*/ 14 h 27"/>
                <a:gd name="T24" fmla="*/ 36 w 39"/>
                <a:gd name="T25" fmla="*/ 7 h 27"/>
                <a:gd name="T26" fmla="*/ 34 w 39"/>
                <a:gd name="T27" fmla="*/ 2 h 27"/>
                <a:gd name="T28" fmla="*/ 27 w 39"/>
                <a:gd name="T29" fmla="*/ 0 h 27"/>
                <a:gd name="T30" fmla="*/ 21 w 39"/>
                <a:gd name="T31" fmla="*/ 0 h 27"/>
                <a:gd name="T32" fmla="*/ 21 w 39"/>
                <a:gd name="T33" fmla="*/ 0 h 27"/>
                <a:gd name="T34" fmla="*/ 12 w 39"/>
                <a:gd name="T35" fmla="*/ 0 h 27"/>
                <a:gd name="T36" fmla="*/ 5 w 39"/>
                <a:gd name="T37" fmla="*/ 5 h 27"/>
                <a:gd name="T38" fmla="*/ 0 w 39"/>
                <a:gd name="T39" fmla="*/ 9 h 27"/>
                <a:gd name="T40" fmla="*/ 0 w 3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7">
                  <a:moveTo>
                    <a:pt x="0" y="14"/>
                  </a:moveTo>
                  <a:lnTo>
                    <a:pt x="0" y="14"/>
                  </a:lnTo>
                  <a:lnTo>
                    <a:pt x="0" y="20"/>
                  </a:lnTo>
                  <a:lnTo>
                    <a:pt x="5" y="25"/>
                  </a:lnTo>
                  <a:lnTo>
                    <a:pt x="9" y="27"/>
                  </a:lnTo>
                  <a:lnTo>
                    <a:pt x="18" y="27"/>
                  </a:lnTo>
                  <a:lnTo>
                    <a:pt x="25" y="27"/>
                  </a:lnTo>
                  <a:lnTo>
                    <a:pt x="32" y="23"/>
                  </a:lnTo>
                  <a:lnTo>
                    <a:pt x="36" y="18"/>
                  </a:lnTo>
                  <a:lnTo>
                    <a:pt x="39" y="14"/>
                  </a:lnTo>
                  <a:lnTo>
                    <a:pt x="36" y="7"/>
                  </a:lnTo>
                  <a:lnTo>
                    <a:pt x="34" y="2"/>
                  </a:lnTo>
                  <a:lnTo>
                    <a:pt x="27" y="0"/>
                  </a:lnTo>
                  <a:lnTo>
                    <a:pt x="21" y="0"/>
                  </a:lnTo>
                  <a:lnTo>
                    <a:pt x="12" y="0"/>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3" name="Freeform 790">
              <a:extLst>
                <a:ext uri="{FF2B5EF4-FFF2-40B4-BE49-F238E27FC236}">
                  <a16:creationId xmlns:a16="http://schemas.microsoft.com/office/drawing/2014/main" xmlns="" id="{94CC86B6-2CF4-D243-A234-63E43441B4F2}"/>
                </a:ext>
              </a:extLst>
            </p:cNvPr>
            <p:cNvSpPr>
              <a:spLocks/>
            </p:cNvSpPr>
            <p:nvPr/>
          </p:nvSpPr>
          <p:spPr bwMode="auto">
            <a:xfrm>
              <a:off x="3013" y="3582"/>
              <a:ext cx="38" cy="29"/>
            </a:xfrm>
            <a:custGeom>
              <a:avLst/>
              <a:gdLst>
                <a:gd name="T0" fmla="*/ 0 w 38"/>
                <a:gd name="T1" fmla="*/ 14 h 29"/>
                <a:gd name="T2" fmla="*/ 0 w 38"/>
                <a:gd name="T3" fmla="*/ 14 h 29"/>
                <a:gd name="T4" fmla="*/ 2 w 38"/>
                <a:gd name="T5" fmla="*/ 20 h 29"/>
                <a:gd name="T6" fmla="*/ 4 w 38"/>
                <a:gd name="T7" fmla="*/ 25 h 29"/>
                <a:gd name="T8" fmla="*/ 11 w 38"/>
                <a:gd name="T9" fmla="*/ 27 h 29"/>
                <a:gd name="T10" fmla="*/ 18 w 38"/>
                <a:gd name="T11" fmla="*/ 29 h 29"/>
                <a:gd name="T12" fmla="*/ 18 w 38"/>
                <a:gd name="T13" fmla="*/ 29 h 29"/>
                <a:gd name="T14" fmla="*/ 27 w 38"/>
                <a:gd name="T15" fmla="*/ 27 h 29"/>
                <a:gd name="T16" fmla="*/ 31 w 38"/>
                <a:gd name="T17" fmla="*/ 25 h 29"/>
                <a:gd name="T18" fmla="*/ 38 w 38"/>
                <a:gd name="T19" fmla="*/ 20 h 29"/>
                <a:gd name="T20" fmla="*/ 38 w 38"/>
                <a:gd name="T21" fmla="*/ 14 h 29"/>
                <a:gd name="T22" fmla="*/ 38 w 38"/>
                <a:gd name="T23" fmla="*/ 14 h 29"/>
                <a:gd name="T24" fmla="*/ 38 w 38"/>
                <a:gd name="T25" fmla="*/ 9 h 29"/>
                <a:gd name="T26" fmla="*/ 33 w 38"/>
                <a:gd name="T27" fmla="*/ 5 h 29"/>
                <a:gd name="T28" fmla="*/ 29 w 38"/>
                <a:gd name="T29" fmla="*/ 0 h 29"/>
                <a:gd name="T30" fmla="*/ 22 w 38"/>
                <a:gd name="T31" fmla="*/ 0 h 29"/>
                <a:gd name="T32" fmla="*/ 22 w 38"/>
                <a:gd name="T33" fmla="*/ 0 h 29"/>
                <a:gd name="T34" fmla="*/ 13 w 38"/>
                <a:gd name="T35" fmla="*/ 0 h 29"/>
                <a:gd name="T36" fmla="*/ 6 w 38"/>
                <a:gd name="T37" fmla="*/ 5 h 29"/>
                <a:gd name="T38" fmla="*/ 2 w 38"/>
                <a:gd name="T39" fmla="*/ 9 h 29"/>
                <a:gd name="T40" fmla="*/ 0 w 38"/>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4"/>
                  </a:moveTo>
                  <a:lnTo>
                    <a:pt x="0" y="14"/>
                  </a:lnTo>
                  <a:lnTo>
                    <a:pt x="2" y="20"/>
                  </a:lnTo>
                  <a:lnTo>
                    <a:pt x="4" y="25"/>
                  </a:lnTo>
                  <a:lnTo>
                    <a:pt x="11" y="27"/>
                  </a:lnTo>
                  <a:lnTo>
                    <a:pt x="18" y="29"/>
                  </a:lnTo>
                  <a:lnTo>
                    <a:pt x="27" y="27"/>
                  </a:lnTo>
                  <a:lnTo>
                    <a:pt x="31" y="25"/>
                  </a:lnTo>
                  <a:lnTo>
                    <a:pt x="38" y="20"/>
                  </a:lnTo>
                  <a:lnTo>
                    <a:pt x="38" y="14"/>
                  </a:lnTo>
                  <a:lnTo>
                    <a:pt x="38" y="9"/>
                  </a:lnTo>
                  <a:lnTo>
                    <a:pt x="33" y="5"/>
                  </a:lnTo>
                  <a:lnTo>
                    <a:pt x="29" y="0"/>
                  </a:lnTo>
                  <a:lnTo>
                    <a:pt x="22" y="0"/>
                  </a:lnTo>
                  <a:lnTo>
                    <a:pt x="13" y="0"/>
                  </a:lnTo>
                  <a:lnTo>
                    <a:pt x="6"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4" name="Freeform 791">
              <a:extLst>
                <a:ext uri="{FF2B5EF4-FFF2-40B4-BE49-F238E27FC236}">
                  <a16:creationId xmlns:a16="http://schemas.microsoft.com/office/drawing/2014/main" xmlns="" id="{0F24F92F-55AB-7647-B4D3-6AD60A8F42AF}"/>
                </a:ext>
              </a:extLst>
            </p:cNvPr>
            <p:cNvSpPr>
              <a:spLocks/>
            </p:cNvSpPr>
            <p:nvPr/>
          </p:nvSpPr>
          <p:spPr bwMode="auto">
            <a:xfrm>
              <a:off x="3013" y="3582"/>
              <a:ext cx="38" cy="29"/>
            </a:xfrm>
            <a:custGeom>
              <a:avLst/>
              <a:gdLst>
                <a:gd name="T0" fmla="*/ 0 w 38"/>
                <a:gd name="T1" fmla="*/ 14 h 29"/>
                <a:gd name="T2" fmla="*/ 0 w 38"/>
                <a:gd name="T3" fmla="*/ 14 h 29"/>
                <a:gd name="T4" fmla="*/ 2 w 38"/>
                <a:gd name="T5" fmla="*/ 20 h 29"/>
                <a:gd name="T6" fmla="*/ 4 w 38"/>
                <a:gd name="T7" fmla="*/ 25 h 29"/>
                <a:gd name="T8" fmla="*/ 11 w 38"/>
                <a:gd name="T9" fmla="*/ 27 h 29"/>
                <a:gd name="T10" fmla="*/ 18 w 38"/>
                <a:gd name="T11" fmla="*/ 29 h 29"/>
                <a:gd name="T12" fmla="*/ 18 w 38"/>
                <a:gd name="T13" fmla="*/ 29 h 29"/>
                <a:gd name="T14" fmla="*/ 27 w 38"/>
                <a:gd name="T15" fmla="*/ 27 h 29"/>
                <a:gd name="T16" fmla="*/ 31 w 38"/>
                <a:gd name="T17" fmla="*/ 25 h 29"/>
                <a:gd name="T18" fmla="*/ 38 w 38"/>
                <a:gd name="T19" fmla="*/ 20 h 29"/>
                <a:gd name="T20" fmla="*/ 38 w 38"/>
                <a:gd name="T21" fmla="*/ 14 h 29"/>
                <a:gd name="T22" fmla="*/ 38 w 38"/>
                <a:gd name="T23" fmla="*/ 14 h 29"/>
                <a:gd name="T24" fmla="*/ 38 w 38"/>
                <a:gd name="T25" fmla="*/ 9 h 29"/>
                <a:gd name="T26" fmla="*/ 33 w 38"/>
                <a:gd name="T27" fmla="*/ 5 h 29"/>
                <a:gd name="T28" fmla="*/ 29 w 38"/>
                <a:gd name="T29" fmla="*/ 0 h 29"/>
                <a:gd name="T30" fmla="*/ 22 w 38"/>
                <a:gd name="T31" fmla="*/ 0 h 29"/>
                <a:gd name="T32" fmla="*/ 22 w 38"/>
                <a:gd name="T33" fmla="*/ 0 h 29"/>
                <a:gd name="T34" fmla="*/ 13 w 38"/>
                <a:gd name="T35" fmla="*/ 0 h 29"/>
                <a:gd name="T36" fmla="*/ 6 w 38"/>
                <a:gd name="T37" fmla="*/ 5 h 29"/>
                <a:gd name="T38" fmla="*/ 2 w 38"/>
                <a:gd name="T39" fmla="*/ 9 h 29"/>
                <a:gd name="T40" fmla="*/ 0 w 38"/>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4"/>
                  </a:moveTo>
                  <a:lnTo>
                    <a:pt x="0" y="14"/>
                  </a:lnTo>
                  <a:lnTo>
                    <a:pt x="2" y="20"/>
                  </a:lnTo>
                  <a:lnTo>
                    <a:pt x="4" y="25"/>
                  </a:lnTo>
                  <a:lnTo>
                    <a:pt x="11" y="27"/>
                  </a:lnTo>
                  <a:lnTo>
                    <a:pt x="18" y="29"/>
                  </a:lnTo>
                  <a:lnTo>
                    <a:pt x="27" y="27"/>
                  </a:lnTo>
                  <a:lnTo>
                    <a:pt x="31" y="25"/>
                  </a:lnTo>
                  <a:lnTo>
                    <a:pt x="38" y="20"/>
                  </a:lnTo>
                  <a:lnTo>
                    <a:pt x="38" y="14"/>
                  </a:lnTo>
                  <a:lnTo>
                    <a:pt x="38" y="9"/>
                  </a:lnTo>
                  <a:lnTo>
                    <a:pt x="33" y="5"/>
                  </a:lnTo>
                  <a:lnTo>
                    <a:pt x="29" y="0"/>
                  </a:lnTo>
                  <a:lnTo>
                    <a:pt x="22" y="0"/>
                  </a:lnTo>
                  <a:lnTo>
                    <a:pt x="13" y="0"/>
                  </a:lnTo>
                  <a:lnTo>
                    <a:pt x="6"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5" name="Freeform 792">
              <a:extLst>
                <a:ext uri="{FF2B5EF4-FFF2-40B4-BE49-F238E27FC236}">
                  <a16:creationId xmlns:a16="http://schemas.microsoft.com/office/drawing/2014/main" xmlns="" id="{9F9D7AA9-273F-6242-98E3-DB6D042E67E3}"/>
                </a:ext>
              </a:extLst>
            </p:cNvPr>
            <p:cNvSpPr>
              <a:spLocks/>
            </p:cNvSpPr>
            <p:nvPr/>
          </p:nvSpPr>
          <p:spPr bwMode="auto">
            <a:xfrm>
              <a:off x="2974" y="3582"/>
              <a:ext cx="39" cy="29"/>
            </a:xfrm>
            <a:custGeom>
              <a:avLst/>
              <a:gdLst>
                <a:gd name="T0" fmla="*/ 0 w 39"/>
                <a:gd name="T1" fmla="*/ 16 h 29"/>
                <a:gd name="T2" fmla="*/ 0 w 39"/>
                <a:gd name="T3" fmla="*/ 16 h 29"/>
                <a:gd name="T4" fmla="*/ 0 w 39"/>
                <a:gd name="T5" fmla="*/ 20 h 29"/>
                <a:gd name="T6" fmla="*/ 5 w 39"/>
                <a:gd name="T7" fmla="*/ 25 h 29"/>
                <a:gd name="T8" fmla="*/ 9 w 39"/>
                <a:gd name="T9" fmla="*/ 27 h 29"/>
                <a:gd name="T10" fmla="*/ 18 w 39"/>
                <a:gd name="T11" fmla="*/ 29 h 29"/>
                <a:gd name="T12" fmla="*/ 18 w 39"/>
                <a:gd name="T13" fmla="*/ 29 h 29"/>
                <a:gd name="T14" fmla="*/ 25 w 39"/>
                <a:gd name="T15" fmla="*/ 27 h 29"/>
                <a:gd name="T16" fmla="*/ 32 w 39"/>
                <a:gd name="T17" fmla="*/ 25 h 29"/>
                <a:gd name="T18" fmla="*/ 36 w 39"/>
                <a:gd name="T19" fmla="*/ 20 h 29"/>
                <a:gd name="T20" fmla="*/ 39 w 39"/>
                <a:gd name="T21" fmla="*/ 14 h 29"/>
                <a:gd name="T22" fmla="*/ 39 w 39"/>
                <a:gd name="T23" fmla="*/ 14 h 29"/>
                <a:gd name="T24" fmla="*/ 39 w 39"/>
                <a:gd name="T25" fmla="*/ 9 h 29"/>
                <a:gd name="T26" fmla="*/ 34 w 39"/>
                <a:gd name="T27" fmla="*/ 5 h 29"/>
                <a:gd name="T28" fmla="*/ 30 w 39"/>
                <a:gd name="T29" fmla="*/ 2 h 29"/>
                <a:gd name="T30" fmla="*/ 23 w 39"/>
                <a:gd name="T31" fmla="*/ 0 h 29"/>
                <a:gd name="T32" fmla="*/ 23 w 39"/>
                <a:gd name="T33" fmla="*/ 0 h 29"/>
                <a:gd name="T34" fmla="*/ 14 w 39"/>
                <a:gd name="T35" fmla="*/ 2 h 29"/>
                <a:gd name="T36" fmla="*/ 7 w 39"/>
                <a:gd name="T37" fmla="*/ 5 h 29"/>
                <a:gd name="T38" fmla="*/ 3 w 39"/>
                <a:gd name="T39" fmla="*/ 9 h 29"/>
                <a:gd name="T40" fmla="*/ 0 w 39"/>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6"/>
                  </a:moveTo>
                  <a:lnTo>
                    <a:pt x="0" y="16"/>
                  </a:lnTo>
                  <a:lnTo>
                    <a:pt x="0" y="20"/>
                  </a:lnTo>
                  <a:lnTo>
                    <a:pt x="5" y="25"/>
                  </a:lnTo>
                  <a:lnTo>
                    <a:pt x="9" y="27"/>
                  </a:lnTo>
                  <a:lnTo>
                    <a:pt x="18" y="29"/>
                  </a:lnTo>
                  <a:lnTo>
                    <a:pt x="25" y="27"/>
                  </a:lnTo>
                  <a:lnTo>
                    <a:pt x="32" y="25"/>
                  </a:lnTo>
                  <a:lnTo>
                    <a:pt x="36" y="20"/>
                  </a:lnTo>
                  <a:lnTo>
                    <a:pt x="39" y="14"/>
                  </a:lnTo>
                  <a:lnTo>
                    <a:pt x="39" y="9"/>
                  </a:lnTo>
                  <a:lnTo>
                    <a:pt x="34" y="5"/>
                  </a:lnTo>
                  <a:lnTo>
                    <a:pt x="30" y="2"/>
                  </a:lnTo>
                  <a:lnTo>
                    <a:pt x="23" y="0"/>
                  </a:lnTo>
                  <a:lnTo>
                    <a:pt x="14" y="2"/>
                  </a:lnTo>
                  <a:lnTo>
                    <a:pt x="7" y="5"/>
                  </a:lnTo>
                  <a:lnTo>
                    <a:pt x="3"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6" name="Freeform 793">
              <a:extLst>
                <a:ext uri="{FF2B5EF4-FFF2-40B4-BE49-F238E27FC236}">
                  <a16:creationId xmlns:a16="http://schemas.microsoft.com/office/drawing/2014/main" xmlns="" id="{4ED30109-649D-A04E-B2EB-8A2B52591AA7}"/>
                </a:ext>
              </a:extLst>
            </p:cNvPr>
            <p:cNvSpPr>
              <a:spLocks/>
            </p:cNvSpPr>
            <p:nvPr/>
          </p:nvSpPr>
          <p:spPr bwMode="auto">
            <a:xfrm>
              <a:off x="2974" y="3582"/>
              <a:ext cx="39" cy="29"/>
            </a:xfrm>
            <a:custGeom>
              <a:avLst/>
              <a:gdLst>
                <a:gd name="T0" fmla="*/ 0 w 39"/>
                <a:gd name="T1" fmla="*/ 16 h 29"/>
                <a:gd name="T2" fmla="*/ 0 w 39"/>
                <a:gd name="T3" fmla="*/ 16 h 29"/>
                <a:gd name="T4" fmla="*/ 0 w 39"/>
                <a:gd name="T5" fmla="*/ 20 h 29"/>
                <a:gd name="T6" fmla="*/ 5 w 39"/>
                <a:gd name="T7" fmla="*/ 25 h 29"/>
                <a:gd name="T8" fmla="*/ 9 w 39"/>
                <a:gd name="T9" fmla="*/ 27 h 29"/>
                <a:gd name="T10" fmla="*/ 18 w 39"/>
                <a:gd name="T11" fmla="*/ 29 h 29"/>
                <a:gd name="T12" fmla="*/ 18 w 39"/>
                <a:gd name="T13" fmla="*/ 29 h 29"/>
                <a:gd name="T14" fmla="*/ 25 w 39"/>
                <a:gd name="T15" fmla="*/ 27 h 29"/>
                <a:gd name="T16" fmla="*/ 32 w 39"/>
                <a:gd name="T17" fmla="*/ 25 h 29"/>
                <a:gd name="T18" fmla="*/ 36 w 39"/>
                <a:gd name="T19" fmla="*/ 20 h 29"/>
                <a:gd name="T20" fmla="*/ 39 w 39"/>
                <a:gd name="T21" fmla="*/ 14 h 29"/>
                <a:gd name="T22" fmla="*/ 39 w 39"/>
                <a:gd name="T23" fmla="*/ 14 h 29"/>
                <a:gd name="T24" fmla="*/ 39 w 39"/>
                <a:gd name="T25" fmla="*/ 9 h 29"/>
                <a:gd name="T26" fmla="*/ 34 w 39"/>
                <a:gd name="T27" fmla="*/ 5 h 29"/>
                <a:gd name="T28" fmla="*/ 30 w 39"/>
                <a:gd name="T29" fmla="*/ 2 h 29"/>
                <a:gd name="T30" fmla="*/ 23 w 39"/>
                <a:gd name="T31" fmla="*/ 0 h 29"/>
                <a:gd name="T32" fmla="*/ 23 w 39"/>
                <a:gd name="T33" fmla="*/ 0 h 29"/>
                <a:gd name="T34" fmla="*/ 14 w 39"/>
                <a:gd name="T35" fmla="*/ 2 h 29"/>
                <a:gd name="T36" fmla="*/ 7 w 39"/>
                <a:gd name="T37" fmla="*/ 5 h 29"/>
                <a:gd name="T38" fmla="*/ 3 w 39"/>
                <a:gd name="T39" fmla="*/ 9 h 29"/>
                <a:gd name="T40" fmla="*/ 0 w 39"/>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6"/>
                  </a:moveTo>
                  <a:lnTo>
                    <a:pt x="0" y="16"/>
                  </a:lnTo>
                  <a:lnTo>
                    <a:pt x="0" y="20"/>
                  </a:lnTo>
                  <a:lnTo>
                    <a:pt x="5" y="25"/>
                  </a:lnTo>
                  <a:lnTo>
                    <a:pt x="9" y="27"/>
                  </a:lnTo>
                  <a:lnTo>
                    <a:pt x="18" y="29"/>
                  </a:lnTo>
                  <a:lnTo>
                    <a:pt x="25" y="27"/>
                  </a:lnTo>
                  <a:lnTo>
                    <a:pt x="32" y="25"/>
                  </a:lnTo>
                  <a:lnTo>
                    <a:pt x="36" y="20"/>
                  </a:lnTo>
                  <a:lnTo>
                    <a:pt x="39" y="14"/>
                  </a:lnTo>
                  <a:lnTo>
                    <a:pt x="39" y="9"/>
                  </a:lnTo>
                  <a:lnTo>
                    <a:pt x="34" y="5"/>
                  </a:lnTo>
                  <a:lnTo>
                    <a:pt x="30" y="2"/>
                  </a:lnTo>
                  <a:lnTo>
                    <a:pt x="23" y="0"/>
                  </a:lnTo>
                  <a:lnTo>
                    <a:pt x="14" y="2"/>
                  </a:lnTo>
                  <a:lnTo>
                    <a:pt x="7" y="5"/>
                  </a:lnTo>
                  <a:lnTo>
                    <a:pt x="3"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7" name="Freeform 794">
              <a:extLst>
                <a:ext uri="{FF2B5EF4-FFF2-40B4-BE49-F238E27FC236}">
                  <a16:creationId xmlns:a16="http://schemas.microsoft.com/office/drawing/2014/main" xmlns="" id="{7221286D-AF0D-3D41-B736-CEEE9171D4A8}"/>
                </a:ext>
              </a:extLst>
            </p:cNvPr>
            <p:cNvSpPr>
              <a:spLocks/>
            </p:cNvSpPr>
            <p:nvPr/>
          </p:nvSpPr>
          <p:spPr bwMode="auto">
            <a:xfrm>
              <a:off x="2249" y="3593"/>
              <a:ext cx="48" cy="27"/>
            </a:xfrm>
            <a:custGeom>
              <a:avLst/>
              <a:gdLst>
                <a:gd name="T0" fmla="*/ 2 w 48"/>
                <a:gd name="T1" fmla="*/ 14 h 27"/>
                <a:gd name="T2" fmla="*/ 2 w 48"/>
                <a:gd name="T3" fmla="*/ 14 h 27"/>
                <a:gd name="T4" fmla="*/ 0 w 48"/>
                <a:gd name="T5" fmla="*/ 18 h 27"/>
                <a:gd name="T6" fmla="*/ 2 w 48"/>
                <a:gd name="T7" fmla="*/ 23 h 27"/>
                <a:gd name="T8" fmla="*/ 5 w 48"/>
                <a:gd name="T9" fmla="*/ 27 h 27"/>
                <a:gd name="T10" fmla="*/ 14 w 48"/>
                <a:gd name="T11" fmla="*/ 27 h 27"/>
                <a:gd name="T12" fmla="*/ 14 w 48"/>
                <a:gd name="T13" fmla="*/ 27 h 27"/>
                <a:gd name="T14" fmla="*/ 23 w 48"/>
                <a:gd name="T15" fmla="*/ 27 h 27"/>
                <a:gd name="T16" fmla="*/ 32 w 48"/>
                <a:gd name="T17" fmla="*/ 23 h 27"/>
                <a:gd name="T18" fmla="*/ 39 w 48"/>
                <a:gd name="T19" fmla="*/ 18 h 27"/>
                <a:gd name="T20" fmla="*/ 45 w 48"/>
                <a:gd name="T21" fmla="*/ 14 h 27"/>
                <a:gd name="T22" fmla="*/ 45 w 48"/>
                <a:gd name="T23" fmla="*/ 14 h 27"/>
                <a:gd name="T24" fmla="*/ 48 w 48"/>
                <a:gd name="T25" fmla="*/ 7 h 27"/>
                <a:gd name="T26" fmla="*/ 48 w 48"/>
                <a:gd name="T27" fmla="*/ 3 h 27"/>
                <a:gd name="T28" fmla="*/ 43 w 48"/>
                <a:gd name="T29" fmla="*/ 0 h 27"/>
                <a:gd name="T30" fmla="*/ 36 w 48"/>
                <a:gd name="T31" fmla="*/ 0 h 27"/>
                <a:gd name="T32" fmla="*/ 36 w 48"/>
                <a:gd name="T33" fmla="*/ 0 h 27"/>
                <a:gd name="T34" fmla="*/ 27 w 48"/>
                <a:gd name="T35" fmla="*/ 0 h 27"/>
                <a:gd name="T36" fmla="*/ 18 w 48"/>
                <a:gd name="T37" fmla="*/ 3 h 27"/>
                <a:gd name="T38" fmla="*/ 9 w 48"/>
                <a:gd name="T39" fmla="*/ 7 h 27"/>
                <a:gd name="T40" fmla="*/ 2 w 4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7">
                  <a:moveTo>
                    <a:pt x="2" y="14"/>
                  </a:moveTo>
                  <a:lnTo>
                    <a:pt x="2" y="14"/>
                  </a:lnTo>
                  <a:lnTo>
                    <a:pt x="0" y="18"/>
                  </a:lnTo>
                  <a:lnTo>
                    <a:pt x="2" y="23"/>
                  </a:lnTo>
                  <a:lnTo>
                    <a:pt x="5" y="27"/>
                  </a:lnTo>
                  <a:lnTo>
                    <a:pt x="14" y="27"/>
                  </a:lnTo>
                  <a:lnTo>
                    <a:pt x="23" y="27"/>
                  </a:lnTo>
                  <a:lnTo>
                    <a:pt x="32" y="23"/>
                  </a:lnTo>
                  <a:lnTo>
                    <a:pt x="39" y="18"/>
                  </a:lnTo>
                  <a:lnTo>
                    <a:pt x="45" y="14"/>
                  </a:lnTo>
                  <a:lnTo>
                    <a:pt x="48" y="7"/>
                  </a:lnTo>
                  <a:lnTo>
                    <a:pt x="48" y="3"/>
                  </a:lnTo>
                  <a:lnTo>
                    <a:pt x="43" y="0"/>
                  </a:lnTo>
                  <a:lnTo>
                    <a:pt x="36" y="0"/>
                  </a:lnTo>
                  <a:lnTo>
                    <a:pt x="27" y="0"/>
                  </a:lnTo>
                  <a:lnTo>
                    <a:pt x="18" y="3"/>
                  </a:lnTo>
                  <a:lnTo>
                    <a:pt x="9" y="7"/>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8" name="Freeform 795">
              <a:extLst>
                <a:ext uri="{FF2B5EF4-FFF2-40B4-BE49-F238E27FC236}">
                  <a16:creationId xmlns:a16="http://schemas.microsoft.com/office/drawing/2014/main" xmlns="" id="{AFAA0269-F0B4-F044-A77F-9C9F5A2CB84E}"/>
                </a:ext>
              </a:extLst>
            </p:cNvPr>
            <p:cNvSpPr>
              <a:spLocks/>
            </p:cNvSpPr>
            <p:nvPr/>
          </p:nvSpPr>
          <p:spPr bwMode="auto">
            <a:xfrm>
              <a:off x="2249" y="3593"/>
              <a:ext cx="48" cy="27"/>
            </a:xfrm>
            <a:custGeom>
              <a:avLst/>
              <a:gdLst>
                <a:gd name="T0" fmla="*/ 2 w 48"/>
                <a:gd name="T1" fmla="*/ 14 h 27"/>
                <a:gd name="T2" fmla="*/ 2 w 48"/>
                <a:gd name="T3" fmla="*/ 14 h 27"/>
                <a:gd name="T4" fmla="*/ 0 w 48"/>
                <a:gd name="T5" fmla="*/ 18 h 27"/>
                <a:gd name="T6" fmla="*/ 2 w 48"/>
                <a:gd name="T7" fmla="*/ 23 h 27"/>
                <a:gd name="T8" fmla="*/ 5 w 48"/>
                <a:gd name="T9" fmla="*/ 27 h 27"/>
                <a:gd name="T10" fmla="*/ 14 w 48"/>
                <a:gd name="T11" fmla="*/ 27 h 27"/>
                <a:gd name="T12" fmla="*/ 14 w 48"/>
                <a:gd name="T13" fmla="*/ 27 h 27"/>
                <a:gd name="T14" fmla="*/ 23 w 48"/>
                <a:gd name="T15" fmla="*/ 27 h 27"/>
                <a:gd name="T16" fmla="*/ 32 w 48"/>
                <a:gd name="T17" fmla="*/ 23 h 27"/>
                <a:gd name="T18" fmla="*/ 39 w 48"/>
                <a:gd name="T19" fmla="*/ 18 h 27"/>
                <a:gd name="T20" fmla="*/ 45 w 48"/>
                <a:gd name="T21" fmla="*/ 14 h 27"/>
                <a:gd name="T22" fmla="*/ 45 w 48"/>
                <a:gd name="T23" fmla="*/ 14 h 27"/>
                <a:gd name="T24" fmla="*/ 48 w 48"/>
                <a:gd name="T25" fmla="*/ 7 h 27"/>
                <a:gd name="T26" fmla="*/ 48 w 48"/>
                <a:gd name="T27" fmla="*/ 3 h 27"/>
                <a:gd name="T28" fmla="*/ 43 w 48"/>
                <a:gd name="T29" fmla="*/ 0 h 27"/>
                <a:gd name="T30" fmla="*/ 36 w 48"/>
                <a:gd name="T31" fmla="*/ 0 h 27"/>
                <a:gd name="T32" fmla="*/ 36 w 48"/>
                <a:gd name="T33" fmla="*/ 0 h 27"/>
                <a:gd name="T34" fmla="*/ 27 w 48"/>
                <a:gd name="T35" fmla="*/ 0 h 27"/>
                <a:gd name="T36" fmla="*/ 18 w 48"/>
                <a:gd name="T37" fmla="*/ 3 h 27"/>
                <a:gd name="T38" fmla="*/ 9 w 48"/>
                <a:gd name="T39" fmla="*/ 7 h 27"/>
                <a:gd name="T40" fmla="*/ 2 w 4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7">
                  <a:moveTo>
                    <a:pt x="2" y="14"/>
                  </a:moveTo>
                  <a:lnTo>
                    <a:pt x="2" y="14"/>
                  </a:lnTo>
                  <a:lnTo>
                    <a:pt x="0" y="18"/>
                  </a:lnTo>
                  <a:lnTo>
                    <a:pt x="2" y="23"/>
                  </a:lnTo>
                  <a:lnTo>
                    <a:pt x="5" y="27"/>
                  </a:lnTo>
                  <a:lnTo>
                    <a:pt x="14" y="27"/>
                  </a:lnTo>
                  <a:lnTo>
                    <a:pt x="23" y="27"/>
                  </a:lnTo>
                  <a:lnTo>
                    <a:pt x="32" y="23"/>
                  </a:lnTo>
                  <a:lnTo>
                    <a:pt x="39" y="18"/>
                  </a:lnTo>
                  <a:lnTo>
                    <a:pt x="45" y="14"/>
                  </a:lnTo>
                  <a:lnTo>
                    <a:pt x="48" y="7"/>
                  </a:lnTo>
                  <a:lnTo>
                    <a:pt x="48" y="3"/>
                  </a:lnTo>
                  <a:lnTo>
                    <a:pt x="43" y="0"/>
                  </a:lnTo>
                  <a:lnTo>
                    <a:pt x="36" y="0"/>
                  </a:lnTo>
                  <a:lnTo>
                    <a:pt x="27" y="0"/>
                  </a:lnTo>
                  <a:lnTo>
                    <a:pt x="18" y="3"/>
                  </a:lnTo>
                  <a:lnTo>
                    <a:pt x="9" y="7"/>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79" name="Freeform 796">
              <a:extLst>
                <a:ext uri="{FF2B5EF4-FFF2-40B4-BE49-F238E27FC236}">
                  <a16:creationId xmlns:a16="http://schemas.microsoft.com/office/drawing/2014/main" xmlns="" id="{273E8EE6-864D-6440-9505-A4D211F18C41}"/>
                </a:ext>
              </a:extLst>
            </p:cNvPr>
            <p:cNvSpPr>
              <a:spLocks/>
            </p:cNvSpPr>
            <p:nvPr/>
          </p:nvSpPr>
          <p:spPr bwMode="auto">
            <a:xfrm>
              <a:off x="2206" y="3593"/>
              <a:ext cx="50" cy="27"/>
            </a:xfrm>
            <a:custGeom>
              <a:avLst/>
              <a:gdLst>
                <a:gd name="T0" fmla="*/ 5 w 50"/>
                <a:gd name="T1" fmla="*/ 14 h 27"/>
                <a:gd name="T2" fmla="*/ 5 w 50"/>
                <a:gd name="T3" fmla="*/ 14 h 27"/>
                <a:gd name="T4" fmla="*/ 0 w 50"/>
                <a:gd name="T5" fmla="*/ 21 h 27"/>
                <a:gd name="T6" fmla="*/ 3 w 50"/>
                <a:gd name="T7" fmla="*/ 25 h 27"/>
                <a:gd name="T8" fmla="*/ 5 w 50"/>
                <a:gd name="T9" fmla="*/ 27 h 27"/>
                <a:gd name="T10" fmla="*/ 14 w 50"/>
                <a:gd name="T11" fmla="*/ 27 h 27"/>
                <a:gd name="T12" fmla="*/ 14 w 50"/>
                <a:gd name="T13" fmla="*/ 27 h 27"/>
                <a:gd name="T14" fmla="*/ 23 w 50"/>
                <a:gd name="T15" fmla="*/ 27 h 27"/>
                <a:gd name="T16" fmla="*/ 32 w 50"/>
                <a:gd name="T17" fmla="*/ 23 h 27"/>
                <a:gd name="T18" fmla="*/ 41 w 50"/>
                <a:gd name="T19" fmla="*/ 18 h 27"/>
                <a:gd name="T20" fmla="*/ 45 w 50"/>
                <a:gd name="T21" fmla="*/ 14 h 27"/>
                <a:gd name="T22" fmla="*/ 45 w 50"/>
                <a:gd name="T23" fmla="*/ 14 h 27"/>
                <a:gd name="T24" fmla="*/ 50 w 50"/>
                <a:gd name="T25" fmla="*/ 7 h 27"/>
                <a:gd name="T26" fmla="*/ 48 w 50"/>
                <a:gd name="T27" fmla="*/ 3 h 27"/>
                <a:gd name="T28" fmla="*/ 45 w 50"/>
                <a:gd name="T29" fmla="*/ 0 h 27"/>
                <a:gd name="T30" fmla="*/ 36 w 50"/>
                <a:gd name="T31" fmla="*/ 0 h 27"/>
                <a:gd name="T32" fmla="*/ 36 w 50"/>
                <a:gd name="T33" fmla="*/ 0 h 27"/>
                <a:gd name="T34" fmla="*/ 27 w 50"/>
                <a:gd name="T35" fmla="*/ 0 h 27"/>
                <a:gd name="T36" fmla="*/ 18 w 50"/>
                <a:gd name="T37" fmla="*/ 5 h 27"/>
                <a:gd name="T38" fmla="*/ 12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21"/>
                  </a:lnTo>
                  <a:lnTo>
                    <a:pt x="3" y="25"/>
                  </a:lnTo>
                  <a:lnTo>
                    <a:pt x="5" y="27"/>
                  </a:lnTo>
                  <a:lnTo>
                    <a:pt x="14" y="27"/>
                  </a:lnTo>
                  <a:lnTo>
                    <a:pt x="23" y="27"/>
                  </a:lnTo>
                  <a:lnTo>
                    <a:pt x="32" y="23"/>
                  </a:lnTo>
                  <a:lnTo>
                    <a:pt x="41" y="18"/>
                  </a:lnTo>
                  <a:lnTo>
                    <a:pt x="45" y="14"/>
                  </a:lnTo>
                  <a:lnTo>
                    <a:pt x="50" y="7"/>
                  </a:lnTo>
                  <a:lnTo>
                    <a:pt x="48" y="3"/>
                  </a:lnTo>
                  <a:lnTo>
                    <a:pt x="45" y="0"/>
                  </a:lnTo>
                  <a:lnTo>
                    <a:pt x="36" y="0"/>
                  </a:lnTo>
                  <a:lnTo>
                    <a:pt x="27" y="0"/>
                  </a:lnTo>
                  <a:lnTo>
                    <a:pt x="18" y="5"/>
                  </a:lnTo>
                  <a:lnTo>
                    <a:pt x="12"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0" name="Freeform 797">
              <a:extLst>
                <a:ext uri="{FF2B5EF4-FFF2-40B4-BE49-F238E27FC236}">
                  <a16:creationId xmlns:a16="http://schemas.microsoft.com/office/drawing/2014/main" xmlns="" id="{15C266B3-B4E9-5043-8A9A-E4D6C7B5994F}"/>
                </a:ext>
              </a:extLst>
            </p:cNvPr>
            <p:cNvSpPr>
              <a:spLocks/>
            </p:cNvSpPr>
            <p:nvPr/>
          </p:nvSpPr>
          <p:spPr bwMode="auto">
            <a:xfrm>
              <a:off x="2206" y="3593"/>
              <a:ext cx="50" cy="27"/>
            </a:xfrm>
            <a:custGeom>
              <a:avLst/>
              <a:gdLst>
                <a:gd name="T0" fmla="*/ 5 w 50"/>
                <a:gd name="T1" fmla="*/ 14 h 27"/>
                <a:gd name="T2" fmla="*/ 5 w 50"/>
                <a:gd name="T3" fmla="*/ 14 h 27"/>
                <a:gd name="T4" fmla="*/ 0 w 50"/>
                <a:gd name="T5" fmla="*/ 21 h 27"/>
                <a:gd name="T6" fmla="*/ 3 w 50"/>
                <a:gd name="T7" fmla="*/ 25 h 27"/>
                <a:gd name="T8" fmla="*/ 5 w 50"/>
                <a:gd name="T9" fmla="*/ 27 h 27"/>
                <a:gd name="T10" fmla="*/ 14 w 50"/>
                <a:gd name="T11" fmla="*/ 27 h 27"/>
                <a:gd name="T12" fmla="*/ 14 w 50"/>
                <a:gd name="T13" fmla="*/ 27 h 27"/>
                <a:gd name="T14" fmla="*/ 23 w 50"/>
                <a:gd name="T15" fmla="*/ 27 h 27"/>
                <a:gd name="T16" fmla="*/ 32 w 50"/>
                <a:gd name="T17" fmla="*/ 23 h 27"/>
                <a:gd name="T18" fmla="*/ 41 w 50"/>
                <a:gd name="T19" fmla="*/ 18 h 27"/>
                <a:gd name="T20" fmla="*/ 45 w 50"/>
                <a:gd name="T21" fmla="*/ 14 h 27"/>
                <a:gd name="T22" fmla="*/ 45 w 50"/>
                <a:gd name="T23" fmla="*/ 14 h 27"/>
                <a:gd name="T24" fmla="*/ 50 w 50"/>
                <a:gd name="T25" fmla="*/ 7 h 27"/>
                <a:gd name="T26" fmla="*/ 48 w 50"/>
                <a:gd name="T27" fmla="*/ 3 h 27"/>
                <a:gd name="T28" fmla="*/ 45 w 50"/>
                <a:gd name="T29" fmla="*/ 0 h 27"/>
                <a:gd name="T30" fmla="*/ 36 w 50"/>
                <a:gd name="T31" fmla="*/ 0 h 27"/>
                <a:gd name="T32" fmla="*/ 36 w 50"/>
                <a:gd name="T33" fmla="*/ 0 h 27"/>
                <a:gd name="T34" fmla="*/ 27 w 50"/>
                <a:gd name="T35" fmla="*/ 0 h 27"/>
                <a:gd name="T36" fmla="*/ 18 w 50"/>
                <a:gd name="T37" fmla="*/ 5 h 27"/>
                <a:gd name="T38" fmla="*/ 12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21"/>
                  </a:lnTo>
                  <a:lnTo>
                    <a:pt x="3" y="25"/>
                  </a:lnTo>
                  <a:lnTo>
                    <a:pt x="5" y="27"/>
                  </a:lnTo>
                  <a:lnTo>
                    <a:pt x="14" y="27"/>
                  </a:lnTo>
                  <a:lnTo>
                    <a:pt x="23" y="27"/>
                  </a:lnTo>
                  <a:lnTo>
                    <a:pt x="32" y="23"/>
                  </a:lnTo>
                  <a:lnTo>
                    <a:pt x="41" y="18"/>
                  </a:lnTo>
                  <a:lnTo>
                    <a:pt x="45" y="14"/>
                  </a:lnTo>
                  <a:lnTo>
                    <a:pt x="50" y="7"/>
                  </a:lnTo>
                  <a:lnTo>
                    <a:pt x="48" y="3"/>
                  </a:lnTo>
                  <a:lnTo>
                    <a:pt x="45" y="0"/>
                  </a:lnTo>
                  <a:lnTo>
                    <a:pt x="36" y="0"/>
                  </a:lnTo>
                  <a:lnTo>
                    <a:pt x="27" y="0"/>
                  </a:lnTo>
                  <a:lnTo>
                    <a:pt x="18" y="5"/>
                  </a:lnTo>
                  <a:lnTo>
                    <a:pt x="12"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1" name="Freeform 798">
              <a:extLst>
                <a:ext uri="{FF2B5EF4-FFF2-40B4-BE49-F238E27FC236}">
                  <a16:creationId xmlns:a16="http://schemas.microsoft.com/office/drawing/2014/main" xmlns="" id="{DF613CAD-855B-2C4D-975A-9D08F46DCC96}"/>
                </a:ext>
              </a:extLst>
            </p:cNvPr>
            <p:cNvSpPr>
              <a:spLocks/>
            </p:cNvSpPr>
            <p:nvPr/>
          </p:nvSpPr>
          <p:spPr bwMode="auto">
            <a:xfrm>
              <a:off x="2164" y="3593"/>
              <a:ext cx="49" cy="30"/>
            </a:xfrm>
            <a:custGeom>
              <a:avLst/>
              <a:gdLst>
                <a:gd name="T0" fmla="*/ 4 w 49"/>
                <a:gd name="T1" fmla="*/ 14 h 30"/>
                <a:gd name="T2" fmla="*/ 4 w 49"/>
                <a:gd name="T3" fmla="*/ 14 h 30"/>
                <a:gd name="T4" fmla="*/ 0 w 49"/>
                <a:gd name="T5" fmla="*/ 21 h 30"/>
                <a:gd name="T6" fmla="*/ 2 w 49"/>
                <a:gd name="T7" fmla="*/ 25 h 30"/>
                <a:gd name="T8" fmla="*/ 4 w 49"/>
                <a:gd name="T9" fmla="*/ 27 h 30"/>
                <a:gd name="T10" fmla="*/ 13 w 49"/>
                <a:gd name="T11" fmla="*/ 30 h 30"/>
                <a:gd name="T12" fmla="*/ 13 w 49"/>
                <a:gd name="T13" fmla="*/ 30 h 30"/>
                <a:gd name="T14" fmla="*/ 22 w 49"/>
                <a:gd name="T15" fmla="*/ 27 h 30"/>
                <a:gd name="T16" fmla="*/ 31 w 49"/>
                <a:gd name="T17" fmla="*/ 25 h 30"/>
                <a:gd name="T18" fmla="*/ 40 w 49"/>
                <a:gd name="T19" fmla="*/ 21 h 30"/>
                <a:gd name="T20" fmla="*/ 47 w 49"/>
                <a:gd name="T21" fmla="*/ 14 h 30"/>
                <a:gd name="T22" fmla="*/ 47 w 49"/>
                <a:gd name="T23" fmla="*/ 14 h 30"/>
                <a:gd name="T24" fmla="*/ 49 w 49"/>
                <a:gd name="T25" fmla="*/ 9 h 30"/>
                <a:gd name="T26" fmla="*/ 49 w 49"/>
                <a:gd name="T27" fmla="*/ 5 h 30"/>
                <a:gd name="T28" fmla="*/ 45 w 49"/>
                <a:gd name="T29" fmla="*/ 0 h 30"/>
                <a:gd name="T30" fmla="*/ 38 w 49"/>
                <a:gd name="T31" fmla="*/ 0 h 30"/>
                <a:gd name="T32" fmla="*/ 38 w 49"/>
                <a:gd name="T33" fmla="*/ 0 h 30"/>
                <a:gd name="T34" fmla="*/ 29 w 49"/>
                <a:gd name="T35" fmla="*/ 3 h 30"/>
                <a:gd name="T36" fmla="*/ 20 w 49"/>
                <a:gd name="T37" fmla="*/ 5 h 30"/>
                <a:gd name="T38" fmla="*/ 11 w 49"/>
                <a:gd name="T39" fmla="*/ 9 h 30"/>
                <a:gd name="T40" fmla="*/ 4 w 4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0">
                  <a:moveTo>
                    <a:pt x="4" y="14"/>
                  </a:moveTo>
                  <a:lnTo>
                    <a:pt x="4" y="14"/>
                  </a:lnTo>
                  <a:lnTo>
                    <a:pt x="0" y="21"/>
                  </a:lnTo>
                  <a:lnTo>
                    <a:pt x="2" y="25"/>
                  </a:lnTo>
                  <a:lnTo>
                    <a:pt x="4" y="27"/>
                  </a:lnTo>
                  <a:lnTo>
                    <a:pt x="13" y="30"/>
                  </a:lnTo>
                  <a:lnTo>
                    <a:pt x="22" y="27"/>
                  </a:lnTo>
                  <a:lnTo>
                    <a:pt x="31" y="25"/>
                  </a:lnTo>
                  <a:lnTo>
                    <a:pt x="40" y="21"/>
                  </a:lnTo>
                  <a:lnTo>
                    <a:pt x="47" y="14"/>
                  </a:lnTo>
                  <a:lnTo>
                    <a:pt x="49" y="9"/>
                  </a:lnTo>
                  <a:lnTo>
                    <a:pt x="49" y="5"/>
                  </a:lnTo>
                  <a:lnTo>
                    <a:pt x="45" y="0"/>
                  </a:lnTo>
                  <a:lnTo>
                    <a:pt x="38" y="0"/>
                  </a:lnTo>
                  <a:lnTo>
                    <a:pt x="29" y="3"/>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2" name="Freeform 799">
              <a:extLst>
                <a:ext uri="{FF2B5EF4-FFF2-40B4-BE49-F238E27FC236}">
                  <a16:creationId xmlns:a16="http://schemas.microsoft.com/office/drawing/2014/main" xmlns="" id="{5C72692F-130D-6946-B5CE-708942CB7E8F}"/>
                </a:ext>
              </a:extLst>
            </p:cNvPr>
            <p:cNvSpPr>
              <a:spLocks/>
            </p:cNvSpPr>
            <p:nvPr/>
          </p:nvSpPr>
          <p:spPr bwMode="auto">
            <a:xfrm>
              <a:off x="2164" y="3593"/>
              <a:ext cx="49" cy="30"/>
            </a:xfrm>
            <a:custGeom>
              <a:avLst/>
              <a:gdLst>
                <a:gd name="T0" fmla="*/ 4 w 49"/>
                <a:gd name="T1" fmla="*/ 14 h 30"/>
                <a:gd name="T2" fmla="*/ 4 w 49"/>
                <a:gd name="T3" fmla="*/ 14 h 30"/>
                <a:gd name="T4" fmla="*/ 0 w 49"/>
                <a:gd name="T5" fmla="*/ 21 h 30"/>
                <a:gd name="T6" fmla="*/ 2 w 49"/>
                <a:gd name="T7" fmla="*/ 25 h 30"/>
                <a:gd name="T8" fmla="*/ 4 w 49"/>
                <a:gd name="T9" fmla="*/ 27 h 30"/>
                <a:gd name="T10" fmla="*/ 13 w 49"/>
                <a:gd name="T11" fmla="*/ 30 h 30"/>
                <a:gd name="T12" fmla="*/ 13 w 49"/>
                <a:gd name="T13" fmla="*/ 30 h 30"/>
                <a:gd name="T14" fmla="*/ 22 w 49"/>
                <a:gd name="T15" fmla="*/ 27 h 30"/>
                <a:gd name="T16" fmla="*/ 31 w 49"/>
                <a:gd name="T17" fmla="*/ 25 h 30"/>
                <a:gd name="T18" fmla="*/ 40 w 49"/>
                <a:gd name="T19" fmla="*/ 21 h 30"/>
                <a:gd name="T20" fmla="*/ 47 w 49"/>
                <a:gd name="T21" fmla="*/ 14 h 30"/>
                <a:gd name="T22" fmla="*/ 47 w 49"/>
                <a:gd name="T23" fmla="*/ 14 h 30"/>
                <a:gd name="T24" fmla="*/ 49 w 49"/>
                <a:gd name="T25" fmla="*/ 9 h 30"/>
                <a:gd name="T26" fmla="*/ 49 w 49"/>
                <a:gd name="T27" fmla="*/ 5 h 30"/>
                <a:gd name="T28" fmla="*/ 45 w 49"/>
                <a:gd name="T29" fmla="*/ 0 h 30"/>
                <a:gd name="T30" fmla="*/ 38 w 49"/>
                <a:gd name="T31" fmla="*/ 0 h 30"/>
                <a:gd name="T32" fmla="*/ 38 w 49"/>
                <a:gd name="T33" fmla="*/ 0 h 30"/>
                <a:gd name="T34" fmla="*/ 29 w 49"/>
                <a:gd name="T35" fmla="*/ 3 h 30"/>
                <a:gd name="T36" fmla="*/ 20 w 49"/>
                <a:gd name="T37" fmla="*/ 5 h 30"/>
                <a:gd name="T38" fmla="*/ 11 w 49"/>
                <a:gd name="T39" fmla="*/ 9 h 30"/>
                <a:gd name="T40" fmla="*/ 4 w 4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0">
                  <a:moveTo>
                    <a:pt x="4" y="14"/>
                  </a:moveTo>
                  <a:lnTo>
                    <a:pt x="4" y="14"/>
                  </a:lnTo>
                  <a:lnTo>
                    <a:pt x="0" y="21"/>
                  </a:lnTo>
                  <a:lnTo>
                    <a:pt x="2" y="25"/>
                  </a:lnTo>
                  <a:lnTo>
                    <a:pt x="4" y="27"/>
                  </a:lnTo>
                  <a:lnTo>
                    <a:pt x="13" y="30"/>
                  </a:lnTo>
                  <a:lnTo>
                    <a:pt x="22" y="27"/>
                  </a:lnTo>
                  <a:lnTo>
                    <a:pt x="31" y="25"/>
                  </a:lnTo>
                  <a:lnTo>
                    <a:pt x="40" y="21"/>
                  </a:lnTo>
                  <a:lnTo>
                    <a:pt x="47" y="14"/>
                  </a:lnTo>
                  <a:lnTo>
                    <a:pt x="49" y="9"/>
                  </a:lnTo>
                  <a:lnTo>
                    <a:pt x="49" y="5"/>
                  </a:lnTo>
                  <a:lnTo>
                    <a:pt x="45" y="0"/>
                  </a:lnTo>
                  <a:lnTo>
                    <a:pt x="38" y="0"/>
                  </a:lnTo>
                  <a:lnTo>
                    <a:pt x="29" y="3"/>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3" name="Freeform 800">
              <a:extLst>
                <a:ext uri="{FF2B5EF4-FFF2-40B4-BE49-F238E27FC236}">
                  <a16:creationId xmlns:a16="http://schemas.microsoft.com/office/drawing/2014/main" xmlns="" id="{F0711343-22E5-0840-9776-0D328D06FF7C}"/>
                </a:ext>
              </a:extLst>
            </p:cNvPr>
            <p:cNvSpPr>
              <a:spLocks/>
            </p:cNvSpPr>
            <p:nvPr/>
          </p:nvSpPr>
          <p:spPr bwMode="auto">
            <a:xfrm>
              <a:off x="2121" y="3593"/>
              <a:ext cx="49" cy="30"/>
            </a:xfrm>
            <a:custGeom>
              <a:avLst/>
              <a:gdLst>
                <a:gd name="T0" fmla="*/ 4 w 49"/>
                <a:gd name="T1" fmla="*/ 16 h 30"/>
                <a:gd name="T2" fmla="*/ 4 w 49"/>
                <a:gd name="T3" fmla="*/ 16 h 30"/>
                <a:gd name="T4" fmla="*/ 0 w 49"/>
                <a:gd name="T5" fmla="*/ 21 h 30"/>
                <a:gd name="T6" fmla="*/ 2 w 49"/>
                <a:gd name="T7" fmla="*/ 25 h 30"/>
                <a:gd name="T8" fmla="*/ 4 w 49"/>
                <a:gd name="T9" fmla="*/ 27 h 30"/>
                <a:gd name="T10" fmla="*/ 13 w 49"/>
                <a:gd name="T11" fmla="*/ 30 h 30"/>
                <a:gd name="T12" fmla="*/ 13 w 49"/>
                <a:gd name="T13" fmla="*/ 30 h 30"/>
                <a:gd name="T14" fmla="*/ 22 w 49"/>
                <a:gd name="T15" fmla="*/ 27 h 30"/>
                <a:gd name="T16" fmla="*/ 31 w 49"/>
                <a:gd name="T17" fmla="*/ 25 h 30"/>
                <a:gd name="T18" fmla="*/ 40 w 49"/>
                <a:gd name="T19" fmla="*/ 21 h 30"/>
                <a:gd name="T20" fmla="*/ 47 w 49"/>
                <a:gd name="T21" fmla="*/ 14 h 30"/>
                <a:gd name="T22" fmla="*/ 47 w 49"/>
                <a:gd name="T23" fmla="*/ 14 h 30"/>
                <a:gd name="T24" fmla="*/ 49 w 49"/>
                <a:gd name="T25" fmla="*/ 9 h 30"/>
                <a:gd name="T26" fmla="*/ 49 w 49"/>
                <a:gd name="T27" fmla="*/ 5 h 30"/>
                <a:gd name="T28" fmla="*/ 45 w 49"/>
                <a:gd name="T29" fmla="*/ 3 h 30"/>
                <a:gd name="T30" fmla="*/ 38 w 49"/>
                <a:gd name="T31" fmla="*/ 0 h 30"/>
                <a:gd name="T32" fmla="*/ 38 w 49"/>
                <a:gd name="T33" fmla="*/ 0 h 30"/>
                <a:gd name="T34" fmla="*/ 29 w 49"/>
                <a:gd name="T35" fmla="*/ 3 h 30"/>
                <a:gd name="T36" fmla="*/ 20 w 49"/>
                <a:gd name="T37" fmla="*/ 5 h 30"/>
                <a:gd name="T38" fmla="*/ 11 w 49"/>
                <a:gd name="T39" fmla="*/ 9 h 30"/>
                <a:gd name="T40" fmla="*/ 4 w 49"/>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0">
                  <a:moveTo>
                    <a:pt x="4" y="16"/>
                  </a:moveTo>
                  <a:lnTo>
                    <a:pt x="4" y="16"/>
                  </a:lnTo>
                  <a:lnTo>
                    <a:pt x="0" y="21"/>
                  </a:lnTo>
                  <a:lnTo>
                    <a:pt x="2" y="25"/>
                  </a:lnTo>
                  <a:lnTo>
                    <a:pt x="4" y="27"/>
                  </a:lnTo>
                  <a:lnTo>
                    <a:pt x="13" y="30"/>
                  </a:lnTo>
                  <a:lnTo>
                    <a:pt x="22" y="27"/>
                  </a:lnTo>
                  <a:lnTo>
                    <a:pt x="31" y="25"/>
                  </a:lnTo>
                  <a:lnTo>
                    <a:pt x="40" y="21"/>
                  </a:lnTo>
                  <a:lnTo>
                    <a:pt x="47" y="14"/>
                  </a:lnTo>
                  <a:lnTo>
                    <a:pt x="49" y="9"/>
                  </a:lnTo>
                  <a:lnTo>
                    <a:pt x="49" y="5"/>
                  </a:lnTo>
                  <a:lnTo>
                    <a:pt x="45" y="3"/>
                  </a:lnTo>
                  <a:lnTo>
                    <a:pt x="38" y="0"/>
                  </a:lnTo>
                  <a:lnTo>
                    <a:pt x="29" y="3"/>
                  </a:lnTo>
                  <a:lnTo>
                    <a:pt x="20" y="5"/>
                  </a:lnTo>
                  <a:lnTo>
                    <a:pt x="11"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4" name="Freeform 801">
              <a:extLst>
                <a:ext uri="{FF2B5EF4-FFF2-40B4-BE49-F238E27FC236}">
                  <a16:creationId xmlns:a16="http://schemas.microsoft.com/office/drawing/2014/main" xmlns="" id="{F3C22994-4891-B24A-B4E2-0306A49C66CC}"/>
                </a:ext>
              </a:extLst>
            </p:cNvPr>
            <p:cNvSpPr>
              <a:spLocks/>
            </p:cNvSpPr>
            <p:nvPr/>
          </p:nvSpPr>
          <p:spPr bwMode="auto">
            <a:xfrm>
              <a:off x="2121" y="3593"/>
              <a:ext cx="49" cy="30"/>
            </a:xfrm>
            <a:custGeom>
              <a:avLst/>
              <a:gdLst>
                <a:gd name="T0" fmla="*/ 4 w 49"/>
                <a:gd name="T1" fmla="*/ 16 h 30"/>
                <a:gd name="T2" fmla="*/ 4 w 49"/>
                <a:gd name="T3" fmla="*/ 16 h 30"/>
                <a:gd name="T4" fmla="*/ 0 w 49"/>
                <a:gd name="T5" fmla="*/ 21 h 30"/>
                <a:gd name="T6" fmla="*/ 2 w 49"/>
                <a:gd name="T7" fmla="*/ 25 h 30"/>
                <a:gd name="T8" fmla="*/ 4 w 49"/>
                <a:gd name="T9" fmla="*/ 27 h 30"/>
                <a:gd name="T10" fmla="*/ 13 w 49"/>
                <a:gd name="T11" fmla="*/ 30 h 30"/>
                <a:gd name="T12" fmla="*/ 13 w 49"/>
                <a:gd name="T13" fmla="*/ 30 h 30"/>
                <a:gd name="T14" fmla="*/ 22 w 49"/>
                <a:gd name="T15" fmla="*/ 27 h 30"/>
                <a:gd name="T16" fmla="*/ 31 w 49"/>
                <a:gd name="T17" fmla="*/ 25 h 30"/>
                <a:gd name="T18" fmla="*/ 40 w 49"/>
                <a:gd name="T19" fmla="*/ 21 h 30"/>
                <a:gd name="T20" fmla="*/ 47 w 49"/>
                <a:gd name="T21" fmla="*/ 14 h 30"/>
                <a:gd name="T22" fmla="*/ 47 w 49"/>
                <a:gd name="T23" fmla="*/ 14 h 30"/>
                <a:gd name="T24" fmla="*/ 49 w 49"/>
                <a:gd name="T25" fmla="*/ 9 h 30"/>
                <a:gd name="T26" fmla="*/ 49 w 49"/>
                <a:gd name="T27" fmla="*/ 5 h 30"/>
                <a:gd name="T28" fmla="*/ 45 w 49"/>
                <a:gd name="T29" fmla="*/ 3 h 30"/>
                <a:gd name="T30" fmla="*/ 38 w 49"/>
                <a:gd name="T31" fmla="*/ 0 h 30"/>
                <a:gd name="T32" fmla="*/ 38 w 49"/>
                <a:gd name="T33" fmla="*/ 0 h 30"/>
                <a:gd name="T34" fmla="*/ 29 w 49"/>
                <a:gd name="T35" fmla="*/ 3 h 30"/>
                <a:gd name="T36" fmla="*/ 20 w 49"/>
                <a:gd name="T37" fmla="*/ 5 h 30"/>
                <a:gd name="T38" fmla="*/ 11 w 49"/>
                <a:gd name="T39" fmla="*/ 9 h 30"/>
                <a:gd name="T40" fmla="*/ 4 w 49"/>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30">
                  <a:moveTo>
                    <a:pt x="4" y="16"/>
                  </a:moveTo>
                  <a:lnTo>
                    <a:pt x="4" y="16"/>
                  </a:lnTo>
                  <a:lnTo>
                    <a:pt x="0" y="21"/>
                  </a:lnTo>
                  <a:lnTo>
                    <a:pt x="2" y="25"/>
                  </a:lnTo>
                  <a:lnTo>
                    <a:pt x="4" y="27"/>
                  </a:lnTo>
                  <a:lnTo>
                    <a:pt x="13" y="30"/>
                  </a:lnTo>
                  <a:lnTo>
                    <a:pt x="22" y="27"/>
                  </a:lnTo>
                  <a:lnTo>
                    <a:pt x="31" y="25"/>
                  </a:lnTo>
                  <a:lnTo>
                    <a:pt x="40" y="21"/>
                  </a:lnTo>
                  <a:lnTo>
                    <a:pt x="47" y="14"/>
                  </a:lnTo>
                  <a:lnTo>
                    <a:pt x="49" y="9"/>
                  </a:lnTo>
                  <a:lnTo>
                    <a:pt x="49" y="5"/>
                  </a:lnTo>
                  <a:lnTo>
                    <a:pt x="45" y="3"/>
                  </a:lnTo>
                  <a:lnTo>
                    <a:pt x="38" y="0"/>
                  </a:lnTo>
                  <a:lnTo>
                    <a:pt x="29" y="3"/>
                  </a:lnTo>
                  <a:lnTo>
                    <a:pt x="20" y="5"/>
                  </a:lnTo>
                  <a:lnTo>
                    <a:pt x="11"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5" name="Freeform 802">
              <a:extLst>
                <a:ext uri="{FF2B5EF4-FFF2-40B4-BE49-F238E27FC236}">
                  <a16:creationId xmlns:a16="http://schemas.microsoft.com/office/drawing/2014/main" xmlns="" id="{07D93543-6F0C-994A-AA8C-22AFAE92B43D}"/>
                </a:ext>
              </a:extLst>
            </p:cNvPr>
            <p:cNvSpPr>
              <a:spLocks/>
            </p:cNvSpPr>
            <p:nvPr/>
          </p:nvSpPr>
          <p:spPr bwMode="auto">
            <a:xfrm>
              <a:off x="2078" y="3593"/>
              <a:ext cx="50" cy="30"/>
            </a:xfrm>
            <a:custGeom>
              <a:avLst/>
              <a:gdLst>
                <a:gd name="T0" fmla="*/ 5 w 50"/>
                <a:gd name="T1" fmla="*/ 16 h 30"/>
                <a:gd name="T2" fmla="*/ 5 w 50"/>
                <a:gd name="T3" fmla="*/ 16 h 30"/>
                <a:gd name="T4" fmla="*/ 0 w 50"/>
                <a:gd name="T5" fmla="*/ 21 h 30"/>
                <a:gd name="T6" fmla="*/ 0 w 50"/>
                <a:gd name="T7" fmla="*/ 25 h 30"/>
                <a:gd name="T8" fmla="*/ 5 w 50"/>
                <a:gd name="T9" fmla="*/ 30 h 30"/>
                <a:gd name="T10" fmla="*/ 11 w 50"/>
                <a:gd name="T11" fmla="*/ 30 h 30"/>
                <a:gd name="T12" fmla="*/ 11 w 50"/>
                <a:gd name="T13" fmla="*/ 30 h 30"/>
                <a:gd name="T14" fmla="*/ 23 w 50"/>
                <a:gd name="T15" fmla="*/ 30 h 30"/>
                <a:gd name="T16" fmla="*/ 32 w 50"/>
                <a:gd name="T17" fmla="*/ 25 h 30"/>
                <a:gd name="T18" fmla="*/ 41 w 50"/>
                <a:gd name="T19" fmla="*/ 21 h 30"/>
                <a:gd name="T20" fmla="*/ 47 w 50"/>
                <a:gd name="T21" fmla="*/ 16 h 30"/>
                <a:gd name="T22" fmla="*/ 47 w 50"/>
                <a:gd name="T23" fmla="*/ 16 h 30"/>
                <a:gd name="T24" fmla="*/ 50 w 50"/>
                <a:gd name="T25" fmla="*/ 9 h 30"/>
                <a:gd name="T26" fmla="*/ 50 w 50"/>
                <a:gd name="T27" fmla="*/ 5 h 30"/>
                <a:gd name="T28" fmla="*/ 45 w 50"/>
                <a:gd name="T29" fmla="*/ 3 h 30"/>
                <a:gd name="T30" fmla="*/ 38 w 50"/>
                <a:gd name="T31" fmla="*/ 0 h 30"/>
                <a:gd name="T32" fmla="*/ 38 w 50"/>
                <a:gd name="T33" fmla="*/ 0 h 30"/>
                <a:gd name="T34" fmla="*/ 29 w 50"/>
                <a:gd name="T35" fmla="*/ 3 h 30"/>
                <a:gd name="T36" fmla="*/ 20 w 50"/>
                <a:gd name="T37" fmla="*/ 5 h 30"/>
                <a:gd name="T38" fmla="*/ 11 w 50"/>
                <a:gd name="T39" fmla="*/ 9 h 30"/>
                <a:gd name="T40" fmla="*/ 5 w 50"/>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0">
                  <a:moveTo>
                    <a:pt x="5" y="16"/>
                  </a:moveTo>
                  <a:lnTo>
                    <a:pt x="5" y="16"/>
                  </a:lnTo>
                  <a:lnTo>
                    <a:pt x="0" y="21"/>
                  </a:lnTo>
                  <a:lnTo>
                    <a:pt x="0" y="25"/>
                  </a:lnTo>
                  <a:lnTo>
                    <a:pt x="5" y="30"/>
                  </a:lnTo>
                  <a:lnTo>
                    <a:pt x="11" y="30"/>
                  </a:lnTo>
                  <a:lnTo>
                    <a:pt x="23" y="30"/>
                  </a:lnTo>
                  <a:lnTo>
                    <a:pt x="32" y="25"/>
                  </a:lnTo>
                  <a:lnTo>
                    <a:pt x="41" y="21"/>
                  </a:lnTo>
                  <a:lnTo>
                    <a:pt x="47" y="16"/>
                  </a:lnTo>
                  <a:lnTo>
                    <a:pt x="50" y="9"/>
                  </a:lnTo>
                  <a:lnTo>
                    <a:pt x="50" y="5"/>
                  </a:lnTo>
                  <a:lnTo>
                    <a:pt x="45" y="3"/>
                  </a:lnTo>
                  <a:lnTo>
                    <a:pt x="38" y="0"/>
                  </a:lnTo>
                  <a:lnTo>
                    <a:pt x="29" y="3"/>
                  </a:lnTo>
                  <a:lnTo>
                    <a:pt x="20" y="5"/>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6" name="Freeform 803">
              <a:extLst>
                <a:ext uri="{FF2B5EF4-FFF2-40B4-BE49-F238E27FC236}">
                  <a16:creationId xmlns:a16="http://schemas.microsoft.com/office/drawing/2014/main" xmlns="" id="{2552BEDD-019D-F740-91BB-287556E49D92}"/>
                </a:ext>
              </a:extLst>
            </p:cNvPr>
            <p:cNvSpPr>
              <a:spLocks/>
            </p:cNvSpPr>
            <p:nvPr/>
          </p:nvSpPr>
          <p:spPr bwMode="auto">
            <a:xfrm>
              <a:off x="2078" y="3593"/>
              <a:ext cx="50" cy="30"/>
            </a:xfrm>
            <a:custGeom>
              <a:avLst/>
              <a:gdLst>
                <a:gd name="T0" fmla="*/ 5 w 50"/>
                <a:gd name="T1" fmla="*/ 16 h 30"/>
                <a:gd name="T2" fmla="*/ 5 w 50"/>
                <a:gd name="T3" fmla="*/ 16 h 30"/>
                <a:gd name="T4" fmla="*/ 0 w 50"/>
                <a:gd name="T5" fmla="*/ 21 h 30"/>
                <a:gd name="T6" fmla="*/ 0 w 50"/>
                <a:gd name="T7" fmla="*/ 25 h 30"/>
                <a:gd name="T8" fmla="*/ 5 w 50"/>
                <a:gd name="T9" fmla="*/ 30 h 30"/>
                <a:gd name="T10" fmla="*/ 11 w 50"/>
                <a:gd name="T11" fmla="*/ 30 h 30"/>
                <a:gd name="T12" fmla="*/ 11 w 50"/>
                <a:gd name="T13" fmla="*/ 30 h 30"/>
                <a:gd name="T14" fmla="*/ 23 w 50"/>
                <a:gd name="T15" fmla="*/ 30 h 30"/>
                <a:gd name="T16" fmla="*/ 32 w 50"/>
                <a:gd name="T17" fmla="*/ 25 h 30"/>
                <a:gd name="T18" fmla="*/ 41 w 50"/>
                <a:gd name="T19" fmla="*/ 21 h 30"/>
                <a:gd name="T20" fmla="*/ 47 w 50"/>
                <a:gd name="T21" fmla="*/ 16 h 30"/>
                <a:gd name="T22" fmla="*/ 47 w 50"/>
                <a:gd name="T23" fmla="*/ 16 h 30"/>
                <a:gd name="T24" fmla="*/ 50 w 50"/>
                <a:gd name="T25" fmla="*/ 9 h 30"/>
                <a:gd name="T26" fmla="*/ 50 w 50"/>
                <a:gd name="T27" fmla="*/ 5 h 30"/>
                <a:gd name="T28" fmla="*/ 45 w 50"/>
                <a:gd name="T29" fmla="*/ 3 h 30"/>
                <a:gd name="T30" fmla="*/ 38 w 50"/>
                <a:gd name="T31" fmla="*/ 0 h 30"/>
                <a:gd name="T32" fmla="*/ 38 w 50"/>
                <a:gd name="T33" fmla="*/ 0 h 30"/>
                <a:gd name="T34" fmla="*/ 29 w 50"/>
                <a:gd name="T35" fmla="*/ 3 h 30"/>
                <a:gd name="T36" fmla="*/ 20 w 50"/>
                <a:gd name="T37" fmla="*/ 5 h 30"/>
                <a:gd name="T38" fmla="*/ 11 w 50"/>
                <a:gd name="T39" fmla="*/ 9 h 30"/>
                <a:gd name="T40" fmla="*/ 5 w 50"/>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0">
                  <a:moveTo>
                    <a:pt x="5" y="16"/>
                  </a:moveTo>
                  <a:lnTo>
                    <a:pt x="5" y="16"/>
                  </a:lnTo>
                  <a:lnTo>
                    <a:pt x="0" y="21"/>
                  </a:lnTo>
                  <a:lnTo>
                    <a:pt x="0" y="25"/>
                  </a:lnTo>
                  <a:lnTo>
                    <a:pt x="5" y="30"/>
                  </a:lnTo>
                  <a:lnTo>
                    <a:pt x="11" y="30"/>
                  </a:lnTo>
                  <a:lnTo>
                    <a:pt x="23" y="30"/>
                  </a:lnTo>
                  <a:lnTo>
                    <a:pt x="32" y="25"/>
                  </a:lnTo>
                  <a:lnTo>
                    <a:pt x="41" y="21"/>
                  </a:lnTo>
                  <a:lnTo>
                    <a:pt x="47" y="16"/>
                  </a:lnTo>
                  <a:lnTo>
                    <a:pt x="50" y="9"/>
                  </a:lnTo>
                  <a:lnTo>
                    <a:pt x="50" y="5"/>
                  </a:lnTo>
                  <a:lnTo>
                    <a:pt x="45" y="3"/>
                  </a:lnTo>
                  <a:lnTo>
                    <a:pt x="38" y="0"/>
                  </a:lnTo>
                  <a:lnTo>
                    <a:pt x="29" y="3"/>
                  </a:lnTo>
                  <a:lnTo>
                    <a:pt x="20" y="5"/>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7" name="Freeform 804">
              <a:extLst>
                <a:ext uri="{FF2B5EF4-FFF2-40B4-BE49-F238E27FC236}">
                  <a16:creationId xmlns:a16="http://schemas.microsoft.com/office/drawing/2014/main" xmlns="" id="{AA87831D-A988-DF44-BFF3-95BDDC277535}"/>
                </a:ext>
              </a:extLst>
            </p:cNvPr>
            <p:cNvSpPr>
              <a:spLocks/>
            </p:cNvSpPr>
            <p:nvPr/>
          </p:nvSpPr>
          <p:spPr bwMode="auto">
            <a:xfrm>
              <a:off x="2035" y="3596"/>
              <a:ext cx="50" cy="27"/>
            </a:xfrm>
            <a:custGeom>
              <a:avLst/>
              <a:gdLst>
                <a:gd name="T0" fmla="*/ 3 w 50"/>
                <a:gd name="T1" fmla="*/ 13 h 27"/>
                <a:gd name="T2" fmla="*/ 3 w 50"/>
                <a:gd name="T3" fmla="*/ 13 h 27"/>
                <a:gd name="T4" fmla="*/ 0 w 50"/>
                <a:gd name="T5" fmla="*/ 20 h 27"/>
                <a:gd name="T6" fmla="*/ 0 w 50"/>
                <a:gd name="T7" fmla="*/ 24 h 27"/>
                <a:gd name="T8" fmla="*/ 5 w 50"/>
                <a:gd name="T9" fmla="*/ 27 h 27"/>
                <a:gd name="T10" fmla="*/ 12 w 50"/>
                <a:gd name="T11" fmla="*/ 27 h 27"/>
                <a:gd name="T12" fmla="*/ 12 w 50"/>
                <a:gd name="T13" fmla="*/ 27 h 27"/>
                <a:gd name="T14" fmla="*/ 21 w 50"/>
                <a:gd name="T15" fmla="*/ 27 h 27"/>
                <a:gd name="T16" fmla="*/ 32 w 50"/>
                <a:gd name="T17" fmla="*/ 22 h 27"/>
                <a:gd name="T18" fmla="*/ 41 w 50"/>
                <a:gd name="T19" fmla="*/ 18 h 27"/>
                <a:gd name="T20" fmla="*/ 48 w 50"/>
                <a:gd name="T21" fmla="*/ 13 h 27"/>
                <a:gd name="T22" fmla="*/ 48 w 50"/>
                <a:gd name="T23" fmla="*/ 13 h 27"/>
                <a:gd name="T24" fmla="*/ 50 w 50"/>
                <a:gd name="T25" fmla="*/ 6 h 27"/>
                <a:gd name="T26" fmla="*/ 50 w 50"/>
                <a:gd name="T27" fmla="*/ 2 h 27"/>
                <a:gd name="T28" fmla="*/ 45 w 50"/>
                <a:gd name="T29" fmla="*/ 0 h 27"/>
                <a:gd name="T30" fmla="*/ 39 w 50"/>
                <a:gd name="T31" fmla="*/ 0 h 27"/>
                <a:gd name="T32" fmla="*/ 39 w 50"/>
                <a:gd name="T33" fmla="*/ 0 h 27"/>
                <a:gd name="T34" fmla="*/ 30 w 50"/>
                <a:gd name="T35" fmla="*/ 0 h 27"/>
                <a:gd name="T36" fmla="*/ 21 w 50"/>
                <a:gd name="T37" fmla="*/ 4 h 27"/>
                <a:gd name="T38" fmla="*/ 12 w 50"/>
                <a:gd name="T39" fmla="*/ 9 h 27"/>
                <a:gd name="T40" fmla="*/ 3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3" y="13"/>
                  </a:moveTo>
                  <a:lnTo>
                    <a:pt x="3" y="13"/>
                  </a:lnTo>
                  <a:lnTo>
                    <a:pt x="0" y="20"/>
                  </a:lnTo>
                  <a:lnTo>
                    <a:pt x="0" y="24"/>
                  </a:lnTo>
                  <a:lnTo>
                    <a:pt x="5" y="27"/>
                  </a:lnTo>
                  <a:lnTo>
                    <a:pt x="12" y="27"/>
                  </a:lnTo>
                  <a:lnTo>
                    <a:pt x="21" y="27"/>
                  </a:lnTo>
                  <a:lnTo>
                    <a:pt x="32" y="22"/>
                  </a:lnTo>
                  <a:lnTo>
                    <a:pt x="41" y="18"/>
                  </a:lnTo>
                  <a:lnTo>
                    <a:pt x="48" y="13"/>
                  </a:lnTo>
                  <a:lnTo>
                    <a:pt x="50" y="6"/>
                  </a:lnTo>
                  <a:lnTo>
                    <a:pt x="50" y="2"/>
                  </a:lnTo>
                  <a:lnTo>
                    <a:pt x="45" y="0"/>
                  </a:lnTo>
                  <a:lnTo>
                    <a:pt x="39" y="0"/>
                  </a:lnTo>
                  <a:lnTo>
                    <a:pt x="30" y="0"/>
                  </a:lnTo>
                  <a:lnTo>
                    <a:pt x="21" y="4"/>
                  </a:lnTo>
                  <a:lnTo>
                    <a:pt x="12"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8" name="Freeform 805">
              <a:extLst>
                <a:ext uri="{FF2B5EF4-FFF2-40B4-BE49-F238E27FC236}">
                  <a16:creationId xmlns:a16="http://schemas.microsoft.com/office/drawing/2014/main" xmlns="" id="{8864C90A-6BE5-5046-968E-B23E4B740026}"/>
                </a:ext>
              </a:extLst>
            </p:cNvPr>
            <p:cNvSpPr>
              <a:spLocks/>
            </p:cNvSpPr>
            <p:nvPr/>
          </p:nvSpPr>
          <p:spPr bwMode="auto">
            <a:xfrm>
              <a:off x="2035" y="3596"/>
              <a:ext cx="50" cy="27"/>
            </a:xfrm>
            <a:custGeom>
              <a:avLst/>
              <a:gdLst>
                <a:gd name="T0" fmla="*/ 3 w 50"/>
                <a:gd name="T1" fmla="*/ 13 h 27"/>
                <a:gd name="T2" fmla="*/ 3 w 50"/>
                <a:gd name="T3" fmla="*/ 13 h 27"/>
                <a:gd name="T4" fmla="*/ 0 w 50"/>
                <a:gd name="T5" fmla="*/ 20 h 27"/>
                <a:gd name="T6" fmla="*/ 0 w 50"/>
                <a:gd name="T7" fmla="*/ 24 h 27"/>
                <a:gd name="T8" fmla="*/ 5 w 50"/>
                <a:gd name="T9" fmla="*/ 27 h 27"/>
                <a:gd name="T10" fmla="*/ 12 w 50"/>
                <a:gd name="T11" fmla="*/ 27 h 27"/>
                <a:gd name="T12" fmla="*/ 12 w 50"/>
                <a:gd name="T13" fmla="*/ 27 h 27"/>
                <a:gd name="T14" fmla="*/ 21 w 50"/>
                <a:gd name="T15" fmla="*/ 27 h 27"/>
                <a:gd name="T16" fmla="*/ 32 w 50"/>
                <a:gd name="T17" fmla="*/ 22 h 27"/>
                <a:gd name="T18" fmla="*/ 41 w 50"/>
                <a:gd name="T19" fmla="*/ 18 h 27"/>
                <a:gd name="T20" fmla="*/ 48 w 50"/>
                <a:gd name="T21" fmla="*/ 13 h 27"/>
                <a:gd name="T22" fmla="*/ 48 w 50"/>
                <a:gd name="T23" fmla="*/ 13 h 27"/>
                <a:gd name="T24" fmla="*/ 50 w 50"/>
                <a:gd name="T25" fmla="*/ 6 h 27"/>
                <a:gd name="T26" fmla="*/ 50 w 50"/>
                <a:gd name="T27" fmla="*/ 2 h 27"/>
                <a:gd name="T28" fmla="*/ 45 w 50"/>
                <a:gd name="T29" fmla="*/ 0 h 27"/>
                <a:gd name="T30" fmla="*/ 39 w 50"/>
                <a:gd name="T31" fmla="*/ 0 h 27"/>
                <a:gd name="T32" fmla="*/ 39 w 50"/>
                <a:gd name="T33" fmla="*/ 0 h 27"/>
                <a:gd name="T34" fmla="*/ 30 w 50"/>
                <a:gd name="T35" fmla="*/ 0 h 27"/>
                <a:gd name="T36" fmla="*/ 21 w 50"/>
                <a:gd name="T37" fmla="*/ 4 h 27"/>
                <a:gd name="T38" fmla="*/ 12 w 50"/>
                <a:gd name="T39" fmla="*/ 9 h 27"/>
                <a:gd name="T40" fmla="*/ 3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3" y="13"/>
                  </a:moveTo>
                  <a:lnTo>
                    <a:pt x="3" y="13"/>
                  </a:lnTo>
                  <a:lnTo>
                    <a:pt x="0" y="20"/>
                  </a:lnTo>
                  <a:lnTo>
                    <a:pt x="0" y="24"/>
                  </a:lnTo>
                  <a:lnTo>
                    <a:pt x="5" y="27"/>
                  </a:lnTo>
                  <a:lnTo>
                    <a:pt x="12" y="27"/>
                  </a:lnTo>
                  <a:lnTo>
                    <a:pt x="21" y="27"/>
                  </a:lnTo>
                  <a:lnTo>
                    <a:pt x="32" y="22"/>
                  </a:lnTo>
                  <a:lnTo>
                    <a:pt x="41" y="18"/>
                  </a:lnTo>
                  <a:lnTo>
                    <a:pt x="48" y="13"/>
                  </a:lnTo>
                  <a:lnTo>
                    <a:pt x="50" y="6"/>
                  </a:lnTo>
                  <a:lnTo>
                    <a:pt x="50" y="2"/>
                  </a:lnTo>
                  <a:lnTo>
                    <a:pt x="45" y="0"/>
                  </a:lnTo>
                  <a:lnTo>
                    <a:pt x="39" y="0"/>
                  </a:lnTo>
                  <a:lnTo>
                    <a:pt x="30" y="0"/>
                  </a:lnTo>
                  <a:lnTo>
                    <a:pt x="21" y="4"/>
                  </a:lnTo>
                  <a:lnTo>
                    <a:pt x="12"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89" name="Freeform 806">
              <a:extLst>
                <a:ext uri="{FF2B5EF4-FFF2-40B4-BE49-F238E27FC236}">
                  <a16:creationId xmlns:a16="http://schemas.microsoft.com/office/drawing/2014/main" xmlns="" id="{51A62B29-E8E8-CB4F-8C9E-06B40DDE76A0}"/>
                </a:ext>
              </a:extLst>
            </p:cNvPr>
            <p:cNvSpPr>
              <a:spLocks/>
            </p:cNvSpPr>
            <p:nvPr/>
          </p:nvSpPr>
          <p:spPr bwMode="auto">
            <a:xfrm>
              <a:off x="1990" y="3596"/>
              <a:ext cx="52" cy="29"/>
            </a:xfrm>
            <a:custGeom>
              <a:avLst/>
              <a:gdLst>
                <a:gd name="T0" fmla="*/ 5 w 52"/>
                <a:gd name="T1" fmla="*/ 13 h 29"/>
                <a:gd name="T2" fmla="*/ 5 w 52"/>
                <a:gd name="T3" fmla="*/ 13 h 29"/>
                <a:gd name="T4" fmla="*/ 0 w 52"/>
                <a:gd name="T5" fmla="*/ 20 h 29"/>
                <a:gd name="T6" fmla="*/ 0 w 52"/>
                <a:gd name="T7" fmla="*/ 24 h 29"/>
                <a:gd name="T8" fmla="*/ 5 w 52"/>
                <a:gd name="T9" fmla="*/ 27 h 29"/>
                <a:gd name="T10" fmla="*/ 11 w 52"/>
                <a:gd name="T11" fmla="*/ 29 h 29"/>
                <a:gd name="T12" fmla="*/ 11 w 52"/>
                <a:gd name="T13" fmla="*/ 29 h 29"/>
                <a:gd name="T14" fmla="*/ 23 w 52"/>
                <a:gd name="T15" fmla="*/ 27 h 29"/>
                <a:gd name="T16" fmla="*/ 32 w 52"/>
                <a:gd name="T17" fmla="*/ 24 h 29"/>
                <a:gd name="T18" fmla="*/ 41 w 52"/>
                <a:gd name="T19" fmla="*/ 20 h 29"/>
                <a:gd name="T20" fmla="*/ 48 w 52"/>
                <a:gd name="T21" fmla="*/ 13 h 29"/>
                <a:gd name="T22" fmla="*/ 48 w 52"/>
                <a:gd name="T23" fmla="*/ 13 h 29"/>
                <a:gd name="T24" fmla="*/ 52 w 52"/>
                <a:gd name="T25" fmla="*/ 9 h 29"/>
                <a:gd name="T26" fmla="*/ 52 w 52"/>
                <a:gd name="T27" fmla="*/ 4 h 29"/>
                <a:gd name="T28" fmla="*/ 48 w 52"/>
                <a:gd name="T29" fmla="*/ 0 h 29"/>
                <a:gd name="T30" fmla="*/ 41 w 52"/>
                <a:gd name="T31" fmla="*/ 0 h 29"/>
                <a:gd name="T32" fmla="*/ 41 w 52"/>
                <a:gd name="T33" fmla="*/ 0 h 29"/>
                <a:gd name="T34" fmla="*/ 32 w 52"/>
                <a:gd name="T35" fmla="*/ 2 h 29"/>
                <a:gd name="T36" fmla="*/ 20 w 52"/>
                <a:gd name="T37" fmla="*/ 4 h 29"/>
                <a:gd name="T38" fmla="*/ 11 w 52"/>
                <a:gd name="T39" fmla="*/ 9 h 29"/>
                <a:gd name="T40" fmla="*/ 5 w 52"/>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3"/>
                  </a:moveTo>
                  <a:lnTo>
                    <a:pt x="5" y="13"/>
                  </a:lnTo>
                  <a:lnTo>
                    <a:pt x="0" y="20"/>
                  </a:lnTo>
                  <a:lnTo>
                    <a:pt x="0" y="24"/>
                  </a:lnTo>
                  <a:lnTo>
                    <a:pt x="5" y="27"/>
                  </a:lnTo>
                  <a:lnTo>
                    <a:pt x="11" y="29"/>
                  </a:lnTo>
                  <a:lnTo>
                    <a:pt x="23" y="27"/>
                  </a:lnTo>
                  <a:lnTo>
                    <a:pt x="32" y="24"/>
                  </a:lnTo>
                  <a:lnTo>
                    <a:pt x="41" y="20"/>
                  </a:lnTo>
                  <a:lnTo>
                    <a:pt x="48" y="13"/>
                  </a:lnTo>
                  <a:lnTo>
                    <a:pt x="52" y="9"/>
                  </a:lnTo>
                  <a:lnTo>
                    <a:pt x="52" y="4"/>
                  </a:lnTo>
                  <a:lnTo>
                    <a:pt x="48" y="0"/>
                  </a:lnTo>
                  <a:lnTo>
                    <a:pt x="41" y="0"/>
                  </a:lnTo>
                  <a:lnTo>
                    <a:pt x="32" y="2"/>
                  </a:lnTo>
                  <a:lnTo>
                    <a:pt x="20" y="4"/>
                  </a:lnTo>
                  <a:lnTo>
                    <a:pt x="11"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0" name="Freeform 807">
              <a:extLst>
                <a:ext uri="{FF2B5EF4-FFF2-40B4-BE49-F238E27FC236}">
                  <a16:creationId xmlns:a16="http://schemas.microsoft.com/office/drawing/2014/main" xmlns="" id="{A7B3C6C8-6249-814F-B69E-58221D666D5E}"/>
                </a:ext>
              </a:extLst>
            </p:cNvPr>
            <p:cNvSpPr>
              <a:spLocks/>
            </p:cNvSpPr>
            <p:nvPr/>
          </p:nvSpPr>
          <p:spPr bwMode="auto">
            <a:xfrm>
              <a:off x="1990" y="3596"/>
              <a:ext cx="52" cy="29"/>
            </a:xfrm>
            <a:custGeom>
              <a:avLst/>
              <a:gdLst>
                <a:gd name="T0" fmla="*/ 5 w 52"/>
                <a:gd name="T1" fmla="*/ 13 h 29"/>
                <a:gd name="T2" fmla="*/ 5 w 52"/>
                <a:gd name="T3" fmla="*/ 13 h 29"/>
                <a:gd name="T4" fmla="*/ 0 w 52"/>
                <a:gd name="T5" fmla="*/ 20 h 29"/>
                <a:gd name="T6" fmla="*/ 0 w 52"/>
                <a:gd name="T7" fmla="*/ 24 h 29"/>
                <a:gd name="T8" fmla="*/ 5 w 52"/>
                <a:gd name="T9" fmla="*/ 27 h 29"/>
                <a:gd name="T10" fmla="*/ 11 w 52"/>
                <a:gd name="T11" fmla="*/ 29 h 29"/>
                <a:gd name="T12" fmla="*/ 11 w 52"/>
                <a:gd name="T13" fmla="*/ 29 h 29"/>
                <a:gd name="T14" fmla="*/ 23 w 52"/>
                <a:gd name="T15" fmla="*/ 27 h 29"/>
                <a:gd name="T16" fmla="*/ 32 w 52"/>
                <a:gd name="T17" fmla="*/ 24 h 29"/>
                <a:gd name="T18" fmla="*/ 41 w 52"/>
                <a:gd name="T19" fmla="*/ 20 h 29"/>
                <a:gd name="T20" fmla="*/ 48 w 52"/>
                <a:gd name="T21" fmla="*/ 13 h 29"/>
                <a:gd name="T22" fmla="*/ 48 w 52"/>
                <a:gd name="T23" fmla="*/ 13 h 29"/>
                <a:gd name="T24" fmla="*/ 52 w 52"/>
                <a:gd name="T25" fmla="*/ 9 h 29"/>
                <a:gd name="T26" fmla="*/ 52 w 52"/>
                <a:gd name="T27" fmla="*/ 4 h 29"/>
                <a:gd name="T28" fmla="*/ 48 w 52"/>
                <a:gd name="T29" fmla="*/ 0 h 29"/>
                <a:gd name="T30" fmla="*/ 41 w 52"/>
                <a:gd name="T31" fmla="*/ 0 h 29"/>
                <a:gd name="T32" fmla="*/ 41 w 52"/>
                <a:gd name="T33" fmla="*/ 0 h 29"/>
                <a:gd name="T34" fmla="*/ 32 w 52"/>
                <a:gd name="T35" fmla="*/ 2 h 29"/>
                <a:gd name="T36" fmla="*/ 20 w 52"/>
                <a:gd name="T37" fmla="*/ 4 h 29"/>
                <a:gd name="T38" fmla="*/ 11 w 52"/>
                <a:gd name="T39" fmla="*/ 9 h 29"/>
                <a:gd name="T40" fmla="*/ 5 w 52"/>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5" y="13"/>
                  </a:moveTo>
                  <a:lnTo>
                    <a:pt x="5" y="13"/>
                  </a:lnTo>
                  <a:lnTo>
                    <a:pt x="0" y="20"/>
                  </a:lnTo>
                  <a:lnTo>
                    <a:pt x="0" y="24"/>
                  </a:lnTo>
                  <a:lnTo>
                    <a:pt x="5" y="27"/>
                  </a:lnTo>
                  <a:lnTo>
                    <a:pt x="11" y="29"/>
                  </a:lnTo>
                  <a:lnTo>
                    <a:pt x="23" y="27"/>
                  </a:lnTo>
                  <a:lnTo>
                    <a:pt x="32" y="24"/>
                  </a:lnTo>
                  <a:lnTo>
                    <a:pt x="41" y="20"/>
                  </a:lnTo>
                  <a:lnTo>
                    <a:pt x="48" y="13"/>
                  </a:lnTo>
                  <a:lnTo>
                    <a:pt x="52" y="9"/>
                  </a:lnTo>
                  <a:lnTo>
                    <a:pt x="52" y="4"/>
                  </a:lnTo>
                  <a:lnTo>
                    <a:pt x="48" y="0"/>
                  </a:lnTo>
                  <a:lnTo>
                    <a:pt x="41" y="0"/>
                  </a:lnTo>
                  <a:lnTo>
                    <a:pt x="32" y="2"/>
                  </a:lnTo>
                  <a:lnTo>
                    <a:pt x="20" y="4"/>
                  </a:lnTo>
                  <a:lnTo>
                    <a:pt x="11"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4591" name="Group 1009">
            <a:extLst>
              <a:ext uri="{FF2B5EF4-FFF2-40B4-BE49-F238E27FC236}">
                <a16:creationId xmlns:a16="http://schemas.microsoft.com/office/drawing/2014/main" xmlns="" id="{06F73505-3763-A241-AE55-191866EF4117}"/>
              </a:ext>
            </a:extLst>
          </p:cNvPr>
          <p:cNvGrpSpPr>
            <a:grpSpLocks/>
          </p:cNvGrpSpPr>
          <p:nvPr/>
        </p:nvGrpSpPr>
        <p:grpSpPr bwMode="auto">
          <a:xfrm>
            <a:off x="1639888" y="5207000"/>
            <a:ext cx="5770562" cy="246063"/>
            <a:chOff x="1574" y="3474"/>
            <a:chExt cx="3635" cy="155"/>
          </a:xfrm>
        </p:grpSpPr>
        <p:sp>
          <p:nvSpPr>
            <p:cNvPr id="4592" name="Freeform 809">
              <a:extLst>
                <a:ext uri="{FF2B5EF4-FFF2-40B4-BE49-F238E27FC236}">
                  <a16:creationId xmlns:a16="http://schemas.microsoft.com/office/drawing/2014/main" xmlns="" id="{18880AB2-A490-014A-951F-37F42E5C6181}"/>
                </a:ext>
              </a:extLst>
            </p:cNvPr>
            <p:cNvSpPr>
              <a:spLocks/>
            </p:cNvSpPr>
            <p:nvPr/>
          </p:nvSpPr>
          <p:spPr bwMode="auto">
            <a:xfrm>
              <a:off x="1945" y="3596"/>
              <a:ext cx="54" cy="29"/>
            </a:xfrm>
            <a:custGeom>
              <a:avLst/>
              <a:gdLst>
                <a:gd name="T0" fmla="*/ 5 w 54"/>
                <a:gd name="T1" fmla="*/ 15 h 29"/>
                <a:gd name="T2" fmla="*/ 5 w 54"/>
                <a:gd name="T3" fmla="*/ 15 h 29"/>
                <a:gd name="T4" fmla="*/ 0 w 54"/>
                <a:gd name="T5" fmla="*/ 20 h 29"/>
                <a:gd name="T6" fmla="*/ 0 w 54"/>
                <a:gd name="T7" fmla="*/ 24 h 29"/>
                <a:gd name="T8" fmla="*/ 5 w 54"/>
                <a:gd name="T9" fmla="*/ 27 h 29"/>
                <a:gd name="T10" fmla="*/ 11 w 54"/>
                <a:gd name="T11" fmla="*/ 29 h 29"/>
                <a:gd name="T12" fmla="*/ 11 w 54"/>
                <a:gd name="T13" fmla="*/ 29 h 29"/>
                <a:gd name="T14" fmla="*/ 23 w 54"/>
                <a:gd name="T15" fmla="*/ 27 h 29"/>
                <a:gd name="T16" fmla="*/ 32 w 54"/>
                <a:gd name="T17" fmla="*/ 24 h 29"/>
                <a:gd name="T18" fmla="*/ 43 w 54"/>
                <a:gd name="T19" fmla="*/ 20 h 29"/>
                <a:gd name="T20" fmla="*/ 50 w 54"/>
                <a:gd name="T21" fmla="*/ 13 h 29"/>
                <a:gd name="T22" fmla="*/ 50 w 54"/>
                <a:gd name="T23" fmla="*/ 13 h 29"/>
                <a:gd name="T24" fmla="*/ 54 w 54"/>
                <a:gd name="T25" fmla="*/ 9 h 29"/>
                <a:gd name="T26" fmla="*/ 54 w 54"/>
                <a:gd name="T27" fmla="*/ 4 h 29"/>
                <a:gd name="T28" fmla="*/ 50 w 54"/>
                <a:gd name="T29" fmla="*/ 2 h 29"/>
                <a:gd name="T30" fmla="*/ 43 w 54"/>
                <a:gd name="T31" fmla="*/ 0 h 29"/>
                <a:gd name="T32" fmla="*/ 43 w 54"/>
                <a:gd name="T33" fmla="*/ 0 h 29"/>
                <a:gd name="T34" fmla="*/ 32 w 54"/>
                <a:gd name="T35" fmla="*/ 2 h 29"/>
                <a:gd name="T36" fmla="*/ 23 w 54"/>
                <a:gd name="T37" fmla="*/ 4 h 29"/>
                <a:gd name="T38" fmla="*/ 14 w 54"/>
                <a:gd name="T39" fmla="*/ 9 h 29"/>
                <a:gd name="T40" fmla="*/ 5 w 54"/>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5"/>
                  </a:moveTo>
                  <a:lnTo>
                    <a:pt x="5" y="15"/>
                  </a:lnTo>
                  <a:lnTo>
                    <a:pt x="0" y="20"/>
                  </a:lnTo>
                  <a:lnTo>
                    <a:pt x="0" y="24"/>
                  </a:lnTo>
                  <a:lnTo>
                    <a:pt x="5" y="27"/>
                  </a:lnTo>
                  <a:lnTo>
                    <a:pt x="11" y="29"/>
                  </a:lnTo>
                  <a:lnTo>
                    <a:pt x="23" y="27"/>
                  </a:lnTo>
                  <a:lnTo>
                    <a:pt x="32" y="24"/>
                  </a:lnTo>
                  <a:lnTo>
                    <a:pt x="43" y="20"/>
                  </a:lnTo>
                  <a:lnTo>
                    <a:pt x="50" y="13"/>
                  </a:lnTo>
                  <a:lnTo>
                    <a:pt x="54" y="9"/>
                  </a:lnTo>
                  <a:lnTo>
                    <a:pt x="54" y="4"/>
                  </a:lnTo>
                  <a:lnTo>
                    <a:pt x="50" y="2"/>
                  </a:lnTo>
                  <a:lnTo>
                    <a:pt x="43" y="0"/>
                  </a:lnTo>
                  <a:lnTo>
                    <a:pt x="32" y="2"/>
                  </a:lnTo>
                  <a:lnTo>
                    <a:pt x="23" y="4"/>
                  </a:lnTo>
                  <a:lnTo>
                    <a:pt x="14"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3" name="Freeform 810">
              <a:extLst>
                <a:ext uri="{FF2B5EF4-FFF2-40B4-BE49-F238E27FC236}">
                  <a16:creationId xmlns:a16="http://schemas.microsoft.com/office/drawing/2014/main" xmlns="" id="{737C0255-3180-7B45-BDC9-E3C6D39F975A}"/>
                </a:ext>
              </a:extLst>
            </p:cNvPr>
            <p:cNvSpPr>
              <a:spLocks/>
            </p:cNvSpPr>
            <p:nvPr/>
          </p:nvSpPr>
          <p:spPr bwMode="auto">
            <a:xfrm>
              <a:off x="1945" y="3596"/>
              <a:ext cx="54" cy="29"/>
            </a:xfrm>
            <a:custGeom>
              <a:avLst/>
              <a:gdLst>
                <a:gd name="T0" fmla="*/ 5 w 54"/>
                <a:gd name="T1" fmla="*/ 15 h 29"/>
                <a:gd name="T2" fmla="*/ 5 w 54"/>
                <a:gd name="T3" fmla="*/ 15 h 29"/>
                <a:gd name="T4" fmla="*/ 0 w 54"/>
                <a:gd name="T5" fmla="*/ 20 h 29"/>
                <a:gd name="T6" fmla="*/ 0 w 54"/>
                <a:gd name="T7" fmla="*/ 24 h 29"/>
                <a:gd name="T8" fmla="*/ 5 w 54"/>
                <a:gd name="T9" fmla="*/ 27 h 29"/>
                <a:gd name="T10" fmla="*/ 11 w 54"/>
                <a:gd name="T11" fmla="*/ 29 h 29"/>
                <a:gd name="T12" fmla="*/ 11 w 54"/>
                <a:gd name="T13" fmla="*/ 29 h 29"/>
                <a:gd name="T14" fmla="*/ 23 w 54"/>
                <a:gd name="T15" fmla="*/ 27 h 29"/>
                <a:gd name="T16" fmla="*/ 32 w 54"/>
                <a:gd name="T17" fmla="*/ 24 h 29"/>
                <a:gd name="T18" fmla="*/ 43 w 54"/>
                <a:gd name="T19" fmla="*/ 20 h 29"/>
                <a:gd name="T20" fmla="*/ 50 w 54"/>
                <a:gd name="T21" fmla="*/ 13 h 29"/>
                <a:gd name="T22" fmla="*/ 50 w 54"/>
                <a:gd name="T23" fmla="*/ 13 h 29"/>
                <a:gd name="T24" fmla="*/ 54 w 54"/>
                <a:gd name="T25" fmla="*/ 9 h 29"/>
                <a:gd name="T26" fmla="*/ 54 w 54"/>
                <a:gd name="T27" fmla="*/ 4 h 29"/>
                <a:gd name="T28" fmla="*/ 50 w 54"/>
                <a:gd name="T29" fmla="*/ 2 h 29"/>
                <a:gd name="T30" fmla="*/ 43 w 54"/>
                <a:gd name="T31" fmla="*/ 0 h 29"/>
                <a:gd name="T32" fmla="*/ 43 w 54"/>
                <a:gd name="T33" fmla="*/ 0 h 29"/>
                <a:gd name="T34" fmla="*/ 32 w 54"/>
                <a:gd name="T35" fmla="*/ 2 h 29"/>
                <a:gd name="T36" fmla="*/ 23 w 54"/>
                <a:gd name="T37" fmla="*/ 4 h 29"/>
                <a:gd name="T38" fmla="*/ 14 w 54"/>
                <a:gd name="T39" fmla="*/ 9 h 29"/>
                <a:gd name="T40" fmla="*/ 5 w 54"/>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5"/>
                  </a:moveTo>
                  <a:lnTo>
                    <a:pt x="5" y="15"/>
                  </a:lnTo>
                  <a:lnTo>
                    <a:pt x="0" y="20"/>
                  </a:lnTo>
                  <a:lnTo>
                    <a:pt x="0" y="24"/>
                  </a:lnTo>
                  <a:lnTo>
                    <a:pt x="5" y="27"/>
                  </a:lnTo>
                  <a:lnTo>
                    <a:pt x="11" y="29"/>
                  </a:lnTo>
                  <a:lnTo>
                    <a:pt x="23" y="27"/>
                  </a:lnTo>
                  <a:lnTo>
                    <a:pt x="32" y="24"/>
                  </a:lnTo>
                  <a:lnTo>
                    <a:pt x="43" y="20"/>
                  </a:lnTo>
                  <a:lnTo>
                    <a:pt x="50" y="13"/>
                  </a:lnTo>
                  <a:lnTo>
                    <a:pt x="54" y="9"/>
                  </a:lnTo>
                  <a:lnTo>
                    <a:pt x="54" y="4"/>
                  </a:lnTo>
                  <a:lnTo>
                    <a:pt x="50" y="2"/>
                  </a:lnTo>
                  <a:lnTo>
                    <a:pt x="43" y="0"/>
                  </a:lnTo>
                  <a:lnTo>
                    <a:pt x="32" y="2"/>
                  </a:lnTo>
                  <a:lnTo>
                    <a:pt x="23" y="4"/>
                  </a:lnTo>
                  <a:lnTo>
                    <a:pt x="14"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4" name="Freeform 811">
              <a:extLst>
                <a:ext uri="{FF2B5EF4-FFF2-40B4-BE49-F238E27FC236}">
                  <a16:creationId xmlns:a16="http://schemas.microsoft.com/office/drawing/2014/main" xmlns="" id="{786BE11B-8408-D44B-A081-63C17596C897}"/>
                </a:ext>
              </a:extLst>
            </p:cNvPr>
            <p:cNvSpPr>
              <a:spLocks/>
            </p:cNvSpPr>
            <p:nvPr/>
          </p:nvSpPr>
          <p:spPr bwMode="auto">
            <a:xfrm>
              <a:off x="1900" y="3596"/>
              <a:ext cx="54" cy="29"/>
            </a:xfrm>
            <a:custGeom>
              <a:avLst/>
              <a:gdLst>
                <a:gd name="T0" fmla="*/ 5 w 54"/>
                <a:gd name="T1" fmla="*/ 15 h 29"/>
                <a:gd name="T2" fmla="*/ 5 w 54"/>
                <a:gd name="T3" fmla="*/ 15 h 29"/>
                <a:gd name="T4" fmla="*/ 0 w 54"/>
                <a:gd name="T5" fmla="*/ 20 h 29"/>
                <a:gd name="T6" fmla="*/ 0 w 54"/>
                <a:gd name="T7" fmla="*/ 24 h 29"/>
                <a:gd name="T8" fmla="*/ 5 w 54"/>
                <a:gd name="T9" fmla="*/ 29 h 29"/>
                <a:gd name="T10" fmla="*/ 14 w 54"/>
                <a:gd name="T11" fmla="*/ 29 h 29"/>
                <a:gd name="T12" fmla="*/ 14 w 54"/>
                <a:gd name="T13" fmla="*/ 29 h 29"/>
                <a:gd name="T14" fmla="*/ 23 w 54"/>
                <a:gd name="T15" fmla="*/ 29 h 29"/>
                <a:gd name="T16" fmla="*/ 34 w 54"/>
                <a:gd name="T17" fmla="*/ 24 h 29"/>
                <a:gd name="T18" fmla="*/ 43 w 54"/>
                <a:gd name="T19" fmla="*/ 20 h 29"/>
                <a:gd name="T20" fmla="*/ 50 w 54"/>
                <a:gd name="T21" fmla="*/ 15 h 29"/>
                <a:gd name="T22" fmla="*/ 50 w 54"/>
                <a:gd name="T23" fmla="*/ 15 h 29"/>
                <a:gd name="T24" fmla="*/ 54 w 54"/>
                <a:gd name="T25" fmla="*/ 9 h 29"/>
                <a:gd name="T26" fmla="*/ 54 w 54"/>
                <a:gd name="T27" fmla="*/ 4 h 29"/>
                <a:gd name="T28" fmla="*/ 50 w 54"/>
                <a:gd name="T29" fmla="*/ 2 h 29"/>
                <a:gd name="T30" fmla="*/ 43 w 54"/>
                <a:gd name="T31" fmla="*/ 0 h 29"/>
                <a:gd name="T32" fmla="*/ 43 w 54"/>
                <a:gd name="T33" fmla="*/ 0 h 29"/>
                <a:gd name="T34" fmla="*/ 34 w 54"/>
                <a:gd name="T35" fmla="*/ 2 h 29"/>
                <a:gd name="T36" fmla="*/ 23 w 54"/>
                <a:gd name="T37" fmla="*/ 4 h 29"/>
                <a:gd name="T38" fmla="*/ 14 w 54"/>
                <a:gd name="T39" fmla="*/ 9 h 29"/>
                <a:gd name="T40" fmla="*/ 5 w 54"/>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5"/>
                  </a:moveTo>
                  <a:lnTo>
                    <a:pt x="5" y="15"/>
                  </a:lnTo>
                  <a:lnTo>
                    <a:pt x="0" y="20"/>
                  </a:lnTo>
                  <a:lnTo>
                    <a:pt x="0" y="24"/>
                  </a:lnTo>
                  <a:lnTo>
                    <a:pt x="5" y="29"/>
                  </a:lnTo>
                  <a:lnTo>
                    <a:pt x="14" y="29"/>
                  </a:lnTo>
                  <a:lnTo>
                    <a:pt x="23" y="29"/>
                  </a:lnTo>
                  <a:lnTo>
                    <a:pt x="34" y="24"/>
                  </a:lnTo>
                  <a:lnTo>
                    <a:pt x="43" y="20"/>
                  </a:lnTo>
                  <a:lnTo>
                    <a:pt x="50" y="15"/>
                  </a:lnTo>
                  <a:lnTo>
                    <a:pt x="54" y="9"/>
                  </a:lnTo>
                  <a:lnTo>
                    <a:pt x="54" y="4"/>
                  </a:lnTo>
                  <a:lnTo>
                    <a:pt x="50" y="2"/>
                  </a:lnTo>
                  <a:lnTo>
                    <a:pt x="43" y="0"/>
                  </a:lnTo>
                  <a:lnTo>
                    <a:pt x="34" y="2"/>
                  </a:lnTo>
                  <a:lnTo>
                    <a:pt x="23" y="4"/>
                  </a:lnTo>
                  <a:lnTo>
                    <a:pt x="14"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5" name="Freeform 812">
              <a:extLst>
                <a:ext uri="{FF2B5EF4-FFF2-40B4-BE49-F238E27FC236}">
                  <a16:creationId xmlns:a16="http://schemas.microsoft.com/office/drawing/2014/main" xmlns="" id="{4EBC2BE4-71A8-0B48-86A1-E0F09CF0846B}"/>
                </a:ext>
              </a:extLst>
            </p:cNvPr>
            <p:cNvSpPr>
              <a:spLocks/>
            </p:cNvSpPr>
            <p:nvPr/>
          </p:nvSpPr>
          <p:spPr bwMode="auto">
            <a:xfrm>
              <a:off x="1900" y="3596"/>
              <a:ext cx="54" cy="29"/>
            </a:xfrm>
            <a:custGeom>
              <a:avLst/>
              <a:gdLst>
                <a:gd name="T0" fmla="*/ 5 w 54"/>
                <a:gd name="T1" fmla="*/ 15 h 29"/>
                <a:gd name="T2" fmla="*/ 5 w 54"/>
                <a:gd name="T3" fmla="*/ 15 h 29"/>
                <a:gd name="T4" fmla="*/ 0 w 54"/>
                <a:gd name="T5" fmla="*/ 20 h 29"/>
                <a:gd name="T6" fmla="*/ 0 w 54"/>
                <a:gd name="T7" fmla="*/ 24 h 29"/>
                <a:gd name="T8" fmla="*/ 5 w 54"/>
                <a:gd name="T9" fmla="*/ 29 h 29"/>
                <a:gd name="T10" fmla="*/ 14 w 54"/>
                <a:gd name="T11" fmla="*/ 29 h 29"/>
                <a:gd name="T12" fmla="*/ 14 w 54"/>
                <a:gd name="T13" fmla="*/ 29 h 29"/>
                <a:gd name="T14" fmla="*/ 23 w 54"/>
                <a:gd name="T15" fmla="*/ 29 h 29"/>
                <a:gd name="T16" fmla="*/ 34 w 54"/>
                <a:gd name="T17" fmla="*/ 24 h 29"/>
                <a:gd name="T18" fmla="*/ 43 w 54"/>
                <a:gd name="T19" fmla="*/ 20 h 29"/>
                <a:gd name="T20" fmla="*/ 50 w 54"/>
                <a:gd name="T21" fmla="*/ 15 h 29"/>
                <a:gd name="T22" fmla="*/ 50 w 54"/>
                <a:gd name="T23" fmla="*/ 15 h 29"/>
                <a:gd name="T24" fmla="*/ 54 w 54"/>
                <a:gd name="T25" fmla="*/ 9 h 29"/>
                <a:gd name="T26" fmla="*/ 54 w 54"/>
                <a:gd name="T27" fmla="*/ 4 h 29"/>
                <a:gd name="T28" fmla="*/ 50 w 54"/>
                <a:gd name="T29" fmla="*/ 2 h 29"/>
                <a:gd name="T30" fmla="*/ 43 w 54"/>
                <a:gd name="T31" fmla="*/ 0 h 29"/>
                <a:gd name="T32" fmla="*/ 43 w 54"/>
                <a:gd name="T33" fmla="*/ 0 h 29"/>
                <a:gd name="T34" fmla="*/ 34 w 54"/>
                <a:gd name="T35" fmla="*/ 2 h 29"/>
                <a:gd name="T36" fmla="*/ 23 w 54"/>
                <a:gd name="T37" fmla="*/ 4 h 29"/>
                <a:gd name="T38" fmla="*/ 14 w 54"/>
                <a:gd name="T39" fmla="*/ 9 h 29"/>
                <a:gd name="T40" fmla="*/ 5 w 54"/>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5"/>
                  </a:moveTo>
                  <a:lnTo>
                    <a:pt x="5" y="15"/>
                  </a:lnTo>
                  <a:lnTo>
                    <a:pt x="0" y="20"/>
                  </a:lnTo>
                  <a:lnTo>
                    <a:pt x="0" y="24"/>
                  </a:lnTo>
                  <a:lnTo>
                    <a:pt x="5" y="29"/>
                  </a:lnTo>
                  <a:lnTo>
                    <a:pt x="14" y="29"/>
                  </a:lnTo>
                  <a:lnTo>
                    <a:pt x="23" y="29"/>
                  </a:lnTo>
                  <a:lnTo>
                    <a:pt x="34" y="24"/>
                  </a:lnTo>
                  <a:lnTo>
                    <a:pt x="43" y="20"/>
                  </a:lnTo>
                  <a:lnTo>
                    <a:pt x="50" y="15"/>
                  </a:lnTo>
                  <a:lnTo>
                    <a:pt x="54" y="9"/>
                  </a:lnTo>
                  <a:lnTo>
                    <a:pt x="54" y="4"/>
                  </a:lnTo>
                  <a:lnTo>
                    <a:pt x="50" y="2"/>
                  </a:lnTo>
                  <a:lnTo>
                    <a:pt x="43" y="0"/>
                  </a:lnTo>
                  <a:lnTo>
                    <a:pt x="34" y="2"/>
                  </a:lnTo>
                  <a:lnTo>
                    <a:pt x="23" y="4"/>
                  </a:lnTo>
                  <a:lnTo>
                    <a:pt x="14"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6" name="Freeform 813">
              <a:extLst>
                <a:ext uri="{FF2B5EF4-FFF2-40B4-BE49-F238E27FC236}">
                  <a16:creationId xmlns:a16="http://schemas.microsoft.com/office/drawing/2014/main" xmlns="" id="{35161C6F-AAA7-6B49-9822-553A1D927A00}"/>
                </a:ext>
              </a:extLst>
            </p:cNvPr>
            <p:cNvSpPr>
              <a:spLocks/>
            </p:cNvSpPr>
            <p:nvPr/>
          </p:nvSpPr>
          <p:spPr bwMode="auto">
            <a:xfrm>
              <a:off x="1855" y="3598"/>
              <a:ext cx="54" cy="27"/>
            </a:xfrm>
            <a:custGeom>
              <a:avLst/>
              <a:gdLst>
                <a:gd name="T0" fmla="*/ 5 w 54"/>
                <a:gd name="T1" fmla="*/ 13 h 27"/>
                <a:gd name="T2" fmla="*/ 5 w 54"/>
                <a:gd name="T3" fmla="*/ 13 h 27"/>
                <a:gd name="T4" fmla="*/ 0 w 54"/>
                <a:gd name="T5" fmla="*/ 20 h 27"/>
                <a:gd name="T6" fmla="*/ 0 w 54"/>
                <a:gd name="T7" fmla="*/ 25 h 27"/>
                <a:gd name="T8" fmla="*/ 5 w 54"/>
                <a:gd name="T9" fmla="*/ 27 h 27"/>
                <a:gd name="T10" fmla="*/ 11 w 54"/>
                <a:gd name="T11" fmla="*/ 27 h 27"/>
                <a:gd name="T12" fmla="*/ 11 w 54"/>
                <a:gd name="T13" fmla="*/ 27 h 27"/>
                <a:gd name="T14" fmla="*/ 23 w 54"/>
                <a:gd name="T15" fmla="*/ 27 h 27"/>
                <a:gd name="T16" fmla="*/ 34 w 54"/>
                <a:gd name="T17" fmla="*/ 22 h 27"/>
                <a:gd name="T18" fmla="*/ 43 w 54"/>
                <a:gd name="T19" fmla="*/ 18 h 27"/>
                <a:gd name="T20" fmla="*/ 50 w 54"/>
                <a:gd name="T21" fmla="*/ 13 h 27"/>
                <a:gd name="T22" fmla="*/ 50 w 54"/>
                <a:gd name="T23" fmla="*/ 13 h 27"/>
                <a:gd name="T24" fmla="*/ 54 w 54"/>
                <a:gd name="T25" fmla="*/ 7 h 27"/>
                <a:gd name="T26" fmla="*/ 54 w 54"/>
                <a:gd name="T27" fmla="*/ 2 h 27"/>
                <a:gd name="T28" fmla="*/ 50 w 54"/>
                <a:gd name="T29" fmla="*/ 0 h 27"/>
                <a:gd name="T30" fmla="*/ 43 w 54"/>
                <a:gd name="T31" fmla="*/ 0 h 27"/>
                <a:gd name="T32" fmla="*/ 43 w 54"/>
                <a:gd name="T33" fmla="*/ 0 h 27"/>
                <a:gd name="T34" fmla="*/ 34 w 54"/>
                <a:gd name="T35" fmla="*/ 0 h 27"/>
                <a:gd name="T36" fmla="*/ 23 w 54"/>
                <a:gd name="T37" fmla="*/ 4 h 27"/>
                <a:gd name="T38" fmla="*/ 14 w 54"/>
                <a:gd name="T39" fmla="*/ 9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20"/>
                  </a:lnTo>
                  <a:lnTo>
                    <a:pt x="0" y="25"/>
                  </a:lnTo>
                  <a:lnTo>
                    <a:pt x="5" y="27"/>
                  </a:lnTo>
                  <a:lnTo>
                    <a:pt x="11" y="27"/>
                  </a:lnTo>
                  <a:lnTo>
                    <a:pt x="23" y="27"/>
                  </a:lnTo>
                  <a:lnTo>
                    <a:pt x="34" y="22"/>
                  </a:lnTo>
                  <a:lnTo>
                    <a:pt x="43" y="18"/>
                  </a:lnTo>
                  <a:lnTo>
                    <a:pt x="50" y="13"/>
                  </a:lnTo>
                  <a:lnTo>
                    <a:pt x="54" y="7"/>
                  </a:lnTo>
                  <a:lnTo>
                    <a:pt x="54" y="2"/>
                  </a:lnTo>
                  <a:lnTo>
                    <a:pt x="50" y="0"/>
                  </a:lnTo>
                  <a:lnTo>
                    <a:pt x="43" y="0"/>
                  </a:lnTo>
                  <a:lnTo>
                    <a:pt x="34" y="0"/>
                  </a:lnTo>
                  <a:lnTo>
                    <a:pt x="23"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7" name="Freeform 814">
              <a:extLst>
                <a:ext uri="{FF2B5EF4-FFF2-40B4-BE49-F238E27FC236}">
                  <a16:creationId xmlns:a16="http://schemas.microsoft.com/office/drawing/2014/main" xmlns="" id="{927C35F9-513D-3041-A93D-131320F217BC}"/>
                </a:ext>
              </a:extLst>
            </p:cNvPr>
            <p:cNvSpPr>
              <a:spLocks/>
            </p:cNvSpPr>
            <p:nvPr/>
          </p:nvSpPr>
          <p:spPr bwMode="auto">
            <a:xfrm>
              <a:off x="1855" y="3598"/>
              <a:ext cx="54" cy="27"/>
            </a:xfrm>
            <a:custGeom>
              <a:avLst/>
              <a:gdLst>
                <a:gd name="T0" fmla="*/ 5 w 54"/>
                <a:gd name="T1" fmla="*/ 13 h 27"/>
                <a:gd name="T2" fmla="*/ 5 w 54"/>
                <a:gd name="T3" fmla="*/ 13 h 27"/>
                <a:gd name="T4" fmla="*/ 0 w 54"/>
                <a:gd name="T5" fmla="*/ 20 h 27"/>
                <a:gd name="T6" fmla="*/ 0 w 54"/>
                <a:gd name="T7" fmla="*/ 25 h 27"/>
                <a:gd name="T8" fmla="*/ 5 w 54"/>
                <a:gd name="T9" fmla="*/ 27 h 27"/>
                <a:gd name="T10" fmla="*/ 11 w 54"/>
                <a:gd name="T11" fmla="*/ 27 h 27"/>
                <a:gd name="T12" fmla="*/ 11 w 54"/>
                <a:gd name="T13" fmla="*/ 27 h 27"/>
                <a:gd name="T14" fmla="*/ 23 w 54"/>
                <a:gd name="T15" fmla="*/ 27 h 27"/>
                <a:gd name="T16" fmla="*/ 34 w 54"/>
                <a:gd name="T17" fmla="*/ 22 h 27"/>
                <a:gd name="T18" fmla="*/ 43 w 54"/>
                <a:gd name="T19" fmla="*/ 18 h 27"/>
                <a:gd name="T20" fmla="*/ 50 w 54"/>
                <a:gd name="T21" fmla="*/ 13 h 27"/>
                <a:gd name="T22" fmla="*/ 50 w 54"/>
                <a:gd name="T23" fmla="*/ 13 h 27"/>
                <a:gd name="T24" fmla="*/ 54 w 54"/>
                <a:gd name="T25" fmla="*/ 7 h 27"/>
                <a:gd name="T26" fmla="*/ 54 w 54"/>
                <a:gd name="T27" fmla="*/ 2 h 27"/>
                <a:gd name="T28" fmla="*/ 50 w 54"/>
                <a:gd name="T29" fmla="*/ 0 h 27"/>
                <a:gd name="T30" fmla="*/ 43 w 54"/>
                <a:gd name="T31" fmla="*/ 0 h 27"/>
                <a:gd name="T32" fmla="*/ 43 w 54"/>
                <a:gd name="T33" fmla="*/ 0 h 27"/>
                <a:gd name="T34" fmla="*/ 34 w 54"/>
                <a:gd name="T35" fmla="*/ 0 h 27"/>
                <a:gd name="T36" fmla="*/ 23 w 54"/>
                <a:gd name="T37" fmla="*/ 4 h 27"/>
                <a:gd name="T38" fmla="*/ 14 w 54"/>
                <a:gd name="T39" fmla="*/ 9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20"/>
                  </a:lnTo>
                  <a:lnTo>
                    <a:pt x="0" y="25"/>
                  </a:lnTo>
                  <a:lnTo>
                    <a:pt x="5" y="27"/>
                  </a:lnTo>
                  <a:lnTo>
                    <a:pt x="11" y="27"/>
                  </a:lnTo>
                  <a:lnTo>
                    <a:pt x="23" y="27"/>
                  </a:lnTo>
                  <a:lnTo>
                    <a:pt x="34" y="22"/>
                  </a:lnTo>
                  <a:lnTo>
                    <a:pt x="43" y="18"/>
                  </a:lnTo>
                  <a:lnTo>
                    <a:pt x="50" y="13"/>
                  </a:lnTo>
                  <a:lnTo>
                    <a:pt x="54" y="7"/>
                  </a:lnTo>
                  <a:lnTo>
                    <a:pt x="54" y="2"/>
                  </a:lnTo>
                  <a:lnTo>
                    <a:pt x="50" y="0"/>
                  </a:lnTo>
                  <a:lnTo>
                    <a:pt x="43" y="0"/>
                  </a:lnTo>
                  <a:lnTo>
                    <a:pt x="34" y="0"/>
                  </a:lnTo>
                  <a:lnTo>
                    <a:pt x="23"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8" name="Freeform 815">
              <a:extLst>
                <a:ext uri="{FF2B5EF4-FFF2-40B4-BE49-F238E27FC236}">
                  <a16:creationId xmlns:a16="http://schemas.microsoft.com/office/drawing/2014/main" xmlns="" id="{10B8270C-E99B-E040-8C02-9DA4E006CB21}"/>
                </a:ext>
              </a:extLst>
            </p:cNvPr>
            <p:cNvSpPr>
              <a:spLocks/>
            </p:cNvSpPr>
            <p:nvPr/>
          </p:nvSpPr>
          <p:spPr bwMode="auto">
            <a:xfrm>
              <a:off x="1810" y="3598"/>
              <a:ext cx="54" cy="29"/>
            </a:xfrm>
            <a:custGeom>
              <a:avLst/>
              <a:gdLst>
                <a:gd name="T0" fmla="*/ 5 w 54"/>
                <a:gd name="T1" fmla="*/ 13 h 29"/>
                <a:gd name="T2" fmla="*/ 5 w 54"/>
                <a:gd name="T3" fmla="*/ 13 h 29"/>
                <a:gd name="T4" fmla="*/ 0 w 54"/>
                <a:gd name="T5" fmla="*/ 20 h 29"/>
                <a:gd name="T6" fmla="*/ 0 w 54"/>
                <a:gd name="T7" fmla="*/ 25 h 29"/>
                <a:gd name="T8" fmla="*/ 5 w 54"/>
                <a:gd name="T9" fmla="*/ 27 h 29"/>
                <a:gd name="T10" fmla="*/ 11 w 54"/>
                <a:gd name="T11" fmla="*/ 29 h 29"/>
                <a:gd name="T12" fmla="*/ 11 w 54"/>
                <a:gd name="T13" fmla="*/ 29 h 29"/>
                <a:gd name="T14" fmla="*/ 23 w 54"/>
                <a:gd name="T15" fmla="*/ 27 h 29"/>
                <a:gd name="T16" fmla="*/ 32 w 54"/>
                <a:gd name="T17" fmla="*/ 25 h 29"/>
                <a:gd name="T18" fmla="*/ 43 w 54"/>
                <a:gd name="T19" fmla="*/ 20 h 29"/>
                <a:gd name="T20" fmla="*/ 50 w 54"/>
                <a:gd name="T21" fmla="*/ 13 h 29"/>
                <a:gd name="T22" fmla="*/ 50 w 54"/>
                <a:gd name="T23" fmla="*/ 13 h 29"/>
                <a:gd name="T24" fmla="*/ 54 w 54"/>
                <a:gd name="T25" fmla="*/ 9 h 29"/>
                <a:gd name="T26" fmla="*/ 54 w 54"/>
                <a:gd name="T27" fmla="*/ 4 h 29"/>
                <a:gd name="T28" fmla="*/ 52 w 54"/>
                <a:gd name="T29" fmla="*/ 0 h 29"/>
                <a:gd name="T30" fmla="*/ 43 w 54"/>
                <a:gd name="T31" fmla="*/ 0 h 29"/>
                <a:gd name="T32" fmla="*/ 43 w 54"/>
                <a:gd name="T33" fmla="*/ 0 h 29"/>
                <a:gd name="T34" fmla="*/ 34 w 54"/>
                <a:gd name="T35" fmla="*/ 2 h 29"/>
                <a:gd name="T36" fmla="*/ 23 w 54"/>
                <a:gd name="T37" fmla="*/ 4 h 29"/>
                <a:gd name="T38" fmla="*/ 14 w 54"/>
                <a:gd name="T39" fmla="*/ 9 h 29"/>
                <a:gd name="T40" fmla="*/ 5 w 54"/>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3"/>
                  </a:moveTo>
                  <a:lnTo>
                    <a:pt x="5" y="13"/>
                  </a:lnTo>
                  <a:lnTo>
                    <a:pt x="0" y="20"/>
                  </a:lnTo>
                  <a:lnTo>
                    <a:pt x="0" y="25"/>
                  </a:lnTo>
                  <a:lnTo>
                    <a:pt x="5" y="27"/>
                  </a:lnTo>
                  <a:lnTo>
                    <a:pt x="11" y="29"/>
                  </a:lnTo>
                  <a:lnTo>
                    <a:pt x="23" y="27"/>
                  </a:lnTo>
                  <a:lnTo>
                    <a:pt x="32" y="25"/>
                  </a:lnTo>
                  <a:lnTo>
                    <a:pt x="43" y="20"/>
                  </a:lnTo>
                  <a:lnTo>
                    <a:pt x="50" y="13"/>
                  </a:lnTo>
                  <a:lnTo>
                    <a:pt x="54" y="9"/>
                  </a:lnTo>
                  <a:lnTo>
                    <a:pt x="54" y="4"/>
                  </a:lnTo>
                  <a:lnTo>
                    <a:pt x="52" y="0"/>
                  </a:lnTo>
                  <a:lnTo>
                    <a:pt x="43" y="0"/>
                  </a:lnTo>
                  <a:lnTo>
                    <a:pt x="34" y="2"/>
                  </a:lnTo>
                  <a:lnTo>
                    <a:pt x="23"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599" name="Freeform 816">
              <a:extLst>
                <a:ext uri="{FF2B5EF4-FFF2-40B4-BE49-F238E27FC236}">
                  <a16:creationId xmlns:a16="http://schemas.microsoft.com/office/drawing/2014/main" xmlns="" id="{D8E85D9E-44F2-A348-8285-64D137829415}"/>
                </a:ext>
              </a:extLst>
            </p:cNvPr>
            <p:cNvSpPr>
              <a:spLocks/>
            </p:cNvSpPr>
            <p:nvPr/>
          </p:nvSpPr>
          <p:spPr bwMode="auto">
            <a:xfrm>
              <a:off x="1810" y="3598"/>
              <a:ext cx="54" cy="29"/>
            </a:xfrm>
            <a:custGeom>
              <a:avLst/>
              <a:gdLst>
                <a:gd name="T0" fmla="*/ 5 w 54"/>
                <a:gd name="T1" fmla="*/ 13 h 29"/>
                <a:gd name="T2" fmla="*/ 5 w 54"/>
                <a:gd name="T3" fmla="*/ 13 h 29"/>
                <a:gd name="T4" fmla="*/ 0 w 54"/>
                <a:gd name="T5" fmla="*/ 20 h 29"/>
                <a:gd name="T6" fmla="*/ 0 w 54"/>
                <a:gd name="T7" fmla="*/ 25 h 29"/>
                <a:gd name="T8" fmla="*/ 5 w 54"/>
                <a:gd name="T9" fmla="*/ 27 h 29"/>
                <a:gd name="T10" fmla="*/ 11 w 54"/>
                <a:gd name="T11" fmla="*/ 29 h 29"/>
                <a:gd name="T12" fmla="*/ 11 w 54"/>
                <a:gd name="T13" fmla="*/ 29 h 29"/>
                <a:gd name="T14" fmla="*/ 23 w 54"/>
                <a:gd name="T15" fmla="*/ 27 h 29"/>
                <a:gd name="T16" fmla="*/ 32 w 54"/>
                <a:gd name="T17" fmla="*/ 25 h 29"/>
                <a:gd name="T18" fmla="*/ 43 w 54"/>
                <a:gd name="T19" fmla="*/ 20 h 29"/>
                <a:gd name="T20" fmla="*/ 50 w 54"/>
                <a:gd name="T21" fmla="*/ 13 h 29"/>
                <a:gd name="T22" fmla="*/ 50 w 54"/>
                <a:gd name="T23" fmla="*/ 13 h 29"/>
                <a:gd name="T24" fmla="*/ 54 w 54"/>
                <a:gd name="T25" fmla="*/ 9 h 29"/>
                <a:gd name="T26" fmla="*/ 54 w 54"/>
                <a:gd name="T27" fmla="*/ 4 h 29"/>
                <a:gd name="T28" fmla="*/ 52 w 54"/>
                <a:gd name="T29" fmla="*/ 0 h 29"/>
                <a:gd name="T30" fmla="*/ 43 w 54"/>
                <a:gd name="T31" fmla="*/ 0 h 29"/>
                <a:gd name="T32" fmla="*/ 43 w 54"/>
                <a:gd name="T33" fmla="*/ 0 h 29"/>
                <a:gd name="T34" fmla="*/ 34 w 54"/>
                <a:gd name="T35" fmla="*/ 2 h 29"/>
                <a:gd name="T36" fmla="*/ 23 w 54"/>
                <a:gd name="T37" fmla="*/ 4 h 29"/>
                <a:gd name="T38" fmla="*/ 14 w 54"/>
                <a:gd name="T39" fmla="*/ 9 h 29"/>
                <a:gd name="T40" fmla="*/ 5 w 54"/>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5" y="13"/>
                  </a:moveTo>
                  <a:lnTo>
                    <a:pt x="5" y="13"/>
                  </a:lnTo>
                  <a:lnTo>
                    <a:pt x="0" y="20"/>
                  </a:lnTo>
                  <a:lnTo>
                    <a:pt x="0" y="25"/>
                  </a:lnTo>
                  <a:lnTo>
                    <a:pt x="5" y="27"/>
                  </a:lnTo>
                  <a:lnTo>
                    <a:pt x="11" y="29"/>
                  </a:lnTo>
                  <a:lnTo>
                    <a:pt x="23" y="27"/>
                  </a:lnTo>
                  <a:lnTo>
                    <a:pt x="32" y="25"/>
                  </a:lnTo>
                  <a:lnTo>
                    <a:pt x="43" y="20"/>
                  </a:lnTo>
                  <a:lnTo>
                    <a:pt x="50" y="13"/>
                  </a:lnTo>
                  <a:lnTo>
                    <a:pt x="54" y="9"/>
                  </a:lnTo>
                  <a:lnTo>
                    <a:pt x="54" y="4"/>
                  </a:lnTo>
                  <a:lnTo>
                    <a:pt x="52" y="0"/>
                  </a:lnTo>
                  <a:lnTo>
                    <a:pt x="43" y="0"/>
                  </a:lnTo>
                  <a:lnTo>
                    <a:pt x="34" y="2"/>
                  </a:lnTo>
                  <a:lnTo>
                    <a:pt x="23"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0" name="Freeform 817">
              <a:extLst>
                <a:ext uri="{FF2B5EF4-FFF2-40B4-BE49-F238E27FC236}">
                  <a16:creationId xmlns:a16="http://schemas.microsoft.com/office/drawing/2014/main" xmlns="" id="{595C635E-186C-434C-9263-B777E7CF5F71}"/>
                </a:ext>
              </a:extLst>
            </p:cNvPr>
            <p:cNvSpPr>
              <a:spLocks/>
            </p:cNvSpPr>
            <p:nvPr/>
          </p:nvSpPr>
          <p:spPr bwMode="auto">
            <a:xfrm>
              <a:off x="1763" y="3598"/>
              <a:ext cx="56" cy="29"/>
            </a:xfrm>
            <a:custGeom>
              <a:avLst/>
              <a:gdLst>
                <a:gd name="T0" fmla="*/ 6 w 56"/>
                <a:gd name="T1" fmla="*/ 16 h 29"/>
                <a:gd name="T2" fmla="*/ 6 w 56"/>
                <a:gd name="T3" fmla="*/ 16 h 29"/>
                <a:gd name="T4" fmla="*/ 2 w 56"/>
                <a:gd name="T5" fmla="*/ 20 h 29"/>
                <a:gd name="T6" fmla="*/ 0 w 56"/>
                <a:gd name="T7" fmla="*/ 25 h 29"/>
                <a:gd name="T8" fmla="*/ 4 w 56"/>
                <a:gd name="T9" fmla="*/ 27 h 29"/>
                <a:gd name="T10" fmla="*/ 13 w 56"/>
                <a:gd name="T11" fmla="*/ 29 h 29"/>
                <a:gd name="T12" fmla="*/ 13 w 56"/>
                <a:gd name="T13" fmla="*/ 29 h 29"/>
                <a:gd name="T14" fmla="*/ 22 w 56"/>
                <a:gd name="T15" fmla="*/ 27 h 29"/>
                <a:gd name="T16" fmla="*/ 34 w 56"/>
                <a:gd name="T17" fmla="*/ 25 h 29"/>
                <a:gd name="T18" fmla="*/ 43 w 56"/>
                <a:gd name="T19" fmla="*/ 20 h 29"/>
                <a:gd name="T20" fmla="*/ 52 w 56"/>
                <a:gd name="T21" fmla="*/ 13 h 29"/>
                <a:gd name="T22" fmla="*/ 52 w 56"/>
                <a:gd name="T23" fmla="*/ 13 h 29"/>
                <a:gd name="T24" fmla="*/ 56 w 56"/>
                <a:gd name="T25" fmla="*/ 9 h 29"/>
                <a:gd name="T26" fmla="*/ 56 w 56"/>
                <a:gd name="T27" fmla="*/ 4 h 29"/>
                <a:gd name="T28" fmla="*/ 52 w 56"/>
                <a:gd name="T29" fmla="*/ 2 h 29"/>
                <a:gd name="T30" fmla="*/ 45 w 56"/>
                <a:gd name="T31" fmla="*/ 0 h 29"/>
                <a:gd name="T32" fmla="*/ 45 w 56"/>
                <a:gd name="T33" fmla="*/ 0 h 29"/>
                <a:gd name="T34" fmla="*/ 36 w 56"/>
                <a:gd name="T35" fmla="*/ 2 h 29"/>
                <a:gd name="T36" fmla="*/ 25 w 56"/>
                <a:gd name="T37" fmla="*/ 4 h 29"/>
                <a:gd name="T38" fmla="*/ 13 w 56"/>
                <a:gd name="T39" fmla="*/ 9 h 29"/>
                <a:gd name="T40" fmla="*/ 6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6" y="16"/>
                  </a:moveTo>
                  <a:lnTo>
                    <a:pt x="6" y="16"/>
                  </a:lnTo>
                  <a:lnTo>
                    <a:pt x="2" y="20"/>
                  </a:lnTo>
                  <a:lnTo>
                    <a:pt x="0" y="25"/>
                  </a:lnTo>
                  <a:lnTo>
                    <a:pt x="4" y="27"/>
                  </a:lnTo>
                  <a:lnTo>
                    <a:pt x="13" y="29"/>
                  </a:lnTo>
                  <a:lnTo>
                    <a:pt x="22" y="27"/>
                  </a:lnTo>
                  <a:lnTo>
                    <a:pt x="34" y="25"/>
                  </a:lnTo>
                  <a:lnTo>
                    <a:pt x="43" y="20"/>
                  </a:lnTo>
                  <a:lnTo>
                    <a:pt x="52" y="13"/>
                  </a:lnTo>
                  <a:lnTo>
                    <a:pt x="56" y="9"/>
                  </a:lnTo>
                  <a:lnTo>
                    <a:pt x="56" y="4"/>
                  </a:lnTo>
                  <a:lnTo>
                    <a:pt x="52" y="2"/>
                  </a:lnTo>
                  <a:lnTo>
                    <a:pt x="45" y="0"/>
                  </a:lnTo>
                  <a:lnTo>
                    <a:pt x="36" y="2"/>
                  </a:lnTo>
                  <a:lnTo>
                    <a:pt x="25" y="4"/>
                  </a:lnTo>
                  <a:lnTo>
                    <a:pt x="13" y="9"/>
                  </a:lnTo>
                  <a:lnTo>
                    <a:pt x="6"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1" name="Freeform 818">
              <a:extLst>
                <a:ext uri="{FF2B5EF4-FFF2-40B4-BE49-F238E27FC236}">
                  <a16:creationId xmlns:a16="http://schemas.microsoft.com/office/drawing/2014/main" xmlns="" id="{988D926D-D04A-314B-8607-9B7F8B8B652A}"/>
                </a:ext>
              </a:extLst>
            </p:cNvPr>
            <p:cNvSpPr>
              <a:spLocks/>
            </p:cNvSpPr>
            <p:nvPr/>
          </p:nvSpPr>
          <p:spPr bwMode="auto">
            <a:xfrm>
              <a:off x="1763" y="3598"/>
              <a:ext cx="56" cy="29"/>
            </a:xfrm>
            <a:custGeom>
              <a:avLst/>
              <a:gdLst>
                <a:gd name="T0" fmla="*/ 6 w 56"/>
                <a:gd name="T1" fmla="*/ 16 h 29"/>
                <a:gd name="T2" fmla="*/ 6 w 56"/>
                <a:gd name="T3" fmla="*/ 16 h 29"/>
                <a:gd name="T4" fmla="*/ 2 w 56"/>
                <a:gd name="T5" fmla="*/ 20 h 29"/>
                <a:gd name="T6" fmla="*/ 0 w 56"/>
                <a:gd name="T7" fmla="*/ 25 h 29"/>
                <a:gd name="T8" fmla="*/ 4 w 56"/>
                <a:gd name="T9" fmla="*/ 27 h 29"/>
                <a:gd name="T10" fmla="*/ 13 w 56"/>
                <a:gd name="T11" fmla="*/ 29 h 29"/>
                <a:gd name="T12" fmla="*/ 13 w 56"/>
                <a:gd name="T13" fmla="*/ 29 h 29"/>
                <a:gd name="T14" fmla="*/ 22 w 56"/>
                <a:gd name="T15" fmla="*/ 27 h 29"/>
                <a:gd name="T16" fmla="*/ 34 w 56"/>
                <a:gd name="T17" fmla="*/ 25 h 29"/>
                <a:gd name="T18" fmla="*/ 43 w 56"/>
                <a:gd name="T19" fmla="*/ 20 h 29"/>
                <a:gd name="T20" fmla="*/ 52 w 56"/>
                <a:gd name="T21" fmla="*/ 13 h 29"/>
                <a:gd name="T22" fmla="*/ 52 w 56"/>
                <a:gd name="T23" fmla="*/ 13 h 29"/>
                <a:gd name="T24" fmla="*/ 56 w 56"/>
                <a:gd name="T25" fmla="*/ 9 h 29"/>
                <a:gd name="T26" fmla="*/ 56 w 56"/>
                <a:gd name="T27" fmla="*/ 4 h 29"/>
                <a:gd name="T28" fmla="*/ 52 w 56"/>
                <a:gd name="T29" fmla="*/ 2 h 29"/>
                <a:gd name="T30" fmla="*/ 45 w 56"/>
                <a:gd name="T31" fmla="*/ 0 h 29"/>
                <a:gd name="T32" fmla="*/ 45 w 56"/>
                <a:gd name="T33" fmla="*/ 0 h 29"/>
                <a:gd name="T34" fmla="*/ 36 w 56"/>
                <a:gd name="T35" fmla="*/ 2 h 29"/>
                <a:gd name="T36" fmla="*/ 25 w 56"/>
                <a:gd name="T37" fmla="*/ 4 h 29"/>
                <a:gd name="T38" fmla="*/ 13 w 56"/>
                <a:gd name="T39" fmla="*/ 9 h 29"/>
                <a:gd name="T40" fmla="*/ 6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6" y="16"/>
                  </a:moveTo>
                  <a:lnTo>
                    <a:pt x="6" y="16"/>
                  </a:lnTo>
                  <a:lnTo>
                    <a:pt x="2" y="20"/>
                  </a:lnTo>
                  <a:lnTo>
                    <a:pt x="0" y="25"/>
                  </a:lnTo>
                  <a:lnTo>
                    <a:pt x="4" y="27"/>
                  </a:lnTo>
                  <a:lnTo>
                    <a:pt x="13" y="29"/>
                  </a:lnTo>
                  <a:lnTo>
                    <a:pt x="22" y="27"/>
                  </a:lnTo>
                  <a:lnTo>
                    <a:pt x="34" y="25"/>
                  </a:lnTo>
                  <a:lnTo>
                    <a:pt x="43" y="20"/>
                  </a:lnTo>
                  <a:lnTo>
                    <a:pt x="52" y="13"/>
                  </a:lnTo>
                  <a:lnTo>
                    <a:pt x="56" y="9"/>
                  </a:lnTo>
                  <a:lnTo>
                    <a:pt x="56" y="4"/>
                  </a:lnTo>
                  <a:lnTo>
                    <a:pt x="52" y="2"/>
                  </a:lnTo>
                  <a:lnTo>
                    <a:pt x="45" y="0"/>
                  </a:lnTo>
                  <a:lnTo>
                    <a:pt x="36" y="2"/>
                  </a:lnTo>
                  <a:lnTo>
                    <a:pt x="25" y="4"/>
                  </a:lnTo>
                  <a:lnTo>
                    <a:pt x="13" y="9"/>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2" name="Freeform 819">
              <a:extLst>
                <a:ext uri="{FF2B5EF4-FFF2-40B4-BE49-F238E27FC236}">
                  <a16:creationId xmlns:a16="http://schemas.microsoft.com/office/drawing/2014/main" xmlns="" id="{4A17D527-DC67-EE49-AD7A-2BBCB60C3F5E}"/>
                </a:ext>
              </a:extLst>
            </p:cNvPr>
            <p:cNvSpPr>
              <a:spLocks/>
            </p:cNvSpPr>
            <p:nvPr/>
          </p:nvSpPr>
          <p:spPr bwMode="auto">
            <a:xfrm>
              <a:off x="1718" y="3598"/>
              <a:ext cx="56" cy="29"/>
            </a:xfrm>
            <a:custGeom>
              <a:avLst/>
              <a:gdLst>
                <a:gd name="T0" fmla="*/ 4 w 56"/>
                <a:gd name="T1" fmla="*/ 16 h 29"/>
                <a:gd name="T2" fmla="*/ 4 w 56"/>
                <a:gd name="T3" fmla="*/ 16 h 29"/>
                <a:gd name="T4" fmla="*/ 0 w 56"/>
                <a:gd name="T5" fmla="*/ 20 h 29"/>
                <a:gd name="T6" fmla="*/ 0 w 56"/>
                <a:gd name="T7" fmla="*/ 25 h 29"/>
                <a:gd name="T8" fmla="*/ 2 w 56"/>
                <a:gd name="T9" fmla="*/ 29 h 29"/>
                <a:gd name="T10" fmla="*/ 11 w 56"/>
                <a:gd name="T11" fmla="*/ 29 h 29"/>
                <a:gd name="T12" fmla="*/ 11 w 56"/>
                <a:gd name="T13" fmla="*/ 29 h 29"/>
                <a:gd name="T14" fmla="*/ 22 w 56"/>
                <a:gd name="T15" fmla="*/ 29 h 29"/>
                <a:gd name="T16" fmla="*/ 31 w 56"/>
                <a:gd name="T17" fmla="*/ 25 h 29"/>
                <a:gd name="T18" fmla="*/ 42 w 56"/>
                <a:gd name="T19" fmla="*/ 20 h 29"/>
                <a:gd name="T20" fmla="*/ 51 w 56"/>
                <a:gd name="T21" fmla="*/ 16 h 29"/>
                <a:gd name="T22" fmla="*/ 51 w 56"/>
                <a:gd name="T23" fmla="*/ 16 h 29"/>
                <a:gd name="T24" fmla="*/ 56 w 56"/>
                <a:gd name="T25" fmla="*/ 9 h 29"/>
                <a:gd name="T26" fmla="*/ 56 w 56"/>
                <a:gd name="T27" fmla="*/ 4 h 29"/>
                <a:gd name="T28" fmla="*/ 51 w 56"/>
                <a:gd name="T29" fmla="*/ 2 h 29"/>
                <a:gd name="T30" fmla="*/ 45 w 56"/>
                <a:gd name="T31" fmla="*/ 0 h 29"/>
                <a:gd name="T32" fmla="*/ 45 w 56"/>
                <a:gd name="T33" fmla="*/ 0 h 29"/>
                <a:gd name="T34" fmla="*/ 33 w 56"/>
                <a:gd name="T35" fmla="*/ 2 h 29"/>
                <a:gd name="T36" fmla="*/ 22 w 56"/>
                <a:gd name="T37" fmla="*/ 4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2" y="29"/>
                  </a:lnTo>
                  <a:lnTo>
                    <a:pt x="11" y="29"/>
                  </a:lnTo>
                  <a:lnTo>
                    <a:pt x="22" y="29"/>
                  </a:lnTo>
                  <a:lnTo>
                    <a:pt x="31" y="25"/>
                  </a:lnTo>
                  <a:lnTo>
                    <a:pt x="42" y="20"/>
                  </a:lnTo>
                  <a:lnTo>
                    <a:pt x="51" y="16"/>
                  </a:lnTo>
                  <a:lnTo>
                    <a:pt x="56" y="9"/>
                  </a:lnTo>
                  <a:lnTo>
                    <a:pt x="56" y="4"/>
                  </a:lnTo>
                  <a:lnTo>
                    <a:pt x="51" y="2"/>
                  </a:lnTo>
                  <a:lnTo>
                    <a:pt x="45" y="0"/>
                  </a:lnTo>
                  <a:lnTo>
                    <a:pt x="33" y="2"/>
                  </a:lnTo>
                  <a:lnTo>
                    <a:pt x="22" y="4"/>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3" name="Freeform 820">
              <a:extLst>
                <a:ext uri="{FF2B5EF4-FFF2-40B4-BE49-F238E27FC236}">
                  <a16:creationId xmlns:a16="http://schemas.microsoft.com/office/drawing/2014/main" xmlns="" id="{827C4659-627C-594B-9140-02757CE1B3C4}"/>
                </a:ext>
              </a:extLst>
            </p:cNvPr>
            <p:cNvSpPr>
              <a:spLocks/>
            </p:cNvSpPr>
            <p:nvPr/>
          </p:nvSpPr>
          <p:spPr bwMode="auto">
            <a:xfrm>
              <a:off x="1718" y="3598"/>
              <a:ext cx="56" cy="29"/>
            </a:xfrm>
            <a:custGeom>
              <a:avLst/>
              <a:gdLst>
                <a:gd name="T0" fmla="*/ 4 w 56"/>
                <a:gd name="T1" fmla="*/ 16 h 29"/>
                <a:gd name="T2" fmla="*/ 4 w 56"/>
                <a:gd name="T3" fmla="*/ 16 h 29"/>
                <a:gd name="T4" fmla="*/ 0 w 56"/>
                <a:gd name="T5" fmla="*/ 20 h 29"/>
                <a:gd name="T6" fmla="*/ 0 w 56"/>
                <a:gd name="T7" fmla="*/ 25 h 29"/>
                <a:gd name="T8" fmla="*/ 2 w 56"/>
                <a:gd name="T9" fmla="*/ 29 h 29"/>
                <a:gd name="T10" fmla="*/ 11 w 56"/>
                <a:gd name="T11" fmla="*/ 29 h 29"/>
                <a:gd name="T12" fmla="*/ 11 w 56"/>
                <a:gd name="T13" fmla="*/ 29 h 29"/>
                <a:gd name="T14" fmla="*/ 22 w 56"/>
                <a:gd name="T15" fmla="*/ 29 h 29"/>
                <a:gd name="T16" fmla="*/ 31 w 56"/>
                <a:gd name="T17" fmla="*/ 25 h 29"/>
                <a:gd name="T18" fmla="*/ 42 w 56"/>
                <a:gd name="T19" fmla="*/ 20 h 29"/>
                <a:gd name="T20" fmla="*/ 51 w 56"/>
                <a:gd name="T21" fmla="*/ 16 h 29"/>
                <a:gd name="T22" fmla="*/ 51 w 56"/>
                <a:gd name="T23" fmla="*/ 16 h 29"/>
                <a:gd name="T24" fmla="*/ 56 w 56"/>
                <a:gd name="T25" fmla="*/ 9 h 29"/>
                <a:gd name="T26" fmla="*/ 56 w 56"/>
                <a:gd name="T27" fmla="*/ 4 h 29"/>
                <a:gd name="T28" fmla="*/ 51 w 56"/>
                <a:gd name="T29" fmla="*/ 2 h 29"/>
                <a:gd name="T30" fmla="*/ 45 w 56"/>
                <a:gd name="T31" fmla="*/ 0 h 29"/>
                <a:gd name="T32" fmla="*/ 45 w 56"/>
                <a:gd name="T33" fmla="*/ 0 h 29"/>
                <a:gd name="T34" fmla="*/ 33 w 56"/>
                <a:gd name="T35" fmla="*/ 2 h 29"/>
                <a:gd name="T36" fmla="*/ 22 w 56"/>
                <a:gd name="T37" fmla="*/ 4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2" y="29"/>
                  </a:lnTo>
                  <a:lnTo>
                    <a:pt x="11" y="29"/>
                  </a:lnTo>
                  <a:lnTo>
                    <a:pt x="22" y="29"/>
                  </a:lnTo>
                  <a:lnTo>
                    <a:pt x="31" y="25"/>
                  </a:lnTo>
                  <a:lnTo>
                    <a:pt x="42" y="20"/>
                  </a:lnTo>
                  <a:lnTo>
                    <a:pt x="51" y="16"/>
                  </a:lnTo>
                  <a:lnTo>
                    <a:pt x="56" y="9"/>
                  </a:lnTo>
                  <a:lnTo>
                    <a:pt x="56" y="4"/>
                  </a:lnTo>
                  <a:lnTo>
                    <a:pt x="51" y="2"/>
                  </a:lnTo>
                  <a:lnTo>
                    <a:pt x="45" y="0"/>
                  </a:lnTo>
                  <a:lnTo>
                    <a:pt x="33" y="2"/>
                  </a:lnTo>
                  <a:lnTo>
                    <a:pt x="22" y="4"/>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4" name="Freeform 821">
              <a:extLst>
                <a:ext uri="{FF2B5EF4-FFF2-40B4-BE49-F238E27FC236}">
                  <a16:creationId xmlns:a16="http://schemas.microsoft.com/office/drawing/2014/main" xmlns="" id="{E4EF51B9-0E38-DB44-ADAE-7030ED20C056}"/>
                </a:ext>
              </a:extLst>
            </p:cNvPr>
            <p:cNvSpPr>
              <a:spLocks/>
            </p:cNvSpPr>
            <p:nvPr/>
          </p:nvSpPr>
          <p:spPr bwMode="auto">
            <a:xfrm>
              <a:off x="1670" y="3600"/>
              <a:ext cx="57" cy="27"/>
            </a:xfrm>
            <a:custGeom>
              <a:avLst/>
              <a:gdLst>
                <a:gd name="T0" fmla="*/ 5 w 57"/>
                <a:gd name="T1" fmla="*/ 14 h 27"/>
                <a:gd name="T2" fmla="*/ 5 w 57"/>
                <a:gd name="T3" fmla="*/ 14 h 27"/>
                <a:gd name="T4" fmla="*/ 0 w 57"/>
                <a:gd name="T5" fmla="*/ 20 h 27"/>
                <a:gd name="T6" fmla="*/ 0 w 57"/>
                <a:gd name="T7" fmla="*/ 25 h 27"/>
                <a:gd name="T8" fmla="*/ 5 w 57"/>
                <a:gd name="T9" fmla="*/ 27 h 27"/>
                <a:gd name="T10" fmla="*/ 12 w 57"/>
                <a:gd name="T11" fmla="*/ 27 h 27"/>
                <a:gd name="T12" fmla="*/ 12 w 57"/>
                <a:gd name="T13" fmla="*/ 27 h 27"/>
                <a:gd name="T14" fmla="*/ 23 w 57"/>
                <a:gd name="T15" fmla="*/ 27 h 27"/>
                <a:gd name="T16" fmla="*/ 34 w 57"/>
                <a:gd name="T17" fmla="*/ 23 h 27"/>
                <a:gd name="T18" fmla="*/ 43 w 57"/>
                <a:gd name="T19" fmla="*/ 18 h 27"/>
                <a:gd name="T20" fmla="*/ 52 w 57"/>
                <a:gd name="T21" fmla="*/ 14 h 27"/>
                <a:gd name="T22" fmla="*/ 52 w 57"/>
                <a:gd name="T23" fmla="*/ 14 h 27"/>
                <a:gd name="T24" fmla="*/ 57 w 57"/>
                <a:gd name="T25" fmla="*/ 7 h 27"/>
                <a:gd name="T26" fmla="*/ 57 w 57"/>
                <a:gd name="T27" fmla="*/ 2 h 27"/>
                <a:gd name="T28" fmla="*/ 52 w 57"/>
                <a:gd name="T29" fmla="*/ 0 h 27"/>
                <a:gd name="T30" fmla="*/ 45 w 57"/>
                <a:gd name="T31" fmla="*/ 0 h 27"/>
                <a:gd name="T32" fmla="*/ 45 w 57"/>
                <a:gd name="T33" fmla="*/ 0 h 27"/>
                <a:gd name="T34" fmla="*/ 34 w 57"/>
                <a:gd name="T35" fmla="*/ 0 h 27"/>
                <a:gd name="T36" fmla="*/ 25 w 57"/>
                <a:gd name="T37" fmla="*/ 5 h 27"/>
                <a:gd name="T38" fmla="*/ 14 w 57"/>
                <a:gd name="T39" fmla="*/ 9 h 27"/>
                <a:gd name="T40" fmla="*/ 5 w 5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7">
                  <a:moveTo>
                    <a:pt x="5" y="14"/>
                  </a:moveTo>
                  <a:lnTo>
                    <a:pt x="5" y="14"/>
                  </a:lnTo>
                  <a:lnTo>
                    <a:pt x="0" y="20"/>
                  </a:lnTo>
                  <a:lnTo>
                    <a:pt x="0" y="25"/>
                  </a:lnTo>
                  <a:lnTo>
                    <a:pt x="5" y="27"/>
                  </a:lnTo>
                  <a:lnTo>
                    <a:pt x="12" y="27"/>
                  </a:lnTo>
                  <a:lnTo>
                    <a:pt x="23" y="27"/>
                  </a:lnTo>
                  <a:lnTo>
                    <a:pt x="34" y="23"/>
                  </a:lnTo>
                  <a:lnTo>
                    <a:pt x="43" y="18"/>
                  </a:lnTo>
                  <a:lnTo>
                    <a:pt x="52" y="14"/>
                  </a:lnTo>
                  <a:lnTo>
                    <a:pt x="57" y="7"/>
                  </a:lnTo>
                  <a:lnTo>
                    <a:pt x="57" y="2"/>
                  </a:lnTo>
                  <a:lnTo>
                    <a:pt x="52" y="0"/>
                  </a:lnTo>
                  <a:lnTo>
                    <a:pt x="45" y="0"/>
                  </a:lnTo>
                  <a:lnTo>
                    <a:pt x="34" y="0"/>
                  </a:lnTo>
                  <a:lnTo>
                    <a:pt x="25"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5" name="Freeform 822">
              <a:extLst>
                <a:ext uri="{FF2B5EF4-FFF2-40B4-BE49-F238E27FC236}">
                  <a16:creationId xmlns:a16="http://schemas.microsoft.com/office/drawing/2014/main" xmlns="" id="{596C8057-1C6D-364E-8250-E8960B4B3A8E}"/>
                </a:ext>
              </a:extLst>
            </p:cNvPr>
            <p:cNvSpPr>
              <a:spLocks/>
            </p:cNvSpPr>
            <p:nvPr/>
          </p:nvSpPr>
          <p:spPr bwMode="auto">
            <a:xfrm>
              <a:off x="1670" y="3600"/>
              <a:ext cx="57" cy="27"/>
            </a:xfrm>
            <a:custGeom>
              <a:avLst/>
              <a:gdLst>
                <a:gd name="T0" fmla="*/ 5 w 57"/>
                <a:gd name="T1" fmla="*/ 14 h 27"/>
                <a:gd name="T2" fmla="*/ 5 w 57"/>
                <a:gd name="T3" fmla="*/ 14 h 27"/>
                <a:gd name="T4" fmla="*/ 0 w 57"/>
                <a:gd name="T5" fmla="*/ 20 h 27"/>
                <a:gd name="T6" fmla="*/ 0 w 57"/>
                <a:gd name="T7" fmla="*/ 25 h 27"/>
                <a:gd name="T8" fmla="*/ 5 w 57"/>
                <a:gd name="T9" fmla="*/ 27 h 27"/>
                <a:gd name="T10" fmla="*/ 12 w 57"/>
                <a:gd name="T11" fmla="*/ 27 h 27"/>
                <a:gd name="T12" fmla="*/ 12 w 57"/>
                <a:gd name="T13" fmla="*/ 27 h 27"/>
                <a:gd name="T14" fmla="*/ 23 w 57"/>
                <a:gd name="T15" fmla="*/ 27 h 27"/>
                <a:gd name="T16" fmla="*/ 34 w 57"/>
                <a:gd name="T17" fmla="*/ 23 h 27"/>
                <a:gd name="T18" fmla="*/ 43 w 57"/>
                <a:gd name="T19" fmla="*/ 18 h 27"/>
                <a:gd name="T20" fmla="*/ 52 w 57"/>
                <a:gd name="T21" fmla="*/ 14 h 27"/>
                <a:gd name="T22" fmla="*/ 52 w 57"/>
                <a:gd name="T23" fmla="*/ 14 h 27"/>
                <a:gd name="T24" fmla="*/ 57 w 57"/>
                <a:gd name="T25" fmla="*/ 7 h 27"/>
                <a:gd name="T26" fmla="*/ 57 w 57"/>
                <a:gd name="T27" fmla="*/ 2 h 27"/>
                <a:gd name="T28" fmla="*/ 52 w 57"/>
                <a:gd name="T29" fmla="*/ 0 h 27"/>
                <a:gd name="T30" fmla="*/ 45 w 57"/>
                <a:gd name="T31" fmla="*/ 0 h 27"/>
                <a:gd name="T32" fmla="*/ 45 w 57"/>
                <a:gd name="T33" fmla="*/ 0 h 27"/>
                <a:gd name="T34" fmla="*/ 34 w 57"/>
                <a:gd name="T35" fmla="*/ 0 h 27"/>
                <a:gd name="T36" fmla="*/ 25 w 57"/>
                <a:gd name="T37" fmla="*/ 5 h 27"/>
                <a:gd name="T38" fmla="*/ 14 w 57"/>
                <a:gd name="T39" fmla="*/ 9 h 27"/>
                <a:gd name="T40" fmla="*/ 5 w 5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7">
                  <a:moveTo>
                    <a:pt x="5" y="14"/>
                  </a:moveTo>
                  <a:lnTo>
                    <a:pt x="5" y="14"/>
                  </a:lnTo>
                  <a:lnTo>
                    <a:pt x="0" y="20"/>
                  </a:lnTo>
                  <a:lnTo>
                    <a:pt x="0" y="25"/>
                  </a:lnTo>
                  <a:lnTo>
                    <a:pt x="5" y="27"/>
                  </a:lnTo>
                  <a:lnTo>
                    <a:pt x="12" y="27"/>
                  </a:lnTo>
                  <a:lnTo>
                    <a:pt x="23" y="27"/>
                  </a:lnTo>
                  <a:lnTo>
                    <a:pt x="34" y="23"/>
                  </a:lnTo>
                  <a:lnTo>
                    <a:pt x="43" y="18"/>
                  </a:lnTo>
                  <a:lnTo>
                    <a:pt x="52" y="14"/>
                  </a:lnTo>
                  <a:lnTo>
                    <a:pt x="57" y="7"/>
                  </a:lnTo>
                  <a:lnTo>
                    <a:pt x="57" y="2"/>
                  </a:lnTo>
                  <a:lnTo>
                    <a:pt x="52" y="0"/>
                  </a:lnTo>
                  <a:lnTo>
                    <a:pt x="45" y="0"/>
                  </a:lnTo>
                  <a:lnTo>
                    <a:pt x="34" y="0"/>
                  </a:lnTo>
                  <a:lnTo>
                    <a:pt x="25"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6" name="Freeform 823">
              <a:extLst>
                <a:ext uri="{FF2B5EF4-FFF2-40B4-BE49-F238E27FC236}">
                  <a16:creationId xmlns:a16="http://schemas.microsoft.com/office/drawing/2014/main" xmlns="" id="{F6628E55-BD66-3949-B5EC-1615C354AA79}"/>
                </a:ext>
              </a:extLst>
            </p:cNvPr>
            <p:cNvSpPr>
              <a:spLocks/>
            </p:cNvSpPr>
            <p:nvPr/>
          </p:nvSpPr>
          <p:spPr bwMode="auto">
            <a:xfrm>
              <a:off x="1623" y="3600"/>
              <a:ext cx="56" cy="29"/>
            </a:xfrm>
            <a:custGeom>
              <a:avLst/>
              <a:gdLst>
                <a:gd name="T0" fmla="*/ 5 w 56"/>
                <a:gd name="T1" fmla="*/ 14 h 29"/>
                <a:gd name="T2" fmla="*/ 5 w 56"/>
                <a:gd name="T3" fmla="*/ 14 h 29"/>
                <a:gd name="T4" fmla="*/ 0 w 56"/>
                <a:gd name="T5" fmla="*/ 20 h 29"/>
                <a:gd name="T6" fmla="*/ 0 w 56"/>
                <a:gd name="T7" fmla="*/ 25 h 29"/>
                <a:gd name="T8" fmla="*/ 2 w 56"/>
                <a:gd name="T9" fmla="*/ 27 h 29"/>
                <a:gd name="T10" fmla="*/ 11 w 56"/>
                <a:gd name="T11" fmla="*/ 29 h 29"/>
                <a:gd name="T12" fmla="*/ 11 w 56"/>
                <a:gd name="T13" fmla="*/ 29 h 29"/>
                <a:gd name="T14" fmla="*/ 23 w 56"/>
                <a:gd name="T15" fmla="*/ 27 h 29"/>
                <a:gd name="T16" fmla="*/ 34 w 56"/>
                <a:gd name="T17" fmla="*/ 25 h 29"/>
                <a:gd name="T18" fmla="*/ 43 w 56"/>
                <a:gd name="T19" fmla="*/ 20 h 29"/>
                <a:gd name="T20" fmla="*/ 52 w 56"/>
                <a:gd name="T21" fmla="*/ 14 h 29"/>
                <a:gd name="T22" fmla="*/ 52 w 56"/>
                <a:gd name="T23" fmla="*/ 14 h 29"/>
                <a:gd name="T24" fmla="*/ 56 w 56"/>
                <a:gd name="T25" fmla="*/ 9 h 29"/>
                <a:gd name="T26" fmla="*/ 56 w 56"/>
                <a:gd name="T27" fmla="*/ 5 h 29"/>
                <a:gd name="T28" fmla="*/ 54 w 56"/>
                <a:gd name="T29" fmla="*/ 0 h 29"/>
                <a:gd name="T30" fmla="*/ 45 w 56"/>
                <a:gd name="T31" fmla="*/ 0 h 29"/>
                <a:gd name="T32" fmla="*/ 45 w 56"/>
                <a:gd name="T33" fmla="*/ 0 h 29"/>
                <a:gd name="T34" fmla="*/ 36 w 56"/>
                <a:gd name="T35" fmla="*/ 2 h 29"/>
                <a:gd name="T36" fmla="*/ 25 w 56"/>
                <a:gd name="T37" fmla="*/ 5 h 29"/>
                <a:gd name="T38" fmla="*/ 14 w 56"/>
                <a:gd name="T39" fmla="*/ 9 h 29"/>
                <a:gd name="T40" fmla="*/ 5 w 56"/>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4"/>
                  </a:moveTo>
                  <a:lnTo>
                    <a:pt x="5" y="14"/>
                  </a:lnTo>
                  <a:lnTo>
                    <a:pt x="0" y="20"/>
                  </a:lnTo>
                  <a:lnTo>
                    <a:pt x="0" y="25"/>
                  </a:lnTo>
                  <a:lnTo>
                    <a:pt x="2" y="27"/>
                  </a:lnTo>
                  <a:lnTo>
                    <a:pt x="11" y="29"/>
                  </a:lnTo>
                  <a:lnTo>
                    <a:pt x="23" y="27"/>
                  </a:lnTo>
                  <a:lnTo>
                    <a:pt x="34" y="25"/>
                  </a:lnTo>
                  <a:lnTo>
                    <a:pt x="43" y="20"/>
                  </a:lnTo>
                  <a:lnTo>
                    <a:pt x="52" y="14"/>
                  </a:lnTo>
                  <a:lnTo>
                    <a:pt x="56" y="9"/>
                  </a:lnTo>
                  <a:lnTo>
                    <a:pt x="56" y="5"/>
                  </a:lnTo>
                  <a:lnTo>
                    <a:pt x="54" y="0"/>
                  </a:lnTo>
                  <a:lnTo>
                    <a:pt x="45" y="0"/>
                  </a:lnTo>
                  <a:lnTo>
                    <a:pt x="36" y="2"/>
                  </a:lnTo>
                  <a:lnTo>
                    <a:pt x="25"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7" name="Freeform 824">
              <a:extLst>
                <a:ext uri="{FF2B5EF4-FFF2-40B4-BE49-F238E27FC236}">
                  <a16:creationId xmlns:a16="http://schemas.microsoft.com/office/drawing/2014/main" xmlns="" id="{701D945B-D6BF-C045-8428-E61034BD8570}"/>
                </a:ext>
              </a:extLst>
            </p:cNvPr>
            <p:cNvSpPr>
              <a:spLocks/>
            </p:cNvSpPr>
            <p:nvPr/>
          </p:nvSpPr>
          <p:spPr bwMode="auto">
            <a:xfrm>
              <a:off x="1623" y="3600"/>
              <a:ext cx="56" cy="29"/>
            </a:xfrm>
            <a:custGeom>
              <a:avLst/>
              <a:gdLst>
                <a:gd name="T0" fmla="*/ 5 w 56"/>
                <a:gd name="T1" fmla="*/ 14 h 29"/>
                <a:gd name="T2" fmla="*/ 5 w 56"/>
                <a:gd name="T3" fmla="*/ 14 h 29"/>
                <a:gd name="T4" fmla="*/ 0 w 56"/>
                <a:gd name="T5" fmla="*/ 20 h 29"/>
                <a:gd name="T6" fmla="*/ 0 w 56"/>
                <a:gd name="T7" fmla="*/ 25 h 29"/>
                <a:gd name="T8" fmla="*/ 2 w 56"/>
                <a:gd name="T9" fmla="*/ 27 h 29"/>
                <a:gd name="T10" fmla="*/ 11 w 56"/>
                <a:gd name="T11" fmla="*/ 29 h 29"/>
                <a:gd name="T12" fmla="*/ 11 w 56"/>
                <a:gd name="T13" fmla="*/ 29 h 29"/>
                <a:gd name="T14" fmla="*/ 23 w 56"/>
                <a:gd name="T15" fmla="*/ 27 h 29"/>
                <a:gd name="T16" fmla="*/ 34 w 56"/>
                <a:gd name="T17" fmla="*/ 25 h 29"/>
                <a:gd name="T18" fmla="*/ 43 w 56"/>
                <a:gd name="T19" fmla="*/ 20 h 29"/>
                <a:gd name="T20" fmla="*/ 52 w 56"/>
                <a:gd name="T21" fmla="*/ 14 h 29"/>
                <a:gd name="T22" fmla="*/ 52 w 56"/>
                <a:gd name="T23" fmla="*/ 14 h 29"/>
                <a:gd name="T24" fmla="*/ 56 w 56"/>
                <a:gd name="T25" fmla="*/ 9 h 29"/>
                <a:gd name="T26" fmla="*/ 56 w 56"/>
                <a:gd name="T27" fmla="*/ 5 h 29"/>
                <a:gd name="T28" fmla="*/ 54 w 56"/>
                <a:gd name="T29" fmla="*/ 0 h 29"/>
                <a:gd name="T30" fmla="*/ 45 w 56"/>
                <a:gd name="T31" fmla="*/ 0 h 29"/>
                <a:gd name="T32" fmla="*/ 45 w 56"/>
                <a:gd name="T33" fmla="*/ 0 h 29"/>
                <a:gd name="T34" fmla="*/ 36 w 56"/>
                <a:gd name="T35" fmla="*/ 2 h 29"/>
                <a:gd name="T36" fmla="*/ 25 w 56"/>
                <a:gd name="T37" fmla="*/ 5 h 29"/>
                <a:gd name="T38" fmla="*/ 14 w 56"/>
                <a:gd name="T39" fmla="*/ 9 h 29"/>
                <a:gd name="T40" fmla="*/ 5 w 56"/>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4"/>
                  </a:moveTo>
                  <a:lnTo>
                    <a:pt x="5" y="14"/>
                  </a:lnTo>
                  <a:lnTo>
                    <a:pt x="0" y="20"/>
                  </a:lnTo>
                  <a:lnTo>
                    <a:pt x="0" y="25"/>
                  </a:lnTo>
                  <a:lnTo>
                    <a:pt x="2" y="27"/>
                  </a:lnTo>
                  <a:lnTo>
                    <a:pt x="11" y="29"/>
                  </a:lnTo>
                  <a:lnTo>
                    <a:pt x="23" y="27"/>
                  </a:lnTo>
                  <a:lnTo>
                    <a:pt x="34" y="25"/>
                  </a:lnTo>
                  <a:lnTo>
                    <a:pt x="43" y="20"/>
                  </a:lnTo>
                  <a:lnTo>
                    <a:pt x="52" y="14"/>
                  </a:lnTo>
                  <a:lnTo>
                    <a:pt x="56" y="9"/>
                  </a:lnTo>
                  <a:lnTo>
                    <a:pt x="56" y="5"/>
                  </a:lnTo>
                  <a:lnTo>
                    <a:pt x="54" y="0"/>
                  </a:lnTo>
                  <a:lnTo>
                    <a:pt x="45" y="0"/>
                  </a:lnTo>
                  <a:lnTo>
                    <a:pt x="36" y="2"/>
                  </a:lnTo>
                  <a:lnTo>
                    <a:pt x="25"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8" name="Freeform 825">
              <a:extLst>
                <a:ext uri="{FF2B5EF4-FFF2-40B4-BE49-F238E27FC236}">
                  <a16:creationId xmlns:a16="http://schemas.microsoft.com/office/drawing/2014/main" xmlns="" id="{34210CC9-9208-F34B-899E-155AB95AEBD8}"/>
                </a:ext>
              </a:extLst>
            </p:cNvPr>
            <p:cNvSpPr>
              <a:spLocks/>
            </p:cNvSpPr>
            <p:nvPr/>
          </p:nvSpPr>
          <p:spPr bwMode="auto">
            <a:xfrm>
              <a:off x="1574" y="3600"/>
              <a:ext cx="58" cy="29"/>
            </a:xfrm>
            <a:custGeom>
              <a:avLst/>
              <a:gdLst>
                <a:gd name="T0" fmla="*/ 6 w 58"/>
                <a:gd name="T1" fmla="*/ 16 h 29"/>
                <a:gd name="T2" fmla="*/ 6 w 58"/>
                <a:gd name="T3" fmla="*/ 16 h 29"/>
                <a:gd name="T4" fmla="*/ 2 w 58"/>
                <a:gd name="T5" fmla="*/ 20 h 29"/>
                <a:gd name="T6" fmla="*/ 0 w 58"/>
                <a:gd name="T7" fmla="*/ 25 h 29"/>
                <a:gd name="T8" fmla="*/ 4 w 58"/>
                <a:gd name="T9" fmla="*/ 27 h 29"/>
                <a:gd name="T10" fmla="*/ 13 w 58"/>
                <a:gd name="T11" fmla="*/ 29 h 29"/>
                <a:gd name="T12" fmla="*/ 13 w 58"/>
                <a:gd name="T13" fmla="*/ 29 h 29"/>
                <a:gd name="T14" fmla="*/ 22 w 58"/>
                <a:gd name="T15" fmla="*/ 27 h 29"/>
                <a:gd name="T16" fmla="*/ 33 w 58"/>
                <a:gd name="T17" fmla="*/ 25 h 29"/>
                <a:gd name="T18" fmla="*/ 45 w 58"/>
                <a:gd name="T19" fmla="*/ 20 h 29"/>
                <a:gd name="T20" fmla="*/ 54 w 58"/>
                <a:gd name="T21" fmla="*/ 14 h 29"/>
                <a:gd name="T22" fmla="*/ 54 w 58"/>
                <a:gd name="T23" fmla="*/ 14 h 29"/>
                <a:gd name="T24" fmla="*/ 58 w 58"/>
                <a:gd name="T25" fmla="*/ 9 h 29"/>
                <a:gd name="T26" fmla="*/ 58 w 58"/>
                <a:gd name="T27" fmla="*/ 5 h 29"/>
                <a:gd name="T28" fmla="*/ 56 w 58"/>
                <a:gd name="T29" fmla="*/ 2 h 29"/>
                <a:gd name="T30" fmla="*/ 47 w 58"/>
                <a:gd name="T31" fmla="*/ 0 h 29"/>
                <a:gd name="T32" fmla="*/ 47 w 58"/>
                <a:gd name="T33" fmla="*/ 0 h 29"/>
                <a:gd name="T34" fmla="*/ 36 w 58"/>
                <a:gd name="T35" fmla="*/ 2 h 29"/>
                <a:gd name="T36" fmla="*/ 24 w 58"/>
                <a:gd name="T37" fmla="*/ 5 h 29"/>
                <a:gd name="T38" fmla="*/ 15 w 58"/>
                <a:gd name="T39" fmla="*/ 9 h 29"/>
                <a:gd name="T40" fmla="*/ 6 w 5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9">
                  <a:moveTo>
                    <a:pt x="6" y="16"/>
                  </a:moveTo>
                  <a:lnTo>
                    <a:pt x="6" y="16"/>
                  </a:lnTo>
                  <a:lnTo>
                    <a:pt x="2" y="20"/>
                  </a:lnTo>
                  <a:lnTo>
                    <a:pt x="0" y="25"/>
                  </a:lnTo>
                  <a:lnTo>
                    <a:pt x="4" y="27"/>
                  </a:lnTo>
                  <a:lnTo>
                    <a:pt x="13" y="29"/>
                  </a:lnTo>
                  <a:lnTo>
                    <a:pt x="22" y="27"/>
                  </a:lnTo>
                  <a:lnTo>
                    <a:pt x="33" y="25"/>
                  </a:lnTo>
                  <a:lnTo>
                    <a:pt x="45" y="20"/>
                  </a:lnTo>
                  <a:lnTo>
                    <a:pt x="54" y="14"/>
                  </a:lnTo>
                  <a:lnTo>
                    <a:pt x="58" y="9"/>
                  </a:lnTo>
                  <a:lnTo>
                    <a:pt x="58" y="5"/>
                  </a:lnTo>
                  <a:lnTo>
                    <a:pt x="56" y="2"/>
                  </a:lnTo>
                  <a:lnTo>
                    <a:pt x="47" y="0"/>
                  </a:lnTo>
                  <a:lnTo>
                    <a:pt x="36" y="2"/>
                  </a:lnTo>
                  <a:lnTo>
                    <a:pt x="24" y="5"/>
                  </a:lnTo>
                  <a:lnTo>
                    <a:pt x="15" y="9"/>
                  </a:lnTo>
                  <a:lnTo>
                    <a:pt x="6"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09" name="Freeform 826">
              <a:extLst>
                <a:ext uri="{FF2B5EF4-FFF2-40B4-BE49-F238E27FC236}">
                  <a16:creationId xmlns:a16="http://schemas.microsoft.com/office/drawing/2014/main" xmlns="" id="{90C845CE-9741-E540-82A3-B279B058A75E}"/>
                </a:ext>
              </a:extLst>
            </p:cNvPr>
            <p:cNvSpPr>
              <a:spLocks/>
            </p:cNvSpPr>
            <p:nvPr/>
          </p:nvSpPr>
          <p:spPr bwMode="auto">
            <a:xfrm>
              <a:off x="1574" y="3600"/>
              <a:ext cx="58" cy="29"/>
            </a:xfrm>
            <a:custGeom>
              <a:avLst/>
              <a:gdLst>
                <a:gd name="T0" fmla="*/ 6 w 58"/>
                <a:gd name="T1" fmla="*/ 16 h 29"/>
                <a:gd name="T2" fmla="*/ 6 w 58"/>
                <a:gd name="T3" fmla="*/ 16 h 29"/>
                <a:gd name="T4" fmla="*/ 2 w 58"/>
                <a:gd name="T5" fmla="*/ 20 h 29"/>
                <a:gd name="T6" fmla="*/ 0 w 58"/>
                <a:gd name="T7" fmla="*/ 25 h 29"/>
                <a:gd name="T8" fmla="*/ 4 w 58"/>
                <a:gd name="T9" fmla="*/ 27 h 29"/>
                <a:gd name="T10" fmla="*/ 13 w 58"/>
                <a:gd name="T11" fmla="*/ 29 h 29"/>
                <a:gd name="T12" fmla="*/ 13 w 58"/>
                <a:gd name="T13" fmla="*/ 29 h 29"/>
                <a:gd name="T14" fmla="*/ 22 w 58"/>
                <a:gd name="T15" fmla="*/ 27 h 29"/>
                <a:gd name="T16" fmla="*/ 33 w 58"/>
                <a:gd name="T17" fmla="*/ 25 h 29"/>
                <a:gd name="T18" fmla="*/ 45 w 58"/>
                <a:gd name="T19" fmla="*/ 20 h 29"/>
                <a:gd name="T20" fmla="*/ 54 w 58"/>
                <a:gd name="T21" fmla="*/ 14 h 29"/>
                <a:gd name="T22" fmla="*/ 54 w 58"/>
                <a:gd name="T23" fmla="*/ 14 h 29"/>
                <a:gd name="T24" fmla="*/ 58 w 58"/>
                <a:gd name="T25" fmla="*/ 9 h 29"/>
                <a:gd name="T26" fmla="*/ 58 w 58"/>
                <a:gd name="T27" fmla="*/ 5 h 29"/>
                <a:gd name="T28" fmla="*/ 56 w 58"/>
                <a:gd name="T29" fmla="*/ 2 h 29"/>
                <a:gd name="T30" fmla="*/ 47 w 58"/>
                <a:gd name="T31" fmla="*/ 0 h 29"/>
                <a:gd name="T32" fmla="*/ 47 w 58"/>
                <a:gd name="T33" fmla="*/ 0 h 29"/>
                <a:gd name="T34" fmla="*/ 36 w 58"/>
                <a:gd name="T35" fmla="*/ 2 h 29"/>
                <a:gd name="T36" fmla="*/ 24 w 58"/>
                <a:gd name="T37" fmla="*/ 5 h 29"/>
                <a:gd name="T38" fmla="*/ 15 w 58"/>
                <a:gd name="T39" fmla="*/ 9 h 29"/>
                <a:gd name="T40" fmla="*/ 6 w 5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9">
                  <a:moveTo>
                    <a:pt x="6" y="16"/>
                  </a:moveTo>
                  <a:lnTo>
                    <a:pt x="6" y="16"/>
                  </a:lnTo>
                  <a:lnTo>
                    <a:pt x="2" y="20"/>
                  </a:lnTo>
                  <a:lnTo>
                    <a:pt x="0" y="25"/>
                  </a:lnTo>
                  <a:lnTo>
                    <a:pt x="4" y="27"/>
                  </a:lnTo>
                  <a:lnTo>
                    <a:pt x="13" y="29"/>
                  </a:lnTo>
                  <a:lnTo>
                    <a:pt x="22" y="27"/>
                  </a:lnTo>
                  <a:lnTo>
                    <a:pt x="33" y="25"/>
                  </a:lnTo>
                  <a:lnTo>
                    <a:pt x="45" y="20"/>
                  </a:lnTo>
                  <a:lnTo>
                    <a:pt x="54" y="14"/>
                  </a:lnTo>
                  <a:lnTo>
                    <a:pt x="58" y="9"/>
                  </a:lnTo>
                  <a:lnTo>
                    <a:pt x="58" y="5"/>
                  </a:lnTo>
                  <a:lnTo>
                    <a:pt x="56" y="2"/>
                  </a:lnTo>
                  <a:lnTo>
                    <a:pt x="47" y="0"/>
                  </a:lnTo>
                  <a:lnTo>
                    <a:pt x="36" y="2"/>
                  </a:lnTo>
                  <a:lnTo>
                    <a:pt x="24" y="5"/>
                  </a:lnTo>
                  <a:lnTo>
                    <a:pt x="15" y="9"/>
                  </a:lnTo>
                  <a:lnTo>
                    <a:pt x="6"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0" name="Freeform 827">
              <a:extLst>
                <a:ext uri="{FF2B5EF4-FFF2-40B4-BE49-F238E27FC236}">
                  <a16:creationId xmlns:a16="http://schemas.microsoft.com/office/drawing/2014/main" xmlns="" id="{C7DDA87F-6298-444F-81BD-13B61DE9C48B}"/>
                </a:ext>
              </a:extLst>
            </p:cNvPr>
            <p:cNvSpPr>
              <a:spLocks/>
            </p:cNvSpPr>
            <p:nvPr/>
          </p:nvSpPr>
          <p:spPr bwMode="auto">
            <a:xfrm>
              <a:off x="5143" y="3526"/>
              <a:ext cx="66" cy="29"/>
            </a:xfrm>
            <a:custGeom>
              <a:avLst/>
              <a:gdLst>
                <a:gd name="T0" fmla="*/ 5 w 66"/>
                <a:gd name="T1" fmla="*/ 13 h 29"/>
                <a:gd name="T2" fmla="*/ 5 w 66"/>
                <a:gd name="T3" fmla="*/ 13 h 29"/>
                <a:gd name="T4" fmla="*/ 14 w 66"/>
                <a:gd name="T5" fmla="*/ 20 h 29"/>
                <a:gd name="T6" fmla="*/ 27 w 66"/>
                <a:gd name="T7" fmla="*/ 24 h 29"/>
                <a:gd name="T8" fmla="*/ 39 w 66"/>
                <a:gd name="T9" fmla="*/ 27 h 29"/>
                <a:gd name="T10" fmla="*/ 52 w 66"/>
                <a:gd name="T11" fmla="*/ 29 h 29"/>
                <a:gd name="T12" fmla="*/ 52 w 66"/>
                <a:gd name="T13" fmla="*/ 29 h 29"/>
                <a:gd name="T14" fmla="*/ 61 w 66"/>
                <a:gd name="T15" fmla="*/ 27 h 29"/>
                <a:gd name="T16" fmla="*/ 66 w 66"/>
                <a:gd name="T17" fmla="*/ 24 h 29"/>
                <a:gd name="T18" fmla="*/ 66 w 66"/>
                <a:gd name="T19" fmla="*/ 20 h 29"/>
                <a:gd name="T20" fmla="*/ 61 w 66"/>
                <a:gd name="T21" fmla="*/ 13 h 29"/>
                <a:gd name="T22" fmla="*/ 61 w 66"/>
                <a:gd name="T23" fmla="*/ 13 h 29"/>
                <a:gd name="T24" fmla="*/ 52 w 66"/>
                <a:gd name="T25" fmla="*/ 9 h 29"/>
                <a:gd name="T26" fmla="*/ 41 w 66"/>
                <a:gd name="T27" fmla="*/ 4 h 29"/>
                <a:gd name="T28" fmla="*/ 27 w 66"/>
                <a:gd name="T29" fmla="*/ 0 h 29"/>
                <a:gd name="T30" fmla="*/ 16 w 66"/>
                <a:gd name="T31" fmla="*/ 0 h 29"/>
                <a:gd name="T32" fmla="*/ 16 w 66"/>
                <a:gd name="T33" fmla="*/ 0 h 29"/>
                <a:gd name="T34" fmla="*/ 7 w 66"/>
                <a:gd name="T35" fmla="*/ 0 h 29"/>
                <a:gd name="T36" fmla="*/ 0 w 66"/>
                <a:gd name="T37" fmla="*/ 4 h 29"/>
                <a:gd name="T38" fmla="*/ 0 w 66"/>
                <a:gd name="T39" fmla="*/ 9 h 29"/>
                <a:gd name="T40" fmla="*/ 5 w 66"/>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29">
                  <a:moveTo>
                    <a:pt x="5" y="13"/>
                  </a:moveTo>
                  <a:lnTo>
                    <a:pt x="5" y="13"/>
                  </a:lnTo>
                  <a:lnTo>
                    <a:pt x="14" y="20"/>
                  </a:lnTo>
                  <a:lnTo>
                    <a:pt x="27" y="24"/>
                  </a:lnTo>
                  <a:lnTo>
                    <a:pt x="39" y="27"/>
                  </a:lnTo>
                  <a:lnTo>
                    <a:pt x="52" y="29"/>
                  </a:lnTo>
                  <a:lnTo>
                    <a:pt x="61" y="27"/>
                  </a:lnTo>
                  <a:lnTo>
                    <a:pt x="66" y="24"/>
                  </a:lnTo>
                  <a:lnTo>
                    <a:pt x="66" y="20"/>
                  </a:lnTo>
                  <a:lnTo>
                    <a:pt x="61" y="13"/>
                  </a:lnTo>
                  <a:lnTo>
                    <a:pt x="52" y="9"/>
                  </a:lnTo>
                  <a:lnTo>
                    <a:pt x="41" y="4"/>
                  </a:lnTo>
                  <a:lnTo>
                    <a:pt x="27" y="0"/>
                  </a:lnTo>
                  <a:lnTo>
                    <a:pt x="16" y="0"/>
                  </a:lnTo>
                  <a:lnTo>
                    <a:pt x="7" y="0"/>
                  </a:lnTo>
                  <a:lnTo>
                    <a:pt x="0" y="4"/>
                  </a:lnTo>
                  <a:lnTo>
                    <a:pt x="0"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1" name="Freeform 828">
              <a:extLst>
                <a:ext uri="{FF2B5EF4-FFF2-40B4-BE49-F238E27FC236}">
                  <a16:creationId xmlns:a16="http://schemas.microsoft.com/office/drawing/2014/main" xmlns="" id="{EC885AEA-019B-724D-8867-CD5AB7D1B6CB}"/>
                </a:ext>
              </a:extLst>
            </p:cNvPr>
            <p:cNvSpPr>
              <a:spLocks/>
            </p:cNvSpPr>
            <p:nvPr/>
          </p:nvSpPr>
          <p:spPr bwMode="auto">
            <a:xfrm>
              <a:off x="5143" y="3526"/>
              <a:ext cx="66" cy="29"/>
            </a:xfrm>
            <a:custGeom>
              <a:avLst/>
              <a:gdLst>
                <a:gd name="T0" fmla="*/ 5 w 66"/>
                <a:gd name="T1" fmla="*/ 13 h 29"/>
                <a:gd name="T2" fmla="*/ 5 w 66"/>
                <a:gd name="T3" fmla="*/ 13 h 29"/>
                <a:gd name="T4" fmla="*/ 14 w 66"/>
                <a:gd name="T5" fmla="*/ 20 h 29"/>
                <a:gd name="T6" fmla="*/ 27 w 66"/>
                <a:gd name="T7" fmla="*/ 24 h 29"/>
                <a:gd name="T8" fmla="*/ 39 w 66"/>
                <a:gd name="T9" fmla="*/ 27 h 29"/>
                <a:gd name="T10" fmla="*/ 52 w 66"/>
                <a:gd name="T11" fmla="*/ 29 h 29"/>
                <a:gd name="T12" fmla="*/ 52 w 66"/>
                <a:gd name="T13" fmla="*/ 29 h 29"/>
                <a:gd name="T14" fmla="*/ 61 w 66"/>
                <a:gd name="T15" fmla="*/ 27 h 29"/>
                <a:gd name="T16" fmla="*/ 66 w 66"/>
                <a:gd name="T17" fmla="*/ 24 h 29"/>
                <a:gd name="T18" fmla="*/ 66 w 66"/>
                <a:gd name="T19" fmla="*/ 20 h 29"/>
                <a:gd name="T20" fmla="*/ 61 w 66"/>
                <a:gd name="T21" fmla="*/ 13 h 29"/>
                <a:gd name="T22" fmla="*/ 61 w 66"/>
                <a:gd name="T23" fmla="*/ 13 h 29"/>
                <a:gd name="T24" fmla="*/ 52 w 66"/>
                <a:gd name="T25" fmla="*/ 9 h 29"/>
                <a:gd name="T26" fmla="*/ 41 w 66"/>
                <a:gd name="T27" fmla="*/ 4 h 29"/>
                <a:gd name="T28" fmla="*/ 27 w 66"/>
                <a:gd name="T29" fmla="*/ 0 h 29"/>
                <a:gd name="T30" fmla="*/ 16 w 66"/>
                <a:gd name="T31" fmla="*/ 0 h 29"/>
                <a:gd name="T32" fmla="*/ 16 w 66"/>
                <a:gd name="T33" fmla="*/ 0 h 29"/>
                <a:gd name="T34" fmla="*/ 7 w 66"/>
                <a:gd name="T35" fmla="*/ 0 h 29"/>
                <a:gd name="T36" fmla="*/ 0 w 66"/>
                <a:gd name="T37" fmla="*/ 4 h 29"/>
                <a:gd name="T38" fmla="*/ 0 w 66"/>
                <a:gd name="T39" fmla="*/ 9 h 29"/>
                <a:gd name="T40" fmla="*/ 5 w 66"/>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29">
                  <a:moveTo>
                    <a:pt x="5" y="13"/>
                  </a:moveTo>
                  <a:lnTo>
                    <a:pt x="5" y="13"/>
                  </a:lnTo>
                  <a:lnTo>
                    <a:pt x="14" y="20"/>
                  </a:lnTo>
                  <a:lnTo>
                    <a:pt x="27" y="24"/>
                  </a:lnTo>
                  <a:lnTo>
                    <a:pt x="39" y="27"/>
                  </a:lnTo>
                  <a:lnTo>
                    <a:pt x="52" y="29"/>
                  </a:lnTo>
                  <a:lnTo>
                    <a:pt x="61" y="27"/>
                  </a:lnTo>
                  <a:lnTo>
                    <a:pt x="66" y="24"/>
                  </a:lnTo>
                  <a:lnTo>
                    <a:pt x="66" y="20"/>
                  </a:lnTo>
                  <a:lnTo>
                    <a:pt x="61" y="13"/>
                  </a:lnTo>
                  <a:lnTo>
                    <a:pt x="52" y="9"/>
                  </a:lnTo>
                  <a:lnTo>
                    <a:pt x="41" y="4"/>
                  </a:lnTo>
                  <a:lnTo>
                    <a:pt x="27" y="0"/>
                  </a:lnTo>
                  <a:lnTo>
                    <a:pt x="16" y="0"/>
                  </a:lnTo>
                  <a:lnTo>
                    <a:pt x="7" y="0"/>
                  </a:lnTo>
                  <a:lnTo>
                    <a:pt x="0" y="4"/>
                  </a:lnTo>
                  <a:lnTo>
                    <a:pt x="0"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2" name="Freeform 829">
              <a:extLst>
                <a:ext uri="{FF2B5EF4-FFF2-40B4-BE49-F238E27FC236}">
                  <a16:creationId xmlns:a16="http://schemas.microsoft.com/office/drawing/2014/main" xmlns="" id="{10D48226-6D9D-5649-B327-A6D51D08AE9B}"/>
                </a:ext>
              </a:extLst>
            </p:cNvPr>
            <p:cNvSpPr>
              <a:spLocks/>
            </p:cNvSpPr>
            <p:nvPr/>
          </p:nvSpPr>
          <p:spPr bwMode="auto">
            <a:xfrm>
              <a:off x="5035" y="3526"/>
              <a:ext cx="63" cy="29"/>
            </a:xfrm>
            <a:custGeom>
              <a:avLst/>
              <a:gdLst>
                <a:gd name="T0" fmla="*/ 5 w 63"/>
                <a:gd name="T1" fmla="*/ 15 h 29"/>
                <a:gd name="T2" fmla="*/ 5 w 63"/>
                <a:gd name="T3" fmla="*/ 15 h 29"/>
                <a:gd name="T4" fmla="*/ 14 w 63"/>
                <a:gd name="T5" fmla="*/ 20 h 29"/>
                <a:gd name="T6" fmla="*/ 25 w 63"/>
                <a:gd name="T7" fmla="*/ 24 h 29"/>
                <a:gd name="T8" fmla="*/ 36 w 63"/>
                <a:gd name="T9" fmla="*/ 29 h 29"/>
                <a:gd name="T10" fmla="*/ 50 w 63"/>
                <a:gd name="T11" fmla="*/ 29 h 29"/>
                <a:gd name="T12" fmla="*/ 50 w 63"/>
                <a:gd name="T13" fmla="*/ 29 h 29"/>
                <a:gd name="T14" fmla="*/ 59 w 63"/>
                <a:gd name="T15" fmla="*/ 29 h 29"/>
                <a:gd name="T16" fmla="*/ 63 w 63"/>
                <a:gd name="T17" fmla="*/ 24 h 29"/>
                <a:gd name="T18" fmla="*/ 63 w 63"/>
                <a:gd name="T19" fmla="*/ 20 h 29"/>
                <a:gd name="T20" fmla="*/ 59 w 63"/>
                <a:gd name="T21" fmla="*/ 15 h 29"/>
                <a:gd name="T22" fmla="*/ 59 w 63"/>
                <a:gd name="T23" fmla="*/ 15 h 29"/>
                <a:gd name="T24" fmla="*/ 50 w 63"/>
                <a:gd name="T25" fmla="*/ 9 h 29"/>
                <a:gd name="T26" fmla="*/ 38 w 63"/>
                <a:gd name="T27" fmla="*/ 4 h 29"/>
                <a:gd name="T28" fmla="*/ 25 w 63"/>
                <a:gd name="T29" fmla="*/ 2 h 29"/>
                <a:gd name="T30" fmla="*/ 14 w 63"/>
                <a:gd name="T31" fmla="*/ 0 h 29"/>
                <a:gd name="T32" fmla="*/ 14 w 63"/>
                <a:gd name="T33" fmla="*/ 0 h 29"/>
                <a:gd name="T34" fmla="*/ 5 w 63"/>
                <a:gd name="T35" fmla="*/ 2 h 29"/>
                <a:gd name="T36" fmla="*/ 0 w 63"/>
                <a:gd name="T37" fmla="*/ 4 h 29"/>
                <a:gd name="T38" fmla="*/ 0 w 63"/>
                <a:gd name="T39" fmla="*/ 9 h 29"/>
                <a:gd name="T40" fmla="*/ 5 w 63"/>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9">
                  <a:moveTo>
                    <a:pt x="5" y="15"/>
                  </a:moveTo>
                  <a:lnTo>
                    <a:pt x="5" y="15"/>
                  </a:lnTo>
                  <a:lnTo>
                    <a:pt x="14" y="20"/>
                  </a:lnTo>
                  <a:lnTo>
                    <a:pt x="25" y="24"/>
                  </a:lnTo>
                  <a:lnTo>
                    <a:pt x="36" y="29"/>
                  </a:lnTo>
                  <a:lnTo>
                    <a:pt x="50" y="29"/>
                  </a:lnTo>
                  <a:lnTo>
                    <a:pt x="59" y="29"/>
                  </a:lnTo>
                  <a:lnTo>
                    <a:pt x="63" y="24"/>
                  </a:lnTo>
                  <a:lnTo>
                    <a:pt x="63" y="20"/>
                  </a:lnTo>
                  <a:lnTo>
                    <a:pt x="59" y="15"/>
                  </a:lnTo>
                  <a:lnTo>
                    <a:pt x="50" y="9"/>
                  </a:lnTo>
                  <a:lnTo>
                    <a:pt x="38" y="4"/>
                  </a:lnTo>
                  <a:lnTo>
                    <a:pt x="25" y="2"/>
                  </a:lnTo>
                  <a:lnTo>
                    <a:pt x="14" y="0"/>
                  </a:lnTo>
                  <a:lnTo>
                    <a:pt x="5" y="2"/>
                  </a:lnTo>
                  <a:lnTo>
                    <a:pt x="0" y="4"/>
                  </a:lnTo>
                  <a:lnTo>
                    <a:pt x="0" y="9"/>
                  </a:lnTo>
                  <a:lnTo>
                    <a:pt x="5"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3" name="Freeform 830">
              <a:extLst>
                <a:ext uri="{FF2B5EF4-FFF2-40B4-BE49-F238E27FC236}">
                  <a16:creationId xmlns:a16="http://schemas.microsoft.com/office/drawing/2014/main" xmlns="" id="{F1BAEEC3-5B99-EF43-9B61-6825876FD121}"/>
                </a:ext>
              </a:extLst>
            </p:cNvPr>
            <p:cNvSpPr>
              <a:spLocks/>
            </p:cNvSpPr>
            <p:nvPr/>
          </p:nvSpPr>
          <p:spPr bwMode="auto">
            <a:xfrm>
              <a:off x="5035" y="3526"/>
              <a:ext cx="63" cy="29"/>
            </a:xfrm>
            <a:custGeom>
              <a:avLst/>
              <a:gdLst>
                <a:gd name="T0" fmla="*/ 5 w 63"/>
                <a:gd name="T1" fmla="*/ 15 h 29"/>
                <a:gd name="T2" fmla="*/ 5 w 63"/>
                <a:gd name="T3" fmla="*/ 15 h 29"/>
                <a:gd name="T4" fmla="*/ 14 w 63"/>
                <a:gd name="T5" fmla="*/ 20 h 29"/>
                <a:gd name="T6" fmla="*/ 25 w 63"/>
                <a:gd name="T7" fmla="*/ 24 h 29"/>
                <a:gd name="T8" fmla="*/ 36 w 63"/>
                <a:gd name="T9" fmla="*/ 29 h 29"/>
                <a:gd name="T10" fmla="*/ 50 w 63"/>
                <a:gd name="T11" fmla="*/ 29 h 29"/>
                <a:gd name="T12" fmla="*/ 50 w 63"/>
                <a:gd name="T13" fmla="*/ 29 h 29"/>
                <a:gd name="T14" fmla="*/ 59 w 63"/>
                <a:gd name="T15" fmla="*/ 29 h 29"/>
                <a:gd name="T16" fmla="*/ 63 w 63"/>
                <a:gd name="T17" fmla="*/ 24 h 29"/>
                <a:gd name="T18" fmla="*/ 63 w 63"/>
                <a:gd name="T19" fmla="*/ 20 h 29"/>
                <a:gd name="T20" fmla="*/ 59 w 63"/>
                <a:gd name="T21" fmla="*/ 15 h 29"/>
                <a:gd name="T22" fmla="*/ 59 w 63"/>
                <a:gd name="T23" fmla="*/ 15 h 29"/>
                <a:gd name="T24" fmla="*/ 50 w 63"/>
                <a:gd name="T25" fmla="*/ 9 h 29"/>
                <a:gd name="T26" fmla="*/ 38 w 63"/>
                <a:gd name="T27" fmla="*/ 4 h 29"/>
                <a:gd name="T28" fmla="*/ 25 w 63"/>
                <a:gd name="T29" fmla="*/ 2 h 29"/>
                <a:gd name="T30" fmla="*/ 14 w 63"/>
                <a:gd name="T31" fmla="*/ 0 h 29"/>
                <a:gd name="T32" fmla="*/ 14 w 63"/>
                <a:gd name="T33" fmla="*/ 0 h 29"/>
                <a:gd name="T34" fmla="*/ 5 w 63"/>
                <a:gd name="T35" fmla="*/ 2 h 29"/>
                <a:gd name="T36" fmla="*/ 0 w 63"/>
                <a:gd name="T37" fmla="*/ 4 h 29"/>
                <a:gd name="T38" fmla="*/ 0 w 63"/>
                <a:gd name="T39" fmla="*/ 9 h 29"/>
                <a:gd name="T40" fmla="*/ 5 w 63"/>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9">
                  <a:moveTo>
                    <a:pt x="5" y="15"/>
                  </a:moveTo>
                  <a:lnTo>
                    <a:pt x="5" y="15"/>
                  </a:lnTo>
                  <a:lnTo>
                    <a:pt x="14" y="20"/>
                  </a:lnTo>
                  <a:lnTo>
                    <a:pt x="25" y="24"/>
                  </a:lnTo>
                  <a:lnTo>
                    <a:pt x="36" y="29"/>
                  </a:lnTo>
                  <a:lnTo>
                    <a:pt x="50" y="29"/>
                  </a:lnTo>
                  <a:lnTo>
                    <a:pt x="59" y="29"/>
                  </a:lnTo>
                  <a:lnTo>
                    <a:pt x="63" y="24"/>
                  </a:lnTo>
                  <a:lnTo>
                    <a:pt x="63" y="20"/>
                  </a:lnTo>
                  <a:lnTo>
                    <a:pt x="59" y="15"/>
                  </a:lnTo>
                  <a:lnTo>
                    <a:pt x="50" y="9"/>
                  </a:lnTo>
                  <a:lnTo>
                    <a:pt x="38" y="4"/>
                  </a:lnTo>
                  <a:lnTo>
                    <a:pt x="25" y="2"/>
                  </a:lnTo>
                  <a:lnTo>
                    <a:pt x="14" y="0"/>
                  </a:lnTo>
                  <a:lnTo>
                    <a:pt x="5" y="2"/>
                  </a:lnTo>
                  <a:lnTo>
                    <a:pt x="0" y="4"/>
                  </a:lnTo>
                  <a:lnTo>
                    <a:pt x="0" y="9"/>
                  </a:lnTo>
                  <a:lnTo>
                    <a:pt x="5"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4" name="Freeform 831">
              <a:extLst>
                <a:ext uri="{FF2B5EF4-FFF2-40B4-BE49-F238E27FC236}">
                  <a16:creationId xmlns:a16="http://schemas.microsoft.com/office/drawing/2014/main" xmlns="" id="{A3ADF0BF-0BCA-0E40-950D-50B5230A325F}"/>
                </a:ext>
              </a:extLst>
            </p:cNvPr>
            <p:cNvSpPr>
              <a:spLocks/>
            </p:cNvSpPr>
            <p:nvPr/>
          </p:nvSpPr>
          <p:spPr bwMode="auto">
            <a:xfrm>
              <a:off x="4929" y="3528"/>
              <a:ext cx="61" cy="29"/>
            </a:xfrm>
            <a:custGeom>
              <a:avLst/>
              <a:gdLst>
                <a:gd name="T0" fmla="*/ 5 w 61"/>
                <a:gd name="T1" fmla="*/ 13 h 29"/>
                <a:gd name="T2" fmla="*/ 5 w 61"/>
                <a:gd name="T3" fmla="*/ 13 h 29"/>
                <a:gd name="T4" fmla="*/ 12 w 61"/>
                <a:gd name="T5" fmla="*/ 20 h 29"/>
                <a:gd name="T6" fmla="*/ 23 w 61"/>
                <a:gd name="T7" fmla="*/ 25 h 29"/>
                <a:gd name="T8" fmla="*/ 36 w 61"/>
                <a:gd name="T9" fmla="*/ 27 h 29"/>
                <a:gd name="T10" fmla="*/ 48 w 61"/>
                <a:gd name="T11" fmla="*/ 29 h 29"/>
                <a:gd name="T12" fmla="*/ 48 w 61"/>
                <a:gd name="T13" fmla="*/ 29 h 29"/>
                <a:gd name="T14" fmla="*/ 57 w 61"/>
                <a:gd name="T15" fmla="*/ 27 h 29"/>
                <a:gd name="T16" fmla="*/ 61 w 61"/>
                <a:gd name="T17" fmla="*/ 25 h 29"/>
                <a:gd name="T18" fmla="*/ 61 w 61"/>
                <a:gd name="T19" fmla="*/ 20 h 29"/>
                <a:gd name="T20" fmla="*/ 57 w 61"/>
                <a:gd name="T21" fmla="*/ 13 h 29"/>
                <a:gd name="T22" fmla="*/ 57 w 61"/>
                <a:gd name="T23" fmla="*/ 13 h 29"/>
                <a:gd name="T24" fmla="*/ 48 w 61"/>
                <a:gd name="T25" fmla="*/ 9 h 29"/>
                <a:gd name="T26" fmla="*/ 36 w 61"/>
                <a:gd name="T27" fmla="*/ 4 h 29"/>
                <a:gd name="T28" fmla="*/ 25 w 61"/>
                <a:gd name="T29" fmla="*/ 0 h 29"/>
                <a:gd name="T30" fmla="*/ 14 w 61"/>
                <a:gd name="T31" fmla="*/ 0 h 29"/>
                <a:gd name="T32" fmla="*/ 14 w 61"/>
                <a:gd name="T33" fmla="*/ 0 h 29"/>
                <a:gd name="T34" fmla="*/ 5 w 61"/>
                <a:gd name="T35" fmla="*/ 0 h 29"/>
                <a:gd name="T36" fmla="*/ 0 w 61"/>
                <a:gd name="T37" fmla="*/ 4 h 29"/>
                <a:gd name="T38" fmla="*/ 0 w 61"/>
                <a:gd name="T39" fmla="*/ 9 h 29"/>
                <a:gd name="T40" fmla="*/ 5 w 6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9">
                  <a:moveTo>
                    <a:pt x="5" y="13"/>
                  </a:moveTo>
                  <a:lnTo>
                    <a:pt x="5" y="13"/>
                  </a:lnTo>
                  <a:lnTo>
                    <a:pt x="12" y="20"/>
                  </a:lnTo>
                  <a:lnTo>
                    <a:pt x="23" y="25"/>
                  </a:lnTo>
                  <a:lnTo>
                    <a:pt x="36" y="27"/>
                  </a:lnTo>
                  <a:lnTo>
                    <a:pt x="48" y="29"/>
                  </a:lnTo>
                  <a:lnTo>
                    <a:pt x="57" y="27"/>
                  </a:lnTo>
                  <a:lnTo>
                    <a:pt x="61" y="25"/>
                  </a:lnTo>
                  <a:lnTo>
                    <a:pt x="61" y="20"/>
                  </a:lnTo>
                  <a:lnTo>
                    <a:pt x="57" y="13"/>
                  </a:lnTo>
                  <a:lnTo>
                    <a:pt x="48" y="9"/>
                  </a:lnTo>
                  <a:lnTo>
                    <a:pt x="36" y="4"/>
                  </a:lnTo>
                  <a:lnTo>
                    <a:pt x="25" y="0"/>
                  </a:lnTo>
                  <a:lnTo>
                    <a:pt x="14" y="0"/>
                  </a:lnTo>
                  <a:lnTo>
                    <a:pt x="5" y="0"/>
                  </a:lnTo>
                  <a:lnTo>
                    <a:pt x="0" y="4"/>
                  </a:lnTo>
                  <a:lnTo>
                    <a:pt x="0"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5" name="Freeform 832">
              <a:extLst>
                <a:ext uri="{FF2B5EF4-FFF2-40B4-BE49-F238E27FC236}">
                  <a16:creationId xmlns:a16="http://schemas.microsoft.com/office/drawing/2014/main" xmlns="" id="{8FD4A66D-6C6C-6C49-8EA6-E220FF1A1FE5}"/>
                </a:ext>
              </a:extLst>
            </p:cNvPr>
            <p:cNvSpPr>
              <a:spLocks/>
            </p:cNvSpPr>
            <p:nvPr/>
          </p:nvSpPr>
          <p:spPr bwMode="auto">
            <a:xfrm>
              <a:off x="4929" y="3528"/>
              <a:ext cx="61" cy="29"/>
            </a:xfrm>
            <a:custGeom>
              <a:avLst/>
              <a:gdLst>
                <a:gd name="T0" fmla="*/ 5 w 61"/>
                <a:gd name="T1" fmla="*/ 13 h 29"/>
                <a:gd name="T2" fmla="*/ 5 w 61"/>
                <a:gd name="T3" fmla="*/ 13 h 29"/>
                <a:gd name="T4" fmla="*/ 12 w 61"/>
                <a:gd name="T5" fmla="*/ 20 h 29"/>
                <a:gd name="T6" fmla="*/ 23 w 61"/>
                <a:gd name="T7" fmla="*/ 25 h 29"/>
                <a:gd name="T8" fmla="*/ 36 w 61"/>
                <a:gd name="T9" fmla="*/ 27 h 29"/>
                <a:gd name="T10" fmla="*/ 48 w 61"/>
                <a:gd name="T11" fmla="*/ 29 h 29"/>
                <a:gd name="T12" fmla="*/ 48 w 61"/>
                <a:gd name="T13" fmla="*/ 29 h 29"/>
                <a:gd name="T14" fmla="*/ 57 w 61"/>
                <a:gd name="T15" fmla="*/ 27 h 29"/>
                <a:gd name="T16" fmla="*/ 61 w 61"/>
                <a:gd name="T17" fmla="*/ 25 h 29"/>
                <a:gd name="T18" fmla="*/ 61 w 61"/>
                <a:gd name="T19" fmla="*/ 20 h 29"/>
                <a:gd name="T20" fmla="*/ 57 w 61"/>
                <a:gd name="T21" fmla="*/ 13 h 29"/>
                <a:gd name="T22" fmla="*/ 57 w 61"/>
                <a:gd name="T23" fmla="*/ 13 h 29"/>
                <a:gd name="T24" fmla="*/ 48 w 61"/>
                <a:gd name="T25" fmla="*/ 9 h 29"/>
                <a:gd name="T26" fmla="*/ 36 w 61"/>
                <a:gd name="T27" fmla="*/ 4 h 29"/>
                <a:gd name="T28" fmla="*/ 25 w 61"/>
                <a:gd name="T29" fmla="*/ 0 h 29"/>
                <a:gd name="T30" fmla="*/ 14 w 61"/>
                <a:gd name="T31" fmla="*/ 0 h 29"/>
                <a:gd name="T32" fmla="*/ 14 w 61"/>
                <a:gd name="T33" fmla="*/ 0 h 29"/>
                <a:gd name="T34" fmla="*/ 5 w 61"/>
                <a:gd name="T35" fmla="*/ 0 h 29"/>
                <a:gd name="T36" fmla="*/ 0 w 61"/>
                <a:gd name="T37" fmla="*/ 4 h 29"/>
                <a:gd name="T38" fmla="*/ 0 w 61"/>
                <a:gd name="T39" fmla="*/ 9 h 29"/>
                <a:gd name="T40" fmla="*/ 5 w 61"/>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9">
                  <a:moveTo>
                    <a:pt x="5" y="13"/>
                  </a:moveTo>
                  <a:lnTo>
                    <a:pt x="5" y="13"/>
                  </a:lnTo>
                  <a:lnTo>
                    <a:pt x="12" y="20"/>
                  </a:lnTo>
                  <a:lnTo>
                    <a:pt x="23" y="25"/>
                  </a:lnTo>
                  <a:lnTo>
                    <a:pt x="36" y="27"/>
                  </a:lnTo>
                  <a:lnTo>
                    <a:pt x="48" y="29"/>
                  </a:lnTo>
                  <a:lnTo>
                    <a:pt x="57" y="27"/>
                  </a:lnTo>
                  <a:lnTo>
                    <a:pt x="61" y="25"/>
                  </a:lnTo>
                  <a:lnTo>
                    <a:pt x="61" y="20"/>
                  </a:lnTo>
                  <a:lnTo>
                    <a:pt x="57" y="13"/>
                  </a:lnTo>
                  <a:lnTo>
                    <a:pt x="48" y="9"/>
                  </a:lnTo>
                  <a:lnTo>
                    <a:pt x="36" y="4"/>
                  </a:lnTo>
                  <a:lnTo>
                    <a:pt x="25" y="0"/>
                  </a:lnTo>
                  <a:lnTo>
                    <a:pt x="14" y="0"/>
                  </a:lnTo>
                  <a:lnTo>
                    <a:pt x="5" y="0"/>
                  </a:lnTo>
                  <a:lnTo>
                    <a:pt x="0" y="4"/>
                  </a:lnTo>
                  <a:lnTo>
                    <a:pt x="0"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6" name="Freeform 833">
              <a:extLst>
                <a:ext uri="{FF2B5EF4-FFF2-40B4-BE49-F238E27FC236}">
                  <a16:creationId xmlns:a16="http://schemas.microsoft.com/office/drawing/2014/main" xmlns="" id="{9D8384F1-ABBA-FD44-8C78-7AB51BA15681}"/>
                </a:ext>
              </a:extLst>
            </p:cNvPr>
            <p:cNvSpPr>
              <a:spLocks/>
            </p:cNvSpPr>
            <p:nvPr/>
          </p:nvSpPr>
          <p:spPr bwMode="auto">
            <a:xfrm>
              <a:off x="4875" y="3528"/>
              <a:ext cx="63" cy="29"/>
            </a:xfrm>
            <a:custGeom>
              <a:avLst/>
              <a:gdLst>
                <a:gd name="T0" fmla="*/ 5 w 63"/>
                <a:gd name="T1" fmla="*/ 16 h 29"/>
                <a:gd name="T2" fmla="*/ 5 w 63"/>
                <a:gd name="T3" fmla="*/ 16 h 29"/>
                <a:gd name="T4" fmla="*/ 14 w 63"/>
                <a:gd name="T5" fmla="*/ 20 h 29"/>
                <a:gd name="T6" fmla="*/ 25 w 63"/>
                <a:gd name="T7" fmla="*/ 25 h 29"/>
                <a:gd name="T8" fmla="*/ 36 w 63"/>
                <a:gd name="T9" fmla="*/ 27 h 29"/>
                <a:gd name="T10" fmla="*/ 50 w 63"/>
                <a:gd name="T11" fmla="*/ 29 h 29"/>
                <a:gd name="T12" fmla="*/ 50 w 63"/>
                <a:gd name="T13" fmla="*/ 29 h 29"/>
                <a:gd name="T14" fmla="*/ 57 w 63"/>
                <a:gd name="T15" fmla="*/ 27 h 29"/>
                <a:gd name="T16" fmla="*/ 61 w 63"/>
                <a:gd name="T17" fmla="*/ 25 h 29"/>
                <a:gd name="T18" fmla="*/ 63 w 63"/>
                <a:gd name="T19" fmla="*/ 20 h 29"/>
                <a:gd name="T20" fmla="*/ 59 w 63"/>
                <a:gd name="T21" fmla="*/ 13 h 29"/>
                <a:gd name="T22" fmla="*/ 59 w 63"/>
                <a:gd name="T23" fmla="*/ 13 h 29"/>
                <a:gd name="T24" fmla="*/ 50 w 63"/>
                <a:gd name="T25" fmla="*/ 9 h 29"/>
                <a:gd name="T26" fmla="*/ 39 w 63"/>
                <a:gd name="T27" fmla="*/ 4 h 29"/>
                <a:gd name="T28" fmla="*/ 27 w 63"/>
                <a:gd name="T29" fmla="*/ 2 h 29"/>
                <a:gd name="T30" fmla="*/ 14 w 63"/>
                <a:gd name="T31" fmla="*/ 0 h 29"/>
                <a:gd name="T32" fmla="*/ 14 w 63"/>
                <a:gd name="T33" fmla="*/ 0 h 29"/>
                <a:gd name="T34" fmla="*/ 7 w 63"/>
                <a:gd name="T35" fmla="*/ 2 h 29"/>
                <a:gd name="T36" fmla="*/ 3 w 63"/>
                <a:gd name="T37" fmla="*/ 4 h 29"/>
                <a:gd name="T38" fmla="*/ 0 w 63"/>
                <a:gd name="T39" fmla="*/ 9 h 29"/>
                <a:gd name="T40" fmla="*/ 5 w 63"/>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9">
                  <a:moveTo>
                    <a:pt x="5" y="16"/>
                  </a:moveTo>
                  <a:lnTo>
                    <a:pt x="5" y="16"/>
                  </a:lnTo>
                  <a:lnTo>
                    <a:pt x="14" y="20"/>
                  </a:lnTo>
                  <a:lnTo>
                    <a:pt x="25" y="25"/>
                  </a:lnTo>
                  <a:lnTo>
                    <a:pt x="36" y="27"/>
                  </a:lnTo>
                  <a:lnTo>
                    <a:pt x="50" y="29"/>
                  </a:lnTo>
                  <a:lnTo>
                    <a:pt x="57" y="27"/>
                  </a:lnTo>
                  <a:lnTo>
                    <a:pt x="61" y="25"/>
                  </a:lnTo>
                  <a:lnTo>
                    <a:pt x="63" y="20"/>
                  </a:lnTo>
                  <a:lnTo>
                    <a:pt x="59" y="13"/>
                  </a:lnTo>
                  <a:lnTo>
                    <a:pt x="50" y="9"/>
                  </a:lnTo>
                  <a:lnTo>
                    <a:pt x="39" y="4"/>
                  </a:lnTo>
                  <a:lnTo>
                    <a:pt x="27" y="2"/>
                  </a:lnTo>
                  <a:lnTo>
                    <a:pt x="14" y="0"/>
                  </a:lnTo>
                  <a:lnTo>
                    <a:pt x="7" y="2"/>
                  </a:lnTo>
                  <a:lnTo>
                    <a:pt x="3" y="4"/>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7" name="Freeform 834">
              <a:extLst>
                <a:ext uri="{FF2B5EF4-FFF2-40B4-BE49-F238E27FC236}">
                  <a16:creationId xmlns:a16="http://schemas.microsoft.com/office/drawing/2014/main" xmlns="" id="{02572C00-3739-1F4E-891B-12300DC16FD6}"/>
                </a:ext>
              </a:extLst>
            </p:cNvPr>
            <p:cNvSpPr>
              <a:spLocks/>
            </p:cNvSpPr>
            <p:nvPr/>
          </p:nvSpPr>
          <p:spPr bwMode="auto">
            <a:xfrm>
              <a:off x="4875" y="3528"/>
              <a:ext cx="63" cy="29"/>
            </a:xfrm>
            <a:custGeom>
              <a:avLst/>
              <a:gdLst>
                <a:gd name="T0" fmla="*/ 5 w 63"/>
                <a:gd name="T1" fmla="*/ 16 h 29"/>
                <a:gd name="T2" fmla="*/ 5 w 63"/>
                <a:gd name="T3" fmla="*/ 16 h 29"/>
                <a:gd name="T4" fmla="*/ 14 w 63"/>
                <a:gd name="T5" fmla="*/ 20 h 29"/>
                <a:gd name="T6" fmla="*/ 25 w 63"/>
                <a:gd name="T7" fmla="*/ 25 h 29"/>
                <a:gd name="T8" fmla="*/ 36 w 63"/>
                <a:gd name="T9" fmla="*/ 27 h 29"/>
                <a:gd name="T10" fmla="*/ 50 w 63"/>
                <a:gd name="T11" fmla="*/ 29 h 29"/>
                <a:gd name="T12" fmla="*/ 50 w 63"/>
                <a:gd name="T13" fmla="*/ 29 h 29"/>
                <a:gd name="T14" fmla="*/ 57 w 63"/>
                <a:gd name="T15" fmla="*/ 27 h 29"/>
                <a:gd name="T16" fmla="*/ 61 w 63"/>
                <a:gd name="T17" fmla="*/ 25 h 29"/>
                <a:gd name="T18" fmla="*/ 63 w 63"/>
                <a:gd name="T19" fmla="*/ 20 h 29"/>
                <a:gd name="T20" fmla="*/ 59 w 63"/>
                <a:gd name="T21" fmla="*/ 13 h 29"/>
                <a:gd name="T22" fmla="*/ 59 w 63"/>
                <a:gd name="T23" fmla="*/ 13 h 29"/>
                <a:gd name="T24" fmla="*/ 50 w 63"/>
                <a:gd name="T25" fmla="*/ 9 h 29"/>
                <a:gd name="T26" fmla="*/ 39 w 63"/>
                <a:gd name="T27" fmla="*/ 4 h 29"/>
                <a:gd name="T28" fmla="*/ 27 w 63"/>
                <a:gd name="T29" fmla="*/ 2 h 29"/>
                <a:gd name="T30" fmla="*/ 14 w 63"/>
                <a:gd name="T31" fmla="*/ 0 h 29"/>
                <a:gd name="T32" fmla="*/ 14 w 63"/>
                <a:gd name="T33" fmla="*/ 0 h 29"/>
                <a:gd name="T34" fmla="*/ 7 w 63"/>
                <a:gd name="T35" fmla="*/ 2 h 29"/>
                <a:gd name="T36" fmla="*/ 3 w 63"/>
                <a:gd name="T37" fmla="*/ 4 h 29"/>
                <a:gd name="T38" fmla="*/ 0 w 63"/>
                <a:gd name="T39" fmla="*/ 9 h 29"/>
                <a:gd name="T40" fmla="*/ 5 w 63"/>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9">
                  <a:moveTo>
                    <a:pt x="5" y="16"/>
                  </a:moveTo>
                  <a:lnTo>
                    <a:pt x="5" y="16"/>
                  </a:lnTo>
                  <a:lnTo>
                    <a:pt x="14" y="20"/>
                  </a:lnTo>
                  <a:lnTo>
                    <a:pt x="25" y="25"/>
                  </a:lnTo>
                  <a:lnTo>
                    <a:pt x="36" y="27"/>
                  </a:lnTo>
                  <a:lnTo>
                    <a:pt x="50" y="29"/>
                  </a:lnTo>
                  <a:lnTo>
                    <a:pt x="57" y="27"/>
                  </a:lnTo>
                  <a:lnTo>
                    <a:pt x="61" y="25"/>
                  </a:lnTo>
                  <a:lnTo>
                    <a:pt x="63" y="20"/>
                  </a:lnTo>
                  <a:lnTo>
                    <a:pt x="59" y="13"/>
                  </a:lnTo>
                  <a:lnTo>
                    <a:pt x="50" y="9"/>
                  </a:lnTo>
                  <a:lnTo>
                    <a:pt x="39" y="4"/>
                  </a:lnTo>
                  <a:lnTo>
                    <a:pt x="27" y="2"/>
                  </a:lnTo>
                  <a:lnTo>
                    <a:pt x="14" y="0"/>
                  </a:lnTo>
                  <a:lnTo>
                    <a:pt x="7" y="2"/>
                  </a:lnTo>
                  <a:lnTo>
                    <a:pt x="3" y="4"/>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8" name="Freeform 835">
              <a:extLst>
                <a:ext uri="{FF2B5EF4-FFF2-40B4-BE49-F238E27FC236}">
                  <a16:creationId xmlns:a16="http://schemas.microsoft.com/office/drawing/2014/main" xmlns="" id="{A013D185-7C2E-B142-87A4-6AB9BFB4B28D}"/>
                </a:ext>
              </a:extLst>
            </p:cNvPr>
            <p:cNvSpPr>
              <a:spLocks/>
            </p:cNvSpPr>
            <p:nvPr/>
          </p:nvSpPr>
          <p:spPr bwMode="auto">
            <a:xfrm>
              <a:off x="4826" y="3528"/>
              <a:ext cx="58" cy="29"/>
            </a:xfrm>
            <a:custGeom>
              <a:avLst/>
              <a:gdLst>
                <a:gd name="T0" fmla="*/ 4 w 58"/>
                <a:gd name="T1" fmla="*/ 16 h 29"/>
                <a:gd name="T2" fmla="*/ 4 w 58"/>
                <a:gd name="T3" fmla="*/ 16 h 29"/>
                <a:gd name="T4" fmla="*/ 11 w 58"/>
                <a:gd name="T5" fmla="*/ 20 h 29"/>
                <a:gd name="T6" fmla="*/ 22 w 58"/>
                <a:gd name="T7" fmla="*/ 25 h 29"/>
                <a:gd name="T8" fmla="*/ 34 w 58"/>
                <a:gd name="T9" fmla="*/ 29 h 29"/>
                <a:gd name="T10" fmla="*/ 45 w 58"/>
                <a:gd name="T11" fmla="*/ 29 h 29"/>
                <a:gd name="T12" fmla="*/ 45 w 58"/>
                <a:gd name="T13" fmla="*/ 29 h 29"/>
                <a:gd name="T14" fmla="*/ 54 w 58"/>
                <a:gd name="T15" fmla="*/ 29 h 29"/>
                <a:gd name="T16" fmla="*/ 58 w 58"/>
                <a:gd name="T17" fmla="*/ 25 h 29"/>
                <a:gd name="T18" fmla="*/ 58 w 58"/>
                <a:gd name="T19" fmla="*/ 20 h 29"/>
                <a:gd name="T20" fmla="*/ 54 w 58"/>
                <a:gd name="T21" fmla="*/ 16 h 29"/>
                <a:gd name="T22" fmla="*/ 54 w 58"/>
                <a:gd name="T23" fmla="*/ 16 h 29"/>
                <a:gd name="T24" fmla="*/ 47 w 58"/>
                <a:gd name="T25" fmla="*/ 9 h 29"/>
                <a:gd name="T26" fmla="*/ 36 w 58"/>
                <a:gd name="T27" fmla="*/ 4 h 29"/>
                <a:gd name="T28" fmla="*/ 24 w 58"/>
                <a:gd name="T29" fmla="*/ 2 h 29"/>
                <a:gd name="T30" fmla="*/ 13 w 58"/>
                <a:gd name="T31" fmla="*/ 0 h 29"/>
                <a:gd name="T32" fmla="*/ 13 w 58"/>
                <a:gd name="T33" fmla="*/ 0 h 29"/>
                <a:gd name="T34" fmla="*/ 4 w 58"/>
                <a:gd name="T35" fmla="*/ 2 h 29"/>
                <a:gd name="T36" fmla="*/ 0 w 58"/>
                <a:gd name="T37" fmla="*/ 4 h 29"/>
                <a:gd name="T38" fmla="*/ 0 w 58"/>
                <a:gd name="T39" fmla="*/ 9 h 29"/>
                <a:gd name="T40" fmla="*/ 4 w 5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9">
                  <a:moveTo>
                    <a:pt x="4" y="16"/>
                  </a:moveTo>
                  <a:lnTo>
                    <a:pt x="4" y="16"/>
                  </a:lnTo>
                  <a:lnTo>
                    <a:pt x="11" y="20"/>
                  </a:lnTo>
                  <a:lnTo>
                    <a:pt x="22" y="25"/>
                  </a:lnTo>
                  <a:lnTo>
                    <a:pt x="34" y="29"/>
                  </a:lnTo>
                  <a:lnTo>
                    <a:pt x="45" y="29"/>
                  </a:lnTo>
                  <a:lnTo>
                    <a:pt x="54" y="29"/>
                  </a:lnTo>
                  <a:lnTo>
                    <a:pt x="58" y="25"/>
                  </a:lnTo>
                  <a:lnTo>
                    <a:pt x="58" y="20"/>
                  </a:lnTo>
                  <a:lnTo>
                    <a:pt x="54" y="16"/>
                  </a:lnTo>
                  <a:lnTo>
                    <a:pt x="47" y="9"/>
                  </a:lnTo>
                  <a:lnTo>
                    <a:pt x="36" y="4"/>
                  </a:lnTo>
                  <a:lnTo>
                    <a:pt x="24" y="2"/>
                  </a:lnTo>
                  <a:lnTo>
                    <a:pt x="13" y="0"/>
                  </a:lnTo>
                  <a:lnTo>
                    <a:pt x="4" y="2"/>
                  </a:lnTo>
                  <a:lnTo>
                    <a:pt x="0" y="4"/>
                  </a:lnTo>
                  <a:lnTo>
                    <a:pt x="0"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19" name="Freeform 836">
              <a:extLst>
                <a:ext uri="{FF2B5EF4-FFF2-40B4-BE49-F238E27FC236}">
                  <a16:creationId xmlns:a16="http://schemas.microsoft.com/office/drawing/2014/main" xmlns="" id="{98C64508-3D4E-104A-9B99-84FF178B9130}"/>
                </a:ext>
              </a:extLst>
            </p:cNvPr>
            <p:cNvSpPr>
              <a:spLocks/>
            </p:cNvSpPr>
            <p:nvPr/>
          </p:nvSpPr>
          <p:spPr bwMode="auto">
            <a:xfrm>
              <a:off x="4826" y="3528"/>
              <a:ext cx="58" cy="29"/>
            </a:xfrm>
            <a:custGeom>
              <a:avLst/>
              <a:gdLst>
                <a:gd name="T0" fmla="*/ 4 w 58"/>
                <a:gd name="T1" fmla="*/ 16 h 29"/>
                <a:gd name="T2" fmla="*/ 4 w 58"/>
                <a:gd name="T3" fmla="*/ 16 h 29"/>
                <a:gd name="T4" fmla="*/ 11 w 58"/>
                <a:gd name="T5" fmla="*/ 20 h 29"/>
                <a:gd name="T6" fmla="*/ 22 w 58"/>
                <a:gd name="T7" fmla="*/ 25 h 29"/>
                <a:gd name="T8" fmla="*/ 34 w 58"/>
                <a:gd name="T9" fmla="*/ 29 h 29"/>
                <a:gd name="T10" fmla="*/ 45 w 58"/>
                <a:gd name="T11" fmla="*/ 29 h 29"/>
                <a:gd name="T12" fmla="*/ 45 w 58"/>
                <a:gd name="T13" fmla="*/ 29 h 29"/>
                <a:gd name="T14" fmla="*/ 54 w 58"/>
                <a:gd name="T15" fmla="*/ 29 h 29"/>
                <a:gd name="T16" fmla="*/ 58 w 58"/>
                <a:gd name="T17" fmla="*/ 25 h 29"/>
                <a:gd name="T18" fmla="*/ 58 w 58"/>
                <a:gd name="T19" fmla="*/ 20 h 29"/>
                <a:gd name="T20" fmla="*/ 54 w 58"/>
                <a:gd name="T21" fmla="*/ 16 h 29"/>
                <a:gd name="T22" fmla="*/ 54 w 58"/>
                <a:gd name="T23" fmla="*/ 16 h 29"/>
                <a:gd name="T24" fmla="*/ 47 w 58"/>
                <a:gd name="T25" fmla="*/ 9 h 29"/>
                <a:gd name="T26" fmla="*/ 36 w 58"/>
                <a:gd name="T27" fmla="*/ 4 h 29"/>
                <a:gd name="T28" fmla="*/ 24 w 58"/>
                <a:gd name="T29" fmla="*/ 2 h 29"/>
                <a:gd name="T30" fmla="*/ 13 w 58"/>
                <a:gd name="T31" fmla="*/ 0 h 29"/>
                <a:gd name="T32" fmla="*/ 13 w 58"/>
                <a:gd name="T33" fmla="*/ 0 h 29"/>
                <a:gd name="T34" fmla="*/ 4 w 58"/>
                <a:gd name="T35" fmla="*/ 2 h 29"/>
                <a:gd name="T36" fmla="*/ 0 w 58"/>
                <a:gd name="T37" fmla="*/ 4 h 29"/>
                <a:gd name="T38" fmla="*/ 0 w 58"/>
                <a:gd name="T39" fmla="*/ 9 h 29"/>
                <a:gd name="T40" fmla="*/ 4 w 5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9">
                  <a:moveTo>
                    <a:pt x="4" y="16"/>
                  </a:moveTo>
                  <a:lnTo>
                    <a:pt x="4" y="16"/>
                  </a:lnTo>
                  <a:lnTo>
                    <a:pt x="11" y="20"/>
                  </a:lnTo>
                  <a:lnTo>
                    <a:pt x="22" y="25"/>
                  </a:lnTo>
                  <a:lnTo>
                    <a:pt x="34" y="29"/>
                  </a:lnTo>
                  <a:lnTo>
                    <a:pt x="45" y="29"/>
                  </a:lnTo>
                  <a:lnTo>
                    <a:pt x="54" y="29"/>
                  </a:lnTo>
                  <a:lnTo>
                    <a:pt x="58" y="25"/>
                  </a:lnTo>
                  <a:lnTo>
                    <a:pt x="58" y="20"/>
                  </a:lnTo>
                  <a:lnTo>
                    <a:pt x="54" y="16"/>
                  </a:lnTo>
                  <a:lnTo>
                    <a:pt x="47" y="9"/>
                  </a:lnTo>
                  <a:lnTo>
                    <a:pt x="36" y="4"/>
                  </a:lnTo>
                  <a:lnTo>
                    <a:pt x="24" y="2"/>
                  </a:lnTo>
                  <a:lnTo>
                    <a:pt x="13" y="0"/>
                  </a:lnTo>
                  <a:lnTo>
                    <a:pt x="4" y="2"/>
                  </a:lnTo>
                  <a:lnTo>
                    <a:pt x="0" y="4"/>
                  </a:lnTo>
                  <a:lnTo>
                    <a:pt x="0"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0" name="Freeform 837">
              <a:extLst>
                <a:ext uri="{FF2B5EF4-FFF2-40B4-BE49-F238E27FC236}">
                  <a16:creationId xmlns:a16="http://schemas.microsoft.com/office/drawing/2014/main" xmlns="" id="{D81D9D84-807A-1243-A060-E6236D73D93A}"/>
                </a:ext>
              </a:extLst>
            </p:cNvPr>
            <p:cNvSpPr>
              <a:spLocks/>
            </p:cNvSpPr>
            <p:nvPr/>
          </p:nvSpPr>
          <p:spPr bwMode="auto">
            <a:xfrm>
              <a:off x="4774" y="3530"/>
              <a:ext cx="58" cy="27"/>
            </a:xfrm>
            <a:custGeom>
              <a:avLst/>
              <a:gdLst>
                <a:gd name="T0" fmla="*/ 4 w 58"/>
                <a:gd name="T1" fmla="*/ 14 h 27"/>
                <a:gd name="T2" fmla="*/ 4 w 58"/>
                <a:gd name="T3" fmla="*/ 14 h 27"/>
                <a:gd name="T4" fmla="*/ 13 w 58"/>
                <a:gd name="T5" fmla="*/ 20 h 27"/>
                <a:gd name="T6" fmla="*/ 22 w 58"/>
                <a:gd name="T7" fmla="*/ 25 h 27"/>
                <a:gd name="T8" fmla="*/ 36 w 58"/>
                <a:gd name="T9" fmla="*/ 27 h 27"/>
                <a:gd name="T10" fmla="*/ 47 w 58"/>
                <a:gd name="T11" fmla="*/ 27 h 27"/>
                <a:gd name="T12" fmla="*/ 47 w 58"/>
                <a:gd name="T13" fmla="*/ 27 h 27"/>
                <a:gd name="T14" fmla="*/ 54 w 58"/>
                <a:gd name="T15" fmla="*/ 27 h 27"/>
                <a:gd name="T16" fmla="*/ 58 w 58"/>
                <a:gd name="T17" fmla="*/ 23 h 27"/>
                <a:gd name="T18" fmla="*/ 58 w 58"/>
                <a:gd name="T19" fmla="*/ 18 h 27"/>
                <a:gd name="T20" fmla="*/ 56 w 58"/>
                <a:gd name="T21" fmla="*/ 14 h 27"/>
                <a:gd name="T22" fmla="*/ 56 w 58"/>
                <a:gd name="T23" fmla="*/ 14 h 27"/>
                <a:gd name="T24" fmla="*/ 47 w 58"/>
                <a:gd name="T25" fmla="*/ 7 h 27"/>
                <a:gd name="T26" fmla="*/ 36 w 58"/>
                <a:gd name="T27" fmla="*/ 2 h 27"/>
                <a:gd name="T28" fmla="*/ 25 w 58"/>
                <a:gd name="T29" fmla="*/ 0 h 27"/>
                <a:gd name="T30" fmla="*/ 13 w 58"/>
                <a:gd name="T31" fmla="*/ 0 h 27"/>
                <a:gd name="T32" fmla="*/ 13 w 58"/>
                <a:gd name="T33" fmla="*/ 0 h 27"/>
                <a:gd name="T34" fmla="*/ 4 w 58"/>
                <a:gd name="T35" fmla="*/ 0 h 27"/>
                <a:gd name="T36" fmla="*/ 0 w 58"/>
                <a:gd name="T37" fmla="*/ 5 h 27"/>
                <a:gd name="T38" fmla="*/ 0 w 58"/>
                <a:gd name="T39" fmla="*/ 9 h 27"/>
                <a:gd name="T40" fmla="*/ 4 w 5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7">
                  <a:moveTo>
                    <a:pt x="4" y="14"/>
                  </a:moveTo>
                  <a:lnTo>
                    <a:pt x="4" y="14"/>
                  </a:lnTo>
                  <a:lnTo>
                    <a:pt x="13" y="20"/>
                  </a:lnTo>
                  <a:lnTo>
                    <a:pt x="22" y="25"/>
                  </a:lnTo>
                  <a:lnTo>
                    <a:pt x="36" y="27"/>
                  </a:lnTo>
                  <a:lnTo>
                    <a:pt x="47" y="27"/>
                  </a:lnTo>
                  <a:lnTo>
                    <a:pt x="54" y="27"/>
                  </a:lnTo>
                  <a:lnTo>
                    <a:pt x="58" y="23"/>
                  </a:lnTo>
                  <a:lnTo>
                    <a:pt x="58" y="18"/>
                  </a:lnTo>
                  <a:lnTo>
                    <a:pt x="56" y="14"/>
                  </a:lnTo>
                  <a:lnTo>
                    <a:pt x="47" y="7"/>
                  </a:lnTo>
                  <a:lnTo>
                    <a:pt x="36" y="2"/>
                  </a:lnTo>
                  <a:lnTo>
                    <a:pt x="25" y="0"/>
                  </a:lnTo>
                  <a:lnTo>
                    <a:pt x="13" y="0"/>
                  </a:lnTo>
                  <a:lnTo>
                    <a:pt x="4" y="0"/>
                  </a:lnTo>
                  <a:lnTo>
                    <a:pt x="0" y="5"/>
                  </a:lnTo>
                  <a:lnTo>
                    <a:pt x="0"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1" name="Freeform 838">
              <a:extLst>
                <a:ext uri="{FF2B5EF4-FFF2-40B4-BE49-F238E27FC236}">
                  <a16:creationId xmlns:a16="http://schemas.microsoft.com/office/drawing/2014/main" xmlns="" id="{56F0FDE0-91D5-1148-8411-09097B004BFF}"/>
                </a:ext>
              </a:extLst>
            </p:cNvPr>
            <p:cNvSpPr>
              <a:spLocks/>
            </p:cNvSpPr>
            <p:nvPr/>
          </p:nvSpPr>
          <p:spPr bwMode="auto">
            <a:xfrm>
              <a:off x="4774" y="3530"/>
              <a:ext cx="58" cy="27"/>
            </a:xfrm>
            <a:custGeom>
              <a:avLst/>
              <a:gdLst>
                <a:gd name="T0" fmla="*/ 4 w 58"/>
                <a:gd name="T1" fmla="*/ 14 h 27"/>
                <a:gd name="T2" fmla="*/ 4 w 58"/>
                <a:gd name="T3" fmla="*/ 14 h 27"/>
                <a:gd name="T4" fmla="*/ 13 w 58"/>
                <a:gd name="T5" fmla="*/ 20 h 27"/>
                <a:gd name="T6" fmla="*/ 22 w 58"/>
                <a:gd name="T7" fmla="*/ 25 h 27"/>
                <a:gd name="T8" fmla="*/ 36 w 58"/>
                <a:gd name="T9" fmla="*/ 27 h 27"/>
                <a:gd name="T10" fmla="*/ 47 w 58"/>
                <a:gd name="T11" fmla="*/ 27 h 27"/>
                <a:gd name="T12" fmla="*/ 47 w 58"/>
                <a:gd name="T13" fmla="*/ 27 h 27"/>
                <a:gd name="T14" fmla="*/ 54 w 58"/>
                <a:gd name="T15" fmla="*/ 27 h 27"/>
                <a:gd name="T16" fmla="*/ 58 w 58"/>
                <a:gd name="T17" fmla="*/ 23 h 27"/>
                <a:gd name="T18" fmla="*/ 58 w 58"/>
                <a:gd name="T19" fmla="*/ 18 h 27"/>
                <a:gd name="T20" fmla="*/ 56 w 58"/>
                <a:gd name="T21" fmla="*/ 14 h 27"/>
                <a:gd name="T22" fmla="*/ 56 w 58"/>
                <a:gd name="T23" fmla="*/ 14 h 27"/>
                <a:gd name="T24" fmla="*/ 47 w 58"/>
                <a:gd name="T25" fmla="*/ 7 h 27"/>
                <a:gd name="T26" fmla="*/ 36 w 58"/>
                <a:gd name="T27" fmla="*/ 2 h 27"/>
                <a:gd name="T28" fmla="*/ 25 w 58"/>
                <a:gd name="T29" fmla="*/ 0 h 27"/>
                <a:gd name="T30" fmla="*/ 13 w 58"/>
                <a:gd name="T31" fmla="*/ 0 h 27"/>
                <a:gd name="T32" fmla="*/ 13 w 58"/>
                <a:gd name="T33" fmla="*/ 0 h 27"/>
                <a:gd name="T34" fmla="*/ 4 w 58"/>
                <a:gd name="T35" fmla="*/ 0 h 27"/>
                <a:gd name="T36" fmla="*/ 0 w 58"/>
                <a:gd name="T37" fmla="*/ 5 h 27"/>
                <a:gd name="T38" fmla="*/ 0 w 58"/>
                <a:gd name="T39" fmla="*/ 9 h 27"/>
                <a:gd name="T40" fmla="*/ 4 w 5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7">
                  <a:moveTo>
                    <a:pt x="4" y="14"/>
                  </a:moveTo>
                  <a:lnTo>
                    <a:pt x="4" y="14"/>
                  </a:lnTo>
                  <a:lnTo>
                    <a:pt x="13" y="20"/>
                  </a:lnTo>
                  <a:lnTo>
                    <a:pt x="22" y="25"/>
                  </a:lnTo>
                  <a:lnTo>
                    <a:pt x="36" y="27"/>
                  </a:lnTo>
                  <a:lnTo>
                    <a:pt x="47" y="27"/>
                  </a:lnTo>
                  <a:lnTo>
                    <a:pt x="54" y="27"/>
                  </a:lnTo>
                  <a:lnTo>
                    <a:pt x="58" y="23"/>
                  </a:lnTo>
                  <a:lnTo>
                    <a:pt x="58" y="18"/>
                  </a:lnTo>
                  <a:lnTo>
                    <a:pt x="56" y="14"/>
                  </a:lnTo>
                  <a:lnTo>
                    <a:pt x="47" y="7"/>
                  </a:lnTo>
                  <a:lnTo>
                    <a:pt x="36" y="2"/>
                  </a:lnTo>
                  <a:lnTo>
                    <a:pt x="25" y="0"/>
                  </a:lnTo>
                  <a:lnTo>
                    <a:pt x="13" y="0"/>
                  </a:lnTo>
                  <a:lnTo>
                    <a:pt x="4" y="0"/>
                  </a:lnTo>
                  <a:lnTo>
                    <a:pt x="0" y="5"/>
                  </a:lnTo>
                  <a:lnTo>
                    <a:pt x="0"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2" name="Freeform 839">
              <a:extLst>
                <a:ext uri="{FF2B5EF4-FFF2-40B4-BE49-F238E27FC236}">
                  <a16:creationId xmlns:a16="http://schemas.microsoft.com/office/drawing/2014/main" xmlns="" id="{01205FFD-B174-9A49-B70A-C1F2FF0909F7}"/>
                </a:ext>
              </a:extLst>
            </p:cNvPr>
            <p:cNvSpPr>
              <a:spLocks/>
            </p:cNvSpPr>
            <p:nvPr/>
          </p:nvSpPr>
          <p:spPr bwMode="auto">
            <a:xfrm>
              <a:off x="4578" y="3532"/>
              <a:ext cx="56" cy="28"/>
            </a:xfrm>
            <a:custGeom>
              <a:avLst/>
              <a:gdLst>
                <a:gd name="T0" fmla="*/ 2 w 56"/>
                <a:gd name="T1" fmla="*/ 14 h 28"/>
                <a:gd name="T2" fmla="*/ 2 w 56"/>
                <a:gd name="T3" fmla="*/ 14 h 28"/>
                <a:gd name="T4" fmla="*/ 11 w 56"/>
                <a:gd name="T5" fmla="*/ 21 h 28"/>
                <a:gd name="T6" fmla="*/ 20 w 56"/>
                <a:gd name="T7" fmla="*/ 25 h 28"/>
                <a:gd name="T8" fmla="*/ 32 w 56"/>
                <a:gd name="T9" fmla="*/ 28 h 28"/>
                <a:gd name="T10" fmla="*/ 43 w 56"/>
                <a:gd name="T11" fmla="*/ 28 h 28"/>
                <a:gd name="T12" fmla="*/ 43 w 56"/>
                <a:gd name="T13" fmla="*/ 28 h 28"/>
                <a:gd name="T14" fmla="*/ 52 w 56"/>
                <a:gd name="T15" fmla="*/ 28 h 28"/>
                <a:gd name="T16" fmla="*/ 56 w 56"/>
                <a:gd name="T17" fmla="*/ 23 h 28"/>
                <a:gd name="T18" fmla="*/ 56 w 56"/>
                <a:gd name="T19" fmla="*/ 18 h 28"/>
                <a:gd name="T20" fmla="*/ 52 w 56"/>
                <a:gd name="T21" fmla="*/ 14 h 28"/>
                <a:gd name="T22" fmla="*/ 52 w 56"/>
                <a:gd name="T23" fmla="*/ 14 h 28"/>
                <a:gd name="T24" fmla="*/ 43 w 56"/>
                <a:gd name="T25" fmla="*/ 7 h 28"/>
                <a:gd name="T26" fmla="*/ 34 w 56"/>
                <a:gd name="T27" fmla="*/ 3 h 28"/>
                <a:gd name="T28" fmla="*/ 23 w 56"/>
                <a:gd name="T29" fmla="*/ 0 h 28"/>
                <a:gd name="T30" fmla="*/ 11 w 56"/>
                <a:gd name="T31" fmla="*/ 0 h 28"/>
                <a:gd name="T32" fmla="*/ 11 w 56"/>
                <a:gd name="T33" fmla="*/ 0 h 28"/>
                <a:gd name="T34" fmla="*/ 4 w 56"/>
                <a:gd name="T35" fmla="*/ 0 h 28"/>
                <a:gd name="T36" fmla="*/ 0 w 56"/>
                <a:gd name="T37" fmla="*/ 5 h 28"/>
                <a:gd name="T38" fmla="*/ 0 w 56"/>
                <a:gd name="T39" fmla="*/ 9 h 28"/>
                <a:gd name="T40" fmla="*/ 2 w 56"/>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8">
                  <a:moveTo>
                    <a:pt x="2" y="14"/>
                  </a:moveTo>
                  <a:lnTo>
                    <a:pt x="2" y="14"/>
                  </a:lnTo>
                  <a:lnTo>
                    <a:pt x="11" y="21"/>
                  </a:lnTo>
                  <a:lnTo>
                    <a:pt x="20" y="25"/>
                  </a:lnTo>
                  <a:lnTo>
                    <a:pt x="32" y="28"/>
                  </a:lnTo>
                  <a:lnTo>
                    <a:pt x="43" y="28"/>
                  </a:lnTo>
                  <a:lnTo>
                    <a:pt x="52" y="28"/>
                  </a:lnTo>
                  <a:lnTo>
                    <a:pt x="56" y="23"/>
                  </a:lnTo>
                  <a:lnTo>
                    <a:pt x="56" y="18"/>
                  </a:lnTo>
                  <a:lnTo>
                    <a:pt x="52" y="14"/>
                  </a:lnTo>
                  <a:lnTo>
                    <a:pt x="43" y="7"/>
                  </a:lnTo>
                  <a:lnTo>
                    <a:pt x="34" y="3"/>
                  </a:lnTo>
                  <a:lnTo>
                    <a:pt x="23" y="0"/>
                  </a:lnTo>
                  <a:lnTo>
                    <a:pt x="11" y="0"/>
                  </a:lnTo>
                  <a:lnTo>
                    <a:pt x="4" y="0"/>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3" name="Freeform 840">
              <a:extLst>
                <a:ext uri="{FF2B5EF4-FFF2-40B4-BE49-F238E27FC236}">
                  <a16:creationId xmlns:a16="http://schemas.microsoft.com/office/drawing/2014/main" xmlns="" id="{AEC07772-BC9B-634B-B327-98501CF58CDB}"/>
                </a:ext>
              </a:extLst>
            </p:cNvPr>
            <p:cNvSpPr>
              <a:spLocks/>
            </p:cNvSpPr>
            <p:nvPr/>
          </p:nvSpPr>
          <p:spPr bwMode="auto">
            <a:xfrm>
              <a:off x="4578" y="3532"/>
              <a:ext cx="56" cy="28"/>
            </a:xfrm>
            <a:custGeom>
              <a:avLst/>
              <a:gdLst>
                <a:gd name="T0" fmla="*/ 2 w 56"/>
                <a:gd name="T1" fmla="*/ 14 h 28"/>
                <a:gd name="T2" fmla="*/ 2 w 56"/>
                <a:gd name="T3" fmla="*/ 14 h 28"/>
                <a:gd name="T4" fmla="*/ 11 w 56"/>
                <a:gd name="T5" fmla="*/ 21 h 28"/>
                <a:gd name="T6" fmla="*/ 20 w 56"/>
                <a:gd name="T7" fmla="*/ 25 h 28"/>
                <a:gd name="T8" fmla="*/ 32 w 56"/>
                <a:gd name="T9" fmla="*/ 28 h 28"/>
                <a:gd name="T10" fmla="*/ 43 w 56"/>
                <a:gd name="T11" fmla="*/ 28 h 28"/>
                <a:gd name="T12" fmla="*/ 43 w 56"/>
                <a:gd name="T13" fmla="*/ 28 h 28"/>
                <a:gd name="T14" fmla="*/ 52 w 56"/>
                <a:gd name="T15" fmla="*/ 28 h 28"/>
                <a:gd name="T16" fmla="*/ 56 w 56"/>
                <a:gd name="T17" fmla="*/ 23 h 28"/>
                <a:gd name="T18" fmla="*/ 56 w 56"/>
                <a:gd name="T19" fmla="*/ 18 h 28"/>
                <a:gd name="T20" fmla="*/ 52 w 56"/>
                <a:gd name="T21" fmla="*/ 14 h 28"/>
                <a:gd name="T22" fmla="*/ 52 w 56"/>
                <a:gd name="T23" fmla="*/ 14 h 28"/>
                <a:gd name="T24" fmla="*/ 43 w 56"/>
                <a:gd name="T25" fmla="*/ 7 h 28"/>
                <a:gd name="T26" fmla="*/ 34 w 56"/>
                <a:gd name="T27" fmla="*/ 3 h 28"/>
                <a:gd name="T28" fmla="*/ 23 w 56"/>
                <a:gd name="T29" fmla="*/ 0 h 28"/>
                <a:gd name="T30" fmla="*/ 11 w 56"/>
                <a:gd name="T31" fmla="*/ 0 h 28"/>
                <a:gd name="T32" fmla="*/ 11 w 56"/>
                <a:gd name="T33" fmla="*/ 0 h 28"/>
                <a:gd name="T34" fmla="*/ 4 w 56"/>
                <a:gd name="T35" fmla="*/ 0 h 28"/>
                <a:gd name="T36" fmla="*/ 0 w 56"/>
                <a:gd name="T37" fmla="*/ 5 h 28"/>
                <a:gd name="T38" fmla="*/ 0 w 56"/>
                <a:gd name="T39" fmla="*/ 9 h 28"/>
                <a:gd name="T40" fmla="*/ 2 w 56"/>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8">
                  <a:moveTo>
                    <a:pt x="2" y="14"/>
                  </a:moveTo>
                  <a:lnTo>
                    <a:pt x="2" y="14"/>
                  </a:lnTo>
                  <a:lnTo>
                    <a:pt x="11" y="21"/>
                  </a:lnTo>
                  <a:lnTo>
                    <a:pt x="20" y="25"/>
                  </a:lnTo>
                  <a:lnTo>
                    <a:pt x="32" y="28"/>
                  </a:lnTo>
                  <a:lnTo>
                    <a:pt x="43" y="28"/>
                  </a:lnTo>
                  <a:lnTo>
                    <a:pt x="52" y="28"/>
                  </a:lnTo>
                  <a:lnTo>
                    <a:pt x="56" y="23"/>
                  </a:lnTo>
                  <a:lnTo>
                    <a:pt x="56" y="18"/>
                  </a:lnTo>
                  <a:lnTo>
                    <a:pt x="52" y="14"/>
                  </a:lnTo>
                  <a:lnTo>
                    <a:pt x="43" y="7"/>
                  </a:lnTo>
                  <a:lnTo>
                    <a:pt x="34" y="3"/>
                  </a:lnTo>
                  <a:lnTo>
                    <a:pt x="23" y="0"/>
                  </a:lnTo>
                  <a:lnTo>
                    <a:pt x="11" y="0"/>
                  </a:lnTo>
                  <a:lnTo>
                    <a:pt x="4" y="0"/>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4" name="Freeform 841">
              <a:extLst>
                <a:ext uri="{FF2B5EF4-FFF2-40B4-BE49-F238E27FC236}">
                  <a16:creationId xmlns:a16="http://schemas.microsoft.com/office/drawing/2014/main" xmlns="" id="{4E8A5EC8-A240-FA41-9FFA-08B14E32FF5B}"/>
                </a:ext>
              </a:extLst>
            </p:cNvPr>
            <p:cNvSpPr>
              <a:spLocks/>
            </p:cNvSpPr>
            <p:nvPr/>
          </p:nvSpPr>
          <p:spPr bwMode="auto">
            <a:xfrm>
              <a:off x="4481" y="3532"/>
              <a:ext cx="56" cy="30"/>
            </a:xfrm>
            <a:custGeom>
              <a:avLst/>
              <a:gdLst>
                <a:gd name="T0" fmla="*/ 5 w 56"/>
                <a:gd name="T1" fmla="*/ 16 h 30"/>
                <a:gd name="T2" fmla="*/ 5 w 56"/>
                <a:gd name="T3" fmla="*/ 16 h 30"/>
                <a:gd name="T4" fmla="*/ 11 w 56"/>
                <a:gd name="T5" fmla="*/ 21 h 30"/>
                <a:gd name="T6" fmla="*/ 23 w 56"/>
                <a:gd name="T7" fmla="*/ 25 h 30"/>
                <a:gd name="T8" fmla="*/ 34 w 56"/>
                <a:gd name="T9" fmla="*/ 28 h 30"/>
                <a:gd name="T10" fmla="*/ 43 w 56"/>
                <a:gd name="T11" fmla="*/ 30 h 30"/>
                <a:gd name="T12" fmla="*/ 43 w 56"/>
                <a:gd name="T13" fmla="*/ 30 h 30"/>
                <a:gd name="T14" fmla="*/ 52 w 56"/>
                <a:gd name="T15" fmla="*/ 28 h 30"/>
                <a:gd name="T16" fmla="*/ 56 w 56"/>
                <a:gd name="T17" fmla="*/ 25 h 30"/>
                <a:gd name="T18" fmla="*/ 56 w 56"/>
                <a:gd name="T19" fmla="*/ 21 h 30"/>
                <a:gd name="T20" fmla="*/ 52 w 56"/>
                <a:gd name="T21" fmla="*/ 14 h 30"/>
                <a:gd name="T22" fmla="*/ 52 w 56"/>
                <a:gd name="T23" fmla="*/ 14 h 30"/>
                <a:gd name="T24" fmla="*/ 45 w 56"/>
                <a:gd name="T25" fmla="*/ 9 h 30"/>
                <a:gd name="T26" fmla="*/ 34 w 56"/>
                <a:gd name="T27" fmla="*/ 5 h 30"/>
                <a:gd name="T28" fmla="*/ 25 w 56"/>
                <a:gd name="T29" fmla="*/ 3 h 30"/>
                <a:gd name="T30" fmla="*/ 14 w 56"/>
                <a:gd name="T31" fmla="*/ 0 h 30"/>
                <a:gd name="T32" fmla="*/ 14 w 56"/>
                <a:gd name="T33" fmla="*/ 0 h 30"/>
                <a:gd name="T34" fmla="*/ 5 w 56"/>
                <a:gd name="T35" fmla="*/ 3 h 30"/>
                <a:gd name="T36" fmla="*/ 2 w 56"/>
                <a:gd name="T37" fmla="*/ 5 h 30"/>
                <a:gd name="T38" fmla="*/ 0 w 56"/>
                <a:gd name="T39" fmla="*/ 9 h 30"/>
                <a:gd name="T40" fmla="*/ 5 w 5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5" y="16"/>
                  </a:moveTo>
                  <a:lnTo>
                    <a:pt x="5" y="16"/>
                  </a:lnTo>
                  <a:lnTo>
                    <a:pt x="11" y="21"/>
                  </a:lnTo>
                  <a:lnTo>
                    <a:pt x="23" y="25"/>
                  </a:lnTo>
                  <a:lnTo>
                    <a:pt x="34" y="28"/>
                  </a:lnTo>
                  <a:lnTo>
                    <a:pt x="43" y="30"/>
                  </a:lnTo>
                  <a:lnTo>
                    <a:pt x="52" y="28"/>
                  </a:lnTo>
                  <a:lnTo>
                    <a:pt x="56" y="25"/>
                  </a:lnTo>
                  <a:lnTo>
                    <a:pt x="56" y="21"/>
                  </a:lnTo>
                  <a:lnTo>
                    <a:pt x="52" y="14"/>
                  </a:lnTo>
                  <a:lnTo>
                    <a:pt x="45" y="9"/>
                  </a:lnTo>
                  <a:lnTo>
                    <a:pt x="34" y="5"/>
                  </a:lnTo>
                  <a:lnTo>
                    <a:pt x="25" y="3"/>
                  </a:lnTo>
                  <a:lnTo>
                    <a:pt x="14" y="0"/>
                  </a:lnTo>
                  <a:lnTo>
                    <a:pt x="5" y="3"/>
                  </a:lnTo>
                  <a:lnTo>
                    <a:pt x="2"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5" name="Freeform 842">
              <a:extLst>
                <a:ext uri="{FF2B5EF4-FFF2-40B4-BE49-F238E27FC236}">
                  <a16:creationId xmlns:a16="http://schemas.microsoft.com/office/drawing/2014/main" xmlns="" id="{2BECB8C2-6A29-0C4C-A171-AE161FF778E9}"/>
                </a:ext>
              </a:extLst>
            </p:cNvPr>
            <p:cNvSpPr>
              <a:spLocks/>
            </p:cNvSpPr>
            <p:nvPr/>
          </p:nvSpPr>
          <p:spPr bwMode="auto">
            <a:xfrm>
              <a:off x="4481" y="3532"/>
              <a:ext cx="56" cy="30"/>
            </a:xfrm>
            <a:custGeom>
              <a:avLst/>
              <a:gdLst>
                <a:gd name="T0" fmla="*/ 5 w 56"/>
                <a:gd name="T1" fmla="*/ 16 h 30"/>
                <a:gd name="T2" fmla="*/ 5 w 56"/>
                <a:gd name="T3" fmla="*/ 16 h 30"/>
                <a:gd name="T4" fmla="*/ 11 w 56"/>
                <a:gd name="T5" fmla="*/ 21 h 30"/>
                <a:gd name="T6" fmla="*/ 23 w 56"/>
                <a:gd name="T7" fmla="*/ 25 h 30"/>
                <a:gd name="T8" fmla="*/ 34 w 56"/>
                <a:gd name="T9" fmla="*/ 28 h 30"/>
                <a:gd name="T10" fmla="*/ 43 w 56"/>
                <a:gd name="T11" fmla="*/ 30 h 30"/>
                <a:gd name="T12" fmla="*/ 43 w 56"/>
                <a:gd name="T13" fmla="*/ 30 h 30"/>
                <a:gd name="T14" fmla="*/ 52 w 56"/>
                <a:gd name="T15" fmla="*/ 28 h 30"/>
                <a:gd name="T16" fmla="*/ 56 w 56"/>
                <a:gd name="T17" fmla="*/ 25 h 30"/>
                <a:gd name="T18" fmla="*/ 56 w 56"/>
                <a:gd name="T19" fmla="*/ 21 h 30"/>
                <a:gd name="T20" fmla="*/ 52 w 56"/>
                <a:gd name="T21" fmla="*/ 14 h 30"/>
                <a:gd name="T22" fmla="*/ 52 w 56"/>
                <a:gd name="T23" fmla="*/ 14 h 30"/>
                <a:gd name="T24" fmla="*/ 45 w 56"/>
                <a:gd name="T25" fmla="*/ 9 h 30"/>
                <a:gd name="T26" fmla="*/ 34 w 56"/>
                <a:gd name="T27" fmla="*/ 5 h 30"/>
                <a:gd name="T28" fmla="*/ 25 w 56"/>
                <a:gd name="T29" fmla="*/ 3 h 30"/>
                <a:gd name="T30" fmla="*/ 14 w 56"/>
                <a:gd name="T31" fmla="*/ 0 h 30"/>
                <a:gd name="T32" fmla="*/ 14 w 56"/>
                <a:gd name="T33" fmla="*/ 0 h 30"/>
                <a:gd name="T34" fmla="*/ 5 w 56"/>
                <a:gd name="T35" fmla="*/ 3 h 30"/>
                <a:gd name="T36" fmla="*/ 2 w 56"/>
                <a:gd name="T37" fmla="*/ 5 h 30"/>
                <a:gd name="T38" fmla="*/ 0 w 56"/>
                <a:gd name="T39" fmla="*/ 9 h 30"/>
                <a:gd name="T40" fmla="*/ 5 w 5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30">
                  <a:moveTo>
                    <a:pt x="5" y="16"/>
                  </a:moveTo>
                  <a:lnTo>
                    <a:pt x="5" y="16"/>
                  </a:lnTo>
                  <a:lnTo>
                    <a:pt x="11" y="21"/>
                  </a:lnTo>
                  <a:lnTo>
                    <a:pt x="23" y="25"/>
                  </a:lnTo>
                  <a:lnTo>
                    <a:pt x="34" y="28"/>
                  </a:lnTo>
                  <a:lnTo>
                    <a:pt x="43" y="30"/>
                  </a:lnTo>
                  <a:lnTo>
                    <a:pt x="52" y="28"/>
                  </a:lnTo>
                  <a:lnTo>
                    <a:pt x="56" y="25"/>
                  </a:lnTo>
                  <a:lnTo>
                    <a:pt x="56" y="21"/>
                  </a:lnTo>
                  <a:lnTo>
                    <a:pt x="52" y="14"/>
                  </a:lnTo>
                  <a:lnTo>
                    <a:pt x="45" y="9"/>
                  </a:lnTo>
                  <a:lnTo>
                    <a:pt x="34" y="5"/>
                  </a:lnTo>
                  <a:lnTo>
                    <a:pt x="25" y="3"/>
                  </a:lnTo>
                  <a:lnTo>
                    <a:pt x="14" y="0"/>
                  </a:lnTo>
                  <a:lnTo>
                    <a:pt x="5" y="3"/>
                  </a:lnTo>
                  <a:lnTo>
                    <a:pt x="2"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6" name="Freeform 843">
              <a:extLst>
                <a:ext uri="{FF2B5EF4-FFF2-40B4-BE49-F238E27FC236}">
                  <a16:creationId xmlns:a16="http://schemas.microsoft.com/office/drawing/2014/main" xmlns="" id="{61C81B5C-977B-1F47-90D5-DA6591B87FEF}"/>
                </a:ext>
              </a:extLst>
            </p:cNvPr>
            <p:cNvSpPr>
              <a:spLocks/>
            </p:cNvSpPr>
            <p:nvPr/>
          </p:nvSpPr>
          <p:spPr bwMode="auto">
            <a:xfrm>
              <a:off x="4436" y="3535"/>
              <a:ext cx="54" cy="27"/>
            </a:xfrm>
            <a:custGeom>
              <a:avLst/>
              <a:gdLst>
                <a:gd name="T0" fmla="*/ 2 w 54"/>
                <a:gd name="T1" fmla="*/ 13 h 27"/>
                <a:gd name="T2" fmla="*/ 2 w 54"/>
                <a:gd name="T3" fmla="*/ 13 h 27"/>
                <a:gd name="T4" fmla="*/ 11 w 54"/>
                <a:gd name="T5" fmla="*/ 18 h 27"/>
                <a:gd name="T6" fmla="*/ 20 w 54"/>
                <a:gd name="T7" fmla="*/ 22 h 27"/>
                <a:gd name="T8" fmla="*/ 32 w 54"/>
                <a:gd name="T9" fmla="*/ 27 h 27"/>
                <a:gd name="T10" fmla="*/ 41 w 54"/>
                <a:gd name="T11" fmla="*/ 27 h 27"/>
                <a:gd name="T12" fmla="*/ 41 w 54"/>
                <a:gd name="T13" fmla="*/ 27 h 27"/>
                <a:gd name="T14" fmla="*/ 50 w 54"/>
                <a:gd name="T15" fmla="*/ 27 h 27"/>
                <a:gd name="T16" fmla="*/ 54 w 54"/>
                <a:gd name="T17" fmla="*/ 22 h 27"/>
                <a:gd name="T18" fmla="*/ 54 w 54"/>
                <a:gd name="T19" fmla="*/ 18 h 27"/>
                <a:gd name="T20" fmla="*/ 50 w 54"/>
                <a:gd name="T21" fmla="*/ 13 h 27"/>
                <a:gd name="T22" fmla="*/ 50 w 54"/>
                <a:gd name="T23" fmla="*/ 13 h 27"/>
                <a:gd name="T24" fmla="*/ 43 w 54"/>
                <a:gd name="T25" fmla="*/ 6 h 27"/>
                <a:gd name="T26" fmla="*/ 32 w 54"/>
                <a:gd name="T27" fmla="*/ 2 h 27"/>
                <a:gd name="T28" fmla="*/ 23 w 54"/>
                <a:gd name="T29" fmla="*/ 0 h 27"/>
                <a:gd name="T30" fmla="*/ 11 w 54"/>
                <a:gd name="T31" fmla="*/ 0 h 27"/>
                <a:gd name="T32" fmla="*/ 11 w 54"/>
                <a:gd name="T33" fmla="*/ 0 h 27"/>
                <a:gd name="T34" fmla="*/ 5 w 54"/>
                <a:gd name="T35" fmla="*/ 0 h 27"/>
                <a:gd name="T36" fmla="*/ 0 w 54"/>
                <a:gd name="T37" fmla="*/ 2 h 27"/>
                <a:gd name="T38" fmla="*/ 0 w 54"/>
                <a:gd name="T39" fmla="*/ 6 h 27"/>
                <a:gd name="T40" fmla="*/ 2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2" y="13"/>
                  </a:moveTo>
                  <a:lnTo>
                    <a:pt x="2" y="13"/>
                  </a:lnTo>
                  <a:lnTo>
                    <a:pt x="11" y="18"/>
                  </a:lnTo>
                  <a:lnTo>
                    <a:pt x="20" y="22"/>
                  </a:lnTo>
                  <a:lnTo>
                    <a:pt x="32" y="27"/>
                  </a:lnTo>
                  <a:lnTo>
                    <a:pt x="41" y="27"/>
                  </a:lnTo>
                  <a:lnTo>
                    <a:pt x="50" y="27"/>
                  </a:lnTo>
                  <a:lnTo>
                    <a:pt x="54" y="22"/>
                  </a:lnTo>
                  <a:lnTo>
                    <a:pt x="54" y="18"/>
                  </a:lnTo>
                  <a:lnTo>
                    <a:pt x="50" y="13"/>
                  </a:lnTo>
                  <a:lnTo>
                    <a:pt x="43" y="6"/>
                  </a:lnTo>
                  <a:lnTo>
                    <a:pt x="32" y="2"/>
                  </a:lnTo>
                  <a:lnTo>
                    <a:pt x="23" y="0"/>
                  </a:lnTo>
                  <a:lnTo>
                    <a:pt x="11" y="0"/>
                  </a:lnTo>
                  <a:lnTo>
                    <a:pt x="5" y="0"/>
                  </a:lnTo>
                  <a:lnTo>
                    <a:pt x="0" y="2"/>
                  </a:lnTo>
                  <a:lnTo>
                    <a:pt x="0" y="6"/>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7" name="Freeform 844">
              <a:extLst>
                <a:ext uri="{FF2B5EF4-FFF2-40B4-BE49-F238E27FC236}">
                  <a16:creationId xmlns:a16="http://schemas.microsoft.com/office/drawing/2014/main" xmlns="" id="{89C114CD-1D67-0A4E-B3F9-F58AEDF1BA83}"/>
                </a:ext>
              </a:extLst>
            </p:cNvPr>
            <p:cNvSpPr>
              <a:spLocks/>
            </p:cNvSpPr>
            <p:nvPr/>
          </p:nvSpPr>
          <p:spPr bwMode="auto">
            <a:xfrm>
              <a:off x="4436" y="3535"/>
              <a:ext cx="54" cy="27"/>
            </a:xfrm>
            <a:custGeom>
              <a:avLst/>
              <a:gdLst>
                <a:gd name="T0" fmla="*/ 2 w 54"/>
                <a:gd name="T1" fmla="*/ 13 h 27"/>
                <a:gd name="T2" fmla="*/ 2 w 54"/>
                <a:gd name="T3" fmla="*/ 13 h 27"/>
                <a:gd name="T4" fmla="*/ 11 w 54"/>
                <a:gd name="T5" fmla="*/ 18 h 27"/>
                <a:gd name="T6" fmla="*/ 20 w 54"/>
                <a:gd name="T7" fmla="*/ 22 h 27"/>
                <a:gd name="T8" fmla="*/ 32 w 54"/>
                <a:gd name="T9" fmla="*/ 27 h 27"/>
                <a:gd name="T10" fmla="*/ 41 w 54"/>
                <a:gd name="T11" fmla="*/ 27 h 27"/>
                <a:gd name="T12" fmla="*/ 41 w 54"/>
                <a:gd name="T13" fmla="*/ 27 h 27"/>
                <a:gd name="T14" fmla="*/ 50 w 54"/>
                <a:gd name="T15" fmla="*/ 27 h 27"/>
                <a:gd name="T16" fmla="*/ 54 w 54"/>
                <a:gd name="T17" fmla="*/ 22 h 27"/>
                <a:gd name="T18" fmla="*/ 54 w 54"/>
                <a:gd name="T19" fmla="*/ 18 h 27"/>
                <a:gd name="T20" fmla="*/ 50 w 54"/>
                <a:gd name="T21" fmla="*/ 13 h 27"/>
                <a:gd name="T22" fmla="*/ 50 w 54"/>
                <a:gd name="T23" fmla="*/ 13 h 27"/>
                <a:gd name="T24" fmla="*/ 43 w 54"/>
                <a:gd name="T25" fmla="*/ 6 h 27"/>
                <a:gd name="T26" fmla="*/ 32 w 54"/>
                <a:gd name="T27" fmla="*/ 2 h 27"/>
                <a:gd name="T28" fmla="*/ 23 w 54"/>
                <a:gd name="T29" fmla="*/ 0 h 27"/>
                <a:gd name="T30" fmla="*/ 11 w 54"/>
                <a:gd name="T31" fmla="*/ 0 h 27"/>
                <a:gd name="T32" fmla="*/ 11 w 54"/>
                <a:gd name="T33" fmla="*/ 0 h 27"/>
                <a:gd name="T34" fmla="*/ 5 w 54"/>
                <a:gd name="T35" fmla="*/ 0 h 27"/>
                <a:gd name="T36" fmla="*/ 0 w 54"/>
                <a:gd name="T37" fmla="*/ 2 h 27"/>
                <a:gd name="T38" fmla="*/ 0 w 54"/>
                <a:gd name="T39" fmla="*/ 6 h 27"/>
                <a:gd name="T40" fmla="*/ 2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2" y="13"/>
                  </a:moveTo>
                  <a:lnTo>
                    <a:pt x="2" y="13"/>
                  </a:lnTo>
                  <a:lnTo>
                    <a:pt x="11" y="18"/>
                  </a:lnTo>
                  <a:lnTo>
                    <a:pt x="20" y="22"/>
                  </a:lnTo>
                  <a:lnTo>
                    <a:pt x="32" y="27"/>
                  </a:lnTo>
                  <a:lnTo>
                    <a:pt x="41" y="27"/>
                  </a:lnTo>
                  <a:lnTo>
                    <a:pt x="50" y="27"/>
                  </a:lnTo>
                  <a:lnTo>
                    <a:pt x="54" y="22"/>
                  </a:lnTo>
                  <a:lnTo>
                    <a:pt x="54" y="18"/>
                  </a:lnTo>
                  <a:lnTo>
                    <a:pt x="50" y="13"/>
                  </a:lnTo>
                  <a:lnTo>
                    <a:pt x="43" y="6"/>
                  </a:lnTo>
                  <a:lnTo>
                    <a:pt x="32" y="2"/>
                  </a:lnTo>
                  <a:lnTo>
                    <a:pt x="23" y="0"/>
                  </a:lnTo>
                  <a:lnTo>
                    <a:pt x="11" y="0"/>
                  </a:lnTo>
                  <a:lnTo>
                    <a:pt x="5" y="0"/>
                  </a:lnTo>
                  <a:lnTo>
                    <a:pt x="0" y="2"/>
                  </a:lnTo>
                  <a:lnTo>
                    <a:pt x="0" y="6"/>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8" name="Freeform 845">
              <a:extLst>
                <a:ext uri="{FF2B5EF4-FFF2-40B4-BE49-F238E27FC236}">
                  <a16:creationId xmlns:a16="http://schemas.microsoft.com/office/drawing/2014/main" xmlns="" id="{B05D712E-DA55-2142-9C4E-86BE18E42989}"/>
                </a:ext>
              </a:extLst>
            </p:cNvPr>
            <p:cNvSpPr>
              <a:spLocks/>
            </p:cNvSpPr>
            <p:nvPr/>
          </p:nvSpPr>
          <p:spPr bwMode="auto">
            <a:xfrm>
              <a:off x="4344" y="3535"/>
              <a:ext cx="52" cy="29"/>
            </a:xfrm>
            <a:custGeom>
              <a:avLst/>
              <a:gdLst>
                <a:gd name="T0" fmla="*/ 2 w 52"/>
                <a:gd name="T1" fmla="*/ 13 h 29"/>
                <a:gd name="T2" fmla="*/ 2 w 52"/>
                <a:gd name="T3" fmla="*/ 13 h 29"/>
                <a:gd name="T4" fmla="*/ 11 w 52"/>
                <a:gd name="T5" fmla="*/ 20 h 29"/>
                <a:gd name="T6" fmla="*/ 20 w 52"/>
                <a:gd name="T7" fmla="*/ 25 h 29"/>
                <a:gd name="T8" fmla="*/ 29 w 52"/>
                <a:gd name="T9" fmla="*/ 27 h 29"/>
                <a:gd name="T10" fmla="*/ 40 w 52"/>
                <a:gd name="T11" fmla="*/ 29 h 29"/>
                <a:gd name="T12" fmla="*/ 40 w 52"/>
                <a:gd name="T13" fmla="*/ 29 h 29"/>
                <a:gd name="T14" fmla="*/ 47 w 52"/>
                <a:gd name="T15" fmla="*/ 27 h 29"/>
                <a:gd name="T16" fmla="*/ 52 w 52"/>
                <a:gd name="T17" fmla="*/ 25 h 29"/>
                <a:gd name="T18" fmla="*/ 52 w 52"/>
                <a:gd name="T19" fmla="*/ 20 h 29"/>
                <a:gd name="T20" fmla="*/ 49 w 52"/>
                <a:gd name="T21" fmla="*/ 13 h 29"/>
                <a:gd name="T22" fmla="*/ 49 w 52"/>
                <a:gd name="T23" fmla="*/ 13 h 29"/>
                <a:gd name="T24" fmla="*/ 40 w 52"/>
                <a:gd name="T25" fmla="*/ 9 h 29"/>
                <a:gd name="T26" fmla="*/ 31 w 52"/>
                <a:gd name="T27" fmla="*/ 4 h 29"/>
                <a:gd name="T28" fmla="*/ 22 w 52"/>
                <a:gd name="T29" fmla="*/ 0 h 29"/>
                <a:gd name="T30" fmla="*/ 11 w 52"/>
                <a:gd name="T31" fmla="*/ 0 h 29"/>
                <a:gd name="T32" fmla="*/ 11 w 52"/>
                <a:gd name="T33" fmla="*/ 0 h 29"/>
                <a:gd name="T34" fmla="*/ 4 w 52"/>
                <a:gd name="T35" fmla="*/ 2 h 29"/>
                <a:gd name="T36" fmla="*/ 0 w 52"/>
                <a:gd name="T37" fmla="*/ 4 h 29"/>
                <a:gd name="T38" fmla="*/ 0 w 52"/>
                <a:gd name="T39" fmla="*/ 9 h 29"/>
                <a:gd name="T40" fmla="*/ 2 w 52"/>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3"/>
                  </a:moveTo>
                  <a:lnTo>
                    <a:pt x="2" y="13"/>
                  </a:lnTo>
                  <a:lnTo>
                    <a:pt x="11" y="20"/>
                  </a:lnTo>
                  <a:lnTo>
                    <a:pt x="20" y="25"/>
                  </a:lnTo>
                  <a:lnTo>
                    <a:pt x="29" y="27"/>
                  </a:lnTo>
                  <a:lnTo>
                    <a:pt x="40" y="29"/>
                  </a:lnTo>
                  <a:lnTo>
                    <a:pt x="47" y="27"/>
                  </a:lnTo>
                  <a:lnTo>
                    <a:pt x="52" y="25"/>
                  </a:lnTo>
                  <a:lnTo>
                    <a:pt x="52" y="20"/>
                  </a:lnTo>
                  <a:lnTo>
                    <a:pt x="49" y="13"/>
                  </a:lnTo>
                  <a:lnTo>
                    <a:pt x="40" y="9"/>
                  </a:lnTo>
                  <a:lnTo>
                    <a:pt x="31" y="4"/>
                  </a:lnTo>
                  <a:lnTo>
                    <a:pt x="22" y="0"/>
                  </a:lnTo>
                  <a:lnTo>
                    <a:pt x="11" y="0"/>
                  </a:lnTo>
                  <a:lnTo>
                    <a:pt x="4" y="2"/>
                  </a:lnTo>
                  <a:lnTo>
                    <a:pt x="0"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29" name="Freeform 846">
              <a:extLst>
                <a:ext uri="{FF2B5EF4-FFF2-40B4-BE49-F238E27FC236}">
                  <a16:creationId xmlns:a16="http://schemas.microsoft.com/office/drawing/2014/main" xmlns="" id="{D44D2E07-22F7-1E41-B19F-2EDD96B2FEE1}"/>
                </a:ext>
              </a:extLst>
            </p:cNvPr>
            <p:cNvSpPr>
              <a:spLocks/>
            </p:cNvSpPr>
            <p:nvPr/>
          </p:nvSpPr>
          <p:spPr bwMode="auto">
            <a:xfrm>
              <a:off x="4344" y="3535"/>
              <a:ext cx="52" cy="29"/>
            </a:xfrm>
            <a:custGeom>
              <a:avLst/>
              <a:gdLst>
                <a:gd name="T0" fmla="*/ 2 w 52"/>
                <a:gd name="T1" fmla="*/ 13 h 29"/>
                <a:gd name="T2" fmla="*/ 2 w 52"/>
                <a:gd name="T3" fmla="*/ 13 h 29"/>
                <a:gd name="T4" fmla="*/ 11 w 52"/>
                <a:gd name="T5" fmla="*/ 20 h 29"/>
                <a:gd name="T6" fmla="*/ 20 w 52"/>
                <a:gd name="T7" fmla="*/ 25 h 29"/>
                <a:gd name="T8" fmla="*/ 29 w 52"/>
                <a:gd name="T9" fmla="*/ 27 h 29"/>
                <a:gd name="T10" fmla="*/ 40 w 52"/>
                <a:gd name="T11" fmla="*/ 29 h 29"/>
                <a:gd name="T12" fmla="*/ 40 w 52"/>
                <a:gd name="T13" fmla="*/ 29 h 29"/>
                <a:gd name="T14" fmla="*/ 47 w 52"/>
                <a:gd name="T15" fmla="*/ 27 h 29"/>
                <a:gd name="T16" fmla="*/ 52 w 52"/>
                <a:gd name="T17" fmla="*/ 25 h 29"/>
                <a:gd name="T18" fmla="*/ 52 w 52"/>
                <a:gd name="T19" fmla="*/ 20 h 29"/>
                <a:gd name="T20" fmla="*/ 49 w 52"/>
                <a:gd name="T21" fmla="*/ 13 h 29"/>
                <a:gd name="T22" fmla="*/ 49 w 52"/>
                <a:gd name="T23" fmla="*/ 13 h 29"/>
                <a:gd name="T24" fmla="*/ 40 w 52"/>
                <a:gd name="T25" fmla="*/ 9 h 29"/>
                <a:gd name="T26" fmla="*/ 31 w 52"/>
                <a:gd name="T27" fmla="*/ 4 h 29"/>
                <a:gd name="T28" fmla="*/ 22 w 52"/>
                <a:gd name="T29" fmla="*/ 0 h 29"/>
                <a:gd name="T30" fmla="*/ 11 w 52"/>
                <a:gd name="T31" fmla="*/ 0 h 29"/>
                <a:gd name="T32" fmla="*/ 11 w 52"/>
                <a:gd name="T33" fmla="*/ 0 h 29"/>
                <a:gd name="T34" fmla="*/ 4 w 52"/>
                <a:gd name="T35" fmla="*/ 2 h 29"/>
                <a:gd name="T36" fmla="*/ 0 w 52"/>
                <a:gd name="T37" fmla="*/ 4 h 29"/>
                <a:gd name="T38" fmla="*/ 0 w 52"/>
                <a:gd name="T39" fmla="*/ 9 h 29"/>
                <a:gd name="T40" fmla="*/ 2 w 52"/>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3"/>
                  </a:moveTo>
                  <a:lnTo>
                    <a:pt x="2" y="13"/>
                  </a:lnTo>
                  <a:lnTo>
                    <a:pt x="11" y="20"/>
                  </a:lnTo>
                  <a:lnTo>
                    <a:pt x="20" y="25"/>
                  </a:lnTo>
                  <a:lnTo>
                    <a:pt x="29" y="27"/>
                  </a:lnTo>
                  <a:lnTo>
                    <a:pt x="40" y="29"/>
                  </a:lnTo>
                  <a:lnTo>
                    <a:pt x="47" y="27"/>
                  </a:lnTo>
                  <a:lnTo>
                    <a:pt x="52" y="25"/>
                  </a:lnTo>
                  <a:lnTo>
                    <a:pt x="52" y="20"/>
                  </a:lnTo>
                  <a:lnTo>
                    <a:pt x="49" y="13"/>
                  </a:lnTo>
                  <a:lnTo>
                    <a:pt x="40" y="9"/>
                  </a:lnTo>
                  <a:lnTo>
                    <a:pt x="31" y="4"/>
                  </a:lnTo>
                  <a:lnTo>
                    <a:pt x="22" y="0"/>
                  </a:lnTo>
                  <a:lnTo>
                    <a:pt x="11" y="0"/>
                  </a:lnTo>
                  <a:lnTo>
                    <a:pt x="4" y="2"/>
                  </a:lnTo>
                  <a:lnTo>
                    <a:pt x="0"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0" name="Freeform 847">
              <a:extLst>
                <a:ext uri="{FF2B5EF4-FFF2-40B4-BE49-F238E27FC236}">
                  <a16:creationId xmlns:a16="http://schemas.microsoft.com/office/drawing/2014/main" xmlns="" id="{38D7A457-329A-924E-88F4-E625EE725CFE}"/>
                </a:ext>
              </a:extLst>
            </p:cNvPr>
            <p:cNvSpPr>
              <a:spLocks/>
            </p:cNvSpPr>
            <p:nvPr/>
          </p:nvSpPr>
          <p:spPr bwMode="auto">
            <a:xfrm>
              <a:off x="4299" y="3535"/>
              <a:ext cx="52" cy="29"/>
            </a:xfrm>
            <a:custGeom>
              <a:avLst/>
              <a:gdLst>
                <a:gd name="T0" fmla="*/ 2 w 52"/>
                <a:gd name="T1" fmla="*/ 15 h 29"/>
                <a:gd name="T2" fmla="*/ 2 w 52"/>
                <a:gd name="T3" fmla="*/ 15 h 29"/>
                <a:gd name="T4" fmla="*/ 9 w 52"/>
                <a:gd name="T5" fmla="*/ 20 h 29"/>
                <a:gd name="T6" fmla="*/ 18 w 52"/>
                <a:gd name="T7" fmla="*/ 25 h 29"/>
                <a:gd name="T8" fmla="*/ 29 w 52"/>
                <a:gd name="T9" fmla="*/ 27 h 29"/>
                <a:gd name="T10" fmla="*/ 38 w 52"/>
                <a:gd name="T11" fmla="*/ 29 h 29"/>
                <a:gd name="T12" fmla="*/ 38 w 52"/>
                <a:gd name="T13" fmla="*/ 29 h 29"/>
                <a:gd name="T14" fmla="*/ 47 w 52"/>
                <a:gd name="T15" fmla="*/ 27 h 29"/>
                <a:gd name="T16" fmla="*/ 52 w 52"/>
                <a:gd name="T17" fmla="*/ 25 h 29"/>
                <a:gd name="T18" fmla="*/ 52 w 52"/>
                <a:gd name="T19" fmla="*/ 20 h 29"/>
                <a:gd name="T20" fmla="*/ 47 w 52"/>
                <a:gd name="T21" fmla="*/ 13 h 29"/>
                <a:gd name="T22" fmla="*/ 47 w 52"/>
                <a:gd name="T23" fmla="*/ 13 h 29"/>
                <a:gd name="T24" fmla="*/ 40 w 52"/>
                <a:gd name="T25" fmla="*/ 9 h 29"/>
                <a:gd name="T26" fmla="*/ 31 w 52"/>
                <a:gd name="T27" fmla="*/ 4 h 29"/>
                <a:gd name="T28" fmla="*/ 22 w 52"/>
                <a:gd name="T29" fmla="*/ 2 h 29"/>
                <a:gd name="T30" fmla="*/ 11 w 52"/>
                <a:gd name="T31" fmla="*/ 0 h 29"/>
                <a:gd name="T32" fmla="*/ 11 w 52"/>
                <a:gd name="T33" fmla="*/ 0 h 29"/>
                <a:gd name="T34" fmla="*/ 4 w 52"/>
                <a:gd name="T35" fmla="*/ 2 h 29"/>
                <a:gd name="T36" fmla="*/ 0 w 52"/>
                <a:gd name="T37" fmla="*/ 4 h 29"/>
                <a:gd name="T38" fmla="*/ 0 w 52"/>
                <a:gd name="T39" fmla="*/ 9 h 29"/>
                <a:gd name="T40" fmla="*/ 2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5"/>
                  </a:moveTo>
                  <a:lnTo>
                    <a:pt x="2" y="15"/>
                  </a:lnTo>
                  <a:lnTo>
                    <a:pt x="9" y="20"/>
                  </a:lnTo>
                  <a:lnTo>
                    <a:pt x="18" y="25"/>
                  </a:lnTo>
                  <a:lnTo>
                    <a:pt x="29" y="27"/>
                  </a:lnTo>
                  <a:lnTo>
                    <a:pt x="38" y="29"/>
                  </a:lnTo>
                  <a:lnTo>
                    <a:pt x="47" y="27"/>
                  </a:lnTo>
                  <a:lnTo>
                    <a:pt x="52" y="25"/>
                  </a:lnTo>
                  <a:lnTo>
                    <a:pt x="52" y="20"/>
                  </a:lnTo>
                  <a:lnTo>
                    <a:pt x="47" y="13"/>
                  </a:lnTo>
                  <a:lnTo>
                    <a:pt x="40" y="9"/>
                  </a:lnTo>
                  <a:lnTo>
                    <a:pt x="31" y="4"/>
                  </a:lnTo>
                  <a:lnTo>
                    <a:pt x="22" y="2"/>
                  </a:lnTo>
                  <a:lnTo>
                    <a:pt x="11" y="0"/>
                  </a:lnTo>
                  <a:lnTo>
                    <a:pt x="4" y="2"/>
                  </a:lnTo>
                  <a:lnTo>
                    <a:pt x="0" y="4"/>
                  </a:lnTo>
                  <a:lnTo>
                    <a:pt x="0" y="9"/>
                  </a:lnTo>
                  <a:lnTo>
                    <a:pt x="2"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1" name="Freeform 848">
              <a:extLst>
                <a:ext uri="{FF2B5EF4-FFF2-40B4-BE49-F238E27FC236}">
                  <a16:creationId xmlns:a16="http://schemas.microsoft.com/office/drawing/2014/main" xmlns="" id="{1E8E5054-134D-2A4C-B3E0-B93AEAF0E9E5}"/>
                </a:ext>
              </a:extLst>
            </p:cNvPr>
            <p:cNvSpPr>
              <a:spLocks/>
            </p:cNvSpPr>
            <p:nvPr/>
          </p:nvSpPr>
          <p:spPr bwMode="auto">
            <a:xfrm>
              <a:off x="4299" y="3535"/>
              <a:ext cx="52" cy="29"/>
            </a:xfrm>
            <a:custGeom>
              <a:avLst/>
              <a:gdLst>
                <a:gd name="T0" fmla="*/ 2 w 52"/>
                <a:gd name="T1" fmla="*/ 15 h 29"/>
                <a:gd name="T2" fmla="*/ 2 w 52"/>
                <a:gd name="T3" fmla="*/ 15 h 29"/>
                <a:gd name="T4" fmla="*/ 9 w 52"/>
                <a:gd name="T5" fmla="*/ 20 h 29"/>
                <a:gd name="T6" fmla="*/ 18 w 52"/>
                <a:gd name="T7" fmla="*/ 25 h 29"/>
                <a:gd name="T8" fmla="*/ 29 w 52"/>
                <a:gd name="T9" fmla="*/ 27 h 29"/>
                <a:gd name="T10" fmla="*/ 38 w 52"/>
                <a:gd name="T11" fmla="*/ 29 h 29"/>
                <a:gd name="T12" fmla="*/ 38 w 52"/>
                <a:gd name="T13" fmla="*/ 29 h 29"/>
                <a:gd name="T14" fmla="*/ 47 w 52"/>
                <a:gd name="T15" fmla="*/ 27 h 29"/>
                <a:gd name="T16" fmla="*/ 52 w 52"/>
                <a:gd name="T17" fmla="*/ 25 h 29"/>
                <a:gd name="T18" fmla="*/ 52 w 52"/>
                <a:gd name="T19" fmla="*/ 20 h 29"/>
                <a:gd name="T20" fmla="*/ 47 w 52"/>
                <a:gd name="T21" fmla="*/ 13 h 29"/>
                <a:gd name="T22" fmla="*/ 47 w 52"/>
                <a:gd name="T23" fmla="*/ 13 h 29"/>
                <a:gd name="T24" fmla="*/ 40 w 52"/>
                <a:gd name="T25" fmla="*/ 9 h 29"/>
                <a:gd name="T26" fmla="*/ 31 w 52"/>
                <a:gd name="T27" fmla="*/ 4 h 29"/>
                <a:gd name="T28" fmla="*/ 22 w 52"/>
                <a:gd name="T29" fmla="*/ 2 h 29"/>
                <a:gd name="T30" fmla="*/ 11 w 52"/>
                <a:gd name="T31" fmla="*/ 0 h 29"/>
                <a:gd name="T32" fmla="*/ 11 w 52"/>
                <a:gd name="T33" fmla="*/ 0 h 29"/>
                <a:gd name="T34" fmla="*/ 4 w 52"/>
                <a:gd name="T35" fmla="*/ 2 h 29"/>
                <a:gd name="T36" fmla="*/ 0 w 52"/>
                <a:gd name="T37" fmla="*/ 4 h 29"/>
                <a:gd name="T38" fmla="*/ 0 w 52"/>
                <a:gd name="T39" fmla="*/ 9 h 29"/>
                <a:gd name="T40" fmla="*/ 2 w 52"/>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9">
                  <a:moveTo>
                    <a:pt x="2" y="15"/>
                  </a:moveTo>
                  <a:lnTo>
                    <a:pt x="2" y="15"/>
                  </a:lnTo>
                  <a:lnTo>
                    <a:pt x="9" y="20"/>
                  </a:lnTo>
                  <a:lnTo>
                    <a:pt x="18" y="25"/>
                  </a:lnTo>
                  <a:lnTo>
                    <a:pt x="29" y="27"/>
                  </a:lnTo>
                  <a:lnTo>
                    <a:pt x="38" y="29"/>
                  </a:lnTo>
                  <a:lnTo>
                    <a:pt x="47" y="27"/>
                  </a:lnTo>
                  <a:lnTo>
                    <a:pt x="52" y="25"/>
                  </a:lnTo>
                  <a:lnTo>
                    <a:pt x="52" y="20"/>
                  </a:lnTo>
                  <a:lnTo>
                    <a:pt x="47" y="13"/>
                  </a:lnTo>
                  <a:lnTo>
                    <a:pt x="40" y="9"/>
                  </a:lnTo>
                  <a:lnTo>
                    <a:pt x="31" y="4"/>
                  </a:lnTo>
                  <a:lnTo>
                    <a:pt x="22" y="2"/>
                  </a:lnTo>
                  <a:lnTo>
                    <a:pt x="11" y="0"/>
                  </a:lnTo>
                  <a:lnTo>
                    <a:pt x="4" y="2"/>
                  </a:lnTo>
                  <a:lnTo>
                    <a:pt x="0" y="4"/>
                  </a:lnTo>
                  <a:lnTo>
                    <a:pt x="0" y="9"/>
                  </a:lnTo>
                  <a:lnTo>
                    <a:pt x="2"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2" name="Freeform 849">
              <a:extLst>
                <a:ext uri="{FF2B5EF4-FFF2-40B4-BE49-F238E27FC236}">
                  <a16:creationId xmlns:a16="http://schemas.microsoft.com/office/drawing/2014/main" xmlns="" id="{101191AA-14FF-0E4C-A26A-7DE17A9372BF}"/>
                </a:ext>
              </a:extLst>
            </p:cNvPr>
            <p:cNvSpPr>
              <a:spLocks/>
            </p:cNvSpPr>
            <p:nvPr/>
          </p:nvSpPr>
          <p:spPr bwMode="auto">
            <a:xfrm>
              <a:off x="4254" y="3537"/>
              <a:ext cx="51" cy="27"/>
            </a:xfrm>
            <a:custGeom>
              <a:avLst/>
              <a:gdLst>
                <a:gd name="T0" fmla="*/ 2 w 51"/>
                <a:gd name="T1" fmla="*/ 13 h 27"/>
                <a:gd name="T2" fmla="*/ 2 w 51"/>
                <a:gd name="T3" fmla="*/ 13 h 27"/>
                <a:gd name="T4" fmla="*/ 9 w 51"/>
                <a:gd name="T5" fmla="*/ 18 h 27"/>
                <a:gd name="T6" fmla="*/ 18 w 51"/>
                <a:gd name="T7" fmla="*/ 23 h 27"/>
                <a:gd name="T8" fmla="*/ 29 w 51"/>
                <a:gd name="T9" fmla="*/ 27 h 27"/>
                <a:gd name="T10" fmla="*/ 38 w 51"/>
                <a:gd name="T11" fmla="*/ 27 h 27"/>
                <a:gd name="T12" fmla="*/ 38 w 51"/>
                <a:gd name="T13" fmla="*/ 27 h 27"/>
                <a:gd name="T14" fmla="*/ 47 w 51"/>
                <a:gd name="T15" fmla="*/ 27 h 27"/>
                <a:gd name="T16" fmla="*/ 49 w 51"/>
                <a:gd name="T17" fmla="*/ 23 h 27"/>
                <a:gd name="T18" fmla="*/ 51 w 51"/>
                <a:gd name="T19" fmla="*/ 18 h 27"/>
                <a:gd name="T20" fmla="*/ 47 w 51"/>
                <a:gd name="T21" fmla="*/ 13 h 27"/>
                <a:gd name="T22" fmla="*/ 47 w 51"/>
                <a:gd name="T23" fmla="*/ 13 h 27"/>
                <a:gd name="T24" fmla="*/ 40 w 51"/>
                <a:gd name="T25" fmla="*/ 7 h 27"/>
                <a:gd name="T26" fmla="*/ 31 w 51"/>
                <a:gd name="T27" fmla="*/ 2 h 27"/>
                <a:gd name="T28" fmla="*/ 22 w 51"/>
                <a:gd name="T29" fmla="*/ 0 h 27"/>
                <a:gd name="T30" fmla="*/ 11 w 51"/>
                <a:gd name="T31" fmla="*/ 0 h 27"/>
                <a:gd name="T32" fmla="*/ 11 w 51"/>
                <a:gd name="T33" fmla="*/ 0 h 27"/>
                <a:gd name="T34" fmla="*/ 4 w 51"/>
                <a:gd name="T35" fmla="*/ 0 h 27"/>
                <a:gd name="T36" fmla="*/ 0 w 51"/>
                <a:gd name="T37" fmla="*/ 2 h 27"/>
                <a:gd name="T38" fmla="*/ 0 w 51"/>
                <a:gd name="T39" fmla="*/ 7 h 27"/>
                <a:gd name="T40" fmla="*/ 2 w 5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2" y="13"/>
                  </a:moveTo>
                  <a:lnTo>
                    <a:pt x="2" y="13"/>
                  </a:lnTo>
                  <a:lnTo>
                    <a:pt x="9" y="18"/>
                  </a:lnTo>
                  <a:lnTo>
                    <a:pt x="18" y="23"/>
                  </a:lnTo>
                  <a:lnTo>
                    <a:pt x="29" y="27"/>
                  </a:lnTo>
                  <a:lnTo>
                    <a:pt x="38" y="27"/>
                  </a:lnTo>
                  <a:lnTo>
                    <a:pt x="47" y="27"/>
                  </a:lnTo>
                  <a:lnTo>
                    <a:pt x="49" y="23"/>
                  </a:lnTo>
                  <a:lnTo>
                    <a:pt x="51" y="18"/>
                  </a:lnTo>
                  <a:lnTo>
                    <a:pt x="47" y="13"/>
                  </a:lnTo>
                  <a:lnTo>
                    <a:pt x="40" y="7"/>
                  </a:lnTo>
                  <a:lnTo>
                    <a:pt x="31" y="2"/>
                  </a:lnTo>
                  <a:lnTo>
                    <a:pt x="22" y="0"/>
                  </a:lnTo>
                  <a:lnTo>
                    <a:pt x="11" y="0"/>
                  </a:lnTo>
                  <a:lnTo>
                    <a:pt x="4" y="0"/>
                  </a:lnTo>
                  <a:lnTo>
                    <a:pt x="0" y="2"/>
                  </a:lnTo>
                  <a:lnTo>
                    <a:pt x="0" y="7"/>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3" name="Freeform 850">
              <a:extLst>
                <a:ext uri="{FF2B5EF4-FFF2-40B4-BE49-F238E27FC236}">
                  <a16:creationId xmlns:a16="http://schemas.microsoft.com/office/drawing/2014/main" xmlns="" id="{A6F13D95-066F-1C41-8BA1-9AA4A0BEC6C8}"/>
                </a:ext>
              </a:extLst>
            </p:cNvPr>
            <p:cNvSpPr>
              <a:spLocks/>
            </p:cNvSpPr>
            <p:nvPr/>
          </p:nvSpPr>
          <p:spPr bwMode="auto">
            <a:xfrm>
              <a:off x="4254" y="3537"/>
              <a:ext cx="51" cy="27"/>
            </a:xfrm>
            <a:custGeom>
              <a:avLst/>
              <a:gdLst>
                <a:gd name="T0" fmla="*/ 2 w 51"/>
                <a:gd name="T1" fmla="*/ 13 h 27"/>
                <a:gd name="T2" fmla="*/ 2 w 51"/>
                <a:gd name="T3" fmla="*/ 13 h 27"/>
                <a:gd name="T4" fmla="*/ 9 w 51"/>
                <a:gd name="T5" fmla="*/ 18 h 27"/>
                <a:gd name="T6" fmla="*/ 18 w 51"/>
                <a:gd name="T7" fmla="*/ 23 h 27"/>
                <a:gd name="T8" fmla="*/ 29 w 51"/>
                <a:gd name="T9" fmla="*/ 27 h 27"/>
                <a:gd name="T10" fmla="*/ 38 w 51"/>
                <a:gd name="T11" fmla="*/ 27 h 27"/>
                <a:gd name="T12" fmla="*/ 38 w 51"/>
                <a:gd name="T13" fmla="*/ 27 h 27"/>
                <a:gd name="T14" fmla="*/ 47 w 51"/>
                <a:gd name="T15" fmla="*/ 27 h 27"/>
                <a:gd name="T16" fmla="*/ 49 w 51"/>
                <a:gd name="T17" fmla="*/ 23 h 27"/>
                <a:gd name="T18" fmla="*/ 51 w 51"/>
                <a:gd name="T19" fmla="*/ 18 h 27"/>
                <a:gd name="T20" fmla="*/ 47 w 51"/>
                <a:gd name="T21" fmla="*/ 13 h 27"/>
                <a:gd name="T22" fmla="*/ 47 w 51"/>
                <a:gd name="T23" fmla="*/ 13 h 27"/>
                <a:gd name="T24" fmla="*/ 40 w 51"/>
                <a:gd name="T25" fmla="*/ 7 h 27"/>
                <a:gd name="T26" fmla="*/ 31 w 51"/>
                <a:gd name="T27" fmla="*/ 2 h 27"/>
                <a:gd name="T28" fmla="*/ 22 w 51"/>
                <a:gd name="T29" fmla="*/ 0 h 27"/>
                <a:gd name="T30" fmla="*/ 11 w 51"/>
                <a:gd name="T31" fmla="*/ 0 h 27"/>
                <a:gd name="T32" fmla="*/ 11 w 51"/>
                <a:gd name="T33" fmla="*/ 0 h 27"/>
                <a:gd name="T34" fmla="*/ 4 w 51"/>
                <a:gd name="T35" fmla="*/ 0 h 27"/>
                <a:gd name="T36" fmla="*/ 0 w 51"/>
                <a:gd name="T37" fmla="*/ 2 h 27"/>
                <a:gd name="T38" fmla="*/ 0 w 51"/>
                <a:gd name="T39" fmla="*/ 7 h 27"/>
                <a:gd name="T40" fmla="*/ 2 w 5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2" y="13"/>
                  </a:moveTo>
                  <a:lnTo>
                    <a:pt x="2" y="13"/>
                  </a:lnTo>
                  <a:lnTo>
                    <a:pt x="9" y="18"/>
                  </a:lnTo>
                  <a:lnTo>
                    <a:pt x="18" y="23"/>
                  </a:lnTo>
                  <a:lnTo>
                    <a:pt x="29" y="27"/>
                  </a:lnTo>
                  <a:lnTo>
                    <a:pt x="38" y="27"/>
                  </a:lnTo>
                  <a:lnTo>
                    <a:pt x="47" y="27"/>
                  </a:lnTo>
                  <a:lnTo>
                    <a:pt x="49" y="23"/>
                  </a:lnTo>
                  <a:lnTo>
                    <a:pt x="51" y="18"/>
                  </a:lnTo>
                  <a:lnTo>
                    <a:pt x="47" y="13"/>
                  </a:lnTo>
                  <a:lnTo>
                    <a:pt x="40" y="7"/>
                  </a:lnTo>
                  <a:lnTo>
                    <a:pt x="31" y="2"/>
                  </a:lnTo>
                  <a:lnTo>
                    <a:pt x="22" y="0"/>
                  </a:lnTo>
                  <a:lnTo>
                    <a:pt x="11" y="0"/>
                  </a:lnTo>
                  <a:lnTo>
                    <a:pt x="4" y="0"/>
                  </a:lnTo>
                  <a:lnTo>
                    <a:pt x="0" y="2"/>
                  </a:lnTo>
                  <a:lnTo>
                    <a:pt x="0" y="7"/>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4" name="Freeform 851">
              <a:extLst>
                <a:ext uri="{FF2B5EF4-FFF2-40B4-BE49-F238E27FC236}">
                  <a16:creationId xmlns:a16="http://schemas.microsoft.com/office/drawing/2014/main" xmlns="" id="{3B4494E3-551C-644F-8A39-DC71AFE83F60}"/>
                </a:ext>
              </a:extLst>
            </p:cNvPr>
            <p:cNvSpPr>
              <a:spLocks/>
            </p:cNvSpPr>
            <p:nvPr/>
          </p:nvSpPr>
          <p:spPr bwMode="auto">
            <a:xfrm>
              <a:off x="3360" y="3548"/>
              <a:ext cx="38" cy="30"/>
            </a:xfrm>
            <a:custGeom>
              <a:avLst/>
              <a:gdLst>
                <a:gd name="T0" fmla="*/ 0 w 38"/>
                <a:gd name="T1" fmla="*/ 14 h 30"/>
                <a:gd name="T2" fmla="*/ 0 w 38"/>
                <a:gd name="T3" fmla="*/ 14 h 30"/>
                <a:gd name="T4" fmla="*/ 2 w 38"/>
                <a:gd name="T5" fmla="*/ 21 h 30"/>
                <a:gd name="T6" fmla="*/ 6 w 38"/>
                <a:gd name="T7" fmla="*/ 25 h 30"/>
                <a:gd name="T8" fmla="*/ 13 w 38"/>
                <a:gd name="T9" fmla="*/ 27 h 30"/>
                <a:gd name="T10" fmla="*/ 22 w 38"/>
                <a:gd name="T11" fmla="*/ 30 h 30"/>
                <a:gd name="T12" fmla="*/ 22 w 38"/>
                <a:gd name="T13" fmla="*/ 30 h 30"/>
                <a:gd name="T14" fmla="*/ 29 w 38"/>
                <a:gd name="T15" fmla="*/ 27 h 30"/>
                <a:gd name="T16" fmla="*/ 33 w 38"/>
                <a:gd name="T17" fmla="*/ 25 h 30"/>
                <a:gd name="T18" fmla="*/ 38 w 38"/>
                <a:gd name="T19" fmla="*/ 21 h 30"/>
                <a:gd name="T20" fmla="*/ 38 w 38"/>
                <a:gd name="T21" fmla="*/ 14 h 30"/>
                <a:gd name="T22" fmla="*/ 38 w 38"/>
                <a:gd name="T23" fmla="*/ 14 h 30"/>
                <a:gd name="T24" fmla="*/ 36 w 38"/>
                <a:gd name="T25" fmla="*/ 9 h 30"/>
                <a:gd name="T26" fmla="*/ 29 w 38"/>
                <a:gd name="T27" fmla="*/ 5 h 30"/>
                <a:gd name="T28" fmla="*/ 22 w 38"/>
                <a:gd name="T29" fmla="*/ 0 h 30"/>
                <a:gd name="T30" fmla="*/ 15 w 38"/>
                <a:gd name="T31" fmla="*/ 0 h 30"/>
                <a:gd name="T32" fmla="*/ 15 w 38"/>
                <a:gd name="T33" fmla="*/ 0 h 30"/>
                <a:gd name="T34" fmla="*/ 9 w 38"/>
                <a:gd name="T35" fmla="*/ 2 h 30"/>
                <a:gd name="T36" fmla="*/ 2 w 38"/>
                <a:gd name="T37" fmla="*/ 5 h 30"/>
                <a:gd name="T38" fmla="*/ 0 w 38"/>
                <a:gd name="T39" fmla="*/ 9 h 30"/>
                <a:gd name="T40" fmla="*/ 0 w 38"/>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30">
                  <a:moveTo>
                    <a:pt x="0" y="14"/>
                  </a:moveTo>
                  <a:lnTo>
                    <a:pt x="0" y="14"/>
                  </a:lnTo>
                  <a:lnTo>
                    <a:pt x="2" y="21"/>
                  </a:lnTo>
                  <a:lnTo>
                    <a:pt x="6" y="25"/>
                  </a:lnTo>
                  <a:lnTo>
                    <a:pt x="13" y="27"/>
                  </a:lnTo>
                  <a:lnTo>
                    <a:pt x="22" y="30"/>
                  </a:lnTo>
                  <a:lnTo>
                    <a:pt x="29" y="27"/>
                  </a:lnTo>
                  <a:lnTo>
                    <a:pt x="33" y="25"/>
                  </a:lnTo>
                  <a:lnTo>
                    <a:pt x="38" y="21"/>
                  </a:lnTo>
                  <a:lnTo>
                    <a:pt x="38" y="14"/>
                  </a:lnTo>
                  <a:lnTo>
                    <a:pt x="36" y="9"/>
                  </a:lnTo>
                  <a:lnTo>
                    <a:pt x="29" y="5"/>
                  </a:lnTo>
                  <a:lnTo>
                    <a:pt x="22" y="0"/>
                  </a:lnTo>
                  <a:lnTo>
                    <a:pt x="15" y="0"/>
                  </a:lnTo>
                  <a:lnTo>
                    <a:pt x="9" y="2"/>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5" name="Freeform 852">
              <a:extLst>
                <a:ext uri="{FF2B5EF4-FFF2-40B4-BE49-F238E27FC236}">
                  <a16:creationId xmlns:a16="http://schemas.microsoft.com/office/drawing/2014/main" xmlns="" id="{792DD9E1-AEC2-C84F-BC91-AD998E8EC966}"/>
                </a:ext>
              </a:extLst>
            </p:cNvPr>
            <p:cNvSpPr>
              <a:spLocks/>
            </p:cNvSpPr>
            <p:nvPr/>
          </p:nvSpPr>
          <p:spPr bwMode="auto">
            <a:xfrm>
              <a:off x="3360" y="3548"/>
              <a:ext cx="38" cy="30"/>
            </a:xfrm>
            <a:custGeom>
              <a:avLst/>
              <a:gdLst>
                <a:gd name="T0" fmla="*/ 0 w 38"/>
                <a:gd name="T1" fmla="*/ 14 h 30"/>
                <a:gd name="T2" fmla="*/ 0 w 38"/>
                <a:gd name="T3" fmla="*/ 14 h 30"/>
                <a:gd name="T4" fmla="*/ 2 w 38"/>
                <a:gd name="T5" fmla="*/ 21 h 30"/>
                <a:gd name="T6" fmla="*/ 6 w 38"/>
                <a:gd name="T7" fmla="*/ 25 h 30"/>
                <a:gd name="T8" fmla="*/ 13 w 38"/>
                <a:gd name="T9" fmla="*/ 27 h 30"/>
                <a:gd name="T10" fmla="*/ 22 w 38"/>
                <a:gd name="T11" fmla="*/ 30 h 30"/>
                <a:gd name="T12" fmla="*/ 22 w 38"/>
                <a:gd name="T13" fmla="*/ 30 h 30"/>
                <a:gd name="T14" fmla="*/ 29 w 38"/>
                <a:gd name="T15" fmla="*/ 27 h 30"/>
                <a:gd name="T16" fmla="*/ 33 w 38"/>
                <a:gd name="T17" fmla="*/ 25 h 30"/>
                <a:gd name="T18" fmla="*/ 38 w 38"/>
                <a:gd name="T19" fmla="*/ 21 h 30"/>
                <a:gd name="T20" fmla="*/ 38 w 38"/>
                <a:gd name="T21" fmla="*/ 14 h 30"/>
                <a:gd name="T22" fmla="*/ 38 w 38"/>
                <a:gd name="T23" fmla="*/ 14 h 30"/>
                <a:gd name="T24" fmla="*/ 36 w 38"/>
                <a:gd name="T25" fmla="*/ 9 h 30"/>
                <a:gd name="T26" fmla="*/ 29 w 38"/>
                <a:gd name="T27" fmla="*/ 5 h 30"/>
                <a:gd name="T28" fmla="*/ 22 w 38"/>
                <a:gd name="T29" fmla="*/ 0 h 30"/>
                <a:gd name="T30" fmla="*/ 15 w 38"/>
                <a:gd name="T31" fmla="*/ 0 h 30"/>
                <a:gd name="T32" fmla="*/ 15 w 38"/>
                <a:gd name="T33" fmla="*/ 0 h 30"/>
                <a:gd name="T34" fmla="*/ 9 w 38"/>
                <a:gd name="T35" fmla="*/ 2 h 30"/>
                <a:gd name="T36" fmla="*/ 2 w 38"/>
                <a:gd name="T37" fmla="*/ 5 h 30"/>
                <a:gd name="T38" fmla="*/ 0 w 38"/>
                <a:gd name="T39" fmla="*/ 9 h 30"/>
                <a:gd name="T40" fmla="*/ 0 w 38"/>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30">
                  <a:moveTo>
                    <a:pt x="0" y="14"/>
                  </a:moveTo>
                  <a:lnTo>
                    <a:pt x="0" y="14"/>
                  </a:lnTo>
                  <a:lnTo>
                    <a:pt x="2" y="21"/>
                  </a:lnTo>
                  <a:lnTo>
                    <a:pt x="6" y="25"/>
                  </a:lnTo>
                  <a:lnTo>
                    <a:pt x="13" y="27"/>
                  </a:lnTo>
                  <a:lnTo>
                    <a:pt x="22" y="30"/>
                  </a:lnTo>
                  <a:lnTo>
                    <a:pt x="29" y="27"/>
                  </a:lnTo>
                  <a:lnTo>
                    <a:pt x="33" y="25"/>
                  </a:lnTo>
                  <a:lnTo>
                    <a:pt x="38" y="21"/>
                  </a:lnTo>
                  <a:lnTo>
                    <a:pt x="38" y="14"/>
                  </a:lnTo>
                  <a:lnTo>
                    <a:pt x="36" y="9"/>
                  </a:lnTo>
                  <a:lnTo>
                    <a:pt x="29" y="5"/>
                  </a:lnTo>
                  <a:lnTo>
                    <a:pt x="22" y="0"/>
                  </a:lnTo>
                  <a:lnTo>
                    <a:pt x="15" y="0"/>
                  </a:lnTo>
                  <a:lnTo>
                    <a:pt x="9" y="2"/>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6" name="Freeform 853">
              <a:extLst>
                <a:ext uri="{FF2B5EF4-FFF2-40B4-BE49-F238E27FC236}">
                  <a16:creationId xmlns:a16="http://schemas.microsoft.com/office/drawing/2014/main" xmlns="" id="{C7DD220C-C267-B54C-97FE-FC20B3A46564}"/>
                </a:ext>
              </a:extLst>
            </p:cNvPr>
            <p:cNvSpPr>
              <a:spLocks/>
            </p:cNvSpPr>
            <p:nvPr/>
          </p:nvSpPr>
          <p:spPr bwMode="auto">
            <a:xfrm>
              <a:off x="3321" y="3548"/>
              <a:ext cx="39" cy="30"/>
            </a:xfrm>
            <a:custGeom>
              <a:avLst/>
              <a:gdLst>
                <a:gd name="T0" fmla="*/ 0 w 39"/>
                <a:gd name="T1" fmla="*/ 16 h 30"/>
                <a:gd name="T2" fmla="*/ 0 w 39"/>
                <a:gd name="T3" fmla="*/ 16 h 30"/>
                <a:gd name="T4" fmla="*/ 3 w 39"/>
                <a:gd name="T5" fmla="*/ 21 h 30"/>
                <a:gd name="T6" fmla="*/ 7 w 39"/>
                <a:gd name="T7" fmla="*/ 25 h 30"/>
                <a:gd name="T8" fmla="*/ 14 w 39"/>
                <a:gd name="T9" fmla="*/ 27 h 30"/>
                <a:gd name="T10" fmla="*/ 21 w 39"/>
                <a:gd name="T11" fmla="*/ 30 h 30"/>
                <a:gd name="T12" fmla="*/ 21 w 39"/>
                <a:gd name="T13" fmla="*/ 30 h 30"/>
                <a:gd name="T14" fmla="*/ 30 w 39"/>
                <a:gd name="T15" fmla="*/ 27 h 30"/>
                <a:gd name="T16" fmla="*/ 34 w 39"/>
                <a:gd name="T17" fmla="*/ 25 h 30"/>
                <a:gd name="T18" fmla="*/ 39 w 39"/>
                <a:gd name="T19" fmla="*/ 21 h 30"/>
                <a:gd name="T20" fmla="*/ 39 w 39"/>
                <a:gd name="T21" fmla="*/ 14 h 30"/>
                <a:gd name="T22" fmla="*/ 39 w 39"/>
                <a:gd name="T23" fmla="*/ 14 h 30"/>
                <a:gd name="T24" fmla="*/ 36 w 39"/>
                <a:gd name="T25" fmla="*/ 9 h 30"/>
                <a:gd name="T26" fmla="*/ 30 w 39"/>
                <a:gd name="T27" fmla="*/ 5 h 30"/>
                <a:gd name="T28" fmla="*/ 25 w 39"/>
                <a:gd name="T29" fmla="*/ 2 h 30"/>
                <a:gd name="T30" fmla="*/ 16 w 39"/>
                <a:gd name="T31" fmla="*/ 0 h 30"/>
                <a:gd name="T32" fmla="*/ 16 w 39"/>
                <a:gd name="T33" fmla="*/ 0 h 30"/>
                <a:gd name="T34" fmla="*/ 9 w 39"/>
                <a:gd name="T35" fmla="*/ 2 h 30"/>
                <a:gd name="T36" fmla="*/ 5 w 39"/>
                <a:gd name="T37" fmla="*/ 5 h 30"/>
                <a:gd name="T38" fmla="*/ 0 w 39"/>
                <a:gd name="T39" fmla="*/ 9 h 30"/>
                <a:gd name="T40" fmla="*/ 0 w 39"/>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30">
                  <a:moveTo>
                    <a:pt x="0" y="16"/>
                  </a:moveTo>
                  <a:lnTo>
                    <a:pt x="0" y="16"/>
                  </a:lnTo>
                  <a:lnTo>
                    <a:pt x="3" y="21"/>
                  </a:lnTo>
                  <a:lnTo>
                    <a:pt x="7" y="25"/>
                  </a:lnTo>
                  <a:lnTo>
                    <a:pt x="14" y="27"/>
                  </a:lnTo>
                  <a:lnTo>
                    <a:pt x="21" y="30"/>
                  </a:lnTo>
                  <a:lnTo>
                    <a:pt x="30" y="27"/>
                  </a:lnTo>
                  <a:lnTo>
                    <a:pt x="34" y="25"/>
                  </a:lnTo>
                  <a:lnTo>
                    <a:pt x="39" y="21"/>
                  </a:lnTo>
                  <a:lnTo>
                    <a:pt x="39" y="14"/>
                  </a:lnTo>
                  <a:lnTo>
                    <a:pt x="36" y="9"/>
                  </a:lnTo>
                  <a:lnTo>
                    <a:pt x="30" y="5"/>
                  </a:lnTo>
                  <a:lnTo>
                    <a:pt x="25" y="2"/>
                  </a:lnTo>
                  <a:lnTo>
                    <a:pt x="16" y="0"/>
                  </a:lnTo>
                  <a:lnTo>
                    <a:pt x="9" y="2"/>
                  </a:lnTo>
                  <a:lnTo>
                    <a:pt x="5" y="5"/>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7" name="Freeform 854">
              <a:extLst>
                <a:ext uri="{FF2B5EF4-FFF2-40B4-BE49-F238E27FC236}">
                  <a16:creationId xmlns:a16="http://schemas.microsoft.com/office/drawing/2014/main" xmlns="" id="{05C2A467-8BC7-1E4D-B0EA-083BD4C85638}"/>
                </a:ext>
              </a:extLst>
            </p:cNvPr>
            <p:cNvSpPr>
              <a:spLocks/>
            </p:cNvSpPr>
            <p:nvPr/>
          </p:nvSpPr>
          <p:spPr bwMode="auto">
            <a:xfrm>
              <a:off x="3321" y="3548"/>
              <a:ext cx="39" cy="30"/>
            </a:xfrm>
            <a:custGeom>
              <a:avLst/>
              <a:gdLst>
                <a:gd name="T0" fmla="*/ 0 w 39"/>
                <a:gd name="T1" fmla="*/ 16 h 30"/>
                <a:gd name="T2" fmla="*/ 0 w 39"/>
                <a:gd name="T3" fmla="*/ 16 h 30"/>
                <a:gd name="T4" fmla="*/ 3 w 39"/>
                <a:gd name="T5" fmla="*/ 21 h 30"/>
                <a:gd name="T6" fmla="*/ 7 w 39"/>
                <a:gd name="T7" fmla="*/ 25 h 30"/>
                <a:gd name="T8" fmla="*/ 14 w 39"/>
                <a:gd name="T9" fmla="*/ 27 h 30"/>
                <a:gd name="T10" fmla="*/ 21 w 39"/>
                <a:gd name="T11" fmla="*/ 30 h 30"/>
                <a:gd name="T12" fmla="*/ 21 w 39"/>
                <a:gd name="T13" fmla="*/ 30 h 30"/>
                <a:gd name="T14" fmla="*/ 30 w 39"/>
                <a:gd name="T15" fmla="*/ 27 h 30"/>
                <a:gd name="T16" fmla="*/ 34 w 39"/>
                <a:gd name="T17" fmla="*/ 25 h 30"/>
                <a:gd name="T18" fmla="*/ 39 w 39"/>
                <a:gd name="T19" fmla="*/ 21 h 30"/>
                <a:gd name="T20" fmla="*/ 39 w 39"/>
                <a:gd name="T21" fmla="*/ 14 h 30"/>
                <a:gd name="T22" fmla="*/ 39 w 39"/>
                <a:gd name="T23" fmla="*/ 14 h 30"/>
                <a:gd name="T24" fmla="*/ 36 w 39"/>
                <a:gd name="T25" fmla="*/ 9 h 30"/>
                <a:gd name="T26" fmla="*/ 30 w 39"/>
                <a:gd name="T27" fmla="*/ 5 h 30"/>
                <a:gd name="T28" fmla="*/ 25 w 39"/>
                <a:gd name="T29" fmla="*/ 2 h 30"/>
                <a:gd name="T30" fmla="*/ 16 w 39"/>
                <a:gd name="T31" fmla="*/ 0 h 30"/>
                <a:gd name="T32" fmla="*/ 16 w 39"/>
                <a:gd name="T33" fmla="*/ 0 h 30"/>
                <a:gd name="T34" fmla="*/ 9 w 39"/>
                <a:gd name="T35" fmla="*/ 2 h 30"/>
                <a:gd name="T36" fmla="*/ 5 w 39"/>
                <a:gd name="T37" fmla="*/ 5 h 30"/>
                <a:gd name="T38" fmla="*/ 0 w 39"/>
                <a:gd name="T39" fmla="*/ 9 h 30"/>
                <a:gd name="T40" fmla="*/ 0 w 39"/>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30">
                  <a:moveTo>
                    <a:pt x="0" y="16"/>
                  </a:moveTo>
                  <a:lnTo>
                    <a:pt x="0" y="16"/>
                  </a:lnTo>
                  <a:lnTo>
                    <a:pt x="3" y="21"/>
                  </a:lnTo>
                  <a:lnTo>
                    <a:pt x="7" y="25"/>
                  </a:lnTo>
                  <a:lnTo>
                    <a:pt x="14" y="27"/>
                  </a:lnTo>
                  <a:lnTo>
                    <a:pt x="21" y="30"/>
                  </a:lnTo>
                  <a:lnTo>
                    <a:pt x="30" y="27"/>
                  </a:lnTo>
                  <a:lnTo>
                    <a:pt x="34" y="25"/>
                  </a:lnTo>
                  <a:lnTo>
                    <a:pt x="39" y="21"/>
                  </a:lnTo>
                  <a:lnTo>
                    <a:pt x="39" y="14"/>
                  </a:lnTo>
                  <a:lnTo>
                    <a:pt x="36" y="9"/>
                  </a:lnTo>
                  <a:lnTo>
                    <a:pt x="30" y="5"/>
                  </a:lnTo>
                  <a:lnTo>
                    <a:pt x="25" y="2"/>
                  </a:lnTo>
                  <a:lnTo>
                    <a:pt x="16" y="0"/>
                  </a:lnTo>
                  <a:lnTo>
                    <a:pt x="9" y="2"/>
                  </a:lnTo>
                  <a:lnTo>
                    <a:pt x="5" y="5"/>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8" name="Freeform 855">
              <a:extLst>
                <a:ext uri="{FF2B5EF4-FFF2-40B4-BE49-F238E27FC236}">
                  <a16:creationId xmlns:a16="http://schemas.microsoft.com/office/drawing/2014/main" xmlns="" id="{773D26AA-5379-3C40-8544-70EE26E1A11A}"/>
                </a:ext>
              </a:extLst>
            </p:cNvPr>
            <p:cNvSpPr>
              <a:spLocks/>
            </p:cNvSpPr>
            <p:nvPr/>
          </p:nvSpPr>
          <p:spPr bwMode="auto">
            <a:xfrm>
              <a:off x="3283" y="3550"/>
              <a:ext cx="38" cy="28"/>
            </a:xfrm>
            <a:custGeom>
              <a:avLst/>
              <a:gdLst>
                <a:gd name="T0" fmla="*/ 0 w 38"/>
                <a:gd name="T1" fmla="*/ 14 h 28"/>
                <a:gd name="T2" fmla="*/ 0 w 38"/>
                <a:gd name="T3" fmla="*/ 14 h 28"/>
                <a:gd name="T4" fmla="*/ 2 w 38"/>
                <a:gd name="T5" fmla="*/ 19 h 28"/>
                <a:gd name="T6" fmla="*/ 7 w 38"/>
                <a:gd name="T7" fmla="*/ 23 h 28"/>
                <a:gd name="T8" fmla="*/ 13 w 38"/>
                <a:gd name="T9" fmla="*/ 28 h 28"/>
                <a:gd name="T10" fmla="*/ 20 w 38"/>
                <a:gd name="T11" fmla="*/ 28 h 28"/>
                <a:gd name="T12" fmla="*/ 20 w 38"/>
                <a:gd name="T13" fmla="*/ 28 h 28"/>
                <a:gd name="T14" fmla="*/ 27 w 38"/>
                <a:gd name="T15" fmla="*/ 28 h 28"/>
                <a:gd name="T16" fmla="*/ 34 w 38"/>
                <a:gd name="T17" fmla="*/ 23 h 28"/>
                <a:gd name="T18" fmla="*/ 36 w 38"/>
                <a:gd name="T19" fmla="*/ 19 h 28"/>
                <a:gd name="T20" fmla="*/ 38 w 38"/>
                <a:gd name="T21" fmla="*/ 14 h 28"/>
                <a:gd name="T22" fmla="*/ 38 w 38"/>
                <a:gd name="T23" fmla="*/ 14 h 28"/>
                <a:gd name="T24" fmla="*/ 36 w 38"/>
                <a:gd name="T25" fmla="*/ 7 h 28"/>
                <a:gd name="T26" fmla="*/ 32 w 38"/>
                <a:gd name="T27" fmla="*/ 3 h 28"/>
                <a:gd name="T28" fmla="*/ 25 w 38"/>
                <a:gd name="T29" fmla="*/ 0 h 28"/>
                <a:gd name="T30" fmla="*/ 18 w 38"/>
                <a:gd name="T31" fmla="*/ 0 h 28"/>
                <a:gd name="T32" fmla="*/ 18 w 38"/>
                <a:gd name="T33" fmla="*/ 0 h 28"/>
                <a:gd name="T34" fmla="*/ 9 w 38"/>
                <a:gd name="T35" fmla="*/ 0 h 28"/>
                <a:gd name="T36" fmla="*/ 4 w 38"/>
                <a:gd name="T37" fmla="*/ 3 h 28"/>
                <a:gd name="T38" fmla="*/ 0 w 38"/>
                <a:gd name="T39" fmla="*/ 7 h 28"/>
                <a:gd name="T40" fmla="*/ 0 w 38"/>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8">
                  <a:moveTo>
                    <a:pt x="0" y="14"/>
                  </a:moveTo>
                  <a:lnTo>
                    <a:pt x="0" y="14"/>
                  </a:lnTo>
                  <a:lnTo>
                    <a:pt x="2" y="19"/>
                  </a:lnTo>
                  <a:lnTo>
                    <a:pt x="7" y="23"/>
                  </a:lnTo>
                  <a:lnTo>
                    <a:pt x="13" y="28"/>
                  </a:lnTo>
                  <a:lnTo>
                    <a:pt x="20" y="28"/>
                  </a:lnTo>
                  <a:lnTo>
                    <a:pt x="27" y="28"/>
                  </a:lnTo>
                  <a:lnTo>
                    <a:pt x="34" y="23"/>
                  </a:lnTo>
                  <a:lnTo>
                    <a:pt x="36" y="19"/>
                  </a:lnTo>
                  <a:lnTo>
                    <a:pt x="38" y="14"/>
                  </a:lnTo>
                  <a:lnTo>
                    <a:pt x="36" y="7"/>
                  </a:lnTo>
                  <a:lnTo>
                    <a:pt x="32" y="3"/>
                  </a:lnTo>
                  <a:lnTo>
                    <a:pt x="25" y="0"/>
                  </a:lnTo>
                  <a:lnTo>
                    <a:pt x="18" y="0"/>
                  </a:lnTo>
                  <a:lnTo>
                    <a:pt x="9" y="0"/>
                  </a:lnTo>
                  <a:lnTo>
                    <a:pt x="4" y="3"/>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39" name="Freeform 856">
              <a:extLst>
                <a:ext uri="{FF2B5EF4-FFF2-40B4-BE49-F238E27FC236}">
                  <a16:creationId xmlns:a16="http://schemas.microsoft.com/office/drawing/2014/main" xmlns="" id="{354EFE99-E8BB-9A46-B3D4-12486D5829D7}"/>
                </a:ext>
              </a:extLst>
            </p:cNvPr>
            <p:cNvSpPr>
              <a:spLocks/>
            </p:cNvSpPr>
            <p:nvPr/>
          </p:nvSpPr>
          <p:spPr bwMode="auto">
            <a:xfrm>
              <a:off x="3283" y="3550"/>
              <a:ext cx="38" cy="28"/>
            </a:xfrm>
            <a:custGeom>
              <a:avLst/>
              <a:gdLst>
                <a:gd name="T0" fmla="*/ 0 w 38"/>
                <a:gd name="T1" fmla="*/ 14 h 28"/>
                <a:gd name="T2" fmla="*/ 0 w 38"/>
                <a:gd name="T3" fmla="*/ 14 h 28"/>
                <a:gd name="T4" fmla="*/ 2 w 38"/>
                <a:gd name="T5" fmla="*/ 19 h 28"/>
                <a:gd name="T6" fmla="*/ 7 w 38"/>
                <a:gd name="T7" fmla="*/ 23 h 28"/>
                <a:gd name="T8" fmla="*/ 13 w 38"/>
                <a:gd name="T9" fmla="*/ 28 h 28"/>
                <a:gd name="T10" fmla="*/ 20 w 38"/>
                <a:gd name="T11" fmla="*/ 28 h 28"/>
                <a:gd name="T12" fmla="*/ 20 w 38"/>
                <a:gd name="T13" fmla="*/ 28 h 28"/>
                <a:gd name="T14" fmla="*/ 27 w 38"/>
                <a:gd name="T15" fmla="*/ 28 h 28"/>
                <a:gd name="T16" fmla="*/ 34 w 38"/>
                <a:gd name="T17" fmla="*/ 23 h 28"/>
                <a:gd name="T18" fmla="*/ 36 w 38"/>
                <a:gd name="T19" fmla="*/ 19 h 28"/>
                <a:gd name="T20" fmla="*/ 38 w 38"/>
                <a:gd name="T21" fmla="*/ 14 h 28"/>
                <a:gd name="T22" fmla="*/ 38 w 38"/>
                <a:gd name="T23" fmla="*/ 14 h 28"/>
                <a:gd name="T24" fmla="*/ 36 w 38"/>
                <a:gd name="T25" fmla="*/ 7 h 28"/>
                <a:gd name="T26" fmla="*/ 32 w 38"/>
                <a:gd name="T27" fmla="*/ 3 h 28"/>
                <a:gd name="T28" fmla="*/ 25 w 38"/>
                <a:gd name="T29" fmla="*/ 0 h 28"/>
                <a:gd name="T30" fmla="*/ 18 w 38"/>
                <a:gd name="T31" fmla="*/ 0 h 28"/>
                <a:gd name="T32" fmla="*/ 18 w 38"/>
                <a:gd name="T33" fmla="*/ 0 h 28"/>
                <a:gd name="T34" fmla="*/ 9 w 38"/>
                <a:gd name="T35" fmla="*/ 0 h 28"/>
                <a:gd name="T36" fmla="*/ 4 w 38"/>
                <a:gd name="T37" fmla="*/ 3 h 28"/>
                <a:gd name="T38" fmla="*/ 0 w 38"/>
                <a:gd name="T39" fmla="*/ 7 h 28"/>
                <a:gd name="T40" fmla="*/ 0 w 38"/>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8">
                  <a:moveTo>
                    <a:pt x="0" y="14"/>
                  </a:moveTo>
                  <a:lnTo>
                    <a:pt x="0" y="14"/>
                  </a:lnTo>
                  <a:lnTo>
                    <a:pt x="2" y="19"/>
                  </a:lnTo>
                  <a:lnTo>
                    <a:pt x="7" y="23"/>
                  </a:lnTo>
                  <a:lnTo>
                    <a:pt x="13" y="28"/>
                  </a:lnTo>
                  <a:lnTo>
                    <a:pt x="20" y="28"/>
                  </a:lnTo>
                  <a:lnTo>
                    <a:pt x="27" y="28"/>
                  </a:lnTo>
                  <a:lnTo>
                    <a:pt x="34" y="23"/>
                  </a:lnTo>
                  <a:lnTo>
                    <a:pt x="36" y="19"/>
                  </a:lnTo>
                  <a:lnTo>
                    <a:pt x="38" y="14"/>
                  </a:lnTo>
                  <a:lnTo>
                    <a:pt x="36" y="7"/>
                  </a:lnTo>
                  <a:lnTo>
                    <a:pt x="32" y="3"/>
                  </a:lnTo>
                  <a:lnTo>
                    <a:pt x="25" y="0"/>
                  </a:lnTo>
                  <a:lnTo>
                    <a:pt x="18" y="0"/>
                  </a:lnTo>
                  <a:lnTo>
                    <a:pt x="9" y="0"/>
                  </a:lnTo>
                  <a:lnTo>
                    <a:pt x="4" y="3"/>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0" name="Freeform 857">
              <a:extLst>
                <a:ext uri="{FF2B5EF4-FFF2-40B4-BE49-F238E27FC236}">
                  <a16:creationId xmlns:a16="http://schemas.microsoft.com/office/drawing/2014/main" xmlns="" id="{DB4535DD-3B81-CE4F-999C-72346FFAD05F}"/>
                </a:ext>
              </a:extLst>
            </p:cNvPr>
            <p:cNvSpPr>
              <a:spLocks/>
            </p:cNvSpPr>
            <p:nvPr/>
          </p:nvSpPr>
          <p:spPr bwMode="auto">
            <a:xfrm>
              <a:off x="3245" y="3550"/>
              <a:ext cx="38" cy="28"/>
            </a:xfrm>
            <a:custGeom>
              <a:avLst/>
              <a:gdLst>
                <a:gd name="T0" fmla="*/ 0 w 38"/>
                <a:gd name="T1" fmla="*/ 14 h 28"/>
                <a:gd name="T2" fmla="*/ 0 w 38"/>
                <a:gd name="T3" fmla="*/ 14 h 28"/>
                <a:gd name="T4" fmla="*/ 2 w 38"/>
                <a:gd name="T5" fmla="*/ 21 h 28"/>
                <a:gd name="T6" fmla="*/ 6 w 38"/>
                <a:gd name="T7" fmla="*/ 25 h 28"/>
                <a:gd name="T8" fmla="*/ 13 w 38"/>
                <a:gd name="T9" fmla="*/ 28 h 28"/>
                <a:gd name="T10" fmla="*/ 20 w 38"/>
                <a:gd name="T11" fmla="*/ 28 h 28"/>
                <a:gd name="T12" fmla="*/ 20 w 38"/>
                <a:gd name="T13" fmla="*/ 28 h 28"/>
                <a:gd name="T14" fmla="*/ 27 w 38"/>
                <a:gd name="T15" fmla="*/ 28 h 28"/>
                <a:gd name="T16" fmla="*/ 33 w 38"/>
                <a:gd name="T17" fmla="*/ 23 h 28"/>
                <a:gd name="T18" fmla="*/ 36 w 38"/>
                <a:gd name="T19" fmla="*/ 19 h 28"/>
                <a:gd name="T20" fmla="*/ 38 w 38"/>
                <a:gd name="T21" fmla="*/ 14 h 28"/>
                <a:gd name="T22" fmla="*/ 38 w 38"/>
                <a:gd name="T23" fmla="*/ 14 h 28"/>
                <a:gd name="T24" fmla="*/ 36 w 38"/>
                <a:gd name="T25" fmla="*/ 7 h 28"/>
                <a:gd name="T26" fmla="*/ 31 w 38"/>
                <a:gd name="T27" fmla="*/ 5 h 28"/>
                <a:gd name="T28" fmla="*/ 24 w 38"/>
                <a:gd name="T29" fmla="*/ 0 h 28"/>
                <a:gd name="T30" fmla="*/ 18 w 38"/>
                <a:gd name="T31" fmla="*/ 0 h 28"/>
                <a:gd name="T32" fmla="*/ 18 w 38"/>
                <a:gd name="T33" fmla="*/ 0 h 28"/>
                <a:gd name="T34" fmla="*/ 11 w 38"/>
                <a:gd name="T35" fmla="*/ 0 h 28"/>
                <a:gd name="T36" fmla="*/ 4 w 38"/>
                <a:gd name="T37" fmla="*/ 5 h 28"/>
                <a:gd name="T38" fmla="*/ 0 w 38"/>
                <a:gd name="T39" fmla="*/ 10 h 28"/>
                <a:gd name="T40" fmla="*/ 0 w 38"/>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8">
                  <a:moveTo>
                    <a:pt x="0" y="14"/>
                  </a:moveTo>
                  <a:lnTo>
                    <a:pt x="0" y="14"/>
                  </a:lnTo>
                  <a:lnTo>
                    <a:pt x="2" y="21"/>
                  </a:lnTo>
                  <a:lnTo>
                    <a:pt x="6" y="25"/>
                  </a:lnTo>
                  <a:lnTo>
                    <a:pt x="13" y="28"/>
                  </a:lnTo>
                  <a:lnTo>
                    <a:pt x="20" y="28"/>
                  </a:lnTo>
                  <a:lnTo>
                    <a:pt x="27" y="28"/>
                  </a:lnTo>
                  <a:lnTo>
                    <a:pt x="33" y="23"/>
                  </a:lnTo>
                  <a:lnTo>
                    <a:pt x="36" y="19"/>
                  </a:lnTo>
                  <a:lnTo>
                    <a:pt x="38" y="14"/>
                  </a:lnTo>
                  <a:lnTo>
                    <a:pt x="36" y="7"/>
                  </a:lnTo>
                  <a:lnTo>
                    <a:pt x="31" y="5"/>
                  </a:lnTo>
                  <a:lnTo>
                    <a:pt x="24" y="0"/>
                  </a:lnTo>
                  <a:lnTo>
                    <a:pt x="18" y="0"/>
                  </a:lnTo>
                  <a:lnTo>
                    <a:pt x="11" y="0"/>
                  </a:lnTo>
                  <a:lnTo>
                    <a:pt x="4" y="5"/>
                  </a:lnTo>
                  <a:lnTo>
                    <a:pt x="0" y="10"/>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1" name="Freeform 858">
              <a:extLst>
                <a:ext uri="{FF2B5EF4-FFF2-40B4-BE49-F238E27FC236}">
                  <a16:creationId xmlns:a16="http://schemas.microsoft.com/office/drawing/2014/main" xmlns="" id="{77F42F61-3067-4642-AED4-F41B9488BCF6}"/>
                </a:ext>
              </a:extLst>
            </p:cNvPr>
            <p:cNvSpPr>
              <a:spLocks/>
            </p:cNvSpPr>
            <p:nvPr/>
          </p:nvSpPr>
          <p:spPr bwMode="auto">
            <a:xfrm>
              <a:off x="3245" y="3550"/>
              <a:ext cx="38" cy="28"/>
            </a:xfrm>
            <a:custGeom>
              <a:avLst/>
              <a:gdLst>
                <a:gd name="T0" fmla="*/ 0 w 38"/>
                <a:gd name="T1" fmla="*/ 14 h 28"/>
                <a:gd name="T2" fmla="*/ 0 w 38"/>
                <a:gd name="T3" fmla="*/ 14 h 28"/>
                <a:gd name="T4" fmla="*/ 2 w 38"/>
                <a:gd name="T5" fmla="*/ 21 h 28"/>
                <a:gd name="T6" fmla="*/ 6 w 38"/>
                <a:gd name="T7" fmla="*/ 25 h 28"/>
                <a:gd name="T8" fmla="*/ 13 w 38"/>
                <a:gd name="T9" fmla="*/ 28 h 28"/>
                <a:gd name="T10" fmla="*/ 20 w 38"/>
                <a:gd name="T11" fmla="*/ 28 h 28"/>
                <a:gd name="T12" fmla="*/ 20 w 38"/>
                <a:gd name="T13" fmla="*/ 28 h 28"/>
                <a:gd name="T14" fmla="*/ 27 w 38"/>
                <a:gd name="T15" fmla="*/ 28 h 28"/>
                <a:gd name="T16" fmla="*/ 33 w 38"/>
                <a:gd name="T17" fmla="*/ 23 h 28"/>
                <a:gd name="T18" fmla="*/ 36 w 38"/>
                <a:gd name="T19" fmla="*/ 19 h 28"/>
                <a:gd name="T20" fmla="*/ 38 w 38"/>
                <a:gd name="T21" fmla="*/ 14 h 28"/>
                <a:gd name="T22" fmla="*/ 38 w 38"/>
                <a:gd name="T23" fmla="*/ 14 h 28"/>
                <a:gd name="T24" fmla="*/ 36 w 38"/>
                <a:gd name="T25" fmla="*/ 7 h 28"/>
                <a:gd name="T26" fmla="*/ 31 w 38"/>
                <a:gd name="T27" fmla="*/ 5 h 28"/>
                <a:gd name="T28" fmla="*/ 24 w 38"/>
                <a:gd name="T29" fmla="*/ 0 h 28"/>
                <a:gd name="T30" fmla="*/ 18 w 38"/>
                <a:gd name="T31" fmla="*/ 0 h 28"/>
                <a:gd name="T32" fmla="*/ 18 w 38"/>
                <a:gd name="T33" fmla="*/ 0 h 28"/>
                <a:gd name="T34" fmla="*/ 11 w 38"/>
                <a:gd name="T35" fmla="*/ 0 h 28"/>
                <a:gd name="T36" fmla="*/ 4 w 38"/>
                <a:gd name="T37" fmla="*/ 5 h 28"/>
                <a:gd name="T38" fmla="*/ 0 w 38"/>
                <a:gd name="T39" fmla="*/ 10 h 28"/>
                <a:gd name="T40" fmla="*/ 0 w 38"/>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8">
                  <a:moveTo>
                    <a:pt x="0" y="14"/>
                  </a:moveTo>
                  <a:lnTo>
                    <a:pt x="0" y="14"/>
                  </a:lnTo>
                  <a:lnTo>
                    <a:pt x="2" y="21"/>
                  </a:lnTo>
                  <a:lnTo>
                    <a:pt x="6" y="25"/>
                  </a:lnTo>
                  <a:lnTo>
                    <a:pt x="13" y="28"/>
                  </a:lnTo>
                  <a:lnTo>
                    <a:pt x="20" y="28"/>
                  </a:lnTo>
                  <a:lnTo>
                    <a:pt x="27" y="28"/>
                  </a:lnTo>
                  <a:lnTo>
                    <a:pt x="33" y="23"/>
                  </a:lnTo>
                  <a:lnTo>
                    <a:pt x="36" y="19"/>
                  </a:lnTo>
                  <a:lnTo>
                    <a:pt x="38" y="14"/>
                  </a:lnTo>
                  <a:lnTo>
                    <a:pt x="36" y="7"/>
                  </a:lnTo>
                  <a:lnTo>
                    <a:pt x="31" y="5"/>
                  </a:lnTo>
                  <a:lnTo>
                    <a:pt x="24" y="0"/>
                  </a:lnTo>
                  <a:lnTo>
                    <a:pt x="18" y="0"/>
                  </a:lnTo>
                  <a:lnTo>
                    <a:pt x="11" y="0"/>
                  </a:lnTo>
                  <a:lnTo>
                    <a:pt x="4" y="5"/>
                  </a:lnTo>
                  <a:lnTo>
                    <a:pt x="0" y="1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2" name="Freeform 859">
              <a:extLst>
                <a:ext uri="{FF2B5EF4-FFF2-40B4-BE49-F238E27FC236}">
                  <a16:creationId xmlns:a16="http://schemas.microsoft.com/office/drawing/2014/main" xmlns="" id="{6A1CCBC1-866B-3D4D-9B40-FD849F633FCC}"/>
                </a:ext>
              </a:extLst>
            </p:cNvPr>
            <p:cNvSpPr>
              <a:spLocks/>
            </p:cNvSpPr>
            <p:nvPr/>
          </p:nvSpPr>
          <p:spPr bwMode="auto">
            <a:xfrm>
              <a:off x="3206" y="3550"/>
              <a:ext cx="39" cy="30"/>
            </a:xfrm>
            <a:custGeom>
              <a:avLst/>
              <a:gdLst>
                <a:gd name="T0" fmla="*/ 0 w 39"/>
                <a:gd name="T1" fmla="*/ 14 h 30"/>
                <a:gd name="T2" fmla="*/ 0 w 39"/>
                <a:gd name="T3" fmla="*/ 14 h 30"/>
                <a:gd name="T4" fmla="*/ 3 w 39"/>
                <a:gd name="T5" fmla="*/ 21 h 30"/>
                <a:gd name="T6" fmla="*/ 7 w 39"/>
                <a:gd name="T7" fmla="*/ 25 h 30"/>
                <a:gd name="T8" fmla="*/ 14 w 39"/>
                <a:gd name="T9" fmla="*/ 28 h 30"/>
                <a:gd name="T10" fmla="*/ 21 w 39"/>
                <a:gd name="T11" fmla="*/ 30 h 30"/>
                <a:gd name="T12" fmla="*/ 21 w 39"/>
                <a:gd name="T13" fmla="*/ 30 h 30"/>
                <a:gd name="T14" fmla="*/ 27 w 39"/>
                <a:gd name="T15" fmla="*/ 28 h 30"/>
                <a:gd name="T16" fmla="*/ 34 w 39"/>
                <a:gd name="T17" fmla="*/ 25 h 30"/>
                <a:gd name="T18" fmla="*/ 36 w 39"/>
                <a:gd name="T19" fmla="*/ 21 h 30"/>
                <a:gd name="T20" fmla="*/ 39 w 39"/>
                <a:gd name="T21" fmla="*/ 14 h 30"/>
                <a:gd name="T22" fmla="*/ 39 w 39"/>
                <a:gd name="T23" fmla="*/ 14 h 30"/>
                <a:gd name="T24" fmla="*/ 36 w 39"/>
                <a:gd name="T25" fmla="*/ 10 h 30"/>
                <a:gd name="T26" fmla="*/ 32 w 39"/>
                <a:gd name="T27" fmla="*/ 5 h 30"/>
                <a:gd name="T28" fmla="*/ 25 w 39"/>
                <a:gd name="T29" fmla="*/ 0 h 30"/>
                <a:gd name="T30" fmla="*/ 18 w 39"/>
                <a:gd name="T31" fmla="*/ 0 h 30"/>
                <a:gd name="T32" fmla="*/ 18 w 39"/>
                <a:gd name="T33" fmla="*/ 0 h 30"/>
                <a:gd name="T34" fmla="*/ 12 w 39"/>
                <a:gd name="T35" fmla="*/ 3 h 30"/>
                <a:gd name="T36" fmla="*/ 5 w 39"/>
                <a:gd name="T37" fmla="*/ 5 h 30"/>
                <a:gd name="T38" fmla="*/ 3 w 39"/>
                <a:gd name="T39" fmla="*/ 10 h 30"/>
                <a:gd name="T40" fmla="*/ 0 w 3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30">
                  <a:moveTo>
                    <a:pt x="0" y="14"/>
                  </a:moveTo>
                  <a:lnTo>
                    <a:pt x="0" y="14"/>
                  </a:lnTo>
                  <a:lnTo>
                    <a:pt x="3" y="21"/>
                  </a:lnTo>
                  <a:lnTo>
                    <a:pt x="7" y="25"/>
                  </a:lnTo>
                  <a:lnTo>
                    <a:pt x="14" y="28"/>
                  </a:lnTo>
                  <a:lnTo>
                    <a:pt x="21" y="30"/>
                  </a:lnTo>
                  <a:lnTo>
                    <a:pt x="27" y="28"/>
                  </a:lnTo>
                  <a:lnTo>
                    <a:pt x="34" y="25"/>
                  </a:lnTo>
                  <a:lnTo>
                    <a:pt x="36" y="21"/>
                  </a:lnTo>
                  <a:lnTo>
                    <a:pt x="39" y="14"/>
                  </a:lnTo>
                  <a:lnTo>
                    <a:pt x="36" y="10"/>
                  </a:lnTo>
                  <a:lnTo>
                    <a:pt x="32" y="5"/>
                  </a:lnTo>
                  <a:lnTo>
                    <a:pt x="25" y="0"/>
                  </a:lnTo>
                  <a:lnTo>
                    <a:pt x="18" y="0"/>
                  </a:lnTo>
                  <a:lnTo>
                    <a:pt x="12" y="3"/>
                  </a:lnTo>
                  <a:lnTo>
                    <a:pt x="5" y="5"/>
                  </a:lnTo>
                  <a:lnTo>
                    <a:pt x="3" y="10"/>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3" name="Freeform 860">
              <a:extLst>
                <a:ext uri="{FF2B5EF4-FFF2-40B4-BE49-F238E27FC236}">
                  <a16:creationId xmlns:a16="http://schemas.microsoft.com/office/drawing/2014/main" xmlns="" id="{094B9417-3C9F-E648-A844-8198C1C6A080}"/>
                </a:ext>
              </a:extLst>
            </p:cNvPr>
            <p:cNvSpPr>
              <a:spLocks/>
            </p:cNvSpPr>
            <p:nvPr/>
          </p:nvSpPr>
          <p:spPr bwMode="auto">
            <a:xfrm>
              <a:off x="3206" y="3550"/>
              <a:ext cx="39" cy="30"/>
            </a:xfrm>
            <a:custGeom>
              <a:avLst/>
              <a:gdLst>
                <a:gd name="T0" fmla="*/ 0 w 39"/>
                <a:gd name="T1" fmla="*/ 14 h 30"/>
                <a:gd name="T2" fmla="*/ 0 w 39"/>
                <a:gd name="T3" fmla="*/ 14 h 30"/>
                <a:gd name="T4" fmla="*/ 3 w 39"/>
                <a:gd name="T5" fmla="*/ 21 h 30"/>
                <a:gd name="T6" fmla="*/ 7 w 39"/>
                <a:gd name="T7" fmla="*/ 25 h 30"/>
                <a:gd name="T8" fmla="*/ 14 w 39"/>
                <a:gd name="T9" fmla="*/ 28 h 30"/>
                <a:gd name="T10" fmla="*/ 21 w 39"/>
                <a:gd name="T11" fmla="*/ 30 h 30"/>
                <a:gd name="T12" fmla="*/ 21 w 39"/>
                <a:gd name="T13" fmla="*/ 30 h 30"/>
                <a:gd name="T14" fmla="*/ 27 w 39"/>
                <a:gd name="T15" fmla="*/ 28 h 30"/>
                <a:gd name="T16" fmla="*/ 34 w 39"/>
                <a:gd name="T17" fmla="*/ 25 h 30"/>
                <a:gd name="T18" fmla="*/ 36 w 39"/>
                <a:gd name="T19" fmla="*/ 21 h 30"/>
                <a:gd name="T20" fmla="*/ 39 w 39"/>
                <a:gd name="T21" fmla="*/ 14 h 30"/>
                <a:gd name="T22" fmla="*/ 39 w 39"/>
                <a:gd name="T23" fmla="*/ 14 h 30"/>
                <a:gd name="T24" fmla="*/ 36 w 39"/>
                <a:gd name="T25" fmla="*/ 10 h 30"/>
                <a:gd name="T26" fmla="*/ 32 w 39"/>
                <a:gd name="T27" fmla="*/ 5 h 30"/>
                <a:gd name="T28" fmla="*/ 25 w 39"/>
                <a:gd name="T29" fmla="*/ 0 h 30"/>
                <a:gd name="T30" fmla="*/ 18 w 39"/>
                <a:gd name="T31" fmla="*/ 0 h 30"/>
                <a:gd name="T32" fmla="*/ 18 w 39"/>
                <a:gd name="T33" fmla="*/ 0 h 30"/>
                <a:gd name="T34" fmla="*/ 12 w 39"/>
                <a:gd name="T35" fmla="*/ 3 h 30"/>
                <a:gd name="T36" fmla="*/ 5 w 39"/>
                <a:gd name="T37" fmla="*/ 5 h 30"/>
                <a:gd name="T38" fmla="*/ 3 w 39"/>
                <a:gd name="T39" fmla="*/ 10 h 30"/>
                <a:gd name="T40" fmla="*/ 0 w 39"/>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30">
                  <a:moveTo>
                    <a:pt x="0" y="14"/>
                  </a:moveTo>
                  <a:lnTo>
                    <a:pt x="0" y="14"/>
                  </a:lnTo>
                  <a:lnTo>
                    <a:pt x="3" y="21"/>
                  </a:lnTo>
                  <a:lnTo>
                    <a:pt x="7" y="25"/>
                  </a:lnTo>
                  <a:lnTo>
                    <a:pt x="14" y="28"/>
                  </a:lnTo>
                  <a:lnTo>
                    <a:pt x="21" y="30"/>
                  </a:lnTo>
                  <a:lnTo>
                    <a:pt x="27" y="28"/>
                  </a:lnTo>
                  <a:lnTo>
                    <a:pt x="34" y="25"/>
                  </a:lnTo>
                  <a:lnTo>
                    <a:pt x="36" y="21"/>
                  </a:lnTo>
                  <a:lnTo>
                    <a:pt x="39" y="14"/>
                  </a:lnTo>
                  <a:lnTo>
                    <a:pt x="36" y="10"/>
                  </a:lnTo>
                  <a:lnTo>
                    <a:pt x="32" y="5"/>
                  </a:lnTo>
                  <a:lnTo>
                    <a:pt x="25" y="0"/>
                  </a:lnTo>
                  <a:lnTo>
                    <a:pt x="18" y="0"/>
                  </a:lnTo>
                  <a:lnTo>
                    <a:pt x="12" y="3"/>
                  </a:lnTo>
                  <a:lnTo>
                    <a:pt x="5" y="5"/>
                  </a:lnTo>
                  <a:lnTo>
                    <a:pt x="3" y="1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4" name="Freeform 861">
              <a:extLst>
                <a:ext uri="{FF2B5EF4-FFF2-40B4-BE49-F238E27FC236}">
                  <a16:creationId xmlns:a16="http://schemas.microsoft.com/office/drawing/2014/main" xmlns="" id="{E76574CB-3002-254E-A1A8-09DF881E6DE0}"/>
                </a:ext>
              </a:extLst>
            </p:cNvPr>
            <p:cNvSpPr>
              <a:spLocks/>
            </p:cNvSpPr>
            <p:nvPr/>
          </p:nvSpPr>
          <p:spPr bwMode="auto">
            <a:xfrm>
              <a:off x="3168" y="3550"/>
              <a:ext cx="38" cy="30"/>
            </a:xfrm>
            <a:custGeom>
              <a:avLst/>
              <a:gdLst>
                <a:gd name="T0" fmla="*/ 0 w 38"/>
                <a:gd name="T1" fmla="*/ 16 h 30"/>
                <a:gd name="T2" fmla="*/ 0 w 38"/>
                <a:gd name="T3" fmla="*/ 16 h 30"/>
                <a:gd name="T4" fmla="*/ 2 w 38"/>
                <a:gd name="T5" fmla="*/ 21 h 30"/>
                <a:gd name="T6" fmla="*/ 7 w 38"/>
                <a:gd name="T7" fmla="*/ 25 h 30"/>
                <a:gd name="T8" fmla="*/ 14 w 38"/>
                <a:gd name="T9" fmla="*/ 28 h 30"/>
                <a:gd name="T10" fmla="*/ 20 w 38"/>
                <a:gd name="T11" fmla="*/ 30 h 30"/>
                <a:gd name="T12" fmla="*/ 20 w 38"/>
                <a:gd name="T13" fmla="*/ 30 h 30"/>
                <a:gd name="T14" fmla="*/ 27 w 38"/>
                <a:gd name="T15" fmla="*/ 28 h 30"/>
                <a:gd name="T16" fmla="*/ 34 w 38"/>
                <a:gd name="T17" fmla="*/ 25 h 30"/>
                <a:gd name="T18" fmla="*/ 38 w 38"/>
                <a:gd name="T19" fmla="*/ 21 h 30"/>
                <a:gd name="T20" fmla="*/ 38 w 38"/>
                <a:gd name="T21" fmla="*/ 14 h 30"/>
                <a:gd name="T22" fmla="*/ 38 w 38"/>
                <a:gd name="T23" fmla="*/ 14 h 30"/>
                <a:gd name="T24" fmla="*/ 36 w 38"/>
                <a:gd name="T25" fmla="*/ 10 h 30"/>
                <a:gd name="T26" fmla="*/ 34 w 38"/>
                <a:gd name="T27" fmla="*/ 5 h 30"/>
                <a:gd name="T28" fmla="*/ 27 w 38"/>
                <a:gd name="T29" fmla="*/ 3 h 30"/>
                <a:gd name="T30" fmla="*/ 20 w 38"/>
                <a:gd name="T31" fmla="*/ 0 h 30"/>
                <a:gd name="T32" fmla="*/ 20 w 38"/>
                <a:gd name="T33" fmla="*/ 0 h 30"/>
                <a:gd name="T34" fmla="*/ 11 w 38"/>
                <a:gd name="T35" fmla="*/ 3 h 30"/>
                <a:gd name="T36" fmla="*/ 7 w 38"/>
                <a:gd name="T37" fmla="*/ 5 h 30"/>
                <a:gd name="T38" fmla="*/ 2 w 38"/>
                <a:gd name="T39" fmla="*/ 10 h 30"/>
                <a:gd name="T40" fmla="*/ 0 w 3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30">
                  <a:moveTo>
                    <a:pt x="0" y="16"/>
                  </a:moveTo>
                  <a:lnTo>
                    <a:pt x="0" y="16"/>
                  </a:lnTo>
                  <a:lnTo>
                    <a:pt x="2" y="21"/>
                  </a:lnTo>
                  <a:lnTo>
                    <a:pt x="7" y="25"/>
                  </a:lnTo>
                  <a:lnTo>
                    <a:pt x="14" y="28"/>
                  </a:lnTo>
                  <a:lnTo>
                    <a:pt x="20" y="30"/>
                  </a:lnTo>
                  <a:lnTo>
                    <a:pt x="27" y="28"/>
                  </a:lnTo>
                  <a:lnTo>
                    <a:pt x="34" y="25"/>
                  </a:lnTo>
                  <a:lnTo>
                    <a:pt x="38" y="21"/>
                  </a:lnTo>
                  <a:lnTo>
                    <a:pt x="38" y="14"/>
                  </a:lnTo>
                  <a:lnTo>
                    <a:pt x="36" y="10"/>
                  </a:lnTo>
                  <a:lnTo>
                    <a:pt x="34" y="5"/>
                  </a:lnTo>
                  <a:lnTo>
                    <a:pt x="27" y="3"/>
                  </a:lnTo>
                  <a:lnTo>
                    <a:pt x="20" y="0"/>
                  </a:lnTo>
                  <a:lnTo>
                    <a:pt x="11" y="3"/>
                  </a:lnTo>
                  <a:lnTo>
                    <a:pt x="7" y="5"/>
                  </a:lnTo>
                  <a:lnTo>
                    <a:pt x="2" y="10"/>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5" name="Freeform 862">
              <a:extLst>
                <a:ext uri="{FF2B5EF4-FFF2-40B4-BE49-F238E27FC236}">
                  <a16:creationId xmlns:a16="http://schemas.microsoft.com/office/drawing/2014/main" xmlns="" id="{70B9BC8A-8458-4042-9582-5B95B2192371}"/>
                </a:ext>
              </a:extLst>
            </p:cNvPr>
            <p:cNvSpPr>
              <a:spLocks/>
            </p:cNvSpPr>
            <p:nvPr/>
          </p:nvSpPr>
          <p:spPr bwMode="auto">
            <a:xfrm>
              <a:off x="3168" y="3550"/>
              <a:ext cx="38" cy="30"/>
            </a:xfrm>
            <a:custGeom>
              <a:avLst/>
              <a:gdLst>
                <a:gd name="T0" fmla="*/ 0 w 38"/>
                <a:gd name="T1" fmla="*/ 16 h 30"/>
                <a:gd name="T2" fmla="*/ 0 w 38"/>
                <a:gd name="T3" fmla="*/ 16 h 30"/>
                <a:gd name="T4" fmla="*/ 2 w 38"/>
                <a:gd name="T5" fmla="*/ 21 h 30"/>
                <a:gd name="T6" fmla="*/ 7 w 38"/>
                <a:gd name="T7" fmla="*/ 25 h 30"/>
                <a:gd name="T8" fmla="*/ 14 w 38"/>
                <a:gd name="T9" fmla="*/ 28 h 30"/>
                <a:gd name="T10" fmla="*/ 20 w 38"/>
                <a:gd name="T11" fmla="*/ 30 h 30"/>
                <a:gd name="T12" fmla="*/ 20 w 38"/>
                <a:gd name="T13" fmla="*/ 30 h 30"/>
                <a:gd name="T14" fmla="*/ 27 w 38"/>
                <a:gd name="T15" fmla="*/ 28 h 30"/>
                <a:gd name="T16" fmla="*/ 34 w 38"/>
                <a:gd name="T17" fmla="*/ 25 h 30"/>
                <a:gd name="T18" fmla="*/ 38 w 38"/>
                <a:gd name="T19" fmla="*/ 21 h 30"/>
                <a:gd name="T20" fmla="*/ 38 w 38"/>
                <a:gd name="T21" fmla="*/ 14 h 30"/>
                <a:gd name="T22" fmla="*/ 38 w 38"/>
                <a:gd name="T23" fmla="*/ 14 h 30"/>
                <a:gd name="T24" fmla="*/ 36 w 38"/>
                <a:gd name="T25" fmla="*/ 10 h 30"/>
                <a:gd name="T26" fmla="*/ 34 w 38"/>
                <a:gd name="T27" fmla="*/ 5 h 30"/>
                <a:gd name="T28" fmla="*/ 27 w 38"/>
                <a:gd name="T29" fmla="*/ 3 h 30"/>
                <a:gd name="T30" fmla="*/ 20 w 38"/>
                <a:gd name="T31" fmla="*/ 0 h 30"/>
                <a:gd name="T32" fmla="*/ 20 w 38"/>
                <a:gd name="T33" fmla="*/ 0 h 30"/>
                <a:gd name="T34" fmla="*/ 11 w 38"/>
                <a:gd name="T35" fmla="*/ 3 h 30"/>
                <a:gd name="T36" fmla="*/ 7 w 38"/>
                <a:gd name="T37" fmla="*/ 5 h 30"/>
                <a:gd name="T38" fmla="*/ 2 w 38"/>
                <a:gd name="T39" fmla="*/ 10 h 30"/>
                <a:gd name="T40" fmla="*/ 0 w 38"/>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30">
                  <a:moveTo>
                    <a:pt x="0" y="16"/>
                  </a:moveTo>
                  <a:lnTo>
                    <a:pt x="0" y="16"/>
                  </a:lnTo>
                  <a:lnTo>
                    <a:pt x="2" y="21"/>
                  </a:lnTo>
                  <a:lnTo>
                    <a:pt x="7" y="25"/>
                  </a:lnTo>
                  <a:lnTo>
                    <a:pt x="14" y="28"/>
                  </a:lnTo>
                  <a:lnTo>
                    <a:pt x="20" y="30"/>
                  </a:lnTo>
                  <a:lnTo>
                    <a:pt x="27" y="28"/>
                  </a:lnTo>
                  <a:lnTo>
                    <a:pt x="34" y="25"/>
                  </a:lnTo>
                  <a:lnTo>
                    <a:pt x="38" y="21"/>
                  </a:lnTo>
                  <a:lnTo>
                    <a:pt x="38" y="14"/>
                  </a:lnTo>
                  <a:lnTo>
                    <a:pt x="36" y="10"/>
                  </a:lnTo>
                  <a:lnTo>
                    <a:pt x="34" y="5"/>
                  </a:lnTo>
                  <a:lnTo>
                    <a:pt x="27" y="3"/>
                  </a:lnTo>
                  <a:lnTo>
                    <a:pt x="20" y="0"/>
                  </a:lnTo>
                  <a:lnTo>
                    <a:pt x="11" y="3"/>
                  </a:lnTo>
                  <a:lnTo>
                    <a:pt x="7" y="5"/>
                  </a:lnTo>
                  <a:lnTo>
                    <a:pt x="2" y="10"/>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6" name="Freeform 863">
              <a:extLst>
                <a:ext uri="{FF2B5EF4-FFF2-40B4-BE49-F238E27FC236}">
                  <a16:creationId xmlns:a16="http://schemas.microsoft.com/office/drawing/2014/main" xmlns="" id="{553CCA78-893E-6A43-BF9D-8F9E81291C42}"/>
                </a:ext>
              </a:extLst>
            </p:cNvPr>
            <p:cNvSpPr>
              <a:spLocks/>
            </p:cNvSpPr>
            <p:nvPr/>
          </p:nvSpPr>
          <p:spPr bwMode="auto">
            <a:xfrm>
              <a:off x="3132" y="3553"/>
              <a:ext cx="36" cy="27"/>
            </a:xfrm>
            <a:custGeom>
              <a:avLst/>
              <a:gdLst>
                <a:gd name="T0" fmla="*/ 0 w 36"/>
                <a:gd name="T1" fmla="*/ 13 h 27"/>
                <a:gd name="T2" fmla="*/ 0 w 36"/>
                <a:gd name="T3" fmla="*/ 13 h 27"/>
                <a:gd name="T4" fmla="*/ 0 w 36"/>
                <a:gd name="T5" fmla="*/ 18 h 27"/>
                <a:gd name="T6" fmla="*/ 5 w 36"/>
                <a:gd name="T7" fmla="*/ 22 h 27"/>
                <a:gd name="T8" fmla="*/ 9 w 36"/>
                <a:gd name="T9" fmla="*/ 27 h 27"/>
                <a:gd name="T10" fmla="*/ 18 w 36"/>
                <a:gd name="T11" fmla="*/ 27 h 27"/>
                <a:gd name="T12" fmla="*/ 18 w 36"/>
                <a:gd name="T13" fmla="*/ 27 h 27"/>
                <a:gd name="T14" fmla="*/ 25 w 36"/>
                <a:gd name="T15" fmla="*/ 27 h 27"/>
                <a:gd name="T16" fmla="*/ 32 w 36"/>
                <a:gd name="T17" fmla="*/ 22 h 27"/>
                <a:gd name="T18" fmla="*/ 36 w 36"/>
                <a:gd name="T19" fmla="*/ 18 h 27"/>
                <a:gd name="T20" fmla="*/ 36 w 36"/>
                <a:gd name="T21" fmla="*/ 13 h 27"/>
                <a:gd name="T22" fmla="*/ 36 w 36"/>
                <a:gd name="T23" fmla="*/ 13 h 27"/>
                <a:gd name="T24" fmla="*/ 36 w 36"/>
                <a:gd name="T25" fmla="*/ 7 h 27"/>
                <a:gd name="T26" fmla="*/ 32 w 36"/>
                <a:gd name="T27" fmla="*/ 2 h 27"/>
                <a:gd name="T28" fmla="*/ 25 w 36"/>
                <a:gd name="T29" fmla="*/ 0 h 27"/>
                <a:gd name="T30" fmla="*/ 18 w 36"/>
                <a:gd name="T31" fmla="*/ 0 h 27"/>
                <a:gd name="T32" fmla="*/ 18 w 36"/>
                <a:gd name="T33" fmla="*/ 0 h 27"/>
                <a:gd name="T34" fmla="*/ 11 w 36"/>
                <a:gd name="T35" fmla="*/ 0 h 27"/>
                <a:gd name="T36" fmla="*/ 5 w 36"/>
                <a:gd name="T37" fmla="*/ 2 h 27"/>
                <a:gd name="T38" fmla="*/ 0 w 36"/>
                <a:gd name="T39" fmla="*/ 7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5" y="22"/>
                  </a:lnTo>
                  <a:lnTo>
                    <a:pt x="9" y="27"/>
                  </a:lnTo>
                  <a:lnTo>
                    <a:pt x="18" y="27"/>
                  </a:lnTo>
                  <a:lnTo>
                    <a:pt x="25" y="27"/>
                  </a:lnTo>
                  <a:lnTo>
                    <a:pt x="32" y="22"/>
                  </a:lnTo>
                  <a:lnTo>
                    <a:pt x="36" y="18"/>
                  </a:lnTo>
                  <a:lnTo>
                    <a:pt x="36" y="13"/>
                  </a:lnTo>
                  <a:lnTo>
                    <a:pt x="36" y="7"/>
                  </a:lnTo>
                  <a:lnTo>
                    <a:pt x="32" y="2"/>
                  </a:lnTo>
                  <a:lnTo>
                    <a:pt x="25" y="0"/>
                  </a:lnTo>
                  <a:lnTo>
                    <a:pt x="18" y="0"/>
                  </a:lnTo>
                  <a:lnTo>
                    <a:pt x="11" y="0"/>
                  </a:lnTo>
                  <a:lnTo>
                    <a:pt x="5" y="2"/>
                  </a:lnTo>
                  <a:lnTo>
                    <a:pt x="0" y="7"/>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7" name="Freeform 864">
              <a:extLst>
                <a:ext uri="{FF2B5EF4-FFF2-40B4-BE49-F238E27FC236}">
                  <a16:creationId xmlns:a16="http://schemas.microsoft.com/office/drawing/2014/main" xmlns="" id="{0B21D6CD-441D-3B4F-8E37-737BE0EA95B3}"/>
                </a:ext>
              </a:extLst>
            </p:cNvPr>
            <p:cNvSpPr>
              <a:spLocks/>
            </p:cNvSpPr>
            <p:nvPr/>
          </p:nvSpPr>
          <p:spPr bwMode="auto">
            <a:xfrm>
              <a:off x="3132" y="3553"/>
              <a:ext cx="36" cy="27"/>
            </a:xfrm>
            <a:custGeom>
              <a:avLst/>
              <a:gdLst>
                <a:gd name="T0" fmla="*/ 0 w 36"/>
                <a:gd name="T1" fmla="*/ 13 h 27"/>
                <a:gd name="T2" fmla="*/ 0 w 36"/>
                <a:gd name="T3" fmla="*/ 13 h 27"/>
                <a:gd name="T4" fmla="*/ 0 w 36"/>
                <a:gd name="T5" fmla="*/ 18 h 27"/>
                <a:gd name="T6" fmla="*/ 5 w 36"/>
                <a:gd name="T7" fmla="*/ 22 h 27"/>
                <a:gd name="T8" fmla="*/ 9 w 36"/>
                <a:gd name="T9" fmla="*/ 27 h 27"/>
                <a:gd name="T10" fmla="*/ 18 w 36"/>
                <a:gd name="T11" fmla="*/ 27 h 27"/>
                <a:gd name="T12" fmla="*/ 18 w 36"/>
                <a:gd name="T13" fmla="*/ 27 h 27"/>
                <a:gd name="T14" fmla="*/ 25 w 36"/>
                <a:gd name="T15" fmla="*/ 27 h 27"/>
                <a:gd name="T16" fmla="*/ 32 w 36"/>
                <a:gd name="T17" fmla="*/ 22 h 27"/>
                <a:gd name="T18" fmla="*/ 36 w 36"/>
                <a:gd name="T19" fmla="*/ 18 h 27"/>
                <a:gd name="T20" fmla="*/ 36 w 36"/>
                <a:gd name="T21" fmla="*/ 13 h 27"/>
                <a:gd name="T22" fmla="*/ 36 w 36"/>
                <a:gd name="T23" fmla="*/ 13 h 27"/>
                <a:gd name="T24" fmla="*/ 36 w 36"/>
                <a:gd name="T25" fmla="*/ 7 h 27"/>
                <a:gd name="T26" fmla="*/ 32 w 36"/>
                <a:gd name="T27" fmla="*/ 2 h 27"/>
                <a:gd name="T28" fmla="*/ 25 w 36"/>
                <a:gd name="T29" fmla="*/ 0 h 27"/>
                <a:gd name="T30" fmla="*/ 18 w 36"/>
                <a:gd name="T31" fmla="*/ 0 h 27"/>
                <a:gd name="T32" fmla="*/ 18 w 36"/>
                <a:gd name="T33" fmla="*/ 0 h 27"/>
                <a:gd name="T34" fmla="*/ 11 w 36"/>
                <a:gd name="T35" fmla="*/ 0 h 27"/>
                <a:gd name="T36" fmla="*/ 5 w 36"/>
                <a:gd name="T37" fmla="*/ 2 h 27"/>
                <a:gd name="T38" fmla="*/ 0 w 36"/>
                <a:gd name="T39" fmla="*/ 7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5" y="22"/>
                  </a:lnTo>
                  <a:lnTo>
                    <a:pt x="9" y="27"/>
                  </a:lnTo>
                  <a:lnTo>
                    <a:pt x="18" y="27"/>
                  </a:lnTo>
                  <a:lnTo>
                    <a:pt x="25" y="27"/>
                  </a:lnTo>
                  <a:lnTo>
                    <a:pt x="32" y="22"/>
                  </a:lnTo>
                  <a:lnTo>
                    <a:pt x="36" y="18"/>
                  </a:lnTo>
                  <a:lnTo>
                    <a:pt x="36" y="13"/>
                  </a:lnTo>
                  <a:lnTo>
                    <a:pt x="36" y="7"/>
                  </a:lnTo>
                  <a:lnTo>
                    <a:pt x="32" y="2"/>
                  </a:lnTo>
                  <a:lnTo>
                    <a:pt x="25" y="0"/>
                  </a:lnTo>
                  <a:lnTo>
                    <a:pt x="18" y="0"/>
                  </a:lnTo>
                  <a:lnTo>
                    <a:pt x="11" y="0"/>
                  </a:lnTo>
                  <a:lnTo>
                    <a:pt x="5" y="2"/>
                  </a:lnTo>
                  <a:lnTo>
                    <a:pt x="0" y="7"/>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8" name="Freeform 865">
              <a:extLst>
                <a:ext uri="{FF2B5EF4-FFF2-40B4-BE49-F238E27FC236}">
                  <a16:creationId xmlns:a16="http://schemas.microsoft.com/office/drawing/2014/main" xmlns="" id="{06FA2F20-5B16-5B48-8A1A-22D7822D4BED}"/>
                </a:ext>
              </a:extLst>
            </p:cNvPr>
            <p:cNvSpPr>
              <a:spLocks/>
            </p:cNvSpPr>
            <p:nvPr/>
          </p:nvSpPr>
          <p:spPr bwMode="auto">
            <a:xfrm>
              <a:off x="3094" y="3553"/>
              <a:ext cx="36" cy="27"/>
            </a:xfrm>
            <a:custGeom>
              <a:avLst/>
              <a:gdLst>
                <a:gd name="T0" fmla="*/ 0 w 36"/>
                <a:gd name="T1" fmla="*/ 13 h 27"/>
                <a:gd name="T2" fmla="*/ 0 w 36"/>
                <a:gd name="T3" fmla="*/ 13 h 27"/>
                <a:gd name="T4" fmla="*/ 0 w 36"/>
                <a:gd name="T5" fmla="*/ 20 h 27"/>
                <a:gd name="T6" fmla="*/ 4 w 36"/>
                <a:gd name="T7" fmla="*/ 25 h 27"/>
                <a:gd name="T8" fmla="*/ 9 w 36"/>
                <a:gd name="T9" fmla="*/ 27 h 27"/>
                <a:gd name="T10" fmla="*/ 18 w 36"/>
                <a:gd name="T11" fmla="*/ 27 h 27"/>
                <a:gd name="T12" fmla="*/ 18 w 36"/>
                <a:gd name="T13" fmla="*/ 27 h 27"/>
                <a:gd name="T14" fmla="*/ 25 w 36"/>
                <a:gd name="T15" fmla="*/ 27 h 27"/>
                <a:gd name="T16" fmla="*/ 31 w 36"/>
                <a:gd name="T17" fmla="*/ 22 h 27"/>
                <a:gd name="T18" fmla="*/ 36 w 36"/>
                <a:gd name="T19" fmla="*/ 18 h 27"/>
                <a:gd name="T20" fmla="*/ 36 w 36"/>
                <a:gd name="T21" fmla="*/ 13 h 27"/>
                <a:gd name="T22" fmla="*/ 36 w 36"/>
                <a:gd name="T23" fmla="*/ 13 h 27"/>
                <a:gd name="T24" fmla="*/ 36 w 36"/>
                <a:gd name="T25" fmla="*/ 7 h 27"/>
                <a:gd name="T26" fmla="*/ 31 w 36"/>
                <a:gd name="T27" fmla="*/ 4 h 27"/>
                <a:gd name="T28" fmla="*/ 27 w 36"/>
                <a:gd name="T29" fmla="*/ 0 h 27"/>
                <a:gd name="T30" fmla="*/ 18 w 36"/>
                <a:gd name="T31" fmla="*/ 0 h 27"/>
                <a:gd name="T32" fmla="*/ 18 w 36"/>
                <a:gd name="T33" fmla="*/ 0 h 27"/>
                <a:gd name="T34" fmla="*/ 11 w 36"/>
                <a:gd name="T35" fmla="*/ 0 h 27"/>
                <a:gd name="T36" fmla="*/ 4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4" y="25"/>
                  </a:lnTo>
                  <a:lnTo>
                    <a:pt x="9" y="27"/>
                  </a:lnTo>
                  <a:lnTo>
                    <a:pt x="18" y="27"/>
                  </a:lnTo>
                  <a:lnTo>
                    <a:pt x="25" y="27"/>
                  </a:lnTo>
                  <a:lnTo>
                    <a:pt x="31" y="22"/>
                  </a:lnTo>
                  <a:lnTo>
                    <a:pt x="36" y="18"/>
                  </a:lnTo>
                  <a:lnTo>
                    <a:pt x="36" y="13"/>
                  </a:lnTo>
                  <a:lnTo>
                    <a:pt x="36" y="7"/>
                  </a:lnTo>
                  <a:lnTo>
                    <a:pt x="31" y="4"/>
                  </a:lnTo>
                  <a:lnTo>
                    <a:pt x="27" y="0"/>
                  </a:lnTo>
                  <a:lnTo>
                    <a:pt x="18" y="0"/>
                  </a:lnTo>
                  <a:lnTo>
                    <a:pt x="11" y="0"/>
                  </a:lnTo>
                  <a:lnTo>
                    <a:pt x="4"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49" name="Freeform 866">
              <a:extLst>
                <a:ext uri="{FF2B5EF4-FFF2-40B4-BE49-F238E27FC236}">
                  <a16:creationId xmlns:a16="http://schemas.microsoft.com/office/drawing/2014/main" xmlns="" id="{10FF8B88-270D-E14A-B50B-627773C88CBE}"/>
                </a:ext>
              </a:extLst>
            </p:cNvPr>
            <p:cNvSpPr>
              <a:spLocks/>
            </p:cNvSpPr>
            <p:nvPr/>
          </p:nvSpPr>
          <p:spPr bwMode="auto">
            <a:xfrm>
              <a:off x="3094" y="3553"/>
              <a:ext cx="36" cy="27"/>
            </a:xfrm>
            <a:custGeom>
              <a:avLst/>
              <a:gdLst>
                <a:gd name="T0" fmla="*/ 0 w 36"/>
                <a:gd name="T1" fmla="*/ 13 h 27"/>
                <a:gd name="T2" fmla="*/ 0 w 36"/>
                <a:gd name="T3" fmla="*/ 13 h 27"/>
                <a:gd name="T4" fmla="*/ 0 w 36"/>
                <a:gd name="T5" fmla="*/ 20 h 27"/>
                <a:gd name="T6" fmla="*/ 4 w 36"/>
                <a:gd name="T7" fmla="*/ 25 h 27"/>
                <a:gd name="T8" fmla="*/ 9 w 36"/>
                <a:gd name="T9" fmla="*/ 27 h 27"/>
                <a:gd name="T10" fmla="*/ 18 w 36"/>
                <a:gd name="T11" fmla="*/ 27 h 27"/>
                <a:gd name="T12" fmla="*/ 18 w 36"/>
                <a:gd name="T13" fmla="*/ 27 h 27"/>
                <a:gd name="T14" fmla="*/ 25 w 36"/>
                <a:gd name="T15" fmla="*/ 27 h 27"/>
                <a:gd name="T16" fmla="*/ 31 w 36"/>
                <a:gd name="T17" fmla="*/ 22 h 27"/>
                <a:gd name="T18" fmla="*/ 36 w 36"/>
                <a:gd name="T19" fmla="*/ 18 h 27"/>
                <a:gd name="T20" fmla="*/ 36 w 36"/>
                <a:gd name="T21" fmla="*/ 13 h 27"/>
                <a:gd name="T22" fmla="*/ 36 w 36"/>
                <a:gd name="T23" fmla="*/ 13 h 27"/>
                <a:gd name="T24" fmla="*/ 36 w 36"/>
                <a:gd name="T25" fmla="*/ 7 h 27"/>
                <a:gd name="T26" fmla="*/ 31 w 36"/>
                <a:gd name="T27" fmla="*/ 4 h 27"/>
                <a:gd name="T28" fmla="*/ 27 w 36"/>
                <a:gd name="T29" fmla="*/ 0 h 27"/>
                <a:gd name="T30" fmla="*/ 18 w 36"/>
                <a:gd name="T31" fmla="*/ 0 h 27"/>
                <a:gd name="T32" fmla="*/ 18 w 36"/>
                <a:gd name="T33" fmla="*/ 0 h 27"/>
                <a:gd name="T34" fmla="*/ 11 w 36"/>
                <a:gd name="T35" fmla="*/ 0 h 27"/>
                <a:gd name="T36" fmla="*/ 4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4" y="25"/>
                  </a:lnTo>
                  <a:lnTo>
                    <a:pt x="9" y="27"/>
                  </a:lnTo>
                  <a:lnTo>
                    <a:pt x="18" y="27"/>
                  </a:lnTo>
                  <a:lnTo>
                    <a:pt x="25" y="27"/>
                  </a:lnTo>
                  <a:lnTo>
                    <a:pt x="31" y="22"/>
                  </a:lnTo>
                  <a:lnTo>
                    <a:pt x="36" y="18"/>
                  </a:lnTo>
                  <a:lnTo>
                    <a:pt x="36" y="13"/>
                  </a:lnTo>
                  <a:lnTo>
                    <a:pt x="36" y="7"/>
                  </a:lnTo>
                  <a:lnTo>
                    <a:pt x="31" y="4"/>
                  </a:lnTo>
                  <a:lnTo>
                    <a:pt x="27" y="0"/>
                  </a:lnTo>
                  <a:lnTo>
                    <a:pt x="18" y="0"/>
                  </a:lnTo>
                  <a:lnTo>
                    <a:pt x="11" y="0"/>
                  </a:lnTo>
                  <a:lnTo>
                    <a:pt x="4"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0" name="Freeform 867">
              <a:extLst>
                <a:ext uri="{FF2B5EF4-FFF2-40B4-BE49-F238E27FC236}">
                  <a16:creationId xmlns:a16="http://schemas.microsoft.com/office/drawing/2014/main" xmlns="" id="{859D5051-E036-CF43-B032-743F695C14E1}"/>
                </a:ext>
              </a:extLst>
            </p:cNvPr>
            <p:cNvSpPr>
              <a:spLocks/>
            </p:cNvSpPr>
            <p:nvPr/>
          </p:nvSpPr>
          <p:spPr bwMode="auto">
            <a:xfrm>
              <a:off x="3056" y="3553"/>
              <a:ext cx="38" cy="29"/>
            </a:xfrm>
            <a:custGeom>
              <a:avLst/>
              <a:gdLst>
                <a:gd name="T0" fmla="*/ 0 w 38"/>
                <a:gd name="T1" fmla="*/ 13 h 29"/>
                <a:gd name="T2" fmla="*/ 0 w 38"/>
                <a:gd name="T3" fmla="*/ 13 h 29"/>
                <a:gd name="T4" fmla="*/ 0 w 38"/>
                <a:gd name="T5" fmla="*/ 20 h 29"/>
                <a:gd name="T6" fmla="*/ 4 w 38"/>
                <a:gd name="T7" fmla="*/ 25 h 29"/>
                <a:gd name="T8" fmla="*/ 9 w 38"/>
                <a:gd name="T9" fmla="*/ 27 h 29"/>
                <a:gd name="T10" fmla="*/ 18 w 38"/>
                <a:gd name="T11" fmla="*/ 29 h 29"/>
                <a:gd name="T12" fmla="*/ 18 w 38"/>
                <a:gd name="T13" fmla="*/ 29 h 29"/>
                <a:gd name="T14" fmla="*/ 24 w 38"/>
                <a:gd name="T15" fmla="*/ 27 h 29"/>
                <a:gd name="T16" fmla="*/ 31 w 38"/>
                <a:gd name="T17" fmla="*/ 25 h 29"/>
                <a:gd name="T18" fmla="*/ 36 w 38"/>
                <a:gd name="T19" fmla="*/ 20 h 29"/>
                <a:gd name="T20" fmla="*/ 38 w 38"/>
                <a:gd name="T21" fmla="*/ 13 h 29"/>
                <a:gd name="T22" fmla="*/ 38 w 38"/>
                <a:gd name="T23" fmla="*/ 13 h 29"/>
                <a:gd name="T24" fmla="*/ 36 w 38"/>
                <a:gd name="T25" fmla="*/ 9 h 29"/>
                <a:gd name="T26" fmla="*/ 33 w 38"/>
                <a:gd name="T27" fmla="*/ 4 h 29"/>
                <a:gd name="T28" fmla="*/ 27 w 38"/>
                <a:gd name="T29" fmla="*/ 0 h 29"/>
                <a:gd name="T30" fmla="*/ 20 w 38"/>
                <a:gd name="T31" fmla="*/ 0 h 29"/>
                <a:gd name="T32" fmla="*/ 20 w 38"/>
                <a:gd name="T33" fmla="*/ 0 h 29"/>
                <a:gd name="T34" fmla="*/ 13 w 38"/>
                <a:gd name="T35" fmla="*/ 2 h 29"/>
                <a:gd name="T36" fmla="*/ 6 w 38"/>
                <a:gd name="T37" fmla="*/ 4 h 29"/>
                <a:gd name="T38" fmla="*/ 2 w 38"/>
                <a:gd name="T39" fmla="*/ 9 h 29"/>
                <a:gd name="T40" fmla="*/ 0 w 38"/>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3"/>
                  </a:moveTo>
                  <a:lnTo>
                    <a:pt x="0" y="13"/>
                  </a:lnTo>
                  <a:lnTo>
                    <a:pt x="0" y="20"/>
                  </a:lnTo>
                  <a:lnTo>
                    <a:pt x="4" y="25"/>
                  </a:lnTo>
                  <a:lnTo>
                    <a:pt x="9" y="27"/>
                  </a:lnTo>
                  <a:lnTo>
                    <a:pt x="18" y="29"/>
                  </a:lnTo>
                  <a:lnTo>
                    <a:pt x="24" y="27"/>
                  </a:lnTo>
                  <a:lnTo>
                    <a:pt x="31" y="25"/>
                  </a:lnTo>
                  <a:lnTo>
                    <a:pt x="36" y="20"/>
                  </a:lnTo>
                  <a:lnTo>
                    <a:pt x="38" y="13"/>
                  </a:lnTo>
                  <a:lnTo>
                    <a:pt x="36" y="9"/>
                  </a:lnTo>
                  <a:lnTo>
                    <a:pt x="33" y="4"/>
                  </a:lnTo>
                  <a:lnTo>
                    <a:pt x="27" y="0"/>
                  </a:lnTo>
                  <a:lnTo>
                    <a:pt x="20" y="0"/>
                  </a:lnTo>
                  <a:lnTo>
                    <a:pt x="13" y="2"/>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1" name="Freeform 868">
              <a:extLst>
                <a:ext uri="{FF2B5EF4-FFF2-40B4-BE49-F238E27FC236}">
                  <a16:creationId xmlns:a16="http://schemas.microsoft.com/office/drawing/2014/main" xmlns="" id="{417D5B03-B3A2-2046-9C4D-713C12F1D8BE}"/>
                </a:ext>
              </a:extLst>
            </p:cNvPr>
            <p:cNvSpPr>
              <a:spLocks/>
            </p:cNvSpPr>
            <p:nvPr/>
          </p:nvSpPr>
          <p:spPr bwMode="auto">
            <a:xfrm>
              <a:off x="3056" y="3553"/>
              <a:ext cx="38" cy="29"/>
            </a:xfrm>
            <a:custGeom>
              <a:avLst/>
              <a:gdLst>
                <a:gd name="T0" fmla="*/ 0 w 38"/>
                <a:gd name="T1" fmla="*/ 13 h 29"/>
                <a:gd name="T2" fmla="*/ 0 w 38"/>
                <a:gd name="T3" fmla="*/ 13 h 29"/>
                <a:gd name="T4" fmla="*/ 0 w 38"/>
                <a:gd name="T5" fmla="*/ 20 h 29"/>
                <a:gd name="T6" fmla="*/ 4 w 38"/>
                <a:gd name="T7" fmla="*/ 25 h 29"/>
                <a:gd name="T8" fmla="*/ 9 w 38"/>
                <a:gd name="T9" fmla="*/ 27 h 29"/>
                <a:gd name="T10" fmla="*/ 18 w 38"/>
                <a:gd name="T11" fmla="*/ 29 h 29"/>
                <a:gd name="T12" fmla="*/ 18 w 38"/>
                <a:gd name="T13" fmla="*/ 29 h 29"/>
                <a:gd name="T14" fmla="*/ 24 w 38"/>
                <a:gd name="T15" fmla="*/ 27 h 29"/>
                <a:gd name="T16" fmla="*/ 31 w 38"/>
                <a:gd name="T17" fmla="*/ 25 h 29"/>
                <a:gd name="T18" fmla="*/ 36 w 38"/>
                <a:gd name="T19" fmla="*/ 20 h 29"/>
                <a:gd name="T20" fmla="*/ 38 w 38"/>
                <a:gd name="T21" fmla="*/ 13 h 29"/>
                <a:gd name="T22" fmla="*/ 38 w 38"/>
                <a:gd name="T23" fmla="*/ 13 h 29"/>
                <a:gd name="T24" fmla="*/ 36 w 38"/>
                <a:gd name="T25" fmla="*/ 9 h 29"/>
                <a:gd name="T26" fmla="*/ 33 w 38"/>
                <a:gd name="T27" fmla="*/ 4 h 29"/>
                <a:gd name="T28" fmla="*/ 27 w 38"/>
                <a:gd name="T29" fmla="*/ 0 h 29"/>
                <a:gd name="T30" fmla="*/ 20 w 38"/>
                <a:gd name="T31" fmla="*/ 0 h 29"/>
                <a:gd name="T32" fmla="*/ 20 w 38"/>
                <a:gd name="T33" fmla="*/ 0 h 29"/>
                <a:gd name="T34" fmla="*/ 13 w 38"/>
                <a:gd name="T35" fmla="*/ 2 h 29"/>
                <a:gd name="T36" fmla="*/ 6 w 38"/>
                <a:gd name="T37" fmla="*/ 4 h 29"/>
                <a:gd name="T38" fmla="*/ 2 w 38"/>
                <a:gd name="T39" fmla="*/ 9 h 29"/>
                <a:gd name="T40" fmla="*/ 0 w 38"/>
                <a:gd name="T41" fmla="*/ 13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3"/>
                  </a:moveTo>
                  <a:lnTo>
                    <a:pt x="0" y="13"/>
                  </a:lnTo>
                  <a:lnTo>
                    <a:pt x="0" y="20"/>
                  </a:lnTo>
                  <a:lnTo>
                    <a:pt x="4" y="25"/>
                  </a:lnTo>
                  <a:lnTo>
                    <a:pt x="9" y="27"/>
                  </a:lnTo>
                  <a:lnTo>
                    <a:pt x="18" y="29"/>
                  </a:lnTo>
                  <a:lnTo>
                    <a:pt x="24" y="27"/>
                  </a:lnTo>
                  <a:lnTo>
                    <a:pt x="31" y="25"/>
                  </a:lnTo>
                  <a:lnTo>
                    <a:pt x="36" y="20"/>
                  </a:lnTo>
                  <a:lnTo>
                    <a:pt x="38" y="13"/>
                  </a:lnTo>
                  <a:lnTo>
                    <a:pt x="36" y="9"/>
                  </a:lnTo>
                  <a:lnTo>
                    <a:pt x="33" y="4"/>
                  </a:lnTo>
                  <a:lnTo>
                    <a:pt x="27" y="0"/>
                  </a:lnTo>
                  <a:lnTo>
                    <a:pt x="20" y="0"/>
                  </a:lnTo>
                  <a:lnTo>
                    <a:pt x="13" y="2"/>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2" name="Freeform 869">
              <a:extLst>
                <a:ext uri="{FF2B5EF4-FFF2-40B4-BE49-F238E27FC236}">
                  <a16:creationId xmlns:a16="http://schemas.microsoft.com/office/drawing/2014/main" xmlns="" id="{1B5EB968-30C1-294F-89A7-39BEE65019D0}"/>
                </a:ext>
              </a:extLst>
            </p:cNvPr>
            <p:cNvSpPr>
              <a:spLocks/>
            </p:cNvSpPr>
            <p:nvPr/>
          </p:nvSpPr>
          <p:spPr bwMode="auto">
            <a:xfrm>
              <a:off x="3017" y="3553"/>
              <a:ext cx="39" cy="29"/>
            </a:xfrm>
            <a:custGeom>
              <a:avLst/>
              <a:gdLst>
                <a:gd name="T0" fmla="*/ 0 w 39"/>
                <a:gd name="T1" fmla="*/ 16 h 29"/>
                <a:gd name="T2" fmla="*/ 0 w 39"/>
                <a:gd name="T3" fmla="*/ 16 h 29"/>
                <a:gd name="T4" fmla="*/ 0 w 39"/>
                <a:gd name="T5" fmla="*/ 20 h 29"/>
                <a:gd name="T6" fmla="*/ 5 w 39"/>
                <a:gd name="T7" fmla="*/ 25 h 29"/>
                <a:gd name="T8" fmla="*/ 9 w 39"/>
                <a:gd name="T9" fmla="*/ 27 h 29"/>
                <a:gd name="T10" fmla="*/ 18 w 39"/>
                <a:gd name="T11" fmla="*/ 29 h 29"/>
                <a:gd name="T12" fmla="*/ 18 w 39"/>
                <a:gd name="T13" fmla="*/ 29 h 29"/>
                <a:gd name="T14" fmla="*/ 25 w 39"/>
                <a:gd name="T15" fmla="*/ 27 h 29"/>
                <a:gd name="T16" fmla="*/ 32 w 39"/>
                <a:gd name="T17" fmla="*/ 25 h 29"/>
                <a:gd name="T18" fmla="*/ 36 w 39"/>
                <a:gd name="T19" fmla="*/ 20 h 29"/>
                <a:gd name="T20" fmla="*/ 39 w 39"/>
                <a:gd name="T21" fmla="*/ 13 h 29"/>
                <a:gd name="T22" fmla="*/ 39 w 39"/>
                <a:gd name="T23" fmla="*/ 13 h 29"/>
                <a:gd name="T24" fmla="*/ 36 w 39"/>
                <a:gd name="T25" fmla="*/ 9 h 29"/>
                <a:gd name="T26" fmla="*/ 34 w 39"/>
                <a:gd name="T27" fmla="*/ 4 h 29"/>
                <a:gd name="T28" fmla="*/ 27 w 39"/>
                <a:gd name="T29" fmla="*/ 2 h 29"/>
                <a:gd name="T30" fmla="*/ 20 w 39"/>
                <a:gd name="T31" fmla="*/ 0 h 29"/>
                <a:gd name="T32" fmla="*/ 20 w 39"/>
                <a:gd name="T33" fmla="*/ 0 h 29"/>
                <a:gd name="T34" fmla="*/ 14 w 39"/>
                <a:gd name="T35" fmla="*/ 2 h 29"/>
                <a:gd name="T36" fmla="*/ 7 w 39"/>
                <a:gd name="T37" fmla="*/ 4 h 29"/>
                <a:gd name="T38" fmla="*/ 2 w 39"/>
                <a:gd name="T39" fmla="*/ 9 h 29"/>
                <a:gd name="T40" fmla="*/ 0 w 39"/>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6"/>
                  </a:moveTo>
                  <a:lnTo>
                    <a:pt x="0" y="16"/>
                  </a:lnTo>
                  <a:lnTo>
                    <a:pt x="0" y="20"/>
                  </a:lnTo>
                  <a:lnTo>
                    <a:pt x="5" y="25"/>
                  </a:lnTo>
                  <a:lnTo>
                    <a:pt x="9" y="27"/>
                  </a:lnTo>
                  <a:lnTo>
                    <a:pt x="18" y="29"/>
                  </a:lnTo>
                  <a:lnTo>
                    <a:pt x="25" y="27"/>
                  </a:lnTo>
                  <a:lnTo>
                    <a:pt x="32" y="25"/>
                  </a:lnTo>
                  <a:lnTo>
                    <a:pt x="36" y="20"/>
                  </a:lnTo>
                  <a:lnTo>
                    <a:pt x="39" y="13"/>
                  </a:lnTo>
                  <a:lnTo>
                    <a:pt x="36" y="9"/>
                  </a:lnTo>
                  <a:lnTo>
                    <a:pt x="34" y="4"/>
                  </a:lnTo>
                  <a:lnTo>
                    <a:pt x="27" y="2"/>
                  </a:lnTo>
                  <a:lnTo>
                    <a:pt x="20" y="0"/>
                  </a:lnTo>
                  <a:lnTo>
                    <a:pt x="14" y="2"/>
                  </a:lnTo>
                  <a:lnTo>
                    <a:pt x="7" y="4"/>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3" name="Freeform 870">
              <a:extLst>
                <a:ext uri="{FF2B5EF4-FFF2-40B4-BE49-F238E27FC236}">
                  <a16:creationId xmlns:a16="http://schemas.microsoft.com/office/drawing/2014/main" xmlns="" id="{49018C7A-83EA-2E42-BA64-A206296BD776}"/>
                </a:ext>
              </a:extLst>
            </p:cNvPr>
            <p:cNvSpPr>
              <a:spLocks/>
            </p:cNvSpPr>
            <p:nvPr/>
          </p:nvSpPr>
          <p:spPr bwMode="auto">
            <a:xfrm>
              <a:off x="3017" y="3553"/>
              <a:ext cx="39" cy="29"/>
            </a:xfrm>
            <a:custGeom>
              <a:avLst/>
              <a:gdLst>
                <a:gd name="T0" fmla="*/ 0 w 39"/>
                <a:gd name="T1" fmla="*/ 16 h 29"/>
                <a:gd name="T2" fmla="*/ 0 w 39"/>
                <a:gd name="T3" fmla="*/ 16 h 29"/>
                <a:gd name="T4" fmla="*/ 0 w 39"/>
                <a:gd name="T5" fmla="*/ 20 h 29"/>
                <a:gd name="T6" fmla="*/ 5 w 39"/>
                <a:gd name="T7" fmla="*/ 25 h 29"/>
                <a:gd name="T8" fmla="*/ 9 w 39"/>
                <a:gd name="T9" fmla="*/ 27 h 29"/>
                <a:gd name="T10" fmla="*/ 18 w 39"/>
                <a:gd name="T11" fmla="*/ 29 h 29"/>
                <a:gd name="T12" fmla="*/ 18 w 39"/>
                <a:gd name="T13" fmla="*/ 29 h 29"/>
                <a:gd name="T14" fmla="*/ 25 w 39"/>
                <a:gd name="T15" fmla="*/ 27 h 29"/>
                <a:gd name="T16" fmla="*/ 32 w 39"/>
                <a:gd name="T17" fmla="*/ 25 h 29"/>
                <a:gd name="T18" fmla="*/ 36 w 39"/>
                <a:gd name="T19" fmla="*/ 20 h 29"/>
                <a:gd name="T20" fmla="*/ 39 w 39"/>
                <a:gd name="T21" fmla="*/ 13 h 29"/>
                <a:gd name="T22" fmla="*/ 39 w 39"/>
                <a:gd name="T23" fmla="*/ 13 h 29"/>
                <a:gd name="T24" fmla="*/ 36 w 39"/>
                <a:gd name="T25" fmla="*/ 9 h 29"/>
                <a:gd name="T26" fmla="*/ 34 w 39"/>
                <a:gd name="T27" fmla="*/ 4 h 29"/>
                <a:gd name="T28" fmla="*/ 27 w 39"/>
                <a:gd name="T29" fmla="*/ 2 h 29"/>
                <a:gd name="T30" fmla="*/ 20 w 39"/>
                <a:gd name="T31" fmla="*/ 0 h 29"/>
                <a:gd name="T32" fmla="*/ 20 w 39"/>
                <a:gd name="T33" fmla="*/ 0 h 29"/>
                <a:gd name="T34" fmla="*/ 14 w 39"/>
                <a:gd name="T35" fmla="*/ 2 h 29"/>
                <a:gd name="T36" fmla="*/ 7 w 39"/>
                <a:gd name="T37" fmla="*/ 4 h 29"/>
                <a:gd name="T38" fmla="*/ 2 w 39"/>
                <a:gd name="T39" fmla="*/ 9 h 29"/>
                <a:gd name="T40" fmla="*/ 0 w 39"/>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6"/>
                  </a:moveTo>
                  <a:lnTo>
                    <a:pt x="0" y="16"/>
                  </a:lnTo>
                  <a:lnTo>
                    <a:pt x="0" y="20"/>
                  </a:lnTo>
                  <a:lnTo>
                    <a:pt x="5" y="25"/>
                  </a:lnTo>
                  <a:lnTo>
                    <a:pt x="9" y="27"/>
                  </a:lnTo>
                  <a:lnTo>
                    <a:pt x="18" y="29"/>
                  </a:lnTo>
                  <a:lnTo>
                    <a:pt x="25" y="27"/>
                  </a:lnTo>
                  <a:lnTo>
                    <a:pt x="32" y="25"/>
                  </a:lnTo>
                  <a:lnTo>
                    <a:pt x="36" y="20"/>
                  </a:lnTo>
                  <a:lnTo>
                    <a:pt x="39" y="13"/>
                  </a:lnTo>
                  <a:lnTo>
                    <a:pt x="36" y="9"/>
                  </a:lnTo>
                  <a:lnTo>
                    <a:pt x="34" y="4"/>
                  </a:lnTo>
                  <a:lnTo>
                    <a:pt x="27" y="2"/>
                  </a:lnTo>
                  <a:lnTo>
                    <a:pt x="20" y="0"/>
                  </a:lnTo>
                  <a:lnTo>
                    <a:pt x="14" y="2"/>
                  </a:lnTo>
                  <a:lnTo>
                    <a:pt x="7" y="4"/>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4" name="Freeform 871">
              <a:extLst>
                <a:ext uri="{FF2B5EF4-FFF2-40B4-BE49-F238E27FC236}">
                  <a16:creationId xmlns:a16="http://schemas.microsoft.com/office/drawing/2014/main" xmlns="" id="{9C392AD5-DF5B-7849-97EB-65F767183E93}"/>
                </a:ext>
              </a:extLst>
            </p:cNvPr>
            <p:cNvSpPr>
              <a:spLocks/>
            </p:cNvSpPr>
            <p:nvPr/>
          </p:nvSpPr>
          <p:spPr bwMode="auto">
            <a:xfrm>
              <a:off x="2979" y="3555"/>
              <a:ext cx="38" cy="27"/>
            </a:xfrm>
            <a:custGeom>
              <a:avLst/>
              <a:gdLst>
                <a:gd name="T0" fmla="*/ 0 w 38"/>
                <a:gd name="T1" fmla="*/ 14 h 27"/>
                <a:gd name="T2" fmla="*/ 0 w 38"/>
                <a:gd name="T3" fmla="*/ 14 h 27"/>
                <a:gd name="T4" fmla="*/ 0 w 38"/>
                <a:gd name="T5" fmla="*/ 18 h 27"/>
                <a:gd name="T6" fmla="*/ 4 w 38"/>
                <a:gd name="T7" fmla="*/ 23 h 27"/>
                <a:gd name="T8" fmla="*/ 9 w 38"/>
                <a:gd name="T9" fmla="*/ 27 h 27"/>
                <a:gd name="T10" fmla="*/ 18 w 38"/>
                <a:gd name="T11" fmla="*/ 27 h 27"/>
                <a:gd name="T12" fmla="*/ 18 w 38"/>
                <a:gd name="T13" fmla="*/ 27 h 27"/>
                <a:gd name="T14" fmla="*/ 25 w 38"/>
                <a:gd name="T15" fmla="*/ 27 h 27"/>
                <a:gd name="T16" fmla="*/ 31 w 38"/>
                <a:gd name="T17" fmla="*/ 23 h 27"/>
                <a:gd name="T18" fmla="*/ 36 w 38"/>
                <a:gd name="T19" fmla="*/ 18 h 27"/>
                <a:gd name="T20" fmla="*/ 38 w 38"/>
                <a:gd name="T21" fmla="*/ 14 h 27"/>
                <a:gd name="T22" fmla="*/ 38 w 38"/>
                <a:gd name="T23" fmla="*/ 14 h 27"/>
                <a:gd name="T24" fmla="*/ 38 w 38"/>
                <a:gd name="T25" fmla="*/ 7 h 27"/>
                <a:gd name="T26" fmla="*/ 34 w 38"/>
                <a:gd name="T27" fmla="*/ 2 h 27"/>
                <a:gd name="T28" fmla="*/ 29 w 38"/>
                <a:gd name="T29" fmla="*/ 0 h 27"/>
                <a:gd name="T30" fmla="*/ 22 w 38"/>
                <a:gd name="T31" fmla="*/ 0 h 27"/>
                <a:gd name="T32" fmla="*/ 22 w 38"/>
                <a:gd name="T33" fmla="*/ 0 h 27"/>
                <a:gd name="T34" fmla="*/ 13 w 38"/>
                <a:gd name="T35" fmla="*/ 0 h 27"/>
                <a:gd name="T36" fmla="*/ 9 w 38"/>
                <a:gd name="T37" fmla="*/ 2 h 27"/>
                <a:gd name="T38" fmla="*/ 2 w 38"/>
                <a:gd name="T39" fmla="*/ 7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0" y="18"/>
                  </a:lnTo>
                  <a:lnTo>
                    <a:pt x="4" y="23"/>
                  </a:lnTo>
                  <a:lnTo>
                    <a:pt x="9" y="27"/>
                  </a:lnTo>
                  <a:lnTo>
                    <a:pt x="18" y="27"/>
                  </a:lnTo>
                  <a:lnTo>
                    <a:pt x="25" y="27"/>
                  </a:lnTo>
                  <a:lnTo>
                    <a:pt x="31" y="23"/>
                  </a:lnTo>
                  <a:lnTo>
                    <a:pt x="36" y="18"/>
                  </a:lnTo>
                  <a:lnTo>
                    <a:pt x="38" y="14"/>
                  </a:lnTo>
                  <a:lnTo>
                    <a:pt x="38" y="7"/>
                  </a:lnTo>
                  <a:lnTo>
                    <a:pt x="34" y="2"/>
                  </a:lnTo>
                  <a:lnTo>
                    <a:pt x="29" y="0"/>
                  </a:lnTo>
                  <a:lnTo>
                    <a:pt x="22" y="0"/>
                  </a:lnTo>
                  <a:lnTo>
                    <a:pt x="13" y="0"/>
                  </a:lnTo>
                  <a:lnTo>
                    <a:pt x="9" y="2"/>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5" name="Freeform 872">
              <a:extLst>
                <a:ext uri="{FF2B5EF4-FFF2-40B4-BE49-F238E27FC236}">
                  <a16:creationId xmlns:a16="http://schemas.microsoft.com/office/drawing/2014/main" xmlns="" id="{DCC0960A-828F-7C45-BA2B-217220F3EFA2}"/>
                </a:ext>
              </a:extLst>
            </p:cNvPr>
            <p:cNvSpPr>
              <a:spLocks/>
            </p:cNvSpPr>
            <p:nvPr/>
          </p:nvSpPr>
          <p:spPr bwMode="auto">
            <a:xfrm>
              <a:off x="2979" y="3555"/>
              <a:ext cx="38" cy="27"/>
            </a:xfrm>
            <a:custGeom>
              <a:avLst/>
              <a:gdLst>
                <a:gd name="T0" fmla="*/ 0 w 38"/>
                <a:gd name="T1" fmla="*/ 14 h 27"/>
                <a:gd name="T2" fmla="*/ 0 w 38"/>
                <a:gd name="T3" fmla="*/ 14 h 27"/>
                <a:gd name="T4" fmla="*/ 0 w 38"/>
                <a:gd name="T5" fmla="*/ 18 h 27"/>
                <a:gd name="T6" fmla="*/ 4 w 38"/>
                <a:gd name="T7" fmla="*/ 23 h 27"/>
                <a:gd name="T8" fmla="*/ 9 w 38"/>
                <a:gd name="T9" fmla="*/ 27 h 27"/>
                <a:gd name="T10" fmla="*/ 18 w 38"/>
                <a:gd name="T11" fmla="*/ 27 h 27"/>
                <a:gd name="T12" fmla="*/ 18 w 38"/>
                <a:gd name="T13" fmla="*/ 27 h 27"/>
                <a:gd name="T14" fmla="*/ 25 w 38"/>
                <a:gd name="T15" fmla="*/ 27 h 27"/>
                <a:gd name="T16" fmla="*/ 31 w 38"/>
                <a:gd name="T17" fmla="*/ 23 h 27"/>
                <a:gd name="T18" fmla="*/ 36 w 38"/>
                <a:gd name="T19" fmla="*/ 18 h 27"/>
                <a:gd name="T20" fmla="*/ 38 w 38"/>
                <a:gd name="T21" fmla="*/ 14 h 27"/>
                <a:gd name="T22" fmla="*/ 38 w 38"/>
                <a:gd name="T23" fmla="*/ 14 h 27"/>
                <a:gd name="T24" fmla="*/ 38 w 38"/>
                <a:gd name="T25" fmla="*/ 7 h 27"/>
                <a:gd name="T26" fmla="*/ 34 w 38"/>
                <a:gd name="T27" fmla="*/ 2 h 27"/>
                <a:gd name="T28" fmla="*/ 29 w 38"/>
                <a:gd name="T29" fmla="*/ 0 h 27"/>
                <a:gd name="T30" fmla="*/ 22 w 38"/>
                <a:gd name="T31" fmla="*/ 0 h 27"/>
                <a:gd name="T32" fmla="*/ 22 w 38"/>
                <a:gd name="T33" fmla="*/ 0 h 27"/>
                <a:gd name="T34" fmla="*/ 13 w 38"/>
                <a:gd name="T35" fmla="*/ 0 h 27"/>
                <a:gd name="T36" fmla="*/ 9 w 38"/>
                <a:gd name="T37" fmla="*/ 2 h 27"/>
                <a:gd name="T38" fmla="*/ 2 w 38"/>
                <a:gd name="T39" fmla="*/ 7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0" y="18"/>
                  </a:lnTo>
                  <a:lnTo>
                    <a:pt x="4" y="23"/>
                  </a:lnTo>
                  <a:lnTo>
                    <a:pt x="9" y="27"/>
                  </a:lnTo>
                  <a:lnTo>
                    <a:pt x="18" y="27"/>
                  </a:lnTo>
                  <a:lnTo>
                    <a:pt x="25" y="27"/>
                  </a:lnTo>
                  <a:lnTo>
                    <a:pt x="31" y="23"/>
                  </a:lnTo>
                  <a:lnTo>
                    <a:pt x="36" y="18"/>
                  </a:lnTo>
                  <a:lnTo>
                    <a:pt x="38" y="14"/>
                  </a:lnTo>
                  <a:lnTo>
                    <a:pt x="38" y="7"/>
                  </a:lnTo>
                  <a:lnTo>
                    <a:pt x="34" y="2"/>
                  </a:lnTo>
                  <a:lnTo>
                    <a:pt x="29" y="0"/>
                  </a:lnTo>
                  <a:lnTo>
                    <a:pt x="22" y="0"/>
                  </a:lnTo>
                  <a:lnTo>
                    <a:pt x="13" y="0"/>
                  </a:lnTo>
                  <a:lnTo>
                    <a:pt x="9" y="2"/>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6" name="Freeform 873">
              <a:extLst>
                <a:ext uri="{FF2B5EF4-FFF2-40B4-BE49-F238E27FC236}">
                  <a16:creationId xmlns:a16="http://schemas.microsoft.com/office/drawing/2014/main" xmlns="" id="{7E39C9E3-7C0A-2C4A-9F4A-488428A25EE0}"/>
                </a:ext>
              </a:extLst>
            </p:cNvPr>
            <p:cNvSpPr>
              <a:spLocks/>
            </p:cNvSpPr>
            <p:nvPr/>
          </p:nvSpPr>
          <p:spPr bwMode="auto">
            <a:xfrm>
              <a:off x="2941" y="3555"/>
              <a:ext cx="38" cy="27"/>
            </a:xfrm>
            <a:custGeom>
              <a:avLst/>
              <a:gdLst>
                <a:gd name="T0" fmla="*/ 0 w 38"/>
                <a:gd name="T1" fmla="*/ 14 h 27"/>
                <a:gd name="T2" fmla="*/ 0 w 38"/>
                <a:gd name="T3" fmla="*/ 14 h 27"/>
                <a:gd name="T4" fmla="*/ 2 w 38"/>
                <a:gd name="T5" fmla="*/ 20 h 27"/>
                <a:gd name="T6" fmla="*/ 4 w 38"/>
                <a:gd name="T7" fmla="*/ 25 h 27"/>
                <a:gd name="T8" fmla="*/ 9 w 38"/>
                <a:gd name="T9" fmla="*/ 27 h 27"/>
                <a:gd name="T10" fmla="*/ 18 w 38"/>
                <a:gd name="T11" fmla="*/ 27 h 27"/>
                <a:gd name="T12" fmla="*/ 18 w 38"/>
                <a:gd name="T13" fmla="*/ 27 h 27"/>
                <a:gd name="T14" fmla="*/ 24 w 38"/>
                <a:gd name="T15" fmla="*/ 27 h 27"/>
                <a:gd name="T16" fmla="*/ 31 w 38"/>
                <a:gd name="T17" fmla="*/ 23 h 27"/>
                <a:gd name="T18" fmla="*/ 36 w 38"/>
                <a:gd name="T19" fmla="*/ 18 h 27"/>
                <a:gd name="T20" fmla="*/ 38 w 38"/>
                <a:gd name="T21" fmla="*/ 14 h 27"/>
                <a:gd name="T22" fmla="*/ 38 w 38"/>
                <a:gd name="T23" fmla="*/ 14 h 27"/>
                <a:gd name="T24" fmla="*/ 38 w 38"/>
                <a:gd name="T25" fmla="*/ 7 h 27"/>
                <a:gd name="T26" fmla="*/ 36 w 38"/>
                <a:gd name="T27" fmla="*/ 5 h 27"/>
                <a:gd name="T28" fmla="*/ 29 w 38"/>
                <a:gd name="T29" fmla="*/ 0 h 27"/>
                <a:gd name="T30" fmla="*/ 22 w 38"/>
                <a:gd name="T31" fmla="*/ 0 h 27"/>
                <a:gd name="T32" fmla="*/ 22 w 38"/>
                <a:gd name="T33" fmla="*/ 0 h 27"/>
                <a:gd name="T34" fmla="*/ 15 w 38"/>
                <a:gd name="T35" fmla="*/ 0 h 27"/>
                <a:gd name="T36" fmla="*/ 9 w 38"/>
                <a:gd name="T37" fmla="*/ 5 h 27"/>
                <a:gd name="T38" fmla="*/ 4 w 38"/>
                <a:gd name="T39" fmla="*/ 9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2" y="20"/>
                  </a:lnTo>
                  <a:lnTo>
                    <a:pt x="4" y="25"/>
                  </a:lnTo>
                  <a:lnTo>
                    <a:pt x="9" y="27"/>
                  </a:lnTo>
                  <a:lnTo>
                    <a:pt x="18" y="27"/>
                  </a:lnTo>
                  <a:lnTo>
                    <a:pt x="24" y="27"/>
                  </a:lnTo>
                  <a:lnTo>
                    <a:pt x="31" y="23"/>
                  </a:lnTo>
                  <a:lnTo>
                    <a:pt x="36" y="18"/>
                  </a:lnTo>
                  <a:lnTo>
                    <a:pt x="38" y="14"/>
                  </a:lnTo>
                  <a:lnTo>
                    <a:pt x="38" y="7"/>
                  </a:lnTo>
                  <a:lnTo>
                    <a:pt x="36" y="5"/>
                  </a:lnTo>
                  <a:lnTo>
                    <a:pt x="29" y="0"/>
                  </a:lnTo>
                  <a:lnTo>
                    <a:pt x="22" y="0"/>
                  </a:lnTo>
                  <a:lnTo>
                    <a:pt x="15" y="0"/>
                  </a:lnTo>
                  <a:lnTo>
                    <a:pt x="9" y="5"/>
                  </a:lnTo>
                  <a:lnTo>
                    <a:pt x="4"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7" name="Freeform 874">
              <a:extLst>
                <a:ext uri="{FF2B5EF4-FFF2-40B4-BE49-F238E27FC236}">
                  <a16:creationId xmlns:a16="http://schemas.microsoft.com/office/drawing/2014/main" xmlns="" id="{31491B71-EB69-7341-A842-A51F20587468}"/>
                </a:ext>
              </a:extLst>
            </p:cNvPr>
            <p:cNvSpPr>
              <a:spLocks/>
            </p:cNvSpPr>
            <p:nvPr/>
          </p:nvSpPr>
          <p:spPr bwMode="auto">
            <a:xfrm>
              <a:off x="2941" y="3555"/>
              <a:ext cx="38" cy="27"/>
            </a:xfrm>
            <a:custGeom>
              <a:avLst/>
              <a:gdLst>
                <a:gd name="T0" fmla="*/ 0 w 38"/>
                <a:gd name="T1" fmla="*/ 14 h 27"/>
                <a:gd name="T2" fmla="*/ 0 w 38"/>
                <a:gd name="T3" fmla="*/ 14 h 27"/>
                <a:gd name="T4" fmla="*/ 2 w 38"/>
                <a:gd name="T5" fmla="*/ 20 h 27"/>
                <a:gd name="T6" fmla="*/ 4 w 38"/>
                <a:gd name="T7" fmla="*/ 25 h 27"/>
                <a:gd name="T8" fmla="*/ 9 w 38"/>
                <a:gd name="T9" fmla="*/ 27 h 27"/>
                <a:gd name="T10" fmla="*/ 18 w 38"/>
                <a:gd name="T11" fmla="*/ 27 h 27"/>
                <a:gd name="T12" fmla="*/ 18 w 38"/>
                <a:gd name="T13" fmla="*/ 27 h 27"/>
                <a:gd name="T14" fmla="*/ 24 w 38"/>
                <a:gd name="T15" fmla="*/ 27 h 27"/>
                <a:gd name="T16" fmla="*/ 31 w 38"/>
                <a:gd name="T17" fmla="*/ 23 h 27"/>
                <a:gd name="T18" fmla="*/ 36 w 38"/>
                <a:gd name="T19" fmla="*/ 18 h 27"/>
                <a:gd name="T20" fmla="*/ 38 w 38"/>
                <a:gd name="T21" fmla="*/ 14 h 27"/>
                <a:gd name="T22" fmla="*/ 38 w 38"/>
                <a:gd name="T23" fmla="*/ 14 h 27"/>
                <a:gd name="T24" fmla="*/ 38 w 38"/>
                <a:gd name="T25" fmla="*/ 7 h 27"/>
                <a:gd name="T26" fmla="*/ 36 w 38"/>
                <a:gd name="T27" fmla="*/ 5 h 27"/>
                <a:gd name="T28" fmla="*/ 29 w 38"/>
                <a:gd name="T29" fmla="*/ 0 h 27"/>
                <a:gd name="T30" fmla="*/ 22 w 38"/>
                <a:gd name="T31" fmla="*/ 0 h 27"/>
                <a:gd name="T32" fmla="*/ 22 w 38"/>
                <a:gd name="T33" fmla="*/ 0 h 27"/>
                <a:gd name="T34" fmla="*/ 15 w 38"/>
                <a:gd name="T35" fmla="*/ 0 h 27"/>
                <a:gd name="T36" fmla="*/ 9 w 38"/>
                <a:gd name="T37" fmla="*/ 5 h 27"/>
                <a:gd name="T38" fmla="*/ 4 w 38"/>
                <a:gd name="T39" fmla="*/ 9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2" y="20"/>
                  </a:lnTo>
                  <a:lnTo>
                    <a:pt x="4" y="25"/>
                  </a:lnTo>
                  <a:lnTo>
                    <a:pt x="9" y="27"/>
                  </a:lnTo>
                  <a:lnTo>
                    <a:pt x="18" y="27"/>
                  </a:lnTo>
                  <a:lnTo>
                    <a:pt x="24" y="27"/>
                  </a:lnTo>
                  <a:lnTo>
                    <a:pt x="31" y="23"/>
                  </a:lnTo>
                  <a:lnTo>
                    <a:pt x="36" y="18"/>
                  </a:lnTo>
                  <a:lnTo>
                    <a:pt x="38" y="14"/>
                  </a:lnTo>
                  <a:lnTo>
                    <a:pt x="38" y="7"/>
                  </a:lnTo>
                  <a:lnTo>
                    <a:pt x="36" y="5"/>
                  </a:lnTo>
                  <a:lnTo>
                    <a:pt x="29" y="0"/>
                  </a:lnTo>
                  <a:lnTo>
                    <a:pt x="22" y="0"/>
                  </a:lnTo>
                  <a:lnTo>
                    <a:pt x="15" y="0"/>
                  </a:lnTo>
                  <a:lnTo>
                    <a:pt x="9" y="5"/>
                  </a:lnTo>
                  <a:lnTo>
                    <a:pt x="4"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8" name="Freeform 875">
              <a:extLst>
                <a:ext uri="{FF2B5EF4-FFF2-40B4-BE49-F238E27FC236}">
                  <a16:creationId xmlns:a16="http://schemas.microsoft.com/office/drawing/2014/main" xmlns="" id="{A312D63D-2D56-6644-886C-C73DEA1FD2FE}"/>
                </a:ext>
              </a:extLst>
            </p:cNvPr>
            <p:cNvSpPr>
              <a:spLocks/>
            </p:cNvSpPr>
            <p:nvPr/>
          </p:nvSpPr>
          <p:spPr bwMode="auto">
            <a:xfrm>
              <a:off x="2231" y="3564"/>
              <a:ext cx="47" cy="29"/>
            </a:xfrm>
            <a:custGeom>
              <a:avLst/>
              <a:gdLst>
                <a:gd name="T0" fmla="*/ 5 w 47"/>
                <a:gd name="T1" fmla="*/ 16 h 29"/>
                <a:gd name="T2" fmla="*/ 5 w 47"/>
                <a:gd name="T3" fmla="*/ 16 h 29"/>
                <a:gd name="T4" fmla="*/ 0 w 47"/>
                <a:gd name="T5" fmla="*/ 20 h 29"/>
                <a:gd name="T6" fmla="*/ 2 w 47"/>
                <a:gd name="T7" fmla="*/ 25 h 29"/>
                <a:gd name="T8" fmla="*/ 5 w 47"/>
                <a:gd name="T9" fmla="*/ 27 h 29"/>
                <a:gd name="T10" fmla="*/ 11 w 47"/>
                <a:gd name="T11" fmla="*/ 29 h 29"/>
                <a:gd name="T12" fmla="*/ 11 w 47"/>
                <a:gd name="T13" fmla="*/ 29 h 29"/>
                <a:gd name="T14" fmla="*/ 20 w 47"/>
                <a:gd name="T15" fmla="*/ 27 h 29"/>
                <a:gd name="T16" fmla="*/ 32 w 47"/>
                <a:gd name="T17" fmla="*/ 25 h 29"/>
                <a:gd name="T18" fmla="*/ 38 w 47"/>
                <a:gd name="T19" fmla="*/ 20 h 29"/>
                <a:gd name="T20" fmla="*/ 45 w 47"/>
                <a:gd name="T21" fmla="*/ 14 h 29"/>
                <a:gd name="T22" fmla="*/ 45 w 47"/>
                <a:gd name="T23" fmla="*/ 14 h 29"/>
                <a:gd name="T24" fmla="*/ 47 w 47"/>
                <a:gd name="T25" fmla="*/ 9 h 29"/>
                <a:gd name="T26" fmla="*/ 47 w 47"/>
                <a:gd name="T27" fmla="*/ 5 h 29"/>
                <a:gd name="T28" fmla="*/ 43 w 47"/>
                <a:gd name="T29" fmla="*/ 2 h 29"/>
                <a:gd name="T30" fmla="*/ 36 w 47"/>
                <a:gd name="T31" fmla="*/ 0 h 29"/>
                <a:gd name="T32" fmla="*/ 36 w 47"/>
                <a:gd name="T33" fmla="*/ 0 h 29"/>
                <a:gd name="T34" fmla="*/ 27 w 47"/>
                <a:gd name="T35" fmla="*/ 2 h 29"/>
                <a:gd name="T36" fmla="*/ 18 w 47"/>
                <a:gd name="T37" fmla="*/ 5 h 29"/>
                <a:gd name="T38" fmla="*/ 11 w 47"/>
                <a:gd name="T39" fmla="*/ 9 h 29"/>
                <a:gd name="T40" fmla="*/ 5 w 47"/>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9">
                  <a:moveTo>
                    <a:pt x="5" y="16"/>
                  </a:moveTo>
                  <a:lnTo>
                    <a:pt x="5" y="16"/>
                  </a:lnTo>
                  <a:lnTo>
                    <a:pt x="0" y="20"/>
                  </a:lnTo>
                  <a:lnTo>
                    <a:pt x="2" y="25"/>
                  </a:lnTo>
                  <a:lnTo>
                    <a:pt x="5" y="27"/>
                  </a:lnTo>
                  <a:lnTo>
                    <a:pt x="11" y="29"/>
                  </a:lnTo>
                  <a:lnTo>
                    <a:pt x="20" y="27"/>
                  </a:lnTo>
                  <a:lnTo>
                    <a:pt x="32" y="25"/>
                  </a:lnTo>
                  <a:lnTo>
                    <a:pt x="38" y="20"/>
                  </a:lnTo>
                  <a:lnTo>
                    <a:pt x="45" y="14"/>
                  </a:lnTo>
                  <a:lnTo>
                    <a:pt x="47" y="9"/>
                  </a:lnTo>
                  <a:lnTo>
                    <a:pt x="47" y="5"/>
                  </a:lnTo>
                  <a:lnTo>
                    <a:pt x="43" y="2"/>
                  </a:lnTo>
                  <a:lnTo>
                    <a:pt x="36" y="0"/>
                  </a:lnTo>
                  <a:lnTo>
                    <a:pt x="27" y="2"/>
                  </a:lnTo>
                  <a:lnTo>
                    <a:pt x="18" y="5"/>
                  </a:lnTo>
                  <a:lnTo>
                    <a:pt x="11"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59" name="Freeform 876">
              <a:extLst>
                <a:ext uri="{FF2B5EF4-FFF2-40B4-BE49-F238E27FC236}">
                  <a16:creationId xmlns:a16="http://schemas.microsoft.com/office/drawing/2014/main" xmlns="" id="{E4CE6AB1-9188-064B-B369-CCC1CB9F7158}"/>
                </a:ext>
              </a:extLst>
            </p:cNvPr>
            <p:cNvSpPr>
              <a:spLocks/>
            </p:cNvSpPr>
            <p:nvPr/>
          </p:nvSpPr>
          <p:spPr bwMode="auto">
            <a:xfrm>
              <a:off x="2231" y="3564"/>
              <a:ext cx="47" cy="29"/>
            </a:xfrm>
            <a:custGeom>
              <a:avLst/>
              <a:gdLst>
                <a:gd name="T0" fmla="*/ 5 w 47"/>
                <a:gd name="T1" fmla="*/ 16 h 29"/>
                <a:gd name="T2" fmla="*/ 5 w 47"/>
                <a:gd name="T3" fmla="*/ 16 h 29"/>
                <a:gd name="T4" fmla="*/ 0 w 47"/>
                <a:gd name="T5" fmla="*/ 20 h 29"/>
                <a:gd name="T6" fmla="*/ 2 w 47"/>
                <a:gd name="T7" fmla="*/ 25 h 29"/>
                <a:gd name="T8" fmla="*/ 5 w 47"/>
                <a:gd name="T9" fmla="*/ 27 h 29"/>
                <a:gd name="T10" fmla="*/ 11 w 47"/>
                <a:gd name="T11" fmla="*/ 29 h 29"/>
                <a:gd name="T12" fmla="*/ 11 w 47"/>
                <a:gd name="T13" fmla="*/ 29 h 29"/>
                <a:gd name="T14" fmla="*/ 20 w 47"/>
                <a:gd name="T15" fmla="*/ 27 h 29"/>
                <a:gd name="T16" fmla="*/ 32 w 47"/>
                <a:gd name="T17" fmla="*/ 25 h 29"/>
                <a:gd name="T18" fmla="*/ 38 w 47"/>
                <a:gd name="T19" fmla="*/ 20 h 29"/>
                <a:gd name="T20" fmla="*/ 45 w 47"/>
                <a:gd name="T21" fmla="*/ 14 h 29"/>
                <a:gd name="T22" fmla="*/ 45 w 47"/>
                <a:gd name="T23" fmla="*/ 14 h 29"/>
                <a:gd name="T24" fmla="*/ 47 w 47"/>
                <a:gd name="T25" fmla="*/ 9 h 29"/>
                <a:gd name="T26" fmla="*/ 47 w 47"/>
                <a:gd name="T27" fmla="*/ 5 h 29"/>
                <a:gd name="T28" fmla="*/ 43 w 47"/>
                <a:gd name="T29" fmla="*/ 2 h 29"/>
                <a:gd name="T30" fmla="*/ 36 w 47"/>
                <a:gd name="T31" fmla="*/ 0 h 29"/>
                <a:gd name="T32" fmla="*/ 36 w 47"/>
                <a:gd name="T33" fmla="*/ 0 h 29"/>
                <a:gd name="T34" fmla="*/ 27 w 47"/>
                <a:gd name="T35" fmla="*/ 2 h 29"/>
                <a:gd name="T36" fmla="*/ 18 w 47"/>
                <a:gd name="T37" fmla="*/ 5 h 29"/>
                <a:gd name="T38" fmla="*/ 11 w 47"/>
                <a:gd name="T39" fmla="*/ 9 h 29"/>
                <a:gd name="T40" fmla="*/ 5 w 47"/>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9">
                  <a:moveTo>
                    <a:pt x="5" y="16"/>
                  </a:moveTo>
                  <a:lnTo>
                    <a:pt x="5" y="16"/>
                  </a:lnTo>
                  <a:lnTo>
                    <a:pt x="0" y="20"/>
                  </a:lnTo>
                  <a:lnTo>
                    <a:pt x="2" y="25"/>
                  </a:lnTo>
                  <a:lnTo>
                    <a:pt x="5" y="27"/>
                  </a:lnTo>
                  <a:lnTo>
                    <a:pt x="11" y="29"/>
                  </a:lnTo>
                  <a:lnTo>
                    <a:pt x="20" y="27"/>
                  </a:lnTo>
                  <a:lnTo>
                    <a:pt x="32" y="25"/>
                  </a:lnTo>
                  <a:lnTo>
                    <a:pt x="38" y="20"/>
                  </a:lnTo>
                  <a:lnTo>
                    <a:pt x="45" y="14"/>
                  </a:lnTo>
                  <a:lnTo>
                    <a:pt x="47" y="9"/>
                  </a:lnTo>
                  <a:lnTo>
                    <a:pt x="47" y="5"/>
                  </a:lnTo>
                  <a:lnTo>
                    <a:pt x="43" y="2"/>
                  </a:lnTo>
                  <a:lnTo>
                    <a:pt x="36" y="0"/>
                  </a:lnTo>
                  <a:lnTo>
                    <a:pt x="27" y="2"/>
                  </a:lnTo>
                  <a:lnTo>
                    <a:pt x="18" y="5"/>
                  </a:lnTo>
                  <a:lnTo>
                    <a:pt x="11"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0" name="Freeform 877">
              <a:extLst>
                <a:ext uri="{FF2B5EF4-FFF2-40B4-BE49-F238E27FC236}">
                  <a16:creationId xmlns:a16="http://schemas.microsoft.com/office/drawing/2014/main" xmlns="" id="{EA10BB71-8A60-5E46-8818-83F8CC3A4A84}"/>
                </a:ext>
              </a:extLst>
            </p:cNvPr>
            <p:cNvSpPr>
              <a:spLocks/>
            </p:cNvSpPr>
            <p:nvPr/>
          </p:nvSpPr>
          <p:spPr bwMode="auto">
            <a:xfrm>
              <a:off x="2191" y="3566"/>
              <a:ext cx="47" cy="27"/>
            </a:xfrm>
            <a:custGeom>
              <a:avLst/>
              <a:gdLst>
                <a:gd name="T0" fmla="*/ 2 w 47"/>
                <a:gd name="T1" fmla="*/ 14 h 27"/>
                <a:gd name="T2" fmla="*/ 2 w 47"/>
                <a:gd name="T3" fmla="*/ 14 h 27"/>
                <a:gd name="T4" fmla="*/ 0 w 47"/>
                <a:gd name="T5" fmla="*/ 18 h 27"/>
                <a:gd name="T6" fmla="*/ 0 w 47"/>
                <a:gd name="T7" fmla="*/ 23 h 27"/>
                <a:gd name="T8" fmla="*/ 4 w 47"/>
                <a:gd name="T9" fmla="*/ 27 h 27"/>
                <a:gd name="T10" fmla="*/ 11 w 47"/>
                <a:gd name="T11" fmla="*/ 27 h 27"/>
                <a:gd name="T12" fmla="*/ 11 w 47"/>
                <a:gd name="T13" fmla="*/ 27 h 27"/>
                <a:gd name="T14" fmla="*/ 20 w 47"/>
                <a:gd name="T15" fmla="*/ 25 h 27"/>
                <a:gd name="T16" fmla="*/ 29 w 47"/>
                <a:gd name="T17" fmla="*/ 23 h 27"/>
                <a:gd name="T18" fmla="*/ 38 w 47"/>
                <a:gd name="T19" fmla="*/ 18 h 27"/>
                <a:gd name="T20" fmla="*/ 45 w 47"/>
                <a:gd name="T21" fmla="*/ 14 h 27"/>
                <a:gd name="T22" fmla="*/ 45 w 47"/>
                <a:gd name="T23" fmla="*/ 14 h 27"/>
                <a:gd name="T24" fmla="*/ 47 w 47"/>
                <a:gd name="T25" fmla="*/ 7 h 27"/>
                <a:gd name="T26" fmla="*/ 47 w 47"/>
                <a:gd name="T27" fmla="*/ 3 h 27"/>
                <a:gd name="T28" fmla="*/ 42 w 47"/>
                <a:gd name="T29" fmla="*/ 0 h 27"/>
                <a:gd name="T30" fmla="*/ 36 w 47"/>
                <a:gd name="T31" fmla="*/ 0 h 27"/>
                <a:gd name="T32" fmla="*/ 36 w 47"/>
                <a:gd name="T33" fmla="*/ 0 h 27"/>
                <a:gd name="T34" fmla="*/ 27 w 47"/>
                <a:gd name="T35" fmla="*/ 0 h 27"/>
                <a:gd name="T36" fmla="*/ 18 w 47"/>
                <a:gd name="T37" fmla="*/ 3 h 27"/>
                <a:gd name="T38" fmla="*/ 9 w 47"/>
                <a:gd name="T39" fmla="*/ 7 h 27"/>
                <a:gd name="T40" fmla="*/ 2 w 4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2" y="14"/>
                  </a:moveTo>
                  <a:lnTo>
                    <a:pt x="2" y="14"/>
                  </a:lnTo>
                  <a:lnTo>
                    <a:pt x="0" y="18"/>
                  </a:lnTo>
                  <a:lnTo>
                    <a:pt x="0" y="23"/>
                  </a:lnTo>
                  <a:lnTo>
                    <a:pt x="4" y="27"/>
                  </a:lnTo>
                  <a:lnTo>
                    <a:pt x="11" y="27"/>
                  </a:lnTo>
                  <a:lnTo>
                    <a:pt x="20" y="25"/>
                  </a:lnTo>
                  <a:lnTo>
                    <a:pt x="29" y="23"/>
                  </a:lnTo>
                  <a:lnTo>
                    <a:pt x="38" y="18"/>
                  </a:lnTo>
                  <a:lnTo>
                    <a:pt x="45" y="14"/>
                  </a:lnTo>
                  <a:lnTo>
                    <a:pt x="47" y="7"/>
                  </a:lnTo>
                  <a:lnTo>
                    <a:pt x="47" y="3"/>
                  </a:lnTo>
                  <a:lnTo>
                    <a:pt x="42" y="0"/>
                  </a:lnTo>
                  <a:lnTo>
                    <a:pt x="36" y="0"/>
                  </a:lnTo>
                  <a:lnTo>
                    <a:pt x="27" y="0"/>
                  </a:lnTo>
                  <a:lnTo>
                    <a:pt x="18" y="3"/>
                  </a:lnTo>
                  <a:lnTo>
                    <a:pt x="9" y="7"/>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1" name="Freeform 878">
              <a:extLst>
                <a:ext uri="{FF2B5EF4-FFF2-40B4-BE49-F238E27FC236}">
                  <a16:creationId xmlns:a16="http://schemas.microsoft.com/office/drawing/2014/main" xmlns="" id="{B9094D6C-54B1-0549-A2A4-13DD228CB873}"/>
                </a:ext>
              </a:extLst>
            </p:cNvPr>
            <p:cNvSpPr>
              <a:spLocks/>
            </p:cNvSpPr>
            <p:nvPr/>
          </p:nvSpPr>
          <p:spPr bwMode="auto">
            <a:xfrm>
              <a:off x="2191" y="3566"/>
              <a:ext cx="47" cy="27"/>
            </a:xfrm>
            <a:custGeom>
              <a:avLst/>
              <a:gdLst>
                <a:gd name="T0" fmla="*/ 2 w 47"/>
                <a:gd name="T1" fmla="*/ 14 h 27"/>
                <a:gd name="T2" fmla="*/ 2 w 47"/>
                <a:gd name="T3" fmla="*/ 14 h 27"/>
                <a:gd name="T4" fmla="*/ 0 w 47"/>
                <a:gd name="T5" fmla="*/ 18 h 27"/>
                <a:gd name="T6" fmla="*/ 0 w 47"/>
                <a:gd name="T7" fmla="*/ 23 h 27"/>
                <a:gd name="T8" fmla="*/ 4 w 47"/>
                <a:gd name="T9" fmla="*/ 27 h 27"/>
                <a:gd name="T10" fmla="*/ 11 w 47"/>
                <a:gd name="T11" fmla="*/ 27 h 27"/>
                <a:gd name="T12" fmla="*/ 11 w 47"/>
                <a:gd name="T13" fmla="*/ 27 h 27"/>
                <a:gd name="T14" fmla="*/ 20 w 47"/>
                <a:gd name="T15" fmla="*/ 25 h 27"/>
                <a:gd name="T16" fmla="*/ 29 w 47"/>
                <a:gd name="T17" fmla="*/ 23 h 27"/>
                <a:gd name="T18" fmla="*/ 38 w 47"/>
                <a:gd name="T19" fmla="*/ 18 h 27"/>
                <a:gd name="T20" fmla="*/ 45 w 47"/>
                <a:gd name="T21" fmla="*/ 14 h 27"/>
                <a:gd name="T22" fmla="*/ 45 w 47"/>
                <a:gd name="T23" fmla="*/ 14 h 27"/>
                <a:gd name="T24" fmla="*/ 47 w 47"/>
                <a:gd name="T25" fmla="*/ 7 h 27"/>
                <a:gd name="T26" fmla="*/ 47 w 47"/>
                <a:gd name="T27" fmla="*/ 3 h 27"/>
                <a:gd name="T28" fmla="*/ 42 w 47"/>
                <a:gd name="T29" fmla="*/ 0 h 27"/>
                <a:gd name="T30" fmla="*/ 36 w 47"/>
                <a:gd name="T31" fmla="*/ 0 h 27"/>
                <a:gd name="T32" fmla="*/ 36 w 47"/>
                <a:gd name="T33" fmla="*/ 0 h 27"/>
                <a:gd name="T34" fmla="*/ 27 w 47"/>
                <a:gd name="T35" fmla="*/ 0 h 27"/>
                <a:gd name="T36" fmla="*/ 18 w 47"/>
                <a:gd name="T37" fmla="*/ 3 h 27"/>
                <a:gd name="T38" fmla="*/ 9 w 47"/>
                <a:gd name="T39" fmla="*/ 7 h 27"/>
                <a:gd name="T40" fmla="*/ 2 w 4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2" y="14"/>
                  </a:moveTo>
                  <a:lnTo>
                    <a:pt x="2" y="14"/>
                  </a:lnTo>
                  <a:lnTo>
                    <a:pt x="0" y="18"/>
                  </a:lnTo>
                  <a:lnTo>
                    <a:pt x="0" y="23"/>
                  </a:lnTo>
                  <a:lnTo>
                    <a:pt x="4" y="27"/>
                  </a:lnTo>
                  <a:lnTo>
                    <a:pt x="11" y="27"/>
                  </a:lnTo>
                  <a:lnTo>
                    <a:pt x="20" y="25"/>
                  </a:lnTo>
                  <a:lnTo>
                    <a:pt x="29" y="23"/>
                  </a:lnTo>
                  <a:lnTo>
                    <a:pt x="38" y="18"/>
                  </a:lnTo>
                  <a:lnTo>
                    <a:pt x="45" y="14"/>
                  </a:lnTo>
                  <a:lnTo>
                    <a:pt x="47" y="7"/>
                  </a:lnTo>
                  <a:lnTo>
                    <a:pt x="47" y="3"/>
                  </a:lnTo>
                  <a:lnTo>
                    <a:pt x="42" y="0"/>
                  </a:lnTo>
                  <a:lnTo>
                    <a:pt x="36" y="0"/>
                  </a:lnTo>
                  <a:lnTo>
                    <a:pt x="27" y="0"/>
                  </a:lnTo>
                  <a:lnTo>
                    <a:pt x="18" y="3"/>
                  </a:lnTo>
                  <a:lnTo>
                    <a:pt x="9" y="7"/>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2" name="Freeform 879">
              <a:extLst>
                <a:ext uri="{FF2B5EF4-FFF2-40B4-BE49-F238E27FC236}">
                  <a16:creationId xmlns:a16="http://schemas.microsoft.com/office/drawing/2014/main" xmlns="" id="{EFA5F3E2-A245-7C46-9777-86DB00EFB707}"/>
                </a:ext>
              </a:extLst>
            </p:cNvPr>
            <p:cNvSpPr>
              <a:spLocks/>
            </p:cNvSpPr>
            <p:nvPr/>
          </p:nvSpPr>
          <p:spPr bwMode="auto">
            <a:xfrm>
              <a:off x="2148" y="3566"/>
              <a:ext cx="49" cy="27"/>
            </a:xfrm>
            <a:custGeom>
              <a:avLst/>
              <a:gdLst>
                <a:gd name="T0" fmla="*/ 4 w 49"/>
                <a:gd name="T1" fmla="*/ 14 h 27"/>
                <a:gd name="T2" fmla="*/ 4 w 49"/>
                <a:gd name="T3" fmla="*/ 14 h 27"/>
                <a:gd name="T4" fmla="*/ 0 w 49"/>
                <a:gd name="T5" fmla="*/ 18 h 27"/>
                <a:gd name="T6" fmla="*/ 0 w 49"/>
                <a:gd name="T7" fmla="*/ 23 h 27"/>
                <a:gd name="T8" fmla="*/ 4 w 49"/>
                <a:gd name="T9" fmla="*/ 27 h 27"/>
                <a:gd name="T10" fmla="*/ 11 w 49"/>
                <a:gd name="T11" fmla="*/ 27 h 27"/>
                <a:gd name="T12" fmla="*/ 11 w 49"/>
                <a:gd name="T13" fmla="*/ 27 h 27"/>
                <a:gd name="T14" fmla="*/ 20 w 49"/>
                <a:gd name="T15" fmla="*/ 27 h 27"/>
                <a:gd name="T16" fmla="*/ 29 w 49"/>
                <a:gd name="T17" fmla="*/ 23 h 27"/>
                <a:gd name="T18" fmla="*/ 38 w 49"/>
                <a:gd name="T19" fmla="*/ 18 h 27"/>
                <a:gd name="T20" fmla="*/ 45 w 49"/>
                <a:gd name="T21" fmla="*/ 14 h 27"/>
                <a:gd name="T22" fmla="*/ 45 w 49"/>
                <a:gd name="T23" fmla="*/ 14 h 27"/>
                <a:gd name="T24" fmla="*/ 49 w 49"/>
                <a:gd name="T25" fmla="*/ 7 h 27"/>
                <a:gd name="T26" fmla="*/ 47 w 49"/>
                <a:gd name="T27" fmla="*/ 3 h 27"/>
                <a:gd name="T28" fmla="*/ 45 w 49"/>
                <a:gd name="T29" fmla="*/ 0 h 27"/>
                <a:gd name="T30" fmla="*/ 38 w 49"/>
                <a:gd name="T31" fmla="*/ 0 h 27"/>
                <a:gd name="T32" fmla="*/ 38 w 49"/>
                <a:gd name="T33" fmla="*/ 0 h 27"/>
                <a:gd name="T34" fmla="*/ 29 w 49"/>
                <a:gd name="T35" fmla="*/ 0 h 27"/>
                <a:gd name="T36" fmla="*/ 18 w 49"/>
                <a:gd name="T37" fmla="*/ 5 h 27"/>
                <a:gd name="T38" fmla="*/ 11 w 49"/>
                <a:gd name="T39" fmla="*/ 9 h 27"/>
                <a:gd name="T40" fmla="*/ 4 w 4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4"/>
                  </a:moveTo>
                  <a:lnTo>
                    <a:pt x="4" y="14"/>
                  </a:lnTo>
                  <a:lnTo>
                    <a:pt x="0" y="18"/>
                  </a:lnTo>
                  <a:lnTo>
                    <a:pt x="0" y="23"/>
                  </a:lnTo>
                  <a:lnTo>
                    <a:pt x="4" y="27"/>
                  </a:lnTo>
                  <a:lnTo>
                    <a:pt x="11" y="27"/>
                  </a:lnTo>
                  <a:lnTo>
                    <a:pt x="20" y="27"/>
                  </a:lnTo>
                  <a:lnTo>
                    <a:pt x="29" y="23"/>
                  </a:lnTo>
                  <a:lnTo>
                    <a:pt x="38" y="18"/>
                  </a:lnTo>
                  <a:lnTo>
                    <a:pt x="45" y="14"/>
                  </a:lnTo>
                  <a:lnTo>
                    <a:pt x="49" y="7"/>
                  </a:lnTo>
                  <a:lnTo>
                    <a:pt x="47" y="3"/>
                  </a:lnTo>
                  <a:lnTo>
                    <a:pt x="45" y="0"/>
                  </a:lnTo>
                  <a:lnTo>
                    <a:pt x="38" y="0"/>
                  </a:lnTo>
                  <a:lnTo>
                    <a:pt x="29" y="0"/>
                  </a:lnTo>
                  <a:lnTo>
                    <a:pt x="18"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3" name="Freeform 880">
              <a:extLst>
                <a:ext uri="{FF2B5EF4-FFF2-40B4-BE49-F238E27FC236}">
                  <a16:creationId xmlns:a16="http://schemas.microsoft.com/office/drawing/2014/main" xmlns="" id="{F59CBA8D-2691-2449-843F-48DA14DD1340}"/>
                </a:ext>
              </a:extLst>
            </p:cNvPr>
            <p:cNvSpPr>
              <a:spLocks/>
            </p:cNvSpPr>
            <p:nvPr/>
          </p:nvSpPr>
          <p:spPr bwMode="auto">
            <a:xfrm>
              <a:off x="2148" y="3566"/>
              <a:ext cx="49" cy="27"/>
            </a:xfrm>
            <a:custGeom>
              <a:avLst/>
              <a:gdLst>
                <a:gd name="T0" fmla="*/ 4 w 49"/>
                <a:gd name="T1" fmla="*/ 14 h 27"/>
                <a:gd name="T2" fmla="*/ 4 w 49"/>
                <a:gd name="T3" fmla="*/ 14 h 27"/>
                <a:gd name="T4" fmla="*/ 0 w 49"/>
                <a:gd name="T5" fmla="*/ 18 h 27"/>
                <a:gd name="T6" fmla="*/ 0 w 49"/>
                <a:gd name="T7" fmla="*/ 23 h 27"/>
                <a:gd name="T8" fmla="*/ 4 w 49"/>
                <a:gd name="T9" fmla="*/ 27 h 27"/>
                <a:gd name="T10" fmla="*/ 11 w 49"/>
                <a:gd name="T11" fmla="*/ 27 h 27"/>
                <a:gd name="T12" fmla="*/ 11 w 49"/>
                <a:gd name="T13" fmla="*/ 27 h 27"/>
                <a:gd name="T14" fmla="*/ 20 w 49"/>
                <a:gd name="T15" fmla="*/ 27 h 27"/>
                <a:gd name="T16" fmla="*/ 29 w 49"/>
                <a:gd name="T17" fmla="*/ 23 h 27"/>
                <a:gd name="T18" fmla="*/ 38 w 49"/>
                <a:gd name="T19" fmla="*/ 18 h 27"/>
                <a:gd name="T20" fmla="*/ 45 w 49"/>
                <a:gd name="T21" fmla="*/ 14 h 27"/>
                <a:gd name="T22" fmla="*/ 45 w 49"/>
                <a:gd name="T23" fmla="*/ 14 h 27"/>
                <a:gd name="T24" fmla="*/ 49 w 49"/>
                <a:gd name="T25" fmla="*/ 7 h 27"/>
                <a:gd name="T26" fmla="*/ 47 w 49"/>
                <a:gd name="T27" fmla="*/ 3 h 27"/>
                <a:gd name="T28" fmla="*/ 45 w 49"/>
                <a:gd name="T29" fmla="*/ 0 h 27"/>
                <a:gd name="T30" fmla="*/ 38 w 49"/>
                <a:gd name="T31" fmla="*/ 0 h 27"/>
                <a:gd name="T32" fmla="*/ 38 w 49"/>
                <a:gd name="T33" fmla="*/ 0 h 27"/>
                <a:gd name="T34" fmla="*/ 29 w 49"/>
                <a:gd name="T35" fmla="*/ 0 h 27"/>
                <a:gd name="T36" fmla="*/ 18 w 49"/>
                <a:gd name="T37" fmla="*/ 5 h 27"/>
                <a:gd name="T38" fmla="*/ 11 w 49"/>
                <a:gd name="T39" fmla="*/ 9 h 27"/>
                <a:gd name="T40" fmla="*/ 4 w 4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4"/>
                  </a:moveTo>
                  <a:lnTo>
                    <a:pt x="4" y="14"/>
                  </a:lnTo>
                  <a:lnTo>
                    <a:pt x="0" y="18"/>
                  </a:lnTo>
                  <a:lnTo>
                    <a:pt x="0" y="23"/>
                  </a:lnTo>
                  <a:lnTo>
                    <a:pt x="4" y="27"/>
                  </a:lnTo>
                  <a:lnTo>
                    <a:pt x="11" y="27"/>
                  </a:lnTo>
                  <a:lnTo>
                    <a:pt x="20" y="27"/>
                  </a:lnTo>
                  <a:lnTo>
                    <a:pt x="29" y="23"/>
                  </a:lnTo>
                  <a:lnTo>
                    <a:pt x="38" y="18"/>
                  </a:lnTo>
                  <a:lnTo>
                    <a:pt x="45" y="14"/>
                  </a:lnTo>
                  <a:lnTo>
                    <a:pt x="49" y="7"/>
                  </a:lnTo>
                  <a:lnTo>
                    <a:pt x="47" y="3"/>
                  </a:lnTo>
                  <a:lnTo>
                    <a:pt x="45" y="0"/>
                  </a:lnTo>
                  <a:lnTo>
                    <a:pt x="38" y="0"/>
                  </a:lnTo>
                  <a:lnTo>
                    <a:pt x="29" y="0"/>
                  </a:lnTo>
                  <a:lnTo>
                    <a:pt x="18"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4" name="Freeform 881">
              <a:extLst>
                <a:ext uri="{FF2B5EF4-FFF2-40B4-BE49-F238E27FC236}">
                  <a16:creationId xmlns:a16="http://schemas.microsoft.com/office/drawing/2014/main" xmlns="" id="{BF31146C-F473-214F-B8D5-F92521010D69}"/>
                </a:ext>
              </a:extLst>
            </p:cNvPr>
            <p:cNvSpPr>
              <a:spLocks/>
            </p:cNvSpPr>
            <p:nvPr/>
          </p:nvSpPr>
          <p:spPr bwMode="auto">
            <a:xfrm>
              <a:off x="2105" y="3566"/>
              <a:ext cx="50" cy="27"/>
            </a:xfrm>
            <a:custGeom>
              <a:avLst/>
              <a:gdLst>
                <a:gd name="T0" fmla="*/ 5 w 50"/>
                <a:gd name="T1" fmla="*/ 14 h 27"/>
                <a:gd name="T2" fmla="*/ 5 w 50"/>
                <a:gd name="T3" fmla="*/ 14 h 27"/>
                <a:gd name="T4" fmla="*/ 0 w 50"/>
                <a:gd name="T5" fmla="*/ 21 h 27"/>
                <a:gd name="T6" fmla="*/ 0 w 50"/>
                <a:gd name="T7" fmla="*/ 25 h 27"/>
                <a:gd name="T8" fmla="*/ 5 w 50"/>
                <a:gd name="T9" fmla="*/ 27 h 27"/>
                <a:gd name="T10" fmla="*/ 11 w 50"/>
                <a:gd name="T11" fmla="*/ 27 h 27"/>
                <a:gd name="T12" fmla="*/ 11 w 50"/>
                <a:gd name="T13" fmla="*/ 27 h 27"/>
                <a:gd name="T14" fmla="*/ 20 w 50"/>
                <a:gd name="T15" fmla="*/ 27 h 27"/>
                <a:gd name="T16" fmla="*/ 32 w 50"/>
                <a:gd name="T17" fmla="*/ 25 h 27"/>
                <a:gd name="T18" fmla="*/ 41 w 50"/>
                <a:gd name="T19" fmla="*/ 21 h 27"/>
                <a:gd name="T20" fmla="*/ 47 w 50"/>
                <a:gd name="T21" fmla="*/ 14 h 27"/>
                <a:gd name="T22" fmla="*/ 47 w 50"/>
                <a:gd name="T23" fmla="*/ 14 h 27"/>
                <a:gd name="T24" fmla="*/ 50 w 50"/>
                <a:gd name="T25" fmla="*/ 9 h 27"/>
                <a:gd name="T26" fmla="*/ 50 w 50"/>
                <a:gd name="T27" fmla="*/ 5 h 27"/>
                <a:gd name="T28" fmla="*/ 45 w 50"/>
                <a:gd name="T29" fmla="*/ 0 h 27"/>
                <a:gd name="T30" fmla="*/ 38 w 50"/>
                <a:gd name="T31" fmla="*/ 0 h 27"/>
                <a:gd name="T32" fmla="*/ 38 w 50"/>
                <a:gd name="T33" fmla="*/ 0 h 27"/>
                <a:gd name="T34" fmla="*/ 29 w 50"/>
                <a:gd name="T35" fmla="*/ 3 h 27"/>
                <a:gd name="T36" fmla="*/ 20 w 50"/>
                <a:gd name="T37" fmla="*/ 5 h 27"/>
                <a:gd name="T38" fmla="*/ 11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21"/>
                  </a:lnTo>
                  <a:lnTo>
                    <a:pt x="0" y="25"/>
                  </a:lnTo>
                  <a:lnTo>
                    <a:pt x="5" y="27"/>
                  </a:lnTo>
                  <a:lnTo>
                    <a:pt x="11" y="27"/>
                  </a:lnTo>
                  <a:lnTo>
                    <a:pt x="20" y="27"/>
                  </a:lnTo>
                  <a:lnTo>
                    <a:pt x="32" y="25"/>
                  </a:lnTo>
                  <a:lnTo>
                    <a:pt x="41" y="21"/>
                  </a:lnTo>
                  <a:lnTo>
                    <a:pt x="47" y="14"/>
                  </a:lnTo>
                  <a:lnTo>
                    <a:pt x="50" y="9"/>
                  </a:lnTo>
                  <a:lnTo>
                    <a:pt x="50" y="5"/>
                  </a:lnTo>
                  <a:lnTo>
                    <a:pt x="45" y="0"/>
                  </a:lnTo>
                  <a:lnTo>
                    <a:pt x="38" y="0"/>
                  </a:lnTo>
                  <a:lnTo>
                    <a:pt x="29" y="3"/>
                  </a:lnTo>
                  <a:lnTo>
                    <a:pt x="20" y="5"/>
                  </a:lnTo>
                  <a:lnTo>
                    <a:pt x="11"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5" name="Freeform 882">
              <a:extLst>
                <a:ext uri="{FF2B5EF4-FFF2-40B4-BE49-F238E27FC236}">
                  <a16:creationId xmlns:a16="http://schemas.microsoft.com/office/drawing/2014/main" xmlns="" id="{C0AEDB79-A413-9446-8BE6-E5B0DC29423B}"/>
                </a:ext>
              </a:extLst>
            </p:cNvPr>
            <p:cNvSpPr>
              <a:spLocks/>
            </p:cNvSpPr>
            <p:nvPr/>
          </p:nvSpPr>
          <p:spPr bwMode="auto">
            <a:xfrm>
              <a:off x="2105" y="3566"/>
              <a:ext cx="50" cy="27"/>
            </a:xfrm>
            <a:custGeom>
              <a:avLst/>
              <a:gdLst>
                <a:gd name="T0" fmla="*/ 5 w 50"/>
                <a:gd name="T1" fmla="*/ 14 h 27"/>
                <a:gd name="T2" fmla="*/ 5 w 50"/>
                <a:gd name="T3" fmla="*/ 14 h 27"/>
                <a:gd name="T4" fmla="*/ 0 w 50"/>
                <a:gd name="T5" fmla="*/ 21 h 27"/>
                <a:gd name="T6" fmla="*/ 0 w 50"/>
                <a:gd name="T7" fmla="*/ 25 h 27"/>
                <a:gd name="T8" fmla="*/ 5 w 50"/>
                <a:gd name="T9" fmla="*/ 27 h 27"/>
                <a:gd name="T10" fmla="*/ 11 w 50"/>
                <a:gd name="T11" fmla="*/ 27 h 27"/>
                <a:gd name="T12" fmla="*/ 11 w 50"/>
                <a:gd name="T13" fmla="*/ 27 h 27"/>
                <a:gd name="T14" fmla="*/ 20 w 50"/>
                <a:gd name="T15" fmla="*/ 27 h 27"/>
                <a:gd name="T16" fmla="*/ 32 w 50"/>
                <a:gd name="T17" fmla="*/ 25 h 27"/>
                <a:gd name="T18" fmla="*/ 41 w 50"/>
                <a:gd name="T19" fmla="*/ 21 h 27"/>
                <a:gd name="T20" fmla="*/ 47 w 50"/>
                <a:gd name="T21" fmla="*/ 14 h 27"/>
                <a:gd name="T22" fmla="*/ 47 w 50"/>
                <a:gd name="T23" fmla="*/ 14 h 27"/>
                <a:gd name="T24" fmla="*/ 50 w 50"/>
                <a:gd name="T25" fmla="*/ 9 h 27"/>
                <a:gd name="T26" fmla="*/ 50 w 50"/>
                <a:gd name="T27" fmla="*/ 5 h 27"/>
                <a:gd name="T28" fmla="*/ 45 w 50"/>
                <a:gd name="T29" fmla="*/ 0 h 27"/>
                <a:gd name="T30" fmla="*/ 38 w 50"/>
                <a:gd name="T31" fmla="*/ 0 h 27"/>
                <a:gd name="T32" fmla="*/ 38 w 50"/>
                <a:gd name="T33" fmla="*/ 0 h 27"/>
                <a:gd name="T34" fmla="*/ 29 w 50"/>
                <a:gd name="T35" fmla="*/ 3 h 27"/>
                <a:gd name="T36" fmla="*/ 20 w 50"/>
                <a:gd name="T37" fmla="*/ 5 h 27"/>
                <a:gd name="T38" fmla="*/ 11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21"/>
                  </a:lnTo>
                  <a:lnTo>
                    <a:pt x="0" y="25"/>
                  </a:lnTo>
                  <a:lnTo>
                    <a:pt x="5" y="27"/>
                  </a:lnTo>
                  <a:lnTo>
                    <a:pt x="11" y="27"/>
                  </a:lnTo>
                  <a:lnTo>
                    <a:pt x="20" y="27"/>
                  </a:lnTo>
                  <a:lnTo>
                    <a:pt x="32" y="25"/>
                  </a:lnTo>
                  <a:lnTo>
                    <a:pt x="41" y="21"/>
                  </a:lnTo>
                  <a:lnTo>
                    <a:pt x="47" y="14"/>
                  </a:lnTo>
                  <a:lnTo>
                    <a:pt x="50" y="9"/>
                  </a:lnTo>
                  <a:lnTo>
                    <a:pt x="50" y="5"/>
                  </a:lnTo>
                  <a:lnTo>
                    <a:pt x="45" y="0"/>
                  </a:lnTo>
                  <a:lnTo>
                    <a:pt x="38" y="0"/>
                  </a:lnTo>
                  <a:lnTo>
                    <a:pt x="29" y="3"/>
                  </a:lnTo>
                  <a:lnTo>
                    <a:pt x="20" y="5"/>
                  </a:lnTo>
                  <a:lnTo>
                    <a:pt x="11"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6" name="Freeform 883">
              <a:extLst>
                <a:ext uri="{FF2B5EF4-FFF2-40B4-BE49-F238E27FC236}">
                  <a16:creationId xmlns:a16="http://schemas.microsoft.com/office/drawing/2014/main" xmlns="" id="{80AD38C7-88B7-784C-A8C5-1AB42F74C4BE}"/>
                </a:ext>
              </a:extLst>
            </p:cNvPr>
            <p:cNvSpPr>
              <a:spLocks/>
            </p:cNvSpPr>
            <p:nvPr/>
          </p:nvSpPr>
          <p:spPr bwMode="auto">
            <a:xfrm>
              <a:off x="2062" y="3566"/>
              <a:ext cx="50" cy="30"/>
            </a:xfrm>
            <a:custGeom>
              <a:avLst/>
              <a:gdLst>
                <a:gd name="T0" fmla="*/ 5 w 50"/>
                <a:gd name="T1" fmla="*/ 16 h 30"/>
                <a:gd name="T2" fmla="*/ 5 w 50"/>
                <a:gd name="T3" fmla="*/ 16 h 30"/>
                <a:gd name="T4" fmla="*/ 0 w 50"/>
                <a:gd name="T5" fmla="*/ 21 h 30"/>
                <a:gd name="T6" fmla="*/ 0 w 50"/>
                <a:gd name="T7" fmla="*/ 25 h 30"/>
                <a:gd name="T8" fmla="*/ 5 w 50"/>
                <a:gd name="T9" fmla="*/ 27 h 30"/>
                <a:gd name="T10" fmla="*/ 12 w 50"/>
                <a:gd name="T11" fmla="*/ 30 h 30"/>
                <a:gd name="T12" fmla="*/ 12 w 50"/>
                <a:gd name="T13" fmla="*/ 30 h 30"/>
                <a:gd name="T14" fmla="*/ 21 w 50"/>
                <a:gd name="T15" fmla="*/ 27 h 30"/>
                <a:gd name="T16" fmla="*/ 32 w 50"/>
                <a:gd name="T17" fmla="*/ 25 h 30"/>
                <a:gd name="T18" fmla="*/ 41 w 50"/>
                <a:gd name="T19" fmla="*/ 21 h 30"/>
                <a:gd name="T20" fmla="*/ 48 w 50"/>
                <a:gd name="T21" fmla="*/ 14 h 30"/>
                <a:gd name="T22" fmla="*/ 48 w 50"/>
                <a:gd name="T23" fmla="*/ 14 h 30"/>
                <a:gd name="T24" fmla="*/ 50 w 50"/>
                <a:gd name="T25" fmla="*/ 9 h 30"/>
                <a:gd name="T26" fmla="*/ 50 w 50"/>
                <a:gd name="T27" fmla="*/ 5 h 30"/>
                <a:gd name="T28" fmla="*/ 48 w 50"/>
                <a:gd name="T29" fmla="*/ 3 h 30"/>
                <a:gd name="T30" fmla="*/ 39 w 50"/>
                <a:gd name="T31" fmla="*/ 0 h 30"/>
                <a:gd name="T32" fmla="*/ 39 w 50"/>
                <a:gd name="T33" fmla="*/ 0 h 30"/>
                <a:gd name="T34" fmla="*/ 30 w 50"/>
                <a:gd name="T35" fmla="*/ 3 h 30"/>
                <a:gd name="T36" fmla="*/ 21 w 50"/>
                <a:gd name="T37" fmla="*/ 5 h 30"/>
                <a:gd name="T38" fmla="*/ 12 w 50"/>
                <a:gd name="T39" fmla="*/ 9 h 30"/>
                <a:gd name="T40" fmla="*/ 5 w 50"/>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0">
                  <a:moveTo>
                    <a:pt x="5" y="16"/>
                  </a:moveTo>
                  <a:lnTo>
                    <a:pt x="5" y="16"/>
                  </a:lnTo>
                  <a:lnTo>
                    <a:pt x="0" y="21"/>
                  </a:lnTo>
                  <a:lnTo>
                    <a:pt x="0" y="25"/>
                  </a:lnTo>
                  <a:lnTo>
                    <a:pt x="5" y="27"/>
                  </a:lnTo>
                  <a:lnTo>
                    <a:pt x="12" y="30"/>
                  </a:lnTo>
                  <a:lnTo>
                    <a:pt x="21" y="27"/>
                  </a:lnTo>
                  <a:lnTo>
                    <a:pt x="32" y="25"/>
                  </a:lnTo>
                  <a:lnTo>
                    <a:pt x="41" y="21"/>
                  </a:lnTo>
                  <a:lnTo>
                    <a:pt x="48" y="14"/>
                  </a:lnTo>
                  <a:lnTo>
                    <a:pt x="50" y="9"/>
                  </a:lnTo>
                  <a:lnTo>
                    <a:pt x="50" y="5"/>
                  </a:lnTo>
                  <a:lnTo>
                    <a:pt x="48" y="3"/>
                  </a:lnTo>
                  <a:lnTo>
                    <a:pt x="39" y="0"/>
                  </a:lnTo>
                  <a:lnTo>
                    <a:pt x="30" y="3"/>
                  </a:lnTo>
                  <a:lnTo>
                    <a:pt x="21" y="5"/>
                  </a:lnTo>
                  <a:lnTo>
                    <a:pt x="12"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7" name="Freeform 884">
              <a:extLst>
                <a:ext uri="{FF2B5EF4-FFF2-40B4-BE49-F238E27FC236}">
                  <a16:creationId xmlns:a16="http://schemas.microsoft.com/office/drawing/2014/main" xmlns="" id="{1F77CF17-4234-8249-B12A-3C78260D49D3}"/>
                </a:ext>
              </a:extLst>
            </p:cNvPr>
            <p:cNvSpPr>
              <a:spLocks/>
            </p:cNvSpPr>
            <p:nvPr/>
          </p:nvSpPr>
          <p:spPr bwMode="auto">
            <a:xfrm>
              <a:off x="2062" y="3566"/>
              <a:ext cx="50" cy="30"/>
            </a:xfrm>
            <a:custGeom>
              <a:avLst/>
              <a:gdLst>
                <a:gd name="T0" fmla="*/ 5 w 50"/>
                <a:gd name="T1" fmla="*/ 16 h 30"/>
                <a:gd name="T2" fmla="*/ 5 w 50"/>
                <a:gd name="T3" fmla="*/ 16 h 30"/>
                <a:gd name="T4" fmla="*/ 0 w 50"/>
                <a:gd name="T5" fmla="*/ 21 h 30"/>
                <a:gd name="T6" fmla="*/ 0 w 50"/>
                <a:gd name="T7" fmla="*/ 25 h 30"/>
                <a:gd name="T8" fmla="*/ 5 w 50"/>
                <a:gd name="T9" fmla="*/ 27 h 30"/>
                <a:gd name="T10" fmla="*/ 12 w 50"/>
                <a:gd name="T11" fmla="*/ 30 h 30"/>
                <a:gd name="T12" fmla="*/ 12 w 50"/>
                <a:gd name="T13" fmla="*/ 30 h 30"/>
                <a:gd name="T14" fmla="*/ 21 w 50"/>
                <a:gd name="T15" fmla="*/ 27 h 30"/>
                <a:gd name="T16" fmla="*/ 32 w 50"/>
                <a:gd name="T17" fmla="*/ 25 h 30"/>
                <a:gd name="T18" fmla="*/ 41 w 50"/>
                <a:gd name="T19" fmla="*/ 21 h 30"/>
                <a:gd name="T20" fmla="*/ 48 w 50"/>
                <a:gd name="T21" fmla="*/ 14 h 30"/>
                <a:gd name="T22" fmla="*/ 48 w 50"/>
                <a:gd name="T23" fmla="*/ 14 h 30"/>
                <a:gd name="T24" fmla="*/ 50 w 50"/>
                <a:gd name="T25" fmla="*/ 9 h 30"/>
                <a:gd name="T26" fmla="*/ 50 w 50"/>
                <a:gd name="T27" fmla="*/ 5 h 30"/>
                <a:gd name="T28" fmla="*/ 48 w 50"/>
                <a:gd name="T29" fmla="*/ 3 h 30"/>
                <a:gd name="T30" fmla="*/ 39 w 50"/>
                <a:gd name="T31" fmla="*/ 0 h 30"/>
                <a:gd name="T32" fmla="*/ 39 w 50"/>
                <a:gd name="T33" fmla="*/ 0 h 30"/>
                <a:gd name="T34" fmla="*/ 30 w 50"/>
                <a:gd name="T35" fmla="*/ 3 h 30"/>
                <a:gd name="T36" fmla="*/ 21 w 50"/>
                <a:gd name="T37" fmla="*/ 5 h 30"/>
                <a:gd name="T38" fmla="*/ 12 w 50"/>
                <a:gd name="T39" fmla="*/ 9 h 30"/>
                <a:gd name="T40" fmla="*/ 5 w 50"/>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30">
                  <a:moveTo>
                    <a:pt x="5" y="16"/>
                  </a:moveTo>
                  <a:lnTo>
                    <a:pt x="5" y="16"/>
                  </a:lnTo>
                  <a:lnTo>
                    <a:pt x="0" y="21"/>
                  </a:lnTo>
                  <a:lnTo>
                    <a:pt x="0" y="25"/>
                  </a:lnTo>
                  <a:lnTo>
                    <a:pt x="5" y="27"/>
                  </a:lnTo>
                  <a:lnTo>
                    <a:pt x="12" y="30"/>
                  </a:lnTo>
                  <a:lnTo>
                    <a:pt x="21" y="27"/>
                  </a:lnTo>
                  <a:lnTo>
                    <a:pt x="32" y="25"/>
                  </a:lnTo>
                  <a:lnTo>
                    <a:pt x="41" y="21"/>
                  </a:lnTo>
                  <a:lnTo>
                    <a:pt x="48" y="14"/>
                  </a:lnTo>
                  <a:lnTo>
                    <a:pt x="50" y="9"/>
                  </a:lnTo>
                  <a:lnTo>
                    <a:pt x="50" y="5"/>
                  </a:lnTo>
                  <a:lnTo>
                    <a:pt x="48" y="3"/>
                  </a:lnTo>
                  <a:lnTo>
                    <a:pt x="39" y="0"/>
                  </a:lnTo>
                  <a:lnTo>
                    <a:pt x="30" y="3"/>
                  </a:lnTo>
                  <a:lnTo>
                    <a:pt x="21" y="5"/>
                  </a:lnTo>
                  <a:lnTo>
                    <a:pt x="12"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8" name="Freeform 885">
              <a:extLst>
                <a:ext uri="{FF2B5EF4-FFF2-40B4-BE49-F238E27FC236}">
                  <a16:creationId xmlns:a16="http://schemas.microsoft.com/office/drawing/2014/main" xmlns="" id="{EF645261-FACC-0B4B-A38E-711B8DD4185B}"/>
                </a:ext>
              </a:extLst>
            </p:cNvPr>
            <p:cNvSpPr>
              <a:spLocks/>
            </p:cNvSpPr>
            <p:nvPr/>
          </p:nvSpPr>
          <p:spPr bwMode="auto">
            <a:xfrm>
              <a:off x="2019" y="3569"/>
              <a:ext cx="50" cy="27"/>
            </a:xfrm>
            <a:custGeom>
              <a:avLst/>
              <a:gdLst>
                <a:gd name="T0" fmla="*/ 5 w 50"/>
                <a:gd name="T1" fmla="*/ 13 h 27"/>
                <a:gd name="T2" fmla="*/ 5 w 50"/>
                <a:gd name="T3" fmla="*/ 13 h 27"/>
                <a:gd name="T4" fmla="*/ 0 w 50"/>
                <a:gd name="T5" fmla="*/ 18 h 27"/>
                <a:gd name="T6" fmla="*/ 0 w 50"/>
                <a:gd name="T7" fmla="*/ 22 h 27"/>
                <a:gd name="T8" fmla="*/ 5 w 50"/>
                <a:gd name="T9" fmla="*/ 24 h 27"/>
                <a:gd name="T10" fmla="*/ 12 w 50"/>
                <a:gd name="T11" fmla="*/ 27 h 27"/>
                <a:gd name="T12" fmla="*/ 12 w 50"/>
                <a:gd name="T13" fmla="*/ 27 h 27"/>
                <a:gd name="T14" fmla="*/ 21 w 50"/>
                <a:gd name="T15" fmla="*/ 24 h 27"/>
                <a:gd name="T16" fmla="*/ 32 w 50"/>
                <a:gd name="T17" fmla="*/ 22 h 27"/>
                <a:gd name="T18" fmla="*/ 41 w 50"/>
                <a:gd name="T19" fmla="*/ 18 h 27"/>
                <a:gd name="T20" fmla="*/ 48 w 50"/>
                <a:gd name="T21" fmla="*/ 13 h 27"/>
                <a:gd name="T22" fmla="*/ 48 w 50"/>
                <a:gd name="T23" fmla="*/ 13 h 27"/>
                <a:gd name="T24" fmla="*/ 50 w 50"/>
                <a:gd name="T25" fmla="*/ 6 h 27"/>
                <a:gd name="T26" fmla="*/ 50 w 50"/>
                <a:gd name="T27" fmla="*/ 2 h 27"/>
                <a:gd name="T28" fmla="*/ 48 w 50"/>
                <a:gd name="T29" fmla="*/ 0 h 27"/>
                <a:gd name="T30" fmla="*/ 41 w 50"/>
                <a:gd name="T31" fmla="*/ 0 h 27"/>
                <a:gd name="T32" fmla="*/ 41 w 50"/>
                <a:gd name="T33" fmla="*/ 0 h 27"/>
                <a:gd name="T34" fmla="*/ 30 w 50"/>
                <a:gd name="T35" fmla="*/ 0 h 27"/>
                <a:gd name="T36" fmla="*/ 21 w 50"/>
                <a:gd name="T37" fmla="*/ 2 h 27"/>
                <a:gd name="T38" fmla="*/ 12 w 50"/>
                <a:gd name="T39" fmla="*/ 6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0" y="18"/>
                  </a:lnTo>
                  <a:lnTo>
                    <a:pt x="0" y="22"/>
                  </a:lnTo>
                  <a:lnTo>
                    <a:pt x="5" y="24"/>
                  </a:lnTo>
                  <a:lnTo>
                    <a:pt x="12" y="27"/>
                  </a:lnTo>
                  <a:lnTo>
                    <a:pt x="21" y="24"/>
                  </a:lnTo>
                  <a:lnTo>
                    <a:pt x="32" y="22"/>
                  </a:lnTo>
                  <a:lnTo>
                    <a:pt x="41" y="18"/>
                  </a:lnTo>
                  <a:lnTo>
                    <a:pt x="48" y="13"/>
                  </a:lnTo>
                  <a:lnTo>
                    <a:pt x="50" y="6"/>
                  </a:lnTo>
                  <a:lnTo>
                    <a:pt x="50" y="2"/>
                  </a:lnTo>
                  <a:lnTo>
                    <a:pt x="48" y="0"/>
                  </a:lnTo>
                  <a:lnTo>
                    <a:pt x="41" y="0"/>
                  </a:lnTo>
                  <a:lnTo>
                    <a:pt x="30" y="0"/>
                  </a:lnTo>
                  <a:lnTo>
                    <a:pt x="21" y="2"/>
                  </a:lnTo>
                  <a:lnTo>
                    <a:pt x="12" y="6"/>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69" name="Freeform 886">
              <a:extLst>
                <a:ext uri="{FF2B5EF4-FFF2-40B4-BE49-F238E27FC236}">
                  <a16:creationId xmlns:a16="http://schemas.microsoft.com/office/drawing/2014/main" xmlns="" id="{105E0281-7CF2-A14E-B0E8-3A8AC4E95885}"/>
                </a:ext>
              </a:extLst>
            </p:cNvPr>
            <p:cNvSpPr>
              <a:spLocks/>
            </p:cNvSpPr>
            <p:nvPr/>
          </p:nvSpPr>
          <p:spPr bwMode="auto">
            <a:xfrm>
              <a:off x="2019" y="3569"/>
              <a:ext cx="50" cy="27"/>
            </a:xfrm>
            <a:custGeom>
              <a:avLst/>
              <a:gdLst>
                <a:gd name="T0" fmla="*/ 5 w 50"/>
                <a:gd name="T1" fmla="*/ 13 h 27"/>
                <a:gd name="T2" fmla="*/ 5 w 50"/>
                <a:gd name="T3" fmla="*/ 13 h 27"/>
                <a:gd name="T4" fmla="*/ 0 w 50"/>
                <a:gd name="T5" fmla="*/ 18 h 27"/>
                <a:gd name="T6" fmla="*/ 0 w 50"/>
                <a:gd name="T7" fmla="*/ 22 h 27"/>
                <a:gd name="T8" fmla="*/ 5 w 50"/>
                <a:gd name="T9" fmla="*/ 24 h 27"/>
                <a:gd name="T10" fmla="*/ 12 w 50"/>
                <a:gd name="T11" fmla="*/ 27 h 27"/>
                <a:gd name="T12" fmla="*/ 12 w 50"/>
                <a:gd name="T13" fmla="*/ 27 h 27"/>
                <a:gd name="T14" fmla="*/ 21 w 50"/>
                <a:gd name="T15" fmla="*/ 24 h 27"/>
                <a:gd name="T16" fmla="*/ 32 w 50"/>
                <a:gd name="T17" fmla="*/ 22 h 27"/>
                <a:gd name="T18" fmla="*/ 41 w 50"/>
                <a:gd name="T19" fmla="*/ 18 h 27"/>
                <a:gd name="T20" fmla="*/ 48 w 50"/>
                <a:gd name="T21" fmla="*/ 13 h 27"/>
                <a:gd name="T22" fmla="*/ 48 w 50"/>
                <a:gd name="T23" fmla="*/ 13 h 27"/>
                <a:gd name="T24" fmla="*/ 50 w 50"/>
                <a:gd name="T25" fmla="*/ 6 h 27"/>
                <a:gd name="T26" fmla="*/ 50 w 50"/>
                <a:gd name="T27" fmla="*/ 2 h 27"/>
                <a:gd name="T28" fmla="*/ 48 w 50"/>
                <a:gd name="T29" fmla="*/ 0 h 27"/>
                <a:gd name="T30" fmla="*/ 41 w 50"/>
                <a:gd name="T31" fmla="*/ 0 h 27"/>
                <a:gd name="T32" fmla="*/ 41 w 50"/>
                <a:gd name="T33" fmla="*/ 0 h 27"/>
                <a:gd name="T34" fmla="*/ 30 w 50"/>
                <a:gd name="T35" fmla="*/ 0 h 27"/>
                <a:gd name="T36" fmla="*/ 21 w 50"/>
                <a:gd name="T37" fmla="*/ 2 h 27"/>
                <a:gd name="T38" fmla="*/ 12 w 50"/>
                <a:gd name="T39" fmla="*/ 6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0" y="18"/>
                  </a:lnTo>
                  <a:lnTo>
                    <a:pt x="0" y="22"/>
                  </a:lnTo>
                  <a:lnTo>
                    <a:pt x="5" y="24"/>
                  </a:lnTo>
                  <a:lnTo>
                    <a:pt x="12" y="27"/>
                  </a:lnTo>
                  <a:lnTo>
                    <a:pt x="21" y="24"/>
                  </a:lnTo>
                  <a:lnTo>
                    <a:pt x="32" y="22"/>
                  </a:lnTo>
                  <a:lnTo>
                    <a:pt x="41" y="18"/>
                  </a:lnTo>
                  <a:lnTo>
                    <a:pt x="48" y="13"/>
                  </a:lnTo>
                  <a:lnTo>
                    <a:pt x="50" y="6"/>
                  </a:lnTo>
                  <a:lnTo>
                    <a:pt x="50" y="2"/>
                  </a:lnTo>
                  <a:lnTo>
                    <a:pt x="48" y="0"/>
                  </a:lnTo>
                  <a:lnTo>
                    <a:pt x="41" y="0"/>
                  </a:lnTo>
                  <a:lnTo>
                    <a:pt x="30" y="0"/>
                  </a:lnTo>
                  <a:lnTo>
                    <a:pt x="21" y="2"/>
                  </a:lnTo>
                  <a:lnTo>
                    <a:pt x="12" y="6"/>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0" name="Freeform 887">
              <a:extLst>
                <a:ext uri="{FF2B5EF4-FFF2-40B4-BE49-F238E27FC236}">
                  <a16:creationId xmlns:a16="http://schemas.microsoft.com/office/drawing/2014/main" xmlns="" id="{949B245E-C332-944B-9DC9-5F5519DAB4AD}"/>
                </a:ext>
              </a:extLst>
            </p:cNvPr>
            <p:cNvSpPr>
              <a:spLocks/>
            </p:cNvSpPr>
            <p:nvPr/>
          </p:nvSpPr>
          <p:spPr bwMode="auto">
            <a:xfrm>
              <a:off x="1977" y="3569"/>
              <a:ext cx="49" cy="27"/>
            </a:xfrm>
            <a:custGeom>
              <a:avLst/>
              <a:gdLst>
                <a:gd name="T0" fmla="*/ 2 w 49"/>
                <a:gd name="T1" fmla="*/ 13 h 27"/>
                <a:gd name="T2" fmla="*/ 2 w 49"/>
                <a:gd name="T3" fmla="*/ 13 h 27"/>
                <a:gd name="T4" fmla="*/ 0 w 49"/>
                <a:gd name="T5" fmla="*/ 18 h 27"/>
                <a:gd name="T6" fmla="*/ 0 w 49"/>
                <a:gd name="T7" fmla="*/ 22 h 27"/>
                <a:gd name="T8" fmla="*/ 2 w 49"/>
                <a:gd name="T9" fmla="*/ 27 h 27"/>
                <a:gd name="T10" fmla="*/ 11 w 49"/>
                <a:gd name="T11" fmla="*/ 27 h 27"/>
                <a:gd name="T12" fmla="*/ 11 w 49"/>
                <a:gd name="T13" fmla="*/ 27 h 27"/>
                <a:gd name="T14" fmla="*/ 20 w 49"/>
                <a:gd name="T15" fmla="*/ 27 h 27"/>
                <a:gd name="T16" fmla="*/ 29 w 49"/>
                <a:gd name="T17" fmla="*/ 22 h 27"/>
                <a:gd name="T18" fmla="*/ 38 w 49"/>
                <a:gd name="T19" fmla="*/ 18 h 27"/>
                <a:gd name="T20" fmla="*/ 47 w 49"/>
                <a:gd name="T21" fmla="*/ 13 h 27"/>
                <a:gd name="T22" fmla="*/ 47 w 49"/>
                <a:gd name="T23" fmla="*/ 13 h 27"/>
                <a:gd name="T24" fmla="*/ 49 w 49"/>
                <a:gd name="T25" fmla="*/ 6 h 27"/>
                <a:gd name="T26" fmla="*/ 49 w 49"/>
                <a:gd name="T27" fmla="*/ 2 h 27"/>
                <a:gd name="T28" fmla="*/ 47 w 49"/>
                <a:gd name="T29" fmla="*/ 0 h 27"/>
                <a:gd name="T30" fmla="*/ 40 w 49"/>
                <a:gd name="T31" fmla="*/ 0 h 27"/>
                <a:gd name="T32" fmla="*/ 40 w 49"/>
                <a:gd name="T33" fmla="*/ 0 h 27"/>
                <a:gd name="T34" fmla="*/ 29 w 49"/>
                <a:gd name="T35" fmla="*/ 0 h 27"/>
                <a:gd name="T36" fmla="*/ 20 w 49"/>
                <a:gd name="T37" fmla="*/ 4 h 27"/>
                <a:gd name="T38" fmla="*/ 11 w 49"/>
                <a:gd name="T39" fmla="*/ 9 h 27"/>
                <a:gd name="T40" fmla="*/ 2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2" y="13"/>
                  </a:moveTo>
                  <a:lnTo>
                    <a:pt x="2" y="13"/>
                  </a:lnTo>
                  <a:lnTo>
                    <a:pt x="0" y="18"/>
                  </a:lnTo>
                  <a:lnTo>
                    <a:pt x="0" y="22"/>
                  </a:lnTo>
                  <a:lnTo>
                    <a:pt x="2" y="27"/>
                  </a:lnTo>
                  <a:lnTo>
                    <a:pt x="11" y="27"/>
                  </a:lnTo>
                  <a:lnTo>
                    <a:pt x="20" y="27"/>
                  </a:lnTo>
                  <a:lnTo>
                    <a:pt x="29" y="22"/>
                  </a:lnTo>
                  <a:lnTo>
                    <a:pt x="38" y="18"/>
                  </a:lnTo>
                  <a:lnTo>
                    <a:pt x="47" y="13"/>
                  </a:lnTo>
                  <a:lnTo>
                    <a:pt x="49" y="6"/>
                  </a:lnTo>
                  <a:lnTo>
                    <a:pt x="49" y="2"/>
                  </a:lnTo>
                  <a:lnTo>
                    <a:pt x="47" y="0"/>
                  </a:lnTo>
                  <a:lnTo>
                    <a:pt x="40" y="0"/>
                  </a:lnTo>
                  <a:lnTo>
                    <a:pt x="29" y="0"/>
                  </a:lnTo>
                  <a:lnTo>
                    <a:pt x="20" y="4"/>
                  </a:lnTo>
                  <a:lnTo>
                    <a:pt x="11"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1" name="Freeform 888">
              <a:extLst>
                <a:ext uri="{FF2B5EF4-FFF2-40B4-BE49-F238E27FC236}">
                  <a16:creationId xmlns:a16="http://schemas.microsoft.com/office/drawing/2014/main" xmlns="" id="{0495347C-18BA-3940-8BF9-308D8027B089}"/>
                </a:ext>
              </a:extLst>
            </p:cNvPr>
            <p:cNvSpPr>
              <a:spLocks/>
            </p:cNvSpPr>
            <p:nvPr/>
          </p:nvSpPr>
          <p:spPr bwMode="auto">
            <a:xfrm>
              <a:off x="1977" y="3569"/>
              <a:ext cx="49" cy="27"/>
            </a:xfrm>
            <a:custGeom>
              <a:avLst/>
              <a:gdLst>
                <a:gd name="T0" fmla="*/ 2 w 49"/>
                <a:gd name="T1" fmla="*/ 13 h 27"/>
                <a:gd name="T2" fmla="*/ 2 w 49"/>
                <a:gd name="T3" fmla="*/ 13 h 27"/>
                <a:gd name="T4" fmla="*/ 0 w 49"/>
                <a:gd name="T5" fmla="*/ 18 h 27"/>
                <a:gd name="T6" fmla="*/ 0 w 49"/>
                <a:gd name="T7" fmla="*/ 22 h 27"/>
                <a:gd name="T8" fmla="*/ 2 w 49"/>
                <a:gd name="T9" fmla="*/ 27 h 27"/>
                <a:gd name="T10" fmla="*/ 11 w 49"/>
                <a:gd name="T11" fmla="*/ 27 h 27"/>
                <a:gd name="T12" fmla="*/ 11 w 49"/>
                <a:gd name="T13" fmla="*/ 27 h 27"/>
                <a:gd name="T14" fmla="*/ 20 w 49"/>
                <a:gd name="T15" fmla="*/ 27 h 27"/>
                <a:gd name="T16" fmla="*/ 29 w 49"/>
                <a:gd name="T17" fmla="*/ 22 h 27"/>
                <a:gd name="T18" fmla="*/ 38 w 49"/>
                <a:gd name="T19" fmla="*/ 18 h 27"/>
                <a:gd name="T20" fmla="*/ 47 w 49"/>
                <a:gd name="T21" fmla="*/ 13 h 27"/>
                <a:gd name="T22" fmla="*/ 47 w 49"/>
                <a:gd name="T23" fmla="*/ 13 h 27"/>
                <a:gd name="T24" fmla="*/ 49 w 49"/>
                <a:gd name="T25" fmla="*/ 6 h 27"/>
                <a:gd name="T26" fmla="*/ 49 w 49"/>
                <a:gd name="T27" fmla="*/ 2 h 27"/>
                <a:gd name="T28" fmla="*/ 47 w 49"/>
                <a:gd name="T29" fmla="*/ 0 h 27"/>
                <a:gd name="T30" fmla="*/ 40 w 49"/>
                <a:gd name="T31" fmla="*/ 0 h 27"/>
                <a:gd name="T32" fmla="*/ 40 w 49"/>
                <a:gd name="T33" fmla="*/ 0 h 27"/>
                <a:gd name="T34" fmla="*/ 29 w 49"/>
                <a:gd name="T35" fmla="*/ 0 h 27"/>
                <a:gd name="T36" fmla="*/ 20 w 49"/>
                <a:gd name="T37" fmla="*/ 4 h 27"/>
                <a:gd name="T38" fmla="*/ 11 w 49"/>
                <a:gd name="T39" fmla="*/ 9 h 27"/>
                <a:gd name="T40" fmla="*/ 2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2" y="13"/>
                  </a:moveTo>
                  <a:lnTo>
                    <a:pt x="2" y="13"/>
                  </a:lnTo>
                  <a:lnTo>
                    <a:pt x="0" y="18"/>
                  </a:lnTo>
                  <a:lnTo>
                    <a:pt x="0" y="22"/>
                  </a:lnTo>
                  <a:lnTo>
                    <a:pt x="2" y="27"/>
                  </a:lnTo>
                  <a:lnTo>
                    <a:pt x="11" y="27"/>
                  </a:lnTo>
                  <a:lnTo>
                    <a:pt x="20" y="27"/>
                  </a:lnTo>
                  <a:lnTo>
                    <a:pt x="29" y="22"/>
                  </a:lnTo>
                  <a:lnTo>
                    <a:pt x="38" y="18"/>
                  </a:lnTo>
                  <a:lnTo>
                    <a:pt x="47" y="13"/>
                  </a:lnTo>
                  <a:lnTo>
                    <a:pt x="49" y="6"/>
                  </a:lnTo>
                  <a:lnTo>
                    <a:pt x="49" y="2"/>
                  </a:lnTo>
                  <a:lnTo>
                    <a:pt x="47" y="0"/>
                  </a:lnTo>
                  <a:lnTo>
                    <a:pt x="40" y="0"/>
                  </a:lnTo>
                  <a:lnTo>
                    <a:pt x="29" y="0"/>
                  </a:lnTo>
                  <a:lnTo>
                    <a:pt x="20" y="4"/>
                  </a:lnTo>
                  <a:lnTo>
                    <a:pt x="11"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2" name="Freeform 889">
              <a:extLst>
                <a:ext uri="{FF2B5EF4-FFF2-40B4-BE49-F238E27FC236}">
                  <a16:creationId xmlns:a16="http://schemas.microsoft.com/office/drawing/2014/main" xmlns="" id="{EFB4D8B5-C5A9-DF4F-A900-140A2E71B757}"/>
                </a:ext>
              </a:extLst>
            </p:cNvPr>
            <p:cNvSpPr>
              <a:spLocks/>
            </p:cNvSpPr>
            <p:nvPr/>
          </p:nvSpPr>
          <p:spPr bwMode="auto">
            <a:xfrm>
              <a:off x="1932" y="3569"/>
              <a:ext cx="51" cy="27"/>
            </a:xfrm>
            <a:custGeom>
              <a:avLst/>
              <a:gdLst>
                <a:gd name="T0" fmla="*/ 4 w 51"/>
                <a:gd name="T1" fmla="*/ 13 h 27"/>
                <a:gd name="T2" fmla="*/ 4 w 51"/>
                <a:gd name="T3" fmla="*/ 13 h 27"/>
                <a:gd name="T4" fmla="*/ 0 w 51"/>
                <a:gd name="T5" fmla="*/ 20 h 27"/>
                <a:gd name="T6" fmla="*/ 0 w 51"/>
                <a:gd name="T7" fmla="*/ 24 h 27"/>
                <a:gd name="T8" fmla="*/ 4 w 51"/>
                <a:gd name="T9" fmla="*/ 27 h 27"/>
                <a:gd name="T10" fmla="*/ 11 w 51"/>
                <a:gd name="T11" fmla="*/ 27 h 27"/>
                <a:gd name="T12" fmla="*/ 11 w 51"/>
                <a:gd name="T13" fmla="*/ 27 h 27"/>
                <a:gd name="T14" fmla="*/ 20 w 51"/>
                <a:gd name="T15" fmla="*/ 27 h 27"/>
                <a:gd name="T16" fmla="*/ 31 w 51"/>
                <a:gd name="T17" fmla="*/ 24 h 27"/>
                <a:gd name="T18" fmla="*/ 40 w 51"/>
                <a:gd name="T19" fmla="*/ 20 h 27"/>
                <a:gd name="T20" fmla="*/ 47 w 51"/>
                <a:gd name="T21" fmla="*/ 13 h 27"/>
                <a:gd name="T22" fmla="*/ 47 w 51"/>
                <a:gd name="T23" fmla="*/ 13 h 27"/>
                <a:gd name="T24" fmla="*/ 51 w 51"/>
                <a:gd name="T25" fmla="*/ 9 h 27"/>
                <a:gd name="T26" fmla="*/ 51 w 51"/>
                <a:gd name="T27" fmla="*/ 4 h 27"/>
                <a:gd name="T28" fmla="*/ 49 w 51"/>
                <a:gd name="T29" fmla="*/ 0 h 27"/>
                <a:gd name="T30" fmla="*/ 40 w 51"/>
                <a:gd name="T31" fmla="*/ 0 h 27"/>
                <a:gd name="T32" fmla="*/ 40 w 51"/>
                <a:gd name="T33" fmla="*/ 0 h 27"/>
                <a:gd name="T34" fmla="*/ 31 w 51"/>
                <a:gd name="T35" fmla="*/ 2 h 27"/>
                <a:gd name="T36" fmla="*/ 22 w 51"/>
                <a:gd name="T37" fmla="*/ 4 h 27"/>
                <a:gd name="T38" fmla="*/ 11 w 51"/>
                <a:gd name="T39" fmla="*/ 9 h 27"/>
                <a:gd name="T40" fmla="*/ 4 w 5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4" y="13"/>
                  </a:moveTo>
                  <a:lnTo>
                    <a:pt x="4" y="13"/>
                  </a:lnTo>
                  <a:lnTo>
                    <a:pt x="0" y="20"/>
                  </a:lnTo>
                  <a:lnTo>
                    <a:pt x="0" y="24"/>
                  </a:lnTo>
                  <a:lnTo>
                    <a:pt x="4" y="27"/>
                  </a:lnTo>
                  <a:lnTo>
                    <a:pt x="11" y="27"/>
                  </a:lnTo>
                  <a:lnTo>
                    <a:pt x="20" y="27"/>
                  </a:lnTo>
                  <a:lnTo>
                    <a:pt x="31" y="24"/>
                  </a:lnTo>
                  <a:lnTo>
                    <a:pt x="40" y="20"/>
                  </a:lnTo>
                  <a:lnTo>
                    <a:pt x="47" y="13"/>
                  </a:lnTo>
                  <a:lnTo>
                    <a:pt x="51" y="9"/>
                  </a:lnTo>
                  <a:lnTo>
                    <a:pt x="51" y="4"/>
                  </a:lnTo>
                  <a:lnTo>
                    <a:pt x="49" y="0"/>
                  </a:lnTo>
                  <a:lnTo>
                    <a:pt x="40" y="0"/>
                  </a:lnTo>
                  <a:lnTo>
                    <a:pt x="31" y="2"/>
                  </a:lnTo>
                  <a:lnTo>
                    <a:pt x="22" y="4"/>
                  </a:lnTo>
                  <a:lnTo>
                    <a:pt x="11"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3" name="Freeform 890">
              <a:extLst>
                <a:ext uri="{FF2B5EF4-FFF2-40B4-BE49-F238E27FC236}">
                  <a16:creationId xmlns:a16="http://schemas.microsoft.com/office/drawing/2014/main" xmlns="" id="{D5CB4B96-DC1C-C645-8242-C2E33EA2E90F}"/>
                </a:ext>
              </a:extLst>
            </p:cNvPr>
            <p:cNvSpPr>
              <a:spLocks/>
            </p:cNvSpPr>
            <p:nvPr/>
          </p:nvSpPr>
          <p:spPr bwMode="auto">
            <a:xfrm>
              <a:off x="1932" y="3569"/>
              <a:ext cx="51" cy="27"/>
            </a:xfrm>
            <a:custGeom>
              <a:avLst/>
              <a:gdLst>
                <a:gd name="T0" fmla="*/ 4 w 51"/>
                <a:gd name="T1" fmla="*/ 13 h 27"/>
                <a:gd name="T2" fmla="*/ 4 w 51"/>
                <a:gd name="T3" fmla="*/ 13 h 27"/>
                <a:gd name="T4" fmla="*/ 0 w 51"/>
                <a:gd name="T5" fmla="*/ 20 h 27"/>
                <a:gd name="T6" fmla="*/ 0 w 51"/>
                <a:gd name="T7" fmla="*/ 24 h 27"/>
                <a:gd name="T8" fmla="*/ 4 w 51"/>
                <a:gd name="T9" fmla="*/ 27 h 27"/>
                <a:gd name="T10" fmla="*/ 11 w 51"/>
                <a:gd name="T11" fmla="*/ 27 h 27"/>
                <a:gd name="T12" fmla="*/ 11 w 51"/>
                <a:gd name="T13" fmla="*/ 27 h 27"/>
                <a:gd name="T14" fmla="*/ 20 w 51"/>
                <a:gd name="T15" fmla="*/ 27 h 27"/>
                <a:gd name="T16" fmla="*/ 31 w 51"/>
                <a:gd name="T17" fmla="*/ 24 h 27"/>
                <a:gd name="T18" fmla="*/ 40 w 51"/>
                <a:gd name="T19" fmla="*/ 20 h 27"/>
                <a:gd name="T20" fmla="*/ 47 w 51"/>
                <a:gd name="T21" fmla="*/ 13 h 27"/>
                <a:gd name="T22" fmla="*/ 47 w 51"/>
                <a:gd name="T23" fmla="*/ 13 h 27"/>
                <a:gd name="T24" fmla="*/ 51 w 51"/>
                <a:gd name="T25" fmla="*/ 9 h 27"/>
                <a:gd name="T26" fmla="*/ 51 w 51"/>
                <a:gd name="T27" fmla="*/ 4 h 27"/>
                <a:gd name="T28" fmla="*/ 49 w 51"/>
                <a:gd name="T29" fmla="*/ 0 h 27"/>
                <a:gd name="T30" fmla="*/ 40 w 51"/>
                <a:gd name="T31" fmla="*/ 0 h 27"/>
                <a:gd name="T32" fmla="*/ 40 w 51"/>
                <a:gd name="T33" fmla="*/ 0 h 27"/>
                <a:gd name="T34" fmla="*/ 31 w 51"/>
                <a:gd name="T35" fmla="*/ 2 h 27"/>
                <a:gd name="T36" fmla="*/ 22 w 51"/>
                <a:gd name="T37" fmla="*/ 4 h 27"/>
                <a:gd name="T38" fmla="*/ 11 w 51"/>
                <a:gd name="T39" fmla="*/ 9 h 27"/>
                <a:gd name="T40" fmla="*/ 4 w 5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4" y="13"/>
                  </a:moveTo>
                  <a:lnTo>
                    <a:pt x="4" y="13"/>
                  </a:lnTo>
                  <a:lnTo>
                    <a:pt x="0" y="20"/>
                  </a:lnTo>
                  <a:lnTo>
                    <a:pt x="0" y="24"/>
                  </a:lnTo>
                  <a:lnTo>
                    <a:pt x="4" y="27"/>
                  </a:lnTo>
                  <a:lnTo>
                    <a:pt x="11" y="27"/>
                  </a:lnTo>
                  <a:lnTo>
                    <a:pt x="20" y="27"/>
                  </a:lnTo>
                  <a:lnTo>
                    <a:pt x="31" y="24"/>
                  </a:lnTo>
                  <a:lnTo>
                    <a:pt x="40" y="20"/>
                  </a:lnTo>
                  <a:lnTo>
                    <a:pt x="47" y="13"/>
                  </a:lnTo>
                  <a:lnTo>
                    <a:pt x="51" y="9"/>
                  </a:lnTo>
                  <a:lnTo>
                    <a:pt x="51" y="4"/>
                  </a:lnTo>
                  <a:lnTo>
                    <a:pt x="49" y="0"/>
                  </a:lnTo>
                  <a:lnTo>
                    <a:pt x="40" y="0"/>
                  </a:lnTo>
                  <a:lnTo>
                    <a:pt x="31" y="2"/>
                  </a:lnTo>
                  <a:lnTo>
                    <a:pt x="22" y="4"/>
                  </a:lnTo>
                  <a:lnTo>
                    <a:pt x="11"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4" name="Freeform 891">
              <a:extLst>
                <a:ext uri="{FF2B5EF4-FFF2-40B4-BE49-F238E27FC236}">
                  <a16:creationId xmlns:a16="http://schemas.microsoft.com/office/drawing/2014/main" xmlns="" id="{1839B9F8-810A-474F-A354-56AE47FCC562}"/>
                </a:ext>
              </a:extLst>
            </p:cNvPr>
            <p:cNvSpPr>
              <a:spLocks/>
            </p:cNvSpPr>
            <p:nvPr/>
          </p:nvSpPr>
          <p:spPr bwMode="auto">
            <a:xfrm>
              <a:off x="1887" y="3569"/>
              <a:ext cx="54" cy="29"/>
            </a:xfrm>
            <a:custGeom>
              <a:avLst/>
              <a:gdLst>
                <a:gd name="T0" fmla="*/ 4 w 54"/>
                <a:gd name="T1" fmla="*/ 15 h 29"/>
                <a:gd name="T2" fmla="*/ 4 w 54"/>
                <a:gd name="T3" fmla="*/ 15 h 29"/>
                <a:gd name="T4" fmla="*/ 0 w 54"/>
                <a:gd name="T5" fmla="*/ 20 h 29"/>
                <a:gd name="T6" fmla="*/ 0 w 54"/>
                <a:gd name="T7" fmla="*/ 24 h 29"/>
                <a:gd name="T8" fmla="*/ 4 w 54"/>
                <a:gd name="T9" fmla="*/ 27 h 29"/>
                <a:gd name="T10" fmla="*/ 11 w 54"/>
                <a:gd name="T11" fmla="*/ 29 h 29"/>
                <a:gd name="T12" fmla="*/ 11 w 54"/>
                <a:gd name="T13" fmla="*/ 29 h 29"/>
                <a:gd name="T14" fmla="*/ 22 w 54"/>
                <a:gd name="T15" fmla="*/ 27 h 29"/>
                <a:gd name="T16" fmla="*/ 31 w 54"/>
                <a:gd name="T17" fmla="*/ 24 h 29"/>
                <a:gd name="T18" fmla="*/ 40 w 54"/>
                <a:gd name="T19" fmla="*/ 20 h 29"/>
                <a:gd name="T20" fmla="*/ 49 w 54"/>
                <a:gd name="T21" fmla="*/ 13 h 29"/>
                <a:gd name="T22" fmla="*/ 49 w 54"/>
                <a:gd name="T23" fmla="*/ 13 h 29"/>
                <a:gd name="T24" fmla="*/ 54 w 54"/>
                <a:gd name="T25" fmla="*/ 9 h 29"/>
                <a:gd name="T26" fmla="*/ 54 w 54"/>
                <a:gd name="T27" fmla="*/ 4 h 29"/>
                <a:gd name="T28" fmla="*/ 49 w 54"/>
                <a:gd name="T29" fmla="*/ 2 h 29"/>
                <a:gd name="T30" fmla="*/ 42 w 54"/>
                <a:gd name="T31" fmla="*/ 0 h 29"/>
                <a:gd name="T32" fmla="*/ 42 w 54"/>
                <a:gd name="T33" fmla="*/ 0 h 29"/>
                <a:gd name="T34" fmla="*/ 33 w 54"/>
                <a:gd name="T35" fmla="*/ 2 h 29"/>
                <a:gd name="T36" fmla="*/ 22 w 54"/>
                <a:gd name="T37" fmla="*/ 4 h 29"/>
                <a:gd name="T38" fmla="*/ 13 w 54"/>
                <a:gd name="T39" fmla="*/ 9 h 29"/>
                <a:gd name="T40" fmla="*/ 4 w 54"/>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5"/>
                  </a:moveTo>
                  <a:lnTo>
                    <a:pt x="4" y="15"/>
                  </a:lnTo>
                  <a:lnTo>
                    <a:pt x="0" y="20"/>
                  </a:lnTo>
                  <a:lnTo>
                    <a:pt x="0" y="24"/>
                  </a:lnTo>
                  <a:lnTo>
                    <a:pt x="4" y="27"/>
                  </a:lnTo>
                  <a:lnTo>
                    <a:pt x="11" y="29"/>
                  </a:lnTo>
                  <a:lnTo>
                    <a:pt x="22" y="27"/>
                  </a:lnTo>
                  <a:lnTo>
                    <a:pt x="31" y="24"/>
                  </a:lnTo>
                  <a:lnTo>
                    <a:pt x="40" y="20"/>
                  </a:lnTo>
                  <a:lnTo>
                    <a:pt x="49" y="13"/>
                  </a:lnTo>
                  <a:lnTo>
                    <a:pt x="54" y="9"/>
                  </a:lnTo>
                  <a:lnTo>
                    <a:pt x="54" y="4"/>
                  </a:lnTo>
                  <a:lnTo>
                    <a:pt x="49" y="2"/>
                  </a:lnTo>
                  <a:lnTo>
                    <a:pt x="42" y="0"/>
                  </a:lnTo>
                  <a:lnTo>
                    <a:pt x="33" y="2"/>
                  </a:lnTo>
                  <a:lnTo>
                    <a:pt x="22" y="4"/>
                  </a:lnTo>
                  <a:lnTo>
                    <a:pt x="13" y="9"/>
                  </a:lnTo>
                  <a:lnTo>
                    <a:pt x="4"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5" name="Freeform 892">
              <a:extLst>
                <a:ext uri="{FF2B5EF4-FFF2-40B4-BE49-F238E27FC236}">
                  <a16:creationId xmlns:a16="http://schemas.microsoft.com/office/drawing/2014/main" xmlns="" id="{278C14A8-18D7-CD4C-8BAC-64AD2A356DE6}"/>
                </a:ext>
              </a:extLst>
            </p:cNvPr>
            <p:cNvSpPr>
              <a:spLocks/>
            </p:cNvSpPr>
            <p:nvPr/>
          </p:nvSpPr>
          <p:spPr bwMode="auto">
            <a:xfrm>
              <a:off x="1887" y="3569"/>
              <a:ext cx="54" cy="29"/>
            </a:xfrm>
            <a:custGeom>
              <a:avLst/>
              <a:gdLst>
                <a:gd name="T0" fmla="*/ 4 w 54"/>
                <a:gd name="T1" fmla="*/ 15 h 29"/>
                <a:gd name="T2" fmla="*/ 4 w 54"/>
                <a:gd name="T3" fmla="*/ 15 h 29"/>
                <a:gd name="T4" fmla="*/ 0 w 54"/>
                <a:gd name="T5" fmla="*/ 20 h 29"/>
                <a:gd name="T6" fmla="*/ 0 w 54"/>
                <a:gd name="T7" fmla="*/ 24 h 29"/>
                <a:gd name="T8" fmla="*/ 4 w 54"/>
                <a:gd name="T9" fmla="*/ 27 h 29"/>
                <a:gd name="T10" fmla="*/ 11 w 54"/>
                <a:gd name="T11" fmla="*/ 29 h 29"/>
                <a:gd name="T12" fmla="*/ 11 w 54"/>
                <a:gd name="T13" fmla="*/ 29 h 29"/>
                <a:gd name="T14" fmla="*/ 22 w 54"/>
                <a:gd name="T15" fmla="*/ 27 h 29"/>
                <a:gd name="T16" fmla="*/ 31 w 54"/>
                <a:gd name="T17" fmla="*/ 24 h 29"/>
                <a:gd name="T18" fmla="*/ 40 w 54"/>
                <a:gd name="T19" fmla="*/ 20 h 29"/>
                <a:gd name="T20" fmla="*/ 49 w 54"/>
                <a:gd name="T21" fmla="*/ 13 h 29"/>
                <a:gd name="T22" fmla="*/ 49 w 54"/>
                <a:gd name="T23" fmla="*/ 13 h 29"/>
                <a:gd name="T24" fmla="*/ 54 w 54"/>
                <a:gd name="T25" fmla="*/ 9 h 29"/>
                <a:gd name="T26" fmla="*/ 54 w 54"/>
                <a:gd name="T27" fmla="*/ 4 h 29"/>
                <a:gd name="T28" fmla="*/ 49 w 54"/>
                <a:gd name="T29" fmla="*/ 2 h 29"/>
                <a:gd name="T30" fmla="*/ 42 w 54"/>
                <a:gd name="T31" fmla="*/ 0 h 29"/>
                <a:gd name="T32" fmla="*/ 42 w 54"/>
                <a:gd name="T33" fmla="*/ 0 h 29"/>
                <a:gd name="T34" fmla="*/ 33 w 54"/>
                <a:gd name="T35" fmla="*/ 2 h 29"/>
                <a:gd name="T36" fmla="*/ 22 w 54"/>
                <a:gd name="T37" fmla="*/ 4 h 29"/>
                <a:gd name="T38" fmla="*/ 13 w 54"/>
                <a:gd name="T39" fmla="*/ 9 h 29"/>
                <a:gd name="T40" fmla="*/ 4 w 54"/>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9">
                  <a:moveTo>
                    <a:pt x="4" y="15"/>
                  </a:moveTo>
                  <a:lnTo>
                    <a:pt x="4" y="15"/>
                  </a:lnTo>
                  <a:lnTo>
                    <a:pt x="0" y="20"/>
                  </a:lnTo>
                  <a:lnTo>
                    <a:pt x="0" y="24"/>
                  </a:lnTo>
                  <a:lnTo>
                    <a:pt x="4" y="27"/>
                  </a:lnTo>
                  <a:lnTo>
                    <a:pt x="11" y="29"/>
                  </a:lnTo>
                  <a:lnTo>
                    <a:pt x="22" y="27"/>
                  </a:lnTo>
                  <a:lnTo>
                    <a:pt x="31" y="24"/>
                  </a:lnTo>
                  <a:lnTo>
                    <a:pt x="40" y="20"/>
                  </a:lnTo>
                  <a:lnTo>
                    <a:pt x="49" y="13"/>
                  </a:lnTo>
                  <a:lnTo>
                    <a:pt x="54" y="9"/>
                  </a:lnTo>
                  <a:lnTo>
                    <a:pt x="54" y="4"/>
                  </a:lnTo>
                  <a:lnTo>
                    <a:pt x="49" y="2"/>
                  </a:lnTo>
                  <a:lnTo>
                    <a:pt x="42" y="0"/>
                  </a:lnTo>
                  <a:lnTo>
                    <a:pt x="33" y="2"/>
                  </a:lnTo>
                  <a:lnTo>
                    <a:pt x="22" y="4"/>
                  </a:lnTo>
                  <a:lnTo>
                    <a:pt x="13" y="9"/>
                  </a:lnTo>
                  <a:lnTo>
                    <a:pt x="4"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6" name="Freeform 893">
              <a:extLst>
                <a:ext uri="{FF2B5EF4-FFF2-40B4-BE49-F238E27FC236}">
                  <a16:creationId xmlns:a16="http://schemas.microsoft.com/office/drawing/2014/main" xmlns="" id="{8AB7F85F-7769-EB4E-90E9-B6A12759DAC1}"/>
                </a:ext>
              </a:extLst>
            </p:cNvPr>
            <p:cNvSpPr>
              <a:spLocks/>
            </p:cNvSpPr>
            <p:nvPr/>
          </p:nvSpPr>
          <p:spPr bwMode="auto">
            <a:xfrm>
              <a:off x="1842" y="3571"/>
              <a:ext cx="54" cy="27"/>
            </a:xfrm>
            <a:custGeom>
              <a:avLst/>
              <a:gdLst>
                <a:gd name="T0" fmla="*/ 4 w 54"/>
                <a:gd name="T1" fmla="*/ 13 h 27"/>
                <a:gd name="T2" fmla="*/ 4 w 54"/>
                <a:gd name="T3" fmla="*/ 13 h 27"/>
                <a:gd name="T4" fmla="*/ 0 w 54"/>
                <a:gd name="T5" fmla="*/ 18 h 27"/>
                <a:gd name="T6" fmla="*/ 0 w 54"/>
                <a:gd name="T7" fmla="*/ 22 h 27"/>
                <a:gd name="T8" fmla="*/ 4 w 54"/>
                <a:gd name="T9" fmla="*/ 27 h 27"/>
                <a:gd name="T10" fmla="*/ 11 w 54"/>
                <a:gd name="T11" fmla="*/ 27 h 27"/>
                <a:gd name="T12" fmla="*/ 11 w 54"/>
                <a:gd name="T13" fmla="*/ 27 h 27"/>
                <a:gd name="T14" fmla="*/ 22 w 54"/>
                <a:gd name="T15" fmla="*/ 25 h 27"/>
                <a:gd name="T16" fmla="*/ 31 w 54"/>
                <a:gd name="T17" fmla="*/ 22 h 27"/>
                <a:gd name="T18" fmla="*/ 42 w 54"/>
                <a:gd name="T19" fmla="*/ 18 h 27"/>
                <a:gd name="T20" fmla="*/ 49 w 54"/>
                <a:gd name="T21" fmla="*/ 13 h 27"/>
                <a:gd name="T22" fmla="*/ 49 w 54"/>
                <a:gd name="T23" fmla="*/ 13 h 27"/>
                <a:gd name="T24" fmla="*/ 54 w 54"/>
                <a:gd name="T25" fmla="*/ 7 h 27"/>
                <a:gd name="T26" fmla="*/ 54 w 54"/>
                <a:gd name="T27" fmla="*/ 2 h 27"/>
                <a:gd name="T28" fmla="*/ 51 w 54"/>
                <a:gd name="T29" fmla="*/ 0 h 27"/>
                <a:gd name="T30" fmla="*/ 42 w 54"/>
                <a:gd name="T31" fmla="*/ 0 h 27"/>
                <a:gd name="T32" fmla="*/ 42 w 54"/>
                <a:gd name="T33" fmla="*/ 0 h 27"/>
                <a:gd name="T34" fmla="*/ 33 w 54"/>
                <a:gd name="T35" fmla="*/ 0 h 27"/>
                <a:gd name="T36" fmla="*/ 22 w 54"/>
                <a:gd name="T37" fmla="*/ 2 h 27"/>
                <a:gd name="T38" fmla="*/ 13 w 54"/>
                <a:gd name="T39" fmla="*/ 7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7"/>
                  </a:lnTo>
                  <a:lnTo>
                    <a:pt x="11" y="27"/>
                  </a:lnTo>
                  <a:lnTo>
                    <a:pt x="22" y="25"/>
                  </a:lnTo>
                  <a:lnTo>
                    <a:pt x="31" y="22"/>
                  </a:lnTo>
                  <a:lnTo>
                    <a:pt x="42" y="18"/>
                  </a:lnTo>
                  <a:lnTo>
                    <a:pt x="49" y="13"/>
                  </a:lnTo>
                  <a:lnTo>
                    <a:pt x="54" y="7"/>
                  </a:lnTo>
                  <a:lnTo>
                    <a:pt x="54" y="2"/>
                  </a:lnTo>
                  <a:lnTo>
                    <a:pt x="51" y="0"/>
                  </a:lnTo>
                  <a:lnTo>
                    <a:pt x="42" y="0"/>
                  </a:lnTo>
                  <a:lnTo>
                    <a:pt x="33" y="0"/>
                  </a:lnTo>
                  <a:lnTo>
                    <a:pt x="22" y="2"/>
                  </a:lnTo>
                  <a:lnTo>
                    <a:pt x="13" y="7"/>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7" name="Freeform 894">
              <a:extLst>
                <a:ext uri="{FF2B5EF4-FFF2-40B4-BE49-F238E27FC236}">
                  <a16:creationId xmlns:a16="http://schemas.microsoft.com/office/drawing/2014/main" xmlns="" id="{19A0BDA1-1E9B-1B48-8D7F-EA859B3426DC}"/>
                </a:ext>
              </a:extLst>
            </p:cNvPr>
            <p:cNvSpPr>
              <a:spLocks/>
            </p:cNvSpPr>
            <p:nvPr/>
          </p:nvSpPr>
          <p:spPr bwMode="auto">
            <a:xfrm>
              <a:off x="1842" y="3571"/>
              <a:ext cx="54" cy="27"/>
            </a:xfrm>
            <a:custGeom>
              <a:avLst/>
              <a:gdLst>
                <a:gd name="T0" fmla="*/ 4 w 54"/>
                <a:gd name="T1" fmla="*/ 13 h 27"/>
                <a:gd name="T2" fmla="*/ 4 w 54"/>
                <a:gd name="T3" fmla="*/ 13 h 27"/>
                <a:gd name="T4" fmla="*/ 0 w 54"/>
                <a:gd name="T5" fmla="*/ 18 h 27"/>
                <a:gd name="T6" fmla="*/ 0 w 54"/>
                <a:gd name="T7" fmla="*/ 22 h 27"/>
                <a:gd name="T8" fmla="*/ 4 w 54"/>
                <a:gd name="T9" fmla="*/ 27 h 27"/>
                <a:gd name="T10" fmla="*/ 11 w 54"/>
                <a:gd name="T11" fmla="*/ 27 h 27"/>
                <a:gd name="T12" fmla="*/ 11 w 54"/>
                <a:gd name="T13" fmla="*/ 27 h 27"/>
                <a:gd name="T14" fmla="*/ 22 w 54"/>
                <a:gd name="T15" fmla="*/ 25 h 27"/>
                <a:gd name="T16" fmla="*/ 31 w 54"/>
                <a:gd name="T17" fmla="*/ 22 h 27"/>
                <a:gd name="T18" fmla="*/ 42 w 54"/>
                <a:gd name="T19" fmla="*/ 18 h 27"/>
                <a:gd name="T20" fmla="*/ 49 w 54"/>
                <a:gd name="T21" fmla="*/ 13 h 27"/>
                <a:gd name="T22" fmla="*/ 49 w 54"/>
                <a:gd name="T23" fmla="*/ 13 h 27"/>
                <a:gd name="T24" fmla="*/ 54 w 54"/>
                <a:gd name="T25" fmla="*/ 7 h 27"/>
                <a:gd name="T26" fmla="*/ 54 w 54"/>
                <a:gd name="T27" fmla="*/ 2 h 27"/>
                <a:gd name="T28" fmla="*/ 51 w 54"/>
                <a:gd name="T29" fmla="*/ 0 h 27"/>
                <a:gd name="T30" fmla="*/ 42 w 54"/>
                <a:gd name="T31" fmla="*/ 0 h 27"/>
                <a:gd name="T32" fmla="*/ 42 w 54"/>
                <a:gd name="T33" fmla="*/ 0 h 27"/>
                <a:gd name="T34" fmla="*/ 33 w 54"/>
                <a:gd name="T35" fmla="*/ 0 h 27"/>
                <a:gd name="T36" fmla="*/ 22 w 54"/>
                <a:gd name="T37" fmla="*/ 2 h 27"/>
                <a:gd name="T38" fmla="*/ 13 w 54"/>
                <a:gd name="T39" fmla="*/ 7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7"/>
                  </a:lnTo>
                  <a:lnTo>
                    <a:pt x="11" y="27"/>
                  </a:lnTo>
                  <a:lnTo>
                    <a:pt x="22" y="25"/>
                  </a:lnTo>
                  <a:lnTo>
                    <a:pt x="31" y="22"/>
                  </a:lnTo>
                  <a:lnTo>
                    <a:pt x="42" y="18"/>
                  </a:lnTo>
                  <a:lnTo>
                    <a:pt x="49" y="13"/>
                  </a:lnTo>
                  <a:lnTo>
                    <a:pt x="54" y="7"/>
                  </a:lnTo>
                  <a:lnTo>
                    <a:pt x="54" y="2"/>
                  </a:lnTo>
                  <a:lnTo>
                    <a:pt x="51" y="0"/>
                  </a:lnTo>
                  <a:lnTo>
                    <a:pt x="42" y="0"/>
                  </a:lnTo>
                  <a:lnTo>
                    <a:pt x="33" y="0"/>
                  </a:lnTo>
                  <a:lnTo>
                    <a:pt x="22" y="2"/>
                  </a:lnTo>
                  <a:lnTo>
                    <a:pt x="13" y="7"/>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8" name="Freeform 895">
              <a:extLst>
                <a:ext uri="{FF2B5EF4-FFF2-40B4-BE49-F238E27FC236}">
                  <a16:creationId xmlns:a16="http://schemas.microsoft.com/office/drawing/2014/main" xmlns="" id="{ECF691BA-92F9-1549-B7A0-5508A814659A}"/>
                </a:ext>
              </a:extLst>
            </p:cNvPr>
            <p:cNvSpPr>
              <a:spLocks/>
            </p:cNvSpPr>
            <p:nvPr/>
          </p:nvSpPr>
          <p:spPr bwMode="auto">
            <a:xfrm>
              <a:off x="1797" y="3571"/>
              <a:ext cx="54" cy="27"/>
            </a:xfrm>
            <a:custGeom>
              <a:avLst/>
              <a:gdLst>
                <a:gd name="T0" fmla="*/ 4 w 54"/>
                <a:gd name="T1" fmla="*/ 13 h 27"/>
                <a:gd name="T2" fmla="*/ 4 w 54"/>
                <a:gd name="T3" fmla="*/ 13 h 27"/>
                <a:gd name="T4" fmla="*/ 0 w 54"/>
                <a:gd name="T5" fmla="*/ 18 h 27"/>
                <a:gd name="T6" fmla="*/ 0 w 54"/>
                <a:gd name="T7" fmla="*/ 22 h 27"/>
                <a:gd name="T8" fmla="*/ 4 w 54"/>
                <a:gd name="T9" fmla="*/ 27 h 27"/>
                <a:gd name="T10" fmla="*/ 11 w 54"/>
                <a:gd name="T11" fmla="*/ 27 h 27"/>
                <a:gd name="T12" fmla="*/ 11 w 54"/>
                <a:gd name="T13" fmla="*/ 27 h 27"/>
                <a:gd name="T14" fmla="*/ 22 w 54"/>
                <a:gd name="T15" fmla="*/ 27 h 27"/>
                <a:gd name="T16" fmla="*/ 31 w 54"/>
                <a:gd name="T17" fmla="*/ 22 h 27"/>
                <a:gd name="T18" fmla="*/ 42 w 54"/>
                <a:gd name="T19" fmla="*/ 18 h 27"/>
                <a:gd name="T20" fmla="*/ 49 w 54"/>
                <a:gd name="T21" fmla="*/ 13 h 27"/>
                <a:gd name="T22" fmla="*/ 49 w 54"/>
                <a:gd name="T23" fmla="*/ 13 h 27"/>
                <a:gd name="T24" fmla="*/ 54 w 54"/>
                <a:gd name="T25" fmla="*/ 7 h 27"/>
                <a:gd name="T26" fmla="*/ 54 w 54"/>
                <a:gd name="T27" fmla="*/ 2 h 27"/>
                <a:gd name="T28" fmla="*/ 51 w 54"/>
                <a:gd name="T29" fmla="*/ 0 h 27"/>
                <a:gd name="T30" fmla="*/ 42 w 54"/>
                <a:gd name="T31" fmla="*/ 0 h 27"/>
                <a:gd name="T32" fmla="*/ 42 w 54"/>
                <a:gd name="T33" fmla="*/ 0 h 27"/>
                <a:gd name="T34" fmla="*/ 33 w 54"/>
                <a:gd name="T35" fmla="*/ 0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7"/>
                  </a:lnTo>
                  <a:lnTo>
                    <a:pt x="11" y="27"/>
                  </a:lnTo>
                  <a:lnTo>
                    <a:pt x="22" y="27"/>
                  </a:lnTo>
                  <a:lnTo>
                    <a:pt x="31" y="22"/>
                  </a:lnTo>
                  <a:lnTo>
                    <a:pt x="42" y="18"/>
                  </a:lnTo>
                  <a:lnTo>
                    <a:pt x="49" y="13"/>
                  </a:lnTo>
                  <a:lnTo>
                    <a:pt x="54" y="7"/>
                  </a:lnTo>
                  <a:lnTo>
                    <a:pt x="54" y="2"/>
                  </a:lnTo>
                  <a:lnTo>
                    <a:pt x="51" y="0"/>
                  </a:lnTo>
                  <a:lnTo>
                    <a:pt x="42" y="0"/>
                  </a:lnTo>
                  <a:lnTo>
                    <a:pt x="33" y="0"/>
                  </a:lnTo>
                  <a:lnTo>
                    <a:pt x="22"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79" name="Freeform 896">
              <a:extLst>
                <a:ext uri="{FF2B5EF4-FFF2-40B4-BE49-F238E27FC236}">
                  <a16:creationId xmlns:a16="http://schemas.microsoft.com/office/drawing/2014/main" xmlns="" id="{0465E07B-124E-A54B-9E24-51DFFF2C0DE0}"/>
                </a:ext>
              </a:extLst>
            </p:cNvPr>
            <p:cNvSpPr>
              <a:spLocks/>
            </p:cNvSpPr>
            <p:nvPr/>
          </p:nvSpPr>
          <p:spPr bwMode="auto">
            <a:xfrm>
              <a:off x="1797" y="3571"/>
              <a:ext cx="54" cy="27"/>
            </a:xfrm>
            <a:custGeom>
              <a:avLst/>
              <a:gdLst>
                <a:gd name="T0" fmla="*/ 4 w 54"/>
                <a:gd name="T1" fmla="*/ 13 h 27"/>
                <a:gd name="T2" fmla="*/ 4 w 54"/>
                <a:gd name="T3" fmla="*/ 13 h 27"/>
                <a:gd name="T4" fmla="*/ 0 w 54"/>
                <a:gd name="T5" fmla="*/ 18 h 27"/>
                <a:gd name="T6" fmla="*/ 0 w 54"/>
                <a:gd name="T7" fmla="*/ 22 h 27"/>
                <a:gd name="T8" fmla="*/ 4 w 54"/>
                <a:gd name="T9" fmla="*/ 27 h 27"/>
                <a:gd name="T10" fmla="*/ 11 w 54"/>
                <a:gd name="T11" fmla="*/ 27 h 27"/>
                <a:gd name="T12" fmla="*/ 11 w 54"/>
                <a:gd name="T13" fmla="*/ 27 h 27"/>
                <a:gd name="T14" fmla="*/ 22 w 54"/>
                <a:gd name="T15" fmla="*/ 27 h 27"/>
                <a:gd name="T16" fmla="*/ 31 w 54"/>
                <a:gd name="T17" fmla="*/ 22 h 27"/>
                <a:gd name="T18" fmla="*/ 42 w 54"/>
                <a:gd name="T19" fmla="*/ 18 h 27"/>
                <a:gd name="T20" fmla="*/ 49 w 54"/>
                <a:gd name="T21" fmla="*/ 13 h 27"/>
                <a:gd name="T22" fmla="*/ 49 w 54"/>
                <a:gd name="T23" fmla="*/ 13 h 27"/>
                <a:gd name="T24" fmla="*/ 54 w 54"/>
                <a:gd name="T25" fmla="*/ 7 h 27"/>
                <a:gd name="T26" fmla="*/ 54 w 54"/>
                <a:gd name="T27" fmla="*/ 2 h 27"/>
                <a:gd name="T28" fmla="*/ 51 w 54"/>
                <a:gd name="T29" fmla="*/ 0 h 27"/>
                <a:gd name="T30" fmla="*/ 42 w 54"/>
                <a:gd name="T31" fmla="*/ 0 h 27"/>
                <a:gd name="T32" fmla="*/ 42 w 54"/>
                <a:gd name="T33" fmla="*/ 0 h 27"/>
                <a:gd name="T34" fmla="*/ 33 w 54"/>
                <a:gd name="T35" fmla="*/ 0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7"/>
                  </a:lnTo>
                  <a:lnTo>
                    <a:pt x="11" y="27"/>
                  </a:lnTo>
                  <a:lnTo>
                    <a:pt x="22" y="27"/>
                  </a:lnTo>
                  <a:lnTo>
                    <a:pt x="31" y="22"/>
                  </a:lnTo>
                  <a:lnTo>
                    <a:pt x="42" y="18"/>
                  </a:lnTo>
                  <a:lnTo>
                    <a:pt x="49" y="13"/>
                  </a:lnTo>
                  <a:lnTo>
                    <a:pt x="54" y="7"/>
                  </a:lnTo>
                  <a:lnTo>
                    <a:pt x="54" y="2"/>
                  </a:lnTo>
                  <a:lnTo>
                    <a:pt x="51" y="0"/>
                  </a:lnTo>
                  <a:lnTo>
                    <a:pt x="42" y="0"/>
                  </a:lnTo>
                  <a:lnTo>
                    <a:pt x="33" y="0"/>
                  </a:lnTo>
                  <a:lnTo>
                    <a:pt x="22"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0" name="Freeform 897">
              <a:extLst>
                <a:ext uri="{FF2B5EF4-FFF2-40B4-BE49-F238E27FC236}">
                  <a16:creationId xmlns:a16="http://schemas.microsoft.com/office/drawing/2014/main" xmlns="" id="{932AE35C-48BD-DE45-A093-E872FD91BFC0}"/>
                </a:ext>
              </a:extLst>
            </p:cNvPr>
            <p:cNvSpPr>
              <a:spLocks/>
            </p:cNvSpPr>
            <p:nvPr/>
          </p:nvSpPr>
          <p:spPr bwMode="auto">
            <a:xfrm>
              <a:off x="1751" y="3571"/>
              <a:ext cx="55" cy="27"/>
            </a:xfrm>
            <a:custGeom>
              <a:avLst/>
              <a:gdLst>
                <a:gd name="T0" fmla="*/ 5 w 55"/>
                <a:gd name="T1" fmla="*/ 13 h 27"/>
                <a:gd name="T2" fmla="*/ 5 w 55"/>
                <a:gd name="T3" fmla="*/ 13 h 27"/>
                <a:gd name="T4" fmla="*/ 0 w 55"/>
                <a:gd name="T5" fmla="*/ 20 h 27"/>
                <a:gd name="T6" fmla="*/ 0 w 55"/>
                <a:gd name="T7" fmla="*/ 25 h 27"/>
                <a:gd name="T8" fmla="*/ 3 w 55"/>
                <a:gd name="T9" fmla="*/ 27 h 27"/>
                <a:gd name="T10" fmla="*/ 12 w 55"/>
                <a:gd name="T11" fmla="*/ 27 h 27"/>
                <a:gd name="T12" fmla="*/ 12 w 55"/>
                <a:gd name="T13" fmla="*/ 27 h 27"/>
                <a:gd name="T14" fmla="*/ 21 w 55"/>
                <a:gd name="T15" fmla="*/ 27 h 27"/>
                <a:gd name="T16" fmla="*/ 32 w 55"/>
                <a:gd name="T17" fmla="*/ 25 h 27"/>
                <a:gd name="T18" fmla="*/ 43 w 55"/>
                <a:gd name="T19" fmla="*/ 20 h 27"/>
                <a:gd name="T20" fmla="*/ 50 w 55"/>
                <a:gd name="T21" fmla="*/ 13 h 27"/>
                <a:gd name="T22" fmla="*/ 50 w 55"/>
                <a:gd name="T23" fmla="*/ 13 h 27"/>
                <a:gd name="T24" fmla="*/ 55 w 55"/>
                <a:gd name="T25" fmla="*/ 9 h 27"/>
                <a:gd name="T26" fmla="*/ 55 w 55"/>
                <a:gd name="T27" fmla="*/ 4 h 27"/>
                <a:gd name="T28" fmla="*/ 52 w 55"/>
                <a:gd name="T29" fmla="*/ 0 h 27"/>
                <a:gd name="T30" fmla="*/ 43 w 55"/>
                <a:gd name="T31" fmla="*/ 0 h 27"/>
                <a:gd name="T32" fmla="*/ 43 w 55"/>
                <a:gd name="T33" fmla="*/ 0 h 27"/>
                <a:gd name="T34" fmla="*/ 34 w 55"/>
                <a:gd name="T35" fmla="*/ 2 h 27"/>
                <a:gd name="T36" fmla="*/ 23 w 55"/>
                <a:gd name="T37" fmla="*/ 4 h 27"/>
                <a:gd name="T38" fmla="*/ 14 w 55"/>
                <a:gd name="T39" fmla="*/ 9 h 27"/>
                <a:gd name="T40" fmla="*/ 5 w 55"/>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27">
                  <a:moveTo>
                    <a:pt x="5" y="13"/>
                  </a:moveTo>
                  <a:lnTo>
                    <a:pt x="5" y="13"/>
                  </a:lnTo>
                  <a:lnTo>
                    <a:pt x="0" y="20"/>
                  </a:lnTo>
                  <a:lnTo>
                    <a:pt x="0" y="25"/>
                  </a:lnTo>
                  <a:lnTo>
                    <a:pt x="3" y="27"/>
                  </a:lnTo>
                  <a:lnTo>
                    <a:pt x="12" y="27"/>
                  </a:lnTo>
                  <a:lnTo>
                    <a:pt x="21" y="27"/>
                  </a:lnTo>
                  <a:lnTo>
                    <a:pt x="32" y="25"/>
                  </a:lnTo>
                  <a:lnTo>
                    <a:pt x="43" y="20"/>
                  </a:lnTo>
                  <a:lnTo>
                    <a:pt x="50" y="13"/>
                  </a:lnTo>
                  <a:lnTo>
                    <a:pt x="55" y="9"/>
                  </a:lnTo>
                  <a:lnTo>
                    <a:pt x="55" y="4"/>
                  </a:lnTo>
                  <a:lnTo>
                    <a:pt x="52" y="0"/>
                  </a:lnTo>
                  <a:lnTo>
                    <a:pt x="43" y="0"/>
                  </a:lnTo>
                  <a:lnTo>
                    <a:pt x="34" y="2"/>
                  </a:lnTo>
                  <a:lnTo>
                    <a:pt x="23"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1" name="Freeform 898">
              <a:extLst>
                <a:ext uri="{FF2B5EF4-FFF2-40B4-BE49-F238E27FC236}">
                  <a16:creationId xmlns:a16="http://schemas.microsoft.com/office/drawing/2014/main" xmlns="" id="{39AE4383-1062-C540-811A-8FCB3D46EF57}"/>
                </a:ext>
              </a:extLst>
            </p:cNvPr>
            <p:cNvSpPr>
              <a:spLocks/>
            </p:cNvSpPr>
            <p:nvPr/>
          </p:nvSpPr>
          <p:spPr bwMode="auto">
            <a:xfrm>
              <a:off x="1751" y="3571"/>
              <a:ext cx="55" cy="27"/>
            </a:xfrm>
            <a:custGeom>
              <a:avLst/>
              <a:gdLst>
                <a:gd name="T0" fmla="*/ 5 w 55"/>
                <a:gd name="T1" fmla="*/ 13 h 27"/>
                <a:gd name="T2" fmla="*/ 5 w 55"/>
                <a:gd name="T3" fmla="*/ 13 h 27"/>
                <a:gd name="T4" fmla="*/ 0 w 55"/>
                <a:gd name="T5" fmla="*/ 20 h 27"/>
                <a:gd name="T6" fmla="*/ 0 w 55"/>
                <a:gd name="T7" fmla="*/ 25 h 27"/>
                <a:gd name="T8" fmla="*/ 3 w 55"/>
                <a:gd name="T9" fmla="*/ 27 h 27"/>
                <a:gd name="T10" fmla="*/ 12 w 55"/>
                <a:gd name="T11" fmla="*/ 27 h 27"/>
                <a:gd name="T12" fmla="*/ 12 w 55"/>
                <a:gd name="T13" fmla="*/ 27 h 27"/>
                <a:gd name="T14" fmla="*/ 21 w 55"/>
                <a:gd name="T15" fmla="*/ 27 h 27"/>
                <a:gd name="T16" fmla="*/ 32 w 55"/>
                <a:gd name="T17" fmla="*/ 25 h 27"/>
                <a:gd name="T18" fmla="*/ 43 w 55"/>
                <a:gd name="T19" fmla="*/ 20 h 27"/>
                <a:gd name="T20" fmla="*/ 50 w 55"/>
                <a:gd name="T21" fmla="*/ 13 h 27"/>
                <a:gd name="T22" fmla="*/ 50 w 55"/>
                <a:gd name="T23" fmla="*/ 13 h 27"/>
                <a:gd name="T24" fmla="*/ 55 w 55"/>
                <a:gd name="T25" fmla="*/ 9 h 27"/>
                <a:gd name="T26" fmla="*/ 55 w 55"/>
                <a:gd name="T27" fmla="*/ 4 h 27"/>
                <a:gd name="T28" fmla="*/ 52 w 55"/>
                <a:gd name="T29" fmla="*/ 0 h 27"/>
                <a:gd name="T30" fmla="*/ 43 w 55"/>
                <a:gd name="T31" fmla="*/ 0 h 27"/>
                <a:gd name="T32" fmla="*/ 43 w 55"/>
                <a:gd name="T33" fmla="*/ 0 h 27"/>
                <a:gd name="T34" fmla="*/ 34 w 55"/>
                <a:gd name="T35" fmla="*/ 2 h 27"/>
                <a:gd name="T36" fmla="*/ 23 w 55"/>
                <a:gd name="T37" fmla="*/ 4 h 27"/>
                <a:gd name="T38" fmla="*/ 14 w 55"/>
                <a:gd name="T39" fmla="*/ 9 h 27"/>
                <a:gd name="T40" fmla="*/ 5 w 55"/>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27">
                  <a:moveTo>
                    <a:pt x="5" y="13"/>
                  </a:moveTo>
                  <a:lnTo>
                    <a:pt x="5" y="13"/>
                  </a:lnTo>
                  <a:lnTo>
                    <a:pt x="0" y="20"/>
                  </a:lnTo>
                  <a:lnTo>
                    <a:pt x="0" y="25"/>
                  </a:lnTo>
                  <a:lnTo>
                    <a:pt x="3" y="27"/>
                  </a:lnTo>
                  <a:lnTo>
                    <a:pt x="12" y="27"/>
                  </a:lnTo>
                  <a:lnTo>
                    <a:pt x="21" y="27"/>
                  </a:lnTo>
                  <a:lnTo>
                    <a:pt x="32" y="25"/>
                  </a:lnTo>
                  <a:lnTo>
                    <a:pt x="43" y="20"/>
                  </a:lnTo>
                  <a:lnTo>
                    <a:pt x="50" y="13"/>
                  </a:lnTo>
                  <a:lnTo>
                    <a:pt x="55" y="9"/>
                  </a:lnTo>
                  <a:lnTo>
                    <a:pt x="55" y="4"/>
                  </a:lnTo>
                  <a:lnTo>
                    <a:pt x="52" y="0"/>
                  </a:lnTo>
                  <a:lnTo>
                    <a:pt x="43" y="0"/>
                  </a:lnTo>
                  <a:lnTo>
                    <a:pt x="34" y="2"/>
                  </a:lnTo>
                  <a:lnTo>
                    <a:pt x="23"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2" name="Freeform 899">
              <a:extLst>
                <a:ext uri="{FF2B5EF4-FFF2-40B4-BE49-F238E27FC236}">
                  <a16:creationId xmlns:a16="http://schemas.microsoft.com/office/drawing/2014/main" xmlns="" id="{18F4096F-1486-D346-A7E0-15C29112F7FE}"/>
                </a:ext>
              </a:extLst>
            </p:cNvPr>
            <p:cNvSpPr>
              <a:spLocks/>
            </p:cNvSpPr>
            <p:nvPr/>
          </p:nvSpPr>
          <p:spPr bwMode="auto">
            <a:xfrm>
              <a:off x="1704" y="3571"/>
              <a:ext cx="56" cy="29"/>
            </a:xfrm>
            <a:custGeom>
              <a:avLst/>
              <a:gdLst>
                <a:gd name="T0" fmla="*/ 5 w 56"/>
                <a:gd name="T1" fmla="*/ 16 h 29"/>
                <a:gd name="T2" fmla="*/ 5 w 56"/>
                <a:gd name="T3" fmla="*/ 16 h 29"/>
                <a:gd name="T4" fmla="*/ 0 w 56"/>
                <a:gd name="T5" fmla="*/ 20 h 29"/>
                <a:gd name="T6" fmla="*/ 0 w 56"/>
                <a:gd name="T7" fmla="*/ 25 h 29"/>
                <a:gd name="T8" fmla="*/ 5 w 56"/>
                <a:gd name="T9" fmla="*/ 27 h 29"/>
                <a:gd name="T10" fmla="*/ 11 w 56"/>
                <a:gd name="T11" fmla="*/ 29 h 29"/>
                <a:gd name="T12" fmla="*/ 11 w 56"/>
                <a:gd name="T13" fmla="*/ 29 h 29"/>
                <a:gd name="T14" fmla="*/ 23 w 56"/>
                <a:gd name="T15" fmla="*/ 27 h 29"/>
                <a:gd name="T16" fmla="*/ 34 w 56"/>
                <a:gd name="T17" fmla="*/ 25 h 29"/>
                <a:gd name="T18" fmla="*/ 43 w 56"/>
                <a:gd name="T19" fmla="*/ 20 h 29"/>
                <a:gd name="T20" fmla="*/ 52 w 56"/>
                <a:gd name="T21" fmla="*/ 13 h 29"/>
                <a:gd name="T22" fmla="*/ 52 w 56"/>
                <a:gd name="T23" fmla="*/ 13 h 29"/>
                <a:gd name="T24" fmla="*/ 56 w 56"/>
                <a:gd name="T25" fmla="*/ 9 h 29"/>
                <a:gd name="T26" fmla="*/ 56 w 56"/>
                <a:gd name="T27" fmla="*/ 4 h 29"/>
                <a:gd name="T28" fmla="*/ 52 w 56"/>
                <a:gd name="T29" fmla="*/ 2 h 29"/>
                <a:gd name="T30" fmla="*/ 45 w 56"/>
                <a:gd name="T31" fmla="*/ 0 h 29"/>
                <a:gd name="T32" fmla="*/ 45 w 56"/>
                <a:gd name="T33" fmla="*/ 0 h 29"/>
                <a:gd name="T34" fmla="*/ 36 w 56"/>
                <a:gd name="T35" fmla="*/ 2 h 29"/>
                <a:gd name="T36" fmla="*/ 25 w 56"/>
                <a:gd name="T37" fmla="*/ 4 h 29"/>
                <a:gd name="T38" fmla="*/ 14 w 56"/>
                <a:gd name="T39" fmla="*/ 9 h 29"/>
                <a:gd name="T40" fmla="*/ 5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6"/>
                  </a:moveTo>
                  <a:lnTo>
                    <a:pt x="5" y="16"/>
                  </a:lnTo>
                  <a:lnTo>
                    <a:pt x="0" y="20"/>
                  </a:lnTo>
                  <a:lnTo>
                    <a:pt x="0" y="25"/>
                  </a:lnTo>
                  <a:lnTo>
                    <a:pt x="5" y="27"/>
                  </a:lnTo>
                  <a:lnTo>
                    <a:pt x="11" y="29"/>
                  </a:lnTo>
                  <a:lnTo>
                    <a:pt x="23" y="27"/>
                  </a:lnTo>
                  <a:lnTo>
                    <a:pt x="34" y="25"/>
                  </a:lnTo>
                  <a:lnTo>
                    <a:pt x="43" y="20"/>
                  </a:lnTo>
                  <a:lnTo>
                    <a:pt x="52" y="13"/>
                  </a:lnTo>
                  <a:lnTo>
                    <a:pt x="56" y="9"/>
                  </a:lnTo>
                  <a:lnTo>
                    <a:pt x="56" y="4"/>
                  </a:lnTo>
                  <a:lnTo>
                    <a:pt x="52" y="2"/>
                  </a:lnTo>
                  <a:lnTo>
                    <a:pt x="45" y="0"/>
                  </a:lnTo>
                  <a:lnTo>
                    <a:pt x="36" y="2"/>
                  </a:lnTo>
                  <a:lnTo>
                    <a:pt x="25" y="4"/>
                  </a:lnTo>
                  <a:lnTo>
                    <a:pt x="14"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3" name="Freeform 900">
              <a:extLst>
                <a:ext uri="{FF2B5EF4-FFF2-40B4-BE49-F238E27FC236}">
                  <a16:creationId xmlns:a16="http://schemas.microsoft.com/office/drawing/2014/main" xmlns="" id="{AB253B44-9779-C54E-A7CC-B338D7DADFA0}"/>
                </a:ext>
              </a:extLst>
            </p:cNvPr>
            <p:cNvSpPr>
              <a:spLocks/>
            </p:cNvSpPr>
            <p:nvPr/>
          </p:nvSpPr>
          <p:spPr bwMode="auto">
            <a:xfrm>
              <a:off x="1704" y="3571"/>
              <a:ext cx="56" cy="29"/>
            </a:xfrm>
            <a:custGeom>
              <a:avLst/>
              <a:gdLst>
                <a:gd name="T0" fmla="*/ 5 w 56"/>
                <a:gd name="T1" fmla="*/ 16 h 29"/>
                <a:gd name="T2" fmla="*/ 5 w 56"/>
                <a:gd name="T3" fmla="*/ 16 h 29"/>
                <a:gd name="T4" fmla="*/ 0 w 56"/>
                <a:gd name="T5" fmla="*/ 20 h 29"/>
                <a:gd name="T6" fmla="*/ 0 w 56"/>
                <a:gd name="T7" fmla="*/ 25 h 29"/>
                <a:gd name="T8" fmla="*/ 5 w 56"/>
                <a:gd name="T9" fmla="*/ 27 h 29"/>
                <a:gd name="T10" fmla="*/ 11 w 56"/>
                <a:gd name="T11" fmla="*/ 29 h 29"/>
                <a:gd name="T12" fmla="*/ 11 w 56"/>
                <a:gd name="T13" fmla="*/ 29 h 29"/>
                <a:gd name="T14" fmla="*/ 23 w 56"/>
                <a:gd name="T15" fmla="*/ 27 h 29"/>
                <a:gd name="T16" fmla="*/ 34 w 56"/>
                <a:gd name="T17" fmla="*/ 25 h 29"/>
                <a:gd name="T18" fmla="*/ 43 w 56"/>
                <a:gd name="T19" fmla="*/ 20 h 29"/>
                <a:gd name="T20" fmla="*/ 52 w 56"/>
                <a:gd name="T21" fmla="*/ 13 h 29"/>
                <a:gd name="T22" fmla="*/ 52 w 56"/>
                <a:gd name="T23" fmla="*/ 13 h 29"/>
                <a:gd name="T24" fmla="*/ 56 w 56"/>
                <a:gd name="T25" fmla="*/ 9 h 29"/>
                <a:gd name="T26" fmla="*/ 56 w 56"/>
                <a:gd name="T27" fmla="*/ 4 h 29"/>
                <a:gd name="T28" fmla="*/ 52 w 56"/>
                <a:gd name="T29" fmla="*/ 2 h 29"/>
                <a:gd name="T30" fmla="*/ 45 w 56"/>
                <a:gd name="T31" fmla="*/ 0 h 29"/>
                <a:gd name="T32" fmla="*/ 45 w 56"/>
                <a:gd name="T33" fmla="*/ 0 h 29"/>
                <a:gd name="T34" fmla="*/ 36 w 56"/>
                <a:gd name="T35" fmla="*/ 2 h 29"/>
                <a:gd name="T36" fmla="*/ 25 w 56"/>
                <a:gd name="T37" fmla="*/ 4 h 29"/>
                <a:gd name="T38" fmla="*/ 14 w 56"/>
                <a:gd name="T39" fmla="*/ 9 h 29"/>
                <a:gd name="T40" fmla="*/ 5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5" y="16"/>
                  </a:moveTo>
                  <a:lnTo>
                    <a:pt x="5" y="16"/>
                  </a:lnTo>
                  <a:lnTo>
                    <a:pt x="0" y="20"/>
                  </a:lnTo>
                  <a:lnTo>
                    <a:pt x="0" y="25"/>
                  </a:lnTo>
                  <a:lnTo>
                    <a:pt x="5" y="27"/>
                  </a:lnTo>
                  <a:lnTo>
                    <a:pt x="11" y="29"/>
                  </a:lnTo>
                  <a:lnTo>
                    <a:pt x="23" y="27"/>
                  </a:lnTo>
                  <a:lnTo>
                    <a:pt x="34" y="25"/>
                  </a:lnTo>
                  <a:lnTo>
                    <a:pt x="43" y="20"/>
                  </a:lnTo>
                  <a:lnTo>
                    <a:pt x="52" y="13"/>
                  </a:lnTo>
                  <a:lnTo>
                    <a:pt x="56" y="9"/>
                  </a:lnTo>
                  <a:lnTo>
                    <a:pt x="56" y="4"/>
                  </a:lnTo>
                  <a:lnTo>
                    <a:pt x="52" y="2"/>
                  </a:lnTo>
                  <a:lnTo>
                    <a:pt x="45" y="0"/>
                  </a:lnTo>
                  <a:lnTo>
                    <a:pt x="36" y="2"/>
                  </a:lnTo>
                  <a:lnTo>
                    <a:pt x="25" y="4"/>
                  </a:lnTo>
                  <a:lnTo>
                    <a:pt x="14"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4" name="Freeform 901">
              <a:extLst>
                <a:ext uri="{FF2B5EF4-FFF2-40B4-BE49-F238E27FC236}">
                  <a16:creationId xmlns:a16="http://schemas.microsoft.com/office/drawing/2014/main" xmlns="" id="{381C954A-99D0-7748-B4DD-FDAB845D9D91}"/>
                </a:ext>
              </a:extLst>
            </p:cNvPr>
            <p:cNvSpPr>
              <a:spLocks/>
            </p:cNvSpPr>
            <p:nvPr/>
          </p:nvSpPr>
          <p:spPr bwMode="auto">
            <a:xfrm>
              <a:off x="1657" y="3573"/>
              <a:ext cx="58" cy="27"/>
            </a:xfrm>
            <a:custGeom>
              <a:avLst/>
              <a:gdLst>
                <a:gd name="T0" fmla="*/ 7 w 58"/>
                <a:gd name="T1" fmla="*/ 14 h 27"/>
                <a:gd name="T2" fmla="*/ 7 w 58"/>
                <a:gd name="T3" fmla="*/ 14 h 27"/>
                <a:gd name="T4" fmla="*/ 0 w 58"/>
                <a:gd name="T5" fmla="*/ 18 h 27"/>
                <a:gd name="T6" fmla="*/ 0 w 58"/>
                <a:gd name="T7" fmla="*/ 23 h 27"/>
                <a:gd name="T8" fmla="*/ 4 w 58"/>
                <a:gd name="T9" fmla="*/ 27 h 27"/>
                <a:gd name="T10" fmla="*/ 11 w 58"/>
                <a:gd name="T11" fmla="*/ 27 h 27"/>
                <a:gd name="T12" fmla="*/ 11 w 58"/>
                <a:gd name="T13" fmla="*/ 27 h 27"/>
                <a:gd name="T14" fmla="*/ 22 w 58"/>
                <a:gd name="T15" fmla="*/ 25 h 27"/>
                <a:gd name="T16" fmla="*/ 34 w 58"/>
                <a:gd name="T17" fmla="*/ 23 h 27"/>
                <a:gd name="T18" fmla="*/ 45 w 58"/>
                <a:gd name="T19" fmla="*/ 18 h 27"/>
                <a:gd name="T20" fmla="*/ 52 w 58"/>
                <a:gd name="T21" fmla="*/ 14 h 27"/>
                <a:gd name="T22" fmla="*/ 52 w 58"/>
                <a:gd name="T23" fmla="*/ 14 h 27"/>
                <a:gd name="T24" fmla="*/ 56 w 58"/>
                <a:gd name="T25" fmla="*/ 7 h 27"/>
                <a:gd name="T26" fmla="*/ 58 w 58"/>
                <a:gd name="T27" fmla="*/ 2 h 27"/>
                <a:gd name="T28" fmla="*/ 54 w 58"/>
                <a:gd name="T29" fmla="*/ 0 h 27"/>
                <a:gd name="T30" fmla="*/ 47 w 58"/>
                <a:gd name="T31" fmla="*/ 0 h 27"/>
                <a:gd name="T32" fmla="*/ 47 w 58"/>
                <a:gd name="T33" fmla="*/ 0 h 27"/>
                <a:gd name="T34" fmla="*/ 36 w 58"/>
                <a:gd name="T35" fmla="*/ 0 h 27"/>
                <a:gd name="T36" fmla="*/ 25 w 58"/>
                <a:gd name="T37" fmla="*/ 2 h 27"/>
                <a:gd name="T38" fmla="*/ 13 w 58"/>
                <a:gd name="T39" fmla="*/ 7 h 27"/>
                <a:gd name="T40" fmla="*/ 7 w 5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7">
                  <a:moveTo>
                    <a:pt x="7" y="14"/>
                  </a:moveTo>
                  <a:lnTo>
                    <a:pt x="7" y="14"/>
                  </a:lnTo>
                  <a:lnTo>
                    <a:pt x="0" y="18"/>
                  </a:lnTo>
                  <a:lnTo>
                    <a:pt x="0" y="23"/>
                  </a:lnTo>
                  <a:lnTo>
                    <a:pt x="4" y="27"/>
                  </a:lnTo>
                  <a:lnTo>
                    <a:pt x="11" y="27"/>
                  </a:lnTo>
                  <a:lnTo>
                    <a:pt x="22" y="25"/>
                  </a:lnTo>
                  <a:lnTo>
                    <a:pt x="34" y="23"/>
                  </a:lnTo>
                  <a:lnTo>
                    <a:pt x="45" y="18"/>
                  </a:lnTo>
                  <a:lnTo>
                    <a:pt x="52" y="14"/>
                  </a:lnTo>
                  <a:lnTo>
                    <a:pt x="56" y="7"/>
                  </a:lnTo>
                  <a:lnTo>
                    <a:pt x="58" y="2"/>
                  </a:lnTo>
                  <a:lnTo>
                    <a:pt x="54" y="0"/>
                  </a:lnTo>
                  <a:lnTo>
                    <a:pt x="47" y="0"/>
                  </a:lnTo>
                  <a:lnTo>
                    <a:pt x="36" y="0"/>
                  </a:lnTo>
                  <a:lnTo>
                    <a:pt x="25" y="2"/>
                  </a:lnTo>
                  <a:lnTo>
                    <a:pt x="13" y="7"/>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5" name="Freeform 902">
              <a:extLst>
                <a:ext uri="{FF2B5EF4-FFF2-40B4-BE49-F238E27FC236}">
                  <a16:creationId xmlns:a16="http://schemas.microsoft.com/office/drawing/2014/main" xmlns="" id="{C602569D-C4E6-6A4A-8F18-77F4DAC597E0}"/>
                </a:ext>
              </a:extLst>
            </p:cNvPr>
            <p:cNvSpPr>
              <a:spLocks/>
            </p:cNvSpPr>
            <p:nvPr/>
          </p:nvSpPr>
          <p:spPr bwMode="auto">
            <a:xfrm>
              <a:off x="1657" y="3573"/>
              <a:ext cx="58" cy="27"/>
            </a:xfrm>
            <a:custGeom>
              <a:avLst/>
              <a:gdLst>
                <a:gd name="T0" fmla="*/ 7 w 58"/>
                <a:gd name="T1" fmla="*/ 14 h 27"/>
                <a:gd name="T2" fmla="*/ 7 w 58"/>
                <a:gd name="T3" fmla="*/ 14 h 27"/>
                <a:gd name="T4" fmla="*/ 0 w 58"/>
                <a:gd name="T5" fmla="*/ 18 h 27"/>
                <a:gd name="T6" fmla="*/ 0 w 58"/>
                <a:gd name="T7" fmla="*/ 23 h 27"/>
                <a:gd name="T8" fmla="*/ 4 w 58"/>
                <a:gd name="T9" fmla="*/ 27 h 27"/>
                <a:gd name="T10" fmla="*/ 11 w 58"/>
                <a:gd name="T11" fmla="*/ 27 h 27"/>
                <a:gd name="T12" fmla="*/ 11 w 58"/>
                <a:gd name="T13" fmla="*/ 27 h 27"/>
                <a:gd name="T14" fmla="*/ 22 w 58"/>
                <a:gd name="T15" fmla="*/ 25 h 27"/>
                <a:gd name="T16" fmla="*/ 34 w 58"/>
                <a:gd name="T17" fmla="*/ 23 h 27"/>
                <a:gd name="T18" fmla="*/ 45 w 58"/>
                <a:gd name="T19" fmla="*/ 18 h 27"/>
                <a:gd name="T20" fmla="*/ 52 w 58"/>
                <a:gd name="T21" fmla="*/ 14 h 27"/>
                <a:gd name="T22" fmla="*/ 52 w 58"/>
                <a:gd name="T23" fmla="*/ 14 h 27"/>
                <a:gd name="T24" fmla="*/ 56 w 58"/>
                <a:gd name="T25" fmla="*/ 7 h 27"/>
                <a:gd name="T26" fmla="*/ 58 w 58"/>
                <a:gd name="T27" fmla="*/ 2 h 27"/>
                <a:gd name="T28" fmla="*/ 54 w 58"/>
                <a:gd name="T29" fmla="*/ 0 h 27"/>
                <a:gd name="T30" fmla="*/ 47 w 58"/>
                <a:gd name="T31" fmla="*/ 0 h 27"/>
                <a:gd name="T32" fmla="*/ 47 w 58"/>
                <a:gd name="T33" fmla="*/ 0 h 27"/>
                <a:gd name="T34" fmla="*/ 36 w 58"/>
                <a:gd name="T35" fmla="*/ 0 h 27"/>
                <a:gd name="T36" fmla="*/ 25 w 58"/>
                <a:gd name="T37" fmla="*/ 2 h 27"/>
                <a:gd name="T38" fmla="*/ 13 w 58"/>
                <a:gd name="T39" fmla="*/ 7 h 27"/>
                <a:gd name="T40" fmla="*/ 7 w 5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7">
                  <a:moveTo>
                    <a:pt x="7" y="14"/>
                  </a:moveTo>
                  <a:lnTo>
                    <a:pt x="7" y="14"/>
                  </a:lnTo>
                  <a:lnTo>
                    <a:pt x="0" y="18"/>
                  </a:lnTo>
                  <a:lnTo>
                    <a:pt x="0" y="23"/>
                  </a:lnTo>
                  <a:lnTo>
                    <a:pt x="4" y="27"/>
                  </a:lnTo>
                  <a:lnTo>
                    <a:pt x="11" y="27"/>
                  </a:lnTo>
                  <a:lnTo>
                    <a:pt x="22" y="25"/>
                  </a:lnTo>
                  <a:lnTo>
                    <a:pt x="34" y="23"/>
                  </a:lnTo>
                  <a:lnTo>
                    <a:pt x="45" y="18"/>
                  </a:lnTo>
                  <a:lnTo>
                    <a:pt x="52" y="14"/>
                  </a:lnTo>
                  <a:lnTo>
                    <a:pt x="56" y="7"/>
                  </a:lnTo>
                  <a:lnTo>
                    <a:pt x="58" y="2"/>
                  </a:lnTo>
                  <a:lnTo>
                    <a:pt x="54" y="0"/>
                  </a:lnTo>
                  <a:lnTo>
                    <a:pt x="47" y="0"/>
                  </a:lnTo>
                  <a:lnTo>
                    <a:pt x="36" y="0"/>
                  </a:lnTo>
                  <a:lnTo>
                    <a:pt x="25" y="2"/>
                  </a:lnTo>
                  <a:lnTo>
                    <a:pt x="13" y="7"/>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6" name="Freeform 903">
              <a:extLst>
                <a:ext uri="{FF2B5EF4-FFF2-40B4-BE49-F238E27FC236}">
                  <a16:creationId xmlns:a16="http://schemas.microsoft.com/office/drawing/2014/main" xmlns="" id="{8E335640-A903-6747-BCC1-A96E1DE9B570}"/>
                </a:ext>
              </a:extLst>
            </p:cNvPr>
            <p:cNvSpPr>
              <a:spLocks/>
            </p:cNvSpPr>
            <p:nvPr/>
          </p:nvSpPr>
          <p:spPr bwMode="auto">
            <a:xfrm>
              <a:off x="1610" y="3573"/>
              <a:ext cx="58" cy="27"/>
            </a:xfrm>
            <a:custGeom>
              <a:avLst/>
              <a:gdLst>
                <a:gd name="T0" fmla="*/ 6 w 58"/>
                <a:gd name="T1" fmla="*/ 14 h 27"/>
                <a:gd name="T2" fmla="*/ 6 w 58"/>
                <a:gd name="T3" fmla="*/ 14 h 27"/>
                <a:gd name="T4" fmla="*/ 0 w 58"/>
                <a:gd name="T5" fmla="*/ 20 h 27"/>
                <a:gd name="T6" fmla="*/ 0 w 58"/>
                <a:gd name="T7" fmla="*/ 23 h 27"/>
                <a:gd name="T8" fmla="*/ 4 w 58"/>
                <a:gd name="T9" fmla="*/ 27 h 27"/>
                <a:gd name="T10" fmla="*/ 11 w 58"/>
                <a:gd name="T11" fmla="*/ 27 h 27"/>
                <a:gd name="T12" fmla="*/ 11 w 58"/>
                <a:gd name="T13" fmla="*/ 27 h 27"/>
                <a:gd name="T14" fmla="*/ 22 w 58"/>
                <a:gd name="T15" fmla="*/ 27 h 27"/>
                <a:gd name="T16" fmla="*/ 33 w 58"/>
                <a:gd name="T17" fmla="*/ 23 h 27"/>
                <a:gd name="T18" fmla="*/ 45 w 58"/>
                <a:gd name="T19" fmla="*/ 18 h 27"/>
                <a:gd name="T20" fmla="*/ 51 w 58"/>
                <a:gd name="T21" fmla="*/ 14 h 27"/>
                <a:gd name="T22" fmla="*/ 51 w 58"/>
                <a:gd name="T23" fmla="*/ 14 h 27"/>
                <a:gd name="T24" fmla="*/ 58 w 58"/>
                <a:gd name="T25" fmla="*/ 7 h 27"/>
                <a:gd name="T26" fmla="*/ 58 w 58"/>
                <a:gd name="T27" fmla="*/ 5 h 27"/>
                <a:gd name="T28" fmla="*/ 54 w 58"/>
                <a:gd name="T29" fmla="*/ 0 h 27"/>
                <a:gd name="T30" fmla="*/ 47 w 58"/>
                <a:gd name="T31" fmla="*/ 0 h 27"/>
                <a:gd name="T32" fmla="*/ 47 w 58"/>
                <a:gd name="T33" fmla="*/ 0 h 27"/>
                <a:gd name="T34" fmla="*/ 36 w 58"/>
                <a:gd name="T35" fmla="*/ 0 h 27"/>
                <a:gd name="T36" fmla="*/ 24 w 58"/>
                <a:gd name="T37" fmla="*/ 5 h 27"/>
                <a:gd name="T38" fmla="*/ 13 w 58"/>
                <a:gd name="T39" fmla="*/ 9 h 27"/>
                <a:gd name="T40" fmla="*/ 6 w 5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7">
                  <a:moveTo>
                    <a:pt x="6" y="14"/>
                  </a:moveTo>
                  <a:lnTo>
                    <a:pt x="6" y="14"/>
                  </a:lnTo>
                  <a:lnTo>
                    <a:pt x="0" y="20"/>
                  </a:lnTo>
                  <a:lnTo>
                    <a:pt x="0" y="23"/>
                  </a:lnTo>
                  <a:lnTo>
                    <a:pt x="4" y="27"/>
                  </a:lnTo>
                  <a:lnTo>
                    <a:pt x="11" y="27"/>
                  </a:lnTo>
                  <a:lnTo>
                    <a:pt x="22" y="27"/>
                  </a:lnTo>
                  <a:lnTo>
                    <a:pt x="33" y="23"/>
                  </a:lnTo>
                  <a:lnTo>
                    <a:pt x="45" y="18"/>
                  </a:lnTo>
                  <a:lnTo>
                    <a:pt x="51" y="14"/>
                  </a:lnTo>
                  <a:lnTo>
                    <a:pt x="58" y="7"/>
                  </a:lnTo>
                  <a:lnTo>
                    <a:pt x="58" y="5"/>
                  </a:lnTo>
                  <a:lnTo>
                    <a:pt x="54" y="0"/>
                  </a:lnTo>
                  <a:lnTo>
                    <a:pt x="47" y="0"/>
                  </a:lnTo>
                  <a:lnTo>
                    <a:pt x="36" y="0"/>
                  </a:lnTo>
                  <a:lnTo>
                    <a:pt x="24" y="5"/>
                  </a:lnTo>
                  <a:lnTo>
                    <a:pt x="13" y="9"/>
                  </a:lnTo>
                  <a:lnTo>
                    <a:pt x="6"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7" name="Freeform 904">
              <a:extLst>
                <a:ext uri="{FF2B5EF4-FFF2-40B4-BE49-F238E27FC236}">
                  <a16:creationId xmlns:a16="http://schemas.microsoft.com/office/drawing/2014/main" xmlns="" id="{3FF62E71-9A65-0A4F-A0E2-3731B21258EA}"/>
                </a:ext>
              </a:extLst>
            </p:cNvPr>
            <p:cNvSpPr>
              <a:spLocks/>
            </p:cNvSpPr>
            <p:nvPr/>
          </p:nvSpPr>
          <p:spPr bwMode="auto">
            <a:xfrm>
              <a:off x="1610" y="3573"/>
              <a:ext cx="58" cy="27"/>
            </a:xfrm>
            <a:custGeom>
              <a:avLst/>
              <a:gdLst>
                <a:gd name="T0" fmla="*/ 6 w 58"/>
                <a:gd name="T1" fmla="*/ 14 h 27"/>
                <a:gd name="T2" fmla="*/ 6 w 58"/>
                <a:gd name="T3" fmla="*/ 14 h 27"/>
                <a:gd name="T4" fmla="*/ 0 w 58"/>
                <a:gd name="T5" fmla="*/ 20 h 27"/>
                <a:gd name="T6" fmla="*/ 0 w 58"/>
                <a:gd name="T7" fmla="*/ 23 h 27"/>
                <a:gd name="T8" fmla="*/ 4 w 58"/>
                <a:gd name="T9" fmla="*/ 27 h 27"/>
                <a:gd name="T10" fmla="*/ 11 w 58"/>
                <a:gd name="T11" fmla="*/ 27 h 27"/>
                <a:gd name="T12" fmla="*/ 11 w 58"/>
                <a:gd name="T13" fmla="*/ 27 h 27"/>
                <a:gd name="T14" fmla="*/ 22 w 58"/>
                <a:gd name="T15" fmla="*/ 27 h 27"/>
                <a:gd name="T16" fmla="*/ 33 w 58"/>
                <a:gd name="T17" fmla="*/ 23 h 27"/>
                <a:gd name="T18" fmla="*/ 45 w 58"/>
                <a:gd name="T19" fmla="*/ 18 h 27"/>
                <a:gd name="T20" fmla="*/ 51 w 58"/>
                <a:gd name="T21" fmla="*/ 14 h 27"/>
                <a:gd name="T22" fmla="*/ 51 w 58"/>
                <a:gd name="T23" fmla="*/ 14 h 27"/>
                <a:gd name="T24" fmla="*/ 58 w 58"/>
                <a:gd name="T25" fmla="*/ 7 h 27"/>
                <a:gd name="T26" fmla="*/ 58 w 58"/>
                <a:gd name="T27" fmla="*/ 5 h 27"/>
                <a:gd name="T28" fmla="*/ 54 w 58"/>
                <a:gd name="T29" fmla="*/ 0 h 27"/>
                <a:gd name="T30" fmla="*/ 47 w 58"/>
                <a:gd name="T31" fmla="*/ 0 h 27"/>
                <a:gd name="T32" fmla="*/ 47 w 58"/>
                <a:gd name="T33" fmla="*/ 0 h 27"/>
                <a:gd name="T34" fmla="*/ 36 w 58"/>
                <a:gd name="T35" fmla="*/ 0 h 27"/>
                <a:gd name="T36" fmla="*/ 24 w 58"/>
                <a:gd name="T37" fmla="*/ 5 h 27"/>
                <a:gd name="T38" fmla="*/ 13 w 58"/>
                <a:gd name="T39" fmla="*/ 9 h 27"/>
                <a:gd name="T40" fmla="*/ 6 w 5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7">
                  <a:moveTo>
                    <a:pt x="6" y="14"/>
                  </a:moveTo>
                  <a:lnTo>
                    <a:pt x="6" y="14"/>
                  </a:lnTo>
                  <a:lnTo>
                    <a:pt x="0" y="20"/>
                  </a:lnTo>
                  <a:lnTo>
                    <a:pt x="0" y="23"/>
                  </a:lnTo>
                  <a:lnTo>
                    <a:pt x="4" y="27"/>
                  </a:lnTo>
                  <a:lnTo>
                    <a:pt x="11" y="27"/>
                  </a:lnTo>
                  <a:lnTo>
                    <a:pt x="22" y="27"/>
                  </a:lnTo>
                  <a:lnTo>
                    <a:pt x="33" y="23"/>
                  </a:lnTo>
                  <a:lnTo>
                    <a:pt x="45" y="18"/>
                  </a:lnTo>
                  <a:lnTo>
                    <a:pt x="51" y="14"/>
                  </a:lnTo>
                  <a:lnTo>
                    <a:pt x="58" y="7"/>
                  </a:lnTo>
                  <a:lnTo>
                    <a:pt x="58" y="5"/>
                  </a:lnTo>
                  <a:lnTo>
                    <a:pt x="54" y="0"/>
                  </a:lnTo>
                  <a:lnTo>
                    <a:pt x="47" y="0"/>
                  </a:lnTo>
                  <a:lnTo>
                    <a:pt x="36" y="0"/>
                  </a:lnTo>
                  <a:lnTo>
                    <a:pt x="24" y="5"/>
                  </a:lnTo>
                  <a:lnTo>
                    <a:pt x="13" y="9"/>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8" name="Freeform 905">
              <a:extLst>
                <a:ext uri="{FF2B5EF4-FFF2-40B4-BE49-F238E27FC236}">
                  <a16:creationId xmlns:a16="http://schemas.microsoft.com/office/drawing/2014/main" xmlns="" id="{0F7F48C3-2F58-6C47-8750-85C20E383088}"/>
                </a:ext>
              </a:extLst>
            </p:cNvPr>
            <p:cNvSpPr>
              <a:spLocks/>
            </p:cNvSpPr>
            <p:nvPr/>
          </p:nvSpPr>
          <p:spPr bwMode="auto">
            <a:xfrm>
              <a:off x="4594" y="3503"/>
              <a:ext cx="56" cy="27"/>
            </a:xfrm>
            <a:custGeom>
              <a:avLst/>
              <a:gdLst>
                <a:gd name="T0" fmla="*/ 4 w 56"/>
                <a:gd name="T1" fmla="*/ 14 h 27"/>
                <a:gd name="T2" fmla="*/ 4 w 56"/>
                <a:gd name="T3" fmla="*/ 14 h 27"/>
                <a:gd name="T4" fmla="*/ 13 w 56"/>
                <a:gd name="T5" fmla="*/ 20 h 27"/>
                <a:gd name="T6" fmla="*/ 22 w 56"/>
                <a:gd name="T7" fmla="*/ 25 h 27"/>
                <a:gd name="T8" fmla="*/ 34 w 56"/>
                <a:gd name="T9" fmla="*/ 27 h 27"/>
                <a:gd name="T10" fmla="*/ 45 w 56"/>
                <a:gd name="T11" fmla="*/ 27 h 27"/>
                <a:gd name="T12" fmla="*/ 45 w 56"/>
                <a:gd name="T13" fmla="*/ 27 h 27"/>
                <a:gd name="T14" fmla="*/ 52 w 56"/>
                <a:gd name="T15" fmla="*/ 27 h 27"/>
                <a:gd name="T16" fmla="*/ 56 w 56"/>
                <a:gd name="T17" fmla="*/ 25 h 27"/>
                <a:gd name="T18" fmla="*/ 56 w 56"/>
                <a:gd name="T19" fmla="*/ 20 h 27"/>
                <a:gd name="T20" fmla="*/ 54 w 56"/>
                <a:gd name="T21" fmla="*/ 14 h 27"/>
                <a:gd name="T22" fmla="*/ 54 w 56"/>
                <a:gd name="T23" fmla="*/ 14 h 27"/>
                <a:gd name="T24" fmla="*/ 45 w 56"/>
                <a:gd name="T25" fmla="*/ 9 h 27"/>
                <a:gd name="T26" fmla="*/ 36 w 56"/>
                <a:gd name="T27" fmla="*/ 5 h 27"/>
                <a:gd name="T28" fmla="*/ 25 w 56"/>
                <a:gd name="T29" fmla="*/ 0 h 27"/>
                <a:gd name="T30" fmla="*/ 13 w 56"/>
                <a:gd name="T31" fmla="*/ 0 h 27"/>
                <a:gd name="T32" fmla="*/ 13 w 56"/>
                <a:gd name="T33" fmla="*/ 0 h 27"/>
                <a:gd name="T34" fmla="*/ 4 w 56"/>
                <a:gd name="T35" fmla="*/ 2 h 27"/>
                <a:gd name="T36" fmla="*/ 0 w 56"/>
                <a:gd name="T37" fmla="*/ 5 h 27"/>
                <a:gd name="T38" fmla="*/ 0 w 56"/>
                <a:gd name="T39" fmla="*/ 9 h 27"/>
                <a:gd name="T40" fmla="*/ 4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4"/>
                  </a:moveTo>
                  <a:lnTo>
                    <a:pt x="4" y="14"/>
                  </a:lnTo>
                  <a:lnTo>
                    <a:pt x="13" y="20"/>
                  </a:lnTo>
                  <a:lnTo>
                    <a:pt x="22" y="25"/>
                  </a:lnTo>
                  <a:lnTo>
                    <a:pt x="34" y="27"/>
                  </a:lnTo>
                  <a:lnTo>
                    <a:pt x="45" y="27"/>
                  </a:lnTo>
                  <a:lnTo>
                    <a:pt x="52" y="27"/>
                  </a:lnTo>
                  <a:lnTo>
                    <a:pt x="56" y="25"/>
                  </a:lnTo>
                  <a:lnTo>
                    <a:pt x="56" y="20"/>
                  </a:lnTo>
                  <a:lnTo>
                    <a:pt x="54" y="14"/>
                  </a:lnTo>
                  <a:lnTo>
                    <a:pt x="45" y="9"/>
                  </a:lnTo>
                  <a:lnTo>
                    <a:pt x="36" y="5"/>
                  </a:lnTo>
                  <a:lnTo>
                    <a:pt x="25" y="0"/>
                  </a:lnTo>
                  <a:lnTo>
                    <a:pt x="13" y="0"/>
                  </a:lnTo>
                  <a:lnTo>
                    <a:pt x="4" y="2"/>
                  </a:lnTo>
                  <a:lnTo>
                    <a:pt x="0" y="5"/>
                  </a:lnTo>
                  <a:lnTo>
                    <a:pt x="0"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89" name="Freeform 906">
              <a:extLst>
                <a:ext uri="{FF2B5EF4-FFF2-40B4-BE49-F238E27FC236}">
                  <a16:creationId xmlns:a16="http://schemas.microsoft.com/office/drawing/2014/main" xmlns="" id="{9C75FE26-BB4A-D447-B27E-4FE1E0F2DF0C}"/>
                </a:ext>
              </a:extLst>
            </p:cNvPr>
            <p:cNvSpPr>
              <a:spLocks/>
            </p:cNvSpPr>
            <p:nvPr/>
          </p:nvSpPr>
          <p:spPr bwMode="auto">
            <a:xfrm>
              <a:off x="4594" y="3503"/>
              <a:ext cx="56" cy="27"/>
            </a:xfrm>
            <a:custGeom>
              <a:avLst/>
              <a:gdLst>
                <a:gd name="T0" fmla="*/ 4 w 56"/>
                <a:gd name="T1" fmla="*/ 14 h 27"/>
                <a:gd name="T2" fmla="*/ 4 w 56"/>
                <a:gd name="T3" fmla="*/ 14 h 27"/>
                <a:gd name="T4" fmla="*/ 13 w 56"/>
                <a:gd name="T5" fmla="*/ 20 h 27"/>
                <a:gd name="T6" fmla="*/ 22 w 56"/>
                <a:gd name="T7" fmla="*/ 25 h 27"/>
                <a:gd name="T8" fmla="*/ 34 w 56"/>
                <a:gd name="T9" fmla="*/ 27 h 27"/>
                <a:gd name="T10" fmla="*/ 45 w 56"/>
                <a:gd name="T11" fmla="*/ 27 h 27"/>
                <a:gd name="T12" fmla="*/ 45 w 56"/>
                <a:gd name="T13" fmla="*/ 27 h 27"/>
                <a:gd name="T14" fmla="*/ 52 w 56"/>
                <a:gd name="T15" fmla="*/ 27 h 27"/>
                <a:gd name="T16" fmla="*/ 56 w 56"/>
                <a:gd name="T17" fmla="*/ 25 h 27"/>
                <a:gd name="T18" fmla="*/ 56 w 56"/>
                <a:gd name="T19" fmla="*/ 20 h 27"/>
                <a:gd name="T20" fmla="*/ 54 w 56"/>
                <a:gd name="T21" fmla="*/ 14 h 27"/>
                <a:gd name="T22" fmla="*/ 54 w 56"/>
                <a:gd name="T23" fmla="*/ 14 h 27"/>
                <a:gd name="T24" fmla="*/ 45 w 56"/>
                <a:gd name="T25" fmla="*/ 9 h 27"/>
                <a:gd name="T26" fmla="*/ 36 w 56"/>
                <a:gd name="T27" fmla="*/ 5 h 27"/>
                <a:gd name="T28" fmla="*/ 25 w 56"/>
                <a:gd name="T29" fmla="*/ 0 h 27"/>
                <a:gd name="T30" fmla="*/ 13 w 56"/>
                <a:gd name="T31" fmla="*/ 0 h 27"/>
                <a:gd name="T32" fmla="*/ 13 w 56"/>
                <a:gd name="T33" fmla="*/ 0 h 27"/>
                <a:gd name="T34" fmla="*/ 4 w 56"/>
                <a:gd name="T35" fmla="*/ 2 h 27"/>
                <a:gd name="T36" fmla="*/ 0 w 56"/>
                <a:gd name="T37" fmla="*/ 5 h 27"/>
                <a:gd name="T38" fmla="*/ 0 w 56"/>
                <a:gd name="T39" fmla="*/ 9 h 27"/>
                <a:gd name="T40" fmla="*/ 4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4"/>
                  </a:moveTo>
                  <a:lnTo>
                    <a:pt x="4" y="14"/>
                  </a:lnTo>
                  <a:lnTo>
                    <a:pt x="13" y="20"/>
                  </a:lnTo>
                  <a:lnTo>
                    <a:pt x="22" y="25"/>
                  </a:lnTo>
                  <a:lnTo>
                    <a:pt x="34" y="27"/>
                  </a:lnTo>
                  <a:lnTo>
                    <a:pt x="45" y="27"/>
                  </a:lnTo>
                  <a:lnTo>
                    <a:pt x="52" y="27"/>
                  </a:lnTo>
                  <a:lnTo>
                    <a:pt x="56" y="25"/>
                  </a:lnTo>
                  <a:lnTo>
                    <a:pt x="56" y="20"/>
                  </a:lnTo>
                  <a:lnTo>
                    <a:pt x="54" y="14"/>
                  </a:lnTo>
                  <a:lnTo>
                    <a:pt x="45" y="9"/>
                  </a:lnTo>
                  <a:lnTo>
                    <a:pt x="36" y="5"/>
                  </a:lnTo>
                  <a:lnTo>
                    <a:pt x="25" y="0"/>
                  </a:lnTo>
                  <a:lnTo>
                    <a:pt x="13" y="0"/>
                  </a:lnTo>
                  <a:lnTo>
                    <a:pt x="4" y="2"/>
                  </a:lnTo>
                  <a:lnTo>
                    <a:pt x="0" y="5"/>
                  </a:lnTo>
                  <a:lnTo>
                    <a:pt x="0"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0" name="Freeform 907">
              <a:extLst>
                <a:ext uri="{FF2B5EF4-FFF2-40B4-BE49-F238E27FC236}">
                  <a16:creationId xmlns:a16="http://schemas.microsoft.com/office/drawing/2014/main" xmlns="" id="{95DD8DB3-5FBB-F54E-B38A-8846D884A01B}"/>
                </a:ext>
              </a:extLst>
            </p:cNvPr>
            <p:cNvSpPr>
              <a:spLocks/>
            </p:cNvSpPr>
            <p:nvPr/>
          </p:nvSpPr>
          <p:spPr bwMode="auto">
            <a:xfrm>
              <a:off x="4546" y="3503"/>
              <a:ext cx="57" cy="29"/>
            </a:xfrm>
            <a:custGeom>
              <a:avLst/>
              <a:gdLst>
                <a:gd name="T0" fmla="*/ 5 w 57"/>
                <a:gd name="T1" fmla="*/ 16 h 29"/>
                <a:gd name="T2" fmla="*/ 5 w 57"/>
                <a:gd name="T3" fmla="*/ 16 h 29"/>
                <a:gd name="T4" fmla="*/ 12 w 57"/>
                <a:gd name="T5" fmla="*/ 20 h 29"/>
                <a:gd name="T6" fmla="*/ 23 w 57"/>
                <a:gd name="T7" fmla="*/ 25 h 29"/>
                <a:gd name="T8" fmla="*/ 34 w 57"/>
                <a:gd name="T9" fmla="*/ 27 h 29"/>
                <a:gd name="T10" fmla="*/ 43 w 57"/>
                <a:gd name="T11" fmla="*/ 29 h 29"/>
                <a:gd name="T12" fmla="*/ 43 w 57"/>
                <a:gd name="T13" fmla="*/ 29 h 29"/>
                <a:gd name="T14" fmla="*/ 52 w 57"/>
                <a:gd name="T15" fmla="*/ 27 h 29"/>
                <a:gd name="T16" fmla="*/ 57 w 57"/>
                <a:gd name="T17" fmla="*/ 25 h 29"/>
                <a:gd name="T18" fmla="*/ 57 w 57"/>
                <a:gd name="T19" fmla="*/ 20 h 29"/>
                <a:gd name="T20" fmla="*/ 52 w 57"/>
                <a:gd name="T21" fmla="*/ 14 h 29"/>
                <a:gd name="T22" fmla="*/ 52 w 57"/>
                <a:gd name="T23" fmla="*/ 14 h 29"/>
                <a:gd name="T24" fmla="*/ 45 w 57"/>
                <a:gd name="T25" fmla="*/ 9 h 29"/>
                <a:gd name="T26" fmla="*/ 34 w 57"/>
                <a:gd name="T27" fmla="*/ 5 h 29"/>
                <a:gd name="T28" fmla="*/ 23 w 57"/>
                <a:gd name="T29" fmla="*/ 2 h 29"/>
                <a:gd name="T30" fmla="*/ 14 w 57"/>
                <a:gd name="T31" fmla="*/ 0 h 29"/>
                <a:gd name="T32" fmla="*/ 14 w 57"/>
                <a:gd name="T33" fmla="*/ 0 h 29"/>
                <a:gd name="T34" fmla="*/ 5 w 57"/>
                <a:gd name="T35" fmla="*/ 2 h 29"/>
                <a:gd name="T36" fmla="*/ 0 w 57"/>
                <a:gd name="T37" fmla="*/ 5 h 29"/>
                <a:gd name="T38" fmla="*/ 0 w 57"/>
                <a:gd name="T39" fmla="*/ 9 h 29"/>
                <a:gd name="T40" fmla="*/ 5 w 57"/>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6"/>
                  </a:moveTo>
                  <a:lnTo>
                    <a:pt x="5" y="16"/>
                  </a:lnTo>
                  <a:lnTo>
                    <a:pt x="12" y="20"/>
                  </a:lnTo>
                  <a:lnTo>
                    <a:pt x="23" y="25"/>
                  </a:lnTo>
                  <a:lnTo>
                    <a:pt x="34" y="27"/>
                  </a:lnTo>
                  <a:lnTo>
                    <a:pt x="43" y="29"/>
                  </a:lnTo>
                  <a:lnTo>
                    <a:pt x="52" y="27"/>
                  </a:lnTo>
                  <a:lnTo>
                    <a:pt x="57" y="25"/>
                  </a:lnTo>
                  <a:lnTo>
                    <a:pt x="57" y="20"/>
                  </a:lnTo>
                  <a:lnTo>
                    <a:pt x="52" y="14"/>
                  </a:lnTo>
                  <a:lnTo>
                    <a:pt x="45" y="9"/>
                  </a:lnTo>
                  <a:lnTo>
                    <a:pt x="34" y="5"/>
                  </a:lnTo>
                  <a:lnTo>
                    <a:pt x="23" y="2"/>
                  </a:lnTo>
                  <a:lnTo>
                    <a:pt x="14" y="0"/>
                  </a:lnTo>
                  <a:lnTo>
                    <a:pt x="5" y="2"/>
                  </a:lnTo>
                  <a:lnTo>
                    <a:pt x="0" y="5"/>
                  </a:lnTo>
                  <a:lnTo>
                    <a:pt x="0" y="9"/>
                  </a:lnTo>
                  <a:lnTo>
                    <a:pt x="5"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1" name="Freeform 908">
              <a:extLst>
                <a:ext uri="{FF2B5EF4-FFF2-40B4-BE49-F238E27FC236}">
                  <a16:creationId xmlns:a16="http://schemas.microsoft.com/office/drawing/2014/main" xmlns="" id="{215A0F81-17C5-AB41-B52B-F3DB2801EC22}"/>
                </a:ext>
              </a:extLst>
            </p:cNvPr>
            <p:cNvSpPr>
              <a:spLocks/>
            </p:cNvSpPr>
            <p:nvPr/>
          </p:nvSpPr>
          <p:spPr bwMode="auto">
            <a:xfrm>
              <a:off x="4546" y="3503"/>
              <a:ext cx="57" cy="29"/>
            </a:xfrm>
            <a:custGeom>
              <a:avLst/>
              <a:gdLst>
                <a:gd name="T0" fmla="*/ 5 w 57"/>
                <a:gd name="T1" fmla="*/ 16 h 29"/>
                <a:gd name="T2" fmla="*/ 5 w 57"/>
                <a:gd name="T3" fmla="*/ 16 h 29"/>
                <a:gd name="T4" fmla="*/ 12 w 57"/>
                <a:gd name="T5" fmla="*/ 20 h 29"/>
                <a:gd name="T6" fmla="*/ 23 w 57"/>
                <a:gd name="T7" fmla="*/ 25 h 29"/>
                <a:gd name="T8" fmla="*/ 34 w 57"/>
                <a:gd name="T9" fmla="*/ 27 h 29"/>
                <a:gd name="T10" fmla="*/ 43 w 57"/>
                <a:gd name="T11" fmla="*/ 29 h 29"/>
                <a:gd name="T12" fmla="*/ 43 w 57"/>
                <a:gd name="T13" fmla="*/ 29 h 29"/>
                <a:gd name="T14" fmla="*/ 52 w 57"/>
                <a:gd name="T15" fmla="*/ 27 h 29"/>
                <a:gd name="T16" fmla="*/ 57 w 57"/>
                <a:gd name="T17" fmla="*/ 25 h 29"/>
                <a:gd name="T18" fmla="*/ 57 w 57"/>
                <a:gd name="T19" fmla="*/ 20 h 29"/>
                <a:gd name="T20" fmla="*/ 52 w 57"/>
                <a:gd name="T21" fmla="*/ 14 h 29"/>
                <a:gd name="T22" fmla="*/ 52 w 57"/>
                <a:gd name="T23" fmla="*/ 14 h 29"/>
                <a:gd name="T24" fmla="*/ 45 w 57"/>
                <a:gd name="T25" fmla="*/ 9 h 29"/>
                <a:gd name="T26" fmla="*/ 34 w 57"/>
                <a:gd name="T27" fmla="*/ 5 h 29"/>
                <a:gd name="T28" fmla="*/ 23 w 57"/>
                <a:gd name="T29" fmla="*/ 2 h 29"/>
                <a:gd name="T30" fmla="*/ 14 w 57"/>
                <a:gd name="T31" fmla="*/ 0 h 29"/>
                <a:gd name="T32" fmla="*/ 14 w 57"/>
                <a:gd name="T33" fmla="*/ 0 h 29"/>
                <a:gd name="T34" fmla="*/ 5 w 57"/>
                <a:gd name="T35" fmla="*/ 2 h 29"/>
                <a:gd name="T36" fmla="*/ 0 w 57"/>
                <a:gd name="T37" fmla="*/ 5 h 29"/>
                <a:gd name="T38" fmla="*/ 0 w 57"/>
                <a:gd name="T39" fmla="*/ 9 h 29"/>
                <a:gd name="T40" fmla="*/ 5 w 57"/>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9">
                  <a:moveTo>
                    <a:pt x="5" y="16"/>
                  </a:moveTo>
                  <a:lnTo>
                    <a:pt x="5" y="16"/>
                  </a:lnTo>
                  <a:lnTo>
                    <a:pt x="12" y="20"/>
                  </a:lnTo>
                  <a:lnTo>
                    <a:pt x="23" y="25"/>
                  </a:lnTo>
                  <a:lnTo>
                    <a:pt x="34" y="27"/>
                  </a:lnTo>
                  <a:lnTo>
                    <a:pt x="43" y="29"/>
                  </a:lnTo>
                  <a:lnTo>
                    <a:pt x="52" y="27"/>
                  </a:lnTo>
                  <a:lnTo>
                    <a:pt x="57" y="25"/>
                  </a:lnTo>
                  <a:lnTo>
                    <a:pt x="57" y="20"/>
                  </a:lnTo>
                  <a:lnTo>
                    <a:pt x="52" y="14"/>
                  </a:lnTo>
                  <a:lnTo>
                    <a:pt x="45" y="9"/>
                  </a:lnTo>
                  <a:lnTo>
                    <a:pt x="34" y="5"/>
                  </a:lnTo>
                  <a:lnTo>
                    <a:pt x="23" y="2"/>
                  </a:lnTo>
                  <a:lnTo>
                    <a:pt x="14" y="0"/>
                  </a:lnTo>
                  <a:lnTo>
                    <a:pt x="5" y="2"/>
                  </a:lnTo>
                  <a:lnTo>
                    <a:pt x="0" y="5"/>
                  </a:lnTo>
                  <a:lnTo>
                    <a:pt x="0" y="9"/>
                  </a:lnTo>
                  <a:lnTo>
                    <a:pt x="5"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2" name="Freeform 909">
              <a:extLst>
                <a:ext uri="{FF2B5EF4-FFF2-40B4-BE49-F238E27FC236}">
                  <a16:creationId xmlns:a16="http://schemas.microsoft.com/office/drawing/2014/main" xmlns="" id="{8FEE117D-4199-0D43-9CF7-5A1FB510A107}"/>
                </a:ext>
              </a:extLst>
            </p:cNvPr>
            <p:cNvSpPr>
              <a:spLocks/>
            </p:cNvSpPr>
            <p:nvPr/>
          </p:nvSpPr>
          <p:spPr bwMode="auto">
            <a:xfrm>
              <a:off x="4452" y="3505"/>
              <a:ext cx="54" cy="27"/>
            </a:xfrm>
            <a:custGeom>
              <a:avLst/>
              <a:gdLst>
                <a:gd name="T0" fmla="*/ 4 w 54"/>
                <a:gd name="T1" fmla="*/ 14 h 27"/>
                <a:gd name="T2" fmla="*/ 4 w 54"/>
                <a:gd name="T3" fmla="*/ 14 h 27"/>
                <a:gd name="T4" fmla="*/ 11 w 54"/>
                <a:gd name="T5" fmla="*/ 21 h 27"/>
                <a:gd name="T6" fmla="*/ 22 w 54"/>
                <a:gd name="T7" fmla="*/ 23 h 27"/>
                <a:gd name="T8" fmla="*/ 31 w 54"/>
                <a:gd name="T9" fmla="*/ 27 h 27"/>
                <a:gd name="T10" fmla="*/ 43 w 54"/>
                <a:gd name="T11" fmla="*/ 27 h 27"/>
                <a:gd name="T12" fmla="*/ 43 w 54"/>
                <a:gd name="T13" fmla="*/ 27 h 27"/>
                <a:gd name="T14" fmla="*/ 49 w 54"/>
                <a:gd name="T15" fmla="*/ 27 h 27"/>
                <a:gd name="T16" fmla="*/ 54 w 54"/>
                <a:gd name="T17" fmla="*/ 23 h 27"/>
                <a:gd name="T18" fmla="*/ 54 w 54"/>
                <a:gd name="T19" fmla="*/ 18 h 27"/>
                <a:gd name="T20" fmla="*/ 52 w 54"/>
                <a:gd name="T21" fmla="*/ 14 h 27"/>
                <a:gd name="T22" fmla="*/ 52 w 54"/>
                <a:gd name="T23" fmla="*/ 14 h 27"/>
                <a:gd name="T24" fmla="*/ 43 w 54"/>
                <a:gd name="T25" fmla="*/ 7 h 27"/>
                <a:gd name="T26" fmla="*/ 34 w 54"/>
                <a:gd name="T27" fmla="*/ 5 h 27"/>
                <a:gd name="T28" fmla="*/ 22 w 54"/>
                <a:gd name="T29" fmla="*/ 0 h 27"/>
                <a:gd name="T30" fmla="*/ 13 w 54"/>
                <a:gd name="T31" fmla="*/ 0 h 27"/>
                <a:gd name="T32" fmla="*/ 13 w 54"/>
                <a:gd name="T33" fmla="*/ 0 h 27"/>
                <a:gd name="T34" fmla="*/ 4 w 54"/>
                <a:gd name="T35" fmla="*/ 0 h 27"/>
                <a:gd name="T36" fmla="*/ 2 w 54"/>
                <a:gd name="T37" fmla="*/ 5 h 27"/>
                <a:gd name="T38" fmla="*/ 0 w 54"/>
                <a:gd name="T39" fmla="*/ 9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21"/>
                  </a:lnTo>
                  <a:lnTo>
                    <a:pt x="22" y="23"/>
                  </a:lnTo>
                  <a:lnTo>
                    <a:pt x="31" y="27"/>
                  </a:lnTo>
                  <a:lnTo>
                    <a:pt x="43" y="27"/>
                  </a:lnTo>
                  <a:lnTo>
                    <a:pt x="49" y="27"/>
                  </a:lnTo>
                  <a:lnTo>
                    <a:pt x="54" y="23"/>
                  </a:lnTo>
                  <a:lnTo>
                    <a:pt x="54" y="18"/>
                  </a:lnTo>
                  <a:lnTo>
                    <a:pt x="52" y="14"/>
                  </a:lnTo>
                  <a:lnTo>
                    <a:pt x="43" y="7"/>
                  </a:lnTo>
                  <a:lnTo>
                    <a:pt x="34" y="5"/>
                  </a:lnTo>
                  <a:lnTo>
                    <a:pt x="22" y="0"/>
                  </a:lnTo>
                  <a:lnTo>
                    <a:pt x="13" y="0"/>
                  </a:lnTo>
                  <a:lnTo>
                    <a:pt x="4" y="0"/>
                  </a:lnTo>
                  <a:lnTo>
                    <a:pt x="2" y="5"/>
                  </a:lnTo>
                  <a:lnTo>
                    <a:pt x="0"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3" name="Freeform 910">
              <a:extLst>
                <a:ext uri="{FF2B5EF4-FFF2-40B4-BE49-F238E27FC236}">
                  <a16:creationId xmlns:a16="http://schemas.microsoft.com/office/drawing/2014/main" xmlns="" id="{5259C8EF-4206-D647-B5DE-3FE0776ADCEA}"/>
                </a:ext>
              </a:extLst>
            </p:cNvPr>
            <p:cNvSpPr>
              <a:spLocks/>
            </p:cNvSpPr>
            <p:nvPr/>
          </p:nvSpPr>
          <p:spPr bwMode="auto">
            <a:xfrm>
              <a:off x="4452" y="3505"/>
              <a:ext cx="54" cy="27"/>
            </a:xfrm>
            <a:custGeom>
              <a:avLst/>
              <a:gdLst>
                <a:gd name="T0" fmla="*/ 4 w 54"/>
                <a:gd name="T1" fmla="*/ 14 h 27"/>
                <a:gd name="T2" fmla="*/ 4 w 54"/>
                <a:gd name="T3" fmla="*/ 14 h 27"/>
                <a:gd name="T4" fmla="*/ 11 w 54"/>
                <a:gd name="T5" fmla="*/ 21 h 27"/>
                <a:gd name="T6" fmla="*/ 22 w 54"/>
                <a:gd name="T7" fmla="*/ 23 h 27"/>
                <a:gd name="T8" fmla="*/ 31 w 54"/>
                <a:gd name="T9" fmla="*/ 27 h 27"/>
                <a:gd name="T10" fmla="*/ 43 w 54"/>
                <a:gd name="T11" fmla="*/ 27 h 27"/>
                <a:gd name="T12" fmla="*/ 43 w 54"/>
                <a:gd name="T13" fmla="*/ 27 h 27"/>
                <a:gd name="T14" fmla="*/ 49 w 54"/>
                <a:gd name="T15" fmla="*/ 27 h 27"/>
                <a:gd name="T16" fmla="*/ 54 w 54"/>
                <a:gd name="T17" fmla="*/ 23 h 27"/>
                <a:gd name="T18" fmla="*/ 54 w 54"/>
                <a:gd name="T19" fmla="*/ 18 h 27"/>
                <a:gd name="T20" fmla="*/ 52 w 54"/>
                <a:gd name="T21" fmla="*/ 14 h 27"/>
                <a:gd name="T22" fmla="*/ 52 w 54"/>
                <a:gd name="T23" fmla="*/ 14 h 27"/>
                <a:gd name="T24" fmla="*/ 43 w 54"/>
                <a:gd name="T25" fmla="*/ 7 h 27"/>
                <a:gd name="T26" fmla="*/ 34 w 54"/>
                <a:gd name="T27" fmla="*/ 5 h 27"/>
                <a:gd name="T28" fmla="*/ 22 w 54"/>
                <a:gd name="T29" fmla="*/ 0 h 27"/>
                <a:gd name="T30" fmla="*/ 13 w 54"/>
                <a:gd name="T31" fmla="*/ 0 h 27"/>
                <a:gd name="T32" fmla="*/ 13 w 54"/>
                <a:gd name="T33" fmla="*/ 0 h 27"/>
                <a:gd name="T34" fmla="*/ 4 w 54"/>
                <a:gd name="T35" fmla="*/ 0 h 27"/>
                <a:gd name="T36" fmla="*/ 2 w 54"/>
                <a:gd name="T37" fmla="*/ 5 h 27"/>
                <a:gd name="T38" fmla="*/ 0 w 54"/>
                <a:gd name="T39" fmla="*/ 9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21"/>
                  </a:lnTo>
                  <a:lnTo>
                    <a:pt x="22" y="23"/>
                  </a:lnTo>
                  <a:lnTo>
                    <a:pt x="31" y="27"/>
                  </a:lnTo>
                  <a:lnTo>
                    <a:pt x="43" y="27"/>
                  </a:lnTo>
                  <a:lnTo>
                    <a:pt x="49" y="27"/>
                  </a:lnTo>
                  <a:lnTo>
                    <a:pt x="54" y="23"/>
                  </a:lnTo>
                  <a:lnTo>
                    <a:pt x="54" y="18"/>
                  </a:lnTo>
                  <a:lnTo>
                    <a:pt x="52" y="14"/>
                  </a:lnTo>
                  <a:lnTo>
                    <a:pt x="43" y="7"/>
                  </a:lnTo>
                  <a:lnTo>
                    <a:pt x="34" y="5"/>
                  </a:lnTo>
                  <a:lnTo>
                    <a:pt x="22" y="0"/>
                  </a:lnTo>
                  <a:lnTo>
                    <a:pt x="13" y="0"/>
                  </a:lnTo>
                  <a:lnTo>
                    <a:pt x="4" y="0"/>
                  </a:lnTo>
                  <a:lnTo>
                    <a:pt x="2" y="5"/>
                  </a:lnTo>
                  <a:lnTo>
                    <a:pt x="0"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4" name="Freeform 911">
              <a:extLst>
                <a:ext uri="{FF2B5EF4-FFF2-40B4-BE49-F238E27FC236}">
                  <a16:creationId xmlns:a16="http://schemas.microsoft.com/office/drawing/2014/main" xmlns="" id="{F576F281-879E-DF4A-9A4B-308C422F3788}"/>
                </a:ext>
              </a:extLst>
            </p:cNvPr>
            <p:cNvSpPr>
              <a:spLocks/>
            </p:cNvSpPr>
            <p:nvPr/>
          </p:nvSpPr>
          <p:spPr bwMode="auto">
            <a:xfrm>
              <a:off x="4407" y="3505"/>
              <a:ext cx="54" cy="27"/>
            </a:xfrm>
            <a:custGeom>
              <a:avLst/>
              <a:gdLst>
                <a:gd name="T0" fmla="*/ 4 w 54"/>
                <a:gd name="T1" fmla="*/ 14 h 27"/>
                <a:gd name="T2" fmla="*/ 4 w 54"/>
                <a:gd name="T3" fmla="*/ 14 h 27"/>
                <a:gd name="T4" fmla="*/ 11 w 54"/>
                <a:gd name="T5" fmla="*/ 21 h 27"/>
                <a:gd name="T6" fmla="*/ 20 w 54"/>
                <a:gd name="T7" fmla="*/ 25 h 27"/>
                <a:gd name="T8" fmla="*/ 31 w 54"/>
                <a:gd name="T9" fmla="*/ 27 h 27"/>
                <a:gd name="T10" fmla="*/ 40 w 54"/>
                <a:gd name="T11" fmla="*/ 27 h 27"/>
                <a:gd name="T12" fmla="*/ 40 w 54"/>
                <a:gd name="T13" fmla="*/ 27 h 27"/>
                <a:gd name="T14" fmla="*/ 49 w 54"/>
                <a:gd name="T15" fmla="*/ 27 h 27"/>
                <a:gd name="T16" fmla="*/ 54 w 54"/>
                <a:gd name="T17" fmla="*/ 25 h 27"/>
                <a:gd name="T18" fmla="*/ 54 w 54"/>
                <a:gd name="T19" fmla="*/ 21 h 27"/>
                <a:gd name="T20" fmla="*/ 49 w 54"/>
                <a:gd name="T21" fmla="*/ 14 h 27"/>
                <a:gd name="T22" fmla="*/ 49 w 54"/>
                <a:gd name="T23" fmla="*/ 14 h 27"/>
                <a:gd name="T24" fmla="*/ 43 w 54"/>
                <a:gd name="T25" fmla="*/ 9 h 27"/>
                <a:gd name="T26" fmla="*/ 34 w 54"/>
                <a:gd name="T27" fmla="*/ 5 h 27"/>
                <a:gd name="T28" fmla="*/ 22 w 54"/>
                <a:gd name="T29" fmla="*/ 0 h 27"/>
                <a:gd name="T30" fmla="*/ 11 w 54"/>
                <a:gd name="T31" fmla="*/ 0 h 27"/>
                <a:gd name="T32" fmla="*/ 11 w 54"/>
                <a:gd name="T33" fmla="*/ 0 h 27"/>
                <a:gd name="T34" fmla="*/ 4 w 54"/>
                <a:gd name="T35" fmla="*/ 3 h 27"/>
                <a:gd name="T36" fmla="*/ 0 w 54"/>
                <a:gd name="T37" fmla="*/ 5 h 27"/>
                <a:gd name="T38" fmla="*/ 0 w 54"/>
                <a:gd name="T39" fmla="*/ 9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21"/>
                  </a:lnTo>
                  <a:lnTo>
                    <a:pt x="20" y="25"/>
                  </a:lnTo>
                  <a:lnTo>
                    <a:pt x="31" y="27"/>
                  </a:lnTo>
                  <a:lnTo>
                    <a:pt x="40" y="27"/>
                  </a:lnTo>
                  <a:lnTo>
                    <a:pt x="49" y="27"/>
                  </a:lnTo>
                  <a:lnTo>
                    <a:pt x="54" y="25"/>
                  </a:lnTo>
                  <a:lnTo>
                    <a:pt x="54" y="21"/>
                  </a:lnTo>
                  <a:lnTo>
                    <a:pt x="49" y="14"/>
                  </a:lnTo>
                  <a:lnTo>
                    <a:pt x="43" y="9"/>
                  </a:lnTo>
                  <a:lnTo>
                    <a:pt x="34" y="5"/>
                  </a:lnTo>
                  <a:lnTo>
                    <a:pt x="22" y="0"/>
                  </a:lnTo>
                  <a:lnTo>
                    <a:pt x="11" y="0"/>
                  </a:lnTo>
                  <a:lnTo>
                    <a:pt x="4" y="3"/>
                  </a:lnTo>
                  <a:lnTo>
                    <a:pt x="0" y="5"/>
                  </a:lnTo>
                  <a:lnTo>
                    <a:pt x="0"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5" name="Freeform 912">
              <a:extLst>
                <a:ext uri="{FF2B5EF4-FFF2-40B4-BE49-F238E27FC236}">
                  <a16:creationId xmlns:a16="http://schemas.microsoft.com/office/drawing/2014/main" xmlns="" id="{CF648AF5-BF9B-BE46-8F44-A530A96A9596}"/>
                </a:ext>
              </a:extLst>
            </p:cNvPr>
            <p:cNvSpPr>
              <a:spLocks/>
            </p:cNvSpPr>
            <p:nvPr/>
          </p:nvSpPr>
          <p:spPr bwMode="auto">
            <a:xfrm>
              <a:off x="4407" y="3505"/>
              <a:ext cx="54" cy="27"/>
            </a:xfrm>
            <a:custGeom>
              <a:avLst/>
              <a:gdLst>
                <a:gd name="T0" fmla="*/ 4 w 54"/>
                <a:gd name="T1" fmla="*/ 14 h 27"/>
                <a:gd name="T2" fmla="*/ 4 w 54"/>
                <a:gd name="T3" fmla="*/ 14 h 27"/>
                <a:gd name="T4" fmla="*/ 11 w 54"/>
                <a:gd name="T5" fmla="*/ 21 h 27"/>
                <a:gd name="T6" fmla="*/ 20 w 54"/>
                <a:gd name="T7" fmla="*/ 25 h 27"/>
                <a:gd name="T8" fmla="*/ 31 w 54"/>
                <a:gd name="T9" fmla="*/ 27 h 27"/>
                <a:gd name="T10" fmla="*/ 40 w 54"/>
                <a:gd name="T11" fmla="*/ 27 h 27"/>
                <a:gd name="T12" fmla="*/ 40 w 54"/>
                <a:gd name="T13" fmla="*/ 27 h 27"/>
                <a:gd name="T14" fmla="*/ 49 w 54"/>
                <a:gd name="T15" fmla="*/ 27 h 27"/>
                <a:gd name="T16" fmla="*/ 54 w 54"/>
                <a:gd name="T17" fmla="*/ 25 h 27"/>
                <a:gd name="T18" fmla="*/ 54 w 54"/>
                <a:gd name="T19" fmla="*/ 21 h 27"/>
                <a:gd name="T20" fmla="*/ 49 w 54"/>
                <a:gd name="T21" fmla="*/ 14 h 27"/>
                <a:gd name="T22" fmla="*/ 49 w 54"/>
                <a:gd name="T23" fmla="*/ 14 h 27"/>
                <a:gd name="T24" fmla="*/ 43 w 54"/>
                <a:gd name="T25" fmla="*/ 9 h 27"/>
                <a:gd name="T26" fmla="*/ 34 w 54"/>
                <a:gd name="T27" fmla="*/ 5 h 27"/>
                <a:gd name="T28" fmla="*/ 22 w 54"/>
                <a:gd name="T29" fmla="*/ 0 h 27"/>
                <a:gd name="T30" fmla="*/ 11 w 54"/>
                <a:gd name="T31" fmla="*/ 0 h 27"/>
                <a:gd name="T32" fmla="*/ 11 w 54"/>
                <a:gd name="T33" fmla="*/ 0 h 27"/>
                <a:gd name="T34" fmla="*/ 4 w 54"/>
                <a:gd name="T35" fmla="*/ 3 h 27"/>
                <a:gd name="T36" fmla="*/ 0 w 54"/>
                <a:gd name="T37" fmla="*/ 5 h 27"/>
                <a:gd name="T38" fmla="*/ 0 w 54"/>
                <a:gd name="T39" fmla="*/ 9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21"/>
                  </a:lnTo>
                  <a:lnTo>
                    <a:pt x="20" y="25"/>
                  </a:lnTo>
                  <a:lnTo>
                    <a:pt x="31" y="27"/>
                  </a:lnTo>
                  <a:lnTo>
                    <a:pt x="40" y="27"/>
                  </a:lnTo>
                  <a:lnTo>
                    <a:pt x="49" y="27"/>
                  </a:lnTo>
                  <a:lnTo>
                    <a:pt x="54" y="25"/>
                  </a:lnTo>
                  <a:lnTo>
                    <a:pt x="54" y="21"/>
                  </a:lnTo>
                  <a:lnTo>
                    <a:pt x="49" y="14"/>
                  </a:lnTo>
                  <a:lnTo>
                    <a:pt x="43" y="9"/>
                  </a:lnTo>
                  <a:lnTo>
                    <a:pt x="34" y="5"/>
                  </a:lnTo>
                  <a:lnTo>
                    <a:pt x="22" y="0"/>
                  </a:lnTo>
                  <a:lnTo>
                    <a:pt x="11" y="0"/>
                  </a:lnTo>
                  <a:lnTo>
                    <a:pt x="4" y="3"/>
                  </a:lnTo>
                  <a:lnTo>
                    <a:pt x="0" y="5"/>
                  </a:lnTo>
                  <a:lnTo>
                    <a:pt x="0"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6" name="Freeform 913">
              <a:extLst>
                <a:ext uri="{FF2B5EF4-FFF2-40B4-BE49-F238E27FC236}">
                  <a16:creationId xmlns:a16="http://schemas.microsoft.com/office/drawing/2014/main" xmlns="" id="{6497ECE6-FC65-7F44-906E-A46BA90DAE0E}"/>
                </a:ext>
              </a:extLst>
            </p:cNvPr>
            <p:cNvSpPr>
              <a:spLocks/>
            </p:cNvSpPr>
            <p:nvPr/>
          </p:nvSpPr>
          <p:spPr bwMode="auto">
            <a:xfrm>
              <a:off x="4362" y="3505"/>
              <a:ext cx="52" cy="30"/>
            </a:xfrm>
            <a:custGeom>
              <a:avLst/>
              <a:gdLst>
                <a:gd name="T0" fmla="*/ 2 w 52"/>
                <a:gd name="T1" fmla="*/ 16 h 30"/>
                <a:gd name="T2" fmla="*/ 2 w 52"/>
                <a:gd name="T3" fmla="*/ 16 h 30"/>
                <a:gd name="T4" fmla="*/ 11 w 52"/>
                <a:gd name="T5" fmla="*/ 21 h 30"/>
                <a:gd name="T6" fmla="*/ 20 w 52"/>
                <a:gd name="T7" fmla="*/ 25 h 30"/>
                <a:gd name="T8" fmla="*/ 29 w 52"/>
                <a:gd name="T9" fmla="*/ 27 h 30"/>
                <a:gd name="T10" fmla="*/ 40 w 52"/>
                <a:gd name="T11" fmla="*/ 30 h 30"/>
                <a:gd name="T12" fmla="*/ 40 w 52"/>
                <a:gd name="T13" fmla="*/ 30 h 30"/>
                <a:gd name="T14" fmla="*/ 47 w 52"/>
                <a:gd name="T15" fmla="*/ 27 h 30"/>
                <a:gd name="T16" fmla="*/ 52 w 52"/>
                <a:gd name="T17" fmla="*/ 25 h 30"/>
                <a:gd name="T18" fmla="*/ 52 w 52"/>
                <a:gd name="T19" fmla="*/ 21 h 30"/>
                <a:gd name="T20" fmla="*/ 49 w 52"/>
                <a:gd name="T21" fmla="*/ 14 h 30"/>
                <a:gd name="T22" fmla="*/ 49 w 52"/>
                <a:gd name="T23" fmla="*/ 14 h 30"/>
                <a:gd name="T24" fmla="*/ 40 w 52"/>
                <a:gd name="T25" fmla="*/ 9 h 30"/>
                <a:gd name="T26" fmla="*/ 31 w 52"/>
                <a:gd name="T27" fmla="*/ 5 h 30"/>
                <a:gd name="T28" fmla="*/ 22 w 52"/>
                <a:gd name="T29" fmla="*/ 3 h 30"/>
                <a:gd name="T30" fmla="*/ 11 w 52"/>
                <a:gd name="T31" fmla="*/ 0 h 30"/>
                <a:gd name="T32" fmla="*/ 11 w 52"/>
                <a:gd name="T33" fmla="*/ 0 h 30"/>
                <a:gd name="T34" fmla="*/ 4 w 52"/>
                <a:gd name="T35" fmla="*/ 3 h 30"/>
                <a:gd name="T36" fmla="*/ 0 w 52"/>
                <a:gd name="T37" fmla="*/ 5 h 30"/>
                <a:gd name="T38" fmla="*/ 0 w 52"/>
                <a:gd name="T39" fmla="*/ 9 h 30"/>
                <a:gd name="T40" fmla="*/ 2 w 52"/>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0">
                  <a:moveTo>
                    <a:pt x="2" y="16"/>
                  </a:moveTo>
                  <a:lnTo>
                    <a:pt x="2" y="16"/>
                  </a:lnTo>
                  <a:lnTo>
                    <a:pt x="11" y="21"/>
                  </a:lnTo>
                  <a:lnTo>
                    <a:pt x="20" y="25"/>
                  </a:lnTo>
                  <a:lnTo>
                    <a:pt x="29" y="27"/>
                  </a:lnTo>
                  <a:lnTo>
                    <a:pt x="40" y="30"/>
                  </a:lnTo>
                  <a:lnTo>
                    <a:pt x="47" y="27"/>
                  </a:lnTo>
                  <a:lnTo>
                    <a:pt x="52" y="25"/>
                  </a:lnTo>
                  <a:lnTo>
                    <a:pt x="52" y="21"/>
                  </a:lnTo>
                  <a:lnTo>
                    <a:pt x="49" y="14"/>
                  </a:lnTo>
                  <a:lnTo>
                    <a:pt x="40" y="9"/>
                  </a:lnTo>
                  <a:lnTo>
                    <a:pt x="31" y="5"/>
                  </a:lnTo>
                  <a:lnTo>
                    <a:pt x="22" y="3"/>
                  </a:lnTo>
                  <a:lnTo>
                    <a:pt x="11" y="0"/>
                  </a:lnTo>
                  <a:lnTo>
                    <a:pt x="4" y="3"/>
                  </a:lnTo>
                  <a:lnTo>
                    <a:pt x="0" y="5"/>
                  </a:lnTo>
                  <a:lnTo>
                    <a:pt x="0" y="9"/>
                  </a:lnTo>
                  <a:lnTo>
                    <a:pt x="2"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7" name="Freeform 914">
              <a:extLst>
                <a:ext uri="{FF2B5EF4-FFF2-40B4-BE49-F238E27FC236}">
                  <a16:creationId xmlns:a16="http://schemas.microsoft.com/office/drawing/2014/main" xmlns="" id="{DF6EC44E-43F5-3A4A-9D37-8E0D27A08500}"/>
                </a:ext>
              </a:extLst>
            </p:cNvPr>
            <p:cNvSpPr>
              <a:spLocks/>
            </p:cNvSpPr>
            <p:nvPr/>
          </p:nvSpPr>
          <p:spPr bwMode="auto">
            <a:xfrm>
              <a:off x="4362" y="3505"/>
              <a:ext cx="52" cy="30"/>
            </a:xfrm>
            <a:custGeom>
              <a:avLst/>
              <a:gdLst>
                <a:gd name="T0" fmla="*/ 2 w 52"/>
                <a:gd name="T1" fmla="*/ 16 h 30"/>
                <a:gd name="T2" fmla="*/ 2 w 52"/>
                <a:gd name="T3" fmla="*/ 16 h 30"/>
                <a:gd name="T4" fmla="*/ 11 w 52"/>
                <a:gd name="T5" fmla="*/ 21 h 30"/>
                <a:gd name="T6" fmla="*/ 20 w 52"/>
                <a:gd name="T7" fmla="*/ 25 h 30"/>
                <a:gd name="T8" fmla="*/ 29 w 52"/>
                <a:gd name="T9" fmla="*/ 27 h 30"/>
                <a:gd name="T10" fmla="*/ 40 w 52"/>
                <a:gd name="T11" fmla="*/ 30 h 30"/>
                <a:gd name="T12" fmla="*/ 40 w 52"/>
                <a:gd name="T13" fmla="*/ 30 h 30"/>
                <a:gd name="T14" fmla="*/ 47 w 52"/>
                <a:gd name="T15" fmla="*/ 27 h 30"/>
                <a:gd name="T16" fmla="*/ 52 w 52"/>
                <a:gd name="T17" fmla="*/ 25 h 30"/>
                <a:gd name="T18" fmla="*/ 52 w 52"/>
                <a:gd name="T19" fmla="*/ 21 h 30"/>
                <a:gd name="T20" fmla="*/ 49 w 52"/>
                <a:gd name="T21" fmla="*/ 14 h 30"/>
                <a:gd name="T22" fmla="*/ 49 w 52"/>
                <a:gd name="T23" fmla="*/ 14 h 30"/>
                <a:gd name="T24" fmla="*/ 40 w 52"/>
                <a:gd name="T25" fmla="*/ 9 h 30"/>
                <a:gd name="T26" fmla="*/ 31 w 52"/>
                <a:gd name="T27" fmla="*/ 5 h 30"/>
                <a:gd name="T28" fmla="*/ 22 w 52"/>
                <a:gd name="T29" fmla="*/ 3 h 30"/>
                <a:gd name="T30" fmla="*/ 11 w 52"/>
                <a:gd name="T31" fmla="*/ 0 h 30"/>
                <a:gd name="T32" fmla="*/ 11 w 52"/>
                <a:gd name="T33" fmla="*/ 0 h 30"/>
                <a:gd name="T34" fmla="*/ 4 w 52"/>
                <a:gd name="T35" fmla="*/ 3 h 30"/>
                <a:gd name="T36" fmla="*/ 0 w 52"/>
                <a:gd name="T37" fmla="*/ 5 h 30"/>
                <a:gd name="T38" fmla="*/ 0 w 52"/>
                <a:gd name="T39" fmla="*/ 9 h 30"/>
                <a:gd name="T40" fmla="*/ 2 w 52"/>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30">
                  <a:moveTo>
                    <a:pt x="2" y="16"/>
                  </a:moveTo>
                  <a:lnTo>
                    <a:pt x="2" y="16"/>
                  </a:lnTo>
                  <a:lnTo>
                    <a:pt x="11" y="21"/>
                  </a:lnTo>
                  <a:lnTo>
                    <a:pt x="20" y="25"/>
                  </a:lnTo>
                  <a:lnTo>
                    <a:pt x="29" y="27"/>
                  </a:lnTo>
                  <a:lnTo>
                    <a:pt x="40" y="30"/>
                  </a:lnTo>
                  <a:lnTo>
                    <a:pt x="47" y="27"/>
                  </a:lnTo>
                  <a:lnTo>
                    <a:pt x="52" y="25"/>
                  </a:lnTo>
                  <a:lnTo>
                    <a:pt x="52" y="21"/>
                  </a:lnTo>
                  <a:lnTo>
                    <a:pt x="49" y="14"/>
                  </a:lnTo>
                  <a:lnTo>
                    <a:pt x="40" y="9"/>
                  </a:lnTo>
                  <a:lnTo>
                    <a:pt x="31" y="5"/>
                  </a:lnTo>
                  <a:lnTo>
                    <a:pt x="22" y="3"/>
                  </a:lnTo>
                  <a:lnTo>
                    <a:pt x="11" y="0"/>
                  </a:lnTo>
                  <a:lnTo>
                    <a:pt x="4" y="3"/>
                  </a:lnTo>
                  <a:lnTo>
                    <a:pt x="0" y="5"/>
                  </a:lnTo>
                  <a:lnTo>
                    <a:pt x="0" y="9"/>
                  </a:lnTo>
                  <a:lnTo>
                    <a:pt x="2"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8" name="Freeform 915">
              <a:extLst>
                <a:ext uri="{FF2B5EF4-FFF2-40B4-BE49-F238E27FC236}">
                  <a16:creationId xmlns:a16="http://schemas.microsoft.com/office/drawing/2014/main" xmlns="" id="{99080BA1-C60F-6045-80BC-EEDDAF9AE873}"/>
                </a:ext>
              </a:extLst>
            </p:cNvPr>
            <p:cNvSpPr>
              <a:spLocks/>
            </p:cNvSpPr>
            <p:nvPr/>
          </p:nvSpPr>
          <p:spPr bwMode="auto">
            <a:xfrm>
              <a:off x="4272" y="3508"/>
              <a:ext cx="51" cy="27"/>
            </a:xfrm>
            <a:custGeom>
              <a:avLst/>
              <a:gdLst>
                <a:gd name="T0" fmla="*/ 4 w 51"/>
                <a:gd name="T1" fmla="*/ 13 h 27"/>
                <a:gd name="T2" fmla="*/ 4 w 51"/>
                <a:gd name="T3" fmla="*/ 13 h 27"/>
                <a:gd name="T4" fmla="*/ 11 w 51"/>
                <a:gd name="T5" fmla="*/ 20 h 27"/>
                <a:gd name="T6" fmla="*/ 20 w 51"/>
                <a:gd name="T7" fmla="*/ 22 h 27"/>
                <a:gd name="T8" fmla="*/ 29 w 51"/>
                <a:gd name="T9" fmla="*/ 27 h 27"/>
                <a:gd name="T10" fmla="*/ 38 w 51"/>
                <a:gd name="T11" fmla="*/ 27 h 27"/>
                <a:gd name="T12" fmla="*/ 38 w 51"/>
                <a:gd name="T13" fmla="*/ 27 h 27"/>
                <a:gd name="T14" fmla="*/ 47 w 51"/>
                <a:gd name="T15" fmla="*/ 27 h 27"/>
                <a:gd name="T16" fmla="*/ 51 w 51"/>
                <a:gd name="T17" fmla="*/ 22 h 27"/>
                <a:gd name="T18" fmla="*/ 51 w 51"/>
                <a:gd name="T19" fmla="*/ 18 h 27"/>
                <a:gd name="T20" fmla="*/ 47 w 51"/>
                <a:gd name="T21" fmla="*/ 13 h 27"/>
                <a:gd name="T22" fmla="*/ 47 w 51"/>
                <a:gd name="T23" fmla="*/ 13 h 27"/>
                <a:gd name="T24" fmla="*/ 40 w 51"/>
                <a:gd name="T25" fmla="*/ 6 h 27"/>
                <a:gd name="T26" fmla="*/ 31 w 51"/>
                <a:gd name="T27" fmla="*/ 4 h 27"/>
                <a:gd name="T28" fmla="*/ 22 w 51"/>
                <a:gd name="T29" fmla="*/ 0 h 27"/>
                <a:gd name="T30" fmla="*/ 13 w 51"/>
                <a:gd name="T31" fmla="*/ 0 h 27"/>
                <a:gd name="T32" fmla="*/ 13 w 51"/>
                <a:gd name="T33" fmla="*/ 0 h 27"/>
                <a:gd name="T34" fmla="*/ 4 w 51"/>
                <a:gd name="T35" fmla="*/ 0 h 27"/>
                <a:gd name="T36" fmla="*/ 0 w 51"/>
                <a:gd name="T37" fmla="*/ 4 h 27"/>
                <a:gd name="T38" fmla="*/ 0 w 51"/>
                <a:gd name="T39" fmla="*/ 9 h 27"/>
                <a:gd name="T40" fmla="*/ 4 w 5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4" y="13"/>
                  </a:moveTo>
                  <a:lnTo>
                    <a:pt x="4" y="13"/>
                  </a:lnTo>
                  <a:lnTo>
                    <a:pt x="11" y="20"/>
                  </a:lnTo>
                  <a:lnTo>
                    <a:pt x="20" y="22"/>
                  </a:lnTo>
                  <a:lnTo>
                    <a:pt x="29" y="27"/>
                  </a:lnTo>
                  <a:lnTo>
                    <a:pt x="38" y="27"/>
                  </a:lnTo>
                  <a:lnTo>
                    <a:pt x="47" y="27"/>
                  </a:lnTo>
                  <a:lnTo>
                    <a:pt x="51" y="22"/>
                  </a:lnTo>
                  <a:lnTo>
                    <a:pt x="51" y="18"/>
                  </a:lnTo>
                  <a:lnTo>
                    <a:pt x="47" y="13"/>
                  </a:lnTo>
                  <a:lnTo>
                    <a:pt x="40" y="6"/>
                  </a:lnTo>
                  <a:lnTo>
                    <a:pt x="31" y="4"/>
                  </a:lnTo>
                  <a:lnTo>
                    <a:pt x="22" y="0"/>
                  </a:lnTo>
                  <a:lnTo>
                    <a:pt x="13" y="0"/>
                  </a:lnTo>
                  <a:lnTo>
                    <a:pt x="4" y="0"/>
                  </a:lnTo>
                  <a:lnTo>
                    <a:pt x="0" y="4"/>
                  </a:lnTo>
                  <a:lnTo>
                    <a:pt x="0"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699" name="Freeform 916">
              <a:extLst>
                <a:ext uri="{FF2B5EF4-FFF2-40B4-BE49-F238E27FC236}">
                  <a16:creationId xmlns:a16="http://schemas.microsoft.com/office/drawing/2014/main" xmlns="" id="{A14C21DF-E3AB-684C-964C-D6F9EE8194EB}"/>
                </a:ext>
              </a:extLst>
            </p:cNvPr>
            <p:cNvSpPr>
              <a:spLocks/>
            </p:cNvSpPr>
            <p:nvPr/>
          </p:nvSpPr>
          <p:spPr bwMode="auto">
            <a:xfrm>
              <a:off x="4272" y="3508"/>
              <a:ext cx="51" cy="27"/>
            </a:xfrm>
            <a:custGeom>
              <a:avLst/>
              <a:gdLst>
                <a:gd name="T0" fmla="*/ 4 w 51"/>
                <a:gd name="T1" fmla="*/ 13 h 27"/>
                <a:gd name="T2" fmla="*/ 4 w 51"/>
                <a:gd name="T3" fmla="*/ 13 h 27"/>
                <a:gd name="T4" fmla="*/ 11 w 51"/>
                <a:gd name="T5" fmla="*/ 20 h 27"/>
                <a:gd name="T6" fmla="*/ 20 w 51"/>
                <a:gd name="T7" fmla="*/ 22 h 27"/>
                <a:gd name="T8" fmla="*/ 29 w 51"/>
                <a:gd name="T9" fmla="*/ 27 h 27"/>
                <a:gd name="T10" fmla="*/ 38 w 51"/>
                <a:gd name="T11" fmla="*/ 27 h 27"/>
                <a:gd name="T12" fmla="*/ 38 w 51"/>
                <a:gd name="T13" fmla="*/ 27 h 27"/>
                <a:gd name="T14" fmla="*/ 47 w 51"/>
                <a:gd name="T15" fmla="*/ 27 h 27"/>
                <a:gd name="T16" fmla="*/ 51 w 51"/>
                <a:gd name="T17" fmla="*/ 22 h 27"/>
                <a:gd name="T18" fmla="*/ 51 w 51"/>
                <a:gd name="T19" fmla="*/ 18 h 27"/>
                <a:gd name="T20" fmla="*/ 47 w 51"/>
                <a:gd name="T21" fmla="*/ 13 h 27"/>
                <a:gd name="T22" fmla="*/ 47 w 51"/>
                <a:gd name="T23" fmla="*/ 13 h 27"/>
                <a:gd name="T24" fmla="*/ 40 w 51"/>
                <a:gd name="T25" fmla="*/ 6 h 27"/>
                <a:gd name="T26" fmla="*/ 31 w 51"/>
                <a:gd name="T27" fmla="*/ 4 h 27"/>
                <a:gd name="T28" fmla="*/ 22 w 51"/>
                <a:gd name="T29" fmla="*/ 0 h 27"/>
                <a:gd name="T30" fmla="*/ 13 w 51"/>
                <a:gd name="T31" fmla="*/ 0 h 27"/>
                <a:gd name="T32" fmla="*/ 13 w 51"/>
                <a:gd name="T33" fmla="*/ 0 h 27"/>
                <a:gd name="T34" fmla="*/ 4 w 51"/>
                <a:gd name="T35" fmla="*/ 0 h 27"/>
                <a:gd name="T36" fmla="*/ 0 w 51"/>
                <a:gd name="T37" fmla="*/ 4 h 27"/>
                <a:gd name="T38" fmla="*/ 0 w 51"/>
                <a:gd name="T39" fmla="*/ 9 h 27"/>
                <a:gd name="T40" fmla="*/ 4 w 5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4" y="13"/>
                  </a:moveTo>
                  <a:lnTo>
                    <a:pt x="4" y="13"/>
                  </a:lnTo>
                  <a:lnTo>
                    <a:pt x="11" y="20"/>
                  </a:lnTo>
                  <a:lnTo>
                    <a:pt x="20" y="22"/>
                  </a:lnTo>
                  <a:lnTo>
                    <a:pt x="29" y="27"/>
                  </a:lnTo>
                  <a:lnTo>
                    <a:pt x="38" y="27"/>
                  </a:lnTo>
                  <a:lnTo>
                    <a:pt x="47" y="27"/>
                  </a:lnTo>
                  <a:lnTo>
                    <a:pt x="51" y="22"/>
                  </a:lnTo>
                  <a:lnTo>
                    <a:pt x="51" y="18"/>
                  </a:lnTo>
                  <a:lnTo>
                    <a:pt x="47" y="13"/>
                  </a:lnTo>
                  <a:lnTo>
                    <a:pt x="40" y="6"/>
                  </a:lnTo>
                  <a:lnTo>
                    <a:pt x="31" y="4"/>
                  </a:lnTo>
                  <a:lnTo>
                    <a:pt x="22" y="0"/>
                  </a:lnTo>
                  <a:lnTo>
                    <a:pt x="13" y="0"/>
                  </a:lnTo>
                  <a:lnTo>
                    <a:pt x="4" y="0"/>
                  </a:lnTo>
                  <a:lnTo>
                    <a:pt x="0" y="4"/>
                  </a:lnTo>
                  <a:lnTo>
                    <a:pt x="0"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0" name="Freeform 917">
              <a:extLst>
                <a:ext uri="{FF2B5EF4-FFF2-40B4-BE49-F238E27FC236}">
                  <a16:creationId xmlns:a16="http://schemas.microsoft.com/office/drawing/2014/main" xmlns="" id="{0277A808-4885-4F48-BF60-69716F8BDD03}"/>
                </a:ext>
              </a:extLst>
            </p:cNvPr>
            <p:cNvSpPr>
              <a:spLocks/>
            </p:cNvSpPr>
            <p:nvPr/>
          </p:nvSpPr>
          <p:spPr bwMode="auto">
            <a:xfrm>
              <a:off x="4229" y="3508"/>
              <a:ext cx="49" cy="27"/>
            </a:xfrm>
            <a:custGeom>
              <a:avLst/>
              <a:gdLst>
                <a:gd name="T0" fmla="*/ 2 w 49"/>
                <a:gd name="T1" fmla="*/ 13 h 27"/>
                <a:gd name="T2" fmla="*/ 2 w 49"/>
                <a:gd name="T3" fmla="*/ 13 h 27"/>
                <a:gd name="T4" fmla="*/ 9 w 49"/>
                <a:gd name="T5" fmla="*/ 20 h 27"/>
                <a:gd name="T6" fmla="*/ 18 w 49"/>
                <a:gd name="T7" fmla="*/ 24 h 27"/>
                <a:gd name="T8" fmla="*/ 27 w 49"/>
                <a:gd name="T9" fmla="*/ 27 h 27"/>
                <a:gd name="T10" fmla="*/ 36 w 49"/>
                <a:gd name="T11" fmla="*/ 27 h 27"/>
                <a:gd name="T12" fmla="*/ 36 w 49"/>
                <a:gd name="T13" fmla="*/ 27 h 27"/>
                <a:gd name="T14" fmla="*/ 45 w 49"/>
                <a:gd name="T15" fmla="*/ 27 h 27"/>
                <a:gd name="T16" fmla="*/ 49 w 49"/>
                <a:gd name="T17" fmla="*/ 24 h 27"/>
                <a:gd name="T18" fmla="*/ 49 w 49"/>
                <a:gd name="T19" fmla="*/ 20 h 27"/>
                <a:gd name="T20" fmla="*/ 45 w 49"/>
                <a:gd name="T21" fmla="*/ 13 h 27"/>
                <a:gd name="T22" fmla="*/ 45 w 49"/>
                <a:gd name="T23" fmla="*/ 13 h 27"/>
                <a:gd name="T24" fmla="*/ 38 w 49"/>
                <a:gd name="T25" fmla="*/ 9 h 27"/>
                <a:gd name="T26" fmla="*/ 31 w 49"/>
                <a:gd name="T27" fmla="*/ 4 h 27"/>
                <a:gd name="T28" fmla="*/ 20 w 49"/>
                <a:gd name="T29" fmla="*/ 2 h 27"/>
                <a:gd name="T30" fmla="*/ 11 w 49"/>
                <a:gd name="T31" fmla="*/ 0 h 27"/>
                <a:gd name="T32" fmla="*/ 11 w 49"/>
                <a:gd name="T33" fmla="*/ 0 h 27"/>
                <a:gd name="T34" fmla="*/ 4 w 49"/>
                <a:gd name="T35" fmla="*/ 2 h 27"/>
                <a:gd name="T36" fmla="*/ 0 w 49"/>
                <a:gd name="T37" fmla="*/ 4 h 27"/>
                <a:gd name="T38" fmla="*/ 0 w 49"/>
                <a:gd name="T39" fmla="*/ 9 h 27"/>
                <a:gd name="T40" fmla="*/ 2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2" y="13"/>
                  </a:moveTo>
                  <a:lnTo>
                    <a:pt x="2" y="13"/>
                  </a:lnTo>
                  <a:lnTo>
                    <a:pt x="9" y="20"/>
                  </a:lnTo>
                  <a:lnTo>
                    <a:pt x="18" y="24"/>
                  </a:lnTo>
                  <a:lnTo>
                    <a:pt x="27" y="27"/>
                  </a:lnTo>
                  <a:lnTo>
                    <a:pt x="36" y="27"/>
                  </a:lnTo>
                  <a:lnTo>
                    <a:pt x="45" y="27"/>
                  </a:lnTo>
                  <a:lnTo>
                    <a:pt x="49" y="24"/>
                  </a:lnTo>
                  <a:lnTo>
                    <a:pt x="49" y="20"/>
                  </a:lnTo>
                  <a:lnTo>
                    <a:pt x="45" y="13"/>
                  </a:lnTo>
                  <a:lnTo>
                    <a:pt x="38" y="9"/>
                  </a:lnTo>
                  <a:lnTo>
                    <a:pt x="31" y="4"/>
                  </a:lnTo>
                  <a:lnTo>
                    <a:pt x="20" y="2"/>
                  </a:lnTo>
                  <a:lnTo>
                    <a:pt x="11" y="0"/>
                  </a:lnTo>
                  <a:lnTo>
                    <a:pt x="4" y="2"/>
                  </a:lnTo>
                  <a:lnTo>
                    <a:pt x="0"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1" name="Freeform 918">
              <a:extLst>
                <a:ext uri="{FF2B5EF4-FFF2-40B4-BE49-F238E27FC236}">
                  <a16:creationId xmlns:a16="http://schemas.microsoft.com/office/drawing/2014/main" xmlns="" id="{23C2B672-98F9-3F45-8E82-C3B1625FAD45}"/>
                </a:ext>
              </a:extLst>
            </p:cNvPr>
            <p:cNvSpPr>
              <a:spLocks/>
            </p:cNvSpPr>
            <p:nvPr/>
          </p:nvSpPr>
          <p:spPr bwMode="auto">
            <a:xfrm>
              <a:off x="4229" y="3508"/>
              <a:ext cx="49" cy="27"/>
            </a:xfrm>
            <a:custGeom>
              <a:avLst/>
              <a:gdLst>
                <a:gd name="T0" fmla="*/ 2 w 49"/>
                <a:gd name="T1" fmla="*/ 13 h 27"/>
                <a:gd name="T2" fmla="*/ 2 w 49"/>
                <a:gd name="T3" fmla="*/ 13 h 27"/>
                <a:gd name="T4" fmla="*/ 9 w 49"/>
                <a:gd name="T5" fmla="*/ 20 h 27"/>
                <a:gd name="T6" fmla="*/ 18 w 49"/>
                <a:gd name="T7" fmla="*/ 24 h 27"/>
                <a:gd name="T8" fmla="*/ 27 w 49"/>
                <a:gd name="T9" fmla="*/ 27 h 27"/>
                <a:gd name="T10" fmla="*/ 36 w 49"/>
                <a:gd name="T11" fmla="*/ 27 h 27"/>
                <a:gd name="T12" fmla="*/ 36 w 49"/>
                <a:gd name="T13" fmla="*/ 27 h 27"/>
                <a:gd name="T14" fmla="*/ 45 w 49"/>
                <a:gd name="T15" fmla="*/ 27 h 27"/>
                <a:gd name="T16" fmla="*/ 49 w 49"/>
                <a:gd name="T17" fmla="*/ 24 h 27"/>
                <a:gd name="T18" fmla="*/ 49 w 49"/>
                <a:gd name="T19" fmla="*/ 20 h 27"/>
                <a:gd name="T20" fmla="*/ 45 w 49"/>
                <a:gd name="T21" fmla="*/ 13 h 27"/>
                <a:gd name="T22" fmla="*/ 45 w 49"/>
                <a:gd name="T23" fmla="*/ 13 h 27"/>
                <a:gd name="T24" fmla="*/ 38 w 49"/>
                <a:gd name="T25" fmla="*/ 9 h 27"/>
                <a:gd name="T26" fmla="*/ 31 w 49"/>
                <a:gd name="T27" fmla="*/ 4 h 27"/>
                <a:gd name="T28" fmla="*/ 20 w 49"/>
                <a:gd name="T29" fmla="*/ 2 h 27"/>
                <a:gd name="T30" fmla="*/ 11 w 49"/>
                <a:gd name="T31" fmla="*/ 0 h 27"/>
                <a:gd name="T32" fmla="*/ 11 w 49"/>
                <a:gd name="T33" fmla="*/ 0 h 27"/>
                <a:gd name="T34" fmla="*/ 4 w 49"/>
                <a:gd name="T35" fmla="*/ 2 h 27"/>
                <a:gd name="T36" fmla="*/ 0 w 49"/>
                <a:gd name="T37" fmla="*/ 4 h 27"/>
                <a:gd name="T38" fmla="*/ 0 w 49"/>
                <a:gd name="T39" fmla="*/ 9 h 27"/>
                <a:gd name="T40" fmla="*/ 2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2" y="13"/>
                  </a:moveTo>
                  <a:lnTo>
                    <a:pt x="2" y="13"/>
                  </a:lnTo>
                  <a:lnTo>
                    <a:pt x="9" y="20"/>
                  </a:lnTo>
                  <a:lnTo>
                    <a:pt x="18" y="24"/>
                  </a:lnTo>
                  <a:lnTo>
                    <a:pt x="27" y="27"/>
                  </a:lnTo>
                  <a:lnTo>
                    <a:pt x="36" y="27"/>
                  </a:lnTo>
                  <a:lnTo>
                    <a:pt x="45" y="27"/>
                  </a:lnTo>
                  <a:lnTo>
                    <a:pt x="49" y="24"/>
                  </a:lnTo>
                  <a:lnTo>
                    <a:pt x="49" y="20"/>
                  </a:lnTo>
                  <a:lnTo>
                    <a:pt x="45" y="13"/>
                  </a:lnTo>
                  <a:lnTo>
                    <a:pt x="38" y="9"/>
                  </a:lnTo>
                  <a:lnTo>
                    <a:pt x="31" y="4"/>
                  </a:lnTo>
                  <a:lnTo>
                    <a:pt x="20" y="2"/>
                  </a:lnTo>
                  <a:lnTo>
                    <a:pt x="11" y="0"/>
                  </a:lnTo>
                  <a:lnTo>
                    <a:pt x="4" y="2"/>
                  </a:lnTo>
                  <a:lnTo>
                    <a:pt x="0"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2" name="Freeform 919">
              <a:extLst>
                <a:ext uri="{FF2B5EF4-FFF2-40B4-BE49-F238E27FC236}">
                  <a16:creationId xmlns:a16="http://schemas.microsoft.com/office/drawing/2014/main" xmlns="" id="{035527BD-15F1-2A4B-BA1C-2BF859F6789D}"/>
                </a:ext>
              </a:extLst>
            </p:cNvPr>
            <p:cNvSpPr>
              <a:spLocks/>
            </p:cNvSpPr>
            <p:nvPr/>
          </p:nvSpPr>
          <p:spPr bwMode="auto">
            <a:xfrm>
              <a:off x="3391" y="3519"/>
              <a:ext cx="38" cy="29"/>
            </a:xfrm>
            <a:custGeom>
              <a:avLst/>
              <a:gdLst>
                <a:gd name="T0" fmla="*/ 0 w 38"/>
                <a:gd name="T1" fmla="*/ 16 h 29"/>
                <a:gd name="T2" fmla="*/ 0 w 38"/>
                <a:gd name="T3" fmla="*/ 16 h 29"/>
                <a:gd name="T4" fmla="*/ 2 w 38"/>
                <a:gd name="T5" fmla="*/ 20 h 29"/>
                <a:gd name="T6" fmla="*/ 7 w 38"/>
                <a:gd name="T7" fmla="*/ 25 h 29"/>
                <a:gd name="T8" fmla="*/ 14 w 38"/>
                <a:gd name="T9" fmla="*/ 27 h 29"/>
                <a:gd name="T10" fmla="*/ 23 w 38"/>
                <a:gd name="T11" fmla="*/ 29 h 29"/>
                <a:gd name="T12" fmla="*/ 23 w 38"/>
                <a:gd name="T13" fmla="*/ 29 h 29"/>
                <a:gd name="T14" fmla="*/ 29 w 38"/>
                <a:gd name="T15" fmla="*/ 27 h 29"/>
                <a:gd name="T16" fmla="*/ 34 w 38"/>
                <a:gd name="T17" fmla="*/ 25 h 29"/>
                <a:gd name="T18" fmla="*/ 38 w 38"/>
                <a:gd name="T19" fmla="*/ 20 h 29"/>
                <a:gd name="T20" fmla="*/ 38 w 38"/>
                <a:gd name="T21" fmla="*/ 13 h 29"/>
                <a:gd name="T22" fmla="*/ 38 w 38"/>
                <a:gd name="T23" fmla="*/ 13 h 29"/>
                <a:gd name="T24" fmla="*/ 34 w 38"/>
                <a:gd name="T25" fmla="*/ 9 h 29"/>
                <a:gd name="T26" fmla="*/ 29 w 38"/>
                <a:gd name="T27" fmla="*/ 4 h 29"/>
                <a:gd name="T28" fmla="*/ 23 w 38"/>
                <a:gd name="T29" fmla="*/ 2 h 29"/>
                <a:gd name="T30" fmla="*/ 16 w 38"/>
                <a:gd name="T31" fmla="*/ 0 h 29"/>
                <a:gd name="T32" fmla="*/ 16 w 38"/>
                <a:gd name="T33" fmla="*/ 0 h 29"/>
                <a:gd name="T34" fmla="*/ 9 w 38"/>
                <a:gd name="T35" fmla="*/ 2 h 29"/>
                <a:gd name="T36" fmla="*/ 2 w 38"/>
                <a:gd name="T37" fmla="*/ 4 h 29"/>
                <a:gd name="T38" fmla="*/ 0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2" y="20"/>
                  </a:lnTo>
                  <a:lnTo>
                    <a:pt x="7" y="25"/>
                  </a:lnTo>
                  <a:lnTo>
                    <a:pt x="14" y="27"/>
                  </a:lnTo>
                  <a:lnTo>
                    <a:pt x="23" y="29"/>
                  </a:lnTo>
                  <a:lnTo>
                    <a:pt x="29" y="27"/>
                  </a:lnTo>
                  <a:lnTo>
                    <a:pt x="34" y="25"/>
                  </a:lnTo>
                  <a:lnTo>
                    <a:pt x="38" y="20"/>
                  </a:lnTo>
                  <a:lnTo>
                    <a:pt x="38" y="13"/>
                  </a:lnTo>
                  <a:lnTo>
                    <a:pt x="34" y="9"/>
                  </a:lnTo>
                  <a:lnTo>
                    <a:pt x="29" y="4"/>
                  </a:lnTo>
                  <a:lnTo>
                    <a:pt x="23" y="2"/>
                  </a:lnTo>
                  <a:lnTo>
                    <a:pt x="16" y="0"/>
                  </a:lnTo>
                  <a:lnTo>
                    <a:pt x="9" y="2"/>
                  </a:lnTo>
                  <a:lnTo>
                    <a:pt x="2" y="4"/>
                  </a:lnTo>
                  <a:lnTo>
                    <a:pt x="0"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3" name="Freeform 920">
              <a:extLst>
                <a:ext uri="{FF2B5EF4-FFF2-40B4-BE49-F238E27FC236}">
                  <a16:creationId xmlns:a16="http://schemas.microsoft.com/office/drawing/2014/main" xmlns="" id="{E921DFA5-71B3-554A-9A25-9FC2B6CDCA1F}"/>
                </a:ext>
              </a:extLst>
            </p:cNvPr>
            <p:cNvSpPr>
              <a:spLocks/>
            </p:cNvSpPr>
            <p:nvPr/>
          </p:nvSpPr>
          <p:spPr bwMode="auto">
            <a:xfrm>
              <a:off x="3391" y="3519"/>
              <a:ext cx="38" cy="29"/>
            </a:xfrm>
            <a:custGeom>
              <a:avLst/>
              <a:gdLst>
                <a:gd name="T0" fmla="*/ 0 w 38"/>
                <a:gd name="T1" fmla="*/ 16 h 29"/>
                <a:gd name="T2" fmla="*/ 0 w 38"/>
                <a:gd name="T3" fmla="*/ 16 h 29"/>
                <a:gd name="T4" fmla="*/ 2 w 38"/>
                <a:gd name="T5" fmla="*/ 20 h 29"/>
                <a:gd name="T6" fmla="*/ 7 w 38"/>
                <a:gd name="T7" fmla="*/ 25 h 29"/>
                <a:gd name="T8" fmla="*/ 14 w 38"/>
                <a:gd name="T9" fmla="*/ 27 h 29"/>
                <a:gd name="T10" fmla="*/ 23 w 38"/>
                <a:gd name="T11" fmla="*/ 29 h 29"/>
                <a:gd name="T12" fmla="*/ 23 w 38"/>
                <a:gd name="T13" fmla="*/ 29 h 29"/>
                <a:gd name="T14" fmla="*/ 29 w 38"/>
                <a:gd name="T15" fmla="*/ 27 h 29"/>
                <a:gd name="T16" fmla="*/ 34 w 38"/>
                <a:gd name="T17" fmla="*/ 25 h 29"/>
                <a:gd name="T18" fmla="*/ 38 w 38"/>
                <a:gd name="T19" fmla="*/ 20 h 29"/>
                <a:gd name="T20" fmla="*/ 38 w 38"/>
                <a:gd name="T21" fmla="*/ 13 h 29"/>
                <a:gd name="T22" fmla="*/ 38 w 38"/>
                <a:gd name="T23" fmla="*/ 13 h 29"/>
                <a:gd name="T24" fmla="*/ 34 w 38"/>
                <a:gd name="T25" fmla="*/ 9 h 29"/>
                <a:gd name="T26" fmla="*/ 29 w 38"/>
                <a:gd name="T27" fmla="*/ 4 h 29"/>
                <a:gd name="T28" fmla="*/ 23 w 38"/>
                <a:gd name="T29" fmla="*/ 2 h 29"/>
                <a:gd name="T30" fmla="*/ 16 w 38"/>
                <a:gd name="T31" fmla="*/ 0 h 29"/>
                <a:gd name="T32" fmla="*/ 16 w 38"/>
                <a:gd name="T33" fmla="*/ 0 h 29"/>
                <a:gd name="T34" fmla="*/ 9 w 38"/>
                <a:gd name="T35" fmla="*/ 2 h 29"/>
                <a:gd name="T36" fmla="*/ 2 w 38"/>
                <a:gd name="T37" fmla="*/ 4 h 29"/>
                <a:gd name="T38" fmla="*/ 0 w 38"/>
                <a:gd name="T39" fmla="*/ 9 h 29"/>
                <a:gd name="T40" fmla="*/ 0 w 38"/>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9">
                  <a:moveTo>
                    <a:pt x="0" y="16"/>
                  </a:moveTo>
                  <a:lnTo>
                    <a:pt x="0" y="16"/>
                  </a:lnTo>
                  <a:lnTo>
                    <a:pt x="2" y="20"/>
                  </a:lnTo>
                  <a:lnTo>
                    <a:pt x="7" y="25"/>
                  </a:lnTo>
                  <a:lnTo>
                    <a:pt x="14" y="27"/>
                  </a:lnTo>
                  <a:lnTo>
                    <a:pt x="23" y="29"/>
                  </a:lnTo>
                  <a:lnTo>
                    <a:pt x="29" y="27"/>
                  </a:lnTo>
                  <a:lnTo>
                    <a:pt x="34" y="25"/>
                  </a:lnTo>
                  <a:lnTo>
                    <a:pt x="38" y="20"/>
                  </a:lnTo>
                  <a:lnTo>
                    <a:pt x="38" y="13"/>
                  </a:lnTo>
                  <a:lnTo>
                    <a:pt x="34" y="9"/>
                  </a:lnTo>
                  <a:lnTo>
                    <a:pt x="29" y="4"/>
                  </a:lnTo>
                  <a:lnTo>
                    <a:pt x="23" y="2"/>
                  </a:lnTo>
                  <a:lnTo>
                    <a:pt x="16" y="0"/>
                  </a:lnTo>
                  <a:lnTo>
                    <a:pt x="9" y="2"/>
                  </a:lnTo>
                  <a:lnTo>
                    <a:pt x="2" y="4"/>
                  </a:lnTo>
                  <a:lnTo>
                    <a:pt x="0"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4" name="Freeform 921">
              <a:extLst>
                <a:ext uri="{FF2B5EF4-FFF2-40B4-BE49-F238E27FC236}">
                  <a16:creationId xmlns:a16="http://schemas.microsoft.com/office/drawing/2014/main" xmlns="" id="{AEFF1BC0-345D-CF43-B10D-203B8E9B11F6}"/>
                </a:ext>
              </a:extLst>
            </p:cNvPr>
            <p:cNvSpPr>
              <a:spLocks/>
            </p:cNvSpPr>
            <p:nvPr/>
          </p:nvSpPr>
          <p:spPr bwMode="auto">
            <a:xfrm>
              <a:off x="3353" y="3521"/>
              <a:ext cx="38" cy="27"/>
            </a:xfrm>
            <a:custGeom>
              <a:avLst/>
              <a:gdLst>
                <a:gd name="T0" fmla="*/ 0 w 38"/>
                <a:gd name="T1" fmla="*/ 14 h 27"/>
                <a:gd name="T2" fmla="*/ 0 w 38"/>
                <a:gd name="T3" fmla="*/ 14 h 27"/>
                <a:gd name="T4" fmla="*/ 4 w 38"/>
                <a:gd name="T5" fmla="*/ 18 h 27"/>
                <a:gd name="T6" fmla="*/ 9 w 38"/>
                <a:gd name="T7" fmla="*/ 23 h 27"/>
                <a:gd name="T8" fmla="*/ 16 w 38"/>
                <a:gd name="T9" fmla="*/ 27 h 27"/>
                <a:gd name="T10" fmla="*/ 22 w 38"/>
                <a:gd name="T11" fmla="*/ 27 h 27"/>
                <a:gd name="T12" fmla="*/ 22 w 38"/>
                <a:gd name="T13" fmla="*/ 27 h 27"/>
                <a:gd name="T14" fmla="*/ 29 w 38"/>
                <a:gd name="T15" fmla="*/ 25 h 27"/>
                <a:gd name="T16" fmla="*/ 34 w 38"/>
                <a:gd name="T17" fmla="*/ 23 h 27"/>
                <a:gd name="T18" fmla="*/ 38 w 38"/>
                <a:gd name="T19" fmla="*/ 18 h 27"/>
                <a:gd name="T20" fmla="*/ 38 w 38"/>
                <a:gd name="T21" fmla="*/ 14 h 27"/>
                <a:gd name="T22" fmla="*/ 38 w 38"/>
                <a:gd name="T23" fmla="*/ 14 h 27"/>
                <a:gd name="T24" fmla="*/ 36 w 38"/>
                <a:gd name="T25" fmla="*/ 7 h 27"/>
                <a:gd name="T26" fmla="*/ 31 w 38"/>
                <a:gd name="T27" fmla="*/ 2 h 27"/>
                <a:gd name="T28" fmla="*/ 25 w 38"/>
                <a:gd name="T29" fmla="*/ 0 h 27"/>
                <a:gd name="T30" fmla="*/ 16 w 38"/>
                <a:gd name="T31" fmla="*/ 0 h 27"/>
                <a:gd name="T32" fmla="*/ 16 w 38"/>
                <a:gd name="T33" fmla="*/ 0 h 27"/>
                <a:gd name="T34" fmla="*/ 9 w 38"/>
                <a:gd name="T35" fmla="*/ 0 h 27"/>
                <a:gd name="T36" fmla="*/ 4 w 38"/>
                <a:gd name="T37" fmla="*/ 5 h 27"/>
                <a:gd name="T38" fmla="*/ 2 w 38"/>
                <a:gd name="T39" fmla="*/ 9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4" y="18"/>
                  </a:lnTo>
                  <a:lnTo>
                    <a:pt x="9" y="23"/>
                  </a:lnTo>
                  <a:lnTo>
                    <a:pt x="16" y="27"/>
                  </a:lnTo>
                  <a:lnTo>
                    <a:pt x="22" y="27"/>
                  </a:lnTo>
                  <a:lnTo>
                    <a:pt x="29" y="25"/>
                  </a:lnTo>
                  <a:lnTo>
                    <a:pt x="34" y="23"/>
                  </a:lnTo>
                  <a:lnTo>
                    <a:pt x="38" y="18"/>
                  </a:lnTo>
                  <a:lnTo>
                    <a:pt x="38" y="14"/>
                  </a:lnTo>
                  <a:lnTo>
                    <a:pt x="36" y="7"/>
                  </a:lnTo>
                  <a:lnTo>
                    <a:pt x="31" y="2"/>
                  </a:lnTo>
                  <a:lnTo>
                    <a:pt x="25" y="0"/>
                  </a:lnTo>
                  <a:lnTo>
                    <a:pt x="16" y="0"/>
                  </a:lnTo>
                  <a:lnTo>
                    <a:pt x="9" y="0"/>
                  </a:lnTo>
                  <a:lnTo>
                    <a:pt x="4"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5" name="Freeform 922">
              <a:extLst>
                <a:ext uri="{FF2B5EF4-FFF2-40B4-BE49-F238E27FC236}">
                  <a16:creationId xmlns:a16="http://schemas.microsoft.com/office/drawing/2014/main" xmlns="" id="{B9CF8BCB-93E5-FA45-9486-F9896C25B2B8}"/>
                </a:ext>
              </a:extLst>
            </p:cNvPr>
            <p:cNvSpPr>
              <a:spLocks/>
            </p:cNvSpPr>
            <p:nvPr/>
          </p:nvSpPr>
          <p:spPr bwMode="auto">
            <a:xfrm>
              <a:off x="3353" y="3521"/>
              <a:ext cx="38" cy="27"/>
            </a:xfrm>
            <a:custGeom>
              <a:avLst/>
              <a:gdLst>
                <a:gd name="T0" fmla="*/ 0 w 38"/>
                <a:gd name="T1" fmla="*/ 14 h 27"/>
                <a:gd name="T2" fmla="*/ 0 w 38"/>
                <a:gd name="T3" fmla="*/ 14 h 27"/>
                <a:gd name="T4" fmla="*/ 4 w 38"/>
                <a:gd name="T5" fmla="*/ 18 h 27"/>
                <a:gd name="T6" fmla="*/ 9 w 38"/>
                <a:gd name="T7" fmla="*/ 23 h 27"/>
                <a:gd name="T8" fmla="*/ 16 w 38"/>
                <a:gd name="T9" fmla="*/ 27 h 27"/>
                <a:gd name="T10" fmla="*/ 22 w 38"/>
                <a:gd name="T11" fmla="*/ 27 h 27"/>
                <a:gd name="T12" fmla="*/ 22 w 38"/>
                <a:gd name="T13" fmla="*/ 27 h 27"/>
                <a:gd name="T14" fmla="*/ 29 w 38"/>
                <a:gd name="T15" fmla="*/ 25 h 27"/>
                <a:gd name="T16" fmla="*/ 34 w 38"/>
                <a:gd name="T17" fmla="*/ 23 h 27"/>
                <a:gd name="T18" fmla="*/ 38 w 38"/>
                <a:gd name="T19" fmla="*/ 18 h 27"/>
                <a:gd name="T20" fmla="*/ 38 w 38"/>
                <a:gd name="T21" fmla="*/ 14 h 27"/>
                <a:gd name="T22" fmla="*/ 38 w 38"/>
                <a:gd name="T23" fmla="*/ 14 h 27"/>
                <a:gd name="T24" fmla="*/ 36 w 38"/>
                <a:gd name="T25" fmla="*/ 7 h 27"/>
                <a:gd name="T26" fmla="*/ 31 w 38"/>
                <a:gd name="T27" fmla="*/ 2 h 27"/>
                <a:gd name="T28" fmla="*/ 25 w 38"/>
                <a:gd name="T29" fmla="*/ 0 h 27"/>
                <a:gd name="T30" fmla="*/ 16 w 38"/>
                <a:gd name="T31" fmla="*/ 0 h 27"/>
                <a:gd name="T32" fmla="*/ 16 w 38"/>
                <a:gd name="T33" fmla="*/ 0 h 27"/>
                <a:gd name="T34" fmla="*/ 9 w 38"/>
                <a:gd name="T35" fmla="*/ 0 h 27"/>
                <a:gd name="T36" fmla="*/ 4 w 38"/>
                <a:gd name="T37" fmla="*/ 5 h 27"/>
                <a:gd name="T38" fmla="*/ 2 w 38"/>
                <a:gd name="T39" fmla="*/ 9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4" y="18"/>
                  </a:lnTo>
                  <a:lnTo>
                    <a:pt x="9" y="23"/>
                  </a:lnTo>
                  <a:lnTo>
                    <a:pt x="16" y="27"/>
                  </a:lnTo>
                  <a:lnTo>
                    <a:pt x="22" y="27"/>
                  </a:lnTo>
                  <a:lnTo>
                    <a:pt x="29" y="25"/>
                  </a:lnTo>
                  <a:lnTo>
                    <a:pt x="34" y="23"/>
                  </a:lnTo>
                  <a:lnTo>
                    <a:pt x="38" y="18"/>
                  </a:lnTo>
                  <a:lnTo>
                    <a:pt x="38" y="14"/>
                  </a:lnTo>
                  <a:lnTo>
                    <a:pt x="36" y="7"/>
                  </a:lnTo>
                  <a:lnTo>
                    <a:pt x="31" y="2"/>
                  </a:lnTo>
                  <a:lnTo>
                    <a:pt x="25" y="0"/>
                  </a:lnTo>
                  <a:lnTo>
                    <a:pt x="16" y="0"/>
                  </a:lnTo>
                  <a:lnTo>
                    <a:pt x="9" y="0"/>
                  </a:lnTo>
                  <a:lnTo>
                    <a:pt x="4"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6" name="Freeform 923">
              <a:extLst>
                <a:ext uri="{FF2B5EF4-FFF2-40B4-BE49-F238E27FC236}">
                  <a16:creationId xmlns:a16="http://schemas.microsoft.com/office/drawing/2014/main" xmlns="" id="{84AEF87A-E7F9-BB4C-987E-4AC415E63FCB}"/>
                </a:ext>
              </a:extLst>
            </p:cNvPr>
            <p:cNvSpPr>
              <a:spLocks/>
            </p:cNvSpPr>
            <p:nvPr/>
          </p:nvSpPr>
          <p:spPr bwMode="auto">
            <a:xfrm>
              <a:off x="3317" y="3521"/>
              <a:ext cx="36" cy="27"/>
            </a:xfrm>
            <a:custGeom>
              <a:avLst/>
              <a:gdLst>
                <a:gd name="T0" fmla="*/ 0 w 36"/>
                <a:gd name="T1" fmla="*/ 14 h 27"/>
                <a:gd name="T2" fmla="*/ 0 w 36"/>
                <a:gd name="T3" fmla="*/ 14 h 27"/>
                <a:gd name="T4" fmla="*/ 2 w 36"/>
                <a:gd name="T5" fmla="*/ 20 h 27"/>
                <a:gd name="T6" fmla="*/ 7 w 36"/>
                <a:gd name="T7" fmla="*/ 25 h 27"/>
                <a:gd name="T8" fmla="*/ 13 w 36"/>
                <a:gd name="T9" fmla="*/ 27 h 27"/>
                <a:gd name="T10" fmla="*/ 20 w 36"/>
                <a:gd name="T11" fmla="*/ 27 h 27"/>
                <a:gd name="T12" fmla="*/ 20 w 36"/>
                <a:gd name="T13" fmla="*/ 27 h 27"/>
                <a:gd name="T14" fmla="*/ 27 w 36"/>
                <a:gd name="T15" fmla="*/ 27 h 27"/>
                <a:gd name="T16" fmla="*/ 34 w 36"/>
                <a:gd name="T17" fmla="*/ 23 h 27"/>
                <a:gd name="T18" fmla="*/ 36 w 36"/>
                <a:gd name="T19" fmla="*/ 18 h 27"/>
                <a:gd name="T20" fmla="*/ 36 w 36"/>
                <a:gd name="T21" fmla="*/ 14 h 27"/>
                <a:gd name="T22" fmla="*/ 36 w 36"/>
                <a:gd name="T23" fmla="*/ 14 h 27"/>
                <a:gd name="T24" fmla="*/ 34 w 36"/>
                <a:gd name="T25" fmla="*/ 9 h 27"/>
                <a:gd name="T26" fmla="*/ 29 w 36"/>
                <a:gd name="T27" fmla="*/ 5 h 27"/>
                <a:gd name="T28" fmla="*/ 22 w 36"/>
                <a:gd name="T29" fmla="*/ 0 h 27"/>
                <a:gd name="T30" fmla="*/ 16 w 36"/>
                <a:gd name="T31" fmla="*/ 0 h 27"/>
                <a:gd name="T32" fmla="*/ 16 w 36"/>
                <a:gd name="T33" fmla="*/ 0 h 27"/>
                <a:gd name="T34" fmla="*/ 9 w 36"/>
                <a:gd name="T35" fmla="*/ 0 h 27"/>
                <a:gd name="T36" fmla="*/ 4 w 36"/>
                <a:gd name="T37" fmla="*/ 5 h 27"/>
                <a:gd name="T38" fmla="*/ 0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5"/>
                  </a:lnTo>
                  <a:lnTo>
                    <a:pt x="13" y="27"/>
                  </a:lnTo>
                  <a:lnTo>
                    <a:pt x="20" y="27"/>
                  </a:lnTo>
                  <a:lnTo>
                    <a:pt x="27" y="27"/>
                  </a:lnTo>
                  <a:lnTo>
                    <a:pt x="34" y="23"/>
                  </a:lnTo>
                  <a:lnTo>
                    <a:pt x="36" y="18"/>
                  </a:lnTo>
                  <a:lnTo>
                    <a:pt x="36" y="14"/>
                  </a:lnTo>
                  <a:lnTo>
                    <a:pt x="34" y="9"/>
                  </a:lnTo>
                  <a:lnTo>
                    <a:pt x="29" y="5"/>
                  </a:lnTo>
                  <a:lnTo>
                    <a:pt x="22" y="0"/>
                  </a:lnTo>
                  <a:lnTo>
                    <a:pt x="16" y="0"/>
                  </a:lnTo>
                  <a:lnTo>
                    <a:pt x="9" y="0"/>
                  </a:lnTo>
                  <a:lnTo>
                    <a:pt x="4"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7" name="Freeform 924">
              <a:extLst>
                <a:ext uri="{FF2B5EF4-FFF2-40B4-BE49-F238E27FC236}">
                  <a16:creationId xmlns:a16="http://schemas.microsoft.com/office/drawing/2014/main" xmlns="" id="{A1DC1F2C-2865-9443-986D-0FF381A2FB75}"/>
                </a:ext>
              </a:extLst>
            </p:cNvPr>
            <p:cNvSpPr>
              <a:spLocks/>
            </p:cNvSpPr>
            <p:nvPr/>
          </p:nvSpPr>
          <p:spPr bwMode="auto">
            <a:xfrm>
              <a:off x="3317" y="3521"/>
              <a:ext cx="36" cy="27"/>
            </a:xfrm>
            <a:custGeom>
              <a:avLst/>
              <a:gdLst>
                <a:gd name="T0" fmla="*/ 0 w 36"/>
                <a:gd name="T1" fmla="*/ 14 h 27"/>
                <a:gd name="T2" fmla="*/ 0 w 36"/>
                <a:gd name="T3" fmla="*/ 14 h 27"/>
                <a:gd name="T4" fmla="*/ 2 w 36"/>
                <a:gd name="T5" fmla="*/ 20 h 27"/>
                <a:gd name="T6" fmla="*/ 7 w 36"/>
                <a:gd name="T7" fmla="*/ 25 h 27"/>
                <a:gd name="T8" fmla="*/ 13 w 36"/>
                <a:gd name="T9" fmla="*/ 27 h 27"/>
                <a:gd name="T10" fmla="*/ 20 w 36"/>
                <a:gd name="T11" fmla="*/ 27 h 27"/>
                <a:gd name="T12" fmla="*/ 20 w 36"/>
                <a:gd name="T13" fmla="*/ 27 h 27"/>
                <a:gd name="T14" fmla="*/ 27 w 36"/>
                <a:gd name="T15" fmla="*/ 27 h 27"/>
                <a:gd name="T16" fmla="*/ 34 w 36"/>
                <a:gd name="T17" fmla="*/ 23 h 27"/>
                <a:gd name="T18" fmla="*/ 36 w 36"/>
                <a:gd name="T19" fmla="*/ 18 h 27"/>
                <a:gd name="T20" fmla="*/ 36 w 36"/>
                <a:gd name="T21" fmla="*/ 14 h 27"/>
                <a:gd name="T22" fmla="*/ 36 w 36"/>
                <a:gd name="T23" fmla="*/ 14 h 27"/>
                <a:gd name="T24" fmla="*/ 34 w 36"/>
                <a:gd name="T25" fmla="*/ 9 h 27"/>
                <a:gd name="T26" fmla="*/ 29 w 36"/>
                <a:gd name="T27" fmla="*/ 5 h 27"/>
                <a:gd name="T28" fmla="*/ 22 w 36"/>
                <a:gd name="T29" fmla="*/ 0 h 27"/>
                <a:gd name="T30" fmla="*/ 16 w 36"/>
                <a:gd name="T31" fmla="*/ 0 h 27"/>
                <a:gd name="T32" fmla="*/ 16 w 36"/>
                <a:gd name="T33" fmla="*/ 0 h 27"/>
                <a:gd name="T34" fmla="*/ 9 w 36"/>
                <a:gd name="T35" fmla="*/ 0 h 27"/>
                <a:gd name="T36" fmla="*/ 4 w 36"/>
                <a:gd name="T37" fmla="*/ 5 h 27"/>
                <a:gd name="T38" fmla="*/ 0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5"/>
                  </a:lnTo>
                  <a:lnTo>
                    <a:pt x="13" y="27"/>
                  </a:lnTo>
                  <a:lnTo>
                    <a:pt x="20" y="27"/>
                  </a:lnTo>
                  <a:lnTo>
                    <a:pt x="27" y="27"/>
                  </a:lnTo>
                  <a:lnTo>
                    <a:pt x="34" y="23"/>
                  </a:lnTo>
                  <a:lnTo>
                    <a:pt x="36" y="18"/>
                  </a:lnTo>
                  <a:lnTo>
                    <a:pt x="36" y="14"/>
                  </a:lnTo>
                  <a:lnTo>
                    <a:pt x="34" y="9"/>
                  </a:lnTo>
                  <a:lnTo>
                    <a:pt x="29" y="5"/>
                  </a:lnTo>
                  <a:lnTo>
                    <a:pt x="22" y="0"/>
                  </a:lnTo>
                  <a:lnTo>
                    <a:pt x="16" y="0"/>
                  </a:lnTo>
                  <a:lnTo>
                    <a:pt x="9" y="0"/>
                  </a:lnTo>
                  <a:lnTo>
                    <a:pt x="4"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8" name="Freeform 925">
              <a:extLst>
                <a:ext uri="{FF2B5EF4-FFF2-40B4-BE49-F238E27FC236}">
                  <a16:creationId xmlns:a16="http://schemas.microsoft.com/office/drawing/2014/main" xmlns="" id="{F8E7F6A5-7941-AE4F-AD65-037D0DE03134}"/>
                </a:ext>
              </a:extLst>
            </p:cNvPr>
            <p:cNvSpPr>
              <a:spLocks/>
            </p:cNvSpPr>
            <p:nvPr/>
          </p:nvSpPr>
          <p:spPr bwMode="auto">
            <a:xfrm>
              <a:off x="3281" y="3521"/>
              <a:ext cx="36" cy="29"/>
            </a:xfrm>
            <a:custGeom>
              <a:avLst/>
              <a:gdLst>
                <a:gd name="T0" fmla="*/ 0 w 36"/>
                <a:gd name="T1" fmla="*/ 14 h 29"/>
                <a:gd name="T2" fmla="*/ 0 w 36"/>
                <a:gd name="T3" fmla="*/ 14 h 29"/>
                <a:gd name="T4" fmla="*/ 0 w 36"/>
                <a:gd name="T5" fmla="*/ 20 h 29"/>
                <a:gd name="T6" fmla="*/ 4 w 36"/>
                <a:gd name="T7" fmla="*/ 25 h 29"/>
                <a:gd name="T8" fmla="*/ 11 w 36"/>
                <a:gd name="T9" fmla="*/ 27 h 29"/>
                <a:gd name="T10" fmla="*/ 20 w 36"/>
                <a:gd name="T11" fmla="*/ 29 h 29"/>
                <a:gd name="T12" fmla="*/ 20 w 36"/>
                <a:gd name="T13" fmla="*/ 29 h 29"/>
                <a:gd name="T14" fmla="*/ 27 w 36"/>
                <a:gd name="T15" fmla="*/ 27 h 29"/>
                <a:gd name="T16" fmla="*/ 31 w 36"/>
                <a:gd name="T17" fmla="*/ 25 h 29"/>
                <a:gd name="T18" fmla="*/ 36 w 36"/>
                <a:gd name="T19" fmla="*/ 20 h 29"/>
                <a:gd name="T20" fmla="*/ 36 w 36"/>
                <a:gd name="T21" fmla="*/ 14 h 29"/>
                <a:gd name="T22" fmla="*/ 36 w 36"/>
                <a:gd name="T23" fmla="*/ 14 h 29"/>
                <a:gd name="T24" fmla="*/ 34 w 36"/>
                <a:gd name="T25" fmla="*/ 9 h 29"/>
                <a:gd name="T26" fmla="*/ 29 w 36"/>
                <a:gd name="T27" fmla="*/ 5 h 29"/>
                <a:gd name="T28" fmla="*/ 22 w 36"/>
                <a:gd name="T29" fmla="*/ 2 h 29"/>
                <a:gd name="T30" fmla="*/ 15 w 36"/>
                <a:gd name="T31" fmla="*/ 0 h 29"/>
                <a:gd name="T32" fmla="*/ 15 w 36"/>
                <a:gd name="T33" fmla="*/ 0 h 29"/>
                <a:gd name="T34" fmla="*/ 9 w 36"/>
                <a:gd name="T35" fmla="*/ 2 h 29"/>
                <a:gd name="T36" fmla="*/ 2 w 36"/>
                <a:gd name="T37" fmla="*/ 5 h 29"/>
                <a:gd name="T38" fmla="*/ 0 w 36"/>
                <a:gd name="T39" fmla="*/ 9 h 29"/>
                <a:gd name="T40" fmla="*/ 0 w 36"/>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9">
                  <a:moveTo>
                    <a:pt x="0" y="14"/>
                  </a:moveTo>
                  <a:lnTo>
                    <a:pt x="0" y="14"/>
                  </a:lnTo>
                  <a:lnTo>
                    <a:pt x="0" y="20"/>
                  </a:lnTo>
                  <a:lnTo>
                    <a:pt x="4" y="25"/>
                  </a:lnTo>
                  <a:lnTo>
                    <a:pt x="11" y="27"/>
                  </a:lnTo>
                  <a:lnTo>
                    <a:pt x="20" y="29"/>
                  </a:lnTo>
                  <a:lnTo>
                    <a:pt x="27" y="27"/>
                  </a:lnTo>
                  <a:lnTo>
                    <a:pt x="31" y="25"/>
                  </a:lnTo>
                  <a:lnTo>
                    <a:pt x="36" y="20"/>
                  </a:lnTo>
                  <a:lnTo>
                    <a:pt x="36" y="14"/>
                  </a:lnTo>
                  <a:lnTo>
                    <a:pt x="34" y="9"/>
                  </a:lnTo>
                  <a:lnTo>
                    <a:pt x="29" y="5"/>
                  </a:lnTo>
                  <a:lnTo>
                    <a:pt x="22" y="2"/>
                  </a:lnTo>
                  <a:lnTo>
                    <a:pt x="15" y="0"/>
                  </a:lnTo>
                  <a:lnTo>
                    <a:pt x="9" y="2"/>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09" name="Freeform 926">
              <a:extLst>
                <a:ext uri="{FF2B5EF4-FFF2-40B4-BE49-F238E27FC236}">
                  <a16:creationId xmlns:a16="http://schemas.microsoft.com/office/drawing/2014/main" xmlns="" id="{C435707E-F31E-B04D-9986-85CD52905689}"/>
                </a:ext>
              </a:extLst>
            </p:cNvPr>
            <p:cNvSpPr>
              <a:spLocks/>
            </p:cNvSpPr>
            <p:nvPr/>
          </p:nvSpPr>
          <p:spPr bwMode="auto">
            <a:xfrm>
              <a:off x="3281" y="3521"/>
              <a:ext cx="36" cy="29"/>
            </a:xfrm>
            <a:custGeom>
              <a:avLst/>
              <a:gdLst>
                <a:gd name="T0" fmla="*/ 0 w 36"/>
                <a:gd name="T1" fmla="*/ 14 h 29"/>
                <a:gd name="T2" fmla="*/ 0 w 36"/>
                <a:gd name="T3" fmla="*/ 14 h 29"/>
                <a:gd name="T4" fmla="*/ 0 w 36"/>
                <a:gd name="T5" fmla="*/ 20 h 29"/>
                <a:gd name="T6" fmla="*/ 4 w 36"/>
                <a:gd name="T7" fmla="*/ 25 h 29"/>
                <a:gd name="T8" fmla="*/ 11 w 36"/>
                <a:gd name="T9" fmla="*/ 27 h 29"/>
                <a:gd name="T10" fmla="*/ 20 w 36"/>
                <a:gd name="T11" fmla="*/ 29 h 29"/>
                <a:gd name="T12" fmla="*/ 20 w 36"/>
                <a:gd name="T13" fmla="*/ 29 h 29"/>
                <a:gd name="T14" fmla="*/ 27 w 36"/>
                <a:gd name="T15" fmla="*/ 27 h 29"/>
                <a:gd name="T16" fmla="*/ 31 w 36"/>
                <a:gd name="T17" fmla="*/ 25 h 29"/>
                <a:gd name="T18" fmla="*/ 36 w 36"/>
                <a:gd name="T19" fmla="*/ 20 h 29"/>
                <a:gd name="T20" fmla="*/ 36 w 36"/>
                <a:gd name="T21" fmla="*/ 14 h 29"/>
                <a:gd name="T22" fmla="*/ 36 w 36"/>
                <a:gd name="T23" fmla="*/ 14 h 29"/>
                <a:gd name="T24" fmla="*/ 34 w 36"/>
                <a:gd name="T25" fmla="*/ 9 h 29"/>
                <a:gd name="T26" fmla="*/ 29 w 36"/>
                <a:gd name="T27" fmla="*/ 5 h 29"/>
                <a:gd name="T28" fmla="*/ 22 w 36"/>
                <a:gd name="T29" fmla="*/ 2 h 29"/>
                <a:gd name="T30" fmla="*/ 15 w 36"/>
                <a:gd name="T31" fmla="*/ 0 h 29"/>
                <a:gd name="T32" fmla="*/ 15 w 36"/>
                <a:gd name="T33" fmla="*/ 0 h 29"/>
                <a:gd name="T34" fmla="*/ 9 w 36"/>
                <a:gd name="T35" fmla="*/ 2 h 29"/>
                <a:gd name="T36" fmla="*/ 2 w 36"/>
                <a:gd name="T37" fmla="*/ 5 h 29"/>
                <a:gd name="T38" fmla="*/ 0 w 36"/>
                <a:gd name="T39" fmla="*/ 9 h 29"/>
                <a:gd name="T40" fmla="*/ 0 w 36"/>
                <a:gd name="T41" fmla="*/ 14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9">
                  <a:moveTo>
                    <a:pt x="0" y="14"/>
                  </a:moveTo>
                  <a:lnTo>
                    <a:pt x="0" y="14"/>
                  </a:lnTo>
                  <a:lnTo>
                    <a:pt x="0" y="20"/>
                  </a:lnTo>
                  <a:lnTo>
                    <a:pt x="4" y="25"/>
                  </a:lnTo>
                  <a:lnTo>
                    <a:pt x="11" y="27"/>
                  </a:lnTo>
                  <a:lnTo>
                    <a:pt x="20" y="29"/>
                  </a:lnTo>
                  <a:lnTo>
                    <a:pt x="27" y="27"/>
                  </a:lnTo>
                  <a:lnTo>
                    <a:pt x="31" y="25"/>
                  </a:lnTo>
                  <a:lnTo>
                    <a:pt x="36" y="20"/>
                  </a:lnTo>
                  <a:lnTo>
                    <a:pt x="36" y="14"/>
                  </a:lnTo>
                  <a:lnTo>
                    <a:pt x="34" y="9"/>
                  </a:lnTo>
                  <a:lnTo>
                    <a:pt x="29" y="5"/>
                  </a:lnTo>
                  <a:lnTo>
                    <a:pt x="22" y="2"/>
                  </a:lnTo>
                  <a:lnTo>
                    <a:pt x="15" y="0"/>
                  </a:lnTo>
                  <a:lnTo>
                    <a:pt x="9" y="2"/>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0" name="Freeform 927">
              <a:extLst>
                <a:ext uri="{FF2B5EF4-FFF2-40B4-BE49-F238E27FC236}">
                  <a16:creationId xmlns:a16="http://schemas.microsoft.com/office/drawing/2014/main" xmlns="" id="{A30C9A74-C94B-5B40-9530-66E1DBD8027D}"/>
                </a:ext>
              </a:extLst>
            </p:cNvPr>
            <p:cNvSpPr>
              <a:spLocks/>
            </p:cNvSpPr>
            <p:nvPr/>
          </p:nvSpPr>
          <p:spPr bwMode="auto">
            <a:xfrm>
              <a:off x="3242" y="3521"/>
              <a:ext cx="36" cy="29"/>
            </a:xfrm>
            <a:custGeom>
              <a:avLst/>
              <a:gdLst>
                <a:gd name="T0" fmla="*/ 0 w 36"/>
                <a:gd name="T1" fmla="*/ 16 h 29"/>
                <a:gd name="T2" fmla="*/ 0 w 36"/>
                <a:gd name="T3" fmla="*/ 16 h 29"/>
                <a:gd name="T4" fmla="*/ 3 w 36"/>
                <a:gd name="T5" fmla="*/ 20 h 29"/>
                <a:gd name="T6" fmla="*/ 7 w 36"/>
                <a:gd name="T7" fmla="*/ 25 h 29"/>
                <a:gd name="T8" fmla="*/ 14 w 36"/>
                <a:gd name="T9" fmla="*/ 27 h 29"/>
                <a:gd name="T10" fmla="*/ 21 w 36"/>
                <a:gd name="T11" fmla="*/ 29 h 29"/>
                <a:gd name="T12" fmla="*/ 21 w 36"/>
                <a:gd name="T13" fmla="*/ 29 h 29"/>
                <a:gd name="T14" fmla="*/ 27 w 36"/>
                <a:gd name="T15" fmla="*/ 27 h 29"/>
                <a:gd name="T16" fmla="*/ 34 w 36"/>
                <a:gd name="T17" fmla="*/ 25 h 29"/>
                <a:gd name="T18" fmla="*/ 36 w 36"/>
                <a:gd name="T19" fmla="*/ 20 h 29"/>
                <a:gd name="T20" fmla="*/ 36 w 36"/>
                <a:gd name="T21" fmla="*/ 14 h 29"/>
                <a:gd name="T22" fmla="*/ 36 w 36"/>
                <a:gd name="T23" fmla="*/ 14 h 29"/>
                <a:gd name="T24" fmla="*/ 36 w 36"/>
                <a:gd name="T25" fmla="*/ 9 h 29"/>
                <a:gd name="T26" fmla="*/ 32 w 36"/>
                <a:gd name="T27" fmla="*/ 5 h 29"/>
                <a:gd name="T28" fmla="*/ 25 w 36"/>
                <a:gd name="T29" fmla="*/ 2 h 29"/>
                <a:gd name="T30" fmla="*/ 18 w 36"/>
                <a:gd name="T31" fmla="*/ 0 h 29"/>
                <a:gd name="T32" fmla="*/ 18 w 36"/>
                <a:gd name="T33" fmla="*/ 0 h 29"/>
                <a:gd name="T34" fmla="*/ 12 w 36"/>
                <a:gd name="T35" fmla="*/ 2 h 29"/>
                <a:gd name="T36" fmla="*/ 5 w 36"/>
                <a:gd name="T37" fmla="*/ 5 h 29"/>
                <a:gd name="T38" fmla="*/ 3 w 36"/>
                <a:gd name="T39" fmla="*/ 9 h 29"/>
                <a:gd name="T40" fmla="*/ 0 w 3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9">
                  <a:moveTo>
                    <a:pt x="0" y="16"/>
                  </a:moveTo>
                  <a:lnTo>
                    <a:pt x="0" y="16"/>
                  </a:lnTo>
                  <a:lnTo>
                    <a:pt x="3" y="20"/>
                  </a:lnTo>
                  <a:lnTo>
                    <a:pt x="7" y="25"/>
                  </a:lnTo>
                  <a:lnTo>
                    <a:pt x="14" y="27"/>
                  </a:lnTo>
                  <a:lnTo>
                    <a:pt x="21" y="29"/>
                  </a:lnTo>
                  <a:lnTo>
                    <a:pt x="27" y="27"/>
                  </a:lnTo>
                  <a:lnTo>
                    <a:pt x="34" y="25"/>
                  </a:lnTo>
                  <a:lnTo>
                    <a:pt x="36" y="20"/>
                  </a:lnTo>
                  <a:lnTo>
                    <a:pt x="36" y="14"/>
                  </a:lnTo>
                  <a:lnTo>
                    <a:pt x="36" y="9"/>
                  </a:lnTo>
                  <a:lnTo>
                    <a:pt x="32" y="5"/>
                  </a:lnTo>
                  <a:lnTo>
                    <a:pt x="25" y="2"/>
                  </a:lnTo>
                  <a:lnTo>
                    <a:pt x="18" y="0"/>
                  </a:lnTo>
                  <a:lnTo>
                    <a:pt x="12" y="2"/>
                  </a:lnTo>
                  <a:lnTo>
                    <a:pt x="5" y="5"/>
                  </a:lnTo>
                  <a:lnTo>
                    <a:pt x="3"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1" name="Freeform 928">
              <a:extLst>
                <a:ext uri="{FF2B5EF4-FFF2-40B4-BE49-F238E27FC236}">
                  <a16:creationId xmlns:a16="http://schemas.microsoft.com/office/drawing/2014/main" xmlns="" id="{9472AF65-6154-DC46-8897-36CAEF7331A8}"/>
                </a:ext>
              </a:extLst>
            </p:cNvPr>
            <p:cNvSpPr>
              <a:spLocks/>
            </p:cNvSpPr>
            <p:nvPr/>
          </p:nvSpPr>
          <p:spPr bwMode="auto">
            <a:xfrm>
              <a:off x="3242" y="3521"/>
              <a:ext cx="36" cy="29"/>
            </a:xfrm>
            <a:custGeom>
              <a:avLst/>
              <a:gdLst>
                <a:gd name="T0" fmla="*/ 0 w 36"/>
                <a:gd name="T1" fmla="*/ 16 h 29"/>
                <a:gd name="T2" fmla="*/ 0 w 36"/>
                <a:gd name="T3" fmla="*/ 16 h 29"/>
                <a:gd name="T4" fmla="*/ 3 w 36"/>
                <a:gd name="T5" fmla="*/ 20 h 29"/>
                <a:gd name="T6" fmla="*/ 7 w 36"/>
                <a:gd name="T7" fmla="*/ 25 h 29"/>
                <a:gd name="T8" fmla="*/ 14 w 36"/>
                <a:gd name="T9" fmla="*/ 27 h 29"/>
                <a:gd name="T10" fmla="*/ 21 w 36"/>
                <a:gd name="T11" fmla="*/ 29 h 29"/>
                <a:gd name="T12" fmla="*/ 21 w 36"/>
                <a:gd name="T13" fmla="*/ 29 h 29"/>
                <a:gd name="T14" fmla="*/ 27 w 36"/>
                <a:gd name="T15" fmla="*/ 27 h 29"/>
                <a:gd name="T16" fmla="*/ 34 w 36"/>
                <a:gd name="T17" fmla="*/ 25 h 29"/>
                <a:gd name="T18" fmla="*/ 36 w 36"/>
                <a:gd name="T19" fmla="*/ 20 h 29"/>
                <a:gd name="T20" fmla="*/ 36 w 36"/>
                <a:gd name="T21" fmla="*/ 14 h 29"/>
                <a:gd name="T22" fmla="*/ 36 w 36"/>
                <a:gd name="T23" fmla="*/ 14 h 29"/>
                <a:gd name="T24" fmla="*/ 36 w 36"/>
                <a:gd name="T25" fmla="*/ 9 h 29"/>
                <a:gd name="T26" fmla="*/ 32 w 36"/>
                <a:gd name="T27" fmla="*/ 5 h 29"/>
                <a:gd name="T28" fmla="*/ 25 w 36"/>
                <a:gd name="T29" fmla="*/ 2 h 29"/>
                <a:gd name="T30" fmla="*/ 18 w 36"/>
                <a:gd name="T31" fmla="*/ 0 h 29"/>
                <a:gd name="T32" fmla="*/ 18 w 36"/>
                <a:gd name="T33" fmla="*/ 0 h 29"/>
                <a:gd name="T34" fmla="*/ 12 w 36"/>
                <a:gd name="T35" fmla="*/ 2 h 29"/>
                <a:gd name="T36" fmla="*/ 5 w 36"/>
                <a:gd name="T37" fmla="*/ 5 h 29"/>
                <a:gd name="T38" fmla="*/ 3 w 36"/>
                <a:gd name="T39" fmla="*/ 9 h 29"/>
                <a:gd name="T40" fmla="*/ 0 w 3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9">
                  <a:moveTo>
                    <a:pt x="0" y="16"/>
                  </a:moveTo>
                  <a:lnTo>
                    <a:pt x="0" y="16"/>
                  </a:lnTo>
                  <a:lnTo>
                    <a:pt x="3" y="20"/>
                  </a:lnTo>
                  <a:lnTo>
                    <a:pt x="7" y="25"/>
                  </a:lnTo>
                  <a:lnTo>
                    <a:pt x="14" y="27"/>
                  </a:lnTo>
                  <a:lnTo>
                    <a:pt x="21" y="29"/>
                  </a:lnTo>
                  <a:lnTo>
                    <a:pt x="27" y="27"/>
                  </a:lnTo>
                  <a:lnTo>
                    <a:pt x="34" y="25"/>
                  </a:lnTo>
                  <a:lnTo>
                    <a:pt x="36" y="20"/>
                  </a:lnTo>
                  <a:lnTo>
                    <a:pt x="36" y="14"/>
                  </a:lnTo>
                  <a:lnTo>
                    <a:pt x="36" y="9"/>
                  </a:lnTo>
                  <a:lnTo>
                    <a:pt x="32" y="5"/>
                  </a:lnTo>
                  <a:lnTo>
                    <a:pt x="25" y="2"/>
                  </a:lnTo>
                  <a:lnTo>
                    <a:pt x="18" y="0"/>
                  </a:lnTo>
                  <a:lnTo>
                    <a:pt x="12" y="2"/>
                  </a:lnTo>
                  <a:lnTo>
                    <a:pt x="5" y="5"/>
                  </a:lnTo>
                  <a:lnTo>
                    <a:pt x="3"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2" name="Freeform 929">
              <a:extLst>
                <a:ext uri="{FF2B5EF4-FFF2-40B4-BE49-F238E27FC236}">
                  <a16:creationId xmlns:a16="http://schemas.microsoft.com/office/drawing/2014/main" xmlns="" id="{FF4C04D9-1396-E945-90E3-590D176D5B67}"/>
                </a:ext>
              </a:extLst>
            </p:cNvPr>
            <p:cNvSpPr>
              <a:spLocks/>
            </p:cNvSpPr>
            <p:nvPr/>
          </p:nvSpPr>
          <p:spPr bwMode="auto">
            <a:xfrm>
              <a:off x="3206" y="3523"/>
              <a:ext cx="36" cy="27"/>
            </a:xfrm>
            <a:custGeom>
              <a:avLst/>
              <a:gdLst>
                <a:gd name="T0" fmla="*/ 0 w 36"/>
                <a:gd name="T1" fmla="*/ 14 h 27"/>
                <a:gd name="T2" fmla="*/ 0 w 36"/>
                <a:gd name="T3" fmla="*/ 14 h 27"/>
                <a:gd name="T4" fmla="*/ 0 w 36"/>
                <a:gd name="T5" fmla="*/ 18 h 27"/>
                <a:gd name="T6" fmla="*/ 5 w 36"/>
                <a:gd name="T7" fmla="*/ 23 h 27"/>
                <a:gd name="T8" fmla="*/ 12 w 36"/>
                <a:gd name="T9" fmla="*/ 27 h 27"/>
                <a:gd name="T10" fmla="*/ 18 w 36"/>
                <a:gd name="T11" fmla="*/ 27 h 27"/>
                <a:gd name="T12" fmla="*/ 18 w 36"/>
                <a:gd name="T13" fmla="*/ 27 h 27"/>
                <a:gd name="T14" fmla="*/ 25 w 36"/>
                <a:gd name="T15" fmla="*/ 25 h 27"/>
                <a:gd name="T16" fmla="*/ 32 w 36"/>
                <a:gd name="T17" fmla="*/ 23 h 27"/>
                <a:gd name="T18" fmla="*/ 36 w 36"/>
                <a:gd name="T19" fmla="*/ 18 h 27"/>
                <a:gd name="T20" fmla="*/ 36 w 36"/>
                <a:gd name="T21" fmla="*/ 14 h 27"/>
                <a:gd name="T22" fmla="*/ 36 w 36"/>
                <a:gd name="T23" fmla="*/ 14 h 27"/>
                <a:gd name="T24" fmla="*/ 34 w 36"/>
                <a:gd name="T25" fmla="*/ 7 h 27"/>
                <a:gd name="T26" fmla="*/ 30 w 36"/>
                <a:gd name="T27" fmla="*/ 3 h 27"/>
                <a:gd name="T28" fmla="*/ 25 w 36"/>
                <a:gd name="T29" fmla="*/ 0 h 27"/>
                <a:gd name="T30" fmla="*/ 18 w 36"/>
                <a:gd name="T31" fmla="*/ 0 h 27"/>
                <a:gd name="T32" fmla="*/ 18 w 36"/>
                <a:gd name="T33" fmla="*/ 0 h 27"/>
                <a:gd name="T34" fmla="*/ 9 w 36"/>
                <a:gd name="T35" fmla="*/ 0 h 27"/>
                <a:gd name="T36" fmla="*/ 5 w 36"/>
                <a:gd name="T37" fmla="*/ 5 h 27"/>
                <a:gd name="T38" fmla="*/ 0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18"/>
                  </a:lnTo>
                  <a:lnTo>
                    <a:pt x="5" y="23"/>
                  </a:lnTo>
                  <a:lnTo>
                    <a:pt x="12" y="27"/>
                  </a:lnTo>
                  <a:lnTo>
                    <a:pt x="18" y="27"/>
                  </a:lnTo>
                  <a:lnTo>
                    <a:pt x="25" y="25"/>
                  </a:lnTo>
                  <a:lnTo>
                    <a:pt x="32" y="23"/>
                  </a:lnTo>
                  <a:lnTo>
                    <a:pt x="36" y="18"/>
                  </a:lnTo>
                  <a:lnTo>
                    <a:pt x="36" y="14"/>
                  </a:lnTo>
                  <a:lnTo>
                    <a:pt x="34" y="7"/>
                  </a:lnTo>
                  <a:lnTo>
                    <a:pt x="30" y="3"/>
                  </a:lnTo>
                  <a:lnTo>
                    <a:pt x="25" y="0"/>
                  </a:lnTo>
                  <a:lnTo>
                    <a:pt x="18" y="0"/>
                  </a:lnTo>
                  <a:lnTo>
                    <a:pt x="9" y="0"/>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3" name="Freeform 930">
              <a:extLst>
                <a:ext uri="{FF2B5EF4-FFF2-40B4-BE49-F238E27FC236}">
                  <a16:creationId xmlns:a16="http://schemas.microsoft.com/office/drawing/2014/main" xmlns="" id="{A3E7C202-788B-1247-B435-75CFC3C7ECBA}"/>
                </a:ext>
              </a:extLst>
            </p:cNvPr>
            <p:cNvSpPr>
              <a:spLocks/>
            </p:cNvSpPr>
            <p:nvPr/>
          </p:nvSpPr>
          <p:spPr bwMode="auto">
            <a:xfrm>
              <a:off x="3206" y="3523"/>
              <a:ext cx="36" cy="27"/>
            </a:xfrm>
            <a:custGeom>
              <a:avLst/>
              <a:gdLst>
                <a:gd name="T0" fmla="*/ 0 w 36"/>
                <a:gd name="T1" fmla="*/ 14 h 27"/>
                <a:gd name="T2" fmla="*/ 0 w 36"/>
                <a:gd name="T3" fmla="*/ 14 h 27"/>
                <a:gd name="T4" fmla="*/ 0 w 36"/>
                <a:gd name="T5" fmla="*/ 18 h 27"/>
                <a:gd name="T6" fmla="*/ 5 w 36"/>
                <a:gd name="T7" fmla="*/ 23 h 27"/>
                <a:gd name="T8" fmla="*/ 12 w 36"/>
                <a:gd name="T9" fmla="*/ 27 h 27"/>
                <a:gd name="T10" fmla="*/ 18 w 36"/>
                <a:gd name="T11" fmla="*/ 27 h 27"/>
                <a:gd name="T12" fmla="*/ 18 w 36"/>
                <a:gd name="T13" fmla="*/ 27 h 27"/>
                <a:gd name="T14" fmla="*/ 25 w 36"/>
                <a:gd name="T15" fmla="*/ 25 h 27"/>
                <a:gd name="T16" fmla="*/ 32 w 36"/>
                <a:gd name="T17" fmla="*/ 23 h 27"/>
                <a:gd name="T18" fmla="*/ 36 w 36"/>
                <a:gd name="T19" fmla="*/ 18 h 27"/>
                <a:gd name="T20" fmla="*/ 36 w 36"/>
                <a:gd name="T21" fmla="*/ 14 h 27"/>
                <a:gd name="T22" fmla="*/ 36 w 36"/>
                <a:gd name="T23" fmla="*/ 14 h 27"/>
                <a:gd name="T24" fmla="*/ 34 w 36"/>
                <a:gd name="T25" fmla="*/ 7 h 27"/>
                <a:gd name="T26" fmla="*/ 30 w 36"/>
                <a:gd name="T27" fmla="*/ 3 h 27"/>
                <a:gd name="T28" fmla="*/ 25 w 36"/>
                <a:gd name="T29" fmla="*/ 0 h 27"/>
                <a:gd name="T30" fmla="*/ 18 w 36"/>
                <a:gd name="T31" fmla="*/ 0 h 27"/>
                <a:gd name="T32" fmla="*/ 18 w 36"/>
                <a:gd name="T33" fmla="*/ 0 h 27"/>
                <a:gd name="T34" fmla="*/ 9 w 36"/>
                <a:gd name="T35" fmla="*/ 0 h 27"/>
                <a:gd name="T36" fmla="*/ 5 w 36"/>
                <a:gd name="T37" fmla="*/ 5 h 27"/>
                <a:gd name="T38" fmla="*/ 0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18"/>
                  </a:lnTo>
                  <a:lnTo>
                    <a:pt x="5" y="23"/>
                  </a:lnTo>
                  <a:lnTo>
                    <a:pt x="12" y="27"/>
                  </a:lnTo>
                  <a:lnTo>
                    <a:pt x="18" y="27"/>
                  </a:lnTo>
                  <a:lnTo>
                    <a:pt x="25" y="25"/>
                  </a:lnTo>
                  <a:lnTo>
                    <a:pt x="32" y="23"/>
                  </a:lnTo>
                  <a:lnTo>
                    <a:pt x="36" y="18"/>
                  </a:lnTo>
                  <a:lnTo>
                    <a:pt x="36" y="14"/>
                  </a:lnTo>
                  <a:lnTo>
                    <a:pt x="34" y="7"/>
                  </a:lnTo>
                  <a:lnTo>
                    <a:pt x="30" y="3"/>
                  </a:lnTo>
                  <a:lnTo>
                    <a:pt x="25" y="0"/>
                  </a:lnTo>
                  <a:lnTo>
                    <a:pt x="18" y="0"/>
                  </a:lnTo>
                  <a:lnTo>
                    <a:pt x="9" y="0"/>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4" name="Freeform 931">
              <a:extLst>
                <a:ext uri="{FF2B5EF4-FFF2-40B4-BE49-F238E27FC236}">
                  <a16:creationId xmlns:a16="http://schemas.microsoft.com/office/drawing/2014/main" xmlns="" id="{A0D95DA2-9BE7-1344-BA56-04D259E89A0D}"/>
                </a:ext>
              </a:extLst>
            </p:cNvPr>
            <p:cNvSpPr>
              <a:spLocks/>
            </p:cNvSpPr>
            <p:nvPr/>
          </p:nvSpPr>
          <p:spPr bwMode="auto">
            <a:xfrm>
              <a:off x="3168" y="3523"/>
              <a:ext cx="38" cy="27"/>
            </a:xfrm>
            <a:custGeom>
              <a:avLst/>
              <a:gdLst>
                <a:gd name="T0" fmla="*/ 0 w 38"/>
                <a:gd name="T1" fmla="*/ 14 h 27"/>
                <a:gd name="T2" fmla="*/ 0 w 38"/>
                <a:gd name="T3" fmla="*/ 14 h 27"/>
                <a:gd name="T4" fmla="*/ 2 w 38"/>
                <a:gd name="T5" fmla="*/ 21 h 27"/>
                <a:gd name="T6" fmla="*/ 7 w 38"/>
                <a:gd name="T7" fmla="*/ 25 h 27"/>
                <a:gd name="T8" fmla="*/ 11 w 38"/>
                <a:gd name="T9" fmla="*/ 27 h 27"/>
                <a:gd name="T10" fmla="*/ 20 w 38"/>
                <a:gd name="T11" fmla="*/ 27 h 27"/>
                <a:gd name="T12" fmla="*/ 20 w 38"/>
                <a:gd name="T13" fmla="*/ 27 h 27"/>
                <a:gd name="T14" fmla="*/ 27 w 38"/>
                <a:gd name="T15" fmla="*/ 27 h 27"/>
                <a:gd name="T16" fmla="*/ 32 w 38"/>
                <a:gd name="T17" fmla="*/ 23 h 27"/>
                <a:gd name="T18" fmla="*/ 36 w 38"/>
                <a:gd name="T19" fmla="*/ 18 h 27"/>
                <a:gd name="T20" fmla="*/ 38 w 38"/>
                <a:gd name="T21" fmla="*/ 14 h 27"/>
                <a:gd name="T22" fmla="*/ 38 w 38"/>
                <a:gd name="T23" fmla="*/ 14 h 27"/>
                <a:gd name="T24" fmla="*/ 36 w 38"/>
                <a:gd name="T25" fmla="*/ 9 h 27"/>
                <a:gd name="T26" fmla="*/ 32 w 38"/>
                <a:gd name="T27" fmla="*/ 5 h 27"/>
                <a:gd name="T28" fmla="*/ 27 w 38"/>
                <a:gd name="T29" fmla="*/ 0 h 27"/>
                <a:gd name="T30" fmla="*/ 18 w 38"/>
                <a:gd name="T31" fmla="*/ 0 h 27"/>
                <a:gd name="T32" fmla="*/ 18 w 38"/>
                <a:gd name="T33" fmla="*/ 0 h 27"/>
                <a:gd name="T34" fmla="*/ 11 w 38"/>
                <a:gd name="T35" fmla="*/ 0 h 27"/>
                <a:gd name="T36" fmla="*/ 7 w 38"/>
                <a:gd name="T37" fmla="*/ 5 h 27"/>
                <a:gd name="T38" fmla="*/ 2 w 38"/>
                <a:gd name="T39" fmla="*/ 9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2" y="21"/>
                  </a:lnTo>
                  <a:lnTo>
                    <a:pt x="7" y="25"/>
                  </a:lnTo>
                  <a:lnTo>
                    <a:pt x="11" y="27"/>
                  </a:lnTo>
                  <a:lnTo>
                    <a:pt x="20" y="27"/>
                  </a:lnTo>
                  <a:lnTo>
                    <a:pt x="27" y="27"/>
                  </a:lnTo>
                  <a:lnTo>
                    <a:pt x="32" y="23"/>
                  </a:lnTo>
                  <a:lnTo>
                    <a:pt x="36" y="18"/>
                  </a:lnTo>
                  <a:lnTo>
                    <a:pt x="38" y="14"/>
                  </a:lnTo>
                  <a:lnTo>
                    <a:pt x="36" y="9"/>
                  </a:lnTo>
                  <a:lnTo>
                    <a:pt x="32" y="5"/>
                  </a:lnTo>
                  <a:lnTo>
                    <a:pt x="27" y="0"/>
                  </a:lnTo>
                  <a:lnTo>
                    <a:pt x="18" y="0"/>
                  </a:lnTo>
                  <a:lnTo>
                    <a:pt x="11" y="0"/>
                  </a:lnTo>
                  <a:lnTo>
                    <a:pt x="7"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5" name="Freeform 932">
              <a:extLst>
                <a:ext uri="{FF2B5EF4-FFF2-40B4-BE49-F238E27FC236}">
                  <a16:creationId xmlns:a16="http://schemas.microsoft.com/office/drawing/2014/main" xmlns="" id="{EBCC762B-E525-4B4B-9A05-E2C8272ED039}"/>
                </a:ext>
              </a:extLst>
            </p:cNvPr>
            <p:cNvSpPr>
              <a:spLocks/>
            </p:cNvSpPr>
            <p:nvPr/>
          </p:nvSpPr>
          <p:spPr bwMode="auto">
            <a:xfrm>
              <a:off x="3168" y="3523"/>
              <a:ext cx="38" cy="27"/>
            </a:xfrm>
            <a:custGeom>
              <a:avLst/>
              <a:gdLst>
                <a:gd name="T0" fmla="*/ 0 w 38"/>
                <a:gd name="T1" fmla="*/ 14 h 27"/>
                <a:gd name="T2" fmla="*/ 0 w 38"/>
                <a:gd name="T3" fmla="*/ 14 h 27"/>
                <a:gd name="T4" fmla="*/ 2 w 38"/>
                <a:gd name="T5" fmla="*/ 21 h 27"/>
                <a:gd name="T6" fmla="*/ 7 w 38"/>
                <a:gd name="T7" fmla="*/ 25 h 27"/>
                <a:gd name="T8" fmla="*/ 11 w 38"/>
                <a:gd name="T9" fmla="*/ 27 h 27"/>
                <a:gd name="T10" fmla="*/ 20 w 38"/>
                <a:gd name="T11" fmla="*/ 27 h 27"/>
                <a:gd name="T12" fmla="*/ 20 w 38"/>
                <a:gd name="T13" fmla="*/ 27 h 27"/>
                <a:gd name="T14" fmla="*/ 27 w 38"/>
                <a:gd name="T15" fmla="*/ 27 h 27"/>
                <a:gd name="T16" fmla="*/ 32 w 38"/>
                <a:gd name="T17" fmla="*/ 23 h 27"/>
                <a:gd name="T18" fmla="*/ 36 w 38"/>
                <a:gd name="T19" fmla="*/ 18 h 27"/>
                <a:gd name="T20" fmla="*/ 38 w 38"/>
                <a:gd name="T21" fmla="*/ 14 h 27"/>
                <a:gd name="T22" fmla="*/ 38 w 38"/>
                <a:gd name="T23" fmla="*/ 14 h 27"/>
                <a:gd name="T24" fmla="*/ 36 w 38"/>
                <a:gd name="T25" fmla="*/ 9 h 27"/>
                <a:gd name="T26" fmla="*/ 32 w 38"/>
                <a:gd name="T27" fmla="*/ 5 h 27"/>
                <a:gd name="T28" fmla="*/ 27 w 38"/>
                <a:gd name="T29" fmla="*/ 0 h 27"/>
                <a:gd name="T30" fmla="*/ 18 w 38"/>
                <a:gd name="T31" fmla="*/ 0 h 27"/>
                <a:gd name="T32" fmla="*/ 18 w 38"/>
                <a:gd name="T33" fmla="*/ 0 h 27"/>
                <a:gd name="T34" fmla="*/ 11 w 38"/>
                <a:gd name="T35" fmla="*/ 0 h 27"/>
                <a:gd name="T36" fmla="*/ 7 w 38"/>
                <a:gd name="T37" fmla="*/ 5 h 27"/>
                <a:gd name="T38" fmla="*/ 2 w 38"/>
                <a:gd name="T39" fmla="*/ 9 h 27"/>
                <a:gd name="T40" fmla="*/ 0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4"/>
                  </a:moveTo>
                  <a:lnTo>
                    <a:pt x="0" y="14"/>
                  </a:lnTo>
                  <a:lnTo>
                    <a:pt x="2" y="21"/>
                  </a:lnTo>
                  <a:lnTo>
                    <a:pt x="7" y="25"/>
                  </a:lnTo>
                  <a:lnTo>
                    <a:pt x="11" y="27"/>
                  </a:lnTo>
                  <a:lnTo>
                    <a:pt x="20" y="27"/>
                  </a:lnTo>
                  <a:lnTo>
                    <a:pt x="27" y="27"/>
                  </a:lnTo>
                  <a:lnTo>
                    <a:pt x="32" y="23"/>
                  </a:lnTo>
                  <a:lnTo>
                    <a:pt x="36" y="18"/>
                  </a:lnTo>
                  <a:lnTo>
                    <a:pt x="38" y="14"/>
                  </a:lnTo>
                  <a:lnTo>
                    <a:pt x="36" y="9"/>
                  </a:lnTo>
                  <a:lnTo>
                    <a:pt x="32" y="5"/>
                  </a:lnTo>
                  <a:lnTo>
                    <a:pt x="27" y="0"/>
                  </a:lnTo>
                  <a:lnTo>
                    <a:pt x="18" y="0"/>
                  </a:lnTo>
                  <a:lnTo>
                    <a:pt x="11" y="0"/>
                  </a:lnTo>
                  <a:lnTo>
                    <a:pt x="7"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6" name="Freeform 933">
              <a:extLst>
                <a:ext uri="{FF2B5EF4-FFF2-40B4-BE49-F238E27FC236}">
                  <a16:creationId xmlns:a16="http://schemas.microsoft.com/office/drawing/2014/main" xmlns="" id="{EF7BA53C-3E02-D842-BED7-CCE47315B3F3}"/>
                </a:ext>
              </a:extLst>
            </p:cNvPr>
            <p:cNvSpPr>
              <a:spLocks/>
            </p:cNvSpPr>
            <p:nvPr/>
          </p:nvSpPr>
          <p:spPr bwMode="auto">
            <a:xfrm>
              <a:off x="3132" y="3523"/>
              <a:ext cx="36" cy="30"/>
            </a:xfrm>
            <a:custGeom>
              <a:avLst/>
              <a:gdLst>
                <a:gd name="T0" fmla="*/ 0 w 36"/>
                <a:gd name="T1" fmla="*/ 14 h 30"/>
                <a:gd name="T2" fmla="*/ 0 w 36"/>
                <a:gd name="T3" fmla="*/ 14 h 30"/>
                <a:gd name="T4" fmla="*/ 2 w 36"/>
                <a:gd name="T5" fmla="*/ 21 h 30"/>
                <a:gd name="T6" fmla="*/ 5 w 36"/>
                <a:gd name="T7" fmla="*/ 25 h 30"/>
                <a:gd name="T8" fmla="*/ 11 w 36"/>
                <a:gd name="T9" fmla="*/ 27 h 30"/>
                <a:gd name="T10" fmla="*/ 18 w 36"/>
                <a:gd name="T11" fmla="*/ 30 h 30"/>
                <a:gd name="T12" fmla="*/ 18 w 36"/>
                <a:gd name="T13" fmla="*/ 30 h 30"/>
                <a:gd name="T14" fmla="*/ 25 w 36"/>
                <a:gd name="T15" fmla="*/ 27 h 30"/>
                <a:gd name="T16" fmla="*/ 32 w 36"/>
                <a:gd name="T17" fmla="*/ 25 h 30"/>
                <a:gd name="T18" fmla="*/ 36 w 36"/>
                <a:gd name="T19" fmla="*/ 21 h 30"/>
                <a:gd name="T20" fmla="*/ 36 w 36"/>
                <a:gd name="T21" fmla="*/ 14 h 30"/>
                <a:gd name="T22" fmla="*/ 36 w 36"/>
                <a:gd name="T23" fmla="*/ 14 h 30"/>
                <a:gd name="T24" fmla="*/ 36 w 36"/>
                <a:gd name="T25" fmla="*/ 9 h 30"/>
                <a:gd name="T26" fmla="*/ 32 w 36"/>
                <a:gd name="T27" fmla="*/ 5 h 30"/>
                <a:gd name="T28" fmla="*/ 25 w 36"/>
                <a:gd name="T29" fmla="*/ 3 h 30"/>
                <a:gd name="T30" fmla="*/ 18 w 36"/>
                <a:gd name="T31" fmla="*/ 0 h 30"/>
                <a:gd name="T32" fmla="*/ 18 w 36"/>
                <a:gd name="T33" fmla="*/ 0 h 30"/>
                <a:gd name="T34" fmla="*/ 11 w 36"/>
                <a:gd name="T35" fmla="*/ 3 h 30"/>
                <a:gd name="T36" fmla="*/ 7 w 36"/>
                <a:gd name="T37" fmla="*/ 5 h 30"/>
                <a:gd name="T38" fmla="*/ 2 w 36"/>
                <a:gd name="T39" fmla="*/ 9 h 30"/>
                <a:gd name="T40" fmla="*/ 0 w 36"/>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30">
                  <a:moveTo>
                    <a:pt x="0" y="14"/>
                  </a:moveTo>
                  <a:lnTo>
                    <a:pt x="0" y="14"/>
                  </a:lnTo>
                  <a:lnTo>
                    <a:pt x="2" y="21"/>
                  </a:lnTo>
                  <a:lnTo>
                    <a:pt x="5" y="25"/>
                  </a:lnTo>
                  <a:lnTo>
                    <a:pt x="11" y="27"/>
                  </a:lnTo>
                  <a:lnTo>
                    <a:pt x="18" y="30"/>
                  </a:lnTo>
                  <a:lnTo>
                    <a:pt x="25" y="27"/>
                  </a:lnTo>
                  <a:lnTo>
                    <a:pt x="32" y="25"/>
                  </a:lnTo>
                  <a:lnTo>
                    <a:pt x="36" y="21"/>
                  </a:lnTo>
                  <a:lnTo>
                    <a:pt x="36" y="14"/>
                  </a:lnTo>
                  <a:lnTo>
                    <a:pt x="36" y="9"/>
                  </a:lnTo>
                  <a:lnTo>
                    <a:pt x="32" y="5"/>
                  </a:lnTo>
                  <a:lnTo>
                    <a:pt x="25" y="3"/>
                  </a:lnTo>
                  <a:lnTo>
                    <a:pt x="18" y="0"/>
                  </a:lnTo>
                  <a:lnTo>
                    <a:pt x="11" y="3"/>
                  </a:lnTo>
                  <a:lnTo>
                    <a:pt x="7"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7" name="Freeform 934">
              <a:extLst>
                <a:ext uri="{FF2B5EF4-FFF2-40B4-BE49-F238E27FC236}">
                  <a16:creationId xmlns:a16="http://schemas.microsoft.com/office/drawing/2014/main" xmlns="" id="{8A973FA0-95E2-2649-B366-61328DB2D1BC}"/>
                </a:ext>
              </a:extLst>
            </p:cNvPr>
            <p:cNvSpPr>
              <a:spLocks/>
            </p:cNvSpPr>
            <p:nvPr/>
          </p:nvSpPr>
          <p:spPr bwMode="auto">
            <a:xfrm>
              <a:off x="3132" y="3523"/>
              <a:ext cx="36" cy="30"/>
            </a:xfrm>
            <a:custGeom>
              <a:avLst/>
              <a:gdLst>
                <a:gd name="T0" fmla="*/ 0 w 36"/>
                <a:gd name="T1" fmla="*/ 14 h 30"/>
                <a:gd name="T2" fmla="*/ 0 w 36"/>
                <a:gd name="T3" fmla="*/ 14 h 30"/>
                <a:gd name="T4" fmla="*/ 2 w 36"/>
                <a:gd name="T5" fmla="*/ 21 h 30"/>
                <a:gd name="T6" fmla="*/ 5 w 36"/>
                <a:gd name="T7" fmla="*/ 25 h 30"/>
                <a:gd name="T8" fmla="*/ 11 w 36"/>
                <a:gd name="T9" fmla="*/ 27 h 30"/>
                <a:gd name="T10" fmla="*/ 18 w 36"/>
                <a:gd name="T11" fmla="*/ 30 h 30"/>
                <a:gd name="T12" fmla="*/ 18 w 36"/>
                <a:gd name="T13" fmla="*/ 30 h 30"/>
                <a:gd name="T14" fmla="*/ 25 w 36"/>
                <a:gd name="T15" fmla="*/ 27 h 30"/>
                <a:gd name="T16" fmla="*/ 32 w 36"/>
                <a:gd name="T17" fmla="*/ 25 h 30"/>
                <a:gd name="T18" fmla="*/ 36 w 36"/>
                <a:gd name="T19" fmla="*/ 21 h 30"/>
                <a:gd name="T20" fmla="*/ 36 w 36"/>
                <a:gd name="T21" fmla="*/ 14 h 30"/>
                <a:gd name="T22" fmla="*/ 36 w 36"/>
                <a:gd name="T23" fmla="*/ 14 h 30"/>
                <a:gd name="T24" fmla="*/ 36 w 36"/>
                <a:gd name="T25" fmla="*/ 9 h 30"/>
                <a:gd name="T26" fmla="*/ 32 w 36"/>
                <a:gd name="T27" fmla="*/ 5 h 30"/>
                <a:gd name="T28" fmla="*/ 25 w 36"/>
                <a:gd name="T29" fmla="*/ 3 h 30"/>
                <a:gd name="T30" fmla="*/ 18 w 36"/>
                <a:gd name="T31" fmla="*/ 0 h 30"/>
                <a:gd name="T32" fmla="*/ 18 w 36"/>
                <a:gd name="T33" fmla="*/ 0 h 30"/>
                <a:gd name="T34" fmla="*/ 11 w 36"/>
                <a:gd name="T35" fmla="*/ 3 h 30"/>
                <a:gd name="T36" fmla="*/ 7 w 36"/>
                <a:gd name="T37" fmla="*/ 5 h 30"/>
                <a:gd name="T38" fmla="*/ 2 w 36"/>
                <a:gd name="T39" fmla="*/ 9 h 30"/>
                <a:gd name="T40" fmla="*/ 0 w 36"/>
                <a:gd name="T41" fmla="*/ 14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30">
                  <a:moveTo>
                    <a:pt x="0" y="14"/>
                  </a:moveTo>
                  <a:lnTo>
                    <a:pt x="0" y="14"/>
                  </a:lnTo>
                  <a:lnTo>
                    <a:pt x="2" y="21"/>
                  </a:lnTo>
                  <a:lnTo>
                    <a:pt x="5" y="25"/>
                  </a:lnTo>
                  <a:lnTo>
                    <a:pt x="11" y="27"/>
                  </a:lnTo>
                  <a:lnTo>
                    <a:pt x="18" y="30"/>
                  </a:lnTo>
                  <a:lnTo>
                    <a:pt x="25" y="27"/>
                  </a:lnTo>
                  <a:lnTo>
                    <a:pt x="32" y="25"/>
                  </a:lnTo>
                  <a:lnTo>
                    <a:pt x="36" y="21"/>
                  </a:lnTo>
                  <a:lnTo>
                    <a:pt x="36" y="14"/>
                  </a:lnTo>
                  <a:lnTo>
                    <a:pt x="36" y="9"/>
                  </a:lnTo>
                  <a:lnTo>
                    <a:pt x="32" y="5"/>
                  </a:lnTo>
                  <a:lnTo>
                    <a:pt x="25" y="3"/>
                  </a:lnTo>
                  <a:lnTo>
                    <a:pt x="18" y="0"/>
                  </a:lnTo>
                  <a:lnTo>
                    <a:pt x="11" y="3"/>
                  </a:lnTo>
                  <a:lnTo>
                    <a:pt x="7"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8" name="Freeform 935">
              <a:extLst>
                <a:ext uri="{FF2B5EF4-FFF2-40B4-BE49-F238E27FC236}">
                  <a16:creationId xmlns:a16="http://schemas.microsoft.com/office/drawing/2014/main" xmlns="" id="{9AD4CAE8-4645-9444-AC18-21CA505081C2}"/>
                </a:ext>
              </a:extLst>
            </p:cNvPr>
            <p:cNvSpPr>
              <a:spLocks/>
            </p:cNvSpPr>
            <p:nvPr/>
          </p:nvSpPr>
          <p:spPr bwMode="auto">
            <a:xfrm>
              <a:off x="3096" y="3523"/>
              <a:ext cx="36" cy="30"/>
            </a:xfrm>
            <a:custGeom>
              <a:avLst/>
              <a:gdLst>
                <a:gd name="T0" fmla="*/ 0 w 36"/>
                <a:gd name="T1" fmla="*/ 16 h 30"/>
                <a:gd name="T2" fmla="*/ 0 w 36"/>
                <a:gd name="T3" fmla="*/ 16 h 30"/>
                <a:gd name="T4" fmla="*/ 0 w 36"/>
                <a:gd name="T5" fmla="*/ 21 h 30"/>
                <a:gd name="T6" fmla="*/ 5 w 36"/>
                <a:gd name="T7" fmla="*/ 25 h 30"/>
                <a:gd name="T8" fmla="*/ 9 w 36"/>
                <a:gd name="T9" fmla="*/ 27 h 30"/>
                <a:gd name="T10" fmla="*/ 16 w 36"/>
                <a:gd name="T11" fmla="*/ 30 h 30"/>
                <a:gd name="T12" fmla="*/ 16 w 36"/>
                <a:gd name="T13" fmla="*/ 30 h 30"/>
                <a:gd name="T14" fmla="*/ 25 w 36"/>
                <a:gd name="T15" fmla="*/ 27 h 30"/>
                <a:gd name="T16" fmla="*/ 29 w 36"/>
                <a:gd name="T17" fmla="*/ 25 h 30"/>
                <a:gd name="T18" fmla="*/ 34 w 36"/>
                <a:gd name="T19" fmla="*/ 21 h 30"/>
                <a:gd name="T20" fmla="*/ 36 w 36"/>
                <a:gd name="T21" fmla="*/ 14 h 30"/>
                <a:gd name="T22" fmla="*/ 36 w 36"/>
                <a:gd name="T23" fmla="*/ 14 h 30"/>
                <a:gd name="T24" fmla="*/ 34 w 36"/>
                <a:gd name="T25" fmla="*/ 9 h 30"/>
                <a:gd name="T26" fmla="*/ 32 w 36"/>
                <a:gd name="T27" fmla="*/ 5 h 30"/>
                <a:gd name="T28" fmla="*/ 25 w 36"/>
                <a:gd name="T29" fmla="*/ 3 h 30"/>
                <a:gd name="T30" fmla="*/ 18 w 36"/>
                <a:gd name="T31" fmla="*/ 0 h 30"/>
                <a:gd name="T32" fmla="*/ 18 w 36"/>
                <a:gd name="T33" fmla="*/ 0 h 30"/>
                <a:gd name="T34" fmla="*/ 11 w 36"/>
                <a:gd name="T35" fmla="*/ 3 h 30"/>
                <a:gd name="T36" fmla="*/ 5 w 36"/>
                <a:gd name="T37" fmla="*/ 5 h 30"/>
                <a:gd name="T38" fmla="*/ 2 w 36"/>
                <a:gd name="T39" fmla="*/ 9 h 30"/>
                <a:gd name="T40" fmla="*/ 0 w 3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30">
                  <a:moveTo>
                    <a:pt x="0" y="16"/>
                  </a:moveTo>
                  <a:lnTo>
                    <a:pt x="0" y="16"/>
                  </a:lnTo>
                  <a:lnTo>
                    <a:pt x="0" y="21"/>
                  </a:lnTo>
                  <a:lnTo>
                    <a:pt x="5" y="25"/>
                  </a:lnTo>
                  <a:lnTo>
                    <a:pt x="9" y="27"/>
                  </a:lnTo>
                  <a:lnTo>
                    <a:pt x="16" y="30"/>
                  </a:lnTo>
                  <a:lnTo>
                    <a:pt x="25" y="27"/>
                  </a:lnTo>
                  <a:lnTo>
                    <a:pt x="29" y="25"/>
                  </a:lnTo>
                  <a:lnTo>
                    <a:pt x="34" y="21"/>
                  </a:lnTo>
                  <a:lnTo>
                    <a:pt x="36" y="14"/>
                  </a:lnTo>
                  <a:lnTo>
                    <a:pt x="34" y="9"/>
                  </a:lnTo>
                  <a:lnTo>
                    <a:pt x="32" y="5"/>
                  </a:lnTo>
                  <a:lnTo>
                    <a:pt x="25" y="3"/>
                  </a:lnTo>
                  <a:lnTo>
                    <a:pt x="18" y="0"/>
                  </a:lnTo>
                  <a:lnTo>
                    <a:pt x="11" y="3"/>
                  </a:lnTo>
                  <a:lnTo>
                    <a:pt x="5" y="5"/>
                  </a:lnTo>
                  <a:lnTo>
                    <a:pt x="2" y="9"/>
                  </a:lnTo>
                  <a:lnTo>
                    <a:pt x="0"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19" name="Freeform 936">
              <a:extLst>
                <a:ext uri="{FF2B5EF4-FFF2-40B4-BE49-F238E27FC236}">
                  <a16:creationId xmlns:a16="http://schemas.microsoft.com/office/drawing/2014/main" xmlns="" id="{991B03C6-A356-DF47-B05B-7F06975E86CF}"/>
                </a:ext>
              </a:extLst>
            </p:cNvPr>
            <p:cNvSpPr>
              <a:spLocks/>
            </p:cNvSpPr>
            <p:nvPr/>
          </p:nvSpPr>
          <p:spPr bwMode="auto">
            <a:xfrm>
              <a:off x="3096" y="3523"/>
              <a:ext cx="36" cy="30"/>
            </a:xfrm>
            <a:custGeom>
              <a:avLst/>
              <a:gdLst>
                <a:gd name="T0" fmla="*/ 0 w 36"/>
                <a:gd name="T1" fmla="*/ 16 h 30"/>
                <a:gd name="T2" fmla="*/ 0 w 36"/>
                <a:gd name="T3" fmla="*/ 16 h 30"/>
                <a:gd name="T4" fmla="*/ 0 w 36"/>
                <a:gd name="T5" fmla="*/ 21 h 30"/>
                <a:gd name="T6" fmla="*/ 5 w 36"/>
                <a:gd name="T7" fmla="*/ 25 h 30"/>
                <a:gd name="T8" fmla="*/ 9 w 36"/>
                <a:gd name="T9" fmla="*/ 27 h 30"/>
                <a:gd name="T10" fmla="*/ 16 w 36"/>
                <a:gd name="T11" fmla="*/ 30 h 30"/>
                <a:gd name="T12" fmla="*/ 16 w 36"/>
                <a:gd name="T13" fmla="*/ 30 h 30"/>
                <a:gd name="T14" fmla="*/ 25 w 36"/>
                <a:gd name="T15" fmla="*/ 27 h 30"/>
                <a:gd name="T16" fmla="*/ 29 w 36"/>
                <a:gd name="T17" fmla="*/ 25 h 30"/>
                <a:gd name="T18" fmla="*/ 34 w 36"/>
                <a:gd name="T19" fmla="*/ 21 h 30"/>
                <a:gd name="T20" fmla="*/ 36 w 36"/>
                <a:gd name="T21" fmla="*/ 14 h 30"/>
                <a:gd name="T22" fmla="*/ 36 w 36"/>
                <a:gd name="T23" fmla="*/ 14 h 30"/>
                <a:gd name="T24" fmla="*/ 34 w 36"/>
                <a:gd name="T25" fmla="*/ 9 h 30"/>
                <a:gd name="T26" fmla="*/ 32 w 36"/>
                <a:gd name="T27" fmla="*/ 5 h 30"/>
                <a:gd name="T28" fmla="*/ 25 w 36"/>
                <a:gd name="T29" fmla="*/ 3 h 30"/>
                <a:gd name="T30" fmla="*/ 18 w 36"/>
                <a:gd name="T31" fmla="*/ 0 h 30"/>
                <a:gd name="T32" fmla="*/ 18 w 36"/>
                <a:gd name="T33" fmla="*/ 0 h 30"/>
                <a:gd name="T34" fmla="*/ 11 w 36"/>
                <a:gd name="T35" fmla="*/ 3 h 30"/>
                <a:gd name="T36" fmla="*/ 5 w 36"/>
                <a:gd name="T37" fmla="*/ 5 h 30"/>
                <a:gd name="T38" fmla="*/ 2 w 36"/>
                <a:gd name="T39" fmla="*/ 9 h 30"/>
                <a:gd name="T40" fmla="*/ 0 w 36"/>
                <a:gd name="T41" fmla="*/ 16 h 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30">
                  <a:moveTo>
                    <a:pt x="0" y="16"/>
                  </a:moveTo>
                  <a:lnTo>
                    <a:pt x="0" y="16"/>
                  </a:lnTo>
                  <a:lnTo>
                    <a:pt x="0" y="21"/>
                  </a:lnTo>
                  <a:lnTo>
                    <a:pt x="5" y="25"/>
                  </a:lnTo>
                  <a:lnTo>
                    <a:pt x="9" y="27"/>
                  </a:lnTo>
                  <a:lnTo>
                    <a:pt x="16" y="30"/>
                  </a:lnTo>
                  <a:lnTo>
                    <a:pt x="25" y="27"/>
                  </a:lnTo>
                  <a:lnTo>
                    <a:pt x="29" y="25"/>
                  </a:lnTo>
                  <a:lnTo>
                    <a:pt x="34" y="21"/>
                  </a:lnTo>
                  <a:lnTo>
                    <a:pt x="36" y="14"/>
                  </a:lnTo>
                  <a:lnTo>
                    <a:pt x="34" y="9"/>
                  </a:lnTo>
                  <a:lnTo>
                    <a:pt x="32" y="5"/>
                  </a:lnTo>
                  <a:lnTo>
                    <a:pt x="25" y="3"/>
                  </a:lnTo>
                  <a:lnTo>
                    <a:pt x="18" y="0"/>
                  </a:lnTo>
                  <a:lnTo>
                    <a:pt x="11" y="3"/>
                  </a:lnTo>
                  <a:lnTo>
                    <a:pt x="5" y="5"/>
                  </a:lnTo>
                  <a:lnTo>
                    <a:pt x="2" y="9"/>
                  </a:lnTo>
                  <a:lnTo>
                    <a:pt x="0"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0" name="Freeform 937">
              <a:extLst>
                <a:ext uri="{FF2B5EF4-FFF2-40B4-BE49-F238E27FC236}">
                  <a16:creationId xmlns:a16="http://schemas.microsoft.com/office/drawing/2014/main" xmlns="" id="{774093CF-7ECA-CB48-9C15-C7FC97948BD2}"/>
                </a:ext>
              </a:extLst>
            </p:cNvPr>
            <p:cNvSpPr>
              <a:spLocks/>
            </p:cNvSpPr>
            <p:nvPr/>
          </p:nvSpPr>
          <p:spPr bwMode="auto">
            <a:xfrm>
              <a:off x="3058" y="3526"/>
              <a:ext cx="38" cy="27"/>
            </a:xfrm>
            <a:custGeom>
              <a:avLst/>
              <a:gdLst>
                <a:gd name="T0" fmla="*/ 0 w 38"/>
                <a:gd name="T1" fmla="*/ 13 h 27"/>
                <a:gd name="T2" fmla="*/ 0 w 38"/>
                <a:gd name="T3" fmla="*/ 13 h 27"/>
                <a:gd name="T4" fmla="*/ 2 w 38"/>
                <a:gd name="T5" fmla="*/ 18 h 27"/>
                <a:gd name="T6" fmla="*/ 4 w 38"/>
                <a:gd name="T7" fmla="*/ 22 h 27"/>
                <a:gd name="T8" fmla="*/ 11 w 38"/>
                <a:gd name="T9" fmla="*/ 27 h 27"/>
                <a:gd name="T10" fmla="*/ 18 w 38"/>
                <a:gd name="T11" fmla="*/ 27 h 27"/>
                <a:gd name="T12" fmla="*/ 18 w 38"/>
                <a:gd name="T13" fmla="*/ 27 h 27"/>
                <a:gd name="T14" fmla="*/ 25 w 38"/>
                <a:gd name="T15" fmla="*/ 24 h 27"/>
                <a:gd name="T16" fmla="*/ 31 w 38"/>
                <a:gd name="T17" fmla="*/ 22 h 27"/>
                <a:gd name="T18" fmla="*/ 36 w 38"/>
                <a:gd name="T19" fmla="*/ 18 h 27"/>
                <a:gd name="T20" fmla="*/ 38 w 38"/>
                <a:gd name="T21" fmla="*/ 13 h 27"/>
                <a:gd name="T22" fmla="*/ 38 w 38"/>
                <a:gd name="T23" fmla="*/ 13 h 27"/>
                <a:gd name="T24" fmla="*/ 36 w 38"/>
                <a:gd name="T25" fmla="*/ 6 h 27"/>
                <a:gd name="T26" fmla="*/ 34 w 38"/>
                <a:gd name="T27" fmla="*/ 2 h 27"/>
                <a:gd name="T28" fmla="*/ 27 w 38"/>
                <a:gd name="T29" fmla="*/ 0 h 27"/>
                <a:gd name="T30" fmla="*/ 20 w 38"/>
                <a:gd name="T31" fmla="*/ 0 h 27"/>
                <a:gd name="T32" fmla="*/ 20 w 38"/>
                <a:gd name="T33" fmla="*/ 0 h 27"/>
                <a:gd name="T34" fmla="*/ 13 w 38"/>
                <a:gd name="T35" fmla="*/ 0 h 27"/>
                <a:gd name="T36" fmla="*/ 7 w 38"/>
                <a:gd name="T37" fmla="*/ 4 h 27"/>
                <a:gd name="T38" fmla="*/ 2 w 38"/>
                <a:gd name="T39" fmla="*/ 9 h 27"/>
                <a:gd name="T40" fmla="*/ 0 w 38"/>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3"/>
                  </a:moveTo>
                  <a:lnTo>
                    <a:pt x="0" y="13"/>
                  </a:lnTo>
                  <a:lnTo>
                    <a:pt x="2" y="18"/>
                  </a:lnTo>
                  <a:lnTo>
                    <a:pt x="4" y="22"/>
                  </a:lnTo>
                  <a:lnTo>
                    <a:pt x="11" y="27"/>
                  </a:lnTo>
                  <a:lnTo>
                    <a:pt x="18" y="27"/>
                  </a:lnTo>
                  <a:lnTo>
                    <a:pt x="25" y="24"/>
                  </a:lnTo>
                  <a:lnTo>
                    <a:pt x="31" y="22"/>
                  </a:lnTo>
                  <a:lnTo>
                    <a:pt x="36" y="18"/>
                  </a:lnTo>
                  <a:lnTo>
                    <a:pt x="38" y="13"/>
                  </a:lnTo>
                  <a:lnTo>
                    <a:pt x="36" y="6"/>
                  </a:lnTo>
                  <a:lnTo>
                    <a:pt x="34" y="2"/>
                  </a:lnTo>
                  <a:lnTo>
                    <a:pt x="27" y="0"/>
                  </a:lnTo>
                  <a:lnTo>
                    <a:pt x="20" y="0"/>
                  </a:lnTo>
                  <a:lnTo>
                    <a:pt x="13" y="0"/>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1" name="Freeform 938">
              <a:extLst>
                <a:ext uri="{FF2B5EF4-FFF2-40B4-BE49-F238E27FC236}">
                  <a16:creationId xmlns:a16="http://schemas.microsoft.com/office/drawing/2014/main" xmlns="" id="{0AF0D22E-8DF7-AE44-8FA2-AA88AFF6851A}"/>
                </a:ext>
              </a:extLst>
            </p:cNvPr>
            <p:cNvSpPr>
              <a:spLocks/>
            </p:cNvSpPr>
            <p:nvPr/>
          </p:nvSpPr>
          <p:spPr bwMode="auto">
            <a:xfrm>
              <a:off x="3058" y="3526"/>
              <a:ext cx="38" cy="27"/>
            </a:xfrm>
            <a:custGeom>
              <a:avLst/>
              <a:gdLst>
                <a:gd name="T0" fmla="*/ 0 w 38"/>
                <a:gd name="T1" fmla="*/ 13 h 27"/>
                <a:gd name="T2" fmla="*/ 0 w 38"/>
                <a:gd name="T3" fmla="*/ 13 h 27"/>
                <a:gd name="T4" fmla="*/ 2 w 38"/>
                <a:gd name="T5" fmla="*/ 18 h 27"/>
                <a:gd name="T6" fmla="*/ 4 w 38"/>
                <a:gd name="T7" fmla="*/ 22 h 27"/>
                <a:gd name="T8" fmla="*/ 11 w 38"/>
                <a:gd name="T9" fmla="*/ 27 h 27"/>
                <a:gd name="T10" fmla="*/ 18 w 38"/>
                <a:gd name="T11" fmla="*/ 27 h 27"/>
                <a:gd name="T12" fmla="*/ 18 w 38"/>
                <a:gd name="T13" fmla="*/ 27 h 27"/>
                <a:gd name="T14" fmla="*/ 25 w 38"/>
                <a:gd name="T15" fmla="*/ 24 h 27"/>
                <a:gd name="T16" fmla="*/ 31 w 38"/>
                <a:gd name="T17" fmla="*/ 22 h 27"/>
                <a:gd name="T18" fmla="*/ 36 w 38"/>
                <a:gd name="T19" fmla="*/ 18 h 27"/>
                <a:gd name="T20" fmla="*/ 38 w 38"/>
                <a:gd name="T21" fmla="*/ 13 h 27"/>
                <a:gd name="T22" fmla="*/ 38 w 38"/>
                <a:gd name="T23" fmla="*/ 13 h 27"/>
                <a:gd name="T24" fmla="*/ 36 w 38"/>
                <a:gd name="T25" fmla="*/ 6 h 27"/>
                <a:gd name="T26" fmla="*/ 34 w 38"/>
                <a:gd name="T27" fmla="*/ 2 h 27"/>
                <a:gd name="T28" fmla="*/ 27 w 38"/>
                <a:gd name="T29" fmla="*/ 0 h 27"/>
                <a:gd name="T30" fmla="*/ 20 w 38"/>
                <a:gd name="T31" fmla="*/ 0 h 27"/>
                <a:gd name="T32" fmla="*/ 20 w 38"/>
                <a:gd name="T33" fmla="*/ 0 h 27"/>
                <a:gd name="T34" fmla="*/ 13 w 38"/>
                <a:gd name="T35" fmla="*/ 0 h 27"/>
                <a:gd name="T36" fmla="*/ 7 w 38"/>
                <a:gd name="T37" fmla="*/ 4 h 27"/>
                <a:gd name="T38" fmla="*/ 2 w 38"/>
                <a:gd name="T39" fmla="*/ 9 h 27"/>
                <a:gd name="T40" fmla="*/ 0 w 38"/>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0" y="13"/>
                  </a:moveTo>
                  <a:lnTo>
                    <a:pt x="0" y="13"/>
                  </a:lnTo>
                  <a:lnTo>
                    <a:pt x="2" y="18"/>
                  </a:lnTo>
                  <a:lnTo>
                    <a:pt x="4" y="22"/>
                  </a:lnTo>
                  <a:lnTo>
                    <a:pt x="11" y="27"/>
                  </a:lnTo>
                  <a:lnTo>
                    <a:pt x="18" y="27"/>
                  </a:lnTo>
                  <a:lnTo>
                    <a:pt x="25" y="24"/>
                  </a:lnTo>
                  <a:lnTo>
                    <a:pt x="31" y="22"/>
                  </a:lnTo>
                  <a:lnTo>
                    <a:pt x="36" y="18"/>
                  </a:lnTo>
                  <a:lnTo>
                    <a:pt x="38" y="13"/>
                  </a:lnTo>
                  <a:lnTo>
                    <a:pt x="36" y="6"/>
                  </a:lnTo>
                  <a:lnTo>
                    <a:pt x="34" y="2"/>
                  </a:lnTo>
                  <a:lnTo>
                    <a:pt x="27" y="0"/>
                  </a:lnTo>
                  <a:lnTo>
                    <a:pt x="20" y="0"/>
                  </a:lnTo>
                  <a:lnTo>
                    <a:pt x="13" y="0"/>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2" name="Freeform 939">
              <a:extLst>
                <a:ext uri="{FF2B5EF4-FFF2-40B4-BE49-F238E27FC236}">
                  <a16:creationId xmlns:a16="http://schemas.microsoft.com/office/drawing/2014/main" xmlns="" id="{148B5ABD-9209-634D-A831-6C3AB611C35A}"/>
                </a:ext>
              </a:extLst>
            </p:cNvPr>
            <p:cNvSpPr>
              <a:spLocks/>
            </p:cNvSpPr>
            <p:nvPr/>
          </p:nvSpPr>
          <p:spPr bwMode="auto">
            <a:xfrm>
              <a:off x="3022" y="3526"/>
              <a:ext cx="36" cy="27"/>
            </a:xfrm>
            <a:custGeom>
              <a:avLst/>
              <a:gdLst>
                <a:gd name="T0" fmla="*/ 0 w 36"/>
                <a:gd name="T1" fmla="*/ 13 h 27"/>
                <a:gd name="T2" fmla="*/ 0 w 36"/>
                <a:gd name="T3" fmla="*/ 13 h 27"/>
                <a:gd name="T4" fmla="*/ 0 w 36"/>
                <a:gd name="T5" fmla="*/ 20 h 27"/>
                <a:gd name="T6" fmla="*/ 4 w 36"/>
                <a:gd name="T7" fmla="*/ 24 h 27"/>
                <a:gd name="T8" fmla="*/ 9 w 36"/>
                <a:gd name="T9" fmla="*/ 27 h 27"/>
                <a:gd name="T10" fmla="*/ 15 w 36"/>
                <a:gd name="T11" fmla="*/ 27 h 27"/>
                <a:gd name="T12" fmla="*/ 15 w 36"/>
                <a:gd name="T13" fmla="*/ 27 h 27"/>
                <a:gd name="T14" fmla="*/ 24 w 36"/>
                <a:gd name="T15" fmla="*/ 27 h 27"/>
                <a:gd name="T16" fmla="*/ 29 w 36"/>
                <a:gd name="T17" fmla="*/ 22 h 27"/>
                <a:gd name="T18" fmla="*/ 34 w 36"/>
                <a:gd name="T19" fmla="*/ 18 h 27"/>
                <a:gd name="T20" fmla="*/ 36 w 36"/>
                <a:gd name="T21" fmla="*/ 13 h 27"/>
                <a:gd name="T22" fmla="*/ 36 w 36"/>
                <a:gd name="T23" fmla="*/ 13 h 27"/>
                <a:gd name="T24" fmla="*/ 36 w 36"/>
                <a:gd name="T25" fmla="*/ 9 h 27"/>
                <a:gd name="T26" fmla="*/ 31 w 36"/>
                <a:gd name="T27" fmla="*/ 4 h 27"/>
                <a:gd name="T28" fmla="*/ 27 w 36"/>
                <a:gd name="T29" fmla="*/ 0 h 27"/>
                <a:gd name="T30" fmla="*/ 20 w 36"/>
                <a:gd name="T31" fmla="*/ 0 h 27"/>
                <a:gd name="T32" fmla="*/ 20 w 36"/>
                <a:gd name="T33" fmla="*/ 0 h 27"/>
                <a:gd name="T34" fmla="*/ 13 w 36"/>
                <a:gd name="T35" fmla="*/ 0 h 27"/>
                <a:gd name="T36" fmla="*/ 6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4" y="24"/>
                  </a:lnTo>
                  <a:lnTo>
                    <a:pt x="9" y="27"/>
                  </a:lnTo>
                  <a:lnTo>
                    <a:pt x="15" y="27"/>
                  </a:lnTo>
                  <a:lnTo>
                    <a:pt x="24" y="27"/>
                  </a:lnTo>
                  <a:lnTo>
                    <a:pt x="29" y="22"/>
                  </a:lnTo>
                  <a:lnTo>
                    <a:pt x="34" y="18"/>
                  </a:lnTo>
                  <a:lnTo>
                    <a:pt x="36" y="13"/>
                  </a:lnTo>
                  <a:lnTo>
                    <a:pt x="36" y="9"/>
                  </a:lnTo>
                  <a:lnTo>
                    <a:pt x="31" y="4"/>
                  </a:lnTo>
                  <a:lnTo>
                    <a:pt x="27" y="0"/>
                  </a:lnTo>
                  <a:lnTo>
                    <a:pt x="20" y="0"/>
                  </a:lnTo>
                  <a:lnTo>
                    <a:pt x="13" y="0"/>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3" name="Freeform 940">
              <a:extLst>
                <a:ext uri="{FF2B5EF4-FFF2-40B4-BE49-F238E27FC236}">
                  <a16:creationId xmlns:a16="http://schemas.microsoft.com/office/drawing/2014/main" xmlns="" id="{E2CE3B4E-4335-5542-932D-956564A43E43}"/>
                </a:ext>
              </a:extLst>
            </p:cNvPr>
            <p:cNvSpPr>
              <a:spLocks/>
            </p:cNvSpPr>
            <p:nvPr/>
          </p:nvSpPr>
          <p:spPr bwMode="auto">
            <a:xfrm>
              <a:off x="3022" y="3526"/>
              <a:ext cx="36" cy="27"/>
            </a:xfrm>
            <a:custGeom>
              <a:avLst/>
              <a:gdLst>
                <a:gd name="T0" fmla="*/ 0 w 36"/>
                <a:gd name="T1" fmla="*/ 13 h 27"/>
                <a:gd name="T2" fmla="*/ 0 w 36"/>
                <a:gd name="T3" fmla="*/ 13 h 27"/>
                <a:gd name="T4" fmla="*/ 0 w 36"/>
                <a:gd name="T5" fmla="*/ 20 h 27"/>
                <a:gd name="T6" fmla="*/ 4 w 36"/>
                <a:gd name="T7" fmla="*/ 24 h 27"/>
                <a:gd name="T8" fmla="*/ 9 w 36"/>
                <a:gd name="T9" fmla="*/ 27 h 27"/>
                <a:gd name="T10" fmla="*/ 15 w 36"/>
                <a:gd name="T11" fmla="*/ 27 h 27"/>
                <a:gd name="T12" fmla="*/ 15 w 36"/>
                <a:gd name="T13" fmla="*/ 27 h 27"/>
                <a:gd name="T14" fmla="*/ 24 w 36"/>
                <a:gd name="T15" fmla="*/ 27 h 27"/>
                <a:gd name="T16" fmla="*/ 29 w 36"/>
                <a:gd name="T17" fmla="*/ 22 h 27"/>
                <a:gd name="T18" fmla="*/ 34 w 36"/>
                <a:gd name="T19" fmla="*/ 18 h 27"/>
                <a:gd name="T20" fmla="*/ 36 w 36"/>
                <a:gd name="T21" fmla="*/ 13 h 27"/>
                <a:gd name="T22" fmla="*/ 36 w 36"/>
                <a:gd name="T23" fmla="*/ 13 h 27"/>
                <a:gd name="T24" fmla="*/ 36 w 36"/>
                <a:gd name="T25" fmla="*/ 9 h 27"/>
                <a:gd name="T26" fmla="*/ 31 w 36"/>
                <a:gd name="T27" fmla="*/ 4 h 27"/>
                <a:gd name="T28" fmla="*/ 27 w 36"/>
                <a:gd name="T29" fmla="*/ 0 h 27"/>
                <a:gd name="T30" fmla="*/ 20 w 36"/>
                <a:gd name="T31" fmla="*/ 0 h 27"/>
                <a:gd name="T32" fmla="*/ 20 w 36"/>
                <a:gd name="T33" fmla="*/ 0 h 27"/>
                <a:gd name="T34" fmla="*/ 13 w 36"/>
                <a:gd name="T35" fmla="*/ 0 h 27"/>
                <a:gd name="T36" fmla="*/ 6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4" y="24"/>
                  </a:lnTo>
                  <a:lnTo>
                    <a:pt x="9" y="27"/>
                  </a:lnTo>
                  <a:lnTo>
                    <a:pt x="15" y="27"/>
                  </a:lnTo>
                  <a:lnTo>
                    <a:pt x="24" y="27"/>
                  </a:lnTo>
                  <a:lnTo>
                    <a:pt x="29" y="22"/>
                  </a:lnTo>
                  <a:lnTo>
                    <a:pt x="34" y="18"/>
                  </a:lnTo>
                  <a:lnTo>
                    <a:pt x="36" y="13"/>
                  </a:lnTo>
                  <a:lnTo>
                    <a:pt x="36" y="9"/>
                  </a:lnTo>
                  <a:lnTo>
                    <a:pt x="31" y="4"/>
                  </a:lnTo>
                  <a:lnTo>
                    <a:pt x="27" y="0"/>
                  </a:lnTo>
                  <a:lnTo>
                    <a:pt x="20" y="0"/>
                  </a:lnTo>
                  <a:lnTo>
                    <a:pt x="13" y="0"/>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4" name="Freeform 941">
              <a:extLst>
                <a:ext uri="{FF2B5EF4-FFF2-40B4-BE49-F238E27FC236}">
                  <a16:creationId xmlns:a16="http://schemas.microsoft.com/office/drawing/2014/main" xmlns="" id="{894C67B9-BCF7-0B4F-889C-246F8FD5C116}"/>
                </a:ext>
              </a:extLst>
            </p:cNvPr>
            <p:cNvSpPr>
              <a:spLocks/>
            </p:cNvSpPr>
            <p:nvPr/>
          </p:nvSpPr>
          <p:spPr bwMode="auto">
            <a:xfrm>
              <a:off x="2986" y="3526"/>
              <a:ext cx="36" cy="27"/>
            </a:xfrm>
            <a:custGeom>
              <a:avLst/>
              <a:gdLst>
                <a:gd name="T0" fmla="*/ 0 w 36"/>
                <a:gd name="T1" fmla="*/ 13 h 27"/>
                <a:gd name="T2" fmla="*/ 0 w 36"/>
                <a:gd name="T3" fmla="*/ 13 h 27"/>
                <a:gd name="T4" fmla="*/ 0 w 36"/>
                <a:gd name="T5" fmla="*/ 20 h 27"/>
                <a:gd name="T6" fmla="*/ 2 w 36"/>
                <a:gd name="T7" fmla="*/ 24 h 27"/>
                <a:gd name="T8" fmla="*/ 9 w 36"/>
                <a:gd name="T9" fmla="*/ 27 h 27"/>
                <a:gd name="T10" fmla="*/ 15 w 36"/>
                <a:gd name="T11" fmla="*/ 27 h 27"/>
                <a:gd name="T12" fmla="*/ 15 w 36"/>
                <a:gd name="T13" fmla="*/ 27 h 27"/>
                <a:gd name="T14" fmla="*/ 22 w 36"/>
                <a:gd name="T15" fmla="*/ 27 h 27"/>
                <a:gd name="T16" fmla="*/ 29 w 36"/>
                <a:gd name="T17" fmla="*/ 24 h 27"/>
                <a:gd name="T18" fmla="*/ 33 w 36"/>
                <a:gd name="T19" fmla="*/ 20 h 27"/>
                <a:gd name="T20" fmla="*/ 36 w 36"/>
                <a:gd name="T21" fmla="*/ 13 h 27"/>
                <a:gd name="T22" fmla="*/ 36 w 36"/>
                <a:gd name="T23" fmla="*/ 13 h 27"/>
                <a:gd name="T24" fmla="*/ 36 w 36"/>
                <a:gd name="T25" fmla="*/ 9 h 27"/>
                <a:gd name="T26" fmla="*/ 31 w 36"/>
                <a:gd name="T27" fmla="*/ 4 h 27"/>
                <a:gd name="T28" fmla="*/ 27 w 36"/>
                <a:gd name="T29" fmla="*/ 2 h 27"/>
                <a:gd name="T30" fmla="*/ 20 w 36"/>
                <a:gd name="T31" fmla="*/ 0 h 27"/>
                <a:gd name="T32" fmla="*/ 20 w 36"/>
                <a:gd name="T33" fmla="*/ 0 h 27"/>
                <a:gd name="T34" fmla="*/ 13 w 36"/>
                <a:gd name="T35" fmla="*/ 2 h 27"/>
                <a:gd name="T36" fmla="*/ 6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2" y="24"/>
                  </a:lnTo>
                  <a:lnTo>
                    <a:pt x="9" y="27"/>
                  </a:lnTo>
                  <a:lnTo>
                    <a:pt x="15" y="27"/>
                  </a:lnTo>
                  <a:lnTo>
                    <a:pt x="22" y="27"/>
                  </a:lnTo>
                  <a:lnTo>
                    <a:pt x="29" y="24"/>
                  </a:lnTo>
                  <a:lnTo>
                    <a:pt x="33" y="20"/>
                  </a:lnTo>
                  <a:lnTo>
                    <a:pt x="36" y="13"/>
                  </a:lnTo>
                  <a:lnTo>
                    <a:pt x="36" y="9"/>
                  </a:lnTo>
                  <a:lnTo>
                    <a:pt x="31" y="4"/>
                  </a:lnTo>
                  <a:lnTo>
                    <a:pt x="27" y="2"/>
                  </a:lnTo>
                  <a:lnTo>
                    <a:pt x="20" y="0"/>
                  </a:lnTo>
                  <a:lnTo>
                    <a:pt x="13" y="2"/>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5" name="Freeform 942">
              <a:extLst>
                <a:ext uri="{FF2B5EF4-FFF2-40B4-BE49-F238E27FC236}">
                  <a16:creationId xmlns:a16="http://schemas.microsoft.com/office/drawing/2014/main" xmlns="" id="{B851F862-B1DE-8B4A-9A3A-65FE6A640C20}"/>
                </a:ext>
              </a:extLst>
            </p:cNvPr>
            <p:cNvSpPr>
              <a:spLocks/>
            </p:cNvSpPr>
            <p:nvPr/>
          </p:nvSpPr>
          <p:spPr bwMode="auto">
            <a:xfrm>
              <a:off x="2986" y="3526"/>
              <a:ext cx="36" cy="27"/>
            </a:xfrm>
            <a:custGeom>
              <a:avLst/>
              <a:gdLst>
                <a:gd name="T0" fmla="*/ 0 w 36"/>
                <a:gd name="T1" fmla="*/ 13 h 27"/>
                <a:gd name="T2" fmla="*/ 0 w 36"/>
                <a:gd name="T3" fmla="*/ 13 h 27"/>
                <a:gd name="T4" fmla="*/ 0 w 36"/>
                <a:gd name="T5" fmla="*/ 20 h 27"/>
                <a:gd name="T6" fmla="*/ 2 w 36"/>
                <a:gd name="T7" fmla="*/ 24 h 27"/>
                <a:gd name="T8" fmla="*/ 9 w 36"/>
                <a:gd name="T9" fmla="*/ 27 h 27"/>
                <a:gd name="T10" fmla="*/ 15 w 36"/>
                <a:gd name="T11" fmla="*/ 27 h 27"/>
                <a:gd name="T12" fmla="*/ 15 w 36"/>
                <a:gd name="T13" fmla="*/ 27 h 27"/>
                <a:gd name="T14" fmla="*/ 22 w 36"/>
                <a:gd name="T15" fmla="*/ 27 h 27"/>
                <a:gd name="T16" fmla="*/ 29 w 36"/>
                <a:gd name="T17" fmla="*/ 24 h 27"/>
                <a:gd name="T18" fmla="*/ 33 w 36"/>
                <a:gd name="T19" fmla="*/ 20 h 27"/>
                <a:gd name="T20" fmla="*/ 36 w 36"/>
                <a:gd name="T21" fmla="*/ 13 h 27"/>
                <a:gd name="T22" fmla="*/ 36 w 36"/>
                <a:gd name="T23" fmla="*/ 13 h 27"/>
                <a:gd name="T24" fmla="*/ 36 w 36"/>
                <a:gd name="T25" fmla="*/ 9 h 27"/>
                <a:gd name="T26" fmla="*/ 31 w 36"/>
                <a:gd name="T27" fmla="*/ 4 h 27"/>
                <a:gd name="T28" fmla="*/ 27 w 36"/>
                <a:gd name="T29" fmla="*/ 2 h 27"/>
                <a:gd name="T30" fmla="*/ 20 w 36"/>
                <a:gd name="T31" fmla="*/ 0 h 27"/>
                <a:gd name="T32" fmla="*/ 20 w 36"/>
                <a:gd name="T33" fmla="*/ 0 h 27"/>
                <a:gd name="T34" fmla="*/ 13 w 36"/>
                <a:gd name="T35" fmla="*/ 2 h 27"/>
                <a:gd name="T36" fmla="*/ 6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2" y="24"/>
                  </a:lnTo>
                  <a:lnTo>
                    <a:pt x="9" y="27"/>
                  </a:lnTo>
                  <a:lnTo>
                    <a:pt x="15" y="27"/>
                  </a:lnTo>
                  <a:lnTo>
                    <a:pt x="22" y="27"/>
                  </a:lnTo>
                  <a:lnTo>
                    <a:pt x="29" y="24"/>
                  </a:lnTo>
                  <a:lnTo>
                    <a:pt x="33" y="20"/>
                  </a:lnTo>
                  <a:lnTo>
                    <a:pt x="36" y="13"/>
                  </a:lnTo>
                  <a:lnTo>
                    <a:pt x="36" y="9"/>
                  </a:lnTo>
                  <a:lnTo>
                    <a:pt x="31" y="4"/>
                  </a:lnTo>
                  <a:lnTo>
                    <a:pt x="27" y="2"/>
                  </a:lnTo>
                  <a:lnTo>
                    <a:pt x="20" y="0"/>
                  </a:lnTo>
                  <a:lnTo>
                    <a:pt x="13" y="2"/>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6" name="Freeform 943">
              <a:extLst>
                <a:ext uri="{FF2B5EF4-FFF2-40B4-BE49-F238E27FC236}">
                  <a16:creationId xmlns:a16="http://schemas.microsoft.com/office/drawing/2014/main" xmlns="" id="{5B5DC870-F32E-FB44-80AD-9AD5A834920E}"/>
                </a:ext>
              </a:extLst>
            </p:cNvPr>
            <p:cNvSpPr>
              <a:spLocks/>
            </p:cNvSpPr>
            <p:nvPr/>
          </p:nvSpPr>
          <p:spPr bwMode="auto">
            <a:xfrm>
              <a:off x="2947" y="3526"/>
              <a:ext cx="39" cy="29"/>
            </a:xfrm>
            <a:custGeom>
              <a:avLst/>
              <a:gdLst>
                <a:gd name="T0" fmla="*/ 0 w 39"/>
                <a:gd name="T1" fmla="*/ 15 h 29"/>
                <a:gd name="T2" fmla="*/ 0 w 39"/>
                <a:gd name="T3" fmla="*/ 15 h 29"/>
                <a:gd name="T4" fmla="*/ 0 w 39"/>
                <a:gd name="T5" fmla="*/ 20 h 29"/>
                <a:gd name="T6" fmla="*/ 5 w 39"/>
                <a:gd name="T7" fmla="*/ 24 h 29"/>
                <a:gd name="T8" fmla="*/ 9 w 39"/>
                <a:gd name="T9" fmla="*/ 27 h 29"/>
                <a:gd name="T10" fmla="*/ 16 w 39"/>
                <a:gd name="T11" fmla="*/ 29 h 29"/>
                <a:gd name="T12" fmla="*/ 16 w 39"/>
                <a:gd name="T13" fmla="*/ 29 h 29"/>
                <a:gd name="T14" fmla="*/ 23 w 39"/>
                <a:gd name="T15" fmla="*/ 27 h 29"/>
                <a:gd name="T16" fmla="*/ 30 w 39"/>
                <a:gd name="T17" fmla="*/ 24 h 29"/>
                <a:gd name="T18" fmla="*/ 36 w 39"/>
                <a:gd name="T19" fmla="*/ 20 h 29"/>
                <a:gd name="T20" fmla="*/ 39 w 39"/>
                <a:gd name="T21" fmla="*/ 13 h 29"/>
                <a:gd name="T22" fmla="*/ 39 w 39"/>
                <a:gd name="T23" fmla="*/ 13 h 29"/>
                <a:gd name="T24" fmla="*/ 36 w 39"/>
                <a:gd name="T25" fmla="*/ 9 h 29"/>
                <a:gd name="T26" fmla="*/ 34 w 39"/>
                <a:gd name="T27" fmla="*/ 4 h 29"/>
                <a:gd name="T28" fmla="*/ 30 w 39"/>
                <a:gd name="T29" fmla="*/ 2 h 29"/>
                <a:gd name="T30" fmla="*/ 23 w 39"/>
                <a:gd name="T31" fmla="*/ 0 h 29"/>
                <a:gd name="T32" fmla="*/ 23 w 39"/>
                <a:gd name="T33" fmla="*/ 0 h 29"/>
                <a:gd name="T34" fmla="*/ 16 w 39"/>
                <a:gd name="T35" fmla="*/ 2 h 29"/>
                <a:gd name="T36" fmla="*/ 9 w 39"/>
                <a:gd name="T37" fmla="*/ 4 h 29"/>
                <a:gd name="T38" fmla="*/ 5 w 39"/>
                <a:gd name="T39" fmla="*/ 9 h 29"/>
                <a:gd name="T40" fmla="*/ 0 w 39"/>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5"/>
                  </a:moveTo>
                  <a:lnTo>
                    <a:pt x="0" y="15"/>
                  </a:lnTo>
                  <a:lnTo>
                    <a:pt x="0" y="20"/>
                  </a:lnTo>
                  <a:lnTo>
                    <a:pt x="5" y="24"/>
                  </a:lnTo>
                  <a:lnTo>
                    <a:pt x="9" y="27"/>
                  </a:lnTo>
                  <a:lnTo>
                    <a:pt x="16" y="29"/>
                  </a:lnTo>
                  <a:lnTo>
                    <a:pt x="23" y="27"/>
                  </a:lnTo>
                  <a:lnTo>
                    <a:pt x="30" y="24"/>
                  </a:lnTo>
                  <a:lnTo>
                    <a:pt x="36" y="20"/>
                  </a:lnTo>
                  <a:lnTo>
                    <a:pt x="39" y="13"/>
                  </a:lnTo>
                  <a:lnTo>
                    <a:pt x="36" y="9"/>
                  </a:lnTo>
                  <a:lnTo>
                    <a:pt x="34" y="4"/>
                  </a:lnTo>
                  <a:lnTo>
                    <a:pt x="30" y="2"/>
                  </a:lnTo>
                  <a:lnTo>
                    <a:pt x="23" y="0"/>
                  </a:lnTo>
                  <a:lnTo>
                    <a:pt x="16" y="2"/>
                  </a:lnTo>
                  <a:lnTo>
                    <a:pt x="9" y="4"/>
                  </a:lnTo>
                  <a:lnTo>
                    <a:pt x="5" y="9"/>
                  </a:lnTo>
                  <a:lnTo>
                    <a:pt x="0" y="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7" name="Freeform 944">
              <a:extLst>
                <a:ext uri="{FF2B5EF4-FFF2-40B4-BE49-F238E27FC236}">
                  <a16:creationId xmlns:a16="http://schemas.microsoft.com/office/drawing/2014/main" xmlns="" id="{1811B8EB-A347-C64C-A590-69533E953C77}"/>
                </a:ext>
              </a:extLst>
            </p:cNvPr>
            <p:cNvSpPr>
              <a:spLocks/>
            </p:cNvSpPr>
            <p:nvPr/>
          </p:nvSpPr>
          <p:spPr bwMode="auto">
            <a:xfrm>
              <a:off x="2947" y="3526"/>
              <a:ext cx="39" cy="29"/>
            </a:xfrm>
            <a:custGeom>
              <a:avLst/>
              <a:gdLst>
                <a:gd name="T0" fmla="*/ 0 w 39"/>
                <a:gd name="T1" fmla="*/ 15 h 29"/>
                <a:gd name="T2" fmla="*/ 0 w 39"/>
                <a:gd name="T3" fmla="*/ 15 h 29"/>
                <a:gd name="T4" fmla="*/ 0 w 39"/>
                <a:gd name="T5" fmla="*/ 20 h 29"/>
                <a:gd name="T6" fmla="*/ 5 w 39"/>
                <a:gd name="T7" fmla="*/ 24 h 29"/>
                <a:gd name="T8" fmla="*/ 9 w 39"/>
                <a:gd name="T9" fmla="*/ 27 h 29"/>
                <a:gd name="T10" fmla="*/ 16 w 39"/>
                <a:gd name="T11" fmla="*/ 29 h 29"/>
                <a:gd name="T12" fmla="*/ 16 w 39"/>
                <a:gd name="T13" fmla="*/ 29 h 29"/>
                <a:gd name="T14" fmla="*/ 23 w 39"/>
                <a:gd name="T15" fmla="*/ 27 h 29"/>
                <a:gd name="T16" fmla="*/ 30 w 39"/>
                <a:gd name="T17" fmla="*/ 24 h 29"/>
                <a:gd name="T18" fmla="*/ 36 w 39"/>
                <a:gd name="T19" fmla="*/ 20 h 29"/>
                <a:gd name="T20" fmla="*/ 39 w 39"/>
                <a:gd name="T21" fmla="*/ 13 h 29"/>
                <a:gd name="T22" fmla="*/ 39 w 39"/>
                <a:gd name="T23" fmla="*/ 13 h 29"/>
                <a:gd name="T24" fmla="*/ 36 w 39"/>
                <a:gd name="T25" fmla="*/ 9 h 29"/>
                <a:gd name="T26" fmla="*/ 34 w 39"/>
                <a:gd name="T27" fmla="*/ 4 h 29"/>
                <a:gd name="T28" fmla="*/ 30 w 39"/>
                <a:gd name="T29" fmla="*/ 2 h 29"/>
                <a:gd name="T30" fmla="*/ 23 w 39"/>
                <a:gd name="T31" fmla="*/ 0 h 29"/>
                <a:gd name="T32" fmla="*/ 23 w 39"/>
                <a:gd name="T33" fmla="*/ 0 h 29"/>
                <a:gd name="T34" fmla="*/ 16 w 39"/>
                <a:gd name="T35" fmla="*/ 2 h 29"/>
                <a:gd name="T36" fmla="*/ 9 w 39"/>
                <a:gd name="T37" fmla="*/ 4 h 29"/>
                <a:gd name="T38" fmla="*/ 5 w 39"/>
                <a:gd name="T39" fmla="*/ 9 h 29"/>
                <a:gd name="T40" fmla="*/ 0 w 39"/>
                <a:gd name="T41" fmla="*/ 1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9">
                  <a:moveTo>
                    <a:pt x="0" y="15"/>
                  </a:moveTo>
                  <a:lnTo>
                    <a:pt x="0" y="15"/>
                  </a:lnTo>
                  <a:lnTo>
                    <a:pt x="0" y="20"/>
                  </a:lnTo>
                  <a:lnTo>
                    <a:pt x="5" y="24"/>
                  </a:lnTo>
                  <a:lnTo>
                    <a:pt x="9" y="27"/>
                  </a:lnTo>
                  <a:lnTo>
                    <a:pt x="16" y="29"/>
                  </a:lnTo>
                  <a:lnTo>
                    <a:pt x="23" y="27"/>
                  </a:lnTo>
                  <a:lnTo>
                    <a:pt x="30" y="24"/>
                  </a:lnTo>
                  <a:lnTo>
                    <a:pt x="36" y="20"/>
                  </a:lnTo>
                  <a:lnTo>
                    <a:pt x="39" y="13"/>
                  </a:lnTo>
                  <a:lnTo>
                    <a:pt x="36" y="9"/>
                  </a:lnTo>
                  <a:lnTo>
                    <a:pt x="34" y="4"/>
                  </a:lnTo>
                  <a:lnTo>
                    <a:pt x="30" y="2"/>
                  </a:lnTo>
                  <a:lnTo>
                    <a:pt x="23" y="0"/>
                  </a:lnTo>
                  <a:lnTo>
                    <a:pt x="16" y="2"/>
                  </a:lnTo>
                  <a:lnTo>
                    <a:pt x="9" y="4"/>
                  </a:lnTo>
                  <a:lnTo>
                    <a:pt x="5" y="9"/>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8" name="Freeform 945">
              <a:extLst>
                <a:ext uri="{FF2B5EF4-FFF2-40B4-BE49-F238E27FC236}">
                  <a16:creationId xmlns:a16="http://schemas.microsoft.com/office/drawing/2014/main" xmlns="" id="{80F5903F-16C7-5948-B36D-84BE054006B4}"/>
                </a:ext>
              </a:extLst>
            </p:cNvPr>
            <p:cNvSpPr>
              <a:spLocks/>
            </p:cNvSpPr>
            <p:nvPr/>
          </p:nvSpPr>
          <p:spPr bwMode="auto">
            <a:xfrm>
              <a:off x="2911" y="3528"/>
              <a:ext cx="36" cy="27"/>
            </a:xfrm>
            <a:custGeom>
              <a:avLst/>
              <a:gdLst>
                <a:gd name="T0" fmla="*/ 0 w 36"/>
                <a:gd name="T1" fmla="*/ 13 h 27"/>
                <a:gd name="T2" fmla="*/ 0 w 36"/>
                <a:gd name="T3" fmla="*/ 13 h 27"/>
                <a:gd name="T4" fmla="*/ 0 w 36"/>
                <a:gd name="T5" fmla="*/ 18 h 27"/>
                <a:gd name="T6" fmla="*/ 3 w 36"/>
                <a:gd name="T7" fmla="*/ 22 h 27"/>
                <a:gd name="T8" fmla="*/ 7 w 36"/>
                <a:gd name="T9" fmla="*/ 27 h 27"/>
                <a:gd name="T10" fmla="*/ 16 w 36"/>
                <a:gd name="T11" fmla="*/ 27 h 27"/>
                <a:gd name="T12" fmla="*/ 16 w 36"/>
                <a:gd name="T13" fmla="*/ 27 h 27"/>
                <a:gd name="T14" fmla="*/ 23 w 36"/>
                <a:gd name="T15" fmla="*/ 25 h 27"/>
                <a:gd name="T16" fmla="*/ 30 w 36"/>
                <a:gd name="T17" fmla="*/ 22 h 27"/>
                <a:gd name="T18" fmla="*/ 34 w 36"/>
                <a:gd name="T19" fmla="*/ 18 h 27"/>
                <a:gd name="T20" fmla="*/ 36 w 36"/>
                <a:gd name="T21" fmla="*/ 13 h 27"/>
                <a:gd name="T22" fmla="*/ 36 w 36"/>
                <a:gd name="T23" fmla="*/ 13 h 27"/>
                <a:gd name="T24" fmla="*/ 36 w 36"/>
                <a:gd name="T25" fmla="*/ 7 h 27"/>
                <a:gd name="T26" fmla="*/ 34 w 36"/>
                <a:gd name="T27" fmla="*/ 2 h 27"/>
                <a:gd name="T28" fmla="*/ 30 w 36"/>
                <a:gd name="T29" fmla="*/ 0 h 27"/>
                <a:gd name="T30" fmla="*/ 23 w 36"/>
                <a:gd name="T31" fmla="*/ 0 h 27"/>
                <a:gd name="T32" fmla="*/ 23 w 36"/>
                <a:gd name="T33" fmla="*/ 0 h 27"/>
                <a:gd name="T34" fmla="*/ 14 w 36"/>
                <a:gd name="T35" fmla="*/ 0 h 27"/>
                <a:gd name="T36" fmla="*/ 7 w 36"/>
                <a:gd name="T37" fmla="*/ 4 h 27"/>
                <a:gd name="T38" fmla="*/ 3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3" y="22"/>
                  </a:lnTo>
                  <a:lnTo>
                    <a:pt x="7" y="27"/>
                  </a:lnTo>
                  <a:lnTo>
                    <a:pt x="16" y="27"/>
                  </a:lnTo>
                  <a:lnTo>
                    <a:pt x="23" y="25"/>
                  </a:lnTo>
                  <a:lnTo>
                    <a:pt x="30" y="22"/>
                  </a:lnTo>
                  <a:lnTo>
                    <a:pt x="34" y="18"/>
                  </a:lnTo>
                  <a:lnTo>
                    <a:pt x="36" y="13"/>
                  </a:lnTo>
                  <a:lnTo>
                    <a:pt x="36" y="7"/>
                  </a:lnTo>
                  <a:lnTo>
                    <a:pt x="34" y="2"/>
                  </a:lnTo>
                  <a:lnTo>
                    <a:pt x="30" y="0"/>
                  </a:lnTo>
                  <a:lnTo>
                    <a:pt x="23" y="0"/>
                  </a:lnTo>
                  <a:lnTo>
                    <a:pt x="14" y="0"/>
                  </a:lnTo>
                  <a:lnTo>
                    <a:pt x="7"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29" name="Freeform 946">
              <a:extLst>
                <a:ext uri="{FF2B5EF4-FFF2-40B4-BE49-F238E27FC236}">
                  <a16:creationId xmlns:a16="http://schemas.microsoft.com/office/drawing/2014/main" xmlns="" id="{451532D4-9E48-B84A-BA25-669EDE15F6F3}"/>
                </a:ext>
              </a:extLst>
            </p:cNvPr>
            <p:cNvSpPr>
              <a:spLocks/>
            </p:cNvSpPr>
            <p:nvPr/>
          </p:nvSpPr>
          <p:spPr bwMode="auto">
            <a:xfrm>
              <a:off x="2911" y="3528"/>
              <a:ext cx="36" cy="27"/>
            </a:xfrm>
            <a:custGeom>
              <a:avLst/>
              <a:gdLst>
                <a:gd name="T0" fmla="*/ 0 w 36"/>
                <a:gd name="T1" fmla="*/ 13 h 27"/>
                <a:gd name="T2" fmla="*/ 0 w 36"/>
                <a:gd name="T3" fmla="*/ 13 h 27"/>
                <a:gd name="T4" fmla="*/ 0 w 36"/>
                <a:gd name="T5" fmla="*/ 18 h 27"/>
                <a:gd name="T6" fmla="*/ 3 w 36"/>
                <a:gd name="T7" fmla="*/ 22 h 27"/>
                <a:gd name="T8" fmla="*/ 7 w 36"/>
                <a:gd name="T9" fmla="*/ 27 h 27"/>
                <a:gd name="T10" fmla="*/ 16 w 36"/>
                <a:gd name="T11" fmla="*/ 27 h 27"/>
                <a:gd name="T12" fmla="*/ 16 w 36"/>
                <a:gd name="T13" fmla="*/ 27 h 27"/>
                <a:gd name="T14" fmla="*/ 23 w 36"/>
                <a:gd name="T15" fmla="*/ 25 h 27"/>
                <a:gd name="T16" fmla="*/ 30 w 36"/>
                <a:gd name="T17" fmla="*/ 22 h 27"/>
                <a:gd name="T18" fmla="*/ 34 w 36"/>
                <a:gd name="T19" fmla="*/ 18 h 27"/>
                <a:gd name="T20" fmla="*/ 36 w 36"/>
                <a:gd name="T21" fmla="*/ 13 h 27"/>
                <a:gd name="T22" fmla="*/ 36 w 36"/>
                <a:gd name="T23" fmla="*/ 13 h 27"/>
                <a:gd name="T24" fmla="*/ 36 w 36"/>
                <a:gd name="T25" fmla="*/ 7 h 27"/>
                <a:gd name="T26" fmla="*/ 34 w 36"/>
                <a:gd name="T27" fmla="*/ 2 h 27"/>
                <a:gd name="T28" fmla="*/ 30 w 36"/>
                <a:gd name="T29" fmla="*/ 0 h 27"/>
                <a:gd name="T30" fmla="*/ 23 w 36"/>
                <a:gd name="T31" fmla="*/ 0 h 27"/>
                <a:gd name="T32" fmla="*/ 23 w 36"/>
                <a:gd name="T33" fmla="*/ 0 h 27"/>
                <a:gd name="T34" fmla="*/ 14 w 36"/>
                <a:gd name="T35" fmla="*/ 0 h 27"/>
                <a:gd name="T36" fmla="*/ 7 w 36"/>
                <a:gd name="T37" fmla="*/ 4 h 27"/>
                <a:gd name="T38" fmla="*/ 3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3" y="22"/>
                  </a:lnTo>
                  <a:lnTo>
                    <a:pt x="7" y="27"/>
                  </a:lnTo>
                  <a:lnTo>
                    <a:pt x="16" y="27"/>
                  </a:lnTo>
                  <a:lnTo>
                    <a:pt x="23" y="25"/>
                  </a:lnTo>
                  <a:lnTo>
                    <a:pt x="30" y="22"/>
                  </a:lnTo>
                  <a:lnTo>
                    <a:pt x="34" y="18"/>
                  </a:lnTo>
                  <a:lnTo>
                    <a:pt x="36" y="13"/>
                  </a:lnTo>
                  <a:lnTo>
                    <a:pt x="36" y="7"/>
                  </a:lnTo>
                  <a:lnTo>
                    <a:pt x="34" y="2"/>
                  </a:lnTo>
                  <a:lnTo>
                    <a:pt x="30" y="0"/>
                  </a:lnTo>
                  <a:lnTo>
                    <a:pt x="23" y="0"/>
                  </a:lnTo>
                  <a:lnTo>
                    <a:pt x="14" y="0"/>
                  </a:lnTo>
                  <a:lnTo>
                    <a:pt x="7"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0" name="Freeform 947">
              <a:extLst>
                <a:ext uri="{FF2B5EF4-FFF2-40B4-BE49-F238E27FC236}">
                  <a16:creationId xmlns:a16="http://schemas.microsoft.com/office/drawing/2014/main" xmlns="" id="{427FFE47-5A29-2C49-BC02-83EC07EA492E}"/>
                </a:ext>
              </a:extLst>
            </p:cNvPr>
            <p:cNvSpPr>
              <a:spLocks/>
            </p:cNvSpPr>
            <p:nvPr/>
          </p:nvSpPr>
          <p:spPr bwMode="auto">
            <a:xfrm>
              <a:off x="2132" y="3539"/>
              <a:ext cx="50" cy="27"/>
            </a:xfrm>
            <a:custGeom>
              <a:avLst/>
              <a:gdLst>
                <a:gd name="T0" fmla="*/ 5 w 50"/>
                <a:gd name="T1" fmla="*/ 14 h 27"/>
                <a:gd name="T2" fmla="*/ 5 w 50"/>
                <a:gd name="T3" fmla="*/ 14 h 27"/>
                <a:gd name="T4" fmla="*/ 0 w 50"/>
                <a:gd name="T5" fmla="*/ 18 h 27"/>
                <a:gd name="T6" fmla="*/ 0 w 50"/>
                <a:gd name="T7" fmla="*/ 23 h 27"/>
                <a:gd name="T8" fmla="*/ 5 w 50"/>
                <a:gd name="T9" fmla="*/ 27 h 27"/>
                <a:gd name="T10" fmla="*/ 11 w 50"/>
                <a:gd name="T11" fmla="*/ 27 h 27"/>
                <a:gd name="T12" fmla="*/ 11 w 50"/>
                <a:gd name="T13" fmla="*/ 27 h 27"/>
                <a:gd name="T14" fmla="*/ 20 w 50"/>
                <a:gd name="T15" fmla="*/ 25 h 27"/>
                <a:gd name="T16" fmla="*/ 29 w 50"/>
                <a:gd name="T17" fmla="*/ 23 h 27"/>
                <a:gd name="T18" fmla="*/ 38 w 50"/>
                <a:gd name="T19" fmla="*/ 18 h 27"/>
                <a:gd name="T20" fmla="*/ 45 w 50"/>
                <a:gd name="T21" fmla="*/ 14 h 27"/>
                <a:gd name="T22" fmla="*/ 45 w 50"/>
                <a:gd name="T23" fmla="*/ 14 h 27"/>
                <a:gd name="T24" fmla="*/ 50 w 50"/>
                <a:gd name="T25" fmla="*/ 7 h 27"/>
                <a:gd name="T26" fmla="*/ 50 w 50"/>
                <a:gd name="T27" fmla="*/ 2 h 27"/>
                <a:gd name="T28" fmla="*/ 45 w 50"/>
                <a:gd name="T29" fmla="*/ 0 h 27"/>
                <a:gd name="T30" fmla="*/ 38 w 50"/>
                <a:gd name="T31" fmla="*/ 0 h 27"/>
                <a:gd name="T32" fmla="*/ 38 w 50"/>
                <a:gd name="T33" fmla="*/ 0 h 27"/>
                <a:gd name="T34" fmla="*/ 29 w 50"/>
                <a:gd name="T35" fmla="*/ 0 h 27"/>
                <a:gd name="T36" fmla="*/ 20 w 50"/>
                <a:gd name="T37" fmla="*/ 5 h 27"/>
                <a:gd name="T38" fmla="*/ 11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18"/>
                  </a:lnTo>
                  <a:lnTo>
                    <a:pt x="0" y="23"/>
                  </a:lnTo>
                  <a:lnTo>
                    <a:pt x="5" y="27"/>
                  </a:lnTo>
                  <a:lnTo>
                    <a:pt x="11" y="27"/>
                  </a:lnTo>
                  <a:lnTo>
                    <a:pt x="20" y="25"/>
                  </a:lnTo>
                  <a:lnTo>
                    <a:pt x="29" y="23"/>
                  </a:lnTo>
                  <a:lnTo>
                    <a:pt x="38" y="18"/>
                  </a:lnTo>
                  <a:lnTo>
                    <a:pt x="45" y="14"/>
                  </a:lnTo>
                  <a:lnTo>
                    <a:pt x="50" y="7"/>
                  </a:lnTo>
                  <a:lnTo>
                    <a:pt x="50" y="2"/>
                  </a:lnTo>
                  <a:lnTo>
                    <a:pt x="45" y="0"/>
                  </a:lnTo>
                  <a:lnTo>
                    <a:pt x="38" y="0"/>
                  </a:lnTo>
                  <a:lnTo>
                    <a:pt x="29" y="0"/>
                  </a:lnTo>
                  <a:lnTo>
                    <a:pt x="20" y="5"/>
                  </a:lnTo>
                  <a:lnTo>
                    <a:pt x="11"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1" name="Freeform 948">
              <a:extLst>
                <a:ext uri="{FF2B5EF4-FFF2-40B4-BE49-F238E27FC236}">
                  <a16:creationId xmlns:a16="http://schemas.microsoft.com/office/drawing/2014/main" xmlns="" id="{4DF7728F-BF55-5F4B-B39F-37E2EDAA7B2A}"/>
                </a:ext>
              </a:extLst>
            </p:cNvPr>
            <p:cNvSpPr>
              <a:spLocks/>
            </p:cNvSpPr>
            <p:nvPr/>
          </p:nvSpPr>
          <p:spPr bwMode="auto">
            <a:xfrm>
              <a:off x="2132" y="3539"/>
              <a:ext cx="50" cy="27"/>
            </a:xfrm>
            <a:custGeom>
              <a:avLst/>
              <a:gdLst>
                <a:gd name="T0" fmla="*/ 5 w 50"/>
                <a:gd name="T1" fmla="*/ 14 h 27"/>
                <a:gd name="T2" fmla="*/ 5 w 50"/>
                <a:gd name="T3" fmla="*/ 14 h 27"/>
                <a:gd name="T4" fmla="*/ 0 w 50"/>
                <a:gd name="T5" fmla="*/ 18 h 27"/>
                <a:gd name="T6" fmla="*/ 0 w 50"/>
                <a:gd name="T7" fmla="*/ 23 h 27"/>
                <a:gd name="T8" fmla="*/ 5 w 50"/>
                <a:gd name="T9" fmla="*/ 27 h 27"/>
                <a:gd name="T10" fmla="*/ 11 w 50"/>
                <a:gd name="T11" fmla="*/ 27 h 27"/>
                <a:gd name="T12" fmla="*/ 11 w 50"/>
                <a:gd name="T13" fmla="*/ 27 h 27"/>
                <a:gd name="T14" fmla="*/ 20 w 50"/>
                <a:gd name="T15" fmla="*/ 25 h 27"/>
                <a:gd name="T16" fmla="*/ 29 w 50"/>
                <a:gd name="T17" fmla="*/ 23 h 27"/>
                <a:gd name="T18" fmla="*/ 38 w 50"/>
                <a:gd name="T19" fmla="*/ 18 h 27"/>
                <a:gd name="T20" fmla="*/ 45 w 50"/>
                <a:gd name="T21" fmla="*/ 14 h 27"/>
                <a:gd name="T22" fmla="*/ 45 w 50"/>
                <a:gd name="T23" fmla="*/ 14 h 27"/>
                <a:gd name="T24" fmla="*/ 50 w 50"/>
                <a:gd name="T25" fmla="*/ 7 h 27"/>
                <a:gd name="T26" fmla="*/ 50 w 50"/>
                <a:gd name="T27" fmla="*/ 2 h 27"/>
                <a:gd name="T28" fmla="*/ 45 w 50"/>
                <a:gd name="T29" fmla="*/ 0 h 27"/>
                <a:gd name="T30" fmla="*/ 38 w 50"/>
                <a:gd name="T31" fmla="*/ 0 h 27"/>
                <a:gd name="T32" fmla="*/ 38 w 50"/>
                <a:gd name="T33" fmla="*/ 0 h 27"/>
                <a:gd name="T34" fmla="*/ 29 w 50"/>
                <a:gd name="T35" fmla="*/ 0 h 27"/>
                <a:gd name="T36" fmla="*/ 20 w 50"/>
                <a:gd name="T37" fmla="*/ 5 h 27"/>
                <a:gd name="T38" fmla="*/ 11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18"/>
                  </a:lnTo>
                  <a:lnTo>
                    <a:pt x="0" y="23"/>
                  </a:lnTo>
                  <a:lnTo>
                    <a:pt x="5" y="27"/>
                  </a:lnTo>
                  <a:lnTo>
                    <a:pt x="11" y="27"/>
                  </a:lnTo>
                  <a:lnTo>
                    <a:pt x="20" y="25"/>
                  </a:lnTo>
                  <a:lnTo>
                    <a:pt x="29" y="23"/>
                  </a:lnTo>
                  <a:lnTo>
                    <a:pt x="38" y="18"/>
                  </a:lnTo>
                  <a:lnTo>
                    <a:pt x="45" y="14"/>
                  </a:lnTo>
                  <a:lnTo>
                    <a:pt x="50" y="7"/>
                  </a:lnTo>
                  <a:lnTo>
                    <a:pt x="50" y="2"/>
                  </a:lnTo>
                  <a:lnTo>
                    <a:pt x="45" y="0"/>
                  </a:lnTo>
                  <a:lnTo>
                    <a:pt x="38" y="0"/>
                  </a:lnTo>
                  <a:lnTo>
                    <a:pt x="29" y="0"/>
                  </a:lnTo>
                  <a:lnTo>
                    <a:pt x="20" y="5"/>
                  </a:lnTo>
                  <a:lnTo>
                    <a:pt x="11"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2" name="Freeform 949">
              <a:extLst>
                <a:ext uri="{FF2B5EF4-FFF2-40B4-BE49-F238E27FC236}">
                  <a16:creationId xmlns:a16="http://schemas.microsoft.com/office/drawing/2014/main" xmlns="" id="{7113D175-38B6-0B41-AE75-54FBFB0F4B7D}"/>
                </a:ext>
              </a:extLst>
            </p:cNvPr>
            <p:cNvSpPr>
              <a:spLocks/>
            </p:cNvSpPr>
            <p:nvPr/>
          </p:nvSpPr>
          <p:spPr bwMode="auto">
            <a:xfrm>
              <a:off x="2092" y="3539"/>
              <a:ext cx="47" cy="27"/>
            </a:xfrm>
            <a:custGeom>
              <a:avLst/>
              <a:gdLst>
                <a:gd name="T0" fmla="*/ 2 w 47"/>
                <a:gd name="T1" fmla="*/ 14 h 27"/>
                <a:gd name="T2" fmla="*/ 2 w 47"/>
                <a:gd name="T3" fmla="*/ 14 h 27"/>
                <a:gd name="T4" fmla="*/ 0 w 47"/>
                <a:gd name="T5" fmla="*/ 21 h 27"/>
                <a:gd name="T6" fmla="*/ 0 w 47"/>
                <a:gd name="T7" fmla="*/ 25 h 27"/>
                <a:gd name="T8" fmla="*/ 2 w 47"/>
                <a:gd name="T9" fmla="*/ 27 h 27"/>
                <a:gd name="T10" fmla="*/ 9 w 47"/>
                <a:gd name="T11" fmla="*/ 27 h 27"/>
                <a:gd name="T12" fmla="*/ 9 w 47"/>
                <a:gd name="T13" fmla="*/ 27 h 27"/>
                <a:gd name="T14" fmla="*/ 20 w 47"/>
                <a:gd name="T15" fmla="*/ 27 h 27"/>
                <a:gd name="T16" fmla="*/ 29 w 47"/>
                <a:gd name="T17" fmla="*/ 23 h 27"/>
                <a:gd name="T18" fmla="*/ 38 w 47"/>
                <a:gd name="T19" fmla="*/ 18 h 27"/>
                <a:gd name="T20" fmla="*/ 45 w 47"/>
                <a:gd name="T21" fmla="*/ 14 h 27"/>
                <a:gd name="T22" fmla="*/ 45 w 47"/>
                <a:gd name="T23" fmla="*/ 14 h 27"/>
                <a:gd name="T24" fmla="*/ 47 w 47"/>
                <a:gd name="T25" fmla="*/ 9 h 27"/>
                <a:gd name="T26" fmla="*/ 47 w 47"/>
                <a:gd name="T27" fmla="*/ 5 h 27"/>
                <a:gd name="T28" fmla="*/ 45 w 47"/>
                <a:gd name="T29" fmla="*/ 0 h 27"/>
                <a:gd name="T30" fmla="*/ 38 w 47"/>
                <a:gd name="T31" fmla="*/ 0 h 27"/>
                <a:gd name="T32" fmla="*/ 38 w 47"/>
                <a:gd name="T33" fmla="*/ 0 h 27"/>
                <a:gd name="T34" fmla="*/ 29 w 47"/>
                <a:gd name="T35" fmla="*/ 2 h 27"/>
                <a:gd name="T36" fmla="*/ 18 w 47"/>
                <a:gd name="T37" fmla="*/ 5 h 27"/>
                <a:gd name="T38" fmla="*/ 9 w 47"/>
                <a:gd name="T39" fmla="*/ 9 h 27"/>
                <a:gd name="T40" fmla="*/ 2 w 4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2" y="14"/>
                  </a:moveTo>
                  <a:lnTo>
                    <a:pt x="2" y="14"/>
                  </a:lnTo>
                  <a:lnTo>
                    <a:pt x="0" y="21"/>
                  </a:lnTo>
                  <a:lnTo>
                    <a:pt x="0" y="25"/>
                  </a:lnTo>
                  <a:lnTo>
                    <a:pt x="2" y="27"/>
                  </a:lnTo>
                  <a:lnTo>
                    <a:pt x="9" y="27"/>
                  </a:lnTo>
                  <a:lnTo>
                    <a:pt x="20" y="27"/>
                  </a:lnTo>
                  <a:lnTo>
                    <a:pt x="29" y="23"/>
                  </a:lnTo>
                  <a:lnTo>
                    <a:pt x="38" y="18"/>
                  </a:lnTo>
                  <a:lnTo>
                    <a:pt x="45" y="14"/>
                  </a:lnTo>
                  <a:lnTo>
                    <a:pt x="47" y="9"/>
                  </a:lnTo>
                  <a:lnTo>
                    <a:pt x="47" y="5"/>
                  </a:lnTo>
                  <a:lnTo>
                    <a:pt x="45" y="0"/>
                  </a:lnTo>
                  <a:lnTo>
                    <a:pt x="38" y="0"/>
                  </a:lnTo>
                  <a:lnTo>
                    <a:pt x="29" y="2"/>
                  </a:lnTo>
                  <a:lnTo>
                    <a:pt x="18" y="5"/>
                  </a:lnTo>
                  <a:lnTo>
                    <a:pt x="9"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3" name="Freeform 950">
              <a:extLst>
                <a:ext uri="{FF2B5EF4-FFF2-40B4-BE49-F238E27FC236}">
                  <a16:creationId xmlns:a16="http://schemas.microsoft.com/office/drawing/2014/main" xmlns="" id="{EAFE4147-7423-1E44-BF79-99942953322D}"/>
                </a:ext>
              </a:extLst>
            </p:cNvPr>
            <p:cNvSpPr>
              <a:spLocks/>
            </p:cNvSpPr>
            <p:nvPr/>
          </p:nvSpPr>
          <p:spPr bwMode="auto">
            <a:xfrm>
              <a:off x="2092" y="3539"/>
              <a:ext cx="47" cy="27"/>
            </a:xfrm>
            <a:custGeom>
              <a:avLst/>
              <a:gdLst>
                <a:gd name="T0" fmla="*/ 2 w 47"/>
                <a:gd name="T1" fmla="*/ 14 h 27"/>
                <a:gd name="T2" fmla="*/ 2 w 47"/>
                <a:gd name="T3" fmla="*/ 14 h 27"/>
                <a:gd name="T4" fmla="*/ 0 w 47"/>
                <a:gd name="T5" fmla="*/ 21 h 27"/>
                <a:gd name="T6" fmla="*/ 0 w 47"/>
                <a:gd name="T7" fmla="*/ 25 h 27"/>
                <a:gd name="T8" fmla="*/ 2 w 47"/>
                <a:gd name="T9" fmla="*/ 27 h 27"/>
                <a:gd name="T10" fmla="*/ 9 w 47"/>
                <a:gd name="T11" fmla="*/ 27 h 27"/>
                <a:gd name="T12" fmla="*/ 9 w 47"/>
                <a:gd name="T13" fmla="*/ 27 h 27"/>
                <a:gd name="T14" fmla="*/ 20 w 47"/>
                <a:gd name="T15" fmla="*/ 27 h 27"/>
                <a:gd name="T16" fmla="*/ 29 w 47"/>
                <a:gd name="T17" fmla="*/ 23 h 27"/>
                <a:gd name="T18" fmla="*/ 38 w 47"/>
                <a:gd name="T19" fmla="*/ 18 h 27"/>
                <a:gd name="T20" fmla="*/ 45 w 47"/>
                <a:gd name="T21" fmla="*/ 14 h 27"/>
                <a:gd name="T22" fmla="*/ 45 w 47"/>
                <a:gd name="T23" fmla="*/ 14 h 27"/>
                <a:gd name="T24" fmla="*/ 47 w 47"/>
                <a:gd name="T25" fmla="*/ 9 h 27"/>
                <a:gd name="T26" fmla="*/ 47 w 47"/>
                <a:gd name="T27" fmla="*/ 5 h 27"/>
                <a:gd name="T28" fmla="*/ 45 w 47"/>
                <a:gd name="T29" fmla="*/ 0 h 27"/>
                <a:gd name="T30" fmla="*/ 38 w 47"/>
                <a:gd name="T31" fmla="*/ 0 h 27"/>
                <a:gd name="T32" fmla="*/ 38 w 47"/>
                <a:gd name="T33" fmla="*/ 0 h 27"/>
                <a:gd name="T34" fmla="*/ 29 w 47"/>
                <a:gd name="T35" fmla="*/ 2 h 27"/>
                <a:gd name="T36" fmla="*/ 18 w 47"/>
                <a:gd name="T37" fmla="*/ 5 h 27"/>
                <a:gd name="T38" fmla="*/ 9 w 47"/>
                <a:gd name="T39" fmla="*/ 9 h 27"/>
                <a:gd name="T40" fmla="*/ 2 w 4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2" y="14"/>
                  </a:moveTo>
                  <a:lnTo>
                    <a:pt x="2" y="14"/>
                  </a:lnTo>
                  <a:lnTo>
                    <a:pt x="0" y="21"/>
                  </a:lnTo>
                  <a:lnTo>
                    <a:pt x="0" y="25"/>
                  </a:lnTo>
                  <a:lnTo>
                    <a:pt x="2" y="27"/>
                  </a:lnTo>
                  <a:lnTo>
                    <a:pt x="9" y="27"/>
                  </a:lnTo>
                  <a:lnTo>
                    <a:pt x="20" y="27"/>
                  </a:lnTo>
                  <a:lnTo>
                    <a:pt x="29" y="23"/>
                  </a:lnTo>
                  <a:lnTo>
                    <a:pt x="38" y="18"/>
                  </a:lnTo>
                  <a:lnTo>
                    <a:pt x="45" y="14"/>
                  </a:lnTo>
                  <a:lnTo>
                    <a:pt x="47" y="9"/>
                  </a:lnTo>
                  <a:lnTo>
                    <a:pt x="47" y="5"/>
                  </a:lnTo>
                  <a:lnTo>
                    <a:pt x="45" y="0"/>
                  </a:lnTo>
                  <a:lnTo>
                    <a:pt x="38" y="0"/>
                  </a:lnTo>
                  <a:lnTo>
                    <a:pt x="29" y="2"/>
                  </a:lnTo>
                  <a:lnTo>
                    <a:pt x="18" y="5"/>
                  </a:lnTo>
                  <a:lnTo>
                    <a:pt x="9"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4" name="Freeform 951">
              <a:extLst>
                <a:ext uri="{FF2B5EF4-FFF2-40B4-BE49-F238E27FC236}">
                  <a16:creationId xmlns:a16="http://schemas.microsoft.com/office/drawing/2014/main" xmlns="" id="{8B91BBAB-3A1C-6942-9A95-AB0EF36737EA}"/>
                </a:ext>
              </a:extLst>
            </p:cNvPr>
            <p:cNvSpPr>
              <a:spLocks/>
            </p:cNvSpPr>
            <p:nvPr/>
          </p:nvSpPr>
          <p:spPr bwMode="auto">
            <a:xfrm>
              <a:off x="2049" y="3539"/>
              <a:ext cx="49" cy="27"/>
            </a:xfrm>
            <a:custGeom>
              <a:avLst/>
              <a:gdLst>
                <a:gd name="T0" fmla="*/ 4 w 49"/>
                <a:gd name="T1" fmla="*/ 14 h 27"/>
                <a:gd name="T2" fmla="*/ 4 w 49"/>
                <a:gd name="T3" fmla="*/ 14 h 27"/>
                <a:gd name="T4" fmla="*/ 0 w 49"/>
                <a:gd name="T5" fmla="*/ 21 h 27"/>
                <a:gd name="T6" fmla="*/ 0 w 49"/>
                <a:gd name="T7" fmla="*/ 25 h 27"/>
                <a:gd name="T8" fmla="*/ 2 w 49"/>
                <a:gd name="T9" fmla="*/ 27 h 27"/>
                <a:gd name="T10" fmla="*/ 11 w 49"/>
                <a:gd name="T11" fmla="*/ 27 h 27"/>
                <a:gd name="T12" fmla="*/ 11 w 49"/>
                <a:gd name="T13" fmla="*/ 27 h 27"/>
                <a:gd name="T14" fmla="*/ 20 w 49"/>
                <a:gd name="T15" fmla="*/ 27 h 27"/>
                <a:gd name="T16" fmla="*/ 29 w 49"/>
                <a:gd name="T17" fmla="*/ 25 h 27"/>
                <a:gd name="T18" fmla="*/ 38 w 49"/>
                <a:gd name="T19" fmla="*/ 21 h 27"/>
                <a:gd name="T20" fmla="*/ 45 w 49"/>
                <a:gd name="T21" fmla="*/ 14 h 27"/>
                <a:gd name="T22" fmla="*/ 45 w 49"/>
                <a:gd name="T23" fmla="*/ 14 h 27"/>
                <a:gd name="T24" fmla="*/ 49 w 49"/>
                <a:gd name="T25" fmla="*/ 9 h 27"/>
                <a:gd name="T26" fmla="*/ 49 w 49"/>
                <a:gd name="T27" fmla="*/ 5 h 27"/>
                <a:gd name="T28" fmla="*/ 45 w 49"/>
                <a:gd name="T29" fmla="*/ 2 h 27"/>
                <a:gd name="T30" fmla="*/ 38 w 49"/>
                <a:gd name="T31" fmla="*/ 0 h 27"/>
                <a:gd name="T32" fmla="*/ 38 w 49"/>
                <a:gd name="T33" fmla="*/ 0 h 27"/>
                <a:gd name="T34" fmla="*/ 29 w 49"/>
                <a:gd name="T35" fmla="*/ 2 h 27"/>
                <a:gd name="T36" fmla="*/ 20 w 49"/>
                <a:gd name="T37" fmla="*/ 5 h 27"/>
                <a:gd name="T38" fmla="*/ 11 w 49"/>
                <a:gd name="T39" fmla="*/ 9 h 27"/>
                <a:gd name="T40" fmla="*/ 4 w 4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4"/>
                  </a:moveTo>
                  <a:lnTo>
                    <a:pt x="4" y="14"/>
                  </a:lnTo>
                  <a:lnTo>
                    <a:pt x="0" y="21"/>
                  </a:lnTo>
                  <a:lnTo>
                    <a:pt x="0" y="25"/>
                  </a:lnTo>
                  <a:lnTo>
                    <a:pt x="2" y="27"/>
                  </a:lnTo>
                  <a:lnTo>
                    <a:pt x="11" y="27"/>
                  </a:lnTo>
                  <a:lnTo>
                    <a:pt x="20" y="27"/>
                  </a:lnTo>
                  <a:lnTo>
                    <a:pt x="29" y="25"/>
                  </a:lnTo>
                  <a:lnTo>
                    <a:pt x="38" y="21"/>
                  </a:lnTo>
                  <a:lnTo>
                    <a:pt x="45" y="14"/>
                  </a:lnTo>
                  <a:lnTo>
                    <a:pt x="49" y="9"/>
                  </a:lnTo>
                  <a:lnTo>
                    <a:pt x="49" y="5"/>
                  </a:lnTo>
                  <a:lnTo>
                    <a:pt x="45" y="2"/>
                  </a:lnTo>
                  <a:lnTo>
                    <a:pt x="38" y="0"/>
                  </a:lnTo>
                  <a:lnTo>
                    <a:pt x="29" y="2"/>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5" name="Freeform 952">
              <a:extLst>
                <a:ext uri="{FF2B5EF4-FFF2-40B4-BE49-F238E27FC236}">
                  <a16:creationId xmlns:a16="http://schemas.microsoft.com/office/drawing/2014/main" xmlns="" id="{FB387FE7-9030-AA4B-BA15-A022E9668777}"/>
                </a:ext>
              </a:extLst>
            </p:cNvPr>
            <p:cNvSpPr>
              <a:spLocks/>
            </p:cNvSpPr>
            <p:nvPr/>
          </p:nvSpPr>
          <p:spPr bwMode="auto">
            <a:xfrm>
              <a:off x="2049" y="3539"/>
              <a:ext cx="49" cy="27"/>
            </a:xfrm>
            <a:custGeom>
              <a:avLst/>
              <a:gdLst>
                <a:gd name="T0" fmla="*/ 4 w 49"/>
                <a:gd name="T1" fmla="*/ 14 h 27"/>
                <a:gd name="T2" fmla="*/ 4 w 49"/>
                <a:gd name="T3" fmla="*/ 14 h 27"/>
                <a:gd name="T4" fmla="*/ 0 w 49"/>
                <a:gd name="T5" fmla="*/ 21 h 27"/>
                <a:gd name="T6" fmla="*/ 0 w 49"/>
                <a:gd name="T7" fmla="*/ 25 h 27"/>
                <a:gd name="T8" fmla="*/ 2 w 49"/>
                <a:gd name="T9" fmla="*/ 27 h 27"/>
                <a:gd name="T10" fmla="*/ 11 w 49"/>
                <a:gd name="T11" fmla="*/ 27 h 27"/>
                <a:gd name="T12" fmla="*/ 11 w 49"/>
                <a:gd name="T13" fmla="*/ 27 h 27"/>
                <a:gd name="T14" fmla="*/ 20 w 49"/>
                <a:gd name="T15" fmla="*/ 27 h 27"/>
                <a:gd name="T16" fmla="*/ 29 w 49"/>
                <a:gd name="T17" fmla="*/ 25 h 27"/>
                <a:gd name="T18" fmla="*/ 38 w 49"/>
                <a:gd name="T19" fmla="*/ 21 h 27"/>
                <a:gd name="T20" fmla="*/ 45 w 49"/>
                <a:gd name="T21" fmla="*/ 14 h 27"/>
                <a:gd name="T22" fmla="*/ 45 w 49"/>
                <a:gd name="T23" fmla="*/ 14 h 27"/>
                <a:gd name="T24" fmla="*/ 49 w 49"/>
                <a:gd name="T25" fmla="*/ 9 h 27"/>
                <a:gd name="T26" fmla="*/ 49 w 49"/>
                <a:gd name="T27" fmla="*/ 5 h 27"/>
                <a:gd name="T28" fmla="*/ 45 w 49"/>
                <a:gd name="T29" fmla="*/ 2 h 27"/>
                <a:gd name="T30" fmla="*/ 38 w 49"/>
                <a:gd name="T31" fmla="*/ 0 h 27"/>
                <a:gd name="T32" fmla="*/ 38 w 49"/>
                <a:gd name="T33" fmla="*/ 0 h 27"/>
                <a:gd name="T34" fmla="*/ 29 w 49"/>
                <a:gd name="T35" fmla="*/ 2 h 27"/>
                <a:gd name="T36" fmla="*/ 20 w 49"/>
                <a:gd name="T37" fmla="*/ 5 h 27"/>
                <a:gd name="T38" fmla="*/ 11 w 49"/>
                <a:gd name="T39" fmla="*/ 9 h 27"/>
                <a:gd name="T40" fmla="*/ 4 w 4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4"/>
                  </a:moveTo>
                  <a:lnTo>
                    <a:pt x="4" y="14"/>
                  </a:lnTo>
                  <a:lnTo>
                    <a:pt x="0" y="21"/>
                  </a:lnTo>
                  <a:lnTo>
                    <a:pt x="0" y="25"/>
                  </a:lnTo>
                  <a:lnTo>
                    <a:pt x="2" y="27"/>
                  </a:lnTo>
                  <a:lnTo>
                    <a:pt x="11" y="27"/>
                  </a:lnTo>
                  <a:lnTo>
                    <a:pt x="20" y="27"/>
                  </a:lnTo>
                  <a:lnTo>
                    <a:pt x="29" y="25"/>
                  </a:lnTo>
                  <a:lnTo>
                    <a:pt x="38" y="21"/>
                  </a:lnTo>
                  <a:lnTo>
                    <a:pt x="45" y="14"/>
                  </a:lnTo>
                  <a:lnTo>
                    <a:pt x="49" y="9"/>
                  </a:lnTo>
                  <a:lnTo>
                    <a:pt x="49" y="5"/>
                  </a:lnTo>
                  <a:lnTo>
                    <a:pt x="45" y="2"/>
                  </a:lnTo>
                  <a:lnTo>
                    <a:pt x="38" y="0"/>
                  </a:lnTo>
                  <a:lnTo>
                    <a:pt x="29" y="2"/>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6" name="Freeform 953">
              <a:extLst>
                <a:ext uri="{FF2B5EF4-FFF2-40B4-BE49-F238E27FC236}">
                  <a16:creationId xmlns:a16="http://schemas.microsoft.com/office/drawing/2014/main" xmlns="" id="{8DB00D59-2D93-0B4D-9FF0-FC102EBCA3B4}"/>
                </a:ext>
              </a:extLst>
            </p:cNvPr>
            <p:cNvSpPr>
              <a:spLocks/>
            </p:cNvSpPr>
            <p:nvPr/>
          </p:nvSpPr>
          <p:spPr bwMode="auto">
            <a:xfrm>
              <a:off x="2006" y="3541"/>
              <a:ext cx="50" cy="28"/>
            </a:xfrm>
            <a:custGeom>
              <a:avLst/>
              <a:gdLst>
                <a:gd name="T0" fmla="*/ 4 w 50"/>
                <a:gd name="T1" fmla="*/ 14 h 28"/>
                <a:gd name="T2" fmla="*/ 4 w 50"/>
                <a:gd name="T3" fmla="*/ 14 h 28"/>
                <a:gd name="T4" fmla="*/ 0 w 50"/>
                <a:gd name="T5" fmla="*/ 19 h 28"/>
                <a:gd name="T6" fmla="*/ 0 w 50"/>
                <a:gd name="T7" fmla="*/ 23 h 28"/>
                <a:gd name="T8" fmla="*/ 2 w 50"/>
                <a:gd name="T9" fmla="*/ 25 h 28"/>
                <a:gd name="T10" fmla="*/ 11 w 50"/>
                <a:gd name="T11" fmla="*/ 28 h 28"/>
                <a:gd name="T12" fmla="*/ 11 w 50"/>
                <a:gd name="T13" fmla="*/ 28 h 28"/>
                <a:gd name="T14" fmla="*/ 20 w 50"/>
                <a:gd name="T15" fmla="*/ 25 h 28"/>
                <a:gd name="T16" fmla="*/ 29 w 50"/>
                <a:gd name="T17" fmla="*/ 23 h 28"/>
                <a:gd name="T18" fmla="*/ 38 w 50"/>
                <a:gd name="T19" fmla="*/ 19 h 28"/>
                <a:gd name="T20" fmla="*/ 45 w 50"/>
                <a:gd name="T21" fmla="*/ 12 h 28"/>
                <a:gd name="T22" fmla="*/ 45 w 50"/>
                <a:gd name="T23" fmla="*/ 12 h 28"/>
                <a:gd name="T24" fmla="*/ 50 w 50"/>
                <a:gd name="T25" fmla="*/ 7 h 28"/>
                <a:gd name="T26" fmla="*/ 50 w 50"/>
                <a:gd name="T27" fmla="*/ 3 h 28"/>
                <a:gd name="T28" fmla="*/ 47 w 50"/>
                <a:gd name="T29" fmla="*/ 0 h 28"/>
                <a:gd name="T30" fmla="*/ 38 w 50"/>
                <a:gd name="T31" fmla="*/ 0 h 28"/>
                <a:gd name="T32" fmla="*/ 38 w 50"/>
                <a:gd name="T33" fmla="*/ 0 h 28"/>
                <a:gd name="T34" fmla="*/ 29 w 50"/>
                <a:gd name="T35" fmla="*/ 0 h 28"/>
                <a:gd name="T36" fmla="*/ 20 w 50"/>
                <a:gd name="T37" fmla="*/ 3 h 28"/>
                <a:gd name="T38" fmla="*/ 11 w 50"/>
                <a:gd name="T39" fmla="*/ 7 h 28"/>
                <a:gd name="T40" fmla="*/ 4 w 50"/>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8">
                  <a:moveTo>
                    <a:pt x="4" y="14"/>
                  </a:moveTo>
                  <a:lnTo>
                    <a:pt x="4" y="14"/>
                  </a:lnTo>
                  <a:lnTo>
                    <a:pt x="0" y="19"/>
                  </a:lnTo>
                  <a:lnTo>
                    <a:pt x="0" y="23"/>
                  </a:lnTo>
                  <a:lnTo>
                    <a:pt x="2" y="25"/>
                  </a:lnTo>
                  <a:lnTo>
                    <a:pt x="11" y="28"/>
                  </a:lnTo>
                  <a:lnTo>
                    <a:pt x="20" y="25"/>
                  </a:lnTo>
                  <a:lnTo>
                    <a:pt x="29" y="23"/>
                  </a:lnTo>
                  <a:lnTo>
                    <a:pt x="38" y="19"/>
                  </a:lnTo>
                  <a:lnTo>
                    <a:pt x="45" y="12"/>
                  </a:lnTo>
                  <a:lnTo>
                    <a:pt x="50" y="7"/>
                  </a:lnTo>
                  <a:lnTo>
                    <a:pt x="50" y="3"/>
                  </a:lnTo>
                  <a:lnTo>
                    <a:pt x="47" y="0"/>
                  </a:lnTo>
                  <a:lnTo>
                    <a:pt x="38" y="0"/>
                  </a:lnTo>
                  <a:lnTo>
                    <a:pt x="29" y="0"/>
                  </a:lnTo>
                  <a:lnTo>
                    <a:pt x="20" y="3"/>
                  </a:lnTo>
                  <a:lnTo>
                    <a:pt x="11" y="7"/>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7" name="Freeform 954">
              <a:extLst>
                <a:ext uri="{FF2B5EF4-FFF2-40B4-BE49-F238E27FC236}">
                  <a16:creationId xmlns:a16="http://schemas.microsoft.com/office/drawing/2014/main" xmlns="" id="{0545432A-10A4-DC45-9B7E-7BC24B74CF98}"/>
                </a:ext>
              </a:extLst>
            </p:cNvPr>
            <p:cNvSpPr>
              <a:spLocks/>
            </p:cNvSpPr>
            <p:nvPr/>
          </p:nvSpPr>
          <p:spPr bwMode="auto">
            <a:xfrm>
              <a:off x="2006" y="3541"/>
              <a:ext cx="50" cy="28"/>
            </a:xfrm>
            <a:custGeom>
              <a:avLst/>
              <a:gdLst>
                <a:gd name="T0" fmla="*/ 4 w 50"/>
                <a:gd name="T1" fmla="*/ 14 h 28"/>
                <a:gd name="T2" fmla="*/ 4 w 50"/>
                <a:gd name="T3" fmla="*/ 14 h 28"/>
                <a:gd name="T4" fmla="*/ 0 w 50"/>
                <a:gd name="T5" fmla="*/ 19 h 28"/>
                <a:gd name="T6" fmla="*/ 0 w 50"/>
                <a:gd name="T7" fmla="*/ 23 h 28"/>
                <a:gd name="T8" fmla="*/ 2 w 50"/>
                <a:gd name="T9" fmla="*/ 25 h 28"/>
                <a:gd name="T10" fmla="*/ 11 w 50"/>
                <a:gd name="T11" fmla="*/ 28 h 28"/>
                <a:gd name="T12" fmla="*/ 11 w 50"/>
                <a:gd name="T13" fmla="*/ 28 h 28"/>
                <a:gd name="T14" fmla="*/ 20 w 50"/>
                <a:gd name="T15" fmla="*/ 25 h 28"/>
                <a:gd name="T16" fmla="*/ 29 w 50"/>
                <a:gd name="T17" fmla="*/ 23 h 28"/>
                <a:gd name="T18" fmla="*/ 38 w 50"/>
                <a:gd name="T19" fmla="*/ 19 h 28"/>
                <a:gd name="T20" fmla="*/ 45 w 50"/>
                <a:gd name="T21" fmla="*/ 12 h 28"/>
                <a:gd name="T22" fmla="*/ 45 w 50"/>
                <a:gd name="T23" fmla="*/ 12 h 28"/>
                <a:gd name="T24" fmla="*/ 50 w 50"/>
                <a:gd name="T25" fmla="*/ 7 h 28"/>
                <a:gd name="T26" fmla="*/ 50 w 50"/>
                <a:gd name="T27" fmla="*/ 3 h 28"/>
                <a:gd name="T28" fmla="*/ 47 w 50"/>
                <a:gd name="T29" fmla="*/ 0 h 28"/>
                <a:gd name="T30" fmla="*/ 38 w 50"/>
                <a:gd name="T31" fmla="*/ 0 h 28"/>
                <a:gd name="T32" fmla="*/ 38 w 50"/>
                <a:gd name="T33" fmla="*/ 0 h 28"/>
                <a:gd name="T34" fmla="*/ 29 w 50"/>
                <a:gd name="T35" fmla="*/ 0 h 28"/>
                <a:gd name="T36" fmla="*/ 20 w 50"/>
                <a:gd name="T37" fmla="*/ 3 h 28"/>
                <a:gd name="T38" fmla="*/ 11 w 50"/>
                <a:gd name="T39" fmla="*/ 7 h 28"/>
                <a:gd name="T40" fmla="*/ 4 w 50"/>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8">
                  <a:moveTo>
                    <a:pt x="4" y="14"/>
                  </a:moveTo>
                  <a:lnTo>
                    <a:pt x="4" y="14"/>
                  </a:lnTo>
                  <a:lnTo>
                    <a:pt x="0" y="19"/>
                  </a:lnTo>
                  <a:lnTo>
                    <a:pt x="0" y="23"/>
                  </a:lnTo>
                  <a:lnTo>
                    <a:pt x="2" y="25"/>
                  </a:lnTo>
                  <a:lnTo>
                    <a:pt x="11" y="28"/>
                  </a:lnTo>
                  <a:lnTo>
                    <a:pt x="20" y="25"/>
                  </a:lnTo>
                  <a:lnTo>
                    <a:pt x="29" y="23"/>
                  </a:lnTo>
                  <a:lnTo>
                    <a:pt x="38" y="19"/>
                  </a:lnTo>
                  <a:lnTo>
                    <a:pt x="45" y="12"/>
                  </a:lnTo>
                  <a:lnTo>
                    <a:pt x="50" y="7"/>
                  </a:lnTo>
                  <a:lnTo>
                    <a:pt x="50" y="3"/>
                  </a:lnTo>
                  <a:lnTo>
                    <a:pt x="47" y="0"/>
                  </a:lnTo>
                  <a:lnTo>
                    <a:pt x="38" y="0"/>
                  </a:lnTo>
                  <a:lnTo>
                    <a:pt x="29" y="0"/>
                  </a:lnTo>
                  <a:lnTo>
                    <a:pt x="20" y="3"/>
                  </a:lnTo>
                  <a:lnTo>
                    <a:pt x="11" y="7"/>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8" name="Freeform 955">
              <a:extLst>
                <a:ext uri="{FF2B5EF4-FFF2-40B4-BE49-F238E27FC236}">
                  <a16:creationId xmlns:a16="http://schemas.microsoft.com/office/drawing/2014/main" xmlns="" id="{1D8F0B28-4CF5-824D-ABA4-6CCD45493D90}"/>
                </a:ext>
              </a:extLst>
            </p:cNvPr>
            <p:cNvSpPr>
              <a:spLocks/>
            </p:cNvSpPr>
            <p:nvPr/>
          </p:nvSpPr>
          <p:spPr bwMode="auto">
            <a:xfrm>
              <a:off x="1963" y="3541"/>
              <a:ext cx="50" cy="28"/>
            </a:xfrm>
            <a:custGeom>
              <a:avLst/>
              <a:gdLst>
                <a:gd name="T0" fmla="*/ 2 w 50"/>
                <a:gd name="T1" fmla="*/ 14 h 28"/>
                <a:gd name="T2" fmla="*/ 2 w 50"/>
                <a:gd name="T3" fmla="*/ 14 h 28"/>
                <a:gd name="T4" fmla="*/ 0 w 50"/>
                <a:gd name="T5" fmla="*/ 19 h 28"/>
                <a:gd name="T6" fmla="*/ 0 w 50"/>
                <a:gd name="T7" fmla="*/ 23 h 28"/>
                <a:gd name="T8" fmla="*/ 2 w 50"/>
                <a:gd name="T9" fmla="*/ 28 h 28"/>
                <a:gd name="T10" fmla="*/ 9 w 50"/>
                <a:gd name="T11" fmla="*/ 28 h 28"/>
                <a:gd name="T12" fmla="*/ 9 w 50"/>
                <a:gd name="T13" fmla="*/ 28 h 28"/>
                <a:gd name="T14" fmla="*/ 20 w 50"/>
                <a:gd name="T15" fmla="*/ 25 h 28"/>
                <a:gd name="T16" fmla="*/ 29 w 50"/>
                <a:gd name="T17" fmla="*/ 23 h 28"/>
                <a:gd name="T18" fmla="*/ 38 w 50"/>
                <a:gd name="T19" fmla="*/ 19 h 28"/>
                <a:gd name="T20" fmla="*/ 47 w 50"/>
                <a:gd name="T21" fmla="*/ 14 h 28"/>
                <a:gd name="T22" fmla="*/ 47 w 50"/>
                <a:gd name="T23" fmla="*/ 14 h 28"/>
                <a:gd name="T24" fmla="*/ 50 w 50"/>
                <a:gd name="T25" fmla="*/ 7 h 28"/>
                <a:gd name="T26" fmla="*/ 50 w 50"/>
                <a:gd name="T27" fmla="*/ 3 h 28"/>
                <a:gd name="T28" fmla="*/ 47 w 50"/>
                <a:gd name="T29" fmla="*/ 0 h 28"/>
                <a:gd name="T30" fmla="*/ 41 w 50"/>
                <a:gd name="T31" fmla="*/ 0 h 28"/>
                <a:gd name="T32" fmla="*/ 41 w 50"/>
                <a:gd name="T33" fmla="*/ 0 h 28"/>
                <a:gd name="T34" fmla="*/ 29 w 50"/>
                <a:gd name="T35" fmla="*/ 0 h 28"/>
                <a:gd name="T36" fmla="*/ 20 w 50"/>
                <a:gd name="T37" fmla="*/ 5 h 28"/>
                <a:gd name="T38" fmla="*/ 11 w 50"/>
                <a:gd name="T39" fmla="*/ 9 h 28"/>
                <a:gd name="T40" fmla="*/ 2 w 50"/>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8">
                  <a:moveTo>
                    <a:pt x="2" y="14"/>
                  </a:moveTo>
                  <a:lnTo>
                    <a:pt x="2" y="14"/>
                  </a:lnTo>
                  <a:lnTo>
                    <a:pt x="0" y="19"/>
                  </a:lnTo>
                  <a:lnTo>
                    <a:pt x="0" y="23"/>
                  </a:lnTo>
                  <a:lnTo>
                    <a:pt x="2" y="28"/>
                  </a:lnTo>
                  <a:lnTo>
                    <a:pt x="9" y="28"/>
                  </a:lnTo>
                  <a:lnTo>
                    <a:pt x="20" y="25"/>
                  </a:lnTo>
                  <a:lnTo>
                    <a:pt x="29" y="23"/>
                  </a:lnTo>
                  <a:lnTo>
                    <a:pt x="38" y="19"/>
                  </a:lnTo>
                  <a:lnTo>
                    <a:pt x="47" y="14"/>
                  </a:lnTo>
                  <a:lnTo>
                    <a:pt x="50" y="7"/>
                  </a:lnTo>
                  <a:lnTo>
                    <a:pt x="50" y="3"/>
                  </a:lnTo>
                  <a:lnTo>
                    <a:pt x="47" y="0"/>
                  </a:lnTo>
                  <a:lnTo>
                    <a:pt x="41" y="0"/>
                  </a:lnTo>
                  <a:lnTo>
                    <a:pt x="29" y="0"/>
                  </a:lnTo>
                  <a:lnTo>
                    <a:pt x="20" y="5"/>
                  </a:lnTo>
                  <a:lnTo>
                    <a:pt x="11"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39" name="Freeform 956">
              <a:extLst>
                <a:ext uri="{FF2B5EF4-FFF2-40B4-BE49-F238E27FC236}">
                  <a16:creationId xmlns:a16="http://schemas.microsoft.com/office/drawing/2014/main" xmlns="" id="{D0BD464A-AE8F-EB48-B91F-2D03EC70F2DD}"/>
                </a:ext>
              </a:extLst>
            </p:cNvPr>
            <p:cNvSpPr>
              <a:spLocks/>
            </p:cNvSpPr>
            <p:nvPr/>
          </p:nvSpPr>
          <p:spPr bwMode="auto">
            <a:xfrm>
              <a:off x="1963" y="3541"/>
              <a:ext cx="50" cy="28"/>
            </a:xfrm>
            <a:custGeom>
              <a:avLst/>
              <a:gdLst>
                <a:gd name="T0" fmla="*/ 2 w 50"/>
                <a:gd name="T1" fmla="*/ 14 h 28"/>
                <a:gd name="T2" fmla="*/ 2 w 50"/>
                <a:gd name="T3" fmla="*/ 14 h 28"/>
                <a:gd name="T4" fmla="*/ 0 w 50"/>
                <a:gd name="T5" fmla="*/ 19 h 28"/>
                <a:gd name="T6" fmla="*/ 0 w 50"/>
                <a:gd name="T7" fmla="*/ 23 h 28"/>
                <a:gd name="T8" fmla="*/ 2 w 50"/>
                <a:gd name="T9" fmla="*/ 28 h 28"/>
                <a:gd name="T10" fmla="*/ 9 w 50"/>
                <a:gd name="T11" fmla="*/ 28 h 28"/>
                <a:gd name="T12" fmla="*/ 9 w 50"/>
                <a:gd name="T13" fmla="*/ 28 h 28"/>
                <a:gd name="T14" fmla="*/ 20 w 50"/>
                <a:gd name="T15" fmla="*/ 25 h 28"/>
                <a:gd name="T16" fmla="*/ 29 w 50"/>
                <a:gd name="T17" fmla="*/ 23 h 28"/>
                <a:gd name="T18" fmla="*/ 38 w 50"/>
                <a:gd name="T19" fmla="*/ 19 h 28"/>
                <a:gd name="T20" fmla="*/ 47 w 50"/>
                <a:gd name="T21" fmla="*/ 14 h 28"/>
                <a:gd name="T22" fmla="*/ 47 w 50"/>
                <a:gd name="T23" fmla="*/ 14 h 28"/>
                <a:gd name="T24" fmla="*/ 50 w 50"/>
                <a:gd name="T25" fmla="*/ 7 h 28"/>
                <a:gd name="T26" fmla="*/ 50 w 50"/>
                <a:gd name="T27" fmla="*/ 3 h 28"/>
                <a:gd name="T28" fmla="*/ 47 w 50"/>
                <a:gd name="T29" fmla="*/ 0 h 28"/>
                <a:gd name="T30" fmla="*/ 41 w 50"/>
                <a:gd name="T31" fmla="*/ 0 h 28"/>
                <a:gd name="T32" fmla="*/ 41 w 50"/>
                <a:gd name="T33" fmla="*/ 0 h 28"/>
                <a:gd name="T34" fmla="*/ 29 w 50"/>
                <a:gd name="T35" fmla="*/ 0 h 28"/>
                <a:gd name="T36" fmla="*/ 20 w 50"/>
                <a:gd name="T37" fmla="*/ 5 h 28"/>
                <a:gd name="T38" fmla="*/ 11 w 50"/>
                <a:gd name="T39" fmla="*/ 9 h 28"/>
                <a:gd name="T40" fmla="*/ 2 w 50"/>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8">
                  <a:moveTo>
                    <a:pt x="2" y="14"/>
                  </a:moveTo>
                  <a:lnTo>
                    <a:pt x="2" y="14"/>
                  </a:lnTo>
                  <a:lnTo>
                    <a:pt x="0" y="19"/>
                  </a:lnTo>
                  <a:lnTo>
                    <a:pt x="0" y="23"/>
                  </a:lnTo>
                  <a:lnTo>
                    <a:pt x="2" y="28"/>
                  </a:lnTo>
                  <a:lnTo>
                    <a:pt x="9" y="28"/>
                  </a:lnTo>
                  <a:lnTo>
                    <a:pt x="20" y="25"/>
                  </a:lnTo>
                  <a:lnTo>
                    <a:pt x="29" y="23"/>
                  </a:lnTo>
                  <a:lnTo>
                    <a:pt x="38" y="19"/>
                  </a:lnTo>
                  <a:lnTo>
                    <a:pt x="47" y="14"/>
                  </a:lnTo>
                  <a:lnTo>
                    <a:pt x="50" y="7"/>
                  </a:lnTo>
                  <a:lnTo>
                    <a:pt x="50" y="3"/>
                  </a:lnTo>
                  <a:lnTo>
                    <a:pt x="47" y="0"/>
                  </a:lnTo>
                  <a:lnTo>
                    <a:pt x="41" y="0"/>
                  </a:lnTo>
                  <a:lnTo>
                    <a:pt x="29" y="0"/>
                  </a:lnTo>
                  <a:lnTo>
                    <a:pt x="20" y="5"/>
                  </a:lnTo>
                  <a:lnTo>
                    <a:pt x="11"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0" name="Freeform 957">
              <a:extLst>
                <a:ext uri="{FF2B5EF4-FFF2-40B4-BE49-F238E27FC236}">
                  <a16:creationId xmlns:a16="http://schemas.microsoft.com/office/drawing/2014/main" xmlns="" id="{4B10EAE6-1220-9E45-B7DD-5EB3BE03C439}"/>
                </a:ext>
              </a:extLst>
            </p:cNvPr>
            <p:cNvSpPr>
              <a:spLocks/>
            </p:cNvSpPr>
            <p:nvPr/>
          </p:nvSpPr>
          <p:spPr bwMode="auto">
            <a:xfrm>
              <a:off x="1918" y="3541"/>
              <a:ext cx="52" cy="28"/>
            </a:xfrm>
            <a:custGeom>
              <a:avLst/>
              <a:gdLst>
                <a:gd name="T0" fmla="*/ 5 w 52"/>
                <a:gd name="T1" fmla="*/ 14 h 28"/>
                <a:gd name="T2" fmla="*/ 5 w 52"/>
                <a:gd name="T3" fmla="*/ 14 h 28"/>
                <a:gd name="T4" fmla="*/ 0 w 52"/>
                <a:gd name="T5" fmla="*/ 21 h 28"/>
                <a:gd name="T6" fmla="*/ 0 w 52"/>
                <a:gd name="T7" fmla="*/ 25 h 28"/>
                <a:gd name="T8" fmla="*/ 5 w 52"/>
                <a:gd name="T9" fmla="*/ 28 h 28"/>
                <a:gd name="T10" fmla="*/ 11 w 52"/>
                <a:gd name="T11" fmla="*/ 28 h 28"/>
                <a:gd name="T12" fmla="*/ 11 w 52"/>
                <a:gd name="T13" fmla="*/ 28 h 28"/>
                <a:gd name="T14" fmla="*/ 20 w 52"/>
                <a:gd name="T15" fmla="*/ 28 h 28"/>
                <a:gd name="T16" fmla="*/ 32 w 52"/>
                <a:gd name="T17" fmla="*/ 23 h 28"/>
                <a:gd name="T18" fmla="*/ 41 w 52"/>
                <a:gd name="T19" fmla="*/ 19 h 28"/>
                <a:gd name="T20" fmla="*/ 47 w 52"/>
                <a:gd name="T21" fmla="*/ 14 h 28"/>
                <a:gd name="T22" fmla="*/ 47 w 52"/>
                <a:gd name="T23" fmla="*/ 14 h 28"/>
                <a:gd name="T24" fmla="*/ 52 w 52"/>
                <a:gd name="T25" fmla="*/ 9 h 28"/>
                <a:gd name="T26" fmla="*/ 52 w 52"/>
                <a:gd name="T27" fmla="*/ 5 h 28"/>
                <a:gd name="T28" fmla="*/ 50 w 52"/>
                <a:gd name="T29" fmla="*/ 0 h 28"/>
                <a:gd name="T30" fmla="*/ 43 w 52"/>
                <a:gd name="T31" fmla="*/ 0 h 28"/>
                <a:gd name="T32" fmla="*/ 43 w 52"/>
                <a:gd name="T33" fmla="*/ 0 h 28"/>
                <a:gd name="T34" fmla="*/ 32 w 52"/>
                <a:gd name="T35" fmla="*/ 3 h 28"/>
                <a:gd name="T36" fmla="*/ 23 w 52"/>
                <a:gd name="T37" fmla="*/ 5 h 28"/>
                <a:gd name="T38" fmla="*/ 14 w 52"/>
                <a:gd name="T39" fmla="*/ 9 h 28"/>
                <a:gd name="T40" fmla="*/ 5 w 52"/>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8">
                  <a:moveTo>
                    <a:pt x="5" y="14"/>
                  </a:moveTo>
                  <a:lnTo>
                    <a:pt x="5" y="14"/>
                  </a:lnTo>
                  <a:lnTo>
                    <a:pt x="0" y="21"/>
                  </a:lnTo>
                  <a:lnTo>
                    <a:pt x="0" y="25"/>
                  </a:lnTo>
                  <a:lnTo>
                    <a:pt x="5" y="28"/>
                  </a:lnTo>
                  <a:lnTo>
                    <a:pt x="11" y="28"/>
                  </a:lnTo>
                  <a:lnTo>
                    <a:pt x="20" y="28"/>
                  </a:lnTo>
                  <a:lnTo>
                    <a:pt x="32" y="23"/>
                  </a:lnTo>
                  <a:lnTo>
                    <a:pt x="41" y="19"/>
                  </a:lnTo>
                  <a:lnTo>
                    <a:pt x="47" y="14"/>
                  </a:lnTo>
                  <a:lnTo>
                    <a:pt x="52" y="9"/>
                  </a:lnTo>
                  <a:lnTo>
                    <a:pt x="52" y="5"/>
                  </a:lnTo>
                  <a:lnTo>
                    <a:pt x="50" y="0"/>
                  </a:lnTo>
                  <a:lnTo>
                    <a:pt x="43" y="0"/>
                  </a:lnTo>
                  <a:lnTo>
                    <a:pt x="32" y="3"/>
                  </a:lnTo>
                  <a:lnTo>
                    <a:pt x="23"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1" name="Freeform 958">
              <a:extLst>
                <a:ext uri="{FF2B5EF4-FFF2-40B4-BE49-F238E27FC236}">
                  <a16:creationId xmlns:a16="http://schemas.microsoft.com/office/drawing/2014/main" xmlns="" id="{F29E29E9-F33E-CB43-972B-2CCB54CB44A2}"/>
                </a:ext>
              </a:extLst>
            </p:cNvPr>
            <p:cNvSpPr>
              <a:spLocks/>
            </p:cNvSpPr>
            <p:nvPr/>
          </p:nvSpPr>
          <p:spPr bwMode="auto">
            <a:xfrm>
              <a:off x="1918" y="3541"/>
              <a:ext cx="52" cy="28"/>
            </a:xfrm>
            <a:custGeom>
              <a:avLst/>
              <a:gdLst>
                <a:gd name="T0" fmla="*/ 5 w 52"/>
                <a:gd name="T1" fmla="*/ 14 h 28"/>
                <a:gd name="T2" fmla="*/ 5 w 52"/>
                <a:gd name="T3" fmla="*/ 14 h 28"/>
                <a:gd name="T4" fmla="*/ 0 w 52"/>
                <a:gd name="T5" fmla="*/ 21 h 28"/>
                <a:gd name="T6" fmla="*/ 0 w 52"/>
                <a:gd name="T7" fmla="*/ 25 h 28"/>
                <a:gd name="T8" fmla="*/ 5 w 52"/>
                <a:gd name="T9" fmla="*/ 28 h 28"/>
                <a:gd name="T10" fmla="*/ 11 w 52"/>
                <a:gd name="T11" fmla="*/ 28 h 28"/>
                <a:gd name="T12" fmla="*/ 11 w 52"/>
                <a:gd name="T13" fmla="*/ 28 h 28"/>
                <a:gd name="T14" fmla="*/ 20 w 52"/>
                <a:gd name="T15" fmla="*/ 28 h 28"/>
                <a:gd name="T16" fmla="*/ 32 w 52"/>
                <a:gd name="T17" fmla="*/ 23 h 28"/>
                <a:gd name="T18" fmla="*/ 41 w 52"/>
                <a:gd name="T19" fmla="*/ 19 h 28"/>
                <a:gd name="T20" fmla="*/ 47 w 52"/>
                <a:gd name="T21" fmla="*/ 14 h 28"/>
                <a:gd name="T22" fmla="*/ 47 w 52"/>
                <a:gd name="T23" fmla="*/ 14 h 28"/>
                <a:gd name="T24" fmla="*/ 52 w 52"/>
                <a:gd name="T25" fmla="*/ 9 h 28"/>
                <a:gd name="T26" fmla="*/ 52 w 52"/>
                <a:gd name="T27" fmla="*/ 5 h 28"/>
                <a:gd name="T28" fmla="*/ 50 w 52"/>
                <a:gd name="T29" fmla="*/ 0 h 28"/>
                <a:gd name="T30" fmla="*/ 43 w 52"/>
                <a:gd name="T31" fmla="*/ 0 h 28"/>
                <a:gd name="T32" fmla="*/ 43 w 52"/>
                <a:gd name="T33" fmla="*/ 0 h 28"/>
                <a:gd name="T34" fmla="*/ 32 w 52"/>
                <a:gd name="T35" fmla="*/ 3 h 28"/>
                <a:gd name="T36" fmla="*/ 23 w 52"/>
                <a:gd name="T37" fmla="*/ 5 h 28"/>
                <a:gd name="T38" fmla="*/ 14 w 52"/>
                <a:gd name="T39" fmla="*/ 9 h 28"/>
                <a:gd name="T40" fmla="*/ 5 w 52"/>
                <a:gd name="T41" fmla="*/ 14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8">
                  <a:moveTo>
                    <a:pt x="5" y="14"/>
                  </a:moveTo>
                  <a:lnTo>
                    <a:pt x="5" y="14"/>
                  </a:lnTo>
                  <a:lnTo>
                    <a:pt x="0" y="21"/>
                  </a:lnTo>
                  <a:lnTo>
                    <a:pt x="0" y="25"/>
                  </a:lnTo>
                  <a:lnTo>
                    <a:pt x="5" y="28"/>
                  </a:lnTo>
                  <a:lnTo>
                    <a:pt x="11" y="28"/>
                  </a:lnTo>
                  <a:lnTo>
                    <a:pt x="20" y="28"/>
                  </a:lnTo>
                  <a:lnTo>
                    <a:pt x="32" y="23"/>
                  </a:lnTo>
                  <a:lnTo>
                    <a:pt x="41" y="19"/>
                  </a:lnTo>
                  <a:lnTo>
                    <a:pt x="47" y="14"/>
                  </a:lnTo>
                  <a:lnTo>
                    <a:pt x="52" y="9"/>
                  </a:lnTo>
                  <a:lnTo>
                    <a:pt x="52" y="5"/>
                  </a:lnTo>
                  <a:lnTo>
                    <a:pt x="50" y="0"/>
                  </a:lnTo>
                  <a:lnTo>
                    <a:pt x="43" y="0"/>
                  </a:lnTo>
                  <a:lnTo>
                    <a:pt x="32" y="3"/>
                  </a:lnTo>
                  <a:lnTo>
                    <a:pt x="23"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2" name="Freeform 959">
              <a:extLst>
                <a:ext uri="{FF2B5EF4-FFF2-40B4-BE49-F238E27FC236}">
                  <a16:creationId xmlns:a16="http://schemas.microsoft.com/office/drawing/2014/main" xmlns="" id="{E57F306C-BFB0-DC49-B91C-F2F41168ACC9}"/>
                </a:ext>
              </a:extLst>
            </p:cNvPr>
            <p:cNvSpPr>
              <a:spLocks/>
            </p:cNvSpPr>
            <p:nvPr/>
          </p:nvSpPr>
          <p:spPr bwMode="auto">
            <a:xfrm>
              <a:off x="1873" y="3541"/>
              <a:ext cx="54" cy="28"/>
            </a:xfrm>
            <a:custGeom>
              <a:avLst/>
              <a:gdLst>
                <a:gd name="T0" fmla="*/ 7 w 54"/>
                <a:gd name="T1" fmla="*/ 16 h 28"/>
                <a:gd name="T2" fmla="*/ 7 w 54"/>
                <a:gd name="T3" fmla="*/ 16 h 28"/>
                <a:gd name="T4" fmla="*/ 2 w 54"/>
                <a:gd name="T5" fmla="*/ 21 h 28"/>
                <a:gd name="T6" fmla="*/ 0 w 54"/>
                <a:gd name="T7" fmla="*/ 25 h 28"/>
                <a:gd name="T8" fmla="*/ 5 w 54"/>
                <a:gd name="T9" fmla="*/ 28 h 28"/>
                <a:gd name="T10" fmla="*/ 11 w 54"/>
                <a:gd name="T11" fmla="*/ 28 h 28"/>
                <a:gd name="T12" fmla="*/ 11 w 54"/>
                <a:gd name="T13" fmla="*/ 28 h 28"/>
                <a:gd name="T14" fmla="*/ 23 w 54"/>
                <a:gd name="T15" fmla="*/ 28 h 28"/>
                <a:gd name="T16" fmla="*/ 32 w 54"/>
                <a:gd name="T17" fmla="*/ 25 h 28"/>
                <a:gd name="T18" fmla="*/ 43 w 54"/>
                <a:gd name="T19" fmla="*/ 21 h 28"/>
                <a:gd name="T20" fmla="*/ 50 w 54"/>
                <a:gd name="T21" fmla="*/ 14 h 28"/>
                <a:gd name="T22" fmla="*/ 50 w 54"/>
                <a:gd name="T23" fmla="*/ 14 h 28"/>
                <a:gd name="T24" fmla="*/ 54 w 54"/>
                <a:gd name="T25" fmla="*/ 9 h 28"/>
                <a:gd name="T26" fmla="*/ 54 w 54"/>
                <a:gd name="T27" fmla="*/ 5 h 28"/>
                <a:gd name="T28" fmla="*/ 50 w 54"/>
                <a:gd name="T29" fmla="*/ 3 h 28"/>
                <a:gd name="T30" fmla="*/ 43 w 54"/>
                <a:gd name="T31" fmla="*/ 0 h 28"/>
                <a:gd name="T32" fmla="*/ 43 w 54"/>
                <a:gd name="T33" fmla="*/ 0 h 28"/>
                <a:gd name="T34" fmla="*/ 34 w 54"/>
                <a:gd name="T35" fmla="*/ 3 h 28"/>
                <a:gd name="T36" fmla="*/ 23 w 54"/>
                <a:gd name="T37" fmla="*/ 5 h 28"/>
                <a:gd name="T38" fmla="*/ 14 w 54"/>
                <a:gd name="T39" fmla="*/ 9 h 28"/>
                <a:gd name="T40" fmla="*/ 7 w 54"/>
                <a:gd name="T41" fmla="*/ 16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8">
                  <a:moveTo>
                    <a:pt x="7" y="16"/>
                  </a:moveTo>
                  <a:lnTo>
                    <a:pt x="7" y="16"/>
                  </a:lnTo>
                  <a:lnTo>
                    <a:pt x="2" y="21"/>
                  </a:lnTo>
                  <a:lnTo>
                    <a:pt x="0" y="25"/>
                  </a:lnTo>
                  <a:lnTo>
                    <a:pt x="5" y="28"/>
                  </a:lnTo>
                  <a:lnTo>
                    <a:pt x="11" y="28"/>
                  </a:lnTo>
                  <a:lnTo>
                    <a:pt x="23" y="28"/>
                  </a:lnTo>
                  <a:lnTo>
                    <a:pt x="32" y="25"/>
                  </a:lnTo>
                  <a:lnTo>
                    <a:pt x="43" y="21"/>
                  </a:lnTo>
                  <a:lnTo>
                    <a:pt x="50" y="14"/>
                  </a:lnTo>
                  <a:lnTo>
                    <a:pt x="54" y="9"/>
                  </a:lnTo>
                  <a:lnTo>
                    <a:pt x="54" y="5"/>
                  </a:lnTo>
                  <a:lnTo>
                    <a:pt x="50" y="3"/>
                  </a:lnTo>
                  <a:lnTo>
                    <a:pt x="43" y="0"/>
                  </a:lnTo>
                  <a:lnTo>
                    <a:pt x="34" y="3"/>
                  </a:lnTo>
                  <a:lnTo>
                    <a:pt x="23" y="5"/>
                  </a:lnTo>
                  <a:lnTo>
                    <a:pt x="14" y="9"/>
                  </a:lnTo>
                  <a:lnTo>
                    <a:pt x="7"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3" name="Freeform 960">
              <a:extLst>
                <a:ext uri="{FF2B5EF4-FFF2-40B4-BE49-F238E27FC236}">
                  <a16:creationId xmlns:a16="http://schemas.microsoft.com/office/drawing/2014/main" xmlns="" id="{DE13AFCE-39AA-414C-A899-3947EA1C8436}"/>
                </a:ext>
              </a:extLst>
            </p:cNvPr>
            <p:cNvSpPr>
              <a:spLocks/>
            </p:cNvSpPr>
            <p:nvPr/>
          </p:nvSpPr>
          <p:spPr bwMode="auto">
            <a:xfrm>
              <a:off x="1873" y="3541"/>
              <a:ext cx="54" cy="28"/>
            </a:xfrm>
            <a:custGeom>
              <a:avLst/>
              <a:gdLst>
                <a:gd name="T0" fmla="*/ 7 w 54"/>
                <a:gd name="T1" fmla="*/ 16 h 28"/>
                <a:gd name="T2" fmla="*/ 7 w 54"/>
                <a:gd name="T3" fmla="*/ 16 h 28"/>
                <a:gd name="T4" fmla="*/ 2 w 54"/>
                <a:gd name="T5" fmla="*/ 21 h 28"/>
                <a:gd name="T6" fmla="*/ 0 w 54"/>
                <a:gd name="T7" fmla="*/ 25 h 28"/>
                <a:gd name="T8" fmla="*/ 5 w 54"/>
                <a:gd name="T9" fmla="*/ 28 h 28"/>
                <a:gd name="T10" fmla="*/ 11 w 54"/>
                <a:gd name="T11" fmla="*/ 28 h 28"/>
                <a:gd name="T12" fmla="*/ 11 w 54"/>
                <a:gd name="T13" fmla="*/ 28 h 28"/>
                <a:gd name="T14" fmla="*/ 23 w 54"/>
                <a:gd name="T15" fmla="*/ 28 h 28"/>
                <a:gd name="T16" fmla="*/ 32 w 54"/>
                <a:gd name="T17" fmla="*/ 25 h 28"/>
                <a:gd name="T18" fmla="*/ 43 w 54"/>
                <a:gd name="T19" fmla="*/ 21 h 28"/>
                <a:gd name="T20" fmla="*/ 50 w 54"/>
                <a:gd name="T21" fmla="*/ 14 h 28"/>
                <a:gd name="T22" fmla="*/ 50 w 54"/>
                <a:gd name="T23" fmla="*/ 14 h 28"/>
                <a:gd name="T24" fmla="*/ 54 w 54"/>
                <a:gd name="T25" fmla="*/ 9 h 28"/>
                <a:gd name="T26" fmla="*/ 54 w 54"/>
                <a:gd name="T27" fmla="*/ 5 h 28"/>
                <a:gd name="T28" fmla="*/ 50 w 54"/>
                <a:gd name="T29" fmla="*/ 3 h 28"/>
                <a:gd name="T30" fmla="*/ 43 w 54"/>
                <a:gd name="T31" fmla="*/ 0 h 28"/>
                <a:gd name="T32" fmla="*/ 43 w 54"/>
                <a:gd name="T33" fmla="*/ 0 h 28"/>
                <a:gd name="T34" fmla="*/ 34 w 54"/>
                <a:gd name="T35" fmla="*/ 3 h 28"/>
                <a:gd name="T36" fmla="*/ 23 w 54"/>
                <a:gd name="T37" fmla="*/ 5 h 28"/>
                <a:gd name="T38" fmla="*/ 14 w 54"/>
                <a:gd name="T39" fmla="*/ 9 h 28"/>
                <a:gd name="T40" fmla="*/ 7 w 54"/>
                <a:gd name="T41" fmla="*/ 16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8">
                  <a:moveTo>
                    <a:pt x="7" y="16"/>
                  </a:moveTo>
                  <a:lnTo>
                    <a:pt x="7" y="16"/>
                  </a:lnTo>
                  <a:lnTo>
                    <a:pt x="2" y="21"/>
                  </a:lnTo>
                  <a:lnTo>
                    <a:pt x="0" y="25"/>
                  </a:lnTo>
                  <a:lnTo>
                    <a:pt x="5" y="28"/>
                  </a:lnTo>
                  <a:lnTo>
                    <a:pt x="11" y="28"/>
                  </a:lnTo>
                  <a:lnTo>
                    <a:pt x="23" y="28"/>
                  </a:lnTo>
                  <a:lnTo>
                    <a:pt x="32" y="25"/>
                  </a:lnTo>
                  <a:lnTo>
                    <a:pt x="43" y="21"/>
                  </a:lnTo>
                  <a:lnTo>
                    <a:pt x="50" y="14"/>
                  </a:lnTo>
                  <a:lnTo>
                    <a:pt x="54" y="9"/>
                  </a:lnTo>
                  <a:lnTo>
                    <a:pt x="54" y="5"/>
                  </a:lnTo>
                  <a:lnTo>
                    <a:pt x="50" y="3"/>
                  </a:lnTo>
                  <a:lnTo>
                    <a:pt x="43" y="0"/>
                  </a:lnTo>
                  <a:lnTo>
                    <a:pt x="34" y="3"/>
                  </a:lnTo>
                  <a:lnTo>
                    <a:pt x="23" y="5"/>
                  </a:lnTo>
                  <a:lnTo>
                    <a:pt x="14" y="9"/>
                  </a:lnTo>
                  <a:lnTo>
                    <a:pt x="7"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4" name="Freeform 961">
              <a:extLst>
                <a:ext uri="{FF2B5EF4-FFF2-40B4-BE49-F238E27FC236}">
                  <a16:creationId xmlns:a16="http://schemas.microsoft.com/office/drawing/2014/main" xmlns="" id="{6DD3D7B0-768C-854C-9F6F-87334901CF1C}"/>
                </a:ext>
              </a:extLst>
            </p:cNvPr>
            <p:cNvSpPr>
              <a:spLocks/>
            </p:cNvSpPr>
            <p:nvPr/>
          </p:nvSpPr>
          <p:spPr bwMode="auto">
            <a:xfrm>
              <a:off x="1830" y="3544"/>
              <a:ext cx="54" cy="27"/>
            </a:xfrm>
            <a:custGeom>
              <a:avLst/>
              <a:gdLst>
                <a:gd name="T0" fmla="*/ 5 w 54"/>
                <a:gd name="T1" fmla="*/ 13 h 27"/>
                <a:gd name="T2" fmla="*/ 5 w 54"/>
                <a:gd name="T3" fmla="*/ 13 h 27"/>
                <a:gd name="T4" fmla="*/ 0 w 54"/>
                <a:gd name="T5" fmla="*/ 18 h 27"/>
                <a:gd name="T6" fmla="*/ 0 w 54"/>
                <a:gd name="T7" fmla="*/ 22 h 27"/>
                <a:gd name="T8" fmla="*/ 3 w 54"/>
                <a:gd name="T9" fmla="*/ 25 h 27"/>
                <a:gd name="T10" fmla="*/ 9 w 54"/>
                <a:gd name="T11" fmla="*/ 27 h 27"/>
                <a:gd name="T12" fmla="*/ 9 w 54"/>
                <a:gd name="T13" fmla="*/ 27 h 27"/>
                <a:gd name="T14" fmla="*/ 21 w 54"/>
                <a:gd name="T15" fmla="*/ 25 h 27"/>
                <a:gd name="T16" fmla="*/ 32 w 54"/>
                <a:gd name="T17" fmla="*/ 22 h 27"/>
                <a:gd name="T18" fmla="*/ 41 w 54"/>
                <a:gd name="T19" fmla="*/ 18 h 27"/>
                <a:gd name="T20" fmla="*/ 48 w 54"/>
                <a:gd name="T21" fmla="*/ 13 h 27"/>
                <a:gd name="T22" fmla="*/ 48 w 54"/>
                <a:gd name="T23" fmla="*/ 13 h 27"/>
                <a:gd name="T24" fmla="*/ 52 w 54"/>
                <a:gd name="T25" fmla="*/ 6 h 27"/>
                <a:gd name="T26" fmla="*/ 54 w 54"/>
                <a:gd name="T27" fmla="*/ 2 h 27"/>
                <a:gd name="T28" fmla="*/ 50 w 54"/>
                <a:gd name="T29" fmla="*/ 0 h 27"/>
                <a:gd name="T30" fmla="*/ 43 w 54"/>
                <a:gd name="T31" fmla="*/ 0 h 27"/>
                <a:gd name="T32" fmla="*/ 43 w 54"/>
                <a:gd name="T33" fmla="*/ 0 h 27"/>
                <a:gd name="T34" fmla="*/ 32 w 54"/>
                <a:gd name="T35" fmla="*/ 0 h 27"/>
                <a:gd name="T36" fmla="*/ 23 w 54"/>
                <a:gd name="T37" fmla="*/ 2 h 27"/>
                <a:gd name="T38" fmla="*/ 12 w 54"/>
                <a:gd name="T39" fmla="*/ 6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18"/>
                  </a:lnTo>
                  <a:lnTo>
                    <a:pt x="0" y="22"/>
                  </a:lnTo>
                  <a:lnTo>
                    <a:pt x="3" y="25"/>
                  </a:lnTo>
                  <a:lnTo>
                    <a:pt x="9" y="27"/>
                  </a:lnTo>
                  <a:lnTo>
                    <a:pt x="21" y="25"/>
                  </a:lnTo>
                  <a:lnTo>
                    <a:pt x="32" y="22"/>
                  </a:lnTo>
                  <a:lnTo>
                    <a:pt x="41" y="18"/>
                  </a:lnTo>
                  <a:lnTo>
                    <a:pt x="48" y="13"/>
                  </a:lnTo>
                  <a:lnTo>
                    <a:pt x="52" y="6"/>
                  </a:lnTo>
                  <a:lnTo>
                    <a:pt x="54" y="2"/>
                  </a:lnTo>
                  <a:lnTo>
                    <a:pt x="50" y="0"/>
                  </a:lnTo>
                  <a:lnTo>
                    <a:pt x="43" y="0"/>
                  </a:lnTo>
                  <a:lnTo>
                    <a:pt x="32" y="0"/>
                  </a:lnTo>
                  <a:lnTo>
                    <a:pt x="23" y="2"/>
                  </a:lnTo>
                  <a:lnTo>
                    <a:pt x="12" y="6"/>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5" name="Freeform 962">
              <a:extLst>
                <a:ext uri="{FF2B5EF4-FFF2-40B4-BE49-F238E27FC236}">
                  <a16:creationId xmlns:a16="http://schemas.microsoft.com/office/drawing/2014/main" xmlns="" id="{2C840AB0-8AF6-A04E-A76D-CC6F08816E3C}"/>
                </a:ext>
              </a:extLst>
            </p:cNvPr>
            <p:cNvSpPr>
              <a:spLocks/>
            </p:cNvSpPr>
            <p:nvPr/>
          </p:nvSpPr>
          <p:spPr bwMode="auto">
            <a:xfrm>
              <a:off x="1830" y="3544"/>
              <a:ext cx="54" cy="27"/>
            </a:xfrm>
            <a:custGeom>
              <a:avLst/>
              <a:gdLst>
                <a:gd name="T0" fmla="*/ 5 w 54"/>
                <a:gd name="T1" fmla="*/ 13 h 27"/>
                <a:gd name="T2" fmla="*/ 5 w 54"/>
                <a:gd name="T3" fmla="*/ 13 h 27"/>
                <a:gd name="T4" fmla="*/ 0 w 54"/>
                <a:gd name="T5" fmla="*/ 18 h 27"/>
                <a:gd name="T6" fmla="*/ 0 w 54"/>
                <a:gd name="T7" fmla="*/ 22 h 27"/>
                <a:gd name="T8" fmla="*/ 3 w 54"/>
                <a:gd name="T9" fmla="*/ 25 h 27"/>
                <a:gd name="T10" fmla="*/ 9 w 54"/>
                <a:gd name="T11" fmla="*/ 27 h 27"/>
                <a:gd name="T12" fmla="*/ 9 w 54"/>
                <a:gd name="T13" fmla="*/ 27 h 27"/>
                <a:gd name="T14" fmla="*/ 21 w 54"/>
                <a:gd name="T15" fmla="*/ 25 h 27"/>
                <a:gd name="T16" fmla="*/ 32 w 54"/>
                <a:gd name="T17" fmla="*/ 22 h 27"/>
                <a:gd name="T18" fmla="*/ 41 w 54"/>
                <a:gd name="T19" fmla="*/ 18 h 27"/>
                <a:gd name="T20" fmla="*/ 48 w 54"/>
                <a:gd name="T21" fmla="*/ 13 h 27"/>
                <a:gd name="T22" fmla="*/ 48 w 54"/>
                <a:gd name="T23" fmla="*/ 13 h 27"/>
                <a:gd name="T24" fmla="*/ 52 w 54"/>
                <a:gd name="T25" fmla="*/ 6 h 27"/>
                <a:gd name="T26" fmla="*/ 54 w 54"/>
                <a:gd name="T27" fmla="*/ 2 h 27"/>
                <a:gd name="T28" fmla="*/ 50 w 54"/>
                <a:gd name="T29" fmla="*/ 0 h 27"/>
                <a:gd name="T30" fmla="*/ 43 w 54"/>
                <a:gd name="T31" fmla="*/ 0 h 27"/>
                <a:gd name="T32" fmla="*/ 43 w 54"/>
                <a:gd name="T33" fmla="*/ 0 h 27"/>
                <a:gd name="T34" fmla="*/ 32 w 54"/>
                <a:gd name="T35" fmla="*/ 0 h 27"/>
                <a:gd name="T36" fmla="*/ 23 w 54"/>
                <a:gd name="T37" fmla="*/ 2 h 27"/>
                <a:gd name="T38" fmla="*/ 12 w 54"/>
                <a:gd name="T39" fmla="*/ 6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18"/>
                  </a:lnTo>
                  <a:lnTo>
                    <a:pt x="0" y="22"/>
                  </a:lnTo>
                  <a:lnTo>
                    <a:pt x="3" y="25"/>
                  </a:lnTo>
                  <a:lnTo>
                    <a:pt x="9" y="27"/>
                  </a:lnTo>
                  <a:lnTo>
                    <a:pt x="21" y="25"/>
                  </a:lnTo>
                  <a:lnTo>
                    <a:pt x="32" y="22"/>
                  </a:lnTo>
                  <a:lnTo>
                    <a:pt x="41" y="18"/>
                  </a:lnTo>
                  <a:lnTo>
                    <a:pt x="48" y="13"/>
                  </a:lnTo>
                  <a:lnTo>
                    <a:pt x="52" y="6"/>
                  </a:lnTo>
                  <a:lnTo>
                    <a:pt x="54" y="2"/>
                  </a:lnTo>
                  <a:lnTo>
                    <a:pt x="50" y="0"/>
                  </a:lnTo>
                  <a:lnTo>
                    <a:pt x="43" y="0"/>
                  </a:lnTo>
                  <a:lnTo>
                    <a:pt x="32" y="0"/>
                  </a:lnTo>
                  <a:lnTo>
                    <a:pt x="23" y="2"/>
                  </a:lnTo>
                  <a:lnTo>
                    <a:pt x="12" y="6"/>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6" name="Freeform 963">
              <a:extLst>
                <a:ext uri="{FF2B5EF4-FFF2-40B4-BE49-F238E27FC236}">
                  <a16:creationId xmlns:a16="http://schemas.microsoft.com/office/drawing/2014/main" xmlns="" id="{63B56D9B-A1BA-6F43-BE6E-7E695E241005}"/>
                </a:ext>
              </a:extLst>
            </p:cNvPr>
            <p:cNvSpPr>
              <a:spLocks/>
            </p:cNvSpPr>
            <p:nvPr/>
          </p:nvSpPr>
          <p:spPr bwMode="auto">
            <a:xfrm>
              <a:off x="1783" y="3544"/>
              <a:ext cx="56" cy="27"/>
            </a:xfrm>
            <a:custGeom>
              <a:avLst/>
              <a:gdLst>
                <a:gd name="T0" fmla="*/ 7 w 56"/>
                <a:gd name="T1" fmla="*/ 13 h 27"/>
                <a:gd name="T2" fmla="*/ 7 w 56"/>
                <a:gd name="T3" fmla="*/ 13 h 27"/>
                <a:gd name="T4" fmla="*/ 2 w 56"/>
                <a:gd name="T5" fmla="*/ 18 h 27"/>
                <a:gd name="T6" fmla="*/ 0 w 56"/>
                <a:gd name="T7" fmla="*/ 22 h 27"/>
                <a:gd name="T8" fmla="*/ 5 w 56"/>
                <a:gd name="T9" fmla="*/ 27 h 27"/>
                <a:gd name="T10" fmla="*/ 11 w 56"/>
                <a:gd name="T11" fmla="*/ 27 h 27"/>
                <a:gd name="T12" fmla="*/ 11 w 56"/>
                <a:gd name="T13" fmla="*/ 27 h 27"/>
                <a:gd name="T14" fmla="*/ 23 w 56"/>
                <a:gd name="T15" fmla="*/ 25 h 27"/>
                <a:gd name="T16" fmla="*/ 34 w 56"/>
                <a:gd name="T17" fmla="*/ 22 h 27"/>
                <a:gd name="T18" fmla="*/ 43 w 56"/>
                <a:gd name="T19" fmla="*/ 18 h 27"/>
                <a:gd name="T20" fmla="*/ 52 w 56"/>
                <a:gd name="T21" fmla="*/ 13 h 27"/>
                <a:gd name="T22" fmla="*/ 52 w 56"/>
                <a:gd name="T23" fmla="*/ 13 h 27"/>
                <a:gd name="T24" fmla="*/ 56 w 56"/>
                <a:gd name="T25" fmla="*/ 6 h 27"/>
                <a:gd name="T26" fmla="*/ 56 w 56"/>
                <a:gd name="T27" fmla="*/ 2 h 27"/>
                <a:gd name="T28" fmla="*/ 52 w 56"/>
                <a:gd name="T29" fmla="*/ 0 h 27"/>
                <a:gd name="T30" fmla="*/ 45 w 56"/>
                <a:gd name="T31" fmla="*/ 0 h 27"/>
                <a:gd name="T32" fmla="*/ 45 w 56"/>
                <a:gd name="T33" fmla="*/ 0 h 27"/>
                <a:gd name="T34" fmla="*/ 36 w 56"/>
                <a:gd name="T35" fmla="*/ 0 h 27"/>
                <a:gd name="T36" fmla="*/ 25 w 56"/>
                <a:gd name="T37" fmla="*/ 4 h 27"/>
                <a:gd name="T38" fmla="*/ 14 w 56"/>
                <a:gd name="T39" fmla="*/ 9 h 27"/>
                <a:gd name="T40" fmla="*/ 7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7" y="13"/>
                  </a:moveTo>
                  <a:lnTo>
                    <a:pt x="7" y="13"/>
                  </a:lnTo>
                  <a:lnTo>
                    <a:pt x="2" y="18"/>
                  </a:lnTo>
                  <a:lnTo>
                    <a:pt x="0" y="22"/>
                  </a:lnTo>
                  <a:lnTo>
                    <a:pt x="5" y="27"/>
                  </a:lnTo>
                  <a:lnTo>
                    <a:pt x="11" y="27"/>
                  </a:lnTo>
                  <a:lnTo>
                    <a:pt x="23" y="25"/>
                  </a:lnTo>
                  <a:lnTo>
                    <a:pt x="34" y="22"/>
                  </a:lnTo>
                  <a:lnTo>
                    <a:pt x="43" y="18"/>
                  </a:lnTo>
                  <a:lnTo>
                    <a:pt x="52" y="13"/>
                  </a:lnTo>
                  <a:lnTo>
                    <a:pt x="56" y="6"/>
                  </a:lnTo>
                  <a:lnTo>
                    <a:pt x="56" y="2"/>
                  </a:lnTo>
                  <a:lnTo>
                    <a:pt x="52" y="0"/>
                  </a:lnTo>
                  <a:lnTo>
                    <a:pt x="45" y="0"/>
                  </a:lnTo>
                  <a:lnTo>
                    <a:pt x="36" y="0"/>
                  </a:lnTo>
                  <a:lnTo>
                    <a:pt x="25" y="4"/>
                  </a:lnTo>
                  <a:lnTo>
                    <a:pt x="14"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7" name="Freeform 964">
              <a:extLst>
                <a:ext uri="{FF2B5EF4-FFF2-40B4-BE49-F238E27FC236}">
                  <a16:creationId xmlns:a16="http://schemas.microsoft.com/office/drawing/2014/main" xmlns="" id="{935DBCC7-5E22-2A47-91DC-ECBA6FD6D86A}"/>
                </a:ext>
              </a:extLst>
            </p:cNvPr>
            <p:cNvSpPr>
              <a:spLocks/>
            </p:cNvSpPr>
            <p:nvPr/>
          </p:nvSpPr>
          <p:spPr bwMode="auto">
            <a:xfrm>
              <a:off x="1783" y="3544"/>
              <a:ext cx="56" cy="27"/>
            </a:xfrm>
            <a:custGeom>
              <a:avLst/>
              <a:gdLst>
                <a:gd name="T0" fmla="*/ 7 w 56"/>
                <a:gd name="T1" fmla="*/ 13 h 27"/>
                <a:gd name="T2" fmla="*/ 7 w 56"/>
                <a:gd name="T3" fmla="*/ 13 h 27"/>
                <a:gd name="T4" fmla="*/ 2 w 56"/>
                <a:gd name="T5" fmla="*/ 18 h 27"/>
                <a:gd name="T6" fmla="*/ 0 w 56"/>
                <a:gd name="T7" fmla="*/ 22 h 27"/>
                <a:gd name="T8" fmla="*/ 5 w 56"/>
                <a:gd name="T9" fmla="*/ 27 h 27"/>
                <a:gd name="T10" fmla="*/ 11 w 56"/>
                <a:gd name="T11" fmla="*/ 27 h 27"/>
                <a:gd name="T12" fmla="*/ 11 w 56"/>
                <a:gd name="T13" fmla="*/ 27 h 27"/>
                <a:gd name="T14" fmla="*/ 23 w 56"/>
                <a:gd name="T15" fmla="*/ 25 h 27"/>
                <a:gd name="T16" fmla="*/ 34 w 56"/>
                <a:gd name="T17" fmla="*/ 22 h 27"/>
                <a:gd name="T18" fmla="*/ 43 w 56"/>
                <a:gd name="T19" fmla="*/ 18 h 27"/>
                <a:gd name="T20" fmla="*/ 52 w 56"/>
                <a:gd name="T21" fmla="*/ 13 h 27"/>
                <a:gd name="T22" fmla="*/ 52 w 56"/>
                <a:gd name="T23" fmla="*/ 13 h 27"/>
                <a:gd name="T24" fmla="*/ 56 w 56"/>
                <a:gd name="T25" fmla="*/ 6 h 27"/>
                <a:gd name="T26" fmla="*/ 56 w 56"/>
                <a:gd name="T27" fmla="*/ 2 h 27"/>
                <a:gd name="T28" fmla="*/ 52 w 56"/>
                <a:gd name="T29" fmla="*/ 0 h 27"/>
                <a:gd name="T30" fmla="*/ 45 w 56"/>
                <a:gd name="T31" fmla="*/ 0 h 27"/>
                <a:gd name="T32" fmla="*/ 45 w 56"/>
                <a:gd name="T33" fmla="*/ 0 h 27"/>
                <a:gd name="T34" fmla="*/ 36 w 56"/>
                <a:gd name="T35" fmla="*/ 0 h 27"/>
                <a:gd name="T36" fmla="*/ 25 w 56"/>
                <a:gd name="T37" fmla="*/ 4 h 27"/>
                <a:gd name="T38" fmla="*/ 14 w 56"/>
                <a:gd name="T39" fmla="*/ 9 h 27"/>
                <a:gd name="T40" fmla="*/ 7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7" y="13"/>
                  </a:moveTo>
                  <a:lnTo>
                    <a:pt x="7" y="13"/>
                  </a:lnTo>
                  <a:lnTo>
                    <a:pt x="2" y="18"/>
                  </a:lnTo>
                  <a:lnTo>
                    <a:pt x="0" y="22"/>
                  </a:lnTo>
                  <a:lnTo>
                    <a:pt x="5" y="27"/>
                  </a:lnTo>
                  <a:lnTo>
                    <a:pt x="11" y="27"/>
                  </a:lnTo>
                  <a:lnTo>
                    <a:pt x="23" y="25"/>
                  </a:lnTo>
                  <a:lnTo>
                    <a:pt x="34" y="22"/>
                  </a:lnTo>
                  <a:lnTo>
                    <a:pt x="43" y="18"/>
                  </a:lnTo>
                  <a:lnTo>
                    <a:pt x="52" y="13"/>
                  </a:lnTo>
                  <a:lnTo>
                    <a:pt x="56" y="6"/>
                  </a:lnTo>
                  <a:lnTo>
                    <a:pt x="56" y="2"/>
                  </a:lnTo>
                  <a:lnTo>
                    <a:pt x="52" y="0"/>
                  </a:lnTo>
                  <a:lnTo>
                    <a:pt x="45" y="0"/>
                  </a:lnTo>
                  <a:lnTo>
                    <a:pt x="36" y="0"/>
                  </a:lnTo>
                  <a:lnTo>
                    <a:pt x="25" y="4"/>
                  </a:lnTo>
                  <a:lnTo>
                    <a:pt x="14"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8" name="Freeform 965">
              <a:extLst>
                <a:ext uri="{FF2B5EF4-FFF2-40B4-BE49-F238E27FC236}">
                  <a16:creationId xmlns:a16="http://schemas.microsoft.com/office/drawing/2014/main" xmlns="" id="{A5D46B46-35FF-BE49-AC8E-E80A0D024761}"/>
                </a:ext>
              </a:extLst>
            </p:cNvPr>
            <p:cNvSpPr>
              <a:spLocks/>
            </p:cNvSpPr>
            <p:nvPr/>
          </p:nvSpPr>
          <p:spPr bwMode="auto">
            <a:xfrm>
              <a:off x="1738" y="3544"/>
              <a:ext cx="56" cy="27"/>
            </a:xfrm>
            <a:custGeom>
              <a:avLst/>
              <a:gdLst>
                <a:gd name="T0" fmla="*/ 4 w 56"/>
                <a:gd name="T1" fmla="*/ 13 h 27"/>
                <a:gd name="T2" fmla="*/ 4 w 56"/>
                <a:gd name="T3" fmla="*/ 13 h 27"/>
                <a:gd name="T4" fmla="*/ 0 w 56"/>
                <a:gd name="T5" fmla="*/ 20 h 27"/>
                <a:gd name="T6" fmla="*/ 0 w 56"/>
                <a:gd name="T7" fmla="*/ 25 h 27"/>
                <a:gd name="T8" fmla="*/ 4 w 56"/>
                <a:gd name="T9" fmla="*/ 27 h 27"/>
                <a:gd name="T10" fmla="*/ 11 w 56"/>
                <a:gd name="T11" fmla="*/ 27 h 27"/>
                <a:gd name="T12" fmla="*/ 11 w 56"/>
                <a:gd name="T13" fmla="*/ 27 h 27"/>
                <a:gd name="T14" fmla="*/ 22 w 56"/>
                <a:gd name="T15" fmla="*/ 27 h 27"/>
                <a:gd name="T16" fmla="*/ 31 w 56"/>
                <a:gd name="T17" fmla="*/ 22 h 27"/>
                <a:gd name="T18" fmla="*/ 43 w 56"/>
                <a:gd name="T19" fmla="*/ 18 h 27"/>
                <a:gd name="T20" fmla="*/ 52 w 56"/>
                <a:gd name="T21" fmla="*/ 13 h 27"/>
                <a:gd name="T22" fmla="*/ 52 w 56"/>
                <a:gd name="T23" fmla="*/ 13 h 27"/>
                <a:gd name="T24" fmla="*/ 56 w 56"/>
                <a:gd name="T25" fmla="*/ 9 h 27"/>
                <a:gd name="T26" fmla="*/ 56 w 56"/>
                <a:gd name="T27" fmla="*/ 4 h 27"/>
                <a:gd name="T28" fmla="*/ 52 w 56"/>
                <a:gd name="T29" fmla="*/ 0 h 27"/>
                <a:gd name="T30" fmla="*/ 45 w 56"/>
                <a:gd name="T31" fmla="*/ 0 h 27"/>
                <a:gd name="T32" fmla="*/ 45 w 56"/>
                <a:gd name="T33" fmla="*/ 0 h 27"/>
                <a:gd name="T34" fmla="*/ 34 w 56"/>
                <a:gd name="T35" fmla="*/ 2 h 27"/>
                <a:gd name="T36" fmla="*/ 25 w 56"/>
                <a:gd name="T37" fmla="*/ 4 h 27"/>
                <a:gd name="T38" fmla="*/ 13 w 56"/>
                <a:gd name="T39" fmla="*/ 9 h 27"/>
                <a:gd name="T40" fmla="*/ 4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3"/>
                  </a:moveTo>
                  <a:lnTo>
                    <a:pt x="4" y="13"/>
                  </a:lnTo>
                  <a:lnTo>
                    <a:pt x="0" y="20"/>
                  </a:lnTo>
                  <a:lnTo>
                    <a:pt x="0" y="25"/>
                  </a:lnTo>
                  <a:lnTo>
                    <a:pt x="4" y="27"/>
                  </a:lnTo>
                  <a:lnTo>
                    <a:pt x="11" y="27"/>
                  </a:lnTo>
                  <a:lnTo>
                    <a:pt x="22" y="27"/>
                  </a:lnTo>
                  <a:lnTo>
                    <a:pt x="31" y="22"/>
                  </a:lnTo>
                  <a:lnTo>
                    <a:pt x="43" y="18"/>
                  </a:lnTo>
                  <a:lnTo>
                    <a:pt x="52" y="13"/>
                  </a:lnTo>
                  <a:lnTo>
                    <a:pt x="56" y="9"/>
                  </a:lnTo>
                  <a:lnTo>
                    <a:pt x="56" y="4"/>
                  </a:lnTo>
                  <a:lnTo>
                    <a:pt x="52" y="0"/>
                  </a:lnTo>
                  <a:lnTo>
                    <a:pt x="45" y="0"/>
                  </a:lnTo>
                  <a:lnTo>
                    <a:pt x="34" y="2"/>
                  </a:lnTo>
                  <a:lnTo>
                    <a:pt x="25"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49" name="Freeform 966">
              <a:extLst>
                <a:ext uri="{FF2B5EF4-FFF2-40B4-BE49-F238E27FC236}">
                  <a16:creationId xmlns:a16="http://schemas.microsoft.com/office/drawing/2014/main" xmlns="" id="{D67A9F56-DC6C-5640-B1C5-ABEBB06DA228}"/>
                </a:ext>
              </a:extLst>
            </p:cNvPr>
            <p:cNvSpPr>
              <a:spLocks/>
            </p:cNvSpPr>
            <p:nvPr/>
          </p:nvSpPr>
          <p:spPr bwMode="auto">
            <a:xfrm>
              <a:off x="1738" y="3544"/>
              <a:ext cx="56" cy="27"/>
            </a:xfrm>
            <a:custGeom>
              <a:avLst/>
              <a:gdLst>
                <a:gd name="T0" fmla="*/ 4 w 56"/>
                <a:gd name="T1" fmla="*/ 13 h 27"/>
                <a:gd name="T2" fmla="*/ 4 w 56"/>
                <a:gd name="T3" fmla="*/ 13 h 27"/>
                <a:gd name="T4" fmla="*/ 0 w 56"/>
                <a:gd name="T5" fmla="*/ 20 h 27"/>
                <a:gd name="T6" fmla="*/ 0 w 56"/>
                <a:gd name="T7" fmla="*/ 25 h 27"/>
                <a:gd name="T8" fmla="*/ 4 w 56"/>
                <a:gd name="T9" fmla="*/ 27 h 27"/>
                <a:gd name="T10" fmla="*/ 11 w 56"/>
                <a:gd name="T11" fmla="*/ 27 h 27"/>
                <a:gd name="T12" fmla="*/ 11 w 56"/>
                <a:gd name="T13" fmla="*/ 27 h 27"/>
                <a:gd name="T14" fmla="*/ 22 w 56"/>
                <a:gd name="T15" fmla="*/ 27 h 27"/>
                <a:gd name="T16" fmla="*/ 31 w 56"/>
                <a:gd name="T17" fmla="*/ 22 h 27"/>
                <a:gd name="T18" fmla="*/ 43 w 56"/>
                <a:gd name="T19" fmla="*/ 18 h 27"/>
                <a:gd name="T20" fmla="*/ 52 w 56"/>
                <a:gd name="T21" fmla="*/ 13 h 27"/>
                <a:gd name="T22" fmla="*/ 52 w 56"/>
                <a:gd name="T23" fmla="*/ 13 h 27"/>
                <a:gd name="T24" fmla="*/ 56 w 56"/>
                <a:gd name="T25" fmla="*/ 9 h 27"/>
                <a:gd name="T26" fmla="*/ 56 w 56"/>
                <a:gd name="T27" fmla="*/ 4 h 27"/>
                <a:gd name="T28" fmla="*/ 52 w 56"/>
                <a:gd name="T29" fmla="*/ 0 h 27"/>
                <a:gd name="T30" fmla="*/ 45 w 56"/>
                <a:gd name="T31" fmla="*/ 0 h 27"/>
                <a:gd name="T32" fmla="*/ 45 w 56"/>
                <a:gd name="T33" fmla="*/ 0 h 27"/>
                <a:gd name="T34" fmla="*/ 34 w 56"/>
                <a:gd name="T35" fmla="*/ 2 h 27"/>
                <a:gd name="T36" fmla="*/ 25 w 56"/>
                <a:gd name="T37" fmla="*/ 4 h 27"/>
                <a:gd name="T38" fmla="*/ 13 w 56"/>
                <a:gd name="T39" fmla="*/ 9 h 27"/>
                <a:gd name="T40" fmla="*/ 4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3"/>
                  </a:moveTo>
                  <a:lnTo>
                    <a:pt x="4" y="13"/>
                  </a:lnTo>
                  <a:lnTo>
                    <a:pt x="0" y="20"/>
                  </a:lnTo>
                  <a:lnTo>
                    <a:pt x="0" y="25"/>
                  </a:lnTo>
                  <a:lnTo>
                    <a:pt x="4" y="27"/>
                  </a:lnTo>
                  <a:lnTo>
                    <a:pt x="11" y="27"/>
                  </a:lnTo>
                  <a:lnTo>
                    <a:pt x="22" y="27"/>
                  </a:lnTo>
                  <a:lnTo>
                    <a:pt x="31" y="22"/>
                  </a:lnTo>
                  <a:lnTo>
                    <a:pt x="43" y="18"/>
                  </a:lnTo>
                  <a:lnTo>
                    <a:pt x="52" y="13"/>
                  </a:lnTo>
                  <a:lnTo>
                    <a:pt x="56" y="9"/>
                  </a:lnTo>
                  <a:lnTo>
                    <a:pt x="56" y="4"/>
                  </a:lnTo>
                  <a:lnTo>
                    <a:pt x="52" y="0"/>
                  </a:lnTo>
                  <a:lnTo>
                    <a:pt x="45" y="0"/>
                  </a:lnTo>
                  <a:lnTo>
                    <a:pt x="34" y="2"/>
                  </a:lnTo>
                  <a:lnTo>
                    <a:pt x="25"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0" name="Freeform 967">
              <a:extLst>
                <a:ext uri="{FF2B5EF4-FFF2-40B4-BE49-F238E27FC236}">
                  <a16:creationId xmlns:a16="http://schemas.microsoft.com/office/drawing/2014/main" xmlns="" id="{4C5FFB46-00AF-9041-8611-222387CC879C}"/>
                </a:ext>
              </a:extLst>
            </p:cNvPr>
            <p:cNvSpPr>
              <a:spLocks/>
            </p:cNvSpPr>
            <p:nvPr/>
          </p:nvSpPr>
          <p:spPr bwMode="auto">
            <a:xfrm>
              <a:off x="1693" y="3544"/>
              <a:ext cx="56" cy="29"/>
            </a:xfrm>
            <a:custGeom>
              <a:avLst/>
              <a:gdLst>
                <a:gd name="T0" fmla="*/ 4 w 56"/>
                <a:gd name="T1" fmla="*/ 16 h 29"/>
                <a:gd name="T2" fmla="*/ 4 w 56"/>
                <a:gd name="T3" fmla="*/ 16 h 29"/>
                <a:gd name="T4" fmla="*/ 0 w 56"/>
                <a:gd name="T5" fmla="*/ 20 h 29"/>
                <a:gd name="T6" fmla="*/ 0 w 56"/>
                <a:gd name="T7" fmla="*/ 25 h 29"/>
                <a:gd name="T8" fmla="*/ 2 w 56"/>
                <a:gd name="T9" fmla="*/ 27 h 29"/>
                <a:gd name="T10" fmla="*/ 11 w 56"/>
                <a:gd name="T11" fmla="*/ 29 h 29"/>
                <a:gd name="T12" fmla="*/ 11 w 56"/>
                <a:gd name="T13" fmla="*/ 29 h 29"/>
                <a:gd name="T14" fmla="*/ 20 w 56"/>
                <a:gd name="T15" fmla="*/ 27 h 29"/>
                <a:gd name="T16" fmla="*/ 31 w 56"/>
                <a:gd name="T17" fmla="*/ 25 h 29"/>
                <a:gd name="T18" fmla="*/ 43 w 56"/>
                <a:gd name="T19" fmla="*/ 20 h 29"/>
                <a:gd name="T20" fmla="*/ 49 w 56"/>
                <a:gd name="T21" fmla="*/ 13 h 29"/>
                <a:gd name="T22" fmla="*/ 49 w 56"/>
                <a:gd name="T23" fmla="*/ 13 h 29"/>
                <a:gd name="T24" fmla="*/ 54 w 56"/>
                <a:gd name="T25" fmla="*/ 9 h 29"/>
                <a:gd name="T26" fmla="*/ 56 w 56"/>
                <a:gd name="T27" fmla="*/ 4 h 29"/>
                <a:gd name="T28" fmla="*/ 52 w 56"/>
                <a:gd name="T29" fmla="*/ 2 h 29"/>
                <a:gd name="T30" fmla="*/ 45 w 56"/>
                <a:gd name="T31" fmla="*/ 0 h 29"/>
                <a:gd name="T32" fmla="*/ 45 w 56"/>
                <a:gd name="T33" fmla="*/ 0 h 29"/>
                <a:gd name="T34" fmla="*/ 34 w 56"/>
                <a:gd name="T35" fmla="*/ 2 h 29"/>
                <a:gd name="T36" fmla="*/ 22 w 56"/>
                <a:gd name="T37" fmla="*/ 4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2" y="27"/>
                  </a:lnTo>
                  <a:lnTo>
                    <a:pt x="11" y="29"/>
                  </a:lnTo>
                  <a:lnTo>
                    <a:pt x="20" y="27"/>
                  </a:lnTo>
                  <a:lnTo>
                    <a:pt x="31" y="25"/>
                  </a:lnTo>
                  <a:lnTo>
                    <a:pt x="43" y="20"/>
                  </a:lnTo>
                  <a:lnTo>
                    <a:pt x="49" y="13"/>
                  </a:lnTo>
                  <a:lnTo>
                    <a:pt x="54" y="9"/>
                  </a:lnTo>
                  <a:lnTo>
                    <a:pt x="56" y="4"/>
                  </a:lnTo>
                  <a:lnTo>
                    <a:pt x="52" y="2"/>
                  </a:lnTo>
                  <a:lnTo>
                    <a:pt x="45" y="0"/>
                  </a:lnTo>
                  <a:lnTo>
                    <a:pt x="34" y="2"/>
                  </a:lnTo>
                  <a:lnTo>
                    <a:pt x="22" y="4"/>
                  </a:lnTo>
                  <a:lnTo>
                    <a:pt x="13" y="9"/>
                  </a:lnTo>
                  <a:lnTo>
                    <a:pt x="4" y="1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1" name="Freeform 968">
              <a:extLst>
                <a:ext uri="{FF2B5EF4-FFF2-40B4-BE49-F238E27FC236}">
                  <a16:creationId xmlns:a16="http://schemas.microsoft.com/office/drawing/2014/main" xmlns="" id="{790C1BAA-4CBC-364A-8DD0-B4BE0B21E98B}"/>
                </a:ext>
              </a:extLst>
            </p:cNvPr>
            <p:cNvSpPr>
              <a:spLocks/>
            </p:cNvSpPr>
            <p:nvPr/>
          </p:nvSpPr>
          <p:spPr bwMode="auto">
            <a:xfrm>
              <a:off x="1693" y="3544"/>
              <a:ext cx="56" cy="29"/>
            </a:xfrm>
            <a:custGeom>
              <a:avLst/>
              <a:gdLst>
                <a:gd name="T0" fmla="*/ 4 w 56"/>
                <a:gd name="T1" fmla="*/ 16 h 29"/>
                <a:gd name="T2" fmla="*/ 4 w 56"/>
                <a:gd name="T3" fmla="*/ 16 h 29"/>
                <a:gd name="T4" fmla="*/ 0 w 56"/>
                <a:gd name="T5" fmla="*/ 20 h 29"/>
                <a:gd name="T6" fmla="*/ 0 w 56"/>
                <a:gd name="T7" fmla="*/ 25 h 29"/>
                <a:gd name="T8" fmla="*/ 2 w 56"/>
                <a:gd name="T9" fmla="*/ 27 h 29"/>
                <a:gd name="T10" fmla="*/ 11 w 56"/>
                <a:gd name="T11" fmla="*/ 29 h 29"/>
                <a:gd name="T12" fmla="*/ 11 w 56"/>
                <a:gd name="T13" fmla="*/ 29 h 29"/>
                <a:gd name="T14" fmla="*/ 20 w 56"/>
                <a:gd name="T15" fmla="*/ 27 h 29"/>
                <a:gd name="T16" fmla="*/ 31 w 56"/>
                <a:gd name="T17" fmla="*/ 25 h 29"/>
                <a:gd name="T18" fmla="*/ 43 w 56"/>
                <a:gd name="T19" fmla="*/ 20 h 29"/>
                <a:gd name="T20" fmla="*/ 49 w 56"/>
                <a:gd name="T21" fmla="*/ 13 h 29"/>
                <a:gd name="T22" fmla="*/ 49 w 56"/>
                <a:gd name="T23" fmla="*/ 13 h 29"/>
                <a:gd name="T24" fmla="*/ 54 w 56"/>
                <a:gd name="T25" fmla="*/ 9 h 29"/>
                <a:gd name="T26" fmla="*/ 56 w 56"/>
                <a:gd name="T27" fmla="*/ 4 h 29"/>
                <a:gd name="T28" fmla="*/ 52 w 56"/>
                <a:gd name="T29" fmla="*/ 2 h 29"/>
                <a:gd name="T30" fmla="*/ 45 w 56"/>
                <a:gd name="T31" fmla="*/ 0 h 29"/>
                <a:gd name="T32" fmla="*/ 45 w 56"/>
                <a:gd name="T33" fmla="*/ 0 h 29"/>
                <a:gd name="T34" fmla="*/ 34 w 56"/>
                <a:gd name="T35" fmla="*/ 2 h 29"/>
                <a:gd name="T36" fmla="*/ 22 w 56"/>
                <a:gd name="T37" fmla="*/ 4 h 29"/>
                <a:gd name="T38" fmla="*/ 13 w 56"/>
                <a:gd name="T39" fmla="*/ 9 h 29"/>
                <a:gd name="T40" fmla="*/ 4 w 56"/>
                <a:gd name="T41" fmla="*/ 16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9">
                  <a:moveTo>
                    <a:pt x="4" y="16"/>
                  </a:moveTo>
                  <a:lnTo>
                    <a:pt x="4" y="16"/>
                  </a:lnTo>
                  <a:lnTo>
                    <a:pt x="0" y="20"/>
                  </a:lnTo>
                  <a:lnTo>
                    <a:pt x="0" y="25"/>
                  </a:lnTo>
                  <a:lnTo>
                    <a:pt x="2" y="27"/>
                  </a:lnTo>
                  <a:lnTo>
                    <a:pt x="11" y="29"/>
                  </a:lnTo>
                  <a:lnTo>
                    <a:pt x="20" y="27"/>
                  </a:lnTo>
                  <a:lnTo>
                    <a:pt x="31" y="25"/>
                  </a:lnTo>
                  <a:lnTo>
                    <a:pt x="43" y="20"/>
                  </a:lnTo>
                  <a:lnTo>
                    <a:pt x="49" y="13"/>
                  </a:lnTo>
                  <a:lnTo>
                    <a:pt x="54" y="9"/>
                  </a:lnTo>
                  <a:lnTo>
                    <a:pt x="56" y="4"/>
                  </a:lnTo>
                  <a:lnTo>
                    <a:pt x="52" y="2"/>
                  </a:lnTo>
                  <a:lnTo>
                    <a:pt x="45" y="0"/>
                  </a:lnTo>
                  <a:lnTo>
                    <a:pt x="34" y="2"/>
                  </a:lnTo>
                  <a:lnTo>
                    <a:pt x="22" y="4"/>
                  </a:lnTo>
                  <a:lnTo>
                    <a:pt x="13" y="9"/>
                  </a:lnTo>
                  <a:lnTo>
                    <a:pt x="4" y="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2" name="Freeform 969">
              <a:extLst>
                <a:ext uri="{FF2B5EF4-FFF2-40B4-BE49-F238E27FC236}">
                  <a16:creationId xmlns:a16="http://schemas.microsoft.com/office/drawing/2014/main" xmlns="" id="{CFEA03DB-376F-0E4A-A40D-10F0E6FD5E18}"/>
                </a:ext>
              </a:extLst>
            </p:cNvPr>
            <p:cNvSpPr>
              <a:spLocks/>
            </p:cNvSpPr>
            <p:nvPr/>
          </p:nvSpPr>
          <p:spPr bwMode="auto">
            <a:xfrm>
              <a:off x="1646" y="3546"/>
              <a:ext cx="56" cy="27"/>
            </a:xfrm>
            <a:custGeom>
              <a:avLst/>
              <a:gdLst>
                <a:gd name="T0" fmla="*/ 4 w 56"/>
                <a:gd name="T1" fmla="*/ 14 h 27"/>
                <a:gd name="T2" fmla="*/ 4 w 56"/>
                <a:gd name="T3" fmla="*/ 14 h 27"/>
                <a:gd name="T4" fmla="*/ 0 w 56"/>
                <a:gd name="T5" fmla="*/ 18 h 27"/>
                <a:gd name="T6" fmla="*/ 0 w 56"/>
                <a:gd name="T7" fmla="*/ 23 h 27"/>
                <a:gd name="T8" fmla="*/ 2 w 56"/>
                <a:gd name="T9" fmla="*/ 25 h 27"/>
                <a:gd name="T10" fmla="*/ 11 w 56"/>
                <a:gd name="T11" fmla="*/ 27 h 27"/>
                <a:gd name="T12" fmla="*/ 11 w 56"/>
                <a:gd name="T13" fmla="*/ 27 h 27"/>
                <a:gd name="T14" fmla="*/ 20 w 56"/>
                <a:gd name="T15" fmla="*/ 25 h 27"/>
                <a:gd name="T16" fmla="*/ 31 w 56"/>
                <a:gd name="T17" fmla="*/ 23 h 27"/>
                <a:gd name="T18" fmla="*/ 42 w 56"/>
                <a:gd name="T19" fmla="*/ 18 h 27"/>
                <a:gd name="T20" fmla="*/ 51 w 56"/>
                <a:gd name="T21" fmla="*/ 14 h 27"/>
                <a:gd name="T22" fmla="*/ 51 w 56"/>
                <a:gd name="T23" fmla="*/ 14 h 27"/>
                <a:gd name="T24" fmla="*/ 56 w 56"/>
                <a:gd name="T25" fmla="*/ 7 h 27"/>
                <a:gd name="T26" fmla="*/ 56 w 56"/>
                <a:gd name="T27" fmla="*/ 2 h 27"/>
                <a:gd name="T28" fmla="*/ 54 w 56"/>
                <a:gd name="T29" fmla="*/ 0 h 27"/>
                <a:gd name="T30" fmla="*/ 45 w 56"/>
                <a:gd name="T31" fmla="*/ 0 h 27"/>
                <a:gd name="T32" fmla="*/ 45 w 56"/>
                <a:gd name="T33" fmla="*/ 0 h 27"/>
                <a:gd name="T34" fmla="*/ 36 w 56"/>
                <a:gd name="T35" fmla="*/ 0 h 27"/>
                <a:gd name="T36" fmla="*/ 24 w 56"/>
                <a:gd name="T37" fmla="*/ 2 h 27"/>
                <a:gd name="T38" fmla="*/ 13 w 56"/>
                <a:gd name="T39" fmla="*/ 7 h 27"/>
                <a:gd name="T40" fmla="*/ 4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4"/>
                  </a:moveTo>
                  <a:lnTo>
                    <a:pt x="4" y="14"/>
                  </a:lnTo>
                  <a:lnTo>
                    <a:pt x="0" y="18"/>
                  </a:lnTo>
                  <a:lnTo>
                    <a:pt x="0" y="23"/>
                  </a:lnTo>
                  <a:lnTo>
                    <a:pt x="2" y="25"/>
                  </a:lnTo>
                  <a:lnTo>
                    <a:pt x="11" y="27"/>
                  </a:lnTo>
                  <a:lnTo>
                    <a:pt x="20" y="25"/>
                  </a:lnTo>
                  <a:lnTo>
                    <a:pt x="31" y="23"/>
                  </a:lnTo>
                  <a:lnTo>
                    <a:pt x="42" y="18"/>
                  </a:lnTo>
                  <a:lnTo>
                    <a:pt x="51" y="14"/>
                  </a:lnTo>
                  <a:lnTo>
                    <a:pt x="56" y="7"/>
                  </a:lnTo>
                  <a:lnTo>
                    <a:pt x="56" y="2"/>
                  </a:lnTo>
                  <a:lnTo>
                    <a:pt x="54" y="0"/>
                  </a:lnTo>
                  <a:lnTo>
                    <a:pt x="45" y="0"/>
                  </a:lnTo>
                  <a:lnTo>
                    <a:pt x="36" y="0"/>
                  </a:lnTo>
                  <a:lnTo>
                    <a:pt x="24" y="2"/>
                  </a:lnTo>
                  <a:lnTo>
                    <a:pt x="13" y="7"/>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3" name="Freeform 970">
              <a:extLst>
                <a:ext uri="{FF2B5EF4-FFF2-40B4-BE49-F238E27FC236}">
                  <a16:creationId xmlns:a16="http://schemas.microsoft.com/office/drawing/2014/main" xmlns="" id="{F4C58A12-7C35-A147-A99E-A3576AFEAC16}"/>
                </a:ext>
              </a:extLst>
            </p:cNvPr>
            <p:cNvSpPr>
              <a:spLocks/>
            </p:cNvSpPr>
            <p:nvPr/>
          </p:nvSpPr>
          <p:spPr bwMode="auto">
            <a:xfrm>
              <a:off x="1646" y="3546"/>
              <a:ext cx="56" cy="27"/>
            </a:xfrm>
            <a:custGeom>
              <a:avLst/>
              <a:gdLst>
                <a:gd name="T0" fmla="*/ 4 w 56"/>
                <a:gd name="T1" fmla="*/ 14 h 27"/>
                <a:gd name="T2" fmla="*/ 4 w 56"/>
                <a:gd name="T3" fmla="*/ 14 h 27"/>
                <a:gd name="T4" fmla="*/ 0 w 56"/>
                <a:gd name="T5" fmla="*/ 18 h 27"/>
                <a:gd name="T6" fmla="*/ 0 w 56"/>
                <a:gd name="T7" fmla="*/ 23 h 27"/>
                <a:gd name="T8" fmla="*/ 2 w 56"/>
                <a:gd name="T9" fmla="*/ 25 h 27"/>
                <a:gd name="T10" fmla="*/ 11 w 56"/>
                <a:gd name="T11" fmla="*/ 27 h 27"/>
                <a:gd name="T12" fmla="*/ 11 w 56"/>
                <a:gd name="T13" fmla="*/ 27 h 27"/>
                <a:gd name="T14" fmla="*/ 20 w 56"/>
                <a:gd name="T15" fmla="*/ 25 h 27"/>
                <a:gd name="T16" fmla="*/ 31 w 56"/>
                <a:gd name="T17" fmla="*/ 23 h 27"/>
                <a:gd name="T18" fmla="*/ 42 w 56"/>
                <a:gd name="T19" fmla="*/ 18 h 27"/>
                <a:gd name="T20" fmla="*/ 51 w 56"/>
                <a:gd name="T21" fmla="*/ 14 h 27"/>
                <a:gd name="T22" fmla="*/ 51 w 56"/>
                <a:gd name="T23" fmla="*/ 14 h 27"/>
                <a:gd name="T24" fmla="*/ 56 w 56"/>
                <a:gd name="T25" fmla="*/ 7 h 27"/>
                <a:gd name="T26" fmla="*/ 56 w 56"/>
                <a:gd name="T27" fmla="*/ 2 h 27"/>
                <a:gd name="T28" fmla="*/ 54 w 56"/>
                <a:gd name="T29" fmla="*/ 0 h 27"/>
                <a:gd name="T30" fmla="*/ 45 w 56"/>
                <a:gd name="T31" fmla="*/ 0 h 27"/>
                <a:gd name="T32" fmla="*/ 45 w 56"/>
                <a:gd name="T33" fmla="*/ 0 h 27"/>
                <a:gd name="T34" fmla="*/ 36 w 56"/>
                <a:gd name="T35" fmla="*/ 0 h 27"/>
                <a:gd name="T36" fmla="*/ 24 w 56"/>
                <a:gd name="T37" fmla="*/ 2 h 27"/>
                <a:gd name="T38" fmla="*/ 13 w 56"/>
                <a:gd name="T39" fmla="*/ 7 h 27"/>
                <a:gd name="T40" fmla="*/ 4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4"/>
                  </a:moveTo>
                  <a:lnTo>
                    <a:pt x="4" y="14"/>
                  </a:lnTo>
                  <a:lnTo>
                    <a:pt x="0" y="18"/>
                  </a:lnTo>
                  <a:lnTo>
                    <a:pt x="0" y="23"/>
                  </a:lnTo>
                  <a:lnTo>
                    <a:pt x="2" y="25"/>
                  </a:lnTo>
                  <a:lnTo>
                    <a:pt x="11" y="27"/>
                  </a:lnTo>
                  <a:lnTo>
                    <a:pt x="20" y="25"/>
                  </a:lnTo>
                  <a:lnTo>
                    <a:pt x="31" y="23"/>
                  </a:lnTo>
                  <a:lnTo>
                    <a:pt x="42" y="18"/>
                  </a:lnTo>
                  <a:lnTo>
                    <a:pt x="51" y="14"/>
                  </a:lnTo>
                  <a:lnTo>
                    <a:pt x="56" y="7"/>
                  </a:lnTo>
                  <a:lnTo>
                    <a:pt x="56" y="2"/>
                  </a:lnTo>
                  <a:lnTo>
                    <a:pt x="54" y="0"/>
                  </a:lnTo>
                  <a:lnTo>
                    <a:pt x="45" y="0"/>
                  </a:lnTo>
                  <a:lnTo>
                    <a:pt x="36" y="0"/>
                  </a:lnTo>
                  <a:lnTo>
                    <a:pt x="24" y="2"/>
                  </a:lnTo>
                  <a:lnTo>
                    <a:pt x="13" y="7"/>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4" name="Freeform 971">
              <a:extLst>
                <a:ext uri="{FF2B5EF4-FFF2-40B4-BE49-F238E27FC236}">
                  <a16:creationId xmlns:a16="http://schemas.microsoft.com/office/drawing/2014/main" xmlns="" id="{289B14AE-4B8E-2B47-90B2-221BD4F49731}"/>
                </a:ext>
              </a:extLst>
            </p:cNvPr>
            <p:cNvSpPr>
              <a:spLocks/>
            </p:cNvSpPr>
            <p:nvPr/>
          </p:nvSpPr>
          <p:spPr bwMode="auto">
            <a:xfrm>
              <a:off x="4661" y="3474"/>
              <a:ext cx="57" cy="27"/>
            </a:xfrm>
            <a:custGeom>
              <a:avLst/>
              <a:gdLst>
                <a:gd name="T0" fmla="*/ 3 w 57"/>
                <a:gd name="T1" fmla="*/ 13 h 27"/>
                <a:gd name="T2" fmla="*/ 3 w 57"/>
                <a:gd name="T3" fmla="*/ 13 h 27"/>
                <a:gd name="T4" fmla="*/ 12 w 57"/>
                <a:gd name="T5" fmla="*/ 20 h 27"/>
                <a:gd name="T6" fmla="*/ 23 w 57"/>
                <a:gd name="T7" fmla="*/ 25 h 27"/>
                <a:gd name="T8" fmla="*/ 32 w 57"/>
                <a:gd name="T9" fmla="*/ 27 h 27"/>
                <a:gd name="T10" fmla="*/ 43 w 57"/>
                <a:gd name="T11" fmla="*/ 27 h 27"/>
                <a:gd name="T12" fmla="*/ 43 w 57"/>
                <a:gd name="T13" fmla="*/ 27 h 27"/>
                <a:gd name="T14" fmla="*/ 52 w 57"/>
                <a:gd name="T15" fmla="*/ 27 h 27"/>
                <a:gd name="T16" fmla="*/ 57 w 57"/>
                <a:gd name="T17" fmla="*/ 25 h 27"/>
                <a:gd name="T18" fmla="*/ 57 w 57"/>
                <a:gd name="T19" fmla="*/ 20 h 27"/>
                <a:gd name="T20" fmla="*/ 52 w 57"/>
                <a:gd name="T21" fmla="*/ 13 h 27"/>
                <a:gd name="T22" fmla="*/ 52 w 57"/>
                <a:gd name="T23" fmla="*/ 13 h 27"/>
                <a:gd name="T24" fmla="*/ 45 w 57"/>
                <a:gd name="T25" fmla="*/ 9 h 27"/>
                <a:gd name="T26" fmla="*/ 34 w 57"/>
                <a:gd name="T27" fmla="*/ 4 h 27"/>
                <a:gd name="T28" fmla="*/ 23 w 57"/>
                <a:gd name="T29" fmla="*/ 2 h 27"/>
                <a:gd name="T30" fmla="*/ 12 w 57"/>
                <a:gd name="T31" fmla="*/ 0 h 27"/>
                <a:gd name="T32" fmla="*/ 12 w 57"/>
                <a:gd name="T33" fmla="*/ 0 h 27"/>
                <a:gd name="T34" fmla="*/ 5 w 57"/>
                <a:gd name="T35" fmla="*/ 2 h 27"/>
                <a:gd name="T36" fmla="*/ 0 w 57"/>
                <a:gd name="T37" fmla="*/ 4 h 27"/>
                <a:gd name="T38" fmla="*/ 0 w 57"/>
                <a:gd name="T39" fmla="*/ 9 h 27"/>
                <a:gd name="T40" fmla="*/ 3 w 57"/>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7">
                  <a:moveTo>
                    <a:pt x="3" y="13"/>
                  </a:moveTo>
                  <a:lnTo>
                    <a:pt x="3" y="13"/>
                  </a:lnTo>
                  <a:lnTo>
                    <a:pt x="12" y="20"/>
                  </a:lnTo>
                  <a:lnTo>
                    <a:pt x="23" y="25"/>
                  </a:lnTo>
                  <a:lnTo>
                    <a:pt x="32" y="27"/>
                  </a:lnTo>
                  <a:lnTo>
                    <a:pt x="43" y="27"/>
                  </a:lnTo>
                  <a:lnTo>
                    <a:pt x="52" y="27"/>
                  </a:lnTo>
                  <a:lnTo>
                    <a:pt x="57" y="25"/>
                  </a:lnTo>
                  <a:lnTo>
                    <a:pt x="57" y="20"/>
                  </a:lnTo>
                  <a:lnTo>
                    <a:pt x="52" y="13"/>
                  </a:lnTo>
                  <a:lnTo>
                    <a:pt x="45" y="9"/>
                  </a:lnTo>
                  <a:lnTo>
                    <a:pt x="34" y="4"/>
                  </a:lnTo>
                  <a:lnTo>
                    <a:pt x="23" y="2"/>
                  </a:lnTo>
                  <a:lnTo>
                    <a:pt x="12" y="0"/>
                  </a:lnTo>
                  <a:lnTo>
                    <a:pt x="5" y="2"/>
                  </a:lnTo>
                  <a:lnTo>
                    <a:pt x="0" y="4"/>
                  </a:lnTo>
                  <a:lnTo>
                    <a:pt x="0"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5" name="Freeform 972">
              <a:extLst>
                <a:ext uri="{FF2B5EF4-FFF2-40B4-BE49-F238E27FC236}">
                  <a16:creationId xmlns:a16="http://schemas.microsoft.com/office/drawing/2014/main" xmlns="" id="{5AE101B3-5698-5243-B427-A30C5D7E1B33}"/>
                </a:ext>
              </a:extLst>
            </p:cNvPr>
            <p:cNvSpPr>
              <a:spLocks/>
            </p:cNvSpPr>
            <p:nvPr/>
          </p:nvSpPr>
          <p:spPr bwMode="auto">
            <a:xfrm>
              <a:off x="4661" y="3474"/>
              <a:ext cx="57" cy="27"/>
            </a:xfrm>
            <a:custGeom>
              <a:avLst/>
              <a:gdLst>
                <a:gd name="T0" fmla="*/ 3 w 57"/>
                <a:gd name="T1" fmla="*/ 13 h 27"/>
                <a:gd name="T2" fmla="*/ 3 w 57"/>
                <a:gd name="T3" fmla="*/ 13 h 27"/>
                <a:gd name="T4" fmla="*/ 12 w 57"/>
                <a:gd name="T5" fmla="*/ 20 h 27"/>
                <a:gd name="T6" fmla="*/ 23 w 57"/>
                <a:gd name="T7" fmla="*/ 25 h 27"/>
                <a:gd name="T8" fmla="*/ 32 w 57"/>
                <a:gd name="T9" fmla="*/ 27 h 27"/>
                <a:gd name="T10" fmla="*/ 43 w 57"/>
                <a:gd name="T11" fmla="*/ 27 h 27"/>
                <a:gd name="T12" fmla="*/ 43 w 57"/>
                <a:gd name="T13" fmla="*/ 27 h 27"/>
                <a:gd name="T14" fmla="*/ 52 w 57"/>
                <a:gd name="T15" fmla="*/ 27 h 27"/>
                <a:gd name="T16" fmla="*/ 57 w 57"/>
                <a:gd name="T17" fmla="*/ 25 h 27"/>
                <a:gd name="T18" fmla="*/ 57 w 57"/>
                <a:gd name="T19" fmla="*/ 20 h 27"/>
                <a:gd name="T20" fmla="*/ 52 w 57"/>
                <a:gd name="T21" fmla="*/ 13 h 27"/>
                <a:gd name="T22" fmla="*/ 52 w 57"/>
                <a:gd name="T23" fmla="*/ 13 h 27"/>
                <a:gd name="T24" fmla="*/ 45 w 57"/>
                <a:gd name="T25" fmla="*/ 9 h 27"/>
                <a:gd name="T26" fmla="*/ 34 w 57"/>
                <a:gd name="T27" fmla="*/ 4 h 27"/>
                <a:gd name="T28" fmla="*/ 23 w 57"/>
                <a:gd name="T29" fmla="*/ 2 h 27"/>
                <a:gd name="T30" fmla="*/ 12 w 57"/>
                <a:gd name="T31" fmla="*/ 0 h 27"/>
                <a:gd name="T32" fmla="*/ 12 w 57"/>
                <a:gd name="T33" fmla="*/ 0 h 27"/>
                <a:gd name="T34" fmla="*/ 5 w 57"/>
                <a:gd name="T35" fmla="*/ 2 h 27"/>
                <a:gd name="T36" fmla="*/ 0 w 57"/>
                <a:gd name="T37" fmla="*/ 4 h 27"/>
                <a:gd name="T38" fmla="*/ 0 w 57"/>
                <a:gd name="T39" fmla="*/ 9 h 27"/>
                <a:gd name="T40" fmla="*/ 3 w 57"/>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7">
                  <a:moveTo>
                    <a:pt x="3" y="13"/>
                  </a:moveTo>
                  <a:lnTo>
                    <a:pt x="3" y="13"/>
                  </a:lnTo>
                  <a:lnTo>
                    <a:pt x="12" y="20"/>
                  </a:lnTo>
                  <a:lnTo>
                    <a:pt x="23" y="25"/>
                  </a:lnTo>
                  <a:lnTo>
                    <a:pt x="32" y="27"/>
                  </a:lnTo>
                  <a:lnTo>
                    <a:pt x="43" y="27"/>
                  </a:lnTo>
                  <a:lnTo>
                    <a:pt x="52" y="27"/>
                  </a:lnTo>
                  <a:lnTo>
                    <a:pt x="57" y="25"/>
                  </a:lnTo>
                  <a:lnTo>
                    <a:pt x="57" y="20"/>
                  </a:lnTo>
                  <a:lnTo>
                    <a:pt x="52" y="13"/>
                  </a:lnTo>
                  <a:lnTo>
                    <a:pt x="45" y="9"/>
                  </a:lnTo>
                  <a:lnTo>
                    <a:pt x="34" y="4"/>
                  </a:lnTo>
                  <a:lnTo>
                    <a:pt x="23" y="2"/>
                  </a:lnTo>
                  <a:lnTo>
                    <a:pt x="12" y="0"/>
                  </a:lnTo>
                  <a:lnTo>
                    <a:pt x="5" y="2"/>
                  </a:lnTo>
                  <a:lnTo>
                    <a:pt x="0" y="4"/>
                  </a:lnTo>
                  <a:lnTo>
                    <a:pt x="0"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6" name="Freeform 973">
              <a:extLst>
                <a:ext uri="{FF2B5EF4-FFF2-40B4-BE49-F238E27FC236}">
                  <a16:creationId xmlns:a16="http://schemas.microsoft.com/office/drawing/2014/main" xmlns="" id="{1C370322-05DB-A249-A8A2-3A9216DEC563}"/>
                </a:ext>
              </a:extLst>
            </p:cNvPr>
            <p:cNvSpPr>
              <a:spLocks/>
            </p:cNvSpPr>
            <p:nvPr/>
          </p:nvSpPr>
          <p:spPr bwMode="auto">
            <a:xfrm>
              <a:off x="4425" y="3478"/>
              <a:ext cx="52" cy="27"/>
            </a:xfrm>
            <a:custGeom>
              <a:avLst/>
              <a:gdLst>
                <a:gd name="T0" fmla="*/ 2 w 52"/>
                <a:gd name="T1" fmla="*/ 14 h 27"/>
                <a:gd name="T2" fmla="*/ 2 w 52"/>
                <a:gd name="T3" fmla="*/ 14 h 27"/>
                <a:gd name="T4" fmla="*/ 11 w 52"/>
                <a:gd name="T5" fmla="*/ 18 h 27"/>
                <a:gd name="T6" fmla="*/ 20 w 52"/>
                <a:gd name="T7" fmla="*/ 23 h 27"/>
                <a:gd name="T8" fmla="*/ 29 w 52"/>
                <a:gd name="T9" fmla="*/ 25 h 27"/>
                <a:gd name="T10" fmla="*/ 40 w 52"/>
                <a:gd name="T11" fmla="*/ 27 h 27"/>
                <a:gd name="T12" fmla="*/ 40 w 52"/>
                <a:gd name="T13" fmla="*/ 27 h 27"/>
                <a:gd name="T14" fmla="*/ 47 w 52"/>
                <a:gd name="T15" fmla="*/ 25 h 27"/>
                <a:gd name="T16" fmla="*/ 52 w 52"/>
                <a:gd name="T17" fmla="*/ 23 h 27"/>
                <a:gd name="T18" fmla="*/ 52 w 52"/>
                <a:gd name="T19" fmla="*/ 18 h 27"/>
                <a:gd name="T20" fmla="*/ 49 w 52"/>
                <a:gd name="T21" fmla="*/ 14 h 27"/>
                <a:gd name="T22" fmla="*/ 49 w 52"/>
                <a:gd name="T23" fmla="*/ 14 h 27"/>
                <a:gd name="T24" fmla="*/ 40 w 52"/>
                <a:gd name="T25" fmla="*/ 7 h 27"/>
                <a:gd name="T26" fmla="*/ 31 w 52"/>
                <a:gd name="T27" fmla="*/ 3 h 27"/>
                <a:gd name="T28" fmla="*/ 22 w 52"/>
                <a:gd name="T29" fmla="*/ 0 h 27"/>
                <a:gd name="T30" fmla="*/ 11 w 52"/>
                <a:gd name="T31" fmla="*/ 0 h 27"/>
                <a:gd name="T32" fmla="*/ 11 w 52"/>
                <a:gd name="T33" fmla="*/ 0 h 27"/>
                <a:gd name="T34" fmla="*/ 4 w 52"/>
                <a:gd name="T35" fmla="*/ 0 h 27"/>
                <a:gd name="T36" fmla="*/ 0 w 52"/>
                <a:gd name="T37" fmla="*/ 3 h 27"/>
                <a:gd name="T38" fmla="*/ 0 w 52"/>
                <a:gd name="T39" fmla="*/ 7 h 27"/>
                <a:gd name="T40" fmla="*/ 2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2" y="14"/>
                  </a:moveTo>
                  <a:lnTo>
                    <a:pt x="2" y="14"/>
                  </a:lnTo>
                  <a:lnTo>
                    <a:pt x="11" y="18"/>
                  </a:lnTo>
                  <a:lnTo>
                    <a:pt x="20" y="23"/>
                  </a:lnTo>
                  <a:lnTo>
                    <a:pt x="29" y="25"/>
                  </a:lnTo>
                  <a:lnTo>
                    <a:pt x="40" y="27"/>
                  </a:lnTo>
                  <a:lnTo>
                    <a:pt x="47" y="25"/>
                  </a:lnTo>
                  <a:lnTo>
                    <a:pt x="52" y="23"/>
                  </a:lnTo>
                  <a:lnTo>
                    <a:pt x="52" y="18"/>
                  </a:lnTo>
                  <a:lnTo>
                    <a:pt x="49" y="14"/>
                  </a:lnTo>
                  <a:lnTo>
                    <a:pt x="40" y="7"/>
                  </a:lnTo>
                  <a:lnTo>
                    <a:pt x="31" y="3"/>
                  </a:lnTo>
                  <a:lnTo>
                    <a:pt x="22" y="0"/>
                  </a:lnTo>
                  <a:lnTo>
                    <a:pt x="11" y="0"/>
                  </a:lnTo>
                  <a:lnTo>
                    <a:pt x="4" y="0"/>
                  </a:lnTo>
                  <a:lnTo>
                    <a:pt x="0" y="3"/>
                  </a:lnTo>
                  <a:lnTo>
                    <a:pt x="0" y="7"/>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7" name="Freeform 974">
              <a:extLst>
                <a:ext uri="{FF2B5EF4-FFF2-40B4-BE49-F238E27FC236}">
                  <a16:creationId xmlns:a16="http://schemas.microsoft.com/office/drawing/2014/main" xmlns="" id="{297A6E4D-FF2F-C341-A69F-31F33157069D}"/>
                </a:ext>
              </a:extLst>
            </p:cNvPr>
            <p:cNvSpPr>
              <a:spLocks/>
            </p:cNvSpPr>
            <p:nvPr/>
          </p:nvSpPr>
          <p:spPr bwMode="auto">
            <a:xfrm>
              <a:off x="4425" y="3478"/>
              <a:ext cx="52" cy="27"/>
            </a:xfrm>
            <a:custGeom>
              <a:avLst/>
              <a:gdLst>
                <a:gd name="T0" fmla="*/ 2 w 52"/>
                <a:gd name="T1" fmla="*/ 14 h 27"/>
                <a:gd name="T2" fmla="*/ 2 w 52"/>
                <a:gd name="T3" fmla="*/ 14 h 27"/>
                <a:gd name="T4" fmla="*/ 11 w 52"/>
                <a:gd name="T5" fmla="*/ 18 h 27"/>
                <a:gd name="T6" fmla="*/ 20 w 52"/>
                <a:gd name="T7" fmla="*/ 23 h 27"/>
                <a:gd name="T8" fmla="*/ 29 w 52"/>
                <a:gd name="T9" fmla="*/ 25 h 27"/>
                <a:gd name="T10" fmla="*/ 40 w 52"/>
                <a:gd name="T11" fmla="*/ 27 h 27"/>
                <a:gd name="T12" fmla="*/ 40 w 52"/>
                <a:gd name="T13" fmla="*/ 27 h 27"/>
                <a:gd name="T14" fmla="*/ 47 w 52"/>
                <a:gd name="T15" fmla="*/ 25 h 27"/>
                <a:gd name="T16" fmla="*/ 52 w 52"/>
                <a:gd name="T17" fmla="*/ 23 h 27"/>
                <a:gd name="T18" fmla="*/ 52 w 52"/>
                <a:gd name="T19" fmla="*/ 18 h 27"/>
                <a:gd name="T20" fmla="*/ 49 w 52"/>
                <a:gd name="T21" fmla="*/ 14 h 27"/>
                <a:gd name="T22" fmla="*/ 49 w 52"/>
                <a:gd name="T23" fmla="*/ 14 h 27"/>
                <a:gd name="T24" fmla="*/ 40 w 52"/>
                <a:gd name="T25" fmla="*/ 7 h 27"/>
                <a:gd name="T26" fmla="*/ 31 w 52"/>
                <a:gd name="T27" fmla="*/ 3 h 27"/>
                <a:gd name="T28" fmla="*/ 22 w 52"/>
                <a:gd name="T29" fmla="*/ 0 h 27"/>
                <a:gd name="T30" fmla="*/ 11 w 52"/>
                <a:gd name="T31" fmla="*/ 0 h 27"/>
                <a:gd name="T32" fmla="*/ 11 w 52"/>
                <a:gd name="T33" fmla="*/ 0 h 27"/>
                <a:gd name="T34" fmla="*/ 4 w 52"/>
                <a:gd name="T35" fmla="*/ 0 h 27"/>
                <a:gd name="T36" fmla="*/ 0 w 52"/>
                <a:gd name="T37" fmla="*/ 3 h 27"/>
                <a:gd name="T38" fmla="*/ 0 w 52"/>
                <a:gd name="T39" fmla="*/ 7 h 27"/>
                <a:gd name="T40" fmla="*/ 2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2" y="14"/>
                  </a:moveTo>
                  <a:lnTo>
                    <a:pt x="2" y="14"/>
                  </a:lnTo>
                  <a:lnTo>
                    <a:pt x="11" y="18"/>
                  </a:lnTo>
                  <a:lnTo>
                    <a:pt x="20" y="23"/>
                  </a:lnTo>
                  <a:lnTo>
                    <a:pt x="29" y="25"/>
                  </a:lnTo>
                  <a:lnTo>
                    <a:pt x="40" y="27"/>
                  </a:lnTo>
                  <a:lnTo>
                    <a:pt x="47" y="25"/>
                  </a:lnTo>
                  <a:lnTo>
                    <a:pt x="52" y="23"/>
                  </a:lnTo>
                  <a:lnTo>
                    <a:pt x="52" y="18"/>
                  </a:lnTo>
                  <a:lnTo>
                    <a:pt x="49" y="14"/>
                  </a:lnTo>
                  <a:lnTo>
                    <a:pt x="40" y="7"/>
                  </a:lnTo>
                  <a:lnTo>
                    <a:pt x="31" y="3"/>
                  </a:lnTo>
                  <a:lnTo>
                    <a:pt x="22" y="0"/>
                  </a:lnTo>
                  <a:lnTo>
                    <a:pt x="11" y="0"/>
                  </a:lnTo>
                  <a:lnTo>
                    <a:pt x="4" y="0"/>
                  </a:lnTo>
                  <a:lnTo>
                    <a:pt x="0" y="3"/>
                  </a:lnTo>
                  <a:lnTo>
                    <a:pt x="0" y="7"/>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8" name="Freeform 975">
              <a:extLst>
                <a:ext uri="{FF2B5EF4-FFF2-40B4-BE49-F238E27FC236}">
                  <a16:creationId xmlns:a16="http://schemas.microsoft.com/office/drawing/2014/main" xmlns="" id="{C40D31E3-8F9D-5449-952A-EAF9F6784EE9}"/>
                </a:ext>
              </a:extLst>
            </p:cNvPr>
            <p:cNvSpPr>
              <a:spLocks/>
            </p:cNvSpPr>
            <p:nvPr/>
          </p:nvSpPr>
          <p:spPr bwMode="auto">
            <a:xfrm>
              <a:off x="4380" y="3478"/>
              <a:ext cx="52" cy="27"/>
            </a:xfrm>
            <a:custGeom>
              <a:avLst/>
              <a:gdLst>
                <a:gd name="T0" fmla="*/ 2 w 52"/>
                <a:gd name="T1" fmla="*/ 14 h 27"/>
                <a:gd name="T2" fmla="*/ 2 w 52"/>
                <a:gd name="T3" fmla="*/ 14 h 27"/>
                <a:gd name="T4" fmla="*/ 9 w 52"/>
                <a:gd name="T5" fmla="*/ 18 h 27"/>
                <a:gd name="T6" fmla="*/ 18 w 52"/>
                <a:gd name="T7" fmla="*/ 23 h 27"/>
                <a:gd name="T8" fmla="*/ 29 w 52"/>
                <a:gd name="T9" fmla="*/ 27 h 27"/>
                <a:gd name="T10" fmla="*/ 38 w 52"/>
                <a:gd name="T11" fmla="*/ 27 h 27"/>
                <a:gd name="T12" fmla="*/ 38 w 52"/>
                <a:gd name="T13" fmla="*/ 27 h 27"/>
                <a:gd name="T14" fmla="*/ 47 w 52"/>
                <a:gd name="T15" fmla="*/ 25 h 27"/>
                <a:gd name="T16" fmla="*/ 52 w 52"/>
                <a:gd name="T17" fmla="*/ 23 h 27"/>
                <a:gd name="T18" fmla="*/ 52 w 52"/>
                <a:gd name="T19" fmla="*/ 18 h 27"/>
                <a:gd name="T20" fmla="*/ 47 w 52"/>
                <a:gd name="T21" fmla="*/ 14 h 27"/>
                <a:gd name="T22" fmla="*/ 47 w 52"/>
                <a:gd name="T23" fmla="*/ 14 h 27"/>
                <a:gd name="T24" fmla="*/ 40 w 52"/>
                <a:gd name="T25" fmla="*/ 7 h 27"/>
                <a:gd name="T26" fmla="*/ 31 w 52"/>
                <a:gd name="T27" fmla="*/ 5 h 27"/>
                <a:gd name="T28" fmla="*/ 20 w 52"/>
                <a:gd name="T29" fmla="*/ 0 h 27"/>
                <a:gd name="T30" fmla="*/ 11 w 52"/>
                <a:gd name="T31" fmla="*/ 0 h 27"/>
                <a:gd name="T32" fmla="*/ 11 w 52"/>
                <a:gd name="T33" fmla="*/ 0 h 27"/>
                <a:gd name="T34" fmla="*/ 4 w 52"/>
                <a:gd name="T35" fmla="*/ 0 h 27"/>
                <a:gd name="T36" fmla="*/ 0 w 52"/>
                <a:gd name="T37" fmla="*/ 5 h 27"/>
                <a:gd name="T38" fmla="*/ 0 w 52"/>
                <a:gd name="T39" fmla="*/ 9 h 27"/>
                <a:gd name="T40" fmla="*/ 2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2" y="14"/>
                  </a:moveTo>
                  <a:lnTo>
                    <a:pt x="2" y="14"/>
                  </a:lnTo>
                  <a:lnTo>
                    <a:pt x="9" y="18"/>
                  </a:lnTo>
                  <a:lnTo>
                    <a:pt x="18" y="23"/>
                  </a:lnTo>
                  <a:lnTo>
                    <a:pt x="29" y="27"/>
                  </a:lnTo>
                  <a:lnTo>
                    <a:pt x="38" y="27"/>
                  </a:lnTo>
                  <a:lnTo>
                    <a:pt x="47" y="25"/>
                  </a:lnTo>
                  <a:lnTo>
                    <a:pt x="52" y="23"/>
                  </a:lnTo>
                  <a:lnTo>
                    <a:pt x="52" y="18"/>
                  </a:lnTo>
                  <a:lnTo>
                    <a:pt x="47" y="14"/>
                  </a:lnTo>
                  <a:lnTo>
                    <a:pt x="40" y="7"/>
                  </a:lnTo>
                  <a:lnTo>
                    <a:pt x="31" y="5"/>
                  </a:lnTo>
                  <a:lnTo>
                    <a:pt x="20" y="0"/>
                  </a:lnTo>
                  <a:lnTo>
                    <a:pt x="11" y="0"/>
                  </a:lnTo>
                  <a:lnTo>
                    <a:pt x="4" y="0"/>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59" name="Freeform 976">
              <a:extLst>
                <a:ext uri="{FF2B5EF4-FFF2-40B4-BE49-F238E27FC236}">
                  <a16:creationId xmlns:a16="http://schemas.microsoft.com/office/drawing/2014/main" xmlns="" id="{F670F9C6-27ED-6F44-8E48-747765308379}"/>
                </a:ext>
              </a:extLst>
            </p:cNvPr>
            <p:cNvSpPr>
              <a:spLocks/>
            </p:cNvSpPr>
            <p:nvPr/>
          </p:nvSpPr>
          <p:spPr bwMode="auto">
            <a:xfrm>
              <a:off x="4380" y="3478"/>
              <a:ext cx="52" cy="27"/>
            </a:xfrm>
            <a:custGeom>
              <a:avLst/>
              <a:gdLst>
                <a:gd name="T0" fmla="*/ 2 w 52"/>
                <a:gd name="T1" fmla="*/ 14 h 27"/>
                <a:gd name="T2" fmla="*/ 2 w 52"/>
                <a:gd name="T3" fmla="*/ 14 h 27"/>
                <a:gd name="T4" fmla="*/ 9 w 52"/>
                <a:gd name="T5" fmla="*/ 18 h 27"/>
                <a:gd name="T6" fmla="*/ 18 w 52"/>
                <a:gd name="T7" fmla="*/ 23 h 27"/>
                <a:gd name="T8" fmla="*/ 29 w 52"/>
                <a:gd name="T9" fmla="*/ 27 h 27"/>
                <a:gd name="T10" fmla="*/ 38 w 52"/>
                <a:gd name="T11" fmla="*/ 27 h 27"/>
                <a:gd name="T12" fmla="*/ 38 w 52"/>
                <a:gd name="T13" fmla="*/ 27 h 27"/>
                <a:gd name="T14" fmla="*/ 47 w 52"/>
                <a:gd name="T15" fmla="*/ 25 h 27"/>
                <a:gd name="T16" fmla="*/ 52 w 52"/>
                <a:gd name="T17" fmla="*/ 23 h 27"/>
                <a:gd name="T18" fmla="*/ 52 w 52"/>
                <a:gd name="T19" fmla="*/ 18 h 27"/>
                <a:gd name="T20" fmla="*/ 47 w 52"/>
                <a:gd name="T21" fmla="*/ 14 h 27"/>
                <a:gd name="T22" fmla="*/ 47 w 52"/>
                <a:gd name="T23" fmla="*/ 14 h 27"/>
                <a:gd name="T24" fmla="*/ 40 w 52"/>
                <a:gd name="T25" fmla="*/ 7 h 27"/>
                <a:gd name="T26" fmla="*/ 31 w 52"/>
                <a:gd name="T27" fmla="*/ 5 h 27"/>
                <a:gd name="T28" fmla="*/ 20 w 52"/>
                <a:gd name="T29" fmla="*/ 0 h 27"/>
                <a:gd name="T30" fmla="*/ 11 w 52"/>
                <a:gd name="T31" fmla="*/ 0 h 27"/>
                <a:gd name="T32" fmla="*/ 11 w 52"/>
                <a:gd name="T33" fmla="*/ 0 h 27"/>
                <a:gd name="T34" fmla="*/ 4 w 52"/>
                <a:gd name="T35" fmla="*/ 0 h 27"/>
                <a:gd name="T36" fmla="*/ 0 w 52"/>
                <a:gd name="T37" fmla="*/ 5 h 27"/>
                <a:gd name="T38" fmla="*/ 0 w 52"/>
                <a:gd name="T39" fmla="*/ 9 h 27"/>
                <a:gd name="T40" fmla="*/ 2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2" y="14"/>
                  </a:moveTo>
                  <a:lnTo>
                    <a:pt x="2" y="14"/>
                  </a:lnTo>
                  <a:lnTo>
                    <a:pt x="9" y="18"/>
                  </a:lnTo>
                  <a:lnTo>
                    <a:pt x="18" y="23"/>
                  </a:lnTo>
                  <a:lnTo>
                    <a:pt x="29" y="27"/>
                  </a:lnTo>
                  <a:lnTo>
                    <a:pt x="38" y="27"/>
                  </a:lnTo>
                  <a:lnTo>
                    <a:pt x="47" y="25"/>
                  </a:lnTo>
                  <a:lnTo>
                    <a:pt x="52" y="23"/>
                  </a:lnTo>
                  <a:lnTo>
                    <a:pt x="52" y="18"/>
                  </a:lnTo>
                  <a:lnTo>
                    <a:pt x="47" y="14"/>
                  </a:lnTo>
                  <a:lnTo>
                    <a:pt x="40" y="7"/>
                  </a:lnTo>
                  <a:lnTo>
                    <a:pt x="31" y="5"/>
                  </a:lnTo>
                  <a:lnTo>
                    <a:pt x="20" y="0"/>
                  </a:lnTo>
                  <a:lnTo>
                    <a:pt x="11" y="0"/>
                  </a:lnTo>
                  <a:lnTo>
                    <a:pt x="4" y="0"/>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0" name="Freeform 977">
              <a:extLst>
                <a:ext uri="{FF2B5EF4-FFF2-40B4-BE49-F238E27FC236}">
                  <a16:creationId xmlns:a16="http://schemas.microsoft.com/office/drawing/2014/main" xmlns="" id="{69E4CD8A-2DDB-5B44-B580-FF95039C8C58}"/>
                </a:ext>
              </a:extLst>
            </p:cNvPr>
            <p:cNvSpPr>
              <a:spLocks/>
            </p:cNvSpPr>
            <p:nvPr/>
          </p:nvSpPr>
          <p:spPr bwMode="auto">
            <a:xfrm>
              <a:off x="4247" y="3481"/>
              <a:ext cx="49" cy="27"/>
            </a:xfrm>
            <a:custGeom>
              <a:avLst/>
              <a:gdLst>
                <a:gd name="T0" fmla="*/ 2 w 49"/>
                <a:gd name="T1" fmla="*/ 13 h 27"/>
                <a:gd name="T2" fmla="*/ 2 w 49"/>
                <a:gd name="T3" fmla="*/ 13 h 27"/>
                <a:gd name="T4" fmla="*/ 9 w 49"/>
                <a:gd name="T5" fmla="*/ 18 h 27"/>
                <a:gd name="T6" fmla="*/ 18 w 49"/>
                <a:gd name="T7" fmla="*/ 22 h 27"/>
                <a:gd name="T8" fmla="*/ 27 w 49"/>
                <a:gd name="T9" fmla="*/ 24 h 27"/>
                <a:gd name="T10" fmla="*/ 36 w 49"/>
                <a:gd name="T11" fmla="*/ 27 h 27"/>
                <a:gd name="T12" fmla="*/ 36 w 49"/>
                <a:gd name="T13" fmla="*/ 27 h 27"/>
                <a:gd name="T14" fmla="*/ 45 w 49"/>
                <a:gd name="T15" fmla="*/ 24 h 27"/>
                <a:gd name="T16" fmla="*/ 49 w 49"/>
                <a:gd name="T17" fmla="*/ 22 h 27"/>
                <a:gd name="T18" fmla="*/ 49 w 49"/>
                <a:gd name="T19" fmla="*/ 18 h 27"/>
                <a:gd name="T20" fmla="*/ 45 w 49"/>
                <a:gd name="T21" fmla="*/ 13 h 27"/>
                <a:gd name="T22" fmla="*/ 45 w 49"/>
                <a:gd name="T23" fmla="*/ 13 h 27"/>
                <a:gd name="T24" fmla="*/ 38 w 49"/>
                <a:gd name="T25" fmla="*/ 6 h 27"/>
                <a:gd name="T26" fmla="*/ 29 w 49"/>
                <a:gd name="T27" fmla="*/ 2 h 27"/>
                <a:gd name="T28" fmla="*/ 20 w 49"/>
                <a:gd name="T29" fmla="*/ 0 h 27"/>
                <a:gd name="T30" fmla="*/ 11 w 49"/>
                <a:gd name="T31" fmla="*/ 0 h 27"/>
                <a:gd name="T32" fmla="*/ 11 w 49"/>
                <a:gd name="T33" fmla="*/ 0 h 27"/>
                <a:gd name="T34" fmla="*/ 4 w 49"/>
                <a:gd name="T35" fmla="*/ 0 h 27"/>
                <a:gd name="T36" fmla="*/ 0 w 49"/>
                <a:gd name="T37" fmla="*/ 4 h 27"/>
                <a:gd name="T38" fmla="*/ 0 w 49"/>
                <a:gd name="T39" fmla="*/ 6 h 27"/>
                <a:gd name="T40" fmla="*/ 2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2" y="13"/>
                  </a:moveTo>
                  <a:lnTo>
                    <a:pt x="2" y="13"/>
                  </a:lnTo>
                  <a:lnTo>
                    <a:pt x="9" y="18"/>
                  </a:lnTo>
                  <a:lnTo>
                    <a:pt x="18" y="22"/>
                  </a:lnTo>
                  <a:lnTo>
                    <a:pt x="27" y="24"/>
                  </a:lnTo>
                  <a:lnTo>
                    <a:pt x="36" y="27"/>
                  </a:lnTo>
                  <a:lnTo>
                    <a:pt x="45" y="24"/>
                  </a:lnTo>
                  <a:lnTo>
                    <a:pt x="49" y="22"/>
                  </a:lnTo>
                  <a:lnTo>
                    <a:pt x="49" y="18"/>
                  </a:lnTo>
                  <a:lnTo>
                    <a:pt x="45" y="13"/>
                  </a:lnTo>
                  <a:lnTo>
                    <a:pt x="38" y="6"/>
                  </a:lnTo>
                  <a:lnTo>
                    <a:pt x="29" y="2"/>
                  </a:lnTo>
                  <a:lnTo>
                    <a:pt x="20" y="0"/>
                  </a:lnTo>
                  <a:lnTo>
                    <a:pt x="11" y="0"/>
                  </a:lnTo>
                  <a:lnTo>
                    <a:pt x="4" y="0"/>
                  </a:lnTo>
                  <a:lnTo>
                    <a:pt x="0" y="4"/>
                  </a:lnTo>
                  <a:lnTo>
                    <a:pt x="0" y="6"/>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1" name="Freeform 978">
              <a:extLst>
                <a:ext uri="{FF2B5EF4-FFF2-40B4-BE49-F238E27FC236}">
                  <a16:creationId xmlns:a16="http://schemas.microsoft.com/office/drawing/2014/main" xmlns="" id="{EDF20F6F-DC47-F140-893A-A178E844271C}"/>
                </a:ext>
              </a:extLst>
            </p:cNvPr>
            <p:cNvSpPr>
              <a:spLocks/>
            </p:cNvSpPr>
            <p:nvPr/>
          </p:nvSpPr>
          <p:spPr bwMode="auto">
            <a:xfrm>
              <a:off x="4247" y="3481"/>
              <a:ext cx="49" cy="27"/>
            </a:xfrm>
            <a:custGeom>
              <a:avLst/>
              <a:gdLst>
                <a:gd name="T0" fmla="*/ 2 w 49"/>
                <a:gd name="T1" fmla="*/ 13 h 27"/>
                <a:gd name="T2" fmla="*/ 2 w 49"/>
                <a:gd name="T3" fmla="*/ 13 h 27"/>
                <a:gd name="T4" fmla="*/ 9 w 49"/>
                <a:gd name="T5" fmla="*/ 18 h 27"/>
                <a:gd name="T6" fmla="*/ 18 w 49"/>
                <a:gd name="T7" fmla="*/ 22 h 27"/>
                <a:gd name="T8" fmla="*/ 27 w 49"/>
                <a:gd name="T9" fmla="*/ 24 h 27"/>
                <a:gd name="T10" fmla="*/ 36 w 49"/>
                <a:gd name="T11" fmla="*/ 27 h 27"/>
                <a:gd name="T12" fmla="*/ 36 w 49"/>
                <a:gd name="T13" fmla="*/ 27 h 27"/>
                <a:gd name="T14" fmla="*/ 45 w 49"/>
                <a:gd name="T15" fmla="*/ 24 h 27"/>
                <a:gd name="T16" fmla="*/ 49 w 49"/>
                <a:gd name="T17" fmla="*/ 22 h 27"/>
                <a:gd name="T18" fmla="*/ 49 w 49"/>
                <a:gd name="T19" fmla="*/ 18 h 27"/>
                <a:gd name="T20" fmla="*/ 45 w 49"/>
                <a:gd name="T21" fmla="*/ 13 h 27"/>
                <a:gd name="T22" fmla="*/ 45 w 49"/>
                <a:gd name="T23" fmla="*/ 13 h 27"/>
                <a:gd name="T24" fmla="*/ 38 w 49"/>
                <a:gd name="T25" fmla="*/ 6 h 27"/>
                <a:gd name="T26" fmla="*/ 29 w 49"/>
                <a:gd name="T27" fmla="*/ 2 h 27"/>
                <a:gd name="T28" fmla="*/ 20 w 49"/>
                <a:gd name="T29" fmla="*/ 0 h 27"/>
                <a:gd name="T30" fmla="*/ 11 w 49"/>
                <a:gd name="T31" fmla="*/ 0 h 27"/>
                <a:gd name="T32" fmla="*/ 11 w 49"/>
                <a:gd name="T33" fmla="*/ 0 h 27"/>
                <a:gd name="T34" fmla="*/ 4 w 49"/>
                <a:gd name="T35" fmla="*/ 0 h 27"/>
                <a:gd name="T36" fmla="*/ 0 w 49"/>
                <a:gd name="T37" fmla="*/ 4 h 27"/>
                <a:gd name="T38" fmla="*/ 0 w 49"/>
                <a:gd name="T39" fmla="*/ 6 h 27"/>
                <a:gd name="T40" fmla="*/ 2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2" y="13"/>
                  </a:moveTo>
                  <a:lnTo>
                    <a:pt x="2" y="13"/>
                  </a:lnTo>
                  <a:lnTo>
                    <a:pt x="9" y="18"/>
                  </a:lnTo>
                  <a:lnTo>
                    <a:pt x="18" y="22"/>
                  </a:lnTo>
                  <a:lnTo>
                    <a:pt x="27" y="24"/>
                  </a:lnTo>
                  <a:lnTo>
                    <a:pt x="36" y="27"/>
                  </a:lnTo>
                  <a:lnTo>
                    <a:pt x="45" y="24"/>
                  </a:lnTo>
                  <a:lnTo>
                    <a:pt x="49" y="22"/>
                  </a:lnTo>
                  <a:lnTo>
                    <a:pt x="49" y="18"/>
                  </a:lnTo>
                  <a:lnTo>
                    <a:pt x="45" y="13"/>
                  </a:lnTo>
                  <a:lnTo>
                    <a:pt x="38" y="6"/>
                  </a:lnTo>
                  <a:lnTo>
                    <a:pt x="29" y="2"/>
                  </a:lnTo>
                  <a:lnTo>
                    <a:pt x="20" y="0"/>
                  </a:lnTo>
                  <a:lnTo>
                    <a:pt x="11" y="0"/>
                  </a:lnTo>
                  <a:lnTo>
                    <a:pt x="4" y="0"/>
                  </a:lnTo>
                  <a:lnTo>
                    <a:pt x="0" y="4"/>
                  </a:lnTo>
                  <a:lnTo>
                    <a:pt x="0" y="6"/>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2" name="Freeform 979">
              <a:extLst>
                <a:ext uri="{FF2B5EF4-FFF2-40B4-BE49-F238E27FC236}">
                  <a16:creationId xmlns:a16="http://schemas.microsoft.com/office/drawing/2014/main" xmlns="" id="{8480A926-56E5-844F-BE3B-824E757AFBF8}"/>
                </a:ext>
              </a:extLst>
            </p:cNvPr>
            <p:cNvSpPr>
              <a:spLocks/>
            </p:cNvSpPr>
            <p:nvPr/>
          </p:nvSpPr>
          <p:spPr bwMode="auto">
            <a:xfrm>
              <a:off x="4202" y="3481"/>
              <a:ext cx="49" cy="27"/>
            </a:xfrm>
            <a:custGeom>
              <a:avLst/>
              <a:gdLst>
                <a:gd name="T0" fmla="*/ 4 w 49"/>
                <a:gd name="T1" fmla="*/ 13 h 27"/>
                <a:gd name="T2" fmla="*/ 4 w 49"/>
                <a:gd name="T3" fmla="*/ 13 h 27"/>
                <a:gd name="T4" fmla="*/ 11 w 49"/>
                <a:gd name="T5" fmla="*/ 18 h 27"/>
                <a:gd name="T6" fmla="*/ 20 w 49"/>
                <a:gd name="T7" fmla="*/ 22 h 27"/>
                <a:gd name="T8" fmla="*/ 29 w 49"/>
                <a:gd name="T9" fmla="*/ 27 h 27"/>
                <a:gd name="T10" fmla="*/ 38 w 49"/>
                <a:gd name="T11" fmla="*/ 27 h 27"/>
                <a:gd name="T12" fmla="*/ 38 w 49"/>
                <a:gd name="T13" fmla="*/ 27 h 27"/>
                <a:gd name="T14" fmla="*/ 45 w 49"/>
                <a:gd name="T15" fmla="*/ 27 h 27"/>
                <a:gd name="T16" fmla="*/ 49 w 49"/>
                <a:gd name="T17" fmla="*/ 22 h 27"/>
                <a:gd name="T18" fmla="*/ 49 w 49"/>
                <a:gd name="T19" fmla="*/ 18 h 27"/>
                <a:gd name="T20" fmla="*/ 47 w 49"/>
                <a:gd name="T21" fmla="*/ 13 h 27"/>
                <a:gd name="T22" fmla="*/ 47 w 49"/>
                <a:gd name="T23" fmla="*/ 13 h 27"/>
                <a:gd name="T24" fmla="*/ 40 w 49"/>
                <a:gd name="T25" fmla="*/ 6 h 27"/>
                <a:gd name="T26" fmla="*/ 31 w 49"/>
                <a:gd name="T27" fmla="*/ 4 h 27"/>
                <a:gd name="T28" fmla="*/ 22 w 49"/>
                <a:gd name="T29" fmla="*/ 0 h 27"/>
                <a:gd name="T30" fmla="*/ 13 w 49"/>
                <a:gd name="T31" fmla="*/ 0 h 27"/>
                <a:gd name="T32" fmla="*/ 13 w 49"/>
                <a:gd name="T33" fmla="*/ 0 h 27"/>
                <a:gd name="T34" fmla="*/ 4 w 49"/>
                <a:gd name="T35" fmla="*/ 0 h 27"/>
                <a:gd name="T36" fmla="*/ 2 w 49"/>
                <a:gd name="T37" fmla="*/ 4 h 27"/>
                <a:gd name="T38" fmla="*/ 0 w 49"/>
                <a:gd name="T39" fmla="*/ 9 h 27"/>
                <a:gd name="T40" fmla="*/ 4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3"/>
                  </a:moveTo>
                  <a:lnTo>
                    <a:pt x="4" y="13"/>
                  </a:lnTo>
                  <a:lnTo>
                    <a:pt x="11" y="18"/>
                  </a:lnTo>
                  <a:lnTo>
                    <a:pt x="20" y="22"/>
                  </a:lnTo>
                  <a:lnTo>
                    <a:pt x="29" y="27"/>
                  </a:lnTo>
                  <a:lnTo>
                    <a:pt x="38" y="27"/>
                  </a:lnTo>
                  <a:lnTo>
                    <a:pt x="45" y="27"/>
                  </a:lnTo>
                  <a:lnTo>
                    <a:pt x="49" y="22"/>
                  </a:lnTo>
                  <a:lnTo>
                    <a:pt x="49" y="18"/>
                  </a:lnTo>
                  <a:lnTo>
                    <a:pt x="47" y="13"/>
                  </a:lnTo>
                  <a:lnTo>
                    <a:pt x="40" y="6"/>
                  </a:lnTo>
                  <a:lnTo>
                    <a:pt x="31" y="4"/>
                  </a:lnTo>
                  <a:lnTo>
                    <a:pt x="22" y="0"/>
                  </a:lnTo>
                  <a:lnTo>
                    <a:pt x="13" y="0"/>
                  </a:lnTo>
                  <a:lnTo>
                    <a:pt x="4" y="0"/>
                  </a:lnTo>
                  <a:lnTo>
                    <a:pt x="2" y="4"/>
                  </a:lnTo>
                  <a:lnTo>
                    <a:pt x="0"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3" name="Freeform 980">
              <a:extLst>
                <a:ext uri="{FF2B5EF4-FFF2-40B4-BE49-F238E27FC236}">
                  <a16:creationId xmlns:a16="http://schemas.microsoft.com/office/drawing/2014/main" xmlns="" id="{44A4C2BD-B066-D140-9A24-5B7C96B629A1}"/>
                </a:ext>
              </a:extLst>
            </p:cNvPr>
            <p:cNvSpPr>
              <a:spLocks/>
            </p:cNvSpPr>
            <p:nvPr/>
          </p:nvSpPr>
          <p:spPr bwMode="auto">
            <a:xfrm>
              <a:off x="4202" y="3481"/>
              <a:ext cx="49" cy="27"/>
            </a:xfrm>
            <a:custGeom>
              <a:avLst/>
              <a:gdLst>
                <a:gd name="T0" fmla="*/ 4 w 49"/>
                <a:gd name="T1" fmla="*/ 13 h 27"/>
                <a:gd name="T2" fmla="*/ 4 w 49"/>
                <a:gd name="T3" fmla="*/ 13 h 27"/>
                <a:gd name="T4" fmla="*/ 11 w 49"/>
                <a:gd name="T5" fmla="*/ 18 h 27"/>
                <a:gd name="T6" fmla="*/ 20 w 49"/>
                <a:gd name="T7" fmla="*/ 22 h 27"/>
                <a:gd name="T8" fmla="*/ 29 w 49"/>
                <a:gd name="T9" fmla="*/ 27 h 27"/>
                <a:gd name="T10" fmla="*/ 38 w 49"/>
                <a:gd name="T11" fmla="*/ 27 h 27"/>
                <a:gd name="T12" fmla="*/ 38 w 49"/>
                <a:gd name="T13" fmla="*/ 27 h 27"/>
                <a:gd name="T14" fmla="*/ 45 w 49"/>
                <a:gd name="T15" fmla="*/ 27 h 27"/>
                <a:gd name="T16" fmla="*/ 49 w 49"/>
                <a:gd name="T17" fmla="*/ 22 h 27"/>
                <a:gd name="T18" fmla="*/ 49 w 49"/>
                <a:gd name="T19" fmla="*/ 18 h 27"/>
                <a:gd name="T20" fmla="*/ 47 w 49"/>
                <a:gd name="T21" fmla="*/ 13 h 27"/>
                <a:gd name="T22" fmla="*/ 47 w 49"/>
                <a:gd name="T23" fmla="*/ 13 h 27"/>
                <a:gd name="T24" fmla="*/ 40 w 49"/>
                <a:gd name="T25" fmla="*/ 6 h 27"/>
                <a:gd name="T26" fmla="*/ 31 w 49"/>
                <a:gd name="T27" fmla="*/ 4 h 27"/>
                <a:gd name="T28" fmla="*/ 22 w 49"/>
                <a:gd name="T29" fmla="*/ 0 h 27"/>
                <a:gd name="T30" fmla="*/ 13 w 49"/>
                <a:gd name="T31" fmla="*/ 0 h 27"/>
                <a:gd name="T32" fmla="*/ 13 w 49"/>
                <a:gd name="T33" fmla="*/ 0 h 27"/>
                <a:gd name="T34" fmla="*/ 4 w 49"/>
                <a:gd name="T35" fmla="*/ 0 h 27"/>
                <a:gd name="T36" fmla="*/ 2 w 49"/>
                <a:gd name="T37" fmla="*/ 4 h 27"/>
                <a:gd name="T38" fmla="*/ 0 w 49"/>
                <a:gd name="T39" fmla="*/ 9 h 27"/>
                <a:gd name="T40" fmla="*/ 4 w 49"/>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3"/>
                  </a:moveTo>
                  <a:lnTo>
                    <a:pt x="4" y="13"/>
                  </a:lnTo>
                  <a:lnTo>
                    <a:pt x="11" y="18"/>
                  </a:lnTo>
                  <a:lnTo>
                    <a:pt x="20" y="22"/>
                  </a:lnTo>
                  <a:lnTo>
                    <a:pt x="29" y="27"/>
                  </a:lnTo>
                  <a:lnTo>
                    <a:pt x="38" y="27"/>
                  </a:lnTo>
                  <a:lnTo>
                    <a:pt x="45" y="27"/>
                  </a:lnTo>
                  <a:lnTo>
                    <a:pt x="49" y="22"/>
                  </a:lnTo>
                  <a:lnTo>
                    <a:pt x="49" y="18"/>
                  </a:lnTo>
                  <a:lnTo>
                    <a:pt x="47" y="13"/>
                  </a:lnTo>
                  <a:lnTo>
                    <a:pt x="40" y="6"/>
                  </a:lnTo>
                  <a:lnTo>
                    <a:pt x="31" y="4"/>
                  </a:lnTo>
                  <a:lnTo>
                    <a:pt x="22" y="0"/>
                  </a:lnTo>
                  <a:lnTo>
                    <a:pt x="13" y="0"/>
                  </a:lnTo>
                  <a:lnTo>
                    <a:pt x="4" y="0"/>
                  </a:lnTo>
                  <a:lnTo>
                    <a:pt x="2" y="4"/>
                  </a:lnTo>
                  <a:lnTo>
                    <a:pt x="0"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4" name="Freeform 981">
              <a:extLst>
                <a:ext uri="{FF2B5EF4-FFF2-40B4-BE49-F238E27FC236}">
                  <a16:creationId xmlns:a16="http://schemas.microsoft.com/office/drawing/2014/main" xmlns="" id="{26F68D74-DB52-D24E-B148-EFD77DFFA417}"/>
                </a:ext>
              </a:extLst>
            </p:cNvPr>
            <p:cNvSpPr>
              <a:spLocks/>
            </p:cNvSpPr>
            <p:nvPr/>
          </p:nvSpPr>
          <p:spPr bwMode="auto">
            <a:xfrm>
              <a:off x="4159" y="3481"/>
              <a:ext cx="50" cy="27"/>
            </a:xfrm>
            <a:custGeom>
              <a:avLst/>
              <a:gdLst>
                <a:gd name="T0" fmla="*/ 5 w 50"/>
                <a:gd name="T1" fmla="*/ 13 h 27"/>
                <a:gd name="T2" fmla="*/ 5 w 50"/>
                <a:gd name="T3" fmla="*/ 13 h 27"/>
                <a:gd name="T4" fmla="*/ 11 w 50"/>
                <a:gd name="T5" fmla="*/ 20 h 27"/>
                <a:gd name="T6" fmla="*/ 18 w 50"/>
                <a:gd name="T7" fmla="*/ 24 h 27"/>
                <a:gd name="T8" fmla="*/ 29 w 50"/>
                <a:gd name="T9" fmla="*/ 27 h 27"/>
                <a:gd name="T10" fmla="*/ 38 w 50"/>
                <a:gd name="T11" fmla="*/ 27 h 27"/>
                <a:gd name="T12" fmla="*/ 38 w 50"/>
                <a:gd name="T13" fmla="*/ 27 h 27"/>
                <a:gd name="T14" fmla="*/ 45 w 50"/>
                <a:gd name="T15" fmla="*/ 27 h 27"/>
                <a:gd name="T16" fmla="*/ 50 w 50"/>
                <a:gd name="T17" fmla="*/ 22 h 27"/>
                <a:gd name="T18" fmla="*/ 50 w 50"/>
                <a:gd name="T19" fmla="*/ 18 h 27"/>
                <a:gd name="T20" fmla="*/ 47 w 50"/>
                <a:gd name="T21" fmla="*/ 13 h 27"/>
                <a:gd name="T22" fmla="*/ 47 w 50"/>
                <a:gd name="T23" fmla="*/ 13 h 27"/>
                <a:gd name="T24" fmla="*/ 41 w 50"/>
                <a:gd name="T25" fmla="*/ 9 h 27"/>
                <a:gd name="T26" fmla="*/ 32 w 50"/>
                <a:gd name="T27" fmla="*/ 4 h 27"/>
                <a:gd name="T28" fmla="*/ 23 w 50"/>
                <a:gd name="T29" fmla="*/ 2 h 27"/>
                <a:gd name="T30" fmla="*/ 14 w 50"/>
                <a:gd name="T31" fmla="*/ 0 h 27"/>
                <a:gd name="T32" fmla="*/ 14 w 50"/>
                <a:gd name="T33" fmla="*/ 0 h 27"/>
                <a:gd name="T34" fmla="*/ 7 w 50"/>
                <a:gd name="T35" fmla="*/ 2 h 27"/>
                <a:gd name="T36" fmla="*/ 2 w 50"/>
                <a:gd name="T37" fmla="*/ 4 h 27"/>
                <a:gd name="T38" fmla="*/ 0 w 50"/>
                <a:gd name="T39" fmla="*/ 9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11" y="20"/>
                  </a:lnTo>
                  <a:lnTo>
                    <a:pt x="18" y="24"/>
                  </a:lnTo>
                  <a:lnTo>
                    <a:pt x="29" y="27"/>
                  </a:lnTo>
                  <a:lnTo>
                    <a:pt x="38" y="27"/>
                  </a:lnTo>
                  <a:lnTo>
                    <a:pt x="45" y="27"/>
                  </a:lnTo>
                  <a:lnTo>
                    <a:pt x="50" y="22"/>
                  </a:lnTo>
                  <a:lnTo>
                    <a:pt x="50" y="18"/>
                  </a:lnTo>
                  <a:lnTo>
                    <a:pt x="47" y="13"/>
                  </a:lnTo>
                  <a:lnTo>
                    <a:pt x="41" y="9"/>
                  </a:lnTo>
                  <a:lnTo>
                    <a:pt x="32" y="4"/>
                  </a:lnTo>
                  <a:lnTo>
                    <a:pt x="23" y="2"/>
                  </a:lnTo>
                  <a:lnTo>
                    <a:pt x="14" y="0"/>
                  </a:lnTo>
                  <a:lnTo>
                    <a:pt x="7" y="2"/>
                  </a:lnTo>
                  <a:lnTo>
                    <a:pt x="2" y="4"/>
                  </a:lnTo>
                  <a:lnTo>
                    <a:pt x="0"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5" name="Freeform 982">
              <a:extLst>
                <a:ext uri="{FF2B5EF4-FFF2-40B4-BE49-F238E27FC236}">
                  <a16:creationId xmlns:a16="http://schemas.microsoft.com/office/drawing/2014/main" xmlns="" id="{6D26A79D-8814-C147-B998-0F52C79FB9A2}"/>
                </a:ext>
              </a:extLst>
            </p:cNvPr>
            <p:cNvSpPr>
              <a:spLocks/>
            </p:cNvSpPr>
            <p:nvPr/>
          </p:nvSpPr>
          <p:spPr bwMode="auto">
            <a:xfrm>
              <a:off x="4159" y="3481"/>
              <a:ext cx="50" cy="27"/>
            </a:xfrm>
            <a:custGeom>
              <a:avLst/>
              <a:gdLst>
                <a:gd name="T0" fmla="*/ 5 w 50"/>
                <a:gd name="T1" fmla="*/ 13 h 27"/>
                <a:gd name="T2" fmla="*/ 5 w 50"/>
                <a:gd name="T3" fmla="*/ 13 h 27"/>
                <a:gd name="T4" fmla="*/ 11 w 50"/>
                <a:gd name="T5" fmla="*/ 20 h 27"/>
                <a:gd name="T6" fmla="*/ 18 w 50"/>
                <a:gd name="T7" fmla="*/ 24 h 27"/>
                <a:gd name="T8" fmla="*/ 29 w 50"/>
                <a:gd name="T9" fmla="*/ 27 h 27"/>
                <a:gd name="T10" fmla="*/ 38 w 50"/>
                <a:gd name="T11" fmla="*/ 27 h 27"/>
                <a:gd name="T12" fmla="*/ 38 w 50"/>
                <a:gd name="T13" fmla="*/ 27 h 27"/>
                <a:gd name="T14" fmla="*/ 45 w 50"/>
                <a:gd name="T15" fmla="*/ 27 h 27"/>
                <a:gd name="T16" fmla="*/ 50 w 50"/>
                <a:gd name="T17" fmla="*/ 22 h 27"/>
                <a:gd name="T18" fmla="*/ 50 w 50"/>
                <a:gd name="T19" fmla="*/ 18 h 27"/>
                <a:gd name="T20" fmla="*/ 47 w 50"/>
                <a:gd name="T21" fmla="*/ 13 h 27"/>
                <a:gd name="T22" fmla="*/ 47 w 50"/>
                <a:gd name="T23" fmla="*/ 13 h 27"/>
                <a:gd name="T24" fmla="*/ 41 w 50"/>
                <a:gd name="T25" fmla="*/ 9 h 27"/>
                <a:gd name="T26" fmla="*/ 32 w 50"/>
                <a:gd name="T27" fmla="*/ 4 h 27"/>
                <a:gd name="T28" fmla="*/ 23 w 50"/>
                <a:gd name="T29" fmla="*/ 2 h 27"/>
                <a:gd name="T30" fmla="*/ 14 w 50"/>
                <a:gd name="T31" fmla="*/ 0 h 27"/>
                <a:gd name="T32" fmla="*/ 14 w 50"/>
                <a:gd name="T33" fmla="*/ 0 h 27"/>
                <a:gd name="T34" fmla="*/ 7 w 50"/>
                <a:gd name="T35" fmla="*/ 2 h 27"/>
                <a:gd name="T36" fmla="*/ 2 w 50"/>
                <a:gd name="T37" fmla="*/ 4 h 27"/>
                <a:gd name="T38" fmla="*/ 0 w 50"/>
                <a:gd name="T39" fmla="*/ 9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11" y="20"/>
                  </a:lnTo>
                  <a:lnTo>
                    <a:pt x="18" y="24"/>
                  </a:lnTo>
                  <a:lnTo>
                    <a:pt x="29" y="27"/>
                  </a:lnTo>
                  <a:lnTo>
                    <a:pt x="38" y="27"/>
                  </a:lnTo>
                  <a:lnTo>
                    <a:pt x="45" y="27"/>
                  </a:lnTo>
                  <a:lnTo>
                    <a:pt x="50" y="22"/>
                  </a:lnTo>
                  <a:lnTo>
                    <a:pt x="50" y="18"/>
                  </a:lnTo>
                  <a:lnTo>
                    <a:pt x="47" y="13"/>
                  </a:lnTo>
                  <a:lnTo>
                    <a:pt x="41" y="9"/>
                  </a:lnTo>
                  <a:lnTo>
                    <a:pt x="32" y="4"/>
                  </a:lnTo>
                  <a:lnTo>
                    <a:pt x="23" y="2"/>
                  </a:lnTo>
                  <a:lnTo>
                    <a:pt x="14" y="0"/>
                  </a:lnTo>
                  <a:lnTo>
                    <a:pt x="7" y="2"/>
                  </a:lnTo>
                  <a:lnTo>
                    <a:pt x="2" y="4"/>
                  </a:lnTo>
                  <a:lnTo>
                    <a:pt x="0"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6" name="Freeform 983">
              <a:extLst>
                <a:ext uri="{FF2B5EF4-FFF2-40B4-BE49-F238E27FC236}">
                  <a16:creationId xmlns:a16="http://schemas.microsoft.com/office/drawing/2014/main" xmlns="" id="{0434FA46-217A-7A45-A5C5-414FE55A89CF}"/>
                </a:ext>
              </a:extLst>
            </p:cNvPr>
            <p:cNvSpPr>
              <a:spLocks/>
            </p:cNvSpPr>
            <p:nvPr/>
          </p:nvSpPr>
          <p:spPr bwMode="auto">
            <a:xfrm>
              <a:off x="3756" y="3487"/>
              <a:ext cx="43" cy="27"/>
            </a:xfrm>
            <a:custGeom>
              <a:avLst/>
              <a:gdLst>
                <a:gd name="T0" fmla="*/ 2 w 43"/>
                <a:gd name="T1" fmla="*/ 14 h 27"/>
                <a:gd name="T2" fmla="*/ 2 w 43"/>
                <a:gd name="T3" fmla="*/ 14 h 27"/>
                <a:gd name="T4" fmla="*/ 7 w 43"/>
                <a:gd name="T5" fmla="*/ 18 h 27"/>
                <a:gd name="T6" fmla="*/ 13 w 43"/>
                <a:gd name="T7" fmla="*/ 23 h 27"/>
                <a:gd name="T8" fmla="*/ 22 w 43"/>
                <a:gd name="T9" fmla="*/ 25 h 27"/>
                <a:gd name="T10" fmla="*/ 29 w 43"/>
                <a:gd name="T11" fmla="*/ 27 h 27"/>
                <a:gd name="T12" fmla="*/ 29 w 43"/>
                <a:gd name="T13" fmla="*/ 27 h 27"/>
                <a:gd name="T14" fmla="*/ 36 w 43"/>
                <a:gd name="T15" fmla="*/ 25 h 27"/>
                <a:gd name="T16" fmla="*/ 40 w 43"/>
                <a:gd name="T17" fmla="*/ 23 h 27"/>
                <a:gd name="T18" fmla="*/ 43 w 43"/>
                <a:gd name="T19" fmla="*/ 18 h 27"/>
                <a:gd name="T20" fmla="*/ 40 w 43"/>
                <a:gd name="T21" fmla="*/ 14 h 27"/>
                <a:gd name="T22" fmla="*/ 40 w 43"/>
                <a:gd name="T23" fmla="*/ 14 h 27"/>
                <a:gd name="T24" fmla="*/ 36 w 43"/>
                <a:gd name="T25" fmla="*/ 7 h 27"/>
                <a:gd name="T26" fmla="*/ 29 w 43"/>
                <a:gd name="T27" fmla="*/ 3 h 27"/>
                <a:gd name="T28" fmla="*/ 22 w 43"/>
                <a:gd name="T29" fmla="*/ 0 h 27"/>
                <a:gd name="T30" fmla="*/ 13 w 43"/>
                <a:gd name="T31" fmla="*/ 0 h 27"/>
                <a:gd name="T32" fmla="*/ 13 w 43"/>
                <a:gd name="T33" fmla="*/ 0 h 27"/>
                <a:gd name="T34" fmla="*/ 7 w 43"/>
                <a:gd name="T35" fmla="*/ 0 h 27"/>
                <a:gd name="T36" fmla="*/ 2 w 43"/>
                <a:gd name="T37" fmla="*/ 5 h 27"/>
                <a:gd name="T38" fmla="*/ 0 w 43"/>
                <a:gd name="T39" fmla="*/ 9 h 27"/>
                <a:gd name="T40" fmla="*/ 2 w 4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7">
                  <a:moveTo>
                    <a:pt x="2" y="14"/>
                  </a:moveTo>
                  <a:lnTo>
                    <a:pt x="2" y="14"/>
                  </a:lnTo>
                  <a:lnTo>
                    <a:pt x="7" y="18"/>
                  </a:lnTo>
                  <a:lnTo>
                    <a:pt x="13" y="23"/>
                  </a:lnTo>
                  <a:lnTo>
                    <a:pt x="22" y="25"/>
                  </a:lnTo>
                  <a:lnTo>
                    <a:pt x="29" y="27"/>
                  </a:lnTo>
                  <a:lnTo>
                    <a:pt x="36" y="25"/>
                  </a:lnTo>
                  <a:lnTo>
                    <a:pt x="40" y="23"/>
                  </a:lnTo>
                  <a:lnTo>
                    <a:pt x="43" y="18"/>
                  </a:lnTo>
                  <a:lnTo>
                    <a:pt x="40" y="14"/>
                  </a:lnTo>
                  <a:lnTo>
                    <a:pt x="36" y="7"/>
                  </a:lnTo>
                  <a:lnTo>
                    <a:pt x="29" y="3"/>
                  </a:lnTo>
                  <a:lnTo>
                    <a:pt x="22" y="0"/>
                  </a:lnTo>
                  <a:lnTo>
                    <a:pt x="13" y="0"/>
                  </a:lnTo>
                  <a:lnTo>
                    <a:pt x="7" y="0"/>
                  </a:lnTo>
                  <a:lnTo>
                    <a:pt x="2"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7" name="Freeform 984">
              <a:extLst>
                <a:ext uri="{FF2B5EF4-FFF2-40B4-BE49-F238E27FC236}">
                  <a16:creationId xmlns:a16="http://schemas.microsoft.com/office/drawing/2014/main" xmlns="" id="{058BEF7E-0F90-0048-8CEB-37A5E6F10E8B}"/>
                </a:ext>
              </a:extLst>
            </p:cNvPr>
            <p:cNvSpPr>
              <a:spLocks/>
            </p:cNvSpPr>
            <p:nvPr/>
          </p:nvSpPr>
          <p:spPr bwMode="auto">
            <a:xfrm>
              <a:off x="3756" y="3487"/>
              <a:ext cx="43" cy="27"/>
            </a:xfrm>
            <a:custGeom>
              <a:avLst/>
              <a:gdLst>
                <a:gd name="T0" fmla="*/ 2 w 43"/>
                <a:gd name="T1" fmla="*/ 14 h 27"/>
                <a:gd name="T2" fmla="*/ 2 w 43"/>
                <a:gd name="T3" fmla="*/ 14 h 27"/>
                <a:gd name="T4" fmla="*/ 7 w 43"/>
                <a:gd name="T5" fmla="*/ 18 h 27"/>
                <a:gd name="T6" fmla="*/ 13 w 43"/>
                <a:gd name="T7" fmla="*/ 23 h 27"/>
                <a:gd name="T8" fmla="*/ 22 w 43"/>
                <a:gd name="T9" fmla="*/ 25 h 27"/>
                <a:gd name="T10" fmla="*/ 29 w 43"/>
                <a:gd name="T11" fmla="*/ 27 h 27"/>
                <a:gd name="T12" fmla="*/ 29 w 43"/>
                <a:gd name="T13" fmla="*/ 27 h 27"/>
                <a:gd name="T14" fmla="*/ 36 w 43"/>
                <a:gd name="T15" fmla="*/ 25 h 27"/>
                <a:gd name="T16" fmla="*/ 40 w 43"/>
                <a:gd name="T17" fmla="*/ 23 h 27"/>
                <a:gd name="T18" fmla="*/ 43 w 43"/>
                <a:gd name="T19" fmla="*/ 18 h 27"/>
                <a:gd name="T20" fmla="*/ 40 w 43"/>
                <a:gd name="T21" fmla="*/ 14 h 27"/>
                <a:gd name="T22" fmla="*/ 40 w 43"/>
                <a:gd name="T23" fmla="*/ 14 h 27"/>
                <a:gd name="T24" fmla="*/ 36 w 43"/>
                <a:gd name="T25" fmla="*/ 7 h 27"/>
                <a:gd name="T26" fmla="*/ 29 w 43"/>
                <a:gd name="T27" fmla="*/ 3 h 27"/>
                <a:gd name="T28" fmla="*/ 22 w 43"/>
                <a:gd name="T29" fmla="*/ 0 h 27"/>
                <a:gd name="T30" fmla="*/ 13 w 43"/>
                <a:gd name="T31" fmla="*/ 0 h 27"/>
                <a:gd name="T32" fmla="*/ 13 w 43"/>
                <a:gd name="T33" fmla="*/ 0 h 27"/>
                <a:gd name="T34" fmla="*/ 7 w 43"/>
                <a:gd name="T35" fmla="*/ 0 h 27"/>
                <a:gd name="T36" fmla="*/ 2 w 43"/>
                <a:gd name="T37" fmla="*/ 5 h 27"/>
                <a:gd name="T38" fmla="*/ 0 w 43"/>
                <a:gd name="T39" fmla="*/ 9 h 27"/>
                <a:gd name="T40" fmla="*/ 2 w 4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7">
                  <a:moveTo>
                    <a:pt x="2" y="14"/>
                  </a:moveTo>
                  <a:lnTo>
                    <a:pt x="2" y="14"/>
                  </a:lnTo>
                  <a:lnTo>
                    <a:pt x="7" y="18"/>
                  </a:lnTo>
                  <a:lnTo>
                    <a:pt x="13" y="23"/>
                  </a:lnTo>
                  <a:lnTo>
                    <a:pt x="22" y="25"/>
                  </a:lnTo>
                  <a:lnTo>
                    <a:pt x="29" y="27"/>
                  </a:lnTo>
                  <a:lnTo>
                    <a:pt x="36" y="25"/>
                  </a:lnTo>
                  <a:lnTo>
                    <a:pt x="40" y="23"/>
                  </a:lnTo>
                  <a:lnTo>
                    <a:pt x="43" y="18"/>
                  </a:lnTo>
                  <a:lnTo>
                    <a:pt x="40" y="14"/>
                  </a:lnTo>
                  <a:lnTo>
                    <a:pt x="36" y="7"/>
                  </a:lnTo>
                  <a:lnTo>
                    <a:pt x="29" y="3"/>
                  </a:lnTo>
                  <a:lnTo>
                    <a:pt x="22" y="0"/>
                  </a:lnTo>
                  <a:lnTo>
                    <a:pt x="13" y="0"/>
                  </a:lnTo>
                  <a:lnTo>
                    <a:pt x="7" y="0"/>
                  </a:lnTo>
                  <a:lnTo>
                    <a:pt x="2"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8" name="Freeform 985">
              <a:extLst>
                <a:ext uri="{FF2B5EF4-FFF2-40B4-BE49-F238E27FC236}">
                  <a16:creationId xmlns:a16="http://schemas.microsoft.com/office/drawing/2014/main" xmlns="" id="{B52323D5-6987-4941-9715-F0ED4CD8CBE4}"/>
                </a:ext>
              </a:extLst>
            </p:cNvPr>
            <p:cNvSpPr>
              <a:spLocks/>
            </p:cNvSpPr>
            <p:nvPr/>
          </p:nvSpPr>
          <p:spPr bwMode="auto">
            <a:xfrm>
              <a:off x="3423" y="3492"/>
              <a:ext cx="36" cy="27"/>
            </a:xfrm>
            <a:custGeom>
              <a:avLst/>
              <a:gdLst>
                <a:gd name="T0" fmla="*/ 0 w 36"/>
                <a:gd name="T1" fmla="*/ 13 h 27"/>
                <a:gd name="T2" fmla="*/ 0 w 36"/>
                <a:gd name="T3" fmla="*/ 13 h 27"/>
                <a:gd name="T4" fmla="*/ 2 w 36"/>
                <a:gd name="T5" fmla="*/ 20 h 27"/>
                <a:gd name="T6" fmla="*/ 6 w 36"/>
                <a:gd name="T7" fmla="*/ 22 h 27"/>
                <a:gd name="T8" fmla="*/ 13 w 36"/>
                <a:gd name="T9" fmla="*/ 27 h 27"/>
                <a:gd name="T10" fmla="*/ 20 w 36"/>
                <a:gd name="T11" fmla="*/ 27 h 27"/>
                <a:gd name="T12" fmla="*/ 20 w 36"/>
                <a:gd name="T13" fmla="*/ 27 h 27"/>
                <a:gd name="T14" fmla="*/ 27 w 36"/>
                <a:gd name="T15" fmla="*/ 27 h 27"/>
                <a:gd name="T16" fmla="*/ 33 w 36"/>
                <a:gd name="T17" fmla="*/ 22 h 27"/>
                <a:gd name="T18" fmla="*/ 36 w 36"/>
                <a:gd name="T19" fmla="*/ 18 h 27"/>
                <a:gd name="T20" fmla="*/ 36 w 36"/>
                <a:gd name="T21" fmla="*/ 13 h 27"/>
                <a:gd name="T22" fmla="*/ 36 w 36"/>
                <a:gd name="T23" fmla="*/ 13 h 27"/>
                <a:gd name="T24" fmla="*/ 31 w 36"/>
                <a:gd name="T25" fmla="*/ 9 h 27"/>
                <a:gd name="T26" fmla="*/ 27 w 36"/>
                <a:gd name="T27" fmla="*/ 4 h 27"/>
                <a:gd name="T28" fmla="*/ 20 w 36"/>
                <a:gd name="T29" fmla="*/ 0 h 27"/>
                <a:gd name="T30" fmla="*/ 13 w 36"/>
                <a:gd name="T31" fmla="*/ 0 h 27"/>
                <a:gd name="T32" fmla="*/ 13 w 36"/>
                <a:gd name="T33" fmla="*/ 0 h 27"/>
                <a:gd name="T34" fmla="*/ 6 w 36"/>
                <a:gd name="T35" fmla="*/ 2 h 27"/>
                <a:gd name="T36" fmla="*/ 2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2" y="20"/>
                  </a:lnTo>
                  <a:lnTo>
                    <a:pt x="6" y="22"/>
                  </a:lnTo>
                  <a:lnTo>
                    <a:pt x="13" y="27"/>
                  </a:lnTo>
                  <a:lnTo>
                    <a:pt x="20" y="27"/>
                  </a:lnTo>
                  <a:lnTo>
                    <a:pt x="27" y="27"/>
                  </a:lnTo>
                  <a:lnTo>
                    <a:pt x="33" y="22"/>
                  </a:lnTo>
                  <a:lnTo>
                    <a:pt x="36" y="18"/>
                  </a:lnTo>
                  <a:lnTo>
                    <a:pt x="36" y="13"/>
                  </a:lnTo>
                  <a:lnTo>
                    <a:pt x="31" y="9"/>
                  </a:lnTo>
                  <a:lnTo>
                    <a:pt x="27" y="4"/>
                  </a:lnTo>
                  <a:lnTo>
                    <a:pt x="20" y="0"/>
                  </a:lnTo>
                  <a:lnTo>
                    <a:pt x="13" y="0"/>
                  </a:lnTo>
                  <a:lnTo>
                    <a:pt x="6" y="2"/>
                  </a:lnTo>
                  <a:lnTo>
                    <a:pt x="2"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69" name="Freeform 986">
              <a:extLst>
                <a:ext uri="{FF2B5EF4-FFF2-40B4-BE49-F238E27FC236}">
                  <a16:creationId xmlns:a16="http://schemas.microsoft.com/office/drawing/2014/main" xmlns="" id="{383415C9-0BC4-FD48-BD60-C6455E74DADC}"/>
                </a:ext>
              </a:extLst>
            </p:cNvPr>
            <p:cNvSpPr>
              <a:spLocks/>
            </p:cNvSpPr>
            <p:nvPr/>
          </p:nvSpPr>
          <p:spPr bwMode="auto">
            <a:xfrm>
              <a:off x="3423" y="3492"/>
              <a:ext cx="36" cy="27"/>
            </a:xfrm>
            <a:custGeom>
              <a:avLst/>
              <a:gdLst>
                <a:gd name="T0" fmla="*/ 0 w 36"/>
                <a:gd name="T1" fmla="*/ 13 h 27"/>
                <a:gd name="T2" fmla="*/ 0 w 36"/>
                <a:gd name="T3" fmla="*/ 13 h 27"/>
                <a:gd name="T4" fmla="*/ 2 w 36"/>
                <a:gd name="T5" fmla="*/ 20 h 27"/>
                <a:gd name="T6" fmla="*/ 6 w 36"/>
                <a:gd name="T7" fmla="*/ 22 h 27"/>
                <a:gd name="T8" fmla="*/ 13 w 36"/>
                <a:gd name="T9" fmla="*/ 27 h 27"/>
                <a:gd name="T10" fmla="*/ 20 w 36"/>
                <a:gd name="T11" fmla="*/ 27 h 27"/>
                <a:gd name="T12" fmla="*/ 20 w 36"/>
                <a:gd name="T13" fmla="*/ 27 h 27"/>
                <a:gd name="T14" fmla="*/ 27 w 36"/>
                <a:gd name="T15" fmla="*/ 27 h 27"/>
                <a:gd name="T16" fmla="*/ 33 w 36"/>
                <a:gd name="T17" fmla="*/ 22 h 27"/>
                <a:gd name="T18" fmla="*/ 36 w 36"/>
                <a:gd name="T19" fmla="*/ 18 h 27"/>
                <a:gd name="T20" fmla="*/ 36 w 36"/>
                <a:gd name="T21" fmla="*/ 13 h 27"/>
                <a:gd name="T22" fmla="*/ 36 w 36"/>
                <a:gd name="T23" fmla="*/ 13 h 27"/>
                <a:gd name="T24" fmla="*/ 31 w 36"/>
                <a:gd name="T25" fmla="*/ 9 h 27"/>
                <a:gd name="T26" fmla="*/ 27 w 36"/>
                <a:gd name="T27" fmla="*/ 4 h 27"/>
                <a:gd name="T28" fmla="*/ 20 w 36"/>
                <a:gd name="T29" fmla="*/ 0 h 27"/>
                <a:gd name="T30" fmla="*/ 13 w 36"/>
                <a:gd name="T31" fmla="*/ 0 h 27"/>
                <a:gd name="T32" fmla="*/ 13 w 36"/>
                <a:gd name="T33" fmla="*/ 0 h 27"/>
                <a:gd name="T34" fmla="*/ 6 w 36"/>
                <a:gd name="T35" fmla="*/ 2 h 27"/>
                <a:gd name="T36" fmla="*/ 2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2" y="20"/>
                  </a:lnTo>
                  <a:lnTo>
                    <a:pt x="6" y="22"/>
                  </a:lnTo>
                  <a:lnTo>
                    <a:pt x="13" y="27"/>
                  </a:lnTo>
                  <a:lnTo>
                    <a:pt x="20" y="27"/>
                  </a:lnTo>
                  <a:lnTo>
                    <a:pt x="27" y="27"/>
                  </a:lnTo>
                  <a:lnTo>
                    <a:pt x="33" y="22"/>
                  </a:lnTo>
                  <a:lnTo>
                    <a:pt x="36" y="18"/>
                  </a:lnTo>
                  <a:lnTo>
                    <a:pt x="36" y="13"/>
                  </a:lnTo>
                  <a:lnTo>
                    <a:pt x="31" y="9"/>
                  </a:lnTo>
                  <a:lnTo>
                    <a:pt x="27" y="4"/>
                  </a:lnTo>
                  <a:lnTo>
                    <a:pt x="20" y="0"/>
                  </a:lnTo>
                  <a:lnTo>
                    <a:pt x="13" y="0"/>
                  </a:lnTo>
                  <a:lnTo>
                    <a:pt x="6" y="2"/>
                  </a:lnTo>
                  <a:lnTo>
                    <a:pt x="2"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0" name="Freeform 987">
              <a:extLst>
                <a:ext uri="{FF2B5EF4-FFF2-40B4-BE49-F238E27FC236}">
                  <a16:creationId xmlns:a16="http://schemas.microsoft.com/office/drawing/2014/main" xmlns="" id="{57CEDBFF-77F0-6A41-A3E8-356D09D453BF}"/>
                </a:ext>
              </a:extLst>
            </p:cNvPr>
            <p:cNvSpPr>
              <a:spLocks/>
            </p:cNvSpPr>
            <p:nvPr/>
          </p:nvSpPr>
          <p:spPr bwMode="auto">
            <a:xfrm>
              <a:off x="3384" y="3492"/>
              <a:ext cx="36" cy="27"/>
            </a:xfrm>
            <a:custGeom>
              <a:avLst/>
              <a:gdLst>
                <a:gd name="T0" fmla="*/ 0 w 36"/>
                <a:gd name="T1" fmla="*/ 13 h 27"/>
                <a:gd name="T2" fmla="*/ 0 w 36"/>
                <a:gd name="T3" fmla="*/ 13 h 27"/>
                <a:gd name="T4" fmla="*/ 3 w 36"/>
                <a:gd name="T5" fmla="*/ 20 h 27"/>
                <a:gd name="T6" fmla="*/ 9 w 36"/>
                <a:gd name="T7" fmla="*/ 25 h 27"/>
                <a:gd name="T8" fmla="*/ 16 w 36"/>
                <a:gd name="T9" fmla="*/ 27 h 27"/>
                <a:gd name="T10" fmla="*/ 23 w 36"/>
                <a:gd name="T11" fmla="*/ 27 h 27"/>
                <a:gd name="T12" fmla="*/ 23 w 36"/>
                <a:gd name="T13" fmla="*/ 27 h 27"/>
                <a:gd name="T14" fmla="*/ 30 w 36"/>
                <a:gd name="T15" fmla="*/ 27 h 27"/>
                <a:gd name="T16" fmla="*/ 34 w 36"/>
                <a:gd name="T17" fmla="*/ 25 h 27"/>
                <a:gd name="T18" fmla="*/ 36 w 36"/>
                <a:gd name="T19" fmla="*/ 20 h 27"/>
                <a:gd name="T20" fmla="*/ 36 w 36"/>
                <a:gd name="T21" fmla="*/ 13 h 27"/>
                <a:gd name="T22" fmla="*/ 36 w 36"/>
                <a:gd name="T23" fmla="*/ 13 h 27"/>
                <a:gd name="T24" fmla="*/ 34 w 36"/>
                <a:gd name="T25" fmla="*/ 9 h 27"/>
                <a:gd name="T26" fmla="*/ 30 w 36"/>
                <a:gd name="T27" fmla="*/ 4 h 27"/>
                <a:gd name="T28" fmla="*/ 23 w 36"/>
                <a:gd name="T29" fmla="*/ 2 h 27"/>
                <a:gd name="T30" fmla="*/ 16 w 36"/>
                <a:gd name="T31" fmla="*/ 0 h 27"/>
                <a:gd name="T32" fmla="*/ 16 w 36"/>
                <a:gd name="T33" fmla="*/ 0 h 27"/>
                <a:gd name="T34" fmla="*/ 9 w 36"/>
                <a:gd name="T35" fmla="*/ 2 h 27"/>
                <a:gd name="T36" fmla="*/ 5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3" y="20"/>
                  </a:lnTo>
                  <a:lnTo>
                    <a:pt x="9" y="25"/>
                  </a:lnTo>
                  <a:lnTo>
                    <a:pt x="16" y="27"/>
                  </a:lnTo>
                  <a:lnTo>
                    <a:pt x="23" y="27"/>
                  </a:lnTo>
                  <a:lnTo>
                    <a:pt x="30" y="27"/>
                  </a:lnTo>
                  <a:lnTo>
                    <a:pt x="34" y="25"/>
                  </a:lnTo>
                  <a:lnTo>
                    <a:pt x="36" y="20"/>
                  </a:lnTo>
                  <a:lnTo>
                    <a:pt x="36" y="13"/>
                  </a:lnTo>
                  <a:lnTo>
                    <a:pt x="34" y="9"/>
                  </a:lnTo>
                  <a:lnTo>
                    <a:pt x="30" y="4"/>
                  </a:lnTo>
                  <a:lnTo>
                    <a:pt x="23" y="2"/>
                  </a:lnTo>
                  <a:lnTo>
                    <a:pt x="16" y="0"/>
                  </a:lnTo>
                  <a:lnTo>
                    <a:pt x="9" y="2"/>
                  </a:lnTo>
                  <a:lnTo>
                    <a:pt x="5"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1" name="Freeform 988">
              <a:extLst>
                <a:ext uri="{FF2B5EF4-FFF2-40B4-BE49-F238E27FC236}">
                  <a16:creationId xmlns:a16="http://schemas.microsoft.com/office/drawing/2014/main" xmlns="" id="{C1A7D8DF-4221-874E-8511-F44503DC2B62}"/>
                </a:ext>
              </a:extLst>
            </p:cNvPr>
            <p:cNvSpPr>
              <a:spLocks/>
            </p:cNvSpPr>
            <p:nvPr/>
          </p:nvSpPr>
          <p:spPr bwMode="auto">
            <a:xfrm>
              <a:off x="3384" y="3492"/>
              <a:ext cx="36" cy="27"/>
            </a:xfrm>
            <a:custGeom>
              <a:avLst/>
              <a:gdLst>
                <a:gd name="T0" fmla="*/ 0 w 36"/>
                <a:gd name="T1" fmla="*/ 13 h 27"/>
                <a:gd name="T2" fmla="*/ 0 w 36"/>
                <a:gd name="T3" fmla="*/ 13 h 27"/>
                <a:gd name="T4" fmla="*/ 3 w 36"/>
                <a:gd name="T5" fmla="*/ 20 h 27"/>
                <a:gd name="T6" fmla="*/ 9 w 36"/>
                <a:gd name="T7" fmla="*/ 25 h 27"/>
                <a:gd name="T8" fmla="*/ 16 w 36"/>
                <a:gd name="T9" fmla="*/ 27 h 27"/>
                <a:gd name="T10" fmla="*/ 23 w 36"/>
                <a:gd name="T11" fmla="*/ 27 h 27"/>
                <a:gd name="T12" fmla="*/ 23 w 36"/>
                <a:gd name="T13" fmla="*/ 27 h 27"/>
                <a:gd name="T14" fmla="*/ 30 w 36"/>
                <a:gd name="T15" fmla="*/ 27 h 27"/>
                <a:gd name="T16" fmla="*/ 34 w 36"/>
                <a:gd name="T17" fmla="*/ 25 h 27"/>
                <a:gd name="T18" fmla="*/ 36 w 36"/>
                <a:gd name="T19" fmla="*/ 20 h 27"/>
                <a:gd name="T20" fmla="*/ 36 w 36"/>
                <a:gd name="T21" fmla="*/ 13 h 27"/>
                <a:gd name="T22" fmla="*/ 36 w 36"/>
                <a:gd name="T23" fmla="*/ 13 h 27"/>
                <a:gd name="T24" fmla="*/ 34 w 36"/>
                <a:gd name="T25" fmla="*/ 9 h 27"/>
                <a:gd name="T26" fmla="*/ 30 w 36"/>
                <a:gd name="T27" fmla="*/ 4 h 27"/>
                <a:gd name="T28" fmla="*/ 23 w 36"/>
                <a:gd name="T29" fmla="*/ 2 h 27"/>
                <a:gd name="T30" fmla="*/ 16 w 36"/>
                <a:gd name="T31" fmla="*/ 0 h 27"/>
                <a:gd name="T32" fmla="*/ 16 w 36"/>
                <a:gd name="T33" fmla="*/ 0 h 27"/>
                <a:gd name="T34" fmla="*/ 9 w 36"/>
                <a:gd name="T35" fmla="*/ 2 h 27"/>
                <a:gd name="T36" fmla="*/ 5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3" y="20"/>
                  </a:lnTo>
                  <a:lnTo>
                    <a:pt x="9" y="25"/>
                  </a:lnTo>
                  <a:lnTo>
                    <a:pt x="16" y="27"/>
                  </a:lnTo>
                  <a:lnTo>
                    <a:pt x="23" y="27"/>
                  </a:lnTo>
                  <a:lnTo>
                    <a:pt x="30" y="27"/>
                  </a:lnTo>
                  <a:lnTo>
                    <a:pt x="34" y="25"/>
                  </a:lnTo>
                  <a:lnTo>
                    <a:pt x="36" y="20"/>
                  </a:lnTo>
                  <a:lnTo>
                    <a:pt x="36" y="13"/>
                  </a:lnTo>
                  <a:lnTo>
                    <a:pt x="34" y="9"/>
                  </a:lnTo>
                  <a:lnTo>
                    <a:pt x="30" y="4"/>
                  </a:lnTo>
                  <a:lnTo>
                    <a:pt x="23" y="2"/>
                  </a:lnTo>
                  <a:lnTo>
                    <a:pt x="16" y="0"/>
                  </a:lnTo>
                  <a:lnTo>
                    <a:pt x="9" y="2"/>
                  </a:lnTo>
                  <a:lnTo>
                    <a:pt x="5"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2" name="Freeform 989">
              <a:extLst>
                <a:ext uri="{FF2B5EF4-FFF2-40B4-BE49-F238E27FC236}">
                  <a16:creationId xmlns:a16="http://schemas.microsoft.com/office/drawing/2014/main" xmlns="" id="{ACC0BA15-9258-E84D-9D80-311CBDA1B990}"/>
                </a:ext>
              </a:extLst>
            </p:cNvPr>
            <p:cNvSpPr>
              <a:spLocks/>
            </p:cNvSpPr>
            <p:nvPr/>
          </p:nvSpPr>
          <p:spPr bwMode="auto">
            <a:xfrm>
              <a:off x="3348" y="3494"/>
              <a:ext cx="36" cy="27"/>
            </a:xfrm>
            <a:custGeom>
              <a:avLst/>
              <a:gdLst>
                <a:gd name="T0" fmla="*/ 0 w 36"/>
                <a:gd name="T1" fmla="*/ 14 h 27"/>
                <a:gd name="T2" fmla="*/ 0 w 36"/>
                <a:gd name="T3" fmla="*/ 14 h 27"/>
                <a:gd name="T4" fmla="*/ 3 w 36"/>
                <a:gd name="T5" fmla="*/ 18 h 27"/>
                <a:gd name="T6" fmla="*/ 7 w 36"/>
                <a:gd name="T7" fmla="*/ 23 h 27"/>
                <a:gd name="T8" fmla="*/ 14 w 36"/>
                <a:gd name="T9" fmla="*/ 25 h 27"/>
                <a:gd name="T10" fmla="*/ 21 w 36"/>
                <a:gd name="T11" fmla="*/ 27 h 27"/>
                <a:gd name="T12" fmla="*/ 21 w 36"/>
                <a:gd name="T13" fmla="*/ 27 h 27"/>
                <a:gd name="T14" fmla="*/ 30 w 36"/>
                <a:gd name="T15" fmla="*/ 25 h 27"/>
                <a:gd name="T16" fmla="*/ 34 w 36"/>
                <a:gd name="T17" fmla="*/ 23 h 27"/>
                <a:gd name="T18" fmla="*/ 36 w 36"/>
                <a:gd name="T19" fmla="*/ 18 h 27"/>
                <a:gd name="T20" fmla="*/ 36 w 36"/>
                <a:gd name="T21" fmla="*/ 11 h 27"/>
                <a:gd name="T22" fmla="*/ 36 w 36"/>
                <a:gd name="T23" fmla="*/ 11 h 27"/>
                <a:gd name="T24" fmla="*/ 34 w 36"/>
                <a:gd name="T25" fmla="*/ 7 h 27"/>
                <a:gd name="T26" fmla="*/ 30 w 36"/>
                <a:gd name="T27" fmla="*/ 2 h 27"/>
                <a:gd name="T28" fmla="*/ 23 w 36"/>
                <a:gd name="T29" fmla="*/ 0 h 27"/>
                <a:gd name="T30" fmla="*/ 16 w 36"/>
                <a:gd name="T31" fmla="*/ 0 h 27"/>
                <a:gd name="T32" fmla="*/ 16 w 36"/>
                <a:gd name="T33" fmla="*/ 0 h 27"/>
                <a:gd name="T34" fmla="*/ 9 w 36"/>
                <a:gd name="T35" fmla="*/ 0 h 27"/>
                <a:gd name="T36" fmla="*/ 5 w 36"/>
                <a:gd name="T37" fmla="*/ 2 h 27"/>
                <a:gd name="T38" fmla="*/ 0 w 36"/>
                <a:gd name="T39" fmla="*/ 7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3" y="18"/>
                  </a:lnTo>
                  <a:lnTo>
                    <a:pt x="7" y="23"/>
                  </a:lnTo>
                  <a:lnTo>
                    <a:pt x="14" y="25"/>
                  </a:lnTo>
                  <a:lnTo>
                    <a:pt x="21" y="27"/>
                  </a:lnTo>
                  <a:lnTo>
                    <a:pt x="30" y="25"/>
                  </a:lnTo>
                  <a:lnTo>
                    <a:pt x="34" y="23"/>
                  </a:lnTo>
                  <a:lnTo>
                    <a:pt x="36" y="18"/>
                  </a:lnTo>
                  <a:lnTo>
                    <a:pt x="36" y="11"/>
                  </a:lnTo>
                  <a:lnTo>
                    <a:pt x="34" y="7"/>
                  </a:lnTo>
                  <a:lnTo>
                    <a:pt x="30" y="2"/>
                  </a:lnTo>
                  <a:lnTo>
                    <a:pt x="23" y="0"/>
                  </a:lnTo>
                  <a:lnTo>
                    <a:pt x="16" y="0"/>
                  </a:lnTo>
                  <a:lnTo>
                    <a:pt x="9" y="0"/>
                  </a:lnTo>
                  <a:lnTo>
                    <a:pt x="5" y="2"/>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3" name="Freeform 990">
              <a:extLst>
                <a:ext uri="{FF2B5EF4-FFF2-40B4-BE49-F238E27FC236}">
                  <a16:creationId xmlns:a16="http://schemas.microsoft.com/office/drawing/2014/main" xmlns="" id="{6B2CD719-DE86-5647-9AAC-49D835BD6289}"/>
                </a:ext>
              </a:extLst>
            </p:cNvPr>
            <p:cNvSpPr>
              <a:spLocks/>
            </p:cNvSpPr>
            <p:nvPr/>
          </p:nvSpPr>
          <p:spPr bwMode="auto">
            <a:xfrm>
              <a:off x="3348" y="3494"/>
              <a:ext cx="36" cy="27"/>
            </a:xfrm>
            <a:custGeom>
              <a:avLst/>
              <a:gdLst>
                <a:gd name="T0" fmla="*/ 0 w 36"/>
                <a:gd name="T1" fmla="*/ 14 h 27"/>
                <a:gd name="T2" fmla="*/ 0 w 36"/>
                <a:gd name="T3" fmla="*/ 14 h 27"/>
                <a:gd name="T4" fmla="*/ 3 w 36"/>
                <a:gd name="T5" fmla="*/ 18 h 27"/>
                <a:gd name="T6" fmla="*/ 7 w 36"/>
                <a:gd name="T7" fmla="*/ 23 h 27"/>
                <a:gd name="T8" fmla="*/ 14 w 36"/>
                <a:gd name="T9" fmla="*/ 25 h 27"/>
                <a:gd name="T10" fmla="*/ 21 w 36"/>
                <a:gd name="T11" fmla="*/ 27 h 27"/>
                <a:gd name="T12" fmla="*/ 21 w 36"/>
                <a:gd name="T13" fmla="*/ 27 h 27"/>
                <a:gd name="T14" fmla="*/ 30 w 36"/>
                <a:gd name="T15" fmla="*/ 25 h 27"/>
                <a:gd name="T16" fmla="*/ 34 w 36"/>
                <a:gd name="T17" fmla="*/ 23 h 27"/>
                <a:gd name="T18" fmla="*/ 36 w 36"/>
                <a:gd name="T19" fmla="*/ 18 h 27"/>
                <a:gd name="T20" fmla="*/ 36 w 36"/>
                <a:gd name="T21" fmla="*/ 11 h 27"/>
                <a:gd name="T22" fmla="*/ 36 w 36"/>
                <a:gd name="T23" fmla="*/ 11 h 27"/>
                <a:gd name="T24" fmla="*/ 34 w 36"/>
                <a:gd name="T25" fmla="*/ 7 h 27"/>
                <a:gd name="T26" fmla="*/ 30 w 36"/>
                <a:gd name="T27" fmla="*/ 2 h 27"/>
                <a:gd name="T28" fmla="*/ 23 w 36"/>
                <a:gd name="T29" fmla="*/ 0 h 27"/>
                <a:gd name="T30" fmla="*/ 16 w 36"/>
                <a:gd name="T31" fmla="*/ 0 h 27"/>
                <a:gd name="T32" fmla="*/ 16 w 36"/>
                <a:gd name="T33" fmla="*/ 0 h 27"/>
                <a:gd name="T34" fmla="*/ 9 w 36"/>
                <a:gd name="T35" fmla="*/ 0 h 27"/>
                <a:gd name="T36" fmla="*/ 5 w 36"/>
                <a:gd name="T37" fmla="*/ 2 h 27"/>
                <a:gd name="T38" fmla="*/ 0 w 36"/>
                <a:gd name="T39" fmla="*/ 7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3" y="18"/>
                  </a:lnTo>
                  <a:lnTo>
                    <a:pt x="7" y="23"/>
                  </a:lnTo>
                  <a:lnTo>
                    <a:pt x="14" y="25"/>
                  </a:lnTo>
                  <a:lnTo>
                    <a:pt x="21" y="27"/>
                  </a:lnTo>
                  <a:lnTo>
                    <a:pt x="30" y="25"/>
                  </a:lnTo>
                  <a:lnTo>
                    <a:pt x="34" y="23"/>
                  </a:lnTo>
                  <a:lnTo>
                    <a:pt x="36" y="18"/>
                  </a:lnTo>
                  <a:lnTo>
                    <a:pt x="36" y="11"/>
                  </a:lnTo>
                  <a:lnTo>
                    <a:pt x="34" y="7"/>
                  </a:lnTo>
                  <a:lnTo>
                    <a:pt x="30" y="2"/>
                  </a:lnTo>
                  <a:lnTo>
                    <a:pt x="23" y="0"/>
                  </a:lnTo>
                  <a:lnTo>
                    <a:pt x="16" y="0"/>
                  </a:lnTo>
                  <a:lnTo>
                    <a:pt x="9" y="0"/>
                  </a:lnTo>
                  <a:lnTo>
                    <a:pt x="5" y="2"/>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4" name="Freeform 991">
              <a:extLst>
                <a:ext uri="{FF2B5EF4-FFF2-40B4-BE49-F238E27FC236}">
                  <a16:creationId xmlns:a16="http://schemas.microsoft.com/office/drawing/2014/main" xmlns="" id="{E16E2A93-AB50-F741-886F-4247A1F7E12B}"/>
                </a:ext>
              </a:extLst>
            </p:cNvPr>
            <p:cNvSpPr>
              <a:spLocks/>
            </p:cNvSpPr>
            <p:nvPr/>
          </p:nvSpPr>
          <p:spPr bwMode="auto">
            <a:xfrm>
              <a:off x="3312" y="3494"/>
              <a:ext cx="36" cy="27"/>
            </a:xfrm>
            <a:custGeom>
              <a:avLst/>
              <a:gdLst>
                <a:gd name="T0" fmla="*/ 0 w 36"/>
                <a:gd name="T1" fmla="*/ 14 h 27"/>
                <a:gd name="T2" fmla="*/ 0 w 36"/>
                <a:gd name="T3" fmla="*/ 14 h 27"/>
                <a:gd name="T4" fmla="*/ 3 w 36"/>
                <a:gd name="T5" fmla="*/ 18 h 27"/>
                <a:gd name="T6" fmla="*/ 7 w 36"/>
                <a:gd name="T7" fmla="*/ 23 h 27"/>
                <a:gd name="T8" fmla="*/ 14 w 36"/>
                <a:gd name="T9" fmla="*/ 25 h 27"/>
                <a:gd name="T10" fmla="*/ 21 w 36"/>
                <a:gd name="T11" fmla="*/ 27 h 27"/>
                <a:gd name="T12" fmla="*/ 21 w 36"/>
                <a:gd name="T13" fmla="*/ 27 h 27"/>
                <a:gd name="T14" fmla="*/ 27 w 36"/>
                <a:gd name="T15" fmla="*/ 25 h 27"/>
                <a:gd name="T16" fmla="*/ 34 w 36"/>
                <a:gd name="T17" fmla="*/ 23 h 27"/>
                <a:gd name="T18" fmla="*/ 36 w 36"/>
                <a:gd name="T19" fmla="*/ 18 h 27"/>
                <a:gd name="T20" fmla="*/ 36 w 36"/>
                <a:gd name="T21" fmla="*/ 14 h 27"/>
                <a:gd name="T22" fmla="*/ 36 w 36"/>
                <a:gd name="T23" fmla="*/ 14 h 27"/>
                <a:gd name="T24" fmla="*/ 34 w 36"/>
                <a:gd name="T25" fmla="*/ 7 h 27"/>
                <a:gd name="T26" fmla="*/ 30 w 36"/>
                <a:gd name="T27" fmla="*/ 5 h 27"/>
                <a:gd name="T28" fmla="*/ 23 w 36"/>
                <a:gd name="T29" fmla="*/ 0 h 27"/>
                <a:gd name="T30" fmla="*/ 16 w 36"/>
                <a:gd name="T31" fmla="*/ 0 h 27"/>
                <a:gd name="T32" fmla="*/ 16 w 36"/>
                <a:gd name="T33" fmla="*/ 0 h 27"/>
                <a:gd name="T34" fmla="*/ 9 w 36"/>
                <a:gd name="T35" fmla="*/ 0 h 27"/>
                <a:gd name="T36" fmla="*/ 5 w 36"/>
                <a:gd name="T37" fmla="*/ 5 h 27"/>
                <a:gd name="T38" fmla="*/ 0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3" y="18"/>
                  </a:lnTo>
                  <a:lnTo>
                    <a:pt x="7" y="23"/>
                  </a:lnTo>
                  <a:lnTo>
                    <a:pt x="14" y="25"/>
                  </a:lnTo>
                  <a:lnTo>
                    <a:pt x="21" y="27"/>
                  </a:lnTo>
                  <a:lnTo>
                    <a:pt x="27" y="25"/>
                  </a:lnTo>
                  <a:lnTo>
                    <a:pt x="34" y="23"/>
                  </a:lnTo>
                  <a:lnTo>
                    <a:pt x="36" y="18"/>
                  </a:lnTo>
                  <a:lnTo>
                    <a:pt x="36" y="14"/>
                  </a:lnTo>
                  <a:lnTo>
                    <a:pt x="34" y="7"/>
                  </a:lnTo>
                  <a:lnTo>
                    <a:pt x="30" y="5"/>
                  </a:lnTo>
                  <a:lnTo>
                    <a:pt x="23" y="0"/>
                  </a:lnTo>
                  <a:lnTo>
                    <a:pt x="16" y="0"/>
                  </a:lnTo>
                  <a:lnTo>
                    <a:pt x="9" y="0"/>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5" name="Freeform 992">
              <a:extLst>
                <a:ext uri="{FF2B5EF4-FFF2-40B4-BE49-F238E27FC236}">
                  <a16:creationId xmlns:a16="http://schemas.microsoft.com/office/drawing/2014/main" xmlns="" id="{B037EB24-2DCD-914C-BC03-18FC2E3E0036}"/>
                </a:ext>
              </a:extLst>
            </p:cNvPr>
            <p:cNvSpPr>
              <a:spLocks/>
            </p:cNvSpPr>
            <p:nvPr/>
          </p:nvSpPr>
          <p:spPr bwMode="auto">
            <a:xfrm>
              <a:off x="3312" y="3494"/>
              <a:ext cx="36" cy="27"/>
            </a:xfrm>
            <a:custGeom>
              <a:avLst/>
              <a:gdLst>
                <a:gd name="T0" fmla="*/ 0 w 36"/>
                <a:gd name="T1" fmla="*/ 14 h 27"/>
                <a:gd name="T2" fmla="*/ 0 w 36"/>
                <a:gd name="T3" fmla="*/ 14 h 27"/>
                <a:gd name="T4" fmla="*/ 3 w 36"/>
                <a:gd name="T5" fmla="*/ 18 h 27"/>
                <a:gd name="T6" fmla="*/ 7 w 36"/>
                <a:gd name="T7" fmla="*/ 23 h 27"/>
                <a:gd name="T8" fmla="*/ 14 w 36"/>
                <a:gd name="T9" fmla="*/ 25 h 27"/>
                <a:gd name="T10" fmla="*/ 21 w 36"/>
                <a:gd name="T11" fmla="*/ 27 h 27"/>
                <a:gd name="T12" fmla="*/ 21 w 36"/>
                <a:gd name="T13" fmla="*/ 27 h 27"/>
                <a:gd name="T14" fmla="*/ 27 w 36"/>
                <a:gd name="T15" fmla="*/ 25 h 27"/>
                <a:gd name="T16" fmla="*/ 34 w 36"/>
                <a:gd name="T17" fmla="*/ 23 h 27"/>
                <a:gd name="T18" fmla="*/ 36 w 36"/>
                <a:gd name="T19" fmla="*/ 18 h 27"/>
                <a:gd name="T20" fmla="*/ 36 w 36"/>
                <a:gd name="T21" fmla="*/ 14 h 27"/>
                <a:gd name="T22" fmla="*/ 36 w 36"/>
                <a:gd name="T23" fmla="*/ 14 h 27"/>
                <a:gd name="T24" fmla="*/ 34 w 36"/>
                <a:gd name="T25" fmla="*/ 7 h 27"/>
                <a:gd name="T26" fmla="*/ 30 w 36"/>
                <a:gd name="T27" fmla="*/ 5 h 27"/>
                <a:gd name="T28" fmla="*/ 23 w 36"/>
                <a:gd name="T29" fmla="*/ 0 h 27"/>
                <a:gd name="T30" fmla="*/ 16 w 36"/>
                <a:gd name="T31" fmla="*/ 0 h 27"/>
                <a:gd name="T32" fmla="*/ 16 w 36"/>
                <a:gd name="T33" fmla="*/ 0 h 27"/>
                <a:gd name="T34" fmla="*/ 9 w 36"/>
                <a:gd name="T35" fmla="*/ 0 h 27"/>
                <a:gd name="T36" fmla="*/ 5 w 36"/>
                <a:gd name="T37" fmla="*/ 5 h 27"/>
                <a:gd name="T38" fmla="*/ 0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3" y="18"/>
                  </a:lnTo>
                  <a:lnTo>
                    <a:pt x="7" y="23"/>
                  </a:lnTo>
                  <a:lnTo>
                    <a:pt x="14" y="25"/>
                  </a:lnTo>
                  <a:lnTo>
                    <a:pt x="21" y="27"/>
                  </a:lnTo>
                  <a:lnTo>
                    <a:pt x="27" y="25"/>
                  </a:lnTo>
                  <a:lnTo>
                    <a:pt x="34" y="23"/>
                  </a:lnTo>
                  <a:lnTo>
                    <a:pt x="36" y="18"/>
                  </a:lnTo>
                  <a:lnTo>
                    <a:pt x="36" y="14"/>
                  </a:lnTo>
                  <a:lnTo>
                    <a:pt x="34" y="7"/>
                  </a:lnTo>
                  <a:lnTo>
                    <a:pt x="30" y="5"/>
                  </a:lnTo>
                  <a:lnTo>
                    <a:pt x="23" y="0"/>
                  </a:lnTo>
                  <a:lnTo>
                    <a:pt x="16" y="0"/>
                  </a:lnTo>
                  <a:lnTo>
                    <a:pt x="9" y="0"/>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6" name="Freeform 993">
              <a:extLst>
                <a:ext uri="{FF2B5EF4-FFF2-40B4-BE49-F238E27FC236}">
                  <a16:creationId xmlns:a16="http://schemas.microsoft.com/office/drawing/2014/main" xmlns="" id="{AB9FFC3A-69B3-574E-B9C8-683677EA6A2B}"/>
                </a:ext>
              </a:extLst>
            </p:cNvPr>
            <p:cNvSpPr>
              <a:spLocks/>
            </p:cNvSpPr>
            <p:nvPr/>
          </p:nvSpPr>
          <p:spPr bwMode="auto">
            <a:xfrm>
              <a:off x="3276" y="3494"/>
              <a:ext cx="36" cy="27"/>
            </a:xfrm>
            <a:custGeom>
              <a:avLst/>
              <a:gdLst>
                <a:gd name="T0" fmla="*/ 0 w 36"/>
                <a:gd name="T1" fmla="*/ 14 h 27"/>
                <a:gd name="T2" fmla="*/ 0 w 36"/>
                <a:gd name="T3" fmla="*/ 14 h 27"/>
                <a:gd name="T4" fmla="*/ 2 w 36"/>
                <a:gd name="T5" fmla="*/ 20 h 27"/>
                <a:gd name="T6" fmla="*/ 7 w 36"/>
                <a:gd name="T7" fmla="*/ 23 h 27"/>
                <a:gd name="T8" fmla="*/ 14 w 36"/>
                <a:gd name="T9" fmla="*/ 27 h 27"/>
                <a:gd name="T10" fmla="*/ 20 w 36"/>
                <a:gd name="T11" fmla="*/ 27 h 27"/>
                <a:gd name="T12" fmla="*/ 20 w 36"/>
                <a:gd name="T13" fmla="*/ 27 h 27"/>
                <a:gd name="T14" fmla="*/ 27 w 36"/>
                <a:gd name="T15" fmla="*/ 27 h 27"/>
                <a:gd name="T16" fmla="*/ 32 w 36"/>
                <a:gd name="T17" fmla="*/ 23 h 27"/>
                <a:gd name="T18" fmla="*/ 36 w 36"/>
                <a:gd name="T19" fmla="*/ 18 h 27"/>
                <a:gd name="T20" fmla="*/ 36 w 36"/>
                <a:gd name="T21" fmla="*/ 14 h 27"/>
                <a:gd name="T22" fmla="*/ 36 w 36"/>
                <a:gd name="T23" fmla="*/ 14 h 27"/>
                <a:gd name="T24" fmla="*/ 34 w 36"/>
                <a:gd name="T25" fmla="*/ 9 h 27"/>
                <a:gd name="T26" fmla="*/ 29 w 36"/>
                <a:gd name="T27" fmla="*/ 5 h 27"/>
                <a:gd name="T28" fmla="*/ 25 w 36"/>
                <a:gd name="T29" fmla="*/ 2 h 27"/>
                <a:gd name="T30" fmla="*/ 16 w 36"/>
                <a:gd name="T31" fmla="*/ 0 h 27"/>
                <a:gd name="T32" fmla="*/ 16 w 36"/>
                <a:gd name="T33" fmla="*/ 0 h 27"/>
                <a:gd name="T34" fmla="*/ 9 w 36"/>
                <a:gd name="T35" fmla="*/ 2 h 27"/>
                <a:gd name="T36" fmla="*/ 5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3"/>
                  </a:lnTo>
                  <a:lnTo>
                    <a:pt x="14" y="27"/>
                  </a:lnTo>
                  <a:lnTo>
                    <a:pt x="20" y="27"/>
                  </a:lnTo>
                  <a:lnTo>
                    <a:pt x="27" y="27"/>
                  </a:lnTo>
                  <a:lnTo>
                    <a:pt x="32" y="23"/>
                  </a:lnTo>
                  <a:lnTo>
                    <a:pt x="36" y="18"/>
                  </a:lnTo>
                  <a:lnTo>
                    <a:pt x="36" y="14"/>
                  </a:lnTo>
                  <a:lnTo>
                    <a:pt x="34" y="9"/>
                  </a:lnTo>
                  <a:lnTo>
                    <a:pt x="29" y="5"/>
                  </a:lnTo>
                  <a:lnTo>
                    <a:pt x="25" y="2"/>
                  </a:lnTo>
                  <a:lnTo>
                    <a:pt x="16" y="0"/>
                  </a:lnTo>
                  <a:lnTo>
                    <a:pt x="9" y="2"/>
                  </a:lnTo>
                  <a:lnTo>
                    <a:pt x="5"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7" name="Freeform 994">
              <a:extLst>
                <a:ext uri="{FF2B5EF4-FFF2-40B4-BE49-F238E27FC236}">
                  <a16:creationId xmlns:a16="http://schemas.microsoft.com/office/drawing/2014/main" xmlns="" id="{14E49831-B8EB-424F-B5E4-D1F7B167F4BE}"/>
                </a:ext>
              </a:extLst>
            </p:cNvPr>
            <p:cNvSpPr>
              <a:spLocks/>
            </p:cNvSpPr>
            <p:nvPr/>
          </p:nvSpPr>
          <p:spPr bwMode="auto">
            <a:xfrm>
              <a:off x="3276" y="3494"/>
              <a:ext cx="36" cy="27"/>
            </a:xfrm>
            <a:custGeom>
              <a:avLst/>
              <a:gdLst>
                <a:gd name="T0" fmla="*/ 0 w 36"/>
                <a:gd name="T1" fmla="*/ 14 h 27"/>
                <a:gd name="T2" fmla="*/ 0 w 36"/>
                <a:gd name="T3" fmla="*/ 14 h 27"/>
                <a:gd name="T4" fmla="*/ 2 w 36"/>
                <a:gd name="T5" fmla="*/ 20 h 27"/>
                <a:gd name="T6" fmla="*/ 7 w 36"/>
                <a:gd name="T7" fmla="*/ 23 h 27"/>
                <a:gd name="T8" fmla="*/ 14 w 36"/>
                <a:gd name="T9" fmla="*/ 27 h 27"/>
                <a:gd name="T10" fmla="*/ 20 w 36"/>
                <a:gd name="T11" fmla="*/ 27 h 27"/>
                <a:gd name="T12" fmla="*/ 20 w 36"/>
                <a:gd name="T13" fmla="*/ 27 h 27"/>
                <a:gd name="T14" fmla="*/ 27 w 36"/>
                <a:gd name="T15" fmla="*/ 27 h 27"/>
                <a:gd name="T16" fmla="*/ 32 w 36"/>
                <a:gd name="T17" fmla="*/ 23 h 27"/>
                <a:gd name="T18" fmla="*/ 36 w 36"/>
                <a:gd name="T19" fmla="*/ 18 h 27"/>
                <a:gd name="T20" fmla="*/ 36 w 36"/>
                <a:gd name="T21" fmla="*/ 14 h 27"/>
                <a:gd name="T22" fmla="*/ 36 w 36"/>
                <a:gd name="T23" fmla="*/ 14 h 27"/>
                <a:gd name="T24" fmla="*/ 34 w 36"/>
                <a:gd name="T25" fmla="*/ 9 h 27"/>
                <a:gd name="T26" fmla="*/ 29 w 36"/>
                <a:gd name="T27" fmla="*/ 5 h 27"/>
                <a:gd name="T28" fmla="*/ 25 w 36"/>
                <a:gd name="T29" fmla="*/ 2 h 27"/>
                <a:gd name="T30" fmla="*/ 16 w 36"/>
                <a:gd name="T31" fmla="*/ 0 h 27"/>
                <a:gd name="T32" fmla="*/ 16 w 36"/>
                <a:gd name="T33" fmla="*/ 0 h 27"/>
                <a:gd name="T34" fmla="*/ 9 w 36"/>
                <a:gd name="T35" fmla="*/ 2 h 27"/>
                <a:gd name="T36" fmla="*/ 5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3"/>
                  </a:lnTo>
                  <a:lnTo>
                    <a:pt x="14" y="27"/>
                  </a:lnTo>
                  <a:lnTo>
                    <a:pt x="20" y="27"/>
                  </a:lnTo>
                  <a:lnTo>
                    <a:pt x="27" y="27"/>
                  </a:lnTo>
                  <a:lnTo>
                    <a:pt x="32" y="23"/>
                  </a:lnTo>
                  <a:lnTo>
                    <a:pt x="36" y="18"/>
                  </a:lnTo>
                  <a:lnTo>
                    <a:pt x="36" y="14"/>
                  </a:lnTo>
                  <a:lnTo>
                    <a:pt x="34" y="9"/>
                  </a:lnTo>
                  <a:lnTo>
                    <a:pt x="29" y="5"/>
                  </a:lnTo>
                  <a:lnTo>
                    <a:pt x="25" y="2"/>
                  </a:lnTo>
                  <a:lnTo>
                    <a:pt x="16" y="0"/>
                  </a:lnTo>
                  <a:lnTo>
                    <a:pt x="9" y="2"/>
                  </a:lnTo>
                  <a:lnTo>
                    <a:pt x="5"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8" name="Freeform 995">
              <a:extLst>
                <a:ext uri="{FF2B5EF4-FFF2-40B4-BE49-F238E27FC236}">
                  <a16:creationId xmlns:a16="http://schemas.microsoft.com/office/drawing/2014/main" xmlns="" id="{95CDB275-2F0A-694B-A35F-02A4A7710C03}"/>
                </a:ext>
              </a:extLst>
            </p:cNvPr>
            <p:cNvSpPr>
              <a:spLocks/>
            </p:cNvSpPr>
            <p:nvPr/>
          </p:nvSpPr>
          <p:spPr bwMode="auto">
            <a:xfrm>
              <a:off x="3240" y="3494"/>
              <a:ext cx="36" cy="27"/>
            </a:xfrm>
            <a:custGeom>
              <a:avLst/>
              <a:gdLst>
                <a:gd name="T0" fmla="*/ 0 w 36"/>
                <a:gd name="T1" fmla="*/ 14 h 27"/>
                <a:gd name="T2" fmla="*/ 0 w 36"/>
                <a:gd name="T3" fmla="*/ 14 h 27"/>
                <a:gd name="T4" fmla="*/ 2 w 36"/>
                <a:gd name="T5" fmla="*/ 20 h 27"/>
                <a:gd name="T6" fmla="*/ 7 w 36"/>
                <a:gd name="T7" fmla="*/ 25 h 27"/>
                <a:gd name="T8" fmla="*/ 14 w 36"/>
                <a:gd name="T9" fmla="*/ 27 h 27"/>
                <a:gd name="T10" fmla="*/ 20 w 36"/>
                <a:gd name="T11" fmla="*/ 27 h 27"/>
                <a:gd name="T12" fmla="*/ 20 w 36"/>
                <a:gd name="T13" fmla="*/ 27 h 27"/>
                <a:gd name="T14" fmla="*/ 27 w 36"/>
                <a:gd name="T15" fmla="*/ 27 h 27"/>
                <a:gd name="T16" fmla="*/ 32 w 36"/>
                <a:gd name="T17" fmla="*/ 25 h 27"/>
                <a:gd name="T18" fmla="*/ 36 w 36"/>
                <a:gd name="T19" fmla="*/ 20 h 27"/>
                <a:gd name="T20" fmla="*/ 36 w 36"/>
                <a:gd name="T21" fmla="*/ 14 h 27"/>
                <a:gd name="T22" fmla="*/ 36 w 36"/>
                <a:gd name="T23" fmla="*/ 14 h 27"/>
                <a:gd name="T24" fmla="*/ 34 w 36"/>
                <a:gd name="T25" fmla="*/ 9 h 27"/>
                <a:gd name="T26" fmla="*/ 29 w 36"/>
                <a:gd name="T27" fmla="*/ 5 h 27"/>
                <a:gd name="T28" fmla="*/ 25 w 36"/>
                <a:gd name="T29" fmla="*/ 2 h 27"/>
                <a:gd name="T30" fmla="*/ 18 w 36"/>
                <a:gd name="T31" fmla="*/ 0 h 27"/>
                <a:gd name="T32" fmla="*/ 18 w 36"/>
                <a:gd name="T33" fmla="*/ 0 h 27"/>
                <a:gd name="T34" fmla="*/ 11 w 36"/>
                <a:gd name="T35" fmla="*/ 2 h 27"/>
                <a:gd name="T36" fmla="*/ 5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5"/>
                  </a:lnTo>
                  <a:lnTo>
                    <a:pt x="14" y="27"/>
                  </a:lnTo>
                  <a:lnTo>
                    <a:pt x="20" y="27"/>
                  </a:lnTo>
                  <a:lnTo>
                    <a:pt x="27" y="27"/>
                  </a:lnTo>
                  <a:lnTo>
                    <a:pt x="32" y="25"/>
                  </a:lnTo>
                  <a:lnTo>
                    <a:pt x="36" y="20"/>
                  </a:lnTo>
                  <a:lnTo>
                    <a:pt x="36" y="14"/>
                  </a:lnTo>
                  <a:lnTo>
                    <a:pt x="34" y="9"/>
                  </a:lnTo>
                  <a:lnTo>
                    <a:pt x="29" y="5"/>
                  </a:lnTo>
                  <a:lnTo>
                    <a:pt x="25" y="2"/>
                  </a:lnTo>
                  <a:lnTo>
                    <a:pt x="18" y="0"/>
                  </a:lnTo>
                  <a:lnTo>
                    <a:pt x="11" y="2"/>
                  </a:lnTo>
                  <a:lnTo>
                    <a:pt x="5"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79" name="Freeform 996">
              <a:extLst>
                <a:ext uri="{FF2B5EF4-FFF2-40B4-BE49-F238E27FC236}">
                  <a16:creationId xmlns:a16="http://schemas.microsoft.com/office/drawing/2014/main" xmlns="" id="{9BEDEC76-6876-DF40-8C88-BD6030173066}"/>
                </a:ext>
              </a:extLst>
            </p:cNvPr>
            <p:cNvSpPr>
              <a:spLocks/>
            </p:cNvSpPr>
            <p:nvPr/>
          </p:nvSpPr>
          <p:spPr bwMode="auto">
            <a:xfrm>
              <a:off x="3240" y="3494"/>
              <a:ext cx="36" cy="27"/>
            </a:xfrm>
            <a:custGeom>
              <a:avLst/>
              <a:gdLst>
                <a:gd name="T0" fmla="*/ 0 w 36"/>
                <a:gd name="T1" fmla="*/ 14 h 27"/>
                <a:gd name="T2" fmla="*/ 0 w 36"/>
                <a:gd name="T3" fmla="*/ 14 h 27"/>
                <a:gd name="T4" fmla="*/ 2 w 36"/>
                <a:gd name="T5" fmla="*/ 20 h 27"/>
                <a:gd name="T6" fmla="*/ 7 w 36"/>
                <a:gd name="T7" fmla="*/ 25 h 27"/>
                <a:gd name="T8" fmla="*/ 14 w 36"/>
                <a:gd name="T9" fmla="*/ 27 h 27"/>
                <a:gd name="T10" fmla="*/ 20 w 36"/>
                <a:gd name="T11" fmla="*/ 27 h 27"/>
                <a:gd name="T12" fmla="*/ 20 w 36"/>
                <a:gd name="T13" fmla="*/ 27 h 27"/>
                <a:gd name="T14" fmla="*/ 27 w 36"/>
                <a:gd name="T15" fmla="*/ 27 h 27"/>
                <a:gd name="T16" fmla="*/ 32 w 36"/>
                <a:gd name="T17" fmla="*/ 25 h 27"/>
                <a:gd name="T18" fmla="*/ 36 w 36"/>
                <a:gd name="T19" fmla="*/ 20 h 27"/>
                <a:gd name="T20" fmla="*/ 36 w 36"/>
                <a:gd name="T21" fmla="*/ 14 h 27"/>
                <a:gd name="T22" fmla="*/ 36 w 36"/>
                <a:gd name="T23" fmla="*/ 14 h 27"/>
                <a:gd name="T24" fmla="*/ 34 w 36"/>
                <a:gd name="T25" fmla="*/ 9 h 27"/>
                <a:gd name="T26" fmla="*/ 29 w 36"/>
                <a:gd name="T27" fmla="*/ 5 h 27"/>
                <a:gd name="T28" fmla="*/ 25 w 36"/>
                <a:gd name="T29" fmla="*/ 2 h 27"/>
                <a:gd name="T30" fmla="*/ 18 w 36"/>
                <a:gd name="T31" fmla="*/ 0 h 27"/>
                <a:gd name="T32" fmla="*/ 18 w 36"/>
                <a:gd name="T33" fmla="*/ 0 h 27"/>
                <a:gd name="T34" fmla="*/ 11 w 36"/>
                <a:gd name="T35" fmla="*/ 2 h 27"/>
                <a:gd name="T36" fmla="*/ 5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5"/>
                  </a:lnTo>
                  <a:lnTo>
                    <a:pt x="14" y="27"/>
                  </a:lnTo>
                  <a:lnTo>
                    <a:pt x="20" y="27"/>
                  </a:lnTo>
                  <a:lnTo>
                    <a:pt x="27" y="27"/>
                  </a:lnTo>
                  <a:lnTo>
                    <a:pt x="32" y="25"/>
                  </a:lnTo>
                  <a:lnTo>
                    <a:pt x="36" y="20"/>
                  </a:lnTo>
                  <a:lnTo>
                    <a:pt x="36" y="14"/>
                  </a:lnTo>
                  <a:lnTo>
                    <a:pt x="34" y="9"/>
                  </a:lnTo>
                  <a:lnTo>
                    <a:pt x="29" y="5"/>
                  </a:lnTo>
                  <a:lnTo>
                    <a:pt x="25" y="2"/>
                  </a:lnTo>
                  <a:lnTo>
                    <a:pt x="18" y="0"/>
                  </a:lnTo>
                  <a:lnTo>
                    <a:pt x="11" y="2"/>
                  </a:lnTo>
                  <a:lnTo>
                    <a:pt x="5"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0" name="Freeform 997">
              <a:extLst>
                <a:ext uri="{FF2B5EF4-FFF2-40B4-BE49-F238E27FC236}">
                  <a16:creationId xmlns:a16="http://schemas.microsoft.com/office/drawing/2014/main" xmlns="" id="{87F4166D-8CCD-3545-9BF1-CC474BF61AC0}"/>
                </a:ext>
              </a:extLst>
            </p:cNvPr>
            <p:cNvSpPr>
              <a:spLocks/>
            </p:cNvSpPr>
            <p:nvPr/>
          </p:nvSpPr>
          <p:spPr bwMode="auto">
            <a:xfrm>
              <a:off x="3204" y="3496"/>
              <a:ext cx="36" cy="27"/>
            </a:xfrm>
            <a:custGeom>
              <a:avLst/>
              <a:gdLst>
                <a:gd name="T0" fmla="*/ 0 w 36"/>
                <a:gd name="T1" fmla="*/ 14 h 27"/>
                <a:gd name="T2" fmla="*/ 0 w 36"/>
                <a:gd name="T3" fmla="*/ 14 h 27"/>
                <a:gd name="T4" fmla="*/ 2 w 36"/>
                <a:gd name="T5" fmla="*/ 18 h 27"/>
                <a:gd name="T6" fmla="*/ 7 w 36"/>
                <a:gd name="T7" fmla="*/ 23 h 27"/>
                <a:gd name="T8" fmla="*/ 11 w 36"/>
                <a:gd name="T9" fmla="*/ 25 h 27"/>
                <a:gd name="T10" fmla="*/ 20 w 36"/>
                <a:gd name="T11" fmla="*/ 27 h 27"/>
                <a:gd name="T12" fmla="*/ 20 w 36"/>
                <a:gd name="T13" fmla="*/ 27 h 27"/>
                <a:gd name="T14" fmla="*/ 27 w 36"/>
                <a:gd name="T15" fmla="*/ 25 h 27"/>
                <a:gd name="T16" fmla="*/ 32 w 36"/>
                <a:gd name="T17" fmla="*/ 23 h 27"/>
                <a:gd name="T18" fmla="*/ 36 w 36"/>
                <a:gd name="T19" fmla="*/ 18 h 27"/>
                <a:gd name="T20" fmla="*/ 36 w 36"/>
                <a:gd name="T21" fmla="*/ 12 h 27"/>
                <a:gd name="T22" fmla="*/ 36 w 36"/>
                <a:gd name="T23" fmla="*/ 12 h 27"/>
                <a:gd name="T24" fmla="*/ 34 w 36"/>
                <a:gd name="T25" fmla="*/ 7 h 27"/>
                <a:gd name="T26" fmla="*/ 32 w 36"/>
                <a:gd name="T27" fmla="*/ 3 h 27"/>
                <a:gd name="T28" fmla="*/ 25 w 36"/>
                <a:gd name="T29" fmla="*/ 0 h 27"/>
                <a:gd name="T30" fmla="*/ 18 w 36"/>
                <a:gd name="T31" fmla="*/ 0 h 27"/>
                <a:gd name="T32" fmla="*/ 18 w 36"/>
                <a:gd name="T33" fmla="*/ 0 h 27"/>
                <a:gd name="T34" fmla="*/ 11 w 36"/>
                <a:gd name="T35" fmla="*/ 0 h 27"/>
                <a:gd name="T36" fmla="*/ 7 w 36"/>
                <a:gd name="T37" fmla="*/ 3 h 27"/>
                <a:gd name="T38" fmla="*/ 2 w 36"/>
                <a:gd name="T39" fmla="*/ 7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18"/>
                  </a:lnTo>
                  <a:lnTo>
                    <a:pt x="7" y="23"/>
                  </a:lnTo>
                  <a:lnTo>
                    <a:pt x="11" y="25"/>
                  </a:lnTo>
                  <a:lnTo>
                    <a:pt x="20" y="27"/>
                  </a:lnTo>
                  <a:lnTo>
                    <a:pt x="27" y="25"/>
                  </a:lnTo>
                  <a:lnTo>
                    <a:pt x="32" y="23"/>
                  </a:lnTo>
                  <a:lnTo>
                    <a:pt x="36" y="18"/>
                  </a:lnTo>
                  <a:lnTo>
                    <a:pt x="36" y="12"/>
                  </a:lnTo>
                  <a:lnTo>
                    <a:pt x="34" y="7"/>
                  </a:lnTo>
                  <a:lnTo>
                    <a:pt x="32" y="3"/>
                  </a:lnTo>
                  <a:lnTo>
                    <a:pt x="25" y="0"/>
                  </a:lnTo>
                  <a:lnTo>
                    <a:pt x="18" y="0"/>
                  </a:lnTo>
                  <a:lnTo>
                    <a:pt x="11" y="0"/>
                  </a:lnTo>
                  <a:lnTo>
                    <a:pt x="7" y="3"/>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1" name="Freeform 998">
              <a:extLst>
                <a:ext uri="{FF2B5EF4-FFF2-40B4-BE49-F238E27FC236}">
                  <a16:creationId xmlns:a16="http://schemas.microsoft.com/office/drawing/2014/main" xmlns="" id="{8410CB18-0BE2-DC49-BDD9-4F26CCEA631A}"/>
                </a:ext>
              </a:extLst>
            </p:cNvPr>
            <p:cNvSpPr>
              <a:spLocks/>
            </p:cNvSpPr>
            <p:nvPr/>
          </p:nvSpPr>
          <p:spPr bwMode="auto">
            <a:xfrm>
              <a:off x="3204" y="3496"/>
              <a:ext cx="36" cy="27"/>
            </a:xfrm>
            <a:custGeom>
              <a:avLst/>
              <a:gdLst>
                <a:gd name="T0" fmla="*/ 0 w 36"/>
                <a:gd name="T1" fmla="*/ 14 h 27"/>
                <a:gd name="T2" fmla="*/ 0 w 36"/>
                <a:gd name="T3" fmla="*/ 14 h 27"/>
                <a:gd name="T4" fmla="*/ 2 w 36"/>
                <a:gd name="T5" fmla="*/ 18 h 27"/>
                <a:gd name="T6" fmla="*/ 7 w 36"/>
                <a:gd name="T7" fmla="*/ 23 h 27"/>
                <a:gd name="T8" fmla="*/ 11 w 36"/>
                <a:gd name="T9" fmla="*/ 25 h 27"/>
                <a:gd name="T10" fmla="*/ 20 w 36"/>
                <a:gd name="T11" fmla="*/ 27 h 27"/>
                <a:gd name="T12" fmla="*/ 20 w 36"/>
                <a:gd name="T13" fmla="*/ 27 h 27"/>
                <a:gd name="T14" fmla="*/ 27 w 36"/>
                <a:gd name="T15" fmla="*/ 25 h 27"/>
                <a:gd name="T16" fmla="*/ 32 w 36"/>
                <a:gd name="T17" fmla="*/ 23 h 27"/>
                <a:gd name="T18" fmla="*/ 36 w 36"/>
                <a:gd name="T19" fmla="*/ 18 h 27"/>
                <a:gd name="T20" fmla="*/ 36 w 36"/>
                <a:gd name="T21" fmla="*/ 12 h 27"/>
                <a:gd name="T22" fmla="*/ 36 w 36"/>
                <a:gd name="T23" fmla="*/ 12 h 27"/>
                <a:gd name="T24" fmla="*/ 34 w 36"/>
                <a:gd name="T25" fmla="*/ 7 h 27"/>
                <a:gd name="T26" fmla="*/ 32 w 36"/>
                <a:gd name="T27" fmla="*/ 3 h 27"/>
                <a:gd name="T28" fmla="*/ 25 w 36"/>
                <a:gd name="T29" fmla="*/ 0 h 27"/>
                <a:gd name="T30" fmla="*/ 18 w 36"/>
                <a:gd name="T31" fmla="*/ 0 h 27"/>
                <a:gd name="T32" fmla="*/ 18 w 36"/>
                <a:gd name="T33" fmla="*/ 0 h 27"/>
                <a:gd name="T34" fmla="*/ 11 w 36"/>
                <a:gd name="T35" fmla="*/ 0 h 27"/>
                <a:gd name="T36" fmla="*/ 7 w 36"/>
                <a:gd name="T37" fmla="*/ 3 h 27"/>
                <a:gd name="T38" fmla="*/ 2 w 36"/>
                <a:gd name="T39" fmla="*/ 7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18"/>
                  </a:lnTo>
                  <a:lnTo>
                    <a:pt x="7" y="23"/>
                  </a:lnTo>
                  <a:lnTo>
                    <a:pt x="11" y="25"/>
                  </a:lnTo>
                  <a:lnTo>
                    <a:pt x="20" y="27"/>
                  </a:lnTo>
                  <a:lnTo>
                    <a:pt x="27" y="25"/>
                  </a:lnTo>
                  <a:lnTo>
                    <a:pt x="32" y="23"/>
                  </a:lnTo>
                  <a:lnTo>
                    <a:pt x="36" y="18"/>
                  </a:lnTo>
                  <a:lnTo>
                    <a:pt x="36" y="12"/>
                  </a:lnTo>
                  <a:lnTo>
                    <a:pt x="34" y="7"/>
                  </a:lnTo>
                  <a:lnTo>
                    <a:pt x="32" y="3"/>
                  </a:lnTo>
                  <a:lnTo>
                    <a:pt x="25" y="0"/>
                  </a:lnTo>
                  <a:lnTo>
                    <a:pt x="18" y="0"/>
                  </a:lnTo>
                  <a:lnTo>
                    <a:pt x="11" y="0"/>
                  </a:lnTo>
                  <a:lnTo>
                    <a:pt x="7" y="3"/>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2" name="Freeform 999">
              <a:extLst>
                <a:ext uri="{FF2B5EF4-FFF2-40B4-BE49-F238E27FC236}">
                  <a16:creationId xmlns:a16="http://schemas.microsoft.com/office/drawing/2014/main" xmlns="" id="{7B1CD2C6-907C-BD41-836D-EF1C9F3DDF13}"/>
                </a:ext>
              </a:extLst>
            </p:cNvPr>
            <p:cNvSpPr>
              <a:spLocks/>
            </p:cNvSpPr>
            <p:nvPr/>
          </p:nvSpPr>
          <p:spPr bwMode="auto">
            <a:xfrm>
              <a:off x="3168" y="3496"/>
              <a:ext cx="36" cy="27"/>
            </a:xfrm>
            <a:custGeom>
              <a:avLst/>
              <a:gdLst>
                <a:gd name="T0" fmla="*/ 0 w 36"/>
                <a:gd name="T1" fmla="*/ 14 h 27"/>
                <a:gd name="T2" fmla="*/ 0 w 36"/>
                <a:gd name="T3" fmla="*/ 14 h 27"/>
                <a:gd name="T4" fmla="*/ 2 w 36"/>
                <a:gd name="T5" fmla="*/ 18 h 27"/>
                <a:gd name="T6" fmla="*/ 7 w 36"/>
                <a:gd name="T7" fmla="*/ 23 h 27"/>
                <a:gd name="T8" fmla="*/ 11 w 36"/>
                <a:gd name="T9" fmla="*/ 25 h 27"/>
                <a:gd name="T10" fmla="*/ 18 w 36"/>
                <a:gd name="T11" fmla="*/ 27 h 27"/>
                <a:gd name="T12" fmla="*/ 18 w 36"/>
                <a:gd name="T13" fmla="*/ 27 h 27"/>
                <a:gd name="T14" fmla="*/ 27 w 36"/>
                <a:gd name="T15" fmla="*/ 25 h 27"/>
                <a:gd name="T16" fmla="*/ 32 w 36"/>
                <a:gd name="T17" fmla="*/ 23 h 27"/>
                <a:gd name="T18" fmla="*/ 36 w 36"/>
                <a:gd name="T19" fmla="*/ 18 h 27"/>
                <a:gd name="T20" fmla="*/ 36 w 36"/>
                <a:gd name="T21" fmla="*/ 14 h 27"/>
                <a:gd name="T22" fmla="*/ 36 w 36"/>
                <a:gd name="T23" fmla="*/ 14 h 27"/>
                <a:gd name="T24" fmla="*/ 36 w 36"/>
                <a:gd name="T25" fmla="*/ 7 h 27"/>
                <a:gd name="T26" fmla="*/ 32 w 36"/>
                <a:gd name="T27" fmla="*/ 5 h 27"/>
                <a:gd name="T28" fmla="*/ 25 w 36"/>
                <a:gd name="T29" fmla="*/ 0 h 27"/>
                <a:gd name="T30" fmla="*/ 18 w 36"/>
                <a:gd name="T31" fmla="*/ 0 h 27"/>
                <a:gd name="T32" fmla="*/ 18 w 36"/>
                <a:gd name="T33" fmla="*/ 0 h 27"/>
                <a:gd name="T34" fmla="*/ 11 w 36"/>
                <a:gd name="T35" fmla="*/ 0 h 27"/>
                <a:gd name="T36" fmla="*/ 7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18"/>
                  </a:lnTo>
                  <a:lnTo>
                    <a:pt x="7" y="23"/>
                  </a:lnTo>
                  <a:lnTo>
                    <a:pt x="11" y="25"/>
                  </a:lnTo>
                  <a:lnTo>
                    <a:pt x="18" y="27"/>
                  </a:lnTo>
                  <a:lnTo>
                    <a:pt x="27" y="25"/>
                  </a:lnTo>
                  <a:lnTo>
                    <a:pt x="32" y="23"/>
                  </a:lnTo>
                  <a:lnTo>
                    <a:pt x="36" y="18"/>
                  </a:lnTo>
                  <a:lnTo>
                    <a:pt x="36" y="14"/>
                  </a:lnTo>
                  <a:lnTo>
                    <a:pt x="36" y="7"/>
                  </a:lnTo>
                  <a:lnTo>
                    <a:pt x="32" y="5"/>
                  </a:lnTo>
                  <a:lnTo>
                    <a:pt x="25" y="0"/>
                  </a:lnTo>
                  <a:lnTo>
                    <a:pt x="18" y="0"/>
                  </a:lnTo>
                  <a:lnTo>
                    <a:pt x="11" y="0"/>
                  </a:lnTo>
                  <a:lnTo>
                    <a:pt x="7"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3" name="Freeform 1000">
              <a:extLst>
                <a:ext uri="{FF2B5EF4-FFF2-40B4-BE49-F238E27FC236}">
                  <a16:creationId xmlns:a16="http://schemas.microsoft.com/office/drawing/2014/main" xmlns="" id="{8EA041EF-5BBF-2043-BF79-4E72898536DD}"/>
                </a:ext>
              </a:extLst>
            </p:cNvPr>
            <p:cNvSpPr>
              <a:spLocks/>
            </p:cNvSpPr>
            <p:nvPr/>
          </p:nvSpPr>
          <p:spPr bwMode="auto">
            <a:xfrm>
              <a:off x="3168" y="3496"/>
              <a:ext cx="36" cy="27"/>
            </a:xfrm>
            <a:custGeom>
              <a:avLst/>
              <a:gdLst>
                <a:gd name="T0" fmla="*/ 0 w 36"/>
                <a:gd name="T1" fmla="*/ 14 h 27"/>
                <a:gd name="T2" fmla="*/ 0 w 36"/>
                <a:gd name="T3" fmla="*/ 14 h 27"/>
                <a:gd name="T4" fmla="*/ 2 w 36"/>
                <a:gd name="T5" fmla="*/ 18 h 27"/>
                <a:gd name="T6" fmla="*/ 7 w 36"/>
                <a:gd name="T7" fmla="*/ 23 h 27"/>
                <a:gd name="T8" fmla="*/ 11 w 36"/>
                <a:gd name="T9" fmla="*/ 25 h 27"/>
                <a:gd name="T10" fmla="*/ 18 w 36"/>
                <a:gd name="T11" fmla="*/ 27 h 27"/>
                <a:gd name="T12" fmla="*/ 18 w 36"/>
                <a:gd name="T13" fmla="*/ 27 h 27"/>
                <a:gd name="T14" fmla="*/ 27 w 36"/>
                <a:gd name="T15" fmla="*/ 25 h 27"/>
                <a:gd name="T16" fmla="*/ 32 w 36"/>
                <a:gd name="T17" fmla="*/ 23 h 27"/>
                <a:gd name="T18" fmla="*/ 36 w 36"/>
                <a:gd name="T19" fmla="*/ 18 h 27"/>
                <a:gd name="T20" fmla="*/ 36 w 36"/>
                <a:gd name="T21" fmla="*/ 14 h 27"/>
                <a:gd name="T22" fmla="*/ 36 w 36"/>
                <a:gd name="T23" fmla="*/ 14 h 27"/>
                <a:gd name="T24" fmla="*/ 36 w 36"/>
                <a:gd name="T25" fmla="*/ 7 h 27"/>
                <a:gd name="T26" fmla="*/ 32 w 36"/>
                <a:gd name="T27" fmla="*/ 5 h 27"/>
                <a:gd name="T28" fmla="*/ 25 w 36"/>
                <a:gd name="T29" fmla="*/ 0 h 27"/>
                <a:gd name="T30" fmla="*/ 18 w 36"/>
                <a:gd name="T31" fmla="*/ 0 h 27"/>
                <a:gd name="T32" fmla="*/ 18 w 36"/>
                <a:gd name="T33" fmla="*/ 0 h 27"/>
                <a:gd name="T34" fmla="*/ 11 w 36"/>
                <a:gd name="T35" fmla="*/ 0 h 27"/>
                <a:gd name="T36" fmla="*/ 7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18"/>
                  </a:lnTo>
                  <a:lnTo>
                    <a:pt x="7" y="23"/>
                  </a:lnTo>
                  <a:lnTo>
                    <a:pt x="11" y="25"/>
                  </a:lnTo>
                  <a:lnTo>
                    <a:pt x="18" y="27"/>
                  </a:lnTo>
                  <a:lnTo>
                    <a:pt x="27" y="25"/>
                  </a:lnTo>
                  <a:lnTo>
                    <a:pt x="32" y="23"/>
                  </a:lnTo>
                  <a:lnTo>
                    <a:pt x="36" y="18"/>
                  </a:lnTo>
                  <a:lnTo>
                    <a:pt x="36" y="14"/>
                  </a:lnTo>
                  <a:lnTo>
                    <a:pt x="36" y="7"/>
                  </a:lnTo>
                  <a:lnTo>
                    <a:pt x="32" y="5"/>
                  </a:lnTo>
                  <a:lnTo>
                    <a:pt x="25" y="0"/>
                  </a:lnTo>
                  <a:lnTo>
                    <a:pt x="18" y="0"/>
                  </a:lnTo>
                  <a:lnTo>
                    <a:pt x="11" y="0"/>
                  </a:lnTo>
                  <a:lnTo>
                    <a:pt x="7"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4" name="Freeform 1001">
              <a:extLst>
                <a:ext uri="{FF2B5EF4-FFF2-40B4-BE49-F238E27FC236}">
                  <a16:creationId xmlns:a16="http://schemas.microsoft.com/office/drawing/2014/main" xmlns="" id="{60CDD6A7-54E8-0749-A534-0334BD44DB37}"/>
                </a:ext>
              </a:extLst>
            </p:cNvPr>
            <p:cNvSpPr>
              <a:spLocks/>
            </p:cNvSpPr>
            <p:nvPr/>
          </p:nvSpPr>
          <p:spPr bwMode="auto">
            <a:xfrm>
              <a:off x="3134" y="3496"/>
              <a:ext cx="34" cy="27"/>
            </a:xfrm>
            <a:custGeom>
              <a:avLst/>
              <a:gdLst>
                <a:gd name="T0" fmla="*/ 0 w 34"/>
                <a:gd name="T1" fmla="*/ 14 h 27"/>
                <a:gd name="T2" fmla="*/ 0 w 34"/>
                <a:gd name="T3" fmla="*/ 14 h 27"/>
                <a:gd name="T4" fmla="*/ 0 w 34"/>
                <a:gd name="T5" fmla="*/ 21 h 27"/>
                <a:gd name="T6" fmla="*/ 5 w 34"/>
                <a:gd name="T7" fmla="*/ 23 h 27"/>
                <a:gd name="T8" fmla="*/ 9 w 34"/>
                <a:gd name="T9" fmla="*/ 27 h 27"/>
                <a:gd name="T10" fmla="*/ 16 w 34"/>
                <a:gd name="T11" fmla="*/ 27 h 27"/>
                <a:gd name="T12" fmla="*/ 16 w 34"/>
                <a:gd name="T13" fmla="*/ 27 h 27"/>
                <a:gd name="T14" fmla="*/ 23 w 34"/>
                <a:gd name="T15" fmla="*/ 27 h 27"/>
                <a:gd name="T16" fmla="*/ 30 w 34"/>
                <a:gd name="T17" fmla="*/ 23 h 27"/>
                <a:gd name="T18" fmla="*/ 34 w 34"/>
                <a:gd name="T19" fmla="*/ 18 h 27"/>
                <a:gd name="T20" fmla="*/ 34 w 34"/>
                <a:gd name="T21" fmla="*/ 14 h 27"/>
                <a:gd name="T22" fmla="*/ 34 w 34"/>
                <a:gd name="T23" fmla="*/ 14 h 27"/>
                <a:gd name="T24" fmla="*/ 34 w 34"/>
                <a:gd name="T25" fmla="*/ 9 h 27"/>
                <a:gd name="T26" fmla="*/ 30 w 34"/>
                <a:gd name="T27" fmla="*/ 5 h 27"/>
                <a:gd name="T28" fmla="*/ 25 w 34"/>
                <a:gd name="T29" fmla="*/ 3 h 27"/>
                <a:gd name="T30" fmla="*/ 18 w 34"/>
                <a:gd name="T31" fmla="*/ 0 h 27"/>
                <a:gd name="T32" fmla="*/ 18 w 34"/>
                <a:gd name="T33" fmla="*/ 0 h 27"/>
                <a:gd name="T34" fmla="*/ 12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21"/>
                  </a:lnTo>
                  <a:lnTo>
                    <a:pt x="5" y="23"/>
                  </a:lnTo>
                  <a:lnTo>
                    <a:pt x="9" y="27"/>
                  </a:lnTo>
                  <a:lnTo>
                    <a:pt x="16" y="27"/>
                  </a:lnTo>
                  <a:lnTo>
                    <a:pt x="23" y="27"/>
                  </a:lnTo>
                  <a:lnTo>
                    <a:pt x="30" y="23"/>
                  </a:lnTo>
                  <a:lnTo>
                    <a:pt x="34" y="18"/>
                  </a:lnTo>
                  <a:lnTo>
                    <a:pt x="34" y="14"/>
                  </a:lnTo>
                  <a:lnTo>
                    <a:pt x="34" y="9"/>
                  </a:lnTo>
                  <a:lnTo>
                    <a:pt x="30" y="5"/>
                  </a:lnTo>
                  <a:lnTo>
                    <a:pt x="25" y="3"/>
                  </a:lnTo>
                  <a:lnTo>
                    <a:pt x="18" y="0"/>
                  </a:lnTo>
                  <a:lnTo>
                    <a:pt x="12" y="3"/>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5" name="Freeform 1002">
              <a:extLst>
                <a:ext uri="{FF2B5EF4-FFF2-40B4-BE49-F238E27FC236}">
                  <a16:creationId xmlns:a16="http://schemas.microsoft.com/office/drawing/2014/main" xmlns="" id="{B528810C-DFDC-124A-891C-DD47D08315F7}"/>
                </a:ext>
              </a:extLst>
            </p:cNvPr>
            <p:cNvSpPr>
              <a:spLocks/>
            </p:cNvSpPr>
            <p:nvPr/>
          </p:nvSpPr>
          <p:spPr bwMode="auto">
            <a:xfrm>
              <a:off x="3134" y="3496"/>
              <a:ext cx="34" cy="27"/>
            </a:xfrm>
            <a:custGeom>
              <a:avLst/>
              <a:gdLst>
                <a:gd name="T0" fmla="*/ 0 w 34"/>
                <a:gd name="T1" fmla="*/ 14 h 27"/>
                <a:gd name="T2" fmla="*/ 0 w 34"/>
                <a:gd name="T3" fmla="*/ 14 h 27"/>
                <a:gd name="T4" fmla="*/ 0 w 34"/>
                <a:gd name="T5" fmla="*/ 21 h 27"/>
                <a:gd name="T6" fmla="*/ 5 w 34"/>
                <a:gd name="T7" fmla="*/ 23 h 27"/>
                <a:gd name="T8" fmla="*/ 9 w 34"/>
                <a:gd name="T9" fmla="*/ 27 h 27"/>
                <a:gd name="T10" fmla="*/ 16 w 34"/>
                <a:gd name="T11" fmla="*/ 27 h 27"/>
                <a:gd name="T12" fmla="*/ 16 w 34"/>
                <a:gd name="T13" fmla="*/ 27 h 27"/>
                <a:gd name="T14" fmla="*/ 23 w 34"/>
                <a:gd name="T15" fmla="*/ 27 h 27"/>
                <a:gd name="T16" fmla="*/ 30 w 34"/>
                <a:gd name="T17" fmla="*/ 23 h 27"/>
                <a:gd name="T18" fmla="*/ 34 w 34"/>
                <a:gd name="T19" fmla="*/ 18 h 27"/>
                <a:gd name="T20" fmla="*/ 34 w 34"/>
                <a:gd name="T21" fmla="*/ 14 h 27"/>
                <a:gd name="T22" fmla="*/ 34 w 34"/>
                <a:gd name="T23" fmla="*/ 14 h 27"/>
                <a:gd name="T24" fmla="*/ 34 w 34"/>
                <a:gd name="T25" fmla="*/ 9 h 27"/>
                <a:gd name="T26" fmla="*/ 30 w 34"/>
                <a:gd name="T27" fmla="*/ 5 h 27"/>
                <a:gd name="T28" fmla="*/ 25 w 34"/>
                <a:gd name="T29" fmla="*/ 3 h 27"/>
                <a:gd name="T30" fmla="*/ 18 w 34"/>
                <a:gd name="T31" fmla="*/ 0 h 27"/>
                <a:gd name="T32" fmla="*/ 18 w 34"/>
                <a:gd name="T33" fmla="*/ 0 h 27"/>
                <a:gd name="T34" fmla="*/ 12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21"/>
                  </a:lnTo>
                  <a:lnTo>
                    <a:pt x="5" y="23"/>
                  </a:lnTo>
                  <a:lnTo>
                    <a:pt x="9" y="27"/>
                  </a:lnTo>
                  <a:lnTo>
                    <a:pt x="16" y="27"/>
                  </a:lnTo>
                  <a:lnTo>
                    <a:pt x="23" y="27"/>
                  </a:lnTo>
                  <a:lnTo>
                    <a:pt x="30" y="23"/>
                  </a:lnTo>
                  <a:lnTo>
                    <a:pt x="34" y="18"/>
                  </a:lnTo>
                  <a:lnTo>
                    <a:pt x="34" y="14"/>
                  </a:lnTo>
                  <a:lnTo>
                    <a:pt x="34" y="9"/>
                  </a:lnTo>
                  <a:lnTo>
                    <a:pt x="30" y="5"/>
                  </a:lnTo>
                  <a:lnTo>
                    <a:pt x="25" y="3"/>
                  </a:lnTo>
                  <a:lnTo>
                    <a:pt x="18" y="0"/>
                  </a:lnTo>
                  <a:lnTo>
                    <a:pt x="12" y="3"/>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6" name="Freeform 1003">
              <a:extLst>
                <a:ext uri="{FF2B5EF4-FFF2-40B4-BE49-F238E27FC236}">
                  <a16:creationId xmlns:a16="http://schemas.microsoft.com/office/drawing/2014/main" xmlns="" id="{9B12E1C4-B047-9D4D-A48F-BA520AB59840}"/>
                </a:ext>
              </a:extLst>
            </p:cNvPr>
            <p:cNvSpPr>
              <a:spLocks/>
            </p:cNvSpPr>
            <p:nvPr/>
          </p:nvSpPr>
          <p:spPr bwMode="auto">
            <a:xfrm>
              <a:off x="3098" y="3496"/>
              <a:ext cx="36" cy="27"/>
            </a:xfrm>
            <a:custGeom>
              <a:avLst/>
              <a:gdLst>
                <a:gd name="T0" fmla="*/ 0 w 36"/>
                <a:gd name="T1" fmla="*/ 14 h 27"/>
                <a:gd name="T2" fmla="*/ 0 w 36"/>
                <a:gd name="T3" fmla="*/ 14 h 27"/>
                <a:gd name="T4" fmla="*/ 0 w 36"/>
                <a:gd name="T5" fmla="*/ 21 h 27"/>
                <a:gd name="T6" fmla="*/ 5 w 36"/>
                <a:gd name="T7" fmla="*/ 25 h 27"/>
                <a:gd name="T8" fmla="*/ 9 w 36"/>
                <a:gd name="T9" fmla="*/ 27 h 27"/>
                <a:gd name="T10" fmla="*/ 16 w 36"/>
                <a:gd name="T11" fmla="*/ 27 h 27"/>
                <a:gd name="T12" fmla="*/ 16 w 36"/>
                <a:gd name="T13" fmla="*/ 27 h 27"/>
                <a:gd name="T14" fmla="*/ 23 w 36"/>
                <a:gd name="T15" fmla="*/ 27 h 27"/>
                <a:gd name="T16" fmla="*/ 30 w 36"/>
                <a:gd name="T17" fmla="*/ 25 h 27"/>
                <a:gd name="T18" fmla="*/ 34 w 36"/>
                <a:gd name="T19" fmla="*/ 21 h 27"/>
                <a:gd name="T20" fmla="*/ 36 w 36"/>
                <a:gd name="T21" fmla="*/ 14 h 27"/>
                <a:gd name="T22" fmla="*/ 36 w 36"/>
                <a:gd name="T23" fmla="*/ 14 h 27"/>
                <a:gd name="T24" fmla="*/ 34 w 36"/>
                <a:gd name="T25" fmla="*/ 9 h 27"/>
                <a:gd name="T26" fmla="*/ 30 w 36"/>
                <a:gd name="T27" fmla="*/ 5 h 27"/>
                <a:gd name="T28" fmla="*/ 25 w 36"/>
                <a:gd name="T29" fmla="*/ 3 h 27"/>
                <a:gd name="T30" fmla="*/ 18 w 36"/>
                <a:gd name="T31" fmla="*/ 0 h 27"/>
                <a:gd name="T32" fmla="*/ 18 w 36"/>
                <a:gd name="T33" fmla="*/ 0 h 27"/>
                <a:gd name="T34" fmla="*/ 12 w 36"/>
                <a:gd name="T35" fmla="*/ 3 h 27"/>
                <a:gd name="T36" fmla="*/ 5 w 36"/>
                <a:gd name="T37" fmla="*/ 5 h 27"/>
                <a:gd name="T38" fmla="*/ 3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21"/>
                  </a:lnTo>
                  <a:lnTo>
                    <a:pt x="5" y="25"/>
                  </a:lnTo>
                  <a:lnTo>
                    <a:pt x="9" y="27"/>
                  </a:lnTo>
                  <a:lnTo>
                    <a:pt x="16" y="27"/>
                  </a:lnTo>
                  <a:lnTo>
                    <a:pt x="23" y="27"/>
                  </a:lnTo>
                  <a:lnTo>
                    <a:pt x="30" y="25"/>
                  </a:lnTo>
                  <a:lnTo>
                    <a:pt x="34" y="21"/>
                  </a:lnTo>
                  <a:lnTo>
                    <a:pt x="36" y="14"/>
                  </a:lnTo>
                  <a:lnTo>
                    <a:pt x="34" y="9"/>
                  </a:lnTo>
                  <a:lnTo>
                    <a:pt x="30" y="5"/>
                  </a:lnTo>
                  <a:lnTo>
                    <a:pt x="25" y="3"/>
                  </a:lnTo>
                  <a:lnTo>
                    <a:pt x="18" y="0"/>
                  </a:lnTo>
                  <a:lnTo>
                    <a:pt x="12" y="3"/>
                  </a:lnTo>
                  <a:lnTo>
                    <a:pt x="5"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7" name="Freeform 1004">
              <a:extLst>
                <a:ext uri="{FF2B5EF4-FFF2-40B4-BE49-F238E27FC236}">
                  <a16:creationId xmlns:a16="http://schemas.microsoft.com/office/drawing/2014/main" xmlns="" id="{5A9A91C3-6C1A-5647-B951-506B1086C585}"/>
                </a:ext>
              </a:extLst>
            </p:cNvPr>
            <p:cNvSpPr>
              <a:spLocks/>
            </p:cNvSpPr>
            <p:nvPr/>
          </p:nvSpPr>
          <p:spPr bwMode="auto">
            <a:xfrm>
              <a:off x="3098" y="3496"/>
              <a:ext cx="36" cy="27"/>
            </a:xfrm>
            <a:custGeom>
              <a:avLst/>
              <a:gdLst>
                <a:gd name="T0" fmla="*/ 0 w 36"/>
                <a:gd name="T1" fmla="*/ 14 h 27"/>
                <a:gd name="T2" fmla="*/ 0 w 36"/>
                <a:gd name="T3" fmla="*/ 14 h 27"/>
                <a:gd name="T4" fmla="*/ 0 w 36"/>
                <a:gd name="T5" fmla="*/ 21 h 27"/>
                <a:gd name="T6" fmla="*/ 5 w 36"/>
                <a:gd name="T7" fmla="*/ 25 h 27"/>
                <a:gd name="T8" fmla="*/ 9 w 36"/>
                <a:gd name="T9" fmla="*/ 27 h 27"/>
                <a:gd name="T10" fmla="*/ 16 w 36"/>
                <a:gd name="T11" fmla="*/ 27 h 27"/>
                <a:gd name="T12" fmla="*/ 16 w 36"/>
                <a:gd name="T13" fmla="*/ 27 h 27"/>
                <a:gd name="T14" fmla="*/ 23 w 36"/>
                <a:gd name="T15" fmla="*/ 27 h 27"/>
                <a:gd name="T16" fmla="*/ 30 w 36"/>
                <a:gd name="T17" fmla="*/ 25 h 27"/>
                <a:gd name="T18" fmla="*/ 34 w 36"/>
                <a:gd name="T19" fmla="*/ 21 h 27"/>
                <a:gd name="T20" fmla="*/ 36 w 36"/>
                <a:gd name="T21" fmla="*/ 14 h 27"/>
                <a:gd name="T22" fmla="*/ 36 w 36"/>
                <a:gd name="T23" fmla="*/ 14 h 27"/>
                <a:gd name="T24" fmla="*/ 34 w 36"/>
                <a:gd name="T25" fmla="*/ 9 h 27"/>
                <a:gd name="T26" fmla="*/ 30 w 36"/>
                <a:gd name="T27" fmla="*/ 5 h 27"/>
                <a:gd name="T28" fmla="*/ 25 w 36"/>
                <a:gd name="T29" fmla="*/ 3 h 27"/>
                <a:gd name="T30" fmla="*/ 18 w 36"/>
                <a:gd name="T31" fmla="*/ 0 h 27"/>
                <a:gd name="T32" fmla="*/ 18 w 36"/>
                <a:gd name="T33" fmla="*/ 0 h 27"/>
                <a:gd name="T34" fmla="*/ 12 w 36"/>
                <a:gd name="T35" fmla="*/ 3 h 27"/>
                <a:gd name="T36" fmla="*/ 5 w 36"/>
                <a:gd name="T37" fmla="*/ 5 h 27"/>
                <a:gd name="T38" fmla="*/ 3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21"/>
                  </a:lnTo>
                  <a:lnTo>
                    <a:pt x="5" y="25"/>
                  </a:lnTo>
                  <a:lnTo>
                    <a:pt x="9" y="27"/>
                  </a:lnTo>
                  <a:lnTo>
                    <a:pt x="16" y="27"/>
                  </a:lnTo>
                  <a:lnTo>
                    <a:pt x="23" y="27"/>
                  </a:lnTo>
                  <a:lnTo>
                    <a:pt x="30" y="25"/>
                  </a:lnTo>
                  <a:lnTo>
                    <a:pt x="34" y="21"/>
                  </a:lnTo>
                  <a:lnTo>
                    <a:pt x="36" y="14"/>
                  </a:lnTo>
                  <a:lnTo>
                    <a:pt x="34" y="9"/>
                  </a:lnTo>
                  <a:lnTo>
                    <a:pt x="30" y="5"/>
                  </a:lnTo>
                  <a:lnTo>
                    <a:pt x="25" y="3"/>
                  </a:lnTo>
                  <a:lnTo>
                    <a:pt x="18" y="0"/>
                  </a:lnTo>
                  <a:lnTo>
                    <a:pt x="12" y="3"/>
                  </a:lnTo>
                  <a:lnTo>
                    <a:pt x="5"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8" name="Freeform 1005">
              <a:extLst>
                <a:ext uri="{FF2B5EF4-FFF2-40B4-BE49-F238E27FC236}">
                  <a16:creationId xmlns:a16="http://schemas.microsoft.com/office/drawing/2014/main" xmlns="" id="{B1F81179-C36D-E248-B89D-05041C007EA0}"/>
                </a:ext>
              </a:extLst>
            </p:cNvPr>
            <p:cNvSpPr>
              <a:spLocks/>
            </p:cNvSpPr>
            <p:nvPr/>
          </p:nvSpPr>
          <p:spPr bwMode="auto">
            <a:xfrm>
              <a:off x="3062" y="3499"/>
              <a:ext cx="36" cy="27"/>
            </a:xfrm>
            <a:custGeom>
              <a:avLst/>
              <a:gdLst>
                <a:gd name="T0" fmla="*/ 0 w 36"/>
                <a:gd name="T1" fmla="*/ 13 h 27"/>
                <a:gd name="T2" fmla="*/ 0 w 36"/>
                <a:gd name="T3" fmla="*/ 13 h 27"/>
                <a:gd name="T4" fmla="*/ 0 w 36"/>
                <a:gd name="T5" fmla="*/ 18 h 27"/>
                <a:gd name="T6" fmla="*/ 5 w 36"/>
                <a:gd name="T7" fmla="*/ 22 h 27"/>
                <a:gd name="T8" fmla="*/ 9 w 36"/>
                <a:gd name="T9" fmla="*/ 24 h 27"/>
                <a:gd name="T10" fmla="*/ 16 w 36"/>
                <a:gd name="T11" fmla="*/ 27 h 27"/>
                <a:gd name="T12" fmla="*/ 16 w 36"/>
                <a:gd name="T13" fmla="*/ 27 h 27"/>
                <a:gd name="T14" fmla="*/ 23 w 36"/>
                <a:gd name="T15" fmla="*/ 24 h 27"/>
                <a:gd name="T16" fmla="*/ 30 w 36"/>
                <a:gd name="T17" fmla="*/ 22 h 27"/>
                <a:gd name="T18" fmla="*/ 34 w 36"/>
                <a:gd name="T19" fmla="*/ 18 h 27"/>
                <a:gd name="T20" fmla="*/ 36 w 36"/>
                <a:gd name="T21" fmla="*/ 11 h 27"/>
                <a:gd name="T22" fmla="*/ 36 w 36"/>
                <a:gd name="T23" fmla="*/ 11 h 27"/>
                <a:gd name="T24" fmla="*/ 34 w 36"/>
                <a:gd name="T25" fmla="*/ 6 h 27"/>
                <a:gd name="T26" fmla="*/ 32 w 36"/>
                <a:gd name="T27" fmla="*/ 2 h 27"/>
                <a:gd name="T28" fmla="*/ 25 w 36"/>
                <a:gd name="T29" fmla="*/ 0 h 27"/>
                <a:gd name="T30" fmla="*/ 18 w 36"/>
                <a:gd name="T31" fmla="*/ 0 h 27"/>
                <a:gd name="T32" fmla="*/ 18 w 36"/>
                <a:gd name="T33" fmla="*/ 0 h 27"/>
                <a:gd name="T34" fmla="*/ 12 w 36"/>
                <a:gd name="T35" fmla="*/ 0 h 27"/>
                <a:gd name="T36" fmla="*/ 7 w 36"/>
                <a:gd name="T37" fmla="*/ 2 h 27"/>
                <a:gd name="T38" fmla="*/ 3 w 36"/>
                <a:gd name="T39" fmla="*/ 6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5" y="22"/>
                  </a:lnTo>
                  <a:lnTo>
                    <a:pt x="9" y="24"/>
                  </a:lnTo>
                  <a:lnTo>
                    <a:pt x="16" y="27"/>
                  </a:lnTo>
                  <a:lnTo>
                    <a:pt x="23" y="24"/>
                  </a:lnTo>
                  <a:lnTo>
                    <a:pt x="30" y="22"/>
                  </a:lnTo>
                  <a:lnTo>
                    <a:pt x="34" y="18"/>
                  </a:lnTo>
                  <a:lnTo>
                    <a:pt x="36" y="11"/>
                  </a:lnTo>
                  <a:lnTo>
                    <a:pt x="34" y="6"/>
                  </a:lnTo>
                  <a:lnTo>
                    <a:pt x="32" y="2"/>
                  </a:lnTo>
                  <a:lnTo>
                    <a:pt x="25" y="0"/>
                  </a:lnTo>
                  <a:lnTo>
                    <a:pt x="18" y="0"/>
                  </a:lnTo>
                  <a:lnTo>
                    <a:pt x="12" y="0"/>
                  </a:lnTo>
                  <a:lnTo>
                    <a:pt x="7" y="2"/>
                  </a:lnTo>
                  <a:lnTo>
                    <a:pt x="3" y="6"/>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89" name="Freeform 1006">
              <a:extLst>
                <a:ext uri="{FF2B5EF4-FFF2-40B4-BE49-F238E27FC236}">
                  <a16:creationId xmlns:a16="http://schemas.microsoft.com/office/drawing/2014/main" xmlns="" id="{6E9B2920-C4E7-6E40-AFE6-783223A05A1B}"/>
                </a:ext>
              </a:extLst>
            </p:cNvPr>
            <p:cNvSpPr>
              <a:spLocks/>
            </p:cNvSpPr>
            <p:nvPr/>
          </p:nvSpPr>
          <p:spPr bwMode="auto">
            <a:xfrm>
              <a:off x="3062" y="3499"/>
              <a:ext cx="36" cy="27"/>
            </a:xfrm>
            <a:custGeom>
              <a:avLst/>
              <a:gdLst>
                <a:gd name="T0" fmla="*/ 0 w 36"/>
                <a:gd name="T1" fmla="*/ 13 h 27"/>
                <a:gd name="T2" fmla="*/ 0 w 36"/>
                <a:gd name="T3" fmla="*/ 13 h 27"/>
                <a:gd name="T4" fmla="*/ 0 w 36"/>
                <a:gd name="T5" fmla="*/ 18 h 27"/>
                <a:gd name="T6" fmla="*/ 5 w 36"/>
                <a:gd name="T7" fmla="*/ 22 h 27"/>
                <a:gd name="T8" fmla="*/ 9 w 36"/>
                <a:gd name="T9" fmla="*/ 24 h 27"/>
                <a:gd name="T10" fmla="*/ 16 w 36"/>
                <a:gd name="T11" fmla="*/ 27 h 27"/>
                <a:gd name="T12" fmla="*/ 16 w 36"/>
                <a:gd name="T13" fmla="*/ 27 h 27"/>
                <a:gd name="T14" fmla="*/ 23 w 36"/>
                <a:gd name="T15" fmla="*/ 24 h 27"/>
                <a:gd name="T16" fmla="*/ 30 w 36"/>
                <a:gd name="T17" fmla="*/ 22 h 27"/>
                <a:gd name="T18" fmla="*/ 34 w 36"/>
                <a:gd name="T19" fmla="*/ 18 h 27"/>
                <a:gd name="T20" fmla="*/ 36 w 36"/>
                <a:gd name="T21" fmla="*/ 11 h 27"/>
                <a:gd name="T22" fmla="*/ 36 w 36"/>
                <a:gd name="T23" fmla="*/ 11 h 27"/>
                <a:gd name="T24" fmla="*/ 34 w 36"/>
                <a:gd name="T25" fmla="*/ 6 h 27"/>
                <a:gd name="T26" fmla="*/ 32 w 36"/>
                <a:gd name="T27" fmla="*/ 2 h 27"/>
                <a:gd name="T28" fmla="*/ 25 w 36"/>
                <a:gd name="T29" fmla="*/ 0 h 27"/>
                <a:gd name="T30" fmla="*/ 18 w 36"/>
                <a:gd name="T31" fmla="*/ 0 h 27"/>
                <a:gd name="T32" fmla="*/ 18 w 36"/>
                <a:gd name="T33" fmla="*/ 0 h 27"/>
                <a:gd name="T34" fmla="*/ 12 w 36"/>
                <a:gd name="T35" fmla="*/ 0 h 27"/>
                <a:gd name="T36" fmla="*/ 7 w 36"/>
                <a:gd name="T37" fmla="*/ 2 h 27"/>
                <a:gd name="T38" fmla="*/ 3 w 36"/>
                <a:gd name="T39" fmla="*/ 6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5" y="22"/>
                  </a:lnTo>
                  <a:lnTo>
                    <a:pt x="9" y="24"/>
                  </a:lnTo>
                  <a:lnTo>
                    <a:pt x="16" y="27"/>
                  </a:lnTo>
                  <a:lnTo>
                    <a:pt x="23" y="24"/>
                  </a:lnTo>
                  <a:lnTo>
                    <a:pt x="30" y="22"/>
                  </a:lnTo>
                  <a:lnTo>
                    <a:pt x="34" y="18"/>
                  </a:lnTo>
                  <a:lnTo>
                    <a:pt x="36" y="11"/>
                  </a:lnTo>
                  <a:lnTo>
                    <a:pt x="34" y="6"/>
                  </a:lnTo>
                  <a:lnTo>
                    <a:pt x="32" y="2"/>
                  </a:lnTo>
                  <a:lnTo>
                    <a:pt x="25" y="0"/>
                  </a:lnTo>
                  <a:lnTo>
                    <a:pt x="18" y="0"/>
                  </a:lnTo>
                  <a:lnTo>
                    <a:pt x="12" y="0"/>
                  </a:lnTo>
                  <a:lnTo>
                    <a:pt x="7" y="2"/>
                  </a:lnTo>
                  <a:lnTo>
                    <a:pt x="3" y="6"/>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0" name="Freeform 1007">
              <a:extLst>
                <a:ext uri="{FF2B5EF4-FFF2-40B4-BE49-F238E27FC236}">
                  <a16:creationId xmlns:a16="http://schemas.microsoft.com/office/drawing/2014/main" xmlns="" id="{4A1CB18F-72BD-F048-B2CA-90CCAA9A31DF}"/>
                </a:ext>
              </a:extLst>
            </p:cNvPr>
            <p:cNvSpPr>
              <a:spLocks/>
            </p:cNvSpPr>
            <p:nvPr/>
          </p:nvSpPr>
          <p:spPr bwMode="auto">
            <a:xfrm>
              <a:off x="3026" y="3499"/>
              <a:ext cx="36" cy="27"/>
            </a:xfrm>
            <a:custGeom>
              <a:avLst/>
              <a:gdLst>
                <a:gd name="T0" fmla="*/ 0 w 36"/>
                <a:gd name="T1" fmla="*/ 13 h 27"/>
                <a:gd name="T2" fmla="*/ 0 w 36"/>
                <a:gd name="T3" fmla="*/ 13 h 27"/>
                <a:gd name="T4" fmla="*/ 0 w 36"/>
                <a:gd name="T5" fmla="*/ 18 h 27"/>
                <a:gd name="T6" fmla="*/ 5 w 36"/>
                <a:gd name="T7" fmla="*/ 22 h 27"/>
                <a:gd name="T8" fmla="*/ 9 w 36"/>
                <a:gd name="T9" fmla="*/ 24 h 27"/>
                <a:gd name="T10" fmla="*/ 16 w 36"/>
                <a:gd name="T11" fmla="*/ 27 h 27"/>
                <a:gd name="T12" fmla="*/ 16 w 36"/>
                <a:gd name="T13" fmla="*/ 27 h 27"/>
                <a:gd name="T14" fmla="*/ 23 w 36"/>
                <a:gd name="T15" fmla="*/ 24 h 27"/>
                <a:gd name="T16" fmla="*/ 30 w 36"/>
                <a:gd name="T17" fmla="*/ 22 h 27"/>
                <a:gd name="T18" fmla="*/ 34 w 36"/>
                <a:gd name="T19" fmla="*/ 18 h 27"/>
                <a:gd name="T20" fmla="*/ 36 w 36"/>
                <a:gd name="T21" fmla="*/ 13 h 27"/>
                <a:gd name="T22" fmla="*/ 36 w 36"/>
                <a:gd name="T23" fmla="*/ 13 h 27"/>
                <a:gd name="T24" fmla="*/ 34 w 36"/>
                <a:gd name="T25" fmla="*/ 6 h 27"/>
                <a:gd name="T26" fmla="*/ 32 w 36"/>
                <a:gd name="T27" fmla="*/ 4 h 27"/>
                <a:gd name="T28" fmla="*/ 27 w 36"/>
                <a:gd name="T29" fmla="*/ 0 h 27"/>
                <a:gd name="T30" fmla="*/ 20 w 36"/>
                <a:gd name="T31" fmla="*/ 0 h 27"/>
                <a:gd name="T32" fmla="*/ 20 w 36"/>
                <a:gd name="T33" fmla="*/ 0 h 27"/>
                <a:gd name="T34" fmla="*/ 14 w 36"/>
                <a:gd name="T35" fmla="*/ 0 h 27"/>
                <a:gd name="T36" fmla="*/ 7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5" y="22"/>
                  </a:lnTo>
                  <a:lnTo>
                    <a:pt x="9" y="24"/>
                  </a:lnTo>
                  <a:lnTo>
                    <a:pt x="16" y="27"/>
                  </a:lnTo>
                  <a:lnTo>
                    <a:pt x="23" y="24"/>
                  </a:lnTo>
                  <a:lnTo>
                    <a:pt x="30" y="22"/>
                  </a:lnTo>
                  <a:lnTo>
                    <a:pt x="34" y="18"/>
                  </a:lnTo>
                  <a:lnTo>
                    <a:pt x="36" y="13"/>
                  </a:lnTo>
                  <a:lnTo>
                    <a:pt x="34" y="6"/>
                  </a:lnTo>
                  <a:lnTo>
                    <a:pt x="32" y="4"/>
                  </a:lnTo>
                  <a:lnTo>
                    <a:pt x="27" y="0"/>
                  </a:lnTo>
                  <a:lnTo>
                    <a:pt x="20" y="0"/>
                  </a:lnTo>
                  <a:lnTo>
                    <a:pt x="14" y="0"/>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1" name="Freeform 1008">
              <a:extLst>
                <a:ext uri="{FF2B5EF4-FFF2-40B4-BE49-F238E27FC236}">
                  <a16:creationId xmlns:a16="http://schemas.microsoft.com/office/drawing/2014/main" xmlns="" id="{7876CE20-BAFC-0E49-8D8F-15D681E70588}"/>
                </a:ext>
              </a:extLst>
            </p:cNvPr>
            <p:cNvSpPr>
              <a:spLocks/>
            </p:cNvSpPr>
            <p:nvPr/>
          </p:nvSpPr>
          <p:spPr bwMode="auto">
            <a:xfrm>
              <a:off x="3026" y="3499"/>
              <a:ext cx="36" cy="27"/>
            </a:xfrm>
            <a:custGeom>
              <a:avLst/>
              <a:gdLst>
                <a:gd name="T0" fmla="*/ 0 w 36"/>
                <a:gd name="T1" fmla="*/ 13 h 27"/>
                <a:gd name="T2" fmla="*/ 0 w 36"/>
                <a:gd name="T3" fmla="*/ 13 h 27"/>
                <a:gd name="T4" fmla="*/ 0 w 36"/>
                <a:gd name="T5" fmla="*/ 18 h 27"/>
                <a:gd name="T6" fmla="*/ 5 w 36"/>
                <a:gd name="T7" fmla="*/ 22 h 27"/>
                <a:gd name="T8" fmla="*/ 9 w 36"/>
                <a:gd name="T9" fmla="*/ 24 h 27"/>
                <a:gd name="T10" fmla="*/ 16 w 36"/>
                <a:gd name="T11" fmla="*/ 27 h 27"/>
                <a:gd name="T12" fmla="*/ 16 w 36"/>
                <a:gd name="T13" fmla="*/ 27 h 27"/>
                <a:gd name="T14" fmla="*/ 23 w 36"/>
                <a:gd name="T15" fmla="*/ 24 h 27"/>
                <a:gd name="T16" fmla="*/ 30 w 36"/>
                <a:gd name="T17" fmla="*/ 22 h 27"/>
                <a:gd name="T18" fmla="*/ 34 w 36"/>
                <a:gd name="T19" fmla="*/ 18 h 27"/>
                <a:gd name="T20" fmla="*/ 36 w 36"/>
                <a:gd name="T21" fmla="*/ 13 h 27"/>
                <a:gd name="T22" fmla="*/ 36 w 36"/>
                <a:gd name="T23" fmla="*/ 13 h 27"/>
                <a:gd name="T24" fmla="*/ 34 w 36"/>
                <a:gd name="T25" fmla="*/ 6 h 27"/>
                <a:gd name="T26" fmla="*/ 32 w 36"/>
                <a:gd name="T27" fmla="*/ 4 h 27"/>
                <a:gd name="T28" fmla="*/ 27 w 36"/>
                <a:gd name="T29" fmla="*/ 0 h 27"/>
                <a:gd name="T30" fmla="*/ 20 w 36"/>
                <a:gd name="T31" fmla="*/ 0 h 27"/>
                <a:gd name="T32" fmla="*/ 20 w 36"/>
                <a:gd name="T33" fmla="*/ 0 h 27"/>
                <a:gd name="T34" fmla="*/ 14 w 36"/>
                <a:gd name="T35" fmla="*/ 0 h 27"/>
                <a:gd name="T36" fmla="*/ 7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18"/>
                  </a:lnTo>
                  <a:lnTo>
                    <a:pt x="5" y="22"/>
                  </a:lnTo>
                  <a:lnTo>
                    <a:pt x="9" y="24"/>
                  </a:lnTo>
                  <a:lnTo>
                    <a:pt x="16" y="27"/>
                  </a:lnTo>
                  <a:lnTo>
                    <a:pt x="23" y="24"/>
                  </a:lnTo>
                  <a:lnTo>
                    <a:pt x="30" y="22"/>
                  </a:lnTo>
                  <a:lnTo>
                    <a:pt x="34" y="18"/>
                  </a:lnTo>
                  <a:lnTo>
                    <a:pt x="36" y="13"/>
                  </a:lnTo>
                  <a:lnTo>
                    <a:pt x="34" y="6"/>
                  </a:lnTo>
                  <a:lnTo>
                    <a:pt x="32" y="4"/>
                  </a:lnTo>
                  <a:lnTo>
                    <a:pt x="27" y="0"/>
                  </a:lnTo>
                  <a:lnTo>
                    <a:pt x="20" y="0"/>
                  </a:lnTo>
                  <a:lnTo>
                    <a:pt x="14" y="0"/>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4792" name="Group 1210">
            <a:extLst>
              <a:ext uri="{FF2B5EF4-FFF2-40B4-BE49-F238E27FC236}">
                <a16:creationId xmlns:a16="http://schemas.microsoft.com/office/drawing/2014/main" xmlns="" id="{8F2D9E54-096B-8445-AA8C-BEEE2F5DA170}"/>
              </a:ext>
            </a:extLst>
          </p:cNvPr>
          <p:cNvGrpSpPr>
            <a:grpSpLocks/>
          </p:cNvGrpSpPr>
          <p:nvPr/>
        </p:nvGrpSpPr>
        <p:grpSpPr bwMode="auto">
          <a:xfrm>
            <a:off x="1846263" y="5084763"/>
            <a:ext cx="4656137" cy="233362"/>
            <a:chOff x="1704" y="3397"/>
            <a:chExt cx="2933" cy="147"/>
          </a:xfrm>
        </p:grpSpPr>
        <p:sp>
          <p:nvSpPr>
            <p:cNvPr id="4793" name="Freeform 1010">
              <a:extLst>
                <a:ext uri="{FF2B5EF4-FFF2-40B4-BE49-F238E27FC236}">
                  <a16:creationId xmlns:a16="http://schemas.microsoft.com/office/drawing/2014/main" xmlns="" id="{8A1B231E-952C-994A-8565-9F771F10681F}"/>
                </a:ext>
              </a:extLst>
            </p:cNvPr>
            <p:cNvSpPr>
              <a:spLocks/>
            </p:cNvSpPr>
            <p:nvPr/>
          </p:nvSpPr>
          <p:spPr bwMode="auto">
            <a:xfrm>
              <a:off x="2990" y="3499"/>
              <a:ext cx="36" cy="27"/>
            </a:xfrm>
            <a:custGeom>
              <a:avLst/>
              <a:gdLst>
                <a:gd name="T0" fmla="*/ 0 w 36"/>
                <a:gd name="T1" fmla="*/ 13 h 27"/>
                <a:gd name="T2" fmla="*/ 0 w 36"/>
                <a:gd name="T3" fmla="*/ 13 h 27"/>
                <a:gd name="T4" fmla="*/ 0 w 36"/>
                <a:gd name="T5" fmla="*/ 20 h 27"/>
                <a:gd name="T6" fmla="*/ 5 w 36"/>
                <a:gd name="T7" fmla="*/ 22 h 27"/>
                <a:gd name="T8" fmla="*/ 9 w 36"/>
                <a:gd name="T9" fmla="*/ 27 h 27"/>
                <a:gd name="T10" fmla="*/ 16 w 36"/>
                <a:gd name="T11" fmla="*/ 27 h 27"/>
                <a:gd name="T12" fmla="*/ 16 w 36"/>
                <a:gd name="T13" fmla="*/ 27 h 27"/>
                <a:gd name="T14" fmla="*/ 23 w 36"/>
                <a:gd name="T15" fmla="*/ 27 h 27"/>
                <a:gd name="T16" fmla="*/ 29 w 36"/>
                <a:gd name="T17" fmla="*/ 22 h 27"/>
                <a:gd name="T18" fmla="*/ 34 w 36"/>
                <a:gd name="T19" fmla="*/ 18 h 27"/>
                <a:gd name="T20" fmla="*/ 36 w 36"/>
                <a:gd name="T21" fmla="*/ 13 h 27"/>
                <a:gd name="T22" fmla="*/ 36 w 36"/>
                <a:gd name="T23" fmla="*/ 13 h 27"/>
                <a:gd name="T24" fmla="*/ 36 w 36"/>
                <a:gd name="T25" fmla="*/ 9 h 27"/>
                <a:gd name="T26" fmla="*/ 32 w 36"/>
                <a:gd name="T27" fmla="*/ 4 h 27"/>
                <a:gd name="T28" fmla="*/ 27 w 36"/>
                <a:gd name="T29" fmla="*/ 2 h 27"/>
                <a:gd name="T30" fmla="*/ 20 w 36"/>
                <a:gd name="T31" fmla="*/ 0 h 27"/>
                <a:gd name="T32" fmla="*/ 20 w 36"/>
                <a:gd name="T33" fmla="*/ 0 h 27"/>
                <a:gd name="T34" fmla="*/ 14 w 36"/>
                <a:gd name="T35" fmla="*/ 2 h 27"/>
                <a:gd name="T36" fmla="*/ 7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5" y="22"/>
                  </a:lnTo>
                  <a:lnTo>
                    <a:pt x="9" y="27"/>
                  </a:lnTo>
                  <a:lnTo>
                    <a:pt x="16" y="27"/>
                  </a:lnTo>
                  <a:lnTo>
                    <a:pt x="23" y="27"/>
                  </a:lnTo>
                  <a:lnTo>
                    <a:pt x="29" y="22"/>
                  </a:lnTo>
                  <a:lnTo>
                    <a:pt x="34" y="18"/>
                  </a:lnTo>
                  <a:lnTo>
                    <a:pt x="36" y="13"/>
                  </a:lnTo>
                  <a:lnTo>
                    <a:pt x="36" y="9"/>
                  </a:lnTo>
                  <a:lnTo>
                    <a:pt x="32" y="4"/>
                  </a:lnTo>
                  <a:lnTo>
                    <a:pt x="27" y="2"/>
                  </a:lnTo>
                  <a:lnTo>
                    <a:pt x="20" y="0"/>
                  </a:lnTo>
                  <a:lnTo>
                    <a:pt x="14"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4" name="Freeform 1011">
              <a:extLst>
                <a:ext uri="{FF2B5EF4-FFF2-40B4-BE49-F238E27FC236}">
                  <a16:creationId xmlns:a16="http://schemas.microsoft.com/office/drawing/2014/main" xmlns="" id="{94EEFF33-F5E6-EC46-A10D-78BED200D0E0}"/>
                </a:ext>
              </a:extLst>
            </p:cNvPr>
            <p:cNvSpPr>
              <a:spLocks/>
            </p:cNvSpPr>
            <p:nvPr/>
          </p:nvSpPr>
          <p:spPr bwMode="auto">
            <a:xfrm>
              <a:off x="2990" y="3499"/>
              <a:ext cx="36" cy="27"/>
            </a:xfrm>
            <a:custGeom>
              <a:avLst/>
              <a:gdLst>
                <a:gd name="T0" fmla="*/ 0 w 36"/>
                <a:gd name="T1" fmla="*/ 13 h 27"/>
                <a:gd name="T2" fmla="*/ 0 w 36"/>
                <a:gd name="T3" fmla="*/ 13 h 27"/>
                <a:gd name="T4" fmla="*/ 0 w 36"/>
                <a:gd name="T5" fmla="*/ 20 h 27"/>
                <a:gd name="T6" fmla="*/ 5 w 36"/>
                <a:gd name="T7" fmla="*/ 22 h 27"/>
                <a:gd name="T8" fmla="*/ 9 w 36"/>
                <a:gd name="T9" fmla="*/ 27 h 27"/>
                <a:gd name="T10" fmla="*/ 16 w 36"/>
                <a:gd name="T11" fmla="*/ 27 h 27"/>
                <a:gd name="T12" fmla="*/ 16 w 36"/>
                <a:gd name="T13" fmla="*/ 27 h 27"/>
                <a:gd name="T14" fmla="*/ 23 w 36"/>
                <a:gd name="T15" fmla="*/ 27 h 27"/>
                <a:gd name="T16" fmla="*/ 29 w 36"/>
                <a:gd name="T17" fmla="*/ 22 h 27"/>
                <a:gd name="T18" fmla="*/ 34 w 36"/>
                <a:gd name="T19" fmla="*/ 18 h 27"/>
                <a:gd name="T20" fmla="*/ 36 w 36"/>
                <a:gd name="T21" fmla="*/ 13 h 27"/>
                <a:gd name="T22" fmla="*/ 36 w 36"/>
                <a:gd name="T23" fmla="*/ 13 h 27"/>
                <a:gd name="T24" fmla="*/ 36 w 36"/>
                <a:gd name="T25" fmla="*/ 9 h 27"/>
                <a:gd name="T26" fmla="*/ 32 w 36"/>
                <a:gd name="T27" fmla="*/ 4 h 27"/>
                <a:gd name="T28" fmla="*/ 27 w 36"/>
                <a:gd name="T29" fmla="*/ 2 h 27"/>
                <a:gd name="T30" fmla="*/ 20 w 36"/>
                <a:gd name="T31" fmla="*/ 0 h 27"/>
                <a:gd name="T32" fmla="*/ 20 w 36"/>
                <a:gd name="T33" fmla="*/ 0 h 27"/>
                <a:gd name="T34" fmla="*/ 14 w 36"/>
                <a:gd name="T35" fmla="*/ 2 h 27"/>
                <a:gd name="T36" fmla="*/ 7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5" y="22"/>
                  </a:lnTo>
                  <a:lnTo>
                    <a:pt x="9" y="27"/>
                  </a:lnTo>
                  <a:lnTo>
                    <a:pt x="16" y="27"/>
                  </a:lnTo>
                  <a:lnTo>
                    <a:pt x="23" y="27"/>
                  </a:lnTo>
                  <a:lnTo>
                    <a:pt x="29" y="22"/>
                  </a:lnTo>
                  <a:lnTo>
                    <a:pt x="34" y="18"/>
                  </a:lnTo>
                  <a:lnTo>
                    <a:pt x="36" y="13"/>
                  </a:lnTo>
                  <a:lnTo>
                    <a:pt x="36" y="9"/>
                  </a:lnTo>
                  <a:lnTo>
                    <a:pt x="32" y="4"/>
                  </a:lnTo>
                  <a:lnTo>
                    <a:pt x="27" y="2"/>
                  </a:lnTo>
                  <a:lnTo>
                    <a:pt x="20" y="0"/>
                  </a:lnTo>
                  <a:lnTo>
                    <a:pt x="14"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5" name="Freeform 1012">
              <a:extLst>
                <a:ext uri="{FF2B5EF4-FFF2-40B4-BE49-F238E27FC236}">
                  <a16:creationId xmlns:a16="http://schemas.microsoft.com/office/drawing/2014/main" xmlns="" id="{BD3972E4-ECEC-4A47-9D08-3023F86ED13C}"/>
                </a:ext>
              </a:extLst>
            </p:cNvPr>
            <p:cNvSpPr>
              <a:spLocks/>
            </p:cNvSpPr>
            <p:nvPr/>
          </p:nvSpPr>
          <p:spPr bwMode="auto">
            <a:xfrm>
              <a:off x="2954" y="3499"/>
              <a:ext cx="36" cy="27"/>
            </a:xfrm>
            <a:custGeom>
              <a:avLst/>
              <a:gdLst>
                <a:gd name="T0" fmla="*/ 0 w 36"/>
                <a:gd name="T1" fmla="*/ 13 h 27"/>
                <a:gd name="T2" fmla="*/ 0 w 36"/>
                <a:gd name="T3" fmla="*/ 13 h 27"/>
                <a:gd name="T4" fmla="*/ 0 w 36"/>
                <a:gd name="T5" fmla="*/ 20 h 27"/>
                <a:gd name="T6" fmla="*/ 5 w 36"/>
                <a:gd name="T7" fmla="*/ 24 h 27"/>
                <a:gd name="T8" fmla="*/ 9 w 36"/>
                <a:gd name="T9" fmla="*/ 27 h 27"/>
                <a:gd name="T10" fmla="*/ 16 w 36"/>
                <a:gd name="T11" fmla="*/ 27 h 27"/>
                <a:gd name="T12" fmla="*/ 16 w 36"/>
                <a:gd name="T13" fmla="*/ 27 h 27"/>
                <a:gd name="T14" fmla="*/ 23 w 36"/>
                <a:gd name="T15" fmla="*/ 27 h 27"/>
                <a:gd name="T16" fmla="*/ 29 w 36"/>
                <a:gd name="T17" fmla="*/ 24 h 27"/>
                <a:gd name="T18" fmla="*/ 34 w 36"/>
                <a:gd name="T19" fmla="*/ 20 h 27"/>
                <a:gd name="T20" fmla="*/ 36 w 36"/>
                <a:gd name="T21" fmla="*/ 13 h 27"/>
                <a:gd name="T22" fmla="*/ 36 w 36"/>
                <a:gd name="T23" fmla="*/ 13 h 27"/>
                <a:gd name="T24" fmla="*/ 36 w 36"/>
                <a:gd name="T25" fmla="*/ 9 h 27"/>
                <a:gd name="T26" fmla="*/ 34 w 36"/>
                <a:gd name="T27" fmla="*/ 4 h 27"/>
                <a:gd name="T28" fmla="*/ 27 w 36"/>
                <a:gd name="T29" fmla="*/ 2 h 27"/>
                <a:gd name="T30" fmla="*/ 23 w 36"/>
                <a:gd name="T31" fmla="*/ 0 h 27"/>
                <a:gd name="T32" fmla="*/ 23 w 36"/>
                <a:gd name="T33" fmla="*/ 0 h 27"/>
                <a:gd name="T34" fmla="*/ 14 w 36"/>
                <a:gd name="T35" fmla="*/ 2 h 27"/>
                <a:gd name="T36" fmla="*/ 9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5" y="24"/>
                  </a:lnTo>
                  <a:lnTo>
                    <a:pt x="9" y="27"/>
                  </a:lnTo>
                  <a:lnTo>
                    <a:pt x="16" y="27"/>
                  </a:lnTo>
                  <a:lnTo>
                    <a:pt x="23" y="27"/>
                  </a:lnTo>
                  <a:lnTo>
                    <a:pt x="29" y="24"/>
                  </a:lnTo>
                  <a:lnTo>
                    <a:pt x="34" y="20"/>
                  </a:lnTo>
                  <a:lnTo>
                    <a:pt x="36" y="13"/>
                  </a:lnTo>
                  <a:lnTo>
                    <a:pt x="36" y="9"/>
                  </a:lnTo>
                  <a:lnTo>
                    <a:pt x="34" y="4"/>
                  </a:lnTo>
                  <a:lnTo>
                    <a:pt x="27" y="2"/>
                  </a:lnTo>
                  <a:lnTo>
                    <a:pt x="23" y="0"/>
                  </a:lnTo>
                  <a:lnTo>
                    <a:pt x="14" y="2"/>
                  </a:lnTo>
                  <a:lnTo>
                    <a:pt x="9"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6" name="Freeform 1013">
              <a:extLst>
                <a:ext uri="{FF2B5EF4-FFF2-40B4-BE49-F238E27FC236}">
                  <a16:creationId xmlns:a16="http://schemas.microsoft.com/office/drawing/2014/main" xmlns="" id="{F0200630-DE56-2942-832F-905364A10A05}"/>
                </a:ext>
              </a:extLst>
            </p:cNvPr>
            <p:cNvSpPr>
              <a:spLocks/>
            </p:cNvSpPr>
            <p:nvPr/>
          </p:nvSpPr>
          <p:spPr bwMode="auto">
            <a:xfrm>
              <a:off x="2954" y="3499"/>
              <a:ext cx="36" cy="27"/>
            </a:xfrm>
            <a:custGeom>
              <a:avLst/>
              <a:gdLst>
                <a:gd name="T0" fmla="*/ 0 w 36"/>
                <a:gd name="T1" fmla="*/ 13 h 27"/>
                <a:gd name="T2" fmla="*/ 0 w 36"/>
                <a:gd name="T3" fmla="*/ 13 h 27"/>
                <a:gd name="T4" fmla="*/ 0 w 36"/>
                <a:gd name="T5" fmla="*/ 20 h 27"/>
                <a:gd name="T6" fmla="*/ 5 w 36"/>
                <a:gd name="T7" fmla="*/ 24 h 27"/>
                <a:gd name="T8" fmla="*/ 9 w 36"/>
                <a:gd name="T9" fmla="*/ 27 h 27"/>
                <a:gd name="T10" fmla="*/ 16 w 36"/>
                <a:gd name="T11" fmla="*/ 27 h 27"/>
                <a:gd name="T12" fmla="*/ 16 w 36"/>
                <a:gd name="T13" fmla="*/ 27 h 27"/>
                <a:gd name="T14" fmla="*/ 23 w 36"/>
                <a:gd name="T15" fmla="*/ 27 h 27"/>
                <a:gd name="T16" fmla="*/ 29 w 36"/>
                <a:gd name="T17" fmla="*/ 24 h 27"/>
                <a:gd name="T18" fmla="*/ 34 w 36"/>
                <a:gd name="T19" fmla="*/ 20 h 27"/>
                <a:gd name="T20" fmla="*/ 36 w 36"/>
                <a:gd name="T21" fmla="*/ 13 h 27"/>
                <a:gd name="T22" fmla="*/ 36 w 36"/>
                <a:gd name="T23" fmla="*/ 13 h 27"/>
                <a:gd name="T24" fmla="*/ 36 w 36"/>
                <a:gd name="T25" fmla="*/ 9 h 27"/>
                <a:gd name="T26" fmla="*/ 34 w 36"/>
                <a:gd name="T27" fmla="*/ 4 h 27"/>
                <a:gd name="T28" fmla="*/ 27 w 36"/>
                <a:gd name="T29" fmla="*/ 2 h 27"/>
                <a:gd name="T30" fmla="*/ 23 w 36"/>
                <a:gd name="T31" fmla="*/ 0 h 27"/>
                <a:gd name="T32" fmla="*/ 23 w 36"/>
                <a:gd name="T33" fmla="*/ 0 h 27"/>
                <a:gd name="T34" fmla="*/ 14 w 36"/>
                <a:gd name="T35" fmla="*/ 2 h 27"/>
                <a:gd name="T36" fmla="*/ 9 w 36"/>
                <a:gd name="T37" fmla="*/ 4 h 27"/>
                <a:gd name="T38" fmla="*/ 2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0" y="20"/>
                  </a:lnTo>
                  <a:lnTo>
                    <a:pt x="5" y="24"/>
                  </a:lnTo>
                  <a:lnTo>
                    <a:pt x="9" y="27"/>
                  </a:lnTo>
                  <a:lnTo>
                    <a:pt x="16" y="27"/>
                  </a:lnTo>
                  <a:lnTo>
                    <a:pt x="23" y="27"/>
                  </a:lnTo>
                  <a:lnTo>
                    <a:pt x="29" y="24"/>
                  </a:lnTo>
                  <a:lnTo>
                    <a:pt x="34" y="20"/>
                  </a:lnTo>
                  <a:lnTo>
                    <a:pt x="36" y="13"/>
                  </a:lnTo>
                  <a:lnTo>
                    <a:pt x="36" y="9"/>
                  </a:lnTo>
                  <a:lnTo>
                    <a:pt x="34" y="4"/>
                  </a:lnTo>
                  <a:lnTo>
                    <a:pt x="27" y="2"/>
                  </a:lnTo>
                  <a:lnTo>
                    <a:pt x="23" y="0"/>
                  </a:lnTo>
                  <a:lnTo>
                    <a:pt x="14" y="2"/>
                  </a:lnTo>
                  <a:lnTo>
                    <a:pt x="9"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7" name="Freeform 1014">
              <a:extLst>
                <a:ext uri="{FF2B5EF4-FFF2-40B4-BE49-F238E27FC236}">
                  <a16:creationId xmlns:a16="http://schemas.microsoft.com/office/drawing/2014/main" xmlns="" id="{C63B46B9-2FFB-B34E-8E2C-09F91718A10E}"/>
                </a:ext>
              </a:extLst>
            </p:cNvPr>
            <p:cNvSpPr>
              <a:spLocks/>
            </p:cNvSpPr>
            <p:nvPr/>
          </p:nvSpPr>
          <p:spPr bwMode="auto">
            <a:xfrm>
              <a:off x="2119" y="3512"/>
              <a:ext cx="47" cy="27"/>
            </a:xfrm>
            <a:custGeom>
              <a:avLst/>
              <a:gdLst>
                <a:gd name="T0" fmla="*/ 4 w 47"/>
                <a:gd name="T1" fmla="*/ 14 h 27"/>
                <a:gd name="T2" fmla="*/ 4 w 47"/>
                <a:gd name="T3" fmla="*/ 14 h 27"/>
                <a:gd name="T4" fmla="*/ 0 w 47"/>
                <a:gd name="T5" fmla="*/ 18 h 27"/>
                <a:gd name="T6" fmla="*/ 0 w 47"/>
                <a:gd name="T7" fmla="*/ 23 h 27"/>
                <a:gd name="T8" fmla="*/ 4 w 47"/>
                <a:gd name="T9" fmla="*/ 27 h 27"/>
                <a:gd name="T10" fmla="*/ 11 w 47"/>
                <a:gd name="T11" fmla="*/ 27 h 27"/>
                <a:gd name="T12" fmla="*/ 11 w 47"/>
                <a:gd name="T13" fmla="*/ 27 h 27"/>
                <a:gd name="T14" fmla="*/ 20 w 47"/>
                <a:gd name="T15" fmla="*/ 25 h 27"/>
                <a:gd name="T16" fmla="*/ 29 w 47"/>
                <a:gd name="T17" fmla="*/ 23 h 27"/>
                <a:gd name="T18" fmla="*/ 38 w 47"/>
                <a:gd name="T19" fmla="*/ 18 h 27"/>
                <a:gd name="T20" fmla="*/ 45 w 47"/>
                <a:gd name="T21" fmla="*/ 14 h 27"/>
                <a:gd name="T22" fmla="*/ 45 w 47"/>
                <a:gd name="T23" fmla="*/ 14 h 27"/>
                <a:gd name="T24" fmla="*/ 47 w 47"/>
                <a:gd name="T25" fmla="*/ 9 h 27"/>
                <a:gd name="T26" fmla="*/ 47 w 47"/>
                <a:gd name="T27" fmla="*/ 5 h 27"/>
                <a:gd name="T28" fmla="*/ 45 w 47"/>
                <a:gd name="T29" fmla="*/ 0 h 27"/>
                <a:gd name="T30" fmla="*/ 38 w 47"/>
                <a:gd name="T31" fmla="*/ 0 h 27"/>
                <a:gd name="T32" fmla="*/ 38 w 47"/>
                <a:gd name="T33" fmla="*/ 0 h 27"/>
                <a:gd name="T34" fmla="*/ 29 w 47"/>
                <a:gd name="T35" fmla="*/ 2 h 27"/>
                <a:gd name="T36" fmla="*/ 20 w 47"/>
                <a:gd name="T37" fmla="*/ 5 h 27"/>
                <a:gd name="T38" fmla="*/ 11 w 47"/>
                <a:gd name="T39" fmla="*/ 9 h 27"/>
                <a:gd name="T40" fmla="*/ 4 w 4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4" y="14"/>
                  </a:moveTo>
                  <a:lnTo>
                    <a:pt x="4" y="14"/>
                  </a:lnTo>
                  <a:lnTo>
                    <a:pt x="0" y="18"/>
                  </a:lnTo>
                  <a:lnTo>
                    <a:pt x="0" y="23"/>
                  </a:lnTo>
                  <a:lnTo>
                    <a:pt x="4" y="27"/>
                  </a:lnTo>
                  <a:lnTo>
                    <a:pt x="11" y="27"/>
                  </a:lnTo>
                  <a:lnTo>
                    <a:pt x="20" y="25"/>
                  </a:lnTo>
                  <a:lnTo>
                    <a:pt x="29" y="23"/>
                  </a:lnTo>
                  <a:lnTo>
                    <a:pt x="38" y="18"/>
                  </a:lnTo>
                  <a:lnTo>
                    <a:pt x="45" y="14"/>
                  </a:lnTo>
                  <a:lnTo>
                    <a:pt x="47" y="9"/>
                  </a:lnTo>
                  <a:lnTo>
                    <a:pt x="47" y="5"/>
                  </a:lnTo>
                  <a:lnTo>
                    <a:pt x="45" y="0"/>
                  </a:lnTo>
                  <a:lnTo>
                    <a:pt x="38" y="0"/>
                  </a:lnTo>
                  <a:lnTo>
                    <a:pt x="29" y="2"/>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8" name="Freeform 1015">
              <a:extLst>
                <a:ext uri="{FF2B5EF4-FFF2-40B4-BE49-F238E27FC236}">
                  <a16:creationId xmlns:a16="http://schemas.microsoft.com/office/drawing/2014/main" xmlns="" id="{1FD71097-0280-F947-94B8-9B44FEFADD2A}"/>
                </a:ext>
              </a:extLst>
            </p:cNvPr>
            <p:cNvSpPr>
              <a:spLocks/>
            </p:cNvSpPr>
            <p:nvPr/>
          </p:nvSpPr>
          <p:spPr bwMode="auto">
            <a:xfrm>
              <a:off x="2119" y="3512"/>
              <a:ext cx="47" cy="27"/>
            </a:xfrm>
            <a:custGeom>
              <a:avLst/>
              <a:gdLst>
                <a:gd name="T0" fmla="*/ 4 w 47"/>
                <a:gd name="T1" fmla="*/ 14 h 27"/>
                <a:gd name="T2" fmla="*/ 4 w 47"/>
                <a:gd name="T3" fmla="*/ 14 h 27"/>
                <a:gd name="T4" fmla="*/ 0 w 47"/>
                <a:gd name="T5" fmla="*/ 18 h 27"/>
                <a:gd name="T6" fmla="*/ 0 w 47"/>
                <a:gd name="T7" fmla="*/ 23 h 27"/>
                <a:gd name="T8" fmla="*/ 4 w 47"/>
                <a:gd name="T9" fmla="*/ 27 h 27"/>
                <a:gd name="T10" fmla="*/ 11 w 47"/>
                <a:gd name="T11" fmla="*/ 27 h 27"/>
                <a:gd name="T12" fmla="*/ 11 w 47"/>
                <a:gd name="T13" fmla="*/ 27 h 27"/>
                <a:gd name="T14" fmla="*/ 20 w 47"/>
                <a:gd name="T15" fmla="*/ 25 h 27"/>
                <a:gd name="T16" fmla="*/ 29 w 47"/>
                <a:gd name="T17" fmla="*/ 23 h 27"/>
                <a:gd name="T18" fmla="*/ 38 w 47"/>
                <a:gd name="T19" fmla="*/ 18 h 27"/>
                <a:gd name="T20" fmla="*/ 45 w 47"/>
                <a:gd name="T21" fmla="*/ 14 h 27"/>
                <a:gd name="T22" fmla="*/ 45 w 47"/>
                <a:gd name="T23" fmla="*/ 14 h 27"/>
                <a:gd name="T24" fmla="*/ 47 w 47"/>
                <a:gd name="T25" fmla="*/ 9 h 27"/>
                <a:gd name="T26" fmla="*/ 47 w 47"/>
                <a:gd name="T27" fmla="*/ 5 h 27"/>
                <a:gd name="T28" fmla="*/ 45 w 47"/>
                <a:gd name="T29" fmla="*/ 0 h 27"/>
                <a:gd name="T30" fmla="*/ 38 w 47"/>
                <a:gd name="T31" fmla="*/ 0 h 27"/>
                <a:gd name="T32" fmla="*/ 38 w 47"/>
                <a:gd name="T33" fmla="*/ 0 h 27"/>
                <a:gd name="T34" fmla="*/ 29 w 47"/>
                <a:gd name="T35" fmla="*/ 2 h 27"/>
                <a:gd name="T36" fmla="*/ 20 w 47"/>
                <a:gd name="T37" fmla="*/ 5 h 27"/>
                <a:gd name="T38" fmla="*/ 11 w 47"/>
                <a:gd name="T39" fmla="*/ 9 h 27"/>
                <a:gd name="T40" fmla="*/ 4 w 4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4" y="14"/>
                  </a:moveTo>
                  <a:lnTo>
                    <a:pt x="4" y="14"/>
                  </a:lnTo>
                  <a:lnTo>
                    <a:pt x="0" y="18"/>
                  </a:lnTo>
                  <a:lnTo>
                    <a:pt x="0" y="23"/>
                  </a:lnTo>
                  <a:lnTo>
                    <a:pt x="4" y="27"/>
                  </a:lnTo>
                  <a:lnTo>
                    <a:pt x="11" y="27"/>
                  </a:lnTo>
                  <a:lnTo>
                    <a:pt x="20" y="25"/>
                  </a:lnTo>
                  <a:lnTo>
                    <a:pt x="29" y="23"/>
                  </a:lnTo>
                  <a:lnTo>
                    <a:pt x="38" y="18"/>
                  </a:lnTo>
                  <a:lnTo>
                    <a:pt x="45" y="14"/>
                  </a:lnTo>
                  <a:lnTo>
                    <a:pt x="47" y="9"/>
                  </a:lnTo>
                  <a:lnTo>
                    <a:pt x="47" y="5"/>
                  </a:lnTo>
                  <a:lnTo>
                    <a:pt x="45" y="0"/>
                  </a:lnTo>
                  <a:lnTo>
                    <a:pt x="38" y="0"/>
                  </a:lnTo>
                  <a:lnTo>
                    <a:pt x="29" y="2"/>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799" name="Freeform 1016">
              <a:extLst>
                <a:ext uri="{FF2B5EF4-FFF2-40B4-BE49-F238E27FC236}">
                  <a16:creationId xmlns:a16="http://schemas.microsoft.com/office/drawing/2014/main" xmlns="" id="{72861504-2A4C-F94B-A97C-34C4271D2E1A}"/>
                </a:ext>
              </a:extLst>
            </p:cNvPr>
            <p:cNvSpPr>
              <a:spLocks/>
            </p:cNvSpPr>
            <p:nvPr/>
          </p:nvSpPr>
          <p:spPr bwMode="auto">
            <a:xfrm>
              <a:off x="2076" y="3512"/>
              <a:ext cx="49" cy="27"/>
            </a:xfrm>
            <a:custGeom>
              <a:avLst/>
              <a:gdLst>
                <a:gd name="T0" fmla="*/ 4 w 49"/>
                <a:gd name="T1" fmla="*/ 14 h 27"/>
                <a:gd name="T2" fmla="*/ 4 w 49"/>
                <a:gd name="T3" fmla="*/ 14 h 27"/>
                <a:gd name="T4" fmla="*/ 2 w 49"/>
                <a:gd name="T5" fmla="*/ 20 h 27"/>
                <a:gd name="T6" fmla="*/ 0 w 49"/>
                <a:gd name="T7" fmla="*/ 25 h 27"/>
                <a:gd name="T8" fmla="*/ 4 w 49"/>
                <a:gd name="T9" fmla="*/ 27 h 27"/>
                <a:gd name="T10" fmla="*/ 11 w 49"/>
                <a:gd name="T11" fmla="*/ 27 h 27"/>
                <a:gd name="T12" fmla="*/ 11 w 49"/>
                <a:gd name="T13" fmla="*/ 27 h 27"/>
                <a:gd name="T14" fmla="*/ 20 w 49"/>
                <a:gd name="T15" fmla="*/ 27 h 27"/>
                <a:gd name="T16" fmla="*/ 31 w 49"/>
                <a:gd name="T17" fmla="*/ 23 h 27"/>
                <a:gd name="T18" fmla="*/ 38 w 49"/>
                <a:gd name="T19" fmla="*/ 18 h 27"/>
                <a:gd name="T20" fmla="*/ 47 w 49"/>
                <a:gd name="T21" fmla="*/ 14 h 27"/>
                <a:gd name="T22" fmla="*/ 47 w 49"/>
                <a:gd name="T23" fmla="*/ 14 h 27"/>
                <a:gd name="T24" fmla="*/ 49 w 49"/>
                <a:gd name="T25" fmla="*/ 9 h 27"/>
                <a:gd name="T26" fmla="*/ 49 w 49"/>
                <a:gd name="T27" fmla="*/ 5 h 27"/>
                <a:gd name="T28" fmla="*/ 47 w 49"/>
                <a:gd name="T29" fmla="*/ 2 h 27"/>
                <a:gd name="T30" fmla="*/ 40 w 49"/>
                <a:gd name="T31" fmla="*/ 0 h 27"/>
                <a:gd name="T32" fmla="*/ 40 w 49"/>
                <a:gd name="T33" fmla="*/ 0 h 27"/>
                <a:gd name="T34" fmla="*/ 31 w 49"/>
                <a:gd name="T35" fmla="*/ 2 h 27"/>
                <a:gd name="T36" fmla="*/ 20 w 49"/>
                <a:gd name="T37" fmla="*/ 5 h 27"/>
                <a:gd name="T38" fmla="*/ 11 w 49"/>
                <a:gd name="T39" fmla="*/ 9 h 27"/>
                <a:gd name="T40" fmla="*/ 4 w 4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4"/>
                  </a:moveTo>
                  <a:lnTo>
                    <a:pt x="4" y="14"/>
                  </a:lnTo>
                  <a:lnTo>
                    <a:pt x="2" y="20"/>
                  </a:lnTo>
                  <a:lnTo>
                    <a:pt x="0" y="25"/>
                  </a:lnTo>
                  <a:lnTo>
                    <a:pt x="4" y="27"/>
                  </a:lnTo>
                  <a:lnTo>
                    <a:pt x="11" y="27"/>
                  </a:lnTo>
                  <a:lnTo>
                    <a:pt x="20" y="27"/>
                  </a:lnTo>
                  <a:lnTo>
                    <a:pt x="31" y="23"/>
                  </a:lnTo>
                  <a:lnTo>
                    <a:pt x="38" y="18"/>
                  </a:lnTo>
                  <a:lnTo>
                    <a:pt x="47" y="14"/>
                  </a:lnTo>
                  <a:lnTo>
                    <a:pt x="49" y="9"/>
                  </a:lnTo>
                  <a:lnTo>
                    <a:pt x="49" y="5"/>
                  </a:lnTo>
                  <a:lnTo>
                    <a:pt x="47" y="2"/>
                  </a:lnTo>
                  <a:lnTo>
                    <a:pt x="40" y="0"/>
                  </a:lnTo>
                  <a:lnTo>
                    <a:pt x="31" y="2"/>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0" name="Freeform 1017">
              <a:extLst>
                <a:ext uri="{FF2B5EF4-FFF2-40B4-BE49-F238E27FC236}">
                  <a16:creationId xmlns:a16="http://schemas.microsoft.com/office/drawing/2014/main" xmlns="" id="{7CEC953B-FBE7-A848-89D2-42C2175287B1}"/>
                </a:ext>
              </a:extLst>
            </p:cNvPr>
            <p:cNvSpPr>
              <a:spLocks/>
            </p:cNvSpPr>
            <p:nvPr/>
          </p:nvSpPr>
          <p:spPr bwMode="auto">
            <a:xfrm>
              <a:off x="2076" y="3512"/>
              <a:ext cx="49" cy="27"/>
            </a:xfrm>
            <a:custGeom>
              <a:avLst/>
              <a:gdLst>
                <a:gd name="T0" fmla="*/ 4 w 49"/>
                <a:gd name="T1" fmla="*/ 14 h 27"/>
                <a:gd name="T2" fmla="*/ 4 w 49"/>
                <a:gd name="T3" fmla="*/ 14 h 27"/>
                <a:gd name="T4" fmla="*/ 2 w 49"/>
                <a:gd name="T5" fmla="*/ 20 h 27"/>
                <a:gd name="T6" fmla="*/ 0 w 49"/>
                <a:gd name="T7" fmla="*/ 25 h 27"/>
                <a:gd name="T8" fmla="*/ 4 w 49"/>
                <a:gd name="T9" fmla="*/ 27 h 27"/>
                <a:gd name="T10" fmla="*/ 11 w 49"/>
                <a:gd name="T11" fmla="*/ 27 h 27"/>
                <a:gd name="T12" fmla="*/ 11 w 49"/>
                <a:gd name="T13" fmla="*/ 27 h 27"/>
                <a:gd name="T14" fmla="*/ 20 w 49"/>
                <a:gd name="T15" fmla="*/ 27 h 27"/>
                <a:gd name="T16" fmla="*/ 31 w 49"/>
                <a:gd name="T17" fmla="*/ 23 h 27"/>
                <a:gd name="T18" fmla="*/ 38 w 49"/>
                <a:gd name="T19" fmla="*/ 18 h 27"/>
                <a:gd name="T20" fmla="*/ 47 w 49"/>
                <a:gd name="T21" fmla="*/ 14 h 27"/>
                <a:gd name="T22" fmla="*/ 47 w 49"/>
                <a:gd name="T23" fmla="*/ 14 h 27"/>
                <a:gd name="T24" fmla="*/ 49 w 49"/>
                <a:gd name="T25" fmla="*/ 9 h 27"/>
                <a:gd name="T26" fmla="*/ 49 w 49"/>
                <a:gd name="T27" fmla="*/ 5 h 27"/>
                <a:gd name="T28" fmla="*/ 47 w 49"/>
                <a:gd name="T29" fmla="*/ 2 h 27"/>
                <a:gd name="T30" fmla="*/ 40 w 49"/>
                <a:gd name="T31" fmla="*/ 0 h 27"/>
                <a:gd name="T32" fmla="*/ 40 w 49"/>
                <a:gd name="T33" fmla="*/ 0 h 27"/>
                <a:gd name="T34" fmla="*/ 31 w 49"/>
                <a:gd name="T35" fmla="*/ 2 h 27"/>
                <a:gd name="T36" fmla="*/ 20 w 49"/>
                <a:gd name="T37" fmla="*/ 5 h 27"/>
                <a:gd name="T38" fmla="*/ 11 w 49"/>
                <a:gd name="T39" fmla="*/ 9 h 27"/>
                <a:gd name="T40" fmla="*/ 4 w 49"/>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7">
                  <a:moveTo>
                    <a:pt x="4" y="14"/>
                  </a:moveTo>
                  <a:lnTo>
                    <a:pt x="4" y="14"/>
                  </a:lnTo>
                  <a:lnTo>
                    <a:pt x="2" y="20"/>
                  </a:lnTo>
                  <a:lnTo>
                    <a:pt x="0" y="25"/>
                  </a:lnTo>
                  <a:lnTo>
                    <a:pt x="4" y="27"/>
                  </a:lnTo>
                  <a:lnTo>
                    <a:pt x="11" y="27"/>
                  </a:lnTo>
                  <a:lnTo>
                    <a:pt x="20" y="27"/>
                  </a:lnTo>
                  <a:lnTo>
                    <a:pt x="31" y="23"/>
                  </a:lnTo>
                  <a:lnTo>
                    <a:pt x="38" y="18"/>
                  </a:lnTo>
                  <a:lnTo>
                    <a:pt x="47" y="14"/>
                  </a:lnTo>
                  <a:lnTo>
                    <a:pt x="49" y="9"/>
                  </a:lnTo>
                  <a:lnTo>
                    <a:pt x="49" y="5"/>
                  </a:lnTo>
                  <a:lnTo>
                    <a:pt x="47" y="2"/>
                  </a:lnTo>
                  <a:lnTo>
                    <a:pt x="40" y="0"/>
                  </a:lnTo>
                  <a:lnTo>
                    <a:pt x="31" y="2"/>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1" name="Freeform 1018">
              <a:extLst>
                <a:ext uri="{FF2B5EF4-FFF2-40B4-BE49-F238E27FC236}">
                  <a16:creationId xmlns:a16="http://schemas.microsoft.com/office/drawing/2014/main" xmlns="" id="{92BC43F9-DC43-5B4B-8ED7-C1266DF270BD}"/>
                </a:ext>
              </a:extLst>
            </p:cNvPr>
            <p:cNvSpPr>
              <a:spLocks/>
            </p:cNvSpPr>
            <p:nvPr/>
          </p:nvSpPr>
          <p:spPr bwMode="auto">
            <a:xfrm>
              <a:off x="2035" y="3514"/>
              <a:ext cx="50" cy="25"/>
            </a:xfrm>
            <a:custGeom>
              <a:avLst/>
              <a:gdLst>
                <a:gd name="T0" fmla="*/ 5 w 50"/>
                <a:gd name="T1" fmla="*/ 14 h 25"/>
                <a:gd name="T2" fmla="*/ 5 w 50"/>
                <a:gd name="T3" fmla="*/ 14 h 25"/>
                <a:gd name="T4" fmla="*/ 0 w 50"/>
                <a:gd name="T5" fmla="*/ 18 h 25"/>
                <a:gd name="T6" fmla="*/ 0 w 50"/>
                <a:gd name="T7" fmla="*/ 23 h 25"/>
                <a:gd name="T8" fmla="*/ 3 w 50"/>
                <a:gd name="T9" fmla="*/ 25 h 25"/>
                <a:gd name="T10" fmla="*/ 12 w 50"/>
                <a:gd name="T11" fmla="*/ 25 h 25"/>
                <a:gd name="T12" fmla="*/ 12 w 50"/>
                <a:gd name="T13" fmla="*/ 25 h 25"/>
                <a:gd name="T14" fmla="*/ 21 w 50"/>
                <a:gd name="T15" fmla="*/ 25 h 25"/>
                <a:gd name="T16" fmla="*/ 30 w 50"/>
                <a:gd name="T17" fmla="*/ 23 h 25"/>
                <a:gd name="T18" fmla="*/ 39 w 50"/>
                <a:gd name="T19" fmla="*/ 18 h 25"/>
                <a:gd name="T20" fmla="*/ 45 w 50"/>
                <a:gd name="T21" fmla="*/ 12 h 25"/>
                <a:gd name="T22" fmla="*/ 45 w 50"/>
                <a:gd name="T23" fmla="*/ 12 h 25"/>
                <a:gd name="T24" fmla="*/ 50 w 50"/>
                <a:gd name="T25" fmla="*/ 7 h 25"/>
                <a:gd name="T26" fmla="*/ 50 w 50"/>
                <a:gd name="T27" fmla="*/ 3 h 25"/>
                <a:gd name="T28" fmla="*/ 45 w 50"/>
                <a:gd name="T29" fmla="*/ 0 h 25"/>
                <a:gd name="T30" fmla="*/ 39 w 50"/>
                <a:gd name="T31" fmla="*/ 0 h 25"/>
                <a:gd name="T32" fmla="*/ 39 w 50"/>
                <a:gd name="T33" fmla="*/ 0 h 25"/>
                <a:gd name="T34" fmla="*/ 30 w 50"/>
                <a:gd name="T35" fmla="*/ 0 h 25"/>
                <a:gd name="T36" fmla="*/ 21 w 50"/>
                <a:gd name="T37" fmla="*/ 3 h 25"/>
                <a:gd name="T38" fmla="*/ 12 w 50"/>
                <a:gd name="T39" fmla="*/ 7 h 25"/>
                <a:gd name="T40" fmla="*/ 5 w 5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5" y="14"/>
                  </a:moveTo>
                  <a:lnTo>
                    <a:pt x="5" y="14"/>
                  </a:lnTo>
                  <a:lnTo>
                    <a:pt x="0" y="18"/>
                  </a:lnTo>
                  <a:lnTo>
                    <a:pt x="0" y="23"/>
                  </a:lnTo>
                  <a:lnTo>
                    <a:pt x="3" y="25"/>
                  </a:lnTo>
                  <a:lnTo>
                    <a:pt x="12" y="25"/>
                  </a:lnTo>
                  <a:lnTo>
                    <a:pt x="21" y="25"/>
                  </a:lnTo>
                  <a:lnTo>
                    <a:pt x="30" y="23"/>
                  </a:lnTo>
                  <a:lnTo>
                    <a:pt x="39" y="18"/>
                  </a:lnTo>
                  <a:lnTo>
                    <a:pt x="45" y="12"/>
                  </a:lnTo>
                  <a:lnTo>
                    <a:pt x="50" y="7"/>
                  </a:lnTo>
                  <a:lnTo>
                    <a:pt x="50" y="3"/>
                  </a:lnTo>
                  <a:lnTo>
                    <a:pt x="45" y="0"/>
                  </a:lnTo>
                  <a:lnTo>
                    <a:pt x="39" y="0"/>
                  </a:lnTo>
                  <a:lnTo>
                    <a:pt x="30" y="0"/>
                  </a:lnTo>
                  <a:lnTo>
                    <a:pt x="21" y="3"/>
                  </a:lnTo>
                  <a:lnTo>
                    <a:pt x="12" y="7"/>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2" name="Freeform 1019">
              <a:extLst>
                <a:ext uri="{FF2B5EF4-FFF2-40B4-BE49-F238E27FC236}">
                  <a16:creationId xmlns:a16="http://schemas.microsoft.com/office/drawing/2014/main" xmlns="" id="{2A24AA6E-FF98-4C4F-B5C5-00708BA40EDE}"/>
                </a:ext>
              </a:extLst>
            </p:cNvPr>
            <p:cNvSpPr>
              <a:spLocks/>
            </p:cNvSpPr>
            <p:nvPr/>
          </p:nvSpPr>
          <p:spPr bwMode="auto">
            <a:xfrm>
              <a:off x="2035" y="3514"/>
              <a:ext cx="50" cy="25"/>
            </a:xfrm>
            <a:custGeom>
              <a:avLst/>
              <a:gdLst>
                <a:gd name="T0" fmla="*/ 5 w 50"/>
                <a:gd name="T1" fmla="*/ 14 h 25"/>
                <a:gd name="T2" fmla="*/ 5 w 50"/>
                <a:gd name="T3" fmla="*/ 14 h 25"/>
                <a:gd name="T4" fmla="*/ 0 w 50"/>
                <a:gd name="T5" fmla="*/ 18 h 25"/>
                <a:gd name="T6" fmla="*/ 0 w 50"/>
                <a:gd name="T7" fmla="*/ 23 h 25"/>
                <a:gd name="T8" fmla="*/ 3 w 50"/>
                <a:gd name="T9" fmla="*/ 25 h 25"/>
                <a:gd name="T10" fmla="*/ 12 w 50"/>
                <a:gd name="T11" fmla="*/ 25 h 25"/>
                <a:gd name="T12" fmla="*/ 12 w 50"/>
                <a:gd name="T13" fmla="*/ 25 h 25"/>
                <a:gd name="T14" fmla="*/ 21 w 50"/>
                <a:gd name="T15" fmla="*/ 25 h 25"/>
                <a:gd name="T16" fmla="*/ 30 w 50"/>
                <a:gd name="T17" fmla="*/ 23 h 25"/>
                <a:gd name="T18" fmla="*/ 39 w 50"/>
                <a:gd name="T19" fmla="*/ 18 h 25"/>
                <a:gd name="T20" fmla="*/ 45 w 50"/>
                <a:gd name="T21" fmla="*/ 12 h 25"/>
                <a:gd name="T22" fmla="*/ 45 w 50"/>
                <a:gd name="T23" fmla="*/ 12 h 25"/>
                <a:gd name="T24" fmla="*/ 50 w 50"/>
                <a:gd name="T25" fmla="*/ 7 h 25"/>
                <a:gd name="T26" fmla="*/ 50 w 50"/>
                <a:gd name="T27" fmla="*/ 3 h 25"/>
                <a:gd name="T28" fmla="*/ 45 w 50"/>
                <a:gd name="T29" fmla="*/ 0 h 25"/>
                <a:gd name="T30" fmla="*/ 39 w 50"/>
                <a:gd name="T31" fmla="*/ 0 h 25"/>
                <a:gd name="T32" fmla="*/ 39 w 50"/>
                <a:gd name="T33" fmla="*/ 0 h 25"/>
                <a:gd name="T34" fmla="*/ 30 w 50"/>
                <a:gd name="T35" fmla="*/ 0 h 25"/>
                <a:gd name="T36" fmla="*/ 21 w 50"/>
                <a:gd name="T37" fmla="*/ 3 h 25"/>
                <a:gd name="T38" fmla="*/ 12 w 50"/>
                <a:gd name="T39" fmla="*/ 7 h 25"/>
                <a:gd name="T40" fmla="*/ 5 w 5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5" y="14"/>
                  </a:moveTo>
                  <a:lnTo>
                    <a:pt x="5" y="14"/>
                  </a:lnTo>
                  <a:lnTo>
                    <a:pt x="0" y="18"/>
                  </a:lnTo>
                  <a:lnTo>
                    <a:pt x="0" y="23"/>
                  </a:lnTo>
                  <a:lnTo>
                    <a:pt x="3" y="25"/>
                  </a:lnTo>
                  <a:lnTo>
                    <a:pt x="12" y="25"/>
                  </a:lnTo>
                  <a:lnTo>
                    <a:pt x="21" y="25"/>
                  </a:lnTo>
                  <a:lnTo>
                    <a:pt x="30" y="23"/>
                  </a:lnTo>
                  <a:lnTo>
                    <a:pt x="39" y="18"/>
                  </a:lnTo>
                  <a:lnTo>
                    <a:pt x="45" y="12"/>
                  </a:lnTo>
                  <a:lnTo>
                    <a:pt x="50" y="7"/>
                  </a:lnTo>
                  <a:lnTo>
                    <a:pt x="50" y="3"/>
                  </a:lnTo>
                  <a:lnTo>
                    <a:pt x="45" y="0"/>
                  </a:lnTo>
                  <a:lnTo>
                    <a:pt x="39" y="0"/>
                  </a:lnTo>
                  <a:lnTo>
                    <a:pt x="30" y="0"/>
                  </a:lnTo>
                  <a:lnTo>
                    <a:pt x="21" y="3"/>
                  </a:lnTo>
                  <a:lnTo>
                    <a:pt x="12" y="7"/>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3" name="Freeform 1020">
              <a:extLst>
                <a:ext uri="{FF2B5EF4-FFF2-40B4-BE49-F238E27FC236}">
                  <a16:creationId xmlns:a16="http://schemas.microsoft.com/office/drawing/2014/main" xmlns="" id="{A39A574C-D9FB-7644-BED3-760C4AF3A109}"/>
                </a:ext>
              </a:extLst>
            </p:cNvPr>
            <p:cNvSpPr>
              <a:spLocks/>
            </p:cNvSpPr>
            <p:nvPr/>
          </p:nvSpPr>
          <p:spPr bwMode="auto">
            <a:xfrm>
              <a:off x="1992" y="3514"/>
              <a:ext cx="50" cy="27"/>
            </a:xfrm>
            <a:custGeom>
              <a:avLst/>
              <a:gdLst>
                <a:gd name="T0" fmla="*/ 5 w 50"/>
                <a:gd name="T1" fmla="*/ 14 h 27"/>
                <a:gd name="T2" fmla="*/ 5 w 50"/>
                <a:gd name="T3" fmla="*/ 14 h 27"/>
                <a:gd name="T4" fmla="*/ 0 w 50"/>
                <a:gd name="T5" fmla="*/ 18 h 27"/>
                <a:gd name="T6" fmla="*/ 0 w 50"/>
                <a:gd name="T7" fmla="*/ 23 h 27"/>
                <a:gd name="T8" fmla="*/ 3 w 50"/>
                <a:gd name="T9" fmla="*/ 25 h 27"/>
                <a:gd name="T10" fmla="*/ 12 w 50"/>
                <a:gd name="T11" fmla="*/ 27 h 27"/>
                <a:gd name="T12" fmla="*/ 12 w 50"/>
                <a:gd name="T13" fmla="*/ 27 h 27"/>
                <a:gd name="T14" fmla="*/ 21 w 50"/>
                <a:gd name="T15" fmla="*/ 25 h 27"/>
                <a:gd name="T16" fmla="*/ 30 w 50"/>
                <a:gd name="T17" fmla="*/ 23 h 27"/>
                <a:gd name="T18" fmla="*/ 39 w 50"/>
                <a:gd name="T19" fmla="*/ 18 h 27"/>
                <a:gd name="T20" fmla="*/ 48 w 50"/>
                <a:gd name="T21" fmla="*/ 14 h 27"/>
                <a:gd name="T22" fmla="*/ 48 w 50"/>
                <a:gd name="T23" fmla="*/ 14 h 27"/>
                <a:gd name="T24" fmla="*/ 50 w 50"/>
                <a:gd name="T25" fmla="*/ 7 h 27"/>
                <a:gd name="T26" fmla="*/ 50 w 50"/>
                <a:gd name="T27" fmla="*/ 3 h 27"/>
                <a:gd name="T28" fmla="*/ 48 w 50"/>
                <a:gd name="T29" fmla="*/ 0 h 27"/>
                <a:gd name="T30" fmla="*/ 41 w 50"/>
                <a:gd name="T31" fmla="*/ 0 h 27"/>
                <a:gd name="T32" fmla="*/ 41 w 50"/>
                <a:gd name="T33" fmla="*/ 0 h 27"/>
                <a:gd name="T34" fmla="*/ 32 w 50"/>
                <a:gd name="T35" fmla="*/ 0 h 27"/>
                <a:gd name="T36" fmla="*/ 21 w 50"/>
                <a:gd name="T37" fmla="*/ 5 h 27"/>
                <a:gd name="T38" fmla="*/ 12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18"/>
                  </a:lnTo>
                  <a:lnTo>
                    <a:pt x="0" y="23"/>
                  </a:lnTo>
                  <a:lnTo>
                    <a:pt x="3" y="25"/>
                  </a:lnTo>
                  <a:lnTo>
                    <a:pt x="12" y="27"/>
                  </a:lnTo>
                  <a:lnTo>
                    <a:pt x="21" y="25"/>
                  </a:lnTo>
                  <a:lnTo>
                    <a:pt x="30" y="23"/>
                  </a:lnTo>
                  <a:lnTo>
                    <a:pt x="39" y="18"/>
                  </a:lnTo>
                  <a:lnTo>
                    <a:pt x="48" y="14"/>
                  </a:lnTo>
                  <a:lnTo>
                    <a:pt x="50" y="7"/>
                  </a:lnTo>
                  <a:lnTo>
                    <a:pt x="50" y="3"/>
                  </a:lnTo>
                  <a:lnTo>
                    <a:pt x="48" y="0"/>
                  </a:lnTo>
                  <a:lnTo>
                    <a:pt x="41" y="0"/>
                  </a:lnTo>
                  <a:lnTo>
                    <a:pt x="32" y="0"/>
                  </a:lnTo>
                  <a:lnTo>
                    <a:pt x="21" y="5"/>
                  </a:lnTo>
                  <a:lnTo>
                    <a:pt x="12"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4" name="Freeform 1021">
              <a:extLst>
                <a:ext uri="{FF2B5EF4-FFF2-40B4-BE49-F238E27FC236}">
                  <a16:creationId xmlns:a16="http://schemas.microsoft.com/office/drawing/2014/main" xmlns="" id="{8A97EB38-BC06-F84B-BD22-CB2586641CC4}"/>
                </a:ext>
              </a:extLst>
            </p:cNvPr>
            <p:cNvSpPr>
              <a:spLocks/>
            </p:cNvSpPr>
            <p:nvPr/>
          </p:nvSpPr>
          <p:spPr bwMode="auto">
            <a:xfrm>
              <a:off x="1992" y="3514"/>
              <a:ext cx="50" cy="27"/>
            </a:xfrm>
            <a:custGeom>
              <a:avLst/>
              <a:gdLst>
                <a:gd name="T0" fmla="*/ 5 w 50"/>
                <a:gd name="T1" fmla="*/ 14 h 27"/>
                <a:gd name="T2" fmla="*/ 5 w 50"/>
                <a:gd name="T3" fmla="*/ 14 h 27"/>
                <a:gd name="T4" fmla="*/ 0 w 50"/>
                <a:gd name="T5" fmla="*/ 18 h 27"/>
                <a:gd name="T6" fmla="*/ 0 w 50"/>
                <a:gd name="T7" fmla="*/ 23 h 27"/>
                <a:gd name="T8" fmla="*/ 3 w 50"/>
                <a:gd name="T9" fmla="*/ 25 h 27"/>
                <a:gd name="T10" fmla="*/ 12 w 50"/>
                <a:gd name="T11" fmla="*/ 27 h 27"/>
                <a:gd name="T12" fmla="*/ 12 w 50"/>
                <a:gd name="T13" fmla="*/ 27 h 27"/>
                <a:gd name="T14" fmla="*/ 21 w 50"/>
                <a:gd name="T15" fmla="*/ 25 h 27"/>
                <a:gd name="T16" fmla="*/ 30 w 50"/>
                <a:gd name="T17" fmla="*/ 23 h 27"/>
                <a:gd name="T18" fmla="*/ 39 w 50"/>
                <a:gd name="T19" fmla="*/ 18 h 27"/>
                <a:gd name="T20" fmla="*/ 48 w 50"/>
                <a:gd name="T21" fmla="*/ 14 h 27"/>
                <a:gd name="T22" fmla="*/ 48 w 50"/>
                <a:gd name="T23" fmla="*/ 14 h 27"/>
                <a:gd name="T24" fmla="*/ 50 w 50"/>
                <a:gd name="T25" fmla="*/ 7 h 27"/>
                <a:gd name="T26" fmla="*/ 50 w 50"/>
                <a:gd name="T27" fmla="*/ 3 h 27"/>
                <a:gd name="T28" fmla="*/ 48 w 50"/>
                <a:gd name="T29" fmla="*/ 0 h 27"/>
                <a:gd name="T30" fmla="*/ 41 w 50"/>
                <a:gd name="T31" fmla="*/ 0 h 27"/>
                <a:gd name="T32" fmla="*/ 41 w 50"/>
                <a:gd name="T33" fmla="*/ 0 h 27"/>
                <a:gd name="T34" fmla="*/ 32 w 50"/>
                <a:gd name="T35" fmla="*/ 0 h 27"/>
                <a:gd name="T36" fmla="*/ 21 w 50"/>
                <a:gd name="T37" fmla="*/ 5 h 27"/>
                <a:gd name="T38" fmla="*/ 12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18"/>
                  </a:lnTo>
                  <a:lnTo>
                    <a:pt x="0" y="23"/>
                  </a:lnTo>
                  <a:lnTo>
                    <a:pt x="3" y="25"/>
                  </a:lnTo>
                  <a:lnTo>
                    <a:pt x="12" y="27"/>
                  </a:lnTo>
                  <a:lnTo>
                    <a:pt x="21" y="25"/>
                  </a:lnTo>
                  <a:lnTo>
                    <a:pt x="30" y="23"/>
                  </a:lnTo>
                  <a:lnTo>
                    <a:pt x="39" y="18"/>
                  </a:lnTo>
                  <a:lnTo>
                    <a:pt x="48" y="14"/>
                  </a:lnTo>
                  <a:lnTo>
                    <a:pt x="50" y="7"/>
                  </a:lnTo>
                  <a:lnTo>
                    <a:pt x="50" y="3"/>
                  </a:lnTo>
                  <a:lnTo>
                    <a:pt x="48" y="0"/>
                  </a:lnTo>
                  <a:lnTo>
                    <a:pt x="41" y="0"/>
                  </a:lnTo>
                  <a:lnTo>
                    <a:pt x="32" y="0"/>
                  </a:lnTo>
                  <a:lnTo>
                    <a:pt x="21" y="5"/>
                  </a:lnTo>
                  <a:lnTo>
                    <a:pt x="12"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5" name="Freeform 1022">
              <a:extLst>
                <a:ext uri="{FF2B5EF4-FFF2-40B4-BE49-F238E27FC236}">
                  <a16:creationId xmlns:a16="http://schemas.microsoft.com/office/drawing/2014/main" xmlns="" id="{09B04C5F-152B-2245-92A7-B0051523287C}"/>
                </a:ext>
              </a:extLst>
            </p:cNvPr>
            <p:cNvSpPr>
              <a:spLocks/>
            </p:cNvSpPr>
            <p:nvPr/>
          </p:nvSpPr>
          <p:spPr bwMode="auto">
            <a:xfrm>
              <a:off x="1950" y="3514"/>
              <a:ext cx="51" cy="27"/>
            </a:xfrm>
            <a:custGeom>
              <a:avLst/>
              <a:gdLst>
                <a:gd name="T0" fmla="*/ 4 w 51"/>
                <a:gd name="T1" fmla="*/ 14 h 27"/>
                <a:gd name="T2" fmla="*/ 4 w 51"/>
                <a:gd name="T3" fmla="*/ 14 h 27"/>
                <a:gd name="T4" fmla="*/ 0 w 51"/>
                <a:gd name="T5" fmla="*/ 18 h 27"/>
                <a:gd name="T6" fmla="*/ 0 w 51"/>
                <a:gd name="T7" fmla="*/ 23 h 27"/>
                <a:gd name="T8" fmla="*/ 2 w 51"/>
                <a:gd name="T9" fmla="*/ 27 h 27"/>
                <a:gd name="T10" fmla="*/ 11 w 51"/>
                <a:gd name="T11" fmla="*/ 27 h 27"/>
                <a:gd name="T12" fmla="*/ 11 w 51"/>
                <a:gd name="T13" fmla="*/ 27 h 27"/>
                <a:gd name="T14" fmla="*/ 20 w 51"/>
                <a:gd name="T15" fmla="*/ 25 h 27"/>
                <a:gd name="T16" fmla="*/ 29 w 51"/>
                <a:gd name="T17" fmla="*/ 23 h 27"/>
                <a:gd name="T18" fmla="*/ 38 w 51"/>
                <a:gd name="T19" fmla="*/ 18 h 27"/>
                <a:gd name="T20" fmla="*/ 47 w 51"/>
                <a:gd name="T21" fmla="*/ 14 h 27"/>
                <a:gd name="T22" fmla="*/ 47 w 51"/>
                <a:gd name="T23" fmla="*/ 14 h 27"/>
                <a:gd name="T24" fmla="*/ 51 w 51"/>
                <a:gd name="T25" fmla="*/ 9 h 27"/>
                <a:gd name="T26" fmla="*/ 51 w 51"/>
                <a:gd name="T27" fmla="*/ 5 h 27"/>
                <a:gd name="T28" fmla="*/ 47 w 51"/>
                <a:gd name="T29" fmla="*/ 0 h 27"/>
                <a:gd name="T30" fmla="*/ 40 w 51"/>
                <a:gd name="T31" fmla="*/ 0 h 27"/>
                <a:gd name="T32" fmla="*/ 40 w 51"/>
                <a:gd name="T33" fmla="*/ 0 h 27"/>
                <a:gd name="T34" fmla="*/ 31 w 51"/>
                <a:gd name="T35" fmla="*/ 3 h 27"/>
                <a:gd name="T36" fmla="*/ 20 w 51"/>
                <a:gd name="T37" fmla="*/ 5 h 27"/>
                <a:gd name="T38" fmla="*/ 11 w 51"/>
                <a:gd name="T39" fmla="*/ 9 h 27"/>
                <a:gd name="T40" fmla="*/ 4 w 51"/>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4" y="14"/>
                  </a:moveTo>
                  <a:lnTo>
                    <a:pt x="4" y="14"/>
                  </a:lnTo>
                  <a:lnTo>
                    <a:pt x="0" y="18"/>
                  </a:lnTo>
                  <a:lnTo>
                    <a:pt x="0" y="23"/>
                  </a:lnTo>
                  <a:lnTo>
                    <a:pt x="2" y="27"/>
                  </a:lnTo>
                  <a:lnTo>
                    <a:pt x="11" y="27"/>
                  </a:lnTo>
                  <a:lnTo>
                    <a:pt x="20" y="25"/>
                  </a:lnTo>
                  <a:lnTo>
                    <a:pt x="29" y="23"/>
                  </a:lnTo>
                  <a:lnTo>
                    <a:pt x="38" y="18"/>
                  </a:lnTo>
                  <a:lnTo>
                    <a:pt x="47" y="14"/>
                  </a:lnTo>
                  <a:lnTo>
                    <a:pt x="51" y="9"/>
                  </a:lnTo>
                  <a:lnTo>
                    <a:pt x="51" y="5"/>
                  </a:lnTo>
                  <a:lnTo>
                    <a:pt x="47" y="0"/>
                  </a:lnTo>
                  <a:lnTo>
                    <a:pt x="40" y="0"/>
                  </a:lnTo>
                  <a:lnTo>
                    <a:pt x="31" y="3"/>
                  </a:lnTo>
                  <a:lnTo>
                    <a:pt x="20"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6" name="Freeform 1023">
              <a:extLst>
                <a:ext uri="{FF2B5EF4-FFF2-40B4-BE49-F238E27FC236}">
                  <a16:creationId xmlns:a16="http://schemas.microsoft.com/office/drawing/2014/main" xmlns="" id="{A45DFAF3-829F-D743-B84F-1270FC6A0114}"/>
                </a:ext>
              </a:extLst>
            </p:cNvPr>
            <p:cNvSpPr>
              <a:spLocks/>
            </p:cNvSpPr>
            <p:nvPr/>
          </p:nvSpPr>
          <p:spPr bwMode="auto">
            <a:xfrm>
              <a:off x="1950" y="3514"/>
              <a:ext cx="51" cy="27"/>
            </a:xfrm>
            <a:custGeom>
              <a:avLst/>
              <a:gdLst>
                <a:gd name="T0" fmla="*/ 4 w 51"/>
                <a:gd name="T1" fmla="*/ 14 h 27"/>
                <a:gd name="T2" fmla="*/ 4 w 51"/>
                <a:gd name="T3" fmla="*/ 14 h 27"/>
                <a:gd name="T4" fmla="*/ 0 w 51"/>
                <a:gd name="T5" fmla="*/ 18 h 27"/>
                <a:gd name="T6" fmla="*/ 0 w 51"/>
                <a:gd name="T7" fmla="*/ 23 h 27"/>
                <a:gd name="T8" fmla="*/ 2 w 51"/>
                <a:gd name="T9" fmla="*/ 27 h 27"/>
                <a:gd name="T10" fmla="*/ 11 w 51"/>
                <a:gd name="T11" fmla="*/ 27 h 27"/>
                <a:gd name="T12" fmla="*/ 11 w 51"/>
                <a:gd name="T13" fmla="*/ 27 h 27"/>
                <a:gd name="T14" fmla="*/ 20 w 51"/>
                <a:gd name="T15" fmla="*/ 25 h 27"/>
                <a:gd name="T16" fmla="*/ 29 w 51"/>
                <a:gd name="T17" fmla="*/ 23 h 27"/>
                <a:gd name="T18" fmla="*/ 38 w 51"/>
                <a:gd name="T19" fmla="*/ 18 h 27"/>
                <a:gd name="T20" fmla="*/ 47 w 51"/>
                <a:gd name="T21" fmla="*/ 14 h 27"/>
                <a:gd name="T22" fmla="*/ 47 w 51"/>
                <a:gd name="T23" fmla="*/ 14 h 27"/>
                <a:gd name="T24" fmla="*/ 51 w 51"/>
                <a:gd name="T25" fmla="*/ 9 h 27"/>
                <a:gd name="T26" fmla="*/ 51 w 51"/>
                <a:gd name="T27" fmla="*/ 5 h 27"/>
                <a:gd name="T28" fmla="*/ 47 w 51"/>
                <a:gd name="T29" fmla="*/ 0 h 27"/>
                <a:gd name="T30" fmla="*/ 40 w 51"/>
                <a:gd name="T31" fmla="*/ 0 h 27"/>
                <a:gd name="T32" fmla="*/ 40 w 51"/>
                <a:gd name="T33" fmla="*/ 0 h 27"/>
                <a:gd name="T34" fmla="*/ 31 w 51"/>
                <a:gd name="T35" fmla="*/ 3 h 27"/>
                <a:gd name="T36" fmla="*/ 20 w 51"/>
                <a:gd name="T37" fmla="*/ 5 h 27"/>
                <a:gd name="T38" fmla="*/ 11 w 51"/>
                <a:gd name="T39" fmla="*/ 9 h 27"/>
                <a:gd name="T40" fmla="*/ 4 w 51"/>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4" y="14"/>
                  </a:moveTo>
                  <a:lnTo>
                    <a:pt x="4" y="14"/>
                  </a:lnTo>
                  <a:lnTo>
                    <a:pt x="0" y="18"/>
                  </a:lnTo>
                  <a:lnTo>
                    <a:pt x="0" y="23"/>
                  </a:lnTo>
                  <a:lnTo>
                    <a:pt x="2" y="27"/>
                  </a:lnTo>
                  <a:lnTo>
                    <a:pt x="11" y="27"/>
                  </a:lnTo>
                  <a:lnTo>
                    <a:pt x="20" y="25"/>
                  </a:lnTo>
                  <a:lnTo>
                    <a:pt x="29" y="23"/>
                  </a:lnTo>
                  <a:lnTo>
                    <a:pt x="38" y="18"/>
                  </a:lnTo>
                  <a:lnTo>
                    <a:pt x="47" y="14"/>
                  </a:lnTo>
                  <a:lnTo>
                    <a:pt x="51" y="9"/>
                  </a:lnTo>
                  <a:lnTo>
                    <a:pt x="51" y="5"/>
                  </a:lnTo>
                  <a:lnTo>
                    <a:pt x="47" y="0"/>
                  </a:lnTo>
                  <a:lnTo>
                    <a:pt x="40" y="0"/>
                  </a:lnTo>
                  <a:lnTo>
                    <a:pt x="31" y="3"/>
                  </a:lnTo>
                  <a:lnTo>
                    <a:pt x="20"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7" name="Freeform 1024">
              <a:extLst>
                <a:ext uri="{FF2B5EF4-FFF2-40B4-BE49-F238E27FC236}">
                  <a16:creationId xmlns:a16="http://schemas.microsoft.com/office/drawing/2014/main" xmlns="" id="{827740C2-A9BD-304F-BD58-C58BFE787684}"/>
                </a:ext>
              </a:extLst>
            </p:cNvPr>
            <p:cNvSpPr>
              <a:spLocks/>
            </p:cNvSpPr>
            <p:nvPr/>
          </p:nvSpPr>
          <p:spPr bwMode="auto">
            <a:xfrm>
              <a:off x="1905" y="3514"/>
              <a:ext cx="54" cy="27"/>
            </a:xfrm>
            <a:custGeom>
              <a:avLst/>
              <a:gdLst>
                <a:gd name="T0" fmla="*/ 6 w 54"/>
                <a:gd name="T1" fmla="*/ 14 h 27"/>
                <a:gd name="T2" fmla="*/ 6 w 54"/>
                <a:gd name="T3" fmla="*/ 14 h 27"/>
                <a:gd name="T4" fmla="*/ 2 w 54"/>
                <a:gd name="T5" fmla="*/ 21 h 27"/>
                <a:gd name="T6" fmla="*/ 0 w 54"/>
                <a:gd name="T7" fmla="*/ 25 h 27"/>
                <a:gd name="T8" fmla="*/ 4 w 54"/>
                <a:gd name="T9" fmla="*/ 27 h 27"/>
                <a:gd name="T10" fmla="*/ 11 w 54"/>
                <a:gd name="T11" fmla="*/ 27 h 27"/>
                <a:gd name="T12" fmla="*/ 11 w 54"/>
                <a:gd name="T13" fmla="*/ 27 h 27"/>
                <a:gd name="T14" fmla="*/ 22 w 54"/>
                <a:gd name="T15" fmla="*/ 27 h 27"/>
                <a:gd name="T16" fmla="*/ 31 w 54"/>
                <a:gd name="T17" fmla="*/ 23 h 27"/>
                <a:gd name="T18" fmla="*/ 40 w 54"/>
                <a:gd name="T19" fmla="*/ 18 h 27"/>
                <a:gd name="T20" fmla="*/ 49 w 54"/>
                <a:gd name="T21" fmla="*/ 14 h 27"/>
                <a:gd name="T22" fmla="*/ 49 w 54"/>
                <a:gd name="T23" fmla="*/ 14 h 27"/>
                <a:gd name="T24" fmla="*/ 54 w 54"/>
                <a:gd name="T25" fmla="*/ 9 h 27"/>
                <a:gd name="T26" fmla="*/ 54 w 54"/>
                <a:gd name="T27" fmla="*/ 5 h 27"/>
                <a:gd name="T28" fmla="*/ 49 w 54"/>
                <a:gd name="T29" fmla="*/ 3 h 27"/>
                <a:gd name="T30" fmla="*/ 42 w 54"/>
                <a:gd name="T31" fmla="*/ 0 h 27"/>
                <a:gd name="T32" fmla="*/ 42 w 54"/>
                <a:gd name="T33" fmla="*/ 0 h 27"/>
                <a:gd name="T34" fmla="*/ 33 w 54"/>
                <a:gd name="T35" fmla="*/ 3 h 27"/>
                <a:gd name="T36" fmla="*/ 22 w 54"/>
                <a:gd name="T37" fmla="*/ 5 h 27"/>
                <a:gd name="T38" fmla="*/ 13 w 54"/>
                <a:gd name="T39" fmla="*/ 9 h 27"/>
                <a:gd name="T40" fmla="*/ 6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6" y="14"/>
                  </a:moveTo>
                  <a:lnTo>
                    <a:pt x="6" y="14"/>
                  </a:lnTo>
                  <a:lnTo>
                    <a:pt x="2" y="21"/>
                  </a:lnTo>
                  <a:lnTo>
                    <a:pt x="0" y="25"/>
                  </a:lnTo>
                  <a:lnTo>
                    <a:pt x="4" y="27"/>
                  </a:lnTo>
                  <a:lnTo>
                    <a:pt x="11" y="27"/>
                  </a:lnTo>
                  <a:lnTo>
                    <a:pt x="22" y="27"/>
                  </a:lnTo>
                  <a:lnTo>
                    <a:pt x="31" y="23"/>
                  </a:lnTo>
                  <a:lnTo>
                    <a:pt x="40" y="18"/>
                  </a:lnTo>
                  <a:lnTo>
                    <a:pt x="49" y="14"/>
                  </a:lnTo>
                  <a:lnTo>
                    <a:pt x="54" y="9"/>
                  </a:lnTo>
                  <a:lnTo>
                    <a:pt x="54" y="5"/>
                  </a:lnTo>
                  <a:lnTo>
                    <a:pt x="49" y="3"/>
                  </a:lnTo>
                  <a:lnTo>
                    <a:pt x="42" y="0"/>
                  </a:lnTo>
                  <a:lnTo>
                    <a:pt x="33" y="3"/>
                  </a:lnTo>
                  <a:lnTo>
                    <a:pt x="22" y="5"/>
                  </a:lnTo>
                  <a:lnTo>
                    <a:pt x="13" y="9"/>
                  </a:lnTo>
                  <a:lnTo>
                    <a:pt x="6"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8" name="Freeform 1025">
              <a:extLst>
                <a:ext uri="{FF2B5EF4-FFF2-40B4-BE49-F238E27FC236}">
                  <a16:creationId xmlns:a16="http://schemas.microsoft.com/office/drawing/2014/main" xmlns="" id="{43E2B2D0-1821-4A4C-A2BF-4EA47E15F2D2}"/>
                </a:ext>
              </a:extLst>
            </p:cNvPr>
            <p:cNvSpPr>
              <a:spLocks/>
            </p:cNvSpPr>
            <p:nvPr/>
          </p:nvSpPr>
          <p:spPr bwMode="auto">
            <a:xfrm>
              <a:off x="1905" y="3514"/>
              <a:ext cx="54" cy="27"/>
            </a:xfrm>
            <a:custGeom>
              <a:avLst/>
              <a:gdLst>
                <a:gd name="T0" fmla="*/ 6 w 54"/>
                <a:gd name="T1" fmla="*/ 14 h 27"/>
                <a:gd name="T2" fmla="*/ 6 w 54"/>
                <a:gd name="T3" fmla="*/ 14 h 27"/>
                <a:gd name="T4" fmla="*/ 2 w 54"/>
                <a:gd name="T5" fmla="*/ 21 h 27"/>
                <a:gd name="T6" fmla="*/ 0 w 54"/>
                <a:gd name="T7" fmla="*/ 25 h 27"/>
                <a:gd name="T8" fmla="*/ 4 w 54"/>
                <a:gd name="T9" fmla="*/ 27 h 27"/>
                <a:gd name="T10" fmla="*/ 11 w 54"/>
                <a:gd name="T11" fmla="*/ 27 h 27"/>
                <a:gd name="T12" fmla="*/ 11 w 54"/>
                <a:gd name="T13" fmla="*/ 27 h 27"/>
                <a:gd name="T14" fmla="*/ 22 w 54"/>
                <a:gd name="T15" fmla="*/ 27 h 27"/>
                <a:gd name="T16" fmla="*/ 31 w 54"/>
                <a:gd name="T17" fmla="*/ 23 h 27"/>
                <a:gd name="T18" fmla="*/ 40 w 54"/>
                <a:gd name="T19" fmla="*/ 18 h 27"/>
                <a:gd name="T20" fmla="*/ 49 w 54"/>
                <a:gd name="T21" fmla="*/ 14 h 27"/>
                <a:gd name="T22" fmla="*/ 49 w 54"/>
                <a:gd name="T23" fmla="*/ 14 h 27"/>
                <a:gd name="T24" fmla="*/ 54 w 54"/>
                <a:gd name="T25" fmla="*/ 9 h 27"/>
                <a:gd name="T26" fmla="*/ 54 w 54"/>
                <a:gd name="T27" fmla="*/ 5 h 27"/>
                <a:gd name="T28" fmla="*/ 49 w 54"/>
                <a:gd name="T29" fmla="*/ 3 h 27"/>
                <a:gd name="T30" fmla="*/ 42 w 54"/>
                <a:gd name="T31" fmla="*/ 0 h 27"/>
                <a:gd name="T32" fmla="*/ 42 w 54"/>
                <a:gd name="T33" fmla="*/ 0 h 27"/>
                <a:gd name="T34" fmla="*/ 33 w 54"/>
                <a:gd name="T35" fmla="*/ 3 h 27"/>
                <a:gd name="T36" fmla="*/ 22 w 54"/>
                <a:gd name="T37" fmla="*/ 5 h 27"/>
                <a:gd name="T38" fmla="*/ 13 w 54"/>
                <a:gd name="T39" fmla="*/ 9 h 27"/>
                <a:gd name="T40" fmla="*/ 6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6" y="14"/>
                  </a:moveTo>
                  <a:lnTo>
                    <a:pt x="6" y="14"/>
                  </a:lnTo>
                  <a:lnTo>
                    <a:pt x="2" y="21"/>
                  </a:lnTo>
                  <a:lnTo>
                    <a:pt x="0" y="25"/>
                  </a:lnTo>
                  <a:lnTo>
                    <a:pt x="4" y="27"/>
                  </a:lnTo>
                  <a:lnTo>
                    <a:pt x="11" y="27"/>
                  </a:lnTo>
                  <a:lnTo>
                    <a:pt x="22" y="27"/>
                  </a:lnTo>
                  <a:lnTo>
                    <a:pt x="31" y="23"/>
                  </a:lnTo>
                  <a:lnTo>
                    <a:pt x="40" y="18"/>
                  </a:lnTo>
                  <a:lnTo>
                    <a:pt x="49" y="14"/>
                  </a:lnTo>
                  <a:lnTo>
                    <a:pt x="54" y="9"/>
                  </a:lnTo>
                  <a:lnTo>
                    <a:pt x="54" y="5"/>
                  </a:lnTo>
                  <a:lnTo>
                    <a:pt x="49" y="3"/>
                  </a:lnTo>
                  <a:lnTo>
                    <a:pt x="42" y="0"/>
                  </a:lnTo>
                  <a:lnTo>
                    <a:pt x="33" y="3"/>
                  </a:lnTo>
                  <a:lnTo>
                    <a:pt x="22" y="5"/>
                  </a:lnTo>
                  <a:lnTo>
                    <a:pt x="13" y="9"/>
                  </a:lnTo>
                  <a:lnTo>
                    <a:pt x="6"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09" name="Freeform 1026">
              <a:extLst>
                <a:ext uri="{FF2B5EF4-FFF2-40B4-BE49-F238E27FC236}">
                  <a16:creationId xmlns:a16="http://schemas.microsoft.com/office/drawing/2014/main" xmlns="" id="{197BE411-E2A9-6845-9196-7668FCFED587}"/>
                </a:ext>
              </a:extLst>
            </p:cNvPr>
            <p:cNvSpPr>
              <a:spLocks/>
            </p:cNvSpPr>
            <p:nvPr/>
          </p:nvSpPr>
          <p:spPr bwMode="auto">
            <a:xfrm>
              <a:off x="1862" y="3517"/>
              <a:ext cx="54" cy="27"/>
            </a:xfrm>
            <a:custGeom>
              <a:avLst/>
              <a:gdLst>
                <a:gd name="T0" fmla="*/ 4 w 54"/>
                <a:gd name="T1" fmla="*/ 13 h 27"/>
                <a:gd name="T2" fmla="*/ 4 w 54"/>
                <a:gd name="T3" fmla="*/ 13 h 27"/>
                <a:gd name="T4" fmla="*/ 0 w 54"/>
                <a:gd name="T5" fmla="*/ 18 h 27"/>
                <a:gd name="T6" fmla="*/ 0 w 54"/>
                <a:gd name="T7" fmla="*/ 22 h 27"/>
                <a:gd name="T8" fmla="*/ 4 w 54"/>
                <a:gd name="T9" fmla="*/ 24 h 27"/>
                <a:gd name="T10" fmla="*/ 11 w 54"/>
                <a:gd name="T11" fmla="*/ 27 h 27"/>
                <a:gd name="T12" fmla="*/ 11 w 54"/>
                <a:gd name="T13" fmla="*/ 27 h 27"/>
                <a:gd name="T14" fmla="*/ 20 w 54"/>
                <a:gd name="T15" fmla="*/ 24 h 27"/>
                <a:gd name="T16" fmla="*/ 31 w 54"/>
                <a:gd name="T17" fmla="*/ 22 h 27"/>
                <a:gd name="T18" fmla="*/ 40 w 54"/>
                <a:gd name="T19" fmla="*/ 18 h 27"/>
                <a:gd name="T20" fmla="*/ 49 w 54"/>
                <a:gd name="T21" fmla="*/ 11 h 27"/>
                <a:gd name="T22" fmla="*/ 49 w 54"/>
                <a:gd name="T23" fmla="*/ 11 h 27"/>
                <a:gd name="T24" fmla="*/ 52 w 54"/>
                <a:gd name="T25" fmla="*/ 6 h 27"/>
                <a:gd name="T26" fmla="*/ 54 w 54"/>
                <a:gd name="T27" fmla="*/ 2 h 27"/>
                <a:gd name="T28" fmla="*/ 49 w 54"/>
                <a:gd name="T29" fmla="*/ 0 h 27"/>
                <a:gd name="T30" fmla="*/ 43 w 54"/>
                <a:gd name="T31" fmla="*/ 0 h 27"/>
                <a:gd name="T32" fmla="*/ 43 w 54"/>
                <a:gd name="T33" fmla="*/ 0 h 27"/>
                <a:gd name="T34" fmla="*/ 34 w 54"/>
                <a:gd name="T35" fmla="*/ 0 h 27"/>
                <a:gd name="T36" fmla="*/ 22 w 54"/>
                <a:gd name="T37" fmla="*/ 2 h 27"/>
                <a:gd name="T38" fmla="*/ 13 w 54"/>
                <a:gd name="T39" fmla="*/ 6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4"/>
                  </a:lnTo>
                  <a:lnTo>
                    <a:pt x="11" y="27"/>
                  </a:lnTo>
                  <a:lnTo>
                    <a:pt x="20" y="24"/>
                  </a:lnTo>
                  <a:lnTo>
                    <a:pt x="31" y="22"/>
                  </a:lnTo>
                  <a:lnTo>
                    <a:pt x="40" y="18"/>
                  </a:lnTo>
                  <a:lnTo>
                    <a:pt x="49" y="11"/>
                  </a:lnTo>
                  <a:lnTo>
                    <a:pt x="52" y="6"/>
                  </a:lnTo>
                  <a:lnTo>
                    <a:pt x="54" y="2"/>
                  </a:lnTo>
                  <a:lnTo>
                    <a:pt x="49" y="0"/>
                  </a:lnTo>
                  <a:lnTo>
                    <a:pt x="43" y="0"/>
                  </a:lnTo>
                  <a:lnTo>
                    <a:pt x="34" y="0"/>
                  </a:lnTo>
                  <a:lnTo>
                    <a:pt x="22" y="2"/>
                  </a:lnTo>
                  <a:lnTo>
                    <a:pt x="13" y="6"/>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0" name="Freeform 1027">
              <a:extLst>
                <a:ext uri="{FF2B5EF4-FFF2-40B4-BE49-F238E27FC236}">
                  <a16:creationId xmlns:a16="http://schemas.microsoft.com/office/drawing/2014/main" xmlns="" id="{D56EEBB7-8018-7048-9450-52B3BFE55610}"/>
                </a:ext>
              </a:extLst>
            </p:cNvPr>
            <p:cNvSpPr>
              <a:spLocks/>
            </p:cNvSpPr>
            <p:nvPr/>
          </p:nvSpPr>
          <p:spPr bwMode="auto">
            <a:xfrm>
              <a:off x="1862" y="3517"/>
              <a:ext cx="54" cy="27"/>
            </a:xfrm>
            <a:custGeom>
              <a:avLst/>
              <a:gdLst>
                <a:gd name="T0" fmla="*/ 4 w 54"/>
                <a:gd name="T1" fmla="*/ 13 h 27"/>
                <a:gd name="T2" fmla="*/ 4 w 54"/>
                <a:gd name="T3" fmla="*/ 13 h 27"/>
                <a:gd name="T4" fmla="*/ 0 w 54"/>
                <a:gd name="T5" fmla="*/ 18 h 27"/>
                <a:gd name="T6" fmla="*/ 0 w 54"/>
                <a:gd name="T7" fmla="*/ 22 h 27"/>
                <a:gd name="T8" fmla="*/ 4 w 54"/>
                <a:gd name="T9" fmla="*/ 24 h 27"/>
                <a:gd name="T10" fmla="*/ 11 w 54"/>
                <a:gd name="T11" fmla="*/ 27 h 27"/>
                <a:gd name="T12" fmla="*/ 11 w 54"/>
                <a:gd name="T13" fmla="*/ 27 h 27"/>
                <a:gd name="T14" fmla="*/ 20 w 54"/>
                <a:gd name="T15" fmla="*/ 24 h 27"/>
                <a:gd name="T16" fmla="*/ 31 w 54"/>
                <a:gd name="T17" fmla="*/ 22 h 27"/>
                <a:gd name="T18" fmla="*/ 40 w 54"/>
                <a:gd name="T19" fmla="*/ 18 h 27"/>
                <a:gd name="T20" fmla="*/ 49 w 54"/>
                <a:gd name="T21" fmla="*/ 11 h 27"/>
                <a:gd name="T22" fmla="*/ 49 w 54"/>
                <a:gd name="T23" fmla="*/ 11 h 27"/>
                <a:gd name="T24" fmla="*/ 52 w 54"/>
                <a:gd name="T25" fmla="*/ 6 h 27"/>
                <a:gd name="T26" fmla="*/ 54 w 54"/>
                <a:gd name="T27" fmla="*/ 2 h 27"/>
                <a:gd name="T28" fmla="*/ 49 w 54"/>
                <a:gd name="T29" fmla="*/ 0 h 27"/>
                <a:gd name="T30" fmla="*/ 43 w 54"/>
                <a:gd name="T31" fmla="*/ 0 h 27"/>
                <a:gd name="T32" fmla="*/ 43 w 54"/>
                <a:gd name="T33" fmla="*/ 0 h 27"/>
                <a:gd name="T34" fmla="*/ 34 w 54"/>
                <a:gd name="T35" fmla="*/ 0 h 27"/>
                <a:gd name="T36" fmla="*/ 22 w 54"/>
                <a:gd name="T37" fmla="*/ 2 h 27"/>
                <a:gd name="T38" fmla="*/ 13 w 54"/>
                <a:gd name="T39" fmla="*/ 6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4"/>
                  </a:lnTo>
                  <a:lnTo>
                    <a:pt x="11" y="27"/>
                  </a:lnTo>
                  <a:lnTo>
                    <a:pt x="20" y="24"/>
                  </a:lnTo>
                  <a:lnTo>
                    <a:pt x="31" y="22"/>
                  </a:lnTo>
                  <a:lnTo>
                    <a:pt x="40" y="18"/>
                  </a:lnTo>
                  <a:lnTo>
                    <a:pt x="49" y="11"/>
                  </a:lnTo>
                  <a:lnTo>
                    <a:pt x="52" y="6"/>
                  </a:lnTo>
                  <a:lnTo>
                    <a:pt x="54" y="2"/>
                  </a:lnTo>
                  <a:lnTo>
                    <a:pt x="49" y="0"/>
                  </a:lnTo>
                  <a:lnTo>
                    <a:pt x="43" y="0"/>
                  </a:lnTo>
                  <a:lnTo>
                    <a:pt x="34" y="0"/>
                  </a:lnTo>
                  <a:lnTo>
                    <a:pt x="22" y="2"/>
                  </a:lnTo>
                  <a:lnTo>
                    <a:pt x="13" y="6"/>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1" name="Freeform 1028">
              <a:extLst>
                <a:ext uri="{FF2B5EF4-FFF2-40B4-BE49-F238E27FC236}">
                  <a16:creationId xmlns:a16="http://schemas.microsoft.com/office/drawing/2014/main" xmlns="" id="{C380F41C-F441-1C4C-A1F4-A2DA63B36540}"/>
                </a:ext>
              </a:extLst>
            </p:cNvPr>
            <p:cNvSpPr>
              <a:spLocks/>
            </p:cNvSpPr>
            <p:nvPr/>
          </p:nvSpPr>
          <p:spPr bwMode="auto">
            <a:xfrm>
              <a:off x="1817" y="3517"/>
              <a:ext cx="54" cy="27"/>
            </a:xfrm>
            <a:custGeom>
              <a:avLst/>
              <a:gdLst>
                <a:gd name="T0" fmla="*/ 4 w 54"/>
                <a:gd name="T1" fmla="*/ 13 h 27"/>
                <a:gd name="T2" fmla="*/ 4 w 54"/>
                <a:gd name="T3" fmla="*/ 13 h 27"/>
                <a:gd name="T4" fmla="*/ 0 w 54"/>
                <a:gd name="T5" fmla="*/ 18 h 27"/>
                <a:gd name="T6" fmla="*/ 0 w 54"/>
                <a:gd name="T7" fmla="*/ 22 h 27"/>
                <a:gd name="T8" fmla="*/ 4 w 54"/>
                <a:gd name="T9" fmla="*/ 24 h 27"/>
                <a:gd name="T10" fmla="*/ 11 w 54"/>
                <a:gd name="T11" fmla="*/ 27 h 27"/>
                <a:gd name="T12" fmla="*/ 11 w 54"/>
                <a:gd name="T13" fmla="*/ 27 h 27"/>
                <a:gd name="T14" fmla="*/ 20 w 54"/>
                <a:gd name="T15" fmla="*/ 24 h 27"/>
                <a:gd name="T16" fmla="*/ 31 w 54"/>
                <a:gd name="T17" fmla="*/ 22 h 27"/>
                <a:gd name="T18" fmla="*/ 40 w 54"/>
                <a:gd name="T19" fmla="*/ 18 h 27"/>
                <a:gd name="T20" fmla="*/ 49 w 54"/>
                <a:gd name="T21" fmla="*/ 13 h 27"/>
                <a:gd name="T22" fmla="*/ 49 w 54"/>
                <a:gd name="T23" fmla="*/ 13 h 27"/>
                <a:gd name="T24" fmla="*/ 54 w 54"/>
                <a:gd name="T25" fmla="*/ 6 h 27"/>
                <a:gd name="T26" fmla="*/ 54 w 54"/>
                <a:gd name="T27" fmla="*/ 2 h 27"/>
                <a:gd name="T28" fmla="*/ 52 w 54"/>
                <a:gd name="T29" fmla="*/ 0 h 27"/>
                <a:gd name="T30" fmla="*/ 43 w 54"/>
                <a:gd name="T31" fmla="*/ 0 h 27"/>
                <a:gd name="T32" fmla="*/ 43 w 54"/>
                <a:gd name="T33" fmla="*/ 0 h 27"/>
                <a:gd name="T34" fmla="*/ 34 w 54"/>
                <a:gd name="T35" fmla="*/ 0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4"/>
                  </a:lnTo>
                  <a:lnTo>
                    <a:pt x="11" y="27"/>
                  </a:lnTo>
                  <a:lnTo>
                    <a:pt x="20" y="24"/>
                  </a:lnTo>
                  <a:lnTo>
                    <a:pt x="31" y="22"/>
                  </a:lnTo>
                  <a:lnTo>
                    <a:pt x="40" y="18"/>
                  </a:lnTo>
                  <a:lnTo>
                    <a:pt x="49" y="13"/>
                  </a:lnTo>
                  <a:lnTo>
                    <a:pt x="54" y="6"/>
                  </a:lnTo>
                  <a:lnTo>
                    <a:pt x="54" y="2"/>
                  </a:lnTo>
                  <a:lnTo>
                    <a:pt x="52" y="0"/>
                  </a:lnTo>
                  <a:lnTo>
                    <a:pt x="43" y="0"/>
                  </a:lnTo>
                  <a:lnTo>
                    <a:pt x="34" y="0"/>
                  </a:lnTo>
                  <a:lnTo>
                    <a:pt x="22"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2" name="Freeform 1029">
              <a:extLst>
                <a:ext uri="{FF2B5EF4-FFF2-40B4-BE49-F238E27FC236}">
                  <a16:creationId xmlns:a16="http://schemas.microsoft.com/office/drawing/2014/main" xmlns="" id="{C81537E3-F459-204A-BE87-E5B6AA270F70}"/>
                </a:ext>
              </a:extLst>
            </p:cNvPr>
            <p:cNvSpPr>
              <a:spLocks/>
            </p:cNvSpPr>
            <p:nvPr/>
          </p:nvSpPr>
          <p:spPr bwMode="auto">
            <a:xfrm>
              <a:off x="1817" y="3517"/>
              <a:ext cx="54" cy="27"/>
            </a:xfrm>
            <a:custGeom>
              <a:avLst/>
              <a:gdLst>
                <a:gd name="T0" fmla="*/ 4 w 54"/>
                <a:gd name="T1" fmla="*/ 13 h 27"/>
                <a:gd name="T2" fmla="*/ 4 w 54"/>
                <a:gd name="T3" fmla="*/ 13 h 27"/>
                <a:gd name="T4" fmla="*/ 0 w 54"/>
                <a:gd name="T5" fmla="*/ 18 h 27"/>
                <a:gd name="T6" fmla="*/ 0 w 54"/>
                <a:gd name="T7" fmla="*/ 22 h 27"/>
                <a:gd name="T8" fmla="*/ 4 w 54"/>
                <a:gd name="T9" fmla="*/ 24 h 27"/>
                <a:gd name="T10" fmla="*/ 11 w 54"/>
                <a:gd name="T11" fmla="*/ 27 h 27"/>
                <a:gd name="T12" fmla="*/ 11 w 54"/>
                <a:gd name="T13" fmla="*/ 27 h 27"/>
                <a:gd name="T14" fmla="*/ 20 w 54"/>
                <a:gd name="T15" fmla="*/ 24 h 27"/>
                <a:gd name="T16" fmla="*/ 31 w 54"/>
                <a:gd name="T17" fmla="*/ 22 h 27"/>
                <a:gd name="T18" fmla="*/ 40 w 54"/>
                <a:gd name="T19" fmla="*/ 18 h 27"/>
                <a:gd name="T20" fmla="*/ 49 w 54"/>
                <a:gd name="T21" fmla="*/ 13 h 27"/>
                <a:gd name="T22" fmla="*/ 49 w 54"/>
                <a:gd name="T23" fmla="*/ 13 h 27"/>
                <a:gd name="T24" fmla="*/ 54 w 54"/>
                <a:gd name="T25" fmla="*/ 6 h 27"/>
                <a:gd name="T26" fmla="*/ 54 w 54"/>
                <a:gd name="T27" fmla="*/ 2 h 27"/>
                <a:gd name="T28" fmla="*/ 52 w 54"/>
                <a:gd name="T29" fmla="*/ 0 h 27"/>
                <a:gd name="T30" fmla="*/ 43 w 54"/>
                <a:gd name="T31" fmla="*/ 0 h 27"/>
                <a:gd name="T32" fmla="*/ 43 w 54"/>
                <a:gd name="T33" fmla="*/ 0 h 27"/>
                <a:gd name="T34" fmla="*/ 34 w 54"/>
                <a:gd name="T35" fmla="*/ 0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4" y="24"/>
                  </a:lnTo>
                  <a:lnTo>
                    <a:pt x="11" y="27"/>
                  </a:lnTo>
                  <a:lnTo>
                    <a:pt x="20" y="24"/>
                  </a:lnTo>
                  <a:lnTo>
                    <a:pt x="31" y="22"/>
                  </a:lnTo>
                  <a:lnTo>
                    <a:pt x="40" y="18"/>
                  </a:lnTo>
                  <a:lnTo>
                    <a:pt x="49" y="13"/>
                  </a:lnTo>
                  <a:lnTo>
                    <a:pt x="54" y="6"/>
                  </a:lnTo>
                  <a:lnTo>
                    <a:pt x="54" y="2"/>
                  </a:lnTo>
                  <a:lnTo>
                    <a:pt x="52" y="0"/>
                  </a:lnTo>
                  <a:lnTo>
                    <a:pt x="43" y="0"/>
                  </a:lnTo>
                  <a:lnTo>
                    <a:pt x="34" y="0"/>
                  </a:lnTo>
                  <a:lnTo>
                    <a:pt x="22"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3" name="Freeform 1030">
              <a:extLst>
                <a:ext uri="{FF2B5EF4-FFF2-40B4-BE49-F238E27FC236}">
                  <a16:creationId xmlns:a16="http://schemas.microsoft.com/office/drawing/2014/main" xmlns="" id="{4FBE32CD-FB8E-D94A-AB37-53FACA37CDE1}"/>
                </a:ext>
              </a:extLst>
            </p:cNvPr>
            <p:cNvSpPr>
              <a:spLocks/>
            </p:cNvSpPr>
            <p:nvPr/>
          </p:nvSpPr>
          <p:spPr bwMode="auto">
            <a:xfrm>
              <a:off x="1772" y="3517"/>
              <a:ext cx="56" cy="27"/>
            </a:xfrm>
            <a:custGeom>
              <a:avLst/>
              <a:gdLst>
                <a:gd name="T0" fmla="*/ 4 w 56"/>
                <a:gd name="T1" fmla="*/ 13 h 27"/>
                <a:gd name="T2" fmla="*/ 4 w 56"/>
                <a:gd name="T3" fmla="*/ 13 h 27"/>
                <a:gd name="T4" fmla="*/ 0 w 56"/>
                <a:gd name="T5" fmla="*/ 18 h 27"/>
                <a:gd name="T6" fmla="*/ 0 w 56"/>
                <a:gd name="T7" fmla="*/ 22 h 27"/>
                <a:gd name="T8" fmla="*/ 4 w 56"/>
                <a:gd name="T9" fmla="*/ 27 h 27"/>
                <a:gd name="T10" fmla="*/ 11 w 56"/>
                <a:gd name="T11" fmla="*/ 27 h 27"/>
                <a:gd name="T12" fmla="*/ 11 w 56"/>
                <a:gd name="T13" fmla="*/ 27 h 27"/>
                <a:gd name="T14" fmla="*/ 20 w 56"/>
                <a:gd name="T15" fmla="*/ 27 h 27"/>
                <a:gd name="T16" fmla="*/ 31 w 56"/>
                <a:gd name="T17" fmla="*/ 22 h 27"/>
                <a:gd name="T18" fmla="*/ 43 w 56"/>
                <a:gd name="T19" fmla="*/ 18 h 27"/>
                <a:gd name="T20" fmla="*/ 49 w 56"/>
                <a:gd name="T21" fmla="*/ 13 h 27"/>
                <a:gd name="T22" fmla="*/ 49 w 56"/>
                <a:gd name="T23" fmla="*/ 13 h 27"/>
                <a:gd name="T24" fmla="*/ 54 w 56"/>
                <a:gd name="T25" fmla="*/ 9 h 27"/>
                <a:gd name="T26" fmla="*/ 56 w 56"/>
                <a:gd name="T27" fmla="*/ 4 h 27"/>
                <a:gd name="T28" fmla="*/ 52 w 56"/>
                <a:gd name="T29" fmla="*/ 0 h 27"/>
                <a:gd name="T30" fmla="*/ 45 w 56"/>
                <a:gd name="T31" fmla="*/ 0 h 27"/>
                <a:gd name="T32" fmla="*/ 45 w 56"/>
                <a:gd name="T33" fmla="*/ 0 h 27"/>
                <a:gd name="T34" fmla="*/ 34 w 56"/>
                <a:gd name="T35" fmla="*/ 2 h 27"/>
                <a:gd name="T36" fmla="*/ 25 w 56"/>
                <a:gd name="T37" fmla="*/ 4 h 27"/>
                <a:gd name="T38" fmla="*/ 13 w 56"/>
                <a:gd name="T39" fmla="*/ 9 h 27"/>
                <a:gd name="T40" fmla="*/ 4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3"/>
                  </a:moveTo>
                  <a:lnTo>
                    <a:pt x="4" y="13"/>
                  </a:lnTo>
                  <a:lnTo>
                    <a:pt x="0" y="18"/>
                  </a:lnTo>
                  <a:lnTo>
                    <a:pt x="0" y="22"/>
                  </a:lnTo>
                  <a:lnTo>
                    <a:pt x="4" y="27"/>
                  </a:lnTo>
                  <a:lnTo>
                    <a:pt x="11" y="27"/>
                  </a:lnTo>
                  <a:lnTo>
                    <a:pt x="20" y="27"/>
                  </a:lnTo>
                  <a:lnTo>
                    <a:pt x="31" y="22"/>
                  </a:lnTo>
                  <a:lnTo>
                    <a:pt x="43" y="18"/>
                  </a:lnTo>
                  <a:lnTo>
                    <a:pt x="49" y="13"/>
                  </a:lnTo>
                  <a:lnTo>
                    <a:pt x="54" y="9"/>
                  </a:lnTo>
                  <a:lnTo>
                    <a:pt x="56" y="4"/>
                  </a:lnTo>
                  <a:lnTo>
                    <a:pt x="52" y="0"/>
                  </a:lnTo>
                  <a:lnTo>
                    <a:pt x="45" y="0"/>
                  </a:lnTo>
                  <a:lnTo>
                    <a:pt x="34" y="2"/>
                  </a:lnTo>
                  <a:lnTo>
                    <a:pt x="25"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4" name="Freeform 1031">
              <a:extLst>
                <a:ext uri="{FF2B5EF4-FFF2-40B4-BE49-F238E27FC236}">
                  <a16:creationId xmlns:a16="http://schemas.microsoft.com/office/drawing/2014/main" xmlns="" id="{ABFD2440-B47F-C946-8E3D-DC5174A65703}"/>
                </a:ext>
              </a:extLst>
            </p:cNvPr>
            <p:cNvSpPr>
              <a:spLocks/>
            </p:cNvSpPr>
            <p:nvPr/>
          </p:nvSpPr>
          <p:spPr bwMode="auto">
            <a:xfrm>
              <a:off x="1772" y="3517"/>
              <a:ext cx="56" cy="27"/>
            </a:xfrm>
            <a:custGeom>
              <a:avLst/>
              <a:gdLst>
                <a:gd name="T0" fmla="*/ 4 w 56"/>
                <a:gd name="T1" fmla="*/ 13 h 27"/>
                <a:gd name="T2" fmla="*/ 4 w 56"/>
                <a:gd name="T3" fmla="*/ 13 h 27"/>
                <a:gd name="T4" fmla="*/ 0 w 56"/>
                <a:gd name="T5" fmla="*/ 18 h 27"/>
                <a:gd name="T6" fmla="*/ 0 w 56"/>
                <a:gd name="T7" fmla="*/ 22 h 27"/>
                <a:gd name="T8" fmla="*/ 4 w 56"/>
                <a:gd name="T9" fmla="*/ 27 h 27"/>
                <a:gd name="T10" fmla="*/ 11 w 56"/>
                <a:gd name="T11" fmla="*/ 27 h 27"/>
                <a:gd name="T12" fmla="*/ 11 w 56"/>
                <a:gd name="T13" fmla="*/ 27 h 27"/>
                <a:gd name="T14" fmla="*/ 20 w 56"/>
                <a:gd name="T15" fmla="*/ 27 h 27"/>
                <a:gd name="T16" fmla="*/ 31 w 56"/>
                <a:gd name="T17" fmla="*/ 22 h 27"/>
                <a:gd name="T18" fmla="*/ 43 w 56"/>
                <a:gd name="T19" fmla="*/ 18 h 27"/>
                <a:gd name="T20" fmla="*/ 49 w 56"/>
                <a:gd name="T21" fmla="*/ 13 h 27"/>
                <a:gd name="T22" fmla="*/ 49 w 56"/>
                <a:gd name="T23" fmla="*/ 13 h 27"/>
                <a:gd name="T24" fmla="*/ 54 w 56"/>
                <a:gd name="T25" fmla="*/ 9 h 27"/>
                <a:gd name="T26" fmla="*/ 56 w 56"/>
                <a:gd name="T27" fmla="*/ 4 h 27"/>
                <a:gd name="T28" fmla="*/ 52 w 56"/>
                <a:gd name="T29" fmla="*/ 0 h 27"/>
                <a:gd name="T30" fmla="*/ 45 w 56"/>
                <a:gd name="T31" fmla="*/ 0 h 27"/>
                <a:gd name="T32" fmla="*/ 45 w 56"/>
                <a:gd name="T33" fmla="*/ 0 h 27"/>
                <a:gd name="T34" fmla="*/ 34 w 56"/>
                <a:gd name="T35" fmla="*/ 2 h 27"/>
                <a:gd name="T36" fmla="*/ 25 w 56"/>
                <a:gd name="T37" fmla="*/ 4 h 27"/>
                <a:gd name="T38" fmla="*/ 13 w 56"/>
                <a:gd name="T39" fmla="*/ 9 h 27"/>
                <a:gd name="T40" fmla="*/ 4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3"/>
                  </a:moveTo>
                  <a:lnTo>
                    <a:pt x="4" y="13"/>
                  </a:lnTo>
                  <a:lnTo>
                    <a:pt x="0" y="18"/>
                  </a:lnTo>
                  <a:lnTo>
                    <a:pt x="0" y="22"/>
                  </a:lnTo>
                  <a:lnTo>
                    <a:pt x="4" y="27"/>
                  </a:lnTo>
                  <a:lnTo>
                    <a:pt x="11" y="27"/>
                  </a:lnTo>
                  <a:lnTo>
                    <a:pt x="20" y="27"/>
                  </a:lnTo>
                  <a:lnTo>
                    <a:pt x="31" y="22"/>
                  </a:lnTo>
                  <a:lnTo>
                    <a:pt x="43" y="18"/>
                  </a:lnTo>
                  <a:lnTo>
                    <a:pt x="49" y="13"/>
                  </a:lnTo>
                  <a:lnTo>
                    <a:pt x="54" y="9"/>
                  </a:lnTo>
                  <a:lnTo>
                    <a:pt x="56" y="4"/>
                  </a:lnTo>
                  <a:lnTo>
                    <a:pt x="52" y="0"/>
                  </a:lnTo>
                  <a:lnTo>
                    <a:pt x="45" y="0"/>
                  </a:lnTo>
                  <a:lnTo>
                    <a:pt x="34" y="2"/>
                  </a:lnTo>
                  <a:lnTo>
                    <a:pt x="25"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5" name="Freeform 1032">
              <a:extLst>
                <a:ext uri="{FF2B5EF4-FFF2-40B4-BE49-F238E27FC236}">
                  <a16:creationId xmlns:a16="http://schemas.microsoft.com/office/drawing/2014/main" xmlns="" id="{854251C1-0E95-4E45-B1F9-8E3E473C6D3D}"/>
                </a:ext>
              </a:extLst>
            </p:cNvPr>
            <p:cNvSpPr>
              <a:spLocks/>
            </p:cNvSpPr>
            <p:nvPr/>
          </p:nvSpPr>
          <p:spPr bwMode="auto">
            <a:xfrm>
              <a:off x="1727" y="3517"/>
              <a:ext cx="56" cy="27"/>
            </a:xfrm>
            <a:custGeom>
              <a:avLst/>
              <a:gdLst>
                <a:gd name="T0" fmla="*/ 4 w 56"/>
                <a:gd name="T1" fmla="*/ 13 h 27"/>
                <a:gd name="T2" fmla="*/ 4 w 56"/>
                <a:gd name="T3" fmla="*/ 13 h 27"/>
                <a:gd name="T4" fmla="*/ 0 w 56"/>
                <a:gd name="T5" fmla="*/ 20 h 27"/>
                <a:gd name="T6" fmla="*/ 0 w 56"/>
                <a:gd name="T7" fmla="*/ 24 h 27"/>
                <a:gd name="T8" fmla="*/ 2 w 56"/>
                <a:gd name="T9" fmla="*/ 27 h 27"/>
                <a:gd name="T10" fmla="*/ 11 w 56"/>
                <a:gd name="T11" fmla="*/ 27 h 27"/>
                <a:gd name="T12" fmla="*/ 11 w 56"/>
                <a:gd name="T13" fmla="*/ 27 h 27"/>
                <a:gd name="T14" fmla="*/ 20 w 56"/>
                <a:gd name="T15" fmla="*/ 27 h 27"/>
                <a:gd name="T16" fmla="*/ 31 w 56"/>
                <a:gd name="T17" fmla="*/ 22 h 27"/>
                <a:gd name="T18" fmla="*/ 42 w 56"/>
                <a:gd name="T19" fmla="*/ 20 h 27"/>
                <a:gd name="T20" fmla="*/ 49 w 56"/>
                <a:gd name="T21" fmla="*/ 13 h 27"/>
                <a:gd name="T22" fmla="*/ 49 w 56"/>
                <a:gd name="T23" fmla="*/ 13 h 27"/>
                <a:gd name="T24" fmla="*/ 54 w 56"/>
                <a:gd name="T25" fmla="*/ 9 h 27"/>
                <a:gd name="T26" fmla="*/ 56 w 56"/>
                <a:gd name="T27" fmla="*/ 4 h 27"/>
                <a:gd name="T28" fmla="*/ 52 w 56"/>
                <a:gd name="T29" fmla="*/ 2 h 27"/>
                <a:gd name="T30" fmla="*/ 45 w 56"/>
                <a:gd name="T31" fmla="*/ 0 h 27"/>
                <a:gd name="T32" fmla="*/ 45 w 56"/>
                <a:gd name="T33" fmla="*/ 0 h 27"/>
                <a:gd name="T34" fmla="*/ 33 w 56"/>
                <a:gd name="T35" fmla="*/ 2 h 27"/>
                <a:gd name="T36" fmla="*/ 24 w 56"/>
                <a:gd name="T37" fmla="*/ 4 h 27"/>
                <a:gd name="T38" fmla="*/ 13 w 56"/>
                <a:gd name="T39" fmla="*/ 9 h 27"/>
                <a:gd name="T40" fmla="*/ 4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3"/>
                  </a:moveTo>
                  <a:lnTo>
                    <a:pt x="4" y="13"/>
                  </a:lnTo>
                  <a:lnTo>
                    <a:pt x="0" y="20"/>
                  </a:lnTo>
                  <a:lnTo>
                    <a:pt x="0" y="24"/>
                  </a:lnTo>
                  <a:lnTo>
                    <a:pt x="2" y="27"/>
                  </a:lnTo>
                  <a:lnTo>
                    <a:pt x="11" y="27"/>
                  </a:lnTo>
                  <a:lnTo>
                    <a:pt x="20" y="27"/>
                  </a:lnTo>
                  <a:lnTo>
                    <a:pt x="31" y="22"/>
                  </a:lnTo>
                  <a:lnTo>
                    <a:pt x="42" y="20"/>
                  </a:lnTo>
                  <a:lnTo>
                    <a:pt x="49" y="13"/>
                  </a:lnTo>
                  <a:lnTo>
                    <a:pt x="54" y="9"/>
                  </a:lnTo>
                  <a:lnTo>
                    <a:pt x="56" y="4"/>
                  </a:lnTo>
                  <a:lnTo>
                    <a:pt x="52" y="2"/>
                  </a:lnTo>
                  <a:lnTo>
                    <a:pt x="45" y="0"/>
                  </a:lnTo>
                  <a:lnTo>
                    <a:pt x="33" y="2"/>
                  </a:lnTo>
                  <a:lnTo>
                    <a:pt x="24"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6" name="Freeform 1033">
              <a:extLst>
                <a:ext uri="{FF2B5EF4-FFF2-40B4-BE49-F238E27FC236}">
                  <a16:creationId xmlns:a16="http://schemas.microsoft.com/office/drawing/2014/main" xmlns="" id="{A9E9BCFF-37E4-C84E-ACA4-A4E512F5F301}"/>
                </a:ext>
              </a:extLst>
            </p:cNvPr>
            <p:cNvSpPr>
              <a:spLocks/>
            </p:cNvSpPr>
            <p:nvPr/>
          </p:nvSpPr>
          <p:spPr bwMode="auto">
            <a:xfrm>
              <a:off x="1727" y="3517"/>
              <a:ext cx="56" cy="27"/>
            </a:xfrm>
            <a:custGeom>
              <a:avLst/>
              <a:gdLst>
                <a:gd name="T0" fmla="*/ 4 w 56"/>
                <a:gd name="T1" fmla="*/ 13 h 27"/>
                <a:gd name="T2" fmla="*/ 4 w 56"/>
                <a:gd name="T3" fmla="*/ 13 h 27"/>
                <a:gd name="T4" fmla="*/ 0 w 56"/>
                <a:gd name="T5" fmla="*/ 20 h 27"/>
                <a:gd name="T6" fmla="*/ 0 w 56"/>
                <a:gd name="T7" fmla="*/ 24 h 27"/>
                <a:gd name="T8" fmla="*/ 2 w 56"/>
                <a:gd name="T9" fmla="*/ 27 h 27"/>
                <a:gd name="T10" fmla="*/ 11 w 56"/>
                <a:gd name="T11" fmla="*/ 27 h 27"/>
                <a:gd name="T12" fmla="*/ 11 w 56"/>
                <a:gd name="T13" fmla="*/ 27 h 27"/>
                <a:gd name="T14" fmla="*/ 20 w 56"/>
                <a:gd name="T15" fmla="*/ 27 h 27"/>
                <a:gd name="T16" fmla="*/ 31 w 56"/>
                <a:gd name="T17" fmla="*/ 22 h 27"/>
                <a:gd name="T18" fmla="*/ 42 w 56"/>
                <a:gd name="T19" fmla="*/ 20 h 27"/>
                <a:gd name="T20" fmla="*/ 49 w 56"/>
                <a:gd name="T21" fmla="*/ 13 h 27"/>
                <a:gd name="T22" fmla="*/ 49 w 56"/>
                <a:gd name="T23" fmla="*/ 13 h 27"/>
                <a:gd name="T24" fmla="*/ 54 w 56"/>
                <a:gd name="T25" fmla="*/ 9 h 27"/>
                <a:gd name="T26" fmla="*/ 56 w 56"/>
                <a:gd name="T27" fmla="*/ 4 h 27"/>
                <a:gd name="T28" fmla="*/ 52 w 56"/>
                <a:gd name="T29" fmla="*/ 2 h 27"/>
                <a:gd name="T30" fmla="*/ 45 w 56"/>
                <a:gd name="T31" fmla="*/ 0 h 27"/>
                <a:gd name="T32" fmla="*/ 45 w 56"/>
                <a:gd name="T33" fmla="*/ 0 h 27"/>
                <a:gd name="T34" fmla="*/ 33 w 56"/>
                <a:gd name="T35" fmla="*/ 2 h 27"/>
                <a:gd name="T36" fmla="*/ 24 w 56"/>
                <a:gd name="T37" fmla="*/ 4 h 27"/>
                <a:gd name="T38" fmla="*/ 13 w 56"/>
                <a:gd name="T39" fmla="*/ 9 h 27"/>
                <a:gd name="T40" fmla="*/ 4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3"/>
                  </a:moveTo>
                  <a:lnTo>
                    <a:pt x="4" y="13"/>
                  </a:lnTo>
                  <a:lnTo>
                    <a:pt x="0" y="20"/>
                  </a:lnTo>
                  <a:lnTo>
                    <a:pt x="0" y="24"/>
                  </a:lnTo>
                  <a:lnTo>
                    <a:pt x="2" y="27"/>
                  </a:lnTo>
                  <a:lnTo>
                    <a:pt x="11" y="27"/>
                  </a:lnTo>
                  <a:lnTo>
                    <a:pt x="20" y="27"/>
                  </a:lnTo>
                  <a:lnTo>
                    <a:pt x="31" y="22"/>
                  </a:lnTo>
                  <a:lnTo>
                    <a:pt x="42" y="20"/>
                  </a:lnTo>
                  <a:lnTo>
                    <a:pt x="49" y="13"/>
                  </a:lnTo>
                  <a:lnTo>
                    <a:pt x="54" y="9"/>
                  </a:lnTo>
                  <a:lnTo>
                    <a:pt x="56" y="4"/>
                  </a:lnTo>
                  <a:lnTo>
                    <a:pt x="52" y="2"/>
                  </a:lnTo>
                  <a:lnTo>
                    <a:pt x="45" y="0"/>
                  </a:lnTo>
                  <a:lnTo>
                    <a:pt x="33" y="2"/>
                  </a:lnTo>
                  <a:lnTo>
                    <a:pt x="24"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7" name="Freeform 1034">
              <a:extLst>
                <a:ext uri="{FF2B5EF4-FFF2-40B4-BE49-F238E27FC236}">
                  <a16:creationId xmlns:a16="http://schemas.microsoft.com/office/drawing/2014/main" xmlns="" id="{239884E5-9478-2D4F-B01B-0490B901638F}"/>
                </a:ext>
              </a:extLst>
            </p:cNvPr>
            <p:cNvSpPr>
              <a:spLocks/>
            </p:cNvSpPr>
            <p:nvPr/>
          </p:nvSpPr>
          <p:spPr bwMode="auto">
            <a:xfrm>
              <a:off x="4582" y="3449"/>
              <a:ext cx="55" cy="27"/>
            </a:xfrm>
            <a:custGeom>
              <a:avLst/>
              <a:gdLst>
                <a:gd name="T0" fmla="*/ 3 w 55"/>
                <a:gd name="T1" fmla="*/ 14 h 27"/>
                <a:gd name="T2" fmla="*/ 3 w 55"/>
                <a:gd name="T3" fmla="*/ 14 h 27"/>
                <a:gd name="T4" fmla="*/ 12 w 55"/>
                <a:gd name="T5" fmla="*/ 18 h 27"/>
                <a:gd name="T6" fmla="*/ 21 w 55"/>
                <a:gd name="T7" fmla="*/ 23 h 27"/>
                <a:gd name="T8" fmla="*/ 32 w 55"/>
                <a:gd name="T9" fmla="*/ 25 h 27"/>
                <a:gd name="T10" fmla="*/ 43 w 55"/>
                <a:gd name="T11" fmla="*/ 27 h 27"/>
                <a:gd name="T12" fmla="*/ 43 w 55"/>
                <a:gd name="T13" fmla="*/ 27 h 27"/>
                <a:gd name="T14" fmla="*/ 50 w 55"/>
                <a:gd name="T15" fmla="*/ 25 h 27"/>
                <a:gd name="T16" fmla="*/ 55 w 55"/>
                <a:gd name="T17" fmla="*/ 23 h 27"/>
                <a:gd name="T18" fmla="*/ 55 w 55"/>
                <a:gd name="T19" fmla="*/ 18 h 27"/>
                <a:gd name="T20" fmla="*/ 52 w 55"/>
                <a:gd name="T21" fmla="*/ 11 h 27"/>
                <a:gd name="T22" fmla="*/ 52 w 55"/>
                <a:gd name="T23" fmla="*/ 11 h 27"/>
                <a:gd name="T24" fmla="*/ 43 w 55"/>
                <a:gd name="T25" fmla="*/ 7 h 27"/>
                <a:gd name="T26" fmla="*/ 34 w 55"/>
                <a:gd name="T27" fmla="*/ 2 h 27"/>
                <a:gd name="T28" fmla="*/ 23 w 55"/>
                <a:gd name="T29" fmla="*/ 0 h 27"/>
                <a:gd name="T30" fmla="*/ 12 w 55"/>
                <a:gd name="T31" fmla="*/ 0 h 27"/>
                <a:gd name="T32" fmla="*/ 12 w 55"/>
                <a:gd name="T33" fmla="*/ 0 h 27"/>
                <a:gd name="T34" fmla="*/ 5 w 55"/>
                <a:gd name="T35" fmla="*/ 0 h 27"/>
                <a:gd name="T36" fmla="*/ 0 w 55"/>
                <a:gd name="T37" fmla="*/ 2 h 27"/>
                <a:gd name="T38" fmla="*/ 0 w 55"/>
                <a:gd name="T39" fmla="*/ 7 h 27"/>
                <a:gd name="T40" fmla="*/ 3 w 55"/>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27">
                  <a:moveTo>
                    <a:pt x="3" y="14"/>
                  </a:moveTo>
                  <a:lnTo>
                    <a:pt x="3" y="14"/>
                  </a:lnTo>
                  <a:lnTo>
                    <a:pt x="12" y="18"/>
                  </a:lnTo>
                  <a:lnTo>
                    <a:pt x="21" y="23"/>
                  </a:lnTo>
                  <a:lnTo>
                    <a:pt x="32" y="25"/>
                  </a:lnTo>
                  <a:lnTo>
                    <a:pt x="43" y="27"/>
                  </a:lnTo>
                  <a:lnTo>
                    <a:pt x="50" y="25"/>
                  </a:lnTo>
                  <a:lnTo>
                    <a:pt x="55" y="23"/>
                  </a:lnTo>
                  <a:lnTo>
                    <a:pt x="55" y="18"/>
                  </a:lnTo>
                  <a:lnTo>
                    <a:pt x="52" y="11"/>
                  </a:lnTo>
                  <a:lnTo>
                    <a:pt x="43" y="7"/>
                  </a:lnTo>
                  <a:lnTo>
                    <a:pt x="34" y="2"/>
                  </a:lnTo>
                  <a:lnTo>
                    <a:pt x="23" y="0"/>
                  </a:lnTo>
                  <a:lnTo>
                    <a:pt x="12" y="0"/>
                  </a:lnTo>
                  <a:lnTo>
                    <a:pt x="5" y="0"/>
                  </a:lnTo>
                  <a:lnTo>
                    <a:pt x="0" y="2"/>
                  </a:lnTo>
                  <a:lnTo>
                    <a:pt x="0" y="7"/>
                  </a:lnTo>
                  <a:lnTo>
                    <a:pt x="3"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8" name="Freeform 1035">
              <a:extLst>
                <a:ext uri="{FF2B5EF4-FFF2-40B4-BE49-F238E27FC236}">
                  <a16:creationId xmlns:a16="http://schemas.microsoft.com/office/drawing/2014/main" xmlns="" id="{659E02CD-6FDE-1344-8725-05624933AA2A}"/>
                </a:ext>
              </a:extLst>
            </p:cNvPr>
            <p:cNvSpPr>
              <a:spLocks/>
            </p:cNvSpPr>
            <p:nvPr/>
          </p:nvSpPr>
          <p:spPr bwMode="auto">
            <a:xfrm>
              <a:off x="4582" y="3449"/>
              <a:ext cx="55" cy="27"/>
            </a:xfrm>
            <a:custGeom>
              <a:avLst/>
              <a:gdLst>
                <a:gd name="T0" fmla="*/ 3 w 55"/>
                <a:gd name="T1" fmla="*/ 14 h 27"/>
                <a:gd name="T2" fmla="*/ 3 w 55"/>
                <a:gd name="T3" fmla="*/ 14 h 27"/>
                <a:gd name="T4" fmla="*/ 12 w 55"/>
                <a:gd name="T5" fmla="*/ 18 h 27"/>
                <a:gd name="T6" fmla="*/ 21 w 55"/>
                <a:gd name="T7" fmla="*/ 23 h 27"/>
                <a:gd name="T8" fmla="*/ 32 w 55"/>
                <a:gd name="T9" fmla="*/ 25 h 27"/>
                <a:gd name="T10" fmla="*/ 43 w 55"/>
                <a:gd name="T11" fmla="*/ 27 h 27"/>
                <a:gd name="T12" fmla="*/ 43 w 55"/>
                <a:gd name="T13" fmla="*/ 27 h 27"/>
                <a:gd name="T14" fmla="*/ 50 w 55"/>
                <a:gd name="T15" fmla="*/ 25 h 27"/>
                <a:gd name="T16" fmla="*/ 55 w 55"/>
                <a:gd name="T17" fmla="*/ 23 h 27"/>
                <a:gd name="T18" fmla="*/ 55 w 55"/>
                <a:gd name="T19" fmla="*/ 18 h 27"/>
                <a:gd name="T20" fmla="*/ 52 w 55"/>
                <a:gd name="T21" fmla="*/ 11 h 27"/>
                <a:gd name="T22" fmla="*/ 52 w 55"/>
                <a:gd name="T23" fmla="*/ 11 h 27"/>
                <a:gd name="T24" fmla="*/ 43 w 55"/>
                <a:gd name="T25" fmla="*/ 7 h 27"/>
                <a:gd name="T26" fmla="*/ 34 w 55"/>
                <a:gd name="T27" fmla="*/ 2 h 27"/>
                <a:gd name="T28" fmla="*/ 23 w 55"/>
                <a:gd name="T29" fmla="*/ 0 h 27"/>
                <a:gd name="T30" fmla="*/ 12 w 55"/>
                <a:gd name="T31" fmla="*/ 0 h 27"/>
                <a:gd name="T32" fmla="*/ 12 w 55"/>
                <a:gd name="T33" fmla="*/ 0 h 27"/>
                <a:gd name="T34" fmla="*/ 5 w 55"/>
                <a:gd name="T35" fmla="*/ 0 h 27"/>
                <a:gd name="T36" fmla="*/ 0 w 55"/>
                <a:gd name="T37" fmla="*/ 2 h 27"/>
                <a:gd name="T38" fmla="*/ 0 w 55"/>
                <a:gd name="T39" fmla="*/ 7 h 27"/>
                <a:gd name="T40" fmla="*/ 3 w 55"/>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27">
                  <a:moveTo>
                    <a:pt x="3" y="14"/>
                  </a:moveTo>
                  <a:lnTo>
                    <a:pt x="3" y="14"/>
                  </a:lnTo>
                  <a:lnTo>
                    <a:pt x="12" y="18"/>
                  </a:lnTo>
                  <a:lnTo>
                    <a:pt x="21" y="23"/>
                  </a:lnTo>
                  <a:lnTo>
                    <a:pt x="32" y="25"/>
                  </a:lnTo>
                  <a:lnTo>
                    <a:pt x="43" y="27"/>
                  </a:lnTo>
                  <a:lnTo>
                    <a:pt x="50" y="25"/>
                  </a:lnTo>
                  <a:lnTo>
                    <a:pt x="55" y="23"/>
                  </a:lnTo>
                  <a:lnTo>
                    <a:pt x="55" y="18"/>
                  </a:lnTo>
                  <a:lnTo>
                    <a:pt x="52" y="11"/>
                  </a:lnTo>
                  <a:lnTo>
                    <a:pt x="43" y="7"/>
                  </a:lnTo>
                  <a:lnTo>
                    <a:pt x="34" y="2"/>
                  </a:lnTo>
                  <a:lnTo>
                    <a:pt x="23" y="0"/>
                  </a:lnTo>
                  <a:lnTo>
                    <a:pt x="12" y="0"/>
                  </a:lnTo>
                  <a:lnTo>
                    <a:pt x="5" y="0"/>
                  </a:lnTo>
                  <a:lnTo>
                    <a:pt x="0" y="2"/>
                  </a:lnTo>
                  <a:lnTo>
                    <a:pt x="0" y="7"/>
                  </a:lnTo>
                  <a:lnTo>
                    <a:pt x="3"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19" name="Freeform 1036">
              <a:extLst>
                <a:ext uri="{FF2B5EF4-FFF2-40B4-BE49-F238E27FC236}">
                  <a16:creationId xmlns:a16="http://schemas.microsoft.com/office/drawing/2014/main" xmlns="" id="{B977C6AE-D345-CA4A-8E6D-0D826471866C}"/>
                </a:ext>
              </a:extLst>
            </p:cNvPr>
            <p:cNvSpPr>
              <a:spLocks/>
            </p:cNvSpPr>
            <p:nvPr/>
          </p:nvSpPr>
          <p:spPr bwMode="auto">
            <a:xfrm>
              <a:off x="4441" y="3449"/>
              <a:ext cx="54" cy="27"/>
            </a:xfrm>
            <a:custGeom>
              <a:avLst/>
              <a:gdLst>
                <a:gd name="T0" fmla="*/ 4 w 54"/>
                <a:gd name="T1" fmla="*/ 14 h 27"/>
                <a:gd name="T2" fmla="*/ 4 w 54"/>
                <a:gd name="T3" fmla="*/ 14 h 27"/>
                <a:gd name="T4" fmla="*/ 11 w 54"/>
                <a:gd name="T5" fmla="*/ 20 h 27"/>
                <a:gd name="T6" fmla="*/ 22 w 54"/>
                <a:gd name="T7" fmla="*/ 25 h 27"/>
                <a:gd name="T8" fmla="*/ 31 w 54"/>
                <a:gd name="T9" fmla="*/ 27 h 27"/>
                <a:gd name="T10" fmla="*/ 42 w 54"/>
                <a:gd name="T11" fmla="*/ 27 h 27"/>
                <a:gd name="T12" fmla="*/ 42 w 54"/>
                <a:gd name="T13" fmla="*/ 27 h 27"/>
                <a:gd name="T14" fmla="*/ 49 w 54"/>
                <a:gd name="T15" fmla="*/ 27 h 27"/>
                <a:gd name="T16" fmla="*/ 54 w 54"/>
                <a:gd name="T17" fmla="*/ 23 h 27"/>
                <a:gd name="T18" fmla="*/ 54 w 54"/>
                <a:gd name="T19" fmla="*/ 20 h 27"/>
                <a:gd name="T20" fmla="*/ 49 w 54"/>
                <a:gd name="T21" fmla="*/ 14 h 27"/>
                <a:gd name="T22" fmla="*/ 49 w 54"/>
                <a:gd name="T23" fmla="*/ 14 h 27"/>
                <a:gd name="T24" fmla="*/ 42 w 54"/>
                <a:gd name="T25" fmla="*/ 9 h 27"/>
                <a:gd name="T26" fmla="*/ 33 w 54"/>
                <a:gd name="T27" fmla="*/ 5 h 27"/>
                <a:gd name="T28" fmla="*/ 22 w 54"/>
                <a:gd name="T29" fmla="*/ 2 h 27"/>
                <a:gd name="T30" fmla="*/ 13 w 54"/>
                <a:gd name="T31" fmla="*/ 0 h 27"/>
                <a:gd name="T32" fmla="*/ 13 w 54"/>
                <a:gd name="T33" fmla="*/ 0 h 27"/>
                <a:gd name="T34" fmla="*/ 4 w 54"/>
                <a:gd name="T35" fmla="*/ 2 h 27"/>
                <a:gd name="T36" fmla="*/ 2 w 54"/>
                <a:gd name="T37" fmla="*/ 5 h 27"/>
                <a:gd name="T38" fmla="*/ 0 w 54"/>
                <a:gd name="T39" fmla="*/ 9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20"/>
                  </a:lnTo>
                  <a:lnTo>
                    <a:pt x="22" y="25"/>
                  </a:lnTo>
                  <a:lnTo>
                    <a:pt x="31" y="27"/>
                  </a:lnTo>
                  <a:lnTo>
                    <a:pt x="42" y="27"/>
                  </a:lnTo>
                  <a:lnTo>
                    <a:pt x="49" y="27"/>
                  </a:lnTo>
                  <a:lnTo>
                    <a:pt x="54" y="23"/>
                  </a:lnTo>
                  <a:lnTo>
                    <a:pt x="54" y="20"/>
                  </a:lnTo>
                  <a:lnTo>
                    <a:pt x="49" y="14"/>
                  </a:lnTo>
                  <a:lnTo>
                    <a:pt x="42" y="9"/>
                  </a:lnTo>
                  <a:lnTo>
                    <a:pt x="33" y="5"/>
                  </a:lnTo>
                  <a:lnTo>
                    <a:pt x="22" y="2"/>
                  </a:lnTo>
                  <a:lnTo>
                    <a:pt x="13" y="0"/>
                  </a:lnTo>
                  <a:lnTo>
                    <a:pt x="4" y="2"/>
                  </a:lnTo>
                  <a:lnTo>
                    <a:pt x="2" y="5"/>
                  </a:lnTo>
                  <a:lnTo>
                    <a:pt x="0"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0" name="Freeform 1037">
              <a:extLst>
                <a:ext uri="{FF2B5EF4-FFF2-40B4-BE49-F238E27FC236}">
                  <a16:creationId xmlns:a16="http://schemas.microsoft.com/office/drawing/2014/main" xmlns="" id="{6492F22C-EED2-6647-BB0C-0D4AD0B03F5E}"/>
                </a:ext>
              </a:extLst>
            </p:cNvPr>
            <p:cNvSpPr>
              <a:spLocks/>
            </p:cNvSpPr>
            <p:nvPr/>
          </p:nvSpPr>
          <p:spPr bwMode="auto">
            <a:xfrm>
              <a:off x="4441" y="3449"/>
              <a:ext cx="54" cy="27"/>
            </a:xfrm>
            <a:custGeom>
              <a:avLst/>
              <a:gdLst>
                <a:gd name="T0" fmla="*/ 4 w 54"/>
                <a:gd name="T1" fmla="*/ 14 h 27"/>
                <a:gd name="T2" fmla="*/ 4 w 54"/>
                <a:gd name="T3" fmla="*/ 14 h 27"/>
                <a:gd name="T4" fmla="*/ 11 w 54"/>
                <a:gd name="T5" fmla="*/ 20 h 27"/>
                <a:gd name="T6" fmla="*/ 22 w 54"/>
                <a:gd name="T7" fmla="*/ 25 h 27"/>
                <a:gd name="T8" fmla="*/ 31 w 54"/>
                <a:gd name="T9" fmla="*/ 27 h 27"/>
                <a:gd name="T10" fmla="*/ 42 w 54"/>
                <a:gd name="T11" fmla="*/ 27 h 27"/>
                <a:gd name="T12" fmla="*/ 42 w 54"/>
                <a:gd name="T13" fmla="*/ 27 h 27"/>
                <a:gd name="T14" fmla="*/ 49 w 54"/>
                <a:gd name="T15" fmla="*/ 27 h 27"/>
                <a:gd name="T16" fmla="*/ 54 w 54"/>
                <a:gd name="T17" fmla="*/ 23 h 27"/>
                <a:gd name="T18" fmla="*/ 54 w 54"/>
                <a:gd name="T19" fmla="*/ 20 h 27"/>
                <a:gd name="T20" fmla="*/ 49 w 54"/>
                <a:gd name="T21" fmla="*/ 14 h 27"/>
                <a:gd name="T22" fmla="*/ 49 w 54"/>
                <a:gd name="T23" fmla="*/ 14 h 27"/>
                <a:gd name="T24" fmla="*/ 42 w 54"/>
                <a:gd name="T25" fmla="*/ 9 h 27"/>
                <a:gd name="T26" fmla="*/ 33 w 54"/>
                <a:gd name="T27" fmla="*/ 5 h 27"/>
                <a:gd name="T28" fmla="*/ 22 w 54"/>
                <a:gd name="T29" fmla="*/ 2 h 27"/>
                <a:gd name="T30" fmla="*/ 13 w 54"/>
                <a:gd name="T31" fmla="*/ 0 h 27"/>
                <a:gd name="T32" fmla="*/ 13 w 54"/>
                <a:gd name="T33" fmla="*/ 0 h 27"/>
                <a:gd name="T34" fmla="*/ 4 w 54"/>
                <a:gd name="T35" fmla="*/ 2 h 27"/>
                <a:gd name="T36" fmla="*/ 2 w 54"/>
                <a:gd name="T37" fmla="*/ 5 h 27"/>
                <a:gd name="T38" fmla="*/ 0 w 54"/>
                <a:gd name="T39" fmla="*/ 9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20"/>
                  </a:lnTo>
                  <a:lnTo>
                    <a:pt x="22" y="25"/>
                  </a:lnTo>
                  <a:lnTo>
                    <a:pt x="31" y="27"/>
                  </a:lnTo>
                  <a:lnTo>
                    <a:pt x="42" y="27"/>
                  </a:lnTo>
                  <a:lnTo>
                    <a:pt x="49" y="27"/>
                  </a:lnTo>
                  <a:lnTo>
                    <a:pt x="54" y="23"/>
                  </a:lnTo>
                  <a:lnTo>
                    <a:pt x="54" y="20"/>
                  </a:lnTo>
                  <a:lnTo>
                    <a:pt x="49" y="14"/>
                  </a:lnTo>
                  <a:lnTo>
                    <a:pt x="42" y="9"/>
                  </a:lnTo>
                  <a:lnTo>
                    <a:pt x="33" y="5"/>
                  </a:lnTo>
                  <a:lnTo>
                    <a:pt x="22" y="2"/>
                  </a:lnTo>
                  <a:lnTo>
                    <a:pt x="13" y="0"/>
                  </a:lnTo>
                  <a:lnTo>
                    <a:pt x="4" y="2"/>
                  </a:lnTo>
                  <a:lnTo>
                    <a:pt x="2" y="5"/>
                  </a:lnTo>
                  <a:lnTo>
                    <a:pt x="0"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1" name="Freeform 1038">
              <a:extLst>
                <a:ext uri="{FF2B5EF4-FFF2-40B4-BE49-F238E27FC236}">
                  <a16:creationId xmlns:a16="http://schemas.microsoft.com/office/drawing/2014/main" xmlns="" id="{50A0AF34-E24C-8B48-99C4-15AEF8409F18}"/>
                </a:ext>
              </a:extLst>
            </p:cNvPr>
            <p:cNvSpPr>
              <a:spLocks/>
            </p:cNvSpPr>
            <p:nvPr/>
          </p:nvSpPr>
          <p:spPr bwMode="auto">
            <a:xfrm>
              <a:off x="4396" y="3451"/>
              <a:ext cx="54" cy="27"/>
            </a:xfrm>
            <a:custGeom>
              <a:avLst/>
              <a:gdLst>
                <a:gd name="T0" fmla="*/ 4 w 54"/>
                <a:gd name="T1" fmla="*/ 14 h 27"/>
                <a:gd name="T2" fmla="*/ 4 w 54"/>
                <a:gd name="T3" fmla="*/ 14 h 27"/>
                <a:gd name="T4" fmla="*/ 11 w 54"/>
                <a:gd name="T5" fmla="*/ 18 h 27"/>
                <a:gd name="T6" fmla="*/ 20 w 54"/>
                <a:gd name="T7" fmla="*/ 23 h 27"/>
                <a:gd name="T8" fmla="*/ 31 w 54"/>
                <a:gd name="T9" fmla="*/ 25 h 27"/>
                <a:gd name="T10" fmla="*/ 40 w 54"/>
                <a:gd name="T11" fmla="*/ 27 h 27"/>
                <a:gd name="T12" fmla="*/ 40 w 54"/>
                <a:gd name="T13" fmla="*/ 27 h 27"/>
                <a:gd name="T14" fmla="*/ 49 w 54"/>
                <a:gd name="T15" fmla="*/ 25 h 27"/>
                <a:gd name="T16" fmla="*/ 51 w 54"/>
                <a:gd name="T17" fmla="*/ 23 h 27"/>
                <a:gd name="T18" fmla="*/ 54 w 54"/>
                <a:gd name="T19" fmla="*/ 18 h 27"/>
                <a:gd name="T20" fmla="*/ 49 w 54"/>
                <a:gd name="T21" fmla="*/ 12 h 27"/>
                <a:gd name="T22" fmla="*/ 49 w 54"/>
                <a:gd name="T23" fmla="*/ 12 h 27"/>
                <a:gd name="T24" fmla="*/ 42 w 54"/>
                <a:gd name="T25" fmla="*/ 7 h 27"/>
                <a:gd name="T26" fmla="*/ 33 w 54"/>
                <a:gd name="T27" fmla="*/ 3 h 27"/>
                <a:gd name="T28" fmla="*/ 22 w 54"/>
                <a:gd name="T29" fmla="*/ 0 h 27"/>
                <a:gd name="T30" fmla="*/ 13 w 54"/>
                <a:gd name="T31" fmla="*/ 0 h 27"/>
                <a:gd name="T32" fmla="*/ 13 w 54"/>
                <a:gd name="T33" fmla="*/ 0 h 27"/>
                <a:gd name="T34" fmla="*/ 4 w 54"/>
                <a:gd name="T35" fmla="*/ 0 h 27"/>
                <a:gd name="T36" fmla="*/ 0 w 54"/>
                <a:gd name="T37" fmla="*/ 5 h 27"/>
                <a:gd name="T38" fmla="*/ 0 w 54"/>
                <a:gd name="T39" fmla="*/ 7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18"/>
                  </a:lnTo>
                  <a:lnTo>
                    <a:pt x="20" y="23"/>
                  </a:lnTo>
                  <a:lnTo>
                    <a:pt x="31" y="25"/>
                  </a:lnTo>
                  <a:lnTo>
                    <a:pt x="40" y="27"/>
                  </a:lnTo>
                  <a:lnTo>
                    <a:pt x="49" y="25"/>
                  </a:lnTo>
                  <a:lnTo>
                    <a:pt x="51" y="23"/>
                  </a:lnTo>
                  <a:lnTo>
                    <a:pt x="54" y="18"/>
                  </a:lnTo>
                  <a:lnTo>
                    <a:pt x="49" y="12"/>
                  </a:lnTo>
                  <a:lnTo>
                    <a:pt x="42" y="7"/>
                  </a:lnTo>
                  <a:lnTo>
                    <a:pt x="33" y="3"/>
                  </a:lnTo>
                  <a:lnTo>
                    <a:pt x="22" y="0"/>
                  </a:lnTo>
                  <a:lnTo>
                    <a:pt x="13" y="0"/>
                  </a:lnTo>
                  <a:lnTo>
                    <a:pt x="4" y="0"/>
                  </a:lnTo>
                  <a:lnTo>
                    <a:pt x="0" y="5"/>
                  </a:lnTo>
                  <a:lnTo>
                    <a:pt x="0" y="7"/>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2" name="Freeform 1039">
              <a:extLst>
                <a:ext uri="{FF2B5EF4-FFF2-40B4-BE49-F238E27FC236}">
                  <a16:creationId xmlns:a16="http://schemas.microsoft.com/office/drawing/2014/main" xmlns="" id="{546B753A-5CB4-C547-ACED-4ECD8DB48056}"/>
                </a:ext>
              </a:extLst>
            </p:cNvPr>
            <p:cNvSpPr>
              <a:spLocks/>
            </p:cNvSpPr>
            <p:nvPr/>
          </p:nvSpPr>
          <p:spPr bwMode="auto">
            <a:xfrm>
              <a:off x="4396" y="3451"/>
              <a:ext cx="54" cy="27"/>
            </a:xfrm>
            <a:custGeom>
              <a:avLst/>
              <a:gdLst>
                <a:gd name="T0" fmla="*/ 4 w 54"/>
                <a:gd name="T1" fmla="*/ 14 h 27"/>
                <a:gd name="T2" fmla="*/ 4 w 54"/>
                <a:gd name="T3" fmla="*/ 14 h 27"/>
                <a:gd name="T4" fmla="*/ 11 w 54"/>
                <a:gd name="T5" fmla="*/ 18 h 27"/>
                <a:gd name="T6" fmla="*/ 20 w 54"/>
                <a:gd name="T7" fmla="*/ 23 h 27"/>
                <a:gd name="T8" fmla="*/ 31 w 54"/>
                <a:gd name="T9" fmla="*/ 25 h 27"/>
                <a:gd name="T10" fmla="*/ 40 w 54"/>
                <a:gd name="T11" fmla="*/ 27 h 27"/>
                <a:gd name="T12" fmla="*/ 40 w 54"/>
                <a:gd name="T13" fmla="*/ 27 h 27"/>
                <a:gd name="T14" fmla="*/ 49 w 54"/>
                <a:gd name="T15" fmla="*/ 25 h 27"/>
                <a:gd name="T16" fmla="*/ 51 w 54"/>
                <a:gd name="T17" fmla="*/ 23 h 27"/>
                <a:gd name="T18" fmla="*/ 54 w 54"/>
                <a:gd name="T19" fmla="*/ 18 h 27"/>
                <a:gd name="T20" fmla="*/ 49 w 54"/>
                <a:gd name="T21" fmla="*/ 12 h 27"/>
                <a:gd name="T22" fmla="*/ 49 w 54"/>
                <a:gd name="T23" fmla="*/ 12 h 27"/>
                <a:gd name="T24" fmla="*/ 42 w 54"/>
                <a:gd name="T25" fmla="*/ 7 h 27"/>
                <a:gd name="T26" fmla="*/ 33 w 54"/>
                <a:gd name="T27" fmla="*/ 3 h 27"/>
                <a:gd name="T28" fmla="*/ 22 w 54"/>
                <a:gd name="T29" fmla="*/ 0 h 27"/>
                <a:gd name="T30" fmla="*/ 13 w 54"/>
                <a:gd name="T31" fmla="*/ 0 h 27"/>
                <a:gd name="T32" fmla="*/ 13 w 54"/>
                <a:gd name="T33" fmla="*/ 0 h 27"/>
                <a:gd name="T34" fmla="*/ 4 w 54"/>
                <a:gd name="T35" fmla="*/ 0 h 27"/>
                <a:gd name="T36" fmla="*/ 0 w 54"/>
                <a:gd name="T37" fmla="*/ 5 h 27"/>
                <a:gd name="T38" fmla="*/ 0 w 54"/>
                <a:gd name="T39" fmla="*/ 7 h 27"/>
                <a:gd name="T40" fmla="*/ 4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4"/>
                  </a:moveTo>
                  <a:lnTo>
                    <a:pt x="4" y="14"/>
                  </a:lnTo>
                  <a:lnTo>
                    <a:pt x="11" y="18"/>
                  </a:lnTo>
                  <a:lnTo>
                    <a:pt x="20" y="23"/>
                  </a:lnTo>
                  <a:lnTo>
                    <a:pt x="31" y="25"/>
                  </a:lnTo>
                  <a:lnTo>
                    <a:pt x="40" y="27"/>
                  </a:lnTo>
                  <a:lnTo>
                    <a:pt x="49" y="25"/>
                  </a:lnTo>
                  <a:lnTo>
                    <a:pt x="51" y="23"/>
                  </a:lnTo>
                  <a:lnTo>
                    <a:pt x="54" y="18"/>
                  </a:lnTo>
                  <a:lnTo>
                    <a:pt x="49" y="12"/>
                  </a:lnTo>
                  <a:lnTo>
                    <a:pt x="42" y="7"/>
                  </a:lnTo>
                  <a:lnTo>
                    <a:pt x="33" y="3"/>
                  </a:lnTo>
                  <a:lnTo>
                    <a:pt x="22" y="0"/>
                  </a:lnTo>
                  <a:lnTo>
                    <a:pt x="13" y="0"/>
                  </a:lnTo>
                  <a:lnTo>
                    <a:pt x="4" y="0"/>
                  </a:lnTo>
                  <a:lnTo>
                    <a:pt x="0" y="5"/>
                  </a:lnTo>
                  <a:lnTo>
                    <a:pt x="0" y="7"/>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3" name="Freeform 1040">
              <a:extLst>
                <a:ext uri="{FF2B5EF4-FFF2-40B4-BE49-F238E27FC236}">
                  <a16:creationId xmlns:a16="http://schemas.microsoft.com/office/drawing/2014/main" xmlns="" id="{69097688-A6F4-DE49-AAD1-DE7ECE1BF3D5}"/>
                </a:ext>
              </a:extLst>
            </p:cNvPr>
            <p:cNvSpPr>
              <a:spLocks/>
            </p:cNvSpPr>
            <p:nvPr/>
          </p:nvSpPr>
          <p:spPr bwMode="auto">
            <a:xfrm>
              <a:off x="4177" y="3454"/>
              <a:ext cx="50" cy="27"/>
            </a:xfrm>
            <a:custGeom>
              <a:avLst/>
              <a:gdLst>
                <a:gd name="T0" fmla="*/ 5 w 50"/>
                <a:gd name="T1" fmla="*/ 13 h 27"/>
                <a:gd name="T2" fmla="*/ 5 w 50"/>
                <a:gd name="T3" fmla="*/ 13 h 27"/>
                <a:gd name="T4" fmla="*/ 11 w 50"/>
                <a:gd name="T5" fmla="*/ 18 h 27"/>
                <a:gd name="T6" fmla="*/ 18 w 50"/>
                <a:gd name="T7" fmla="*/ 22 h 27"/>
                <a:gd name="T8" fmla="*/ 29 w 50"/>
                <a:gd name="T9" fmla="*/ 24 h 27"/>
                <a:gd name="T10" fmla="*/ 38 w 50"/>
                <a:gd name="T11" fmla="*/ 27 h 27"/>
                <a:gd name="T12" fmla="*/ 38 w 50"/>
                <a:gd name="T13" fmla="*/ 27 h 27"/>
                <a:gd name="T14" fmla="*/ 45 w 50"/>
                <a:gd name="T15" fmla="*/ 24 h 27"/>
                <a:gd name="T16" fmla="*/ 50 w 50"/>
                <a:gd name="T17" fmla="*/ 22 h 27"/>
                <a:gd name="T18" fmla="*/ 50 w 50"/>
                <a:gd name="T19" fmla="*/ 18 h 27"/>
                <a:gd name="T20" fmla="*/ 47 w 50"/>
                <a:gd name="T21" fmla="*/ 13 h 27"/>
                <a:gd name="T22" fmla="*/ 47 w 50"/>
                <a:gd name="T23" fmla="*/ 13 h 27"/>
                <a:gd name="T24" fmla="*/ 41 w 50"/>
                <a:gd name="T25" fmla="*/ 9 h 27"/>
                <a:gd name="T26" fmla="*/ 32 w 50"/>
                <a:gd name="T27" fmla="*/ 4 h 27"/>
                <a:gd name="T28" fmla="*/ 23 w 50"/>
                <a:gd name="T29" fmla="*/ 0 h 27"/>
                <a:gd name="T30" fmla="*/ 14 w 50"/>
                <a:gd name="T31" fmla="*/ 0 h 27"/>
                <a:gd name="T32" fmla="*/ 14 w 50"/>
                <a:gd name="T33" fmla="*/ 0 h 27"/>
                <a:gd name="T34" fmla="*/ 5 w 50"/>
                <a:gd name="T35" fmla="*/ 2 h 27"/>
                <a:gd name="T36" fmla="*/ 2 w 50"/>
                <a:gd name="T37" fmla="*/ 4 h 27"/>
                <a:gd name="T38" fmla="*/ 0 w 50"/>
                <a:gd name="T39" fmla="*/ 9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11" y="18"/>
                  </a:lnTo>
                  <a:lnTo>
                    <a:pt x="18" y="22"/>
                  </a:lnTo>
                  <a:lnTo>
                    <a:pt x="29" y="24"/>
                  </a:lnTo>
                  <a:lnTo>
                    <a:pt x="38" y="27"/>
                  </a:lnTo>
                  <a:lnTo>
                    <a:pt x="45" y="24"/>
                  </a:lnTo>
                  <a:lnTo>
                    <a:pt x="50" y="22"/>
                  </a:lnTo>
                  <a:lnTo>
                    <a:pt x="50" y="18"/>
                  </a:lnTo>
                  <a:lnTo>
                    <a:pt x="47" y="13"/>
                  </a:lnTo>
                  <a:lnTo>
                    <a:pt x="41" y="9"/>
                  </a:lnTo>
                  <a:lnTo>
                    <a:pt x="32" y="4"/>
                  </a:lnTo>
                  <a:lnTo>
                    <a:pt x="23" y="0"/>
                  </a:lnTo>
                  <a:lnTo>
                    <a:pt x="14" y="0"/>
                  </a:lnTo>
                  <a:lnTo>
                    <a:pt x="5" y="2"/>
                  </a:lnTo>
                  <a:lnTo>
                    <a:pt x="2" y="4"/>
                  </a:lnTo>
                  <a:lnTo>
                    <a:pt x="0"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4" name="Freeform 1041">
              <a:extLst>
                <a:ext uri="{FF2B5EF4-FFF2-40B4-BE49-F238E27FC236}">
                  <a16:creationId xmlns:a16="http://schemas.microsoft.com/office/drawing/2014/main" xmlns="" id="{B5A82F6C-93CA-564F-96A5-5E7CE1876170}"/>
                </a:ext>
              </a:extLst>
            </p:cNvPr>
            <p:cNvSpPr>
              <a:spLocks/>
            </p:cNvSpPr>
            <p:nvPr/>
          </p:nvSpPr>
          <p:spPr bwMode="auto">
            <a:xfrm>
              <a:off x="4177" y="3454"/>
              <a:ext cx="50" cy="27"/>
            </a:xfrm>
            <a:custGeom>
              <a:avLst/>
              <a:gdLst>
                <a:gd name="T0" fmla="*/ 5 w 50"/>
                <a:gd name="T1" fmla="*/ 13 h 27"/>
                <a:gd name="T2" fmla="*/ 5 w 50"/>
                <a:gd name="T3" fmla="*/ 13 h 27"/>
                <a:gd name="T4" fmla="*/ 11 w 50"/>
                <a:gd name="T5" fmla="*/ 18 h 27"/>
                <a:gd name="T6" fmla="*/ 18 w 50"/>
                <a:gd name="T7" fmla="*/ 22 h 27"/>
                <a:gd name="T8" fmla="*/ 29 w 50"/>
                <a:gd name="T9" fmla="*/ 24 h 27"/>
                <a:gd name="T10" fmla="*/ 38 w 50"/>
                <a:gd name="T11" fmla="*/ 27 h 27"/>
                <a:gd name="T12" fmla="*/ 38 w 50"/>
                <a:gd name="T13" fmla="*/ 27 h 27"/>
                <a:gd name="T14" fmla="*/ 45 w 50"/>
                <a:gd name="T15" fmla="*/ 24 h 27"/>
                <a:gd name="T16" fmla="*/ 50 w 50"/>
                <a:gd name="T17" fmla="*/ 22 h 27"/>
                <a:gd name="T18" fmla="*/ 50 w 50"/>
                <a:gd name="T19" fmla="*/ 18 h 27"/>
                <a:gd name="T20" fmla="*/ 47 w 50"/>
                <a:gd name="T21" fmla="*/ 13 h 27"/>
                <a:gd name="T22" fmla="*/ 47 w 50"/>
                <a:gd name="T23" fmla="*/ 13 h 27"/>
                <a:gd name="T24" fmla="*/ 41 w 50"/>
                <a:gd name="T25" fmla="*/ 9 h 27"/>
                <a:gd name="T26" fmla="*/ 32 w 50"/>
                <a:gd name="T27" fmla="*/ 4 h 27"/>
                <a:gd name="T28" fmla="*/ 23 w 50"/>
                <a:gd name="T29" fmla="*/ 0 h 27"/>
                <a:gd name="T30" fmla="*/ 14 w 50"/>
                <a:gd name="T31" fmla="*/ 0 h 27"/>
                <a:gd name="T32" fmla="*/ 14 w 50"/>
                <a:gd name="T33" fmla="*/ 0 h 27"/>
                <a:gd name="T34" fmla="*/ 5 w 50"/>
                <a:gd name="T35" fmla="*/ 2 h 27"/>
                <a:gd name="T36" fmla="*/ 2 w 50"/>
                <a:gd name="T37" fmla="*/ 4 h 27"/>
                <a:gd name="T38" fmla="*/ 0 w 50"/>
                <a:gd name="T39" fmla="*/ 9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11" y="18"/>
                  </a:lnTo>
                  <a:lnTo>
                    <a:pt x="18" y="22"/>
                  </a:lnTo>
                  <a:lnTo>
                    <a:pt x="29" y="24"/>
                  </a:lnTo>
                  <a:lnTo>
                    <a:pt x="38" y="27"/>
                  </a:lnTo>
                  <a:lnTo>
                    <a:pt x="45" y="24"/>
                  </a:lnTo>
                  <a:lnTo>
                    <a:pt x="50" y="22"/>
                  </a:lnTo>
                  <a:lnTo>
                    <a:pt x="50" y="18"/>
                  </a:lnTo>
                  <a:lnTo>
                    <a:pt x="47" y="13"/>
                  </a:lnTo>
                  <a:lnTo>
                    <a:pt x="41" y="9"/>
                  </a:lnTo>
                  <a:lnTo>
                    <a:pt x="32" y="4"/>
                  </a:lnTo>
                  <a:lnTo>
                    <a:pt x="23" y="0"/>
                  </a:lnTo>
                  <a:lnTo>
                    <a:pt x="14" y="0"/>
                  </a:lnTo>
                  <a:lnTo>
                    <a:pt x="5" y="2"/>
                  </a:lnTo>
                  <a:lnTo>
                    <a:pt x="2" y="4"/>
                  </a:lnTo>
                  <a:lnTo>
                    <a:pt x="0"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5" name="Freeform 1042">
              <a:extLst>
                <a:ext uri="{FF2B5EF4-FFF2-40B4-BE49-F238E27FC236}">
                  <a16:creationId xmlns:a16="http://schemas.microsoft.com/office/drawing/2014/main" xmlns="" id="{C84651C8-0120-AD45-9D19-877F583172A4}"/>
                </a:ext>
              </a:extLst>
            </p:cNvPr>
            <p:cNvSpPr>
              <a:spLocks/>
            </p:cNvSpPr>
            <p:nvPr/>
          </p:nvSpPr>
          <p:spPr bwMode="auto">
            <a:xfrm>
              <a:off x="4094" y="3456"/>
              <a:ext cx="47" cy="25"/>
            </a:xfrm>
            <a:custGeom>
              <a:avLst/>
              <a:gdLst>
                <a:gd name="T0" fmla="*/ 4 w 47"/>
                <a:gd name="T1" fmla="*/ 13 h 25"/>
                <a:gd name="T2" fmla="*/ 4 w 47"/>
                <a:gd name="T3" fmla="*/ 13 h 25"/>
                <a:gd name="T4" fmla="*/ 9 w 47"/>
                <a:gd name="T5" fmla="*/ 18 h 25"/>
                <a:gd name="T6" fmla="*/ 18 w 47"/>
                <a:gd name="T7" fmla="*/ 22 h 25"/>
                <a:gd name="T8" fmla="*/ 27 w 47"/>
                <a:gd name="T9" fmla="*/ 25 h 25"/>
                <a:gd name="T10" fmla="*/ 36 w 47"/>
                <a:gd name="T11" fmla="*/ 25 h 25"/>
                <a:gd name="T12" fmla="*/ 36 w 47"/>
                <a:gd name="T13" fmla="*/ 25 h 25"/>
                <a:gd name="T14" fmla="*/ 43 w 47"/>
                <a:gd name="T15" fmla="*/ 25 h 25"/>
                <a:gd name="T16" fmla="*/ 47 w 47"/>
                <a:gd name="T17" fmla="*/ 22 h 25"/>
                <a:gd name="T18" fmla="*/ 47 w 47"/>
                <a:gd name="T19" fmla="*/ 18 h 25"/>
                <a:gd name="T20" fmla="*/ 45 w 47"/>
                <a:gd name="T21" fmla="*/ 11 h 25"/>
                <a:gd name="T22" fmla="*/ 45 w 47"/>
                <a:gd name="T23" fmla="*/ 11 h 25"/>
                <a:gd name="T24" fmla="*/ 38 w 47"/>
                <a:gd name="T25" fmla="*/ 7 h 25"/>
                <a:gd name="T26" fmla="*/ 31 w 47"/>
                <a:gd name="T27" fmla="*/ 2 h 25"/>
                <a:gd name="T28" fmla="*/ 22 w 47"/>
                <a:gd name="T29" fmla="*/ 0 h 25"/>
                <a:gd name="T30" fmla="*/ 13 w 47"/>
                <a:gd name="T31" fmla="*/ 0 h 25"/>
                <a:gd name="T32" fmla="*/ 13 w 47"/>
                <a:gd name="T33" fmla="*/ 0 h 25"/>
                <a:gd name="T34" fmla="*/ 4 w 47"/>
                <a:gd name="T35" fmla="*/ 0 h 25"/>
                <a:gd name="T36" fmla="*/ 2 w 47"/>
                <a:gd name="T37" fmla="*/ 2 h 25"/>
                <a:gd name="T38" fmla="*/ 0 w 47"/>
                <a:gd name="T39" fmla="*/ 7 h 25"/>
                <a:gd name="T40" fmla="*/ 4 w 4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4" y="13"/>
                  </a:moveTo>
                  <a:lnTo>
                    <a:pt x="4" y="13"/>
                  </a:lnTo>
                  <a:lnTo>
                    <a:pt x="9" y="18"/>
                  </a:lnTo>
                  <a:lnTo>
                    <a:pt x="18" y="22"/>
                  </a:lnTo>
                  <a:lnTo>
                    <a:pt x="27" y="25"/>
                  </a:lnTo>
                  <a:lnTo>
                    <a:pt x="36" y="25"/>
                  </a:lnTo>
                  <a:lnTo>
                    <a:pt x="43" y="25"/>
                  </a:lnTo>
                  <a:lnTo>
                    <a:pt x="47" y="22"/>
                  </a:lnTo>
                  <a:lnTo>
                    <a:pt x="47" y="18"/>
                  </a:lnTo>
                  <a:lnTo>
                    <a:pt x="45" y="11"/>
                  </a:lnTo>
                  <a:lnTo>
                    <a:pt x="38" y="7"/>
                  </a:lnTo>
                  <a:lnTo>
                    <a:pt x="31" y="2"/>
                  </a:lnTo>
                  <a:lnTo>
                    <a:pt x="22" y="0"/>
                  </a:lnTo>
                  <a:lnTo>
                    <a:pt x="13" y="0"/>
                  </a:lnTo>
                  <a:lnTo>
                    <a:pt x="4" y="0"/>
                  </a:lnTo>
                  <a:lnTo>
                    <a:pt x="2" y="2"/>
                  </a:lnTo>
                  <a:lnTo>
                    <a:pt x="0" y="7"/>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6" name="Freeform 1043">
              <a:extLst>
                <a:ext uri="{FF2B5EF4-FFF2-40B4-BE49-F238E27FC236}">
                  <a16:creationId xmlns:a16="http://schemas.microsoft.com/office/drawing/2014/main" xmlns="" id="{AA49CA90-E159-5748-ACC7-E21546AF7FAF}"/>
                </a:ext>
              </a:extLst>
            </p:cNvPr>
            <p:cNvSpPr>
              <a:spLocks/>
            </p:cNvSpPr>
            <p:nvPr/>
          </p:nvSpPr>
          <p:spPr bwMode="auto">
            <a:xfrm>
              <a:off x="4094" y="3456"/>
              <a:ext cx="47" cy="25"/>
            </a:xfrm>
            <a:custGeom>
              <a:avLst/>
              <a:gdLst>
                <a:gd name="T0" fmla="*/ 4 w 47"/>
                <a:gd name="T1" fmla="*/ 13 h 25"/>
                <a:gd name="T2" fmla="*/ 4 w 47"/>
                <a:gd name="T3" fmla="*/ 13 h 25"/>
                <a:gd name="T4" fmla="*/ 9 w 47"/>
                <a:gd name="T5" fmla="*/ 18 h 25"/>
                <a:gd name="T6" fmla="*/ 18 w 47"/>
                <a:gd name="T7" fmla="*/ 22 h 25"/>
                <a:gd name="T8" fmla="*/ 27 w 47"/>
                <a:gd name="T9" fmla="*/ 25 h 25"/>
                <a:gd name="T10" fmla="*/ 36 w 47"/>
                <a:gd name="T11" fmla="*/ 25 h 25"/>
                <a:gd name="T12" fmla="*/ 36 w 47"/>
                <a:gd name="T13" fmla="*/ 25 h 25"/>
                <a:gd name="T14" fmla="*/ 43 w 47"/>
                <a:gd name="T15" fmla="*/ 25 h 25"/>
                <a:gd name="T16" fmla="*/ 47 w 47"/>
                <a:gd name="T17" fmla="*/ 22 h 25"/>
                <a:gd name="T18" fmla="*/ 47 w 47"/>
                <a:gd name="T19" fmla="*/ 18 h 25"/>
                <a:gd name="T20" fmla="*/ 45 w 47"/>
                <a:gd name="T21" fmla="*/ 11 h 25"/>
                <a:gd name="T22" fmla="*/ 45 w 47"/>
                <a:gd name="T23" fmla="*/ 11 h 25"/>
                <a:gd name="T24" fmla="*/ 38 w 47"/>
                <a:gd name="T25" fmla="*/ 7 h 25"/>
                <a:gd name="T26" fmla="*/ 31 w 47"/>
                <a:gd name="T27" fmla="*/ 2 h 25"/>
                <a:gd name="T28" fmla="*/ 22 w 47"/>
                <a:gd name="T29" fmla="*/ 0 h 25"/>
                <a:gd name="T30" fmla="*/ 13 w 47"/>
                <a:gd name="T31" fmla="*/ 0 h 25"/>
                <a:gd name="T32" fmla="*/ 13 w 47"/>
                <a:gd name="T33" fmla="*/ 0 h 25"/>
                <a:gd name="T34" fmla="*/ 4 w 47"/>
                <a:gd name="T35" fmla="*/ 0 h 25"/>
                <a:gd name="T36" fmla="*/ 2 w 47"/>
                <a:gd name="T37" fmla="*/ 2 h 25"/>
                <a:gd name="T38" fmla="*/ 0 w 47"/>
                <a:gd name="T39" fmla="*/ 7 h 25"/>
                <a:gd name="T40" fmla="*/ 4 w 4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4" y="13"/>
                  </a:moveTo>
                  <a:lnTo>
                    <a:pt x="4" y="13"/>
                  </a:lnTo>
                  <a:lnTo>
                    <a:pt x="9" y="18"/>
                  </a:lnTo>
                  <a:lnTo>
                    <a:pt x="18" y="22"/>
                  </a:lnTo>
                  <a:lnTo>
                    <a:pt x="27" y="25"/>
                  </a:lnTo>
                  <a:lnTo>
                    <a:pt x="36" y="25"/>
                  </a:lnTo>
                  <a:lnTo>
                    <a:pt x="43" y="25"/>
                  </a:lnTo>
                  <a:lnTo>
                    <a:pt x="47" y="22"/>
                  </a:lnTo>
                  <a:lnTo>
                    <a:pt x="47" y="18"/>
                  </a:lnTo>
                  <a:lnTo>
                    <a:pt x="45" y="11"/>
                  </a:lnTo>
                  <a:lnTo>
                    <a:pt x="38" y="7"/>
                  </a:lnTo>
                  <a:lnTo>
                    <a:pt x="31" y="2"/>
                  </a:lnTo>
                  <a:lnTo>
                    <a:pt x="22" y="0"/>
                  </a:lnTo>
                  <a:lnTo>
                    <a:pt x="13" y="0"/>
                  </a:lnTo>
                  <a:lnTo>
                    <a:pt x="4" y="0"/>
                  </a:lnTo>
                  <a:lnTo>
                    <a:pt x="2" y="2"/>
                  </a:lnTo>
                  <a:lnTo>
                    <a:pt x="0" y="7"/>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7" name="Freeform 1044">
              <a:extLst>
                <a:ext uri="{FF2B5EF4-FFF2-40B4-BE49-F238E27FC236}">
                  <a16:creationId xmlns:a16="http://schemas.microsoft.com/office/drawing/2014/main" xmlns="" id="{BE4E079E-4E5B-C24D-8815-28D38092145E}"/>
                </a:ext>
              </a:extLst>
            </p:cNvPr>
            <p:cNvSpPr>
              <a:spLocks/>
            </p:cNvSpPr>
            <p:nvPr/>
          </p:nvSpPr>
          <p:spPr bwMode="auto">
            <a:xfrm>
              <a:off x="3740" y="3460"/>
              <a:ext cx="43" cy="27"/>
            </a:xfrm>
            <a:custGeom>
              <a:avLst/>
              <a:gdLst>
                <a:gd name="T0" fmla="*/ 2 w 43"/>
                <a:gd name="T1" fmla="*/ 14 h 27"/>
                <a:gd name="T2" fmla="*/ 2 w 43"/>
                <a:gd name="T3" fmla="*/ 14 h 27"/>
                <a:gd name="T4" fmla="*/ 7 w 43"/>
                <a:gd name="T5" fmla="*/ 18 h 27"/>
                <a:gd name="T6" fmla="*/ 14 w 43"/>
                <a:gd name="T7" fmla="*/ 23 h 27"/>
                <a:gd name="T8" fmla="*/ 20 w 43"/>
                <a:gd name="T9" fmla="*/ 25 h 27"/>
                <a:gd name="T10" fmla="*/ 29 w 43"/>
                <a:gd name="T11" fmla="*/ 27 h 27"/>
                <a:gd name="T12" fmla="*/ 29 w 43"/>
                <a:gd name="T13" fmla="*/ 27 h 27"/>
                <a:gd name="T14" fmla="*/ 36 w 43"/>
                <a:gd name="T15" fmla="*/ 25 h 27"/>
                <a:gd name="T16" fmla="*/ 41 w 43"/>
                <a:gd name="T17" fmla="*/ 23 h 27"/>
                <a:gd name="T18" fmla="*/ 43 w 43"/>
                <a:gd name="T19" fmla="*/ 18 h 27"/>
                <a:gd name="T20" fmla="*/ 41 w 43"/>
                <a:gd name="T21" fmla="*/ 14 h 27"/>
                <a:gd name="T22" fmla="*/ 41 w 43"/>
                <a:gd name="T23" fmla="*/ 14 h 27"/>
                <a:gd name="T24" fmla="*/ 36 w 43"/>
                <a:gd name="T25" fmla="*/ 7 h 27"/>
                <a:gd name="T26" fmla="*/ 29 w 43"/>
                <a:gd name="T27" fmla="*/ 5 h 27"/>
                <a:gd name="T28" fmla="*/ 20 w 43"/>
                <a:gd name="T29" fmla="*/ 0 h 27"/>
                <a:gd name="T30" fmla="*/ 14 w 43"/>
                <a:gd name="T31" fmla="*/ 0 h 27"/>
                <a:gd name="T32" fmla="*/ 14 w 43"/>
                <a:gd name="T33" fmla="*/ 0 h 27"/>
                <a:gd name="T34" fmla="*/ 7 w 43"/>
                <a:gd name="T35" fmla="*/ 0 h 27"/>
                <a:gd name="T36" fmla="*/ 2 w 43"/>
                <a:gd name="T37" fmla="*/ 5 h 27"/>
                <a:gd name="T38" fmla="*/ 0 w 43"/>
                <a:gd name="T39" fmla="*/ 9 h 27"/>
                <a:gd name="T40" fmla="*/ 2 w 4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7">
                  <a:moveTo>
                    <a:pt x="2" y="14"/>
                  </a:moveTo>
                  <a:lnTo>
                    <a:pt x="2" y="14"/>
                  </a:lnTo>
                  <a:lnTo>
                    <a:pt x="7" y="18"/>
                  </a:lnTo>
                  <a:lnTo>
                    <a:pt x="14" y="23"/>
                  </a:lnTo>
                  <a:lnTo>
                    <a:pt x="20" y="25"/>
                  </a:lnTo>
                  <a:lnTo>
                    <a:pt x="29" y="27"/>
                  </a:lnTo>
                  <a:lnTo>
                    <a:pt x="36" y="25"/>
                  </a:lnTo>
                  <a:lnTo>
                    <a:pt x="41" y="23"/>
                  </a:lnTo>
                  <a:lnTo>
                    <a:pt x="43" y="18"/>
                  </a:lnTo>
                  <a:lnTo>
                    <a:pt x="41" y="14"/>
                  </a:lnTo>
                  <a:lnTo>
                    <a:pt x="36" y="7"/>
                  </a:lnTo>
                  <a:lnTo>
                    <a:pt x="29" y="5"/>
                  </a:lnTo>
                  <a:lnTo>
                    <a:pt x="20" y="0"/>
                  </a:lnTo>
                  <a:lnTo>
                    <a:pt x="14" y="0"/>
                  </a:lnTo>
                  <a:lnTo>
                    <a:pt x="7" y="0"/>
                  </a:lnTo>
                  <a:lnTo>
                    <a:pt x="2"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8" name="Freeform 1045">
              <a:extLst>
                <a:ext uri="{FF2B5EF4-FFF2-40B4-BE49-F238E27FC236}">
                  <a16:creationId xmlns:a16="http://schemas.microsoft.com/office/drawing/2014/main" xmlns="" id="{89570FE8-0A8A-1A48-B521-68E71C82C1CA}"/>
                </a:ext>
              </a:extLst>
            </p:cNvPr>
            <p:cNvSpPr>
              <a:spLocks/>
            </p:cNvSpPr>
            <p:nvPr/>
          </p:nvSpPr>
          <p:spPr bwMode="auto">
            <a:xfrm>
              <a:off x="3740" y="3460"/>
              <a:ext cx="43" cy="27"/>
            </a:xfrm>
            <a:custGeom>
              <a:avLst/>
              <a:gdLst>
                <a:gd name="T0" fmla="*/ 2 w 43"/>
                <a:gd name="T1" fmla="*/ 14 h 27"/>
                <a:gd name="T2" fmla="*/ 2 w 43"/>
                <a:gd name="T3" fmla="*/ 14 h 27"/>
                <a:gd name="T4" fmla="*/ 7 w 43"/>
                <a:gd name="T5" fmla="*/ 18 h 27"/>
                <a:gd name="T6" fmla="*/ 14 w 43"/>
                <a:gd name="T7" fmla="*/ 23 h 27"/>
                <a:gd name="T8" fmla="*/ 20 w 43"/>
                <a:gd name="T9" fmla="*/ 25 h 27"/>
                <a:gd name="T10" fmla="*/ 29 w 43"/>
                <a:gd name="T11" fmla="*/ 27 h 27"/>
                <a:gd name="T12" fmla="*/ 29 w 43"/>
                <a:gd name="T13" fmla="*/ 27 h 27"/>
                <a:gd name="T14" fmla="*/ 36 w 43"/>
                <a:gd name="T15" fmla="*/ 25 h 27"/>
                <a:gd name="T16" fmla="*/ 41 w 43"/>
                <a:gd name="T17" fmla="*/ 23 h 27"/>
                <a:gd name="T18" fmla="*/ 43 w 43"/>
                <a:gd name="T19" fmla="*/ 18 h 27"/>
                <a:gd name="T20" fmla="*/ 41 w 43"/>
                <a:gd name="T21" fmla="*/ 14 h 27"/>
                <a:gd name="T22" fmla="*/ 41 w 43"/>
                <a:gd name="T23" fmla="*/ 14 h 27"/>
                <a:gd name="T24" fmla="*/ 36 w 43"/>
                <a:gd name="T25" fmla="*/ 7 h 27"/>
                <a:gd name="T26" fmla="*/ 29 w 43"/>
                <a:gd name="T27" fmla="*/ 5 h 27"/>
                <a:gd name="T28" fmla="*/ 20 w 43"/>
                <a:gd name="T29" fmla="*/ 0 h 27"/>
                <a:gd name="T30" fmla="*/ 14 w 43"/>
                <a:gd name="T31" fmla="*/ 0 h 27"/>
                <a:gd name="T32" fmla="*/ 14 w 43"/>
                <a:gd name="T33" fmla="*/ 0 h 27"/>
                <a:gd name="T34" fmla="*/ 7 w 43"/>
                <a:gd name="T35" fmla="*/ 0 h 27"/>
                <a:gd name="T36" fmla="*/ 2 w 43"/>
                <a:gd name="T37" fmla="*/ 5 h 27"/>
                <a:gd name="T38" fmla="*/ 0 w 43"/>
                <a:gd name="T39" fmla="*/ 9 h 27"/>
                <a:gd name="T40" fmla="*/ 2 w 4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7">
                  <a:moveTo>
                    <a:pt x="2" y="14"/>
                  </a:moveTo>
                  <a:lnTo>
                    <a:pt x="2" y="14"/>
                  </a:lnTo>
                  <a:lnTo>
                    <a:pt x="7" y="18"/>
                  </a:lnTo>
                  <a:lnTo>
                    <a:pt x="14" y="23"/>
                  </a:lnTo>
                  <a:lnTo>
                    <a:pt x="20" y="25"/>
                  </a:lnTo>
                  <a:lnTo>
                    <a:pt x="29" y="27"/>
                  </a:lnTo>
                  <a:lnTo>
                    <a:pt x="36" y="25"/>
                  </a:lnTo>
                  <a:lnTo>
                    <a:pt x="41" y="23"/>
                  </a:lnTo>
                  <a:lnTo>
                    <a:pt x="43" y="18"/>
                  </a:lnTo>
                  <a:lnTo>
                    <a:pt x="41" y="14"/>
                  </a:lnTo>
                  <a:lnTo>
                    <a:pt x="36" y="7"/>
                  </a:lnTo>
                  <a:lnTo>
                    <a:pt x="29" y="5"/>
                  </a:lnTo>
                  <a:lnTo>
                    <a:pt x="20" y="0"/>
                  </a:lnTo>
                  <a:lnTo>
                    <a:pt x="14" y="0"/>
                  </a:lnTo>
                  <a:lnTo>
                    <a:pt x="7" y="0"/>
                  </a:lnTo>
                  <a:lnTo>
                    <a:pt x="2"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29" name="Freeform 1046">
              <a:extLst>
                <a:ext uri="{FF2B5EF4-FFF2-40B4-BE49-F238E27FC236}">
                  <a16:creationId xmlns:a16="http://schemas.microsoft.com/office/drawing/2014/main" xmlns="" id="{2182B295-EC9E-064C-9B8A-4F82459D0E39}"/>
                </a:ext>
              </a:extLst>
            </p:cNvPr>
            <p:cNvSpPr>
              <a:spLocks/>
            </p:cNvSpPr>
            <p:nvPr/>
          </p:nvSpPr>
          <p:spPr bwMode="auto">
            <a:xfrm>
              <a:off x="3450" y="3465"/>
              <a:ext cx="36" cy="27"/>
            </a:xfrm>
            <a:custGeom>
              <a:avLst/>
              <a:gdLst>
                <a:gd name="T0" fmla="*/ 0 w 36"/>
                <a:gd name="T1" fmla="*/ 13 h 27"/>
                <a:gd name="T2" fmla="*/ 0 w 36"/>
                <a:gd name="T3" fmla="*/ 13 h 27"/>
                <a:gd name="T4" fmla="*/ 4 w 36"/>
                <a:gd name="T5" fmla="*/ 18 h 27"/>
                <a:gd name="T6" fmla="*/ 9 w 36"/>
                <a:gd name="T7" fmla="*/ 22 h 27"/>
                <a:gd name="T8" fmla="*/ 15 w 36"/>
                <a:gd name="T9" fmla="*/ 25 h 27"/>
                <a:gd name="T10" fmla="*/ 22 w 36"/>
                <a:gd name="T11" fmla="*/ 27 h 27"/>
                <a:gd name="T12" fmla="*/ 22 w 36"/>
                <a:gd name="T13" fmla="*/ 27 h 27"/>
                <a:gd name="T14" fmla="*/ 29 w 36"/>
                <a:gd name="T15" fmla="*/ 25 h 27"/>
                <a:gd name="T16" fmla="*/ 33 w 36"/>
                <a:gd name="T17" fmla="*/ 22 h 27"/>
                <a:gd name="T18" fmla="*/ 36 w 36"/>
                <a:gd name="T19" fmla="*/ 18 h 27"/>
                <a:gd name="T20" fmla="*/ 36 w 36"/>
                <a:gd name="T21" fmla="*/ 13 h 27"/>
                <a:gd name="T22" fmla="*/ 36 w 36"/>
                <a:gd name="T23" fmla="*/ 13 h 27"/>
                <a:gd name="T24" fmla="*/ 33 w 36"/>
                <a:gd name="T25" fmla="*/ 7 h 27"/>
                <a:gd name="T26" fmla="*/ 27 w 36"/>
                <a:gd name="T27" fmla="*/ 4 h 27"/>
                <a:gd name="T28" fmla="*/ 20 w 36"/>
                <a:gd name="T29" fmla="*/ 0 h 27"/>
                <a:gd name="T30" fmla="*/ 13 w 36"/>
                <a:gd name="T31" fmla="*/ 0 h 27"/>
                <a:gd name="T32" fmla="*/ 13 w 36"/>
                <a:gd name="T33" fmla="*/ 0 h 27"/>
                <a:gd name="T34" fmla="*/ 6 w 36"/>
                <a:gd name="T35" fmla="*/ 0 h 27"/>
                <a:gd name="T36" fmla="*/ 2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4" y="18"/>
                  </a:lnTo>
                  <a:lnTo>
                    <a:pt x="9" y="22"/>
                  </a:lnTo>
                  <a:lnTo>
                    <a:pt x="15" y="25"/>
                  </a:lnTo>
                  <a:lnTo>
                    <a:pt x="22" y="27"/>
                  </a:lnTo>
                  <a:lnTo>
                    <a:pt x="29" y="25"/>
                  </a:lnTo>
                  <a:lnTo>
                    <a:pt x="33" y="22"/>
                  </a:lnTo>
                  <a:lnTo>
                    <a:pt x="36" y="18"/>
                  </a:lnTo>
                  <a:lnTo>
                    <a:pt x="36" y="13"/>
                  </a:lnTo>
                  <a:lnTo>
                    <a:pt x="33" y="7"/>
                  </a:lnTo>
                  <a:lnTo>
                    <a:pt x="27" y="4"/>
                  </a:lnTo>
                  <a:lnTo>
                    <a:pt x="20" y="0"/>
                  </a:lnTo>
                  <a:lnTo>
                    <a:pt x="13" y="0"/>
                  </a:lnTo>
                  <a:lnTo>
                    <a:pt x="6" y="0"/>
                  </a:lnTo>
                  <a:lnTo>
                    <a:pt x="2"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0" name="Freeform 1047">
              <a:extLst>
                <a:ext uri="{FF2B5EF4-FFF2-40B4-BE49-F238E27FC236}">
                  <a16:creationId xmlns:a16="http://schemas.microsoft.com/office/drawing/2014/main" xmlns="" id="{0D420C5C-6EA3-3246-B670-BD83B26A02D1}"/>
                </a:ext>
              </a:extLst>
            </p:cNvPr>
            <p:cNvSpPr>
              <a:spLocks/>
            </p:cNvSpPr>
            <p:nvPr/>
          </p:nvSpPr>
          <p:spPr bwMode="auto">
            <a:xfrm>
              <a:off x="3450" y="3465"/>
              <a:ext cx="36" cy="27"/>
            </a:xfrm>
            <a:custGeom>
              <a:avLst/>
              <a:gdLst>
                <a:gd name="T0" fmla="*/ 0 w 36"/>
                <a:gd name="T1" fmla="*/ 13 h 27"/>
                <a:gd name="T2" fmla="*/ 0 w 36"/>
                <a:gd name="T3" fmla="*/ 13 h 27"/>
                <a:gd name="T4" fmla="*/ 4 w 36"/>
                <a:gd name="T5" fmla="*/ 18 h 27"/>
                <a:gd name="T6" fmla="*/ 9 w 36"/>
                <a:gd name="T7" fmla="*/ 22 h 27"/>
                <a:gd name="T8" fmla="*/ 15 w 36"/>
                <a:gd name="T9" fmla="*/ 25 h 27"/>
                <a:gd name="T10" fmla="*/ 22 w 36"/>
                <a:gd name="T11" fmla="*/ 27 h 27"/>
                <a:gd name="T12" fmla="*/ 22 w 36"/>
                <a:gd name="T13" fmla="*/ 27 h 27"/>
                <a:gd name="T14" fmla="*/ 29 w 36"/>
                <a:gd name="T15" fmla="*/ 25 h 27"/>
                <a:gd name="T16" fmla="*/ 33 w 36"/>
                <a:gd name="T17" fmla="*/ 22 h 27"/>
                <a:gd name="T18" fmla="*/ 36 w 36"/>
                <a:gd name="T19" fmla="*/ 18 h 27"/>
                <a:gd name="T20" fmla="*/ 36 w 36"/>
                <a:gd name="T21" fmla="*/ 13 h 27"/>
                <a:gd name="T22" fmla="*/ 36 w 36"/>
                <a:gd name="T23" fmla="*/ 13 h 27"/>
                <a:gd name="T24" fmla="*/ 33 w 36"/>
                <a:gd name="T25" fmla="*/ 7 h 27"/>
                <a:gd name="T26" fmla="*/ 27 w 36"/>
                <a:gd name="T27" fmla="*/ 4 h 27"/>
                <a:gd name="T28" fmla="*/ 20 w 36"/>
                <a:gd name="T29" fmla="*/ 0 h 27"/>
                <a:gd name="T30" fmla="*/ 13 w 36"/>
                <a:gd name="T31" fmla="*/ 0 h 27"/>
                <a:gd name="T32" fmla="*/ 13 w 36"/>
                <a:gd name="T33" fmla="*/ 0 h 27"/>
                <a:gd name="T34" fmla="*/ 6 w 36"/>
                <a:gd name="T35" fmla="*/ 0 h 27"/>
                <a:gd name="T36" fmla="*/ 2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4" y="18"/>
                  </a:lnTo>
                  <a:lnTo>
                    <a:pt x="9" y="22"/>
                  </a:lnTo>
                  <a:lnTo>
                    <a:pt x="15" y="25"/>
                  </a:lnTo>
                  <a:lnTo>
                    <a:pt x="22" y="27"/>
                  </a:lnTo>
                  <a:lnTo>
                    <a:pt x="29" y="25"/>
                  </a:lnTo>
                  <a:lnTo>
                    <a:pt x="33" y="22"/>
                  </a:lnTo>
                  <a:lnTo>
                    <a:pt x="36" y="18"/>
                  </a:lnTo>
                  <a:lnTo>
                    <a:pt x="36" y="13"/>
                  </a:lnTo>
                  <a:lnTo>
                    <a:pt x="33" y="7"/>
                  </a:lnTo>
                  <a:lnTo>
                    <a:pt x="27" y="4"/>
                  </a:lnTo>
                  <a:lnTo>
                    <a:pt x="20" y="0"/>
                  </a:lnTo>
                  <a:lnTo>
                    <a:pt x="13" y="0"/>
                  </a:lnTo>
                  <a:lnTo>
                    <a:pt x="6" y="0"/>
                  </a:lnTo>
                  <a:lnTo>
                    <a:pt x="2"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1" name="Freeform 1048">
              <a:extLst>
                <a:ext uri="{FF2B5EF4-FFF2-40B4-BE49-F238E27FC236}">
                  <a16:creationId xmlns:a16="http://schemas.microsoft.com/office/drawing/2014/main" xmlns="" id="{A10BDB42-81E9-F74D-BA6E-15D1D4598455}"/>
                </a:ext>
              </a:extLst>
            </p:cNvPr>
            <p:cNvSpPr>
              <a:spLocks/>
            </p:cNvSpPr>
            <p:nvPr/>
          </p:nvSpPr>
          <p:spPr bwMode="auto">
            <a:xfrm>
              <a:off x="3414" y="3465"/>
              <a:ext cx="36" cy="27"/>
            </a:xfrm>
            <a:custGeom>
              <a:avLst/>
              <a:gdLst>
                <a:gd name="T0" fmla="*/ 0 w 36"/>
                <a:gd name="T1" fmla="*/ 13 h 27"/>
                <a:gd name="T2" fmla="*/ 0 w 36"/>
                <a:gd name="T3" fmla="*/ 13 h 27"/>
                <a:gd name="T4" fmla="*/ 4 w 36"/>
                <a:gd name="T5" fmla="*/ 20 h 27"/>
                <a:gd name="T6" fmla="*/ 9 w 36"/>
                <a:gd name="T7" fmla="*/ 22 h 27"/>
                <a:gd name="T8" fmla="*/ 15 w 36"/>
                <a:gd name="T9" fmla="*/ 27 h 27"/>
                <a:gd name="T10" fmla="*/ 22 w 36"/>
                <a:gd name="T11" fmla="*/ 27 h 27"/>
                <a:gd name="T12" fmla="*/ 22 w 36"/>
                <a:gd name="T13" fmla="*/ 27 h 27"/>
                <a:gd name="T14" fmla="*/ 29 w 36"/>
                <a:gd name="T15" fmla="*/ 27 h 27"/>
                <a:gd name="T16" fmla="*/ 33 w 36"/>
                <a:gd name="T17" fmla="*/ 22 h 27"/>
                <a:gd name="T18" fmla="*/ 36 w 36"/>
                <a:gd name="T19" fmla="*/ 18 h 27"/>
                <a:gd name="T20" fmla="*/ 36 w 36"/>
                <a:gd name="T21" fmla="*/ 13 h 27"/>
                <a:gd name="T22" fmla="*/ 36 w 36"/>
                <a:gd name="T23" fmla="*/ 13 h 27"/>
                <a:gd name="T24" fmla="*/ 33 w 36"/>
                <a:gd name="T25" fmla="*/ 9 h 27"/>
                <a:gd name="T26" fmla="*/ 29 w 36"/>
                <a:gd name="T27" fmla="*/ 4 h 27"/>
                <a:gd name="T28" fmla="*/ 22 w 36"/>
                <a:gd name="T29" fmla="*/ 2 h 27"/>
                <a:gd name="T30" fmla="*/ 15 w 36"/>
                <a:gd name="T31" fmla="*/ 0 h 27"/>
                <a:gd name="T32" fmla="*/ 15 w 36"/>
                <a:gd name="T33" fmla="*/ 0 h 27"/>
                <a:gd name="T34" fmla="*/ 9 w 36"/>
                <a:gd name="T35" fmla="*/ 2 h 27"/>
                <a:gd name="T36" fmla="*/ 4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4" y="20"/>
                  </a:lnTo>
                  <a:lnTo>
                    <a:pt x="9" y="22"/>
                  </a:lnTo>
                  <a:lnTo>
                    <a:pt x="15" y="27"/>
                  </a:lnTo>
                  <a:lnTo>
                    <a:pt x="22" y="27"/>
                  </a:lnTo>
                  <a:lnTo>
                    <a:pt x="29" y="27"/>
                  </a:lnTo>
                  <a:lnTo>
                    <a:pt x="33" y="22"/>
                  </a:lnTo>
                  <a:lnTo>
                    <a:pt x="36" y="18"/>
                  </a:lnTo>
                  <a:lnTo>
                    <a:pt x="36" y="13"/>
                  </a:lnTo>
                  <a:lnTo>
                    <a:pt x="33" y="9"/>
                  </a:lnTo>
                  <a:lnTo>
                    <a:pt x="29" y="4"/>
                  </a:lnTo>
                  <a:lnTo>
                    <a:pt x="22" y="2"/>
                  </a:lnTo>
                  <a:lnTo>
                    <a:pt x="15" y="0"/>
                  </a:lnTo>
                  <a:lnTo>
                    <a:pt x="9" y="2"/>
                  </a:lnTo>
                  <a:lnTo>
                    <a:pt x="4"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2" name="Freeform 1049">
              <a:extLst>
                <a:ext uri="{FF2B5EF4-FFF2-40B4-BE49-F238E27FC236}">
                  <a16:creationId xmlns:a16="http://schemas.microsoft.com/office/drawing/2014/main" xmlns="" id="{C68A5902-8403-EC45-9A3E-8CF11E298BFA}"/>
                </a:ext>
              </a:extLst>
            </p:cNvPr>
            <p:cNvSpPr>
              <a:spLocks/>
            </p:cNvSpPr>
            <p:nvPr/>
          </p:nvSpPr>
          <p:spPr bwMode="auto">
            <a:xfrm>
              <a:off x="3414" y="3465"/>
              <a:ext cx="36" cy="27"/>
            </a:xfrm>
            <a:custGeom>
              <a:avLst/>
              <a:gdLst>
                <a:gd name="T0" fmla="*/ 0 w 36"/>
                <a:gd name="T1" fmla="*/ 13 h 27"/>
                <a:gd name="T2" fmla="*/ 0 w 36"/>
                <a:gd name="T3" fmla="*/ 13 h 27"/>
                <a:gd name="T4" fmla="*/ 4 w 36"/>
                <a:gd name="T5" fmla="*/ 20 h 27"/>
                <a:gd name="T6" fmla="*/ 9 w 36"/>
                <a:gd name="T7" fmla="*/ 22 h 27"/>
                <a:gd name="T8" fmla="*/ 15 w 36"/>
                <a:gd name="T9" fmla="*/ 27 h 27"/>
                <a:gd name="T10" fmla="*/ 22 w 36"/>
                <a:gd name="T11" fmla="*/ 27 h 27"/>
                <a:gd name="T12" fmla="*/ 22 w 36"/>
                <a:gd name="T13" fmla="*/ 27 h 27"/>
                <a:gd name="T14" fmla="*/ 29 w 36"/>
                <a:gd name="T15" fmla="*/ 27 h 27"/>
                <a:gd name="T16" fmla="*/ 33 w 36"/>
                <a:gd name="T17" fmla="*/ 22 h 27"/>
                <a:gd name="T18" fmla="*/ 36 w 36"/>
                <a:gd name="T19" fmla="*/ 18 h 27"/>
                <a:gd name="T20" fmla="*/ 36 w 36"/>
                <a:gd name="T21" fmla="*/ 13 h 27"/>
                <a:gd name="T22" fmla="*/ 36 w 36"/>
                <a:gd name="T23" fmla="*/ 13 h 27"/>
                <a:gd name="T24" fmla="*/ 33 w 36"/>
                <a:gd name="T25" fmla="*/ 9 h 27"/>
                <a:gd name="T26" fmla="*/ 29 w 36"/>
                <a:gd name="T27" fmla="*/ 4 h 27"/>
                <a:gd name="T28" fmla="*/ 22 w 36"/>
                <a:gd name="T29" fmla="*/ 2 h 27"/>
                <a:gd name="T30" fmla="*/ 15 w 36"/>
                <a:gd name="T31" fmla="*/ 0 h 27"/>
                <a:gd name="T32" fmla="*/ 15 w 36"/>
                <a:gd name="T33" fmla="*/ 0 h 27"/>
                <a:gd name="T34" fmla="*/ 9 w 36"/>
                <a:gd name="T35" fmla="*/ 2 h 27"/>
                <a:gd name="T36" fmla="*/ 4 w 36"/>
                <a:gd name="T37" fmla="*/ 4 h 27"/>
                <a:gd name="T38" fmla="*/ 0 w 36"/>
                <a:gd name="T39" fmla="*/ 9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4" y="20"/>
                  </a:lnTo>
                  <a:lnTo>
                    <a:pt x="9" y="22"/>
                  </a:lnTo>
                  <a:lnTo>
                    <a:pt x="15" y="27"/>
                  </a:lnTo>
                  <a:lnTo>
                    <a:pt x="22" y="27"/>
                  </a:lnTo>
                  <a:lnTo>
                    <a:pt x="29" y="27"/>
                  </a:lnTo>
                  <a:lnTo>
                    <a:pt x="33" y="22"/>
                  </a:lnTo>
                  <a:lnTo>
                    <a:pt x="36" y="18"/>
                  </a:lnTo>
                  <a:lnTo>
                    <a:pt x="36" y="13"/>
                  </a:lnTo>
                  <a:lnTo>
                    <a:pt x="33" y="9"/>
                  </a:lnTo>
                  <a:lnTo>
                    <a:pt x="29" y="4"/>
                  </a:lnTo>
                  <a:lnTo>
                    <a:pt x="22" y="2"/>
                  </a:lnTo>
                  <a:lnTo>
                    <a:pt x="15" y="0"/>
                  </a:lnTo>
                  <a:lnTo>
                    <a:pt x="9" y="2"/>
                  </a:lnTo>
                  <a:lnTo>
                    <a:pt x="4"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3" name="Freeform 1050">
              <a:extLst>
                <a:ext uri="{FF2B5EF4-FFF2-40B4-BE49-F238E27FC236}">
                  <a16:creationId xmlns:a16="http://schemas.microsoft.com/office/drawing/2014/main" xmlns="" id="{5C37A274-D3B3-5148-BEA5-12E2000DC7A4}"/>
                </a:ext>
              </a:extLst>
            </p:cNvPr>
            <p:cNvSpPr>
              <a:spLocks/>
            </p:cNvSpPr>
            <p:nvPr/>
          </p:nvSpPr>
          <p:spPr bwMode="auto">
            <a:xfrm>
              <a:off x="3380" y="3465"/>
              <a:ext cx="34" cy="27"/>
            </a:xfrm>
            <a:custGeom>
              <a:avLst/>
              <a:gdLst>
                <a:gd name="T0" fmla="*/ 0 w 34"/>
                <a:gd name="T1" fmla="*/ 13 h 27"/>
                <a:gd name="T2" fmla="*/ 0 w 34"/>
                <a:gd name="T3" fmla="*/ 13 h 27"/>
                <a:gd name="T4" fmla="*/ 2 w 34"/>
                <a:gd name="T5" fmla="*/ 20 h 27"/>
                <a:gd name="T6" fmla="*/ 7 w 34"/>
                <a:gd name="T7" fmla="*/ 25 h 27"/>
                <a:gd name="T8" fmla="*/ 13 w 34"/>
                <a:gd name="T9" fmla="*/ 27 h 27"/>
                <a:gd name="T10" fmla="*/ 20 w 34"/>
                <a:gd name="T11" fmla="*/ 27 h 27"/>
                <a:gd name="T12" fmla="*/ 20 w 34"/>
                <a:gd name="T13" fmla="*/ 27 h 27"/>
                <a:gd name="T14" fmla="*/ 27 w 34"/>
                <a:gd name="T15" fmla="*/ 27 h 27"/>
                <a:gd name="T16" fmla="*/ 31 w 34"/>
                <a:gd name="T17" fmla="*/ 22 h 27"/>
                <a:gd name="T18" fmla="*/ 34 w 34"/>
                <a:gd name="T19" fmla="*/ 20 h 27"/>
                <a:gd name="T20" fmla="*/ 34 w 34"/>
                <a:gd name="T21" fmla="*/ 13 h 27"/>
                <a:gd name="T22" fmla="*/ 34 w 34"/>
                <a:gd name="T23" fmla="*/ 13 h 27"/>
                <a:gd name="T24" fmla="*/ 31 w 34"/>
                <a:gd name="T25" fmla="*/ 9 h 27"/>
                <a:gd name="T26" fmla="*/ 27 w 34"/>
                <a:gd name="T27" fmla="*/ 4 h 27"/>
                <a:gd name="T28" fmla="*/ 20 w 34"/>
                <a:gd name="T29" fmla="*/ 2 h 27"/>
                <a:gd name="T30" fmla="*/ 13 w 34"/>
                <a:gd name="T31" fmla="*/ 0 h 27"/>
                <a:gd name="T32" fmla="*/ 13 w 34"/>
                <a:gd name="T33" fmla="*/ 0 h 27"/>
                <a:gd name="T34" fmla="*/ 7 w 34"/>
                <a:gd name="T35" fmla="*/ 2 h 27"/>
                <a:gd name="T36" fmla="*/ 2 w 34"/>
                <a:gd name="T37" fmla="*/ 4 h 27"/>
                <a:gd name="T38" fmla="*/ 0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2" y="20"/>
                  </a:lnTo>
                  <a:lnTo>
                    <a:pt x="7" y="25"/>
                  </a:lnTo>
                  <a:lnTo>
                    <a:pt x="13" y="27"/>
                  </a:lnTo>
                  <a:lnTo>
                    <a:pt x="20" y="27"/>
                  </a:lnTo>
                  <a:lnTo>
                    <a:pt x="27" y="27"/>
                  </a:lnTo>
                  <a:lnTo>
                    <a:pt x="31" y="22"/>
                  </a:lnTo>
                  <a:lnTo>
                    <a:pt x="34" y="20"/>
                  </a:lnTo>
                  <a:lnTo>
                    <a:pt x="34" y="13"/>
                  </a:lnTo>
                  <a:lnTo>
                    <a:pt x="31" y="9"/>
                  </a:lnTo>
                  <a:lnTo>
                    <a:pt x="27" y="4"/>
                  </a:lnTo>
                  <a:lnTo>
                    <a:pt x="20" y="2"/>
                  </a:lnTo>
                  <a:lnTo>
                    <a:pt x="13" y="0"/>
                  </a:lnTo>
                  <a:lnTo>
                    <a:pt x="7" y="2"/>
                  </a:lnTo>
                  <a:lnTo>
                    <a:pt x="2"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4" name="Freeform 1051">
              <a:extLst>
                <a:ext uri="{FF2B5EF4-FFF2-40B4-BE49-F238E27FC236}">
                  <a16:creationId xmlns:a16="http://schemas.microsoft.com/office/drawing/2014/main" xmlns="" id="{3D7BFBDE-AA24-774F-8A10-0309954137CB}"/>
                </a:ext>
              </a:extLst>
            </p:cNvPr>
            <p:cNvSpPr>
              <a:spLocks/>
            </p:cNvSpPr>
            <p:nvPr/>
          </p:nvSpPr>
          <p:spPr bwMode="auto">
            <a:xfrm>
              <a:off x="3380" y="3465"/>
              <a:ext cx="34" cy="27"/>
            </a:xfrm>
            <a:custGeom>
              <a:avLst/>
              <a:gdLst>
                <a:gd name="T0" fmla="*/ 0 w 34"/>
                <a:gd name="T1" fmla="*/ 13 h 27"/>
                <a:gd name="T2" fmla="*/ 0 w 34"/>
                <a:gd name="T3" fmla="*/ 13 h 27"/>
                <a:gd name="T4" fmla="*/ 2 w 34"/>
                <a:gd name="T5" fmla="*/ 20 h 27"/>
                <a:gd name="T6" fmla="*/ 7 w 34"/>
                <a:gd name="T7" fmla="*/ 25 h 27"/>
                <a:gd name="T8" fmla="*/ 13 w 34"/>
                <a:gd name="T9" fmla="*/ 27 h 27"/>
                <a:gd name="T10" fmla="*/ 20 w 34"/>
                <a:gd name="T11" fmla="*/ 27 h 27"/>
                <a:gd name="T12" fmla="*/ 20 w 34"/>
                <a:gd name="T13" fmla="*/ 27 h 27"/>
                <a:gd name="T14" fmla="*/ 27 w 34"/>
                <a:gd name="T15" fmla="*/ 27 h 27"/>
                <a:gd name="T16" fmla="*/ 31 w 34"/>
                <a:gd name="T17" fmla="*/ 22 h 27"/>
                <a:gd name="T18" fmla="*/ 34 w 34"/>
                <a:gd name="T19" fmla="*/ 20 h 27"/>
                <a:gd name="T20" fmla="*/ 34 w 34"/>
                <a:gd name="T21" fmla="*/ 13 h 27"/>
                <a:gd name="T22" fmla="*/ 34 w 34"/>
                <a:gd name="T23" fmla="*/ 13 h 27"/>
                <a:gd name="T24" fmla="*/ 31 w 34"/>
                <a:gd name="T25" fmla="*/ 9 h 27"/>
                <a:gd name="T26" fmla="*/ 27 w 34"/>
                <a:gd name="T27" fmla="*/ 4 h 27"/>
                <a:gd name="T28" fmla="*/ 20 w 34"/>
                <a:gd name="T29" fmla="*/ 2 h 27"/>
                <a:gd name="T30" fmla="*/ 13 w 34"/>
                <a:gd name="T31" fmla="*/ 0 h 27"/>
                <a:gd name="T32" fmla="*/ 13 w 34"/>
                <a:gd name="T33" fmla="*/ 0 h 27"/>
                <a:gd name="T34" fmla="*/ 7 w 34"/>
                <a:gd name="T35" fmla="*/ 2 h 27"/>
                <a:gd name="T36" fmla="*/ 2 w 34"/>
                <a:gd name="T37" fmla="*/ 4 h 27"/>
                <a:gd name="T38" fmla="*/ 0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2" y="20"/>
                  </a:lnTo>
                  <a:lnTo>
                    <a:pt x="7" y="25"/>
                  </a:lnTo>
                  <a:lnTo>
                    <a:pt x="13" y="27"/>
                  </a:lnTo>
                  <a:lnTo>
                    <a:pt x="20" y="27"/>
                  </a:lnTo>
                  <a:lnTo>
                    <a:pt x="27" y="27"/>
                  </a:lnTo>
                  <a:lnTo>
                    <a:pt x="31" y="22"/>
                  </a:lnTo>
                  <a:lnTo>
                    <a:pt x="34" y="20"/>
                  </a:lnTo>
                  <a:lnTo>
                    <a:pt x="34" y="13"/>
                  </a:lnTo>
                  <a:lnTo>
                    <a:pt x="31" y="9"/>
                  </a:lnTo>
                  <a:lnTo>
                    <a:pt x="27" y="4"/>
                  </a:lnTo>
                  <a:lnTo>
                    <a:pt x="20" y="2"/>
                  </a:lnTo>
                  <a:lnTo>
                    <a:pt x="13" y="0"/>
                  </a:lnTo>
                  <a:lnTo>
                    <a:pt x="7" y="2"/>
                  </a:lnTo>
                  <a:lnTo>
                    <a:pt x="2"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5" name="Freeform 1052">
              <a:extLst>
                <a:ext uri="{FF2B5EF4-FFF2-40B4-BE49-F238E27FC236}">
                  <a16:creationId xmlns:a16="http://schemas.microsoft.com/office/drawing/2014/main" xmlns="" id="{72A30D4A-96DC-C949-881D-26551F9030A0}"/>
                </a:ext>
              </a:extLst>
            </p:cNvPr>
            <p:cNvSpPr>
              <a:spLocks/>
            </p:cNvSpPr>
            <p:nvPr/>
          </p:nvSpPr>
          <p:spPr bwMode="auto">
            <a:xfrm>
              <a:off x="3344" y="3467"/>
              <a:ext cx="36" cy="27"/>
            </a:xfrm>
            <a:custGeom>
              <a:avLst/>
              <a:gdLst>
                <a:gd name="T0" fmla="*/ 0 w 36"/>
                <a:gd name="T1" fmla="*/ 14 h 27"/>
                <a:gd name="T2" fmla="*/ 0 w 36"/>
                <a:gd name="T3" fmla="*/ 14 h 27"/>
                <a:gd name="T4" fmla="*/ 2 w 36"/>
                <a:gd name="T5" fmla="*/ 18 h 27"/>
                <a:gd name="T6" fmla="*/ 7 w 36"/>
                <a:gd name="T7" fmla="*/ 23 h 27"/>
                <a:gd name="T8" fmla="*/ 13 w 36"/>
                <a:gd name="T9" fmla="*/ 25 h 27"/>
                <a:gd name="T10" fmla="*/ 20 w 36"/>
                <a:gd name="T11" fmla="*/ 27 h 27"/>
                <a:gd name="T12" fmla="*/ 20 w 36"/>
                <a:gd name="T13" fmla="*/ 27 h 27"/>
                <a:gd name="T14" fmla="*/ 27 w 36"/>
                <a:gd name="T15" fmla="*/ 25 h 27"/>
                <a:gd name="T16" fmla="*/ 31 w 36"/>
                <a:gd name="T17" fmla="*/ 23 h 27"/>
                <a:gd name="T18" fmla="*/ 36 w 36"/>
                <a:gd name="T19" fmla="*/ 18 h 27"/>
                <a:gd name="T20" fmla="*/ 36 w 36"/>
                <a:gd name="T21" fmla="*/ 11 h 27"/>
                <a:gd name="T22" fmla="*/ 36 w 36"/>
                <a:gd name="T23" fmla="*/ 11 h 27"/>
                <a:gd name="T24" fmla="*/ 34 w 36"/>
                <a:gd name="T25" fmla="*/ 7 h 27"/>
                <a:gd name="T26" fmla="*/ 29 w 36"/>
                <a:gd name="T27" fmla="*/ 2 h 27"/>
                <a:gd name="T28" fmla="*/ 22 w 36"/>
                <a:gd name="T29" fmla="*/ 0 h 27"/>
                <a:gd name="T30" fmla="*/ 16 w 36"/>
                <a:gd name="T31" fmla="*/ 0 h 27"/>
                <a:gd name="T32" fmla="*/ 16 w 36"/>
                <a:gd name="T33" fmla="*/ 0 h 27"/>
                <a:gd name="T34" fmla="*/ 9 w 36"/>
                <a:gd name="T35" fmla="*/ 0 h 27"/>
                <a:gd name="T36" fmla="*/ 4 w 36"/>
                <a:gd name="T37" fmla="*/ 5 h 27"/>
                <a:gd name="T38" fmla="*/ 0 w 36"/>
                <a:gd name="T39" fmla="*/ 7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18"/>
                  </a:lnTo>
                  <a:lnTo>
                    <a:pt x="7" y="23"/>
                  </a:lnTo>
                  <a:lnTo>
                    <a:pt x="13" y="25"/>
                  </a:lnTo>
                  <a:lnTo>
                    <a:pt x="20" y="27"/>
                  </a:lnTo>
                  <a:lnTo>
                    <a:pt x="27" y="25"/>
                  </a:lnTo>
                  <a:lnTo>
                    <a:pt x="31" y="23"/>
                  </a:lnTo>
                  <a:lnTo>
                    <a:pt x="36" y="18"/>
                  </a:lnTo>
                  <a:lnTo>
                    <a:pt x="36" y="11"/>
                  </a:lnTo>
                  <a:lnTo>
                    <a:pt x="34" y="7"/>
                  </a:lnTo>
                  <a:lnTo>
                    <a:pt x="29" y="2"/>
                  </a:lnTo>
                  <a:lnTo>
                    <a:pt x="22" y="0"/>
                  </a:lnTo>
                  <a:lnTo>
                    <a:pt x="16" y="0"/>
                  </a:lnTo>
                  <a:lnTo>
                    <a:pt x="9" y="0"/>
                  </a:lnTo>
                  <a:lnTo>
                    <a:pt x="4" y="5"/>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6" name="Freeform 1053">
              <a:extLst>
                <a:ext uri="{FF2B5EF4-FFF2-40B4-BE49-F238E27FC236}">
                  <a16:creationId xmlns:a16="http://schemas.microsoft.com/office/drawing/2014/main" xmlns="" id="{7CE29DDB-CB98-0848-B534-1DA0E1B6ABAC}"/>
                </a:ext>
              </a:extLst>
            </p:cNvPr>
            <p:cNvSpPr>
              <a:spLocks/>
            </p:cNvSpPr>
            <p:nvPr/>
          </p:nvSpPr>
          <p:spPr bwMode="auto">
            <a:xfrm>
              <a:off x="3344" y="3467"/>
              <a:ext cx="36" cy="27"/>
            </a:xfrm>
            <a:custGeom>
              <a:avLst/>
              <a:gdLst>
                <a:gd name="T0" fmla="*/ 0 w 36"/>
                <a:gd name="T1" fmla="*/ 14 h 27"/>
                <a:gd name="T2" fmla="*/ 0 w 36"/>
                <a:gd name="T3" fmla="*/ 14 h 27"/>
                <a:gd name="T4" fmla="*/ 2 w 36"/>
                <a:gd name="T5" fmla="*/ 18 h 27"/>
                <a:gd name="T6" fmla="*/ 7 w 36"/>
                <a:gd name="T7" fmla="*/ 23 h 27"/>
                <a:gd name="T8" fmla="*/ 13 w 36"/>
                <a:gd name="T9" fmla="*/ 25 h 27"/>
                <a:gd name="T10" fmla="*/ 20 w 36"/>
                <a:gd name="T11" fmla="*/ 27 h 27"/>
                <a:gd name="T12" fmla="*/ 20 w 36"/>
                <a:gd name="T13" fmla="*/ 27 h 27"/>
                <a:gd name="T14" fmla="*/ 27 w 36"/>
                <a:gd name="T15" fmla="*/ 25 h 27"/>
                <a:gd name="T16" fmla="*/ 31 w 36"/>
                <a:gd name="T17" fmla="*/ 23 h 27"/>
                <a:gd name="T18" fmla="*/ 36 w 36"/>
                <a:gd name="T19" fmla="*/ 18 h 27"/>
                <a:gd name="T20" fmla="*/ 36 w 36"/>
                <a:gd name="T21" fmla="*/ 11 h 27"/>
                <a:gd name="T22" fmla="*/ 36 w 36"/>
                <a:gd name="T23" fmla="*/ 11 h 27"/>
                <a:gd name="T24" fmla="*/ 34 w 36"/>
                <a:gd name="T25" fmla="*/ 7 h 27"/>
                <a:gd name="T26" fmla="*/ 29 w 36"/>
                <a:gd name="T27" fmla="*/ 2 h 27"/>
                <a:gd name="T28" fmla="*/ 22 w 36"/>
                <a:gd name="T29" fmla="*/ 0 h 27"/>
                <a:gd name="T30" fmla="*/ 16 w 36"/>
                <a:gd name="T31" fmla="*/ 0 h 27"/>
                <a:gd name="T32" fmla="*/ 16 w 36"/>
                <a:gd name="T33" fmla="*/ 0 h 27"/>
                <a:gd name="T34" fmla="*/ 9 w 36"/>
                <a:gd name="T35" fmla="*/ 0 h 27"/>
                <a:gd name="T36" fmla="*/ 4 w 36"/>
                <a:gd name="T37" fmla="*/ 5 h 27"/>
                <a:gd name="T38" fmla="*/ 0 w 36"/>
                <a:gd name="T39" fmla="*/ 7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18"/>
                  </a:lnTo>
                  <a:lnTo>
                    <a:pt x="7" y="23"/>
                  </a:lnTo>
                  <a:lnTo>
                    <a:pt x="13" y="25"/>
                  </a:lnTo>
                  <a:lnTo>
                    <a:pt x="20" y="27"/>
                  </a:lnTo>
                  <a:lnTo>
                    <a:pt x="27" y="25"/>
                  </a:lnTo>
                  <a:lnTo>
                    <a:pt x="31" y="23"/>
                  </a:lnTo>
                  <a:lnTo>
                    <a:pt x="36" y="18"/>
                  </a:lnTo>
                  <a:lnTo>
                    <a:pt x="36" y="11"/>
                  </a:lnTo>
                  <a:lnTo>
                    <a:pt x="34" y="7"/>
                  </a:lnTo>
                  <a:lnTo>
                    <a:pt x="29" y="2"/>
                  </a:lnTo>
                  <a:lnTo>
                    <a:pt x="22" y="0"/>
                  </a:lnTo>
                  <a:lnTo>
                    <a:pt x="16" y="0"/>
                  </a:lnTo>
                  <a:lnTo>
                    <a:pt x="9" y="0"/>
                  </a:lnTo>
                  <a:lnTo>
                    <a:pt x="4" y="5"/>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7" name="Freeform 1054">
              <a:extLst>
                <a:ext uri="{FF2B5EF4-FFF2-40B4-BE49-F238E27FC236}">
                  <a16:creationId xmlns:a16="http://schemas.microsoft.com/office/drawing/2014/main" xmlns="" id="{57DF1ABD-C837-414C-BB6F-80063C9D62C2}"/>
                </a:ext>
              </a:extLst>
            </p:cNvPr>
            <p:cNvSpPr>
              <a:spLocks/>
            </p:cNvSpPr>
            <p:nvPr/>
          </p:nvSpPr>
          <p:spPr bwMode="auto">
            <a:xfrm>
              <a:off x="3310" y="3467"/>
              <a:ext cx="34" cy="27"/>
            </a:xfrm>
            <a:custGeom>
              <a:avLst/>
              <a:gdLst>
                <a:gd name="T0" fmla="*/ 0 w 34"/>
                <a:gd name="T1" fmla="*/ 14 h 27"/>
                <a:gd name="T2" fmla="*/ 0 w 34"/>
                <a:gd name="T3" fmla="*/ 14 h 27"/>
                <a:gd name="T4" fmla="*/ 0 w 34"/>
                <a:gd name="T5" fmla="*/ 18 h 27"/>
                <a:gd name="T6" fmla="*/ 5 w 34"/>
                <a:gd name="T7" fmla="*/ 23 h 27"/>
                <a:gd name="T8" fmla="*/ 11 w 34"/>
                <a:gd name="T9" fmla="*/ 25 h 27"/>
                <a:gd name="T10" fmla="*/ 18 w 34"/>
                <a:gd name="T11" fmla="*/ 27 h 27"/>
                <a:gd name="T12" fmla="*/ 18 w 34"/>
                <a:gd name="T13" fmla="*/ 27 h 27"/>
                <a:gd name="T14" fmla="*/ 25 w 34"/>
                <a:gd name="T15" fmla="*/ 25 h 27"/>
                <a:gd name="T16" fmla="*/ 29 w 34"/>
                <a:gd name="T17" fmla="*/ 23 h 27"/>
                <a:gd name="T18" fmla="*/ 34 w 34"/>
                <a:gd name="T19" fmla="*/ 18 h 27"/>
                <a:gd name="T20" fmla="*/ 34 w 34"/>
                <a:gd name="T21" fmla="*/ 14 h 27"/>
                <a:gd name="T22" fmla="*/ 34 w 34"/>
                <a:gd name="T23" fmla="*/ 14 h 27"/>
                <a:gd name="T24" fmla="*/ 32 w 34"/>
                <a:gd name="T25" fmla="*/ 7 h 27"/>
                <a:gd name="T26" fmla="*/ 27 w 34"/>
                <a:gd name="T27" fmla="*/ 5 h 27"/>
                <a:gd name="T28" fmla="*/ 20 w 34"/>
                <a:gd name="T29" fmla="*/ 0 h 27"/>
                <a:gd name="T30" fmla="*/ 14 w 34"/>
                <a:gd name="T31" fmla="*/ 0 h 27"/>
                <a:gd name="T32" fmla="*/ 14 w 34"/>
                <a:gd name="T33" fmla="*/ 0 h 27"/>
                <a:gd name="T34" fmla="*/ 7 w 34"/>
                <a:gd name="T35" fmla="*/ 0 h 27"/>
                <a:gd name="T36" fmla="*/ 2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5" y="23"/>
                  </a:lnTo>
                  <a:lnTo>
                    <a:pt x="11" y="25"/>
                  </a:lnTo>
                  <a:lnTo>
                    <a:pt x="18" y="27"/>
                  </a:lnTo>
                  <a:lnTo>
                    <a:pt x="25" y="25"/>
                  </a:lnTo>
                  <a:lnTo>
                    <a:pt x="29" y="23"/>
                  </a:lnTo>
                  <a:lnTo>
                    <a:pt x="34" y="18"/>
                  </a:lnTo>
                  <a:lnTo>
                    <a:pt x="34" y="14"/>
                  </a:lnTo>
                  <a:lnTo>
                    <a:pt x="32" y="7"/>
                  </a:lnTo>
                  <a:lnTo>
                    <a:pt x="27" y="5"/>
                  </a:lnTo>
                  <a:lnTo>
                    <a:pt x="20" y="0"/>
                  </a:lnTo>
                  <a:lnTo>
                    <a:pt x="14" y="0"/>
                  </a:lnTo>
                  <a:lnTo>
                    <a:pt x="7" y="0"/>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8" name="Freeform 1055">
              <a:extLst>
                <a:ext uri="{FF2B5EF4-FFF2-40B4-BE49-F238E27FC236}">
                  <a16:creationId xmlns:a16="http://schemas.microsoft.com/office/drawing/2014/main" xmlns="" id="{75354FE3-AC00-9643-A58F-A59D627780ED}"/>
                </a:ext>
              </a:extLst>
            </p:cNvPr>
            <p:cNvSpPr>
              <a:spLocks/>
            </p:cNvSpPr>
            <p:nvPr/>
          </p:nvSpPr>
          <p:spPr bwMode="auto">
            <a:xfrm>
              <a:off x="3310" y="3467"/>
              <a:ext cx="34" cy="27"/>
            </a:xfrm>
            <a:custGeom>
              <a:avLst/>
              <a:gdLst>
                <a:gd name="T0" fmla="*/ 0 w 34"/>
                <a:gd name="T1" fmla="*/ 14 h 27"/>
                <a:gd name="T2" fmla="*/ 0 w 34"/>
                <a:gd name="T3" fmla="*/ 14 h 27"/>
                <a:gd name="T4" fmla="*/ 0 w 34"/>
                <a:gd name="T5" fmla="*/ 18 h 27"/>
                <a:gd name="T6" fmla="*/ 5 w 34"/>
                <a:gd name="T7" fmla="*/ 23 h 27"/>
                <a:gd name="T8" fmla="*/ 11 w 34"/>
                <a:gd name="T9" fmla="*/ 25 h 27"/>
                <a:gd name="T10" fmla="*/ 18 w 34"/>
                <a:gd name="T11" fmla="*/ 27 h 27"/>
                <a:gd name="T12" fmla="*/ 18 w 34"/>
                <a:gd name="T13" fmla="*/ 27 h 27"/>
                <a:gd name="T14" fmla="*/ 25 w 34"/>
                <a:gd name="T15" fmla="*/ 25 h 27"/>
                <a:gd name="T16" fmla="*/ 29 w 34"/>
                <a:gd name="T17" fmla="*/ 23 h 27"/>
                <a:gd name="T18" fmla="*/ 34 w 34"/>
                <a:gd name="T19" fmla="*/ 18 h 27"/>
                <a:gd name="T20" fmla="*/ 34 w 34"/>
                <a:gd name="T21" fmla="*/ 14 h 27"/>
                <a:gd name="T22" fmla="*/ 34 w 34"/>
                <a:gd name="T23" fmla="*/ 14 h 27"/>
                <a:gd name="T24" fmla="*/ 32 w 34"/>
                <a:gd name="T25" fmla="*/ 7 h 27"/>
                <a:gd name="T26" fmla="*/ 27 w 34"/>
                <a:gd name="T27" fmla="*/ 5 h 27"/>
                <a:gd name="T28" fmla="*/ 20 w 34"/>
                <a:gd name="T29" fmla="*/ 0 h 27"/>
                <a:gd name="T30" fmla="*/ 14 w 34"/>
                <a:gd name="T31" fmla="*/ 0 h 27"/>
                <a:gd name="T32" fmla="*/ 14 w 34"/>
                <a:gd name="T33" fmla="*/ 0 h 27"/>
                <a:gd name="T34" fmla="*/ 7 w 34"/>
                <a:gd name="T35" fmla="*/ 0 h 27"/>
                <a:gd name="T36" fmla="*/ 2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5" y="23"/>
                  </a:lnTo>
                  <a:lnTo>
                    <a:pt x="11" y="25"/>
                  </a:lnTo>
                  <a:lnTo>
                    <a:pt x="18" y="27"/>
                  </a:lnTo>
                  <a:lnTo>
                    <a:pt x="25" y="25"/>
                  </a:lnTo>
                  <a:lnTo>
                    <a:pt x="29" y="23"/>
                  </a:lnTo>
                  <a:lnTo>
                    <a:pt x="34" y="18"/>
                  </a:lnTo>
                  <a:lnTo>
                    <a:pt x="34" y="14"/>
                  </a:lnTo>
                  <a:lnTo>
                    <a:pt x="32" y="7"/>
                  </a:lnTo>
                  <a:lnTo>
                    <a:pt x="27" y="5"/>
                  </a:lnTo>
                  <a:lnTo>
                    <a:pt x="20" y="0"/>
                  </a:lnTo>
                  <a:lnTo>
                    <a:pt x="14" y="0"/>
                  </a:lnTo>
                  <a:lnTo>
                    <a:pt x="7" y="0"/>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39" name="Freeform 1056">
              <a:extLst>
                <a:ext uri="{FF2B5EF4-FFF2-40B4-BE49-F238E27FC236}">
                  <a16:creationId xmlns:a16="http://schemas.microsoft.com/office/drawing/2014/main" xmlns="" id="{76B1FF92-61B7-6440-AF93-7BFCAA569A8B}"/>
                </a:ext>
              </a:extLst>
            </p:cNvPr>
            <p:cNvSpPr>
              <a:spLocks/>
            </p:cNvSpPr>
            <p:nvPr/>
          </p:nvSpPr>
          <p:spPr bwMode="auto">
            <a:xfrm>
              <a:off x="3274" y="3467"/>
              <a:ext cx="34" cy="27"/>
            </a:xfrm>
            <a:custGeom>
              <a:avLst/>
              <a:gdLst>
                <a:gd name="T0" fmla="*/ 0 w 34"/>
                <a:gd name="T1" fmla="*/ 14 h 27"/>
                <a:gd name="T2" fmla="*/ 0 w 34"/>
                <a:gd name="T3" fmla="*/ 14 h 27"/>
                <a:gd name="T4" fmla="*/ 2 w 34"/>
                <a:gd name="T5" fmla="*/ 20 h 27"/>
                <a:gd name="T6" fmla="*/ 7 w 34"/>
                <a:gd name="T7" fmla="*/ 23 h 27"/>
                <a:gd name="T8" fmla="*/ 11 w 34"/>
                <a:gd name="T9" fmla="*/ 27 h 27"/>
                <a:gd name="T10" fmla="*/ 18 w 34"/>
                <a:gd name="T11" fmla="*/ 27 h 27"/>
                <a:gd name="T12" fmla="*/ 18 w 34"/>
                <a:gd name="T13" fmla="*/ 27 h 27"/>
                <a:gd name="T14" fmla="*/ 25 w 34"/>
                <a:gd name="T15" fmla="*/ 27 h 27"/>
                <a:gd name="T16" fmla="*/ 31 w 34"/>
                <a:gd name="T17" fmla="*/ 23 h 27"/>
                <a:gd name="T18" fmla="*/ 34 w 34"/>
                <a:gd name="T19" fmla="*/ 18 h 27"/>
                <a:gd name="T20" fmla="*/ 34 w 34"/>
                <a:gd name="T21" fmla="*/ 14 h 27"/>
                <a:gd name="T22" fmla="*/ 34 w 34"/>
                <a:gd name="T23" fmla="*/ 14 h 27"/>
                <a:gd name="T24" fmla="*/ 34 w 34"/>
                <a:gd name="T25" fmla="*/ 9 h 27"/>
                <a:gd name="T26" fmla="*/ 29 w 34"/>
                <a:gd name="T27" fmla="*/ 5 h 27"/>
                <a:gd name="T28" fmla="*/ 22 w 34"/>
                <a:gd name="T29" fmla="*/ 2 h 27"/>
                <a:gd name="T30" fmla="*/ 16 w 34"/>
                <a:gd name="T31" fmla="*/ 0 h 27"/>
                <a:gd name="T32" fmla="*/ 16 w 34"/>
                <a:gd name="T33" fmla="*/ 0 h 27"/>
                <a:gd name="T34" fmla="*/ 9 w 34"/>
                <a:gd name="T35" fmla="*/ 2 h 27"/>
                <a:gd name="T36" fmla="*/ 4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2" y="20"/>
                  </a:lnTo>
                  <a:lnTo>
                    <a:pt x="7" y="23"/>
                  </a:lnTo>
                  <a:lnTo>
                    <a:pt x="11" y="27"/>
                  </a:lnTo>
                  <a:lnTo>
                    <a:pt x="18" y="27"/>
                  </a:lnTo>
                  <a:lnTo>
                    <a:pt x="25" y="27"/>
                  </a:lnTo>
                  <a:lnTo>
                    <a:pt x="31" y="23"/>
                  </a:lnTo>
                  <a:lnTo>
                    <a:pt x="34" y="18"/>
                  </a:lnTo>
                  <a:lnTo>
                    <a:pt x="34" y="14"/>
                  </a:lnTo>
                  <a:lnTo>
                    <a:pt x="34" y="9"/>
                  </a:lnTo>
                  <a:lnTo>
                    <a:pt x="29" y="5"/>
                  </a:lnTo>
                  <a:lnTo>
                    <a:pt x="22" y="2"/>
                  </a:lnTo>
                  <a:lnTo>
                    <a:pt x="16" y="0"/>
                  </a:lnTo>
                  <a:lnTo>
                    <a:pt x="9" y="2"/>
                  </a:lnTo>
                  <a:lnTo>
                    <a:pt x="4"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0" name="Freeform 1057">
              <a:extLst>
                <a:ext uri="{FF2B5EF4-FFF2-40B4-BE49-F238E27FC236}">
                  <a16:creationId xmlns:a16="http://schemas.microsoft.com/office/drawing/2014/main" xmlns="" id="{B88A1E9A-0A00-7D49-90DA-9D802F513231}"/>
                </a:ext>
              </a:extLst>
            </p:cNvPr>
            <p:cNvSpPr>
              <a:spLocks/>
            </p:cNvSpPr>
            <p:nvPr/>
          </p:nvSpPr>
          <p:spPr bwMode="auto">
            <a:xfrm>
              <a:off x="3274" y="3467"/>
              <a:ext cx="34" cy="27"/>
            </a:xfrm>
            <a:custGeom>
              <a:avLst/>
              <a:gdLst>
                <a:gd name="T0" fmla="*/ 0 w 34"/>
                <a:gd name="T1" fmla="*/ 14 h 27"/>
                <a:gd name="T2" fmla="*/ 0 w 34"/>
                <a:gd name="T3" fmla="*/ 14 h 27"/>
                <a:gd name="T4" fmla="*/ 2 w 34"/>
                <a:gd name="T5" fmla="*/ 20 h 27"/>
                <a:gd name="T6" fmla="*/ 7 w 34"/>
                <a:gd name="T7" fmla="*/ 23 h 27"/>
                <a:gd name="T8" fmla="*/ 11 w 34"/>
                <a:gd name="T9" fmla="*/ 27 h 27"/>
                <a:gd name="T10" fmla="*/ 18 w 34"/>
                <a:gd name="T11" fmla="*/ 27 h 27"/>
                <a:gd name="T12" fmla="*/ 18 w 34"/>
                <a:gd name="T13" fmla="*/ 27 h 27"/>
                <a:gd name="T14" fmla="*/ 25 w 34"/>
                <a:gd name="T15" fmla="*/ 27 h 27"/>
                <a:gd name="T16" fmla="*/ 31 w 34"/>
                <a:gd name="T17" fmla="*/ 23 h 27"/>
                <a:gd name="T18" fmla="*/ 34 w 34"/>
                <a:gd name="T19" fmla="*/ 18 h 27"/>
                <a:gd name="T20" fmla="*/ 34 w 34"/>
                <a:gd name="T21" fmla="*/ 14 h 27"/>
                <a:gd name="T22" fmla="*/ 34 w 34"/>
                <a:gd name="T23" fmla="*/ 14 h 27"/>
                <a:gd name="T24" fmla="*/ 34 w 34"/>
                <a:gd name="T25" fmla="*/ 9 h 27"/>
                <a:gd name="T26" fmla="*/ 29 w 34"/>
                <a:gd name="T27" fmla="*/ 5 h 27"/>
                <a:gd name="T28" fmla="*/ 22 w 34"/>
                <a:gd name="T29" fmla="*/ 2 h 27"/>
                <a:gd name="T30" fmla="*/ 16 w 34"/>
                <a:gd name="T31" fmla="*/ 0 h 27"/>
                <a:gd name="T32" fmla="*/ 16 w 34"/>
                <a:gd name="T33" fmla="*/ 0 h 27"/>
                <a:gd name="T34" fmla="*/ 9 w 34"/>
                <a:gd name="T35" fmla="*/ 2 h 27"/>
                <a:gd name="T36" fmla="*/ 4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2" y="20"/>
                  </a:lnTo>
                  <a:lnTo>
                    <a:pt x="7" y="23"/>
                  </a:lnTo>
                  <a:lnTo>
                    <a:pt x="11" y="27"/>
                  </a:lnTo>
                  <a:lnTo>
                    <a:pt x="18" y="27"/>
                  </a:lnTo>
                  <a:lnTo>
                    <a:pt x="25" y="27"/>
                  </a:lnTo>
                  <a:lnTo>
                    <a:pt x="31" y="23"/>
                  </a:lnTo>
                  <a:lnTo>
                    <a:pt x="34" y="18"/>
                  </a:lnTo>
                  <a:lnTo>
                    <a:pt x="34" y="14"/>
                  </a:lnTo>
                  <a:lnTo>
                    <a:pt x="34" y="9"/>
                  </a:lnTo>
                  <a:lnTo>
                    <a:pt x="29" y="5"/>
                  </a:lnTo>
                  <a:lnTo>
                    <a:pt x="22" y="2"/>
                  </a:lnTo>
                  <a:lnTo>
                    <a:pt x="16" y="0"/>
                  </a:lnTo>
                  <a:lnTo>
                    <a:pt x="9" y="2"/>
                  </a:lnTo>
                  <a:lnTo>
                    <a:pt x="4"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1" name="Freeform 1058">
              <a:extLst>
                <a:ext uri="{FF2B5EF4-FFF2-40B4-BE49-F238E27FC236}">
                  <a16:creationId xmlns:a16="http://schemas.microsoft.com/office/drawing/2014/main" xmlns="" id="{53D1E770-BD98-374D-88E8-CBF5E3D7B714}"/>
                </a:ext>
              </a:extLst>
            </p:cNvPr>
            <p:cNvSpPr>
              <a:spLocks/>
            </p:cNvSpPr>
            <p:nvPr/>
          </p:nvSpPr>
          <p:spPr bwMode="auto">
            <a:xfrm>
              <a:off x="3238" y="3467"/>
              <a:ext cx="36" cy="27"/>
            </a:xfrm>
            <a:custGeom>
              <a:avLst/>
              <a:gdLst>
                <a:gd name="T0" fmla="*/ 0 w 36"/>
                <a:gd name="T1" fmla="*/ 14 h 27"/>
                <a:gd name="T2" fmla="*/ 0 w 36"/>
                <a:gd name="T3" fmla="*/ 14 h 27"/>
                <a:gd name="T4" fmla="*/ 2 w 36"/>
                <a:gd name="T5" fmla="*/ 20 h 27"/>
                <a:gd name="T6" fmla="*/ 7 w 36"/>
                <a:gd name="T7" fmla="*/ 25 h 27"/>
                <a:gd name="T8" fmla="*/ 13 w 36"/>
                <a:gd name="T9" fmla="*/ 27 h 27"/>
                <a:gd name="T10" fmla="*/ 20 w 36"/>
                <a:gd name="T11" fmla="*/ 27 h 27"/>
                <a:gd name="T12" fmla="*/ 20 w 36"/>
                <a:gd name="T13" fmla="*/ 27 h 27"/>
                <a:gd name="T14" fmla="*/ 27 w 36"/>
                <a:gd name="T15" fmla="*/ 27 h 27"/>
                <a:gd name="T16" fmla="*/ 31 w 36"/>
                <a:gd name="T17" fmla="*/ 23 h 27"/>
                <a:gd name="T18" fmla="*/ 36 w 36"/>
                <a:gd name="T19" fmla="*/ 20 h 27"/>
                <a:gd name="T20" fmla="*/ 36 w 36"/>
                <a:gd name="T21" fmla="*/ 14 h 27"/>
                <a:gd name="T22" fmla="*/ 36 w 36"/>
                <a:gd name="T23" fmla="*/ 14 h 27"/>
                <a:gd name="T24" fmla="*/ 34 w 36"/>
                <a:gd name="T25" fmla="*/ 9 h 27"/>
                <a:gd name="T26" fmla="*/ 29 w 36"/>
                <a:gd name="T27" fmla="*/ 5 h 27"/>
                <a:gd name="T28" fmla="*/ 25 w 36"/>
                <a:gd name="T29" fmla="*/ 2 h 27"/>
                <a:gd name="T30" fmla="*/ 18 w 36"/>
                <a:gd name="T31" fmla="*/ 0 h 27"/>
                <a:gd name="T32" fmla="*/ 18 w 36"/>
                <a:gd name="T33" fmla="*/ 0 h 27"/>
                <a:gd name="T34" fmla="*/ 11 w 36"/>
                <a:gd name="T35" fmla="*/ 2 h 27"/>
                <a:gd name="T36" fmla="*/ 4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5"/>
                  </a:lnTo>
                  <a:lnTo>
                    <a:pt x="13" y="27"/>
                  </a:lnTo>
                  <a:lnTo>
                    <a:pt x="20" y="27"/>
                  </a:lnTo>
                  <a:lnTo>
                    <a:pt x="27" y="27"/>
                  </a:lnTo>
                  <a:lnTo>
                    <a:pt x="31" y="23"/>
                  </a:lnTo>
                  <a:lnTo>
                    <a:pt x="36" y="20"/>
                  </a:lnTo>
                  <a:lnTo>
                    <a:pt x="36" y="14"/>
                  </a:lnTo>
                  <a:lnTo>
                    <a:pt x="34" y="9"/>
                  </a:lnTo>
                  <a:lnTo>
                    <a:pt x="29" y="5"/>
                  </a:lnTo>
                  <a:lnTo>
                    <a:pt x="25" y="2"/>
                  </a:lnTo>
                  <a:lnTo>
                    <a:pt x="18" y="0"/>
                  </a:lnTo>
                  <a:lnTo>
                    <a:pt x="11" y="2"/>
                  </a:lnTo>
                  <a:lnTo>
                    <a:pt x="4"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2" name="Freeform 1059">
              <a:extLst>
                <a:ext uri="{FF2B5EF4-FFF2-40B4-BE49-F238E27FC236}">
                  <a16:creationId xmlns:a16="http://schemas.microsoft.com/office/drawing/2014/main" xmlns="" id="{AA165F9B-2FB6-2743-BC58-E60EC8D4B8FB}"/>
                </a:ext>
              </a:extLst>
            </p:cNvPr>
            <p:cNvSpPr>
              <a:spLocks/>
            </p:cNvSpPr>
            <p:nvPr/>
          </p:nvSpPr>
          <p:spPr bwMode="auto">
            <a:xfrm>
              <a:off x="3238" y="3467"/>
              <a:ext cx="36" cy="27"/>
            </a:xfrm>
            <a:custGeom>
              <a:avLst/>
              <a:gdLst>
                <a:gd name="T0" fmla="*/ 0 w 36"/>
                <a:gd name="T1" fmla="*/ 14 h 27"/>
                <a:gd name="T2" fmla="*/ 0 w 36"/>
                <a:gd name="T3" fmla="*/ 14 h 27"/>
                <a:gd name="T4" fmla="*/ 2 w 36"/>
                <a:gd name="T5" fmla="*/ 20 h 27"/>
                <a:gd name="T6" fmla="*/ 7 w 36"/>
                <a:gd name="T7" fmla="*/ 25 h 27"/>
                <a:gd name="T8" fmla="*/ 13 w 36"/>
                <a:gd name="T9" fmla="*/ 27 h 27"/>
                <a:gd name="T10" fmla="*/ 20 w 36"/>
                <a:gd name="T11" fmla="*/ 27 h 27"/>
                <a:gd name="T12" fmla="*/ 20 w 36"/>
                <a:gd name="T13" fmla="*/ 27 h 27"/>
                <a:gd name="T14" fmla="*/ 27 w 36"/>
                <a:gd name="T15" fmla="*/ 27 h 27"/>
                <a:gd name="T16" fmla="*/ 31 w 36"/>
                <a:gd name="T17" fmla="*/ 23 h 27"/>
                <a:gd name="T18" fmla="*/ 36 w 36"/>
                <a:gd name="T19" fmla="*/ 20 h 27"/>
                <a:gd name="T20" fmla="*/ 36 w 36"/>
                <a:gd name="T21" fmla="*/ 14 h 27"/>
                <a:gd name="T22" fmla="*/ 36 w 36"/>
                <a:gd name="T23" fmla="*/ 14 h 27"/>
                <a:gd name="T24" fmla="*/ 34 w 36"/>
                <a:gd name="T25" fmla="*/ 9 h 27"/>
                <a:gd name="T26" fmla="*/ 29 w 36"/>
                <a:gd name="T27" fmla="*/ 5 h 27"/>
                <a:gd name="T28" fmla="*/ 25 w 36"/>
                <a:gd name="T29" fmla="*/ 2 h 27"/>
                <a:gd name="T30" fmla="*/ 18 w 36"/>
                <a:gd name="T31" fmla="*/ 0 h 27"/>
                <a:gd name="T32" fmla="*/ 18 w 36"/>
                <a:gd name="T33" fmla="*/ 0 h 27"/>
                <a:gd name="T34" fmla="*/ 11 w 36"/>
                <a:gd name="T35" fmla="*/ 2 h 27"/>
                <a:gd name="T36" fmla="*/ 4 w 36"/>
                <a:gd name="T37" fmla="*/ 5 h 27"/>
                <a:gd name="T38" fmla="*/ 2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2" y="20"/>
                  </a:lnTo>
                  <a:lnTo>
                    <a:pt x="7" y="25"/>
                  </a:lnTo>
                  <a:lnTo>
                    <a:pt x="13" y="27"/>
                  </a:lnTo>
                  <a:lnTo>
                    <a:pt x="20" y="27"/>
                  </a:lnTo>
                  <a:lnTo>
                    <a:pt x="27" y="27"/>
                  </a:lnTo>
                  <a:lnTo>
                    <a:pt x="31" y="23"/>
                  </a:lnTo>
                  <a:lnTo>
                    <a:pt x="36" y="20"/>
                  </a:lnTo>
                  <a:lnTo>
                    <a:pt x="36" y="14"/>
                  </a:lnTo>
                  <a:lnTo>
                    <a:pt x="34" y="9"/>
                  </a:lnTo>
                  <a:lnTo>
                    <a:pt x="29" y="5"/>
                  </a:lnTo>
                  <a:lnTo>
                    <a:pt x="25" y="2"/>
                  </a:lnTo>
                  <a:lnTo>
                    <a:pt x="18" y="0"/>
                  </a:lnTo>
                  <a:lnTo>
                    <a:pt x="11" y="2"/>
                  </a:lnTo>
                  <a:lnTo>
                    <a:pt x="4"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3" name="Freeform 1060">
              <a:extLst>
                <a:ext uri="{FF2B5EF4-FFF2-40B4-BE49-F238E27FC236}">
                  <a16:creationId xmlns:a16="http://schemas.microsoft.com/office/drawing/2014/main" xmlns="" id="{05043BFA-321A-A042-9335-D8299FB3CB6E}"/>
                </a:ext>
              </a:extLst>
            </p:cNvPr>
            <p:cNvSpPr>
              <a:spLocks/>
            </p:cNvSpPr>
            <p:nvPr/>
          </p:nvSpPr>
          <p:spPr bwMode="auto">
            <a:xfrm>
              <a:off x="3204" y="3469"/>
              <a:ext cx="34" cy="27"/>
            </a:xfrm>
            <a:custGeom>
              <a:avLst/>
              <a:gdLst>
                <a:gd name="T0" fmla="*/ 0 w 34"/>
                <a:gd name="T1" fmla="*/ 14 h 27"/>
                <a:gd name="T2" fmla="*/ 0 w 34"/>
                <a:gd name="T3" fmla="*/ 14 h 27"/>
                <a:gd name="T4" fmla="*/ 2 w 34"/>
                <a:gd name="T5" fmla="*/ 18 h 27"/>
                <a:gd name="T6" fmla="*/ 5 w 34"/>
                <a:gd name="T7" fmla="*/ 23 h 27"/>
                <a:gd name="T8" fmla="*/ 11 w 34"/>
                <a:gd name="T9" fmla="*/ 25 h 27"/>
                <a:gd name="T10" fmla="*/ 18 w 34"/>
                <a:gd name="T11" fmla="*/ 27 h 27"/>
                <a:gd name="T12" fmla="*/ 18 w 34"/>
                <a:gd name="T13" fmla="*/ 27 h 27"/>
                <a:gd name="T14" fmla="*/ 25 w 34"/>
                <a:gd name="T15" fmla="*/ 25 h 27"/>
                <a:gd name="T16" fmla="*/ 29 w 34"/>
                <a:gd name="T17" fmla="*/ 23 h 27"/>
                <a:gd name="T18" fmla="*/ 34 w 34"/>
                <a:gd name="T19" fmla="*/ 18 h 27"/>
                <a:gd name="T20" fmla="*/ 34 w 34"/>
                <a:gd name="T21" fmla="*/ 14 h 27"/>
                <a:gd name="T22" fmla="*/ 34 w 34"/>
                <a:gd name="T23" fmla="*/ 14 h 27"/>
                <a:gd name="T24" fmla="*/ 34 w 34"/>
                <a:gd name="T25" fmla="*/ 7 h 27"/>
                <a:gd name="T26" fmla="*/ 29 w 34"/>
                <a:gd name="T27" fmla="*/ 3 h 27"/>
                <a:gd name="T28" fmla="*/ 23 w 34"/>
                <a:gd name="T29" fmla="*/ 0 h 27"/>
                <a:gd name="T30" fmla="*/ 16 w 34"/>
                <a:gd name="T31" fmla="*/ 0 h 27"/>
                <a:gd name="T32" fmla="*/ 16 w 34"/>
                <a:gd name="T33" fmla="*/ 0 h 27"/>
                <a:gd name="T34" fmla="*/ 11 w 34"/>
                <a:gd name="T35" fmla="*/ 0 h 27"/>
                <a:gd name="T36" fmla="*/ 5 w 34"/>
                <a:gd name="T37" fmla="*/ 5 h 27"/>
                <a:gd name="T38" fmla="*/ 2 w 34"/>
                <a:gd name="T39" fmla="*/ 7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2" y="18"/>
                  </a:lnTo>
                  <a:lnTo>
                    <a:pt x="5" y="23"/>
                  </a:lnTo>
                  <a:lnTo>
                    <a:pt x="11" y="25"/>
                  </a:lnTo>
                  <a:lnTo>
                    <a:pt x="18" y="27"/>
                  </a:lnTo>
                  <a:lnTo>
                    <a:pt x="25" y="25"/>
                  </a:lnTo>
                  <a:lnTo>
                    <a:pt x="29" y="23"/>
                  </a:lnTo>
                  <a:lnTo>
                    <a:pt x="34" y="18"/>
                  </a:lnTo>
                  <a:lnTo>
                    <a:pt x="34" y="14"/>
                  </a:lnTo>
                  <a:lnTo>
                    <a:pt x="34" y="7"/>
                  </a:lnTo>
                  <a:lnTo>
                    <a:pt x="29" y="3"/>
                  </a:lnTo>
                  <a:lnTo>
                    <a:pt x="23" y="0"/>
                  </a:lnTo>
                  <a:lnTo>
                    <a:pt x="16" y="0"/>
                  </a:lnTo>
                  <a:lnTo>
                    <a:pt x="11" y="0"/>
                  </a:lnTo>
                  <a:lnTo>
                    <a:pt x="5" y="5"/>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4" name="Freeform 1061">
              <a:extLst>
                <a:ext uri="{FF2B5EF4-FFF2-40B4-BE49-F238E27FC236}">
                  <a16:creationId xmlns:a16="http://schemas.microsoft.com/office/drawing/2014/main" xmlns="" id="{CA7FF5EF-0875-4247-BF31-3668ACF330B3}"/>
                </a:ext>
              </a:extLst>
            </p:cNvPr>
            <p:cNvSpPr>
              <a:spLocks/>
            </p:cNvSpPr>
            <p:nvPr/>
          </p:nvSpPr>
          <p:spPr bwMode="auto">
            <a:xfrm>
              <a:off x="3204" y="3469"/>
              <a:ext cx="34" cy="27"/>
            </a:xfrm>
            <a:custGeom>
              <a:avLst/>
              <a:gdLst>
                <a:gd name="T0" fmla="*/ 0 w 34"/>
                <a:gd name="T1" fmla="*/ 14 h 27"/>
                <a:gd name="T2" fmla="*/ 0 w 34"/>
                <a:gd name="T3" fmla="*/ 14 h 27"/>
                <a:gd name="T4" fmla="*/ 2 w 34"/>
                <a:gd name="T5" fmla="*/ 18 h 27"/>
                <a:gd name="T6" fmla="*/ 5 w 34"/>
                <a:gd name="T7" fmla="*/ 23 h 27"/>
                <a:gd name="T8" fmla="*/ 11 w 34"/>
                <a:gd name="T9" fmla="*/ 25 h 27"/>
                <a:gd name="T10" fmla="*/ 18 w 34"/>
                <a:gd name="T11" fmla="*/ 27 h 27"/>
                <a:gd name="T12" fmla="*/ 18 w 34"/>
                <a:gd name="T13" fmla="*/ 27 h 27"/>
                <a:gd name="T14" fmla="*/ 25 w 34"/>
                <a:gd name="T15" fmla="*/ 25 h 27"/>
                <a:gd name="T16" fmla="*/ 29 w 34"/>
                <a:gd name="T17" fmla="*/ 23 h 27"/>
                <a:gd name="T18" fmla="*/ 34 w 34"/>
                <a:gd name="T19" fmla="*/ 18 h 27"/>
                <a:gd name="T20" fmla="*/ 34 w 34"/>
                <a:gd name="T21" fmla="*/ 14 h 27"/>
                <a:gd name="T22" fmla="*/ 34 w 34"/>
                <a:gd name="T23" fmla="*/ 14 h 27"/>
                <a:gd name="T24" fmla="*/ 34 w 34"/>
                <a:gd name="T25" fmla="*/ 7 h 27"/>
                <a:gd name="T26" fmla="*/ 29 w 34"/>
                <a:gd name="T27" fmla="*/ 3 h 27"/>
                <a:gd name="T28" fmla="*/ 23 w 34"/>
                <a:gd name="T29" fmla="*/ 0 h 27"/>
                <a:gd name="T30" fmla="*/ 16 w 34"/>
                <a:gd name="T31" fmla="*/ 0 h 27"/>
                <a:gd name="T32" fmla="*/ 16 w 34"/>
                <a:gd name="T33" fmla="*/ 0 h 27"/>
                <a:gd name="T34" fmla="*/ 11 w 34"/>
                <a:gd name="T35" fmla="*/ 0 h 27"/>
                <a:gd name="T36" fmla="*/ 5 w 34"/>
                <a:gd name="T37" fmla="*/ 5 h 27"/>
                <a:gd name="T38" fmla="*/ 2 w 34"/>
                <a:gd name="T39" fmla="*/ 7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2" y="18"/>
                  </a:lnTo>
                  <a:lnTo>
                    <a:pt x="5" y="23"/>
                  </a:lnTo>
                  <a:lnTo>
                    <a:pt x="11" y="25"/>
                  </a:lnTo>
                  <a:lnTo>
                    <a:pt x="18" y="27"/>
                  </a:lnTo>
                  <a:lnTo>
                    <a:pt x="25" y="25"/>
                  </a:lnTo>
                  <a:lnTo>
                    <a:pt x="29" y="23"/>
                  </a:lnTo>
                  <a:lnTo>
                    <a:pt x="34" y="18"/>
                  </a:lnTo>
                  <a:lnTo>
                    <a:pt x="34" y="14"/>
                  </a:lnTo>
                  <a:lnTo>
                    <a:pt x="34" y="7"/>
                  </a:lnTo>
                  <a:lnTo>
                    <a:pt x="29" y="3"/>
                  </a:lnTo>
                  <a:lnTo>
                    <a:pt x="23" y="0"/>
                  </a:lnTo>
                  <a:lnTo>
                    <a:pt x="16" y="0"/>
                  </a:lnTo>
                  <a:lnTo>
                    <a:pt x="11" y="0"/>
                  </a:lnTo>
                  <a:lnTo>
                    <a:pt x="5" y="5"/>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5" name="Freeform 1062">
              <a:extLst>
                <a:ext uri="{FF2B5EF4-FFF2-40B4-BE49-F238E27FC236}">
                  <a16:creationId xmlns:a16="http://schemas.microsoft.com/office/drawing/2014/main" xmlns="" id="{E44C1FAC-8096-1B43-9A7F-1224559A3389}"/>
                </a:ext>
              </a:extLst>
            </p:cNvPr>
            <p:cNvSpPr>
              <a:spLocks/>
            </p:cNvSpPr>
            <p:nvPr/>
          </p:nvSpPr>
          <p:spPr bwMode="auto">
            <a:xfrm>
              <a:off x="3170" y="3469"/>
              <a:ext cx="34" cy="27"/>
            </a:xfrm>
            <a:custGeom>
              <a:avLst/>
              <a:gdLst>
                <a:gd name="T0" fmla="*/ 0 w 34"/>
                <a:gd name="T1" fmla="*/ 14 h 27"/>
                <a:gd name="T2" fmla="*/ 0 w 34"/>
                <a:gd name="T3" fmla="*/ 14 h 27"/>
                <a:gd name="T4" fmla="*/ 0 w 34"/>
                <a:gd name="T5" fmla="*/ 18 h 27"/>
                <a:gd name="T6" fmla="*/ 5 w 34"/>
                <a:gd name="T7" fmla="*/ 23 h 27"/>
                <a:gd name="T8" fmla="*/ 9 w 34"/>
                <a:gd name="T9" fmla="*/ 25 h 27"/>
                <a:gd name="T10" fmla="*/ 16 w 34"/>
                <a:gd name="T11" fmla="*/ 27 h 27"/>
                <a:gd name="T12" fmla="*/ 16 w 34"/>
                <a:gd name="T13" fmla="*/ 27 h 27"/>
                <a:gd name="T14" fmla="*/ 23 w 34"/>
                <a:gd name="T15" fmla="*/ 25 h 27"/>
                <a:gd name="T16" fmla="*/ 30 w 34"/>
                <a:gd name="T17" fmla="*/ 23 h 27"/>
                <a:gd name="T18" fmla="*/ 32 w 34"/>
                <a:gd name="T19" fmla="*/ 18 h 27"/>
                <a:gd name="T20" fmla="*/ 34 w 34"/>
                <a:gd name="T21" fmla="*/ 14 h 27"/>
                <a:gd name="T22" fmla="*/ 34 w 34"/>
                <a:gd name="T23" fmla="*/ 14 h 27"/>
                <a:gd name="T24" fmla="*/ 32 w 34"/>
                <a:gd name="T25" fmla="*/ 7 h 27"/>
                <a:gd name="T26" fmla="*/ 30 w 34"/>
                <a:gd name="T27" fmla="*/ 5 h 27"/>
                <a:gd name="T28" fmla="*/ 23 w 34"/>
                <a:gd name="T29" fmla="*/ 0 h 27"/>
                <a:gd name="T30" fmla="*/ 16 w 34"/>
                <a:gd name="T31" fmla="*/ 0 h 27"/>
                <a:gd name="T32" fmla="*/ 16 w 34"/>
                <a:gd name="T33" fmla="*/ 0 h 27"/>
                <a:gd name="T34" fmla="*/ 9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5" y="23"/>
                  </a:lnTo>
                  <a:lnTo>
                    <a:pt x="9" y="25"/>
                  </a:lnTo>
                  <a:lnTo>
                    <a:pt x="16" y="27"/>
                  </a:lnTo>
                  <a:lnTo>
                    <a:pt x="23" y="25"/>
                  </a:lnTo>
                  <a:lnTo>
                    <a:pt x="30" y="23"/>
                  </a:lnTo>
                  <a:lnTo>
                    <a:pt x="32" y="18"/>
                  </a:lnTo>
                  <a:lnTo>
                    <a:pt x="34" y="14"/>
                  </a:lnTo>
                  <a:lnTo>
                    <a:pt x="32" y="7"/>
                  </a:lnTo>
                  <a:lnTo>
                    <a:pt x="30" y="5"/>
                  </a:lnTo>
                  <a:lnTo>
                    <a:pt x="23" y="0"/>
                  </a:lnTo>
                  <a:lnTo>
                    <a:pt x="16" y="0"/>
                  </a:lnTo>
                  <a:lnTo>
                    <a:pt x="9" y="3"/>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6" name="Freeform 1063">
              <a:extLst>
                <a:ext uri="{FF2B5EF4-FFF2-40B4-BE49-F238E27FC236}">
                  <a16:creationId xmlns:a16="http://schemas.microsoft.com/office/drawing/2014/main" xmlns="" id="{DFE33107-BD55-8041-AB25-BB7E8692E232}"/>
                </a:ext>
              </a:extLst>
            </p:cNvPr>
            <p:cNvSpPr>
              <a:spLocks/>
            </p:cNvSpPr>
            <p:nvPr/>
          </p:nvSpPr>
          <p:spPr bwMode="auto">
            <a:xfrm>
              <a:off x="3170" y="3469"/>
              <a:ext cx="34" cy="27"/>
            </a:xfrm>
            <a:custGeom>
              <a:avLst/>
              <a:gdLst>
                <a:gd name="T0" fmla="*/ 0 w 34"/>
                <a:gd name="T1" fmla="*/ 14 h 27"/>
                <a:gd name="T2" fmla="*/ 0 w 34"/>
                <a:gd name="T3" fmla="*/ 14 h 27"/>
                <a:gd name="T4" fmla="*/ 0 w 34"/>
                <a:gd name="T5" fmla="*/ 18 h 27"/>
                <a:gd name="T6" fmla="*/ 5 w 34"/>
                <a:gd name="T7" fmla="*/ 23 h 27"/>
                <a:gd name="T8" fmla="*/ 9 w 34"/>
                <a:gd name="T9" fmla="*/ 25 h 27"/>
                <a:gd name="T10" fmla="*/ 16 w 34"/>
                <a:gd name="T11" fmla="*/ 27 h 27"/>
                <a:gd name="T12" fmla="*/ 16 w 34"/>
                <a:gd name="T13" fmla="*/ 27 h 27"/>
                <a:gd name="T14" fmla="*/ 23 w 34"/>
                <a:gd name="T15" fmla="*/ 25 h 27"/>
                <a:gd name="T16" fmla="*/ 30 w 34"/>
                <a:gd name="T17" fmla="*/ 23 h 27"/>
                <a:gd name="T18" fmla="*/ 32 w 34"/>
                <a:gd name="T19" fmla="*/ 18 h 27"/>
                <a:gd name="T20" fmla="*/ 34 w 34"/>
                <a:gd name="T21" fmla="*/ 14 h 27"/>
                <a:gd name="T22" fmla="*/ 34 w 34"/>
                <a:gd name="T23" fmla="*/ 14 h 27"/>
                <a:gd name="T24" fmla="*/ 32 w 34"/>
                <a:gd name="T25" fmla="*/ 7 h 27"/>
                <a:gd name="T26" fmla="*/ 30 w 34"/>
                <a:gd name="T27" fmla="*/ 5 h 27"/>
                <a:gd name="T28" fmla="*/ 23 w 34"/>
                <a:gd name="T29" fmla="*/ 0 h 27"/>
                <a:gd name="T30" fmla="*/ 16 w 34"/>
                <a:gd name="T31" fmla="*/ 0 h 27"/>
                <a:gd name="T32" fmla="*/ 16 w 34"/>
                <a:gd name="T33" fmla="*/ 0 h 27"/>
                <a:gd name="T34" fmla="*/ 9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5" y="23"/>
                  </a:lnTo>
                  <a:lnTo>
                    <a:pt x="9" y="25"/>
                  </a:lnTo>
                  <a:lnTo>
                    <a:pt x="16" y="27"/>
                  </a:lnTo>
                  <a:lnTo>
                    <a:pt x="23" y="25"/>
                  </a:lnTo>
                  <a:lnTo>
                    <a:pt x="30" y="23"/>
                  </a:lnTo>
                  <a:lnTo>
                    <a:pt x="32" y="18"/>
                  </a:lnTo>
                  <a:lnTo>
                    <a:pt x="34" y="14"/>
                  </a:lnTo>
                  <a:lnTo>
                    <a:pt x="32" y="7"/>
                  </a:lnTo>
                  <a:lnTo>
                    <a:pt x="30" y="5"/>
                  </a:lnTo>
                  <a:lnTo>
                    <a:pt x="23" y="0"/>
                  </a:lnTo>
                  <a:lnTo>
                    <a:pt x="16" y="0"/>
                  </a:lnTo>
                  <a:lnTo>
                    <a:pt x="9" y="3"/>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7" name="Freeform 1064">
              <a:extLst>
                <a:ext uri="{FF2B5EF4-FFF2-40B4-BE49-F238E27FC236}">
                  <a16:creationId xmlns:a16="http://schemas.microsoft.com/office/drawing/2014/main" xmlns="" id="{9FC60FED-BDA2-944A-946F-13688F485411}"/>
                </a:ext>
              </a:extLst>
            </p:cNvPr>
            <p:cNvSpPr>
              <a:spLocks/>
            </p:cNvSpPr>
            <p:nvPr/>
          </p:nvSpPr>
          <p:spPr bwMode="auto">
            <a:xfrm>
              <a:off x="3134" y="3469"/>
              <a:ext cx="36" cy="27"/>
            </a:xfrm>
            <a:custGeom>
              <a:avLst/>
              <a:gdLst>
                <a:gd name="T0" fmla="*/ 0 w 36"/>
                <a:gd name="T1" fmla="*/ 14 h 27"/>
                <a:gd name="T2" fmla="*/ 0 w 36"/>
                <a:gd name="T3" fmla="*/ 14 h 27"/>
                <a:gd name="T4" fmla="*/ 3 w 36"/>
                <a:gd name="T5" fmla="*/ 21 h 27"/>
                <a:gd name="T6" fmla="*/ 5 w 36"/>
                <a:gd name="T7" fmla="*/ 23 h 27"/>
                <a:gd name="T8" fmla="*/ 12 w 36"/>
                <a:gd name="T9" fmla="*/ 27 h 27"/>
                <a:gd name="T10" fmla="*/ 18 w 36"/>
                <a:gd name="T11" fmla="*/ 27 h 27"/>
                <a:gd name="T12" fmla="*/ 18 w 36"/>
                <a:gd name="T13" fmla="*/ 27 h 27"/>
                <a:gd name="T14" fmla="*/ 25 w 36"/>
                <a:gd name="T15" fmla="*/ 27 h 27"/>
                <a:gd name="T16" fmla="*/ 30 w 36"/>
                <a:gd name="T17" fmla="*/ 23 h 27"/>
                <a:gd name="T18" fmla="*/ 34 w 36"/>
                <a:gd name="T19" fmla="*/ 18 h 27"/>
                <a:gd name="T20" fmla="*/ 36 w 36"/>
                <a:gd name="T21" fmla="*/ 14 h 27"/>
                <a:gd name="T22" fmla="*/ 36 w 36"/>
                <a:gd name="T23" fmla="*/ 14 h 27"/>
                <a:gd name="T24" fmla="*/ 34 w 36"/>
                <a:gd name="T25" fmla="*/ 9 h 27"/>
                <a:gd name="T26" fmla="*/ 30 w 36"/>
                <a:gd name="T27" fmla="*/ 5 h 27"/>
                <a:gd name="T28" fmla="*/ 25 w 36"/>
                <a:gd name="T29" fmla="*/ 3 h 27"/>
                <a:gd name="T30" fmla="*/ 18 w 36"/>
                <a:gd name="T31" fmla="*/ 0 h 27"/>
                <a:gd name="T32" fmla="*/ 18 w 36"/>
                <a:gd name="T33" fmla="*/ 0 h 27"/>
                <a:gd name="T34" fmla="*/ 12 w 36"/>
                <a:gd name="T35" fmla="*/ 3 h 27"/>
                <a:gd name="T36" fmla="*/ 7 w 36"/>
                <a:gd name="T37" fmla="*/ 5 h 27"/>
                <a:gd name="T38" fmla="*/ 3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3" y="21"/>
                  </a:lnTo>
                  <a:lnTo>
                    <a:pt x="5" y="23"/>
                  </a:lnTo>
                  <a:lnTo>
                    <a:pt x="12" y="27"/>
                  </a:lnTo>
                  <a:lnTo>
                    <a:pt x="18" y="27"/>
                  </a:lnTo>
                  <a:lnTo>
                    <a:pt x="25" y="27"/>
                  </a:lnTo>
                  <a:lnTo>
                    <a:pt x="30" y="23"/>
                  </a:lnTo>
                  <a:lnTo>
                    <a:pt x="34" y="18"/>
                  </a:lnTo>
                  <a:lnTo>
                    <a:pt x="36" y="14"/>
                  </a:lnTo>
                  <a:lnTo>
                    <a:pt x="34" y="9"/>
                  </a:lnTo>
                  <a:lnTo>
                    <a:pt x="30" y="5"/>
                  </a:lnTo>
                  <a:lnTo>
                    <a:pt x="25" y="3"/>
                  </a:lnTo>
                  <a:lnTo>
                    <a:pt x="18" y="0"/>
                  </a:lnTo>
                  <a:lnTo>
                    <a:pt x="12" y="3"/>
                  </a:lnTo>
                  <a:lnTo>
                    <a:pt x="7"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8" name="Freeform 1065">
              <a:extLst>
                <a:ext uri="{FF2B5EF4-FFF2-40B4-BE49-F238E27FC236}">
                  <a16:creationId xmlns:a16="http://schemas.microsoft.com/office/drawing/2014/main" xmlns="" id="{CBEF4D5E-D287-0046-AE84-AA1CC41AB491}"/>
                </a:ext>
              </a:extLst>
            </p:cNvPr>
            <p:cNvSpPr>
              <a:spLocks/>
            </p:cNvSpPr>
            <p:nvPr/>
          </p:nvSpPr>
          <p:spPr bwMode="auto">
            <a:xfrm>
              <a:off x="3134" y="3469"/>
              <a:ext cx="36" cy="27"/>
            </a:xfrm>
            <a:custGeom>
              <a:avLst/>
              <a:gdLst>
                <a:gd name="T0" fmla="*/ 0 w 36"/>
                <a:gd name="T1" fmla="*/ 14 h 27"/>
                <a:gd name="T2" fmla="*/ 0 w 36"/>
                <a:gd name="T3" fmla="*/ 14 h 27"/>
                <a:gd name="T4" fmla="*/ 3 w 36"/>
                <a:gd name="T5" fmla="*/ 21 h 27"/>
                <a:gd name="T6" fmla="*/ 5 w 36"/>
                <a:gd name="T7" fmla="*/ 23 h 27"/>
                <a:gd name="T8" fmla="*/ 12 w 36"/>
                <a:gd name="T9" fmla="*/ 27 h 27"/>
                <a:gd name="T10" fmla="*/ 18 w 36"/>
                <a:gd name="T11" fmla="*/ 27 h 27"/>
                <a:gd name="T12" fmla="*/ 18 w 36"/>
                <a:gd name="T13" fmla="*/ 27 h 27"/>
                <a:gd name="T14" fmla="*/ 25 w 36"/>
                <a:gd name="T15" fmla="*/ 27 h 27"/>
                <a:gd name="T16" fmla="*/ 30 w 36"/>
                <a:gd name="T17" fmla="*/ 23 h 27"/>
                <a:gd name="T18" fmla="*/ 34 w 36"/>
                <a:gd name="T19" fmla="*/ 18 h 27"/>
                <a:gd name="T20" fmla="*/ 36 w 36"/>
                <a:gd name="T21" fmla="*/ 14 h 27"/>
                <a:gd name="T22" fmla="*/ 36 w 36"/>
                <a:gd name="T23" fmla="*/ 14 h 27"/>
                <a:gd name="T24" fmla="*/ 34 w 36"/>
                <a:gd name="T25" fmla="*/ 9 h 27"/>
                <a:gd name="T26" fmla="*/ 30 w 36"/>
                <a:gd name="T27" fmla="*/ 5 h 27"/>
                <a:gd name="T28" fmla="*/ 25 w 36"/>
                <a:gd name="T29" fmla="*/ 3 h 27"/>
                <a:gd name="T30" fmla="*/ 18 w 36"/>
                <a:gd name="T31" fmla="*/ 0 h 27"/>
                <a:gd name="T32" fmla="*/ 18 w 36"/>
                <a:gd name="T33" fmla="*/ 0 h 27"/>
                <a:gd name="T34" fmla="*/ 12 w 36"/>
                <a:gd name="T35" fmla="*/ 3 h 27"/>
                <a:gd name="T36" fmla="*/ 7 w 36"/>
                <a:gd name="T37" fmla="*/ 5 h 27"/>
                <a:gd name="T38" fmla="*/ 3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3" y="21"/>
                  </a:lnTo>
                  <a:lnTo>
                    <a:pt x="5" y="23"/>
                  </a:lnTo>
                  <a:lnTo>
                    <a:pt x="12" y="27"/>
                  </a:lnTo>
                  <a:lnTo>
                    <a:pt x="18" y="27"/>
                  </a:lnTo>
                  <a:lnTo>
                    <a:pt x="25" y="27"/>
                  </a:lnTo>
                  <a:lnTo>
                    <a:pt x="30" y="23"/>
                  </a:lnTo>
                  <a:lnTo>
                    <a:pt x="34" y="18"/>
                  </a:lnTo>
                  <a:lnTo>
                    <a:pt x="36" y="14"/>
                  </a:lnTo>
                  <a:lnTo>
                    <a:pt x="34" y="9"/>
                  </a:lnTo>
                  <a:lnTo>
                    <a:pt x="30" y="5"/>
                  </a:lnTo>
                  <a:lnTo>
                    <a:pt x="25" y="3"/>
                  </a:lnTo>
                  <a:lnTo>
                    <a:pt x="18" y="0"/>
                  </a:lnTo>
                  <a:lnTo>
                    <a:pt x="12" y="3"/>
                  </a:lnTo>
                  <a:lnTo>
                    <a:pt x="7"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49" name="Freeform 1066">
              <a:extLst>
                <a:ext uri="{FF2B5EF4-FFF2-40B4-BE49-F238E27FC236}">
                  <a16:creationId xmlns:a16="http://schemas.microsoft.com/office/drawing/2014/main" xmlns="" id="{19BA2171-F9B8-1543-B049-7BB1DE155267}"/>
                </a:ext>
              </a:extLst>
            </p:cNvPr>
            <p:cNvSpPr>
              <a:spLocks/>
            </p:cNvSpPr>
            <p:nvPr/>
          </p:nvSpPr>
          <p:spPr bwMode="auto">
            <a:xfrm>
              <a:off x="3101" y="3472"/>
              <a:ext cx="33" cy="24"/>
            </a:xfrm>
            <a:custGeom>
              <a:avLst/>
              <a:gdLst>
                <a:gd name="T0" fmla="*/ 0 w 33"/>
                <a:gd name="T1" fmla="*/ 13 h 24"/>
                <a:gd name="T2" fmla="*/ 0 w 33"/>
                <a:gd name="T3" fmla="*/ 13 h 24"/>
                <a:gd name="T4" fmla="*/ 0 w 33"/>
                <a:gd name="T5" fmla="*/ 18 h 24"/>
                <a:gd name="T6" fmla="*/ 4 w 33"/>
                <a:gd name="T7" fmla="*/ 22 h 24"/>
                <a:gd name="T8" fmla="*/ 9 w 33"/>
                <a:gd name="T9" fmla="*/ 24 h 24"/>
                <a:gd name="T10" fmla="*/ 15 w 33"/>
                <a:gd name="T11" fmla="*/ 24 h 24"/>
                <a:gd name="T12" fmla="*/ 15 w 33"/>
                <a:gd name="T13" fmla="*/ 24 h 24"/>
                <a:gd name="T14" fmla="*/ 22 w 33"/>
                <a:gd name="T15" fmla="*/ 24 h 24"/>
                <a:gd name="T16" fmla="*/ 29 w 33"/>
                <a:gd name="T17" fmla="*/ 20 h 24"/>
                <a:gd name="T18" fmla="*/ 31 w 33"/>
                <a:gd name="T19" fmla="*/ 18 h 24"/>
                <a:gd name="T20" fmla="*/ 33 w 33"/>
                <a:gd name="T21" fmla="*/ 11 h 24"/>
                <a:gd name="T22" fmla="*/ 33 w 33"/>
                <a:gd name="T23" fmla="*/ 11 h 24"/>
                <a:gd name="T24" fmla="*/ 33 w 33"/>
                <a:gd name="T25" fmla="*/ 6 h 24"/>
                <a:gd name="T26" fmla="*/ 29 w 33"/>
                <a:gd name="T27" fmla="*/ 2 h 24"/>
                <a:gd name="T28" fmla="*/ 24 w 33"/>
                <a:gd name="T29" fmla="*/ 0 h 24"/>
                <a:gd name="T30" fmla="*/ 18 w 33"/>
                <a:gd name="T31" fmla="*/ 0 h 24"/>
                <a:gd name="T32" fmla="*/ 18 w 33"/>
                <a:gd name="T33" fmla="*/ 0 h 24"/>
                <a:gd name="T34" fmla="*/ 11 w 33"/>
                <a:gd name="T35" fmla="*/ 0 h 24"/>
                <a:gd name="T36" fmla="*/ 4 w 33"/>
                <a:gd name="T37" fmla="*/ 2 h 24"/>
                <a:gd name="T38" fmla="*/ 2 w 33"/>
                <a:gd name="T39" fmla="*/ 6 h 24"/>
                <a:gd name="T40" fmla="*/ 0 w 33"/>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4">
                  <a:moveTo>
                    <a:pt x="0" y="13"/>
                  </a:moveTo>
                  <a:lnTo>
                    <a:pt x="0" y="13"/>
                  </a:lnTo>
                  <a:lnTo>
                    <a:pt x="0" y="18"/>
                  </a:lnTo>
                  <a:lnTo>
                    <a:pt x="4" y="22"/>
                  </a:lnTo>
                  <a:lnTo>
                    <a:pt x="9" y="24"/>
                  </a:lnTo>
                  <a:lnTo>
                    <a:pt x="15" y="24"/>
                  </a:lnTo>
                  <a:lnTo>
                    <a:pt x="22" y="24"/>
                  </a:lnTo>
                  <a:lnTo>
                    <a:pt x="29" y="20"/>
                  </a:lnTo>
                  <a:lnTo>
                    <a:pt x="31" y="18"/>
                  </a:lnTo>
                  <a:lnTo>
                    <a:pt x="33" y="11"/>
                  </a:lnTo>
                  <a:lnTo>
                    <a:pt x="33" y="6"/>
                  </a:lnTo>
                  <a:lnTo>
                    <a:pt x="29" y="2"/>
                  </a:lnTo>
                  <a:lnTo>
                    <a:pt x="24" y="0"/>
                  </a:lnTo>
                  <a:lnTo>
                    <a:pt x="18" y="0"/>
                  </a:lnTo>
                  <a:lnTo>
                    <a:pt x="11" y="0"/>
                  </a:lnTo>
                  <a:lnTo>
                    <a:pt x="4" y="2"/>
                  </a:lnTo>
                  <a:lnTo>
                    <a:pt x="2" y="6"/>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0" name="Freeform 1067">
              <a:extLst>
                <a:ext uri="{FF2B5EF4-FFF2-40B4-BE49-F238E27FC236}">
                  <a16:creationId xmlns:a16="http://schemas.microsoft.com/office/drawing/2014/main" xmlns="" id="{C5E1763B-E8DD-3A4C-8AD7-32B6D12C12B8}"/>
                </a:ext>
              </a:extLst>
            </p:cNvPr>
            <p:cNvSpPr>
              <a:spLocks/>
            </p:cNvSpPr>
            <p:nvPr/>
          </p:nvSpPr>
          <p:spPr bwMode="auto">
            <a:xfrm>
              <a:off x="3101" y="3472"/>
              <a:ext cx="33" cy="24"/>
            </a:xfrm>
            <a:custGeom>
              <a:avLst/>
              <a:gdLst>
                <a:gd name="T0" fmla="*/ 0 w 33"/>
                <a:gd name="T1" fmla="*/ 13 h 24"/>
                <a:gd name="T2" fmla="*/ 0 w 33"/>
                <a:gd name="T3" fmla="*/ 13 h 24"/>
                <a:gd name="T4" fmla="*/ 0 w 33"/>
                <a:gd name="T5" fmla="*/ 18 h 24"/>
                <a:gd name="T6" fmla="*/ 4 w 33"/>
                <a:gd name="T7" fmla="*/ 22 h 24"/>
                <a:gd name="T8" fmla="*/ 9 w 33"/>
                <a:gd name="T9" fmla="*/ 24 h 24"/>
                <a:gd name="T10" fmla="*/ 15 w 33"/>
                <a:gd name="T11" fmla="*/ 24 h 24"/>
                <a:gd name="T12" fmla="*/ 15 w 33"/>
                <a:gd name="T13" fmla="*/ 24 h 24"/>
                <a:gd name="T14" fmla="*/ 22 w 33"/>
                <a:gd name="T15" fmla="*/ 24 h 24"/>
                <a:gd name="T16" fmla="*/ 29 w 33"/>
                <a:gd name="T17" fmla="*/ 20 h 24"/>
                <a:gd name="T18" fmla="*/ 31 w 33"/>
                <a:gd name="T19" fmla="*/ 18 h 24"/>
                <a:gd name="T20" fmla="*/ 33 w 33"/>
                <a:gd name="T21" fmla="*/ 11 h 24"/>
                <a:gd name="T22" fmla="*/ 33 w 33"/>
                <a:gd name="T23" fmla="*/ 11 h 24"/>
                <a:gd name="T24" fmla="*/ 33 w 33"/>
                <a:gd name="T25" fmla="*/ 6 h 24"/>
                <a:gd name="T26" fmla="*/ 29 w 33"/>
                <a:gd name="T27" fmla="*/ 2 h 24"/>
                <a:gd name="T28" fmla="*/ 24 w 33"/>
                <a:gd name="T29" fmla="*/ 0 h 24"/>
                <a:gd name="T30" fmla="*/ 18 w 33"/>
                <a:gd name="T31" fmla="*/ 0 h 24"/>
                <a:gd name="T32" fmla="*/ 18 w 33"/>
                <a:gd name="T33" fmla="*/ 0 h 24"/>
                <a:gd name="T34" fmla="*/ 11 w 33"/>
                <a:gd name="T35" fmla="*/ 0 h 24"/>
                <a:gd name="T36" fmla="*/ 4 w 33"/>
                <a:gd name="T37" fmla="*/ 2 h 24"/>
                <a:gd name="T38" fmla="*/ 2 w 33"/>
                <a:gd name="T39" fmla="*/ 6 h 24"/>
                <a:gd name="T40" fmla="*/ 0 w 33"/>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4">
                  <a:moveTo>
                    <a:pt x="0" y="13"/>
                  </a:moveTo>
                  <a:lnTo>
                    <a:pt x="0" y="13"/>
                  </a:lnTo>
                  <a:lnTo>
                    <a:pt x="0" y="18"/>
                  </a:lnTo>
                  <a:lnTo>
                    <a:pt x="4" y="22"/>
                  </a:lnTo>
                  <a:lnTo>
                    <a:pt x="9" y="24"/>
                  </a:lnTo>
                  <a:lnTo>
                    <a:pt x="15" y="24"/>
                  </a:lnTo>
                  <a:lnTo>
                    <a:pt x="22" y="24"/>
                  </a:lnTo>
                  <a:lnTo>
                    <a:pt x="29" y="20"/>
                  </a:lnTo>
                  <a:lnTo>
                    <a:pt x="31" y="18"/>
                  </a:lnTo>
                  <a:lnTo>
                    <a:pt x="33" y="11"/>
                  </a:lnTo>
                  <a:lnTo>
                    <a:pt x="33" y="6"/>
                  </a:lnTo>
                  <a:lnTo>
                    <a:pt x="29" y="2"/>
                  </a:lnTo>
                  <a:lnTo>
                    <a:pt x="24" y="0"/>
                  </a:lnTo>
                  <a:lnTo>
                    <a:pt x="18" y="0"/>
                  </a:lnTo>
                  <a:lnTo>
                    <a:pt x="11" y="0"/>
                  </a:lnTo>
                  <a:lnTo>
                    <a:pt x="4" y="2"/>
                  </a:lnTo>
                  <a:lnTo>
                    <a:pt x="2" y="6"/>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1" name="Freeform 1068">
              <a:extLst>
                <a:ext uri="{FF2B5EF4-FFF2-40B4-BE49-F238E27FC236}">
                  <a16:creationId xmlns:a16="http://schemas.microsoft.com/office/drawing/2014/main" xmlns="" id="{35344465-9136-F14B-B14C-1A0B0AA6AC7D}"/>
                </a:ext>
              </a:extLst>
            </p:cNvPr>
            <p:cNvSpPr>
              <a:spLocks/>
            </p:cNvSpPr>
            <p:nvPr/>
          </p:nvSpPr>
          <p:spPr bwMode="auto">
            <a:xfrm>
              <a:off x="3065" y="3472"/>
              <a:ext cx="36" cy="27"/>
            </a:xfrm>
            <a:custGeom>
              <a:avLst/>
              <a:gdLst>
                <a:gd name="T0" fmla="*/ 0 w 36"/>
                <a:gd name="T1" fmla="*/ 13 h 27"/>
                <a:gd name="T2" fmla="*/ 0 w 36"/>
                <a:gd name="T3" fmla="*/ 13 h 27"/>
                <a:gd name="T4" fmla="*/ 2 w 36"/>
                <a:gd name="T5" fmla="*/ 18 h 27"/>
                <a:gd name="T6" fmla="*/ 4 w 36"/>
                <a:gd name="T7" fmla="*/ 22 h 27"/>
                <a:gd name="T8" fmla="*/ 9 w 36"/>
                <a:gd name="T9" fmla="*/ 24 h 27"/>
                <a:gd name="T10" fmla="*/ 15 w 36"/>
                <a:gd name="T11" fmla="*/ 27 h 27"/>
                <a:gd name="T12" fmla="*/ 15 w 36"/>
                <a:gd name="T13" fmla="*/ 27 h 27"/>
                <a:gd name="T14" fmla="*/ 22 w 36"/>
                <a:gd name="T15" fmla="*/ 24 h 27"/>
                <a:gd name="T16" fmla="*/ 29 w 36"/>
                <a:gd name="T17" fmla="*/ 22 h 27"/>
                <a:gd name="T18" fmla="*/ 33 w 36"/>
                <a:gd name="T19" fmla="*/ 18 h 27"/>
                <a:gd name="T20" fmla="*/ 36 w 36"/>
                <a:gd name="T21" fmla="*/ 13 h 27"/>
                <a:gd name="T22" fmla="*/ 36 w 36"/>
                <a:gd name="T23" fmla="*/ 13 h 27"/>
                <a:gd name="T24" fmla="*/ 33 w 36"/>
                <a:gd name="T25" fmla="*/ 6 h 27"/>
                <a:gd name="T26" fmla="*/ 31 w 36"/>
                <a:gd name="T27" fmla="*/ 2 h 27"/>
                <a:gd name="T28" fmla="*/ 27 w 36"/>
                <a:gd name="T29" fmla="*/ 0 h 27"/>
                <a:gd name="T30" fmla="*/ 20 w 36"/>
                <a:gd name="T31" fmla="*/ 0 h 27"/>
                <a:gd name="T32" fmla="*/ 20 w 36"/>
                <a:gd name="T33" fmla="*/ 0 h 27"/>
                <a:gd name="T34" fmla="*/ 13 w 36"/>
                <a:gd name="T35" fmla="*/ 0 h 27"/>
                <a:gd name="T36" fmla="*/ 6 w 36"/>
                <a:gd name="T37" fmla="*/ 4 h 27"/>
                <a:gd name="T38" fmla="*/ 2 w 36"/>
                <a:gd name="T39" fmla="*/ 6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2" y="18"/>
                  </a:lnTo>
                  <a:lnTo>
                    <a:pt x="4" y="22"/>
                  </a:lnTo>
                  <a:lnTo>
                    <a:pt x="9" y="24"/>
                  </a:lnTo>
                  <a:lnTo>
                    <a:pt x="15" y="27"/>
                  </a:lnTo>
                  <a:lnTo>
                    <a:pt x="22" y="24"/>
                  </a:lnTo>
                  <a:lnTo>
                    <a:pt x="29" y="22"/>
                  </a:lnTo>
                  <a:lnTo>
                    <a:pt x="33" y="18"/>
                  </a:lnTo>
                  <a:lnTo>
                    <a:pt x="36" y="13"/>
                  </a:lnTo>
                  <a:lnTo>
                    <a:pt x="33" y="6"/>
                  </a:lnTo>
                  <a:lnTo>
                    <a:pt x="31" y="2"/>
                  </a:lnTo>
                  <a:lnTo>
                    <a:pt x="27" y="0"/>
                  </a:lnTo>
                  <a:lnTo>
                    <a:pt x="20" y="0"/>
                  </a:lnTo>
                  <a:lnTo>
                    <a:pt x="13" y="0"/>
                  </a:lnTo>
                  <a:lnTo>
                    <a:pt x="6" y="4"/>
                  </a:lnTo>
                  <a:lnTo>
                    <a:pt x="2" y="6"/>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2" name="Freeform 1069">
              <a:extLst>
                <a:ext uri="{FF2B5EF4-FFF2-40B4-BE49-F238E27FC236}">
                  <a16:creationId xmlns:a16="http://schemas.microsoft.com/office/drawing/2014/main" xmlns="" id="{1165A90A-D469-A449-8E33-F74916D45FFD}"/>
                </a:ext>
              </a:extLst>
            </p:cNvPr>
            <p:cNvSpPr>
              <a:spLocks/>
            </p:cNvSpPr>
            <p:nvPr/>
          </p:nvSpPr>
          <p:spPr bwMode="auto">
            <a:xfrm>
              <a:off x="3065" y="3472"/>
              <a:ext cx="36" cy="27"/>
            </a:xfrm>
            <a:custGeom>
              <a:avLst/>
              <a:gdLst>
                <a:gd name="T0" fmla="*/ 0 w 36"/>
                <a:gd name="T1" fmla="*/ 13 h 27"/>
                <a:gd name="T2" fmla="*/ 0 w 36"/>
                <a:gd name="T3" fmla="*/ 13 h 27"/>
                <a:gd name="T4" fmla="*/ 2 w 36"/>
                <a:gd name="T5" fmla="*/ 18 h 27"/>
                <a:gd name="T6" fmla="*/ 4 w 36"/>
                <a:gd name="T7" fmla="*/ 22 h 27"/>
                <a:gd name="T8" fmla="*/ 9 w 36"/>
                <a:gd name="T9" fmla="*/ 24 h 27"/>
                <a:gd name="T10" fmla="*/ 15 w 36"/>
                <a:gd name="T11" fmla="*/ 27 h 27"/>
                <a:gd name="T12" fmla="*/ 15 w 36"/>
                <a:gd name="T13" fmla="*/ 27 h 27"/>
                <a:gd name="T14" fmla="*/ 22 w 36"/>
                <a:gd name="T15" fmla="*/ 24 h 27"/>
                <a:gd name="T16" fmla="*/ 29 w 36"/>
                <a:gd name="T17" fmla="*/ 22 h 27"/>
                <a:gd name="T18" fmla="*/ 33 w 36"/>
                <a:gd name="T19" fmla="*/ 18 h 27"/>
                <a:gd name="T20" fmla="*/ 36 w 36"/>
                <a:gd name="T21" fmla="*/ 13 h 27"/>
                <a:gd name="T22" fmla="*/ 36 w 36"/>
                <a:gd name="T23" fmla="*/ 13 h 27"/>
                <a:gd name="T24" fmla="*/ 33 w 36"/>
                <a:gd name="T25" fmla="*/ 6 h 27"/>
                <a:gd name="T26" fmla="*/ 31 w 36"/>
                <a:gd name="T27" fmla="*/ 2 h 27"/>
                <a:gd name="T28" fmla="*/ 27 w 36"/>
                <a:gd name="T29" fmla="*/ 0 h 27"/>
                <a:gd name="T30" fmla="*/ 20 w 36"/>
                <a:gd name="T31" fmla="*/ 0 h 27"/>
                <a:gd name="T32" fmla="*/ 20 w 36"/>
                <a:gd name="T33" fmla="*/ 0 h 27"/>
                <a:gd name="T34" fmla="*/ 13 w 36"/>
                <a:gd name="T35" fmla="*/ 0 h 27"/>
                <a:gd name="T36" fmla="*/ 6 w 36"/>
                <a:gd name="T37" fmla="*/ 4 h 27"/>
                <a:gd name="T38" fmla="*/ 2 w 36"/>
                <a:gd name="T39" fmla="*/ 6 h 27"/>
                <a:gd name="T40" fmla="*/ 0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3"/>
                  </a:moveTo>
                  <a:lnTo>
                    <a:pt x="0" y="13"/>
                  </a:lnTo>
                  <a:lnTo>
                    <a:pt x="2" y="18"/>
                  </a:lnTo>
                  <a:lnTo>
                    <a:pt x="4" y="22"/>
                  </a:lnTo>
                  <a:lnTo>
                    <a:pt x="9" y="24"/>
                  </a:lnTo>
                  <a:lnTo>
                    <a:pt x="15" y="27"/>
                  </a:lnTo>
                  <a:lnTo>
                    <a:pt x="22" y="24"/>
                  </a:lnTo>
                  <a:lnTo>
                    <a:pt x="29" y="22"/>
                  </a:lnTo>
                  <a:lnTo>
                    <a:pt x="33" y="18"/>
                  </a:lnTo>
                  <a:lnTo>
                    <a:pt x="36" y="13"/>
                  </a:lnTo>
                  <a:lnTo>
                    <a:pt x="33" y="6"/>
                  </a:lnTo>
                  <a:lnTo>
                    <a:pt x="31" y="2"/>
                  </a:lnTo>
                  <a:lnTo>
                    <a:pt x="27" y="0"/>
                  </a:lnTo>
                  <a:lnTo>
                    <a:pt x="20" y="0"/>
                  </a:lnTo>
                  <a:lnTo>
                    <a:pt x="13" y="0"/>
                  </a:lnTo>
                  <a:lnTo>
                    <a:pt x="6" y="4"/>
                  </a:lnTo>
                  <a:lnTo>
                    <a:pt x="2" y="6"/>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3" name="Freeform 1070">
              <a:extLst>
                <a:ext uri="{FF2B5EF4-FFF2-40B4-BE49-F238E27FC236}">
                  <a16:creationId xmlns:a16="http://schemas.microsoft.com/office/drawing/2014/main" xmlns="" id="{F2E9C9FA-DCDF-5F42-9E7C-F3DF37400F90}"/>
                </a:ext>
              </a:extLst>
            </p:cNvPr>
            <p:cNvSpPr>
              <a:spLocks/>
            </p:cNvSpPr>
            <p:nvPr/>
          </p:nvSpPr>
          <p:spPr bwMode="auto">
            <a:xfrm>
              <a:off x="3031" y="3472"/>
              <a:ext cx="34" cy="27"/>
            </a:xfrm>
            <a:custGeom>
              <a:avLst/>
              <a:gdLst>
                <a:gd name="T0" fmla="*/ 0 w 34"/>
                <a:gd name="T1" fmla="*/ 13 h 27"/>
                <a:gd name="T2" fmla="*/ 0 w 34"/>
                <a:gd name="T3" fmla="*/ 13 h 27"/>
                <a:gd name="T4" fmla="*/ 0 w 34"/>
                <a:gd name="T5" fmla="*/ 18 h 27"/>
                <a:gd name="T6" fmla="*/ 4 w 34"/>
                <a:gd name="T7" fmla="*/ 22 h 27"/>
                <a:gd name="T8" fmla="*/ 9 w 34"/>
                <a:gd name="T9" fmla="*/ 24 h 27"/>
                <a:gd name="T10" fmla="*/ 15 w 34"/>
                <a:gd name="T11" fmla="*/ 27 h 27"/>
                <a:gd name="T12" fmla="*/ 15 w 34"/>
                <a:gd name="T13" fmla="*/ 27 h 27"/>
                <a:gd name="T14" fmla="*/ 22 w 34"/>
                <a:gd name="T15" fmla="*/ 24 h 27"/>
                <a:gd name="T16" fmla="*/ 29 w 34"/>
                <a:gd name="T17" fmla="*/ 22 h 27"/>
                <a:gd name="T18" fmla="*/ 31 w 34"/>
                <a:gd name="T19" fmla="*/ 18 h 27"/>
                <a:gd name="T20" fmla="*/ 34 w 34"/>
                <a:gd name="T21" fmla="*/ 13 h 27"/>
                <a:gd name="T22" fmla="*/ 34 w 34"/>
                <a:gd name="T23" fmla="*/ 13 h 27"/>
                <a:gd name="T24" fmla="*/ 34 w 34"/>
                <a:gd name="T25" fmla="*/ 6 h 27"/>
                <a:gd name="T26" fmla="*/ 31 w 34"/>
                <a:gd name="T27" fmla="*/ 4 h 27"/>
                <a:gd name="T28" fmla="*/ 25 w 34"/>
                <a:gd name="T29" fmla="*/ 0 h 27"/>
                <a:gd name="T30" fmla="*/ 20 w 34"/>
                <a:gd name="T31" fmla="*/ 0 h 27"/>
                <a:gd name="T32" fmla="*/ 20 w 34"/>
                <a:gd name="T33" fmla="*/ 0 h 27"/>
                <a:gd name="T34" fmla="*/ 13 w 34"/>
                <a:gd name="T35" fmla="*/ 2 h 27"/>
                <a:gd name="T36" fmla="*/ 6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4" y="22"/>
                  </a:lnTo>
                  <a:lnTo>
                    <a:pt x="9" y="24"/>
                  </a:lnTo>
                  <a:lnTo>
                    <a:pt x="15" y="27"/>
                  </a:lnTo>
                  <a:lnTo>
                    <a:pt x="22" y="24"/>
                  </a:lnTo>
                  <a:lnTo>
                    <a:pt x="29" y="22"/>
                  </a:lnTo>
                  <a:lnTo>
                    <a:pt x="31" y="18"/>
                  </a:lnTo>
                  <a:lnTo>
                    <a:pt x="34" y="13"/>
                  </a:lnTo>
                  <a:lnTo>
                    <a:pt x="34" y="6"/>
                  </a:lnTo>
                  <a:lnTo>
                    <a:pt x="31" y="4"/>
                  </a:lnTo>
                  <a:lnTo>
                    <a:pt x="25" y="0"/>
                  </a:lnTo>
                  <a:lnTo>
                    <a:pt x="20" y="0"/>
                  </a:lnTo>
                  <a:lnTo>
                    <a:pt x="13" y="2"/>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4" name="Freeform 1071">
              <a:extLst>
                <a:ext uri="{FF2B5EF4-FFF2-40B4-BE49-F238E27FC236}">
                  <a16:creationId xmlns:a16="http://schemas.microsoft.com/office/drawing/2014/main" xmlns="" id="{265AA836-E129-F841-B925-F990EF185A72}"/>
                </a:ext>
              </a:extLst>
            </p:cNvPr>
            <p:cNvSpPr>
              <a:spLocks/>
            </p:cNvSpPr>
            <p:nvPr/>
          </p:nvSpPr>
          <p:spPr bwMode="auto">
            <a:xfrm>
              <a:off x="3031" y="3472"/>
              <a:ext cx="34" cy="27"/>
            </a:xfrm>
            <a:custGeom>
              <a:avLst/>
              <a:gdLst>
                <a:gd name="T0" fmla="*/ 0 w 34"/>
                <a:gd name="T1" fmla="*/ 13 h 27"/>
                <a:gd name="T2" fmla="*/ 0 w 34"/>
                <a:gd name="T3" fmla="*/ 13 h 27"/>
                <a:gd name="T4" fmla="*/ 0 w 34"/>
                <a:gd name="T5" fmla="*/ 18 h 27"/>
                <a:gd name="T6" fmla="*/ 4 w 34"/>
                <a:gd name="T7" fmla="*/ 22 h 27"/>
                <a:gd name="T8" fmla="*/ 9 w 34"/>
                <a:gd name="T9" fmla="*/ 24 h 27"/>
                <a:gd name="T10" fmla="*/ 15 w 34"/>
                <a:gd name="T11" fmla="*/ 27 h 27"/>
                <a:gd name="T12" fmla="*/ 15 w 34"/>
                <a:gd name="T13" fmla="*/ 27 h 27"/>
                <a:gd name="T14" fmla="*/ 22 w 34"/>
                <a:gd name="T15" fmla="*/ 24 h 27"/>
                <a:gd name="T16" fmla="*/ 29 w 34"/>
                <a:gd name="T17" fmla="*/ 22 h 27"/>
                <a:gd name="T18" fmla="*/ 31 w 34"/>
                <a:gd name="T19" fmla="*/ 18 h 27"/>
                <a:gd name="T20" fmla="*/ 34 w 34"/>
                <a:gd name="T21" fmla="*/ 13 h 27"/>
                <a:gd name="T22" fmla="*/ 34 w 34"/>
                <a:gd name="T23" fmla="*/ 13 h 27"/>
                <a:gd name="T24" fmla="*/ 34 w 34"/>
                <a:gd name="T25" fmla="*/ 6 h 27"/>
                <a:gd name="T26" fmla="*/ 31 w 34"/>
                <a:gd name="T27" fmla="*/ 4 h 27"/>
                <a:gd name="T28" fmla="*/ 25 w 34"/>
                <a:gd name="T29" fmla="*/ 0 h 27"/>
                <a:gd name="T30" fmla="*/ 20 w 34"/>
                <a:gd name="T31" fmla="*/ 0 h 27"/>
                <a:gd name="T32" fmla="*/ 20 w 34"/>
                <a:gd name="T33" fmla="*/ 0 h 27"/>
                <a:gd name="T34" fmla="*/ 13 w 34"/>
                <a:gd name="T35" fmla="*/ 2 h 27"/>
                <a:gd name="T36" fmla="*/ 6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4" y="22"/>
                  </a:lnTo>
                  <a:lnTo>
                    <a:pt x="9" y="24"/>
                  </a:lnTo>
                  <a:lnTo>
                    <a:pt x="15" y="27"/>
                  </a:lnTo>
                  <a:lnTo>
                    <a:pt x="22" y="24"/>
                  </a:lnTo>
                  <a:lnTo>
                    <a:pt x="29" y="22"/>
                  </a:lnTo>
                  <a:lnTo>
                    <a:pt x="31" y="18"/>
                  </a:lnTo>
                  <a:lnTo>
                    <a:pt x="34" y="13"/>
                  </a:lnTo>
                  <a:lnTo>
                    <a:pt x="34" y="6"/>
                  </a:lnTo>
                  <a:lnTo>
                    <a:pt x="31" y="4"/>
                  </a:lnTo>
                  <a:lnTo>
                    <a:pt x="25" y="0"/>
                  </a:lnTo>
                  <a:lnTo>
                    <a:pt x="20" y="0"/>
                  </a:lnTo>
                  <a:lnTo>
                    <a:pt x="13" y="2"/>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5" name="Freeform 1072">
              <a:extLst>
                <a:ext uri="{FF2B5EF4-FFF2-40B4-BE49-F238E27FC236}">
                  <a16:creationId xmlns:a16="http://schemas.microsoft.com/office/drawing/2014/main" xmlns="" id="{C552A2B4-65E9-974D-84F5-4549A97A9159}"/>
                </a:ext>
              </a:extLst>
            </p:cNvPr>
            <p:cNvSpPr>
              <a:spLocks/>
            </p:cNvSpPr>
            <p:nvPr/>
          </p:nvSpPr>
          <p:spPr bwMode="auto">
            <a:xfrm>
              <a:off x="2997" y="3472"/>
              <a:ext cx="34" cy="27"/>
            </a:xfrm>
            <a:custGeom>
              <a:avLst/>
              <a:gdLst>
                <a:gd name="T0" fmla="*/ 0 w 34"/>
                <a:gd name="T1" fmla="*/ 13 h 27"/>
                <a:gd name="T2" fmla="*/ 0 w 34"/>
                <a:gd name="T3" fmla="*/ 13 h 27"/>
                <a:gd name="T4" fmla="*/ 0 w 34"/>
                <a:gd name="T5" fmla="*/ 20 h 27"/>
                <a:gd name="T6" fmla="*/ 2 w 34"/>
                <a:gd name="T7" fmla="*/ 22 h 27"/>
                <a:gd name="T8" fmla="*/ 7 w 34"/>
                <a:gd name="T9" fmla="*/ 27 h 27"/>
                <a:gd name="T10" fmla="*/ 13 w 34"/>
                <a:gd name="T11" fmla="*/ 27 h 27"/>
                <a:gd name="T12" fmla="*/ 13 w 34"/>
                <a:gd name="T13" fmla="*/ 27 h 27"/>
                <a:gd name="T14" fmla="*/ 20 w 34"/>
                <a:gd name="T15" fmla="*/ 27 h 27"/>
                <a:gd name="T16" fmla="*/ 27 w 34"/>
                <a:gd name="T17" fmla="*/ 22 h 27"/>
                <a:gd name="T18" fmla="*/ 31 w 34"/>
                <a:gd name="T19" fmla="*/ 18 h 27"/>
                <a:gd name="T20" fmla="*/ 34 w 34"/>
                <a:gd name="T21" fmla="*/ 13 h 27"/>
                <a:gd name="T22" fmla="*/ 34 w 34"/>
                <a:gd name="T23" fmla="*/ 13 h 27"/>
                <a:gd name="T24" fmla="*/ 34 w 34"/>
                <a:gd name="T25" fmla="*/ 9 h 27"/>
                <a:gd name="T26" fmla="*/ 29 w 34"/>
                <a:gd name="T27" fmla="*/ 4 h 27"/>
                <a:gd name="T28" fmla="*/ 25 w 34"/>
                <a:gd name="T29" fmla="*/ 2 h 27"/>
                <a:gd name="T30" fmla="*/ 18 w 34"/>
                <a:gd name="T31" fmla="*/ 0 h 27"/>
                <a:gd name="T32" fmla="*/ 18 w 34"/>
                <a:gd name="T33" fmla="*/ 0 h 27"/>
                <a:gd name="T34" fmla="*/ 11 w 34"/>
                <a:gd name="T35" fmla="*/ 2 h 27"/>
                <a:gd name="T36" fmla="*/ 7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20"/>
                  </a:lnTo>
                  <a:lnTo>
                    <a:pt x="2" y="22"/>
                  </a:lnTo>
                  <a:lnTo>
                    <a:pt x="7" y="27"/>
                  </a:lnTo>
                  <a:lnTo>
                    <a:pt x="13" y="27"/>
                  </a:lnTo>
                  <a:lnTo>
                    <a:pt x="20" y="27"/>
                  </a:lnTo>
                  <a:lnTo>
                    <a:pt x="27" y="22"/>
                  </a:lnTo>
                  <a:lnTo>
                    <a:pt x="31" y="18"/>
                  </a:lnTo>
                  <a:lnTo>
                    <a:pt x="34" y="13"/>
                  </a:lnTo>
                  <a:lnTo>
                    <a:pt x="34" y="9"/>
                  </a:lnTo>
                  <a:lnTo>
                    <a:pt x="29" y="4"/>
                  </a:lnTo>
                  <a:lnTo>
                    <a:pt x="25" y="2"/>
                  </a:lnTo>
                  <a:lnTo>
                    <a:pt x="18" y="0"/>
                  </a:lnTo>
                  <a:lnTo>
                    <a:pt x="11"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6" name="Freeform 1073">
              <a:extLst>
                <a:ext uri="{FF2B5EF4-FFF2-40B4-BE49-F238E27FC236}">
                  <a16:creationId xmlns:a16="http://schemas.microsoft.com/office/drawing/2014/main" xmlns="" id="{7B1FCD10-A593-AC47-92B9-71212B390DF1}"/>
                </a:ext>
              </a:extLst>
            </p:cNvPr>
            <p:cNvSpPr>
              <a:spLocks/>
            </p:cNvSpPr>
            <p:nvPr/>
          </p:nvSpPr>
          <p:spPr bwMode="auto">
            <a:xfrm>
              <a:off x="2997" y="3472"/>
              <a:ext cx="34" cy="27"/>
            </a:xfrm>
            <a:custGeom>
              <a:avLst/>
              <a:gdLst>
                <a:gd name="T0" fmla="*/ 0 w 34"/>
                <a:gd name="T1" fmla="*/ 13 h 27"/>
                <a:gd name="T2" fmla="*/ 0 w 34"/>
                <a:gd name="T3" fmla="*/ 13 h 27"/>
                <a:gd name="T4" fmla="*/ 0 w 34"/>
                <a:gd name="T5" fmla="*/ 20 h 27"/>
                <a:gd name="T6" fmla="*/ 2 w 34"/>
                <a:gd name="T7" fmla="*/ 22 h 27"/>
                <a:gd name="T8" fmla="*/ 7 w 34"/>
                <a:gd name="T9" fmla="*/ 27 h 27"/>
                <a:gd name="T10" fmla="*/ 13 w 34"/>
                <a:gd name="T11" fmla="*/ 27 h 27"/>
                <a:gd name="T12" fmla="*/ 13 w 34"/>
                <a:gd name="T13" fmla="*/ 27 h 27"/>
                <a:gd name="T14" fmla="*/ 20 w 34"/>
                <a:gd name="T15" fmla="*/ 27 h 27"/>
                <a:gd name="T16" fmla="*/ 27 w 34"/>
                <a:gd name="T17" fmla="*/ 22 h 27"/>
                <a:gd name="T18" fmla="*/ 31 w 34"/>
                <a:gd name="T19" fmla="*/ 18 h 27"/>
                <a:gd name="T20" fmla="*/ 34 w 34"/>
                <a:gd name="T21" fmla="*/ 13 h 27"/>
                <a:gd name="T22" fmla="*/ 34 w 34"/>
                <a:gd name="T23" fmla="*/ 13 h 27"/>
                <a:gd name="T24" fmla="*/ 34 w 34"/>
                <a:gd name="T25" fmla="*/ 9 h 27"/>
                <a:gd name="T26" fmla="*/ 29 w 34"/>
                <a:gd name="T27" fmla="*/ 4 h 27"/>
                <a:gd name="T28" fmla="*/ 25 w 34"/>
                <a:gd name="T29" fmla="*/ 2 h 27"/>
                <a:gd name="T30" fmla="*/ 18 w 34"/>
                <a:gd name="T31" fmla="*/ 0 h 27"/>
                <a:gd name="T32" fmla="*/ 18 w 34"/>
                <a:gd name="T33" fmla="*/ 0 h 27"/>
                <a:gd name="T34" fmla="*/ 11 w 34"/>
                <a:gd name="T35" fmla="*/ 2 h 27"/>
                <a:gd name="T36" fmla="*/ 7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20"/>
                  </a:lnTo>
                  <a:lnTo>
                    <a:pt x="2" y="22"/>
                  </a:lnTo>
                  <a:lnTo>
                    <a:pt x="7" y="27"/>
                  </a:lnTo>
                  <a:lnTo>
                    <a:pt x="13" y="27"/>
                  </a:lnTo>
                  <a:lnTo>
                    <a:pt x="20" y="27"/>
                  </a:lnTo>
                  <a:lnTo>
                    <a:pt x="27" y="22"/>
                  </a:lnTo>
                  <a:lnTo>
                    <a:pt x="31" y="18"/>
                  </a:lnTo>
                  <a:lnTo>
                    <a:pt x="34" y="13"/>
                  </a:lnTo>
                  <a:lnTo>
                    <a:pt x="34" y="9"/>
                  </a:lnTo>
                  <a:lnTo>
                    <a:pt x="29" y="4"/>
                  </a:lnTo>
                  <a:lnTo>
                    <a:pt x="25" y="2"/>
                  </a:lnTo>
                  <a:lnTo>
                    <a:pt x="18" y="0"/>
                  </a:lnTo>
                  <a:lnTo>
                    <a:pt x="11"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7" name="Freeform 1074">
              <a:extLst>
                <a:ext uri="{FF2B5EF4-FFF2-40B4-BE49-F238E27FC236}">
                  <a16:creationId xmlns:a16="http://schemas.microsoft.com/office/drawing/2014/main" xmlns="" id="{8ACA50BC-B49A-5244-B012-E14236C423D3}"/>
                </a:ext>
              </a:extLst>
            </p:cNvPr>
            <p:cNvSpPr>
              <a:spLocks/>
            </p:cNvSpPr>
            <p:nvPr/>
          </p:nvSpPr>
          <p:spPr bwMode="auto">
            <a:xfrm>
              <a:off x="2961" y="3474"/>
              <a:ext cx="36" cy="25"/>
            </a:xfrm>
            <a:custGeom>
              <a:avLst/>
              <a:gdLst>
                <a:gd name="T0" fmla="*/ 0 w 36"/>
                <a:gd name="T1" fmla="*/ 13 h 25"/>
                <a:gd name="T2" fmla="*/ 0 w 36"/>
                <a:gd name="T3" fmla="*/ 13 h 25"/>
                <a:gd name="T4" fmla="*/ 0 w 36"/>
                <a:gd name="T5" fmla="*/ 18 h 25"/>
                <a:gd name="T6" fmla="*/ 2 w 36"/>
                <a:gd name="T7" fmla="*/ 22 h 25"/>
                <a:gd name="T8" fmla="*/ 9 w 36"/>
                <a:gd name="T9" fmla="*/ 25 h 25"/>
                <a:gd name="T10" fmla="*/ 16 w 36"/>
                <a:gd name="T11" fmla="*/ 25 h 25"/>
                <a:gd name="T12" fmla="*/ 16 w 36"/>
                <a:gd name="T13" fmla="*/ 25 h 25"/>
                <a:gd name="T14" fmla="*/ 22 w 36"/>
                <a:gd name="T15" fmla="*/ 25 h 25"/>
                <a:gd name="T16" fmla="*/ 27 w 36"/>
                <a:gd name="T17" fmla="*/ 22 h 25"/>
                <a:gd name="T18" fmla="*/ 31 w 36"/>
                <a:gd name="T19" fmla="*/ 18 h 25"/>
                <a:gd name="T20" fmla="*/ 36 w 36"/>
                <a:gd name="T21" fmla="*/ 11 h 25"/>
                <a:gd name="T22" fmla="*/ 36 w 36"/>
                <a:gd name="T23" fmla="*/ 11 h 25"/>
                <a:gd name="T24" fmla="*/ 34 w 36"/>
                <a:gd name="T25" fmla="*/ 7 h 25"/>
                <a:gd name="T26" fmla="*/ 31 w 36"/>
                <a:gd name="T27" fmla="*/ 2 h 25"/>
                <a:gd name="T28" fmla="*/ 27 w 36"/>
                <a:gd name="T29" fmla="*/ 0 h 25"/>
                <a:gd name="T30" fmla="*/ 20 w 36"/>
                <a:gd name="T31" fmla="*/ 0 h 25"/>
                <a:gd name="T32" fmla="*/ 20 w 36"/>
                <a:gd name="T33" fmla="*/ 0 h 25"/>
                <a:gd name="T34" fmla="*/ 13 w 36"/>
                <a:gd name="T35" fmla="*/ 0 h 25"/>
                <a:gd name="T36" fmla="*/ 7 w 36"/>
                <a:gd name="T37" fmla="*/ 2 h 25"/>
                <a:gd name="T38" fmla="*/ 2 w 36"/>
                <a:gd name="T39" fmla="*/ 7 h 25"/>
                <a:gd name="T40" fmla="*/ 0 w 36"/>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3"/>
                  </a:moveTo>
                  <a:lnTo>
                    <a:pt x="0" y="13"/>
                  </a:lnTo>
                  <a:lnTo>
                    <a:pt x="0" y="18"/>
                  </a:lnTo>
                  <a:lnTo>
                    <a:pt x="2" y="22"/>
                  </a:lnTo>
                  <a:lnTo>
                    <a:pt x="9" y="25"/>
                  </a:lnTo>
                  <a:lnTo>
                    <a:pt x="16" y="25"/>
                  </a:lnTo>
                  <a:lnTo>
                    <a:pt x="22" y="25"/>
                  </a:lnTo>
                  <a:lnTo>
                    <a:pt x="27" y="22"/>
                  </a:lnTo>
                  <a:lnTo>
                    <a:pt x="31" y="18"/>
                  </a:lnTo>
                  <a:lnTo>
                    <a:pt x="36" y="11"/>
                  </a:lnTo>
                  <a:lnTo>
                    <a:pt x="34" y="7"/>
                  </a:lnTo>
                  <a:lnTo>
                    <a:pt x="31" y="2"/>
                  </a:lnTo>
                  <a:lnTo>
                    <a:pt x="27" y="0"/>
                  </a:lnTo>
                  <a:lnTo>
                    <a:pt x="20" y="0"/>
                  </a:lnTo>
                  <a:lnTo>
                    <a:pt x="13" y="0"/>
                  </a:lnTo>
                  <a:lnTo>
                    <a:pt x="7" y="2"/>
                  </a:lnTo>
                  <a:lnTo>
                    <a:pt x="2" y="7"/>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8" name="Freeform 1075">
              <a:extLst>
                <a:ext uri="{FF2B5EF4-FFF2-40B4-BE49-F238E27FC236}">
                  <a16:creationId xmlns:a16="http://schemas.microsoft.com/office/drawing/2014/main" xmlns="" id="{C36FE11D-F0EF-3549-B106-7B8BFA6A255C}"/>
                </a:ext>
              </a:extLst>
            </p:cNvPr>
            <p:cNvSpPr>
              <a:spLocks/>
            </p:cNvSpPr>
            <p:nvPr/>
          </p:nvSpPr>
          <p:spPr bwMode="auto">
            <a:xfrm>
              <a:off x="2961" y="3474"/>
              <a:ext cx="36" cy="25"/>
            </a:xfrm>
            <a:custGeom>
              <a:avLst/>
              <a:gdLst>
                <a:gd name="T0" fmla="*/ 0 w 36"/>
                <a:gd name="T1" fmla="*/ 13 h 25"/>
                <a:gd name="T2" fmla="*/ 0 w 36"/>
                <a:gd name="T3" fmla="*/ 13 h 25"/>
                <a:gd name="T4" fmla="*/ 0 w 36"/>
                <a:gd name="T5" fmla="*/ 18 h 25"/>
                <a:gd name="T6" fmla="*/ 2 w 36"/>
                <a:gd name="T7" fmla="*/ 22 h 25"/>
                <a:gd name="T8" fmla="*/ 9 w 36"/>
                <a:gd name="T9" fmla="*/ 25 h 25"/>
                <a:gd name="T10" fmla="*/ 16 w 36"/>
                <a:gd name="T11" fmla="*/ 25 h 25"/>
                <a:gd name="T12" fmla="*/ 16 w 36"/>
                <a:gd name="T13" fmla="*/ 25 h 25"/>
                <a:gd name="T14" fmla="*/ 22 w 36"/>
                <a:gd name="T15" fmla="*/ 25 h 25"/>
                <a:gd name="T16" fmla="*/ 27 w 36"/>
                <a:gd name="T17" fmla="*/ 22 h 25"/>
                <a:gd name="T18" fmla="*/ 31 w 36"/>
                <a:gd name="T19" fmla="*/ 18 h 25"/>
                <a:gd name="T20" fmla="*/ 36 w 36"/>
                <a:gd name="T21" fmla="*/ 11 h 25"/>
                <a:gd name="T22" fmla="*/ 36 w 36"/>
                <a:gd name="T23" fmla="*/ 11 h 25"/>
                <a:gd name="T24" fmla="*/ 34 w 36"/>
                <a:gd name="T25" fmla="*/ 7 h 25"/>
                <a:gd name="T26" fmla="*/ 31 w 36"/>
                <a:gd name="T27" fmla="*/ 2 h 25"/>
                <a:gd name="T28" fmla="*/ 27 w 36"/>
                <a:gd name="T29" fmla="*/ 0 h 25"/>
                <a:gd name="T30" fmla="*/ 20 w 36"/>
                <a:gd name="T31" fmla="*/ 0 h 25"/>
                <a:gd name="T32" fmla="*/ 20 w 36"/>
                <a:gd name="T33" fmla="*/ 0 h 25"/>
                <a:gd name="T34" fmla="*/ 13 w 36"/>
                <a:gd name="T35" fmla="*/ 0 h 25"/>
                <a:gd name="T36" fmla="*/ 7 w 36"/>
                <a:gd name="T37" fmla="*/ 2 h 25"/>
                <a:gd name="T38" fmla="*/ 2 w 36"/>
                <a:gd name="T39" fmla="*/ 7 h 25"/>
                <a:gd name="T40" fmla="*/ 0 w 36"/>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3"/>
                  </a:moveTo>
                  <a:lnTo>
                    <a:pt x="0" y="13"/>
                  </a:lnTo>
                  <a:lnTo>
                    <a:pt x="0" y="18"/>
                  </a:lnTo>
                  <a:lnTo>
                    <a:pt x="2" y="22"/>
                  </a:lnTo>
                  <a:lnTo>
                    <a:pt x="9" y="25"/>
                  </a:lnTo>
                  <a:lnTo>
                    <a:pt x="16" y="25"/>
                  </a:lnTo>
                  <a:lnTo>
                    <a:pt x="22" y="25"/>
                  </a:lnTo>
                  <a:lnTo>
                    <a:pt x="27" y="22"/>
                  </a:lnTo>
                  <a:lnTo>
                    <a:pt x="31" y="18"/>
                  </a:lnTo>
                  <a:lnTo>
                    <a:pt x="36" y="11"/>
                  </a:lnTo>
                  <a:lnTo>
                    <a:pt x="34" y="7"/>
                  </a:lnTo>
                  <a:lnTo>
                    <a:pt x="31" y="2"/>
                  </a:lnTo>
                  <a:lnTo>
                    <a:pt x="27" y="0"/>
                  </a:lnTo>
                  <a:lnTo>
                    <a:pt x="20" y="0"/>
                  </a:lnTo>
                  <a:lnTo>
                    <a:pt x="13" y="0"/>
                  </a:lnTo>
                  <a:lnTo>
                    <a:pt x="7" y="2"/>
                  </a:lnTo>
                  <a:lnTo>
                    <a:pt x="2" y="7"/>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59" name="Freeform 1076">
              <a:extLst>
                <a:ext uri="{FF2B5EF4-FFF2-40B4-BE49-F238E27FC236}">
                  <a16:creationId xmlns:a16="http://schemas.microsoft.com/office/drawing/2014/main" xmlns="" id="{4FC82B6B-04C8-D54E-AD24-0319152D2AB2}"/>
                </a:ext>
              </a:extLst>
            </p:cNvPr>
            <p:cNvSpPr>
              <a:spLocks/>
            </p:cNvSpPr>
            <p:nvPr/>
          </p:nvSpPr>
          <p:spPr bwMode="auto">
            <a:xfrm>
              <a:off x="2927" y="3474"/>
              <a:ext cx="34" cy="27"/>
            </a:xfrm>
            <a:custGeom>
              <a:avLst/>
              <a:gdLst>
                <a:gd name="T0" fmla="*/ 0 w 34"/>
                <a:gd name="T1" fmla="*/ 13 h 27"/>
                <a:gd name="T2" fmla="*/ 0 w 34"/>
                <a:gd name="T3" fmla="*/ 13 h 27"/>
                <a:gd name="T4" fmla="*/ 0 w 34"/>
                <a:gd name="T5" fmla="*/ 18 h 27"/>
                <a:gd name="T6" fmla="*/ 2 w 34"/>
                <a:gd name="T7" fmla="*/ 22 h 27"/>
                <a:gd name="T8" fmla="*/ 7 w 34"/>
                <a:gd name="T9" fmla="*/ 25 h 27"/>
                <a:gd name="T10" fmla="*/ 14 w 34"/>
                <a:gd name="T11" fmla="*/ 27 h 27"/>
                <a:gd name="T12" fmla="*/ 14 w 34"/>
                <a:gd name="T13" fmla="*/ 27 h 27"/>
                <a:gd name="T14" fmla="*/ 20 w 34"/>
                <a:gd name="T15" fmla="*/ 25 h 27"/>
                <a:gd name="T16" fmla="*/ 27 w 34"/>
                <a:gd name="T17" fmla="*/ 22 h 27"/>
                <a:gd name="T18" fmla="*/ 32 w 34"/>
                <a:gd name="T19" fmla="*/ 18 h 27"/>
                <a:gd name="T20" fmla="*/ 34 w 34"/>
                <a:gd name="T21" fmla="*/ 13 h 27"/>
                <a:gd name="T22" fmla="*/ 34 w 34"/>
                <a:gd name="T23" fmla="*/ 13 h 27"/>
                <a:gd name="T24" fmla="*/ 34 w 34"/>
                <a:gd name="T25" fmla="*/ 7 h 27"/>
                <a:gd name="T26" fmla="*/ 32 w 34"/>
                <a:gd name="T27" fmla="*/ 2 h 27"/>
                <a:gd name="T28" fmla="*/ 27 w 34"/>
                <a:gd name="T29" fmla="*/ 0 h 27"/>
                <a:gd name="T30" fmla="*/ 20 w 34"/>
                <a:gd name="T31" fmla="*/ 0 h 27"/>
                <a:gd name="T32" fmla="*/ 20 w 34"/>
                <a:gd name="T33" fmla="*/ 0 h 27"/>
                <a:gd name="T34" fmla="*/ 14 w 34"/>
                <a:gd name="T35" fmla="*/ 0 h 27"/>
                <a:gd name="T36" fmla="*/ 7 w 34"/>
                <a:gd name="T37" fmla="*/ 4 h 27"/>
                <a:gd name="T38" fmla="*/ 2 w 34"/>
                <a:gd name="T39" fmla="*/ 7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2" y="22"/>
                  </a:lnTo>
                  <a:lnTo>
                    <a:pt x="7" y="25"/>
                  </a:lnTo>
                  <a:lnTo>
                    <a:pt x="14" y="27"/>
                  </a:lnTo>
                  <a:lnTo>
                    <a:pt x="20" y="25"/>
                  </a:lnTo>
                  <a:lnTo>
                    <a:pt x="27" y="22"/>
                  </a:lnTo>
                  <a:lnTo>
                    <a:pt x="32" y="18"/>
                  </a:lnTo>
                  <a:lnTo>
                    <a:pt x="34" y="13"/>
                  </a:lnTo>
                  <a:lnTo>
                    <a:pt x="34" y="7"/>
                  </a:lnTo>
                  <a:lnTo>
                    <a:pt x="32" y="2"/>
                  </a:lnTo>
                  <a:lnTo>
                    <a:pt x="27" y="0"/>
                  </a:lnTo>
                  <a:lnTo>
                    <a:pt x="20" y="0"/>
                  </a:lnTo>
                  <a:lnTo>
                    <a:pt x="14" y="0"/>
                  </a:lnTo>
                  <a:lnTo>
                    <a:pt x="7" y="4"/>
                  </a:lnTo>
                  <a:lnTo>
                    <a:pt x="2" y="7"/>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0" name="Freeform 1077">
              <a:extLst>
                <a:ext uri="{FF2B5EF4-FFF2-40B4-BE49-F238E27FC236}">
                  <a16:creationId xmlns:a16="http://schemas.microsoft.com/office/drawing/2014/main" xmlns="" id="{95275C3E-5E60-6F41-8E07-17BC5631CBE1}"/>
                </a:ext>
              </a:extLst>
            </p:cNvPr>
            <p:cNvSpPr>
              <a:spLocks/>
            </p:cNvSpPr>
            <p:nvPr/>
          </p:nvSpPr>
          <p:spPr bwMode="auto">
            <a:xfrm>
              <a:off x="2927" y="3474"/>
              <a:ext cx="34" cy="27"/>
            </a:xfrm>
            <a:custGeom>
              <a:avLst/>
              <a:gdLst>
                <a:gd name="T0" fmla="*/ 0 w 34"/>
                <a:gd name="T1" fmla="*/ 13 h 27"/>
                <a:gd name="T2" fmla="*/ 0 w 34"/>
                <a:gd name="T3" fmla="*/ 13 h 27"/>
                <a:gd name="T4" fmla="*/ 0 w 34"/>
                <a:gd name="T5" fmla="*/ 18 h 27"/>
                <a:gd name="T6" fmla="*/ 2 w 34"/>
                <a:gd name="T7" fmla="*/ 22 h 27"/>
                <a:gd name="T8" fmla="*/ 7 w 34"/>
                <a:gd name="T9" fmla="*/ 25 h 27"/>
                <a:gd name="T10" fmla="*/ 14 w 34"/>
                <a:gd name="T11" fmla="*/ 27 h 27"/>
                <a:gd name="T12" fmla="*/ 14 w 34"/>
                <a:gd name="T13" fmla="*/ 27 h 27"/>
                <a:gd name="T14" fmla="*/ 20 w 34"/>
                <a:gd name="T15" fmla="*/ 25 h 27"/>
                <a:gd name="T16" fmla="*/ 27 w 34"/>
                <a:gd name="T17" fmla="*/ 22 h 27"/>
                <a:gd name="T18" fmla="*/ 32 w 34"/>
                <a:gd name="T19" fmla="*/ 18 h 27"/>
                <a:gd name="T20" fmla="*/ 34 w 34"/>
                <a:gd name="T21" fmla="*/ 13 h 27"/>
                <a:gd name="T22" fmla="*/ 34 w 34"/>
                <a:gd name="T23" fmla="*/ 13 h 27"/>
                <a:gd name="T24" fmla="*/ 34 w 34"/>
                <a:gd name="T25" fmla="*/ 7 h 27"/>
                <a:gd name="T26" fmla="*/ 32 w 34"/>
                <a:gd name="T27" fmla="*/ 2 h 27"/>
                <a:gd name="T28" fmla="*/ 27 w 34"/>
                <a:gd name="T29" fmla="*/ 0 h 27"/>
                <a:gd name="T30" fmla="*/ 20 w 34"/>
                <a:gd name="T31" fmla="*/ 0 h 27"/>
                <a:gd name="T32" fmla="*/ 20 w 34"/>
                <a:gd name="T33" fmla="*/ 0 h 27"/>
                <a:gd name="T34" fmla="*/ 14 w 34"/>
                <a:gd name="T35" fmla="*/ 0 h 27"/>
                <a:gd name="T36" fmla="*/ 7 w 34"/>
                <a:gd name="T37" fmla="*/ 4 h 27"/>
                <a:gd name="T38" fmla="*/ 2 w 34"/>
                <a:gd name="T39" fmla="*/ 7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2" y="22"/>
                  </a:lnTo>
                  <a:lnTo>
                    <a:pt x="7" y="25"/>
                  </a:lnTo>
                  <a:lnTo>
                    <a:pt x="14" y="27"/>
                  </a:lnTo>
                  <a:lnTo>
                    <a:pt x="20" y="25"/>
                  </a:lnTo>
                  <a:lnTo>
                    <a:pt x="27" y="22"/>
                  </a:lnTo>
                  <a:lnTo>
                    <a:pt x="32" y="18"/>
                  </a:lnTo>
                  <a:lnTo>
                    <a:pt x="34" y="13"/>
                  </a:lnTo>
                  <a:lnTo>
                    <a:pt x="34" y="7"/>
                  </a:lnTo>
                  <a:lnTo>
                    <a:pt x="32" y="2"/>
                  </a:lnTo>
                  <a:lnTo>
                    <a:pt x="27" y="0"/>
                  </a:lnTo>
                  <a:lnTo>
                    <a:pt x="20" y="0"/>
                  </a:lnTo>
                  <a:lnTo>
                    <a:pt x="14" y="0"/>
                  </a:lnTo>
                  <a:lnTo>
                    <a:pt x="7" y="4"/>
                  </a:lnTo>
                  <a:lnTo>
                    <a:pt x="2" y="7"/>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1" name="Freeform 1078">
              <a:extLst>
                <a:ext uri="{FF2B5EF4-FFF2-40B4-BE49-F238E27FC236}">
                  <a16:creationId xmlns:a16="http://schemas.microsoft.com/office/drawing/2014/main" xmlns="" id="{C7EC02A7-1C57-0B4A-9B66-A983718EB980}"/>
                </a:ext>
              </a:extLst>
            </p:cNvPr>
            <p:cNvSpPr>
              <a:spLocks/>
            </p:cNvSpPr>
            <p:nvPr/>
          </p:nvSpPr>
          <p:spPr bwMode="auto">
            <a:xfrm>
              <a:off x="2821" y="3476"/>
              <a:ext cx="36" cy="25"/>
            </a:xfrm>
            <a:custGeom>
              <a:avLst/>
              <a:gdLst>
                <a:gd name="T0" fmla="*/ 0 w 36"/>
                <a:gd name="T1" fmla="*/ 14 h 25"/>
                <a:gd name="T2" fmla="*/ 0 w 36"/>
                <a:gd name="T3" fmla="*/ 14 h 25"/>
                <a:gd name="T4" fmla="*/ 0 w 36"/>
                <a:gd name="T5" fmla="*/ 18 h 25"/>
                <a:gd name="T6" fmla="*/ 3 w 36"/>
                <a:gd name="T7" fmla="*/ 23 h 25"/>
                <a:gd name="T8" fmla="*/ 7 w 36"/>
                <a:gd name="T9" fmla="*/ 25 h 25"/>
                <a:gd name="T10" fmla="*/ 14 w 36"/>
                <a:gd name="T11" fmla="*/ 25 h 25"/>
                <a:gd name="T12" fmla="*/ 14 w 36"/>
                <a:gd name="T13" fmla="*/ 25 h 25"/>
                <a:gd name="T14" fmla="*/ 21 w 36"/>
                <a:gd name="T15" fmla="*/ 25 h 25"/>
                <a:gd name="T16" fmla="*/ 27 w 36"/>
                <a:gd name="T17" fmla="*/ 23 h 25"/>
                <a:gd name="T18" fmla="*/ 32 w 36"/>
                <a:gd name="T19" fmla="*/ 18 h 25"/>
                <a:gd name="T20" fmla="*/ 36 w 36"/>
                <a:gd name="T21" fmla="*/ 11 h 25"/>
                <a:gd name="T22" fmla="*/ 36 w 36"/>
                <a:gd name="T23" fmla="*/ 11 h 25"/>
                <a:gd name="T24" fmla="*/ 36 w 36"/>
                <a:gd name="T25" fmla="*/ 7 h 25"/>
                <a:gd name="T26" fmla="*/ 34 w 36"/>
                <a:gd name="T27" fmla="*/ 2 h 25"/>
                <a:gd name="T28" fmla="*/ 30 w 36"/>
                <a:gd name="T29" fmla="*/ 0 h 25"/>
                <a:gd name="T30" fmla="*/ 23 w 36"/>
                <a:gd name="T31" fmla="*/ 0 h 25"/>
                <a:gd name="T32" fmla="*/ 23 w 36"/>
                <a:gd name="T33" fmla="*/ 0 h 25"/>
                <a:gd name="T34" fmla="*/ 16 w 36"/>
                <a:gd name="T35" fmla="*/ 0 h 25"/>
                <a:gd name="T36" fmla="*/ 9 w 36"/>
                <a:gd name="T37" fmla="*/ 2 h 25"/>
                <a:gd name="T38" fmla="*/ 5 w 36"/>
                <a:gd name="T39" fmla="*/ 7 h 25"/>
                <a:gd name="T40" fmla="*/ 0 w 3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4"/>
                  </a:moveTo>
                  <a:lnTo>
                    <a:pt x="0" y="14"/>
                  </a:lnTo>
                  <a:lnTo>
                    <a:pt x="0" y="18"/>
                  </a:lnTo>
                  <a:lnTo>
                    <a:pt x="3" y="23"/>
                  </a:lnTo>
                  <a:lnTo>
                    <a:pt x="7" y="25"/>
                  </a:lnTo>
                  <a:lnTo>
                    <a:pt x="14" y="25"/>
                  </a:lnTo>
                  <a:lnTo>
                    <a:pt x="21" y="25"/>
                  </a:lnTo>
                  <a:lnTo>
                    <a:pt x="27" y="23"/>
                  </a:lnTo>
                  <a:lnTo>
                    <a:pt x="32" y="18"/>
                  </a:lnTo>
                  <a:lnTo>
                    <a:pt x="36" y="11"/>
                  </a:lnTo>
                  <a:lnTo>
                    <a:pt x="36" y="7"/>
                  </a:lnTo>
                  <a:lnTo>
                    <a:pt x="34" y="2"/>
                  </a:lnTo>
                  <a:lnTo>
                    <a:pt x="30" y="0"/>
                  </a:lnTo>
                  <a:lnTo>
                    <a:pt x="23" y="0"/>
                  </a:lnTo>
                  <a:lnTo>
                    <a:pt x="16" y="0"/>
                  </a:lnTo>
                  <a:lnTo>
                    <a:pt x="9" y="2"/>
                  </a:lnTo>
                  <a:lnTo>
                    <a:pt x="5"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2" name="Freeform 1079">
              <a:extLst>
                <a:ext uri="{FF2B5EF4-FFF2-40B4-BE49-F238E27FC236}">
                  <a16:creationId xmlns:a16="http://schemas.microsoft.com/office/drawing/2014/main" xmlns="" id="{1AAAA1B9-A849-2D4C-ADDC-A6028B94D387}"/>
                </a:ext>
              </a:extLst>
            </p:cNvPr>
            <p:cNvSpPr>
              <a:spLocks/>
            </p:cNvSpPr>
            <p:nvPr/>
          </p:nvSpPr>
          <p:spPr bwMode="auto">
            <a:xfrm>
              <a:off x="2821" y="3476"/>
              <a:ext cx="36" cy="25"/>
            </a:xfrm>
            <a:custGeom>
              <a:avLst/>
              <a:gdLst>
                <a:gd name="T0" fmla="*/ 0 w 36"/>
                <a:gd name="T1" fmla="*/ 14 h 25"/>
                <a:gd name="T2" fmla="*/ 0 w 36"/>
                <a:gd name="T3" fmla="*/ 14 h 25"/>
                <a:gd name="T4" fmla="*/ 0 w 36"/>
                <a:gd name="T5" fmla="*/ 18 h 25"/>
                <a:gd name="T6" fmla="*/ 3 w 36"/>
                <a:gd name="T7" fmla="*/ 23 h 25"/>
                <a:gd name="T8" fmla="*/ 7 w 36"/>
                <a:gd name="T9" fmla="*/ 25 h 25"/>
                <a:gd name="T10" fmla="*/ 14 w 36"/>
                <a:gd name="T11" fmla="*/ 25 h 25"/>
                <a:gd name="T12" fmla="*/ 14 w 36"/>
                <a:gd name="T13" fmla="*/ 25 h 25"/>
                <a:gd name="T14" fmla="*/ 21 w 36"/>
                <a:gd name="T15" fmla="*/ 25 h 25"/>
                <a:gd name="T16" fmla="*/ 27 w 36"/>
                <a:gd name="T17" fmla="*/ 23 h 25"/>
                <a:gd name="T18" fmla="*/ 32 w 36"/>
                <a:gd name="T19" fmla="*/ 18 h 25"/>
                <a:gd name="T20" fmla="*/ 36 w 36"/>
                <a:gd name="T21" fmla="*/ 11 h 25"/>
                <a:gd name="T22" fmla="*/ 36 w 36"/>
                <a:gd name="T23" fmla="*/ 11 h 25"/>
                <a:gd name="T24" fmla="*/ 36 w 36"/>
                <a:gd name="T25" fmla="*/ 7 h 25"/>
                <a:gd name="T26" fmla="*/ 34 w 36"/>
                <a:gd name="T27" fmla="*/ 2 h 25"/>
                <a:gd name="T28" fmla="*/ 30 w 36"/>
                <a:gd name="T29" fmla="*/ 0 h 25"/>
                <a:gd name="T30" fmla="*/ 23 w 36"/>
                <a:gd name="T31" fmla="*/ 0 h 25"/>
                <a:gd name="T32" fmla="*/ 23 w 36"/>
                <a:gd name="T33" fmla="*/ 0 h 25"/>
                <a:gd name="T34" fmla="*/ 16 w 36"/>
                <a:gd name="T35" fmla="*/ 0 h 25"/>
                <a:gd name="T36" fmla="*/ 9 w 36"/>
                <a:gd name="T37" fmla="*/ 2 h 25"/>
                <a:gd name="T38" fmla="*/ 5 w 36"/>
                <a:gd name="T39" fmla="*/ 7 h 25"/>
                <a:gd name="T40" fmla="*/ 0 w 3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4"/>
                  </a:moveTo>
                  <a:lnTo>
                    <a:pt x="0" y="14"/>
                  </a:lnTo>
                  <a:lnTo>
                    <a:pt x="0" y="18"/>
                  </a:lnTo>
                  <a:lnTo>
                    <a:pt x="3" y="23"/>
                  </a:lnTo>
                  <a:lnTo>
                    <a:pt x="7" y="25"/>
                  </a:lnTo>
                  <a:lnTo>
                    <a:pt x="14" y="25"/>
                  </a:lnTo>
                  <a:lnTo>
                    <a:pt x="21" y="25"/>
                  </a:lnTo>
                  <a:lnTo>
                    <a:pt x="27" y="23"/>
                  </a:lnTo>
                  <a:lnTo>
                    <a:pt x="32" y="18"/>
                  </a:lnTo>
                  <a:lnTo>
                    <a:pt x="36" y="11"/>
                  </a:lnTo>
                  <a:lnTo>
                    <a:pt x="36" y="7"/>
                  </a:lnTo>
                  <a:lnTo>
                    <a:pt x="34" y="2"/>
                  </a:lnTo>
                  <a:lnTo>
                    <a:pt x="30" y="0"/>
                  </a:lnTo>
                  <a:lnTo>
                    <a:pt x="23" y="0"/>
                  </a:lnTo>
                  <a:lnTo>
                    <a:pt x="16" y="0"/>
                  </a:lnTo>
                  <a:lnTo>
                    <a:pt x="9" y="2"/>
                  </a:lnTo>
                  <a:lnTo>
                    <a:pt x="5"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3" name="Freeform 1080">
              <a:extLst>
                <a:ext uri="{FF2B5EF4-FFF2-40B4-BE49-F238E27FC236}">
                  <a16:creationId xmlns:a16="http://schemas.microsoft.com/office/drawing/2014/main" xmlns="" id="{FDF22273-32EB-4B40-96DF-50D12A5E327A}"/>
                </a:ext>
              </a:extLst>
            </p:cNvPr>
            <p:cNvSpPr>
              <a:spLocks/>
            </p:cNvSpPr>
            <p:nvPr/>
          </p:nvSpPr>
          <p:spPr bwMode="auto">
            <a:xfrm>
              <a:off x="2785" y="3476"/>
              <a:ext cx="36" cy="27"/>
            </a:xfrm>
            <a:custGeom>
              <a:avLst/>
              <a:gdLst>
                <a:gd name="T0" fmla="*/ 0 w 36"/>
                <a:gd name="T1" fmla="*/ 14 h 27"/>
                <a:gd name="T2" fmla="*/ 0 w 36"/>
                <a:gd name="T3" fmla="*/ 14 h 27"/>
                <a:gd name="T4" fmla="*/ 0 w 36"/>
                <a:gd name="T5" fmla="*/ 18 h 27"/>
                <a:gd name="T6" fmla="*/ 2 w 36"/>
                <a:gd name="T7" fmla="*/ 23 h 27"/>
                <a:gd name="T8" fmla="*/ 7 w 36"/>
                <a:gd name="T9" fmla="*/ 25 h 27"/>
                <a:gd name="T10" fmla="*/ 14 w 36"/>
                <a:gd name="T11" fmla="*/ 27 h 27"/>
                <a:gd name="T12" fmla="*/ 14 w 36"/>
                <a:gd name="T13" fmla="*/ 27 h 27"/>
                <a:gd name="T14" fmla="*/ 21 w 36"/>
                <a:gd name="T15" fmla="*/ 25 h 27"/>
                <a:gd name="T16" fmla="*/ 27 w 36"/>
                <a:gd name="T17" fmla="*/ 23 h 27"/>
                <a:gd name="T18" fmla="*/ 34 w 36"/>
                <a:gd name="T19" fmla="*/ 18 h 27"/>
                <a:gd name="T20" fmla="*/ 36 w 36"/>
                <a:gd name="T21" fmla="*/ 14 h 27"/>
                <a:gd name="T22" fmla="*/ 36 w 36"/>
                <a:gd name="T23" fmla="*/ 14 h 27"/>
                <a:gd name="T24" fmla="*/ 36 w 36"/>
                <a:gd name="T25" fmla="*/ 7 h 27"/>
                <a:gd name="T26" fmla="*/ 36 w 36"/>
                <a:gd name="T27" fmla="*/ 2 h 27"/>
                <a:gd name="T28" fmla="*/ 32 w 36"/>
                <a:gd name="T29" fmla="*/ 0 h 27"/>
                <a:gd name="T30" fmla="*/ 25 w 36"/>
                <a:gd name="T31" fmla="*/ 0 h 27"/>
                <a:gd name="T32" fmla="*/ 25 w 36"/>
                <a:gd name="T33" fmla="*/ 0 h 27"/>
                <a:gd name="T34" fmla="*/ 18 w 36"/>
                <a:gd name="T35" fmla="*/ 0 h 27"/>
                <a:gd name="T36" fmla="*/ 11 w 36"/>
                <a:gd name="T37" fmla="*/ 5 h 27"/>
                <a:gd name="T38" fmla="*/ 5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18"/>
                  </a:lnTo>
                  <a:lnTo>
                    <a:pt x="2" y="23"/>
                  </a:lnTo>
                  <a:lnTo>
                    <a:pt x="7" y="25"/>
                  </a:lnTo>
                  <a:lnTo>
                    <a:pt x="14" y="27"/>
                  </a:lnTo>
                  <a:lnTo>
                    <a:pt x="21" y="25"/>
                  </a:lnTo>
                  <a:lnTo>
                    <a:pt x="27" y="23"/>
                  </a:lnTo>
                  <a:lnTo>
                    <a:pt x="34" y="18"/>
                  </a:lnTo>
                  <a:lnTo>
                    <a:pt x="36" y="14"/>
                  </a:lnTo>
                  <a:lnTo>
                    <a:pt x="36" y="7"/>
                  </a:lnTo>
                  <a:lnTo>
                    <a:pt x="36" y="2"/>
                  </a:lnTo>
                  <a:lnTo>
                    <a:pt x="32" y="0"/>
                  </a:lnTo>
                  <a:lnTo>
                    <a:pt x="25" y="0"/>
                  </a:lnTo>
                  <a:lnTo>
                    <a:pt x="18" y="0"/>
                  </a:lnTo>
                  <a:lnTo>
                    <a:pt x="11" y="5"/>
                  </a:lnTo>
                  <a:lnTo>
                    <a:pt x="5"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4" name="Freeform 1081">
              <a:extLst>
                <a:ext uri="{FF2B5EF4-FFF2-40B4-BE49-F238E27FC236}">
                  <a16:creationId xmlns:a16="http://schemas.microsoft.com/office/drawing/2014/main" xmlns="" id="{9146F63F-710D-B041-BF55-05521689CCAE}"/>
                </a:ext>
              </a:extLst>
            </p:cNvPr>
            <p:cNvSpPr>
              <a:spLocks/>
            </p:cNvSpPr>
            <p:nvPr/>
          </p:nvSpPr>
          <p:spPr bwMode="auto">
            <a:xfrm>
              <a:off x="2785" y="3476"/>
              <a:ext cx="36" cy="27"/>
            </a:xfrm>
            <a:custGeom>
              <a:avLst/>
              <a:gdLst>
                <a:gd name="T0" fmla="*/ 0 w 36"/>
                <a:gd name="T1" fmla="*/ 14 h 27"/>
                <a:gd name="T2" fmla="*/ 0 w 36"/>
                <a:gd name="T3" fmla="*/ 14 h 27"/>
                <a:gd name="T4" fmla="*/ 0 w 36"/>
                <a:gd name="T5" fmla="*/ 18 h 27"/>
                <a:gd name="T6" fmla="*/ 2 w 36"/>
                <a:gd name="T7" fmla="*/ 23 h 27"/>
                <a:gd name="T8" fmla="*/ 7 w 36"/>
                <a:gd name="T9" fmla="*/ 25 h 27"/>
                <a:gd name="T10" fmla="*/ 14 w 36"/>
                <a:gd name="T11" fmla="*/ 27 h 27"/>
                <a:gd name="T12" fmla="*/ 14 w 36"/>
                <a:gd name="T13" fmla="*/ 27 h 27"/>
                <a:gd name="T14" fmla="*/ 21 w 36"/>
                <a:gd name="T15" fmla="*/ 25 h 27"/>
                <a:gd name="T16" fmla="*/ 27 w 36"/>
                <a:gd name="T17" fmla="*/ 23 h 27"/>
                <a:gd name="T18" fmla="*/ 34 w 36"/>
                <a:gd name="T19" fmla="*/ 18 h 27"/>
                <a:gd name="T20" fmla="*/ 36 w 36"/>
                <a:gd name="T21" fmla="*/ 14 h 27"/>
                <a:gd name="T22" fmla="*/ 36 w 36"/>
                <a:gd name="T23" fmla="*/ 14 h 27"/>
                <a:gd name="T24" fmla="*/ 36 w 36"/>
                <a:gd name="T25" fmla="*/ 7 h 27"/>
                <a:gd name="T26" fmla="*/ 36 w 36"/>
                <a:gd name="T27" fmla="*/ 2 h 27"/>
                <a:gd name="T28" fmla="*/ 32 w 36"/>
                <a:gd name="T29" fmla="*/ 0 h 27"/>
                <a:gd name="T30" fmla="*/ 25 w 36"/>
                <a:gd name="T31" fmla="*/ 0 h 27"/>
                <a:gd name="T32" fmla="*/ 25 w 36"/>
                <a:gd name="T33" fmla="*/ 0 h 27"/>
                <a:gd name="T34" fmla="*/ 18 w 36"/>
                <a:gd name="T35" fmla="*/ 0 h 27"/>
                <a:gd name="T36" fmla="*/ 11 w 36"/>
                <a:gd name="T37" fmla="*/ 5 h 27"/>
                <a:gd name="T38" fmla="*/ 5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18"/>
                  </a:lnTo>
                  <a:lnTo>
                    <a:pt x="2" y="23"/>
                  </a:lnTo>
                  <a:lnTo>
                    <a:pt x="7" y="25"/>
                  </a:lnTo>
                  <a:lnTo>
                    <a:pt x="14" y="27"/>
                  </a:lnTo>
                  <a:lnTo>
                    <a:pt x="21" y="25"/>
                  </a:lnTo>
                  <a:lnTo>
                    <a:pt x="27" y="23"/>
                  </a:lnTo>
                  <a:lnTo>
                    <a:pt x="34" y="18"/>
                  </a:lnTo>
                  <a:lnTo>
                    <a:pt x="36" y="14"/>
                  </a:lnTo>
                  <a:lnTo>
                    <a:pt x="36" y="7"/>
                  </a:lnTo>
                  <a:lnTo>
                    <a:pt x="36" y="2"/>
                  </a:lnTo>
                  <a:lnTo>
                    <a:pt x="32" y="0"/>
                  </a:lnTo>
                  <a:lnTo>
                    <a:pt x="25" y="0"/>
                  </a:lnTo>
                  <a:lnTo>
                    <a:pt x="18" y="0"/>
                  </a:lnTo>
                  <a:lnTo>
                    <a:pt x="11" y="5"/>
                  </a:lnTo>
                  <a:lnTo>
                    <a:pt x="5"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5" name="Freeform 1082">
              <a:extLst>
                <a:ext uri="{FF2B5EF4-FFF2-40B4-BE49-F238E27FC236}">
                  <a16:creationId xmlns:a16="http://schemas.microsoft.com/office/drawing/2014/main" xmlns="" id="{9284E4AB-0CC4-D140-9BA6-EB496F19112B}"/>
                </a:ext>
              </a:extLst>
            </p:cNvPr>
            <p:cNvSpPr>
              <a:spLocks/>
            </p:cNvSpPr>
            <p:nvPr/>
          </p:nvSpPr>
          <p:spPr bwMode="auto">
            <a:xfrm>
              <a:off x="2749" y="3476"/>
              <a:ext cx="38" cy="27"/>
            </a:xfrm>
            <a:custGeom>
              <a:avLst/>
              <a:gdLst>
                <a:gd name="T0" fmla="*/ 2 w 38"/>
                <a:gd name="T1" fmla="*/ 14 h 27"/>
                <a:gd name="T2" fmla="*/ 2 w 38"/>
                <a:gd name="T3" fmla="*/ 14 h 27"/>
                <a:gd name="T4" fmla="*/ 0 w 38"/>
                <a:gd name="T5" fmla="*/ 18 h 27"/>
                <a:gd name="T6" fmla="*/ 2 w 38"/>
                <a:gd name="T7" fmla="*/ 23 h 27"/>
                <a:gd name="T8" fmla="*/ 7 w 38"/>
                <a:gd name="T9" fmla="*/ 25 h 27"/>
                <a:gd name="T10" fmla="*/ 14 w 38"/>
                <a:gd name="T11" fmla="*/ 27 h 27"/>
                <a:gd name="T12" fmla="*/ 14 w 38"/>
                <a:gd name="T13" fmla="*/ 27 h 27"/>
                <a:gd name="T14" fmla="*/ 20 w 38"/>
                <a:gd name="T15" fmla="*/ 25 h 27"/>
                <a:gd name="T16" fmla="*/ 27 w 38"/>
                <a:gd name="T17" fmla="*/ 23 h 27"/>
                <a:gd name="T18" fmla="*/ 34 w 38"/>
                <a:gd name="T19" fmla="*/ 18 h 27"/>
                <a:gd name="T20" fmla="*/ 36 w 38"/>
                <a:gd name="T21" fmla="*/ 14 h 27"/>
                <a:gd name="T22" fmla="*/ 36 w 38"/>
                <a:gd name="T23" fmla="*/ 14 h 27"/>
                <a:gd name="T24" fmla="*/ 38 w 38"/>
                <a:gd name="T25" fmla="*/ 9 h 27"/>
                <a:gd name="T26" fmla="*/ 36 w 38"/>
                <a:gd name="T27" fmla="*/ 5 h 27"/>
                <a:gd name="T28" fmla="*/ 32 w 38"/>
                <a:gd name="T29" fmla="*/ 0 h 27"/>
                <a:gd name="T30" fmla="*/ 25 w 38"/>
                <a:gd name="T31" fmla="*/ 0 h 27"/>
                <a:gd name="T32" fmla="*/ 25 w 38"/>
                <a:gd name="T33" fmla="*/ 0 h 27"/>
                <a:gd name="T34" fmla="*/ 18 w 38"/>
                <a:gd name="T35" fmla="*/ 2 h 27"/>
                <a:gd name="T36" fmla="*/ 11 w 38"/>
                <a:gd name="T37" fmla="*/ 5 h 27"/>
                <a:gd name="T38" fmla="*/ 5 w 38"/>
                <a:gd name="T39" fmla="*/ 9 h 27"/>
                <a:gd name="T40" fmla="*/ 2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2" y="14"/>
                  </a:moveTo>
                  <a:lnTo>
                    <a:pt x="2" y="14"/>
                  </a:lnTo>
                  <a:lnTo>
                    <a:pt x="0" y="18"/>
                  </a:lnTo>
                  <a:lnTo>
                    <a:pt x="2" y="23"/>
                  </a:lnTo>
                  <a:lnTo>
                    <a:pt x="7" y="25"/>
                  </a:lnTo>
                  <a:lnTo>
                    <a:pt x="14" y="27"/>
                  </a:lnTo>
                  <a:lnTo>
                    <a:pt x="20" y="25"/>
                  </a:lnTo>
                  <a:lnTo>
                    <a:pt x="27" y="23"/>
                  </a:lnTo>
                  <a:lnTo>
                    <a:pt x="34" y="18"/>
                  </a:lnTo>
                  <a:lnTo>
                    <a:pt x="36" y="14"/>
                  </a:lnTo>
                  <a:lnTo>
                    <a:pt x="38" y="9"/>
                  </a:lnTo>
                  <a:lnTo>
                    <a:pt x="36" y="5"/>
                  </a:lnTo>
                  <a:lnTo>
                    <a:pt x="32" y="0"/>
                  </a:lnTo>
                  <a:lnTo>
                    <a:pt x="25" y="0"/>
                  </a:lnTo>
                  <a:lnTo>
                    <a:pt x="18" y="2"/>
                  </a:lnTo>
                  <a:lnTo>
                    <a:pt x="11" y="5"/>
                  </a:lnTo>
                  <a:lnTo>
                    <a:pt x="5"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6" name="Freeform 1083">
              <a:extLst>
                <a:ext uri="{FF2B5EF4-FFF2-40B4-BE49-F238E27FC236}">
                  <a16:creationId xmlns:a16="http://schemas.microsoft.com/office/drawing/2014/main" xmlns="" id="{7FF83762-F8F6-744D-BFC4-9A404691FA3D}"/>
                </a:ext>
              </a:extLst>
            </p:cNvPr>
            <p:cNvSpPr>
              <a:spLocks/>
            </p:cNvSpPr>
            <p:nvPr/>
          </p:nvSpPr>
          <p:spPr bwMode="auto">
            <a:xfrm>
              <a:off x="2749" y="3476"/>
              <a:ext cx="38" cy="27"/>
            </a:xfrm>
            <a:custGeom>
              <a:avLst/>
              <a:gdLst>
                <a:gd name="T0" fmla="*/ 2 w 38"/>
                <a:gd name="T1" fmla="*/ 14 h 27"/>
                <a:gd name="T2" fmla="*/ 2 w 38"/>
                <a:gd name="T3" fmla="*/ 14 h 27"/>
                <a:gd name="T4" fmla="*/ 0 w 38"/>
                <a:gd name="T5" fmla="*/ 18 h 27"/>
                <a:gd name="T6" fmla="*/ 2 w 38"/>
                <a:gd name="T7" fmla="*/ 23 h 27"/>
                <a:gd name="T8" fmla="*/ 7 w 38"/>
                <a:gd name="T9" fmla="*/ 25 h 27"/>
                <a:gd name="T10" fmla="*/ 14 w 38"/>
                <a:gd name="T11" fmla="*/ 27 h 27"/>
                <a:gd name="T12" fmla="*/ 14 w 38"/>
                <a:gd name="T13" fmla="*/ 27 h 27"/>
                <a:gd name="T14" fmla="*/ 20 w 38"/>
                <a:gd name="T15" fmla="*/ 25 h 27"/>
                <a:gd name="T16" fmla="*/ 27 w 38"/>
                <a:gd name="T17" fmla="*/ 23 h 27"/>
                <a:gd name="T18" fmla="*/ 34 w 38"/>
                <a:gd name="T19" fmla="*/ 18 h 27"/>
                <a:gd name="T20" fmla="*/ 36 w 38"/>
                <a:gd name="T21" fmla="*/ 14 h 27"/>
                <a:gd name="T22" fmla="*/ 36 w 38"/>
                <a:gd name="T23" fmla="*/ 14 h 27"/>
                <a:gd name="T24" fmla="*/ 38 w 38"/>
                <a:gd name="T25" fmla="*/ 9 h 27"/>
                <a:gd name="T26" fmla="*/ 36 w 38"/>
                <a:gd name="T27" fmla="*/ 5 h 27"/>
                <a:gd name="T28" fmla="*/ 32 w 38"/>
                <a:gd name="T29" fmla="*/ 0 h 27"/>
                <a:gd name="T30" fmla="*/ 25 w 38"/>
                <a:gd name="T31" fmla="*/ 0 h 27"/>
                <a:gd name="T32" fmla="*/ 25 w 38"/>
                <a:gd name="T33" fmla="*/ 0 h 27"/>
                <a:gd name="T34" fmla="*/ 18 w 38"/>
                <a:gd name="T35" fmla="*/ 2 h 27"/>
                <a:gd name="T36" fmla="*/ 11 w 38"/>
                <a:gd name="T37" fmla="*/ 5 h 27"/>
                <a:gd name="T38" fmla="*/ 5 w 38"/>
                <a:gd name="T39" fmla="*/ 9 h 27"/>
                <a:gd name="T40" fmla="*/ 2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2" y="14"/>
                  </a:moveTo>
                  <a:lnTo>
                    <a:pt x="2" y="14"/>
                  </a:lnTo>
                  <a:lnTo>
                    <a:pt x="0" y="18"/>
                  </a:lnTo>
                  <a:lnTo>
                    <a:pt x="2" y="23"/>
                  </a:lnTo>
                  <a:lnTo>
                    <a:pt x="7" y="25"/>
                  </a:lnTo>
                  <a:lnTo>
                    <a:pt x="14" y="27"/>
                  </a:lnTo>
                  <a:lnTo>
                    <a:pt x="20" y="25"/>
                  </a:lnTo>
                  <a:lnTo>
                    <a:pt x="27" y="23"/>
                  </a:lnTo>
                  <a:lnTo>
                    <a:pt x="34" y="18"/>
                  </a:lnTo>
                  <a:lnTo>
                    <a:pt x="36" y="14"/>
                  </a:lnTo>
                  <a:lnTo>
                    <a:pt x="38" y="9"/>
                  </a:lnTo>
                  <a:lnTo>
                    <a:pt x="36" y="5"/>
                  </a:lnTo>
                  <a:lnTo>
                    <a:pt x="32" y="0"/>
                  </a:lnTo>
                  <a:lnTo>
                    <a:pt x="25" y="0"/>
                  </a:lnTo>
                  <a:lnTo>
                    <a:pt x="18" y="2"/>
                  </a:lnTo>
                  <a:lnTo>
                    <a:pt x="11" y="5"/>
                  </a:lnTo>
                  <a:lnTo>
                    <a:pt x="5"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7" name="Freeform 1084">
              <a:extLst>
                <a:ext uri="{FF2B5EF4-FFF2-40B4-BE49-F238E27FC236}">
                  <a16:creationId xmlns:a16="http://schemas.microsoft.com/office/drawing/2014/main" xmlns="" id="{D94B6168-C6FD-404F-A46F-419EFD0717A1}"/>
                </a:ext>
              </a:extLst>
            </p:cNvPr>
            <p:cNvSpPr>
              <a:spLocks/>
            </p:cNvSpPr>
            <p:nvPr/>
          </p:nvSpPr>
          <p:spPr bwMode="auto">
            <a:xfrm>
              <a:off x="2713" y="3476"/>
              <a:ext cx="38" cy="27"/>
            </a:xfrm>
            <a:custGeom>
              <a:avLst/>
              <a:gdLst>
                <a:gd name="T0" fmla="*/ 2 w 38"/>
                <a:gd name="T1" fmla="*/ 14 h 27"/>
                <a:gd name="T2" fmla="*/ 2 w 38"/>
                <a:gd name="T3" fmla="*/ 14 h 27"/>
                <a:gd name="T4" fmla="*/ 0 w 38"/>
                <a:gd name="T5" fmla="*/ 20 h 27"/>
                <a:gd name="T6" fmla="*/ 2 w 38"/>
                <a:gd name="T7" fmla="*/ 23 h 27"/>
                <a:gd name="T8" fmla="*/ 7 w 38"/>
                <a:gd name="T9" fmla="*/ 27 h 27"/>
                <a:gd name="T10" fmla="*/ 14 w 38"/>
                <a:gd name="T11" fmla="*/ 27 h 27"/>
                <a:gd name="T12" fmla="*/ 14 w 38"/>
                <a:gd name="T13" fmla="*/ 27 h 27"/>
                <a:gd name="T14" fmla="*/ 20 w 38"/>
                <a:gd name="T15" fmla="*/ 27 h 27"/>
                <a:gd name="T16" fmla="*/ 27 w 38"/>
                <a:gd name="T17" fmla="*/ 23 h 27"/>
                <a:gd name="T18" fmla="*/ 34 w 38"/>
                <a:gd name="T19" fmla="*/ 18 h 27"/>
                <a:gd name="T20" fmla="*/ 38 w 38"/>
                <a:gd name="T21" fmla="*/ 14 h 27"/>
                <a:gd name="T22" fmla="*/ 38 w 38"/>
                <a:gd name="T23" fmla="*/ 14 h 27"/>
                <a:gd name="T24" fmla="*/ 38 w 38"/>
                <a:gd name="T25" fmla="*/ 9 h 27"/>
                <a:gd name="T26" fmla="*/ 36 w 38"/>
                <a:gd name="T27" fmla="*/ 5 h 27"/>
                <a:gd name="T28" fmla="*/ 34 w 38"/>
                <a:gd name="T29" fmla="*/ 2 h 27"/>
                <a:gd name="T30" fmla="*/ 27 w 38"/>
                <a:gd name="T31" fmla="*/ 0 h 27"/>
                <a:gd name="T32" fmla="*/ 27 w 38"/>
                <a:gd name="T33" fmla="*/ 0 h 27"/>
                <a:gd name="T34" fmla="*/ 20 w 38"/>
                <a:gd name="T35" fmla="*/ 2 h 27"/>
                <a:gd name="T36" fmla="*/ 11 w 38"/>
                <a:gd name="T37" fmla="*/ 5 h 27"/>
                <a:gd name="T38" fmla="*/ 7 w 38"/>
                <a:gd name="T39" fmla="*/ 9 h 27"/>
                <a:gd name="T40" fmla="*/ 2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2" y="14"/>
                  </a:moveTo>
                  <a:lnTo>
                    <a:pt x="2" y="14"/>
                  </a:lnTo>
                  <a:lnTo>
                    <a:pt x="0" y="20"/>
                  </a:lnTo>
                  <a:lnTo>
                    <a:pt x="2" y="23"/>
                  </a:lnTo>
                  <a:lnTo>
                    <a:pt x="7" y="27"/>
                  </a:lnTo>
                  <a:lnTo>
                    <a:pt x="14" y="27"/>
                  </a:lnTo>
                  <a:lnTo>
                    <a:pt x="20" y="27"/>
                  </a:lnTo>
                  <a:lnTo>
                    <a:pt x="27" y="23"/>
                  </a:lnTo>
                  <a:lnTo>
                    <a:pt x="34" y="18"/>
                  </a:lnTo>
                  <a:lnTo>
                    <a:pt x="38" y="14"/>
                  </a:lnTo>
                  <a:lnTo>
                    <a:pt x="38" y="9"/>
                  </a:lnTo>
                  <a:lnTo>
                    <a:pt x="36" y="5"/>
                  </a:lnTo>
                  <a:lnTo>
                    <a:pt x="34" y="2"/>
                  </a:lnTo>
                  <a:lnTo>
                    <a:pt x="27" y="0"/>
                  </a:lnTo>
                  <a:lnTo>
                    <a:pt x="20" y="2"/>
                  </a:lnTo>
                  <a:lnTo>
                    <a:pt x="11" y="5"/>
                  </a:lnTo>
                  <a:lnTo>
                    <a:pt x="7"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8" name="Freeform 1085">
              <a:extLst>
                <a:ext uri="{FF2B5EF4-FFF2-40B4-BE49-F238E27FC236}">
                  <a16:creationId xmlns:a16="http://schemas.microsoft.com/office/drawing/2014/main" xmlns="" id="{AC830BF1-FFF4-944B-80A0-8D588C78DC85}"/>
                </a:ext>
              </a:extLst>
            </p:cNvPr>
            <p:cNvSpPr>
              <a:spLocks/>
            </p:cNvSpPr>
            <p:nvPr/>
          </p:nvSpPr>
          <p:spPr bwMode="auto">
            <a:xfrm>
              <a:off x="2713" y="3476"/>
              <a:ext cx="38" cy="27"/>
            </a:xfrm>
            <a:custGeom>
              <a:avLst/>
              <a:gdLst>
                <a:gd name="T0" fmla="*/ 2 w 38"/>
                <a:gd name="T1" fmla="*/ 14 h 27"/>
                <a:gd name="T2" fmla="*/ 2 w 38"/>
                <a:gd name="T3" fmla="*/ 14 h 27"/>
                <a:gd name="T4" fmla="*/ 0 w 38"/>
                <a:gd name="T5" fmla="*/ 20 h 27"/>
                <a:gd name="T6" fmla="*/ 2 w 38"/>
                <a:gd name="T7" fmla="*/ 23 h 27"/>
                <a:gd name="T8" fmla="*/ 7 w 38"/>
                <a:gd name="T9" fmla="*/ 27 h 27"/>
                <a:gd name="T10" fmla="*/ 14 w 38"/>
                <a:gd name="T11" fmla="*/ 27 h 27"/>
                <a:gd name="T12" fmla="*/ 14 w 38"/>
                <a:gd name="T13" fmla="*/ 27 h 27"/>
                <a:gd name="T14" fmla="*/ 20 w 38"/>
                <a:gd name="T15" fmla="*/ 27 h 27"/>
                <a:gd name="T16" fmla="*/ 27 w 38"/>
                <a:gd name="T17" fmla="*/ 23 h 27"/>
                <a:gd name="T18" fmla="*/ 34 w 38"/>
                <a:gd name="T19" fmla="*/ 18 h 27"/>
                <a:gd name="T20" fmla="*/ 38 w 38"/>
                <a:gd name="T21" fmla="*/ 14 h 27"/>
                <a:gd name="T22" fmla="*/ 38 w 38"/>
                <a:gd name="T23" fmla="*/ 14 h 27"/>
                <a:gd name="T24" fmla="*/ 38 w 38"/>
                <a:gd name="T25" fmla="*/ 9 h 27"/>
                <a:gd name="T26" fmla="*/ 36 w 38"/>
                <a:gd name="T27" fmla="*/ 5 h 27"/>
                <a:gd name="T28" fmla="*/ 34 w 38"/>
                <a:gd name="T29" fmla="*/ 2 h 27"/>
                <a:gd name="T30" fmla="*/ 27 w 38"/>
                <a:gd name="T31" fmla="*/ 0 h 27"/>
                <a:gd name="T32" fmla="*/ 27 w 38"/>
                <a:gd name="T33" fmla="*/ 0 h 27"/>
                <a:gd name="T34" fmla="*/ 20 w 38"/>
                <a:gd name="T35" fmla="*/ 2 h 27"/>
                <a:gd name="T36" fmla="*/ 11 w 38"/>
                <a:gd name="T37" fmla="*/ 5 h 27"/>
                <a:gd name="T38" fmla="*/ 7 w 38"/>
                <a:gd name="T39" fmla="*/ 9 h 27"/>
                <a:gd name="T40" fmla="*/ 2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2" y="14"/>
                  </a:moveTo>
                  <a:lnTo>
                    <a:pt x="2" y="14"/>
                  </a:lnTo>
                  <a:lnTo>
                    <a:pt x="0" y="20"/>
                  </a:lnTo>
                  <a:lnTo>
                    <a:pt x="2" y="23"/>
                  </a:lnTo>
                  <a:lnTo>
                    <a:pt x="7" y="27"/>
                  </a:lnTo>
                  <a:lnTo>
                    <a:pt x="14" y="27"/>
                  </a:lnTo>
                  <a:lnTo>
                    <a:pt x="20" y="27"/>
                  </a:lnTo>
                  <a:lnTo>
                    <a:pt x="27" y="23"/>
                  </a:lnTo>
                  <a:lnTo>
                    <a:pt x="34" y="18"/>
                  </a:lnTo>
                  <a:lnTo>
                    <a:pt x="38" y="14"/>
                  </a:lnTo>
                  <a:lnTo>
                    <a:pt x="38" y="9"/>
                  </a:lnTo>
                  <a:lnTo>
                    <a:pt x="36" y="5"/>
                  </a:lnTo>
                  <a:lnTo>
                    <a:pt x="34" y="2"/>
                  </a:lnTo>
                  <a:lnTo>
                    <a:pt x="27" y="0"/>
                  </a:lnTo>
                  <a:lnTo>
                    <a:pt x="20" y="2"/>
                  </a:lnTo>
                  <a:lnTo>
                    <a:pt x="11" y="5"/>
                  </a:lnTo>
                  <a:lnTo>
                    <a:pt x="7"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69" name="Freeform 1086">
              <a:extLst>
                <a:ext uri="{FF2B5EF4-FFF2-40B4-BE49-F238E27FC236}">
                  <a16:creationId xmlns:a16="http://schemas.microsoft.com/office/drawing/2014/main" xmlns="" id="{72DADA7E-92D8-D847-B05D-E05446700627}"/>
                </a:ext>
              </a:extLst>
            </p:cNvPr>
            <p:cNvSpPr>
              <a:spLocks/>
            </p:cNvSpPr>
            <p:nvPr/>
          </p:nvSpPr>
          <p:spPr bwMode="auto">
            <a:xfrm>
              <a:off x="2105" y="3485"/>
              <a:ext cx="50" cy="27"/>
            </a:xfrm>
            <a:custGeom>
              <a:avLst/>
              <a:gdLst>
                <a:gd name="T0" fmla="*/ 5 w 50"/>
                <a:gd name="T1" fmla="*/ 14 h 27"/>
                <a:gd name="T2" fmla="*/ 5 w 50"/>
                <a:gd name="T3" fmla="*/ 14 h 27"/>
                <a:gd name="T4" fmla="*/ 0 w 50"/>
                <a:gd name="T5" fmla="*/ 20 h 27"/>
                <a:gd name="T6" fmla="*/ 0 w 50"/>
                <a:gd name="T7" fmla="*/ 25 h 27"/>
                <a:gd name="T8" fmla="*/ 5 w 50"/>
                <a:gd name="T9" fmla="*/ 27 h 27"/>
                <a:gd name="T10" fmla="*/ 11 w 50"/>
                <a:gd name="T11" fmla="*/ 27 h 27"/>
                <a:gd name="T12" fmla="*/ 11 w 50"/>
                <a:gd name="T13" fmla="*/ 27 h 27"/>
                <a:gd name="T14" fmla="*/ 20 w 50"/>
                <a:gd name="T15" fmla="*/ 27 h 27"/>
                <a:gd name="T16" fmla="*/ 29 w 50"/>
                <a:gd name="T17" fmla="*/ 23 h 27"/>
                <a:gd name="T18" fmla="*/ 38 w 50"/>
                <a:gd name="T19" fmla="*/ 18 h 27"/>
                <a:gd name="T20" fmla="*/ 45 w 50"/>
                <a:gd name="T21" fmla="*/ 14 h 27"/>
                <a:gd name="T22" fmla="*/ 45 w 50"/>
                <a:gd name="T23" fmla="*/ 14 h 27"/>
                <a:gd name="T24" fmla="*/ 50 w 50"/>
                <a:gd name="T25" fmla="*/ 9 h 27"/>
                <a:gd name="T26" fmla="*/ 50 w 50"/>
                <a:gd name="T27" fmla="*/ 5 h 27"/>
                <a:gd name="T28" fmla="*/ 45 w 50"/>
                <a:gd name="T29" fmla="*/ 2 h 27"/>
                <a:gd name="T30" fmla="*/ 38 w 50"/>
                <a:gd name="T31" fmla="*/ 0 h 27"/>
                <a:gd name="T32" fmla="*/ 38 w 50"/>
                <a:gd name="T33" fmla="*/ 0 h 27"/>
                <a:gd name="T34" fmla="*/ 29 w 50"/>
                <a:gd name="T35" fmla="*/ 2 h 27"/>
                <a:gd name="T36" fmla="*/ 20 w 50"/>
                <a:gd name="T37" fmla="*/ 5 h 27"/>
                <a:gd name="T38" fmla="*/ 11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20"/>
                  </a:lnTo>
                  <a:lnTo>
                    <a:pt x="0" y="25"/>
                  </a:lnTo>
                  <a:lnTo>
                    <a:pt x="5" y="27"/>
                  </a:lnTo>
                  <a:lnTo>
                    <a:pt x="11" y="27"/>
                  </a:lnTo>
                  <a:lnTo>
                    <a:pt x="20" y="27"/>
                  </a:lnTo>
                  <a:lnTo>
                    <a:pt x="29" y="23"/>
                  </a:lnTo>
                  <a:lnTo>
                    <a:pt x="38" y="18"/>
                  </a:lnTo>
                  <a:lnTo>
                    <a:pt x="45" y="14"/>
                  </a:lnTo>
                  <a:lnTo>
                    <a:pt x="50" y="9"/>
                  </a:lnTo>
                  <a:lnTo>
                    <a:pt x="50" y="5"/>
                  </a:lnTo>
                  <a:lnTo>
                    <a:pt x="45" y="2"/>
                  </a:lnTo>
                  <a:lnTo>
                    <a:pt x="38" y="0"/>
                  </a:lnTo>
                  <a:lnTo>
                    <a:pt x="29" y="2"/>
                  </a:lnTo>
                  <a:lnTo>
                    <a:pt x="20" y="5"/>
                  </a:lnTo>
                  <a:lnTo>
                    <a:pt x="11"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0" name="Freeform 1087">
              <a:extLst>
                <a:ext uri="{FF2B5EF4-FFF2-40B4-BE49-F238E27FC236}">
                  <a16:creationId xmlns:a16="http://schemas.microsoft.com/office/drawing/2014/main" xmlns="" id="{1721B8E7-3B0A-3944-A05C-69C3BFDD3E17}"/>
                </a:ext>
              </a:extLst>
            </p:cNvPr>
            <p:cNvSpPr>
              <a:spLocks/>
            </p:cNvSpPr>
            <p:nvPr/>
          </p:nvSpPr>
          <p:spPr bwMode="auto">
            <a:xfrm>
              <a:off x="2105" y="3485"/>
              <a:ext cx="50" cy="27"/>
            </a:xfrm>
            <a:custGeom>
              <a:avLst/>
              <a:gdLst>
                <a:gd name="T0" fmla="*/ 5 w 50"/>
                <a:gd name="T1" fmla="*/ 14 h 27"/>
                <a:gd name="T2" fmla="*/ 5 w 50"/>
                <a:gd name="T3" fmla="*/ 14 h 27"/>
                <a:gd name="T4" fmla="*/ 0 w 50"/>
                <a:gd name="T5" fmla="*/ 20 h 27"/>
                <a:gd name="T6" fmla="*/ 0 w 50"/>
                <a:gd name="T7" fmla="*/ 25 h 27"/>
                <a:gd name="T8" fmla="*/ 5 w 50"/>
                <a:gd name="T9" fmla="*/ 27 h 27"/>
                <a:gd name="T10" fmla="*/ 11 w 50"/>
                <a:gd name="T11" fmla="*/ 27 h 27"/>
                <a:gd name="T12" fmla="*/ 11 w 50"/>
                <a:gd name="T13" fmla="*/ 27 h 27"/>
                <a:gd name="T14" fmla="*/ 20 w 50"/>
                <a:gd name="T15" fmla="*/ 27 h 27"/>
                <a:gd name="T16" fmla="*/ 29 w 50"/>
                <a:gd name="T17" fmla="*/ 23 h 27"/>
                <a:gd name="T18" fmla="*/ 38 w 50"/>
                <a:gd name="T19" fmla="*/ 18 h 27"/>
                <a:gd name="T20" fmla="*/ 45 w 50"/>
                <a:gd name="T21" fmla="*/ 14 h 27"/>
                <a:gd name="T22" fmla="*/ 45 w 50"/>
                <a:gd name="T23" fmla="*/ 14 h 27"/>
                <a:gd name="T24" fmla="*/ 50 w 50"/>
                <a:gd name="T25" fmla="*/ 9 h 27"/>
                <a:gd name="T26" fmla="*/ 50 w 50"/>
                <a:gd name="T27" fmla="*/ 5 h 27"/>
                <a:gd name="T28" fmla="*/ 45 w 50"/>
                <a:gd name="T29" fmla="*/ 2 h 27"/>
                <a:gd name="T30" fmla="*/ 38 w 50"/>
                <a:gd name="T31" fmla="*/ 0 h 27"/>
                <a:gd name="T32" fmla="*/ 38 w 50"/>
                <a:gd name="T33" fmla="*/ 0 h 27"/>
                <a:gd name="T34" fmla="*/ 29 w 50"/>
                <a:gd name="T35" fmla="*/ 2 h 27"/>
                <a:gd name="T36" fmla="*/ 20 w 50"/>
                <a:gd name="T37" fmla="*/ 5 h 27"/>
                <a:gd name="T38" fmla="*/ 11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0" y="20"/>
                  </a:lnTo>
                  <a:lnTo>
                    <a:pt x="0" y="25"/>
                  </a:lnTo>
                  <a:lnTo>
                    <a:pt x="5" y="27"/>
                  </a:lnTo>
                  <a:lnTo>
                    <a:pt x="11" y="27"/>
                  </a:lnTo>
                  <a:lnTo>
                    <a:pt x="20" y="27"/>
                  </a:lnTo>
                  <a:lnTo>
                    <a:pt x="29" y="23"/>
                  </a:lnTo>
                  <a:lnTo>
                    <a:pt x="38" y="18"/>
                  </a:lnTo>
                  <a:lnTo>
                    <a:pt x="45" y="14"/>
                  </a:lnTo>
                  <a:lnTo>
                    <a:pt x="50" y="9"/>
                  </a:lnTo>
                  <a:lnTo>
                    <a:pt x="50" y="5"/>
                  </a:lnTo>
                  <a:lnTo>
                    <a:pt x="45" y="2"/>
                  </a:lnTo>
                  <a:lnTo>
                    <a:pt x="38" y="0"/>
                  </a:lnTo>
                  <a:lnTo>
                    <a:pt x="29" y="2"/>
                  </a:lnTo>
                  <a:lnTo>
                    <a:pt x="20" y="5"/>
                  </a:lnTo>
                  <a:lnTo>
                    <a:pt x="11"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1" name="Freeform 1088">
              <a:extLst>
                <a:ext uri="{FF2B5EF4-FFF2-40B4-BE49-F238E27FC236}">
                  <a16:creationId xmlns:a16="http://schemas.microsoft.com/office/drawing/2014/main" xmlns="" id="{D04E767D-6434-AF44-A2AB-A02A52FF88D3}"/>
                </a:ext>
              </a:extLst>
            </p:cNvPr>
            <p:cNvSpPr>
              <a:spLocks/>
            </p:cNvSpPr>
            <p:nvPr/>
          </p:nvSpPr>
          <p:spPr bwMode="auto">
            <a:xfrm>
              <a:off x="2065" y="3487"/>
              <a:ext cx="49" cy="25"/>
            </a:xfrm>
            <a:custGeom>
              <a:avLst/>
              <a:gdLst>
                <a:gd name="T0" fmla="*/ 4 w 49"/>
                <a:gd name="T1" fmla="*/ 14 h 25"/>
                <a:gd name="T2" fmla="*/ 4 w 49"/>
                <a:gd name="T3" fmla="*/ 14 h 25"/>
                <a:gd name="T4" fmla="*/ 0 w 49"/>
                <a:gd name="T5" fmla="*/ 18 h 25"/>
                <a:gd name="T6" fmla="*/ 0 w 49"/>
                <a:gd name="T7" fmla="*/ 23 h 25"/>
                <a:gd name="T8" fmla="*/ 2 w 49"/>
                <a:gd name="T9" fmla="*/ 25 h 25"/>
                <a:gd name="T10" fmla="*/ 9 w 49"/>
                <a:gd name="T11" fmla="*/ 25 h 25"/>
                <a:gd name="T12" fmla="*/ 9 w 49"/>
                <a:gd name="T13" fmla="*/ 25 h 25"/>
                <a:gd name="T14" fmla="*/ 18 w 49"/>
                <a:gd name="T15" fmla="*/ 25 h 25"/>
                <a:gd name="T16" fmla="*/ 29 w 49"/>
                <a:gd name="T17" fmla="*/ 23 h 25"/>
                <a:gd name="T18" fmla="*/ 38 w 49"/>
                <a:gd name="T19" fmla="*/ 18 h 25"/>
                <a:gd name="T20" fmla="*/ 45 w 49"/>
                <a:gd name="T21" fmla="*/ 12 h 25"/>
                <a:gd name="T22" fmla="*/ 45 w 49"/>
                <a:gd name="T23" fmla="*/ 12 h 25"/>
                <a:gd name="T24" fmla="*/ 49 w 49"/>
                <a:gd name="T25" fmla="*/ 7 h 25"/>
                <a:gd name="T26" fmla="*/ 49 w 49"/>
                <a:gd name="T27" fmla="*/ 3 h 25"/>
                <a:gd name="T28" fmla="*/ 45 w 49"/>
                <a:gd name="T29" fmla="*/ 0 h 25"/>
                <a:gd name="T30" fmla="*/ 38 w 49"/>
                <a:gd name="T31" fmla="*/ 0 h 25"/>
                <a:gd name="T32" fmla="*/ 38 w 49"/>
                <a:gd name="T33" fmla="*/ 0 h 25"/>
                <a:gd name="T34" fmla="*/ 29 w 49"/>
                <a:gd name="T35" fmla="*/ 0 h 25"/>
                <a:gd name="T36" fmla="*/ 20 w 49"/>
                <a:gd name="T37" fmla="*/ 5 h 25"/>
                <a:gd name="T38" fmla="*/ 11 w 49"/>
                <a:gd name="T39" fmla="*/ 7 h 25"/>
                <a:gd name="T40" fmla="*/ 4 w 4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5">
                  <a:moveTo>
                    <a:pt x="4" y="14"/>
                  </a:moveTo>
                  <a:lnTo>
                    <a:pt x="4" y="14"/>
                  </a:lnTo>
                  <a:lnTo>
                    <a:pt x="0" y="18"/>
                  </a:lnTo>
                  <a:lnTo>
                    <a:pt x="0" y="23"/>
                  </a:lnTo>
                  <a:lnTo>
                    <a:pt x="2" y="25"/>
                  </a:lnTo>
                  <a:lnTo>
                    <a:pt x="9" y="25"/>
                  </a:lnTo>
                  <a:lnTo>
                    <a:pt x="18" y="25"/>
                  </a:lnTo>
                  <a:lnTo>
                    <a:pt x="29" y="23"/>
                  </a:lnTo>
                  <a:lnTo>
                    <a:pt x="38" y="18"/>
                  </a:lnTo>
                  <a:lnTo>
                    <a:pt x="45" y="12"/>
                  </a:lnTo>
                  <a:lnTo>
                    <a:pt x="49" y="7"/>
                  </a:lnTo>
                  <a:lnTo>
                    <a:pt x="49" y="3"/>
                  </a:lnTo>
                  <a:lnTo>
                    <a:pt x="45" y="0"/>
                  </a:lnTo>
                  <a:lnTo>
                    <a:pt x="38" y="0"/>
                  </a:lnTo>
                  <a:lnTo>
                    <a:pt x="29" y="0"/>
                  </a:lnTo>
                  <a:lnTo>
                    <a:pt x="20" y="5"/>
                  </a:lnTo>
                  <a:lnTo>
                    <a:pt x="11" y="7"/>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2" name="Freeform 1089">
              <a:extLst>
                <a:ext uri="{FF2B5EF4-FFF2-40B4-BE49-F238E27FC236}">
                  <a16:creationId xmlns:a16="http://schemas.microsoft.com/office/drawing/2014/main" xmlns="" id="{89D1F961-B23D-4F46-97C2-0CA7E25CA128}"/>
                </a:ext>
              </a:extLst>
            </p:cNvPr>
            <p:cNvSpPr>
              <a:spLocks/>
            </p:cNvSpPr>
            <p:nvPr/>
          </p:nvSpPr>
          <p:spPr bwMode="auto">
            <a:xfrm>
              <a:off x="2065" y="3487"/>
              <a:ext cx="49" cy="25"/>
            </a:xfrm>
            <a:custGeom>
              <a:avLst/>
              <a:gdLst>
                <a:gd name="T0" fmla="*/ 4 w 49"/>
                <a:gd name="T1" fmla="*/ 14 h 25"/>
                <a:gd name="T2" fmla="*/ 4 w 49"/>
                <a:gd name="T3" fmla="*/ 14 h 25"/>
                <a:gd name="T4" fmla="*/ 0 w 49"/>
                <a:gd name="T5" fmla="*/ 18 h 25"/>
                <a:gd name="T6" fmla="*/ 0 w 49"/>
                <a:gd name="T7" fmla="*/ 23 h 25"/>
                <a:gd name="T8" fmla="*/ 2 w 49"/>
                <a:gd name="T9" fmla="*/ 25 h 25"/>
                <a:gd name="T10" fmla="*/ 9 w 49"/>
                <a:gd name="T11" fmla="*/ 25 h 25"/>
                <a:gd name="T12" fmla="*/ 9 w 49"/>
                <a:gd name="T13" fmla="*/ 25 h 25"/>
                <a:gd name="T14" fmla="*/ 18 w 49"/>
                <a:gd name="T15" fmla="*/ 25 h 25"/>
                <a:gd name="T16" fmla="*/ 29 w 49"/>
                <a:gd name="T17" fmla="*/ 23 h 25"/>
                <a:gd name="T18" fmla="*/ 38 w 49"/>
                <a:gd name="T19" fmla="*/ 18 h 25"/>
                <a:gd name="T20" fmla="*/ 45 w 49"/>
                <a:gd name="T21" fmla="*/ 12 h 25"/>
                <a:gd name="T22" fmla="*/ 45 w 49"/>
                <a:gd name="T23" fmla="*/ 12 h 25"/>
                <a:gd name="T24" fmla="*/ 49 w 49"/>
                <a:gd name="T25" fmla="*/ 7 h 25"/>
                <a:gd name="T26" fmla="*/ 49 w 49"/>
                <a:gd name="T27" fmla="*/ 3 h 25"/>
                <a:gd name="T28" fmla="*/ 45 w 49"/>
                <a:gd name="T29" fmla="*/ 0 h 25"/>
                <a:gd name="T30" fmla="*/ 38 w 49"/>
                <a:gd name="T31" fmla="*/ 0 h 25"/>
                <a:gd name="T32" fmla="*/ 38 w 49"/>
                <a:gd name="T33" fmla="*/ 0 h 25"/>
                <a:gd name="T34" fmla="*/ 29 w 49"/>
                <a:gd name="T35" fmla="*/ 0 h 25"/>
                <a:gd name="T36" fmla="*/ 20 w 49"/>
                <a:gd name="T37" fmla="*/ 5 h 25"/>
                <a:gd name="T38" fmla="*/ 11 w 49"/>
                <a:gd name="T39" fmla="*/ 7 h 25"/>
                <a:gd name="T40" fmla="*/ 4 w 4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5">
                  <a:moveTo>
                    <a:pt x="4" y="14"/>
                  </a:moveTo>
                  <a:lnTo>
                    <a:pt x="4" y="14"/>
                  </a:lnTo>
                  <a:lnTo>
                    <a:pt x="0" y="18"/>
                  </a:lnTo>
                  <a:lnTo>
                    <a:pt x="0" y="23"/>
                  </a:lnTo>
                  <a:lnTo>
                    <a:pt x="2" y="25"/>
                  </a:lnTo>
                  <a:lnTo>
                    <a:pt x="9" y="25"/>
                  </a:lnTo>
                  <a:lnTo>
                    <a:pt x="18" y="25"/>
                  </a:lnTo>
                  <a:lnTo>
                    <a:pt x="29" y="23"/>
                  </a:lnTo>
                  <a:lnTo>
                    <a:pt x="38" y="18"/>
                  </a:lnTo>
                  <a:lnTo>
                    <a:pt x="45" y="12"/>
                  </a:lnTo>
                  <a:lnTo>
                    <a:pt x="49" y="7"/>
                  </a:lnTo>
                  <a:lnTo>
                    <a:pt x="49" y="3"/>
                  </a:lnTo>
                  <a:lnTo>
                    <a:pt x="45" y="0"/>
                  </a:lnTo>
                  <a:lnTo>
                    <a:pt x="38" y="0"/>
                  </a:lnTo>
                  <a:lnTo>
                    <a:pt x="29" y="0"/>
                  </a:lnTo>
                  <a:lnTo>
                    <a:pt x="20" y="5"/>
                  </a:lnTo>
                  <a:lnTo>
                    <a:pt x="11" y="7"/>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3" name="Freeform 1090">
              <a:extLst>
                <a:ext uri="{FF2B5EF4-FFF2-40B4-BE49-F238E27FC236}">
                  <a16:creationId xmlns:a16="http://schemas.microsoft.com/office/drawing/2014/main" xmlns="" id="{9B9BEB88-6FED-F045-A198-A59447160F29}"/>
                </a:ext>
              </a:extLst>
            </p:cNvPr>
            <p:cNvSpPr>
              <a:spLocks/>
            </p:cNvSpPr>
            <p:nvPr/>
          </p:nvSpPr>
          <p:spPr bwMode="auto">
            <a:xfrm>
              <a:off x="2022" y="3487"/>
              <a:ext cx="52" cy="27"/>
            </a:xfrm>
            <a:custGeom>
              <a:avLst/>
              <a:gdLst>
                <a:gd name="T0" fmla="*/ 4 w 52"/>
                <a:gd name="T1" fmla="*/ 14 h 27"/>
                <a:gd name="T2" fmla="*/ 4 w 52"/>
                <a:gd name="T3" fmla="*/ 14 h 27"/>
                <a:gd name="T4" fmla="*/ 0 w 52"/>
                <a:gd name="T5" fmla="*/ 18 h 27"/>
                <a:gd name="T6" fmla="*/ 0 w 52"/>
                <a:gd name="T7" fmla="*/ 23 h 27"/>
                <a:gd name="T8" fmla="*/ 4 w 52"/>
                <a:gd name="T9" fmla="*/ 25 h 27"/>
                <a:gd name="T10" fmla="*/ 11 w 52"/>
                <a:gd name="T11" fmla="*/ 27 h 27"/>
                <a:gd name="T12" fmla="*/ 11 w 52"/>
                <a:gd name="T13" fmla="*/ 27 h 27"/>
                <a:gd name="T14" fmla="*/ 20 w 52"/>
                <a:gd name="T15" fmla="*/ 25 h 27"/>
                <a:gd name="T16" fmla="*/ 29 w 52"/>
                <a:gd name="T17" fmla="*/ 23 h 27"/>
                <a:gd name="T18" fmla="*/ 38 w 52"/>
                <a:gd name="T19" fmla="*/ 18 h 27"/>
                <a:gd name="T20" fmla="*/ 47 w 52"/>
                <a:gd name="T21" fmla="*/ 14 h 27"/>
                <a:gd name="T22" fmla="*/ 47 w 52"/>
                <a:gd name="T23" fmla="*/ 14 h 27"/>
                <a:gd name="T24" fmla="*/ 49 w 52"/>
                <a:gd name="T25" fmla="*/ 7 h 27"/>
                <a:gd name="T26" fmla="*/ 52 w 52"/>
                <a:gd name="T27" fmla="*/ 5 h 27"/>
                <a:gd name="T28" fmla="*/ 47 w 52"/>
                <a:gd name="T29" fmla="*/ 0 h 27"/>
                <a:gd name="T30" fmla="*/ 40 w 52"/>
                <a:gd name="T31" fmla="*/ 0 h 27"/>
                <a:gd name="T32" fmla="*/ 40 w 52"/>
                <a:gd name="T33" fmla="*/ 0 h 27"/>
                <a:gd name="T34" fmla="*/ 31 w 52"/>
                <a:gd name="T35" fmla="*/ 0 h 27"/>
                <a:gd name="T36" fmla="*/ 22 w 52"/>
                <a:gd name="T37" fmla="*/ 5 h 27"/>
                <a:gd name="T38" fmla="*/ 11 w 52"/>
                <a:gd name="T39" fmla="*/ 9 h 27"/>
                <a:gd name="T40" fmla="*/ 4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4" y="14"/>
                  </a:moveTo>
                  <a:lnTo>
                    <a:pt x="4" y="14"/>
                  </a:lnTo>
                  <a:lnTo>
                    <a:pt x="0" y="18"/>
                  </a:lnTo>
                  <a:lnTo>
                    <a:pt x="0" y="23"/>
                  </a:lnTo>
                  <a:lnTo>
                    <a:pt x="4" y="25"/>
                  </a:lnTo>
                  <a:lnTo>
                    <a:pt x="11" y="27"/>
                  </a:lnTo>
                  <a:lnTo>
                    <a:pt x="20" y="25"/>
                  </a:lnTo>
                  <a:lnTo>
                    <a:pt x="29" y="23"/>
                  </a:lnTo>
                  <a:lnTo>
                    <a:pt x="38" y="18"/>
                  </a:lnTo>
                  <a:lnTo>
                    <a:pt x="47" y="14"/>
                  </a:lnTo>
                  <a:lnTo>
                    <a:pt x="49" y="7"/>
                  </a:lnTo>
                  <a:lnTo>
                    <a:pt x="52" y="5"/>
                  </a:lnTo>
                  <a:lnTo>
                    <a:pt x="47" y="0"/>
                  </a:lnTo>
                  <a:lnTo>
                    <a:pt x="40" y="0"/>
                  </a:lnTo>
                  <a:lnTo>
                    <a:pt x="31" y="0"/>
                  </a:lnTo>
                  <a:lnTo>
                    <a:pt x="22" y="5"/>
                  </a:lnTo>
                  <a:lnTo>
                    <a:pt x="11"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4" name="Freeform 1091">
              <a:extLst>
                <a:ext uri="{FF2B5EF4-FFF2-40B4-BE49-F238E27FC236}">
                  <a16:creationId xmlns:a16="http://schemas.microsoft.com/office/drawing/2014/main" xmlns="" id="{57D6A09B-2BAD-6647-AC93-E1662DF65A8B}"/>
                </a:ext>
              </a:extLst>
            </p:cNvPr>
            <p:cNvSpPr>
              <a:spLocks/>
            </p:cNvSpPr>
            <p:nvPr/>
          </p:nvSpPr>
          <p:spPr bwMode="auto">
            <a:xfrm>
              <a:off x="2022" y="3487"/>
              <a:ext cx="52" cy="27"/>
            </a:xfrm>
            <a:custGeom>
              <a:avLst/>
              <a:gdLst>
                <a:gd name="T0" fmla="*/ 4 w 52"/>
                <a:gd name="T1" fmla="*/ 14 h 27"/>
                <a:gd name="T2" fmla="*/ 4 w 52"/>
                <a:gd name="T3" fmla="*/ 14 h 27"/>
                <a:gd name="T4" fmla="*/ 0 w 52"/>
                <a:gd name="T5" fmla="*/ 18 h 27"/>
                <a:gd name="T6" fmla="*/ 0 w 52"/>
                <a:gd name="T7" fmla="*/ 23 h 27"/>
                <a:gd name="T8" fmla="*/ 4 w 52"/>
                <a:gd name="T9" fmla="*/ 25 h 27"/>
                <a:gd name="T10" fmla="*/ 11 w 52"/>
                <a:gd name="T11" fmla="*/ 27 h 27"/>
                <a:gd name="T12" fmla="*/ 11 w 52"/>
                <a:gd name="T13" fmla="*/ 27 h 27"/>
                <a:gd name="T14" fmla="*/ 20 w 52"/>
                <a:gd name="T15" fmla="*/ 25 h 27"/>
                <a:gd name="T16" fmla="*/ 29 w 52"/>
                <a:gd name="T17" fmla="*/ 23 h 27"/>
                <a:gd name="T18" fmla="*/ 38 w 52"/>
                <a:gd name="T19" fmla="*/ 18 h 27"/>
                <a:gd name="T20" fmla="*/ 47 w 52"/>
                <a:gd name="T21" fmla="*/ 14 h 27"/>
                <a:gd name="T22" fmla="*/ 47 w 52"/>
                <a:gd name="T23" fmla="*/ 14 h 27"/>
                <a:gd name="T24" fmla="*/ 49 w 52"/>
                <a:gd name="T25" fmla="*/ 7 h 27"/>
                <a:gd name="T26" fmla="*/ 52 w 52"/>
                <a:gd name="T27" fmla="*/ 5 h 27"/>
                <a:gd name="T28" fmla="*/ 47 w 52"/>
                <a:gd name="T29" fmla="*/ 0 h 27"/>
                <a:gd name="T30" fmla="*/ 40 w 52"/>
                <a:gd name="T31" fmla="*/ 0 h 27"/>
                <a:gd name="T32" fmla="*/ 40 w 52"/>
                <a:gd name="T33" fmla="*/ 0 h 27"/>
                <a:gd name="T34" fmla="*/ 31 w 52"/>
                <a:gd name="T35" fmla="*/ 0 h 27"/>
                <a:gd name="T36" fmla="*/ 22 w 52"/>
                <a:gd name="T37" fmla="*/ 5 h 27"/>
                <a:gd name="T38" fmla="*/ 11 w 52"/>
                <a:gd name="T39" fmla="*/ 9 h 27"/>
                <a:gd name="T40" fmla="*/ 4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4" y="14"/>
                  </a:moveTo>
                  <a:lnTo>
                    <a:pt x="4" y="14"/>
                  </a:lnTo>
                  <a:lnTo>
                    <a:pt x="0" y="18"/>
                  </a:lnTo>
                  <a:lnTo>
                    <a:pt x="0" y="23"/>
                  </a:lnTo>
                  <a:lnTo>
                    <a:pt x="4" y="25"/>
                  </a:lnTo>
                  <a:lnTo>
                    <a:pt x="11" y="27"/>
                  </a:lnTo>
                  <a:lnTo>
                    <a:pt x="20" y="25"/>
                  </a:lnTo>
                  <a:lnTo>
                    <a:pt x="29" y="23"/>
                  </a:lnTo>
                  <a:lnTo>
                    <a:pt x="38" y="18"/>
                  </a:lnTo>
                  <a:lnTo>
                    <a:pt x="47" y="14"/>
                  </a:lnTo>
                  <a:lnTo>
                    <a:pt x="49" y="7"/>
                  </a:lnTo>
                  <a:lnTo>
                    <a:pt x="52" y="5"/>
                  </a:lnTo>
                  <a:lnTo>
                    <a:pt x="47" y="0"/>
                  </a:lnTo>
                  <a:lnTo>
                    <a:pt x="40" y="0"/>
                  </a:lnTo>
                  <a:lnTo>
                    <a:pt x="31" y="0"/>
                  </a:lnTo>
                  <a:lnTo>
                    <a:pt x="22" y="5"/>
                  </a:lnTo>
                  <a:lnTo>
                    <a:pt x="11"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5" name="Freeform 1092">
              <a:extLst>
                <a:ext uri="{FF2B5EF4-FFF2-40B4-BE49-F238E27FC236}">
                  <a16:creationId xmlns:a16="http://schemas.microsoft.com/office/drawing/2014/main" xmlns="" id="{0F9B9BEC-5AE6-F545-9535-32753473E027}"/>
                </a:ext>
              </a:extLst>
            </p:cNvPr>
            <p:cNvSpPr>
              <a:spLocks/>
            </p:cNvSpPr>
            <p:nvPr/>
          </p:nvSpPr>
          <p:spPr bwMode="auto">
            <a:xfrm>
              <a:off x="1979" y="3487"/>
              <a:ext cx="52" cy="27"/>
            </a:xfrm>
            <a:custGeom>
              <a:avLst/>
              <a:gdLst>
                <a:gd name="T0" fmla="*/ 7 w 52"/>
                <a:gd name="T1" fmla="*/ 14 h 27"/>
                <a:gd name="T2" fmla="*/ 7 w 52"/>
                <a:gd name="T3" fmla="*/ 14 h 27"/>
                <a:gd name="T4" fmla="*/ 2 w 52"/>
                <a:gd name="T5" fmla="*/ 21 h 27"/>
                <a:gd name="T6" fmla="*/ 0 w 52"/>
                <a:gd name="T7" fmla="*/ 23 h 27"/>
                <a:gd name="T8" fmla="*/ 4 w 52"/>
                <a:gd name="T9" fmla="*/ 27 h 27"/>
                <a:gd name="T10" fmla="*/ 11 w 52"/>
                <a:gd name="T11" fmla="*/ 27 h 27"/>
                <a:gd name="T12" fmla="*/ 11 w 52"/>
                <a:gd name="T13" fmla="*/ 27 h 27"/>
                <a:gd name="T14" fmla="*/ 20 w 52"/>
                <a:gd name="T15" fmla="*/ 25 h 27"/>
                <a:gd name="T16" fmla="*/ 31 w 52"/>
                <a:gd name="T17" fmla="*/ 23 h 27"/>
                <a:gd name="T18" fmla="*/ 40 w 52"/>
                <a:gd name="T19" fmla="*/ 18 h 27"/>
                <a:gd name="T20" fmla="*/ 47 w 52"/>
                <a:gd name="T21" fmla="*/ 14 h 27"/>
                <a:gd name="T22" fmla="*/ 47 w 52"/>
                <a:gd name="T23" fmla="*/ 14 h 27"/>
                <a:gd name="T24" fmla="*/ 52 w 52"/>
                <a:gd name="T25" fmla="*/ 9 h 27"/>
                <a:gd name="T26" fmla="*/ 52 w 52"/>
                <a:gd name="T27" fmla="*/ 5 h 27"/>
                <a:gd name="T28" fmla="*/ 50 w 52"/>
                <a:gd name="T29" fmla="*/ 3 h 27"/>
                <a:gd name="T30" fmla="*/ 43 w 52"/>
                <a:gd name="T31" fmla="*/ 0 h 27"/>
                <a:gd name="T32" fmla="*/ 43 w 52"/>
                <a:gd name="T33" fmla="*/ 0 h 27"/>
                <a:gd name="T34" fmla="*/ 31 w 52"/>
                <a:gd name="T35" fmla="*/ 3 h 27"/>
                <a:gd name="T36" fmla="*/ 22 w 52"/>
                <a:gd name="T37" fmla="*/ 5 h 27"/>
                <a:gd name="T38" fmla="*/ 13 w 52"/>
                <a:gd name="T39" fmla="*/ 9 h 27"/>
                <a:gd name="T40" fmla="*/ 7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7" y="14"/>
                  </a:moveTo>
                  <a:lnTo>
                    <a:pt x="7" y="14"/>
                  </a:lnTo>
                  <a:lnTo>
                    <a:pt x="2" y="21"/>
                  </a:lnTo>
                  <a:lnTo>
                    <a:pt x="0" y="23"/>
                  </a:lnTo>
                  <a:lnTo>
                    <a:pt x="4" y="27"/>
                  </a:lnTo>
                  <a:lnTo>
                    <a:pt x="11" y="27"/>
                  </a:lnTo>
                  <a:lnTo>
                    <a:pt x="20" y="25"/>
                  </a:lnTo>
                  <a:lnTo>
                    <a:pt x="31" y="23"/>
                  </a:lnTo>
                  <a:lnTo>
                    <a:pt x="40" y="18"/>
                  </a:lnTo>
                  <a:lnTo>
                    <a:pt x="47" y="14"/>
                  </a:lnTo>
                  <a:lnTo>
                    <a:pt x="52" y="9"/>
                  </a:lnTo>
                  <a:lnTo>
                    <a:pt x="52" y="5"/>
                  </a:lnTo>
                  <a:lnTo>
                    <a:pt x="50" y="3"/>
                  </a:lnTo>
                  <a:lnTo>
                    <a:pt x="43" y="0"/>
                  </a:lnTo>
                  <a:lnTo>
                    <a:pt x="31" y="3"/>
                  </a:lnTo>
                  <a:lnTo>
                    <a:pt x="22" y="5"/>
                  </a:lnTo>
                  <a:lnTo>
                    <a:pt x="13"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6" name="Freeform 1093">
              <a:extLst>
                <a:ext uri="{FF2B5EF4-FFF2-40B4-BE49-F238E27FC236}">
                  <a16:creationId xmlns:a16="http://schemas.microsoft.com/office/drawing/2014/main" xmlns="" id="{EB516BDA-E519-AA48-BE27-D18EBA2B1F29}"/>
                </a:ext>
              </a:extLst>
            </p:cNvPr>
            <p:cNvSpPr>
              <a:spLocks/>
            </p:cNvSpPr>
            <p:nvPr/>
          </p:nvSpPr>
          <p:spPr bwMode="auto">
            <a:xfrm>
              <a:off x="1979" y="3487"/>
              <a:ext cx="52" cy="27"/>
            </a:xfrm>
            <a:custGeom>
              <a:avLst/>
              <a:gdLst>
                <a:gd name="T0" fmla="*/ 7 w 52"/>
                <a:gd name="T1" fmla="*/ 14 h 27"/>
                <a:gd name="T2" fmla="*/ 7 w 52"/>
                <a:gd name="T3" fmla="*/ 14 h 27"/>
                <a:gd name="T4" fmla="*/ 2 w 52"/>
                <a:gd name="T5" fmla="*/ 21 h 27"/>
                <a:gd name="T6" fmla="*/ 0 w 52"/>
                <a:gd name="T7" fmla="*/ 23 h 27"/>
                <a:gd name="T8" fmla="*/ 4 w 52"/>
                <a:gd name="T9" fmla="*/ 27 h 27"/>
                <a:gd name="T10" fmla="*/ 11 w 52"/>
                <a:gd name="T11" fmla="*/ 27 h 27"/>
                <a:gd name="T12" fmla="*/ 11 w 52"/>
                <a:gd name="T13" fmla="*/ 27 h 27"/>
                <a:gd name="T14" fmla="*/ 20 w 52"/>
                <a:gd name="T15" fmla="*/ 25 h 27"/>
                <a:gd name="T16" fmla="*/ 31 w 52"/>
                <a:gd name="T17" fmla="*/ 23 h 27"/>
                <a:gd name="T18" fmla="*/ 40 w 52"/>
                <a:gd name="T19" fmla="*/ 18 h 27"/>
                <a:gd name="T20" fmla="*/ 47 w 52"/>
                <a:gd name="T21" fmla="*/ 14 h 27"/>
                <a:gd name="T22" fmla="*/ 47 w 52"/>
                <a:gd name="T23" fmla="*/ 14 h 27"/>
                <a:gd name="T24" fmla="*/ 52 w 52"/>
                <a:gd name="T25" fmla="*/ 9 h 27"/>
                <a:gd name="T26" fmla="*/ 52 w 52"/>
                <a:gd name="T27" fmla="*/ 5 h 27"/>
                <a:gd name="T28" fmla="*/ 50 w 52"/>
                <a:gd name="T29" fmla="*/ 3 h 27"/>
                <a:gd name="T30" fmla="*/ 43 w 52"/>
                <a:gd name="T31" fmla="*/ 0 h 27"/>
                <a:gd name="T32" fmla="*/ 43 w 52"/>
                <a:gd name="T33" fmla="*/ 0 h 27"/>
                <a:gd name="T34" fmla="*/ 31 w 52"/>
                <a:gd name="T35" fmla="*/ 3 h 27"/>
                <a:gd name="T36" fmla="*/ 22 w 52"/>
                <a:gd name="T37" fmla="*/ 5 h 27"/>
                <a:gd name="T38" fmla="*/ 13 w 52"/>
                <a:gd name="T39" fmla="*/ 9 h 27"/>
                <a:gd name="T40" fmla="*/ 7 w 5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7">
                  <a:moveTo>
                    <a:pt x="7" y="14"/>
                  </a:moveTo>
                  <a:lnTo>
                    <a:pt x="7" y="14"/>
                  </a:lnTo>
                  <a:lnTo>
                    <a:pt x="2" y="21"/>
                  </a:lnTo>
                  <a:lnTo>
                    <a:pt x="0" y="23"/>
                  </a:lnTo>
                  <a:lnTo>
                    <a:pt x="4" y="27"/>
                  </a:lnTo>
                  <a:lnTo>
                    <a:pt x="11" y="27"/>
                  </a:lnTo>
                  <a:lnTo>
                    <a:pt x="20" y="25"/>
                  </a:lnTo>
                  <a:lnTo>
                    <a:pt x="31" y="23"/>
                  </a:lnTo>
                  <a:lnTo>
                    <a:pt x="40" y="18"/>
                  </a:lnTo>
                  <a:lnTo>
                    <a:pt x="47" y="14"/>
                  </a:lnTo>
                  <a:lnTo>
                    <a:pt x="52" y="9"/>
                  </a:lnTo>
                  <a:lnTo>
                    <a:pt x="52" y="5"/>
                  </a:lnTo>
                  <a:lnTo>
                    <a:pt x="50" y="3"/>
                  </a:lnTo>
                  <a:lnTo>
                    <a:pt x="43" y="0"/>
                  </a:lnTo>
                  <a:lnTo>
                    <a:pt x="31" y="3"/>
                  </a:lnTo>
                  <a:lnTo>
                    <a:pt x="22" y="5"/>
                  </a:lnTo>
                  <a:lnTo>
                    <a:pt x="13"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7" name="Freeform 1094">
              <a:extLst>
                <a:ext uri="{FF2B5EF4-FFF2-40B4-BE49-F238E27FC236}">
                  <a16:creationId xmlns:a16="http://schemas.microsoft.com/office/drawing/2014/main" xmlns="" id="{B402A86E-DC0F-FD4D-BF12-3F87008F88AD}"/>
                </a:ext>
              </a:extLst>
            </p:cNvPr>
            <p:cNvSpPr>
              <a:spLocks/>
            </p:cNvSpPr>
            <p:nvPr/>
          </p:nvSpPr>
          <p:spPr bwMode="auto">
            <a:xfrm>
              <a:off x="1936" y="3487"/>
              <a:ext cx="54" cy="27"/>
            </a:xfrm>
            <a:custGeom>
              <a:avLst/>
              <a:gdLst>
                <a:gd name="T0" fmla="*/ 7 w 54"/>
                <a:gd name="T1" fmla="*/ 14 h 27"/>
                <a:gd name="T2" fmla="*/ 7 w 54"/>
                <a:gd name="T3" fmla="*/ 14 h 27"/>
                <a:gd name="T4" fmla="*/ 2 w 54"/>
                <a:gd name="T5" fmla="*/ 21 h 27"/>
                <a:gd name="T6" fmla="*/ 0 w 54"/>
                <a:gd name="T7" fmla="*/ 25 h 27"/>
                <a:gd name="T8" fmla="*/ 5 w 54"/>
                <a:gd name="T9" fmla="*/ 27 h 27"/>
                <a:gd name="T10" fmla="*/ 11 w 54"/>
                <a:gd name="T11" fmla="*/ 27 h 27"/>
                <a:gd name="T12" fmla="*/ 11 w 54"/>
                <a:gd name="T13" fmla="*/ 27 h 27"/>
                <a:gd name="T14" fmla="*/ 20 w 54"/>
                <a:gd name="T15" fmla="*/ 27 h 27"/>
                <a:gd name="T16" fmla="*/ 32 w 54"/>
                <a:gd name="T17" fmla="*/ 23 h 27"/>
                <a:gd name="T18" fmla="*/ 41 w 54"/>
                <a:gd name="T19" fmla="*/ 21 h 27"/>
                <a:gd name="T20" fmla="*/ 47 w 54"/>
                <a:gd name="T21" fmla="*/ 14 h 27"/>
                <a:gd name="T22" fmla="*/ 47 w 54"/>
                <a:gd name="T23" fmla="*/ 14 h 27"/>
                <a:gd name="T24" fmla="*/ 52 w 54"/>
                <a:gd name="T25" fmla="*/ 9 h 27"/>
                <a:gd name="T26" fmla="*/ 54 w 54"/>
                <a:gd name="T27" fmla="*/ 5 h 27"/>
                <a:gd name="T28" fmla="*/ 50 w 54"/>
                <a:gd name="T29" fmla="*/ 3 h 27"/>
                <a:gd name="T30" fmla="*/ 43 w 54"/>
                <a:gd name="T31" fmla="*/ 0 h 27"/>
                <a:gd name="T32" fmla="*/ 43 w 54"/>
                <a:gd name="T33" fmla="*/ 0 h 27"/>
                <a:gd name="T34" fmla="*/ 34 w 54"/>
                <a:gd name="T35" fmla="*/ 3 h 27"/>
                <a:gd name="T36" fmla="*/ 23 w 54"/>
                <a:gd name="T37" fmla="*/ 5 h 27"/>
                <a:gd name="T38" fmla="*/ 14 w 54"/>
                <a:gd name="T39" fmla="*/ 9 h 27"/>
                <a:gd name="T40" fmla="*/ 7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4"/>
                  </a:moveTo>
                  <a:lnTo>
                    <a:pt x="7" y="14"/>
                  </a:lnTo>
                  <a:lnTo>
                    <a:pt x="2" y="21"/>
                  </a:lnTo>
                  <a:lnTo>
                    <a:pt x="0" y="25"/>
                  </a:lnTo>
                  <a:lnTo>
                    <a:pt x="5" y="27"/>
                  </a:lnTo>
                  <a:lnTo>
                    <a:pt x="11" y="27"/>
                  </a:lnTo>
                  <a:lnTo>
                    <a:pt x="20" y="27"/>
                  </a:lnTo>
                  <a:lnTo>
                    <a:pt x="32" y="23"/>
                  </a:lnTo>
                  <a:lnTo>
                    <a:pt x="41" y="21"/>
                  </a:lnTo>
                  <a:lnTo>
                    <a:pt x="47" y="14"/>
                  </a:lnTo>
                  <a:lnTo>
                    <a:pt x="52" y="9"/>
                  </a:lnTo>
                  <a:lnTo>
                    <a:pt x="54" y="5"/>
                  </a:lnTo>
                  <a:lnTo>
                    <a:pt x="50" y="3"/>
                  </a:lnTo>
                  <a:lnTo>
                    <a:pt x="43" y="0"/>
                  </a:lnTo>
                  <a:lnTo>
                    <a:pt x="34" y="3"/>
                  </a:lnTo>
                  <a:lnTo>
                    <a:pt x="23" y="5"/>
                  </a:lnTo>
                  <a:lnTo>
                    <a:pt x="14"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8" name="Freeform 1095">
              <a:extLst>
                <a:ext uri="{FF2B5EF4-FFF2-40B4-BE49-F238E27FC236}">
                  <a16:creationId xmlns:a16="http://schemas.microsoft.com/office/drawing/2014/main" xmlns="" id="{1BDC3484-28D4-3140-9756-1B5D19157915}"/>
                </a:ext>
              </a:extLst>
            </p:cNvPr>
            <p:cNvSpPr>
              <a:spLocks/>
            </p:cNvSpPr>
            <p:nvPr/>
          </p:nvSpPr>
          <p:spPr bwMode="auto">
            <a:xfrm>
              <a:off x="1936" y="3487"/>
              <a:ext cx="54" cy="27"/>
            </a:xfrm>
            <a:custGeom>
              <a:avLst/>
              <a:gdLst>
                <a:gd name="T0" fmla="*/ 7 w 54"/>
                <a:gd name="T1" fmla="*/ 14 h 27"/>
                <a:gd name="T2" fmla="*/ 7 w 54"/>
                <a:gd name="T3" fmla="*/ 14 h 27"/>
                <a:gd name="T4" fmla="*/ 2 w 54"/>
                <a:gd name="T5" fmla="*/ 21 h 27"/>
                <a:gd name="T6" fmla="*/ 0 w 54"/>
                <a:gd name="T7" fmla="*/ 25 h 27"/>
                <a:gd name="T8" fmla="*/ 5 w 54"/>
                <a:gd name="T9" fmla="*/ 27 h 27"/>
                <a:gd name="T10" fmla="*/ 11 w 54"/>
                <a:gd name="T11" fmla="*/ 27 h 27"/>
                <a:gd name="T12" fmla="*/ 11 w 54"/>
                <a:gd name="T13" fmla="*/ 27 h 27"/>
                <a:gd name="T14" fmla="*/ 20 w 54"/>
                <a:gd name="T15" fmla="*/ 27 h 27"/>
                <a:gd name="T16" fmla="*/ 32 w 54"/>
                <a:gd name="T17" fmla="*/ 23 h 27"/>
                <a:gd name="T18" fmla="*/ 41 w 54"/>
                <a:gd name="T19" fmla="*/ 21 h 27"/>
                <a:gd name="T20" fmla="*/ 47 w 54"/>
                <a:gd name="T21" fmla="*/ 14 h 27"/>
                <a:gd name="T22" fmla="*/ 47 w 54"/>
                <a:gd name="T23" fmla="*/ 14 h 27"/>
                <a:gd name="T24" fmla="*/ 52 w 54"/>
                <a:gd name="T25" fmla="*/ 9 h 27"/>
                <a:gd name="T26" fmla="*/ 54 w 54"/>
                <a:gd name="T27" fmla="*/ 5 h 27"/>
                <a:gd name="T28" fmla="*/ 50 w 54"/>
                <a:gd name="T29" fmla="*/ 3 h 27"/>
                <a:gd name="T30" fmla="*/ 43 w 54"/>
                <a:gd name="T31" fmla="*/ 0 h 27"/>
                <a:gd name="T32" fmla="*/ 43 w 54"/>
                <a:gd name="T33" fmla="*/ 0 h 27"/>
                <a:gd name="T34" fmla="*/ 34 w 54"/>
                <a:gd name="T35" fmla="*/ 3 h 27"/>
                <a:gd name="T36" fmla="*/ 23 w 54"/>
                <a:gd name="T37" fmla="*/ 5 h 27"/>
                <a:gd name="T38" fmla="*/ 14 w 54"/>
                <a:gd name="T39" fmla="*/ 9 h 27"/>
                <a:gd name="T40" fmla="*/ 7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4"/>
                  </a:moveTo>
                  <a:lnTo>
                    <a:pt x="7" y="14"/>
                  </a:lnTo>
                  <a:lnTo>
                    <a:pt x="2" y="21"/>
                  </a:lnTo>
                  <a:lnTo>
                    <a:pt x="0" y="25"/>
                  </a:lnTo>
                  <a:lnTo>
                    <a:pt x="5" y="27"/>
                  </a:lnTo>
                  <a:lnTo>
                    <a:pt x="11" y="27"/>
                  </a:lnTo>
                  <a:lnTo>
                    <a:pt x="20" y="27"/>
                  </a:lnTo>
                  <a:lnTo>
                    <a:pt x="32" y="23"/>
                  </a:lnTo>
                  <a:lnTo>
                    <a:pt x="41" y="21"/>
                  </a:lnTo>
                  <a:lnTo>
                    <a:pt x="47" y="14"/>
                  </a:lnTo>
                  <a:lnTo>
                    <a:pt x="52" y="9"/>
                  </a:lnTo>
                  <a:lnTo>
                    <a:pt x="54" y="5"/>
                  </a:lnTo>
                  <a:lnTo>
                    <a:pt x="50" y="3"/>
                  </a:lnTo>
                  <a:lnTo>
                    <a:pt x="43" y="0"/>
                  </a:lnTo>
                  <a:lnTo>
                    <a:pt x="34" y="3"/>
                  </a:lnTo>
                  <a:lnTo>
                    <a:pt x="23" y="5"/>
                  </a:lnTo>
                  <a:lnTo>
                    <a:pt x="14"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79" name="Freeform 1096">
              <a:extLst>
                <a:ext uri="{FF2B5EF4-FFF2-40B4-BE49-F238E27FC236}">
                  <a16:creationId xmlns:a16="http://schemas.microsoft.com/office/drawing/2014/main" xmlns="" id="{EFEA1CE6-476A-E146-86EE-958C5378E13E}"/>
                </a:ext>
              </a:extLst>
            </p:cNvPr>
            <p:cNvSpPr>
              <a:spLocks/>
            </p:cNvSpPr>
            <p:nvPr/>
          </p:nvSpPr>
          <p:spPr bwMode="auto">
            <a:xfrm>
              <a:off x="1893" y="3490"/>
              <a:ext cx="54" cy="27"/>
            </a:xfrm>
            <a:custGeom>
              <a:avLst/>
              <a:gdLst>
                <a:gd name="T0" fmla="*/ 5 w 54"/>
                <a:gd name="T1" fmla="*/ 13 h 27"/>
                <a:gd name="T2" fmla="*/ 5 w 54"/>
                <a:gd name="T3" fmla="*/ 13 h 27"/>
                <a:gd name="T4" fmla="*/ 0 w 54"/>
                <a:gd name="T5" fmla="*/ 18 h 27"/>
                <a:gd name="T6" fmla="*/ 0 w 54"/>
                <a:gd name="T7" fmla="*/ 22 h 27"/>
                <a:gd name="T8" fmla="*/ 5 w 54"/>
                <a:gd name="T9" fmla="*/ 24 h 27"/>
                <a:gd name="T10" fmla="*/ 12 w 54"/>
                <a:gd name="T11" fmla="*/ 27 h 27"/>
                <a:gd name="T12" fmla="*/ 12 w 54"/>
                <a:gd name="T13" fmla="*/ 27 h 27"/>
                <a:gd name="T14" fmla="*/ 21 w 54"/>
                <a:gd name="T15" fmla="*/ 24 h 27"/>
                <a:gd name="T16" fmla="*/ 32 w 54"/>
                <a:gd name="T17" fmla="*/ 22 h 27"/>
                <a:gd name="T18" fmla="*/ 41 w 54"/>
                <a:gd name="T19" fmla="*/ 18 h 27"/>
                <a:gd name="T20" fmla="*/ 50 w 54"/>
                <a:gd name="T21" fmla="*/ 11 h 27"/>
                <a:gd name="T22" fmla="*/ 50 w 54"/>
                <a:gd name="T23" fmla="*/ 11 h 27"/>
                <a:gd name="T24" fmla="*/ 52 w 54"/>
                <a:gd name="T25" fmla="*/ 6 h 27"/>
                <a:gd name="T26" fmla="*/ 54 w 54"/>
                <a:gd name="T27" fmla="*/ 2 h 27"/>
                <a:gd name="T28" fmla="*/ 50 w 54"/>
                <a:gd name="T29" fmla="*/ 0 h 27"/>
                <a:gd name="T30" fmla="*/ 43 w 54"/>
                <a:gd name="T31" fmla="*/ 0 h 27"/>
                <a:gd name="T32" fmla="*/ 43 w 54"/>
                <a:gd name="T33" fmla="*/ 0 h 27"/>
                <a:gd name="T34" fmla="*/ 34 w 54"/>
                <a:gd name="T35" fmla="*/ 0 h 27"/>
                <a:gd name="T36" fmla="*/ 23 w 54"/>
                <a:gd name="T37" fmla="*/ 4 h 27"/>
                <a:gd name="T38" fmla="*/ 14 w 54"/>
                <a:gd name="T39" fmla="*/ 6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18"/>
                  </a:lnTo>
                  <a:lnTo>
                    <a:pt x="0" y="22"/>
                  </a:lnTo>
                  <a:lnTo>
                    <a:pt x="5" y="24"/>
                  </a:lnTo>
                  <a:lnTo>
                    <a:pt x="12" y="27"/>
                  </a:lnTo>
                  <a:lnTo>
                    <a:pt x="21" y="24"/>
                  </a:lnTo>
                  <a:lnTo>
                    <a:pt x="32" y="22"/>
                  </a:lnTo>
                  <a:lnTo>
                    <a:pt x="41" y="18"/>
                  </a:lnTo>
                  <a:lnTo>
                    <a:pt x="50" y="11"/>
                  </a:lnTo>
                  <a:lnTo>
                    <a:pt x="52" y="6"/>
                  </a:lnTo>
                  <a:lnTo>
                    <a:pt x="54" y="2"/>
                  </a:lnTo>
                  <a:lnTo>
                    <a:pt x="50" y="0"/>
                  </a:lnTo>
                  <a:lnTo>
                    <a:pt x="43" y="0"/>
                  </a:lnTo>
                  <a:lnTo>
                    <a:pt x="34" y="0"/>
                  </a:lnTo>
                  <a:lnTo>
                    <a:pt x="23" y="4"/>
                  </a:lnTo>
                  <a:lnTo>
                    <a:pt x="14" y="6"/>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0" name="Freeform 1097">
              <a:extLst>
                <a:ext uri="{FF2B5EF4-FFF2-40B4-BE49-F238E27FC236}">
                  <a16:creationId xmlns:a16="http://schemas.microsoft.com/office/drawing/2014/main" xmlns="" id="{46477D12-5C0F-5744-AC9B-65F2E121D7B6}"/>
                </a:ext>
              </a:extLst>
            </p:cNvPr>
            <p:cNvSpPr>
              <a:spLocks/>
            </p:cNvSpPr>
            <p:nvPr/>
          </p:nvSpPr>
          <p:spPr bwMode="auto">
            <a:xfrm>
              <a:off x="1893" y="3490"/>
              <a:ext cx="54" cy="27"/>
            </a:xfrm>
            <a:custGeom>
              <a:avLst/>
              <a:gdLst>
                <a:gd name="T0" fmla="*/ 5 w 54"/>
                <a:gd name="T1" fmla="*/ 13 h 27"/>
                <a:gd name="T2" fmla="*/ 5 w 54"/>
                <a:gd name="T3" fmla="*/ 13 h 27"/>
                <a:gd name="T4" fmla="*/ 0 w 54"/>
                <a:gd name="T5" fmla="*/ 18 h 27"/>
                <a:gd name="T6" fmla="*/ 0 w 54"/>
                <a:gd name="T7" fmla="*/ 22 h 27"/>
                <a:gd name="T8" fmla="*/ 5 w 54"/>
                <a:gd name="T9" fmla="*/ 24 h 27"/>
                <a:gd name="T10" fmla="*/ 12 w 54"/>
                <a:gd name="T11" fmla="*/ 27 h 27"/>
                <a:gd name="T12" fmla="*/ 12 w 54"/>
                <a:gd name="T13" fmla="*/ 27 h 27"/>
                <a:gd name="T14" fmla="*/ 21 w 54"/>
                <a:gd name="T15" fmla="*/ 24 h 27"/>
                <a:gd name="T16" fmla="*/ 32 w 54"/>
                <a:gd name="T17" fmla="*/ 22 h 27"/>
                <a:gd name="T18" fmla="*/ 41 w 54"/>
                <a:gd name="T19" fmla="*/ 18 h 27"/>
                <a:gd name="T20" fmla="*/ 50 w 54"/>
                <a:gd name="T21" fmla="*/ 11 h 27"/>
                <a:gd name="T22" fmla="*/ 50 w 54"/>
                <a:gd name="T23" fmla="*/ 11 h 27"/>
                <a:gd name="T24" fmla="*/ 52 w 54"/>
                <a:gd name="T25" fmla="*/ 6 h 27"/>
                <a:gd name="T26" fmla="*/ 54 w 54"/>
                <a:gd name="T27" fmla="*/ 2 h 27"/>
                <a:gd name="T28" fmla="*/ 50 w 54"/>
                <a:gd name="T29" fmla="*/ 0 h 27"/>
                <a:gd name="T30" fmla="*/ 43 w 54"/>
                <a:gd name="T31" fmla="*/ 0 h 27"/>
                <a:gd name="T32" fmla="*/ 43 w 54"/>
                <a:gd name="T33" fmla="*/ 0 h 27"/>
                <a:gd name="T34" fmla="*/ 34 w 54"/>
                <a:gd name="T35" fmla="*/ 0 h 27"/>
                <a:gd name="T36" fmla="*/ 23 w 54"/>
                <a:gd name="T37" fmla="*/ 4 h 27"/>
                <a:gd name="T38" fmla="*/ 14 w 54"/>
                <a:gd name="T39" fmla="*/ 6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18"/>
                  </a:lnTo>
                  <a:lnTo>
                    <a:pt x="0" y="22"/>
                  </a:lnTo>
                  <a:lnTo>
                    <a:pt x="5" y="24"/>
                  </a:lnTo>
                  <a:lnTo>
                    <a:pt x="12" y="27"/>
                  </a:lnTo>
                  <a:lnTo>
                    <a:pt x="21" y="24"/>
                  </a:lnTo>
                  <a:lnTo>
                    <a:pt x="32" y="22"/>
                  </a:lnTo>
                  <a:lnTo>
                    <a:pt x="41" y="18"/>
                  </a:lnTo>
                  <a:lnTo>
                    <a:pt x="50" y="11"/>
                  </a:lnTo>
                  <a:lnTo>
                    <a:pt x="52" y="6"/>
                  </a:lnTo>
                  <a:lnTo>
                    <a:pt x="54" y="2"/>
                  </a:lnTo>
                  <a:lnTo>
                    <a:pt x="50" y="0"/>
                  </a:lnTo>
                  <a:lnTo>
                    <a:pt x="43" y="0"/>
                  </a:lnTo>
                  <a:lnTo>
                    <a:pt x="34" y="0"/>
                  </a:lnTo>
                  <a:lnTo>
                    <a:pt x="23" y="4"/>
                  </a:lnTo>
                  <a:lnTo>
                    <a:pt x="14" y="6"/>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1" name="Freeform 1098">
              <a:extLst>
                <a:ext uri="{FF2B5EF4-FFF2-40B4-BE49-F238E27FC236}">
                  <a16:creationId xmlns:a16="http://schemas.microsoft.com/office/drawing/2014/main" xmlns="" id="{262A2DF0-9448-8648-86F0-DF42B752B786}"/>
                </a:ext>
              </a:extLst>
            </p:cNvPr>
            <p:cNvSpPr>
              <a:spLocks/>
            </p:cNvSpPr>
            <p:nvPr/>
          </p:nvSpPr>
          <p:spPr bwMode="auto">
            <a:xfrm>
              <a:off x="1851" y="3490"/>
              <a:ext cx="54" cy="27"/>
            </a:xfrm>
            <a:custGeom>
              <a:avLst/>
              <a:gdLst>
                <a:gd name="T0" fmla="*/ 4 w 54"/>
                <a:gd name="T1" fmla="*/ 13 h 27"/>
                <a:gd name="T2" fmla="*/ 4 w 54"/>
                <a:gd name="T3" fmla="*/ 13 h 27"/>
                <a:gd name="T4" fmla="*/ 0 w 54"/>
                <a:gd name="T5" fmla="*/ 18 h 27"/>
                <a:gd name="T6" fmla="*/ 0 w 54"/>
                <a:gd name="T7" fmla="*/ 22 h 27"/>
                <a:gd name="T8" fmla="*/ 2 w 54"/>
                <a:gd name="T9" fmla="*/ 24 h 27"/>
                <a:gd name="T10" fmla="*/ 11 w 54"/>
                <a:gd name="T11" fmla="*/ 27 h 27"/>
                <a:gd name="T12" fmla="*/ 11 w 54"/>
                <a:gd name="T13" fmla="*/ 27 h 27"/>
                <a:gd name="T14" fmla="*/ 20 w 54"/>
                <a:gd name="T15" fmla="*/ 24 h 27"/>
                <a:gd name="T16" fmla="*/ 29 w 54"/>
                <a:gd name="T17" fmla="*/ 22 h 27"/>
                <a:gd name="T18" fmla="*/ 40 w 54"/>
                <a:gd name="T19" fmla="*/ 18 h 27"/>
                <a:gd name="T20" fmla="*/ 47 w 54"/>
                <a:gd name="T21" fmla="*/ 13 h 27"/>
                <a:gd name="T22" fmla="*/ 47 w 54"/>
                <a:gd name="T23" fmla="*/ 13 h 27"/>
                <a:gd name="T24" fmla="*/ 51 w 54"/>
                <a:gd name="T25" fmla="*/ 6 h 27"/>
                <a:gd name="T26" fmla="*/ 54 w 54"/>
                <a:gd name="T27" fmla="*/ 4 h 27"/>
                <a:gd name="T28" fmla="*/ 49 w 54"/>
                <a:gd name="T29" fmla="*/ 0 h 27"/>
                <a:gd name="T30" fmla="*/ 42 w 54"/>
                <a:gd name="T31" fmla="*/ 0 h 27"/>
                <a:gd name="T32" fmla="*/ 42 w 54"/>
                <a:gd name="T33" fmla="*/ 0 h 27"/>
                <a:gd name="T34" fmla="*/ 33 w 54"/>
                <a:gd name="T35" fmla="*/ 2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2" y="24"/>
                  </a:lnTo>
                  <a:lnTo>
                    <a:pt x="11" y="27"/>
                  </a:lnTo>
                  <a:lnTo>
                    <a:pt x="20" y="24"/>
                  </a:lnTo>
                  <a:lnTo>
                    <a:pt x="29" y="22"/>
                  </a:lnTo>
                  <a:lnTo>
                    <a:pt x="40" y="18"/>
                  </a:lnTo>
                  <a:lnTo>
                    <a:pt x="47" y="13"/>
                  </a:lnTo>
                  <a:lnTo>
                    <a:pt x="51" y="6"/>
                  </a:lnTo>
                  <a:lnTo>
                    <a:pt x="54" y="4"/>
                  </a:lnTo>
                  <a:lnTo>
                    <a:pt x="49" y="0"/>
                  </a:lnTo>
                  <a:lnTo>
                    <a:pt x="42" y="0"/>
                  </a:lnTo>
                  <a:lnTo>
                    <a:pt x="33" y="2"/>
                  </a:lnTo>
                  <a:lnTo>
                    <a:pt x="22"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2" name="Freeform 1099">
              <a:extLst>
                <a:ext uri="{FF2B5EF4-FFF2-40B4-BE49-F238E27FC236}">
                  <a16:creationId xmlns:a16="http://schemas.microsoft.com/office/drawing/2014/main" xmlns="" id="{4C7229BE-039A-5E42-8661-7BB6B23B13F3}"/>
                </a:ext>
              </a:extLst>
            </p:cNvPr>
            <p:cNvSpPr>
              <a:spLocks/>
            </p:cNvSpPr>
            <p:nvPr/>
          </p:nvSpPr>
          <p:spPr bwMode="auto">
            <a:xfrm>
              <a:off x="1851" y="3490"/>
              <a:ext cx="54" cy="27"/>
            </a:xfrm>
            <a:custGeom>
              <a:avLst/>
              <a:gdLst>
                <a:gd name="T0" fmla="*/ 4 w 54"/>
                <a:gd name="T1" fmla="*/ 13 h 27"/>
                <a:gd name="T2" fmla="*/ 4 w 54"/>
                <a:gd name="T3" fmla="*/ 13 h 27"/>
                <a:gd name="T4" fmla="*/ 0 w 54"/>
                <a:gd name="T5" fmla="*/ 18 h 27"/>
                <a:gd name="T6" fmla="*/ 0 w 54"/>
                <a:gd name="T7" fmla="*/ 22 h 27"/>
                <a:gd name="T8" fmla="*/ 2 w 54"/>
                <a:gd name="T9" fmla="*/ 24 h 27"/>
                <a:gd name="T10" fmla="*/ 11 w 54"/>
                <a:gd name="T11" fmla="*/ 27 h 27"/>
                <a:gd name="T12" fmla="*/ 11 w 54"/>
                <a:gd name="T13" fmla="*/ 27 h 27"/>
                <a:gd name="T14" fmla="*/ 20 w 54"/>
                <a:gd name="T15" fmla="*/ 24 h 27"/>
                <a:gd name="T16" fmla="*/ 29 w 54"/>
                <a:gd name="T17" fmla="*/ 22 h 27"/>
                <a:gd name="T18" fmla="*/ 40 w 54"/>
                <a:gd name="T19" fmla="*/ 18 h 27"/>
                <a:gd name="T20" fmla="*/ 47 w 54"/>
                <a:gd name="T21" fmla="*/ 13 h 27"/>
                <a:gd name="T22" fmla="*/ 47 w 54"/>
                <a:gd name="T23" fmla="*/ 13 h 27"/>
                <a:gd name="T24" fmla="*/ 51 w 54"/>
                <a:gd name="T25" fmla="*/ 6 h 27"/>
                <a:gd name="T26" fmla="*/ 54 w 54"/>
                <a:gd name="T27" fmla="*/ 4 h 27"/>
                <a:gd name="T28" fmla="*/ 49 w 54"/>
                <a:gd name="T29" fmla="*/ 0 h 27"/>
                <a:gd name="T30" fmla="*/ 42 w 54"/>
                <a:gd name="T31" fmla="*/ 0 h 27"/>
                <a:gd name="T32" fmla="*/ 42 w 54"/>
                <a:gd name="T33" fmla="*/ 0 h 27"/>
                <a:gd name="T34" fmla="*/ 33 w 54"/>
                <a:gd name="T35" fmla="*/ 2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18"/>
                  </a:lnTo>
                  <a:lnTo>
                    <a:pt x="0" y="22"/>
                  </a:lnTo>
                  <a:lnTo>
                    <a:pt x="2" y="24"/>
                  </a:lnTo>
                  <a:lnTo>
                    <a:pt x="11" y="27"/>
                  </a:lnTo>
                  <a:lnTo>
                    <a:pt x="20" y="24"/>
                  </a:lnTo>
                  <a:lnTo>
                    <a:pt x="29" y="22"/>
                  </a:lnTo>
                  <a:lnTo>
                    <a:pt x="40" y="18"/>
                  </a:lnTo>
                  <a:lnTo>
                    <a:pt x="47" y="13"/>
                  </a:lnTo>
                  <a:lnTo>
                    <a:pt x="51" y="6"/>
                  </a:lnTo>
                  <a:lnTo>
                    <a:pt x="54" y="4"/>
                  </a:lnTo>
                  <a:lnTo>
                    <a:pt x="49" y="0"/>
                  </a:lnTo>
                  <a:lnTo>
                    <a:pt x="42" y="0"/>
                  </a:lnTo>
                  <a:lnTo>
                    <a:pt x="33" y="2"/>
                  </a:lnTo>
                  <a:lnTo>
                    <a:pt x="22"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3" name="Freeform 1100">
              <a:extLst>
                <a:ext uri="{FF2B5EF4-FFF2-40B4-BE49-F238E27FC236}">
                  <a16:creationId xmlns:a16="http://schemas.microsoft.com/office/drawing/2014/main" xmlns="" id="{2E37713C-D0A2-9C4D-99D3-3534851C1028}"/>
                </a:ext>
              </a:extLst>
            </p:cNvPr>
            <p:cNvSpPr>
              <a:spLocks/>
            </p:cNvSpPr>
            <p:nvPr/>
          </p:nvSpPr>
          <p:spPr bwMode="auto">
            <a:xfrm>
              <a:off x="1806" y="3490"/>
              <a:ext cx="54" cy="27"/>
            </a:xfrm>
            <a:custGeom>
              <a:avLst/>
              <a:gdLst>
                <a:gd name="T0" fmla="*/ 4 w 54"/>
                <a:gd name="T1" fmla="*/ 13 h 27"/>
                <a:gd name="T2" fmla="*/ 4 w 54"/>
                <a:gd name="T3" fmla="*/ 13 h 27"/>
                <a:gd name="T4" fmla="*/ 0 w 54"/>
                <a:gd name="T5" fmla="*/ 20 h 27"/>
                <a:gd name="T6" fmla="*/ 0 w 54"/>
                <a:gd name="T7" fmla="*/ 22 h 27"/>
                <a:gd name="T8" fmla="*/ 4 w 54"/>
                <a:gd name="T9" fmla="*/ 27 h 27"/>
                <a:gd name="T10" fmla="*/ 11 w 54"/>
                <a:gd name="T11" fmla="*/ 27 h 27"/>
                <a:gd name="T12" fmla="*/ 11 w 54"/>
                <a:gd name="T13" fmla="*/ 27 h 27"/>
                <a:gd name="T14" fmla="*/ 20 w 54"/>
                <a:gd name="T15" fmla="*/ 27 h 27"/>
                <a:gd name="T16" fmla="*/ 31 w 54"/>
                <a:gd name="T17" fmla="*/ 22 h 27"/>
                <a:gd name="T18" fmla="*/ 40 w 54"/>
                <a:gd name="T19" fmla="*/ 18 h 27"/>
                <a:gd name="T20" fmla="*/ 49 w 54"/>
                <a:gd name="T21" fmla="*/ 13 h 27"/>
                <a:gd name="T22" fmla="*/ 49 w 54"/>
                <a:gd name="T23" fmla="*/ 13 h 27"/>
                <a:gd name="T24" fmla="*/ 54 w 54"/>
                <a:gd name="T25" fmla="*/ 9 h 27"/>
                <a:gd name="T26" fmla="*/ 54 w 54"/>
                <a:gd name="T27" fmla="*/ 4 h 27"/>
                <a:gd name="T28" fmla="*/ 51 w 54"/>
                <a:gd name="T29" fmla="*/ 2 h 27"/>
                <a:gd name="T30" fmla="*/ 42 w 54"/>
                <a:gd name="T31" fmla="*/ 0 h 27"/>
                <a:gd name="T32" fmla="*/ 42 w 54"/>
                <a:gd name="T33" fmla="*/ 0 h 27"/>
                <a:gd name="T34" fmla="*/ 33 w 54"/>
                <a:gd name="T35" fmla="*/ 2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20"/>
                  </a:lnTo>
                  <a:lnTo>
                    <a:pt x="0" y="22"/>
                  </a:lnTo>
                  <a:lnTo>
                    <a:pt x="4" y="27"/>
                  </a:lnTo>
                  <a:lnTo>
                    <a:pt x="11" y="27"/>
                  </a:lnTo>
                  <a:lnTo>
                    <a:pt x="20" y="27"/>
                  </a:lnTo>
                  <a:lnTo>
                    <a:pt x="31" y="22"/>
                  </a:lnTo>
                  <a:lnTo>
                    <a:pt x="40" y="18"/>
                  </a:lnTo>
                  <a:lnTo>
                    <a:pt x="49" y="13"/>
                  </a:lnTo>
                  <a:lnTo>
                    <a:pt x="54" y="9"/>
                  </a:lnTo>
                  <a:lnTo>
                    <a:pt x="54" y="4"/>
                  </a:lnTo>
                  <a:lnTo>
                    <a:pt x="51" y="2"/>
                  </a:lnTo>
                  <a:lnTo>
                    <a:pt x="42" y="0"/>
                  </a:lnTo>
                  <a:lnTo>
                    <a:pt x="33" y="2"/>
                  </a:lnTo>
                  <a:lnTo>
                    <a:pt x="22"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4" name="Freeform 1101">
              <a:extLst>
                <a:ext uri="{FF2B5EF4-FFF2-40B4-BE49-F238E27FC236}">
                  <a16:creationId xmlns:a16="http://schemas.microsoft.com/office/drawing/2014/main" xmlns="" id="{9B9C05FB-6844-1F43-81CE-B4DD463D5DDE}"/>
                </a:ext>
              </a:extLst>
            </p:cNvPr>
            <p:cNvSpPr>
              <a:spLocks/>
            </p:cNvSpPr>
            <p:nvPr/>
          </p:nvSpPr>
          <p:spPr bwMode="auto">
            <a:xfrm>
              <a:off x="1806" y="3490"/>
              <a:ext cx="54" cy="27"/>
            </a:xfrm>
            <a:custGeom>
              <a:avLst/>
              <a:gdLst>
                <a:gd name="T0" fmla="*/ 4 w 54"/>
                <a:gd name="T1" fmla="*/ 13 h 27"/>
                <a:gd name="T2" fmla="*/ 4 w 54"/>
                <a:gd name="T3" fmla="*/ 13 h 27"/>
                <a:gd name="T4" fmla="*/ 0 w 54"/>
                <a:gd name="T5" fmla="*/ 20 h 27"/>
                <a:gd name="T6" fmla="*/ 0 w 54"/>
                <a:gd name="T7" fmla="*/ 22 h 27"/>
                <a:gd name="T8" fmla="*/ 4 w 54"/>
                <a:gd name="T9" fmla="*/ 27 h 27"/>
                <a:gd name="T10" fmla="*/ 11 w 54"/>
                <a:gd name="T11" fmla="*/ 27 h 27"/>
                <a:gd name="T12" fmla="*/ 11 w 54"/>
                <a:gd name="T13" fmla="*/ 27 h 27"/>
                <a:gd name="T14" fmla="*/ 20 w 54"/>
                <a:gd name="T15" fmla="*/ 27 h 27"/>
                <a:gd name="T16" fmla="*/ 31 w 54"/>
                <a:gd name="T17" fmla="*/ 22 h 27"/>
                <a:gd name="T18" fmla="*/ 40 w 54"/>
                <a:gd name="T19" fmla="*/ 18 h 27"/>
                <a:gd name="T20" fmla="*/ 49 w 54"/>
                <a:gd name="T21" fmla="*/ 13 h 27"/>
                <a:gd name="T22" fmla="*/ 49 w 54"/>
                <a:gd name="T23" fmla="*/ 13 h 27"/>
                <a:gd name="T24" fmla="*/ 54 w 54"/>
                <a:gd name="T25" fmla="*/ 9 h 27"/>
                <a:gd name="T26" fmla="*/ 54 w 54"/>
                <a:gd name="T27" fmla="*/ 4 h 27"/>
                <a:gd name="T28" fmla="*/ 51 w 54"/>
                <a:gd name="T29" fmla="*/ 2 h 27"/>
                <a:gd name="T30" fmla="*/ 42 w 54"/>
                <a:gd name="T31" fmla="*/ 0 h 27"/>
                <a:gd name="T32" fmla="*/ 42 w 54"/>
                <a:gd name="T33" fmla="*/ 0 h 27"/>
                <a:gd name="T34" fmla="*/ 33 w 54"/>
                <a:gd name="T35" fmla="*/ 2 h 27"/>
                <a:gd name="T36" fmla="*/ 22 w 54"/>
                <a:gd name="T37" fmla="*/ 4 h 27"/>
                <a:gd name="T38" fmla="*/ 13 w 54"/>
                <a:gd name="T39" fmla="*/ 9 h 27"/>
                <a:gd name="T40" fmla="*/ 4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4" y="13"/>
                  </a:moveTo>
                  <a:lnTo>
                    <a:pt x="4" y="13"/>
                  </a:lnTo>
                  <a:lnTo>
                    <a:pt x="0" y="20"/>
                  </a:lnTo>
                  <a:lnTo>
                    <a:pt x="0" y="22"/>
                  </a:lnTo>
                  <a:lnTo>
                    <a:pt x="4" y="27"/>
                  </a:lnTo>
                  <a:lnTo>
                    <a:pt x="11" y="27"/>
                  </a:lnTo>
                  <a:lnTo>
                    <a:pt x="20" y="27"/>
                  </a:lnTo>
                  <a:lnTo>
                    <a:pt x="31" y="22"/>
                  </a:lnTo>
                  <a:lnTo>
                    <a:pt x="40" y="18"/>
                  </a:lnTo>
                  <a:lnTo>
                    <a:pt x="49" y="13"/>
                  </a:lnTo>
                  <a:lnTo>
                    <a:pt x="54" y="9"/>
                  </a:lnTo>
                  <a:lnTo>
                    <a:pt x="54" y="4"/>
                  </a:lnTo>
                  <a:lnTo>
                    <a:pt x="51" y="2"/>
                  </a:lnTo>
                  <a:lnTo>
                    <a:pt x="42" y="0"/>
                  </a:lnTo>
                  <a:lnTo>
                    <a:pt x="33" y="2"/>
                  </a:lnTo>
                  <a:lnTo>
                    <a:pt x="22"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5" name="Freeform 1102">
              <a:extLst>
                <a:ext uri="{FF2B5EF4-FFF2-40B4-BE49-F238E27FC236}">
                  <a16:creationId xmlns:a16="http://schemas.microsoft.com/office/drawing/2014/main" xmlns="" id="{44EE0744-1431-9442-8AB6-AC970C9A79DE}"/>
                </a:ext>
              </a:extLst>
            </p:cNvPr>
            <p:cNvSpPr>
              <a:spLocks/>
            </p:cNvSpPr>
            <p:nvPr/>
          </p:nvSpPr>
          <p:spPr bwMode="auto">
            <a:xfrm>
              <a:off x="1760" y="3492"/>
              <a:ext cx="57" cy="25"/>
            </a:xfrm>
            <a:custGeom>
              <a:avLst/>
              <a:gdLst>
                <a:gd name="T0" fmla="*/ 5 w 57"/>
                <a:gd name="T1" fmla="*/ 13 h 25"/>
                <a:gd name="T2" fmla="*/ 5 w 57"/>
                <a:gd name="T3" fmla="*/ 13 h 25"/>
                <a:gd name="T4" fmla="*/ 0 w 57"/>
                <a:gd name="T5" fmla="*/ 18 h 25"/>
                <a:gd name="T6" fmla="*/ 0 w 57"/>
                <a:gd name="T7" fmla="*/ 22 h 25"/>
                <a:gd name="T8" fmla="*/ 5 w 57"/>
                <a:gd name="T9" fmla="*/ 25 h 25"/>
                <a:gd name="T10" fmla="*/ 12 w 57"/>
                <a:gd name="T11" fmla="*/ 25 h 25"/>
                <a:gd name="T12" fmla="*/ 12 w 57"/>
                <a:gd name="T13" fmla="*/ 25 h 25"/>
                <a:gd name="T14" fmla="*/ 21 w 57"/>
                <a:gd name="T15" fmla="*/ 25 h 25"/>
                <a:gd name="T16" fmla="*/ 32 w 57"/>
                <a:gd name="T17" fmla="*/ 20 h 25"/>
                <a:gd name="T18" fmla="*/ 43 w 57"/>
                <a:gd name="T19" fmla="*/ 18 h 25"/>
                <a:gd name="T20" fmla="*/ 50 w 57"/>
                <a:gd name="T21" fmla="*/ 11 h 25"/>
                <a:gd name="T22" fmla="*/ 50 w 57"/>
                <a:gd name="T23" fmla="*/ 11 h 25"/>
                <a:gd name="T24" fmla="*/ 55 w 57"/>
                <a:gd name="T25" fmla="*/ 7 h 25"/>
                <a:gd name="T26" fmla="*/ 57 w 57"/>
                <a:gd name="T27" fmla="*/ 2 h 25"/>
                <a:gd name="T28" fmla="*/ 52 w 57"/>
                <a:gd name="T29" fmla="*/ 0 h 25"/>
                <a:gd name="T30" fmla="*/ 46 w 57"/>
                <a:gd name="T31" fmla="*/ 0 h 25"/>
                <a:gd name="T32" fmla="*/ 46 w 57"/>
                <a:gd name="T33" fmla="*/ 0 h 25"/>
                <a:gd name="T34" fmla="*/ 34 w 57"/>
                <a:gd name="T35" fmla="*/ 0 h 25"/>
                <a:gd name="T36" fmla="*/ 25 w 57"/>
                <a:gd name="T37" fmla="*/ 2 h 25"/>
                <a:gd name="T38" fmla="*/ 14 w 57"/>
                <a:gd name="T39" fmla="*/ 7 h 25"/>
                <a:gd name="T40" fmla="*/ 5 w 5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5">
                  <a:moveTo>
                    <a:pt x="5" y="13"/>
                  </a:moveTo>
                  <a:lnTo>
                    <a:pt x="5" y="13"/>
                  </a:lnTo>
                  <a:lnTo>
                    <a:pt x="0" y="18"/>
                  </a:lnTo>
                  <a:lnTo>
                    <a:pt x="0" y="22"/>
                  </a:lnTo>
                  <a:lnTo>
                    <a:pt x="5" y="25"/>
                  </a:lnTo>
                  <a:lnTo>
                    <a:pt x="12" y="25"/>
                  </a:lnTo>
                  <a:lnTo>
                    <a:pt x="21" y="25"/>
                  </a:lnTo>
                  <a:lnTo>
                    <a:pt x="32" y="20"/>
                  </a:lnTo>
                  <a:lnTo>
                    <a:pt x="43" y="18"/>
                  </a:lnTo>
                  <a:lnTo>
                    <a:pt x="50" y="11"/>
                  </a:lnTo>
                  <a:lnTo>
                    <a:pt x="55" y="7"/>
                  </a:lnTo>
                  <a:lnTo>
                    <a:pt x="57" y="2"/>
                  </a:lnTo>
                  <a:lnTo>
                    <a:pt x="52" y="0"/>
                  </a:lnTo>
                  <a:lnTo>
                    <a:pt x="46" y="0"/>
                  </a:lnTo>
                  <a:lnTo>
                    <a:pt x="34" y="0"/>
                  </a:lnTo>
                  <a:lnTo>
                    <a:pt x="25" y="2"/>
                  </a:lnTo>
                  <a:lnTo>
                    <a:pt x="14" y="7"/>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6" name="Freeform 1103">
              <a:extLst>
                <a:ext uri="{FF2B5EF4-FFF2-40B4-BE49-F238E27FC236}">
                  <a16:creationId xmlns:a16="http://schemas.microsoft.com/office/drawing/2014/main" xmlns="" id="{B9F00870-1049-FE44-A318-43A3E88C4354}"/>
                </a:ext>
              </a:extLst>
            </p:cNvPr>
            <p:cNvSpPr>
              <a:spLocks/>
            </p:cNvSpPr>
            <p:nvPr/>
          </p:nvSpPr>
          <p:spPr bwMode="auto">
            <a:xfrm>
              <a:off x="1760" y="3492"/>
              <a:ext cx="57" cy="25"/>
            </a:xfrm>
            <a:custGeom>
              <a:avLst/>
              <a:gdLst>
                <a:gd name="T0" fmla="*/ 5 w 57"/>
                <a:gd name="T1" fmla="*/ 13 h 25"/>
                <a:gd name="T2" fmla="*/ 5 w 57"/>
                <a:gd name="T3" fmla="*/ 13 h 25"/>
                <a:gd name="T4" fmla="*/ 0 w 57"/>
                <a:gd name="T5" fmla="*/ 18 h 25"/>
                <a:gd name="T6" fmla="*/ 0 w 57"/>
                <a:gd name="T7" fmla="*/ 22 h 25"/>
                <a:gd name="T8" fmla="*/ 5 w 57"/>
                <a:gd name="T9" fmla="*/ 25 h 25"/>
                <a:gd name="T10" fmla="*/ 12 w 57"/>
                <a:gd name="T11" fmla="*/ 25 h 25"/>
                <a:gd name="T12" fmla="*/ 12 w 57"/>
                <a:gd name="T13" fmla="*/ 25 h 25"/>
                <a:gd name="T14" fmla="*/ 21 w 57"/>
                <a:gd name="T15" fmla="*/ 25 h 25"/>
                <a:gd name="T16" fmla="*/ 32 w 57"/>
                <a:gd name="T17" fmla="*/ 20 h 25"/>
                <a:gd name="T18" fmla="*/ 43 w 57"/>
                <a:gd name="T19" fmla="*/ 18 h 25"/>
                <a:gd name="T20" fmla="*/ 50 w 57"/>
                <a:gd name="T21" fmla="*/ 11 h 25"/>
                <a:gd name="T22" fmla="*/ 50 w 57"/>
                <a:gd name="T23" fmla="*/ 11 h 25"/>
                <a:gd name="T24" fmla="*/ 55 w 57"/>
                <a:gd name="T25" fmla="*/ 7 h 25"/>
                <a:gd name="T26" fmla="*/ 57 w 57"/>
                <a:gd name="T27" fmla="*/ 2 h 25"/>
                <a:gd name="T28" fmla="*/ 52 w 57"/>
                <a:gd name="T29" fmla="*/ 0 h 25"/>
                <a:gd name="T30" fmla="*/ 46 w 57"/>
                <a:gd name="T31" fmla="*/ 0 h 25"/>
                <a:gd name="T32" fmla="*/ 46 w 57"/>
                <a:gd name="T33" fmla="*/ 0 h 25"/>
                <a:gd name="T34" fmla="*/ 34 w 57"/>
                <a:gd name="T35" fmla="*/ 0 h 25"/>
                <a:gd name="T36" fmla="*/ 25 w 57"/>
                <a:gd name="T37" fmla="*/ 2 h 25"/>
                <a:gd name="T38" fmla="*/ 14 w 57"/>
                <a:gd name="T39" fmla="*/ 7 h 25"/>
                <a:gd name="T40" fmla="*/ 5 w 5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5">
                  <a:moveTo>
                    <a:pt x="5" y="13"/>
                  </a:moveTo>
                  <a:lnTo>
                    <a:pt x="5" y="13"/>
                  </a:lnTo>
                  <a:lnTo>
                    <a:pt x="0" y="18"/>
                  </a:lnTo>
                  <a:lnTo>
                    <a:pt x="0" y="22"/>
                  </a:lnTo>
                  <a:lnTo>
                    <a:pt x="5" y="25"/>
                  </a:lnTo>
                  <a:lnTo>
                    <a:pt x="12" y="25"/>
                  </a:lnTo>
                  <a:lnTo>
                    <a:pt x="21" y="25"/>
                  </a:lnTo>
                  <a:lnTo>
                    <a:pt x="32" y="20"/>
                  </a:lnTo>
                  <a:lnTo>
                    <a:pt x="43" y="18"/>
                  </a:lnTo>
                  <a:lnTo>
                    <a:pt x="50" y="11"/>
                  </a:lnTo>
                  <a:lnTo>
                    <a:pt x="55" y="7"/>
                  </a:lnTo>
                  <a:lnTo>
                    <a:pt x="57" y="2"/>
                  </a:lnTo>
                  <a:lnTo>
                    <a:pt x="52" y="0"/>
                  </a:lnTo>
                  <a:lnTo>
                    <a:pt x="46" y="0"/>
                  </a:lnTo>
                  <a:lnTo>
                    <a:pt x="34" y="0"/>
                  </a:lnTo>
                  <a:lnTo>
                    <a:pt x="25" y="2"/>
                  </a:lnTo>
                  <a:lnTo>
                    <a:pt x="14" y="7"/>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7" name="Freeform 1104">
              <a:extLst>
                <a:ext uri="{FF2B5EF4-FFF2-40B4-BE49-F238E27FC236}">
                  <a16:creationId xmlns:a16="http://schemas.microsoft.com/office/drawing/2014/main" xmlns="" id="{A8315ED9-3208-1E4D-8912-B7DE9BCDF0A2}"/>
                </a:ext>
              </a:extLst>
            </p:cNvPr>
            <p:cNvSpPr>
              <a:spLocks/>
            </p:cNvSpPr>
            <p:nvPr/>
          </p:nvSpPr>
          <p:spPr bwMode="auto">
            <a:xfrm>
              <a:off x="4551" y="3422"/>
              <a:ext cx="56" cy="27"/>
            </a:xfrm>
            <a:custGeom>
              <a:avLst/>
              <a:gdLst>
                <a:gd name="T0" fmla="*/ 4 w 56"/>
                <a:gd name="T1" fmla="*/ 14 h 27"/>
                <a:gd name="T2" fmla="*/ 4 w 56"/>
                <a:gd name="T3" fmla="*/ 14 h 27"/>
                <a:gd name="T4" fmla="*/ 11 w 56"/>
                <a:gd name="T5" fmla="*/ 18 h 27"/>
                <a:gd name="T6" fmla="*/ 22 w 56"/>
                <a:gd name="T7" fmla="*/ 23 h 27"/>
                <a:gd name="T8" fmla="*/ 34 w 56"/>
                <a:gd name="T9" fmla="*/ 25 h 27"/>
                <a:gd name="T10" fmla="*/ 43 w 56"/>
                <a:gd name="T11" fmla="*/ 27 h 27"/>
                <a:gd name="T12" fmla="*/ 43 w 56"/>
                <a:gd name="T13" fmla="*/ 27 h 27"/>
                <a:gd name="T14" fmla="*/ 52 w 56"/>
                <a:gd name="T15" fmla="*/ 25 h 27"/>
                <a:gd name="T16" fmla="*/ 56 w 56"/>
                <a:gd name="T17" fmla="*/ 23 h 27"/>
                <a:gd name="T18" fmla="*/ 56 w 56"/>
                <a:gd name="T19" fmla="*/ 18 h 27"/>
                <a:gd name="T20" fmla="*/ 52 w 56"/>
                <a:gd name="T21" fmla="*/ 14 h 27"/>
                <a:gd name="T22" fmla="*/ 52 w 56"/>
                <a:gd name="T23" fmla="*/ 14 h 27"/>
                <a:gd name="T24" fmla="*/ 45 w 56"/>
                <a:gd name="T25" fmla="*/ 7 h 27"/>
                <a:gd name="T26" fmla="*/ 34 w 56"/>
                <a:gd name="T27" fmla="*/ 5 h 27"/>
                <a:gd name="T28" fmla="*/ 25 w 56"/>
                <a:gd name="T29" fmla="*/ 0 h 27"/>
                <a:gd name="T30" fmla="*/ 13 w 56"/>
                <a:gd name="T31" fmla="*/ 0 h 27"/>
                <a:gd name="T32" fmla="*/ 13 w 56"/>
                <a:gd name="T33" fmla="*/ 0 h 27"/>
                <a:gd name="T34" fmla="*/ 4 w 56"/>
                <a:gd name="T35" fmla="*/ 2 h 27"/>
                <a:gd name="T36" fmla="*/ 0 w 56"/>
                <a:gd name="T37" fmla="*/ 5 h 27"/>
                <a:gd name="T38" fmla="*/ 0 w 56"/>
                <a:gd name="T39" fmla="*/ 9 h 27"/>
                <a:gd name="T40" fmla="*/ 4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4"/>
                  </a:moveTo>
                  <a:lnTo>
                    <a:pt x="4" y="14"/>
                  </a:lnTo>
                  <a:lnTo>
                    <a:pt x="11" y="18"/>
                  </a:lnTo>
                  <a:lnTo>
                    <a:pt x="22" y="23"/>
                  </a:lnTo>
                  <a:lnTo>
                    <a:pt x="34" y="25"/>
                  </a:lnTo>
                  <a:lnTo>
                    <a:pt x="43" y="27"/>
                  </a:lnTo>
                  <a:lnTo>
                    <a:pt x="52" y="25"/>
                  </a:lnTo>
                  <a:lnTo>
                    <a:pt x="56" y="23"/>
                  </a:lnTo>
                  <a:lnTo>
                    <a:pt x="56" y="18"/>
                  </a:lnTo>
                  <a:lnTo>
                    <a:pt x="52" y="14"/>
                  </a:lnTo>
                  <a:lnTo>
                    <a:pt x="45" y="7"/>
                  </a:lnTo>
                  <a:lnTo>
                    <a:pt x="34" y="5"/>
                  </a:lnTo>
                  <a:lnTo>
                    <a:pt x="25" y="0"/>
                  </a:lnTo>
                  <a:lnTo>
                    <a:pt x="13" y="0"/>
                  </a:lnTo>
                  <a:lnTo>
                    <a:pt x="4" y="2"/>
                  </a:lnTo>
                  <a:lnTo>
                    <a:pt x="0" y="5"/>
                  </a:lnTo>
                  <a:lnTo>
                    <a:pt x="0"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8" name="Freeform 1105">
              <a:extLst>
                <a:ext uri="{FF2B5EF4-FFF2-40B4-BE49-F238E27FC236}">
                  <a16:creationId xmlns:a16="http://schemas.microsoft.com/office/drawing/2014/main" xmlns="" id="{6A13581B-B2E4-3547-88A8-E43550C9A124}"/>
                </a:ext>
              </a:extLst>
            </p:cNvPr>
            <p:cNvSpPr>
              <a:spLocks/>
            </p:cNvSpPr>
            <p:nvPr/>
          </p:nvSpPr>
          <p:spPr bwMode="auto">
            <a:xfrm>
              <a:off x="4551" y="3422"/>
              <a:ext cx="56" cy="27"/>
            </a:xfrm>
            <a:custGeom>
              <a:avLst/>
              <a:gdLst>
                <a:gd name="T0" fmla="*/ 4 w 56"/>
                <a:gd name="T1" fmla="*/ 14 h 27"/>
                <a:gd name="T2" fmla="*/ 4 w 56"/>
                <a:gd name="T3" fmla="*/ 14 h 27"/>
                <a:gd name="T4" fmla="*/ 11 w 56"/>
                <a:gd name="T5" fmla="*/ 18 h 27"/>
                <a:gd name="T6" fmla="*/ 22 w 56"/>
                <a:gd name="T7" fmla="*/ 23 h 27"/>
                <a:gd name="T8" fmla="*/ 34 w 56"/>
                <a:gd name="T9" fmla="*/ 25 h 27"/>
                <a:gd name="T10" fmla="*/ 43 w 56"/>
                <a:gd name="T11" fmla="*/ 27 h 27"/>
                <a:gd name="T12" fmla="*/ 43 w 56"/>
                <a:gd name="T13" fmla="*/ 27 h 27"/>
                <a:gd name="T14" fmla="*/ 52 w 56"/>
                <a:gd name="T15" fmla="*/ 25 h 27"/>
                <a:gd name="T16" fmla="*/ 56 w 56"/>
                <a:gd name="T17" fmla="*/ 23 h 27"/>
                <a:gd name="T18" fmla="*/ 56 w 56"/>
                <a:gd name="T19" fmla="*/ 18 h 27"/>
                <a:gd name="T20" fmla="*/ 52 w 56"/>
                <a:gd name="T21" fmla="*/ 14 h 27"/>
                <a:gd name="T22" fmla="*/ 52 w 56"/>
                <a:gd name="T23" fmla="*/ 14 h 27"/>
                <a:gd name="T24" fmla="*/ 45 w 56"/>
                <a:gd name="T25" fmla="*/ 7 h 27"/>
                <a:gd name="T26" fmla="*/ 34 w 56"/>
                <a:gd name="T27" fmla="*/ 5 h 27"/>
                <a:gd name="T28" fmla="*/ 25 w 56"/>
                <a:gd name="T29" fmla="*/ 0 h 27"/>
                <a:gd name="T30" fmla="*/ 13 w 56"/>
                <a:gd name="T31" fmla="*/ 0 h 27"/>
                <a:gd name="T32" fmla="*/ 13 w 56"/>
                <a:gd name="T33" fmla="*/ 0 h 27"/>
                <a:gd name="T34" fmla="*/ 4 w 56"/>
                <a:gd name="T35" fmla="*/ 2 h 27"/>
                <a:gd name="T36" fmla="*/ 0 w 56"/>
                <a:gd name="T37" fmla="*/ 5 h 27"/>
                <a:gd name="T38" fmla="*/ 0 w 56"/>
                <a:gd name="T39" fmla="*/ 9 h 27"/>
                <a:gd name="T40" fmla="*/ 4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4" y="14"/>
                  </a:moveTo>
                  <a:lnTo>
                    <a:pt x="4" y="14"/>
                  </a:lnTo>
                  <a:lnTo>
                    <a:pt x="11" y="18"/>
                  </a:lnTo>
                  <a:lnTo>
                    <a:pt x="22" y="23"/>
                  </a:lnTo>
                  <a:lnTo>
                    <a:pt x="34" y="25"/>
                  </a:lnTo>
                  <a:lnTo>
                    <a:pt x="43" y="27"/>
                  </a:lnTo>
                  <a:lnTo>
                    <a:pt x="52" y="25"/>
                  </a:lnTo>
                  <a:lnTo>
                    <a:pt x="56" y="23"/>
                  </a:lnTo>
                  <a:lnTo>
                    <a:pt x="56" y="18"/>
                  </a:lnTo>
                  <a:lnTo>
                    <a:pt x="52" y="14"/>
                  </a:lnTo>
                  <a:lnTo>
                    <a:pt x="45" y="7"/>
                  </a:lnTo>
                  <a:lnTo>
                    <a:pt x="34" y="5"/>
                  </a:lnTo>
                  <a:lnTo>
                    <a:pt x="25" y="0"/>
                  </a:lnTo>
                  <a:lnTo>
                    <a:pt x="13" y="0"/>
                  </a:lnTo>
                  <a:lnTo>
                    <a:pt x="4" y="2"/>
                  </a:lnTo>
                  <a:lnTo>
                    <a:pt x="0" y="5"/>
                  </a:lnTo>
                  <a:lnTo>
                    <a:pt x="0"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89" name="Freeform 1106">
              <a:extLst>
                <a:ext uri="{FF2B5EF4-FFF2-40B4-BE49-F238E27FC236}">
                  <a16:creationId xmlns:a16="http://schemas.microsoft.com/office/drawing/2014/main" xmlns="" id="{D1EC0CB1-20AE-AD41-A239-8F34E4C75909}"/>
                </a:ext>
              </a:extLst>
            </p:cNvPr>
            <p:cNvSpPr>
              <a:spLocks/>
            </p:cNvSpPr>
            <p:nvPr/>
          </p:nvSpPr>
          <p:spPr bwMode="auto">
            <a:xfrm>
              <a:off x="4506" y="3422"/>
              <a:ext cx="54" cy="27"/>
            </a:xfrm>
            <a:custGeom>
              <a:avLst/>
              <a:gdLst>
                <a:gd name="T0" fmla="*/ 2 w 54"/>
                <a:gd name="T1" fmla="*/ 14 h 27"/>
                <a:gd name="T2" fmla="*/ 2 w 54"/>
                <a:gd name="T3" fmla="*/ 14 h 27"/>
                <a:gd name="T4" fmla="*/ 11 w 54"/>
                <a:gd name="T5" fmla="*/ 18 h 27"/>
                <a:gd name="T6" fmla="*/ 20 w 54"/>
                <a:gd name="T7" fmla="*/ 23 h 27"/>
                <a:gd name="T8" fmla="*/ 31 w 54"/>
                <a:gd name="T9" fmla="*/ 25 h 27"/>
                <a:gd name="T10" fmla="*/ 40 w 54"/>
                <a:gd name="T11" fmla="*/ 27 h 27"/>
                <a:gd name="T12" fmla="*/ 40 w 54"/>
                <a:gd name="T13" fmla="*/ 27 h 27"/>
                <a:gd name="T14" fmla="*/ 49 w 54"/>
                <a:gd name="T15" fmla="*/ 25 h 27"/>
                <a:gd name="T16" fmla="*/ 54 w 54"/>
                <a:gd name="T17" fmla="*/ 23 h 27"/>
                <a:gd name="T18" fmla="*/ 54 w 54"/>
                <a:gd name="T19" fmla="*/ 18 h 27"/>
                <a:gd name="T20" fmla="*/ 49 w 54"/>
                <a:gd name="T21" fmla="*/ 14 h 27"/>
                <a:gd name="T22" fmla="*/ 49 w 54"/>
                <a:gd name="T23" fmla="*/ 14 h 27"/>
                <a:gd name="T24" fmla="*/ 43 w 54"/>
                <a:gd name="T25" fmla="*/ 9 h 27"/>
                <a:gd name="T26" fmla="*/ 31 w 54"/>
                <a:gd name="T27" fmla="*/ 5 h 27"/>
                <a:gd name="T28" fmla="*/ 22 w 54"/>
                <a:gd name="T29" fmla="*/ 2 h 27"/>
                <a:gd name="T30" fmla="*/ 11 w 54"/>
                <a:gd name="T31" fmla="*/ 0 h 27"/>
                <a:gd name="T32" fmla="*/ 11 w 54"/>
                <a:gd name="T33" fmla="*/ 0 h 27"/>
                <a:gd name="T34" fmla="*/ 4 w 54"/>
                <a:gd name="T35" fmla="*/ 2 h 27"/>
                <a:gd name="T36" fmla="*/ 0 w 54"/>
                <a:gd name="T37" fmla="*/ 5 h 27"/>
                <a:gd name="T38" fmla="*/ 0 w 54"/>
                <a:gd name="T39" fmla="*/ 9 h 27"/>
                <a:gd name="T40" fmla="*/ 2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2" y="14"/>
                  </a:moveTo>
                  <a:lnTo>
                    <a:pt x="2" y="14"/>
                  </a:lnTo>
                  <a:lnTo>
                    <a:pt x="11" y="18"/>
                  </a:lnTo>
                  <a:lnTo>
                    <a:pt x="20" y="23"/>
                  </a:lnTo>
                  <a:lnTo>
                    <a:pt x="31" y="25"/>
                  </a:lnTo>
                  <a:lnTo>
                    <a:pt x="40" y="27"/>
                  </a:lnTo>
                  <a:lnTo>
                    <a:pt x="49" y="25"/>
                  </a:lnTo>
                  <a:lnTo>
                    <a:pt x="54" y="23"/>
                  </a:lnTo>
                  <a:lnTo>
                    <a:pt x="54" y="18"/>
                  </a:lnTo>
                  <a:lnTo>
                    <a:pt x="49" y="14"/>
                  </a:lnTo>
                  <a:lnTo>
                    <a:pt x="43" y="9"/>
                  </a:lnTo>
                  <a:lnTo>
                    <a:pt x="31" y="5"/>
                  </a:lnTo>
                  <a:lnTo>
                    <a:pt x="22" y="2"/>
                  </a:lnTo>
                  <a:lnTo>
                    <a:pt x="11" y="0"/>
                  </a:lnTo>
                  <a:lnTo>
                    <a:pt x="4" y="2"/>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0" name="Freeform 1107">
              <a:extLst>
                <a:ext uri="{FF2B5EF4-FFF2-40B4-BE49-F238E27FC236}">
                  <a16:creationId xmlns:a16="http://schemas.microsoft.com/office/drawing/2014/main" xmlns="" id="{2D6E37C2-AFB1-534E-819F-999530027409}"/>
                </a:ext>
              </a:extLst>
            </p:cNvPr>
            <p:cNvSpPr>
              <a:spLocks/>
            </p:cNvSpPr>
            <p:nvPr/>
          </p:nvSpPr>
          <p:spPr bwMode="auto">
            <a:xfrm>
              <a:off x="4506" y="3422"/>
              <a:ext cx="54" cy="27"/>
            </a:xfrm>
            <a:custGeom>
              <a:avLst/>
              <a:gdLst>
                <a:gd name="T0" fmla="*/ 2 w 54"/>
                <a:gd name="T1" fmla="*/ 14 h 27"/>
                <a:gd name="T2" fmla="*/ 2 w 54"/>
                <a:gd name="T3" fmla="*/ 14 h 27"/>
                <a:gd name="T4" fmla="*/ 11 w 54"/>
                <a:gd name="T5" fmla="*/ 18 h 27"/>
                <a:gd name="T6" fmla="*/ 20 w 54"/>
                <a:gd name="T7" fmla="*/ 23 h 27"/>
                <a:gd name="T8" fmla="*/ 31 w 54"/>
                <a:gd name="T9" fmla="*/ 25 h 27"/>
                <a:gd name="T10" fmla="*/ 40 w 54"/>
                <a:gd name="T11" fmla="*/ 27 h 27"/>
                <a:gd name="T12" fmla="*/ 40 w 54"/>
                <a:gd name="T13" fmla="*/ 27 h 27"/>
                <a:gd name="T14" fmla="*/ 49 w 54"/>
                <a:gd name="T15" fmla="*/ 25 h 27"/>
                <a:gd name="T16" fmla="*/ 54 w 54"/>
                <a:gd name="T17" fmla="*/ 23 h 27"/>
                <a:gd name="T18" fmla="*/ 54 w 54"/>
                <a:gd name="T19" fmla="*/ 18 h 27"/>
                <a:gd name="T20" fmla="*/ 49 w 54"/>
                <a:gd name="T21" fmla="*/ 14 h 27"/>
                <a:gd name="T22" fmla="*/ 49 w 54"/>
                <a:gd name="T23" fmla="*/ 14 h 27"/>
                <a:gd name="T24" fmla="*/ 43 w 54"/>
                <a:gd name="T25" fmla="*/ 9 h 27"/>
                <a:gd name="T26" fmla="*/ 31 w 54"/>
                <a:gd name="T27" fmla="*/ 5 h 27"/>
                <a:gd name="T28" fmla="*/ 22 w 54"/>
                <a:gd name="T29" fmla="*/ 2 h 27"/>
                <a:gd name="T30" fmla="*/ 11 w 54"/>
                <a:gd name="T31" fmla="*/ 0 h 27"/>
                <a:gd name="T32" fmla="*/ 11 w 54"/>
                <a:gd name="T33" fmla="*/ 0 h 27"/>
                <a:gd name="T34" fmla="*/ 4 w 54"/>
                <a:gd name="T35" fmla="*/ 2 h 27"/>
                <a:gd name="T36" fmla="*/ 0 w 54"/>
                <a:gd name="T37" fmla="*/ 5 h 27"/>
                <a:gd name="T38" fmla="*/ 0 w 54"/>
                <a:gd name="T39" fmla="*/ 9 h 27"/>
                <a:gd name="T40" fmla="*/ 2 w 5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2" y="14"/>
                  </a:moveTo>
                  <a:lnTo>
                    <a:pt x="2" y="14"/>
                  </a:lnTo>
                  <a:lnTo>
                    <a:pt x="11" y="18"/>
                  </a:lnTo>
                  <a:lnTo>
                    <a:pt x="20" y="23"/>
                  </a:lnTo>
                  <a:lnTo>
                    <a:pt x="31" y="25"/>
                  </a:lnTo>
                  <a:lnTo>
                    <a:pt x="40" y="27"/>
                  </a:lnTo>
                  <a:lnTo>
                    <a:pt x="49" y="25"/>
                  </a:lnTo>
                  <a:lnTo>
                    <a:pt x="54" y="23"/>
                  </a:lnTo>
                  <a:lnTo>
                    <a:pt x="54" y="18"/>
                  </a:lnTo>
                  <a:lnTo>
                    <a:pt x="49" y="14"/>
                  </a:lnTo>
                  <a:lnTo>
                    <a:pt x="43" y="9"/>
                  </a:lnTo>
                  <a:lnTo>
                    <a:pt x="31" y="5"/>
                  </a:lnTo>
                  <a:lnTo>
                    <a:pt x="22" y="2"/>
                  </a:lnTo>
                  <a:lnTo>
                    <a:pt x="11" y="0"/>
                  </a:lnTo>
                  <a:lnTo>
                    <a:pt x="4" y="2"/>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1" name="Freeform 1108">
              <a:extLst>
                <a:ext uri="{FF2B5EF4-FFF2-40B4-BE49-F238E27FC236}">
                  <a16:creationId xmlns:a16="http://schemas.microsoft.com/office/drawing/2014/main" xmlns="" id="{5509400E-F4D1-B940-A85A-4CC8A0867188}"/>
                </a:ext>
              </a:extLst>
            </p:cNvPr>
            <p:cNvSpPr>
              <a:spLocks/>
            </p:cNvSpPr>
            <p:nvPr/>
          </p:nvSpPr>
          <p:spPr bwMode="auto">
            <a:xfrm>
              <a:off x="4112" y="3429"/>
              <a:ext cx="47" cy="25"/>
            </a:xfrm>
            <a:custGeom>
              <a:avLst/>
              <a:gdLst>
                <a:gd name="T0" fmla="*/ 4 w 47"/>
                <a:gd name="T1" fmla="*/ 13 h 25"/>
                <a:gd name="T2" fmla="*/ 4 w 47"/>
                <a:gd name="T3" fmla="*/ 13 h 25"/>
                <a:gd name="T4" fmla="*/ 9 w 47"/>
                <a:gd name="T5" fmla="*/ 18 h 25"/>
                <a:gd name="T6" fmla="*/ 18 w 47"/>
                <a:gd name="T7" fmla="*/ 22 h 25"/>
                <a:gd name="T8" fmla="*/ 27 w 47"/>
                <a:gd name="T9" fmla="*/ 25 h 25"/>
                <a:gd name="T10" fmla="*/ 36 w 47"/>
                <a:gd name="T11" fmla="*/ 25 h 25"/>
                <a:gd name="T12" fmla="*/ 36 w 47"/>
                <a:gd name="T13" fmla="*/ 25 h 25"/>
                <a:gd name="T14" fmla="*/ 43 w 47"/>
                <a:gd name="T15" fmla="*/ 25 h 25"/>
                <a:gd name="T16" fmla="*/ 47 w 47"/>
                <a:gd name="T17" fmla="*/ 20 h 25"/>
                <a:gd name="T18" fmla="*/ 47 w 47"/>
                <a:gd name="T19" fmla="*/ 18 h 25"/>
                <a:gd name="T20" fmla="*/ 45 w 47"/>
                <a:gd name="T21" fmla="*/ 11 h 25"/>
                <a:gd name="T22" fmla="*/ 45 w 47"/>
                <a:gd name="T23" fmla="*/ 11 h 25"/>
                <a:gd name="T24" fmla="*/ 38 w 47"/>
                <a:gd name="T25" fmla="*/ 7 h 25"/>
                <a:gd name="T26" fmla="*/ 29 w 47"/>
                <a:gd name="T27" fmla="*/ 2 h 25"/>
                <a:gd name="T28" fmla="*/ 20 w 47"/>
                <a:gd name="T29" fmla="*/ 0 h 25"/>
                <a:gd name="T30" fmla="*/ 11 w 47"/>
                <a:gd name="T31" fmla="*/ 0 h 25"/>
                <a:gd name="T32" fmla="*/ 11 w 47"/>
                <a:gd name="T33" fmla="*/ 0 h 25"/>
                <a:gd name="T34" fmla="*/ 4 w 47"/>
                <a:gd name="T35" fmla="*/ 0 h 25"/>
                <a:gd name="T36" fmla="*/ 2 w 47"/>
                <a:gd name="T37" fmla="*/ 2 h 25"/>
                <a:gd name="T38" fmla="*/ 0 w 47"/>
                <a:gd name="T39" fmla="*/ 7 h 25"/>
                <a:gd name="T40" fmla="*/ 4 w 4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4" y="13"/>
                  </a:moveTo>
                  <a:lnTo>
                    <a:pt x="4" y="13"/>
                  </a:lnTo>
                  <a:lnTo>
                    <a:pt x="9" y="18"/>
                  </a:lnTo>
                  <a:lnTo>
                    <a:pt x="18" y="22"/>
                  </a:lnTo>
                  <a:lnTo>
                    <a:pt x="27" y="25"/>
                  </a:lnTo>
                  <a:lnTo>
                    <a:pt x="36" y="25"/>
                  </a:lnTo>
                  <a:lnTo>
                    <a:pt x="43" y="25"/>
                  </a:lnTo>
                  <a:lnTo>
                    <a:pt x="47" y="20"/>
                  </a:lnTo>
                  <a:lnTo>
                    <a:pt x="47" y="18"/>
                  </a:lnTo>
                  <a:lnTo>
                    <a:pt x="45" y="11"/>
                  </a:lnTo>
                  <a:lnTo>
                    <a:pt x="38" y="7"/>
                  </a:lnTo>
                  <a:lnTo>
                    <a:pt x="29" y="2"/>
                  </a:lnTo>
                  <a:lnTo>
                    <a:pt x="20" y="0"/>
                  </a:lnTo>
                  <a:lnTo>
                    <a:pt x="11" y="0"/>
                  </a:lnTo>
                  <a:lnTo>
                    <a:pt x="4" y="0"/>
                  </a:lnTo>
                  <a:lnTo>
                    <a:pt x="2" y="2"/>
                  </a:lnTo>
                  <a:lnTo>
                    <a:pt x="0" y="7"/>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2" name="Freeform 1109">
              <a:extLst>
                <a:ext uri="{FF2B5EF4-FFF2-40B4-BE49-F238E27FC236}">
                  <a16:creationId xmlns:a16="http://schemas.microsoft.com/office/drawing/2014/main" xmlns="" id="{3109083D-0818-A044-BEEE-534F93939353}"/>
                </a:ext>
              </a:extLst>
            </p:cNvPr>
            <p:cNvSpPr>
              <a:spLocks/>
            </p:cNvSpPr>
            <p:nvPr/>
          </p:nvSpPr>
          <p:spPr bwMode="auto">
            <a:xfrm>
              <a:off x="4112" y="3429"/>
              <a:ext cx="47" cy="25"/>
            </a:xfrm>
            <a:custGeom>
              <a:avLst/>
              <a:gdLst>
                <a:gd name="T0" fmla="*/ 4 w 47"/>
                <a:gd name="T1" fmla="*/ 13 h 25"/>
                <a:gd name="T2" fmla="*/ 4 w 47"/>
                <a:gd name="T3" fmla="*/ 13 h 25"/>
                <a:gd name="T4" fmla="*/ 9 w 47"/>
                <a:gd name="T5" fmla="*/ 18 h 25"/>
                <a:gd name="T6" fmla="*/ 18 w 47"/>
                <a:gd name="T7" fmla="*/ 22 h 25"/>
                <a:gd name="T8" fmla="*/ 27 w 47"/>
                <a:gd name="T9" fmla="*/ 25 h 25"/>
                <a:gd name="T10" fmla="*/ 36 w 47"/>
                <a:gd name="T11" fmla="*/ 25 h 25"/>
                <a:gd name="T12" fmla="*/ 36 w 47"/>
                <a:gd name="T13" fmla="*/ 25 h 25"/>
                <a:gd name="T14" fmla="*/ 43 w 47"/>
                <a:gd name="T15" fmla="*/ 25 h 25"/>
                <a:gd name="T16" fmla="*/ 47 w 47"/>
                <a:gd name="T17" fmla="*/ 20 h 25"/>
                <a:gd name="T18" fmla="*/ 47 w 47"/>
                <a:gd name="T19" fmla="*/ 18 h 25"/>
                <a:gd name="T20" fmla="*/ 45 w 47"/>
                <a:gd name="T21" fmla="*/ 11 h 25"/>
                <a:gd name="T22" fmla="*/ 45 w 47"/>
                <a:gd name="T23" fmla="*/ 11 h 25"/>
                <a:gd name="T24" fmla="*/ 38 w 47"/>
                <a:gd name="T25" fmla="*/ 7 h 25"/>
                <a:gd name="T26" fmla="*/ 29 w 47"/>
                <a:gd name="T27" fmla="*/ 2 h 25"/>
                <a:gd name="T28" fmla="*/ 20 w 47"/>
                <a:gd name="T29" fmla="*/ 0 h 25"/>
                <a:gd name="T30" fmla="*/ 11 w 47"/>
                <a:gd name="T31" fmla="*/ 0 h 25"/>
                <a:gd name="T32" fmla="*/ 11 w 47"/>
                <a:gd name="T33" fmla="*/ 0 h 25"/>
                <a:gd name="T34" fmla="*/ 4 w 47"/>
                <a:gd name="T35" fmla="*/ 0 h 25"/>
                <a:gd name="T36" fmla="*/ 2 w 47"/>
                <a:gd name="T37" fmla="*/ 2 h 25"/>
                <a:gd name="T38" fmla="*/ 0 w 47"/>
                <a:gd name="T39" fmla="*/ 7 h 25"/>
                <a:gd name="T40" fmla="*/ 4 w 4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4" y="13"/>
                  </a:moveTo>
                  <a:lnTo>
                    <a:pt x="4" y="13"/>
                  </a:lnTo>
                  <a:lnTo>
                    <a:pt x="9" y="18"/>
                  </a:lnTo>
                  <a:lnTo>
                    <a:pt x="18" y="22"/>
                  </a:lnTo>
                  <a:lnTo>
                    <a:pt x="27" y="25"/>
                  </a:lnTo>
                  <a:lnTo>
                    <a:pt x="36" y="25"/>
                  </a:lnTo>
                  <a:lnTo>
                    <a:pt x="43" y="25"/>
                  </a:lnTo>
                  <a:lnTo>
                    <a:pt x="47" y="20"/>
                  </a:lnTo>
                  <a:lnTo>
                    <a:pt x="47" y="18"/>
                  </a:lnTo>
                  <a:lnTo>
                    <a:pt x="45" y="11"/>
                  </a:lnTo>
                  <a:lnTo>
                    <a:pt x="38" y="7"/>
                  </a:lnTo>
                  <a:lnTo>
                    <a:pt x="29" y="2"/>
                  </a:lnTo>
                  <a:lnTo>
                    <a:pt x="20" y="0"/>
                  </a:lnTo>
                  <a:lnTo>
                    <a:pt x="11" y="0"/>
                  </a:lnTo>
                  <a:lnTo>
                    <a:pt x="4" y="0"/>
                  </a:lnTo>
                  <a:lnTo>
                    <a:pt x="2" y="2"/>
                  </a:lnTo>
                  <a:lnTo>
                    <a:pt x="0" y="7"/>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3" name="Freeform 1110">
              <a:extLst>
                <a:ext uri="{FF2B5EF4-FFF2-40B4-BE49-F238E27FC236}">
                  <a16:creationId xmlns:a16="http://schemas.microsoft.com/office/drawing/2014/main" xmlns="" id="{82597091-445C-A641-BA73-C6684C62BC71}"/>
                </a:ext>
              </a:extLst>
            </p:cNvPr>
            <p:cNvSpPr>
              <a:spLocks/>
            </p:cNvSpPr>
            <p:nvPr/>
          </p:nvSpPr>
          <p:spPr bwMode="auto">
            <a:xfrm>
              <a:off x="3837" y="3431"/>
              <a:ext cx="43" cy="27"/>
            </a:xfrm>
            <a:custGeom>
              <a:avLst/>
              <a:gdLst>
                <a:gd name="T0" fmla="*/ 2 w 43"/>
                <a:gd name="T1" fmla="*/ 14 h 27"/>
                <a:gd name="T2" fmla="*/ 2 w 43"/>
                <a:gd name="T3" fmla="*/ 14 h 27"/>
                <a:gd name="T4" fmla="*/ 7 w 43"/>
                <a:gd name="T5" fmla="*/ 20 h 27"/>
                <a:gd name="T6" fmla="*/ 14 w 43"/>
                <a:gd name="T7" fmla="*/ 23 h 27"/>
                <a:gd name="T8" fmla="*/ 23 w 43"/>
                <a:gd name="T9" fmla="*/ 27 h 27"/>
                <a:gd name="T10" fmla="*/ 29 w 43"/>
                <a:gd name="T11" fmla="*/ 27 h 27"/>
                <a:gd name="T12" fmla="*/ 29 w 43"/>
                <a:gd name="T13" fmla="*/ 27 h 27"/>
                <a:gd name="T14" fmla="*/ 36 w 43"/>
                <a:gd name="T15" fmla="*/ 27 h 27"/>
                <a:gd name="T16" fmla="*/ 41 w 43"/>
                <a:gd name="T17" fmla="*/ 23 h 27"/>
                <a:gd name="T18" fmla="*/ 43 w 43"/>
                <a:gd name="T19" fmla="*/ 18 h 27"/>
                <a:gd name="T20" fmla="*/ 41 w 43"/>
                <a:gd name="T21" fmla="*/ 14 h 27"/>
                <a:gd name="T22" fmla="*/ 41 w 43"/>
                <a:gd name="T23" fmla="*/ 14 h 27"/>
                <a:gd name="T24" fmla="*/ 36 w 43"/>
                <a:gd name="T25" fmla="*/ 9 h 27"/>
                <a:gd name="T26" fmla="*/ 29 w 43"/>
                <a:gd name="T27" fmla="*/ 5 h 27"/>
                <a:gd name="T28" fmla="*/ 20 w 43"/>
                <a:gd name="T29" fmla="*/ 2 h 27"/>
                <a:gd name="T30" fmla="*/ 11 w 43"/>
                <a:gd name="T31" fmla="*/ 0 h 27"/>
                <a:gd name="T32" fmla="*/ 11 w 43"/>
                <a:gd name="T33" fmla="*/ 0 h 27"/>
                <a:gd name="T34" fmla="*/ 5 w 43"/>
                <a:gd name="T35" fmla="*/ 2 h 27"/>
                <a:gd name="T36" fmla="*/ 2 w 43"/>
                <a:gd name="T37" fmla="*/ 5 h 27"/>
                <a:gd name="T38" fmla="*/ 0 w 43"/>
                <a:gd name="T39" fmla="*/ 9 h 27"/>
                <a:gd name="T40" fmla="*/ 2 w 4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7">
                  <a:moveTo>
                    <a:pt x="2" y="14"/>
                  </a:moveTo>
                  <a:lnTo>
                    <a:pt x="2" y="14"/>
                  </a:lnTo>
                  <a:lnTo>
                    <a:pt x="7" y="20"/>
                  </a:lnTo>
                  <a:lnTo>
                    <a:pt x="14" y="23"/>
                  </a:lnTo>
                  <a:lnTo>
                    <a:pt x="23" y="27"/>
                  </a:lnTo>
                  <a:lnTo>
                    <a:pt x="29" y="27"/>
                  </a:lnTo>
                  <a:lnTo>
                    <a:pt x="36" y="27"/>
                  </a:lnTo>
                  <a:lnTo>
                    <a:pt x="41" y="23"/>
                  </a:lnTo>
                  <a:lnTo>
                    <a:pt x="43" y="18"/>
                  </a:lnTo>
                  <a:lnTo>
                    <a:pt x="41" y="14"/>
                  </a:lnTo>
                  <a:lnTo>
                    <a:pt x="36" y="9"/>
                  </a:lnTo>
                  <a:lnTo>
                    <a:pt x="29" y="5"/>
                  </a:lnTo>
                  <a:lnTo>
                    <a:pt x="20" y="2"/>
                  </a:lnTo>
                  <a:lnTo>
                    <a:pt x="11" y="0"/>
                  </a:lnTo>
                  <a:lnTo>
                    <a:pt x="5" y="2"/>
                  </a:lnTo>
                  <a:lnTo>
                    <a:pt x="2"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4" name="Freeform 1111">
              <a:extLst>
                <a:ext uri="{FF2B5EF4-FFF2-40B4-BE49-F238E27FC236}">
                  <a16:creationId xmlns:a16="http://schemas.microsoft.com/office/drawing/2014/main" xmlns="" id="{B6F1BC34-9ED9-2F4B-996A-A3C7A4FA4DE7}"/>
                </a:ext>
              </a:extLst>
            </p:cNvPr>
            <p:cNvSpPr>
              <a:spLocks/>
            </p:cNvSpPr>
            <p:nvPr/>
          </p:nvSpPr>
          <p:spPr bwMode="auto">
            <a:xfrm>
              <a:off x="3837" y="3431"/>
              <a:ext cx="43" cy="27"/>
            </a:xfrm>
            <a:custGeom>
              <a:avLst/>
              <a:gdLst>
                <a:gd name="T0" fmla="*/ 2 w 43"/>
                <a:gd name="T1" fmla="*/ 14 h 27"/>
                <a:gd name="T2" fmla="*/ 2 w 43"/>
                <a:gd name="T3" fmla="*/ 14 h 27"/>
                <a:gd name="T4" fmla="*/ 7 w 43"/>
                <a:gd name="T5" fmla="*/ 20 h 27"/>
                <a:gd name="T6" fmla="*/ 14 w 43"/>
                <a:gd name="T7" fmla="*/ 23 h 27"/>
                <a:gd name="T8" fmla="*/ 23 w 43"/>
                <a:gd name="T9" fmla="*/ 27 h 27"/>
                <a:gd name="T10" fmla="*/ 29 w 43"/>
                <a:gd name="T11" fmla="*/ 27 h 27"/>
                <a:gd name="T12" fmla="*/ 29 w 43"/>
                <a:gd name="T13" fmla="*/ 27 h 27"/>
                <a:gd name="T14" fmla="*/ 36 w 43"/>
                <a:gd name="T15" fmla="*/ 27 h 27"/>
                <a:gd name="T16" fmla="*/ 41 w 43"/>
                <a:gd name="T17" fmla="*/ 23 h 27"/>
                <a:gd name="T18" fmla="*/ 43 w 43"/>
                <a:gd name="T19" fmla="*/ 18 h 27"/>
                <a:gd name="T20" fmla="*/ 41 w 43"/>
                <a:gd name="T21" fmla="*/ 14 h 27"/>
                <a:gd name="T22" fmla="*/ 41 w 43"/>
                <a:gd name="T23" fmla="*/ 14 h 27"/>
                <a:gd name="T24" fmla="*/ 36 w 43"/>
                <a:gd name="T25" fmla="*/ 9 h 27"/>
                <a:gd name="T26" fmla="*/ 29 w 43"/>
                <a:gd name="T27" fmla="*/ 5 h 27"/>
                <a:gd name="T28" fmla="*/ 20 w 43"/>
                <a:gd name="T29" fmla="*/ 2 h 27"/>
                <a:gd name="T30" fmla="*/ 11 w 43"/>
                <a:gd name="T31" fmla="*/ 0 h 27"/>
                <a:gd name="T32" fmla="*/ 11 w 43"/>
                <a:gd name="T33" fmla="*/ 0 h 27"/>
                <a:gd name="T34" fmla="*/ 5 w 43"/>
                <a:gd name="T35" fmla="*/ 2 h 27"/>
                <a:gd name="T36" fmla="*/ 2 w 43"/>
                <a:gd name="T37" fmla="*/ 5 h 27"/>
                <a:gd name="T38" fmla="*/ 0 w 43"/>
                <a:gd name="T39" fmla="*/ 9 h 27"/>
                <a:gd name="T40" fmla="*/ 2 w 4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7">
                  <a:moveTo>
                    <a:pt x="2" y="14"/>
                  </a:moveTo>
                  <a:lnTo>
                    <a:pt x="2" y="14"/>
                  </a:lnTo>
                  <a:lnTo>
                    <a:pt x="7" y="20"/>
                  </a:lnTo>
                  <a:lnTo>
                    <a:pt x="14" y="23"/>
                  </a:lnTo>
                  <a:lnTo>
                    <a:pt x="23" y="27"/>
                  </a:lnTo>
                  <a:lnTo>
                    <a:pt x="29" y="27"/>
                  </a:lnTo>
                  <a:lnTo>
                    <a:pt x="36" y="27"/>
                  </a:lnTo>
                  <a:lnTo>
                    <a:pt x="41" y="23"/>
                  </a:lnTo>
                  <a:lnTo>
                    <a:pt x="43" y="18"/>
                  </a:lnTo>
                  <a:lnTo>
                    <a:pt x="41" y="14"/>
                  </a:lnTo>
                  <a:lnTo>
                    <a:pt x="36" y="9"/>
                  </a:lnTo>
                  <a:lnTo>
                    <a:pt x="29" y="5"/>
                  </a:lnTo>
                  <a:lnTo>
                    <a:pt x="20" y="2"/>
                  </a:lnTo>
                  <a:lnTo>
                    <a:pt x="11" y="0"/>
                  </a:lnTo>
                  <a:lnTo>
                    <a:pt x="5" y="2"/>
                  </a:lnTo>
                  <a:lnTo>
                    <a:pt x="2"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5" name="Freeform 1112">
              <a:extLst>
                <a:ext uri="{FF2B5EF4-FFF2-40B4-BE49-F238E27FC236}">
                  <a16:creationId xmlns:a16="http://schemas.microsoft.com/office/drawing/2014/main" xmlns="" id="{E6B52E27-22C1-3A42-8CFA-C95B7013F432}"/>
                </a:ext>
              </a:extLst>
            </p:cNvPr>
            <p:cNvSpPr>
              <a:spLocks/>
            </p:cNvSpPr>
            <p:nvPr/>
          </p:nvSpPr>
          <p:spPr bwMode="auto">
            <a:xfrm>
              <a:off x="3799" y="3433"/>
              <a:ext cx="43" cy="25"/>
            </a:xfrm>
            <a:custGeom>
              <a:avLst/>
              <a:gdLst>
                <a:gd name="T0" fmla="*/ 2 w 43"/>
                <a:gd name="T1" fmla="*/ 14 h 25"/>
                <a:gd name="T2" fmla="*/ 2 w 43"/>
                <a:gd name="T3" fmla="*/ 14 h 25"/>
                <a:gd name="T4" fmla="*/ 6 w 43"/>
                <a:gd name="T5" fmla="*/ 18 h 25"/>
                <a:gd name="T6" fmla="*/ 13 w 43"/>
                <a:gd name="T7" fmla="*/ 23 h 25"/>
                <a:gd name="T8" fmla="*/ 22 w 43"/>
                <a:gd name="T9" fmla="*/ 25 h 25"/>
                <a:gd name="T10" fmla="*/ 29 w 43"/>
                <a:gd name="T11" fmla="*/ 25 h 25"/>
                <a:gd name="T12" fmla="*/ 29 w 43"/>
                <a:gd name="T13" fmla="*/ 25 h 25"/>
                <a:gd name="T14" fmla="*/ 36 w 43"/>
                <a:gd name="T15" fmla="*/ 25 h 25"/>
                <a:gd name="T16" fmla="*/ 40 w 43"/>
                <a:gd name="T17" fmla="*/ 23 h 25"/>
                <a:gd name="T18" fmla="*/ 43 w 43"/>
                <a:gd name="T19" fmla="*/ 18 h 25"/>
                <a:gd name="T20" fmla="*/ 40 w 43"/>
                <a:gd name="T21" fmla="*/ 12 h 25"/>
                <a:gd name="T22" fmla="*/ 40 w 43"/>
                <a:gd name="T23" fmla="*/ 12 h 25"/>
                <a:gd name="T24" fmla="*/ 36 w 43"/>
                <a:gd name="T25" fmla="*/ 7 h 25"/>
                <a:gd name="T26" fmla="*/ 29 w 43"/>
                <a:gd name="T27" fmla="*/ 3 h 25"/>
                <a:gd name="T28" fmla="*/ 20 w 43"/>
                <a:gd name="T29" fmla="*/ 0 h 25"/>
                <a:gd name="T30" fmla="*/ 13 w 43"/>
                <a:gd name="T31" fmla="*/ 0 h 25"/>
                <a:gd name="T32" fmla="*/ 13 w 43"/>
                <a:gd name="T33" fmla="*/ 0 h 25"/>
                <a:gd name="T34" fmla="*/ 6 w 43"/>
                <a:gd name="T35" fmla="*/ 0 h 25"/>
                <a:gd name="T36" fmla="*/ 2 w 43"/>
                <a:gd name="T37" fmla="*/ 5 h 25"/>
                <a:gd name="T38" fmla="*/ 0 w 43"/>
                <a:gd name="T39" fmla="*/ 7 h 25"/>
                <a:gd name="T40" fmla="*/ 2 w 4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2" y="14"/>
                  </a:moveTo>
                  <a:lnTo>
                    <a:pt x="2" y="14"/>
                  </a:lnTo>
                  <a:lnTo>
                    <a:pt x="6" y="18"/>
                  </a:lnTo>
                  <a:lnTo>
                    <a:pt x="13" y="23"/>
                  </a:lnTo>
                  <a:lnTo>
                    <a:pt x="22" y="25"/>
                  </a:lnTo>
                  <a:lnTo>
                    <a:pt x="29" y="25"/>
                  </a:lnTo>
                  <a:lnTo>
                    <a:pt x="36" y="25"/>
                  </a:lnTo>
                  <a:lnTo>
                    <a:pt x="40" y="23"/>
                  </a:lnTo>
                  <a:lnTo>
                    <a:pt x="43" y="18"/>
                  </a:lnTo>
                  <a:lnTo>
                    <a:pt x="40" y="12"/>
                  </a:lnTo>
                  <a:lnTo>
                    <a:pt x="36" y="7"/>
                  </a:lnTo>
                  <a:lnTo>
                    <a:pt x="29" y="3"/>
                  </a:lnTo>
                  <a:lnTo>
                    <a:pt x="20" y="0"/>
                  </a:lnTo>
                  <a:lnTo>
                    <a:pt x="13" y="0"/>
                  </a:lnTo>
                  <a:lnTo>
                    <a:pt x="6" y="0"/>
                  </a:lnTo>
                  <a:lnTo>
                    <a:pt x="2" y="5"/>
                  </a:lnTo>
                  <a:lnTo>
                    <a:pt x="0" y="7"/>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6" name="Freeform 1113">
              <a:extLst>
                <a:ext uri="{FF2B5EF4-FFF2-40B4-BE49-F238E27FC236}">
                  <a16:creationId xmlns:a16="http://schemas.microsoft.com/office/drawing/2014/main" xmlns="" id="{57166212-D67E-AF4E-AC9E-6F41261064CD}"/>
                </a:ext>
              </a:extLst>
            </p:cNvPr>
            <p:cNvSpPr>
              <a:spLocks/>
            </p:cNvSpPr>
            <p:nvPr/>
          </p:nvSpPr>
          <p:spPr bwMode="auto">
            <a:xfrm>
              <a:off x="3799" y="3433"/>
              <a:ext cx="43" cy="25"/>
            </a:xfrm>
            <a:custGeom>
              <a:avLst/>
              <a:gdLst>
                <a:gd name="T0" fmla="*/ 2 w 43"/>
                <a:gd name="T1" fmla="*/ 14 h 25"/>
                <a:gd name="T2" fmla="*/ 2 w 43"/>
                <a:gd name="T3" fmla="*/ 14 h 25"/>
                <a:gd name="T4" fmla="*/ 6 w 43"/>
                <a:gd name="T5" fmla="*/ 18 h 25"/>
                <a:gd name="T6" fmla="*/ 13 w 43"/>
                <a:gd name="T7" fmla="*/ 23 h 25"/>
                <a:gd name="T8" fmla="*/ 22 w 43"/>
                <a:gd name="T9" fmla="*/ 25 h 25"/>
                <a:gd name="T10" fmla="*/ 29 w 43"/>
                <a:gd name="T11" fmla="*/ 25 h 25"/>
                <a:gd name="T12" fmla="*/ 29 w 43"/>
                <a:gd name="T13" fmla="*/ 25 h 25"/>
                <a:gd name="T14" fmla="*/ 36 w 43"/>
                <a:gd name="T15" fmla="*/ 25 h 25"/>
                <a:gd name="T16" fmla="*/ 40 w 43"/>
                <a:gd name="T17" fmla="*/ 23 h 25"/>
                <a:gd name="T18" fmla="*/ 43 w 43"/>
                <a:gd name="T19" fmla="*/ 18 h 25"/>
                <a:gd name="T20" fmla="*/ 40 w 43"/>
                <a:gd name="T21" fmla="*/ 12 h 25"/>
                <a:gd name="T22" fmla="*/ 40 w 43"/>
                <a:gd name="T23" fmla="*/ 12 h 25"/>
                <a:gd name="T24" fmla="*/ 36 w 43"/>
                <a:gd name="T25" fmla="*/ 7 h 25"/>
                <a:gd name="T26" fmla="*/ 29 w 43"/>
                <a:gd name="T27" fmla="*/ 3 h 25"/>
                <a:gd name="T28" fmla="*/ 20 w 43"/>
                <a:gd name="T29" fmla="*/ 0 h 25"/>
                <a:gd name="T30" fmla="*/ 13 w 43"/>
                <a:gd name="T31" fmla="*/ 0 h 25"/>
                <a:gd name="T32" fmla="*/ 13 w 43"/>
                <a:gd name="T33" fmla="*/ 0 h 25"/>
                <a:gd name="T34" fmla="*/ 6 w 43"/>
                <a:gd name="T35" fmla="*/ 0 h 25"/>
                <a:gd name="T36" fmla="*/ 2 w 43"/>
                <a:gd name="T37" fmla="*/ 5 h 25"/>
                <a:gd name="T38" fmla="*/ 0 w 43"/>
                <a:gd name="T39" fmla="*/ 7 h 25"/>
                <a:gd name="T40" fmla="*/ 2 w 4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2" y="14"/>
                  </a:moveTo>
                  <a:lnTo>
                    <a:pt x="2" y="14"/>
                  </a:lnTo>
                  <a:lnTo>
                    <a:pt x="6" y="18"/>
                  </a:lnTo>
                  <a:lnTo>
                    <a:pt x="13" y="23"/>
                  </a:lnTo>
                  <a:lnTo>
                    <a:pt x="22" y="25"/>
                  </a:lnTo>
                  <a:lnTo>
                    <a:pt x="29" y="25"/>
                  </a:lnTo>
                  <a:lnTo>
                    <a:pt x="36" y="25"/>
                  </a:lnTo>
                  <a:lnTo>
                    <a:pt x="40" y="23"/>
                  </a:lnTo>
                  <a:lnTo>
                    <a:pt x="43" y="18"/>
                  </a:lnTo>
                  <a:lnTo>
                    <a:pt x="40" y="12"/>
                  </a:lnTo>
                  <a:lnTo>
                    <a:pt x="36" y="7"/>
                  </a:lnTo>
                  <a:lnTo>
                    <a:pt x="29" y="3"/>
                  </a:lnTo>
                  <a:lnTo>
                    <a:pt x="20" y="0"/>
                  </a:lnTo>
                  <a:lnTo>
                    <a:pt x="13" y="0"/>
                  </a:lnTo>
                  <a:lnTo>
                    <a:pt x="6" y="0"/>
                  </a:lnTo>
                  <a:lnTo>
                    <a:pt x="2" y="5"/>
                  </a:lnTo>
                  <a:lnTo>
                    <a:pt x="0" y="7"/>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7" name="Freeform 1114">
              <a:extLst>
                <a:ext uri="{FF2B5EF4-FFF2-40B4-BE49-F238E27FC236}">
                  <a16:creationId xmlns:a16="http://schemas.microsoft.com/office/drawing/2014/main" xmlns="" id="{CE1A4B76-CE3E-EC4D-9D85-EAB68FCF81BE}"/>
                </a:ext>
              </a:extLst>
            </p:cNvPr>
            <p:cNvSpPr>
              <a:spLocks/>
            </p:cNvSpPr>
            <p:nvPr/>
          </p:nvSpPr>
          <p:spPr bwMode="auto">
            <a:xfrm>
              <a:off x="3443" y="3438"/>
              <a:ext cx="34" cy="27"/>
            </a:xfrm>
            <a:custGeom>
              <a:avLst/>
              <a:gdLst>
                <a:gd name="T0" fmla="*/ 0 w 34"/>
                <a:gd name="T1" fmla="*/ 13 h 27"/>
                <a:gd name="T2" fmla="*/ 0 w 34"/>
                <a:gd name="T3" fmla="*/ 13 h 27"/>
                <a:gd name="T4" fmla="*/ 2 w 34"/>
                <a:gd name="T5" fmla="*/ 18 h 27"/>
                <a:gd name="T6" fmla="*/ 7 w 34"/>
                <a:gd name="T7" fmla="*/ 22 h 27"/>
                <a:gd name="T8" fmla="*/ 13 w 34"/>
                <a:gd name="T9" fmla="*/ 27 h 27"/>
                <a:gd name="T10" fmla="*/ 20 w 34"/>
                <a:gd name="T11" fmla="*/ 27 h 27"/>
                <a:gd name="T12" fmla="*/ 20 w 34"/>
                <a:gd name="T13" fmla="*/ 27 h 27"/>
                <a:gd name="T14" fmla="*/ 27 w 34"/>
                <a:gd name="T15" fmla="*/ 25 h 27"/>
                <a:gd name="T16" fmla="*/ 31 w 34"/>
                <a:gd name="T17" fmla="*/ 22 h 27"/>
                <a:gd name="T18" fmla="*/ 34 w 34"/>
                <a:gd name="T19" fmla="*/ 18 h 27"/>
                <a:gd name="T20" fmla="*/ 34 w 34"/>
                <a:gd name="T21" fmla="*/ 13 h 27"/>
                <a:gd name="T22" fmla="*/ 34 w 34"/>
                <a:gd name="T23" fmla="*/ 13 h 27"/>
                <a:gd name="T24" fmla="*/ 31 w 34"/>
                <a:gd name="T25" fmla="*/ 9 h 27"/>
                <a:gd name="T26" fmla="*/ 27 w 34"/>
                <a:gd name="T27" fmla="*/ 4 h 27"/>
                <a:gd name="T28" fmla="*/ 20 w 34"/>
                <a:gd name="T29" fmla="*/ 2 h 27"/>
                <a:gd name="T30" fmla="*/ 13 w 34"/>
                <a:gd name="T31" fmla="*/ 0 h 27"/>
                <a:gd name="T32" fmla="*/ 13 w 34"/>
                <a:gd name="T33" fmla="*/ 0 h 27"/>
                <a:gd name="T34" fmla="*/ 7 w 34"/>
                <a:gd name="T35" fmla="*/ 2 h 27"/>
                <a:gd name="T36" fmla="*/ 2 w 34"/>
                <a:gd name="T37" fmla="*/ 4 h 27"/>
                <a:gd name="T38" fmla="*/ 0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2" y="18"/>
                  </a:lnTo>
                  <a:lnTo>
                    <a:pt x="7" y="22"/>
                  </a:lnTo>
                  <a:lnTo>
                    <a:pt x="13" y="27"/>
                  </a:lnTo>
                  <a:lnTo>
                    <a:pt x="20" y="27"/>
                  </a:lnTo>
                  <a:lnTo>
                    <a:pt x="27" y="25"/>
                  </a:lnTo>
                  <a:lnTo>
                    <a:pt x="31" y="22"/>
                  </a:lnTo>
                  <a:lnTo>
                    <a:pt x="34" y="18"/>
                  </a:lnTo>
                  <a:lnTo>
                    <a:pt x="34" y="13"/>
                  </a:lnTo>
                  <a:lnTo>
                    <a:pt x="31" y="9"/>
                  </a:lnTo>
                  <a:lnTo>
                    <a:pt x="27" y="4"/>
                  </a:lnTo>
                  <a:lnTo>
                    <a:pt x="20" y="2"/>
                  </a:lnTo>
                  <a:lnTo>
                    <a:pt x="13" y="0"/>
                  </a:lnTo>
                  <a:lnTo>
                    <a:pt x="7" y="2"/>
                  </a:lnTo>
                  <a:lnTo>
                    <a:pt x="2"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8" name="Freeform 1115">
              <a:extLst>
                <a:ext uri="{FF2B5EF4-FFF2-40B4-BE49-F238E27FC236}">
                  <a16:creationId xmlns:a16="http://schemas.microsoft.com/office/drawing/2014/main" xmlns="" id="{A449D669-1340-294B-BAFE-74680C4D1ABE}"/>
                </a:ext>
              </a:extLst>
            </p:cNvPr>
            <p:cNvSpPr>
              <a:spLocks/>
            </p:cNvSpPr>
            <p:nvPr/>
          </p:nvSpPr>
          <p:spPr bwMode="auto">
            <a:xfrm>
              <a:off x="3443" y="3438"/>
              <a:ext cx="34" cy="27"/>
            </a:xfrm>
            <a:custGeom>
              <a:avLst/>
              <a:gdLst>
                <a:gd name="T0" fmla="*/ 0 w 34"/>
                <a:gd name="T1" fmla="*/ 13 h 27"/>
                <a:gd name="T2" fmla="*/ 0 w 34"/>
                <a:gd name="T3" fmla="*/ 13 h 27"/>
                <a:gd name="T4" fmla="*/ 2 w 34"/>
                <a:gd name="T5" fmla="*/ 18 h 27"/>
                <a:gd name="T6" fmla="*/ 7 w 34"/>
                <a:gd name="T7" fmla="*/ 22 h 27"/>
                <a:gd name="T8" fmla="*/ 13 w 34"/>
                <a:gd name="T9" fmla="*/ 27 h 27"/>
                <a:gd name="T10" fmla="*/ 20 w 34"/>
                <a:gd name="T11" fmla="*/ 27 h 27"/>
                <a:gd name="T12" fmla="*/ 20 w 34"/>
                <a:gd name="T13" fmla="*/ 27 h 27"/>
                <a:gd name="T14" fmla="*/ 27 w 34"/>
                <a:gd name="T15" fmla="*/ 25 h 27"/>
                <a:gd name="T16" fmla="*/ 31 w 34"/>
                <a:gd name="T17" fmla="*/ 22 h 27"/>
                <a:gd name="T18" fmla="*/ 34 w 34"/>
                <a:gd name="T19" fmla="*/ 18 h 27"/>
                <a:gd name="T20" fmla="*/ 34 w 34"/>
                <a:gd name="T21" fmla="*/ 13 h 27"/>
                <a:gd name="T22" fmla="*/ 34 w 34"/>
                <a:gd name="T23" fmla="*/ 13 h 27"/>
                <a:gd name="T24" fmla="*/ 31 w 34"/>
                <a:gd name="T25" fmla="*/ 9 h 27"/>
                <a:gd name="T26" fmla="*/ 27 w 34"/>
                <a:gd name="T27" fmla="*/ 4 h 27"/>
                <a:gd name="T28" fmla="*/ 20 w 34"/>
                <a:gd name="T29" fmla="*/ 2 h 27"/>
                <a:gd name="T30" fmla="*/ 13 w 34"/>
                <a:gd name="T31" fmla="*/ 0 h 27"/>
                <a:gd name="T32" fmla="*/ 13 w 34"/>
                <a:gd name="T33" fmla="*/ 0 h 27"/>
                <a:gd name="T34" fmla="*/ 7 w 34"/>
                <a:gd name="T35" fmla="*/ 2 h 27"/>
                <a:gd name="T36" fmla="*/ 2 w 34"/>
                <a:gd name="T37" fmla="*/ 4 h 27"/>
                <a:gd name="T38" fmla="*/ 0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2" y="18"/>
                  </a:lnTo>
                  <a:lnTo>
                    <a:pt x="7" y="22"/>
                  </a:lnTo>
                  <a:lnTo>
                    <a:pt x="13" y="27"/>
                  </a:lnTo>
                  <a:lnTo>
                    <a:pt x="20" y="27"/>
                  </a:lnTo>
                  <a:lnTo>
                    <a:pt x="27" y="25"/>
                  </a:lnTo>
                  <a:lnTo>
                    <a:pt x="31" y="22"/>
                  </a:lnTo>
                  <a:lnTo>
                    <a:pt x="34" y="18"/>
                  </a:lnTo>
                  <a:lnTo>
                    <a:pt x="34" y="13"/>
                  </a:lnTo>
                  <a:lnTo>
                    <a:pt x="31" y="9"/>
                  </a:lnTo>
                  <a:lnTo>
                    <a:pt x="27" y="4"/>
                  </a:lnTo>
                  <a:lnTo>
                    <a:pt x="20" y="2"/>
                  </a:lnTo>
                  <a:lnTo>
                    <a:pt x="13" y="0"/>
                  </a:lnTo>
                  <a:lnTo>
                    <a:pt x="7" y="2"/>
                  </a:lnTo>
                  <a:lnTo>
                    <a:pt x="2"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899" name="Freeform 1116">
              <a:extLst>
                <a:ext uri="{FF2B5EF4-FFF2-40B4-BE49-F238E27FC236}">
                  <a16:creationId xmlns:a16="http://schemas.microsoft.com/office/drawing/2014/main" xmlns="" id="{A62B4E01-B2CC-7040-9181-E3B5C4361F35}"/>
                </a:ext>
              </a:extLst>
            </p:cNvPr>
            <p:cNvSpPr>
              <a:spLocks/>
            </p:cNvSpPr>
            <p:nvPr/>
          </p:nvSpPr>
          <p:spPr bwMode="auto">
            <a:xfrm>
              <a:off x="3409" y="3440"/>
              <a:ext cx="34" cy="25"/>
            </a:xfrm>
            <a:custGeom>
              <a:avLst/>
              <a:gdLst>
                <a:gd name="T0" fmla="*/ 0 w 34"/>
                <a:gd name="T1" fmla="*/ 11 h 25"/>
                <a:gd name="T2" fmla="*/ 0 w 34"/>
                <a:gd name="T3" fmla="*/ 11 h 25"/>
                <a:gd name="T4" fmla="*/ 2 w 34"/>
                <a:gd name="T5" fmla="*/ 18 h 25"/>
                <a:gd name="T6" fmla="*/ 7 w 34"/>
                <a:gd name="T7" fmla="*/ 23 h 25"/>
                <a:gd name="T8" fmla="*/ 14 w 34"/>
                <a:gd name="T9" fmla="*/ 25 h 25"/>
                <a:gd name="T10" fmla="*/ 20 w 34"/>
                <a:gd name="T11" fmla="*/ 25 h 25"/>
                <a:gd name="T12" fmla="*/ 20 w 34"/>
                <a:gd name="T13" fmla="*/ 25 h 25"/>
                <a:gd name="T14" fmla="*/ 27 w 34"/>
                <a:gd name="T15" fmla="*/ 25 h 25"/>
                <a:gd name="T16" fmla="*/ 32 w 34"/>
                <a:gd name="T17" fmla="*/ 20 h 25"/>
                <a:gd name="T18" fmla="*/ 34 w 34"/>
                <a:gd name="T19" fmla="*/ 18 h 25"/>
                <a:gd name="T20" fmla="*/ 34 w 34"/>
                <a:gd name="T21" fmla="*/ 11 h 25"/>
                <a:gd name="T22" fmla="*/ 34 w 34"/>
                <a:gd name="T23" fmla="*/ 11 h 25"/>
                <a:gd name="T24" fmla="*/ 32 w 34"/>
                <a:gd name="T25" fmla="*/ 7 h 25"/>
                <a:gd name="T26" fmla="*/ 25 w 34"/>
                <a:gd name="T27" fmla="*/ 2 h 25"/>
                <a:gd name="T28" fmla="*/ 20 w 34"/>
                <a:gd name="T29" fmla="*/ 0 h 25"/>
                <a:gd name="T30" fmla="*/ 14 w 34"/>
                <a:gd name="T31" fmla="*/ 0 h 25"/>
                <a:gd name="T32" fmla="*/ 14 w 34"/>
                <a:gd name="T33" fmla="*/ 0 h 25"/>
                <a:gd name="T34" fmla="*/ 7 w 34"/>
                <a:gd name="T35" fmla="*/ 0 h 25"/>
                <a:gd name="T36" fmla="*/ 2 w 34"/>
                <a:gd name="T37" fmla="*/ 2 h 25"/>
                <a:gd name="T38" fmla="*/ 0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2" y="18"/>
                  </a:lnTo>
                  <a:lnTo>
                    <a:pt x="7" y="23"/>
                  </a:lnTo>
                  <a:lnTo>
                    <a:pt x="14" y="25"/>
                  </a:lnTo>
                  <a:lnTo>
                    <a:pt x="20" y="25"/>
                  </a:lnTo>
                  <a:lnTo>
                    <a:pt x="27" y="25"/>
                  </a:lnTo>
                  <a:lnTo>
                    <a:pt x="32" y="20"/>
                  </a:lnTo>
                  <a:lnTo>
                    <a:pt x="34" y="18"/>
                  </a:lnTo>
                  <a:lnTo>
                    <a:pt x="34" y="11"/>
                  </a:lnTo>
                  <a:lnTo>
                    <a:pt x="32" y="7"/>
                  </a:lnTo>
                  <a:lnTo>
                    <a:pt x="25" y="2"/>
                  </a:lnTo>
                  <a:lnTo>
                    <a:pt x="20" y="0"/>
                  </a:lnTo>
                  <a:lnTo>
                    <a:pt x="14" y="0"/>
                  </a:lnTo>
                  <a:lnTo>
                    <a:pt x="7"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0" name="Freeform 1117">
              <a:extLst>
                <a:ext uri="{FF2B5EF4-FFF2-40B4-BE49-F238E27FC236}">
                  <a16:creationId xmlns:a16="http://schemas.microsoft.com/office/drawing/2014/main" xmlns="" id="{DCFB71A4-FFE3-124B-88F6-CBF700615003}"/>
                </a:ext>
              </a:extLst>
            </p:cNvPr>
            <p:cNvSpPr>
              <a:spLocks/>
            </p:cNvSpPr>
            <p:nvPr/>
          </p:nvSpPr>
          <p:spPr bwMode="auto">
            <a:xfrm>
              <a:off x="3409" y="3440"/>
              <a:ext cx="34" cy="25"/>
            </a:xfrm>
            <a:custGeom>
              <a:avLst/>
              <a:gdLst>
                <a:gd name="T0" fmla="*/ 0 w 34"/>
                <a:gd name="T1" fmla="*/ 11 h 25"/>
                <a:gd name="T2" fmla="*/ 0 w 34"/>
                <a:gd name="T3" fmla="*/ 11 h 25"/>
                <a:gd name="T4" fmla="*/ 2 w 34"/>
                <a:gd name="T5" fmla="*/ 18 h 25"/>
                <a:gd name="T6" fmla="*/ 7 w 34"/>
                <a:gd name="T7" fmla="*/ 23 h 25"/>
                <a:gd name="T8" fmla="*/ 14 w 34"/>
                <a:gd name="T9" fmla="*/ 25 h 25"/>
                <a:gd name="T10" fmla="*/ 20 w 34"/>
                <a:gd name="T11" fmla="*/ 25 h 25"/>
                <a:gd name="T12" fmla="*/ 20 w 34"/>
                <a:gd name="T13" fmla="*/ 25 h 25"/>
                <a:gd name="T14" fmla="*/ 27 w 34"/>
                <a:gd name="T15" fmla="*/ 25 h 25"/>
                <a:gd name="T16" fmla="*/ 32 w 34"/>
                <a:gd name="T17" fmla="*/ 20 h 25"/>
                <a:gd name="T18" fmla="*/ 34 w 34"/>
                <a:gd name="T19" fmla="*/ 18 h 25"/>
                <a:gd name="T20" fmla="*/ 34 w 34"/>
                <a:gd name="T21" fmla="*/ 11 h 25"/>
                <a:gd name="T22" fmla="*/ 34 w 34"/>
                <a:gd name="T23" fmla="*/ 11 h 25"/>
                <a:gd name="T24" fmla="*/ 32 w 34"/>
                <a:gd name="T25" fmla="*/ 7 h 25"/>
                <a:gd name="T26" fmla="*/ 25 w 34"/>
                <a:gd name="T27" fmla="*/ 2 h 25"/>
                <a:gd name="T28" fmla="*/ 20 w 34"/>
                <a:gd name="T29" fmla="*/ 0 h 25"/>
                <a:gd name="T30" fmla="*/ 14 w 34"/>
                <a:gd name="T31" fmla="*/ 0 h 25"/>
                <a:gd name="T32" fmla="*/ 14 w 34"/>
                <a:gd name="T33" fmla="*/ 0 h 25"/>
                <a:gd name="T34" fmla="*/ 7 w 34"/>
                <a:gd name="T35" fmla="*/ 0 h 25"/>
                <a:gd name="T36" fmla="*/ 2 w 34"/>
                <a:gd name="T37" fmla="*/ 2 h 25"/>
                <a:gd name="T38" fmla="*/ 0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2" y="18"/>
                  </a:lnTo>
                  <a:lnTo>
                    <a:pt x="7" y="23"/>
                  </a:lnTo>
                  <a:lnTo>
                    <a:pt x="14" y="25"/>
                  </a:lnTo>
                  <a:lnTo>
                    <a:pt x="20" y="25"/>
                  </a:lnTo>
                  <a:lnTo>
                    <a:pt x="27" y="25"/>
                  </a:lnTo>
                  <a:lnTo>
                    <a:pt x="32" y="20"/>
                  </a:lnTo>
                  <a:lnTo>
                    <a:pt x="34" y="18"/>
                  </a:lnTo>
                  <a:lnTo>
                    <a:pt x="34" y="11"/>
                  </a:lnTo>
                  <a:lnTo>
                    <a:pt x="32" y="7"/>
                  </a:lnTo>
                  <a:lnTo>
                    <a:pt x="25" y="2"/>
                  </a:lnTo>
                  <a:lnTo>
                    <a:pt x="20" y="0"/>
                  </a:lnTo>
                  <a:lnTo>
                    <a:pt x="14" y="0"/>
                  </a:lnTo>
                  <a:lnTo>
                    <a:pt x="7"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1" name="Freeform 1118">
              <a:extLst>
                <a:ext uri="{FF2B5EF4-FFF2-40B4-BE49-F238E27FC236}">
                  <a16:creationId xmlns:a16="http://schemas.microsoft.com/office/drawing/2014/main" xmlns="" id="{3E2F3688-2478-D74A-99E4-6244B5055755}"/>
                </a:ext>
              </a:extLst>
            </p:cNvPr>
            <p:cNvSpPr>
              <a:spLocks/>
            </p:cNvSpPr>
            <p:nvPr/>
          </p:nvSpPr>
          <p:spPr bwMode="auto">
            <a:xfrm>
              <a:off x="3373" y="3440"/>
              <a:ext cx="34" cy="25"/>
            </a:xfrm>
            <a:custGeom>
              <a:avLst/>
              <a:gdLst>
                <a:gd name="T0" fmla="*/ 0 w 34"/>
                <a:gd name="T1" fmla="*/ 14 h 25"/>
                <a:gd name="T2" fmla="*/ 0 w 34"/>
                <a:gd name="T3" fmla="*/ 14 h 25"/>
                <a:gd name="T4" fmla="*/ 2 w 34"/>
                <a:gd name="T5" fmla="*/ 18 h 25"/>
                <a:gd name="T6" fmla="*/ 7 w 34"/>
                <a:gd name="T7" fmla="*/ 23 h 25"/>
                <a:gd name="T8" fmla="*/ 14 w 34"/>
                <a:gd name="T9" fmla="*/ 25 h 25"/>
                <a:gd name="T10" fmla="*/ 20 w 34"/>
                <a:gd name="T11" fmla="*/ 25 h 25"/>
                <a:gd name="T12" fmla="*/ 20 w 34"/>
                <a:gd name="T13" fmla="*/ 25 h 25"/>
                <a:gd name="T14" fmla="*/ 27 w 34"/>
                <a:gd name="T15" fmla="*/ 25 h 25"/>
                <a:gd name="T16" fmla="*/ 32 w 34"/>
                <a:gd name="T17" fmla="*/ 23 h 25"/>
                <a:gd name="T18" fmla="*/ 34 w 34"/>
                <a:gd name="T19" fmla="*/ 18 h 25"/>
                <a:gd name="T20" fmla="*/ 34 w 34"/>
                <a:gd name="T21" fmla="*/ 11 h 25"/>
                <a:gd name="T22" fmla="*/ 34 w 34"/>
                <a:gd name="T23" fmla="*/ 11 h 25"/>
                <a:gd name="T24" fmla="*/ 32 w 34"/>
                <a:gd name="T25" fmla="*/ 7 h 25"/>
                <a:gd name="T26" fmla="*/ 27 w 34"/>
                <a:gd name="T27" fmla="*/ 2 h 25"/>
                <a:gd name="T28" fmla="*/ 23 w 34"/>
                <a:gd name="T29" fmla="*/ 0 h 25"/>
                <a:gd name="T30" fmla="*/ 16 w 34"/>
                <a:gd name="T31" fmla="*/ 0 h 25"/>
                <a:gd name="T32" fmla="*/ 16 w 34"/>
                <a:gd name="T33" fmla="*/ 0 h 25"/>
                <a:gd name="T34" fmla="*/ 9 w 34"/>
                <a:gd name="T35" fmla="*/ 0 h 25"/>
                <a:gd name="T36" fmla="*/ 5 w 34"/>
                <a:gd name="T37" fmla="*/ 5 h 25"/>
                <a:gd name="T38" fmla="*/ 0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7" y="23"/>
                  </a:lnTo>
                  <a:lnTo>
                    <a:pt x="14" y="25"/>
                  </a:lnTo>
                  <a:lnTo>
                    <a:pt x="20" y="25"/>
                  </a:lnTo>
                  <a:lnTo>
                    <a:pt x="27" y="25"/>
                  </a:lnTo>
                  <a:lnTo>
                    <a:pt x="32" y="23"/>
                  </a:lnTo>
                  <a:lnTo>
                    <a:pt x="34" y="18"/>
                  </a:lnTo>
                  <a:lnTo>
                    <a:pt x="34" y="11"/>
                  </a:lnTo>
                  <a:lnTo>
                    <a:pt x="32" y="7"/>
                  </a:lnTo>
                  <a:lnTo>
                    <a:pt x="27" y="2"/>
                  </a:lnTo>
                  <a:lnTo>
                    <a:pt x="23" y="0"/>
                  </a:lnTo>
                  <a:lnTo>
                    <a:pt x="16" y="0"/>
                  </a:lnTo>
                  <a:lnTo>
                    <a:pt x="9" y="0"/>
                  </a:lnTo>
                  <a:lnTo>
                    <a:pt x="5" y="5"/>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2" name="Freeform 1119">
              <a:extLst>
                <a:ext uri="{FF2B5EF4-FFF2-40B4-BE49-F238E27FC236}">
                  <a16:creationId xmlns:a16="http://schemas.microsoft.com/office/drawing/2014/main" xmlns="" id="{3FF3008F-4AA8-CC45-88CF-2AAE63C3050E}"/>
                </a:ext>
              </a:extLst>
            </p:cNvPr>
            <p:cNvSpPr>
              <a:spLocks/>
            </p:cNvSpPr>
            <p:nvPr/>
          </p:nvSpPr>
          <p:spPr bwMode="auto">
            <a:xfrm>
              <a:off x="3373" y="3440"/>
              <a:ext cx="34" cy="25"/>
            </a:xfrm>
            <a:custGeom>
              <a:avLst/>
              <a:gdLst>
                <a:gd name="T0" fmla="*/ 0 w 34"/>
                <a:gd name="T1" fmla="*/ 14 h 25"/>
                <a:gd name="T2" fmla="*/ 0 w 34"/>
                <a:gd name="T3" fmla="*/ 14 h 25"/>
                <a:gd name="T4" fmla="*/ 2 w 34"/>
                <a:gd name="T5" fmla="*/ 18 h 25"/>
                <a:gd name="T6" fmla="*/ 7 w 34"/>
                <a:gd name="T7" fmla="*/ 23 h 25"/>
                <a:gd name="T8" fmla="*/ 14 w 34"/>
                <a:gd name="T9" fmla="*/ 25 h 25"/>
                <a:gd name="T10" fmla="*/ 20 w 34"/>
                <a:gd name="T11" fmla="*/ 25 h 25"/>
                <a:gd name="T12" fmla="*/ 20 w 34"/>
                <a:gd name="T13" fmla="*/ 25 h 25"/>
                <a:gd name="T14" fmla="*/ 27 w 34"/>
                <a:gd name="T15" fmla="*/ 25 h 25"/>
                <a:gd name="T16" fmla="*/ 32 w 34"/>
                <a:gd name="T17" fmla="*/ 23 h 25"/>
                <a:gd name="T18" fmla="*/ 34 w 34"/>
                <a:gd name="T19" fmla="*/ 18 h 25"/>
                <a:gd name="T20" fmla="*/ 34 w 34"/>
                <a:gd name="T21" fmla="*/ 11 h 25"/>
                <a:gd name="T22" fmla="*/ 34 w 34"/>
                <a:gd name="T23" fmla="*/ 11 h 25"/>
                <a:gd name="T24" fmla="*/ 32 w 34"/>
                <a:gd name="T25" fmla="*/ 7 h 25"/>
                <a:gd name="T26" fmla="*/ 27 w 34"/>
                <a:gd name="T27" fmla="*/ 2 h 25"/>
                <a:gd name="T28" fmla="*/ 23 w 34"/>
                <a:gd name="T29" fmla="*/ 0 h 25"/>
                <a:gd name="T30" fmla="*/ 16 w 34"/>
                <a:gd name="T31" fmla="*/ 0 h 25"/>
                <a:gd name="T32" fmla="*/ 16 w 34"/>
                <a:gd name="T33" fmla="*/ 0 h 25"/>
                <a:gd name="T34" fmla="*/ 9 w 34"/>
                <a:gd name="T35" fmla="*/ 0 h 25"/>
                <a:gd name="T36" fmla="*/ 5 w 34"/>
                <a:gd name="T37" fmla="*/ 5 h 25"/>
                <a:gd name="T38" fmla="*/ 0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7" y="23"/>
                  </a:lnTo>
                  <a:lnTo>
                    <a:pt x="14" y="25"/>
                  </a:lnTo>
                  <a:lnTo>
                    <a:pt x="20" y="25"/>
                  </a:lnTo>
                  <a:lnTo>
                    <a:pt x="27" y="25"/>
                  </a:lnTo>
                  <a:lnTo>
                    <a:pt x="32" y="23"/>
                  </a:lnTo>
                  <a:lnTo>
                    <a:pt x="34" y="18"/>
                  </a:lnTo>
                  <a:lnTo>
                    <a:pt x="34" y="11"/>
                  </a:lnTo>
                  <a:lnTo>
                    <a:pt x="32" y="7"/>
                  </a:lnTo>
                  <a:lnTo>
                    <a:pt x="27" y="2"/>
                  </a:lnTo>
                  <a:lnTo>
                    <a:pt x="23" y="0"/>
                  </a:lnTo>
                  <a:lnTo>
                    <a:pt x="16" y="0"/>
                  </a:lnTo>
                  <a:lnTo>
                    <a:pt x="9" y="0"/>
                  </a:lnTo>
                  <a:lnTo>
                    <a:pt x="5" y="5"/>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3" name="Freeform 1120">
              <a:extLst>
                <a:ext uri="{FF2B5EF4-FFF2-40B4-BE49-F238E27FC236}">
                  <a16:creationId xmlns:a16="http://schemas.microsoft.com/office/drawing/2014/main" xmlns="" id="{5A6251AD-DD9D-9548-9D74-01DCD90D0B14}"/>
                </a:ext>
              </a:extLst>
            </p:cNvPr>
            <p:cNvSpPr>
              <a:spLocks/>
            </p:cNvSpPr>
            <p:nvPr/>
          </p:nvSpPr>
          <p:spPr bwMode="auto">
            <a:xfrm>
              <a:off x="3339" y="3440"/>
              <a:ext cx="34" cy="27"/>
            </a:xfrm>
            <a:custGeom>
              <a:avLst/>
              <a:gdLst>
                <a:gd name="T0" fmla="*/ 0 w 34"/>
                <a:gd name="T1" fmla="*/ 14 h 27"/>
                <a:gd name="T2" fmla="*/ 0 w 34"/>
                <a:gd name="T3" fmla="*/ 14 h 27"/>
                <a:gd name="T4" fmla="*/ 3 w 34"/>
                <a:gd name="T5" fmla="*/ 18 h 27"/>
                <a:gd name="T6" fmla="*/ 7 w 34"/>
                <a:gd name="T7" fmla="*/ 23 h 27"/>
                <a:gd name="T8" fmla="*/ 14 w 34"/>
                <a:gd name="T9" fmla="*/ 25 h 27"/>
                <a:gd name="T10" fmla="*/ 21 w 34"/>
                <a:gd name="T11" fmla="*/ 27 h 27"/>
                <a:gd name="T12" fmla="*/ 21 w 34"/>
                <a:gd name="T13" fmla="*/ 27 h 27"/>
                <a:gd name="T14" fmla="*/ 27 w 34"/>
                <a:gd name="T15" fmla="*/ 25 h 27"/>
                <a:gd name="T16" fmla="*/ 32 w 34"/>
                <a:gd name="T17" fmla="*/ 23 h 27"/>
                <a:gd name="T18" fmla="*/ 34 w 34"/>
                <a:gd name="T19" fmla="*/ 18 h 27"/>
                <a:gd name="T20" fmla="*/ 34 w 34"/>
                <a:gd name="T21" fmla="*/ 14 h 27"/>
                <a:gd name="T22" fmla="*/ 34 w 34"/>
                <a:gd name="T23" fmla="*/ 14 h 27"/>
                <a:gd name="T24" fmla="*/ 32 w 34"/>
                <a:gd name="T25" fmla="*/ 9 h 27"/>
                <a:gd name="T26" fmla="*/ 27 w 34"/>
                <a:gd name="T27" fmla="*/ 5 h 27"/>
                <a:gd name="T28" fmla="*/ 23 w 34"/>
                <a:gd name="T29" fmla="*/ 2 h 27"/>
                <a:gd name="T30" fmla="*/ 16 w 34"/>
                <a:gd name="T31" fmla="*/ 0 h 27"/>
                <a:gd name="T32" fmla="*/ 16 w 34"/>
                <a:gd name="T33" fmla="*/ 0 h 27"/>
                <a:gd name="T34" fmla="*/ 9 w 34"/>
                <a:gd name="T35" fmla="*/ 2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3" y="18"/>
                  </a:lnTo>
                  <a:lnTo>
                    <a:pt x="7" y="23"/>
                  </a:lnTo>
                  <a:lnTo>
                    <a:pt x="14" y="25"/>
                  </a:lnTo>
                  <a:lnTo>
                    <a:pt x="21" y="27"/>
                  </a:lnTo>
                  <a:lnTo>
                    <a:pt x="27" y="25"/>
                  </a:lnTo>
                  <a:lnTo>
                    <a:pt x="32" y="23"/>
                  </a:lnTo>
                  <a:lnTo>
                    <a:pt x="34" y="18"/>
                  </a:lnTo>
                  <a:lnTo>
                    <a:pt x="34" y="14"/>
                  </a:lnTo>
                  <a:lnTo>
                    <a:pt x="32" y="9"/>
                  </a:lnTo>
                  <a:lnTo>
                    <a:pt x="27" y="5"/>
                  </a:lnTo>
                  <a:lnTo>
                    <a:pt x="23" y="2"/>
                  </a:lnTo>
                  <a:lnTo>
                    <a:pt x="16" y="0"/>
                  </a:lnTo>
                  <a:lnTo>
                    <a:pt x="9" y="2"/>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4" name="Freeform 1121">
              <a:extLst>
                <a:ext uri="{FF2B5EF4-FFF2-40B4-BE49-F238E27FC236}">
                  <a16:creationId xmlns:a16="http://schemas.microsoft.com/office/drawing/2014/main" xmlns="" id="{717A2337-22F3-C446-9369-CC5EBA155E9A}"/>
                </a:ext>
              </a:extLst>
            </p:cNvPr>
            <p:cNvSpPr>
              <a:spLocks/>
            </p:cNvSpPr>
            <p:nvPr/>
          </p:nvSpPr>
          <p:spPr bwMode="auto">
            <a:xfrm>
              <a:off x="3339" y="3440"/>
              <a:ext cx="34" cy="27"/>
            </a:xfrm>
            <a:custGeom>
              <a:avLst/>
              <a:gdLst>
                <a:gd name="T0" fmla="*/ 0 w 34"/>
                <a:gd name="T1" fmla="*/ 14 h 27"/>
                <a:gd name="T2" fmla="*/ 0 w 34"/>
                <a:gd name="T3" fmla="*/ 14 h 27"/>
                <a:gd name="T4" fmla="*/ 3 w 34"/>
                <a:gd name="T5" fmla="*/ 18 h 27"/>
                <a:gd name="T6" fmla="*/ 7 w 34"/>
                <a:gd name="T7" fmla="*/ 23 h 27"/>
                <a:gd name="T8" fmla="*/ 14 w 34"/>
                <a:gd name="T9" fmla="*/ 25 h 27"/>
                <a:gd name="T10" fmla="*/ 21 w 34"/>
                <a:gd name="T11" fmla="*/ 27 h 27"/>
                <a:gd name="T12" fmla="*/ 21 w 34"/>
                <a:gd name="T13" fmla="*/ 27 h 27"/>
                <a:gd name="T14" fmla="*/ 27 w 34"/>
                <a:gd name="T15" fmla="*/ 25 h 27"/>
                <a:gd name="T16" fmla="*/ 32 w 34"/>
                <a:gd name="T17" fmla="*/ 23 h 27"/>
                <a:gd name="T18" fmla="*/ 34 w 34"/>
                <a:gd name="T19" fmla="*/ 18 h 27"/>
                <a:gd name="T20" fmla="*/ 34 w 34"/>
                <a:gd name="T21" fmla="*/ 14 h 27"/>
                <a:gd name="T22" fmla="*/ 34 w 34"/>
                <a:gd name="T23" fmla="*/ 14 h 27"/>
                <a:gd name="T24" fmla="*/ 32 w 34"/>
                <a:gd name="T25" fmla="*/ 9 h 27"/>
                <a:gd name="T26" fmla="*/ 27 w 34"/>
                <a:gd name="T27" fmla="*/ 5 h 27"/>
                <a:gd name="T28" fmla="*/ 23 w 34"/>
                <a:gd name="T29" fmla="*/ 2 h 27"/>
                <a:gd name="T30" fmla="*/ 16 w 34"/>
                <a:gd name="T31" fmla="*/ 0 h 27"/>
                <a:gd name="T32" fmla="*/ 16 w 34"/>
                <a:gd name="T33" fmla="*/ 0 h 27"/>
                <a:gd name="T34" fmla="*/ 9 w 34"/>
                <a:gd name="T35" fmla="*/ 2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3" y="18"/>
                  </a:lnTo>
                  <a:lnTo>
                    <a:pt x="7" y="23"/>
                  </a:lnTo>
                  <a:lnTo>
                    <a:pt x="14" y="25"/>
                  </a:lnTo>
                  <a:lnTo>
                    <a:pt x="21" y="27"/>
                  </a:lnTo>
                  <a:lnTo>
                    <a:pt x="27" y="25"/>
                  </a:lnTo>
                  <a:lnTo>
                    <a:pt x="32" y="23"/>
                  </a:lnTo>
                  <a:lnTo>
                    <a:pt x="34" y="18"/>
                  </a:lnTo>
                  <a:lnTo>
                    <a:pt x="34" y="14"/>
                  </a:lnTo>
                  <a:lnTo>
                    <a:pt x="32" y="9"/>
                  </a:lnTo>
                  <a:lnTo>
                    <a:pt x="27" y="5"/>
                  </a:lnTo>
                  <a:lnTo>
                    <a:pt x="23" y="2"/>
                  </a:lnTo>
                  <a:lnTo>
                    <a:pt x="16" y="0"/>
                  </a:lnTo>
                  <a:lnTo>
                    <a:pt x="9" y="2"/>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5" name="Freeform 1122">
              <a:extLst>
                <a:ext uri="{FF2B5EF4-FFF2-40B4-BE49-F238E27FC236}">
                  <a16:creationId xmlns:a16="http://schemas.microsoft.com/office/drawing/2014/main" xmlns="" id="{89065080-89D0-9440-9959-88C4944B9208}"/>
                </a:ext>
              </a:extLst>
            </p:cNvPr>
            <p:cNvSpPr>
              <a:spLocks/>
            </p:cNvSpPr>
            <p:nvPr/>
          </p:nvSpPr>
          <p:spPr bwMode="auto">
            <a:xfrm>
              <a:off x="3305" y="3440"/>
              <a:ext cx="34" cy="27"/>
            </a:xfrm>
            <a:custGeom>
              <a:avLst/>
              <a:gdLst>
                <a:gd name="T0" fmla="*/ 0 w 34"/>
                <a:gd name="T1" fmla="*/ 14 h 27"/>
                <a:gd name="T2" fmla="*/ 0 w 34"/>
                <a:gd name="T3" fmla="*/ 14 h 27"/>
                <a:gd name="T4" fmla="*/ 3 w 34"/>
                <a:gd name="T5" fmla="*/ 20 h 27"/>
                <a:gd name="T6" fmla="*/ 7 w 34"/>
                <a:gd name="T7" fmla="*/ 23 h 27"/>
                <a:gd name="T8" fmla="*/ 12 w 34"/>
                <a:gd name="T9" fmla="*/ 27 h 27"/>
                <a:gd name="T10" fmla="*/ 19 w 34"/>
                <a:gd name="T11" fmla="*/ 27 h 27"/>
                <a:gd name="T12" fmla="*/ 19 w 34"/>
                <a:gd name="T13" fmla="*/ 27 h 27"/>
                <a:gd name="T14" fmla="*/ 25 w 34"/>
                <a:gd name="T15" fmla="*/ 25 h 27"/>
                <a:gd name="T16" fmla="*/ 30 w 34"/>
                <a:gd name="T17" fmla="*/ 23 h 27"/>
                <a:gd name="T18" fmla="*/ 34 w 34"/>
                <a:gd name="T19" fmla="*/ 18 h 27"/>
                <a:gd name="T20" fmla="*/ 34 w 34"/>
                <a:gd name="T21" fmla="*/ 14 h 27"/>
                <a:gd name="T22" fmla="*/ 34 w 34"/>
                <a:gd name="T23" fmla="*/ 14 h 27"/>
                <a:gd name="T24" fmla="*/ 32 w 34"/>
                <a:gd name="T25" fmla="*/ 9 h 27"/>
                <a:gd name="T26" fmla="*/ 28 w 34"/>
                <a:gd name="T27" fmla="*/ 5 h 27"/>
                <a:gd name="T28" fmla="*/ 23 w 34"/>
                <a:gd name="T29" fmla="*/ 2 h 27"/>
                <a:gd name="T30" fmla="*/ 16 w 34"/>
                <a:gd name="T31" fmla="*/ 0 h 27"/>
                <a:gd name="T32" fmla="*/ 16 w 34"/>
                <a:gd name="T33" fmla="*/ 0 h 27"/>
                <a:gd name="T34" fmla="*/ 10 w 34"/>
                <a:gd name="T35" fmla="*/ 2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3" y="20"/>
                  </a:lnTo>
                  <a:lnTo>
                    <a:pt x="7" y="23"/>
                  </a:lnTo>
                  <a:lnTo>
                    <a:pt x="12" y="27"/>
                  </a:lnTo>
                  <a:lnTo>
                    <a:pt x="19" y="27"/>
                  </a:lnTo>
                  <a:lnTo>
                    <a:pt x="25" y="25"/>
                  </a:lnTo>
                  <a:lnTo>
                    <a:pt x="30" y="23"/>
                  </a:lnTo>
                  <a:lnTo>
                    <a:pt x="34" y="18"/>
                  </a:lnTo>
                  <a:lnTo>
                    <a:pt x="34" y="14"/>
                  </a:lnTo>
                  <a:lnTo>
                    <a:pt x="32" y="9"/>
                  </a:lnTo>
                  <a:lnTo>
                    <a:pt x="28" y="5"/>
                  </a:lnTo>
                  <a:lnTo>
                    <a:pt x="23" y="2"/>
                  </a:lnTo>
                  <a:lnTo>
                    <a:pt x="16" y="0"/>
                  </a:lnTo>
                  <a:lnTo>
                    <a:pt x="10" y="2"/>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6" name="Freeform 1123">
              <a:extLst>
                <a:ext uri="{FF2B5EF4-FFF2-40B4-BE49-F238E27FC236}">
                  <a16:creationId xmlns:a16="http://schemas.microsoft.com/office/drawing/2014/main" xmlns="" id="{6C93B690-2726-3C45-9A17-850E09A168B9}"/>
                </a:ext>
              </a:extLst>
            </p:cNvPr>
            <p:cNvSpPr>
              <a:spLocks/>
            </p:cNvSpPr>
            <p:nvPr/>
          </p:nvSpPr>
          <p:spPr bwMode="auto">
            <a:xfrm>
              <a:off x="3305" y="3440"/>
              <a:ext cx="34" cy="27"/>
            </a:xfrm>
            <a:custGeom>
              <a:avLst/>
              <a:gdLst>
                <a:gd name="T0" fmla="*/ 0 w 34"/>
                <a:gd name="T1" fmla="*/ 14 h 27"/>
                <a:gd name="T2" fmla="*/ 0 w 34"/>
                <a:gd name="T3" fmla="*/ 14 h 27"/>
                <a:gd name="T4" fmla="*/ 3 w 34"/>
                <a:gd name="T5" fmla="*/ 20 h 27"/>
                <a:gd name="T6" fmla="*/ 7 w 34"/>
                <a:gd name="T7" fmla="*/ 23 h 27"/>
                <a:gd name="T8" fmla="*/ 12 w 34"/>
                <a:gd name="T9" fmla="*/ 27 h 27"/>
                <a:gd name="T10" fmla="*/ 19 w 34"/>
                <a:gd name="T11" fmla="*/ 27 h 27"/>
                <a:gd name="T12" fmla="*/ 19 w 34"/>
                <a:gd name="T13" fmla="*/ 27 h 27"/>
                <a:gd name="T14" fmla="*/ 25 w 34"/>
                <a:gd name="T15" fmla="*/ 25 h 27"/>
                <a:gd name="T16" fmla="*/ 30 w 34"/>
                <a:gd name="T17" fmla="*/ 23 h 27"/>
                <a:gd name="T18" fmla="*/ 34 w 34"/>
                <a:gd name="T19" fmla="*/ 18 h 27"/>
                <a:gd name="T20" fmla="*/ 34 w 34"/>
                <a:gd name="T21" fmla="*/ 14 h 27"/>
                <a:gd name="T22" fmla="*/ 34 w 34"/>
                <a:gd name="T23" fmla="*/ 14 h 27"/>
                <a:gd name="T24" fmla="*/ 32 w 34"/>
                <a:gd name="T25" fmla="*/ 9 h 27"/>
                <a:gd name="T26" fmla="*/ 28 w 34"/>
                <a:gd name="T27" fmla="*/ 5 h 27"/>
                <a:gd name="T28" fmla="*/ 23 w 34"/>
                <a:gd name="T29" fmla="*/ 2 h 27"/>
                <a:gd name="T30" fmla="*/ 16 w 34"/>
                <a:gd name="T31" fmla="*/ 0 h 27"/>
                <a:gd name="T32" fmla="*/ 16 w 34"/>
                <a:gd name="T33" fmla="*/ 0 h 27"/>
                <a:gd name="T34" fmla="*/ 10 w 34"/>
                <a:gd name="T35" fmla="*/ 2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3" y="20"/>
                  </a:lnTo>
                  <a:lnTo>
                    <a:pt x="7" y="23"/>
                  </a:lnTo>
                  <a:lnTo>
                    <a:pt x="12" y="27"/>
                  </a:lnTo>
                  <a:lnTo>
                    <a:pt x="19" y="27"/>
                  </a:lnTo>
                  <a:lnTo>
                    <a:pt x="25" y="25"/>
                  </a:lnTo>
                  <a:lnTo>
                    <a:pt x="30" y="23"/>
                  </a:lnTo>
                  <a:lnTo>
                    <a:pt x="34" y="18"/>
                  </a:lnTo>
                  <a:lnTo>
                    <a:pt x="34" y="14"/>
                  </a:lnTo>
                  <a:lnTo>
                    <a:pt x="32" y="9"/>
                  </a:lnTo>
                  <a:lnTo>
                    <a:pt x="28" y="5"/>
                  </a:lnTo>
                  <a:lnTo>
                    <a:pt x="23" y="2"/>
                  </a:lnTo>
                  <a:lnTo>
                    <a:pt x="16" y="0"/>
                  </a:lnTo>
                  <a:lnTo>
                    <a:pt x="10" y="2"/>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7" name="Freeform 1124">
              <a:extLst>
                <a:ext uri="{FF2B5EF4-FFF2-40B4-BE49-F238E27FC236}">
                  <a16:creationId xmlns:a16="http://schemas.microsoft.com/office/drawing/2014/main" xmlns="" id="{27A7019F-55F7-3545-B78D-B7FB43F3EBEE}"/>
                </a:ext>
              </a:extLst>
            </p:cNvPr>
            <p:cNvSpPr>
              <a:spLocks/>
            </p:cNvSpPr>
            <p:nvPr/>
          </p:nvSpPr>
          <p:spPr bwMode="auto">
            <a:xfrm>
              <a:off x="3272" y="3442"/>
              <a:ext cx="33" cy="25"/>
            </a:xfrm>
            <a:custGeom>
              <a:avLst/>
              <a:gdLst>
                <a:gd name="T0" fmla="*/ 0 w 33"/>
                <a:gd name="T1" fmla="*/ 14 h 25"/>
                <a:gd name="T2" fmla="*/ 0 w 33"/>
                <a:gd name="T3" fmla="*/ 14 h 25"/>
                <a:gd name="T4" fmla="*/ 2 w 33"/>
                <a:gd name="T5" fmla="*/ 18 h 25"/>
                <a:gd name="T6" fmla="*/ 4 w 33"/>
                <a:gd name="T7" fmla="*/ 23 h 25"/>
                <a:gd name="T8" fmla="*/ 11 w 33"/>
                <a:gd name="T9" fmla="*/ 25 h 25"/>
                <a:gd name="T10" fmla="*/ 18 w 33"/>
                <a:gd name="T11" fmla="*/ 25 h 25"/>
                <a:gd name="T12" fmla="*/ 18 w 33"/>
                <a:gd name="T13" fmla="*/ 25 h 25"/>
                <a:gd name="T14" fmla="*/ 24 w 33"/>
                <a:gd name="T15" fmla="*/ 25 h 25"/>
                <a:gd name="T16" fmla="*/ 29 w 33"/>
                <a:gd name="T17" fmla="*/ 21 h 25"/>
                <a:gd name="T18" fmla="*/ 33 w 33"/>
                <a:gd name="T19" fmla="*/ 18 h 25"/>
                <a:gd name="T20" fmla="*/ 33 w 33"/>
                <a:gd name="T21" fmla="*/ 12 h 25"/>
                <a:gd name="T22" fmla="*/ 33 w 33"/>
                <a:gd name="T23" fmla="*/ 12 h 25"/>
                <a:gd name="T24" fmla="*/ 31 w 33"/>
                <a:gd name="T25" fmla="*/ 7 h 25"/>
                <a:gd name="T26" fmla="*/ 27 w 33"/>
                <a:gd name="T27" fmla="*/ 3 h 25"/>
                <a:gd name="T28" fmla="*/ 22 w 33"/>
                <a:gd name="T29" fmla="*/ 0 h 25"/>
                <a:gd name="T30" fmla="*/ 15 w 33"/>
                <a:gd name="T31" fmla="*/ 0 h 25"/>
                <a:gd name="T32" fmla="*/ 15 w 33"/>
                <a:gd name="T33" fmla="*/ 0 h 25"/>
                <a:gd name="T34" fmla="*/ 9 w 33"/>
                <a:gd name="T35" fmla="*/ 0 h 25"/>
                <a:gd name="T36" fmla="*/ 4 w 33"/>
                <a:gd name="T37" fmla="*/ 3 h 25"/>
                <a:gd name="T38" fmla="*/ 0 w 33"/>
                <a:gd name="T39" fmla="*/ 7 h 25"/>
                <a:gd name="T40" fmla="*/ 0 w 3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5">
                  <a:moveTo>
                    <a:pt x="0" y="14"/>
                  </a:moveTo>
                  <a:lnTo>
                    <a:pt x="0" y="14"/>
                  </a:lnTo>
                  <a:lnTo>
                    <a:pt x="2" y="18"/>
                  </a:lnTo>
                  <a:lnTo>
                    <a:pt x="4" y="23"/>
                  </a:lnTo>
                  <a:lnTo>
                    <a:pt x="11" y="25"/>
                  </a:lnTo>
                  <a:lnTo>
                    <a:pt x="18" y="25"/>
                  </a:lnTo>
                  <a:lnTo>
                    <a:pt x="24" y="25"/>
                  </a:lnTo>
                  <a:lnTo>
                    <a:pt x="29" y="21"/>
                  </a:lnTo>
                  <a:lnTo>
                    <a:pt x="33" y="18"/>
                  </a:lnTo>
                  <a:lnTo>
                    <a:pt x="33" y="12"/>
                  </a:lnTo>
                  <a:lnTo>
                    <a:pt x="31" y="7"/>
                  </a:lnTo>
                  <a:lnTo>
                    <a:pt x="27" y="3"/>
                  </a:lnTo>
                  <a:lnTo>
                    <a:pt x="22" y="0"/>
                  </a:lnTo>
                  <a:lnTo>
                    <a:pt x="15" y="0"/>
                  </a:lnTo>
                  <a:lnTo>
                    <a:pt x="9" y="0"/>
                  </a:lnTo>
                  <a:lnTo>
                    <a:pt x="4" y="3"/>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8" name="Freeform 1125">
              <a:extLst>
                <a:ext uri="{FF2B5EF4-FFF2-40B4-BE49-F238E27FC236}">
                  <a16:creationId xmlns:a16="http://schemas.microsoft.com/office/drawing/2014/main" xmlns="" id="{D7C44E03-6F86-234C-9832-71684F03DF2B}"/>
                </a:ext>
              </a:extLst>
            </p:cNvPr>
            <p:cNvSpPr>
              <a:spLocks/>
            </p:cNvSpPr>
            <p:nvPr/>
          </p:nvSpPr>
          <p:spPr bwMode="auto">
            <a:xfrm>
              <a:off x="3272" y="3442"/>
              <a:ext cx="33" cy="25"/>
            </a:xfrm>
            <a:custGeom>
              <a:avLst/>
              <a:gdLst>
                <a:gd name="T0" fmla="*/ 0 w 33"/>
                <a:gd name="T1" fmla="*/ 14 h 25"/>
                <a:gd name="T2" fmla="*/ 0 w 33"/>
                <a:gd name="T3" fmla="*/ 14 h 25"/>
                <a:gd name="T4" fmla="*/ 2 w 33"/>
                <a:gd name="T5" fmla="*/ 18 h 25"/>
                <a:gd name="T6" fmla="*/ 4 w 33"/>
                <a:gd name="T7" fmla="*/ 23 h 25"/>
                <a:gd name="T8" fmla="*/ 11 w 33"/>
                <a:gd name="T9" fmla="*/ 25 h 25"/>
                <a:gd name="T10" fmla="*/ 18 w 33"/>
                <a:gd name="T11" fmla="*/ 25 h 25"/>
                <a:gd name="T12" fmla="*/ 18 w 33"/>
                <a:gd name="T13" fmla="*/ 25 h 25"/>
                <a:gd name="T14" fmla="*/ 24 w 33"/>
                <a:gd name="T15" fmla="*/ 25 h 25"/>
                <a:gd name="T16" fmla="*/ 29 w 33"/>
                <a:gd name="T17" fmla="*/ 21 h 25"/>
                <a:gd name="T18" fmla="*/ 33 w 33"/>
                <a:gd name="T19" fmla="*/ 18 h 25"/>
                <a:gd name="T20" fmla="*/ 33 w 33"/>
                <a:gd name="T21" fmla="*/ 12 h 25"/>
                <a:gd name="T22" fmla="*/ 33 w 33"/>
                <a:gd name="T23" fmla="*/ 12 h 25"/>
                <a:gd name="T24" fmla="*/ 31 w 33"/>
                <a:gd name="T25" fmla="*/ 7 h 25"/>
                <a:gd name="T26" fmla="*/ 27 w 33"/>
                <a:gd name="T27" fmla="*/ 3 h 25"/>
                <a:gd name="T28" fmla="*/ 22 w 33"/>
                <a:gd name="T29" fmla="*/ 0 h 25"/>
                <a:gd name="T30" fmla="*/ 15 w 33"/>
                <a:gd name="T31" fmla="*/ 0 h 25"/>
                <a:gd name="T32" fmla="*/ 15 w 33"/>
                <a:gd name="T33" fmla="*/ 0 h 25"/>
                <a:gd name="T34" fmla="*/ 9 w 33"/>
                <a:gd name="T35" fmla="*/ 0 h 25"/>
                <a:gd name="T36" fmla="*/ 4 w 33"/>
                <a:gd name="T37" fmla="*/ 3 h 25"/>
                <a:gd name="T38" fmla="*/ 0 w 33"/>
                <a:gd name="T39" fmla="*/ 7 h 25"/>
                <a:gd name="T40" fmla="*/ 0 w 3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5">
                  <a:moveTo>
                    <a:pt x="0" y="14"/>
                  </a:moveTo>
                  <a:lnTo>
                    <a:pt x="0" y="14"/>
                  </a:lnTo>
                  <a:lnTo>
                    <a:pt x="2" y="18"/>
                  </a:lnTo>
                  <a:lnTo>
                    <a:pt x="4" y="23"/>
                  </a:lnTo>
                  <a:lnTo>
                    <a:pt x="11" y="25"/>
                  </a:lnTo>
                  <a:lnTo>
                    <a:pt x="18" y="25"/>
                  </a:lnTo>
                  <a:lnTo>
                    <a:pt x="24" y="25"/>
                  </a:lnTo>
                  <a:lnTo>
                    <a:pt x="29" y="21"/>
                  </a:lnTo>
                  <a:lnTo>
                    <a:pt x="33" y="18"/>
                  </a:lnTo>
                  <a:lnTo>
                    <a:pt x="33" y="12"/>
                  </a:lnTo>
                  <a:lnTo>
                    <a:pt x="31" y="7"/>
                  </a:lnTo>
                  <a:lnTo>
                    <a:pt x="27" y="3"/>
                  </a:lnTo>
                  <a:lnTo>
                    <a:pt x="22" y="0"/>
                  </a:lnTo>
                  <a:lnTo>
                    <a:pt x="15" y="0"/>
                  </a:lnTo>
                  <a:lnTo>
                    <a:pt x="9" y="0"/>
                  </a:lnTo>
                  <a:lnTo>
                    <a:pt x="4" y="3"/>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09" name="Freeform 1126">
              <a:extLst>
                <a:ext uri="{FF2B5EF4-FFF2-40B4-BE49-F238E27FC236}">
                  <a16:creationId xmlns:a16="http://schemas.microsoft.com/office/drawing/2014/main" xmlns="" id="{2688A249-EC73-7143-8DD0-ABB670503937}"/>
                </a:ext>
              </a:extLst>
            </p:cNvPr>
            <p:cNvSpPr>
              <a:spLocks/>
            </p:cNvSpPr>
            <p:nvPr/>
          </p:nvSpPr>
          <p:spPr bwMode="auto">
            <a:xfrm>
              <a:off x="3238" y="3442"/>
              <a:ext cx="34" cy="25"/>
            </a:xfrm>
            <a:custGeom>
              <a:avLst/>
              <a:gdLst>
                <a:gd name="T0" fmla="*/ 0 w 34"/>
                <a:gd name="T1" fmla="*/ 14 h 25"/>
                <a:gd name="T2" fmla="*/ 0 w 34"/>
                <a:gd name="T3" fmla="*/ 14 h 25"/>
                <a:gd name="T4" fmla="*/ 2 w 34"/>
                <a:gd name="T5" fmla="*/ 18 h 25"/>
                <a:gd name="T6" fmla="*/ 4 w 34"/>
                <a:gd name="T7" fmla="*/ 23 h 25"/>
                <a:gd name="T8" fmla="*/ 11 w 34"/>
                <a:gd name="T9" fmla="*/ 25 h 25"/>
                <a:gd name="T10" fmla="*/ 18 w 34"/>
                <a:gd name="T11" fmla="*/ 25 h 25"/>
                <a:gd name="T12" fmla="*/ 18 w 34"/>
                <a:gd name="T13" fmla="*/ 25 h 25"/>
                <a:gd name="T14" fmla="*/ 25 w 34"/>
                <a:gd name="T15" fmla="*/ 25 h 25"/>
                <a:gd name="T16" fmla="*/ 29 w 34"/>
                <a:gd name="T17" fmla="*/ 23 h 25"/>
                <a:gd name="T18" fmla="*/ 31 w 34"/>
                <a:gd name="T19" fmla="*/ 18 h 25"/>
                <a:gd name="T20" fmla="*/ 34 w 34"/>
                <a:gd name="T21" fmla="*/ 14 h 25"/>
                <a:gd name="T22" fmla="*/ 34 w 34"/>
                <a:gd name="T23" fmla="*/ 14 h 25"/>
                <a:gd name="T24" fmla="*/ 31 w 34"/>
                <a:gd name="T25" fmla="*/ 7 h 25"/>
                <a:gd name="T26" fmla="*/ 27 w 34"/>
                <a:gd name="T27" fmla="*/ 3 h 25"/>
                <a:gd name="T28" fmla="*/ 22 w 34"/>
                <a:gd name="T29" fmla="*/ 0 h 25"/>
                <a:gd name="T30" fmla="*/ 16 w 34"/>
                <a:gd name="T31" fmla="*/ 0 h 25"/>
                <a:gd name="T32" fmla="*/ 16 w 34"/>
                <a:gd name="T33" fmla="*/ 0 h 25"/>
                <a:gd name="T34" fmla="*/ 9 w 34"/>
                <a:gd name="T35" fmla="*/ 0 h 25"/>
                <a:gd name="T36" fmla="*/ 4 w 34"/>
                <a:gd name="T37" fmla="*/ 5 h 25"/>
                <a:gd name="T38" fmla="*/ 0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4" y="23"/>
                  </a:lnTo>
                  <a:lnTo>
                    <a:pt x="11" y="25"/>
                  </a:lnTo>
                  <a:lnTo>
                    <a:pt x="18" y="25"/>
                  </a:lnTo>
                  <a:lnTo>
                    <a:pt x="25" y="25"/>
                  </a:lnTo>
                  <a:lnTo>
                    <a:pt x="29" y="23"/>
                  </a:lnTo>
                  <a:lnTo>
                    <a:pt x="31" y="18"/>
                  </a:lnTo>
                  <a:lnTo>
                    <a:pt x="34" y="14"/>
                  </a:lnTo>
                  <a:lnTo>
                    <a:pt x="31" y="7"/>
                  </a:lnTo>
                  <a:lnTo>
                    <a:pt x="27" y="3"/>
                  </a:lnTo>
                  <a:lnTo>
                    <a:pt x="22" y="0"/>
                  </a:lnTo>
                  <a:lnTo>
                    <a:pt x="16" y="0"/>
                  </a:lnTo>
                  <a:lnTo>
                    <a:pt x="9" y="0"/>
                  </a:lnTo>
                  <a:lnTo>
                    <a:pt x="4" y="5"/>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0" name="Freeform 1127">
              <a:extLst>
                <a:ext uri="{FF2B5EF4-FFF2-40B4-BE49-F238E27FC236}">
                  <a16:creationId xmlns:a16="http://schemas.microsoft.com/office/drawing/2014/main" xmlns="" id="{22C0FF42-01F6-1A4A-A233-82B630EFA7D2}"/>
                </a:ext>
              </a:extLst>
            </p:cNvPr>
            <p:cNvSpPr>
              <a:spLocks/>
            </p:cNvSpPr>
            <p:nvPr/>
          </p:nvSpPr>
          <p:spPr bwMode="auto">
            <a:xfrm>
              <a:off x="3238" y="3442"/>
              <a:ext cx="34" cy="25"/>
            </a:xfrm>
            <a:custGeom>
              <a:avLst/>
              <a:gdLst>
                <a:gd name="T0" fmla="*/ 0 w 34"/>
                <a:gd name="T1" fmla="*/ 14 h 25"/>
                <a:gd name="T2" fmla="*/ 0 w 34"/>
                <a:gd name="T3" fmla="*/ 14 h 25"/>
                <a:gd name="T4" fmla="*/ 2 w 34"/>
                <a:gd name="T5" fmla="*/ 18 h 25"/>
                <a:gd name="T6" fmla="*/ 4 w 34"/>
                <a:gd name="T7" fmla="*/ 23 h 25"/>
                <a:gd name="T8" fmla="*/ 11 w 34"/>
                <a:gd name="T9" fmla="*/ 25 h 25"/>
                <a:gd name="T10" fmla="*/ 18 w 34"/>
                <a:gd name="T11" fmla="*/ 25 h 25"/>
                <a:gd name="T12" fmla="*/ 18 w 34"/>
                <a:gd name="T13" fmla="*/ 25 h 25"/>
                <a:gd name="T14" fmla="*/ 25 w 34"/>
                <a:gd name="T15" fmla="*/ 25 h 25"/>
                <a:gd name="T16" fmla="*/ 29 w 34"/>
                <a:gd name="T17" fmla="*/ 23 h 25"/>
                <a:gd name="T18" fmla="*/ 31 w 34"/>
                <a:gd name="T19" fmla="*/ 18 h 25"/>
                <a:gd name="T20" fmla="*/ 34 w 34"/>
                <a:gd name="T21" fmla="*/ 14 h 25"/>
                <a:gd name="T22" fmla="*/ 34 w 34"/>
                <a:gd name="T23" fmla="*/ 14 h 25"/>
                <a:gd name="T24" fmla="*/ 31 w 34"/>
                <a:gd name="T25" fmla="*/ 7 h 25"/>
                <a:gd name="T26" fmla="*/ 27 w 34"/>
                <a:gd name="T27" fmla="*/ 3 h 25"/>
                <a:gd name="T28" fmla="*/ 22 w 34"/>
                <a:gd name="T29" fmla="*/ 0 h 25"/>
                <a:gd name="T30" fmla="*/ 16 w 34"/>
                <a:gd name="T31" fmla="*/ 0 h 25"/>
                <a:gd name="T32" fmla="*/ 16 w 34"/>
                <a:gd name="T33" fmla="*/ 0 h 25"/>
                <a:gd name="T34" fmla="*/ 9 w 34"/>
                <a:gd name="T35" fmla="*/ 0 h 25"/>
                <a:gd name="T36" fmla="*/ 4 w 34"/>
                <a:gd name="T37" fmla="*/ 5 h 25"/>
                <a:gd name="T38" fmla="*/ 0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4" y="23"/>
                  </a:lnTo>
                  <a:lnTo>
                    <a:pt x="11" y="25"/>
                  </a:lnTo>
                  <a:lnTo>
                    <a:pt x="18" y="25"/>
                  </a:lnTo>
                  <a:lnTo>
                    <a:pt x="25" y="25"/>
                  </a:lnTo>
                  <a:lnTo>
                    <a:pt x="29" y="23"/>
                  </a:lnTo>
                  <a:lnTo>
                    <a:pt x="31" y="18"/>
                  </a:lnTo>
                  <a:lnTo>
                    <a:pt x="34" y="14"/>
                  </a:lnTo>
                  <a:lnTo>
                    <a:pt x="31" y="7"/>
                  </a:lnTo>
                  <a:lnTo>
                    <a:pt x="27" y="3"/>
                  </a:lnTo>
                  <a:lnTo>
                    <a:pt x="22" y="0"/>
                  </a:lnTo>
                  <a:lnTo>
                    <a:pt x="16" y="0"/>
                  </a:lnTo>
                  <a:lnTo>
                    <a:pt x="9" y="0"/>
                  </a:lnTo>
                  <a:lnTo>
                    <a:pt x="4" y="5"/>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1" name="Freeform 1128">
              <a:extLst>
                <a:ext uri="{FF2B5EF4-FFF2-40B4-BE49-F238E27FC236}">
                  <a16:creationId xmlns:a16="http://schemas.microsoft.com/office/drawing/2014/main" xmlns="" id="{96F3FCE1-0360-2F4D-8743-6D85A18DAA1A}"/>
                </a:ext>
              </a:extLst>
            </p:cNvPr>
            <p:cNvSpPr>
              <a:spLocks/>
            </p:cNvSpPr>
            <p:nvPr/>
          </p:nvSpPr>
          <p:spPr bwMode="auto">
            <a:xfrm>
              <a:off x="3204" y="3442"/>
              <a:ext cx="34" cy="27"/>
            </a:xfrm>
            <a:custGeom>
              <a:avLst/>
              <a:gdLst>
                <a:gd name="T0" fmla="*/ 0 w 34"/>
                <a:gd name="T1" fmla="*/ 14 h 27"/>
                <a:gd name="T2" fmla="*/ 0 w 34"/>
                <a:gd name="T3" fmla="*/ 14 h 27"/>
                <a:gd name="T4" fmla="*/ 0 w 34"/>
                <a:gd name="T5" fmla="*/ 18 h 27"/>
                <a:gd name="T6" fmla="*/ 5 w 34"/>
                <a:gd name="T7" fmla="*/ 23 h 27"/>
                <a:gd name="T8" fmla="*/ 11 w 34"/>
                <a:gd name="T9" fmla="*/ 25 h 27"/>
                <a:gd name="T10" fmla="*/ 16 w 34"/>
                <a:gd name="T11" fmla="*/ 27 h 27"/>
                <a:gd name="T12" fmla="*/ 16 w 34"/>
                <a:gd name="T13" fmla="*/ 27 h 27"/>
                <a:gd name="T14" fmla="*/ 23 w 34"/>
                <a:gd name="T15" fmla="*/ 25 h 27"/>
                <a:gd name="T16" fmla="*/ 29 w 34"/>
                <a:gd name="T17" fmla="*/ 23 h 27"/>
                <a:gd name="T18" fmla="*/ 32 w 34"/>
                <a:gd name="T19" fmla="*/ 18 h 27"/>
                <a:gd name="T20" fmla="*/ 34 w 34"/>
                <a:gd name="T21" fmla="*/ 14 h 27"/>
                <a:gd name="T22" fmla="*/ 34 w 34"/>
                <a:gd name="T23" fmla="*/ 14 h 27"/>
                <a:gd name="T24" fmla="*/ 32 w 34"/>
                <a:gd name="T25" fmla="*/ 9 h 27"/>
                <a:gd name="T26" fmla="*/ 27 w 34"/>
                <a:gd name="T27" fmla="*/ 5 h 27"/>
                <a:gd name="T28" fmla="*/ 23 w 34"/>
                <a:gd name="T29" fmla="*/ 3 h 27"/>
                <a:gd name="T30" fmla="*/ 16 w 34"/>
                <a:gd name="T31" fmla="*/ 0 h 27"/>
                <a:gd name="T32" fmla="*/ 16 w 34"/>
                <a:gd name="T33" fmla="*/ 0 h 27"/>
                <a:gd name="T34" fmla="*/ 9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5" y="23"/>
                  </a:lnTo>
                  <a:lnTo>
                    <a:pt x="11" y="25"/>
                  </a:lnTo>
                  <a:lnTo>
                    <a:pt x="16" y="27"/>
                  </a:lnTo>
                  <a:lnTo>
                    <a:pt x="23" y="25"/>
                  </a:lnTo>
                  <a:lnTo>
                    <a:pt x="29" y="23"/>
                  </a:lnTo>
                  <a:lnTo>
                    <a:pt x="32" y="18"/>
                  </a:lnTo>
                  <a:lnTo>
                    <a:pt x="34" y="14"/>
                  </a:lnTo>
                  <a:lnTo>
                    <a:pt x="32" y="9"/>
                  </a:lnTo>
                  <a:lnTo>
                    <a:pt x="27" y="5"/>
                  </a:lnTo>
                  <a:lnTo>
                    <a:pt x="23" y="3"/>
                  </a:lnTo>
                  <a:lnTo>
                    <a:pt x="16" y="0"/>
                  </a:lnTo>
                  <a:lnTo>
                    <a:pt x="9" y="3"/>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2" name="Freeform 1129">
              <a:extLst>
                <a:ext uri="{FF2B5EF4-FFF2-40B4-BE49-F238E27FC236}">
                  <a16:creationId xmlns:a16="http://schemas.microsoft.com/office/drawing/2014/main" xmlns="" id="{0C3CE2F9-96D5-6842-B5AE-68B3FBB0ABA5}"/>
                </a:ext>
              </a:extLst>
            </p:cNvPr>
            <p:cNvSpPr>
              <a:spLocks/>
            </p:cNvSpPr>
            <p:nvPr/>
          </p:nvSpPr>
          <p:spPr bwMode="auto">
            <a:xfrm>
              <a:off x="3204" y="3442"/>
              <a:ext cx="34" cy="27"/>
            </a:xfrm>
            <a:custGeom>
              <a:avLst/>
              <a:gdLst>
                <a:gd name="T0" fmla="*/ 0 w 34"/>
                <a:gd name="T1" fmla="*/ 14 h 27"/>
                <a:gd name="T2" fmla="*/ 0 w 34"/>
                <a:gd name="T3" fmla="*/ 14 h 27"/>
                <a:gd name="T4" fmla="*/ 0 w 34"/>
                <a:gd name="T5" fmla="*/ 18 h 27"/>
                <a:gd name="T6" fmla="*/ 5 w 34"/>
                <a:gd name="T7" fmla="*/ 23 h 27"/>
                <a:gd name="T8" fmla="*/ 11 w 34"/>
                <a:gd name="T9" fmla="*/ 25 h 27"/>
                <a:gd name="T10" fmla="*/ 16 w 34"/>
                <a:gd name="T11" fmla="*/ 27 h 27"/>
                <a:gd name="T12" fmla="*/ 16 w 34"/>
                <a:gd name="T13" fmla="*/ 27 h 27"/>
                <a:gd name="T14" fmla="*/ 23 w 34"/>
                <a:gd name="T15" fmla="*/ 25 h 27"/>
                <a:gd name="T16" fmla="*/ 29 w 34"/>
                <a:gd name="T17" fmla="*/ 23 h 27"/>
                <a:gd name="T18" fmla="*/ 32 w 34"/>
                <a:gd name="T19" fmla="*/ 18 h 27"/>
                <a:gd name="T20" fmla="*/ 34 w 34"/>
                <a:gd name="T21" fmla="*/ 14 h 27"/>
                <a:gd name="T22" fmla="*/ 34 w 34"/>
                <a:gd name="T23" fmla="*/ 14 h 27"/>
                <a:gd name="T24" fmla="*/ 32 w 34"/>
                <a:gd name="T25" fmla="*/ 9 h 27"/>
                <a:gd name="T26" fmla="*/ 27 w 34"/>
                <a:gd name="T27" fmla="*/ 5 h 27"/>
                <a:gd name="T28" fmla="*/ 23 w 34"/>
                <a:gd name="T29" fmla="*/ 3 h 27"/>
                <a:gd name="T30" fmla="*/ 16 w 34"/>
                <a:gd name="T31" fmla="*/ 0 h 27"/>
                <a:gd name="T32" fmla="*/ 16 w 34"/>
                <a:gd name="T33" fmla="*/ 0 h 27"/>
                <a:gd name="T34" fmla="*/ 9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5" y="23"/>
                  </a:lnTo>
                  <a:lnTo>
                    <a:pt x="11" y="25"/>
                  </a:lnTo>
                  <a:lnTo>
                    <a:pt x="16" y="27"/>
                  </a:lnTo>
                  <a:lnTo>
                    <a:pt x="23" y="25"/>
                  </a:lnTo>
                  <a:lnTo>
                    <a:pt x="29" y="23"/>
                  </a:lnTo>
                  <a:lnTo>
                    <a:pt x="32" y="18"/>
                  </a:lnTo>
                  <a:lnTo>
                    <a:pt x="34" y="14"/>
                  </a:lnTo>
                  <a:lnTo>
                    <a:pt x="32" y="9"/>
                  </a:lnTo>
                  <a:lnTo>
                    <a:pt x="27" y="5"/>
                  </a:lnTo>
                  <a:lnTo>
                    <a:pt x="23" y="3"/>
                  </a:lnTo>
                  <a:lnTo>
                    <a:pt x="16" y="0"/>
                  </a:lnTo>
                  <a:lnTo>
                    <a:pt x="9" y="3"/>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3" name="Freeform 1130">
              <a:extLst>
                <a:ext uri="{FF2B5EF4-FFF2-40B4-BE49-F238E27FC236}">
                  <a16:creationId xmlns:a16="http://schemas.microsoft.com/office/drawing/2014/main" xmlns="" id="{D06B1BFC-E821-E64F-8420-BC19633EDE5A}"/>
                </a:ext>
              </a:extLst>
            </p:cNvPr>
            <p:cNvSpPr>
              <a:spLocks/>
            </p:cNvSpPr>
            <p:nvPr/>
          </p:nvSpPr>
          <p:spPr bwMode="auto">
            <a:xfrm>
              <a:off x="3170" y="3442"/>
              <a:ext cx="34" cy="27"/>
            </a:xfrm>
            <a:custGeom>
              <a:avLst/>
              <a:gdLst>
                <a:gd name="T0" fmla="*/ 0 w 34"/>
                <a:gd name="T1" fmla="*/ 14 h 27"/>
                <a:gd name="T2" fmla="*/ 0 w 34"/>
                <a:gd name="T3" fmla="*/ 14 h 27"/>
                <a:gd name="T4" fmla="*/ 0 w 34"/>
                <a:gd name="T5" fmla="*/ 21 h 27"/>
                <a:gd name="T6" fmla="*/ 5 w 34"/>
                <a:gd name="T7" fmla="*/ 23 h 27"/>
                <a:gd name="T8" fmla="*/ 9 w 34"/>
                <a:gd name="T9" fmla="*/ 27 h 27"/>
                <a:gd name="T10" fmla="*/ 16 w 34"/>
                <a:gd name="T11" fmla="*/ 27 h 27"/>
                <a:gd name="T12" fmla="*/ 16 w 34"/>
                <a:gd name="T13" fmla="*/ 27 h 27"/>
                <a:gd name="T14" fmla="*/ 23 w 34"/>
                <a:gd name="T15" fmla="*/ 25 h 27"/>
                <a:gd name="T16" fmla="*/ 30 w 34"/>
                <a:gd name="T17" fmla="*/ 23 h 27"/>
                <a:gd name="T18" fmla="*/ 32 w 34"/>
                <a:gd name="T19" fmla="*/ 18 h 27"/>
                <a:gd name="T20" fmla="*/ 34 w 34"/>
                <a:gd name="T21" fmla="*/ 14 h 27"/>
                <a:gd name="T22" fmla="*/ 34 w 34"/>
                <a:gd name="T23" fmla="*/ 14 h 27"/>
                <a:gd name="T24" fmla="*/ 32 w 34"/>
                <a:gd name="T25" fmla="*/ 9 h 27"/>
                <a:gd name="T26" fmla="*/ 30 w 34"/>
                <a:gd name="T27" fmla="*/ 5 h 27"/>
                <a:gd name="T28" fmla="*/ 23 w 34"/>
                <a:gd name="T29" fmla="*/ 3 h 27"/>
                <a:gd name="T30" fmla="*/ 16 w 34"/>
                <a:gd name="T31" fmla="*/ 0 h 27"/>
                <a:gd name="T32" fmla="*/ 16 w 34"/>
                <a:gd name="T33" fmla="*/ 0 h 27"/>
                <a:gd name="T34" fmla="*/ 9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21"/>
                  </a:lnTo>
                  <a:lnTo>
                    <a:pt x="5" y="23"/>
                  </a:lnTo>
                  <a:lnTo>
                    <a:pt x="9" y="27"/>
                  </a:lnTo>
                  <a:lnTo>
                    <a:pt x="16" y="27"/>
                  </a:lnTo>
                  <a:lnTo>
                    <a:pt x="23" y="25"/>
                  </a:lnTo>
                  <a:lnTo>
                    <a:pt x="30" y="23"/>
                  </a:lnTo>
                  <a:lnTo>
                    <a:pt x="32" y="18"/>
                  </a:lnTo>
                  <a:lnTo>
                    <a:pt x="34" y="14"/>
                  </a:lnTo>
                  <a:lnTo>
                    <a:pt x="32" y="9"/>
                  </a:lnTo>
                  <a:lnTo>
                    <a:pt x="30" y="5"/>
                  </a:lnTo>
                  <a:lnTo>
                    <a:pt x="23" y="3"/>
                  </a:lnTo>
                  <a:lnTo>
                    <a:pt x="16" y="0"/>
                  </a:lnTo>
                  <a:lnTo>
                    <a:pt x="9" y="3"/>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4" name="Freeform 1131">
              <a:extLst>
                <a:ext uri="{FF2B5EF4-FFF2-40B4-BE49-F238E27FC236}">
                  <a16:creationId xmlns:a16="http://schemas.microsoft.com/office/drawing/2014/main" xmlns="" id="{5D63DA85-FA9F-1C40-AC2C-998EDD432AB9}"/>
                </a:ext>
              </a:extLst>
            </p:cNvPr>
            <p:cNvSpPr>
              <a:spLocks/>
            </p:cNvSpPr>
            <p:nvPr/>
          </p:nvSpPr>
          <p:spPr bwMode="auto">
            <a:xfrm>
              <a:off x="3170" y="3442"/>
              <a:ext cx="34" cy="27"/>
            </a:xfrm>
            <a:custGeom>
              <a:avLst/>
              <a:gdLst>
                <a:gd name="T0" fmla="*/ 0 w 34"/>
                <a:gd name="T1" fmla="*/ 14 h 27"/>
                <a:gd name="T2" fmla="*/ 0 w 34"/>
                <a:gd name="T3" fmla="*/ 14 h 27"/>
                <a:gd name="T4" fmla="*/ 0 w 34"/>
                <a:gd name="T5" fmla="*/ 21 h 27"/>
                <a:gd name="T6" fmla="*/ 5 w 34"/>
                <a:gd name="T7" fmla="*/ 23 h 27"/>
                <a:gd name="T8" fmla="*/ 9 w 34"/>
                <a:gd name="T9" fmla="*/ 27 h 27"/>
                <a:gd name="T10" fmla="*/ 16 w 34"/>
                <a:gd name="T11" fmla="*/ 27 h 27"/>
                <a:gd name="T12" fmla="*/ 16 w 34"/>
                <a:gd name="T13" fmla="*/ 27 h 27"/>
                <a:gd name="T14" fmla="*/ 23 w 34"/>
                <a:gd name="T15" fmla="*/ 25 h 27"/>
                <a:gd name="T16" fmla="*/ 30 w 34"/>
                <a:gd name="T17" fmla="*/ 23 h 27"/>
                <a:gd name="T18" fmla="*/ 32 w 34"/>
                <a:gd name="T19" fmla="*/ 18 h 27"/>
                <a:gd name="T20" fmla="*/ 34 w 34"/>
                <a:gd name="T21" fmla="*/ 14 h 27"/>
                <a:gd name="T22" fmla="*/ 34 w 34"/>
                <a:gd name="T23" fmla="*/ 14 h 27"/>
                <a:gd name="T24" fmla="*/ 32 w 34"/>
                <a:gd name="T25" fmla="*/ 9 h 27"/>
                <a:gd name="T26" fmla="*/ 30 w 34"/>
                <a:gd name="T27" fmla="*/ 5 h 27"/>
                <a:gd name="T28" fmla="*/ 23 w 34"/>
                <a:gd name="T29" fmla="*/ 3 h 27"/>
                <a:gd name="T30" fmla="*/ 16 w 34"/>
                <a:gd name="T31" fmla="*/ 0 h 27"/>
                <a:gd name="T32" fmla="*/ 16 w 34"/>
                <a:gd name="T33" fmla="*/ 0 h 27"/>
                <a:gd name="T34" fmla="*/ 9 w 34"/>
                <a:gd name="T35" fmla="*/ 3 h 27"/>
                <a:gd name="T36" fmla="*/ 5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21"/>
                  </a:lnTo>
                  <a:lnTo>
                    <a:pt x="5" y="23"/>
                  </a:lnTo>
                  <a:lnTo>
                    <a:pt x="9" y="27"/>
                  </a:lnTo>
                  <a:lnTo>
                    <a:pt x="16" y="27"/>
                  </a:lnTo>
                  <a:lnTo>
                    <a:pt x="23" y="25"/>
                  </a:lnTo>
                  <a:lnTo>
                    <a:pt x="30" y="23"/>
                  </a:lnTo>
                  <a:lnTo>
                    <a:pt x="32" y="18"/>
                  </a:lnTo>
                  <a:lnTo>
                    <a:pt x="34" y="14"/>
                  </a:lnTo>
                  <a:lnTo>
                    <a:pt x="32" y="9"/>
                  </a:lnTo>
                  <a:lnTo>
                    <a:pt x="30" y="5"/>
                  </a:lnTo>
                  <a:lnTo>
                    <a:pt x="23" y="3"/>
                  </a:lnTo>
                  <a:lnTo>
                    <a:pt x="16" y="0"/>
                  </a:lnTo>
                  <a:lnTo>
                    <a:pt x="9" y="3"/>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5" name="Freeform 1132">
              <a:extLst>
                <a:ext uri="{FF2B5EF4-FFF2-40B4-BE49-F238E27FC236}">
                  <a16:creationId xmlns:a16="http://schemas.microsoft.com/office/drawing/2014/main" xmlns="" id="{205DB20F-FDB1-6343-8E31-9E73E62C4F2B}"/>
                </a:ext>
              </a:extLst>
            </p:cNvPr>
            <p:cNvSpPr>
              <a:spLocks/>
            </p:cNvSpPr>
            <p:nvPr/>
          </p:nvSpPr>
          <p:spPr bwMode="auto">
            <a:xfrm>
              <a:off x="3137" y="3445"/>
              <a:ext cx="33" cy="24"/>
            </a:xfrm>
            <a:custGeom>
              <a:avLst/>
              <a:gdLst>
                <a:gd name="T0" fmla="*/ 0 w 33"/>
                <a:gd name="T1" fmla="*/ 13 h 24"/>
                <a:gd name="T2" fmla="*/ 0 w 33"/>
                <a:gd name="T3" fmla="*/ 13 h 24"/>
                <a:gd name="T4" fmla="*/ 0 w 33"/>
                <a:gd name="T5" fmla="*/ 18 h 24"/>
                <a:gd name="T6" fmla="*/ 4 w 33"/>
                <a:gd name="T7" fmla="*/ 22 h 24"/>
                <a:gd name="T8" fmla="*/ 9 w 33"/>
                <a:gd name="T9" fmla="*/ 24 h 24"/>
                <a:gd name="T10" fmla="*/ 15 w 33"/>
                <a:gd name="T11" fmla="*/ 24 h 24"/>
                <a:gd name="T12" fmla="*/ 15 w 33"/>
                <a:gd name="T13" fmla="*/ 24 h 24"/>
                <a:gd name="T14" fmla="*/ 22 w 33"/>
                <a:gd name="T15" fmla="*/ 24 h 24"/>
                <a:gd name="T16" fmla="*/ 27 w 33"/>
                <a:gd name="T17" fmla="*/ 20 h 24"/>
                <a:gd name="T18" fmla="*/ 31 w 33"/>
                <a:gd name="T19" fmla="*/ 18 h 24"/>
                <a:gd name="T20" fmla="*/ 33 w 33"/>
                <a:gd name="T21" fmla="*/ 11 h 24"/>
                <a:gd name="T22" fmla="*/ 33 w 33"/>
                <a:gd name="T23" fmla="*/ 11 h 24"/>
                <a:gd name="T24" fmla="*/ 31 w 33"/>
                <a:gd name="T25" fmla="*/ 6 h 24"/>
                <a:gd name="T26" fmla="*/ 29 w 33"/>
                <a:gd name="T27" fmla="*/ 2 h 24"/>
                <a:gd name="T28" fmla="*/ 22 w 33"/>
                <a:gd name="T29" fmla="*/ 0 h 24"/>
                <a:gd name="T30" fmla="*/ 18 w 33"/>
                <a:gd name="T31" fmla="*/ 0 h 24"/>
                <a:gd name="T32" fmla="*/ 18 w 33"/>
                <a:gd name="T33" fmla="*/ 0 h 24"/>
                <a:gd name="T34" fmla="*/ 11 w 33"/>
                <a:gd name="T35" fmla="*/ 0 h 24"/>
                <a:gd name="T36" fmla="*/ 4 w 33"/>
                <a:gd name="T37" fmla="*/ 2 h 24"/>
                <a:gd name="T38" fmla="*/ 2 w 33"/>
                <a:gd name="T39" fmla="*/ 6 h 24"/>
                <a:gd name="T40" fmla="*/ 0 w 33"/>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4">
                  <a:moveTo>
                    <a:pt x="0" y="13"/>
                  </a:moveTo>
                  <a:lnTo>
                    <a:pt x="0" y="13"/>
                  </a:lnTo>
                  <a:lnTo>
                    <a:pt x="0" y="18"/>
                  </a:lnTo>
                  <a:lnTo>
                    <a:pt x="4" y="22"/>
                  </a:lnTo>
                  <a:lnTo>
                    <a:pt x="9" y="24"/>
                  </a:lnTo>
                  <a:lnTo>
                    <a:pt x="15" y="24"/>
                  </a:lnTo>
                  <a:lnTo>
                    <a:pt x="22" y="24"/>
                  </a:lnTo>
                  <a:lnTo>
                    <a:pt x="27" y="20"/>
                  </a:lnTo>
                  <a:lnTo>
                    <a:pt x="31" y="18"/>
                  </a:lnTo>
                  <a:lnTo>
                    <a:pt x="33" y="11"/>
                  </a:lnTo>
                  <a:lnTo>
                    <a:pt x="31" y="6"/>
                  </a:lnTo>
                  <a:lnTo>
                    <a:pt x="29" y="2"/>
                  </a:lnTo>
                  <a:lnTo>
                    <a:pt x="22" y="0"/>
                  </a:lnTo>
                  <a:lnTo>
                    <a:pt x="18" y="0"/>
                  </a:lnTo>
                  <a:lnTo>
                    <a:pt x="11" y="0"/>
                  </a:lnTo>
                  <a:lnTo>
                    <a:pt x="4" y="2"/>
                  </a:lnTo>
                  <a:lnTo>
                    <a:pt x="2" y="6"/>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6" name="Freeform 1133">
              <a:extLst>
                <a:ext uri="{FF2B5EF4-FFF2-40B4-BE49-F238E27FC236}">
                  <a16:creationId xmlns:a16="http://schemas.microsoft.com/office/drawing/2014/main" xmlns="" id="{EBE82EA4-57E7-3B46-84E9-9A3AD66C3464}"/>
                </a:ext>
              </a:extLst>
            </p:cNvPr>
            <p:cNvSpPr>
              <a:spLocks/>
            </p:cNvSpPr>
            <p:nvPr/>
          </p:nvSpPr>
          <p:spPr bwMode="auto">
            <a:xfrm>
              <a:off x="3137" y="3445"/>
              <a:ext cx="33" cy="24"/>
            </a:xfrm>
            <a:custGeom>
              <a:avLst/>
              <a:gdLst>
                <a:gd name="T0" fmla="*/ 0 w 33"/>
                <a:gd name="T1" fmla="*/ 13 h 24"/>
                <a:gd name="T2" fmla="*/ 0 w 33"/>
                <a:gd name="T3" fmla="*/ 13 h 24"/>
                <a:gd name="T4" fmla="*/ 0 w 33"/>
                <a:gd name="T5" fmla="*/ 18 h 24"/>
                <a:gd name="T6" fmla="*/ 4 w 33"/>
                <a:gd name="T7" fmla="*/ 22 h 24"/>
                <a:gd name="T8" fmla="*/ 9 w 33"/>
                <a:gd name="T9" fmla="*/ 24 h 24"/>
                <a:gd name="T10" fmla="*/ 15 w 33"/>
                <a:gd name="T11" fmla="*/ 24 h 24"/>
                <a:gd name="T12" fmla="*/ 15 w 33"/>
                <a:gd name="T13" fmla="*/ 24 h 24"/>
                <a:gd name="T14" fmla="*/ 22 w 33"/>
                <a:gd name="T15" fmla="*/ 24 h 24"/>
                <a:gd name="T16" fmla="*/ 27 w 33"/>
                <a:gd name="T17" fmla="*/ 20 h 24"/>
                <a:gd name="T18" fmla="*/ 31 w 33"/>
                <a:gd name="T19" fmla="*/ 18 h 24"/>
                <a:gd name="T20" fmla="*/ 33 w 33"/>
                <a:gd name="T21" fmla="*/ 11 h 24"/>
                <a:gd name="T22" fmla="*/ 33 w 33"/>
                <a:gd name="T23" fmla="*/ 11 h 24"/>
                <a:gd name="T24" fmla="*/ 31 w 33"/>
                <a:gd name="T25" fmla="*/ 6 h 24"/>
                <a:gd name="T26" fmla="*/ 29 w 33"/>
                <a:gd name="T27" fmla="*/ 2 h 24"/>
                <a:gd name="T28" fmla="*/ 22 w 33"/>
                <a:gd name="T29" fmla="*/ 0 h 24"/>
                <a:gd name="T30" fmla="*/ 18 w 33"/>
                <a:gd name="T31" fmla="*/ 0 h 24"/>
                <a:gd name="T32" fmla="*/ 18 w 33"/>
                <a:gd name="T33" fmla="*/ 0 h 24"/>
                <a:gd name="T34" fmla="*/ 11 w 33"/>
                <a:gd name="T35" fmla="*/ 0 h 24"/>
                <a:gd name="T36" fmla="*/ 4 w 33"/>
                <a:gd name="T37" fmla="*/ 2 h 24"/>
                <a:gd name="T38" fmla="*/ 2 w 33"/>
                <a:gd name="T39" fmla="*/ 6 h 24"/>
                <a:gd name="T40" fmla="*/ 0 w 33"/>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4">
                  <a:moveTo>
                    <a:pt x="0" y="13"/>
                  </a:moveTo>
                  <a:lnTo>
                    <a:pt x="0" y="13"/>
                  </a:lnTo>
                  <a:lnTo>
                    <a:pt x="0" y="18"/>
                  </a:lnTo>
                  <a:lnTo>
                    <a:pt x="4" y="22"/>
                  </a:lnTo>
                  <a:lnTo>
                    <a:pt x="9" y="24"/>
                  </a:lnTo>
                  <a:lnTo>
                    <a:pt x="15" y="24"/>
                  </a:lnTo>
                  <a:lnTo>
                    <a:pt x="22" y="24"/>
                  </a:lnTo>
                  <a:lnTo>
                    <a:pt x="27" y="20"/>
                  </a:lnTo>
                  <a:lnTo>
                    <a:pt x="31" y="18"/>
                  </a:lnTo>
                  <a:lnTo>
                    <a:pt x="33" y="11"/>
                  </a:lnTo>
                  <a:lnTo>
                    <a:pt x="31" y="6"/>
                  </a:lnTo>
                  <a:lnTo>
                    <a:pt x="29" y="2"/>
                  </a:lnTo>
                  <a:lnTo>
                    <a:pt x="22" y="0"/>
                  </a:lnTo>
                  <a:lnTo>
                    <a:pt x="18" y="0"/>
                  </a:lnTo>
                  <a:lnTo>
                    <a:pt x="11" y="0"/>
                  </a:lnTo>
                  <a:lnTo>
                    <a:pt x="4" y="2"/>
                  </a:lnTo>
                  <a:lnTo>
                    <a:pt x="2" y="6"/>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7" name="Freeform 1134">
              <a:extLst>
                <a:ext uri="{FF2B5EF4-FFF2-40B4-BE49-F238E27FC236}">
                  <a16:creationId xmlns:a16="http://schemas.microsoft.com/office/drawing/2014/main" xmlns="" id="{A4D07744-7CAD-D64B-AA84-8696D097D762}"/>
                </a:ext>
              </a:extLst>
            </p:cNvPr>
            <p:cNvSpPr>
              <a:spLocks/>
            </p:cNvSpPr>
            <p:nvPr/>
          </p:nvSpPr>
          <p:spPr bwMode="auto">
            <a:xfrm>
              <a:off x="3103" y="3445"/>
              <a:ext cx="34" cy="24"/>
            </a:xfrm>
            <a:custGeom>
              <a:avLst/>
              <a:gdLst>
                <a:gd name="T0" fmla="*/ 0 w 34"/>
                <a:gd name="T1" fmla="*/ 13 h 24"/>
                <a:gd name="T2" fmla="*/ 0 w 34"/>
                <a:gd name="T3" fmla="*/ 13 h 24"/>
                <a:gd name="T4" fmla="*/ 0 w 34"/>
                <a:gd name="T5" fmla="*/ 18 h 24"/>
                <a:gd name="T6" fmla="*/ 4 w 34"/>
                <a:gd name="T7" fmla="*/ 22 h 24"/>
                <a:gd name="T8" fmla="*/ 9 w 34"/>
                <a:gd name="T9" fmla="*/ 24 h 24"/>
                <a:gd name="T10" fmla="*/ 16 w 34"/>
                <a:gd name="T11" fmla="*/ 24 h 24"/>
                <a:gd name="T12" fmla="*/ 16 w 34"/>
                <a:gd name="T13" fmla="*/ 24 h 24"/>
                <a:gd name="T14" fmla="*/ 22 w 34"/>
                <a:gd name="T15" fmla="*/ 24 h 24"/>
                <a:gd name="T16" fmla="*/ 27 w 34"/>
                <a:gd name="T17" fmla="*/ 22 h 24"/>
                <a:gd name="T18" fmla="*/ 31 w 34"/>
                <a:gd name="T19" fmla="*/ 18 h 24"/>
                <a:gd name="T20" fmla="*/ 34 w 34"/>
                <a:gd name="T21" fmla="*/ 13 h 24"/>
                <a:gd name="T22" fmla="*/ 34 w 34"/>
                <a:gd name="T23" fmla="*/ 13 h 24"/>
                <a:gd name="T24" fmla="*/ 31 w 34"/>
                <a:gd name="T25" fmla="*/ 6 h 24"/>
                <a:gd name="T26" fmla="*/ 29 w 34"/>
                <a:gd name="T27" fmla="*/ 2 h 24"/>
                <a:gd name="T28" fmla="*/ 25 w 34"/>
                <a:gd name="T29" fmla="*/ 0 h 24"/>
                <a:gd name="T30" fmla="*/ 18 w 34"/>
                <a:gd name="T31" fmla="*/ 0 h 24"/>
                <a:gd name="T32" fmla="*/ 18 w 34"/>
                <a:gd name="T33" fmla="*/ 0 h 24"/>
                <a:gd name="T34" fmla="*/ 11 w 34"/>
                <a:gd name="T35" fmla="*/ 0 h 24"/>
                <a:gd name="T36" fmla="*/ 7 w 34"/>
                <a:gd name="T37" fmla="*/ 4 h 24"/>
                <a:gd name="T38" fmla="*/ 2 w 34"/>
                <a:gd name="T39" fmla="*/ 9 h 24"/>
                <a:gd name="T40" fmla="*/ 0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3"/>
                  </a:moveTo>
                  <a:lnTo>
                    <a:pt x="0" y="13"/>
                  </a:lnTo>
                  <a:lnTo>
                    <a:pt x="0" y="18"/>
                  </a:lnTo>
                  <a:lnTo>
                    <a:pt x="4" y="22"/>
                  </a:lnTo>
                  <a:lnTo>
                    <a:pt x="9" y="24"/>
                  </a:lnTo>
                  <a:lnTo>
                    <a:pt x="16" y="24"/>
                  </a:lnTo>
                  <a:lnTo>
                    <a:pt x="22" y="24"/>
                  </a:lnTo>
                  <a:lnTo>
                    <a:pt x="27" y="22"/>
                  </a:lnTo>
                  <a:lnTo>
                    <a:pt x="31" y="18"/>
                  </a:lnTo>
                  <a:lnTo>
                    <a:pt x="34" y="13"/>
                  </a:lnTo>
                  <a:lnTo>
                    <a:pt x="31" y="6"/>
                  </a:lnTo>
                  <a:lnTo>
                    <a:pt x="29" y="2"/>
                  </a:lnTo>
                  <a:lnTo>
                    <a:pt x="25" y="0"/>
                  </a:lnTo>
                  <a:lnTo>
                    <a:pt x="18" y="0"/>
                  </a:lnTo>
                  <a:lnTo>
                    <a:pt x="11" y="0"/>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8" name="Freeform 1135">
              <a:extLst>
                <a:ext uri="{FF2B5EF4-FFF2-40B4-BE49-F238E27FC236}">
                  <a16:creationId xmlns:a16="http://schemas.microsoft.com/office/drawing/2014/main" xmlns="" id="{26B079BE-85E1-F04F-BADA-E22232820E7E}"/>
                </a:ext>
              </a:extLst>
            </p:cNvPr>
            <p:cNvSpPr>
              <a:spLocks/>
            </p:cNvSpPr>
            <p:nvPr/>
          </p:nvSpPr>
          <p:spPr bwMode="auto">
            <a:xfrm>
              <a:off x="3103" y="3445"/>
              <a:ext cx="34" cy="24"/>
            </a:xfrm>
            <a:custGeom>
              <a:avLst/>
              <a:gdLst>
                <a:gd name="T0" fmla="*/ 0 w 34"/>
                <a:gd name="T1" fmla="*/ 13 h 24"/>
                <a:gd name="T2" fmla="*/ 0 w 34"/>
                <a:gd name="T3" fmla="*/ 13 h 24"/>
                <a:gd name="T4" fmla="*/ 0 w 34"/>
                <a:gd name="T5" fmla="*/ 18 h 24"/>
                <a:gd name="T6" fmla="*/ 4 w 34"/>
                <a:gd name="T7" fmla="*/ 22 h 24"/>
                <a:gd name="T8" fmla="*/ 9 w 34"/>
                <a:gd name="T9" fmla="*/ 24 h 24"/>
                <a:gd name="T10" fmla="*/ 16 w 34"/>
                <a:gd name="T11" fmla="*/ 24 h 24"/>
                <a:gd name="T12" fmla="*/ 16 w 34"/>
                <a:gd name="T13" fmla="*/ 24 h 24"/>
                <a:gd name="T14" fmla="*/ 22 w 34"/>
                <a:gd name="T15" fmla="*/ 24 h 24"/>
                <a:gd name="T16" fmla="*/ 27 w 34"/>
                <a:gd name="T17" fmla="*/ 22 h 24"/>
                <a:gd name="T18" fmla="*/ 31 w 34"/>
                <a:gd name="T19" fmla="*/ 18 h 24"/>
                <a:gd name="T20" fmla="*/ 34 w 34"/>
                <a:gd name="T21" fmla="*/ 13 h 24"/>
                <a:gd name="T22" fmla="*/ 34 w 34"/>
                <a:gd name="T23" fmla="*/ 13 h 24"/>
                <a:gd name="T24" fmla="*/ 31 w 34"/>
                <a:gd name="T25" fmla="*/ 6 h 24"/>
                <a:gd name="T26" fmla="*/ 29 w 34"/>
                <a:gd name="T27" fmla="*/ 2 h 24"/>
                <a:gd name="T28" fmla="*/ 25 w 34"/>
                <a:gd name="T29" fmla="*/ 0 h 24"/>
                <a:gd name="T30" fmla="*/ 18 w 34"/>
                <a:gd name="T31" fmla="*/ 0 h 24"/>
                <a:gd name="T32" fmla="*/ 18 w 34"/>
                <a:gd name="T33" fmla="*/ 0 h 24"/>
                <a:gd name="T34" fmla="*/ 11 w 34"/>
                <a:gd name="T35" fmla="*/ 0 h 24"/>
                <a:gd name="T36" fmla="*/ 7 w 34"/>
                <a:gd name="T37" fmla="*/ 4 h 24"/>
                <a:gd name="T38" fmla="*/ 2 w 34"/>
                <a:gd name="T39" fmla="*/ 9 h 24"/>
                <a:gd name="T40" fmla="*/ 0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3"/>
                  </a:moveTo>
                  <a:lnTo>
                    <a:pt x="0" y="13"/>
                  </a:lnTo>
                  <a:lnTo>
                    <a:pt x="0" y="18"/>
                  </a:lnTo>
                  <a:lnTo>
                    <a:pt x="4" y="22"/>
                  </a:lnTo>
                  <a:lnTo>
                    <a:pt x="9" y="24"/>
                  </a:lnTo>
                  <a:lnTo>
                    <a:pt x="16" y="24"/>
                  </a:lnTo>
                  <a:lnTo>
                    <a:pt x="22" y="24"/>
                  </a:lnTo>
                  <a:lnTo>
                    <a:pt x="27" y="22"/>
                  </a:lnTo>
                  <a:lnTo>
                    <a:pt x="31" y="18"/>
                  </a:lnTo>
                  <a:lnTo>
                    <a:pt x="34" y="13"/>
                  </a:lnTo>
                  <a:lnTo>
                    <a:pt x="31" y="6"/>
                  </a:lnTo>
                  <a:lnTo>
                    <a:pt x="29" y="2"/>
                  </a:lnTo>
                  <a:lnTo>
                    <a:pt x="25" y="0"/>
                  </a:lnTo>
                  <a:lnTo>
                    <a:pt x="18" y="0"/>
                  </a:lnTo>
                  <a:lnTo>
                    <a:pt x="11" y="0"/>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19" name="Freeform 1136">
              <a:extLst>
                <a:ext uri="{FF2B5EF4-FFF2-40B4-BE49-F238E27FC236}">
                  <a16:creationId xmlns:a16="http://schemas.microsoft.com/office/drawing/2014/main" xmlns="" id="{2B17DBC9-141A-0B45-A265-A5AEA2D98970}"/>
                </a:ext>
              </a:extLst>
            </p:cNvPr>
            <p:cNvSpPr>
              <a:spLocks/>
            </p:cNvSpPr>
            <p:nvPr/>
          </p:nvSpPr>
          <p:spPr bwMode="auto">
            <a:xfrm>
              <a:off x="3069" y="3445"/>
              <a:ext cx="34" cy="27"/>
            </a:xfrm>
            <a:custGeom>
              <a:avLst/>
              <a:gdLst>
                <a:gd name="T0" fmla="*/ 0 w 34"/>
                <a:gd name="T1" fmla="*/ 13 h 27"/>
                <a:gd name="T2" fmla="*/ 0 w 34"/>
                <a:gd name="T3" fmla="*/ 13 h 27"/>
                <a:gd name="T4" fmla="*/ 0 w 34"/>
                <a:gd name="T5" fmla="*/ 18 h 27"/>
                <a:gd name="T6" fmla="*/ 5 w 34"/>
                <a:gd name="T7" fmla="*/ 22 h 27"/>
                <a:gd name="T8" fmla="*/ 9 w 34"/>
                <a:gd name="T9" fmla="*/ 24 h 27"/>
                <a:gd name="T10" fmla="*/ 16 w 34"/>
                <a:gd name="T11" fmla="*/ 27 h 27"/>
                <a:gd name="T12" fmla="*/ 16 w 34"/>
                <a:gd name="T13" fmla="*/ 27 h 27"/>
                <a:gd name="T14" fmla="*/ 23 w 34"/>
                <a:gd name="T15" fmla="*/ 24 h 27"/>
                <a:gd name="T16" fmla="*/ 27 w 34"/>
                <a:gd name="T17" fmla="*/ 22 h 27"/>
                <a:gd name="T18" fmla="*/ 32 w 34"/>
                <a:gd name="T19" fmla="*/ 18 h 27"/>
                <a:gd name="T20" fmla="*/ 34 w 34"/>
                <a:gd name="T21" fmla="*/ 13 h 27"/>
                <a:gd name="T22" fmla="*/ 34 w 34"/>
                <a:gd name="T23" fmla="*/ 13 h 27"/>
                <a:gd name="T24" fmla="*/ 34 w 34"/>
                <a:gd name="T25" fmla="*/ 9 h 27"/>
                <a:gd name="T26" fmla="*/ 29 w 34"/>
                <a:gd name="T27" fmla="*/ 4 h 27"/>
                <a:gd name="T28" fmla="*/ 25 w 34"/>
                <a:gd name="T29" fmla="*/ 2 h 27"/>
                <a:gd name="T30" fmla="*/ 18 w 34"/>
                <a:gd name="T31" fmla="*/ 0 h 27"/>
                <a:gd name="T32" fmla="*/ 18 w 34"/>
                <a:gd name="T33" fmla="*/ 0 h 27"/>
                <a:gd name="T34" fmla="*/ 11 w 34"/>
                <a:gd name="T35" fmla="*/ 2 h 27"/>
                <a:gd name="T36" fmla="*/ 7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5" y="22"/>
                  </a:lnTo>
                  <a:lnTo>
                    <a:pt x="9" y="24"/>
                  </a:lnTo>
                  <a:lnTo>
                    <a:pt x="16" y="27"/>
                  </a:lnTo>
                  <a:lnTo>
                    <a:pt x="23" y="24"/>
                  </a:lnTo>
                  <a:lnTo>
                    <a:pt x="27" y="22"/>
                  </a:lnTo>
                  <a:lnTo>
                    <a:pt x="32" y="18"/>
                  </a:lnTo>
                  <a:lnTo>
                    <a:pt x="34" y="13"/>
                  </a:lnTo>
                  <a:lnTo>
                    <a:pt x="34" y="9"/>
                  </a:lnTo>
                  <a:lnTo>
                    <a:pt x="29" y="4"/>
                  </a:lnTo>
                  <a:lnTo>
                    <a:pt x="25" y="2"/>
                  </a:lnTo>
                  <a:lnTo>
                    <a:pt x="18" y="0"/>
                  </a:lnTo>
                  <a:lnTo>
                    <a:pt x="11"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0" name="Freeform 1137">
              <a:extLst>
                <a:ext uri="{FF2B5EF4-FFF2-40B4-BE49-F238E27FC236}">
                  <a16:creationId xmlns:a16="http://schemas.microsoft.com/office/drawing/2014/main" xmlns="" id="{6C68C940-0BCB-074B-9125-227A045518A2}"/>
                </a:ext>
              </a:extLst>
            </p:cNvPr>
            <p:cNvSpPr>
              <a:spLocks/>
            </p:cNvSpPr>
            <p:nvPr/>
          </p:nvSpPr>
          <p:spPr bwMode="auto">
            <a:xfrm>
              <a:off x="3069" y="3445"/>
              <a:ext cx="34" cy="27"/>
            </a:xfrm>
            <a:custGeom>
              <a:avLst/>
              <a:gdLst>
                <a:gd name="T0" fmla="*/ 0 w 34"/>
                <a:gd name="T1" fmla="*/ 13 h 27"/>
                <a:gd name="T2" fmla="*/ 0 w 34"/>
                <a:gd name="T3" fmla="*/ 13 h 27"/>
                <a:gd name="T4" fmla="*/ 0 w 34"/>
                <a:gd name="T5" fmla="*/ 18 h 27"/>
                <a:gd name="T6" fmla="*/ 5 w 34"/>
                <a:gd name="T7" fmla="*/ 22 h 27"/>
                <a:gd name="T8" fmla="*/ 9 w 34"/>
                <a:gd name="T9" fmla="*/ 24 h 27"/>
                <a:gd name="T10" fmla="*/ 16 w 34"/>
                <a:gd name="T11" fmla="*/ 27 h 27"/>
                <a:gd name="T12" fmla="*/ 16 w 34"/>
                <a:gd name="T13" fmla="*/ 27 h 27"/>
                <a:gd name="T14" fmla="*/ 23 w 34"/>
                <a:gd name="T15" fmla="*/ 24 h 27"/>
                <a:gd name="T16" fmla="*/ 27 w 34"/>
                <a:gd name="T17" fmla="*/ 22 h 27"/>
                <a:gd name="T18" fmla="*/ 32 w 34"/>
                <a:gd name="T19" fmla="*/ 18 h 27"/>
                <a:gd name="T20" fmla="*/ 34 w 34"/>
                <a:gd name="T21" fmla="*/ 13 h 27"/>
                <a:gd name="T22" fmla="*/ 34 w 34"/>
                <a:gd name="T23" fmla="*/ 13 h 27"/>
                <a:gd name="T24" fmla="*/ 34 w 34"/>
                <a:gd name="T25" fmla="*/ 9 h 27"/>
                <a:gd name="T26" fmla="*/ 29 w 34"/>
                <a:gd name="T27" fmla="*/ 4 h 27"/>
                <a:gd name="T28" fmla="*/ 25 w 34"/>
                <a:gd name="T29" fmla="*/ 2 h 27"/>
                <a:gd name="T30" fmla="*/ 18 w 34"/>
                <a:gd name="T31" fmla="*/ 0 h 27"/>
                <a:gd name="T32" fmla="*/ 18 w 34"/>
                <a:gd name="T33" fmla="*/ 0 h 27"/>
                <a:gd name="T34" fmla="*/ 11 w 34"/>
                <a:gd name="T35" fmla="*/ 2 h 27"/>
                <a:gd name="T36" fmla="*/ 7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5" y="22"/>
                  </a:lnTo>
                  <a:lnTo>
                    <a:pt x="9" y="24"/>
                  </a:lnTo>
                  <a:lnTo>
                    <a:pt x="16" y="27"/>
                  </a:lnTo>
                  <a:lnTo>
                    <a:pt x="23" y="24"/>
                  </a:lnTo>
                  <a:lnTo>
                    <a:pt x="27" y="22"/>
                  </a:lnTo>
                  <a:lnTo>
                    <a:pt x="32" y="18"/>
                  </a:lnTo>
                  <a:lnTo>
                    <a:pt x="34" y="13"/>
                  </a:lnTo>
                  <a:lnTo>
                    <a:pt x="34" y="9"/>
                  </a:lnTo>
                  <a:lnTo>
                    <a:pt x="29" y="4"/>
                  </a:lnTo>
                  <a:lnTo>
                    <a:pt x="25" y="2"/>
                  </a:lnTo>
                  <a:lnTo>
                    <a:pt x="18" y="0"/>
                  </a:lnTo>
                  <a:lnTo>
                    <a:pt x="11"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1" name="Freeform 1138">
              <a:extLst>
                <a:ext uri="{FF2B5EF4-FFF2-40B4-BE49-F238E27FC236}">
                  <a16:creationId xmlns:a16="http://schemas.microsoft.com/office/drawing/2014/main" xmlns="" id="{430DCA12-E711-7848-B3F1-C27C599A15AD}"/>
                </a:ext>
              </a:extLst>
            </p:cNvPr>
            <p:cNvSpPr>
              <a:spLocks/>
            </p:cNvSpPr>
            <p:nvPr/>
          </p:nvSpPr>
          <p:spPr bwMode="auto">
            <a:xfrm>
              <a:off x="3035" y="3445"/>
              <a:ext cx="34" cy="27"/>
            </a:xfrm>
            <a:custGeom>
              <a:avLst/>
              <a:gdLst>
                <a:gd name="T0" fmla="*/ 0 w 34"/>
                <a:gd name="T1" fmla="*/ 13 h 27"/>
                <a:gd name="T2" fmla="*/ 0 w 34"/>
                <a:gd name="T3" fmla="*/ 13 h 27"/>
                <a:gd name="T4" fmla="*/ 0 w 34"/>
                <a:gd name="T5" fmla="*/ 20 h 27"/>
                <a:gd name="T6" fmla="*/ 5 w 34"/>
                <a:gd name="T7" fmla="*/ 22 h 27"/>
                <a:gd name="T8" fmla="*/ 9 w 34"/>
                <a:gd name="T9" fmla="*/ 27 h 27"/>
                <a:gd name="T10" fmla="*/ 16 w 34"/>
                <a:gd name="T11" fmla="*/ 27 h 27"/>
                <a:gd name="T12" fmla="*/ 16 w 34"/>
                <a:gd name="T13" fmla="*/ 27 h 27"/>
                <a:gd name="T14" fmla="*/ 23 w 34"/>
                <a:gd name="T15" fmla="*/ 24 h 27"/>
                <a:gd name="T16" fmla="*/ 27 w 34"/>
                <a:gd name="T17" fmla="*/ 22 h 27"/>
                <a:gd name="T18" fmla="*/ 32 w 34"/>
                <a:gd name="T19" fmla="*/ 18 h 27"/>
                <a:gd name="T20" fmla="*/ 34 w 34"/>
                <a:gd name="T21" fmla="*/ 13 h 27"/>
                <a:gd name="T22" fmla="*/ 34 w 34"/>
                <a:gd name="T23" fmla="*/ 13 h 27"/>
                <a:gd name="T24" fmla="*/ 34 w 34"/>
                <a:gd name="T25" fmla="*/ 9 h 27"/>
                <a:gd name="T26" fmla="*/ 30 w 34"/>
                <a:gd name="T27" fmla="*/ 4 h 27"/>
                <a:gd name="T28" fmla="*/ 25 w 34"/>
                <a:gd name="T29" fmla="*/ 2 h 27"/>
                <a:gd name="T30" fmla="*/ 18 w 34"/>
                <a:gd name="T31" fmla="*/ 0 h 27"/>
                <a:gd name="T32" fmla="*/ 18 w 34"/>
                <a:gd name="T33" fmla="*/ 0 h 27"/>
                <a:gd name="T34" fmla="*/ 14 w 34"/>
                <a:gd name="T35" fmla="*/ 2 h 27"/>
                <a:gd name="T36" fmla="*/ 7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20"/>
                  </a:lnTo>
                  <a:lnTo>
                    <a:pt x="5" y="22"/>
                  </a:lnTo>
                  <a:lnTo>
                    <a:pt x="9" y="27"/>
                  </a:lnTo>
                  <a:lnTo>
                    <a:pt x="16" y="27"/>
                  </a:lnTo>
                  <a:lnTo>
                    <a:pt x="23" y="24"/>
                  </a:lnTo>
                  <a:lnTo>
                    <a:pt x="27" y="22"/>
                  </a:lnTo>
                  <a:lnTo>
                    <a:pt x="32" y="18"/>
                  </a:lnTo>
                  <a:lnTo>
                    <a:pt x="34" y="13"/>
                  </a:lnTo>
                  <a:lnTo>
                    <a:pt x="34" y="9"/>
                  </a:lnTo>
                  <a:lnTo>
                    <a:pt x="30" y="4"/>
                  </a:lnTo>
                  <a:lnTo>
                    <a:pt x="25" y="2"/>
                  </a:lnTo>
                  <a:lnTo>
                    <a:pt x="18" y="0"/>
                  </a:lnTo>
                  <a:lnTo>
                    <a:pt x="14"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2" name="Freeform 1139">
              <a:extLst>
                <a:ext uri="{FF2B5EF4-FFF2-40B4-BE49-F238E27FC236}">
                  <a16:creationId xmlns:a16="http://schemas.microsoft.com/office/drawing/2014/main" xmlns="" id="{F2557BF4-EF44-B542-A64C-FB4DCB97235C}"/>
                </a:ext>
              </a:extLst>
            </p:cNvPr>
            <p:cNvSpPr>
              <a:spLocks/>
            </p:cNvSpPr>
            <p:nvPr/>
          </p:nvSpPr>
          <p:spPr bwMode="auto">
            <a:xfrm>
              <a:off x="3035" y="3445"/>
              <a:ext cx="34" cy="27"/>
            </a:xfrm>
            <a:custGeom>
              <a:avLst/>
              <a:gdLst>
                <a:gd name="T0" fmla="*/ 0 w 34"/>
                <a:gd name="T1" fmla="*/ 13 h 27"/>
                <a:gd name="T2" fmla="*/ 0 w 34"/>
                <a:gd name="T3" fmla="*/ 13 h 27"/>
                <a:gd name="T4" fmla="*/ 0 w 34"/>
                <a:gd name="T5" fmla="*/ 20 h 27"/>
                <a:gd name="T6" fmla="*/ 5 w 34"/>
                <a:gd name="T7" fmla="*/ 22 h 27"/>
                <a:gd name="T8" fmla="*/ 9 w 34"/>
                <a:gd name="T9" fmla="*/ 27 h 27"/>
                <a:gd name="T10" fmla="*/ 16 w 34"/>
                <a:gd name="T11" fmla="*/ 27 h 27"/>
                <a:gd name="T12" fmla="*/ 16 w 34"/>
                <a:gd name="T13" fmla="*/ 27 h 27"/>
                <a:gd name="T14" fmla="*/ 23 w 34"/>
                <a:gd name="T15" fmla="*/ 24 h 27"/>
                <a:gd name="T16" fmla="*/ 27 w 34"/>
                <a:gd name="T17" fmla="*/ 22 h 27"/>
                <a:gd name="T18" fmla="*/ 32 w 34"/>
                <a:gd name="T19" fmla="*/ 18 h 27"/>
                <a:gd name="T20" fmla="*/ 34 w 34"/>
                <a:gd name="T21" fmla="*/ 13 h 27"/>
                <a:gd name="T22" fmla="*/ 34 w 34"/>
                <a:gd name="T23" fmla="*/ 13 h 27"/>
                <a:gd name="T24" fmla="*/ 34 w 34"/>
                <a:gd name="T25" fmla="*/ 9 h 27"/>
                <a:gd name="T26" fmla="*/ 30 w 34"/>
                <a:gd name="T27" fmla="*/ 4 h 27"/>
                <a:gd name="T28" fmla="*/ 25 w 34"/>
                <a:gd name="T29" fmla="*/ 2 h 27"/>
                <a:gd name="T30" fmla="*/ 18 w 34"/>
                <a:gd name="T31" fmla="*/ 0 h 27"/>
                <a:gd name="T32" fmla="*/ 18 w 34"/>
                <a:gd name="T33" fmla="*/ 0 h 27"/>
                <a:gd name="T34" fmla="*/ 14 w 34"/>
                <a:gd name="T35" fmla="*/ 2 h 27"/>
                <a:gd name="T36" fmla="*/ 7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20"/>
                  </a:lnTo>
                  <a:lnTo>
                    <a:pt x="5" y="22"/>
                  </a:lnTo>
                  <a:lnTo>
                    <a:pt x="9" y="27"/>
                  </a:lnTo>
                  <a:lnTo>
                    <a:pt x="16" y="27"/>
                  </a:lnTo>
                  <a:lnTo>
                    <a:pt x="23" y="24"/>
                  </a:lnTo>
                  <a:lnTo>
                    <a:pt x="27" y="22"/>
                  </a:lnTo>
                  <a:lnTo>
                    <a:pt x="32" y="18"/>
                  </a:lnTo>
                  <a:lnTo>
                    <a:pt x="34" y="13"/>
                  </a:lnTo>
                  <a:lnTo>
                    <a:pt x="34" y="9"/>
                  </a:lnTo>
                  <a:lnTo>
                    <a:pt x="30" y="4"/>
                  </a:lnTo>
                  <a:lnTo>
                    <a:pt x="25" y="2"/>
                  </a:lnTo>
                  <a:lnTo>
                    <a:pt x="18" y="0"/>
                  </a:lnTo>
                  <a:lnTo>
                    <a:pt x="14"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3" name="Freeform 1140">
              <a:extLst>
                <a:ext uri="{FF2B5EF4-FFF2-40B4-BE49-F238E27FC236}">
                  <a16:creationId xmlns:a16="http://schemas.microsoft.com/office/drawing/2014/main" xmlns="" id="{6414F897-C095-FE4F-88C7-3FD0622BE319}"/>
                </a:ext>
              </a:extLst>
            </p:cNvPr>
            <p:cNvSpPr>
              <a:spLocks/>
            </p:cNvSpPr>
            <p:nvPr/>
          </p:nvSpPr>
          <p:spPr bwMode="auto">
            <a:xfrm>
              <a:off x="3001" y="3447"/>
              <a:ext cx="34" cy="25"/>
            </a:xfrm>
            <a:custGeom>
              <a:avLst/>
              <a:gdLst>
                <a:gd name="T0" fmla="*/ 0 w 34"/>
                <a:gd name="T1" fmla="*/ 13 h 25"/>
                <a:gd name="T2" fmla="*/ 0 w 34"/>
                <a:gd name="T3" fmla="*/ 13 h 25"/>
                <a:gd name="T4" fmla="*/ 0 w 34"/>
                <a:gd name="T5" fmla="*/ 18 h 25"/>
                <a:gd name="T6" fmla="*/ 3 w 34"/>
                <a:gd name="T7" fmla="*/ 22 h 25"/>
                <a:gd name="T8" fmla="*/ 9 w 34"/>
                <a:gd name="T9" fmla="*/ 25 h 25"/>
                <a:gd name="T10" fmla="*/ 14 w 34"/>
                <a:gd name="T11" fmla="*/ 25 h 25"/>
                <a:gd name="T12" fmla="*/ 14 w 34"/>
                <a:gd name="T13" fmla="*/ 25 h 25"/>
                <a:gd name="T14" fmla="*/ 21 w 34"/>
                <a:gd name="T15" fmla="*/ 25 h 25"/>
                <a:gd name="T16" fmla="*/ 27 w 34"/>
                <a:gd name="T17" fmla="*/ 20 h 25"/>
                <a:gd name="T18" fmla="*/ 32 w 34"/>
                <a:gd name="T19" fmla="*/ 18 h 25"/>
                <a:gd name="T20" fmla="*/ 34 w 34"/>
                <a:gd name="T21" fmla="*/ 11 h 25"/>
                <a:gd name="T22" fmla="*/ 34 w 34"/>
                <a:gd name="T23" fmla="*/ 11 h 25"/>
                <a:gd name="T24" fmla="*/ 34 w 34"/>
                <a:gd name="T25" fmla="*/ 7 h 25"/>
                <a:gd name="T26" fmla="*/ 32 w 34"/>
                <a:gd name="T27" fmla="*/ 2 h 25"/>
                <a:gd name="T28" fmla="*/ 27 w 34"/>
                <a:gd name="T29" fmla="*/ 0 h 25"/>
                <a:gd name="T30" fmla="*/ 21 w 34"/>
                <a:gd name="T31" fmla="*/ 0 h 25"/>
                <a:gd name="T32" fmla="*/ 21 w 34"/>
                <a:gd name="T33" fmla="*/ 0 h 25"/>
                <a:gd name="T34" fmla="*/ 14 w 34"/>
                <a:gd name="T35" fmla="*/ 0 h 25"/>
                <a:gd name="T36" fmla="*/ 7 w 34"/>
                <a:gd name="T37" fmla="*/ 2 h 25"/>
                <a:gd name="T38" fmla="*/ 3 w 34"/>
                <a:gd name="T39" fmla="*/ 7 h 25"/>
                <a:gd name="T40" fmla="*/ 0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3"/>
                  </a:moveTo>
                  <a:lnTo>
                    <a:pt x="0" y="13"/>
                  </a:lnTo>
                  <a:lnTo>
                    <a:pt x="0" y="18"/>
                  </a:lnTo>
                  <a:lnTo>
                    <a:pt x="3" y="22"/>
                  </a:lnTo>
                  <a:lnTo>
                    <a:pt x="9" y="25"/>
                  </a:lnTo>
                  <a:lnTo>
                    <a:pt x="14" y="25"/>
                  </a:lnTo>
                  <a:lnTo>
                    <a:pt x="21" y="25"/>
                  </a:lnTo>
                  <a:lnTo>
                    <a:pt x="27" y="20"/>
                  </a:lnTo>
                  <a:lnTo>
                    <a:pt x="32" y="18"/>
                  </a:lnTo>
                  <a:lnTo>
                    <a:pt x="34" y="11"/>
                  </a:lnTo>
                  <a:lnTo>
                    <a:pt x="34" y="7"/>
                  </a:lnTo>
                  <a:lnTo>
                    <a:pt x="32" y="2"/>
                  </a:lnTo>
                  <a:lnTo>
                    <a:pt x="27" y="0"/>
                  </a:lnTo>
                  <a:lnTo>
                    <a:pt x="21" y="0"/>
                  </a:lnTo>
                  <a:lnTo>
                    <a:pt x="14" y="0"/>
                  </a:lnTo>
                  <a:lnTo>
                    <a:pt x="7" y="2"/>
                  </a:lnTo>
                  <a:lnTo>
                    <a:pt x="3" y="7"/>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4" name="Freeform 1141">
              <a:extLst>
                <a:ext uri="{FF2B5EF4-FFF2-40B4-BE49-F238E27FC236}">
                  <a16:creationId xmlns:a16="http://schemas.microsoft.com/office/drawing/2014/main" xmlns="" id="{9921A6ED-2137-634F-8152-810270E9B4DD}"/>
                </a:ext>
              </a:extLst>
            </p:cNvPr>
            <p:cNvSpPr>
              <a:spLocks/>
            </p:cNvSpPr>
            <p:nvPr/>
          </p:nvSpPr>
          <p:spPr bwMode="auto">
            <a:xfrm>
              <a:off x="3001" y="3447"/>
              <a:ext cx="34" cy="25"/>
            </a:xfrm>
            <a:custGeom>
              <a:avLst/>
              <a:gdLst>
                <a:gd name="T0" fmla="*/ 0 w 34"/>
                <a:gd name="T1" fmla="*/ 13 h 25"/>
                <a:gd name="T2" fmla="*/ 0 w 34"/>
                <a:gd name="T3" fmla="*/ 13 h 25"/>
                <a:gd name="T4" fmla="*/ 0 w 34"/>
                <a:gd name="T5" fmla="*/ 18 h 25"/>
                <a:gd name="T6" fmla="*/ 3 w 34"/>
                <a:gd name="T7" fmla="*/ 22 h 25"/>
                <a:gd name="T8" fmla="*/ 9 w 34"/>
                <a:gd name="T9" fmla="*/ 25 h 25"/>
                <a:gd name="T10" fmla="*/ 14 w 34"/>
                <a:gd name="T11" fmla="*/ 25 h 25"/>
                <a:gd name="T12" fmla="*/ 14 w 34"/>
                <a:gd name="T13" fmla="*/ 25 h 25"/>
                <a:gd name="T14" fmla="*/ 21 w 34"/>
                <a:gd name="T15" fmla="*/ 25 h 25"/>
                <a:gd name="T16" fmla="*/ 27 w 34"/>
                <a:gd name="T17" fmla="*/ 20 h 25"/>
                <a:gd name="T18" fmla="*/ 32 w 34"/>
                <a:gd name="T19" fmla="*/ 18 h 25"/>
                <a:gd name="T20" fmla="*/ 34 w 34"/>
                <a:gd name="T21" fmla="*/ 11 h 25"/>
                <a:gd name="T22" fmla="*/ 34 w 34"/>
                <a:gd name="T23" fmla="*/ 11 h 25"/>
                <a:gd name="T24" fmla="*/ 34 w 34"/>
                <a:gd name="T25" fmla="*/ 7 h 25"/>
                <a:gd name="T26" fmla="*/ 32 w 34"/>
                <a:gd name="T27" fmla="*/ 2 h 25"/>
                <a:gd name="T28" fmla="*/ 27 w 34"/>
                <a:gd name="T29" fmla="*/ 0 h 25"/>
                <a:gd name="T30" fmla="*/ 21 w 34"/>
                <a:gd name="T31" fmla="*/ 0 h 25"/>
                <a:gd name="T32" fmla="*/ 21 w 34"/>
                <a:gd name="T33" fmla="*/ 0 h 25"/>
                <a:gd name="T34" fmla="*/ 14 w 34"/>
                <a:gd name="T35" fmla="*/ 0 h 25"/>
                <a:gd name="T36" fmla="*/ 7 w 34"/>
                <a:gd name="T37" fmla="*/ 2 h 25"/>
                <a:gd name="T38" fmla="*/ 3 w 34"/>
                <a:gd name="T39" fmla="*/ 7 h 25"/>
                <a:gd name="T40" fmla="*/ 0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3"/>
                  </a:moveTo>
                  <a:lnTo>
                    <a:pt x="0" y="13"/>
                  </a:lnTo>
                  <a:lnTo>
                    <a:pt x="0" y="18"/>
                  </a:lnTo>
                  <a:lnTo>
                    <a:pt x="3" y="22"/>
                  </a:lnTo>
                  <a:lnTo>
                    <a:pt x="9" y="25"/>
                  </a:lnTo>
                  <a:lnTo>
                    <a:pt x="14" y="25"/>
                  </a:lnTo>
                  <a:lnTo>
                    <a:pt x="21" y="25"/>
                  </a:lnTo>
                  <a:lnTo>
                    <a:pt x="27" y="20"/>
                  </a:lnTo>
                  <a:lnTo>
                    <a:pt x="32" y="18"/>
                  </a:lnTo>
                  <a:lnTo>
                    <a:pt x="34" y="11"/>
                  </a:lnTo>
                  <a:lnTo>
                    <a:pt x="34" y="7"/>
                  </a:lnTo>
                  <a:lnTo>
                    <a:pt x="32" y="2"/>
                  </a:lnTo>
                  <a:lnTo>
                    <a:pt x="27" y="0"/>
                  </a:lnTo>
                  <a:lnTo>
                    <a:pt x="21" y="0"/>
                  </a:lnTo>
                  <a:lnTo>
                    <a:pt x="14" y="0"/>
                  </a:lnTo>
                  <a:lnTo>
                    <a:pt x="7" y="2"/>
                  </a:lnTo>
                  <a:lnTo>
                    <a:pt x="3" y="7"/>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5" name="Freeform 1142">
              <a:extLst>
                <a:ext uri="{FF2B5EF4-FFF2-40B4-BE49-F238E27FC236}">
                  <a16:creationId xmlns:a16="http://schemas.microsoft.com/office/drawing/2014/main" xmlns="" id="{DA9A5F26-6C05-9242-A473-C162E4348889}"/>
                </a:ext>
              </a:extLst>
            </p:cNvPr>
            <p:cNvSpPr>
              <a:spLocks/>
            </p:cNvSpPr>
            <p:nvPr/>
          </p:nvSpPr>
          <p:spPr bwMode="auto">
            <a:xfrm>
              <a:off x="2968" y="3447"/>
              <a:ext cx="33" cy="27"/>
            </a:xfrm>
            <a:custGeom>
              <a:avLst/>
              <a:gdLst>
                <a:gd name="T0" fmla="*/ 0 w 33"/>
                <a:gd name="T1" fmla="*/ 13 h 27"/>
                <a:gd name="T2" fmla="*/ 0 w 33"/>
                <a:gd name="T3" fmla="*/ 13 h 27"/>
                <a:gd name="T4" fmla="*/ 0 w 33"/>
                <a:gd name="T5" fmla="*/ 18 h 27"/>
                <a:gd name="T6" fmla="*/ 2 w 33"/>
                <a:gd name="T7" fmla="*/ 22 h 27"/>
                <a:gd name="T8" fmla="*/ 6 w 33"/>
                <a:gd name="T9" fmla="*/ 25 h 27"/>
                <a:gd name="T10" fmla="*/ 13 w 33"/>
                <a:gd name="T11" fmla="*/ 27 h 27"/>
                <a:gd name="T12" fmla="*/ 13 w 33"/>
                <a:gd name="T13" fmla="*/ 27 h 27"/>
                <a:gd name="T14" fmla="*/ 20 w 33"/>
                <a:gd name="T15" fmla="*/ 25 h 27"/>
                <a:gd name="T16" fmla="*/ 27 w 33"/>
                <a:gd name="T17" fmla="*/ 22 h 27"/>
                <a:gd name="T18" fmla="*/ 31 w 33"/>
                <a:gd name="T19" fmla="*/ 18 h 27"/>
                <a:gd name="T20" fmla="*/ 33 w 33"/>
                <a:gd name="T21" fmla="*/ 13 h 27"/>
                <a:gd name="T22" fmla="*/ 33 w 33"/>
                <a:gd name="T23" fmla="*/ 13 h 27"/>
                <a:gd name="T24" fmla="*/ 33 w 33"/>
                <a:gd name="T25" fmla="*/ 7 h 27"/>
                <a:gd name="T26" fmla="*/ 31 w 33"/>
                <a:gd name="T27" fmla="*/ 4 h 27"/>
                <a:gd name="T28" fmla="*/ 27 w 33"/>
                <a:gd name="T29" fmla="*/ 0 h 27"/>
                <a:gd name="T30" fmla="*/ 20 w 33"/>
                <a:gd name="T31" fmla="*/ 0 h 27"/>
                <a:gd name="T32" fmla="*/ 20 w 33"/>
                <a:gd name="T33" fmla="*/ 0 h 27"/>
                <a:gd name="T34" fmla="*/ 13 w 33"/>
                <a:gd name="T35" fmla="*/ 0 h 27"/>
                <a:gd name="T36" fmla="*/ 6 w 33"/>
                <a:gd name="T37" fmla="*/ 4 h 27"/>
                <a:gd name="T38" fmla="*/ 2 w 33"/>
                <a:gd name="T39" fmla="*/ 9 h 27"/>
                <a:gd name="T40" fmla="*/ 0 w 33"/>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3"/>
                  </a:moveTo>
                  <a:lnTo>
                    <a:pt x="0" y="13"/>
                  </a:lnTo>
                  <a:lnTo>
                    <a:pt x="0" y="18"/>
                  </a:lnTo>
                  <a:lnTo>
                    <a:pt x="2" y="22"/>
                  </a:lnTo>
                  <a:lnTo>
                    <a:pt x="6" y="25"/>
                  </a:lnTo>
                  <a:lnTo>
                    <a:pt x="13" y="27"/>
                  </a:lnTo>
                  <a:lnTo>
                    <a:pt x="20" y="25"/>
                  </a:lnTo>
                  <a:lnTo>
                    <a:pt x="27" y="22"/>
                  </a:lnTo>
                  <a:lnTo>
                    <a:pt x="31" y="18"/>
                  </a:lnTo>
                  <a:lnTo>
                    <a:pt x="33" y="13"/>
                  </a:lnTo>
                  <a:lnTo>
                    <a:pt x="33" y="7"/>
                  </a:lnTo>
                  <a:lnTo>
                    <a:pt x="31" y="4"/>
                  </a:lnTo>
                  <a:lnTo>
                    <a:pt x="27" y="0"/>
                  </a:lnTo>
                  <a:lnTo>
                    <a:pt x="20" y="0"/>
                  </a:lnTo>
                  <a:lnTo>
                    <a:pt x="13" y="0"/>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6" name="Freeform 1143">
              <a:extLst>
                <a:ext uri="{FF2B5EF4-FFF2-40B4-BE49-F238E27FC236}">
                  <a16:creationId xmlns:a16="http://schemas.microsoft.com/office/drawing/2014/main" xmlns="" id="{80509A7C-0CEB-9E45-A32D-73F4A69EFC7E}"/>
                </a:ext>
              </a:extLst>
            </p:cNvPr>
            <p:cNvSpPr>
              <a:spLocks/>
            </p:cNvSpPr>
            <p:nvPr/>
          </p:nvSpPr>
          <p:spPr bwMode="auto">
            <a:xfrm>
              <a:off x="2968" y="3447"/>
              <a:ext cx="33" cy="27"/>
            </a:xfrm>
            <a:custGeom>
              <a:avLst/>
              <a:gdLst>
                <a:gd name="T0" fmla="*/ 0 w 33"/>
                <a:gd name="T1" fmla="*/ 13 h 27"/>
                <a:gd name="T2" fmla="*/ 0 w 33"/>
                <a:gd name="T3" fmla="*/ 13 h 27"/>
                <a:gd name="T4" fmla="*/ 0 w 33"/>
                <a:gd name="T5" fmla="*/ 18 h 27"/>
                <a:gd name="T6" fmla="*/ 2 w 33"/>
                <a:gd name="T7" fmla="*/ 22 h 27"/>
                <a:gd name="T8" fmla="*/ 6 w 33"/>
                <a:gd name="T9" fmla="*/ 25 h 27"/>
                <a:gd name="T10" fmla="*/ 13 w 33"/>
                <a:gd name="T11" fmla="*/ 27 h 27"/>
                <a:gd name="T12" fmla="*/ 13 w 33"/>
                <a:gd name="T13" fmla="*/ 27 h 27"/>
                <a:gd name="T14" fmla="*/ 20 w 33"/>
                <a:gd name="T15" fmla="*/ 25 h 27"/>
                <a:gd name="T16" fmla="*/ 27 w 33"/>
                <a:gd name="T17" fmla="*/ 22 h 27"/>
                <a:gd name="T18" fmla="*/ 31 w 33"/>
                <a:gd name="T19" fmla="*/ 18 h 27"/>
                <a:gd name="T20" fmla="*/ 33 w 33"/>
                <a:gd name="T21" fmla="*/ 13 h 27"/>
                <a:gd name="T22" fmla="*/ 33 w 33"/>
                <a:gd name="T23" fmla="*/ 13 h 27"/>
                <a:gd name="T24" fmla="*/ 33 w 33"/>
                <a:gd name="T25" fmla="*/ 7 h 27"/>
                <a:gd name="T26" fmla="*/ 31 w 33"/>
                <a:gd name="T27" fmla="*/ 4 h 27"/>
                <a:gd name="T28" fmla="*/ 27 w 33"/>
                <a:gd name="T29" fmla="*/ 0 h 27"/>
                <a:gd name="T30" fmla="*/ 20 w 33"/>
                <a:gd name="T31" fmla="*/ 0 h 27"/>
                <a:gd name="T32" fmla="*/ 20 w 33"/>
                <a:gd name="T33" fmla="*/ 0 h 27"/>
                <a:gd name="T34" fmla="*/ 13 w 33"/>
                <a:gd name="T35" fmla="*/ 0 h 27"/>
                <a:gd name="T36" fmla="*/ 6 w 33"/>
                <a:gd name="T37" fmla="*/ 4 h 27"/>
                <a:gd name="T38" fmla="*/ 2 w 33"/>
                <a:gd name="T39" fmla="*/ 9 h 27"/>
                <a:gd name="T40" fmla="*/ 0 w 33"/>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3"/>
                  </a:moveTo>
                  <a:lnTo>
                    <a:pt x="0" y="13"/>
                  </a:lnTo>
                  <a:lnTo>
                    <a:pt x="0" y="18"/>
                  </a:lnTo>
                  <a:lnTo>
                    <a:pt x="2" y="22"/>
                  </a:lnTo>
                  <a:lnTo>
                    <a:pt x="6" y="25"/>
                  </a:lnTo>
                  <a:lnTo>
                    <a:pt x="13" y="27"/>
                  </a:lnTo>
                  <a:lnTo>
                    <a:pt x="20" y="25"/>
                  </a:lnTo>
                  <a:lnTo>
                    <a:pt x="27" y="22"/>
                  </a:lnTo>
                  <a:lnTo>
                    <a:pt x="31" y="18"/>
                  </a:lnTo>
                  <a:lnTo>
                    <a:pt x="33" y="13"/>
                  </a:lnTo>
                  <a:lnTo>
                    <a:pt x="33" y="7"/>
                  </a:lnTo>
                  <a:lnTo>
                    <a:pt x="31" y="4"/>
                  </a:lnTo>
                  <a:lnTo>
                    <a:pt x="27" y="0"/>
                  </a:lnTo>
                  <a:lnTo>
                    <a:pt x="20" y="0"/>
                  </a:lnTo>
                  <a:lnTo>
                    <a:pt x="13" y="0"/>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7" name="Freeform 1144">
              <a:extLst>
                <a:ext uri="{FF2B5EF4-FFF2-40B4-BE49-F238E27FC236}">
                  <a16:creationId xmlns:a16="http://schemas.microsoft.com/office/drawing/2014/main" xmlns="" id="{0AF651FA-18B0-2A46-9C39-1FB528DEA277}"/>
                </a:ext>
              </a:extLst>
            </p:cNvPr>
            <p:cNvSpPr>
              <a:spLocks/>
            </p:cNvSpPr>
            <p:nvPr/>
          </p:nvSpPr>
          <p:spPr bwMode="auto">
            <a:xfrm>
              <a:off x="2934" y="3447"/>
              <a:ext cx="34" cy="27"/>
            </a:xfrm>
            <a:custGeom>
              <a:avLst/>
              <a:gdLst>
                <a:gd name="T0" fmla="*/ 0 w 34"/>
                <a:gd name="T1" fmla="*/ 13 h 27"/>
                <a:gd name="T2" fmla="*/ 0 w 34"/>
                <a:gd name="T3" fmla="*/ 13 h 27"/>
                <a:gd name="T4" fmla="*/ 0 w 34"/>
                <a:gd name="T5" fmla="*/ 18 h 27"/>
                <a:gd name="T6" fmla="*/ 2 w 34"/>
                <a:gd name="T7" fmla="*/ 22 h 27"/>
                <a:gd name="T8" fmla="*/ 7 w 34"/>
                <a:gd name="T9" fmla="*/ 25 h 27"/>
                <a:gd name="T10" fmla="*/ 13 w 34"/>
                <a:gd name="T11" fmla="*/ 27 h 27"/>
                <a:gd name="T12" fmla="*/ 13 w 34"/>
                <a:gd name="T13" fmla="*/ 27 h 27"/>
                <a:gd name="T14" fmla="*/ 20 w 34"/>
                <a:gd name="T15" fmla="*/ 25 h 27"/>
                <a:gd name="T16" fmla="*/ 27 w 34"/>
                <a:gd name="T17" fmla="*/ 22 h 27"/>
                <a:gd name="T18" fmla="*/ 31 w 34"/>
                <a:gd name="T19" fmla="*/ 18 h 27"/>
                <a:gd name="T20" fmla="*/ 34 w 34"/>
                <a:gd name="T21" fmla="*/ 13 h 27"/>
                <a:gd name="T22" fmla="*/ 34 w 34"/>
                <a:gd name="T23" fmla="*/ 13 h 27"/>
                <a:gd name="T24" fmla="*/ 34 w 34"/>
                <a:gd name="T25" fmla="*/ 9 h 27"/>
                <a:gd name="T26" fmla="*/ 31 w 34"/>
                <a:gd name="T27" fmla="*/ 4 h 27"/>
                <a:gd name="T28" fmla="*/ 27 w 34"/>
                <a:gd name="T29" fmla="*/ 2 h 27"/>
                <a:gd name="T30" fmla="*/ 20 w 34"/>
                <a:gd name="T31" fmla="*/ 0 h 27"/>
                <a:gd name="T32" fmla="*/ 20 w 34"/>
                <a:gd name="T33" fmla="*/ 0 h 27"/>
                <a:gd name="T34" fmla="*/ 13 w 34"/>
                <a:gd name="T35" fmla="*/ 2 h 27"/>
                <a:gd name="T36" fmla="*/ 9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2" y="22"/>
                  </a:lnTo>
                  <a:lnTo>
                    <a:pt x="7" y="25"/>
                  </a:lnTo>
                  <a:lnTo>
                    <a:pt x="13" y="27"/>
                  </a:lnTo>
                  <a:lnTo>
                    <a:pt x="20" y="25"/>
                  </a:lnTo>
                  <a:lnTo>
                    <a:pt x="27" y="22"/>
                  </a:lnTo>
                  <a:lnTo>
                    <a:pt x="31" y="18"/>
                  </a:lnTo>
                  <a:lnTo>
                    <a:pt x="34" y="13"/>
                  </a:lnTo>
                  <a:lnTo>
                    <a:pt x="34" y="9"/>
                  </a:lnTo>
                  <a:lnTo>
                    <a:pt x="31" y="4"/>
                  </a:lnTo>
                  <a:lnTo>
                    <a:pt x="27" y="2"/>
                  </a:lnTo>
                  <a:lnTo>
                    <a:pt x="20" y="0"/>
                  </a:lnTo>
                  <a:lnTo>
                    <a:pt x="13" y="2"/>
                  </a:lnTo>
                  <a:lnTo>
                    <a:pt x="9"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8" name="Freeform 1145">
              <a:extLst>
                <a:ext uri="{FF2B5EF4-FFF2-40B4-BE49-F238E27FC236}">
                  <a16:creationId xmlns:a16="http://schemas.microsoft.com/office/drawing/2014/main" xmlns="" id="{CB0EEF15-1279-E841-86A4-FF2667AD59A2}"/>
                </a:ext>
              </a:extLst>
            </p:cNvPr>
            <p:cNvSpPr>
              <a:spLocks/>
            </p:cNvSpPr>
            <p:nvPr/>
          </p:nvSpPr>
          <p:spPr bwMode="auto">
            <a:xfrm>
              <a:off x="2934" y="3447"/>
              <a:ext cx="34" cy="27"/>
            </a:xfrm>
            <a:custGeom>
              <a:avLst/>
              <a:gdLst>
                <a:gd name="T0" fmla="*/ 0 w 34"/>
                <a:gd name="T1" fmla="*/ 13 h 27"/>
                <a:gd name="T2" fmla="*/ 0 w 34"/>
                <a:gd name="T3" fmla="*/ 13 h 27"/>
                <a:gd name="T4" fmla="*/ 0 w 34"/>
                <a:gd name="T5" fmla="*/ 18 h 27"/>
                <a:gd name="T6" fmla="*/ 2 w 34"/>
                <a:gd name="T7" fmla="*/ 22 h 27"/>
                <a:gd name="T8" fmla="*/ 7 w 34"/>
                <a:gd name="T9" fmla="*/ 25 h 27"/>
                <a:gd name="T10" fmla="*/ 13 w 34"/>
                <a:gd name="T11" fmla="*/ 27 h 27"/>
                <a:gd name="T12" fmla="*/ 13 w 34"/>
                <a:gd name="T13" fmla="*/ 27 h 27"/>
                <a:gd name="T14" fmla="*/ 20 w 34"/>
                <a:gd name="T15" fmla="*/ 25 h 27"/>
                <a:gd name="T16" fmla="*/ 27 w 34"/>
                <a:gd name="T17" fmla="*/ 22 h 27"/>
                <a:gd name="T18" fmla="*/ 31 w 34"/>
                <a:gd name="T19" fmla="*/ 18 h 27"/>
                <a:gd name="T20" fmla="*/ 34 w 34"/>
                <a:gd name="T21" fmla="*/ 13 h 27"/>
                <a:gd name="T22" fmla="*/ 34 w 34"/>
                <a:gd name="T23" fmla="*/ 13 h 27"/>
                <a:gd name="T24" fmla="*/ 34 w 34"/>
                <a:gd name="T25" fmla="*/ 9 h 27"/>
                <a:gd name="T26" fmla="*/ 31 w 34"/>
                <a:gd name="T27" fmla="*/ 4 h 27"/>
                <a:gd name="T28" fmla="*/ 27 w 34"/>
                <a:gd name="T29" fmla="*/ 2 h 27"/>
                <a:gd name="T30" fmla="*/ 20 w 34"/>
                <a:gd name="T31" fmla="*/ 0 h 27"/>
                <a:gd name="T32" fmla="*/ 20 w 34"/>
                <a:gd name="T33" fmla="*/ 0 h 27"/>
                <a:gd name="T34" fmla="*/ 13 w 34"/>
                <a:gd name="T35" fmla="*/ 2 h 27"/>
                <a:gd name="T36" fmla="*/ 9 w 34"/>
                <a:gd name="T37" fmla="*/ 4 h 27"/>
                <a:gd name="T38" fmla="*/ 2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18"/>
                  </a:lnTo>
                  <a:lnTo>
                    <a:pt x="2" y="22"/>
                  </a:lnTo>
                  <a:lnTo>
                    <a:pt x="7" y="25"/>
                  </a:lnTo>
                  <a:lnTo>
                    <a:pt x="13" y="27"/>
                  </a:lnTo>
                  <a:lnTo>
                    <a:pt x="20" y="25"/>
                  </a:lnTo>
                  <a:lnTo>
                    <a:pt x="27" y="22"/>
                  </a:lnTo>
                  <a:lnTo>
                    <a:pt x="31" y="18"/>
                  </a:lnTo>
                  <a:lnTo>
                    <a:pt x="34" y="13"/>
                  </a:lnTo>
                  <a:lnTo>
                    <a:pt x="34" y="9"/>
                  </a:lnTo>
                  <a:lnTo>
                    <a:pt x="31" y="4"/>
                  </a:lnTo>
                  <a:lnTo>
                    <a:pt x="27" y="2"/>
                  </a:lnTo>
                  <a:lnTo>
                    <a:pt x="20" y="0"/>
                  </a:lnTo>
                  <a:lnTo>
                    <a:pt x="13" y="2"/>
                  </a:lnTo>
                  <a:lnTo>
                    <a:pt x="9"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29" name="Freeform 1146">
              <a:extLst>
                <a:ext uri="{FF2B5EF4-FFF2-40B4-BE49-F238E27FC236}">
                  <a16:creationId xmlns:a16="http://schemas.microsoft.com/office/drawing/2014/main" xmlns="" id="{BF5ECC7D-836A-F64A-A5DC-B65E372EC179}"/>
                </a:ext>
              </a:extLst>
            </p:cNvPr>
            <p:cNvSpPr>
              <a:spLocks/>
            </p:cNvSpPr>
            <p:nvPr/>
          </p:nvSpPr>
          <p:spPr bwMode="auto">
            <a:xfrm>
              <a:off x="2900" y="3447"/>
              <a:ext cx="34" cy="27"/>
            </a:xfrm>
            <a:custGeom>
              <a:avLst/>
              <a:gdLst>
                <a:gd name="T0" fmla="*/ 0 w 34"/>
                <a:gd name="T1" fmla="*/ 13 h 27"/>
                <a:gd name="T2" fmla="*/ 0 w 34"/>
                <a:gd name="T3" fmla="*/ 13 h 27"/>
                <a:gd name="T4" fmla="*/ 0 w 34"/>
                <a:gd name="T5" fmla="*/ 20 h 27"/>
                <a:gd name="T6" fmla="*/ 2 w 34"/>
                <a:gd name="T7" fmla="*/ 22 h 27"/>
                <a:gd name="T8" fmla="*/ 7 w 34"/>
                <a:gd name="T9" fmla="*/ 27 h 27"/>
                <a:gd name="T10" fmla="*/ 14 w 34"/>
                <a:gd name="T11" fmla="*/ 27 h 27"/>
                <a:gd name="T12" fmla="*/ 14 w 34"/>
                <a:gd name="T13" fmla="*/ 27 h 27"/>
                <a:gd name="T14" fmla="*/ 20 w 34"/>
                <a:gd name="T15" fmla="*/ 27 h 27"/>
                <a:gd name="T16" fmla="*/ 27 w 34"/>
                <a:gd name="T17" fmla="*/ 22 h 27"/>
                <a:gd name="T18" fmla="*/ 32 w 34"/>
                <a:gd name="T19" fmla="*/ 18 h 27"/>
                <a:gd name="T20" fmla="*/ 34 w 34"/>
                <a:gd name="T21" fmla="*/ 13 h 27"/>
                <a:gd name="T22" fmla="*/ 34 w 34"/>
                <a:gd name="T23" fmla="*/ 13 h 27"/>
                <a:gd name="T24" fmla="*/ 34 w 34"/>
                <a:gd name="T25" fmla="*/ 9 h 27"/>
                <a:gd name="T26" fmla="*/ 32 w 34"/>
                <a:gd name="T27" fmla="*/ 4 h 27"/>
                <a:gd name="T28" fmla="*/ 27 w 34"/>
                <a:gd name="T29" fmla="*/ 2 h 27"/>
                <a:gd name="T30" fmla="*/ 20 w 34"/>
                <a:gd name="T31" fmla="*/ 0 h 27"/>
                <a:gd name="T32" fmla="*/ 20 w 34"/>
                <a:gd name="T33" fmla="*/ 0 h 27"/>
                <a:gd name="T34" fmla="*/ 14 w 34"/>
                <a:gd name="T35" fmla="*/ 2 h 27"/>
                <a:gd name="T36" fmla="*/ 9 w 34"/>
                <a:gd name="T37" fmla="*/ 4 h 27"/>
                <a:gd name="T38" fmla="*/ 5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20"/>
                  </a:lnTo>
                  <a:lnTo>
                    <a:pt x="2" y="22"/>
                  </a:lnTo>
                  <a:lnTo>
                    <a:pt x="7" y="27"/>
                  </a:lnTo>
                  <a:lnTo>
                    <a:pt x="14" y="27"/>
                  </a:lnTo>
                  <a:lnTo>
                    <a:pt x="20" y="27"/>
                  </a:lnTo>
                  <a:lnTo>
                    <a:pt x="27" y="22"/>
                  </a:lnTo>
                  <a:lnTo>
                    <a:pt x="32" y="18"/>
                  </a:lnTo>
                  <a:lnTo>
                    <a:pt x="34" y="13"/>
                  </a:lnTo>
                  <a:lnTo>
                    <a:pt x="34" y="9"/>
                  </a:lnTo>
                  <a:lnTo>
                    <a:pt x="32" y="4"/>
                  </a:lnTo>
                  <a:lnTo>
                    <a:pt x="27" y="2"/>
                  </a:lnTo>
                  <a:lnTo>
                    <a:pt x="20" y="0"/>
                  </a:lnTo>
                  <a:lnTo>
                    <a:pt x="14" y="2"/>
                  </a:lnTo>
                  <a:lnTo>
                    <a:pt x="9" y="4"/>
                  </a:lnTo>
                  <a:lnTo>
                    <a:pt x="5"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0" name="Freeform 1147">
              <a:extLst>
                <a:ext uri="{FF2B5EF4-FFF2-40B4-BE49-F238E27FC236}">
                  <a16:creationId xmlns:a16="http://schemas.microsoft.com/office/drawing/2014/main" xmlns="" id="{B5CEB922-44E4-D64E-98FB-9A34D243445E}"/>
                </a:ext>
              </a:extLst>
            </p:cNvPr>
            <p:cNvSpPr>
              <a:spLocks/>
            </p:cNvSpPr>
            <p:nvPr/>
          </p:nvSpPr>
          <p:spPr bwMode="auto">
            <a:xfrm>
              <a:off x="2900" y="3447"/>
              <a:ext cx="34" cy="27"/>
            </a:xfrm>
            <a:custGeom>
              <a:avLst/>
              <a:gdLst>
                <a:gd name="T0" fmla="*/ 0 w 34"/>
                <a:gd name="T1" fmla="*/ 13 h 27"/>
                <a:gd name="T2" fmla="*/ 0 w 34"/>
                <a:gd name="T3" fmla="*/ 13 h 27"/>
                <a:gd name="T4" fmla="*/ 0 w 34"/>
                <a:gd name="T5" fmla="*/ 20 h 27"/>
                <a:gd name="T6" fmla="*/ 2 w 34"/>
                <a:gd name="T7" fmla="*/ 22 h 27"/>
                <a:gd name="T8" fmla="*/ 7 w 34"/>
                <a:gd name="T9" fmla="*/ 27 h 27"/>
                <a:gd name="T10" fmla="*/ 14 w 34"/>
                <a:gd name="T11" fmla="*/ 27 h 27"/>
                <a:gd name="T12" fmla="*/ 14 w 34"/>
                <a:gd name="T13" fmla="*/ 27 h 27"/>
                <a:gd name="T14" fmla="*/ 20 w 34"/>
                <a:gd name="T15" fmla="*/ 27 h 27"/>
                <a:gd name="T16" fmla="*/ 27 w 34"/>
                <a:gd name="T17" fmla="*/ 22 h 27"/>
                <a:gd name="T18" fmla="*/ 32 w 34"/>
                <a:gd name="T19" fmla="*/ 18 h 27"/>
                <a:gd name="T20" fmla="*/ 34 w 34"/>
                <a:gd name="T21" fmla="*/ 13 h 27"/>
                <a:gd name="T22" fmla="*/ 34 w 34"/>
                <a:gd name="T23" fmla="*/ 13 h 27"/>
                <a:gd name="T24" fmla="*/ 34 w 34"/>
                <a:gd name="T25" fmla="*/ 9 h 27"/>
                <a:gd name="T26" fmla="*/ 32 w 34"/>
                <a:gd name="T27" fmla="*/ 4 h 27"/>
                <a:gd name="T28" fmla="*/ 27 w 34"/>
                <a:gd name="T29" fmla="*/ 2 h 27"/>
                <a:gd name="T30" fmla="*/ 20 w 34"/>
                <a:gd name="T31" fmla="*/ 0 h 27"/>
                <a:gd name="T32" fmla="*/ 20 w 34"/>
                <a:gd name="T33" fmla="*/ 0 h 27"/>
                <a:gd name="T34" fmla="*/ 14 w 34"/>
                <a:gd name="T35" fmla="*/ 2 h 27"/>
                <a:gd name="T36" fmla="*/ 9 w 34"/>
                <a:gd name="T37" fmla="*/ 4 h 27"/>
                <a:gd name="T38" fmla="*/ 5 w 34"/>
                <a:gd name="T39" fmla="*/ 9 h 27"/>
                <a:gd name="T40" fmla="*/ 0 w 3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3"/>
                  </a:moveTo>
                  <a:lnTo>
                    <a:pt x="0" y="13"/>
                  </a:lnTo>
                  <a:lnTo>
                    <a:pt x="0" y="20"/>
                  </a:lnTo>
                  <a:lnTo>
                    <a:pt x="2" y="22"/>
                  </a:lnTo>
                  <a:lnTo>
                    <a:pt x="7" y="27"/>
                  </a:lnTo>
                  <a:lnTo>
                    <a:pt x="14" y="27"/>
                  </a:lnTo>
                  <a:lnTo>
                    <a:pt x="20" y="27"/>
                  </a:lnTo>
                  <a:lnTo>
                    <a:pt x="27" y="22"/>
                  </a:lnTo>
                  <a:lnTo>
                    <a:pt x="32" y="18"/>
                  </a:lnTo>
                  <a:lnTo>
                    <a:pt x="34" y="13"/>
                  </a:lnTo>
                  <a:lnTo>
                    <a:pt x="34" y="9"/>
                  </a:lnTo>
                  <a:lnTo>
                    <a:pt x="32" y="4"/>
                  </a:lnTo>
                  <a:lnTo>
                    <a:pt x="27" y="2"/>
                  </a:lnTo>
                  <a:lnTo>
                    <a:pt x="20" y="0"/>
                  </a:lnTo>
                  <a:lnTo>
                    <a:pt x="14" y="2"/>
                  </a:lnTo>
                  <a:lnTo>
                    <a:pt x="9" y="4"/>
                  </a:lnTo>
                  <a:lnTo>
                    <a:pt x="5"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1" name="Freeform 1148">
              <a:extLst>
                <a:ext uri="{FF2B5EF4-FFF2-40B4-BE49-F238E27FC236}">
                  <a16:creationId xmlns:a16="http://schemas.microsoft.com/office/drawing/2014/main" xmlns="" id="{C7CDED4A-07AF-DE4E-93B5-A59CB277EF44}"/>
                </a:ext>
              </a:extLst>
            </p:cNvPr>
            <p:cNvSpPr>
              <a:spLocks/>
            </p:cNvSpPr>
            <p:nvPr/>
          </p:nvSpPr>
          <p:spPr bwMode="auto">
            <a:xfrm>
              <a:off x="2866" y="3449"/>
              <a:ext cx="34" cy="25"/>
            </a:xfrm>
            <a:custGeom>
              <a:avLst/>
              <a:gdLst>
                <a:gd name="T0" fmla="*/ 0 w 34"/>
                <a:gd name="T1" fmla="*/ 14 h 25"/>
                <a:gd name="T2" fmla="*/ 0 w 34"/>
                <a:gd name="T3" fmla="*/ 14 h 25"/>
                <a:gd name="T4" fmla="*/ 0 w 34"/>
                <a:gd name="T5" fmla="*/ 18 h 25"/>
                <a:gd name="T6" fmla="*/ 3 w 34"/>
                <a:gd name="T7" fmla="*/ 23 h 25"/>
                <a:gd name="T8" fmla="*/ 7 w 34"/>
                <a:gd name="T9" fmla="*/ 25 h 25"/>
                <a:gd name="T10" fmla="*/ 14 w 34"/>
                <a:gd name="T11" fmla="*/ 25 h 25"/>
                <a:gd name="T12" fmla="*/ 14 w 34"/>
                <a:gd name="T13" fmla="*/ 25 h 25"/>
                <a:gd name="T14" fmla="*/ 21 w 34"/>
                <a:gd name="T15" fmla="*/ 25 h 25"/>
                <a:gd name="T16" fmla="*/ 25 w 34"/>
                <a:gd name="T17" fmla="*/ 20 h 25"/>
                <a:gd name="T18" fmla="*/ 32 w 34"/>
                <a:gd name="T19" fmla="*/ 18 h 25"/>
                <a:gd name="T20" fmla="*/ 34 w 34"/>
                <a:gd name="T21" fmla="*/ 11 h 25"/>
                <a:gd name="T22" fmla="*/ 34 w 34"/>
                <a:gd name="T23" fmla="*/ 11 h 25"/>
                <a:gd name="T24" fmla="*/ 34 w 34"/>
                <a:gd name="T25" fmla="*/ 7 h 25"/>
                <a:gd name="T26" fmla="*/ 32 w 34"/>
                <a:gd name="T27" fmla="*/ 2 h 25"/>
                <a:gd name="T28" fmla="*/ 27 w 34"/>
                <a:gd name="T29" fmla="*/ 0 h 25"/>
                <a:gd name="T30" fmla="*/ 23 w 34"/>
                <a:gd name="T31" fmla="*/ 0 h 25"/>
                <a:gd name="T32" fmla="*/ 23 w 34"/>
                <a:gd name="T33" fmla="*/ 0 h 25"/>
                <a:gd name="T34" fmla="*/ 16 w 34"/>
                <a:gd name="T35" fmla="*/ 0 h 25"/>
                <a:gd name="T36" fmla="*/ 9 w 34"/>
                <a:gd name="T37" fmla="*/ 2 h 25"/>
                <a:gd name="T38" fmla="*/ 5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3" y="23"/>
                  </a:lnTo>
                  <a:lnTo>
                    <a:pt x="7" y="25"/>
                  </a:lnTo>
                  <a:lnTo>
                    <a:pt x="14" y="25"/>
                  </a:lnTo>
                  <a:lnTo>
                    <a:pt x="21" y="25"/>
                  </a:lnTo>
                  <a:lnTo>
                    <a:pt x="25" y="20"/>
                  </a:lnTo>
                  <a:lnTo>
                    <a:pt x="32" y="18"/>
                  </a:lnTo>
                  <a:lnTo>
                    <a:pt x="34" y="11"/>
                  </a:lnTo>
                  <a:lnTo>
                    <a:pt x="34" y="7"/>
                  </a:lnTo>
                  <a:lnTo>
                    <a:pt x="32" y="2"/>
                  </a:lnTo>
                  <a:lnTo>
                    <a:pt x="27" y="0"/>
                  </a:lnTo>
                  <a:lnTo>
                    <a:pt x="23" y="0"/>
                  </a:lnTo>
                  <a:lnTo>
                    <a:pt x="16" y="0"/>
                  </a:lnTo>
                  <a:lnTo>
                    <a:pt x="9" y="2"/>
                  </a:lnTo>
                  <a:lnTo>
                    <a:pt x="5"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2" name="Freeform 1149">
              <a:extLst>
                <a:ext uri="{FF2B5EF4-FFF2-40B4-BE49-F238E27FC236}">
                  <a16:creationId xmlns:a16="http://schemas.microsoft.com/office/drawing/2014/main" xmlns="" id="{63784FB1-4413-CA48-9830-4E7CA62F06ED}"/>
                </a:ext>
              </a:extLst>
            </p:cNvPr>
            <p:cNvSpPr>
              <a:spLocks/>
            </p:cNvSpPr>
            <p:nvPr/>
          </p:nvSpPr>
          <p:spPr bwMode="auto">
            <a:xfrm>
              <a:off x="2866" y="3449"/>
              <a:ext cx="34" cy="25"/>
            </a:xfrm>
            <a:custGeom>
              <a:avLst/>
              <a:gdLst>
                <a:gd name="T0" fmla="*/ 0 w 34"/>
                <a:gd name="T1" fmla="*/ 14 h 25"/>
                <a:gd name="T2" fmla="*/ 0 w 34"/>
                <a:gd name="T3" fmla="*/ 14 h 25"/>
                <a:gd name="T4" fmla="*/ 0 w 34"/>
                <a:gd name="T5" fmla="*/ 18 h 25"/>
                <a:gd name="T6" fmla="*/ 3 w 34"/>
                <a:gd name="T7" fmla="*/ 23 h 25"/>
                <a:gd name="T8" fmla="*/ 7 w 34"/>
                <a:gd name="T9" fmla="*/ 25 h 25"/>
                <a:gd name="T10" fmla="*/ 14 w 34"/>
                <a:gd name="T11" fmla="*/ 25 h 25"/>
                <a:gd name="T12" fmla="*/ 14 w 34"/>
                <a:gd name="T13" fmla="*/ 25 h 25"/>
                <a:gd name="T14" fmla="*/ 21 w 34"/>
                <a:gd name="T15" fmla="*/ 25 h 25"/>
                <a:gd name="T16" fmla="*/ 25 w 34"/>
                <a:gd name="T17" fmla="*/ 20 h 25"/>
                <a:gd name="T18" fmla="*/ 32 w 34"/>
                <a:gd name="T19" fmla="*/ 18 h 25"/>
                <a:gd name="T20" fmla="*/ 34 w 34"/>
                <a:gd name="T21" fmla="*/ 11 h 25"/>
                <a:gd name="T22" fmla="*/ 34 w 34"/>
                <a:gd name="T23" fmla="*/ 11 h 25"/>
                <a:gd name="T24" fmla="*/ 34 w 34"/>
                <a:gd name="T25" fmla="*/ 7 h 25"/>
                <a:gd name="T26" fmla="*/ 32 w 34"/>
                <a:gd name="T27" fmla="*/ 2 h 25"/>
                <a:gd name="T28" fmla="*/ 27 w 34"/>
                <a:gd name="T29" fmla="*/ 0 h 25"/>
                <a:gd name="T30" fmla="*/ 23 w 34"/>
                <a:gd name="T31" fmla="*/ 0 h 25"/>
                <a:gd name="T32" fmla="*/ 23 w 34"/>
                <a:gd name="T33" fmla="*/ 0 h 25"/>
                <a:gd name="T34" fmla="*/ 16 w 34"/>
                <a:gd name="T35" fmla="*/ 0 h 25"/>
                <a:gd name="T36" fmla="*/ 9 w 34"/>
                <a:gd name="T37" fmla="*/ 2 h 25"/>
                <a:gd name="T38" fmla="*/ 5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3" y="23"/>
                  </a:lnTo>
                  <a:lnTo>
                    <a:pt x="7" y="25"/>
                  </a:lnTo>
                  <a:lnTo>
                    <a:pt x="14" y="25"/>
                  </a:lnTo>
                  <a:lnTo>
                    <a:pt x="21" y="25"/>
                  </a:lnTo>
                  <a:lnTo>
                    <a:pt x="25" y="20"/>
                  </a:lnTo>
                  <a:lnTo>
                    <a:pt x="32" y="18"/>
                  </a:lnTo>
                  <a:lnTo>
                    <a:pt x="34" y="11"/>
                  </a:lnTo>
                  <a:lnTo>
                    <a:pt x="34" y="7"/>
                  </a:lnTo>
                  <a:lnTo>
                    <a:pt x="32" y="2"/>
                  </a:lnTo>
                  <a:lnTo>
                    <a:pt x="27" y="0"/>
                  </a:lnTo>
                  <a:lnTo>
                    <a:pt x="23" y="0"/>
                  </a:lnTo>
                  <a:lnTo>
                    <a:pt x="16" y="0"/>
                  </a:lnTo>
                  <a:lnTo>
                    <a:pt x="9" y="2"/>
                  </a:lnTo>
                  <a:lnTo>
                    <a:pt x="5"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3" name="Freeform 1150">
              <a:extLst>
                <a:ext uri="{FF2B5EF4-FFF2-40B4-BE49-F238E27FC236}">
                  <a16:creationId xmlns:a16="http://schemas.microsoft.com/office/drawing/2014/main" xmlns="" id="{A41137A8-4841-B64D-932E-67B74AFEA849}"/>
                </a:ext>
              </a:extLst>
            </p:cNvPr>
            <p:cNvSpPr>
              <a:spLocks/>
            </p:cNvSpPr>
            <p:nvPr/>
          </p:nvSpPr>
          <p:spPr bwMode="auto">
            <a:xfrm>
              <a:off x="2833" y="3449"/>
              <a:ext cx="33" cy="27"/>
            </a:xfrm>
            <a:custGeom>
              <a:avLst/>
              <a:gdLst>
                <a:gd name="T0" fmla="*/ 0 w 33"/>
                <a:gd name="T1" fmla="*/ 14 h 27"/>
                <a:gd name="T2" fmla="*/ 0 w 33"/>
                <a:gd name="T3" fmla="*/ 14 h 27"/>
                <a:gd name="T4" fmla="*/ 0 w 33"/>
                <a:gd name="T5" fmla="*/ 18 h 27"/>
                <a:gd name="T6" fmla="*/ 0 w 33"/>
                <a:gd name="T7" fmla="*/ 23 h 27"/>
                <a:gd name="T8" fmla="*/ 4 w 33"/>
                <a:gd name="T9" fmla="*/ 25 h 27"/>
                <a:gd name="T10" fmla="*/ 11 w 33"/>
                <a:gd name="T11" fmla="*/ 27 h 27"/>
                <a:gd name="T12" fmla="*/ 11 w 33"/>
                <a:gd name="T13" fmla="*/ 27 h 27"/>
                <a:gd name="T14" fmla="*/ 18 w 33"/>
                <a:gd name="T15" fmla="*/ 25 h 27"/>
                <a:gd name="T16" fmla="*/ 24 w 33"/>
                <a:gd name="T17" fmla="*/ 23 h 27"/>
                <a:gd name="T18" fmla="*/ 31 w 33"/>
                <a:gd name="T19" fmla="*/ 18 h 27"/>
                <a:gd name="T20" fmla="*/ 33 w 33"/>
                <a:gd name="T21" fmla="*/ 14 h 27"/>
                <a:gd name="T22" fmla="*/ 33 w 33"/>
                <a:gd name="T23" fmla="*/ 14 h 27"/>
                <a:gd name="T24" fmla="*/ 33 w 33"/>
                <a:gd name="T25" fmla="*/ 7 h 27"/>
                <a:gd name="T26" fmla="*/ 31 w 33"/>
                <a:gd name="T27" fmla="*/ 5 h 27"/>
                <a:gd name="T28" fmla="*/ 29 w 33"/>
                <a:gd name="T29" fmla="*/ 0 h 27"/>
                <a:gd name="T30" fmla="*/ 22 w 33"/>
                <a:gd name="T31" fmla="*/ 0 h 27"/>
                <a:gd name="T32" fmla="*/ 22 w 33"/>
                <a:gd name="T33" fmla="*/ 0 h 27"/>
                <a:gd name="T34" fmla="*/ 15 w 33"/>
                <a:gd name="T35" fmla="*/ 0 h 27"/>
                <a:gd name="T36" fmla="*/ 9 w 33"/>
                <a:gd name="T37" fmla="*/ 5 h 27"/>
                <a:gd name="T38" fmla="*/ 2 w 33"/>
                <a:gd name="T39" fmla="*/ 9 h 27"/>
                <a:gd name="T40" fmla="*/ 0 w 3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4"/>
                  </a:moveTo>
                  <a:lnTo>
                    <a:pt x="0" y="14"/>
                  </a:lnTo>
                  <a:lnTo>
                    <a:pt x="0" y="18"/>
                  </a:lnTo>
                  <a:lnTo>
                    <a:pt x="0" y="23"/>
                  </a:lnTo>
                  <a:lnTo>
                    <a:pt x="4" y="25"/>
                  </a:lnTo>
                  <a:lnTo>
                    <a:pt x="11" y="27"/>
                  </a:lnTo>
                  <a:lnTo>
                    <a:pt x="18" y="25"/>
                  </a:lnTo>
                  <a:lnTo>
                    <a:pt x="24" y="23"/>
                  </a:lnTo>
                  <a:lnTo>
                    <a:pt x="31" y="18"/>
                  </a:lnTo>
                  <a:lnTo>
                    <a:pt x="33" y="14"/>
                  </a:lnTo>
                  <a:lnTo>
                    <a:pt x="33" y="7"/>
                  </a:lnTo>
                  <a:lnTo>
                    <a:pt x="31" y="5"/>
                  </a:lnTo>
                  <a:lnTo>
                    <a:pt x="29" y="0"/>
                  </a:lnTo>
                  <a:lnTo>
                    <a:pt x="22" y="0"/>
                  </a:lnTo>
                  <a:lnTo>
                    <a:pt x="15" y="0"/>
                  </a:lnTo>
                  <a:lnTo>
                    <a:pt x="9"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4" name="Freeform 1151">
              <a:extLst>
                <a:ext uri="{FF2B5EF4-FFF2-40B4-BE49-F238E27FC236}">
                  <a16:creationId xmlns:a16="http://schemas.microsoft.com/office/drawing/2014/main" xmlns="" id="{A928911A-FAF7-0346-B24D-4F67DEF7B0BC}"/>
                </a:ext>
              </a:extLst>
            </p:cNvPr>
            <p:cNvSpPr>
              <a:spLocks/>
            </p:cNvSpPr>
            <p:nvPr/>
          </p:nvSpPr>
          <p:spPr bwMode="auto">
            <a:xfrm>
              <a:off x="2833" y="3449"/>
              <a:ext cx="33" cy="27"/>
            </a:xfrm>
            <a:custGeom>
              <a:avLst/>
              <a:gdLst>
                <a:gd name="T0" fmla="*/ 0 w 33"/>
                <a:gd name="T1" fmla="*/ 14 h 27"/>
                <a:gd name="T2" fmla="*/ 0 w 33"/>
                <a:gd name="T3" fmla="*/ 14 h 27"/>
                <a:gd name="T4" fmla="*/ 0 w 33"/>
                <a:gd name="T5" fmla="*/ 18 h 27"/>
                <a:gd name="T6" fmla="*/ 0 w 33"/>
                <a:gd name="T7" fmla="*/ 23 h 27"/>
                <a:gd name="T8" fmla="*/ 4 w 33"/>
                <a:gd name="T9" fmla="*/ 25 h 27"/>
                <a:gd name="T10" fmla="*/ 11 w 33"/>
                <a:gd name="T11" fmla="*/ 27 h 27"/>
                <a:gd name="T12" fmla="*/ 11 w 33"/>
                <a:gd name="T13" fmla="*/ 27 h 27"/>
                <a:gd name="T14" fmla="*/ 18 w 33"/>
                <a:gd name="T15" fmla="*/ 25 h 27"/>
                <a:gd name="T16" fmla="*/ 24 w 33"/>
                <a:gd name="T17" fmla="*/ 23 h 27"/>
                <a:gd name="T18" fmla="*/ 31 w 33"/>
                <a:gd name="T19" fmla="*/ 18 h 27"/>
                <a:gd name="T20" fmla="*/ 33 w 33"/>
                <a:gd name="T21" fmla="*/ 14 h 27"/>
                <a:gd name="T22" fmla="*/ 33 w 33"/>
                <a:gd name="T23" fmla="*/ 14 h 27"/>
                <a:gd name="T24" fmla="*/ 33 w 33"/>
                <a:gd name="T25" fmla="*/ 7 h 27"/>
                <a:gd name="T26" fmla="*/ 31 w 33"/>
                <a:gd name="T27" fmla="*/ 5 h 27"/>
                <a:gd name="T28" fmla="*/ 29 w 33"/>
                <a:gd name="T29" fmla="*/ 0 h 27"/>
                <a:gd name="T30" fmla="*/ 22 w 33"/>
                <a:gd name="T31" fmla="*/ 0 h 27"/>
                <a:gd name="T32" fmla="*/ 22 w 33"/>
                <a:gd name="T33" fmla="*/ 0 h 27"/>
                <a:gd name="T34" fmla="*/ 15 w 33"/>
                <a:gd name="T35" fmla="*/ 0 h 27"/>
                <a:gd name="T36" fmla="*/ 9 w 33"/>
                <a:gd name="T37" fmla="*/ 5 h 27"/>
                <a:gd name="T38" fmla="*/ 2 w 33"/>
                <a:gd name="T39" fmla="*/ 9 h 27"/>
                <a:gd name="T40" fmla="*/ 0 w 3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4"/>
                  </a:moveTo>
                  <a:lnTo>
                    <a:pt x="0" y="14"/>
                  </a:lnTo>
                  <a:lnTo>
                    <a:pt x="0" y="18"/>
                  </a:lnTo>
                  <a:lnTo>
                    <a:pt x="0" y="23"/>
                  </a:lnTo>
                  <a:lnTo>
                    <a:pt x="4" y="25"/>
                  </a:lnTo>
                  <a:lnTo>
                    <a:pt x="11" y="27"/>
                  </a:lnTo>
                  <a:lnTo>
                    <a:pt x="18" y="25"/>
                  </a:lnTo>
                  <a:lnTo>
                    <a:pt x="24" y="23"/>
                  </a:lnTo>
                  <a:lnTo>
                    <a:pt x="31" y="18"/>
                  </a:lnTo>
                  <a:lnTo>
                    <a:pt x="33" y="14"/>
                  </a:lnTo>
                  <a:lnTo>
                    <a:pt x="33" y="7"/>
                  </a:lnTo>
                  <a:lnTo>
                    <a:pt x="31" y="5"/>
                  </a:lnTo>
                  <a:lnTo>
                    <a:pt x="29" y="0"/>
                  </a:lnTo>
                  <a:lnTo>
                    <a:pt x="22" y="0"/>
                  </a:lnTo>
                  <a:lnTo>
                    <a:pt x="15" y="0"/>
                  </a:lnTo>
                  <a:lnTo>
                    <a:pt x="9"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5" name="Freeform 1152">
              <a:extLst>
                <a:ext uri="{FF2B5EF4-FFF2-40B4-BE49-F238E27FC236}">
                  <a16:creationId xmlns:a16="http://schemas.microsoft.com/office/drawing/2014/main" xmlns="" id="{5E57A269-BF09-E04F-8857-9A386573640A}"/>
                </a:ext>
              </a:extLst>
            </p:cNvPr>
            <p:cNvSpPr>
              <a:spLocks/>
            </p:cNvSpPr>
            <p:nvPr/>
          </p:nvSpPr>
          <p:spPr bwMode="auto">
            <a:xfrm>
              <a:off x="2796" y="3449"/>
              <a:ext cx="37" cy="27"/>
            </a:xfrm>
            <a:custGeom>
              <a:avLst/>
              <a:gdLst>
                <a:gd name="T0" fmla="*/ 3 w 37"/>
                <a:gd name="T1" fmla="*/ 14 h 27"/>
                <a:gd name="T2" fmla="*/ 3 w 37"/>
                <a:gd name="T3" fmla="*/ 14 h 27"/>
                <a:gd name="T4" fmla="*/ 0 w 37"/>
                <a:gd name="T5" fmla="*/ 18 h 27"/>
                <a:gd name="T6" fmla="*/ 3 w 37"/>
                <a:gd name="T7" fmla="*/ 23 h 27"/>
                <a:gd name="T8" fmla="*/ 7 w 37"/>
                <a:gd name="T9" fmla="*/ 25 h 27"/>
                <a:gd name="T10" fmla="*/ 14 w 37"/>
                <a:gd name="T11" fmla="*/ 27 h 27"/>
                <a:gd name="T12" fmla="*/ 14 w 37"/>
                <a:gd name="T13" fmla="*/ 27 h 27"/>
                <a:gd name="T14" fmla="*/ 21 w 37"/>
                <a:gd name="T15" fmla="*/ 25 h 27"/>
                <a:gd name="T16" fmla="*/ 28 w 37"/>
                <a:gd name="T17" fmla="*/ 23 h 27"/>
                <a:gd name="T18" fmla="*/ 32 w 37"/>
                <a:gd name="T19" fmla="*/ 18 h 27"/>
                <a:gd name="T20" fmla="*/ 37 w 37"/>
                <a:gd name="T21" fmla="*/ 14 h 27"/>
                <a:gd name="T22" fmla="*/ 37 w 37"/>
                <a:gd name="T23" fmla="*/ 14 h 27"/>
                <a:gd name="T24" fmla="*/ 37 w 37"/>
                <a:gd name="T25" fmla="*/ 9 h 27"/>
                <a:gd name="T26" fmla="*/ 34 w 37"/>
                <a:gd name="T27" fmla="*/ 5 h 27"/>
                <a:gd name="T28" fmla="*/ 32 w 37"/>
                <a:gd name="T29" fmla="*/ 2 h 27"/>
                <a:gd name="T30" fmla="*/ 25 w 37"/>
                <a:gd name="T31" fmla="*/ 0 h 27"/>
                <a:gd name="T32" fmla="*/ 25 w 37"/>
                <a:gd name="T33" fmla="*/ 0 h 27"/>
                <a:gd name="T34" fmla="*/ 19 w 37"/>
                <a:gd name="T35" fmla="*/ 2 h 27"/>
                <a:gd name="T36" fmla="*/ 12 w 37"/>
                <a:gd name="T37" fmla="*/ 5 h 27"/>
                <a:gd name="T38" fmla="*/ 5 w 37"/>
                <a:gd name="T39" fmla="*/ 9 h 27"/>
                <a:gd name="T40" fmla="*/ 3 w 3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7" h="27">
                  <a:moveTo>
                    <a:pt x="3" y="14"/>
                  </a:moveTo>
                  <a:lnTo>
                    <a:pt x="3" y="14"/>
                  </a:lnTo>
                  <a:lnTo>
                    <a:pt x="0" y="18"/>
                  </a:lnTo>
                  <a:lnTo>
                    <a:pt x="3" y="23"/>
                  </a:lnTo>
                  <a:lnTo>
                    <a:pt x="7" y="25"/>
                  </a:lnTo>
                  <a:lnTo>
                    <a:pt x="14" y="27"/>
                  </a:lnTo>
                  <a:lnTo>
                    <a:pt x="21" y="25"/>
                  </a:lnTo>
                  <a:lnTo>
                    <a:pt x="28" y="23"/>
                  </a:lnTo>
                  <a:lnTo>
                    <a:pt x="32" y="18"/>
                  </a:lnTo>
                  <a:lnTo>
                    <a:pt x="37" y="14"/>
                  </a:lnTo>
                  <a:lnTo>
                    <a:pt x="37" y="9"/>
                  </a:lnTo>
                  <a:lnTo>
                    <a:pt x="34" y="5"/>
                  </a:lnTo>
                  <a:lnTo>
                    <a:pt x="32" y="2"/>
                  </a:lnTo>
                  <a:lnTo>
                    <a:pt x="25" y="0"/>
                  </a:lnTo>
                  <a:lnTo>
                    <a:pt x="19" y="2"/>
                  </a:lnTo>
                  <a:lnTo>
                    <a:pt x="12" y="5"/>
                  </a:lnTo>
                  <a:lnTo>
                    <a:pt x="5" y="9"/>
                  </a:lnTo>
                  <a:lnTo>
                    <a:pt x="3"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6" name="Freeform 1153">
              <a:extLst>
                <a:ext uri="{FF2B5EF4-FFF2-40B4-BE49-F238E27FC236}">
                  <a16:creationId xmlns:a16="http://schemas.microsoft.com/office/drawing/2014/main" xmlns="" id="{784541AB-E521-7A42-A636-EE9CA6CB1394}"/>
                </a:ext>
              </a:extLst>
            </p:cNvPr>
            <p:cNvSpPr>
              <a:spLocks/>
            </p:cNvSpPr>
            <p:nvPr/>
          </p:nvSpPr>
          <p:spPr bwMode="auto">
            <a:xfrm>
              <a:off x="2796" y="3449"/>
              <a:ext cx="37" cy="27"/>
            </a:xfrm>
            <a:custGeom>
              <a:avLst/>
              <a:gdLst>
                <a:gd name="T0" fmla="*/ 3 w 37"/>
                <a:gd name="T1" fmla="*/ 14 h 27"/>
                <a:gd name="T2" fmla="*/ 3 w 37"/>
                <a:gd name="T3" fmla="*/ 14 h 27"/>
                <a:gd name="T4" fmla="*/ 0 w 37"/>
                <a:gd name="T5" fmla="*/ 18 h 27"/>
                <a:gd name="T6" fmla="*/ 3 w 37"/>
                <a:gd name="T7" fmla="*/ 23 h 27"/>
                <a:gd name="T8" fmla="*/ 7 w 37"/>
                <a:gd name="T9" fmla="*/ 25 h 27"/>
                <a:gd name="T10" fmla="*/ 14 w 37"/>
                <a:gd name="T11" fmla="*/ 27 h 27"/>
                <a:gd name="T12" fmla="*/ 14 w 37"/>
                <a:gd name="T13" fmla="*/ 27 h 27"/>
                <a:gd name="T14" fmla="*/ 21 w 37"/>
                <a:gd name="T15" fmla="*/ 25 h 27"/>
                <a:gd name="T16" fmla="*/ 28 w 37"/>
                <a:gd name="T17" fmla="*/ 23 h 27"/>
                <a:gd name="T18" fmla="*/ 32 w 37"/>
                <a:gd name="T19" fmla="*/ 18 h 27"/>
                <a:gd name="T20" fmla="*/ 37 w 37"/>
                <a:gd name="T21" fmla="*/ 14 h 27"/>
                <a:gd name="T22" fmla="*/ 37 w 37"/>
                <a:gd name="T23" fmla="*/ 14 h 27"/>
                <a:gd name="T24" fmla="*/ 37 w 37"/>
                <a:gd name="T25" fmla="*/ 9 h 27"/>
                <a:gd name="T26" fmla="*/ 34 w 37"/>
                <a:gd name="T27" fmla="*/ 5 h 27"/>
                <a:gd name="T28" fmla="*/ 32 w 37"/>
                <a:gd name="T29" fmla="*/ 2 h 27"/>
                <a:gd name="T30" fmla="*/ 25 w 37"/>
                <a:gd name="T31" fmla="*/ 0 h 27"/>
                <a:gd name="T32" fmla="*/ 25 w 37"/>
                <a:gd name="T33" fmla="*/ 0 h 27"/>
                <a:gd name="T34" fmla="*/ 19 w 37"/>
                <a:gd name="T35" fmla="*/ 2 h 27"/>
                <a:gd name="T36" fmla="*/ 12 w 37"/>
                <a:gd name="T37" fmla="*/ 5 h 27"/>
                <a:gd name="T38" fmla="*/ 5 w 37"/>
                <a:gd name="T39" fmla="*/ 9 h 27"/>
                <a:gd name="T40" fmla="*/ 3 w 37"/>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7" h="27">
                  <a:moveTo>
                    <a:pt x="3" y="14"/>
                  </a:moveTo>
                  <a:lnTo>
                    <a:pt x="3" y="14"/>
                  </a:lnTo>
                  <a:lnTo>
                    <a:pt x="0" y="18"/>
                  </a:lnTo>
                  <a:lnTo>
                    <a:pt x="3" y="23"/>
                  </a:lnTo>
                  <a:lnTo>
                    <a:pt x="7" y="25"/>
                  </a:lnTo>
                  <a:lnTo>
                    <a:pt x="14" y="27"/>
                  </a:lnTo>
                  <a:lnTo>
                    <a:pt x="21" y="25"/>
                  </a:lnTo>
                  <a:lnTo>
                    <a:pt x="28" y="23"/>
                  </a:lnTo>
                  <a:lnTo>
                    <a:pt x="32" y="18"/>
                  </a:lnTo>
                  <a:lnTo>
                    <a:pt x="37" y="14"/>
                  </a:lnTo>
                  <a:lnTo>
                    <a:pt x="37" y="9"/>
                  </a:lnTo>
                  <a:lnTo>
                    <a:pt x="34" y="5"/>
                  </a:lnTo>
                  <a:lnTo>
                    <a:pt x="32" y="2"/>
                  </a:lnTo>
                  <a:lnTo>
                    <a:pt x="25" y="0"/>
                  </a:lnTo>
                  <a:lnTo>
                    <a:pt x="19" y="2"/>
                  </a:lnTo>
                  <a:lnTo>
                    <a:pt x="12" y="5"/>
                  </a:lnTo>
                  <a:lnTo>
                    <a:pt x="5" y="9"/>
                  </a:lnTo>
                  <a:lnTo>
                    <a:pt x="3"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7" name="Freeform 1154">
              <a:extLst>
                <a:ext uri="{FF2B5EF4-FFF2-40B4-BE49-F238E27FC236}">
                  <a16:creationId xmlns:a16="http://schemas.microsoft.com/office/drawing/2014/main" xmlns="" id="{48F22EA3-2503-5741-860B-07D1C83C2996}"/>
                </a:ext>
              </a:extLst>
            </p:cNvPr>
            <p:cNvSpPr>
              <a:spLocks/>
            </p:cNvSpPr>
            <p:nvPr/>
          </p:nvSpPr>
          <p:spPr bwMode="auto">
            <a:xfrm>
              <a:off x="2763" y="3449"/>
              <a:ext cx="36" cy="27"/>
            </a:xfrm>
            <a:custGeom>
              <a:avLst/>
              <a:gdLst>
                <a:gd name="T0" fmla="*/ 0 w 36"/>
                <a:gd name="T1" fmla="*/ 14 h 27"/>
                <a:gd name="T2" fmla="*/ 0 w 36"/>
                <a:gd name="T3" fmla="*/ 14 h 27"/>
                <a:gd name="T4" fmla="*/ 0 w 36"/>
                <a:gd name="T5" fmla="*/ 20 h 27"/>
                <a:gd name="T6" fmla="*/ 2 w 36"/>
                <a:gd name="T7" fmla="*/ 23 h 27"/>
                <a:gd name="T8" fmla="*/ 6 w 36"/>
                <a:gd name="T9" fmla="*/ 27 h 27"/>
                <a:gd name="T10" fmla="*/ 11 w 36"/>
                <a:gd name="T11" fmla="*/ 27 h 27"/>
                <a:gd name="T12" fmla="*/ 11 w 36"/>
                <a:gd name="T13" fmla="*/ 27 h 27"/>
                <a:gd name="T14" fmla="*/ 20 w 36"/>
                <a:gd name="T15" fmla="*/ 27 h 27"/>
                <a:gd name="T16" fmla="*/ 27 w 36"/>
                <a:gd name="T17" fmla="*/ 23 h 27"/>
                <a:gd name="T18" fmla="*/ 31 w 36"/>
                <a:gd name="T19" fmla="*/ 18 h 27"/>
                <a:gd name="T20" fmla="*/ 36 w 36"/>
                <a:gd name="T21" fmla="*/ 14 h 27"/>
                <a:gd name="T22" fmla="*/ 36 w 36"/>
                <a:gd name="T23" fmla="*/ 14 h 27"/>
                <a:gd name="T24" fmla="*/ 36 w 36"/>
                <a:gd name="T25" fmla="*/ 9 h 27"/>
                <a:gd name="T26" fmla="*/ 33 w 36"/>
                <a:gd name="T27" fmla="*/ 5 h 27"/>
                <a:gd name="T28" fmla="*/ 31 w 36"/>
                <a:gd name="T29" fmla="*/ 2 h 27"/>
                <a:gd name="T30" fmla="*/ 24 w 36"/>
                <a:gd name="T31" fmla="*/ 0 h 27"/>
                <a:gd name="T32" fmla="*/ 24 w 36"/>
                <a:gd name="T33" fmla="*/ 0 h 27"/>
                <a:gd name="T34" fmla="*/ 18 w 36"/>
                <a:gd name="T35" fmla="*/ 2 h 27"/>
                <a:gd name="T36" fmla="*/ 11 w 36"/>
                <a:gd name="T37" fmla="*/ 5 h 27"/>
                <a:gd name="T38" fmla="*/ 4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20"/>
                  </a:lnTo>
                  <a:lnTo>
                    <a:pt x="2" y="23"/>
                  </a:lnTo>
                  <a:lnTo>
                    <a:pt x="6" y="27"/>
                  </a:lnTo>
                  <a:lnTo>
                    <a:pt x="11" y="27"/>
                  </a:lnTo>
                  <a:lnTo>
                    <a:pt x="20" y="27"/>
                  </a:lnTo>
                  <a:lnTo>
                    <a:pt x="27" y="23"/>
                  </a:lnTo>
                  <a:lnTo>
                    <a:pt x="31" y="18"/>
                  </a:lnTo>
                  <a:lnTo>
                    <a:pt x="36" y="14"/>
                  </a:lnTo>
                  <a:lnTo>
                    <a:pt x="36" y="9"/>
                  </a:lnTo>
                  <a:lnTo>
                    <a:pt x="33" y="5"/>
                  </a:lnTo>
                  <a:lnTo>
                    <a:pt x="31" y="2"/>
                  </a:lnTo>
                  <a:lnTo>
                    <a:pt x="24" y="0"/>
                  </a:lnTo>
                  <a:lnTo>
                    <a:pt x="18" y="2"/>
                  </a:lnTo>
                  <a:lnTo>
                    <a:pt x="11" y="5"/>
                  </a:lnTo>
                  <a:lnTo>
                    <a:pt x="4"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8" name="Freeform 1155">
              <a:extLst>
                <a:ext uri="{FF2B5EF4-FFF2-40B4-BE49-F238E27FC236}">
                  <a16:creationId xmlns:a16="http://schemas.microsoft.com/office/drawing/2014/main" xmlns="" id="{818AB6C7-3281-CE4D-A92E-D24A368F96DF}"/>
                </a:ext>
              </a:extLst>
            </p:cNvPr>
            <p:cNvSpPr>
              <a:spLocks/>
            </p:cNvSpPr>
            <p:nvPr/>
          </p:nvSpPr>
          <p:spPr bwMode="auto">
            <a:xfrm>
              <a:off x="2763" y="3449"/>
              <a:ext cx="36" cy="27"/>
            </a:xfrm>
            <a:custGeom>
              <a:avLst/>
              <a:gdLst>
                <a:gd name="T0" fmla="*/ 0 w 36"/>
                <a:gd name="T1" fmla="*/ 14 h 27"/>
                <a:gd name="T2" fmla="*/ 0 w 36"/>
                <a:gd name="T3" fmla="*/ 14 h 27"/>
                <a:gd name="T4" fmla="*/ 0 w 36"/>
                <a:gd name="T5" fmla="*/ 20 h 27"/>
                <a:gd name="T6" fmla="*/ 2 w 36"/>
                <a:gd name="T7" fmla="*/ 23 h 27"/>
                <a:gd name="T8" fmla="*/ 6 w 36"/>
                <a:gd name="T9" fmla="*/ 27 h 27"/>
                <a:gd name="T10" fmla="*/ 11 w 36"/>
                <a:gd name="T11" fmla="*/ 27 h 27"/>
                <a:gd name="T12" fmla="*/ 11 w 36"/>
                <a:gd name="T13" fmla="*/ 27 h 27"/>
                <a:gd name="T14" fmla="*/ 20 w 36"/>
                <a:gd name="T15" fmla="*/ 27 h 27"/>
                <a:gd name="T16" fmla="*/ 27 w 36"/>
                <a:gd name="T17" fmla="*/ 23 h 27"/>
                <a:gd name="T18" fmla="*/ 31 w 36"/>
                <a:gd name="T19" fmla="*/ 18 h 27"/>
                <a:gd name="T20" fmla="*/ 36 w 36"/>
                <a:gd name="T21" fmla="*/ 14 h 27"/>
                <a:gd name="T22" fmla="*/ 36 w 36"/>
                <a:gd name="T23" fmla="*/ 14 h 27"/>
                <a:gd name="T24" fmla="*/ 36 w 36"/>
                <a:gd name="T25" fmla="*/ 9 h 27"/>
                <a:gd name="T26" fmla="*/ 33 w 36"/>
                <a:gd name="T27" fmla="*/ 5 h 27"/>
                <a:gd name="T28" fmla="*/ 31 w 36"/>
                <a:gd name="T29" fmla="*/ 2 h 27"/>
                <a:gd name="T30" fmla="*/ 24 w 36"/>
                <a:gd name="T31" fmla="*/ 0 h 27"/>
                <a:gd name="T32" fmla="*/ 24 w 36"/>
                <a:gd name="T33" fmla="*/ 0 h 27"/>
                <a:gd name="T34" fmla="*/ 18 w 36"/>
                <a:gd name="T35" fmla="*/ 2 h 27"/>
                <a:gd name="T36" fmla="*/ 11 w 36"/>
                <a:gd name="T37" fmla="*/ 5 h 27"/>
                <a:gd name="T38" fmla="*/ 4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20"/>
                  </a:lnTo>
                  <a:lnTo>
                    <a:pt x="2" y="23"/>
                  </a:lnTo>
                  <a:lnTo>
                    <a:pt x="6" y="27"/>
                  </a:lnTo>
                  <a:lnTo>
                    <a:pt x="11" y="27"/>
                  </a:lnTo>
                  <a:lnTo>
                    <a:pt x="20" y="27"/>
                  </a:lnTo>
                  <a:lnTo>
                    <a:pt x="27" y="23"/>
                  </a:lnTo>
                  <a:lnTo>
                    <a:pt x="31" y="18"/>
                  </a:lnTo>
                  <a:lnTo>
                    <a:pt x="36" y="14"/>
                  </a:lnTo>
                  <a:lnTo>
                    <a:pt x="36" y="9"/>
                  </a:lnTo>
                  <a:lnTo>
                    <a:pt x="33" y="5"/>
                  </a:lnTo>
                  <a:lnTo>
                    <a:pt x="31" y="2"/>
                  </a:lnTo>
                  <a:lnTo>
                    <a:pt x="24" y="0"/>
                  </a:lnTo>
                  <a:lnTo>
                    <a:pt x="18" y="2"/>
                  </a:lnTo>
                  <a:lnTo>
                    <a:pt x="11" y="5"/>
                  </a:lnTo>
                  <a:lnTo>
                    <a:pt x="4"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39" name="Freeform 1156">
              <a:extLst>
                <a:ext uri="{FF2B5EF4-FFF2-40B4-BE49-F238E27FC236}">
                  <a16:creationId xmlns:a16="http://schemas.microsoft.com/office/drawing/2014/main" xmlns="" id="{67CBD139-4C1A-ED4E-8625-08BF8B94C6D1}"/>
                </a:ext>
              </a:extLst>
            </p:cNvPr>
            <p:cNvSpPr>
              <a:spLocks/>
            </p:cNvSpPr>
            <p:nvPr/>
          </p:nvSpPr>
          <p:spPr bwMode="auto">
            <a:xfrm>
              <a:off x="2729" y="3451"/>
              <a:ext cx="36" cy="25"/>
            </a:xfrm>
            <a:custGeom>
              <a:avLst/>
              <a:gdLst>
                <a:gd name="T0" fmla="*/ 0 w 36"/>
                <a:gd name="T1" fmla="*/ 14 h 25"/>
                <a:gd name="T2" fmla="*/ 0 w 36"/>
                <a:gd name="T3" fmla="*/ 14 h 25"/>
                <a:gd name="T4" fmla="*/ 0 w 36"/>
                <a:gd name="T5" fmla="*/ 18 h 25"/>
                <a:gd name="T6" fmla="*/ 0 w 36"/>
                <a:gd name="T7" fmla="*/ 23 h 25"/>
                <a:gd name="T8" fmla="*/ 4 w 36"/>
                <a:gd name="T9" fmla="*/ 25 h 25"/>
                <a:gd name="T10" fmla="*/ 11 w 36"/>
                <a:gd name="T11" fmla="*/ 25 h 25"/>
                <a:gd name="T12" fmla="*/ 11 w 36"/>
                <a:gd name="T13" fmla="*/ 25 h 25"/>
                <a:gd name="T14" fmla="*/ 18 w 36"/>
                <a:gd name="T15" fmla="*/ 25 h 25"/>
                <a:gd name="T16" fmla="*/ 25 w 36"/>
                <a:gd name="T17" fmla="*/ 21 h 25"/>
                <a:gd name="T18" fmla="*/ 31 w 36"/>
                <a:gd name="T19" fmla="*/ 18 h 25"/>
                <a:gd name="T20" fmla="*/ 34 w 36"/>
                <a:gd name="T21" fmla="*/ 12 h 25"/>
                <a:gd name="T22" fmla="*/ 34 w 36"/>
                <a:gd name="T23" fmla="*/ 12 h 25"/>
                <a:gd name="T24" fmla="*/ 36 w 36"/>
                <a:gd name="T25" fmla="*/ 7 h 25"/>
                <a:gd name="T26" fmla="*/ 34 w 36"/>
                <a:gd name="T27" fmla="*/ 3 h 25"/>
                <a:gd name="T28" fmla="*/ 29 w 36"/>
                <a:gd name="T29" fmla="*/ 0 h 25"/>
                <a:gd name="T30" fmla="*/ 25 w 36"/>
                <a:gd name="T31" fmla="*/ 0 h 25"/>
                <a:gd name="T32" fmla="*/ 25 w 36"/>
                <a:gd name="T33" fmla="*/ 0 h 25"/>
                <a:gd name="T34" fmla="*/ 18 w 36"/>
                <a:gd name="T35" fmla="*/ 0 h 25"/>
                <a:gd name="T36" fmla="*/ 11 w 36"/>
                <a:gd name="T37" fmla="*/ 3 h 25"/>
                <a:gd name="T38" fmla="*/ 4 w 36"/>
                <a:gd name="T39" fmla="*/ 7 h 25"/>
                <a:gd name="T40" fmla="*/ 0 w 3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4"/>
                  </a:moveTo>
                  <a:lnTo>
                    <a:pt x="0" y="14"/>
                  </a:lnTo>
                  <a:lnTo>
                    <a:pt x="0" y="18"/>
                  </a:lnTo>
                  <a:lnTo>
                    <a:pt x="0" y="23"/>
                  </a:lnTo>
                  <a:lnTo>
                    <a:pt x="4" y="25"/>
                  </a:lnTo>
                  <a:lnTo>
                    <a:pt x="11" y="25"/>
                  </a:lnTo>
                  <a:lnTo>
                    <a:pt x="18" y="25"/>
                  </a:lnTo>
                  <a:lnTo>
                    <a:pt x="25" y="21"/>
                  </a:lnTo>
                  <a:lnTo>
                    <a:pt x="31" y="18"/>
                  </a:lnTo>
                  <a:lnTo>
                    <a:pt x="34" y="12"/>
                  </a:lnTo>
                  <a:lnTo>
                    <a:pt x="36" y="7"/>
                  </a:lnTo>
                  <a:lnTo>
                    <a:pt x="34" y="3"/>
                  </a:lnTo>
                  <a:lnTo>
                    <a:pt x="29" y="0"/>
                  </a:lnTo>
                  <a:lnTo>
                    <a:pt x="25" y="0"/>
                  </a:lnTo>
                  <a:lnTo>
                    <a:pt x="18" y="0"/>
                  </a:lnTo>
                  <a:lnTo>
                    <a:pt x="11" y="3"/>
                  </a:lnTo>
                  <a:lnTo>
                    <a:pt x="4"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0" name="Freeform 1157">
              <a:extLst>
                <a:ext uri="{FF2B5EF4-FFF2-40B4-BE49-F238E27FC236}">
                  <a16:creationId xmlns:a16="http://schemas.microsoft.com/office/drawing/2014/main" xmlns="" id="{28131EEA-D5F2-0449-8895-DDA397F260AF}"/>
                </a:ext>
              </a:extLst>
            </p:cNvPr>
            <p:cNvSpPr>
              <a:spLocks/>
            </p:cNvSpPr>
            <p:nvPr/>
          </p:nvSpPr>
          <p:spPr bwMode="auto">
            <a:xfrm>
              <a:off x="2729" y="3451"/>
              <a:ext cx="36" cy="25"/>
            </a:xfrm>
            <a:custGeom>
              <a:avLst/>
              <a:gdLst>
                <a:gd name="T0" fmla="*/ 0 w 36"/>
                <a:gd name="T1" fmla="*/ 14 h 25"/>
                <a:gd name="T2" fmla="*/ 0 w 36"/>
                <a:gd name="T3" fmla="*/ 14 h 25"/>
                <a:gd name="T4" fmla="*/ 0 w 36"/>
                <a:gd name="T5" fmla="*/ 18 h 25"/>
                <a:gd name="T6" fmla="*/ 0 w 36"/>
                <a:gd name="T7" fmla="*/ 23 h 25"/>
                <a:gd name="T8" fmla="*/ 4 w 36"/>
                <a:gd name="T9" fmla="*/ 25 h 25"/>
                <a:gd name="T10" fmla="*/ 11 w 36"/>
                <a:gd name="T11" fmla="*/ 25 h 25"/>
                <a:gd name="T12" fmla="*/ 11 w 36"/>
                <a:gd name="T13" fmla="*/ 25 h 25"/>
                <a:gd name="T14" fmla="*/ 18 w 36"/>
                <a:gd name="T15" fmla="*/ 25 h 25"/>
                <a:gd name="T16" fmla="*/ 25 w 36"/>
                <a:gd name="T17" fmla="*/ 21 h 25"/>
                <a:gd name="T18" fmla="*/ 31 w 36"/>
                <a:gd name="T19" fmla="*/ 18 h 25"/>
                <a:gd name="T20" fmla="*/ 34 w 36"/>
                <a:gd name="T21" fmla="*/ 12 h 25"/>
                <a:gd name="T22" fmla="*/ 34 w 36"/>
                <a:gd name="T23" fmla="*/ 12 h 25"/>
                <a:gd name="T24" fmla="*/ 36 w 36"/>
                <a:gd name="T25" fmla="*/ 7 h 25"/>
                <a:gd name="T26" fmla="*/ 34 w 36"/>
                <a:gd name="T27" fmla="*/ 3 h 25"/>
                <a:gd name="T28" fmla="*/ 29 w 36"/>
                <a:gd name="T29" fmla="*/ 0 h 25"/>
                <a:gd name="T30" fmla="*/ 25 w 36"/>
                <a:gd name="T31" fmla="*/ 0 h 25"/>
                <a:gd name="T32" fmla="*/ 25 w 36"/>
                <a:gd name="T33" fmla="*/ 0 h 25"/>
                <a:gd name="T34" fmla="*/ 18 w 36"/>
                <a:gd name="T35" fmla="*/ 0 h 25"/>
                <a:gd name="T36" fmla="*/ 11 w 36"/>
                <a:gd name="T37" fmla="*/ 3 h 25"/>
                <a:gd name="T38" fmla="*/ 4 w 36"/>
                <a:gd name="T39" fmla="*/ 7 h 25"/>
                <a:gd name="T40" fmla="*/ 0 w 3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4"/>
                  </a:moveTo>
                  <a:lnTo>
                    <a:pt x="0" y="14"/>
                  </a:lnTo>
                  <a:lnTo>
                    <a:pt x="0" y="18"/>
                  </a:lnTo>
                  <a:lnTo>
                    <a:pt x="0" y="23"/>
                  </a:lnTo>
                  <a:lnTo>
                    <a:pt x="4" y="25"/>
                  </a:lnTo>
                  <a:lnTo>
                    <a:pt x="11" y="25"/>
                  </a:lnTo>
                  <a:lnTo>
                    <a:pt x="18" y="25"/>
                  </a:lnTo>
                  <a:lnTo>
                    <a:pt x="25" y="21"/>
                  </a:lnTo>
                  <a:lnTo>
                    <a:pt x="31" y="18"/>
                  </a:lnTo>
                  <a:lnTo>
                    <a:pt x="34" y="12"/>
                  </a:lnTo>
                  <a:lnTo>
                    <a:pt x="36" y="7"/>
                  </a:lnTo>
                  <a:lnTo>
                    <a:pt x="34" y="3"/>
                  </a:lnTo>
                  <a:lnTo>
                    <a:pt x="29" y="0"/>
                  </a:lnTo>
                  <a:lnTo>
                    <a:pt x="25" y="0"/>
                  </a:lnTo>
                  <a:lnTo>
                    <a:pt x="18" y="0"/>
                  </a:lnTo>
                  <a:lnTo>
                    <a:pt x="11" y="3"/>
                  </a:lnTo>
                  <a:lnTo>
                    <a:pt x="4"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1" name="Freeform 1158">
              <a:extLst>
                <a:ext uri="{FF2B5EF4-FFF2-40B4-BE49-F238E27FC236}">
                  <a16:creationId xmlns:a16="http://schemas.microsoft.com/office/drawing/2014/main" xmlns="" id="{8820F439-9743-AA47-BA70-39D408CEE685}"/>
                </a:ext>
              </a:extLst>
            </p:cNvPr>
            <p:cNvSpPr>
              <a:spLocks/>
            </p:cNvSpPr>
            <p:nvPr/>
          </p:nvSpPr>
          <p:spPr bwMode="auto">
            <a:xfrm>
              <a:off x="2693" y="3451"/>
              <a:ext cx="38" cy="27"/>
            </a:xfrm>
            <a:custGeom>
              <a:avLst/>
              <a:gdLst>
                <a:gd name="T0" fmla="*/ 2 w 38"/>
                <a:gd name="T1" fmla="*/ 14 h 27"/>
                <a:gd name="T2" fmla="*/ 2 w 38"/>
                <a:gd name="T3" fmla="*/ 14 h 27"/>
                <a:gd name="T4" fmla="*/ 0 w 38"/>
                <a:gd name="T5" fmla="*/ 18 h 27"/>
                <a:gd name="T6" fmla="*/ 2 w 38"/>
                <a:gd name="T7" fmla="*/ 23 h 27"/>
                <a:gd name="T8" fmla="*/ 4 w 38"/>
                <a:gd name="T9" fmla="*/ 25 h 27"/>
                <a:gd name="T10" fmla="*/ 11 w 38"/>
                <a:gd name="T11" fmla="*/ 27 h 27"/>
                <a:gd name="T12" fmla="*/ 11 w 38"/>
                <a:gd name="T13" fmla="*/ 27 h 27"/>
                <a:gd name="T14" fmla="*/ 20 w 38"/>
                <a:gd name="T15" fmla="*/ 25 h 27"/>
                <a:gd name="T16" fmla="*/ 27 w 38"/>
                <a:gd name="T17" fmla="*/ 23 h 27"/>
                <a:gd name="T18" fmla="*/ 31 w 38"/>
                <a:gd name="T19" fmla="*/ 18 h 27"/>
                <a:gd name="T20" fmla="*/ 36 w 38"/>
                <a:gd name="T21" fmla="*/ 14 h 27"/>
                <a:gd name="T22" fmla="*/ 36 w 38"/>
                <a:gd name="T23" fmla="*/ 14 h 27"/>
                <a:gd name="T24" fmla="*/ 38 w 38"/>
                <a:gd name="T25" fmla="*/ 7 h 27"/>
                <a:gd name="T26" fmla="*/ 36 w 38"/>
                <a:gd name="T27" fmla="*/ 5 h 27"/>
                <a:gd name="T28" fmla="*/ 31 w 38"/>
                <a:gd name="T29" fmla="*/ 0 h 27"/>
                <a:gd name="T30" fmla="*/ 27 w 38"/>
                <a:gd name="T31" fmla="*/ 0 h 27"/>
                <a:gd name="T32" fmla="*/ 27 w 38"/>
                <a:gd name="T33" fmla="*/ 0 h 27"/>
                <a:gd name="T34" fmla="*/ 18 w 38"/>
                <a:gd name="T35" fmla="*/ 0 h 27"/>
                <a:gd name="T36" fmla="*/ 11 w 38"/>
                <a:gd name="T37" fmla="*/ 5 h 27"/>
                <a:gd name="T38" fmla="*/ 7 w 38"/>
                <a:gd name="T39" fmla="*/ 9 h 27"/>
                <a:gd name="T40" fmla="*/ 2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2" y="14"/>
                  </a:moveTo>
                  <a:lnTo>
                    <a:pt x="2" y="14"/>
                  </a:lnTo>
                  <a:lnTo>
                    <a:pt x="0" y="18"/>
                  </a:lnTo>
                  <a:lnTo>
                    <a:pt x="2" y="23"/>
                  </a:lnTo>
                  <a:lnTo>
                    <a:pt x="4" y="25"/>
                  </a:lnTo>
                  <a:lnTo>
                    <a:pt x="11" y="27"/>
                  </a:lnTo>
                  <a:lnTo>
                    <a:pt x="20" y="25"/>
                  </a:lnTo>
                  <a:lnTo>
                    <a:pt x="27" y="23"/>
                  </a:lnTo>
                  <a:lnTo>
                    <a:pt x="31" y="18"/>
                  </a:lnTo>
                  <a:lnTo>
                    <a:pt x="36" y="14"/>
                  </a:lnTo>
                  <a:lnTo>
                    <a:pt x="38" y="7"/>
                  </a:lnTo>
                  <a:lnTo>
                    <a:pt x="36" y="5"/>
                  </a:lnTo>
                  <a:lnTo>
                    <a:pt x="31" y="0"/>
                  </a:lnTo>
                  <a:lnTo>
                    <a:pt x="27" y="0"/>
                  </a:lnTo>
                  <a:lnTo>
                    <a:pt x="18" y="0"/>
                  </a:lnTo>
                  <a:lnTo>
                    <a:pt x="11" y="5"/>
                  </a:lnTo>
                  <a:lnTo>
                    <a:pt x="7"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2" name="Freeform 1159">
              <a:extLst>
                <a:ext uri="{FF2B5EF4-FFF2-40B4-BE49-F238E27FC236}">
                  <a16:creationId xmlns:a16="http://schemas.microsoft.com/office/drawing/2014/main" xmlns="" id="{B01DCCAF-6C7C-BD4C-82F0-5466F8E2BCD0}"/>
                </a:ext>
              </a:extLst>
            </p:cNvPr>
            <p:cNvSpPr>
              <a:spLocks/>
            </p:cNvSpPr>
            <p:nvPr/>
          </p:nvSpPr>
          <p:spPr bwMode="auto">
            <a:xfrm>
              <a:off x="2693" y="3451"/>
              <a:ext cx="38" cy="27"/>
            </a:xfrm>
            <a:custGeom>
              <a:avLst/>
              <a:gdLst>
                <a:gd name="T0" fmla="*/ 2 w 38"/>
                <a:gd name="T1" fmla="*/ 14 h 27"/>
                <a:gd name="T2" fmla="*/ 2 w 38"/>
                <a:gd name="T3" fmla="*/ 14 h 27"/>
                <a:gd name="T4" fmla="*/ 0 w 38"/>
                <a:gd name="T5" fmla="*/ 18 h 27"/>
                <a:gd name="T6" fmla="*/ 2 w 38"/>
                <a:gd name="T7" fmla="*/ 23 h 27"/>
                <a:gd name="T8" fmla="*/ 4 w 38"/>
                <a:gd name="T9" fmla="*/ 25 h 27"/>
                <a:gd name="T10" fmla="*/ 11 w 38"/>
                <a:gd name="T11" fmla="*/ 27 h 27"/>
                <a:gd name="T12" fmla="*/ 11 w 38"/>
                <a:gd name="T13" fmla="*/ 27 h 27"/>
                <a:gd name="T14" fmla="*/ 20 w 38"/>
                <a:gd name="T15" fmla="*/ 25 h 27"/>
                <a:gd name="T16" fmla="*/ 27 w 38"/>
                <a:gd name="T17" fmla="*/ 23 h 27"/>
                <a:gd name="T18" fmla="*/ 31 w 38"/>
                <a:gd name="T19" fmla="*/ 18 h 27"/>
                <a:gd name="T20" fmla="*/ 36 w 38"/>
                <a:gd name="T21" fmla="*/ 14 h 27"/>
                <a:gd name="T22" fmla="*/ 36 w 38"/>
                <a:gd name="T23" fmla="*/ 14 h 27"/>
                <a:gd name="T24" fmla="*/ 38 w 38"/>
                <a:gd name="T25" fmla="*/ 7 h 27"/>
                <a:gd name="T26" fmla="*/ 36 w 38"/>
                <a:gd name="T27" fmla="*/ 5 h 27"/>
                <a:gd name="T28" fmla="*/ 31 w 38"/>
                <a:gd name="T29" fmla="*/ 0 h 27"/>
                <a:gd name="T30" fmla="*/ 27 w 38"/>
                <a:gd name="T31" fmla="*/ 0 h 27"/>
                <a:gd name="T32" fmla="*/ 27 w 38"/>
                <a:gd name="T33" fmla="*/ 0 h 27"/>
                <a:gd name="T34" fmla="*/ 18 w 38"/>
                <a:gd name="T35" fmla="*/ 0 h 27"/>
                <a:gd name="T36" fmla="*/ 11 w 38"/>
                <a:gd name="T37" fmla="*/ 5 h 27"/>
                <a:gd name="T38" fmla="*/ 7 w 38"/>
                <a:gd name="T39" fmla="*/ 9 h 27"/>
                <a:gd name="T40" fmla="*/ 2 w 38"/>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7">
                  <a:moveTo>
                    <a:pt x="2" y="14"/>
                  </a:moveTo>
                  <a:lnTo>
                    <a:pt x="2" y="14"/>
                  </a:lnTo>
                  <a:lnTo>
                    <a:pt x="0" y="18"/>
                  </a:lnTo>
                  <a:lnTo>
                    <a:pt x="2" y="23"/>
                  </a:lnTo>
                  <a:lnTo>
                    <a:pt x="4" y="25"/>
                  </a:lnTo>
                  <a:lnTo>
                    <a:pt x="11" y="27"/>
                  </a:lnTo>
                  <a:lnTo>
                    <a:pt x="20" y="25"/>
                  </a:lnTo>
                  <a:lnTo>
                    <a:pt x="27" y="23"/>
                  </a:lnTo>
                  <a:lnTo>
                    <a:pt x="31" y="18"/>
                  </a:lnTo>
                  <a:lnTo>
                    <a:pt x="36" y="14"/>
                  </a:lnTo>
                  <a:lnTo>
                    <a:pt x="38" y="7"/>
                  </a:lnTo>
                  <a:lnTo>
                    <a:pt x="36" y="5"/>
                  </a:lnTo>
                  <a:lnTo>
                    <a:pt x="31" y="0"/>
                  </a:lnTo>
                  <a:lnTo>
                    <a:pt x="27" y="0"/>
                  </a:lnTo>
                  <a:lnTo>
                    <a:pt x="18" y="0"/>
                  </a:lnTo>
                  <a:lnTo>
                    <a:pt x="11" y="5"/>
                  </a:lnTo>
                  <a:lnTo>
                    <a:pt x="7"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3" name="Freeform 1160">
              <a:extLst>
                <a:ext uri="{FF2B5EF4-FFF2-40B4-BE49-F238E27FC236}">
                  <a16:creationId xmlns:a16="http://schemas.microsoft.com/office/drawing/2014/main" xmlns="" id="{CE9D9C69-7660-3948-B7B1-D4BD6C4EAD27}"/>
                </a:ext>
              </a:extLst>
            </p:cNvPr>
            <p:cNvSpPr>
              <a:spLocks/>
            </p:cNvSpPr>
            <p:nvPr/>
          </p:nvSpPr>
          <p:spPr bwMode="auto">
            <a:xfrm>
              <a:off x="2051" y="3460"/>
              <a:ext cx="50" cy="27"/>
            </a:xfrm>
            <a:custGeom>
              <a:avLst/>
              <a:gdLst>
                <a:gd name="T0" fmla="*/ 5 w 50"/>
                <a:gd name="T1" fmla="*/ 14 h 27"/>
                <a:gd name="T2" fmla="*/ 5 w 50"/>
                <a:gd name="T3" fmla="*/ 14 h 27"/>
                <a:gd name="T4" fmla="*/ 2 w 50"/>
                <a:gd name="T5" fmla="*/ 21 h 27"/>
                <a:gd name="T6" fmla="*/ 0 w 50"/>
                <a:gd name="T7" fmla="*/ 23 h 27"/>
                <a:gd name="T8" fmla="*/ 5 w 50"/>
                <a:gd name="T9" fmla="*/ 27 h 27"/>
                <a:gd name="T10" fmla="*/ 11 w 50"/>
                <a:gd name="T11" fmla="*/ 27 h 27"/>
                <a:gd name="T12" fmla="*/ 11 w 50"/>
                <a:gd name="T13" fmla="*/ 27 h 27"/>
                <a:gd name="T14" fmla="*/ 20 w 50"/>
                <a:gd name="T15" fmla="*/ 25 h 27"/>
                <a:gd name="T16" fmla="*/ 29 w 50"/>
                <a:gd name="T17" fmla="*/ 23 h 27"/>
                <a:gd name="T18" fmla="*/ 38 w 50"/>
                <a:gd name="T19" fmla="*/ 18 h 27"/>
                <a:gd name="T20" fmla="*/ 47 w 50"/>
                <a:gd name="T21" fmla="*/ 14 h 27"/>
                <a:gd name="T22" fmla="*/ 47 w 50"/>
                <a:gd name="T23" fmla="*/ 14 h 27"/>
                <a:gd name="T24" fmla="*/ 50 w 50"/>
                <a:gd name="T25" fmla="*/ 9 h 27"/>
                <a:gd name="T26" fmla="*/ 50 w 50"/>
                <a:gd name="T27" fmla="*/ 5 h 27"/>
                <a:gd name="T28" fmla="*/ 47 w 50"/>
                <a:gd name="T29" fmla="*/ 3 h 27"/>
                <a:gd name="T30" fmla="*/ 41 w 50"/>
                <a:gd name="T31" fmla="*/ 0 h 27"/>
                <a:gd name="T32" fmla="*/ 41 w 50"/>
                <a:gd name="T33" fmla="*/ 0 h 27"/>
                <a:gd name="T34" fmla="*/ 32 w 50"/>
                <a:gd name="T35" fmla="*/ 3 h 27"/>
                <a:gd name="T36" fmla="*/ 23 w 50"/>
                <a:gd name="T37" fmla="*/ 5 h 27"/>
                <a:gd name="T38" fmla="*/ 14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2" y="21"/>
                  </a:lnTo>
                  <a:lnTo>
                    <a:pt x="0" y="23"/>
                  </a:lnTo>
                  <a:lnTo>
                    <a:pt x="5" y="27"/>
                  </a:lnTo>
                  <a:lnTo>
                    <a:pt x="11" y="27"/>
                  </a:lnTo>
                  <a:lnTo>
                    <a:pt x="20" y="25"/>
                  </a:lnTo>
                  <a:lnTo>
                    <a:pt x="29" y="23"/>
                  </a:lnTo>
                  <a:lnTo>
                    <a:pt x="38" y="18"/>
                  </a:lnTo>
                  <a:lnTo>
                    <a:pt x="47" y="14"/>
                  </a:lnTo>
                  <a:lnTo>
                    <a:pt x="50" y="9"/>
                  </a:lnTo>
                  <a:lnTo>
                    <a:pt x="50" y="5"/>
                  </a:lnTo>
                  <a:lnTo>
                    <a:pt x="47" y="3"/>
                  </a:lnTo>
                  <a:lnTo>
                    <a:pt x="41" y="0"/>
                  </a:lnTo>
                  <a:lnTo>
                    <a:pt x="32" y="3"/>
                  </a:lnTo>
                  <a:lnTo>
                    <a:pt x="23"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4" name="Freeform 1161">
              <a:extLst>
                <a:ext uri="{FF2B5EF4-FFF2-40B4-BE49-F238E27FC236}">
                  <a16:creationId xmlns:a16="http://schemas.microsoft.com/office/drawing/2014/main" xmlns="" id="{88CF7DCA-0128-F440-88F6-ECDF20710489}"/>
                </a:ext>
              </a:extLst>
            </p:cNvPr>
            <p:cNvSpPr>
              <a:spLocks/>
            </p:cNvSpPr>
            <p:nvPr/>
          </p:nvSpPr>
          <p:spPr bwMode="auto">
            <a:xfrm>
              <a:off x="2051" y="3460"/>
              <a:ext cx="50" cy="27"/>
            </a:xfrm>
            <a:custGeom>
              <a:avLst/>
              <a:gdLst>
                <a:gd name="T0" fmla="*/ 5 w 50"/>
                <a:gd name="T1" fmla="*/ 14 h 27"/>
                <a:gd name="T2" fmla="*/ 5 w 50"/>
                <a:gd name="T3" fmla="*/ 14 h 27"/>
                <a:gd name="T4" fmla="*/ 2 w 50"/>
                <a:gd name="T5" fmla="*/ 21 h 27"/>
                <a:gd name="T6" fmla="*/ 0 w 50"/>
                <a:gd name="T7" fmla="*/ 23 h 27"/>
                <a:gd name="T8" fmla="*/ 5 w 50"/>
                <a:gd name="T9" fmla="*/ 27 h 27"/>
                <a:gd name="T10" fmla="*/ 11 w 50"/>
                <a:gd name="T11" fmla="*/ 27 h 27"/>
                <a:gd name="T12" fmla="*/ 11 w 50"/>
                <a:gd name="T13" fmla="*/ 27 h 27"/>
                <a:gd name="T14" fmla="*/ 20 w 50"/>
                <a:gd name="T15" fmla="*/ 25 h 27"/>
                <a:gd name="T16" fmla="*/ 29 w 50"/>
                <a:gd name="T17" fmla="*/ 23 h 27"/>
                <a:gd name="T18" fmla="*/ 38 w 50"/>
                <a:gd name="T19" fmla="*/ 18 h 27"/>
                <a:gd name="T20" fmla="*/ 47 w 50"/>
                <a:gd name="T21" fmla="*/ 14 h 27"/>
                <a:gd name="T22" fmla="*/ 47 w 50"/>
                <a:gd name="T23" fmla="*/ 14 h 27"/>
                <a:gd name="T24" fmla="*/ 50 w 50"/>
                <a:gd name="T25" fmla="*/ 9 h 27"/>
                <a:gd name="T26" fmla="*/ 50 w 50"/>
                <a:gd name="T27" fmla="*/ 5 h 27"/>
                <a:gd name="T28" fmla="*/ 47 w 50"/>
                <a:gd name="T29" fmla="*/ 3 h 27"/>
                <a:gd name="T30" fmla="*/ 41 w 50"/>
                <a:gd name="T31" fmla="*/ 0 h 27"/>
                <a:gd name="T32" fmla="*/ 41 w 50"/>
                <a:gd name="T33" fmla="*/ 0 h 27"/>
                <a:gd name="T34" fmla="*/ 32 w 50"/>
                <a:gd name="T35" fmla="*/ 3 h 27"/>
                <a:gd name="T36" fmla="*/ 23 w 50"/>
                <a:gd name="T37" fmla="*/ 5 h 27"/>
                <a:gd name="T38" fmla="*/ 14 w 50"/>
                <a:gd name="T39" fmla="*/ 9 h 27"/>
                <a:gd name="T40" fmla="*/ 5 w 5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4"/>
                  </a:moveTo>
                  <a:lnTo>
                    <a:pt x="5" y="14"/>
                  </a:lnTo>
                  <a:lnTo>
                    <a:pt x="2" y="21"/>
                  </a:lnTo>
                  <a:lnTo>
                    <a:pt x="0" y="23"/>
                  </a:lnTo>
                  <a:lnTo>
                    <a:pt x="5" y="27"/>
                  </a:lnTo>
                  <a:lnTo>
                    <a:pt x="11" y="27"/>
                  </a:lnTo>
                  <a:lnTo>
                    <a:pt x="20" y="25"/>
                  </a:lnTo>
                  <a:lnTo>
                    <a:pt x="29" y="23"/>
                  </a:lnTo>
                  <a:lnTo>
                    <a:pt x="38" y="18"/>
                  </a:lnTo>
                  <a:lnTo>
                    <a:pt x="47" y="14"/>
                  </a:lnTo>
                  <a:lnTo>
                    <a:pt x="50" y="9"/>
                  </a:lnTo>
                  <a:lnTo>
                    <a:pt x="50" y="5"/>
                  </a:lnTo>
                  <a:lnTo>
                    <a:pt x="47" y="3"/>
                  </a:lnTo>
                  <a:lnTo>
                    <a:pt x="41" y="0"/>
                  </a:lnTo>
                  <a:lnTo>
                    <a:pt x="32" y="3"/>
                  </a:lnTo>
                  <a:lnTo>
                    <a:pt x="23"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5" name="Freeform 1162">
              <a:extLst>
                <a:ext uri="{FF2B5EF4-FFF2-40B4-BE49-F238E27FC236}">
                  <a16:creationId xmlns:a16="http://schemas.microsoft.com/office/drawing/2014/main" xmlns="" id="{25507F23-61A2-D643-AFB0-9DC1BFF5E1D1}"/>
                </a:ext>
              </a:extLst>
            </p:cNvPr>
            <p:cNvSpPr>
              <a:spLocks/>
            </p:cNvSpPr>
            <p:nvPr/>
          </p:nvSpPr>
          <p:spPr bwMode="auto">
            <a:xfrm>
              <a:off x="2010" y="3463"/>
              <a:ext cx="50" cy="24"/>
            </a:xfrm>
            <a:custGeom>
              <a:avLst/>
              <a:gdLst>
                <a:gd name="T0" fmla="*/ 5 w 50"/>
                <a:gd name="T1" fmla="*/ 13 h 24"/>
                <a:gd name="T2" fmla="*/ 5 w 50"/>
                <a:gd name="T3" fmla="*/ 13 h 24"/>
                <a:gd name="T4" fmla="*/ 0 w 50"/>
                <a:gd name="T5" fmla="*/ 18 h 24"/>
                <a:gd name="T6" fmla="*/ 0 w 50"/>
                <a:gd name="T7" fmla="*/ 22 h 24"/>
                <a:gd name="T8" fmla="*/ 5 w 50"/>
                <a:gd name="T9" fmla="*/ 24 h 24"/>
                <a:gd name="T10" fmla="*/ 12 w 50"/>
                <a:gd name="T11" fmla="*/ 24 h 24"/>
                <a:gd name="T12" fmla="*/ 12 w 50"/>
                <a:gd name="T13" fmla="*/ 24 h 24"/>
                <a:gd name="T14" fmla="*/ 21 w 50"/>
                <a:gd name="T15" fmla="*/ 24 h 24"/>
                <a:gd name="T16" fmla="*/ 30 w 50"/>
                <a:gd name="T17" fmla="*/ 20 h 24"/>
                <a:gd name="T18" fmla="*/ 39 w 50"/>
                <a:gd name="T19" fmla="*/ 18 h 24"/>
                <a:gd name="T20" fmla="*/ 46 w 50"/>
                <a:gd name="T21" fmla="*/ 11 h 24"/>
                <a:gd name="T22" fmla="*/ 46 w 50"/>
                <a:gd name="T23" fmla="*/ 11 h 24"/>
                <a:gd name="T24" fmla="*/ 50 w 50"/>
                <a:gd name="T25" fmla="*/ 6 h 24"/>
                <a:gd name="T26" fmla="*/ 50 w 50"/>
                <a:gd name="T27" fmla="*/ 2 h 24"/>
                <a:gd name="T28" fmla="*/ 48 w 50"/>
                <a:gd name="T29" fmla="*/ 0 h 24"/>
                <a:gd name="T30" fmla="*/ 41 w 50"/>
                <a:gd name="T31" fmla="*/ 0 h 24"/>
                <a:gd name="T32" fmla="*/ 41 w 50"/>
                <a:gd name="T33" fmla="*/ 0 h 24"/>
                <a:gd name="T34" fmla="*/ 32 w 50"/>
                <a:gd name="T35" fmla="*/ 0 h 24"/>
                <a:gd name="T36" fmla="*/ 23 w 50"/>
                <a:gd name="T37" fmla="*/ 2 h 24"/>
                <a:gd name="T38" fmla="*/ 12 w 50"/>
                <a:gd name="T39" fmla="*/ 6 h 24"/>
                <a:gd name="T40" fmla="*/ 5 w 50"/>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4">
                  <a:moveTo>
                    <a:pt x="5" y="13"/>
                  </a:moveTo>
                  <a:lnTo>
                    <a:pt x="5" y="13"/>
                  </a:lnTo>
                  <a:lnTo>
                    <a:pt x="0" y="18"/>
                  </a:lnTo>
                  <a:lnTo>
                    <a:pt x="0" y="22"/>
                  </a:lnTo>
                  <a:lnTo>
                    <a:pt x="5" y="24"/>
                  </a:lnTo>
                  <a:lnTo>
                    <a:pt x="12" y="24"/>
                  </a:lnTo>
                  <a:lnTo>
                    <a:pt x="21" y="24"/>
                  </a:lnTo>
                  <a:lnTo>
                    <a:pt x="30" y="20"/>
                  </a:lnTo>
                  <a:lnTo>
                    <a:pt x="39" y="18"/>
                  </a:lnTo>
                  <a:lnTo>
                    <a:pt x="46" y="11"/>
                  </a:lnTo>
                  <a:lnTo>
                    <a:pt x="50" y="6"/>
                  </a:lnTo>
                  <a:lnTo>
                    <a:pt x="50" y="2"/>
                  </a:lnTo>
                  <a:lnTo>
                    <a:pt x="48" y="0"/>
                  </a:lnTo>
                  <a:lnTo>
                    <a:pt x="41" y="0"/>
                  </a:lnTo>
                  <a:lnTo>
                    <a:pt x="32" y="0"/>
                  </a:lnTo>
                  <a:lnTo>
                    <a:pt x="23" y="2"/>
                  </a:lnTo>
                  <a:lnTo>
                    <a:pt x="12" y="6"/>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6" name="Freeform 1163">
              <a:extLst>
                <a:ext uri="{FF2B5EF4-FFF2-40B4-BE49-F238E27FC236}">
                  <a16:creationId xmlns:a16="http://schemas.microsoft.com/office/drawing/2014/main" xmlns="" id="{65EDD975-DE35-7C43-AB0F-4200C5BBF40C}"/>
                </a:ext>
              </a:extLst>
            </p:cNvPr>
            <p:cNvSpPr>
              <a:spLocks/>
            </p:cNvSpPr>
            <p:nvPr/>
          </p:nvSpPr>
          <p:spPr bwMode="auto">
            <a:xfrm>
              <a:off x="2010" y="3463"/>
              <a:ext cx="50" cy="24"/>
            </a:xfrm>
            <a:custGeom>
              <a:avLst/>
              <a:gdLst>
                <a:gd name="T0" fmla="*/ 5 w 50"/>
                <a:gd name="T1" fmla="*/ 13 h 24"/>
                <a:gd name="T2" fmla="*/ 5 w 50"/>
                <a:gd name="T3" fmla="*/ 13 h 24"/>
                <a:gd name="T4" fmla="*/ 0 w 50"/>
                <a:gd name="T5" fmla="*/ 18 h 24"/>
                <a:gd name="T6" fmla="*/ 0 w 50"/>
                <a:gd name="T7" fmla="*/ 22 h 24"/>
                <a:gd name="T8" fmla="*/ 5 w 50"/>
                <a:gd name="T9" fmla="*/ 24 h 24"/>
                <a:gd name="T10" fmla="*/ 12 w 50"/>
                <a:gd name="T11" fmla="*/ 24 h 24"/>
                <a:gd name="T12" fmla="*/ 12 w 50"/>
                <a:gd name="T13" fmla="*/ 24 h 24"/>
                <a:gd name="T14" fmla="*/ 21 w 50"/>
                <a:gd name="T15" fmla="*/ 24 h 24"/>
                <a:gd name="T16" fmla="*/ 30 w 50"/>
                <a:gd name="T17" fmla="*/ 20 h 24"/>
                <a:gd name="T18" fmla="*/ 39 w 50"/>
                <a:gd name="T19" fmla="*/ 18 h 24"/>
                <a:gd name="T20" fmla="*/ 46 w 50"/>
                <a:gd name="T21" fmla="*/ 11 h 24"/>
                <a:gd name="T22" fmla="*/ 46 w 50"/>
                <a:gd name="T23" fmla="*/ 11 h 24"/>
                <a:gd name="T24" fmla="*/ 50 w 50"/>
                <a:gd name="T25" fmla="*/ 6 h 24"/>
                <a:gd name="T26" fmla="*/ 50 w 50"/>
                <a:gd name="T27" fmla="*/ 2 h 24"/>
                <a:gd name="T28" fmla="*/ 48 w 50"/>
                <a:gd name="T29" fmla="*/ 0 h 24"/>
                <a:gd name="T30" fmla="*/ 41 w 50"/>
                <a:gd name="T31" fmla="*/ 0 h 24"/>
                <a:gd name="T32" fmla="*/ 41 w 50"/>
                <a:gd name="T33" fmla="*/ 0 h 24"/>
                <a:gd name="T34" fmla="*/ 32 w 50"/>
                <a:gd name="T35" fmla="*/ 0 h 24"/>
                <a:gd name="T36" fmla="*/ 23 w 50"/>
                <a:gd name="T37" fmla="*/ 2 h 24"/>
                <a:gd name="T38" fmla="*/ 12 w 50"/>
                <a:gd name="T39" fmla="*/ 6 h 24"/>
                <a:gd name="T40" fmla="*/ 5 w 50"/>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4">
                  <a:moveTo>
                    <a:pt x="5" y="13"/>
                  </a:moveTo>
                  <a:lnTo>
                    <a:pt x="5" y="13"/>
                  </a:lnTo>
                  <a:lnTo>
                    <a:pt x="0" y="18"/>
                  </a:lnTo>
                  <a:lnTo>
                    <a:pt x="0" y="22"/>
                  </a:lnTo>
                  <a:lnTo>
                    <a:pt x="5" y="24"/>
                  </a:lnTo>
                  <a:lnTo>
                    <a:pt x="12" y="24"/>
                  </a:lnTo>
                  <a:lnTo>
                    <a:pt x="21" y="24"/>
                  </a:lnTo>
                  <a:lnTo>
                    <a:pt x="30" y="20"/>
                  </a:lnTo>
                  <a:lnTo>
                    <a:pt x="39" y="18"/>
                  </a:lnTo>
                  <a:lnTo>
                    <a:pt x="46" y="11"/>
                  </a:lnTo>
                  <a:lnTo>
                    <a:pt x="50" y="6"/>
                  </a:lnTo>
                  <a:lnTo>
                    <a:pt x="50" y="2"/>
                  </a:lnTo>
                  <a:lnTo>
                    <a:pt x="48" y="0"/>
                  </a:lnTo>
                  <a:lnTo>
                    <a:pt x="41" y="0"/>
                  </a:lnTo>
                  <a:lnTo>
                    <a:pt x="32" y="0"/>
                  </a:lnTo>
                  <a:lnTo>
                    <a:pt x="23" y="2"/>
                  </a:lnTo>
                  <a:lnTo>
                    <a:pt x="12" y="6"/>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7" name="Freeform 1164">
              <a:extLst>
                <a:ext uri="{FF2B5EF4-FFF2-40B4-BE49-F238E27FC236}">
                  <a16:creationId xmlns:a16="http://schemas.microsoft.com/office/drawing/2014/main" xmlns="" id="{2F206A23-6C2B-524B-AA42-E7A9FECD49DA}"/>
                </a:ext>
              </a:extLst>
            </p:cNvPr>
            <p:cNvSpPr>
              <a:spLocks/>
            </p:cNvSpPr>
            <p:nvPr/>
          </p:nvSpPr>
          <p:spPr bwMode="auto">
            <a:xfrm>
              <a:off x="1968" y="3463"/>
              <a:ext cx="51" cy="24"/>
            </a:xfrm>
            <a:custGeom>
              <a:avLst/>
              <a:gdLst>
                <a:gd name="T0" fmla="*/ 4 w 51"/>
                <a:gd name="T1" fmla="*/ 13 h 24"/>
                <a:gd name="T2" fmla="*/ 4 w 51"/>
                <a:gd name="T3" fmla="*/ 13 h 24"/>
                <a:gd name="T4" fmla="*/ 2 w 51"/>
                <a:gd name="T5" fmla="*/ 18 h 24"/>
                <a:gd name="T6" fmla="*/ 0 w 51"/>
                <a:gd name="T7" fmla="*/ 22 h 24"/>
                <a:gd name="T8" fmla="*/ 4 w 51"/>
                <a:gd name="T9" fmla="*/ 24 h 24"/>
                <a:gd name="T10" fmla="*/ 11 w 51"/>
                <a:gd name="T11" fmla="*/ 24 h 24"/>
                <a:gd name="T12" fmla="*/ 11 w 51"/>
                <a:gd name="T13" fmla="*/ 24 h 24"/>
                <a:gd name="T14" fmla="*/ 20 w 51"/>
                <a:gd name="T15" fmla="*/ 24 h 24"/>
                <a:gd name="T16" fmla="*/ 31 w 51"/>
                <a:gd name="T17" fmla="*/ 22 h 24"/>
                <a:gd name="T18" fmla="*/ 40 w 51"/>
                <a:gd name="T19" fmla="*/ 18 h 24"/>
                <a:gd name="T20" fmla="*/ 47 w 51"/>
                <a:gd name="T21" fmla="*/ 13 h 24"/>
                <a:gd name="T22" fmla="*/ 47 w 51"/>
                <a:gd name="T23" fmla="*/ 13 h 24"/>
                <a:gd name="T24" fmla="*/ 51 w 51"/>
                <a:gd name="T25" fmla="*/ 6 h 24"/>
                <a:gd name="T26" fmla="*/ 51 w 51"/>
                <a:gd name="T27" fmla="*/ 2 h 24"/>
                <a:gd name="T28" fmla="*/ 49 w 51"/>
                <a:gd name="T29" fmla="*/ 0 h 24"/>
                <a:gd name="T30" fmla="*/ 42 w 51"/>
                <a:gd name="T31" fmla="*/ 0 h 24"/>
                <a:gd name="T32" fmla="*/ 42 w 51"/>
                <a:gd name="T33" fmla="*/ 0 h 24"/>
                <a:gd name="T34" fmla="*/ 31 w 51"/>
                <a:gd name="T35" fmla="*/ 0 h 24"/>
                <a:gd name="T36" fmla="*/ 22 w 51"/>
                <a:gd name="T37" fmla="*/ 4 h 24"/>
                <a:gd name="T38" fmla="*/ 13 w 51"/>
                <a:gd name="T39" fmla="*/ 9 h 24"/>
                <a:gd name="T40" fmla="*/ 4 w 5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4">
                  <a:moveTo>
                    <a:pt x="4" y="13"/>
                  </a:moveTo>
                  <a:lnTo>
                    <a:pt x="4" y="13"/>
                  </a:lnTo>
                  <a:lnTo>
                    <a:pt x="2" y="18"/>
                  </a:lnTo>
                  <a:lnTo>
                    <a:pt x="0" y="22"/>
                  </a:lnTo>
                  <a:lnTo>
                    <a:pt x="4" y="24"/>
                  </a:lnTo>
                  <a:lnTo>
                    <a:pt x="11" y="24"/>
                  </a:lnTo>
                  <a:lnTo>
                    <a:pt x="20" y="24"/>
                  </a:lnTo>
                  <a:lnTo>
                    <a:pt x="31" y="22"/>
                  </a:lnTo>
                  <a:lnTo>
                    <a:pt x="40" y="18"/>
                  </a:lnTo>
                  <a:lnTo>
                    <a:pt x="47" y="13"/>
                  </a:lnTo>
                  <a:lnTo>
                    <a:pt x="51" y="6"/>
                  </a:lnTo>
                  <a:lnTo>
                    <a:pt x="51" y="2"/>
                  </a:lnTo>
                  <a:lnTo>
                    <a:pt x="49" y="0"/>
                  </a:lnTo>
                  <a:lnTo>
                    <a:pt x="42" y="0"/>
                  </a:lnTo>
                  <a:lnTo>
                    <a:pt x="31" y="0"/>
                  </a:lnTo>
                  <a:lnTo>
                    <a:pt x="22"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8" name="Freeform 1165">
              <a:extLst>
                <a:ext uri="{FF2B5EF4-FFF2-40B4-BE49-F238E27FC236}">
                  <a16:creationId xmlns:a16="http://schemas.microsoft.com/office/drawing/2014/main" xmlns="" id="{7EDA5F91-F480-6D4F-A223-4187ADA8A05D}"/>
                </a:ext>
              </a:extLst>
            </p:cNvPr>
            <p:cNvSpPr>
              <a:spLocks/>
            </p:cNvSpPr>
            <p:nvPr/>
          </p:nvSpPr>
          <p:spPr bwMode="auto">
            <a:xfrm>
              <a:off x="1968" y="3463"/>
              <a:ext cx="51" cy="24"/>
            </a:xfrm>
            <a:custGeom>
              <a:avLst/>
              <a:gdLst>
                <a:gd name="T0" fmla="*/ 4 w 51"/>
                <a:gd name="T1" fmla="*/ 13 h 24"/>
                <a:gd name="T2" fmla="*/ 4 w 51"/>
                <a:gd name="T3" fmla="*/ 13 h 24"/>
                <a:gd name="T4" fmla="*/ 2 w 51"/>
                <a:gd name="T5" fmla="*/ 18 h 24"/>
                <a:gd name="T6" fmla="*/ 0 w 51"/>
                <a:gd name="T7" fmla="*/ 22 h 24"/>
                <a:gd name="T8" fmla="*/ 4 w 51"/>
                <a:gd name="T9" fmla="*/ 24 h 24"/>
                <a:gd name="T10" fmla="*/ 11 w 51"/>
                <a:gd name="T11" fmla="*/ 24 h 24"/>
                <a:gd name="T12" fmla="*/ 11 w 51"/>
                <a:gd name="T13" fmla="*/ 24 h 24"/>
                <a:gd name="T14" fmla="*/ 20 w 51"/>
                <a:gd name="T15" fmla="*/ 24 h 24"/>
                <a:gd name="T16" fmla="*/ 31 w 51"/>
                <a:gd name="T17" fmla="*/ 22 h 24"/>
                <a:gd name="T18" fmla="*/ 40 w 51"/>
                <a:gd name="T19" fmla="*/ 18 h 24"/>
                <a:gd name="T20" fmla="*/ 47 w 51"/>
                <a:gd name="T21" fmla="*/ 13 h 24"/>
                <a:gd name="T22" fmla="*/ 47 w 51"/>
                <a:gd name="T23" fmla="*/ 13 h 24"/>
                <a:gd name="T24" fmla="*/ 51 w 51"/>
                <a:gd name="T25" fmla="*/ 6 h 24"/>
                <a:gd name="T26" fmla="*/ 51 w 51"/>
                <a:gd name="T27" fmla="*/ 2 h 24"/>
                <a:gd name="T28" fmla="*/ 49 w 51"/>
                <a:gd name="T29" fmla="*/ 0 h 24"/>
                <a:gd name="T30" fmla="*/ 42 w 51"/>
                <a:gd name="T31" fmla="*/ 0 h 24"/>
                <a:gd name="T32" fmla="*/ 42 w 51"/>
                <a:gd name="T33" fmla="*/ 0 h 24"/>
                <a:gd name="T34" fmla="*/ 31 w 51"/>
                <a:gd name="T35" fmla="*/ 0 h 24"/>
                <a:gd name="T36" fmla="*/ 22 w 51"/>
                <a:gd name="T37" fmla="*/ 4 h 24"/>
                <a:gd name="T38" fmla="*/ 13 w 51"/>
                <a:gd name="T39" fmla="*/ 9 h 24"/>
                <a:gd name="T40" fmla="*/ 4 w 5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4">
                  <a:moveTo>
                    <a:pt x="4" y="13"/>
                  </a:moveTo>
                  <a:lnTo>
                    <a:pt x="4" y="13"/>
                  </a:lnTo>
                  <a:lnTo>
                    <a:pt x="2" y="18"/>
                  </a:lnTo>
                  <a:lnTo>
                    <a:pt x="0" y="22"/>
                  </a:lnTo>
                  <a:lnTo>
                    <a:pt x="4" y="24"/>
                  </a:lnTo>
                  <a:lnTo>
                    <a:pt x="11" y="24"/>
                  </a:lnTo>
                  <a:lnTo>
                    <a:pt x="20" y="24"/>
                  </a:lnTo>
                  <a:lnTo>
                    <a:pt x="31" y="22"/>
                  </a:lnTo>
                  <a:lnTo>
                    <a:pt x="40" y="18"/>
                  </a:lnTo>
                  <a:lnTo>
                    <a:pt x="47" y="13"/>
                  </a:lnTo>
                  <a:lnTo>
                    <a:pt x="51" y="6"/>
                  </a:lnTo>
                  <a:lnTo>
                    <a:pt x="51" y="2"/>
                  </a:lnTo>
                  <a:lnTo>
                    <a:pt x="49" y="0"/>
                  </a:lnTo>
                  <a:lnTo>
                    <a:pt x="42" y="0"/>
                  </a:lnTo>
                  <a:lnTo>
                    <a:pt x="31" y="0"/>
                  </a:lnTo>
                  <a:lnTo>
                    <a:pt x="22"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49" name="Freeform 1166">
              <a:extLst>
                <a:ext uri="{FF2B5EF4-FFF2-40B4-BE49-F238E27FC236}">
                  <a16:creationId xmlns:a16="http://schemas.microsoft.com/office/drawing/2014/main" xmlns="" id="{38281AD6-F7D6-2F4A-B638-AD3F92780CD0}"/>
                </a:ext>
              </a:extLst>
            </p:cNvPr>
            <p:cNvSpPr>
              <a:spLocks/>
            </p:cNvSpPr>
            <p:nvPr/>
          </p:nvSpPr>
          <p:spPr bwMode="auto">
            <a:xfrm>
              <a:off x="1925" y="3463"/>
              <a:ext cx="54" cy="27"/>
            </a:xfrm>
            <a:custGeom>
              <a:avLst/>
              <a:gdLst>
                <a:gd name="T0" fmla="*/ 7 w 54"/>
                <a:gd name="T1" fmla="*/ 13 h 27"/>
                <a:gd name="T2" fmla="*/ 7 w 54"/>
                <a:gd name="T3" fmla="*/ 13 h 27"/>
                <a:gd name="T4" fmla="*/ 2 w 54"/>
                <a:gd name="T5" fmla="*/ 18 h 27"/>
                <a:gd name="T6" fmla="*/ 0 w 54"/>
                <a:gd name="T7" fmla="*/ 22 h 27"/>
                <a:gd name="T8" fmla="*/ 4 w 54"/>
                <a:gd name="T9" fmla="*/ 24 h 27"/>
                <a:gd name="T10" fmla="*/ 11 w 54"/>
                <a:gd name="T11" fmla="*/ 27 h 27"/>
                <a:gd name="T12" fmla="*/ 11 w 54"/>
                <a:gd name="T13" fmla="*/ 27 h 27"/>
                <a:gd name="T14" fmla="*/ 20 w 54"/>
                <a:gd name="T15" fmla="*/ 24 h 27"/>
                <a:gd name="T16" fmla="*/ 31 w 54"/>
                <a:gd name="T17" fmla="*/ 22 h 27"/>
                <a:gd name="T18" fmla="*/ 40 w 54"/>
                <a:gd name="T19" fmla="*/ 18 h 27"/>
                <a:gd name="T20" fmla="*/ 47 w 54"/>
                <a:gd name="T21" fmla="*/ 13 h 27"/>
                <a:gd name="T22" fmla="*/ 47 w 54"/>
                <a:gd name="T23" fmla="*/ 13 h 27"/>
                <a:gd name="T24" fmla="*/ 52 w 54"/>
                <a:gd name="T25" fmla="*/ 9 h 27"/>
                <a:gd name="T26" fmla="*/ 54 w 54"/>
                <a:gd name="T27" fmla="*/ 4 h 27"/>
                <a:gd name="T28" fmla="*/ 49 w 54"/>
                <a:gd name="T29" fmla="*/ 2 h 27"/>
                <a:gd name="T30" fmla="*/ 43 w 54"/>
                <a:gd name="T31" fmla="*/ 0 h 27"/>
                <a:gd name="T32" fmla="*/ 43 w 54"/>
                <a:gd name="T33" fmla="*/ 0 h 27"/>
                <a:gd name="T34" fmla="*/ 34 w 54"/>
                <a:gd name="T35" fmla="*/ 2 h 27"/>
                <a:gd name="T36" fmla="*/ 22 w 54"/>
                <a:gd name="T37" fmla="*/ 4 h 27"/>
                <a:gd name="T38" fmla="*/ 13 w 54"/>
                <a:gd name="T39" fmla="*/ 9 h 27"/>
                <a:gd name="T40" fmla="*/ 7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3"/>
                  </a:moveTo>
                  <a:lnTo>
                    <a:pt x="7" y="13"/>
                  </a:lnTo>
                  <a:lnTo>
                    <a:pt x="2" y="18"/>
                  </a:lnTo>
                  <a:lnTo>
                    <a:pt x="0" y="22"/>
                  </a:lnTo>
                  <a:lnTo>
                    <a:pt x="4" y="24"/>
                  </a:lnTo>
                  <a:lnTo>
                    <a:pt x="11" y="27"/>
                  </a:lnTo>
                  <a:lnTo>
                    <a:pt x="20" y="24"/>
                  </a:lnTo>
                  <a:lnTo>
                    <a:pt x="31" y="22"/>
                  </a:lnTo>
                  <a:lnTo>
                    <a:pt x="40" y="18"/>
                  </a:lnTo>
                  <a:lnTo>
                    <a:pt x="47" y="13"/>
                  </a:lnTo>
                  <a:lnTo>
                    <a:pt x="52" y="9"/>
                  </a:lnTo>
                  <a:lnTo>
                    <a:pt x="54" y="4"/>
                  </a:lnTo>
                  <a:lnTo>
                    <a:pt x="49" y="2"/>
                  </a:lnTo>
                  <a:lnTo>
                    <a:pt x="43" y="0"/>
                  </a:lnTo>
                  <a:lnTo>
                    <a:pt x="34" y="2"/>
                  </a:lnTo>
                  <a:lnTo>
                    <a:pt x="22" y="4"/>
                  </a:lnTo>
                  <a:lnTo>
                    <a:pt x="13"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0" name="Freeform 1167">
              <a:extLst>
                <a:ext uri="{FF2B5EF4-FFF2-40B4-BE49-F238E27FC236}">
                  <a16:creationId xmlns:a16="http://schemas.microsoft.com/office/drawing/2014/main" xmlns="" id="{B77B4899-BFC7-D04C-AFC1-570F8D706DD9}"/>
                </a:ext>
              </a:extLst>
            </p:cNvPr>
            <p:cNvSpPr>
              <a:spLocks/>
            </p:cNvSpPr>
            <p:nvPr/>
          </p:nvSpPr>
          <p:spPr bwMode="auto">
            <a:xfrm>
              <a:off x="1925" y="3463"/>
              <a:ext cx="54" cy="27"/>
            </a:xfrm>
            <a:custGeom>
              <a:avLst/>
              <a:gdLst>
                <a:gd name="T0" fmla="*/ 7 w 54"/>
                <a:gd name="T1" fmla="*/ 13 h 27"/>
                <a:gd name="T2" fmla="*/ 7 w 54"/>
                <a:gd name="T3" fmla="*/ 13 h 27"/>
                <a:gd name="T4" fmla="*/ 2 w 54"/>
                <a:gd name="T5" fmla="*/ 18 h 27"/>
                <a:gd name="T6" fmla="*/ 0 w 54"/>
                <a:gd name="T7" fmla="*/ 22 h 27"/>
                <a:gd name="T8" fmla="*/ 4 w 54"/>
                <a:gd name="T9" fmla="*/ 24 h 27"/>
                <a:gd name="T10" fmla="*/ 11 w 54"/>
                <a:gd name="T11" fmla="*/ 27 h 27"/>
                <a:gd name="T12" fmla="*/ 11 w 54"/>
                <a:gd name="T13" fmla="*/ 27 h 27"/>
                <a:gd name="T14" fmla="*/ 20 w 54"/>
                <a:gd name="T15" fmla="*/ 24 h 27"/>
                <a:gd name="T16" fmla="*/ 31 w 54"/>
                <a:gd name="T17" fmla="*/ 22 h 27"/>
                <a:gd name="T18" fmla="*/ 40 w 54"/>
                <a:gd name="T19" fmla="*/ 18 h 27"/>
                <a:gd name="T20" fmla="*/ 47 w 54"/>
                <a:gd name="T21" fmla="*/ 13 h 27"/>
                <a:gd name="T22" fmla="*/ 47 w 54"/>
                <a:gd name="T23" fmla="*/ 13 h 27"/>
                <a:gd name="T24" fmla="*/ 52 w 54"/>
                <a:gd name="T25" fmla="*/ 9 h 27"/>
                <a:gd name="T26" fmla="*/ 54 w 54"/>
                <a:gd name="T27" fmla="*/ 4 h 27"/>
                <a:gd name="T28" fmla="*/ 49 w 54"/>
                <a:gd name="T29" fmla="*/ 2 h 27"/>
                <a:gd name="T30" fmla="*/ 43 w 54"/>
                <a:gd name="T31" fmla="*/ 0 h 27"/>
                <a:gd name="T32" fmla="*/ 43 w 54"/>
                <a:gd name="T33" fmla="*/ 0 h 27"/>
                <a:gd name="T34" fmla="*/ 34 w 54"/>
                <a:gd name="T35" fmla="*/ 2 h 27"/>
                <a:gd name="T36" fmla="*/ 22 w 54"/>
                <a:gd name="T37" fmla="*/ 4 h 27"/>
                <a:gd name="T38" fmla="*/ 13 w 54"/>
                <a:gd name="T39" fmla="*/ 9 h 27"/>
                <a:gd name="T40" fmla="*/ 7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3"/>
                  </a:moveTo>
                  <a:lnTo>
                    <a:pt x="7" y="13"/>
                  </a:lnTo>
                  <a:lnTo>
                    <a:pt x="2" y="18"/>
                  </a:lnTo>
                  <a:lnTo>
                    <a:pt x="0" y="22"/>
                  </a:lnTo>
                  <a:lnTo>
                    <a:pt x="4" y="24"/>
                  </a:lnTo>
                  <a:lnTo>
                    <a:pt x="11" y="27"/>
                  </a:lnTo>
                  <a:lnTo>
                    <a:pt x="20" y="24"/>
                  </a:lnTo>
                  <a:lnTo>
                    <a:pt x="31" y="22"/>
                  </a:lnTo>
                  <a:lnTo>
                    <a:pt x="40" y="18"/>
                  </a:lnTo>
                  <a:lnTo>
                    <a:pt x="47" y="13"/>
                  </a:lnTo>
                  <a:lnTo>
                    <a:pt x="52" y="9"/>
                  </a:lnTo>
                  <a:lnTo>
                    <a:pt x="54" y="4"/>
                  </a:lnTo>
                  <a:lnTo>
                    <a:pt x="49" y="2"/>
                  </a:lnTo>
                  <a:lnTo>
                    <a:pt x="43" y="0"/>
                  </a:lnTo>
                  <a:lnTo>
                    <a:pt x="34" y="2"/>
                  </a:lnTo>
                  <a:lnTo>
                    <a:pt x="22" y="4"/>
                  </a:lnTo>
                  <a:lnTo>
                    <a:pt x="13"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1" name="Freeform 1168">
              <a:extLst>
                <a:ext uri="{FF2B5EF4-FFF2-40B4-BE49-F238E27FC236}">
                  <a16:creationId xmlns:a16="http://schemas.microsoft.com/office/drawing/2014/main" xmlns="" id="{1A08F83E-4245-7246-9946-EDE3A3FAA5FD}"/>
                </a:ext>
              </a:extLst>
            </p:cNvPr>
            <p:cNvSpPr>
              <a:spLocks/>
            </p:cNvSpPr>
            <p:nvPr/>
          </p:nvSpPr>
          <p:spPr bwMode="auto">
            <a:xfrm>
              <a:off x="1882" y="3463"/>
              <a:ext cx="54" cy="27"/>
            </a:xfrm>
            <a:custGeom>
              <a:avLst/>
              <a:gdLst>
                <a:gd name="T0" fmla="*/ 7 w 54"/>
                <a:gd name="T1" fmla="*/ 13 h 27"/>
                <a:gd name="T2" fmla="*/ 7 w 54"/>
                <a:gd name="T3" fmla="*/ 13 h 27"/>
                <a:gd name="T4" fmla="*/ 0 w 54"/>
                <a:gd name="T5" fmla="*/ 20 h 27"/>
                <a:gd name="T6" fmla="*/ 0 w 54"/>
                <a:gd name="T7" fmla="*/ 22 h 27"/>
                <a:gd name="T8" fmla="*/ 5 w 54"/>
                <a:gd name="T9" fmla="*/ 27 h 27"/>
                <a:gd name="T10" fmla="*/ 11 w 54"/>
                <a:gd name="T11" fmla="*/ 27 h 27"/>
                <a:gd name="T12" fmla="*/ 11 w 54"/>
                <a:gd name="T13" fmla="*/ 27 h 27"/>
                <a:gd name="T14" fmla="*/ 20 w 54"/>
                <a:gd name="T15" fmla="*/ 24 h 27"/>
                <a:gd name="T16" fmla="*/ 32 w 54"/>
                <a:gd name="T17" fmla="*/ 22 h 27"/>
                <a:gd name="T18" fmla="*/ 41 w 54"/>
                <a:gd name="T19" fmla="*/ 18 h 27"/>
                <a:gd name="T20" fmla="*/ 50 w 54"/>
                <a:gd name="T21" fmla="*/ 13 h 27"/>
                <a:gd name="T22" fmla="*/ 50 w 54"/>
                <a:gd name="T23" fmla="*/ 13 h 27"/>
                <a:gd name="T24" fmla="*/ 54 w 54"/>
                <a:gd name="T25" fmla="*/ 9 h 27"/>
                <a:gd name="T26" fmla="*/ 54 w 54"/>
                <a:gd name="T27" fmla="*/ 4 h 27"/>
                <a:gd name="T28" fmla="*/ 50 w 54"/>
                <a:gd name="T29" fmla="*/ 2 h 27"/>
                <a:gd name="T30" fmla="*/ 43 w 54"/>
                <a:gd name="T31" fmla="*/ 0 h 27"/>
                <a:gd name="T32" fmla="*/ 43 w 54"/>
                <a:gd name="T33" fmla="*/ 0 h 27"/>
                <a:gd name="T34" fmla="*/ 34 w 54"/>
                <a:gd name="T35" fmla="*/ 2 h 27"/>
                <a:gd name="T36" fmla="*/ 23 w 54"/>
                <a:gd name="T37" fmla="*/ 4 h 27"/>
                <a:gd name="T38" fmla="*/ 14 w 54"/>
                <a:gd name="T39" fmla="*/ 9 h 27"/>
                <a:gd name="T40" fmla="*/ 7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3"/>
                  </a:moveTo>
                  <a:lnTo>
                    <a:pt x="7" y="13"/>
                  </a:lnTo>
                  <a:lnTo>
                    <a:pt x="0" y="20"/>
                  </a:lnTo>
                  <a:lnTo>
                    <a:pt x="0" y="22"/>
                  </a:lnTo>
                  <a:lnTo>
                    <a:pt x="5" y="27"/>
                  </a:lnTo>
                  <a:lnTo>
                    <a:pt x="11" y="27"/>
                  </a:lnTo>
                  <a:lnTo>
                    <a:pt x="20" y="24"/>
                  </a:lnTo>
                  <a:lnTo>
                    <a:pt x="32" y="22"/>
                  </a:lnTo>
                  <a:lnTo>
                    <a:pt x="41" y="18"/>
                  </a:lnTo>
                  <a:lnTo>
                    <a:pt x="50" y="13"/>
                  </a:lnTo>
                  <a:lnTo>
                    <a:pt x="54" y="9"/>
                  </a:lnTo>
                  <a:lnTo>
                    <a:pt x="54" y="4"/>
                  </a:lnTo>
                  <a:lnTo>
                    <a:pt x="50" y="2"/>
                  </a:lnTo>
                  <a:lnTo>
                    <a:pt x="43" y="0"/>
                  </a:lnTo>
                  <a:lnTo>
                    <a:pt x="34" y="2"/>
                  </a:lnTo>
                  <a:lnTo>
                    <a:pt x="23" y="4"/>
                  </a:lnTo>
                  <a:lnTo>
                    <a:pt x="14"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2" name="Freeform 1169">
              <a:extLst>
                <a:ext uri="{FF2B5EF4-FFF2-40B4-BE49-F238E27FC236}">
                  <a16:creationId xmlns:a16="http://schemas.microsoft.com/office/drawing/2014/main" xmlns="" id="{8BC7957B-259B-AB48-BC7A-135BD0052F27}"/>
                </a:ext>
              </a:extLst>
            </p:cNvPr>
            <p:cNvSpPr>
              <a:spLocks/>
            </p:cNvSpPr>
            <p:nvPr/>
          </p:nvSpPr>
          <p:spPr bwMode="auto">
            <a:xfrm>
              <a:off x="1882" y="3463"/>
              <a:ext cx="54" cy="27"/>
            </a:xfrm>
            <a:custGeom>
              <a:avLst/>
              <a:gdLst>
                <a:gd name="T0" fmla="*/ 7 w 54"/>
                <a:gd name="T1" fmla="*/ 13 h 27"/>
                <a:gd name="T2" fmla="*/ 7 w 54"/>
                <a:gd name="T3" fmla="*/ 13 h 27"/>
                <a:gd name="T4" fmla="*/ 0 w 54"/>
                <a:gd name="T5" fmla="*/ 20 h 27"/>
                <a:gd name="T6" fmla="*/ 0 w 54"/>
                <a:gd name="T7" fmla="*/ 22 h 27"/>
                <a:gd name="T8" fmla="*/ 5 w 54"/>
                <a:gd name="T9" fmla="*/ 27 h 27"/>
                <a:gd name="T10" fmla="*/ 11 w 54"/>
                <a:gd name="T11" fmla="*/ 27 h 27"/>
                <a:gd name="T12" fmla="*/ 11 w 54"/>
                <a:gd name="T13" fmla="*/ 27 h 27"/>
                <a:gd name="T14" fmla="*/ 20 w 54"/>
                <a:gd name="T15" fmla="*/ 24 h 27"/>
                <a:gd name="T16" fmla="*/ 32 w 54"/>
                <a:gd name="T17" fmla="*/ 22 h 27"/>
                <a:gd name="T18" fmla="*/ 41 w 54"/>
                <a:gd name="T19" fmla="*/ 18 h 27"/>
                <a:gd name="T20" fmla="*/ 50 w 54"/>
                <a:gd name="T21" fmla="*/ 13 h 27"/>
                <a:gd name="T22" fmla="*/ 50 w 54"/>
                <a:gd name="T23" fmla="*/ 13 h 27"/>
                <a:gd name="T24" fmla="*/ 54 w 54"/>
                <a:gd name="T25" fmla="*/ 9 h 27"/>
                <a:gd name="T26" fmla="*/ 54 w 54"/>
                <a:gd name="T27" fmla="*/ 4 h 27"/>
                <a:gd name="T28" fmla="*/ 50 w 54"/>
                <a:gd name="T29" fmla="*/ 2 h 27"/>
                <a:gd name="T30" fmla="*/ 43 w 54"/>
                <a:gd name="T31" fmla="*/ 0 h 27"/>
                <a:gd name="T32" fmla="*/ 43 w 54"/>
                <a:gd name="T33" fmla="*/ 0 h 27"/>
                <a:gd name="T34" fmla="*/ 34 w 54"/>
                <a:gd name="T35" fmla="*/ 2 h 27"/>
                <a:gd name="T36" fmla="*/ 23 w 54"/>
                <a:gd name="T37" fmla="*/ 4 h 27"/>
                <a:gd name="T38" fmla="*/ 14 w 54"/>
                <a:gd name="T39" fmla="*/ 9 h 27"/>
                <a:gd name="T40" fmla="*/ 7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3"/>
                  </a:moveTo>
                  <a:lnTo>
                    <a:pt x="7" y="13"/>
                  </a:lnTo>
                  <a:lnTo>
                    <a:pt x="0" y="20"/>
                  </a:lnTo>
                  <a:lnTo>
                    <a:pt x="0" y="22"/>
                  </a:lnTo>
                  <a:lnTo>
                    <a:pt x="5" y="27"/>
                  </a:lnTo>
                  <a:lnTo>
                    <a:pt x="11" y="27"/>
                  </a:lnTo>
                  <a:lnTo>
                    <a:pt x="20" y="24"/>
                  </a:lnTo>
                  <a:lnTo>
                    <a:pt x="32" y="22"/>
                  </a:lnTo>
                  <a:lnTo>
                    <a:pt x="41" y="18"/>
                  </a:lnTo>
                  <a:lnTo>
                    <a:pt x="50" y="13"/>
                  </a:lnTo>
                  <a:lnTo>
                    <a:pt x="54" y="9"/>
                  </a:lnTo>
                  <a:lnTo>
                    <a:pt x="54" y="4"/>
                  </a:lnTo>
                  <a:lnTo>
                    <a:pt x="50" y="2"/>
                  </a:lnTo>
                  <a:lnTo>
                    <a:pt x="43" y="0"/>
                  </a:lnTo>
                  <a:lnTo>
                    <a:pt x="34" y="2"/>
                  </a:lnTo>
                  <a:lnTo>
                    <a:pt x="23" y="4"/>
                  </a:lnTo>
                  <a:lnTo>
                    <a:pt x="14"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3" name="Freeform 1170">
              <a:extLst>
                <a:ext uri="{FF2B5EF4-FFF2-40B4-BE49-F238E27FC236}">
                  <a16:creationId xmlns:a16="http://schemas.microsoft.com/office/drawing/2014/main" xmlns="" id="{6A3FF254-505A-7746-B8A5-14E459E05D8B}"/>
                </a:ext>
              </a:extLst>
            </p:cNvPr>
            <p:cNvSpPr>
              <a:spLocks/>
            </p:cNvSpPr>
            <p:nvPr/>
          </p:nvSpPr>
          <p:spPr bwMode="auto">
            <a:xfrm>
              <a:off x="1839" y="3465"/>
              <a:ext cx="54" cy="25"/>
            </a:xfrm>
            <a:custGeom>
              <a:avLst/>
              <a:gdLst>
                <a:gd name="T0" fmla="*/ 5 w 54"/>
                <a:gd name="T1" fmla="*/ 13 h 25"/>
                <a:gd name="T2" fmla="*/ 5 w 54"/>
                <a:gd name="T3" fmla="*/ 13 h 25"/>
                <a:gd name="T4" fmla="*/ 0 w 54"/>
                <a:gd name="T5" fmla="*/ 18 h 25"/>
                <a:gd name="T6" fmla="*/ 0 w 54"/>
                <a:gd name="T7" fmla="*/ 22 h 25"/>
                <a:gd name="T8" fmla="*/ 3 w 54"/>
                <a:gd name="T9" fmla="*/ 25 h 25"/>
                <a:gd name="T10" fmla="*/ 12 w 54"/>
                <a:gd name="T11" fmla="*/ 25 h 25"/>
                <a:gd name="T12" fmla="*/ 12 w 54"/>
                <a:gd name="T13" fmla="*/ 25 h 25"/>
                <a:gd name="T14" fmla="*/ 21 w 54"/>
                <a:gd name="T15" fmla="*/ 25 h 25"/>
                <a:gd name="T16" fmla="*/ 32 w 54"/>
                <a:gd name="T17" fmla="*/ 20 h 25"/>
                <a:gd name="T18" fmla="*/ 41 w 54"/>
                <a:gd name="T19" fmla="*/ 18 h 25"/>
                <a:gd name="T20" fmla="*/ 48 w 54"/>
                <a:gd name="T21" fmla="*/ 11 h 25"/>
                <a:gd name="T22" fmla="*/ 48 w 54"/>
                <a:gd name="T23" fmla="*/ 11 h 25"/>
                <a:gd name="T24" fmla="*/ 52 w 54"/>
                <a:gd name="T25" fmla="*/ 7 h 25"/>
                <a:gd name="T26" fmla="*/ 54 w 54"/>
                <a:gd name="T27" fmla="*/ 2 h 25"/>
                <a:gd name="T28" fmla="*/ 50 w 54"/>
                <a:gd name="T29" fmla="*/ 0 h 25"/>
                <a:gd name="T30" fmla="*/ 43 w 54"/>
                <a:gd name="T31" fmla="*/ 0 h 25"/>
                <a:gd name="T32" fmla="*/ 43 w 54"/>
                <a:gd name="T33" fmla="*/ 0 h 25"/>
                <a:gd name="T34" fmla="*/ 34 w 54"/>
                <a:gd name="T35" fmla="*/ 0 h 25"/>
                <a:gd name="T36" fmla="*/ 23 w 54"/>
                <a:gd name="T37" fmla="*/ 2 h 25"/>
                <a:gd name="T38" fmla="*/ 14 w 54"/>
                <a:gd name="T39" fmla="*/ 7 h 25"/>
                <a:gd name="T40" fmla="*/ 5 w 5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5">
                  <a:moveTo>
                    <a:pt x="5" y="13"/>
                  </a:moveTo>
                  <a:lnTo>
                    <a:pt x="5" y="13"/>
                  </a:lnTo>
                  <a:lnTo>
                    <a:pt x="0" y="18"/>
                  </a:lnTo>
                  <a:lnTo>
                    <a:pt x="0" y="22"/>
                  </a:lnTo>
                  <a:lnTo>
                    <a:pt x="3" y="25"/>
                  </a:lnTo>
                  <a:lnTo>
                    <a:pt x="12" y="25"/>
                  </a:lnTo>
                  <a:lnTo>
                    <a:pt x="21" y="25"/>
                  </a:lnTo>
                  <a:lnTo>
                    <a:pt x="32" y="20"/>
                  </a:lnTo>
                  <a:lnTo>
                    <a:pt x="41" y="18"/>
                  </a:lnTo>
                  <a:lnTo>
                    <a:pt x="48" y="11"/>
                  </a:lnTo>
                  <a:lnTo>
                    <a:pt x="52" y="7"/>
                  </a:lnTo>
                  <a:lnTo>
                    <a:pt x="54" y="2"/>
                  </a:lnTo>
                  <a:lnTo>
                    <a:pt x="50" y="0"/>
                  </a:lnTo>
                  <a:lnTo>
                    <a:pt x="43" y="0"/>
                  </a:lnTo>
                  <a:lnTo>
                    <a:pt x="34" y="0"/>
                  </a:lnTo>
                  <a:lnTo>
                    <a:pt x="23" y="2"/>
                  </a:lnTo>
                  <a:lnTo>
                    <a:pt x="14" y="7"/>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4" name="Freeform 1171">
              <a:extLst>
                <a:ext uri="{FF2B5EF4-FFF2-40B4-BE49-F238E27FC236}">
                  <a16:creationId xmlns:a16="http://schemas.microsoft.com/office/drawing/2014/main" xmlns="" id="{2B8F77EA-F29D-B641-8DB5-BA49CFF113DA}"/>
                </a:ext>
              </a:extLst>
            </p:cNvPr>
            <p:cNvSpPr>
              <a:spLocks/>
            </p:cNvSpPr>
            <p:nvPr/>
          </p:nvSpPr>
          <p:spPr bwMode="auto">
            <a:xfrm>
              <a:off x="1839" y="3465"/>
              <a:ext cx="54" cy="25"/>
            </a:xfrm>
            <a:custGeom>
              <a:avLst/>
              <a:gdLst>
                <a:gd name="T0" fmla="*/ 5 w 54"/>
                <a:gd name="T1" fmla="*/ 13 h 25"/>
                <a:gd name="T2" fmla="*/ 5 w 54"/>
                <a:gd name="T3" fmla="*/ 13 h 25"/>
                <a:gd name="T4" fmla="*/ 0 w 54"/>
                <a:gd name="T5" fmla="*/ 18 h 25"/>
                <a:gd name="T6" fmla="*/ 0 w 54"/>
                <a:gd name="T7" fmla="*/ 22 h 25"/>
                <a:gd name="T8" fmla="*/ 3 w 54"/>
                <a:gd name="T9" fmla="*/ 25 h 25"/>
                <a:gd name="T10" fmla="*/ 12 w 54"/>
                <a:gd name="T11" fmla="*/ 25 h 25"/>
                <a:gd name="T12" fmla="*/ 12 w 54"/>
                <a:gd name="T13" fmla="*/ 25 h 25"/>
                <a:gd name="T14" fmla="*/ 21 w 54"/>
                <a:gd name="T15" fmla="*/ 25 h 25"/>
                <a:gd name="T16" fmla="*/ 32 w 54"/>
                <a:gd name="T17" fmla="*/ 20 h 25"/>
                <a:gd name="T18" fmla="*/ 41 w 54"/>
                <a:gd name="T19" fmla="*/ 18 h 25"/>
                <a:gd name="T20" fmla="*/ 48 w 54"/>
                <a:gd name="T21" fmla="*/ 11 h 25"/>
                <a:gd name="T22" fmla="*/ 48 w 54"/>
                <a:gd name="T23" fmla="*/ 11 h 25"/>
                <a:gd name="T24" fmla="*/ 52 w 54"/>
                <a:gd name="T25" fmla="*/ 7 h 25"/>
                <a:gd name="T26" fmla="*/ 54 w 54"/>
                <a:gd name="T27" fmla="*/ 2 h 25"/>
                <a:gd name="T28" fmla="*/ 50 w 54"/>
                <a:gd name="T29" fmla="*/ 0 h 25"/>
                <a:gd name="T30" fmla="*/ 43 w 54"/>
                <a:gd name="T31" fmla="*/ 0 h 25"/>
                <a:gd name="T32" fmla="*/ 43 w 54"/>
                <a:gd name="T33" fmla="*/ 0 h 25"/>
                <a:gd name="T34" fmla="*/ 34 w 54"/>
                <a:gd name="T35" fmla="*/ 0 h 25"/>
                <a:gd name="T36" fmla="*/ 23 w 54"/>
                <a:gd name="T37" fmla="*/ 2 h 25"/>
                <a:gd name="T38" fmla="*/ 14 w 54"/>
                <a:gd name="T39" fmla="*/ 7 h 25"/>
                <a:gd name="T40" fmla="*/ 5 w 5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5">
                  <a:moveTo>
                    <a:pt x="5" y="13"/>
                  </a:moveTo>
                  <a:lnTo>
                    <a:pt x="5" y="13"/>
                  </a:lnTo>
                  <a:lnTo>
                    <a:pt x="0" y="18"/>
                  </a:lnTo>
                  <a:lnTo>
                    <a:pt x="0" y="22"/>
                  </a:lnTo>
                  <a:lnTo>
                    <a:pt x="3" y="25"/>
                  </a:lnTo>
                  <a:lnTo>
                    <a:pt x="12" y="25"/>
                  </a:lnTo>
                  <a:lnTo>
                    <a:pt x="21" y="25"/>
                  </a:lnTo>
                  <a:lnTo>
                    <a:pt x="32" y="20"/>
                  </a:lnTo>
                  <a:lnTo>
                    <a:pt x="41" y="18"/>
                  </a:lnTo>
                  <a:lnTo>
                    <a:pt x="48" y="11"/>
                  </a:lnTo>
                  <a:lnTo>
                    <a:pt x="52" y="7"/>
                  </a:lnTo>
                  <a:lnTo>
                    <a:pt x="54" y="2"/>
                  </a:lnTo>
                  <a:lnTo>
                    <a:pt x="50" y="0"/>
                  </a:lnTo>
                  <a:lnTo>
                    <a:pt x="43" y="0"/>
                  </a:lnTo>
                  <a:lnTo>
                    <a:pt x="34" y="0"/>
                  </a:lnTo>
                  <a:lnTo>
                    <a:pt x="23" y="2"/>
                  </a:lnTo>
                  <a:lnTo>
                    <a:pt x="14" y="7"/>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5" name="Freeform 1172">
              <a:extLst>
                <a:ext uri="{FF2B5EF4-FFF2-40B4-BE49-F238E27FC236}">
                  <a16:creationId xmlns:a16="http://schemas.microsoft.com/office/drawing/2014/main" xmlns="" id="{1956251D-5956-1548-92A0-A43AF1656E44}"/>
                </a:ext>
              </a:extLst>
            </p:cNvPr>
            <p:cNvSpPr>
              <a:spLocks/>
            </p:cNvSpPr>
            <p:nvPr/>
          </p:nvSpPr>
          <p:spPr bwMode="auto">
            <a:xfrm>
              <a:off x="1794" y="3465"/>
              <a:ext cx="54" cy="27"/>
            </a:xfrm>
            <a:custGeom>
              <a:avLst/>
              <a:gdLst>
                <a:gd name="T0" fmla="*/ 5 w 54"/>
                <a:gd name="T1" fmla="*/ 13 h 27"/>
                <a:gd name="T2" fmla="*/ 5 w 54"/>
                <a:gd name="T3" fmla="*/ 13 h 27"/>
                <a:gd name="T4" fmla="*/ 0 w 54"/>
                <a:gd name="T5" fmla="*/ 18 h 27"/>
                <a:gd name="T6" fmla="*/ 0 w 54"/>
                <a:gd name="T7" fmla="*/ 22 h 27"/>
                <a:gd name="T8" fmla="*/ 5 w 54"/>
                <a:gd name="T9" fmla="*/ 25 h 27"/>
                <a:gd name="T10" fmla="*/ 12 w 54"/>
                <a:gd name="T11" fmla="*/ 27 h 27"/>
                <a:gd name="T12" fmla="*/ 12 w 54"/>
                <a:gd name="T13" fmla="*/ 27 h 27"/>
                <a:gd name="T14" fmla="*/ 21 w 54"/>
                <a:gd name="T15" fmla="*/ 25 h 27"/>
                <a:gd name="T16" fmla="*/ 32 w 54"/>
                <a:gd name="T17" fmla="*/ 22 h 27"/>
                <a:gd name="T18" fmla="*/ 41 w 54"/>
                <a:gd name="T19" fmla="*/ 18 h 27"/>
                <a:gd name="T20" fmla="*/ 50 w 54"/>
                <a:gd name="T21" fmla="*/ 13 h 27"/>
                <a:gd name="T22" fmla="*/ 50 w 54"/>
                <a:gd name="T23" fmla="*/ 13 h 27"/>
                <a:gd name="T24" fmla="*/ 54 w 54"/>
                <a:gd name="T25" fmla="*/ 7 h 27"/>
                <a:gd name="T26" fmla="*/ 54 w 54"/>
                <a:gd name="T27" fmla="*/ 4 h 27"/>
                <a:gd name="T28" fmla="*/ 52 w 54"/>
                <a:gd name="T29" fmla="*/ 0 h 27"/>
                <a:gd name="T30" fmla="*/ 45 w 54"/>
                <a:gd name="T31" fmla="*/ 0 h 27"/>
                <a:gd name="T32" fmla="*/ 45 w 54"/>
                <a:gd name="T33" fmla="*/ 0 h 27"/>
                <a:gd name="T34" fmla="*/ 34 w 54"/>
                <a:gd name="T35" fmla="*/ 0 h 27"/>
                <a:gd name="T36" fmla="*/ 25 w 54"/>
                <a:gd name="T37" fmla="*/ 4 h 27"/>
                <a:gd name="T38" fmla="*/ 14 w 54"/>
                <a:gd name="T39" fmla="*/ 9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18"/>
                  </a:lnTo>
                  <a:lnTo>
                    <a:pt x="0" y="22"/>
                  </a:lnTo>
                  <a:lnTo>
                    <a:pt x="5" y="25"/>
                  </a:lnTo>
                  <a:lnTo>
                    <a:pt x="12" y="27"/>
                  </a:lnTo>
                  <a:lnTo>
                    <a:pt x="21" y="25"/>
                  </a:lnTo>
                  <a:lnTo>
                    <a:pt x="32" y="22"/>
                  </a:lnTo>
                  <a:lnTo>
                    <a:pt x="41" y="18"/>
                  </a:lnTo>
                  <a:lnTo>
                    <a:pt x="50" y="13"/>
                  </a:lnTo>
                  <a:lnTo>
                    <a:pt x="54" y="7"/>
                  </a:lnTo>
                  <a:lnTo>
                    <a:pt x="54" y="4"/>
                  </a:lnTo>
                  <a:lnTo>
                    <a:pt x="52" y="0"/>
                  </a:lnTo>
                  <a:lnTo>
                    <a:pt x="45" y="0"/>
                  </a:lnTo>
                  <a:lnTo>
                    <a:pt x="34" y="0"/>
                  </a:lnTo>
                  <a:lnTo>
                    <a:pt x="25"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6" name="Freeform 1173">
              <a:extLst>
                <a:ext uri="{FF2B5EF4-FFF2-40B4-BE49-F238E27FC236}">
                  <a16:creationId xmlns:a16="http://schemas.microsoft.com/office/drawing/2014/main" xmlns="" id="{541B1ECF-666A-1E4F-A001-489F84F475A5}"/>
                </a:ext>
              </a:extLst>
            </p:cNvPr>
            <p:cNvSpPr>
              <a:spLocks/>
            </p:cNvSpPr>
            <p:nvPr/>
          </p:nvSpPr>
          <p:spPr bwMode="auto">
            <a:xfrm>
              <a:off x="1794" y="3465"/>
              <a:ext cx="54" cy="27"/>
            </a:xfrm>
            <a:custGeom>
              <a:avLst/>
              <a:gdLst>
                <a:gd name="T0" fmla="*/ 5 w 54"/>
                <a:gd name="T1" fmla="*/ 13 h 27"/>
                <a:gd name="T2" fmla="*/ 5 w 54"/>
                <a:gd name="T3" fmla="*/ 13 h 27"/>
                <a:gd name="T4" fmla="*/ 0 w 54"/>
                <a:gd name="T5" fmla="*/ 18 h 27"/>
                <a:gd name="T6" fmla="*/ 0 w 54"/>
                <a:gd name="T7" fmla="*/ 22 h 27"/>
                <a:gd name="T8" fmla="*/ 5 w 54"/>
                <a:gd name="T9" fmla="*/ 25 h 27"/>
                <a:gd name="T10" fmla="*/ 12 w 54"/>
                <a:gd name="T11" fmla="*/ 27 h 27"/>
                <a:gd name="T12" fmla="*/ 12 w 54"/>
                <a:gd name="T13" fmla="*/ 27 h 27"/>
                <a:gd name="T14" fmla="*/ 21 w 54"/>
                <a:gd name="T15" fmla="*/ 25 h 27"/>
                <a:gd name="T16" fmla="*/ 32 w 54"/>
                <a:gd name="T17" fmla="*/ 22 h 27"/>
                <a:gd name="T18" fmla="*/ 41 w 54"/>
                <a:gd name="T19" fmla="*/ 18 h 27"/>
                <a:gd name="T20" fmla="*/ 50 w 54"/>
                <a:gd name="T21" fmla="*/ 13 h 27"/>
                <a:gd name="T22" fmla="*/ 50 w 54"/>
                <a:gd name="T23" fmla="*/ 13 h 27"/>
                <a:gd name="T24" fmla="*/ 54 w 54"/>
                <a:gd name="T25" fmla="*/ 7 h 27"/>
                <a:gd name="T26" fmla="*/ 54 w 54"/>
                <a:gd name="T27" fmla="*/ 4 h 27"/>
                <a:gd name="T28" fmla="*/ 52 w 54"/>
                <a:gd name="T29" fmla="*/ 0 h 27"/>
                <a:gd name="T30" fmla="*/ 45 w 54"/>
                <a:gd name="T31" fmla="*/ 0 h 27"/>
                <a:gd name="T32" fmla="*/ 45 w 54"/>
                <a:gd name="T33" fmla="*/ 0 h 27"/>
                <a:gd name="T34" fmla="*/ 34 w 54"/>
                <a:gd name="T35" fmla="*/ 0 h 27"/>
                <a:gd name="T36" fmla="*/ 25 w 54"/>
                <a:gd name="T37" fmla="*/ 4 h 27"/>
                <a:gd name="T38" fmla="*/ 14 w 54"/>
                <a:gd name="T39" fmla="*/ 9 h 27"/>
                <a:gd name="T40" fmla="*/ 5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5" y="13"/>
                  </a:moveTo>
                  <a:lnTo>
                    <a:pt x="5" y="13"/>
                  </a:lnTo>
                  <a:lnTo>
                    <a:pt x="0" y="18"/>
                  </a:lnTo>
                  <a:lnTo>
                    <a:pt x="0" y="22"/>
                  </a:lnTo>
                  <a:lnTo>
                    <a:pt x="5" y="25"/>
                  </a:lnTo>
                  <a:lnTo>
                    <a:pt x="12" y="27"/>
                  </a:lnTo>
                  <a:lnTo>
                    <a:pt x="21" y="25"/>
                  </a:lnTo>
                  <a:lnTo>
                    <a:pt x="32" y="22"/>
                  </a:lnTo>
                  <a:lnTo>
                    <a:pt x="41" y="18"/>
                  </a:lnTo>
                  <a:lnTo>
                    <a:pt x="50" y="13"/>
                  </a:lnTo>
                  <a:lnTo>
                    <a:pt x="54" y="7"/>
                  </a:lnTo>
                  <a:lnTo>
                    <a:pt x="54" y="4"/>
                  </a:lnTo>
                  <a:lnTo>
                    <a:pt x="52" y="0"/>
                  </a:lnTo>
                  <a:lnTo>
                    <a:pt x="45" y="0"/>
                  </a:lnTo>
                  <a:lnTo>
                    <a:pt x="34" y="0"/>
                  </a:lnTo>
                  <a:lnTo>
                    <a:pt x="25"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7" name="Freeform 1174">
              <a:extLst>
                <a:ext uri="{FF2B5EF4-FFF2-40B4-BE49-F238E27FC236}">
                  <a16:creationId xmlns:a16="http://schemas.microsoft.com/office/drawing/2014/main" xmlns="" id="{DA820B87-072D-4B4F-ACCF-3E6B4FFD80D4}"/>
                </a:ext>
              </a:extLst>
            </p:cNvPr>
            <p:cNvSpPr>
              <a:spLocks/>
            </p:cNvSpPr>
            <p:nvPr/>
          </p:nvSpPr>
          <p:spPr bwMode="auto">
            <a:xfrm>
              <a:off x="1704" y="3465"/>
              <a:ext cx="56" cy="27"/>
            </a:xfrm>
            <a:custGeom>
              <a:avLst/>
              <a:gdLst>
                <a:gd name="T0" fmla="*/ 5 w 56"/>
                <a:gd name="T1" fmla="*/ 13 h 27"/>
                <a:gd name="T2" fmla="*/ 5 w 56"/>
                <a:gd name="T3" fmla="*/ 13 h 27"/>
                <a:gd name="T4" fmla="*/ 0 w 56"/>
                <a:gd name="T5" fmla="*/ 20 h 27"/>
                <a:gd name="T6" fmla="*/ 0 w 56"/>
                <a:gd name="T7" fmla="*/ 22 h 27"/>
                <a:gd name="T8" fmla="*/ 2 w 56"/>
                <a:gd name="T9" fmla="*/ 27 h 27"/>
                <a:gd name="T10" fmla="*/ 11 w 56"/>
                <a:gd name="T11" fmla="*/ 27 h 27"/>
                <a:gd name="T12" fmla="*/ 11 w 56"/>
                <a:gd name="T13" fmla="*/ 27 h 27"/>
                <a:gd name="T14" fmla="*/ 20 w 56"/>
                <a:gd name="T15" fmla="*/ 27 h 27"/>
                <a:gd name="T16" fmla="*/ 32 w 56"/>
                <a:gd name="T17" fmla="*/ 22 h 27"/>
                <a:gd name="T18" fmla="*/ 43 w 56"/>
                <a:gd name="T19" fmla="*/ 18 h 27"/>
                <a:gd name="T20" fmla="*/ 50 w 56"/>
                <a:gd name="T21" fmla="*/ 13 h 27"/>
                <a:gd name="T22" fmla="*/ 50 w 56"/>
                <a:gd name="T23" fmla="*/ 13 h 27"/>
                <a:gd name="T24" fmla="*/ 56 w 56"/>
                <a:gd name="T25" fmla="*/ 9 h 27"/>
                <a:gd name="T26" fmla="*/ 56 w 56"/>
                <a:gd name="T27" fmla="*/ 4 h 27"/>
                <a:gd name="T28" fmla="*/ 52 w 56"/>
                <a:gd name="T29" fmla="*/ 2 h 27"/>
                <a:gd name="T30" fmla="*/ 45 w 56"/>
                <a:gd name="T31" fmla="*/ 0 h 27"/>
                <a:gd name="T32" fmla="*/ 45 w 56"/>
                <a:gd name="T33" fmla="*/ 0 h 27"/>
                <a:gd name="T34" fmla="*/ 36 w 56"/>
                <a:gd name="T35" fmla="*/ 2 h 27"/>
                <a:gd name="T36" fmla="*/ 25 w 56"/>
                <a:gd name="T37" fmla="*/ 4 h 27"/>
                <a:gd name="T38" fmla="*/ 14 w 56"/>
                <a:gd name="T39" fmla="*/ 9 h 27"/>
                <a:gd name="T40" fmla="*/ 5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5" y="13"/>
                  </a:moveTo>
                  <a:lnTo>
                    <a:pt x="5" y="13"/>
                  </a:lnTo>
                  <a:lnTo>
                    <a:pt x="0" y="20"/>
                  </a:lnTo>
                  <a:lnTo>
                    <a:pt x="0" y="22"/>
                  </a:lnTo>
                  <a:lnTo>
                    <a:pt x="2" y="27"/>
                  </a:lnTo>
                  <a:lnTo>
                    <a:pt x="11" y="27"/>
                  </a:lnTo>
                  <a:lnTo>
                    <a:pt x="20" y="27"/>
                  </a:lnTo>
                  <a:lnTo>
                    <a:pt x="32" y="22"/>
                  </a:lnTo>
                  <a:lnTo>
                    <a:pt x="43" y="18"/>
                  </a:lnTo>
                  <a:lnTo>
                    <a:pt x="50" y="13"/>
                  </a:lnTo>
                  <a:lnTo>
                    <a:pt x="56" y="9"/>
                  </a:lnTo>
                  <a:lnTo>
                    <a:pt x="56" y="4"/>
                  </a:lnTo>
                  <a:lnTo>
                    <a:pt x="52" y="2"/>
                  </a:lnTo>
                  <a:lnTo>
                    <a:pt x="45" y="0"/>
                  </a:lnTo>
                  <a:lnTo>
                    <a:pt x="36" y="2"/>
                  </a:lnTo>
                  <a:lnTo>
                    <a:pt x="25" y="4"/>
                  </a:lnTo>
                  <a:lnTo>
                    <a:pt x="14"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8" name="Freeform 1175">
              <a:extLst>
                <a:ext uri="{FF2B5EF4-FFF2-40B4-BE49-F238E27FC236}">
                  <a16:creationId xmlns:a16="http://schemas.microsoft.com/office/drawing/2014/main" xmlns="" id="{138E66F5-3BF2-7742-9B08-7A56E6DD6F5C}"/>
                </a:ext>
              </a:extLst>
            </p:cNvPr>
            <p:cNvSpPr>
              <a:spLocks/>
            </p:cNvSpPr>
            <p:nvPr/>
          </p:nvSpPr>
          <p:spPr bwMode="auto">
            <a:xfrm>
              <a:off x="1704" y="3465"/>
              <a:ext cx="56" cy="27"/>
            </a:xfrm>
            <a:custGeom>
              <a:avLst/>
              <a:gdLst>
                <a:gd name="T0" fmla="*/ 5 w 56"/>
                <a:gd name="T1" fmla="*/ 13 h 27"/>
                <a:gd name="T2" fmla="*/ 5 w 56"/>
                <a:gd name="T3" fmla="*/ 13 h 27"/>
                <a:gd name="T4" fmla="*/ 0 w 56"/>
                <a:gd name="T5" fmla="*/ 20 h 27"/>
                <a:gd name="T6" fmla="*/ 0 w 56"/>
                <a:gd name="T7" fmla="*/ 22 h 27"/>
                <a:gd name="T8" fmla="*/ 2 w 56"/>
                <a:gd name="T9" fmla="*/ 27 h 27"/>
                <a:gd name="T10" fmla="*/ 11 w 56"/>
                <a:gd name="T11" fmla="*/ 27 h 27"/>
                <a:gd name="T12" fmla="*/ 11 w 56"/>
                <a:gd name="T13" fmla="*/ 27 h 27"/>
                <a:gd name="T14" fmla="*/ 20 w 56"/>
                <a:gd name="T15" fmla="*/ 27 h 27"/>
                <a:gd name="T16" fmla="*/ 32 w 56"/>
                <a:gd name="T17" fmla="*/ 22 h 27"/>
                <a:gd name="T18" fmla="*/ 43 w 56"/>
                <a:gd name="T19" fmla="*/ 18 h 27"/>
                <a:gd name="T20" fmla="*/ 50 w 56"/>
                <a:gd name="T21" fmla="*/ 13 h 27"/>
                <a:gd name="T22" fmla="*/ 50 w 56"/>
                <a:gd name="T23" fmla="*/ 13 h 27"/>
                <a:gd name="T24" fmla="*/ 56 w 56"/>
                <a:gd name="T25" fmla="*/ 9 h 27"/>
                <a:gd name="T26" fmla="*/ 56 w 56"/>
                <a:gd name="T27" fmla="*/ 4 h 27"/>
                <a:gd name="T28" fmla="*/ 52 w 56"/>
                <a:gd name="T29" fmla="*/ 2 h 27"/>
                <a:gd name="T30" fmla="*/ 45 w 56"/>
                <a:gd name="T31" fmla="*/ 0 h 27"/>
                <a:gd name="T32" fmla="*/ 45 w 56"/>
                <a:gd name="T33" fmla="*/ 0 h 27"/>
                <a:gd name="T34" fmla="*/ 36 w 56"/>
                <a:gd name="T35" fmla="*/ 2 h 27"/>
                <a:gd name="T36" fmla="*/ 25 w 56"/>
                <a:gd name="T37" fmla="*/ 4 h 27"/>
                <a:gd name="T38" fmla="*/ 14 w 56"/>
                <a:gd name="T39" fmla="*/ 9 h 27"/>
                <a:gd name="T40" fmla="*/ 5 w 5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5" y="13"/>
                  </a:moveTo>
                  <a:lnTo>
                    <a:pt x="5" y="13"/>
                  </a:lnTo>
                  <a:lnTo>
                    <a:pt x="0" y="20"/>
                  </a:lnTo>
                  <a:lnTo>
                    <a:pt x="0" y="22"/>
                  </a:lnTo>
                  <a:lnTo>
                    <a:pt x="2" y="27"/>
                  </a:lnTo>
                  <a:lnTo>
                    <a:pt x="11" y="27"/>
                  </a:lnTo>
                  <a:lnTo>
                    <a:pt x="20" y="27"/>
                  </a:lnTo>
                  <a:lnTo>
                    <a:pt x="32" y="22"/>
                  </a:lnTo>
                  <a:lnTo>
                    <a:pt x="43" y="18"/>
                  </a:lnTo>
                  <a:lnTo>
                    <a:pt x="50" y="13"/>
                  </a:lnTo>
                  <a:lnTo>
                    <a:pt x="56" y="9"/>
                  </a:lnTo>
                  <a:lnTo>
                    <a:pt x="56" y="4"/>
                  </a:lnTo>
                  <a:lnTo>
                    <a:pt x="52" y="2"/>
                  </a:lnTo>
                  <a:lnTo>
                    <a:pt x="45" y="0"/>
                  </a:lnTo>
                  <a:lnTo>
                    <a:pt x="36" y="2"/>
                  </a:lnTo>
                  <a:lnTo>
                    <a:pt x="25" y="4"/>
                  </a:lnTo>
                  <a:lnTo>
                    <a:pt x="14"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59" name="Freeform 1176">
              <a:extLst>
                <a:ext uri="{FF2B5EF4-FFF2-40B4-BE49-F238E27FC236}">
                  <a16:creationId xmlns:a16="http://schemas.microsoft.com/office/drawing/2014/main" xmlns="" id="{75306252-C313-E143-9B42-CEE44507EC5C}"/>
                </a:ext>
              </a:extLst>
            </p:cNvPr>
            <p:cNvSpPr>
              <a:spLocks/>
            </p:cNvSpPr>
            <p:nvPr/>
          </p:nvSpPr>
          <p:spPr bwMode="auto">
            <a:xfrm>
              <a:off x="4477" y="3397"/>
              <a:ext cx="54" cy="25"/>
            </a:xfrm>
            <a:custGeom>
              <a:avLst/>
              <a:gdLst>
                <a:gd name="T0" fmla="*/ 2 w 54"/>
                <a:gd name="T1" fmla="*/ 14 h 25"/>
                <a:gd name="T2" fmla="*/ 2 w 54"/>
                <a:gd name="T3" fmla="*/ 14 h 25"/>
                <a:gd name="T4" fmla="*/ 11 w 54"/>
                <a:gd name="T5" fmla="*/ 18 h 25"/>
                <a:gd name="T6" fmla="*/ 20 w 54"/>
                <a:gd name="T7" fmla="*/ 23 h 25"/>
                <a:gd name="T8" fmla="*/ 31 w 54"/>
                <a:gd name="T9" fmla="*/ 25 h 25"/>
                <a:gd name="T10" fmla="*/ 40 w 54"/>
                <a:gd name="T11" fmla="*/ 25 h 25"/>
                <a:gd name="T12" fmla="*/ 40 w 54"/>
                <a:gd name="T13" fmla="*/ 25 h 25"/>
                <a:gd name="T14" fmla="*/ 49 w 54"/>
                <a:gd name="T15" fmla="*/ 25 h 25"/>
                <a:gd name="T16" fmla="*/ 51 w 54"/>
                <a:gd name="T17" fmla="*/ 21 h 25"/>
                <a:gd name="T18" fmla="*/ 54 w 54"/>
                <a:gd name="T19" fmla="*/ 18 h 25"/>
                <a:gd name="T20" fmla="*/ 49 w 54"/>
                <a:gd name="T21" fmla="*/ 12 h 25"/>
                <a:gd name="T22" fmla="*/ 49 w 54"/>
                <a:gd name="T23" fmla="*/ 12 h 25"/>
                <a:gd name="T24" fmla="*/ 42 w 54"/>
                <a:gd name="T25" fmla="*/ 7 h 25"/>
                <a:gd name="T26" fmla="*/ 31 w 54"/>
                <a:gd name="T27" fmla="*/ 3 h 25"/>
                <a:gd name="T28" fmla="*/ 22 w 54"/>
                <a:gd name="T29" fmla="*/ 0 h 25"/>
                <a:gd name="T30" fmla="*/ 11 w 54"/>
                <a:gd name="T31" fmla="*/ 0 h 25"/>
                <a:gd name="T32" fmla="*/ 11 w 54"/>
                <a:gd name="T33" fmla="*/ 0 h 25"/>
                <a:gd name="T34" fmla="*/ 4 w 54"/>
                <a:gd name="T35" fmla="*/ 0 h 25"/>
                <a:gd name="T36" fmla="*/ 0 w 54"/>
                <a:gd name="T37" fmla="*/ 5 h 25"/>
                <a:gd name="T38" fmla="*/ 0 w 54"/>
                <a:gd name="T39" fmla="*/ 7 h 25"/>
                <a:gd name="T40" fmla="*/ 2 w 5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5">
                  <a:moveTo>
                    <a:pt x="2" y="14"/>
                  </a:moveTo>
                  <a:lnTo>
                    <a:pt x="2" y="14"/>
                  </a:lnTo>
                  <a:lnTo>
                    <a:pt x="11" y="18"/>
                  </a:lnTo>
                  <a:lnTo>
                    <a:pt x="20" y="23"/>
                  </a:lnTo>
                  <a:lnTo>
                    <a:pt x="31" y="25"/>
                  </a:lnTo>
                  <a:lnTo>
                    <a:pt x="40" y="25"/>
                  </a:lnTo>
                  <a:lnTo>
                    <a:pt x="49" y="25"/>
                  </a:lnTo>
                  <a:lnTo>
                    <a:pt x="51" y="21"/>
                  </a:lnTo>
                  <a:lnTo>
                    <a:pt x="54" y="18"/>
                  </a:lnTo>
                  <a:lnTo>
                    <a:pt x="49" y="12"/>
                  </a:lnTo>
                  <a:lnTo>
                    <a:pt x="42" y="7"/>
                  </a:lnTo>
                  <a:lnTo>
                    <a:pt x="31" y="3"/>
                  </a:lnTo>
                  <a:lnTo>
                    <a:pt x="22" y="0"/>
                  </a:lnTo>
                  <a:lnTo>
                    <a:pt x="11" y="0"/>
                  </a:lnTo>
                  <a:lnTo>
                    <a:pt x="4" y="0"/>
                  </a:lnTo>
                  <a:lnTo>
                    <a:pt x="0" y="5"/>
                  </a:lnTo>
                  <a:lnTo>
                    <a:pt x="0" y="7"/>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0" name="Freeform 1177">
              <a:extLst>
                <a:ext uri="{FF2B5EF4-FFF2-40B4-BE49-F238E27FC236}">
                  <a16:creationId xmlns:a16="http://schemas.microsoft.com/office/drawing/2014/main" xmlns="" id="{402050A9-01DC-AB44-9DBD-3A96497D99D5}"/>
                </a:ext>
              </a:extLst>
            </p:cNvPr>
            <p:cNvSpPr>
              <a:spLocks/>
            </p:cNvSpPr>
            <p:nvPr/>
          </p:nvSpPr>
          <p:spPr bwMode="auto">
            <a:xfrm>
              <a:off x="4477" y="3397"/>
              <a:ext cx="54" cy="25"/>
            </a:xfrm>
            <a:custGeom>
              <a:avLst/>
              <a:gdLst>
                <a:gd name="T0" fmla="*/ 2 w 54"/>
                <a:gd name="T1" fmla="*/ 14 h 25"/>
                <a:gd name="T2" fmla="*/ 2 w 54"/>
                <a:gd name="T3" fmla="*/ 14 h 25"/>
                <a:gd name="T4" fmla="*/ 11 w 54"/>
                <a:gd name="T5" fmla="*/ 18 h 25"/>
                <a:gd name="T6" fmla="*/ 20 w 54"/>
                <a:gd name="T7" fmla="*/ 23 h 25"/>
                <a:gd name="T8" fmla="*/ 31 w 54"/>
                <a:gd name="T9" fmla="*/ 25 h 25"/>
                <a:gd name="T10" fmla="*/ 40 w 54"/>
                <a:gd name="T11" fmla="*/ 25 h 25"/>
                <a:gd name="T12" fmla="*/ 40 w 54"/>
                <a:gd name="T13" fmla="*/ 25 h 25"/>
                <a:gd name="T14" fmla="*/ 49 w 54"/>
                <a:gd name="T15" fmla="*/ 25 h 25"/>
                <a:gd name="T16" fmla="*/ 51 w 54"/>
                <a:gd name="T17" fmla="*/ 21 h 25"/>
                <a:gd name="T18" fmla="*/ 54 w 54"/>
                <a:gd name="T19" fmla="*/ 18 h 25"/>
                <a:gd name="T20" fmla="*/ 49 w 54"/>
                <a:gd name="T21" fmla="*/ 12 h 25"/>
                <a:gd name="T22" fmla="*/ 49 w 54"/>
                <a:gd name="T23" fmla="*/ 12 h 25"/>
                <a:gd name="T24" fmla="*/ 42 w 54"/>
                <a:gd name="T25" fmla="*/ 7 h 25"/>
                <a:gd name="T26" fmla="*/ 31 w 54"/>
                <a:gd name="T27" fmla="*/ 3 h 25"/>
                <a:gd name="T28" fmla="*/ 22 w 54"/>
                <a:gd name="T29" fmla="*/ 0 h 25"/>
                <a:gd name="T30" fmla="*/ 11 w 54"/>
                <a:gd name="T31" fmla="*/ 0 h 25"/>
                <a:gd name="T32" fmla="*/ 11 w 54"/>
                <a:gd name="T33" fmla="*/ 0 h 25"/>
                <a:gd name="T34" fmla="*/ 4 w 54"/>
                <a:gd name="T35" fmla="*/ 0 h 25"/>
                <a:gd name="T36" fmla="*/ 0 w 54"/>
                <a:gd name="T37" fmla="*/ 5 h 25"/>
                <a:gd name="T38" fmla="*/ 0 w 54"/>
                <a:gd name="T39" fmla="*/ 7 h 25"/>
                <a:gd name="T40" fmla="*/ 2 w 5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5">
                  <a:moveTo>
                    <a:pt x="2" y="14"/>
                  </a:moveTo>
                  <a:lnTo>
                    <a:pt x="2" y="14"/>
                  </a:lnTo>
                  <a:lnTo>
                    <a:pt x="11" y="18"/>
                  </a:lnTo>
                  <a:lnTo>
                    <a:pt x="20" y="23"/>
                  </a:lnTo>
                  <a:lnTo>
                    <a:pt x="31" y="25"/>
                  </a:lnTo>
                  <a:lnTo>
                    <a:pt x="40" y="25"/>
                  </a:lnTo>
                  <a:lnTo>
                    <a:pt x="49" y="25"/>
                  </a:lnTo>
                  <a:lnTo>
                    <a:pt x="51" y="21"/>
                  </a:lnTo>
                  <a:lnTo>
                    <a:pt x="54" y="18"/>
                  </a:lnTo>
                  <a:lnTo>
                    <a:pt x="49" y="12"/>
                  </a:lnTo>
                  <a:lnTo>
                    <a:pt x="42" y="7"/>
                  </a:lnTo>
                  <a:lnTo>
                    <a:pt x="31" y="3"/>
                  </a:lnTo>
                  <a:lnTo>
                    <a:pt x="22" y="0"/>
                  </a:lnTo>
                  <a:lnTo>
                    <a:pt x="11" y="0"/>
                  </a:lnTo>
                  <a:lnTo>
                    <a:pt x="4" y="0"/>
                  </a:lnTo>
                  <a:lnTo>
                    <a:pt x="0" y="5"/>
                  </a:lnTo>
                  <a:lnTo>
                    <a:pt x="0" y="7"/>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1" name="Freeform 1178">
              <a:extLst>
                <a:ext uri="{FF2B5EF4-FFF2-40B4-BE49-F238E27FC236}">
                  <a16:creationId xmlns:a16="http://schemas.microsoft.com/office/drawing/2014/main" xmlns="" id="{C0DC22F1-9A89-7240-A784-1929053B522B}"/>
                </a:ext>
              </a:extLst>
            </p:cNvPr>
            <p:cNvSpPr>
              <a:spLocks/>
            </p:cNvSpPr>
            <p:nvPr/>
          </p:nvSpPr>
          <p:spPr bwMode="auto">
            <a:xfrm>
              <a:off x="4387" y="3397"/>
              <a:ext cx="51" cy="27"/>
            </a:xfrm>
            <a:custGeom>
              <a:avLst/>
              <a:gdLst>
                <a:gd name="T0" fmla="*/ 2 w 51"/>
                <a:gd name="T1" fmla="*/ 14 h 27"/>
                <a:gd name="T2" fmla="*/ 2 w 51"/>
                <a:gd name="T3" fmla="*/ 14 h 27"/>
                <a:gd name="T4" fmla="*/ 9 w 51"/>
                <a:gd name="T5" fmla="*/ 18 h 27"/>
                <a:gd name="T6" fmla="*/ 18 w 51"/>
                <a:gd name="T7" fmla="*/ 23 h 27"/>
                <a:gd name="T8" fmla="*/ 29 w 51"/>
                <a:gd name="T9" fmla="*/ 25 h 27"/>
                <a:gd name="T10" fmla="*/ 38 w 51"/>
                <a:gd name="T11" fmla="*/ 27 h 27"/>
                <a:gd name="T12" fmla="*/ 38 w 51"/>
                <a:gd name="T13" fmla="*/ 27 h 27"/>
                <a:gd name="T14" fmla="*/ 47 w 51"/>
                <a:gd name="T15" fmla="*/ 25 h 27"/>
                <a:gd name="T16" fmla="*/ 49 w 51"/>
                <a:gd name="T17" fmla="*/ 23 h 27"/>
                <a:gd name="T18" fmla="*/ 51 w 51"/>
                <a:gd name="T19" fmla="*/ 18 h 27"/>
                <a:gd name="T20" fmla="*/ 47 w 51"/>
                <a:gd name="T21" fmla="*/ 14 h 27"/>
                <a:gd name="T22" fmla="*/ 47 w 51"/>
                <a:gd name="T23" fmla="*/ 14 h 27"/>
                <a:gd name="T24" fmla="*/ 40 w 51"/>
                <a:gd name="T25" fmla="*/ 9 h 27"/>
                <a:gd name="T26" fmla="*/ 31 w 51"/>
                <a:gd name="T27" fmla="*/ 5 h 27"/>
                <a:gd name="T28" fmla="*/ 20 w 51"/>
                <a:gd name="T29" fmla="*/ 3 h 27"/>
                <a:gd name="T30" fmla="*/ 11 w 51"/>
                <a:gd name="T31" fmla="*/ 0 h 27"/>
                <a:gd name="T32" fmla="*/ 11 w 51"/>
                <a:gd name="T33" fmla="*/ 0 h 27"/>
                <a:gd name="T34" fmla="*/ 4 w 51"/>
                <a:gd name="T35" fmla="*/ 3 h 27"/>
                <a:gd name="T36" fmla="*/ 0 w 51"/>
                <a:gd name="T37" fmla="*/ 5 h 27"/>
                <a:gd name="T38" fmla="*/ 0 w 51"/>
                <a:gd name="T39" fmla="*/ 9 h 27"/>
                <a:gd name="T40" fmla="*/ 2 w 51"/>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2" y="14"/>
                  </a:moveTo>
                  <a:lnTo>
                    <a:pt x="2" y="14"/>
                  </a:lnTo>
                  <a:lnTo>
                    <a:pt x="9" y="18"/>
                  </a:lnTo>
                  <a:lnTo>
                    <a:pt x="18" y="23"/>
                  </a:lnTo>
                  <a:lnTo>
                    <a:pt x="29" y="25"/>
                  </a:lnTo>
                  <a:lnTo>
                    <a:pt x="38" y="27"/>
                  </a:lnTo>
                  <a:lnTo>
                    <a:pt x="47" y="25"/>
                  </a:lnTo>
                  <a:lnTo>
                    <a:pt x="49" y="23"/>
                  </a:lnTo>
                  <a:lnTo>
                    <a:pt x="51" y="18"/>
                  </a:lnTo>
                  <a:lnTo>
                    <a:pt x="47" y="14"/>
                  </a:lnTo>
                  <a:lnTo>
                    <a:pt x="40" y="9"/>
                  </a:lnTo>
                  <a:lnTo>
                    <a:pt x="31" y="5"/>
                  </a:lnTo>
                  <a:lnTo>
                    <a:pt x="20" y="3"/>
                  </a:lnTo>
                  <a:lnTo>
                    <a:pt x="11" y="0"/>
                  </a:lnTo>
                  <a:lnTo>
                    <a:pt x="4" y="3"/>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2" name="Freeform 1179">
              <a:extLst>
                <a:ext uri="{FF2B5EF4-FFF2-40B4-BE49-F238E27FC236}">
                  <a16:creationId xmlns:a16="http://schemas.microsoft.com/office/drawing/2014/main" xmlns="" id="{C1B42F40-C112-3A49-9730-39D0391A3CB7}"/>
                </a:ext>
              </a:extLst>
            </p:cNvPr>
            <p:cNvSpPr>
              <a:spLocks/>
            </p:cNvSpPr>
            <p:nvPr/>
          </p:nvSpPr>
          <p:spPr bwMode="auto">
            <a:xfrm>
              <a:off x="4387" y="3397"/>
              <a:ext cx="51" cy="27"/>
            </a:xfrm>
            <a:custGeom>
              <a:avLst/>
              <a:gdLst>
                <a:gd name="T0" fmla="*/ 2 w 51"/>
                <a:gd name="T1" fmla="*/ 14 h 27"/>
                <a:gd name="T2" fmla="*/ 2 w 51"/>
                <a:gd name="T3" fmla="*/ 14 h 27"/>
                <a:gd name="T4" fmla="*/ 9 w 51"/>
                <a:gd name="T5" fmla="*/ 18 h 27"/>
                <a:gd name="T6" fmla="*/ 18 w 51"/>
                <a:gd name="T7" fmla="*/ 23 h 27"/>
                <a:gd name="T8" fmla="*/ 29 w 51"/>
                <a:gd name="T9" fmla="*/ 25 h 27"/>
                <a:gd name="T10" fmla="*/ 38 w 51"/>
                <a:gd name="T11" fmla="*/ 27 h 27"/>
                <a:gd name="T12" fmla="*/ 38 w 51"/>
                <a:gd name="T13" fmla="*/ 27 h 27"/>
                <a:gd name="T14" fmla="*/ 47 w 51"/>
                <a:gd name="T15" fmla="*/ 25 h 27"/>
                <a:gd name="T16" fmla="*/ 49 w 51"/>
                <a:gd name="T17" fmla="*/ 23 h 27"/>
                <a:gd name="T18" fmla="*/ 51 w 51"/>
                <a:gd name="T19" fmla="*/ 18 h 27"/>
                <a:gd name="T20" fmla="*/ 47 w 51"/>
                <a:gd name="T21" fmla="*/ 14 h 27"/>
                <a:gd name="T22" fmla="*/ 47 w 51"/>
                <a:gd name="T23" fmla="*/ 14 h 27"/>
                <a:gd name="T24" fmla="*/ 40 w 51"/>
                <a:gd name="T25" fmla="*/ 9 h 27"/>
                <a:gd name="T26" fmla="*/ 31 w 51"/>
                <a:gd name="T27" fmla="*/ 5 h 27"/>
                <a:gd name="T28" fmla="*/ 20 w 51"/>
                <a:gd name="T29" fmla="*/ 3 h 27"/>
                <a:gd name="T30" fmla="*/ 11 w 51"/>
                <a:gd name="T31" fmla="*/ 0 h 27"/>
                <a:gd name="T32" fmla="*/ 11 w 51"/>
                <a:gd name="T33" fmla="*/ 0 h 27"/>
                <a:gd name="T34" fmla="*/ 4 w 51"/>
                <a:gd name="T35" fmla="*/ 3 h 27"/>
                <a:gd name="T36" fmla="*/ 0 w 51"/>
                <a:gd name="T37" fmla="*/ 5 h 27"/>
                <a:gd name="T38" fmla="*/ 0 w 51"/>
                <a:gd name="T39" fmla="*/ 9 h 27"/>
                <a:gd name="T40" fmla="*/ 2 w 51"/>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7">
                  <a:moveTo>
                    <a:pt x="2" y="14"/>
                  </a:moveTo>
                  <a:lnTo>
                    <a:pt x="2" y="14"/>
                  </a:lnTo>
                  <a:lnTo>
                    <a:pt x="9" y="18"/>
                  </a:lnTo>
                  <a:lnTo>
                    <a:pt x="18" y="23"/>
                  </a:lnTo>
                  <a:lnTo>
                    <a:pt x="29" y="25"/>
                  </a:lnTo>
                  <a:lnTo>
                    <a:pt x="38" y="27"/>
                  </a:lnTo>
                  <a:lnTo>
                    <a:pt x="47" y="25"/>
                  </a:lnTo>
                  <a:lnTo>
                    <a:pt x="49" y="23"/>
                  </a:lnTo>
                  <a:lnTo>
                    <a:pt x="51" y="18"/>
                  </a:lnTo>
                  <a:lnTo>
                    <a:pt x="47" y="14"/>
                  </a:lnTo>
                  <a:lnTo>
                    <a:pt x="40" y="9"/>
                  </a:lnTo>
                  <a:lnTo>
                    <a:pt x="31" y="5"/>
                  </a:lnTo>
                  <a:lnTo>
                    <a:pt x="20" y="3"/>
                  </a:lnTo>
                  <a:lnTo>
                    <a:pt x="11" y="0"/>
                  </a:lnTo>
                  <a:lnTo>
                    <a:pt x="4" y="3"/>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3" name="Freeform 1180">
              <a:extLst>
                <a:ext uri="{FF2B5EF4-FFF2-40B4-BE49-F238E27FC236}">
                  <a16:creationId xmlns:a16="http://schemas.microsoft.com/office/drawing/2014/main" xmlns="" id="{D5567F23-0F9A-5445-9C7E-461B1EE1CEF9}"/>
                </a:ext>
              </a:extLst>
            </p:cNvPr>
            <p:cNvSpPr>
              <a:spLocks/>
            </p:cNvSpPr>
            <p:nvPr/>
          </p:nvSpPr>
          <p:spPr bwMode="auto">
            <a:xfrm>
              <a:off x="4213" y="3400"/>
              <a:ext cx="47" cy="27"/>
            </a:xfrm>
            <a:custGeom>
              <a:avLst/>
              <a:gdLst>
                <a:gd name="T0" fmla="*/ 2 w 47"/>
                <a:gd name="T1" fmla="*/ 13 h 27"/>
                <a:gd name="T2" fmla="*/ 2 w 47"/>
                <a:gd name="T3" fmla="*/ 13 h 27"/>
                <a:gd name="T4" fmla="*/ 9 w 47"/>
                <a:gd name="T5" fmla="*/ 18 h 27"/>
                <a:gd name="T6" fmla="*/ 18 w 47"/>
                <a:gd name="T7" fmla="*/ 22 h 27"/>
                <a:gd name="T8" fmla="*/ 27 w 47"/>
                <a:gd name="T9" fmla="*/ 24 h 27"/>
                <a:gd name="T10" fmla="*/ 36 w 47"/>
                <a:gd name="T11" fmla="*/ 27 h 27"/>
                <a:gd name="T12" fmla="*/ 36 w 47"/>
                <a:gd name="T13" fmla="*/ 27 h 27"/>
                <a:gd name="T14" fmla="*/ 43 w 47"/>
                <a:gd name="T15" fmla="*/ 24 h 27"/>
                <a:gd name="T16" fmla="*/ 47 w 47"/>
                <a:gd name="T17" fmla="*/ 22 h 27"/>
                <a:gd name="T18" fmla="*/ 47 w 47"/>
                <a:gd name="T19" fmla="*/ 18 h 27"/>
                <a:gd name="T20" fmla="*/ 45 w 47"/>
                <a:gd name="T21" fmla="*/ 13 h 27"/>
                <a:gd name="T22" fmla="*/ 45 w 47"/>
                <a:gd name="T23" fmla="*/ 13 h 27"/>
                <a:gd name="T24" fmla="*/ 38 w 47"/>
                <a:gd name="T25" fmla="*/ 9 h 27"/>
                <a:gd name="T26" fmla="*/ 29 w 47"/>
                <a:gd name="T27" fmla="*/ 4 h 27"/>
                <a:gd name="T28" fmla="*/ 20 w 47"/>
                <a:gd name="T29" fmla="*/ 2 h 27"/>
                <a:gd name="T30" fmla="*/ 11 w 47"/>
                <a:gd name="T31" fmla="*/ 0 h 27"/>
                <a:gd name="T32" fmla="*/ 11 w 47"/>
                <a:gd name="T33" fmla="*/ 0 h 27"/>
                <a:gd name="T34" fmla="*/ 5 w 47"/>
                <a:gd name="T35" fmla="*/ 2 h 27"/>
                <a:gd name="T36" fmla="*/ 0 w 47"/>
                <a:gd name="T37" fmla="*/ 4 h 27"/>
                <a:gd name="T38" fmla="*/ 0 w 47"/>
                <a:gd name="T39" fmla="*/ 9 h 27"/>
                <a:gd name="T40" fmla="*/ 2 w 47"/>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2" y="13"/>
                  </a:moveTo>
                  <a:lnTo>
                    <a:pt x="2" y="13"/>
                  </a:lnTo>
                  <a:lnTo>
                    <a:pt x="9" y="18"/>
                  </a:lnTo>
                  <a:lnTo>
                    <a:pt x="18" y="22"/>
                  </a:lnTo>
                  <a:lnTo>
                    <a:pt x="27" y="24"/>
                  </a:lnTo>
                  <a:lnTo>
                    <a:pt x="36" y="27"/>
                  </a:lnTo>
                  <a:lnTo>
                    <a:pt x="43" y="24"/>
                  </a:lnTo>
                  <a:lnTo>
                    <a:pt x="47" y="22"/>
                  </a:lnTo>
                  <a:lnTo>
                    <a:pt x="47" y="18"/>
                  </a:lnTo>
                  <a:lnTo>
                    <a:pt x="45" y="13"/>
                  </a:lnTo>
                  <a:lnTo>
                    <a:pt x="38" y="9"/>
                  </a:lnTo>
                  <a:lnTo>
                    <a:pt x="29" y="4"/>
                  </a:lnTo>
                  <a:lnTo>
                    <a:pt x="20" y="2"/>
                  </a:lnTo>
                  <a:lnTo>
                    <a:pt x="11" y="0"/>
                  </a:lnTo>
                  <a:lnTo>
                    <a:pt x="5" y="2"/>
                  </a:lnTo>
                  <a:lnTo>
                    <a:pt x="0"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4" name="Freeform 1181">
              <a:extLst>
                <a:ext uri="{FF2B5EF4-FFF2-40B4-BE49-F238E27FC236}">
                  <a16:creationId xmlns:a16="http://schemas.microsoft.com/office/drawing/2014/main" xmlns="" id="{3F0AD194-0D01-634F-A127-741E5EB3C1F2}"/>
                </a:ext>
              </a:extLst>
            </p:cNvPr>
            <p:cNvSpPr>
              <a:spLocks/>
            </p:cNvSpPr>
            <p:nvPr/>
          </p:nvSpPr>
          <p:spPr bwMode="auto">
            <a:xfrm>
              <a:off x="4213" y="3400"/>
              <a:ext cx="47" cy="27"/>
            </a:xfrm>
            <a:custGeom>
              <a:avLst/>
              <a:gdLst>
                <a:gd name="T0" fmla="*/ 2 w 47"/>
                <a:gd name="T1" fmla="*/ 13 h 27"/>
                <a:gd name="T2" fmla="*/ 2 w 47"/>
                <a:gd name="T3" fmla="*/ 13 h 27"/>
                <a:gd name="T4" fmla="*/ 9 w 47"/>
                <a:gd name="T5" fmla="*/ 18 h 27"/>
                <a:gd name="T6" fmla="*/ 18 w 47"/>
                <a:gd name="T7" fmla="*/ 22 h 27"/>
                <a:gd name="T8" fmla="*/ 27 w 47"/>
                <a:gd name="T9" fmla="*/ 24 h 27"/>
                <a:gd name="T10" fmla="*/ 36 w 47"/>
                <a:gd name="T11" fmla="*/ 27 h 27"/>
                <a:gd name="T12" fmla="*/ 36 w 47"/>
                <a:gd name="T13" fmla="*/ 27 h 27"/>
                <a:gd name="T14" fmla="*/ 43 w 47"/>
                <a:gd name="T15" fmla="*/ 24 h 27"/>
                <a:gd name="T16" fmla="*/ 47 w 47"/>
                <a:gd name="T17" fmla="*/ 22 h 27"/>
                <a:gd name="T18" fmla="*/ 47 w 47"/>
                <a:gd name="T19" fmla="*/ 18 h 27"/>
                <a:gd name="T20" fmla="*/ 45 w 47"/>
                <a:gd name="T21" fmla="*/ 13 h 27"/>
                <a:gd name="T22" fmla="*/ 45 w 47"/>
                <a:gd name="T23" fmla="*/ 13 h 27"/>
                <a:gd name="T24" fmla="*/ 38 w 47"/>
                <a:gd name="T25" fmla="*/ 9 h 27"/>
                <a:gd name="T26" fmla="*/ 29 w 47"/>
                <a:gd name="T27" fmla="*/ 4 h 27"/>
                <a:gd name="T28" fmla="*/ 20 w 47"/>
                <a:gd name="T29" fmla="*/ 2 h 27"/>
                <a:gd name="T30" fmla="*/ 11 w 47"/>
                <a:gd name="T31" fmla="*/ 0 h 27"/>
                <a:gd name="T32" fmla="*/ 11 w 47"/>
                <a:gd name="T33" fmla="*/ 0 h 27"/>
                <a:gd name="T34" fmla="*/ 5 w 47"/>
                <a:gd name="T35" fmla="*/ 2 h 27"/>
                <a:gd name="T36" fmla="*/ 0 w 47"/>
                <a:gd name="T37" fmla="*/ 4 h 27"/>
                <a:gd name="T38" fmla="*/ 0 w 47"/>
                <a:gd name="T39" fmla="*/ 9 h 27"/>
                <a:gd name="T40" fmla="*/ 2 w 47"/>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7">
                  <a:moveTo>
                    <a:pt x="2" y="13"/>
                  </a:moveTo>
                  <a:lnTo>
                    <a:pt x="2" y="13"/>
                  </a:lnTo>
                  <a:lnTo>
                    <a:pt x="9" y="18"/>
                  </a:lnTo>
                  <a:lnTo>
                    <a:pt x="18" y="22"/>
                  </a:lnTo>
                  <a:lnTo>
                    <a:pt x="27" y="24"/>
                  </a:lnTo>
                  <a:lnTo>
                    <a:pt x="36" y="27"/>
                  </a:lnTo>
                  <a:lnTo>
                    <a:pt x="43" y="24"/>
                  </a:lnTo>
                  <a:lnTo>
                    <a:pt x="47" y="22"/>
                  </a:lnTo>
                  <a:lnTo>
                    <a:pt x="47" y="18"/>
                  </a:lnTo>
                  <a:lnTo>
                    <a:pt x="45" y="13"/>
                  </a:lnTo>
                  <a:lnTo>
                    <a:pt x="38" y="9"/>
                  </a:lnTo>
                  <a:lnTo>
                    <a:pt x="29" y="4"/>
                  </a:lnTo>
                  <a:lnTo>
                    <a:pt x="20" y="2"/>
                  </a:lnTo>
                  <a:lnTo>
                    <a:pt x="11" y="0"/>
                  </a:lnTo>
                  <a:lnTo>
                    <a:pt x="5" y="2"/>
                  </a:lnTo>
                  <a:lnTo>
                    <a:pt x="0"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5" name="Freeform 1182">
              <a:extLst>
                <a:ext uri="{FF2B5EF4-FFF2-40B4-BE49-F238E27FC236}">
                  <a16:creationId xmlns:a16="http://schemas.microsoft.com/office/drawing/2014/main" xmlns="" id="{A08CF738-5CFB-C347-9159-7EFD1518AFE2}"/>
                </a:ext>
              </a:extLst>
            </p:cNvPr>
            <p:cNvSpPr>
              <a:spLocks/>
            </p:cNvSpPr>
            <p:nvPr/>
          </p:nvSpPr>
          <p:spPr bwMode="auto">
            <a:xfrm>
              <a:off x="4170" y="3402"/>
              <a:ext cx="50" cy="25"/>
            </a:xfrm>
            <a:custGeom>
              <a:avLst/>
              <a:gdLst>
                <a:gd name="T0" fmla="*/ 5 w 50"/>
                <a:gd name="T1" fmla="*/ 13 h 25"/>
                <a:gd name="T2" fmla="*/ 5 w 50"/>
                <a:gd name="T3" fmla="*/ 13 h 25"/>
                <a:gd name="T4" fmla="*/ 9 w 50"/>
                <a:gd name="T5" fmla="*/ 18 h 25"/>
                <a:gd name="T6" fmla="*/ 18 w 50"/>
                <a:gd name="T7" fmla="*/ 22 h 25"/>
                <a:gd name="T8" fmla="*/ 27 w 50"/>
                <a:gd name="T9" fmla="*/ 25 h 25"/>
                <a:gd name="T10" fmla="*/ 36 w 50"/>
                <a:gd name="T11" fmla="*/ 25 h 25"/>
                <a:gd name="T12" fmla="*/ 36 w 50"/>
                <a:gd name="T13" fmla="*/ 25 h 25"/>
                <a:gd name="T14" fmla="*/ 43 w 50"/>
                <a:gd name="T15" fmla="*/ 25 h 25"/>
                <a:gd name="T16" fmla="*/ 48 w 50"/>
                <a:gd name="T17" fmla="*/ 20 h 25"/>
                <a:gd name="T18" fmla="*/ 50 w 50"/>
                <a:gd name="T19" fmla="*/ 16 h 25"/>
                <a:gd name="T20" fmla="*/ 45 w 50"/>
                <a:gd name="T21" fmla="*/ 11 h 25"/>
                <a:gd name="T22" fmla="*/ 45 w 50"/>
                <a:gd name="T23" fmla="*/ 11 h 25"/>
                <a:gd name="T24" fmla="*/ 39 w 50"/>
                <a:gd name="T25" fmla="*/ 7 h 25"/>
                <a:gd name="T26" fmla="*/ 30 w 50"/>
                <a:gd name="T27" fmla="*/ 2 h 25"/>
                <a:gd name="T28" fmla="*/ 21 w 50"/>
                <a:gd name="T29" fmla="*/ 0 h 25"/>
                <a:gd name="T30" fmla="*/ 12 w 50"/>
                <a:gd name="T31" fmla="*/ 0 h 25"/>
                <a:gd name="T32" fmla="*/ 12 w 50"/>
                <a:gd name="T33" fmla="*/ 0 h 25"/>
                <a:gd name="T34" fmla="*/ 5 w 50"/>
                <a:gd name="T35" fmla="*/ 0 h 25"/>
                <a:gd name="T36" fmla="*/ 0 w 50"/>
                <a:gd name="T37" fmla="*/ 2 h 25"/>
                <a:gd name="T38" fmla="*/ 0 w 50"/>
                <a:gd name="T39" fmla="*/ 7 h 25"/>
                <a:gd name="T40" fmla="*/ 5 w 5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5" y="13"/>
                  </a:moveTo>
                  <a:lnTo>
                    <a:pt x="5" y="13"/>
                  </a:lnTo>
                  <a:lnTo>
                    <a:pt x="9" y="18"/>
                  </a:lnTo>
                  <a:lnTo>
                    <a:pt x="18" y="22"/>
                  </a:lnTo>
                  <a:lnTo>
                    <a:pt x="27" y="25"/>
                  </a:lnTo>
                  <a:lnTo>
                    <a:pt x="36" y="25"/>
                  </a:lnTo>
                  <a:lnTo>
                    <a:pt x="43" y="25"/>
                  </a:lnTo>
                  <a:lnTo>
                    <a:pt x="48" y="20"/>
                  </a:lnTo>
                  <a:lnTo>
                    <a:pt x="50" y="16"/>
                  </a:lnTo>
                  <a:lnTo>
                    <a:pt x="45" y="11"/>
                  </a:lnTo>
                  <a:lnTo>
                    <a:pt x="39" y="7"/>
                  </a:lnTo>
                  <a:lnTo>
                    <a:pt x="30" y="2"/>
                  </a:lnTo>
                  <a:lnTo>
                    <a:pt x="21" y="0"/>
                  </a:lnTo>
                  <a:lnTo>
                    <a:pt x="12" y="0"/>
                  </a:lnTo>
                  <a:lnTo>
                    <a:pt x="5" y="0"/>
                  </a:lnTo>
                  <a:lnTo>
                    <a:pt x="0" y="2"/>
                  </a:lnTo>
                  <a:lnTo>
                    <a:pt x="0" y="7"/>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6" name="Freeform 1183">
              <a:extLst>
                <a:ext uri="{FF2B5EF4-FFF2-40B4-BE49-F238E27FC236}">
                  <a16:creationId xmlns:a16="http://schemas.microsoft.com/office/drawing/2014/main" xmlns="" id="{E6FD18CA-D060-8949-82B8-9D950E7D3CBE}"/>
                </a:ext>
              </a:extLst>
            </p:cNvPr>
            <p:cNvSpPr>
              <a:spLocks/>
            </p:cNvSpPr>
            <p:nvPr/>
          </p:nvSpPr>
          <p:spPr bwMode="auto">
            <a:xfrm>
              <a:off x="4170" y="3402"/>
              <a:ext cx="50" cy="25"/>
            </a:xfrm>
            <a:custGeom>
              <a:avLst/>
              <a:gdLst>
                <a:gd name="T0" fmla="*/ 5 w 50"/>
                <a:gd name="T1" fmla="*/ 13 h 25"/>
                <a:gd name="T2" fmla="*/ 5 w 50"/>
                <a:gd name="T3" fmla="*/ 13 h 25"/>
                <a:gd name="T4" fmla="*/ 9 w 50"/>
                <a:gd name="T5" fmla="*/ 18 h 25"/>
                <a:gd name="T6" fmla="*/ 18 w 50"/>
                <a:gd name="T7" fmla="*/ 22 h 25"/>
                <a:gd name="T8" fmla="*/ 27 w 50"/>
                <a:gd name="T9" fmla="*/ 25 h 25"/>
                <a:gd name="T10" fmla="*/ 36 w 50"/>
                <a:gd name="T11" fmla="*/ 25 h 25"/>
                <a:gd name="T12" fmla="*/ 36 w 50"/>
                <a:gd name="T13" fmla="*/ 25 h 25"/>
                <a:gd name="T14" fmla="*/ 43 w 50"/>
                <a:gd name="T15" fmla="*/ 25 h 25"/>
                <a:gd name="T16" fmla="*/ 48 w 50"/>
                <a:gd name="T17" fmla="*/ 20 h 25"/>
                <a:gd name="T18" fmla="*/ 50 w 50"/>
                <a:gd name="T19" fmla="*/ 16 h 25"/>
                <a:gd name="T20" fmla="*/ 45 w 50"/>
                <a:gd name="T21" fmla="*/ 11 h 25"/>
                <a:gd name="T22" fmla="*/ 45 w 50"/>
                <a:gd name="T23" fmla="*/ 11 h 25"/>
                <a:gd name="T24" fmla="*/ 39 w 50"/>
                <a:gd name="T25" fmla="*/ 7 h 25"/>
                <a:gd name="T26" fmla="*/ 30 w 50"/>
                <a:gd name="T27" fmla="*/ 2 h 25"/>
                <a:gd name="T28" fmla="*/ 21 w 50"/>
                <a:gd name="T29" fmla="*/ 0 h 25"/>
                <a:gd name="T30" fmla="*/ 12 w 50"/>
                <a:gd name="T31" fmla="*/ 0 h 25"/>
                <a:gd name="T32" fmla="*/ 12 w 50"/>
                <a:gd name="T33" fmla="*/ 0 h 25"/>
                <a:gd name="T34" fmla="*/ 5 w 50"/>
                <a:gd name="T35" fmla="*/ 0 h 25"/>
                <a:gd name="T36" fmla="*/ 0 w 50"/>
                <a:gd name="T37" fmla="*/ 2 h 25"/>
                <a:gd name="T38" fmla="*/ 0 w 50"/>
                <a:gd name="T39" fmla="*/ 7 h 25"/>
                <a:gd name="T40" fmla="*/ 5 w 5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5" y="13"/>
                  </a:moveTo>
                  <a:lnTo>
                    <a:pt x="5" y="13"/>
                  </a:lnTo>
                  <a:lnTo>
                    <a:pt x="9" y="18"/>
                  </a:lnTo>
                  <a:lnTo>
                    <a:pt x="18" y="22"/>
                  </a:lnTo>
                  <a:lnTo>
                    <a:pt x="27" y="25"/>
                  </a:lnTo>
                  <a:lnTo>
                    <a:pt x="36" y="25"/>
                  </a:lnTo>
                  <a:lnTo>
                    <a:pt x="43" y="25"/>
                  </a:lnTo>
                  <a:lnTo>
                    <a:pt x="48" y="20"/>
                  </a:lnTo>
                  <a:lnTo>
                    <a:pt x="50" y="16"/>
                  </a:lnTo>
                  <a:lnTo>
                    <a:pt x="45" y="11"/>
                  </a:lnTo>
                  <a:lnTo>
                    <a:pt x="39" y="7"/>
                  </a:lnTo>
                  <a:lnTo>
                    <a:pt x="30" y="2"/>
                  </a:lnTo>
                  <a:lnTo>
                    <a:pt x="21" y="0"/>
                  </a:lnTo>
                  <a:lnTo>
                    <a:pt x="12" y="0"/>
                  </a:lnTo>
                  <a:lnTo>
                    <a:pt x="5" y="0"/>
                  </a:lnTo>
                  <a:lnTo>
                    <a:pt x="0" y="2"/>
                  </a:lnTo>
                  <a:lnTo>
                    <a:pt x="0" y="7"/>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7" name="Freeform 1184">
              <a:extLst>
                <a:ext uri="{FF2B5EF4-FFF2-40B4-BE49-F238E27FC236}">
                  <a16:creationId xmlns:a16="http://schemas.microsoft.com/office/drawing/2014/main" xmlns="" id="{8447D87F-2473-5C47-816E-09DF023A62D9}"/>
                </a:ext>
              </a:extLst>
            </p:cNvPr>
            <p:cNvSpPr>
              <a:spLocks/>
            </p:cNvSpPr>
            <p:nvPr/>
          </p:nvSpPr>
          <p:spPr bwMode="auto">
            <a:xfrm>
              <a:off x="4089" y="3402"/>
              <a:ext cx="48" cy="27"/>
            </a:xfrm>
            <a:custGeom>
              <a:avLst/>
              <a:gdLst>
                <a:gd name="T0" fmla="*/ 3 w 48"/>
                <a:gd name="T1" fmla="*/ 13 h 27"/>
                <a:gd name="T2" fmla="*/ 3 w 48"/>
                <a:gd name="T3" fmla="*/ 13 h 27"/>
                <a:gd name="T4" fmla="*/ 9 w 48"/>
                <a:gd name="T5" fmla="*/ 18 h 27"/>
                <a:gd name="T6" fmla="*/ 16 w 48"/>
                <a:gd name="T7" fmla="*/ 22 h 27"/>
                <a:gd name="T8" fmla="*/ 25 w 48"/>
                <a:gd name="T9" fmla="*/ 25 h 27"/>
                <a:gd name="T10" fmla="*/ 34 w 48"/>
                <a:gd name="T11" fmla="*/ 27 h 27"/>
                <a:gd name="T12" fmla="*/ 34 w 48"/>
                <a:gd name="T13" fmla="*/ 27 h 27"/>
                <a:gd name="T14" fmla="*/ 43 w 48"/>
                <a:gd name="T15" fmla="*/ 25 h 27"/>
                <a:gd name="T16" fmla="*/ 45 w 48"/>
                <a:gd name="T17" fmla="*/ 22 h 27"/>
                <a:gd name="T18" fmla="*/ 48 w 48"/>
                <a:gd name="T19" fmla="*/ 18 h 27"/>
                <a:gd name="T20" fmla="*/ 43 w 48"/>
                <a:gd name="T21" fmla="*/ 13 h 27"/>
                <a:gd name="T22" fmla="*/ 43 w 48"/>
                <a:gd name="T23" fmla="*/ 13 h 27"/>
                <a:gd name="T24" fmla="*/ 36 w 48"/>
                <a:gd name="T25" fmla="*/ 9 h 27"/>
                <a:gd name="T26" fmla="*/ 30 w 48"/>
                <a:gd name="T27" fmla="*/ 4 h 27"/>
                <a:gd name="T28" fmla="*/ 21 w 48"/>
                <a:gd name="T29" fmla="*/ 2 h 27"/>
                <a:gd name="T30" fmla="*/ 12 w 48"/>
                <a:gd name="T31" fmla="*/ 0 h 27"/>
                <a:gd name="T32" fmla="*/ 12 w 48"/>
                <a:gd name="T33" fmla="*/ 0 h 27"/>
                <a:gd name="T34" fmla="*/ 5 w 48"/>
                <a:gd name="T35" fmla="*/ 2 h 27"/>
                <a:gd name="T36" fmla="*/ 0 w 48"/>
                <a:gd name="T37" fmla="*/ 4 h 27"/>
                <a:gd name="T38" fmla="*/ 0 w 48"/>
                <a:gd name="T39" fmla="*/ 9 h 27"/>
                <a:gd name="T40" fmla="*/ 3 w 48"/>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7">
                  <a:moveTo>
                    <a:pt x="3" y="13"/>
                  </a:moveTo>
                  <a:lnTo>
                    <a:pt x="3" y="13"/>
                  </a:lnTo>
                  <a:lnTo>
                    <a:pt x="9" y="18"/>
                  </a:lnTo>
                  <a:lnTo>
                    <a:pt x="16" y="22"/>
                  </a:lnTo>
                  <a:lnTo>
                    <a:pt x="25" y="25"/>
                  </a:lnTo>
                  <a:lnTo>
                    <a:pt x="34" y="27"/>
                  </a:lnTo>
                  <a:lnTo>
                    <a:pt x="43" y="25"/>
                  </a:lnTo>
                  <a:lnTo>
                    <a:pt x="45" y="22"/>
                  </a:lnTo>
                  <a:lnTo>
                    <a:pt x="48" y="18"/>
                  </a:lnTo>
                  <a:lnTo>
                    <a:pt x="43" y="13"/>
                  </a:lnTo>
                  <a:lnTo>
                    <a:pt x="36" y="9"/>
                  </a:lnTo>
                  <a:lnTo>
                    <a:pt x="30" y="4"/>
                  </a:lnTo>
                  <a:lnTo>
                    <a:pt x="21" y="2"/>
                  </a:lnTo>
                  <a:lnTo>
                    <a:pt x="12" y="0"/>
                  </a:lnTo>
                  <a:lnTo>
                    <a:pt x="5" y="2"/>
                  </a:lnTo>
                  <a:lnTo>
                    <a:pt x="0" y="4"/>
                  </a:lnTo>
                  <a:lnTo>
                    <a:pt x="0"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8" name="Freeform 1185">
              <a:extLst>
                <a:ext uri="{FF2B5EF4-FFF2-40B4-BE49-F238E27FC236}">
                  <a16:creationId xmlns:a16="http://schemas.microsoft.com/office/drawing/2014/main" xmlns="" id="{D8003BF2-214F-F844-B5D8-84A30C7001A7}"/>
                </a:ext>
              </a:extLst>
            </p:cNvPr>
            <p:cNvSpPr>
              <a:spLocks/>
            </p:cNvSpPr>
            <p:nvPr/>
          </p:nvSpPr>
          <p:spPr bwMode="auto">
            <a:xfrm>
              <a:off x="4089" y="3402"/>
              <a:ext cx="48" cy="27"/>
            </a:xfrm>
            <a:custGeom>
              <a:avLst/>
              <a:gdLst>
                <a:gd name="T0" fmla="*/ 3 w 48"/>
                <a:gd name="T1" fmla="*/ 13 h 27"/>
                <a:gd name="T2" fmla="*/ 3 w 48"/>
                <a:gd name="T3" fmla="*/ 13 h 27"/>
                <a:gd name="T4" fmla="*/ 9 w 48"/>
                <a:gd name="T5" fmla="*/ 18 h 27"/>
                <a:gd name="T6" fmla="*/ 16 w 48"/>
                <a:gd name="T7" fmla="*/ 22 h 27"/>
                <a:gd name="T8" fmla="*/ 25 w 48"/>
                <a:gd name="T9" fmla="*/ 25 h 27"/>
                <a:gd name="T10" fmla="*/ 34 w 48"/>
                <a:gd name="T11" fmla="*/ 27 h 27"/>
                <a:gd name="T12" fmla="*/ 34 w 48"/>
                <a:gd name="T13" fmla="*/ 27 h 27"/>
                <a:gd name="T14" fmla="*/ 43 w 48"/>
                <a:gd name="T15" fmla="*/ 25 h 27"/>
                <a:gd name="T16" fmla="*/ 45 w 48"/>
                <a:gd name="T17" fmla="*/ 22 h 27"/>
                <a:gd name="T18" fmla="*/ 48 w 48"/>
                <a:gd name="T19" fmla="*/ 18 h 27"/>
                <a:gd name="T20" fmla="*/ 43 w 48"/>
                <a:gd name="T21" fmla="*/ 13 h 27"/>
                <a:gd name="T22" fmla="*/ 43 w 48"/>
                <a:gd name="T23" fmla="*/ 13 h 27"/>
                <a:gd name="T24" fmla="*/ 36 w 48"/>
                <a:gd name="T25" fmla="*/ 9 h 27"/>
                <a:gd name="T26" fmla="*/ 30 w 48"/>
                <a:gd name="T27" fmla="*/ 4 h 27"/>
                <a:gd name="T28" fmla="*/ 21 w 48"/>
                <a:gd name="T29" fmla="*/ 2 h 27"/>
                <a:gd name="T30" fmla="*/ 12 w 48"/>
                <a:gd name="T31" fmla="*/ 0 h 27"/>
                <a:gd name="T32" fmla="*/ 12 w 48"/>
                <a:gd name="T33" fmla="*/ 0 h 27"/>
                <a:gd name="T34" fmla="*/ 5 w 48"/>
                <a:gd name="T35" fmla="*/ 2 h 27"/>
                <a:gd name="T36" fmla="*/ 0 w 48"/>
                <a:gd name="T37" fmla="*/ 4 h 27"/>
                <a:gd name="T38" fmla="*/ 0 w 48"/>
                <a:gd name="T39" fmla="*/ 9 h 27"/>
                <a:gd name="T40" fmla="*/ 3 w 48"/>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7">
                  <a:moveTo>
                    <a:pt x="3" y="13"/>
                  </a:moveTo>
                  <a:lnTo>
                    <a:pt x="3" y="13"/>
                  </a:lnTo>
                  <a:lnTo>
                    <a:pt x="9" y="18"/>
                  </a:lnTo>
                  <a:lnTo>
                    <a:pt x="16" y="22"/>
                  </a:lnTo>
                  <a:lnTo>
                    <a:pt x="25" y="25"/>
                  </a:lnTo>
                  <a:lnTo>
                    <a:pt x="34" y="27"/>
                  </a:lnTo>
                  <a:lnTo>
                    <a:pt x="43" y="25"/>
                  </a:lnTo>
                  <a:lnTo>
                    <a:pt x="45" y="22"/>
                  </a:lnTo>
                  <a:lnTo>
                    <a:pt x="48" y="18"/>
                  </a:lnTo>
                  <a:lnTo>
                    <a:pt x="43" y="13"/>
                  </a:lnTo>
                  <a:lnTo>
                    <a:pt x="36" y="9"/>
                  </a:lnTo>
                  <a:lnTo>
                    <a:pt x="30" y="4"/>
                  </a:lnTo>
                  <a:lnTo>
                    <a:pt x="21" y="2"/>
                  </a:lnTo>
                  <a:lnTo>
                    <a:pt x="12" y="0"/>
                  </a:lnTo>
                  <a:lnTo>
                    <a:pt x="5" y="2"/>
                  </a:lnTo>
                  <a:lnTo>
                    <a:pt x="0" y="4"/>
                  </a:lnTo>
                  <a:lnTo>
                    <a:pt x="0"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69" name="Freeform 1186">
              <a:extLst>
                <a:ext uri="{FF2B5EF4-FFF2-40B4-BE49-F238E27FC236}">
                  <a16:creationId xmlns:a16="http://schemas.microsoft.com/office/drawing/2014/main" xmlns="" id="{B4696B2A-BC1F-C848-922C-8CF0D76EC4B9}"/>
                </a:ext>
              </a:extLst>
            </p:cNvPr>
            <p:cNvSpPr>
              <a:spLocks/>
            </p:cNvSpPr>
            <p:nvPr/>
          </p:nvSpPr>
          <p:spPr bwMode="auto">
            <a:xfrm>
              <a:off x="3819" y="3406"/>
              <a:ext cx="43" cy="25"/>
            </a:xfrm>
            <a:custGeom>
              <a:avLst/>
              <a:gdLst>
                <a:gd name="T0" fmla="*/ 2 w 43"/>
                <a:gd name="T1" fmla="*/ 14 h 25"/>
                <a:gd name="T2" fmla="*/ 2 w 43"/>
                <a:gd name="T3" fmla="*/ 14 h 25"/>
                <a:gd name="T4" fmla="*/ 7 w 43"/>
                <a:gd name="T5" fmla="*/ 18 h 25"/>
                <a:gd name="T6" fmla="*/ 14 w 43"/>
                <a:gd name="T7" fmla="*/ 23 h 25"/>
                <a:gd name="T8" fmla="*/ 23 w 43"/>
                <a:gd name="T9" fmla="*/ 25 h 25"/>
                <a:gd name="T10" fmla="*/ 29 w 43"/>
                <a:gd name="T11" fmla="*/ 25 h 25"/>
                <a:gd name="T12" fmla="*/ 29 w 43"/>
                <a:gd name="T13" fmla="*/ 25 h 25"/>
                <a:gd name="T14" fmla="*/ 36 w 43"/>
                <a:gd name="T15" fmla="*/ 25 h 25"/>
                <a:gd name="T16" fmla="*/ 41 w 43"/>
                <a:gd name="T17" fmla="*/ 23 h 25"/>
                <a:gd name="T18" fmla="*/ 43 w 43"/>
                <a:gd name="T19" fmla="*/ 18 h 25"/>
                <a:gd name="T20" fmla="*/ 41 w 43"/>
                <a:gd name="T21" fmla="*/ 14 h 25"/>
                <a:gd name="T22" fmla="*/ 41 w 43"/>
                <a:gd name="T23" fmla="*/ 14 h 25"/>
                <a:gd name="T24" fmla="*/ 34 w 43"/>
                <a:gd name="T25" fmla="*/ 7 h 25"/>
                <a:gd name="T26" fmla="*/ 27 w 43"/>
                <a:gd name="T27" fmla="*/ 5 h 25"/>
                <a:gd name="T28" fmla="*/ 20 w 43"/>
                <a:gd name="T29" fmla="*/ 0 h 25"/>
                <a:gd name="T30" fmla="*/ 11 w 43"/>
                <a:gd name="T31" fmla="*/ 0 h 25"/>
                <a:gd name="T32" fmla="*/ 11 w 43"/>
                <a:gd name="T33" fmla="*/ 0 h 25"/>
                <a:gd name="T34" fmla="*/ 7 w 43"/>
                <a:gd name="T35" fmla="*/ 3 h 25"/>
                <a:gd name="T36" fmla="*/ 2 w 43"/>
                <a:gd name="T37" fmla="*/ 5 h 25"/>
                <a:gd name="T38" fmla="*/ 0 w 43"/>
                <a:gd name="T39" fmla="*/ 9 h 25"/>
                <a:gd name="T40" fmla="*/ 2 w 4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2" y="14"/>
                  </a:moveTo>
                  <a:lnTo>
                    <a:pt x="2" y="14"/>
                  </a:lnTo>
                  <a:lnTo>
                    <a:pt x="7" y="18"/>
                  </a:lnTo>
                  <a:lnTo>
                    <a:pt x="14" y="23"/>
                  </a:lnTo>
                  <a:lnTo>
                    <a:pt x="23" y="25"/>
                  </a:lnTo>
                  <a:lnTo>
                    <a:pt x="29" y="25"/>
                  </a:lnTo>
                  <a:lnTo>
                    <a:pt x="36" y="25"/>
                  </a:lnTo>
                  <a:lnTo>
                    <a:pt x="41" y="23"/>
                  </a:lnTo>
                  <a:lnTo>
                    <a:pt x="43" y="18"/>
                  </a:lnTo>
                  <a:lnTo>
                    <a:pt x="41" y="14"/>
                  </a:lnTo>
                  <a:lnTo>
                    <a:pt x="34" y="7"/>
                  </a:lnTo>
                  <a:lnTo>
                    <a:pt x="27" y="5"/>
                  </a:lnTo>
                  <a:lnTo>
                    <a:pt x="20" y="0"/>
                  </a:lnTo>
                  <a:lnTo>
                    <a:pt x="11" y="0"/>
                  </a:lnTo>
                  <a:lnTo>
                    <a:pt x="7" y="3"/>
                  </a:lnTo>
                  <a:lnTo>
                    <a:pt x="2"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0" name="Freeform 1187">
              <a:extLst>
                <a:ext uri="{FF2B5EF4-FFF2-40B4-BE49-F238E27FC236}">
                  <a16:creationId xmlns:a16="http://schemas.microsoft.com/office/drawing/2014/main" xmlns="" id="{32666B2B-8111-CE44-8D64-F5D40803ADB8}"/>
                </a:ext>
              </a:extLst>
            </p:cNvPr>
            <p:cNvSpPr>
              <a:spLocks/>
            </p:cNvSpPr>
            <p:nvPr/>
          </p:nvSpPr>
          <p:spPr bwMode="auto">
            <a:xfrm>
              <a:off x="3819" y="3406"/>
              <a:ext cx="43" cy="25"/>
            </a:xfrm>
            <a:custGeom>
              <a:avLst/>
              <a:gdLst>
                <a:gd name="T0" fmla="*/ 2 w 43"/>
                <a:gd name="T1" fmla="*/ 14 h 25"/>
                <a:gd name="T2" fmla="*/ 2 w 43"/>
                <a:gd name="T3" fmla="*/ 14 h 25"/>
                <a:gd name="T4" fmla="*/ 7 w 43"/>
                <a:gd name="T5" fmla="*/ 18 h 25"/>
                <a:gd name="T6" fmla="*/ 14 w 43"/>
                <a:gd name="T7" fmla="*/ 23 h 25"/>
                <a:gd name="T8" fmla="*/ 23 w 43"/>
                <a:gd name="T9" fmla="*/ 25 h 25"/>
                <a:gd name="T10" fmla="*/ 29 w 43"/>
                <a:gd name="T11" fmla="*/ 25 h 25"/>
                <a:gd name="T12" fmla="*/ 29 w 43"/>
                <a:gd name="T13" fmla="*/ 25 h 25"/>
                <a:gd name="T14" fmla="*/ 36 w 43"/>
                <a:gd name="T15" fmla="*/ 25 h 25"/>
                <a:gd name="T16" fmla="*/ 41 w 43"/>
                <a:gd name="T17" fmla="*/ 23 h 25"/>
                <a:gd name="T18" fmla="*/ 43 w 43"/>
                <a:gd name="T19" fmla="*/ 18 h 25"/>
                <a:gd name="T20" fmla="*/ 41 w 43"/>
                <a:gd name="T21" fmla="*/ 14 h 25"/>
                <a:gd name="T22" fmla="*/ 41 w 43"/>
                <a:gd name="T23" fmla="*/ 14 h 25"/>
                <a:gd name="T24" fmla="*/ 34 w 43"/>
                <a:gd name="T25" fmla="*/ 7 h 25"/>
                <a:gd name="T26" fmla="*/ 27 w 43"/>
                <a:gd name="T27" fmla="*/ 5 h 25"/>
                <a:gd name="T28" fmla="*/ 20 w 43"/>
                <a:gd name="T29" fmla="*/ 0 h 25"/>
                <a:gd name="T30" fmla="*/ 11 w 43"/>
                <a:gd name="T31" fmla="*/ 0 h 25"/>
                <a:gd name="T32" fmla="*/ 11 w 43"/>
                <a:gd name="T33" fmla="*/ 0 h 25"/>
                <a:gd name="T34" fmla="*/ 7 w 43"/>
                <a:gd name="T35" fmla="*/ 3 h 25"/>
                <a:gd name="T36" fmla="*/ 2 w 43"/>
                <a:gd name="T37" fmla="*/ 5 h 25"/>
                <a:gd name="T38" fmla="*/ 0 w 43"/>
                <a:gd name="T39" fmla="*/ 9 h 25"/>
                <a:gd name="T40" fmla="*/ 2 w 4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2" y="14"/>
                  </a:moveTo>
                  <a:lnTo>
                    <a:pt x="2" y="14"/>
                  </a:lnTo>
                  <a:lnTo>
                    <a:pt x="7" y="18"/>
                  </a:lnTo>
                  <a:lnTo>
                    <a:pt x="14" y="23"/>
                  </a:lnTo>
                  <a:lnTo>
                    <a:pt x="23" y="25"/>
                  </a:lnTo>
                  <a:lnTo>
                    <a:pt x="29" y="25"/>
                  </a:lnTo>
                  <a:lnTo>
                    <a:pt x="36" y="25"/>
                  </a:lnTo>
                  <a:lnTo>
                    <a:pt x="41" y="23"/>
                  </a:lnTo>
                  <a:lnTo>
                    <a:pt x="43" y="18"/>
                  </a:lnTo>
                  <a:lnTo>
                    <a:pt x="41" y="14"/>
                  </a:lnTo>
                  <a:lnTo>
                    <a:pt x="34" y="7"/>
                  </a:lnTo>
                  <a:lnTo>
                    <a:pt x="27" y="5"/>
                  </a:lnTo>
                  <a:lnTo>
                    <a:pt x="20" y="0"/>
                  </a:lnTo>
                  <a:lnTo>
                    <a:pt x="11" y="0"/>
                  </a:lnTo>
                  <a:lnTo>
                    <a:pt x="7" y="3"/>
                  </a:lnTo>
                  <a:lnTo>
                    <a:pt x="2"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1" name="Freeform 1188">
              <a:extLst>
                <a:ext uri="{FF2B5EF4-FFF2-40B4-BE49-F238E27FC236}">
                  <a16:creationId xmlns:a16="http://schemas.microsoft.com/office/drawing/2014/main" xmlns="" id="{EC36F726-2DAB-884F-9511-DEE28BFDCC70}"/>
                </a:ext>
              </a:extLst>
            </p:cNvPr>
            <p:cNvSpPr>
              <a:spLocks/>
            </p:cNvSpPr>
            <p:nvPr/>
          </p:nvSpPr>
          <p:spPr bwMode="auto">
            <a:xfrm>
              <a:off x="3783" y="3406"/>
              <a:ext cx="40" cy="27"/>
            </a:xfrm>
            <a:custGeom>
              <a:avLst/>
              <a:gdLst>
                <a:gd name="T0" fmla="*/ 2 w 40"/>
                <a:gd name="T1" fmla="*/ 14 h 27"/>
                <a:gd name="T2" fmla="*/ 2 w 40"/>
                <a:gd name="T3" fmla="*/ 14 h 27"/>
                <a:gd name="T4" fmla="*/ 7 w 40"/>
                <a:gd name="T5" fmla="*/ 18 h 27"/>
                <a:gd name="T6" fmla="*/ 13 w 40"/>
                <a:gd name="T7" fmla="*/ 23 h 27"/>
                <a:gd name="T8" fmla="*/ 20 w 40"/>
                <a:gd name="T9" fmla="*/ 25 h 27"/>
                <a:gd name="T10" fmla="*/ 29 w 40"/>
                <a:gd name="T11" fmla="*/ 27 h 27"/>
                <a:gd name="T12" fmla="*/ 29 w 40"/>
                <a:gd name="T13" fmla="*/ 27 h 27"/>
                <a:gd name="T14" fmla="*/ 36 w 40"/>
                <a:gd name="T15" fmla="*/ 25 h 27"/>
                <a:gd name="T16" fmla="*/ 38 w 40"/>
                <a:gd name="T17" fmla="*/ 23 h 27"/>
                <a:gd name="T18" fmla="*/ 40 w 40"/>
                <a:gd name="T19" fmla="*/ 18 h 27"/>
                <a:gd name="T20" fmla="*/ 38 w 40"/>
                <a:gd name="T21" fmla="*/ 14 h 27"/>
                <a:gd name="T22" fmla="*/ 38 w 40"/>
                <a:gd name="T23" fmla="*/ 14 h 27"/>
                <a:gd name="T24" fmla="*/ 34 w 40"/>
                <a:gd name="T25" fmla="*/ 9 h 27"/>
                <a:gd name="T26" fmla="*/ 27 w 40"/>
                <a:gd name="T27" fmla="*/ 5 h 27"/>
                <a:gd name="T28" fmla="*/ 20 w 40"/>
                <a:gd name="T29" fmla="*/ 3 h 27"/>
                <a:gd name="T30" fmla="*/ 11 w 40"/>
                <a:gd name="T31" fmla="*/ 0 h 27"/>
                <a:gd name="T32" fmla="*/ 11 w 40"/>
                <a:gd name="T33" fmla="*/ 0 h 27"/>
                <a:gd name="T34" fmla="*/ 4 w 40"/>
                <a:gd name="T35" fmla="*/ 3 h 27"/>
                <a:gd name="T36" fmla="*/ 2 w 40"/>
                <a:gd name="T37" fmla="*/ 5 h 27"/>
                <a:gd name="T38" fmla="*/ 0 w 40"/>
                <a:gd name="T39" fmla="*/ 9 h 27"/>
                <a:gd name="T40" fmla="*/ 2 w 4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7">
                  <a:moveTo>
                    <a:pt x="2" y="14"/>
                  </a:moveTo>
                  <a:lnTo>
                    <a:pt x="2" y="14"/>
                  </a:lnTo>
                  <a:lnTo>
                    <a:pt x="7" y="18"/>
                  </a:lnTo>
                  <a:lnTo>
                    <a:pt x="13" y="23"/>
                  </a:lnTo>
                  <a:lnTo>
                    <a:pt x="20" y="25"/>
                  </a:lnTo>
                  <a:lnTo>
                    <a:pt x="29" y="27"/>
                  </a:lnTo>
                  <a:lnTo>
                    <a:pt x="36" y="25"/>
                  </a:lnTo>
                  <a:lnTo>
                    <a:pt x="38" y="23"/>
                  </a:lnTo>
                  <a:lnTo>
                    <a:pt x="40" y="18"/>
                  </a:lnTo>
                  <a:lnTo>
                    <a:pt x="38" y="14"/>
                  </a:lnTo>
                  <a:lnTo>
                    <a:pt x="34" y="9"/>
                  </a:lnTo>
                  <a:lnTo>
                    <a:pt x="27" y="5"/>
                  </a:lnTo>
                  <a:lnTo>
                    <a:pt x="20" y="3"/>
                  </a:lnTo>
                  <a:lnTo>
                    <a:pt x="11" y="0"/>
                  </a:lnTo>
                  <a:lnTo>
                    <a:pt x="4" y="3"/>
                  </a:lnTo>
                  <a:lnTo>
                    <a:pt x="2"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2" name="Freeform 1189">
              <a:extLst>
                <a:ext uri="{FF2B5EF4-FFF2-40B4-BE49-F238E27FC236}">
                  <a16:creationId xmlns:a16="http://schemas.microsoft.com/office/drawing/2014/main" xmlns="" id="{ACD15313-E745-D74F-B9FA-045F166350A1}"/>
                </a:ext>
              </a:extLst>
            </p:cNvPr>
            <p:cNvSpPr>
              <a:spLocks/>
            </p:cNvSpPr>
            <p:nvPr/>
          </p:nvSpPr>
          <p:spPr bwMode="auto">
            <a:xfrm>
              <a:off x="3783" y="3406"/>
              <a:ext cx="40" cy="27"/>
            </a:xfrm>
            <a:custGeom>
              <a:avLst/>
              <a:gdLst>
                <a:gd name="T0" fmla="*/ 2 w 40"/>
                <a:gd name="T1" fmla="*/ 14 h 27"/>
                <a:gd name="T2" fmla="*/ 2 w 40"/>
                <a:gd name="T3" fmla="*/ 14 h 27"/>
                <a:gd name="T4" fmla="*/ 7 w 40"/>
                <a:gd name="T5" fmla="*/ 18 h 27"/>
                <a:gd name="T6" fmla="*/ 13 w 40"/>
                <a:gd name="T7" fmla="*/ 23 h 27"/>
                <a:gd name="T8" fmla="*/ 20 w 40"/>
                <a:gd name="T9" fmla="*/ 25 h 27"/>
                <a:gd name="T10" fmla="*/ 29 w 40"/>
                <a:gd name="T11" fmla="*/ 27 h 27"/>
                <a:gd name="T12" fmla="*/ 29 w 40"/>
                <a:gd name="T13" fmla="*/ 27 h 27"/>
                <a:gd name="T14" fmla="*/ 36 w 40"/>
                <a:gd name="T15" fmla="*/ 25 h 27"/>
                <a:gd name="T16" fmla="*/ 38 w 40"/>
                <a:gd name="T17" fmla="*/ 23 h 27"/>
                <a:gd name="T18" fmla="*/ 40 w 40"/>
                <a:gd name="T19" fmla="*/ 18 h 27"/>
                <a:gd name="T20" fmla="*/ 38 w 40"/>
                <a:gd name="T21" fmla="*/ 14 h 27"/>
                <a:gd name="T22" fmla="*/ 38 w 40"/>
                <a:gd name="T23" fmla="*/ 14 h 27"/>
                <a:gd name="T24" fmla="*/ 34 w 40"/>
                <a:gd name="T25" fmla="*/ 9 h 27"/>
                <a:gd name="T26" fmla="*/ 27 w 40"/>
                <a:gd name="T27" fmla="*/ 5 h 27"/>
                <a:gd name="T28" fmla="*/ 20 w 40"/>
                <a:gd name="T29" fmla="*/ 3 h 27"/>
                <a:gd name="T30" fmla="*/ 11 w 40"/>
                <a:gd name="T31" fmla="*/ 0 h 27"/>
                <a:gd name="T32" fmla="*/ 11 w 40"/>
                <a:gd name="T33" fmla="*/ 0 h 27"/>
                <a:gd name="T34" fmla="*/ 4 w 40"/>
                <a:gd name="T35" fmla="*/ 3 h 27"/>
                <a:gd name="T36" fmla="*/ 2 w 40"/>
                <a:gd name="T37" fmla="*/ 5 h 27"/>
                <a:gd name="T38" fmla="*/ 0 w 40"/>
                <a:gd name="T39" fmla="*/ 9 h 27"/>
                <a:gd name="T40" fmla="*/ 2 w 40"/>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7">
                  <a:moveTo>
                    <a:pt x="2" y="14"/>
                  </a:moveTo>
                  <a:lnTo>
                    <a:pt x="2" y="14"/>
                  </a:lnTo>
                  <a:lnTo>
                    <a:pt x="7" y="18"/>
                  </a:lnTo>
                  <a:lnTo>
                    <a:pt x="13" y="23"/>
                  </a:lnTo>
                  <a:lnTo>
                    <a:pt x="20" y="25"/>
                  </a:lnTo>
                  <a:lnTo>
                    <a:pt x="29" y="27"/>
                  </a:lnTo>
                  <a:lnTo>
                    <a:pt x="36" y="25"/>
                  </a:lnTo>
                  <a:lnTo>
                    <a:pt x="38" y="23"/>
                  </a:lnTo>
                  <a:lnTo>
                    <a:pt x="40" y="18"/>
                  </a:lnTo>
                  <a:lnTo>
                    <a:pt x="38" y="14"/>
                  </a:lnTo>
                  <a:lnTo>
                    <a:pt x="34" y="9"/>
                  </a:lnTo>
                  <a:lnTo>
                    <a:pt x="27" y="5"/>
                  </a:lnTo>
                  <a:lnTo>
                    <a:pt x="20" y="3"/>
                  </a:lnTo>
                  <a:lnTo>
                    <a:pt x="11" y="0"/>
                  </a:lnTo>
                  <a:lnTo>
                    <a:pt x="4" y="3"/>
                  </a:lnTo>
                  <a:lnTo>
                    <a:pt x="2"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3" name="Freeform 1190">
              <a:extLst>
                <a:ext uri="{FF2B5EF4-FFF2-40B4-BE49-F238E27FC236}">
                  <a16:creationId xmlns:a16="http://schemas.microsoft.com/office/drawing/2014/main" xmlns="" id="{3A7DEF38-E75B-BD4B-BBA5-2CE7F30EDE32}"/>
                </a:ext>
              </a:extLst>
            </p:cNvPr>
            <p:cNvSpPr>
              <a:spLocks/>
            </p:cNvSpPr>
            <p:nvPr/>
          </p:nvSpPr>
          <p:spPr bwMode="auto">
            <a:xfrm>
              <a:off x="3747" y="3409"/>
              <a:ext cx="40" cy="24"/>
            </a:xfrm>
            <a:custGeom>
              <a:avLst/>
              <a:gdLst>
                <a:gd name="T0" fmla="*/ 2 w 40"/>
                <a:gd name="T1" fmla="*/ 11 h 24"/>
                <a:gd name="T2" fmla="*/ 2 w 40"/>
                <a:gd name="T3" fmla="*/ 11 h 24"/>
                <a:gd name="T4" fmla="*/ 7 w 40"/>
                <a:gd name="T5" fmla="*/ 18 h 24"/>
                <a:gd name="T6" fmla="*/ 13 w 40"/>
                <a:gd name="T7" fmla="*/ 20 h 24"/>
                <a:gd name="T8" fmla="*/ 20 w 40"/>
                <a:gd name="T9" fmla="*/ 24 h 24"/>
                <a:gd name="T10" fmla="*/ 27 w 40"/>
                <a:gd name="T11" fmla="*/ 24 h 24"/>
                <a:gd name="T12" fmla="*/ 27 w 40"/>
                <a:gd name="T13" fmla="*/ 24 h 24"/>
                <a:gd name="T14" fmla="*/ 34 w 40"/>
                <a:gd name="T15" fmla="*/ 22 h 24"/>
                <a:gd name="T16" fmla="*/ 38 w 40"/>
                <a:gd name="T17" fmla="*/ 20 h 24"/>
                <a:gd name="T18" fmla="*/ 40 w 40"/>
                <a:gd name="T19" fmla="*/ 15 h 24"/>
                <a:gd name="T20" fmla="*/ 38 w 40"/>
                <a:gd name="T21" fmla="*/ 11 h 24"/>
                <a:gd name="T22" fmla="*/ 38 w 40"/>
                <a:gd name="T23" fmla="*/ 11 h 24"/>
                <a:gd name="T24" fmla="*/ 34 w 40"/>
                <a:gd name="T25" fmla="*/ 6 h 24"/>
                <a:gd name="T26" fmla="*/ 27 w 40"/>
                <a:gd name="T27" fmla="*/ 2 h 24"/>
                <a:gd name="T28" fmla="*/ 20 w 40"/>
                <a:gd name="T29" fmla="*/ 0 h 24"/>
                <a:gd name="T30" fmla="*/ 11 w 40"/>
                <a:gd name="T31" fmla="*/ 0 h 24"/>
                <a:gd name="T32" fmla="*/ 11 w 40"/>
                <a:gd name="T33" fmla="*/ 0 h 24"/>
                <a:gd name="T34" fmla="*/ 4 w 40"/>
                <a:gd name="T35" fmla="*/ 0 h 24"/>
                <a:gd name="T36" fmla="*/ 2 w 40"/>
                <a:gd name="T37" fmla="*/ 2 h 24"/>
                <a:gd name="T38" fmla="*/ 0 w 40"/>
                <a:gd name="T39" fmla="*/ 6 h 24"/>
                <a:gd name="T40" fmla="*/ 2 w 40"/>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4">
                  <a:moveTo>
                    <a:pt x="2" y="11"/>
                  </a:moveTo>
                  <a:lnTo>
                    <a:pt x="2" y="11"/>
                  </a:lnTo>
                  <a:lnTo>
                    <a:pt x="7" y="18"/>
                  </a:lnTo>
                  <a:lnTo>
                    <a:pt x="13" y="20"/>
                  </a:lnTo>
                  <a:lnTo>
                    <a:pt x="20" y="24"/>
                  </a:lnTo>
                  <a:lnTo>
                    <a:pt x="27" y="24"/>
                  </a:lnTo>
                  <a:lnTo>
                    <a:pt x="34" y="22"/>
                  </a:lnTo>
                  <a:lnTo>
                    <a:pt x="38" y="20"/>
                  </a:lnTo>
                  <a:lnTo>
                    <a:pt x="40" y="15"/>
                  </a:lnTo>
                  <a:lnTo>
                    <a:pt x="38" y="11"/>
                  </a:lnTo>
                  <a:lnTo>
                    <a:pt x="34" y="6"/>
                  </a:lnTo>
                  <a:lnTo>
                    <a:pt x="27" y="2"/>
                  </a:lnTo>
                  <a:lnTo>
                    <a:pt x="20" y="0"/>
                  </a:lnTo>
                  <a:lnTo>
                    <a:pt x="11" y="0"/>
                  </a:lnTo>
                  <a:lnTo>
                    <a:pt x="4" y="0"/>
                  </a:lnTo>
                  <a:lnTo>
                    <a:pt x="2"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4" name="Freeform 1191">
              <a:extLst>
                <a:ext uri="{FF2B5EF4-FFF2-40B4-BE49-F238E27FC236}">
                  <a16:creationId xmlns:a16="http://schemas.microsoft.com/office/drawing/2014/main" xmlns="" id="{D2BA0374-990D-5344-8B72-4578B0F73F1D}"/>
                </a:ext>
              </a:extLst>
            </p:cNvPr>
            <p:cNvSpPr>
              <a:spLocks/>
            </p:cNvSpPr>
            <p:nvPr/>
          </p:nvSpPr>
          <p:spPr bwMode="auto">
            <a:xfrm>
              <a:off x="3747" y="3409"/>
              <a:ext cx="40" cy="24"/>
            </a:xfrm>
            <a:custGeom>
              <a:avLst/>
              <a:gdLst>
                <a:gd name="T0" fmla="*/ 2 w 40"/>
                <a:gd name="T1" fmla="*/ 11 h 24"/>
                <a:gd name="T2" fmla="*/ 2 w 40"/>
                <a:gd name="T3" fmla="*/ 11 h 24"/>
                <a:gd name="T4" fmla="*/ 7 w 40"/>
                <a:gd name="T5" fmla="*/ 18 h 24"/>
                <a:gd name="T6" fmla="*/ 13 w 40"/>
                <a:gd name="T7" fmla="*/ 20 h 24"/>
                <a:gd name="T8" fmla="*/ 20 w 40"/>
                <a:gd name="T9" fmla="*/ 24 h 24"/>
                <a:gd name="T10" fmla="*/ 27 w 40"/>
                <a:gd name="T11" fmla="*/ 24 h 24"/>
                <a:gd name="T12" fmla="*/ 27 w 40"/>
                <a:gd name="T13" fmla="*/ 24 h 24"/>
                <a:gd name="T14" fmla="*/ 34 w 40"/>
                <a:gd name="T15" fmla="*/ 22 h 24"/>
                <a:gd name="T16" fmla="*/ 38 w 40"/>
                <a:gd name="T17" fmla="*/ 20 h 24"/>
                <a:gd name="T18" fmla="*/ 40 w 40"/>
                <a:gd name="T19" fmla="*/ 15 h 24"/>
                <a:gd name="T20" fmla="*/ 38 w 40"/>
                <a:gd name="T21" fmla="*/ 11 h 24"/>
                <a:gd name="T22" fmla="*/ 38 w 40"/>
                <a:gd name="T23" fmla="*/ 11 h 24"/>
                <a:gd name="T24" fmla="*/ 34 w 40"/>
                <a:gd name="T25" fmla="*/ 6 h 24"/>
                <a:gd name="T26" fmla="*/ 27 w 40"/>
                <a:gd name="T27" fmla="*/ 2 h 24"/>
                <a:gd name="T28" fmla="*/ 20 w 40"/>
                <a:gd name="T29" fmla="*/ 0 h 24"/>
                <a:gd name="T30" fmla="*/ 11 w 40"/>
                <a:gd name="T31" fmla="*/ 0 h 24"/>
                <a:gd name="T32" fmla="*/ 11 w 40"/>
                <a:gd name="T33" fmla="*/ 0 h 24"/>
                <a:gd name="T34" fmla="*/ 4 w 40"/>
                <a:gd name="T35" fmla="*/ 0 h 24"/>
                <a:gd name="T36" fmla="*/ 2 w 40"/>
                <a:gd name="T37" fmla="*/ 2 h 24"/>
                <a:gd name="T38" fmla="*/ 0 w 40"/>
                <a:gd name="T39" fmla="*/ 6 h 24"/>
                <a:gd name="T40" fmla="*/ 2 w 40"/>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4">
                  <a:moveTo>
                    <a:pt x="2" y="11"/>
                  </a:moveTo>
                  <a:lnTo>
                    <a:pt x="2" y="11"/>
                  </a:lnTo>
                  <a:lnTo>
                    <a:pt x="7" y="18"/>
                  </a:lnTo>
                  <a:lnTo>
                    <a:pt x="13" y="20"/>
                  </a:lnTo>
                  <a:lnTo>
                    <a:pt x="20" y="24"/>
                  </a:lnTo>
                  <a:lnTo>
                    <a:pt x="27" y="24"/>
                  </a:lnTo>
                  <a:lnTo>
                    <a:pt x="34" y="22"/>
                  </a:lnTo>
                  <a:lnTo>
                    <a:pt x="38" y="20"/>
                  </a:lnTo>
                  <a:lnTo>
                    <a:pt x="40" y="15"/>
                  </a:lnTo>
                  <a:lnTo>
                    <a:pt x="38" y="11"/>
                  </a:lnTo>
                  <a:lnTo>
                    <a:pt x="34" y="6"/>
                  </a:lnTo>
                  <a:lnTo>
                    <a:pt x="27" y="2"/>
                  </a:lnTo>
                  <a:lnTo>
                    <a:pt x="20" y="0"/>
                  </a:lnTo>
                  <a:lnTo>
                    <a:pt x="11" y="0"/>
                  </a:lnTo>
                  <a:lnTo>
                    <a:pt x="4" y="0"/>
                  </a:lnTo>
                  <a:lnTo>
                    <a:pt x="2"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5" name="Freeform 1192">
              <a:extLst>
                <a:ext uri="{FF2B5EF4-FFF2-40B4-BE49-F238E27FC236}">
                  <a16:creationId xmlns:a16="http://schemas.microsoft.com/office/drawing/2014/main" xmlns="" id="{B3AFC8FB-6524-3149-988F-3797505CC23B}"/>
                </a:ext>
              </a:extLst>
            </p:cNvPr>
            <p:cNvSpPr>
              <a:spLocks/>
            </p:cNvSpPr>
            <p:nvPr/>
          </p:nvSpPr>
          <p:spPr bwMode="auto">
            <a:xfrm>
              <a:off x="3468" y="3413"/>
              <a:ext cx="36" cy="25"/>
            </a:xfrm>
            <a:custGeom>
              <a:avLst/>
              <a:gdLst>
                <a:gd name="T0" fmla="*/ 2 w 36"/>
                <a:gd name="T1" fmla="*/ 11 h 25"/>
                <a:gd name="T2" fmla="*/ 2 w 36"/>
                <a:gd name="T3" fmla="*/ 11 h 25"/>
                <a:gd name="T4" fmla="*/ 4 w 36"/>
                <a:gd name="T5" fmla="*/ 18 h 25"/>
                <a:gd name="T6" fmla="*/ 9 w 36"/>
                <a:gd name="T7" fmla="*/ 20 h 25"/>
                <a:gd name="T8" fmla="*/ 15 w 36"/>
                <a:gd name="T9" fmla="*/ 25 h 25"/>
                <a:gd name="T10" fmla="*/ 22 w 36"/>
                <a:gd name="T11" fmla="*/ 25 h 25"/>
                <a:gd name="T12" fmla="*/ 22 w 36"/>
                <a:gd name="T13" fmla="*/ 25 h 25"/>
                <a:gd name="T14" fmla="*/ 29 w 36"/>
                <a:gd name="T15" fmla="*/ 25 h 25"/>
                <a:gd name="T16" fmla="*/ 33 w 36"/>
                <a:gd name="T17" fmla="*/ 20 h 25"/>
                <a:gd name="T18" fmla="*/ 36 w 36"/>
                <a:gd name="T19" fmla="*/ 16 h 25"/>
                <a:gd name="T20" fmla="*/ 36 w 36"/>
                <a:gd name="T21" fmla="*/ 11 h 25"/>
                <a:gd name="T22" fmla="*/ 36 w 36"/>
                <a:gd name="T23" fmla="*/ 11 h 25"/>
                <a:gd name="T24" fmla="*/ 31 w 36"/>
                <a:gd name="T25" fmla="*/ 7 h 25"/>
                <a:gd name="T26" fmla="*/ 27 w 36"/>
                <a:gd name="T27" fmla="*/ 2 h 25"/>
                <a:gd name="T28" fmla="*/ 20 w 36"/>
                <a:gd name="T29" fmla="*/ 0 h 25"/>
                <a:gd name="T30" fmla="*/ 13 w 36"/>
                <a:gd name="T31" fmla="*/ 0 h 25"/>
                <a:gd name="T32" fmla="*/ 13 w 36"/>
                <a:gd name="T33" fmla="*/ 0 h 25"/>
                <a:gd name="T34" fmla="*/ 6 w 36"/>
                <a:gd name="T35" fmla="*/ 0 h 25"/>
                <a:gd name="T36" fmla="*/ 2 w 36"/>
                <a:gd name="T37" fmla="*/ 2 h 25"/>
                <a:gd name="T38" fmla="*/ 0 w 36"/>
                <a:gd name="T39" fmla="*/ 7 h 25"/>
                <a:gd name="T40" fmla="*/ 2 w 36"/>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2" y="11"/>
                  </a:moveTo>
                  <a:lnTo>
                    <a:pt x="2" y="11"/>
                  </a:lnTo>
                  <a:lnTo>
                    <a:pt x="4" y="18"/>
                  </a:lnTo>
                  <a:lnTo>
                    <a:pt x="9" y="20"/>
                  </a:lnTo>
                  <a:lnTo>
                    <a:pt x="15" y="25"/>
                  </a:lnTo>
                  <a:lnTo>
                    <a:pt x="22" y="25"/>
                  </a:lnTo>
                  <a:lnTo>
                    <a:pt x="29" y="25"/>
                  </a:lnTo>
                  <a:lnTo>
                    <a:pt x="33" y="20"/>
                  </a:lnTo>
                  <a:lnTo>
                    <a:pt x="36" y="16"/>
                  </a:lnTo>
                  <a:lnTo>
                    <a:pt x="36" y="11"/>
                  </a:lnTo>
                  <a:lnTo>
                    <a:pt x="31" y="7"/>
                  </a:lnTo>
                  <a:lnTo>
                    <a:pt x="27" y="2"/>
                  </a:lnTo>
                  <a:lnTo>
                    <a:pt x="20" y="0"/>
                  </a:lnTo>
                  <a:lnTo>
                    <a:pt x="13" y="0"/>
                  </a:lnTo>
                  <a:lnTo>
                    <a:pt x="6"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6" name="Freeform 1193">
              <a:extLst>
                <a:ext uri="{FF2B5EF4-FFF2-40B4-BE49-F238E27FC236}">
                  <a16:creationId xmlns:a16="http://schemas.microsoft.com/office/drawing/2014/main" xmlns="" id="{B6F61299-69D0-2742-9612-6C2A1E703ABE}"/>
                </a:ext>
              </a:extLst>
            </p:cNvPr>
            <p:cNvSpPr>
              <a:spLocks/>
            </p:cNvSpPr>
            <p:nvPr/>
          </p:nvSpPr>
          <p:spPr bwMode="auto">
            <a:xfrm>
              <a:off x="3468" y="3413"/>
              <a:ext cx="36" cy="25"/>
            </a:xfrm>
            <a:custGeom>
              <a:avLst/>
              <a:gdLst>
                <a:gd name="T0" fmla="*/ 2 w 36"/>
                <a:gd name="T1" fmla="*/ 11 h 25"/>
                <a:gd name="T2" fmla="*/ 2 w 36"/>
                <a:gd name="T3" fmla="*/ 11 h 25"/>
                <a:gd name="T4" fmla="*/ 4 w 36"/>
                <a:gd name="T5" fmla="*/ 18 h 25"/>
                <a:gd name="T6" fmla="*/ 9 w 36"/>
                <a:gd name="T7" fmla="*/ 20 h 25"/>
                <a:gd name="T8" fmla="*/ 15 w 36"/>
                <a:gd name="T9" fmla="*/ 25 h 25"/>
                <a:gd name="T10" fmla="*/ 22 w 36"/>
                <a:gd name="T11" fmla="*/ 25 h 25"/>
                <a:gd name="T12" fmla="*/ 22 w 36"/>
                <a:gd name="T13" fmla="*/ 25 h 25"/>
                <a:gd name="T14" fmla="*/ 29 w 36"/>
                <a:gd name="T15" fmla="*/ 25 h 25"/>
                <a:gd name="T16" fmla="*/ 33 w 36"/>
                <a:gd name="T17" fmla="*/ 20 h 25"/>
                <a:gd name="T18" fmla="*/ 36 w 36"/>
                <a:gd name="T19" fmla="*/ 16 h 25"/>
                <a:gd name="T20" fmla="*/ 36 w 36"/>
                <a:gd name="T21" fmla="*/ 11 h 25"/>
                <a:gd name="T22" fmla="*/ 36 w 36"/>
                <a:gd name="T23" fmla="*/ 11 h 25"/>
                <a:gd name="T24" fmla="*/ 31 w 36"/>
                <a:gd name="T25" fmla="*/ 7 h 25"/>
                <a:gd name="T26" fmla="*/ 27 w 36"/>
                <a:gd name="T27" fmla="*/ 2 h 25"/>
                <a:gd name="T28" fmla="*/ 20 w 36"/>
                <a:gd name="T29" fmla="*/ 0 h 25"/>
                <a:gd name="T30" fmla="*/ 13 w 36"/>
                <a:gd name="T31" fmla="*/ 0 h 25"/>
                <a:gd name="T32" fmla="*/ 13 w 36"/>
                <a:gd name="T33" fmla="*/ 0 h 25"/>
                <a:gd name="T34" fmla="*/ 6 w 36"/>
                <a:gd name="T35" fmla="*/ 0 h 25"/>
                <a:gd name="T36" fmla="*/ 2 w 36"/>
                <a:gd name="T37" fmla="*/ 2 h 25"/>
                <a:gd name="T38" fmla="*/ 0 w 36"/>
                <a:gd name="T39" fmla="*/ 7 h 25"/>
                <a:gd name="T40" fmla="*/ 2 w 36"/>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2" y="11"/>
                  </a:moveTo>
                  <a:lnTo>
                    <a:pt x="2" y="11"/>
                  </a:lnTo>
                  <a:lnTo>
                    <a:pt x="4" y="18"/>
                  </a:lnTo>
                  <a:lnTo>
                    <a:pt x="9" y="20"/>
                  </a:lnTo>
                  <a:lnTo>
                    <a:pt x="15" y="25"/>
                  </a:lnTo>
                  <a:lnTo>
                    <a:pt x="22" y="25"/>
                  </a:lnTo>
                  <a:lnTo>
                    <a:pt x="29" y="25"/>
                  </a:lnTo>
                  <a:lnTo>
                    <a:pt x="33" y="20"/>
                  </a:lnTo>
                  <a:lnTo>
                    <a:pt x="36" y="16"/>
                  </a:lnTo>
                  <a:lnTo>
                    <a:pt x="36" y="11"/>
                  </a:lnTo>
                  <a:lnTo>
                    <a:pt x="31" y="7"/>
                  </a:lnTo>
                  <a:lnTo>
                    <a:pt x="27" y="2"/>
                  </a:lnTo>
                  <a:lnTo>
                    <a:pt x="20" y="0"/>
                  </a:lnTo>
                  <a:lnTo>
                    <a:pt x="13" y="0"/>
                  </a:lnTo>
                  <a:lnTo>
                    <a:pt x="6"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7" name="Freeform 1194">
              <a:extLst>
                <a:ext uri="{FF2B5EF4-FFF2-40B4-BE49-F238E27FC236}">
                  <a16:creationId xmlns:a16="http://schemas.microsoft.com/office/drawing/2014/main" xmlns="" id="{BD4F9C4B-9762-BC41-96AA-EB0D19D2B880}"/>
                </a:ext>
              </a:extLst>
            </p:cNvPr>
            <p:cNvSpPr>
              <a:spLocks/>
            </p:cNvSpPr>
            <p:nvPr/>
          </p:nvSpPr>
          <p:spPr bwMode="auto">
            <a:xfrm>
              <a:off x="3436" y="3413"/>
              <a:ext cx="34" cy="25"/>
            </a:xfrm>
            <a:custGeom>
              <a:avLst/>
              <a:gdLst>
                <a:gd name="T0" fmla="*/ 0 w 34"/>
                <a:gd name="T1" fmla="*/ 14 h 25"/>
                <a:gd name="T2" fmla="*/ 0 w 34"/>
                <a:gd name="T3" fmla="*/ 14 h 25"/>
                <a:gd name="T4" fmla="*/ 2 w 34"/>
                <a:gd name="T5" fmla="*/ 18 h 25"/>
                <a:gd name="T6" fmla="*/ 7 w 34"/>
                <a:gd name="T7" fmla="*/ 23 h 25"/>
                <a:gd name="T8" fmla="*/ 14 w 34"/>
                <a:gd name="T9" fmla="*/ 25 h 25"/>
                <a:gd name="T10" fmla="*/ 20 w 34"/>
                <a:gd name="T11" fmla="*/ 25 h 25"/>
                <a:gd name="T12" fmla="*/ 20 w 34"/>
                <a:gd name="T13" fmla="*/ 25 h 25"/>
                <a:gd name="T14" fmla="*/ 27 w 34"/>
                <a:gd name="T15" fmla="*/ 25 h 25"/>
                <a:gd name="T16" fmla="*/ 32 w 34"/>
                <a:gd name="T17" fmla="*/ 23 h 25"/>
                <a:gd name="T18" fmla="*/ 34 w 34"/>
                <a:gd name="T19" fmla="*/ 18 h 25"/>
                <a:gd name="T20" fmla="*/ 32 w 34"/>
                <a:gd name="T21" fmla="*/ 11 h 25"/>
                <a:gd name="T22" fmla="*/ 32 w 34"/>
                <a:gd name="T23" fmla="*/ 11 h 25"/>
                <a:gd name="T24" fmla="*/ 29 w 34"/>
                <a:gd name="T25" fmla="*/ 7 h 25"/>
                <a:gd name="T26" fmla="*/ 25 w 34"/>
                <a:gd name="T27" fmla="*/ 2 h 25"/>
                <a:gd name="T28" fmla="*/ 18 w 34"/>
                <a:gd name="T29" fmla="*/ 0 h 25"/>
                <a:gd name="T30" fmla="*/ 11 w 34"/>
                <a:gd name="T31" fmla="*/ 0 h 25"/>
                <a:gd name="T32" fmla="*/ 11 w 34"/>
                <a:gd name="T33" fmla="*/ 0 h 25"/>
                <a:gd name="T34" fmla="*/ 7 w 34"/>
                <a:gd name="T35" fmla="*/ 0 h 25"/>
                <a:gd name="T36" fmla="*/ 2 w 34"/>
                <a:gd name="T37" fmla="*/ 5 h 25"/>
                <a:gd name="T38" fmla="*/ 0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7" y="23"/>
                  </a:lnTo>
                  <a:lnTo>
                    <a:pt x="14" y="25"/>
                  </a:lnTo>
                  <a:lnTo>
                    <a:pt x="20" y="25"/>
                  </a:lnTo>
                  <a:lnTo>
                    <a:pt x="27" y="25"/>
                  </a:lnTo>
                  <a:lnTo>
                    <a:pt x="32" y="23"/>
                  </a:lnTo>
                  <a:lnTo>
                    <a:pt x="34" y="18"/>
                  </a:lnTo>
                  <a:lnTo>
                    <a:pt x="32" y="11"/>
                  </a:lnTo>
                  <a:lnTo>
                    <a:pt x="29" y="7"/>
                  </a:lnTo>
                  <a:lnTo>
                    <a:pt x="25" y="2"/>
                  </a:lnTo>
                  <a:lnTo>
                    <a:pt x="18" y="0"/>
                  </a:lnTo>
                  <a:lnTo>
                    <a:pt x="11" y="0"/>
                  </a:lnTo>
                  <a:lnTo>
                    <a:pt x="7" y="0"/>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8" name="Freeform 1195">
              <a:extLst>
                <a:ext uri="{FF2B5EF4-FFF2-40B4-BE49-F238E27FC236}">
                  <a16:creationId xmlns:a16="http://schemas.microsoft.com/office/drawing/2014/main" xmlns="" id="{F283B364-4DC3-5541-97F1-5796E5EC5C91}"/>
                </a:ext>
              </a:extLst>
            </p:cNvPr>
            <p:cNvSpPr>
              <a:spLocks/>
            </p:cNvSpPr>
            <p:nvPr/>
          </p:nvSpPr>
          <p:spPr bwMode="auto">
            <a:xfrm>
              <a:off x="3436" y="3413"/>
              <a:ext cx="34" cy="25"/>
            </a:xfrm>
            <a:custGeom>
              <a:avLst/>
              <a:gdLst>
                <a:gd name="T0" fmla="*/ 0 w 34"/>
                <a:gd name="T1" fmla="*/ 14 h 25"/>
                <a:gd name="T2" fmla="*/ 0 w 34"/>
                <a:gd name="T3" fmla="*/ 14 h 25"/>
                <a:gd name="T4" fmla="*/ 2 w 34"/>
                <a:gd name="T5" fmla="*/ 18 h 25"/>
                <a:gd name="T6" fmla="*/ 7 w 34"/>
                <a:gd name="T7" fmla="*/ 23 h 25"/>
                <a:gd name="T8" fmla="*/ 14 w 34"/>
                <a:gd name="T9" fmla="*/ 25 h 25"/>
                <a:gd name="T10" fmla="*/ 20 w 34"/>
                <a:gd name="T11" fmla="*/ 25 h 25"/>
                <a:gd name="T12" fmla="*/ 20 w 34"/>
                <a:gd name="T13" fmla="*/ 25 h 25"/>
                <a:gd name="T14" fmla="*/ 27 w 34"/>
                <a:gd name="T15" fmla="*/ 25 h 25"/>
                <a:gd name="T16" fmla="*/ 32 w 34"/>
                <a:gd name="T17" fmla="*/ 23 h 25"/>
                <a:gd name="T18" fmla="*/ 34 w 34"/>
                <a:gd name="T19" fmla="*/ 18 h 25"/>
                <a:gd name="T20" fmla="*/ 32 w 34"/>
                <a:gd name="T21" fmla="*/ 11 h 25"/>
                <a:gd name="T22" fmla="*/ 32 w 34"/>
                <a:gd name="T23" fmla="*/ 11 h 25"/>
                <a:gd name="T24" fmla="*/ 29 w 34"/>
                <a:gd name="T25" fmla="*/ 7 h 25"/>
                <a:gd name="T26" fmla="*/ 25 w 34"/>
                <a:gd name="T27" fmla="*/ 2 h 25"/>
                <a:gd name="T28" fmla="*/ 18 w 34"/>
                <a:gd name="T29" fmla="*/ 0 h 25"/>
                <a:gd name="T30" fmla="*/ 11 w 34"/>
                <a:gd name="T31" fmla="*/ 0 h 25"/>
                <a:gd name="T32" fmla="*/ 11 w 34"/>
                <a:gd name="T33" fmla="*/ 0 h 25"/>
                <a:gd name="T34" fmla="*/ 7 w 34"/>
                <a:gd name="T35" fmla="*/ 0 h 25"/>
                <a:gd name="T36" fmla="*/ 2 w 34"/>
                <a:gd name="T37" fmla="*/ 5 h 25"/>
                <a:gd name="T38" fmla="*/ 0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7" y="23"/>
                  </a:lnTo>
                  <a:lnTo>
                    <a:pt x="14" y="25"/>
                  </a:lnTo>
                  <a:lnTo>
                    <a:pt x="20" y="25"/>
                  </a:lnTo>
                  <a:lnTo>
                    <a:pt x="27" y="25"/>
                  </a:lnTo>
                  <a:lnTo>
                    <a:pt x="32" y="23"/>
                  </a:lnTo>
                  <a:lnTo>
                    <a:pt x="34" y="18"/>
                  </a:lnTo>
                  <a:lnTo>
                    <a:pt x="32" y="11"/>
                  </a:lnTo>
                  <a:lnTo>
                    <a:pt x="29" y="7"/>
                  </a:lnTo>
                  <a:lnTo>
                    <a:pt x="25" y="2"/>
                  </a:lnTo>
                  <a:lnTo>
                    <a:pt x="18" y="0"/>
                  </a:lnTo>
                  <a:lnTo>
                    <a:pt x="11" y="0"/>
                  </a:lnTo>
                  <a:lnTo>
                    <a:pt x="7" y="0"/>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79" name="Freeform 1196">
              <a:extLst>
                <a:ext uri="{FF2B5EF4-FFF2-40B4-BE49-F238E27FC236}">
                  <a16:creationId xmlns:a16="http://schemas.microsoft.com/office/drawing/2014/main" xmlns="" id="{54B923B1-A0A7-B44C-B165-1CD6402258FE}"/>
                </a:ext>
              </a:extLst>
            </p:cNvPr>
            <p:cNvSpPr>
              <a:spLocks/>
            </p:cNvSpPr>
            <p:nvPr/>
          </p:nvSpPr>
          <p:spPr bwMode="auto">
            <a:xfrm>
              <a:off x="3402" y="3413"/>
              <a:ext cx="34" cy="27"/>
            </a:xfrm>
            <a:custGeom>
              <a:avLst/>
              <a:gdLst>
                <a:gd name="T0" fmla="*/ 0 w 34"/>
                <a:gd name="T1" fmla="*/ 14 h 27"/>
                <a:gd name="T2" fmla="*/ 0 w 34"/>
                <a:gd name="T3" fmla="*/ 14 h 27"/>
                <a:gd name="T4" fmla="*/ 3 w 34"/>
                <a:gd name="T5" fmla="*/ 18 h 27"/>
                <a:gd name="T6" fmla="*/ 7 w 34"/>
                <a:gd name="T7" fmla="*/ 23 h 27"/>
                <a:gd name="T8" fmla="*/ 14 w 34"/>
                <a:gd name="T9" fmla="*/ 25 h 27"/>
                <a:gd name="T10" fmla="*/ 21 w 34"/>
                <a:gd name="T11" fmla="*/ 27 h 27"/>
                <a:gd name="T12" fmla="*/ 21 w 34"/>
                <a:gd name="T13" fmla="*/ 27 h 27"/>
                <a:gd name="T14" fmla="*/ 25 w 34"/>
                <a:gd name="T15" fmla="*/ 25 h 27"/>
                <a:gd name="T16" fmla="*/ 30 w 34"/>
                <a:gd name="T17" fmla="*/ 23 h 27"/>
                <a:gd name="T18" fmla="*/ 34 w 34"/>
                <a:gd name="T19" fmla="*/ 18 h 27"/>
                <a:gd name="T20" fmla="*/ 34 w 34"/>
                <a:gd name="T21" fmla="*/ 14 h 27"/>
                <a:gd name="T22" fmla="*/ 34 w 34"/>
                <a:gd name="T23" fmla="*/ 14 h 27"/>
                <a:gd name="T24" fmla="*/ 30 w 34"/>
                <a:gd name="T25" fmla="*/ 9 h 27"/>
                <a:gd name="T26" fmla="*/ 25 w 34"/>
                <a:gd name="T27" fmla="*/ 5 h 27"/>
                <a:gd name="T28" fmla="*/ 21 w 34"/>
                <a:gd name="T29" fmla="*/ 2 h 27"/>
                <a:gd name="T30" fmla="*/ 14 w 34"/>
                <a:gd name="T31" fmla="*/ 0 h 27"/>
                <a:gd name="T32" fmla="*/ 14 w 34"/>
                <a:gd name="T33" fmla="*/ 0 h 27"/>
                <a:gd name="T34" fmla="*/ 7 w 34"/>
                <a:gd name="T35" fmla="*/ 2 h 27"/>
                <a:gd name="T36" fmla="*/ 3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3" y="18"/>
                  </a:lnTo>
                  <a:lnTo>
                    <a:pt x="7" y="23"/>
                  </a:lnTo>
                  <a:lnTo>
                    <a:pt x="14" y="25"/>
                  </a:lnTo>
                  <a:lnTo>
                    <a:pt x="21" y="27"/>
                  </a:lnTo>
                  <a:lnTo>
                    <a:pt x="25" y="25"/>
                  </a:lnTo>
                  <a:lnTo>
                    <a:pt x="30" y="23"/>
                  </a:lnTo>
                  <a:lnTo>
                    <a:pt x="34" y="18"/>
                  </a:lnTo>
                  <a:lnTo>
                    <a:pt x="34" y="14"/>
                  </a:lnTo>
                  <a:lnTo>
                    <a:pt x="30" y="9"/>
                  </a:lnTo>
                  <a:lnTo>
                    <a:pt x="25" y="5"/>
                  </a:lnTo>
                  <a:lnTo>
                    <a:pt x="21" y="2"/>
                  </a:lnTo>
                  <a:lnTo>
                    <a:pt x="14" y="0"/>
                  </a:lnTo>
                  <a:lnTo>
                    <a:pt x="7" y="2"/>
                  </a:lnTo>
                  <a:lnTo>
                    <a:pt x="3"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0" name="Freeform 1197">
              <a:extLst>
                <a:ext uri="{FF2B5EF4-FFF2-40B4-BE49-F238E27FC236}">
                  <a16:creationId xmlns:a16="http://schemas.microsoft.com/office/drawing/2014/main" xmlns="" id="{BFFBFC22-033F-AC40-9C2F-F8840B4DAA45}"/>
                </a:ext>
              </a:extLst>
            </p:cNvPr>
            <p:cNvSpPr>
              <a:spLocks/>
            </p:cNvSpPr>
            <p:nvPr/>
          </p:nvSpPr>
          <p:spPr bwMode="auto">
            <a:xfrm>
              <a:off x="3402" y="3413"/>
              <a:ext cx="34" cy="27"/>
            </a:xfrm>
            <a:custGeom>
              <a:avLst/>
              <a:gdLst>
                <a:gd name="T0" fmla="*/ 0 w 34"/>
                <a:gd name="T1" fmla="*/ 14 h 27"/>
                <a:gd name="T2" fmla="*/ 0 w 34"/>
                <a:gd name="T3" fmla="*/ 14 h 27"/>
                <a:gd name="T4" fmla="*/ 3 w 34"/>
                <a:gd name="T5" fmla="*/ 18 h 27"/>
                <a:gd name="T6" fmla="*/ 7 w 34"/>
                <a:gd name="T7" fmla="*/ 23 h 27"/>
                <a:gd name="T8" fmla="*/ 14 w 34"/>
                <a:gd name="T9" fmla="*/ 25 h 27"/>
                <a:gd name="T10" fmla="*/ 21 w 34"/>
                <a:gd name="T11" fmla="*/ 27 h 27"/>
                <a:gd name="T12" fmla="*/ 21 w 34"/>
                <a:gd name="T13" fmla="*/ 27 h 27"/>
                <a:gd name="T14" fmla="*/ 25 w 34"/>
                <a:gd name="T15" fmla="*/ 25 h 27"/>
                <a:gd name="T16" fmla="*/ 30 w 34"/>
                <a:gd name="T17" fmla="*/ 23 h 27"/>
                <a:gd name="T18" fmla="*/ 34 w 34"/>
                <a:gd name="T19" fmla="*/ 18 h 27"/>
                <a:gd name="T20" fmla="*/ 34 w 34"/>
                <a:gd name="T21" fmla="*/ 14 h 27"/>
                <a:gd name="T22" fmla="*/ 34 w 34"/>
                <a:gd name="T23" fmla="*/ 14 h 27"/>
                <a:gd name="T24" fmla="*/ 30 w 34"/>
                <a:gd name="T25" fmla="*/ 9 h 27"/>
                <a:gd name="T26" fmla="*/ 25 w 34"/>
                <a:gd name="T27" fmla="*/ 5 h 27"/>
                <a:gd name="T28" fmla="*/ 21 w 34"/>
                <a:gd name="T29" fmla="*/ 2 h 27"/>
                <a:gd name="T30" fmla="*/ 14 w 34"/>
                <a:gd name="T31" fmla="*/ 0 h 27"/>
                <a:gd name="T32" fmla="*/ 14 w 34"/>
                <a:gd name="T33" fmla="*/ 0 h 27"/>
                <a:gd name="T34" fmla="*/ 7 w 34"/>
                <a:gd name="T35" fmla="*/ 2 h 27"/>
                <a:gd name="T36" fmla="*/ 3 w 34"/>
                <a:gd name="T37" fmla="*/ 5 h 27"/>
                <a:gd name="T38" fmla="*/ 0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3" y="18"/>
                  </a:lnTo>
                  <a:lnTo>
                    <a:pt x="7" y="23"/>
                  </a:lnTo>
                  <a:lnTo>
                    <a:pt x="14" y="25"/>
                  </a:lnTo>
                  <a:lnTo>
                    <a:pt x="21" y="27"/>
                  </a:lnTo>
                  <a:lnTo>
                    <a:pt x="25" y="25"/>
                  </a:lnTo>
                  <a:lnTo>
                    <a:pt x="30" y="23"/>
                  </a:lnTo>
                  <a:lnTo>
                    <a:pt x="34" y="18"/>
                  </a:lnTo>
                  <a:lnTo>
                    <a:pt x="34" y="14"/>
                  </a:lnTo>
                  <a:lnTo>
                    <a:pt x="30" y="9"/>
                  </a:lnTo>
                  <a:lnTo>
                    <a:pt x="25" y="5"/>
                  </a:lnTo>
                  <a:lnTo>
                    <a:pt x="21" y="2"/>
                  </a:lnTo>
                  <a:lnTo>
                    <a:pt x="14" y="0"/>
                  </a:lnTo>
                  <a:lnTo>
                    <a:pt x="7" y="2"/>
                  </a:lnTo>
                  <a:lnTo>
                    <a:pt x="3"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1" name="Freeform 1198">
              <a:extLst>
                <a:ext uri="{FF2B5EF4-FFF2-40B4-BE49-F238E27FC236}">
                  <a16:creationId xmlns:a16="http://schemas.microsoft.com/office/drawing/2014/main" xmlns="" id="{C6735F0E-726A-334D-8EC2-075D5398BA4D}"/>
                </a:ext>
              </a:extLst>
            </p:cNvPr>
            <p:cNvSpPr>
              <a:spLocks/>
            </p:cNvSpPr>
            <p:nvPr/>
          </p:nvSpPr>
          <p:spPr bwMode="auto">
            <a:xfrm>
              <a:off x="3369" y="3413"/>
              <a:ext cx="33" cy="27"/>
            </a:xfrm>
            <a:custGeom>
              <a:avLst/>
              <a:gdLst>
                <a:gd name="T0" fmla="*/ 0 w 33"/>
                <a:gd name="T1" fmla="*/ 14 h 27"/>
                <a:gd name="T2" fmla="*/ 0 w 33"/>
                <a:gd name="T3" fmla="*/ 14 h 27"/>
                <a:gd name="T4" fmla="*/ 2 w 33"/>
                <a:gd name="T5" fmla="*/ 18 h 27"/>
                <a:gd name="T6" fmla="*/ 6 w 33"/>
                <a:gd name="T7" fmla="*/ 23 h 27"/>
                <a:gd name="T8" fmla="*/ 13 w 33"/>
                <a:gd name="T9" fmla="*/ 25 h 27"/>
                <a:gd name="T10" fmla="*/ 20 w 33"/>
                <a:gd name="T11" fmla="*/ 27 h 27"/>
                <a:gd name="T12" fmla="*/ 20 w 33"/>
                <a:gd name="T13" fmla="*/ 27 h 27"/>
                <a:gd name="T14" fmla="*/ 24 w 33"/>
                <a:gd name="T15" fmla="*/ 25 h 27"/>
                <a:gd name="T16" fmla="*/ 29 w 33"/>
                <a:gd name="T17" fmla="*/ 23 h 27"/>
                <a:gd name="T18" fmla="*/ 33 w 33"/>
                <a:gd name="T19" fmla="*/ 18 h 27"/>
                <a:gd name="T20" fmla="*/ 33 w 33"/>
                <a:gd name="T21" fmla="*/ 14 h 27"/>
                <a:gd name="T22" fmla="*/ 33 w 33"/>
                <a:gd name="T23" fmla="*/ 14 h 27"/>
                <a:gd name="T24" fmla="*/ 29 w 33"/>
                <a:gd name="T25" fmla="*/ 9 h 27"/>
                <a:gd name="T26" fmla="*/ 24 w 33"/>
                <a:gd name="T27" fmla="*/ 5 h 27"/>
                <a:gd name="T28" fmla="*/ 20 w 33"/>
                <a:gd name="T29" fmla="*/ 2 h 27"/>
                <a:gd name="T30" fmla="*/ 13 w 33"/>
                <a:gd name="T31" fmla="*/ 0 h 27"/>
                <a:gd name="T32" fmla="*/ 13 w 33"/>
                <a:gd name="T33" fmla="*/ 0 h 27"/>
                <a:gd name="T34" fmla="*/ 6 w 33"/>
                <a:gd name="T35" fmla="*/ 2 h 27"/>
                <a:gd name="T36" fmla="*/ 2 w 33"/>
                <a:gd name="T37" fmla="*/ 5 h 27"/>
                <a:gd name="T38" fmla="*/ 0 w 33"/>
                <a:gd name="T39" fmla="*/ 9 h 27"/>
                <a:gd name="T40" fmla="*/ 0 w 3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4"/>
                  </a:moveTo>
                  <a:lnTo>
                    <a:pt x="0" y="14"/>
                  </a:lnTo>
                  <a:lnTo>
                    <a:pt x="2" y="18"/>
                  </a:lnTo>
                  <a:lnTo>
                    <a:pt x="6" y="23"/>
                  </a:lnTo>
                  <a:lnTo>
                    <a:pt x="13" y="25"/>
                  </a:lnTo>
                  <a:lnTo>
                    <a:pt x="20" y="27"/>
                  </a:lnTo>
                  <a:lnTo>
                    <a:pt x="24" y="25"/>
                  </a:lnTo>
                  <a:lnTo>
                    <a:pt x="29" y="23"/>
                  </a:lnTo>
                  <a:lnTo>
                    <a:pt x="33" y="18"/>
                  </a:lnTo>
                  <a:lnTo>
                    <a:pt x="33" y="14"/>
                  </a:lnTo>
                  <a:lnTo>
                    <a:pt x="29" y="9"/>
                  </a:lnTo>
                  <a:lnTo>
                    <a:pt x="24" y="5"/>
                  </a:lnTo>
                  <a:lnTo>
                    <a:pt x="20" y="2"/>
                  </a:lnTo>
                  <a:lnTo>
                    <a:pt x="13" y="0"/>
                  </a:lnTo>
                  <a:lnTo>
                    <a:pt x="6" y="2"/>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2" name="Freeform 1199">
              <a:extLst>
                <a:ext uri="{FF2B5EF4-FFF2-40B4-BE49-F238E27FC236}">
                  <a16:creationId xmlns:a16="http://schemas.microsoft.com/office/drawing/2014/main" xmlns="" id="{DA433DEE-2E08-1C4E-A8B1-E6FB523FCFF1}"/>
                </a:ext>
              </a:extLst>
            </p:cNvPr>
            <p:cNvSpPr>
              <a:spLocks/>
            </p:cNvSpPr>
            <p:nvPr/>
          </p:nvSpPr>
          <p:spPr bwMode="auto">
            <a:xfrm>
              <a:off x="3369" y="3413"/>
              <a:ext cx="33" cy="27"/>
            </a:xfrm>
            <a:custGeom>
              <a:avLst/>
              <a:gdLst>
                <a:gd name="T0" fmla="*/ 0 w 33"/>
                <a:gd name="T1" fmla="*/ 14 h 27"/>
                <a:gd name="T2" fmla="*/ 0 w 33"/>
                <a:gd name="T3" fmla="*/ 14 h 27"/>
                <a:gd name="T4" fmla="*/ 2 w 33"/>
                <a:gd name="T5" fmla="*/ 18 h 27"/>
                <a:gd name="T6" fmla="*/ 6 w 33"/>
                <a:gd name="T7" fmla="*/ 23 h 27"/>
                <a:gd name="T8" fmla="*/ 13 w 33"/>
                <a:gd name="T9" fmla="*/ 25 h 27"/>
                <a:gd name="T10" fmla="*/ 20 w 33"/>
                <a:gd name="T11" fmla="*/ 27 h 27"/>
                <a:gd name="T12" fmla="*/ 20 w 33"/>
                <a:gd name="T13" fmla="*/ 27 h 27"/>
                <a:gd name="T14" fmla="*/ 24 w 33"/>
                <a:gd name="T15" fmla="*/ 25 h 27"/>
                <a:gd name="T16" fmla="*/ 29 w 33"/>
                <a:gd name="T17" fmla="*/ 23 h 27"/>
                <a:gd name="T18" fmla="*/ 33 w 33"/>
                <a:gd name="T19" fmla="*/ 18 h 27"/>
                <a:gd name="T20" fmla="*/ 33 w 33"/>
                <a:gd name="T21" fmla="*/ 14 h 27"/>
                <a:gd name="T22" fmla="*/ 33 w 33"/>
                <a:gd name="T23" fmla="*/ 14 h 27"/>
                <a:gd name="T24" fmla="*/ 29 w 33"/>
                <a:gd name="T25" fmla="*/ 9 h 27"/>
                <a:gd name="T26" fmla="*/ 24 w 33"/>
                <a:gd name="T27" fmla="*/ 5 h 27"/>
                <a:gd name="T28" fmla="*/ 20 w 33"/>
                <a:gd name="T29" fmla="*/ 2 h 27"/>
                <a:gd name="T30" fmla="*/ 13 w 33"/>
                <a:gd name="T31" fmla="*/ 0 h 27"/>
                <a:gd name="T32" fmla="*/ 13 w 33"/>
                <a:gd name="T33" fmla="*/ 0 h 27"/>
                <a:gd name="T34" fmla="*/ 6 w 33"/>
                <a:gd name="T35" fmla="*/ 2 h 27"/>
                <a:gd name="T36" fmla="*/ 2 w 33"/>
                <a:gd name="T37" fmla="*/ 5 h 27"/>
                <a:gd name="T38" fmla="*/ 0 w 33"/>
                <a:gd name="T39" fmla="*/ 9 h 27"/>
                <a:gd name="T40" fmla="*/ 0 w 3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4"/>
                  </a:moveTo>
                  <a:lnTo>
                    <a:pt x="0" y="14"/>
                  </a:lnTo>
                  <a:lnTo>
                    <a:pt x="2" y="18"/>
                  </a:lnTo>
                  <a:lnTo>
                    <a:pt x="6" y="23"/>
                  </a:lnTo>
                  <a:lnTo>
                    <a:pt x="13" y="25"/>
                  </a:lnTo>
                  <a:lnTo>
                    <a:pt x="20" y="27"/>
                  </a:lnTo>
                  <a:lnTo>
                    <a:pt x="24" y="25"/>
                  </a:lnTo>
                  <a:lnTo>
                    <a:pt x="29" y="23"/>
                  </a:lnTo>
                  <a:lnTo>
                    <a:pt x="33" y="18"/>
                  </a:lnTo>
                  <a:lnTo>
                    <a:pt x="33" y="14"/>
                  </a:lnTo>
                  <a:lnTo>
                    <a:pt x="29" y="9"/>
                  </a:lnTo>
                  <a:lnTo>
                    <a:pt x="24" y="5"/>
                  </a:lnTo>
                  <a:lnTo>
                    <a:pt x="20" y="2"/>
                  </a:lnTo>
                  <a:lnTo>
                    <a:pt x="13" y="0"/>
                  </a:lnTo>
                  <a:lnTo>
                    <a:pt x="6" y="2"/>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3" name="Freeform 1200">
              <a:extLst>
                <a:ext uri="{FF2B5EF4-FFF2-40B4-BE49-F238E27FC236}">
                  <a16:creationId xmlns:a16="http://schemas.microsoft.com/office/drawing/2014/main" xmlns="" id="{0A17B9EA-A172-7B48-9868-CE2FB6C6BC1B}"/>
                </a:ext>
              </a:extLst>
            </p:cNvPr>
            <p:cNvSpPr>
              <a:spLocks/>
            </p:cNvSpPr>
            <p:nvPr/>
          </p:nvSpPr>
          <p:spPr bwMode="auto">
            <a:xfrm>
              <a:off x="3335" y="3415"/>
              <a:ext cx="34" cy="25"/>
            </a:xfrm>
            <a:custGeom>
              <a:avLst/>
              <a:gdLst>
                <a:gd name="T0" fmla="*/ 0 w 34"/>
                <a:gd name="T1" fmla="*/ 12 h 25"/>
                <a:gd name="T2" fmla="*/ 0 w 34"/>
                <a:gd name="T3" fmla="*/ 12 h 25"/>
                <a:gd name="T4" fmla="*/ 2 w 34"/>
                <a:gd name="T5" fmla="*/ 18 h 25"/>
                <a:gd name="T6" fmla="*/ 7 w 34"/>
                <a:gd name="T7" fmla="*/ 21 h 25"/>
                <a:gd name="T8" fmla="*/ 13 w 34"/>
                <a:gd name="T9" fmla="*/ 25 h 25"/>
                <a:gd name="T10" fmla="*/ 20 w 34"/>
                <a:gd name="T11" fmla="*/ 25 h 25"/>
                <a:gd name="T12" fmla="*/ 20 w 34"/>
                <a:gd name="T13" fmla="*/ 25 h 25"/>
                <a:gd name="T14" fmla="*/ 25 w 34"/>
                <a:gd name="T15" fmla="*/ 25 h 25"/>
                <a:gd name="T16" fmla="*/ 29 w 34"/>
                <a:gd name="T17" fmla="*/ 21 h 25"/>
                <a:gd name="T18" fmla="*/ 34 w 34"/>
                <a:gd name="T19" fmla="*/ 16 h 25"/>
                <a:gd name="T20" fmla="*/ 34 w 34"/>
                <a:gd name="T21" fmla="*/ 12 h 25"/>
                <a:gd name="T22" fmla="*/ 34 w 34"/>
                <a:gd name="T23" fmla="*/ 12 h 25"/>
                <a:gd name="T24" fmla="*/ 31 w 34"/>
                <a:gd name="T25" fmla="*/ 7 h 25"/>
                <a:gd name="T26" fmla="*/ 27 w 34"/>
                <a:gd name="T27" fmla="*/ 3 h 25"/>
                <a:gd name="T28" fmla="*/ 20 w 34"/>
                <a:gd name="T29" fmla="*/ 0 h 25"/>
                <a:gd name="T30" fmla="*/ 13 w 34"/>
                <a:gd name="T31" fmla="*/ 0 h 25"/>
                <a:gd name="T32" fmla="*/ 13 w 34"/>
                <a:gd name="T33" fmla="*/ 0 h 25"/>
                <a:gd name="T34" fmla="*/ 9 w 34"/>
                <a:gd name="T35" fmla="*/ 0 h 25"/>
                <a:gd name="T36" fmla="*/ 4 w 34"/>
                <a:gd name="T37" fmla="*/ 3 h 25"/>
                <a:gd name="T38" fmla="*/ 0 w 34"/>
                <a:gd name="T39" fmla="*/ 7 h 25"/>
                <a:gd name="T40" fmla="*/ 0 w 34"/>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2"/>
                  </a:moveTo>
                  <a:lnTo>
                    <a:pt x="0" y="12"/>
                  </a:lnTo>
                  <a:lnTo>
                    <a:pt x="2" y="18"/>
                  </a:lnTo>
                  <a:lnTo>
                    <a:pt x="7" y="21"/>
                  </a:lnTo>
                  <a:lnTo>
                    <a:pt x="13" y="25"/>
                  </a:lnTo>
                  <a:lnTo>
                    <a:pt x="20" y="25"/>
                  </a:lnTo>
                  <a:lnTo>
                    <a:pt x="25" y="25"/>
                  </a:lnTo>
                  <a:lnTo>
                    <a:pt x="29" y="21"/>
                  </a:lnTo>
                  <a:lnTo>
                    <a:pt x="34" y="16"/>
                  </a:lnTo>
                  <a:lnTo>
                    <a:pt x="34" y="12"/>
                  </a:lnTo>
                  <a:lnTo>
                    <a:pt x="31" y="7"/>
                  </a:lnTo>
                  <a:lnTo>
                    <a:pt x="27" y="3"/>
                  </a:lnTo>
                  <a:lnTo>
                    <a:pt x="20" y="0"/>
                  </a:lnTo>
                  <a:lnTo>
                    <a:pt x="13" y="0"/>
                  </a:lnTo>
                  <a:lnTo>
                    <a:pt x="9" y="0"/>
                  </a:lnTo>
                  <a:lnTo>
                    <a:pt x="4"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4" name="Freeform 1201">
              <a:extLst>
                <a:ext uri="{FF2B5EF4-FFF2-40B4-BE49-F238E27FC236}">
                  <a16:creationId xmlns:a16="http://schemas.microsoft.com/office/drawing/2014/main" xmlns="" id="{443AD3CB-2B91-A145-B0A4-5B9F7AB14A06}"/>
                </a:ext>
              </a:extLst>
            </p:cNvPr>
            <p:cNvSpPr>
              <a:spLocks/>
            </p:cNvSpPr>
            <p:nvPr/>
          </p:nvSpPr>
          <p:spPr bwMode="auto">
            <a:xfrm>
              <a:off x="3335" y="3415"/>
              <a:ext cx="34" cy="25"/>
            </a:xfrm>
            <a:custGeom>
              <a:avLst/>
              <a:gdLst>
                <a:gd name="T0" fmla="*/ 0 w 34"/>
                <a:gd name="T1" fmla="*/ 12 h 25"/>
                <a:gd name="T2" fmla="*/ 0 w 34"/>
                <a:gd name="T3" fmla="*/ 12 h 25"/>
                <a:gd name="T4" fmla="*/ 2 w 34"/>
                <a:gd name="T5" fmla="*/ 18 h 25"/>
                <a:gd name="T6" fmla="*/ 7 w 34"/>
                <a:gd name="T7" fmla="*/ 21 h 25"/>
                <a:gd name="T8" fmla="*/ 13 w 34"/>
                <a:gd name="T9" fmla="*/ 25 h 25"/>
                <a:gd name="T10" fmla="*/ 20 w 34"/>
                <a:gd name="T11" fmla="*/ 25 h 25"/>
                <a:gd name="T12" fmla="*/ 20 w 34"/>
                <a:gd name="T13" fmla="*/ 25 h 25"/>
                <a:gd name="T14" fmla="*/ 25 w 34"/>
                <a:gd name="T15" fmla="*/ 25 h 25"/>
                <a:gd name="T16" fmla="*/ 29 w 34"/>
                <a:gd name="T17" fmla="*/ 21 h 25"/>
                <a:gd name="T18" fmla="*/ 34 w 34"/>
                <a:gd name="T19" fmla="*/ 16 h 25"/>
                <a:gd name="T20" fmla="*/ 34 w 34"/>
                <a:gd name="T21" fmla="*/ 12 h 25"/>
                <a:gd name="T22" fmla="*/ 34 w 34"/>
                <a:gd name="T23" fmla="*/ 12 h 25"/>
                <a:gd name="T24" fmla="*/ 31 w 34"/>
                <a:gd name="T25" fmla="*/ 7 h 25"/>
                <a:gd name="T26" fmla="*/ 27 w 34"/>
                <a:gd name="T27" fmla="*/ 3 h 25"/>
                <a:gd name="T28" fmla="*/ 20 w 34"/>
                <a:gd name="T29" fmla="*/ 0 h 25"/>
                <a:gd name="T30" fmla="*/ 13 w 34"/>
                <a:gd name="T31" fmla="*/ 0 h 25"/>
                <a:gd name="T32" fmla="*/ 13 w 34"/>
                <a:gd name="T33" fmla="*/ 0 h 25"/>
                <a:gd name="T34" fmla="*/ 9 w 34"/>
                <a:gd name="T35" fmla="*/ 0 h 25"/>
                <a:gd name="T36" fmla="*/ 4 w 34"/>
                <a:gd name="T37" fmla="*/ 3 h 25"/>
                <a:gd name="T38" fmla="*/ 0 w 34"/>
                <a:gd name="T39" fmla="*/ 7 h 25"/>
                <a:gd name="T40" fmla="*/ 0 w 34"/>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2"/>
                  </a:moveTo>
                  <a:lnTo>
                    <a:pt x="0" y="12"/>
                  </a:lnTo>
                  <a:lnTo>
                    <a:pt x="2" y="18"/>
                  </a:lnTo>
                  <a:lnTo>
                    <a:pt x="7" y="21"/>
                  </a:lnTo>
                  <a:lnTo>
                    <a:pt x="13" y="25"/>
                  </a:lnTo>
                  <a:lnTo>
                    <a:pt x="20" y="25"/>
                  </a:lnTo>
                  <a:lnTo>
                    <a:pt x="25" y="25"/>
                  </a:lnTo>
                  <a:lnTo>
                    <a:pt x="29" y="21"/>
                  </a:lnTo>
                  <a:lnTo>
                    <a:pt x="34" y="16"/>
                  </a:lnTo>
                  <a:lnTo>
                    <a:pt x="34" y="12"/>
                  </a:lnTo>
                  <a:lnTo>
                    <a:pt x="31" y="7"/>
                  </a:lnTo>
                  <a:lnTo>
                    <a:pt x="27" y="3"/>
                  </a:lnTo>
                  <a:lnTo>
                    <a:pt x="20" y="0"/>
                  </a:lnTo>
                  <a:lnTo>
                    <a:pt x="13" y="0"/>
                  </a:lnTo>
                  <a:lnTo>
                    <a:pt x="9" y="0"/>
                  </a:lnTo>
                  <a:lnTo>
                    <a:pt x="4"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5" name="Freeform 1202">
              <a:extLst>
                <a:ext uri="{FF2B5EF4-FFF2-40B4-BE49-F238E27FC236}">
                  <a16:creationId xmlns:a16="http://schemas.microsoft.com/office/drawing/2014/main" xmlns="" id="{328DE5EC-973B-7E40-AD0D-950777148236}"/>
                </a:ext>
              </a:extLst>
            </p:cNvPr>
            <p:cNvSpPr>
              <a:spLocks/>
            </p:cNvSpPr>
            <p:nvPr/>
          </p:nvSpPr>
          <p:spPr bwMode="auto">
            <a:xfrm>
              <a:off x="3301" y="3415"/>
              <a:ext cx="34" cy="25"/>
            </a:xfrm>
            <a:custGeom>
              <a:avLst/>
              <a:gdLst>
                <a:gd name="T0" fmla="*/ 0 w 34"/>
                <a:gd name="T1" fmla="*/ 14 h 25"/>
                <a:gd name="T2" fmla="*/ 0 w 34"/>
                <a:gd name="T3" fmla="*/ 14 h 25"/>
                <a:gd name="T4" fmla="*/ 2 w 34"/>
                <a:gd name="T5" fmla="*/ 18 h 25"/>
                <a:gd name="T6" fmla="*/ 7 w 34"/>
                <a:gd name="T7" fmla="*/ 23 h 25"/>
                <a:gd name="T8" fmla="*/ 14 w 34"/>
                <a:gd name="T9" fmla="*/ 25 h 25"/>
                <a:gd name="T10" fmla="*/ 20 w 34"/>
                <a:gd name="T11" fmla="*/ 25 h 25"/>
                <a:gd name="T12" fmla="*/ 20 w 34"/>
                <a:gd name="T13" fmla="*/ 25 h 25"/>
                <a:gd name="T14" fmla="*/ 25 w 34"/>
                <a:gd name="T15" fmla="*/ 25 h 25"/>
                <a:gd name="T16" fmla="*/ 32 w 34"/>
                <a:gd name="T17" fmla="*/ 23 h 25"/>
                <a:gd name="T18" fmla="*/ 34 w 34"/>
                <a:gd name="T19" fmla="*/ 18 h 25"/>
                <a:gd name="T20" fmla="*/ 34 w 34"/>
                <a:gd name="T21" fmla="*/ 12 h 25"/>
                <a:gd name="T22" fmla="*/ 34 w 34"/>
                <a:gd name="T23" fmla="*/ 12 h 25"/>
                <a:gd name="T24" fmla="*/ 32 w 34"/>
                <a:gd name="T25" fmla="*/ 7 h 25"/>
                <a:gd name="T26" fmla="*/ 27 w 34"/>
                <a:gd name="T27" fmla="*/ 5 h 25"/>
                <a:gd name="T28" fmla="*/ 23 w 34"/>
                <a:gd name="T29" fmla="*/ 0 h 25"/>
                <a:gd name="T30" fmla="*/ 16 w 34"/>
                <a:gd name="T31" fmla="*/ 0 h 25"/>
                <a:gd name="T32" fmla="*/ 16 w 34"/>
                <a:gd name="T33" fmla="*/ 0 h 25"/>
                <a:gd name="T34" fmla="*/ 9 w 34"/>
                <a:gd name="T35" fmla="*/ 0 h 25"/>
                <a:gd name="T36" fmla="*/ 4 w 34"/>
                <a:gd name="T37" fmla="*/ 5 h 25"/>
                <a:gd name="T38" fmla="*/ 2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7" y="23"/>
                  </a:lnTo>
                  <a:lnTo>
                    <a:pt x="14" y="25"/>
                  </a:lnTo>
                  <a:lnTo>
                    <a:pt x="20" y="25"/>
                  </a:lnTo>
                  <a:lnTo>
                    <a:pt x="25" y="25"/>
                  </a:lnTo>
                  <a:lnTo>
                    <a:pt x="32" y="23"/>
                  </a:lnTo>
                  <a:lnTo>
                    <a:pt x="34" y="18"/>
                  </a:lnTo>
                  <a:lnTo>
                    <a:pt x="34" y="12"/>
                  </a:lnTo>
                  <a:lnTo>
                    <a:pt x="32" y="7"/>
                  </a:lnTo>
                  <a:lnTo>
                    <a:pt x="27" y="5"/>
                  </a:lnTo>
                  <a:lnTo>
                    <a:pt x="23" y="0"/>
                  </a:lnTo>
                  <a:lnTo>
                    <a:pt x="16" y="0"/>
                  </a:lnTo>
                  <a:lnTo>
                    <a:pt x="9" y="0"/>
                  </a:lnTo>
                  <a:lnTo>
                    <a:pt x="4"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6" name="Freeform 1203">
              <a:extLst>
                <a:ext uri="{FF2B5EF4-FFF2-40B4-BE49-F238E27FC236}">
                  <a16:creationId xmlns:a16="http://schemas.microsoft.com/office/drawing/2014/main" xmlns="" id="{A93985A0-6D16-5947-BA25-43FEDED6C619}"/>
                </a:ext>
              </a:extLst>
            </p:cNvPr>
            <p:cNvSpPr>
              <a:spLocks/>
            </p:cNvSpPr>
            <p:nvPr/>
          </p:nvSpPr>
          <p:spPr bwMode="auto">
            <a:xfrm>
              <a:off x="3301" y="3415"/>
              <a:ext cx="34" cy="25"/>
            </a:xfrm>
            <a:custGeom>
              <a:avLst/>
              <a:gdLst>
                <a:gd name="T0" fmla="*/ 0 w 34"/>
                <a:gd name="T1" fmla="*/ 14 h 25"/>
                <a:gd name="T2" fmla="*/ 0 w 34"/>
                <a:gd name="T3" fmla="*/ 14 h 25"/>
                <a:gd name="T4" fmla="*/ 2 w 34"/>
                <a:gd name="T5" fmla="*/ 18 h 25"/>
                <a:gd name="T6" fmla="*/ 7 w 34"/>
                <a:gd name="T7" fmla="*/ 23 h 25"/>
                <a:gd name="T8" fmla="*/ 14 w 34"/>
                <a:gd name="T9" fmla="*/ 25 h 25"/>
                <a:gd name="T10" fmla="*/ 20 w 34"/>
                <a:gd name="T11" fmla="*/ 25 h 25"/>
                <a:gd name="T12" fmla="*/ 20 w 34"/>
                <a:gd name="T13" fmla="*/ 25 h 25"/>
                <a:gd name="T14" fmla="*/ 25 w 34"/>
                <a:gd name="T15" fmla="*/ 25 h 25"/>
                <a:gd name="T16" fmla="*/ 32 w 34"/>
                <a:gd name="T17" fmla="*/ 23 h 25"/>
                <a:gd name="T18" fmla="*/ 34 w 34"/>
                <a:gd name="T19" fmla="*/ 18 h 25"/>
                <a:gd name="T20" fmla="*/ 34 w 34"/>
                <a:gd name="T21" fmla="*/ 12 h 25"/>
                <a:gd name="T22" fmla="*/ 34 w 34"/>
                <a:gd name="T23" fmla="*/ 12 h 25"/>
                <a:gd name="T24" fmla="*/ 32 w 34"/>
                <a:gd name="T25" fmla="*/ 7 h 25"/>
                <a:gd name="T26" fmla="*/ 27 w 34"/>
                <a:gd name="T27" fmla="*/ 5 h 25"/>
                <a:gd name="T28" fmla="*/ 23 w 34"/>
                <a:gd name="T29" fmla="*/ 0 h 25"/>
                <a:gd name="T30" fmla="*/ 16 w 34"/>
                <a:gd name="T31" fmla="*/ 0 h 25"/>
                <a:gd name="T32" fmla="*/ 16 w 34"/>
                <a:gd name="T33" fmla="*/ 0 h 25"/>
                <a:gd name="T34" fmla="*/ 9 w 34"/>
                <a:gd name="T35" fmla="*/ 0 h 25"/>
                <a:gd name="T36" fmla="*/ 4 w 34"/>
                <a:gd name="T37" fmla="*/ 5 h 25"/>
                <a:gd name="T38" fmla="*/ 2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2" y="18"/>
                  </a:lnTo>
                  <a:lnTo>
                    <a:pt x="7" y="23"/>
                  </a:lnTo>
                  <a:lnTo>
                    <a:pt x="14" y="25"/>
                  </a:lnTo>
                  <a:lnTo>
                    <a:pt x="20" y="25"/>
                  </a:lnTo>
                  <a:lnTo>
                    <a:pt x="25" y="25"/>
                  </a:lnTo>
                  <a:lnTo>
                    <a:pt x="32" y="23"/>
                  </a:lnTo>
                  <a:lnTo>
                    <a:pt x="34" y="18"/>
                  </a:lnTo>
                  <a:lnTo>
                    <a:pt x="34" y="12"/>
                  </a:lnTo>
                  <a:lnTo>
                    <a:pt x="32" y="7"/>
                  </a:lnTo>
                  <a:lnTo>
                    <a:pt x="27" y="5"/>
                  </a:lnTo>
                  <a:lnTo>
                    <a:pt x="23" y="0"/>
                  </a:lnTo>
                  <a:lnTo>
                    <a:pt x="16" y="0"/>
                  </a:lnTo>
                  <a:lnTo>
                    <a:pt x="9" y="0"/>
                  </a:lnTo>
                  <a:lnTo>
                    <a:pt x="4"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7" name="Freeform 1204">
              <a:extLst>
                <a:ext uri="{FF2B5EF4-FFF2-40B4-BE49-F238E27FC236}">
                  <a16:creationId xmlns:a16="http://schemas.microsoft.com/office/drawing/2014/main" xmlns="" id="{52BC2E4A-8CD2-9C4B-8CD3-097E957EA48D}"/>
                </a:ext>
              </a:extLst>
            </p:cNvPr>
            <p:cNvSpPr>
              <a:spLocks/>
            </p:cNvSpPr>
            <p:nvPr/>
          </p:nvSpPr>
          <p:spPr bwMode="auto">
            <a:xfrm>
              <a:off x="3269" y="3415"/>
              <a:ext cx="32" cy="27"/>
            </a:xfrm>
            <a:custGeom>
              <a:avLst/>
              <a:gdLst>
                <a:gd name="T0" fmla="*/ 0 w 32"/>
                <a:gd name="T1" fmla="*/ 14 h 27"/>
                <a:gd name="T2" fmla="*/ 0 w 32"/>
                <a:gd name="T3" fmla="*/ 14 h 27"/>
                <a:gd name="T4" fmla="*/ 3 w 32"/>
                <a:gd name="T5" fmla="*/ 18 h 27"/>
                <a:gd name="T6" fmla="*/ 5 w 32"/>
                <a:gd name="T7" fmla="*/ 23 h 27"/>
                <a:gd name="T8" fmla="*/ 12 w 32"/>
                <a:gd name="T9" fmla="*/ 25 h 27"/>
                <a:gd name="T10" fmla="*/ 18 w 32"/>
                <a:gd name="T11" fmla="*/ 27 h 27"/>
                <a:gd name="T12" fmla="*/ 18 w 32"/>
                <a:gd name="T13" fmla="*/ 27 h 27"/>
                <a:gd name="T14" fmla="*/ 25 w 32"/>
                <a:gd name="T15" fmla="*/ 25 h 27"/>
                <a:gd name="T16" fmla="*/ 30 w 32"/>
                <a:gd name="T17" fmla="*/ 23 h 27"/>
                <a:gd name="T18" fmla="*/ 32 w 32"/>
                <a:gd name="T19" fmla="*/ 18 h 27"/>
                <a:gd name="T20" fmla="*/ 32 w 32"/>
                <a:gd name="T21" fmla="*/ 14 h 27"/>
                <a:gd name="T22" fmla="*/ 32 w 32"/>
                <a:gd name="T23" fmla="*/ 14 h 27"/>
                <a:gd name="T24" fmla="*/ 32 w 32"/>
                <a:gd name="T25" fmla="*/ 9 h 27"/>
                <a:gd name="T26" fmla="*/ 27 w 32"/>
                <a:gd name="T27" fmla="*/ 5 h 27"/>
                <a:gd name="T28" fmla="*/ 21 w 32"/>
                <a:gd name="T29" fmla="*/ 3 h 27"/>
                <a:gd name="T30" fmla="*/ 14 w 32"/>
                <a:gd name="T31" fmla="*/ 0 h 27"/>
                <a:gd name="T32" fmla="*/ 14 w 32"/>
                <a:gd name="T33" fmla="*/ 0 h 27"/>
                <a:gd name="T34" fmla="*/ 9 w 32"/>
                <a:gd name="T35" fmla="*/ 3 h 27"/>
                <a:gd name="T36" fmla="*/ 5 w 32"/>
                <a:gd name="T37" fmla="*/ 5 h 27"/>
                <a:gd name="T38" fmla="*/ 0 w 32"/>
                <a:gd name="T39" fmla="*/ 9 h 27"/>
                <a:gd name="T40" fmla="*/ 0 w 3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7">
                  <a:moveTo>
                    <a:pt x="0" y="14"/>
                  </a:moveTo>
                  <a:lnTo>
                    <a:pt x="0" y="14"/>
                  </a:lnTo>
                  <a:lnTo>
                    <a:pt x="3" y="18"/>
                  </a:lnTo>
                  <a:lnTo>
                    <a:pt x="5" y="23"/>
                  </a:lnTo>
                  <a:lnTo>
                    <a:pt x="12" y="25"/>
                  </a:lnTo>
                  <a:lnTo>
                    <a:pt x="18" y="27"/>
                  </a:lnTo>
                  <a:lnTo>
                    <a:pt x="25" y="25"/>
                  </a:lnTo>
                  <a:lnTo>
                    <a:pt x="30" y="23"/>
                  </a:lnTo>
                  <a:lnTo>
                    <a:pt x="32" y="18"/>
                  </a:lnTo>
                  <a:lnTo>
                    <a:pt x="32" y="14"/>
                  </a:lnTo>
                  <a:lnTo>
                    <a:pt x="32" y="9"/>
                  </a:lnTo>
                  <a:lnTo>
                    <a:pt x="27" y="5"/>
                  </a:lnTo>
                  <a:lnTo>
                    <a:pt x="21" y="3"/>
                  </a:lnTo>
                  <a:lnTo>
                    <a:pt x="14" y="0"/>
                  </a:lnTo>
                  <a:lnTo>
                    <a:pt x="9" y="3"/>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8" name="Freeform 1205">
              <a:extLst>
                <a:ext uri="{FF2B5EF4-FFF2-40B4-BE49-F238E27FC236}">
                  <a16:creationId xmlns:a16="http://schemas.microsoft.com/office/drawing/2014/main" xmlns="" id="{4DC8216D-E0B0-CC4A-9352-960376804A60}"/>
                </a:ext>
              </a:extLst>
            </p:cNvPr>
            <p:cNvSpPr>
              <a:spLocks/>
            </p:cNvSpPr>
            <p:nvPr/>
          </p:nvSpPr>
          <p:spPr bwMode="auto">
            <a:xfrm>
              <a:off x="3269" y="3415"/>
              <a:ext cx="32" cy="27"/>
            </a:xfrm>
            <a:custGeom>
              <a:avLst/>
              <a:gdLst>
                <a:gd name="T0" fmla="*/ 0 w 32"/>
                <a:gd name="T1" fmla="*/ 14 h 27"/>
                <a:gd name="T2" fmla="*/ 0 w 32"/>
                <a:gd name="T3" fmla="*/ 14 h 27"/>
                <a:gd name="T4" fmla="*/ 3 w 32"/>
                <a:gd name="T5" fmla="*/ 18 h 27"/>
                <a:gd name="T6" fmla="*/ 5 w 32"/>
                <a:gd name="T7" fmla="*/ 23 h 27"/>
                <a:gd name="T8" fmla="*/ 12 w 32"/>
                <a:gd name="T9" fmla="*/ 25 h 27"/>
                <a:gd name="T10" fmla="*/ 18 w 32"/>
                <a:gd name="T11" fmla="*/ 27 h 27"/>
                <a:gd name="T12" fmla="*/ 18 w 32"/>
                <a:gd name="T13" fmla="*/ 27 h 27"/>
                <a:gd name="T14" fmla="*/ 25 w 32"/>
                <a:gd name="T15" fmla="*/ 25 h 27"/>
                <a:gd name="T16" fmla="*/ 30 w 32"/>
                <a:gd name="T17" fmla="*/ 23 h 27"/>
                <a:gd name="T18" fmla="*/ 32 w 32"/>
                <a:gd name="T19" fmla="*/ 18 h 27"/>
                <a:gd name="T20" fmla="*/ 32 w 32"/>
                <a:gd name="T21" fmla="*/ 14 h 27"/>
                <a:gd name="T22" fmla="*/ 32 w 32"/>
                <a:gd name="T23" fmla="*/ 14 h 27"/>
                <a:gd name="T24" fmla="*/ 32 w 32"/>
                <a:gd name="T25" fmla="*/ 9 h 27"/>
                <a:gd name="T26" fmla="*/ 27 w 32"/>
                <a:gd name="T27" fmla="*/ 5 h 27"/>
                <a:gd name="T28" fmla="*/ 21 w 32"/>
                <a:gd name="T29" fmla="*/ 3 h 27"/>
                <a:gd name="T30" fmla="*/ 14 w 32"/>
                <a:gd name="T31" fmla="*/ 0 h 27"/>
                <a:gd name="T32" fmla="*/ 14 w 32"/>
                <a:gd name="T33" fmla="*/ 0 h 27"/>
                <a:gd name="T34" fmla="*/ 9 w 32"/>
                <a:gd name="T35" fmla="*/ 3 h 27"/>
                <a:gd name="T36" fmla="*/ 5 w 32"/>
                <a:gd name="T37" fmla="*/ 5 h 27"/>
                <a:gd name="T38" fmla="*/ 0 w 32"/>
                <a:gd name="T39" fmla="*/ 9 h 27"/>
                <a:gd name="T40" fmla="*/ 0 w 32"/>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7">
                  <a:moveTo>
                    <a:pt x="0" y="14"/>
                  </a:moveTo>
                  <a:lnTo>
                    <a:pt x="0" y="14"/>
                  </a:lnTo>
                  <a:lnTo>
                    <a:pt x="3" y="18"/>
                  </a:lnTo>
                  <a:lnTo>
                    <a:pt x="5" y="23"/>
                  </a:lnTo>
                  <a:lnTo>
                    <a:pt x="12" y="25"/>
                  </a:lnTo>
                  <a:lnTo>
                    <a:pt x="18" y="27"/>
                  </a:lnTo>
                  <a:lnTo>
                    <a:pt x="25" y="25"/>
                  </a:lnTo>
                  <a:lnTo>
                    <a:pt x="30" y="23"/>
                  </a:lnTo>
                  <a:lnTo>
                    <a:pt x="32" y="18"/>
                  </a:lnTo>
                  <a:lnTo>
                    <a:pt x="32" y="14"/>
                  </a:lnTo>
                  <a:lnTo>
                    <a:pt x="32" y="9"/>
                  </a:lnTo>
                  <a:lnTo>
                    <a:pt x="27" y="5"/>
                  </a:lnTo>
                  <a:lnTo>
                    <a:pt x="21" y="3"/>
                  </a:lnTo>
                  <a:lnTo>
                    <a:pt x="14" y="0"/>
                  </a:lnTo>
                  <a:lnTo>
                    <a:pt x="9" y="3"/>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89" name="Freeform 1206">
              <a:extLst>
                <a:ext uri="{FF2B5EF4-FFF2-40B4-BE49-F238E27FC236}">
                  <a16:creationId xmlns:a16="http://schemas.microsoft.com/office/drawing/2014/main" xmlns="" id="{8D5F9DC2-2336-374D-85BD-4CA34C912369}"/>
                </a:ext>
              </a:extLst>
            </p:cNvPr>
            <p:cNvSpPr>
              <a:spLocks/>
            </p:cNvSpPr>
            <p:nvPr/>
          </p:nvSpPr>
          <p:spPr bwMode="auto">
            <a:xfrm>
              <a:off x="3236" y="3415"/>
              <a:ext cx="33" cy="27"/>
            </a:xfrm>
            <a:custGeom>
              <a:avLst/>
              <a:gdLst>
                <a:gd name="T0" fmla="*/ 0 w 33"/>
                <a:gd name="T1" fmla="*/ 14 h 27"/>
                <a:gd name="T2" fmla="*/ 0 w 33"/>
                <a:gd name="T3" fmla="*/ 14 h 27"/>
                <a:gd name="T4" fmla="*/ 2 w 33"/>
                <a:gd name="T5" fmla="*/ 18 h 27"/>
                <a:gd name="T6" fmla="*/ 6 w 33"/>
                <a:gd name="T7" fmla="*/ 23 h 27"/>
                <a:gd name="T8" fmla="*/ 11 w 33"/>
                <a:gd name="T9" fmla="*/ 25 h 27"/>
                <a:gd name="T10" fmla="*/ 18 w 33"/>
                <a:gd name="T11" fmla="*/ 27 h 27"/>
                <a:gd name="T12" fmla="*/ 18 w 33"/>
                <a:gd name="T13" fmla="*/ 27 h 27"/>
                <a:gd name="T14" fmla="*/ 24 w 33"/>
                <a:gd name="T15" fmla="*/ 25 h 27"/>
                <a:gd name="T16" fmla="*/ 29 w 33"/>
                <a:gd name="T17" fmla="*/ 23 h 27"/>
                <a:gd name="T18" fmla="*/ 31 w 33"/>
                <a:gd name="T19" fmla="*/ 18 h 27"/>
                <a:gd name="T20" fmla="*/ 33 w 33"/>
                <a:gd name="T21" fmla="*/ 14 h 27"/>
                <a:gd name="T22" fmla="*/ 33 w 33"/>
                <a:gd name="T23" fmla="*/ 14 h 27"/>
                <a:gd name="T24" fmla="*/ 31 w 33"/>
                <a:gd name="T25" fmla="*/ 9 h 27"/>
                <a:gd name="T26" fmla="*/ 27 w 33"/>
                <a:gd name="T27" fmla="*/ 5 h 27"/>
                <a:gd name="T28" fmla="*/ 22 w 33"/>
                <a:gd name="T29" fmla="*/ 3 h 27"/>
                <a:gd name="T30" fmla="*/ 15 w 33"/>
                <a:gd name="T31" fmla="*/ 0 h 27"/>
                <a:gd name="T32" fmla="*/ 15 w 33"/>
                <a:gd name="T33" fmla="*/ 0 h 27"/>
                <a:gd name="T34" fmla="*/ 9 w 33"/>
                <a:gd name="T35" fmla="*/ 3 h 27"/>
                <a:gd name="T36" fmla="*/ 4 w 33"/>
                <a:gd name="T37" fmla="*/ 5 h 27"/>
                <a:gd name="T38" fmla="*/ 2 w 33"/>
                <a:gd name="T39" fmla="*/ 9 h 27"/>
                <a:gd name="T40" fmla="*/ 0 w 3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4"/>
                  </a:moveTo>
                  <a:lnTo>
                    <a:pt x="0" y="14"/>
                  </a:lnTo>
                  <a:lnTo>
                    <a:pt x="2" y="18"/>
                  </a:lnTo>
                  <a:lnTo>
                    <a:pt x="6" y="23"/>
                  </a:lnTo>
                  <a:lnTo>
                    <a:pt x="11" y="25"/>
                  </a:lnTo>
                  <a:lnTo>
                    <a:pt x="18" y="27"/>
                  </a:lnTo>
                  <a:lnTo>
                    <a:pt x="24" y="25"/>
                  </a:lnTo>
                  <a:lnTo>
                    <a:pt x="29" y="23"/>
                  </a:lnTo>
                  <a:lnTo>
                    <a:pt x="31" y="18"/>
                  </a:lnTo>
                  <a:lnTo>
                    <a:pt x="33" y="14"/>
                  </a:lnTo>
                  <a:lnTo>
                    <a:pt x="31" y="9"/>
                  </a:lnTo>
                  <a:lnTo>
                    <a:pt x="27" y="5"/>
                  </a:lnTo>
                  <a:lnTo>
                    <a:pt x="22" y="3"/>
                  </a:lnTo>
                  <a:lnTo>
                    <a:pt x="15" y="0"/>
                  </a:lnTo>
                  <a:lnTo>
                    <a:pt x="9" y="3"/>
                  </a:lnTo>
                  <a:lnTo>
                    <a:pt x="4"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0" name="Freeform 1207">
              <a:extLst>
                <a:ext uri="{FF2B5EF4-FFF2-40B4-BE49-F238E27FC236}">
                  <a16:creationId xmlns:a16="http://schemas.microsoft.com/office/drawing/2014/main" xmlns="" id="{2EE97B51-F367-8A44-8F9E-07458AAFCFB5}"/>
                </a:ext>
              </a:extLst>
            </p:cNvPr>
            <p:cNvSpPr>
              <a:spLocks/>
            </p:cNvSpPr>
            <p:nvPr/>
          </p:nvSpPr>
          <p:spPr bwMode="auto">
            <a:xfrm>
              <a:off x="3236" y="3415"/>
              <a:ext cx="33" cy="27"/>
            </a:xfrm>
            <a:custGeom>
              <a:avLst/>
              <a:gdLst>
                <a:gd name="T0" fmla="*/ 0 w 33"/>
                <a:gd name="T1" fmla="*/ 14 h 27"/>
                <a:gd name="T2" fmla="*/ 0 w 33"/>
                <a:gd name="T3" fmla="*/ 14 h 27"/>
                <a:gd name="T4" fmla="*/ 2 w 33"/>
                <a:gd name="T5" fmla="*/ 18 h 27"/>
                <a:gd name="T6" fmla="*/ 6 w 33"/>
                <a:gd name="T7" fmla="*/ 23 h 27"/>
                <a:gd name="T8" fmla="*/ 11 w 33"/>
                <a:gd name="T9" fmla="*/ 25 h 27"/>
                <a:gd name="T10" fmla="*/ 18 w 33"/>
                <a:gd name="T11" fmla="*/ 27 h 27"/>
                <a:gd name="T12" fmla="*/ 18 w 33"/>
                <a:gd name="T13" fmla="*/ 27 h 27"/>
                <a:gd name="T14" fmla="*/ 24 w 33"/>
                <a:gd name="T15" fmla="*/ 25 h 27"/>
                <a:gd name="T16" fmla="*/ 29 w 33"/>
                <a:gd name="T17" fmla="*/ 23 h 27"/>
                <a:gd name="T18" fmla="*/ 31 w 33"/>
                <a:gd name="T19" fmla="*/ 18 h 27"/>
                <a:gd name="T20" fmla="*/ 33 w 33"/>
                <a:gd name="T21" fmla="*/ 14 h 27"/>
                <a:gd name="T22" fmla="*/ 33 w 33"/>
                <a:gd name="T23" fmla="*/ 14 h 27"/>
                <a:gd name="T24" fmla="*/ 31 w 33"/>
                <a:gd name="T25" fmla="*/ 9 h 27"/>
                <a:gd name="T26" fmla="*/ 27 w 33"/>
                <a:gd name="T27" fmla="*/ 5 h 27"/>
                <a:gd name="T28" fmla="*/ 22 w 33"/>
                <a:gd name="T29" fmla="*/ 3 h 27"/>
                <a:gd name="T30" fmla="*/ 15 w 33"/>
                <a:gd name="T31" fmla="*/ 0 h 27"/>
                <a:gd name="T32" fmla="*/ 15 w 33"/>
                <a:gd name="T33" fmla="*/ 0 h 27"/>
                <a:gd name="T34" fmla="*/ 9 w 33"/>
                <a:gd name="T35" fmla="*/ 3 h 27"/>
                <a:gd name="T36" fmla="*/ 4 w 33"/>
                <a:gd name="T37" fmla="*/ 5 h 27"/>
                <a:gd name="T38" fmla="*/ 2 w 33"/>
                <a:gd name="T39" fmla="*/ 9 h 27"/>
                <a:gd name="T40" fmla="*/ 0 w 33"/>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7">
                  <a:moveTo>
                    <a:pt x="0" y="14"/>
                  </a:moveTo>
                  <a:lnTo>
                    <a:pt x="0" y="14"/>
                  </a:lnTo>
                  <a:lnTo>
                    <a:pt x="2" y="18"/>
                  </a:lnTo>
                  <a:lnTo>
                    <a:pt x="6" y="23"/>
                  </a:lnTo>
                  <a:lnTo>
                    <a:pt x="11" y="25"/>
                  </a:lnTo>
                  <a:lnTo>
                    <a:pt x="18" y="27"/>
                  </a:lnTo>
                  <a:lnTo>
                    <a:pt x="24" y="25"/>
                  </a:lnTo>
                  <a:lnTo>
                    <a:pt x="29" y="23"/>
                  </a:lnTo>
                  <a:lnTo>
                    <a:pt x="31" y="18"/>
                  </a:lnTo>
                  <a:lnTo>
                    <a:pt x="33" y="14"/>
                  </a:lnTo>
                  <a:lnTo>
                    <a:pt x="31" y="9"/>
                  </a:lnTo>
                  <a:lnTo>
                    <a:pt x="27" y="5"/>
                  </a:lnTo>
                  <a:lnTo>
                    <a:pt x="22" y="3"/>
                  </a:lnTo>
                  <a:lnTo>
                    <a:pt x="15" y="0"/>
                  </a:lnTo>
                  <a:lnTo>
                    <a:pt x="9" y="3"/>
                  </a:lnTo>
                  <a:lnTo>
                    <a:pt x="4"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1" name="Freeform 1208">
              <a:extLst>
                <a:ext uri="{FF2B5EF4-FFF2-40B4-BE49-F238E27FC236}">
                  <a16:creationId xmlns:a16="http://schemas.microsoft.com/office/drawing/2014/main" xmlns="" id="{668588B4-3583-854F-99CF-249D27C5BFD3}"/>
                </a:ext>
              </a:extLst>
            </p:cNvPr>
            <p:cNvSpPr>
              <a:spLocks/>
            </p:cNvSpPr>
            <p:nvPr/>
          </p:nvSpPr>
          <p:spPr bwMode="auto">
            <a:xfrm>
              <a:off x="3204" y="3418"/>
              <a:ext cx="32" cy="24"/>
            </a:xfrm>
            <a:custGeom>
              <a:avLst/>
              <a:gdLst>
                <a:gd name="T0" fmla="*/ 0 w 32"/>
                <a:gd name="T1" fmla="*/ 13 h 24"/>
                <a:gd name="T2" fmla="*/ 0 w 32"/>
                <a:gd name="T3" fmla="*/ 13 h 24"/>
                <a:gd name="T4" fmla="*/ 0 w 32"/>
                <a:gd name="T5" fmla="*/ 18 h 24"/>
                <a:gd name="T6" fmla="*/ 5 w 32"/>
                <a:gd name="T7" fmla="*/ 22 h 24"/>
                <a:gd name="T8" fmla="*/ 9 w 32"/>
                <a:gd name="T9" fmla="*/ 24 h 24"/>
                <a:gd name="T10" fmla="*/ 16 w 32"/>
                <a:gd name="T11" fmla="*/ 24 h 24"/>
                <a:gd name="T12" fmla="*/ 16 w 32"/>
                <a:gd name="T13" fmla="*/ 24 h 24"/>
                <a:gd name="T14" fmla="*/ 23 w 32"/>
                <a:gd name="T15" fmla="*/ 24 h 24"/>
                <a:gd name="T16" fmla="*/ 27 w 32"/>
                <a:gd name="T17" fmla="*/ 20 h 24"/>
                <a:gd name="T18" fmla="*/ 32 w 32"/>
                <a:gd name="T19" fmla="*/ 15 h 24"/>
                <a:gd name="T20" fmla="*/ 32 w 32"/>
                <a:gd name="T21" fmla="*/ 11 h 24"/>
                <a:gd name="T22" fmla="*/ 32 w 32"/>
                <a:gd name="T23" fmla="*/ 11 h 24"/>
                <a:gd name="T24" fmla="*/ 29 w 32"/>
                <a:gd name="T25" fmla="*/ 6 h 24"/>
                <a:gd name="T26" fmla="*/ 27 w 32"/>
                <a:gd name="T27" fmla="*/ 2 h 24"/>
                <a:gd name="T28" fmla="*/ 23 w 32"/>
                <a:gd name="T29" fmla="*/ 0 h 24"/>
                <a:gd name="T30" fmla="*/ 16 w 32"/>
                <a:gd name="T31" fmla="*/ 0 h 24"/>
                <a:gd name="T32" fmla="*/ 16 w 32"/>
                <a:gd name="T33" fmla="*/ 0 h 24"/>
                <a:gd name="T34" fmla="*/ 9 w 32"/>
                <a:gd name="T35" fmla="*/ 0 h 24"/>
                <a:gd name="T36" fmla="*/ 5 w 32"/>
                <a:gd name="T37" fmla="*/ 2 h 24"/>
                <a:gd name="T38" fmla="*/ 0 w 32"/>
                <a:gd name="T39" fmla="*/ 6 h 24"/>
                <a:gd name="T40" fmla="*/ 0 w 3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3"/>
                  </a:moveTo>
                  <a:lnTo>
                    <a:pt x="0" y="13"/>
                  </a:lnTo>
                  <a:lnTo>
                    <a:pt x="0" y="18"/>
                  </a:lnTo>
                  <a:lnTo>
                    <a:pt x="5" y="22"/>
                  </a:lnTo>
                  <a:lnTo>
                    <a:pt x="9" y="24"/>
                  </a:lnTo>
                  <a:lnTo>
                    <a:pt x="16" y="24"/>
                  </a:lnTo>
                  <a:lnTo>
                    <a:pt x="23" y="24"/>
                  </a:lnTo>
                  <a:lnTo>
                    <a:pt x="27" y="20"/>
                  </a:lnTo>
                  <a:lnTo>
                    <a:pt x="32" y="15"/>
                  </a:lnTo>
                  <a:lnTo>
                    <a:pt x="32" y="11"/>
                  </a:lnTo>
                  <a:lnTo>
                    <a:pt x="29" y="6"/>
                  </a:lnTo>
                  <a:lnTo>
                    <a:pt x="27" y="2"/>
                  </a:lnTo>
                  <a:lnTo>
                    <a:pt x="23" y="0"/>
                  </a:lnTo>
                  <a:lnTo>
                    <a:pt x="16" y="0"/>
                  </a:lnTo>
                  <a:lnTo>
                    <a:pt x="9" y="0"/>
                  </a:lnTo>
                  <a:lnTo>
                    <a:pt x="5" y="2"/>
                  </a:lnTo>
                  <a:lnTo>
                    <a:pt x="0" y="6"/>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2" name="Freeform 1209">
              <a:extLst>
                <a:ext uri="{FF2B5EF4-FFF2-40B4-BE49-F238E27FC236}">
                  <a16:creationId xmlns:a16="http://schemas.microsoft.com/office/drawing/2014/main" xmlns="" id="{16E3C8B2-FD9A-1341-9FAC-C4D85B159109}"/>
                </a:ext>
              </a:extLst>
            </p:cNvPr>
            <p:cNvSpPr>
              <a:spLocks/>
            </p:cNvSpPr>
            <p:nvPr/>
          </p:nvSpPr>
          <p:spPr bwMode="auto">
            <a:xfrm>
              <a:off x="3204" y="3418"/>
              <a:ext cx="32" cy="24"/>
            </a:xfrm>
            <a:custGeom>
              <a:avLst/>
              <a:gdLst>
                <a:gd name="T0" fmla="*/ 0 w 32"/>
                <a:gd name="T1" fmla="*/ 13 h 24"/>
                <a:gd name="T2" fmla="*/ 0 w 32"/>
                <a:gd name="T3" fmla="*/ 13 h 24"/>
                <a:gd name="T4" fmla="*/ 0 w 32"/>
                <a:gd name="T5" fmla="*/ 18 h 24"/>
                <a:gd name="T6" fmla="*/ 5 w 32"/>
                <a:gd name="T7" fmla="*/ 22 h 24"/>
                <a:gd name="T8" fmla="*/ 9 w 32"/>
                <a:gd name="T9" fmla="*/ 24 h 24"/>
                <a:gd name="T10" fmla="*/ 16 w 32"/>
                <a:gd name="T11" fmla="*/ 24 h 24"/>
                <a:gd name="T12" fmla="*/ 16 w 32"/>
                <a:gd name="T13" fmla="*/ 24 h 24"/>
                <a:gd name="T14" fmla="*/ 23 w 32"/>
                <a:gd name="T15" fmla="*/ 24 h 24"/>
                <a:gd name="T16" fmla="*/ 27 w 32"/>
                <a:gd name="T17" fmla="*/ 20 h 24"/>
                <a:gd name="T18" fmla="*/ 32 w 32"/>
                <a:gd name="T19" fmla="*/ 15 h 24"/>
                <a:gd name="T20" fmla="*/ 32 w 32"/>
                <a:gd name="T21" fmla="*/ 11 h 24"/>
                <a:gd name="T22" fmla="*/ 32 w 32"/>
                <a:gd name="T23" fmla="*/ 11 h 24"/>
                <a:gd name="T24" fmla="*/ 29 w 32"/>
                <a:gd name="T25" fmla="*/ 6 h 24"/>
                <a:gd name="T26" fmla="*/ 27 w 32"/>
                <a:gd name="T27" fmla="*/ 2 h 24"/>
                <a:gd name="T28" fmla="*/ 23 w 32"/>
                <a:gd name="T29" fmla="*/ 0 h 24"/>
                <a:gd name="T30" fmla="*/ 16 w 32"/>
                <a:gd name="T31" fmla="*/ 0 h 24"/>
                <a:gd name="T32" fmla="*/ 16 w 32"/>
                <a:gd name="T33" fmla="*/ 0 h 24"/>
                <a:gd name="T34" fmla="*/ 9 w 32"/>
                <a:gd name="T35" fmla="*/ 0 h 24"/>
                <a:gd name="T36" fmla="*/ 5 w 32"/>
                <a:gd name="T37" fmla="*/ 2 h 24"/>
                <a:gd name="T38" fmla="*/ 0 w 32"/>
                <a:gd name="T39" fmla="*/ 6 h 24"/>
                <a:gd name="T40" fmla="*/ 0 w 3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3"/>
                  </a:moveTo>
                  <a:lnTo>
                    <a:pt x="0" y="13"/>
                  </a:lnTo>
                  <a:lnTo>
                    <a:pt x="0" y="18"/>
                  </a:lnTo>
                  <a:lnTo>
                    <a:pt x="5" y="22"/>
                  </a:lnTo>
                  <a:lnTo>
                    <a:pt x="9" y="24"/>
                  </a:lnTo>
                  <a:lnTo>
                    <a:pt x="16" y="24"/>
                  </a:lnTo>
                  <a:lnTo>
                    <a:pt x="23" y="24"/>
                  </a:lnTo>
                  <a:lnTo>
                    <a:pt x="27" y="20"/>
                  </a:lnTo>
                  <a:lnTo>
                    <a:pt x="32" y="15"/>
                  </a:lnTo>
                  <a:lnTo>
                    <a:pt x="32" y="11"/>
                  </a:lnTo>
                  <a:lnTo>
                    <a:pt x="29" y="6"/>
                  </a:lnTo>
                  <a:lnTo>
                    <a:pt x="27" y="2"/>
                  </a:lnTo>
                  <a:lnTo>
                    <a:pt x="23" y="0"/>
                  </a:lnTo>
                  <a:lnTo>
                    <a:pt x="16" y="0"/>
                  </a:lnTo>
                  <a:lnTo>
                    <a:pt x="9" y="0"/>
                  </a:lnTo>
                  <a:lnTo>
                    <a:pt x="5" y="2"/>
                  </a:lnTo>
                  <a:lnTo>
                    <a:pt x="0" y="6"/>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4993" name="Group 1411">
            <a:extLst>
              <a:ext uri="{FF2B5EF4-FFF2-40B4-BE49-F238E27FC236}">
                <a16:creationId xmlns:a16="http://schemas.microsoft.com/office/drawing/2014/main" xmlns="" id="{58E93501-8E90-194E-9B15-11C714730FB4}"/>
              </a:ext>
            </a:extLst>
          </p:cNvPr>
          <p:cNvGrpSpPr>
            <a:grpSpLocks/>
          </p:cNvGrpSpPr>
          <p:nvPr/>
        </p:nvGrpSpPr>
        <p:grpSpPr bwMode="auto">
          <a:xfrm>
            <a:off x="1643063" y="4967288"/>
            <a:ext cx="4643437" cy="228600"/>
            <a:chOff x="1576" y="3323"/>
            <a:chExt cx="2925" cy="144"/>
          </a:xfrm>
        </p:grpSpPr>
        <p:sp>
          <p:nvSpPr>
            <p:cNvPr id="4994" name="Freeform 1211">
              <a:extLst>
                <a:ext uri="{FF2B5EF4-FFF2-40B4-BE49-F238E27FC236}">
                  <a16:creationId xmlns:a16="http://schemas.microsoft.com/office/drawing/2014/main" xmlns="" id="{AB24CC0C-7CA4-0843-AB65-244A91F38081}"/>
                </a:ext>
              </a:extLst>
            </p:cNvPr>
            <p:cNvSpPr>
              <a:spLocks/>
            </p:cNvSpPr>
            <p:nvPr/>
          </p:nvSpPr>
          <p:spPr bwMode="auto">
            <a:xfrm>
              <a:off x="3170" y="3418"/>
              <a:ext cx="34" cy="24"/>
            </a:xfrm>
            <a:custGeom>
              <a:avLst/>
              <a:gdLst>
                <a:gd name="T0" fmla="*/ 0 w 34"/>
                <a:gd name="T1" fmla="*/ 13 h 24"/>
                <a:gd name="T2" fmla="*/ 0 w 34"/>
                <a:gd name="T3" fmla="*/ 13 h 24"/>
                <a:gd name="T4" fmla="*/ 3 w 34"/>
                <a:gd name="T5" fmla="*/ 18 h 24"/>
                <a:gd name="T6" fmla="*/ 5 w 34"/>
                <a:gd name="T7" fmla="*/ 22 h 24"/>
                <a:gd name="T8" fmla="*/ 9 w 34"/>
                <a:gd name="T9" fmla="*/ 24 h 24"/>
                <a:gd name="T10" fmla="*/ 16 w 34"/>
                <a:gd name="T11" fmla="*/ 24 h 24"/>
                <a:gd name="T12" fmla="*/ 16 w 34"/>
                <a:gd name="T13" fmla="*/ 24 h 24"/>
                <a:gd name="T14" fmla="*/ 23 w 34"/>
                <a:gd name="T15" fmla="*/ 24 h 24"/>
                <a:gd name="T16" fmla="*/ 30 w 34"/>
                <a:gd name="T17" fmla="*/ 22 h 24"/>
                <a:gd name="T18" fmla="*/ 32 w 34"/>
                <a:gd name="T19" fmla="*/ 18 h 24"/>
                <a:gd name="T20" fmla="*/ 34 w 34"/>
                <a:gd name="T21" fmla="*/ 13 h 24"/>
                <a:gd name="T22" fmla="*/ 34 w 34"/>
                <a:gd name="T23" fmla="*/ 13 h 24"/>
                <a:gd name="T24" fmla="*/ 32 w 34"/>
                <a:gd name="T25" fmla="*/ 6 h 24"/>
                <a:gd name="T26" fmla="*/ 27 w 34"/>
                <a:gd name="T27" fmla="*/ 4 h 24"/>
                <a:gd name="T28" fmla="*/ 23 w 34"/>
                <a:gd name="T29" fmla="*/ 0 h 24"/>
                <a:gd name="T30" fmla="*/ 16 w 34"/>
                <a:gd name="T31" fmla="*/ 0 h 24"/>
                <a:gd name="T32" fmla="*/ 16 w 34"/>
                <a:gd name="T33" fmla="*/ 0 h 24"/>
                <a:gd name="T34" fmla="*/ 12 w 34"/>
                <a:gd name="T35" fmla="*/ 0 h 24"/>
                <a:gd name="T36" fmla="*/ 5 w 34"/>
                <a:gd name="T37" fmla="*/ 4 h 24"/>
                <a:gd name="T38" fmla="*/ 3 w 34"/>
                <a:gd name="T39" fmla="*/ 9 h 24"/>
                <a:gd name="T40" fmla="*/ 0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3"/>
                  </a:moveTo>
                  <a:lnTo>
                    <a:pt x="0" y="13"/>
                  </a:lnTo>
                  <a:lnTo>
                    <a:pt x="3" y="18"/>
                  </a:lnTo>
                  <a:lnTo>
                    <a:pt x="5" y="22"/>
                  </a:lnTo>
                  <a:lnTo>
                    <a:pt x="9" y="24"/>
                  </a:lnTo>
                  <a:lnTo>
                    <a:pt x="16" y="24"/>
                  </a:lnTo>
                  <a:lnTo>
                    <a:pt x="23" y="24"/>
                  </a:lnTo>
                  <a:lnTo>
                    <a:pt x="30" y="22"/>
                  </a:lnTo>
                  <a:lnTo>
                    <a:pt x="32" y="18"/>
                  </a:lnTo>
                  <a:lnTo>
                    <a:pt x="34" y="13"/>
                  </a:lnTo>
                  <a:lnTo>
                    <a:pt x="32" y="6"/>
                  </a:lnTo>
                  <a:lnTo>
                    <a:pt x="27" y="4"/>
                  </a:lnTo>
                  <a:lnTo>
                    <a:pt x="23" y="0"/>
                  </a:lnTo>
                  <a:lnTo>
                    <a:pt x="16" y="0"/>
                  </a:lnTo>
                  <a:lnTo>
                    <a:pt x="12" y="0"/>
                  </a:lnTo>
                  <a:lnTo>
                    <a:pt x="5"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5" name="Freeform 1212">
              <a:extLst>
                <a:ext uri="{FF2B5EF4-FFF2-40B4-BE49-F238E27FC236}">
                  <a16:creationId xmlns:a16="http://schemas.microsoft.com/office/drawing/2014/main" xmlns="" id="{292A17A9-5341-D748-A512-D3B7ACE3FCEB}"/>
                </a:ext>
              </a:extLst>
            </p:cNvPr>
            <p:cNvSpPr>
              <a:spLocks/>
            </p:cNvSpPr>
            <p:nvPr/>
          </p:nvSpPr>
          <p:spPr bwMode="auto">
            <a:xfrm>
              <a:off x="3170" y="3418"/>
              <a:ext cx="34" cy="24"/>
            </a:xfrm>
            <a:custGeom>
              <a:avLst/>
              <a:gdLst>
                <a:gd name="T0" fmla="*/ 0 w 34"/>
                <a:gd name="T1" fmla="*/ 13 h 24"/>
                <a:gd name="T2" fmla="*/ 0 w 34"/>
                <a:gd name="T3" fmla="*/ 13 h 24"/>
                <a:gd name="T4" fmla="*/ 3 w 34"/>
                <a:gd name="T5" fmla="*/ 18 h 24"/>
                <a:gd name="T6" fmla="*/ 5 w 34"/>
                <a:gd name="T7" fmla="*/ 22 h 24"/>
                <a:gd name="T8" fmla="*/ 9 w 34"/>
                <a:gd name="T9" fmla="*/ 24 h 24"/>
                <a:gd name="T10" fmla="*/ 16 w 34"/>
                <a:gd name="T11" fmla="*/ 24 h 24"/>
                <a:gd name="T12" fmla="*/ 16 w 34"/>
                <a:gd name="T13" fmla="*/ 24 h 24"/>
                <a:gd name="T14" fmla="*/ 23 w 34"/>
                <a:gd name="T15" fmla="*/ 24 h 24"/>
                <a:gd name="T16" fmla="*/ 30 w 34"/>
                <a:gd name="T17" fmla="*/ 22 h 24"/>
                <a:gd name="T18" fmla="*/ 32 w 34"/>
                <a:gd name="T19" fmla="*/ 18 h 24"/>
                <a:gd name="T20" fmla="*/ 34 w 34"/>
                <a:gd name="T21" fmla="*/ 13 h 24"/>
                <a:gd name="T22" fmla="*/ 34 w 34"/>
                <a:gd name="T23" fmla="*/ 13 h 24"/>
                <a:gd name="T24" fmla="*/ 32 w 34"/>
                <a:gd name="T25" fmla="*/ 6 h 24"/>
                <a:gd name="T26" fmla="*/ 27 w 34"/>
                <a:gd name="T27" fmla="*/ 4 h 24"/>
                <a:gd name="T28" fmla="*/ 23 w 34"/>
                <a:gd name="T29" fmla="*/ 0 h 24"/>
                <a:gd name="T30" fmla="*/ 16 w 34"/>
                <a:gd name="T31" fmla="*/ 0 h 24"/>
                <a:gd name="T32" fmla="*/ 16 w 34"/>
                <a:gd name="T33" fmla="*/ 0 h 24"/>
                <a:gd name="T34" fmla="*/ 12 w 34"/>
                <a:gd name="T35" fmla="*/ 0 h 24"/>
                <a:gd name="T36" fmla="*/ 5 w 34"/>
                <a:gd name="T37" fmla="*/ 4 h 24"/>
                <a:gd name="T38" fmla="*/ 3 w 34"/>
                <a:gd name="T39" fmla="*/ 9 h 24"/>
                <a:gd name="T40" fmla="*/ 0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3"/>
                  </a:moveTo>
                  <a:lnTo>
                    <a:pt x="0" y="13"/>
                  </a:lnTo>
                  <a:lnTo>
                    <a:pt x="3" y="18"/>
                  </a:lnTo>
                  <a:lnTo>
                    <a:pt x="5" y="22"/>
                  </a:lnTo>
                  <a:lnTo>
                    <a:pt x="9" y="24"/>
                  </a:lnTo>
                  <a:lnTo>
                    <a:pt x="16" y="24"/>
                  </a:lnTo>
                  <a:lnTo>
                    <a:pt x="23" y="24"/>
                  </a:lnTo>
                  <a:lnTo>
                    <a:pt x="30" y="22"/>
                  </a:lnTo>
                  <a:lnTo>
                    <a:pt x="32" y="18"/>
                  </a:lnTo>
                  <a:lnTo>
                    <a:pt x="34" y="13"/>
                  </a:lnTo>
                  <a:lnTo>
                    <a:pt x="32" y="6"/>
                  </a:lnTo>
                  <a:lnTo>
                    <a:pt x="27" y="4"/>
                  </a:lnTo>
                  <a:lnTo>
                    <a:pt x="23" y="0"/>
                  </a:lnTo>
                  <a:lnTo>
                    <a:pt x="16" y="0"/>
                  </a:lnTo>
                  <a:lnTo>
                    <a:pt x="12" y="0"/>
                  </a:lnTo>
                  <a:lnTo>
                    <a:pt x="5"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6" name="Freeform 1213">
              <a:extLst>
                <a:ext uri="{FF2B5EF4-FFF2-40B4-BE49-F238E27FC236}">
                  <a16:creationId xmlns:a16="http://schemas.microsoft.com/office/drawing/2014/main" xmlns="" id="{CC9EBFEB-8929-B04A-91E6-A78D20B29411}"/>
                </a:ext>
              </a:extLst>
            </p:cNvPr>
            <p:cNvSpPr>
              <a:spLocks/>
            </p:cNvSpPr>
            <p:nvPr/>
          </p:nvSpPr>
          <p:spPr bwMode="auto">
            <a:xfrm>
              <a:off x="3139" y="3418"/>
              <a:ext cx="31" cy="27"/>
            </a:xfrm>
            <a:custGeom>
              <a:avLst/>
              <a:gdLst>
                <a:gd name="T0" fmla="*/ 0 w 31"/>
                <a:gd name="T1" fmla="*/ 13 h 27"/>
                <a:gd name="T2" fmla="*/ 0 w 31"/>
                <a:gd name="T3" fmla="*/ 13 h 27"/>
                <a:gd name="T4" fmla="*/ 0 w 31"/>
                <a:gd name="T5" fmla="*/ 18 h 27"/>
                <a:gd name="T6" fmla="*/ 4 w 31"/>
                <a:gd name="T7" fmla="*/ 22 h 27"/>
                <a:gd name="T8" fmla="*/ 9 w 31"/>
                <a:gd name="T9" fmla="*/ 24 h 27"/>
                <a:gd name="T10" fmla="*/ 16 w 31"/>
                <a:gd name="T11" fmla="*/ 27 h 27"/>
                <a:gd name="T12" fmla="*/ 16 w 31"/>
                <a:gd name="T13" fmla="*/ 27 h 27"/>
                <a:gd name="T14" fmla="*/ 20 w 31"/>
                <a:gd name="T15" fmla="*/ 24 h 27"/>
                <a:gd name="T16" fmla="*/ 27 w 31"/>
                <a:gd name="T17" fmla="*/ 22 h 27"/>
                <a:gd name="T18" fmla="*/ 29 w 31"/>
                <a:gd name="T19" fmla="*/ 18 h 27"/>
                <a:gd name="T20" fmla="*/ 31 w 31"/>
                <a:gd name="T21" fmla="*/ 13 h 27"/>
                <a:gd name="T22" fmla="*/ 31 w 31"/>
                <a:gd name="T23" fmla="*/ 13 h 27"/>
                <a:gd name="T24" fmla="*/ 31 w 31"/>
                <a:gd name="T25" fmla="*/ 9 h 27"/>
                <a:gd name="T26" fmla="*/ 27 w 31"/>
                <a:gd name="T27" fmla="*/ 4 h 27"/>
                <a:gd name="T28" fmla="*/ 22 w 31"/>
                <a:gd name="T29" fmla="*/ 2 h 27"/>
                <a:gd name="T30" fmla="*/ 16 w 31"/>
                <a:gd name="T31" fmla="*/ 0 h 27"/>
                <a:gd name="T32" fmla="*/ 16 w 31"/>
                <a:gd name="T33" fmla="*/ 0 h 27"/>
                <a:gd name="T34" fmla="*/ 9 w 31"/>
                <a:gd name="T35" fmla="*/ 2 h 27"/>
                <a:gd name="T36" fmla="*/ 4 w 31"/>
                <a:gd name="T37" fmla="*/ 4 h 27"/>
                <a:gd name="T38" fmla="*/ 0 w 31"/>
                <a:gd name="T39" fmla="*/ 9 h 27"/>
                <a:gd name="T40" fmla="*/ 0 w 3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7">
                  <a:moveTo>
                    <a:pt x="0" y="13"/>
                  </a:moveTo>
                  <a:lnTo>
                    <a:pt x="0" y="13"/>
                  </a:lnTo>
                  <a:lnTo>
                    <a:pt x="0" y="18"/>
                  </a:lnTo>
                  <a:lnTo>
                    <a:pt x="4" y="22"/>
                  </a:lnTo>
                  <a:lnTo>
                    <a:pt x="9" y="24"/>
                  </a:lnTo>
                  <a:lnTo>
                    <a:pt x="16" y="27"/>
                  </a:lnTo>
                  <a:lnTo>
                    <a:pt x="20" y="24"/>
                  </a:lnTo>
                  <a:lnTo>
                    <a:pt x="27" y="22"/>
                  </a:lnTo>
                  <a:lnTo>
                    <a:pt x="29" y="18"/>
                  </a:lnTo>
                  <a:lnTo>
                    <a:pt x="31" y="13"/>
                  </a:lnTo>
                  <a:lnTo>
                    <a:pt x="31" y="9"/>
                  </a:lnTo>
                  <a:lnTo>
                    <a:pt x="27" y="4"/>
                  </a:lnTo>
                  <a:lnTo>
                    <a:pt x="22" y="2"/>
                  </a:lnTo>
                  <a:lnTo>
                    <a:pt x="16" y="0"/>
                  </a:lnTo>
                  <a:lnTo>
                    <a:pt x="9" y="2"/>
                  </a:lnTo>
                  <a:lnTo>
                    <a:pt x="4"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7" name="Freeform 1214">
              <a:extLst>
                <a:ext uri="{FF2B5EF4-FFF2-40B4-BE49-F238E27FC236}">
                  <a16:creationId xmlns:a16="http://schemas.microsoft.com/office/drawing/2014/main" xmlns="" id="{E3639C7D-40A0-2648-86BE-A916BDB7E57C}"/>
                </a:ext>
              </a:extLst>
            </p:cNvPr>
            <p:cNvSpPr>
              <a:spLocks/>
            </p:cNvSpPr>
            <p:nvPr/>
          </p:nvSpPr>
          <p:spPr bwMode="auto">
            <a:xfrm>
              <a:off x="3139" y="3418"/>
              <a:ext cx="31" cy="27"/>
            </a:xfrm>
            <a:custGeom>
              <a:avLst/>
              <a:gdLst>
                <a:gd name="T0" fmla="*/ 0 w 31"/>
                <a:gd name="T1" fmla="*/ 13 h 27"/>
                <a:gd name="T2" fmla="*/ 0 w 31"/>
                <a:gd name="T3" fmla="*/ 13 h 27"/>
                <a:gd name="T4" fmla="*/ 0 w 31"/>
                <a:gd name="T5" fmla="*/ 18 h 27"/>
                <a:gd name="T6" fmla="*/ 4 w 31"/>
                <a:gd name="T7" fmla="*/ 22 h 27"/>
                <a:gd name="T8" fmla="*/ 9 w 31"/>
                <a:gd name="T9" fmla="*/ 24 h 27"/>
                <a:gd name="T10" fmla="*/ 16 w 31"/>
                <a:gd name="T11" fmla="*/ 27 h 27"/>
                <a:gd name="T12" fmla="*/ 16 w 31"/>
                <a:gd name="T13" fmla="*/ 27 h 27"/>
                <a:gd name="T14" fmla="*/ 20 w 31"/>
                <a:gd name="T15" fmla="*/ 24 h 27"/>
                <a:gd name="T16" fmla="*/ 27 w 31"/>
                <a:gd name="T17" fmla="*/ 22 h 27"/>
                <a:gd name="T18" fmla="*/ 29 w 31"/>
                <a:gd name="T19" fmla="*/ 18 h 27"/>
                <a:gd name="T20" fmla="*/ 31 w 31"/>
                <a:gd name="T21" fmla="*/ 13 h 27"/>
                <a:gd name="T22" fmla="*/ 31 w 31"/>
                <a:gd name="T23" fmla="*/ 13 h 27"/>
                <a:gd name="T24" fmla="*/ 31 w 31"/>
                <a:gd name="T25" fmla="*/ 9 h 27"/>
                <a:gd name="T26" fmla="*/ 27 w 31"/>
                <a:gd name="T27" fmla="*/ 4 h 27"/>
                <a:gd name="T28" fmla="*/ 22 w 31"/>
                <a:gd name="T29" fmla="*/ 2 h 27"/>
                <a:gd name="T30" fmla="*/ 16 w 31"/>
                <a:gd name="T31" fmla="*/ 0 h 27"/>
                <a:gd name="T32" fmla="*/ 16 w 31"/>
                <a:gd name="T33" fmla="*/ 0 h 27"/>
                <a:gd name="T34" fmla="*/ 9 w 31"/>
                <a:gd name="T35" fmla="*/ 2 h 27"/>
                <a:gd name="T36" fmla="*/ 4 w 31"/>
                <a:gd name="T37" fmla="*/ 4 h 27"/>
                <a:gd name="T38" fmla="*/ 0 w 31"/>
                <a:gd name="T39" fmla="*/ 9 h 27"/>
                <a:gd name="T40" fmla="*/ 0 w 31"/>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7">
                  <a:moveTo>
                    <a:pt x="0" y="13"/>
                  </a:moveTo>
                  <a:lnTo>
                    <a:pt x="0" y="13"/>
                  </a:lnTo>
                  <a:lnTo>
                    <a:pt x="0" y="18"/>
                  </a:lnTo>
                  <a:lnTo>
                    <a:pt x="4" y="22"/>
                  </a:lnTo>
                  <a:lnTo>
                    <a:pt x="9" y="24"/>
                  </a:lnTo>
                  <a:lnTo>
                    <a:pt x="16" y="27"/>
                  </a:lnTo>
                  <a:lnTo>
                    <a:pt x="20" y="24"/>
                  </a:lnTo>
                  <a:lnTo>
                    <a:pt x="27" y="22"/>
                  </a:lnTo>
                  <a:lnTo>
                    <a:pt x="29" y="18"/>
                  </a:lnTo>
                  <a:lnTo>
                    <a:pt x="31" y="13"/>
                  </a:lnTo>
                  <a:lnTo>
                    <a:pt x="31" y="9"/>
                  </a:lnTo>
                  <a:lnTo>
                    <a:pt x="27" y="4"/>
                  </a:lnTo>
                  <a:lnTo>
                    <a:pt x="22" y="2"/>
                  </a:lnTo>
                  <a:lnTo>
                    <a:pt x="16" y="0"/>
                  </a:lnTo>
                  <a:lnTo>
                    <a:pt x="9" y="2"/>
                  </a:lnTo>
                  <a:lnTo>
                    <a:pt x="4"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8" name="Freeform 1215">
              <a:extLst>
                <a:ext uri="{FF2B5EF4-FFF2-40B4-BE49-F238E27FC236}">
                  <a16:creationId xmlns:a16="http://schemas.microsoft.com/office/drawing/2014/main" xmlns="" id="{999C56FC-5B15-CB4D-996F-731D4AE8BB0E}"/>
                </a:ext>
              </a:extLst>
            </p:cNvPr>
            <p:cNvSpPr>
              <a:spLocks/>
            </p:cNvSpPr>
            <p:nvPr/>
          </p:nvSpPr>
          <p:spPr bwMode="auto">
            <a:xfrm>
              <a:off x="3105" y="3420"/>
              <a:ext cx="34" cy="25"/>
            </a:xfrm>
            <a:custGeom>
              <a:avLst/>
              <a:gdLst>
                <a:gd name="T0" fmla="*/ 0 w 34"/>
                <a:gd name="T1" fmla="*/ 11 h 25"/>
                <a:gd name="T2" fmla="*/ 0 w 34"/>
                <a:gd name="T3" fmla="*/ 11 h 25"/>
                <a:gd name="T4" fmla="*/ 2 w 34"/>
                <a:gd name="T5" fmla="*/ 16 h 25"/>
                <a:gd name="T6" fmla="*/ 5 w 34"/>
                <a:gd name="T7" fmla="*/ 20 h 25"/>
                <a:gd name="T8" fmla="*/ 9 w 34"/>
                <a:gd name="T9" fmla="*/ 22 h 25"/>
                <a:gd name="T10" fmla="*/ 16 w 34"/>
                <a:gd name="T11" fmla="*/ 25 h 25"/>
                <a:gd name="T12" fmla="*/ 16 w 34"/>
                <a:gd name="T13" fmla="*/ 25 h 25"/>
                <a:gd name="T14" fmla="*/ 23 w 34"/>
                <a:gd name="T15" fmla="*/ 22 h 25"/>
                <a:gd name="T16" fmla="*/ 27 w 34"/>
                <a:gd name="T17" fmla="*/ 20 h 25"/>
                <a:gd name="T18" fmla="*/ 32 w 34"/>
                <a:gd name="T19" fmla="*/ 16 h 25"/>
                <a:gd name="T20" fmla="*/ 34 w 34"/>
                <a:gd name="T21" fmla="*/ 11 h 25"/>
                <a:gd name="T22" fmla="*/ 34 w 34"/>
                <a:gd name="T23" fmla="*/ 11 h 25"/>
                <a:gd name="T24" fmla="*/ 32 w 34"/>
                <a:gd name="T25" fmla="*/ 7 h 25"/>
                <a:gd name="T26" fmla="*/ 29 w 34"/>
                <a:gd name="T27" fmla="*/ 2 h 25"/>
                <a:gd name="T28" fmla="*/ 25 w 34"/>
                <a:gd name="T29" fmla="*/ 0 h 25"/>
                <a:gd name="T30" fmla="*/ 18 w 34"/>
                <a:gd name="T31" fmla="*/ 0 h 25"/>
                <a:gd name="T32" fmla="*/ 18 w 34"/>
                <a:gd name="T33" fmla="*/ 0 h 25"/>
                <a:gd name="T34" fmla="*/ 11 w 34"/>
                <a:gd name="T35" fmla="*/ 0 h 25"/>
                <a:gd name="T36" fmla="*/ 7 w 34"/>
                <a:gd name="T37" fmla="*/ 2 h 25"/>
                <a:gd name="T38" fmla="*/ 2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2" y="16"/>
                  </a:lnTo>
                  <a:lnTo>
                    <a:pt x="5" y="20"/>
                  </a:lnTo>
                  <a:lnTo>
                    <a:pt x="9" y="22"/>
                  </a:lnTo>
                  <a:lnTo>
                    <a:pt x="16" y="25"/>
                  </a:lnTo>
                  <a:lnTo>
                    <a:pt x="23" y="22"/>
                  </a:lnTo>
                  <a:lnTo>
                    <a:pt x="27" y="20"/>
                  </a:lnTo>
                  <a:lnTo>
                    <a:pt x="32" y="16"/>
                  </a:lnTo>
                  <a:lnTo>
                    <a:pt x="34" y="11"/>
                  </a:lnTo>
                  <a:lnTo>
                    <a:pt x="32" y="7"/>
                  </a:lnTo>
                  <a:lnTo>
                    <a:pt x="29" y="2"/>
                  </a:lnTo>
                  <a:lnTo>
                    <a:pt x="25" y="0"/>
                  </a:lnTo>
                  <a:lnTo>
                    <a:pt x="18"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4999" name="Freeform 1216">
              <a:extLst>
                <a:ext uri="{FF2B5EF4-FFF2-40B4-BE49-F238E27FC236}">
                  <a16:creationId xmlns:a16="http://schemas.microsoft.com/office/drawing/2014/main" xmlns="" id="{0766181A-FCDC-4240-B060-EB0BFA72CC7E}"/>
                </a:ext>
              </a:extLst>
            </p:cNvPr>
            <p:cNvSpPr>
              <a:spLocks/>
            </p:cNvSpPr>
            <p:nvPr/>
          </p:nvSpPr>
          <p:spPr bwMode="auto">
            <a:xfrm>
              <a:off x="3105" y="3420"/>
              <a:ext cx="34" cy="25"/>
            </a:xfrm>
            <a:custGeom>
              <a:avLst/>
              <a:gdLst>
                <a:gd name="T0" fmla="*/ 0 w 34"/>
                <a:gd name="T1" fmla="*/ 11 h 25"/>
                <a:gd name="T2" fmla="*/ 0 w 34"/>
                <a:gd name="T3" fmla="*/ 11 h 25"/>
                <a:gd name="T4" fmla="*/ 2 w 34"/>
                <a:gd name="T5" fmla="*/ 16 h 25"/>
                <a:gd name="T6" fmla="*/ 5 w 34"/>
                <a:gd name="T7" fmla="*/ 20 h 25"/>
                <a:gd name="T8" fmla="*/ 9 w 34"/>
                <a:gd name="T9" fmla="*/ 22 h 25"/>
                <a:gd name="T10" fmla="*/ 16 w 34"/>
                <a:gd name="T11" fmla="*/ 25 h 25"/>
                <a:gd name="T12" fmla="*/ 16 w 34"/>
                <a:gd name="T13" fmla="*/ 25 h 25"/>
                <a:gd name="T14" fmla="*/ 23 w 34"/>
                <a:gd name="T15" fmla="*/ 22 h 25"/>
                <a:gd name="T16" fmla="*/ 27 w 34"/>
                <a:gd name="T17" fmla="*/ 20 h 25"/>
                <a:gd name="T18" fmla="*/ 32 w 34"/>
                <a:gd name="T19" fmla="*/ 16 h 25"/>
                <a:gd name="T20" fmla="*/ 34 w 34"/>
                <a:gd name="T21" fmla="*/ 11 h 25"/>
                <a:gd name="T22" fmla="*/ 34 w 34"/>
                <a:gd name="T23" fmla="*/ 11 h 25"/>
                <a:gd name="T24" fmla="*/ 32 w 34"/>
                <a:gd name="T25" fmla="*/ 7 h 25"/>
                <a:gd name="T26" fmla="*/ 29 w 34"/>
                <a:gd name="T27" fmla="*/ 2 h 25"/>
                <a:gd name="T28" fmla="*/ 25 w 34"/>
                <a:gd name="T29" fmla="*/ 0 h 25"/>
                <a:gd name="T30" fmla="*/ 18 w 34"/>
                <a:gd name="T31" fmla="*/ 0 h 25"/>
                <a:gd name="T32" fmla="*/ 18 w 34"/>
                <a:gd name="T33" fmla="*/ 0 h 25"/>
                <a:gd name="T34" fmla="*/ 11 w 34"/>
                <a:gd name="T35" fmla="*/ 0 h 25"/>
                <a:gd name="T36" fmla="*/ 7 w 34"/>
                <a:gd name="T37" fmla="*/ 2 h 25"/>
                <a:gd name="T38" fmla="*/ 2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2" y="16"/>
                  </a:lnTo>
                  <a:lnTo>
                    <a:pt x="5" y="20"/>
                  </a:lnTo>
                  <a:lnTo>
                    <a:pt x="9" y="22"/>
                  </a:lnTo>
                  <a:lnTo>
                    <a:pt x="16" y="25"/>
                  </a:lnTo>
                  <a:lnTo>
                    <a:pt x="23" y="22"/>
                  </a:lnTo>
                  <a:lnTo>
                    <a:pt x="27" y="20"/>
                  </a:lnTo>
                  <a:lnTo>
                    <a:pt x="32" y="16"/>
                  </a:lnTo>
                  <a:lnTo>
                    <a:pt x="34" y="11"/>
                  </a:lnTo>
                  <a:lnTo>
                    <a:pt x="32" y="7"/>
                  </a:lnTo>
                  <a:lnTo>
                    <a:pt x="29" y="2"/>
                  </a:lnTo>
                  <a:lnTo>
                    <a:pt x="25" y="0"/>
                  </a:lnTo>
                  <a:lnTo>
                    <a:pt x="18"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0" name="Freeform 1217">
              <a:extLst>
                <a:ext uri="{FF2B5EF4-FFF2-40B4-BE49-F238E27FC236}">
                  <a16:creationId xmlns:a16="http://schemas.microsoft.com/office/drawing/2014/main" xmlns="" id="{9E607B28-B53F-6241-A0F4-30F7B491849E}"/>
                </a:ext>
              </a:extLst>
            </p:cNvPr>
            <p:cNvSpPr>
              <a:spLocks/>
            </p:cNvSpPr>
            <p:nvPr/>
          </p:nvSpPr>
          <p:spPr bwMode="auto">
            <a:xfrm>
              <a:off x="3074" y="3420"/>
              <a:ext cx="31" cy="25"/>
            </a:xfrm>
            <a:custGeom>
              <a:avLst/>
              <a:gdLst>
                <a:gd name="T0" fmla="*/ 0 w 31"/>
                <a:gd name="T1" fmla="*/ 13 h 25"/>
                <a:gd name="T2" fmla="*/ 0 w 31"/>
                <a:gd name="T3" fmla="*/ 13 h 25"/>
                <a:gd name="T4" fmla="*/ 0 w 31"/>
                <a:gd name="T5" fmla="*/ 18 h 25"/>
                <a:gd name="T6" fmla="*/ 2 w 31"/>
                <a:gd name="T7" fmla="*/ 22 h 25"/>
                <a:gd name="T8" fmla="*/ 6 w 31"/>
                <a:gd name="T9" fmla="*/ 25 h 25"/>
                <a:gd name="T10" fmla="*/ 13 w 31"/>
                <a:gd name="T11" fmla="*/ 25 h 25"/>
                <a:gd name="T12" fmla="*/ 13 w 31"/>
                <a:gd name="T13" fmla="*/ 25 h 25"/>
                <a:gd name="T14" fmla="*/ 20 w 31"/>
                <a:gd name="T15" fmla="*/ 25 h 25"/>
                <a:gd name="T16" fmla="*/ 27 w 31"/>
                <a:gd name="T17" fmla="*/ 20 h 25"/>
                <a:gd name="T18" fmla="*/ 29 w 31"/>
                <a:gd name="T19" fmla="*/ 18 h 25"/>
                <a:gd name="T20" fmla="*/ 31 w 31"/>
                <a:gd name="T21" fmla="*/ 11 h 25"/>
                <a:gd name="T22" fmla="*/ 31 w 31"/>
                <a:gd name="T23" fmla="*/ 11 h 25"/>
                <a:gd name="T24" fmla="*/ 31 w 31"/>
                <a:gd name="T25" fmla="*/ 7 h 25"/>
                <a:gd name="T26" fmla="*/ 27 w 31"/>
                <a:gd name="T27" fmla="*/ 2 h 25"/>
                <a:gd name="T28" fmla="*/ 22 w 31"/>
                <a:gd name="T29" fmla="*/ 0 h 25"/>
                <a:gd name="T30" fmla="*/ 18 w 31"/>
                <a:gd name="T31" fmla="*/ 0 h 25"/>
                <a:gd name="T32" fmla="*/ 18 w 31"/>
                <a:gd name="T33" fmla="*/ 0 h 25"/>
                <a:gd name="T34" fmla="*/ 11 w 31"/>
                <a:gd name="T35" fmla="*/ 0 h 25"/>
                <a:gd name="T36" fmla="*/ 4 w 31"/>
                <a:gd name="T37" fmla="*/ 4 h 25"/>
                <a:gd name="T38" fmla="*/ 2 w 31"/>
                <a:gd name="T39" fmla="*/ 7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0" y="18"/>
                  </a:lnTo>
                  <a:lnTo>
                    <a:pt x="2" y="22"/>
                  </a:lnTo>
                  <a:lnTo>
                    <a:pt x="6" y="25"/>
                  </a:lnTo>
                  <a:lnTo>
                    <a:pt x="13" y="25"/>
                  </a:lnTo>
                  <a:lnTo>
                    <a:pt x="20" y="25"/>
                  </a:lnTo>
                  <a:lnTo>
                    <a:pt x="27" y="20"/>
                  </a:lnTo>
                  <a:lnTo>
                    <a:pt x="29" y="18"/>
                  </a:lnTo>
                  <a:lnTo>
                    <a:pt x="31" y="11"/>
                  </a:lnTo>
                  <a:lnTo>
                    <a:pt x="31" y="7"/>
                  </a:lnTo>
                  <a:lnTo>
                    <a:pt x="27" y="2"/>
                  </a:lnTo>
                  <a:lnTo>
                    <a:pt x="22" y="0"/>
                  </a:lnTo>
                  <a:lnTo>
                    <a:pt x="18" y="0"/>
                  </a:lnTo>
                  <a:lnTo>
                    <a:pt x="11" y="0"/>
                  </a:lnTo>
                  <a:lnTo>
                    <a:pt x="4" y="4"/>
                  </a:lnTo>
                  <a:lnTo>
                    <a:pt x="2" y="7"/>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1" name="Freeform 1218">
              <a:extLst>
                <a:ext uri="{FF2B5EF4-FFF2-40B4-BE49-F238E27FC236}">
                  <a16:creationId xmlns:a16="http://schemas.microsoft.com/office/drawing/2014/main" xmlns="" id="{4BBDDC62-50E5-DF45-B399-C8B25D5B0E43}"/>
                </a:ext>
              </a:extLst>
            </p:cNvPr>
            <p:cNvSpPr>
              <a:spLocks/>
            </p:cNvSpPr>
            <p:nvPr/>
          </p:nvSpPr>
          <p:spPr bwMode="auto">
            <a:xfrm>
              <a:off x="3074" y="3420"/>
              <a:ext cx="31" cy="25"/>
            </a:xfrm>
            <a:custGeom>
              <a:avLst/>
              <a:gdLst>
                <a:gd name="T0" fmla="*/ 0 w 31"/>
                <a:gd name="T1" fmla="*/ 13 h 25"/>
                <a:gd name="T2" fmla="*/ 0 w 31"/>
                <a:gd name="T3" fmla="*/ 13 h 25"/>
                <a:gd name="T4" fmla="*/ 0 w 31"/>
                <a:gd name="T5" fmla="*/ 18 h 25"/>
                <a:gd name="T6" fmla="*/ 2 w 31"/>
                <a:gd name="T7" fmla="*/ 22 h 25"/>
                <a:gd name="T8" fmla="*/ 6 w 31"/>
                <a:gd name="T9" fmla="*/ 25 h 25"/>
                <a:gd name="T10" fmla="*/ 13 w 31"/>
                <a:gd name="T11" fmla="*/ 25 h 25"/>
                <a:gd name="T12" fmla="*/ 13 w 31"/>
                <a:gd name="T13" fmla="*/ 25 h 25"/>
                <a:gd name="T14" fmla="*/ 20 w 31"/>
                <a:gd name="T15" fmla="*/ 25 h 25"/>
                <a:gd name="T16" fmla="*/ 27 w 31"/>
                <a:gd name="T17" fmla="*/ 20 h 25"/>
                <a:gd name="T18" fmla="*/ 29 w 31"/>
                <a:gd name="T19" fmla="*/ 18 h 25"/>
                <a:gd name="T20" fmla="*/ 31 w 31"/>
                <a:gd name="T21" fmla="*/ 11 h 25"/>
                <a:gd name="T22" fmla="*/ 31 w 31"/>
                <a:gd name="T23" fmla="*/ 11 h 25"/>
                <a:gd name="T24" fmla="*/ 31 w 31"/>
                <a:gd name="T25" fmla="*/ 7 h 25"/>
                <a:gd name="T26" fmla="*/ 27 w 31"/>
                <a:gd name="T27" fmla="*/ 2 h 25"/>
                <a:gd name="T28" fmla="*/ 22 w 31"/>
                <a:gd name="T29" fmla="*/ 0 h 25"/>
                <a:gd name="T30" fmla="*/ 18 w 31"/>
                <a:gd name="T31" fmla="*/ 0 h 25"/>
                <a:gd name="T32" fmla="*/ 18 w 31"/>
                <a:gd name="T33" fmla="*/ 0 h 25"/>
                <a:gd name="T34" fmla="*/ 11 w 31"/>
                <a:gd name="T35" fmla="*/ 0 h 25"/>
                <a:gd name="T36" fmla="*/ 4 w 31"/>
                <a:gd name="T37" fmla="*/ 4 h 25"/>
                <a:gd name="T38" fmla="*/ 2 w 31"/>
                <a:gd name="T39" fmla="*/ 7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0" y="18"/>
                  </a:lnTo>
                  <a:lnTo>
                    <a:pt x="2" y="22"/>
                  </a:lnTo>
                  <a:lnTo>
                    <a:pt x="6" y="25"/>
                  </a:lnTo>
                  <a:lnTo>
                    <a:pt x="13" y="25"/>
                  </a:lnTo>
                  <a:lnTo>
                    <a:pt x="20" y="25"/>
                  </a:lnTo>
                  <a:lnTo>
                    <a:pt x="27" y="20"/>
                  </a:lnTo>
                  <a:lnTo>
                    <a:pt x="29" y="18"/>
                  </a:lnTo>
                  <a:lnTo>
                    <a:pt x="31" y="11"/>
                  </a:lnTo>
                  <a:lnTo>
                    <a:pt x="31" y="7"/>
                  </a:lnTo>
                  <a:lnTo>
                    <a:pt x="27" y="2"/>
                  </a:lnTo>
                  <a:lnTo>
                    <a:pt x="22" y="0"/>
                  </a:lnTo>
                  <a:lnTo>
                    <a:pt x="18" y="0"/>
                  </a:lnTo>
                  <a:lnTo>
                    <a:pt x="11" y="0"/>
                  </a:lnTo>
                  <a:lnTo>
                    <a:pt x="4" y="4"/>
                  </a:lnTo>
                  <a:lnTo>
                    <a:pt x="2" y="7"/>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2" name="Freeform 1219">
              <a:extLst>
                <a:ext uri="{FF2B5EF4-FFF2-40B4-BE49-F238E27FC236}">
                  <a16:creationId xmlns:a16="http://schemas.microsoft.com/office/drawing/2014/main" xmlns="" id="{3A942781-DD95-9548-92D0-50954EB19DC8}"/>
                </a:ext>
              </a:extLst>
            </p:cNvPr>
            <p:cNvSpPr>
              <a:spLocks/>
            </p:cNvSpPr>
            <p:nvPr/>
          </p:nvSpPr>
          <p:spPr bwMode="auto">
            <a:xfrm>
              <a:off x="3040" y="3420"/>
              <a:ext cx="34" cy="25"/>
            </a:xfrm>
            <a:custGeom>
              <a:avLst/>
              <a:gdLst>
                <a:gd name="T0" fmla="*/ 0 w 34"/>
                <a:gd name="T1" fmla="*/ 13 h 25"/>
                <a:gd name="T2" fmla="*/ 0 w 34"/>
                <a:gd name="T3" fmla="*/ 13 h 25"/>
                <a:gd name="T4" fmla="*/ 0 w 34"/>
                <a:gd name="T5" fmla="*/ 18 h 25"/>
                <a:gd name="T6" fmla="*/ 4 w 34"/>
                <a:gd name="T7" fmla="*/ 22 h 25"/>
                <a:gd name="T8" fmla="*/ 9 w 34"/>
                <a:gd name="T9" fmla="*/ 25 h 25"/>
                <a:gd name="T10" fmla="*/ 13 w 34"/>
                <a:gd name="T11" fmla="*/ 25 h 25"/>
                <a:gd name="T12" fmla="*/ 13 w 34"/>
                <a:gd name="T13" fmla="*/ 25 h 25"/>
                <a:gd name="T14" fmla="*/ 20 w 34"/>
                <a:gd name="T15" fmla="*/ 25 h 25"/>
                <a:gd name="T16" fmla="*/ 27 w 34"/>
                <a:gd name="T17" fmla="*/ 22 h 25"/>
                <a:gd name="T18" fmla="*/ 31 w 34"/>
                <a:gd name="T19" fmla="*/ 18 h 25"/>
                <a:gd name="T20" fmla="*/ 34 w 34"/>
                <a:gd name="T21" fmla="*/ 13 h 25"/>
                <a:gd name="T22" fmla="*/ 34 w 34"/>
                <a:gd name="T23" fmla="*/ 13 h 25"/>
                <a:gd name="T24" fmla="*/ 31 w 34"/>
                <a:gd name="T25" fmla="*/ 7 h 25"/>
                <a:gd name="T26" fmla="*/ 29 w 34"/>
                <a:gd name="T27" fmla="*/ 4 h 25"/>
                <a:gd name="T28" fmla="*/ 25 w 34"/>
                <a:gd name="T29" fmla="*/ 0 h 25"/>
                <a:gd name="T30" fmla="*/ 18 w 34"/>
                <a:gd name="T31" fmla="*/ 0 h 25"/>
                <a:gd name="T32" fmla="*/ 18 w 34"/>
                <a:gd name="T33" fmla="*/ 0 h 25"/>
                <a:gd name="T34" fmla="*/ 13 w 34"/>
                <a:gd name="T35" fmla="*/ 2 h 25"/>
                <a:gd name="T36" fmla="*/ 6 w 34"/>
                <a:gd name="T37" fmla="*/ 4 h 25"/>
                <a:gd name="T38" fmla="*/ 2 w 34"/>
                <a:gd name="T39" fmla="*/ 9 h 25"/>
                <a:gd name="T40" fmla="*/ 0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3"/>
                  </a:moveTo>
                  <a:lnTo>
                    <a:pt x="0" y="13"/>
                  </a:lnTo>
                  <a:lnTo>
                    <a:pt x="0" y="18"/>
                  </a:lnTo>
                  <a:lnTo>
                    <a:pt x="4" y="22"/>
                  </a:lnTo>
                  <a:lnTo>
                    <a:pt x="9" y="25"/>
                  </a:lnTo>
                  <a:lnTo>
                    <a:pt x="13" y="25"/>
                  </a:lnTo>
                  <a:lnTo>
                    <a:pt x="20" y="25"/>
                  </a:lnTo>
                  <a:lnTo>
                    <a:pt x="27" y="22"/>
                  </a:lnTo>
                  <a:lnTo>
                    <a:pt x="31" y="18"/>
                  </a:lnTo>
                  <a:lnTo>
                    <a:pt x="34" y="13"/>
                  </a:lnTo>
                  <a:lnTo>
                    <a:pt x="31" y="7"/>
                  </a:lnTo>
                  <a:lnTo>
                    <a:pt x="29" y="4"/>
                  </a:lnTo>
                  <a:lnTo>
                    <a:pt x="25" y="0"/>
                  </a:lnTo>
                  <a:lnTo>
                    <a:pt x="18" y="0"/>
                  </a:lnTo>
                  <a:lnTo>
                    <a:pt x="13" y="2"/>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3" name="Freeform 1220">
              <a:extLst>
                <a:ext uri="{FF2B5EF4-FFF2-40B4-BE49-F238E27FC236}">
                  <a16:creationId xmlns:a16="http://schemas.microsoft.com/office/drawing/2014/main" xmlns="" id="{46791A97-ABDC-0E44-AF44-B97C1E1474D5}"/>
                </a:ext>
              </a:extLst>
            </p:cNvPr>
            <p:cNvSpPr>
              <a:spLocks/>
            </p:cNvSpPr>
            <p:nvPr/>
          </p:nvSpPr>
          <p:spPr bwMode="auto">
            <a:xfrm>
              <a:off x="3040" y="3420"/>
              <a:ext cx="34" cy="25"/>
            </a:xfrm>
            <a:custGeom>
              <a:avLst/>
              <a:gdLst>
                <a:gd name="T0" fmla="*/ 0 w 34"/>
                <a:gd name="T1" fmla="*/ 13 h 25"/>
                <a:gd name="T2" fmla="*/ 0 w 34"/>
                <a:gd name="T3" fmla="*/ 13 h 25"/>
                <a:gd name="T4" fmla="*/ 0 w 34"/>
                <a:gd name="T5" fmla="*/ 18 h 25"/>
                <a:gd name="T6" fmla="*/ 4 w 34"/>
                <a:gd name="T7" fmla="*/ 22 h 25"/>
                <a:gd name="T8" fmla="*/ 9 w 34"/>
                <a:gd name="T9" fmla="*/ 25 h 25"/>
                <a:gd name="T10" fmla="*/ 13 w 34"/>
                <a:gd name="T11" fmla="*/ 25 h 25"/>
                <a:gd name="T12" fmla="*/ 13 w 34"/>
                <a:gd name="T13" fmla="*/ 25 h 25"/>
                <a:gd name="T14" fmla="*/ 20 w 34"/>
                <a:gd name="T15" fmla="*/ 25 h 25"/>
                <a:gd name="T16" fmla="*/ 27 w 34"/>
                <a:gd name="T17" fmla="*/ 22 h 25"/>
                <a:gd name="T18" fmla="*/ 31 w 34"/>
                <a:gd name="T19" fmla="*/ 18 h 25"/>
                <a:gd name="T20" fmla="*/ 34 w 34"/>
                <a:gd name="T21" fmla="*/ 13 h 25"/>
                <a:gd name="T22" fmla="*/ 34 w 34"/>
                <a:gd name="T23" fmla="*/ 13 h 25"/>
                <a:gd name="T24" fmla="*/ 31 w 34"/>
                <a:gd name="T25" fmla="*/ 7 h 25"/>
                <a:gd name="T26" fmla="*/ 29 w 34"/>
                <a:gd name="T27" fmla="*/ 4 h 25"/>
                <a:gd name="T28" fmla="*/ 25 w 34"/>
                <a:gd name="T29" fmla="*/ 0 h 25"/>
                <a:gd name="T30" fmla="*/ 18 w 34"/>
                <a:gd name="T31" fmla="*/ 0 h 25"/>
                <a:gd name="T32" fmla="*/ 18 w 34"/>
                <a:gd name="T33" fmla="*/ 0 h 25"/>
                <a:gd name="T34" fmla="*/ 13 w 34"/>
                <a:gd name="T35" fmla="*/ 2 h 25"/>
                <a:gd name="T36" fmla="*/ 6 w 34"/>
                <a:gd name="T37" fmla="*/ 4 h 25"/>
                <a:gd name="T38" fmla="*/ 2 w 34"/>
                <a:gd name="T39" fmla="*/ 9 h 25"/>
                <a:gd name="T40" fmla="*/ 0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3"/>
                  </a:moveTo>
                  <a:lnTo>
                    <a:pt x="0" y="13"/>
                  </a:lnTo>
                  <a:lnTo>
                    <a:pt x="0" y="18"/>
                  </a:lnTo>
                  <a:lnTo>
                    <a:pt x="4" y="22"/>
                  </a:lnTo>
                  <a:lnTo>
                    <a:pt x="9" y="25"/>
                  </a:lnTo>
                  <a:lnTo>
                    <a:pt x="13" y="25"/>
                  </a:lnTo>
                  <a:lnTo>
                    <a:pt x="20" y="25"/>
                  </a:lnTo>
                  <a:lnTo>
                    <a:pt x="27" y="22"/>
                  </a:lnTo>
                  <a:lnTo>
                    <a:pt x="31" y="18"/>
                  </a:lnTo>
                  <a:lnTo>
                    <a:pt x="34" y="13"/>
                  </a:lnTo>
                  <a:lnTo>
                    <a:pt x="31" y="7"/>
                  </a:lnTo>
                  <a:lnTo>
                    <a:pt x="29" y="4"/>
                  </a:lnTo>
                  <a:lnTo>
                    <a:pt x="25" y="0"/>
                  </a:lnTo>
                  <a:lnTo>
                    <a:pt x="18" y="0"/>
                  </a:lnTo>
                  <a:lnTo>
                    <a:pt x="13" y="2"/>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4" name="Freeform 1221">
              <a:extLst>
                <a:ext uri="{FF2B5EF4-FFF2-40B4-BE49-F238E27FC236}">
                  <a16:creationId xmlns:a16="http://schemas.microsoft.com/office/drawing/2014/main" xmlns="" id="{DE0E543E-A436-1948-92E3-E002B8CED31A}"/>
                </a:ext>
              </a:extLst>
            </p:cNvPr>
            <p:cNvSpPr>
              <a:spLocks/>
            </p:cNvSpPr>
            <p:nvPr/>
          </p:nvSpPr>
          <p:spPr bwMode="auto">
            <a:xfrm>
              <a:off x="3008" y="3420"/>
              <a:ext cx="32" cy="27"/>
            </a:xfrm>
            <a:custGeom>
              <a:avLst/>
              <a:gdLst>
                <a:gd name="T0" fmla="*/ 0 w 32"/>
                <a:gd name="T1" fmla="*/ 13 h 27"/>
                <a:gd name="T2" fmla="*/ 0 w 32"/>
                <a:gd name="T3" fmla="*/ 13 h 27"/>
                <a:gd name="T4" fmla="*/ 0 w 32"/>
                <a:gd name="T5" fmla="*/ 18 h 27"/>
                <a:gd name="T6" fmla="*/ 2 w 32"/>
                <a:gd name="T7" fmla="*/ 22 h 27"/>
                <a:gd name="T8" fmla="*/ 7 w 32"/>
                <a:gd name="T9" fmla="*/ 25 h 27"/>
                <a:gd name="T10" fmla="*/ 14 w 32"/>
                <a:gd name="T11" fmla="*/ 27 h 27"/>
                <a:gd name="T12" fmla="*/ 14 w 32"/>
                <a:gd name="T13" fmla="*/ 27 h 27"/>
                <a:gd name="T14" fmla="*/ 20 w 32"/>
                <a:gd name="T15" fmla="*/ 25 h 27"/>
                <a:gd name="T16" fmla="*/ 25 w 32"/>
                <a:gd name="T17" fmla="*/ 22 h 27"/>
                <a:gd name="T18" fmla="*/ 29 w 32"/>
                <a:gd name="T19" fmla="*/ 18 h 27"/>
                <a:gd name="T20" fmla="*/ 32 w 32"/>
                <a:gd name="T21" fmla="*/ 13 h 27"/>
                <a:gd name="T22" fmla="*/ 32 w 32"/>
                <a:gd name="T23" fmla="*/ 13 h 27"/>
                <a:gd name="T24" fmla="*/ 32 w 32"/>
                <a:gd name="T25" fmla="*/ 9 h 27"/>
                <a:gd name="T26" fmla="*/ 29 w 32"/>
                <a:gd name="T27" fmla="*/ 4 h 27"/>
                <a:gd name="T28" fmla="*/ 25 w 32"/>
                <a:gd name="T29" fmla="*/ 2 h 27"/>
                <a:gd name="T30" fmla="*/ 18 w 32"/>
                <a:gd name="T31" fmla="*/ 0 h 27"/>
                <a:gd name="T32" fmla="*/ 18 w 32"/>
                <a:gd name="T33" fmla="*/ 0 h 27"/>
                <a:gd name="T34" fmla="*/ 11 w 32"/>
                <a:gd name="T35" fmla="*/ 2 h 27"/>
                <a:gd name="T36" fmla="*/ 7 w 32"/>
                <a:gd name="T37" fmla="*/ 4 h 27"/>
                <a:gd name="T38" fmla="*/ 2 w 32"/>
                <a:gd name="T39" fmla="*/ 9 h 27"/>
                <a:gd name="T40" fmla="*/ 0 w 32"/>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7">
                  <a:moveTo>
                    <a:pt x="0" y="13"/>
                  </a:moveTo>
                  <a:lnTo>
                    <a:pt x="0" y="13"/>
                  </a:lnTo>
                  <a:lnTo>
                    <a:pt x="0" y="18"/>
                  </a:lnTo>
                  <a:lnTo>
                    <a:pt x="2" y="22"/>
                  </a:lnTo>
                  <a:lnTo>
                    <a:pt x="7" y="25"/>
                  </a:lnTo>
                  <a:lnTo>
                    <a:pt x="14" y="27"/>
                  </a:lnTo>
                  <a:lnTo>
                    <a:pt x="20" y="25"/>
                  </a:lnTo>
                  <a:lnTo>
                    <a:pt x="25" y="22"/>
                  </a:lnTo>
                  <a:lnTo>
                    <a:pt x="29" y="18"/>
                  </a:lnTo>
                  <a:lnTo>
                    <a:pt x="32" y="13"/>
                  </a:lnTo>
                  <a:lnTo>
                    <a:pt x="32" y="9"/>
                  </a:lnTo>
                  <a:lnTo>
                    <a:pt x="29" y="4"/>
                  </a:lnTo>
                  <a:lnTo>
                    <a:pt x="25" y="2"/>
                  </a:lnTo>
                  <a:lnTo>
                    <a:pt x="18" y="0"/>
                  </a:lnTo>
                  <a:lnTo>
                    <a:pt x="11"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5" name="Freeform 1222">
              <a:extLst>
                <a:ext uri="{FF2B5EF4-FFF2-40B4-BE49-F238E27FC236}">
                  <a16:creationId xmlns:a16="http://schemas.microsoft.com/office/drawing/2014/main" xmlns="" id="{3EA87CBA-143F-C946-83C7-9A850166BC17}"/>
                </a:ext>
              </a:extLst>
            </p:cNvPr>
            <p:cNvSpPr>
              <a:spLocks/>
            </p:cNvSpPr>
            <p:nvPr/>
          </p:nvSpPr>
          <p:spPr bwMode="auto">
            <a:xfrm>
              <a:off x="3008" y="3420"/>
              <a:ext cx="32" cy="27"/>
            </a:xfrm>
            <a:custGeom>
              <a:avLst/>
              <a:gdLst>
                <a:gd name="T0" fmla="*/ 0 w 32"/>
                <a:gd name="T1" fmla="*/ 13 h 27"/>
                <a:gd name="T2" fmla="*/ 0 w 32"/>
                <a:gd name="T3" fmla="*/ 13 h 27"/>
                <a:gd name="T4" fmla="*/ 0 w 32"/>
                <a:gd name="T5" fmla="*/ 18 h 27"/>
                <a:gd name="T6" fmla="*/ 2 w 32"/>
                <a:gd name="T7" fmla="*/ 22 h 27"/>
                <a:gd name="T8" fmla="*/ 7 w 32"/>
                <a:gd name="T9" fmla="*/ 25 h 27"/>
                <a:gd name="T10" fmla="*/ 14 w 32"/>
                <a:gd name="T11" fmla="*/ 27 h 27"/>
                <a:gd name="T12" fmla="*/ 14 w 32"/>
                <a:gd name="T13" fmla="*/ 27 h 27"/>
                <a:gd name="T14" fmla="*/ 20 w 32"/>
                <a:gd name="T15" fmla="*/ 25 h 27"/>
                <a:gd name="T16" fmla="*/ 25 w 32"/>
                <a:gd name="T17" fmla="*/ 22 h 27"/>
                <a:gd name="T18" fmla="*/ 29 w 32"/>
                <a:gd name="T19" fmla="*/ 18 h 27"/>
                <a:gd name="T20" fmla="*/ 32 w 32"/>
                <a:gd name="T21" fmla="*/ 13 h 27"/>
                <a:gd name="T22" fmla="*/ 32 w 32"/>
                <a:gd name="T23" fmla="*/ 13 h 27"/>
                <a:gd name="T24" fmla="*/ 32 w 32"/>
                <a:gd name="T25" fmla="*/ 9 h 27"/>
                <a:gd name="T26" fmla="*/ 29 w 32"/>
                <a:gd name="T27" fmla="*/ 4 h 27"/>
                <a:gd name="T28" fmla="*/ 25 w 32"/>
                <a:gd name="T29" fmla="*/ 2 h 27"/>
                <a:gd name="T30" fmla="*/ 18 w 32"/>
                <a:gd name="T31" fmla="*/ 0 h 27"/>
                <a:gd name="T32" fmla="*/ 18 w 32"/>
                <a:gd name="T33" fmla="*/ 0 h 27"/>
                <a:gd name="T34" fmla="*/ 11 w 32"/>
                <a:gd name="T35" fmla="*/ 2 h 27"/>
                <a:gd name="T36" fmla="*/ 7 w 32"/>
                <a:gd name="T37" fmla="*/ 4 h 27"/>
                <a:gd name="T38" fmla="*/ 2 w 32"/>
                <a:gd name="T39" fmla="*/ 9 h 27"/>
                <a:gd name="T40" fmla="*/ 0 w 32"/>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7">
                  <a:moveTo>
                    <a:pt x="0" y="13"/>
                  </a:moveTo>
                  <a:lnTo>
                    <a:pt x="0" y="13"/>
                  </a:lnTo>
                  <a:lnTo>
                    <a:pt x="0" y="18"/>
                  </a:lnTo>
                  <a:lnTo>
                    <a:pt x="2" y="22"/>
                  </a:lnTo>
                  <a:lnTo>
                    <a:pt x="7" y="25"/>
                  </a:lnTo>
                  <a:lnTo>
                    <a:pt x="14" y="27"/>
                  </a:lnTo>
                  <a:lnTo>
                    <a:pt x="20" y="25"/>
                  </a:lnTo>
                  <a:lnTo>
                    <a:pt x="25" y="22"/>
                  </a:lnTo>
                  <a:lnTo>
                    <a:pt x="29" y="18"/>
                  </a:lnTo>
                  <a:lnTo>
                    <a:pt x="32" y="13"/>
                  </a:lnTo>
                  <a:lnTo>
                    <a:pt x="32" y="9"/>
                  </a:lnTo>
                  <a:lnTo>
                    <a:pt x="29" y="4"/>
                  </a:lnTo>
                  <a:lnTo>
                    <a:pt x="25" y="2"/>
                  </a:lnTo>
                  <a:lnTo>
                    <a:pt x="18" y="0"/>
                  </a:lnTo>
                  <a:lnTo>
                    <a:pt x="11"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6" name="Freeform 1223">
              <a:extLst>
                <a:ext uri="{FF2B5EF4-FFF2-40B4-BE49-F238E27FC236}">
                  <a16:creationId xmlns:a16="http://schemas.microsoft.com/office/drawing/2014/main" xmlns="" id="{A26D43E7-31DA-2B45-BBA0-44016F76A091}"/>
                </a:ext>
              </a:extLst>
            </p:cNvPr>
            <p:cNvSpPr>
              <a:spLocks/>
            </p:cNvSpPr>
            <p:nvPr/>
          </p:nvSpPr>
          <p:spPr bwMode="auto">
            <a:xfrm>
              <a:off x="2974" y="3422"/>
              <a:ext cx="34" cy="25"/>
            </a:xfrm>
            <a:custGeom>
              <a:avLst/>
              <a:gdLst>
                <a:gd name="T0" fmla="*/ 0 w 34"/>
                <a:gd name="T1" fmla="*/ 11 h 25"/>
                <a:gd name="T2" fmla="*/ 0 w 34"/>
                <a:gd name="T3" fmla="*/ 11 h 25"/>
                <a:gd name="T4" fmla="*/ 0 w 34"/>
                <a:gd name="T5" fmla="*/ 18 h 25"/>
                <a:gd name="T6" fmla="*/ 3 w 34"/>
                <a:gd name="T7" fmla="*/ 20 h 25"/>
                <a:gd name="T8" fmla="*/ 7 w 34"/>
                <a:gd name="T9" fmla="*/ 23 h 25"/>
                <a:gd name="T10" fmla="*/ 14 w 34"/>
                <a:gd name="T11" fmla="*/ 25 h 25"/>
                <a:gd name="T12" fmla="*/ 14 w 34"/>
                <a:gd name="T13" fmla="*/ 25 h 25"/>
                <a:gd name="T14" fmla="*/ 21 w 34"/>
                <a:gd name="T15" fmla="*/ 23 h 25"/>
                <a:gd name="T16" fmla="*/ 27 w 34"/>
                <a:gd name="T17" fmla="*/ 20 h 25"/>
                <a:gd name="T18" fmla="*/ 32 w 34"/>
                <a:gd name="T19" fmla="*/ 16 h 25"/>
                <a:gd name="T20" fmla="*/ 34 w 34"/>
                <a:gd name="T21" fmla="*/ 11 h 25"/>
                <a:gd name="T22" fmla="*/ 34 w 34"/>
                <a:gd name="T23" fmla="*/ 11 h 25"/>
                <a:gd name="T24" fmla="*/ 34 w 34"/>
                <a:gd name="T25" fmla="*/ 7 h 25"/>
                <a:gd name="T26" fmla="*/ 32 w 34"/>
                <a:gd name="T27" fmla="*/ 2 h 25"/>
                <a:gd name="T28" fmla="*/ 27 w 34"/>
                <a:gd name="T29" fmla="*/ 0 h 25"/>
                <a:gd name="T30" fmla="*/ 21 w 34"/>
                <a:gd name="T31" fmla="*/ 0 h 25"/>
                <a:gd name="T32" fmla="*/ 21 w 34"/>
                <a:gd name="T33" fmla="*/ 0 h 25"/>
                <a:gd name="T34" fmla="*/ 14 w 34"/>
                <a:gd name="T35" fmla="*/ 0 h 25"/>
                <a:gd name="T36" fmla="*/ 7 w 34"/>
                <a:gd name="T37" fmla="*/ 2 h 25"/>
                <a:gd name="T38" fmla="*/ 3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0" y="18"/>
                  </a:lnTo>
                  <a:lnTo>
                    <a:pt x="3" y="20"/>
                  </a:lnTo>
                  <a:lnTo>
                    <a:pt x="7" y="23"/>
                  </a:lnTo>
                  <a:lnTo>
                    <a:pt x="14" y="25"/>
                  </a:lnTo>
                  <a:lnTo>
                    <a:pt x="21" y="23"/>
                  </a:lnTo>
                  <a:lnTo>
                    <a:pt x="27" y="20"/>
                  </a:lnTo>
                  <a:lnTo>
                    <a:pt x="32" y="16"/>
                  </a:lnTo>
                  <a:lnTo>
                    <a:pt x="34" y="11"/>
                  </a:lnTo>
                  <a:lnTo>
                    <a:pt x="34" y="7"/>
                  </a:lnTo>
                  <a:lnTo>
                    <a:pt x="32" y="2"/>
                  </a:lnTo>
                  <a:lnTo>
                    <a:pt x="27" y="0"/>
                  </a:lnTo>
                  <a:lnTo>
                    <a:pt x="21" y="0"/>
                  </a:lnTo>
                  <a:lnTo>
                    <a:pt x="14" y="0"/>
                  </a:lnTo>
                  <a:lnTo>
                    <a:pt x="7" y="2"/>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7" name="Freeform 1224">
              <a:extLst>
                <a:ext uri="{FF2B5EF4-FFF2-40B4-BE49-F238E27FC236}">
                  <a16:creationId xmlns:a16="http://schemas.microsoft.com/office/drawing/2014/main" xmlns="" id="{682A1C7C-02FD-1B4E-A37E-13FFE975BA5D}"/>
                </a:ext>
              </a:extLst>
            </p:cNvPr>
            <p:cNvSpPr>
              <a:spLocks/>
            </p:cNvSpPr>
            <p:nvPr/>
          </p:nvSpPr>
          <p:spPr bwMode="auto">
            <a:xfrm>
              <a:off x="2974" y="3422"/>
              <a:ext cx="34" cy="25"/>
            </a:xfrm>
            <a:custGeom>
              <a:avLst/>
              <a:gdLst>
                <a:gd name="T0" fmla="*/ 0 w 34"/>
                <a:gd name="T1" fmla="*/ 11 h 25"/>
                <a:gd name="T2" fmla="*/ 0 w 34"/>
                <a:gd name="T3" fmla="*/ 11 h 25"/>
                <a:gd name="T4" fmla="*/ 0 w 34"/>
                <a:gd name="T5" fmla="*/ 18 h 25"/>
                <a:gd name="T6" fmla="*/ 3 w 34"/>
                <a:gd name="T7" fmla="*/ 20 h 25"/>
                <a:gd name="T8" fmla="*/ 7 w 34"/>
                <a:gd name="T9" fmla="*/ 23 h 25"/>
                <a:gd name="T10" fmla="*/ 14 w 34"/>
                <a:gd name="T11" fmla="*/ 25 h 25"/>
                <a:gd name="T12" fmla="*/ 14 w 34"/>
                <a:gd name="T13" fmla="*/ 25 h 25"/>
                <a:gd name="T14" fmla="*/ 21 w 34"/>
                <a:gd name="T15" fmla="*/ 23 h 25"/>
                <a:gd name="T16" fmla="*/ 27 w 34"/>
                <a:gd name="T17" fmla="*/ 20 h 25"/>
                <a:gd name="T18" fmla="*/ 32 w 34"/>
                <a:gd name="T19" fmla="*/ 16 h 25"/>
                <a:gd name="T20" fmla="*/ 34 w 34"/>
                <a:gd name="T21" fmla="*/ 11 h 25"/>
                <a:gd name="T22" fmla="*/ 34 w 34"/>
                <a:gd name="T23" fmla="*/ 11 h 25"/>
                <a:gd name="T24" fmla="*/ 34 w 34"/>
                <a:gd name="T25" fmla="*/ 7 h 25"/>
                <a:gd name="T26" fmla="*/ 32 w 34"/>
                <a:gd name="T27" fmla="*/ 2 h 25"/>
                <a:gd name="T28" fmla="*/ 27 w 34"/>
                <a:gd name="T29" fmla="*/ 0 h 25"/>
                <a:gd name="T30" fmla="*/ 21 w 34"/>
                <a:gd name="T31" fmla="*/ 0 h 25"/>
                <a:gd name="T32" fmla="*/ 21 w 34"/>
                <a:gd name="T33" fmla="*/ 0 h 25"/>
                <a:gd name="T34" fmla="*/ 14 w 34"/>
                <a:gd name="T35" fmla="*/ 0 h 25"/>
                <a:gd name="T36" fmla="*/ 7 w 34"/>
                <a:gd name="T37" fmla="*/ 2 h 25"/>
                <a:gd name="T38" fmla="*/ 3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0" y="18"/>
                  </a:lnTo>
                  <a:lnTo>
                    <a:pt x="3" y="20"/>
                  </a:lnTo>
                  <a:lnTo>
                    <a:pt x="7" y="23"/>
                  </a:lnTo>
                  <a:lnTo>
                    <a:pt x="14" y="25"/>
                  </a:lnTo>
                  <a:lnTo>
                    <a:pt x="21" y="23"/>
                  </a:lnTo>
                  <a:lnTo>
                    <a:pt x="27" y="20"/>
                  </a:lnTo>
                  <a:lnTo>
                    <a:pt x="32" y="16"/>
                  </a:lnTo>
                  <a:lnTo>
                    <a:pt x="34" y="11"/>
                  </a:lnTo>
                  <a:lnTo>
                    <a:pt x="34" y="7"/>
                  </a:lnTo>
                  <a:lnTo>
                    <a:pt x="32" y="2"/>
                  </a:lnTo>
                  <a:lnTo>
                    <a:pt x="27" y="0"/>
                  </a:lnTo>
                  <a:lnTo>
                    <a:pt x="21" y="0"/>
                  </a:lnTo>
                  <a:lnTo>
                    <a:pt x="14" y="0"/>
                  </a:lnTo>
                  <a:lnTo>
                    <a:pt x="7" y="2"/>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8" name="Freeform 1225">
              <a:extLst>
                <a:ext uri="{FF2B5EF4-FFF2-40B4-BE49-F238E27FC236}">
                  <a16:creationId xmlns:a16="http://schemas.microsoft.com/office/drawing/2014/main" xmlns="" id="{8AF2E752-1E97-5844-8177-7BBA2AFDE626}"/>
                </a:ext>
              </a:extLst>
            </p:cNvPr>
            <p:cNvSpPr>
              <a:spLocks/>
            </p:cNvSpPr>
            <p:nvPr/>
          </p:nvSpPr>
          <p:spPr bwMode="auto">
            <a:xfrm>
              <a:off x="2943" y="3422"/>
              <a:ext cx="31" cy="25"/>
            </a:xfrm>
            <a:custGeom>
              <a:avLst/>
              <a:gdLst>
                <a:gd name="T0" fmla="*/ 0 w 31"/>
                <a:gd name="T1" fmla="*/ 14 h 25"/>
                <a:gd name="T2" fmla="*/ 0 w 31"/>
                <a:gd name="T3" fmla="*/ 14 h 25"/>
                <a:gd name="T4" fmla="*/ 0 w 31"/>
                <a:gd name="T5" fmla="*/ 18 h 25"/>
                <a:gd name="T6" fmla="*/ 2 w 31"/>
                <a:gd name="T7" fmla="*/ 23 h 25"/>
                <a:gd name="T8" fmla="*/ 7 w 31"/>
                <a:gd name="T9" fmla="*/ 25 h 25"/>
                <a:gd name="T10" fmla="*/ 11 w 31"/>
                <a:gd name="T11" fmla="*/ 25 h 25"/>
                <a:gd name="T12" fmla="*/ 11 w 31"/>
                <a:gd name="T13" fmla="*/ 25 h 25"/>
                <a:gd name="T14" fmla="*/ 18 w 31"/>
                <a:gd name="T15" fmla="*/ 25 h 25"/>
                <a:gd name="T16" fmla="*/ 25 w 31"/>
                <a:gd name="T17" fmla="*/ 20 h 25"/>
                <a:gd name="T18" fmla="*/ 29 w 31"/>
                <a:gd name="T19" fmla="*/ 18 h 25"/>
                <a:gd name="T20" fmla="*/ 31 w 31"/>
                <a:gd name="T21" fmla="*/ 11 h 25"/>
                <a:gd name="T22" fmla="*/ 31 w 31"/>
                <a:gd name="T23" fmla="*/ 11 h 25"/>
                <a:gd name="T24" fmla="*/ 31 w 31"/>
                <a:gd name="T25" fmla="*/ 7 h 25"/>
                <a:gd name="T26" fmla="*/ 29 w 31"/>
                <a:gd name="T27" fmla="*/ 2 h 25"/>
                <a:gd name="T28" fmla="*/ 25 w 31"/>
                <a:gd name="T29" fmla="*/ 0 h 25"/>
                <a:gd name="T30" fmla="*/ 20 w 31"/>
                <a:gd name="T31" fmla="*/ 0 h 25"/>
                <a:gd name="T32" fmla="*/ 20 w 31"/>
                <a:gd name="T33" fmla="*/ 0 h 25"/>
                <a:gd name="T34" fmla="*/ 13 w 31"/>
                <a:gd name="T35" fmla="*/ 0 h 25"/>
                <a:gd name="T36" fmla="*/ 7 w 31"/>
                <a:gd name="T37" fmla="*/ 5 h 25"/>
                <a:gd name="T38" fmla="*/ 2 w 31"/>
                <a:gd name="T39" fmla="*/ 7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2" y="23"/>
                  </a:lnTo>
                  <a:lnTo>
                    <a:pt x="7" y="25"/>
                  </a:lnTo>
                  <a:lnTo>
                    <a:pt x="11" y="25"/>
                  </a:lnTo>
                  <a:lnTo>
                    <a:pt x="18" y="25"/>
                  </a:lnTo>
                  <a:lnTo>
                    <a:pt x="25" y="20"/>
                  </a:lnTo>
                  <a:lnTo>
                    <a:pt x="29" y="18"/>
                  </a:lnTo>
                  <a:lnTo>
                    <a:pt x="31" y="11"/>
                  </a:lnTo>
                  <a:lnTo>
                    <a:pt x="31" y="7"/>
                  </a:lnTo>
                  <a:lnTo>
                    <a:pt x="29" y="2"/>
                  </a:lnTo>
                  <a:lnTo>
                    <a:pt x="25" y="0"/>
                  </a:lnTo>
                  <a:lnTo>
                    <a:pt x="20" y="0"/>
                  </a:lnTo>
                  <a:lnTo>
                    <a:pt x="13" y="0"/>
                  </a:lnTo>
                  <a:lnTo>
                    <a:pt x="7" y="5"/>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09" name="Freeform 1226">
              <a:extLst>
                <a:ext uri="{FF2B5EF4-FFF2-40B4-BE49-F238E27FC236}">
                  <a16:creationId xmlns:a16="http://schemas.microsoft.com/office/drawing/2014/main" xmlns="" id="{60FDB8EA-EBF6-C044-A162-AD3FBB76D2C7}"/>
                </a:ext>
              </a:extLst>
            </p:cNvPr>
            <p:cNvSpPr>
              <a:spLocks/>
            </p:cNvSpPr>
            <p:nvPr/>
          </p:nvSpPr>
          <p:spPr bwMode="auto">
            <a:xfrm>
              <a:off x="2943" y="3422"/>
              <a:ext cx="31" cy="25"/>
            </a:xfrm>
            <a:custGeom>
              <a:avLst/>
              <a:gdLst>
                <a:gd name="T0" fmla="*/ 0 w 31"/>
                <a:gd name="T1" fmla="*/ 14 h 25"/>
                <a:gd name="T2" fmla="*/ 0 w 31"/>
                <a:gd name="T3" fmla="*/ 14 h 25"/>
                <a:gd name="T4" fmla="*/ 0 w 31"/>
                <a:gd name="T5" fmla="*/ 18 h 25"/>
                <a:gd name="T6" fmla="*/ 2 w 31"/>
                <a:gd name="T7" fmla="*/ 23 h 25"/>
                <a:gd name="T8" fmla="*/ 7 w 31"/>
                <a:gd name="T9" fmla="*/ 25 h 25"/>
                <a:gd name="T10" fmla="*/ 11 w 31"/>
                <a:gd name="T11" fmla="*/ 25 h 25"/>
                <a:gd name="T12" fmla="*/ 11 w 31"/>
                <a:gd name="T13" fmla="*/ 25 h 25"/>
                <a:gd name="T14" fmla="*/ 18 w 31"/>
                <a:gd name="T15" fmla="*/ 25 h 25"/>
                <a:gd name="T16" fmla="*/ 25 w 31"/>
                <a:gd name="T17" fmla="*/ 20 h 25"/>
                <a:gd name="T18" fmla="*/ 29 w 31"/>
                <a:gd name="T19" fmla="*/ 18 h 25"/>
                <a:gd name="T20" fmla="*/ 31 w 31"/>
                <a:gd name="T21" fmla="*/ 11 h 25"/>
                <a:gd name="T22" fmla="*/ 31 w 31"/>
                <a:gd name="T23" fmla="*/ 11 h 25"/>
                <a:gd name="T24" fmla="*/ 31 w 31"/>
                <a:gd name="T25" fmla="*/ 7 h 25"/>
                <a:gd name="T26" fmla="*/ 29 w 31"/>
                <a:gd name="T27" fmla="*/ 2 h 25"/>
                <a:gd name="T28" fmla="*/ 25 w 31"/>
                <a:gd name="T29" fmla="*/ 0 h 25"/>
                <a:gd name="T30" fmla="*/ 20 w 31"/>
                <a:gd name="T31" fmla="*/ 0 h 25"/>
                <a:gd name="T32" fmla="*/ 20 w 31"/>
                <a:gd name="T33" fmla="*/ 0 h 25"/>
                <a:gd name="T34" fmla="*/ 13 w 31"/>
                <a:gd name="T35" fmla="*/ 0 h 25"/>
                <a:gd name="T36" fmla="*/ 7 w 31"/>
                <a:gd name="T37" fmla="*/ 5 h 25"/>
                <a:gd name="T38" fmla="*/ 2 w 31"/>
                <a:gd name="T39" fmla="*/ 7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2" y="23"/>
                  </a:lnTo>
                  <a:lnTo>
                    <a:pt x="7" y="25"/>
                  </a:lnTo>
                  <a:lnTo>
                    <a:pt x="11" y="25"/>
                  </a:lnTo>
                  <a:lnTo>
                    <a:pt x="18" y="25"/>
                  </a:lnTo>
                  <a:lnTo>
                    <a:pt x="25" y="20"/>
                  </a:lnTo>
                  <a:lnTo>
                    <a:pt x="29" y="18"/>
                  </a:lnTo>
                  <a:lnTo>
                    <a:pt x="31" y="11"/>
                  </a:lnTo>
                  <a:lnTo>
                    <a:pt x="31" y="7"/>
                  </a:lnTo>
                  <a:lnTo>
                    <a:pt x="29" y="2"/>
                  </a:lnTo>
                  <a:lnTo>
                    <a:pt x="25" y="0"/>
                  </a:lnTo>
                  <a:lnTo>
                    <a:pt x="20" y="0"/>
                  </a:lnTo>
                  <a:lnTo>
                    <a:pt x="13" y="0"/>
                  </a:lnTo>
                  <a:lnTo>
                    <a:pt x="7" y="5"/>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0" name="Freeform 1227">
              <a:extLst>
                <a:ext uri="{FF2B5EF4-FFF2-40B4-BE49-F238E27FC236}">
                  <a16:creationId xmlns:a16="http://schemas.microsoft.com/office/drawing/2014/main" xmlns="" id="{ADAA0C7C-EB82-0B43-8F82-D4CA4663E756}"/>
                </a:ext>
              </a:extLst>
            </p:cNvPr>
            <p:cNvSpPr>
              <a:spLocks/>
            </p:cNvSpPr>
            <p:nvPr/>
          </p:nvSpPr>
          <p:spPr bwMode="auto">
            <a:xfrm>
              <a:off x="2909" y="3422"/>
              <a:ext cx="34" cy="25"/>
            </a:xfrm>
            <a:custGeom>
              <a:avLst/>
              <a:gdLst>
                <a:gd name="T0" fmla="*/ 0 w 34"/>
                <a:gd name="T1" fmla="*/ 14 h 25"/>
                <a:gd name="T2" fmla="*/ 0 w 34"/>
                <a:gd name="T3" fmla="*/ 14 h 25"/>
                <a:gd name="T4" fmla="*/ 0 w 34"/>
                <a:gd name="T5" fmla="*/ 18 h 25"/>
                <a:gd name="T6" fmla="*/ 2 w 34"/>
                <a:gd name="T7" fmla="*/ 23 h 25"/>
                <a:gd name="T8" fmla="*/ 7 w 34"/>
                <a:gd name="T9" fmla="*/ 25 h 25"/>
                <a:gd name="T10" fmla="*/ 14 w 34"/>
                <a:gd name="T11" fmla="*/ 25 h 25"/>
                <a:gd name="T12" fmla="*/ 14 w 34"/>
                <a:gd name="T13" fmla="*/ 25 h 25"/>
                <a:gd name="T14" fmla="*/ 20 w 34"/>
                <a:gd name="T15" fmla="*/ 25 h 25"/>
                <a:gd name="T16" fmla="*/ 25 w 34"/>
                <a:gd name="T17" fmla="*/ 23 h 25"/>
                <a:gd name="T18" fmla="*/ 29 w 34"/>
                <a:gd name="T19" fmla="*/ 18 h 25"/>
                <a:gd name="T20" fmla="*/ 34 w 34"/>
                <a:gd name="T21" fmla="*/ 14 h 25"/>
                <a:gd name="T22" fmla="*/ 34 w 34"/>
                <a:gd name="T23" fmla="*/ 14 h 25"/>
                <a:gd name="T24" fmla="*/ 34 w 34"/>
                <a:gd name="T25" fmla="*/ 7 h 25"/>
                <a:gd name="T26" fmla="*/ 32 w 34"/>
                <a:gd name="T27" fmla="*/ 5 h 25"/>
                <a:gd name="T28" fmla="*/ 27 w 34"/>
                <a:gd name="T29" fmla="*/ 0 h 25"/>
                <a:gd name="T30" fmla="*/ 20 w 34"/>
                <a:gd name="T31" fmla="*/ 0 h 25"/>
                <a:gd name="T32" fmla="*/ 20 w 34"/>
                <a:gd name="T33" fmla="*/ 0 h 25"/>
                <a:gd name="T34" fmla="*/ 14 w 34"/>
                <a:gd name="T35" fmla="*/ 2 h 25"/>
                <a:gd name="T36" fmla="*/ 9 w 34"/>
                <a:gd name="T37" fmla="*/ 5 h 25"/>
                <a:gd name="T38" fmla="*/ 2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2" y="23"/>
                  </a:lnTo>
                  <a:lnTo>
                    <a:pt x="7" y="25"/>
                  </a:lnTo>
                  <a:lnTo>
                    <a:pt x="14" y="25"/>
                  </a:lnTo>
                  <a:lnTo>
                    <a:pt x="20" y="25"/>
                  </a:lnTo>
                  <a:lnTo>
                    <a:pt x="25" y="23"/>
                  </a:lnTo>
                  <a:lnTo>
                    <a:pt x="29" y="18"/>
                  </a:lnTo>
                  <a:lnTo>
                    <a:pt x="34" y="14"/>
                  </a:lnTo>
                  <a:lnTo>
                    <a:pt x="34" y="7"/>
                  </a:lnTo>
                  <a:lnTo>
                    <a:pt x="32" y="5"/>
                  </a:lnTo>
                  <a:lnTo>
                    <a:pt x="27" y="0"/>
                  </a:lnTo>
                  <a:lnTo>
                    <a:pt x="20" y="0"/>
                  </a:lnTo>
                  <a:lnTo>
                    <a:pt x="14" y="2"/>
                  </a:lnTo>
                  <a:lnTo>
                    <a:pt x="9"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1" name="Freeform 1228">
              <a:extLst>
                <a:ext uri="{FF2B5EF4-FFF2-40B4-BE49-F238E27FC236}">
                  <a16:creationId xmlns:a16="http://schemas.microsoft.com/office/drawing/2014/main" xmlns="" id="{78601B93-AE57-5A47-B948-CB4C63749BB1}"/>
                </a:ext>
              </a:extLst>
            </p:cNvPr>
            <p:cNvSpPr>
              <a:spLocks/>
            </p:cNvSpPr>
            <p:nvPr/>
          </p:nvSpPr>
          <p:spPr bwMode="auto">
            <a:xfrm>
              <a:off x="2909" y="3422"/>
              <a:ext cx="34" cy="25"/>
            </a:xfrm>
            <a:custGeom>
              <a:avLst/>
              <a:gdLst>
                <a:gd name="T0" fmla="*/ 0 w 34"/>
                <a:gd name="T1" fmla="*/ 14 h 25"/>
                <a:gd name="T2" fmla="*/ 0 w 34"/>
                <a:gd name="T3" fmla="*/ 14 h 25"/>
                <a:gd name="T4" fmla="*/ 0 w 34"/>
                <a:gd name="T5" fmla="*/ 18 h 25"/>
                <a:gd name="T6" fmla="*/ 2 w 34"/>
                <a:gd name="T7" fmla="*/ 23 h 25"/>
                <a:gd name="T8" fmla="*/ 7 w 34"/>
                <a:gd name="T9" fmla="*/ 25 h 25"/>
                <a:gd name="T10" fmla="*/ 14 w 34"/>
                <a:gd name="T11" fmla="*/ 25 h 25"/>
                <a:gd name="T12" fmla="*/ 14 w 34"/>
                <a:gd name="T13" fmla="*/ 25 h 25"/>
                <a:gd name="T14" fmla="*/ 20 w 34"/>
                <a:gd name="T15" fmla="*/ 25 h 25"/>
                <a:gd name="T16" fmla="*/ 25 w 34"/>
                <a:gd name="T17" fmla="*/ 23 h 25"/>
                <a:gd name="T18" fmla="*/ 29 w 34"/>
                <a:gd name="T19" fmla="*/ 18 h 25"/>
                <a:gd name="T20" fmla="*/ 34 w 34"/>
                <a:gd name="T21" fmla="*/ 14 h 25"/>
                <a:gd name="T22" fmla="*/ 34 w 34"/>
                <a:gd name="T23" fmla="*/ 14 h 25"/>
                <a:gd name="T24" fmla="*/ 34 w 34"/>
                <a:gd name="T25" fmla="*/ 7 h 25"/>
                <a:gd name="T26" fmla="*/ 32 w 34"/>
                <a:gd name="T27" fmla="*/ 5 h 25"/>
                <a:gd name="T28" fmla="*/ 27 w 34"/>
                <a:gd name="T29" fmla="*/ 0 h 25"/>
                <a:gd name="T30" fmla="*/ 20 w 34"/>
                <a:gd name="T31" fmla="*/ 0 h 25"/>
                <a:gd name="T32" fmla="*/ 20 w 34"/>
                <a:gd name="T33" fmla="*/ 0 h 25"/>
                <a:gd name="T34" fmla="*/ 14 w 34"/>
                <a:gd name="T35" fmla="*/ 2 h 25"/>
                <a:gd name="T36" fmla="*/ 9 w 34"/>
                <a:gd name="T37" fmla="*/ 5 h 25"/>
                <a:gd name="T38" fmla="*/ 2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2" y="23"/>
                  </a:lnTo>
                  <a:lnTo>
                    <a:pt x="7" y="25"/>
                  </a:lnTo>
                  <a:lnTo>
                    <a:pt x="14" y="25"/>
                  </a:lnTo>
                  <a:lnTo>
                    <a:pt x="20" y="25"/>
                  </a:lnTo>
                  <a:lnTo>
                    <a:pt x="25" y="23"/>
                  </a:lnTo>
                  <a:lnTo>
                    <a:pt x="29" y="18"/>
                  </a:lnTo>
                  <a:lnTo>
                    <a:pt x="34" y="14"/>
                  </a:lnTo>
                  <a:lnTo>
                    <a:pt x="34" y="7"/>
                  </a:lnTo>
                  <a:lnTo>
                    <a:pt x="32" y="5"/>
                  </a:lnTo>
                  <a:lnTo>
                    <a:pt x="27" y="0"/>
                  </a:lnTo>
                  <a:lnTo>
                    <a:pt x="20" y="0"/>
                  </a:lnTo>
                  <a:lnTo>
                    <a:pt x="14" y="2"/>
                  </a:lnTo>
                  <a:lnTo>
                    <a:pt x="9"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2" name="Freeform 1229">
              <a:extLst>
                <a:ext uri="{FF2B5EF4-FFF2-40B4-BE49-F238E27FC236}">
                  <a16:creationId xmlns:a16="http://schemas.microsoft.com/office/drawing/2014/main" xmlns="" id="{48E0AA2B-BA71-4543-AC25-CF01F6C0381D}"/>
                </a:ext>
              </a:extLst>
            </p:cNvPr>
            <p:cNvSpPr>
              <a:spLocks/>
            </p:cNvSpPr>
            <p:nvPr/>
          </p:nvSpPr>
          <p:spPr bwMode="auto">
            <a:xfrm>
              <a:off x="2875" y="3422"/>
              <a:ext cx="34" cy="27"/>
            </a:xfrm>
            <a:custGeom>
              <a:avLst/>
              <a:gdLst>
                <a:gd name="T0" fmla="*/ 0 w 34"/>
                <a:gd name="T1" fmla="*/ 14 h 27"/>
                <a:gd name="T2" fmla="*/ 0 w 34"/>
                <a:gd name="T3" fmla="*/ 14 h 27"/>
                <a:gd name="T4" fmla="*/ 0 w 34"/>
                <a:gd name="T5" fmla="*/ 18 h 27"/>
                <a:gd name="T6" fmla="*/ 3 w 34"/>
                <a:gd name="T7" fmla="*/ 23 h 27"/>
                <a:gd name="T8" fmla="*/ 7 w 34"/>
                <a:gd name="T9" fmla="*/ 25 h 27"/>
                <a:gd name="T10" fmla="*/ 14 w 34"/>
                <a:gd name="T11" fmla="*/ 27 h 27"/>
                <a:gd name="T12" fmla="*/ 14 w 34"/>
                <a:gd name="T13" fmla="*/ 27 h 27"/>
                <a:gd name="T14" fmla="*/ 21 w 34"/>
                <a:gd name="T15" fmla="*/ 25 h 27"/>
                <a:gd name="T16" fmla="*/ 25 w 34"/>
                <a:gd name="T17" fmla="*/ 23 h 27"/>
                <a:gd name="T18" fmla="*/ 32 w 34"/>
                <a:gd name="T19" fmla="*/ 18 h 27"/>
                <a:gd name="T20" fmla="*/ 34 w 34"/>
                <a:gd name="T21" fmla="*/ 14 h 27"/>
                <a:gd name="T22" fmla="*/ 34 w 34"/>
                <a:gd name="T23" fmla="*/ 14 h 27"/>
                <a:gd name="T24" fmla="*/ 34 w 34"/>
                <a:gd name="T25" fmla="*/ 9 h 27"/>
                <a:gd name="T26" fmla="*/ 32 w 34"/>
                <a:gd name="T27" fmla="*/ 5 h 27"/>
                <a:gd name="T28" fmla="*/ 27 w 34"/>
                <a:gd name="T29" fmla="*/ 2 h 27"/>
                <a:gd name="T30" fmla="*/ 23 w 34"/>
                <a:gd name="T31" fmla="*/ 0 h 27"/>
                <a:gd name="T32" fmla="*/ 23 w 34"/>
                <a:gd name="T33" fmla="*/ 0 h 27"/>
                <a:gd name="T34" fmla="*/ 16 w 34"/>
                <a:gd name="T35" fmla="*/ 2 h 27"/>
                <a:gd name="T36" fmla="*/ 9 w 34"/>
                <a:gd name="T37" fmla="*/ 5 h 27"/>
                <a:gd name="T38" fmla="*/ 5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3" y="23"/>
                  </a:lnTo>
                  <a:lnTo>
                    <a:pt x="7" y="25"/>
                  </a:lnTo>
                  <a:lnTo>
                    <a:pt x="14" y="27"/>
                  </a:lnTo>
                  <a:lnTo>
                    <a:pt x="21" y="25"/>
                  </a:lnTo>
                  <a:lnTo>
                    <a:pt x="25" y="23"/>
                  </a:lnTo>
                  <a:lnTo>
                    <a:pt x="32" y="18"/>
                  </a:lnTo>
                  <a:lnTo>
                    <a:pt x="34" y="14"/>
                  </a:lnTo>
                  <a:lnTo>
                    <a:pt x="34" y="9"/>
                  </a:lnTo>
                  <a:lnTo>
                    <a:pt x="32" y="5"/>
                  </a:lnTo>
                  <a:lnTo>
                    <a:pt x="27" y="2"/>
                  </a:lnTo>
                  <a:lnTo>
                    <a:pt x="23" y="0"/>
                  </a:lnTo>
                  <a:lnTo>
                    <a:pt x="16" y="2"/>
                  </a:lnTo>
                  <a:lnTo>
                    <a:pt x="9" y="5"/>
                  </a:lnTo>
                  <a:lnTo>
                    <a:pt x="5"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3" name="Freeform 1230">
              <a:extLst>
                <a:ext uri="{FF2B5EF4-FFF2-40B4-BE49-F238E27FC236}">
                  <a16:creationId xmlns:a16="http://schemas.microsoft.com/office/drawing/2014/main" xmlns="" id="{843B6747-DCDD-354D-8932-005F06CD9EDD}"/>
                </a:ext>
              </a:extLst>
            </p:cNvPr>
            <p:cNvSpPr>
              <a:spLocks/>
            </p:cNvSpPr>
            <p:nvPr/>
          </p:nvSpPr>
          <p:spPr bwMode="auto">
            <a:xfrm>
              <a:off x="2875" y="3422"/>
              <a:ext cx="34" cy="27"/>
            </a:xfrm>
            <a:custGeom>
              <a:avLst/>
              <a:gdLst>
                <a:gd name="T0" fmla="*/ 0 w 34"/>
                <a:gd name="T1" fmla="*/ 14 h 27"/>
                <a:gd name="T2" fmla="*/ 0 w 34"/>
                <a:gd name="T3" fmla="*/ 14 h 27"/>
                <a:gd name="T4" fmla="*/ 0 w 34"/>
                <a:gd name="T5" fmla="*/ 18 h 27"/>
                <a:gd name="T6" fmla="*/ 3 w 34"/>
                <a:gd name="T7" fmla="*/ 23 h 27"/>
                <a:gd name="T8" fmla="*/ 7 w 34"/>
                <a:gd name="T9" fmla="*/ 25 h 27"/>
                <a:gd name="T10" fmla="*/ 14 w 34"/>
                <a:gd name="T11" fmla="*/ 27 h 27"/>
                <a:gd name="T12" fmla="*/ 14 w 34"/>
                <a:gd name="T13" fmla="*/ 27 h 27"/>
                <a:gd name="T14" fmla="*/ 21 w 34"/>
                <a:gd name="T15" fmla="*/ 25 h 27"/>
                <a:gd name="T16" fmla="*/ 25 w 34"/>
                <a:gd name="T17" fmla="*/ 23 h 27"/>
                <a:gd name="T18" fmla="*/ 32 w 34"/>
                <a:gd name="T19" fmla="*/ 18 h 27"/>
                <a:gd name="T20" fmla="*/ 34 w 34"/>
                <a:gd name="T21" fmla="*/ 14 h 27"/>
                <a:gd name="T22" fmla="*/ 34 w 34"/>
                <a:gd name="T23" fmla="*/ 14 h 27"/>
                <a:gd name="T24" fmla="*/ 34 w 34"/>
                <a:gd name="T25" fmla="*/ 9 h 27"/>
                <a:gd name="T26" fmla="*/ 32 w 34"/>
                <a:gd name="T27" fmla="*/ 5 h 27"/>
                <a:gd name="T28" fmla="*/ 27 w 34"/>
                <a:gd name="T29" fmla="*/ 2 h 27"/>
                <a:gd name="T30" fmla="*/ 23 w 34"/>
                <a:gd name="T31" fmla="*/ 0 h 27"/>
                <a:gd name="T32" fmla="*/ 23 w 34"/>
                <a:gd name="T33" fmla="*/ 0 h 27"/>
                <a:gd name="T34" fmla="*/ 16 w 34"/>
                <a:gd name="T35" fmla="*/ 2 h 27"/>
                <a:gd name="T36" fmla="*/ 9 w 34"/>
                <a:gd name="T37" fmla="*/ 5 h 27"/>
                <a:gd name="T38" fmla="*/ 5 w 34"/>
                <a:gd name="T39" fmla="*/ 9 h 27"/>
                <a:gd name="T40" fmla="*/ 0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0" y="14"/>
                  </a:moveTo>
                  <a:lnTo>
                    <a:pt x="0" y="14"/>
                  </a:lnTo>
                  <a:lnTo>
                    <a:pt x="0" y="18"/>
                  </a:lnTo>
                  <a:lnTo>
                    <a:pt x="3" y="23"/>
                  </a:lnTo>
                  <a:lnTo>
                    <a:pt x="7" y="25"/>
                  </a:lnTo>
                  <a:lnTo>
                    <a:pt x="14" y="27"/>
                  </a:lnTo>
                  <a:lnTo>
                    <a:pt x="21" y="25"/>
                  </a:lnTo>
                  <a:lnTo>
                    <a:pt x="25" y="23"/>
                  </a:lnTo>
                  <a:lnTo>
                    <a:pt x="32" y="18"/>
                  </a:lnTo>
                  <a:lnTo>
                    <a:pt x="34" y="14"/>
                  </a:lnTo>
                  <a:lnTo>
                    <a:pt x="34" y="9"/>
                  </a:lnTo>
                  <a:lnTo>
                    <a:pt x="32" y="5"/>
                  </a:lnTo>
                  <a:lnTo>
                    <a:pt x="27" y="2"/>
                  </a:lnTo>
                  <a:lnTo>
                    <a:pt x="23" y="0"/>
                  </a:lnTo>
                  <a:lnTo>
                    <a:pt x="16" y="2"/>
                  </a:lnTo>
                  <a:lnTo>
                    <a:pt x="9" y="5"/>
                  </a:lnTo>
                  <a:lnTo>
                    <a:pt x="5"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4" name="Freeform 1231">
              <a:extLst>
                <a:ext uri="{FF2B5EF4-FFF2-40B4-BE49-F238E27FC236}">
                  <a16:creationId xmlns:a16="http://schemas.microsoft.com/office/drawing/2014/main" xmlns="" id="{8AE78DAD-3161-164B-9BB5-9CE79F5FB099}"/>
                </a:ext>
              </a:extLst>
            </p:cNvPr>
            <p:cNvSpPr>
              <a:spLocks/>
            </p:cNvSpPr>
            <p:nvPr/>
          </p:nvSpPr>
          <p:spPr bwMode="auto">
            <a:xfrm>
              <a:off x="2842" y="3424"/>
              <a:ext cx="36" cy="25"/>
            </a:xfrm>
            <a:custGeom>
              <a:avLst/>
              <a:gdLst>
                <a:gd name="T0" fmla="*/ 2 w 36"/>
                <a:gd name="T1" fmla="*/ 12 h 25"/>
                <a:gd name="T2" fmla="*/ 2 w 36"/>
                <a:gd name="T3" fmla="*/ 12 h 25"/>
                <a:gd name="T4" fmla="*/ 0 w 36"/>
                <a:gd name="T5" fmla="*/ 18 h 25"/>
                <a:gd name="T6" fmla="*/ 2 w 36"/>
                <a:gd name="T7" fmla="*/ 21 h 25"/>
                <a:gd name="T8" fmla="*/ 6 w 36"/>
                <a:gd name="T9" fmla="*/ 25 h 25"/>
                <a:gd name="T10" fmla="*/ 13 w 36"/>
                <a:gd name="T11" fmla="*/ 25 h 25"/>
                <a:gd name="T12" fmla="*/ 13 w 36"/>
                <a:gd name="T13" fmla="*/ 25 h 25"/>
                <a:gd name="T14" fmla="*/ 20 w 36"/>
                <a:gd name="T15" fmla="*/ 23 h 25"/>
                <a:gd name="T16" fmla="*/ 27 w 36"/>
                <a:gd name="T17" fmla="*/ 21 h 25"/>
                <a:gd name="T18" fmla="*/ 31 w 36"/>
                <a:gd name="T19" fmla="*/ 16 h 25"/>
                <a:gd name="T20" fmla="*/ 33 w 36"/>
                <a:gd name="T21" fmla="*/ 12 h 25"/>
                <a:gd name="T22" fmla="*/ 33 w 36"/>
                <a:gd name="T23" fmla="*/ 12 h 25"/>
                <a:gd name="T24" fmla="*/ 36 w 36"/>
                <a:gd name="T25" fmla="*/ 7 h 25"/>
                <a:gd name="T26" fmla="*/ 33 w 36"/>
                <a:gd name="T27" fmla="*/ 3 h 25"/>
                <a:gd name="T28" fmla="*/ 29 w 36"/>
                <a:gd name="T29" fmla="*/ 0 h 25"/>
                <a:gd name="T30" fmla="*/ 22 w 36"/>
                <a:gd name="T31" fmla="*/ 0 h 25"/>
                <a:gd name="T32" fmla="*/ 22 w 36"/>
                <a:gd name="T33" fmla="*/ 0 h 25"/>
                <a:gd name="T34" fmla="*/ 15 w 36"/>
                <a:gd name="T35" fmla="*/ 0 h 25"/>
                <a:gd name="T36" fmla="*/ 11 w 36"/>
                <a:gd name="T37" fmla="*/ 3 h 25"/>
                <a:gd name="T38" fmla="*/ 4 w 36"/>
                <a:gd name="T39" fmla="*/ 7 h 25"/>
                <a:gd name="T40" fmla="*/ 2 w 36"/>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2" y="12"/>
                  </a:moveTo>
                  <a:lnTo>
                    <a:pt x="2" y="12"/>
                  </a:lnTo>
                  <a:lnTo>
                    <a:pt x="0" y="18"/>
                  </a:lnTo>
                  <a:lnTo>
                    <a:pt x="2" y="21"/>
                  </a:lnTo>
                  <a:lnTo>
                    <a:pt x="6" y="25"/>
                  </a:lnTo>
                  <a:lnTo>
                    <a:pt x="13" y="25"/>
                  </a:lnTo>
                  <a:lnTo>
                    <a:pt x="20" y="23"/>
                  </a:lnTo>
                  <a:lnTo>
                    <a:pt x="27" y="21"/>
                  </a:lnTo>
                  <a:lnTo>
                    <a:pt x="31" y="16"/>
                  </a:lnTo>
                  <a:lnTo>
                    <a:pt x="33" y="12"/>
                  </a:lnTo>
                  <a:lnTo>
                    <a:pt x="36" y="7"/>
                  </a:lnTo>
                  <a:lnTo>
                    <a:pt x="33" y="3"/>
                  </a:lnTo>
                  <a:lnTo>
                    <a:pt x="29" y="0"/>
                  </a:lnTo>
                  <a:lnTo>
                    <a:pt x="22" y="0"/>
                  </a:lnTo>
                  <a:lnTo>
                    <a:pt x="15" y="0"/>
                  </a:lnTo>
                  <a:lnTo>
                    <a:pt x="11" y="3"/>
                  </a:lnTo>
                  <a:lnTo>
                    <a:pt x="4"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5" name="Freeform 1232">
              <a:extLst>
                <a:ext uri="{FF2B5EF4-FFF2-40B4-BE49-F238E27FC236}">
                  <a16:creationId xmlns:a16="http://schemas.microsoft.com/office/drawing/2014/main" xmlns="" id="{62BD42A2-FE6F-664E-ADB3-BEB70B0479CB}"/>
                </a:ext>
              </a:extLst>
            </p:cNvPr>
            <p:cNvSpPr>
              <a:spLocks/>
            </p:cNvSpPr>
            <p:nvPr/>
          </p:nvSpPr>
          <p:spPr bwMode="auto">
            <a:xfrm>
              <a:off x="2842" y="3424"/>
              <a:ext cx="36" cy="25"/>
            </a:xfrm>
            <a:custGeom>
              <a:avLst/>
              <a:gdLst>
                <a:gd name="T0" fmla="*/ 2 w 36"/>
                <a:gd name="T1" fmla="*/ 12 h 25"/>
                <a:gd name="T2" fmla="*/ 2 w 36"/>
                <a:gd name="T3" fmla="*/ 12 h 25"/>
                <a:gd name="T4" fmla="*/ 0 w 36"/>
                <a:gd name="T5" fmla="*/ 18 h 25"/>
                <a:gd name="T6" fmla="*/ 2 w 36"/>
                <a:gd name="T7" fmla="*/ 21 h 25"/>
                <a:gd name="T8" fmla="*/ 6 w 36"/>
                <a:gd name="T9" fmla="*/ 25 h 25"/>
                <a:gd name="T10" fmla="*/ 13 w 36"/>
                <a:gd name="T11" fmla="*/ 25 h 25"/>
                <a:gd name="T12" fmla="*/ 13 w 36"/>
                <a:gd name="T13" fmla="*/ 25 h 25"/>
                <a:gd name="T14" fmla="*/ 20 w 36"/>
                <a:gd name="T15" fmla="*/ 23 h 25"/>
                <a:gd name="T16" fmla="*/ 27 w 36"/>
                <a:gd name="T17" fmla="*/ 21 h 25"/>
                <a:gd name="T18" fmla="*/ 31 w 36"/>
                <a:gd name="T19" fmla="*/ 16 h 25"/>
                <a:gd name="T20" fmla="*/ 33 w 36"/>
                <a:gd name="T21" fmla="*/ 12 h 25"/>
                <a:gd name="T22" fmla="*/ 33 w 36"/>
                <a:gd name="T23" fmla="*/ 12 h 25"/>
                <a:gd name="T24" fmla="*/ 36 w 36"/>
                <a:gd name="T25" fmla="*/ 7 h 25"/>
                <a:gd name="T26" fmla="*/ 33 w 36"/>
                <a:gd name="T27" fmla="*/ 3 h 25"/>
                <a:gd name="T28" fmla="*/ 29 w 36"/>
                <a:gd name="T29" fmla="*/ 0 h 25"/>
                <a:gd name="T30" fmla="*/ 22 w 36"/>
                <a:gd name="T31" fmla="*/ 0 h 25"/>
                <a:gd name="T32" fmla="*/ 22 w 36"/>
                <a:gd name="T33" fmla="*/ 0 h 25"/>
                <a:gd name="T34" fmla="*/ 15 w 36"/>
                <a:gd name="T35" fmla="*/ 0 h 25"/>
                <a:gd name="T36" fmla="*/ 11 w 36"/>
                <a:gd name="T37" fmla="*/ 3 h 25"/>
                <a:gd name="T38" fmla="*/ 4 w 36"/>
                <a:gd name="T39" fmla="*/ 7 h 25"/>
                <a:gd name="T40" fmla="*/ 2 w 36"/>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2" y="12"/>
                  </a:moveTo>
                  <a:lnTo>
                    <a:pt x="2" y="12"/>
                  </a:lnTo>
                  <a:lnTo>
                    <a:pt x="0" y="18"/>
                  </a:lnTo>
                  <a:lnTo>
                    <a:pt x="2" y="21"/>
                  </a:lnTo>
                  <a:lnTo>
                    <a:pt x="6" y="25"/>
                  </a:lnTo>
                  <a:lnTo>
                    <a:pt x="13" y="25"/>
                  </a:lnTo>
                  <a:lnTo>
                    <a:pt x="20" y="23"/>
                  </a:lnTo>
                  <a:lnTo>
                    <a:pt x="27" y="21"/>
                  </a:lnTo>
                  <a:lnTo>
                    <a:pt x="31" y="16"/>
                  </a:lnTo>
                  <a:lnTo>
                    <a:pt x="33" y="12"/>
                  </a:lnTo>
                  <a:lnTo>
                    <a:pt x="36" y="7"/>
                  </a:lnTo>
                  <a:lnTo>
                    <a:pt x="33" y="3"/>
                  </a:lnTo>
                  <a:lnTo>
                    <a:pt x="29" y="0"/>
                  </a:lnTo>
                  <a:lnTo>
                    <a:pt x="22" y="0"/>
                  </a:lnTo>
                  <a:lnTo>
                    <a:pt x="15" y="0"/>
                  </a:lnTo>
                  <a:lnTo>
                    <a:pt x="11" y="3"/>
                  </a:lnTo>
                  <a:lnTo>
                    <a:pt x="4"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6" name="Freeform 1233">
              <a:extLst>
                <a:ext uri="{FF2B5EF4-FFF2-40B4-BE49-F238E27FC236}">
                  <a16:creationId xmlns:a16="http://schemas.microsoft.com/office/drawing/2014/main" xmlns="" id="{B73E9BB9-31AE-ED4E-AC7D-FE8902731595}"/>
                </a:ext>
              </a:extLst>
            </p:cNvPr>
            <p:cNvSpPr>
              <a:spLocks/>
            </p:cNvSpPr>
            <p:nvPr/>
          </p:nvSpPr>
          <p:spPr bwMode="auto">
            <a:xfrm>
              <a:off x="2810" y="3424"/>
              <a:ext cx="34" cy="25"/>
            </a:xfrm>
            <a:custGeom>
              <a:avLst/>
              <a:gdLst>
                <a:gd name="T0" fmla="*/ 0 w 34"/>
                <a:gd name="T1" fmla="*/ 14 h 25"/>
                <a:gd name="T2" fmla="*/ 0 w 34"/>
                <a:gd name="T3" fmla="*/ 14 h 25"/>
                <a:gd name="T4" fmla="*/ 0 w 34"/>
                <a:gd name="T5" fmla="*/ 18 h 25"/>
                <a:gd name="T6" fmla="*/ 0 w 34"/>
                <a:gd name="T7" fmla="*/ 23 h 25"/>
                <a:gd name="T8" fmla="*/ 5 w 34"/>
                <a:gd name="T9" fmla="*/ 25 h 25"/>
                <a:gd name="T10" fmla="*/ 11 w 34"/>
                <a:gd name="T11" fmla="*/ 25 h 25"/>
                <a:gd name="T12" fmla="*/ 11 w 34"/>
                <a:gd name="T13" fmla="*/ 25 h 25"/>
                <a:gd name="T14" fmla="*/ 18 w 34"/>
                <a:gd name="T15" fmla="*/ 25 h 25"/>
                <a:gd name="T16" fmla="*/ 25 w 34"/>
                <a:gd name="T17" fmla="*/ 21 h 25"/>
                <a:gd name="T18" fmla="*/ 29 w 34"/>
                <a:gd name="T19" fmla="*/ 18 h 25"/>
                <a:gd name="T20" fmla="*/ 34 w 34"/>
                <a:gd name="T21" fmla="*/ 12 h 25"/>
                <a:gd name="T22" fmla="*/ 34 w 34"/>
                <a:gd name="T23" fmla="*/ 12 h 25"/>
                <a:gd name="T24" fmla="*/ 34 w 34"/>
                <a:gd name="T25" fmla="*/ 7 h 25"/>
                <a:gd name="T26" fmla="*/ 32 w 34"/>
                <a:gd name="T27" fmla="*/ 3 h 25"/>
                <a:gd name="T28" fmla="*/ 29 w 34"/>
                <a:gd name="T29" fmla="*/ 0 h 25"/>
                <a:gd name="T30" fmla="*/ 23 w 34"/>
                <a:gd name="T31" fmla="*/ 0 h 25"/>
                <a:gd name="T32" fmla="*/ 23 w 34"/>
                <a:gd name="T33" fmla="*/ 0 h 25"/>
                <a:gd name="T34" fmla="*/ 16 w 34"/>
                <a:gd name="T35" fmla="*/ 0 h 25"/>
                <a:gd name="T36" fmla="*/ 9 w 34"/>
                <a:gd name="T37" fmla="*/ 5 h 25"/>
                <a:gd name="T38" fmla="*/ 5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0" y="23"/>
                  </a:lnTo>
                  <a:lnTo>
                    <a:pt x="5" y="25"/>
                  </a:lnTo>
                  <a:lnTo>
                    <a:pt x="11" y="25"/>
                  </a:lnTo>
                  <a:lnTo>
                    <a:pt x="18" y="25"/>
                  </a:lnTo>
                  <a:lnTo>
                    <a:pt x="25" y="21"/>
                  </a:lnTo>
                  <a:lnTo>
                    <a:pt x="29" y="18"/>
                  </a:lnTo>
                  <a:lnTo>
                    <a:pt x="34" y="12"/>
                  </a:lnTo>
                  <a:lnTo>
                    <a:pt x="34" y="7"/>
                  </a:lnTo>
                  <a:lnTo>
                    <a:pt x="32" y="3"/>
                  </a:lnTo>
                  <a:lnTo>
                    <a:pt x="29" y="0"/>
                  </a:lnTo>
                  <a:lnTo>
                    <a:pt x="23" y="0"/>
                  </a:lnTo>
                  <a:lnTo>
                    <a:pt x="16" y="0"/>
                  </a:lnTo>
                  <a:lnTo>
                    <a:pt x="9" y="5"/>
                  </a:lnTo>
                  <a:lnTo>
                    <a:pt x="5"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7" name="Freeform 1234">
              <a:extLst>
                <a:ext uri="{FF2B5EF4-FFF2-40B4-BE49-F238E27FC236}">
                  <a16:creationId xmlns:a16="http://schemas.microsoft.com/office/drawing/2014/main" xmlns="" id="{B7D69AB6-6F56-844A-918B-D6751F2479AA}"/>
                </a:ext>
              </a:extLst>
            </p:cNvPr>
            <p:cNvSpPr>
              <a:spLocks/>
            </p:cNvSpPr>
            <p:nvPr/>
          </p:nvSpPr>
          <p:spPr bwMode="auto">
            <a:xfrm>
              <a:off x="2810" y="3424"/>
              <a:ext cx="34" cy="25"/>
            </a:xfrm>
            <a:custGeom>
              <a:avLst/>
              <a:gdLst>
                <a:gd name="T0" fmla="*/ 0 w 34"/>
                <a:gd name="T1" fmla="*/ 14 h 25"/>
                <a:gd name="T2" fmla="*/ 0 w 34"/>
                <a:gd name="T3" fmla="*/ 14 h 25"/>
                <a:gd name="T4" fmla="*/ 0 w 34"/>
                <a:gd name="T5" fmla="*/ 18 h 25"/>
                <a:gd name="T6" fmla="*/ 0 w 34"/>
                <a:gd name="T7" fmla="*/ 23 h 25"/>
                <a:gd name="T8" fmla="*/ 5 w 34"/>
                <a:gd name="T9" fmla="*/ 25 h 25"/>
                <a:gd name="T10" fmla="*/ 11 w 34"/>
                <a:gd name="T11" fmla="*/ 25 h 25"/>
                <a:gd name="T12" fmla="*/ 11 w 34"/>
                <a:gd name="T13" fmla="*/ 25 h 25"/>
                <a:gd name="T14" fmla="*/ 18 w 34"/>
                <a:gd name="T15" fmla="*/ 25 h 25"/>
                <a:gd name="T16" fmla="*/ 25 w 34"/>
                <a:gd name="T17" fmla="*/ 21 h 25"/>
                <a:gd name="T18" fmla="*/ 29 w 34"/>
                <a:gd name="T19" fmla="*/ 18 h 25"/>
                <a:gd name="T20" fmla="*/ 34 w 34"/>
                <a:gd name="T21" fmla="*/ 12 h 25"/>
                <a:gd name="T22" fmla="*/ 34 w 34"/>
                <a:gd name="T23" fmla="*/ 12 h 25"/>
                <a:gd name="T24" fmla="*/ 34 w 34"/>
                <a:gd name="T25" fmla="*/ 7 h 25"/>
                <a:gd name="T26" fmla="*/ 32 w 34"/>
                <a:gd name="T27" fmla="*/ 3 h 25"/>
                <a:gd name="T28" fmla="*/ 29 w 34"/>
                <a:gd name="T29" fmla="*/ 0 h 25"/>
                <a:gd name="T30" fmla="*/ 23 w 34"/>
                <a:gd name="T31" fmla="*/ 0 h 25"/>
                <a:gd name="T32" fmla="*/ 23 w 34"/>
                <a:gd name="T33" fmla="*/ 0 h 25"/>
                <a:gd name="T34" fmla="*/ 16 w 34"/>
                <a:gd name="T35" fmla="*/ 0 h 25"/>
                <a:gd name="T36" fmla="*/ 9 w 34"/>
                <a:gd name="T37" fmla="*/ 5 h 25"/>
                <a:gd name="T38" fmla="*/ 5 w 34"/>
                <a:gd name="T39" fmla="*/ 7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0" y="23"/>
                  </a:lnTo>
                  <a:lnTo>
                    <a:pt x="5" y="25"/>
                  </a:lnTo>
                  <a:lnTo>
                    <a:pt x="11" y="25"/>
                  </a:lnTo>
                  <a:lnTo>
                    <a:pt x="18" y="25"/>
                  </a:lnTo>
                  <a:lnTo>
                    <a:pt x="25" y="21"/>
                  </a:lnTo>
                  <a:lnTo>
                    <a:pt x="29" y="18"/>
                  </a:lnTo>
                  <a:lnTo>
                    <a:pt x="34" y="12"/>
                  </a:lnTo>
                  <a:lnTo>
                    <a:pt x="34" y="7"/>
                  </a:lnTo>
                  <a:lnTo>
                    <a:pt x="32" y="3"/>
                  </a:lnTo>
                  <a:lnTo>
                    <a:pt x="29" y="0"/>
                  </a:lnTo>
                  <a:lnTo>
                    <a:pt x="23" y="0"/>
                  </a:lnTo>
                  <a:lnTo>
                    <a:pt x="16" y="0"/>
                  </a:lnTo>
                  <a:lnTo>
                    <a:pt x="9" y="5"/>
                  </a:lnTo>
                  <a:lnTo>
                    <a:pt x="5"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8" name="Freeform 1235">
              <a:extLst>
                <a:ext uri="{FF2B5EF4-FFF2-40B4-BE49-F238E27FC236}">
                  <a16:creationId xmlns:a16="http://schemas.microsoft.com/office/drawing/2014/main" xmlns="" id="{B54DCE96-430F-B045-813D-5F1901186483}"/>
                </a:ext>
              </a:extLst>
            </p:cNvPr>
            <p:cNvSpPr>
              <a:spLocks/>
            </p:cNvSpPr>
            <p:nvPr/>
          </p:nvSpPr>
          <p:spPr bwMode="auto">
            <a:xfrm>
              <a:off x="2776" y="3424"/>
              <a:ext cx="34" cy="25"/>
            </a:xfrm>
            <a:custGeom>
              <a:avLst/>
              <a:gdLst>
                <a:gd name="T0" fmla="*/ 0 w 34"/>
                <a:gd name="T1" fmla="*/ 14 h 25"/>
                <a:gd name="T2" fmla="*/ 0 w 34"/>
                <a:gd name="T3" fmla="*/ 14 h 25"/>
                <a:gd name="T4" fmla="*/ 0 w 34"/>
                <a:gd name="T5" fmla="*/ 18 h 25"/>
                <a:gd name="T6" fmla="*/ 0 w 34"/>
                <a:gd name="T7" fmla="*/ 23 h 25"/>
                <a:gd name="T8" fmla="*/ 5 w 34"/>
                <a:gd name="T9" fmla="*/ 25 h 25"/>
                <a:gd name="T10" fmla="*/ 11 w 34"/>
                <a:gd name="T11" fmla="*/ 25 h 25"/>
                <a:gd name="T12" fmla="*/ 11 w 34"/>
                <a:gd name="T13" fmla="*/ 25 h 25"/>
                <a:gd name="T14" fmla="*/ 18 w 34"/>
                <a:gd name="T15" fmla="*/ 25 h 25"/>
                <a:gd name="T16" fmla="*/ 25 w 34"/>
                <a:gd name="T17" fmla="*/ 23 h 25"/>
                <a:gd name="T18" fmla="*/ 30 w 34"/>
                <a:gd name="T19" fmla="*/ 18 h 25"/>
                <a:gd name="T20" fmla="*/ 34 w 34"/>
                <a:gd name="T21" fmla="*/ 14 h 25"/>
                <a:gd name="T22" fmla="*/ 34 w 34"/>
                <a:gd name="T23" fmla="*/ 14 h 25"/>
                <a:gd name="T24" fmla="*/ 34 w 34"/>
                <a:gd name="T25" fmla="*/ 7 h 25"/>
                <a:gd name="T26" fmla="*/ 34 w 34"/>
                <a:gd name="T27" fmla="*/ 5 h 25"/>
                <a:gd name="T28" fmla="*/ 30 w 34"/>
                <a:gd name="T29" fmla="*/ 0 h 25"/>
                <a:gd name="T30" fmla="*/ 23 w 34"/>
                <a:gd name="T31" fmla="*/ 0 h 25"/>
                <a:gd name="T32" fmla="*/ 23 w 34"/>
                <a:gd name="T33" fmla="*/ 0 h 25"/>
                <a:gd name="T34" fmla="*/ 16 w 34"/>
                <a:gd name="T35" fmla="*/ 3 h 25"/>
                <a:gd name="T36" fmla="*/ 9 w 34"/>
                <a:gd name="T37" fmla="*/ 5 h 25"/>
                <a:gd name="T38" fmla="*/ 5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0" y="23"/>
                  </a:lnTo>
                  <a:lnTo>
                    <a:pt x="5" y="25"/>
                  </a:lnTo>
                  <a:lnTo>
                    <a:pt x="11" y="25"/>
                  </a:lnTo>
                  <a:lnTo>
                    <a:pt x="18" y="25"/>
                  </a:lnTo>
                  <a:lnTo>
                    <a:pt x="25" y="23"/>
                  </a:lnTo>
                  <a:lnTo>
                    <a:pt x="30" y="18"/>
                  </a:lnTo>
                  <a:lnTo>
                    <a:pt x="34" y="14"/>
                  </a:lnTo>
                  <a:lnTo>
                    <a:pt x="34" y="7"/>
                  </a:lnTo>
                  <a:lnTo>
                    <a:pt x="34" y="5"/>
                  </a:lnTo>
                  <a:lnTo>
                    <a:pt x="30" y="0"/>
                  </a:lnTo>
                  <a:lnTo>
                    <a:pt x="23" y="0"/>
                  </a:lnTo>
                  <a:lnTo>
                    <a:pt x="16" y="3"/>
                  </a:lnTo>
                  <a:lnTo>
                    <a:pt x="9" y="5"/>
                  </a:lnTo>
                  <a:lnTo>
                    <a:pt x="5"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19" name="Freeform 1236">
              <a:extLst>
                <a:ext uri="{FF2B5EF4-FFF2-40B4-BE49-F238E27FC236}">
                  <a16:creationId xmlns:a16="http://schemas.microsoft.com/office/drawing/2014/main" xmlns="" id="{3EDCCD2B-FFA2-1949-8F10-D68BFE2DA45C}"/>
                </a:ext>
              </a:extLst>
            </p:cNvPr>
            <p:cNvSpPr>
              <a:spLocks/>
            </p:cNvSpPr>
            <p:nvPr/>
          </p:nvSpPr>
          <p:spPr bwMode="auto">
            <a:xfrm>
              <a:off x="2776" y="3424"/>
              <a:ext cx="34" cy="25"/>
            </a:xfrm>
            <a:custGeom>
              <a:avLst/>
              <a:gdLst>
                <a:gd name="T0" fmla="*/ 0 w 34"/>
                <a:gd name="T1" fmla="*/ 14 h 25"/>
                <a:gd name="T2" fmla="*/ 0 w 34"/>
                <a:gd name="T3" fmla="*/ 14 h 25"/>
                <a:gd name="T4" fmla="*/ 0 w 34"/>
                <a:gd name="T5" fmla="*/ 18 h 25"/>
                <a:gd name="T6" fmla="*/ 0 w 34"/>
                <a:gd name="T7" fmla="*/ 23 h 25"/>
                <a:gd name="T8" fmla="*/ 5 w 34"/>
                <a:gd name="T9" fmla="*/ 25 h 25"/>
                <a:gd name="T10" fmla="*/ 11 w 34"/>
                <a:gd name="T11" fmla="*/ 25 h 25"/>
                <a:gd name="T12" fmla="*/ 11 w 34"/>
                <a:gd name="T13" fmla="*/ 25 h 25"/>
                <a:gd name="T14" fmla="*/ 18 w 34"/>
                <a:gd name="T15" fmla="*/ 25 h 25"/>
                <a:gd name="T16" fmla="*/ 25 w 34"/>
                <a:gd name="T17" fmla="*/ 23 h 25"/>
                <a:gd name="T18" fmla="*/ 30 w 34"/>
                <a:gd name="T19" fmla="*/ 18 h 25"/>
                <a:gd name="T20" fmla="*/ 34 w 34"/>
                <a:gd name="T21" fmla="*/ 14 h 25"/>
                <a:gd name="T22" fmla="*/ 34 w 34"/>
                <a:gd name="T23" fmla="*/ 14 h 25"/>
                <a:gd name="T24" fmla="*/ 34 w 34"/>
                <a:gd name="T25" fmla="*/ 7 h 25"/>
                <a:gd name="T26" fmla="*/ 34 w 34"/>
                <a:gd name="T27" fmla="*/ 5 h 25"/>
                <a:gd name="T28" fmla="*/ 30 w 34"/>
                <a:gd name="T29" fmla="*/ 0 h 25"/>
                <a:gd name="T30" fmla="*/ 23 w 34"/>
                <a:gd name="T31" fmla="*/ 0 h 25"/>
                <a:gd name="T32" fmla="*/ 23 w 34"/>
                <a:gd name="T33" fmla="*/ 0 h 25"/>
                <a:gd name="T34" fmla="*/ 16 w 34"/>
                <a:gd name="T35" fmla="*/ 3 h 25"/>
                <a:gd name="T36" fmla="*/ 9 w 34"/>
                <a:gd name="T37" fmla="*/ 5 h 25"/>
                <a:gd name="T38" fmla="*/ 5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0" y="18"/>
                  </a:lnTo>
                  <a:lnTo>
                    <a:pt x="0" y="23"/>
                  </a:lnTo>
                  <a:lnTo>
                    <a:pt x="5" y="25"/>
                  </a:lnTo>
                  <a:lnTo>
                    <a:pt x="11" y="25"/>
                  </a:lnTo>
                  <a:lnTo>
                    <a:pt x="18" y="25"/>
                  </a:lnTo>
                  <a:lnTo>
                    <a:pt x="25" y="23"/>
                  </a:lnTo>
                  <a:lnTo>
                    <a:pt x="30" y="18"/>
                  </a:lnTo>
                  <a:lnTo>
                    <a:pt x="34" y="14"/>
                  </a:lnTo>
                  <a:lnTo>
                    <a:pt x="34" y="7"/>
                  </a:lnTo>
                  <a:lnTo>
                    <a:pt x="34" y="5"/>
                  </a:lnTo>
                  <a:lnTo>
                    <a:pt x="30" y="0"/>
                  </a:lnTo>
                  <a:lnTo>
                    <a:pt x="23" y="0"/>
                  </a:lnTo>
                  <a:lnTo>
                    <a:pt x="16" y="3"/>
                  </a:lnTo>
                  <a:lnTo>
                    <a:pt x="9" y="5"/>
                  </a:lnTo>
                  <a:lnTo>
                    <a:pt x="5"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0" name="Freeform 1237">
              <a:extLst>
                <a:ext uri="{FF2B5EF4-FFF2-40B4-BE49-F238E27FC236}">
                  <a16:creationId xmlns:a16="http://schemas.microsoft.com/office/drawing/2014/main" xmlns="" id="{2B97B48E-EDE8-034B-B911-1AC3E52F9C91}"/>
                </a:ext>
              </a:extLst>
            </p:cNvPr>
            <p:cNvSpPr>
              <a:spLocks/>
            </p:cNvSpPr>
            <p:nvPr/>
          </p:nvSpPr>
          <p:spPr bwMode="auto">
            <a:xfrm>
              <a:off x="2742" y="3424"/>
              <a:ext cx="36" cy="27"/>
            </a:xfrm>
            <a:custGeom>
              <a:avLst/>
              <a:gdLst>
                <a:gd name="T0" fmla="*/ 0 w 36"/>
                <a:gd name="T1" fmla="*/ 14 h 27"/>
                <a:gd name="T2" fmla="*/ 0 w 36"/>
                <a:gd name="T3" fmla="*/ 14 h 27"/>
                <a:gd name="T4" fmla="*/ 0 w 36"/>
                <a:gd name="T5" fmla="*/ 18 h 27"/>
                <a:gd name="T6" fmla="*/ 0 w 36"/>
                <a:gd name="T7" fmla="*/ 23 h 27"/>
                <a:gd name="T8" fmla="*/ 5 w 36"/>
                <a:gd name="T9" fmla="*/ 25 h 27"/>
                <a:gd name="T10" fmla="*/ 12 w 36"/>
                <a:gd name="T11" fmla="*/ 27 h 27"/>
                <a:gd name="T12" fmla="*/ 12 w 36"/>
                <a:gd name="T13" fmla="*/ 27 h 27"/>
                <a:gd name="T14" fmla="*/ 18 w 36"/>
                <a:gd name="T15" fmla="*/ 25 h 27"/>
                <a:gd name="T16" fmla="*/ 25 w 36"/>
                <a:gd name="T17" fmla="*/ 23 h 27"/>
                <a:gd name="T18" fmla="*/ 30 w 36"/>
                <a:gd name="T19" fmla="*/ 18 h 27"/>
                <a:gd name="T20" fmla="*/ 34 w 36"/>
                <a:gd name="T21" fmla="*/ 14 h 27"/>
                <a:gd name="T22" fmla="*/ 34 w 36"/>
                <a:gd name="T23" fmla="*/ 14 h 27"/>
                <a:gd name="T24" fmla="*/ 36 w 36"/>
                <a:gd name="T25" fmla="*/ 9 h 27"/>
                <a:gd name="T26" fmla="*/ 34 w 36"/>
                <a:gd name="T27" fmla="*/ 5 h 27"/>
                <a:gd name="T28" fmla="*/ 30 w 36"/>
                <a:gd name="T29" fmla="*/ 3 h 27"/>
                <a:gd name="T30" fmla="*/ 25 w 36"/>
                <a:gd name="T31" fmla="*/ 0 h 27"/>
                <a:gd name="T32" fmla="*/ 25 w 36"/>
                <a:gd name="T33" fmla="*/ 0 h 27"/>
                <a:gd name="T34" fmla="*/ 18 w 36"/>
                <a:gd name="T35" fmla="*/ 3 h 27"/>
                <a:gd name="T36" fmla="*/ 12 w 36"/>
                <a:gd name="T37" fmla="*/ 5 h 27"/>
                <a:gd name="T38" fmla="*/ 5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18"/>
                  </a:lnTo>
                  <a:lnTo>
                    <a:pt x="0" y="23"/>
                  </a:lnTo>
                  <a:lnTo>
                    <a:pt x="5" y="25"/>
                  </a:lnTo>
                  <a:lnTo>
                    <a:pt x="12" y="27"/>
                  </a:lnTo>
                  <a:lnTo>
                    <a:pt x="18" y="25"/>
                  </a:lnTo>
                  <a:lnTo>
                    <a:pt x="25" y="23"/>
                  </a:lnTo>
                  <a:lnTo>
                    <a:pt x="30" y="18"/>
                  </a:lnTo>
                  <a:lnTo>
                    <a:pt x="34" y="14"/>
                  </a:lnTo>
                  <a:lnTo>
                    <a:pt x="36" y="9"/>
                  </a:lnTo>
                  <a:lnTo>
                    <a:pt x="34" y="5"/>
                  </a:lnTo>
                  <a:lnTo>
                    <a:pt x="30" y="3"/>
                  </a:lnTo>
                  <a:lnTo>
                    <a:pt x="25" y="0"/>
                  </a:lnTo>
                  <a:lnTo>
                    <a:pt x="18" y="3"/>
                  </a:lnTo>
                  <a:lnTo>
                    <a:pt x="12" y="5"/>
                  </a:lnTo>
                  <a:lnTo>
                    <a:pt x="5"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1" name="Freeform 1238">
              <a:extLst>
                <a:ext uri="{FF2B5EF4-FFF2-40B4-BE49-F238E27FC236}">
                  <a16:creationId xmlns:a16="http://schemas.microsoft.com/office/drawing/2014/main" xmlns="" id="{79ED7C24-86AE-674E-B65B-E075CB4444D2}"/>
                </a:ext>
              </a:extLst>
            </p:cNvPr>
            <p:cNvSpPr>
              <a:spLocks/>
            </p:cNvSpPr>
            <p:nvPr/>
          </p:nvSpPr>
          <p:spPr bwMode="auto">
            <a:xfrm>
              <a:off x="2742" y="3424"/>
              <a:ext cx="36" cy="27"/>
            </a:xfrm>
            <a:custGeom>
              <a:avLst/>
              <a:gdLst>
                <a:gd name="T0" fmla="*/ 0 w 36"/>
                <a:gd name="T1" fmla="*/ 14 h 27"/>
                <a:gd name="T2" fmla="*/ 0 w 36"/>
                <a:gd name="T3" fmla="*/ 14 h 27"/>
                <a:gd name="T4" fmla="*/ 0 w 36"/>
                <a:gd name="T5" fmla="*/ 18 h 27"/>
                <a:gd name="T6" fmla="*/ 0 w 36"/>
                <a:gd name="T7" fmla="*/ 23 h 27"/>
                <a:gd name="T8" fmla="*/ 5 w 36"/>
                <a:gd name="T9" fmla="*/ 25 h 27"/>
                <a:gd name="T10" fmla="*/ 12 w 36"/>
                <a:gd name="T11" fmla="*/ 27 h 27"/>
                <a:gd name="T12" fmla="*/ 12 w 36"/>
                <a:gd name="T13" fmla="*/ 27 h 27"/>
                <a:gd name="T14" fmla="*/ 18 w 36"/>
                <a:gd name="T15" fmla="*/ 25 h 27"/>
                <a:gd name="T16" fmla="*/ 25 w 36"/>
                <a:gd name="T17" fmla="*/ 23 h 27"/>
                <a:gd name="T18" fmla="*/ 30 w 36"/>
                <a:gd name="T19" fmla="*/ 18 h 27"/>
                <a:gd name="T20" fmla="*/ 34 w 36"/>
                <a:gd name="T21" fmla="*/ 14 h 27"/>
                <a:gd name="T22" fmla="*/ 34 w 36"/>
                <a:gd name="T23" fmla="*/ 14 h 27"/>
                <a:gd name="T24" fmla="*/ 36 w 36"/>
                <a:gd name="T25" fmla="*/ 9 h 27"/>
                <a:gd name="T26" fmla="*/ 34 w 36"/>
                <a:gd name="T27" fmla="*/ 5 h 27"/>
                <a:gd name="T28" fmla="*/ 30 w 36"/>
                <a:gd name="T29" fmla="*/ 3 h 27"/>
                <a:gd name="T30" fmla="*/ 25 w 36"/>
                <a:gd name="T31" fmla="*/ 0 h 27"/>
                <a:gd name="T32" fmla="*/ 25 w 36"/>
                <a:gd name="T33" fmla="*/ 0 h 27"/>
                <a:gd name="T34" fmla="*/ 18 w 36"/>
                <a:gd name="T35" fmla="*/ 3 h 27"/>
                <a:gd name="T36" fmla="*/ 12 w 36"/>
                <a:gd name="T37" fmla="*/ 5 h 27"/>
                <a:gd name="T38" fmla="*/ 5 w 36"/>
                <a:gd name="T39" fmla="*/ 9 h 27"/>
                <a:gd name="T40" fmla="*/ 0 w 3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0" y="14"/>
                  </a:moveTo>
                  <a:lnTo>
                    <a:pt x="0" y="14"/>
                  </a:lnTo>
                  <a:lnTo>
                    <a:pt x="0" y="18"/>
                  </a:lnTo>
                  <a:lnTo>
                    <a:pt x="0" y="23"/>
                  </a:lnTo>
                  <a:lnTo>
                    <a:pt x="5" y="25"/>
                  </a:lnTo>
                  <a:lnTo>
                    <a:pt x="12" y="27"/>
                  </a:lnTo>
                  <a:lnTo>
                    <a:pt x="18" y="25"/>
                  </a:lnTo>
                  <a:lnTo>
                    <a:pt x="25" y="23"/>
                  </a:lnTo>
                  <a:lnTo>
                    <a:pt x="30" y="18"/>
                  </a:lnTo>
                  <a:lnTo>
                    <a:pt x="34" y="14"/>
                  </a:lnTo>
                  <a:lnTo>
                    <a:pt x="36" y="9"/>
                  </a:lnTo>
                  <a:lnTo>
                    <a:pt x="34" y="5"/>
                  </a:lnTo>
                  <a:lnTo>
                    <a:pt x="30" y="3"/>
                  </a:lnTo>
                  <a:lnTo>
                    <a:pt x="25" y="0"/>
                  </a:lnTo>
                  <a:lnTo>
                    <a:pt x="18" y="3"/>
                  </a:lnTo>
                  <a:lnTo>
                    <a:pt x="12" y="5"/>
                  </a:lnTo>
                  <a:lnTo>
                    <a:pt x="5"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2" name="Freeform 1239">
              <a:extLst>
                <a:ext uri="{FF2B5EF4-FFF2-40B4-BE49-F238E27FC236}">
                  <a16:creationId xmlns:a16="http://schemas.microsoft.com/office/drawing/2014/main" xmlns="" id="{2519E4A7-400E-DD49-9508-6DB2A8ED8B6E}"/>
                </a:ext>
              </a:extLst>
            </p:cNvPr>
            <p:cNvSpPr>
              <a:spLocks/>
            </p:cNvSpPr>
            <p:nvPr/>
          </p:nvSpPr>
          <p:spPr bwMode="auto">
            <a:xfrm>
              <a:off x="2709" y="3427"/>
              <a:ext cx="36" cy="24"/>
            </a:xfrm>
            <a:custGeom>
              <a:avLst/>
              <a:gdLst>
                <a:gd name="T0" fmla="*/ 0 w 36"/>
                <a:gd name="T1" fmla="*/ 11 h 24"/>
                <a:gd name="T2" fmla="*/ 0 w 36"/>
                <a:gd name="T3" fmla="*/ 11 h 24"/>
                <a:gd name="T4" fmla="*/ 0 w 36"/>
                <a:gd name="T5" fmla="*/ 18 h 24"/>
                <a:gd name="T6" fmla="*/ 0 w 36"/>
                <a:gd name="T7" fmla="*/ 20 h 24"/>
                <a:gd name="T8" fmla="*/ 4 w 36"/>
                <a:gd name="T9" fmla="*/ 24 h 24"/>
                <a:gd name="T10" fmla="*/ 11 w 36"/>
                <a:gd name="T11" fmla="*/ 24 h 24"/>
                <a:gd name="T12" fmla="*/ 11 w 36"/>
                <a:gd name="T13" fmla="*/ 24 h 24"/>
                <a:gd name="T14" fmla="*/ 18 w 36"/>
                <a:gd name="T15" fmla="*/ 22 h 24"/>
                <a:gd name="T16" fmla="*/ 24 w 36"/>
                <a:gd name="T17" fmla="*/ 20 h 24"/>
                <a:gd name="T18" fmla="*/ 29 w 36"/>
                <a:gd name="T19" fmla="*/ 15 h 24"/>
                <a:gd name="T20" fmla="*/ 33 w 36"/>
                <a:gd name="T21" fmla="*/ 11 h 24"/>
                <a:gd name="T22" fmla="*/ 33 w 36"/>
                <a:gd name="T23" fmla="*/ 11 h 24"/>
                <a:gd name="T24" fmla="*/ 36 w 36"/>
                <a:gd name="T25" fmla="*/ 6 h 24"/>
                <a:gd name="T26" fmla="*/ 33 w 36"/>
                <a:gd name="T27" fmla="*/ 2 h 24"/>
                <a:gd name="T28" fmla="*/ 31 w 36"/>
                <a:gd name="T29" fmla="*/ 0 h 24"/>
                <a:gd name="T30" fmla="*/ 24 w 36"/>
                <a:gd name="T31" fmla="*/ 0 h 24"/>
                <a:gd name="T32" fmla="*/ 24 w 36"/>
                <a:gd name="T33" fmla="*/ 0 h 24"/>
                <a:gd name="T34" fmla="*/ 18 w 36"/>
                <a:gd name="T35" fmla="*/ 0 h 24"/>
                <a:gd name="T36" fmla="*/ 11 w 36"/>
                <a:gd name="T37" fmla="*/ 2 h 24"/>
                <a:gd name="T38" fmla="*/ 4 w 36"/>
                <a:gd name="T39" fmla="*/ 6 h 24"/>
                <a:gd name="T40" fmla="*/ 0 w 36"/>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4">
                  <a:moveTo>
                    <a:pt x="0" y="11"/>
                  </a:moveTo>
                  <a:lnTo>
                    <a:pt x="0" y="11"/>
                  </a:lnTo>
                  <a:lnTo>
                    <a:pt x="0" y="18"/>
                  </a:lnTo>
                  <a:lnTo>
                    <a:pt x="0" y="20"/>
                  </a:lnTo>
                  <a:lnTo>
                    <a:pt x="4" y="24"/>
                  </a:lnTo>
                  <a:lnTo>
                    <a:pt x="11" y="24"/>
                  </a:lnTo>
                  <a:lnTo>
                    <a:pt x="18" y="22"/>
                  </a:lnTo>
                  <a:lnTo>
                    <a:pt x="24" y="20"/>
                  </a:lnTo>
                  <a:lnTo>
                    <a:pt x="29" y="15"/>
                  </a:lnTo>
                  <a:lnTo>
                    <a:pt x="33" y="11"/>
                  </a:lnTo>
                  <a:lnTo>
                    <a:pt x="36" y="6"/>
                  </a:lnTo>
                  <a:lnTo>
                    <a:pt x="33" y="2"/>
                  </a:lnTo>
                  <a:lnTo>
                    <a:pt x="31" y="0"/>
                  </a:lnTo>
                  <a:lnTo>
                    <a:pt x="24" y="0"/>
                  </a:lnTo>
                  <a:lnTo>
                    <a:pt x="18" y="0"/>
                  </a:lnTo>
                  <a:lnTo>
                    <a:pt x="11" y="2"/>
                  </a:lnTo>
                  <a:lnTo>
                    <a:pt x="4"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3" name="Freeform 1240">
              <a:extLst>
                <a:ext uri="{FF2B5EF4-FFF2-40B4-BE49-F238E27FC236}">
                  <a16:creationId xmlns:a16="http://schemas.microsoft.com/office/drawing/2014/main" xmlns="" id="{9F044EA8-10F3-A844-979A-9CA924FC9EDC}"/>
                </a:ext>
              </a:extLst>
            </p:cNvPr>
            <p:cNvSpPr>
              <a:spLocks/>
            </p:cNvSpPr>
            <p:nvPr/>
          </p:nvSpPr>
          <p:spPr bwMode="auto">
            <a:xfrm>
              <a:off x="2709" y="3427"/>
              <a:ext cx="36" cy="24"/>
            </a:xfrm>
            <a:custGeom>
              <a:avLst/>
              <a:gdLst>
                <a:gd name="T0" fmla="*/ 0 w 36"/>
                <a:gd name="T1" fmla="*/ 11 h 24"/>
                <a:gd name="T2" fmla="*/ 0 w 36"/>
                <a:gd name="T3" fmla="*/ 11 h 24"/>
                <a:gd name="T4" fmla="*/ 0 w 36"/>
                <a:gd name="T5" fmla="*/ 18 h 24"/>
                <a:gd name="T6" fmla="*/ 0 w 36"/>
                <a:gd name="T7" fmla="*/ 20 h 24"/>
                <a:gd name="T8" fmla="*/ 4 w 36"/>
                <a:gd name="T9" fmla="*/ 24 h 24"/>
                <a:gd name="T10" fmla="*/ 11 w 36"/>
                <a:gd name="T11" fmla="*/ 24 h 24"/>
                <a:gd name="T12" fmla="*/ 11 w 36"/>
                <a:gd name="T13" fmla="*/ 24 h 24"/>
                <a:gd name="T14" fmla="*/ 18 w 36"/>
                <a:gd name="T15" fmla="*/ 22 h 24"/>
                <a:gd name="T16" fmla="*/ 24 w 36"/>
                <a:gd name="T17" fmla="*/ 20 h 24"/>
                <a:gd name="T18" fmla="*/ 29 w 36"/>
                <a:gd name="T19" fmla="*/ 15 h 24"/>
                <a:gd name="T20" fmla="*/ 33 w 36"/>
                <a:gd name="T21" fmla="*/ 11 h 24"/>
                <a:gd name="T22" fmla="*/ 33 w 36"/>
                <a:gd name="T23" fmla="*/ 11 h 24"/>
                <a:gd name="T24" fmla="*/ 36 w 36"/>
                <a:gd name="T25" fmla="*/ 6 h 24"/>
                <a:gd name="T26" fmla="*/ 33 w 36"/>
                <a:gd name="T27" fmla="*/ 2 h 24"/>
                <a:gd name="T28" fmla="*/ 31 w 36"/>
                <a:gd name="T29" fmla="*/ 0 h 24"/>
                <a:gd name="T30" fmla="*/ 24 w 36"/>
                <a:gd name="T31" fmla="*/ 0 h 24"/>
                <a:gd name="T32" fmla="*/ 24 w 36"/>
                <a:gd name="T33" fmla="*/ 0 h 24"/>
                <a:gd name="T34" fmla="*/ 18 w 36"/>
                <a:gd name="T35" fmla="*/ 0 h 24"/>
                <a:gd name="T36" fmla="*/ 11 w 36"/>
                <a:gd name="T37" fmla="*/ 2 h 24"/>
                <a:gd name="T38" fmla="*/ 4 w 36"/>
                <a:gd name="T39" fmla="*/ 6 h 24"/>
                <a:gd name="T40" fmla="*/ 0 w 36"/>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4">
                  <a:moveTo>
                    <a:pt x="0" y="11"/>
                  </a:moveTo>
                  <a:lnTo>
                    <a:pt x="0" y="11"/>
                  </a:lnTo>
                  <a:lnTo>
                    <a:pt x="0" y="18"/>
                  </a:lnTo>
                  <a:lnTo>
                    <a:pt x="0" y="20"/>
                  </a:lnTo>
                  <a:lnTo>
                    <a:pt x="4" y="24"/>
                  </a:lnTo>
                  <a:lnTo>
                    <a:pt x="11" y="24"/>
                  </a:lnTo>
                  <a:lnTo>
                    <a:pt x="18" y="22"/>
                  </a:lnTo>
                  <a:lnTo>
                    <a:pt x="24" y="20"/>
                  </a:lnTo>
                  <a:lnTo>
                    <a:pt x="29" y="15"/>
                  </a:lnTo>
                  <a:lnTo>
                    <a:pt x="33" y="11"/>
                  </a:lnTo>
                  <a:lnTo>
                    <a:pt x="36" y="6"/>
                  </a:lnTo>
                  <a:lnTo>
                    <a:pt x="33" y="2"/>
                  </a:lnTo>
                  <a:lnTo>
                    <a:pt x="31" y="0"/>
                  </a:lnTo>
                  <a:lnTo>
                    <a:pt x="24" y="0"/>
                  </a:lnTo>
                  <a:lnTo>
                    <a:pt x="18" y="0"/>
                  </a:lnTo>
                  <a:lnTo>
                    <a:pt x="11" y="2"/>
                  </a:lnTo>
                  <a:lnTo>
                    <a:pt x="4"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4" name="Freeform 1241">
              <a:extLst>
                <a:ext uri="{FF2B5EF4-FFF2-40B4-BE49-F238E27FC236}">
                  <a16:creationId xmlns:a16="http://schemas.microsoft.com/office/drawing/2014/main" xmlns="" id="{8D0EB498-9743-B547-9570-7ACF09EA758D}"/>
                </a:ext>
              </a:extLst>
            </p:cNvPr>
            <p:cNvSpPr>
              <a:spLocks/>
            </p:cNvSpPr>
            <p:nvPr/>
          </p:nvSpPr>
          <p:spPr bwMode="auto">
            <a:xfrm>
              <a:off x="2083" y="3436"/>
              <a:ext cx="47" cy="24"/>
            </a:xfrm>
            <a:custGeom>
              <a:avLst/>
              <a:gdLst>
                <a:gd name="T0" fmla="*/ 4 w 47"/>
                <a:gd name="T1" fmla="*/ 13 h 24"/>
                <a:gd name="T2" fmla="*/ 4 w 47"/>
                <a:gd name="T3" fmla="*/ 13 h 24"/>
                <a:gd name="T4" fmla="*/ 0 w 47"/>
                <a:gd name="T5" fmla="*/ 18 h 24"/>
                <a:gd name="T6" fmla="*/ 0 w 47"/>
                <a:gd name="T7" fmla="*/ 22 h 24"/>
                <a:gd name="T8" fmla="*/ 2 w 47"/>
                <a:gd name="T9" fmla="*/ 24 h 24"/>
                <a:gd name="T10" fmla="*/ 9 w 47"/>
                <a:gd name="T11" fmla="*/ 24 h 24"/>
                <a:gd name="T12" fmla="*/ 9 w 47"/>
                <a:gd name="T13" fmla="*/ 24 h 24"/>
                <a:gd name="T14" fmla="*/ 18 w 47"/>
                <a:gd name="T15" fmla="*/ 24 h 24"/>
                <a:gd name="T16" fmla="*/ 27 w 47"/>
                <a:gd name="T17" fmla="*/ 22 h 24"/>
                <a:gd name="T18" fmla="*/ 36 w 47"/>
                <a:gd name="T19" fmla="*/ 18 h 24"/>
                <a:gd name="T20" fmla="*/ 42 w 47"/>
                <a:gd name="T21" fmla="*/ 13 h 24"/>
                <a:gd name="T22" fmla="*/ 42 w 47"/>
                <a:gd name="T23" fmla="*/ 13 h 24"/>
                <a:gd name="T24" fmla="*/ 47 w 47"/>
                <a:gd name="T25" fmla="*/ 6 h 24"/>
                <a:gd name="T26" fmla="*/ 47 w 47"/>
                <a:gd name="T27" fmla="*/ 4 h 24"/>
                <a:gd name="T28" fmla="*/ 45 w 47"/>
                <a:gd name="T29" fmla="*/ 0 h 24"/>
                <a:gd name="T30" fmla="*/ 38 w 47"/>
                <a:gd name="T31" fmla="*/ 0 h 24"/>
                <a:gd name="T32" fmla="*/ 38 w 47"/>
                <a:gd name="T33" fmla="*/ 0 h 24"/>
                <a:gd name="T34" fmla="*/ 29 w 47"/>
                <a:gd name="T35" fmla="*/ 0 h 24"/>
                <a:gd name="T36" fmla="*/ 20 w 47"/>
                <a:gd name="T37" fmla="*/ 4 h 24"/>
                <a:gd name="T38" fmla="*/ 11 w 47"/>
                <a:gd name="T39" fmla="*/ 9 h 24"/>
                <a:gd name="T40" fmla="*/ 4 w 47"/>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4">
                  <a:moveTo>
                    <a:pt x="4" y="13"/>
                  </a:moveTo>
                  <a:lnTo>
                    <a:pt x="4" y="13"/>
                  </a:lnTo>
                  <a:lnTo>
                    <a:pt x="0" y="18"/>
                  </a:lnTo>
                  <a:lnTo>
                    <a:pt x="0" y="22"/>
                  </a:lnTo>
                  <a:lnTo>
                    <a:pt x="2" y="24"/>
                  </a:lnTo>
                  <a:lnTo>
                    <a:pt x="9" y="24"/>
                  </a:lnTo>
                  <a:lnTo>
                    <a:pt x="18" y="24"/>
                  </a:lnTo>
                  <a:lnTo>
                    <a:pt x="27" y="22"/>
                  </a:lnTo>
                  <a:lnTo>
                    <a:pt x="36" y="18"/>
                  </a:lnTo>
                  <a:lnTo>
                    <a:pt x="42" y="13"/>
                  </a:lnTo>
                  <a:lnTo>
                    <a:pt x="47" y="6"/>
                  </a:lnTo>
                  <a:lnTo>
                    <a:pt x="47" y="4"/>
                  </a:lnTo>
                  <a:lnTo>
                    <a:pt x="45" y="0"/>
                  </a:lnTo>
                  <a:lnTo>
                    <a:pt x="38" y="0"/>
                  </a:lnTo>
                  <a:lnTo>
                    <a:pt x="29" y="0"/>
                  </a:lnTo>
                  <a:lnTo>
                    <a:pt x="20" y="4"/>
                  </a:lnTo>
                  <a:lnTo>
                    <a:pt x="11"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5" name="Freeform 1242">
              <a:extLst>
                <a:ext uri="{FF2B5EF4-FFF2-40B4-BE49-F238E27FC236}">
                  <a16:creationId xmlns:a16="http://schemas.microsoft.com/office/drawing/2014/main" xmlns="" id="{EF597F58-1607-8B4B-BFDD-9A5E67D97C0D}"/>
                </a:ext>
              </a:extLst>
            </p:cNvPr>
            <p:cNvSpPr>
              <a:spLocks/>
            </p:cNvSpPr>
            <p:nvPr/>
          </p:nvSpPr>
          <p:spPr bwMode="auto">
            <a:xfrm>
              <a:off x="2083" y="3436"/>
              <a:ext cx="47" cy="24"/>
            </a:xfrm>
            <a:custGeom>
              <a:avLst/>
              <a:gdLst>
                <a:gd name="T0" fmla="*/ 4 w 47"/>
                <a:gd name="T1" fmla="*/ 13 h 24"/>
                <a:gd name="T2" fmla="*/ 4 w 47"/>
                <a:gd name="T3" fmla="*/ 13 h 24"/>
                <a:gd name="T4" fmla="*/ 0 w 47"/>
                <a:gd name="T5" fmla="*/ 18 h 24"/>
                <a:gd name="T6" fmla="*/ 0 w 47"/>
                <a:gd name="T7" fmla="*/ 22 h 24"/>
                <a:gd name="T8" fmla="*/ 2 w 47"/>
                <a:gd name="T9" fmla="*/ 24 h 24"/>
                <a:gd name="T10" fmla="*/ 9 w 47"/>
                <a:gd name="T11" fmla="*/ 24 h 24"/>
                <a:gd name="T12" fmla="*/ 9 w 47"/>
                <a:gd name="T13" fmla="*/ 24 h 24"/>
                <a:gd name="T14" fmla="*/ 18 w 47"/>
                <a:gd name="T15" fmla="*/ 24 h 24"/>
                <a:gd name="T16" fmla="*/ 27 w 47"/>
                <a:gd name="T17" fmla="*/ 22 h 24"/>
                <a:gd name="T18" fmla="*/ 36 w 47"/>
                <a:gd name="T19" fmla="*/ 18 h 24"/>
                <a:gd name="T20" fmla="*/ 42 w 47"/>
                <a:gd name="T21" fmla="*/ 13 h 24"/>
                <a:gd name="T22" fmla="*/ 42 w 47"/>
                <a:gd name="T23" fmla="*/ 13 h 24"/>
                <a:gd name="T24" fmla="*/ 47 w 47"/>
                <a:gd name="T25" fmla="*/ 6 h 24"/>
                <a:gd name="T26" fmla="*/ 47 w 47"/>
                <a:gd name="T27" fmla="*/ 4 h 24"/>
                <a:gd name="T28" fmla="*/ 45 w 47"/>
                <a:gd name="T29" fmla="*/ 0 h 24"/>
                <a:gd name="T30" fmla="*/ 38 w 47"/>
                <a:gd name="T31" fmla="*/ 0 h 24"/>
                <a:gd name="T32" fmla="*/ 38 w 47"/>
                <a:gd name="T33" fmla="*/ 0 h 24"/>
                <a:gd name="T34" fmla="*/ 29 w 47"/>
                <a:gd name="T35" fmla="*/ 0 h 24"/>
                <a:gd name="T36" fmla="*/ 20 w 47"/>
                <a:gd name="T37" fmla="*/ 4 h 24"/>
                <a:gd name="T38" fmla="*/ 11 w 47"/>
                <a:gd name="T39" fmla="*/ 9 h 24"/>
                <a:gd name="T40" fmla="*/ 4 w 47"/>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4">
                  <a:moveTo>
                    <a:pt x="4" y="13"/>
                  </a:moveTo>
                  <a:lnTo>
                    <a:pt x="4" y="13"/>
                  </a:lnTo>
                  <a:lnTo>
                    <a:pt x="0" y="18"/>
                  </a:lnTo>
                  <a:lnTo>
                    <a:pt x="0" y="22"/>
                  </a:lnTo>
                  <a:lnTo>
                    <a:pt x="2" y="24"/>
                  </a:lnTo>
                  <a:lnTo>
                    <a:pt x="9" y="24"/>
                  </a:lnTo>
                  <a:lnTo>
                    <a:pt x="18" y="24"/>
                  </a:lnTo>
                  <a:lnTo>
                    <a:pt x="27" y="22"/>
                  </a:lnTo>
                  <a:lnTo>
                    <a:pt x="36" y="18"/>
                  </a:lnTo>
                  <a:lnTo>
                    <a:pt x="42" y="13"/>
                  </a:lnTo>
                  <a:lnTo>
                    <a:pt x="47" y="6"/>
                  </a:lnTo>
                  <a:lnTo>
                    <a:pt x="47" y="4"/>
                  </a:lnTo>
                  <a:lnTo>
                    <a:pt x="45" y="0"/>
                  </a:lnTo>
                  <a:lnTo>
                    <a:pt x="38" y="0"/>
                  </a:lnTo>
                  <a:lnTo>
                    <a:pt x="29" y="0"/>
                  </a:lnTo>
                  <a:lnTo>
                    <a:pt x="20" y="4"/>
                  </a:lnTo>
                  <a:lnTo>
                    <a:pt x="11"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6" name="Freeform 1243">
              <a:extLst>
                <a:ext uri="{FF2B5EF4-FFF2-40B4-BE49-F238E27FC236}">
                  <a16:creationId xmlns:a16="http://schemas.microsoft.com/office/drawing/2014/main" xmlns="" id="{BB60EDBE-7EC6-9B49-83EE-A8203DAA89AC}"/>
                </a:ext>
              </a:extLst>
            </p:cNvPr>
            <p:cNvSpPr>
              <a:spLocks/>
            </p:cNvSpPr>
            <p:nvPr/>
          </p:nvSpPr>
          <p:spPr bwMode="auto">
            <a:xfrm>
              <a:off x="2042" y="3436"/>
              <a:ext cx="50" cy="27"/>
            </a:xfrm>
            <a:custGeom>
              <a:avLst/>
              <a:gdLst>
                <a:gd name="T0" fmla="*/ 5 w 50"/>
                <a:gd name="T1" fmla="*/ 13 h 27"/>
                <a:gd name="T2" fmla="*/ 5 w 50"/>
                <a:gd name="T3" fmla="*/ 13 h 27"/>
                <a:gd name="T4" fmla="*/ 0 w 50"/>
                <a:gd name="T5" fmla="*/ 18 h 27"/>
                <a:gd name="T6" fmla="*/ 0 w 50"/>
                <a:gd name="T7" fmla="*/ 22 h 27"/>
                <a:gd name="T8" fmla="*/ 2 w 50"/>
                <a:gd name="T9" fmla="*/ 24 h 27"/>
                <a:gd name="T10" fmla="*/ 9 w 50"/>
                <a:gd name="T11" fmla="*/ 27 h 27"/>
                <a:gd name="T12" fmla="*/ 9 w 50"/>
                <a:gd name="T13" fmla="*/ 27 h 27"/>
                <a:gd name="T14" fmla="*/ 18 w 50"/>
                <a:gd name="T15" fmla="*/ 24 h 27"/>
                <a:gd name="T16" fmla="*/ 27 w 50"/>
                <a:gd name="T17" fmla="*/ 22 h 27"/>
                <a:gd name="T18" fmla="*/ 36 w 50"/>
                <a:gd name="T19" fmla="*/ 18 h 27"/>
                <a:gd name="T20" fmla="*/ 45 w 50"/>
                <a:gd name="T21" fmla="*/ 13 h 27"/>
                <a:gd name="T22" fmla="*/ 45 w 50"/>
                <a:gd name="T23" fmla="*/ 13 h 27"/>
                <a:gd name="T24" fmla="*/ 47 w 50"/>
                <a:gd name="T25" fmla="*/ 9 h 27"/>
                <a:gd name="T26" fmla="*/ 50 w 50"/>
                <a:gd name="T27" fmla="*/ 4 h 27"/>
                <a:gd name="T28" fmla="*/ 45 w 50"/>
                <a:gd name="T29" fmla="*/ 2 h 27"/>
                <a:gd name="T30" fmla="*/ 38 w 50"/>
                <a:gd name="T31" fmla="*/ 0 h 27"/>
                <a:gd name="T32" fmla="*/ 38 w 50"/>
                <a:gd name="T33" fmla="*/ 0 h 27"/>
                <a:gd name="T34" fmla="*/ 29 w 50"/>
                <a:gd name="T35" fmla="*/ 2 h 27"/>
                <a:gd name="T36" fmla="*/ 20 w 50"/>
                <a:gd name="T37" fmla="*/ 4 h 27"/>
                <a:gd name="T38" fmla="*/ 11 w 50"/>
                <a:gd name="T39" fmla="*/ 9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0" y="18"/>
                  </a:lnTo>
                  <a:lnTo>
                    <a:pt x="0" y="22"/>
                  </a:lnTo>
                  <a:lnTo>
                    <a:pt x="2" y="24"/>
                  </a:lnTo>
                  <a:lnTo>
                    <a:pt x="9" y="27"/>
                  </a:lnTo>
                  <a:lnTo>
                    <a:pt x="18" y="24"/>
                  </a:lnTo>
                  <a:lnTo>
                    <a:pt x="27" y="22"/>
                  </a:lnTo>
                  <a:lnTo>
                    <a:pt x="36" y="18"/>
                  </a:lnTo>
                  <a:lnTo>
                    <a:pt x="45" y="13"/>
                  </a:lnTo>
                  <a:lnTo>
                    <a:pt x="47" y="9"/>
                  </a:lnTo>
                  <a:lnTo>
                    <a:pt x="50" y="4"/>
                  </a:lnTo>
                  <a:lnTo>
                    <a:pt x="45" y="2"/>
                  </a:lnTo>
                  <a:lnTo>
                    <a:pt x="38" y="0"/>
                  </a:lnTo>
                  <a:lnTo>
                    <a:pt x="29" y="2"/>
                  </a:lnTo>
                  <a:lnTo>
                    <a:pt x="20" y="4"/>
                  </a:lnTo>
                  <a:lnTo>
                    <a:pt x="11"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7" name="Freeform 1244">
              <a:extLst>
                <a:ext uri="{FF2B5EF4-FFF2-40B4-BE49-F238E27FC236}">
                  <a16:creationId xmlns:a16="http://schemas.microsoft.com/office/drawing/2014/main" xmlns="" id="{DE2B5378-0C6B-3A44-BFEF-B47591BB3A64}"/>
                </a:ext>
              </a:extLst>
            </p:cNvPr>
            <p:cNvSpPr>
              <a:spLocks/>
            </p:cNvSpPr>
            <p:nvPr/>
          </p:nvSpPr>
          <p:spPr bwMode="auto">
            <a:xfrm>
              <a:off x="2042" y="3436"/>
              <a:ext cx="50" cy="27"/>
            </a:xfrm>
            <a:custGeom>
              <a:avLst/>
              <a:gdLst>
                <a:gd name="T0" fmla="*/ 5 w 50"/>
                <a:gd name="T1" fmla="*/ 13 h 27"/>
                <a:gd name="T2" fmla="*/ 5 w 50"/>
                <a:gd name="T3" fmla="*/ 13 h 27"/>
                <a:gd name="T4" fmla="*/ 0 w 50"/>
                <a:gd name="T5" fmla="*/ 18 h 27"/>
                <a:gd name="T6" fmla="*/ 0 w 50"/>
                <a:gd name="T7" fmla="*/ 22 h 27"/>
                <a:gd name="T8" fmla="*/ 2 w 50"/>
                <a:gd name="T9" fmla="*/ 24 h 27"/>
                <a:gd name="T10" fmla="*/ 9 w 50"/>
                <a:gd name="T11" fmla="*/ 27 h 27"/>
                <a:gd name="T12" fmla="*/ 9 w 50"/>
                <a:gd name="T13" fmla="*/ 27 h 27"/>
                <a:gd name="T14" fmla="*/ 18 w 50"/>
                <a:gd name="T15" fmla="*/ 24 h 27"/>
                <a:gd name="T16" fmla="*/ 27 w 50"/>
                <a:gd name="T17" fmla="*/ 22 h 27"/>
                <a:gd name="T18" fmla="*/ 36 w 50"/>
                <a:gd name="T19" fmla="*/ 18 h 27"/>
                <a:gd name="T20" fmla="*/ 45 w 50"/>
                <a:gd name="T21" fmla="*/ 13 h 27"/>
                <a:gd name="T22" fmla="*/ 45 w 50"/>
                <a:gd name="T23" fmla="*/ 13 h 27"/>
                <a:gd name="T24" fmla="*/ 47 w 50"/>
                <a:gd name="T25" fmla="*/ 9 h 27"/>
                <a:gd name="T26" fmla="*/ 50 w 50"/>
                <a:gd name="T27" fmla="*/ 4 h 27"/>
                <a:gd name="T28" fmla="*/ 45 w 50"/>
                <a:gd name="T29" fmla="*/ 2 h 27"/>
                <a:gd name="T30" fmla="*/ 38 w 50"/>
                <a:gd name="T31" fmla="*/ 0 h 27"/>
                <a:gd name="T32" fmla="*/ 38 w 50"/>
                <a:gd name="T33" fmla="*/ 0 h 27"/>
                <a:gd name="T34" fmla="*/ 29 w 50"/>
                <a:gd name="T35" fmla="*/ 2 h 27"/>
                <a:gd name="T36" fmla="*/ 20 w 50"/>
                <a:gd name="T37" fmla="*/ 4 h 27"/>
                <a:gd name="T38" fmla="*/ 11 w 50"/>
                <a:gd name="T39" fmla="*/ 9 h 27"/>
                <a:gd name="T40" fmla="*/ 5 w 50"/>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7">
                  <a:moveTo>
                    <a:pt x="5" y="13"/>
                  </a:moveTo>
                  <a:lnTo>
                    <a:pt x="5" y="13"/>
                  </a:lnTo>
                  <a:lnTo>
                    <a:pt x="0" y="18"/>
                  </a:lnTo>
                  <a:lnTo>
                    <a:pt x="0" y="22"/>
                  </a:lnTo>
                  <a:lnTo>
                    <a:pt x="2" y="24"/>
                  </a:lnTo>
                  <a:lnTo>
                    <a:pt x="9" y="27"/>
                  </a:lnTo>
                  <a:lnTo>
                    <a:pt x="18" y="24"/>
                  </a:lnTo>
                  <a:lnTo>
                    <a:pt x="27" y="22"/>
                  </a:lnTo>
                  <a:lnTo>
                    <a:pt x="36" y="18"/>
                  </a:lnTo>
                  <a:lnTo>
                    <a:pt x="45" y="13"/>
                  </a:lnTo>
                  <a:lnTo>
                    <a:pt x="47" y="9"/>
                  </a:lnTo>
                  <a:lnTo>
                    <a:pt x="50" y="4"/>
                  </a:lnTo>
                  <a:lnTo>
                    <a:pt x="45" y="2"/>
                  </a:lnTo>
                  <a:lnTo>
                    <a:pt x="38" y="0"/>
                  </a:lnTo>
                  <a:lnTo>
                    <a:pt x="29" y="2"/>
                  </a:lnTo>
                  <a:lnTo>
                    <a:pt x="20" y="4"/>
                  </a:lnTo>
                  <a:lnTo>
                    <a:pt x="11"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8" name="Freeform 1245">
              <a:extLst>
                <a:ext uri="{FF2B5EF4-FFF2-40B4-BE49-F238E27FC236}">
                  <a16:creationId xmlns:a16="http://schemas.microsoft.com/office/drawing/2014/main" xmlns="" id="{5A03EF05-18E4-C34C-BCEE-AE10AC8D419F}"/>
                </a:ext>
              </a:extLst>
            </p:cNvPr>
            <p:cNvSpPr>
              <a:spLocks/>
            </p:cNvSpPr>
            <p:nvPr/>
          </p:nvSpPr>
          <p:spPr bwMode="auto">
            <a:xfrm>
              <a:off x="1999" y="3438"/>
              <a:ext cx="52" cy="25"/>
            </a:xfrm>
            <a:custGeom>
              <a:avLst/>
              <a:gdLst>
                <a:gd name="T0" fmla="*/ 5 w 52"/>
                <a:gd name="T1" fmla="*/ 11 h 25"/>
                <a:gd name="T2" fmla="*/ 5 w 52"/>
                <a:gd name="T3" fmla="*/ 11 h 25"/>
                <a:gd name="T4" fmla="*/ 0 w 52"/>
                <a:gd name="T5" fmla="*/ 18 h 25"/>
                <a:gd name="T6" fmla="*/ 0 w 52"/>
                <a:gd name="T7" fmla="*/ 20 h 25"/>
                <a:gd name="T8" fmla="*/ 5 w 52"/>
                <a:gd name="T9" fmla="*/ 22 h 25"/>
                <a:gd name="T10" fmla="*/ 11 w 52"/>
                <a:gd name="T11" fmla="*/ 25 h 25"/>
                <a:gd name="T12" fmla="*/ 11 w 52"/>
                <a:gd name="T13" fmla="*/ 25 h 25"/>
                <a:gd name="T14" fmla="*/ 20 w 52"/>
                <a:gd name="T15" fmla="*/ 22 h 25"/>
                <a:gd name="T16" fmla="*/ 30 w 52"/>
                <a:gd name="T17" fmla="*/ 20 h 25"/>
                <a:gd name="T18" fmla="*/ 39 w 52"/>
                <a:gd name="T19" fmla="*/ 16 h 25"/>
                <a:gd name="T20" fmla="*/ 48 w 52"/>
                <a:gd name="T21" fmla="*/ 11 h 25"/>
                <a:gd name="T22" fmla="*/ 48 w 52"/>
                <a:gd name="T23" fmla="*/ 11 h 25"/>
                <a:gd name="T24" fmla="*/ 50 w 52"/>
                <a:gd name="T25" fmla="*/ 7 h 25"/>
                <a:gd name="T26" fmla="*/ 52 w 52"/>
                <a:gd name="T27" fmla="*/ 2 h 25"/>
                <a:gd name="T28" fmla="*/ 48 w 52"/>
                <a:gd name="T29" fmla="*/ 0 h 25"/>
                <a:gd name="T30" fmla="*/ 41 w 52"/>
                <a:gd name="T31" fmla="*/ 0 h 25"/>
                <a:gd name="T32" fmla="*/ 41 w 52"/>
                <a:gd name="T33" fmla="*/ 0 h 25"/>
                <a:gd name="T34" fmla="*/ 32 w 52"/>
                <a:gd name="T35" fmla="*/ 0 h 25"/>
                <a:gd name="T36" fmla="*/ 23 w 52"/>
                <a:gd name="T37" fmla="*/ 2 h 25"/>
                <a:gd name="T38" fmla="*/ 14 w 52"/>
                <a:gd name="T39" fmla="*/ 7 h 25"/>
                <a:gd name="T40" fmla="*/ 5 w 5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1"/>
                  </a:moveTo>
                  <a:lnTo>
                    <a:pt x="5" y="11"/>
                  </a:lnTo>
                  <a:lnTo>
                    <a:pt x="0" y="18"/>
                  </a:lnTo>
                  <a:lnTo>
                    <a:pt x="0" y="20"/>
                  </a:lnTo>
                  <a:lnTo>
                    <a:pt x="5" y="22"/>
                  </a:lnTo>
                  <a:lnTo>
                    <a:pt x="11" y="25"/>
                  </a:lnTo>
                  <a:lnTo>
                    <a:pt x="20" y="22"/>
                  </a:lnTo>
                  <a:lnTo>
                    <a:pt x="30" y="20"/>
                  </a:lnTo>
                  <a:lnTo>
                    <a:pt x="39" y="16"/>
                  </a:lnTo>
                  <a:lnTo>
                    <a:pt x="48" y="11"/>
                  </a:lnTo>
                  <a:lnTo>
                    <a:pt x="50" y="7"/>
                  </a:lnTo>
                  <a:lnTo>
                    <a:pt x="52" y="2"/>
                  </a:lnTo>
                  <a:lnTo>
                    <a:pt x="48" y="0"/>
                  </a:lnTo>
                  <a:lnTo>
                    <a:pt x="41" y="0"/>
                  </a:lnTo>
                  <a:lnTo>
                    <a:pt x="32" y="0"/>
                  </a:lnTo>
                  <a:lnTo>
                    <a:pt x="23"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29" name="Freeform 1246">
              <a:extLst>
                <a:ext uri="{FF2B5EF4-FFF2-40B4-BE49-F238E27FC236}">
                  <a16:creationId xmlns:a16="http://schemas.microsoft.com/office/drawing/2014/main" xmlns="" id="{B92998E3-5D68-A049-B834-1D9971287D1E}"/>
                </a:ext>
              </a:extLst>
            </p:cNvPr>
            <p:cNvSpPr>
              <a:spLocks/>
            </p:cNvSpPr>
            <p:nvPr/>
          </p:nvSpPr>
          <p:spPr bwMode="auto">
            <a:xfrm>
              <a:off x="1999" y="3438"/>
              <a:ext cx="52" cy="25"/>
            </a:xfrm>
            <a:custGeom>
              <a:avLst/>
              <a:gdLst>
                <a:gd name="T0" fmla="*/ 5 w 52"/>
                <a:gd name="T1" fmla="*/ 11 h 25"/>
                <a:gd name="T2" fmla="*/ 5 w 52"/>
                <a:gd name="T3" fmla="*/ 11 h 25"/>
                <a:gd name="T4" fmla="*/ 0 w 52"/>
                <a:gd name="T5" fmla="*/ 18 h 25"/>
                <a:gd name="T6" fmla="*/ 0 w 52"/>
                <a:gd name="T7" fmla="*/ 20 h 25"/>
                <a:gd name="T8" fmla="*/ 5 w 52"/>
                <a:gd name="T9" fmla="*/ 22 h 25"/>
                <a:gd name="T10" fmla="*/ 11 w 52"/>
                <a:gd name="T11" fmla="*/ 25 h 25"/>
                <a:gd name="T12" fmla="*/ 11 w 52"/>
                <a:gd name="T13" fmla="*/ 25 h 25"/>
                <a:gd name="T14" fmla="*/ 20 w 52"/>
                <a:gd name="T15" fmla="*/ 22 h 25"/>
                <a:gd name="T16" fmla="*/ 30 w 52"/>
                <a:gd name="T17" fmla="*/ 20 h 25"/>
                <a:gd name="T18" fmla="*/ 39 w 52"/>
                <a:gd name="T19" fmla="*/ 16 h 25"/>
                <a:gd name="T20" fmla="*/ 48 w 52"/>
                <a:gd name="T21" fmla="*/ 11 h 25"/>
                <a:gd name="T22" fmla="*/ 48 w 52"/>
                <a:gd name="T23" fmla="*/ 11 h 25"/>
                <a:gd name="T24" fmla="*/ 50 w 52"/>
                <a:gd name="T25" fmla="*/ 7 h 25"/>
                <a:gd name="T26" fmla="*/ 52 w 52"/>
                <a:gd name="T27" fmla="*/ 2 h 25"/>
                <a:gd name="T28" fmla="*/ 48 w 52"/>
                <a:gd name="T29" fmla="*/ 0 h 25"/>
                <a:gd name="T30" fmla="*/ 41 w 52"/>
                <a:gd name="T31" fmla="*/ 0 h 25"/>
                <a:gd name="T32" fmla="*/ 41 w 52"/>
                <a:gd name="T33" fmla="*/ 0 h 25"/>
                <a:gd name="T34" fmla="*/ 32 w 52"/>
                <a:gd name="T35" fmla="*/ 0 h 25"/>
                <a:gd name="T36" fmla="*/ 23 w 52"/>
                <a:gd name="T37" fmla="*/ 2 h 25"/>
                <a:gd name="T38" fmla="*/ 14 w 52"/>
                <a:gd name="T39" fmla="*/ 7 h 25"/>
                <a:gd name="T40" fmla="*/ 5 w 5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1"/>
                  </a:moveTo>
                  <a:lnTo>
                    <a:pt x="5" y="11"/>
                  </a:lnTo>
                  <a:lnTo>
                    <a:pt x="0" y="18"/>
                  </a:lnTo>
                  <a:lnTo>
                    <a:pt x="0" y="20"/>
                  </a:lnTo>
                  <a:lnTo>
                    <a:pt x="5" y="22"/>
                  </a:lnTo>
                  <a:lnTo>
                    <a:pt x="11" y="25"/>
                  </a:lnTo>
                  <a:lnTo>
                    <a:pt x="20" y="22"/>
                  </a:lnTo>
                  <a:lnTo>
                    <a:pt x="30" y="20"/>
                  </a:lnTo>
                  <a:lnTo>
                    <a:pt x="39" y="16"/>
                  </a:lnTo>
                  <a:lnTo>
                    <a:pt x="48" y="11"/>
                  </a:lnTo>
                  <a:lnTo>
                    <a:pt x="50" y="7"/>
                  </a:lnTo>
                  <a:lnTo>
                    <a:pt x="52" y="2"/>
                  </a:lnTo>
                  <a:lnTo>
                    <a:pt x="48" y="0"/>
                  </a:lnTo>
                  <a:lnTo>
                    <a:pt x="41" y="0"/>
                  </a:lnTo>
                  <a:lnTo>
                    <a:pt x="32" y="0"/>
                  </a:lnTo>
                  <a:lnTo>
                    <a:pt x="23"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0" name="Freeform 1247">
              <a:extLst>
                <a:ext uri="{FF2B5EF4-FFF2-40B4-BE49-F238E27FC236}">
                  <a16:creationId xmlns:a16="http://schemas.microsoft.com/office/drawing/2014/main" xmlns="" id="{7630A0C9-BCAE-7B43-9029-363564CA25E0}"/>
                </a:ext>
              </a:extLst>
            </p:cNvPr>
            <p:cNvSpPr>
              <a:spLocks/>
            </p:cNvSpPr>
            <p:nvPr/>
          </p:nvSpPr>
          <p:spPr bwMode="auto">
            <a:xfrm>
              <a:off x="1959" y="3438"/>
              <a:ext cx="49" cy="25"/>
            </a:xfrm>
            <a:custGeom>
              <a:avLst/>
              <a:gdLst>
                <a:gd name="T0" fmla="*/ 4 w 49"/>
                <a:gd name="T1" fmla="*/ 13 h 25"/>
                <a:gd name="T2" fmla="*/ 4 w 49"/>
                <a:gd name="T3" fmla="*/ 13 h 25"/>
                <a:gd name="T4" fmla="*/ 0 w 49"/>
                <a:gd name="T5" fmla="*/ 18 h 25"/>
                <a:gd name="T6" fmla="*/ 0 w 49"/>
                <a:gd name="T7" fmla="*/ 22 h 25"/>
                <a:gd name="T8" fmla="*/ 2 w 49"/>
                <a:gd name="T9" fmla="*/ 25 h 25"/>
                <a:gd name="T10" fmla="*/ 9 w 49"/>
                <a:gd name="T11" fmla="*/ 25 h 25"/>
                <a:gd name="T12" fmla="*/ 9 w 49"/>
                <a:gd name="T13" fmla="*/ 25 h 25"/>
                <a:gd name="T14" fmla="*/ 18 w 49"/>
                <a:gd name="T15" fmla="*/ 25 h 25"/>
                <a:gd name="T16" fmla="*/ 29 w 49"/>
                <a:gd name="T17" fmla="*/ 20 h 25"/>
                <a:gd name="T18" fmla="*/ 38 w 49"/>
                <a:gd name="T19" fmla="*/ 18 h 25"/>
                <a:gd name="T20" fmla="*/ 45 w 49"/>
                <a:gd name="T21" fmla="*/ 11 h 25"/>
                <a:gd name="T22" fmla="*/ 45 w 49"/>
                <a:gd name="T23" fmla="*/ 11 h 25"/>
                <a:gd name="T24" fmla="*/ 49 w 49"/>
                <a:gd name="T25" fmla="*/ 7 h 25"/>
                <a:gd name="T26" fmla="*/ 49 w 49"/>
                <a:gd name="T27" fmla="*/ 2 h 25"/>
                <a:gd name="T28" fmla="*/ 47 w 49"/>
                <a:gd name="T29" fmla="*/ 0 h 25"/>
                <a:gd name="T30" fmla="*/ 40 w 49"/>
                <a:gd name="T31" fmla="*/ 0 h 25"/>
                <a:gd name="T32" fmla="*/ 40 w 49"/>
                <a:gd name="T33" fmla="*/ 0 h 25"/>
                <a:gd name="T34" fmla="*/ 31 w 49"/>
                <a:gd name="T35" fmla="*/ 0 h 25"/>
                <a:gd name="T36" fmla="*/ 20 w 49"/>
                <a:gd name="T37" fmla="*/ 4 h 25"/>
                <a:gd name="T38" fmla="*/ 11 w 49"/>
                <a:gd name="T39" fmla="*/ 7 h 25"/>
                <a:gd name="T40" fmla="*/ 4 w 4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5">
                  <a:moveTo>
                    <a:pt x="4" y="13"/>
                  </a:moveTo>
                  <a:lnTo>
                    <a:pt x="4" y="13"/>
                  </a:lnTo>
                  <a:lnTo>
                    <a:pt x="0" y="18"/>
                  </a:lnTo>
                  <a:lnTo>
                    <a:pt x="0" y="22"/>
                  </a:lnTo>
                  <a:lnTo>
                    <a:pt x="2" y="25"/>
                  </a:lnTo>
                  <a:lnTo>
                    <a:pt x="9" y="25"/>
                  </a:lnTo>
                  <a:lnTo>
                    <a:pt x="18" y="25"/>
                  </a:lnTo>
                  <a:lnTo>
                    <a:pt x="29" y="20"/>
                  </a:lnTo>
                  <a:lnTo>
                    <a:pt x="38" y="18"/>
                  </a:lnTo>
                  <a:lnTo>
                    <a:pt x="45" y="11"/>
                  </a:lnTo>
                  <a:lnTo>
                    <a:pt x="49" y="7"/>
                  </a:lnTo>
                  <a:lnTo>
                    <a:pt x="49" y="2"/>
                  </a:lnTo>
                  <a:lnTo>
                    <a:pt x="47" y="0"/>
                  </a:lnTo>
                  <a:lnTo>
                    <a:pt x="40" y="0"/>
                  </a:lnTo>
                  <a:lnTo>
                    <a:pt x="31" y="0"/>
                  </a:lnTo>
                  <a:lnTo>
                    <a:pt x="20" y="4"/>
                  </a:lnTo>
                  <a:lnTo>
                    <a:pt x="11" y="7"/>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1" name="Freeform 1248">
              <a:extLst>
                <a:ext uri="{FF2B5EF4-FFF2-40B4-BE49-F238E27FC236}">
                  <a16:creationId xmlns:a16="http://schemas.microsoft.com/office/drawing/2014/main" xmlns="" id="{EDAFBA75-BAEC-DB48-8A44-BF77DB4E1F11}"/>
                </a:ext>
              </a:extLst>
            </p:cNvPr>
            <p:cNvSpPr>
              <a:spLocks/>
            </p:cNvSpPr>
            <p:nvPr/>
          </p:nvSpPr>
          <p:spPr bwMode="auto">
            <a:xfrm>
              <a:off x="1959" y="3438"/>
              <a:ext cx="49" cy="25"/>
            </a:xfrm>
            <a:custGeom>
              <a:avLst/>
              <a:gdLst>
                <a:gd name="T0" fmla="*/ 4 w 49"/>
                <a:gd name="T1" fmla="*/ 13 h 25"/>
                <a:gd name="T2" fmla="*/ 4 w 49"/>
                <a:gd name="T3" fmla="*/ 13 h 25"/>
                <a:gd name="T4" fmla="*/ 0 w 49"/>
                <a:gd name="T5" fmla="*/ 18 h 25"/>
                <a:gd name="T6" fmla="*/ 0 w 49"/>
                <a:gd name="T7" fmla="*/ 22 h 25"/>
                <a:gd name="T8" fmla="*/ 2 w 49"/>
                <a:gd name="T9" fmla="*/ 25 h 25"/>
                <a:gd name="T10" fmla="*/ 9 w 49"/>
                <a:gd name="T11" fmla="*/ 25 h 25"/>
                <a:gd name="T12" fmla="*/ 9 w 49"/>
                <a:gd name="T13" fmla="*/ 25 h 25"/>
                <a:gd name="T14" fmla="*/ 18 w 49"/>
                <a:gd name="T15" fmla="*/ 25 h 25"/>
                <a:gd name="T16" fmla="*/ 29 w 49"/>
                <a:gd name="T17" fmla="*/ 20 h 25"/>
                <a:gd name="T18" fmla="*/ 38 w 49"/>
                <a:gd name="T19" fmla="*/ 18 h 25"/>
                <a:gd name="T20" fmla="*/ 45 w 49"/>
                <a:gd name="T21" fmla="*/ 11 h 25"/>
                <a:gd name="T22" fmla="*/ 45 w 49"/>
                <a:gd name="T23" fmla="*/ 11 h 25"/>
                <a:gd name="T24" fmla="*/ 49 w 49"/>
                <a:gd name="T25" fmla="*/ 7 h 25"/>
                <a:gd name="T26" fmla="*/ 49 w 49"/>
                <a:gd name="T27" fmla="*/ 2 h 25"/>
                <a:gd name="T28" fmla="*/ 47 w 49"/>
                <a:gd name="T29" fmla="*/ 0 h 25"/>
                <a:gd name="T30" fmla="*/ 40 w 49"/>
                <a:gd name="T31" fmla="*/ 0 h 25"/>
                <a:gd name="T32" fmla="*/ 40 w 49"/>
                <a:gd name="T33" fmla="*/ 0 h 25"/>
                <a:gd name="T34" fmla="*/ 31 w 49"/>
                <a:gd name="T35" fmla="*/ 0 h 25"/>
                <a:gd name="T36" fmla="*/ 20 w 49"/>
                <a:gd name="T37" fmla="*/ 4 h 25"/>
                <a:gd name="T38" fmla="*/ 11 w 49"/>
                <a:gd name="T39" fmla="*/ 7 h 25"/>
                <a:gd name="T40" fmla="*/ 4 w 4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5">
                  <a:moveTo>
                    <a:pt x="4" y="13"/>
                  </a:moveTo>
                  <a:lnTo>
                    <a:pt x="4" y="13"/>
                  </a:lnTo>
                  <a:lnTo>
                    <a:pt x="0" y="18"/>
                  </a:lnTo>
                  <a:lnTo>
                    <a:pt x="0" y="22"/>
                  </a:lnTo>
                  <a:lnTo>
                    <a:pt x="2" y="25"/>
                  </a:lnTo>
                  <a:lnTo>
                    <a:pt x="9" y="25"/>
                  </a:lnTo>
                  <a:lnTo>
                    <a:pt x="18" y="25"/>
                  </a:lnTo>
                  <a:lnTo>
                    <a:pt x="29" y="20"/>
                  </a:lnTo>
                  <a:lnTo>
                    <a:pt x="38" y="18"/>
                  </a:lnTo>
                  <a:lnTo>
                    <a:pt x="45" y="11"/>
                  </a:lnTo>
                  <a:lnTo>
                    <a:pt x="49" y="7"/>
                  </a:lnTo>
                  <a:lnTo>
                    <a:pt x="49" y="2"/>
                  </a:lnTo>
                  <a:lnTo>
                    <a:pt x="47" y="0"/>
                  </a:lnTo>
                  <a:lnTo>
                    <a:pt x="40" y="0"/>
                  </a:lnTo>
                  <a:lnTo>
                    <a:pt x="31" y="0"/>
                  </a:lnTo>
                  <a:lnTo>
                    <a:pt x="20" y="4"/>
                  </a:lnTo>
                  <a:lnTo>
                    <a:pt x="11" y="7"/>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2" name="Freeform 1249">
              <a:extLst>
                <a:ext uri="{FF2B5EF4-FFF2-40B4-BE49-F238E27FC236}">
                  <a16:creationId xmlns:a16="http://schemas.microsoft.com/office/drawing/2014/main" xmlns="" id="{7FF8EAA4-8B7C-524F-B384-5C9A25A5E5B8}"/>
                </a:ext>
              </a:extLst>
            </p:cNvPr>
            <p:cNvSpPr>
              <a:spLocks/>
            </p:cNvSpPr>
            <p:nvPr/>
          </p:nvSpPr>
          <p:spPr bwMode="auto">
            <a:xfrm>
              <a:off x="1916" y="3438"/>
              <a:ext cx="52" cy="25"/>
            </a:xfrm>
            <a:custGeom>
              <a:avLst/>
              <a:gdLst>
                <a:gd name="T0" fmla="*/ 4 w 52"/>
                <a:gd name="T1" fmla="*/ 13 h 25"/>
                <a:gd name="T2" fmla="*/ 4 w 52"/>
                <a:gd name="T3" fmla="*/ 13 h 25"/>
                <a:gd name="T4" fmla="*/ 0 w 52"/>
                <a:gd name="T5" fmla="*/ 18 h 25"/>
                <a:gd name="T6" fmla="*/ 0 w 52"/>
                <a:gd name="T7" fmla="*/ 22 h 25"/>
                <a:gd name="T8" fmla="*/ 2 w 52"/>
                <a:gd name="T9" fmla="*/ 25 h 25"/>
                <a:gd name="T10" fmla="*/ 9 w 52"/>
                <a:gd name="T11" fmla="*/ 25 h 25"/>
                <a:gd name="T12" fmla="*/ 9 w 52"/>
                <a:gd name="T13" fmla="*/ 25 h 25"/>
                <a:gd name="T14" fmla="*/ 18 w 52"/>
                <a:gd name="T15" fmla="*/ 25 h 25"/>
                <a:gd name="T16" fmla="*/ 29 w 52"/>
                <a:gd name="T17" fmla="*/ 22 h 25"/>
                <a:gd name="T18" fmla="*/ 38 w 52"/>
                <a:gd name="T19" fmla="*/ 18 h 25"/>
                <a:gd name="T20" fmla="*/ 47 w 52"/>
                <a:gd name="T21" fmla="*/ 13 h 25"/>
                <a:gd name="T22" fmla="*/ 47 w 52"/>
                <a:gd name="T23" fmla="*/ 13 h 25"/>
                <a:gd name="T24" fmla="*/ 52 w 52"/>
                <a:gd name="T25" fmla="*/ 7 h 25"/>
                <a:gd name="T26" fmla="*/ 52 w 52"/>
                <a:gd name="T27" fmla="*/ 4 h 25"/>
                <a:gd name="T28" fmla="*/ 47 w 52"/>
                <a:gd name="T29" fmla="*/ 0 h 25"/>
                <a:gd name="T30" fmla="*/ 40 w 52"/>
                <a:gd name="T31" fmla="*/ 0 h 25"/>
                <a:gd name="T32" fmla="*/ 40 w 52"/>
                <a:gd name="T33" fmla="*/ 0 h 25"/>
                <a:gd name="T34" fmla="*/ 31 w 52"/>
                <a:gd name="T35" fmla="*/ 2 h 25"/>
                <a:gd name="T36" fmla="*/ 22 w 52"/>
                <a:gd name="T37" fmla="*/ 4 h 25"/>
                <a:gd name="T38" fmla="*/ 11 w 52"/>
                <a:gd name="T39" fmla="*/ 9 h 25"/>
                <a:gd name="T40" fmla="*/ 4 w 5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4" y="13"/>
                  </a:moveTo>
                  <a:lnTo>
                    <a:pt x="4" y="13"/>
                  </a:lnTo>
                  <a:lnTo>
                    <a:pt x="0" y="18"/>
                  </a:lnTo>
                  <a:lnTo>
                    <a:pt x="0" y="22"/>
                  </a:lnTo>
                  <a:lnTo>
                    <a:pt x="2" y="25"/>
                  </a:lnTo>
                  <a:lnTo>
                    <a:pt x="9" y="25"/>
                  </a:lnTo>
                  <a:lnTo>
                    <a:pt x="18" y="25"/>
                  </a:lnTo>
                  <a:lnTo>
                    <a:pt x="29" y="22"/>
                  </a:lnTo>
                  <a:lnTo>
                    <a:pt x="38" y="18"/>
                  </a:lnTo>
                  <a:lnTo>
                    <a:pt x="47" y="13"/>
                  </a:lnTo>
                  <a:lnTo>
                    <a:pt x="52" y="7"/>
                  </a:lnTo>
                  <a:lnTo>
                    <a:pt x="52" y="4"/>
                  </a:lnTo>
                  <a:lnTo>
                    <a:pt x="47" y="0"/>
                  </a:lnTo>
                  <a:lnTo>
                    <a:pt x="40" y="0"/>
                  </a:lnTo>
                  <a:lnTo>
                    <a:pt x="31" y="2"/>
                  </a:lnTo>
                  <a:lnTo>
                    <a:pt x="22" y="4"/>
                  </a:lnTo>
                  <a:lnTo>
                    <a:pt x="11"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3" name="Freeform 1250">
              <a:extLst>
                <a:ext uri="{FF2B5EF4-FFF2-40B4-BE49-F238E27FC236}">
                  <a16:creationId xmlns:a16="http://schemas.microsoft.com/office/drawing/2014/main" xmlns="" id="{35DE9B14-E12E-2A4C-AE4D-6956D9D53004}"/>
                </a:ext>
              </a:extLst>
            </p:cNvPr>
            <p:cNvSpPr>
              <a:spLocks/>
            </p:cNvSpPr>
            <p:nvPr/>
          </p:nvSpPr>
          <p:spPr bwMode="auto">
            <a:xfrm>
              <a:off x="1916" y="3438"/>
              <a:ext cx="52" cy="25"/>
            </a:xfrm>
            <a:custGeom>
              <a:avLst/>
              <a:gdLst>
                <a:gd name="T0" fmla="*/ 4 w 52"/>
                <a:gd name="T1" fmla="*/ 13 h 25"/>
                <a:gd name="T2" fmla="*/ 4 w 52"/>
                <a:gd name="T3" fmla="*/ 13 h 25"/>
                <a:gd name="T4" fmla="*/ 0 w 52"/>
                <a:gd name="T5" fmla="*/ 18 h 25"/>
                <a:gd name="T6" fmla="*/ 0 w 52"/>
                <a:gd name="T7" fmla="*/ 22 h 25"/>
                <a:gd name="T8" fmla="*/ 2 w 52"/>
                <a:gd name="T9" fmla="*/ 25 h 25"/>
                <a:gd name="T10" fmla="*/ 9 w 52"/>
                <a:gd name="T11" fmla="*/ 25 h 25"/>
                <a:gd name="T12" fmla="*/ 9 w 52"/>
                <a:gd name="T13" fmla="*/ 25 h 25"/>
                <a:gd name="T14" fmla="*/ 18 w 52"/>
                <a:gd name="T15" fmla="*/ 25 h 25"/>
                <a:gd name="T16" fmla="*/ 29 w 52"/>
                <a:gd name="T17" fmla="*/ 22 h 25"/>
                <a:gd name="T18" fmla="*/ 38 w 52"/>
                <a:gd name="T19" fmla="*/ 18 h 25"/>
                <a:gd name="T20" fmla="*/ 47 w 52"/>
                <a:gd name="T21" fmla="*/ 13 h 25"/>
                <a:gd name="T22" fmla="*/ 47 w 52"/>
                <a:gd name="T23" fmla="*/ 13 h 25"/>
                <a:gd name="T24" fmla="*/ 52 w 52"/>
                <a:gd name="T25" fmla="*/ 7 h 25"/>
                <a:gd name="T26" fmla="*/ 52 w 52"/>
                <a:gd name="T27" fmla="*/ 4 h 25"/>
                <a:gd name="T28" fmla="*/ 47 w 52"/>
                <a:gd name="T29" fmla="*/ 0 h 25"/>
                <a:gd name="T30" fmla="*/ 40 w 52"/>
                <a:gd name="T31" fmla="*/ 0 h 25"/>
                <a:gd name="T32" fmla="*/ 40 w 52"/>
                <a:gd name="T33" fmla="*/ 0 h 25"/>
                <a:gd name="T34" fmla="*/ 31 w 52"/>
                <a:gd name="T35" fmla="*/ 2 h 25"/>
                <a:gd name="T36" fmla="*/ 22 w 52"/>
                <a:gd name="T37" fmla="*/ 4 h 25"/>
                <a:gd name="T38" fmla="*/ 11 w 52"/>
                <a:gd name="T39" fmla="*/ 9 h 25"/>
                <a:gd name="T40" fmla="*/ 4 w 5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4" y="13"/>
                  </a:moveTo>
                  <a:lnTo>
                    <a:pt x="4" y="13"/>
                  </a:lnTo>
                  <a:lnTo>
                    <a:pt x="0" y="18"/>
                  </a:lnTo>
                  <a:lnTo>
                    <a:pt x="0" y="22"/>
                  </a:lnTo>
                  <a:lnTo>
                    <a:pt x="2" y="25"/>
                  </a:lnTo>
                  <a:lnTo>
                    <a:pt x="9" y="25"/>
                  </a:lnTo>
                  <a:lnTo>
                    <a:pt x="18" y="25"/>
                  </a:lnTo>
                  <a:lnTo>
                    <a:pt x="29" y="22"/>
                  </a:lnTo>
                  <a:lnTo>
                    <a:pt x="38" y="18"/>
                  </a:lnTo>
                  <a:lnTo>
                    <a:pt x="47" y="13"/>
                  </a:lnTo>
                  <a:lnTo>
                    <a:pt x="52" y="7"/>
                  </a:lnTo>
                  <a:lnTo>
                    <a:pt x="52" y="4"/>
                  </a:lnTo>
                  <a:lnTo>
                    <a:pt x="47" y="0"/>
                  </a:lnTo>
                  <a:lnTo>
                    <a:pt x="40" y="0"/>
                  </a:lnTo>
                  <a:lnTo>
                    <a:pt x="31" y="2"/>
                  </a:lnTo>
                  <a:lnTo>
                    <a:pt x="22" y="4"/>
                  </a:lnTo>
                  <a:lnTo>
                    <a:pt x="11"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4" name="Freeform 1251">
              <a:extLst>
                <a:ext uri="{FF2B5EF4-FFF2-40B4-BE49-F238E27FC236}">
                  <a16:creationId xmlns:a16="http://schemas.microsoft.com/office/drawing/2014/main" xmlns="" id="{0604106C-15A5-384B-99E6-C19C7EED6179}"/>
                </a:ext>
              </a:extLst>
            </p:cNvPr>
            <p:cNvSpPr>
              <a:spLocks/>
            </p:cNvSpPr>
            <p:nvPr/>
          </p:nvSpPr>
          <p:spPr bwMode="auto">
            <a:xfrm>
              <a:off x="1871" y="3438"/>
              <a:ext cx="54" cy="27"/>
            </a:xfrm>
            <a:custGeom>
              <a:avLst/>
              <a:gdLst>
                <a:gd name="T0" fmla="*/ 7 w 54"/>
                <a:gd name="T1" fmla="*/ 13 h 27"/>
                <a:gd name="T2" fmla="*/ 7 w 54"/>
                <a:gd name="T3" fmla="*/ 13 h 27"/>
                <a:gd name="T4" fmla="*/ 2 w 54"/>
                <a:gd name="T5" fmla="*/ 18 h 27"/>
                <a:gd name="T6" fmla="*/ 0 w 54"/>
                <a:gd name="T7" fmla="*/ 22 h 27"/>
                <a:gd name="T8" fmla="*/ 4 w 54"/>
                <a:gd name="T9" fmla="*/ 25 h 27"/>
                <a:gd name="T10" fmla="*/ 11 w 54"/>
                <a:gd name="T11" fmla="*/ 27 h 27"/>
                <a:gd name="T12" fmla="*/ 11 w 54"/>
                <a:gd name="T13" fmla="*/ 27 h 27"/>
                <a:gd name="T14" fmla="*/ 20 w 54"/>
                <a:gd name="T15" fmla="*/ 25 h 27"/>
                <a:gd name="T16" fmla="*/ 31 w 54"/>
                <a:gd name="T17" fmla="*/ 22 h 27"/>
                <a:gd name="T18" fmla="*/ 40 w 54"/>
                <a:gd name="T19" fmla="*/ 18 h 27"/>
                <a:gd name="T20" fmla="*/ 49 w 54"/>
                <a:gd name="T21" fmla="*/ 13 h 27"/>
                <a:gd name="T22" fmla="*/ 49 w 54"/>
                <a:gd name="T23" fmla="*/ 13 h 27"/>
                <a:gd name="T24" fmla="*/ 54 w 54"/>
                <a:gd name="T25" fmla="*/ 9 h 27"/>
                <a:gd name="T26" fmla="*/ 54 w 54"/>
                <a:gd name="T27" fmla="*/ 4 h 27"/>
                <a:gd name="T28" fmla="*/ 52 w 54"/>
                <a:gd name="T29" fmla="*/ 2 h 27"/>
                <a:gd name="T30" fmla="*/ 45 w 54"/>
                <a:gd name="T31" fmla="*/ 0 h 27"/>
                <a:gd name="T32" fmla="*/ 45 w 54"/>
                <a:gd name="T33" fmla="*/ 0 h 27"/>
                <a:gd name="T34" fmla="*/ 34 w 54"/>
                <a:gd name="T35" fmla="*/ 2 h 27"/>
                <a:gd name="T36" fmla="*/ 25 w 54"/>
                <a:gd name="T37" fmla="*/ 4 h 27"/>
                <a:gd name="T38" fmla="*/ 13 w 54"/>
                <a:gd name="T39" fmla="*/ 9 h 27"/>
                <a:gd name="T40" fmla="*/ 7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3"/>
                  </a:moveTo>
                  <a:lnTo>
                    <a:pt x="7" y="13"/>
                  </a:lnTo>
                  <a:lnTo>
                    <a:pt x="2" y="18"/>
                  </a:lnTo>
                  <a:lnTo>
                    <a:pt x="0" y="22"/>
                  </a:lnTo>
                  <a:lnTo>
                    <a:pt x="4" y="25"/>
                  </a:lnTo>
                  <a:lnTo>
                    <a:pt x="11" y="27"/>
                  </a:lnTo>
                  <a:lnTo>
                    <a:pt x="20" y="25"/>
                  </a:lnTo>
                  <a:lnTo>
                    <a:pt x="31" y="22"/>
                  </a:lnTo>
                  <a:lnTo>
                    <a:pt x="40" y="18"/>
                  </a:lnTo>
                  <a:lnTo>
                    <a:pt x="49" y="13"/>
                  </a:lnTo>
                  <a:lnTo>
                    <a:pt x="54" y="9"/>
                  </a:lnTo>
                  <a:lnTo>
                    <a:pt x="54" y="4"/>
                  </a:lnTo>
                  <a:lnTo>
                    <a:pt x="52" y="2"/>
                  </a:lnTo>
                  <a:lnTo>
                    <a:pt x="45" y="0"/>
                  </a:lnTo>
                  <a:lnTo>
                    <a:pt x="34" y="2"/>
                  </a:lnTo>
                  <a:lnTo>
                    <a:pt x="25" y="4"/>
                  </a:lnTo>
                  <a:lnTo>
                    <a:pt x="13"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5" name="Freeform 1252">
              <a:extLst>
                <a:ext uri="{FF2B5EF4-FFF2-40B4-BE49-F238E27FC236}">
                  <a16:creationId xmlns:a16="http://schemas.microsoft.com/office/drawing/2014/main" xmlns="" id="{D7940763-DE8A-8D47-9C33-B38201E1EE1F}"/>
                </a:ext>
              </a:extLst>
            </p:cNvPr>
            <p:cNvSpPr>
              <a:spLocks/>
            </p:cNvSpPr>
            <p:nvPr/>
          </p:nvSpPr>
          <p:spPr bwMode="auto">
            <a:xfrm>
              <a:off x="1871" y="3438"/>
              <a:ext cx="54" cy="27"/>
            </a:xfrm>
            <a:custGeom>
              <a:avLst/>
              <a:gdLst>
                <a:gd name="T0" fmla="*/ 7 w 54"/>
                <a:gd name="T1" fmla="*/ 13 h 27"/>
                <a:gd name="T2" fmla="*/ 7 w 54"/>
                <a:gd name="T3" fmla="*/ 13 h 27"/>
                <a:gd name="T4" fmla="*/ 2 w 54"/>
                <a:gd name="T5" fmla="*/ 18 h 27"/>
                <a:gd name="T6" fmla="*/ 0 w 54"/>
                <a:gd name="T7" fmla="*/ 22 h 27"/>
                <a:gd name="T8" fmla="*/ 4 w 54"/>
                <a:gd name="T9" fmla="*/ 25 h 27"/>
                <a:gd name="T10" fmla="*/ 11 w 54"/>
                <a:gd name="T11" fmla="*/ 27 h 27"/>
                <a:gd name="T12" fmla="*/ 11 w 54"/>
                <a:gd name="T13" fmla="*/ 27 h 27"/>
                <a:gd name="T14" fmla="*/ 20 w 54"/>
                <a:gd name="T15" fmla="*/ 25 h 27"/>
                <a:gd name="T16" fmla="*/ 31 w 54"/>
                <a:gd name="T17" fmla="*/ 22 h 27"/>
                <a:gd name="T18" fmla="*/ 40 w 54"/>
                <a:gd name="T19" fmla="*/ 18 h 27"/>
                <a:gd name="T20" fmla="*/ 49 w 54"/>
                <a:gd name="T21" fmla="*/ 13 h 27"/>
                <a:gd name="T22" fmla="*/ 49 w 54"/>
                <a:gd name="T23" fmla="*/ 13 h 27"/>
                <a:gd name="T24" fmla="*/ 54 w 54"/>
                <a:gd name="T25" fmla="*/ 9 h 27"/>
                <a:gd name="T26" fmla="*/ 54 w 54"/>
                <a:gd name="T27" fmla="*/ 4 h 27"/>
                <a:gd name="T28" fmla="*/ 52 w 54"/>
                <a:gd name="T29" fmla="*/ 2 h 27"/>
                <a:gd name="T30" fmla="*/ 45 w 54"/>
                <a:gd name="T31" fmla="*/ 0 h 27"/>
                <a:gd name="T32" fmla="*/ 45 w 54"/>
                <a:gd name="T33" fmla="*/ 0 h 27"/>
                <a:gd name="T34" fmla="*/ 34 w 54"/>
                <a:gd name="T35" fmla="*/ 2 h 27"/>
                <a:gd name="T36" fmla="*/ 25 w 54"/>
                <a:gd name="T37" fmla="*/ 4 h 27"/>
                <a:gd name="T38" fmla="*/ 13 w 54"/>
                <a:gd name="T39" fmla="*/ 9 h 27"/>
                <a:gd name="T40" fmla="*/ 7 w 54"/>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7">
                  <a:moveTo>
                    <a:pt x="7" y="13"/>
                  </a:moveTo>
                  <a:lnTo>
                    <a:pt x="7" y="13"/>
                  </a:lnTo>
                  <a:lnTo>
                    <a:pt x="2" y="18"/>
                  </a:lnTo>
                  <a:lnTo>
                    <a:pt x="0" y="22"/>
                  </a:lnTo>
                  <a:lnTo>
                    <a:pt x="4" y="25"/>
                  </a:lnTo>
                  <a:lnTo>
                    <a:pt x="11" y="27"/>
                  </a:lnTo>
                  <a:lnTo>
                    <a:pt x="20" y="25"/>
                  </a:lnTo>
                  <a:lnTo>
                    <a:pt x="31" y="22"/>
                  </a:lnTo>
                  <a:lnTo>
                    <a:pt x="40" y="18"/>
                  </a:lnTo>
                  <a:lnTo>
                    <a:pt x="49" y="13"/>
                  </a:lnTo>
                  <a:lnTo>
                    <a:pt x="54" y="9"/>
                  </a:lnTo>
                  <a:lnTo>
                    <a:pt x="54" y="4"/>
                  </a:lnTo>
                  <a:lnTo>
                    <a:pt x="52" y="2"/>
                  </a:lnTo>
                  <a:lnTo>
                    <a:pt x="45" y="0"/>
                  </a:lnTo>
                  <a:lnTo>
                    <a:pt x="34" y="2"/>
                  </a:lnTo>
                  <a:lnTo>
                    <a:pt x="25" y="4"/>
                  </a:lnTo>
                  <a:lnTo>
                    <a:pt x="13"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6" name="Freeform 1253">
              <a:extLst>
                <a:ext uri="{FF2B5EF4-FFF2-40B4-BE49-F238E27FC236}">
                  <a16:creationId xmlns:a16="http://schemas.microsoft.com/office/drawing/2014/main" xmlns="" id="{8F36DDA0-4BC8-4F40-80A2-F1CF53E8A3CA}"/>
                </a:ext>
              </a:extLst>
            </p:cNvPr>
            <p:cNvSpPr>
              <a:spLocks/>
            </p:cNvSpPr>
            <p:nvPr/>
          </p:nvSpPr>
          <p:spPr bwMode="auto">
            <a:xfrm>
              <a:off x="1693" y="3440"/>
              <a:ext cx="56" cy="27"/>
            </a:xfrm>
            <a:custGeom>
              <a:avLst/>
              <a:gdLst>
                <a:gd name="T0" fmla="*/ 7 w 56"/>
                <a:gd name="T1" fmla="*/ 14 h 27"/>
                <a:gd name="T2" fmla="*/ 7 w 56"/>
                <a:gd name="T3" fmla="*/ 14 h 27"/>
                <a:gd name="T4" fmla="*/ 0 w 56"/>
                <a:gd name="T5" fmla="*/ 18 h 27"/>
                <a:gd name="T6" fmla="*/ 0 w 56"/>
                <a:gd name="T7" fmla="*/ 23 h 27"/>
                <a:gd name="T8" fmla="*/ 4 w 56"/>
                <a:gd name="T9" fmla="*/ 25 h 27"/>
                <a:gd name="T10" fmla="*/ 11 w 56"/>
                <a:gd name="T11" fmla="*/ 27 h 27"/>
                <a:gd name="T12" fmla="*/ 11 w 56"/>
                <a:gd name="T13" fmla="*/ 27 h 27"/>
                <a:gd name="T14" fmla="*/ 20 w 56"/>
                <a:gd name="T15" fmla="*/ 25 h 27"/>
                <a:gd name="T16" fmla="*/ 31 w 56"/>
                <a:gd name="T17" fmla="*/ 23 h 27"/>
                <a:gd name="T18" fmla="*/ 43 w 56"/>
                <a:gd name="T19" fmla="*/ 18 h 27"/>
                <a:gd name="T20" fmla="*/ 52 w 56"/>
                <a:gd name="T21" fmla="*/ 14 h 27"/>
                <a:gd name="T22" fmla="*/ 52 w 56"/>
                <a:gd name="T23" fmla="*/ 14 h 27"/>
                <a:gd name="T24" fmla="*/ 56 w 56"/>
                <a:gd name="T25" fmla="*/ 9 h 27"/>
                <a:gd name="T26" fmla="*/ 56 w 56"/>
                <a:gd name="T27" fmla="*/ 5 h 27"/>
                <a:gd name="T28" fmla="*/ 54 w 56"/>
                <a:gd name="T29" fmla="*/ 2 h 27"/>
                <a:gd name="T30" fmla="*/ 45 w 56"/>
                <a:gd name="T31" fmla="*/ 0 h 27"/>
                <a:gd name="T32" fmla="*/ 45 w 56"/>
                <a:gd name="T33" fmla="*/ 0 h 27"/>
                <a:gd name="T34" fmla="*/ 36 w 56"/>
                <a:gd name="T35" fmla="*/ 2 h 27"/>
                <a:gd name="T36" fmla="*/ 25 w 56"/>
                <a:gd name="T37" fmla="*/ 5 h 27"/>
                <a:gd name="T38" fmla="*/ 13 w 56"/>
                <a:gd name="T39" fmla="*/ 9 h 27"/>
                <a:gd name="T40" fmla="*/ 7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7" y="14"/>
                  </a:moveTo>
                  <a:lnTo>
                    <a:pt x="7" y="14"/>
                  </a:lnTo>
                  <a:lnTo>
                    <a:pt x="0" y="18"/>
                  </a:lnTo>
                  <a:lnTo>
                    <a:pt x="0" y="23"/>
                  </a:lnTo>
                  <a:lnTo>
                    <a:pt x="4" y="25"/>
                  </a:lnTo>
                  <a:lnTo>
                    <a:pt x="11" y="27"/>
                  </a:lnTo>
                  <a:lnTo>
                    <a:pt x="20" y="25"/>
                  </a:lnTo>
                  <a:lnTo>
                    <a:pt x="31" y="23"/>
                  </a:lnTo>
                  <a:lnTo>
                    <a:pt x="43" y="18"/>
                  </a:lnTo>
                  <a:lnTo>
                    <a:pt x="52" y="14"/>
                  </a:lnTo>
                  <a:lnTo>
                    <a:pt x="56" y="9"/>
                  </a:lnTo>
                  <a:lnTo>
                    <a:pt x="56" y="5"/>
                  </a:lnTo>
                  <a:lnTo>
                    <a:pt x="54" y="2"/>
                  </a:lnTo>
                  <a:lnTo>
                    <a:pt x="45" y="0"/>
                  </a:lnTo>
                  <a:lnTo>
                    <a:pt x="36" y="2"/>
                  </a:lnTo>
                  <a:lnTo>
                    <a:pt x="25" y="5"/>
                  </a:lnTo>
                  <a:lnTo>
                    <a:pt x="13"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7" name="Freeform 1254">
              <a:extLst>
                <a:ext uri="{FF2B5EF4-FFF2-40B4-BE49-F238E27FC236}">
                  <a16:creationId xmlns:a16="http://schemas.microsoft.com/office/drawing/2014/main" xmlns="" id="{551CDF9C-9F10-2344-AE8F-AC0155CFBD01}"/>
                </a:ext>
              </a:extLst>
            </p:cNvPr>
            <p:cNvSpPr>
              <a:spLocks/>
            </p:cNvSpPr>
            <p:nvPr/>
          </p:nvSpPr>
          <p:spPr bwMode="auto">
            <a:xfrm>
              <a:off x="1693" y="3440"/>
              <a:ext cx="56" cy="27"/>
            </a:xfrm>
            <a:custGeom>
              <a:avLst/>
              <a:gdLst>
                <a:gd name="T0" fmla="*/ 7 w 56"/>
                <a:gd name="T1" fmla="*/ 14 h 27"/>
                <a:gd name="T2" fmla="*/ 7 w 56"/>
                <a:gd name="T3" fmla="*/ 14 h 27"/>
                <a:gd name="T4" fmla="*/ 0 w 56"/>
                <a:gd name="T5" fmla="*/ 18 h 27"/>
                <a:gd name="T6" fmla="*/ 0 w 56"/>
                <a:gd name="T7" fmla="*/ 23 h 27"/>
                <a:gd name="T8" fmla="*/ 4 w 56"/>
                <a:gd name="T9" fmla="*/ 25 h 27"/>
                <a:gd name="T10" fmla="*/ 11 w 56"/>
                <a:gd name="T11" fmla="*/ 27 h 27"/>
                <a:gd name="T12" fmla="*/ 11 w 56"/>
                <a:gd name="T13" fmla="*/ 27 h 27"/>
                <a:gd name="T14" fmla="*/ 20 w 56"/>
                <a:gd name="T15" fmla="*/ 25 h 27"/>
                <a:gd name="T16" fmla="*/ 31 w 56"/>
                <a:gd name="T17" fmla="*/ 23 h 27"/>
                <a:gd name="T18" fmla="*/ 43 w 56"/>
                <a:gd name="T19" fmla="*/ 18 h 27"/>
                <a:gd name="T20" fmla="*/ 52 w 56"/>
                <a:gd name="T21" fmla="*/ 14 h 27"/>
                <a:gd name="T22" fmla="*/ 52 w 56"/>
                <a:gd name="T23" fmla="*/ 14 h 27"/>
                <a:gd name="T24" fmla="*/ 56 w 56"/>
                <a:gd name="T25" fmla="*/ 9 h 27"/>
                <a:gd name="T26" fmla="*/ 56 w 56"/>
                <a:gd name="T27" fmla="*/ 5 h 27"/>
                <a:gd name="T28" fmla="*/ 54 w 56"/>
                <a:gd name="T29" fmla="*/ 2 h 27"/>
                <a:gd name="T30" fmla="*/ 45 w 56"/>
                <a:gd name="T31" fmla="*/ 0 h 27"/>
                <a:gd name="T32" fmla="*/ 45 w 56"/>
                <a:gd name="T33" fmla="*/ 0 h 27"/>
                <a:gd name="T34" fmla="*/ 36 w 56"/>
                <a:gd name="T35" fmla="*/ 2 h 27"/>
                <a:gd name="T36" fmla="*/ 25 w 56"/>
                <a:gd name="T37" fmla="*/ 5 h 27"/>
                <a:gd name="T38" fmla="*/ 13 w 56"/>
                <a:gd name="T39" fmla="*/ 9 h 27"/>
                <a:gd name="T40" fmla="*/ 7 w 56"/>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7">
                  <a:moveTo>
                    <a:pt x="7" y="14"/>
                  </a:moveTo>
                  <a:lnTo>
                    <a:pt x="7" y="14"/>
                  </a:lnTo>
                  <a:lnTo>
                    <a:pt x="0" y="18"/>
                  </a:lnTo>
                  <a:lnTo>
                    <a:pt x="0" y="23"/>
                  </a:lnTo>
                  <a:lnTo>
                    <a:pt x="4" y="25"/>
                  </a:lnTo>
                  <a:lnTo>
                    <a:pt x="11" y="27"/>
                  </a:lnTo>
                  <a:lnTo>
                    <a:pt x="20" y="25"/>
                  </a:lnTo>
                  <a:lnTo>
                    <a:pt x="31" y="23"/>
                  </a:lnTo>
                  <a:lnTo>
                    <a:pt x="43" y="18"/>
                  </a:lnTo>
                  <a:lnTo>
                    <a:pt x="52" y="14"/>
                  </a:lnTo>
                  <a:lnTo>
                    <a:pt x="56" y="9"/>
                  </a:lnTo>
                  <a:lnTo>
                    <a:pt x="56" y="5"/>
                  </a:lnTo>
                  <a:lnTo>
                    <a:pt x="54" y="2"/>
                  </a:lnTo>
                  <a:lnTo>
                    <a:pt x="45" y="0"/>
                  </a:lnTo>
                  <a:lnTo>
                    <a:pt x="36" y="2"/>
                  </a:lnTo>
                  <a:lnTo>
                    <a:pt x="25" y="5"/>
                  </a:lnTo>
                  <a:lnTo>
                    <a:pt x="13"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8" name="Freeform 1255">
              <a:extLst>
                <a:ext uri="{FF2B5EF4-FFF2-40B4-BE49-F238E27FC236}">
                  <a16:creationId xmlns:a16="http://schemas.microsoft.com/office/drawing/2014/main" xmlns="" id="{83C244A8-D200-E54F-A5E3-7924AFFDB6FE}"/>
                </a:ext>
              </a:extLst>
            </p:cNvPr>
            <p:cNvSpPr>
              <a:spLocks/>
            </p:cNvSpPr>
            <p:nvPr/>
          </p:nvSpPr>
          <p:spPr bwMode="auto">
            <a:xfrm>
              <a:off x="4447" y="3373"/>
              <a:ext cx="54" cy="24"/>
            </a:xfrm>
            <a:custGeom>
              <a:avLst/>
              <a:gdLst>
                <a:gd name="T0" fmla="*/ 5 w 54"/>
                <a:gd name="T1" fmla="*/ 11 h 24"/>
                <a:gd name="T2" fmla="*/ 5 w 54"/>
                <a:gd name="T3" fmla="*/ 11 h 24"/>
                <a:gd name="T4" fmla="*/ 12 w 54"/>
                <a:gd name="T5" fmla="*/ 18 h 24"/>
                <a:gd name="T6" fmla="*/ 21 w 54"/>
                <a:gd name="T7" fmla="*/ 20 h 24"/>
                <a:gd name="T8" fmla="*/ 32 w 54"/>
                <a:gd name="T9" fmla="*/ 22 h 24"/>
                <a:gd name="T10" fmla="*/ 41 w 54"/>
                <a:gd name="T11" fmla="*/ 24 h 24"/>
                <a:gd name="T12" fmla="*/ 41 w 54"/>
                <a:gd name="T13" fmla="*/ 24 h 24"/>
                <a:gd name="T14" fmla="*/ 50 w 54"/>
                <a:gd name="T15" fmla="*/ 22 h 24"/>
                <a:gd name="T16" fmla="*/ 54 w 54"/>
                <a:gd name="T17" fmla="*/ 20 h 24"/>
                <a:gd name="T18" fmla="*/ 54 w 54"/>
                <a:gd name="T19" fmla="*/ 15 h 24"/>
                <a:gd name="T20" fmla="*/ 50 w 54"/>
                <a:gd name="T21" fmla="*/ 11 h 24"/>
                <a:gd name="T22" fmla="*/ 50 w 54"/>
                <a:gd name="T23" fmla="*/ 11 h 24"/>
                <a:gd name="T24" fmla="*/ 43 w 54"/>
                <a:gd name="T25" fmla="*/ 6 h 24"/>
                <a:gd name="T26" fmla="*/ 34 w 54"/>
                <a:gd name="T27" fmla="*/ 2 h 24"/>
                <a:gd name="T28" fmla="*/ 23 w 54"/>
                <a:gd name="T29" fmla="*/ 0 h 24"/>
                <a:gd name="T30" fmla="*/ 14 w 54"/>
                <a:gd name="T31" fmla="*/ 0 h 24"/>
                <a:gd name="T32" fmla="*/ 14 w 54"/>
                <a:gd name="T33" fmla="*/ 0 h 24"/>
                <a:gd name="T34" fmla="*/ 5 w 54"/>
                <a:gd name="T35" fmla="*/ 0 h 24"/>
                <a:gd name="T36" fmla="*/ 0 w 54"/>
                <a:gd name="T37" fmla="*/ 2 h 24"/>
                <a:gd name="T38" fmla="*/ 0 w 54"/>
                <a:gd name="T39" fmla="*/ 6 h 24"/>
                <a:gd name="T40" fmla="*/ 5 w 5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4">
                  <a:moveTo>
                    <a:pt x="5" y="11"/>
                  </a:moveTo>
                  <a:lnTo>
                    <a:pt x="5" y="11"/>
                  </a:lnTo>
                  <a:lnTo>
                    <a:pt x="12" y="18"/>
                  </a:lnTo>
                  <a:lnTo>
                    <a:pt x="21" y="20"/>
                  </a:lnTo>
                  <a:lnTo>
                    <a:pt x="32" y="22"/>
                  </a:lnTo>
                  <a:lnTo>
                    <a:pt x="41" y="24"/>
                  </a:lnTo>
                  <a:lnTo>
                    <a:pt x="50" y="22"/>
                  </a:lnTo>
                  <a:lnTo>
                    <a:pt x="54" y="20"/>
                  </a:lnTo>
                  <a:lnTo>
                    <a:pt x="54" y="15"/>
                  </a:lnTo>
                  <a:lnTo>
                    <a:pt x="50" y="11"/>
                  </a:lnTo>
                  <a:lnTo>
                    <a:pt x="43" y="6"/>
                  </a:lnTo>
                  <a:lnTo>
                    <a:pt x="34" y="2"/>
                  </a:lnTo>
                  <a:lnTo>
                    <a:pt x="23" y="0"/>
                  </a:lnTo>
                  <a:lnTo>
                    <a:pt x="14" y="0"/>
                  </a:lnTo>
                  <a:lnTo>
                    <a:pt x="5" y="0"/>
                  </a:lnTo>
                  <a:lnTo>
                    <a:pt x="0" y="2"/>
                  </a:lnTo>
                  <a:lnTo>
                    <a:pt x="0"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39" name="Freeform 1256">
              <a:extLst>
                <a:ext uri="{FF2B5EF4-FFF2-40B4-BE49-F238E27FC236}">
                  <a16:creationId xmlns:a16="http://schemas.microsoft.com/office/drawing/2014/main" xmlns="" id="{F03ED4D9-9F6A-0240-822D-B8E683997BDE}"/>
                </a:ext>
              </a:extLst>
            </p:cNvPr>
            <p:cNvSpPr>
              <a:spLocks/>
            </p:cNvSpPr>
            <p:nvPr/>
          </p:nvSpPr>
          <p:spPr bwMode="auto">
            <a:xfrm>
              <a:off x="4447" y="3373"/>
              <a:ext cx="54" cy="24"/>
            </a:xfrm>
            <a:custGeom>
              <a:avLst/>
              <a:gdLst>
                <a:gd name="T0" fmla="*/ 5 w 54"/>
                <a:gd name="T1" fmla="*/ 11 h 24"/>
                <a:gd name="T2" fmla="*/ 5 w 54"/>
                <a:gd name="T3" fmla="*/ 11 h 24"/>
                <a:gd name="T4" fmla="*/ 12 w 54"/>
                <a:gd name="T5" fmla="*/ 18 h 24"/>
                <a:gd name="T6" fmla="*/ 21 w 54"/>
                <a:gd name="T7" fmla="*/ 20 h 24"/>
                <a:gd name="T8" fmla="*/ 32 w 54"/>
                <a:gd name="T9" fmla="*/ 22 h 24"/>
                <a:gd name="T10" fmla="*/ 41 w 54"/>
                <a:gd name="T11" fmla="*/ 24 h 24"/>
                <a:gd name="T12" fmla="*/ 41 w 54"/>
                <a:gd name="T13" fmla="*/ 24 h 24"/>
                <a:gd name="T14" fmla="*/ 50 w 54"/>
                <a:gd name="T15" fmla="*/ 22 h 24"/>
                <a:gd name="T16" fmla="*/ 54 w 54"/>
                <a:gd name="T17" fmla="*/ 20 h 24"/>
                <a:gd name="T18" fmla="*/ 54 w 54"/>
                <a:gd name="T19" fmla="*/ 15 h 24"/>
                <a:gd name="T20" fmla="*/ 50 w 54"/>
                <a:gd name="T21" fmla="*/ 11 h 24"/>
                <a:gd name="T22" fmla="*/ 50 w 54"/>
                <a:gd name="T23" fmla="*/ 11 h 24"/>
                <a:gd name="T24" fmla="*/ 43 w 54"/>
                <a:gd name="T25" fmla="*/ 6 h 24"/>
                <a:gd name="T26" fmla="*/ 34 w 54"/>
                <a:gd name="T27" fmla="*/ 2 h 24"/>
                <a:gd name="T28" fmla="*/ 23 w 54"/>
                <a:gd name="T29" fmla="*/ 0 h 24"/>
                <a:gd name="T30" fmla="*/ 14 w 54"/>
                <a:gd name="T31" fmla="*/ 0 h 24"/>
                <a:gd name="T32" fmla="*/ 14 w 54"/>
                <a:gd name="T33" fmla="*/ 0 h 24"/>
                <a:gd name="T34" fmla="*/ 5 w 54"/>
                <a:gd name="T35" fmla="*/ 0 h 24"/>
                <a:gd name="T36" fmla="*/ 0 w 54"/>
                <a:gd name="T37" fmla="*/ 2 h 24"/>
                <a:gd name="T38" fmla="*/ 0 w 54"/>
                <a:gd name="T39" fmla="*/ 6 h 24"/>
                <a:gd name="T40" fmla="*/ 5 w 5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4">
                  <a:moveTo>
                    <a:pt x="5" y="11"/>
                  </a:moveTo>
                  <a:lnTo>
                    <a:pt x="5" y="11"/>
                  </a:lnTo>
                  <a:lnTo>
                    <a:pt x="12" y="18"/>
                  </a:lnTo>
                  <a:lnTo>
                    <a:pt x="21" y="20"/>
                  </a:lnTo>
                  <a:lnTo>
                    <a:pt x="32" y="22"/>
                  </a:lnTo>
                  <a:lnTo>
                    <a:pt x="41" y="24"/>
                  </a:lnTo>
                  <a:lnTo>
                    <a:pt x="50" y="22"/>
                  </a:lnTo>
                  <a:lnTo>
                    <a:pt x="54" y="20"/>
                  </a:lnTo>
                  <a:lnTo>
                    <a:pt x="54" y="15"/>
                  </a:lnTo>
                  <a:lnTo>
                    <a:pt x="50" y="11"/>
                  </a:lnTo>
                  <a:lnTo>
                    <a:pt x="43" y="6"/>
                  </a:lnTo>
                  <a:lnTo>
                    <a:pt x="34" y="2"/>
                  </a:lnTo>
                  <a:lnTo>
                    <a:pt x="23" y="0"/>
                  </a:lnTo>
                  <a:lnTo>
                    <a:pt x="14" y="0"/>
                  </a:lnTo>
                  <a:lnTo>
                    <a:pt x="5" y="0"/>
                  </a:lnTo>
                  <a:lnTo>
                    <a:pt x="0" y="2"/>
                  </a:lnTo>
                  <a:lnTo>
                    <a:pt x="0"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0" name="Freeform 1257">
              <a:extLst>
                <a:ext uri="{FF2B5EF4-FFF2-40B4-BE49-F238E27FC236}">
                  <a16:creationId xmlns:a16="http://schemas.microsoft.com/office/drawing/2014/main" xmlns="" id="{4F010E49-F42D-5245-95EE-2CBF88860CA2}"/>
                </a:ext>
              </a:extLst>
            </p:cNvPr>
            <p:cNvSpPr>
              <a:spLocks/>
            </p:cNvSpPr>
            <p:nvPr/>
          </p:nvSpPr>
          <p:spPr bwMode="auto">
            <a:xfrm>
              <a:off x="4402" y="3373"/>
              <a:ext cx="52" cy="24"/>
            </a:xfrm>
            <a:custGeom>
              <a:avLst/>
              <a:gdLst>
                <a:gd name="T0" fmla="*/ 5 w 52"/>
                <a:gd name="T1" fmla="*/ 13 h 24"/>
                <a:gd name="T2" fmla="*/ 5 w 52"/>
                <a:gd name="T3" fmla="*/ 13 h 24"/>
                <a:gd name="T4" fmla="*/ 12 w 52"/>
                <a:gd name="T5" fmla="*/ 18 h 24"/>
                <a:gd name="T6" fmla="*/ 21 w 52"/>
                <a:gd name="T7" fmla="*/ 22 h 24"/>
                <a:gd name="T8" fmla="*/ 30 w 52"/>
                <a:gd name="T9" fmla="*/ 24 h 24"/>
                <a:gd name="T10" fmla="*/ 41 w 52"/>
                <a:gd name="T11" fmla="*/ 24 h 24"/>
                <a:gd name="T12" fmla="*/ 41 w 52"/>
                <a:gd name="T13" fmla="*/ 24 h 24"/>
                <a:gd name="T14" fmla="*/ 48 w 52"/>
                <a:gd name="T15" fmla="*/ 24 h 24"/>
                <a:gd name="T16" fmla="*/ 52 w 52"/>
                <a:gd name="T17" fmla="*/ 20 h 24"/>
                <a:gd name="T18" fmla="*/ 52 w 52"/>
                <a:gd name="T19" fmla="*/ 18 h 24"/>
                <a:gd name="T20" fmla="*/ 50 w 52"/>
                <a:gd name="T21" fmla="*/ 11 h 24"/>
                <a:gd name="T22" fmla="*/ 50 w 52"/>
                <a:gd name="T23" fmla="*/ 11 h 24"/>
                <a:gd name="T24" fmla="*/ 43 w 52"/>
                <a:gd name="T25" fmla="*/ 6 h 24"/>
                <a:gd name="T26" fmla="*/ 32 w 52"/>
                <a:gd name="T27" fmla="*/ 4 h 24"/>
                <a:gd name="T28" fmla="*/ 23 w 52"/>
                <a:gd name="T29" fmla="*/ 0 h 24"/>
                <a:gd name="T30" fmla="*/ 14 w 52"/>
                <a:gd name="T31" fmla="*/ 0 h 24"/>
                <a:gd name="T32" fmla="*/ 14 w 52"/>
                <a:gd name="T33" fmla="*/ 0 h 24"/>
                <a:gd name="T34" fmla="*/ 5 w 52"/>
                <a:gd name="T35" fmla="*/ 2 h 24"/>
                <a:gd name="T36" fmla="*/ 0 w 52"/>
                <a:gd name="T37" fmla="*/ 4 h 24"/>
                <a:gd name="T38" fmla="*/ 0 w 52"/>
                <a:gd name="T39" fmla="*/ 9 h 24"/>
                <a:gd name="T40" fmla="*/ 5 w 5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4">
                  <a:moveTo>
                    <a:pt x="5" y="13"/>
                  </a:moveTo>
                  <a:lnTo>
                    <a:pt x="5" y="13"/>
                  </a:lnTo>
                  <a:lnTo>
                    <a:pt x="12" y="18"/>
                  </a:lnTo>
                  <a:lnTo>
                    <a:pt x="21" y="22"/>
                  </a:lnTo>
                  <a:lnTo>
                    <a:pt x="30" y="24"/>
                  </a:lnTo>
                  <a:lnTo>
                    <a:pt x="41" y="24"/>
                  </a:lnTo>
                  <a:lnTo>
                    <a:pt x="48" y="24"/>
                  </a:lnTo>
                  <a:lnTo>
                    <a:pt x="52" y="20"/>
                  </a:lnTo>
                  <a:lnTo>
                    <a:pt x="52" y="18"/>
                  </a:lnTo>
                  <a:lnTo>
                    <a:pt x="50" y="11"/>
                  </a:lnTo>
                  <a:lnTo>
                    <a:pt x="43" y="6"/>
                  </a:lnTo>
                  <a:lnTo>
                    <a:pt x="32" y="4"/>
                  </a:lnTo>
                  <a:lnTo>
                    <a:pt x="23" y="0"/>
                  </a:lnTo>
                  <a:lnTo>
                    <a:pt x="14" y="0"/>
                  </a:lnTo>
                  <a:lnTo>
                    <a:pt x="5" y="2"/>
                  </a:lnTo>
                  <a:lnTo>
                    <a:pt x="0" y="4"/>
                  </a:lnTo>
                  <a:lnTo>
                    <a:pt x="0"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1" name="Freeform 1258">
              <a:extLst>
                <a:ext uri="{FF2B5EF4-FFF2-40B4-BE49-F238E27FC236}">
                  <a16:creationId xmlns:a16="http://schemas.microsoft.com/office/drawing/2014/main" xmlns="" id="{83A23423-43EC-9147-BE89-38502451ACA8}"/>
                </a:ext>
              </a:extLst>
            </p:cNvPr>
            <p:cNvSpPr>
              <a:spLocks/>
            </p:cNvSpPr>
            <p:nvPr/>
          </p:nvSpPr>
          <p:spPr bwMode="auto">
            <a:xfrm>
              <a:off x="4402" y="3373"/>
              <a:ext cx="52" cy="24"/>
            </a:xfrm>
            <a:custGeom>
              <a:avLst/>
              <a:gdLst>
                <a:gd name="T0" fmla="*/ 5 w 52"/>
                <a:gd name="T1" fmla="*/ 13 h 24"/>
                <a:gd name="T2" fmla="*/ 5 w 52"/>
                <a:gd name="T3" fmla="*/ 13 h 24"/>
                <a:gd name="T4" fmla="*/ 12 w 52"/>
                <a:gd name="T5" fmla="*/ 18 h 24"/>
                <a:gd name="T6" fmla="*/ 21 w 52"/>
                <a:gd name="T7" fmla="*/ 22 h 24"/>
                <a:gd name="T8" fmla="*/ 30 w 52"/>
                <a:gd name="T9" fmla="*/ 24 h 24"/>
                <a:gd name="T10" fmla="*/ 41 w 52"/>
                <a:gd name="T11" fmla="*/ 24 h 24"/>
                <a:gd name="T12" fmla="*/ 41 w 52"/>
                <a:gd name="T13" fmla="*/ 24 h 24"/>
                <a:gd name="T14" fmla="*/ 48 w 52"/>
                <a:gd name="T15" fmla="*/ 24 h 24"/>
                <a:gd name="T16" fmla="*/ 52 w 52"/>
                <a:gd name="T17" fmla="*/ 20 h 24"/>
                <a:gd name="T18" fmla="*/ 52 w 52"/>
                <a:gd name="T19" fmla="*/ 18 h 24"/>
                <a:gd name="T20" fmla="*/ 50 w 52"/>
                <a:gd name="T21" fmla="*/ 11 h 24"/>
                <a:gd name="T22" fmla="*/ 50 w 52"/>
                <a:gd name="T23" fmla="*/ 11 h 24"/>
                <a:gd name="T24" fmla="*/ 43 w 52"/>
                <a:gd name="T25" fmla="*/ 6 h 24"/>
                <a:gd name="T26" fmla="*/ 32 w 52"/>
                <a:gd name="T27" fmla="*/ 4 h 24"/>
                <a:gd name="T28" fmla="*/ 23 w 52"/>
                <a:gd name="T29" fmla="*/ 0 h 24"/>
                <a:gd name="T30" fmla="*/ 14 w 52"/>
                <a:gd name="T31" fmla="*/ 0 h 24"/>
                <a:gd name="T32" fmla="*/ 14 w 52"/>
                <a:gd name="T33" fmla="*/ 0 h 24"/>
                <a:gd name="T34" fmla="*/ 5 w 52"/>
                <a:gd name="T35" fmla="*/ 2 h 24"/>
                <a:gd name="T36" fmla="*/ 0 w 52"/>
                <a:gd name="T37" fmla="*/ 4 h 24"/>
                <a:gd name="T38" fmla="*/ 0 w 52"/>
                <a:gd name="T39" fmla="*/ 9 h 24"/>
                <a:gd name="T40" fmla="*/ 5 w 5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4">
                  <a:moveTo>
                    <a:pt x="5" y="13"/>
                  </a:moveTo>
                  <a:lnTo>
                    <a:pt x="5" y="13"/>
                  </a:lnTo>
                  <a:lnTo>
                    <a:pt x="12" y="18"/>
                  </a:lnTo>
                  <a:lnTo>
                    <a:pt x="21" y="22"/>
                  </a:lnTo>
                  <a:lnTo>
                    <a:pt x="30" y="24"/>
                  </a:lnTo>
                  <a:lnTo>
                    <a:pt x="41" y="24"/>
                  </a:lnTo>
                  <a:lnTo>
                    <a:pt x="48" y="24"/>
                  </a:lnTo>
                  <a:lnTo>
                    <a:pt x="52" y="20"/>
                  </a:lnTo>
                  <a:lnTo>
                    <a:pt x="52" y="18"/>
                  </a:lnTo>
                  <a:lnTo>
                    <a:pt x="50" y="11"/>
                  </a:lnTo>
                  <a:lnTo>
                    <a:pt x="43" y="6"/>
                  </a:lnTo>
                  <a:lnTo>
                    <a:pt x="32" y="4"/>
                  </a:lnTo>
                  <a:lnTo>
                    <a:pt x="23" y="0"/>
                  </a:lnTo>
                  <a:lnTo>
                    <a:pt x="14" y="0"/>
                  </a:lnTo>
                  <a:lnTo>
                    <a:pt x="5" y="2"/>
                  </a:lnTo>
                  <a:lnTo>
                    <a:pt x="0" y="4"/>
                  </a:lnTo>
                  <a:lnTo>
                    <a:pt x="0"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2" name="Freeform 1259">
              <a:extLst>
                <a:ext uri="{FF2B5EF4-FFF2-40B4-BE49-F238E27FC236}">
                  <a16:creationId xmlns:a16="http://schemas.microsoft.com/office/drawing/2014/main" xmlns="" id="{EF904F83-23E0-C544-BD72-BBC84F71C137}"/>
                </a:ext>
              </a:extLst>
            </p:cNvPr>
            <p:cNvSpPr>
              <a:spLocks/>
            </p:cNvSpPr>
            <p:nvPr/>
          </p:nvSpPr>
          <p:spPr bwMode="auto">
            <a:xfrm>
              <a:off x="4188" y="3375"/>
              <a:ext cx="48" cy="25"/>
            </a:xfrm>
            <a:custGeom>
              <a:avLst/>
              <a:gdLst>
                <a:gd name="T0" fmla="*/ 3 w 48"/>
                <a:gd name="T1" fmla="*/ 13 h 25"/>
                <a:gd name="T2" fmla="*/ 3 w 48"/>
                <a:gd name="T3" fmla="*/ 13 h 25"/>
                <a:gd name="T4" fmla="*/ 9 w 48"/>
                <a:gd name="T5" fmla="*/ 18 h 25"/>
                <a:gd name="T6" fmla="*/ 18 w 48"/>
                <a:gd name="T7" fmla="*/ 22 h 25"/>
                <a:gd name="T8" fmla="*/ 27 w 48"/>
                <a:gd name="T9" fmla="*/ 25 h 25"/>
                <a:gd name="T10" fmla="*/ 36 w 48"/>
                <a:gd name="T11" fmla="*/ 25 h 25"/>
                <a:gd name="T12" fmla="*/ 36 w 48"/>
                <a:gd name="T13" fmla="*/ 25 h 25"/>
                <a:gd name="T14" fmla="*/ 43 w 48"/>
                <a:gd name="T15" fmla="*/ 25 h 25"/>
                <a:gd name="T16" fmla="*/ 48 w 48"/>
                <a:gd name="T17" fmla="*/ 22 h 25"/>
                <a:gd name="T18" fmla="*/ 48 w 48"/>
                <a:gd name="T19" fmla="*/ 18 h 25"/>
                <a:gd name="T20" fmla="*/ 45 w 48"/>
                <a:gd name="T21" fmla="*/ 13 h 25"/>
                <a:gd name="T22" fmla="*/ 45 w 48"/>
                <a:gd name="T23" fmla="*/ 13 h 25"/>
                <a:gd name="T24" fmla="*/ 39 w 48"/>
                <a:gd name="T25" fmla="*/ 9 h 25"/>
                <a:gd name="T26" fmla="*/ 30 w 48"/>
                <a:gd name="T27" fmla="*/ 4 h 25"/>
                <a:gd name="T28" fmla="*/ 21 w 48"/>
                <a:gd name="T29" fmla="*/ 2 h 25"/>
                <a:gd name="T30" fmla="*/ 12 w 48"/>
                <a:gd name="T31" fmla="*/ 0 h 25"/>
                <a:gd name="T32" fmla="*/ 12 w 48"/>
                <a:gd name="T33" fmla="*/ 0 h 25"/>
                <a:gd name="T34" fmla="*/ 5 w 48"/>
                <a:gd name="T35" fmla="*/ 2 h 25"/>
                <a:gd name="T36" fmla="*/ 0 w 48"/>
                <a:gd name="T37" fmla="*/ 4 h 25"/>
                <a:gd name="T38" fmla="*/ 0 w 48"/>
                <a:gd name="T39" fmla="*/ 9 h 25"/>
                <a:gd name="T40" fmla="*/ 3 w 4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5">
                  <a:moveTo>
                    <a:pt x="3" y="13"/>
                  </a:moveTo>
                  <a:lnTo>
                    <a:pt x="3" y="13"/>
                  </a:lnTo>
                  <a:lnTo>
                    <a:pt x="9" y="18"/>
                  </a:lnTo>
                  <a:lnTo>
                    <a:pt x="18" y="22"/>
                  </a:lnTo>
                  <a:lnTo>
                    <a:pt x="27" y="25"/>
                  </a:lnTo>
                  <a:lnTo>
                    <a:pt x="36" y="25"/>
                  </a:lnTo>
                  <a:lnTo>
                    <a:pt x="43" y="25"/>
                  </a:lnTo>
                  <a:lnTo>
                    <a:pt x="48" y="22"/>
                  </a:lnTo>
                  <a:lnTo>
                    <a:pt x="48" y="18"/>
                  </a:lnTo>
                  <a:lnTo>
                    <a:pt x="45" y="13"/>
                  </a:lnTo>
                  <a:lnTo>
                    <a:pt x="39" y="9"/>
                  </a:lnTo>
                  <a:lnTo>
                    <a:pt x="30" y="4"/>
                  </a:lnTo>
                  <a:lnTo>
                    <a:pt x="21" y="2"/>
                  </a:lnTo>
                  <a:lnTo>
                    <a:pt x="12" y="0"/>
                  </a:lnTo>
                  <a:lnTo>
                    <a:pt x="5" y="2"/>
                  </a:lnTo>
                  <a:lnTo>
                    <a:pt x="0" y="4"/>
                  </a:lnTo>
                  <a:lnTo>
                    <a:pt x="0"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3" name="Freeform 1260">
              <a:extLst>
                <a:ext uri="{FF2B5EF4-FFF2-40B4-BE49-F238E27FC236}">
                  <a16:creationId xmlns:a16="http://schemas.microsoft.com/office/drawing/2014/main" xmlns="" id="{21C09EEE-56E8-4444-88EF-072A381746DB}"/>
                </a:ext>
              </a:extLst>
            </p:cNvPr>
            <p:cNvSpPr>
              <a:spLocks/>
            </p:cNvSpPr>
            <p:nvPr/>
          </p:nvSpPr>
          <p:spPr bwMode="auto">
            <a:xfrm>
              <a:off x="4188" y="3375"/>
              <a:ext cx="48" cy="25"/>
            </a:xfrm>
            <a:custGeom>
              <a:avLst/>
              <a:gdLst>
                <a:gd name="T0" fmla="*/ 3 w 48"/>
                <a:gd name="T1" fmla="*/ 13 h 25"/>
                <a:gd name="T2" fmla="*/ 3 w 48"/>
                <a:gd name="T3" fmla="*/ 13 h 25"/>
                <a:gd name="T4" fmla="*/ 9 w 48"/>
                <a:gd name="T5" fmla="*/ 18 h 25"/>
                <a:gd name="T6" fmla="*/ 18 w 48"/>
                <a:gd name="T7" fmla="*/ 22 h 25"/>
                <a:gd name="T8" fmla="*/ 27 w 48"/>
                <a:gd name="T9" fmla="*/ 25 h 25"/>
                <a:gd name="T10" fmla="*/ 36 w 48"/>
                <a:gd name="T11" fmla="*/ 25 h 25"/>
                <a:gd name="T12" fmla="*/ 36 w 48"/>
                <a:gd name="T13" fmla="*/ 25 h 25"/>
                <a:gd name="T14" fmla="*/ 43 w 48"/>
                <a:gd name="T15" fmla="*/ 25 h 25"/>
                <a:gd name="T16" fmla="*/ 48 w 48"/>
                <a:gd name="T17" fmla="*/ 22 h 25"/>
                <a:gd name="T18" fmla="*/ 48 w 48"/>
                <a:gd name="T19" fmla="*/ 18 h 25"/>
                <a:gd name="T20" fmla="*/ 45 w 48"/>
                <a:gd name="T21" fmla="*/ 13 h 25"/>
                <a:gd name="T22" fmla="*/ 45 w 48"/>
                <a:gd name="T23" fmla="*/ 13 h 25"/>
                <a:gd name="T24" fmla="*/ 39 w 48"/>
                <a:gd name="T25" fmla="*/ 9 h 25"/>
                <a:gd name="T26" fmla="*/ 30 w 48"/>
                <a:gd name="T27" fmla="*/ 4 h 25"/>
                <a:gd name="T28" fmla="*/ 21 w 48"/>
                <a:gd name="T29" fmla="*/ 2 h 25"/>
                <a:gd name="T30" fmla="*/ 12 w 48"/>
                <a:gd name="T31" fmla="*/ 0 h 25"/>
                <a:gd name="T32" fmla="*/ 12 w 48"/>
                <a:gd name="T33" fmla="*/ 0 h 25"/>
                <a:gd name="T34" fmla="*/ 5 w 48"/>
                <a:gd name="T35" fmla="*/ 2 h 25"/>
                <a:gd name="T36" fmla="*/ 0 w 48"/>
                <a:gd name="T37" fmla="*/ 4 h 25"/>
                <a:gd name="T38" fmla="*/ 0 w 48"/>
                <a:gd name="T39" fmla="*/ 9 h 25"/>
                <a:gd name="T40" fmla="*/ 3 w 4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5">
                  <a:moveTo>
                    <a:pt x="3" y="13"/>
                  </a:moveTo>
                  <a:lnTo>
                    <a:pt x="3" y="13"/>
                  </a:lnTo>
                  <a:lnTo>
                    <a:pt x="9" y="18"/>
                  </a:lnTo>
                  <a:lnTo>
                    <a:pt x="18" y="22"/>
                  </a:lnTo>
                  <a:lnTo>
                    <a:pt x="27" y="25"/>
                  </a:lnTo>
                  <a:lnTo>
                    <a:pt x="36" y="25"/>
                  </a:lnTo>
                  <a:lnTo>
                    <a:pt x="43" y="25"/>
                  </a:lnTo>
                  <a:lnTo>
                    <a:pt x="48" y="22"/>
                  </a:lnTo>
                  <a:lnTo>
                    <a:pt x="48" y="18"/>
                  </a:lnTo>
                  <a:lnTo>
                    <a:pt x="45" y="13"/>
                  </a:lnTo>
                  <a:lnTo>
                    <a:pt x="39" y="9"/>
                  </a:lnTo>
                  <a:lnTo>
                    <a:pt x="30" y="4"/>
                  </a:lnTo>
                  <a:lnTo>
                    <a:pt x="21" y="2"/>
                  </a:lnTo>
                  <a:lnTo>
                    <a:pt x="12" y="0"/>
                  </a:lnTo>
                  <a:lnTo>
                    <a:pt x="5" y="2"/>
                  </a:lnTo>
                  <a:lnTo>
                    <a:pt x="0" y="4"/>
                  </a:lnTo>
                  <a:lnTo>
                    <a:pt x="0"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4" name="Freeform 1261">
              <a:extLst>
                <a:ext uri="{FF2B5EF4-FFF2-40B4-BE49-F238E27FC236}">
                  <a16:creationId xmlns:a16="http://schemas.microsoft.com/office/drawing/2014/main" xmlns="" id="{7FDBD3E1-5C6D-6943-9DF2-D7C8D7A58658}"/>
                </a:ext>
              </a:extLst>
            </p:cNvPr>
            <p:cNvSpPr>
              <a:spLocks/>
            </p:cNvSpPr>
            <p:nvPr/>
          </p:nvSpPr>
          <p:spPr bwMode="auto">
            <a:xfrm>
              <a:off x="4146" y="3377"/>
              <a:ext cx="47" cy="25"/>
            </a:xfrm>
            <a:custGeom>
              <a:avLst/>
              <a:gdLst>
                <a:gd name="T0" fmla="*/ 4 w 47"/>
                <a:gd name="T1" fmla="*/ 11 h 25"/>
                <a:gd name="T2" fmla="*/ 4 w 47"/>
                <a:gd name="T3" fmla="*/ 11 h 25"/>
                <a:gd name="T4" fmla="*/ 11 w 47"/>
                <a:gd name="T5" fmla="*/ 16 h 25"/>
                <a:gd name="T6" fmla="*/ 18 w 47"/>
                <a:gd name="T7" fmla="*/ 20 h 25"/>
                <a:gd name="T8" fmla="*/ 27 w 47"/>
                <a:gd name="T9" fmla="*/ 23 h 25"/>
                <a:gd name="T10" fmla="*/ 36 w 47"/>
                <a:gd name="T11" fmla="*/ 25 h 25"/>
                <a:gd name="T12" fmla="*/ 36 w 47"/>
                <a:gd name="T13" fmla="*/ 25 h 25"/>
                <a:gd name="T14" fmla="*/ 42 w 47"/>
                <a:gd name="T15" fmla="*/ 23 h 25"/>
                <a:gd name="T16" fmla="*/ 47 w 47"/>
                <a:gd name="T17" fmla="*/ 20 h 25"/>
                <a:gd name="T18" fmla="*/ 47 w 47"/>
                <a:gd name="T19" fmla="*/ 16 h 25"/>
                <a:gd name="T20" fmla="*/ 45 w 47"/>
                <a:gd name="T21" fmla="*/ 11 h 25"/>
                <a:gd name="T22" fmla="*/ 45 w 47"/>
                <a:gd name="T23" fmla="*/ 11 h 25"/>
                <a:gd name="T24" fmla="*/ 38 w 47"/>
                <a:gd name="T25" fmla="*/ 7 h 25"/>
                <a:gd name="T26" fmla="*/ 31 w 47"/>
                <a:gd name="T27" fmla="*/ 2 h 25"/>
                <a:gd name="T28" fmla="*/ 20 w 47"/>
                <a:gd name="T29" fmla="*/ 0 h 25"/>
                <a:gd name="T30" fmla="*/ 13 w 47"/>
                <a:gd name="T31" fmla="*/ 0 h 25"/>
                <a:gd name="T32" fmla="*/ 13 w 47"/>
                <a:gd name="T33" fmla="*/ 0 h 25"/>
                <a:gd name="T34" fmla="*/ 4 w 47"/>
                <a:gd name="T35" fmla="*/ 0 h 25"/>
                <a:gd name="T36" fmla="*/ 2 w 47"/>
                <a:gd name="T37" fmla="*/ 2 h 25"/>
                <a:gd name="T38" fmla="*/ 0 w 47"/>
                <a:gd name="T39" fmla="*/ 7 h 25"/>
                <a:gd name="T40" fmla="*/ 4 w 4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4" y="11"/>
                  </a:moveTo>
                  <a:lnTo>
                    <a:pt x="4" y="11"/>
                  </a:lnTo>
                  <a:lnTo>
                    <a:pt x="11" y="16"/>
                  </a:lnTo>
                  <a:lnTo>
                    <a:pt x="18" y="20"/>
                  </a:lnTo>
                  <a:lnTo>
                    <a:pt x="27" y="23"/>
                  </a:lnTo>
                  <a:lnTo>
                    <a:pt x="36" y="25"/>
                  </a:lnTo>
                  <a:lnTo>
                    <a:pt x="42" y="23"/>
                  </a:lnTo>
                  <a:lnTo>
                    <a:pt x="47" y="20"/>
                  </a:lnTo>
                  <a:lnTo>
                    <a:pt x="47" y="16"/>
                  </a:lnTo>
                  <a:lnTo>
                    <a:pt x="45" y="11"/>
                  </a:lnTo>
                  <a:lnTo>
                    <a:pt x="38" y="7"/>
                  </a:lnTo>
                  <a:lnTo>
                    <a:pt x="31" y="2"/>
                  </a:lnTo>
                  <a:lnTo>
                    <a:pt x="20" y="0"/>
                  </a:lnTo>
                  <a:lnTo>
                    <a:pt x="13" y="0"/>
                  </a:lnTo>
                  <a:lnTo>
                    <a:pt x="4" y="0"/>
                  </a:lnTo>
                  <a:lnTo>
                    <a:pt x="2" y="2"/>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5" name="Freeform 1262">
              <a:extLst>
                <a:ext uri="{FF2B5EF4-FFF2-40B4-BE49-F238E27FC236}">
                  <a16:creationId xmlns:a16="http://schemas.microsoft.com/office/drawing/2014/main" xmlns="" id="{A8DDA038-0FCA-994E-9659-F6394F22CA1E}"/>
                </a:ext>
              </a:extLst>
            </p:cNvPr>
            <p:cNvSpPr>
              <a:spLocks/>
            </p:cNvSpPr>
            <p:nvPr/>
          </p:nvSpPr>
          <p:spPr bwMode="auto">
            <a:xfrm>
              <a:off x="4146" y="3377"/>
              <a:ext cx="47" cy="25"/>
            </a:xfrm>
            <a:custGeom>
              <a:avLst/>
              <a:gdLst>
                <a:gd name="T0" fmla="*/ 4 w 47"/>
                <a:gd name="T1" fmla="*/ 11 h 25"/>
                <a:gd name="T2" fmla="*/ 4 w 47"/>
                <a:gd name="T3" fmla="*/ 11 h 25"/>
                <a:gd name="T4" fmla="*/ 11 w 47"/>
                <a:gd name="T5" fmla="*/ 16 h 25"/>
                <a:gd name="T6" fmla="*/ 18 w 47"/>
                <a:gd name="T7" fmla="*/ 20 h 25"/>
                <a:gd name="T8" fmla="*/ 27 w 47"/>
                <a:gd name="T9" fmla="*/ 23 h 25"/>
                <a:gd name="T10" fmla="*/ 36 w 47"/>
                <a:gd name="T11" fmla="*/ 25 h 25"/>
                <a:gd name="T12" fmla="*/ 36 w 47"/>
                <a:gd name="T13" fmla="*/ 25 h 25"/>
                <a:gd name="T14" fmla="*/ 42 w 47"/>
                <a:gd name="T15" fmla="*/ 23 h 25"/>
                <a:gd name="T16" fmla="*/ 47 w 47"/>
                <a:gd name="T17" fmla="*/ 20 h 25"/>
                <a:gd name="T18" fmla="*/ 47 w 47"/>
                <a:gd name="T19" fmla="*/ 16 h 25"/>
                <a:gd name="T20" fmla="*/ 45 w 47"/>
                <a:gd name="T21" fmla="*/ 11 h 25"/>
                <a:gd name="T22" fmla="*/ 45 w 47"/>
                <a:gd name="T23" fmla="*/ 11 h 25"/>
                <a:gd name="T24" fmla="*/ 38 w 47"/>
                <a:gd name="T25" fmla="*/ 7 h 25"/>
                <a:gd name="T26" fmla="*/ 31 w 47"/>
                <a:gd name="T27" fmla="*/ 2 h 25"/>
                <a:gd name="T28" fmla="*/ 20 w 47"/>
                <a:gd name="T29" fmla="*/ 0 h 25"/>
                <a:gd name="T30" fmla="*/ 13 w 47"/>
                <a:gd name="T31" fmla="*/ 0 h 25"/>
                <a:gd name="T32" fmla="*/ 13 w 47"/>
                <a:gd name="T33" fmla="*/ 0 h 25"/>
                <a:gd name="T34" fmla="*/ 4 w 47"/>
                <a:gd name="T35" fmla="*/ 0 h 25"/>
                <a:gd name="T36" fmla="*/ 2 w 47"/>
                <a:gd name="T37" fmla="*/ 2 h 25"/>
                <a:gd name="T38" fmla="*/ 0 w 47"/>
                <a:gd name="T39" fmla="*/ 7 h 25"/>
                <a:gd name="T40" fmla="*/ 4 w 4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4" y="11"/>
                  </a:moveTo>
                  <a:lnTo>
                    <a:pt x="4" y="11"/>
                  </a:lnTo>
                  <a:lnTo>
                    <a:pt x="11" y="16"/>
                  </a:lnTo>
                  <a:lnTo>
                    <a:pt x="18" y="20"/>
                  </a:lnTo>
                  <a:lnTo>
                    <a:pt x="27" y="23"/>
                  </a:lnTo>
                  <a:lnTo>
                    <a:pt x="36" y="25"/>
                  </a:lnTo>
                  <a:lnTo>
                    <a:pt x="42" y="23"/>
                  </a:lnTo>
                  <a:lnTo>
                    <a:pt x="47" y="20"/>
                  </a:lnTo>
                  <a:lnTo>
                    <a:pt x="47" y="16"/>
                  </a:lnTo>
                  <a:lnTo>
                    <a:pt x="45" y="11"/>
                  </a:lnTo>
                  <a:lnTo>
                    <a:pt x="38" y="7"/>
                  </a:lnTo>
                  <a:lnTo>
                    <a:pt x="31" y="2"/>
                  </a:lnTo>
                  <a:lnTo>
                    <a:pt x="20" y="0"/>
                  </a:lnTo>
                  <a:lnTo>
                    <a:pt x="13" y="0"/>
                  </a:lnTo>
                  <a:lnTo>
                    <a:pt x="4" y="0"/>
                  </a:lnTo>
                  <a:lnTo>
                    <a:pt x="2" y="2"/>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6" name="Freeform 1263">
              <a:extLst>
                <a:ext uri="{FF2B5EF4-FFF2-40B4-BE49-F238E27FC236}">
                  <a16:creationId xmlns:a16="http://schemas.microsoft.com/office/drawing/2014/main" xmlns="" id="{3274CDD9-D3C2-1143-B49E-0C1A21DBADA3}"/>
                </a:ext>
              </a:extLst>
            </p:cNvPr>
            <p:cNvSpPr>
              <a:spLocks/>
            </p:cNvSpPr>
            <p:nvPr/>
          </p:nvSpPr>
          <p:spPr bwMode="auto">
            <a:xfrm>
              <a:off x="4107" y="3377"/>
              <a:ext cx="45" cy="25"/>
            </a:xfrm>
            <a:custGeom>
              <a:avLst/>
              <a:gdLst>
                <a:gd name="T0" fmla="*/ 3 w 45"/>
                <a:gd name="T1" fmla="*/ 14 h 25"/>
                <a:gd name="T2" fmla="*/ 3 w 45"/>
                <a:gd name="T3" fmla="*/ 14 h 25"/>
                <a:gd name="T4" fmla="*/ 9 w 45"/>
                <a:gd name="T5" fmla="*/ 18 h 25"/>
                <a:gd name="T6" fmla="*/ 16 w 45"/>
                <a:gd name="T7" fmla="*/ 20 h 25"/>
                <a:gd name="T8" fmla="*/ 25 w 45"/>
                <a:gd name="T9" fmla="*/ 25 h 25"/>
                <a:gd name="T10" fmla="*/ 34 w 45"/>
                <a:gd name="T11" fmla="*/ 25 h 25"/>
                <a:gd name="T12" fmla="*/ 34 w 45"/>
                <a:gd name="T13" fmla="*/ 25 h 25"/>
                <a:gd name="T14" fmla="*/ 41 w 45"/>
                <a:gd name="T15" fmla="*/ 23 h 25"/>
                <a:gd name="T16" fmla="*/ 45 w 45"/>
                <a:gd name="T17" fmla="*/ 20 h 25"/>
                <a:gd name="T18" fmla="*/ 45 w 45"/>
                <a:gd name="T19" fmla="*/ 16 h 25"/>
                <a:gd name="T20" fmla="*/ 43 w 45"/>
                <a:gd name="T21" fmla="*/ 11 h 25"/>
                <a:gd name="T22" fmla="*/ 43 w 45"/>
                <a:gd name="T23" fmla="*/ 11 h 25"/>
                <a:gd name="T24" fmla="*/ 36 w 45"/>
                <a:gd name="T25" fmla="*/ 7 h 25"/>
                <a:gd name="T26" fmla="*/ 27 w 45"/>
                <a:gd name="T27" fmla="*/ 2 h 25"/>
                <a:gd name="T28" fmla="*/ 18 w 45"/>
                <a:gd name="T29" fmla="*/ 0 h 25"/>
                <a:gd name="T30" fmla="*/ 12 w 45"/>
                <a:gd name="T31" fmla="*/ 0 h 25"/>
                <a:gd name="T32" fmla="*/ 12 w 45"/>
                <a:gd name="T33" fmla="*/ 0 h 25"/>
                <a:gd name="T34" fmla="*/ 5 w 45"/>
                <a:gd name="T35" fmla="*/ 0 h 25"/>
                <a:gd name="T36" fmla="*/ 0 w 45"/>
                <a:gd name="T37" fmla="*/ 5 h 25"/>
                <a:gd name="T38" fmla="*/ 0 w 45"/>
                <a:gd name="T39" fmla="*/ 7 h 25"/>
                <a:gd name="T40" fmla="*/ 3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3" y="14"/>
                  </a:moveTo>
                  <a:lnTo>
                    <a:pt x="3" y="14"/>
                  </a:lnTo>
                  <a:lnTo>
                    <a:pt x="9" y="18"/>
                  </a:lnTo>
                  <a:lnTo>
                    <a:pt x="16" y="20"/>
                  </a:lnTo>
                  <a:lnTo>
                    <a:pt x="25" y="25"/>
                  </a:lnTo>
                  <a:lnTo>
                    <a:pt x="34" y="25"/>
                  </a:lnTo>
                  <a:lnTo>
                    <a:pt x="41" y="23"/>
                  </a:lnTo>
                  <a:lnTo>
                    <a:pt x="45" y="20"/>
                  </a:lnTo>
                  <a:lnTo>
                    <a:pt x="45" y="16"/>
                  </a:lnTo>
                  <a:lnTo>
                    <a:pt x="43" y="11"/>
                  </a:lnTo>
                  <a:lnTo>
                    <a:pt x="36" y="7"/>
                  </a:lnTo>
                  <a:lnTo>
                    <a:pt x="27" y="2"/>
                  </a:lnTo>
                  <a:lnTo>
                    <a:pt x="18" y="0"/>
                  </a:lnTo>
                  <a:lnTo>
                    <a:pt x="12" y="0"/>
                  </a:lnTo>
                  <a:lnTo>
                    <a:pt x="5" y="0"/>
                  </a:lnTo>
                  <a:lnTo>
                    <a:pt x="0" y="5"/>
                  </a:lnTo>
                  <a:lnTo>
                    <a:pt x="0" y="7"/>
                  </a:lnTo>
                  <a:lnTo>
                    <a:pt x="3"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7" name="Freeform 1264">
              <a:extLst>
                <a:ext uri="{FF2B5EF4-FFF2-40B4-BE49-F238E27FC236}">
                  <a16:creationId xmlns:a16="http://schemas.microsoft.com/office/drawing/2014/main" xmlns="" id="{9DC0335E-C96E-1346-A244-D0EBE64D0045}"/>
                </a:ext>
              </a:extLst>
            </p:cNvPr>
            <p:cNvSpPr>
              <a:spLocks/>
            </p:cNvSpPr>
            <p:nvPr/>
          </p:nvSpPr>
          <p:spPr bwMode="auto">
            <a:xfrm>
              <a:off x="4107" y="3377"/>
              <a:ext cx="45" cy="25"/>
            </a:xfrm>
            <a:custGeom>
              <a:avLst/>
              <a:gdLst>
                <a:gd name="T0" fmla="*/ 3 w 45"/>
                <a:gd name="T1" fmla="*/ 14 h 25"/>
                <a:gd name="T2" fmla="*/ 3 w 45"/>
                <a:gd name="T3" fmla="*/ 14 h 25"/>
                <a:gd name="T4" fmla="*/ 9 w 45"/>
                <a:gd name="T5" fmla="*/ 18 h 25"/>
                <a:gd name="T6" fmla="*/ 16 w 45"/>
                <a:gd name="T7" fmla="*/ 20 h 25"/>
                <a:gd name="T8" fmla="*/ 25 w 45"/>
                <a:gd name="T9" fmla="*/ 25 h 25"/>
                <a:gd name="T10" fmla="*/ 34 w 45"/>
                <a:gd name="T11" fmla="*/ 25 h 25"/>
                <a:gd name="T12" fmla="*/ 34 w 45"/>
                <a:gd name="T13" fmla="*/ 25 h 25"/>
                <a:gd name="T14" fmla="*/ 41 w 45"/>
                <a:gd name="T15" fmla="*/ 23 h 25"/>
                <a:gd name="T16" fmla="*/ 45 w 45"/>
                <a:gd name="T17" fmla="*/ 20 h 25"/>
                <a:gd name="T18" fmla="*/ 45 w 45"/>
                <a:gd name="T19" fmla="*/ 16 h 25"/>
                <a:gd name="T20" fmla="*/ 43 w 45"/>
                <a:gd name="T21" fmla="*/ 11 h 25"/>
                <a:gd name="T22" fmla="*/ 43 w 45"/>
                <a:gd name="T23" fmla="*/ 11 h 25"/>
                <a:gd name="T24" fmla="*/ 36 w 45"/>
                <a:gd name="T25" fmla="*/ 7 h 25"/>
                <a:gd name="T26" fmla="*/ 27 w 45"/>
                <a:gd name="T27" fmla="*/ 2 h 25"/>
                <a:gd name="T28" fmla="*/ 18 w 45"/>
                <a:gd name="T29" fmla="*/ 0 h 25"/>
                <a:gd name="T30" fmla="*/ 12 w 45"/>
                <a:gd name="T31" fmla="*/ 0 h 25"/>
                <a:gd name="T32" fmla="*/ 12 w 45"/>
                <a:gd name="T33" fmla="*/ 0 h 25"/>
                <a:gd name="T34" fmla="*/ 5 w 45"/>
                <a:gd name="T35" fmla="*/ 0 h 25"/>
                <a:gd name="T36" fmla="*/ 0 w 45"/>
                <a:gd name="T37" fmla="*/ 5 h 25"/>
                <a:gd name="T38" fmla="*/ 0 w 45"/>
                <a:gd name="T39" fmla="*/ 7 h 25"/>
                <a:gd name="T40" fmla="*/ 3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3" y="14"/>
                  </a:moveTo>
                  <a:lnTo>
                    <a:pt x="3" y="14"/>
                  </a:lnTo>
                  <a:lnTo>
                    <a:pt x="9" y="18"/>
                  </a:lnTo>
                  <a:lnTo>
                    <a:pt x="16" y="20"/>
                  </a:lnTo>
                  <a:lnTo>
                    <a:pt x="25" y="25"/>
                  </a:lnTo>
                  <a:lnTo>
                    <a:pt x="34" y="25"/>
                  </a:lnTo>
                  <a:lnTo>
                    <a:pt x="41" y="23"/>
                  </a:lnTo>
                  <a:lnTo>
                    <a:pt x="45" y="20"/>
                  </a:lnTo>
                  <a:lnTo>
                    <a:pt x="45" y="16"/>
                  </a:lnTo>
                  <a:lnTo>
                    <a:pt x="43" y="11"/>
                  </a:lnTo>
                  <a:lnTo>
                    <a:pt x="36" y="7"/>
                  </a:lnTo>
                  <a:lnTo>
                    <a:pt x="27" y="2"/>
                  </a:lnTo>
                  <a:lnTo>
                    <a:pt x="18" y="0"/>
                  </a:lnTo>
                  <a:lnTo>
                    <a:pt x="12" y="0"/>
                  </a:lnTo>
                  <a:lnTo>
                    <a:pt x="5" y="0"/>
                  </a:lnTo>
                  <a:lnTo>
                    <a:pt x="0" y="5"/>
                  </a:lnTo>
                  <a:lnTo>
                    <a:pt x="0" y="7"/>
                  </a:lnTo>
                  <a:lnTo>
                    <a:pt x="3"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8" name="Freeform 1265">
              <a:extLst>
                <a:ext uri="{FF2B5EF4-FFF2-40B4-BE49-F238E27FC236}">
                  <a16:creationId xmlns:a16="http://schemas.microsoft.com/office/drawing/2014/main" xmlns="" id="{2582C03C-7D97-6D44-956F-44BCB25BD8FD}"/>
                </a:ext>
              </a:extLst>
            </p:cNvPr>
            <p:cNvSpPr>
              <a:spLocks/>
            </p:cNvSpPr>
            <p:nvPr/>
          </p:nvSpPr>
          <p:spPr bwMode="auto">
            <a:xfrm>
              <a:off x="4067" y="3377"/>
              <a:ext cx="45" cy="25"/>
            </a:xfrm>
            <a:custGeom>
              <a:avLst/>
              <a:gdLst>
                <a:gd name="T0" fmla="*/ 2 w 45"/>
                <a:gd name="T1" fmla="*/ 14 h 25"/>
                <a:gd name="T2" fmla="*/ 2 w 45"/>
                <a:gd name="T3" fmla="*/ 14 h 25"/>
                <a:gd name="T4" fmla="*/ 9 w 45"/>
                <a:gd name="T5" fmla="*/ 18 h 25"/>
                <a:gd name="T6" fmla="*/ 15 w 45"/>
                <a:gd name="T7" fmla="*/ 23 h 25"/>
                <a:gd name="T8" fmla="*/ 25 w 45"/>
                <a:gd name="T9" fmla="*/ 25 h 25"/>
                <a:gd name="T10" fmla="*/ 34 w 45"/>
                <a:gd name="T11" fmla="*/ 25 h 25"/>
                <a:gd name="T12" fmla="*/ 34 w 45"/>
                <a:gd name="T13" fmla="*/ 25 h 25"/>
                <a:gd name="T14" fmla="*/ 40 w 45"/>
                <a:gd name="T15" fmla="*/ 25 h 25"/>
                <a:gd name="T16" fmla="*/ 45 w 45"/>
                <a:gd name="T17" fmla="*/ 23 h 25"/>
                <a:gd name="T18" fmla="*/ 45 w 45"/>
                <a:gd name="T19" fmla="*/ 18 h 25"/>
                <a:gd name="T20" fmla="*/ 43 w 45"/>
                <a:gd name="T21" fmla="*/ 14 h 25"/>
                <a:gd name="T22" fmla="*/ 43 w 45"/>
                <a:gd name="T23" fmla="*/ 14 h 25"/>
                <a:gd name="T24" fmla="*/ 36 w 45"/>
                <a:gd name="T25" fmla="*/ 7 h 25"/>
                <a:gd name="T26" fmla="*/ 29 w 45"/>
                <a:gd name="T27" fmla="*/ 5 h 25"/>
                <a:gd name="T28" fmla="*/ 20 w 45"/>
                <a:gd name="T29" fmla="*/ 2 h 25"/>
                <a:gd name="T30" fmla="*/ 11 w 45"/>
                <a:gd name="T31" fmla="*/ 0 h 25"/>
                <a:gd name="T32" fmla="*/ 11 w 45"/>
                <a:gd name="T33" fmla="*/ 0 h 25"/>
                <a:gd name="T34" fmla="*/ 4 w 45"/>
                <a:gd name="T35" fmla="*/ 2 h 25"/>
                <a:gd name="T36" fmla="*/ 0 w 45"/>
                <a:gd name="T37" fmla="*/ 5 h 25"/>
                <a:gd name="T38" fmla="*/ 0 w 45"/>
                <a:gd name="T39" fmla="*/ 9 h 25"/>
                <a:gd name="T40" fmla="*/ 2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2" y="14"/>
                  </a:moveTo>
                  <a:lnTo>
                    <a:pt x="2" y="14"/>
                  </a:lnTo>
                  <a:lnTo>
                    <a:pt x="9" y="18"/>
                  </a:lnTo>
                  <a:lnTo>
                    <a:pt x="15" y="23"/>
                  </a:lnTo>
                  <a:lnTo>
                    <a:pt x="25" y="25"/>
                  </a:lnTo>
                  <a:lnTo>
                    <a:pt x="34" y="25"/>
                  </a:lnTo>
                  <a:lnTo>
                    <a:pt x="40" y="25"/>
                  </a:lnTo>
                  <a:lnTo>
                    <a:pt x="45" y="23"/>
                  </a:lnTo>
                  <a:lnTo>
                    <a:pt x="45" y="18"/>
                  </a:lnTo>
                  <a:lnTo>
                    <a:pt x="43" y="14"/>
                  </a:lnTo>
                  <a:lnTo>
                    <a:pt x="36" y="7"/>
                  </a:lnTo>
                  <a:lnTo>
                    <a:pt x="29" y="5"/>
                  </a:lnTo>
                  <a:lnTo>
                    <a:pt x="20" y="2"/>
                  </a:lnTo>
                  <a:lnTo>
                    <a:pt x="11" y="0"/>
                  </a:lnTo>
                  <a:lnTo>
                    <a:pt x="4" y="2"/>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49" name="Freeform 1266">
              <a:extLst>
                <a:ext uri="{FF2B5EF4-FFF2-40B4-BE49-F238E27FC236}">
                  <a16:creationId xmlns:a16="http://schemas.microsoft.com/office/drawing/2014/main" xmlns="" id="{D86ACE39-11BD-B74B-A8A8-D7BD8E090DD3}"/>
                </a:ext>
              </a:extLst>
            </p:cNvPr>
            <p:cNvSpPr>
              <a:spLocks/>
            </p:cNvSpPr>
            <p:nvPr/>
          </p:nvSpPr>
          <p:spPr bwMode="auto">
            <a:xfrm>
              <a:off x="4067" y="3377"/>
              <a:ext cx="45" cy="25"/>
            </a:xfrm>
            <a:custGeom>
              <a:avLst/>
              <a:gdLst>
                <a:gd name="T0" fmla="*/ 2 w 45"/>
                <a:gd name="T1" fmla="*/ 14 h 25"/>
                <a:gd name="T2" fmla="*/ 2 w 45"/>
                <a:gd name="T3" fmla="*/ 14 h 25"/>
                <a:gd name="T4" fmla="*/ 9 w 45"/>
                <a:gd name="T5" fmla="*/ 18 h 25"/>
                <a:gd name="T6" fmla="*/ 15 w 45"/>
                <a:gd name="T7" fmla="*/ 23 h 25"/>
                <a:gd name="T8" fmla="*/ 25 w 45"/>
                <a:gd name="T9" fmla="*/ 25 h 25"/>
                <a:gd name="T10" fmla="*/ 34 w 45"/>
                <a:gd name="T11" fmla="*/ 25 h 25"/>
                <a:gd name="T12" fmla="*/ 34 w 45"/>
                <a:gd name="T13" fmla="*/ 25 h 25"/>
                <a:gd name="T14" fmla="*/ 40 w 45"/>
                <a:gd name="T15" fmla="*/ 25 h 25"/>
                <a:gd name="T16" fmla="*/ 45 w 45"/>
                <a:gd name="T17" fmla="*/ 23 h 25"/>
                <a:gd name="T18" fmla="*/ 45 w 45"/>
                <a:gd name="T19" fmla="*/ 18 h 25"/>
                <a:gd name="T20" fmla="*/ 43 w 45"/>
                <a:gd name="T21" fmla="*/ 14 h 25"/>
                <a:gd name="T22" fmla="*/ 43 w 45"/>
                <a:gd name="T23" fmla="*/ 14 h 25"/>
                <a:gd name="T24" fmla="*/ 36 w 45"/>
                <a:gd name="T25" fmla="*/ 7 h 25"/>
                <a:gd name="T26" fmla="*/ 29 w 45"/>
                <a:gd name="T27" fmla="*/ 5 h 25"/>
                <a:gd name="T28" fmla="*/ 20 w 45"/>
                <a:gd name="T29" fmla="*/ 2 h 25"/>
                <a:gd name="T30" fmla="*/ 11 w 45"/>
                <a:gd name="T31" fmla="*/ 0 h 25"/>
                <a:gd name="T32" fmla="*/ 11 w 45"/>
                <a:gd name="T33" fmla="*/ 0 h 25"/>
                <a:gd name="T34" fmla="*/ 4 w 45"/>
                <a:gd name="T35" fmla="*/ 2 h 25"/>
                <a:gd name="T36" fmla="*/ 0 w 45"/>
                <a:gd name="T37" fmla="*/ 5 h 25"/>
                <a:gd name="T38" fmla="*/ 0 w 45"/>
                <a:gd name="T39" fmla="*/ 9 h 25"/>
                <a:gd name="T40" fmla="*/ 2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2" y="14"/>
                  </a:moveTo>
                  <a:lnTo>
                    <a:pt x="2" y="14"/>
                  </a:lnTo>
                  <a:lnTo>
                    <a:pt x="9" y="18"/>
                  </a:lnTo>
                  <a:lnTo>
                    <a:pt x="15" y="23"/>
                  </a:lnTo>
                  <a:lnTo>
                    <a:pt x="25" y="25"/>
                  </a:lnTo>
                  <a:lnTo>
                    <a:pt x="34" y="25"/>
                  </a:lnTo>
                  <a:lnTo>
                    <a:pt x="40" y="25"/>
                  </a:lnTo>
                  <a:lnTo>
                    <a:pt x="45" y="23"/>
                  </a:lnTo>
                  <a:lnTo>
                    <a:pt x="45" y="18"/>
                  </a:lnTo>
                  <a:lnTo>
                    <a:pt x="43" y="14"/>
                  </a:lnTo>
                  <a:lnTo>
                    <a:pt x="36" y="7"/>
                  </a:lnTo>
                  <a:lnTo>
                    <a:pt x="29" y="5"/>
                  </a:lnTo>
                  <a:lnTo>
                    <a:pt x="20" y="2"/>
                  </a:lnTo>
                  <a:lnTo>
                    <a:pt x="11" y="0"/>
                  </a:lnTo>
                  <a:lnTo>
                    <a:pt x="4" y="2"/>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0" name="Freeform 1267">
              <a:extLst>
                <a:ext uri="{FF2B5EF4-FFF2-40B4-BE49-F238E27FC236}">
                  <a16:creationId xmlns:a16="http://schemas.microsoft.com/office/drawing/2014/main" xmlns="" id="{646C8DD1-2A8D-9C42-A01E-E411733762DD}"/>
                </a:ext>
              </a:extLst>
            </p:cNvPr>
            <p:cNvSpPr>
              <a:spLocks/>
            </p:cNvSpPr>
            <p:nvPr/>
          </p:nvSpPr>
          <p:spPr bwMode="auto">
            <a:xfrm>
              <a:off x="3803" y="3382"/>
              <a:ext cx="41" cy="24"/>
            </a:xfrm>
            <a:custGeom>
              <a:avLst/>
              <a:gdLst>
                <a:gd name="T0" fmla="*/ 2 w 41"/>
                <a:gd name="T1" fmla="*/ 13 h 24"/>
                <a:gd name="T2" fmla="*/ 2 w 41"/>
                <a:gd name="T3" fmla="*/ 13 h 24"/>
                <a:gd name="T4" fmla="*/ 7 w 41"/>
                <a:gd name="T5" fmla="*/ 18 h 24"/>
                <a:gd name="T6" fmla="*/ 14 w 41"/>
                <a:gd name="T7" fmla="*/ 22 h 24"/>
                <a:gd name="T8" fmla="*/ 20 w 41"/>
                <a:gd name="T9" fmla="*/ 24 h 24"/>
                <a:gd name="T10" fmla="*/ 27 w 41"/>
                <a:gd name="T11" fmla="*/ 24 h 24"/>
                <a:gd name="T12" fmla="*/ 27 w 41"/>
                <a:gd name="T13" fmla="*/ 24 h 24"/>
                <a:gd name="T14" fmla="*/ 34 w 41"/>
                <a:gd name="T15" fmla="*/ 24 h 24"/>
                <a:gd name="T16" fmla="*/ 39 w 41"/>
                <a:gd name="T17" fmla="*/ 20 h 24"/>
                <a:gd name="T18" fmla="*/ 41 w 41"/>
                <a:gd name="T19" fmla="*/ 18 h 24"/>
                <a:gd name="T20" fmla="*/ 39 w 41"/>
                <a:gd name="T21" fmla="*/ 11 h 24"/>
                <a:gd name="T22" fmla="*/ 39 w 41"/>
                <a:gd name="T23" fmla="*/ 11 h 24"/>
                <a:gd name="T24" fmla="*/ 32 w 41"/>
                <a:gd name="T25" fmla="*/ 6 h 24"/>
                <a:gd name="T26" fmla="*/ 25 w 41"/>
                <a:gd name="T27" fmla="*/ 2 h 24"/>
                <a:gd name="T28" fmla="*/ 18 w 41"/>
                <a:gd name="T29" fmla="*/ 0 h 24"/>
                <a:gd name="T30" fmla="*/ 11 w 41"/>
                <a:gd name="T31" fmla="*/ 0 h 24"/>
                <a:gd name="T32" fmla="*/ 11 w 41"/>
                <a:gd name="T33" fmla="*/ 0 h 24"/>
                <a:gd name="T34" fmla="*/ 5 w 41"/>
                <a:gd name="T35" fmla="*/ 0 h 24"/>
                <a:gd name="T36" fmla="*/ 0 w 41"/>
                <a:gd name="T37" fmla="*/ 4 h 24"/>
                <a:gd name="T38" fmla="*/ 0 w 41"/>
                <a:gd name="T39" fmla="*/ 6 h 24"/>
                <a:gd name="T40" fmla="*/ 2 w 4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4">
                  <a:moveTo>
                    <a:pt x="2" y="13"/>
                  </a:moveTo>
                  <a:lnTo>
                    <a:pt x="2" y="13"/>
                  </a:lnTo>
                  <a:lnTo>
                    <a:pt x="7" y="18"/>
                  </a:lnTo>
                  <a:lnTo>
                    <a:pt x="14" y="22"/>
                  </a:lnTo>
                  <a:lnTo>
                    <a:pt x="20" y="24"/>
                  </a:lnTo>
                  <a:lnTo>
                    <a:pt x="27" y="24"/>
                  </a:lnTo>
                  <a:lnTo>
                    <a:pt x="34" y="24"/>
                  </a:lnTo>
                  <a:lnTo>
                    <a:pt x="39" y="20"/>
                  </a:lnTo>
                  <a:lnTo>
                    <a:pt x="41" y="18"/>
                  </a:lnTo>
                  <a:lnTo>
                    <a:pt x="39" y="11"/>
                  </a:lnTo>
                  <a:lnTo>
                    <a:pt x="32" y="6"/>
                  </a:lnTo>
                  <a:lnTo>
                    <a:pt x="25" y="2"/>
                  </a:lnTo>
                  <a:lnTo>
                    <a:pt x="18" y="0"/>
                  </a:lnTo>
                  <a:lnTo>
                    <a:pt x="11" y="0"/>
                  </a:lnTo>
                  <a:lnTo>
                    <a:pt x="5" y="0"/>
                  </a:lnTo>
                  <a:lnTo>
                    <a:pt x="0" y="4"/>
                  </a:lnTo>
                  <a:lnTo>
                    <a:pt x="0" y="6"/>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1" name="Freeform 1268">
              <a:extLst>
                <a:ext uri="{FF2B5EF4-FFF2-40B4-BE49-F238E27FC236}">
                  <a16:creationId xmlns:a16="http://schemas.microsoft.com/office/drawing/2014/main" xmlns="" id="{03844D98-9CFB-7140-9FE4-71040275CFC6}"/>
                </a:ext>
              </a:extLst>
            </p:cNvPr>
            <p:cNvSpPr>
              <a:spLocks/>
            </p:cNvSpPr>
            <p:nvPr/>
          </p:nvSpPr>
          <p:spPr bwMode="auto">
            <a:xfrm>
              <a:off x="3803" y="3382"/>
              <a:ext cx="41" cy="24"/>
            </a:xfrm>
            <a:custGeom>
              <a:avLst/>
              <a:gdLst>
                <a:gd name="T0" fmla="*/ 2 w 41"/>
                <a:gd name="T1" fmla="*/ 13 h 24"/>
                <a:gd name="T2" fmla="*/ 2 w 41"/>
                <a:gd name="T3" fmla="*/ 13 h 24"/>
                <a:gd name="T4" fmla="*/ 7 w 41"/>
                <a:gd name="T5" fmla="*/ 18 h 24"/>
                <a:gd name="T6" fmla="*/ 14 w 41"/>
                <a:gd name="T7" fmla="*/ 22 h 24"/>
                <a:gd name="T8" fmla="*/ 20 w 41"/>
                <a:gd name="T9" fmla="*/ 24 h 24"/>
                <a:gd name="T10" fmla="*/ 27 w 41"/>
                <a:gd name="T11" fmla="*/ 24 h 24"/>
                <a:gd name="T12" fmla="*/ 27 w 41"/>
                <a:gd name="T13" fmla="*/ 24 h 24"/>
                <a:gd name="T14" fmla="*/ 34 w 41"/>
                <a:gd name="T15" fmla="*/ 24 h 24"/>
                <a:gd name="T16" fmla="*/ 39 w 41"/>
                <a:gd name="T17" fmla="*/ 20 h 24"/>
                <a:gd name="T18" fmla="*/ 41 w 41"/>
                <a:gd name="T19" fmla="*/ 18 h 24"/>
                <a:gd name="T20" fmla="*/ 39 w 41"/>
                <a:gd name="T21" fmla="*/ 11 h 24"/>
                <a:gd name="T22" fmla="*/ 39 w 41"/>
                <a:gd name="T23" fmla="*/ 11 h 24"/>
                <a:gd name="T24" fmla="*/ 32 w 41"/>
                <a:gd name="T25" fmla="*/ 6 h 24"/>
                <a:gd name="T26" fmla="*/ 25 w 41"/>
                <a:gd name="T27" fmla="*/ 2 h 24"/>
                <a:gd name="T28" fmla="*/ 18 w 41"/>
                <a:gd name="T29" fmla="*/ 0 h 24"/>
                <a:gd name="T30" fmla="*/ 11 w 41"/>
                <a:gd name="T31" fmla="*/ 0 h 24"/>
                <a:gd name="T32" fmla="*/ 11 w 41"/>
                <a:gd name="T33" fmla="*/ 0 h 24"/>
                <a:gd name="T34" fmla="*/ 5 w 41"/>
                <a:gd name="T35" fmla="*/ 0 h 24"/>
                <a:gd name="T36" fmla="*/ 0 w 41"/>
                <a:gd name="T37" fmla="*/ 4 h 24"/>
                <a:gd name="T38" fmla="*/ 0 w 41"/>
                <a:gd name="T39" fmla="*/ 6 h 24"/>
                <a:gd name="T40" fmla="*/ 2 w 4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4">
                  <a:moveTo>
                    <a:pt x="2" y="13"/>
                  </a:moveTo>
                  <a:lnTo>
                    <a:pt x="2" y="13"/>
                  </a:lnTo>
                  <a:lnTo>
                    <a:pt x="7" y="18"/>
                  </a:lnTo>
                  <a:lnTo>
                    <a:pt x="14" y="22"/>
                  </a:lnTo>
                  <a:lnTo>
                    <a:pt x="20" y="24"/>
                  </a:lnTo>
                  <a:lnTo>
                    <a:pt x="27" y="24"/>
                  </a:lnTo>
                  <a:lnTo>
                    <a:pt x="34" y="24"/>
                  </a:lnTo>
                  <a:lnTo>
                    <a:pt x="39" y="20"/>
                  </a:lnTo>
                  <a:lnTo>
                    <a:pt x="41" y="18"/>
                  </a:lnTo>
                  <a:lnTo>
                    <a:pt x="39" y="11"/>
                  </a:lnTo>
                  <a:lnTo>
                    <a:pt x="32" y="6"/>
                  </a:lnTo>
                  <a:lnTo>
                    <a:pt x="25" y="2"/>
                  </a:lnTo>
                  <a:lnTo>
                    <a:pt x="18" y="0"/>
                  </a:lnTo>
                  <a:lnTo>
                    <a:pt x="11" y="0"/>
                  </a:lnTo>
                  <a:lnTo>
                    <a:pt x="5" y="0"/>
                  </a:lnTo>
                  <a:lnTo>
                    <a:pt x="0" y="4"/>
                  </a:lnTo>
                  <a:lnTo>
                    <a:pt x="0" y="6"/>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2" name="Freeform 1269">
              <a:extLst>
                <a:ext uri="{FF2B5EF4-FFF2-40B4-BE49-F238E27FC236}">
                  <a16:creationId xmlns:a16="http://schemas.microsoft.com/office/drawing/2014/main" xmlns="" id="{E3162122-C604-DB44-955A-79AF931772F9}"/>
                </a:ext>
              </a:extLst>
            </p:cNvPr>
            <p:cNvSpPr>
              <a:spLocks/>
            </p:cNvSpPr>
            <p:nvPr/>
          </p:nvSpPr>
          <p:spPr bwMode="auto">
            <a:xfrm>
              <a:off x="3767" y="3382"/>
              <a:ext cx="38" cy="24"/>
            </a:xfrm>
            <a:custGeom>
              <a:avLst/>
              <a:gdLst>
                <a:gd name="T0" fmla="*/ 2 w 38"/>
                <a:gd name="T1" fmla="*/ 13 h 24"/>
                <a:gd name="T2" fmla="*/ 2 w 38"/>
                <a:gd name="T3" fmla="*/ 13 h 24"/>
                <a:gd name="T4" fmla="*/ 7 w 38"/>
                <a:gd name="T5" fmla="*/ 18 h 24"/>
                <a:gd name="T6" fmla="*/ 11 w 38"/>
                <a:gd name="T7" fmla="*/ 22 h 24"/>
                <a:gd name="T8" fmla="*/ 20 w 38"/>
                <a:gd name="T9" fmla="*/ 24 h 24"/>
                <a:gd name="T10" fmla="*/ 27 w 38"/>
                <a:gd name="T11" fmla="*/ 24 h 24"/>
                <a:gd name="T12" fmla="*/ 27 w 38"/>
                <a:gd name="T13" fmla="*/ 24 h 24"/>
                <a:gd name="T14" fmla="*/ 34 w 38"/>
                <a:gd name="T15" fmla="*/ 24 h 24"/>
                <a:gd name="T16" fmla="*/ 38 w 38"/>
                <a:gd name="T17" fmla="*/ 22 h 24"/>
                <a:gd name="T18" fmla="*/ 38 w 38"/>
                <a:gd name="T19" fmla="*/ 18 h 24"/>
                <a:gd name="T20" fmla="*/ 36 w 38"/>
                <a:gd name="T21" fmla="*/ 13 h 24"/>
                <a:gd name="T22" fmla="*/ 36 w 38"/>
                <a:gd name="T23" fmla="*/ 13 h 24"/>
                <a:gd name="T24" fmla="*/ 32 w 38"/>
                <a:gd name="T25" fmla="*/ 6 h 24"/>
                <a:gd name="T26" fmla="*/ 25 w 38"/>
                <a:gd name="T27" fmla="*/ 4 h 24"/>
                <a:gd name="T28" fmla="*/ 18 w 38"/>
                <a:gd name="T29" fmla="*/ 2 h 24"/>
                <a:gd name="T30" fmla="*/ 11 w 38"/>
                <a:gd name="T31" fmla="*/ 0 h 24"/>
                <a:gd name="T32" fmla="*/ 11 w 38"/>
                <a:gd name="T33" fmla="*/ 0 h 24"/>
                <a:gd name="T34" fmla="*/ 5 w 38"/>
                <a:gd name="T35" fmla="*/ 2 h 24"/>
                <a:gd name="T36" fmla="*/ 0 w 38"/>
                <a:gd name="T37" fmla="*/ 4 h 24"/>
                <a:gd name="T38" fmla="*/ 0 w 38"/>
                <a:gd name="T39" fmla="*/ 9 h 24"/>
                <a:gd name="T40" fmla="*/ 2 w 38"/>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4">
                  <a:moveTo>
                    <a:pt x="2" y="13"/>
                  </a:moveTo>
                  <a:lnTo>
                    <a:pt x="2" y="13"/>
                  </a:lnTo>
                  <a:lnTo>
                    <a:pt x="7" y="18"/>
                  </a:lnTo>
                  <a:lnTo>
                    <a:pt x="11" y="22"/>
                  </a:lnTo>
                  <a:lnTo>
                    <a:pt x="20" y="24"/>
                  </a:lnTo>
                  <a:lnTo>
                    <a:pt x="27" y="24"/>
                  </a:lnTo>
                  <a:lnTo>
                    <a:pt x="34" y="24"/>
                  </a:lnTo>
                  <a:lnTo>
                    <a:pt x="38" y="22"/>
                  </a:lnTo>
                  <a:lnTo>
                    <a:pt x="38" y="18"/>
                  </a:lnTo>
                  <a:lnTo>
                    <a:pt x="36" y="13"/>
                  </a:lnTo>
                  <a:lnTo>
                    <a:pt x="32" y="6"/>
                  </a:lnTo>
                  <a:lnTo>
                    <a:pt x="25" y="4"/>
                  </a:lnTo>
                  <a:lnTo>
                    <a:pt x="18" y="2"/>
                  </a:lnTo>
                  <a:lnTo>
                    <a:pt x="11" y="0"/>
                  </a:lnTo>
                  <a:lnTo>
                    <a:pt x="5" y="2"/>
                  </a:lnTo>
                  <a:lnTo>
                    <a:pt x="0"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3" name="Freeform 1270">
              <a:extLst>
                <a:ext uri="{FF2B5EF4-FFF2-40B4-BE49-F238E27FC236}">
                  <a16:creationId xmlns:a16="http://schemas.microsoft.com/office/drawing/2014/main" xmlns="" id="{34D5C7D0-D24A-2F45-9458-D07DC8581FA0}"/>
                </a:ext>
              </a:extLst>
            </p:cNvPr>
            <p:cNvSpPr>
              <a:spLocks/>
            </p:cNvSpPr>
            <p:nvPr/>
          </p:nvSpPr>
          <p:spPr bwMode="auto">
            <a:xfrm>
              <a:off x="3767" y="3382"/>
              <a:ext cx="38" cy="24"/>
            </a:xfrm>
            <a:custGeom>
              <a:avLst/>
              <a:gdLst>
                <a:gd name="T0" fmla="*/ 2 w 38"/>
                <a:gd name="T1" fmla="*/ 13 h 24"/>
                <a:gd name="T2" fmla="*/ 2 w 38"/>
                <a:gd name="T3" fmla="*/ 13 h 24"/>
                <a:gd name="T4" fmla="*/ 7 w 38"/>
                <a:gd name="T5" fmla="*/ 18 h 24"/>
                <a:gd name="T6" fmla="*/ 11 w 38"/>
                <a:gd name="T7" fmla="*/ 22 h 24"/>
                <a:gd name="T8" fmla="*/ 20 w 38"/>
                <a:gd name="T9" fmla="*/ 24 h 24"/>
                <a:gd name="T10" fmla="*/ 27 w 38"/>
                <a:gd name="T11" fmla="*/ 24 h 24"/>
                <a:gd name="T12" fmla="*/ 27 w 38"/>
                <a:gd name="T13" fmla="*/ 24 h 24"/>
                <a:gd name="T14" fmla="*/ 34 w 38"/>
                <a:gd name="T15" fmla="*/ 24 h 24"/>
                <a:gd name="T16" fmla="*/ 38 w 38"/>
                <a:gd name="T17" fmla="*/ 22 h 24"/>
                <a:gd name="T18" fmla="*/ 38 w 38"/>
                <a:gd name="T19" fmla="*/ 18 h 24"/>
                <a:gd name="T20" fmla="*/ 36 w 38"/>
                <a:gd name="T21" fmla="*/ 13 h 24"/>
                <a:gd name="T22" fmla="*/ 36 w 38"/>
                <a:gd name="T23" fmla="*/ 13 h 24"/>
                <a:gd name="T24" fmla="*/ 32 w 38"/>
                <a:gd name="T25" fmla="*/ 6 h 24"/>
                <a:gd name="T26" fmla="*/ 25 w 38"/>
                <a:gd name="T27" fmla="*/ 4 h 24"/>
                <a:gd name="T28" fmla="*/ 18 w 38"/>
                <a:gd name="T29" fmla="*/ 2 h 24"/>
                <a:gd name="T30" fmla="*/ 11 w 38"/>
                <a:gd name="T31" fmla="*/ 0 h 24"/>
                <a:gd name="T32" fmla="*/ 11 w 38"/>
                <a:gd name="T33" fmla="*/ 0 h 24"/>
                <a:gd name="T34" fmla="*/ 5 w 38"/>
                <a:gd name="T35" fmla="*/ 2 h 24"/>
                <a:gd name="T36" fmla="*/ 0 w 38"/>
                <a:gd name="T37" fmla="*/ 4 h 24"/>
                <a:gd name="T38" fmla="*/ 0 w 38"/>
                <a:gd name="T39" fmla="*/ 9 h 24"/>
                <a:gd name="T40" fmla="*/ 2 w 38"/>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4">
                  <a:moveTo>
                    <a:pt x="2" y="13"/>
                  </a:moveTo>
                  <a:lnTo>
                    <a:pt x="2" y="13"/>
                  </a:lnTo>
                  <a:lnTo>
                    <a:pt x="7" y="18"/>
                  </a:lnTo>
                  <a:lnTo>
                    <a:pt x="11" y="22"/>
                  </a:lnTo>
                  <a:lnTo>
                    <a:pt x="20" y="24"/>
                  </a:lnTo>
                  <a:lnTo>
                    <a:pt x="27" y="24"/>
                  </a:lnTo>
                  <a:lnTo>
                    <a:pt x="34" y="24"/>
                  </a:lnTo>
                  <a:lnTo>
                    <a:pt x="38" y="22"/>
                  </a:lnTo>
                  <a:lnTo>
                    <a:pt x="38" y="18"/>
                  </a:lnTo>
                  <a:lnTo>
                    <a:pt x="36" y="13"/>
                  </a:lnTo>
                  <a:lnTo>
                    <a:pt x="32" y="6"/>
                  </a:lnTo>
                  <a:lnTo>
                    <a:pt x="25" y="4"/>
                  </a:lnTo>
                  <a:lnTo>
                    <a:pt x="18" y="2"/>
                  </a:lnTo>
                  <a:lnTo>
                    <a:pt x="11" y="0"/>
                  </a:lnTo>
                  <a:lnTo>
                    <a:pt x="5" y="2"/>
                  </a:lnTo>
                  <a:lnTo>
                    <a:pt x="0"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4" name="Freeform 1271">
              <a:extLst>
                <a:ext uri="{FF2B5EF4-FFF2-40B4-BE49-F238E27FC236}">
                  <a16:creationId xmlns:a16="http://schemas.microsoft.com/office/drawing/2014/main" xmlns="" id="{045685AA-16A1-784E-A0BB-A48082005E5B}"/>
                </a:ext>
              </a:extLst>
            </p:cNvPr>
            <p:cNvSpPr>
              <a:spLocks/>
            </p:cNvSpPr>
            <p:nvPr/>
          </p:nvSpPr>
          <p:spPr bwMode="auto">
            <a:xfrm>
              <a:off x="3492" y="3386"/>
              <a:ext cx="36" cy="25"/>
            </a:xfrm>
            <a:custGeom>
              <a:avLst/>
              <a:gdLst>
                <a:gd name="T0" fmla="*/ 3 w 36"/>
                <a:gd name="T1" fmla="*/ 14 h 25"/>
                <a:gd name="T2" fmla="*/ 3 w 36"/>
                <a:gd name="T3" fmla="*/ 14 h 25"/>
                <a:gd name="T4" fmla="*/ 5 w 36"/>
                <a:gd name="T5" fmla="*/ 18 h 25"/>
                <a:gd name="T6" fmla="*/ 9 w 36"/>
                <a:gd name="T7" fmla="*/ 23 h 25"/>
                <a:gd name="T8" fmla="*/ 16 w 36"/>
                <a:gd name="T9" fmla="*/ 25 h 25"/>
                <a:gd name="T10" fmla="*/ 23 w 36"/>
                <a:gd name="T11" fmla="*/ 25 h 25"/>
                <a:gd name="T12" fmla="*/ 23 w 36"/>
                <a:gd name="T13" fmla="*/ 25 h 25"/>
                <a:gd name="T14" fmla="*/ 30 w 36"/>
                <a:gd name="T15" fmla="*/ 25 h 25"/>
                <a:gd name="T16" fmla="*/ 34 w 36"/>
                <a:gd name="T17" fmla="*/ 23 h 25"/>
                <a:gd name="T18" fmla="*/ 36 w 36"/>
                <a:gd name="T19" fmla="*/ 18 h 25"/>
                <a:gd name="T20" fmla="*/ 34 w 36"/>
                <a:gd name="T21" fmla="*/ 14 h 25"/>
                <a:gd name="T22" fmla="*/ 34 w 36"/>
                <a:gd name="T23" fmla="*/ 14 h 25"/>
                <a:gd name="T24" fmla="*/ 32 w 36"/>
                <a:gd name="T25" fmla="*/ 9 h 25"/>
                <a:gd name="T26" fmla="*/ 27 w 36"/>
                <a:gd name="T27" fmla="*/ 5 h 25"/>
                <a:gd name="T28" fmla="*/ 21 w 36"/>
                <a:gd name="T29" fmla="*/ 2 h 25"/>
                <a:gd name="T30" fmla="*/ 14 w 36"/>
                <a:gd name="T31" fmla="*/ 0 h 25"/>
                <a:gd name="T32" fmla="*/ 14 w 36"/>
                <a:gd name="T33" fmla="*/ 0 h 25"/>
                <a:gd name="T34" fmla="*/ 7 w 36"/>
                <a:gd name="T35" fmla="*/ 2 h 25"/>
                <a:gd name="T36" fmla="*/ 3 w 36"/>
                <a:gd name="T37" fmla="*/ 5 h 25"/>
                <a:gd name="T38" fmla="*/ 0 w 36"/>
                <a:gd name="T39" fmla="*/ 9 h 25"/>
                <a:gd name="T40" fmla="*/ 3 w 3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3" y="14"/>
                  </a:moveTo>
                  <a:lnTo>
                    <a:pt x="3" y="14"/>
                  </a:lnTo>
                  <a:lnTo>
                    <a:pt x="5" y="18"/>
                  </a:lnTo>
                  <a:lnTo>
                    <a:pt x="9" y="23"/>
                  </a:lnTo>
                  <a:lnTo>
                    <a:pt x="16" y="25"/>
                  </a:lnTo>
                  <a:lnTo>
                    <a:pt x="23" y="25"/>
                  </a:lnTo>
                  <a:lnTo>
                    <a:pt x="30" y="25"/>
                  </a:lnTo>
                  <a:lnTo>
                    <a:pt x="34" y="23"/>
                  </a:lnTo>
                  <a:lnTo>
                    <a:pt x="36" y="18"/>
                  </a:lnTo>
                  <a:lnTo>
                    <a:pt x="34" y="14"/>
                  </a:lnTo>
                  <a:lnTo>
                    <a:pt x="32" y="9"/>
                  </a:lnTo>
                  <a:lnTo>
                    <a:pt x="27" y="5"/>
                  </a:lnTo>
                  <a:lnTo>
                    <a:pt x="21" y="2"/>
                  </a:lnTo>
                  <a:lnTo>
                    <a:pt x="14" y="0"/>
                  </a:lnTo>
                  <a:lnTo>
                    <a:pt x="7" y="2"/>
                  </a:lnTo>
                  <a:lnTo>
                    <a:pt x="3" y="5"/>
                  </a:lnTo>
                  <a:lnTo>
                    <a:pt x="0" y="9"/>
                  </a:lnTo>
                  <a:lnTo>
                    <a:pt x="3"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5" name="Freeform 1272">
              <a:extLst>
                <a:ext uri="{FF2B5EF4-FFF2-40B4-BE49-F238E27FC236}">
                  <a16:creationId xmlns:a16="http://schemas.microsoft.com/office/drawing/2014/main" xmlns="" id="{7FD846EA-9A91-7D4D-A8FB-99B79929915C}"/>
                </a:ext>
              </a:extLst>
            </p:cNvPr>
            <p:cNvSpPr>
              <a:spLocks/>
            </p:cNvSpPr>
            <p:nvPr/>
          </p:nvSpPr>
          <p:spPr bwMode="auto">
            <a:xfrm>
              <a:off x="3492" y="3386"/>
              <a:ext cx="36" cy="25"/>
            </a:xfrm>
            <a:custGeom>
              <a:avLst/>
              <a:gdLst>
                <a:gd name="T0" fmla="*/ 3 w 36"/>
                <a:gd name="T1" fmla="*/ 14 h 25"/>
                <a:gd name="T2" fmla="*/ 3 w 36"/>
                <a:gd name="T3" fmla="*/ 14 h 25"/>
                <a:gd name="T4" fmla="*/ 5 w 36"/>
                <a:gd name="T5" fmla="*/ 18 h 25"/>
                <a:gd name="T6" fmla="*/ 9 w 36"/>
                <a:gd name="T7" fmla="*/ 23 h 25"/>
                <a:gd name="T8" fmla="*/ 16 w 36"/>
                <a:gd name="T9" fmla="*/ 25 h 25"/>
                <a:gd name="T10" fmla="*/ 23 w 36"/>
                <a:gd name="T11" fmla="*/ 25 h 25"/>
                <a:gd name="T12" fmla="*/ 23 w 36"/>
                <a:gd name="T13" fmla="*/ 25 h 25"/>
                <a:gd name="T14" fmla="*/ 30 w 36"/>
                <a:gd name="T15" fmla="*/ 25 h 25"/>
                <a:gd name="T16" fmla="*/ 34 w 36"/>
                <a:gd name="T17" fmla="*/ 23 h 25"/>
                <a:gd name="T18" fmla="*/ 36 w 36"/>
                <a:gd name="T19" fmla="*/ 18 h 25"/>
                <a:gd name="T20" fmla="*/ 34 w 36"/>
                <a:gd name="T21" fmla="*/ 14 h 25"/>
                <a:gd name="T22" fmla="*/ 34 w 36"/>
                <a:gd name="T23" fmla="*/ 14 h 25"/>
                <a:gd name="T24" fmla="*/ 32 w 36"/>
                <a:gd name="T25" fmla="*/ 9 h 25"/>
                <a:gd name="T26" fmla="*/ 27 w 36"/>
                <a:gd name="T27" fmla="*/ 5 h 25"/>
                <a:gd name="T28" fmla="*/ 21 w 36"/>
                <a:gd name="T29" fmla="*/ 2 h 25"/>
                <a:gd name="T30" fmla="*/ 14 w 36"/>
                <a:gd name="T31" fmla="*/ 0 h 25"/>
                <a:gd name="T32" fmla="*/ 14 w 36"/>
                <a:gd name="T33" fmla="*/ 0 h 25"/>
                <a:gd name="T34" fmla="*/ 7 w 36"/>
                <a:gd name="T35" fmla="*/ 2 h 25"/>
                <a:gd name="T36" fmla="*/ 3 w 36"/>
                <a:gd name="T37" fmla="*/ 5 h 25"/>
                <a:gd name="T38" fmla="*/ 0 w 36"/>
                <a:gd name="T39" fmla="*/ 9 h 25"/>
                <a:gd name="T40" fmla="*/ 3 w 3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3" y="14"/>
                  </a:moveTo>
                  <a:lnTo>
                    <a:pt x="3" y="14"/>
                  </a:lnTo>
                  <a:lnTo>
                    <a:pt x="5" y="18"/>
                  </a:lnTo>
                  <a:lnTo>
                    <a:pt x="9" y="23"/>
                  </a:lnTo>
                  <a:lnTo>
                    <a:pt x="16" y="25"/>
                  </a:lnTo>
                  <a:lnTo>
                    <a:pt x="23" y="25"/>
                  </a:lnTo>
                  <a:lnTo>
                    <a:pt x="30" y="25"/>
                  </a:lnTo>
                  <a:lnTo>
                    <a:pt x="34" y="23"/>
                  </a:lnTo>
                  <a:lnTo>
                    <a:pt x="36" y="18"/>
                  </a:lnTo>
                  <a:lnTo>
                    <a:pt x="34" y="14"/>
                  </a:lnTo>
                  <a:lnTo>
                    <a:pt x="32" y="9"/>
                  </a:lnTo>
                  <a:lnTo>
                    <a:pt x="27" y="5"/>
                  </a:lnTo>
                  <a:lnTo>
                    <a:pt x="21" y="2"/>
                  </a:lnTo>
                  <a:lnTo>
                    <a:pt x="14" y="0"/>
                  </a:lnTo>
                  <a:lnTo>
                    <a:pt x="7" y="2"/>
                  </a:lnTo>
                  <a:lnTo>
                    <a:pt x="3" y="5"/>
                  </a:lnTo>
                  <a:lnTo>
                    <a:pt x="0" y="9"/>
                  </a:lnTo>
                  <a:lnTo>
                    <a:pt x="3"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6" name="Freeform 1273">
              <a:extLst>
                <a:ext uri="{FF2B5EF4-FFF2-40B4-BE49-F238E27FC236}">
                  <a16:creationId xmlns:a16="http://schemas.microsoft.com/office/drawing/2014/main" xmlns="" id="{00EAFEEC-CFA3-9D4B-99F5-89F11BB489CC}"/>
                </a:ext>
              </a:extLst>
            </p:cNvPr>
            <p:cNvSpPr>
              <a:spLocks/>
            </p:cNvSpPr>
            <p:nvPr/>
          </p:nvSpPr>
          <p:spPr bwMode="auto">
            <a:xfrm>
              <a:off x="3364" y="3388"/>
              <a:ext cx="32" cy="25"/>
            </a:xfrm>
            <a:custGeom>
              <a:avLst/>
              <a:gdLst>
                <a:gd name="T0" fmla="*/ 0 w 32"/>
                <a:gd name="T1" fmla="*/ 14 h 25"/>
                <a:gd name="T2" fmla="*/ 0 w 32"/>
                <a:gd name="T3" fmla="*/ 14 h 25"/>
                <a:gd name="T4" fmla="*/ 2 w 32"/>
                <a:gd name="T5" fmla="*/ 18 h 25"/>
                <a:gd name="T6" fmla="*/ 5 w 32"/>
                <a:gd name="T7" fmla="*/ 23 h 25"/>
                <a:gd name="T8" fmla="*/ 11 w 32"/>
                <a:gd name="T9" fmla="*/ 25 h 25"/>
                <a:gd name="T10" fmla="*/ 18 w 32"/>
                <a:gd name="T11" fmla="*/ 25 h 25"/>
                <a:gd name="T12" fmla="*/ 18 w 32"/>
                <a:gd name="T13" fmla="*/ 25 h 25"/>
                <a:gd name="T14" fmla="*/ 25 w 32"/>
                <a:gd name="T15" fmla="*/ 25 h 25"/>
                <a:gd name="T16" fmla="*/ 29 w 32"/>
                <a:gd name="T17" fmla="*/ 23 h 25"/>
                <a:gd name="T18" fmla="*/ 32 w 32"/>
                <a:gd name="T19" fmla="*/ 18 h 25"/>
                <a:gd name="T20" fmla="*/ 32 w 32"/>
                <a:gd name="T21" fmla="*/ 14 h 25"/>
                <a:gd name="T22" fmla="*/ 32 w 32"/>
                <a:gd name="T23" fmla="*/ 14 h 25"/>
                <a:gd name="T24" fmla="*/ 29 w 32"/>
                <a:gd name="T25" fmla="*/ 9 h 25"/>
                <a:gd name="T26" fmla="*/ 25 w 32"/>
                <a:gd name="T27" fmla="*/ 5 h 25"/>
                <a:gd name="T28" fmla="*/ 18 w 32"/>
                <a:gd name="T29" fmla="*/ 3 h 25"/>
                <a:gd name="T30" fmla="*/ 11 w 32"/>
                <a:gd name="T31" fmla="*/ 0 h 25"/>
                <a:gd name="T32" fmla="*/ 11 w 32"/>
                <a:gd name="T33" fmla="*/ 0 h 25"/>
                <a:gd name="T34" fmla="*/ 7 w 32"/>
                <a:gd name="T35" fmla="*/ 3 h 25"/>
                <a:gd name="T36" fmla="*/ 2 w 32"/>
                <a:gd name="T37" fmla="*/ 5 h 25"/>
                <a:gd name="T38" fmla="*/ 0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5" y="23"/>
                  </a:lnTo>
                  <a:lnTo>
                    <a:pt x="11" y="25"/>
                  </a:lnTo>
                  <a:lnTo>
                    <a:pt x="18" y="25"/>
                  </a:lnTo>
                  <a:lnTo>
                    <a:pt x="25" y="25"/>
                  </a:lnTo>
                  <a:lnTo>
                    <a:pt x="29" y="23"/>
                  </a:lnTo>
                  <a:lnTo>
                    <a:pt x="32" y="18"/>
                  </a:lnTo>
                  <a:lnTo>
                    <a:pt x="32" y="14"/>
                  </a:lnTo>
                  <a:lnTo>
                    <a:pt x="29" y="9"/>
                  </a:lnTo>
                  <a:lnTo>
                    <a:pt x="25" y="5"/>
                  </a:lnTo>
                  <a:lnTo>
                    <a:pt x="18" y="3"/>
                  </a:lnTo>
                  <a:lnTo>
                    <a:pt x="11" y="0"/>
                  </a:lnTo>
                  <a:lnTo>
                    <a:pt x="7" y="3"/>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7" name="Freeform 1274">
              <a:extLst>
                <a:ext uri="{FF2B5EF4-FFF2-40B4-BE49-F238E27FC236}">
                  <a16:creationId xmlns:a16="http://schemas.microsoft.com/office/drawing/2014/main" xmlns="" id="{BC928BE8-982B-3045-9F7B-7904A0223DF5}"/>
                </a:ext>
              </a:extLst>
            </p:cNvPr>
            <p:cNvSpPr>
              <a:spLocks/>
            </p:cNvSpPr>
            <p:nvPr/>
          </p:nvSpPr>
          <p:spPr bwMode="auto">
            <a:xfrm>
              <a:off x="3364" y="3388"/>
              <a:ext cx="32" cy="25"/>
            </a:xfrm>
            <a:custGeom>
              <a:avLst/>
              <a:gdLst>
                <a:gd name="T0" fmla="*/ 0 w 32"/>
                <a:gd name="T1" fmla="*/ 14 h 25"/>
                <a:gd name="T2" fmla="*/ 0 w 32"/>
                <a:gd name="T3" fmla="*/ 14 h 25"/>
                <a:gd name="T4" fmla="*/ 2 w 32"/>
                <a:gd name="T5" fmla="*/ 18 h 25"/>
                <a:gd name="T6" fmla="*/ 5 w 32"/>
                <a:gd name="T7" fmla="*/ 23 h 25"/>
                <a:gd name="T8" fmla="*/ 11 w 32"/>
                <a:gd name="T9" fmla="*/ 25 h 25"/>
                <a:gd name="T10" fmla="*/ 18 w 32"/>
                <a:gd name="T11" fmla="*/ 25 h 25"/>
                <a:gd name="T12" fmla="*/ 18 w 32"/>
                <a:gd name="T13" fmla="*/ 25 h 25"/>
                <a:gd name="T14" fmla="*/ 25 w 32"/>
                <a:gd name="T15" fmla="*/ 25 h 25"/>
                <a:gd name="T16" fmla="*/ 29 w 32"/>
                <a:gd name="T17" fmla="*/ 23 h 25"/>
                <a:gd name="T18" fmla="*/ 32 w 32"/>
                <a:gd name="T19" fmla="*/ 18 h 25"/>
                <a:gd name="T20" fmla="*/ 32 w 32"/>
                <a:gd name="T21" fmla="*/ 14 h 25"/>
                <a:gd name="T22" fmla="*/ 32 w 32"/>
                <a:gd name="T23" fmla="*/ 14 h 25"/>
                <a:gd name="T24" fmla="*/ 29 w 32"/>
                <a:gd name="T25" fmla="*/ 9 h 25"/>
                <a:gd name="T26" fmla="*/ 25 w 32"/>
                <a:gd name="T27" fmla="*/ 5 h 25"/>
                <a:gd name="T28" fmla="*/ 18 w 32"/>
                <a:gd name="T29" fmla="*/ 3 h 25"/>
                <a:gd name="T30" fmla="*/ 11 w 32"/>
                <a:gd name="T31" fmla="*/ 0 h 25"/>
                <a:gd name="T32" fmla="*/ 11 w 32"/>
                <a:gd name="T33" fmla="*/ 0 h 25"/>
                <a:gd name="T34" fmla="*/ 7 w 32"/>
                <a:gd name="T35" fmla="*/ 3 h 25"/>
                <a:gd name="T36" fmla="*/ 2 w 32"/>
                <a:gd name="T37" fmla="*/ 5 h 25"/>
                <a:gd name="T38" fmla="*/ 0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5" y="23"/>
                  </a:lnTo>
                  <a:lnTo>
                    <a:pt x="11" y="25"/>
                  </a:lnTo>
                  <a:lnTo>
                    <a:pt x="18" y="25"/>
                  </a:lnTo>
                  <a:lnTo>
                    <a:pt x="25" y="25"/>
                  </a:lnTo>
                  <a:lnTo>
                    <a:pt x="29" y="23"/>
                  </a:lnTo>
                  <a:lnTo>
                    <a:pt x="32" y="18"/>
                  </a:lnTo>
                  <a:lnTo>
                    <a:pt x="32" y="14"/>
                  </a:lnTo>
                  <a:lnTo>
                    <a:pt x="29" y="9"/>
                  </a:lnTo>
                  <a:lnTo>
                    <a:pt x="25" y="5"/>
                  </a:lnTo>
                  <a:lnTo>
                    <a:pt x="18" y="3"/>
                  </a:lnTo>
                  <a:lnTo>
                    <a:pt x="11" y="0"/>
                  </a:lnTo>
                  <a:lnTo>
                    <a:pt x="7" y="3"/>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8" name="Freeform 1275">
              <a:extLst>
                <a:ext uri="{FF2B5EF4-FFF2-40B4-BE49-F238E27FC236}">
                  <a16:creationId xmlns:a16="http://schemas.microsoft.com/office/drawing/2014/main" xmlns="" id="{9DC3F312-718D-9D44-AC55-94BBEB307AD8}"/>
                </a:ext>
              </a:extLst>
            </p:cNvPr>
            <p:cNvSpPr>
              <a:spLocks/>
            </p:cNvSpPr>
            <p:nvPr/>
          </p:nvSpPr>
          <p:spPr bwMode="auto">
            <a:xfrm>
              <a:off x="3330" y="3391"/>
              <a:ext cx="32" cy="24"/>
            </a:xfrm>
            <a:custGeom>
              <a:avLst/>
              <a:gdLst>
                <a:gd name="T0" fmla="*/ 0 w 32"/>
                <a:gd name="T1" fmla="*/ 11 h 24"/>
                <a:gd name="T2" fmla="*/ 0 w 32"/>
                <a:gd name="T3" fmla="*/ 11 h 24"/>
                <a:gd name="T4" fmla="*/ 3 w 32"/>
                <a:gd name="T5" fmla="*/ 15 h 24"/>
                <a:gd name="T6" fmla="*/ 7 w 32"/>
                <a:gd name="T7" fmla="*/ 20 h 24"/>
                <a:gd name="T8" fmla="*/ 12 w 32"/>
                <a:gd name="T9" fmla="*/ 22 h 24"/>
                <a:gd name="T10" fmla="*/ 18 w 32"/>
                <a:gd name="T11" fmla="*/ 24 h 24"/>
                <a:gd name="T12" fmla="*/ 18 w 32"/>
                <a:gd name="T13" fmla="*/ 24 h 24"/>
                <a:gd name="T14" fmla="*/ 25 w 32"/>
                <a:gd name="T15" fmla="*/ 22 h 24"/>
                <a:gd name="T16" fmla="*/ 30 w 32"/>
                <a:gd name="T17" fmla="*/ 20 h 24"/>
                <a:gd name="T18" fmla="*/ 32 w 32"/>
                <a:gd name="T19" fmla="*/ 15 h 24"/>
                <a:gd name="T20" fmla="*/ 32 w 32"/>
                <a:gd name="T21" fmla="*/ 11 h 24"/>
                <a:gd name="T22" fmla="*/ 32 w 32"/>
                <a:gd name="T23" fmla="*/ 11 h 24"/>
                <a:gd name="T24" fmla="*/ 30 w 32"/>
                <a:gd name="T25" fmla="*/ 6 h 24"/>
                <a:gd name="T26" fmla="*/ 27 w 32"/>
                <a:gd name="T27" fmla="*/ 2 h 24"/>
                <a:gd name="T28" fmla="*/ 21 w 32"/>
                <a:gd name="T29" fmla="*/ 0 h 24"/>
                <a:gd name="T30" fmla="*/ 14 w 32"/>
                <a:gd name="T31" fmla="*/ 0 h 24"/>
                <a:gd name="T32" fmla="*/ 14 w 32"/>
                <a:gd name="T33" fmla="*/ 0 h 24"/>
                <a:gd name="T34" fmla="*/ 9 w 32"/>
                <a:gd name="T35" fmla="*/ 0 h 24"/>
                <a:gd name="T36" fmla="*/ 5 w 32"/>
                <a:gd name="T37" fmla="*/ 2 h 24"/>
                <a:gd name="T38" fmla="*/ 0 w 32"/>
                <a:gd name="T39" fmla="*/ 6 h 24"/>
                <a:gd name="T40" fmla="*/ 0 w 32"/>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1"/>
                  </a:moveTo>
                  <a:lnTo>
                    <a:pt x="0" y="11"/>
                  </a:lnTo>
                  <a:lnTo>
                    <a:pt x="3" y="15"/>
                  </a:lnTo>
                  <a:lnTo>
                    <a:pt x="7" y="20"/>
                  </a:lnTo>
                  <a:lnTo>
                    <a:pt x="12" y="22"/>
                  </a:lnTo>
                  <a:lnTo>
                    <a:pt x="18" y="24"/>
                  </a:lnTo>
                  <a:lnTo>
                    <a:pt x="25" y="22"/>
                  </a:lnTo>
                  <a:lnTo>
                    <a:pt x="30" y="20"/>
                  </a:lnTo>
                  <a:lnTo>
                    <a:pt x="32" y="15"/>
                  </a:lnTo>
                  <a:lnTo>
                    <a:pt x="32" y="11"/>
                  </a:lnTo>
                  <a:lnTo>
                    <a:pt x="30" y="6"/>
                  </a:lnTo>
                  <a:lnTo>
                    <a:pt x="27" y="2"/>
                  </a:lnTo>
                  <a:lnTo>
                    <a:pt x="21" y="0"/>
                  </a:lnTo>
                  <a:lnTo>
                    <a:pt x="14" y="0"/>
                  </a:lnTo>
                  <a:lnTo>
                    <a:pt x="9" y="0"/>
                  </a:lnTo>
                  <a:lnTo>
                    <a:pt x="5"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59" name="Freeform 1276">
              <a:extLst>
                <a:ext uri="{FF2B5EF4-FFF2-40B4-BE49-F238E27FC236}">
                  <a16:creationId xmlns:a16="http://schemas.microsoft.com/office/drawing/2014/main" xmlns="" id="{45D621FD-8FA6-B649-8700-BE77DCA4A88A}"/>
                </a:ext>
              </a:extLst>
            </p:cNvPr>
            <p:cNvSpPr>
              <a:spLocks/>
            </p:cNvSpPr>
            <p:nvPr/>
          </p:nvSpPr>
          <p:spPr bwMode="auto">
            <a:xfrm>
              <a:off x="3330" y="3391"/>
              <a:ext cx="32" cy="24"/>
            </a:xfrm>
            <a:custGeom>
              <a:avLst/>
              <a:gdLst>
                <a:gd name="T0" fmla="*/ 0 w 32"/>
                <a:gd name="T1" fmla="*/ 11 h 24"/>
                <a:gd name="T2" fmla="*/ 0 w 32"/>
                <a:gd name="T3" fmla="*/ 11 h 24"/>
                <a:gd name="T4" fmla="*/ 3 w 32"/>
                <a:gd name="T5" fmla="*/ 15 h 24"/>
                <a:gd name="T6" fmla="*/ 7 w 32"/>
                <a:gd name="T7" fmla="*/ 20 h 24"/>
                <a:gd name="T8" fmla="*/ 12 w 32"/>
                <a:gd name="T9" fmla="*/ 22 h 24"/>
                <a:gd name="T10" fmla="*/ 18 w 32"/>
                <a:gd name="T11" fmla="*/ 24 h 24"/>
                <a:gd name="T12" fmla="*/ 18 w 32"/>
                <a:gd name="T13" fmla="*/ 24 h 24"/>
                <a:gd name="T14" fmla="*/ 25 w 32"/>
                <a:gd name="T15" fmla="*/ 22 h 24"/>
                <a:gd name="T16" fmla="*/ 30 w 32"/>
                <a:gd name="T17" fmla="*/ 20 h 24"/>
                <a:gd name="T18" fmla="*/ 32 w 32"/>
                <a:gd name="T19" fmla="*/ 15 h 24"/>
                <a:gd name="T20" fmla="*/ 32 w 32"/>
                <a:gd name="T21" fmla="*/ 11 h 24"/>
                <a:gd name="T22" fmla="*/ 32 w 32"/>
                <a:gd name="T23" fmla="*/ 11 h 24"/>
                <a:gd name="T24" fmla="*/ 30 w 32"/>
                <a:gd name="T25" fmla="*/ 6 h 24"/>
                <a:gd name="T26" fmla="*/ 27 w 32"/>
                <a:gd name="T27" fmla="*/ 2 h 24"/>
                <a:gd name="T28" fmla="*/ 21 w 32"/>
                <a:gd name="T29" fmla="*/ 0 h 24"/>
                <a:gd name="T30" fmla="*/ 14 w 32"/>
                <a:gd name="T31" fmla="*/ 0 h 24"/>
                <a:gd name="T32" fmla="*/ 14 w 32"/>
                <a:gd name="T33" fmla="*/ 0 h 24"/>
                <a:gd name="T34" fmla="*/ 9 w 32"/>
                <a:gd name="T35" fmla="*/ 0 h 24"/>
                <a:gd name="T36" fmla="*/ 5 w 32"/>
                <a:gd name="T37" fmla="*/ 2 h 24"/>
                <a:gd name="T38" fmla="*/ 0 w 32"/>
                <a:gd name="T39" fmla="*/ 6 h 24"/>
                <a:gd name="T40" fmla="*/ 0 w 32"/>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1"/>
                  </a:moveTo>
                  <a:lnTo>
                    <a:pt x="0" y="11"/>
                  </a:lnTo>
                  <a:lnTo>
                    <a:pt x="3" y="15"/>
                  </a:lnTo>
                  <a:lnTo>
                    <a:pt x="7" y="20"/>
                  </a:lnTo>
                  <a:lnTo>
                    <a:pt x="12" y="22"/>
                  </a:lnTo>
                  <a:lnTo>
                    <a:pt x="18" y="24"/>
                  </a:lnTo>
                  <a:lnTo>
                    <a:pt x="25" y="22"/>
                  </a:lnTo>
                  <a:lnTo>
                    <a:pt x="30" y="20"/>
                  </a:lnTo>
                  <a:lnTo>
                    <a:pt x="32" y="15"/>
                  </a:lnTo>
                  <a:lnTo>
                    <a:pt x="32" y="11"/>
                  </a:lnTo>
                  <a:lnTo>
                    <a:pt x="30" y="6"/>
                  </a:lnTo>
                  <a:lnTo>
                    <a:pt x="27" y="2"/>
                  </a:lnTo>
                  <a:lnTo>
                    <a:pt x="21" y="0"/>
                  </a:lnTo>
                  <a:lnTo>
                    <a:pt x="14" y="0"/>
                  </a:lnTo>
                  <a:lnTo>
                    <a:pt x="9" y="0"/>
                  </a:lnTo>
                  <a:lnTo>
                    <a:pt x="5"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0" name="Freeform 1277">
              <a:extLst>
                <a:ext uri="{FF2B5EF4-FFF2-40B4-BE49-F238E27FC236}">
                  <a16:creationId xmlns:a16="http://schemas.microsoft.com/office/drawing/2014/main" xmlns="" id="{A159CCC5-A3AE-7A49-977A-EBB46143EEA8}"/>
                </a:ext>
              </a:extLst>
            </p:cNvPr>
            <p:cNvSpPr>
              <a:spLocks/>
            </p:cNvSpPr>
            <p:nvPr/>
          </p:nvSpPr>
          <p:spPr bwMode="auto">
            <a:xfrm>
              <a:off x="3299" y="3391"/>
              <a:ext cx="31" cy="24"/>
            </a:xfrm>
            <a:custGeom>
              <a:avLst/>
              <a:gdLst>
                <a:gd name="T0" fmla="*/ 0 w 31"/>
                <a:gd name="T1" fmla="*/ 11 h 24"/>
                <a:gd name="T2" fmla="*/ 0 w 31"/>
                <a:gd name="T3" fmla="*/ 11 h 24"/>
                <a:gd name="T4" fmla="*/ 2 w 31"/>
                <a:gd name="T5" fmla="*/ 18 h 24"/>
                <a:gd name="T6" fmla="*/ 6 w 31"/>
                <a:gd name="T7" fmla="*/ 20 h 24"/>
                <a:gd name="T8" fmla="*/ 11 w 31"/>
                <a:gd name="T9" fmla="*/ 24 h 24"/>
                <a:gd name="T10" fmla="*/ 18 w 31"/>
                <a:gd name="T11" fmla="*/ 24 h 24"/>
                <a:gd name="T12" fmla="*/ 18 w 31"/>
                <a:gd name="T13" fmla="*/ 24 h 24"/>
                <a:gd name="T14" fmla="*/ 25 w 31"/>
                <a:gd name="T15" fmla="*/ 22 h 24"/>
                <a:gd name="T16" fmla="*/ 29 w 31"/>
                <a:gd name="T17" fmla="*/ 20 h 24"/>
                <a:gd name="T18" fmla="*/ 31 w 31"/>
                <a:gd name="T19" fmla="*/ 15 h 24"/>
                <a:gd name="T20" fmla="*/ 31 w 31"/>
                <a:gd name="T21" fmla="*/ 11 h 24"/>
                <a:gd name="T22" fmla="*/ 31 w 31"/>
                <a:gd name="T23" fmla="*/ 11 h 24"/>
                <a:gd name="T24" fmla="*/ 29 w 31"/>
                <a:gd name="T25" fmla="*/ 6 h 24"/>
                <a:gd name="T26" fmla="*/ 25 w 31"/>
                <a:gd name="T27" fmla="*/ 2 h 24"/>
                <a:gd name="T28" fmla="*/ 20 w 31"/>
                <a:gd name="T29" fmla="*/ 0 h 24"/>
                <a:gd name="T30" fmla="*/ 13 w 31"/>
                <a:gd name="T31" fmla="*/ 0 h 24"/>
                <a:gd name="T32" fmla="*/ 13 w 31"/>
                <a:gd name="T33" fmla="*/ 0 h 24"/>
                <a:gd name="T34" fmla="*/ 9 w 31"/>
                <a:gd name="T35" fmla="*/ 0 h 24"/>
                <a:gd name="T36" fmla="*/ 4 w 31"/>
                <a:gd name="T37" fmla="*/ 4 h 24"/>
                <a:gd name="T38" fmla="*/ 0 w 31"/>
                <a:gd name="T39" fmla="*/ 6 h 24"/>
                <a:gd name="T40" fmla="*/ 0 w 31"/>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1"/>
                  </a:moveTo>
                  <a:lnTo>
                    <a:pt x="0" y="11"/>
                  </a:lnTo>
                  <a:lnTo>
                    <a:pt x="2" y="18"/>
                  </a:lnTo>
                  <a:lnTo>
                    <a:pt x="6" y="20"/>
                  </a:lnTo>
                  <a:lnTo>
                    <a:pt x="11" y="24"/>
                  </a:lnTo>
                  <a:lnTo>
                    <a:pt x="18" y="24"/>
                  </a:lnTo>
                  <a:lnTo>
                    <a:pt x="25" y="22"/>
                  </a:lnTo>
                  <a:lnTo>
                    <a:pt x="29" y="20"/>
                  </a:lnTo>
                  <a:lnTo>
                    <a:pt x="31" y="15"/>
                  </a:lnTo>
                  <a:lnTo>
                    <a:pt x="31" y="11"/>
                  </a:lnTo>
                  <a:lnTo>
                    <a:pt x="29" y="6"/>
                  </a:lnTo>
                  <a:lnTo>
                    <a:pt x="25" y="2"/>
                  </a:lnTo>
                  <a:lnTo>
                    <a:pt x="20" y="0"/>
                  </a:lnTo>
                  <a:lnTo>
                    <a:pt x="13" y="0"/>
                  </a:lnTo>
                  <a:lnTo>
                    <a:pt x="9" y="0"/>
                  </a:lnTo>
                  <a:lnTo>
                    <a:pt x="4"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1" name="Freeform 1278">
              <a:extLst>
                <a:ext uri="{FF2B5EF4-FFF2-40B4-BE49-F238E27FC236}">
                  <a16:creationId xmlns:a16="http://schemas.microsoft.com/office/drawing/2014/main" xmlns="" id="{FE49A734-4C6F-4745-9908-721493CB8B8B}"/>
                </a:ext>
              </a:extLst>
            </p:cNvPr>
            <p:cNvSpPr>
              <a:spLocks/>
            </p:cNvSpPr>
            <p:nvPr/>
          </p:nvSpPr>
          <p:spPr bwMode="auto">
            <a:xfrm>
              <a:off x="3299" y="3391"/>
              <a:ext cx="31" cy="24"/>
            </a:xfrm>
            <a:custGeom>
              <a:avLst/>
              <a:gdLst>
                <a:gd name="T0" fmla="*/ 0 w 31"/>
                <a:gd name="T1" fmla="*/ 11 h 24"/>
                <a:gd name="T2" fmla="*/ 0 w 31"/>
                <a:gd name="T3" fmla="*/ 11 h 24"/>
                <a:gd name="T4" fmla="*/ 2 w 31"/>
                <a:gd name="T5" fmla="*/ 18 h 24"/>
                <a:gd name="T6" fmla="*/ 6 w 31"/>
                <a:gd name="T7" fmla="*/ 20 h 24"/>
                <a:gd name="T8" fmla="*/ 11 w 31"/>
                <a:gd name="T9" fmla="*/ 24 h 24"/>
                <a:gd name="T10" fmla="*/ 18 w 31"/>
                <a:gd name="T11" fmla="*/ 24 h 24"/>
                <a:gd name="T12" fmla="*/ 18 w 31"/>
                <a:gd name="T13" fmla="*/ 24 h 24"/>
                <a:gd name="T14" fmla="*/ 25 w 31"/>
                <a:gd name="T15" fmla="*/ 22 h 24"/>
                <a:gd name="T16" fmla="*/ 29 w 31"/>
                <a:gd name="T17" fmla="*/ 20 h 24"/>
                <a:gd name="T18" fmla="*/ 31 w 31"/>
                <a:gd name="T19" fmla="*/ 15 h 24"/>
                <a:gd name="T20" fmla="*/ 31 w 31"/>
                <a:gd name="T21" fmla="*/ 11 h 24"/>
                <a:gd name="T22" fmla="*/ 31 w 31"/>
                <a:gd name="T23" fmla="*/ 11 h 24"/>
                <a:gd name="T24" fmla="*/ 29 w 31"/>
                <a:gd name="T25" fmla="*/ 6 h 24"/>
                <a:gd name="T26" fmla="*/ 25 w 31"/>
                <a:gd name="T27" fmla="*/ 2 h 24"/>
                <a:gd name="T28" fmla="*/ 20 w 31"/>
                <a:gd name="T29" fmla="*/ 0 h 24"/>
                <a:gd name="T30" fmla="*/ 13 w 31"/>
                <a:gd name="T31" fmla="*/ 0 h 24"/>
                <a:gd name="T32" fmla="*/ 13 w 31"/>
                <a:gd name="T33" fmla="*/ 0 h 24"/>
                <a:gd name="T34" fmla="*/ 9 w 31"/>
                <a:gd name="T35" fmla="*/ 0 h 24"/>
                <a:gd name="T36" fmla="*/ 4 w 31"/>
                <a:gd name="T37" fmla="*/ 4 h 24"/>
                <a:gd name="T38" fmla="*/ 0 w 31"/>
                <a:gd name="T39" fmla="*/ 6 h 24"/>
                <a:gd name="T40" fmla="*/ 0 w 31"/>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1"/>
                  </a:moveTo>
                  <a:lnTo>
                    <a:pt x="0" y="11"/>
                  </a:lnTo>
                  <a:lnTo>
                    <a:pt x="2" y="18"/>
                  </a:lnTo>
                  <a:lnTo>
                    <a:pt x="6" y="20"/>
                  </a:lnTo>
                  <a:lnTo>
                    <a:pt x="11" y="24"/>
                  </a:lnTo>
                  <a:lnTo>
                    <a:pt x="18" y="24"/>
                  </a:lnTo>
                  <a:lnTo>
                    <a:pt x="25" y="22"/>
                  </a:lnTo>
                  <a:lnTo>
                    <a:pt x="29" y="20"/>
                  </a:lnTo>
                  <a:lnTo>
                    <a:pt x="31" y="15"/>
                  </a:lnTo>
                  <a:lnTo>
                    <a:pt x="31" y="11"/>
                  </a:lnTo>
                  <a:lnTo>
                    <a:pt x="29" y="6"/>
                  </a:lnTo>
                  <a:lnTo>
                    <a:pt x="25" y="2"/>
                  </a:lnTo>
                  <a:lnTo>
                    <a:pt x="20" y="0"/>
                  </a:lnTo>
                  <a:lnTo>
                    <a:pt x="13" y="0"/>
                  </a:lnTo>
                  <a:lnTo>
                    <a:pt x="9" y="0"/>
                  </a:lnTo>
                  <a:lnTo>
                    <a:pt x="4"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2" name="Freeform 1279">
              <a:extLst>
                <a:ext uri="{FF2B5EF4-FFF2-40B4-BE49-F238E27FC236}">
                  <a16:creationId xmlns:a16="http://schemas.microsoft.com/office/drawing/2014/main" xmlns="" id="{70E2EADC-A597-F84E-B8AC-57DCE412FBB5}"/>
                </a:ext>
              </a:extLst>
            </p:cNvPr>
            <p:cNvSpPr>
              <a:spLocks/>
            </p:cNvSpPr>
            <p:nvPr/>
          </p:nvSpPr>
          <p:spPr bwMode="auto">
            <a:xfrm>
              <a:off x="3267" y="3391"/>
              <a:ext cx="32" cy="24"/>
            </a:xfrm>
            <a:custGeom>
              <a:avLst/>
              <a:gdLst>
                <a:gd name="T0" fmla="*/ 0 w 32"/>
                <a:gd name="T1" fmla="*/ 13 h 24"/>
                <a:gd name="T2" fmla="*/ 0 w 32"/>
                <a:gd name="T3" fmla="*/ 13 h 24"/>
                <a:gd name="T4" fmla="*/ 2 w 32"/>
                <a:gd name="T5" fmla="*/ 18 h 24"/>
                <a:gd name="T6" fmla="*/ 5 w 32"/>
                <a:gd name="T7" fmla="*/ 22 h 24"/>
                <a:gd name="T8" fmla="*/ 11 w 32"/>
                <a:gd name="T9" fmla="*/ 24 h 24"/>
                <a:gd name="T10" fmla="*/ 16 w 32"/>
                <a:gd name="T11" fmla="*/ 24 h 24"/>
                <a:gd name="T12" fmla="*/ 16 w 32"/>
                <a:gd name="T13" fmla="*/ 24 h 24"/>
                <a:gd name="T14" fmla="*/ 23 w 32"/>
                <a:gd name="T15" fmla="*/ 24 h 24"/>
                <a:gd name="T16" fmla="*/ 27 w 32"/>
                <a:gd name="T17" fmla="*/ 20 h 24"/>
                <a:gd name="T18" fmla="*/ 32 w 32"/>
                <a:gd name="T19" fmla="*/ 18 h 24"/>
                <a:gd name="T20" fmla="*/ 32 w 32"/>
                <a:gd name="T21" fmla="*/ 11 h 24"/>
                <a:gd name="T22" fmla="*/ 32 w 32"/>
                <a:gd name="T23" fmla="*/ 11 h 24"/>
                <a:gd name="T24" fmla="*/ 29 w 32"/>
                <a:gd name="T25" fmla="*/ 6 h 24"/>
                <a:gd name="T26" fmla="*/ 25 w 32"/>
                <a:gd name="T27" fmla="*/ 4 h 24"/>
                <a:gd name="T28" fmla="*/ 20 w 32"/>
                <a:gd name="T29" fmla="*/ 0 h 24"/>
                <a:gd name="T30" fmla="*/ 14 w 32"/>
                <a:gd name="T31" fmla="*/ 0 h 24"/>
                <a:gd name="T32" fmla="*/ 14 w 32"/>
                <a:gd name="T33" fmla="*/ 0 h 24"/>
                <a:gd name="T34" fmla="*/ 9 w 32"/>
                <a:gd name="T35" fmla="*/ 2 h 24"/>
                <a:gd name="T36" fmla="*/ 5 w 32"/>
                <a:gd name="T37" fmla="*/ 4 h 24"/>
                <a:gd name="T38" fmla="*/ 0 w 32"/>
                <a:gd name="T39" fmla="*/ 9 h 24"/>
                <a:gd name="T40" fmla="*/ 0 w 3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3"/>
                  </a:moveTo>
                  <a:lnTo>
                    <a:pt x="0" y="13"/>
                  </a:lnTo>
                  <a:lnTo>
                    <a:pt x="2" y="18"/>
                  </a:lnTo>
                  <a:lnTo>
                    <a:pt x="5" y="22"/>
                  </a:lnTo>
                  <a:lnTo>
                    <a:pt x="11" y="24"/>
                  </a:lnTo>
                  <a:lnTo>
                    <a:pt x="16" y="24"/>
                  </a:lnTo>
                  <a:lnTo>
                    <a:pt x="23" y="24"/>
                  </a:lnTo>
                  <a:lnTo>
                    <a:pt x="27" y="20"/>
                  </a:lnTo>
                  <a:lnTo>
                    <a:pt x="32" y="18"/>
                  </a:lnTo>
                  <a:lnTo>
                    <a:pt x="32" y="11"/>
                  </a:lnTo>
                  <a:lnTo>
                    <a:pt x="29" y="6"/>
                  </a:lnTo>
                  <a:lnTo>
                    <a:pt x="25" y="4"/>
                  </a:lnTo>
                  <a:lnTo>
                    <a:pt x="20" y="0"/>
                  </a:lnTo>
                  <a:lnTo>
                    <a:pt x="14" y="0"/>
                  </a:lnTo>
                  <a:lnTo>
                    <a:pt x="9" y="2"/>
                  </a:lnTo>
                  <a:lnTo>
                    <a:pt x="5"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3" name="Freeform 1280">
              <a:extLst>
                <a:ext uri="{FF2B5EF4-FFF2-40B4-BE49-F238E27FC236}">
                  <a16:creationId xmlns:a16="http://schemas.microsoft.com/office/drawing/2014/main" xmlns="" id="{ABAFA9BB-F8ED-6C43-933D-25ACF7DF0E11}"/>
                </a:ext>
              </a:extLst>
            </p:cNvPr>
            <p:cNvSpPr>
              <a:spLocks/>
            </p:cNvSpPr>
            <p:nvPr/>
          </p:nvSpPr>
          <p:spPr bwMode="auto">
            <a:xfrm>
              <a:off x="3267" y="3391"/>
              <a:ext cx="32" cy="24"/>
            </a:xfrm>
            <a:custGeom>
              <a:avLst/>
              <a:gdLst>
                <a:gd name="T0" fmla="*/ 0 w 32"/>
                <a:gd name="T1" fmla="*/ 13 h 24"/>
                <a:gd name="T2" fmla="*/ 0 w 32"/>
                <a:gd name="T3" fmla="*/ 13 h 24"/>
                <a:gd name="T4" fmla="*/ 2 w 32"/>
                <a:gd name="T5" fmla="*/ 18 h 24"/>
                <a:gd name="T6" fmla="*/ 5 w 32"/>
                <a:gd name="T7" fmla="*/ 22 h 24"/>
                <a:gd name="T8" fmla="*/ 11 w 32"/>
                <a:gd name="T9" fmla="*/ 24 h 24"/>
                <a:gd name="T10" fmla="*/ 16 w 32"/>
                <a:gd name="T11" fmla="*/ 24 h 24"/>
                <a:gd name="T12" fmla="*/ 16 w 32"/>
                <a:gd name="T13" fmla="*/ 24 h 24"/>
                <a:gd name="T14" fmla="*/ 23 w 32"/>
                <a:gd name="T15" fmla="*/ 24 h 24"/>
                <a:gd name="T16" fmla="*/ 27 w 32"/>
                <a:gd name="T17" fmla="*/ 20 h 24"/>
                <a:gd name="T18" fmla="*/ 32 w 32"/>
                <a:gd name="T19" fmla="*/ 18 h 24"/>
                <a:gd name="T20" fmla="*/ 32 w 32"/>
                <a:gd name="T21" fmla="*/ 11 h 24"/>
                <a:gd name="T22" fmla="*/ 32 w 32"/>
                <a:gd name="T23" fmla="*/ 11 h 24"/>
                <a:gd name="T24" fmla="*/ 29 w 32"/>
                <a:gd name="T25" fmla="*/ 6 h 24"/>
                <a:gd name="T26" fmla="*/ 25 w 32"/>
                <a:gd name="T27" fmla="*/ 4 h 24"/>
                <a:gd name="T28" fmla="*/ 20 w 32"/>
                <a:gd name="T29" fmla="*/ 0 h 24"/>
                <a:gd name="T30" fmla="*/ 14 w 32"/>
                <a:gd name="T31" fmla="*/ 0 h 24"/>
                <a:gd name="T32" fmla="*/ 14 w 32"/>
                <a:gd name="T33" fmla="*/ 0 h 24"/>
                <a:gd name="T34" fmla="*/ 9 w 32"/>
                <a:gd name="T35" fmla="*/ 2 h 24"/>
                <a:gd name="T36" fmla="*/ 5 w 32"/>
                <a:gd name="T37" fmla="*/ 4 h 24"/>
                <a:gd name="T38" fmla="*/ 0 w 32"/>
                <a:gd name="T39" fmla="*/ 9 h 24"/>
                <a:gd name="T40" fmla="*/ 0 w 3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3"/>
                  </a:moveTo>
                  <a:lnTo>
                    <a:pt x="0" y="13"/>
                  </a:lnTo>
                  <a:lnTo>
                    <a:pt x="2" y="18"/>
                  </a:lnTo>
                  <a:lnTo>
                    <a:pt x="5" y="22"/>
                  </a:lnTo>
                  <a:lnTo>
                    <a:pt x="11" y="24"/>
                  </a:lnTo>
                  <a:lnTo>
                    <a:pt x="16" y="24"/>
                  </a:lnTo>
                  <a:lnTo>
                    <a:pt x="23" y="24"/>
                  </a:lnTo>
                  <a:lnTo>
                    <a:pt x="27" y="20"/>
                  </a:lnTo>
                  <a:lnTo>
                    <a:pt x="32" y="18"/>
                  </a:lnTo>
                  <a:lnTo>
                    <a:pt x="32" y="11"/>
                  </a:lnTo>
                  <a:lnTo>
                    <a:pt x="29" y="6"/>
                  </a:lnTo>
                  <a:lnTo>
                    <a:pt x="25" y="4"/>
                  </a:lnTo>
                  <a:lnTo>
                    <a:pt x="20" y="0"/>
                  </a:lnTo>
                  <a:lnTo>
                    <a:pt x="14" y="0"/>
                  </a:lnTo>
                  <a:lnTo>
                    <a:pt x="9" y="2"/>
                  </a:lnTo>
                  <a:lnTo>
                    <a:pt x="5"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4" name="Freeform 1281">
              <a:extLst>
                <a:ext uri="{FF2B5EF4-FFF2-40B4-BE49-F238E27FC236}">
                  <a16:creationId xmlns:a16="http://schemas.microsoft.com/office/drawing/2014/main" xmlns="" id="{04B57EFF-FFE9-244C-AB48-E55B8A4E784D}"/>
                </a:ext>
              </a:extLst>
            </p:cNvPr>
            <p:cNvSpPr>
              <a:spLocks/>
            </p:cNvSpPr>
            <p:nvPr/>
          </p:nvSpPr>
          <p:spPr bwMode="auto">
            <a:xfrm>
              <a:off x="3236" y="3391"/>
              <a:ext cx="31" cy="24"/>
            </a:xfrm>
            <a:custGeom>
              <a:avLst/>
              <a:gdLst>
                <a:gd name="T0" fmla="*/ 0 w 31"/>
                <a:gd name="T1" fmla="*/ 13 h 24"/>
                <a:gd name="T2" fmla="*/ 0 w 31"/>
                <a:gd name="T3" fmla="*/ 13 h 24"/>
                <a:gd name="T4" fmla="*/ 0 w 31"/>
                <a:gd name="T5" fmla="*/ 18 h 24"/>
                <a:gd name="T6" fmla="*/ 4 w 31"/>
                <a:gd name="T7" fmla="*/ 22 h 24"/>
                <a:gd name="T8" fmla="*/ 9 w 31"/>
                <a:gd name="T9" fmla="*/ 24 h 24"/>
                <a:gd name="T10" fmla="*/ 15 w 31"/>
                <a:gd name="T11" fmla="*/ 24 h 24"/>
                <a:gd name="T12" fmla="*/ 15 w 31"/>
                <a:gd name="T13" fmla="*/ 24 h 24"/>
                <a:gd name="T14" fmla="*/ 22 w 31"/>
                <a:gd name="T15" fmla="*/ 24 h 24"/>
                <a:gd name="T16" fmla="*/ 27 w 31"/>
                <a:gd name="T17" fmla="*/ 22 h 24"/>
                <a:gd name="T18" fmla="*/ 29 w 31"/>
                <a:gd name="T19" fmla="*/ 18 h 24"/>
                <a:gd name="T20" fmla="*/ 31 w 31"/>
                <a:gd name="T21" fmla="*/ 13 h 24"/>
                <a:gd name="T22" fmla="*/ 31 w 31"/>
                <a:gd name="T23" fmla="*/ 13 h 24"/>
                <a:gd name="T24" fmla="*/ 29 w 31"/>
                <a:gd name="T25" fmla="*/ 9 h 24"/>
                <a:gd name="T26" fmla="*/ 24 w 31"/>
                <a:gd name="T27" fmla="*/ 4 h 24"/>
                <a:gd name="T28" fmla="*/ 20 w 31"/>
                <a:gd name="T29" fmla="*/ 2 h 24"/>
                <a:gd name="T30" fmla="*/ 13 w 31"/>
                <a:gd name="T31" fmla="*/ 0 h 24"/>
                <a:gd name="T32" fmla="*/ 13 w 31"/>
                <a:gd name="T33" fmla="*/ 0 h 24"/>
                <a:gd name="T34" fmla="*/ 9 w 31"/>
                <a:gd name="T35" fmla="*/ 2 h 24"/>
                <a:gd name="T36" fmla="*/ 4 w 31"/>
                <a:gd name="T37" fmla="*/ 4 h 24"/>
                <a:gd name="T38" fmla="*/ 0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0" y="18"/>
                  </a:lnTo>
                  <a:lnTo>
                    <a:pt x="4" y="22"/>
                  </a:lnTo>
                  <a:lnTo>
                    <a:pt x="9" y="24"/>
                  </a:lnTo>
                  <a:lnTo>
                    <a:pt x="15" y="24"/>
                  </a:lnTo>
                  <a:lnTo>
                    <a:pt x="22" y="24"/>
                  </a:lnTo>
                  <a:lnTo>
                    <a:pt x="27" y="22"/>
                  </a:lnTo>
                  <a:lnTo>
                    <a:pt x="29" y="18"/>
                  </a:lnTo>
                  <a:lnTo>
                    <a:pt x="31" y="13"/>
                  </a:lnTo>
                  <a:lnTo>
                    <a:pt x="29" y="9"/>
                  </a:lnTo>
                  <a:lnTo>
                    <a:pt x="24" y="4"/>
                  </a:lnTo>
                  <a:lnTo>
                    <a:pt x="20" y="2"/>
                  </a:lnTo>
                  <a:lnTo>
                    <a:pt x="13" y="0"/>
                  </a:lnTo>
                  <a:lnTo>
                    <a:pt x="9" y="2"/>
                  </a:lnTo>
                  <a:lnTo>
                    <a:pt x="4"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5" name="Freeform 1282">
              <a:extLst>
                <a:ext uri="{FF2B5EF4-FFF2-40B4-BE49-F238E27FC236}">
                  <a16:creationId xmlns:a16="http://schemas.microsoft.com/office/drawing/2014/main" xmlns="" id="{F7DC81D9-64ED-D64C-AC86-86BC016FC382}"/>
                </a:ext>
              </a:extLst>
            </p:cNvPr>
            <p:cNvSpPr>
              <a:spLocks/>
            </p:cNvSpPr>
            <p:nvPr/>
          </p:nvSpPr>
          <p:spPr bwMode="auto">
            <a:xfrm>
              <a:off x="3236" y="3391"/>
              <a:ext cx="31" cy="24"/>
            </a:xfrm>
            <a:custGeom>
              <a:avLst/>
              <a:gdLst>
                <a:gd name="T0" fmla="*/ 0 w 31"/>
                <a:gd name="T1" fmla="*/ 13 h 24"/>
                <a:gd name="T2" fmla="*/ 0 w 31"/>
                <a:gd name="T3" fmla="*/ 13 h 24"/>
                <a:gd name="T4" fmla="*/ 0 w 31"/>
                <a:gd name="T5" fmla="*/ 18 h 24"/>
                <a:gd name="T6" fmla="*/ 4 w 31"/>
                <a:gd name="T7" fmla="*/ 22 h 24"/>
                <a:gd name="T8" fmla="*/ 9 w 31"/>
                <a:gd name="T9" fmla="*/ 24 h 24"/>
                <a:gd name="T10" fmla="*/ 15 w 31"/>
                <a:gd name="T11" fmla="*/ 24 h 24"/>
                <a:gd name="T12" fmla="*/ 15 w 31"/>
                <a:gd name="T13" fmla="*/ 24 h 24"/>
                <a:gd name="T14" fmla="*/ 22 w 31"/>
                <a:gd name="T15" fmla="*/ 24 h 24"/>
                <a:gd name="T16" fmla="*/ 27 w 31"/>
                <a:gd name="T17" fmla="*/ 22 h 24"/>
                <a:gd name="T18" fmla="*/ 29 w 31"/>
                <a:gd name="T19" fmla="*/ 18 h 24"/>
                <a:gd name="T20" fmla="*/ 31 w 31"/>
                <a:gd name="T21" fmla="*/ 13 h 24"/>
                <a:gd name="T22" fmla="*/ 31 w 31"/>
                <a:gd name="T23" fmla="*/ 13 h 24"/>
                <a:gd name="T24" fmla="*/ 29 w 31"/>
                <a:gd name="T25" fmla="*/ 9 h 24"/>
                <a:gd name="T26" fmla="*/ 24 w 31"/>
                <a:gd name="T27" fmla="*/ 4 h 24"/>
                <a:gd name="T28" fmla="*/ 20 w 31"/>
                <a:gd name="T29" fmla="*/ 2 h 24"/>
                <a:gd name="T30" fmla="*/ 13 w 31"/>
                <a:gd name="T31" fmla="*/ 0 h 24"/>
                <a:gd name="T32" fmla="*/ 13 w 31"/>
                <a:gd name="T33" fmla="*/ 0 h 24"/>
                <a:gd name="T34" fmla="*/ 9 w 31"/>
                <a:gd name="T35" fmla="*/ 2 h 24"/>
                <a:gd name="T36" fmla="*/ 4 w 31"/>
                <a:gd name="T37" fmla="*/ 4 h 24"/>
                <a:gd name="T38" fmla="*/ 0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0" y="18"/>
                  </a:lnTo>
                  <a:lnTo>
                    <a:pt x="4" y="22"/>
                  </a:lnTo>
                  <a:lnTo>
                    <a:pt x="9" y="24"/>
                  </a:lnTo>
                  <a:lnTo>
                    <a:pt x="15" y="24"/>
                  </a:lnTo>
                  <a:lnTo>
                    <a:pt x="22" y="24"/>
                  </a:lnTo>
                  <a:lnTo>
                    <a:pt x="27" y="22"/>
                  </a:lnTo>
                  <a:lnTo>
                    <a:pt x="29" y="18"/>
                  </a:lnTo>
                  <a:lnTo>
                    <a:pt x="31" y="13"/>
                  </a:lnTo>
                  <a:lnTo>
                    <a:pt x="29" y="9"/>
                  </a:lnTo>
                  <a:lnTo>
                    <a:pt x="24" y="4"/>
                  </a:lnTo>
                  <a:lnTo>
                    <a:pt x="20" y="2"/>
                  </a:lnTo>
                  <a:lnTo>
                    <a:pt x="13" y="0"/>
                  </a:lnTo>
                  <a:lnTo>
                    <a:pt x="9" y="2"/>
                  </a:lnTo>
                  <a:lnTo>
                    <a:pt x="4"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6" name="Freeform 1283">
              <a:extLst>
                <a:ext uri="{FF2B5EF4-FFF2-40B4-BE49-F238E27FC236}">
                  <a16:creationId xmlns:a16="http://schemas.microsoft.com/office/drawing/2014/main" xmlns="" id="{3B5CE537-2688-264B-A2E9-483DB0B77592}"/>
                </a:ext>
              </a:extLst>
            </p:cNvPr>
            <p:cNvSpPr>
              <a:spLocks/>
            </p:cNvSpPr>
            <p:nvPr/>
          </p:nvSpPr>
          <p:spPr bwMode="auto">
            <a:xfrm>
              <a:off x="3204" y="3393"/>
              <a:ext cx="32" cy="25"/>
            </a:xfrm>
            <a:custGeom>
              <a:avLst/>
              <a:gdLst>
                <a:gd name="T0" fmla="*/ 0 w 32"/>
                <a:gd name="T1" fmla="*/ 11 h 25"/>
                <a:gd name="T2" fmla="*/ 0 w 32"/>
                <a:gd name="T3" fmla="*/ 11 h 25"/>
                <a:gd name="T4" fmla="*/ 0 w 32"/>
                <a:gd name="T5" fmla="*/ 16 h 25"/>
                <a:gd name="T6" fmla="*/ 5 w 32"/>
                <a:gd name="T7" fmla="*/ 20 h 25"/>
                <a:gd name="T8" fmla="*/ 9 w 32"/>
                <a:gd name="T9" fmla="*/ 22 h 25"/>
                <a:gd name="T10" fmla="*/ 16 w 32"/>
                <a:gd name="T11" fmla="*/ 25 h 25"/>
                <a:gd name="T12" fmla="*/ 16 w 32"/>
                <a:gd name="T13" fmla="*/ 25 h 25"/>
                <a:gd name="T14" fmla="*/ 20 w 32"/>
                <a:gd name="T15" fmla="*/ 22 h 25"/>
                <a:gd name="T16" fmla="*/ 27 w 32"/>
                <a:gd name="T17" fmla="*/ 20 h 25"/>
                <a:gd name="T18" fmla="*/ 29 w 32"/>
                <a:gd name="T19" fmla="*/ 16 h 25"/>
                <a:gd name="T20" fmla="*/ 32 w 32"/>
                <a:gd name="T21" fmla="*/ 11 h 25"/>
                <a:gd name="T22" fmla="*/ 32 w 32"/>
                <a:gd name="T23" fmla="*/ 11 h 25"/>
                <a:gd name="T24" fmla="*/ 29 w 32"/>
                <a:gd name="T25" fmla="*/ 7 h 25"/>
                <a:gd name="T26" fmla="*/ 25 w 32"/>
                <a:gd name="T27" fmla="*/ 2 h 25"/>
                <a:gd name="T28" fmla="*/ 20 w 32"/>
                <a:gd name="T29" fmla="*/ 0 h 25"/>
                <a:gd name="T30" fmla="*/ 14 w 32"/>
                <a:gd name="T31" fmla="*/ 0 h 25"/>
                <a:gd name="T32" fmla="*/ 14 w 32"/>
                <a:gd name="T33" fmla="*/ 0 h 25"/>
                <a:gd name="T34" fmla="*/ 9 w 32"/>
                <a:gd name="T35" fmla="*/ 0 h 25"/>
                <a:gd name="T36" fmla="*/ 5 w 32"/>
                <a:gd name="T37" fmla="*/ 2 h 25"/>
                <a:gd name="T38" fmla="*/ 0 w 32"/>
                <a:gd name="T39" fmla="*/ 7 h 25"/>
                <a:gd name="T40" fmla="*/ 0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1"/>
                  </a:moveTo>
                  <a:lnTo>
                    <a:pt x="0" y="11"/>
                  </a:lnTo>
                  <a:lnTo>
                    <a:pt x="0" y="16"/>
                  </a:lnTo>
                  <a:lnTo>
                    <a:pt x="5" y="20"/>
                  </a:lnTo>
                  <a:lnTo>
                    <a:pt x="9" y="22"/>
                  </a:lnTo>
                  <a:lnTo>
                    <a:pt x="16" y="25"/>
                  </a:lnTo>
                  <a:lnTo>
                    <a:pt x="20" y="22"/>
                  </a:lnTo>
                  <a:lnTo>
                    <a:pt x="27" y="20"/>
                  </a:lnTo>
                  <a:lnTo>
                    <a:pt x="29" y="16"/>
                  </a:lnTo>
                  <a:lnTo>
                    <a:pt x="32" y="11"/>
                  </a:lnTo>
                  <a:lnTo>
                    <a:pt x="29" y="7"/>
                  </a:lnTo>
                  <a:lnTo>
                    <a:pt x="25" y="2"/>
                  </a:lnTo>
                  <a:lnTo>
                    <a:pt x="20" y="0"/>
                  </a:lnTo>
                  <a:lnTo>
                    <a:pt x="14" y="0"/>
                  </a:lnTo>
                  <a:lnTo>
                    <a:pt x="9" y="0"/>
                  </a:lnTo>
                  <a:lnTo>
                    <a:pt x="5"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7" name="Freeform 1284">
              <a:extLst>
                <a:ext uri="{FF2B5EF4-FFF2-40B4-BE49-F238E27FC236}">
                  <a16:creationId xmlns:a16="http://schemas.microsoft.com/office/drawing/2014/main" xmlns="" id="{1D6761AC-5C7B-1045-B2C6-E8A676533D19}"/>
                </a:ext>
              </a:extLst>
            </p:cNvPr>
            <p:cNvSpPr>
              <a:spLocks/>
            </p:cNvSpPr>
            <p:nvPr/>
          </p:nvSpPr>
          <p:spPr bwMode="auto">
            <a:xfrm>
              <a:off x="3204" y="3393"/>
              <a:ext cx="32" cy="25"/>
            </a:xfrm>
            <a:custGeom>
              <a:avLst/>
              <a:gdLst>
                <a:gd name="T0" fmla="*/ 0 w 32"/>
                <a:gd name="T1" fmla="*/ 11 h 25"/>
                <a:gd name="T2" fmla="*/ 0 w 32"/>
                <a:gd name="T3" fmla="*/ 11 h 25"/>
                <a:gd name="T4" fmla="*/ 0 w 32"/>
                <a:gd name="T5" fmla="*/ 16 h 25"/>
                <a:gd name="T6" fmla="*/ 5 w 32"/>
                <a:gd name="T7" fmla="*/ 20 h 25"/>
                <a:gd name="T8" fmla="*/ 9 w 32"/>
                <a:gd name="T9" fmla="*/ 22 h 25"/>
                <a:gd name="T10" fmla="*/ 16 w 32"/>
                <a:gd name="T11" fmla="*/ 25 h 25"/>
                <a:gd name="T12" fmla="*/ 16 w 32"/>
                <a:gd name="T13" fmla="*/ 25 h 25"/>
                <a:gd name="T14" fmla="*/ 20 w 32"/>
                <a:gd name="T15" fmla="*/ 22 h 25"/>
                <a:gd name="T16" fmla="*/ 27 w 32"/>
                <a:gd name="T17" fmla="*/ 20 h 25"/>
                <a:gd name="T18" fmla="*/ 29 w 32"/>
                <a:gd name="T19" fmla="*/ 16 h 25"/>
                <a:gd name="T20" fmla="*/ 32 w 32"/>
                <a:gd name="T21" fmla="*/ 11 h 25"/>
                <a:gd name="T22" fmla="*/ 32 w 32"/>
                <a:gd name="T23" fmla="*/ 11 h 25"/>
                <a:gd name="T24" fmla="*/ 29 w 32"/>
                <a:gd name="T25" fmla="*/ 7 h 25"/>
                <a:gd name="T26" fmla="*/ 25 w 32"/>
                <a:gd name="T27" fmla="*/ 2 h 25"/>
                <a:gd name="T28" fmla="*/ 20 w 32"/>
                <a:gd name="T29" fmla="*/ 0 h 25"/>
                <a:gd name="T30" fmla="*/ 14 w 32"/>
                <a:gd name="T31" fmla="*/ 0 h 25"/>
                <a:gd name="T32" fmla="*/ 14 w 32"/>
                <a:gd name="T33" fmla="*/ 0 h 25"/>
                <a:gd name="T34" fmla="*/ 9 w 32"/>
                <a:gd name="T35" fmla="*/ 0 h 25"/>
                <a:gd name="T36" fmla="*/ 5 w 32"/>
                <a:gd name="T37" fmla="*/ 2 h 25"/>
                <a:gd name="T38" fmla="*/ 0 w 32"/>
                <a:gd name="T39" fmla="*/ 7 h 25"/>
                <a:gd name="T40" fmla="*/ 0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1"/>
                  </a:moveTo>
                  <a:lnTo>
                    <a:pt x="0" y="11"/>
                  </a:lnTo>
                  <a:lnTo>
                    <a:pt x="0" y="16"/>
                  </a:lnTo>
                  <a:lnTo>
                    <a:pt x="5" y="20"/>
                  </a:lnTo>
                  <a:lnTo>
                    <a:pt x="9" y="22"/>
                  </a:lnTo>
                  <a:lnTo>
                    <a:pt x="16" y="25"/>
                  </a:lnTo>
                  <a:lnTo>
                    <a:pt x="20" y="22"/>
                  </a:lnTo>
                  <a:lnTo>
                    <a:pt x="27" y="20"/>
                  </a:lnTo>
                  <a:lnTo>
                    <a:pt x="29" y="16"/>
                  </a:lnTo>
                  <a:lnTo>
                    <a:pt x="32" y="11"/>
                  </a:lnTo>
                  <a:lnTo>
                    <a:pt x="29" y="7"/>
                  </a:lnTo>
                  <a:lnTo>
                    <a:pt x="25" y="2"/>
                  </a:lnTo>
                  <a:lnTo>
                    <a:pt x="20" y="0"/>
                  </a:lnTo>
                  <a:lnTo>
                    <a:pt x="14" y="0"/>
                  </a:lnTo>
                  <a:lnTo>
                    <a:pt x="9" y="0"/>
                  </a:lnTo>
                  <a:lnTo>
                    <a:pt x="5"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8" name="Freeform 1285">
              <a:extLst>
                <a:ext uri="{FF2B5EF4-FFF2-40B4-BE49-F238E27FC236}">
                  <a16:creationId xmlns:a16="http://schemas.microsoft.com/office/drawing/2014/main" xmlns="" id="{2404F58A-C901-D346-A5BF-AAF4FB84999B}"/>
                </a:ext>
              </a:extLst>
            </p:cNvPr>
            <p:cNvSpPr>
              <a:spLocks/>
            </p:cNvSpPr>
            <p:nvPr/>
          </p:nvSpPr>
          <p:spPr bwMode="auto">
            <a:xfrm>
              <a:off x="3173" y="3393"/>
              <a:ext cx="31" cy="25"/>
            </a:xfrm>
            <a:custGeom>
              <a:avLst/>
              <a:gdLst>
                <a:gd name="T0" fmla="*/ 0 w 31"/>
                <a:gd name="T1" fmla="*/ 11 h 25"/>
                <a:gd name="T2" fmla="*/ 0 w 31"/>
                <a:gd name="T3" fmla="*/ 11 h 25"/>
                <a:gd name="T4" fmla="*/ 0 w 31"/>
                <a:gd name="T5" fmla="*/ 18 h 25"/>
                <a:gd name="T6" fmla="*/ 2 w 31"/>
                <a:gd name="T7" fmla="*/ 20 h 25"/>
                <a:gd name="T8" fmla="*/ 9 w 31"/>
                <a:gd name="T9" fmla="*/ 25 h 25"/>
                <a:gd name="T10" fmla="*/ 13 w 31"/>
                <a:gd name="T11" fmla="*/ 25 h 25"/>
                <a:gd name="T12" fmla="*/ 13 w 31"/>
                <a:gd name="T13" fmla="*/ 25 h 25"/>
                <a:gd name="T14" fmla="*/ 20 w 31"/>
                <a:gd name="T15" fmla="*/ 22 h 25"/>
                <a:gd name="T16" fmla="*/ 24 w 31"/>
                <a:gd name="T17" fmla="*/ 20 h 25"/>
                <a:gd name="T18" fmla="*/ 29 w 31"/>
                <a:gd name="T19" fmla="*/ 16 h 25"/>
                <a:gd name="T20" fmla="*/ 31 w 31"/>
                <a:gd name="T21" fmla="*/ 11 h 25"/>
                <a:gd name="T22" fmla="*/ 31 w 31"/>
                <a:gd name="T23" fmla="*/ 11 h 25"/>
                <a:gd name="T24" fmla="*/ 29 w 31"/>
                <a:gd name="T25" fmla="*/ 7 h 25"/>
                <a:gd name="T26" fmla="*/ 24 w 31"/>
                <a:gd name="T27" fmla="*/ 2 h 25"/>
                <a:gd name="T28" fmla="*/ 20 w 31"/>
                <a:gd name="T29" fmla="*/ 0 h 25"/>
                <a:gd name="T30" fmla="*/ 15 w 31"/>
                <a:gd name="T31" fmla="*/ 0 h 25"/>
                <a:gd name="T32" fmla="*/ 15 w 31"/>
                <a:gd name="T33" fmla="*/ 0 h 25"/>
                <a:gd name="T34" fmla="*/ 9 w 31"/>
                <a:gd name="T35" fmla="*/ 0 h 25"/>
                <a:gd name="T36" fmla="*/ 4 w 31"/>
                <a:gd name="T37" fmla="*/ 4 h 25"/>
                <a:gd name="T38" fmla="*/ 0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0" y="18"/>
                  </a:lnTo>
                  <a:lnTo>
                    <a:pt x="2" y="20"/>
                  </a:lnTo>
                  <a:lnTo>
                    <a:pt x="9" y="25"/>
                  </a:lnTo>
                  <a:lnTo>
                    <a:pt x="13" y="25"/>
                  </a:lnTo>
                  <a:lnTo>
                    <a:pt x="20" y="22"/>
                  </a:lnTo>
                  <a:lnTo>
                    <a:pt x="24" y="20"/>
                  </a:lnTo>
                  <a:lnTo>
                    <a:pt x="29" y="16"/>
                  </a:lnTo>
                  <a:lnTo>
                    <a:pt x="31" y="11"/>
                  </a:lnTo>
                  <a:lnTo>
                    <a:pt x="29" y="7"/>
                  </a:lnTo>
                  <a:lnTo>
                    <a:pt x="24" y="2"/>
                  </a:lnTo>
                  <a:lnTo>
                    <a:pt x="20" y="0"/>
                  </a:lnTo>
                  <a:lnTo>
                    <a:pt x="15" y="0"/>
                  </a:lnTo>
                  <a:lnTo>
                    <a:pt x="9" y="0"/>
                  </a:lnTo>
                  <a:lnTo>
                    <a:pt x="4"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69" name="Freeform 1286">
              <a:extLst>
                <a:ext uri="{FF2B5EF4-FFF2-40B4-BE49-F238E27FC236}">
                  <a16:creationId xmlns:a16="http://schemas.microsoft.com/office/drawing/2014/main" xmlns="" id="{986DE19D-192C-AA4B-86FC-C0A55A526F79}"/>
                </a:ext>
              </a:extLst>
            </p:cNvPr>
            <p:cNvSpPr>
              <a:spLocks/>
            </p:cNvSpPr>
            <p:nvPr/>
          </p:nvSpPr>
          <p:spPr bwMode="auto">
            <a:xfrm>
              <a:off x="3173" y="3393"/>
              <a:ext cx="31" cy="25"/>
            </a:xfrm>
            <a:custGeom>
              <a:avLst/>
              <a:gdLst>
                <a:gd name="T0" fmla="*/ 0 w 31"/>
                <a:gd name="T1" fmla="*/ 11 h 25"/>
                <a:gd name="T2" fmla="*/ 0 w 31"/>
                <a:gd name="T3" fmla="*/ 11 h 25"/>
                <a:gd name="T4" fmla="*/ 0 w 31"/>
                <a:gd name="T5" fmla="*/ 18 h 25"/>
                <a:gd name="T6" fmla="*/ 2 w 31"/>
                <a:gd name="T7" fmla="*/ 20 h 25"/>
                <a:gd name="T8" fmla="*/ 9 w 31"/>
                <a:gd name="T9" fmla="*/ 25 h 25"/>
                <a:gd name="T10" fmla="*/ 13 w 31"/>
                <a:gd name="T11" fmla="*/ 25 h 25"/>
                <a:gd name="T12" fmla="*/ 13 w 31"/>
                <a:gd name="T13" fmla="*/ 25 h 25"/>
                <a:gd name="T14" fmla="*/ 20 w 31"/>
                <a:gd name="T15" fmla="*/ 22 h 25"/>
                <a:gd name="T16" fmla="*/ 24 w 31"/>
                <a:gd name="T17" fmla="*/ 20 h 25"/>
                <a:gd name="T18" fmla="*/ 29 w 31"/>
                <a:gd name="T19" fmla="*/ 16 h 25"/>
                <a:gd name="T20" fmla="*/ 31 w 31"/>
                <a:gd name="T21" fmla="*/ 11 h 25"/>
                <a:gd name="T22" fmla="*/ 31 w 31"/>
                <a:gd name="T23" fmla="*/ 11 h 25"/>
                <a:gd name="T24" fmla="*/ 29 w 31"/>
                <a:gd name="T25" fmla="*/ 7 h 25"/>
                <a:gd name="T26" fmla="*/ 24 w 31"/>
                <a:gd name="T27" fmla="*/ 2 h 25"/>
                <a:gd name="T28" fmla="*/ 20 w 31"/>
                <a:gd name="T29" fmla="*/ 0 h 25"/>
                <a:gd name="T30" fmla="*/ 15 w 31"/>
                <a:gd name="T31" fmla="*/ 0 h 25"/>
                <a:gd name="T32" fmla="*/ 15 w 31"/>
                <a:gd name="T33" fmla="*/ 0 h 25"/>
                <a:gd name="T34" fmla="*/ 9 w 31"/>
                <a:gd name="T35" fmla="*/ 0 h 25"/>
                <a:gd name="T36" fmla="*/ 4 w 31"/>
                <a:gd name="T37" fmla="*/ 4 h 25"/>
                <a:gd name="T38" fmla="*/ 0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0" y="18"/>
                  </a:lnTo>
                  <a:lnTo>
                    <a:pt x="2" y="20"/>
                  </a:lnTo>
                  <a:lnTo>
                    <a:pt x="9" y="25"/>
                  </a:lnTo>
                  <a:lnTo>
                    <a:pt x="13" y="25"/>
                  </a:lnTo>
                  <a:lnTo>
                    <a:pt x="20" y="22"/>
                  </a:lnTo>
                  <a:lnTo>
                    <a:pt x="24" y="20"/>
                  </a:lnTo>
                  <a:lnTo>
                    <a:pt x="29" y="16"/>
                  </a:lnTo>
                  <a:lnTo>
                    <a:pt x="31" y="11"/>
                  </a:lnTo>
                  <a:lnTo>
                    <a:pt x="29" y="7"/>
                  </a:lnTo>
                  <a:lnTo>
                    <a:pt x="24" y="2"/>
                  </a:lnTo>
                  <a:lnTo>
                    <a:pt x="20" y="0"/>
                  </a:lnTo>
                  <a:lnTo>
                    <a:pt x="15" y="0"/>
                  </a:lnTo>
                  <a:lnTo>
                    <a:pt x="9" y="0"/>
                  </a:lnTo>
                  <a:lnTo>
                    <a:pt x="4"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0" name="Freeform 1287">
              <a:extLst>
                <a:ext uri="{FF2B5EF4-FFF2-40B4-BE49-F238E27FC236}">
                  <a16:creationId xmlns:a16="http://schemas.microsoft.com/office/drawing/2014/main" xmlns="" id="{EDFCB929-AE0B-E249-BFB6-EB9A2976EB19}"/>
                </a:ext>
              </a:extLst>
            </p:cNvPr>
            <p:cNvSpPr>
              <a:spLocks/>
            </p:cNvSpPr>
            <p:nvPr/>
          </p:nvSpPr>
          <p:spPr bwMode="auto">
            <a:xfrm>
              <a:off x="3139" y="3393"/>
              <a:ext cx="31" cy="25"/>
            </a:xfrm>
            <a:custGeom>
              <a:avLst/>
              <a:gdLst>
                <a:gd name="T0" fmla="*/ 0 w 31"/>
                <a:gd name="T1" fmla="*/ 13 h 25"/>
                <a:gd name="T2" fmla="*/ 0 w 31"/>
                <a:gd name="T3" fmla="*/ 13 h 25"/>
                <a:gd name="T4" fmla="*/ 2 w 31"/>
                <a:gd name="T5" fmla="*/ 18 h 25"/>
                <a:gd name="T6" fmla="*/ 4 w 31"/>
                <a:gd name="T7" fmla="*/ 22 h 25"/>
                <a:gd name="T8" fmla="*/ 9 w 31"/>
                <a:gd name="T9" fmla="*/ 25 h 25"/>
                <a:gd name="T10" fmla="*/ 16 w 31"/>
                <a:gd name="T11" fmla="*/ 25 h 25"/>
                <a:gd name="T12" fmla="*/ 16 w 31"/>
                <a:gd name="T13" fmla="*/ 25 h 25"/>
                <a:gd name="T14" fmla="*/ 22 w 31"/>
                <a:gd name="T15" fmla="*/ 25 h 25"/>
                <a:gd name="T16" fmla="*/ 27 w 31"/>
                <a:gd name="T17" fmla="*/ 20 h 25"/>
                <a:gd name="T18" fmla="*/ 31 w 31"/>
                <a:gd name="T19" fmla="*/ 18 h 25"/>
                <a:gd name="T20" fmla="*/ 31 w 31"/>
                <a:gd name="T21" fmla="*/ 11 h 25"/>
                <a:gd name="T22" fmla="*/ 31 w 31"/>
                <a:gd name="T23" fmla="*/ 11 h 25"/>
                <a:gd name="T24" fmla="*/ 31 w 31"/>
                <a:gd name="T25" fmla="*/ 7 h 25"/>
                <a:gd name="T26" fmla="*/ 29 w 31"/>
                <a:gd name="T27" fmla="*/ 4 h 25"/>
                <a:gd name="T28" fmla="*/ 22 w 31"/>
                <a:gd name="T29" fmla="*/ 0 h 25"/>
                <a:gd name="T30" fmla="*/ 18 w 31"/>
                <a:gd name="T31" fmla="*/ 0 h 25"/>
                <a:gd name="T32" fmla="*/ 18 w 31"/>
                <a:gd name="T33" fmla="*/ 0 h 25"/>
                <a:gd name="T34" fmla="*/ 11 w 31"/>
                <a:gd name="T35" fmla="*/ 2 h 25"/>
                <a:gd name="T36" fmla="*/ 7 w 31"/>
                <a:gd name="T37" fmla="*/ 4 h 25"/>
                <a:gd name="T38" fmla="*/ 2 w 31"/>
                <a:gd name="T39" fmla="*/ 9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2" y="18"/>
                  </a:lnTo>
                  <a:lnTo>
                    <a:pt x="4" y="22"/>
                  </a:lnTo>
                  <a:lnTo>
                    <a:pt x="9" y="25"/>
                  </a:lnTo>
                  <a:lnTo>
                    <a:pt x="16" y="25"/>
                  </a:lnTo>
                  <a:lnTo>
                    <a:pt x="22" y="25"/>
                  </a:lnTo>
                  <a:lnTo>
                    <a:pt x="27" y="20"/>
                  </a:lnTo>
                  <a:lnTo>
                    <a:pt x="31" y="18"/>
                  </a:lnTo>
                  <a:lnTo>
                    <a:pt x="31" y="11"/>
                  </a:lnTo>
                  <a:lnTo>
                    <a:pt x="31" y="7"/>
                  </a:lnTo>
                  <a:lnTo>
                    <a:pt x="29" y="4"/>
                  </a:lnTo>
                  <a:lnTo>
                    <a:pt x="22" y="0"/>
                  </a:lnTo>
                  <a:lnTo>
                    <a:pt x="18" y="0"/>
                  </a:lnTo>
                  <a:lnTo>
                    <a:pt x="11"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1" name="Freeform 1288">
              <a:extLst>
                <a:ext uri="{FF2B5EF4-FFF2-40B4-BE49-F238E27FC236}">
                  <a16:creationId xmlns:a16="http://schemas.microsoft.com/office/drawing/2014/main" xmlns="" id="{88B9BBAA-4CA2-0643-AC91-033B22C8D537}"/>
                </a:ext>
              </a:extLst>
            </p:cNvPr>
            <p:cNvSpPr>
              <a:spLocks/>
            </p:cNvSpPr>
            <p:nvPr/>
          </p:nvSpPr>
          <p:spPr bwMode="auto">
            <a:xfrm>
              <a:off x="3139" y="3393"/>
              <a:ext cx="31" cy="25"/>
            </a:xfrm>
            <a:custGeom>
              <a:avLst/>
              <a:gdLst>
                <a:gd name="T0" fmla="*/ 0 w 31"/>
                <a:gd name="T1" fmla="*/ 13 h 25"/>
                <a:gd name="T2" fmla="*/ 0 w 31"/>
                <a:gd name="T3" fmla="*/ 13 h 25"/>
                <a:gd name="T4" fmla="*/ 2 w 31"/>
                <a:gd name="T5" fmla="*/ 18 h 25"/>
                <a:gd name="T6" fmla="*/ 4 w 31"/>
                <a:gd name="T7" fmla="*/ 22 h 25"/>
                <a:gd name="T8" fmla="*/ 9 w 31"/>
                <a:gd name="T9" fmla="*/ 25 h 25"/>
                <a:gd name="T10" fmla="*/ 16 w 31"/>
                <a:gd name="T11" fmla="*/ 25 h 25"/>
                <a:gd name="T12" fmla="*/ 16 w 31"/>
                <a:gd name="T13" fmla="*/ 25 h 25"/>
                <a:gd name="T14" fmla="*/ 22 w 31"/>
                <a:gd name="T15" fmla="*/ 25 h 25"/>
                <a:gd name="T16" fmla="*/ 27 w 31"/>
                <a:gd name="T17" fmla="*/ 20 h 25"/>
                <a:gd name="T18" fmla="*/ 31 w 31"/>
                <a:gd name="T19" fmla="*/ 18 h 25"/>
                <a:gd name="T20" fmla="*/ 31 w 31"/>
                <a:gd name="T21" fmla="*/ 11 h 25"/>
                <a:gd name="T22" fmla="*/ 31 w 31"/>
                <a:gd name="T23" fmla="*/ 11 h 25"/>
                <a:gd name="T24" fmla="*/ 31 w 31"/>
                <a:gd name="T25" fmla="*/ 7 h 25"/>
                <a:gd name="T26" fmla="*/ 29 w 31"/>
                <a:gd name="T27" fmla="*/ 4 h 25"/>
                <a:gd name="T28" fmla="*/ 22 w 31"/>
                <a:gd name="T29" fmla="*/ 0 h 25"/>
                <a:gd name="T30" fmla="*/ 18 w 31"/>
                <a:gd name="T31" fmla="*/ 0 h 25"/>
                <a:gd name="T32" fmla="*/ 18 w 31"/>
                <a:gd name="T33" fmla="*/ 0 h 25"/>
                <a:gd name="T34" fmla="*/ 11 w 31"/>
                <a:gd name="T35" fmla="*/ 2 h 25"/>
                <a:gd name="T36" fmla="*/ 7 w 31"/>
                <a:gd name="T37" fmla="*/ 4 h 25"/>
                <a:gd name="T38" fmla="*/ 2 w 31"/>
                <a:gd name="T39" fmla="*/ 9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2" y="18"/>
                  </a:lnTo>
                  <a:lnTo>
                    <a:pt x="4" y="22"/>
                  </a:lnTo>
                  <a:lnTo>
                    <a:pt x="9" y="25"/>
                  </a:lnTo>
                  <a:lnTo>
                    <a:pt x="16" y="25"/>
                  </a:lnTo>
                  <a:lnTo>
                    <a:pt x="22" y="25"/>
                  </a:lnTo>
                  <a:lnTo>
                    <a:pt x="27" y="20"/>
                  </a:lnTo>
                  <a:lnTo>
                    <a:pt x="31" y="18"/>
                  </a:lnTo>
                  <a:lnTo>
                    <a:pt x="31" y="11"/>
                  </a:lnTo>
                  <a:lnTo>
                    <a:pt x="31" y="7"/>
                  </a:lnTo>
                  <a:lnTo>
                    <a:pt x="29" y="4"/>
                  </a:lnTo>
                  <a:lnTo>
                    <a:pt x="22" y="0"/>
                  </a:lnTo>
                  <a:lnTo>
                    <a:pt x="18" y="0"/>
                  </a:lnTo>
                  <a:lnTo>
                    <a:pt x="11"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2" name="Freeform 1289">
              <a:extLst>
                <a:ext uri="{FF2B5EF4-FFF2-40B4-BE49-F238E27FC236}">
                  <a16:creationId xmlns:a16="http://schemas.microsoft.com/office/drawing/2014/main" xmlns="" id="{DDB4807F-73D9-B34B-B276-83417CB1F406}"/>
                </a:ext>
              </a:extLst>
            </p:cNvPr>
            <p:cNvSpPr>
              <a:spLocks/>
            </p:cNvSpPr>
            <p:nvPr/>
          </p:nvSpPr>
          <p:spPr bwMode="auto">
            <a:xfrm>
              <a:off x="3107" y="3393"/>
              <a:ext cx="32" cy="25"/>
            </a:xfrm>
            <a:custGeom>
              <a:avLst/>
              <a:gdLst>
                <a:gd name="T0" fmla="*/ 0 w 32"/>
                <a:gd name="T1" fmla="*/ 13 h 25"/>
                <a:gd name="T2" fmla="*/ 0 w 32"/>
                <a:gd name="T3" fmla="*/ 13 h 25"/>
                <a:gd name="T4" fmla="*/ 3 w 32"/>
                <a:gd name="T5" fmla="*/ 18 h 25"/>
                <a:gd name="T6" fmla="*/ 5 w 32"/>
                <a:gd name="T7" fmla="*/ 22 h 25"/>
                <a:gd name="T8" fmla="*/ 9 w 32"/>
                <a:gd name="T9" fmla="*/ 25 h 25"/>
                <a:gd name="T10" fmla="*/ 16 w 32"/>
                <a:gd name="T11" fmla="*/ 25 h 25"/>
                <a:gd name="T12" fmla="*/ 16 w 32"/>
                <a:gd name="T13" fmla="*/ 25 h 25"/>
                <a:gd name="T14" fmla="*/ 23 w 32"/>
                <a:gd name="T15" fmla="*/ 25 h 25"/>
                <a:gd name="T16" fmla="*/ 27 w 32"/>
                <a:gd name="T17" fmla="*/ 22 h 25"/>
                <a:gd name="T18" fmla="*/ 32 w 32"/>
                <a:gd name="T19" fmla="*/ 18 h 25"/>
                <a:gd name="T20" fmla="*/ 32 w 32"/>
                <a:gd name="T21" fmla="*/ 13 h 25"/>
                <a:gd name="T22" fmla="*/ 32 w 32"/>
                <a:gd name="T23" fmla="*/ 13 h 25"/>
                <a:gd name="T24" fmla="*/ 32 w 32"/>
                <a:gd name="T25" fmla="*/ 9 h 25"/>
                <a:gd name="T26" fmla="*/ 30 w 32"/>
                <a:gd name="T27" fmla="*/ 4 h 25"/>
                <a:gd name="T28" fmla="*/ 25 w 32"/>
                <a:gd name="T29" fmla="*/ 2 h 25"/>
                <a:gd name="T30" fmla="*/ 18 w 32"/>
                <a:gd name="T31" fmla="*/ 0 h 25"/>
                <a:gd name="T32" fmla="*/ 18 w 32"/>
                <a:gd name="T33" fmla="*/ 0 h 25"/>
                <a:gd name="T34" fmla="*/ 12 w 32"/>
                <a:gd name="T35" fmla="*/ 2 h 25"/>
                <a:gd name="T36" fmla="*/ 7 w 32"/>
                <a:gd name="T37" fmla="*/ 4 h 25"/>
                <a:gd name="T38" fmla="*/ 3 w 32"/>
                <a:gd name="T39" fmla="*/ 9 h 25"/>
                <a:gd name="T40" fmla="*/ 0 w 3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3"/>
                  </a:moveTo>
                  <a:lnTo>
                    <a:pt x="0" y="13"/>
                  </a:lnTo>
                  <a:lnTo>
                    <a:pt x="3" y="18"/>
                  </a:lnTo>
                  <a:lnTo>
                    <a:pt x="5" y="22"/>
                  </a:lnTo>
                  <a:lnTo>
                    <a:pt x="9" y="25"/>
                  </a:lnTo>
                  <a:lnTo>
                    <a:pt x="16" y="25"/>
                  </a:lnTo>
                  <a:lnTo>
                    <a:pt x="23" y="25"/>
                  </a:lnTo>
                  <a:lnTo>
                    <a:pt x="27" y="22"/>
                  </a:lnTo>
                  <a:lnTo>
                    <a:pt x="32" y="18"/>
                  </a:lnTo>
                  <a:lnTo>
                    <a:pt x="32" y="13"/>
                  </a:lnTo>
                  <a:lnTo>
                    <a:pt x="32" y="9"/>
                  </a:lnTo>
                  <a:lnTo>
                    <a:pt x="30" y="4"/>
                  </a:lnTo>
                  <a:lnTo>
                    <a:pt x="25" y="2"/>
                  </a:lnTo>
                  <a:lnTo>
                    <a:pt x="18" y="0"/>
                  </a:lnTo>
                  <a:lnTo>
                    <a:pt x="12" y="2"/>
                  </a:lnTo>
                  <a:lnTo>
                    <a:pt x="7"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3" name="Freeform 1290">
              <a:extLst>
                <a:ext uri="{FF2B5EF4-FFF2-40B4-BE49-F238E27FC236}">
                  <a16:creationId xmlns:a16="http://schemas.microsoft.com/office/drawing/2014/main" xmlns="" id="{7F835647-C5F5-344E-8D98-1352BE8B1B2B}"/>
                </a:ext>
              </a:extLst>
            </p:cNvPr>
            <p:cNvSpPr>
              <a:spLocks/>
            </p:cNvSpPr>
            <p:nvPr/>
          </p:nvSpPr>
          <p:spPr bwMode="auto">
            <a:xfrm>
              <a:off x="3107" y="3393"/>
              <a:ext cx="32" cy="25"/>
            </a:xfrm>
            <a:custGeom>
              <a:avLst/>
              <a:gdLst>
                <a:gd name="T0" fmla="*/ 0 w 32"/>
                <a:gd name="T1" fmla="*/ 13 h 25"/>
                <a:gd name="T2" fmla="*/ 0 w 32"/>
                <a:gd name="T3" fmla="*/ 13 h 25"/>
                <a:gd name="T4" fmla="*/ 3 w 32"/>
                <a:gd name="T5" fmla="*/ 18 h 25"/>
                <a:gd name="T6" fmla="*/ 5 w 32"/>
                <a:gd name="T7" fmla="*/ 22 h 25"/>
                <a:gd name="T8" fmla="*/ 9 w 32"/>
                <a:gd name="T9" fmla="*/ 25 h 25"/>
                <a:gd name="T10" fmla="*/ 16 w 32"/>
                <a:gd name="T11" fmla="*/ 25 h 25"/>
                <a:gd name="T12" fmla="*/ 16 w 32"/>
                <a:gd name="T13" fmla="*/ 25 h 25"/>
                <a:gd name="T14" fmla="*/ 23 w 32"/>
                <a:gd name="T15" fmla="*/ 25 h 25"/>
                <a:gd name="T16" fmla="*/ 27 w 32"/>
                <a:gd name="T17" fmla="*/ 22 h 25"/>
                <a:gd name="T18" fmla="*/ 32 w 32"/>
                <a:gd name="T19" fmla="*/ 18 h 25"/>
                <a:gd name="T20" fmla="*/ 32 w 32"/>
                <a:gd name="T21" fmla="*/ 13 h 25"/>
                <a:gd name="T22" fmla="*/ 32 w 32"/>
                <a:gd name="T23" fmla="*/ 13 h 25"/>
                <a:gd name="T24" fmla="*/ 32 w 32"/>
                <a:gd name="T25" fmla="*/ 9 h 25"/>
                <a:gd name="T26" fmla="*/ 30 w 32"/>
                <a:gd name="T27" fmla="*/ 4 h 25"/>
                <a:gd name="T28" fmla="*/ 25 w 32"/>
                <a:gd name="T29" fmla="*/ 2 h 25"/>
                <a:gd name="T30" fmla="*/ 18 w 32"/>
                <a:gd name="T31" fmla="*/ 0 h 25"/>
                <a:gd name="T32" fmla="*/ 18 w 32"/>
                <a:gd name="T33" fmla="*/ 0 h 25"/>
                <a:gd name="T34" fmla="*/ 12 w 32"/>
                <a:gd name="T35" fmla="*/ 2 h 25"/>
                <a:gd name="T36" fmla="*/ 7 w 32"/>
                <a:gd name="T37" fmla="*/ 4 h 25"/>
                <a:gd name="T38" fmla="*/ 3 w 32"/>
                <a:gd name="T39" fmla="*/ 9 h 25"/>
                <a:gd name="T40" fmla="*/ 0 w 3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3"/>
                  </a:moveTo>
                  <a:lnTo>
                    <a:pt x="0" y="13"/>
                  </a:lnTo>
                  <a:lnTo>
                    <a:pt x="3" y="18"/>
                  </a:lnTo>
                  <a:lnTo>
                    <a:pt x="5" y="22"/>
                  </a:lnTo>
                  <a:lnTo>
                    <a:pt x="9" y="25"/>
                  </a:lnTo>
                  <a:lnTo>
                    <a:pt x="16" y="25"/>
                  </a:lnTo>
                  <a:lnTo>
                    <a:pt x="23" y="25"/>
                  </a:lnTo>
                  <a:lnTo>
                    <a:pt x="27" y="22"/>
                  </a:lnTo>
                  <a:lnTo>
                    <a:pt x="32" y="18"/>
                  </a:lnTo>
                  <a:lnTo>
                    <a:pt x="32" y="13"/>
                  </a:lnTo>
                  <a:lnTo>
                    <a:pt x="32" y="9"/>
                  </a:lnTo>
                  <a:lnTo>
                    <a:pt x="30" y="4"/>
                  </a:lnTo>
                  <a:lnTo>
                    <a:pt x="25" y="2"/>
                  </a:lnTo>
                  <a:lnTo>
                    <a:pt x="18" y="0"/>
                  </a:lnTo>
                  <a:lnTo>
                    <a:pt x="12" y="2"/>
                  </a:lnTo>
                  <a:lnTo>
                    <a:pt x="7"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4" name="Freeform 1291">
              <a:extLst>
                <a:ext uri="{FF2B5EF4-FFF2-40B4-BE49-F238E27FC236}">
                  <a16:creationId xmlns:a16="http://schemas.microsoft.com/office/drawing/2014/main" xmlns="" id="{3A81BFB0-07F5-AD49-B76B-02C96DBE9F7C}"/>
                </a:ext>
              </a:extLst>
            </p:cNvPr>
            <p:cNvSpPr>
              <a:spLocks/>
            </p:cNvSpPr>
            <p:nvPr/>
          </p:nvSpPr>
          <p:spPr bwMode="auto">
            <a:xfrm>
              <a:off x="3076" y="3395"/>
              <a:ext cx="31" cy="25"/>
            </a:xfrm>
            <a:custGeom>
              <a:avLst/>
              <a:gdLst>
                <a:gd name="T0" fmla="*/ 0 w 31"/>
                <a:gd name="T1" fmla="*/ 11 h 25"/>
                <a:gd name="T2" fmla="*/ 0 w 31"/>
                <a:gd name="T3" fmla="*/ 11 h 25"/>
                <a:gd name="T4" fmla="*/ 2 w 31"/>
                <a:gd name="T5" fmla="*/ 16 h 25"/>
                <a:gd name="T6" fmla="*/ 4 w 31"/>
                <a:gd name="T7" fmla="*/ 20 h 25"/>
                <a:gd name="T8" fmla="*/ 9 w 31"/>
                <a:gd name="T9" fmla="*/ 23 h 25"/>
                <a:gd name="T10" fmla="*/ 16 w 31"/>
                <a:gd name="T11" fmla="*/ 25 h 25"/>
                <a:gd name="T12" fmla="*/ 16 w 31"/>
                <a:gd name="T13" fmla="*/ 25 h 25"/>
                <a:gd name="T14" fmla="*/ 20 w 31"/>
                <a:gd name="T15" fmla="*/ 23 h 25"/>
                <a:gd name="T16" fmla="*/ 27 w 31"/>
                <a:gd name="T17" fmla="*/ 20 h 25"/>
                <a:gd name="T18" fmla="*/ 31 w 31"/>
                <a:gd name="T19" fmla="*/ 16 h 25"/>
                <a:gd name="T20" fmla="*/ 31 w 31"/>
                <a:gd name="T21" fmla="*/ 11 h 25"/>
                <a:gd name="T22" fmla="*/ 31 w 31"/>
                <a:gd name="T23" fmla="*/ 11 h 25"/>
                <a:gd name="T24" fmla="*/ 31 w 31"/>
                <a:gd name="T25" fmla="*/ 7 h 25"/>
                <a:gd name="T26" fmla="*/ 29 w 31"/>
                <a:gd name="T27" fmla="*/ 2 h 25"/>
                <a:gd name="T28" fmla="*/ 25 w 31"/>
                <a:gd name="T29" fmla="*/ 0 h 25"/>
                <a:gd name="T30" fmla="*/ 18 w 31"/>
                <a:gd name="T31" fmla="*/ 0 h 25"/>
                <a:gd name="T32" fmla="*/ 18 w 31"/>
                <a:gd name="T33" fmla="*/ 0 h 25"/>
                <a:gd name="T34" fmla="*/ 11 w 31"/>
                <a:gd name="T35" fmla="*/ 0 h 25"/>
                <a:gd name="T36" fmla="*/ 7 w 31"/>
                <a:gd name="T37" fmla="*/ 2 h 25"/>
                <a:gd name="T38" fmla="*/ 2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2" y="16"/>
                  </a:lnTo>
                  <a:lnTo>
                    <a:pt x="4" y="20"/>
                  </a:lnTo>
                  <a:lnTo>
                    <a:pt x="9" y="23"/>
                  </a:lnTo>
                  <a:lnTo>
                    <a:pt x="16" y="25"/>
                  </a:lnTo>
                  <a:lnTo>
                    <a:pt x="20" y="23"/>
                  </a:lnTo>
                  <a:lnTo>
                    <a:pt x="27" y="20"/>
                  </a:lnTo>
                  <a:lnTo>
                    <a:pt x="31" y="16"/>
                  </a:lnTo>
                  <a:lnTo>
                    <a:pt x="31" y="11"/>
                  </a:lnTo>
                  <a:lnTo>
                    <a:pt x="31" y="7"/>
                  </a:lnTo>
                  <a:lnTo>
                    <a:pt x="29" y="2"/>
                  </a:lnTo>
                  <a:lnTo>
                    <a:pt x="25" y="0"/>
                  </a:lnTo>
                  <a:lnTo>
                    <a:pt x="18"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5" name="Freeform 1292">
              <a:extLst>
                <a:ext uri="{FF2B5EF4-FFF2-40B4-BE49-F238E27FC236}">
                  <a16:creationId xmlns:a16="http://schemas.microsoft.com/office/drawing/2014/main" xmlns="" id="{C55449B2-774A-4742-AB19-ACAD2D95DFE9}"/>
                </a:ext>
              </a:extLst>
            </p:cNvPr>
            <p:cNvSpPr>
              <a:spLocks/>
            </p:cNvSpPr>
            <p:nvPr/>
          </p:nvSpPr>
          <p:spPr bwMode="auto">
            <a:xfrm>
              <a:off x="3076" y="3395"/>
              <a:ext cx="31" cy="25"/>
            </a:xfrm>
            <a:custGeom>
              <a:avLst/>
              <a:gdLst>
                <a:gd name="T0" fmla="*/ 0 w 31"/>
                <a:gd name="T1" fmla="*/ 11 h 25"/>
                <a:gd name="T2" fmla="*/ 0 w 31"/>
                <a:gd name="T3" fmla="*/ 11 h 25"/>
                <a:gd name="T4" fmla="*/ 2 w 31"/>
                <a:gd name="T5" fmla="*/ 16 h 25"/>
                <a:gd name="T6" fmla="*/ 4 w 31"/>
                <a:gd name="T7" fmla="*/ 20 h 25"/>
                <a:gd name="T8" fmla="*/ 9 w 31"/>
                <a:gd name="T9" fmla="*/ 23 h 25"/>
                <a:gd name="T10" fmla="*/ 16 w 31"/>
                <a:gd name="T11" fmla="*/ 25 h 25"/>
                <a:gd name="T12" fmla="*/ 16 w 31"/>
                <a:gd name="T13" fmla="*/ 25 h 25"/>
                <a:gd name="T14" fmla="*/ 20 w 31"/>
                <a:gd name="T15" fmla="*/ 23 h 25"/>
                <a:gd name="T16" fmla="*/ 27 w 31"/>
                <a:gd name="T17" fmla="*/ 20 h 25"/>
                <a:gd name="T18" fmla="*/ 31 w 31"/>
                <a:gd name="T19" fmla="*/ 16 h 25"/>
                <a:gd name="T20" fmla="*/ 31 w 31"/>
                <a:gd name="T21" fmla="*/ 11 h 25"/>
                <a:gd name="T22" fmla="*/ 31 w 31"/>
                <a:gd name="T23" fmla="*/ 11 h 25"/>
                <a:gd name="T24" fmla="*/ 31 w 31"/>
                <a:gd name="T25" fmla="*/ 7 h 25"/>
                <a:gd name="T26" fmla="*/ 29 w 31"/>
                <a:gd name="T27" fmla="*/ 2 h 25"/>
                <a:gd name="T28" fmla="*/ 25 w 31"/>
                <a:gd name="T29" fmla="*/ 0 h 25"/>
                <a:gd name="T30" fmla="*/ 18 w 31"/>
                <a:gd name="T31" fmla="*/ 0 h 25"/>
                <a:gd name="T32" fmla="*/ 18 w 31"/>
                <a:gd name="T33" fmla="*/ 0 h 25"/>
                <a:gd name="T34" fmla="*/ 11 w 31"/>
                <a:gd name="T35" fmla="*/ 0 h 25"/>
                <a:gd name="T36" fmla="*/ 7 w 31"/>
                <a:gd name="T37" fmla="*/ 2 h 25"/>
                <a:gd name="T38" fmla="*/ 2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2" y="16"/>
                  </a:lnTo>
                  <a:lnTo>
                    <a:pt x="4" y="20"/>
                  </a:lnTo>
                  <a:lnTo>
                    <a:pt x="9" y="23"/>
                  </a:lnTo>
                  <a:lnTo>
                    <a:pt x="16" y="25"/>
                  </a:lnTo>
                  <a:lnTo>
                    <a:pt x="20" y="23"/>
                  </a:lnTo>
                  <a:lnTo>
                    <a:pt x="27" y="20"/>
                  </a:lnTo>
                  <a:lnTo>
                    <a:pt x="31" y="16"/>
                  </a:lnTo>
                  <a:lnTo>
                    <a:pt x="31" y="11"/>
                  </a:lnTo>
                  <a:lnTo>
                    <a:pt x="31" y="7"/>
                  </a:lnTo>
                  <a:lnTo>
                    <a:pt x="29" y="2"/>
                  </a:lnTo>
                  <a:lnTo>
                    <a:pt x="25" y="0"/>
                  </a:lnTo>
                  <a:lnTo>
                    <a:pt x="18"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6" name="Freeform 1293">
              <a:extLst>
                <a:ext uri="{FF2B5EF4-FFF2-40B4-BE49-F238E27FC236}">
                  <a16:creationId xmlns:a16="http://schemas.microsoft.com/office/drawing/2014/main" xmlns="" id="{BDE1537A-C5B9-A244-9C96-049D3FC61293}"/>
                </a:ext>
              </a:extLst>
            </p:cNvPr>
            <p:cNvSpPr>
              <a:spLocks/>
            </p:cNvSpPr>
            <p:nvPr/>
          </p:nvSpPr>
          <p:spPr bwMode="auto">
            <a:xfrm>
              <a:off x="3044" y="3395"/>
              <a:ext cx="32" cy="25"/>
            </a:xfrm>
            <a:custGeom>
              <a:avLst/>
              <a:gdLst>
                <a:gd name="T0" fmla="*/ 0 w 32"/>
                <a:gd name="T1" fmla="*/ 14 h 25"/>
                <a:gd name="T2" fmla="*/ 0 w 32"/>
                <a:gd name="T3" fmla="*/ 14 h 25"/>
                <a:gd name="T4" fmla="*/ 2 w 32"/>
                <a:gd name="T5" fmla="*/ 18 h 25"/>
                <a:gd name="T6" fmla="*/ 5 w 32"/>
                <a:gd name="T7" fmla="*/ 20 h 25"/>
                <a:gd name="T8" fmla="*/ 9 w 32"/>
                <a:gd name="T9" fmla="*/ 25 h 25"/>
                <a:gd name="T10" fmla="*/ 14 w 32"/>
                <a:gd name="T11" fmla="*/ 25 h 25"/>
                <a:gd name="T12" fmla="*/ 14 w 32"/>
                <a:gd name="T13" fmla="*/ 25 h 25"/>
                <a:gd name="T14" fmla="*/ 21 w 32"/>
                <a:gd name="T15" fmla="*/ 23 h 25"/>
                <a:gd name="T16" fmla="*/ 27 w 32"/>
                <a:gd name="T17" fmla="*/ 20 h 25"/>
                <a:gd name="T18" fmla="*/ 30 w 32"/>
                <a:gd name="T19" fmla="*/ 16 h 25"/>
                <a:gd name="T20" fmla="*/ 32 w 32"/>
                <a:gd name="T21" fmla="*/ 11 h 25"/>
                <a:gd name="T22" fmla="*/ 32 w 32"/>
                <a:gd name="T23" fmla="*/ 11 h 25"/>
                <a:gd name="T24" fmla="*/ 32 w 32"/>
                <a:gd name="T25" fmla="*/ 7 h 25"/>
                <a:gd name="T26" fmla="*/ 30 w 32"/>
                <a:gd name="T27" fmla="*/ 2 h 25"/>
                <a:gd name="T28" fmla="*/ 25 w 32"/>
                <a:gd name="T29" fmla="*/ 0 h 25"/>
                <a:gd name="T30" fmla="*/ 18 w 32"/>
                <a:gd name="T31" fmla="*/ 0 h 25"/>
                <a:gd name="T32" fmla="*/ 18 w 32"/>
                <a:gd name="T33" fmla="*/ 0 h 25"/>
                <a:gd name="T34" fmla="*/ 14 w 32"/>
                <a:gd name="T35" fmla="*/ 0 h 25"/>
                <a:gd name="T36" fmla="*/ 7 w 32"/>
                <a:gd name="T37" fmla="*/ 5 h 25"/>
                <a:gd name="T38" fmla="*/ 2 w 32"/>
                <a:gd name="T39" fmla="*/ 7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5" y="20"/>
                  </a:lnTo>
                  <a:lnTo>
                    <a:pt x="9" y="25"/>
                  </a:lnTo>
                  <a:lnTo>
                    <a:pt x="14" y="25"/>
                  </a:lnTo>
                  <a:lnTo>
                    <a:pt x="21" y="23"/>
                  </a:lnTo>
                  <a:lnTo>
                    <a:pt x="27" y="20"/>
                  </a:lnTo>
                  <a:lnTo>
                    <a:pt x="30" y="16"/>
                  </a:lnTo>
                  <a:lnTo>
                    <a:pt x="32" y="11"/>
                  </a:lnTo>
                  <a:lnTo>
                    <a:pt x="32" y="7"/>
                  </a:lnTo>
                  <a:lnTo>
                    <a:pt x="30" y="2"/>
                  </a:lnTo>
                  <a:lnTo>
                    <a:pt x="25" y="0"/>
                  </a:lnTo>
                  <a:lnTo>
                    <a:pt x="18" y="0"/>
                  </a:lnTo>
                  <a:lnTo>
                    <a:pt x="14" y="0"/>
                  </a:lnTo>
                  <a:lnTo>
                    <a:pt x="7" y="5"/>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7" name="Freeform 1294">
              <a:extLst>
                <a:ext uri="{FF2B5EF4-FFF2-40B4-BE49-F238E27FC236}">
                  <a16:creationId xmlns:a16="http://schemas.microsoft.com/office/drawing/2014/main" xmlns="" id="{233D8063-EC74-E246-97D7-EE585CB25625}"/>
                </a:ext>
              </a:extLst>
            </p:cNvPr>
            <p:cNvSpPr>
              <a:spLocks/>
            </p:cNvSpPr>
            <p:nvPr/>
          </p:nvSpPr>
          <p:spPr bwMode="auto">
            <a:xfrm>
              <a:off x="3044" y="3395"/>
              <a:ext cx="32" cy="25"/>
            </a:xfrm>
            <a:custGeom>
              <a:avLst/>
              <a:gdLst>
                <a:gd name="T0" fmla="*/ 0 w 32"/>
                <a:gd name="T1" fmla="*/ 14 h 25"/>
                <a:gd name="T2" fmla="*/ 0 w 32"/>
                <a:gd name="T3" fmla="*/ 14 h 25"/>
                <a:gd name="T4" fmla="*/ 2 w 32"/>
                <a:gd name="T5" fmla="*/ 18 h 25"/>
                <a:gd name="T6" fmla="*/ 5 w 32"/>
                <a:gd name="T7" fmla="*/ 20 h 25"/>
                <a:gd name="T8" fmla="*/ 9 w 32"/>
                <a:gd name="T9" fmla="*/ 25 h 25"/>
                <a:gd name="T10" fmla="*/ 14 w 32"/>
                <a:gd name="T11" fmla="*/ 25 h 25"/>
                <a:gd name="T12" fmla="*/ 14 w 32"/>
                <a:gd name="T13" fmla="*/ 25 h 25"/>
                <a:gd name="T14" fmla="*/ 21 w 32"/>
                <a:gd name="T15" fmla="*/ 23 h 25"/>
                <a:gd name="T16" fmla="*/ 27 w 32"/>
                <a:gd name="T17" fmla="*/ 20 h 25"/>
                <a:gd name="T18" fmla="*/ 30 w 32"/>
                <a:gd name="T19" fmla="*/ 16 h 25"/>
                <a:gd name="T20" fmla="*/ 32 w 32"/>
                <a:gd name="T21" fmla="*/ 11 h 25"/>
                <a:gd name="T22" fmla="*/ 32 w 32"/>
                <a:gd name="T23" fmla="*/ 11 h 25"/>
                <a:gd name="T24" fmla="*/ 32 w 32"/>
                <a:gd name="T25" fmla="*/ 7 h 25"/>
                <a:gd name="T26" fmla="*/ 30 w 32"/>
                <a:gd name="T27" fmla="*/ 2 h 25"/>
                <a:gd name="T28" fmla="*/ 25 w 32"/>
                <a:gd name="T29" fmla="*/ 0 h 25"/>
                <a:gd name="T30" fmla="*/ 18 w 32"/>
                <a:gd name="T31" fmla="*/ 0 h 25"/>
                <a:gd name="T32" fmla="*/ 18 w 32"/>
                <a:gd name="T33" fmla="*/ 0 h 25"/>
                <a:gd name="T34" fmla="*/ 14 w 32"/>
                <a:gd name="T35" fmla="*/ 0 h 25"/>
                <a:gd name="T36" fmla="*/ 7 w 32"/>
                <a:gd name="T37" fmla="*/ 5 h 25"/>
                <a:gd name="T38" fmla="*/ 2 w 32"/>
                <a:gd name="T39" fmla="*/ 7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5" y="20"/>
                  </a:lnTo>
                  <a:lnTo>
                    <a:pt x="9" y="25"/>
                  </a:lnTo>
                  <a:lnTo>
                    <a:pt x="14" y="25"/>
                  </a:lnTo>
                  <a:lnTo>
                    <a:pt x="21" y="23"/>
                  </a:lnTo>
                  <a:lnTo>
                    <a:pt x="27" y="20"/>
                  </a:lnTo>
                  <a:lnTo>
                    <a:pt x="30" y="16"/>
                  </a:lnTo>
                  <a:lnTo>
                    <a:pt x="32" y="11"/>
                  </a:lnTo>
                  <a:lnTo>
                    <a:pt x="32" y="7"/>
                  </a:lnTo>
                  <a:lnTo>
                    <a:pt x="30" y="2"/>
                  </a:lnTo>
                  <a:lnTo>
                    <a:pt x="25" y="0"/>
                  </a:lnTo>
                  <a:lnTo>
                    <a:pt x="18" y="0"/>
                  </a:lnTo>
                  <a:lnTo>
                    <a:pt x="14" y="0"/>
                  </a:lnTo>
                  <a:lnTo>
                    <a:pt x="7" y="5"/>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8" name="Freeform 1295">
              <a:extLst>
                <a:ext uri="{FF2B5EF4-FFF2-40B4-BE49-F238E27FC236}">
                  <a16:creationId xmlns:a16="http://schemas.microsoft.com/office/drawing/2014/main" xmlns="" id="{771BC5B5-0D94-3A4E-A515-E93F0573F866}"/>
                </a:ext>
              </a:extLst>
            </p:cNvPr>
            <p:cNvSpPr>
              <a:spLocks/>
            </p:cNvSpPr>
            <p:nvPr/>
          </p:nvSpPr>
          <p:spPr bwMode="auto">
            <a:xfrm>
              <a:off x="3013" y="3395"/>
              <a:ext cx="31" cy="25"/>
            </a:xfrm>
            <a:custGeom>
              <a:avLst/>
              <a:gdLst>
                <a:gd name="T0" fmla="*/ 0 w 31"/>
                <a:gd name="T1" fmla="*/ 14 h 25"/>
                <a:gd name="T2" fmla="*/ 0 w 31"/>
                <a:gd name="T3" fmla="*/ 14 h 25"/>
                <a:gd name="T4" fmla="*/ 0 w 31"/>
                <a:gd name="T5" fmla="*/ 18 h 25"/>
                <a:gd name="T6" fmla="*/ 4 w 31"/>
                <a:gd name="T7" fmla="*/ 23 h 25"/>
                <a:gd name="T8" fmla="*/ 6 w 31"/>
                <a:gd name="T9" fmla="*/ 25 h 25"/>
                <a:gd name="T10" fmla="*/ 13 w 31"/>
                <a:gd name="T11" fmla="*/ 25 h 25"/>
                <a:gd name="T12" fmla="*/ 13 w 31"/>
                <a:gd name="T13" fmla="*/ 25 h 25"/>
                <a:gd name="T14" fmla="*/ 20 w 31"/>
                <a:gd name="T15" fmla="*/ 25 h 25"/>
                <a:gd name="T16" fmla="*/ 24 w 31"/>
                <a:gd name="T17" fmla="*/ 23 h 25"/>
                <a:gd name="T18" fmla="*/ 29 w 31"/>
                <a:gd name="T19" fmla="*/ 18 h 25"/>
                <a:gd name="T20" fmla="*/ 31 w 31"/>
                <a:gd name="T21" fmla="*/ 14 h 25"/>
                <a:gd name="T22" fmla="*/ 31 w 31"/>
                <a:gd name="T23" fmla="*/ 14 h 25"/>
                <a:gd name="T24" fmla="*/ 31 w 31"/>
                <a:gd name="T25" fmla="*/ 7 h 25"/>
                <a:gd name="T26" fmla="*/ 29 w 31"/>
                <a:gd name="T27" fmla="*/ 5 h 25"/>
                <a:gd name="T28" fmla="*/ 24 w 31"/>
                <a:gd name="T29" fmla="*/ 0 h 25"/>
                <a:gd name="T30" fmla="*/ 20 w 31"/>
                <a:gd name="T31" fmla="*/ 0 h 25"/>
                <a:gd name="T32" fmla="*/ 20 w 31"/>
                <a:gd name="T33" fmla="*/ 0 h 25"/>
                <a:gd name="T34" fmla="*/ 13 w 31"/>
                <a:gd name="T35" fmla="*/ 2 h 25"/>
                <a:gd name="T36" fmla="*/ 6 w 31"/>
                <a:gd name="T37" fmla="*/ 5 h 25"/>
                <a:gd name="T38" fmla="*/ 2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4" y="23"/>
                  </a:lnTo>
                  <a:lnTo>
                    <a:pt x="6" y="25"/>
                  </a:lnTo>
                  <a:lnTo>
                    <a:pt x="13" y="25"/>
                  </a:lnTo>
                  <a:lnTo>
                    <a:pt x="20" y="25"/>
                  </a:lnTo>
                  <a:lnTo>
                    <a:pt x="24" y="23"/>
                  </a:lnTo>
                  <a:lnTo>
                    <a:pt x="29" y="18"/>
                  </a:lnTo>
                  <a:lnTo>
                    <a:pt x="31" y="14"/>
                  </a:lnTo>
                  <a:lnTo>
                    <a:pt x="31" y="7"/>
                  </a:lnTo>
                  <a:lnTo>
                    <a:pt x="29" y="5"/>
                  </a:lnTo>
                  <a:lnTo>
                    <a:pt x="24" y="0"/>
                  </a:lnTo>
                  <a:lnTo>
                    <a:pt x="20" y="0"/>
                  </a:lnTo>
                  <a:lnTo>
                    <a:pt x="13" y="2"/>
                  </a:lnTo>
                  <a:lnTo>
                    <a:pt x="6"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79" name="Freeform 1296">
              <a:extLst>
                <a:ext uri="{FF2B5EF4-FFF2-40B4-BE49-F238E27FC236}">
                  <a16:creationId xmlns:a16="http://schemas.microsoft.com/office/drawing/2014/main" xmlns="" id="{1E5B2E3B-E536-D742-A3B3-DA4399D0B459}"/>
                </a:ext>
              </a:extLst>
            </p:cNvPr>
            <p:cNvSpPr>
              <a:spLocks/>
            </p:cNvSpPr>
            <p:nvPr/>
          </p:nvSpPr>
          <p:spPr bwMode="auto">
            <a:xfrm>
              <a:off x="3013" y="3395"/>
              <a:ext cx="31" cy="25"/>
            </a:xfrm>
            <a:custGeom>
              <a:avLst/>
              <a:gdLst>
                <a:gd name="T0" fmla="*/ 0 w 31"/>
                <a:gd name="T1" fmla="*/ 14 h 25"/>
                <a:gd name="T2" fmla="*/ 0 w 31"/>
                <a:gd name="T3" fmla="*/ 14 h 25"/>
                <a:gd name="T4" fmla="*/ 0 w 31"/>
                <a:gd name="T5" fmla="*/ 18 h 25"/>
                <a:gd name="T6" fmla="*/ 4 w 31"/>
                <a:gd name="T7" fmla="*/ 23 h 25"/>
                <a:gd name="T8" fmla="*/ 6 w 31"/>
                <a:gd name="T9" fmla="*/ 25 h 25"/>
                <a:gd name="T10" fmla="*/ 13 w 31"/>
                <a:gd name="T11" fmla="*/ 25 h 25"/>
                <a:gd name="T12" fmla="*/ 13 w 31"/>
                <a:gd name="T13" fmla="*/ 25 h 25"/>
                <a:gd name="T14" fmla="*/ 20 w 31"/>
                <a:gd name="T15" fmla="*/ 25 h 25"/>
                <a:gd name="T16" fmla="*/ 24 w 31"/>
                <a:gd name="T17" fmla="*/ 23 h 25"/>
                <a:gd name="T18" fmla="*/ 29 w 31"/>
                <a:gd name="T19" fmla="*/ 18 h 25"/>
                <a:gd name="T20" fmla="*/ 31 w 31"/>
                <a:gd name="T21" fmla="*/ 14 h 25"/>
                <a:gd name="T22" fmla="*/ 31 w 31"/>
                <a:gd name="T23" fmla="*/ 14 h 25"/>
                <a:gd name="T24" fmla="*/ 31 w 31"/>
                <a:gd name="T25" fmla="*/ 7 h 25"/>
                <a:gd name="T26" fmla="*/ 29 w 31"/>
                <a:gd name="T27" fmla="*/ 5 h 25"/>
                <a:gd name="T28" fmla="*/ 24 w 31"/>
                <a:gd name="T29" fmla="*/ 0 h 25"/>
                <a:gd name="T30" fmla="*/ 20 w 31"/>
                <a:gd name="T31" fmla="*/ 0 h 25"/>
                <a:gd name="T32" fmla="*/ 20 w 31"/>
                <a:gd name="T33" fmla="*/ 0 h 25"/>
                <a:gd name="T34" fmla="*/ 13 w 31"/>
                <a:gd name="T35" fmla="*/ 2 h 25"/>
                <a:gd name="T36" fmla="*/ 6 w 31"/>
                <a:gd name="T37" fmla="*/ 5 h 25"/>
                <a:gd name="T38" fmla="*/ 2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4" y="23"/>
                  </a:lnTo>
                  <a:lnTo>
                    <a:pt x="6" y="25"/>
                  </a:lnTo>
                  <a:lnTo>
                    <a:pt x="13" y="25"/>
                  </a:lnTo>
                  <a:lnTo>
                    <a:pt x="20" y="25"/>
                  </a:lnTo>
                  <a:lnTo>
                    <a:pt x="24" y="23"/>
                  </a:lnTo>
                  <a:lnTo>
                    <a:pt x="29" y="18"/>
                  </a:lnTo>
                  <a:lnTo>
                    <a:pt x="31" y="14"/>
                  </a:lnTo>
                  <a:lnTo>
                    <a:pt x="31" y="7"/>
                  </a:lnTo>
                  <a:lnTo>
                    <a:pt x="29" y="5"/>
                  </a:lnTo>
                  <a:lnTo>
                    <a:pt x="24" y="0"/>
                  </a:lnTo>
                  <a:lnTo>
                    <a:pt x="20" y="0"/>
                  </a:lnTo>
                  <a:lnTo>
                    <a:pt x="13" y="2"/>
                  </a:lnTo>
                  <a:lnTo>
                    <a:pt x="6"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0" name="Freeform 1297">
              <a:extLst>
                <a:ext uri="{FF2B5EF4-FFF2-40B4-BE49-F238E27FC236}">
                  <a16:creationId xmlns:a16="http://schemas.microsoft.com/office/drawing/2014/main" xmlns="" id="{9529AAC9-A0FA-C042-810F-E82ABFB54FB0}"/>
                </a:ext>
              </a:extLst>
            </p:cNvPr>
            <p:cNvSpPr>
              <a:spLocks/>
            </p:cNvSpPr>
            <p:nvPr/>
          </p:nvSpPr>
          <p:spPr bwMode="auto">
            <a:xfrm>
              <a:off x="2981" y="3395"/>
              <a:ext cx="32" cy="25"/>
            </a:xfrm>
            <a:custGeom>
              <a:avLst/>
              <a:gdLst>
                <a:gd name="T0" fmla="*/ 0 w 32"/>
                <a:gd name="T1" fmla="*/ 14 h 25"/>
                <a:gd name="T2" fmla="*/ 0 w 32"/>
                <a:gd name="T3" fmla="*/ 14 h 25"/>
                <a:gd name="T4" fmla="*/ 0 w 32"/>
                <a:gd name="T5" fmla="*/ 18 h 25"/>
                <a:gd name="T6" fmla="*/ 2 w 32"/>
                <a:gd name="T7" fmla="*/ 23 h 25"/>
                <a:gd name="T8" fmla="*/ 7 w 32"/>
                <a:gd name="T9" fmla="*/ 25 h 25"/>
                <a:gd name="T10" fmla="*/ 14 w 32"/>
                <a:gd name="T11" fmla="*/ 25 h 25"/>
                <a:gd name="T12" fmla="*/ 14 w 32"/>
                <a:gd name="T13" fmla="*/ 25 h 25"/>
                <a:gd name="T14" fmla="*/ 20 w 32"/>
                <a:gd name="T15" fmla="*/ 25 h 25"/>
                <a:gd name="T16" fmla="*/ 25 w 32"/>
                <a:gd name="T17" fmla="*/ 23 h 25"/>
                <a:gd name="T18" fmla="*/ 29 w 32"/>
                <a:gd name="T19" fmla="*/ 18 h 25"/>
                <a:gd name="T20" fmla="*/ 32 w 32"/>
                <a:gd name="T21" fmla="*/ 14 h 25"/>
                <a:gd name="T22" fmla="*/ 32 w 32"/>
                <a:gd name="T23" fmla="*/ 14 h 25"/>
                <a:gd name="T24" fmla="*/ 32 w 32"/>
                <a:gd name="T25" fmla="*/ 9 h 25"/>
                <a:gd name="T26" fmla="*/ 29 w 32"/>
                <a:gd name="T27" fmla="*/ 5 h 25"/>
                <a:gd name="T28" fmla="*/ 25 w 32"/>
                <a:gd name="T29" fmla="*/ 2 h 25"/>
                <a:gd name="T30" fmla="*/ 20 w 32"/>
                <a:gd name="T31" fmla="*/ 0 h 25"/>
                <a:gd name="T32" fmla="*/ 20 w 32"/>
                <a:gd name="T33" fmla="*/ 0 h 25"/>
                <a:gd name="T34" fmla="*/ 14 w 32"/>
                <a:gd name="T35" fmla="*/ 2 h 25"/>
                <a:gd name="T36" fmla="*/ 7 w 32"/>
                <a:gd name="T37" fmla="*/ 5 h 25"/>
                <a:gd name="T38" fmla="*/ 2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2" y="23"/>
                  </a:lnTo>
                  <a:lnTo>
                    <a:pt x="7" y="25"/>
                  </a:lnTo>
                  <a:lnTo>
                    <a:pt x="14" y="25"/>
                  </a:lnTo>
                  <a:lnTo>
                    <a:pt x="20" y="25"/>
                  </a:lnTo>
                  <a:lnTo>
                    <a:pt x="25" y="23"/>
                  </a:lnTo>
                  <a:lnTo>
                    <a:pt x="29" y="18"/>
                  </a:lnTo>
                  <a:lnTo>
                    <a:pt x="32" y="14"/>
                  </a:lnTo>
                  <a:lnTo>
                    <a:pt x="32" y="9"/>
                  </a:lnTo>
                  <a:lnTo>
                    <a:pt x="29" y="5"/>
                  </a:lnTo>
                  <a:lnTo>
                    <a:pt x="25" y="2"/>
                  </a:lnTo>
                  <a:lnTo>
                    <a:pt x="20" y="0"/>
                  </a:lnTo>
                  <a:lnTo>
                    <a:pt x="14" y="2"/>
                  </a:lnTo>
                  <a:lnTo>
                    <a:pt x="7"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1" name="Freeform 1298">
              <a:extLst>
                <a:ext uri="{FF2B5EF4-FFF2-40B4-BE49-F238E27FC236}">
                  <a16:creationId xmlns:a16="http://schemas.microsoft.com/office/drawing/2014/main" xmlns="" id="{7D79284A-3342-D849-9941-B1317638DCCC}"/>
                </a:ext>
              </a:extLst>
            </p:cNvPr>
            <p:cNvSpPr>
              <a:spLocks/>
            </p:cNvSpPr>
            <p:nvPr/>
          </p:nvSpPr>
          <p:spPr bwMode="auto">
            <a:xfrm>
              <a:off x="2981" y="3395"/>
              <a:ext cx="32" cy="25"/>
            </a:xfrm>
            <a:custGeom>
              <a:avLst/>
              <a:gdLst>
                <a:gd name="T0" fmla="*/ 0 w 32"/>
                <a:gd name="T1" fmla="*/ 14 h 25"/>
                <a:gd name="T2" fmla="*/ 0 w 32"/>
                <a:gd name="T3" fmla="*/ 14 h 25"/>
                <a:gd name="T4" fmla="*/ 0 w 32"/>
                <a:gd name="T5" fmla="*/ 18 h 25"/>
                <a:gd name="T6" fmla="*/ 2 w 32"/>
                <a:gd name="T7" fmla="*/ 23 h 25"/>
                <a:gd name="T8" fmla="*/ 7 w 32"/>
                <a:gd name="T9" fmla="*/ 25 h 25"/>
                <a:gd name="T10" fmla="*/ 14 w 32"/>
                <a:gd name="T11" fmla="*/ 25 h 25"/>
                <a:gd name="T12" fmla="*/ 14 w 32"/>
                <a:gd name="T13" fmla="*/ 25 h 25"/>
                <a:gd name="T14" fmla="*/ 20 w 32"/>
                <a:gd name="T15" fmla="*/ 25 h 25"/>
                <a:gd name="T16" fmla="*/ 25 w 32"/>
                <a:gd name="T17" fmla="*/ 23 h 25"/>
                <a:gd name="T18" fmla="*/ 29 w 32"/>
                <a:gd name="T19" fmla="*/ 18 h 25"/>
                <a:gd name="T20" fmla="*/ 32 w 32"/>
                <a:gd name="T21" fmla="*/ 14 h 25"/>
                <a:gd name="T22" fmla="*/ 32 w 32"/>
                <a:gd name="T23" fmla="*/ 14 h 25"/>
                <a:gd name="T24" fmla="*/ 32 w 32"/>
                <a:gd name="T25" fmla="*/ 9 h 25"/>
                <a:gd name="T26" fmla="*/ 29 w 32"/>
                <a:gd name="T27" fmla="*/ 5 h 25"/>
                <a:gd name="T28" fmla="*/ 25 w 32"/>
                <a:gd name="T29" fmla="*/ 2 h 25"/>
                <a:gd name="T30" fmla="*/ 20 w 32"/>
                <a:gd name="T31" fmla="*/ 0 h 25"/>
                <a:gd name="T32" fmla="*/ 20 w 32"/>
                <a:gd name="T33" fmla="*/ 0 h 25"/>
                <a:gd name="T34" fmla="*/ 14 w 32"/>
                <a:gd name="T35" fmla="*/ 2 h 25"/>
                <a:gd name="T36" fmla="*/ 7 w 32"/>
                <a:gd name="T37" fmla="*/ 5 h 25"/>
                <a:gd name="T38" fmla="*/ 2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2" y="23"/>
                  </a:lnTo>
                  <a:lnTo>
                    <a:pt x="7" y="25"/>
                  </a:lnTo>
                  <a:lnTo>
                    <a:pt x="14" y="25"/>
                  </a:lnTo>
                  <a:lnTo>
                    <a:pt x="20" y="25"/>
                  </a:lnTo>
                  <a:lnTo>
                    <a:pt x="25" y="23"/>
                  </a:lnTo>
                  <a:lnTo>
                    <a:pt x="29" y="18"/>
                  </a:lnTo>
                  <a:lnTo>
                    <a:pt x="32" y="14"/>
                  </a:lnTo>
                  <a:lnTo>
                    <a:pt x="32" y="9"/>
                  </a:lnTo>
                  <a:lnTo>
                    <a:pt x="29" y="5"/>
                  </a:lnTo>
                  <a:lnTo>
                    <a:pt x="25" y="2"/>
                  </a:lnTo>
                  <a:lnTo>
                    <a:pt x="20" y="0"/>
                  </a:lnTo>
                  <a:lnTo>
                    <a:pt x="14" y="2"/>
                  </a:lnTo>
                  <a:lnTo>
                    <a:pt x="7"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2" name="Freeform 1299">
              <a:extLst>
                <a:ext uri="{FF2B5EF4-FFF2-40B4-BE49-F238E27FC236}">
                  <a16:creationId xmlns:a16="http://schemas.microsoft.com/office/drawing/2014/main" xmlns="" id="{F941FBCA-2306-0A4A-9AA9-EC3CC6E72038}"/>
                </a:ext>
              </a:extLst>
            </p:cNvPr>
            <p:cNvSpPr>
              <a:spLocks/>
            </p:cNvSpPr>
            <p:nvPr/>
          </p:nvSpPr>
          <p:spPr bwMode="auto">
            <a:xfrm>
              <a:off x="2950" y="3397"/>
              <a:ext cx="31" cy="25"/>
            </a:xfrm>
            <a:custGeom>
              <a:avLst/>
              <a:gdLst>
                <a:gd name="T0" fmla="*/ 0 w 31"/>
                <a:gd name="T1" fmla="*/ 12 h 25"/>
                <a:gd name="T2" fmla="*/ 0 w 31"/>
                <a:gd name="T3" fmla="*/ 12 h 25"/>
                <a:gd name="T4" fmla="*/ 0 w 31"/>
                <a:gd name="T5" fmla="*/ 16 h 25"/>
                <a:gd name="T6" fmla="*/ 2 w 31"/>
                <a:gd name="T7" fmla="*/ 21 h 25"/>
                <a:gd name="T8" fmla="*/ 6 w 31"/>
                <a:gd name="T9" fmla="*/ 23 h 25"/>
                <a:gd name="T10" fmla="*/ 13 w 31"/>
                <a:gd name="T11" fmla="*/ 25 h 25"/>
                <a:gd name="T12" fmla="*/ 13 w 31"/>
                <a:gd name="T13" fmla="*/ 25 h 25"/>
                <a:gd name="T14" fmla="*/ 18 w 31"/>
                <a:gd name="T15" fmla="*/ 23 h 25"/>
                <a:gd name="T16" fmla="*/ 24 w 31"/>
                <a:gd name="T17" fmla="*/ 21 h 25"/>
                <a:gd name="T18" fmla="*/ 29 w 31"/>
                <a:gd name="T19" fmla="*/ 16 h 25"/>
                <a:gd name="T20" fmla="*/ 31 w 31"/>
                <a:gd name="T21" fmla="*/ 12 h 25"/>
                <a:gd name="T22" fmla="*/ 31 w 31"/>
                <a:gd name="T23" fmla="*/ 12 h 25"/>
                <a:gd name="T24" fmla="*/ 31 w 31"/>
                <a:gd name="T25" fmla="*/ 7 h 25"/>
                <a:gd name="T26" fmla="*/ 29 w 31"/>
                <a:gd name="T27" fmla="*/ 3 h 25"/>
                <a:gd name="T28" fmla="*/ 24 w 31"/>
                <a:gd name="T29" fmla="*/ 0 h 25"/>
                <a:gd name="T30" fmla="*/ 20 w 31"/>
                <a:gd name="T31" fmla="*/ 0 h 25"/>
                <a:gd name="T32" fmla="*/ 20 w 31"/>
                <a:gd name="T33" fmla="*/ 0 h 25"/>
                <a:gd name="T34" fmla="*/ 13 w 31"/>
                <a:gd name="T35" fmla="*/ 0 h 25"/>
                <a:gd name="T36" fmla="*/ 6 w 31"/>
                <a:gd name="T37" fmla="*/ 3 h 25"/>
                <a:gd name="T38" fmla="*/ 2 w 31"/>
                <a:gd name="T39" fmla="*/ 7 h 25"/>
                <a:gd name="T40" fmla="*/ 0 w 31"/>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2"/>
                  </a:moveTo>
                  <a:lnTo>
                    <a:pt x="0" y="12"/>
                  </a:lnTo>
                  <a:lnTo>
                    <a:pt x="0" y="16"/>
                  </a:lnTo>
                  <a:lnTo>
                    <a:pt x="2" y="21"/>
                  </a:lnTo>
                  <a:lnTo>
                    <a:pt x="6" y="23"/>
                  </a:lnTo>
                  <a:lnTo>
                    <a:pt x="13" y="25"/>
                  </a:lnTo>
                  <a:lnTo>
                    <a:pt x="18" y="23"/>
                  </a:lnTo>
                  <a:lnTo>
                    <a:pt x="24" y="21"/>
                  </a:lnTo>
                  <a:lnTo>
                    <a:pt x="29" y="16"/>
                  </a:lnTo>
                  <a:lnTo>
                    <a:pt x="31" y="12"/>
                  </a:lnTo>
                  <a:lnTo>
                    <a:pt x="31" y="7"/>
                  </a:lnTo>
                  <a:lnTo>
                    <a:pt x="29" y="3"/>
                  </a:lnTo>
                  <a:lnTo>
                    <a:pt x="24" y="0"/>
                  </a:lnTo>
                  <a:lnTo>
                    <a:pt x="20" y="0"/>
                  </a:lnTo>
                  <a:lnTo>
                    <a:pt x="13" y="0"/>
                  </a:lnTo>
                  <a:lnTo>
                    <a:pt x="6"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3" name="Freeform 1300">
              <a:extLst>
                <a:ext uri="{FF2B5EF4-FFF2-40B4-BE49-F238E27FC236}">
                  <a16:creationId xmlns:a16="http://schemas.microsoft.com/office/drawing/2014/main" xmlns="" id="{E5D37F01-1279-5A44-ABB4-ABF97E3A6B99}"/>
                </a:ext>
              </a:extLst>
            </p:cNvPr>
            <p:cNvSpPr>
              <a:spLocks/>
            </p:cNvSpPr>
            <p:nvPr/>
          </p:nvSpPr>
          <p:spPr bwMode="auto">
            <a:xfrm>
              <a:off x="2950" y="3397"/>
              <a:ext cx="31" cy="25"/>
            </a:xfrm>
            <a:custGeom>
              <a:avLst/>
              <a:gdLst>
                <a:gd name="T0" fmla="*/ 0 w 31"/>
                <a:gd name="T1" fmla="*/ 12 h 25"/>
                <a:gd name="T2" fmla="*/ 0 w 31"/>
                <a:gd name="T3" fmla="*/ 12 h 25"/>
                <a:gd name="T4" fmla="*/ 0 w 31"/>
                <a:gd name="T5" fmla="*/ 16 h 25"/>
                <a:gd name="T6" fmla="*/ 2 w 31"/>
                <a:gd name="T7" fmla="*/ 21 h 25"/>
                <a:gd name="T8" fmla="*/ 6 w 31"/>
                <a:gd name="T9" fmla="*/ 23 h 25"/>
                <a:gd name="T10" fmla="*/ 13 w 31"/>
                <a:gd name="T11" fmla="*/ 25 h 25"/>
                <a:gd name="T12" fmla="*/ 13 w 31"/>
                <a:gd name="T13" fmla="*/ 25 h 25"/>
                <a:gd name="T14" fmla="*/ 18 w 31"/>
                <a:gd name="T15" fmla="*/ 23 h 25"/>
                <a:gd name="T16" fmla="*/ 24 w 31"/>
                <a:gd name="T17" fmla="*/ 21 h 25"/>
                <a:gd name="T18" fmla="*/ 29 w 31"/>
                <a:gd name="T19" fmla="*/ 16 h 25"/>
                <a:gd name="T20" fmla="*/ 31 w 31"/>
                <a:gd name="T21" fmla="*/ 12 h 25"/>
                <a:gd name="T22" fmla="*/ 31 w 31"/>
                <a:gd name="T23" fmla="*/ 12 h 25"/>
                <a:gd name="T24" fmla="*/ 31 w 31"/>
                <a:gd name="T25" fmla="*/ 7 h 25"/>
                <a:gd name="T26" fmla="*/ 29 w 31"/>
                <a:gd name="T27" fmla="*/ 3 h 25"/>
                <a:gd name="T28" fmla="*/ 24 w 31"/>
                <a:gd name="T29" fmla="*/ 0 h 25"/>
                <a:gd name="T30" fmla="*/ 20 w 31"/>
                <a:gd name="T31" fmla="*/ 0 h 25"/>
                <a:gd name="T32" fmla="*/ 20 w 31"/>
                <a:gd name="T33" fmla="*/ 0 h 25"/>
                <a:gd name="T34" fmla="*/ 13 w 31"/>
                <a:gd name="T35" fmla="*/ 0 h 25"/>
                <a:gd name="T36" fmla="*/ 6 w 31"/>
                <a:gd name="T37" fmla="*/ 3 h 25"/>
                <a:gd name="T38" fmla="*/ 2 w 31"/>
                <a:gd name="T39" fmla="*/ 7 h 25"/>
                <a:gd name="T40" fmla="*/ 0 w 31"/>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2"/>
                  </a:moveTo>
                  <a:lnTo>
                    <a:pt x="0" y="12"/>
                  </a:lnTo>
                  <a:lnTo>
                    <a:pt x="0" y="16"/>
                  </a:lnTo>
                  <a:lnTo>
                    <a:pt x="2" y="21"/>
                  </a:lnTo>
                  <a:lnTo>
                    <a:pt x="6" y="23"/>
                  </a:lnTo>
                  <a:lnTo>
                    <a:pt x="13" y="25"/>
                  </a:lnTo>
                  <a:lnTo>
                    <a:pt x="18" y="23"/>
                  </a:lnTo>
                  <a:lnTo>
                    <a:pt x="24" y="21"/>
                  </a:lnTo>
                  <a:lnTo>
                    <a:pt x="29" y="16"/>
                  </a:lnTo>
                  <a:lnTo>
                    <a:pt x="31" y="12"/>
                  </a:lnTo>
                  <a:lnTo>
                    <a:pt x="31" y="7"/>
                  </a:lnTo>
                  <a:lnTo>
                    <a:pt x="29" y="3"/>
                  </a:lnTo>
                  <a:lnTo>
                    <a:pt x="24" y="0"/>
                  </a:lnTo>
                  <a:lnTo>
                    <a:pt x="20" y="0"/>
                  </a:lnTo>
                  <a:lnTo>
                    <a:pt x="13" y="0"/>
                  </a:lnTo>
                  <a:lnTo>
                    <a:pt x="6"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4" name="Freeform 1301">
              <a:extLst>
                <a:ext uri="{FF2B5EF4-FFF2-40B4-BE49-F238E27FC236}">
                  <a16:creationId xmlns:a16="http://schemas.microsoft.com/office/drawing/2014/main" xmlns="" id="{9128564C-2808-3C44-A1BC-4A0133A492C3}"/>
                </a:ext>
              </a:extLst>
            </p:cNvPr>
            <p:cNvSpPr>
              <a:spLocks/>
            </p:cNvSpPr>
            <p:nvPr/>
          </p:nvSpPr>
          <p:spPr bwMode="auto">
            <a:xfrm>
              <a:off x="2918" y="3397"/>
              <a:ext cx="32" cy="25"/>
            </a:xfrm>
            <a:custGeom>
              <a:avLst/>
              <a:gdLst>
                <a:gd name="T0" fmla="*/ 0 w 32"/>
                <a:gd name="T1" fmla="*/ 14 h 25"/>
                <a:gd name="T2" fmla="*/ 0 w 32"/>
                <a:gd name="T3" fmla="*/ 14 h 25"/>
                <a:gd name="T4" fmla="*/ 0 w 32"/>
                <a:gd name="T5" fmla="*/ 18 h 25"/>
                <a:gd name="T6" fmla="*/ 2 w 32"/>
                <a:gd name="T7" fmla="*/ 21 h 25"/>
                <a:gd name="T8" fmla="*/ 7 w 32"/>
                <a:gd name="T9" fmla="*/ 25 h 25"/>
                <a:gd name="T10" fmla="*/ 11 w 32"/>
                <a:gd name="T11" fmla="*/ 25 h 25"/>
                <a:gd name="T12" fmla="*/ 11 w 32"/>
                <a:gd name="T13" fmla="*/ 25 h 25"/>
                <a:gd name="T14" fmla="*/ 18 w 32"/>
                <a:gd name="T15" fmla="*/ 25 h 25"/>
                <a:gd name="T16" fmla="*/ 25 w 32"/>
                <a:gd name="T17" fmla="*/ 21 h 25"/>
                <a:gd name="T18" fmla="*/ 29 w 32"/>
                <a:gd name="T19" fmla="*/ 16 h 25"/>
                <a:gd name="T20" fmla="*/ 32 w 32"/>
                <a:gd name="T21" fmla="*/ 12 h 25"/>
                <a:gd name="T22" fmla="*/ 32 w 32"/>
                <a:gd name="T23" fmla="*/ 12 h 25"/>
                <a:gd name="T24" fmla="*/ 32 w 32"/>
                <a:gd name="T25" fmla="*/ 7 h 25"/>
                <a:gd name="T26" fmla="*/ 29 w 32"/>
                <a:gd name="T27" fmla="*/ 3 h 25"/>
                <a:gd name="T28" fmla="*/ 27 w 32"/>
                <a:gd name="T29" fmla="*/ 0 h 25"/>
                <a:gd name="T30" fmla="*/ 20 w 32"/>
                <a:gd name="T31" fmla="*/ 0 h 25"/>
                <a:gd name="T32" fmla="*/ 20 w 32"/>
                <a:gd name="T33" fmla="*/ 0 h 25"/>
                <a:gd name="T34" fmla="*/ 14 w 32"/>
                <a:gd name="T35" fmla="*/ 0 h 25"/>
                <a:gd name="T36" fmla="*/ 7 w 32"/>
                <a:gd name="T37" fmla="*/ 5 h 25"/>
                <a:gd name="T38" fmla="*/ 2 w 32"/>
                <a:gd name="T39" fmla="*/ 7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2" y="21"/>
                  </a:lnTo>
                  <a:lnTo>
                    <a:pt x="7" y="25"/>
                  </a:lnTo>
                  <a:lnTo>
                    <a:pt x="11" y="25"/>
                  </a:lnTo>
                  <a:lnTo>
                    <a:pt x="18" y="25"/>
                  </a:lnTo>
                  <a:lnTo>
                    <a:pt x="25" y="21"/>
                  </a:lnTo>
                  <a:lnTo>
                    <a:pt x="29" y="16"/>
                  </a:lnTo>
                  <a:lnTo>
                    <a:pt x="32" y="12"/>
                  </a:lnTo>
                  <a:lnTo>
                    <a:pt x="32" y="7"/>
                  </a:lnTo>
                  <a:lnTo>
                    <a:pt x="29" y="3"/>
                  </a:lnTo>
                  <a:lnTo>
                    <a:pt x="27" y="0"/>
                  </a:lnTo>
                  <a:lnTo>
                    <a:pt x="20" y="0"/>
                  </a:lnTo>
                  <a:lnTo>
                    <a:pt x="14" y="0"/>
                  </a:lnTo>
                  <a:lnTo>
                    <a:pt x="7" y="5"/>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5" name="Freeform 1302">
              <a:extLst>
                <a:ext uri="{FF2B5EF4-FFF2-40B4-BE49-F238E27FC236}">
                  <a16:creationId xmlns:a16="http://schemas.microsoft.com/office/drawing/2014/main" xmlns="" id="{873727E5-0863-C545-90D1-DDFDFB20EC51}"/>
                </a:ext>
              </a:extLst>
            </p:cNvPr>
            <p:cNvSpPr>
              <a:spLocks/>
            </p:cNvSpPr>
            <p:nvPr/>
          </p:nvSpPr>
          <p:spPr bwMode="auto">
            <a:xfrm>
              <a:off x="2918" y="3397"/>
              <a:ext cx="32" cy="25"/>
            </a:xfrm>
            <a:custGeom>
              <a:avLst/>
              <a:gdLst>
                <a:gd name="T0" fmla="*/ 0 w 32"/>
                <a:gd name="T1" fmla="*/ 14 h 25"/>
                <a:gd name="T2" fmla="*/ 0 w 32"/>
                <a:gd name="T3" fmla="*/ 14 h 25"/>
                <a:gd name="T4" fmla="*/ 0 w 32"/>
                <a:gd name="T5" fmla="*/ 18 h 25"/>
                <a:gd name="T6" fmla="*/ 2 w 32"/>
                <a:gd name="T7" fmla="*/ 21 h 25"/>
                <a:gd name="T8" fmla="*/ 7 w 32"/>
                <a:gd name="T9" fmla="*/ 25 h 25"/>
                <a:gd name="T10" fmla="*/ 11 w 32"/>
                <a:gd name="T11" fmla="*/ 25 h 25"/>
                <a:gd name="T12" fmla="*/ 11 w 32"/>
                <a:gd name="T13" fmla="*/ 25 h 25"/>
                <a:gd name="T14" fmla="*/ 18 w 32"/>
                <a:gd name="T15" fmla="*/ 25 h 25"/>
                <a:gd name="T16" fmla="*/ 25 w 32"/>
                <a:gd name="T17" fmla="*/ 21 h 25"/>
                <a:gd name="T18" fmla="*/ 29 w 32"/>
                <a:gd name="T19" fmla="*/ 16 h 25"/>
                <a:gd name="T20" fmla="*/ 32 w 32"/>
                <a:gd name="T21" fmla="*/ 12 h 25"/>
                <a:gd name="T22" fmla="*/ 32 w 32"/>
                <a:gd name="T23" fmla="*/ 12 h 25"/>
                <a:gd name="T24" fmla="*/ 32 w 32"/>
                <a:gd name="T25" fmla="*/ 7 h 25"/>
                <a:gd name="T26" fmla="*/ 29 w 32"/>
                <a:gd name="T27" fmla="*/ 3 h 25"/>
                <a:gd name="T28" fmla="*/ 27 w 32"/>
                <a:gd name="T29" fmla="*/ 0 h 25"/>
                <a:gd name="T30" fmla="*/ 20 w 32"/>
                <a:gd name="T31" fmla="*/ 0 h 25"/>
                <a:gd name="T32" fmla="*/ 20 w 32"/>
                <a:gd name="T33" fmla="*/ 0 h 25"/>
                <a:gd name="T34" fmla="*/ 14 w 32"/>
                <a:gd name="T35" fmla="*/ 0 h 25"/>
                <a:gd name="T36" fmla="*/ 7 w 32"/>
                <a:gd name="T37" fmla="*/ 5 h 25"/>
                <a:gd name="T38" fmla="*/ 2 w 32"/>
                <a:gd name="T39" fmla="*/ 7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2" y="21"/>
                  </a:lnTo>
                  <a:lnTo>
                    <a:pt x="7" y="25"/>
                  </a:lnTo>
                  <a:lnTo>
                    <a:pt x="11" y="25"/>
                  </a:lnTo>
                  <a:lnTo>
                    <a:pt x="18" y="25"/>
                  </a:lnTo>
                  <a:lnTo>
                    <a:pt x="25" y="21"/>
                  </a:lnTo>
                  <a:lnTo>
                    <a:pt x="29" y="16"/>
                  </a:lnTo>
                  <a:lnTo>
                    <a:pt x="32" y="12"/>
                  </a:lnTo>
                  <a:lnTo>
                    <a:pt x="32" y="7"/>
                  </a:lnTo>
                  <a:lnTo>
                    <a:pt x="29" y="3"/>
                  </a:lnTo>
                  <a:lnTo>
                    <a:pt x="27" y="0"/>
                  </a:lnTo>
                  <a:lnTo>
                    <a:pt x="20" y="0"/>
                  </a:lnTo>
                  <a:lnTo>
                    <a:pt x="14" y="0"/>
                  </a:lnTo>
                  <a:lnTo>
                    <a:pt x="7" y="5"/>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6" name="Freeform 1303">
              <a:extLst>
                <a:ext uri="{FF2B5EF4-FFF2-40B4-BE49-F238E27FC236}">
                  <a16:creationId xmlns:a16="http://schemas.microsoft.com/office/drawing/2014/main" xmlns="" id="{CAD738DA-FD27-8D4C-B1D1-42E0C704AC94}"/>
                </a:ext>
              </a:extLst>
            </p:cNvPr>
            <p:cNvSpPr>
              <a:spLocks/>
            </p:cNvSpPr>
            <p:nvPr/>
          </p:nvSpPr>
          <p:spPr bwMode="auto">
            <a:xfrm>
              <a:off x="2887" y="3397"/>
              <a:ext cx="31" cy="25"/>
            </a:xfrm>
            <a:custGeom>
              <a:avLst/>
              <a:gdLst>
                <a:gd name="T0" fmla="*/ 0 w 31"/>
                <a:gd name="T1" fmla="*/ 14 h 25"/>
                <a:gd name="T2" fmla="*/ 0 w 31"/>
                <a:gd name="T3" fmla="*/ 14 h 25"/>
                <a:gd name="T4" fmla="*/ 0 w 31"/>
                <a:gd name="T5" fmla="*/ 18 h 25"/>
                <a:gd name="T6" fmla="*/ 0 w 31"/>
                <a:gd name="T7" fmla="*/ 23 h 25"/>
                <a:gd name="T8" fmla="*/ 4 w 31"/>
                <a:gd name="T9" fmla="*/ 25 h 25"/>
                <a:gd name="T10" fmla="*/ 11 w 31"/>
                <a:gd name="T11" fmla="*/ 25 h 25"/>
                <a:gd name="T12" fmla="*/ 11 w 31"/>
                <a:gd name="T13" fmla="*/ 25 h 25"/>
                <a:gd name="T14" fmla="*/ 18 w 31"/>
                <a:gd name="T15" fmla="*/ 25 h 25"/>
                <a:gd name="T16" fmla="*/ 24 w 31"/>
                <a:gd name="T17" fmla="*/ 23 h 25"/>
                <a:gd name="T18" fmla="*/ 29 w 31"/>
                <a:gd name="T19" fmla="*/ 18 h 25"/>
                <a:gd name="T20" fmla="*/ 31 w 31"/>
                <a:gd name="T21" fmla="*/ 14 h 25"/>
                <a:gd name="T22" fmla="*/ 31 w 31"/>
                <a:gd name="T23" fmla="*/ 14 h 25"/>
                <a:gd name="T24" fmla="*/ 31 w 31"/>
                <a:gd name="T25" fmla="*/ 7 h 25"/>
                <a:gd name="T26" fmla="*/ 29 w 31"/>
                <a:gd name="T27" fmla="*/ 5 h 25"/>
                <a:gd name="T28" fmla="*/ 27 w 31"/>
                <a:gd name="T29" fmla="*/ 3 h 25"/>
                <a:gd name="T30" fmla="*/ 20 w 31"/>
                <a:gd name="T31" fmla="*/ 0 h 25"/>
                <a:gd name="T32" fmla="*/ 20 w 31"/>
                <a:gd name="T33" fmla="*/ 0 h 25"/>
                <a:gd name="T34" fmla="*/ 13 w 31"/>
                <a:gd name="T35" fmla="*/ 3 h 25"/>
                <a:gd name="T36" fmla="*/ 6 w 31"/>
                <a:gd name="T37" fmla="*/ 5 h 25"/>
                <a:gd name="T38" fmla="*/ 2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0" y="23"/>
                  </a:lnTo>
                  <a:lnTo>
                    <a:pt x="4" y="25"/>
                  </a:lnTo>
                  <a:lnTo>
                    <a:pt x="11" y="25"/>
                  </a:lnTo>
                  <a:lnTo>
                    <a:pt x="18" y="25"/>
                  </a:lnTo>
                  <a:lnTo>
                    <a:pt x="24" y="23"/>
                  </a:lnTo>
                  <a:lnTo>
                    <a:pt x="29" y="18"/>
                  </a:lnTo>
                  <a:lnTo>
                    <a:pt x="31" y="14"/>
                  </a:lnTo>
                  <a:lnTo>
                    <a:pt x="31" y="7"/>
                  </a:lnTo>
                  <a:lnTo>
                    <a:pt x="29" y="5"/>
                  </a:lnTo>
                  <a:lnTo>
                    <a:pt x="27" y="3"/>
                  </a:lnTo>
                  <a:lnTo>
                    <a:pt x="20" y="0"/>
                  </a:lnTo>
                  <a:lnTo>
                    <a:pt x="13" y="3"/>
                  </a:lnTo>
                  <a:lnTo>
                    <a:pt x="6"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7" name="Freeform 1304">
              <a:extLst>
                <a:ext uri="{FF2B5EF4-FFF2-40B4-BE49-F238E27FC236}">
                  <a16:creationId xmlns:a16="http://schemas.microsoft.com/office/drawing/2014/main" xmlns="" id="{7F746D64-31FB-474F-85D2-2A92808AA8AF}"/>
                </a:ext>
              </a:extLst>
            </p:cNvPr>
            <p:cNvSpPr>
              <a:spLocks/>
            </p:cNvSpPr>
            <p:nvPr/>
          </p:nvSpPr>
          <p:spPr bwMode="auto">
            <a:xfrm>
              <a:off x="2887" y="3397"/>
              <a:ext cx="31" cy="25"/>
            </a:xfrm>
            <a:custGeom>
              <a:avLst/>
              <a:gdLst>
                <a:gd name="T0" fmla="*/ 0 w 31"/>
                <a:gd name="T1" fmla="*/ 14 h 25"/>
                <a:gd name="T2" fmla="*/ 0 w 31"/>
                <a:gd name="T3" fmla="*/ 14 h 25"/>
                <a:gd name="T4" fmla="*/ 0 w 31"/>
                <a:gd name="T5" fmla="*/ 18 h 25"/>
                <a:gd name="T6" fmla="*/ 0 w 31"/>
                <a:gd name="T7" fmla="*/ 23 h 25"/>
                <a:gd name="T8" fmla="*/ 4 w 31"/>
                <a:gd name="T9" fmla="*/ 25 h 25"/>
                <a:gd name="T10" fmla="*/ 11 w 31"/>
                <a:gd name="T11" fmla="*/ 25 h 25"/>
                <a:gd name="T12" fmla="*/ 11 w 31"/>
                <a:gd name="T13" fmla="*/ 25 h 25"/>
                <a:gd name="T14" fmla="*/ 18 w 31"/>
                <a:gd name="T15" fmla="*/ 25 h 25"/>
                <a:gd name="T16" fmla="*/ 24 w 31"/>
                <a:gd name="T17" fmla="*/ 23 h 25"/>
                <a:gd name="T18" fmla="*/ 29 w 31"/>
                <a:gd name="T19" fmla="*/ 18 h 25"/>
                <a:gd name="T20" fmla="*/ 31 w 31"/>
                <a:gd name="T21" fmla="*/ 14 h 25"/>
                <a:gd name="T22" fmla="*/ 31 w 31"/>
                <a:gd name="T23" fmla="*/ 14 h 25"/>
                <a:gd name="T24" fmla="*/ 31 w 31"/>
                <a:gd name="T25" fmla="*/ 7 h 25"/>
                <a:gd name="T26" fmla="*/ 29 w 31"/>
                <a:gd name="T27" fmla="*/ 5 h 25"/>
                <a:gd name="T28" fmla="*/ 27 w 31"/>
                <a:gd name="T29" fmla="*/ 3 h 25"/>
                <a:gd name="T30" fmla="*/ 20 w 31"/>
                <a:gd name="T31" fmla="*/ 0 h 25"/>
                <a:gd name="T32" fmla="*/ 20 w 31"/>
                <a:gd name="T33" fmla="*/ 0 h 25"/>
                <a:gd name="T34" fmla="*/ 13 w 31"/>
                <a:gd name="T35" fmla="*/ 3 h 25"/>
                <a:gd name="T36" fmla="*/ 6 w 31"/>
                <a:gd name="T37" fmla="*/ 5 h 25"/>
                <a:gd name="T38" fmla="*/ 2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0" y="23"/>
                  </a:lnTo>
                  <a:lnTo>
                    <a:pt x="4" y="25"/>
                  </a:lnTo>
                  <a:lnTo>
                    <a:pt x="11" y="25"/>
                  </a:lnTo>
                  <a:lnTo>
                    <a:pt x="18" y="25"/>
                  </a:lnTo>
                  <a:lnTo>
                    <a:pt x="24" y="23"/>
                  </a:lnTo>
                  <a:lnTo>
                    <a:pt x="29" y="18"/>
                  </a:lnTo>
                  <a:lnTo>
                    <a:pt x="31" y="14"/>
                  </a:lnTo>
                  <a:lnTo>
                    <a:pt x="31" y="7"/>
                  </a:lnTo>
                  <a:lnTo>
                    <a:pt x="29" y="5"/>
                  </a:lnTo>
                  <a:lnTo>
                    <a:pt x="27" y="3"/>
                  </a:lnTo>
                  <a:lnTo>
                    <a:pt x="20" y="0"/>
                  </a:lnTo>
                  <a:lnTo>
                    <a:pt x="13" y="3"/>
                  </a:lnTo>
                  <a:lnTo>
                    <a:pt x="6"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8" name="Freeform 1305">
              <a:extLst>
                <a:ext uri="{FF2B5EF4-FFF2-40B4-BE49-F238E27FC236}">
                  <a16:creationId xmlns:a16="http://schemas.microsoft.com/office/drawing/2014/main" xmlns="" id="{8F168B21-24CC-AF41-B625-0C4152C5E9DB}"/>
                </a:ext>
              </a:extLst>
            </p:cNvPr>
            <p:cNvSpPr>
              <a:spLocks/>
            </p:cNvSpPr>
            <p:nvPr/>
          </p:nvSpPr>
          <p:spPr bwMode="auto">
            <a:xfrm>
              <a:off x="2853" y="3397"/>
              <a:ext cx="34" cy="27"/>
            </a:xfrm>
            <a:custGeom>
              <a:avLst/>
              <a:gdLst>
                <a:gd name="T0" fmla="*/ 2 w 34"/>
                <a:gd name="T1" fmla="*/ 14 h 27"/>
                <a:gd name="T2" fmla="*/ 2 w 34"/>
                <a:gd name="T3" fmla="*/ 14 h 27"/>
                <a:gd name="T4" fmla="*/ 0 w 34"/>
                <a:gd name="T5" fmla="*/ 18 h 27"/>
                <a:gd name="T6" fmla="*/ 2 w 34"/>
                <a:gd name="T7" fmla="*/ 23 h 27"/>
                <a:gd name="T8" fmla="*/ 7 w 34"/>
                <a:gd name="T9" fmla="*/ 25 h 27"/>
                <a:gd name="T10" fmla="*/ 11 w 34"/>
                <a:gd name="T11" fmla="*/ 27 h 27"/>
                <a:gd name="T12" fmla="*/ 11 w 34"/>
                <a:gd name="T13" fmla="*/ 27 h 27"/>
                <a:gd name="T14" fmla="*/ 18 w 34"/>
                <a:gd name="T15" fmla="*/ 25 h 27"/>
                <a:gd name="T16" fmla="*/ 25 w 34"/>
                <a:gd name="T17" fmla="*/ 23 h 27"/>
                <a:gd name="T18" fmla="*/ 29 w 34"/>
                <a:gd name="T19" fmla="*/ 18 h 27"/>
                <a:gd name="T20" fmla="*/ 34 w 34"/>
                <a:gd name="T21" fmla="*/ 14 h 27"/>
                <a:gd name="T22" fmla="*/ 34 w 34"/>
                <a:gd name="T23" fmla="*/ 14 h 27"/>
                <a:gd name="T24" fmla="*/ 34 w 34"/>
                <a:gd name="T25" fmla="*/ 9 h 27"/>
                <a:gd name="T26" fmla="*/ 31 w 34"/>
                <a:gd name="T27" fmla="*/ 5 h 27"/>
                <a:gd name="T28" fmla="*/ 29 w 34"/>
                <a:gd name="T29" fmla="*/ 3 h 27"/>
                <a:gd name="T30" fmla="*/ 22 w 34"/>
                <a:gd name="T31" fmla="*/ 0 h 27"/>
                <a:gd name="T32" fmla="*/ 22 w 34"/>
                <a:gd name="T33" fmla="*/ 0 h 27"/>
                <a:gd name="T34" fmla="*/ 16 w 34"/>
                <a:gd name="T35" fmla="*/ 3 h 27"/>
                <a:gd name="T36" fmla="*/ 9 w 34"/>
                <a:gd name="T37" fmla="*/ 5 h 27"/>
                <a:gd name="T38" fmla="*/ 4 w 34"/>
                <a:gd name="T39" fmla="*/ 9 h 27"/>
                <a:gd name="T40" fmla="*/ 2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2" y="14"/>
                  </a:moveTo>
                  <a:lnTo>
                    <a:pt x="2" y="14"/>
                  </a:lnTo>
                  <a:lnTo>
                    <a:pt x="0" y="18"/>
                  </a:lnTo>
                  <a:lnTo>
                    <a:pt x="2" y="23"/>
                  </a:lnTo>
                  <a:lnTo>
                    <a:pt x="7" y="25"/>
                  </a:lnTo>
                  <a:lnTo>
                    <a:pt x="11" y="27"/>
                  </a:lnTo>
                  <a:lnTo>
                    <a:pt x="18" y="25"/>
                  </a:lnTo>
                  <a:lnTo>
                    <a:pt x="25" y="23"/>
                  </a:lnTo>
                  <a:lnTo>
                    <a:pt x="29" y="18"/>
                  </a:lnTo>
                  <a:lnTo>
                    <a:pt x="34" y="14"/>
                  </a:lnTo>
                  <a:lnTo>
                    <a:pt x="34" y="9"/>
                  </a:lnTo>
                  <a:lnTo>
                    <a:pt x="31" y="5"/>
                  </a:lnTo>
                  <a:lnTo>
                    <a:pt x="29" y="3"/>
                  </a:lnTo>
                  <a:lnTo>
                    <a:pt x="22" y="0"/>
                  </a:lnTo>
                  <a:lnTo>
                    <a:pt x="16" y="3"/>
                  </a:lnTo>
                  <a:lnTo>
                    <a:pt x="9" y="5"/>
                  </a:lnTo>
                  <a:lnTo>
                    <a:pt x="4"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89" name="Freeform 1306">
              <a:extLst>
                <a:ext uri="{FF2B5EF4-FFF2-40B4-BE49-F238E27FC236}">
                  <a16:creationId xmlns:a16="http://schemas.microsoft.com/office/drawing/2014/main" xmlns="" id="{1F25308A-4099-5844-A2F8-65DC99348E2E}"/>
                </a:ext>
              </a:extLst>
            </p:cNvPr>
            <p:cNvSpPr>
              <a:spLocks/>
            </p:cNvSpPr>
            <p:nvPr/>
          </p:nvSpPr>
          <p:spPr bwMode="auto">
            <a:xfrm>
              <a:off x="2853" y="3397"/>
              <a:ext cx="34" cy="27"/>
            </a:xfrm>
            <a:custGeom>
              <a:avLst/>
              <a:gdLst>
                <a:gd name="T0" fmla="*/ 2 w 34"/>
                <a:gd name="T1" fmla="*/ 14 h 27"/>
                <a:gd name="T2" fmla="*/ 2 w 34"/>
                <a:gd name="T3" fmla="*/ 14 h 27"/>
                <a:gd name="T4" fmla="*/ 0 w 34"/>
                <a:gd name="T5" fmla="*/ 18 h 27"/>
                <a:gd name="T6" fmla="*/ 2 w 34"/>
                <a:gd name="T7" fmla="*/ 23 h 27"/>
                <a:gd name="T8" fmla="*/ 7 w 34"/>
                <a:gd name="T9" fmla="*/ 25 h 27"/>
                <a:gd name="T10" fmla="*/ 11 w 34"/>
                <a:gd name="T11" fmla="*/ 27 h 27"/>
                <a:gd name="T12" fmla="*/ 11 w 34"/>
                <a:gd name="T13" fmla="*/ 27 h 27"/>
                <a:gd name="T14" fmla="*/ 18 w 34"/>
                <a:gd name="T15" fmla="*/ 25 h 27"/>
                <a:gd name="T16" fmla="*/ 25 w 34"/>
                <a:gd name="T17" fmla="*/ 23 h 27"/>
                <a:gd name="T18" fmla="*/ 29 w 34"/>
                <a:gd name="T19" fmla="*/ 18 h 27"/>
                <a:gd name="T20" fmla="*/ 34 w 34"/>
                <a:gd name="T21" fmla="*/ 14 h 27"/>
                <a:gd name="T22" fmla="*/ 34 w 34"/>
                <a:gd name="T23" fmla="*/ 14 h 27"/>
                <a:gd name="T24" fmla="*/ 34 w 34"/>
                <a:gd name="T25" fmla="*/ 9 h 27"/>
                <a:gd name="T26" fmla="*/ 31 w 34"/>
                <a:gd name="T27" fmla="*/ 5 h 27"/>
                <a:gd name="T28" fmla="*/ 29 w 34"/>
                <a:gd name="T29" fmla="*/ 3 h 27"/>
                <a:gd name="T30" fmla="*/ 22 w 34"/>
                <a:gd name="T31" fmla="*/ 0 h 27"/>
                <a:gd name="T32" fmla="*/ 22 w 34"/>
                <a:gd name="T33" fmla="*/ 0 h 27"/>
                <a:gd name="T34" fmla="*/ 16 w 34"/>
                <a:gd name="T35" fmla="*/ 3 h 27"/>
                <a:gd name="T36" fmla="*/ 9 w 34"/>
                <a:gd name="T37" fmla="*/ 5 h 27"/>
                <a:gd name="T38" fmla="*/ 4 w 34"/>
                <a:gd name="T39" fmla="*/ 9 h 27"/>
                <a:gd name="T40" fmla="*/ 2 w 34"/>
                <a:gd name="T41" fmla="*/ 14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7">
                  <a:moveTo>
                    <a:pt x="2" y="14"/>
                  </a:moveTo>
                  <a:lnTo>
                    <a:pt x="2" y="14"/>
                  </a:lnTo>
                  <a:lnTo>
                    <a:pt x="0" y="18"/>
                  </a:lnTo>
                  <a:lnTo>
                    <a:pt x="2" y="23"/>
                  </a:lnTo>
                  <a:lnTo>
                    <a:pt x="7" y="25"/>
                  </a:lnTo>
                  <a:lnTo>
                    <a:pt x="11" y="27"/>
                  </a:lnTo>
                  <a:lnTo>
                    <a:pt x="18" y="25"/>
                  </a:lnTo>
                  <a:lnTo>
                    <a:pt x="25" y="23"/>
                  </a:lnTo>
                  <a:lnTo>
                    <a:pt x="29" y="18"/>
                  </a:lnTo>
                  <a:lnTo>
                    <a:pt x="34" y="14"/>
                  </a:lnTo>
                  <a:lnTo>
                    <a:pt x="34" y="9"/>
                  </a:lnTo>
                  <a:lnTo>
                    <a:pt x="31" y="5"/>
                  </a:lnTo>
                  <a:lnTo>
                    <a:pt x="29" y="3"/>
                  </a:lnTo>
                  <a:lnTo>
                    <a:pt x="22" y="0"/>
                  </a:lnTo>
                  <a:lnTo>
                    <a:pt x="16" y="3"/>
                  </a:lnTo>
                  <a:lnTo>
                    <a:pt x="9" y="5"/>
                  </a:lnTo>
                  <a:lnTo>
                    <a:pt x="4"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0" name="Freeform 1307">
              <a:extLst>
                <a:ext uri="{FF2B5EF4-FFF2-40B4-BE49-F238E27FC236}">
                  <a16:creationId xmlns:a16="http://schemas.microsoft.com/office/drawing/2014/main" xmlns="" id="{F32090ED-1EF5-9D46-9232-5CD800CC3173}"/>
                </a:ext>
              </a:extLst>
            </p:cNvPr>
            <p:cNvSpPr>
              <a:spLocks/>
            </p:cNvSpPr>
            <p:nvPr/>
          </p:nvSpPr>
          <p:spPr bwMode="auto">
            <a:xfrm>
              <a:off x="2821" y="3400"/>
              <a:ext cx="34" cy="24"/>
            </a:xfrm>
            <a:custGeom>
              <a:avLst/>
              <a:gdLst>
                <a:gd name="T0" fmla="*/ 0 w 34"/>
                <a:gd name="T1" fmla="*/ 11 h 24"/>
                <a:gd name="T2" fmla="*/ 0 w 34"/>
                <a:gd name="T3" fmla="*/ 11 h 24"/>
                <a:gd name="T4" fmla="*/ 0 w 34"/>
                <a:gd name="T5" fmla="*/ 15 h 24"/>
                <a:gd name="T6" fmla="*/ 3 w 34"/>
                <a:gd name="T7" fmla="*/ 20 h 24"/>
                <a:gd name="T8" fmla="*/ 5 w 34"/>
                <a:gd name="T9" fmla="*/ 22 h 24"/>
                <a:gd name="T10" fmla="*/ 12 w 34"/>
                <a:gd name="T11" fmla="*/ 24 h 24"/>
                <a:gd name="T12" fmla="*/ 12 w 34"/>
                <a:gd name="T13" fmla="*/ 24 h 24"/>
                <a:gd name="T14" fmla="*/ 18 w 34"/>
                <a:gd name="T15" fmla="*/ 22 h 24"/>
                <a:gd name="T16" fmla="*/ 25 w 34"/>
                <a:gd name="T17" fmla="*/ 20 h 24"/>
                <a:gd name="T18" fmla="*/ 30 w 34"/>
                <a:gd name="T19" fmla="*/ 15 h 24"/>
                <a:gd name="T20" fmla="*/ 34 w 34"/>
                <a:gd name="T21" fmla="*/ 11 h 24"/>
                <a:gd name="T22" fmla="*/ 34 w 34"/>
                <a:gd name="T23" fmla="*/ 11 h 24"/>
                <a:gd name="T24" fmla="*/ 34 w 34"/>
                <a:gd name="T25" fmla="*/ 6 h 24"/>
                <a:gd name="T26" fmla="*/ 32 w 34"/>
                <a:gd name="T27" fmla="*/ 2 h 24"/>
                <a:gd name="T28" fmla="*/ 30 w 34"/>
                <a:gd name="T29" fmla="*/ 0 h 24"/>
                <a:gd name="T30" fmla="*/ 23 w 34"/>
                <a:gd name="T31" fmla="*/ 0 h 24"/>
                <a:gd name="T32" fmla="*/ 23 w 34"/>
                <a:gd name="T33" fmla="*/ 0 h 24"/>
                <a:gd name="T34" fmla="*/ 16 w 34"/>
                <a:gd name="T35" fmla="*/ 0 h 24"/>
                <a:gd name="T36" fmla="*/ 9 w 34"/>
                <a:gd name="T37" fmla="*/ 2 h 24"/>
                <a:gd name="T38" fmla="*/ 5 w 34"/>
                <a:gd name="T39" fmla="*/ 6 h 24"/>
                <a:gd name="T40" fmla="*/ 0 w 3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1"/>
                  </a:moveTo>
                  <a:lnTo>
                    <a:pt x="0" y="11"/>
                  </a:lnTo>
                  <a:lnTo>
                    <a:pt x="0" y="15"/>
                  </a:lnTo>
                  <a:lnTo>
                    <a:pt x="3" y="20"/>
                  </a:lnTo>
                  <a:lnTo>
                    <a:pt x="5" y="22"/>
                  </a:lnTo>
                  <a:lnTo>
                    <a:pt x="12" y="24"/>
                  </a:lnTo>
                  <a:lnTo>
                    <a:pt x="18" y="22"/>
                  </a:lnTo>
                  <a:lnTo>
                    <a:pt x="25" y="20"/>
                  </a:lnTo>
                  <a:lnTo>
                    <a:pt x="30" y="15"/>
                  </a:lnTo>
                  <a:lnTo>
                    <a:pt x="34" y="11"/>
                  </a:lnTo>
                  <a:lnTo>
                    <a:pt x="34" y="6"/>
                  </a:lnTo>
                  <a:lnTo>
                    <a:pt x="32" y="2"/>
                  </a:lnTo>
                  <a:lnTo>
                    <a:pt x="30" y="0"/>
                  </a:lnTo>
                  <a:lnTo>
                    <a:pt x="23" y="0"/>
                  </a:lnTo>
                  <a:lnTo>
                    <a:pt x="16" y="0"/>
                  </a:lnTo>
                  <a:lnTo>
                    <a:pt x="9" y="2"/>
                  </a:lnTo>
                  <a:lnTo>
                    <a:pt x="5"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1" name="Freeform 1308">
              <a:extLst>
                <a:ext uri="{FF2B5EF4-FFF2-40B4-BE49-F238E27FC236}">
                  <a16:creationId xmlns:a16="http://schemas.microsoft.com/office/drawing/2014/main" xmlns="" id="{10630BB4-7458-6D43-B6E4-2CF7660F482F}"/>
                </a:ext>
              </a:extLst>
            </p:cNvPr>
            <p:cNvSpPr>
              <a:spLocks/>
            </p:cNvSpPr>
            <p:nvPr/>
          </p:nvSpPr>
          <p:spPr bwMode="auto">
            <a:xfrm>
              <a:off x="2821" y="3400"/>
              <a:ext cx="34" cy="24"/>
            </a:xfrm>
            <a:custGeom>
              <a:avLst/>
              <a:gdLst>
                <a:gd name="T0" fmla="*/ 0 w 34"/>
                <a:gd name="T1" fmla="*/ 11 h 24"/>
                <a:gd name="T2" fmla="*/ 0 w 34"/>
                <a:gd name="T3" fmla="*/ 11 h 24"/>
                <a:gd name="T4" fmla="*/ 0 w 34"/>
                <a:gd name="T5" fmla="*/ 15 h 24"/>
                <a:gd name="T6" fmla="*/ 3 w 34"/>
                <a:gd name="T7" fmla="*/ 20 h 24"/>
                <a:gd name="T8" fmla="*/ 5 w 34"/>
                <a:gd name="T9" fmla="*/ 22 h 24"/>
                <a:gd name="T10" fmla="*/ 12 w 34"/>
                <a:gd name="T11" fmla="*/ 24 h 24"/>
                <a:gd name="T12" fmla="*/ 12 w 34"/>
                <a:gd name="T13" fmla="*/ 24 h 24"/>
                <a:gd name="T14" fmla="*/ 18 w 34"/>
                <a:gd name="T15" fmla="*/ 22 h 24"/>
                <a:gd name="T16" fmla="*/ 25 w 34"/>
                <a:gd name="T17" fmla="*/ 20 h 24"/>
                <a:gd name="T18" fmla="*/ 30 w 34"/>
                <a:gd name="T19" fmla="*/ 15 h 24"/>
                <a:gd name="T20" fmla="*/ 34 w 34"/>
                <a:gd name="T21" fmla="*/ 11 h 24"/>
                <a:gd name="T22" fmla="*/ 34 w 34"/>
                <a:gd name="T23" fmla="*/ 11 h 24"/>
                <a:gd name="T24" fmla="*/ 34 w 34"/>
                <a:gd name="T25" fmla="*/ 6 h 24"/>
                <a:gd name="T26" fmla="*/ 32 w 34"/>
                <a:gd name="T27" fmla="*/ 2 h 24"/>
                <a:gd name="T28" fmla="*/ 30 w 34"/>
                <a:gd name="T29" fmla="*/ 0 h 24"/>
                <a:gd name="T30" fmla="*/ 23 w 34"/>
                <a:gd name="T31" fmla="*/ 0 h 24"/>
                <a:gd name="T32" fmla="*/ 23 w 34"/>
                <a:gd name="T33" fmla="*/ 0 h 24"/>
                <a:gd name="T34" fmla="*/ 16 w 34"/>
                <a:gd name="T35" fmla="*/ 0 h 24"/>
                <a:gd name="T36" fmla="*/ 9 w 34"/>
                <a:gd name="T37" fmla="*/ 2 h 24"/>
                <a:gd name="T38" fmla="*/ 5 w 34"/>
                <a:gd name="T39" fmla="*/ 6 h 24"/>
                <a:gd name="T40" fmla="*/ 0 w 3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1"/>
                  </a:moveTo>
                  <a:lnTo>
                    <a:pt x="0" y="11"/>
                  </a:lnTo>
                  <a:lnTo>
                    <a:pt x="0" y="15"/>
                  </a:lnTo>
                  <a:lnTo>
                    <a:pt x="3" y="20"/>
                  </a:lnTo>
                  <a:lnTo>
                    <a:pt x="5" y="22"/>
                  </a:lnTo>
                  <a:lnTo>
                    <a:pt x="12" y="24"/>
                  </a:lnTo>
                  <a:lnTo>
                    <a:pt x="18" y="22"/>
                  </a:lnTo>
                  <a:lnTo>
                    <a:pt x="25" y="20"/>
                  </a:lnTo>
                  <a:lnTo>
                    <a:pt x="30" y="15"/>
                  </a:lnTo>
                  <a:lnTo>
                    <a:pt x="34" y="11"/>
                  </a:lnTo>
                  <a:lnTo>
                    <a:pt x="34" y="6"/>
                  </a:lnTo>
                  <a:lnTo>
                    <a:pt x="32" y="2"/>
                  </a:lnTo>
                  <a:lnTo>
                    <a:pt x="30" y="0"/>
                  </a:lnTo>
                  <a:lnTo>
                    <a:pt x="23" y="0"/>
                  </a:lnTo>
                  <a:lnTo>
                    <a:pt x="16" y="0"/>
                  </a:lnTo>
                  <a:lnTo>
                    <a:pt x="9" y="2"/>
                  </a:lnTo>
                  <a:lnTo>
                    <a:pt x="5"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2" name="Freeform 1309">
              <a:extLst>
                <a:ext uri="{FF2B5EF4-FFF2-40B4-BE49-F238E27FC236}">
                  <a16:creationId xmlns:a16="http://schemas.microsoft.com/office/drawing/2014/main" xmlns="" id="{0968F7E0-6C59-C047-84B4-106C08282D4F}"/>
                </a:ext>
              </a:extLst>
            </p:cNvPr>
            <p:cNvSpPr>
              <a:spLocks/>
            </p:cNvSpPr>
            <p:nvPr/>
          </p:nvSpPr>
          <p:spPr bwMode="auto">
            <a:xfrm>
              <a:off x="2787" y="3400"/>
              <a:ext cx="37" cy="24"/>
            </a:xfrm>
            <a:custGeom>
              <a:avLst/>
              <a:gdLst>
                <a:gd name="T0" fmla="*/ 3 w 37"/>
                <a:gd name="T1" fmla="*/ 13 h 24"/>
                <a:gd name="T2" fmla="*/ 3 w 37"/>
                <a:gd name="T3" fmla="*/ 13 h 24"/>
                <a:gd name="T4" fmla="*/ 0 w 37"/>
                <a:gd name="T5" fmla="*/ 18 h 24"/>
                <a:gd name="T6" fmla="*/ 3 w 37"/>
                <a:gd name="T7" fmla="*/ 20 h 24"/>
                <a:gd name="T8" fmla="*/ 7 w 37"/>
                <a:gd name="T9" fmla="*/ 24 h 24"/>
                <a:gd name="T10" fmla="*/ 12 w 37"/>
                <a:gd name="T11" fmla="*/ 24 h 24"/>
                <a:gd name="T12" fmla="*/ 12 w 37"/>
                <a:gd name="T13" fmla="*/ 24 h 24"/>
                <a:gd name="T14" fmla="*/ 19 w 37"/>
                <a:gd name="T15" fmla="*/ 24 h 24"/>
                <a:gd name="T16" fmla="*/ 25 w 37"/>
                <a:gd name="T17" fmla="*/ 20 h 24"/>
                <a:gd name="T18" fmla="*/ 32 w 37"/>
                <a:gd name="T19" fmla="*/ 15 h 24"/>
                <a:gd name="T20" fmla="*/ 34 w 37"/>
                <a:gd name="T21" fmla="*/ 11 h 24"/>
                <a:gd name="T22" fmla="*/ 34 w 37"/>
                <a:gd name="T23" fmla="*/ 11 h 24"/>
                <a:gd name="T24" fmla="*/ 37 w 37"/>
                <a:gd name="T25" fmla="*/ 6 h 24"/>
                <a:gd name="T26" fmla="*/ 34 w 37"/>
                <a:gd name="T27" fmla="*/ 2 h 24"/>
                <a:gd name="T28" fmla="*/ 30 w 37"/>
                <a:gd name="T29" fmla="*/ 0 h 24"/>
                <a:gd name="T30" fmla="*/ 25 w 37"/>
                <a:gd name="T31" fmla="*/ 0 h 24"/>
                <a:gd name="T32" fmla="*/ 25 w 37"/>
                <a:gd name="T33" fmla="*/ 0 h 24"/>
                <a:gd name="T34" fmla="*/ 19 w 37"/>
                <a:gd name="T35" fmla="*/ 0 h 24"/>
                <a:gd name="T36" fmla="*/ 12 w 37"/>
                <a:gd name="T37" fmla="*/ 4 h 24"/>
                <a:gd name="T38" fmla="*/ 7 w 37"/>
                <a:gd name="T39" fmla="*/ 6 h 24"/>
                <a:gd name="T40" fmla="*/ 3 w 37"/>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7" h="24">
                  <a:moveTo>
                    <a:pt x="3" y="13"/>
                  </a:moveTo>
                  <a:lnTo>
                    <a:pt x="3" y="13"/>
                  </a:lnTo>
                  <a:lnTo>
                    <a:pt x="0" y="18"/>
                  </a:lnTo>
                  <a:lnTo>
                    <a:pt x="3" y="20"/>
                  </a:lnTo>
                  <a:lnTo>
                    <a:pt x="7" y="24"/>
                  </a:lnTo>
                  <a:lnTo>
                    <a:pt x="12" y="24"/>
                  </a:lnTo>
                  <a:lnTo>
                    <a:pt x="19" y="24"/>
                  </a:lnTo>
                  <a:lnTo>
                    <a:pt x="25" y="20"/>
                  </a:lnTo>
                  <a:lnTo>
                    <a:pt x="32" y="15"/>
                  </a:lnTo>
                  <a:lnTo>
                    <a:pt x="34" y="11"/>
                  </a:lnTo>
                  <a:lnTo>
                    <a:pt x="37" y="6"/>
                  </a:lnTo>
                  <a:lnTo>
                    <a:pt x="34" y="2"/>
                  </a:lnTo>
                  <a:lnTo>
                    <a:pt x="30" y="0"/>
                  </a:lnTo>
                  <a:lnTo>
                    <a:pt x="25" y="0"/>
                  </a:lnTo>
                  <a:lnTo>
                    <a:pt x="19" y="0"/>
                  </a:lnTo>
                  <a:lnTo>
                    <a:pt x="12" y="4"/>
                  </a:lnTo>
                  <a:lnTo>
                    <a:pt x="7" y="6"/>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3" name="Freeform 1310">
              <a:extLst>
                <a:ext uri="{FF2B5EF4-FFF2-40B4-BE49-F238E27FC236}">
                  <a16:creationId xmlns:a16="http://schemas.microsoft.com/office/drawing/2014/main" xmlns="" id="{7CE55A8B-3613-994D-AE0B-ECF26C360251}"/>
                </a:ext>
              </a:extLst>
            </p:cNvPr>
            <p:cNvSpPr>
              <a:spLocks/>
            </p:cNvSpPr>
            <p:nvPr/>
          </p:nvSpPr>
          <p:spPr bwMode="auto">
            <a:xfrm>
              <a:off x="2787" y="3400"/>
              <a:ext cx="37" cy="24"/>
            </a:xfrm>
            <a:custGeom>
              <a:avLst/>
              <a:gdLst>
                <a:gd name="T0" fmla="*/ 3 w 37"/>
                <a:gd name="T1" fmla="*/ 13 h 24"/>
                <a:gd name="T2" fmla="*/ 3 w 37"/>
                <a:gd name="T3" fmla="*/ 13 h 24"/>
                <a:gd name="T4" fmla="*/ 0 w 37"/>
                <a:gd name="T5" fmla="*/ 18 h 24"/>
                <a:gd name="T6" fmla="*/ 3 w 37"/>
                <a:gd name="T7" fmla="*/ 20 h 24"/>
                <a:gd name="T8" fmla="*/ 7 w 37"/>
                <a:gd name="T9" fmla="*/ 24 h 24"/>
                <a:gd name="T10" fmla="*/ 12 w 37"/>
                <a:gd name="T11" fmla="*/ 24 h 24"/>
                <a:gd name="T12" fmla="*/ 12 w 37"/>
                <a:gd name="T13" fmla="*/ 24 h 24"/>
                <a:gd name="T14" fmla="*/ 19 w 37"/>
                <a:gd name="T15" fmla="*/ 24 h 24"/>
                <a:gd name="T16" fmla="*/ 25 w 37"/>
                <a:gd name="T17" fmla="*/ 20 h 24"/>
                <a:gd name="T18" fmla="*/ 32 w 37"/>
                <a:gd name="T19" fmla="*/ 15 h 24"/>
                <a:gd name="T20" fmla="*/ 34 w 37"/>
                <a:gd name="T21" fmla="*/ 11 h 24"/>
                <a:gd name="T22" fmla="*/ 34 w 37"/>
                <a:gd name="T23" fmla="*/ 11 h 24"/>
                <a:gd name="T24" fmla="*/ 37 w 37"/>
                <a:gd name="T25" fmla="*/ 6 h 24"/>
                <a:gd name="T26" fmla="*/ 34 w 37"/>
                <a:gd name="T27" fmla="*/ 2 h 24"/>
                <a:gd name="T28" fmla="*/ 30 w 37"/>
                <a:gd name="T29" fmla="*/ 0 h 24"/>
                <a:gd name="T30" fmla="*/ 25 w 37"/>
                <a:gd name="T31" fmla="*/ 0 h 24"/>
                <a:gd name="T32" fmla="*/ 25 w 37"/>
                <a:gd name="T33" fmla="*/ 0 h 24"/>
                <a:gd name="T34" fmla="*/ 19 w 37"/>
                <a:gd name="T35" fmla="*/ 0 h 24"/>
                <a:gd name="T36" fmla="*/ 12 w 37"/>
                <a:gd name="T37" fmla="*/ 4 h 24"/>
                <a:gd name="T38" fmla="*/ 7 w 37"/>
                <a:gd name="T39" fmla="*/ 6 h 24"/>
                <a:gd name="T40" fmla="*/ 3 w 37"/>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7" h="24">
                  <a:moveTo>
                    <a:pt x="3" y="13"/>
                  </a:moveTo>
                  <a:lnTo>
                    <a:pt x="3" y="13"/>
                  </a:lnTo>
                  <a:lnTo>
                    <a:pt x="0" y="18"/>
                  </a:lnTo>
                  <a:lnTo>
                    <a:pt x="3" y="20"/>
                  </a:lnTo>
                  <a:lnTo>
                    <a:pt x="7" y="24"/>
                  </a:lnTo>
                  <a:lnTo>
                    <a:pt x="12" y="24"/>
                  </a:lnTo>
                  <a:lnTo>
                    <a:pt x="19" y="24"/>
                  </a:lnTo>
                  <a:lnTo>
                    <a:pt x="25" y="20"/>
                  </a:lnTo>
                  <a:lnTo>
                    <a:pt x="32" y="15"/>
                  </a:lnTo>
                  <a:lnTo>
                    <a:pt x="34" y="11"/>
                  </a:lnTo>
                  <a:lnTo>
                    <a:pt x="37" y="6"/>
                  </a:lnTo>
                  <a:lnTo>
                    <a:pt x="34" y="2"/>
                  </a:lnTo>
                  <a:lnTo>
                    <a:pt x="30" y="0"/>
                  </a:lnTo>
                  <a:lnTo>
                    <a:pt x="25" y="0"/>
                  </a:lnTo>
                  <a:lnTo>
                    <a:pt x="19" y="0"/>
                  </a:lnTo>
                  <a:lnTo>
                    <a:pt x="12" y="4"/>
                  </a:lnTo>
                  <a:lnTo>
                    <a:pt x="7" y="6"/>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4" name="Freeform 1311">
              <a:extLst>
                <a:ext uri="{FF2B5EF4-FFF2-40B4-BE49-F238E27FC236}">
                  <a16:creationId xmlns:a16="http://schemas.microsoft.com/office/drawing/2014/main" xmlns="" id="{C6C47FA0-A6E2-0E40-91FE-B1FE2907CDD4}"/>
                </a:ext>
              </a:extLst>
            </p:cNvPr>
            <p:cNvSpPr>
              <a:spLocks/>
            </p:cNvSpPr>
            <p:nvPr/>
          </p:nvSpPr>
          <p:spPr bwMode="auto">
            <a:xfrm>
              <a:off x="2756" y="3400"/>
              <a:ext cx="34" cy="24"/>
            </a:xfrm>
            <a:custGeom>
              <a:avLst/>
              <a:gdLst>
                <a:gd name="T0" fmla="*/ 0 w 34"/>
                <a:gd name="T1" fmla="*/ 13 h 24"/>
                <a:gd name="T2" fmla="*/ 0 w 34"/>
                <a:gd name="T3" fmla="*/ 13 h 24"/>
                <a:gd name="T4" fmla="*/ 0 w 34"/>
                <a:gd name="T5" fmla="*/ 18 h 24"/>
                <a:gd name="T6" fmla="*/ 0 w 34"/>
                <a:gd name="T7" fmla="*/ 22 h 24"/>
                <a:gd name="T8" fmla="*/ 4 w 34"/>
                <a:gd name="T9" fmla="*/ 24 h 24"/>
                <a:gd name="T10" fmla="*/ 11 w 34"/>
                <a:gd name="T11" fmla="*/ 24 h 24"/>
                <a:gd name="T12" fmla="*/ 11 w 34"/>
                <a:gd name="T13" fmla="*/ 24 h 24"/>
                <a:gd name="T14" fmla="*/ 18 w 34"/>
                <a:gd name="T15" fmla="*/ 24 h 24"/>
                <a:gd name="T16" fmla="*/ 25 w 34"/>
                <a:gd name="T17" fmla="*/ 22 h 24"/>
                <a:gd name="T18" fmla="*/ 29 w 34"/>
                <a:gd name="T19" fmla="*/ 18 h 24"/>
                <a:gd name="T20" fmla="*/ 34 w 34"/>
                <a:gd name="T21" fmla="*/ 13 h 24"/>
                <a:gd name="T22" fmla="*/ 34 w 34"/>
                <a:gd name="T23" fmla="*/ 13 h 24"/>
                <a:gd name="T24" fmla="*/ 34 w 34"/>
                <a:gd name="T25" fmla="*/ 6 h 24"/>
                <a:gd name="T26" fmla="*/ 34 w 34"/>
                <a:gd name="T27" fmla="*/ 4 h 24"/>
                <a:gd name="T28" fmla="*/ 29 w 34"/>
                <a:gd name="T29" fmla="*/ 2 h 24"/>
                <a:gd name="T30" fmla="*/ 25 w 34"/>
                <a:gd name="T31" fmla="*/ 0 h 24"/>
                <a:gd name="T32" fmla="*/ 25 w 34"/>
                <a:gd name="T33" fmla="*/ 0 h 24"/>
                <a:gd name="T34" fmla="*/ 18 w 34"/>
                <a:gd name="T35" fmla="*/ 2 h 24"/>
                <a:gd name="T36" fmla="*/ 11 w 34"/>
                <a:gd name="T37" fmla="*/ 4 h 24"/>
                <a:gd name="T38" fmla="*/ 4 w 34"/>
                <a:gd name="T39" fmla="*/ 9 h 24"/>
                <a:gd name="T40" fmla="*/ 0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3"/>
                  </a:moveTo>
                  <a:lnTo>
                    <a:pt x="0" y="13"/>
                  </a:lnTo>
                  <a:lnTo>
                    <a:pt x="0" y="18"/>
                  </a:lnTo>
                  <a:lnTo>
                    <a:pt x="0" y="22"/>
                  </a:lnTo>
                  <a:lnTo>
                    <a:pt x="4" y="24"/>
                  </a:lnTo>
                  <a:lnTo>
                    <a:pt x="11" y="24"/>
                  </a:lnTo>
                  <a:lnTo>
                    <a:pt x="18" y="24"/>
                  </a:lnTo>
                  <a:lnTo>
                    <a:pt x="25" y="22"/>
                  </a:lnTo>
                  <a:lnTo>
                    <a:pt x="29" y="18"/>
                  </a:lnTo>
                  <a:lnTo>
                    <a:pt x="34" y="13"/>
                  </a:lnTo>
                  <a:lnTo>
                    <a:pt x="34" y="6"/>
                  </a:lnTo>
                  <a:lnTo>
                    <a:pt x="34" y="4"/>
                  </a:lnTo>
                  <a:lnTo>
                    <a:pt x="29" y="2"/>
                  </a:lnTo>
                  <a:lnTo>
                    <a:pt x="25" y="0"/>
                  </a:lnTo>
                  <a:lnTo>
                    <a:pt x="18" y="2"/>
                  </a:lnTo>
                  <a:lnTo>
                    <a:pt x="11" y="4"/>
                  </a:lnTo>
                  <a:lnTo>
                    <a:pt x="4"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5" name="Freeform 1312">
              <a:extLst>
                <a:ext uri="{FF2B5EF4-FFF2-40B4-BE49-F238E27FC236}">
                  <a16:creationId xmlns:a16="http://schemas.microsoft.com/office/drawing/2014/main" xmlns="" id="{A53BA1C2-CEA1-B342-854B-8708DBCEE9E8}"/>
                </a:ext>
              </a:extLst>
            </p:cNvPr>
            <p:cNvSpPr>
              <a:spLocks/>
            </p:cNvSpPr>
            <p:nvPr/>
          </p:nvSpPr>
          <p:spPr bwMode="auto">
            <a:xfrm>
              <a:off x="2756" y="3400"/>
              <a:ext cx="34" cy="24"/>
            </a:xfrm>
            <a:custGeom>
              <a:avLst/>
              <a:gdLst>
                <a:gd name="T0" fmla="*/ 0 w 34"/>
                <a:gd name="T1" fmla="*/ 13 h 24"/>
                <a:gd name="T2" fmla="*/ 0 w 34"/>
                <a:gd name="T3" fmla="*/ 13 h 24"/>
                <a:gd name="T4" fmla="*/ 0 w 34"/>
                <a:gd name="T5" fmla="*/ 18 h 24"/>
                <a:gd name="T6" fmla="*/ 0 w 34"/>
                <a:gd name="T7" fmla="*/ 22 h 24"/>
                <a:gd name="T8" fmla="*/ 4 w 34"/>
                <a:gd name="T9" fmla="*/ 24 h 24"/>
                <a:gd name="T10" fmla="*/ 11 w 34"/>
                <a:gd name="T11" fmla="*/ 24 h 24"/>
                <a:gd name="T12" fmla="*/ 11 w 34"/>
                <a:gd name="T13" fmla="*/ 24 h 24"/>
                <a:gd name="T14" fmla="*/ 18 w 34"/>
                <a:gd name="T15" fmla="*/ 24 h 24"/>
                <a:gd name="T16" fmla="*/ 25 w 34"/>
                <a:gd name="T17" fmla="*/ 22 h 24"/>
                <a:gd name="T18" fmla="*/ 29 w 34"/>
                <a:gd name="T19" fmla="*/ 18 h 24"/>
                <a:gd name="T20" fmla="*/ 34 w 34"/>
                <a:gd name="T21" fmla="*/ 13 h 24"/>
                <a:gd name="T22" fmla="*/ 34 w 34"/>
                <a:gd name="T23" fmla="*/ 13 h 24"/>
                <a:gd name="T24" fmla="*/ 34 w 34"/>
                <a:gd name="T25" fmla="*/ 6 h 24"/>
                <a:gd name="T26" fmla="*/ 34 w 34"/>
                <a:gd name="T27" fmla="*/ 4 h 24"/>
                <a:gd name="T28" fmla="*/ 29 w 34"/>
                <a:gd name="T29" fmla="*/ 2 h 24"/>
                <a:gd name="T30" fmla="*/ 25 w 34"/>
                <a:gd name="T31" fmla="*/ 0 h 24"/>
                <a:gd name="T32" fmla="*/ 25 w 34"/>
                <a:gd name="T33" fmla="*/ 0 h 24"/>
                <a:gd name="T34" fmla="*/ 18 w 34"/>
                <a:gd name="T35" fmla="*/ 2 h 24"/>
                <a:gd name="T36" fmla="*/ 11 w 34"/>
                <a:gd name="T37" fmla="*/ 4 h 24"/>
                <a:gd name="T38" fmla="*/ 4 w 34"/>
                <a:gd name="T39" fmla="*/ 9 h 24"/>
                <a:gd name="T40" fmla="*/ 0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0" y="13"/>
                  </a:moveTo>
                  <a:lnTo>
                    <a:pt x="0" y="13"/>
                  </a:lnTo>
                  <a:lnTo>
                    <a:pt x="0" y="18"/>
                  </a:lnTo>
                  <a:lnTo>
                    <a:pt x="0" y="22"/>
                  </a:lnTo>
                  <a:lnTo>
                    <a:pt x="4" y="24"/>
                  </a:lnTo>
                  <a:lnTo>
                    <a:pt x="11" y="24"/>
                  </a:lnTo>
                  <a:lnTo>
                    <a:pt x="18" y="24"/>
                  </a:lnTo>
                  <a:lnTo>
                    <a:pt x="25" y="22"/>
                  </a:lnTo>
                  <a:lnTo>
                    <a:pt x="29" y="18"/>
                  </a:lnTo>
                  <a:lnTo>
                    <a:pt x="34" y="13"/>
                  </a:lnTo>
                  <a:lnTo>
                    <a:pt x="34" y="6"/>
                  </a:lnTo>
                  <a:lnTo>
                    <a:pt x="34" y="4"/>
                  </a:lnTo>
                  <a:lnTo>
                    <a:pt x="29" y="2"/>
                  </a:lnTo>
                  <a:lnTo>
                    <a:pt x="25" y="0"/>
                  </a:lnTo>
                  <a:lnTo>
                    <a:pt x="18" y="2"/>
                  </a:lnTo>
                  <a:lnTo>
                    <a:pt x="11" y="4"/>
                  </a:lnTo>
                  <a:lnTo>
                    <a:pt x="4"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6" name="Freeform 1313">
              <a:extLst>
                <a:ext uri="{FF2B5EF4-FFF2-40B4-BE49-F238E27FC236}">
                  <a16:creationId xmlns:a16="http://schemas.microsoft.com/office/drawing/2014/main" xmlns="" id="{E1D1593A-6EEF-8C4B-9B64-2FD148B5951B}"/>
                </a:ext>
              </a:extLst>
            </p:cNvPr>
            <p:cNvSpPr>
              <a:spLocks/>
            </p:cNvSpPr>
            <p:nvPr/>
          </p:nvSpPr>
          <p:spPr bwMode="auto">
            <a:xfrm>
              <a:off x="2722" y="3400"/>
              <a:ext cx="36" cy="27"/>
            </a:xfrm>
            <a:custGeom>
              <a:avLst/>
              <a:gdLst>
                <a:gd name="T0" fmla="*/ 2 w 36"/>
                <a:gd name="T1" fmla="*/ 13 h 27"/>
                <a:gd name="T2" fmla="*/ 2 w 36"/>
                <a:gd name="T3" fmla="*/ 13 h 27"/>
                <a:gd name="T4" fmla="*/ 0 w 36"/>
                <a:gd name="T5" fmla="*/ 18 h 27"/>
                <a:gd name="T6" fmla="*/ 2 w 36"/>
                <a:gd name="T7" fmla="*/ 22 h 27"/>
                <a:gd name="T8" fmla="*/ 5 w 36"/>
                <a:gd name="T9" fmla="*/ 24 h 27"/>
                <a:gd name="T10" fmla="*/ 11 w 36"/>
                <a:gd name="T11" fmla="*/ 27 h 27"/>
                <a:gd name="T12" fmla="*/ 11 w 36"/>
                <a:gd name="T13" fmla="*/ 27 h 27"/>
                <a:gd name="T14" fmla="*/ 18 w 36"/>
                <a:gd name="T15" fmla="*/ 24 h 27"/>
                <a:gd name="T16" fmla="*/ 25 w 36"/>
                <a:gd name="T17" fmla="*/ 22 h 27"/>
                <a:gd name="T18" fmla="*/ 32 w 36"/>
                <a:gd name="T19" fmla="*/ 18 h 27"/>
                <a:gd name="T20" fmla="*/ 34 w 36"/>
                <a:gd name="T21" fmla="*/ 13 h 27"/>
                <a:gd name="T22" fmla="*/ 34 w 36"/>
                <a:gd name="T23" fmla="*/ 13 h 27"/>
                <a:gd name="T24" fmla="*/ 36 w 36"/>
                <a:gd name="T25" fmla="*/ 9 h 27"/>
                <a:gd name="T26" fmla="*/ 36 w 36"/>
                <a:gd name="T27" fmla="*/ 4 h 27"/>
                <a:gd name="T28" fmla="*/ 32 w 36"/>
                <a:gd name="T29" fmla="*/ 2 h 27"/>
                <a:gd name="T30" fmla="*/ 25 w 36"/>
                <a:gd name="T31" fmla="*/ 0 h 27"/>
                <a:gd name="T32" fmla="*/ 25 w 36"/>
                <a:gd name="T33" fmla="*/ 0 h 27"/>
                <a:gd name="T34" fmla="*/ 18 w 36"/>
                <a:gd name="T35" fmla="*/ 2 h 27"/>
                <a:gd name="T36" fmla="*/ 11 w 36"/>
                <a:gd name="T37" fmla="*/ 4 h 27"/>
                <a:gd name="T38" fmla="*/ 7 w 36"/>
                <a:gd name="T39" fmla="*/ 9 h 27"/>
                <a:gd name="T40" fmla="*/ 2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2" y="13"/>
                  </a:moveTo>
                  <a:lnTo>
                    <a:pt x="2" y="13"/>
                  </a:lnTo>
                  <a:lnTo>
                    <a:pt x="0" y="18"/>
                  </a:lnTo>
                  <a:lnTo>
                    <a:pt x="2" y="22"/>
                  </a:lnTo>
                  <a:lnTo>
                    <a:pt x="5" y="24"/>
                  </a:lnTo>
                  <a:lnTo>
                    <a:pt x="11" y="27"/>
                  </a:lnTo>
                  <a:lnTo>
                    <a:pt x="18" y="24"/>
                  </a:lnTo>
                  <a:lnTo>
                    <a:pt x="25" y="22"/>
                  </a:lnTo>
                  <a:lnTo>
                    <a:pt x="32" y="18"/>
                  </a:lnTo>
                  <a:lnTo>
                    <a:pt x="34" y="13"/>
                  </a:lnTo>
                  <a:lnTo>
                    <a:pt x="36" y="9"/>
                  </a:lnTo>
                  <a:lnTo>
                    <a:pt x="36" y="4"/>
                  </a:lnTo>
                  <a:lnTo>
                    <a:pt x="32" y="2"/>
                  </a:lnTo>
                  <a:lnTo>
                    <a:pt x="25" y="0"/>
                  </a:lnTo>
                  <a:lnTo>
                    <a:pt x="18" y="2"/>
                  </a:lnTo>
                  <a:lnTo>
                    <a:pt x="11" y="4"/>
                  </a:lnTo>
                  <a:lnTo>
                    <a:pt x="7"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7" name="Freeform 1314">
              <a:extLst>
                <a:ext uri="{FF2B5EF4-FFF2-40B4-BE49-F238E27FC236}">
                  <a16:creationId xmlns:a16="http://schemas.microsoft.com/office/drawing/2014/main" xmlns="" id="{18F15957-1FD7-8E47-AD46-D97F7EE9F212}"/>
                </a:ext>
              </a:extLst>
            </p:cNvPr>
            <p:cNvSpPr>
              <a:spLocks/>
            </p:cNvSpPr>
            <p:nvPr/>
          </p:nvSpPr>
          <p:spPr bwMode="auto">
            <a:xfrm>
              <a:off x="2722" y="3400"/>
              <a:ext cx="36" cy="27"/>
            </a:xfrm>
            <a:custGeom>
              <a:avLst/>
              <a:gdLst>
                <a:gd name="T0" fmla="*/ 2 w 36"/>
                <a:gd name="T1" fmla="*/ 13 h 27"/>
                <a:gd name="T2" fmla="*/ 2 w 36"/>
                <a:gd name="T3" fmla="*/ 13 h 27"/>
                <a:gd name="T4" fmla="*/ 0 w 36"/>
                <a:gd name="T5" fmla="*/ 18 h 27"/>
                <a:gd name="T6" fmla="*/ 2 w 36"/>
                <a:gd name="T7" fmla="*/ 22 h 27"/>
                <a:gd name="T8" fmla="*/ 5 w 36"/>
                <a:gd name="T9" fmla="*/ 24 h 27"/>
                <a:gd name="T10" fmla="*/ 11 w 36"/>
                <a:gd name="T11" fmla="*/ 27 h 27"/>
                <a:gd name="T12" fmla="*/ 11 w 36"/>
                <a:gd name="T13" fmla="*/ 27 h 27"/>
                <a:gd name="T14" fmla="*/ 18 w 36"/>
                <a:gd name="T15" fmla="*/ 24 h 27"/>
                <a:gd name="T16" fmla="*/ 25 w 36"/>
                <a:gd name="T17" fmla="*/ 22 h 27"/>
                <a:gd name="T18" fmla="*/ 32 w 36"/>
                <a:gd name="T19" fmla="*/ 18 h 27"/>
                <a:gd name="T20" fmla="*/ 34 w 36"/>
                <a:gd name="T21" fmla="*/ 13 h 27"/>
                <a:gd name="T22" fmla="*/ 34 w 36"/>
                <a:gd name="T23" fmla="*/ 13 h 27"/>
                <a:gd name="T24" fmla="*/ 36 w 36"/>
                <a:gd name="T25" fmla="*/ 9 h 27"/>
                <a:gd name="T26" fmla="*/ 36 w 36"/>
                <a:gd name="T27" fmla="*/ 4 h 27"/>
                <a:gd name="T28" fmla="*/ 32 w 36"/>
                <a:gd name="T29" fmla="*/ 2 h 27"/>
                <a:gd name="T30" fmla="*/ 25 w 36"/>
                <a:gd name="T31" fmla="*/ 0 h 27"/>
                <a:gd name="T32" fmla="*/ 25 w 36"/>
                <a:gd name="T33" fmla="*/ 0 h 27"/>
                <a:gd name="T34" fmla="*/ 18 w 36"/>
                <a:gd name="T35" fmla="*/ 2 h 27"/>
                <a:gd name="T36" fmla="*/ 11 w 36"/>
                <a:gd name="T37" fmla="*/ 4 h 27"/>
                <a:gd name="T38" fmla="*/ 7 w 36"/>
                <a:gd name="T39" fmla="*/ 9 h 27"/>
                <a:gd name="T40" fmla="*/ 2 w 36"/>
                <a:gd name="T41" fmla="*/ 13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7">
                  <a:moveTo>
                    <a:pt x="2" y="13"/>
                  </a:moveTo>
                  <a:lnTo>
                    <a:pt x="2" y="13"/>
                  </a:lnTo>
                  <a:lnTo>
                    <a:pt x="0" y="18"/>
                  </a:lnTo>
                  <a:lnTo>
                    <a:pt x="2" y="22"/>
                  </a:lnTo>
                  <a:lnTo>
                    <a:pt x="5" y="24"/>
                  </a:lnTo>
                  <a:lnTo>
                    <a:pt x="11" y="27"/>
                  </a:lnTo>
                  <a:lnTo>
                    <a:pt x="18" y="24"/>
                  </a:lnTo>
                  <a:lnTo>
                    <a:pt x="25" y="22"/>
                  </a:lnTo>
                  <a:lnTo>
                    <a:pt x="32" y="18"/>
                  </a:lnTo>
                  <a:lnTo>
                    <a:pt x="34" y="13"/>
                  </a:lnTo>
                  <a:lnTo>
                    <a:pt x="36" y="9"/>
                  </a:lnTo>
                  <a:lnTo>
                    <a:pt x="36" y="4"/>
                  </a:lnTo>
                  <a:lnTo>
                    <a:pt x="32" y="2"/>
                  </a:lnTo>
                  <a:lnTo>
                    <a:pt x="25" y="0"/>
                  </a:lnTo>
                  <a:lnTo>
                    <a:pt x="18" y="2"/>
                  </a:lnTo>
                  <a:lnTo>
                    <a:pt x="11" y="4"/>
                  </a:lnTo>
                  <a:lnTo>
                    <a:pt x="7"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8" name="Freeform 1315">
              <a:extLst>
                <a:ext uri="{FF2B5EF4-FFF2-40B4-BE49-F238E27FC236}">
                  <a16:creationId xmlns:a16="http://schemas.microsoft.com/office/drawing/2014/main" xmlns="" id="{6571DA78-7D87-984B-AA6F-580FBD0D03B1}"/>
                </a:ext>
              </a:extLst>
            </p:cNvPr>
            <p:cNvSpPr>
              <a:spLocks/>
            </p:cNvSpPr>
            <p:nvPr/>
          </p:nvSpPr>
          <p:spPr bwMode="auto">
            <a:xfrm>
              <a:off x="2688" y="3402"/>
              <a:ext cx="39" cy="25"/>
            </a:xfrm>
            <a:custGeom>
              <a:avLst/>
              <a:gdLst>
                <a:gd name="T0" fmla="*/ 3 w 39"/>
                <a:gd name="T1" fmla="*/ 11 h 25"/>
                <a:gd name="T2" fmla="*/ 3 w 39"/>
                <a:gd name="T3" fmla="*/ 11 h 25"/>
                <a:gd name="T4" fmla="*/ 0 w 39"/>
                <a:gd name="T5" fmla="*/ 18 h 25"/>
                <a:gd name="T6" fmla="*/ 3 w 39"/>
                <a:gd name="T7" fmla="*/ 20 h 25"/>
                <a:gd name="T8" fmla="*/ 7 w 39"/>
                <a:gd name="T9" fmla="*/ 22 h 25"/>
                <a:gd name="T10" fmla="*/ 12 w 39"/>
                <a:gd name="T11" fmla="*/ 25 h 25"/>
                <a:gd name="T12" fmla="*/ 12 w 39"/>
                <a:gd name="T13" fmla="*/ 25 h 25"/>
                <a:gd name="T14" fmla="*/ 18 w 39"/>
                <a:gd name="T15" fmla="*/ 22 h 25"/>
                <a:gd name="T16" fmla="*/ 25 w 39"/>
                <a:gd name="T17" fmla="*/ 20 h 25"/>
                <a:gd name="T18" fmla="*/ 32 w 39"/>
                <a:gd name="T19" fmla="*/ 16 h 25"/>
                <a:gd name="T20" fmla="*/ 36 w 39"/>
                <a:gd name="T21" fmla="*/ 11 h 25"/>
                <a:gd name="T22" fmla="*/ 36 w 39"/>
                <a:gd name="T23" fmla="*/ 11 h 25"/>
                <a:gd name="T24" fmla="*/ 39 w 39"/>
                <a:gd name="T25" fmla="*/ 7 h 25"/>
                <a:gd name="T26" fmla="*/ 36 w 39"/>
                <a:gd name="T27" fmla="*/ 2 h 25"/>
                <a:gd name="T28" fmla="*/ 34 w 39"/>
                <a:gd name="T29" fmla="*/ 0 h 25"/>
                <a:gd name="T30" fmla="*/ 27 w 39"/>
                <a:gd name="T31" fmla="*/ 0 h 25"/>
                <a:gd name="T32" fmla="*/ 27 w 39"/>
                <a:gd name="T33" fmla="*/ 0 h 25"/>
                <a:gd name="T34" fmla="*/ 21 w 39"/>
                <a:gd name="T35" fmla="*/ 0 h 25"/>
                <a:gd name="T36" fmla="*/ 14 w 39"/>
                <a:gd name="T37" fmla="*/ 2 h 25"/>
                <a:gd name="T38" fmla="*/ 7 w 39"/>
                <a:gd name="T39" fmla="*/ 7 h 25"/>
                <a:gd name="T40" fmla="*/ 3 w 39"/>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3" y="11"/>
                  </a:moveTo>
                  <a:lnTo>
                    <a:pt x="3" y="11"/>
                  </a:lnTo>
                  <a:lnTo>
                    <a:pt x="0" y="18"/>
                  </a:lnTo>
                  <a:lnTo>
                    <a:pt x="3" y="20"/>
                  </a:lnTo>
                  <a:lnTo>
                    <a:pt x="7" y="22"/>
                  </a:lnTo>
                  <a:lnTo>
                    <a:pt x="12" y="25"/>
                  </a:lnTo>
                  <a:lnTo>
                    <a:pt x="18" y="22"/>
                  </a:lnTo>
                  <a:lnTo>
                    <a:pt x="25" y="20"/>
                  </a:lnTo>
                  <a:lnTo>
                    <a:pt x="32" y="16"/>
                  </a:lnTo>
                  <a:lnTo>
                    <a:pt x="36" y="11"/>
                  </a:lnTo>
                  <a:lnTo>
                    <a:pt x="39" y="7"/>
                  </a:lnTo>
                  <a:lnTo>
                    <a:pt x="36" y="2"/>
                  </a:lnTo>
                  <a:lnTo>
                    <a:pt x="34" y="0"/>
                  </a:lnTo>
                  <a:lnTo>
                    <a:pt x="27" y="0"/>
                  </a:lnTo>
                  <a:lnTo>
                    <a:pt x="21" y="0"/>
                  </a:lnTo>
                  <a:lnTo>
                    <a:pt x="14" y="2"/>
                  </a:lnTo>
                  <a:lnTo>
                    <a:pt x="7"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099" name="Freeform 1316">
              <a:extLst>
                <a:ext uri="{FF2B5EF4-FFF2-40B4-BE49-F238E27FC236}">
                  <a16:creationId xmlns:a16="http://schemas.microsoft.com/office/drawing/2014/main" xmlns="" id="{D1E84109-0037-AF4F-A5F4-43BC00B53990}"/>
                </a:ext>
              </a:extLst>
            </p:cNvPr>
            <p:cNvSpPr>
              <a:spLocks/>
            </p:cNvSpPr>
            <p:nvPr/>
          </p:nvSpPr>
          <p:spPr bwMode="auto">
            <a:xfrm>
              <a:off x="2688" y="3402"/>
              <a:ext cx="39" cy="25"/>
            </a:xfrm>
            <a:custGeom>
              <a:avLst/>
              <a:gdLst>
                <a:gd name="T0" fmla="*/ 3 w 39"/>
                <a:gd name="T1" fmla="*/ 11 h 25"/>
                <a:gd name="T2" fmla="*/ 3 w 39"/>
                <a:gd name="T3" fmla="*/ 11 h 25"/>
                <a:gd name="T4" fmla="*/ 0 w 39"/>
                <a:gd name="T5" fmla="*/ 18 h 25"/>
                <a:gd name="T6" fmla="*/ 3 w 39"/>
                <a:gd name="T7" fmla="*/ 20 h 25"/>
                <a:gd name="T8" fmla="*/ 7 w 39"/>
                <a:gd name="T9" fmla="*/ 22 h 25"/>
                <a:gd name="T10" fmla="*/ 12 w 39"/>
                <a:gd name="T11" fmla="*/ 25 h 25"/>
                <a:gd name="T12" fmla="*/ 12 w 39"/>
                <a:gd name="T13" fmla="*/ 25 h 25"/>
                <a:gd name="T14" fmla="*/ 18 w 39"/>
                <a:gd name="T15" fmla="*/ 22 h 25"/>
                <a:gd name="T16" fmla="*/ 25 w 39"/>
                <a:gd name="T17" fmla="*/ 20 h 25"/>
                <a:gd name="T18" fmla="*/ 32 w 39"/>
                <a:gd name="T19" fmla="*/ 16 h 25"/>
                <a:gd name="T20" fmla="*/ 36 w 39"/>
                <a:gd name="T21" fmla="*/ 11 h 25"/>
                <a:gd name="T22" fmla="*/ 36 w 39"/>
                <a:gd name="T23" fmla="*/ 11 h 25"/>
                <a:gd name="T24" fmla="*/ 39 w 39"/>
                <a:gd name="T25" fmla="*/ 7 h 25"/>
                <a:gd name="T26" fmla="*/ 36 w 39"/>
                <a:gd name="T27" fmla="*/ 2 h 25"/>
                <a:gd name="T28" fmla="*/ 34 w 39"/>
                <a:gd name="T29" fmla="*/ 0 h 25"/>
                <a:gd name="T30" fmla="*/ 27 w 39"/>
                <a:gd name="T31" fmla="*/ 0 h 25"/>
                <a:gd name="T32" fmla="*/ 27 w 39"/>
                <a:gd name="T33" fmla="*/ 0 h 25"/>
                <a:gd name="T34" fmla="*/ 21 w 39"/>
                <a:gd name="T35" fmla="*/ 0 h 25"/>
                <a:gd name="T36" fmla="*/ 14 w 39"/>
                <a:gd name="T37" fmla="*/ 2 h 25"/>
                <a:gd name="T38" fmla="*/ 7 w 39"/>
                <a:gd name="T39" fmla="*/ 7 h 25"/>
                <a:gd name="T40" fmla="*/ 3 w 39"/>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3" y="11"/>
                  </a:moveTo>
                  <a:lnTo>
                    <a:pt x="3" y="11"/>
                  </a:lnTo>
                  <a:lnTo>
                    <a:pt x="0" y="18"/>
                  </a:lnTo>
                  <a:lnTo>
                    <a:pt x="3" y="20"/>
                  </a:lnTo>
                  <a:lnTo>
                    <a:pt x="7" y="22"/>
                  </a:lnTo>
                  <a:lnTo>
                    <a:pt x="12" y="25"/>
                  </a:lnTo>
                  <a:lnTo>
                    <a:pt x="18" y="22"/>
                  </a:lnTo>
                  <a:lnTo>
                    <a:pt x="25" y="20"/>
                  </a:lnTo>
                  <a:lnTo>
                    <a:pt x="32" y="16"/>
                  </a:lnTo>
                  <a:lnTo>
                    <a:pt x="36" y="11"/>
                  </a:lnTo>
                  <a:lnTo>
                    <a:pt x="39" y="7"/>
                  </a:lnTo>
                  <a:lnTo>
                    <a:pt x="36" y="2"/>
                  </a:lnTo>
                  <a:lnTo>
                    <a:pt x="34" y="0"/>
                  </a:lnTo>
                  <a:lnTo>
                    <a:pt x="27" y="0"/>
                  </a:lnTo>
                  <a:lnTo>
                    <a:pt x="21" y="0"/>
                  </a:lnTo>
                  <a:lnTo>
                    <a:pt x="14" y="2"/>
                  </a:lnTo>
                  <a:lnTo>
                    <a:pt x="7"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0" name="Freeform 1317">
              <a:extLst>
                <a:ext uri="{FF2B5EF4-FFF2-40B4-BE49-F238E27FC236}">
                  <a16:creationId xmlns:a16="http://schemas.microsoft.com/office/drawing/2014/main" xmlns="" id="{8541143D-3BB8-5447-A0A9-B6194DB36DBE}"/>
                </a:ext>
              </a:extLst>
            </p:cNvPr>
            <p:cNvSpPr>
              <a:spLocks/>
            </p:cNvSpPr>
            <p:nvPr/>
          </p:nvSpPr>
          <p:spPr bwMode="auto">
            <a:xfrm>
              <a:off x="1990" y="3413"/>
              <a:ext cx="50" cy="25"/>
            </a:xfrm>
            <a:custGeom>
              <a:avLst/>
              <a:gdLst>
                <a:gd name="T0" fmla="*/ 5 w 50"/>
                <a:gd name="T1" fmla="*/ 11 h 25"/>
                <a:gd name="T2" fmla="*/ 5 w 50"/>
                <a:gd name="T3" fmla="*/ 11 h 25"/>
                <a:gd name="T4" fmla="*/ 0 w 50"/>
                <a:gd name="T5" fmla="*/ 16 h 25"/>
                <a:gd name="T6" fmla="*/ 0 w 50"/>
                <a:gd name="T7" fmla="*/ 20 h 25"/>
                <a:gd name="T8" fmla="*/ 2 w 50"/>
                <a:gd name="T9" fmla="*/ 23 h 25"/>
                <a:gd name="T10" fmla="*/ 9 w 50"/>
                <a:gd name="T11" fmla="*/ 25 h 25"/>
                <a:gd name="T12" fmla="*/ 9 w 50"/>
                <a:gd name="T13" fmla="*/ 25 h 25"/>
                <a:gd name="T14" fmla="*/ 18 w 50"/>
                <a:gd name="T15" fmla="*/ 23 h 25"/>
                <a:gd name="T16" fmla="*/ 27 w 50"/>
                <a:gd name="T17" fmla="*/ 20 h 25"/>
                <a:gd name="T18" fmla="*/ 39 w 50"/>
                <a:gd name="T19" fmla="*/ 16 h 25"/>
                <a:gd name="T20" fmla="*/ 45 w 50"/>
                <a:gd name="T21" fmla="*/ 11 h 25"/>
                <a:gd name="T22" fmla="*/ 45 w 50"/>
                <a:gd name="T23" fmla="*/ 11 h 25"/>
                <a:gd name="T24" fmla="*/ 50 w 50"/>
                <a:gd name="T25" fmla="*/ 7 h 25"/>
                <a:gd name="T26" fmla="*/ 50 w 50"/>
                <a:gd name="T27" fmla="*/ 2 h 25"/>
                <a:gd name="T28" fmla="*/ 48 w 50"/>
                <a:gd name="T29" fmla="*/ 0 h 25"/>
                <a:gd name="T30" fmla="*/ 41 w 50"/>
                <a:gd name="T31" fmla="*/ 0 h 25"/>
                <a:gd name="T32" fmla="*/ 41 w 50"/>
                <a:gd name="T33" fmla="*/ 0 h 25"/>
                <a:gd name="T34" fmla="*/ 32 w 50"/>
                <a:gd name="T35" fmla="*/ 0 h 25"/>
                <a:gd name="T36" fmla="*/ 20 w 50"/>
                <a:gd name="T37" fmla="*/ 2 h 25"/>
                <a:gd name="T38" fmla="*/ 11 w 50"/>
                <a:gd name="T39" fmla="*/ 7 h 25"/>
                <a:gd name="T40" fmla="*/ 5 w 50"/>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5" y="11"/>
                  </a:moveTo>
                  <a:lnTo>
                    <a:pt x="5" y="11"/>
                  </a:lnTo>
                  <a:lnTo>
                    <a:pt x="0" y="16"/>
                  </a:lnTo>
                  <a:lnTo>
                    <a:pt x="0" y="20"/>
                  </a:lnTo>
                  <a:lnTo>
                    <a:pt x="2" y="23"/>
                  </a:lnTo>
                  <a:lnTo>
                    <a:pt x="9" y="25"/>
                  </a:lnTo>
                  <a:lnTo>
                    <a:pt x="18" y="23"/>
                  </a:lnTo>
                  <a:lnTo>
                    <a:pt x="27" y="20"/>
                  </a:lnTo>
                  <a:lnTo>
                    <a:pt x="39" y="16"/>
                  </a:lnTo>
                  <a:lnTo>
                    <a:pt x="45" y="11"/>
                  </a:lnTo>
                  <a:lnTo>
                    <a:pt x="50" y="7"/>
                  </a:lnTo>
                  <a:lnTo>
                    <a:pt x="50" y="2"/>
                  </a:lnTo>
                  <a:lnTo>
                    <a:pt x="48" y="0"/>
                  </a:lnTo>
                  <a:lnTo>
                    <a:pt x="41" y="0"/>
                  </a:lnTo>
                  <a:lnTo>
                    <a:pt x="32" y="0"/>
                  </a:lnTo>
                  <a:lnTo>
                    <a:pt x="20" y="2"/>
                  </a:lnTo>
                  <a:lnTo>
                    <a:pt x="11"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1" name="Freeform 1318">
              <a:extLst>
                <a:ext uri="{FF2B5EF4-FFF2-40B4-BE49-F238E27FC236}">
                  <a16:creationId xmlns:a16="http://schemas.microsoft.com/office/drawing/2014/main" xmlns="" id="{552AB4E1-FC05-ED46-A389-1F6051811FFE}"/>
                </a:ext>
              </a:extLst>
            </p:cNvPr>
            <p:cNvSpPr>
              <a:spLocks/>
            </p:cNvSpPr>
            <p:nvPr/>
          </p:nvSpPr>
          <p:spPr bwMode="auto">
            <a:xfrm>
              <a:off x="1990" y="3413"/>
              <a:ext cx="50" cy="25"/>
            </a:xfrm>
            <a:custGeom>
              <a:avLst/>
              <a:gdLst>
                <a:gd name="T0" fmla="*/ 5 w 50"/>
                <a:gd name="T1" fmla="*/ 11 h 25"/>
                <a:gd name="T2" fmla="*/ 5 w 50"/>
                <a:gd name="T3" fmla="*/ 11 h 25"/>
                <a:gd name="T4" fmla="*/ 0 w 50"/>
                <a:gd name="T5" fmla="*/ 16 h 25"/>
                <a:gd name="T6" fmla="*/ 0 w 50"/>
                <a:gd name="T7" fmla="*/ 20 h 25"/>
                <a:gd name="T8" fmla="*/ 2 w 50"/>
                <a:gd name="T9" fmla="*/ 23 h 25"/>
                <a:gd name="T10" fmla="*/ 9 w 50"/>
                <a:gd name="T11" fmla="*/ 25 h 25"/>
                <a:gd name="T12" fmla="*/ 9 w 50"/>
                <a:gd name="T13" fmla="*/ 25 h 25"/>
                <a:gd name="T14" fmla="*/ 18 w 50"/>
                <a:gd name="T15" fmla="*/ 23 h 25"/>
                <a:gd name="T16" fmla="*/ 27 w 50"/>
                <a:gd name="T17" fmla="*/ 20 h 25"/>
                <a:gd name="T18" fmla="*/ 39 w 50"/>
                <a:gd name="T19" fmla="*/ 16 h 25"/>
                <a:gd name="T20" fmla="*/ 45 w 50"/>
                <a:gd name="T21" fmla="*/ 11 h 25"/>
                <a:gd name="T22" fmla="*/ 45 w 50"/>
                <a:gd name="T23" fmla="*/ 11 h 25"/>
                <a:gd name="T24" fmla="*/ 50 w 50"/>
                <a:gd name="T25" fmla="*/ 7 h 25"/>
                <a:gd name="T26" fmla="*/ 50 w 50"/>
                <a:gd name="T27" fmla="*/ 2 h 25"/>
                <a:gd name="T28" fmla="*/ 48 w 50"/>
                <a:gd name="T29" fmla="*/ 0 h 25"/>
                <a:gd name="T30" fmla="*/ 41 w 50"/>
                <a:gd name="T31" fmla="*/ 0 h 25"/>
                <a:gd name="T32" fmla="*/ 41 w 50"/>
                <a:gd name="T33" fmla="*/ 0 h 25"/>
                <a:gd name="T34" fmla="*/ 32 w 50"/>
                <a:gd name="T35" fmla="*/ 0 h 25"/>
                <a:gd name="T36" fmla="*/ 20 w 50"/>
                <a:gd name="T37" fmla="*/ 2 h 25"/>
                <a:gd name="T38" fmla="*/ 11 w 50"/>
                <a:gd name="T39" fmla="*/ 7 h 25"/>
                <a:gd name="T40" fmla="*/ 5 w 50"/>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5" y="11"/>
                  </a:moveTo>
                  <a:lnTo>
                    <a:pt x="5" y="11"/>
                  </a:lnTo>
                  <a:lnTo>
                    <a:pt x="0" y="16"/>
                  </a:lnTo>
                  <a:lnTo>
                    <a:pt x="0" y="20"/>
                  </a:lnTo>
                  <a:lnTo>
                    <a:pt x="2" y="23"/>
                  </a:lnTo>
                  <a:lnTo>
                    <a:pt x="9" y="25"/>
                  </a:lnTo>
                  <a:lnTo>
                    <a:pt x="18" y="23"/>
                  </a:lnTo>
                  <a:lnTo>
                    <a:pt x="27" y="20"/>
                  </a:lnTo>
                  <a:lnTo>
                    <a:pt x="39" y="16"/>
                  </a:lnTo>
                  <a:lnTo>
                    <a:pt x="45" y="11"/>
                  </a:lnTo>
                  <a:lnTo>
                    <a:pt x="50" y="7"/>
                  </a:lnTo>
                  <a:lnTo>
                    <a:pt x="50" y="2"/>
                  </a:lnTo>
                  <a:lnTo>
                    <a:pt x="48" y="0"/>
                  </a:lnTo>
                  <a:lnTo>
                    <a:pt x="41" y="0"/>
                  </a:lnTo>
                  <a:lnTo>
                    <a:pt x="32" y="0"/>
                  </a:lnTo>
                  <a:lnTo>
                    <a:pt x="20" y="2"/>
                  </a:lnTo>
                  <a:lnTo>
                    <a:pt x="11"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2" name="Freeform 1319">
              <a:extLst>
                <a:ext uri="{FF2B5EF4-FFF2-40B4-BE49-F238E27FC236}">
                  <a16:creationId xmlns:a16="http://schemas.microsoft.com/office/drawing/2014/main" xmlns="" id="{A542AF39-81C9-C84D-888D-59CEB8432C22}"/>
                </a:ext>
              </a:extLst>
            </p:cNvPr>
            <p:cNvSpPr>
              <a:spLocks/>
            </p:cNvSpPr>
            <p:nvPr/>
          </p:nvSpPr>
          <p:spPr bwMode="auto">
            <a:xfrm>
              <a:off x="1947" y="3413"/>
              <a:ext cx="52" cy="25"/>
            </a:xfrm>
            <a:custGeom>
              <a:avLst/>
              <a:gdLst>
                <a:gd name="T0" fmla="*/ 5 w 52"/>
                <a:gd name="T1" fmla="*/ 14 h 25"/>
                <a:gd name="T2" fmla="*/ 5 w 52"/>
                <a:gd name="T3" fmla="*/ 14 h 25"/>
                <a:gd name="T4" fmla="*/ 0 w 52"/>
                <a:gd name="T5" fmla="*/ 18 h 25"/>
                <a:gd name="T6" fmla="*/ 0 w 52"/>
                <a:gd name="T7" fmla="*/ 20 h 25"/>
                <a:gd name="T8" fmla="*/ 3 w 52"/>
                <a:gd name="T9" fmla="*/ 25 h 25"/>
                <a:gd name="T10" fmla="*/ 9 w 52"/>
                <a:gd name="T11" fmla="*/ 25 h 25"/>
                <a:gd name="T12" fmla="*/ 9 w 52"/>
                <a:gd name="T13" fmla="*/ 25 h 25"/>
                <a:gd name="T14" fmla="*/ 21 w 52"/>
                <a:gd name="T15" fmla="*/ 25 h 25"/>
                <a:gd name="T16" fmla="*/ 30 w 52"/>
                <a:gd name="T17" fmla="*/ 20 h 25"/>
                <a:gd name="T18" fmla="*/ 39 w 52"/>
                <a:gd name="T19" fmla="*/ 16 h 25"/>
                <a:gd name="T20" fmla="*/ 48 w 52"/>
                <a:gd name="T21" fmla="*/ 11 h 25"/>
                <a:gd name="T22" fmla="*/ 48 w 52"/>
                <a:gd name="T23" fmla="*/ 11 h 25"/>
                <a:gd name="T24" fmla="*/ 52 w 52"/>
                <a:gd name="T25" fmla="*/ 7 h 25"/>
                <a:gd name="T26" fmla="*/ 52 w 52"/>
                <a:gd name="T27" fmla="*/ 2 h 25"/>
                <a:gd name="T28" fmla="*/ 50 w 52"/>
                <a:gd name="T29" fmla="*/ 0 h 25"/>
                <a:gd name="T30" fmla="*/ 43 w 52"/>
                <a:gd name="T31" fmla="*/ 0 h 25"/>
                <a:gd name="T32" fmla="*/ 43 w 52"/>
                <a:gd name="T33" fmla="*/ 0 h 25"/>
                <a:gd name="T34" fmla="*/ 32 w 52"/>
                <a:gd name="T35" fmla="*/ 0 h 25"/>
                <a:gd name="T36" fmla="*/ 23 w 52"/>
                <a:gd name="T37" fmla="*/ 5 h 25"/>
                <a:gd name="T38" fmla="*/ 14 w 52"/>
                <a:gd name="T39" fmla="*/ 7 h 25"/>
                <a:gd name="T40" fmla="*/ 5 w 5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4"/>
                  </a:moveTo>
                  <a:lnTo>
                    <a:pt x="5" y="14"/>
                  </a:lnTo>
                  <a:lnTo>
                    <a:pt x="0" y="18"/>
                  </a:lnTo>
                  <a:lnTo>
                    <a:pt x="0" y="20"/>
                  </a:lnTo>
                  <a:lnTo>
                    <a:pt x="3" y="25"/>
                  </a:lnTo>
                  <a:lnTo>
                    <a:pt x="9" y="25"/>
                  </a:lnTo>
                  <a:lnTo>
                    <a:pt x="21" y="25"/>
                  </a:lnTo>
                  <a:lnTo>
                    <a:pt x="30" y="20"/>
                  </a:lnTo>
                  <a:lnTo>
                    <a:pt x="39" y="16"/>
                  </a:lnTo>
                  <a:lnTo>
                    <a:pt x="48" y="11"/>
                  </a:lnTo>
                  <a:lnTo>
                    <a:pt x="52" y="7"/>
                  </a:lnTo>
                  <a:lnTo>
                    <a:pt x="52" y="2"/>
                  </a:lnTo>
                  <a:lnTo>
                    <a:pt x="50" y="0"/>
                  </a:lnTo>
                  <a:lnTo>
                    <a:pt x="43" y="0"/>
                  </a:lnTo>
                  <a:lnTo>
                    <a:pt x="32" y="0"/>
                  </a:lnTo>
                  <a:lnTo>
                    <a:pt x="23" y="5"/>
                  </a:lnTo>
                  <a:lnTo>
                    <a:pt x="14" y="7"/>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3" name="Freeform 1320">
              <a:extLst>
                <a:ext uri="{FF2B5EF4-FFF2-40B4-BE49-F238E27FC236}">
                  <a16:creationId xmlns:a16="http://schemas.microsoft.com/office/drawing/2014/main" xmlns="" id="{94DAD5CC-1991-CF4E-8974-F9A5FA49D229}"/>
                </a:ext>
              </a:extLst>
            </p:cNvPr>
            <p:cNvSpPr>
              <a:spLocks/>
            </p:cNvSpPr>
            <p:nvPr/>
          </p:nvSpPr>
          <p:spPr bwMode="auto">
            <a:xfrm>
              <a:off x="1947" y="3413"/>
              <a:ext cx="52" cy="25"/>
            </a:xfrm>
            <a:custGeom>
              <a:avLst/>
              <a:gdLst>
                <a:gd name="T0" fmla="*/ 5 w 52"/>
                <a:gd name="T1" fmla="*/ 14 h 25"/>
                <a:gd name="T2" fmla="*/ 5 w 52"/>
                <a:gd name="T3" fmla="*/ 14 h 25"/>
                <a:gd name="T4" fmla="*/ 0 w 52"/>
                <a:gd name="T5" fmla="*/ 18 h 25"/>
                <a:gd name="T6" fmla="*/ 0 w 52"/>
                <a:gd name="T7" fmla="*/ 20 h 25"/>
                <a:gd name="T8" fmla="*/ 3 w 52"/>
                <a:gd name="T9" fmla="*/ 25 h 25"/>
                <a:gd name="T10" fmla="*/ 9 w 52"/>
                <a:gd name="T11" fmla="*/ 25 h 25"/>
                <a:gd name="T12" fmla="*/ 9 w 52"/>
                <a:gd name="T13" fmla="*/ 25 h 25"/>
                <a:gd name="T14" fmla="*/ 21 w 52"/>
                <a:gd name="T15" fmla="*/ 25 h 25"/>
                <a:gd name="T16" fmla="*/ 30 w 52"/>
                <a:gd name="T17" fmla="*/ 20 h 25"/>
                <a:gd name="T18" fmla="*/ 39 w 52"/>
                <a:gd name="T19" fmla="*/ 16 h 25"/>
                <a:gd name="T20" fmla="*/ 48 w 52"/>
                <a:gd name="T21" fmla="*/ 11 h 25"/>
                <a:gd name="T22" fmla="*/ 48 w 52"/>
                <a:gd name="T23" fmla="*/ 11 h 25"/>
                <a:gd name="T24" fmla="*/ 52 w 52"/>
                <a:gd name="T25" fmla="*/ 7 h 25"/>
                <a:gd name="T26" fmla="*/ 52 w 52"/>
                <a:gd name="T27" fmla="*/ 2 h 25"/>
                <a:gd name="T28" fmla="*/ 50 w 52"/>
                <a:gd name="T29" fmla="*/ 0 h 25"/>
                <a:gd name="T30" fmla="*/ 43 w 52"/>
                <a:gd name="T31" fmla="*/ 0 h 25"/>
                <a:gd name="T32" fmla="*/ 43 w 52"/>
                <a:gd name="T33" fmla="*/ 0 h 25"/>
                <a:gd name="T34" fmla="*/ 32 w 52"/>
                <a:gd name="T35" fmla="*/ 0 h 25"/>
                <a:gd name="T36" fmla="*/ 23 w 52"/>
                <a:gd name="T37" fmla="*/ 5 h 25"/>
                <a:gd name="T38" fmla="*/ 14 w 52"/>
                <a:gd name="T39" fmla="*/ 7 h 25"/>
                <a:gd name="T40" fmla="*/ 5 w 5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4"/>
                  </a:moveTo>
                  <a:lnTo>
                    <a:pt x="5" y="14"/>
                  </a:lnTo>
                  <a:lnTo>
                    <a:pt x="0" y="18"/>
                  </a:lnTo>
                  <a:lnTo>
                    <a:pt x="0" y="20"/>
                  </a:lnTo>
                  <a:lnTo>
                    <a:pt x="3" y="25"/>
                  </a:lnTo>
                  <a:lnTo>
                    <a:pt x="9" y="25"/>
                  </a:lnTo>
                  <a:lnTo>
                    <a:pt x="21" y="25"/>
                  </a:lnTo>
                  <a:lnTo>
                    <a:pt x="30" y="20"/>
                  </a:lnTo>
                  <a:lnTo>
                    <a:pt x="39" y="16"/>
                  </a:lnTo>
                  <a:lnTo>
                    <a:pt x="48" y="11"/>
                  </a:lnTo>
                  <a:lnTo>
                    <a:pt x="52" y="7"/>
                  </a:lnTo>
                  <a:lnTo>
                    <a:pt x="52" y="2"/>
                  </a:lnTo>
                  <a:lnTo>
                    <a:pt x="50" y="0"/>
                  </a:lnTo>
                  <a:lnTo>
                    <a:pt x="43" y="0"/>
                  </a:lnTo>
                  <a:lnTo>
                    <a:pt x="32" y="0"/>
                  </a:lnTo>
                  <a:lnTo>
                    <a:pt x="23" y="5"/>
                  </a:lnTo>
                  <a:lnTo>
                    <a:pt x="14" y="7"/>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4" name="Freeform 1321">
              <a:extLst>
                <a:ext uri="{FF2B5EF4-FFF2-40B4-BE49-F238E27FC236}">
                  <a16:creationId xmlns:a16="http://schemas.microsoft.com/office/drawing/2014/main" xmlns="" id="{306DE8B4-F3DE-7A45-98AB-DA6BE803733D}"/>
                </a:ext>
              </a:extLst>
            </p:cNvPr>
            <p:cNvSpPr>
              <a:spLocks/>
            </p:cNvSpPr>
            <p:nvPr/>
          </p:nvSpPr>
          <p:spPr bwMode="auto">
            <a:xfrm>
              <a:off x="1729" y="3415"/>
              <a:ext cx="56" cy="25"/>
            </a:xfrm>
            <a:custGeom>
              <a:avLst/>
              <a:gdLst>
                <a:gd name="T0" fmla="*/ 4 w 56"/>
                <a:gd name="T1" fmla="*/ 14 h 25"/>
                <a:gd name="T2" fmla="*/ 4 w 56"/>
                <a:gd name="T3" fmla="*/ 14 h 25"/>
                <a:gd name="T4" fmla="*/ 0 w 56"/>
                <a:gd name="T5" fmla="*/ 18 h 25"/>
                <a:gd name="T6" fmla="*/ 0 w 56"/>
                <a:gd name="T7" fmla="*/ 23 h 25"/>
                <a:gd name="T8" fmla="*/ 2 w 56"/>
                <a:gd name="T9" fmla="*/ 25 h 25"/>
                <a:gd name="T10" fmla="*/ 9 w 56"/>
                <a:gd name="T11" fmla="*/ 25 h 25"/>
                <a:gd name="T12" fmla="*/ 9 w 56"/>
                <a:gd name="T13" fmla="*/ 25 h 25"/>
                <a:gd name="T14" fmla="*/ 20 w 56"/>
                <a:gd name="T15" fmla="*/ 25 h 25"/>
                <a:gd name="T16" fmla="*/ 31 w 56"/>
                <a:gd name="T17" fmla="*/ 23 h 25"/>
                <a:gd name="T18" fmla="*/ 40 w 56"/>
                <a:gd name="T19" fmla="*/ 18 h 25"/>
                <a:gd name="T20" fmla="*/ 50 w 56"/>
                <a:gd name="T21" fmla="*/ 14 h 25"/>
                <a:gd name="T22" fmla="*/ 50 w 56"/>
                <a:gd name="T23" fmla="*/ 14 h 25"/>
                <a:gd name="T24" fmla="*/ 54 w 56"/>
                <a:gd name="T25" fmla="*/ 7 h 25"/>
                <a:gd name="T26" fmla="*/ 56 w 56"/>
                <a:gd name="T27" fmla="*/ 5 h 25"/>
                <a:gd name="T28" fmla="*/ 52 w 56"/>
                <a:gd name="T29" fmla="*/ 3 h 25"/>
                <a:gd name="T30" fmla="*/ 45 w 56"/>
                <a:gd name="T31" fmla="*/ 0 h 25"/>
                <a:gd name="T32" fmla="*/ 45 w 56"/>
                <a:gd name="T33" fmla="*/ 0 h 25"/>
                <a:gd name="T34" fmla="*/ 34 w 56"/>
                <a:gd name="T35" fmla="*/ 3 h 25"/>
                <a:gd name="T36" fmla="*/ 22 w 56"/>
                <a:gd name="T37" fmla="*/ 5 h 25"/>
                <a:gd name="T38" fmla="*/ 13 w 56"/>
                <a:gd name="T39" fmla="*/ 9 h 25"/>
                <a:gd name="T40" fmla="*/ 4 w 5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5">
                  <a:moveTo>
                    <a:pt x="4" y="14"/>
                  </a:moveTo>
                  <a:lnTo>
                    <a:pt x="4" y="14"/>
                  </a:lnTo>
                  <a:lnTo>
                    <a:pt x="0" y="18"/>
                  </a:lnTo>
                  <a:lnTo>
                    <a:pt x="0" y="23"/>
                  </a:lnTo>
                  <a:lnTo>
                    <a:pt x="2" y="25"/>
                  </a:lnTo>
                  <a:lnTo>
                    <a:pt x="9" y="25"/>
                  </a:lnTo>
                  <a:lnTo>
                    <a:pt x="20" y="25"/>
                  </a:lnTo>
                  <a:lnTo>
                    <a:pt x="31" y="23"/>
                  </a:lnTo>
                  <a:lnTo>
                    <a:pt x="40" y="18"/>
                  </a:lnTo>
                  <a:lnTo>
                    <a:pt x="50" y="14"/>
                  </a:lnTo>
                  <a:lnTo>
                    <a:pt x="54" y="7"/>
                  </a:lnTo>
                  <a:lnTo>
                    <a:pt x="56" y="5"/>
                  </a:lnTo>
                  <a:lnTo>
                    <a:pt x="52" y="3"/>
                  </a:lnTo>
                  <a:lnTo>
                    <a:pt x="45" y="0"/>
                  </a:lnTo>
                  <a:lnTo>
                    <a:pt x="34" y="3"/>
                  </a:lnTo>
                  <a:lnTo>
                    <a:pt x="22" y="5"/>
                  </a:lnTo>
                  <a:lnTo>
                    <a:pt x="13" y="9"/>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5" name="Freeform 1322">
              <a:extLst>
                <a:ext uri="{FF2B5EF4-FFF2-40B4-BE49-F238E27FC236}">
                  <a16:creationId xmlns:a16="http://schemas.microsoft.com/office/drawing/2014/main" xmlns="" id="{91BA9374-7493-8A4D-9AF4-600B6A9A3522}"/>
                </a:ext>
              </a:extLst>
            </p:cNvPr>
            <p:cNvSpPr>
              <a:spLocks/>
            </p:cNvSpPr>
            <p:nvPr/>
          </p:nvSpPr>
          <p:spPr bwMode="auto">
            <a:xfrm>
              <a:off x="1729" y="3415"/>
              <a:ext cx="56" cy="25"/>
            </a:xfrm>
            <a:custGeom>
              <a:avLst/>
              <a:gdLst>
                <a:gd name="T0" fmla="*/ 4 w 56"/>
                <a:gd name="T1" fmla="*/ 14 h 25"/>
                <a:gd name="T2" fmla="*/ 4 w 56"/>
                <a:gd name="T3" fmla="*/ 14 h 25"/>
                <a:gd name="T4" fmla="*/ 0 w 56"/>
                <a:gd name="T5" fmla="*/ 18 h 25"/>
                <a:gd name="T6" fmla="*/ 0 w 56"/>
                <a:gd name="T7" fmla="*/ 23 h 25"/>
                <a:gd name="T8" fmla="*/ 2 w 56"/>
                <a:gd name="T9" fmla="*/ 25 h 25"/>
                <a:gd name="T10" fmla="*/ 9 w 56"/>
                <a:gd name="T11" fmla="*/ 25 h 25"/>
                <a:gd name="T12" fmla="*/ 9 w 56"/>
                <a:gd name="T13" fmla="*/ 25 h 25"/>
                <a:gd name="T14" fmla="*/ 20 w 56"/>
                <a:gd name="T15" fmla="*/ 25 h 25"/>
                <a:gd name="T16" fmla="*/ 31 w 56"/>
                <a:gd name="T17" fmla="*/ 23 h 25"/>
                <a:gd name="T18" fmla="*/ 40 w 56"/>
                <a:gd name="T19" fmla="*/ 18 h 25"/>
                <a:gd name="T20" fmla="*/ 50 w 56"/>
                <a:gd name="T21" fmla="*/ 14 h 25"/>
                <a:gd name="T22" fmla="*/ 50 w 56"/>
                <a:gd name="T23" fmla="*/ 14 h 25"/>
                <a:gd name="T24" fmla="*/ 54 w 56"/>
                <a:gd name="T25" fmla="*/ 7 h 25"/>
                <a:gd name="T26" fmla="*/ 56 w 56"/>
                <a:gd name="T27" fmla="*/ 5 h 25"/>
                <a:gd name="T28" fmla="*/ 52 w 56"/>
                <a:gd name="T29" fmla="*/ 3 h 25"/>
                <a:gd name="T30" fmla="*/ 45 w 56"/>
                <a:gd name="T31" fmla="*/ 0 h 25"/>
                <a:gd name="T32" fmla="*/ 45 w 56"/>
                <a:gd name="T33" fmla="*/ 0 h 25"/>
                <a:gd name="T34" fmla="*/ 34 w 56"/>
                <a:gd name="T35" fmla="*/ 3 h 25"/>
                <a:gd name="T36" fmla="*/ 22 w 56"/>
                <a:gd name="T37" fmla="*/ 5 h 25"/>
                <a:gd name="T38" fmla="*/ 13 w 56"/>
                <a:gd name="T39" fmla="*/ 9 h 25"/>
                <a:gd name="T40" fmla="*/ 4 w 5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5">
                  <a:moveTo>
                    <a:pt x="4" y="14"/>
                  </a:moveTo>
                  <a:lnTo>
                    <a:pt x="4" y="14"/>
                  </a:lnTo>
                  <a:lnTo>
                    <a:pt x="0" y="18"/>
                  </a:lnTo>
                  <a:lnTo>
                    <a:pt x="0" y="23"/>
                  </a:lnTo>
                  <a:lnTo>
                    <a:pt x="2" y="25"/>
                  </a:lnTo>
                  <a:lnTo>
                    <a:pt x="9" y="25"/>
                  </a:lnTo>
                  <a:lnTo>
                    <a:pt x="20" y="25"/>
                  </a:lnTo>
                  <a:lnTo>
                    <a:pt x="31" y="23"/>
                  </a:lnTo>
                  <a:lnTo>
                    <a:pt x="40" y="18"/>
                  </a:lnTo>
                  <a:lnTo>
                    <a:pt x="50" y="14"/>
                  </a:lnTo>
                  <a:lnTo>
                    <a:pt x="54" y="7"/>
                  </a:lnTo>
                  <a:lnTo>
                    <a:pt x="56" y="5"/>
                  </a:lnTo>
                  <a:lnTo>
                    <a:pt x="52" y="3"/>
                  </a:lnTo>
                  <a:lnTo>
                    <a:pt x="45" y="0"/>
                  </a:lnTo>
                  <a:lnTo>
                    <a:pt x="34" y="3"/>
                  </a:lnTo>
                  <a:lnTo>
                    <a:pt x="22" y="5"/>
                  </a:lnTo>
                  <a:lnTo>
                    <a:pt x="13" y="9"/>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6" name="Freeform 1323">
              <a:extLst>
                <a:ext uri="{FF2B5EF4-FFF2-40B4-BE49-F238E27FC236}">
                  <a16:creationId xmlns:a16="http://schemas.microsoft.com/office/drawing/2014/main" xmlns="" id="{C4A4EC83-AB15-0E4E-B5DA-483F2BE2C4A0}"/>
                </a:ext>
              </a:extLst>
            </p:cNvPr>
            <p:cNvSpPr>
              <a:spLocks/>
            </p:cNvSpPr>
            <p:nvPr/>
          </p:nvSpPr>
          <p:spPr bwMode="auto">
            <a:xfrm>
              <a:off x="4375" y="3348"/>
              <a:ext cx="52" cy="25"/>
            </a:xfrm>
            <a:custGeom>
              <a:avLst/>
              <a:gdLst>
                <a:gd name="T0" fmla="*/ 5 w 52"/>
                <a:gd name="T1" fmla="*/ 13 h 25"/>
                <a:gd name="T2" fmla="*/ 5 w 52"/>
                <a:gd name="T3" fmla="*/ 13 h 25"/>
                <a:gd name="T4" fmla="*/ 12 w 52"/>
                <a:gd name="T5" fmla="*/ 18 h 25"/>
                <a:gd name="T6" fmla="*/ 21 w 52"/>
                <a:gd name="T7" fmla="*/ 20 h 25"/>
                <a:gd name="T8" fmla="*/ 30 w 52"/>
                <a:gd name="T9" fmla="*/ 25 h 25"/>
                <a:gd name="T10" fmla="*/ 39 w 52"/>
                <a:gd name="T11" fmla="*/ 25 h 25"/>
                <a:gd name="T12" fmla="*/ 39 w 52"/>
                <a:gd name="T13" fmla="*/ 25 h 25"/>
                <a:gd name="T14" fmla="*/ 48 w 52"/>
                <a:gd name="T15" fmla="*/ 25 h 25"/>
                <a:gd name="T16" fmla="*/ 52 w 52"/>
                <a:gd name="T17" fmla="*/ 20 h 25"/>
                <a:gd name="T18" fmla="*/ 52 w 52"/>
                <a:gd name="T19" fmla="*/ 18 h 25"/>
                <a:gd name="T20" fmla="*/ 48 w 52"/>
                <a:gd name="T21" fmla="*/ 11 h 25"/>
                <a:gd name="T22" fmla="*/ 48 w 52"/>
                <a:gd name="T23" fmla="*/ 11 h 25"/>
                <a:gd name="T24" fmla="*/ 41 w 52"/>
                <a:gd name="T25" fmla="*/ 7 h 25"/>
                <a:gd name="T26" fmla="*/ 32 w 52"/>
                <a:gd name="T27" fmla="*/ 4 h 25"/>
                <a:gd name="T28" fmla="*/ 23 w 52"/>
                <a:gd name="T29" fmla="*/ 2 h 25"/>
                <a:gd name="T30" fmla="*/ 12 w 52"/>
                <a:gd name="T31" fmla="*/ 0 h 25"/>
                <a:gd name="T32" fmla="*/ 12 w 52"/>
                <a:gd name="T33" fmla="*/ 0 h 25"/>
                <a:gd name="T34" fmla="*/ 5 w 52"/>
                <a:gd name="T35" fmla="*/ 2 h 25"/>
                <a:gd name="T36" fmla="*/ 0 w 52"/>
                <a:gd name="T37" fmla="*/ 4 h 25"/>
                <a:gd name="T38" fmla="*/ 0 w 52"/>
                <a:gd name="T39" fmla="*/ 9 h 25"/>
                <a:gd name="T40" fmla="*/ 5 w 5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3"/>
                  </a:moveTo>
                  <a:lnTo>
                    <a:pt x="5" y="13"/>
                  </a:lnTo>
                  <a:lnTo>
                    <a:pt x="12" y="18"/>
                  </a:lnTo>
                  <a:lnTo>
                    <a:pt x="21" y="20"/>
                  </a:lnTo>
                  <a:lnTo>
                    <a:pt x="30" y="25"/>
                  </a:lnTo>
                  <a:lnTo>
                    <a:pt x="39" y="25"/>
                  </a:lnTo>
                  <a:lnTo>
                    <a:pt x="48" y="25"/>
                  </a:lnTo>
                  <a:lnTo>
                    <a:pt x="52" y="20"/>
                  </a:lnTo>
                  <a:lnTo>
                    <a:pt x="52" y="18"/>
                  </a:lnTo>
                  <a:lnTo>
                    <a:pt x="48" y="11"/>
                  </a:lnTo>
                  <a:lnTo>
                    <a:pt x="41" y="7"/>
                  </a:lnTo>
                  <a:lnTo>
                    <a:pt x="32" y="4"/>
                  </a:lnTo>
                  <a:lnTo>
                    <a:pt x="23" y="2"/>
                  </a:lnTo>
                  <a:lnTo>
                    <a:pt x="12" y="0"/>
                  </a:lnTo>
                  <a:lnTo>
                    <a:pt x="5" y="2"/>
                  </a:lnTo>
                  <a:lnTo>
                    <a:pt x="0" y="4"/>
                  </a:lnTo>
                  <a:lnTo>
                    <a:pt x="0" y="9"/>
                  </a:lnTo>
                  <a:lnTo>
                    <a:pt x="5"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7" name="Freeform 1324">
              <a:extLst>
                <a:ext uri="{FF2B5EF4-FFF2-40B4-BE49-F238E27FC236}">
                  <a16:creationId xmlns:a16="http://schemas.microsoft.com/office/drawing/2014/main" xmlns="" id="{923C0BB5-3876-6247-84AD-9B0F62C7AC5D}"/>
                </a:ext>
              </a:extLst>
            </p:cNvPr>
            <p:cNvSpPr>
              <a:spLocks/>
            </p:cNvSpPr>
            <p:nvPr/>
          </p:nvSpPr>
          <p:spPr bwMode="auto">
            <a:xfrm>
              <a:off x="4375" y="3348"/>
              <a:ext cx="52" cy="25"/>
            </a:xfrm>
            <a:custGeom>
              <a:avLst/>
              <a:gdLst>
                <a:gd name="T0" fmla="*/ 5 w 52"/>
                <a:gd name="T1" fmla="*/ 13 h 25"/>
                <a:gd name="T2" fmla="*/ 5 w 52"/>
                <a:gd name="T3" fmla="*/ 13 h 25"/>
                <a:gd name="T4" fmla="*/ 12 w 52"/>
                <a:gd name="T5" fmla="*/ 18 h 25"/>
                <a:gd name="T6" fmla="*/ 21 w 52"/>
                <a:gd name="T7" fmla="*/ 20 h 25"/>
                <a:gd name="T8" fmla="*/ 30 w 52"/>
                <a:gd name="T9" fmla="*/ 25 h 25"/>
                <a:gd name="T10" fmla="*/ 39 w 52"/>
                <a:gd name="T11" fmla="*/ 25 h 25"/>
                <a:gd name="T12" fmla="*/ 39 w 52"/>
                <a:gd name="T13" fmla="*/ 25 h 25"/>
                <a:gd name="T14" fmla="*/ 48 w 52"/>
                <a:gd name="T15" fmla="*/ 25 h 25"/>
                <a:gd name="T16" fmla="*/ 52 w 52"/>
                <a:gd name="T17" fmla="*/ 20 h 25"/>
                <a:gd name="T18" fmla="*/ 52 w 52"/>
                <a:gd name="T19" fmla="*/ 18 h 25"/>
                <a:gd name="T20" fmla="*/ 48 w 52"/>
                <a:gd name="T21" fmla="*/ 11 h 25"/>
                <a:gd name="T22" fmla="*/ 48 w 52"/>
                <a:gd name="T23" fmla="*/ 11 h 25"/>
                <a:gd name="T24" fmla="*/ 41 w 52"/>
                <a:gd name="T25" fmla="*/ 7 h 25"/>
                <a:gd name="T26" fmla="*/ 32 w 52"/>
                <a:gd name="T27" fmla="*/ 4 h 25"/>
                <a:gd name="T28" fmla="*/ 23 w 52"/>
                <a:gd name="T29" fmla="*/ 2 h 25"/>
                <a:gd name="T30" fmla="*/ 12 w 52"/>
                <a:gd name="T31" fmla="*/ 0 h 25"/>
                <a:gd name="T32" fmla="*/ 12 w 52"/>
                <a:gd name="T33" fmla="*/ 0 h 25"/>
                <a:gd name="T34" fmla="*/ 5 w 52"/>
                <a:gd name="T35" fmla="*/ 2 h 25"/>
                <a:gd name="T36" fmla="*/ 0 w 52"/>
                <a:gd name="T37" fmla="*/ 4 h 25"/>
                <a:gd name="T38" fmla="*/ 0 w 52"/>
                <a:gd name="T39" fmla="*/ 9 h 25"/>
                <a:gd name="T40" fmla="*/ 5 w 5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3"/>
                  </a:moveTo>
                  <a:lnTo>
                    <a:pt x="5" y="13"/>
                  </a:lnTo>
                  <a:lnTo>
                    <a:pt x="12" y="18"/>
                  </a:lnTo>
                  <a:lnTo>
                    <a:pt x="21" y="20"/>
                  </a:lnTo>
                  <a:lnTo>
                    <a:pt x="30" y="25"/>
                  </a:lnTo>
                  <a:lnTo>
                    <a:pt x="39" y="25"/>
                  </a:lnTo>
                  <a:lnTo>
                    <a:pt x="48" y="25"/>
                  </a:lnTo>
                  <a:lnTo>
                    <a:pt x="52" y="20"/>
                  </a:lnTo>
                  <a:lnTo>
                    <a:pt x="52" y="18"/>
                  </a:lnTo>
                  <a:lnTo>
                    <a:pt x="48" y="11"/>
                  </a:lnTo>
                  <a:lnTo>
                    <a:pt x="41" y="7"/>
                  </a:lnTo>
                  <a:lnTo>
                    <a:pt x="32" y="4"/>
                  </a:lnTo>
                  <a:lnTo>
                    <a:pt x="23" y="2"/>
                  </a:lnTo>
                  <a:lnTo>
                    <a:pt x="12" y="0"/>
                  </a:lnTo>
                  <a:lnTo>
                    <a:pt x="5" y="2"/>
                  </a:lnTo>
                  <a:lnTo>
                    <a:pt x="0" y="4"/>
                  </a:lnTo>
                  <a:lnTo>
                    <a:pt x="0" y="9"/>
                  </a:lnTo>
                  <a:lnTo>
                    <a:pt x="5"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8" name="Freeform 1325">
              <a:extLst>
                <a:ext uri="{FF2B5EF4-FFF2-40B4-BE49-F238E27FC236}">
                  <a16:creationId xmlns:a16="http://schemas.microsoft.com/office/drawing/2014/main" xmlns="" id="{0A36331C-0EE4-E445-929C-B5E197B6272D}"/>
                </a:ext>
              </a:extLst>
            </p:cNvPr>
            <p:cNvSpPr>
              <a:spLocks/>
            </p:cNvSpPr>
            <p:nvPr/>
          </p:nvSpPr>
          <p:spPr bwMode="auto">
            <a:xfrm>
              <a:off x="4332" y="3348"/>
              <a:ext cx="50" cy="25"/>
            </a:xfrm>
            <a:custGeom>
              <a:avLst/>
              <a:gdLst>
                <a:gd name="T0" fmla="*/ 3 w 50"/>
                <a:gd name="T1" fmla="*/ 13 h 25"/>
                <a:gd name="T2" fmla="*/ 3 w 50"/>
                <a:gd name="T3" fmla="*/ 13 h 25"/>
                <a:gd name="T4" fmla="*/ 10 w 50"/>
                <a:gd name="T5" fmla="*/ 18 h 25"/>
                <a:gd name="T6" fmla="*/ 19 w 50"/>
                <a:gd name="T7" fmla="*/ 22 h 25"/>
                <a:gd name="T8" fmla="*/ 28 w 50"/>
                <a:gd name="T9" fmla="*/ 25 h 25"/>
                <a:gd name="T10" fmla="*/ 39 w 50"/>
                <a:gd name="T11" fmla="*/ 25 h 25"/>
                <a:gd name="T12" fmla="*/ 39 w 50"/>
                <a:gd name="T13" fmla="*/ 25 h 25"/>
                <a:gd name="T14" fmla="*/ 46 w 50"/>
                <a:gd name="T15" fmla="*/ 25 h 25"/>
                <a:gd name="T16" fmla="*/ 50 w 50"/>
                <a:gd name="T17" fmla="*/ 22 h 25"/>
                <a:gd name="T18" fmla="*/ 50 w 50"/>
                <a:gd name="T19" fmla="*/ 18 h 25"/>
                <a:gd name="T20" fmla="*/ 46 w 50"/>
                <a:gd name="T21" fmla="*/ 13 h 25"/>
                <a:gd name="T22" fmla="*/ 46 w 50"/>
                <a:gd name="T23" fmla="*/ 13 h 25"/>
                <a:gd name="T24" fmla="*/ 39 w 50"/>
                <a:gd name="T25" fmla="*/ 9 h 25"/>
                <a:gd name="T26" fmla="*/ 30 w 50"/>
                <a:gd name="T27" fmla="*/ 4 h 25"/>
                <a:gd name="T28" fmla="*/ 21 w 50"/>
                <a:gd name="T29" fmla="*/ 2 h 25"/>
                <a:gd name="T30" fmla="*/ 12 w 50"/>
                <a:gd name="T31" fmla="*/ 0 h 25"/>
                <a:gd name="T32" fmla="*/ 12 w 50"/>
                <a:gd name="T33" fmla="*/ 0 h 25"/>
                <a:gd name="T34" fmla="*/ 5 w 50"/>
                <a:gd name="T35" fmla="*/ 2 h 25"/>
                <a:gd name="T36" fmla="*/ 0 w 50"/>
                <a:gd name="T37" fmla="*/ 4 h 25"/>
                <a:gd name="T38" fmla="*/ 0 w 50"/>
                <a:gd name="T39" fmla="*/ 9 h 25"/>
                <a:gd name="T40" fmla="*/ 3 w 5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3" y="13"/>
                  </a:moveTo>
                  <a:lnTo>
                    <a:pt x="3" y="13"/>
                  </a:lnTo>
                  <a:lnTo>
                    <a:pt x="10" y="18"/>
                  </a:lnTo>
                  <a:lnTo>
                    <a:pt x="19" y="22"/>
                  </a:lnTo>
                  <a:lnTo>
                    <a:pt x="28" y="25"/>
                  </a:lnTo>
                  <a:lnTo>
                    <a:pt x="39" y="25"/>
                  </a:lnTo>
                  <a:lnTo>
                    <a:pt x="46" y="25"/>
                  </a:lnTo>
                  <a:lnTo>
                    <a:pt x="50" y="22"/>
                  </a:lnTo>
                  <a:lnTo>
                    <a:pt x="50" y="18"/>
                  </a:lnTo>
                  <a:lnTo>
                    <a:pt x="46" y="13"/>
                  </a:lnTo>
                  <a:lnTo>
                    <a:pt x="39" y="9"/>
                  </a:lnTo>
                  <a:lnTo>
                    <a:pt x="30" y="4"/>
                  </a:lnTo>
                  <a:lnTo>
                    <a:pt x="21" y="2"/>
                  </a:lnTo>
                  <a:lnTo>
                    <a:pt x="12" y="0"/>
                  </a:lnTo>
                  <a:lnTo>
                    <a:pt x="5" y="2"/>
                  </a:lnTo>
                  <a:lnTo>
                    <a:pt x="0" y="4"/>
                  </a:lnTo>
                  <a:lnTo>
                    <a:pt x="0"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09" name="Freeform 1326">
              <a:extLst>
                <a:ext uri="{FF2B5EF4-FFF2-40B4-BE49-F238E27FC236}">
                  <a16:creationId xmlns:a16="http://schemas.microsoft.com/office/drawing/2014/main" xmlns="" id="{71A26553-9080-4A40-9278-C5983481D9EF}"/>
                </a:ext>
              </a:extLst>
            </p:cNvPr>
            <p:cNvSpPr>
              <a:spLocks/>
            </p:cNvSpPr>
            <p:nvPr/>
          </p:nvSpPr>
          <p:spPr bwMode="auto">
            <a:xfrm>
              <a:off x="4332" y="3348"/>
              <a:ext cx="50" cy="25"/>
            </a:xfrm>
            <a:custGeom>
              <a:avLst/>
              <a:gdLst>
                <a:gd name="T0" fmla="*/ 3 w 50"/>
                <a:gd name="T1" fmla="*/ 13 h 25"/>
                <a:gd name="T2" fmla="*/ 3 w 50"/>
                <a:gd name="T3" fmla="*/ 13 h 25"/>
                <a:gd name="T4" fmla="*/ 10 w 50"/>
                <a:gd name="T5" fmla="*/ 18 h 25"/>
                <a:gd name="T6" fmla="*/ 19 w 50"/>
                <a:gd name="T7" fmla="*/ 22 h 25"/>
                <a:gd name="T8" fmla="*/ 28 w 50"/>
                <a:gd name="T9" fmla="*/ 25 h 25"/>
                <a:gd name="T10" fmla="*/ 39 w 50"/>
                <a:gd name="T11" fmla="*/ 25 h 25"/>
                <a:gd name="T12" fmla="*/ 39 w 50"/>
                <a:gd name="T13" fmla="*/ 25 h 25"/>
                <a:gd name="T14" fmla="*/ 46 w 50"/>
                <a:gd name="T15" fmla="*/ 25 h 25"/>
                <a:gd name="T16" fmla="*/ 50 w 50"/>
                <a:gd name="T17" fmla="*/ 22 h 25"/>
                <a:gd name="T18" fmla="*/ 50 w 50"/>
                <a:gd name="T19" fmla="*/ 18 h 25"/>
                <a:gd name="T20" fmla="*/ 46 w 50"/>
                <a:gd name="T21" fmla="*/ 13 h 25"/>
                <a:gd name="T22" fmla="*/ 46 w 50"/>
                <a:gd name="T23" fmla="*/ 13 h 25"/>
                <a:gd name="T24" fmla="*/ 39 w 50"/>
                <a:gd name="T25" fmla="*/ 9 h 25"/>
                <a:gd name="T26" fmla="*/ 30 w 50"/>
                <a:gd name="T27" fmla="*/ 4 h 25"/>
                <a:gd name="T28" fmla="*/ 21 w 50"/>
                <a:gd name="T29" fmla="*/ 2 h 25"/>
                <a:gd name="T30" fmla="*/ 12 w 50"/>
                <a:gd name="T31" fmla="*/ 0 h 25"/>
                <a:gd name="T32" fmla="*/ 12 w 50"/>
                <a:gd name="T33" fmla="*/ 0 h 25"/>
                <a:gd name="T34" fmla="*/ 5 w 50"/>
                <a:gd name="T35" fmla="*/ 2 h 25"/>
                <a:gd name="T36" fmla="*/ 0 w 50"/>
                <a:gd name="T37" fmla="*/ 4 h 25"/>
                <a:gd name="T38" fmla="*/ 0 w 50"/>
                <a:gd name="T39" fmla="*/ 9 h 25"/>
                <a:gd name="T40" fmla="*/ 3 w 5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5">
                  <a:moveTo>
                    <a:pt x="3" y="13"/>
                  </a:moveTo>
                  <a:lnTo>
                    <a:pt x="3" y="13"/>
                  </a:lnTo>
                  <a:lnTo>
                    <a:pt x="10" y="18"/>
                  </a:lnTo>
                  <a:lnTo>
                    <a:pt x="19" y="22"/>
                  </a:lnTo>
                  <a:lnTo>
                    <a:pt x="28" y="25"/>
                  </a:lnTo>
                  <a:lnTo>
                    <a:pt x="39" y="25"/>
                  </a:lnTo>
                  <a:lnTo>
                    <a:pt x="46" y="25"/>
                  </a:lnTo>
                  <a:lnTo>
                    <a:pt x="50" y="22"/>
                  </a:lnTo>
                  <a:lnTo>
                    <a:pt x="50" y="18"/>
                  </a:lnTo>
                  <a:lnTo>
                    <a:pt x="46" y="13"/>
                  </a:lnTo>
                  <a:lnTo>
                    <a:pt x="39" y="9"/>
                  </a:lnTo>
                  <a:lnTo>
                    <a:pt x="30" y="4"/>
                  </a:lnTo>
                  <a:lnTo>
                    <a:pt x="21" y="2"/>
                  </a:lnTo>
                  <a:lnTo>
                    <a:pt x="12" y="0"/>
                  </a:lnTo>
                  <a:lnTo>
                    <a:pt x="5" y="2"/>
                  </a:lnTo>
                  <a:lnTo>
                    <a:pt x="0" y="4"/>
                  </a:lnTo>
                  <a:lnTo>
                    <a:pt x="0"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0" name="Freeform 1327">
              <a:extLst>
                <a:ext uri="{FF2B5EF4-FFF2-40B4-BE49-F238E27FC236}">
                  <a16:creationId xmlns:a16="http://schemas.microsoft.com/office/drawing/2014/main" xmlns="" id="{9831931D-59D4-8E42-81B7-9AEF3C38D28D}"/>
                </a:ext>
              </a:extLst>
            </p:cNvPr>
            <p:cNvSpPr>
              <a:spLocks/>
            </p:cNvSpPr>
            <p:nvPr/>
          </p:nvSpPr>
          <p:spPr bwMode="auto">
            <a:xfrm>
              <a:off x="4164" y="3350"/>
              <a:ext cx="47" cy="25"/>
            </a:xfrm>
            <a:custGeom>
              <a:avLst/>
              <a:gdLst>
                <a:gd name="T0" fmla="*/ 2 w 47"/>
                <a:gd name="T1" fmla="*/ 14 h 25"/>
                <a:gd name="T2" fmla="*/ 2 w 47"/>
                <a:gd name="T3" fmla="*/ 14 h 25"/>
                <a:gd name="T4" fmla="*/ 9 w 47"/>
                <a:gd name="T5" fmla="*/ 18 h 25"/>
                <a:gd name="T6" fmla="*/ 18 w 47"/>
                <a:gd name="T7" fmla="*/ 23 h 25"/>
                <a:gd name="T8" fmla="*/ 27 w 47"/>
                <a:gd name="T9" fmla="*/ 25 h 25"/>
                <a:gd name="T10" fmla="*/ 36 w 47"/>
                <a:gd name="T11" fmla="*/ 25 h 25"/>
                <a:gd name="T12" fmla="*/ 36 w 47"/>
                <a:gd name="T13" fmla="*/ 25 h 25"/>
                <a:gd name="T14" fmla="*/ 42 w 47"/>
                <a:gd name="T15" fmla="*/ 25 h 25"/>
                <a:gd name="T16" fmla="*/ 47 w 47"/>
                <a:gd name="T17" fmla="*/ 23 h 25"/>
                <a:gd name="T18" fmla="*/ 47 w 47"/>
                <a:gd name="T19" fmla="*/ 18 h 25"/>
                <a:gd name="T20" fmla="*/ 42 w 47"/>
                <a:gd name="T21" fmla="*/ 14 h 25"/>
                <a:gd name="T22" fmla="*/ 42 w 47"/>
                <a:gd name="T23" fmla="*/ 14 h 25"/>
                <a:gd name="T24" fmla="*/ 38 w 47"/>
                <a:gd name="T25" fmla="*/ 9 h 25"/>
                <a:gd name="T26" fmla="*/ 29 w 47"/>
                <a:gd name="T27" fmla="*/ 5 h 25"/>
                <a:gd name="T28" fmla="*/ 20 w 47"/>
                <a:gd name="T29" fmla="*/ 2 h 25"/>
                <a:gd name="T30" fmla="*/ 11 w 47"/>
                <a:gd name="T31" fmla="*/ 0 h 25"/>
                <a:gd name="T32" fmla="*/ 11 w 47"/>
                <a:gd name="T33" fmla="*/ 0 h 25"/>
                <a:gd name="T34" fmla="*/ 4 w 47"/>
                <a:gd name="T35" fmla="*/ 2 h 25"/>
                <a:gd name="T36" fmla="*/ 0 w 47"/>
                <a:gd name="T37" fmla="*/ 5 h 25"/>
                <a:gd name="T38" fmla="*/ 0 w 47"/>
                <a:gd name="T39" fmla="*/ 9 h 25"/>
                <a:gd name="T40" fmla="*/ 2 w 4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2" y="14"/>
                  </a:moveTo>
                  <a:lnTo>
                    <a:pt x="2" y="14"/>
                  </a:lnTo>
                  <a:lnTo>
                    <a:pt x="9" y="18"/>
                  </a:lnTo>
                  <a:lnTo>
                    <a:pt x="18" y="23"/>
                  </a:lnTo>
                  <a:lnTo>
                    <a:pt x="27" y="25"/>
                  </a:lnTo>
                  <a:lnTo>
                    <a:pt x="36" y="25"/>
                  </a:lnTo>
                  <a:lnTo>
                    <a:pt x="42" y="25"/>
                  </a:lnTo>
                  <a:lnTo>
                    <a:pt x="47" y="23"/>
                  </a:lnTo>
                  <a:lnTo>
                    <a:pt x="47" y="18"/>
                  </a:lnTo>
                  <a:lnTo>
                    <a:pt x="42" y="14"/>
                  </a:lnTo>
                  <a:lnTo>
                    <a:pt x="38" y="9"/>
                  </a:lnTo>
                  <a:lnTo>
                    <a:pt x="29" y="5"/>
                  </a:lnTo>
                  <a:lnTo>
                    <a:pt x="20" y="2"/>
                  </a:lnTo>
                  <a:lnTo>
                    <a:pt x="11" y="0"/>
                  </a:lnTo>
                  <a:lnTo>
                    <a:pt x="4" y="2"/>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1" name="Freeform 1328">
              <a:extLst>
                <a:ext uri="{FF2B5EF4-FFF2-40B4-BE49-F238E27FC236}">
                  <a16:creationId xmlns:a16="http://schemas.microsoft.com/office/drawing/2014/main" xmlns="" id="{BDE25D41-572F-B141-AC7E-F358BA146C89}"/>
                </a:ext>
              </a:extLst>
            </p:cNvPr>
            <p:cNvSpPr>
              <a:spLocks/>
            </p:cNvSpPr>
            <p:nvPr/>
          </p:nvSpPr>
          <p:spPr bwMode="auto">
            <a:xfrm>
              <a:off x="4164" y="3350"/>
              <a:ext cx="47" cy="25"/>
            </a:xfrm>
            <a:custGeom>
              <a:avLst/>
              <a:gdLst>
                <a:gd name="T0" fmla="*/ 2 w 47"/>
                <a:gd name="T1" fmla="*/ 14 h 25"/>
                <a:gd name="T2" fmla="*/ 2 w 47"/>
                <a:gd name="T3" fmla="*/ 14 h 25"/>
                <a:gd name="T4" fmla="*/ 9 w 47"/>
                <a:gd name="T5" fmla="*/ 18 h 25"/>
                <a:gd name="T6" fmla="*/ 18 w 47"/>
                <a:gd name="T7" fmla="*/ 23 h 25"/>
                <a:gd name="T8" fmla="*/ 27 w 47"/>
                <a:gd name="T9" fmla="*/ 25 h 25"/>
                <a:gd name="T10" fmla="*/ 36 w 47"/>
                <a:gd name="T11" fmla="*/ 25 h 25"/>
                <a:gd name="T12" fmla="*/ 36 w 47"/>
                <a:gd name="T13" fmla="*/ 25 h 25"/>
                <a:gd name="T14" fmla="*/ 42 w 47"/>
                <a:gd name="T15" fmla="*/ 25 h 25"/>
                <a:gd name="T16" fmla="*/ 47 w 47"/>
                <a:gd name="T17" fmla="*/ 23 h 25"/>
                <a:gd name="T18" fmla="*/ 47 w 47"/>
                <a:gd name="T19" fmla="*/ 18 h 25"/>
                <a:gd name="T20" fmla="*/ 42 w 47"/>
                <a:gd name="T21" fmla="*/ 14 h 25"/>
                <a:gd name="T22" fmla="*/ 42 w 47"/>
                <a:gd name="T23" fmla="*/ 14 h 25"/>
                <a:gd name="T24" fmla="*/ 38 w 47"/>
                <a:gd name="T25" fmla="*/ 9 h 25"/>
                <a:gd name="T26" fmla="*/ 29 w 47"/>
                <a:gd name="T27" fmla="*/ 5 h 25"/>
                <a:gd name="T28" fmla="*/ 20 w 47"/>
                <a:gd name="T29" fmla="*/ 2 h 25"/>
                <a:gd name="T30" fmla="*/ 11 w 47"/>
                <a:gd name="T31" fmla="*/ 0 h 25"/>
                <a:gd name="T32" fmla="*/ 11 w 47"/>
                <a:gd name="T33" fmla="*/ 0 h 25"/>
                <a:gd name="T34" fmla="*/ 4 w 47"/>
                <a:gd name="T35" fmla="*/ 2 h 25"/>
                <a:gd name="T36" fmla="*/ 0 w 47"/>
                <a:gd name="T37" fmla="*/ 5 h 25"/>
                <a:gd name="T38" fmla="*/ 0 w 47"/>
                <a:gd name="T39" fmla="*/ 9 h 25"/>
                <a:gd name="T40" fmla="*/ 2 w 4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2" y="14"/>
                  </a:moveTo>
                  <a:lnTo>
                    <a:pt x="2" y="14"/>
                  </a:lnTo>
                  <a:lnTo>
                    <a:pt x="9" y="18"/>
                  </a:lnTo>
                  <a:lnTo>
                    <a:pt x="18" y="23"/>
                  </a:lnTo>
                  <a:lnTo>
                    <a:pt x="27" y="25"/>
                  </a:lnTo>
                  <a:lnTo>
                    <a:pt x="36" y="25"/>
                  </a:lnTo>
                  <a:lnTo>
                    <a:pt x="42" y="25"/>
                  </a:lnTo>
                  <a:lnTo>
                    <a:pt x="47" y="23"/>
                  </a:lnTo>
                  <a:lnTo>
                    <a:pt x="47" y="18"/>
                  </a:lnTo>
                  <a:lnTo>
                    <a:pt x="42" y="14"/>
                  </a:lnTo>
                  <a:lnTo>
                    <a:pt x="38" y="9"/>
                  </a:lnTo>
                  <a:lnTo>
                    <a:pt x="29" y="5"/>
                  </a:lnTo>
                  <a:lnTo>
                    <a:pt x="20" y="2"/>
                  </a:lnTo>
                  <a:lnTo>
                    <a:pt x="11" y="0"/>
                  </a:lnTo>
                  <a:lnTo>
                    <a:pt x="4" y="2"/>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2" name="Freeform 1329">
              <a:extLst>
                <a:ext uri="{FF2B5EF4-FFF2-40B4-BE49-F238E27FC236}">
                  <a16:creationId xmlns:a16="http://schemas.microsoft.com/office/drawing/2014/main" xmlns="" id="{6CF2CDA3-ED3D-8748-8B6A-3AB19287478F}"/>
                </a:ext>
              </a:extLst>
            </p:cNvPr>
            <p:cNvSpPr>
              <a:spLocks/>
            </p:cNvSpPr>
            <p:nvPr/>
          </p:nvSpPr>
          <p:spPr bwMode="auto">
            <a:xfrm>
              <a:off x="4123" y="3352"/>
              <a:ext cx="47" cy="25"/>
            </a:xfrm>
            <a:custGeom>
              <a:avLst/>
              <a:gdLst>
                <a:gd name="T0" fmla="*/ 2 w 47"/>
                <a:gd name="T1" fmla="*/ 12 h 25"/>
                <a:gd name="T2" fmla="*/ 2 w 47"/>
                <a:gd name="T3" fmla="*/ 12 h 25"/>
                <a:gd name="T4" fmla="*/ 9 w 47"/>
                <a:gd name="T5" fmla="*/ 16 h 25"/>
                <a:gd name="T6" fmla="*/ 18 w 47"/>
                <a:gd name="T7" fmla="*/ 21 h 25"/>
                <a:gd name="T8" fmla="*/ 27 w 47"/>
                <a:gd name="T9" fmla="*/ 23 h 25"/>
                <a:gd name="T10" fmla="*/ 34 w 47"/>
                <a:gd name="T11" fmla="*/ 25 h 25"/>
                <a:gd name="T12" fmla="*/ 34 w 47"/>
                <a:gd name="T13" fmla="*/ 25 h 25"/>
                <a:gd name="T14" fmla="*/ 43 w 47"/>
                <a:gd name="T15" fmla="*/ 23 h 25"/>
                <a:gd name="T16" fmla="*/ 45 w 47"/>
                <a:gd name="T17" fmla="*/ 21 h 25"/>
                <a:gd name="T18" fmla="*/ 47 w 47"/>
                <a:gd name="T19" fmla="*/ 16 h 25"/>
                <a:gd name="T20" fmla="*/ 43 w 47"/>
                <a:gd name="T21" fmla="*/ 12 h 25"/>
                <a:gd name="T22" fmla="*/ 43 w 47"/>
                <a:gd name="T23" fmla="*/ 12 h 25"/>
                <a:gd name="T24" fmla="*/ 36 w 47"/>
                <a:gd name="T25" fmla="*/ 7 h 25"/>
                <a:gd name="T26" fmla="*/ 29 w 47"/>
                <a:gd name="T27" fmla="*/ 3 h 25"/>
                <a:gd name="T28" fmla="*/ 20 w 47"/>
                <a:gd name="T29" fmla="*/ 0 h 25"/>
                <a:gd name="T30" fmla="*/ 11 w 47"/>
                <a:gd name="T31" fmla="*/ 0 h 25"/>
                <a:gd name="T32" fmla="*/ 11 w 47"/>
                <a:gd name="T33" fmla="*/ 0 h 25"/>
                <a:gd name="T34" fmla="*/ 5 w 47"/>
                <a:gd name="T35" fmla="*/ 0 h 25"/>
                <a:gd name="T36" fmla="*/ 0 w 47"/>
                <a:gd name="T37" fmla="*/ 3 h 25"/>
                <a:gd name="T38" fmla="*/ 0 w 47"/>
                <a:gd name="T39" fmla="*/ 7 h 25"/>
                <a:gd name="T40" fmla="*/ 2 w 47"/>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2" y="12"/>
                  </a:moveTo>
                  <a:lnTo>
                    <a:pt x="2" y="12"/>
                  </a:lnTo>
                  <a:lnTo>
                    <a:pt x="9" y="16"/>
                  </a:lnTo>
                  <a:lnTo>
                    <a:pt x="18" y="21"/>
                  </a:lnTo>
                  <a:lnTo>
                    <a:pt x="27" y="23"/>
                  </a:lnTo>
                  <a:lnTo>
                    <a:pt x="34" y="25"/>
                  </a:lnTo>
                  <a:lnTo>
                    <a:pt x="43" y="23"/>
                  </a:lnTo>
                  <a:lnTo>
                    <a:pt x="45" y="21"/>
                  </a:lnTo>
                  <a:lnTo>
                    <a:pt x="47" y="16"/>
                  </a:lnTo>
                  <a:lnTo>
                    <a:pt x="43" y="12"/>
                  </a:lnTo>
                  <a:lnTo>
                    <a:pt x="36" y="7"/>
                  </a:lnTo>
                  <a:lnTo>
                    <a:pt x="29" y="3"/>
                  </a:lnTo>
                  <a:lnTo>
                    <a:pt x="20" y="0"/>
                  </a:lnTo>
                  <a:lnTo>
                    <a:pt x="11" y="0"/>
                  </a:lnTo>
                  <a:lnTo>
                    <a:pt x="5"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3" name="Freeform 1330">
              <a:extLst>
                <a:ext uri="{FF2B5EF4-FFF2-40B4-BE49-F238E27FC236}">
                  <a16:creationId xmlns:a16="http://schemas.microsoft.com/office/drawing/2014/main" xmlns="" id="{29E2F19E-6F64-3F46-98F0-5B457BFCECEB}"/>
                </a:ext>
              </a:extLst>
            </p:cNvPr>
            <p:cNvSpPr>
              <a:spLocks/>
            </p:cNvSpPr>
            <p:nvPr/>
          </p:nvSpPr>
          <p:spPr bwMode="auto">
            <a:xfrm>
              <a:off x="4123" y="3352"/>
              <a:ext cx="47" cy="25"/>
            </a:xfrm>
            <a:custGeom>
              <a:avLst/>
              <a:gdLst>
                <a:gd name="T0" fmla="*/ 2 w 47"/>
                <a:gd name="T1" fmla="*/ 12 h 25"/>
                <a:gd name="T2" fmla="*/ 2 w 47"/>
                <a:gd name="T3" fmla="*/ 12 h 25"/>
                <a:gd name="T4" fmla="*/ 9 w 47"/>
                <a:gd name="T5" fmla="*/ 16 h 25"/>
                <a:gd name="T6" fmla="*/ 18 w 47"/>
                <a:gd name="T7" fmla="*/ 21 h 25"/>
                <a:gd name="T8" fmla="*/ 27 w 47"/>
                <a:gd name="T9" fmla="*/ 23 h 25"/>
                <a:gd name="T10" fmla="*/ 34 w 47"/>
                <a:gd name="T11" fmla="*/ 25 h 25"/>
                <a:gd name="T12" fmla="*/ 34 w 47"/>
                <a:gd name="T13" fmla="*/ 25 h 25"/>
                <a:gd name="T14" fmla="*/ 43 w 47"/>
                <a:gd name="T15" fmla="*/ 23 h 25"/>
                <a:gd name="T16" fmla="*/ 45 w 47"/>
                <a:gd name="T17" fmla="*/ 21 h 25"/>
                <a:gd name="T18" fmla="*/ 47 w 47"/>
                <a:gd name="T19" fmla="*/ 16 h 25"/>
                <a:gd name="T20" fmla="*/ 43 w 47"/>
                <a:gd name="T21" fmla="*/ 12 h 25"/>
                <a:gd name="T22" fmla="*/ 43 w 47"/>
                <a:gd name="T23" fmla="*/ 12 h 25"/>
                <a:gd name="T24" fmla="*/ 36 w 47"/>
                <a:gd name="T25" fmla="*/ 7 h 25"/>
                <a:gd name="T26" fmla="*/ 29 w 47"/>
                <a:gd name="T27" fmla="*/ 3 h 25"/>
                <a:gd name="T28" fmla="*/ 20 w 47"/>
                <a:gd name="T29" fmla="*/ 0 h 25"/>
                <a:gd name="T30" fmla="*/ 11 w 47"/>
                <a:gd name="T31" fmla="*/ 0 h 25"/>
                <a:gd name="T32" fmla="*/ 11 w 47"/>
                <a:gd name="T33" fmla="*/ 0 h 25"/>
                <a:gd name="T34" fmla="*/ 5 w 47"/>
                <a:gd name="T35" fmla="*/ 0 h 25"/>
                <a:gd name="T36" fmla="*/ 0 w 47"/>
                <a:gd name="T37" fmla="*/ 3 h 25"/>
                <a:gd name="T38" fmla="*/ 0 w 47"/>
                <a:gd name="T39" fmla="*/ 7 h 25"/>
                <a:gd name="T40" fmla="*/ 2 w 47"/>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2" y="12"/>
                  </a:moveTo>
                  <a:lnTo>
                    <a:pt x="2" y="12"/>
                  </a:lnTo>
                  <a:lnTo>
                    <a:pt x="9" y="16"/>
                  </a:lnTo>
                  <a:lnTo>
                    <a:pt x="18" y="21"/>
                  </a:lnTo>
                  <a:lnTo>
                    <a:pt x="27" y="23"/>
                  </a:lnTo>
                  <a:lnTo>
                    <a:pt x="34" y="25"/>
                  </a:lnTo>
                  <a:lnTo>
                    <a:pt x="43" y="23"/>
                  </a:lnTo>
                  <a:lnTo>
                    <a:pt x="45" y="21"/>
                  </a:lnTo>
                  <a:lnTo>
                    <a:pt x="47" y="16"/>
                  </a:lnTo>
                  <a:lnTo>
                    <a:pt x="43" y="12"/>
                  </a:lnTo>
                  <a:lnTo>
                    <a:pt x="36" y="7"/>
                  </a:lnTo>
                  <a:lnTo>
                    <a:pt x="29" y="3"/>
                  </a:lnTo>
                  <a:lnTo>
                    <a:pt x="20" y="0"/>
                  </a:lnTo>
                  <a:lnTo>
                    <a:pt x="11" y="0"/>
                  </a:lnTo>
                  <a:lnTo>
                    <a:pt x="5"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4" name="Freeform 1331">
              <a:extLst>
                <a:ext uri="{FF2B5EF4-FFF2-40B4-BE49-F238E27FC236}">
                  <a16:creationId xmlns:a16="http://schemas.microsoft.com/office/drawing/2014/main" xmlns="" id="{B3197985-5F97-7D42-B1AB-052D15603FAB}"/>
                </a:ext>
              </a:extLst>
            </p:cNvPr>
            <p:cNvSpPr>
              <a:spLocks/>
            </p:cNvSpPr>
            <p:nvPr/>
          </p:nvSpPr>
          <p:spPr bwMode="auto">
            <a:xfrm>
              <a:off x="4082" y="3352"/>
              <a:ext cx="48" cy="25"/>
            </a:xfrm>
            <a:custGeom>
              <a:avLst/>
              <a:gdLst>
                <a:gd name="T0" fmla="*/ 5 w 48"/>
                <a:gd name="T1" fmla="*/ 14 h 25"/>
                <a:gd name="T2" fmla="*/ 5 w 48"/>
                <a:gd name="T3" fmla="*/ 14 h 25"/>
                <a:gd name="T4" fmla="*/ 10 w 48"/>
                <a:gd name="T5" fmla="*/ 18 h 25"/>
                <a:gd name="T6" fmla="*/ 19 w 48"/>
                <a:gd name="T7" fmla="*/ 21 h 25"/>
                <a:gd name="T8" fmla="*/ 28 w 48"/>
                <a:gd name="T9" fmla="*/ 23 h 25"/>
                <a:gd name="T10" fmla="*/ 37 w 48"/>
                <a:gd name="T11" fmla="*/ 25 h 25"/>
                <a:gd name="T12" fmla="*/ 37 w 48"/>
                <a:gd name="T13" fmla="*/ 25 h 25"/>
                <a:gd name="T14" fmla="*/ 43 w 48"/>
                <a:gd name="T15" fmla="*/ 23 h 25"/>
                <a:gd name="T16" fmla="*/ 46 w 48"/>
                <a:gd name="T17" fmla="*/ 21 h 25"/>
                <a:gd name="T18" fmla="*/ 48 w 48"/>
                <a:gd name="T19" fmla="*/ 16 h 25"/>
                <a:gd name="T20" fmla="*/ 43 w 48"/>
                <a:gd name="T21" fmla="*/ 12 h 25"/>
                <a:gd name="T22" fmla="*/ 43 w 48"/>
                <a:gd name="T23" fmla="*/ 12 h 25"/>
                <a:gd name="T24" fmla="*/ 37 w 48"/>
                <a:gd name="T25" fmla="*/ 7 h 25"/>
                <a:gd name="T26" fmla="*/ 30 w 48"/>
                <a:gd name="T27" fmla="*/ 3 h 25"/>
                <a:gd name="T28" fmla="*/ 21 w 48"/>
                <a:gd name="T29" fmla="*/ 0 h 25"/>
                <a:gd name="T30" fmla="*/ 12 w 48"/>
                <a:gd name="T31" fmla="*/ 0 h 25"/>
                <a:gd name="T32" fmla="*/ 12 w 48"/>
                <a:gd name="T33" fmla="*/ 0 h 25"/>
                <a:gd name="T34" fmla="*/ 5 w 48"/>
                <a:gd name="T35" fmla="*/ 0 h 25"/>
                <a:gd name="T36" fmla="*/ 3 w 48"/>
                <a:gd name="T37" fmla="*/ 5 h 25"/>
                <a:gd name="T38" fmla="*/ 0 w 48"/>
                <a:gd name="T39" fmla="*/ 7 h 25"/>
                <a:gd name="T40" fmla="*/ 5 w 48"/>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5">
                  <a:moveTo>
                    <a:pt x="5" y="14"/>
                  </a:moveTo>
                  <a:lnTo>
                    <a:pt x="5" y="14"/>
                  </a:lnTo>
                  <a:lnTo>
                    <a:pt x="10" y="18"/>
                  </a:lnTo>
                  <a:lnTo>
                    <a:pt x="19" y="21"/>
                  </a:lnTo>
                  <a:lnTo>
                    <a:pt x="28" y="23"/>
                  </a:lnTo>
                  <a:lnTo>
                    <a:pt x="37" y="25"/>
                  </a:lnTo>
                  <a:lnTo>
                    <a:pt x="43" y="23"/>
                  </a:lnTo>
                  <a:lnTo>
                    <a:pt x="46" y="21"/>
                  </a:lnTo>
                  <a:lnTo>
                    <a:pt x="48" y="16"/>
                  </a:lnTo>
                  <a:lnTo>
                    <a:pt x="43" y="12"/>
                  </a:lnTo>
                  <a:lnTo>
                    <a:pt x="37" y="7"/>
                  </a:lnTo>
                  <a:lnTo>
                    <a:pt x="30" y="3"/>
                  </a:lnTo>
                  <a:lnTo>
                    <a:pt x="21" y="0"/>
                  </a:lnTo>
                  <a:lnTo>
                    <a:pt x="12" y="0"/>
                  </a:lnTo>
                  <a:lnTo>
                    <a:pt x="5" y="0"/>
                  </a:lnTo>
                  <a:lnTo>
                    <a:pt x="3" y="5"/>
                  </a:lnTo>
                  <a:lnTo>
                    <a:pt x="0" y="7"/>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5" name="Freeform 1332">
              <a:extLst>
                <a:ext uri="{FF2B5EF4-FFF2-40B4-BE49-F238E27FC236}">
                  <a16:creationId xmlns:a16="http://schemas.microsoft.com/office/drawing/2014/main" xmlns="" id="{185240A3-02C6-3A46-962F-A70D5EFA6D5F}"/>
                </a:ext>
              </a:extLst>
            </p:cNvPr>
            <p:cNvSpPr>
              <a:spLocks/>
            </p:cNvSpPr>
            <p:nvPr/>
          </p:nvSpPr>
          <p:spPr bwMode="auto">
            <a:xfrm>
              <a:off x="4082" y="3352"/>
              <a:ext cx="48" cy="25"/>
            </a:xfrm>
            <a:custGeom>
              <a:avLst/>
              <a:gdLst>
                <a:gd name="T0" fmla="*/ 5 w 48"/>
                <a:gd name="T1" fmla="*/ 14 h 25"/>
                <a:gd name="T2" fmla="*/ 5 w 48"/>
                <a:gd name="T3" fmla="*/ 14 h 25"/>
                <a:gd name="T4" fmla="*/ 10 w 48"/>
                <a:gd name="T5" fmla="*/ 18 h 25"/>
                <a:gd name="T6" fmla="*/ 19 w 48"/>
                <a:gd name="T7" fmla="*/ 21 h 25"/>
                <a:gd name="T8" fmla="*/ 28 w 48"/>
                <a:gd name="T9" fmla="*/ 23 h 25"/>
                <a:gd name="T10" fmla="*/ 37 w 48"/>
                <a:gd name="T11" fmla="*/ 25 h 25"/>
                <a:gd name="T12" fmla="*/ 37 w 48"/>
                <a:gd name="T13" fmla="*/ 25 h 25"/>
                <a:gd name="T14" fmla="*/ 43 w 48"/>
                <a:gd name="T15" fmla="*/ 23 h 25"/>
                <a:gd name="T16" fmla="*/ 46 w 48"/>
                <a:gd name="T17" fmla="*/ 21 h 25"/>
                <a:gd name="T18" fmla="*/ 48 w 48"/>
                <a:gd name="T19" fmla="*/ 16 h 25"/>
                <a:gd name="T20" fmla="*/ 43 w 48"/>
                <a:gd name="T21" fmla="*/ 12 h 25"/>
                <a:gd name="T22" fmla="*/ 43 w 48"/>
                <a:gd name="T23" fmla="*/ 12 h 25"/>
                <a:gd name="T24" fmla="*/ 37 w 48"/>
                <a:gd name="T25" fmla="*/ 7 h 25"/>
                <a:gd name="T26" fmla="*/ 30 w 48"/>
                <a:gd name="T27" fmla="*/ 3 h 25"/>
                <a:gd name="T28" fmla="*/ 21 w 48"/>
                <a:gd name="T29" fmla="*/ 0 h 25"/>
                <a:gd name="T30" fmla="*/ 12 w 48"/>
                <a:gd name="T31" fmla="*/ 0 h 25"/>
                <a:gd name="T32" fmla="*/ 12 w 48"/>
                <a:gd name="T33" fmla="*/ 0 h 25"/>
                <a:gd name="T34" fmla="*/ 5 w 48"/>
                <a:gd name="T35" fmla="*/ 0 h 25"/>
                <a:gd name="T36" fmla="*/ 3 w 48"/>
                <a:gd name="T37" fmla="*/ 5 h 25"/>
                <a:gd name="T38" fmla="*/ 0 w 48"/>
                <a:gd name="T39" fmla="*/ 7 h 25"/>
                <a:gd name="T40" fmla="*/ 5 w 48"/>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5">
                  <a:moveTo>
                    <a:pt x="5" y="14"/>
                  </a:moveTo>
                  <a:lnTo>
                    <a:pt x="5" y="14"/>
                  </a:lnTo>
                  <a:lnTo>
                    <a:pt x="10" y="18"/>
                  </a:lnTo>
                  <a:lnTo>
                    <a:pt x="19" y="21"/>
                  </a:lnTo>
                  <a:lnTo>
                    <a:pt x="28" y="23"/>
                  </a:lnTo>
                  <a:lnTo>
                    <a:pt x="37" y="25"/>
                  </a:lnTo>
                  <a:lnTo>
                    <a:pt x="43" y="23"/>
                  </a:lnTo>
                  <a:lnTo>
                    <a:pt x="46" y="21"/>
                  </a:lnTo>
                  <a:lnTo>
                    <a:pt x="48" y="16"/>
                  </a:lnTo>
                  <a:lnTo>
                    <a:pt x="43" y="12"/>
                  </a:lnTo>
                  <a:lnTo>
                    <a:pt x="37" y="7"/>
                  </a:lnTo>
                  <a:lnTo>
                    <a:pt x="30" y="3"/>
                  </a:lnTo>
                  <a:lnTo>
                    <a:pt x="21" y="0"/>
                  </a:lnTo>
                  <a:lnTo>
                    <a:pt x="12" y="0"/>
                  </a:lnTo>
                  <a:lnTo>
                    <a:pt x="5" y="0"/>
                  </a:lnTo>
                  <a:lnTo>
                    <a:pt x="3" y="5"/>
                  </a:lnTo>
                  <a:lnTo>
                    <a:pt x="0" y="7"/>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6" name="Freeform 1333">
              <a:extLst>
                <a:ext uri="{FF2B5EF4-FFF2-40B4-BE49-F238E27FC236}">
                  <a16:creationId xmlns:a16="http://schemas.microsoft.com/office/drawing/2014/main" xmlns="" id="{0F4BD1BC-D509-3D4C-AEFC-A79E4E256926}"/>
                </a:ext>
              </a:extLst>
            </p:cNvPr>
            <p:cNvSpPr>
              <a:spLocks/>
            </p:cNvSpPr>
            <p:nvPr/>
          </p:nvSpPr>
          <p:spPr bwMode="auto">
            <a:xfrm>
              <a:off x="4044" y="3352"/>
              <a:ext cx="45" cy="25"/>
            </a:xfrm>
            <a:custGeom>
              <a:avLst/>
              <a:gdLst>
                <a:gd name="T0" fmla="*/ 2 w 45"/>
                <a:gd name="T1" fmla="*/ 14 h 25"/>
                <a:gd name="T2" fmla="*/ 2 w 45"/>
                <a:gd name="T3" fmla="*/ 14 h 25"/>
                <a:gd name="T4" fmla="*/ 9 w 45"/>
                <a:gd name="T5" fmla="*/ 18 h 25"/>
                <a:gd name="T6" fmla="*/ 16 w 45"/>
                <a:gd name="T7" fmla="*/ 23 h 25"/>
                <a:gd name="T8" fmla="*/ 25 w 45"/>
                <a:gd name="T9" fmla="*/ 25 h 25"/>
                <a:gd name="T10" fmla="*/ 34 w 45"/>
                <a:gd name="T11" fmla="*/ 25 h 25"/>
                <a:gd name="T12" fmla="*/ 34 w 45"/>
                <a:gd name="T13" fmla="*/ 25 h 25"/>
                <a:gd name="T14" fmla="*/ 41 w 45"/>
                <a:gd name="T15" fmla="*/ 25 h 25"/>
                <a:gd name="T16" fmla="*/ 45 w 45"/>
                <a:gd name="T17" fmla="*/ 21 h 25"/>
                <a:gd name="T18" fmla="*/ 45 w 45"/>
                <a:gd name="T19" fmla="*/ 18 h 25"/>
                <a:gd name="T20" fmla="*/ 43 w 45"/>
                <a:gd name="T21" fmla="*/ 14 h 25"/>
                <a:gd name="T22" fmla="*/ 43 w 45"/>
                <a:gd name="T23" fmla="*/ 14 h 25"/>
                <a:gd name="T24" fmla="*/ 36 w 45"/>
                <a:gd name="T25" fmla="*/ 7 h 25"/>
                <a:gd name="T26" fmla="*/ 27 w 45"/>
                <a:gd name="T27" fmla="*/ 5 h 25"/>
                <a:gd name="T28" fmla="*/ 20 w 45"/>
                <a:gd name="T29" fmla="*/ 3 h 25"/>
                <a:gd name="T30" fmla="*/ 11 w 45"/>
                <a:gd name="T31" fmla="*/ 0 h 25"/>
                <a:gd name="T32" fmla="*/ 11 w 45"/>
                <a:gd name="T33" fmla="*/ 0 h 25"/>
                <a:gd name="T34" fmla="*/ 5 w 45"/>
                <a:gd name="T35" fmla="*/ 3 h 25"/>
                <a:gd name="T36" fmla="*/ 0 w 45"/>
                <a:gd name="T37" fmla="*/ 5 h 25"/>
                <a:gd name="T38" fmla="*/ 0 w 45"/>
                <a:gd name="T39" fmla="*/ 9 h 25"/>
                <a:gd name="T40" fmla="*/ 2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2" y="14"/>
                  </a:moveTo>
                  <a:lnTo>
                    <a:pt x="2" y="14"/>
                  </a:lnTo>
                  <a:lnTo>
                    <a:pt x="9" y="18"/>
                  </a:lnTo>
                  <a:lnTo>
                    <a:pt x="16" y="23"/>
                  </a:lnTo>
                  <a:lnTo>
                    <a:pt x="25" y="25"/>
                  </a:lnTo>
                  <a:lnTo>
                    <a:pt x="34" y="25"/>
                  </a:lnTo>
                  <a:lnTo>
                    <a:pt x="41" y="25"/>
                  </a:lnTo>
                  <a:lnTo>
                    <a:pt x="45" y="21"/>
                  </a:lnTo>
                  <a:lnTo>
                    <a:pt x="45" y="18"/>
                  </a:lnTo>
                  <a:lnTo>
                    <a:pt x="43" y="14"/>
                  </a:lnTo>
                  <a:lnTo>
                    <a:pt x="36" y="7"/>
                  </a:lnTo>
                  <a:lnTo>
                    <a:pt x="27" y="5"/>
                  </a:lnTo>
                  <a:lnTo>
                    <a:pt x="20" y="3"/>
                  </a:lnTo>
                  <a:lnTo>
                    <a:pt x="11" y="0"/>
                  </a:lnTo>
                  <a:lnTo>
                    <a:pt x="5" y="3"/>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7" name="Freeform 1334">
              <a:extLst>
                <a:ext uri="{FF2B5EF4-FFF2-40B4-BE49-F238E27FC236}">
                  <a16:creationId xmlns:a16="http://schemas.microsoft.com/office/drawing/2014/main" xmlns="" id="{AA143D3D-CE18-8E4E-BBBC-8CE0F6B016F7}"/>
                </a:ext>
              </a:extLst>
            </p:cNvPr>
            <p:cNvSpPr>
              <a:spLocks/>
            </p:cNvSpPr>
            <p:nvPr/>
          </p:nvSpPr>
          <p:spPr bwMode="auto">
            <a:xfrm>
              <a:off x="4044" y="3352"/>
              <a:ext cx="45" cy="25"/>
            </a:xfrm>
            <a:custGeom>
              <a:avLst/>
              <a:gdLst>
                <a:gd name="T0" fmla="*/ 2 w 45"/>
                <a:gd name="T1" fmla="*/ 14 h 25"/>
                <a:gd name="T2" fmla="*/ 2 w 45"/>
                <a:gd name="T3" fmla="*/ 14 h 25"/>
                <a:gd name="T4" fmla="*/ 9 w 45"/>
                <a:gd name="T5" fmla="*/ 18 h 25"/>
                <a:gd name="T6" fmla="*/ 16 w 45"/>
                <a:gd name="T7" fmla="*/ 23 h 25"/>
                <a:gd name="T8" fmla="*/ 25 w 45"/>
                <a:gd name="T9" fmla="*/ 25 h 25"/>
                <a:gd name="T10" fmla="*/ 34 w 45"/>
                <a:gd name="T11" fmla="*/ 25 h 25"/>
                <a:gd name="T12" fmla="*/ 34 w 45"/>
                <a:gd name="T13" fmla="*/ 25 h 25"/>
                <a:gd name="T14" fmla="*/ 41 w 45"/>
                <a:gd name="T15" fmla="*/ 25 h 25"/>
                <a:gd name="T16" fmla="*/ 45 w 45"/>
                <a:gd name="T17" fmla="*/ 21 h 25"/>
                <a:gd name="T18" fmla="*/ 45 w 45"/>
                <a:gd name="T19" fmla="*/ 18 h 25"/>
                <a:gd name="T20" fmla="*/ 43 w 45"/>
                <a:gd name="T21" fmla="*/ 14 h 25"/>
                <a:gd name="T22" fmla="*/ 43 w 45"/>
                <a:gd name="T23" fmla="*/ 14 h 25"/>
                <a:gd name="T24" fmla="*/ 36 w 45"/>
                <a:gd name="T25" fmla="*/ 7 h 25"/>
                <a:gd name="T26" fmla="*/ 27 w 45"/>
                <a:gd name="T27" fmla="*/ 5 h 25"/>
                <a:gd name="T28" fmla="*/ 20 w 45"/>
                <a:gd name="T29" fmla="*/ 3 h 25"/>
                <a:gd name="T30" fmla="*/ 11 w 45"/>
                <a:gd name="T31" fmla="*/ 0 h 25"/>
                <a:gd name="T32" fmla="*/ 11 w 45"/>
                <a:gd name="T33" fmla="*/ 0 h 25"/>
                <a:gd name="T34" fmla="*/ 5 w 45"/>
                <a:gd name="T35" fmla="*/ 3 h 25"/>
                <a:gd name="T36" fmla="*/ 0 w 45"/>
                <a:gd name="T37" fmla="*/ 5 h 25"/>
                <a:gd name="T38" fmla="*/ 0 w 45"/>
                <a:gd name="T39" fmla="*/ 9 h 25"/>
                <a:gd name="T40" fmla="*/ 2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2" y="14"/>
                  </a:moveTo>
                  <a:lnTo>
                    <a:pt x="2" y="14"/>
                  </a:lnTo>
                  <a:lnTo>
                    <a:pt x="9" y="18"/>
                  </a:lnTo>
                  <a:lnTo>
                    <a:pt x="16" y="23"/>
                  </a:lnTo>
                  <a:lnTo>
                    <a:pt x="25" y="25"/>
                  </a:lnTo>
                  <a:lnTo>
                    <a:pt x="34" y="25"/>
                  </a:lnTo>
                  <a:lnTo>
                    <a:pt x="41" y="25"/>
                  </a:lnTo>
                  <a:lnTo>
                    <a:pt x="45" y="21"/>
                  </a:lnTo>
                  <a:lnTo>
                    <a:pt x="45" y="18"/>
                  </a:lnTo>
                  <a:lnTo>
                    <a:pt x="43" y="14"/>
                  </a:lnTo>
                  <a:lnTo>
                    <a:pt x="36" y="7"/>
                  </a:lnTo>
                  <a:lnTo>
                    <a:pt x="27" y="5"/>
                  </a:lnTo>
                  <a:lnTo>
                    <a:pt x="20" y="3"/>
                  </a:lnTo>
                  <a:lnTo>
                    <a:pt x="11" y="0"/>
                  </a:lnTo>
                  <a:lnTo>
                    <a:pt x="5" y="3"/>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8" name="Freeform 1335">
              <a:extLst>
                <a:ext uri="{FF2B5EF4-FFF2-40B4-BE49-F238E27FC236}">
                  <a16:creationId xmlns:a16="http://schemas.microsoft.com/office/drawing/2014/main" xmlns="" id="{D64C102A-B98F-ED41-8770-6B03B8BF77A7}"/>
                </a:ext>
              </a:extLst>
            </p:cNvPr>
            <p:cNvSpPr>
              <a:spLocks/>
            </p:cNvSpPr>
            <p:nvPr/>
          </p:nvSpPr>
          <p:spPr bwMode="auto">
            <a:xfrm>
              <a:off x="3785" y="3357"/>
              <a:ext cx="41" cy="25"/>
            </a:xfrm>
            <a:custGeom>
              <a:avLst/>
              <a:gdLst>
                <a:gd name="T0" fmla="*/ 2 w 41"/>
                <a:gd name="T1" fmla="*/ 13 h 25"/>
                <a:gd name="T2" fmla="*/ 2 w 41"/>
                <a:gd name="T3" fmla="*/ 13 h 25"/>
                <a:gd name="T4" fmla="*/ 7 w 41"/>
                <a:gd name="T5" fmla="*/ 18 h 25"/>
                <a:gd name="T6" fmla="*/ 14 w 41"/>
                <a:gd name="T7" fmla="*/ 20 h 25"/>
                <a:gd name="T8" fmla="*/ 20 w 41"/>
                <a:gd name="T9" fmla="*/ 25 h 25"/>
                <a:gd name="T10" fmla="*/ 29 w 41"/>
                <a:gd name="T11" fmla="*/ 25 h 25"/>
                <a:gd name="T12" fmla="*/ 29 w 41"/>
                <a:gd name="T13" fmla="*/ 25 h 25"/>
                <a:gd name="T14" fmla="*/ 34 w 41"/>
                <a:gd name="T15" fmla="*/ 22 h 25"/>
                <a:gd name="T16" fmla="*/ 38 w 41"/>
                <a:gd name="T17" fmla="*/ 20 h 25"/>
                <a:gd name="T18" fmla="*/ 41 w 41"/>
                <a:gd name="T19" fmla="*/ 16 h 25"/>
                <a:gd name="T20" fmla="*/ 38 w 41"/>
                <a:gd name="T21" fmla="*/ 11 h 25"/>
                <a:gd name="T22" fmla="*/ 38 w 41"/>
                <a:gd name="T23" fmla="*/ 11 h 25"/>
                <a:gd name="T24" fmla="*/ 34 w 41"/>
                <a:gd name="T25" fmla="*/ 7 h 25"/>
                <a:gd name="T26" fmla="*/ 27 w 41"/>
                <a:gd name="T27" fmla="*/ 4 h 25"/>
                <a:gd name="T28" fmla="*/ 18 w 41"/>
                <a:gd name="T29" fmla="*/ 0 h 25"/>
                <a:gd name="T30" fmla="*/ 11 w 41"/>
                <a:gd name="T31" fmla="*/ 0 h 25"/>
                <a:gd name="T32" fmla="*/ 11 w 41"/>
                <a:gd name="T33" fmla="*/ 0 h 25"/>
                <a:gd name="T34" fmla="*/ 5 w 41"/>
                <a:gd name="T35" fmla="*/ 2 h 25"/>
                <a:gd name="T36" fmla="*/ 2 w 41"/>
                <a:gd name="T37" fmla="*/ 4 h 25"/>
                <a:gd name="T38" fmla="*/ 0 w 41"/>
                <a:gd name="T39" fmla="*/ 7 h 25"/>
                <a:gd name="T40" fmla="*/ 2 w 4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5">
                  <a:moveTo>
                    <a:pt x="2" y="13"/>
                  </a:moveTo>
                  <a:lnTo>
                    <a:pt x="2" y="13"/>
                  </a:lnTo>
                  <a:lnTo>
                    <a:pt x="7" y="18"/>
                  </a:lnTo>
                  <a:lnTo>
                    <a:pt x="14" y="20"/>
                  </a:lnTo>
                  <a:lnTo>
                    <a:pt x="20" y="25"/>
                  </a:lnTo>
                  <a:lnTo>
                    <a:pt x="29" y="25"/>
                  </a:lnTo>
                  <a:lnTo>
                    <a:pt x="34" y="22"/>
                  </a:lnTo>
                  <a:lnTo>
                    <a:pt x="38" y="20"/>
                  </a:lnTo>
                  <a:lnTo>
                    <a:pt x="41" y="16"/>
                  </a:lnTo>
                  <a:lnTo>
                    <a:pt x="38" y="11"/>
                  </a:lnTo>
                  <a:lnTo>
                    <a:pt x="34" y="7"/>
                  </a:lnTo>
                  <a:lnTo>
                    <a:pt x="27" y="4"/>
                  </a:lnTo>
                  <a:lnTo>
                    <a:pt x="18" y="0"/>
                  </a:lnTo>
                  <a:lnTo>
                    <a:pt x="11" y="0"/>
                  </a:lnTo>
                  <a:lnTo>
                    <a:pt x="5" y="2"/>
                  </a:lnTo>
                  <a:lnTo>
                    <a:pt x="2" y="4"/>
                  </a:lnTo>
                  <a:lnTo>
                    <a:pt x="0" y="7"/>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19" name="Freeform 1336">
              <a:extLst>
                <a:ext uri="{FF2B5EF4-FFF2-40B4-BE49-F238E27FC236}">
                  <a16:creationId xmlns:a16="http://schemas.microsoft.com/office/drawing/2014/main" xmlns="" id="{C12F0CB0-B00B-914E-B6AA-1D5465508C3F}"/>
                </a:ext>
              </a:extLst>
            </p:cNvPr>
            <p:cNvSpPr>
              <a:spLocks/>
            </p:cNvSpPr>
            <p:nvPr/>
          </p:nvSpPr>
          <p:spPr bwMode="auto">
            <a:xfrm>
              <a:off x="3785" y="3357"/>
              <a:ext cx="41" cy="25"/>
            </a:xfrm>
            <a:custGeom>
              <a:avLst/>
              <a:gdLst>
                <a:gd name="T0" fmla="*/ 2 w 41"/>
                <a:gd name="T1" fmla="*/ 13 h 25"/>
                <a:gd name="T2" fmla="*/ 2 w 41"/>
                <a:gd name="T3" fmla="*/ 13 h 25"/>
                <a:gd name="T4" fmla="*/ 7 w 41"/>
                <a:gd name="T5" fmla="*/ 18 h 25"/>
                <a:gd name="T6" fmla="*/ 14 w 41"/>
                <a:gd name="T7" fmla="*/ 20 h 25"/>
                <a:gd name="T8" fmla="*/ 20 w 41"/>
                <a:gd name="T9" fmla="*/ 25 h 25"/>
                <a:gd name="T10" fmla="*/ 29 w 41"/>
                <a:gd name="T11" fmla="*/ 25 h 25"/>
                <a:gd name="T12" fmla="*/ 29 w 41"/>
                <a:gd name="T13" fmla="*/ 25 h 25"/>
                <a:gd name="T14" fmla="*/ 34 w 41"/>
                <a:gd name="T15" fmla="*/ 22 h 25"/>
                <a:gd name="T16" fmla="*/ 38 w 41"/>
                <a:gd name="T17" fmla="*/ 20 h 25"/>
                <a:gd name="T18" fmla="*/ 41 w 41"/>
                <a:gd name="T19" fmla="*/ 16 h 25"/>
                <a:gd name="T20" fmla="*/ 38 w 41"/>
                <a:gd name="T21" fmla="*/ 11 h 25"/>
                <a:gd name="T22" fmla="*/ 38 w 41"/>
                <a:gd name="T23" fmla="*/ 11 h 25"/>
                <a:gd name="T24" fmla="*/ 34 w 41"/>
                <a:gd name="T25" fmla="*/ 7 h 25"/>
                <a:gd name="T26" fmla="*/ 27 w 41"/>
                <a:gd name="T27" fmla="*/ 4 h 25"/>
                <a:gd name="T28" fmla="*/ 18 w 41"/>
                <a:gd name="T29" fmla="*/ 0 h 25"/>
                <a:gd name="T30" fmla="*/ 11 w 41"/>
                <a:gd name="T31" fmla="*/ 0 h 25"/>
                <a:gd name="T32" fmla="*/ 11 w 41"/>
                <a:gd name="T33" fmla="*/ 0 h 25"/>
                <a:gd name="T34" fmla="*/ 5 w 41"/>
                <a:gd name="T35" fmla="*/ 2 h 25"/>
                <a:gd name="T36" fmla="*/ 2 w 41"/>
                <a:gd name="T37" fmla="*/ 4 h 25"/>
                <a:gd name="T38" fmla="*/ 0 w 41"/>
                <a:gd name="T39" fmla="*/ 7 h 25"/>
                <a:gd name="T40" fmla="*/ 2 w 4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5">
                  <a:moveTo>
                    <a:pt x="2" y="13"/>
                  </a:moveTo>
                  <a:lnTo>
                    <a:pt x="2" y="13"/>
                  </a:lnTo>
                  <a:lnTo>
                    <a:pt x="7" y="18"/>
                  </a:lnTo>
                  <a:lnTo>
                    <a:pt x="14" y="20"/>
                  </a:lnTo>
                  <a:lnTo>
                    <a:pt x="20" y="25"/>
                  </a:lnTo>
                  <a:lnTo>
                    <a:pt x="29" y="25"/>
                  </a:lnTo>
                  <a:lnTo>
                    <a:pt x="34" y="22"/>
                  </a:lnTo>
                  <a:lnTo>
                    <a:pt x="38" y="20"/>
                  </a:lnTo>
                  <a:lnTo>
                    <a:pt x="41" y="16"/>
                  </a:lnTo>
                  <a:lnTo>
                    <a:pt x="38" y="11"/>
                  </a:lnTo>
                  <a:lnTo>
                    <a:pt x="34" y="7"/>
                  </a:lnTo>
                  <a:lnTo>
                    <a:pt x="27" y="4"/>
                  </a:lnTo>
                  <a:lnTo>
                    <a:pt x="18" y="0"/>
                  </a:lnTo>
                  <a:lnTo>
                    <a:pt x="11" y="0"/>
                  </a:lnTo>
                  <a:lnTo>
                    <a:pt x="5" y="2"/>
                  </a:lnTo>
                  <a:lnTo>
                    <a:pt x="2" y="4"/>
                  </a:lnTo>
                  <a:lnTo>
                    <a:pt x="0" y="7"/>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0" name="Freeform 1337">
              <a:extLst>
                <a:ext uri="{FF2B5EF4-FFF2-40B4-BE49-F238E27FC236}">
                  <a16:creationId xmlns:a16="http://schemas.microsoft.com/office/drawing/2014/main" xmlns="" id="{731D07A8-B1CB-1D46-A66D-12445F0D63D1}"/>
                </a:ext>
              </a:extLst>
            </p:cNvPr>
            <p:cNvSpPr>
              <a:spLocks/>
            </p:cNvSpPr>
            <p:nvPr/>
          </p:nvSpPr>
          <p:spPr bwMode="auto">
            <a:xfrm>
              <a:off x="3751" y="3357"/>
              <a:ext cx="39" cy="25"/>
            </a:xfrm>
            <a:custGeom>
              <a:avLst/>
              <a:gdLst>
                <a:gd name="T0" fmla="*/ 0 w 39"/>
                <a:gd name="T1" fmla="*/ 13 h 25"/>
                <a:gd name="T2" fmla="*/ 0 w 39"/>
                <a:gd name="T3" fmla="*/ 13 h 25"/>
                <a:gd name="T4" fmla="*/ 5 w 39"/>
                <a:gd name="T5" fmla="*/ 18 h 25"/>
                <a:gd name="T6" fmla="*/ 12 w 39"/>
                <a:gd name="T7" fmla="*/ 22 h 25"/>
                <a:gd name="T8" fmla="*/ 18 w 39"/>
                <a:gd name="T9" fmla="*/ 25 h 25"/>
                <a:gd name="T10" fmla="*/ 27 w 39"/>
                <a:gd name="T11" fmla="*/ 25 h 25"/>
                <a:gd name="T12" fmla="*/ 27 w 39"/>
                <a:gd name="T13" fmla="*/ 25 h 25"/>
                <a:gd name="T14" fmla="*/ 34 w 39"/>
                <a:gd name="T15" fmla="*/ 25 h 25"/>
                <a:gd name="T16" fmla="*/ 36 w 39"/>
                <a:gd name="T17" fmla="*/ 20 h 25"/>
                <a:gd name="T18" fmla="*/ 39 w 39"/>
                <a:gd name="T19" fmla="*/ 18 h 25"/>
                <a:gd name="T20" fmla="*/ 36 w 39"/>
                <a:gd name="T21" fmla="*/ 13 h 25"/>
                <a:gd name="T22" fmla="*/ 36 w 39"/>
                <a:gd name="T23" fmla="*/ 13 h 25"/>
                <a:gd name="T24" fmla="*/ 32 w 39"/>
                <a:gd name="T25" fmla="*/ 7 h 25"/>
                <a:gd name="T26" fmla="*/ 25 w 39"/>
                <a:gd name="T27" fmla="*/ 4 h 25"/>
                <a:gd name="T28" fmla="*/ 18 w 39"/>
                <a:gd name="T29" fmla="*/ 2 h 25"/>
                <a:gd name="T30" fmla="*/ 12 w 39"/>
                <a:gd name="T31" fmla="*/ 0 h 25"/>
                <a:gd name="T32" fmla="*/ 12 w 39"/>
                <a:gd name="T33" fmla="*/ 0 h 25"/>
                <a:gd name="T34" fmla="*/ 5 w 39"/>
                <a:gd name="T35" fmla="*/ 2 h 25"/>
                <a:gd name="T36" fmla="*/ 0 w 39"/>
                <a:gd name="T37" fmla="*/ 4 h 25"/>
                <a:gd name="T38" fmla="*/ 0 w 39"/>
                <a:gd name="T39" fmla="*/ 9 h 25"/>
                <a:gd name="T40" fmla="*/ 0 w 3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0" y="13"/>
                  </a:moveTo>
                  <a:lnTo>
                    <a:pt x="0" y="13"/>
                  </a:lnTo>
                  <a:lnTo>
                    <a:pt x="5" y="18"/>
                  </a:lnTo>
                  <a:lnTo>
                    <a:pt x="12" y="22"/>
                  </a:lnTo>
                  <a:lnTo>
                    <a:pt x="18" y="25"/>
                  </a:lnTo>
                  <a:lnTo>
                    <a:pt x="27" y="25"/>
                  </a:lnTo>
                  <a:lnTo>
                    <a:pt x="34" y="25"/>
                  </a:lnTo>
                  <a:lnTo>
                    <a:pt x="36" y="20"/>
                  </a:lnTo>
                  <a:lnTo>
                    <a:pt x="39" y="18"/>
                  </a:lnTo>
                  <a:lnTo>
                    <a:pt x="36" y="13"/>
                  </a:lnTo>
                  <a:lnTo>
                    <a:pt x="32" y="7"/>
                  </a:lnTo>
                  <a:lnTo>
                    <a:pt x="25" y="4"/>
                  </a:lnTo>
                  <a:lnTo>
                    <a:pt x="18" y="2"/>
                  </a:lnTo>
                  <a:lnTo>
                    <a:pt x="12" y="0"/>
                  </a:lnTo>
                  <a:lnTo>
                    <a:pt x="5" y="2"/>
                  </a:lnTo>
                  <a:lnTo>
                    <a:pt x="0"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1" name="Freeform 1338">
              <a:extLst>
                <a:ext uri="{FF2B5EF4-FFF2-40B4-BE49-F238E27FC236}">
                  <a16:creationId xmlns:a16="http://schemas.microsoft.com/office/drawing/2014/main" xmlns="" id="{96E99CB5-D044-9144-AD8D-B8FE7EAECA89}"/>
                </a:ext>
              </a:extLst>
            </p:cNvPr>
            <p:cNvSpPr>
              <a:spLocks/>
            </p:cNvSpPr>
            <p:nvPr/>
          </p:nvSpPr>
          <p:spPr bwMode="auto">
            <a:xfrm>
              <a:off x="3751" y="3357"/>
              <a:ext cx="39" cy="25"/>
            </a:xfrm>
            <a:custGeom>
              <a:avLst/>
              <a:gdLst>
                <a:gd name="T0" fmla="*/ 0 w 39"/>
                <a:gd name="T1" fmla="*/ 13 h 25"/>
                <a:gd name="T2" fmla="*/ 0 w 39"/>
                <a:gd name="T3" fmla="*/ 13 h 25"/>
                <a:gd name="T4" fmla="*/ 5 w 39"/>
                <a:gd name="T5" fmla="*/ 18 h 25"/>
                <a:gd name="T6" fmla="*/ 12 w 39"/>
                <a:gd name="T7" fmla="*/ 22 h 25"/>
                <a:gd name="T8" fmla="*/ 18 w 39"/>
                <a:gd name="T9" fmla="*/ 25 h 25"/>
                <a:gd name="T10" fmla="*/ 27 w 39"/>
                <a:gd name="T11" fmla="*/ 25 h 25"/>
                <a:gd name="T12" fmla="*/ 27 w 39"/>
                <a:gd name="T13" fmla="*/ 25 h 25"/>
                <a:gd name="T14" fmla="*/ 34 w 39"/>
                <a:gd name="T15" fmla="*/ 25 h 25"/>
                <a:gd name="T16" fmla="*/ 36 w 39"/>
                <a:gd name="T17" fmla="*/ 20 h 25"/>
                <a:gd name="T18" fmla="*/ 39 w 39"/>
                <a:gd name="T19" fmla="*/ 18 h 25"/>
                <a:gd name="T20" fmla="*/ 36 w 39"/>
                <a:gd name="T21" fmla="*/ 13 h 25"/>
                <a:gd name="T22" fmla="*/ 36 w 39"/>
                <a:gd name="T23" fmla="*/ 13 h 25"/>
                <a:gd name="T24" fmla="*/ 32 w 39"/>
                <a:gd name="T25" fmla="*/ 7 h 25"/>
                <a:gd name="T26" fmla="*/ 25 w 39"/>
                <a:gd name="T27" fmla="*/ 4 h 25"/>
                <a:gd name="T28" fmla="*/ 18 w 39"/>
                <a:gd name="T29" fmla="*/ 2 h 25"/>
                <a:gd name="T30" fmla="*/ 12 w 39"/>
                <a:gd name="T31" fmla="*/ 0 h 25"/>
                <a:gd name="T32" fmla="*/ 12 w 39"/>
                <a:gd name="T33" fmla="*/ 0 h 25"/>
                <a:gd name="T34" fmla="*/ 5 w 39"/>
                <a:gd name="T35" fmla="*/ 2 h 25"/>
                <a:gd name="T36" fmla="*/ 0 w 39"/>
                <a:gd name="T37" fmla="*/ 4 h 25"/>
                <a:gd name="T38" fmla="*/ 0 w 39"/>
                <a:gd name="T39" fmla="*/ 9 h 25"/>
                <a:gd name="T40" fmla="*/ 0 w 3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0" y="13"/>
                  </a:moveTo>
                  <a:lnTo>
                    <a:pt x="0" y="13"/>
                  </a:lnTo>
                  <a:lnTo>
                    <a:pt x="5" y="18"/>
                  </a:lnTo>
                  <a:lnTo>
                    <a:pt x="12" y="22"/>
                  </a:lnTo>
                  <a:lnTo>
                    <a:pt x="18" y="25"/>
                  </a:lnTo>
                  <a:lnTo>
                    <a:pt x="27" y="25"/>
                  </a:lnTo>
                  <a:lnTo>
                    <a:pt x="34" y="25"/>
                  </a:lnTo>
                  <a:lnTo>
                    <a:pt x="36" y="20"/>
                  </a:lnTo>
                  <a:lnTo>
                    <a:pt x="39" y="18"/>
                  </a:lnTo>
                  <a:lnTo>
                    <a:pt x="36" y="13"/>
                  </a:lnTo>
                  <a:lnTo>
                    <a:pt x="32" y="7"/>
                  </a:lnTo>
                  <a:lnTo>
                    <a:pt x="25" y="4"/>
                  </a:lnTo>
                  <a:lnTo>
                    <a:pt x="18" y="2"/>
                  </a:lnTo>
                  <a:lnTo>
                    <a:pt x="12" y="0"/>
                  </a:lnTo>
                  <a:lnTo>
                    <a:pt x="5" y="2"/>
                  </a:lnTo>
                  <a:lnTo>
                    <a:pt x="0"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2" name="Freeform 1339">
              <a:extLst>
                <a:ext uri="{FF2B5EF4-FFF2-40B4-BE49-F238E27FC236}">
                  <a16:creationId xmlns:a16="http://schemas.microsoft.com/office/drawing/2014/main" xmlns="" id="{3D8FBA8C-FAEA-1144-BD9C-021367148421}"/>
                </a:ext>
              </a:extLst>
            </p:cNvPr>
            <p:cNvSpPr>
              <a:spLocks/>
            </p:cNvSpPr>
            <p:nvPr/>
          </p:nvSpPr>
          <p:spPr bwMode="auto">
            <a:xfrm>
              <a:off x="3715" y="3359"/>
              <a:ext cx="39" cy="23"/>
            </a:xfrm>
            <a:custGeom>
              <a:avLst/>
              <a:gdLst>
                <a:gd name="T0" fmla="*/ 3 w 39"/>
                <a:gd name="T1" fmla="*/ 11 h 23"/>
                <a:gd name="T2" fmla="*/ 3 w 39"/>
                <a:gd name="T3" fmla="*/ 11 h 23"/>
                <a:gd name="T4" fmla="*/ 7 w 39"/>
                <a:gd name="T5" fmla="*/ 16 h 23"/>
                <a:gd name="T6" fmla="*/ 14 w 39"/>
                <a:gd name="T7" fmla="*/ 20 h 23"/>
                <a:gd name="T8" fmla="*/ 21 w 39"/>
                <a:gd name="T9" fmla="*/ 23 h 23"/>
                <a:gd name="T10" fmla="*/ 27 w 39"/>
                <a:gd name="T11" fmla="*/ 23 h 23"/>
                <a:gd name="T12" fmla="*/ 27 w 39"/>
                <a:gd name="T13" fmla="*/ 23 h 23"/>
                <a:gd name="T14" fmla="*/ 34 w 39"/>
                <a:gd name="T15" fmla="*/ 23 h 23"/>
                <a:gd name="T16" fmla="*/ 39 w 39"/>
                <a:gd name="T17" fmla="*/ 20 h 23"/>
                <a:gd name="T18" fmla="*/ 39 w 39"/>
                <a:gd name="T19" fmla="*/ 16 h 23"/>
                <a:gd name="T20" fmla="*/ 36 w 39"/>
                <a:gd name="T21" fmla="*/ 11 h 23"/>
                <a:gd name="T22" fmla="*/ 36 w 39"/>
                <a:gd name="T23" fmla="*/ 11 h 23"/>
                <a:gd name="T24" fmla="*/ 32 w 39"/>
                <a:gd name="T25" fmla="*/ 7 h 23"/>
                <a:gd name="T26" fmla="*/ 27 w 39"/>
                <a:gd name="T27" fmla="*/ 2 h 23"/>
                <a:gd name="T28" fmla="*/ 18 w 39"/>
                <a:gd name="T29" fmla="*/ 0 h 23"/>
                <a:gd name="T30" fmla="*/ 12 w 39"/>
                <a:gd name="T31" fmla="*/ 0 h 23"/>
                <a:gd name="T32" fmla="*/ 12 w 39"/>
                <a:gd name="T33" fmla="*/ 0 h 23"/>
                <a:gd name="T34" fmla="*/ 7 w 39"/>
                <a:gd name="T35" fmla="*/ 0 h 23"/>
                <a:gd name="T36" fmla="*/ 3 w 39"/>
                <a:gd name="T37" fmla="*/ 2 h 23"/>
                <a:gd name="T38" fmla="*/ 0 w 39"/>
                <a:gd name="T39" fmla="*/ 7 h 23"/>
                <a:gd name="T40" fmla="*/ 3 w 3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3">
                  <a:moveTo>
                    <a:pt x="3" y="11"/>
                  </a:moveTo>
                  <a:lnTo>
                    <a:pt x="3" y="11"/>
                  </a:lnTo>
                  <a:lnTo>
                    <a:pt x="7" y="16"/>
                  </a:lnTo>
                  <a:lnTo>
                    <a:pt x="14" y="20"/>
                  </a:lnTo>
                  <a:lnTo>
                    <a:pt x="21" y="23"/>
                  </a:lnTo>
                  <a:lnTo>
                    <a:pt x="27" y="23"/>
                  </a:lnTo>
                  <a:lnTo>
                    <a:pt x="34" y="23"/>
                  </a:lnTo>
                  <a:lnTo>
                    <a:pt x="39" y="20"/>
                  </a:lnTo>
                  <a:lnTo>
                    <a:pt x="39" y="16"/>
                  </a:lnTo>
                  <a:lnTo>
                    <a:pt x="36" y="11"/>
                  </a:lnTo>
                  <a:lnTo>
                    <a:pt x="32" y="7"/>
                  </a:lnTo>
                  <a:lnTo>
                    <a:pt x="27" y="2"/>
                  </a:lnTo>
                  <a:lnTo>
                    <a:pt x="18" y="0"/>
                  </a:lnTo>
                  <a:lnTo>
                    <a:pt x="12" y="0"/>
                  </a:lnTo>
                  <a:lnTo>
                    <a:pt x="7" y="0"/>
                  </a:lnTo>
                  <a:lnTo>
                    <a:pt x="3" y="2"/>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3" name="Freeform 1340">
              <a:extLst>
                <a:ext uri="{FF2B5EF4-FFF2-40B4-BE49-F238E27FC236}">
                  <a16:creationId xmlns:a16="http://schemas.microsoft.com/office/drawing/2014/main" xmlns="" id="{2DDF7B2F-5425-3F49-9FF2-3F8F4CDA2AD9}"/>
                </a:ext>
              </a:extLst>
            </p:cNvPr>
            <p:cNvSpPr>
              <a:spLocks/>
            </p:cNvSpPr>
            <p:nvPr/>
          </p:nvSpPr>
          <p:spPr bwMode="auto">
            <a:xfrm>
              <a:off x="3715" y="3359"/>
              <a:ext cx="39" cy="23"/>
            </a:xfrm>
            <a:custGeom>
              <a:avLst/>
              <a:gdLst>
                <a:gd name="T0" fmla="*/ 3 w 39"/>
                <a:gd name="T1" fmla="*/ 11 h 23"/>
                <a:gd name="T2" fmla="*/ 3 w 39"/>
                <a:gd name="T3" fmla="*/ 11 h 23"/>
                <a:gd name="T4" fmla="*/ 7 w 39"/>
                <a:gd name="T5" fmla="*/ 16 h 23"/>
                <a:gd name="T6" fmla="*/ 14 w 39"/>
                <a:gd name="T7" fmla="*/ 20 h 23"/>
                <a:gd name="T8" fmla="*/ 21 w 39"/>
                <a:gd name="T9" fmla="*/ 23 h 23"/>
                <a:gd name="T10" fmla="*/ 27 w 39"/>
                <a:gd name="T11" fmla="*/ 23 h 23"/>
                <a:gd name="T12" fmla="*/ 27 w 39"/>
                <a:gd name="T13" fmla="*/ 23 h 23"/>
                <a:gd name="T14" fmla="*/ 34 w 39"/>
                <a:gd name="T15" fmla="*/ 23 h 23"/>
                <a:gd name="T16" fmla="*/ 39 w 39"/>
                <a:gd name="T17" fmla="*/ 20 h 23"/>
                <a:gd name="T18" fmla="*/ 39 w 39"/>
                <a:gd name="T19" fmla="*/ 16 h 23"/>
                <a:gd name="T20" fmla="*/ 36 w 39"/>
                <a:gd name="T21" fmla="*/ 11 h 23"/>
                <a:gd name="T22" fmla="*/ 36 w 39"/>
                <a:gd name="T23" fmla="*/ 11 h 23"/>
                <a:gd name="T24" fmla="*/ 32 w 39"/>
                <a:gd name="T25" fmla="*/ 7 h 23"/>
                <a:gd name="T26" fmla="*/ 27 w 39"/>
                <a:gd name="T27" fmla="*/ 2 h 23"/>
                <a:gd name="T28" fmla="*/ 18 w 39"/>
                <a:gd name="T29" fmla="*/ 0 h 23"/>
                <a:gd name="T30" fmla="*/ 12 w 39"/>
                <a:gd name="T31" fmla="*/ 0 h 23"/>
                <a:gd name="T32" fmla="*/ 12 w 39"/>
                <a:gd name="T33" fmla="*/ 0 h 23"/>
                <a:gd name="T34" fmla="*/ 7 w 39"/>
                <a:gd name="T35" fmla="*/ 0 h 23"/>
                <a:gd name="T36" fmla="*/ 3 w 39"/>
                <a:gd name="T37" fmla="*/ 2 h 23"/>
                <a:gd name="T38" fmla="*/ 0 w 39"/>
                <a:gd name="T39" fmla="*/ 7 h 23"/>
                <a:gd name="T40" fmla="*/ 3 w 3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3">
                  <a:moveTo>
                    <a:pt x="3" y="11"/>
                  </a:moveTo>
                  <a:lnTo>
                    <a:pt x="3" y="11"/>
                  </a:lnTo>
                  <a:lnTo>
                    <a:pt x="7" y="16"/>
                  </a:lnTo>
                  <a:lnTo>
                    <a:pt x="14" y="20"/>
                  </a:lnTo>
                  <a:lnTo>
                    <a:pt x="21" y="23"/>
                  </a:lnTo>
                  <a:lnTo>
                    <a:pt x="27" y="23"/>
                  </a:lnTo>
                  <a:lnTo>
                    <a:pt x="34" y="23"/>
                  </a:lnTo>
                  <a:lnTo>
                    <a:pt x="39" y="20"/>
                  </a:lnTo>
                  <a:lnTo>
                    <a:pt x="39" y="16"/>
                  </a:lnTo>
                  <a:lnTo>
                    <a:pt x="36" y="11"/>
                  </a:lnTo>
                  <a:lnTo>
                    <a:pt x="32" y="7"/>
                  </a:lnTo>
                  <a:lnTo>
                    <a:pt x="27" y="2"/>
                  </a:lnTo>
                  <a:lnTo>
                    <a:pt x="18" y="0"/>
                  </a:lnTo>
                  <a:lnTo>
                    <a:pt x="12" y="0"/>
                  </a:lnTo>
                  <a:lnTo>
                    <a:pt x="7" y="0"/>
                  </a:lnTo>
                  <a:lnTo>
                    <a:pt x="3" y="2"/>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4" name="Freeform 1341">
              <a:extLst>
                <a:ext uri="{FF2B5EF4-FFF2-40B4-BE49-F238E27FC236}">
                  <a16:creationId xmlns:a16="http://schemas.microsoft.com/office/drawing/2014/main" xmlns="" id="{9B5E190C-25F2-4249-9E79-0C6A2243D826}"/>
                </a:ext>
              </a:extLst>
            </p:cNvPr>
            <p:cNvSpPr>
              <a:spLocks/>
            </p:cNvSpPr>
            <p:nvPr/>
          </p:nvSpPr>
          <p:spPr bwMode="auto">
            <a:xfrm>
              <a:off x="3452" y="3364"/>
              <a:ext cx="34" cy="22"/>
            </a:xfrm>
            <a:custGeom>
              <a:avLst/>
              <a:gdLst>
                <a:gd name="T0" fmla="*/ 0 w 34"/>
                <a:gd name="T1" fmla="*/ 11 h 22"/>
                <a:gd name="T2" fmla="*/ 0 w 34"/>
                <a:gd name="T3" fmla="*/ 11 h 22"/>
                <a:gd name="T4" fmla="*/ 4 w 34"/>
                <a:gd name="T5" fmla="*/ 15 h 22"/>
                <a:gd name="T6" fmla="*/ 9 w 34"/>
                <a:gd name="T7" fmla="*/ 20 h 22"/>
                <a:gd name="T8" fmla="*/ 13 w 34"/>
                <a:gd name="T9" fmla="*/ 22 h 22"/>
                <a:gd name="T10" fmla="*/ 20 w 34"/>
                <a:gd name="T11" fmla="*/ 22 h 22"/>
                <a:gd name="T12" fmla="*/ 20 w 34"/>
                <a:gd name="T13" fmla="*/ 22 h 22"/>
                <a:gd name="T14" fmla="*/ 27 w 34"/>
                <a:gd name="T15" fmla="*/ 22 h 22"/>
                <a:gd name="T16" fmla="*/ 31 w 34"/>
                <a:gd name="T17" fmla="*/ 20 h 22"/>
                <a:gd name="T18" fmla="*/ 34 w 34"/>
                <a:gd name="T19" fmla="*/ 15 h 22"/>
                <a:gd name="T20" fmla="*/ 34 w 34"/>
                <a:gd name="T21" fmla="*/ 11 h 22"/>
                <a:gd name="T22" fmla="*/ 34 w 34"/>
                <a:gd name="T23" fmla="*/ 11 h 22"/>
                <a:gd name="T24" fmla="*/ 29 w 34"/>
                <a:gd name="T25" fmla="*/ 6 h 22"/>
                <a:gd name="T26" fmla="*/ 25 w 34"/>
                <a:gd name="T27" fmla="*/ 2 h 22"/>
                <a:gd name="T28" fmla="*/ 20 w 34"/>
                <a:gd name="T29" fmla="*/ 0 h 22"/>
                <a:gd name="T30" fmla="*/ 13 w 34"/>
                <a:gd name="T31" fmla="*/ 0 h 22"/>
                <a:gd name="T32" fmla="*/ 13 w 34"/>
                <a:gd name="T33" fmla="*/ 0 h 22"/>
                <a:gd name="T34" fmla="*/ 7 w 34"/>
                <a:gd name="T35" fmla="*/ 0 h 22"/>
                <a:gd name="T36" fmla="*/ 2 w 34"/>
                <a:gd name="T37" fmla="*/ 2 h 22"/>
                <a:gd name="T38" fmla="*/ 0 w 34"/>
                <a:gd name="T39" fmla="*/ 6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4" y="15"/>
                  </a:lnTo>
                  <a:lnTo>
                    <a:pt x="9" y="20"/>
                  </a:lnTo>
                  <a:lnTo>
                    <a:pt x="13" y="22"/>
                  </a:lnTo>
                  <a:lnTo>
                    <a:pt x="20" y="22"/>
                  </a:lnTo>
                  <a:lnTo>
                    <a:pt x="27" y="22"/>
                  </a:lnTo>
                  <a:lnTo>
                    <a:pt x="31" y="20"/>
                  </a:lnTo>
                  <a:lnTo>
                    <a:pt x="34" y="15"/>
                  </a:lnTo>
                  <a:lnTo>
                    <a:pt x="34" y="11"/>
                  </a:lnTo>
                  <a:lnTo>
                    <a:pt x="29" y="6"/>
                  </a:lnTo>
                  <a:lnTo>
                    <a:pt x="25" y="2"/>
                  </a:lnTo>
                  <a:lnTo>
                    <a:pt x="20" y="0"/>
                  </a:lnTo>
                  <a:lnTo>
                    <a:pt x="13" y="0"/>
                  </a:lnTo>
                  <a:lnTo>
                    <a:pt x="7" y="0"/>
                  </a:lnTo>
                  <a:lnTo>
                    <a:pt x="2"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5" name="Freeform 1342">
              <a:extLst>
                <a:ext uri="{FF2B5EF4-FFF2-40B4-BE49-F238E27FC236}">
                  <a16:creationId xmlns:a16="http://schemas.microsoft.com/office/drawing/2014/main" xmlns="" id="{49C3CC32-FDE2-FF42-8A6C-8A10C796D55F}"/>
                </a:ext>
              </a:extLst>
            </p:cNvPr>
            <p:cNvSpPr>
              <a:spLocks/>
            </p:cNvSpPr>
            <p:nvPr/>
          </p:nvSpPr>
          <p:spPr bwMode="auto">
            <a:xfrm>
              <a:off x="3452" y="3364"/>
              <a:ext cx="34" cy="22"/>
            </a:xfrm>
            <a:custGeom>
              <a:avLst/>
              <a:gdLst>
                <a:gd name="T0" fmla="*/ 0 w 34"/>
                <a:gd name="T1" fmla="*/ 11 h 22"/>
                <a:gd name="T2" fmla="*/ 0 w 34"/>
                <a:gd name="T3" fmla="*/ 11 h 22"/>
                <a:gd name="T4" fmla="*/ 4 w 34"/>
                <a:gd name="T5" fmla="*/ 15 h 22"/>
                <a:gd name="T6" fmla="*/ 9 w 34"/>
                <a:gd name="T7" fmla="*/ 20 h 22"/>
                <a:gd name="T8" fmla="*/ 13 w 34"/>
                <a:gd name="T9" fmla="*/ 22 h 22"/>
                <a:gd name="T10" fmla="*/ 20 w 34"/>
                <a:gd name="T11" fmla="*/ 22 h 22"/>
                <a:gd name="T12" fmla="*/ 20 w 34"/>
                <a:gd name="T13" fmla="*/ 22 h 22"/>
                <a:gd name="T14" fmla="*/ 27 w 34"/>
                <a:gd name="T15" fmla="*/ 22 h 22"/>
                <a:gd name="T16" fmla="*/ 31 w 34"/>
                <a:gd name="T17" fmla="*/ 20 h 22"/>
                <a:gd name="T18" fmla="*/ 34 w 34"/>
                <a:gd name="T19" fmla="*/ 15 h 22"/>
                <a:gd name="T20" fmla="*/ 34 w 34"/>
                <a:gd name="T21" fmla="*/ 11 h 22"/>
                <a:gd name="T22" fmla="*/ 34 w 34"/>
                <a:gd name="T23" fmla="*/ 11 h 22"/>
                <a:gd name="T24" fmla="*/ 29 w 34"/>
                <a:gd name="T25" fmla="*/ 6 h 22"/>
                <a:gd name="T26" fmla="*/ 25 w 34"/>
                <a:gd name="T27" fmla="*/ 2 h 22"/>
                <a:gd name="T28" fmla="*/ 20 w 34"/>
                <a:gd name="T29" fmla="*/ 0 h 22"/>
                <a:gd name="T30" fmla="*/ 13 w 34"/>
                <a:gd name="T31" fmla="*/ 0 h 22"/>
                <a:gd name="T32" fmla="*/ 13 w 34"/>
                <a:gd name="T33" fmla="*/ 0 h 22"/>
                <a:gd name="T34" fmla="*/ 7 w 34"/>
                <a:gd name="T35" fmla="*/ 0 h 22"/>
                <a:gd name="T36" fmla="*/ 2 w 34"/>
                <a:gd name="T37" fmla="*/ 2 h 22"/>
                <a:gd name="T38" fmla="*/ 0 w 34"/>
                <a:gd name="T39" fmla="*/ 6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4" y="15"/>
                  </a:lnTo>
                  <a:lnTo>
                    <a:pt x="9" y="20"/>
                  </a:lnTo>
                  <a:lnTo>
                    <a:pt x="13" y="22"/>
                  </a:lnTo>
                  <a:lnTo>
                    <a:pt x="20" y="22"/>
                  </a:lnTo>
                  <a:lnTo>
                    <a:pt x="27" y="22"/>
                  </a:lnTo>
                  <a:lnTo>
                    <a:pt x="31" y="20"/>
                  </a:lnTo>
                  <a:lnTo>
                    <a:pt x="34" y="15"/>
                  </a:lnTo>
                  <a:lnTo>
                    <a:pt x="34" y="11"/>
                  </a:lnTo>
                  <a:lnTo>
                    <a:pt x="29" y="6"/>
                  </a:lnTo>
                  <a:lnTo>
                    <a:pt x="25" y="2"/>
                  </a:lnTo>
                  <a:lnTo>
                    <a:pt x="20" y="0"/>
                  </a:lnTo>
                  <a:lnTo>
                    <a:pt x="13" y="0"/>
                  </a:lnTo>
                  <a:lnTo>
                    <a:pt x="7" y="0"/>
                  </a:lnTo>
                  <a:lnTo>
                    <a:pt x="2"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6" name="Freeform 1343">
              <a:extLst>
                <a:ext uri="{FF2B5EF4-FFF2-40B4-BE49-F238E27FC236}">
                  <a16:creationId xmlns:a16="http://schemas.microsoft.com/office/drawing/2014/main" xmlns="" id="{082CA9D9-776D-BC44-87C1-085EE75EE667}"/>
                </a:ext>
              </a:extLst>
            </p:cNvPr>
            <p:cNvSpPr>
              <a:spLocks/>
            </p:cNvSpPr>
            <p:nvPr/>
          </p:nvSpPr>
          <p:spPr bwMode="auto">
            <a:xfrm>
              <a:off x="3420" y="3364"/>
              <a:ext cx="32" cy="24"/>
            </a:xfrm>
            <a:custGeom>
              <a:avLst/>
              <a:gdLst>
                <a:gd name="T0" fmla="*/ 0 w 32"/>
                <a:gd name="T1" fmla="*/ 11 h 24"/>
                <a:gd name="T2" fmla="*/ 0 w 32"/>
                <a:gd name="T3" fmla="*/ 11 h 24"/>
                <a:gd name="T4" fmla="*/ 3 w 32"/>
                <a:gd name="T5" fmla="*/ 18 h 24"/>
                <a:gd name="T6" fmla="*/ 7 w 32"/>
                <a:gd name="T7" fmla="*/ 20 h 24"/>
                <a:gd name="T8" fmla="*/ 14 w 32"/>
                <a:gd name="T9" fmla="*/ 22 h 24"/>
                <a:gd name="T10" fmla="*/ 21 w 32"/>
                <a:gd name="T11" fmla="*/ 24 h 24"/>
                <a:gd name="T12" fmla="*/ 21 w 32"/>
                <a:gd name="T13" fmla="*/ 24 h 24"/>
                <a:gd name="T14" fmla="*/ 27 w 32"/>
                <a:gd name="T15" fmla="*/ 22 h 24"/>
                <a:gd name="T16" fmla="*/ 30 w 32"/>
                <a:gd name="T17" fmla="*/ 20 h 24"/>
                <a:gd name="T18" fmla="*/ 32 w 32"/>
                <a:gd name="T19" fmla="*/ 15 h 24"/>
                <a:gd name="T20" fmla="*/ 32 w 32"/>
                <a:gd name="T21" fmla="*/ 11 h 24"/>
                <a:gd name="T22" fmla="*/ 32 w 32"/>
                <a:gd name="T23" fmla="*/ 11 h 24"/>
                <a:gd name="T24" fmla="*/ 30 w 32"/>
                <a:gd name="T25" fmla="*/ 6 h 24"/>
                <a:gd name="T26" fmla="*/ 25 w 32"/>
                <a:gd name="T27" fmla="*/ 2 h 24"/>
                <a:gd name="T28" fmla="*/ 21 w 32"/>
                <a:gd name="T29" fmla="*/ 0 h 24"/>
                <a:gd name="T30" fmla="*/ 14 w 32"/>
                <a:gd name="T31" fmla="*/ 0 h 24"/>
                <a:gd name="T32" fmla="*/ 14 w 32"/>
                <a:gd name="T33" fmla="*/ 0 h 24"/>
                <a:gd name="T34" fmla="*/ 7 w 32"/>
                <a:gd name="T35" fmla="*/ 0 h 24"/>
                <a:gd name="T36" fmla="*/ 3 w 32"/>
                <a:gd name="T37" fmla="*/ 4 h 24"/>
                <a:gd name="T38" fmla="*/ 0 w 32"/>
                <a:gd name="T39" fmla="*/ 6 h 24"/>
                <a:gd name="T40" fmla="*/ 0 w 32"/>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1"/>
                  </a:moveTo>
                  <a:lnTo>
                    <a:pt x="0" y="11"/>
                  </a:lnTo>
                  <a:lnTo>
                    <a:pt x="3" y="18"/>
                  </a:lnTo>
                  <a:lnTo>
                    <a:pt x="7" y="20"/>
                  </a:lnTo>
                  <a:lnTo>
                    <a:pt x="14" y="22"/>
                  </a:lnTo>
                  <a:lnTo>
                    <a:pt x="21" y="24"/>
                  </a:lnTo>
                  <a:lnTo>
                    <a:pt x="27" y="22"/>
                  </a:lnTo>
                  <a:lnTo>
                    <a:pt x="30" y="20"/>
                  </a:lnTo>
                  <a:lnTo>
                    <a:pt x="32" y="15"/>
                  </a:lnTo>
                  <a:lnTo>
                    <a:pt x="32" y="11"/>
                  </a:lnTo>
                  <a:lnTo>
                    <a:pt x="30" y="6"/>
                  </a:lnTo>
                  <a:lnTo>
                    <a:pt x="25" y="2"/>
                  </a:lnTo>
                  <a:lnTo>
                    <a:pt x="21" y="0"/>
                  </a:lnTo>
                  <a:lnTo>
                    <a:pt x="14" y="0"/>
                  </a:lnTo>
                  <a:lnTo>
                    <a:pt x="7" y="0"/>
                  </a:lnTo>
                  <a:lnTo>
                    <a:pt x="3"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7" name="Freeform 1344">
              <a:extLst>
                <a:ext uri="{FF2B5EF4-FFF2-40B4-BE49-F238E27FC236}">
                  <a16:creationId xmlns:a16="http://schemas.microsoft.com/office/drawing/2014/main" xmlns="" id="{94241816-5BF7-8949-A1B5-47BF573A65D6}"/>
                </a:ext>
              </a:extLst>
            </p:cNvPr>
            <p:cNvSpPr>
              <a:spLocks/>
            </p:cNvSpPr>
            <p:nvPr/>
          </p:nvSpPr>
          <p:spPr bwMode="auto">
            <a:xfrm>
              <a:off x="3420" y="3364"/>
              <a:ext cx="32" cy="24"/>
            </a:xfrm>
            <a:custGeom>
              <a:avLst/>
              <a:gdLst>
                <a:gd name="T0" fmla="*/ 0 w 32"/>
                <a:gd name="T1" fmla="*/ 11 h 24"/>
                <a:gd name="T2" fmla="*/ 0 w 32"/>
                <a:gd name="T3" fmla="*/ 11 h 24"/>
                <a:gd name="T4" fmla="*/ 3 w 32"/>
                <a:gd name="T5" fmla="*/ 18 h 24"/>
                <a:gd name="T6" fmla="*/ 7 w 32"/>
                <a:gd name="T7" fmla="*/ 20 h 24"/>
                <a:gd name="T8" fmla="*/ 14 w 32"/>
                <a:gd name="T9" fmla="*/ 22 h 24"/>
                <a:gd name="T10" fmla="*/ 21 w 32"/>
                <a:gd name="T11" fmla="*/ 24 h 24"/>
                <a:gd name="T12" fmla="*/ 21 w 32"/>
                <a:gd name="T13" fmla="*/ 24 h 24"/>
                <a:gd name="T14" fmla="*/ 27 w 32"/>
                <a:gd name="T15" fmla="*/ 22 h 24"/>
                <a:gd name="T16" fmla="*/ 30 w 32"/>
                <a:gd name="T17" fmla="*/ 20 h 24"/>
                <a:gd name="T18" fmla="*/ 32 w 32"/>
                <a:gd name="T19" fmla="*/ 15 h 24"/>
                <a:gd name="T20" fmla="*/ 32 w 32"/>
                <a:gd name="T21" fmla="*/ 11 h 24"/>
                <a:gd name="T22" fmla="*/ 32 w 32"/>
                <a:gd name="T23" fmla="*/ 11 h 24"/>
                <a:gd name="T24" fmla="*/ 30 w 32"/>
                <a:gd name="T25" fmla="*/ 6 h 24"/>
                <a:gd name="T26" fmla="*/ 25 w 32"/>
                <a:gd name="T27" fmla="*/ 2 h 24"/>
                <a:gd name="T28" fmla="*/ 21 w 32"/>
                <a:gd name="T29" fmla="*/ 0 h 24"/>
                <a:gd name="T30" fmla="*/ 14 w 32"/>
                <a:gd name="T31" fmla="*/ 0 h 24"/>
                <a:gd name="T32" fmla="*/ 14 w 32"/>
                <a:gd name="T33" fmla="*/ 0 h 24"/>
                <a:gd name="T34" fmla="*/ 7 w 32"/>
                <a:gd name="T35" fmla="*/ 0 h 24"/>
                <a:gd name="T36" fmla="*/ 3 w 32"/>
                <a:gd name="T37" fmla="*/ 4 h 24"/>
                <a:gd name="T38" fmla="*/ 0 w 32"/>
                <a:gd name="T39" fmla="*/ 6 h 24"/>
                <a:gd name="T40" fmla="*/ 0 w 32"/>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1"/>
                  </a:moveTo>
                  <a:lnTo>
                    <a:pt x="0" y="11"/>
                  </a:lnTo>
                  <a:lnTo>
                    <a:pt x="3" y="18"/>
                  </a:lnTo>
                  <a:lnTo>
                    <a:pt x="7" y="20"/>
                  </a:lnTo>
                  <a:lnTo>
                    <a:pt x="14" y="22"/>
                  </a:lnTo>
                  <a:lnTo>
                    <a:pt x="21" y="24"/>
                  </a:lnTo>
                  <a:lnTo>
                    <a:pt x="27" y="22"/>
                  </a:lnTo>
                  <a:lnTo>
                    <a:pt x="30" y="20"/>
                  </a:lnTo>
                  <a:lnTo>
                    <a:pt x="32" y="15"/>
                  </a:lnTo>
                  <a:lnTo>
                    <a:pt x="32" y="11"/>
                  </a:lnTo>
                  <a:lnTo>
                    <a:pt x="30" y="6"/>
                  </a:lnTo>
                  <a:lnTo>
                    <a:pt x="25" y="2"/>
                  </a:lnTo>
                  <a:lnTo>
                    <a:pt x="21" y="0"/>
                  </a:lnTo>
                  <a:lnTo>
                    <a:pt x="14" y="0"/>
                  </a:lnTo>
                  <a:lnTo>
                    <a:pt x="7" y="0"/>
                  </a:lnTo>
                  <a:lnTo>
                    <a:pt x="3"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8" name="Freeform 1345">
              <a:extLst>
                <a:ext uri="{FF2B5EF4-FFF2-40B4-BE49-F238E27FC236}">
                  <a16:creationId xmlns:a16="http://schemas.microsoft.com/office/drawing/2014/main" xmlns="" id="{7B299CD1-8DB6-9143-A0E8-BD01051BA38A}"/>
                </a:ext>
              </a:extLst>
            </p:cNvPr>
            <p:cNvSpPr>
              <a:spLocks/>
            </p:cNvSpPr>
            <p:nvPr/>
          </p:nvSpPr>
          <p:spPr bwMode="auto">
            <a:xfrm>
              <a:off x="3389" y="3364"/>
              <a:ext cx="31" cy="24"/>
            </a:xfrm>
            <a:custGeom>
              <a:avLst/>
              <a:gdLst>
                <a:gd name="T0" fmla="*/ 0 w 31"/>
                <a:gd name="T1" fmla="*/ 13 h 24"/>
                <a:gd name="T2" fmla="*/ 0 w 31"/>
                <a:gd name="T3" fmla="*/ 13 h 24"/>
                <a:gd name="T4" fmla="*/ 2 w 31"/>
                <a:gd name="T5" fmla="*/ 18 h 24"/>
                <a:gd name="T6" fmla="*/ 7 w 31"/>
                <a:gd name="T7" fmla="*/ 20 h 24"/>
                <a:gd name="T8" fmla="*/ 13 w 31"/>
                <a:gd name="T9" fmla="*/ 24 h 24"/>
                <a:gd name="T10" fmla="*/ 20 w 31"/>
                <a:gd name="T11" fmla="*/ 24 h 24"/>
                <a:gd name="T12" fmla="*/ 20 w 31"/>
                <a:gd name="T13" fmla="*/ 24 h 24"/>
                <a:gd name="T14" fmla="*/ 25 w 31"/>
                <a:gd name="T15" fmla="*/ 24 h 24"/>
                <a:gd name="T16" fmla="*/ 29 w 31"/>
                <a:gd name="T17" fmla="*/ 20 h 24"/>
                <a:gd name="T18" fmla="*/ 31 w 31"/>
                <a:gd name="T19" fmla="*/ 18 h 24"/>
                <a:gd name="T20" fmla="*/ 31 w 31"/>
                <a:gd name="T21" fmla="*/ 11 h 24"/>
                <a:gd name="T22" fmla="*/ 31 w 31"/>
                <a:gd name="T23" fmla="*/ 11 h 24"/>
                <a:gd name="T24" fmla="*/ 29 w 31"/>
                <a:gd name="T25" fmla="*/ 6 h 24"/>
                <a:gd name="T26" fmla="*/ 25 w 31"/>
                <a:gd name="T27" fmla="*/ 4 h 24"/>
                <a:gd name="T28" fmla="*/ 20 w 31"/>
                <a:gd name="T29" fmla="*/ 0 h 24"/>
                <a:gd name="T30" fmla="*/ 13 w 31"/>
                <a:gd name="T31" fmla="*/ 0 h 24"/>
                <a:gd name="T32" fmla="*/ 13 w 31"/>
                <a:gd name="T33" fmla="*/ 0 h 24"/>
                <a:gd name="T34" fmla="*/ 7 w 31"/>
                <a:gd name="T35" fmla="*/ 2 h 24"/>
                <a:gd name="T36" fmla="*/ 2 w 31"/>
                <a:gd name="T37" fmla="*/ 4 h 24"/>
                <a:gd name="T38" fmla="*/ 0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2" y="18"/>
                  </a:lnTo>
                  <a:lnTo>
                    <a:pt x="7" y="20"/>
                  </a:lnTo>
                  <a:lnTo>
                    <a:pt x="13" y="24"/>
                  </a:lnTo>
                  <a:lnTo>
                    <a:pt x="20" y="24"/>
                  </a:lnTo>
                  <a:lnTo>
                    <a:pt x="25" y="24"/>
                  </a:lnTo>
                  <a:lnTo>
                    <a:pt x="29" y="20"/>
                  </a:lnTo>
                  <a:lnTo>
                    <a:pt x="31" y="18"/>
                  </a:lnTo>
                  <a:lnTo>
                    <a:pt x="31" y="11"/>
                  </a:lnTo>
                  <a:lnTo>
                    <a:pt x="29" y="6"/>
                  </a:lnTo>
                  <a:lnTo>
                    <a:pt x="25" y="4"/>
                  </a:lnTo>
                  <a:lnTo>
                    <a:pt x="20" y="0"/>
                  </a:lnTo>
                  <a:lnTo>
                    <a:pt x="13" y="0"/>
                  </a:lnTo>
                  <a:lnTo>
                    <a:pt x="7" y="2"/>
                  </a:lnTo>
                  <a:lnTo>
                    <a:pt x="2"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29" name="Freeform 1346">
              <a:extLst>
                <a:ext uri="{FF2B5EF4-FFF2-40B4-BE49-F238E27FC236}">
                  <a16:creationId xmlns:a16="http://schemas.microsoft.com/office/drawing/2014/main" xmlns="" id="{3D3CDD85-EB3F-A744-BAF7-34EF6E69AB78}"/>
                </a:ext>
              </a:extLst>
            </p:cNvPr>
            <p:cNvSpPr>
              <a:spLocks/>
            </p:cNvSpPr>
            <p:nvPr/>
          </p:nvSpPr>
          <p:spPr bwMode="auto">
            <a:xfrm>
              <a:off x="3389" y="3364"/>
              <a:ext cx="31" cy="24"/>
            </a:xfrm>
            <a:custGeom>
              <a:avLst/>
              <a:gdLst>
                <a:gd name="T0" fmla="*/ 0 w 31"/>
                <a:gd name="T1" fmla="*/ 13 h 24"/>
                <a:gd name="T2" fmla="*/ 0 w 31"/>
                <a:gd name="T3" fmla="*/ 13 h 24"/>
                <a:gd name="T4" fmla="*/ 2 w 31"/>
                <a:gd name="T5" fmla="*/ 18 h 24"/>
                <a:gd name="T6" fmla="*/ 7 w 31"/>
                <a:gd name="T7" fmla="*/ 20 h 24"/>
                <a:gd name="T8" fmla="*/ 13 w 31"/>
                <a:gd name="T9" fmla="*/ 24 h 24"/>
                <a:gd name="T10" fmla="*/ 20 w 31"/>
                <a:gd name="T11" fmla="*/ 24 h 24"/>
                <a:gd name="T12" fmla="*/ 20 w 31"/>
                <a:gd name="T13" fmla="*/ 24 h 24"/>
                <a:gd name="T14" fmla="*/ 25 w 31"/>
                <a:gd name="T15" fmla="*/ 24 h 24"/>
                <a:gd name="T16" fmla="*/ 29 w 31"/>
                <a:gd name="T17" fmla="*/ 20 h 24"/>
                <a:gd name="T18" fmla="*/ 31 w 31"/>
                <a:gd name="T19" fmla="*/ 18 h 24"/>
                <a:gd name="T20" fmla="*/ 31 w 31"/>
                <a:gd name="T21" fmla="*/ 11 h 24"/>
                <a:gd name="T22" fmla="*/ 31 w 31"/>
                <a:gd name="T23" fmla="*/ 11 h 24"/>
                <a:gd name="T24" fmla="*/ 29 w 31"/>
                <a:gd name="T25" fmla="*/ 6 h 24"/>
                <a:gd name="T26" fmla="*/ 25 w 31"/>
                <a:gd name="T27" fmla="*/ 4 h 24"/>
                <a:gd name="T28" fmla="*/ 20 w 31"/>
                <a:gd name="T29" fmla="*/ 0 h 24"/>
                <a:gd name="T30" fmla="*/ 13 w 31"/>
                <a:gd name="T31" fmla="*/ 0 h 24"/>
                <a:gd name="T32" fmla="*/ 13 w 31"/>
                <a:gd name="T33" fmla="*/ 0 h 24"/>
                <a:gd name="T34" fmla="*/ 7 w 31"/>
                <a:gd name="T35" fmla="*/ 2 h 24"/>
                <a:gd name="T36" fmla="*/ 2 w 31"/>
                <a:gd name="T37" fmla="*/ 4 h 24"/>
                <a:gd name="T38" fmla="*/ 0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2" y="18"/>
                  </a:lnTo>
                  <a:lnTo>
                    <a:pt x="7" y="20"/>
                  </a:lnTo>
                  <a:lnTo>
                    <a:pt x="13" y="24"/>
                  </a:lnTo>
                  <a:lnTo>
                    <a:pt x="20" y="24"/>
                  </a:lnTo>
                  <a:lnTo>
                    <a:pt x="25" y="24"/>
                  </a:lnTo>
                  <a:lnTo>
                    <a:pt x="29" y="20"/>
                  </a:lnTo>
                  <a:lnTo>
                    <a:pt x="31" y="18"/>
                  </a:lnTo>
                  <a:lnTo>
                    <a:pt x="31" y="11"/>
                  </a:lnTo>
                  <a:lnTo>
                    <a:pt x="29" y="6"/>
                  </a:lnTo>
                  <a:lnTo>
                    <a:pt x="25" y="4"/>
                  </a:lnTo>
                  <a:lnTo>
                    <a:pt x="20" y="0"/>
                  </a:lnTo>
                  <a:lnTo>
                    <a:pt x="13" y="0"/>
                  </a:lnTo>
                  <a:lnTo>
                    <a:pt x="7" y="2"/>
                  </a:lnTo>
                  <a:lnTo>
                    <a:pt x="2"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0" name="Freeform 1347">
              <a:extLst>
                <a:ext uri="{FF2B5EF4-FFF2-40B4-BE49-F238E27FC236}">
                  <a16:creationId xmlns:a16="http://schemas.microsoft.com/office/drawing/2014/main" xmlns="" id="{AEE98384-F7AB-3E4A-B778-F4FD5D0A1300}"/>
                </a:ext>
              </a:extLst>
            </p:cNvPr>
            <p:cNvSpPr>
              <a:spLocks/>
            </p:cNvSpPr>
            <p:nvPr/>
          </p:nvSpPr>
          <p:spPr bwMode="auto">
            <a:xfrm>
              <a:off x="3357" y="3364"/>
              <a:ext cx="32" cy="24"/>
            </a:xfrm>
            <a:custGeom>
              <a:avLst/>
              <a:gdLst>
                <a:gd name="T0" fmla="*/ 0 w 32"/>
                <a:gd name="T1" fmla="*/ 13 h 24"/>
                <a:gd name="T2" fmla="*/ 0 w 32"/>
                <a:gd name="T3" fmla="*/ 13 h 24"/>
                <a:gd name="T4" fmla="*/ 3 w 32"/>
                <a:gd name="T5" fmla="*/ 18 h 24"/>
                <a:gd name="T6" fmla="*/ 7 w 32"/>
                <a:gd name="T7" fmla="*/ 22 h 24"/>
                <a:gd name="T8" fmla="*/ 14 w 32"/>
                <a:gd name="T9" fmla="*/ 24 h 24"/>
                <a:gd name="T10" fmla="*/ 18 w 32"/>
                <a:gd name="T11" fmla="*/ 24 h 24"/>
                <a:gd name="T12" fmla="*/ 18 w 32"/>
                <a:gd name="T13" fmla="*/ 24 h 24"/>
                <a:gd name="T14" fmla="*/ 25 w 32"/>
                <a:gd name="T15" fmla="*/ 24 h 24"/>
                <a:gd name="T16" fmla="*/ 30 w 32"/>
                <a:gd name="T17" fmla="*/ 22 h 24"/>
                <a:gd name="T18" fmla="*/ 32 w 32"/>
                <a:gd name="T19" fmla="*/ 18 h 24"/>
                <a:gd name="T20" fmla="*/ 32 w 32"/>
                <a:gd name="T21" fmla="*/ 13 h 24"/>
                <a:gd name="T22" fmla="*/ 32 w 32"/>
                <a:gd name="T23" fmla="*/ 13 h 24"/>
                <a:gd name="T24" fmla="*/ 30 w 32"/>
                <a:gd name="T25" fmla="*/ 9 h 24"/>
                <a:gd name="T26" fmla="*/ 25 w 32"/>
                <a:gd name="T27" fmla="*/ 4 h 24"/>
                <a:gd name="T28" fmla="*/ 21 w 32"/>
                <a:gd name="T29" fmla="*/ 2 h 24"/>
                <a:gd name="T30" fmla="*/ 14 w 32"/>
                <a:gd name="T31" fmla="*/ 0 h 24"/>
                <a:gd name="T32" fmla="*/ 14 w 32"/>
                <a:gd name="T33" fmla="*/ 0 h 24"/>
                <a:gd name="T34" fmla="*/ 7 w 32"/>
                <a:gd name="T35" fmla="*/ 2 h 24"/>
                <a:gd name="T36" fmla="*/ 5 w 32"/>
                <a:gd name="T37" fmla="*/ 4 h 24"/>
                <a:gd name="T38" fmla="*/ 0 w 32"/>
                <a:gd name="T39" fmla="*/ 9 h 24"/>
                <a:gd name="T40" fmla="*/ 0 w 3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3"/>
                  </a:moveTo>
                  <a:lnTo>
                    <a:pt x="0" y="13"/>
                  </a:lnTo>
                  <a:lnTo>
                    <a:pt x="3" y="18"/>
                  </a:lnTo>
                  <a:lnTo>
                    <a:pt x="7" y="22"/>
                  </a:lnTo>
                  <a:lnTo>
                    <a:pt x="14" y="24"/>
                  </a:lnTo>
                  <a:lnTo>
                    <a:pt x="18" y="24"/>
                  </a:lnTo>
                  <a:lnTo>
                    <a:pt x="25" y="24"/>
                  </a:lnTo>
                  <a:lnTo>
                    <a:pt x="30" y="22"/>
                  </a:lnTo>
                  <a:lnTo>
                    <a:pt x="32" y="18"/>
                  </a:lnTo>
                  <a:lnTo>
                    <a:pt x="32" y="13"/>
                  </a:lnTo>
                  <a:lnTo>
                    <a:pt x="30" y="9"/>
                  </a:lnTo>
                  <a:lnTo>
                    <a:pt x="25" y="4"/>
                  </a:lnTo>
                  <a:lnTo>
                    <a:pt x="21" y="2"/>
                  </a:lnTo>
                  <a:lnTo>
                    <a:pt x="14" y="0"/>
                  </a:lnTo>
                  <a:lnTo>
                    <a:pt x="7" y="2"/>
                  </a:lnTo>
                  <a:lnTo>
                    <a:pt x="5"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1" name="Freeform 1348">
              <a:extLst>
                <a:ext uri="{FF2B5EF4-FFF2-40B4-BE49-F238E27FC236}">
                  <a16:creationId xmlns:a16="http://schemas.microsoft.com/office/drawing/2014/main" xmlns="" id="{5F529B87-1D58-CE47-B659-F98998939C60}"/>
                </a:ext>
              </a:extLst>
            </p:cNvPr>
            <p:cNvSpPr>
              <a:spLocks/>
            </p:cNvSpPr>
            <p:nvPr/>
          </p:nvSpPr>
          <p:spPr bwMode="auto">
            <a:xfrm>
              <a:off x="3357" y="3364"/>
              <a:ext cx="32" cy="24"/>
            </a:xfrm>
            <a:custGeom>
              <a:avLst/>
              <a:gdLst>
                <a:gd name="T0" fmla="*/ 0 w 32"/>
                <a:gd name="T1" fmla="*/ 13 h 24"/>
                <a:gd name="T2" fmla="*/ 0 w 32"/>
                <a:gd name="T3" fmla="*/ 13 h 24"/>
                <a:gd name="T4" fmla="*/ 3 w 32"/>
                <a:gd name="T5" fmla="*/ 18 h 24"/>
                <a:gd name="T6" fmla="*/ 7 w 32"/>
                <a:gd name="T7" fmla="*/ 22 h 24"/>
                <a:gd name="T8" fmla="*/ 14 w 32"/>
                <a:gd name="T9" fmla="*/ 24 h 24"/>
                <a:gd name="T10" fmla="*/ 18 w 32"/>
                <a:gd name="T11" fmla="*/ 24 h 24"/>
                <a:gd name="T12" fmla="*/ 18 w 32"/>
                <a:gd name="T13" fmla="*/ 24 h 24"/>
                <a:gd name="T14" fmla="*/ 25 w 32"/>
                <a:gd name="T15" fmla="*/ 24 h 24"/>
                <a:gd name="T16" fmla="*/ 30 w 32"/>
                <a:gd name="T17" fmla="*/ 22 h 24"/>
                <a:gd name="T18" fmla="*/ 32 w 32"/>
                <a:gd name="T19" fmla="*/ 18 h 24"/>
                <a:gd name="T20" fmla="*/ 32 w 32"/>
                <a:gd name="T21" fmla="*/ 13 h 24"/>
                <a:gd name="T22" fmla="*/ 32 w 32"/>
                <a:gd name="T23" fmla="*/ 13 h 24"/>
                <a:gd name="T24" fmla="*/ 30 w 32"/>
                <a:gd name="T25" fmla="*/ 9 h 24"/>
                <a:gd name="T26" fmla="*/ 25 w 32"/>
                <a:gd name="T27" fmla="*/ 4 h 24"/>
                <a:gd name="T28" fmla="*/ 21 w 32"/>
                <a:gd name="T29" fmla="*/ 2 h 24"/>
                <a:gd name="T30" fmla="*/ 14 w 32"/>
                <a:gd name="T31" fmla="*/ 0 h 24"/>
                <a:gd name="T32" fmla="*/ 14 w 32"/>
                <a:gd name="T33" fmla="*/ 0 h 24"/>
                <a:gd name="T34" fmla="*/ 7 w 32"/>
                <a:gd name="T35" fmla="*/ 2 h 24"/>
                <a:gd name="T36" fmla="*/ 5 w 32"/>
                <a:gd name="T37" fmla="*/ 4 h 24"/>
                <a:gd name="T38" fmla="*/ 0 w 32"/>
                <a:gd name="T39" fmla="*/ 9 h 24"/>
                <a:gd name="T40" fmla="*/ 0 w 3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3"/>
                  </a:moveTo>
                  <a:lnTo>
                    <a:pt x="0" y="13"/>
                  </a:lnTo>
                  <a:lnTo>
                    <a:pt x="3" y="18"/>
                  </a:lnTo>
                  <a:lnTo>
                    <a:pt x="7" y="22"/>
                  </a:lnTo>
                  <a:lnTo>
                    <a:pt x="14" y="24"/>
                  </a:lnTo>
                  <a:lnTo>
                    <a:pt x="18" y="24"/>
                  </a:lnTo>
                  <a:lnTo>
                    <a:pt x="25" y="24"/>
                  </a:lnTo>
                  <a:lnTo>
                    <a:pt x="30" y="22"/>
                  </a:lnTo>
                  <a:lnTo>
                    <a:pt x="32" y="18"/>
                  </a:lnTo>
                  <a:lnTo>
                    <a:pt x="32" y="13"/>
                  </a:lnTo>
                  <a:lnTo>
                    <a:pt x="30" y="9"/>
                  </a:lnTo>
                  <a:lnTo>
                    <a:pt x="25" y="4"/>
                  </a:lnTo>
                  <a:lnTo>
                    <a:pt x="21" y="2"/>
                  </a:lnTo>
                  <a:lnTo>
                    <a:pt x="14" y="0"/>
                  </a:lnTo>
                  <a:lnTo>
                    <a:pt x="7" y="2"/>
                  </a:lnTo>
                  <a:lnTo>
                    <a:pt x="5"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2" name="Freeform 1349">
              <a:extLst>
                <a:ext uri="{FF2B5EF4-FFF2-40B4-BE49-F238E27FC236}">
                  <a16:creationId xmlns:a16="http://schemas.microsoft.com/office/drawing/2014/main" xmlns="" id="{E3A73E9D-F88D-684A-B11D-E39A8047A4AA}"/>
                </a:ext>
              </a:extLst>
            </p:cNvPr>
            <p:cNvSpPr>
              <a:spLocks/>
            </p:cNvSpPr>
            <p:nvPr/>
          </p:nvSpPr>
          <p:spPr bwMode="auto">
            <a:xfrm>
              <a:off x="3326" y="3366"/>
              <a:ext cx="31" cy="25"/>
            </a:xfrm>
            <a:custGeom>
              <a:avLst/>
              <a:gdLst>
                <a:gd name="T0" fmla="*/ 0 w 31"/>
                <a:gd name="T1" fmla="*/ 11 h 25"/>
                <a:gd name="T2" fmla="*/ 0 w 31"/>
                <a:gd name="T3" fmla="*/ 11 h 25"/>
                <a:gd name="T4" fmla="*/ 2 w 31"/>
                <a:gd name="T5" fmla="*/ 16 h 25"/>
                <a:gd name="T6" fmla="*/ 7 w 31"/>
                <a:gd name="T7" fmla="*/ 20 h 25"/>
                <a:gd name="T8" fmla="*/ 13 w 31"/>
                <a:gd name="T9" fmla="*/ 22 h 25"/>
                <a:gd name="T10" fmla="*/ 18 w 31"/>
                <a:gd name="T11" fmla="*/ 25 h 25"/>
                <a:gd name="T12" fmla="*/ 18 w 31"/>
                <a:gd name="T13" fmla="*/ 25 h 25"/>
                <a:gd name="T14" fmla="*/ 25 w 31"/>
                <a:gd name="T15" fmla="*/ 22 h 25"/>
                <a:gd name="T16" fmla="*/ 29 w 31"/>
                <a:gd name="T17" fmla="*/ 20 h 25"/>
                <a:gd name="T18" fmla="*/ 31 w 31"/>
                <a:gd name="T19" fmla="*/ 16 h 25"/>
                <a:gd name="T20" fmla="*/ 31 w 31"/>
                <a:gd name="T21" fmla="*/ 11 h 25"/>
                <a:gd name="T22" fmla="*/ 31 w 31"/>
                <a:gd name="T23" fmla="*/ 11 h 25"/>
                <a:gd name="T24" fmla="*/ 29 w 31"/>
                <a:gd name="T25" fmla="*/ 7 h 25"/>
                <a:gd name="T26" fmla="*/ 25 w 31"/>
                <a:gd name="T27" fmla="*/ 2 h 25"/>
                <a:gd name="T28" fmla="*/ 20 w 31"/>
                <a:gd name="T29" fmla="*/ 0 h 25"/>
                <a:gd name="T30" fmla="*/ 13 w 31"/>
                <a:gd name="T31" fmla="*/ 0 h 25"/>
                <a:gd name="T32" fmla="*/ 13 w 31"/>
                <a:gd name="T33" fmla="*/ 0 h 25"/>
                <a:gd name="T34" fmla="*/ 9 w 31"/>
                <a:gd name="T35" fmla="*/ 0 h 25"/>
                <a:gd name="T36" fmla="*/ 4 w 31"/>
                <a:gd name="T37" fmla="*/ 2 h 25"/>
                <a:gd name="T38" fmla="*/ 2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2" y="16"/>
                  </a:lnTo>
                  <a:lnTo>
                    <a:pt x="7" y="20"/>
                  </a:lnTo>
                  <a:lnTo>
                    <a:pt x="13" y="22"/>
                  </a:lnTo>
                  <a:lnTo>
                    <a:pt x="18" y="25"/>
                  </a:lnTo>
                  <a:lnTo>
                    <a:pt x="25" y="22"/>
                  </a:lnTo>
                  <a:lnTo>
                    <a:pt x="29" y="20"/>
                  </a:lnTo>
                  <a:lnTo>
                    <a:pt x="31" y="16"/>
                  </a:lnTo>
                  <a:lnTo>
                    <a:pt x="31" y="11"/>
                  </a:lnTo>
                  <a:lnTo>
                    <a:pt x="29" y="7"/>
                  </a:lnTo>
                  <a:lnTo>
                    <a:pt x="25" y="2"/>
                  </a:lnTo>
                  <a:lnTo>
                    <a:pt x="20" y="0"/>
                  </a:lnTo>
                  <a:lnTo>
                    <a:pt x="13" y="0"/>
                  </a:lnTo>
                  <a:lnTo>
                    <a:pt x="9" y="0"/>
                  </a:lnTo>
                  <a:lnTo>
                    <a:pt x="4"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3" name="Freeform 1350">
              <a:extLst>
                <a:ext uri="{FF2B5EF4-FFF2-40B4-BE49-F238E27FC236}">
                  <a16:creationId xmlns:a16="http://schemas.microsoft.com/office/drawing/2014/main" xmlns="" id="{02A5AD8B-967E-8E42-B88A-63865C1C30F4}"/>
                </a:ext>
              </a:extLst>
            </p:cNvPr>
            <p:cNvSpPr>
              <a:spLocks/>
            </p:cNvSpPr>
            <p:nvPr/>
          </p:nvSpPr>
          <p:spPr bwMode="auto">
            <a:xfrm>
              <a:off x="3326" y="3366"/>
              <a:ext cx="31" cy="25"/>
            </a:xfrm>
            <a:custGeom>
              <a:avLst/>
              <a:gdLst>
                <a:gd name="T0" fmla="*/ 0 w 31"/>
                <a:gd name="T1" fmla="*/ 11 h 25"/>
                <a:gd name="T2" fmla="*/ 0 w 31"/>
                <a:gd name="T3" fmla="*/ 11 h 25"/>
                <a:gd name="T4" fmla="*/ 2 w 31"/>
                <a:gd name="T5" fmla="*/ 16 h 25"/>
                <a:gd name="T6" fmla="*/ 7 w 31"/>
                <a:gd name="T7" fmla="*/ 20 h 25"/>
                <a:gd name="T8" fmla="*/ 13 w 31"/>
                <a:gd name="T9" fmla="*/ 22 h 25"/>
                <a:gd name="T10" fmla="*/ 18 w 31"/>
                <a:gd name="T11" fmla="*/ 25 h 25"/>
                <a:gd name="T12" fmla="*/ 18 w 31"/>
                <a:gd name="T13" fmla="*/ 25 h 25"/>
                <a:gd name="T14" fmla="*/ 25 w 31"/>
                <a:gd name="T15" fmla="*/ 22 h 25"/>
                <a:gd name="T16" fmla="*/ 29 w 31"/>
                <a:gd name="T17" fmla="*/ 20 h 25"/>
                <a:gd name="T18" fmla="*/ 31 w 31"/>
                <a:gd name="T19" fmla="*/ 16 h 25"/>
                <a:gd name="T20" fmla="*/ 31 w 31"/>
                <a:gd name="T21" fmla="*/ 11 h 25"/>
                <a:gd name="T22" fmla="*/ 31 w 31"/>
                <a:gd name="T23" fmla="*/ 11 h 25"/>
                <a:gd name="T24" fmla="*/ 29 w 31"/>
                <a:gd name="T25" fmla="*/ 7 h 25"/>
                <a:gd name="T26" fmla="*/ 25 w 31"/>
                <a:gd name="T27" fmla="*/ 2 h 25"/>
                <a:gd name="T28" fmla="*/ 20 w 31"/>
                <a:gd name="T29" fmla="*/ 0 h 25"/>
                <a:gd name="T30" fmla="*/ 13 w 31"/>
                <a:gd name="T31" fmla="*/ 0 h 25"/>
                <a:gd name="T32" fmla="*/ 13 w 31"/>
                <a:gd name="T33" fmla="*/ 0 h 25"/>
                <a:gd name="T34" fmla="*/ 9 w 31"/>
                <a:gd name="T35" fmla="*/ 0 h 25"/>
                <a:gd name="T36" fmla="*/ 4 w 31"/>
                <a:gd name="T37" fmla="*/ 2 h 25"/>
                <a:gd name="T38" fmla="*/ 2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2" y="16"/>
                  </a:lnTo>
                  <a:lnTo>
                    <a:pt x="7" y="20"/>
                  </a:lnTo>
                  <a:lnTo>
                    <a:pt x="13" y="22"/>
                  </a:lnTo>
                  <a:lnTo>
                    <a:pt x="18" y="25"/>
                  </a:lnTo>
                  <a:lnTo>
                    <a:pt x="25" y="22"/>
                  </a:lnTo>
                  <a:lnTo>
                    <a:pt x="29" y="20"/>
                  </a:lnTo>
                  <a:lnTo>
                    <a:pt x="31" y="16"/>
                  </a:lnTo>
                  <a:lnTo>
                    <a:pt x="31" y="11"/>
                  </a:lnTo>
                  <a:lnTo>
                    <a:pt x="29" y="7"/>
                  </a:lnTo>
                  <a:lnTo>
                    <a:pt x="25" y="2"/>
                  </a:lnTo>
                  <a:lnTo>
                    <a:pt x="20" y="0"/>
                  </a:lnTo>
                  <a:lnTo>
                    <a:pt x="13" y="0"/>
                  </a:lnTo>
                  <a:lnTo>
                    <a:pt x="9" y="0"/>
                  </a:lnTo>
                  <a:lnTo>
                    <a:pt x="4"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4" name="Freeform 1351">
              <a:extLst>
                <a:ext uri="{FF2B5EF4-FFF2-40B4-BE49-F238E27FC236}">
                  <a16:creationId xmlns:a16="http://schemas.microsoft.com/office/drawing/2014/main" xmlns="" id="{6CEFAB2A-1A77-5B4F-A0BA-B7D7A3022B1C}"/>
                </a:ext>
              </a:extLst>
            </p:cNvPr>
            <p:cNvSpPr>
              <a:spLocks/>
            </p:cNvSpPr>
            <p:nvPr/>
          </p:nvSpPr>
          <p:spPr bwMode="auto">
            <a:xfrm>
              <a:off x="3296" y="3366"/>
              <a:ext cx="30" cy="25"/>
            </a:xfrm>
            <a:custGeom>
              <a:avLst/>
              <a:gdLst>
                <a:gd name="T0" fmla="*/ 0 w 30"/>
                <a:gd name="T1" fmla="*/ 11 h 25"/>
                <a:gd name="T2" fmla="*/ 0 w 30"/>
                <a:gd name="T3" fmla="*/ 11 h 25"/>
                <a:gd name="T4" fmla="*/ 0 w 30"/>
                <a:gd name="T5" fmla="*/ 18 h 25"/>
                <a:gd name="T6" fmla="*/ 5 w 30"/>
                <a:gd name="T7" fmla="*/ 20 h 25"/>
                <a:gd name="T8" fmla="*/ 9 w 30"/>
                <a:gd name="T9" fmla="*/ 22 h 25"/>
                <a:gd name="T10" fmla="*/ 16 w 30"/>
                <a:gd name="T11" fmla="*/ 25 h 25"/>
                <a:gd name="T12" fmla="*/ 16 w 30"/>
                <a:gd name="T13" fmla="*/ 25 h 25"/>
                <a:gd name="T14" fmla="*/ 23 w 30"/>
                <a:gd name="T15" fmla="*/ 22 h 25"/>
                <a:gd name="T16" fmla="*/ 28 w 30"/>
                <a:gd name="T17" fmla="*/ 20 h 25"/>
                <a:gd name="T18" fmla="*/ 30 w 30"/>
                <a:gd name="T19" fmla="*/ 16 h 25"/>
                <a:gd name="T20" fmla="*/ 30 w 30"/>
                <a:gd name="T21" fmla="*/ 11 h 25"/>
                <a:gd name="T22" fmla="*/ 30 w 30"/>
                <a:gd name="T23" fmla="*/ 11 h 25"/>
                <a:gd name="T24" fmla="*/ 30 w 30"/>
                <a:gd name="T25" fmla="*/ 7 h 25"/>
                <a:gd name="T26" fmla="*/ 25 w 30"/>
                <a:gd name="T27" fmla="*/ 2 h 25"/>
                <a:gd name="T28" fmla="*/ 19 w 30"/>
                <a:gd name="T29" fmla="*/ 0 h 25"/>
                <a:gd name="T30" fmla="*/ 14 w 30"/>
                <a:gd name="T31" fmla="*/ 0 h 25"/>
                <a:gd name="T32" fmla="*/ 14 w 30"/>
                <a:gd name="T33" fmla="*/ 0 h 25"/>
                <a:gd name="T34" fmla="*/ 7 w 30"/>
                <a:gd name="T35" fmla="*/ 0 h 25"/>
                <a:gd name="T36" fmla="*/ 3 w 30"/>
                <a:gd name="T37" fmla="*/ 4 h 25"/>
                <a:gd name="T38" fmla="*/ 0 w 30"/>
                <a:gd name="T39" fmla="*/ 7 h 25"/>
                <a:gd name="T40" fmla="*/ 0 w 30"/>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1"/>
                  </a:moveTo>
                  <a:lnTo>
                    <a:pt x="0" y="11"/>
                  </a:lnTo>
                  <a:lnTo>
                    <a:pt x="0" y="18"/>
                  </a:lnTo>
                  <a:lnTo>
                    <a:pt x="5" y="20"/>
                  </a:lnTo>
                  <a:lnTo>
                    <a:pt x="9" y="22"/>
                  </a:lnTo>
                  <a:lnTo>
                    <a:pt x="16" y="25"/>
                  </a:lnTo>
                  <a:lnTo>
                    <a:pt x="23" y="22"/>
                  </a:lnTo>
                  <a:lnTo>
                    <a:pt x="28" y="20"/>
                  </a:lnTo>
                  <a:lnTo>
                    <a:pt x="30" y="16"/>
                  </a:lnTo>
                  <a:lnTo>
                    <a:pt x="30" y="11"/>
                  </a:lnTo>
                  <a:lnTo>
                    <a:pt x="30" y="7"/>
                  </a:lnTo>
                  <a:lnTo>
                    <a:pt x="25" y="2"/>
                  </a:lnTo>
                  <a:lnTo>
                    <a:pt x="19" y="0"/>
                  </a:lnTo>
                  <a:lnTo>
                    <a:pt x="14" y="0"/>
                  </a:lnTo>
                  <a:lnTo>
                    <a:pt x="7" y="0"/>
                  </a:lnTo>
                  <a:lnTo>
                    <a:pt x="3"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5" name="Freeform 1352">
              <a:extLst>
                <a:ext uri="{FF2B5EF4-FFF2-40B4-BE49-F238E27FC236}">
                  <a16:creationId xmlns:a16="http://schemas.microsoft.com/office/drawing/2014/main" xmlns="" id="{6BF6449D-8EA4-FB47-8433-F882DDE55992}"/>
                </a:ext>
              </a:extLst>
            </p:cNvPr>
            <p:cNvSpPr>
              <a:spLocks/>
            </p:cNvSpPr>
            <p:nvPr/>
          </p:nvSpPr>
          <p:spPr bwMode="auto">
            <a:xfrm>
              <a:off x="3296" y="3366"/>
              <a:ext cx="30" cy="25"/>
            </a:xfrm>
            <a:custGeom>
              <a:avLst/>
              <a:gdLst>
                <a:gd name="T0" fmla="*/ 0 w 30"/>
                <a:gd name="T1" fmla="*/ 11 h 25"/>
                <a:gd name="T2" fmla="*/ 0 w 30"/>
                <a:gd name="T3" fmla="*/ 11 h 25"/>
                <a:gd name="T4" fmla="*/ 0 w 30"/>
                <a:gd name="T5" fmla="*/ 18 h 25"/>
                <a:gd name="T6" fmla="*/ 5 w 30"/>
                <a:gd name="T7" fmla="*/ 20 h 25"/>
                <a:gd name="T8" fmla="*/ 9 w 30"/>
                <a:gd name="T9" fmla="*/ 22 h 25"/>
                <a:gd name="T10" fmla="*/ 16 w 30"/>
                <a:gd name="T11" fmla="*/ 25 h 25"/>
                <a:gd name="T12" fmla="*/ 16 w 30"/>
                <a:gd name="T13" fmla="*/ 25 h 25"/>
                <a:gd name="T14" fmla="*/ 23 w 30"/>
                <a:gd name="T15" fmla="*/ 22 h 25"/>
                <a:gd name="T16" fmla="*/ 28 w 30"/>
                <a:gd name="T17" fmla="*/ 20 h 25"/>
                <a:gd name="T18" fmla="*/ 30 w 30"/>
                <a:gd name="T19" fmla="*/ 16 h 25"/>
                <a:gd name="T20" fmla="*/ 30 w 30"/>
                <a:gd name="T21" fmla="*/ 11 h 25"/>
                <a:gd name="T22" fmla="*/ 30 w 30"/>
                <a:gd name="T23" fmla="*/ 11 h 25"/>
                <a:gd name="T24" fmla="*/ 30 w 30"/>
                <a:gd name="T25" fmla="*/ 7 h 25"/>
                <a:gd name="T26" fmla="*/ 25 w 30"/>
                <a:gd name="T27" fmla="*/ 2 h 25"/>
                <a:gd name="T28" fmla="*/ 19 w 30"/>
                <a:gd name="T29" fmla="*/ 0 h 25"/>
                <a:gd name="T30" fmla="*/ 14 w 30"/>
                <a:gd name="T31" fmla="*/ 0 h 25"/>
                <a:gd name="T32" fmla="*/ 14 w 30"/>
                <a:gd name="T33" fmla="*/ 0 h 25"/>
                <a:gd name="T34" fmla="*/ 7 w 30"/>
                <a:gd name="T35" fmla="*/ 0 h 25"/>
                <a:gd name="T36" fmla="*/ 3 w 30"/>
                <a:gd name="T37" fmla="*/ 4 h 25"/>
                <a:gd name="T38" fmla="*/ 0 w 30"/>
                <a:gd name="T39" fmla="*/ 7 h 25"/>
                <a:gd name="T40" fmla="*/ 0 w 30"/>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1"/>
                  </a:moveTo>
                  <a:lnTo>
                    <a:pt x="0" y="11"/>
                  </a:lnTo>
                  <a:lnTo>
                    <a:pt x="0" y="18"/>
                  </a:lnTo>
                  <a:lnTo>
                    <a:pt x="5" y="20"/>
                  </a:lnTo>
                  <a:lnTo>
                    <a:pt x="9" y="22"/>
                  </a:lnTo>
                  <a:lnTo>
                    <a:pt x="16" y="25"/>
                  </a:lnTo>
                  <a:lnTo>
                    <a:pt x="23" y="22"/>
                  </a:lnTo>
                  <a:lnTo>
                    <a:pt x="28" y="20"/>
                  </a:lnTo>
                  <a:lnTo>
                    <a:pt x="30" y="16"/>
                  </a:lnTo>
                  <a:lnTo>
                    <a:pt x="30" y="11"/>
                  </a:lnTo>
                  <a:lnTo>
                    <a:pt x="30" y="7"/>
                  </a:lnTo>
                  <a:lnTo>
                    <a:pt x="25" y="2"/>
                  </a:lnTo>
                  <a:lnTo>
                    <a:pt x="19" y="0"/>
                  </a:lnTo>
                  <a:lnTo>
                    <a:pt x="14" y="0"/>
                  </a:lnTo>
                  <a:lnTo>
                    <a:pt x="7" y="0"/>
                  </a:lnTo>
                  <a:lnTo>
                    <a:pt x="3"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6" name="Freeform 1353">
              <a:extLst>
                <a:ext uri="{FF2B5EF4-FFF2-40B4-BE49-F238E27FC236}">
                  <a16:creationId xmlns:a16="http://schemas.microsoft.com/office/drawing/2014/main" xmlns="" id="{7C760C1A-7AA4-6E45-BCFB-66BEBAAFB86B}"/>
                </a:ext>
              </a:extLst>
            </p:cNvPr>
            <p:cNvSpPr>
              <a:spLocks/>
            </p:cNvSpPr>
            <p:nvPr/>
          </p:nvSpPr>
          <p:spPr bwMode="auto">
            <a:xfrm>
              <a:off x="3265" y="3366"/>
              <a:ext cx="31" cy="25"/>
            </a:xfrm>
            <a:custGeom>
              <a:avLst/>
              <a:gdLst>
                <a:gd name="T0" fmla="*/ 0 w 31"/>
                <a:gd name="T1" fmla="*/ 13 h 25"/>
                <a:gd name="T2" fmla="*/ 0 w 31"/>
                <a:gd name="T3" fmla="*/ 13 h 25"/>
                <a:gd name="T4" fmla="*/ 2 w 31"/>
                <a:gd name="T5" fmla="*/ 18 h 25"/>
                <a:gd name="T6" fmla="*/ 4 w 31"/>
                <a:gd name="T7" fmla="*/ 22 h 25"/>
                <a:gd name="T8" fmla="*/ 11 w 31"/>
                <a:gd name="T9" fmla="*/ 25 h 25"/>
                <a:gd name="T10" fmla="*/ 16 w 31"/>
                <a:gd name="T11" fmla="*/ 25 h 25"/>
                <a:gd name="T12" fmla="*/ 16 w 31"/>
                <a:gd name="T13" fmla="*/ 25 h 25"/>
                <a:gd name="T14" fmla="*/ 22 w 31"/>
                <a:gd name="T15" fmla="*/ 25 h 25"/>
                <a:gd name="T16" fmla="*/ 27 w 31"/>
                <a:gd name="T17" fmla="*/ 20 h 25"/>
                <a:gd name="T18" fmla="*/ 29 w 31"/>
                <a:gd name="T19" fmla="*/ 18 h 25"/>
                <a:gd name="T20" fmla="*/ 31 w 31"/>
                <a:gd name="T21" fmla="*/ 11 h 25"/>
                <a:gd name="T22" fmla="*/ 31 w 31"/>
                <a:gd name="T23" fmla="*/ 11 h 25"/>
                <a:gd name="T24" fmla="*/ 29 w 31"/>
                <a:gd name="T25" fmla="*/ 7 h 25"/>
                <a:gd name="T26" fmla="*/ 25 w 31"/>
                <a:gd name="T27" fmla="*/ 4 h 25"/>
                <a:gd name="T28" fmla="*/ 20 w 31"/>
                <a:gd name="T29" fmla="*/ 0 h 25"/>
                <a:gd name="T30" fmla="*/ 13 w 31"/>
                <a:gd name="T31" fmla="*/ 0 h 25"/>
                <a:gd name="T32" fmla="*/ 13 w 31"/>
                <a:gd name="T33" fmla="*/ 0 h 25"/>
                <a:gd name="T34" fmla="*/ 9 w 31"/>
                <a:gd name="T35" fmla="*/ 2 h 25"/>
                <a:gd name="T36" fmla="*/ 4 w 31"/>
                <a:gd name="T37" fmla="*/ 4 h 25"/>
                <a:gd name="T38" fmla="*/ 0 w 31"/>
                <a:gd name="T39" fmla="*/ 9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2" y="18"/>
                  </a:lnTo>
                  <a:lnTo>
                    <a:pt x="4" y="22"/>
                  </a:lnTo>
                  <a:lnTo>
                    <a:pt x="11" y="25"/>
                  </a:lnTo>
                  <a:lnTo>
                    <a:pt x="16" y="25"/>
                  </a:lnTo>
                  <a:lnTo>
                    <a:pt x="22" y="25"/>
                  </a:lnTo>
                  <a:lnTo>
                    <a:pt x="27" y="20"/>
                  </a:lnTo>
                  <a:lnTo>
                    <a:pt x="29" y="18"/>
                  </a:lnTo>
                  <a:lnTo>
                    <a:pt x="31" y="11"/>
                  </a:lnTo>
                  <a:lnTo>
                    <a:pt x="29" y="7"/>
                  </a:lnTo>
                  <a:lnTo>
                    <a:pt x="25" y="4"/>
                  </a:lnTo>
                  <a:lnTo>
                    <a:pt x="20" y="0"/>
                  </a:lnTo>
                  <a:lnTo>
                    <a:pt x="13" y="0"/>
                  </a:lnTo>
                  <a:lnTo>
                    <a:pt x="9" y="2"/>
                  </a:lnTo>
                  <a:lnTo>
                    <a:pt x="4"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7" name="Freeform 1354">
              <a:extLst>
                <a:ext uri="{FF2B5EF4-FFF2-40B4-BE49-F238E27FC236}">
                  <a16:creationId xmlns:a16="http://schemas.microsoft.com/office/drawing/2014/main" xmlns="" id="{7F8D2457-6228-4D47-AF66-983DBC27240C}"/>
                </a:ext>
              </a:extLst>
            </p:cNvPr>
            <p:cNvSpPr>
              <a:spLocks/>
            </p:cNvSpPr>
            <p:nvPr/>
          </p:nvSpPr>
          <p:spPr bwMode="auto">
            <a:xfrm>
              <a:off x="3265" y="3366"/>
              <a:ext cx="31" cy="25"/>
            </a:xfrm>
            <a:custGeom>
              <a:avLst/>
              <a:gdLst>
                <a:gd name="T0" fmla="*/ 0 w 31"/>
                <a:gd name="T1" fmla="*/ 13 h 25"/>
                <a:gd name="T2" fmla="*/ 0 w 31"/>
                <a:gd name="T3" fmla="*/ 13 h 25"/>
                <a:gd name="T4" fmla="*/ 2 w 31"/>
                <a:gd name="T5" fmla="*/ 18 h 25"/>
                <a:gd name="T6" fmla="*/ 4 w 31"/>
                <a:gd name="T7" fmla="*/ 22 h 25"/>
                <a:gd name="T8" fmla="*/ 11 w 31"/>
                <a:gd name="T9" fmla="*/ 25 h 25"/>
                <a:gd name="T10" fmla="*/ 16 w 31"/>
                <a:gd name="T11" fmla="*/ 25 h 25"/>
                <a:gd name="T12" fmla="*/ 16 w 31"/>
                <a:gd name="T13" fmla="*/ 25 h 25"/>
                <a:gd name="T14" fmla="*/ 22 w 31"/>
                <a:gd name="T15" fmla="*/ 25 h 25"/>
                <a:gd name="T16" fmla="*/ 27 w 31"/>
                <a:gd name="T17" fmla="*/ 20 h 25"/>
                <a:gd name="T18" fmla="*/ 29 w 31"/>
                <a:gd name="T19" fmla="*/ 18 h 25"/>
                <a:gd name="T20" fmla="*/ 31 w 31"/>
                <a:gd name="T21" fmla="*/ 11 h 25"/>
                <a:gd name="T22" fmla="*/ 31 w 31"/>
                <a:gd name="T23" fmla="*/ 11 h 25"/>
                <a:gd name="T24" fmla="*/ 29 w 31"/>
                <a:gd name="T25" fmla="*/ 7 h 25"/>
                <a:gd name="T26" fmla="*/ 25 w 31"/>
                <a:gd name="T27" fmla="*/ 4 h 25"/>
                <a:gd name="T28" fmla="*/ 20 w 31"/>
                <a:gd name="T29" fmla="*/ 0 h 25"/>
                <a:gd name="T30" fmla="*/ 13 w 31"/>
                <a:gd name="T31" fmla="*/ 0 h 25"/>
                <a:gd name="T32" fmla="*/ 13 w 31"/>
                <a:gd name="T33" fmla="*/ 0 h 25"/>
                <a:gd name="T34" fmla="*/ 9 w 31"/>
                <a:gd name="T35" fmla="*/ 2 h 25"/>
                <a:gd name="T36" fmla="*/ 4 w 31"/>
                <a:gd name="T37" fmla="*/ 4 h 25"/>
                <a:gd name="T38" fmla="*/ 0 w 31"/>
                <a:gd name="T39" fmla="*/ 9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2" y="18"/>
                  </a:lnTo>
                  <a:lnTo>
                    <a:pt x="4" y="22"/>
                  </a:lnTo>
                  <a:lnTo>
                    <a:pt x="11" y="25"/>
                  </a:lnTo>
                  <a:lnTo>
                    <a:pt x="16" y="25"/>
                  </a:lnTo>
                  <a:lnTo>
                    <a:pt x="22" y="25"/>
                  </a:lnTo>
                  <a:lnTo>
                    <a:pt x="27" y="20"/>
                  </a:lnTo>
                  <a:lnTo>
                    <a:pt x="29" y="18"/>
                  </a:lnTo>
                  <a:lnTo>
                    <a:pt x="31" y="11"/>
                  </a:lnTo>
                  <a:lnTo>
                    <a:pt x="29" y="7"/>
                  </a:lnTo>
                  <a:lnTo>
                    <a:pt x="25" y="4"/>
                  </a:lnTo>
                  <a:lnTo>
                    <a:pt x="20" y="0"/>
                  </a:lnTo>
                  <a:lnTo>
                    <a:pt x="13" y="0"/>
                  </a:lnTo>
                  <a:lnTo>
                    <a:pt x="9" y="2"/>
                  </a:lnTo>
                  <a:lnTo>
                    <a:pt x="4"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8" name="Freeform 1355">
              <a:extLst>
                <a:ext uri="{FF2B5EF4-FFF2-40B4-BE49-F238E27FC236}">
                  <a16:creationId xmlns:a16="http://schemas.microsoft.com/office/drawing/2014/main" xmlns="" id="{D8A55127-7850-DE4F-9134-690F41011D62}"/>
                </a:ext>
              </a:extLst>
            </p:cNvPr>
            <p:cNvSpPr>
              <a:spLocks/>
            </p:cNvSpPr>
            <p:nvPr/>
          </p:nvSpPr>
          <p:spPr bwMode="auto">
            <a:xfrm>
              <a:off x="3233" y="3366"/>
              <a:ext cx="32" cy="25"/>
            </a:xfrm>
            <a:custGeom>
              <a:avLst/>
              <a:gdLst>
                <a:gd name="T0" fmla="*/ 0 w 32"/>
                <a:gd name="T1" fmla="*/ 13 h 25"/>
                <a:gd name="T2" fmla="*/ 0 w 32"/>
                <a:gd name="T3" fmla="*/ 13 h 25"/>
                <a:gd name="T4" fmla="*/ 3 w 32"/>
                <a:gd name="T5" fmla="*/ 18 h 25"/>
                <a:gd name="T6" fmla="*/ 5 w 32"/>
                <a:gd name="T7" fmla="*/ 22 h 25"/>
                <a:gd name="T8" fmla="*/ 12 w 32"/>
                <a:gd name="T9" fmla="*/ 25 h 25"/>
                <a:gd name="T10" fmla="*/ 16 w 32"/>
                <a:gd name="T11" fmla="*/ 25 h 25"/>
                <a:gd name="T12" fmla="*/ 16 w 32"/>
                <a:gd name="T13" fmla="*/ 25 h 25"/>
                <a:gd name="T14" fmla="*/ 23 w 32"/>
                <a:gd name="T15" fmla="*/ 25 h 25"/>
                <a:gd name="T16" fmla="*/ 27 w 32"/>
                <a:gd name="T17" fmla="*/ 22 h 25"/>
                <a:gd name="T18" fmla="*/ 30 w 32"/>
                <a:gd name="T19" fmla="*/ 18 h 25"/>
                <a:gd name="T20" fmla="*/ 32 w 32"/>
                <a:gd name="T21" fmla="*/ 13 h 25"/>
                <a:gd name="T22" fmla="*/ 32 w 32"/>
                <a:gd name="T23" fmla="*/ 13 h 25"/>
                <a:gd name="T24" fmla="*/ 30 w 32"/>
                <a:gd name="T25" fmla="*/ 9 h 25"/>
                <a:gd name="T26" fmla="*/ 27 w 32"/>
                <a:gd name="T27" fmla="*/ 4 h 25"/>
                <a:gd name="T28" fmla="*/ 21 w 32"/>
                <a:gd name="T29" fmla="*/ 2 h 25"/>
                <a:gd name="T30" fmla="*/ 16 w 32"/>
                <a:gd name="T31" fmla="*/ 0 h 25"/>
                <a:gd name="T32" fmla="*/ 16 w 32"/>
                <a:gd name="T33" fmla="*/ 0 h 25"/>
                <a:gd name="T34" fmla="*/ 9 w 32"/>
                <a:gd name="T35" fmla="*/ 2 h 25"/>
                <a:gd name="T36" fmla="*/ 5 w 32"/>
                <a:gd name="T37" fmla="*/ 4 h 25"/>
                <a:gd name="T38" fmla="*/ 3 w 32"/>
                <a:gd name="T39" fmla="*/ 9 h 25"/>
                <a:gd name="T40" fmla="*/ 0 w 3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3"/>
                  </a:moveTo>
                  <a:lnTo>
                    <a:pt x="0" y="13"/>
                  </a:lnTo>
                  <a:lnTo>
                    <a:pt x="3" y="18"/>
                  </a:lnTo>
                  <a:lnTo>
                    <a:pt x="5" y="22"/>
                  </a:lnTo>
                  <a:lnTo>
                    <a:pt x="12" y="25"/>
                  </a:lnTo>
                  <a:lnTo>
                    <a:pt x="16" y="25"/>
                  </a:lnTo>
                  <a:lnTo>
                    <a:pt x="23" y="25"/>
                  </a:lnTo>
                  <a:lnTo>
                    <a:pt x="27" y="22"/>
                  </a:lnTo>
                  <a:lnTo>
                    <a:pt x="30" y="18"/>
                  </a:lnTo>
                  <a:lnTo>
                    <a:pt x="32" y="13"/>
                  </a:lnTo>
                  <a:lnTo>
                    <a:pt x="30" y="9"/>
                  </a:lnTo>
                  <a:lnTo>
                    <a:pt x="27" y="4"/>
                  </a:lnTo>
                  <a:lnTo>
                    <a:pt x="21" y="2"/>
                  </a:lnTo>
                  <a:lnTo>
                    <a:pt x="16" y="0"/>
                  </a:lnTo>
                  <a:lnTo>
                    <a:pt x="9" y="2"/>
                  </a:lnTo>
                  <a:lnTo>
                    <a:pt x="5"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39" name="Freeform 1356">
              <a:extLst>
                <a:ext uri="{FF2B5EF4-FFF2-40B4-BE49-F238E27FC236}">
                  <a16:creationId xmlns:a16="http://schemas.microsoft.com/office/drawing/2014/main" xmlns="" id="{DDFD1152-C2B8-A043-8A21-65B562608B0A}"/>
                </a:ext>
              </a:extLst>
            </p:cNvPr>
            <p:cNvSpPr>
              <a:spLocks/>
            </p:cNvSpPr>
            <p:nvPr/>
          </p:nvSpPr>
          <p:spPr bwMode="auto">
            <a:xfrm>
              <a:off x="3233" y="3366"/>
              <a:ext cx="32" cy="25"/>
            </a:xfrm>
            <a:custGeom>
              <a:avLst/>
              <a:gdLst>
                <a:gd name="T0" fmla="*/ 0 w 32"/>
                <a:gd name="T1" fmla="*/ 13 h 25"/>
                <a:gd name="T2" fmla="*/ 0 w 32"/>
                <a:gd name="T3" fmla="*/ 13 h 25"/>
                <a:gd name="T4" fmla="*/ 3 w 32"/>
                <a:gd name="T5" fmla="*/ 18 h 25"/>
                <a:gd name="T6" fmla="*/ 5 w 32"/>
                <a:gd name="T7" fmla="*/ 22 h 25"/>
                <a:gd name="T8" fmla="*/ 12 w 32"/>
                <a:gd name="T9" fmla="*/ 25 h 25"/>
                <a:gd name="T10" fmla="*/ 16 w 32"/>
                <a:gd name="T11" fmla="*/ 25 h 25"/>
                <a:gd name="T12" fmla="*/ 16 w 32"/>
                <a:gd name="T13" fmla="*/ 25 h 25"/>
                <a:gd name="T14" fmla="*/ 23 w 32"/>
                <a:gd name="T15" fmla="*/ 25 h 25"/>
                <a:gd name="T16" fmla="*/ 27 w 32"/>
                <a:gd name="T17" fmla="*/ 22 h 25"/>
                <a:gd name="T18" fmla="*/ 30 w 32"/>
                <a:gd name="T19" fmla="*/ 18 h 25"/>
                <a:gd name="T20" fmla="*/ 32 w 32"/>
                <a:gd name="T21" fmla="*/ 13 h 25"/>
                <a:gd name="T22" fmla="*/ 32 w 32"/>
                <a:gd name="T23" fmla="*/ 13 h 25"/>
                <a:gd name="T24" fmla="*/ 30 w 32"/>
                <a:gd name="T25" fmla="*/ 9 h 25"/>
                <a:gd name="T26" fmla="*/ 27 w 32"/>
                <a:gd name="T27" fmla="*/ 4 h 25"/>
                <a:gd name="T28" fmla="*/ 21 w 32"/>
                <a:gd name="T29" fmla="*/ 2 h 25"/>
                <a:gd name="T30" fmla="*/ 16 w 32"/>
                <a:gd name="T31" fmla="*/ 0 h 25"/>
                <a:gd name="T32" fmla="*/ 16 w 32"/>
                <a:gd name="T33" fmla="*/ 0 h 25"/>
                <a:gd name="T34" fmla="*/ 9 w 32"/>
                <a:gd name="T35" fmla="*/ 2 h 25"/>
                <a:gd name="T36" fmla="*/ 5 w 32"/>
                <a:gd name="T37" fmla="*/ 4 h 25"/>
                <a:gd name="T38" fmla="*/ 3 w 32"/>
                <a:gd name="T39" fmla="*/ 9 h 25"/>
                <a:gd name="T40" fmla="*/ 0 w 3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3"/>
                  </a:moveTo>
                  <a:lnTo>
                    <a:pt x="0" y="13"/>
                  </a:lnTo>
                  <a:lnTo>
                    <a:pt x="3" y="18"/>
                  </a:lnTo>
                  <a:lnTo>
                    <a:pt x="5" y="22"/>
                  </a:lnTo>
                  <a:lnTo>
                    <a:pt x="12" y="25"/>
                  </a:lnTo>
                  <a:lnTo>
                    <a:pt x="16" y="25"/>
                  </a:lnTo>
                  <a:lnTo>
                    <a:pt x="23" y="25"/>
                  </a:lnTo>
                  <a:lnTo>
                    <a:pt x="27" y="22"/>
                  </a:lnTo>
                  <a:lnTo>
                    <a:pt x="30" y="18"/>
                  </a:lnTo>
                  <a:lnTo>
                    <a:pt x="32" y="13"/>
                  </a:lnTo>
                  <a:lnTo>
                    <a:pt x="30" y="9"/>
                  </a:lnTo>
                  <a:lnTo>
                    <a:pt x="27" y="4"/>
                  </a:lnTo>
                  <a:lnTo>
                    <a:pt x="21" y="2"/>
                  </a:lnTo>
                  <a:lnTo>
                    <a:pt x="16" y="0"/>
                  </a:lnTo>
                  <a:lnTo>
                    <a:pt x="9" y="2"/>
                  </a:lnTo>
                  <a:lnTo>
                    <a:pt x="5"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0" name="Freeform 1357">
              <a:extLst>
                <a:ext uri="{FF2B5EF4-FFF2-40B4-BE49-F238E27FC236}">
                  <a16:creationId xmlns:a16="http://schemas.microsoft.com/office/drawing/2014/main" xmlns="" id="{AA48BAB8-950C-5B40-875E-DFF186F02802}"/>
                </a:ext>
              </a:extLst>
            </p:cNvPr>
            <p:cNvSpPr>
              <a:spLocks/>
            </p:cNvSpPr>
            <p:nvPr/>
          </p:nvSpPr>
          <p:spPr bwMode="auto">
            <a:xfrm>
              <a:off x="3204" y="3368"/>
              <a:ext cx="29" cy="25"/>
            </a:xfrm>
            <a:custGeom>
              <a:avLst/>
              <a:gdLst>
                <a:gd name="T0" fmla="*/ 0 w 29"/>
                <a:gd name="T1" fmla="*/ 11 h 25"/>
                <a:gd name="T2" fmla="*/ 0 w 29"/>
                <a:gd name="T3" fmla="*/ 11 h 25"/>
                <a:gd name="T4" fmla="*/ 0 w 29"/>
                <a:gd name="T5" fmla="*/ 16 h 25"/>
                <a:gd name="T6" fmla="*/ 5 w 29"/>
                <a:gd name="T7" fmla="*/ 20 h 25"/>
                <a:gd name="T8" fmla="*/ 9 w 29"/>
                <a:gd name="T9" fmla="*/ 23 h 25"/>
                <a:gd name="T10" fmla="*/ 14 w 29"/>
                <a:gd name="T11" fmla="*/ 25 h 25"/>
                <a:gd name="T12" fmla="*/ 14 w 29"/>
                <a:gd name="T13" fmla="*/ 25 h 25"/>
                <a:gd name="T14" fmla="*/ 20 w 29"/>
                <a:gd name="T15" fmla="*/ 23 h 25"/>
                <a:gd name="T16" fmla="*/ 25 w 29"/>
                <a:gd name="T17" fmla="*/ 20 h 25"/>
                <a:gd name="T18" fmla="*/ 29 w 29"/>
                <a:gd name="T19" fmla="*/ 16 h 25"/>
                <a:gd name="T20" fmla="*/ 29 w 29"/>
                <a:gd name="T21" fmla="*/ 11 h 25"/>
                <a:gd name="T22" fmla="*/ 29 w 29"/>
                <a:gd name="T23" fmla="*/ 11 h 25"/>
                <a:gd name="T24" fmla="*/ 29 w 29"/>
                <a:gd name="T25" fmla="*/ 7 h 25"/>
                <a:gd name="T26" fmla="*/ 25 w 29"/>
                <a:gd name="T27" fmla="*/ 2 h 25"/>
                <a:gd name="T28" fmla="*/ 20 w 29"/>
                <a:gd name="T29" fmla="*/ 0 h 25"/>
                <a:gd name="T30" fmla="*/ 14 w 29"/>
                <a:gd name="T31" fmla="*/ 0 h 25"/>
                <a:gd name="T32" fmla="*/ 14 w 29"/>
                <a:gd name="T33" fmla="*/ 0 h 25"/>
                <a:gd name="T34" fmla="*/ 9 w 29"/>
                <a:gd name="T35" fmla="*/ 0 h 25"/>
                <a:gd name="T36" fmla="*/ 5 w 29"/>
                <a:gd name="T37" fmla="*/ 2 h 25"/>
                <a:gd name="T38" fmla="*/ 0 w 29"/>
                <a:gd name="T39" fmla="*/ 7 h 25"/>
                <a:gd name="T40" fmla="*/ 0 w 29"/>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1"/>
                  </a:moveTo>
                  <a:lnTo>
                    <a:pt x="0" y="11"/>
                  </a:lnTo>
                  <a:lnTo>
                    <a:pt x="0" y="16"/>
                  </a:lnTo>
                  <a:lnTo>
                    <a:pt x="5" y="20"/>
                  </a:lnTo>
                  <a:lnTo>
                    <a:pt x="9" y="23"/>
                  </a:lnTo>
                  <a:lnTo>
                    <a:pt x="14" y="25"/>
                  </a:lnTo>
                  <a:lnTo>
                    <a:pt x="20" y="23"/>
                  </a:lnTo>
                  <a:lnTo>
                    <a:pt x="25" y="20"/>
                  </a:lnTo>
                  <a:lnTo>
                    <a:pt x="29" y="16"/>
                  </a:lnTo>
                  <a:lnTo>
                    <a:pt x="29" y="11"/>
                  </a:lnTo>
                  <a:lnTo>
                    <a:pt x="29" y="7"/>
                  </a:lnTo>
                  <a:lnTo>
                    <a:pt x="25" y="2"/>
                  </a:lnTo>
                  <a:lnTo>
                    <a:pt x="20" y="0"/>
                  </a:lnTo>
                  <a:lnTo>
                    <a:pt x="14" y="0"/>
                  </a:lnTo>
                  <a:lnTo>
                    <a:pt x="9" y="0"/>
                  </a:lnTo>
                  <a:lnTo>
                    <a:pt x="5"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1" name="Freeform 1358">
              <a:extLst>
                <a:ext uri="{FF2B5EF4-FFF2-40B4-BE49-F238E27FC236}">
                  <a16:creationId xmlns:a16="http://schemas.microsoft.com/office/drawing/2014/main" xmlns="" id="{CD98FC63-D457-C64B-B08D-BC569E890FE7}"/>
                </a:ext>
              </a:extLst>
            </p:cNvPr>
            <p:cNvSpPr>
              <a:spLocks/>
            </p:cNvSpPr>
            <p:nvPr/>
          </p:nvSpPr>
          <p:spPr bwMode="auto">
            <a:xfrm>
              <a:off x="3204" y="3368"/>
              <a:ext cx="29" cy="25"/>
            </a:xfrm>
            <a:custGeom>
              <a:avLst/>
              <a:gdLst>
                <a:gd name="T0" fmla="*/ 0 w 29"/>
                <a:gd name="T1" fmla="*/ 11 h 25"/>
                <a:gd name="T2" fmla="*/ 0 w 29"/>
                <a:gd name="T3" fmla="*/ 11 h 25"/>
                <a:gd name="T4" fmla="*/ 0 w 29"/>
                <a:gd name="T5" fmla="*/ 16 h 25"/>
                <a:gd name="T6" fmla="*/ 5 w 29"/>
                <a:gd name="T7" fmla="*/ 20 h 25"/>
                <a:gd name="T8" fmla="*/ 9 w 29"/>
                <a:gd name="T9" fmla="*/ 23 h 25"/>
                <a:gd name="T10" fmla="*/ 14 w 29"/>
                <a:gd name="T11" fmla="*/ 25 h 25"/>
                <a:gd name="T12" fmla="*/ 14 w 29"/>
                <a:gd name="T13" fmla="*/ 25 h 25"/>
                <a:gd name="T14" fmla="*/ 20 w 29"/>
                <a:gd name="T15" fmla="*/ 23 h 25"/>
                <a:gd name="T16" fmla="*/ 25 w 29"/>
                <a:gd name="T17" fmla="*/ 20 h 25"/>
                <a:gd name="T18" fmla="*/ 29 w 29"/>
                <a:gd name="T19" fmla="*/ 16 h 25"/>
                <a:gd name="T20" fmla="*/ 29 w 29"/>
                <a:gd name="T21" fmla="*/ 11 h 25"/>
                <a:gd name="T22" fmla="*/ 29 w 29"/>
                <a:gd name="T23" fmla="*/ 11 h 25"/>
                <a:gd name="T24" fmla="*/ 29 w 29"/>
                <a:gd name="T25" fmla="*/ 7 h 25"/>
                <a:gd name="T26" fmla="*/ 25 w 29"/>
                <a:gd name="T27" fmla="*/ 2 h 25"/>
                <a:gd name="T28" fmla="*/ 20 w 29"/>
                <a:gd name="T29" fmla="*/ 0 h 25"/>
                <a:gd name="T30" fmla="*/ 14 w 29"/>
                <a:gd name="T31" fmla="*/ 0 h 25"/>
                <a:gd name="T32" fmla="*/ 14 w 29"/>
                <a:gd name="T33" fmla="*/ 0 h 25"/>
                <a:gd name="T34" fmla="*/ 9 w 29"/>
                <a:gd name="T35" fmla="*/ 0 h 25"/>
                <a:gd name="T36" fmla="*/ 5 w 29"/>
                <a:gd name="T37" fmla="*/ 2 h 25"/>
                <a:gd name="T38" fmla="*/ 0 w 29"/>
                <a:gd name="T39" fmla="*/ 7 h 25"/>
                <a:gd name="T40" fmla="*/ 0 w 29"/>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1"/>
                  </a:moveTo>
                  <a:lnTo>
                    <a:pt x="0" y="11"/>
                  </a:lnTo>
                  <a:lnTo>
                    <a:pt x="0" y="16"/>
                  </a:lnTo>
                  <a:lnTo>
                    <a:pt x="5" y="20"/>
                  </a:lnTo>
                  <a:lnTo>
                    <a:pt x="9" y="23"/>
                  </a:lnTo>
                  <a:lnTo>
                    <a:pt x="14" y="25"/>
                  </a:lnTo>
                  <a:lnTo>
                    <a:pt x="20" y="23"/>
                  </a:lnTo>
                  <a:lnTo>
                    <a:pt x="25" y="20"/>
                  </a:lnTo>
                  <a:lnTo>
                    <a:pt x="29" y="16"/>
                  </a:lnTo>
                  <a:lnTo>
                    <a:pt x="29" y="11"/>
                  </a:lnTo>
                  <a:lnTo>
                    <a:pt x="29" y="7"/>
                  </a:lnTo>
                  <a:lnTo>
                    <a:pt x="25" y="2"/>
                  </a:lnTo>
                  <a:lnTo>
                    <a:pt x="20" y="0"/>
                  </a:lnTo>
                  <a:lnTo>
                    <a:pt x="14" y="0"/>
                  </a:lnTo>
                  <a:lnTo>
                    <a:pt x="9" y="0"/>
                  </a:lnTo>
                  <a:lnTo>
                    <a:pt x="5"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2" name="Freeform 1359">
              <a:extLst>
                <a:ext uri="{FF2B5EF4-FFF2-40B4-BE49-F238E27FC236}">
                  <a16:creationId xmlns:a16="http://schemas.microsoft.com/office/drawing/2014/main" xmlns="" id="{C0BC6471-4819-3542-86CB-9BA1EFBAD1A9}"/>
                </a:ext>
              </a:extLst>
            </p:cNvPr>
            <p:cNvSpPr>
              <a:spLocks/>
            </p:cNvSpPr>
            <p:nvPr/>
          </p:nvSpPr>
          <p:spPr bwMode="auto">
            <a:xfrm>
              <a:off x="3173" y="3368"/>
              <a:ext cx="31" cy="25"/>
            </a:xfrm>
            <a:custGeom>
              <a:avLst/>
              <a:gdLst>
                <a:gd name="T0" fmla="*/ 0 w 31"/>
                <a:gd name="T1" fmla="*/ 11 h 25"/>
                <a:gd name="T2" fmla="*/ 0 w 31"/>
                <a:gd name="T3" fmla="*/ 11 h 25"/>
                <a:gd name="T4" fmla="*/ 0 w 31"/>
                <a:gd name="T5" fmla="*/ 18 h 25"/>
                <a:gd name="T6" fmla="*/ 4 w 31"/>
                <a:gd name="T7" fmla="*/ 20 h 25"/>
                <a:gd name="T8" fmla="*/ 9 w 31"/>
                <a:gd name="T9" fmla="*/ 23 h 25"/>
                <a:gd name="T10" fmla="*/ 15 w 31"/>
                <a:gd name="T11" fmla="*/ 25 h 25"/>
                <a:gd name="T12" fmla="*/ 15 w 31"/>
                <a:gd name="T13" fmla="*/ 25 h 25"/>
                <a:gd name="T14" fmla="*/ 20 w 31"/>
                <a:gd name="T15" fmla="*/ 23 h 25"/>
                <a:gd name="T16" fmla="*/ 24 w 31"/>
                <a:gd name="T17" fmla="*/ 20 h 25"/>
                <a:gd name="T18" fmla="*/ 29 w 31"/>
                <a:gd name="T19" fmla="*/ 16 h 25"/>
                <a:gd name="T20" fmla="*/ 31 w 31"/>
                <a:gd name="T21" fmla="*/ 11 h 25"/>
                <a:gd name="T22" fmla="*/ 31 w 31"/>
                <a:gd name="T23" fmla="*/ 11 h 25"/>
                <a:gd name="T24" fmla="*/ 29 w 31"/>
                <a:gd name="T25" fmla="*/ 7 h 25"/>
                <a:gd name="T26" fmla="*/ 27 w 31"/>
                <a:gd name="T27" fmla="*/ 2 h 25"/>
                <a:gd name="T28" fmla="*/ 20 w 31"/>
                <a:gd name="T29" fmla="*/ 0 h 25"/>
                <a:gd name="T30" fmla="*/ 15 w 31"/>
                <a:gd name="T31" fmla="*/ 0 h 25"/>
                <a:gd name="T32" fmla="*/ 15 w 31"/>
                <a:gd name="T33" fmla="*/ 0 h 25"/>
                <a:gd name="T34" fmla="*/ 9 w 31"/>
                <a:gd name="T35" fmla="*/ 0 h 25"/>
                <a:gd name="T36" fmla="*/ 4 w 31"/>
                <a:gd name="T37" fmla="*/ 5 h 25"/>
                <a:gd name="T38" fmla="*/ 2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0" y="18"/>
                  </a:lnTo>
                  <a:lnTo>
                    <a:pt x="4" y="20"/>
                  </a:lnTo>
                  <a:lnTo>
                    <a:pt x="9" y="23"/>
                  </a:lnTo>
                  <a:lnTo>
                    <a:pt x="15" y="25"/>
                  </a:lnTo>
                  <a:lnTo>
                    <a:pt x="20" y="23"/>
                  </a:lnTo>
                  <a:lnTo>
                    <a:pt x="24" y="20"/>
                  </a:lnTo>
                  <a:lnTo>
                    <a:pt x="29" y="16"/>
                  </a:lnTo>
                  <a:lnTo>
                    <a:pt x="31" y="11"/>
                  </a:lnTo>
                  <a:lnTo>
                    <a:pt x="29" y="7"/>
                  </a:lnTo>
                  <a:lnTo>
                    <a:pt x="27" y="2"/>
                  </a:lnTo>
                  <a:lnTo>
                    <a:pt x="20" y="0"/>
                  </a:lnTo>
                  <a:lnTo>
                    <a:pt x="15" y="0"/>
                  </a:lnTo>
                  <a:lnTo>
                    <a:pt x="9" y="0"/>
                  </a:lnTo>
                  <a:lnTo>
                    <a:pt x="4" y="5"/>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3" name="Freeform 1360">
              <a:extLst>
                <a:ext uri="{FF2B5EF4-FFF2-40B4-BE49-F238E27FC236}">
                  <a16:creationId xmlns:a16="http://schemas.microsoft.com/office/drawing/2014/main" xmlns="" id="{0BB05D86-4F17-6948-94D7-A61637FA74DA}"/>
                </a:ext>
              </a:extLst>
            </p:cNvPr>
            <p:cNvSpPr>
              <a:spLocks/>
            </p:cNvSpPr>
            <p:nvPr/>
          </p:nvSpPr>
          <p:spPr bwMode="auto">
            <a:xfrm>
              <a:off x="3173" y="3368"/>
              <a:ext cx="31" cy="25"/>
            </a:xfrm>
            <a:custGeom>
              <a:avLst/>
              <a:gdLst>
                <a:gd name="T0" fmla="*/ 0 w 31"/>
                <a:gd name="T1" fmla="*/ 11 h 25"/>
                <a:gd name="T2" fmla="*/ 0 w 31"/>
                <a:gd name="T3" fmla="*/ 11 h 25"/>
                <a:gd name="T4" fmla="*/ 0 w 31"/>
                <a:gd name="T5" fmla="*/ 18 h 25"/>
                <a:gd name="T6" fmla="*/ 4 w 31"/>
                <a:gd name="T7" fmla="*/ 20 h 25"/>
                <a:gd name="T8" fmla="*/ 9 w 31"/>
                <a:gd name="T9" fmla="*/ 23 h 25"/>
                <a:gd name="T10" fmla="*/ 15 w 31"/>
                <a:gd name="T11" fmla="*/ 25 h 25"/>
                <a:gd name="T12" fmla="*/ 15 w 31"/>
                <a:gd name="T13" fmla="*/ 25 h 25"/>
                <a:gd name="T14" fmla="*/ 20 w 31"/>
                <a:gd name="T15" fmla="*/ 23 h 25"/>
                <a:gd name="T16" fmla="*/ 24 w 31"/>
                <a:gd name="T17" fmla="*/ 20 h 25"/>
                <a:gd name="T18" fmla="*/ 29 w 31"/>
                <a:gd name="T19" fmla="*/ 16 h 25"/>
                <a:gd name="T20" fmla="*/ 31 w 31"/>
                <a:gd name="T21" fmla="*/ 11 h 25"/>
                <a:gd name="T22" fmla="*/ 31 w 31"/>
                <a:gd name="T23" fmla="*/ 11 h 25"/>
                <a:gd name="T24" fmla="*/ 29 w 31"/>
                <a:gd name="T25" fmla="*/ 7 h 25"/>
                <a:gd name="T26" fmla="*/ 27 w 31"/>
                <a:gd name="T27" fmla="*/ 2 h 25"/>
                <a:gd name="T28" fmla="*/ 20 w 31"/>
                <a:gd name="T29" fmla="*/ 0 h 25"/>
                <a:gd name="T30" fmla="*/ 15 w 31"/>
                <a:gd name="T31" fmla="*/ 0 h 25"/>
                <a:gd name="T32" fmla="*/ 15 w 31"/>
                <a:gd name="T33" fmla="*/ 0 h 25"/>
                <a:gd name="T34" fmla="*/ 9 w 31"/>
                <a:gd name="T35" fmla="*/ 0 h 25"/>
                <a:gd name="T36" fmla="*/ 4 w 31"/>
                <a:gd name="T37" fmla="*/ 5 h 25"/>
                <a:gd name="T38" fmla="*/ 2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0" y="18"/>
                  </a:lnTo>
                  <a:lnTo>
                    <a:pt x="4" y="20"/>
                  </a:lnTo>
                  <a:lnTo>
                    <a:pt x="9" y="23"/>
                  </a:lnTo>
                  <a:lnTo>
                    <a:pt x="15" y="25"/>
                  </a:lnTo>
                  <a:lnTo>
                    <a:pt x="20" y="23"/>
                  </a:lnTo>
                  <a:lnTo>
                    <a:pt x="24" y="20"/>
                  </a:lnTo>
                  <a:lnTo>
                    <a:pt x="29" y="16"/>
                  </a:lnTo>
                  <a:lnTo>
                    <a:pt x="31" y="11"/>
                  </a:lnTo>
                  <a:lnTo>
                    <a:pt x="29" y="7"/>
                  </a:lnTo>
                  <a:lnTo>
                    <a:pt x="27" y="2"/>
                  </a:lnTo>
                  <a:lnTo>
                    <a:pt x="20" y="0"/>
                  </a:lnTo>
                  <a:lnTo>
                    <a:pt x="15" y="0"/>
                  </a:lnTo>
                  <a:lnTo>
                    <a:pt x="9" y="0"/>
                  </a:lnTo>
                  <a:lnTo>
                    <a:pt x="4" y="5"/>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4" name="Freeform 1361">
              <a:extLst>
                <a:ext uri="{FF2B5EF4-FFF2-40B4-BE49-F238E27FC236}">
                  <a16:creationId xmlns:a16="http://schemas.microsoft.com/office/drawing/2014/main" xmlns="" id="{16CD3DDA-8EA4-5E49-A8B2-C305AC6C1831}"/>
                </a:ext>
              </a:extLst>
            </p:cNvPr>
            <p:cNvSpPr>
              <a:spLocks/>
            </p:cNvSpPr>
            <p:nvPr/>
          </p:nvSpPr>
          <p:spPr bwMode="auto">
            <a:xfrm>
              <a:off x="3141" y="3368"/>
              <a:ext cx="32" cy="25"/>
            </a:xfrm>
            <a:custGeom>
              <a:avLst/>
              <a:gdLst>
                <a:gd name="T0" fmla="*/ 0 w 32"/>
                <a:gd name="T1" fmla="*/ 14 h 25"/>
                <a:gd name="T2" fmla="*/ 0 w 32"/>
                <a:gd name="T3" fmla="*/ 14 h 25"/>
                <a:gd name="T4" fmla="*/ 2 w 32"/>
                <a:gd name="T5" fmla="*/ 18 h 25"/>
                <a:gd name="T6" fmla="*/ 5 w 32"/>
                <a:gd name="T7" fmla="*/ 23 h 25"/>
                <a:gd name="T8" fmla="*/ 9 w 32"/>
                <a:gd name="T9" fmla="*/ 25 h 25"/>
                <a:gd name="T10" fmla="*/ 16 w 32"/>
                <a:gd name="T11" fmla="*/ 25 h 25"/>
                <a:gd name="T12" fmla="*/ 16 w 32"/>
                <a:gd name="T13" fmla="*/ 25 h 25"/>
                <a:gd name="T14" fmla="*/ 20 w 32"/>
                <a:gd name="T15" fmla="*/ 25 h 25"/>
                <a:gd name="T16" fmla="*/ 27 w 32"/>
                <a:gd name="T17" fmla="*/ 20 h 25"/>
                <a:gd name="T18" fmla="*/ 29 w 32"/>
                <a:gd name="T19" fmla="*/ 18 h 25"/>
                <a:gd name="T20" fmla="*/ 32 w 32"/>
                <a:gd name="T21" fmla="*/ 11 h 25"/>
                <a:gd name="T22" fmla="*/ 32 w 32"/>
                <a:gd name="T23" fmla="*/ 11 h 25"/>
                <a:gd name="T24" fmla="*/ 29 w 32"/>
                <a:gd name="T25" fmla="*/ 7 h 25"/>
                <a:gd name="T26" fmla="*/ 27 w 32"/>
                <a:gd name="T27" fmla="*/ 5 h 25"/>
                <a:gd name="T28" fmla="*/ 23 w 32"/>
                <a:gd name="T29" fmla="*/ 2 h 25"/>
                <a:gd name="T30" fmla="*/ 16 w 32"/>
                <a:gd name="T31" fmla="*/ 0 h 25"/>
                <a:gd name="T32" fmla="*/ 16 w 32"/>
                <a:gd name="T33" fmla="*/ 0 h 25"/>
                <a:gd name="T34" fmla="*/ 11 w 32"/>
                <a:gd name="T35" fmla="*/ 2 h 25"/>
                <a:gd name="T36" fmla="*/ 7 w 32"/>
                <a:gd name="T37" fmla="*/ 5 h 25"/>
                <a:gd name="T38" fmla="*/ 2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5" y="23"/>
                  </a:lnTo>
                  <a:lnTo>
                    <a:pt x="9" y="25"/>
                  </a:lnTo>
                  <a:lnTo>
                    <a:pt x="16" y="25"/>
                  </a:lnTo>
                  <a:lnTo>
                    <a:pt x="20" y="25"/>
                  </a:lnTo>
                  <a:lnTo>
                    <a:pt x="27" y="20"/>
                  </a:lnTo>
                  <a:lnTo>
                    <a:pt x="29" y="18"/>
                  </a:lnTo>
                  <a:lnTo>
                    <a:pt x="32" y="11"/>
                  </a:lnTo>
                  <a:lnTo>
                    <a:pt x="29" y="7"/>
                  </a:lnTo>
                  <a:lnTo>
                    <a:pt x="27" y="5"/>
                  </a:lnTo>
                  <a:lnTo>
                    <a:pt x="23" y="2"/>
                  </a:lnTo>
                  <a:lnTo>
                    <a:pt x="16" y="0"/>
                  </a:lnTo>
                  <a:lnTo>
                    <a:pt x="11" y="2"/>
                  </a:lnTo>
                  <a:lnTo>
                    <a:pt x="7"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5" name="Freeform 1362">
              <a:extLst>
                <a:ext uri="{FF2B5EF4-FFF2-40B4-BE49-F238E27FC236}">
                  <a16:creationId xmlns:a16="http://schemas.microsoft.com/office/drawing/2014/main" xmlns="" id="{D03664B3-CFE4-B144-868C-1375A3FB4E57}"/>
                </a:ext>
              </a:extLst>
            </p:cNvPr>
            <p:cNvSpPr>
              <a:spLocks/>
            </p:cNvSpPr>
            <p:nvPr/>
          </p:nvSpPr>
          <p:spPr bwMode="auto">
            <a:xfrm>
              <a:off x="3141" y="3368"/>
              <a:ext cx="32" cy="25"/>
            </a:xfrm>
            <a:custGeom>
              <a:avLst/>
              <a:gdLst>
                <a:gd name="T0" fmla="*/ 0 w 32"/>
                <a:gd name="T1" fmla="*/ 14 h 25"/>
                <a:gd name="T2" fmla="*/ 0 w 32"/>
                <a:gd name="T3" fmla="*/ 14 h 25"/>
                <a:gd name="T4" fmla="*/ 2 w 32"/>
                <a:gd name="T5" fmla="*/ 18 h 25"/>
                <a:gd name="T6" fmla="*/ 5 w 32"/>
                <a:gd name="T7" fmla="*/ 23 h 25"/>
                <a:gd name="T8" fmla="*/ 9 w 32"/>
                <a:gd name="T9" fmla="*/ 25 h 25"/>
                <a:gd name="T10" fmla="*/ 16 w 32"/>
                <a:gd name="T11" fmla="*/ 25 h 25"/>
                <a:gd name="T12" fmla="*/ 16 w 32"/>
                <a:gd name="T13" fmla="*/ 25 h 25"/>
                <a:gd name="T14" fmla="*/ 20 w 32"/>
                <a:gd name="T15" fmla="*/ 25 h 25"/>
                <a:gd name="T16" fmla="*/ 27 w 32"/>
                <a:gd name="T17" fmla="*/ 20 h 25"/>
                <a:gd name="T18" fmla="*/ 29 w 32"/>
                <a:gd name="T19" fmla="*/ 18 h 25"/>
                <a:gd name="T20" fmla="*/ 32 w 32"/>
                <a:gd name="T21" fmla="*/ 11 h 25"/>
                <a:gd name="T22" fmla="*/ 32 w 32"/>
                <a:gd name="T23" fmla="*/ 11 h 25"/>
                <a:gd name="T24" fmla="*/ 29 w 32"/>
                <a:gd name="T25" fmla="*/ 7 h 25"/>
                <a:gd name="T26" fmla="*/ 27 w 32"/>
                <a:gd name="T27" fmla="*/ 5 h 25"/>
                <a:gd name="T28" fmla="*/ 23 w 32"/>
                <a:gd name="T29" fmla="*/ 2 h 25"/>
                <a:gd name="T30" fmla="*/ 16 w 32"/>
                <a:gd name="T31" fmla="*/ 0 h 25"/>
                <a:gd name="T32" fmla="*/ 16 w 32"/>
                <a:gd name="T33" fmla="*/ 0 h 25"/>
                <a:gd name="T34" fmla="*/ 11 w 32"/>
                <a:gd name="T35" fmla="*/ 2 h 25"/>
                <a:gd name="T36" fmla="*/ 7 w 32"/>
                <a:gd name="T37" fmla="*/ 5 h 25"/>
                <a:gd name="T38" fmla="*/ 2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5" y="23"/>
                  </a:lnTo>
                  <a:lnTo>
                    <a:pt x="9" y="25"/>
                  </a:lnTo>
                  <a:lnTo>
                    <a:pt x="16" y="25"/>
                  </a:lnTo>
                  <a:lnTo>
                    <a:pt x="20" y="25"/>
                  </a:lnTo>
                  <a:lnTo>
                    <a:pt x="27" y="20"/>
                  </a:lnTo>
                  <a:lnTo>
                    <a:pt x="29" y="18"/>
                  </a:lnTo>
                  <a:lnTo>
                    <a:pt x="32" y="11"/>
                  </a:lnTo>
                  <a:lnTo>
                    <a:pt x="29" y="7"/>
                  </a:lnTo>
                  <a:lnTo>
                    <a:pt x="27" y="5"/>
                  </a:lnTo>
                  <a:lnTo>
                    <a:pt x="23" y="2"/>
                  </a:lnTo>
                  <a:lnTo>
                    <a:pt x="16" y="0"/>
                  </a:lnTo>
                  <a:lnTo>
                    <a:pt x="11" y="2"/>
                  </a:lnTo>
                  <a:lnTo>
                    <a:pt x="7"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6" name="Freeform 1363">
              <a:extLst>
                <a:ext uri="{FF2B5EF4-FFF2-40B4-BE49-F238E27FC236}">
                  <a16:creationId xmlns:a16="http://schemas.microsoft.com/office/drawing/2014/main" xmlns="" id="{1AFE1320-07C0-0540-B19D-D46EEC986FE6}"/>
                </a:ext>
              </a:extLst>
            </p:cNvPr>
            <p:cNvSpPr>
              <a:spLocks/>
            </p:cNvSpPr>
            <p:nvPr/>
          </p:nvSpPr>
          <p:spPr bwMode="auto">
            <a:xfrm>
              <a:off x="3112" y="3368"/>
              <a:ext cx="29" cy="25"/>
            </a:xfrm>
            <a:custGeom>
              <a:avLst/>
              <a:gdLst>
                <a:gd name="T0" fmla="*/ 0 w 29"/>
                <a:gd name="T1" fmla="*/ 14 h 25"/>
                <a:gd name="T2" fmla="*/ 0 w 29"/>
                <a:gd name="T3" fmla="*/ 14 h 25"/>
                <a:gd name="T4" fmla="*/ 0 w 29"/>
                <a:gd name="T5" fmla="*/ 18 h 25"/>
                <a:gd name="T6" fmla="*/ 2 w 29"/>
                <a:gd name="T7" fmla="*/ 23 h 25"/>
                <a:gd name="T8" fmla="*/ 7 w 29"/>
                <a:gd name="T9" fmla="*/ 25 h 25"/>
                <a:gd name="T10" fmla="*/ 13 w 29"/>
                <a:gd name="T11" fmla="*/ 25 h 25"/>
                <a:gd name="T12" fmla="*/ 13 w 29"/>
                <a:gd name="T13" fmla="*/ 25 h 25"/>
                <a:gd name="T14" fmla="*/ 20 w 29"/>
                <a:gd name="T15" fmla="*/ 25 h 25"/>
                <a:gd name="T16" fmla="*/ 25 w 29"/>
                <a:gd name="T17" fmla="*/ 23 h 25"/>
                <a:gd name="T18" fmla="*/ 29 w 29"/>
                <a:gd name="T19" fmla="*/ 18 h 25"/>
                <a:gd name="T20" fmla="*/ 29 w 29"/>
                <a:gd name="T21" fmla="*/ 14 h 25"/>
                <a:gd name="T22" fmla="*/ 29 w 29"/>
                <a:gd name="T23" fmla="*/ 14 h 25"/>
                <a:gd name="T24" fmla="*/ 29 w 29"/>
                <a:gd name="T25" fmla="*/ 9 h 25"/>
                <a:gd name="T26" fmla="*/ 27 w 29"/>
                <a:gd name="T27" fmla="*/ 5 h 25"/>
                <a:gd name="T28" fmla="*/ 22 w 29"/>
                <a:gd name="T29" fmla="*/ 2 h 25"/>
                <a:gd name="T30" fmla="*/ 16 w 29"/>
                <a:gd name="T31" fmla="*/ 0 h 25"/>
                <a:gd name="T32" fmla="*/ 16 w 29"/>
                <a:gd name="T33" fmla="*/ 0 h 25"/>
                <a:gd name="T34" fmla="*/ 9 w 29"/>
                <a:gd name="T35" fmla="*/ 2 h 25"/>
                <a:gd name="T36" fmla="*/ 4 w 29"/>
                <a:gd name="T37" fmla="*/ 5 h 25"/>
                <a:gd name="T38" fmla="*/ 2 w 29"/>
                <a:gd name="T39" fmla="*/ 9 h 25"/>
                <a:gd name="T40" fmla="*/ 0 w 2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4"/>
                  </a:moveTo>
                  <a:lnTo>
                    <a:pt x="0" y="14"/>
                  </a:lnTo>
                  <a:lnTo>
                    <a:pt x="0" y="18"/>
                  </a:lnTo>
                  <a:lnTo>
                    <a:pt x="2" y="23"/>
                  </a:lnTo>
                  <a:lnTo>
                    <a:pt x="7" y="25"/>
                  </a:lnTo>
                  <a:lnTo>
                    <a:pt x="13" y="25"/>
                  </a:lnTo>
                  <a:lnTo>
                    <a:pt x="20" y="25"/>
                  </a:lnTo>
                  <a:lnTo>
                    <a:pt x="25" y="23"/>
                  </a:lnTo>
                  <a:lnTo>
                    <a:pt x="29" y="18"/>
                  </a:lnTo>
                  <a:lnTo>
                    <a:pt x="29" y="14"/>
                  </a:lnTo>
                  <a:lnTo>
                    <a:pt x="29" y="9"/>
                  </a:lnTo>
                  <a:lnTo>
                    <a:pt x="27" y="5"/>
                  </a:lnTo>
                  <a:lnTo>
                    <a:pt x="22" y="2"/>
                  </a:lnTo>
                  <a:lnTo>
                    <a:pt x="16" y="0"/>
                  </a:lnTo>
                  <a:lnTo>
                    <a:pt x="9" y="2"/>
                  </a:lnTo>
                  <a:lnTo>
                    <a:pt x="4"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7" name="Freeform 1364">
              <a:extLst>
                <a:ext uri="{FF2B5EF4-FFF2-40B4-BE49-F238E27FC236}">
                  <a16:creationId xmlns:a16="http://schemas.microsoft.com/office/drawing/2014/main" xmlns="" id="{2D829C8D-9549-B040-AE42-470BEC2BB8A8}"/>
                </a:ext>
              </a:extLst>
            </p:cNvPr>
            <p:cNvSpPr>
              <a:spLocks/>
            </p:cNvSpPr>
            <p:nvPr/>
          </p:nvSpPr>
          <p:spPr bwMode="auto">
            <a:xfrm>
              <a:off x="3112" y="3368"/>
              <a:ext cx="29" cy="25"/>
            </a:xfrm>
            <a:custGeom>
              <a:avLst/>
              <a:gdLst>
                <a:gd name="T0" fmla="*/ 0 w 29"/>
                <a:gd name="T1" fmla="*/ 14 h 25"/>
                <a:gd name="T2" fmla="*/ 0 w 29"/>
                <a:gd name="T3" fmla="*/ 14 h 25"/>
                <a:gd name="T4" fmla="*/ 0 w 29"/>
                <a:gd name="T5" fmla="*/ 18 h 25"/>
                <a:gd name="T6" fmla="*/ 2 w 29"/>
                <a:gd name="T7" fmla="*/ 23 h 25"/>
                <a:gd name="T8" fmla="*/ 7 w 29"/>
                <a:gd name="T9" fmla="*/ 25 h 25"/>
                <a:gd name="T10" fmla="*/ 13 w 29"/>
                <a:gd name="T11" fmla="*/ 25 h 25"/>
                <a:gd name="T12" fmla="*/ 13 w 29"/>
                <a:gd name="T13" fmla="*/ 25 h 25"/>
                <a:gd name="T14" fmla="*/ 20 w 29"/>
                <a:gd name="T15" fmla="*/ 25 h 25"/>
                <a:gd name="T16" fmla="*/ 25 w 29"/>
                <a:gd name="T17" fmla="*/ 23 h 25"/>
                <a:gd name="T18" fmla="*/ 29 w 29"/>
                <a:gd name="T19" fmla="*/ 18 h 25"/>
                <a:gd name="T20" fmla="*/ 29 w 29"/>
                <a:gd name="T21" fmla="*/ 14 h 25"/>
                <a:gd name="T22" fmla="*/ 29 w 29"/>
                <a:gd name="T23" fmla="*/ 14 h 25"/>
                <a:gd name="T24" fmla="*/ 29 w 29"/>
                <a:gd name="T25" fmla="*/ 9 h 25"/>
                <a:gd name="T26" fmla="*/ 27 w 29"/>
                <a:gd name="T27" fmla="*/ 5 h 25"/>
                <a:gd name="T28" fmla="*/ 22 w 29"/>
                <a:gd name="T29" fmla="*/ 2 h 25"/>
                <a:gd name="T30" fmla="*/ 16 w 29"/>
                <a:gd name="T31" fmla="*/ 0 h 25"/>
                <a:gd name="T32" fmla="*/ 16 w 29"/>
                <a:gd name="T33" fmla="*/ 0 h 25"/>
                <a:gd name="T34" fmla="*/ 9 w 29"/>
                <a:gd name="T35" fmla="*/ 2 h 25"/>
                <a:gd name="T36" fmla="*/ 4 w 29"/>
                <a:gd name="T37" fmla="*/ 5 h 25"/>
                <a:gd name="T38" fmla="*/ 2 w 29"/>
                <a:gd name="T39" fmla="*/ 9 h 25"/>
                <a:gd name="T40" fmla="*/ 0 w 2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4"/>
                  </a:moveTo>
                  <a:lnTo>
                    <a:pt x="0" y="14"/>
                  </a:lnTo>
                  <a:lnTo>
                    <a:pt x="0" y="18"/>
                  </a:lnTo>
                  <a:lnTo>
                    <a:pt x="2" y="23"/>
                  </a:lnTo>
                  <a:lnTo>
                    <a:pt x="7" y="25"/>
                  </a:lnTo>
                  <a:lnTo>
                    <a:pt x="13" y="25"/>
                  </a:lnTo>
                  <a:lnTo>
                    <a:pt x="20" y="25"/>
                  </a:lnTo>
                  <a:lnTo>
                    <a:pt x="25" y="23"/>
                  </a:lnTo>
                  <a:lnTo>
                    <a:pt x="29" y="18"/>
                  </a:lnTo>
                  <a:lnTo>
                    <a:pt x="29" y="14"/>
                  </a:lnTo>
                  <a:lnTo>
                    <a:pt x="29" y="9"/>
                  </a:lnTo>
                  <a:lnTo>
                    <a:pt x="27" y="5"/>
                  </a:lnTo>
                  <a:lnTo>
                    <a:pt x="22" y="2"/>
                  </a:lnTo>
                  <a:lnTo>
                    <a:pt x="16" y="0"/>
                  </a:lnTo>
                  <a:lnTo>
                    <a:pt x="9" y="2"/>
                  </a:lnTo>
                  <a:lnTo>
                    <a:pt x="4"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8" name="Freeform 1365">
              <a:extLst>
                <a:ext uri="{FF2B5EF4-FFF2-40B4-BE49-F238E27FC236}">
                  <a16:creationId xmlns:a16="http://schemas.microsoft.com/office/drawing/2014/main" xmlns="" id="{06A0A0F4-0758-6C49-A003-94227D548B7A}"/>
                </a:ext>
              </a:extLst>
            </p:cNvPr>
            <p:cNvSpPr>
              <a:spLocks/>
            </p:cNvSpPr>
            <p:nvPr/>
          </p:nvSpPr>
          <p:spPr bwMode="auto">
            <a:xfrm>
              <a:off x="3080" y="3370"/>
              <a:ext cx="32" cy="25"/>
            </a:xfrm>
            <a:custGeom>
              <a:avLst/>
              <a:gdLst>
                <a:gd name="T0" fmla="*/ 0 w 32"/>
                <a:gd name="T1" fmla="*/ 12 h 25"/>
                <a:gd name="T2" fmla="*/ 0 w 32"/>
                <a:gd name="T3" fmla="*/ 12 h 25"/>
                <a:gd name="T4" fmla="*/ 0 w 32"/>
                <a:gd name="T5" fmla="*/ 16 h 25"/>
                <a:gd name="T6" fmla="*/ 5 w 32"/>
                <a:gd name="T7" fmla="*/ 21 h 25"/>
                <a:gd name="T8" fmla="*/ 9 w 32"/>
                <a:gd name="T9" fmla="*/ 23 h 25"/>
                <a:gd name="T10" fmla="*/ 14 w 32"/>
                <a:gd name="T11" fmla="*/ 25 h 25"/>
                <a:gd name="T12" fmla="*/ 14 w 32"/>
                <a:gd name="T13" fmla="*/ 25 h 25"/>
                <a:gd name="T14" fmla="*/ 21 w 32"/>
                <a:gd name="T15" fmla="*/ 23 h 25"/>
                <a:gd name="T16" fmla="*/ 25 w 32"/>
                <a:gd name="T17" fmla="*/ 21 h 25"/>
                <a:gd name="T18" fmla="*/ 30 w 32"/>
                <a:gd name="T19" fmla="*/ 16 h 25"/>
                <a:gd name="T20" fmla="*/ 32 w 32"/>
                <a:gd name="T21" fmla="*/ 12 h 25"/>
                <a:gd name="T22" fmla="*/ 32 w 32"/>
                <a:gd name="T23" fmla="*/ 12 h 25"/>
                <a:gd name="T24" fmla="*/ 30 w 32"/>
                <a:gd name="T25" fmla="*/ 7 h 25"/>
                <a:gd name="T26" fmla="*/ 27 w 32"/>
                <a:gd name="T27" fmla="*/ 3 h 25"/>
                <a:gd name="T28" fmla="*/ 23 w 32"/>
                <a:gd name="T29" fmla="*/ 0 h 25"/>
                <a:gd name="T30" fmla="*/ 18 w 32"/>
                <a:gd name="T31" fmla="*/ 0 h 25"/>
                <a:gd name="T32" fmla="*/ 18 w 32"/>
                <a:gd name="T33" fmla="*/ 0 h 25"/>
                <a:gd name="T34" fmla="*/ 12 w 32"/>
                <a:gd name="T35" fmla="*/ 0 h 25"/>
                <a:gd name="T36" fmla="*/ 7 w 32"/>
                <a:gd name="T37" fmla="*/ 3 h 25"/>
                <a:gd name="T38" fmla="*/ 3 w 32"/>
                <a:gd name="T39" fmla="*/ 7 h 25"/>
                <a:gd name="T40" fmla="*/ 0 w 32"/>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2"/>
                  </a:moveTo>
                  <a:lnTo>
                    <a:pt x="0" y="12"/>
                  </a:lnTo>
                  <a:lnTo>
                    <a:pt x="0" y="16"/>
                  </a:lnTo>
                  <a:lnTo>
                    <a:pt x="5" y="21"/>
                  </a:lnTo>
                  <a:lnTo>
                    <a:pt x="9" y="23"/>
                  </a:lnTo>
                  <a:lnTo>
                    <a:pt x="14" y="25"/>
                  </a:lnTo>
                  <a:lnTo>
                    <a:pt x="21" y="23"/>
                  </a:lnTo>
                  <a:lnTo>
                    <a:pt x="25" y="21"/>
                  </a:lnTo>
                  <a:lnTo>
                    <a:pt x="30" y="16"/>
                  </a:lnTo>
                  <a:lnTo>
                    <a:pt x="32" y="12"/>
                  </a:lnTo>
                  <a:lnTo>
                    <a:pt x="30" y="7"/>
                  </a:lnTo>
                  <a:lnTo>
                    <a:pt x="27" y="3"/>
                  </a:lnTo>
                  <a:lnTo>
                    <a:pt x="23" y="0"/>
                  </a:lnTo>
                  <a:lnTo>
                    <a:pt x="18" y="0"/>
                  </a:lnTo>
                  <a:lnTo>
                    <a:pt x="12" y="0"/>
                  </a:lnTo>
                  <a:lnTo>
                    <a:pt x="7" y="3"/>
                  </a:lnTo>
                  <a:lnTo>
                    <a:pt x="3"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49" name="Freeform 1366">
              <a:extLst>
                <a:ext uri="{FF2B5EF4-FFF2-40B4-BE49-F238E27FC236}">
                  <a16:creationId xmlns:a16="http://schemas.microsoft.com/office/drawing/2014/main" xmlns="" id="{FB481BF5-B7B0-F944-B418-A519ADAF6415}"/>
                </a:ext>
              </a:extLst>
            </p:cNvPr>
            <p:cNvSpPr>
              <a:spLocks/>
            </p:cNvSpPr>
            <p:nvPr/>
          </p:nvSpPr>
          <p:spPr bwMode="auto">
            <a:xfrm>
              <a:off x="3080" y="3370"/>
              <a:ext cx="32" cy="25"/>
            </a:xfrm>
            <a:custGeom>
              <a:avLst/>
              <a:gdLst>
                <a:gd name="T0" fmla="*/ 0 w 32"/>
                <a:gd name="T1" fmla="*/ 12 h 25"/>
                <a:gd name="T2" fmla="*/ 0 w 32"/>
                <a:gd name="T3" fmla="*/ 12 h 25"/>
                <a:gd name="T4" fmla="*/ 0 w 32"/>
                <a:gd name="T5" fmla="*/ 16 h 25"/>
                <a:gd name="T6" fmla="*/ 5 w 32"/>
                <a:gd name="T7" fmla="*/ 21 h 25"/>
                <a:gd name="T8" fmla="*/ 9 w 32"/>
                <a:gd name="T9" fmla="*/ 23 h 25"/>
                <a:gd name="T10" fmla="*/ 14 w 32"/>
                <a:gd name="T11" fmla="*/ 25 h 25"/>
                <a:gd name="T12" fmla="*/ 14 w 32"/>
                <a:gd name="T13" fmla="*/ 25 h 25"/>
                <a:gd name="T14" fmla="*/ 21 w 32"/>
                <a:gd name="T15" fmla="*/ 23 h 25"/>
                <a:gd name="T16" fmla="*/ 25 w 32"/>
                <a:gd name="T17" fmla="*/ 21 h 25"/>
                <a:gd name="T18" fmla="*/ 30 w 32"/>
                <a:gd name="T19" fmla="*/ 16 h 25"/>
                <a:gd name="T20" fmla="*/ 32 w 32"/>
                <a:gd name="T21" fmla="*/ 12 h 25"/>
                <a:gd name="T22" fmla="*/ 32 w 32"/>
                <a:gd name="T23" fmla="*/ 12 h 25"/>
                <a:gd name="T24" fmla="*/ 30 w 32"/>
                <a:gd name="T25" fmla="*/ 7 h 25"/>
                <a:gd name="T26" fmla="*/ 27 w 32"/>
                <a:gd name="T27" fmla="*/ 3 h 25"/>
                <a:gd name="T28" fmla="*/ 23 w 32"/>
                <a:gd name="T29" fmla="*/ 0 h 25"/>
                <a:gd name="T30" fmla="*/ 18 w 32"/>
                <a:gd name="T31" fmla="*/ 0 h 25"/>
                <a:gd name="T32" fmla="*/ 18 w 32"/>
                <a:gd name="T33" fmla="*/ 0 h 25"/>
                <a:gd name="T34" fmla="*/ 12 w 32"/>
                <a:gd name="T35" fmla="*/ 0 h 25"/>
                <a:gd name="T36" fmla="*/ 7 w 32"/>
                <a:gd name="T37" fmla="*/ 3 h 25"/>
                <a:gd name="T38" fmla="*/ 3 w 32"/>
                <a:gd name="T39" fmla="*/ 7 h 25"/>
                <a:gd name="T40" fmla="*/ 0 w 32"/>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2"/>
                  </a:moveTo>
                  <a:lnTo>
                    <a:pt x="0" y="12"/>
                  </a:lnTo>
                  <a:lnTo>
                    <a:pt x="0" y="16"/>
                  </a:lnTo>
                  <a:lnTo>
                    <a:pt x="5" y="21"/>
                  </a:lnTo>
                  <a:lnTo>
                    <a:pt x="9" y="23"/>
                  </a:lnTo>
                  <a:lnTo>
                    <a:pt x="14" y="25"/>
                  </a:lnTo>
                  <a:lnTo>
                    <a:pt x="21" y="23"/>
                  </a:lnTo>
                  <a:lnTo>
                    <a:pt x="25" y="21"/>
                  </a:lnTo>
                  <a:lnTo>
                    <a:pt x="30" y="16"/>
                  </a:lnTo>
                  <a:lnTo>
                    <a:pt x="32" y="12"/>
                  </a:lnTo>
                  <a:lnTo>
                    <a:pt x="30" y="7"/>
                  </a:lnTo>
                  <a:lnTo>
                    <a:pt x="27" y="3"/>
                  </a:lnTo>
                  <a:lnTo>
                    <a:pt x="23" y="0"/>
                  </a:lnTo>
                  <a:lnTo>
                    <a:pt x="18" y="0"/>
                  </a:lnTo>
                  <a:lnTo>
                    <a:pt x="12" y="0"/>
                  </a:lnTo>
                  <a:lnTo>
                    <a:pt x="7" y="3"/>
                  </a:lnTo>
                  <a:lnTo>
                    <a:pt x="3"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0" name="Freeform 1367">
              <a:extLst>
                <a:ext uri="{FF2B5EF4-FFF2-40B4-BE49-F238E27FC236}">
                  <a16:creationId xmlns:a16="http://schemas.microsoft.com/office/drawing/2014/main" xmlns="" id="{1A79DE4A-050C-FA47-B69E-95A915F011B3}"/>
                </a:ext>
              </a:extLst>
            </p:cNvPr>
            <p:cNvSpPr>
              <a:spLocks/>
            </p:cNvSpPr>
            <p:nvPr/>
          </p:nvSpPr>
          <p:spPr bwMode="auto">
            <a:xfrm>
              <a:off x="3051" y="3370"/>
              <a:ext cx="29" cy="25"/>
            </a:xfrm>
            <a:custGeom>
              <a:avLst/>
              <a:gdLst>
                <a:gd name="T0" fmla="*/ 0 w 29"/>
                <a:gd name="T1" fmla="*/ 12 h 25"/>
                <a:gd name="T2" fmla="*/ 0 w 29"/>
                <a:gd name="T3" fmla="*/ 12 h 25"/>
                <a:gd name="T4" fmla="*/ 0 w 29"/>
                <a:gd name="T5" fmla="*/ 18 h 25"/>
                <a:gd name="T6" fmla="*/ 2 w 29"/>
                <a:gd name="T7" fmla="*/ 21 h 25"/>
                <a:gd name="T8" fmla="*/ 7 w 29"/>
                <a:gd name="T9" fmla="*/ 23 h 25"/>
                <a:gd name="T10" fmla="*/ 11 w 29"/>
                <a:gd name="T11" fmla="*/ 25 h 25"/>
                <a:gd name="T12" fmla="*/ 11 w 29"/>
                <a:gd name="T13" fmla="*/ 25 h 25"/>
                <a:gd name="T14" fmla="*/ 18 w 29"/>
                <a:gd name="T15" fmla="*/ 23 h 25"/>
                <a:gd name="T16" fmla="*/ 23 w 29"/>
                <a:gd name="T17" fmla="*/ 21 h 25"/>
                <a:gd name="T18" fmla="*/ 27 w 29"/>
                <a:gd name="T19" fmla="*/ 16 h 25"/>
                <a:gd name="T20" fmla="*/ 29 w 29"/>
                <a:gd name="T21" fmla="*/ 12 h 25"/>
                <a:gd name="T22" fmla="*/ 29 w 29"/>
                <a:gd name="T23" fmla="*/ 12 h 25"/>
                <a:gd name="T24" fmla="*/ 29 w 29"/>
                <a:gd name="T25" fmla="*/ 7 h 25"/>
                <a:gd name="T26" fmla="*/ 27 w 29"/>
                <a:gd name="T27" fmla="*/ 3 h 25"/>
                <a:gd name="T28" fmla="*/ 23 w 29"/>
                <a:gd name="T29" fmla="*/ 0 h 25"/>
                <a:gd name="T30" fmla="*/ 16 w 29"/>
                <a:gd name="T31" fmla="*/ 0 h 25"/>
                <a:gd name="T32" fmla="*/ 16 w 29"/>
                <a:gd name="T33" fmla="*/ 0 h 25"/>
                <a:gd name="T34" fmla="*/ 11 w 29"/>
                <a:gd name="T35" fmla="*/ 0 h 25"/>
                <a:gd name="T36" fmla="*/ 5 w 29"/>
                <a:gd name="T37" fmla="*/ 5 h 25"/>
                <a:gd name="T38" fmla="*/ 2 w 29"/>
                <a:gd name="T39" fmla="*/ 7 h 25"/>
                <a:gd name="T40" fmla="*/ 0 w 29"/>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2"/>
                  </a:moveTo>
                  <a:lnTo>
                    <a:pt x="0" y="12"/>
                  </a:lnTo>
                  <a:lnTo>
                    <a:pt x="0" y="18"/>
                  </a:lnTo>
                  <a:lnTo>
                    <a:pt x="2" y="21"/>
                  </a:lnTo>
                  <a:lnTo>
                    <a:pt x="7" y="23"/>
                  </a:lnTo>
                  <a:lnTo>
                    <a:pt x="11" y="25"/>
                  </a:lnTo>
                  <a:lnTo>
                    <a:pt x="18" y="23"/>
                  </a:lnTo>
                  <a:lnTo>
                    <a:pt x="23" y="21"/>
                  </a:lnTo>
                  <a:lnTo>
                    <a:pt x="27" y="16"/>
                  </a:lnTo>
                  <a:lnTo>
                    <a:pt x="29" y="12"/>
                  </a:lnTo>
                  <a:lnTo>
                    <a:pt x="29" y="7"/>
                  </a:lnTo>
                  <a:lnTo>
                    <a:pt x="27" y="3"/>
                  </a:lnTo>
                  <a:lnTo>
                    <a:pt x="23" y="0"/>
                  </a:lnTo>
                  <a:lnTo>
                    <a:pt x="16" y="0"/>
                  </a:lnTo>
                  <a:lnTo>
                    <a:pt x="11" y="0"/>
                  </a:lnTo>
                  <a:lnTo>
                    <a:pt x="5" y="5"/>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1" name="Freeform 1368">
              <a:extLst>
                <a:ext uri="{FF2B5EF4-FFF2-40B4-BE49-F238E27FC236}">
                  <a16:creationId xmlns:a16="http://schemas.microsoft.com/office/drawing/2014/main" xmlns="" id="{9E457AD6-A8A8-0C48-9B4D-83A0CAFC0BC6}"/>
                </a:ext>
              </a:extLst>
            </p:cNvPr>
            <p:cNvSpPr>
              <a:spLocks/>
            </p:cNvSpPr>
            <p:nvPr/>
          </p:nvSpPr>
          <p:spPr bwMode="auto">
            <a:xfrm>
              <a:off x="3051" y="3370"/>
              <a:ext cx="29" cy="25"/>
            </a:xfrm>
            <a:custGeom>
              <a:avLst/>
              <a:gdLst>
                <a:gd name="T0" fmla="*/ 0 w 29"/>
                <a:gd name="T1" fmla="*/ 12 h 25"/>
                <a:gd name="T2" fmla="*/ 0 w 29"/>
                <a:gd name="T3" fmla="*/ 12 h 25"/>
                <a:gd name="T4" fmla="*/ 0 w 29"/>
                <a:gd name="T5" fmla="*/ 18 h 25"/>
                <a:gd name="T6" fmla="*/ 2 w 29"/>
                <a:gd name="T7" fmla="*/ 21 h 25"/>
                <a:gd name="T8" fmla="*/ 7 w 29"/>
                <a:gd name="T9" fmla="*/ 23 h 25"/>
                <a:gd name="T10" fmla="*/ 11 w 29"/>
                <a:gd name="T11" fmla="*/ 25 h 25"/>
                <a:gd name="T12" fmla="*/ 11 w 29"/>
                <a:gd name="T13" fmla="*/ 25 h 25"/>
                <a:gd name="T14" fmla="*/ 18 w 29"/>
                <a:gd name="T15" fmla="*/ 23 h 25"/>
                <a:gd name="T16" fmla="*/ 23 w 29"/>
                <a:gd name="T17" fmla="*/ 21 h 25"/>
                <a:gd name="T18" fmla="*/ 27 w 29"/>
                <a:gd name="T19" fmla="*/ 16 h 25"/>
                <a:gd name="T20" fmla="*/ 29 w 29"/>
                <a:gd name="T21" fmla="*/ 12 h 25"/>
                <a:gd name="T22" fmla="*/ 29 w 29"/>
                <a:gd name="T23" fmla="*/ 12 h 25"/>
                <a:gd name="T24" fmla="*/ 29 w 29"/>
                <a:gd name="T25" fmla="*/ 7 h 25"/>
                <a:gd name="T26" fmla="*/ 27 w 29"/>
                <a:gd name="T27" fmla="*/ 3 h 25"/>
                <a:gd name="T28" fmla="*/ 23 w 29"/>
                <a:gd name="T29" fmla="*/ 0 h 25"/>
                <a:gd name="T30" fmla="*/ 16 w 29"/>
                <a:gd name="T31" fmla="*/ 0 h 25"/>
                <a:gd name="T32" fmla="*/ 16 w 29"/>
                <a:gd name="T33" fmla="*/ 0 h 25"/>
                <a:gd name="T34" fmla="*/ 11 w 29"/>
                <a:gd name="T35" fmla="*/ 0 h 25"/>
                <a:gd name="T36" fmla="*/ 5 w 29"/>
                <a:gd name="T37" fmla="*/ 5 h 25"/>
                <a:gd name="T38" fmla="*/ 2 w 29"/>
                <a:gd name="T39" fmla="*/ 7 h 25"/>
                <a:gd name="T40" fmla="*/ 0 w 29"/>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2"/>
                  </a:moveTo>
                  <a:lnTo>
                    <a:pt x="0" y="12"/>
                  </a:lnTo>
                  <a:lnTo>
                    <a:pt x="0" y="18"/>
                  </a:lnTo>
                  <a:lnTo>
                    <a:pt x="2" y="21"/>
                  </a:lnTo>
                  <a:lnTo>
                    <a:pt x="7" y="23"/>
                  </a:lnTo>
                  <a:lnTo>
                    <a:pt x="11" y="25"/>
                  </a:lnTo>
                  <a:lnTo>
                    <a:pt x="18" y="23"/>
                  </a:lnTo>
                  <a:lnTo>
                    <a:pt x="23" y="21"/>
                  </a:lnTo>
                  <a:lnTo>
                    <a:pt x="27" y="16"/>
                  </a:lnTo>
                  <a:lnTo>
                    <a:pt x="29" y="12"/>
                  </a:lnTo>
                  <a:lnTo>
                    <a:pt x="29" y="7"/>
                  </a:lnTo>
                  <a:lnTo>
                    <a:pt x="27" y="3"/>
                  </a:lnTo>
                  <a:lnTo>
                    <a:pt x="23" y="0"/>
                  </a:lnTo>
                  <a:lnTo>
                    <a:pt x="16" y="0"/>
                  </a:lnTo>
                  <a:lnTo>
                    <a:pt x="11" y="0"/>
                  </a:lnTo>
                  <a:lnTo>
                    <a:pt x="5" y="5"/>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2" name="Freeform 1369">
              <a:extLst>
                <a:ext uri="{FF2B5EF4-FFF2-40B4-BE49-F238E27FC236}">
                  <a16:creationId xmlns:a16="http://schemas.microsoft.com/office/drawing/2014/main" xmlns="" id="{741692B9-9368-8A4F-8544-6F3E996EAD17}"/>
                </a:ext>
              </a:extLst>
            </p:cNvPr>
            <p:cNvSpPr>
              <a:spLocks/>
            </p:cNvSpPr>
            <p:nvPr/>
          </p:nvSpPr>
          <p:spPr bwMode="auto">
            <a:xfrm>
              <a:off x="3019" y="3370"/>
              <a:ext cx="32" cy="25"/>
            </a:xfrm>
            <a:custGeom>
              <a:avLst/>
              <a:gdLst>
                <a:gd name="T0" fmla="*/ 0 w 32"/>
                <a:gd name="T1" fmla="*/ 14 h 25"/>
                <a:gd name="T2" fmla="*/ 0 w 32"/>
                <a:gd name="T3" fmla="*/ 14 h 25"/>
                <a:gd name="T4" fmla="*/ 0 w 32"/>
                <a:gd name="T5" fmla="*/ 18 h 25"/>
                <a:gd name="T6" fmla="*/ 3 w 32"/>
                <a:gd name="T7" fmla="*/ 23 h 25"/>
                <a:gd name="T8" fmla="*/ 7 w 32"/>
                <a:gd name="T9" fmla="*/ 25 h 25"/>
                <a:gd name="T10" fmla="*/ 14 w 32"/>
                <a:gd name="T11" fmla="*/ 25 h 25"/>
                <a:gd name="T12" fmla="*/ 14 w 32"/>
                <a:gd name="T13" fmla="*/ 25 h 25"/>
                <a:gd name="T14" fmla="*/ 18 w 32"/>
                <a:gd name="T15" fmla="*/ 25 h 25"/>
                <a:gd name="T16" fmla="*/ 25 w 32"/>
                <a:gd name="T17" fmla="*/ 21 h 25"/>
                <a:gd name="T18" fmla="*/ 30 w 32"/>
                <a:gd name="T19" fmla="*/ 18 h 25"/>
                <a:gd name="T20" fmla="*/ 32 w 32"/>
                <a:gd name="T21" fmla="*/ 12 h 25"/>
                <a:gd name="T22" fmla="*/ 32 w 32"/>
                <a:gd name="T23" fmla="*/ 12 h 25"/>
                <a:gd name="T24" fmla="*/ 30 w 32"/>
                <a:gd name="T25" fmla="*/ 7 h 25"/>
                <a:gd name="T26" fmla="*/ 27 w 32"/>
                <a:gd name="T27" fmla="*/ 5 h 25"/>
                <a:gd name="T28" fmla="*/ 25 w 32"/>
                <a:gd name="T29" fmla="*/ 3 h 25"/>
                <a:gd name="T30" fmla="*/ 18 w 32"/>
                <a:gd name="T31" fmla="*/ 0 h 25"/>
                <a:gd name="T32" fmla="*/ 18 w 32"/>
                <a:gd name="T33" fmla="*/ 0 h 25"/>
                <a:gd name="T34" fmla="*/ 12 w 32"/>
                <a:gd name="T35" fmla="*/ 3 h 25"/>
                <a:gd name="T36" fmla="*/ 7 w 32"/>
                <a:gd name="T37" fmla="*/ 5 h 25"/>
                <a:gd name="T38" fmla="*/ 3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3" y="23"/>
                  </a:lnTo>
                  <a:lnTo>
                    <a:pt x="7" y="25"/>
                  </a:lnTo>
                  <a:lnTo>
                    <a:pt x="14" y="25"/>
                  </a:lnTo>
                  <a:lnTo>
                    <a:pt x="18" y="25"/>
                  </a:lnTo>
                  <a:lnTo>
                    <a:pt x="25" y="21"/>
                  </a:lnTo>
                  <a:lnTo>
                    <a:pt x="30" y="18"/>
                  </a:lnTo>
                  <a:lnTo>
                    <a:pt x="32" y="12"/>
                  </a:lnTo>
                  <a:lnTo>
                    <a:pt x="30" y="7"/>
                  </a:lnTo>
                  <a:lnTo>
                    <a:pt x="27" y="5"/>
                  </a:lnTo>
                  <a:lnTo>
                    <a:pt x="25" y="3"/>
                  </a:lnTo>
                  <a:lnTo>
                    <a:pt x="18" y="0"/>
                  </a:lnTo>
                  <a:lnTo>
                    <a:pt x="12" y="3"/>
                  </a:lnTo>
                  <a:lnTo>
                    <a:pt x="7"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3" name="Freeform 1370">
              <a:extLst>
                <a:ext uri="{FF2B5EF4-FFF2-40B4-BE49-F238E27FC236}">
                  <a16:creationId xmlns:a16="http://schemas.microsoft.com/office/drawing/2014/main" xmlns="" id="{36001441-9870-FE44-BB49-ED104B63FA35}"/>
                </a:ext>
              </a:extLst>
            </p:cNvPr>
            <p:cNvSpPr>
              <a:spLocks/>
            </p:cNvSpPr>
            <p:nvPr/>
          </p:nvSpPr>
          <p:spPr bwMode="auto">
            <a:xfrm>
              <a:off x="3019" y="3370"/>
              <a:ext cx="32" cy="25"/>
            </a:xfrm>
            <a:custGeom>
              <a:avLst/>
              <a:gdLst>
                <a:gd name="T0" fmla="*/ 0 w 32"/>
                <a:gd name="T1" fmla="*/ 14 h 25"/>
                <a:gd name="T2" fmla="*/ 0 w 32"/>
                <a:gd name="T3" fmla="*/ 14 h 25"/>
                <a:gd name="T4" fmla="*/ 0 w 32"/>
                <a:gd name="T5" fmla="*/ 18 h 25"/>
                <a:gd name="T6" fmla="*/ 3 w 32"/>
                <a:gd name="T7" fmla="*/ 23 h 25"/>
                <a:gd name="T8" fmla="*/ 7 w 32"/>
                <a:gd name="T9" fmla="*/ 25 h 25"/>
                <a:gd name="T10" fmla="*/ 14 w 32"/>
                <a:gd name="T11" fmla="*/ 25 h 25"/>
                <a:gd name="T12" fmla="*/ 14 w 32"/>
                <a:gd name="T13" fmla="*/ 25 h 25"/>
                <a:gd name="T14" fmla="*/ 18 w 32"/>
                <a:gd name="T15" fmla="*/ 25 h 25"/>
                <a:gd name="T16" fmla="*/ 25 w 32"/>
                <a:gd name="T17" fmla="*/ 21 h 25"/>
                <a:gd name="T18" fmla="*/ 30 w 32"/>
                <a:gd name="T19" fmla="*/ 18 h 25"/>
                <a:gd name="T20" fmla="*/ 32 w 32"/>
                <a:gd name="T21" fmla="*/ 12 h 25"/>
                <a:gd name="T22" fmla="*/ 32 w 32"/>
                <a:gd name="T23" fmla="*/ 12 h 25"/>
                <a:gd name="T24" fmla="*/ 30 w 32"/>
                <a:gd name="T25" fmla="*/ 7 h 25"/>
                <a:gd name="T26" fmla="*/ 27 w 32"/>
                <a:gd name="T27" fmla="*/ 5 h 25"/>
                <a:gd name="T28" fmla="*/ 25 w 32"/>
                <a:gd name="T29" fmla="*/ 3 h 25"/>
                <a:gd name="T30" fmla="*/ 18 w 32"/>
                <a:gd name="T31" fmla="*/ 0 h 25"/>
                <a:gd name="T32" fmla="*/ 18 w 32"/>
                <a:gd name="T33" fmla="*/ 0 h 25"/>
                <a:gd name="T34" fmla="*/ 12 w 32"/>
                <a:gd name="T35" fmla="*/ 3 h 25"/>
                <a:gd name="T36" fmla="*/ 7 w 32"/>
                <a:gd name="T37" fmla="*/ 5 h 25"/>
                <a:gd name="T38" fmla="*/ 3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3" y="23"/>
                  </a:lnTo>
                  <a:lnTo>
                    <a:pt x="7" y="25"/>
                  </a:lnTo>
                  <a:lnTo>
                    <a:pt x="14" y="25"/>
                  </a:lnTo>
                  <a:lnTo>
                    <a:pt x="18" y="25"/>
                  </a:lnTo>
                  <a:lnTo>
                    <a:pt x="25" y="21"/>
                  </a:lnTo>
                  <a:lnTo>
                    <a:pt x="30" y="18"/>
                  </a:lnTo>
                  <a:lnTo>
                    <a:pt x="32" y="12"/>
                  </a:lnTo>
                  <a:lnTo>
                    <a:pt x="30" y="7"/>
                  </a:lnTo>
                  <a:lnTo>
                    <a:pt x="27" y="5"/>
                  </a:lnTo>
                  <a:lnTo>
                    <a:pt x="25" y="3"/>
                  </a:lnTo>
                  <a:lnTo>
                    <a:pt x="18" y="0"/>
                  </a:lnTo>
                  <a:lnTo>
                    <a:pt x="12" y="3"/>
                  </a:lnTo>
                  <a:lnTo>
                    <a:pt x="7"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4" name="Freeform 1371">
              <a:extLst>
                <a:ext uri="{FF2B5EF4-FFF2-40B4-BE49-F238E27FC236}">
                  <a16:creationId xmlns:a16="http://schemas.microsoft.com/office/drawing/2014/main" xmlns="" id="{00BAADD4-9238-A046-84AB-C184B5A155AD}"/>
                </a:ext>
              </a:extLst>
            </p:cNvPr>
            <p:cNvSpPr>
              <a:spLocks/>
            </p:cNvSpPr>
            <p:nvPr/>
          </p:nvSpPr>
          <p:spPr bwMode="auto">
            <a:xfrm>
              <a:off x="2988" y="3370"/>
              <a:ext cx="31" cy="25"/>
            </a:xfrm>
            <a:custGeom>
              <a:avLst/>
              <a:gdLst>
                <a:gd name="T0" fmla="*/ 0 w 31"/>
                <a:gd name="T1" fmla="*/ 14 h 25"/>
                <a:gd name="T2" fmla="*/ 0 w 31"/>
                <a:gd name="T3" fmla="*/ 14 h 25"/>
                <a:gd name="T4" fmla="*/ 0 w 31"/>
                <a:gd name="T5" fmla="*/ 18 h 25"/>
                <a:gd name="T6" fmla="*/ 2 w 31"/>
                <a:gd name="T7" fmla="*/ 23 h 25"/>
                <a:gd name="T8" fmla="*/ 7 w 31"/>
                <a:gd name="T9" fmla="*/ 25 h 25"/>
                <a:gd name="T10" fmla="*/ 13 w 31"/>
                <a:gd name="T11" fmla="*/ 25 h 25"/>
                <a:gd name="T12" fmla="*/ 13 w 31"/>
                <a:gd name="T13" fmla="*/ 25 h 25"/>
                <a:gd name="T14" fmla="*/ 20 w 31"/>
                <a:gd name="T15" fmla="*/ 25 h 25"/>
                <a:gd name="T16" fmla="*/ 25 w 31"/>
                <a:gd name="T17" fmla="*/ 23 h 25"/>
                <a:gd name="T18" fmla="*/ 29 w 31"/>
                <a:gd name="T19" fmla="*/ 18 h 25"/>
                <a:gd name="T20" fmla="*/ 31 w 31"/>
                <a:gd name="T21" fmla="*/ 14 h 25"/>
                <a:gd name="T22" fmla="*/ 31 w 31"/>
                <a:gd name="T23" fmla="*/ 14 h 25"/>
                <a:gd name="T24" fmla="*/ 31 w 31"/>
                <a:gd name="T25" fmla="*/ 9 h 25"/>
                <a:gd name="T26" fmla="*/ 29 w 31"/>
                <a:gd name="T27" fmla="*/ 5 h 25"/>
                <a:gd name="T28" fmla="*/ 25 w 31"/>
                <a:gd name="T29" fmla="*/ 3 h 25"/>
                <a:gd name="T30" fmla="*/ 20 w 31"/>
                <a:gd name="T31" fmla="*/ 0 h 25"/>
                <a:gd name="T32" fmla="*/ 20 w 31"/>
                <a:gd name="T33" fmla="*/ 0 h 25"/>
                <a:gd name="T34" fmla="*/ 13 w 31"/>
                <a:gd name="T35" fmla="*/ 3 h 25"/>
                <a:gd name="T36" fmla="*/ 7 w 31"/>
                <a:gd name="T37" fmla="*/ 5 h 25"/>
                <a:gd name="T38" fmla="*/ 4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2" y="23"/>
                  </a:lnTo>
                  <a:lnTo>
                    <a:pt x="7" y="25"/>
                  </a:lnTo>
                  <a:lnTo>
                    <a:pt x="13" y="25"/>
                  </a:lnTo>
                  <a:lnTo>
                    <a:pt x="20" y="25"/>
                  </a:lnTo>
                  <a:lnTo>
                    <a:pt x="25" y="23"/>
                  </a:lnTo>
                  <a:lnTo>
                    <a:pt x="29" y="18"/>
                  </a:lnTo>
                  <a:lnTo>
                    <a:pt x="31" y="14"/>
                  </a:lnTo>
                  <a:lnTo>
                    <a:pt x="31" y="9"/>
                  </a:lnTo>
                  <a:lnTo>
                    <a:pt x="29" y="5"/>
                  </a:lnTo>
                  <a:lnTo>
                    <a:pt x="25" y="3"/>
                  </a:lnTo>
                  <a:lnTo>
                    <a:pt x="20" y="0"/>
                  </a:lnTo>
                  <a:lnTo>
                    <a:pt x="13" y="3"/>
                  </a:lnTo>
                  <a:lnTo>
                    <a:pt x="7" y="5"/>
                  </a:lnTo>
                  <a:lnTo>
                    <a:pt x="4"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5" name="Freeform 1372">
              <a:extLst>
                <a:ext uri="{FF2B5EF4-FFF2-40B4-BE49-F238E27FC236}">
                  <a16:creationId xmlns:a16="http://schemas.microsoft.com/office/drawing/2014/main" xmlns="" id="{F35D586D-820A-E643-B309-2F00179A088C}"/>
                </a:ext>
              </a:extLst>
            </p:cNvPr>
            <p:cNvSpPr>
              <a:spLocks/>
            </p:cNvSpPr>
            <p:nvPr/>
          </p:nvSpPr>
          <p:spPr bwMode="auto">
            <a:xfrm>
              <a:off x="2988" y="3370"/>
              <a:ext cx="31" cy="25"/>
            </a:xfrm>
            <a:custGeom>
              <a:avLst/>
              <a:gdLst>
                <a:gd name="T0" fmla="*/ 0 w 31"/>
                <a:gd name="T1" fmla="*/ 14 h 25"/>
                <a:gd name="T2" fmla="*/ 0 w 31"/>
                <a:gd name="T3" fmla="*/ 14 h 25"/>
                <a:gd name="T4" fmla="*/ 0 w 31"/>
                <a:gd name="T5" fmla="*/ 18 h 25"/>
                <a:gd name="T6" fmla="*/ 2 w 31"/>
                <a:gd name="T7" fmla="*/ 23 h 25"/>
                <a:gd name="T8" fmla="*/ 7 w 31"/>
                <a:gd name="T9" fmla="*/ 25 h 25"/>
                <a:gd name="T10" fmla="*/ 13 w 31"/>
                <a:gd name="T11" fmla="*/ 25 h 25"/>
                <a:gd name="T12" fmla="*/ 13 w 31"/>
                <a:gd name="T13" fmla="*/ 25 h 25"/>
                <a:gd name="T14" fmla="*/ 20 w 31"/>
                <a:gd name="T15" fmla="*/ 25 h 25"/>
                <a:gd name="T16" fmla="*/ 25 w 31"/>
                <a:gd name="T17" fmla="*/ 23 h 25"/>
                <a:gd name="T18" fmla="*/ 29 w 31"/>
                <a:gd name="T19" fmla="*/ 18 h 25"/>
                <a:gd name="T20" fmla="*/ 31 w 31"/>
                <a:gd name="T21" fmla="*/ 14 h 25"/>
                <a:gd name="T22" fmla="*/ 31 w 31"/>
                <a:gd name="T23" fmla="*/ 14 h 25"/>
                <a:gd name="T24" fmla="*/ 31 w 31"/>
                <a:gd name="T25" fmla="*/ 9 h 25"/>
                <a:gd name="T26" fmla="*/ 29 w 31"/>
                <a:gd name="T27" fmla="*/ 5 h 25"/>
                <a:gd name="T28" fmla="*/ 25 w 31"/>
                <a:gd name="T29" fmla="*/ 3 h 25"/>
                <a:gd name="T30" fmla="*/ 20 w 31"/>
                <a:gd name="T31" fmla="*/ 0 h 25"/>
                <a:gd name="T32" fmla="*/ 20 w 31"/>
                <a:gd name="T33" fmla="*/ 0 h 25"/>
                <a:gd name="T34" fmla="*/ 13 w 31"/>
                <a:gd name="T35" fmla="*/ 3 h 25"/>
                <a:gd name="T36" fmla="*/ 7 w 31"/>
                <a:gd name="T37" fmla="*/ 5 h 25"/>
                <a:gd name="T38" fmla="*/ 4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2" y="23"/>
                  </a:lnTo>
                  <a:lnTo>
                    <a:pt x="7" y="25"/>
                  </a:lnTo>
                  <a:lnTo>
                    <a:pt x="13" y="25"/>
                  </a:lnTo>
                  <a:lnTo>
                    <a:pt x="20" y="25"/>
                  </a:lnTo>
                  <a:lnTo>
                    <a:pt x="25" y="23"/>
                  </a:lnTo>
                  <a:lnTo>
                    <a:pt x="29" y="18"/>
                  </a:lnTo>
                  <a:lnTo>
                    <a:pt x="31" y="14"/>
                  </a:lnTo>
                  <a:lnTo>
                    <a:pt x="31" y="9"/>
                  </a:lnTo>
                  <a:lnTo>
                    <a:pt x="29" y="5"/>
                  </a:lnTo>
                  <a:lnTo>
                    <a:pt x="25" y="3"/>
                  </a:lnTo>
                  <a:lnTo>
                    <a:pt x="20" y="0"/>
                  </a:lnTo>
                  <a:lnTo>
                    <a:pt x="13" y="3"/>
                  </a:lnTo>
                  <a:lnTo>
                    <a:pt x="7" y="5"/>
                  </a:lnTo>
                  <a:lnTo>
                    <a:pt x="4"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6" name="Freeform 1373">
              <a:extLst>
                <a:ext uri="{FF2B5EF4-FFF2-40B4-BE49-F238E27FC236}">
                  <a16:creationId xmlns:a16="http://schemas.microsoft.com/office/drawing/2014/main" xmlns="" id="{11BC9892-F252-8241-96C0-01114FF24B35}"/>
                </a:ext>
              </a:extLst>
            </p:cNvPr>
            <p:cNvSpPr>
              <a:spLocks/>
            </p:cNvSpPr>
            <p:nvPr/>
          </p:nvSpPr>
          <p:spPr bwMode="auto">
            <a:xfrm>
              <a:off x="2959" y="3373"/>
              <a:ext cx="29" cy="24"/>
            </a:xfrm>
            <a:custGeom>
              <a:avLst/>
              <a:gdLst>
                <a:gd name="T0" fmla="*/ 0 w 29"/>
                <a:gd name="T1" fmla="*/ 11 h 24"/>
                <a:gd name="T2" fmla="*/ 0 w 29"/>
                <a:gd name="T3" fmla="*/ 11 h 24"/>
                <a:gd name="T4" fmla="*/ 0 w 29"/>
                <a:gd name="T5" fmla="*/ 15 h 24"/>
                <a:gd name="T6" fmla="*/ 2 w 29"/>
                <a:gd name="T7" fmla="*/ 20 h 24"/>
                <a:gd name="T8" fmla="*/ 4 w 29"/>
                <a:gd name="T9" fmla="*/ 22 h 24"/>
                <a:gd name="T10" fmla="*/ 11 w 29"/>
                <a:gd name="T11" fmla="*/ 24 h 24"/>
                <a:gd name="T12" fmla="*/ 11 w 29"/>
                <a:gd name="T13" fmla="*/ 24 h 24"/>
                <a:gd name="T14" fmla="*/ 18 w 29"/>
                <a:gd name="T15" fmla="*/ 22 h 24"/>
                <a:gd name="T16" fmla="*/ 22 w 29"/>
                <a:gd name="T17" fmla="*/ 20 h 24"/>
                <a:gd name="T18" fmla="*/ 27 w 29"/>
                <a:gd name="T19" fmla="*/ 15 h 24"/>
                <a:gd name="T20" fmla="*/ 29 w 29"/>
                <a:gd name="T21" fmla="*/ 11 h 24"/>
                <a:gd name="T22" fmla="*/ 29 w 29"/>
                <a:gd name="T23" fmla="*/ 11 h 24"/>
                <a:gd name="T24" fmla="*/ 29 w 29"/>
                <a:gd name="T25" fmla="*/ 6 h 24"/>
                <a:gd name="T26" fmla="*/ 27 w 29"/>
                <a:gd name="T27" fmla="*/ 2 h 24"/>
                <a:gd name="T28" fmla="*/ 24 w 29"/>
                <a:gd name="T29" fmla="*/ 0 h 24"/>
                <a:gd name="T30" fmla="*/ 18 w 29"/>
                <a:gd name="T31" fmla="*/ 0 h 24"/>
                <a:gd name="T32" fmla="*/ 18 w 29"/>
                <a:gd name="T33" fmla="*/ 0 h 24"/>
                <a:gd name="T34" fmla="*/ 11 w 29"/>
                <a:gd name="T35" fmla="*/ 0 h 24"/>
                <a:gd name="T36" fmla="*/ 6 w 29"/>
                <a:gd name="T37" fmla="*/ 2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0" y="15"/>
                  </a:lnTo>
                  <a:lnTo>
                    <a:pt x="2" y="20"/>
                  </a:lnTo>
                  <a:lnTo>
                    <a:pt x="4" y="22"/>
                  </a:lnTo>
                  <a:lnTo>
                    <a:pt x="11" y="24"/>
                  </a:lnTo>
                  <a:lnTo>
                    <a:pt x="18" y="22"/>
                  </a:lnTo>
                  <a:lnTo>
                    <a:pt x="22" y="20"/>
                  </a:lnTo>
                  <a:lnTo>
                    <a:pt x="27" y="15"/>
                  </a:lnTo>
                  <a:lnTo>
                    <a:pt x="29" y="11"/>
                  </a:lnTo>
                  <a:lnTo>
                    <a:pt x="29" y="6"/>
                  </a:lnTo>
                  <a:lnTo>
                    <a:pt x="27" y="2"/>
                  </a:lnTo>
                  <a:lnTo>
                    <a:pt x="24" y="0"/>
                  </a:lnTo>
                  <a:lnTo>
                    <a:pt x="18" y="0"/>
                  </a:lnTo>
                  <a:lnTo>
                    <a:pt x="11" y="0"/>
                  </a:lnTo>
                  <a:lnTo>
                    <a:pt x="6" y="2"/>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7" name="Freeform 1374">
              <a:extLst>
                <a:ext uri="{FF2B5EF4-FFF2-40B4-BE49-F238E27FC236}">
                  <a16:creationId xmlns:a16="http://schemas.microsoft.com/office/drawing/2014/main" xmlns="" id="{715DD2F9-C698-6840-ADF3-34EF4DB5A258}"/>
                </a:ext>
              </a:extLst>
            </p:cNvPr>
            <p:cNvSpPr>
              <a:spLocks/>
            </p:cNvSpPr>
            <p:nvPr/>
          </p:nvSpPr>
          <p:spPr bwMode="auto">
            <a:xfrm>
              <a:off x="2959" y="3373"/>
              <a:ext cx="29" cy="24"/>
            </a:xfrm>
            <a:custGeom>
              <a:avLst/>
              <a:gdLst>
                <a:gd name="T0" fmla="*/ 0 w 29"/>
                <a:gd name="T1" fmla="*/ 11 h 24"/>
                <a:gd name="T2" fmla="*/ 0 w 29"/>
                <a:gd name="T3" fmla="*/ 11 h 24"/>
                <a:gd name="T4" fmla="*/ 0 w 29"/>
                <a:gd name="T5" fmla="*/ 15 h 24"/>
                <a:gd name="T6" fmla="*/ 2 w 29"/>
                <a:gd name="T7" fmla="*/ 20 h 24"/>
                <a:gd name="T8" fmla="*/ 4 w 29"/>
                <a:gd name="T9" fmla="*/ 22 h 24"/>
                <a:gd name="T10" fmla="*/ 11 w 29"/>
                <a:gd name="T11" fmla="*/ 24 h 24"/>
                <a:gd name="T12" fmla="*/ 11 w 29"/>
                <a:gd name="T13" fmla="*/ 24 h 24"/>
                <a:gd name="T14" fmla="*/ 18 w 29"/>
                <a:gd name="T15" fmla="*/ 22 h 24"/>
                <a:gd name="T16" fmla="*/ 22 w 29"/>
                <a:gd name="T17" fmla="*/ 20 h 24"/>
                <a:gd name="T18" fmla="*/ 27 w 29"/>
                <a:gd name="T19" fmla="*/ 15 h 24"/>
                <a:gd name="T20" fmla="*/ 29 w 29"/>
                <a:gd name="T21" fmla="*/ 11 h 24"/>
                <a:gd name="T22" fmla="*/ 29 w 29"/>
                <a:gd name="T23" fmla="*/ 11 h 24"/>
                <a:gd name="T24" fmla="*/ 29 w 29"/>
                <a:gd name="T25" fmla="*/ 6 h 24"/>
                <a:gd name="T26" fmla="*/ 27 w 29"/>
                <a:gd name="T27" fmla="*/ 2 h 24"/>
                <a:gd name="T28" fmla="*/ 24 w 29"/>
                <a:gd name="T29" fmla="*/ 0 h 24"/>
                <a:gd name="T30" fmla="*/ 18 w 29"/>
                <a:gd name="T31" fmla="*/ 0 h 24"/>
                <a:gd name="T32" fmla="*/ 18 w 29"/>
                <a:gd name="T33" fmla="*/ 0 h 24"/>
                <a:gd name="T34" fmla="*/ 11 w 29"/>
                <a:gd name="T35" fmla="*/ 0 h 24"/>
                <a:gd name="T36" fmla="*/ 6 w 29"/>
                <a:gd name="T37" fmla="*/ 2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0" y="15"/>
                  </a:lnTo>
                  <a:lnTo>
                    <a:pt x="2" y="20"/>
                  </a:lnTo>
                  <a:lnTo>
                    <a:pt x="4" y="22"/>
                  </a:lnTo>
                  <a:lnTo>
                    <a:pt x="11" y="24"/>
                  </a:lnTo>
                  <a:lnTo>
                    <a:pt x="18" y="22"/>
                  </a:lnTo>
                  <a:lnTo>
                    <a:pt x="22" y="20"/>
                  </a:lnTo>
                  <a:lnTo>
                    <a:pt x="27" y="15"/>
                  </a:lnTo>
                  <a:lnTo>
                    <a:pt x="29" y="11"/>
                  </a:lnTo>
                  <a:lnTo>
                    <a:pt x="29" y="6"/>
                  </a:lnTo>
                  <a:lnTo>
                    <a:pt x="27" y="2"/>
                  </a:lnTo>
                  <a:lnTo>
                    <a:pt x="24" y="0"/>
                  </a:lnTo>
                  <a:lnTo>
                    <a:pt x="18" y="0"/>
                  </a:lnTo>
                  <a:lnTo>
                    <a:pt x="11" y="0"/>
                  </a:lnTo>
                  <a:lnTo>
                    <a:pt x="6" y="2"/>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8" name="Freeform 1375">
              <a:extLst>
                <a:ext uri="{FF2B5EF4-FFF2-40B4-BE49-F238E27FC236}">
                  <a16:creationId xmlns:a16="http://schemas.microsoft.com/office/drawing/2014/main" xmlns="" id="{E747C424-496D-C843-B3B4-AF9ECD7784DE}"/>
                </a:ext>
              </a:extLst>
            </p:cNvPr>
            <p:cNvSpPr>
              <a:spLocks/>
            </p:cNvSpPr>
            <p:nvPr/>
          </p:nvSpPr>
          <p:spPr bwMode="auto">
            <a:xfrm>
              <a:off x="2927" y="3373"/>
              <a:ext cx="32" cy="24"/>
            </a:xfrm>
            <a:custGeom>
              <a:avLst/>
              <a:gdLst>
                <a:gd name="T0" fmla="*/ 0 w 32"/>
                <a:gd name="T1" fmla="*/ 11 h 24"/>
                <a:gd name="T2" fmla="*/ 0 w 32"/>
                <a:gd name="T3" fmla="*/ 11 h 24"/>
                <a:gd name="T4" fmla="*/ 0 w 32"/>
                <a:gd name="T5" fmla="*/ 18 h 24"/>
                <a:gd name="T6" fmla="*/ 2 w 32"/>
                <a:gd name="T7" fmla="*/ 20 h 24"/>
                <a:gd name="T8" fmla="*/ 5 w 32"/>
                <a:gd name="T9" fmla="*/ 22 h 24"/>
                <a:gd name="T10" fmla="*/ 11 w 32"/>
                <a:gd name="T11" fmla="*/ 24 h 24"/>
                <a:gd name="T12" fmla="*/ 11 w 32"/>
                <a:gd name="T13" fmla="*/ 24 h 24"/>
                <a:gd name="T14" fmla="*/ 18 w 32"/>
                <a:gd name="T15" fmla="*/ 22 h 24"/>
                <a:gd name="T16" fmla="*/ 23 w 32"/>
                <a:gd name="T17" fmla="*/ 20 h 24"/>
                <a:gd name="T18" fmla="*/ 27 w 32"/>
                <a:gd name="T19" fmla="*/ 15 h 24"/>
                <a:gd name="T20" fmla="*/ 32 w 32"/>
                <a:gd name="T21" fmla="*/ 11 h 24"/>
                <a:gd name="T22" fmla="*/ 32 w 32"/>
                <a:gd name="T23" fmla="*/ 11 h 24"/>
                <a:gd name="T24" fmla="*/ 32 w 32"/>
                <a:gd name="T25" fmla="*/ 6 h 24"/>
                <a:gd name="T26" fmla="*/ 29 w 32"/>
                <a:gd name="T27" fmla="*/ 2 h 24"/>
                <a:gd name="T28" fmla="*/ 25 w 32"/>
                <a:gd name="T29" fmla="*/ 0 h 24"/>
                <a:gd name="T30" fmla="*/ 20 w 32"/>
                <a:gd name="T31" fmla="*/ 0 h 24"/>
                <a:gd name="T32" fmla="*/ 20 w 32"/>
                <a:gd name="T33" fmla="*/ 0 h 24"/>
                <a:gd name="T34" fmla="*/ 14 w 32"/>
                <a:gd name="T35" fmla="*/ 0 h 24"/>
                <a:gd name="T36" fmla="*/ 7 w 32"/>
                <a:gd name="T37" fmla="*/ 4 h 24"/>
                <a:gd name="T38" fmla="*/ 2 w 32"/>
                <a:gd name="T39" fmla="*/ 6 h 24"/>
                <a:gd name="T40" fmla="*/ 0 w 32"/>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1"/>
                  </a:moveTo>
                  <a:lnTo>
                    <a:pt x="0" y="11"/>
                  </a:lnTo>
                  <a:lnTo>
                    <a:pt x="0" y="18"/>
                  </a:lnTo>
                  <a:lnTo>
                    <a:pt x="2" y="20"/>
                  </a:lnTo>
                  <a:lnTo>
                    <a:pt x="5" y="22"/>
                  </a:lnTo>
                  <a:lnTo>
                    <a:pt x="11" y="24"/>
                  </a:lnTo>
                  <a:lnTo>
                    <a:pt x="18" y="22"/>
                  </a:lnTo>
                  <a:lnTo>
                    <a:pt x="23" y="20"/>
                  </a:lnTo>
                  <a:lnTo>
                    <a:pt x="27" y="15"/>
                  </a:lnTo>
                  <a:lnTo>
                    <a:pt x="32" y="11"/>
                  </a:lnTo>
                  <a:lnTo>
                    <a:pt x="32" y="6"/>
                  </a:lnTo>
                  <a:lnTo>
                    <a:pt x="29" y="2"/>
                  </a:lnTo>
                  <a:lnTo>
                    <a:pt x="25" y="0"/>
                  </a:lnTo>
                  <a:lnTo>
                    <a:pt x="20" y="0"/>
                  </a:lnTo>
                  <a:lnTo>
                    <a:pt x="14" y="0"/>
                  </a:lnTo>
                  <a:lnTo>
                    <a:pt x="7"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59" name="Freeform 1376">
              <a:extLst>
                <a:ext uri="{FF2B5EF4-FFF2-40B4-BE49-F238E27FC236}">
                  <a16:creationId xmlns:a16="http://schemas.microsoft.com/office/drawing/2014/main" xmlns="" id="{57D7C3E3-49AB-1D42-BF1E-56A959988D06}"/>
                </a:ext>
              </a:extLst>
            </p:cNvPr>
            <p:cNvSpPr>
              <a:spLocks/>
            </p:cNvSpPr>
            <p:nvPr/>
          </p:nvSpPr>
          <p:spPr bwMode="auto">
            <a:xfrm>
              <a:off x="2927" y="3373"/>
              <a:ext cx="32" cy="24"/>
            </a:xfrm>
            <a:custGeom>
              <a:avLst/>
              <a:gdLst>
                <a:gd name="T0" fmla="*/ 0 w 32"/>
                <a:gd name="T1" fmla="*/ 11 h 24"/>
                <a:gd name="T2" fmla="*/ 0 w 32"/>
                <a:gd name="T3" fmla="*/ 11 h 24"/>
                <a:gd name="T4" fmla="*/ 0 w 32"/>
                <a:gd name="T5" fmla="*/ 18 h 24"/>
                <a:gd name="T6" fmla="*/ 2 w 32"/>
                <a:gd name="T7" fmla="*/ 20 h 24"/>
                <a:gd name="T8" fmla="*/ 5 w 32"/>
                <a:gd name="T9" fmla="*/ 22 h 24"/>
                <a:gd name="T10" fmla="*/ 11 w 32"/>
                <a:gd name="T11" fmla="*/ 24 h 24"/>
                <a:gd name="T12" fmla="*/ 11 w 32"/>
                <a:gd name="T13" fmla="*/ 24 h 24"/>
                <a:gd name="T14" fmla="*/ 18 w 32"/>
                <a:gd name="T15" fmla="*/ 22 h 24"/>
                <a:gd name="T16" fmla="*/ 23 w 32"/>
                <a:gd name="T17" fmla="*/ 20 h 24"/>
                <a:gd name="T18" fmla="*/ 27 w 32"/>
                <a:gd name="T19" fmla="*/ 15 h 24"/>
                <a:gd name="T20" fmla="*/ 32 w 32"/>
                <a:gd name="T21" fmla="*/ 11 h 24"/>
                <a:gd name="T22" fmla="*/ 32 w 32"/>
                <a:gd name="T23" fmla="*/ 11 h 24"/>
                <a:gd name="T24" fmla="*/ 32 w 32"/>
                <a:gd name="T25" fmla="*/ 6 h 24"/>
                <a:gd name="T26" fmla="*/ 29 w 32"/>
                <a:gd name="T27" fmla="*/ 2 h 24"/>
                <a:gd name="T28" fmla="*/ 25 w 32"/>
                <a:gd name="T29" fmla="*/ 0 h 24"/>
                <a:gd name="T30" fmla="*/ 20 w 32"/>
                <a:gd name="T31" fmla="*/ 0 h 24"/>
                <a:gd name="T32" fmla="*/ 20 w 32"/>
                <a:gd name="T33" fmla="*/ 0 h 24"/>
                <a:gd name="T34" fmla="*/ 14 w 32"/>
                <a:gd name="T35" fmla="*/ 0 h 24"/>
                <a:gd name="T36" fmla="*/ 7 w 32"/>
                <a:gd name="T37" fmla="*/ 4 h 24"/>
                <a:gd name="T38" fmla="*/ 2 w 32"/>
                <a:gd name="T39" fmla="*/ 6 h 24"/>
                <a:gd name="T40" fmla="*/ 0 w 32"/>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4">
                  <a:moveTo>
                    <a:pt x="0" y="11"/>
                  </a:moveTo>
                  <a:lnTo>
                    <a:pt x="0" y="11"/>
                  </a:lnTo>
                  <a:lnTo>
                    <a:pt x="0" y="18"/>
                  </a:lnTo>
                  <a:lnTo>
                    <a:pt x="2" y="20"/>
                  </a:lnTo>
                  <a:lnTo>
                    <a:pt x="5" y="22"/>
                  </a:lnTo>
                  <a:lnTo>
                    <a:pt x="11" y="24"/>
                  </a:lnTo>
                  <a:lnTo>
                    <a:pt x="18" y="22"/>
                  </a:lnTo>
                  <a:lnTo>
                    <a:pt x="23" y="20"/>
                  </a:lnTo>
                  <a:lnTo>
                    <a:pt x="27" y="15"/>
                  </a:lnTo>
                  <a:lnTo>
                    <a:pt x="32" y="11"/>
                  </a:lnTo>
                  <a:lnTo>
                    <a:pt x="32" y="6"/>
                  </a:lnTo>
                  <a:lnTo>
                    <a:pt x="29" y="2"/>
                  </a:lnTo>
                  <a:lnTo>
                    <a:pt x="25" y="0"/>
                  </a:lnTo>
                  <a:lnTo>
                    <a:pt x="20" y="0"/>
                  </a:lnTo>
                  <a:lnTo>
                    <a:pt x="14" y="0"/>
                  </a:lnTo>
                  <a:lnTo>
                    <a:pt x="7"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0" name="Freeform 1377">
              <a:extLst>
                <a:ext uri="{FF2B5EF4-FFF2-40B4-BE49-F238E27FC236}">
                  <a16:creationId xmlns:a16="http://schemas.microsoft.com/office/drawing/2014/main" xmlns="" id="{F0B31403-B167-A04D-ABC7-37C7A074C733}"/>
                </a:ext>
              </a:extLst>
            </p:cNvPr>
            <p:cNvSpPr>
              <a:spLocks/>
            </p:cNvSpPr>
            <p:nvPr/>
          </p:nvSpPr>
          <p:spPr bwMode="auto">
            <a:xfrm>
              <a:off x="2896" y="3373"/>
              <a:ext cx="31" cy="24"/>
            </a:xfrm>
            <a:custGeom>
              <a:avLst/>
              <a:gdLst>
                <a:gd name="T0" fmla="*/ 0 w 31"/>
                <a:gd name="T1" fmla="*/ 13 h 24"/>
                <a:gd name="T2" fmla="*/ 0 w 31"/>
                <a:gd name="T3" fmla="*/ 13 h 24"/>
                <a:gd name="T4" fmla="*/ 0 w 31"/>
                <a:gd name="T5" fmla="*/ 18 h 24"/>
                <a:gd name="T6" fmla="*/ 2 w 31"/>
                <a:gd name="T7" fmla="*/ 22 h 24"/>
                <a:gd name="T8" fmla="*/ 6 w 31"/>
                <a:gd name="T9" fmla="*/ 24 h 24"/>
                <a:gd name="T10" fmla="*/ 11 w 31"/>
                <a:gd name="T11" fmla="*/ 24 h 24"/>
                <a:gd name="T12" fmla="*/ 11 w 31"/>
                <a:gd name="T13" fmla="*/ 24 h 24"/>
                <a:gd name="T14" fmla="*/ 18 w 31"/>
                <a:gd name="T15" fmla="*/ 24 h 24"/>
                <a:gd name="T16" fmla="*/ 24 w 31"/>
                <a:gd name="T17" fmla="*/ 20 h 24"/>
                <a:gd name="T18" fmla="*/ 29 w 31"/>
                <a:gd name="T19" fmla="*/ 18 h 24"/>
                <a:gd name="T20" fmla="*/ 31 w 31"/>
                <a:gd name="T21" fmla="*/ 11 h 24"/>
                <a:gd name="T22" fmla="*/ 31 w 31"/>
                <a:gd name="T23" fmla="*/ 11 h 24"/>
                <a:gd name="T24" fmla="*/ 31 w 31"/>
                <a:gd name="T25" fmla="*/ 6 h 24"/>
                <a:gd name="T26" fmla="*/ 29 w 31"/>
                <a:gd name="T27" fmla="*/ 4 h 24"/>
                <a:gd name="T28" fmla="*/ 27 w 31"/>
                <a:gd name="T29" fmla="*/ 2 h 24"/>
                <a:gd name="T30" fmla="*/ 20 w 31"/>
                <a:gd name="T31" fmla="*/ 0 h 24"/>
                <a:gd name="T32" fmla="*/ 20 w 31"/>
                <a:gd name="T33" fmla="*/ 0 h 24"/>
                <a:gd name="T34" fmla="*/ 13 w 31"/>
                <a:gd name="T35" fmla="*/ 2 h 24"/>
                <a:gd name="T36" fmla="*/ 9 w 31"/>
                <a:gd name="T37" fmla="*/ 4 h 24"/>
                <a:gd name="T38" fmla="*/ 4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0" y="18"/>
                  </a:lnTo>
                  <a:lnTo>
                    <a:pt x="2" y="22"/>
                  </a:lnTo>
                  <a:lnTo>
                    <a:pt x="6" y="24"/>
                  </a:lnTo>
                  <a:lnTo>
                    <a:pt x="11" y="24"/>
                  </a:lnTo>
                  <a:lnTo>
                    <a:pt x="18" y="24"/>
                  </a:lnTo>
                  <a:lnTo>
                    <a:pt x="24" y="20"/>
                  </a:lnTo>
                  <a:lnTo>
                    <a:pt x="29" y="18"/>
                  </a:lnTo>
                  <a:lnTo>
                    <a:pt x="31" y="11"/>
                  </a:lnTo>
                  <a:lnTo>
                    <a:pt x="31" y="6"/>
                  </a:lnTo>
                  <a:lnTo>
                    <a:pt x="29" y="4"/>
                  </a:lnTo>
                  <a:lnTo>
                    <a:pt x="27" y="2"/>
                  </a:lnTo>
                  <a:lnTo>
                    <a:pt x="20" y="0"/>
                  </a:lnTo>
                  <a:lnTo>
                    <a:pt x="13" y="2"/>
                  </a:lnTo>
                  <a:lnTo>
                    <a:pt x="9" y="4"/>
                  </a:lnTo>
                  <a:lnTo>
                    <a:pt x="4"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1" name="Freeform 1378">
              <a:extLst>
                <a:ext uri="{FF2B5EF4-FFF2-40B4-BE49-F238E27FC236}">
                  <a16:creationId xmlns:a16="http://schemas.microsoft.com/office/drawing/2014/main" xmlns="" id="{6E58B4AB-DE20-5743-81A0-D9E9CFD5ACA1}"/>
                </a:ext>
              </a:extLst>
            </p:cNvPr>
            <p:cNvSpPr>
              <a:spLocks/>
            </p:cNvSpPr>
            <p:nvPr/>
          </p:nvSpPr>
          <p:spPr bwMode="auto">
            <a:xfrm>
              <a:off x="2896" y="3373"/>
              <a:ext cx="31" cy="24"/>
            </a:xfrm>
            <a:custGeom>
              <a:avLst/>
              <a:gdLst>
                <a:gd name="T0" fmla="*/ 0 w 31"/>
                <a:gd name="T1" fmla="*/ 13 h 24"/>
                <a:gd name="T2" fmla="*/ 0 w 31"/>
                <a:gd name="T3" fmla="*/ 13 h 24"/>
                <a:gd name="T4" fmla="*/ 0 w 31"/>
                <a:gd name="T5" fmla="*/ 18 h 24"/>
                <a:gd name="T6" fmla="*/ 2 w 31"/>
                <a:gd name="T7" fmla="*/ 22 h 24"/>
                <a:gd name="T8" fmla="*/ 6 w 31"/>
                <a:gd name="T9" fmla="*/ 24 h 24"/>
                <a:gd name="T10" fmla="*/ 11 w 31"/>
                <a:gd name="T11" fmla="*/ 24 h 24"/>
                <a:gd name="T12" fmla="*/ 11 w 31"/>
                <a:gd name="T13" fmla="*/ 24 h 24"/>
                <a:gd name="T14" fmla="*/ 18 w 31"/>
                <a:gd name="T15" fmla="*/ 24 h 24"/>
                <a:gd name="T16" fmla="*/ 24 w 31"/>
                <a:gd name="T17" fmla="*/ 20 h 24"/>
                <a:gd name="T18" fmla="*/ 29 w 31"/>
                <a:gd name="T19" fmla="*/ 18 h 24"/>
                <a:gd name="T20" fmla="*/ 31 w 31"/>
                <a:gd name="T21" fmla="*/ 11 h 24"/>
                <a:gd name="T22" fmla="*/ 31 w 31"/>
                <a:gd name="T23" fmla="*/ 11 h 24"/>
                <a:gd name="T24" fmla="*/ 31 w 31"/>
                <a:gd name="T25" fmla="*/ 6 h 24"/>
                <a:gd name="T26" fmla="*/ 29 w 31"/>
                <a:gd name="T27" fmla="*/ 4 h 24"/>
                <a:gd name="T28" fmla="*/ 27 w 31"/>
                <a:gd name="T29" fmla="*/ 2 h 24"/>
                <a:gd name="T30" fmla="*/ 20 w 31"/>
                <a:gd name="T31" fmla="*/ 0 h 24"/>
                <a:gd name="T32" fmla="*/ 20 w 31"/>
                <a:gd name="T33" fmla="*/ 0 h 24"/>
                <a:gd name="T34" fmla="*/ 13 w 31"/>
                <a:gd name="T35" fmla="*/ 2 h 24"/>
                <a:gd name="T36" fmla="*/ 9 w 31"/>
                <a:gd name="T37" fmla="*/ 4 h 24"/>
                <a:gd name="T38" fmla="*/ 4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0" y="18"/>
                  </a:lnTo>
                  <a:lnTo>
                    <a:pt x="2" y="22"/>
                  </a:lnTo>
                  <a:lnTo>
                    <a:pt x="6" y="24"/>
                  </a:lnTo>
                  <a:lnTo>
                    <a:pt x="11" y="24"/>
                  </a:lnTo>
                  <a:lnTo>
                    <a:pt x="18" y="24"/>
                  </a:lnTo>
                  <a:lnTo>
                    <a:pt x="24" y="20"/>
                  </a:lnTo>
                  <a:lnTo>
                    <a:pt x="29" y="18"/>
                  </a:lnTo>
                  <a:lnTo>
                    <a:pt x="31" y="11"/>
                  </a:lnTo>
                  <a:lnTo>
                    <a:pt x="31" y="6"/>
                  </a:lnTo>
                  <a:lnTo>
                    <a:pt x="29" y="4"/>
                  </a:lnTo>
                  <a:lnTo>
                    <a:pt x="27" y="2"/>
                  </a:lnTo>
                  <a:lnTo>
                    <a:pt x="20" y="0"/>
                  </a:lnTo>
                  <a:lnTo>
                    <a:pt x="13" y="2"/>
                  </a:lnTo>
                  <a:lnTo>
                    <a:pt x="9" y="4"/>
                  </a:lnTo>
                  <a:lnTo>
                    <a:pt x="4"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2" name="Freeform 1379">
              <a:extLst>
                <a:ext uri="{FF2B5EF4-FFF2-40B4-BE49-F238E27FC236}">
                  <a16:creationId xmlns:a16="http://schemas.microsoft.com/office/drawing/2014/main" xmlns="" id="{7D60D1B5-71D2-8643-AA5E-775E26B5FAE3}"/>
                </a:ext>
              </a:extLst>
            </p:cNvPr>
            <p:cNvSpPr>
              <a:spLocks/>
            </p:cNvSpPr>
            <p:nvPr/>
          </p:nvSpPr>
          <p:spPr bwMode="auto">
            <a:xfrm>
              <a:off x="2864" y="3373"/>
              <a:ext cx="34" cy="24"/>
            </a:xfrm>
            <a:custGeom>
              <a:avLst/>
              <a:gdLst>
                <a:gd name="T0" fmla="*/ 2 w 34"/>
                <a:gd name="T1" fmla="*/ 13 h 24"/>
                <a:gd name="T2" fmla="*/ 2 w 34"/>
                <a:gd name="T3" fmla="*/ 13 h 24"/>
                <a:gd name="T4" fmla="*/ 0 w 34"/>
                <a:gd name="T5" fmla="*/ 18 h 24"/>
                <a:gd name="T6" fmla="*/ 2 w 34"/>
                <a:gd name="T7" fmla="*/ 22 h 24"/>
                <a:gd name="T8" fmla="*/ 7 w 34"/>
                <a:gd name="T9" fmla="*/ 24 h 24"/>
                <a:gd name="T10" fmla="*/ 11 w 34"/>
                <a:gd name="T11" fmla="*/ 24 h 24"/>
                <a:gd name="T12" fmla="*/ 11 w 34"/>
                <a:gd name="T13" fmla="*/ 24 h 24"/>
                <a:gd name="T14" fmla="*/ 18 w 34"/>
                <a:gd name="T15" fmla="*/ 24 h 24"/>
                <a:gd name="T16" fmla="*/ 25 w 34"/>
                <a:gd name="T17" fmla="*/ 22 h 24"/>
                <a:gd name="T18" fmla="*/ 29 w 34"/>
                <a:gd name="T19" fmla="*/ 18 h 24"/>
                <a:gd name="T20" fmla="*/ 32 w 34"/>
                <a:gd name="T21" fmla="*/ 13 h 24"/>
                <a:gd name="T22" fmla="*/ 32 w 34"/>
                <a:gd name="T23" fmla="*/ 13 h 24"/>
                <a:gd name="T24" fmla="*/ 34 w 34"/>
                <a:gd name="T25" fmla="*/ 9 h 24"/>
                <a:gd name="T26" fmla="*/ 32 w 34"/>
                <a:gd name="T27" fmla="*/ 4 h 24"/>
                <a:gd name="T28" fmla="*/ 27 w 34"/>
                <a:gd name="T29" fmla="*/ 2 h 24"/>
                <a:gd name="T30" fmla="*/ 23 w 34"/>
                <a:gd name="T31" fmla="*/ 0 h 24"/>
                <a:gd name="T32" fmla="*/ 23 w 34"/>
                <a:gd name="T33" fmla="*/ 0 h 24"/>
                <a:gd name="T34" fmla="*/ 16 w 34"/>
                <a:gd name="T35" fmla="*/ 2 h 24"/>
                <a:gd name="T36" fmla="*/ 9 w 34"/>
                <a:gd name="T37" fmla="*/ 4 h 24"/>
                <a:gd name="T38" fmla="*/ 5 w 34"/>
                <a:gd name="T39" fmla="*/ 9 h 24"/>
                <a:gd name="T40" fmla="*/ 2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2" y="13"/>
                  </a:moveTo>
                  <a:lnTo>
                    <a:pt x="2" y="13"/>
                  </a:lnTo>
                  <a:lnTo>
                    <a:pt x="0" y="18"/>
                  </a:lnTo>
                  <a:lnTo>
                    <a:pt x="2" y="22"/>
                  </a:lnTo>
                  <a:lnTo>
                    <a:pt x="7" y="24"/>
                  </a:lnTo>
                  <a:lnTo>
                    <a:pt x="11" y="24"/>
                  </a:lnTo>
                  <a:lnTo>
                    <a:pt x="18" y="24"/>
                  </a:lnTo>
                  <a:lnTo>
                    <a:pt x="25" y="22"/>
                  </a:lnTo>
                  <a:lnTo>
                    <a:pt x="29" y="18"/>
                  </a:lnTo>
                  <a:lnTo>
                    <a:pt x="32" y="13"/>
                  </a:lnTo>
                  <a:lnTo>
                    <a:pt x="34" y="9"/>
                  </a:lnTo>
                  <a:lnTo>
                    <a:pt x="32" y="4"/>
                  </a:lnTo>
                  <a:lnTo>
                    <a:pt x="27" y="2"/>
                  </a:lnTo>
                  <a:lnTo>
                    <a:pt x="23" y="0"/>
                  </a:lnTo>
                  <a:lnTo>
                    <a:pt x="16" y="2"/>
                  </a:lnTo>
                  <a:lnTo>
                    <a:pt x="9" y="4"/>
                  </a:lnTo>
                  <a:lnTo>
                    <a:pt x="5"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3" name="Freeform 1380">
              <a:extLst>
                <a:ext uri="{FF2B5EF4-FFF2-40B4-BE49-F238E27FC236}">
                  <a16:creationId xmlns:a16="http://schemas.microsoft.com/office/drawing/2014/main" xmlns="" id="{380CF3DA-BED5-ED47-92B7-D890277C65A7}"/>
                </a:ext>
              </a:extLst>
            </p:cNvPr>
            <p:cNvSpPr>
              <a:spLocks/>
            </p:cNvSpPr>
            <p:nvPr/>
          </p:nvSpPr>
          <p:spPr bwMode="auto">
            <a:xfrm>
              <a:off x="2864" y="3373"/>
              <a:ext cx="34" cy="24"/>
            </a:xfrm>
            <a:custGeom>
              <a:avLst/>
              <a:gdLst>
                <a:gd name="T0" fmla="*/ 2 w 34"/>
                <a:gd name="T1" fmla="*/ 13 h 24"/>
                <a:gd name="T2" fmla="*/ 2 w 34"/>
                <a:gd name="T3" fmla="*/ 13 h 24"/>
                <a:gd name="T4" fmla="*/ 0 w 34"/>
                <a:gd name="T5" fmla="*/ 18 h 24"/>
                <a:gd name="T6" fmla="*/ 2 w 34"/>
                <a:gd name="T7" fmla="*/ 22 h 24"/>
                <a:gd name="T8" fmla="*/ 7 w 34"/>
                <a:gd name="T9" fmla="*/ 24 h 24"/>
                <a:gd name="T10" fmla="*/ 11 w 34"/>
                <a:gd name="T11" fmla="*/ 24 h 24"/>
                <a:gd name="T12" fmla="*/ 11 w 34"/>
                <a:gd name="T13" fmla="*/ 24 h 24"/>
                <a:gd name="T14" fmla="*/ 18 w 34"/>
                <a:gd name="T15" fmla="*/ 24 h 24"/>
                <a:gd name="T16" fmla="*/ 25 w 34"/>
                <a:gd name="T17" fmla="*/ 22 h 24"/>
                <a:gd name="T18" fmla="*/ 29 w 34"/>
                <a:gd name="T19" fmla="*/ 18 h 24"/>
                <a:gd name="T20" fmla="*/ 32 w 34"/>
                <a:gd name="T21" fmla="*/ 13 h 24"/>
                <a:gd name="T22" fmla="*/ 32 w 34"/>
                <a:gd name="T23" fmla="*/ 13 h 24"/>
                <a:gd name="T24" fmla="*/ 34 w 34"/>
                <a:gd name="T25" fmla="*/ 9 h 24"/>
                <a:gd name="T26" fmla="*/ 32 w 34"/>
                <a:gd name="T27" fmla="*/ 4 h 24"/>
                <a:gd name="T28" fmla="*/ 27 w 34"/>
                <a:gd name="T29" fmla="*/ 2 h 24"/>
                <a:gd name="T30" fmla="*/ 23 w 34"/>
                <a:gd name="T31" fmla="*/ 0 h 24"/>
                <a:gd name="T32" fmla="*/ 23 w 34"/>
                <a:gd name="T33" fmla="*/ 0 h 24"/>
                <a:gd name="T34" fmla="*/ 16 w 34"/>
                <a:gd name="T35" fmla="*/ 2 h 24"/>
                <a:gd name="T36" fmla="*/ 9 w 34"/>
                <a:gd name="T37" fmla="*/ 4 h 24"/>
                <a:gd name="T38" fmla="*/ 5 w 34"/>
                <a:gd name="T39" fmla="*/ 9 h 24"/>
                <a:gd name="T40" fmla="*/ 2 w 34"/>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2" y="13"/>
                  </a:moveTo>
                  <a:lnTo>
                    <a:pt x="2" y="13"/>
                  </a:lnTo>
                  <a:lnTo>
                    <a:pt x="0" y="18"/>
                  </a:lnTo>
                  <a:lnTo>
                    <a:pt x="2" y="22"/>
                  </a:lnTo>
                  <a:lnTo>
                    <a:pt x="7" y="24"/>
                  </a:lnTo>
                  <a:lnTo>
                    <a:pt x="11" y="24"/>
                  </a:lnTo>
                  <a:lnTo>
                    <a:pt x="18" y="24"/>
                  </a:lnTo>
                  <a:lnTo>
                    <a:pt x="25" y="22"/>
                  </a:lnTo>
                  <a:lnTo>
                    <a:pt x="29" y="18"/>
                  </a:lnTo>
                  <a:lnTo>
                    <a:pt x="32" y="13"/>
                  </a:lnTo>
                  <a:lnTo>
                    <a:pt x="34" y="9"/>
                  </a:lnTo>
                  <a:lnTo>
                    <a:pt x="32" y="4"/>
                  </a:lnTo>
                  <a:lnTo>
                    <a:pt x="27" y="2"/>
                  </a:lnTo>
                  <a:lnTo>
                    <a:pt x="23" y="0"/>
                  </a:lnTo>
                  <a:lnTo>
                    <a:pt x="16" y="2"/>
                  </a:lnTo>
                  <a:lnTo>
                    <a:pt x="9" y="4"/>
                  </a:lnTo>
                  <a:lnTo>
                    <a:pt x="5"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4" name="Freeform 1381">
              <a:extLst>
                <a:ext uri="{FF2B5EF4-FFF2-40B4-BE49-F238E27FC236}">
                  <a16:creationId xmlns:a16="http://schemas.microsoft.com/office/drawing/2014/main" xmlns="" id="{31FB8194-698C-5547-9A1B-C200A91A3492}"/>
                </a:ext>
              </a:extLst>
            </p:cNvPr>
            <p:cNvSpPr>
              <a:spLocks/>
            </p:cNvSpPr>
            <p:nvPr/>
          </p:nvSpPr>
          <p:spPr bwMode="auto">
            <a:xfrm>
              <a:off x="2833" y="3375"/>
              <a:ext cx="33" cy="25"/>
            </a:xfrm>
            <a:custGeom>
              <a:avLst/>
              <a:gdLst>
                <a:gd name="T0" fmla="*/ 2 w 33"/>
                <a:gd name="T1" fmla="*/ 11 h 25"/>
                <a:gd name="T2" fmla="*/ 2 w 33"/>
                <a:gd name="T3" fmla="*/ 11 h 25"/>
                <a:gd name="T4" fmla="*/ 0 w 33"/>
                <a:gd name="T5" fmla="*/ 16 h 25"/>
                <a:gd name="T6" fmla="*/ 2 w 33"/>
                <a:gd name="T7" fmla="*/ 20 h 25"/>
                <a:gd name="T8" fmla="*/ 4 w 33"/>
                <a:gd name="T9" fmla="*/ 22 h 25"/>
                <a:gd name="T10" fmla="*/ 11 w 33"/>
                <a:gd name="T11" fmla="*/ 25 h 25"/>
                <a:gd name="T12" fmla="*/ 11 w 33"/>
                <a:gd name="T13" fmla="*/ 25 h 25"/>
                <a:gd name="T14" fmla="*/ 18 w 33"/>
                <a:gd name="T15" fmla="*/ 22 h 25"/>
                <a:gd name="T16" fmla="*/ 24 w 33"/>
                <a:gd name="T17" fmla="*/ 20 h 25"/>
                <a:gd name="T18" fmla="*/ 29 w 33"/>
                <a:gd name="T19" fmla="*/ 16 h 25"/>
                <a:gd name="T20" fmla="*/ 31 w 33"/>
                <a:gd name="T21" fmla="*/ 11 h 25"/>
                <a:gd name="T22" fmla="*/ 31 w 33"/>
                <a:gd name="T23" fmla="*/ 11 h 25"/>
                <a:gd name="T24" fmla="*/ 33 w 33"/>
                <a:gd name="T25" fmla="*/ 7 h 25"/>
                <a:gd name="T26" fmla="*/ 31 w 33"/>
                <a:gd name="T27" fmla="*/ 2 h 25"/>
                <a:gd name="T28" fmla="*/ 29 w 33"/>
                <a:gd name="T29" fmla="*/ 0 h 25"/>
                <a:gd name="T30" fmla="*/ 22 w 33"/>
                <a:gd name="T31" fmla="*/ 0 h 25"/>
                <a:gd name="T32" fmla="*/ 22 w 33"/>
                <a:gd name="T33" fmla="*/ 0 h 25"/>
                <a:gd name="T34" fmla="*/ 15 w 33"/>
                <a:gd name="T35" fmla="*/ 0 h 25"/>
                <a:gd name="T36" fmla="*/ 11 w 33"/>
                <a:gd name="T37" fmla="*/ 2 h 25"/>
                <a:gd name="T38" fmla="*/ 4 w 33"/>
                <a:gd name="T39" fmla="*/ 7 h 25"/>
                <a:gd name="T40" fmla="*/ 2 w 33"/>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5">
                  <a:moveTo>
                    <a:pt x="2" y="11"/>
                  </a:moveTo>
                  <a:lnTo>
                    <a:pt x="2" y="11"/>
                  </a:lnTo>
                  <a:lnTo>
                    <a:pt x="0" y="16"/>
                  </a:lnTo>
                  <a:lnTo>
                    <a:pt x="2" y="20"/>
                  </a:lnTo>
                  <a:lnTo>
                    <a:pt x="4" y="22"/>
                  </a:lnTo>
                  <a:lnTo>
                    <a:pt x="11" y="25"/>
                  </a:lnTo>
                  <a:lnTo>
                    <a:pt x="18" y="22"/>
                  </a:lnTo>
                  <a:lnTo>
                    <a:pt x="24" y="20"/>
                  </a:lnTo>
                  <a:lnTo>
                    <a:pt x="29" y="16"/>
                  </a:lnTo>
                  <a:lnTo>
                    <a:pt x="31" y="11"/>
                  </a:lnTo>
                  <a:lnTo>
                    <a:pt x="33" y="7"/>
                  </a:lnTo>
                  <a:lnTo>
                    <a:pt x="31" y="2"/>
                  </a:lnTo>
                  <a:lnTo>
                    <a:pt x="29" y="0"/>
                  </a:lnTo>
                  <a:lnTo>
                    <a:pt x="22" y="0"/>
                  </a:lnTo>
                  <a:lnTo>
                    <a:pt x="15" y="0"/>
                  </a:lnTo>
                  <a:lnTo>
                    <a:pt x="11" y="2"/>
                  </a:lnTo>
                  <a:lnTo>
                    <a:pt x="4"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5" name="Freeform 1382">
              <a:extLst>
                <a:ext uri="{FF2B5EF4-FFF2-40B4-BE49-F238E27FC236}">
                  <a16:creationId xmlns:a16="http://schemas.microsoft.com/office/drawing/2014/main" xmlns="" id="{0531F340-1112-9E4A-A93A-9E6C31D66972}"/>
                </a:ext>
              </a:extLst>
            </p:cNvPr>
            <p:cNvSpPr>
              <a:spLocks/>
            </p:cNvSpPr>
            <p:nvPr/>
          </p:nvSpPr>
          <p:spPr bwMode="auto">
            <a:xfrm>
              <a:off x="2833" y="3375"/>
              <a:ext cx="33" cy="25"/>
            </a:xfrm>
            <a:custGeom>
              <a:avLst/>
              <a:gdLst>
                <a:gd name="T0" fmla="*/ 2 w 33"/>
                <a:gd name="T1" fmla="*/ 11 h 25"/>
                <a:gd name="T2" fmla="*/ 2 w 33"/>
                <a:gd name="T3" fmla="*/ 11 h 25"/>
                <a:gd name="T4" fmla="*/ 0 w 33"/>
                <a:gd name="T5" fmla="*/ 16 h 25"/>
                <a:gd name="T6" fmla="*/ 2 w 33"/>
                <a:gd name="T7" fmla="*/ 20 h 25"/>
                <a:gd name="T8" fmla="*/ 4 w 33"/>
                <a:gd name="T9" fmla="*/ 22 h 25"/>
                <a:gd name="T10" fmla="*/ 11 w 33"/>
                <a:gd name="T11" fmla="*/ 25 h 25"/>
                <a:gd name="T12" fmla="*/ 11 w 33"/>
                <a:gd name="T13" fmla="*/ 25 h 25"/>
                <a:gd name="T14" fmla="*/ 18 w 33"/>
                <a:gd name="T15" fmla="*/ 22 h 25"/>
                <a:gd name="T16" fmla="*/ 24 w 33"/>
                <a:gd name="T17" fmla="*/ 20 h 25"/>
                <a:gd name="T18" fmla="*/ 29 w 33"/>
                <a:gd name="T19" fmla="*/ 16 h 25"/>
                <a:gd name="T20" fmla="*/ 31 w 33"/>
                <a:gd name="T21" fmla="*/ 11 h 25"/>
                <a:gd name="T22" fmla="*/ 31 w 33"/>
                <a:gd name="T23" fmla="*/ 11 h 25"/>
                <a:gd name="T24" fmla="*/ 33 w 33"/>
                <a:gd name="T25" fmla="*/ 7 h 25"/>
                <a:gd name="T26" fmla="*/ 31 w 33"/>
                <a:gd name="T27" fmla="*/ 2 h 25"/>
                <a:gd name="T28" fmla="*/ 29 w 33"/>
                <a:gd name="T29" fmla="*/ 0 h 25"/>
                <a:gd name="T30" fmla="*/ 22 w 33"/>
                <a:gd name="T31" fmla="*/ 0 h 25"/>
                <a:gd name="T32" fmla="*/ 22 w 33"/>
                <a:gd name="T33" fmla="*/ 0 h 25"/>
                <a:gd name="T34" fmla="*/ 15 w 33"/>
                <a:gd name="T35" fmla="*/ 0 h 25"/>
                <a:gd name="T36" fmla="*/ 11 w 33"/>
                <a:gd name="T37" fmla="*/ 2 h 25"/>
                <a:gd name="T38" fmla="*/ 4 w 33"/>
                <a:gd name="T39" fmla="*/ 7 h 25"/>
                <a:gd name="T40" fmla="*/ 2 w 33"/>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5">
                  <a:moveTo>
                    <a:pt x="2" y="11"/>
                  </a:moveTo>
                  <a:lnTo>
                    <a:pt x="2" y="11"/>
                  </a:lnTo>
                  <a:lnTo>
                    <a:pt x="0" y="16"/>
                  </a:lnTo>
                  <a:lnTo>
                    <a:pt x="2" y="20"/>
                  </a:lnTo>
                  <a:lnTo>
                    <a:pt x="4" y="22"/>
                  </a:lnTo>
                  <a:lnTo>
                    <a:pt x="11" y="25"/>
                  </a:lnTo>
                  <a:lnTo>
                    <a:pt x="18" y="22"/>
                  </a:lnTo>
                  <a:lnTo>
                    <a:pt x="24" y="20"/>
                  </a:lnTo>
                  <a:lnTo>
                    <a:pt x="29" y="16"/>
                  </a:lnTo>
                  <a:lnTo>
                    <a:pt x="31" y="11"/>
                  </a:lnTo>
                  <a:lnTo>
                    <a:pt x="33" y="7"/>
                  </a:lnTo>
                  <a:lnTo>
                    <a:pt x="31" y="2"/>
                  </a:lnTo>
                  <a:lnTo>
                    <a:pt x="29" y="0"/>
                  </a:lnTo>
                  <a:lnTo>
                    <a:pt x="22" y="0"/>
                  </a:lnTo>
                  <a:lnTo>
                    <a:pt x="15" y="0"/>
                  </a:lnTo>
                  <a:lnTo>
                    <a:pt x="11" y="2"/>
                  </a:lnTo>
                  <a:lnTo>
                    <a:pt x="4"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6" name="Freeform 1383">
              <a:extLst>
                <a:ext uri="{FF2B5EF4-FFF2-40B4-BE49-F238E27FC236}">
                  <a16:creationId xmlns:a16="http://schemas.microsoft.com/office/drawing/2014/main" xmlns="" id="{2194CFF9-D6D1-464C-84E7-450F32156146}"/>
                </a:ext>
              </a:extLst>
            </p:cNvPr>
            <p:cNvSpPr>
              <a:spLocks/>
            </p:cNvSpPr>
            <p:nvPr/>
          </p:nvSpPr>
          <p:spPr bwMode="auto">
            <a:xfrm>
              <a:off x="2801" y="3375"/>
              <a:ext cx="34" cy="25"/>
            </a:xfrm>
            <a:custGeom>
              <a:avLst/>
              <a:gdLst>
                <a:gd name="T0" fmla="*/ 2 w 34"/>
                <a:gd name="T1" fmla="*/ 11 h 25"/>
                <a:gd name="T2" fmla="*/ 2 w 34"/>
                <a:gd name="T3" fmla="*/ 11 h 25"/>
                <a:gd name="T4" fmla="*/ 0 w 34"/>
                <a:gd name="T5" fmla="*/ 18 h 25"/>
                <a:gd name="T6" fmla="*/ 2 w 34"/>
                <a:gd name="T7" fmla="*/ 20 h 25"/>
                <a:gd name="T8" fmla="*/ 5 w 34"/>
                <a:gd name="T9" fmla="*/ 22 h 25"/>
                <a:gd name="T10" fmla="*/ 11 w 34"/>
                <a:gd name="T11" fmla="*/ 25 h 25"/>
                <a:gd name="T12" fmla="*/ 11 w 34"/>
                <a:gd name="T13" fmla="*/ 25 h 25"/>
                <a:gd name="T14" fmla="*/ 18 w 34"/>
                <a:gd name="T15" fmla="*/ 22 h 25"/>
                <a:gd name="T16" fmla="*/ 25 w 34"/>
                <a:gd name="T17" fmla="*/ 20 h 25"/>
                <a:gd name="T18" fmla="*/ 29 w 34"/>
                <a:gd name="T19" fmla="*/ 16 h 25"/>
                <a:gd name="T20" fmla="*/ 34 w 34"/>
                <a:gd name="T21" fmla="*/ 11 h 25"/>
                <a:gd name="T22" fmla="*/ 34 w 34"/>
                <a:gd name="T23" fmla="*/ 11 h 25"/>
                <a:gd name="T24" fmla="*/ 34 w 34"/>
                <a:gd name="T25" fmla="*/ 7 h 25"/>
                <a:gd name="T26" fmla="*/ 32 w 34"/>
                <a:gd name="T27" fmla="*/ 2 h 25"/>
                <a:gd name="T28" fmla="*/ 29 w 34"/>
                <a:gd name="T29" fmla="*/ 0 h 25"/>
                <a:gd name="T30" fmla="*/ 23 w 34"/>
                <a:gd name="T31" fmla="*/ 0 h 25"/>
                <a:gd name="T32" fmla="*/ 23 w 34"/>
                <a:gd name="T33" fmla="*/ 0 h 25"/>
                <a:gd name="T34" fmla="*/ 18 w 34"/>
                <a:gd name="T35" fmla="*/ 0 h 25"/>
                <a:gd name="T36" fmla="*/ 11 w 34"/>
                <a:gd name="T37" fmla="*/ 4 h 25"/>
                <a:gd name="T38" fmla="*/ 5 w 34"/>
                <a:gd name="T39" fmla="*/ 7 h 25"/>
                <a:gd name="T40" fmla="*/ 2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1"/>
                  </a:moveTo>
                  <a:lnTo>
                    <a:pt x="2" y="11"/>
                  </a:lnTo>
                  <a:lnTo>
                    <a:pt x="0" y="18"/>
                  </a:lnTo>
                  <a:lnTo>
                    <a:pt x="2" y="20"/>
                  </a:lnTo>
                  <a:lnTo>
                    <a:pt x="5" y="22"/>
                  </a:lnTo>
                  <a:lnTo>
                    <a:pt x="11" y="25"/>
                  </a:lnTo>
                  <a:lnTo>
                    <a:pt x="18" y="22"/>
                  </a:lnTo>
                  <a:lnTo>
                    <a:pt x="25" y="20"/>
                  </a:lnTo>
                  <a:lnTo>
                    <a:pt x="29" y="16"/>
                  </a:lnTo>
                  <a:lnTo>
                    <a:pt x="34" y="11"/>
                  </a:lnTo>
                  <a:lnTo>
                    <a:pt x="34" y="7"/>
                  </a:lnTo>
                  <a:lnTo>
                    <a:pt x="32" y="2"/>
                  </a:lnTo>
                  <a:lnTo>
                    <a:pt x="29" y="0"/>
                  </a:lnTo>
                  <a:lnTo>
                    <a:pt x="23" y="0"/>
                  </a:lnTo>
                  <a:lnTo>
                    <a:pt x="18" y="0"/>
                  </a:lnTo>
                  <a:lnTo>
                    <a:pt x="11" y="4"/>
                  </a:lnTo>
                  <a:lnTo>
                    <a:pt x="5"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7" name="Freeform 1384">
              <a:extLst>
                <a:ext uri="{FF2B5EF4-FFF2-40B4-BE49-F238E27FC236}">
                  <a16:creationId xmlns:a16="http://schemas.microsoft.com/office/drawing/2014/main" xmlns="" id="{AADC6BA1-AF93-6043-BBA6-BE6D24DFEBE7}"/>
                </a:ext>
              </a:extLst>
            </p:cNvPr>
            <p:cNvSpPr>
              <a:spLocks/>
            </p:cNvSpPr>
            <p:nvPr/>
          </p:nvSpPr>
          <p:spPr bwMode="auto">
            <a:xfrm>
              <a:off x="2801" y="3375"/>
              <a:ext cx="34" cy="25"/>
            </a:xfrm>
            <a:custGeom>
              <a:avLst/>
              <a:gdLst>
                <a:gd name="T0" fmla="*/ 2 w 34"/>
                <a:gd name="T1" fmla="*/ 11 h 25"/>
                <a:gd name="T2" fmla="*/ 2 w 34"/>
                <a:gd name="T3" fmla="*/ 11 h 25"/>
                <a:gd name="T4" fmla="*/ 0 w 34"/>
                <a:gd name="T5" fmla="*/ 18 h 25"/>
                <a:gd name="T6" fmla="*/ 2 w 34"/>
                <a:gd name="T7" fmla="*/ 20 h 25"/>
                <a:gd name="T8" fmla="*/ 5 w 34"/>
                <a:gd name="T9" fmla="*/ 22 h 25"/>
                <a:gd name="T10" fmla="*/ 11 w 34"/>
                <a:gd name="T11" fmla="*/ 25 h 25"/>
                <a:gd name="T12" fmla="*/ 11 w 34"/>
                <a:gd name="T13" fmla="*/ 25 h 25"/>
                <a:gd name="T14" fmla="*/ 18 w 34"/>
                <a:gd name="T15" fmla="*/ 22 h 25"/>
                <a:gd name="T16" fmla="*/ 25 w 34"/>
                <a:gd name="T17" fmla="*/ 20 h 25"/>
                <a:gd name="T18" fmla="*/ 29 w 34"/>
                <a:gd name="T19" fmla="*/ 16 h 25"/>
                <a:gd name="T20" fmla="*/ 34 w 34"/>
                <a:gd name="T21" fmla="*/ 11 h 25"/>
                <a:gd name="T22" fmla="*/ 34 w 34"/>
                <a:gd name="T23" fmla="*/ 11 h 25"/>
                <a:gd name="T24" fmla="*/ 34 w 34"/>
                <a:gd name="T25" fmla="*/ 7 h 25"/>
                <a:gd name="T26" fmla="*/ 32 w 34"/>
                <a:gd name="T27" fmla="*/ 2 h 25"/>
                <a:gd name="T28" fmla="*/ 29 w 34"/>
                <a:gd name="T29" fmla="*/ 0 h 25"/>
                <a:gd name="T30" fmla="*/ 23 w 34"/>
                <a:gd name="T31" fmla="*/ 0 h 25"/>
                <a:gd name="T32" fmla="*/ 23 w 34"/>
                <a:gd name="T33" fmla="*/ 0 h 25"/>
                <a:gd name="T34" fmla="*/ 18 w 34"/>
                <a:gd name="T35" fmla="*/ 0 h 25"/>
                <a:gd name="T36" fmla="*/ 11 w 34"/>
                <a:gd name="T37" fmla="*/ 4 h 25"/>
                <a:gd name="T38" fmla="*/ 5 w 34"/>
                <a:gd name="T39" fmla="*/ 7 h 25"/>
                <a:gd name="T40" fmla="*/ 2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1"/>
                  </a:moveTo>
                  <a:lnTo>
                    <a:pt x="2" y="11"/>
                  </a:lnTo>
                  <a:lnTo>
                    <a:pt x="0" y="18"/>
                  </a:lnTo>
                  <a:lnTo>
                    <a:pt x="2" y="20"/>
                  </a:lnTo>
                  <a:lnTo>
                    <a:pt x="5" y="22"/>
                  </a:lnTo>
                  <a:lnTo>
                    <a:pt x="11" y="25"/>
                  </a:lnTo>
                  <a:lnTo>
                    <a:pt x="18" y="22"/>
                  </a:lnTo>
                  <a:lnTo>
                    <a:pt x="25" y="20"/>
                  </a:lnTo>
                  <a:lnTo>
                    <a:pt x="29" y="16"/>
                  </a:lnTo>
                  <a:lnTo>
                    <a:pt x="34" y="11"/>
                  </a:lnTo>
                  <a:lnTo>
                    <a:pt x="34" y="7"/>
                  </a:lnTo>
                  <a:lnTo>
                    <a:pt x="32" y="2"/>
                  </a:lnTo>
                  <a:lnTo>
                    <a:pt x="29" y="0"/>
                  </a:lnTo>
                  <a:lnTo>
                    <a:pt x="23" y="0"/>
                  </a:lnTo>
                  <a:lnTo>
                    <a:pt x="18" y="0"/>
                  </a:lnTo>
                  <a:lnTo>
                    <a:pt x="11" y="4"/>
                  </a:lnTo>
                  <a:lnTo>
                    <a:pt x="5"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8" name="Freeform 1385">
              <a:extLst>
                <a:ext uri="{FF2B5EF4-FFF2-40B4-BE49-F238E27FC236}">
                  <a16:creationId xmlns:a16="http://schemas.microsoft.com/office/drawing/2014/main" xmlns="" id="{1C81FDAC-238A-6C43-8021-DE59676B560B}"/>
                </a:ext>
              </a:extLst>
            </p:cNvPr>
            <p:cNvSpPr>
              <a:spLocks/>
            </p:cNvSpPr>
            <p:nvPr/>
          </p:nvSpPr>
          <p:spPr bwMode="auto">
            <a:xfrm>
              <a:off x="2769" y="3375"/>
              <a:ext cx="34" cy="25"/>
            </a:xfrm>
            <a:custGeom>
              <a:avLst/>
              <a:gdLst>
                <a:gd name="T0" fmla="*/ 3 w 34"/>
                <a:gd name="T1" fmla="*/ 13 h 25"/>
                <a:gd name="T2" fmla="*/ 3 w 34"/>
                <a:gd name="T3" fmla="*/ 13 h 25"/>
                <a:gd name="T4" fmla="*/ 0 w 34"/>
                <a:gd name="T5" fmla="*/ 18 h 25"/>
                <a:gd name="T6" fmla="*/ 3 w 34"/>
                <a:gd name="T7" fmla="*/ 22 h 25"/>
                <a:gd name="T8" fmla="*/ 5 w 34"/>
                <a:gd name="T9" fmla="*/ 25 h 25"/>
                <a:gd name="T10" fmla="*/ 12 w 34"/>
                <a:gd name="T11" fmla="*/ 25 h 25"/>
                <a:gd name="T12" fmla="*/ 12 w 34"/>
                <a:gd name="T13" fmla="*/ 25 h 25"/>
                <a:gd name="T14" fmla="*/ 18 w 34"/>
                <a:gd name="T15" fmla="*/ 25 h 25"/>
                <a:gd name="T16" fmla="*/ 25 w 34"/>
                <a:gd name="T17" fmla="*/ 20 h 25"/>
                <a:gd name="T18" fmla="*/ 30 w 34"/>
                <a:gd name="T19" fmla="*/ 18 h 25"/>
                <a:gd name="T20" fmla="*/ 34 w 34"/>
                <a:gd name="T21" fmla="*/ 13 h 25"/>
                <a:gd name="T22" fmla="*/ 34 w 34"/>
                <a:gd name="T23" fmla="*/ 13 h 25"/>
                <a:gd name="T24" fmla="*/ 34 w 34"/>
                <a:gd name="T25" fmla="*/ 7 h 25"/>
                <a:gd name="T26" fmla="*/ 34 w 34"/>
                <a:gd name="T27" fmla="*/ 4 h 25"/>
                <a:gd name="T28" fmla="*/ 30 w 34"/>
                <a:gd name="T29" fmla="*/ 2 h 25"/>
                <a:gd name="T30" fmla="*/ 25 w 34"/>
                <a:gd name="T31" fmla="*/ 0 h 25"/>
                <a:gd name="T32" fmla="*/ 25 w 34"/>
                <a:gd name="T33" fmla="*/ 0 h 25"/>
                <a:gd name="T34" fmla="*/ 18 w 34"/>
                <a:gd name="T35" fmla="*/ 2 h 25"/>
                <a:gd name="T36" fmla="*/ 12 w 34"/>
                <a:gd name="T37" fmla="*/ 4 h 25"/>
                <a:gd name="T38" fmla="*/ 5 w 34"/>
                <a:gd name="T39" fmla="*/ 9 h 25"/>
                <a:gd name="T40" fmla="*/ 3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3" y="13"/>
                  </a:moveTo>
                  <a:lnTo>
                    <a:pt x="3" y="13"/>
                  </a:lnTo>
                  <a:lnTo>
                    <a:pt x="0" y="18"/>
                  </a:lnTo>
                  <a:lnTo>
                    <a:pt x="3" y="22"/>
                  </a:lnTo>
                  <a:lnTo>
                    <a:pt x="5" y="25"/>
                  </a:lnTo>
                  <a:lnTo>
                    <a:pt x="12" y="25"/>
                  </a:lnTo>
                  <a:lnTo>
                    <a:pt x="18" y="25"/>
                  </a:lnTo>
                  <a:lnTo>
                    <a:pt x="25" y="20"/>
                  </a:lnTo>
                  <a:lnTo>
                    <a:pt x="30" y="18"/>
                  </a:lnTo>
                  <a:lnTo>
                    <a:pt x="34" y="13"/>
                  </a:lnTo>
                  <a:lnTo>
                    <a:pt x="34" y="7"/>
                  </a:lnTo>
                  <a:lnTo>
                    <a:pt x="34" y="4"/>
                  </a:lnTo>
                  <a:lnTo>
                    <a:pt x="30" y="2"/>
                  </a:lnTo>
                  <a:lnTo>
                    <a:pt x="25" y="0"/>
                  </a:lnTo>
                  <a:lnTo>
                    <a:pt x="18" y="2"/>
                  </a:lnTo>
                  <a:lnTo>
                    <a:pt x="12" y="4"/>
                  </a:lnTo>
                  <a:lnTo>
                    <a:pt x="5"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69" name="Freeform 1386">
              <a:extLst>
                <a:ext uri="{FF2B5EF4-FFF2-40B4-BE49-F238E27FC236}">
                  <a16:creationId xmlns:a16="http://schemas.microsoft.com/office/drawing/2014/main" xmlns="" id="{E8148689-1CF4-E846-BBD8-DD1A4F3A5A88}"/>
                </a:ext>
              </a:extLst>
            </p:cNvPr>
            <p:cNvSpPr>
              <a:spLocks/>
            </p:cNvSpPr>
            <p:nvPr/>
          </p:nvSpPr>
          <p:spPr bwMode="auto">
            <a:xfrm>
              <a:off x="2769" y="3375"/>
              <a:ext cx="34" cy="25"/>
            </a:xfrm>
            <a:custGeom>
              <a:avLst/>
              <a:gdLst>
                <a:gd name="T0" fmla="*/ 3 w 34"/>
                <a:gd name="T1" fmla="*/ 13 h 25"/>
                <a:gd name="T2" fmla="*/ 3 w 34"/>
                <a:gd name="T3" fmla="*/ 13 h 25"/>
                <a:gd name="T4" fmla="*/ 0 w 34"/>
                <a:gd name="T5" fmla="*/ 18 h 25"/>
                <a:gd name="T6" fmla="*/ 3 w 34"/>
                <a:gd name="T7" fmla="*/ 22 h 25"/>
                <a:gd name="T8" fmla="*/ 5 w 34"/>
                <a:gd name="T9" fmla="*/ 25 h 25"/>
                <a:gd name="T10" fmla="*/ 12 w 34"/>
                <a:gd name="T11" fmla="*/ 25 h 25"/>
                <a:gd name="T12" fmla="*/ 12 w 34"/>
                <a:gd name="T13" fmla="*/ 25 h 25"/>
                <a:gd name="T14" fmla="*/ 18 w 34"/>
                <a:gd name="T15" fmla="*/ 25 h 25"/>
                <a:gd name="T16" fmla="*/ 25 w 34"/>
                <a:gd name="T17" fmla="*/ 20 h 25"/>
                <a:gd name="T18" fmla="*/ 30 w 34"/>
                <a:gd name="T19" fmla="*/ 18 h 25"/>
                <a:gd name="T20" fmla="*/ 34 w 34"/>
                <a:gd name="T21" fmla="*/ 13 h 25"/>
                <a:gd name="T22" fmla="*/ 34 w 34"/>
                <a:gd name="T23" fmla="*/ 13 h 25"/>
                <a:gd name="T24" fmla="*/ 34 w 34"/>
                <a:gd name="T25" fmla="*/ 7 h 25"/>
                <a:gd name="T26" fmla="*/ 34 w 34"/>
                <a:gd name="T27" fmla="*/ 4 h 25"/>
                <a:gd name="T28" fmla="*/ 30 w 34"/>
                <a:gd name="T29" fmla="*/ 2 h 25"/>
                <a:gd name="T30" fmla="*/ 25 w 34"/>
                <a:gd name="T31" fmla="*/ 0 h 25"/>
                <a:gd name="T32" fmla="*/ 25 w 34"/>
                <a:gd name="T33" fmla="*/ 0 h 25"/>
                <a:gd name="T34" fmla="*/ 18 w 34"/>
                <a:gd name="T35" fmla="*/ 2 h 25"/>
                <a:gd name="T36" fmla="*/ 12 w 34"/>
                <a:gd name="T37" fmla="*/ 4 h 25"/>
                <a:gd name="T38" fmla="*/ 5 w 34"/>
                <a:gd name="T39" fmla="*/ 9 h 25"/>
                <a:gd name="T40" fmla="*/ 3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3" y="13"/>
                  </a:moveTo>
                  <a:lnTo>
                    <a:pt x="3" y="13"/>
                  </a:lnTo>
                  <a:lnTo>
                    <a:pt x="0" y="18"/>
                  </a:lnTo>
                  <a:lnTo>
                    <a:pt x="3" y="22"/>
                  </a:lnTo>
                  <a:lnTo>
                    <a:pt x="5" y="25"/>
                  </a:lnTo>
                  <a:lnTo>
                    <a:pt x="12" y="25"/>
                  </a:lnTo>
                  <a:lnTo>
                    <a:pt x="18" y="25"/>
                  </a:lnTo>
                  <a:lnTo>
                    <a:pt x="25" y="20"/>
                  </a:lnTo>
                  <a:lnTo>
                    <a:pt x="30" y="18"/>
                  </a:lnTo>
                  <a:lnTo>
                    <a:pt x="34" y="13"/>
                  </a:lnTo>
                  <a:lnTo>
                    <a:pt x="34" y="7"/>
                  </a:lnTo>
                  <a:lnTo>
                    <a:pt x="34" y="4"/>
                  </a:lnTo>
                  <a:lnTo>
                    <a:pt x="30" y="2"/>
                  </a:lnTo>
                  <a:lnTo>
                    <a:pt x="25" y="0"/>
                  </a:lnTo>
                  <a:lnTo>
                    <a:pt x="18" y="2"/>
                  </a:lnTo>
                  <a:lnTo>
                    <a:pt x="12" y="4"/>
                  </a:lnTo>
                  <a:lnTo>
                    <a:pt x="5"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0" name="Freeform 1387">
              <a:extLst>
                <a:ext uri="{FF2B5EF4-FFF2-40B4-BE49-F238E27FC236}">
                  <a16:creationId xmlns:a16="http://schemas.microsoft.com/office/drawing/2014/main" xmlns="" id="{0EDBA55A-59AF-614C-B690-90E2A073B5C6}"/>
                </a:ext>
              </a:extLst>
            </p:cNvPr>
            <p:cNvSpPr>
              <a:spLocks/>
            </p:cNvSpPr>
            <p:nvPr/>
          </p:nvSpPr>
          <p:spPr bwMode="auto">
            <a:xfrm>
              <a:off x="2738" y="3375"/>
              <a:ext cx="34" cy="25"/>
            </a:xfrm>
            <a:custGeom>
              <a:avLst/>
              <a:gdLst>
                <a:gd name="T0" fmla="*/ 2 w 34"/>
                <a:gd name="T1" fmla="*/ 13 h 25"/>
                <a:gd name="T2" fmla="*/ 2 w 34"/>
                <a:gd name="T3" fmla="*/ 13 h 25"/>
                <a:gd name="T4" fmla="*/ 0 w 34"/>
                <a:gd name="T5" fmla="*/ 18 h 25"/>
                <a:gd name="T6" fmla="*/ 0 w 34"/>
                <a:gd name="T7" fmla="*/ 22 h 25"/>
                <a:gd name="T8" fmla="*/ 4 w 34"/>
                <a:gd name="T9" fmla="*/ 25 h 25"/>
                <a:gd name="T10" fmla="*/ 9 w 34"/>
                <a:gd name="T11" fmla="*/ 25 h 25"/>
                <a:gd name="T12" fmla="*/ 9 w 34"/>
                <a:gd name="T13" fmla="*/ 25 h 25"/>
                <a:gd name="T14" fmla="*/ 16 w 34"/>
                <a:gd name="T15" fmla="*/ 25 h 25"/>
                <a:gd name="T16" fmla="*/ 22 w 34"/>
                <a:gd name="T17" fmla="*/ 22 h 25"/>
                <a:gd name="T18" fmla="*/ 29 w 34"/>
                <a:gd name="T19" fmla="*/ 18 h 25"/>
                <a:gd name="T20" fmla="*/ 34 w 34"/>
                <a:gd name="T21" fmla="*/ 13 h 25"/>
                <a:gd name="T22" fmla="*/ 34 w 34"/>
                <a:gd name="T23" fmla="*/ 13 h 25"/>
                <a:gd name="T24" fmla="*/ 34 w 34"/>
                <a:gd name="T25" fmla="*/ 9 h 25"/>
                <a:gd name="T26" fmla="*/ 34 w 34"/>
                <a:gd name="T27" fmla="*/ 4 h 25"/>
                <a:gd name="T28" fmla="*/ 29 w 34"/>
                <a:gd name="T29" fmla="*/ 2 h 25"/>
                <a:gd name="T30" fmla="*/ 25 w 34"/>
                <a:gd name="T31" fmla="*/ 0 h 25"/>
                <a:gd name="T32" fmla="*/ 25 w 34"/>
                <a:gd name="T33" fmla="*/ 0 h 25"/>
                <a:gd name="T34" fmla="*/ 18 w 34"/>
                <a:gd name="T35" fmla="*/ 2 h 25"/>
                <a:gd name="T36" fmla="*/ 11 w 34"/>
                <a:gd name="T37" fmla="*/ 4 h 25"/>
                <a:gd name="T38" fmla="*/ 4 w 34"/>
                <a:gd name="T39" fmla="*/ 9 h 25"/>
                <a:gd name="T40" fmla="*/ 2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3"/>
                  </a:moveTo>
                  <a:lnTo>
                    <a:pt x="2" y="13"/>
                  </a:lnTo>
                  <a:lnTo>
                    <a:pt x="0" y="18"/>
                  </a:lnTo>
                  <a:lnTo>
                    <a:pt x="0" y="22"/>
                  </a:lnTo>
                  <a:lnTo>
                    <a:pt x="4" y="25"/>
                  </a:lnTo>
                  <a:lnTo>
                    <a:pt x="9" y="25"/>
                  </a:lnTo>
                  <a:lnTo>
                    <a:pt x="16" y="25"/>
                  </a:lnTo>
                  <a:lnTo>
                    <a:pt x="22" y="22"/>
                  </a:lnTo>
                  <a:lnTo>
                    <a:pt x="29" y="18"/>
                  </a:lnTo>
                  <a:lnTo>
                    <a:pt x="34" y="13"/>
                  </a:lnTo>
                  <a:lnTo>
                    <a:pt x="34" y="9"/>
                  </a:lnTo>
                  <a:lnTo>
                    <a:pt x="34" y="4"/>
                  </a:lnTo>
                  <a:lnTo>
                    <a:pt x="29" y="2"/>
                  </a:lnTo>
                  <a:lnTo>
                    <a:pt x="25" y="0"/>
                  </a:lnTo>
                  <a:lnTo>
                    <a:pt x="18" y="2"/>
                  </a:lnTo>
                  <a:lnTo>
                    <a:pt x="11" y="4"/>
                  </a:lnTo>
                  <a:lnTo>
                    <a:pt x="4"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1" name="Freeform 1388">
              <a:extLst>
                <a:ext uri="{FF2B5EF4-FFF2-40B4-BE49-F238E27FC236}">
                  <a16:creationId xmlns:a16="http://schemas.microsoft.com/office/drawing/2014/main" xmlns="" id="{D5B4860A-3047-B74A-990D-D9F2B1B6BE0B}"/>
                </a:ext>
              </a:extLst>
            </p:cNvPr>
            <p:cNvSpPr>
              <a:spLocks/>
            </p:cNvSpPr>
            <p:nvPr/>
          </p:nvSpPr>
          <p:spPr bwMode="auto">
            <a:xfrm>
              <a:off x="2738" y="3375"/>
              <a:ext cx="34" cy="25"/>
            </a:xfrm>
            <a:custGeom>
              <a:avLst/>
              <a:gdLst>
                <a:gd name="T0" fmla="*/ 2 w 34"/>
                <a:gd name="T1" fmla="*/ 13 h 25"/>
                <a:gd name="T2" fmla="*/ 2 w 34"/>
                <a:gd name="T3" fmla="*/ 13 h 25"/>
                <a:gd name="T4" fmla="*/ 0 w 34"/>
                <a:gd name="T5" fmla="*/ 18 h 25"/>
                <a:gd name="T6" fmla="*/ 0 w 34"/>
                <a:gd name="T7" fmla="*/ 22 h 25"/>
                <a:gd name="T8" fmla="*/ 4 w 34"/>
                <a:gd name="T9" fmla="*/ 25 h 25"/>
                <a:gd name="T10" fmla="*/ 9 w 34"/>
                <a:gd name="T11" fmla="*/ 25 h 25"/>
                <a:gd name="T12" fmla="*/ 9 w 34"/>
                <a:gd name="T13" fmla="*/ 25 h 25"/>
                <a:gd name="T14" fmla="*/ 16 w 34"/>
                <a:gd name="T15" fmla="*/ 25 h 25"/>
                <a:gd name="T16" fmla="*/ 22 w 34"/>
                <a:gd name="T17" fmla="*/ 22 h 25"/>
                <a:gd name="T18" fmla="*/ 29 w 34"/>
                <a:gd name="T19" fmla="*/ 18 h 25"/>
                <a:gd name="T20" fmla="*/ 34 w 34"/>
                <a:gd name="T21" fmla="*/ 13 h 25"/>
                <a:gd name="T22" fmla="*/ 34 w 34"/>
                <a:gd name="T23" fmla="*/ 13 h 25"/>
                <a:gd name="T24" fmla="*/ 34 w 34"/>
                <a:gd name="T25" fmla="*/ 9 h 25"/>
                <a:gd name="T26" fmla="*/ 34 w 34"/>
                <a:gd name="T27" fmla="*/ 4 h 25"/>
                <a:gd name="T28" fmla="*/ 29 w 34"/>
                <a:gd name="T29" fmla="*/ 2 h 25"/>
                <a:gd name="T30" fmla="*/ 25 w 34"/>
                <a:gd name="T31" fmla="*/ 0 h 25"/>
                <a:gd name="T32" fmla="*/ 25 w 34"/>
                <a:gd name="T33" fmla="*/ 0 h 25"/>
                <a:gd name="T34" fmla="*/ 18 w 34"/>
                <a:gd name="T35" fmla="*/ 2 h 25"/>
                <a:gd name="T36" fmla="*/ 11 w 34"/>
                <a:gd name="T37" fmla="*/ 4 h 25"/>
                <a:gd name="T38" fmla="*/ 4 w 34"/>
                <a:gd name="T39" fmla="*/ 9 h 25"/>
                <a:gd name="T40" fmla="*/ 2 w 34"/>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3"/>
                  </a:moveTo>
                  <a:lnTo>
                    <a:pt x="2" y="13"/>
                  </a:lnTo>
                  <a:lnTo>
                    <a:pt x="0" y="18"/>
                  </a:lnTo>
                  <a:lnTo>
                    <a:pt x="0" y="22"/>
                  </a:lnTo>
                  <a:lnTo>
                    <a:pt x="4" y="25"/>
                  </a:lnTo>
                  <a:lnTo>
                    <a:pt x="9" y="25"/>
                  </a:lnTo>
                  <a:lnTo>
                    <a:pt x="16" y="25"/>
                  </a:lnTo>
                  <a:lnTo>
                    <a:pt x="22" y="22"/>
                  </a:lnTo>
                  <a:lnTo>
                    <a:pt x="29" y="18"/>
                  </a:lnTo>
                  <a:lnTo>
                    <a:pt x="34" y="13"/>
                  </a:lnTo>
                  <a:lnTo>
                    <a:pt x="34" y="9"/>
                  </a:lnTo>
                  <a:lnTo>
                    <a:pt x="34" y="4"/>
                  </a:lnTo>
                  <a:lnTo>
                    <a:pt x="29" y="2"/>
                  </a:lnTo>
                  <a:lnTo>
                    <a:pt x="25" y="0"/>
                  </a:lnTo>
                  <a:lnTo>
                    <a:pt x="18" y="2"/>
                  </a:lnTo>
                  <a:lnTo>
                    <a:pt x="11" y="4"/>
                  </a:lnTo>
                  <a:lnTo>
                    <a:pt x="4"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2" name="Freeform 1389">
              <a:extLst>
                <a:ext uri="{FF2B5EF4-FFF2-40B4-BE49-F238E27FC236}">
                  <a16:creationId xmlns:a16="http://schemas.microsoft.com/office/drawing/2014/main" xmlns="" id="{E0506DD7-A094-324E-A6AA-0EF2F9EA801B}"/>
                </a:ext>
              </a:extLst>
            </p:cNvPr>
            <p:cNvSpPr>
              <a:spLocks/>
            </p:cNvSpPr>
            <p:nvPr/>
          </p:nvSpPr>
          <p:spPr bwMode="auto">
            <a:xfrm>
              <a:off x="2706" y="3377"/>
              <a:ext cx="34" cy="25"/>
            </a:xfrm>
            <a:custGeom>
              <a:avLst/>
              <a:gdLst>
                <a:gd name="T0" fmla="*/ 0 w 34"/>
                <a:gd name="T1" fmla="*/ 11 h 25"/>
                <a:gd name="T2" fmla="*/ 0 w 34"/>
                <a:gd name="T3" fmla="*/ 11 h 25"/>
                <a:gd name="T4" fmla="*/ 0 w 34"/>
                <a:gd name="T5" fmla="*/ 16 h 25"/>
                <a:gd name="T6" fmla="*/ 0 w 34"/>
                <a:gd name="T7" fmla="*/ 20 h 25"/>
                <a:gd name="T8" fmla="*/ 3 w 34"/>
                <a:gd name="T9" fmla="*/ 23 h 25"/>
                <a:gd name="T10" fmla="*/ 9 w 34"/>
                <a:gd name="T11" fmla="*/ 25 h 25"/>
                <a:gd name="T12" fmla="*/ 9 w 34"/>
                <a:gd name="T13" fmla="*/ 25 h 25"/>
                <a:gd name="T14" fmla="*/ 16 w 34"/>
                <a:gd name="T15" fmla="*/ 23 h 25"/>
                <a:gd name="T16" fmla="*/ 23 w 34"/>
                <a:gd name="T17" fmla="*/ 20 h 25"/>
                <a:gd name="T18" fmla="*/ 30 w 34"/>
                <a:gd name="T19" fmla="*/ 16 h 25"/>
                <a:gd name="T20" fmla="*/ 32 w 34"/>
                <a:gd name="T21" fmla="*/ 11 h 25"/>
                <a:gd name="T22" fmla="*/ 32 w 34"/>
                <a:gd name="T23" fmla="*/ 11 h 25"/>
                <a:gd name="T24" fmla="*/ 34 w 34"/>
                <a:gd name="T25" fmla="*/ 7 h 25"/>
                <a:gd name="T26" fmla="*/ 34 w 34"/>
                <a:gd name="T27" fmla="*/ 2 h 25"/>
                <a:gd name="T28" fmla="*/ 30 w 34"/>
                <a:gd name="T29" fmla="*/ 0 h 25"/>
                <a:gd name="T30" fmla="*/ 25 w 34"/>
                <a:gd name="T31" fmla="*/ 0 h 25"/>
                <a:gd name="T32" fmla="*/ 25 w 34"/>
                <a:gd name="T33" fmla="*/ 0 h 25"/>
                <a:gd name="T34" fmla="*/ 18 w 34"/>
                <a:gd name="T35" fmla="*/ 0 h 25"/>
                <a:gd name="T36" fmla="*/ 12 w 34"/>
                <a:gd name="T37" fmla="*/ 2 h 25"/>
                <a:gd name="T38" fmla="*/ 5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0" y="16"/>
                  </a:lnTo>
                  <a:lnTo>
                    <a:pt x="0" y="20"/>
                  </a:lnTo>
                  <a:lnTo>
                    <a:pt x="3" y="23"/>
                  </a:lnTo>
                  <a:lnTo>
                    <a:pt x="9" y="25"/>
                  </a:lnTo>
                  <a:lnTo>
                    <a:pt x="16" y="23"/>
                  </a:lnTo>
                  <a:lnTo>
                    <a:pt x="23" y="20"/>
                  </a:lnTo>
                  <a:lnTo>
                    <a:pt x="30" y="16"/>
                  </a:lnTo>
                  <a:lnTo>
                    <a:pt x="32" y="11"/>
                  </a:lnTo>
                  <a:lnTo>
                    <a:pt x="34" y="7"/>
                  </a:lnTo>
                  <a:lnTo>
                    <a:pt x="34" y="2"/>
                  </a:lnTo>
                  <a:lnTo>
                    <a:pt x="30" y="0"/>
                  </a:lnTo>
                  <a:lnTo>
                    <a:pt x="25" y="0"/>
                  </a:lnTo>
                  <a:lnTo>
                    <a:pt x="18" y="0"/>
                  </a:lnTo>
                  <a:lnTo>
                    <a:pt x="12" y="2"/>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3" name="Freeform 1390">
              <a:extLst>
                <a:ext uri="{FF2B5EF4-FFF2-40B4-BE49-F238E27FC236}">
                  <a16:creationId xmlns:a16="http://schemas.microsoft.com/office/drawing/2014/main" xmlns="" id="{400B6266-817F-6149-A9DC-6FD9524221FF}"/>
                </a:ext>
              </a:extLst>
            </p:cNvPr>
            <p:cNvSpPr>
              <a:spLocks/>
            </p:cNvSpPr>
            <p:nvPr/>
          </p:nvSpPr>
          <p:spPr bwMode="auto">
            <a:xfrm>
              <a:off x="2706" y="3377"/>
              <a:ext cx="34" cy="25"/>
            </a:xfrm>
            <a:custGeom>
              <a:avLst/>
              <a:gdLst>
                <a:gd name="T0" fmla="*/ 0 w 34"/>
                <a:gd name="T1" fmla="*/ 11 h 25"/>
                <a:gd name="T2" fmla="*/ 0 w 34"/>
                <a:gd name="T3" fmla="*/ 11 h 25"/>
                <a:gd name="T4" fmla="*/ 0 w 34"/>
                <a:gd name="T5" fmla="*/ 16 h 25"/>
                <a:gd name="T6" fmla="*/ 0 w 34"/>
                <a:gd name="T7" fmla="*/ 20 h 25"/>
                <a:gd name="T8" fmla="*/ 3 w 34"/>
                <a:gd name="T9" fmla="*/ 23 h 25"/>
                <a:gd name="T10" fmla="*/ 9 w 34"/>
                <a:gd name="T11" fmla="*/ 25 h 25"/>
                <a:gd name="T12" fmla="*/ 9 w 34"/>
                <a:gd name="T13" fmla="*/ 25 h 25"/>
                <a:gd name="T14" fmla="*/ 16 w 34"/>
                <a:gd name="T15" fmla="*/ 23 h 25"/>
                <a:gd name="T16" fmla="*/ 23 w 34"/>
                <a:gd name="T17" fmla="*/ 20 h 25"/>
                <a:gd name="T18" fmla="*/ 30 w 34"/>
                <a:gd name="T19" fmla="*/ 16 h 25"/>
                <a:gd name="T20" fmla="*/ 32 w 34"/>
                <a:gd name="T21" fmla="*/ 11 h 25"/>
                <a:gd name="T22" fmla="*/ 32 w 34"/>
                <a:gd name="T23" fmla="*/ 11 h 25"/>
                <a:gd name="T24" fmla="*/ 34 w 34"/>
                <a:gd name="T25" fmla="*/ 7 h 25"/>
                <a:gd name="T26" fmla="*/ 34 w 34"/>
                <a:gd name="T27" fmla="*/ 2 h 25"/>
                <a:gd name="T28" fmla="*/ 30 w 34"/>
                <a:gd name="T29" fmla="*/ 0 h 25"/>
                <a:gd name="T30" fmla="*/ 25 w 34"/>
                <a:gd name="T31" fmla="*/ 0 h 25"/>
                <a:gd name="T32" fmla="*/ 25 w 34"/>
                <a:gd name="T33" fmla="*/ 0 h 25"/>
                <a:gd name="T34" fmla="*/ 18 w 34"/>
                <a:gd name="T35" fmla="*/ 0 h 25"/>
                <a:gd name="T36" fmla="*/ 12 w 34"/>
                <a:gd name="T37" fmla="*/ 2 h 25"/>
                <a:gd name="T38" fmla="*/ 5 w 34"/>
                <a:gd name="T39" fmla="*/ 7 h 25"/>
                <a:gd name="T40" fmla="*/ 0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1"/>
                  </a:moveTo>
                  <a:lnTo>
                    <a:pt x="0" y="11"/>
                  </a:lnTo>
                  <a:lnTo>
                    <a:pt x="0" y="16"/>
                  </a:lnTo>
                  <a:lnTo>
                    <a:pt x="0" y="20"/>
                  </a:lnTo>
                  <a:lnTo>
                    <a:pt x="3" y="23"/>
                  </a:lnTo>
                  <a:lnTo>
                    <a:pt x="9" y="25"/>
                  </a:lnTo>
                  <a:lnTo>
                    <a:pt x="16" y="23"/>
                  </a:lnTo>
                  <a:lnTo>
                    <a:pt x="23" y="20"/>
                  </a:lnTo>
                  <a:lnTo>
                    <a:pt x="30" y="16"/>
                  </a:lnTo>
                  <a:lnTo>
                    <a:pt x="32" y="11"/>
                  </a:lnTo>
                  <a:lnTo>
                    <a:pt x="34" y="7"/>
                  </a:lnTo>
                  <a:lnTo>
                    <a:pt x="34" y="2"/>
                  </a:lnTo>
                  <a:lnTo>
                    <a:pt x="30" y="0"/>
                  </a:lnTo>
                  <a:lnTo>
                    <a:pt x="25" y="0"/>
                  </a:lnTo>
                  <a:lnTo>
                    <a:pt x="18" y="0"/>
                  </a:lnTo>
                  <a:lnTo>
                    <a:pt x="12" y="2"/>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4" name="Freeform 1391">
              <a:extLst>
                <a:ext uri="{FF2B5EF4-FFF2-40B4-BE49-F238E27FC236}">
                  <a16:creationId xmlns:a16="http://schemas.microsoft.com/office/drawing/2014/main" xmlns="" id="{4F2A419D-F454-1244-83FA-56D776266780}"/>
                </a:ext>
              </a:extLst>
            </p:cNvPr>
            <p:cNvSpPr>
              <a:spLocks/>
            </p:cNvSpPr>
            <p:nvPr/>
          </p:nvSpPr>
          <p:spPr bwMode="auto">
            <a:xfrm>
              <a:off x="2141" y="3386"/>
              <a:ext cx="47" cy="25"/>
            </a:xfrm>
            <a:custGeom>
              <a:avLst/>
              <a:gdLst>
                <a:gd name="T0" fmla="*/ 5 w 47"/>
                <a:gd name="T1" fmla="*/ 11 h 25"/>
                <a:gd name="T2" fmla="*/ 5 w 47"/>
                <a:gd name="T3" fmla="*/ 11 h 25"/>
                <a:gd name="T4" fmla="*/ 0 w 47"/>
                <a:gd name="T5" fmla="*/ 18 h 25"/>
                <a:gd name="T6" fmla="*/ 0 w 47"/>
                <a:gd name="T7" fmla="*/ 20 h 25"/>
                <a:gd name="T8" fmla="*/ 2 w 47"/>
                <a:gd name="T9" fmla="*/ 23 h 25"/>
                <a:gd name="T10" fmla="*/ 9 w 47"/>
                <a:gd name="T11" fmla="*/ 25 h 25"/>
                <a:gd name="T12" fmla="*/ 9 w 47"/>
                <a:gd name="T13" fmla="*/ 25 h 25"/>
                <a:gd name="T14" fmla="*/ 18 w 47"/>
                <a:gd name="T15" fmla="*/ 23 h 25"/>
                <a:gd name="T16" fmla="*/ 27 w 47"/>
                <a:gd name="T17" fmla="*/ 20 h 25"/>
                <a:gd name="T18" fmla="*/ 36 w 47"/>
                <a:gd name="T19" fmla="*/ 16 h 25"/>
                <a:gd name="T20" fmla="*/ 43 w 47"/>
                <a:gd name="T21" fmla="*/ 11 h 25"/>
                <a:gd name="T22" fmla="*/ 43 w 47"/>
                <a:gd name="T23" fmla="*/ 11 h 25"/>
                <a:gd name="T24" fmla="*/ 47 w 47"/>
                <a:gd name="T25" fmla="*/ 7 h 25"/>
                <a:gd name="T26" fmla="*/ 47 w 47"/>
                <a:gd name="T27" fmla="*/ 2 h 25"/>
                <a:gd name="T28" fmla="*/ 45 w 47"/>
                <a:gd name="T29" fmla="*/ 0 h 25"/>
                <a:gd name="T30" fmla="*/ 38 w 47"/>
                <a:gd name="T31" fmla="*/ 0 h 25"/>
                <a:gd name="T32" fmla="*/ 38 w 47"/>
                <a:gd name="T33" fmla="*/ 0 h 25"/>
                <a:gd name="T34" fmla="*/ 29 w 47"/>
                <a:gd name="T35" fmla="*/ 0 h 25"/>
                <a:gd name="T36" fmla="*/ 20 w 47"/>
                <a:gd name="T37" fmla="*/ 2 h 25"/>
                <a:gd name="T38" fmla="*/ 11 w 47"/>
                <a:gd name="T39" fmla="*/ 7 h 25"/>
                <a:gd name="T40" fmla="*/ 5 w 4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5" y="11"/>
                  </a:moveTo>
                  <a:lnTo>
                    <a:pt x="5" y="11"/>
                  </a:lnTo>
                  <a:lnTo>
                    <a:pt x="0" y="18"/>
                  </a:lnTo>
                  <a:lnTo>
                    <a:pt x="0" y="20"/>
                  </a:lnTo>
                  <a:lnTo>
                    <a:pt x="2" y="23"/>
                  </a:lnTo>
                  <a:lnTo>
                    <a:pt x="9" y="25"/>
                  </a:lnTo>
                  <a:lnTo>
                    <a:pt x="18" y="23"/>
                  </a:lnTo>
                  <a:lnTo>
                    <a:pt x="27" y="20"/>
                  </a:lnTo>
                  <a:lnTo>
                    <a:pt x="36" y="16"/>
                  </a:lnTo>
                  <a:lnTo>
                    <a:pt x="43" y="11"/>
                  </a:lnTo>
                  <a:lnTo>
                    <a:pt x="47" y="7"/>
                  </a:lnTo>
                  <a:lnTo>
                    <a:pt x="47" y="2"/>
                  </a:lnTo>
                  <a:lnTo>
                    <a:pt x="45" y="0"/>
                  </a:lnTo>
                  <a:lnTo>
                    <a:pt x="38" y="0"/>
                  </a:lnTo>
                  <a:lnTo>
                    <a:pt x="29" y="0"/>
                  </a:lnTo>
                  <a:lnTo>
                    <a:pt x="20" y="2"/>
                  </a:lnTo>
                  <a:lnTo>
                    <a:pt x="11"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5" name="Freeform 1392">
              <a:extLst>
                <a:ext uri="{FF2B5EF4-FFF2-40B4-BE49-F238E27FC236}">
                  <a16:creationId xmlns:a16="http://schemas.microsoft.com/office/drawing/2014/main" xmlns="" id="{1EA51BDA-5C25-CF4E-B502-1EBAEBC3FE48}"/>
                </a:ext>
              </a:extLst>
            </p:cNvPr>
            <p:cNvSpPr>
              <a:spLocks/>
            </p:cNvSpPr>
            <p:nvPr/>
          </p:nvSpPr>
          <p:spPr bwMode="auto">
            <a:xfrm>
              <a:off x="2141" y="3386"/>
              <a:ext cx="47" cy="25"/>
            </a:xfrm>
            <a:custGeom>
              <a:avLst/>
              <a:gdLst>
                <a:gd name="T0" fmla="*/ 5 w 47"/>
                <a:gd name="T1" fmla="*/ 11 h 25"/>
                <a:gd name="T2" fmla="*/ 5 w 47"/>
                <a:gd name="T3" fmla="*/ 11 h 25"/>
                <a:gd name="T4" fmla="*/ 0 w 47"/>
                <a:gd name="T5" fmla="*/ 18 h 25"/>
                <a:gd name="T6" fmla="*/ 0 w 47"/>
                <a:gd name="T7" fmla="*/ 20 h 25"/>
                <a:gd name="T8" fmla="*/ 2 w 47"/>
                <a:gd name="T9" fmla="*/ 23 h 25"/>
                <a:gd name="T10" fmla="*/ 9 w 47"/>
                <a:gd name="T11" fmla="*/ 25 h 25"/>
                <a:gd name="T12" fmla="*/ 9 w 47"/>
                <a:gd name="T13" fmla="*/ 25 h 25"/>
                <a:gd name="T14" fmla="*/ 18 w 47"/>
                <a:gd name="T15" fmla="*/ 23 h 25"/>
                <a:gd name="T16" fmla="*/ 27 w 47"/>
                <a:gd name="T17" fmla="*/ 20 h 25"/>
                <a:gd name="T18" fmla="*/ 36 w 47"/>
                <a:gd name="T19" fmla="*/ 16 h 25"/>
                <a:gd name="T20" fmla="*/ 43 w 47"/>
                <a:gd name="T21" fmla="*/ 11 h 25"/>
                <a:gd name="T22" fmla="*/ 43 w 47"/>
                <a:gd name="T23" fmla="*/ 11 h 25"/>
                <a:gd name="T24" fmla="*/ 47 w 47"/>
                <a:gd name="T25" fmla="*/ 7 h 25"/>
                <a:gd name="T26" fmla="*/ 47 w 47"/>
                <a:gd name="T27" fmla="*/ 2 h 25"/>
                <a:gd name="T28" fmla="*/ 45 w 47"/>
                <a:gd name="T29" fmla="*/ 0 h 25"/>
                <a:gd name="T30" fmla="*/ 38 w 47"/>
                <a:gd name="T31" fmla="*/ 0 h 25"/>
                <a:gd name="T32" fmla="*/ 38 w 47"/>
                <a:gd name="T33" fmla="*/ 0 h 25"/>
                <a:gd name="T34" fmla="*/ 29 w 47"/>
                <a:gd name="T35" fmla="*/ 0 h 25"/>
                <a:gd name="T36" fmla="*/ 20 w 47"/>
                <a:gd name="T37" fmla="*/ 2 h 25"/>
                <a:gd name="T38" fmla="*/ 11 w 47"/>
                <a:gd name="T39" fmla="*/ 7 h 25"/>
                <a:gd name="T40" fmla="*/ 5 w 4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5" y="11"/>
                  </a:moveTo>
                  <a:lnTo>
                    <a:pt x="5" y="11"/>
                  </a:lnTo>
                  <a:lnTo>
                    <a:pt x="0" y="18"/>
                  </a:lnTo>
                  <a:lnTo>
                    <a:pt x="0" y="20"/>
                  </a:lnTo>
                  <a:lnTo>
                    <a:pt x="2" y="23"/>
                  </a:lnTo>
                  <a:lnTo>
                    <a:pt x="9" y="25"/>
                  </a:lnTo>
                  <a:lnTo>
                    <a:pt x="18" y="23"/>
                  </a:lnTo>
                  <a:lnTo>
                    <a:pt x="27" y="20"/>
                  </a:lnTo>
                  <a:lnTo>
                    <a:pt x="36" y="16"/>
                  </a:lnTo>
                  <a:lnTo>
                    <a:pt x="43" y="11"/>
                  </a:lnTo>
                  <a:lnTo>
                    <a:pt x="47" y="7"/>
                  </a:lnTo>
                  <a:lnTo>
                    <a:pt x="47" y="2"/>
                  </a:lnTo>
                  <a:lnTo>
                    <a:pt x="45" y="0"/>
                  </a:lnTo>
                  <a:lnTo>
                    <a:pt x="38" y="0"/>
                  </a:lnTo>
                  <a:lnTo>
                    <a:pt x="29" y="0"/>
                  </a:lnTo>
                  <a:lnTo>
                    <a:pt x="20" y="2"/>
                  </a:lnTo>
                  <a:lnTo>
                    <a:pt x="11"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6" name="Freeform 1393">
              <a:extLst>
                <a:ext uri="{FF2B5EF4-FFF2-40B4-BE49-F238E27FC236}">
                  <a16:creationId xmlns:a16="http://schemas.microsoft.com/office/drawing/2014/main" xmlns="" id="{A8C7C32F-0392-1F43-9824-C86DFDDFE2D4}"/>
                </a:ext>
              </a:extLst>
            </p:cNvPr>
            <p:cNvSpPr>
              <a:spLocks/>
            </p:cNvSpPr>
            <p:nvPr/>
          </p:nvSpPr>
          <p:spPr bwMode="auto">
            <a:xfrm>
              <a:off x="1808" y="3391"/>
              <a:ext cx="54" cy="24"/>
            </a:xfrm>
            <a:custGeom>
              <a:avLst/>
              <a:gdLst>
                <a:gd name="T0" fmla="*/ 4 w 54"/>
                <a:gd name="T1" fmla="*/ 11 h 24"/>
                <a:gd name="T2" fmla="*/ 4 w 54"/>
                <a:gd name="T3" fmla="*/ 11 h 24"/>
                <a:gd name="T4" fmla="*/ 0 w 54"/>
                <a:gd name="T5" fmla="*/ 18 h 24"/>
                <a:gd name="T6" fmla="*/ 0 w 54"/>
                <a:gd name="T7" fmla="*/ 20 h 24"/>
                <a:gd name="T8" fmla="*/ 2 w 54"/>
                <a:gd name="T9" fmla="*/ 22 h 24"/>
                <a:gd name="T10" fmla="*/ 11 w 54"/>
                <a:gd name="T11" fmla="*/ 24 h 24"/>
                <a:gd name="T12" fmla="*/ 11 w 54"/>
                <a:gd name="T13" fmla="*/ 24 h 24"/>
                <a:gd name="T14" fmla="*/ 20 w 54"/>
                <a:gd name="T15" fmla="*/ 22 h 24"/>
                <a:gd name="T16" fmla="*/ 31 w 54"/>
                <a:gd name="T17" fmla="*/ 20 h 24"/>
                <a:gd name="T18" fmla="*/ 40 w 54"/>
                <a:gd name="T19" fmla="*/ 15 h 24"/>
                <a:gd name="T20" fmla="*/ 49 w 54"/>
                <a:gd name="T21" fmla="*/ 11 h 24"/>
                <a:gd name="T22" fmla="*/ 49 w 54"/>
                <a:gd name="T23" fmla="*/ 11 h 24"/>
                <a:gd name="T24" fmla="*/ 54 w 54"/>
                <a:gd name="T25" fmla="*/ 6 h 24"/>
                <a:gd name="T26" fmla="*/ 54 w 54"/>
                <a:gd name="T27" fmla="*/ 2 h 24"/>
                <a:gd name="T28" fmla="*/ 52 w 54"/>
                <a:gd name="T29" fmla="*/ 0 h 24"/>
                <a:gd name="T30" fmla="*/ 45 w 54"/>
                <a:gd name="T31" fmla="*/ 0 h 24"/>
                <a:gd name="T32" fmla="*/ 45 w 54"/>
                <a:gd name="T33" fmla="*/ 0 h 24"/>
                <a:gd name="T34" fmla="*/ 34 w 54"/>
                <a:gd name="T35" fmla="*/ 0 h 24"/>
                <a:gd name="T36" fmla="*/ 25 w 54"/>
                <a:gd name="T37" fmla="*/ 4 h 24"/>
                <a:gd name="T38" fmla="*/ 13 w 54"/>
                <a:gd name="T39" fmla="*/ 6 h 24"/>
                <a:gd name="T40" fmla="*/ 4 w 5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4">
                  <a:moveTo>
                    <a:pt x="4" y="11"/>
                  </a:moveTo>
                  <a:lnTo>
                    <a:pt x="4" y="11"/>
                  </a:lnTo>
                  <a:lnTo>
                    <a:pt x="0" y="18"/>
                  </a:lnTo>
                  <a:lnTo>
                    <a:pt x="0" y="20"/>
                  </a:lnTo>
                  <a:lnTo>
                    <a:pt x="2" y="22"/>
                  </a:lnTo>
                  <a:lnTo>
                    <a:pt x="11" y="24"/>
                  </a:lnTo>
                  <a:lnTo>
                    <a:pt x="20" y="22"/>
                  </a:lnTo>
                  <a:lnTo>
                    <a:pt x="31" y="20"/>
                  </a:lnTo>
                  <a:lnTo>
                    <a:pt x="40" y="15"/>
                  </a:lnTo>
                  <a:lnTo>
                    <a:pt x="49" y="11"/>
                  </a:lnTo>
                  <a:lnTo>
                    <a:pt x="54" y="6"/>
                  </a:lnTo>
                  <a:lnTo>
                    <a:pt x="54" y="2"/>
                  </a:lnTo>
                  <a:lnTo>
                    <a:pt x="52" y="0"/>
                  </a:lnTo>
                  <a:lnTo>
                    <a:pt x="45" y="0"/>
                  </a:lnTo>
                  <a:lnTo>
                    <a:pt x="34" y="0"/>
                  </a:lnTo>
                  <a:lnTo>
                    <a:pt x="25" y="4"/>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7" name="Freeform 1394">
              <a:extLst>
                <a:ext uri="{FF2B5EF4-FFF2-40B4-BE49-F238E27FC236}">
                  <a16:creationId xmlns:a16="http://schemas.microsoft.com/office/drawing/2014/main" xmlns="" id="{581DE4FB-41D2-1E4D-9ED5-4B9D0DAF0D6A}"/>
                </a:ext>
              </a:extLst>
            </p:cNvPr>
            <p:cNvSpPr>
              <a:spLocks/>
            </p:cNvSpPr>
            <p:nvPr/>
          </p:nvSpPr>
          <p:spPr bwMode="auto">
            <a:xfrm>
              <a:off x="1808" y="3391"/>
              <a:ext cx="54" cy="24"/>
            </a:xfrm>
            <a:custGeom>
              <a:avLst/>
              <a:gdLst>
                <a:gd name="T0" fmla="*/ 4 w 54"/>
                <a:gd name="T1" fmla="*/ 11 h 24"/>
                <a:gd name="T2" fmla="*/ 4 w 54"/>
                <a:gd name="T3" fmla="*/ 11 h 24"/>
                <a:gd name="T4" fmla="*/ 0 w 54"/>
                <a:gd name="T5" fmla="*/ 18 h 24"/>
                <a:gd name="T6" fmla="*/ 0 w 54"/>
                <a:gd name="T7" fmla="*/ 20 h 24"/>
                <a:gd name="T8" fmla="*/ 2 w 54"/>
                <a:gd name="T9" fmla="*/ 22 h 24"/>
                <a:gd name="T10" fmla="*/ 11 w 54"/>
                <a:gd name="T11" fmla="*/ 24 h 24"/>
                <a:gd name="T12" fmla="*/ 11 w 54"/>
                <a:gd name="T13" fmla="*/ 24 h 24"/>
                <a:gd name="T14" fmla="*/ 20 w 54"/>
                <a:gd name="T15" fmla="*/ 22 h 24"/>
                <a:gd name="T16" fmla="*/ 31 w 54"/>
                <a:gd name="T17" fmla="*/ 20 h 24"/>
                <a:gd name="T18" fmla="*/ 40 w 54"/>
                <a:gd name="T19" fmla="*/ 15 h 24"/>
                <a:gd name="T20" fmla="*/ 49 w 54"/>
                <a:gd name="T21" fmla="*/ 11 h 24"/>
                <a:gd name="T22" fmla="*/ 49 w 54"/>
                <a:gd name="T23" fmla="*/ 11 h 24"/>
                <a:gd name="T24" fmla="*/ 54 w 54"/>
                <a:gd name="T25" fmla="*/ 6 h 24"/>
                <a:gd name="T26" fmla="*/ 54 w 54"/>
                <a:gd name="T27" fmla="*/ 2 h 24"/>
                <a:gd name="T28" fmla="*/ 52 w 54"/>
                <a:gd name="T29" fmla="*/ 0 h 24"/>
                <a:gd name="T30" fmla="*/ 45 w 54"/>
                <a:gd name="T31" fmla="*/ 0 h 24"/>
                <a:gd name="T32" fmla="*/ 45 w 54"/>
                <a:gd name="T33" fmla="*/ 0 h 24"/>
                <a:gd name="T34" fmla="*/ 34 w 54"/>
                <a:gd name="T35" fmla="*/ 0 h 24"/>
                <a:gd name="T36" fmla="*/ 25 w 54"/>
                <a:gd name="T37" fmla="*/ 4 h 24"/>
                <a:gd name="T38" fmla="*/ 13 w 54"/>
                <a:gd name="T39" fmla="*/ 6 h 24"/>
                <a:gd name="T40" fmla="*/ 4 w 5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4">
                  <a:moveTo>
                    <a:pt x="4" y="11"/>
                  </a:moveTo>
                  <a:lnTo>
                    <a:pt x="4" y="11"/>
                  </a:lnTo>
                  <a:lnTo>
                    <a:pt x="0" y="18"/>
                  </a:lnTo>
                  <a:lnTo>
                    <a:pt x="0" y="20"/>
                  </a:lnTo>
                  <a:lnTo>
                    <a:pt x="2" y="22"/>
                  </a:lnTo>
                  <a:lnTo>
                    <a:pt x="11" y="24"/>
                  </a:lnTo>
                  <a:lnTo>
                    <a:pt x="20" y="22"/>
                  </a:lnTo>
                  <a:lnTo>
                    <a:pt x="31" y="20"/>
                  </a:lnTo>
                  <a:lnTo>
                    <a:pt x="40" y="15"/>
                  </a:lnTo>
                  <a:lnTo>
                    <a:pt x="49" y="11"/>
                  </a:lnTo>
                  <a:lnTo>
                    <a:pt x="54" y="6"/>
                  </a:lnTo>
                  <a:lnTo>
                    <a:pt x="54" y="2"/>
                  </a:lnTo>
                  <a:lnTo>
                    <a:pt x="52" y="0"/>
                  </a:lnTo>
                  <a:lnTo>
                    <a:pt x="45" y="0"/>
                  </a:lnTo>
                  <a:lnTo>
                    <a:pt x="34" y="0"/>
                  </a:lnTo>
                  <a:lnTo>
                    <a:pt x="25" y="4"/>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8" name="Freeform 1395">
              <a:extLst>
                <a:ext uri="{FF2B5EF4-FFF2-40B4-BE49-F238E27FC236}">
                  <a16:creationId xmlns:a16="http://schemas.microsoft.com/office/drawing/2014/main" xmlns="" id="{0F98684D-ABC4-C24F-9246-01DD42A9069A}"/>
                </a:ext>
              </a:extLst>
            </p:cNvPr>
            <p:cNvSpPr>
              <a:spLocks/>
            </p:cNvSpPr>
            <p:nvPr/>
          </p:nvSpPr>
          <p:spPr bwMode="auto">
            <a:xfrm>
              <a:off x="1763" y="3391"/>
              <a:ext cx="56" cy="24"/>
            </a:xfrm>
            <a:custGeom>
              <a:avLst/>
              <a:gdLst>
                <a:gd name="T0" fmla="*/ 6 w 56"/>
                <a:gd name="T1" fmla="*/ 13 h 24"/>
                <a:gd name="T2" fmla="*/ 6 w 56"/>
                <a:gd name="T3" fmla="*/ 13 h 24"/>
                <a:gd name="T4" fmla="*/ 0 w 56"/>
                <a:gd name="T5" fmla="*/ 18 h 24"/>
                <a:gd name="T6" fmla="*/ 0 w 56"/>
                <a:gd name="T7" fmla="*/ 22 h 24"/>
                <a:gd name="T8" fmla="*/ 4 w 56"/>
                <a:gd name="T9" fmla="*/ 24 h 24"/>
                <a:gd name="T10" fmla="*/ 11 w 56"/>
                <a:gd name="T11" fmla="*/ 24 h 24"/>
                <a:gd name="T12" fmla="*/ 11 w 56"/>
                <a:gd name="T13" fmla="*/ 24 h 24"/>
                <a:gd name="T14" fmla="*/ 20 w 56"/>
                <a:gd name="T15" fmla="*/ 24 h 24"/>
                <a:gd name="T16" fmla="*/ 31 w 56"/>
                <a:gd name="T17" fmla="*/ 20 h 24"/>
                <a:gd name="T18" fmla="*/ 43 w 56"/>
                <a:gd name="T19" fmla="*/ 18 h 24"/>
                <a:gd name="T20" fmla="*/ 49 w 56"/>
                <a:gd name="T21" fmla="*/ 11 h 24"/>
                <a:gd name="T22" fmla="*/ 49 w 56"/>
                <a:gd name="T23" fmla="*/ 11 h 24"/>
                <a:gd name="T24" fmla="*/ 56 w 56"/>
                <a:gd name="T25" fmla="*/ 6 h 24"/>
                <a:gd name="T26" fmla="*/ 56 w 56"/>
                <a:gd name="T27" fmla="*/ 4 h 24"/>
                <a:gd name="T28" fmla="*/ 52 w 56"/>
                <a:gd name="T29" fmla="*/ 2 h 24"/>
                <a:gd name="T30" fmla="*/ 45 w 56"/>
                <a:gd name="T31" fmla="*/ 0 h 24"/>
                <a:gd name="T32" fmla="*/ 45 w 56"/>
                <a:gd name="T33" fmla="*/ 0 h 24"/>
                <a:gd name="T34" fmla="*/ 36 w 56"/>
                <a:gd name="T35" fmla="*/ 2 h 24"/>
                <a:gd name="T36" fmla="*/ 25 w 56"/>
                <a:gd name="T37" fmla="*/ 4 h 24"/>
                <a:gd name="T38" fmla="*/ 13 w 56"/>
                <a:gd name="T39" fmla="*/ 9 h 24"/>
                <a:gd name="T40" fmla="*/ 6 w 56"/>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4">
                  <a:moveTo>
                    <a:pt x="6" y="13"/>
                  </a:moveTo>
                  <a:lnTo>
                    <a:pt x="6" y="13"/>
                  </a:lnTo>
                  <a:lnTo>
                    <a:pt x="0" y="18"/>
                  </a:lnTo>
                  <a:lnTo>
                    <a:pt x="0" y="22"/>
                  </a:lnTo>
                  <a:lnTo>
                    <a:pt x="4" y="24"/>
                  </a:lnTo>
                  <a:lnTo>
                    <a:pt x="11" y="24"/>
                  </a:lnTo>
                  <a:lnTo>
                    <a:pt x="20" y="24"/>
                  </a:lnTo>
                  <a:lnTo>
                    <a:pt x="31" y="20"/>
                  </a:lnTo>
                  <a:lnTo>
                    <a:pt x="43" y="18"/>
                  </a:lnTo>
                  <a:lnTo>
                    <a:pt x="49" y="11"/>
                  </a:lnTo>
                  <a:lnTo>
                    <a:pt x="56" y="6"/>
                  </a:lnTo>
                  <a:lnTo>
                    <a:pt x="56" y="4"/>
                  </a:lnTo>
                  <a:lnTo>
                    <a:pt x="52" y="2"/>
                  </a:lnTo>
                  <a:lnTo>
                    <a:pt x="45" y="0"/>
                  </a:lnTo>
                  <a:lnTo>
                    <a:pt x="36" y="2"/>
                  </a:lnTo>
                  <a:lnTo>
                    <a:pt x="25" y="4"/>
                  </a:lnTo>
                  <a:lnTo>
                    <a:pt x="13" y="9"/>
                  </a:lnTo>
                  <a:lnTo>
                    <a:pt x="6"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79" name="Freeform 1396">
              <a:extLst>
                <a:ext uri="{FF2B5EF4-FFF2-40B4-BE49-F238E27FC236}">
                  <a16:creationId xmlns:a16="http://schemas.microsoft.com/office/drawing/2014/main" xmlns="" id="{302482EA-4679-E540-B5D2-A681FD4F37F3}"/>
                </a:ext>
              </a:extLst>
            </p:cNvPr>
            <p:cNvSpPr>
              <a:spLocks/>
            </p:cNvSpPr>
            <p:nvPr/>
          </p:nvSpPr>
          <p:spPr bwMode="auto">
            <a:xfrm>
              <a:off x="1763" y="3391"/>
              <a:ext cx="56" cy="24"/>
            </a:xfrm>
            <a:custGeom>
              <a:avLst/>
              <a:gdLst>
                <a:gd name="T0" fmla="*/ 6 w 56"/>
                <a:gd name="T1" fmla="*/ 13 h 24"/>
                <a:gd name="T2" fmla="*/ 6 w 56"/>
                <a:gd name="T3" fmla="*/ 13 h 24"/>
                <a:gd name="T4" fmla="*/ 0 w 56"/>
                <a:gd name="T5" fmla="*/ 18 h 24"/>
                <a:gd name="T6" fmla="*/ 0 w 56"/>
                <a:gd name="T7" fmla="*/ 22 h 24"/>
                <a:gd name="T8" fmla="*/ 4 w 56"/>
                <a:gd name="T9" fmla="*/ 24 h 24"/>
                <a:gd name="T10" fmla="*/ 11 w 56"/>
                <a:gd name="T11" fmla="*/ 24 h 24"/>
                <a:gd name="T12" fmla="*/ 11 w 56"/>
                <a:gd name="T13" fmla="*/ 24 h 24"/>
                <a:gd name="T14" fmla="*/ 20 w 56"/>
                <a:gd name="T15" fmla="*/ 24 h 24"/>
                <a:gd name="T16" fmla="*/ 31 w 56"/>
                <a:gd name="T17" fmla="*/ 20 h 24"/>
                <a:gd name="T18" fmla="*/ 43 w 56"/>
                <a:gd name="T19" fmla="*/ 18 h 24"/>
                <a:gd name="T20" fmla="*/ 49 w 56"/>
                <a:gd name="T21" fmla="*/ 11 h 24"/>
                <a:gd name="T22" fmla="*/ 49 w 56"/>
                <a:gd name="T23" fmla="*/ 11 h 24"/>
                <a:gd name="T24" fmla="*/ 56 w 56"/>
                <a:gd name="T25" fmla="*/ 6 h 24"/>
                <a:gd name="T26" fmla="*/ 56 w 56"/>
                <a:gd name="T27" fmla="*/ 4 h 24"/>
                <a:gd name="T28" fmla="*/ 52 w 56"/>
                <a:gd name="T29" fmla="*/ 2 h 24"/>
                <a:gd name="T30" fmla="*/ 45 w 56"/>
                <a:gd name="T31" fmla="*/ 0 h 24"/>
                <a:gd name="T32" fmla="*/ 45 w 56"/>
                <a:gd name="T33" fmla="*/ 0 h 24"/>
                <a:gd name="T34" fmla="*/ 36 w 56"/>
                <a:gd name="T35" fmla="*/ 2 h 24"/>
                <a:gd name="T36" fmla="*/ 25 w 56"/>
                <a:gd name="T37" fmla="*/ 4 h 24"/>
                <a:gd name="T38" fmla="*/ 13 w 56"/>
                <a:gd name="T39" fmla="*/ 9 h 24"/>
                <a:gd name="T40" fmla="*/ 6 w 56"/>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4">
                  <a:moveTo>
                    <a:pt x="6" y="13"/>
                  </a:moveTo>
                  <a:lnTo>
                    <a:pt x="6" y="13"/>
                  </a:lnTo>
                  <a:lnTo>
                    <a:pt x="0" y="18"/>
                  </a:lnTo>
                  <a:lnTo>
                    <a:pt x="0" y="22"/>
                  </a:lnTo>
                  <a:lnTo>
                    <a:pt x="4" y="24"/>
                  </a:lnTo>
                  <a:lnTo>
                    <a:pt x="11" y="24"/>
                  </a:lnTo>
                  <a:lnTo>
                    <a:pt x="20" y="24"/>
                  </a:lnTo>
                  <a:lnTo>
                    <a:pt x="31" y="20"/>
                  </a:lnTo>
                  <a:lnTo>
                    <a:pt x="43" y="18"/>
                  </a:lnTo>
                  <a:lnTo>
                    <a:pt x="49" y="11"/>
                  </a:lnTo>
                  <a:lnTo>
                    <a:pt x="56" y="6"/>
                  </a:lnTo>
                  <a:lnTo>
                    <a:pt x="56" y="4"/>
                  </a:lnTo>
                  <a:lnTo>
                    <a:pt x="52" y="2"/>
                  </a:lnTo>
                  <a:lnTo>
                    <a:pt x="45" y="0"/>
                  </a:lnTo>
                  <a:lnTo>
                    <a:pt x="36" y="2"/>
                  </a:lnTo>
                  <a:lnTo>
                    <a:pt x="25" y="4"/>
                  </a:lnTo>
                  <a:lnTo>
                    <a:pt x="13" y="9"/>
                  </a:lnTo>
                  <a:lnTo>
                    <a:pt x="6"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0" name="Freeform 1397">
              <a:extLst>
                <a:ext uri="{FF2B5EF4-FFF2-40B4-BE49-F238E27FC236}">
                  <a16:creationId xmlns:a16="http://schemas.microsoft.com/office/drawing/2014/main" xmlns="" id="{75F7249B-E958-E746-8CFD-066A2AC85622}"/>
                </a:ext>
              </a:extLst>
            </p:cNvPr>
            <p:cNvSpPr>
              <a:spLocks/>
            </p:cNvSpPr>
            <p:nvPr/>
          </p:nvSpPr>
          <p:spPr bwMode="auto">
            <a:xfrm>
              <a:off x="1718" y="3391"/>
              <a:ext cx="56" cy="24"/>
            </a:xfrm>
            <a:custGeom>
              <a:avLst/>
              <a:gdLst>
                <a:gd name="T0" fmla="*/ 4 w 56"/>
                <a:gd name="T1" fmla="*/ 13 h 24"/>
                <a:gd name="T2" fmla="*/ 4 w 56"/>
                <a:gd name="T3" fmla="*/ 13 h 24"/>
                <a:gd name="T4" fmla="*/ 0 w 56"/>
                <a:gd name="T5" fmla="*/ 18 h 24"/>
                <a:gd name="T6" fmla="*/ 0 w 56"/>
                <a:gd name="T7" fmla="*/ 22 h 24"/>
                <a:gd name="T8" fmla="*/ 2 w 56"/>
                <a:gd name="T9" fmla="*/ 24 h 24"/>
                <a:gd name="T10" fmla="*/ 11 w 56"/>
                <a:gd name="T11" fmla="*/ 24 h 24"/>
                <a:gd name="T12" fmla="*/ 11 w 56"/>
                <a:gd name="T13" fmla="*/ 24 h 24"/>
                <a:gd name="T14" fmla="*/ 20 w 56"/>
                <a:gd name="T15" fmla="*/ 24 h 24"/>
                <a:gd name="T16" fmla="*/ 31 w 56"/>
                <a:gd name="T17" fmla="*/ 22 h 24"/>
                <a:gd name="T18" fmla="*/ 42 w 56"/>
                <a:gd name="T19" fmla="*/ 18 h 24"/>
                <a:gd name="T20" fmla="*/ 49 w 56"/>
                <a:gd name="T21" fmla="*/ 13 h 24"/>
                <a:gd name="T22" fmla="*/ 49 w 56"/>
                <a:gd name="T23" fmla="*/ 13 h 24"/>
                <a:gd name="T24" fmla="*/ 56 w 56"/>
                <a:gd name="T25" fmla="*/ 9 h 24"/>
                <a:gd name="T26" fmla="*/ 56 w 56"/>
                <a:gd name="T27" fmla="*/ 4 h 24"/>
                <a:gd name="T28" fmla="*/ 54 w 56"/>
                <a:gd name="T29" fmla="*/ 2 h 24"/>
                <a:gd name="T30" fmla="*/ 45 w 56"/>
                <a:gd name="T31" fmla="*/ 0 h 24"/>
                <a:gd name="T32" fmla="*/ 45 w 56"/>
                <a:gd name="T33" fmla="*/ 0 h 24"/>
                <a:gd name="T34" fmla="*/ 36 w 56"/>
                <a:gd name="T35" fmla="*/ 2 h 24"/>
                <a:gd name="T36" fmla="*/ 24 w 56"/>
                <a:gd name="T37" fmla="*/ 4 h 24"/>
                <a:gd name="T38" fmla="*/ 13 w 56"/>
                <a:gd name="T39" fmla="*/ 9 h 24"/>
                <a:gd name="T40" fmla="*/ 4 w 56"/>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4">
                  <a:moveTo>
                    <a:pt x="4" y="13"/>
                  </a:moveTo>
                  <a:lnTo>
                    <a:pt x="4" y="13"/>
                  </a:lnTo>
                  <a:lnTo>
                    <a:pt x="0" y="18"/>
                  </a:lnTo>
                  <a:lnTo>
                    <a:pt x="0" y="22"/>
                  </a:lnTo>
                  <a:lnTo>
                    <a:pt x="2" y="24"/>
                  </a:lnTo>
                  <a:lnTo>
                    <a:pt x="11" y="24"/>
                  </a:lnTo>
                  <a:lnTo>
                    <a:pt x="20" y="24"/>
                  </a:lnTo>
                  <a:lnTo>
                    <a:pt x="31" y="22"/>
                  </a:lnTo>
                  <a:lnTo>
                    <a:pt x="42" y="18"/>
                  </a:lnTo>
                  <a:lnTo>
                    <a:pt x="49" y="13"/>
                  </a:lnTo>
                  <a:lnTo>
                    <a:pt x="56" y="9"/>
                  </a:lnTo>
                  <a:lnTo>
                    <a:pt x="56" y="4"/>
                  </a:lnTo>
                  <a:lnTo>
                    <a:pt x="54" y="2"/>
                  </a:lnTo>
                  <a:lnTo>
                    <a:pt x="45" y="0"/>
                  </a:lnTo>
                  <a:lnTo>
                    <a:pt x="36" y="2"/>
                  </a:lnTo>
                  <a:lnTo>
                    <a:pt x="24"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1" name="Freeform 1398">
              <a:extLst>
                <a:ext uri="{FF2B5EF4-FFF2-40B4-BE49-F238E27FC236}">
                  <a16:creationId xmlns:a16="http://schemas.microsoft.com/office/drawing/2014/main" xmlns="" id="{43E511C6-A701-9546-83C8-D1EC3198E83E}"/>
                </a:ext>
              </a:extLst>
            </p:cNvPr>
            <p:cNvSpPr>
              <a:spLocks/>
            </p:cNvSpPr>
            <p:nvPr/>
          </p:nvSpPr>
          <p:spPr bwMode="auto">
            <a:xfrm>
              <a:off x="1718" y="3391"/>
              <a:ext cx="56" cy="24"/>
            </a:xfrm>
            <a:custGeom>
              <a:avLst/>
              <a:gdLst>
                <a:gd name="T0" fmla="*/ 4 w 56"/>
                <a:gd name="T1" fmla="*/ 13 h 24"/>
                <a:gd name="T2" fmla="*/ 4 w 56"/>
                <a:gd name="T3" fmla="*/ 13 h 24"/>
                <a:gd name="T4" fmla="*/ 0 w 56"/>
                <a:gd name="T5" fmla="*/ 18 h 24"/>
                <a:gd name="T6" fmla="*/ 0 w 56"/>
                <a:gd name="T7" fmla="*/ 22 h 24"/>
                <a:gd name="T8" fmla="*/ 2 w 56"/>
                <a:gd name="T9" fmla="*/ 24 h 24"/>
                <a:gd name="T10" fmla="*/ 11 w 56"/>
                <a:gd name="T11" fmla="*/ 24 h 24"/>
                <a:gd name="T12" fmla="*/ 11 w 56"/>
                <a:gd name="T13" fmla="*/ 24 h 24"/>
                <a:gd name="T14" fmla="*/ 20 w 56"/>
                <a:gd name="T15" fmla="*/ 24 h 24"/>
                <a:gd name="T16" fmla="*/ 31 w 56"/>
                <a:gd name="T17" fmla="*/ 22 h 24"/>
                <a:gd name="T18" fmla="*/ 42 w 56"/>
                <a:gd name="T19" fmla="*/ 18 h 24"/>
                <a:gd name="T20" fmla="*/ 49 w 56"/>
                <a:gd name="T21" fmla="*/ 13 h 24"/>
                <a:gd name="T22" fmla="*/ 49 w 56"/>
                <a:gd name="T23" fmla="*/ 13 h 24"/>
                <a:gd name="T24" fmla="*/ 56 w 56"/>
                <a:gd name="T25" fmla="*/ 9 h 24"/>
                <a:gd name="T26" fmla="*/ 56 w 56"/>
                <a:gd name="T27" fmla="*/ 4 h 24"/>
                <a:gd name="T28" fmla="*/ 54 w 56"/>
                <a:gd name="T29" fmla="*/ 2 h 24"/>
                <a:gd name="T30" fmla="*/ 45 w 56"/>
                <a:gd name="T31" fmla="*/ 0 h 24"/>
                <a:gd name="T32" fmla="*/ 45 w 56"/>
                <a:gd name="T33" fmla="*/ 0 h 24"/>
                <a:gd name="T34" fmla="*/ 36 w 56"/>
                <a:gd name="T35" fmla="*/ 2 h 24"/>
                <a:gd name="T36" fmla="*/ 24 w 56"/>
                <a:gd name="T37" fmla="*/ 4 h 24"/>
                <a:gd name="T38" fmla="*/ 13 w 56"/>
                <a:gd name="T39" fmla="*/ 9 h 24"/>
                <a:gd name="T40" fmla="*/ 4 w 56"/>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4">
                  <a:moveTo>
                    <a:pt x="4" y="13"/>
                  </a:moveTo>
                  <a:lnTo>
                    <a:pt x="4" y="13"/>
                  </a:lnTo>
                  <a:lnTo>
                    <a:pt x="0" y="18"/>
                  </a:lnTo>
                  <a:lnTo>
                    <a:pt x="0" y="22"/>
                  </a:lnTo>
                  <a:lnTo>
                    <a:pt x="2" y="24"/>
                  </a:lnTo>
                  <a:lnTo>
                    <a:pt x="11" y="24"/>
                  </a:lnTo>
                  <a:lnTo>
                    <a:pt x="20" y="24"/>
                  </a:lnTo>
                  <a:lnTo>
                    <a:pt x="31" y="22"/>
                  </a:lnTo>
                  <a:lnTo>
                    <a:pt x="42" y="18"/>
                  </a:lnTo>
                  <a:lnTo>
                    <a:pt x="49" y="13"/>
                  </a:lnTo>
                  <a:lnTo>
                    <a:pt x="56" y="9"/>
                  </a:lnTo>
                  <a:lnTo>
                    <a:pt x="56" y="4"/>
                  </a:lnTo>
                  <a:lnTo>
                    <a:pt x="54" y="2"/>
                  </a:lnTo>
                  <a:lnTo>
                    <a:pt x="45" y="0"/>
                  </a:lnTo>
                  <a:lnTo>
                    <a:pt x="36" y="2"/>
                  </a:lnTo>
                  <a:lnTo>
                    <a:pt x="24"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2" name="Freeform 1399">
              <a:extLst>
                <a:ext uri="{FF2B5EF4-FFF2-40B4-BE49-F238E27FC236}">
                  <a16:creationId xmlns:a16="http://schemas.microsoft.com/office/drawing/2014/main" xmlns="" id="{CF2BEFDA-8E7B-954B-AC1D-D809F813DE4C}"/>
                </a:ext>
              </a:extLst>
            </p:cNvPr>
            <p:cNvSpPr>
              <a:spLocks/>
            </p:cNvSpPr>
            <p:nvPr/>
          </p:nvSpPr>
          <p:spPr bwMode="auto">
            <a:xfrm>
              <a:off x="1670" y="3393"/>
              <a:ext cx="59" cy="25"/>
            </a:xfrm>
            <a:custGeom>
              <a:avLst/>
              <a:gdLst>
                <a:gd name="T0" fmla="*/ 7 w 59"/>
                <a:gd name="T1" fmla="*/ 11 h 25"/>
                <a:gd name="T2" fmla="*/ 7 w 59"/>
                <a:gd name="T3" fmla="*/ 11 h 25"/>
                <a:gd name="T4" fmla="*/ 3 w 59"/>
                <a:gd name="T5" fmla="*/ 16 h 25"/>
                <a:gd name="T6" fmla="*/ 0 w 59"/>
                <a:gd name="T7" fmla="*/ 20 h 25"/>
                <a:gd name="T8" fmla="*/ 5 w 59"/>
                <a:gd name="T9" fmla="*/ 22 h 25"/>
                <a:gd name="T10" fmla="*/ 12 w 59"/>
                <a:gd name="T11" fmla="*/ 25 h 25"/>
                <a:gd name="T12" fmla="*/ 12 w 59"/>
                <a:gd name="T13" fmla="*/ 25 h 25"/>
                <a:gd name="T14" fmla="*/ 23 w 59"/>
                <a:gd name="T15" fmla="*/ 22 h 25"/>
                <a:gd name="T16" fmla="*/ 34 w 59"/>
                <a:gd name="T17" fmla="*/ 20 h 25"/>
                <a:gd name="T18" fmla="*/ 43 w 59"/>
                <a:gd name="T19" fmla="*/ 16 h 25"/>
                <a:gd name="T20" fmla="*/ 52 w 59"/>
                <a:gd name="T21" fmla="*/ 11 h 25"/>
                <a:gd name="T22" fmla="*/ 52 w 59"/>
                <a:gd name="T23" fmla="*/ 11 h 25"/>
                <a:gd name="T24" fmla="*/ 59 w 59"/>
                <a:gd name="T25" fmla="*/ 7 h 25"/>
                <a:gd name="T26" fmla="*/ 59 w 59"/>
                <a:gd name="T27" fmla="*/ 2 h 25"/>
                <a:gd name="T28" fmla="*/ 54 w 59"/>
                <a:gd name="T29" fmla="*/ 0 h 25"/>
                <a:gd name="T30" fmla="*/ 48 w 59"/>
                <a:gd name="T31" fmla="*/ 0 h 25"/>
                <a:gd name="T32" fmla="*/ 48 w 59"/>
                <a:gd name="T33" fmla="*/ 0 h 25"/>
                <a:gd name="T34" fmla="*/ 36 w 59"/>
                <a:gd name="T35" fmla="*/ 0 h 25"/>
                <a:gd name="T36" fmla="*/ 25 w 59"/>
                <a:gd name="T37" fmla="*/ 2 h 25"/>
                <a:gd name="T38" fmla="*/ 16 w 59"/>
                <a:gd name="T39" fmla="*/ 7 h 25"/>
                <a:gd name="T40" fmla="*/ 7 w 59"/>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5">
                  <a:moveTo>
                    <a:pt x="7" y="11"/>
                  </a:moveTo>
                  <a:lnTo>
                    <a:pt x="7" y="11"/>
                  </a:lnTo>
                  <a:lnTo>
                    <a:pt x="3" y="16"/>
                  </a:lnTo>
                  <a:lnTo>
                    <a:pt x="0" y="20"/>
                  </a:lnTo>
                  <a:lnTo>
                    <a:pt x="5" y="22"/>
                  </a:lnTo>
                  <a:lnTo>
                    <a:pt x="12" y="25"/>
                  </a:lnTo>
                  <a:lnTo>
                    <a:pt x="23" y="22"/>
                  </a:lnTo>
                  <a:lnTo>
                    <a:pt x="34" y="20"/>
                  </a:lnTo>
                  <a:lnTo>
                    <a:pt x="43" y="16"/>
                  </a:lnTo>
                  <a:lnTo>
                    <a:pt x="52" y="11"/>
                  </a:lnTo>
                  <a:lnTo>
                    <a:pt x="59" y="7"/>
                  </a:lnTo>
                  <a:lnTo>
                    <a:pt x="59" y="2"/>
                  </a:lnTo>
                  <a:lnTo>
                    <a:pt x="54" y="0"/>
                  </a:lnTo>
                  <a:lnTo>
                    <a:pt x="48" y="0"/>
                  </a:lnTo>
                  <a:lnTo>
                    <a:pt x="36" y="0"/>
                  </a:lnTo>
                  <a:lnTo>
                    <a:pt x="25"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3" name="Freeform 1400">
              <a:extLst>
                <a:ext uri="{FF2B5EF4-FFF2-40B4-BE49-F238E27FC236}">
                  <a16:creationId xmlns:a16="http://schemas.microsoft.com/office/drawing/2014/main" xmlns="" id="{09B4D54A-6F15-0A45-BFD3-94EC92DDE170}"/>
                </a:ext>
              </a:extLst>
            </p:cNvPr>
            <p:cNvSpPr>
              <a:spLocks/>
            </p:cNvSpPr>
            <p:nvPr/>
          </p:nvSpPr>
          <p:spPr bwMode="auto">
            <a:xfrm>
              <a:off x="1670" y="3393"/>
              <a:ext cx="59" cy="25"/>
            </a:xfrm>
            <a:custGeom>
              <a:avLst/>
              <a:gdLst>
                <a:gd name="T0" fmla="*/ 7 w 59"/>
                <a:gd name="T1" fmla="*/ 11 h 25"/>
                <a:gd name="T2" fmla="*/ 7 w 59"/>
                <a:gd name="T3" fmla="*/ 11 h 25"/>
                <a:gd name="T4" fmla="*/ 3 w 59"/>
                <a:gd name="T5" fmla="*/ 16 h 25"/>
                <a:gd name="T6" fmla="*/ 0 w 59"/>
                <a:gd name="T7" fmla="*/ 20 h 25"/>
                <a:gd name="T8" fmla="*/ 5 w 59"/>
                <a:gd name="T9" fmla="*/ 22 h 25"/>
                <a:gd name="T10" fmla="*/ 12 w 59"/>
                <a:gd name="T11" fmla="*/ 25 h 25"/>
                <a:gd name="T12" fmla="*/ 12 w 59"/>
                <a:gd name="T13" fmla="*/ 25 h 25"/>
                <a:gd name="T14" fmla="*/ 23 w 59"/>
                <a:gd name="T15" fmla="*/ 22 h 25"/>
                <a:gd name="T16" fmla="*/ 34 w 59"/>
                <a:gd name="T17" fmla="*/ 20 h 25"/>
                <a:gd name="T18" fmla="*/ 43 w 59"/>
                <a:gd name="T19" fmla="*/ 16 h 25"/>
                <a:gd name="T20" fmla="*/ 52 w 59"/>
                <a:gd name="T21" fmla="*/ 11 h 25"/>
                <a:gd name="T22" fmla="*/ 52 w 59"/>
                <a:gd name="T23" fmla="*/ 11 h 25"/>
                <a:gd name="T24" fmla="*/ 59 w 59"/>
                <a:gd name="T25" fmla="*/ 7 h 25"/>
                <a:gd name="T26" fmla="*/ 59 w 59"/>
                <a:gd name="T27" fmla="*/ 2 h 25"/>
                <a:gd name="T28" fmla="*/ 54 w 59"/>
                <a:gd name="T29" fmla="*/ 0 h 25"/>
                <a:gd name="T30" fmla="*/ 48 w 59"/>
                <a:gd name="T31" fmla="*/ 0 h 25"/>
                <a:gd name="T32" fmla="*/ 48 w 59"/>
                <a:gd name="T33" fmla="*/ 0 h 25"/>
                <a:gd name="T34" fmla="*/ 36 w 59"/>
                <a:gd name="T35" fmla="*/ 0 h 25"/>
                <a:gd name="T36" fmla="*/ 25 w 59"/>
                <a:gd name="T37" fmla="*/ 2 h 25"/>
                <a:gd name="T38" fmla="*/ 16 w 59"/>
                <a:gd name="T39" fmla="*/ 7 h 25"/>
                <a:gd name="T40" fmla="*/ 7 w 59"/>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5">
                  <a:moveTo>
                    <a:pt x="7" y="11"/>
                  </a:moveTo>
                  <a:lnTo>
                    <a:pt x="7" y="11"/>
                  </a:lnTo>
                  <a:lnTo>
                    <a:pt x="3" y="16"/>
                  </a:lnTo>
                  <a:lnTo>
                    <a:pt x="0" y="20"/>
                  </a:lnTo>
                  <a:lnTo>
                    <a:pt x="5" y="22"/>
                  </a:lnTo>
                  <a:lnTo>
                    <a:pt x="12" y="25"/>
                  </a:lnTo>
                  <a:lnTo>
                    <a:pt x="23" y="22"/>
                  </a:lnTo>
                  <a:lnTo>
                    <a:pt x="34" y="20"/>
                  </a:lnTo>
                  <a:lnTo>
                    <a:pt x="43" y="16"/>
                  </a:lnTo>
                  <a:lnTo>
                    <a:pt x="52" y="11"/>
                  </a:lnTo>
                  <a:lnTo>
                    <a:pt x="59" y="7"/>
                  </a:lnTo>
                  <a:lnTo>
                    <a:pt x="59" y="2"/>
                  </a:lnTo>
                  <a:lnTo>
                    <a:pt x="54" y="0"/>
                  </a:lnTo>
                  <a:lnTo>
                    <a:pt x="48" y="0"/>
                  </a:lnTo>
                  <a:lnTo>
                    <a:pt x="36" y="0"/>
                  </a:lnTo>
                  <a:lnTo>
                    <a:pt x="25"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4" name="Freeform 1401">
              <a:extLst>
                <a:ext uri="{FF2B5EF4-FFF2-40B4-BE49-F238E27FC236}">
                  <a16:creationId xmlns:a16="http://schemas.microsoft.com/office/drawing/2014/main" xmlns="" id="{571E293E-2A48-C44E-A92D-D6EAA42D580A}"/>
                </a:ext>
              </a:extLst>
            </p:cNvPr>
            <p:cNvSpPr>
              <a:spLocks/>
            </p:cNvSpPr>
            <p:nvPr/>
          </p:nvSpPr>
          <p:spPr bwMode="auto">
            <a:xfrm>
              <a:off x="1576" y="3393"/>
              <a:ext cx="58" cy="25"/>
            </a:xfrm>
            <a:custGeom>
              <a:avLst/>
              <a:gdLst>
                <a:gd name="T0" fmla="*/ 7 w 58"/>
                <a:gd name="T1" fmla="*/ 13 h 25"/>
                <a:gd name="T2" fmla="*/ 7 w 58"/>
                <a:gd name="T3" fmla="*/ 13 h 25"/>
                <a:gd name="T4" fmla="*/ 0 w 58"/>
                <a:gd name="T5" fmla="*/ 18 h 25"/>
                <a:gd name="T6" fmla="*/ 0 w 58"/>
                <a:gd name="T7" fmla="*/ 22 h 25"/>
                <a:gd name="T8" fmla="*/ 4 w 58"/>
                <a:gd name="T9" fmla="*/ 25 h 25"/>
                <a:gd name="T10" fmla="*/ 11 w 58"/>
                <a:gd name="T11" fmla="*/ 25 h 25"/>
                <a:gd name="T12" fmla="*/ 11 w 58"/>
                <a:gd name="T13" fmla="*/ 25 h 25"/>
                <a:gd name="T14" fmla="*/ 22 w 58"/>
                <a:gd name="T15" fmla="*/ 25 h 25"/>
                <a:gd name="T16" fmla="*/ 34 w 58"/>
                <a:gd name="T17" fmla="*/ 20 h 25"/>
                <a:gd name="T18" fmla="*/ 45 w 58"/>
                <a:gd name="T19" fmla="*/ 18 h 25"/>
                <a:gd name="T20" fmla="*/ 54 w 58"/>
                <a:gd name="T21" fmla="*/ 13 h 25"/>
                <a:gd name="T22" fmla="*/ 54 w 58"/>
                <a:gd name="T23" fmla="*/ 13 h 25"/>
                <a:gd name="T24" fmla="*/ 58 w 58"/>
                <a:gd name="T25" fmla="*/ 7 h 25"/>
                <a:gd name="T26" fmla="*/ 58 w 58"/>
                <a:gd name="T27" fmla="*/ 4 h 25"/>
                <a:gd name="T28" fmla="*/ 56 w 58"/>
                <a:gd name="T29" fmla="*/ 2 h 25"/>
                <a:gd name="T30" fmla="*/ 47 w 58"/>
                <a:gd name="T31" fmla="*/ 0 h 25"/>
                <a:gd name="T32" fmla="*/ 47 w 58"/>
                <a:gd name="T33" fmla="*/ 0 h 25"/>
                <a:gd name="T34" fmla="*/ 38 w 58"/>
                <a:gd name="T35" fmla="*/ 2 h 25"/>
                <a:gd name="T36" fmla="*/ 27 w 58"/>
                <a:gd name="T37" fmla="*/ 4 h 25"/>
                <a:gd name="T38" fmla="*/ 16 w 58"/>
                <a:gd name="T39" fmla="*/ 9 h 25"/>
                <a:gd name="T40" fmla="*/ 7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7" y="13"/>
                  </a:moveTo>
                  <a:lnTo>
                    <a:pt x="7" y="13"/>
                  </a:lnTo>
                  <a:lnTo>
                    <a:pt x="0" y="18"/>
                  </a:lnTo>
                  <a:lnTo>
                    <a:pt x="0" y="22"/>
                  </a:lnTo>
                  <a:lnTo>
                    <a:pt x="4" y="25"/>
                  </a:lnTo>
                  <a:lnTo>
                    <a:pt x="11" y="25"/>
                  </a:lnTo>
                  <a:lnTo>
                    <a:pt x="22" y="25"/>
                  </a:lnTo>
                  <a:lnTo>
                    <a:pt x="34" y="20"/>
                  </a:lnTo>
                  <a:lnTo>
                    <a:pt x="45" y="18"/>
                  </a:lnTo>
                  <a:lnTo>
                    <a:pt x="54" y="13"/>
                  </a:lnTo>
                  <a:lnTo>
                    <a:pt x="58" y="7"/>
                  </a:lnTo>
                  <a:lnTo>
                    <a:pt x="58" y="4"/>
                  </a:lnTo>
                  <a:lnTo>
                    <a:pt x="56" y="2"/>
                  </a:lnTo>
                  <a:lnTo>
                    <a:pt x="47" y="0"/>
                  </a:lnTo>
                  <a:lnTo>
                    <a:pt x="38" y="2"/>
                  </a:lnTo>
                  <a:lnTo>
                    <a:pt x="27" y="4"/>
                  </a:lnTo>
                  <a:lnTo>
                    <a:pt x="16"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5" name="Freeform 1402">
              <a:extLst>
                <a:ext uri="{FF2B5EF4-FFF2-40B4-BE49-F238E27FC236}">
                  <a16:creationId xmlns:a16="http://schemas.microsoft.com/office/drawing/2014/main" xmlns="" id="{5422CB49-5857-084F-A12D-DE09159B35F0}"/>
                </a:ext>
              </a:extLst>
            </p:cNvPr>
            <p:cNvSpPr>
              <a:spLocks/>
            </p:cNvSpPr>
            <p:nvPr/>
          </p:nvSpPr>
          <p:spPr bwMode="auto">
            <a:xfrm>
              <a:off x="1576" y="3393"/>
              <a:ext cx="58" cy="25"/>
            </a:xfrm>
            <a:custGeom>
              <a:avLst/>
              <a:gdLst>
                <a:gd name="T0" fmla="*/ 7 w 58"/>
                <a:gd name="T1" fmla="*/ 13 h 25"/>
                <a:gd name="T2" fmla="*/ 7 w 58"/>
                <a:gd name="T3" fmla="*/ 13 h 25"/>
                <a:gd name="T4" fmla="*/ 0 w 58"/>
                <a:gd name="T5" fmla="*/ 18 h 25"/>
                <a:gd name="T6" fmla="*/ 0 w 58"/>
                <a:gd name="T7" fmla="*/ 22 h 25"/>
                <a:gd name="T8" fmla="*/ 4 w 58"/>
                <a:gd name="T9" fmla="*/ 25 h 25"/>
                <a:gd name="T10" fmla="*/ 11 w 58"/>
                <a:gd name="T11" fmla="*/ 25 h 25"/>
                <a:gd name="T12" fmla="*/ 11 w 58"/>
                <a:gd name="T13" fmla="*/ 25 h 25"/>
                <a:gd name="T14" fmla="*/ 22 w 58"/>
                <a:gd name="T15" fmla="*/ 25 h 25"/>
                <a:gd name="T16" fmla="*/ 34 w 58"/>
                <a:gd name="T17" fmla="*/ 20 h 25"/>
                <a:gd name="T18" fmla="*/ 45 w 58"/>
                <a:gd name="T19" fmla="*/ 18 h 25"/>
                <a:gd name="T20" fmla="*/ 54 w 58"/>
                <a:gd name="T21" fmla="*/ 13 h 25"/>
                <a:gd name="T22" fmla="*/ 54 w 58"/>
                <a:gd name="T23" fmla="*/ 13 h 25"/>
                <a:gd name="T24" fmla="*/ 58 w 58"/>
                <a:gd name="T25" fmla="*/ 7 h 25"/>
                <a:gd name="T26" fmla="*/ 58 w 58"/>
                <a:gd name="T27" fmla="*/ 4 h 25"/>
                <a:gd name="T28" fmla="*/ 56 w 58"/>
                <a:gd name="T29" fmla="*/ 2 h 25"/>
                <a:gd name="T30" fmla="*/ 47 w 58"/>
                <a:gd name="T31" fmla="*/ 0 h 25"/>
                <a:gd name="T32" fmla="*/ 47 w 58"/>
                <a:gd name="T33" fmla="*/ 0 h 25"/>
                <a:gd name="T34" fmla="*/ 38 w 58"/>
                <a:gd name="T35" fmla="*/ 2 h 25"/>
                <a:gd name="T36" fmla="*/ 27 w 58"/>
                <a:gd name="T37" fmla="*/ 4 h 25"/>
                <a:gd name="T38" fmla="*/ 16 w 58"/>
                <a:gd name="T39" fmla="*/ 9 h 25"/>
                <a:gd name="T40" fmla="*/ 7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7" y="13"/>
                  </a:moveTo>
                  <a:lnTo>
                    <a:pt x="7" y="13"/>
                  </a:lnTo>
                  <a:lnTo>
                    <a:pt x="0" y="18"/>
                  </a:lnTo>
                  <a:lnTo>
                    <a:pt x="0" y="22"/>
                  </a:lnTo>
                  <a:lnTo>
                    <a:pt x="4" y="25"/>
                  </a:lnTo>
                  <a:lnTo>
                    <a:pt x="11" y="25"/>
                  </a:lnTo>
                  <a:lnTo>
                    <a:pt x="22" y="25"/>
                  </a:lnTo>
                  <a:lnTo>
                    <a:pt x="34" y="20"/>
                  </a:lnTo>
                  <a:lnTo>
                    <a:pt x="45" y="18"/>
                  </a:lnTo>
                  <a:lnTo>
                    <a:pt x="54" y="13"/>
                  </a:lnTo>
                  <a:lnTo>
                    <a:pt x="58" y="7"/>
                  </a:lnTo>
                  <a:lnTo>
                    <a:pt x="58" y="4"/>
                  </a:lnTo>
                  <a:lnTo>
                    <a:pt x="56" y="2"/>
                  </a:lnTo>
                  <a:lnTo>
                    <a:pt x="47" y="0"/>
                  </a:lnTo>
                  <a:lnTo>
                    <a:pt x="38" y="2"/>
                  </a:lnTo>
                  <a:lnTo>
                    <a:pt x="27" y="4"/>
                  </a:lnTo>
                  <a:lnTo>
                    <a:pt x="16"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6" name="Freeform 1403">
              <a:extLst>
                <a:ext uri="{FF2B5EF4-FFF2-40B4-BE49-F238E27FC236}">
                  <a16:creationId xmlns:a16="http://schemas.microsoft.com/office/drawing/2014/main" xmlns="" id="{5C6C6717-B203-AF46-85B2-BFFD460322D3}"/>
                </a:ext>
              </a:extLst>
            </p:cNvPr>
            <p:cNvSpPr>
              <a:spLocks/>
            </p:cNvSpPr>
            <p:nvPr/>
          </p:nvSpPr>
          <p:spPr bwMode="auto">
            <a:xfrm>
              <a:off x="4348" y="3323"/>
              <a:ext cx="52" cy="25"/>
            </a:xfrm>
            <a:custGeom>
              <a:avLst/>
              <a:gdLst>
                <a:gd name="T0" fmla="*/ 5 w 52"/>
                <a:gd name="T1" fmla="*/ 14 h 25"/>
                <a:gd name="T2" fmla="*/ 5 w 52"/>
                <a:gd name="T3" fmla="*/ 14 h 25"/>
                <a:gd name="T4" fmla="*/ 12 w 52"/>
                <a:gd name="T5" fmla="*/ 18 h 25"/>
                <a:gd name="T6" fmla="*/ 21 w 52"/>
                <a:gd name="T7" fmla="*/ 23 h 25"/>
                <a:gd name="T8" fmla="*/ 30 w 52"/>
                <a:gd name="T9" fmla="*/ 25 h 25"/>
                <a:gd name="T10" fmla="*/ 39 w 52"/>
                <a:gd name="T11" fmla="*/ 25 h 25"/>
                <a:gd name="T12" fmla="*/ 39 w 52"/>
                <a:gd name="T13" fmla="*/ 25 h 25"/>
                <a:gd name="T14" fmla="*/ 48 w 52"/>
                <a:gd name="T15" fmla="*/ 25 h 25"/>
                <a:gd name="T16" fmla="*/ 52 w 52"/>
                <a:gd name="T17" fmla="*/ 20 h 25"/>
                <a:gd name="T18" fmla="*/ 52 w 52"/>
                <a:gd name="T19" fmla="*/ 18 h 25"/>
                <a:gd name="T20" fmla="*/ 48 w 52"/>
                <a:gd name="T21" fmla="*/ 14 h 25"/>
                <a:gd name="T22" fmla="*/ 48 w 52"/>
                <a:gd name="T23" fmla="*/ 14 h 25"/>
                <a:gd name="T24" fmla="*/ 41 w 52"/>
                <a:gd name="T25" fmla="*/ 9 h 25"/>
                <a:gd name="T26" fmla="*/ 32 w 52"/>
                <a:gd name="T27" fmla="*/ 5 h 25"/>
                <a:gd name="T28" fmla="*/ 23 w 52"/>
                <a:gd name="T29" fmla="*/ 2 h 25"/>
                <a:gd name="T30" fmla="*/ 12 w 52"/>
                <a:gd name="T31" fmla="*/ 0 h 25"/>
                <a:gd name="T32" fmla="*/ 12 w 52"/>
                <a:gd name="T33" fmla="*/ 0 h 25"/>
                <a:gd name="T34" fmla="*/ 5 w 52"/>
                <a:gd name="T35" fmla="*/ 2 h 25"/>
                <a:gd name="T36" fmla="*/ 0 w 52"/>
                <a:gd name="T37" fmla="*/ 5 h 25"/>
                <a:gd name="T38" fmla="*/ 0 w 52"/>
                <a:gd name="T39" fmla="*/ 9 h 25"/>
                <a:gd name="T40" fmla="*/ 5 w 5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4"/>
                  </a:moveTo>
                  <a:lnTo>
                    <a:pt x="5" y="14"/>
                  </a:lnTo>
                  <a:lnTo>
                    <a:pt x="12" y="18"/>
                  </a:lnTo>
                  <a:lnTo>
                    <a:pt x="21" y="23"/>
                  </a:lnTo>
                  <a:lnTo>
                    <a:pt x="30" y="25"/>
                  </a:lnTo>
                  <a:lnTo>
                    <a:pt x="39" y="25"/>
                  </a:lnTo>
                  <a:lnTo>
                    <a:pt x="48" y="25"/>
                  </a:lnTo>
                  <a:lnTo>
                    <a:pt x="52" y="20"/>
                  </a:lnTo>
                  <a:lnTo>
                    <a:pt x="52" y="18"/>
                  </a:lnTo>
                  <a:lnTo>
                    <a:pt x="48" y="14"/>
                  </a:lnTo>
                  <a:lnTo>
                    <a:pt x="41" y="9"/>
                  </a:lnTo>
                  <a:lnTo>
                    <a:pt x="32" y="5"/>
                  </a:lnTo>
                  <a:lnTo>
                    <a:pt x="23" y="2"/>
                  </a:lnTo>
                  <a:lnTo>
                    <a:pt x="12" y="0"/>
                  </a:lnTo>
                  <a:lnTo>
                    <a:pt x="5" y="2"/>
                  </a:lnTo>
                  <a:lnTo>
                    <a:pt x="0" y="5"/>
                  </a:lnTo>
                  <a:lnTo>
                    <a:pt x="0"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7" name="Freeform 1404">
              <a:extLst>
                <a:ext uri="{FF2B5EF4-FFF2-40B4-BE49-F238E27FC236}">
                  <a16:creationId xmlns:a16="http://schemas.microsoft.com/office/drawing/2014/main" xmlns="" id="{2107BEC2-5DE2-D142-BA87-F3611021B018}"/>
                </a:ext>
              </a:extLst>
            </p:cNvPr>
            <p:cNvSpPr>
              <a:spLocks/>
            </p:cNvSpPr>
            <p:nvPr/>
          </p:nvSpPr>
          <p:spPr bwMode="auto">
            <a:xfrm>
              <a:off x="4348" y="3323"/>
              <a:ext cx="52" cy="25"/>
            </a:xfrm>
            <a:custGeom>
              <a:avLst/>
              <a:gdLst>
                <a:gd name="T0" fmla="*/ 5 w 52"/>
                <a:gd name="T1" fmla="*/ 14 h 25"/>
                <a:gd name="T2" fmla="*/ 5 w 52"/>
                <a:gd name="T3" fmla="*/ 14 h 25"/>
                <a:gd name="T4" fmla="*/ 12 w 52"/>
                <a:gd name="T5" fmla="*/ 18 h 25"/>
                <a:gd name="T6" fmla="*/ 21 w 52"/>
                <a:gd name="T7" fmla="*/ 23 h 25"/>
                <a:gd name="T8" fmla="*/ 30 w 52"/>
                <a:gd name="T9" fmla="*/ 25 h 25"/>
                <a:gd name="T10" fmla="*/ 39 w 52"/>
                <a:gd name="T11" fmla="*/ 25 h 25"/>
                <a:gd name="T12" fmla="*/ 39 w 52"/>
                <a:gd name="T13" fmla="*/ 25 h 25"/>
                <a:gd name="T14" fmla="*/ 48 w 52"/>
                <a:gd name="T15" fmla="*/ 25 h 25"/>
                <a:gd name="T16" fmla="*/ 52 w 52"/>
                <a:gd name="T17" fmla="*/ 20 h 25"/>
                <a:gd name="T18" fmla="*/ 52 w 52"/>
                <a:gd name="T19" fmla="*/ 18 h 25"/>
                <a:gd name="T20" fmla="*/ 48 w 52"/>
                <a:gd name="T21" fmla="*/ 14 h 25"/>
                <a:gd name="T22" fmla="*/ 48 w 52"/>
                <a:gd name="T23" fmla="*/ 14 h 25"/>
                <a:gd name="T24" fmla="*/ 41 w 52"/>
                <a:gd name="T25" fmla="*/ 9 h 25"/>
                <a:gd name="T26" fmla="*/ 32 w 52"/>
                <a:gd name="T27" fmla="*/ 5 h 25"/>
                <a:gd name="T28" fmla="*/ 23 w 52"/>
                <a:gd name="T29" fmla="*/ 2 h 25"/>
                <a:gd name="T30" fmla="*/ 12 w 52"/>
                <a:gd name="T31" fmla="*/ 0 h 25"/>
                <a:gd name="T32" fmla="*/ 12 w 52"/>
                <a:gd name="T33" fmla="*/ 0 h 25"/>
                <a:gd name="T34" fmla="*/ 5 w 52"/>
                <a:gd name="T35" fmla="*/ 2 h 25"/>
                <a:gd name="T36" fmla="*/ 0 w 52"/>
                <a:gd name="T37" fmla="*/ 5 h 25"/>
                <a:gd name="T38" fmla="*/ 0 w 52"/>
                <a:gd name="T39" fmla="*/ 9 h 25"/>
                <a:gd name="T40" fmla="*/ 5 w 5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5" y="14"/>
                  </a:moveTo>
                  <a:lnTo>
                    <a:pt x="5" y="14"/>
                  </a:lnTo>
                  <a:lnTo>
                    <a:pt x="12" y="18"/>
                  </a:lnTo>
                  <a:lnTo>
                    <a:pt x="21" y="23"/>
                  </a:lnTo>
                  <a:lnTo>
                    <a:pt x="30" y="25"/>
                  </a:lnTo>
                  <a:lnTo>
                    <a:pt x="39" y="25"/>
                  </a:lnTo>
                  <a:lnTo>
                    <a:pt x="48" y="25"/>
                  </a:lnTo>
                  <a:lnTo>
                    <a:pt x="52" y="20"/>
                  </a:lnTo>
                  <a:lnTo>
                    <a:pt x="52" y="18"/>
                  </a:lnTo>
                  <a:lnTo>
                    <a:pt x="48" y="14"/>
                  </a:lnTo>
                  <a:lnTo>
                    <a:pt x="41" y="9"/>
                  </a:lnTo>
                  <a:lnTo>
                    <a:pt x="32" y="5"/>
                  </a:lnTo>
                  <a:lnTo>
                    <a:pt x="23" y="2"/>
                  </a:lnTo>
                  <a:lnTo>
                    <a:pt x="12" y="0"/>
                  </a:lnTo>
                  <a:lnTo>
                    <a:pt x="5" y="2"/>
                  </a:lnTo>
                  <a:lnTo>
                    <a:pt x="0" y="5"/>
                  </a:lnTo>
                  <a:lnTo>
                    <a:pt x="0"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8" name="Freeform 1405">
              <a:extLst>
                <a:ext uri="{FF2B5EF4-FFF2-40B4-BE49-F238E27FC236}">
                  <a16:creationId xmlns:a16="http://schemas.microsoft.com/office/drawing/2014/main" xmlns="" id="{E89F47F3-FB5B-4147-8C51-18192B5120EF}"/>
                </a:ext>
              </a:extLst>
            </p:cNvPr>
            <p:cNvSpPr>
              <a:spLocks/>
            </p:cNvSpPr>
            <p:nvPr/>
          </p:nvSpPr>
          <p:spPr bwMode="auto">
            <a:xfrm>
              <a:off x="4101" y="3328"/>
              <a:ext cx="45" cy="24"/>
            </a:xfrm>
            <a:custGeom>
              <a:avLst/>
              <a:gdLst>
                <a:gd name="T0" fmla="*/ 2 w 45"/>
                <a:gd name="T1" fmla="*/ 11 h 24"/>
                <a:gd name="T2" fmla="*/ 2 w 45"/>
                <a:gd name="T3" fmla="*/ 11 h 24"/>
                <a:gd name="T4" fmla="*/ 9 w 45"/>
                <a:gd name="T5" fmla="*/ 18 h 24"/>
                <a:gd name="T6" fmla="*/ 15 w 45"/>
                <a:gd name="T7" fmla="*/ 20 h 24"/>
                <a:gd name="T8" fmla="*/ 24 w 45"/>
                <a:gd name="T9" fmla="*/ 22 h 24"/>
                <a:gd name="T10" fmla="*/ 33 w 45"/>
                <a:gd name="T11" fmla="*/ 24 h 24"/>
                <a:gd name="T12" fmla="*/ 33 w 45"/>
                <a:gd name="T13" fmla="*/ 24 h 24"/>
                <a:gd name="T14" fmla="*/ 40 w 45"/>
                <a:gd name="T15" fmla="*/ 22 h 24"/>
                <a:gd name="T16" fmla="*/ 45 w 45"/>
                <a:gd name="T17" fmla="*/ 20 h 24"/>
                <a:gd name="T18" fmla="*/ 45 w 45"/>
                <a:gd name="T19" fmla="*/ 15 h 24"/>
                <a:gd name="T20" fmla="*/ 40 w 45"/>
                <a:gd name="T21" fmla="*/ 11 h 24"/>
                <a:gd name="T22" fmla="*/ 40 w 45"/>
                <a:gd name="T23" fmla="*/ 11 h 24"/>
                <a:gd name="T24" fmla="*/ 36 w 45"/>
                <a:gd name="T25" fmla="*/ 6 h 24"/>
                <a:gd name="T26" fmla="*/ 27 w 45"/>
                <a:gd name="T27" fmla="*/ 2 h 24"/>
                <a:gd name="T28" fmla="*/ 18 w 45"/>
                <a:gd name="T29" fmla="*/ 0 h 24"/>
                <a:gd name="T30" fmla="*/ 9 w 45"/>
                <a:gd name="T31" fmla="*/ 0 h 24"/>
                <a:gd name="T32" fmla="*/ 9 w 45"/>
                <a:gd name="T33" fmla="*/ 0 h 24"/>
                <a:gd name="T34" fmla="*/ 2 w 45"/>
                <a:gd name="T35" fmla="*/ 2 h 24"/>
                <a:gd name="T36" fmla="*/ 0 w 45"/>
                <a:gd name="T37" fmla="*/ 4 h 24"/>
                <a:gd name="T38" fmla="*/ 0 w 45"/>
                <a:gd name="T39" fmla="*/ 6 h 24"/>
                <a:gd name="T40" fmla="*/ 2 w 45"/>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4">
                  <a:moveTo>
                    <a:pt x="2" y="11"/>
                  </a:moveTo>
                  <a:lnTo>
                    <a:pt x="2" y="11"/>
                  </a:lnTo>
                  <a:lnTo>
                    <a:pt x="9" y="18"/>
                  </a:lnTo>
                  <a:lnTo>
                    <a:pt x="15" y="20"/>
                  </a:lnTo>
                  <a:lnTo>
                    <a:pt x="24" y="22"/>
                  </a:lnTo>
                  <a:lnTo>
                    <a:pt x="33" y="24"/>
                  </a:lnTo>
                  <a:lnTo>
                    <a:pt x="40" y="22"/>
                  </a:lnTo>
                  <a:lnTo>
                    <a:pt x="45" y="20"/>
                  </a:lnTo>
                  <a:lnTo>
                    <a:pt x="45" y="15"/>
                  </a:lnTo>
                  <a:lnTo>
                    <a:pt x="40" y="11"/>
                  </a:lnTo>
                  <a:lnTo>
                    <a:pt x="36" y="6"/>
                  </a:lnTo>
                  <a:lnTo>
                    <a:pt x="27" y="2"/>
                  </a:lnTo>
                  <a:lnTo>
                    <a:pt x="18" y="0"/>
                  </a:lnTo>
                  <a:lnTo>
                    <a:pt x="9" y="0"/>
                  </a:lnTo>
                  <a:lnTo>
                    <a:pt x="2"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89" name="Freeform 1406">
              <a:extLst>
                <a:ext uri="{FF2B5EF4-FFF2-40B4-BE49-F238E27FC236}">
                  <a16:creationId xmlns:a16="http://schemas.microsoft.com/office/drawing/2014/main" xmlns="" id="{8CA67D2A-12A5-8245-8F1A-69857D6DEB75}"/>
                </a:ext>
              </a:extLst>
            </p:cNvPr>
            <p:cNvSpPr>
              <a:spLocks/>
            </p:cNvSpPr>
            <p:nvPr/>
          </p:nvSpPr>
          <p:spPr bwMode="auto">
            <a:xfrm>
              <a:off x="4101" y="3328"/>
              <a:ext cx="45" cy="24"/>
            </a:xfrm>
            <a:custGeom>
              <a:avLst/>
              <a:gdLst>
                <a:gd name="T0" fmla="*/ 2 w 45"/>
                <a:gd name="T1" fmla="*/ 11 h 24"/>
                <a:gd name="T2" fmla="*/ 2 w 45"/>
                <a:gd name="T3" fmla="*/ 11 h 24"/>
                <a:gd name="T4" fmla="*/ 9 w 45"/>
                <a:gd name="T5" fmla="*/ 18 h 24"/>
                <a:gd name="T6" fmla="*/ 15 w 45"/>
                <a:gd name="T7" fmla="*/ 20 h 24"/>
                <a:gd name="T8" fmla="*/ 24 w 45"/>
                <a:gd name="T9" fmla="*/ 22 h 24"/>
                <a:gd name="T10" fmla="*/ 33 w 45"/>
                <a:gd name="T11" fmla="*/ 24 h 24"/>
                <a:gd name="T12" fmla="*/ 33 w 45"/>
                <a:gd name="T13" fmla="*/ 24 h 24"/>
                <a:gd name="T14" fmla="*/ 40 w 45"/>
                <a:gd name="T15" fmla="*/ 22 h 24"/>
                <a:gd name="T16" fmla="*/ 45 w 45"/>
                <a:gd name="T17" fmla="*/ 20 h 24"/>
                <a:gd name="T18" fmla="*/ 45 w 45"/>
                <a:gd name="T19" fmla="*/ 15 h 24"/>
                <a:gd name="T20" fmla="*/ 40 w 45"/>
                <a:gd name="T21" fmla="*/ 11 h 24"/>
                <a:gd name="T22" fmla="*/ 40 w 45"/>
                <a:gd name="T23" fmla="*/ 11 h 24"/>
                <a:gd name="T24" fmla="*/ 36 w 45"/>
                <a:gd name="T25" fmla="*/ 6 h 24"/>
                <a:gd name="T26" fmla="*/ 27 w 45"/>
                <a:gd name="T27" fmla="*/ 2 h 24"/>
                <a:gd name="T28" fmla="*/ 18 w 45"/>
                <a:gd name="T29" fmla="*/ 0 h 24"/>
                <a:gd name="T30" fmla="*/ 9 w 45"/>
                <a:gd name="T31" fmla="*/ 0 h 24"/>
                <a:gd name="T32" fmla="*/ 9 w 45"/>
                <a:gd name="T33" fmla="*/ 0 h 24"/>
                <a:gd name="T34" fmla="*/ 2 w 45"/>
                <a:gd name="T35" fmla="*/ 2 h 24"/>
                <a:gd name="T36" fmla="*/ 0 w 45"/>
                <a:gd name="T37" fmla="*/ 4 h 24"/>
                <a:gd name="T38" fmla="*/ 0 w 45"/>
                <a:gd name="T39" fmla="*/ 6 h 24"/>
                <a:gd name="T40" fmla="*/ 2 w 45"/>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4">
                  <a:moveTo>
                    <a:pt x="2" y="11"/>
                  </a:moveTo>
                  <a:lnTo>
                    <a:pt x="2" y="11"/>
                  </a:lnTo>
                  <a:lnTo>
                    <a:pt x="9" y="18"/>
                  </a:lnTo>
                  <a:lnTo>
                    <a:pt x="15" y="20"/>
                  </a:lnTo>
                  <a:lnTo>
                    <a:pt x="24" y="22"/>
                  </a:lnTo>
                  <a:lnTo>
                    <a:pt x="33" y="24"/>
                  </a:lnTo>
                  <a:lnTo>
                    <a:pt x="40" y="22"/>
                  </a:lnTo>
                  <a:lnTo>
                    <a:pt x="45" y="20"/>
                  </a:lnTo>
                  <a:lnTo>
                    <a:pt x="45" y="15"/>
                  </a:lnTo>
                  <a:lnTo>
                    <a:pt x="40" y="11"/>
                  </a:lnTo>
                  <a:lnTo>
                    <a:pt x="36" y="6"/>
                  </a:lnTo>
                  <a:lnTo>
                    <a:pt x="27" y="2"/>
                  </a:lnTo>
                  <a:lnTo>
                    <a:pt x="18" y="0"/>
                  </a:lnTo>
                  <a:lnTo>
                    <a:pt x="9" y="0"/>
                  </a:lnTo>
                  <a:lnTo>
                    <a:pt x="2"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0" name="Freeform 1407">
              <a:extLst>
                <a:ext uri="{FF2B5EF4-FFF2-40B4-BE49-F238E27FC236}">
                  <a16:creationId xmlns:a16="http://schemas.microsoft.com/office/drawing/2014/main" xmlns="" id="{63211CEC-8FBE-6440-BA2A-95762D8F6853}"/>
                </a:ext>
              </a:extLst>
            </p:cNvPr>
            <p:cNvSpPr>
              <a:spLocks/>
            </p:cNvSpPr>
            <p:nvPr/>
          </p:nvSpPr>
          <p:spPr bwMode="auto">
            <a:xfrm>
              <a:off x="4060" y="3328"/>
              <a:ext cx="45" cy="24"/>
            </a:xfrm>
            <a:custGeom>
              <a:avLst/>
              <a:gdLst>
                <a:gd name="T0" fmla="*/ 2 w 45"/>
                <a:gd name="T1" fmla="*/ 13 h 24"/>
                <a:gd name="T2" fmla="*/ 2 w 45"/>
                <a:gd name="T3" fmla="*/ 13 h 24"/>
                <a:gd name="T4" fmla="*/ 9 w 45"/>
                <a:gd name="T5" fmla="*/ 18 h 24"/>
                <a:gd name="T6" fmla="*/ 18 w 45"/>
                <a:gd name="T7" fmla="*/ 20 h 24"/>
                <a:gd name="T8" fmla="*/ 25 w 45"/>
                <a:gd name="T9" fmla="*/ 24 h 24"/>
                <a:gd name="T10" fmla="*/ 34 w 45"/>
                <a:gd name="T11" fmla="*/ 24 h 24"/>
                <a:gd name="T12" fmla="*/ 34 w 45"/>
                <a:gd name="T13" fmla="*/ 24 h 24"/>
                <a:gd name="T14" fmla="*/ 41 w 45"/>
                <a:gd name="T15" fmla="*/ 22 h 24"/>
                <a:gd name="T16" fmla="*/ 45 w 45"/>
                <a:gd name="T17" fmla="*/ 20 h 24"/>
                <a:gd name="T18" fmla="*/ 45 w 45"/>
                <a:gd name="T19" fmla="*/ 18 h 24"/>
                <a:gd name="T20" fmla="*/ 43 w 45"/>
                <a:gd name="T21" fmla="*/ 11 h 24"/>
                <a:gd name="T22" fmla="*/ 43 w 45"/>
                <a:gd name="T23" fmla="*/ 11 h 24"/>
                <a:gd name="T24" fmla="*/ 36 w 45"/>
                <a:gd name="T25" fmla="*/ 6 h 24"/>
                <a:gd name="T26" fmla="*/ 29 w 45"/>
                <a:gd name="T27" fmla="*/ 4 h 24"/>
                <a:gd name="T28" fmla="*/ 20 w 45"/>
                <a:gd name="T29" fmla="*/ 2 h 24"/>
                <a:gd name="T30" fmla="*/ 11 w 45"/>
                <a:gd name="T31" fmla="*/ 0 h 24"/>
                <a:gd name="T32" fmla="*/ 11 w 45"/>
                <a:gd name="T33" fmla="*/ 0 h 24"/>
                <a:gd name="T34" fmla="*/ 4 w 45"/>
                <a:gd name="T35" fmla="*/ 2 h 24"/>
                <a:gd name="T36" fmla="*/ 0 w 45"/>
                <a:gd name="T37" fmla="*/ 4 h 24"/>
                <a:gd name="T38" fmla="*/ 0 w 45"/>
                <a:gd name="T39" fmla="*/ 9 h 24"/>
                <a:gd name="T40" fmla="*/ 2 w 45"/>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4">
                  <a:moveTo>
                    <a:pt x="2" y="13"/>
                  </a:moveTo>
                  <a:lnTo>
                    <a:pt x="2" y="13"/>
                  </a:lnTo>
                  <a:lnTo>
                    <a:pt x="9" y="18"/>
                  </a:lnTo>
                  <a:lnTo>
                    <a:pt x="18" y="20"/>
                  </a:lnTo>
                  <a:lnTo>
                    <a:pt x="25" y="24"/>
                  </a:lnTo>
                  <a:lnTo>
                    <a:pt x="34" y="24"/>
                  </a:lnTo>
                  <a:lnTo>
                    <a:pt x="41" y="22"/>
                  </a:lnTo>
                  <a:lnTo>
                    <a:pt x="45" y="20"/>
                  </a:lnTo>
                  <a:lnTo>
                    <a:pt x="45" y="18"/>
                  </a:lnTo>
                  <a:lnTo>
                    <a:pt x="43" y="11"/>
                  </a:lnTo>
                  <a:lnTo>
                    <a:pt x="36" y="6"/>
                  </a:lnTo>
                  <a:lnTo>
                    <a:pt x="29" y="4"/>
                  </a:lnTo>
                  <a:lnTo>
                    <a:pt x="20" y="2"/>
                  </a:lnTo>
                  <a:lnTo>
                    <a:pt x="11" y="0"/>
                  </a:lnTo>
                  <a:lnTo>
                    <a:pt x="4" y="2"/>
                  </a:lnTo>
                  <a:lnTo>
                    <a:pt x="0"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1" name="Freeform 1408">
              <a:extLst>
                <a:ext uri="{FF2B5EF4-FFF2-40B4-BE49-F238E27FC236}">
                  <a16:creationId xmlns:a16="http://schemas.microsoft.com/office/drawing/2014/main" xmlns="" id="{1F21C984-CFD6-4D44-A760-08C482C815B5}"/>
                </a:ext>
              </a:extLst>
            </p:cNvPr>
            <p:cNvSpPr>
              <a:spLocks/>
            </p:cNvSpPr>
            <p:nvPr/>
          </p:nvSpPr>
          <p:spPr bwMode="auto">
            <a:xfrm>
              <a:off x="4060" y="3328"/>
              <a:ext cx="45" cy="24"/>
            </a:xfrm>
            <a:custGeom>
              <a:avLst/>
              <a:gdLst>
                <a:gd name="T0" fmla="*/ 2 w 45"/>
                <a:gd name="T1" fmla="*/ 13 h 24"/>
                <a:gd name="T2" fmla="*/ 2 w 45"/>
                <a:gd name="T3" fmla="*/ 13 h 24"/>
                <a:gd name="T4" fmla="*/ 9 w 45"/>
                <a:gd name="T5" fmla="*/ 18 h 24"/>
                <a:gd name="T6" fmla="*/ 18 w 45"/>
                <a:gd name="T7" fmla="*/ 20 h 24"/>
                <a:gd name="T8" fmla="*/ 25 w 45"/>
                <a:gd name="T9" fmla="*/ 24 h 24"/>
                <a:gd name="T10" fmla="*/ 34 w 45"/>
                <a:gd name="T11" fmla="*/ 24 h 24"/>
                <a:gd name="T12" fmla="*/ 34 w 45"/>
                <a:gd name="T13" fmla="*/ 24 h 24"/>
                <a:gd name="T14" fmla="*/ 41 w 45"/>
                <a:gd name="T15" fmla="*/ 22 h 24"/>
                <a:gd name="T16" fmla="*/ 45 w 45"/>
                <a:gd name="T17" fmla="*/ 20 h 24"/>
                <a:gd name="T18" fmla="*/ 45 w 45"/>
                <a:gd name="T19" fmla="*/ 18 h 24"/>
                <a:gd name="T20" fmla="*/ 43 w 45"/>
                <a:gd name="T21" fmla="*/ 11 h 24"/>
                <a:gd name="T22" fmla="*/ 43 w 45"/>
                <a:gd name="T23" fmla="*/ 11 h 24"/>
                <a:gd name="T24" fmla="*/ 36 w 45"/>
                <a:gd name="T25" fmla="*/ 6 h 24"/>
                <a:gd name="T26" fmla="*/ 29 w 45"/>
                <a:gd name="T27" fmla="*/ 4 h 24"/>
                <a:gd name="T28" fmla="*/ 20 w 45"/>
                <a:gd name="T29" fmla="*/ 2 h 24"/>
                <a:gd name="T30" fmla="*/ 11 w 45"/>
                <a:gd name="T31" fmla="*/ 0 h 24"/>
                <a:gd name="T32" fmla="*/ 11 w 45"/>
                <a:gd name="T33" fmla="*/ 0 h 24"/>
                <a:gd name="T34" fmla="*/ 4 w 45"/>
                <a:gd name="T35" fmla="*/ 2 h 24"/>
                <a:gd name="T36" fmla="*/ 0 w 45"/>
                <a:gd name="T37" fmla="*/ 4 h 24"/>
                <a:gd name="T38" fmla="*/ 0 w 45"/>
                <a:gd name="T39" fmla="*/ 9 h 24"/>
                <a:gd name="T40" fmla="*/ 2 w 45"/>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4">
                  <a:moveTo>
                    <a:pt x="2" y="13"/>
                  </a:moveTo>
                  <a:lnTo>
                    <a:pt x="2" y="13"/>
                  </a:lnTo>
                  <a:lnTo>
                    <a:pt x="9" y="18"/>
                  </a:lnTo>
                  <a:lnTo>
                    <a:pt x="18" y="20"/>
                  </a:lnTo>
                  <a:lnTo>
                    <a:pt x="25" y="24"/>
                  </a:lnTo>
                  <a:lnTo>
                    <a:pt x="34" y="24"/>
                  </a:lnTo>
                  <a:lnTo>
                    <a:pt x="41" y="22"/>
                  </a:lnTo>
                  <a:lnTo>
                    <a:pt x="45" y="20"/>
                  </a:lnTo>
                  <a:lnTo>
                    <a:pt x="45" y="18"/>
                  </a:lnTo>
                  <a:lnTo>
                    <a:pt x="43" y="11"/>
                  </a:lnTo>
                  <a:lnTo>
                    <a:pt x="36" y="6"/>
                  </a:lnTo>
                  <a:lnTo>
                    <a:pt x="29" y="4"/>
                  </a:lnTo>
                  <a:lnTo>
                    <a:pt x="20" y="2"/>
                  </a:lnTo>
                  <a:lnTo>
                    <a:pt x="11" y="0"/>
                  </a:lnTo>
                  <a:lnTo>
                    <a:pt x="4" y="2"/>
                  </a:lnTo>
                  <a:lnTo>
                    <a:pt x="0"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2" name="Freeform 1409">
              <a:extLst>
                <a:ext uri="{FF2B5EF4-FFF2-40B4-BE49-F238E27FC236}">
                  <a16:creationId xmlns:a16="http://schemas.microsoft.com/office/drawing/2014/main" xmlns="" id="{9192FCD4-8468-8C49-9553-735415838C57}"/>
                </a:ext>
              </a:extLst>
            </p:cNvPr>
            <p:cNvSpPr>
              <a:spLocks/>
            </p:cNvSpPr>
            <p:nvPr/>
          </p:nvSpPr>
          <p:spPr bwMode="auto">
            <a:xfrm>
              <a:off x="4022" y="3330"/>
              <a:ext cx="45" cy="22"/>
            </a:xfrm>
            <a:custGeom>
              <a:avLst/>
              <a:gdLst>
                <a:gd name="T0" fmla="*/ 2 w 45"/>
                <a:gd name="T1" fmla="*/ 11 h 22"/>
                <a:gd name="T2" fmla="*/ 2 w 45"/>
                <a:gd name="T3" fmla="*/ 11 h 22"/>
                <a:gd name="T4" fmla="*/ 9 w 45"/>
                <a:gd name="T5" fmla="*/ 16 h 22"/>
                <a:gd name="T6" fmla="*/ 15 w 45"/>
                <a:gd name="T7" fmla="*/ 20 h 22"/>
                <a:gd name="T8" fmla="*/ 24 w 45"/>
                <a:gd name="T9" fmla="*/ 22 h 22"/>
                <a:gd name="T10" fmla="*/ 33 w 45"/>
                <a:gd name="T11" fmla="*/ 22 h 22"/>
                <a:gd name="T12" fmla="*/ 33 w 45"/>
                <a:gd name="T13" fmla="*/ 22 h 22"/>
                <a:gd name="T14" fmla="*/ 40 w 45"/>
                <a:gd name="T15" fmla="*/ 22 h 22"/>
                <a:gd name="T16" fmla="*/ 42 w 45"/>
                <a:gd name="T17" fmla="*/ 20 h 22"/>
                <a:gd name="T18" fmla="*/ 45 w 45"/>
                <a:gd name="T19" fmla="*/ 16 h 22"/>
                <a:gd name="T20" fmla="*/ 40 w 45"/>
                <a:gd name="T21" fmla="*/ 11 h 22"/>
                <a:gd name="T22" fmla="*/ 40 w 45"/>
                <a:gd name="T23" fmla="*/ 11 h 22"/>
                <a:gd name="T24" fmla="*/ 36 w 45"/>
                <a:gd name="T25" fmla="*/ 7 h 22"/>
                <a:gd name="T26" fmla="*/ 27 w 45"/>
                <a:gd name="T27" fmla="*/ 2 h 22"/>
                <a:gd name="T28" fmla="*/ 20 w 45"/>
                <a:gd name="T29" fmla="*/ 0 h 22"/>
                <a:gd name="T30" fmla="*/ 11 w 45"/>
                <a:gd name="T31" fmla="*/ 0 h 22"/>
                <a:gd name="T32" fmla="*/ 11 w 45"/>
                <a:gd name="T33" fmla="*/ 0 h 22"/>
                <a:gd name="T34" fmla="*/ 4 w 45"/>
                <a:gd name="T35" fmla="*/ 0 h 22"/>
                <a:gd name="T36" fmla="*/ 0 w 45"/>
                <a:gd name="T37" fmla="*/ 2 h 22"/>
                <a:gd name="T38" fmla="*/ 0 w 45"/>
                <a:gd name="T39" fmla="*/ 7 h 22"/>
                <a:gd name="T40" fmla="*/ 2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2" y="11"/>
                  </a:moveTo>
                  <a:lnTo>
                    <a:pt x="2" y="11"/>
                  </a:lnTo>
                  <a:lnTo>
                    <a:pt x="9" y="16"/>
                  </a:lnTo>
                  <a:lnTo>
                    <a:pt x="15" y="20"/>
                  </a:lnTo>
                  <a:lnTo>
                    <a:pt x="24" y="22"/>
                  </a:lnTo>
                  <a:lnTo>
                    <a:pt x="33" y="22"/>
                  </a:lnTo>
                  <a:lnTo>
                    <a:pt x="40" y="22"/>
                  </a:lnTo>
                  <a:lnTo>
                    <a:pt x="42" y="20"/>
                  </a:lnTo>
                  <a:lnTo>
                    <a:pt x="45" y="16"/>
                  </a:lnTo>
                  <a:lnTo>
                    <a:pt x="40" y="11"/>
                  </a:lnTo>
                  <a:lnTo>
                    <a:pt x="36" y="7"/>
                  </a:lnTo>
                  <a:lnTo>
                    <a:pt x="27" y="2"/>
                  </a:lnTo>
                  <a:lnTo>
                    <a:pt x="20"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3" name="Freeform 1410">
              <a:extLst>
                <a:ext uri="{FF2B5EF4-FFF2-40B4-BE49-F238E27FC236}">
                  <a16:creationId xmlns:a16="http://schemas.microsoft.com/office/drawing/2014/main" xmlns="" id="{716B1DDC-A22C-264A-940D-DE18B45BF180}"/>
                </a:ext>
              </a:extLst>
            </p:cNvPr>
            <p:cNvSpPr>
              <a:spLocks/>
            </p:cNvSpPr>
            <p:nvPr/>
          </p:nvSpPr>
          <p:spPr bwMode="auto">
            <a:xfrm>
              <a:off x="4022" y="3330"/>
              <a:ext cx="45" cy="22"/>
            </a:xfrm>
            <a:custGeom>
              <a:avLst/>
              <a:gdLst>
                <a:gd name="T0" fmla="*/ 2 w 45"/>
                <a:gd name="T1" fmla="*/ 11 h 22"/>
                <a:gd name="T2" fmla="*/ 2 w 45"/>
                <a:gd name="T3" fmla="*/ 11 h 22"/>
                <a:gd name="T4" fmla="*/ 9 w 45"/>
                <a:gd name="T5" fmla="*/ 16 h 22"/>
                <a:gd name="T6" fmla="*/ 15 w 45"/>
                <a:gd name="T7" fmla="*/ 20 h 22"/>
                <a:gd name="T8" fmla="*/ 24 w 45"/>
                <a:gd name="T9" fmla="*/ 22 h 22"/>
                <a:gd name="T10" fmla="*/ 33 w 45"/>
                <a:gd name="T11" fmla="*/ 22 h 22"/>
                <a:gd name="T12" fmla="*/ 33 w 45"/>
                <a:gd name="T13" fmla="*/ 22 h 22"/>
                <a:gd name="T14" fmla="*/ 40 w 45"/>
                <a:gd name="T15" fmla="*/ 22 h 22"/>
                <a:gd name="T16" fmla="*/ 42 w 45"/>
                <a:gd name="T17" fmla="*/ 20 h 22"/>
                <a:gd name="T18" fmla="*/ 45 w 45"/>
                <a:gd name="T19" fmla="*/ 16 h 22"/>
                <a:gd name="T20" fmla="*/ 40 w 45"/>
                <a:gd name="T21" fmla="*/ 11 h 22"/>
                <a:gd name="T22" fmla="*/ 40 w 45"/>
                <a:gd name="T23" fmla="*/ 11 h 22"/>
                <a:gd name="T24" fmla="*/ 36 w 45"/>
                <a:gd name="T25" fmla="*/ 7 h 22"/>
                <a:gd name="T26" fmla="*/ 27 w 45"/>
                <a:gd name="T27" fmla="*/ 2 h 22"/>
                <a:gd name="T28" fmla="*/ 20 w 45"/>
                <a:gd name="T29" fmla="*/ 0 h 22"/>
                <a:gd name="T30" fmla="*/ 11 w 45"/>
                <a:gd name="T31" fmla="*/ 0 h 22"/>
                <a:gd name="T32" fmla="*/ 11 w 45"/>
                <a:gd name="T33" fmla="*/ 0 h 22"/>
                <a:gd name="T34" fmla="*/ 4 w 45"/>
                <a:gd name="T35" fmla="*/ 0 h 22"/>
                <a:gd name="T36" fmla="*/ 0 w 45"/>
                <a:gd name="T37" fmla="*/ 2 h 22"/>
                <a:gd name="T38" fmla="*/ 0 w 45"/>
                <a:gd name="T39" fmla="*/ 7 h 22"/>
                <a:gd name="T40" fmla="*/ 2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2" y="11"/>
                  </a:moveTo>
                  <a:lnTo>
                    <a:pt x="2" y="11"/>
                  </a:lnTo>
                  <a:lnTo>
                    <a:pt x="9" y="16"/>
                  </a:lnTo>
                  <a:lnTo>
                    <a:pt x="15" y="20"/>
                  </a:lnTo>
                  <a:lnTo>
                    <a:pt x="24" y="22"/>
                  </a:lnTo>
                  <a:lnTo>
                    <a:pt x="33" y="22"/>
                  </a:lnTo>
                  <a:lnTo>
                    <a:pt x="40" y="22"/>
                  </a:lnTo>
                  <a:lnTo>
                    <a:pt x="42" y="20"/>
                  </a:lnTo>
                  <a:lnTo>
                    <a:pt x="45" y="16"/>
                  </a:lnTo>
                  <a:lnTo>
                    <a:pt x="40" y="11"/>
                  </a:lnTo>
                  <a:lnTo>
                    <a:pt x="36" y="7"/>
                  </a:lnTo>
                  <a:lnTo>
                    <a:pt x="27" y="2"/>
                  </a:lnTo>
                  <a:lnTo>
                    <a:pt x="20"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5194" name="Group 1612">
            <a:extLst>
              <a:ext uri="{FF2B5EF4-FFF2-40B4-BE49-F238E27FC236}">
                <a16:creationId xmlns:a16="http://schemas.microsoft.com/office/drawing/2014/main" xmlns="" id="{78D1B0AD-AB1E-0D48-AFE4-74B6183BCAA6}"/>
              </a:ext>
            </a:extLst>
          </p:cNvPr>
          <p:cNvGrpSpPr>
            <a:grpSpLocks/>
          </p:cNvGrpSpPr>
          <p:nvPr/>
        </p:nvGrpSpPr>
        <p:grpSpPr bwMode="auto">
          <a:xfrm>
            <a:off x="1546225" y="4895850"/>
            <a:ext cx="4425950" cy="185738"/>
            <a:chOff x="1515" y="3278"/>
            <a:chExt cx="2788" cy="117"/>
          </a:xfrm>
        </p:grpSpPr>
        <p:sp>
          <p:nvSpPr>
            <p:cNvPr id="5195" name="Freeform 1412">
              <a:extLst>
                <a:ext uri="{FF2B5EF4-FFF2-40B4-BE49-F238E27FC236}">
                  <a16:creationId xmlns:a16="http://schemas.microsoft.com/office/drawing/2014/main" xmlns="" id="{3B066E4C-3FB1-984A-90A5-50A267DBB546}"/>
                </a:ext>
              </a:extLst>
            </p:cNvPr>
            <p:cNvSpPr>
              <a:spLocks/>
            </p:cNvSpPr>
            <p:nvPr/>
          </p:nvSpPr>
          <p:spPr bwMode="auto">
            <a:xfrm>
              <a:off x="3983" y="3330"/>
              <a:ext cx="45" cy="22"/>
            </a:xfrm>
            <a:custGeom>
              <a:avLst/>
              <a:gdLst>
                <a:gd name="T0" fmla="*/ 5 w 45"/>
                <a:gd name="T1" fmla="*/ 11 h 22"/>
                <a:gd name="T2" fmla="*/ 5 w 45"/>
                <a:gd name="T3" fmla="*/ 11 h 22"/>
                <a:gd name="T4" fmla="*/ 9 w 45"/>
                <a:gd name="T5" fmla="*/ 16 h 22"/>
                <a:gd name="T6" fmla="*/ 16 w 45"/>
                <a:gd name="T7" fmla="*/ 20 h 22"/>
                <a:gd name="T8" fmla="*/ 25 w 45"/>
                <a:gd name="T9" fmla="*/ 22 h 22"/>
                <a:gd name="T10" fmla="*/ 34 w 45"/>
                <a:gd name="T11" fmla="*/ 22 h 22"/>
                <a:gd name="T12" fmla="*/ 34 w 45"/>
                <a:gd name="T13" fmla="*/ 22 h 22"/>
                <a:gd name="T14" fmla="*/ 41 w 45"/>
                <a:gd name="T15" fmla="*/ 22 h 22"/>
                <a:gd name="T16" fmla="*/ 43 w 45"/>
                <a:gd name="T17" fmla="*/ 20 h 22"/>
                <a:gd name="T18" fmla="*/ 45 w 45"/>
                <a:gd name="T19" fmla="*/ 16 h 22"/>
                <a:gd name="T20" fmla="*/ 41 w 45"/>
                <a:gd name="T21" fmla="*/ 11 h 22"/>
                <a:gd name="T22" fmla="*/ 41 w 45"/>
                <a:gd name="T23" fmla="*/ 11 h 22"/>
                <a:gd name="T24" fmla="*/ 36 w 45"/>
                <a:gd name="T25" fmla="*/ 7 h 22"/>
                <a:gd name="T26" fmla="*/ 27 w 45"/>
                <a:gd name="T27" fmla="*/ 2 h 22"/>
                <a:gd name="T28" fmla="*/ 21 w 45"/>
                <a:gd name="T29" fmla="*/ 0 h 22"/>
                <a:gd name="T30" fmla="*/ 12 w 45"/>
                <a:gd name="T31" fmla="*/ 0 h 22"/>
                <a:gd name="T32" fmla="*/ 12 w 45"/>
                <a:gd name="T33" fmla="*/ 0 h 22"/>
                <a:gd name="T34" fmla="*/ 5 w 45"/>
                <a:gd name="T35" fmla="*/ 0 h 22"/>
                <a:gd name="T36" fmla="*/ 3 w 45"/>
                <a:gd name="T37" fmla="*/ 2 h 22"/>
                <a:gd name="T38" fmla="*/ 0 w 45"/>
                <a:gd name="T39" fmla="*/ 7 h 22"/>
                <a:gd name="T40" fmla="*/ 5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5" y="11"/>
                  </a:moveTo>
                  <a:lnTo>
                    <a:pt x="5" y="11"/>
                  </a:lnTo>
                  <a:lnTo>
                    <a:pt x="9" y="16"/>
                  </a:lnTo>
                  <a:lnTo>
                    <a:pt x="16" y="20"/>
                  </a:lnTo>
                  <a:lnTo>
                    <a:pt x="25" y="22"/>
                  </a:lnTo>
                  <a:lnTo>
                    <a:pt x="34" y="22"/>
                  </a:lnTo>
                  <a:lnTo>
                    <a:pt x="41" y="22"/>
                  </a:lnTo>
                  <a:lnTo>
                    <a:pt x="43" y="20"/>
                  </a:lnTo>
                  <a:lnTo>
                    <a:pt x="45" y="16"/>
                  </a:lnTo>
                  <a:lnTo>
                    <a:pt x="41" y="11"/>
                  </a:lnTo>
                  <a:lnTo>
                    <a:pt x="36" y="7"/>
                  </a:lnTo>
                  <a:lnTo>
                    <a:pt x="27" y="2"/>
                  </a:lnTo>
                  <a:lnTo>
                    <a:pt x="21" y="0"/>
                  </a:lnTo>
                  <a:lnTo>
                    <a:pt x="12" y="0"/>
                  </a:lnTo>
                  <a:lnTo>
                    <a:pt x="5" y="0"/>
                  </a:lnTo>
                  <a:lnTo>
                    <a:pt x="3" y="2"/>
                  </a:lnTo>
                  <a:lnTo>
                    <a:pt x="0"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6" name="Freeform 1413">
              <a:extLst>
                <a:ext uri="{FF2B5EF4-FFF2-40B4-BE49-F238E27FC236}">
                  <a16:creationId xmlns:a16="http://schemas.microsoft.com/office/drawing/2014/main" xmlns="" id="{2B6B6343-455A-A74A-9A44-05E6CF097097}"/>
                </a:ext>
              </a:extLst>
            </p:cNvPr>
            <p:cNvSpPr>
              <a:spLocks/>
            </p:cNvSpPr>
            <p:nvPr/>
          </p:nvSpPr>
          <p:spPr bwMode="auto">
            <a:xfrm>
              <a:off x="3983" y="3330"/>
              <a:ext cx="45" cy="22"/>
            </a:xfrm>
            <a:custGeom>
              <a:avLst/>
              <a:gdLst>
                <a:gd name="T0" fmla="*/ 5 w 45"/>
                <a:gd name="T1" fmla="*/ 11 h 22"/>
                <a:gd name="T2" fmla="*/ 5 w 45"/>
                <a:gd name="T3" fmla="*/ 11 h 22"/>
                <a:gd name="T4" fmla="*/ 9 w 45"/>
                <a:gd name="T5" fmla="*/ 16 h 22"/>
                <a:gd name="T6" fmla="*/ 16 w 45"/>
                <a:gd name="T7" fmla="*/ 20 h 22"/>
                <a:gd name="T8" fmla="*/ 25 w 45"/>
                <a:gd name="T9" fmla="*/ 22 h 22"/>
                <a:gd name="T10" fmla="*/ 34 w 45"/>
                <a:gd name="T11" fmla="*/ 22 h 22"/>
                <a:gd name="T12" fmla="*/ 34 w 45"/>
                <a:gd name="T13" fmla="*/ 22 h 22"/>
                <a:gd name="T14" fmla="*/ 41 w 45"/>
                <a:gd name="T15" fmla="*/ 22 h 22"/>
                <a:gd name="T16" fmla="*/ 43 w 45"/>
                <a:gd name="T17" fmla="*/ 20 h 22"/>
                <a:gd name="T18" fmla="*/ 45 w 45"/>
                <a:gd name="T19" fmla="*/ 16 h 22"/>
                <a:gd name="T20" fmla="*/ 41 w 45"/>
                <a:gd name="T21" fmla="*/ 11 h 22"/>
                <a:gd name="T22" fmla="*/ 41 w 45"/>
                <a:gd name="T23" fmla="*/ 11 h 22"/>
                <a:gd name="T24" fmla="*/ 36 w 45"/>
                <a:gd name="T25" fmla="*/ 7 h 22"/>
                <a:gd name="T26" fmla="*/ 27 w 45"/>
                <a:gd name="T27" fmla="*/ 2 h 22"/>
                <a:gd name="T28" fmla="*/ 21 w 45"/>
                <a:gd name="T29" fmla="*/ 0 h 22"/>
                <a:gd name="T30" fmla="*/ 12 w 45"/>
                <a:gd name="T31" fmla="*/ 0 h 22"/>
                <a:gd name="T32" fmla="*/ 12 w 45"/>
                <a:gd name="T33" fmla="*/ 0 h 22"/>
                <a:gd name="T34" fmla="*/ 5 w 45"/>
                <a:gd name="T35" fmla="*/ 0 h 22"/>
                <a:gd name="T36" fmla="*/ 3 w 45"/>
                <a:gd name="T37" fmla="*/ 2 h 22"/>
                <a:gd name="T38" fmla="*/ 0 w 45"/>
                <a:gd name="T39" fmla="*/ 7 h 22"/>
                <a:gd name="T40" fmla="*/ 5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5" y="11"/>
                  </a:moveTo>
                  <a:lnTo>
                    <a:pt x="5" y="11"/>
                  </a:lnTo>
                  <a:lnTo>
                    <a:pt x="9" y="16"/>
                  </a:lnTo>
                  <a:lnTo>
                    <a:pt x="16" y="20"/>
                  </a:lnTo>
                  <a:lnTo>
                    <a:pt x="25" y="22"/>
                  </a:lnTo>
                  <a:lnTo>
                    <a:pt x="34" y="22"/>
                  </a:lnTo>
                  <a:lnTo>
                    <a:pt x="41" y="22"/>
                  </a:lnTo>
                  <a:lnTo>
                    <a:pt x="43" y="20"/>
                  </a:lnTo>
                  <a:lnTo>
                    <a:pt x="45" y="16"/>
                  </a:lnTo>
                  <a:lnTo>
                    <a:pt x="41" y="11"/>
                  </a:lnTo>
                  <a:lnTo>
                    <a:pt x="36" y="7"/>
                  </a:lnTo>
                  <a:lnTo>
                    <a:pt x="27" y="2"/>
                  </a:lnTo>
                  <a:lnTo>
                    <a:pt x="21" y="0"/>
                  </a:lnTo>
                  <a:lnTo>
                    <a:pt x="12" y="0"/>
                  </a:lnTo>
                  <a:lnTo>
                    <a:pt x="5" y="0"/>
                  </a:lnTo>
                  <a:lnTo>
                    <a:pt x="3" y="2"/>
                  </a:lnTo>
                  <a:lnTo>
                    <a:pt x="0"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7" name="Freeform 1414">
              <a:extLst>
                <a:ext uri="{FF2B5EF4-FFF2-40B4-BE49-F238E27FC236}">
                  <a16:creationId xmlns:a16="http://schemas.microsoft.com/office/drawing/2014/main" xmlns="" id="{7D682CFF-D693-D046-A26A-D4BD2720A76E}"/>
                </a:ext>
              </a:extLst>
            </p:cNvPr>
            <p:cNvSpPr>
              <a:spLocks/>
            </p:cNvSpPr>
            <p:nvPr/>
          </p:nvSpPr>
          <p:spPr bwMode="auto">
            <a:xfrm>
              <a:off x="3947" y="3330"/>
              <a:ext cx="43" cy="25"/>
            </a:xfrm>
            <a:custGeom>
              <a:avLst/>
              <a:gdLst>
                <a:gd name="T0" fmla="*/ 3 w 43"/>
                <a:gd name="T1" fmla="*/ 11 h 25"/>
                <a:gd name="T2" fmla="*/ 3 w 43"/>
                <a:gd name="T3" fmla="*/ 11 h 25"/>
                <a:gd name="T4" fmla="*/ 7 w 43"/>
                <a:gd name="T5" fmla="*/ 18 h 25"/>
                <a:gd name="T6" fmla="*/ 16 w 43"/>
                <a:gd name="T7" fmla="*/ 20 h 25"/>
                <a:gd name="T8" fmla="*/ 23 w 43"/>
                <a:gd name="T9" fmla="*/ 22 h 25"/>
                <a:gd name="T10" fmla="*/ 32 w 43"/>
                <a:gd name="T11" fmla="*/ 25 h 25"/>
                <a:gd name="T12" fmla="*/ 32 w 43"/>
                <a:gd name="T13" fmla="*/ 25 h 25"/>
                <a:gd name="T14" fmla="*/ 39 w 43"/>
                <a:gd name="T15" fmla="*/ 22 h 25"/>
                <a:gd name="T16" fmla="*/ 41 w 43"/>
                <a:gd name="T17" fmla="*/ 20 h 25"/>
                <a:gd name="T18" fmla="*/ 43 w 43"/>
                <a:gd name="T19" fmla="*/ 16 h 25"/>
                <a:gd name="T20" fmla="*/ 39 w 43"/>
                <a:gd name="T21" fmla="*/ 11 h 25"/>
                <a:gd name="T22" fmla="*/ 39 w 43"/>
                <a:gd name="T23" fmla="*/ 11 h 25"/>
                <a:gd name="T24" fmla="*/ 34 w 43"/>
                <a:gd name="T25" fmla="*/ 7 h 25"/>
                <a:gd name="T26" fmla="*/ 27 w 43"/>
                <a:gd name="T27" fmla="*/ 4 h 25"/>
                <a:gd name="T28" fmla="*/ 18 w 43"/>
                <a:gd name="T29" fmla="*/ 0 h 25"/>
                <a:gd name="T30" fmla="*/ 12 w 43"/>
                <a:gd name="T31" fmla="*/ 0 h 25"/>
                <a:gd name="T32" fmla="*/ 12 w 43"/>
                <a:gd name="T33" fmla="*/ 0 h 25"/>
                <a:gd name="T34" fmla="*/ 5 w 43"/>
                <a:gd name="T35" fmla="*/ 2 h 25"/>
                <a:gd name="T36" fmla="*/ 0 w 43"/>
                <a:gd name="T37" fmla="*/ 4 h 25"/>
                <a:gd name="T38" fmla="*/ 0 w 43"/>
                <a:gd name="T39" fmla="*/ 7 h 25"/>
                <a:gd name="T40" fmla="*/ 3 w 43"/>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3" y="11"/>
                  </a:moveTo>
                  <a:lnTo>
                    <a:pt x="3" y="11"/>
                  </a:lnTo>
                  <a:lnTo>
                    <a:pt x="7" y="18"/>
                  </a:lnTo>
                  <a:lnTo>
                    <a:pt x="16" y="20"/>
                  </a:lnTo>
                  <a:lnTo>
                    <a:pt x="23" y="22"/>
                  </a:lnTo>
                  <a:lnTo>
                    <a:pt x="32" y="25"/>
                  </a:lnTo>
                  <a:lnTo>
                    <a:pt x="39" y="22"/>
                  </a:lnTo>
                  <a:lnTo>
                    <a:pt x="41" y="20"/>
                  </a:lnTo>
                  <a:lnTo>
                    <a:pt x="43" y="16"/>
                  </a:lnTo>
                  <a:lnTo>
                    <a:pt x="39" y="11"/>
                  </a:lnTo>
                  <a:lnTo>
                    <a:pt x="34" y="7"/>
                  </a:lnTo>
                  <a:lnTo>
                    <a:pt x="27" y="4"/>
                  </a:lnTo>
                  <a:lnTo>
                    <a:pt x="18" y="0"/>
                  </a:lnTo>
                  <a:lnTo>
                    <a:pt x="12" y="0"/>
                  </a:lnTo>
                  <a:lnTo>
                    <a:pt x="5" y="2"/>
                  </a:lnTo>
                  <a:lnTo>
                    <a:pt x="0"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8" name="Freeform 1415">
              <a:extLst>
                <a:ext uri="{FF2B5EF4-FFF2-40B4-BE49-F238E27FC236}">
                  <a16:creationId xmlns:a16="http://schemas.microsoft.com/office/drawing/2014/main" xmlns="" id="{E8EC1B0A-DA9C-4D4B-BD14-93570ED42779}"/>
                </a:ext>
              </a:extLst>
            </p:cNvPr>
            <p:cNvSpPr>
              <a:spLocks/>
            </p:cNvSpPr>
            <p:nvPr/>
          </p:nvSpPr>
          <p:spPr bwMode="auto">
            <a:xfrm>
              <a:off x="3947" y="3330"/>
              <a:ext cx="43" cy="25"/>
            </a:xfrm>
            <a:custGeom>
              <a:avLst/>
              <a:gdLst>
                <a:gd name="T0" fmla="*/ 3 w 43"/>
                <a:gd name="T1" fmla="*/ 11 h 25"/>
                <a:gd name="T2" fmla="*/ 3 w 43"/>
                <a:gd name="T3" fmla="*/ 11 h 25"/>
                <a:gd name="T4" fmla="*/ 7 w 43"/>
                <a:gd name="T5" fmla="*/ 18 h 25"/>
                <a:gd name="T6" fmla="*/ 16 w 43"/>
                <a:gd name="T7" fmla="*/ 20 h 25"/>
                <a:gd name="T8" fmla="*/ 23 w 43"/>
                <a:gd name="T9" fmla="*/ 22 h 25"/>
                <a:gd name="T10" fmla="*/ 32 w 43"/>
                <a:gd name="T11" fmla="*/ 25 h 25"/>
                <a:gd name="T12" fmla="*/ 32 w 43"/>
                <a:gd name="T13" fmla="*/ 25 h 25"/>
                <a:gd name="T14" fmla="*/ 39 w 43"/>
                <a:gd name="T15" fmla="*/ 22 h 25"/>
                <a:gd name="T16" fmla="*/ 41 w 43"/>
                <a:gd name="T17" fmla="*/ 20 h 25"/>
                <a:gd name="T18" fmla="*/ 43 w 43"/>
                <a:gd name="T19" fmla="*/ 16 h 25"/>
                <a:gd name="T20" fmla="*/ 39 w 43"/>
                <a:gd name="T21" fmla="*/ 11 h 25"/>
                <a:gd name="T22" fmla="*/ 39 w 43"/>
                <a:gd name="T23" fmla="*/ 11 h 25"/>
                <a:gd name="T24" fmla="*/ 34 w 43"/>
                <a:gd name="T25" fmla="*/ 7 h 25"/>
                <a:gd name="T26" fmla="*/ 27 w 43"/>
                <a:gd name="T27" fmla="*/ 4 h 25"/>
                <a:gd name="T28" fmla="*/ 18 w 43"/>
                <a:gd name="T29" fmla="*/ 0 h 25"/>
                <a:gd name="T30" fmla="*/ 12 w 43"/>
                <a:gd name="T31" fmla="*/ 0 h 25"/>
                <a:gd name="T32" fmla="*/ 12 w 43"/>
                <a:gd name="T33" fmla="*/ 0 h 25"/>
                <a:gd name="T34" fmla="*/ 5 w 43"/>
                <a:gd name="T35" fmla="*/ 2 h 25"/>
                <a:gd name="T36" fmla="*/ 0 w 43"/>
                <a:gd name="T37" fmla="*/ 4 h 25"/>
                <a:gd name="T38" fmla="*/ 0 w 43"/>
                <a:gd name="T39" fmla="*/ 7 h 25"/>
                <a:gd name="T40" fmla="*/ 3 w 43"/>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3" y="11"/>
                  </a:moveTo>
                  <a:lnTo>
                    <a:pt x="3" y="11"/>
                  </a:lnTo>
                  <a:lnTo>
                    <a:pt x="7" y="18"/>
                  </a:lnTo>
                  <a:lnTo>
                    <a:pt x="16" y="20"/>
                  </a:lnTo>
                  <a:lnTo>
                    <a:pt x="23" y="22"/>
                  </a:lnTo>
                  <a:lnTo>
                    <a:pt x="32" y="25"/>
                  </a:lnTo>
                  <a:lnTo>
                    <a:pt x="39" y="22"/>
                  </a:lnTo>
                  <a:lnTo>
                    <a:pt x="41" y="20"/>
                  </a:lnTo>
                  <a:lnTo>
                    <a:pt x="43" y="16"/>
                  </a:lnTo>
                  <a:lnTo>
                    <a:pt x="39" y="11"/>
                  </a:lnTo>
                  <a:lnTo>
                    <a:pt x="34" y="7"/>
                  </a:lnTo>
                  <a:lnTo>
                    <a:pt x="27" y="4"/>
                  </a:lnTo>
                  <a:lnTo>
                    <a:pt x="18" y="0"/>
                  </a:lnTo>
                  <a:lnTo>
                    <a:pt x="12" y="0"/>
                  </a:lnTo>
                  <a:lnTo>
                    <a:pt x="5" y="2"/>
                  </a:lnTo>
                  <a:lnTo>
                    <a:pt x="0"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199" name="Freeform 1416">
              <a:extLst>
                <a:ext uri="{FF2B5EF4-FFF2-40B4-BE49-F238E27FC236}">
                  <a16:creationId xmlns:a16="http://schemas.microsoft.com/office/drawing/2014/main" xmlns="" id="{243FFFF8-2EAB-0941-A402-6F69C0D07CD7}"/>
                </a:ext>
              </a:extLst>
            </p:cNvPr>
            <p:cNvSpPr>
              <a:spLocks/>
            </p:cNvSpPr>
            <p:nvPr/>
          </p:nvSpPr>
          <p:spPr bwMode="auto">
            <a:xfrm>
              <a:off x="3803" y="3332"/>
              <a:ext cx="41" cy="25"/>
            </a:xfrm>
            <a:custGeom>
              <a:avLst/>
              <a:gdLst>
                <a:gd name="T0" fmla="*/ 2 w 41"/>
                <a:gd name="T1" fmla="*/ 14 h 25"/>
                <a:gd name="T2" fmla="*/ 2 w 41"/>
                <a:gd name="T3" fmla="*/ 14 h 25"/>
                <a:gd name="T4" fmla="*/ 7 w 41"/>
                <a:gd name="T5" fmla="*/ 18 h 25"/>
                <a:gd name="T6" fmla="*/ 14 w 41"/>
                <a:gd name="T7" fmla="*/ 20 h 25"/>
                <a:gd name="T8" fmla="*/ 20 w 41"/>
                <a:gd name="T9" fmla="*/ 23 h 25"/>
                <a:gd name="T10" fmla="*/ 30 w 41"/>
                <a:gd name="T11" fmla="*/ 25 h 25"/>
                <a:gd name="T12" fmla="*/ 30 w 41"/>
                <a:gd name="T13" fmla="*/ 25 h 25"/>
                <a:gd name="T14" fmla="*/ 34 w 41"/>
                <a:gd name="T15" fmla="*/ 23 h 25"/>
                <a:gd name="T16" fmla="*/ 39 w 41"/>
                <a:gd name="T17" fmla="*/ 20 h 25"/>
                <a:gd name="T18" fmla="*/ 41 w 41"/>
                <a:gd name="T19" fmla="*/ 16 h 25"/>
                <a:gd name="T20" fmla="*/ 39 w 41"/>
                <a:gd name="T21" fmla="*/ 11 h 25"/>
                <a:gd name="T22" fmla="*/ 39 w 41"/>
                <a:gd name="T23" fmla="*/ 11 h 25"/>
                <a:gd name="T24" fmla="*/ 32 w 41"/>
                <a:gd name="T25" fmla="*/ 7 h 25"/>
                <a:gd name="T26" fmla="*/ 27 w 41"/>
                <a:gd name="T27" fmla="*/ 5 h 25"/>
                <a:gd name="T28" fmla="*/ 18 w 41"/>
                <a:gd name="T29" fmla="*/ 0 h 25"/>
                <a:gd name="T30" fmla="*/ 11 w 41"/>
                <a:gd name="T31" fmla="*/ 0 h 25"/>
                <a:gd name="T32" fmla="*/ 11 w 41"/>
                <a:gd name="T33" fmla="*/ 0 h 25"/>
                <a:gd name="T34" fmla="*/ 5 w 41"/>
                <a:gd name="T35" fmla="*/ 2 h 25"/>
                <a:gd name="T36" fmla="*/ 2 w 41"/>
                <a:gd name="T37" fmla="*/ 5 h 25"/>
                <a:gd name="T38" fmla="*/ 0 w 41"/>
                <a:gd name="T39" fmla="*/ 7 h 25"/>
                <a:gd name="T40" fmla="*/ 2 w 4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5">
                  <a:moveTo>
                    <a:pt x="2" y="14"/>
                  </a:moveTo>
                  <a:lnTo>
                    <a:pt x="2" y="14"/>
                  </a:lnTo>
                  <a:lnTo>
                    <a:pt x="7" y="18"/>
                  </a:lnTo>
                  <a:lnTo>
                    <a:pt x="14" y="20"/>
                  </a:lnTo>
                  <a:lnTo>
                    <a:pt x="20" y="23"/>
                  </a:lnTo>
                  <a:lnTo>
                    <a:pt x="30" y="25"/>
                  </a:lnTo>
                  <a:lnTo>
                    <a:pt x="34" y="23"/>
                  </a:lnTo>
                  <a:lnTo>
                    <a:pt x="39" y="20"/>
                  </a:lnTo>
                  <a:lnTo>
                    <a:pt x="41" y="16"/>
                  </a:lnTo>
                  <a:lnTo>
                    <a:pt x="39" y="11"/>
                  </a:lnTo>
                  <a:lnTo>
                    <a:pt x="32" y="7"/>
                  </a:lnTo>
                  <a:lnTo>
                    <a:pt x="27" y="5"/>
                  </a:lnTo>
                  <a:lnTo>
                    <a:pt x="18" y="0"/>
                  </a:lnTo>
                  <a:lnTo>
                    <a:pt x="11" y="0"/>
                  </a:lnTo>
                  <a:lnTo>
                    <a:pt x="5" y="2"/>
                  </a:lnTo>
                  <a:lnTo>
                    <a:pt x="2" y="5"/>
                  </a:lnTo>
                  <a:lnTo>
                    <a:pt x="0" y="7"/>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0" name="Freeform 1417">
              <a:extLst>
                <a:ext uri="{FF2B5EF4-FFF2-40B4-BE49-F238E27FC236}">
                  <a16:creationId xmlns:a16="http://schemas.microsoft.com/office/drawing/2014/main" xmlns="" id="{508E18A1-ADA1-7E40-B159-018A7004A50D}"/>
                </a:ext>
              </a:extLst>
            </p:cNvPr>
            <p:cNvSpPr>
              <a:spLocks/>
            </p:cNvSpPr>
            <p:nvPr/>
          </p:nvSpPr>
          <p:spPr bwMode="auto">
            <a:xfrm>
              <a:off x="3803" y="3332"/>
              <a:ext cx="41" cy="25"/>
            </a:xfrm>
            <a:custGeom>
              <a:avLst/>
              <a:gdLst>
                <a:gd name="T0" fmla="*/ 2 w 41"/>
                <a:gd name="T1" fmla="*/ 14 h 25"/>
                <a:gd name="T2" fmla="*/ 2 w 41"/>
                <a:gd name="T3" fmla="*/ 14 h 25"/>
                <a:gd name="T4" fmla="*/ 7 w 41"/>
                <a:gd name="T5" fmla="*/ 18 h 25"/>
                <a:gd name="T6" fmla="*/ 14 w 41"/>
                <a:gd name="T7" fmla="*/ 20 h 25"/>
                <a:gd name="T8" fmla="*/ 20 w 41"/>
                <a:gd name="T9" fmla="*/ 23 h 25"/>
                <a:gd name="T10" fmla="*/ 30 w 41"/>
                <a:gd name="T11" fmla="*/ 25 h 25"/>
                <a:gd name="T12" fmla="*/ 30 w 41"/>
                <a:gd name="T13" fmla="*/ 25 h 25"/>
                <a:gd name="T14" fmla="*/ 34 w 41"/>
                <a:gd name="T15" fmla="*/ 23 h 25"/>
                <a:gd name="T16" fmla="*/ 39 w 41"/>
                <a:gd name="T17" fmla="*/ 20 h 25"/>
                <a:gd name="T18" fmla="*/ 41 w 41"/>
                <a:gd name="T19" fmla="*/ 16 h 25"/>
                <a:gd name="T20" fmla="*/ 39 w 41"/>
                <a:gd name="T21" fmla="*/ 11 h 25"/>
                <a:gd name="T22" fmla="*/ 39 w 41"/>
                <a:gd name="T23" fmla="*/ 11 h 25"/>
                <a:gd name="T24" fmla="*/ 32 w 41"/>
                <a:gd name="T25" fmla="*/ 7 h 25"/>
                <a:gd name="T26" fmla="*/ 27 w 41"/>
                <a:gd name="T27" fmla="*/ 5 h 25"/>
                <a:gd name="T28" fmla="*/ 18 w 41"/>
                <a:gd name="T29" fmla="*/ 0 h 25"/>
                <a:gd name="T30" fmla="*/ 11 w 41"/>
                <a:gd name="T31" fmla="*/ 0 h 25"/>
                <a:gd name="T32" fmla="*/ 11 w 41"/>
                <a:gd name="T33" fmla="*/ 0 h 25"/>
                <a:gd name="T34" fmla="*/ 5 w 41"/>
                <a:gd name="T35" fmla="*/ 2 h 25"/>
                <a:gd name="T36" fmla="*/ 2 w 41"/>
                <a:gd name="T37" fmla="*/ 5 h 25"/>
                <a:gd name="T38" fmla="*/ 0 w 41"/>
                <a:gd name="T39" fmla="*/ 7 h 25"/>
                <a:gd name="T40" fmla="*/ 2 w 4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5">
                  <a:moveTo>
                    <a:pt x="2" y="14"/>
                  </a:moveTo>
                  <a:lnTo>
                    <a:pt x="2" y="14"/>
                  </a:lnTo>
                  <a:lnTo>
                    <a:pt x="7" y="18"/>
                  </a:lnTo>
                  <a:lnTo>
                    <a:pt x="14" y="20"/>
                  </a:lnTo>
                  <a:lnTo>
                    <a:pt x="20" y="23"/>
                  </a:lnTo>
                  <a:lnTo>
                    <a:pt x="30" y="25"/>
                  </a:lnTo>
                  <a:lnTo>
                    <a:pt x="34" y="23"/>
                  </a:lnTo>
                  <a:lnTo>
                    <a:pt x="39" y="20"/>
                  </a:lnTo>
                  <a:lnTo>
                    <a:pt x="41" y="16"/>
                  </a:lnTo>
                  <a:lnTo>
                    <a:pt x="39" y="11"/>
                  </a:lnTo>
                  <a:lnTo>
                    <a:pt x="32" y="7"/>
                  </a:lnTo>
                  <a:lnTo>
                    <a:pt x="27" y="5"/>
                  </a:lnTo>
                  <a:lnTo>
                    <a:pt x="18" y="0"/>
                  </a:lnTo>
                  <a:lnTo>
                    <a:pt x="11" y="0"/>
                  </a:lnTo>
                  <a:lnTo>
                    <a:pt x="5" y="2"/>
                  </a:lnTo>
                  <a:lnTo>
                    <a:pt x="2" y="5"/>
                  </a:lnTo>
                  <a:lnTo>
                    <a:pt x="0" y="7"/>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1" name="Freeform 1418">
              <a:extLst>
                <a:ext uri="{FF2B5EF4-FFF2-40B4-BE49-F238E27FC236}">
                  <a16:creationId xmlns:a16="http://schemas.microsoft.com/office/drawing/2014/main" xmlns="" id="{B5D67C48-B67E-7747-8799-1ECD3010AA66}"/>
                </a:ext>
              </a:extLst>
            </p:cNvPr>
            <p:cNvSpPr>
              <a:spLocks/>
            </p:cNvSpPr>
            <p:nvPr/>
          </p:nvSpPr>
          <p:spPr bwMode="auto">
            <a:xfrm>
              <a:off x="3769" y="3332"/>
              <a:ext cx="39" cy="25"/>
            </a:xfrm>
            <a:custGeom>
              <a:avLst/>
              <a:gdLst>
                <a:gd name="T0" fmla="*/ 3 w 39"/>
                <a:gd name="T1" fmla="*/ 14 h 25"/>
                <a:gd name="T2" fmla="*/ 3 w 39"/>
                <a:gd name="T3" fmla="*/ 14 h 25"/>
                <a:gd name="T4" fmla="*/ 7 w 39"/>
                <a:gd name="T5" fmla="*/ 18 h 25"/>
                <a:gd name="T6" fmla="*/ 12 w 39"/>
                <a:gd name="T7" fmla="*/ 23 h 25"/>
                <a:gd name="T8" fmla="*/ 21 w 39"/>
                <a:gd name="T9" fmla="*/ 25 h 25"/>
                <a:gd name="T10" fmla="*/ 27 w 39"/>
                <a:gd name="T11" fmla="*/ 25 h 25"/>
                <a:gd name="T12" fmla="*/ 27 w 39"/>
                <a:gd name="T13" fmla="*/ 25 h 25"/>
                <a:gd name="T14" fmla="*/ 34 w 39"/>
                <a:gd name="T15" fmla="*/ 25 h 25"/>
                <a:gd name="T16" fmla="*/ 36 w 39"/>
                <a:gd name="T17" fmla="*/ 20 h 25"/>
                <a:gd name="T18" fmla="*/ 39 w 39"/>
                <a:gd name="T19" fmla="*/ 18 h 25"/>
                <a:gd name="T20" fmla="*/ 36 w 39"/>
                <a:gd name="T21" fmla="*/ 14 h 25"/>
                <a:gd name="T22" fmla="*/ 36 w 39"/>
                <a:gd name="T23" fmla="*/ 14 h 25"/>
                <a:gd name="T24" fmla="*/ 32 w 39"/>
                <a:gd name="T25" fmla="*/ 7 h 25"/>
                <a:gd name="T26" fmla="*/ 25 w 39"/>
                <a:gd name="T27" fmla="*/ 5 h 25"/>
                <a:gd name="T28" fmla="*/ 18 w 39"/>
                <a:gd name="T29" fmla="*/ 2 h 25"/>
                <a:gd name="T30" fmla="*/ 12 w 39"/>
                <a:gd name="T31" fmla="*/ 0 h 25"/>
                <a:gd name="T32" fmla="*/ 12 w 39"/>
                <a:gd name="T33" fmla="*/ 0 h 25"/>
                <a:gd name="T34" fmla="*/ 5 w 39"/>
                <a:gd name="T35" fmla="*/ 2 h 25"/>
                <a:gd name="T36" fmla="*/ 0 w 39"/>
                <a:gd name="T37" fmla="*/ 5 h 25"/>
                <a:gd name="T38" fmla="*/ 0 w 39"/>
                <a:gd name="T39" fmla="*/ 9 h 25"/>
                <a:gd name="T40" fmla="*/ 3 w 3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3" y="14"/>
                  </a:moveTo>
                  <a:lnTo>
                    <a:pt x="3" y="14"/>
                  </a:lnTo>
                  <a:lnTo>
                    <a:pt x="7" y="18"/>
                  </a:lnTo>
                  <a:lnTo>
                    <a:pt x="12" y="23"/>
                  </a:lnTo>
                  <a:lnTo>
                    <a:pt x="21" y="25"/>
                  </a:lnTo>
                  <a:lnTo>
                    <a:pt x="27" y="25"/>
                  </a:lnTo>
                  <a:lnTo>
                    <a:pt x="34" y="25"/>
                  </a:lnTo>
                  <a:lnTo>
                    <a:pt x="36" y="20"/>
                  </a:lnTo>
                  <a:lnTo>
                    <a:pt x="39" y="18"/>
                  </a:lnTo>
                  <a:lnTo>
                    <a:pt x="36" y="14"/>
                  </a:lnTo>
                  <a:lnTo>
                    <a:pt x="32" y="7"/>
                  </a:lnTo>
                  <a:lnTo>
                    <a:pt x="25" y="5"/>
                  </a:lnTo>
                  <a:lnTo>
                    <a:pt x="18" y="2"/>
                  </a:lnTo>
                  <a:lnTo>
                    <a:pt x="12" y="0"/>
                  </a:lnTo>
                  <a:lnTo>
                    <a:pt x="5" y="2"/>
                  </a:lnTo>
                  <a:lnTo>
                    <a:pt x="0" y="5"/>
                  </a:lnTo>
                  <a:lnTo>
                    <a:pt x="0" y="9"/>
                  </a:lnTo>
                  <a:lnTo>
                    <a:pt x="3"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2" name="Freeform 1419">
              <a:extLst>
                <a:ext uri="{FF2B5EF4-FFF2-40B4-BE49-F238E27FC236}">
                  <a16:creationId xmlns:a16="http://schemas.microsoft.com/office/drawing/2014/main" xmlns="" id="{9CD08B71-B574-5F4F-B6FA-FE13622AD34B}"/>
                </a:ext>
              </a:extLst>
            </p:cNvPr>
            <p:cNvSpPr>
              <a:spLocks/>
            </p:cNvSpPr>
            <p:nvPr/>
          </p:nvSpPr>
          <p:spPr bwMode="auto">
            <a:xfrm>
              <a:off x="3769" y="3332"/>
              <a:ext cx="39" cy="25"/>
            </a:xfrm>
            <a:custGeom>
              <a:avLst/>
              <a:gdLst>
                <a:gd name="T0" fmla="*/ 3 w 39"/>
                <a:gd name="T1" fmla="*/ 14 h 25"/>
                <a:gd name="T2" fmla="*/ 3 w 39"/>
                <a:gd name="T3" fmla="*/ 14 h 25"/>
                <a:gd name="T4" fmla="*/ 7 w 39"/>
                <a:gd name="T5" fmla="*/ 18 h 25"/>
                <a:gd name="T6" fmla="*/ 12 w 39"/>
                <a:gd name="T7" fmla="*/ 23 h 25"/>
                <a:gd name="T8" fmla="*/ 21 w 39"/>
                <a:gd name="T9" fmla="*/ 25 h 25"/>
                <a:gd name="T10" fmla="*/ 27 w 39"/>
                <a:gd name="T11" fmla="*/ 25 h 25"/>
                <a:gd name="T12" fmla="*/ 27 w 39"/>
                <a:gd name="T13" fmla="*/ 25 h 25"/>
                <a:gd name="T14" fmla="*/ 34 w 39"/>
                <a:gd name="T15" fmla="*/ 25 h 25"/>
                <a:gd name="T16" fmla="*/ 36 w 39"/>
                <a:gd name="T17" fmla="*/ 20 h 25"/>
                <a:gd name="T18" fmla="*/ 39 w 39"/>
                <a:gd name="T19" fmla="*/ 18 h 25"/>
                <a:gd name="T20" fmla="*/ 36 w 39"/>
                <a:gd name="T21" fmla="*/ 14 h 25"/>
                <a:gd name="T22" fmla="*/ 36 w 39"/>
                <a:gd name="T23" fmla="*/ 14 h 25"/>
                <a:gd name="T24" fmla="*/ 32 w 39"/>
                <a:gd name="T25" fmla="*/ 7 h 25"/>
                <a:gd name="T26" fmla="*/ 25 w 39"/>
                <a:gd name="T27" fmla="*/ 5 h 25"/>
                <a:gd name="T28" fmla="*/ 18 w 39"/>
                <a:gd name="T29" fmla="*/ 2 h 25"/>
                <a:gd name="T30" fmla="*/ 12 w 39"/>
                <a:gd name="T31" fmla="*/ 0 h 25"/>
                <a:gd name="T32" fmla="*/ 12 w 39"/>
                <a:gd name="T33" fmla="*/ 0 h 25"/>
                <a:gd name="T34" fmla="*/ 5 w 39"/>
                <a:gd name="T35" fmla="*/ 2 h 25"/>
                <a:gd name="T36" fmla="*/ 0 w 39"/>
                <a:gd name="T37" fmla="*/ 5 h 25"/>
                <a:gd name="T38" fmla="*/ 0 w 39"/>
                <a:gd name="T39" fmla="*/ 9 h 25"/>
                <a:gd name="T40" fmla="*/ 3 w 3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3" y="14"/>
                  </a:moveTo>
                  <a:lnTo>
                    <a:pt x="3" y="14"/>
                  </a:lnTo>
                  <a:lnTo>
                    <a:pt x="7" y="18"/>
                  </a:lnTo>
                  <a:lnTo>
                    <a:pt x="12" y="23"/>
                  </a:lnTo>
                  <a:lnTo>
                    <a:pt x="21" y="25"/>
                  </a:lnTo>
                  <a:lnTo>
                    <a:pt x="27" y="25"/>
                  </a:lnTo>
                  <a:lnTo>
                    <a:pt x="34" y="25"/>
                  </a:lnTo>
                  <a:lnTo>
                    <a:pt x="36" y="20"/>
                  </a:lnTo>
                  <a:lnTo>
                    <a:pt x="39" y="18"/>
                  </a:lnTo>
                  <a:lnTo>
                    <a:pt x="36" y="14"/>
                  </a:lnTo>
                  <a:lnTo>
                    <a:pt x="32" y="7"/>
                  </a:lnTo>
                  <a:lnTo>
                    <a:pt x="25" y="5"/>
                  </a:lnTo>
                  <a:lnTo>
                    <a:pt x="18" y="2"/>
                  </a:lnTo>
                  <a:lnTo>
                    <a:pt x="12" y="0"/>
                  </a:lnTo>
                  <a:lnTo>
                    <a:pt x="5" y="2"/>
                  </a:lnTo>
                  <a:lnTo>
                    <a:pt x="0" y="5"/>
                  </a:lnTo>
                  <a:lnTo>
                    <a:pt x="0" y="9"/>
                  </a:lnTo>
                  <a:lnTo>
                    <a:pt x="3"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3" name="Freeform 1420">
              <a:extLst>
                <a:ext uri="{FF2B5EF4-FFF2-40B4-BE49-F238E27FC236}">
                  <a16:creationId xmlns:a16="http://schemas.microsoft.com/office/drawing/2014/main" xmlns="" id="{66F44F6A-A86F-0A4E-9653-83671A7D0BBA}"/>
                </a:ext>
              </a:extLst>
            </p:cNvPr>
            <p:cNvSpPr>
              <a:spLocks/>
            </p:cNvSpPr>
            <p:nvPr/>
          </p:nvSpPr>
          <p:spPr bwMode="auto">
            <a:xfrm>
              <a:off x="3736" y="3334"/>
              <a:ext cx="36" cy="23"/>
            </a:xfrm>
            <a:custGeom>
              <a:avLst/>
              <a:gdLst>
                <a:gd name="T0" fmla="*/ 0 w 36"/>
                <a:gd name="T1" fmla="*/ 12 h 23"/>
                <a:gd name="T2" fmla="*/ 0 w 36"/>
                <a:gd name="T3" fmla="*/ 12 h 23"/>
                <a:gd name="T4" fmla="*/ 4 w 36"/>
                <a:gd name="T5" fmla="*/ 16 h 23"/>
                <a:gd name="T6" fmla="*/ 11 w 36"/>
                <a:gd name="T7" fmla="*/ 21 h 23"/>
                <a:gd name="T8" fmla="*/ 18 w 36"/>
                <a:gd name="T9" fmla="*/ 23 h 23"/>
                <a:gd name="T10" fmla="*/ 27 w 36"/>
                <a:gd name="T11" fmla="*/ 23 h 23"/>
                <a:gd name="T12" fmla="*/ 27 w 36"/>
                <a:gd name="T13" fmla="*/ 23 h 23"/>
                <a:gd name="T14" fmla="*/ 31 w 36"/>
                <a:gd name="T15" fmla="*/ 23 h 23"/>
                <a:gd name="T16" fmla="*/ 36 w 36"/>
                <a:gd name="T17" fmla="*/ 21 h 23"/>
                <a:gd name="T18" fmla="*/ 36 w 36"/>
                <a:gd name="T19" fmla="*/ 16 h 23"/>
                <a:gd name="T20" fmla="*/ 36 w 36"/>
                <a:gd name="T21" fmla="*/ 12 h 23"/>
                <a:gd name="T22" fmla="*/ 36 w 36"/>
                <a:gd name="T23" fmla="*/ 12 h 23"/>
                <a:gd name="T24" fmla="*/ 31 w 36"/>
                <a:gd name="T25" fmla="*/ 7 h 23"/>
                <a:gd name="T26" fmla="*/ 24 w 36"/>
                <a:gd name="T27" fmla="*/ 3 h 23"/>
                <a:gd name="T28" fmla="*/ 18 w 36"/>
                <a:gd name="T29" fmla="*/ 0 h 23"/>
                <a:gd name="T30" fmla="*/ 9 w 36"/>
                <a:gd name="T31" fmla="*/ 0 h 23"/>
                <a:gd name="T32" fmla="*/ 9 w 36"/>
                <a:gd name="T33" fmla="*/ 0 h 23"/>
                <a:gd name="T34" fmla="*/ 4 w 36"/>
                <a:gd name="T35" fmla="*/ 0 h 23"/>
                <a:gd name="T36" fmla="*/ 0 w 36"/>
                <a:gd name="T37" fmla="*/ 3 h 23"/>
                <a:gd name="T38" fmla="*/ 0 w 36"/>
                <a:gd name="T39" fmla="*/ 7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0" y="12"/>
                  </a:moveTo>
                  <a:lnTo>
                    <a:pt x="0" y="12"/>
                  </a:lnTo>
                  <a:lnTo>
                    <a:pt x="4" y="16"/>
                  </a:lnTo>
                  <a:lnTo>
                    <a:pt x="11" y="21"/>
                  </a:lnTo>
                  <a:lnTo>
                    <a:pt x="18" y="23"/>
                  </a:lnTo>
                  <a:lnTo>
                    <a:pt x="27" y="23"/>
                  </a:lnTo>
                  <a:lnTo>
                    <a:pt x="31" y="23"/>
                  </a:lnTo>
                  <a:lnTo>
                    <a:pt x="36" y="21"/>
                  </a:lnTo>
                  <a:lnTo>
                    <a:pt x="36" y="16"/>
                  </a:lnTo>
                  <a:lnTo>
                    <a:pt x="36" y="12"/>
                  </a:lnTo>
                  <a:lnTo>
                    <a:pt x="31" y="7"/>
                  </a:lnTo>
                  <a:lnTo>
                    <a:pt x="24" y="3"/>
                  </a:lnTo>
                  <a:lnTo>
                    <a:pt x="18" y="0"/>
                  </a:lnTo>
                  <a:lnTo>
                    <a:pt x="9" y="0"/>
                  </a:lnTo>
                  <a:lnTo>
                    <a:pt x="4"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4" name="Freeform 1421">
              <a:extLst>
                <a:ext uri="{FF2B5EF4-FFF2-40B4-BE49-F238E27FC236}">
                  <a16:creationId xmlns:a16="http://schemas.microsoft.com/office/drawing/2014/main" xmlns="" id="{2105780A-4C03-D04F-9A7F-35DE896F5D4B}"/>
                </a:ext>
              </a:extLst>
            </p:cNvPr>
            <p:cNvSpPr>
              <a:spLocks/>
            </p:cNvSpPr>
            <p:nvPr/>
          </p:nvSpPr>
          <p:spPr bwMode="auto">
            <a:xfrm>
              <a:off x="3736" y="3334"/>
              <a:ext cx="36" cy="23"/>
            </a:xfrm>
            <a:custGeom>
              <a:avLst/>
              <a:gdLst>
                <a:gd name="T0" fmla="*/ 0 w 36"/>
                <a:gd name="T1" fmla="*/ 12 h 23"/>
                <a:gd name="T2" fmla="*/ 0 w 36"/>
                <a:gd name="T3" fmla="*/ 12 h 23"/>
                <a:gd name="T4" fmla="*/ 4 w 36"/>
                <a:gd name="T5" fmla="*/ 16 h 23"/>
                <a:gd name="T6" fmla="*/ 11 w 36"/>
                <a:gd name="T7" fmla="*/ 21 h 23"/>
                <a:gd name="T8" fmla="*/ 18 w 36"/>
                <a:gd name="T9" fmla="*/ 23 h 23"/>
                <a:gd name="T10" fmla="*/ 27 w 36"/>
                <a:gd name="T11" fmla="*/ 23 h 23"/>
                <a:gd name="T12" fmla="*/ 27 w 36"/>
                <a:gd name="T13" fmla="*/ 23 h 23"/>
                <a:gd name="T14" fmla="*/ 31 w 36"/>
                <a:gd name="T15" fmla="*/ 23 h 23"/>
                <a:gd name="T16" fmla="*/ 36 w 36"/>
                <a:gd name="T17" fmla="*/ 21 h 23"/>
                <a:gd name="T18" fmla="*/ 36 w 36"/>
                <a:gd name="T19" fmla="*/ 16 h 23"/>
                <a:gd name="T20" fmla="*/ 36 w 36"/>
                <a:gd name="T21" fmla="*/ 12 h 23"/>
                <a:gd name="T22" fmla="*/ 36 w 36"/>
                <a:gd name="T23" fmla="*/ 12 h 23"/>
                <a:gd name="T24" fmla="*/ 31 w 36"/>
                <a:gd name="T25" fmla="*/ 7 h 23"/>
                <a:gd name="T26" fmla="*/ 24 w 36"/>
                <a:gd name="T27" fmla="*/ 3 h 23"/>
                <a:gd name="T28" fmla="*/ 18 w 36"/>
                <a:gd name="T29" fmla="*/ 0 h 23"/>
                <a:gd name="T30" fmla="*/ 9 w 36"/>
                <a:gd name="T31" fmla="*/ 0 h 23"/>
                <a:gd name="T32" fmla="*/ 9 w 36"/>
                <a:gd name="T33" fmla="*/ 0 h 23"/>
                <a:gd name="T34" fmla="*/ 4 w 36"/>
                <a:gd name="T35" fmla="*/ 0 h 23"/>
                <a:gd name="T36" fmla="*/ 0 w 36"/>
                <a:gd name="T37" fmla="*/ 3 h 23"/>
                <a:gd name="T38" fmla="*/ 0 w 36"/>
                <a:gd name="T39" fmla="*/ 7 h 23"/>
                <a:gd name="T40" fmla="*/ 0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0" y="12"/>
                  </a:moveTo>
                  <a:lnTo>
                    <a:pt x="0" y="12"/>
                  </a:lnTo>
                  <a:lnTo>
                    <a:pt x="4" y="16"/>
                  </a:lnTo>
                  <a:lnTo>
                    <a:pt x="11" y="21"/>
                  </a:lnTo>
                  <a:lnTo>
                    <a:pt x="18" y="23"/>
                  </a:lnTo>
                  <a:lnTo>
                    <a:pt x="27" y="23"/>
                  </a:lnTo>
                  <a:lnTo>
                    <a:pt x="31" y="23"/>
                  </a:lnTo>
                  <a:lnTo>
                    <a:pt x="36" y="21"/>
                  </a:lnTo>
                  <a:lnTo>
                    <a:pt x="36" y="16"/>
                  </a:lnTo>
                  <a:lnTo>
                    <a:pt x="36" y="12"/>
                  </a:lnTo>
                  <a:lnTo>
                    <a:pt x="31" y="7"/>
                  </a:lnTo>
                  <a:lnTo>
                    <a:pt x="24" y="3"/>
                  </a:lnTo>
                  <a:lnTo>
                    <a:pt x="18" y="0"/>
                  </a:lnTo>
                  <a:lnTo>
                    <a:pt x="9" y="0"/>
                  </a:lnTo>
                  <a:lnTo>
                    <a:pt x="4"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5" name="Freeform 1422">
              <a:extLst>
                <a:ext uri="{FF2B5EF4-FFF2-40B4-BE49-F238E27FC236}">
                  <a16:creationId xmlns:a16="http://schemas.microsoft.com/office/drawing/2014/main" xmlns="" id="{E8E8ABF7-64F1-0148-9D6D-4B16C2A8CE47}"/>
                </a:ext>
              </a:extLst>
            </p:cNvPr>
            <p:cNvSpPr>
              <a:spLocks/>
            </p:cNvSpPr>
            <p:nvPr/>
          </p:nvSpPr>
          <p:spPr bwMode="auto">
            <a:xfrm>
              <a:off x="3702" y="3334"/>
              <a:ext cx="36" cy="25"/>
            </a:xfrm>
            <a:custGeom>
              <a:avLst/>
              <a:gdLst>
                <a:gd name="T0" fmla="*/ 0 w 36"/>
                <a:gd name="T1" fmla="*/ 12 h 25"/>
                <a:gd name="T2" fmla="*/ 0 w 36"/>
                <a:gd name="T3" fmla="*/ 12 h 25"/>
                <a:gd name="T4" fmla="*/ 4 w 36"/>
                <a:gd name="T5" fmla="*/ 16 h 25"/>
                <a:gd name="T6" fmla="*/ 11 w 36"/>
                <a:gd name="T7" fmla="*/ 21 h 25"/>
                <a:gd name="T8" fmla="*/ 18 w 36"/>
                <a:gd name="T9" fmla="*/ 23 h 25"/>
                <a:gd name="T10" fmla="*/ 25 w 36"/>
                <a:gd name="T11" fmla="*/ 25 h 25"/>
                <a:gd name="T12" fmla="*/ 25 w 36"/>
                <a:gd name="T13" fmla="*/ 25 h 25"/>
                <a:gd name="T14" fmla="*/ 31 w 36"/>
                <a:gd name="T15" fmla="*/ 23 h 25"/>
                <a:gd name="T16" fmla="*/ 36 w 36"/>
                <a:gd name="T17" fmla="*/ 21 h 25"/>
                <a:gd name="T18" fmla="*/ 36 w 36"/>
                <a:gd name="T19" fmla="*/ 16 h 25"/>
                <a:gd name="T20" fmla="*/ 34 w 36"/>
                <a:gd name="T21" fmla="*/ 12 h 25"/>
                <a:gd name="T22" fmla="*/ 34 w 36"/>
                <a:gd name="T23" fmla="*/ 12 h 25"/>
                <a:gd name="T24" fmla="*/ 29 w 36"/>
                <a:gd name="T25" fmla="*/ 7 h 25"/>
                <a:gd name="T26" fmla="*/ 25 w 36"/>
                <a:gd name="T27" fmla="*/ 3 h 25"/>
                <a:gd name="T28" fmla="*/ 18 w 36"/>
                <a:gd name="T29" fmla="*/ 0 h 25"/>
                <a:gd name="T30" fmla="*/ 9 w 36"/>
                <a:gd name="T31" fmla="*/ 0 h 25"/>
                <a:gd name="T32" fmla="*/ 9 w 36"/>
                <a:gd name="T33" fmla="*/ 0 h 25"/>
                <a:gd name="T34" fmla="*/ 4 w 36"/>
                <a:gd name="T35" fmla="*/ 0 h 25"/>
                <a:gd name="T36" fmla="*/ 0 w 36"/>
                <a:gd name="T37" fmla="*/ 3 h 25"/>
                <a:gd name="T38" fmla="*/ 0 w 36"/>
                <a:gd name="T39" fmla="*/ 7 h 25"/>
                <a:gd name="T40" fmla="*/ 0 w 36"/>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2"/>
                  </a:moveTo>
                  <a:lnTo>
                    <a:pt x="0" y="12"/>
                  </a:lnTo>
                  <a:lnTo>
                    <a:pt x="4" y="16"/>
                  </a:lnTo>
                  <a:lnTo>
                    <a:pt x="11" y="21"/>
                  </a:lnTo>
                  <a:lnTo>
                    <a:pt x="18" y="23"/>
                  </a:lnTo>
                  <a:lnTo>
                    <a:pt x="25" y="25"/>
                  </a:lnTo>
                  <a:lnTo>
                    <a:pt x="31" y="23"/>
                  </a:lnTo>
                  <a:lnTo>
                    <a:pt x="36" y="21"/>
                  </a:lnTo>
                  <a:lnTo>
                    <a:pt x="36" y="16"/>
                  </a:lnTo>
                  <a:lnTo>
                    <a:pt x="34" y="12"/>
                  </a:lnTo>
                  <a:lnTo>
                    <a:pt x="29" y="7"/>
                  </a:lnTo>
                  <a:lnTo>
                    <a:pt x="25" y="3"/>
                  </a:lnTo>
                  <a:lnTo>
                    <a:pt x="18" y="0"/>
                  </a:lnTo>
                  <a:lnTo>
                    <a:pt x="9" y="0"/>
                  </a:lnTo>
                  <a:lnTo>
                    <a:pt x="4"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6" name="Freeform 1423">
              <a:extLst>
                <a:ext uri="{FF2B5EF4-FFF2-40B4-BE49-F238E27FC236}">
                  <a16:creationId xmlns:a16="http://schemas.microsoft.com/office/drawing/2014/main" xmlns="" id="{B55A4633-C031-8443-A94B-CF646F41AEAA}"/>
                </a:ext>
              </a:extLst>
            </p:cNvPr>
            <p:cNvSpPr>
              <a:spLocks/>
            </p:cNvSpPr>
            <p:nvPr/>
          </p:nvSpPr>
          <p:spPr bwMode="auto">
            <a:xfrm>
              <a:off x="3702" y="3334"/>
              <a:ext cx="36" cy="25"/>
            </a:xfrm>
            <a:custGeom>
              <a:avLst/>
              <a:gdLst>
                <a:gd name="T0" fmla="*/ 0 w 36"/>
                <a:gd name="T1" fmla="*/ 12 h 25"/>
                <a:gd name="T2" fmla="*/ 0 w 36"/>
                <a:gd name="T3" fmla="*/ 12 h 25"/>
                <a:gd name="T4" fmla="*/ 4 w 36"/>
                <a:gd name="T5" fmla="*/ 16 h 25"/>
                <a:gd name="T6" fmla="*/ 11 w 36"/>
                <a:gd name="T7" fmla="*/ 21 h 25"/>
                <a:gd name="T8" fmla="*/ 18 w 36"/>
                <a:gd name="T9" fmla="*/ 23 h 25"/>
                <a:gd name="T10" fmla="*/ 25 w 36"/>
                <a:gd name="T11" fmla="*/ 25 h 25"/>
                <a:gd name="T12" fmla="*/ 25 w 36"/>
                <a:gd name="T13" fmla="*/ 25 h 25"/>
                <a:gd name="T14" fmla="*/ 31 w 36"/>
                <a:gd name="T15" fmla="*/ 23 h 25"/>
                <a:gd name="T16" fmla="*/ 36 w 36"/>
                <a:gd name="T17" fmla="*/ 21 h 25"/>
                <a:gd name="T18" fmla="*/ 36 w 36"/>
                <a:gd name="T19" fmla="*/ 16 h 25"/>
                <a:gd name="T20" fmla="*/ 34 w 36"/>
                <a:gd name="T21" fmla="*/ 12 h 25"/>
                <a:gd name="T22" fmla="*/ 34 w 36"/>
                <a:gd name="T23" fmla="*/ 12 h 25"/>
                <a:gd name="T24" fmla="*/ 29 w 36"/>
                <a:gd name="T25" fmla="*/ 7 h 25"/>
                <a:gd name="T26" fmla="*/ 25 w 36"/>
                <a:gd name="T27" fmla="*/ 3 h 25"/>
                <a:gd name="T28" fmla="*/ 18 w 36"/>
                <a:gd name="T29" fmla="*/ 0 h 25"/>
                <a:gd name="T30" fmla="*/ 9 w 36"/>
                <a:gd name="T31" fmla="*/ 0 h 25"/>
                <a:gd name="T32" fmla="*/ 9 w 36"/>
                <a:gd name="T33" fmla="*/ 0 h 25"/>
                <a:gd name="T34" fmla="*/ 4 w 36"/>
                <a:gd name="T35" fmla="*/ 0 h 25"/>
                <a:gd name="T36" fmla="*/ 0 w 36"/>
                <a:gd name="T37" fmla="*/ 3 h 25"/>
                <a:gd name="T38" fmla="*/ 0 w 36"/>
                <a:gd name="T39" fmla="*/ 7 h 25"/>
                <a:gd name="T40" fmla="*/ 0 w 36"/>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5">
                  <a:moveTo>
                    <a:pt x="0" y="12"/>
                  </a:moveTo>
                  <a:lnTo>
                    <a:pt x="0" y="12"/>
                  </a:lnTo>
                  <a:lnTo>
                    <a:pt x="4" y="16"/>
                  </a:lnTo>
                  <a:lnTo>
                    <a:pt x="11" y="21"/>
                  </a:lnTo>
                  <a:lnTo>
                    <a:pt x="18" y="23"/>
                  </a:lnTo>
                  <a:lnTo>
                    <a:pt x="25" y="25"/>
                  </a:lnTo>
                  <a:lnTo>
                    <a:pt x="31" y="23"/>
                  </a:lnTo>
                  <a:lnTo>
                    <a:pt x="36" y="21"/>
                  </a:lnTo>
                  <a:lnTo>
                    <a:pt x="36" y="16"/>
                  </a:lnTo>
                  <a:lnTo>
                    <a:pt x="34" y="12"/>
                  </a:lnTo>
                  <a:lnTo>
                    <a:pt x="29" y="7"/>
                  </a:lnTo>
                  <a:lnTo>
                    <a:pt x="25" y="3"/>
                  </a:lnTo>
                  <a:lnTo>
                    <a:pt x="18" y="0"/>
                  </a:lnTo>
                  <a:lnTo>
                    <a:pt x="9" y="0"/>
                  </a:lnTo>
                  <a:lnTo>
                    <a:pt x="4"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7" name="Freeform 1424">
              <a:extLst>
                <a:ext uri="{FF2B5EF4-FFF2-40B4-BE49-F238E27FC236}">
                  <a16:creationId xmlns:a16="http://schemas.microsoft.com/office/drawing/2014/main" xmlns="" id="{1395F561-B88E-C849-BECA-C2884A8E1A18}"/>
                </a:ext>
              </a:extLst>
            </p:cNvPr>
            <p:cNvSpPr>
              <a:spLocks/>
            </p:cNvSpPr>
            <p:nvPr/>
          </p:nvSpPr>
          <p:spPr bwMode="auto">
            <a:xfrm>
              <a:off x="3477" y="3339"/>
              <a:ext cx="31" cy="22"/>
            </a:xfrm>
            <a:custGeom>
              <a:avLst/>
              <a:gdLst>
                <a:gd name="T0" fmla="*/ 0 w 31"/>
                <a:gd name="T1" fmla="*/ 11 h 22"/>
                <a:gd name="T2" fmla="*/ 0 w 31"/>
                <a:gd name="T3" fmla="*/ 11 h 22"/>
                <a:gd name="T4" fmla="*/ 2 w 31"/>
                <a:gd name="T5" fmla="*/ 16 h 22"/>
                <a:gd name="T6" fmla="*/ 6 w 31"/>
                <a:gd name="T7" fmla="*/ 20 h 22"/>
                <a:gd name="T8" fmla="*/ 13 w 31"/>
                <a:gd name="T9" fmla="*/ 22 h 22"/>
                <a:gd name="T10" fmla="*/ 20 w 31"/>
                <a:gd name="T11" fmla="*/ 22 h 22"/>
                <a:gd name="T12" fmla="*/ 20 w 31"/>
                <a:gd name="T13" fmla="*/ 22 h 22"/>
                <a:gd name="T14" fmla="*/ 24 w 31"/>
                <a:gd name="T15" fmla="*/ 22 h 22"/>
                <a:gd name="T16" fmla="*/ 29 w 31"/>
                <a:gd name="T17" fmla="*/ 20 h 22"/>
                <a:gd name="T18" fmla="*/ 31 w 31"/>
                <a:gd name="T19" fmla="*/ 16 h 22"/>
                <a:gd name="T20" fmla="*/ 31 w 31"/>
                <a:gd name="T21" fmla="*/ 11 h 22"/>
                <a:gd name="T22" fmla="*/ 31 w 31"/>
                <a:gd name="T23" fmla="*/ 11 h 22"/>
                <a:gd name="T24" fmla="*/ 27 w 31"/>
                <a:gd name="T25" fmla="*/ 7 h 22"/>
                <a:gd name="T26" fmla="*/ 22 w 31"/>
                <a:gd name="T27" fmla="*/ 2 h 22"/>
                <a:gd name="T28" fmla="*/ 18 w 31"/>
                <a:gd name="T29" fmla="*/ 0 h 22"/>
                <a:gd name="T30" fmla="*/ 11 w 31"/>
                <a:gd name="T31" fmla="*/ 0 h 22"/>
                <a:gd name="T32" fmla="*/ 11 w 31"/>
                <a:gd name="T33" fmla="*/ 0 h 22"/>
                <a:gd name="T34" fmla="*/ 4 w 31"/>
                <a:gd name="T35" fmla="*/ 0 h 22"/>
                <a:gd name="T36" fmla="*/ 0 w 31"/>
                <a:gd name="T37" fmla="*/ 2 h 22"/>
                <a:gd name="T38" fmla="*/ 0 w 31"/>
                <a:gd name="T39" fmla="*/ 7 h 22"/>
                <a:gd name="T40" fmla="*/ 0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0" y="11"/>
                  </a:moveTo>
                  <a:lnTo>
                    <a:pt x="0" y="11"/>
                  </a:lnTo>
                  <a:lnTo>
                    <a:pt x="2" y="16"/>
                  </a:lnTo>
                  <a:lnTo>
                    <a:pt x="6" y="20"/>
                  </a:lnTo>
                  <a:lnTo>
                    <a:pt x="13" y="22"/>
                  </a:lnTo>
                  <a:lnTo>
                    <a:pt x="20" y="22"/>
                  </a:lnTo>
                  <a:lnTo>
                    <a:pt x="24" y="22"/>
                  </a:lnTo>
                  <a:lnTo>
                    <a:pt x="29" y="20"/>
                  </a:lnTo>
                  <a:lnTo>
                    <a:pt x="31" y="16"/>
                  </a:lnTo>
                  <a:lnTo>
                    <a:pt x="31" y="11"/>
                  </a:lnTo>
                  <a:lnTo>
                    <a:pt x="27" y="7"/>
                  </a:lnTo>
                  <a:lnTo>
                    <a:pt x="22" y="2"/>
                  </a:lnTo>
                  <a:lnTo>
                    <a:pt x="18" y="0"/>
                  </a:lnTo>
                  <a:lnTo>
                    <a:pt x="11" y="0"/>
                  </a:lnTo>
                  <a:lnTo>
                    <a:pt x="4"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8" name="Freeform 1425">
              <a:extLst>
                <a:ext uri="{FF2B5EF4-FFF2-40B4-BE49-F238E27FC236}">
                  <a16:creationId xmlns:a16="http://schemas.microsoft.com/office/drawing/2014/main" xmlns="" id="{F34656CD-4C56-D64E-B321-693725869FC8}"/>
                </a:ext>
              </a:extLst>
            </p:cNvPr>
            <p:cNvSpPr>
              <a:spLocks/>
            </p:cNvSpPr>
            <p:nvPr/>
          </p:nvSpPr>
          <p:spPr bwMode="auto">
            <a:xfrm>
              <a:off x="3477" y="3339"/>
              <a:ext cx="31" cy="22"/>
            </a:xfrm>
            <a:custGeom>
              <a:avLst/>
              <a:gdLst>
                <a:gd name="T0" fmla="*/ 0 w 31"/>
                <a:gd name="T1" fmla="*/ 11 h 22"/>
                <a:gd name="T2" fmla="*/ 0 w 31"/>
                <a:gd name="T3" fmla="*/ 11 h 22"/>
                <a:gd name="T4" fmla="*/ 2 w 31"/>
                <a:gd name="T5" fmla="*/ 16 h 22"/>
                <a:gd name="T6" fmla="*/ 6 w 31"/>
                <a:gd name="T7" fmla="*/ 20 h 22"/>
                <a:gd name="T8" fmla="*/ 13 w 31"/>
                <a:gd name="T9" fmla="*/ 22 h 22"/>
                <a:gd name="T10" fmla="*/ 20 w 31"/>
                <a:gd name="T11" fmla="*/ 22 h 22"/>
                <a:gd name="T12" fmla="*/ 20 w 31"/>
                <a:gd name="T13" fmla="*/ 22 h 22"/>
                <a:gd name="T14" fmla="*/ 24 w 31"/>
                <a:gd name="T15" fmla="*/ 22 h 22"/>
                <a:gd name="T16" fmla="*/ 29 w 31"/>
                <a:gd name="T17" fmla="*/ 20 h 22"/>
                <a:gd name="T18" fmla="*/ 31 w 31"/>
                <a:gd name="T19" fmla="*/ 16 h 22"/>
                <a:gd name="T20" fmla="*/ 31 w 31"/>
                <a:gd name="T21" fmla="*/ 11 h 22"/>
                <a:gd name="T22" fmla="*/ 31 w 31"/>
                <a:gd name="T23" fmla="*/ 11 h 22"/>
                <a:gd name="T24" fmla="*/ 27 w 31"/>
                <a:gd name="T25" fmla="*/ 7 h 22"/>
                <a:gd name="T26" fmla="*/ 22 w 31"/>
                <a:gd name="T27" fmla="*/ 2 h 22"/>
                <a:gd name="T28" fmla="*/ 18 w 31"/>
                <a:gd name="T29" fmla="*/ 0 h 22"/>
                <a:gd name="T30" fmla="*/ 11 w 31"/>
                <a:gd name="T31" fmla="*/ 0 h 22"/>
                <a:gd name="T32" fmla="*/ 11 w 31"/>
                <a:gd name="T33" fmla="*/ 0 h 22"/>
                <a:gd name="T34" fmla="*/ 4 w 31"/>
                <a:gd name="T35" fmla="*/ 0 h 22"/>
                <a:gd name="T36" fmla="*/ 0 w 31"/>
                <a:gd name="T37" fmla="*/ 2 h 22"/>
                <a:gd name="T38" fmla="*/ 0 w 31"/>
                <a:gd name="T39" fmla="*/ 7 h 22"/>
                <a:gd name="T40" fmla="*/ 0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0" y="11"/>
                  </a:moveTo>
                  <a:lnTo>
                    <a:pt x="0" y="11"/>
                  </a:lnTo>
                  <a:lnTo>
                    <a:pt x="2" y="16"/>
                  </a:lnTo>
                  <a:lnTo>
                    <a:pt x="6" y="20"/>
                  </a:lnTo>
                  <a:lnTo>
                    <a:pt x="13" y="22"/>
                  </a:lnTo>
                  <a:lnTo>
                    <a:pt x="20" y="22"/>
                  </a:lnTo>
                  <a:lnTo>
                    <a:pt x="24" y="22"/>
                  </a:lnTo>
                  <a:lnTo>
                    <a:pt x="29" y="20"/>
                  </a:lnTo>
                  <a:lnTo>
                    <a:pt x="31" y="16"/>
                  </a:lnTo>
                  <a:lnTo>
                    <a:pt x="31" y="11"/>
                  </a:lnTo>
                  <a:lnTo>
                    <a:pt x="27" y="7"/>
                  </a:lnTo>
                  <a:lnTo>
                    <a:pt x="22" y="2"/>
                  </a:lnTo>
                  <a:lnTo>
                    <a:pt x="18" y="0"/>
                  </a:lnTo>
                  <a:lnTo>
                    <a:pt x="11" y="0"/>
                  </a:lnTo>
                  <a:lnTo>
                    <a:pt x="4"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09" name="Freeform 1426">
              <a:extLst>
                <a:ext uri="{FF2B5EF4-FFF2-40B4-BE49-F238E27FC236}">
                  <a16:creationId xmlns:a16="http://schemas.microsoft.com/office/drawing/2014/main" xmlns="" id="{7B8DB9CA-C112-B84A-B205-398E0F39E254}"/>
                </a:ext>
              </a:extLst>
            </p:cNvPr>
            <p:cNvSpPr>
              <a:spLocks/>
            </p:cNvSpPr>
            <p:nvPr/>
          </p:nvSpPr>
          <p:spPr bwMode="auto">
            <a:xfrm>
              <a:off x="3445" y="3339"/>
              <a:ext cx="32" cy="25"/>
            </a:xfrm>
            <a:custGeom>
              <a:avLst/>
              <a:gdLst>
                <a:gd name="T0" fmla="*/ 0 w 32"/>
                <a:gd name="T1" fmla="*/ 11 h 25"/>
                <a:gd name="T2" fmla="*/ 0 w 32"/>
                <a:gd name="T3" fmla="*/ 11 h 25"/>
                <a:gd name="T4" fmla="*/ 2 w 32"/>
                <a:gd name="T5" fmla="*/ 16 h 25"/>
                <a:gd name="T6" fmla="*/ 7 w 32"/>
                <a:gd name="T7" fmla="*/ 20 h 25"/>
                <a:gd name="T8" fmla="*/ 14 w 32"/>
                <a:gd name="T9" fmla="*/ 22 h 25"/>
                <a:gd name="T10" fmla="*/ 20 w 32"/>
                <a:gd name="T11" fmla="*/ 25 h 25"/>
                <a:gd name="T12" fmla="*/ 20 w 32"/>
                <a:gd name="T13" fmla="*/ 25 h 25"/>
                <a:gd name="T14" fmla="*/ 25 w 32"/>
                <a:gd name="T15" fmla="*/ 22 h 25"/>
                <a:gd name="T16" fmla="*/ 29 w 32"/>
                <a:gd name="T17" fmla="*/ 20 h 25"/>
                <a:gd name="T18" fmla="*/ 32 w 32"/>
                <a:gd name="T19" fmla="*/ 16 h 25"/>
                <a:gd name="T20" fmla="*/ 32 w 32"/>
                <a:gd name="T21" fmla="*/ 11 h 25"/>
                <a:gd name="T22" fmla="*/ 32 w 32"/>
                <a:gd name="T23" fmla="*/ 11 h 25"/>
                <a:gd name="T24" fmla="*/ 27 w 32"/>
                <a:gd name="T25" fmla="*/ 7 h 25"/>
                <a:gd name="T26" fmla="*/ 23 w 32"/>
                <a:gd name="T27" fmla="*/ 2 h 25"/>
                <a:gd name="T28" fmla="*/ 18 w 32"/>
                <a:gd name="T29" fmla="*/ 0 h 25"/>
                <a:gd name="T30" fmla="*/ 11 w 32"/>
                <a:gd name="T31" fmla="*/ 0 h 25"/>
                <a:gd name="T32" fmla="*/ 11 w 32"/>
                <a:gd name="T33" fmla="*/ 0 h 25"/>
                <a:gd name="T34" fmla="*/ 7 w 32"/>
                <a:gd name="T35" fmla="*/ 0 h 25"/>
                <a:gd name="T36" fmla="*/ 2 w 32"/>
                <a:gd name="T37" fmla="*/ 4 h 25"/>
                <a:gd name="T38" fmla="*/ 0 w 32"/>
                <a:gd name="T39" fmla="*/ 7 h 25"/>
                <a:gd name="T40" fmla="*/ 0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1"/>
                  </a:moveTo>
                  <a:lnTo>
                    <a:pt x="0" y="11"/>
                  </a:lnTo>
                  <a:lnTo>
                    <a:pt x="2" y="16"/>
                  </a:lnTo>
                  <a:lnTo>
                    <a:pt x="7" y="20"/>
                  </a:lnTo>
                  <a:lnTo>
                    <a:pt x="14" y="22"/>
                  </a:lnTo>
                  <a:lnTo>
                    <a:pt x="20" y="25"/>
                  </a:lnTo>
                  <a:lnTo>
                    <a:pt x="25" y="22"/>
                  </a:lnTo>
                  <a:lnTo>
                    <a:pt x="29" y="20"/>
                  </a:lnTo>
                  <a:lnTo>
                    <a:pt x="32" y="16"/>
                  </a:lnTo>
                  <a:lnTo>
                    <a:pt x="32" y="11"/>
                  </a:lnTo>
                  <a:lnTo>
                    <a:pt x="27" y="7"/>
                  </a:lnTo>
                  <a:lnTo>
                    <a:pt x="23" y="2"/>
                  </a:lnTo>
                  <a:lnTo>
                    <a:pt x="18" y="0"/>
                  </a:lnTo>
                  <a:lnTo>
                    <a:pt x="11" y="0"/>
                  </a:lnTo>
                  <a:lnTo>
                    <a:pt x="7" y="0"/>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0" name="Freeform 1427">
              <a:extLst>
                <a:ext uri="{FF2B5EF4-FFF2-40B4-BE49-F238E27FC236}">
                  <a16:creationId xmlns:a16="http://schemas.microsoft.com/office/drawing/2014/main" xmlns="" id="{1632B167-8340-E84E-A49A-E9E9434BA2C8}"/>
                </a:ext>
              </a:extLst>
            </p:cNvPr>
            <p:cNvSpPr>
              <a:spLocks/>
            </p:cNvSpPr>
            <p:nvPr/>
          </p:nvSpPr>
          <p:spPr bwMode="auto">
            <a:xfrm>
              <a:off x="3445" y="3339"/>
              <a:ext cx="32" cy="25"/>
            </a:xfrm>
            <a:custGeom>
              <a:avLst/>
              <a:gdLst>
                <a:gd name="T0" fmla="*/ 0 w 32"/>
                <a:gd name="T1" fmla="*/ 11 h 25"/>
                <a:gd name="T2" fmla="*/ 0 w 32"/>
                <a:gd name="T3" fmla="*/ 11 h 25"/>
                <a:gd name="T4" fmla="*/ 2 w 32"/>
                <a:gd name="T5" fmla="*/ 16 h 25"/>
                <a:gd name="T6" fmla="*/ 7 w 32"/>
                <a:gd name="T7" fmla="*/ 20 h 25"/>
                <a:gd name="T8" fmla="*/ 14 w 32"/>
                <a:gd name="T9" fmla="*/ 22 h 25"/>
                <a:gd name="T10" fmla="*/ 20 w 32"/>
                <a:gd name="T11" fmla="*/ 25 h 25"/>
                <a:gd name="T12" fmla="*/ 20 w 32"/>
                <a:gd name="T13" fmla="*/ 25 h 25"/>
                <a:gd name="T14" fmla="*/ 25 w 32"/>
                <a:gd name="T15" fmla="*/ 22 h 25"/>
                <a:gd name="T16" fmla="*/ 29 w 32"/>
                <a:gd name="T17" fmla="*/ 20 h 25"/>
                <a:gd name="T18" fmla="*/ 32 w 32"/>
                <a:gd name="T19" fmla="*/ 16 h 25"/>
                <a:gd name="T20" fmla="*/ 32 w 32"/>
                <a:gd name="T21" fmla="*/ 11 h 25"/>
                <a:gd name="T22" fmla="*/ 32 w 32"/>
                <a:gd name="T23" fmla="*/ 11 h 25"/>
                <a:gd name="T24" fmla="*/ 27 w 32"/>
                <a:gd name="T25" fmla="*/ 7 h 25"/>
                <a:gd name="T26" fmla="*/ 23 w 32"/>
                <a:gd name="T27" fmla="*/ 2 h 25"/>
                <a:gd name="T28" fmla="*/ 18 w 32"/>
                <a:gd name="T29" fmla="*/ 0 h 25"/>
                <a:gd name="T30" fmla="*/ 11 w 32"/>
                <a:gd name="T31" fmla="*/ 0 h 25"/>
                <a:gd name="T32" fmla="*/ 11 w 32"/>
                <a:gd name="T33" fmla="*/ 0 h 25"/>
                <a:gd name="T34" fmla="*/ 7 w 32"/>
                <a:gd name="T35" fmla="*/ 0 h 25"/>
                <a:gd name="T36" fmla="*/ 2 w 32"/>
                <a:gd name="T37" fmla="*/ 4 h 25"/>
                <a:gd name="T38" fmla="*/ 0 w 32"/>
                <a:gd name="T39" fmla="*/ 7 h 25"/>
                <a:gd name="T40" fmla="*/ 0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1"/>
                  </a:moveTo>
                  <a:lnTo>
                    <a:pt x="0" y="11"/>
                  </a:lnTo>
                  <a:lnTo>
                    <a:pt x="2" y="16"/>
                  </a:lnTo>
                  <a:lnTo>
                    <a:pt x="7" y="20"/>
                  </a:lnTo>
                  <a:lnTo>
                    <a:pt x="14" y="22"/>
                  </a:lnTo>
                  <a:lnTo>
                    <a:pt x="20" y="25"/>
                  </a:lnTo>
                  <a:lnTo>
                    <a:pt x="25" y="22"/>
                  </a:lnTo>
                  <a:lnTo>
                    <a:pt x="29" y="20"/>
                  </a:lnTo>
                  <a:lnTo>
                    <a:pt x="32" y="16"/>
                  </a:lnTo>
                  <a:lnTo>
                    <a:pt x="32" y="11"/>
                  </a:lnTo>
                  <a:lnTo>
                    <a:pt x="27" y="7"/>
                  </a:lnTo>
                  <a:lnTo>
                    <a:pt x="23" y="2"/>
                  </a:lnTo>
                  <a:lnTo>
                    <a:pt x="18" y="0"/>
                  </a:lnTo>
                  <a:lnTo>
                    <a:pt x="11" y="0"/>
                  </a:lnTo>
                  <a:lnTo>
                    <a:pt x="7" y="0"/>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1" name="Freeform 1428">
              <a:extLst>
                <a:ext uri="{FF2B5EF4-FFF2-40B4-BE49-F238E27FC236}">
                  <a16:creationId xmlns:a16="http://schemas.microsoft.com/office/drawing/2014/main" xmlns="" id="{4D87E0C4-7344-AD4A-B1A3-10E72FB84D5E}"/>
                </a:ext>
              </a:extLst>
            </p:cNvPr>
            <p:cNvSpPr>
              <a:spLocks/>
            </p:cNvSpPr>
            <p:nvPr/>
          </p:nvSpPr>
          <p:spPr bwMode="auto">
            <a:xfrm>
              <a:off x="3414" y="3339"/>
              <a:ext cx="31" cy="25"/>
            </a:xfrm>
            <a:custGeom>
              <a:avLst/>
              <a:gdLst>
                <a:gd name="T0" fmla="*/ 0 w 31"/>
                <a:gd name="T1" fmla="*/ 13 h 25"/>
                <a:gd name="T2" fmla="*/ 0 w 31"/>
                <a:gd name="T3" fmla="*/ 13 h 25"/>
                <a:gd name="T4" fmla="*/ 2 w 31"/>
                <a:gd name="T5" fmla="*/ 18 h 25"/>
                <a:gd name="T6" fmla="*/ 6 w 31"/>
                <a:gd name="T7" fmla="*/ 20 h 25"/>
                <a:gd name="T8" fmla="*/ 13 w 31"/>
                <a:gd name="T9" fmla="*/ 22 h 25"/>
                <a:gd name="T10" fmla="*/ 20 w 31"/>
                <a:gd name="T11" fmla="*/ 25 h 25"/>
                <a:gd name="T12" fmla="*/ 20 w 31"/>
                <a:gd name="T13" fmla="*/ 25 h 25"/>
                <a:gd name="T14" fmla="*/ 24 w 31"/>
                <a:gd name="T15" fmla="*/ 22 h 25"/>
                <a:gd name="T16" fmla="*/ 29 w 31"/>
                <a:gd name="T17" fmla="*/ 20 h 25"/>
                <a:gd name="T18" fmla="*/ 31 w 31"/>
                <a:gd name="T19" fmla="*/ 16 h 25"/>
                <a:gd name="T20" fmla="*/ 31 w 31"/>
                <a:gd name="T21" fmla="*/ 11 h 25"/>
                <a:gd name="T22" fmla="*/ 31 w 31"/>
                <a:gd name="T23" fmla="*/ 11 h 25"/>
                <a:gd name="T24" fmla="*/ 29 w 31"/>
                <a:gd name="T25" fmla="*/ 7 h 25"/>
                <a:gd name="T26" fmla="*/ 24 w 31"/>
                <a:gd name="T27" fmla="*/ 4 h 25"/>
                <a:gd name="T28" fmla="*/ 18 w 31"/>
                <a:gd name="T29" fmla="*/ 0 h 25"/>
                <a:gd name="T30" fmla="*/ 13 w 31"/>
                <a:gd name="T31" fmla="*/ 0 h 25"/>
                <a:gd name="T32" fmla="*/ 13 w 31"/>
                <a:gd name="T33" fmla="*/ 0 h 25"/>
                <a:gd name="T34" fmla="*/ 6 w 31"/>
                <a:gd name="T35" fmla="*/ 2 h 25"/>
                <a:gd name="T36" fmla="*/ 2 w 31"/>
                <a:gd name="T37" fmla="*/ 4 h 25"/>
                <a:gd name="T38" fmla="*/ 0 w 31"/>
                <a:gd name="T39" fmla="*/ 7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2" y="18"/>
                  </a:lnTo>
                  <a:lnTo>
                    <a:pt x="6" y="20"/>
                  </a:lnTo>
                  <a:lnTo>
                    <a:pt x="13" y="22"/>
                  </a:lnTo>
                  <a:lnTo>
                    <a:pt x="20" y="25"/>
                  </a:lnTo>
                  <a:lnTo>
                    <a:pt x="24" y="22"/>
                  </a:lnTo>
                  <a:lnTo>
                    <a:pt x="29" y="20"/>
                  </a:lnTo>
                  <a:lnTo>
                    <a:pt x="31" y="16"/>
                  </a:lnTo>
                  <a:lnTo>
                    <a:pt x="31" y="11"/>
                  </a:lnTo>
                  <a:lnTo>
                    <a:pt x="29" y="7"/>
                  </a:lnTo>
                  <a:lnTo>
                    <a:pt x="24" y="4"/>
                  </a:lnTo>
                  <a:lnTo>
                    <a:pt x="18" y="0"/>
                  </a:lnTo>
                  <a:lnTo>
                    <a:pt x="13" y="0"/>
                  </a:lnTo>
                  <a:lnTo>
                    <a:pt x="6" y="2"/>
                  </a:lnTo>
                  <a:lnTo>
                    <a:pt x="2" y="4"/>
                  </a:lnTo>
                  <a:lnTo>
                    <a:pt x="0" y="7"/>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2" name="Freeform 1429">
              <a:extLst>
                <a:ext uri="{FF2B5EF4-FFF2-40B4-BE49-F238E27FC236}">
                  <a16:creationId xmlns:a16="http://schemas.microsoft.com/office/drawing/2014/main" xmlns="" id="{38C203A9-2D00-0D48-B6A7-F1E0CE8493AF}"/>
                </a:ext>
              </a:extLst>
            </p:cNvPr>
            <p:cNvSpPr>
              <a:spLocks/>
            </p:cNvSpPr>
            <p:nvPr/>
          </p:nvSpPr>
          <p:spPr bwMode="auto">
            <a:xfrm>
              <a:off x="3414" y="3339"/>
              <a:ext cx="31" cy="25"/>
            </a:xfrm>
            <a:custGeom>
              <a:avLst/>
              <a:gdLst>
                <a:gd name="T0" fmla="*/ 0 w 31"/>
                <a:gd name="T1" fmla="*/ 13 h 25"/>
                <a:gd name="T2" fmla="*/ 0 w 31"/>
                <a:gd name="T3" fmla="*/ 13 h 25"/>
                <a:gd name="T4" fmla="*/ 2 w 31"/>
                <a:gd name="T5" fmla="*/ 18 h 25"/>
                <a:gd name="T6" fmla="*/ 6 w 31"/>
                <a:gd name="T7" fmla="*/ 20 h 25"/>
                <a:gd name="T8" fmla="*/ 13 w 31"/>
                <a:gd name="T9" fmla="*/ 22 h 25"/>
                <a:gd name="T10" fmla="*/ 20 w 31"/>
                <a:gd name="T11" fmla="*/ 25 h 25"/>
                <a:gd name="T12" fmla="*/ 20 w 31"/>
                <a:gd name="T13" fmla="*/ 25 h 25"/>
                <a:gd name="T14" fmla="*/ 24 w 31"/>
                <a:gd name="T15" fmla="*/ 22 h 25"/>
                <a:gd name="T16" fmla="*/ 29 w 31"/>
                <a:gd name="T17" fmla="*/ 20 h 25"/>
                <a:gd name="T18" fmla="*/ 31 w 31"/>
                <a:gd name="T19" fmla="*/ 16 h 25"/>
                <a:gd name="T20" fmla="*/ 31 w 31"/>
                <a:gd name="T21" fmla="*/ 11 h 25"/>
                <a:gd name="T22" fmla="*/ 31 w 31"/>
                <a:gd name="T23" fmla="*/ 11 h 25"/>
                <a:gd name="T24" fmla="*/ 29 w 31"/>
                <a:gd name="T25" fmla="*/ 7 h 25"/>
                <a:gd name="T26" fmla="*/ 24 w 31"/>
                <a:gd name="T27" fmla="*/ 4 h 25"/>
                <a:gd name="T28" fmla="*/ 18 w 31"/>
                <a:gd name="T29" fmla="*/ 0 h 25"/>
                <a:gd name="T30" fmla="*/ 13 w 31"/>
                <a:gd name="T31" fmla="*/ 0 h 25"/>
                <a:gd name="T32" fmla="*/ 13 w 31"/>
                <a:gd name="T33" fmla="*/ 0 h 25"/>
                <a:gd name="T34" fmla="*/ 6 w 31"/>
                <a:gd name="T35" fmla="*/ 2 h 25"/>
                <a:gd name="T36" fmla="*/ 2 w 31"/>
                <a:gd name="T37" fmla="*/ 4 h 25"/>
                <a:gd name="T38" fmla="*/ 0 w 31"/>
                <a:gd name="T39" fmla="*/ 7 h 25"/>
                <a:gd name="T40" fmla="*/ 0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3"/>
                  </a:moveTo>
                  <a:lnTo>
                    <a:pt x="0" y="13"/>
                  </a:lnTo>
                  <a:lnTo>
                    <a:pt x="2" y="18"/>
                  </a:lnTo>
                  <a:lnTo>
                    <a:pt x="6" y="20"/>
                  </a:lnTo>
                  <a:lnTo>
                    <a:pt x="13" y="22"/>
                  </a:lnTo>
                  <a:lnTo>
                    <a:pt x="20" y="25"/>
                  </a:lnTo>
                  <a:lnTo>
                    <a:pt x="24" y="22"/>
                  </a:lnTo>
                  <a:lnTo>
                    <a:pt x="29" y="20"/>
                  </a:lnTo>
                  <a:lnTo>
                    <a:pt x="31" y="16"/>
                  </a:lnTo>
                  <a:lnTo>
                    <a:pt x="31" y="11"/>
                  </a:lnTo>
                  <a:lnTo>
                    <a:pt x="29" y="7"/>
                  </a:lnTo>
                  <a:lnTo>
                    <a:pt x="24" y="4"/>
                  </a:lnTo>
                  <a:lnTo>
                    <a:pt x="18" y="0"/>
                  </a:lnTo>
                  <a:lnTo>
                    <a:pt x="13" y="0"/>
                  </a:lnTo>
                  <a:lnTo>
                    <a:pt x="6" y="2"/>
                  </a:lnTo>
                  <a:lnTo>
                    <a:pt x="2" y="4"/>
                  </a:lnTo>
                  <a:lnTo>
                    <a:pt x="0" y="7"/>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3" name="Freeform 1430">
              <a:extLst>
                <a:ext uri="{FF2B5EF4-FFF2-40B4-BE49-F238E27FC236}">
                  <a16:creationId xmlns:a16="http://schemas.microsoft.com/office/drawing/2014/main" xmlns="" id="{4FE0E90B-E099-474F-80CE-487692D12109}"/>
                </a:ext>
              </a:extLst>
            </p:cNvPr>
            <p:cNvSpPr>
              <a:spLocks/>
            </p:cNvSpPr>
            <p:nvPr/>
          </p:nvSpPr>
          <p:spPr bwMode="auto">
            <a:xfrm>
              <a:off x="3384" y="3339"/>
              <a:ext cx="30" cy="25"/>
            </a:xfrm>
            <a:custGeom>
              <a:avLst/>
              <a:gdLst>
                <a:gd name="T0" fmla="*/ 0 w 30"/>
                <a:gd name="T1" fmla="*/ 13 h 25"/>
                <a:gd name="T2" fmla="*/ 0 w 30"/>
                <a:gd name="T3" fmla="*/ 13 h 25"/>
                <a:gd name="T4" fmla="*/ 3 w 30"/>
                <a:gd name="T5" fmla="*/ 18 h 25"/>
                <a:gd name="T6" fmla="*/ 7 w 30"/>
                <a:gd name="T7" fmla="*/ 22 h 25"/>
                <a:gd name="T8" fmla="*/ 12 w 30"/>
                <a:gd name="T9" fmla="*/ 25 h 25"/>
                <a:gd name="T10" fmla="*/ 18 w 30"/>
                <a:gd name="T11" fmla="*/ 25 h 25"/>
                <a:gd name="T12" fmla="*/ 18 w 30"/>
                <a:gd name="T13" fmla="*/ 25 h 25"/>
                <a:gd name="T14" fmla="*/ 23 w 30"/>
                <a:gd name="T15" fmla="*/ 25 h 25"/>
                <a:gd name="T16" fmla="*/ 27 w 30"/>
                <a:gd name="T17" fmla="*/ 20 h 25"/>
                <a:gd name="T18" fmla="*/ 30 w 30"/>
                <a:gd name="T19" fmla="*/ 18 h 25"/>
                <a:gd name="T20" fmla="*/ 30 w 30"/>
                <a:gd name="T21" fmla="*/ 13 h 25"/>
                <a:gd name="T22" fmla="*/ 30 w 30"/>
                <a:gd name="T23" fmla="*/ 13 h 25"/>
                <a:gd name="T24" fmla="*/ 27 w 30"/>
                <a:gd name="T25" fmla="*/ 9 h 25"/>
                <a:gd name="T26" fmla="*/ 23 w 30"/>
                <a:gd name="T27" fmla="*/ 4 h 25"/>
                <a:gd name="T28" fmla="*/ 18 w 30"/>
                <a:gd name="T29" fmla="*/ 2 h 25"/>
                <a:gd name="T30" fmla="*/ 12 w 30"/>
                <a:gd name="T31" fmla="*/ 0 h 25"/>
                <a:gd name="T32" fmla="*/ 12 w 30"/>
                <a:gd name="T33" fmla="*/ 0 h 25"/>
                <a:gd name="T34" fmla="*/ 7 w 30"/>
                <a:gd name="T35" fmla="*/ 2 h 25"/>
                <a:gd name="T36" fmla="*/ 3 w 30"/>
                <a:gd name="T37" fmla="*/ 4 h 25"/>
                <a:gd name="T38" fmla="*/ 0 w 30"/>
                <a:gd name="T39" fmla="*/ 9 h 25"/>
                <a:gd name="T40" fmla="*/ 0 w 3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3"/>
                  </a:moveTo>
                  <a:lnTo>
                    <a:pt x="0" y="13"/>
                  </a:lnTo>
                  <a:lnTo>
                    <a:pt x="3" y="18"/>
                  </a:lnTo>
                  <a:lnTo>
                    <a:pt x="7" y="22"/>
                  </a:lnTo>
                  <a:lnTo>
                    <a:pt x="12" y="25"/>
                  </a:lnTo>
                  <a:lnTo>
                    <a:pt x="18" y="25"/>
                  </a:lnTo>
                  <a:lnTo>
                    <a:pt x="23" y="25"/>
                  </a:lnTo>
                  <a:lnTo>
                    <a:pt x="27" y="20"/>
                  </a:lnTo>
                  <a:lnTo>
                    <a:pt x="30" y="18"/>
                  </a:lnTo>
                  <a:lnTo>
                    <a:pt x="30" y="13"/>
                  </a:lnTo>
                  <a:lnTo>
                    <a:pt x="27" y="9"/>
                  </a:lnTo>
                  <a:lnTo>
                    <a:pt x="23" y="4"/>
                  </a:lnTo>
                  <a:lnTo>
                    <a:pt x="18" y="2"/>
                  </a:lnTo>
                  <a:lnTo>
                    <a:pt x="12" y="0"/>
                  </a:lnTo>
                  <a:lnTo>
                    <a:pt x="7" y="2"/>
                  </a:lnTo>
                  <a:lnTo>
                    <a:pt x="3"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4" name="Freeform 1431">
              <a:extLst>
                <a:ext uri="{FF2B5EF4-FFF2-40B4-BE49-F238E27FC236}">
                  <a16:creationId xmlns:a16="http://schemas.microsoft.com/office/drawing/2014/main" xmlns="" id="{5FE9EE73-F0FD-5247-B046-1BACA502BC51}"/>
                </a:ext>
              </a:extLst>
            </p:cNvPr>
            <p:cNvSpPr>
              <a:spLocks/>
            </p:cNvSpPr>
            <p:nvPr/>
          </p:nvSpPr>
          <p:spPr bwMode="auto">
            <a:xfrm>
              <a:off x="3384" y="3339"/>
              <a:ext cx="30" cy="25"/>
            </a:xfrm>
            <a:custGeom>
              <a:avLst/>
              <a:gdLst>
                <a:gd name="T0" fmla="*/ 0 w 30"/>
                <a:gd name="T1" fmla="*/ 13 h 25"/>
                <a:gd name="T2" fmla="*/ 0 w 30"/>
                <a:gd name="T3" fmla="*/ 13 h 25"/>
                <a:gd name="T4" fmla="*/ 3 w 30"/>
                <a:gd name="T5" fmla="*/ 18 h 25"/>
                <a:gd name="T6" fmla="*/ 7 w 30"/>
                <a:gd name="T7" fmla="*/ 22 h 25"/>
                <a:gd name="T8" fmla="*/ 12 w 30"/>
                <a:gd name="T9" fmla="*/ 25 h 25"/>
                <a:gd name="T10" fmla="*/ 18 w 30"/>
                <a:gd name="T11" fmla="*/ 25 h 25"/>
                <a:gd name="T12" fmla="*/ 18 w 30"/>
                <a:gd name="T13" fmla="*/ 25 h 25"/>
                <a:gd name="T14" fmla="*/ 23 w 30"/>
                <a:gd name="T15" fmla="*/ 25 h 25"/>
                <a:gd name="T16" fmla="*/ 27 w 30"/>
                <a:gd name="T17" fmla="*/ 20 h 25"/>
                <a:gd name="T18" fmla="*/ 30 w 30"/>
                <a:gd name="T19" fmla="*/ 18 h 25"/>
                <a:gd name="T20" fmla="*/ 30 w 30"/>
                <a:gd name="T21" fmla="*/ 13 h 25"/>
                <a:gd name="T22" fmla="*/ 30 w 30"/>
                <a:gd name="T23" fmla="*/ 13 h 25"/>
                <a:gd name="T24" fmla="*/ 27 w 30"/>
                <a:gd name="T25" fmla="*/ 9 h 25"/>
                <a:gd name="T26" fmla="*/ 23 w 30"/>
                <a:gd name="T27" fmla="*/ 4 h 25"/>
                <a:gd name="T28" fmla="*/ 18 w 30"/>
                <a:gd name="T29" fmla="*/ 2 h 25"/>
                <a:gd name="T30" fmla="*/ 12 w 30"/>
                <a:gd name="T31" fmla="*/ 0 h 25"/>
                <a:gd name="T32" fmla="*/ 12 w 30"/>
                <a:gd name="T33" fmla="*/ 0 h 25"/>
                <a:gd name="T34" fmla="*/ 7 w 30"/>
                <a:gd name="T35" fmla="*/ 2 h 25"/>
                <a:gd name="T36" fmla="*/ 3 w 30"/>
                <a:gd name="T37" fmla="*/ 4 h 25"/>
                <a:gd name="T38" fmla="*/ 0 w 30"/>
                <a:gd name="T39" fmla="*/ 9 h 25"/>
                <a:gd name="T40" fmla="*/ 0 w 3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3"/>
                  </a:moveTo>
                  <a:lnTo>
                    <a:pt x="0" y="13"/>
                  </a:lnTo>
                  <a:lnTo>
                    <a:pt x="3" y="18"/>
                  </a:lnTo>
                  <a:lnTo>
                    <a:pt x="7" y="22"/>
                  </a:lnTo>
                  <a:lnTo>
                    <a:pt x="12" y="25"/>
                  </a:lnTo>
                  <a:lnTo>
                    <a:pt x="18" y="25"/>
                  </a:lnTo>
                  <a:lnTo>
                    <a:pt x="23" y="25"/>
                  </a:lnTo>
                  <a:lnTo>
                    <a:pt x="27" y="20"/>
                  </a:lnTo>
                  <a:lnTo>
                    <a:pt x="30" y="18"/>
                  </a:lnTo>
                  <a:lnTo>
                    <a:pt x="30" y="13"/>
                  </a:lnTo>
                  <a:lnTo>
                    <a:pt x="27" y="9"/>
                  </a:lnTo>
                  <a:lnTo>
                    <a:pt x="23" y="4"/>
                  </a:lnTo>
                  <a:lnTo>
                    <a:pt x="18" y="2"/>
                  </a:lnTo>
                  <a:lnTo>
                    <a:pt x="12" y="0"/>
                  </a:lnTo>
                  <a:lnTo>
                    <a:pt x="7" y="2"/>
                  </a:lnTo>
                  <a:lnTo>
                    <a:pt x="3"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5" name="Freeform 1432">
              <a:extLst>
                <a:ext uri="{FF2B5EF4-FFF2-40B4-BE49-F238E27FC236}">
                  <a16:creationId xmlns:a16="http://schemas.microsoft.com/office/drawing/2014/main" xmlns="" id="{AF373BA0-E0E0-F24B-ADE5-1F82CEE55C02}"/>
                </a:ext>
              </a:extLst>
            </p:cNvPr>
            <p:cNvSpPr>
              <a:spLocks/>
            </p:cNvSpPr>
            <p:nvPr/>
          </p:nvSpPr>
          <p:spPr bwMode="auto">
            <a:xfrm>
              <a:off x="3353" y="3341"/>
              <a:ext cx="31" cy="23"/>
            </a:xfrm>
            <a:custGeom>
              <a:avLst/>
              <a:gdLst>
                <a:gd name="T0" fmla="*/ 0 w 31"/>
                <a:gd name="T1" fmla="*/ 11 h 23"/>
                <a:gd name="T2" fmla="*/ 0 w 31"/>
                <a:gd name="T3" fmla="*/ 11 h 23"/>
                <a:gd name="T4" fmla="*/ 2 w 31"/>
                <a:gd name="T5" fmla="*/ 16 h 23"/>
                <a:gd name="T6" fmla="*/ 7 w 31"/>
                <a:gd name="T7" fmla="*/ 20 h 23"/>
                <a:gd name="T8" fmla="*/ 11 w 31"/>
                <a:gd name="T9" fmla="*/ 23 h 23"/>
                <a:gd name="T10" fmla="*/ 18 w 31"/>
                <a:gd name="T11" fmla="*/ 23 h 23"/>
                <a:gd name="T12" fmla="*/ 18 w 31"/>
                <a:gd name="T13" fmla="*/ 23 h 23"/>
                <a:gd name="T14" fmla="*/ 25 w 31"/>
                <a:gd name="T15" fmla="*/ 23 h 23"/>
                <a:gd name="T16" fmla="*/ 29 w 31"/>
                <a:gd name="T17" fmla="*/ 20 h 23"/>
                <a:gd name="T18" fmla="*/ 31 w 31"/>
                <a:gd name="T19" fmla="*/ 16 h 23"/>
                <a:gd name="T20" fmla="*/ 31 w 31"/>
                <a:gd name="T21" fmla="*/ 11 h 23"/>
                <a:gd name="T22" fmla="*/ 31 w 31"/>
                <a:gd name="T23" fmla="*/ 11 h 23"/>
                <a:gd name="T24" fmla="*/ 29 w 31"/>
                <a:gd name="T25" fmla="*/ 7 h 23"/>
                <a:gd name="T26" fmla="*/ 25 w 31"/>
                <a:gd name="T27" fmla="*/ 2 h 23"/>
                <a:gd name="T28" fmla="*/ 18 w 31"/>
                <a:gd name="T29" fmla="*/ 0 h 23"/>
                <a:gd name="T30" fmla="*/ 13 w 31"/>
                <a:gd name="T31" fmla="*/ 0 h 23"/>
                <a:gd name="T32" fmla="*/ 13 w 31"/>
                <a:gd name="T33" fmla="*/ 0 h 23"/>
                <a:gd name="T34" fmla="*/ 7 w 31"/>
                <a:gd name="T35" fmla="*/ 0 h 23"/>
                <a:gd name="T36" fmla="*/ 2 w 31"/>
                <a:gd name="T37" fmla="*/ 2 h 23"/>
                <a:gd name="T38" fmla="*/ 0 w 31"/>
                <a:gd name="T39" fmla="*/ 7 h 23"/>
                <a:gd name="T40" fmla="*/ 0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1"/>
                  </a:moveTo>
                  <a:lnTo>
                    <a:pt x="0" y="11"/>
                  </a:lnTo>
                  <a:lnTo>
                    <a:pt x="2" y="16"/>
                  </a:lnTo>
                  <a:lnTo>
                    <a:pt x="7" y="20"/>
                  </a:lnTo>
                  <a:lnTo>
                    <a:pt x="11" y="23"/>
                  </a:lnTo>
                  <a:lnTo>
                    <a:pt x="18" y="23"/>
                  </a:lnTo>
                  <a:lnTo>
                    <a:pt x="25" y="23"/>
                  </a:lnTo>
                  <a:lnTo>
                    <a:pt x="29" y="20"/>
                  </a:lnTo>
                  <a:lnTo>
                    <a:pt x="31" y="16"/>
                  </a:lnTo>
                  <a:lnTo>
                    <a:pt x="31" y="11"/>
                  </a:lnTo>
                  <a:lnTo>
                    <a:pt x="29" y="7"/>
                  </a:lnTo>
                  <a:lnTo>
                    <a:pt x="25" y="2"/>
                  </a:lnTo>
                  <a:lnTo>
                    <a:pt x="18" y="0"/>
                  </a:lnTo>
                  <a:lnTo>
                    <a:pt x="13" y="0"/>
                  </a:lnTo>
                  <a:lnTo>
                    <a:pt x="7"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6" name="Freeform 1433">
              <a:extLst>
                <a:ext uri="{FF2B5EF4-FFF2-40B4-BE49-F238E27FC236}">
                  <a16:creationId xmlns:a16="http://schemas.microsoft.com/office/drawing/2014/main" xmlns="" id="{BCDDF647-1857-4349-8106-B8A363C1429F}"/>
                </a:ext>
              </a:extLst>
            </p:cNvPr>
            <p:cNvSpPr>
              <a:spLocks/>
            </p:cNvSpPr>
            <p:nvPr/>
          </p:nvSpPr>
          <p:spPr bwMode="auto">
            <a:xfrm>
              <a:off x="3353" y="3341"/>
              <a:ext cx="31" cy="23"/>
            </a:xfrm>
            <a:custGeom>
              <a:avLst/>
              <a:gdLst>
                <a:gd name="T0" fmla="*/ 0 w 31"/>
                <a:gd name="T1" fmla="*/ 11 h 23"/>
                <a:gd name="T2" fmla="*/ 0 w 31"/>
                <a:gd name="T3" fmla="*/ 11 h 23"/>
                <a:gd name="T4" fmla="*/ 2 w 31"/>
                <a:gd name="T5" fmla="*/ 16 h 23"/>
                <a:gd name="T6" fmla="*/ 7 w 31"/>
                <a:gd name="T7" fmla="*/ 20 h 23"/>
                <a:gd name="T8" fmla="*/ 11 w 31"/>
                <a:gd name="T9" fmla="*/ 23 h 23"/>
                <a:gd name="T10" fmla="*/ 18 w 31"/>
                <a:gd name="T11" fmla="*/ 23 h 23"/>
                <a:gd name="T12" fmla="*/ 18 w 31"/>
                <a:gd name="T13" fmla="*/ 23 h 23"/>
                <a:gd name="T14" fmla="*/ 25 w 31"/>
                <a:gd name="T15" fmla="*/ 23 h 23"/>
                <a:gd name="T16" fmla="*/ 29 w 31"/>
                <a:gd name="T17" fmla="*/ 20 h 23"/>
                <a:gd name="T18" fmla="*/ 31 w 31"/>
                <a:gd name="T19" fmla="*/ 16 h 23"/>
                <a:gd name="T20" fmla="*/ 31 w 31"/>
                <a:gd name="T21" fmla="*/ 11 h 23"/>
                <a:gd name="T22" fmla="*/ 31 w 31"/>
                <a:gd name="T23" fmla="*/ 11 h 23"/>
                <a:gd name="T24" fmla="*/ 29 w 31"/>
                <a:gd name="T25" fmla="*/ 7 h 23"/>
                <a:gd name="T26" fmla="*/ 25 w 31"/>
                <a:gd name="T27" fmla="*/ 2 h 23"/>
                <a:gd name="T28" fmla="*/ 18 w 31"/>
                <a:gd name="T29" fmla="*/ 0 h 23"/>
                <a:gd name="T30" fmla="*/ 13 w 31"/>
                <a:gd name="T31" fmla="*/ 0 h 23"/>
                <a:gd name="T32" fmla="*/ 13 w 31"/>
                <a:gd name="T33" fmla="*/ 0 h 23"/>
                <a:gd name="T34" fmla="*/ 7 w 31"/>
                <a:gd name="T35" fmla="*/ 0 h 23"/>
                <a:gd name="T36" fmla="*/ 2 w 31"/>
                <a:gd name="T37" fmla="*/ 2 h 23"/>
                <a:gd name="T38" fmla="*/ 0 w 31"/>
                <a:gd name="T39" fmla="*/ 7 h 23"/>
                <a:gd name="T40" fmla="*/ 0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1"/>
                  </a:moveTo>
                  <a:lnTo>
                    <a:pt x="0" y="11"/>
                  </a:lnTo>
                  <a:lnTo>
                    <a:pt x="2" y="16"/>
                  </a:lnTo>
                  <a:lnTo>
                    <a:pt x="7" y="20"/>
                  </a:lnTo>
                  <a:lnTo>
                    <a:pt x="11" y="23"/>
                  </a:lnTo>
                  <a:lnTo>
                    <a:pt x="18" y="23"/>
                  </a:lnTo>
                  <a:lnTo>
                    <a:pt x="25" y="23"/>
                  </a:lnTo>
                  <a:lnTo>
                    <a:pt x="29" y="20"/>
                  </a:lnTo>
                  <a:lnTo>
                    <a:pt x="31" y="16"/>
                  </a:lnTo>
                  <a:lnTo>
                    <a:pt x="31" y="11"/>
                  </a:lnTo>
                  <a:lnTo>
                    <a:pt x="29" y="7"/>
                  </a:lnTo>
                  <a:lnTo>
                    <a:pt x="25" y="2"/>
                  </a:lnTo>
                  <a:lnTo>
                    <a:pt x="18" y="0"/>
                  </a:lnTo>
                  <a:lnTo>
                    <a:pt x="13" y="0"/>
                  </a:lnTo>
                  <a:lnTo>
                    <a:pt x="7"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7" name="Freeform 1434">
              <a:extLst>
                <a:ext uri="{FF2B5EF4-FFF2-40B4-BE49-F238E27FC236}">
                  <a16:creationId xmlns:a16="http://schemas.microsoft.com/office/drawing/2014/main" xmlns="" id="{05C089C9-3D05-F74E-B6F7-F6FD8CAE6744}"/>
                </a:ext>
              </a:extLst>
            </p:cNvPr>
            <p:cNvSpPr>
              <a:spLocks/>
            </p:cNvSpPr>
            <p:nvPr/>
          </p:nvSpPr>
          <p:spPr bwMode="auto">
            <a:xfrm>
              <a:off x="3292" y="3341"/>
              <a:ext cx="32" cy="25"/>
            </a:xfrm>
            <a:custGeom>
              <a:avLst/>
              <a:gdLst>
                <a:gd name="T0" fmla="*/ 0 w 32"/>
                <a:gd name="T1" fmla="*/ 14 h 25"/>
                <a:gd name="T2" fmla="*/ 0 w 32"/>
                <a:gd name="T3" fmla="*/ 14 h 25"/>
                <a:gd name="T4" fmla="*/ 2 w 32"/>
                <a:gd name="T5" fmla="*/ 18 h 25"/>
                <a:gd name="T6" fmla="*/ 7 w 32"/>
                <a:gd name="T7" fmla="*/ 20 h 25"/>
                <a:gd name="T8" fmla="*/ 11 w 32"/>
                <a:gd name="T9" fmla="*/ 23 h 25"/>
                <a:gd name="T10" fmla="*/ 18 w 32"/>
                <a:gd name="T11" fmla="*/ 25 h 25"/>
                <a:gd name="T12" fmla="*/ 18 w 32"/>
                <a:gd name="T13" fmla="*/ 25 h 25"/>
                <a:gd name="T14" fmla="*/ 23 w 32"/>
                <a:gd name="T15" fmla="*/ 23 h 25"/>
                <a:gd name="T16" fmla="*/ 27 w 32"/>
                <a:gd name="T17" fmla="*/ 20 h 25"/>
                <a:gd name="T18" fmla="*/ 29 w 32"/>
                <a:gd name="T19" fmla="*/ 16 h 25"/>
                <a:gd name="T20" fmla="*/ 32 w 32"/>
                <a:gd name="T21" fmla="*/ 11 h 25"/>
                <a:gd name="T22" fmla="*/ 32 w 32"/>
                <a:gd name="T23" fmla="*/ 11 h 25"/>
                <a:gd name="T24" fmla="*/ 29 w 32"/>
                <a:gd name="T25" fmla="*/ 7 h 25"/>
                <a:gd name="T26" fmla="*/ 25 w 32"/>
                <a:gd name="T27" fmla="*/ 5 h 25"/>
                <a:gd name="T28" fmla="*/ 20 w 32"/>
                <a:gd name="T29" fmla="*/ 2 h 25"/>
                <a:gd name="T30" fmla="*/ 13 w 32"/>
                <a:gd name="T31" fmla="*/ 0 h 25"/>
                <a:gd name="T32" fmla="*/ 13 w 32"/>
                <a:gd name="T33" fmla="*/ 0 h 25"/>
                <a:gd name="T34" fmla="*/ 9 w 32"/>
                <a:gd name="T35" fmla="*/ 2 h 25"/>
                <a:gd name="T36" fmla="*/ 4 w 32"/>
                <a:gd name="T37" fmla="*/ 5 h 25"/>
                <a:gd name="T38" fmla="*/ 2 w 32"/>
                <a:gd name="T39" fmla="*/ 7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7" y="20"/>
                  </a:lnTo>
                  <a:lnTo>
                    <a:pt x="11" y="23"/>
                  </a:lnTo>
                  <a:lnTo>
                    <a:pt x="18" y="25"/>
                  </a:lnTo>
                  <a:lnTo>
                    <a:pt x="23" y="23"/>
                  </a:lnTo>
                  <a:lnTo>
                    <a:pt x="27" y="20"/>
                  </a:lnTo>
                  <a:lnTo>
                    <a:pt x="29" y="16"/>
                  </a:lnTo>
                  <a:lnTo>
                    <a:pt x="32" y="11"/>
                  </a:lnTo>
                  <a:lnTo>
                    <a:pt x="29" y="7"/>
                  </a:lnTo>
                  <a:lnTo>
                    <a:pt x="25" y="5"/>
                  </a:lnTo>
                  <a:lnTo>
                    <a:pt x="20" y="2"/>
                  </a:lnTo>
                  <a:lnTo>
                    <a:pt x="13" y="0"/>
                  </a:lnTo>
                  <a:lnTo>
                    <a:pt x="9" y="2"/>
                  </a:lnTo>
                  <a:lnTo>
                    <a:pt x="4" y="5"/>
                  </a:lnTo>
                  <a:lnTo>
                    <a:pt x="2"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8" name="Freeform 1435">
              <a:extLst>
                <a:ext uri="{FF2B5EF4-FFF2-40B4-BE49-F238E27FC236}">
                  <a16:creationId xmlns:a16="http://schemas.microsoft.com/office/drawing/2014/main" xmlns="" id="{2344BC51-1D75-1A41-BE4E-29FA65275D9E}"/>
                </a:ext>
              </a:extLst>
            </p:cNvPr>
            <p:cNvSpPr>
              <a:spLocks/>
            </p:cNvSpPr>
            <p:nvPr/>
          </p:nvSpPr>
          <p:spPr bwMode="auto">
            <a:xfrm>
              <a:off x="3292" y="3341"/>
              <a:ext cx="32" cy="25"/>
            </a:xfrm>
            <a:custGeom>
              <a:avLst/>
              <a:gdLst>
                <a:gd name="T0" fmla="*/ 0 w 32"/>
                <a:gd name="T1" fmla="*/ 14 h 25"/>
                <a:gd name="T2" fmla="*/ 0 w 32"/>
                <a:gd name="T3" fmla="*/ 14 h 25"/>
                <a:gd name="T4" fmla="*/ 2 w 32"/>
                <a:gd name="T5" fmla="*/ 18 h 25"/>
                <a:gd name="T6" fmla="*/ 7 w 32"/>
                <a:gd name="T7" fmla="*/ 20 h 25"/>
                <a:gd name="T8" fmla="*/ 11 w 32"/>
                <a:gd name="T9" fmla="*/ 23 h 25"/>
                <a:gd name="T10" fmla="*/ 18 w 32"/>
                <a:gd name="T11" fmla="*/ 25 h 25"/>
                <a:gd name="T12" fmla="*/ 18 w 32"/>
                <a:gd name="T13" fmla="*/ 25 h 25"/>
                <a:gd name="T14" fmla="*/ 23 w 32"/>
                <a:gd name="T15" fmla="*/ 23 h 25"/>
                <a:gd name="T16" fmla="*/ 27 w 32"/>
                <a:gd name="T17" fmla="*/ 20 h 25"/>
                <a:gd name="T18" fmla="*/ 29 w 32"/>
                <a:gd name="T19" fmla="*/ 16 h 25"/>
                <a:gd name="T20" fmla="*/ 32 w 32"/>
                <a:gd name="T21" fmla="*/ 11 h 25"/>
                <a:gd name="T22" fmla="*/ 32 w 32"/>
                <a:gd name="T23" fmla="*/ 11 h 25"/>
                <a:gd name="T24" fmla="*/ 29 w 32"/>
                <a:gd name="T25" fmla="*/ 7 h 25"/>
                <a:gd name="T26" fmla="*/ 25 w 32"/>
                <a:gd name="T27" fmla="*/ 5 h 25"/>
                <a:gd name="T28" fmla="*/ 20 w 32"/>
                <a:gd name="T29" fmla="*/ 2 h 25"/>
                <a:gd name="T30" fmla="*/ 13 w 32"/>
                <a:gd name="T31" fmla="*/ 0 h 25"/>
                <a:gd name="T32" fmla="*/ 13 w 32"/>
                <a:gd name="T33" fmla="*/ 0 h 25"/>
                <a:gd name="T34" fmla="*/ 9 w 32"/>
                <a:gd name="T35" fmla="*/ 2 h 25"/>
                <a:gd name="T36" fmla="*/ 4 w 32"/>
                <a:gd name="T37" fmla="*/ 5 h 25"/>
                <a:gd name="T38" fmla="*/ 2 w 32"/>
                <a:gd name="T39" fmla="*/ 7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2" y="18"/>
                  </a:lnTo>
                  <a:lnTo>
                    <a:pt x="7" y="20"/>
                  </a:lnTo>
                  <a:lnTo>
                    <a:pt x="11" y="23"/>
                  </a:lnTo>
                  <a:lnTo>
                    <a:pt x="18" y="25"/>
                  </a:lnTo>
                  <a:lnTo>
                    <a:pt x="23" y="23"/>
                  </a:lnTo>
                  <a:lnTo>
                    <a:pt x="27" y="20"/>
                  </a:lnTo>
                  <a:lnTo>
                    <a:pt x="29" y="16"/>
                  </a:lnTo>
                  <a:lnTo>
                    <a:pt x="32" y="11"/>
                  </a:lnTo>
                  <a:lnTo>
                    <a:pt x="29" y="7"/>
                  </a:lnTo>
                  <a:lnTo>
                    <a:pt x="25" y="5"/>
                  </a:lnTo>
                  <a:lnTo>
                    <a:pt x="20" y="2"/>
                  </a:lnTo>
                  <a:lnTo>
                    <a:pt x="13" y="0"/>
                  </a:lnTo>
                  <a:lnTo>
                    <a:pt x="9" y="2"/>
                  </a:lnTo>
                  <a:lnTo>
                    <a:pt x="4" y="5"/>
                  </a:lnTo>
                  <a:lnTo>
                    <a:pt x="2"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19" name="Freeform 1436">
              <a:extLst>
                <a:ext uri="{FF2B5EF4-FFF2-40B4-BE49-F238E27FC236}">
                  <a16:creationId xmlns:a16="http://schemas.microsoft.com/office/drawing/2014/main" xmlns="" id="{66DD672C-CAA6-524F-A497-EF1D2C01B2ED}"/>
                </a:ext>
              </a:extLst>
            </p:cNvPr>
            <p:cNvSpPr>
              <a:spLocks/>
            </p:cNvSpPr>
            <p:nvPr/>
          </p:nvSpPr>
          <p:spPr bwMode="auto">
            <a:xfrm>
              <a:off x="3263" y="3341"/>
              <a:ext cx="29" cy="25"/>
            </a:xfrm>
            <a:custGeom>
              <a:avLst/>
              <a:gdLst>
                <a:gd name="T0" fmla="*/ 0 w 29"/>
                <a:gd name="T1" fmla="*/ 14 h 25"/>
                <a:gd name="T2" fmla="*/ 0 w 29"/>
                <a:gd name="T3" fmla="*/ 14 h 25"/>
                <a:gd name="T4" fmla="*/ 2 w 29"/>
                <a:gd name="T5" fmla="*/ 18 h 25"/>
                <a:gd name="T6" fmla="*/ 4 w 29"/>
                <a:gd name="T7" fmla="*/ 23 h 25"/>
                <a:gd name="T8" fmla="*/ 11 w 29"/>
                <a:gd name="T9" fmla="*/ 25 h 25"/>
                <a:gd name="T10" fmla="*/ 15 w 29"/>
                <a:gd name="T11" fmla="*/ 25 h 25"/>
                <a:gd name="T12" fmla="*/ 15 w 29"/>
                <a:gd name="T13" fmla="*/ 25 h 25"/>
                <a:gd name="T14" fmla="*/ 22 w 29"/>
                <a:gd name="T15" fmla="*/ 25 h 25"/>
                <a:gd name="T16" fmla="*/ 27 w 29"/>
                <a:gd name="T17" fmla="*/ 20 h 25"/>
                <a:gd name="T18" fmla="*/ 29 w 29"/>
                <a:gd name="T19" fmla="*/ 18 h 25"/>
                <a:gd name="T20" fmla="*/ 29 w 29"/>
                <a:gd name="T21" fmla="*/ 14 h 25"/>
                <a:gd name="T22" fmla="*/ 29 w 29"/>
                <a:gd name="T23" fmla="*/ 14 h 25"/>
                <a:gd name="T24" fmla="*/ 29 w 29"/>
                <a:gd name="T25" fmla="*/ 9 h 25"/>
                <a:gd name="T26" fmla="*/ 24 w 29"/>
                <a:gd name="T27" fmla="*/ 5 h 25"/>
                <a:gd name="T28" fmla="*/ 20 w 29"/>
                <a:gd name="T29" fmla="*/ 2 h 25"/>
                <a:gd name="T30" fmla="*/ 13 w 29"/>
                <a:gd name="T31" fmla="*/ 0 h 25"/>
                <a:gd name="T32" fmla="*/ 13 w 29"/>
                <a:gd name="T33" fmla="*/ 0 h 25"/>
                <a:gd name="T34" fmla="*/ 9 w 29"/>
                <a:gd name="T35" fmla="*/ 2 h 25"/>
                <a:gd name="T36" fmla="*/ 4 w 29"/>
                <a:gd name="T37" fmla="*/ 5 h 25"/>
                <a:gd name="T38" fmla="*/ 0 w 29"/>
                <a:gd name="T39" fmla="*/ 9 h 25"/>
                <a:gd name="T40" fmla="*/ 0 w 2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4"/>
                  </a:moveTo>
                  <a:lnTo>
                    <a:pt x="0" y="14"/>
                  </a:lnTo>
                  <a:lnTo>
                    <a:pt x="2" y="18"/>
                  </a:lnTo>
                  <a:lnTo>
                    <a:pt x="4" y="23"/>
                  </a:lnTo>
                  <a:lnTo>
                    <a:pt x="11" y="25"/>
                  </a:lnTo>
                  <a:lnTo>
                    <a:pt x="15" y="25"/>
                  </a:lnTo>
                  <a:lnTo>
                    <a:pt x="22" y="25"/>
                  </a:lnTo>
                  <a:lnTo>
                    <a:pt x="27" y="20"/>
                  </a:lnTo>
                  <a:lnTo>
                    <a:pt x="29" y="18"/>
                  </a:lnTo>
                  <a:lnTo>
                    <a:pt x="29" y="14"/>
                  </a:lnTo>
                  <a:lnTo>
                    <a:pt x="29" y="9"/>
                  </a:lnTo>
                  <a:lnTo>
                    <a:pt x="24" y="5"/>
                  </a:lnTo>
                  <a:lnTo>
                    <a:pt x="20" y="2"/>
                  </a:lnTo>
                  <a:lnTo>
                    <a:pt x="13" y="0"/>
                  </a:lnTo>
                  <a:lnTo>
                    <a:pt x="9" y="2"/>
                  </a:lnTo>
                  <a:lnTo>
                    <a:pt x="4"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0" name="Freeform 1437">
              <a:extLst>
                <a:ext uri="{FF2B5EF4-FFF2-40B4-BE49-F238E27FC236}">
                  <a16:creationId xmlns:a16="http://schemas.microsoft.com/office/drawing/2014/main" xmlns="" id="{0ADCF616-BE50-C246-BDE6-21663F786491}"/>
                </a:ext>
              </a:extLst>
            </p:cNvPr>
            <p:cNvSpPr>
              <a:spLocks/>
            </p:cNvSpPr>
            <p:nvPr/>
          </p:nvSpPr>
          <p:spPr bwMode="auto">
            <a:xfrm>
              <a:off x="3263" y="3341"/>
              <a:ext cx="29" cy="25"/>
            </a:xfrm>
            <a:custGeom>
              <a:avLst/>
              <a:gdLst>
                <a:gd name="T0" fmla="*/ 0 w 29"/>
                <a:gd name="T1" fmla="*/ 14 h 25"/>
                <a:gd name="T2" fmla="*/ 0 w 29"/>
                <a:gd name="T3" fmla="*/ 14 h 25"/>
                <a:gd name="T4" fmla="*/ 2 w 29"/>
                <a:gd name="T5" fmla="*/ 18 h 25"/>
                <a:gd name="T6" fmla="*/ 4 w 29"/>
                <a:gd name="T7" fmla="*/ 23 h 25"/>
                <a:gd name="T8" fmla="*/ 11 w 29"/>
                <a:gd name="T9" fmla="*/ 25 h 25"/>
                <a:gd name="T10" fmla="*/ 15 w 29"/>
                <a:gd name="T11" fmla="*/ 25 h 25"/>
                <a:gd name="T12" fmla="*/ 15 w 29"/>
                <a:gd name="T13" fmla="*/ 25 h 25"/>
                <a:gd name="T14" fmla="*/ 22 w 29"/>
                <a:gd name="T15" fmla="*/ 25 h 25"/>
                <a:gd name="T16" fmla="*/ 27 w 29"/>
                <a:gd name="T17" fmla="*/ 20 h 25"/>
                <a:gd name="T18" fmla="*/ 29 w 29"/>
                <a:gd name="T19" fmla="*/ 18 h 25"/>
                <a:gd name="T20" fmla="*/ 29 w 29"/>
                <a:gd name="T21" fmla="*/ 14 h 25"/>
                <a:gd name="T22" fmla="*/ 29 w 29"/>
                <a:gd name="T23" fmla="*/ 14 h 25"/>
                <a:gd name="T24" fmla="*/ 29 w 29"/>
                <a:gd name="T25" fmla="*/ 9 h 25"/>
                <a:gd name="T26" fmla="*/ 24 w 29"/>
                <a:gd name="T27" fmla="*/ 5 h 25"/>
                <a:gd name="T28" fmla="*/ 20 w 29"/>
                <a:gd name="T29" fmla="*/ 2 h 25"/>
                <a:gd name="T30" fmla="*/ 13 w 29"/>
                <a:gd name="T31" fmla="*/ 0 h 25"/>
                <a:gd name="T32" fmla="*/ 13 w 29"/>
                <a:gd name="T33" fmla="*/ 0 h 25"/>
                <a:gd name="T34" fmla="*/ 9 w 29"/>
                <a:gd name="T35" fmla="*/ 2 h 25"/>
                <a:gd name="T36" fmla="*/ 4 w 29"/>
                <a:gd name="T37" fmla="*/ 5 h 25"/>
                <a:gd name="T38" fmla="*/ 0 w 29"/>
                <a:gd name="T39" fmla="*/ 9 h 25"/>
                <a:gd name="T40" fmla="*/ 0 w 2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4"/>
                  </a:moveTo>
                  <a:lnTo>
                    <a:pt x="0" y="14"/>
                  </a:lnTo>
                  <a:lnTo>
                    <a:pt x="2" y="18"/>
                  </a:lnTo>
                  <a:lnTo>
                    <a:pt x="4" y="23"/>
                  </a:lnTo>
                  <a:lnTo>
                    <a:pt x="11" y="25"/>
                  </a:lnTo>
                  <a:lnTo>
                    <a:pt x="15" y="25"/>
                  </a:lnTo>
                  <a:lnTo>
                    <a:pt x="22" y="25"/>
                  </a:lnTo>
                  <a:lnTo>
                    <a:pt x="27" y="20"/>
                  </a:lnTo>
                  <a:lnTo>
                    <a:pt x="29" y="18"/>
                  </a:lnTo>
                  <a:lnTo>
                    <a:pt x="29" y="14"/>
                  </a:lnTo>
                  <a:lnTo>
                    <a:pt x="29" y="9"/>
                  </a:lnTo>
                  <a:lnTo>
                    <a:pt x="24" y="5"/>
                  </a:lnTo>
                  <a:lnTo>
                    <a:pt x="20" y="2"/>
                  </a:lnTo>
                  <a:lnTo>
                    <a:pt x="13" y="0"/>
                  </a:lnTo>
                  <a:lnTo>
                    <a:pt x="9" y="2"/>
                  </a:lnTo>
                  <a:lnTo>
                    <a:pt x="4"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1" name="Freeform 1438">
              <a:extLst>
                <a:ext uri="{FF2B5EF4-FFF2-40B4-BE49-F238E27FC236}">
                  <a16:creationId xmlns:a16="http://schemas.microsoft.com/office/drawing/2014/main" xmlns="" id="{96932084-5AA1-2140-97CE-6CF4FE432E85}"/>
                </a:ext>
              </a:extLst>
            </p:cNvPr>
            <p:cNvSpPr>
              <a:spLocks/>
            </p:cNvSpPr>
            <p:nvPr/>
          </p:nvSpPr>
          <p:spPr bwMode="auto">
            <a:xfrm>
              <a:off x="3233" y="3343"/>
              <a:ext cx="30" cy="23"/>
            </a:xfrm>
            <a:custGeom>
              <a:avLst/>
              <a:gdLst>
                <a:gd name="T0" fmla="*/ 0 w 30"/>
                <a:gd name="T1" fmla="*/ 12 h 23"/>
                <a:gd name="T2" fmla="*/ 0 w 30"/>
                <a:gd name="T3" fmla="*/ 12 h 23"/>
                <a:gd name="T4" fmla="*/ 0 w 30"/>
                <a:gd name="T5" fmla="*/ 16 h 23"/>
                <a:gd name="T6" fmla="*/ 5 w 30"/>
                <a:gd name="T7" fmla="*/ 21 h 23"/>
                <a:gd name="T8" fmla="*/ 9 w 30"/>
                <a:gd name="T9" fmla="*/ 23 h 23"/>
                <a:gd name="T10" fmla="*/ 16 w 30"/>
                <a:gd name="T11" fmla="*/ 23 h 23"/>
                <a:gd name="T12" fmla="*/ 16 w 30"/>
                <a:gd name="T13" fmla="*/ 23 h 23"/>
                <a:gd name="T14" fmla="*/ 21 w 30"/>
                <a:gd name="T15" fmla="*/ 23 h 23"/>
                <a:gd name="T16" fmla="*/ 25 w 30"/>
                <a:gd name="T17" fmla="*/ 21 h 23"/>
                <a:gd name="T18" fmla="*/ 30 w 30"/>
                <a:gd name="T19" fmla="*/ 16 h 23"/>
                <a:gd name="T20" fmla="*/ 30 w 30"/>
                <a:gd name="T21" fmla="*/ 12 h 23"/>
                <a:gd name="T22" fmla="*/ 30 w 30"/>
                <a:gd name="T23" fmla="*/ 12 h 23"/>
                <a:gd name="T24" fmla="*/ 27 w 30"/>
                <a:gd name="T25" fmla="*/ 7 h 23"/>
                <a:gd name="T26" fmla="*/ 25 w 30"/>
                <a:gd name="T27" fmla="*/ 3 h 23"/>
                <a:gd name="T28" fmla="*/ 21 w 30"/>
                <a:gd name="T29" fmla="*/ 0 h 23"/>
                <a:gd name="T30" fmla="*/ 14 w 30"/>
                <a:gd name="T31" fmla="*/ 0 h 23"/>
                <a:gd name="T32" fmla="*/ 14 w 30"/>
                <a:gd name="T33" fmla="*/ 0 h 23"/>
                <a:gd name="T34" fmla="*/ 9 w 30"/>
                <a:gd name="T35" fmla="*/ 0 h 23"/>
                <a:gd name="T36" fmla="*/ 5 w 30"/>
                <a:gd name="T37" fmla="*/ 3 h 23"/>
                <a:gd name="T38" fmla="*/ 0 w 30"/>
                <a:gd name="T39" fmla="*/ 7 h 23"/>
                <a:gd name="T40" fmla="*/ 0 w 3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3">
                  <a:moveTo>
                    <a:pt x="0" y="12"/>
                  </a:moveTo>
                  <a:lnTo>
                    <a:pt x="0" y="12"/>
                  </a:lnTo>
                  <a:lnTo>
                    <a:pt x="0" y="16"/>
                  </a:lnTo>
                  <a:lnTo>
                    <a:pt x="5" y="21"/>
                  </a:lnTo>
                  <a:lnTo>
                    <a:pt x="9" y="23"/>
                  </a:lnTo>
                  <a:lnTo>
                    <a:pt x="16" y="23"/>
                  </a:lnTo>
                  <a:lnTo>
                    <a:pt x="21" y="23"/>
                  </a:lnTo>
                  <a:lnTo>
                    <a:pt x="25" y="21"/>
                  </a:lnTo>
                  <a:lnTo>
                    <a:pt x="30" y="16"/>
                  </a:lnTo>
                  <a:lnTo>
                    <a:pt x="30" y="12"/>
                  </a:lnTo>
                  <a:lnTo>
                    <a:pt x="27" y="7"/>
                  </a:lnTo>
                  <a:lnTo>
                    <a:pt x="25" y="3"/>
                  </a:lnTo>
                  <a:lnTo>
                    <a:pt x="21" y="0"/>
                  </a:lnTo>
                  <a:lnTo>
                    <a:pt x="14" y="0"/>
                  </a:lnTo>
                  <a:lnTo>
                    <a:pt x="9" y="0"/>
                  </a:lnTo>
                  <a:lnTo>
                    <a:pt x="5"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2" name="Freeform 1439">
              <a:extLst>
                <a:ext uri="{FF2B5EF4-FFF2-40B4-BE49-F238E27FC236}">
                  <a16:creationId xmlns:a16="http://schemas.microsoft.com/office/drawing/2014/main" xmlns="" id="{C9819D85-B604-6148-B43F-79D928D72EE3}"/>
                </a:ext>
              </a:extLst>
            </p:cNvPr>
            <p:cNvSpPr>
              <a:spLocks/>
            </p:cNvSpPr>
            <p:nvPr/>
          </p:nvSpPr>
          <p:spPr bwMode="auto">
            <a:xfrm>
              <a:off x="3233" y="3343"/>
              <a:ext cx="30" cy="23"/>
            </a:xfrm>
            <a:custGeom>
              <a:avLst/>
              <a:gdLst>
                <a:gd name="T0" fmla="*/ 0 w 30"/>
                <a:gd name="T1" fmla="*/ 12 h 23"/>
                <a:gd name="T2" fmla="*/ 0 w 30"/>
                <a:gd name="T3" fmla="*/ 12 h 23"/>
                <a:gd name="T4" fmla="*/ 0 w 30"/>
                <a:gd name="T5" fmla="*/ 16 h 23"/>
                <a:gd name="T6" fmla="*/ 5 w 30"/>
                <a:gd name="T7" fmla="*/ 21 h 23"/>
                <a:gd name="T8" fmla="*/ 9 w 30"/>
                <a:gd name="T9" fmla="*/ 23 h 23"/>
                <a:gd name="T10" fmla="*/ 16 w 30"/>
                <a:gd name="T11" fmla="*/ 23 h 23"/>
                <a:gd name="T12" fmla="*/ 16 w 30"/>
                <a:gd name="T13" fmla="*/ 23 h 23"/>
                <a:gd name="T14" fmla="*/ 21 w 30"/>
                <a:gd name="T15" fmla="*/ 23 h 23"/>
                <a:gd name="T16" fmla="*/ 25 w 30"/>
                <a:gd name="T17" fmla="*/ 21 h 23"/>
                <a:gd name="T18" fmla="*/ 30 w 30"/>
                <a:gd name="T19" fmla="*/ 16 h 23"/>
                <a:gd name="T20" fmla="*/ 30 w 30"/>
                <a:gd name="T21" fmla="*/ 12 h 23"/>
                <a:gd name="T22" fmla="*/ 30 w 30"/>
                <a:gd name="T23" fmla="*/ 12 h 23"/>
                <a:gd name="T24" fmla="*/ 27 w 30"/>
                <a:gd name="T25" fmla="*/ 7 h 23"/>
                <a:gd name="T26" fmla="*/ 25 w 30"/>
                <a:gd name="T27" fmla="*/ 3 h 23"/>
                <a:gd name="T28" fmla="*/ 21 w 30"/>
                <a:gd name="T29" fmla="*/ 0 h 23"/>
                <a:gd name="T30" fmla="*/ 14 w 30"/>
                <a:gd name="T31" fmla="*/ 0 h 23"/>
                <a:gd name="T32" fmla="*/ 14 w 30"/>
                <a:gd name="T33" fmla="*/ 0 h 23"/>
                <a:gd name="T34" fmla="*/ 9 w 30"/>
                <a:gd name="T35" fmla="*/ 0 h 23"/>
                <a:gd name="T36" fmla="*/ 5 w 30"/>
                <a:gd name="T37" fmla="*/ 3 h 23"/>
                <a:gd name="T38" fmla="*/ 0 w 30"/>
                <a:gd name="T39" fmla="*/ 7 h 23"/>
                <a:gd name="T40" fmla="*/ 0 w 3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3">
                  <a:moveTo>
                    <a:pt x="0" y="12"/>
                  </a:moveTo>
                  <a:lnTo>
                    <a:pt x="0" y="12"/>
                  </a:lnTo>
                  <a:lnTo>
                    <a:pt x="0" y="16"/>
                  </a:lnTo>
                  <a:lnTo>
                    <a:pt x="5" y="21"/>
                  </a:lnTo>
                  <a:lnTo>
                    <a:pt x="9" y="23"/>
                  </a:lnTo>
                  <a:lnTo>
                    <a:pt x="16" y="23"/>
                  </a:lnTo>
                  <a:lnTo>
                    <a:pt x="21" y="23"/>
                  </a:lnTo>
                  <a:lnTo>
                    <a:pt x="25" y="21"/>
                  </a:lnTo>
                  <a:lnTo>
                    <a:pt x="30" y="16"/>
                  </a:lnTo>
                  <a:lnTo>
                    <a:pt x="30" y="12"/>
                  </a:lnTo>
                  <a:lnTo>
                    <a:pt x="27" y="7"/>
                  </a:lnTo>
                  <a:lnTo>
                    <a:pt x="25" y="3"/>
                  </a:lnTo>
                  <a:lnTo>
                    <a:pt x="21" y="0"/>
                  </a:lnTo>
                  <a:lnTo>
                    <a:pt x="14" y="0"/>
                  </a:lnTo>
                  <a:lnTo>
                    <a:pt x="9" y="0"/>
                  </a:lnTo>
                  <a:lnTo>
                    <a:pt x="5"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3" name="Freeform 1440">
              <a:extLst>
                <a:ext uri="{FF2B5EF4-FFF2-40B4-BE49-F238E27FC236}">
                  <a16:creationId xmlns:a16="http://schemas.microsoft.com/office/drawing/2014/main" xmlns="" id="{2D87854B-C7DA-0F45-B541-D53DA1C2EA3F}"/>
                </a:ext>
              </a:extLst>
            </p:cNvPr>
            <p:cNvSpPr>
              <a:spLocks/>
            </p:cNvSpPr>
            <p:nvPr/>
          </p:nvSpPr>
          <p:spPr bwMode="auto">
            <a:xfrm>
              <a:off x="3204" y="3343"/>
              <a:ext cx="29" cy="25"/>
            </a:xfrm>
            <a:custGeom>
              <a:avLst/>
              <a:gdLst>
                <a:gd name="T0" fmla="*/ 0 w 29"/>
                <a:gd name="T1" fmla="*/ 12 h 25"/>
                <a:gd name="T2" fmla="*/ 0 w 29"/>
                <a:gd name="T3" fmla="*/ 12 h 25"/>
                <a:gd name="T4" fmla="*/ 0 w 29"/>
                <a:gd name="T5" fmla="*/ 16 h 25"/>
                <a:gd name="T6" fmla="*/ 5 w 29"/>
                <a:gd name="T7" fmla="*/ 21 h 25"/>
                <a:gd name="T8" fmla="*/ 9 w 29"/>
                <a:gd name="T9" fmla="*/ 23 h 25"/>
                <a:gd name="T10" fmla="*/ 14 w 29"/>
                <a:gd name="T11" fmla="*/ 25 h 25"/>
                <a:gd name="T12" fmla="*/ 14 w 29"/>
                <a:gd name="T13" fmla="*/ 25 h 25"/>
                <a:gd name="T14" fmla="*/ 20 w 29"/>
                <a:gd name="T15" fmla="*/ 23 h 25"/>
                <a:gd name="T16" fmla="*/ 25 w 29"/>
                <a:gd name="T17" fmla="*/ 21 h 25"/>
                <a:gd name="T18" fmla="*/ 27 w 29"/>
                <a:gd name="T19" fmla="*/ 16 h 25"/>
                <a:gd name="T20" fmla="*/ 29 w 29"/>
                <a:gd name="T21" fmla="*/ 12 h 25"/>
                <a:gd name="T22" fmla="*/ 29 w 29"/>
                <a:gd name="T23" fmla="*/ 12 h 25"/>
                <a:gd name="T24" fmla="*/ 27 w 29"/>
                <a:gd name="T25" fmla="*/ 7 h 25"/>
                <a:gd name="T26" fmla="*/ 25 w 29"/>
                <a:gd name="T27" fmla="*/ 3 h 25"/>
                <a:gd name="T28" fmla="*/ 20 w 29"/>
                <a:gd name="T29" fmla="*/ 0 h 25"/>
                <a:gd name="T30" fmla="*/ 14 w 29"/>
                <a:gd name="T31" fmla="*/ 0 h 25"/>
                <a:gd name="T32" fmla="*/ 14 w 29"/>
                <a:gd name="T33" fmla="*/ 0 h 25"/>
                <a:gd name="T34" fmla="*/ 9 w 29"/>
                <a:gd name="T35" fmla="*/ 0 h 25"/>
                <a:gd name="T36" fmla="*/ 5 w 29"/>
                <a:gd name="T37" fmla="*/ 5 h 25"/>
                <a:gd name="T38" fmla="*/ 0 w 29"/>
                <a:gd name="T39" fmla="*/ 7 h 25"/>
                <a:gd name="T40" fmla="*/ 0 w 29"/>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2"/>
                  </a:moveTo>
                  <a:lnTo>
                    <a:pt x="0" y="12"/>
                  </a:lnTo>
                  <a:lnTo>
                    <a:pt x="0" y="16"/>
                  </a:lnTo>
                  <a:lnTo>
                    <a:pt x="5" y="21"/>
                  </a:lnTo>
                  <a:lnTo>
                    <a:pt x="9" y="23"/>
                  </a:lnTo>
                  <a:lnTo>
                    <a:pt x="14" y="25"/>
                  </a:lnTo>
                  <a:lnTo>
                    <a:pt x="20" y="23"/>
                  </a:lnTo>
                  <a:lnTo>
                    <a:pt x="25" y="21"/>
                  </a:lnTo>
                  <a:lnTo>
                    <a:pt x="27" y="16"/>
                  </a:lnTo>
                  <a:lnTo>
                    <a:pt x="29" y="12"/>
                  </a:lnTo>
                  <a:lnTo>
                    <a:pt x="27" y="7"/>
                  </a:lnTo>
                  <a:lnTo>
                    <a:pt x="25" y="3"/>
                  </a:lnTo>
                  <a:lnTo>
                    <a:pt x="20" y="0"/>
                  </a:lnTo>
                  <a:lnTo>
                    <a:pt x="14" y="0"/>
                  </a:lnTo>
                  <a:lnTo>
                    <a:pt x="9" y="0"/>
                  </a:lnTo>
                  <a:lnTo>
                    <a:pt x="5"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4" name="Freeform 1441">
              <a:extLst>
                <a:ext uri="{FF2B5EF4-FFF2-40B4-BE49-F238E27FC236}">
                  <a16:creationId xmlns:a16="http://schemas.microsoft.com/office/drawing/2014/main" xmlns="" id="{16330E01-B1E1-6D49-A165-C832C844C4F0}"/>
                </a:ext>
              </a:extLst>
            </p:cNvPr>
            <p:cNvSpPr>
              <a:spLocks/>
            </p:cNvSpPr>
            <p:nvPr/>
          </p:nvSpPr>
          <p:spPr bwMode="auto">
            <a:xfrm>
              <a:off x="3204" y="3343"/>
              <a:ext cx="29" cy="25"/>
            </a:xfrm>
            <a:custGeom>
              <a:avLst/>
              <a:gdLst>
                <a:gd name="T0" fmla="*/ 0 w 29"/>
                <a:gd name="T1" fmla="*/ 12 h 25"/>
                <a:gd name="T2" fmla="*/ 0 w 29"/>
                <a:gd name="T3" fmla="*/ 12 h 25"/>
                <a:gd name="T4" fmla="*/ 0 w 29"/>
                <a:gd name="T5" fmla="*/ 16 h 25"/>
                <a:gd name="T6" fmla="*/ 5 w 29"/>
                <a:gd name="T7" fmla="*/ 21 h 25"/>
                <a:gd name="T8" fmla="*/ 9 w 29"/>
                <a:gd name="T9" fmla="*/ 23 h 25"/>
                <a:gd name="T10" fmla="*/ 14 w 29"/>
                <a:gd name="T11" fmla="*/ 25 h 25"/>
                <a:gd name="T12" fmla="*/ 14 w 29"/>
                <a:gd name="T13" fmla="*/ 25 h 25"/>
                <a:gd name="T14" fmla="*/ 20 w 29"/>
                <a:gd name="T15" fmla="*/ 23 h 25"/>
                <a:gd name="T16" fmla="*/ 25 w 29"/>
                <a:gd name="T17" fmla="*/ 21 h 25"/>
                <a:gd name="T18" fmla="*/ 27 w 29"/>
                <a:gd name="T19" fmla="*/ 16 h 25"/>
                <a:gd name="T20" fmla="*/ 29 w 29"/>
                <a:gd name="T21" fmla="*/ 12 h 25"/>
                <a:gd name="T22" fmla="*/ 29 w 29"/>
                <a:gd name="T23" fmla="*/ 12 h 25"/>
                <a:gd name="T24" fmla="*/ 27 w 29"/>
                <a:gd name="T25" fmla="*/ 7 h 25"/>
                <a:gd name="T26" fmla="*/ 25 w 29"/>
                <a:gd name="T27" fmla="*/ 3 h 25"/>
                <a:gd name="T28" fmla="*/ 20 w 29"/>
                <a:gd name="T29" fmla="*/ 0 h 25"/>
                <a:gd name="T30" fmla="*/ 14 w 29"/>
                <a:gd name="T31" fmla="*/ 0 h 25"/>
                <a:gd name="T32" fmla="*/ 14 w 29"/>
                <a:gd name="T33" fmla="*/ 0 h 25"/>
                <a:gd name="T34" fmla="*/ 9 w 29"/>
                <a:gd name="T35" fmla="*/ 0 h 25"/>
                <a:gd name="T36" fmla="*/ 5 w 29"/>
                <a:gd name="T37" fmla="*/ 5 h 25"/>
                <a:gd name="T38" fmla="*/ 0 w 29"/>
                <a:gd name="T39" fmla="*/ 7 h 25"/>
                <a:gd name="T40" fmla="*/ 0 w 29"/>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2"/>
                  </a:moveTo>
                  <a:lnTo>
                    <a:pt x="0" y="12"/>
                  </a:lnTo>
                  <a:lnTo>
                    <a:pt x="0" y="16"/>
                  </a:lnTo>
                  <a:lnTo>
                    <a:pt x="5" y="21"/>
                  </a:lnTo>
                  <a:lnTo>
                    <a:pt x="9" y="23"/>
                  </a:lnTo>
                  <a:lnTo>
                    <a:pt x="14" y="25"/>
                  </a:lnTo>
                  <a:lnTo>
                    <a:pt x="20" y="23"/>
                  </a:lnTo>
                  <a:lnTo>
                    <a:pt x="25" y="21"/>
                  </a:lnTo>
                  <a:lnTo>
                    <a:pt x="27" y="16"/>
                  </a:lnTo>
                  <a:lnTo>
                    <a:pt x="29" y="12"/>
                  </a:lnTo>
                  <a:lnTo>
                    <a:pt x="27" y="7"/>
                  </a:lnTo>
                  <a:lnTo>
                    <a:pt x="25" y="3"/>
                  </a:lnTo>
                  <a:lnTo>
                    <a:pt x="20" y="0"/>
                  </a:lnTo>
                  <a:lnTo>
                    <a:pt x="14" y="0"/>
                  </a:lnTo>
                  <a:lnTo>
                    <a:pt x="9" y="0"/>
                  </a:lnTo>
                  <a:lnTo>
                    <a:pt x="5"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5" name="Freeform 1442">
              <a:extLst>
                <a:ext uri="{FF2B5EF4-FFF2-40B4-BE49-F238E27FC236}">
                  <a16:creationId xmlns:a16="http://schemas.microsoft.com/office/drawing/2014/main" xmlns="" id="{6BC28C5F-B3EB-034C-BA40-DBA26C5697A0}"/>
                </a:ext>
              </a:extLst>
            </p:cNvPr>
            <p:cNvSpPr>
              <a:spLocks/>
            </p:cNvSpPr>
            <p:nvPr/>
          </p:nvSpPr>
          <p:spPr bwMode="auto">
            <a:xfrm>
              <a:off x="3173" y="3343"/>
              <a:ext cx="31" cy="25"/>
            </a:xfrm>
            <a:custGeom>
              <a:avLst/>
              <a:gdLst>
                <a:gd name="T0" fmla="*/ 0 w 31"/>
                <a:gd name="T1" fmla="*/ 14 h 25"/>
                <a:gd name="T2" fmla="*/ 0 w 31"/>
                <a:gd name="T3" fmla="*/ 14 h 25"/>
                <a:gd name="T4" fmla="*/ 2 w 31"/>
                <a:gd name="T5" fmla="*/ 18 h 25"/>
                <a:gd name="T6" fmla="*/ 4 w 31"/>
                <a:gd name="T7" fmla="*/ 21 h 25"/>
                <a:gd name="T8" fmla="*/ 9 w 31"/>
                <a:gd name="T9" fmla="*/ 23 h 25"/>
                <a:gd name="T10" fmla="*/ 15 w 31"/>
                <a:gd name="T11" fmla="*/ 25 h 25"/>
                <a:gd name="T12" fmla="*/ 15 w 31"/>
                <a:gd name="T13" fmla="*/ 25 h 25"/>
                <a:gd name="T14" fmla="*/ 20 w 31"/>
                <a:gd name="T15" fmla="*/ 23 h 25"/>
                <a:gd name="T16" fmla="*/ 27 w 31"/>
                <a:gd name="T17" fmla="*/ 21 h 25"/>
                <a:gd name="T18" fmla="*/ 29 w 31"/>
                <a:gd name="T19" fmla="*/ 16 h 25"/>
                <a:gd name="T20" fmla="*/ 31 w 31"/>
                <a:gd name="T21" fmla="*/ 12 h 25"/>
                <a:gd name="T22" fmla="*/ 31 w 31"/>
                <a:gd name="T23" fmla="*/ 12 h 25"/>
                <a:gd name="T24" fmla="*/ 29 w 31"/>
                <a:gd name="T25" fmla="*/ 7 h 25"/>
                <a:gd name="T26" fmla="*/ 27 w 31"/>
                <a:gd name="T27" fmla="*/ 5 h 25"/>
                <a:gd name="T28" fmla="*/ 22 w 31"/>
                <a:gd name="T29" fmla="*/ 3 h 25"/>
                <a:gd name="T30" fmla="*/ 15 w 31"/>
                <a:gd name="T31" fmla="*/ 0 h 25"/>
                <a:gd name="T32" fmla="*/ 15 w 31"/>
                <a:gd name="T33" fmla="*/ 0 h 25"/>
                <a:gd name="T34" fmla="*/ 11 w 31"/>
                <a:gd name="T35" fmla="*/ 3 h 25"/>
                <a:gd name="T36" fmla="*/ 6 w 31"/>
                <a:gd name="T37" fmla="*/ 5 h 25"/>
                <a:gd name="T38" fmla="*/ 2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2" y="18"/>
                  </a:lnTo>
                  <a:lnTo>
                    <a:pt x="4" y="21"/>
                  </a:lnTo>
                  <a:lnTo>
                    <a:pt x="9" y="23"/>
                  </a:lnTo>
                  <a:lnTo>
                    <a:pt x="15" y="25"/>
                  </a:lnTo>
                  <a:lnTo>
                    <a:pt x="20" y="23"/>
                  </a:lnTo>
                  <a:lnTo>
                    <a:pt x="27" y="21"/>
                  </a:lnTo>
                  <a:lnTo>
                    <a:pt x="29" y="16"/>
                  </a:lnTo>
                  <a:lnTo>
                    <a:pt x="31" y="12"/>
                  </a:lnTo>
                  <a:lnTo>
                    <a:pt x="29" y="7"/>
                  </a:lnTo>
                  <a:lnTo>
                    <a:pt x="27" y="5"/>
                  </a:lnTo>
                  <a:lnTo>
                    <a:pt x="22" y="3"/>
                  </a:lnTo>
                  <a:lnTo>
                    <a:pt x="15" y="0"/>
                  </a:lnTo>
                  <a:lnTo>
                    <a:pt x="11" y="3"/>
                  </a:lnTo>
                  <a:lnTo>
                    <a:pt x="6"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6" name="Freeform 1443">
              <a:extLst>
                <a:ext uri="{FF2B5EF4-FFF2-40B4-BE49-F238E27FC236}">
                  <a16:creationId xmlns:a16="http://schemas.microsoft.com/office/drawing/2014/main" xmlns="" id="{1BBE960A-C2A3-764C-B9CC-99B2DD26029F}"/>
                </a:ext>
              </a:extLst>
            </p:cNvPr>
            <p:cNvSpPr>
              <a:spLocks/>
            </p:cNvSpPr>
            <p:nvPr/>
          </p:nvSpPr>
          <p:spPr bwMode="auto">
            <a:xfrm>
              <a:off x="3173" y="3343"/>
              <a:ext cx="31" cy="25"/>
            </a:xfrm>
            <a:custGeom>
              <a:avLst/>
              <a:gdLst>
                <a:gd name="T0" fmla="*/ 0 w 31"/>
                <a:gd name="T1" fmla="*/ 14 h 25"/>
                <a:gd name="T2" fmla="*/ 0 w 31"/>
                <a:gd name="T3" fmla="*/ 14 h 25"/>
                <a:gd name="T4" fmla="*/ 2 w 31"/>
                <a:gd name="T5" fmla="*/ 18 h 25"/>
                <a:gd name="T6" fmla="*/ 4 w 31"/>
                <a:gd name="T7" fmla="*/ 21 h 25"/>
                <a:gd name="T8" fmla="*/ 9 w 31"/>
                <a:gd name="T9" fmla="*/ 23 h 25"/>
                <a:gd name="T10" fmla="*/ 15 w 31"/>
                <a:gd name="T11" fmla="*/ 25 h 25"/>
                <a:gd name="T12" fmla="*/ 15 w 31"/>
                <a:gd name="T13" fmla="*/ 25 h 25"/>
                <a:gd name="T14" fmla="*/ 20 w 31"/>
                <a:gd name="T15" fmla="*/ 23 h 25"/>
                <a:gd name="T16" fmla="*/ 27 w 31"/>
                <a:gd name="T17" fmla="*/ 21 h 25"/>
                <a:gd name="T18" fmla="*/ 29 w 31"/>
                <a:gd name="T19" fmla="*/ 16 h 25"/>
                <a:gd name="T20" fmla="*/ 31 w 31"/>
                <a:gd name="T21" fmla="*/ 12 h 25"/>
                <a:gd name="T22" fmla="*/ 31 w 31"/>
                <a:gd name="T23" fmla="*/ 12 h 25"/>
                <a:gd name="T24" fmla="*/ 29 w 31"/>
                <a:gd name="T25" fmla="*/ 7 h 25"/>
                <a:gd name="T26" fmla="*/ 27 w 31"/>
                <a:gd name="T27" fmla="*/ 5 h 25"/>
                <a:gd name="T28" fmla="*/ 22 w 31"/>
                <a:gd name="T29" fmla="*/ 3 h 25"/>
                <a:gd name="T30" fmla="*/ 15 w 31"/>
                <a:gd name="T31" fmla="*/ 0 h 25"/>
                <a:gd name="T32" fmla="*/ 15 w 31"/>
                <a:gd name="T33" fmla="*/ 0 h 25"/>
                <a:gd name="T34" fmla="*/ 11 w 31"/>
                <a:gd name="T35" fmla="*/ 3 h 25"/>
                <a:gd name="T36" fmla="*/ 6 w 31"/>
                <a:gd name="T37" fmla="*/ 5 h 25"/>
                <a:gd name="T38" fmla="*/ 2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2" y="18"/>
                  </a:lnTo>
                  <a:lnTo>
                    <a:pt x="4" y="21"/>
                  </a:lnTo>
                  <a:lnTo>
                    <a:pt x="9" y="23"/>
                  </a:lnTo>
                  <a:lnTo>
                    <a:pt x="15" y="25"/>
                  </a:lnTo>
                  <a:lnTo>
                    <a:pt x="20" y="23"/>
                  </a:lnTo>
                  <a:lnTo>
                    <a:pt x="27" y="21"/>
                  </a:lnTo>
                  <a:lnTo>
                    <a:pt x="29" y="16"/>
                  </a:lnTo>
                  <a:lnTo>
                    <a:pt x="31" y="12"/>
                  </a:lnTo>
                  <a:lnTo>
                    <a:pt x="29" y="7"/>
                  </a:lnTo>
                  <a:lnTo>
                    <a:pt x="27" y="5"/>
                  </a:lnTo>
                  <a:lnTo>
                    <a:pt x="22" y="3"/>
                  </a:lnTo>
                  <a:lnTo>
                    <a:pt x="15" y="0"/>
                  </a:lnTo>
                  <a:lnTo>
                    <a:pt x="11" y="3"/>
                  </a:lnTo>
                  <a:lnTo>
                    <a:pt x="6"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7" name="Freeform 1444">
              <a:extLst>
                <a:ext uri="{FF2B5EF4-FFF2-40B4-BE49-F238E27FC236}">
                  <a16:creationId xmlns:a16="http://schemas.microsoft.com/office/drawing/2014/main" xmlns="" id="{5CC3E269-0F2F-7A45-A55A-4B15E16C8C8E}"/>
                </a:ext>
              </a:extLst>
            </p:cNvPr>
            <p:cNvSpPr>
              <a:spLocks/>
            </p:cNvSpPr>
            <p:nvPr/>
          </p:nvSpPr>
          <p:spPr bwMode="auto">
            <a:xfrm>
              <a:off x="3143" y="3343"/>
              <a:ext cx="30" cy="25"/>
            </a:xfrm>
            <a:custGeom>
              <a:avLst/>
              <a:gdLst>
                <a:gd name="T0" fmla="*/ 0 w 30"/>
                <a:gd name="T1" fmla="*/ 14 h 25"/>
                <a:gd name="T2" fmla="*/ 0 w 30"/>
                <a:gd name="T3" fmla="*/ 14 h 25"/>
                <a:gd name="T4" fmla="*/ 3 w 30"/>
                <a:gd name="T5" fmla="*/ 18 h 25"/>
                <a:gd name="T6" fmla="*/ 5 w 30"/>
                <a:gd name="T7" fmla="*/ 23 h 25"/>
                <a:gd name="T8" fmla="*/ 9 w 30"/>
                <a:gd name="T9" fmla="*/ 25 h 25"/>
                <a:gd name="T10" fmla="*/ 14 w 30"/>
                <a:gd name="T11" fmla="*/ 25 h 25"/>
                <a:gd name="T12" fmla="*/ 14 w 30"/>
                <a:gd name="T13" fmla="*/ 25 h 25"/>
                <a:gd name="T14" fmla="*/ 21 w 30"/>
                <a:gd name="T15" fmla="*/ 25 h 25"/>
                <a:gd name="T16" fmla="*/ 25 w 30"/>
                <a:gd name="T17" fmla="*/ 21 h 25"/>
                <a:gd name="T18" fmla="*/ 30 w 30"/>
                <a:gd name="T19" fmla="*/ 18 h 25"/>
                <a:gd name="T20" fmla="*/ 30 w 30"/>
                <a:gd name="T21" fmla="*/ 14 h 25"/>
                <a:gd name="T22" fmla="*/ 30 w 30"/>
                <a:gd name="T23" fmla="*/ 14 h 25"/>
                <a:gd name="T24" fmla="*/ 30 w 30"/>
                <a:gd name="T25" fmla="*/ 9 h 25"/>
                <a:gd name="T26" fmla="*/ 27 w 30"/>
                <a:gd name="T27" fmla="*/ 5 h 25"/>
                <a:gd name="T28" fmla="*/ 23 w 30"/>
                <a:gd name="T29" fmla="*/ 3 h 25"/>
                <a:gd name="T30" fmla="*/ 16 w 30"/>
                <a:gd name="T31" fmla="*/ 0 h 25"/>
                <a:gd name="T32" fmla="*/ 16 w 30"/>
                <a:gd name="T33" fmla="*/ 0 h 25"/>
                <a:gd name="T34" fmla="*/ 12 w 30"/>
                <a:gd name="T35" fmla="*/ 3 h 25"/>
                <a:gd name="T36" fmla="*/ 5 w 30"/>
                <a:gd name="T37" fmla="*/ 5 h 25"/>
                <a:gd name="T38" fmla="*/ 3 w 30"/>
                <a:gd name="T39" fmla="*/ 9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3" y="18"/>
                  </a:lnTo>
                  <a:lnTo>
                    <a:pt x="5" y="23"/>
                  </a:lnTo>
                  <a:lnTo>
                    <a:pt x="9" y="25"/>
                  </a:lnTo>
                  <a:lnTo>
                    <a:pt x="14" y="25"/>
                  </a:lnTo>
                  <a:lnTo>
                    <a:pt x="21" y="25"/>
                  </a:lnTo>
                  <a:lnTo>
                    <a:pt x="25" y="21"/>
                  </a:lnTo>
                  <a:lnTo>
                    <a:pt x="30" y="18"/>
                  </a:lnTo>
                  <a:lnTo>
                    <a:pt x="30" y="14"/>
                  </a:lnTo>
                  <a:lnTo>
                    <a:pt x="30" y="9"/>
                  </a:lnTo>
                  <a:lnTo>
                    <a:pt x="27" y="5"/>
                  </a:lnTo>
                  <a:lnTo>
                    <a:pt x="23" y="3"/>
                  </a:lnTo>
                  <a:lnTo>
                    <a:pt x="16" y="0"/>
                  </a:lnTo>
                  <a:lnTo>
                    <a:pt x="12" y="3"/>
                  </a:lnTo>
                  <a:lnTo>
                    <a:pt x="5"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8" name="Freeform 1445">
              <a:extLst>
                <a:ext uri="{FF2B5EF4-FFF2-40B4-BE49-F238E27FC236}">
                  <a16:creationId xmlns:a16="http://schemas.microsoft.com/office/drawing/2014/main" xmlns="" id="{3AA64DA7-4A3D-924F-A2F8-8C55B645E0EF}"/>
                </a:ext>
              </a:extLst>
            </p:cNvPr>
            <p:cNvSpPr>
              <a:spLocks/>
            </p:cNvSpPr>
            <p:nvPr/>
          </p:nvSpPr>
          <p:spPr bwMode="auto">
            <a:xfrm>
              <a:off x="3143" y="3343"/>
              <a:ext cx="30" cy="25"/>
            </a:xfrm>
            <a:custGeom>
              <a:avLst/>
              <a:gdLst>
                <a:gd name="T0" fmla="*/ 0 w 30"/>
                <a:gd name="T1" fmla="*/ 14 h 25"/>
                <a:gd name="T2" fmla="*/ 0 w 30"/>
                <a:gd name="T3" fmla="*/ 14 h 25"/>
                <a:gd name="T4" fmla="*/ 3 w 30"/>
                <a:gd name="T5" fmla="*/ 18 h 25"/>
                <a:gd name="T6" fmla="*/ 5 w 30"/>
                <a:gd name="T7" fmla="*/ 23 h 25"/>
                <a:gd name="T8" fmla="*/ 9 w 30"/>
                <a:gd name="T9" fmla="*/ 25 h 25"/>
                <a:gd name="T10" fmla="*/ 14 w 30"/>
                <a:gd name="T11" fmla="*/ 25 h 25"/>
                <a:gd name="T12" fmla="*/ 14 w 30"/>
                <a:gd name="T13" fmla="*/ 25 h 25"/>
                <a:gd name="T14" fmla="*/ 21 w 30"/>
                <a:gd name="T15" fmla="*/ 25 h 25"/>
                <a:gd name="T16" fmla="*/ 25 w 30"/>
                <a:gd name="T17" fmla="*/ 21 h 25"/>
                <a:gd name="T18" fmla="*/ 30 w 30"/>
                <a:gd name="T19" fmla="*/ 18 h 25"/>
                <a:gd name="T20" fmla="*/ 30 w 30"/>
                <a:gd name="T21" fmla="*/ 14 h 25"/>
                <a:gd name="T22" fmla="*/ 30 w 30"/>
                <a:gd name="T23" fmla="*/ 14 h 25"/>
                <a:gd name="T24" fmla="*/ 30 w 30"/>
                <a:gd name="T25" fmla="*/ 9 h 25"/>
                <a:gd name="T26" fmla="*/ 27 w 30"/>
                <a:gd name="T27" fmla="*/ 5 h 25"/>
                <a:gd name="T28" fmla="*/ 23 w 30"/>
                <a:gd name="T29" fmla="*/ 3 h 25"/>
                <a:gd name="T30" fmla="*/ 16 w 30"/>
                <a:gd name="T31" fmla="*/ 0 h 25"/>
                <a:gd name="T32" fmla="*/ 16 w 30"/>
                <a:gd name="T33" fmla="*/ 0 h 25"/>
                <a:gd name="T34" fmla="*/ 12 w 30"/>
                <a:gd name="T35" fmla="*/ 3 h 25"/>
                <a:gd name="T36" fmla="*/ 5 w 30"/>
                <a:gd name="T37" fmla="*/ 5 h 25"/>
                <a:gd name="T38" fmla="*/ 3 w 30"/>
                <a:gd name="T39" fmla="*/ 9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3" y="18"/>
                  </a:lnTo>
                  <a:lnTo>
                    <a:pt x="5" y="23"/>
                  </a:lnTo>
                  <a:lnTo>
                    <a:pt x="9" y="25"/>
                  </a:lnTo>
                  <a:lnTo>
                    <a:pt x="14" y="25"/>
                  </a:lnTo>
                  <a:lnTo>
                    <a:pt x="21" y="25"/>
                  </a:lnTo>
                  <a:lnTo>
                    <a:pt x="25" y="21"/>
                  </a:lnTo>
                  <a:lnTo>
                    <a:pt x="30" y="18"/>
                  </a:lnTo>
                  <a:lnTo>
                    <a:pt x="30" y="14"/>
                  </a:lnTo>
                  <a:lnTo>
                    <a:pt x="30" y="9"/>
                  </a:lnTo>
                  <a:lnTo>
                    <a:pt x="27" y="5"/>
                  </a:lnTo>
                  <a:lnTo>
                    <a:pt x="23" y="3"/>
                  </a:lnTo>
                  <a:lnTo>
                    <a:pt x="16" y="0"/>
                  </a:lnTo>
                  <a:lnTo>
                    <a:pt x="12" y="3"/>
                  </a:lnTo>
                  <a:lnTo>
                    <a:pt x="5"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29" name="Freeform 1446">
              <a:extLst>
                <a:ext uri="{FF2B5EF4-FFF2-40B4-BE49-F238E27FC236}">
                  <a16:creationId xmlns:a16="http://schemas.microsoft.com/office/drawing/2014/main" xmlns="" id="{E37BD9B5-EA95-4748-84AC-9D77E6559C37}"/>
                </a:ext>
              </a:extLst>
            </p:cNvPr>
            <p:cNvSpPr>
              <a:spLocks/>
            </p:cNvSpPr>
            <p:nvPr/>
          </p:nvSpPr>
          <p:spPr bwMode="auto">
            <a:xfrm>
              <a:off x="3114" y="3346"/>
              <a:ext cx="29" cy="22"/>
            </a:xfrm>
            <a:custGeom>
              <a:avLst/>
              <a:gdLst>
                <a:gd name="T0" fmla="*/ 0 w 29"/>
                <a:gd name="T1" fmla="*/ 11 h 22"/>
                <a:gd name="T2" fmla="*/ 0 w 29"/>
                <a:gd name="T3" fmla="*/ 11 h 22"/>
                <a:gd name="T4" fmla="*/ 0 w 29"/>
                <a:gd name="T5" fmla="*/ 15 h 22"/>
                <a:gd name="T6" fmla="*/ 5 w 29"/>
                <a:gd name="T7" fmla="*/ 20 h 22"/>
                <a:gd name="T8" fmla="*/ 9 w 29"/>
                <a:gd name="T9" fmla="*/ 22 h 22"/>
                <a:gd name="T10" fmla="*/ 14 w 29"/>
                <a:gd name="T11" fmla="*/ 22 h 22"/>
                <a:gd name="T12" fmla="*/ 14 w 29"/>
                <a:gd name="T13" fmla="*/ 22 h 22"/>
                <a:gd name="T14" fmla="*/ 20 w 29"/>
                <a:gd name="T15" fmla="*/ 22 h 22"/>
                <a:gd name="T16" fmla="*/ 25 w 29"/>
                <a:gd name="T17" fmla="*/ 20 h 22"/>
                <a:gd name="T18" fmla="*/ 29 w 29"/>
                <a:gd name="T19" fmla="*/ 15 h 22"/>
                <a:gd name="T20" fmla="*/ 29 w 29"/>
                <a:gd name="T21" fmla="*/ 11 h 22"/>
                <a:gd name="T22" fmla="*/ 29 w 29"/>
                <a:gd name="T23" fmla="*/ 11 h 22"/>
                <a:gd name="T24" fmla="*/ 29 w 29"/>
                <a:gd name="T25" fmla="*/ 6 h 22"/>
                <a:gd name="T26" fmla="*/ 27 w 29"/>
                <a:gd name="T27" fmla="*/ 2 h 22"/>
                <a:gd name="T28" fmla="*/ 23 w 29"/>
                <a:gd name="T29" fmla="*/ 0 h 22"/>
                <a:gd name="T30" fmla="*/ 16 w 29"/>
                <a:gd name="T31" fmla="*/ 0 h 22"/>
                <a:gd name="T32" fmla="*/ 16 w 29"/>
                <a:gd name="T33" fmla="*/ 0 h 22"/>
                <a:gd name="T34" fmla="*/ 11 w 29"/>
                <a:gd name="T35" fmla="*/ 0 h 22"/>
                <a:gd name="T36" fmla="*/ 7 w 29"/>
                <a:gd name="T37" fmla="*/ 2 h 22"/>
                <a:gd name="T38" fmla="*/ 2 w 29"/>
                <a:gd name="T39" fmla="*/ 6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0" y="15"/>
                  </a:lnTo>
                  <a:lnTo>
                    <a:pt x="5" y="20"/>
                  </a:lnTo>
                  <a:lnTo>
                    <a:pt x="9" y="22"/>
                  </a:lnTo>
                  <a:lnTo>
                    <a:pt x="14" y="22"/>
                  </a:lnTo>
                  <a:lnTo>
                    <a:pt x="20" y="22"/>
                  </a:lnTo>
                  <a:lnTo>
                    <a:pt x="25" y="20"/>
                  </a:lnTo>
                  <a:lnTo>
                    <a:pt x="29" y="15"/>
                  </a:lnTo>
                  <a:lnTo>
                    <a:pt x="29" y="11"/>
                  </a:lnTo>
                  <a:lnTo>
                    <a:pt x="29" y="6"/>
                  </a:lnTo>
                  <a:lnTo>
                    <a:pt x="27" y="2"/>
                  </a:lnTo>
                  <a:lnTo>
                    <a:pt x="23" y="0"/>
                  </a:lnTo>
                  <a:lnTo>
                    <a:pt x="16" y="0"/>
                  </a:lnTo>
                  <a:lnTo>
                    <a:pt x="11" y="0"/>
                  </a:lnTo>
                  <a:lnTo>
                    <a:pt x="7" y="2"/>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0" name="Freeform 1447">
              <a:extLst>
                <a:ext uri="{FF2B5EF4-FFF2-40B4-BE49-F238E27FC236}">
                  <a16:creationId xmlns:a16="http://schemas.microsoft.com/office/drawing/2014/main" xmlns="" id="{C55ECDDE-7F3B-1649-B0E5-140FBCDC0E9D}"/>
                </a:ext>
              </a:extLst>
            </p:cNvPr>
            <p:cNvSpPr>
              <a:spLocks/>
            </p:cNvSpPr>
            <p:nvPr/>
          </p:nvSpPr>
          <p:spPr bwMode="auto">
            <a:xfrm>
              <a:off x="3114" y="3346"/>
              <a:ext cx="29" cy="22"/>
            </a:xfrm>
            <a:custGeom>
              <a:avLst/>
              <a:gdLst>
                <a:gd name="T0" fmla="*/ 0 w 29"/>
                <a:gd name="T1" fmla="*/ 11 h 22"/>
                <a:gd name="T2" fmla="*/ 0 w 29"/>
                <a:gd name="T3" fmla="*/ 11 h 22"/>
                <a:gd name="T4" fmla="*/ 0 w 29"/>
                <a:gd name="T5" fmla="*/ 15 h 22"/>
                <a:gd name="T6" fmla="*/ 5 w 29"/>
                <a:gd name="T7" fmla="*/ 20 h 22"/>
                <a:gd name="T8" fmla="*/ 9 w 29"/>
                <a:gd name="T9" fmla="*/ 22 h 22"/>
                <a:gd name="T10" fmla="*/ 14 w 29"/>
                <a:gd name="T11" fmla="*/ 22 h 22"/>
                <a:gd name="T12" fmla="*/ 14 w 29"/>
                <a:gd name="T13" fmla="*/ 22 h 22"/>
                <a:gd name="T14" fmla="*/ 20 w 29"/>
                <a:gd name="T15" fmla="*/ 22 h 22"/>
                <a:gd name="T16" fmla="*/ 25 w 29"/>
                <a:gd name="T17" fmla="*/ 20 h 22"/>
                <a:gd name="T18" fmla="*/ 29 w 29"/>
                <a:gd name="T19" fmla="*/ 15 h 22"/>
                <a:gd name="T20" fmla="*/ 29 w 29"/>
                <a:gd name="T21" fmla="*/ 11 h 22"/>
                <a:gd name="T22" fmla="*/ 29 w 29"/>
                <a:gd name="T23" fmla="*/ 11 h 22"/>
                <a:gd name="T24" fmla="*/ 29 w 29"/>
                <a:gd name="T25" fmla="*/ 6 h 22"/>
                <a:gd name="T26" fmla="*/ 27 w 29"/>
                <a:gd name="T27" fmla="*/ 2 h 22"/>
                <a:gd name="T28" fmla="*/ 23 w 29"/>
                <a:gd name="T29" fmla="*/ 0 h 22"/>
                <a:gd name="T30" fmla="*/ 16 w 29"/>
                <a:gd name="T31" fmla="*/ 0 h 22"/>
                <a:gd name="T32" fmla="*/ 16 w 29"/>
                <a:gd name="T33" fmla="*/ 0 h 22"/>
                <a:gd name="T34" fmla="*/ 11 w 29"/>
                <a:gd name="T35" fmla="*/ 0 h 22"/>
                <a:gd name="T36" fmla="*/ 7 w 29"/>
                <a:gd name="T37" fmla="*/ 2 h 22"/>
                <a:gd name="T38" fmla="*/ 2 w 29"/>
                <a:gd name="T39" fmla="*/ 6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0" y="15"/>
                  </a:lnTo>
                  <a:lnTo>
                    <a:pt x="5" y="20"/>
                  </a:lnTo>
                  <a:lnTo>
                    <a:pt x="9" y="22"/>
                  </a:lnTo>
                  <a:lnTo>
                    <a:pt x="14" y="22"/>
                  </a:lnTo>
                  <a:lnTo>
                    <a:pt x="20" y="22"/>
                  </a:lnTo>
                  <a:lnTo>
                    <a:pt x="25" y="20"/>
                  </a:lnTo>
                  <a:lnTo>
                    <a:pt x="29" y="15"/>
                  </a:lnTo>
                  <a:lnTo>
                    <a:pt x="29" y="11"/>
                  </a:lnTo>
                  <a:lnTo>
                    <a:pt x="29" y="6"/>
                  </a:lnTo>
                  <a:lnTo>
                    <a:pt x="27" y="2"/>
                  </a:lnTo>
                  <a:lnTo>
                    <a:pt x="23" y="0"/>
                  </a:lnTo>
                  <a:lnTo>
                    <a:pt x="16" y="0"/>
                  </a:lnTo>
                  <a:lnTo>
                    <a:pt x="11" y="0"/>
                  </a:lnTo>
                  <a:lnTo>
                    <a:pt x="7" y="2"/>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1" name="Freeform 1448">
              <a:extLst>
                <a:ext uri="{FF2B5EF4-FFF2-40B4-BE49-F238E27FC236}">
                  <a16:creationId xmlns:a16="http://schemas.microsoft.com/office/drawing/2014/main" xmlns="" id="{819DF8F0-8323-F74D-B5B6-C4565EB12AE9}"/>
                </a:ext>
              </a:extLst>
            </p:cNvPr>
            <p:cNvSpPr>
              <a:spLocks/>
            </p:cNvSpPr>
            <p:nvPr/>
          </p:nvSpPr>
          <p:spPr bwMode="auto">
            <a:xfrm>
              <a:off x="3085" y="3346"/>
              <a:ext cx="29" cy="24"/>
            </a:xfrm>
            <a:custGeom>
              <a:avLst/>
              <a:gdLst>
                <a:gd name="T0" fmla="*/ 0 w 29"/>
                <a:gd name="T1" fmla="*/ 11 h 24"/>
                <a:gd name="T2" fmla="*/ 0 w 29"/>
                <a:gd name="T3" fmla="*/ 11 h 24"/>
                <a:gd name="T4" fmla="*/ 0 w 29"/>
                <a:gd name="T5" fmla="*/ 15 h 24"/>
                <a:gd name="T6" fmla="*/ 2 w 29"/>
                <a:gd name="T7" fmla="*/ 20 h 24"/>
                <a:gd name="T8" fmla="*/ 7 w 29"/>
                <a:gd name="T9" fmla="*/ 22 h 24"/>
                <a:gd name="T10" fmla="*/ 13 w 29"/>
                <a:gd name="T11" fmla="*/ 24 h 24"/>
                <a:gd name="T12" fmla="*/ 13 w 29"/>
                <a:gd name="T13" fmla="*/ 24 h 24"/>
                <a:gd name="T14" fmla="*/ 18 w 29"/>
                <a:gd name="T15" fmla="*/ 22 h 24"/>
                <a:gd name="T16" fmla="*/ 25 w 29"/>
                <a:gd name="T17" fmla="*/ 20 h 24"/>
                <a:gd name="T18" fmla="*/ 27 w 29"/>
                <a:gd name="T19" fmla="*/ 15 h 24"/>
                <a:gd name="T20" fmla="*/ 29 w 29"/>
                <a:gd name="T21" fmla="*/ 11 h 24"/>
                <a:gd name="T22" fmla="*/ 29 w 29"/>
                <a:gd name="T23" fmla="*/ 11 h 24"/>
                <a:gd name="T24" fmla="*/ 29 w 29"/>
                <a:gd name="T25" fmla="*/ 6 h 24"/>
                <a:gd name="T26" fmla="*/ 27 w 29"/>
                <a:gd name="T27" fmla="*/ 2 h 24"/>
                <a:gd name="T28" fmla="*/ 22 w 29"/>
                <a:gd name="T29" fmla="*/ 0 h 24"/>
                <a:gd name="T30" fmla="*/ 16 w 29"/>
                <a:gd name="T31" fmla="*/ 0 h 24"/>
                <a:gd name="T32" fmla="*/ 16 w 29"/>
                <a:gd name="T33" fmla="*/ 0 h 24"/>
                <a:gd name="T34" fmla="*/ 11 w 29"/>
                <a:gd name="T35" fmla="*/ 0 h 24"/>
                <a:gd name="T36" fmla="*/ 7 w 29"/>
                <a:gd name="T37" fmla="*/ 4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0" y="15"/>
                  </a:lnTo>
                  <a:lnTo>
                    <a:pt x="2" y="20"/>
                  </a:lnTo>
                  <a:lnTo>
                    <a:pt x="7" y="22"/>
                  </a:lnTo>
                  <a:lnTo>
                    <a:pt x="13" y="24"/>
                  </a:lnTo>
                  <a:lnTo>
                    <a:pt x="18" y="22"/>
                  </a:lnTo>
                  <a:lnTo>
                    <a:pt x="25" y="20"/>
                  </a:lnTo>
                  <a:lnTo>
                    <a:pt x="27" y="15"/>
                  </a:lnTo>
                  <a:lnTo>
                    <a:pt x="29" y="11"/>
                  </a:lnTo>
                  <a:lnTo>
                    <a:pt x="29" y="6"/>
                  </a:lnTo>
                  <a:lnTo>
                    <a:pt x="27" y="2"/>
                  </a:lnTo>
                  <a:lnTo>
                    <a:pt x="22" y="0"/>
                  </a:lnTo>
                  <a:lnTo>
                    <a:pt x="16" y="0"/>
                  </a:lnTo>
                  <a:lnTo>
                    <a:pt x="11" y="0"/>
                  </a:lnTo>
                  <a:lnTo>
                    <a:pt x="7"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2" name="Freeform 1449">
              <a:extLst>
                <a:ext uri="{FF2B5EF4-FFF2-40B4-BE49-F238E27FC236}">
                  <a16:creationId xmlns:a16="http://schemas.microsoft.com/office/drawing/2014/main" xmlns="" id="{E01DBF36-D467-3547-A355-7041D1AA9E1C}"/>
                </a:ext>
              </a:extLst>
            </p:cNvPr>
            <p:cNvSpPr>
              <a:spLocks/>
            </p:cNvSpPr>
            <p:nvPr/>
          </p:nvSpPr>
          <p:spPr bwMode="auto">
            <a:xfrm>
              <a:off x="3085" y="3346"/>
              <a:ext cx="29" cy="24"/>
            </a:xfrm>
            <a:custGeom>
              <a:avLst/>
              <a:gdLst>
                <a:gd name="T0" fmla="*/ 0 w 29"/>
                <a:gd name="T1" fmla="*/ 11 h 24"/>
                <a:gd name="T2" fmla="*/ 0 w 29"/>
                <a:gd name="T3" fmla="*/ 11 h 24"/>
                <a:gd name="T4" fmla="*/ 0 w 29"/>
                <a:gd name="T5" fmla="*/ 15 h 24"/>
                <a:gd name="T6" fmla="*/ 2 w 29"/>
                <a:gd name="T7" fmla="*/ 20 h 24"/>
                <a:gd name="T8" fmla="*/ 7 w 29"/>
                <a:gd name="T9" fmla="*/ 22 h 24"/>
                <a:gd name="T10" fmla="*/ 13 w 29"/>
                <a:gd name="T11" fmla="*/ 24 h 24"/>
                <a:gd name="T12" fmla="*/ 13 w 29"/>
                <a:gd name="T13" fmla="*/ 24 h 24"/>
                <a:gd name="T14" fmla="*/ 18 w 29"/>
                <a:gd name="T15" fmla="*/ 22 h 24"/>
                <a:gd name="T16" fmla="*/ 25 w 29"/>
                <a:gd name="T17" fmla="*/ 20 h 24"/>
                <a:gd name="T18" fmla="*/ 27 w 29"/>
                <a:gd name="T19" fmla="*/ 15 h 24"/>
                <a:gd name="T20" fmla="*/ 29 w 29"/>
                <a:gd name="T21" fmla="*/ 11 h 24"/>
                <a:gd name="T22" fmla="*/ 29 w 29"/>
                <a:gd name="T23" fmla="*/ 11 h 24"/>
                <a:gd name="T24" fmla="*/ 29 w 29"/>
                <a:gd name="T25" fmla="*/ 6 h 24"/>
                <a:gd name="T26" fmla="*/ 27 w 29"/>
                <a:gd name="T27" fmla="*/ 2 h 24"/>
                <a:gd name="T28" fmla="*/ 22 w 29"/>
                <a:gd name="T29" fmla="*/ 0 h 24"/>
                <a:gd name="T30" fmla="*/ 16 w 29"/>
                <a:gd name="T31" fmla="*/ 0 h 24"/>
                <a:gd name="T32" fmla="*/ 16 w 29"/>
                <a:gd name="T33" fmla="*/ 0 h 24"/>
                <a:gd name="T34" fmla="*/ 11 w 29"/>
                <a:gd name="T35" fmla="*/ 0 h 24"/>
                <a:gd name="T36" fmla="*/ 7 w 29"/>
                <a:gd name="T37" fmla="*/ 4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0" y="15"/>
                  </a:lnTo>
                  <a:lnTo>
                    <a:pt x="2" y="20"/>
                  </a:lnTo>
                  <a:lnTo>
                    <a:pt x="7" y="22"/>
                  </a:lnTo>
                  <a:lnTo>
                    <a:pt x="13" y="24"/>
                  </a:lnTo>
                  <a:lnTo>
                    <a:pt x="18" y="22"/>
                  </a:lnTo>
                  <a:lnTo>
                    <a:pt x="25" y="20"/>
                  </a:lnTo>
                  <a:lnTo>
                    <a:pt x="27" y="15"/>
                  </a:lnTo>
                  <a:lnTo>
                    <a:pt x="29" y="11"/>
                  </a:lnTo>
                  <a:lnTo>
                    <a:pt x="29" y="6"/>
                  </a:lnTo>
                  <a:lnTo>
                    <a:pt x="27" y="2"/>
                  </a:lnTo>
                  <a:lnTo>
                    <a:pt x="22" y="0"/>
                  </a:lnTo>
                  <a:lnTo>
                    <a:pt x="16" y="0"/>
                  </a:lnTo>
                  <a:lnTo>
                    <a:pt x="11" y="0"/>
                  </a:lnTo>
                  <a:lnTo>
                    <a:pt x="7"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3" name="Freeform 1450">
              <a:extLst>
                <a:ext uri="{FF2B5EF4-FFF2-40B4-BE49-F238E27FC236}">
                  <a16:creationId xmlns:a16="http://schemas.microsoft.com/office/drawing/2014/main" xmlns="" id="{117D1A97-6EB3-7D4D-A7F6-EC39B6F34F51}"/>
                </a:ext>
              </a:extLst>
            </p:cNvPr>
            <p:cNvSpPr>
              <a:spLocks/>
            </p:cNvSpPr>
            <p:nvPr/>
          </p:nvSpPr>
          <p:spPr bwMode="auto">
            <a:xfrm>
              <a:off x="3056" y="3346"/>
              <a:ext cx="29" cy="24"/>
            </a:xfrm>
            <a:custGeom>
              <a:avLst/>
              <a:gdLst>
                <a:gd name="T0" fmla="*/ 0 w 29"/>
                <a:gd name="T1" fmla="*/ 13 h 24"/>
                <a:gd name="T2" fmla="*/ 0 w 29"/>
                <a:gd name="T3" fmla="*/ 13 h 24"/>
                <a:gd name="T4" fmla="*/ 0 w 29"/>
                <a:gd name="T5" fmla="*/ 18 h 24"/>
                <a:gd name="T6" fmla="*/ 2 w 29"/>
                <a:gd name="T7" fmla="*/ 20 h 24"/>
                <a:gd name="T8" fmla="*/ 6 w 29"/>
                <a:gd name="T9" fmla="*/ 22 h 24"/>
                <a:gd name="T10" fmla="*/ 11 w 29"/>
                <a:gd name="T11" fmla="*/ 24 h 24"/>
                <a:gd name="T12" fmla="*/ 11 w 29"/>
                <a:gd name="T13" fmla="*/ 24 h 24"/>
                <a:gd name="T14" fmla="*/ 18 w 29"/>
                <a:gd name="T15" fmla="*/ 22 h 24"/>
                <a:gd name="T16" fmla="*/ 22 w 29"/>
                <a:gd name="T17" fmla="*/ 20 h 24"/>
                <a:gd name="T18" fmla="*/ 27 w 29"/>
                <a:gd name="T19" fmla="*/ 15 h 24"/>
                <a:gd name="T20" fmla="*/ 29 w 29"/>
                <a:gd name="T21" fmla="*/ 11 h 24"/>
                <a:gd name="T22" fmla="*/ 29 w 29"/>
                <a:gd name="T23" fmla="*/ 11 h 24"/>
                <a:gd name="T24" fmla="*/ 29 w 29"/>
                <a:gd name="T25" fmla="*/ 6 h 24"/>
                <a:gd name="T26" fmla="*/ 27 w 29"/>
                <a:gd name="T27" fmla="*/ 4 h 24"/>
                <a:gd name="T28" fmla="*/ 22 w 29"/>
                <a:gd name="T29" fmla="*/ 2 h 24"/>
                <a:gd name="T30" fmla="*/ 15 w 29"/>
                <a:gd name="T31" fmla="*/ 0 h 24"/>
                <a:gd name="T32" fmla="*/ 15 w 29"/>
                <a:gd name="T33" fmla="*/ 0 h 24"/>
                <a:gd name="T34" fmla="*/ 11 w 29"/>
                <a:gd name="T35" fmla="*/ 2 h 24"/>
                <a:gd name="T36" fmla="*/ 6 w 29"/>
                <a:gd name="T37" fmla="*/ 4 h 24"/>
                <a:gd name="T38" fmla="*/ 2 w 29"/>
                <a:gd name="T39" fmla="*/ 9 h 24"/>
                <a:gd name="T40" fmla="*/ 0 w 29"/>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3"/>
                  </a:moveTo>
                  <a:lnTo>
                    <a:pt x="0" y="13"/>
                  </a:lnTo>
                  <a:lnTo>
                    <a:pt x="0" y="18"/>
                  </a:lnTo>
                  <a:lnTo>
                    <a:pt x="2" y="20"/>
                  </a:lnTo>
                  <a:lnTo>
                    <a:pt x="6" y="22"/>
                  </a:lnTo>
                  <a:lnTo>
                    <a:pt x="11" y="24"/>
                  </a:lnTo>
                  <a:lnTo>
                    <a:pt x="18" y="22"/>
                  </a:lnTo>
                  <a:lnTo>
                    <a:pt x="22" y="20"/>
                  </a:lnTo>
                  <a:lnTo>
                    <a:pt x="27" y="15"/>
                  </a:lnTo>
                  <a:lnTo>
                    <a:pt x="29" y="11"/>
                  </a:lnTo>
                  <a:lnTo>
                    <a:pt x="29" y="6"/>
                  </a:lnTo>
                  <a:lnTo>
                    <a:pt x="27" y="4"/>
                  </a:lnTo>
                  <a:lnTo>
                    <a:pt x="22" y="2"/>
                  </a:lnTo>
                  <a:lnTo>
                    <a:pt x="15" y="0"/>
                  </a:lnTo>
                  <a:lnTo>
                    <a:pt x="11" y="2"/>
                  </a:lnTo>
                  <a:lnTo>
                    <a:pt x="6"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4" name="Freeform 1451">
              <a:extLst>
                <a:ext uri="{FF2B5EF4-FFF2-40B4-BE49-F238E27FC236}">
                  <a16:creationId xmlns:a16="http://schemas.microsoft.com/office/drawing/2014/main" xmlns="" id="{AFF8EF44-90FB-2D48-A752-A2239178D056}"/>
                </a:ext>
              </a:extLst>
            </p:cNvPr>
            <p:cNvSpPr>
              <a:spLocks/>
            </p:cNvSpPr>
            <p:nvPr/>
          </p:nvSpPr>
          <p:spPr bwMode="auto">
            <a:xfrm>
              <a:off x="3056" y="3346"/>
              <a:ext cx="29" cy="24"/>
            </a:xfrm>
            <a:custGeom>
              <a:avLst/>
              <a:gdLst>
                <a:gd name="T0" fmla="*/ 0 w 29"/>
                <a:gd name="T1" fmla="*/ 13 h 24"/>
                <a:gd name="T2" fmla="*/ 0 w 29"/>
                <a:gd name="T3" fmla="*/ 13 h 24"/>
                <a:gd name="T4" fmla="*/ 0 w 29"/>
                <a:gd name="T5" fmla="*/ 18 h 24"/>
                <a:gd name="T6" fmla="*/ 2 w 29"/>
                <a:gd name="T7" fmla="*/ 20 h 24"/>
                <a:gd name="T8" fmla="*/ 6 w 29"/>
                <a:gd name="T9" fmla="*/ 22 h 24"/>
                <a:gd name="T10" fmla="*/ 11 w 29"/>
                <a:gd name="T11" fmla="*/ 24 h 24"/>
                <a:gd name="T12" fmla="*/ 11 w 29"/>
                <a:gd name="T13" fmla="*/ 24 h 24"/>
                <a:gd name="T14" fmla="*/ 18 w 29"/>
                <a:gd name="T15" fmla="*/ 22 h 24"/>
                <a:gd name="T16" fmla="*/ 22 w 29"/>
                <a:gd name="T17" fmla="*/ 20 h 24"/>
                <a:gd name="T18" fmla="*/ 27 w 29"/>
                <a:gd name="T19" fmla="*/ 15 h 24"/>
                <a:gd name="T20" fmla="*/ 29 w 29"/>
                <a:gd name="T21" fmla="*/ 11 h 24"/>
                <a:gd name="T22" fmla="*/ 29 w 29"/>
                <a:gd name="T23" fmla="*/ 11 h 24"/>
                <a:gd name="T24" fmla="*/ 29 w 29"/>
                <a:gd name="T25" fmla="*/ 6 h 24"/>
                <a:gd name="T26" fmla="*/ 27 w 29"/>
                <a:gd name="T27" fmla="*/ 4 h 24"/>
                <a:gd name="T28" fmla="*/ 22 w 29"/>
                <a:gd name="T29" fmla="*/ 2 h 24"/>
                <a:gd name="T30" fmla="*/ 15 w 29"/>
                <a:gd name="T31" fmla="*/ 0 h 24"/>
                <a:gd name="T32" fmla="*/ 15 w 29"/>
                <a:gd name="T33" fmla="*/ 0 h 24"/>
                <a:gd name="T34" fmla="*/ 11 w 29"/>
                <a:gd name="T35" fmla="*/ 2 h 24"/>
                <a:gd name="T36" fmla="*/ 6 w 29"/>
                <a:gd name="T37" fmla="*/ 4 h 24"/>
                <a:gd name="T38" fmla="*/ 2 w 29"/>
                <a:gd name="T39" fmla="*/ 9 h 24"/>
                <a:gd name="T40" fmla="*/ 0 w 29"/>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3"/>
                  </a:moveTo>
                  <a:lnTo>
                    <a:pt x="0" y="13"/>
                  </a:lnTo>
                  <a:lnTo>
                    <a:pt x="0" y="18"/>
                  </a:lnTo>
                  <a:lnTo>
                    <a:pt x="2" y="20"/>
                  </a:lnTo>
                  <a:lnTo>
                    <a:pt x="6" y="22"/>
                  </a:lnTo>
                  <a:lnTo>
                    <a:pt x="11" y="24"/>
                  </a:lnTo>
                  <a:lnTo>
                    <a:pt x="18" y="22"/>
                  </a:lnTo>
                  <a:lnTo>
                    <a:pt x="22" y="20"/>
                  </a:lnTo>
                  <a:lnTo>
                    <a:pt x="27" y="15"/>
                  </a:lnTo>
                  <a:lnTo>
                    <a:pt x="29" y="11"/>
                  </a:lnTo>
                  <a:lnTo>
                    <a:pt x="29" y="6"/>
                  </a:lnTo>
                  <a:lnTo>
                    <a:pt x="27" y="4"/>
                  </a:lnTo>
                  <a:lnTo>
                    <a:pt x="22" y="2"/>
                  </a:lnTo>
                  <a:lnTo>
                    <a:pt x="15" y="0"/>
                  </a:lnTo>
                  <a:lnTo>
                    <a:pt x="11" y="2"/>
                  </a:lnTo>
                  <a:lnTo>
                    <a:pt x="6"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5" name="Freeform 1452">
              <a:extLst>
                <a:ext uri="{FF2B5EF4-FFF2-40B4-BE49-F238E27FC236}">
                  <a16:creationId xmlns:a16="http://schemas.microsoft.com/office/drawing/2014/main" xmlns="" id="{3111A0AE-FE2D-C04B-B3F2-6EA285628956}"/>
                </a:ext>
              </a:extLst>
            </p:cNvPr>
            <p:cNvSpPr>
              <a:spLocks/>
            </p:cNvSpPr>
            <p:nvPr/>
          </p:nvSpPr>
          <p:spPr bwMode="auto">
            <a:xfrm>
              <a:off x="3026" y="3346"/>
              <a:ext cx="30" cy="24"/>
            </a:xfrm>
            <a:custGeom>
              <a:avLst/>
              <a:gdLst>
                <a:gd name="T0" fmla="*/ 0 w 30"/>
                <a:gd name="T1" fmla="*/ 13 h 24"/>
                <a:gd name="T2" fmla="*/ 0 w 30"/>
                <a:gd name="T3" fmla="*/ 13 h 24"/>
                <a:gd name="T4" fmla="*/ 0 w 30"/>
                <a:gd name="T5" fmla="*/ 18 h 24"/>
                <a:gd name="T6" fmla="*/ 2 w 30"/>
                <a:gd name="T7" fmla="*/ 22 h 24"/>
                <a:gd name="T8" fmla="*/ 7 w 30"/>
                <a:gd name="T9" fmla="*/ 24 h 24"/>
                <a:gd name="T10" fmla="*/ 11 w 30"/>
                <a:gd name="T11" fmla="*/ 24 h 24"/>
                <a:gd name="T12" fmla="*/ 11 w 30"/>
                <a:gd name="T13" fmla="*/ 24 h 24"/>
                <a:gd name="T14" fmla="*/ 18 w 30"/>
                <a:gd name="T15" fmla="*/ 24 h 24"/>
                <a:gd name="T16" fmla="*/ 23 w 30"/>
                <a:gd name="T17" fmla="*/ 20 h 24"/>
                <a:gd name="T18" fmla="*/ 27 w 30"/>
                <a:gd name="T19" fmla="*/ 18 h 24"/>
                <a:gd name="T20" fmla="*/ 30 w 30"/>
                <a:gd name="T21" fmla="*/ 13 h 24"/>
                <a:gd name="T22" fmla="*/ 30 w 30"/>
                <a:gd name="T23" fmla="*/ 13 h 24"/>
                <a:gd name="T24" fmla="*/ 30 w 30"/>
                <a:gd name="T25" fmla="*/ 9 h 24"/>
                <a:gd name="T26" fmla="*/ 27 w 30"/>
                <a:gd name="T27" fmla="*/ 4 h 24"/>
                <a:gd name="T28" fmla="*/ 23 w 30"/>
                <a:gd name="T29" fmla="*/ 2 h 24"/>
                <a:gd name="T30" fmla="*/ 18 w 30"/>
                <a:gd name="T31" fmla="*/ 0 h 24"/>
                <a:gd name="T32" fmla="*/ 18 w 30"/>
                <a:gd name="T33" fmla="*/ 0 h 24"/>
                <a:gd name="T34" fmla="*/ 11 w 30"/>
                <a:gd name="T35" fmla="*/ 2 h 24"/>
                <a:gd name="T36" fmla="*/ 7 w 30"/>
                <a:gd name="T37" fmla="*/ 4 h 24"/>
                <a:gd name="T38" fmla="*/ 2 w 30"/>
                <a:gd name="T39" fmla="*/ 9 h 24"/>
                <a:gd name="T40" fmla="*/ 0 w 30"/>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4">
                  <a:moveTo>
                    <a:pt x="0" y="13"/>
                  </a:moveTo>
                  <a:lnTo>
                    <a:pt x="0" y="13"/>
                  </a:lnTo>
                  <a:lnTo>
                    <a:pt x="0" y="18"/>
                  </a:lnTo>
                  <a:lnTo>
                    <a:pt x="2" y="22"/>
                  </a:lnTo>
                  <a:lnTo>
                    <a:pt x="7" y="24"/>
                  </a:lnTo>
                  <a:lnTo>
                    <a:pt x="11" y="24"/>
                  </a:lnTo>
                  <a:lnTo>
                    <a:pt x="18" y="24"/>
                  </a:lnTo>
                  <a:lnTo>
                    <a:pt x="23" y="20"/>
                  </a:lnTo>
                  <a:lnTo>
                    <a:pt x="27" y="18"/>
                  </a:lnTo>
                  <a:lnTo>
                    <a:pt x="30" y="13"/>
                  </a:lnTo>
                  <a:lnTo>
                    <a:pt x="30" y="9"/>
                  </a:lnTo>
                  <a:lnTo>
                    <a:pt x="27" y="4"/>
                  </a:lnTo>
                  <a:lnTo>
                    <a:pt x="23" y="2"/>
                  </a:lnTo>
                  <a:lnTo>
                    <a:pt x="18" y="0"/>
                  </a:lnTo>
                  <a:lnTo>
                    <a:pt x="11"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6" name="Freeform 1453">
              <a:extLst>
                <a:ext uri="{FF2B5EF4-FFF2-40B4-BE49-F238E27FC236}">
                  <a16:creationId xmlns:a16="http://schemas.microsoft.com/office/drawing/2014/main" xmlns="" id="{487E015B-0E66-BC45-B0CA-C15498A0C26B}"/>
                </a:ext>
              </a:extLst>
            </p:cNvPr>
            <p:cNvSpPr>
              <a:spLocks/>
            </p:cNvSpPr>
            <p:nvPr/>
          </p:nvSpPr>
          <p:spPr bwMode="auto">
            <a:xfrm>
              <a:off x="3026" y="3346"/>
              <a:ext cx="30" cy="24"/>
            </a:xfrm>
            <a:custGeom>
              <a:avLst/>
              <a:gdLst>
                <a:gd name="T0" fmla="*/ 0 w 30"/>
                <a:gd name="T1" fmla="*/ 13 h 24"/>
                <a:gd name="T2" fmla="*/ 0 w 30"/>
                <a:gd name="T3" fmla="*/ 13 h 24"/>
                <a:gd name="T4" fmla="*/ 0 w 30"/>
                <a:gd name="T5" fmla="*/ 18 h 24"/>
                <a:gd name="T6" fmla="*/ 2 w 30"/>
                <a:gd name="T7" fmla="*/ 22 h 24"/>
                <a:gd name="T8" fmla="*/ 7 w 30"/>
                <a:gd name="T9" fmla="*/ 24 h 24"/>
                <a:gd name="T10" fmla="*/ 11 w 30"/>
                <a:gd name="T11" fmla="*/ 24 h 24"/>
                <a:gd name="T12" fmla="*/ 11 w 30"/>
                <a:gd name="T13" fmla="*/ 24 h 24"/>
                <a:gd name="T14" fmla="*/ 18 w 30"/>
                <a:gd name="T15" fmla="*/ 24 h 24"/>
                <a:gd name="T16" fmla="*/ 23 w 30"/>
                <a:gd name="T17" fmla="*/ 20 h 24"/>
                <a:gd name="T18" fmla="*/ 27 w 30"/>
                <a:gd name="T19" fmla="*/ 18 h 24"/>
                <a:gd name="T20" fmla="*/ 30 w 30"/>
                <a:gd name="T21" fmla="*/ 13 h 24"/>
                <a:gd name="T22" fmla="*/ 30 w 30"/>
                <a:gd name="T23" fmla="*/ 13 h 24"/>
                <a:gd name="T24" fmla="*/ 30 w 30"/>
                <a:gd name="T25" fmla="*/ 9 h 24"/>
                <a:gd name="T26" fmla="*/ 27 w 30"/>
                <a:gd name="T27" fmla="*/ 4 h 24"/>
                <a:gd name="T28" fmla="*/ 23 w 30"/>
                <a:gd name="T29" fmla="*/ 2 h 24"/>
                <a:gd name="T30" fmla="*/ 18 w 30"/>
                <a:gd name="T31" fmla="*/ 0 h 24"/>
                <a:gd name="T32" fmla="*/ 18 w 30"/>
                <a:gd name="T33" fmla="*/ 0 h 24"/>
                <a:gd name="T34" fmla="*/ 11 w 30"/>
                <a:gd name="T35" fmla="*/ 2 h 24"/>
                <a:gd name="T36" fmla="*/ 7 w 30"/>
                <a:gd name="T37" fmla="*/ 4 h 24"/>
                <a:gd name="T38" fmla="*/ 2 w 30"/>
                <a:gd name="T39" fmla="*/ 9 h 24"/>
                <a:gd name="T40" fmla="*/ 0 w 30"/>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4">
                  <a:moveTo>
                    <a:pt x="0" y="13"/>
                  </a:moveTo>
                  <a:lnTo>
                    <a:pt x="0" y="13"/>
                  </a:lnTo>
                  <a:lnTo>
                    <a:pt x="0" y="18"/>
                  </a:lnTo>
                  <a:lnTo>
                    <a:pt x="2" y="22"/>
                  </a:lnTo>
                  <a:lnTo>
                    <a:pt x="7" y="24"/>
                  </a:lnTo>
                  <a:lnTo>
                    <a:pt x="11" y="24"/>
                  </a:lnTo>
                  <a:lnTo>
                    <a:pt x="18" y="24"/>
                  </a:lnTo>
                  <a:lnTo>
                    <a:pt x="23" y="20"/>
                  </a:lnTo>
                  <a:lnTo>
                    <a:pt x="27" y="18"/>
                  </a:lnTo>
                  <a:lnTo>
                    <a:pt x="30" y="13"/>
                  </a:lnTo>
                  <a:lnTo>
                    <a:pt x="30" y="9"/>
                  </a:lnTo>
                  <a:lnTo>
                    <a:pt x="27" y="4"/>
                  </a:lnTo>
                  <a:lnTo>
                    <a:pt x="23" y="2"/>
                  </a:lnTo>
                  <a:lnTo>
                    <a:pt x="18" y="0"/>
                  </a:lnTo>
                  <a:lnTo>
                    <a:pt x="11"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7" name="Freeform 1454">
              <a:extLst>
                <a:ext uri="{FF2B5EF4-FFF2-40B4-BE49-F238E27FC236}">
                  <a16:creationId xmlns:a16="http://schemas.microsoft.com/office/drawing/2014/main" xmlns="" id="{52FE2472-DEBF-2D41-9C1A-87288F49AE3C}"/>
                </a:ext>
              </a:extLst>
            </p:cNvPr>
            <p:cNvSpPr>
              <a:spLocks/>
            </p:cNvSpPr>
            <p:nvPr/>
          </p:nvSpPr>
          <p:spPr bwMode="auto">
            <a:xfrm>
              <a:off x="2995" y="3348"/>
              <a:ext cx="31" cy="22"/>
            </a:xfrm>
            <a:custGeom>
              <a:avLst/>
              <a:gdLst>
                <a:gd name="T0" fmla="*/ 2 w 31"/>
                <a:gd name="T1" fmla="*/ 11 h 22"/>
                <a:gd name="T2" fmla="*/ 2 w 31"/>
                <a:gd name="T3" fmla="*/ 11 h 22"/>
                <a:gd name="T4" fmla="*/ 0 w 31"/>
                <a:gd name="T5" fmla="*/ 16 h 22"/>
                <a:gd name="T6" fmla="*/ 2 w 31"/>
                <a:gd name="T7" fmla="*/ 20 h 22"/>
                <a:gd name="T8" fmla="*/ 6 w 31"/>
                <a:gd name="T9" fmla="*/ 22 h 22"/>
                <a:gd name="T10" fmla="*/ 13 w 31"/>
                <a:gd name="T11" fmla="*/ 22 h 22"/>
                <a:gd name="T12" fmla="*/ 13 w 31"/>
                <a:gd name="T13" fmla="*/ 22 h 22"/>
                <a:gd name="T14" fmla="*/ 18 w 31"/>
                <a:gd name="T15" fmla="*/ 22 h 22"/>
                <a:gd name="T16" fmla="*/ 24 w 31"/>
                <a:gd name="T17" fmla="*/ 20 h 22"/>
                <a:gd name="T18" fmla="*/ 29 w 31"/>
                <a:gd name="T19" fmla="*/ 16 h 22"/>
                <a:gd name="T20" fmla="*/ 31 w 31"/>
                <a:gd name="T21" fmla="*/ 11 h 22"/>
                <a:gd name="T22" fmla="*/ 31 w 31"/>
                <a:gd name="T23" fmla="*/ 11 h 22"/>
                <a:gd name="T24" fmla="*/ 31 w 31"/>
                <a:gd name="T25" fmla="*/ 7 h 22"/>
                <a:gd name="T26" fmla="*/ 29 w 31"/>
                <a:gd name="T27" fmla="*/ 2 h 22"/>
                <a:gd name="T28" fmla="*/ 24 w 31"/>
                <a:gd name="T29" fmla="*/ 0 h 22"/>
                <a:gd name="T30" fmla="*/ 20 w 31"/>
                <a:gd name="T31" fmla="*/ 0 h 22"/>
                <a:gd name="T32" fmla="*/ 20 w 31"/>
                <a:gd name="T33" fmla="*/ 0 h 22"/>
                <a:gd name="T34" fmla="*/ 13 w 31"/>
                <a:gd name="T35" fmla="*/ 0 h 22"/>
                <a:gd name="T36" fmla="*/ 9 w 31"/>
                <a:gd name="T37" fmla="*/ 2 h 22"/>
                <a:gd name="T38" fmla="*/ 4 w 31"/>
                <a:gd name="T39" fmla="*/ 7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0" y="16"/>
                  </a:lnTo>
                  <a:lnTo>
                    <a:pt x="2" y="20"/>
                  </a:lnTo>
                  <a:lnTo>
                    <a:pt x="6" y="22"/>
                  </a:lnTo>
                  <a:lnTo>
                    <a:pt x="13" y="22"/>
                  </a:lnTo>
                  <a:lnTo>
                    <a:pt x="18" y="22"/>
                  </a:lnTo>
                  <a:lnTo>
                    <a:pt x="24" y="20"/>
                  </a:lnTo>
                  <a:lnTo>
                    <a:pt x="29" y="16"/>
                  </a:lnTo>
                  <a:lnTo>
                    <a:pt x="31" y="11"/>
                  </a:lnTo>
                  <a:lnTo>
                    <a:pt x="31" y="7"/>
                  </a:lnTo>
                  <a:lnTo>
                    <a:pt x="29" y="2"/>
                  </a:lnTo>
                  <a:lnTo>
                    <a:pt x="24" y="0"/>
                  </a:lnTo>
                  <a:lnTo>
                    <a:pt x="20" y="0"/>
                  </a:lnTo>
                  <a:lnTo>
                    <a:pt x="13" y="0"/>
                  </a:lnTo>
                  <a:lnTo>
                    <a:pt x="9" y="2"/>
                  </a:lnTo>
                  <a:lnTo>
                    <a:pt x="4"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8" name="Freeform 1455">
              <a:extLst>
                <a:ext uri="{FF2B5EF4-FFF2-40B4-BE49-F238E27FC236}">
                  <a16:creationId xmlns:a16="http://schemas.microsoft.com/office/drawing/2014/main" xmlns="" id="{EDC3FC4B-87B2-A344-AD17-AE7ECB3FCA88}"/>
                </a:ext>
              </a:extLst>
            </p:cNvPr>
            <p:cNvSpPr>
              <a:spLocks/>
            </p:cNvSpPr>
            <p:nvPr/>
          </p:nvSpPr>
          <p:spPr bwMode="auto">
            <a:xfrm>
              <a:off x="2995" y="3348"/>
              <a:ext cx="31" cy="22"/>
            </a:xfrm>
            <a:custGeom>
              <a:avLst/>
              <a:gdLst>
                <a:gd name="T0" fmla="*/ 2 w 31"/>
                <a:gd name="T1" fmla="*/ 11 h 22"/>
                <a:gd name="T2" fmla="*/ 2 w 31"/>
                <a:gd name="T3" fmla="*/ 11 h 22"/>
                <a:gd name="T4" fmla="*/ 0 w 31"/>
                <a:gd name="T5" fmla="*/ 16 h 22"/>
                <a:gd name="T6" fmla="*/ 2 w 31"/>
                <a:gd name="T7" fmla="*/ 20 h 22"/>
                <a:gd name="T8" fmla="*/ 6 w 31"/>
                <a:gd name="T9" fmla="*/ 22 h 22"/>
                <a:gd name="T10" fmla="*/ 13 w 31"/>
                <a:gd name="T11" fmla="*/ 22 h 22"/>
                <a:gd name="T12" fmla="*/ 13 w 31"/>
                <a:gd name="T13" fmla="*/ 22 h 22"/>
                <a:gd name="T14" fmla="*/ 18 w 31"/>
                <a:gd name="T15" fmla="*/ 22 h 22"/>
                <a:gd name="T16" fmla="*/ 24 w 31"/>
                <a:gd name="T17" fmla="*/ 20 h 22"/>
                <a:gd name="T18" fmla="*/ 29 w 31"/>
                <a:gd name="T19" fmla="*/ 16 h 22"/>
                <a:gd name="T20" fmla="*/ 31 w 31"/>
                <a:gd name="T21" fmla="*/ 11 h 22"/>
                <a:gd name="T22" fmla="*/ 31 w 31"/>
                <a:gd name="T23" fmla="*/ 11 h 22"/>
                <a:gd name="T24" fmla="*/ 31 w 31"/>
                <a:gd name="T25" fmla="*/ 7 h 22"/>
                <a:gd name="T26" fmla="*/ 29 w 31"/>
                <a:gd name="T27" fmla="*/ 2 h 22"/>
                <a:gd name="T28" fmla="*/ 24 w 31"/>
                <a:gd name="T29" fmla="*/ 0 h 22"/>
                <a:gd name="T30" fmla="*/ 20 w 31"/>
                <a:gd name="T31" fmla="*/ 0 h 22"/>
                <a:gd name="T32" fmla="*/ 20 w 31"/>
                <a:gd name="T33" fmla="*/ 0 h 22"/>
                <a:gd name="T34" fmla="*/ 13 w 31"/>
                <a:gd name="T35" fmla="*/ 0 h 22"/>
                <a:gd name="T36" fmla="*/ 9 w 31"/>
                <a:gd name="T37" fmla="*/ 2 h 22"/>
                <a:gd name="T38" fmla="*/ 4 w 31"/>
                <a:gd name="T39" fmla="*/ 7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0" y="16"/>
                  </a:lnTo>
                  <a:lnTo>
                    <a:pt x="2" y="20"/>
                  </a:lnTo>
                  <a:lnTo>
                    <a:pt x="6" y="22"/>
                  </a:lnTo>
                  <a:lnTo>
                    <a:pt x="13" y="22"/>
                  </a:lnTo>
                  <a:lnTo>
                    <a:pt x="18" y="22"/>
                  </a:lnTo>
                  <a:lnTo>
                    <a:pt x="24" y="20"/>
                  </a:lnTo>
                  <a:lnTo>
                    <a:pt x="29" y="16"/>
                  </a:lnTo>
                  <a:lnTo>
                    <a:pt x="31" y="11"/>
                  </a:lnTo>
                  <a:lnTo>
                    <a:pt x="31" y="7"/>
                  </a:lnTo>
                  <a:lnTo>
                    <a:pt x="29" y="2"/>
                  </a:lnTo>
                  <a:lnTo>
                    <a:pt x="24" y="0"/>
                  </a:lnTo>
                  <a:lnTo>
                    <a:pt x="20" y="0"/>
                  </a:lnTo>
                  <a:lnTo>
                    <a:pt x="13" y="0"/>
                  </a:lnTo>
                  <a:lnTo>
                    <a:pt x="9" y="2"/>
                  </a:lnTo>
                  <a:lnTo>
                    <a:pt x="4"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39" name="Freeform 1456">
              <a:extLst>
                <a:ext uri="{FF2B5EF4-FFF2-40B4-BE49-F238E27FC236}">
                  <a16:creationId xmlns:a16="http://schemas.microsoft.com/office/drawing/2014/main" xmlns="" id="{CBD2DA01-49B2-2149-B4BC-B2622A9EDCFF}"/>
                </a:ext>
              </a:extLst>
            </p:cNvPr>
            <p:cNvSpPr>
              <a:spLocks/>
            </p:cNvSpPr>
            <p:nvPr/>
          </p:nvSpPr>
          <p:spPr bwMode="auto">
            <a:xfrm>
              <a:off x="2965" y="3348"/>
              <a:ext cx="32" cy="25"/>
            </a:xfrm>
            <a:custGeom>
              <a:avLst/>
              <a:gdLst>
                <a:gd name="T0" fmla="*/ 0 w 32"/>
                <a:gd name="T1" fmla="*/ 11 h 25"/>
                <a:gd name="T2" fmla="*/ 0 w 32"/>
                <a:gd name="T3" fmla="*/ 11 h 25"/>
                <a:gd name="T4" fmla="*/ 0 w 32"/>
                <a:gd name="T5" fmla="*/ 16 h 25"/>
                <a:gd name="T6" fmla="*/ 3 w 32"/>
                <a:gd name="T7" fmla="*/ 20 h 25"/>
                <a:gd name="T8" fmla="*/ 7 w 32"/>
                <a:gd name="T9" fmla="*/ 22 h 25"/>
                <a:gd name="T10" fmla="*/ 12 w 32"/>
                <a:gd name="T11" fmla="*/ 25 h 25"/>
                <a:gd name="T12" fmla="*/ 12 w 32"/>
                <a:gd name="T13" fmla="*/ 25 h 25"/>
                <a:gd name="T14" fmla="*/ 18 w 32"/>
                <a:gd name="T15" fmla="*/ 22 h 25"/>
                <a:gd name="T16" fmla="*/ 23 w 32"/>
                <a:gd name="T17" fmla="*/ 20 h 25"/>
                <a:gd name="T18" fmla="*/ 27 w 32"/>
                <a:gd name="T19" fmla="*/ 16 h 25"/>
                <a:gd name="T20" fmla="*/ 30 w 32"/>
                <a:gd name="T21" fmla="*/ 11 h 25"/>
                <a:gd name="T22" fmla="*/ 30 w 32"/>
                <a:gd name="T23" fmla="*/ 11 h 25"/>
                <a:gd name="T24" fmla="*/ 32 w 32"/>
                <a:gd name="T25" fmla="*/ 7 h 25"/>
                <a:gd name="T26" fmla="*/ 30 w 32"/>
                <a:gd name="T27" fmla="*/ 2 h 25"/>
                <a:gd name="T28" fmla="*/ 25 w 32"/>
                <a:gd name="T29" fmla="*/ 0 h 25"/>
                <a:gd name="T30" fmla="*/ 21 w 32"/>
                <a:gd name="T31" fmla="*/ 0 h 25"/>
                <a:gd name="T32" fmla="*/ 21 w 32"/>
                <a:gd name="T33" fmla="*/ 0 h 25"/>
                <a:gd name="T34" fmla="*/ 14 w 32"/>
                <a:gd name="T35" fmla="*/ 0 h 25"/>
                <a:gd name="T36" fmla="*/ 7 w 32"/>
                <a:gd name="T37" fmla="*/ 4 h 25"/>
                <a:gd name="T38" fmla="*/ 5 w 32"/>
                <a:gd name="T39" fmla="*/ 7 h 25"/>
                <a:gd name="T40" fmla="*/ 0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1"/>
                  </a:moveTo>
                  <a:lnTo>
                    <a:pt x="0" y="11"/>
                  </a:lnTo>
                  <a:lnTo>
                    <a:pt x="0" y="16"/>
                  </a:lnTo>
                  <a:lnTo>
                    <a:pt x="3" y="20"/>
                  </a:lnTo>
                  <a:lnTo>
                    <a:pt x="7" y="22"/>
                  </a:lnTo>
                  <a:lnTo>
                    <a:pt x="12" y="25"/>
                  </a:lnTo>
                  <a:lnTo>
                    <a:pt x="18" y="22"/>
                  </a:lnTo>
                  <a:lnTo>
                    <a:pt x="23" y="20"/>
                  </a:lnTo>
                  <a:lnTo>
                    <a:pt x="27" y="16"/>
                  </a:lnTo>
                  <a:lnTo>
                    <a:pt x="30" y="11"/>
                  </a:lnTo>
                  <a:lnTo>
                    <a:pt x="32" y="7"/>
                  </a:lnTo>
                  <a:lnTo>
                    <a:pt x="30" y="2"/>
                  </a:lnTo>
                  <a:lnTo>
                    <a:pt x="25" y="0"/>
                  </a:lnTo>
                  <a:lnTo>
                    <a:pt x="21" y="0"/>
                  </a:lnTo>
                  <a:lnTo>
                    <a:pt x="14" y="0"/>
                  </a:lnTo>
                  <a:lnTo>
                    <a:pt x="7" y="4"/>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0" name="Freeform 1457">
              <a:extLst>
                <a:ext uri="{FF2B5EF4-FFF2-40B4-BE49-F238E27FC236}">
                  <a16:creationId xmlns:a16="http://schemas.microsoft.com/office/drawing/2014/main" xmlns="" id="{CBB1A725-02EB-A846-86F0-150D9DFA59E6}"/>
                </a:ext>
              </a:extLst>
            </p:cNvPr>
            <p:cNvSpPr>
              <a:spLocks/>
            </p:cNvSpPr>
            <p:nvPr/>
          </p:nvSpPr>
          <p:spPr bwMode="auto">
            <a:xfrm>
              <a:off x="2965" y="3348"/>
              <a:ext cx="32" cy="25"/>
            </a:xfrm>
            <a:custGeom>
              <a:avLst/>
              <a:gdLst>
                <a:gd name="T0" fmla="*/ 0 w 32"/>
                <a:gd name="T1" fmla="*/ 11 h 25"/>
                <a:gd name="T2" fmla="*/ 0 w 32"/>
                <a:gd name="T3" fmla="*/ 11 h 25"/>
                <a:gd name="T4" fmla="*/ 0 w 32"/>
                <a:gd name="T5" fmla="*/ 16 h 25"/>
                <a:gd name="T6" fmla="*/ 3 w 32"/>
                <a:gd name="T7" fmla="*/ 20 h 25"/>
                <a:gd name="T8" fmla="*/ 7 w 32"/>
                <a:gd name="T9" fmla="*/ 22 h 25"/>
                <a:gd name="T10" fmla="*/ 12 w 32"/>
                <a:gd name="T11" fmla="*/ 25 h 25"/>
                <a:gd name="T12" fmla="*/ 12 w 32"/>
                <a:gd name="T13" fmla="*/ 25 h 25"/>
                <a:gd name="T14" fmla="*/ 18 w 32"/>
                <a:gd name="T15" fmla="*/ 22 h 25"/>
                <a:gd name="T16" fmla="*/ 23 w 32"/>
                <a:gd name="T17" fmla="*/ 20 h 25"/>
                <a:gd name="T18" fmla="*/ 27 w 32"/>
                <a:gd name="T19" fmla="*/ 16 h 25"/>
                <a:gd name="T20" fmla="*/ 30 w 32"/>
                <a:gd name="T21" fmla="*/ 11 h 25"/>
                <a:gd name="T22" fmla="*/ 30 w 32"/>
                <a:gd name="T23" fmla="*/ 11 h 25"/>
                <a:gd name="T24" fmla="*/ 32 w 32"/>
                <a:gd name="T25" fmla="*/ 7 h 25"/>
                <a:gd name="T26" fmla="*/ 30 w 32"/>
                <a:gd name="T27" fmla="*/ 2 h 25"/>
                <a:gd name="T28" fmla="*/ 25 w 32"/>
                <a:gd name="T29" fmla="*/ 0 h 25"/>
                <a:gd name="T30" fmla="*/ 21 w 32"/>
                <a:gd name="T31" fmla="*/ 0 h 25"/>
                <a:gd name="T32" fmla="*/ 21 w 32"/>
                <a:gd name="T33" fmla="*/ 0 h 25"/>
                <a:gd name="T34" fmla="*/ 14 w 32"/>
                <a:gd name="T35" fmla="*/ 0 h 25"/>
                <a:gd name="T36" fmla="*/ 7 w 32"/>
                <a:gd name="T37" fmla="*/ 4 h 25"/>
                <a:gd name="T38" fmla="*/ 5 w 32"/>
                <a:gd name="T39" fmla="*/ 7 h 25"/>
                <a:gd name="T40" fmla="*/ 0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1"/>
                  </a:moveTo>
                  <a:lnTo>
                    <a:pt x="0" y="11"/>
                  </a:lnTo>
                  <a:lnTo>
                    <a:pt x="0" y="16"/>
                  </a:lnTo>
                  <a:lnTo>
                    <a:pt x="3" y="20"/>
                  </a:lnTo>
                  <a:lnTo>
                    <a:pt x="7" y="22"/>
                  </a:lnTo>
                  <a:lnTo>
                    <a:pt x="12" y="25"/>
                  </a:lnTo>
                  <a:lnTo>
                    <a:pt x="18" y="22"/>
                  </a:lnTo>
                  <a:lnTo>
                    <a:pt x="23" y="20"/>
                  </a:lnTo>
                  <a:lnTo>
                    <a:pt x="27" y="16"/>
                  </a:lnTo>
                  <a:lnTo>
                    <a:pt x="30" y="11"/>
                  </a:lnTo>
                  <a:lnTo>
                    <a:pt x="32" y="7"/>
                  </a:lnTo>
                  <a:lnTo>
                    <a:pt x="30" y="2"/>
                  </a:lnTo>
                  <a:lnTo>
                    <a:pt x="25" y="0"/>
                  </a:lnTo>
                  <a:lnTo>
                    <a:pt x="21" y="0"/>
                  </a:lnTo>
                  <a:lnTo>
                    <a:pt x="14" y="0"/>
                  </a:lnTo>
                  <a:lnTo>
                    <a:pt x="7" y="4"/>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1" name="Freeform 1458">
              <a:extLst>
                <a:ext uri="{FF2B5EF4-FFF2-40B4-BE49-F238E27FC236}">
                  <a16:creationId xmlns:a16="http://schemas.microsoft.com/office/drawing/2014/main" xmlns="" id="{65E6DE86-E335-F64E-B8BD-EDAC30C58ACB}"/>
                </a:ext>
              </a:extLst>
            </p:cNvPr>
            <p:cNvSpPr>
              <a:spLocks/>
            </p:cNvSpPr>
            <p:nvPr/>
          </p:nvSpPr>
          <p:spPr bwMode="auto">
            <a:xfrm>
              <a:off x="2936" y="3348"/>
              <a:ext cx="29" cy="25"/>
            </a:xfrm>
            <a:custGeom>
              <a:avLst/>
              <a:gdLst>
                <a:gd name="T0" fmla="*/ 0 w 29"/>
                <a:gd name="T1" fmla="*/ 13 h 25"/>
                <a:gd name="T2" fmla="*/ 0 w 29"/>
                <a:gd name="T3" fmla="*/ 13 h 25"/>
                <a:gd name="T4" fmla="*/ 0 w 29"/>
                <a:gd name="T5" fmla="*/ 18 h 25"/>
                <a:gd name="T6" fmla="*/ 2 w 29"/>
                <a:gd name="T7" fmla="*/ 20 h 25"/>
                <a:gd name="T8" fmla="*/ 5 w 29"/>
                <a:gd name="T9" fmla="*/ 25 h 25"/>
                <a:gd name="T10" fmla="*/ 11 w 29"/>
                <a:gd name="T11" fmla="*/ 25 h 25"/>
                <a:gd name="T12" fmla="*/ 11 w 29"/>
                <a:gd name="T13" fmla="*/ 25 h 25"/>
                <a:gd name="T14" fmla="*/ 18 w 29"/>
                <a:gd name="T15" fmla="*/ 22 h 25"/>
                <a:gd name="T16" fmla="*/ 23 w 29"/>
                <a:gd name="T17" fmla="*/ 20 h 25"/>
                <a:gd name="T18" fmla="*/ 27 w 29"/>
                <a:gd name="T19" fmla="*/ 16 h 25"/>
                <a:gd name="T20" fmla="*/ 29 w 29"/>
                <a:gd name="T21" fmla="*/ 11 h 25"/>
                <a:gd name="T22" fmla="*/ 29 w 29"/>
                <a:gd name="T23" fmla="*/ 11 h 25"/>
                <a:gd name="T24" fmla="*/ 29 w 29"/>
                <a:gd name="T25" fmla="*/ 7 h 25"/>
                <a:gd name="T26" fmla="*/ 29 w 29"/>
                <a:gd name="T27" fmla="*/ 4 h 25"/>
                <a:gd name="T28" fmla="*/ 25 w 29"/>
                <a:gd name="T29" fmla="*/ 2 h 25"/>
                <a:gd name="T30" fmla="*/ 20 w 29"/>
                <a:gd name="T31" fmla="*/ 0 h 25"/>
                <a:gd name="T32" fmla="*/ 20 w 29"/>
                <a:gd name="T33" fmla="*/ 0 h 25"/>
                <a:gd name="T34" fmla="*/ 14 w 29"/>
                <a:gd name="T35" fmla="*/ 2 h 25"/>
                <a:gd name="T36" fmla="*/ 7 w 29"/>
                <a:gd name="T37" fmla="*/ 4 h 25"/>
                <a:gd name="T38" fmla="*/ 2 w 29"/>
                <a:gd name="T39" fmla="*/ 9 h 25"/>
                <a:gd name="T40" fmla="*/ 0 w 2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3"/>
                  </a:moveTo>
                  <a:lnTo>
                    <a:pt x="0" y="13"/>
                  </a:lnTo>
                  <a:lnTo>
                    <a:pt x="0" y="18"/>
                  </a:lnTo>
                  <a:lnTo>
                    <a:pt x="2" y="20"/>
                  </a:lnTo>
                  <a:lnTo>
                    <a:pt x="5" y="25"/>
                  </a:lnTo>
                  <a:lnTo>
                    <a:pt x="11" y="25"/>
                  </a:lnTo>
                  <a:lnTo>
                    <a:pt x="18" y="22"/>
                  </a:lnTo>
                  <a:lnTo>
                    <a:pt x="23" y="20"/>
                  </a:lnTo>
                  <a:lnTo>
                    <a:pt x="27" y="16"/>
                  </a:lnTo>
                  <a:lnTo>
                    <a:pt x="29" y="11"/>
                  </a:lnTo>
                  <a:lnTo>
                    <a:pt x="29" y="7"/>
                  </a:lnTo>
                  <a:lnTo>
                    <a:pt x="29" y="4"/>
                  </a:lnTo>
                  <a:lnTo>
                    <a:pt x="25" y="2"/>
                  </a:lnTo>
                  <a:lnTo>
                    <a:pt x="20" y="0"/>
                  </a:lnTo>
                  <a:lnTo>
                    <a:pt x="14" y="2"/>
                  </a:lnTo>
                  <a:lnTo>
                    <a:pt x="7" y="4"/>
                  </a:lnTo>
                  <a:lnTo>
                    <a:pt x="2"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2" name="Freeform 1459">
              <a:extLst>
                <a:ext uri="{FF2B5EF4-FFF2-40B4-BE49-F238E27FC236}">
                  <a16:creationId xmlns:a16="http://schemas.microsoft.com/office/drawing/2014/main" xmlns="" id="{74F8B117-D691-E248-BCDD-5624D45811F5}"/>
                </a:ext>
              </a:extLst>
            </p:cNvPr>
            <p:cNvSpPr>
              <a:spLocks/>
            </p:cNvSpPr>
            <p:nvPr/>
          </p:nvSpPr>
          <p:spPr bwMode="auto">
            <a:xfrm>
              <a:off x="2936" y="3348"/>
              <a:ext cx="29" cy="25"/>
            </a:xfrm>
            <a:custGeom>
              <a:avLst/>
              <a:gdLst>
                <a:gd name="T0" fmla="*/ 0 w 29"/>
                <a:gd name="T1" fmla="*/ 13 h 25"/>
                <a:gd name="T2" fmla="*/ 0 w 29"/>
                <a:gd name="T3" fmla="*/ 13 h 25"/>
                <a:gd name="T4" fmla="*/ 0 w 29"/>
                <a:gd name="T5" fmla="*/ 18 h 25"/>
                <a:gd name="T6" fmla="*/ 2 w 29"/>
                <a:gd name="T7" fmla="*/ 20 h 25"/>
                <a:gd name="T8" fmla="*/ 5 w 29"/>
                <a:gd name="T9" fmla="*/ 25 h 25"/>
                <a:gd name="T10" fmla="*/ 11 w 29"/>
                <a:gd name="T11" fmla="*/ 25 h 25"/>
                <a:gd name="T12" fmla="*/ 11 w 29"/>
                <a:gd name="T13" fmla="*/ 25 h 25"/>
                <a:gd name="T14" fmla="*/ 18 w 29"/>
                <a:gd name="T15" fmla="*/ 22 h 25"/>
                <a:gd name="T16" fmla="*/ 23 w 29"/>
                <a:gd name="T17" fmla="*/ 20 h 25"/>
                <a:gd name="T18" fmla="*/ 27 w 29"/>
                <a:gd name="T19" fmla="*/ 16 h 25"/>
                <a:gd name="T20" fmla="*/ 29 w 29"/>
                <a:gd name="T21" fmla="*/ 11 h 25"/>
                <a:gd name="T22" fmla="*/ 29 w 29"/>
                <a:gd name="T23" fmla="*/ 11 h 25"/>
                <a:gd name="T24" fmla="*/ 29 w 29"/>
                <a:gd name="T25" fmla="*/ 7 h 25"/>
                <a:gd name="T26" fmla="*/ 29 w 29"/>
                <a:gd name="T27" fmla="*/ 4 h 25"/>
                <a:gd name="T28" fmla="*/ 25 w 29"/>
                <a:gd name="T29" fmla="*/ 2 h 25"/>
                <a:gd name="T30" fmla="*/ 20 w 29"/>
                <a:gd name="T31" fmla="*/ 0 h 25"/>
                <a:gd name="T32" fmla="*/ 20 w 29"/>
                <a:gd name="T33" fmla="*/ 0 h 25"/>
                <a:gd name="T34" fmla="*/ 14 w 29"/>
                <a:gd name="T35" fmla="*/ 2 h 25"/>
                <a:gd name="T36" fmla="*/ 7 w 29"/>
                <a:gd name="T37" fmla="*/ 4 h 25"/>
                <a:gd name="T38" fmla="*/ 2 w 29"/>
                <a:gd name="T39" fmla="*/ 9 h 25"/>
                <a:gd name="T40" fmla="*/ 0 w 2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3"/>
                  </a:moveTo>
                  <a:lnTo>
                    <a:pt x="0" y="13"/>
                  </a:lnTo>
                  <a:lnTo>
                    <a:pt x="0" y="18"/>
                  </a:lnTo>
                  <a:lnTo>
                    <a:pt x="2" y="20"/>
                  </a:lnTo>
                  <a:lnTo>
                    <a:pt x="5" y="25"/>
                  </a:lnTo>
                  <a:lnTo>
                    <a:pt x="11" y="25"/>
                  </a:lnTo>
                  <a:lnTo>
                    <a:pt x="18" y="22"/>
                  </a:lnTo>
                  <a:lnTo>
                    <a:pt x="23" y="20"/>
                  </a:lnTo>
                  <a:lnTo>
                    <a:pt x="27" y="16"/>
                  </a:lnTo>
                  <a:lnTo>
                    <a:pt x="29" y="11"/>
                  </a:lnTo>
                  <a:lnTo>
                    <a:pt x="29" y="7"/>
                  </a:lnTo>
                  <a:lnTo>
                    <a:pt x="29" y="4"/>
                  </a:lnTo>
                  <a:lnTo>
                    <a:pt x="25" y="2"/>
                  </a:lnTo>
                  <a:lnTo>
                    <a:pt x="20" y="0"/>
                  </a:lnTo>
                  <a:lnTo>
                    <a:pt x="14" y="2"/>
                  </a:lnTo>
                  <a:lnTo>
                    <a:pt x="7" y="4"/>
                  </a:lnTo>
                  <a:lnTo>
                    <a:pt x="2"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3" name="Freeform 1460">
              <a:extLst>
                <a:ext uri="{FF2B5EF4-FFF2-40B4-BE49-F238E27FC236}">
                  <a16:creationId xmlns:a16="http://schemas.microsoft.com/office/drawing/2014/main" xmlns="" id="{1294B286-526F-9647-81FE-A2C2BD6B5B32}"/>
                </a:ext>
              </a:extLst>
            </p:cNvPr>
            <p:cNvSpPr>
              <a:spLocks/>
            </p:cNvSpPr>
            <p:nvPr/>
          </p:nvSpPr>
          <p:spPr bwMode="auto">
            <a:xfrm>
              <a:off x="2905" y="3348"/>
              <a:ext cx="31" cy="25"/>
            </a:xfrm>
            <a:custGeom>
              <a:avLst/>
              <a:gdLst>
                <a:gd name="T0" fmla="*/ 2 w 31"/>
                <a:gd name="T1" fmla="*/ 13 h 25"/>
                <a:gd name="T2" fmla="*/ 2 w 31"/>
                <a:gd name="T3" fmla="*/ 13 h 25"/>
                <a:gd name="T4" fmla="*/ 0 w 31"/>
                <a:gd name="T5" fmla="*/ 18 h 25"/>
                <a:gd name="T6" fmla="*/ 2 w 31"/>
                <a:gd name="T7" fmla="*/ 22 h 25"/>
                <a:gd name="T8" fmla="*/ 6 w 31"/>
                <a:gd name="T9" fmla="*/ 25 h 25"/>
                <a:gd name="T10" fmla="*/ 11 w 31"/>
                <a:gd name="T11" fmla="*/ 25 h 25"/>
                <a:gd name="T12" fmla="*/ 11 w 31"/>
                <a:gd name="T13" fmla="*/ 25 h 25"/>
                <a:gd name="T14" fmla="*/ 18 w 31"/>
                <a:gd name="T15" fmla="*/ 25 h 25"/>
                <a:gd name="T16" fmla="*/ 24 w 31"/>
                <a:gd name="T17" fmla="*/ 20 h 25"/>
                <a:gd name="T18" fmla="*/ 29 w 31"/>
                <a:gd name="T19" fmla="*/ 18 h 25"/>
                <a:gd name="T20" fmla="*/ 31 w 31"/>
                <a:gd name="T21" fmla="*/ 13 h 25"/>
                <a:gd name="T22" fmla="*/ 31 w 31"/>
                <a:gd name="T23" fmla="*/ 13 h 25"/>
                <a:gd name="T24" fmla="*/ 31 w 31"/>
                <a:gd name="T25" fmla="*/ 9 h 25"/>
                <a:gd name="T26" fmla="*/ 31 w 31"/>
                <a:gd name="T27" fmla="*/ 4 h 25"/>
                <a:gd name="T28" fmla="*/ 27 w 31"/>
                <a:gd name="T29" fmla="*/ 2 h 25"/>
                <a:gd name="T30" fmla="*/ 22 w 31"/>
                <a:gd name="T31" fmla="*/ 0 h 25"/>
                <a:gd name="T32" fmla="*/ 22 w 31"/>
                <a:gd name="T33" fmla="*/ 0 h 25"/>
                <a:gd name="T34" fmla="*/ 15 w 31"/>
                <a:gd name="T35" fmla="*/ 2 h 25"/>
                <a:gd name="T36" fmla="*/ 9 w 31"/>
                <a:gd name="T37" fmla="*/ 4 h 25"/>
                <a:gd name="T38" fmla="*/ 4 w 31"/>
                <a:gd name="T39" fmla="*/ 9 h 25"/>
                <a:gd name="T40" fmla="*/ 2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2" y="13"/>
                  </a:moveTo>
                  <a:lnTo>
                    <a:pt x="2" y="13"/>
                  </a:lnTo>
                  <a:lnTo>
                    <a:pt x="0" y="18"/>
                  </a:lnTo>
                  <a:lnTo>
                    <a:pt x="2" y="22"/>
                  </a:lnTo>
                  <a:lnTo>
                    <a:pt x="6" y="25"/>
                  </a:lnTo>
                  <a:lnTo>
                    <a:pt x="11" y="25"/>
                  </a:lnTo>
                  <a:lnTo>
                    <a:pt x="18" y="25"/>
                  </a:lnTo>
                  <a:lnTo>
                    <a:pt x="24" y="20"/>
                  </a:lnTo>
                  <a:lnTo>
                    <a:pt x="29" y="18"/>
                  </a:lnTo>
                  <a:lnTo>
                    <a:pt x="31" y="13"/>
                  </a:lnTo>
                  <a:lnTo>
                    <a:pt x="31" y="9"/>
                  </a:lnTo>
                  <a:lnTo>
                    <a:pt x="31" y="4"/>
                  </a:lnTo>
                  <a:lnTo>
                    <a:pt x="27" y="2"/>
                  </a:lnTo>
                  <a:lnTo>
                    <a:pt x="22" y="0"/>
                  </a:lnTo>
                  <a:lnTo>
                    <a:pt x="15" y="2"/>
                  </a:lnTo>
                  <a:lnTo>
                    <a:pt x="9" y="4"/>
                  </a:lnTo>
                  <a:lnTo>
                    <a:pt x="4"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4" name="Freeform 1461">
              <a:extLst>
                <a:ext uri="{FF2B5EF4-FFF2-40B4-BE49-F238E27FC236}">
                  <a16:creationId xmlns:a16="http://schemas.microsoft.com/office/drawing/2014/main" xmlns="" id="{960FD03F-FEBB-8041-90CD-16FFFB03A354}"/>
                </a:ext>
              </a:extLst>
            </p:cNvPr>
            <p:cNvSpPr>
              <a:spLocks/>
            </p:cNvSpPr>
            <p:nvPr/>
          </p:nvSpPr>
          <p:spPr bwMode="auto">
            <a:xfrm>
              <a:off x="2905" y="3348"/>
              <a:ext cx="31" cy="25"/>
            </a:xfrm>
            <a:custGeom>
              <a:avLst/>
              <a:gdLst>
                <a:gd name="T0" fmla="*/ 2 w 31"/>
                <a:gd name="T1" fmla="*/ 13 h 25"/>
                <a:gd name="T2" fmla="*/ 2 w 31"/>
                <a:gd name="T3" fmla="*/ 13 h 25"/>
                <a:gd name="T4" fmla="*/ 0 w 31"/>
                <a:gd name="T5" fmla="*/ 18 h 25"/>
                <a:gd name="T6" fmla="*/ 2 w 31"/>
                <a:gd name="T7" fmla="*/ 22 h 25"/>
                <a:gd name="T8" fmla="*/ 6 w 31"/>
                <a:gd name="T9" fmla="*/ 25 h 25"/>
                <a:gd name="T10" fmla="*/ 11 w 31"/>
                <a:gd name="T11" fmla="*/ 25 h 25"/>
                <a:gd name="T12" fmla="*/ 11 w 31"/>
                <a:gd name="T13" fmla="*/ 25 h 25"/>
                <a:gd name="T14" fmla="*/ 18 w 31"/>
                <a:gd name="T15" fmla="*/ 25 h 25"/>
                <a:gd name="T16" fmla="*/ 24 w 31"/>
                <a:gd name="T17" fmla="*/ 20 h 25"/>
                <a:gd name="T18" fmla="*/ 29 w 31"/>
                <a:gd name="T19" fmla="*/ 18 h 25"/>
                <a:gd name="T20" fmla="*/ 31 w 31"/>
                <a:gd name="T21" fmla="*/ 13 h 25"/>
                <a:gd name="T22" fmla="*/ 31 w 31"/>
                <a:gd name="T23" fmla="*/ 13 h 25"/>
                <a:gd name="T24" fmla="*/ 31 w 31"/>
                <a:gd name="T25" fmla="*/ 9 h 25"/>
                <a:gd name="T26" fmla="*/ 31 w 31"/>
                <a:gd name="T27" fmla="*/ 4 h 25"/>
                <a:gd name="T28" fmla="*/ 27 w 31"/>
                <a:gd name="T29" fmla="*/ 2 h 25"/>
                <a:gd name="T30" fmla="*/ 22 w 31"/>
                <a:gd name="T31" fmla="*/ 0 h 25"/>
                <a:gd name="T32" fmla="*/ 22 w 31"/>
                <a:gd name="T33" fmla="*/ 0 h 25"/>
                <a:gd name="T34" fmla="*/ 15 w 31"/>
                <a:gd name="T35" fmla="*/ 2 h 25"/>
                <a:gd name="T36" fmla="*/ 9 w 31"/>
                <a:gd name="T37" fmla="*/ 4 h 25"/>
                <a:gd name="T38" fmla="*/ 4 w 31"/>
                <a:gd name="T39" fmla="*/ 9 h 25"/>
                <a:gd name="T40" fmla="*/ 2 w 31"/>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2" y="13"/>
                  </a:moveTo>
                  <a:lnTo>
                    <a:pt x="2" y="13"/>
                  </a:lnTo>
                  <a:lnTo>
                    <a:pt x="0" y="18"/>
                  </a:lnTo>
                  <a:lnTo>
                    <a:pt x="2" y="22"/>
                  </a:lnTo>
                  <a:lnTo>
                    <a:pt x="6" y="25"/>
                  </a:lnTo>
                  <a:lnTo>
                    <a:pt x="11" y="25"/>
                  </a:lnTo>
                  <a:lnTo>
                    <a:pt x="18" y="25"/>
                  </a:lnTo>
                  <a:lnTo>
                    <a:pt x="24" y="20"/>
                  </a:lnTo>
                  <a:lnTo>
                    <a:pt x="29" y="18"/>
                  </a:lnTo>
                  <a:lnTo>
                    <a:pt x="31" y="13"/>
                  </a:lnTo>
                  <a:lnTo>
                    <a:pt x="31" y="9"/>
                  </a:lnTo>
                  <a:lnTo>
                    <a:pt x="31" y="4"/>
                  </a:lnTo>
                  <a:lnTo>
                    <a:pt x="27" y="2"/>
                  </a:lnTo>
                  <a:lnTo>
                    <a:pt x="22" y="0"/>
                  </a:lnTo>
                  <a:lnTo>
                    <a:pt x="15" y="2"/>
                  </a:lnTo>
                  <a:lnTo>
                    <a:pt x="9" y="4"/>
                  </a:lnTo>
                  <a:lnTo>
                    <a:pt x="4"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5" name="Freeform 1462">
              <a:extLst>
                <a:ext uri="{FF2B5EF4-FFF2-40B4-BE49-F238E27FC236}">
                  <a16:creationId xmlns:a16="http://schemas.microsoft.com/office/drawing/2014/main" xmlns="" id="{77868B51-BFE9-0B42-9BC9-2049E06F9F92}"/>
                </a:ext>
              </a:extLst>
            </p:cNvPr>
            <p:cNvSpPr>
              <a:spLocks/>
            </p:cNvSpPr>
            <p:nvPr/>
          </p:nvSpPr>
          <p:spPr bwMode="auto">
            <a:xfrm>
              <a:off x="2875" y="3350"/>
              <a:ext cx="32" cy="23"/>
            </a:xfrm>
            <a:custGeom>
              <a:avLst/>
              <a:gdLst>
                <a:gd name="T0" fmla="*/ 0 w 32"/>
                <a:gd name="T1" fmla="*/ 11 h 23"/>
                <a:gd name="T2" fmla="*/ 0 w 32"/>
                <a:gd name="T3" fmla="*/ 11 h 23"/>
                <a:gd name="T4" fmla="*/ 0 w 32"/>
                <a:gd name="T5" fmla="*/ 16 h 23"/>
                <a:gd name="T6" fmla="*/ 3 w 32"/>
                <a:gd name="T7" fmla="*/ 20 h 23"/>
                <a:gd name="T8" fmla="*/ 5 w 32"/>
                <a:gd name="T9" fmla="*/ 23 h 23"/>
                <a:gd name="T10" fmla="*/ 12 w 32"/>
                <a:gd name="T11" fmla="*/ 23 h 23"/>
                <a:gd name="T12" fmla="*/ 12 w 32"/>
                <a:gd name="T13" fmla="*/ 23 h 23"/>
                <a:gd name="T14" fmla="*/ 18 w 32"/>
                <a:gd name="T15" fmla="*/ 23 h 23"/>
                <a:gd name="T16" fmla="*/ 23 w 32"/>
                <a:gd name="T17" fmla="*/ 20 h 23"/>
                <a:gd name="T18" fmla="*/ 27 w 32"/>
                <a:gd name="T19" fmla="*/ 16 h 23"/>
                <a:gd name="T20" fmla="*/ 32 w 32"/>
                <a:gd name="T21" fmla="*/ 11 h 23"/>
                <a:gd name="T22" fmla="*/ 32 w 32"/>
                <a:gd name="T23" fmla="*/ 11 h 23"/>
                <a:gd name="T24" fmla="*/ 32 w 32"/>
                <a:gd name="T25" fmla="*/ 7 h 23"/>
                <a:gd name="T26" fmla="*/ 30 w 32"/>
                <a:gd name="T27" fmla="*/ 2 h 23"/>
                <a:gd name="T28" fmla="*/ 27 w 32"/>
                <a:gd name="T29" fmla="*/ 0 h 23"/>
                <a:gd name="T30" fmla="*/ 21 w 32"/>
                <a:gd name="T31" fmla="*/ 0 h 23"/>
                <a:gd name="T32" fmla="*/ 21 w 32"/>
                <a:gd name="T33" fmla="*/ 0 h 23"/>
                <a:gd name="T34" fmla="*/ 16 w 32"/>
                <a:gd name="T35" fmla="*/ 0 h 23"/>
                <a:gd name="T36" fmla="*/ 9 w 32"/>
                <a:gd name="T37" fmla="*/ 2 h 23"/>
                <a:gd name="T38" fmla="*/ 5 w 32"/>
                <a:gd name="T39" fmla="*/ 7 h 23"/>
                <a:gd name="T40" fmla="*/ 0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1"/>
                  </a:moveTo>
                  <a:lnTo>
                    <a:pt x="0" y="11"/>
                  </a:lnTo>
                  <a:lnTo>
                    <a:pt x="0" y="16"/>
                  </a:lnTo>
                  <a:lnTo>
                    <a:pt x="3" y="20"/>
                  </a:lnTo>
                  <a:lnTo>
                    <a:pt x="5" y="23"/>
                  </a:lnTo>
                  <a:lnTo>
                    <a:pt x="12" y="23"/>
                  </a:lnTo>
                  <a:lnTo>
                    <a:pt x="18" y="23"/>
                  </a:lnTo>
                  <a:lnTo>
                    <a:pt x="23" y="20"/>
                  </a:lnTo>
                  <a:lnTo>
                    <a:pt x="27" y="16"/>
                  </a:lnTo>
                  <a:lnTo>
                    <a:pt x="32" y="11"/>
                  </a:lnTo>
                  <a:lnTo>
                    <a:pt x="32" y="7"/>
                  </a:lnTo>
                  <a:lnTo>
                    <a:pt x="30" y="2"/>
                  </a:lnTo>
                  <a:lnTo>
                    <a:pt x="27" y="0"/>
                  </a:lnTo>
                  <a:lnTo>
                    <a:pt x="21" y="0"/>
                  </a:lnTo>
                  <a:lnTo>
                    <a:pt x="16" y="0"/>
                  </a:lnTo>
                  <a:lnTo>
                    <a:pt x="9" y="2"/>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6" name="Freeform 1463">
              <a:extLst>
                <a:ext uri="{FF2B5EF4-FFF2-40B4-BE49-F238E27FC236}">
                  <a16:creationId xmlns:a16="http://schemas.microsoft.com/office/drawing/2014/main" xmlns="" id="{8561705B-D72C-5444-A782-156B5E5E39E2}"/>
                </a:ext>
              </a:extLst>
            </p:cNvPr>
            <p:cNvSpPr>
              <a:spLocks/>
            </p:cNvSpPr>
            <p:nvPr/>
          </p:nvSpPr>
          <p:spPr bwMode="auto">
            <a:xfrm>
              <a:off x="2875" y="3350"/>
              <a:ext cx="32" cy="23"/>
            </a:xfrm>
            <a:custGeom>
              <a:avLst/>
              <a:gdLst>
                <a:gd name="T0" fmla="*/ 0 w 32"/>
                <a:gd name="T1" fmla="*/ 11 h 23"/>
                <a:gd name="T2" fmla="*/ 0 w 32"/>
                <a:gd name="T3" fmla="*/ 11 h 23"/>
                <a:gd name="T4" fmla="*/ 0 w 32"/>
                <a:gd name="T5" fmla="*/ 16 h 23"/>
                <a:gd name="T6" fmla="*/ 3 w 32"/>
                <a:gd name="T7" fmla="*/ 20 h 23"/>
                <a:gd name="T8" fmla="*/ 5 w 32"/>
                <a:gd name="T9" fmla="*/ 23 h 23"/>
                <a:gd name="T10" fmla="*/ 12 w 32"/>
                <a:gd name="T11" fmla="*/ 23 h 23"/>
                <a:gd name="T12" fmla="*/ 12 w 32"/>
                <a:gd name="T13" fmla="*/ 23 h 23"/>
                <a:gd name="T14" fmla="*/ 18 w 32"/>
                <a:gd name="T15" fmla="*/ 23 h 23"/>
                <a:gd name="T16" fmla="*/ 23 w 32"/>
                <a:gd name="T17" fmla="*/ 20 h 23"/>
                <a:gd name="T18" fmla="*/ 27 w 32"/>
                <a:gd name="T19" fmla="*/ 16 h 23"/>
                <a:gd name="T20" fmla="*/ 32 w 32"/>
                <a:gd name="T21" fmla="*/ 11 h 23"/>
                <a:gd name="T22" fmla="*/ 32 w 32"/>
                <a:gd name="T23" fmla="*/ 11 h 23"/>
                <a:gd name="T24" fmla="*/ 32 w 32"/>
                <a:gd name="T25" fmla="*/ 7 h 23"/>
                <a:gd name="T26" fmla="*/ 30 w 32"/>
                <a:gd name="T27" fmla="*/ 2 h 23"/>
                <a:gd name="T28" fmla="*/ 27 w 32"/>
                <a:gd name="T29" fmla="*/ 0 h 23"/>
                <a:gd name="T30" fmla="*/ 21 w 32"/>
                <a:gd name="T31" fmla="*/ 0 h 23"/>
                <a:gd name="T32" fmla="*/ 21 w 32"/>
                <a:gd name="T33" fmla="*/ 0 h 23"/>
                <a:gd name="T34" fmla="*/ 16 w 32"/>
                <a:gd name="T35" fmla="*/ 0 h 23"/>
                <a:gd name="T36" fmla="*/ 9 w 32"/>
                <a:gd name="T37" fmla="*/ 2 h 23"/>
                <a:gd name="T38" fmla="*/ 5 w 32"/>
                <a:gd name="T39" fmla="*/ 7 h 23"/>
                <a:gd name="T40" fmla="*/ 0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1"/>
                  </a:moveTo>
                  <a:lnTo>
                    <a:pt x="0" y="11"/>
                  </a:lnTo>
                  <a:lnTo>
                    <a:pt x="0" y="16"/>
                  </a:lnTo>
                  <a:lnTo>
                    <a:pt x="3" y="20"/>
                  </a:lnTo>
                  <a:lnTo>
                    <a:pt x="5" y="23"/>
                  </a:lnTo>
                  <a:lnTo>
                    <a:pt x="12" y="23"/>
                  </a:lnTo>
                  <a:lnTo>
                    <a:pt x="18" y="23"/>
                  </a:lnTo>
                  <a:lnTo>
                    <a:pt x="23" y="20"/>
                  </a:lnTo>
                  <a:lnTo>
                    <a:pt x="27" y="16"/>
                  </a:lnTo>
                  <a:lnTo>
                    <a:pt x="32" y="11"/>
                  </a:lnTo>
                  <a:lnTo>
                    <a:pt x="32" y="7"/>
                  </a:lnTo>
                  <a:lnTo>
                    <a:pt x="30" y="2"/>
                  </a:lnTo>
                  <a:lnTo>
                    <a:pt x="27" y="0"/>
                  </a:lnTo>
                  <a:lnTo>
                    <a:pt x="21" y="0"/>
                  </a:lnTo>
                  <a:lnTo>
                    <a:pt x="16" y="0"/>
                  </a:lnTo>
                  <a:lnTo>
                    <a:pt x="9" y="2"/>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7" name="Freeform 1464">
              <a:extLst>
                <a:ext uri="{FF2B5EF4-FFF2-40B4-BE49-F238E27FC236}">
                  <a16:creationId xmlns:a16="http://schemas.microsoft.com/office/drawing/2014/main" xmlns="" id="{27B3F1D4-59A3-A841-9E7B-924CF3B44284}"/>
                </a:ext>
              </a:extLst>
            </p:cNvPr>
            <p:cNvSpPr>
              <a:spLocks/>
            </p:cNvSpPr>
            <p:nvPr/>
          </p:nvSpPr>
          <p:spPr bwMode="auto">
            <a:xfrm>
              <a:off x="2844" y="3350"/>
              <a:ext cx="34" cy="25"/>
            </a:xfrm>
            <a:custGeom>
              <a:avLst/>
              <a:gdLst>
                <a:gd name="T0" fmla="*/ 2 w 34"/>
                <a:gd name="T1" fmla="*/ 11 h 25"/>
                <a:gd name="T2" fmla="*/ 2 w 34"/>
                <a:gd name="T3" fmla="*/ 11 h 25"/>
                <a:gd name="T4" fmla="*/ 0 w 34"/>
                <a:gd name="T5" fmla="*/ 16 h 25"/>
                <a:gd name="T6" fmla="*/ 2 w 34"/>
                <a:gd name="T7" fmla="*/ 20 h 25"/>
                <a:gd name="T8" fmla="*/ 7 w 34"/>
                <a:gd name="T9" fmla="*/ 23 h 25"/>
                <a:gd name="T10" fmla="*/ 11 w 34"/>
                <a:gd name="T11" fmla="*/ 25 h 25"/>
                <a:gd name="T12" fmla="*/ 11 w 34"/>
                <a:gd name="T13" fmla="*/ 25 h 25"/>
                <a:gd name="T14" fmla="*/ 18 w 34"/>
                <a:gd name="T15" fmla="*/ 23 h 25"/>
                <a:gd name="T16" fmla="*/ 25 w 34"/>
                <a:gd name="T17" fmla="*/ 20 h 25"/>
                <a:gd name="T18" fmla="*/ 29 w 34"/>
                <a:gd name="T19" fmla="*/ 16 h 25"/>
                <a:gd name="T20" fmla="*/ 31 w 34"/>
                <a:gd name="T21" fmla="*/ 11 h 25"/>
                <a:gd name="T22" fmla="*/ 31 w 34"/>
                <a:gd name="T23" fmla="*/ 11 h 25"/>
                <a:gd name="T24" fmla="*/ 34 w 34"/>
                <a:gd name="T25" fmla="*/ 7 h 25"/>
                <a:gd name="T26" fmla="*/ 31 w 34"/>
                <a:gd name="T27" fmla="*/ 2 h 25"/>
                <a:gd name="T28" fmla="*/ 29 w 34"/>
                <a:gd name="T29" fmla="*/ 0 h 25"/>
                <a:gd name="T30" fmla="*/ 22 w 34"/>
                <a:gd name="T31" fmla="*/ 0 h 25"/>
                <a:gd name="T32" fmla="*/ 22 w 34"/>
                <a:gd name="T33" fmla="*/ 0 h 25"/>
                <a:gd name="T34" fmla="*/ 16 w 34"/>
                <a:gd name="T35" fmla="*/ 0 h 25"/>
                <a:gd name="T36" fmla="*/ 11 w 34"/>
                <a:gd name="T37" fmla="*/ 5 h 25"/>
                <a:gd name="T38" fmla="*/ 7 w 34"/>
                <a:gd name="T39" fmla="*/ 7 h 25"/>
                <a:gd name="T40" fmla="*/ 2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1"/>
                  </a:moveTo>
                  <a:lnTo>
                    <a:pt x="2" y="11"/>
                  </a:lnTo>
                  <a:lnTo>
                    <a:pt x="0" y="16"/>
                  </a:lnTo>
                  <a:lnTo>
                    <a:pt x="2" y="20"/>
                  </a:lnTo>
                  <a:lnTo>
                    <a:pt x="7" y="23"/>
                  </a:lnTo>
                  <a:lnTo>
                    <a:pt x="11" y="25"/>
                  </a:lnTo>
                  <a:lnTo>
                    <a:pt x="18" y="23"/>
                  </a:lnTo>
                  <a:lnTo>
                    <a:pt x="25" y="20"/>
                  </a:lnTo>
                  <a:lnTo>
                    <a:pt x="29" y="16"/>
                  </a:lnTo>
                  <a:lnTo>
                    <a:pt x="31" y="11"/>
                  </a:lnTo>
                  <a:lnTo>
                    <a:pt x="34" y="7"/>
                  </a:lnTo>
                  <a:lnTo>
                    <a:pt x="31" y="2"/>
                  </a:lnTo>
                  <a:lnTo>
                    <a:pt x="29" y="0"/>
                  </a:lnTo>
                  <a:lnTo>
                    <a:pt x="22" y="0"/>
                  </a:lnTo>
                  <a:lnTo>
                    <a:pt x="16" y="0"/>
                  </a:lnTo>
                  <a:lnTo>
                    <a:pt x="11" y="5"/>
                  </a:lnTo>
                  <a:lnTo>
                    <a:pt x="7"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8" name="Freeform 1465">
              <a:extLst>
                <a:ext uri="{FF2B5EF4-FFF2-40B4-BE49-F238E27FC236}">
                  <a16:creationId xmlns:a16="http://schemas.microsoft.com/office/drawing/2014/main" xmlns="" id="{F33F4738-CF6B-8449-9D09-80938E872E6E}"/>
                </a:ext>
              </a:extLst>
            </p:cNvPr>
            <p:cNvSpPr>
              <a:spLocks/>
            </p:cNvSpPr>
            <p:nvPr/>
          </p:nvSpPr>
          <p:spPr bwMode="auto">
            <a:xfrm>
              <a:off x="2844" y="3350"/>
              <a:ext cx="34" cy="25"/>
            </a:xfrm>
            <a:custGeom>
              <a:avLst/>
              <a:gdLst>
                <a:gd name="T0" fmla="*/ 2 w 34"/>
                <a:gd name="T1" fmla="*/ 11 h 25"/>
                <a:gd name="T2" fmla="*/ 2 w 34"/>
                <a:gd name="T3" fmla="*/ 11 h 25"/>
                <a:gd name="T4" fmla="*/ 0 w 34"/>
                <a:gd name="T5" fmla="*/ 16 h 25"/>
                <a:gd name="T6" fmla="*/ 2 w 34"/>
                <a:gd name="T7" fmla="*/ 20 h 25"/>
                <a:gd name="T8" fmla="*/ 7 w 34"/>
                <a:gd name="T9" fmla="*/ 23 h 25"/>
                <a:gd name="T10" fmla="*/ 11 w 34"/>
                <a:gd name="T11" fmla="*/ 25 h 25"/>
                <a:gd name="T12" fmla="*/ 11 w 34"/>
                <a:gd name="T13" fmla="*/ 25 h 25"/>
                <a:gd name="T14" fmla="*/ 18 w 34"/>
                <a:gd name="T15" fmla="*/ 23 h 25"/>
                <a:gd name="T16" fmla="*/ 25 w 34"/>
                <a:gd name="T17" fmla="*/ 20 h 25"/>
                <a:gd name="T18" fmla="*/ 29 w 34"/>
                <a:gd name="T19" fmla="*/ 16 h 25"/>
                <a:gd name="T20" fmla="*/ 31 w 34"/>
                <a:gd name="T21" fmla="*/ 11 h 25"/>
                <a:gd name="T22" fmla="*/ 31 w 34"/>
                <a:gd name="T23" fmla="*/ 11 h 25"/>
                <a:gd name="T24" fmla="*/ 34 w 34"/>
                <a:gd name="T25" fmla="*/ 7 h 25"/>
                <a:gd name="T26" fmla="*/ 31 w 34"/>
                <a:gd name="T27" fmla="*/ 2 h 25"/>
                <a:gd name="T28" fmla="*/ 29 w 34"/>
                <a:gd name="T29" fmla="*/ 0 h 25"/>
                <a:gd name="T30" fmla="*/ 22 w 34"/>
                <a:gd name="T31" fmla="*/ 0 h 25"/>
                <a:gd name="T32" fmla="*/ 22 w 34"/>
                <a:gd name="T33" fmla="*/ 0 h 25"/>
                <a:gd name="T34" fmla="*/ 16 w 34"/>
                <a:gd name="T35" fmla="*/ 0 h 25"/>
                <a:gd name="T36" fmla="*/ 11 w 34"/>
                <a:gd name="T37" fmla="*/ 5 h 25"/>
                <a:gd name="T38" fmla="*/ 7 w 34"/>
                <a:gd name="T39" fmla="*/ 7 h 25"/>
                <a:gd name="T40" fmla="*/ 2 w 34"/>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1"/>
                  </a:moveTo>
                  <a:lnTo>
                    <a:pt x="2" y="11"/>
                  </a:lnTo>
                  <a:lnTo>
                    <a:pt x="0" y="16"/>
                  </a:lnTo>
                  <a:lnTo>
                    <a:pt x="2" y="20"/>
                  </a:lnTo>
                  <a:lnTo>
                    <a:pt x="7" y="23"/>
                  </a:lnTo>
                  <a:lnTo>
                    <a:pt x="11" y="25"/>
                  </a:lnTo>
                  <a:lnTo>
                    <a:pt x="18" y="23"/>
                  </a:lnTo>
                  <a:lnTo>
                    <a:pt x="25" y="20"/>
                  </a:lnTo>
                  <a:lnTo>
                    <a:pt x="29" y="16"/>
                  </a:lnTo>
                  <a:lnTo>
                    <a:pt x="31" y="11"/>
                  </a:lnTo>
                  <a:lnTo>
                    <a:pt x="34" y="7"/>
                  </a:lnTo>
                  <a:lnTo>
                    <a:pt x="31" y="2"/>
                  </a:lnTo>
                  <a:lnTo>
                    <a:pt x="29" y="0"/>
                  </a:lnTo>
                  <a:lnTo>
                    <a:pt x="22" y="0"/>
                  </a:lnTo>
                  <a:lnTo>
                    <a:pt x="16" y="0"/>
                  </a:lnTo>
                  <a:lnTo>
                    <a:pt x="11" y="5"/>
                  </a:lnTo>
                  <a:lnTo>
                    <a:pt x="7"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49" name="Freeform 1466">
              <a:extLst>
                <a:ext uri="{FF2B5EF4-FFF2-40B4-BE49-F238E27FC236}">
                  <a16:creationId xmlns:a16="http://schemas.microsoft.com/office/drawing/2014/main" xmlns="" id="{93254C24-3584-4843-9C42-A2F5B8B05586}"/>
                </a:ext>
              </a:extLst>
            </p:cNvPr>
            <p:cNvSpPr>
              <a:spLocks/>
            </p:cNvSpPr>
            <p:nvPr/>
          </p:nvSpPr>
          <p:spPr bwMode="auto">
            <a:xfrm>
              <a:off x="2815" y="3350"/>
              <a:ext cx="31" cy="25"/>
            </a:xfrm>
            <a:custGeom>
              <a:avLst/>
              <a:gdLst>
                <a:gd name="T0" fmla="*/ 0 w 31"/>
                <a:gd name="T1" fmla="*/ 14 h 25"/>
                <a:gd name="T2" fmla="*/ 0 w 31"/>
                <a:gd name="T3" fmla="*/ 14 h 25"/>
                <a:gd name="T4" fmla="*/ 0 w 31"/>
                <a:gd name="T5" fmla="*/ 18 h 25"/>
                <a:gd name="T6" fmla="*/ 0 w 31"/>
                <a:gd name="T7" fmla="*/ 20 h 25"/>
                <a:gd name="T8" fmla="*/ 4 w 31"/>
                <a:gd name="T9" fmla="*/ 25 h 25"/>
                <a:gd name="T10" fmla="*/ 9 w 31"/>
                <a:gd name="T11" fmla="*/ 25 h 25"/>
                <a:gd name="T12" fmla="*/ 9 w 31"/>
                <a:gd name="T13" fmla="*/ 25 h 25"/>
                <a:gd name="T14" fmla="*/ 15 w 31"/>
                <a:gd name="T15" fmla="*/ 23 h 25"/>
                <a:gd name="T16" fmla="*/ 22 w 31"/>
                <a:gd name="T17" fmla="*/ 20 h 25"/>
                <a:gd name="T18" fmla="*/ 27 w 31"/>
                <a:gd name="T19" fmla="*/ 16 h 25"/>
                <a:gd name="T20" fmla="*/ 31 w 31"/>
                <a:gd name="T21" fmla="*/ 11 h 25"/>
                <a:gd name="T22" fmla="*/ 31 w 31"/>
                <a:gd name="T23" fmla="*/ 11 h 25"/>
                <a:gd name="T24" fmla="*/ 31 w 31"/>
                <a:gd name="T25" fmla="*/ 7 h 25"/>
                <a:gd name="T26" fmla="*/ 31 w 31"/>
                <a:gd name="T27" fmla="*/ 5 h 25"/>
                <a:gd name="T28" fmla="*/ 27 w 31"/>
                <a:gd name="T29" fmla="*/ 2 h 25"/>
                <a:gd name="T30" fmla="*/ 22 w 31"/>
                <a:gd name="T31" fmla="*/ 0 h 25"/>
                <a:gd name="T32" fmla="*/ 22 w 31"/>
                <a:gd name="T33" fmla="*/ 0 h 25"/>
                <a:gd name="T34" fmla="*/ 15 w 31"/>
                <a:gd name="T35" fmla="*/ 2 h 25"/>
                <a:gd name="T36" fmla="*/ 9 w 31"/>
                <a:gd name="T37" fmla="*/ 5 h 25"/>
                <a:gd name="T38" fmla="*/ 4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0" y="20"/>
                  </a:lnTo>
                  <a:lnTo>
                    <a:pt x="4" y="25"/>
                  </a:lnTo>
                  <a:lnTo>
                    <a:pt x="9" y="25"/>
                  </a:lnTo>
                  <a:lnTo>
                    <a:pt x="15" y="23"/>
                  </a:lnTo>
                  <a:lnTo>
                    <a:pt x="22" y="20"/>
                  </a:lnTo>
                  <a:lnTo>
                    <a:pt x="27" y="16"/>
                  </a:lnTo>
                  <a:lnTo>
                    <a:pt x="31" y="11"/>
                  </a:lnTo>
                  <a:lnTo>
                    <a:pt x="31" y="7"/>
                  </a:lnTo>
                  <a:lnTo>
                    <a:pt x="31" y="5"/>
                  </a:lnTo>
                  <a:lnTo>
                    <a:pt x="27" y="2"/>
                  </a:lnTo>
                  <a:lnTo>
                    <a:pt x="22" y="0"/>
                  </a:lnTo>
                  <a:lnTo>
                    <a:pt x="15" y="2"/>
                  </a:lnTo>
                  <a:lnTo>
                    <a:pt x="9" y="5"/>
                  </a:lnTo>
                  <a:lnTo>
                    <a:pt x="4"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0" name="Freeform 1467">
              <a:extLst>
                <a:ext uri="{FF2B5EF4-FFF2-40B4-BE49-F238E27FC236}">
                  <a16:creationId xmlns:a16="http://schemas.microsoft.com/office/drawing/2014/main" xmlns="" id="{2AF12C59-7981-7A48-8C51-1DF0DB65E539}"/>
                </a:ext>
              </a:extLst>
            </p:cNvPr>
            <p:cNvSpPr>
              <a:spLocks/>
            </p:cNvSpPr>
            <p:nvPr/>
          </p:nvSpPr>
          <p:spPr bwMode="auto">
            <a:xfrm>
              <a:off x="2815" y="3350"/>
              <a:ext cx="31" cy="25"/>
            </a:xfrm>
            <a:custGeom>
              <a:avLst/>
              <a:gdLst>
                <a:gd name="T0" fmla="*/ 0 w 31"/>
                <a:gd name="T1" fmla="*/ 14 h 25"/>
                <a:gd name="T2" fmla="*/ 0 w 31"/>
                <a:gd name="T3" fmla="*/ 14 h 25"/>
                <a:gd name="T4" fmla="*/ 0 w 31"/>
                <a:gd name="T5" fmla="*/ 18 h 25"/>
                <a:gd name="T6" fmla="*/ 0 w 31"/>
                <a:gd name="T7" fmla="*/ 20 h 25"/>
                <a:gd name="T8" fmla="*/ 4 w 31"/>
                <a:gd name="T9" fmla="*/ 25 h 25"/>
                <a:gd name="T10" fmla="*/ 9 w 31"/>
                <a:gd name="T11" fmla="*/ 25 h 25"/>
                <a:gd name="T12" fmla="*/ 9 w 31"/>
                <a:gd name="T13" fmla="*/ 25 h 25"/>
                <a:gd name="T14" fmla="*/ 15 w 31"/>
                <a:gd name="T15" fmla="*/ 23 h 25"/>
                <a:gd name="T16" fmla="*/ 22 w 31"/>
                <a:gd name="T17" fmla="*/ 20 h 25"/>
                <a:gd name="T18" fmla="*/ 27 w 31"/>
                <a:gd name="T19" fmla="*/ 16 h 25"/>
                <a:gd name="T20" fmla="*/ 31 w 31"/>
                <a:gd name="T21" fmla="*/ 11 h 25"/>
                <a:gd name="T22" fmla="*/ 31 w 31"/>
                <a:gd name="T23" fmla="*/ 11 h 25"/>
                <a:gd name="T24" fmla="*/ 31 w 31"/>
                <a:gd name="T25" fmla="*/ 7 h 25"/>
                <a:gd name="T26" fmla="*/ 31 w 31"/>
                <a:gd name="T27" fmla="*/ 5 h 25"/>
                <a:gd name="T28" fmla="*/ 27 w 31"/>
                <a:gd name="T29" fmla="*/ 2 h 25"/>
                <a:gd name="T30" fmla="*/ 22 w 31"/>
                <a:gd name="T31" fmla="*/ 0 h 25"/>
                <a:gd name="T32" fmla="*/ 22 w 31"/>
                <a:gd name="T33" fmla="*/ 0 h 25"/>
                <a:gd name="T34" fmla="*/ 15 w 31"/>
                <a:gd name="T35" fmla="*/ 2 h 25"/>
                <a:gd name="T36" fmla="*/ 9 w 31"/>
                <a:gd name="T37" fmla="*/ 5 h 25"/>
                <a:gd name="T38" fmla="*/ 4 w 31"/>
                <a:gd name="T39" fmla="*/ 9 h 25"/>
                <a:gd name="T40" fmla="*/ 0 w 3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4"/>
                  </a:moveTo>
                  <a:lnTo>
                    <a:pt x="0" y="14"/>
                  </a:lnTo>
                  <a:lnTo>
                    <a:pt x="0" y="18"/>
                  </a:lnTo>
                  <a:lnTo>
                    <a:pt x="0" y="20"/>
                  </a:lnTo>
                  <a:lnTo>
                    <a:pt x="4" y="25"/>
                  </a:lnTo>
                  <a:lnTo>
                    <a:pt x="9" y="25"/>
                  </a:lnTo>
                  <a:lnTo>
                    <a:pt x="15" y="23"/>
                  </a:lnTo>
                  <a:lnTo>
                    <a:pt x="22" y="20"/>
                  </a:lnTo>
                  <a:lnTo>
                    <a:pt x="27" y="16"/>
                  </a:lnTo>
                  <a:lnTo>
                    <a:pt x="31" y="11"/>
                  </a:lnTo>
                  <a:lnTo>
                    <a:pt x="31" y="7"/>
                  </a:lnTo>
                  <a:lnTo>
                    <a:pt x="31" y="5"/>
                  </a:lnTo>
                  <a:lnTo>
                    <a:pt x="27" y="2"/>
                  </a:lnTo>
                  <a:lnTo>
                    <a:pt x="22" y="0"/>
                  </a:lnTo>
                  <a:lnTo>
                    <a:pt x="15" y="2"/>
                  </a:lnTo>
                  <a:lnTo>
                    <a:pt x="9" y="5"/>
                  </a:lnTo>
                  <a:lnTo>
                    <a:pt x="4"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1" name="Freeform 1468">
              <a:extLst>
                <a:ext uri="{FF2B5EF4-FFF2-40B4-BE49-F238E27FC236}">
                  <a16:creationId xmlns:a16="http://schemas.microsoft.com/office/drawing/2014/main" xmlns="" id="{5A66940B-5272-6741-AE9F-88A09CC29620}"/>
                </a:ext>
              </a:extLst>
            </p:cNvPr>
            <p:cNvSpPr>
              <a:spLocks/>
            </p:cNvSpPr>
            <p:nvPr/>
          </p:nvSpPr>
          <p:spPr bwMode="auto">
            <a:xfrm>
              <a:off x="2783" y="3350"/>
              <a:ext cx="34" cy="25"/>
            </a:xfrm>
            <a:custGeom>
              <a:avLst/>
              <a:gdLst>
                <a:gd name="T0" fmla="*/ 2 w 34"/>
                <a:gd name="T1" fmla="*/ 14 h 25"/>
                <a:gd name="T2" fmla="*/ 2 w 34"/>
                <a:gd name="T3" fmla="*/ 14 h 25"/>
                <a:gd name="T4" fmla="*/ 0 w 34"/>
                <a:gd name="T5" fmla="*/ 18 h 25"/>
                <a:gd name="T6" fmla="*/ 2 w 34"/>
                <a:gd name="T7" fmla="*/ 23 h 25"/>
                <a:gd name="T8" fmla="*/ 4 w 34"/>
                <a:gd name="T9" fmla="*/ 25 h 25"/>
                <a:gd name="T10" fmla="*/ 11 w 34"/>
                <a:gd name="T11" fmla="*/ 25 h 25"/>
                <a:gd name="T12" fmla="*/ 11 w 34"/>
                <a:gd name="T13" fmla="*/ 25 h 25"/>
                <a:gd name="T14" fmla="*/ 18 w 34"/>
                <a:gd name="T15" fmla="*/ 25 h 25"/>
                <a:gd name="T16" fmla="*/ 23 w 34"/>
                <a:gd name="T17" fmla="*/ 20 h 25"/>
                <a:gd name="T18" fmla="*/ 29 w 34"/>
                <a:gd name="T19" fmla="*/ 18 h 25"/>
                <a:gd name="T20" fmla="*/ 32 w 34"/>
                <a:gd name="T21" fmla="*/ 14 h 25"/>
                <a:gd name="T22" fmla="*/ 32 w 34"/>
                <a:gd name="T23" fmla="*/ 14 h 25"/>
                <a:gd name="T24" fmla="*/ 34 w 34"/>
                <a:gd name="T25" fmla="*/ 9 h 25"/>
                <a:gd name="T26" fmla="*/ 32 w 34"/>
                <a:gd name="T27" fmla="*/ 5 h 25"/>
                <a:gd name="T28" fmla="*/ 29 w 34"/>
                <a:gd name="T29" fmla="*/ 2 h 25"/>
                <a:gd name="T30" fmla="*/ 25 w 34"/>
                <a:gd name="T31" fmla="*/ 0 h 25"/>
                <a:gd name="T32" fmla="*/ 25 w 34"/>
                <a:gd name="T33" fmla="*/ 0 h 25"/>
                <a:gd name="T34" fmla="*/ 18 w 34"/>
                <a:gd name="T35" fmla="*/ 2 h 25"/>
                <a:gd name="T36" fmla="*/ 11 w 34"/>
                <a:gd name="T37" fmla="*/ 5 h 25"/>
                <a:gd name="T38" fmla="*/ 7 w 34"/>
                <a:gd name="T39" fmla="*/ 9 h 25"/>
                <a:gd name="T40" fmla="*/ 2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4"/>
                  </a:moveTo>
                  <a:lnTo>
                    <a:pt x="2" y="14"/>
                  </a:lnTo>
                  <a:lnTo>
                    <a:pt x="0" y="18"/>
                  </a:lnTo>
                  <a:lnTo>
                    <a:pt x="2" y="23"/>
                  </a:lnTo>
                  <a:lnTo>
                    <a:pt x="4" y="25"/>
                  </a:lnTo>
                  <a:lnTo>
                    <a:pt x="11" y="25"/>
                  </a:lnTo>
                  <a:lnTo>
                    <a:pt x="18" y="25"/>
                  </a:lnTo>
                  <a:lnTo>
                    <a:pt x="23" y="20"/>
                  </a:lnTo>
                  <a:lnTo>
                    <a:pt x="29" y="18"/>
                  </a:lnTo>
                  <a:lnTo>
                    <a:pt x="32" y="14"/>
                  </a:lnTo>
                  <a:lnTo>
                    <a:pt x="34" y="9"/>
                  </a:lnTo>
                  <a:lnTo>
                    <a:pt x="32" y="5"/>
                  </a:lnTo>
                  <a:lnTo>
                    <a:pt x="29" y="2"/>
                  </a:lnTo>
                  <a:lnTo>
                    <a:pt x="25" y="0"/>
                  </a:lnTo>
                  <a:lnTo>
                    <a:pt x="18" y="2"/>
                  </a:lnTo>
                  <a:lnTo>
                    <a:pt x="11" y="5"/>
                  </a:lnTo>
                  <a:lnTo>
                    <a:pt x="7"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2" name="Freeform 1469">
              <a:extLst>
                <a:ext uri="{FF2B5EF4-FFF2-40B4-BE49-F238E27FC236}">
                  <a16:creationId xmlns:a16="http://schemas.microsoft.com/office/drawing/2014/main" xmlns="" id="{B83BB278-321B-514C-8243-40A197740F0D}"/>
                </a:ext>
              </a:extLst>
            </p:cNvPr>
            <p:cNvSpPr>
              <a:spLocks/>
            </p:cNvSpPr>
            <p:nvPr/>
          </p:nvSpPr>
          <p:spPr bwMode="auto">
            <a:xfrm>
              <a:off x="2783" y="3350"/>
              <a:ext cx="34" cy="25"/>
            </a:xfrm>
            <a:custGeom>
              <a:avLst/>
              <a:gdLst>
                <a:gd name="T0" fmla="*/ 2 w 34"/>
                <a:gd name="T1" fmla="*/ 14 h 25"/>
                <a:gd name="T2" fmla="*/ 2 w 34"/>
                <a:gd name="T3" fmla="*/ 14 h 25"/>
                <a:gd name="T4" fmla="*/ 0 w 34"/>
                <a:gd name="T5" fmla="*/ 18 h 25"/>
                <a:gd name="T6" fmla="*/ 2 w 34"/>
                <a:gd name="T7" fmla="*/ 23 h 25"/>
                <a:gd name="T8" fmla="*/ 4 w 34"/>
                <a:gd name="T9" fmla="*/ 25 h 25"/>
                <a:gd name="T10" fmla="*/ 11 w 34"/>
                <a:gd name="T11" fmla="*/ 25 h 25"/>
                <a:gd name="T12" fmla="*/ 11 w 34"/>
                <a:gd name="T13" fmla="*/ 25 h 25"/>
                <a:gd name="T14" fmla="*/ 18 w 34"/>
                <a:gd name="T15" fmla="*/ 25 h 25"/>
                <a:gd name="T16" fmla="*/ 23 w 34"/>
                <a:gd name="T17" fmla="*/ 20 h 25"/>
                <a:gd name="T18" fmla="*/ 29 w 34"/>
                <a:gd name="T19" fmla="*/ 18 h 25"/>
                <a:gd name="T20" fmla="*/ 32 w 34"/>
                <a:gd name="T21" fmla="*/ 14 h 25"/>
                <a:gd name="T22" fmla="*/ 32 w 34"/>
                <a:gd name="T23" fmla="*/ 14 h 25"/>
                <a:gd name="T24" fmla="*/ 34 w 34"/>
                <a:gd name="T25" fmla="*/ 9 h 25"/>
                <a:gd name="T26" fmla="*/ 32 w 34"/>
                <a:gd name="T27" fmla="*/ 5 h 25"/>
                <a:gd name="T28" fmla="*/ 29 w 34"/>
                <a:gd name="T29" fmla="*/ 2 h 25"/>
                <a:gd name="T30" fmla="*/ 25 w 34"/>
                <a:gd name="T31" fmla="*/ 0 h 25"/>
                <a:gd name="T32" fmla="*/ 25 w 34"/>
                <a:gd name="T33" fmla="*/ 0 h 25"/>
                <a:gd name="T34" fmla="*/ 18 w 34"/>
                <a:gd name="T35" fmla="*/ 2 h 25"/>
                <a:gd name="T36" fmla="*/ 11 w 34"/>
                <a:gd name="T37" fmla="*/ 5 h 25"/>
                <a:gd name="T38" fmla="*/ 7 w 34"/>
                <a:gd name="T39" fmla="*/ 9 h 25"/>
                <a:gd name="T40" fmla="*/ 2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4"/>
                  </a:moveTo>
                  <a:lnTo>
                    <a:pt x="2" y="14"/>
                  </a:lnTo>
                  <a:lnTo>
                    <a:pt x="0" y="18"/>
                  </a:lnTo>
                  <a:lnTo>
                    <a:pt x="2" y="23"/>
                  </a:lnTo>
                  <a:lnTo>
                    <a:pt x="4" y="25"/>
                  </a:lnTo>
                  <a:lnTo>
                    <a:pt x="11" y="25"/>
                  </a:lnTo>
                  <a:lnTo>
                    <a:pt x="18" y="25"/>
                  </a:lnTo>
                  <a:lnTo>
                    <a:pt x="23" y="20"/>
                  </a:lnTo>
                  <a:lnTo>
                    <a:pt x="29" y="18"/>
                  </a:lnTo>
                  <a:lnTo>
                    <a:pt x="32" y="14"/>
                  </a:lnTo>
                  <a:lnTo>
                    <a:pt x="34" y="9"/>
                  </a:lnTo>
                  <a:lnTo>
                    <a:pt x="32" y="5"/>
                  </a:lnTo>
                  <a:lnTo>
                    <a:pt x="29" y="2"/>
                  </a:lnTo>
                  <a:lnTo>
                    <a:pt x="25" y="0"/>
                  </a:lnTo>
                  <a:lnTo>
                    <a:pt x="18" y="2"/>
                  </a:lnTo>
                  <a:lnTo>
                    <a:pt x="11" y="5"/>
                  </a:lnTo>
                  <a:lnTo>
                    <a:pt x="7"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3" name="Freeform 1470">
              <a:extLst>
                <a:ext uri="{FF2B5EF4-FFF2-40B4-BE49-F238E27FC236}">
                  <a16:creationId xmlns:a16="http://schemas.microsoft.com/office/drawing/2014/main" xmlns="" id="{67925BC8-FC6B-A44E-B63E-16ECE7D1EA36}"/>
                </a:ext>
              </a:extLst>
            </p:cNvPr>
            <p:cNvSpPr>
              <a:spLocks/>
            </p:cNvSpPr>
            <p:nvPr/>
          </p:nvSpPr>
          <p:spPr bwMode="auto">
            <a:xfrm>
              <a:off x="2751" y="3352"/>
              <a:ext cx="34" cy="23"/>
            </a:xfrm>
            <a:custGeom>
              <a:avLst/>
              <a:gdLst>
                <a:gd name="T0" fmla="*/ 3 w 34"/>
                <a:gd name="T1" fmla="*/ 12 h 23"/>
                <a:gd name="T2" fmla="*/ 3 w 34"/>
                <a:gd name="T3" fmla="*/ 12 h 23"/>
                <a:gd name="T4" fmla="*/ 0 w 34"/>
                <a:gd name="T5" fmla="*/ 16 h 23"/>
                <a:gd name="T6" fmla="*/ 3 w 34"/>
                <a:gd name="T7" fmla="*/ 21 h 23"/>
                <a:gd name="T8" fmla="*/ 5 w 34"/>
                <a:gd name="T9" fmla="*/ 23 h 23"/>
                <a:gd name="T10" fmla="*/ 12 w 34"/>
                <a:gd name="T11" fmla="*/ 23 h 23"/>
                <a:gd name="T12" fmla="*/ 12 w 34"/>
                <a:gd name="T13" fmla="*/ 23 h 23"/>
                <a:gd name="T14" fmla="*/ 18 w 34"/>
                <a:gd name="T15" fmla="*/ 23 h 23"/>
                <a:gd name="T16" fmla="*/ 25 w 34"/>
                <a:gd name="T17" fmla="*/ 21 h 23"/>
                <a:gd name="T18" fmla="*/ 30 w 34"/>
                <a:gd name="T19" fmla="*/ 16 h 23"/>
                <a:gd name="T20" fmla="*/ 34 w 34"/>
                <a:gd name="T21" fmla="*/ 12 h 23"/>
                <a:gd name="T22" fmla="*/ 34 w 34"/>
                <a:gd name="T23" fmla="*/ 12 h 23"/>
                <a:gd name="T24" fmla="*/ 34 w 34"/>
                <a:gd name="T25" fmla="*/ 7 h 23"/>
                <a:gd name="T26" fmla="*/ 34 w 34"/>
                <a:gd name="T27" fmla="*/ 3 h 23"/>
                <a:gd name="T28" fmla="*/ 32 w 34"/>
                <a:gd name="T29" fmla="*/ 0 h 23"/>
                <a:gd name="T30" fmla="*/ 25 w 34"/>
                <a:gd name="T31" fmla="*/ 0 h 23"/>
                <a:gd name="T32" fmla="*/ 25 w 34"/>
                <a:gd name="T33" fmla="*/ 0 h 23"/>
                <a:gd name="T34" fmla="*/ 18 w 34"/>
                <a:gd name="T35" fmla="*/ 0 h 23"/>
                <a:gd name="T36" fmla="*/ 12 w 34"/>
                <a:gd name="T37" fmla="*/ 3 h 23"/>
                <a:gd name="T38" fmla="*/ 7 w 34"/>
                <a:gd name="T39" fmla="*/ 7 h 23"/>
                <a:gd name="T40" fmla="*/ 3 w 3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3" y="12"/>
                  </a:moveTo>
                  <a:lnTo>
                    <a:pt x="3" y="12"/>
                  </a:lnTo>
                  <a:lnTo>
                    <a:pt x="0" y="16"/>
                  </a:lnTo>
                  <a:lnTo>
                    <a:pt x="3" y="21"/>
                  </a:lnTo>
                  <a:lnTo>
                    <a:pt x="5" y="23"/>
                  </a:lnTo>
                  <a:lnTo>
                    <a:pt x="12" y="23"/>
                  </a:lnTo>
                  <a:lnTo>
                    <a:pt x="18" y="23"/>
                  </a:lnTo>
                  <a:lnTo>
                    <a:pt x="25" y="21"/>
                  </a:lnTo>
                  <a:lnTo>
                    <a:pt x="30" y="16"/>
                  </a:lnTo>
                  <a:lnTo>
                    <a:pt x="34" y="12"/>
                  </a:lnTo>
                  <a:lnTo>
                    <a:pt x="34" y="7"/>
                  </a:lnTo>
                  <a:lnTo>
                    <a:pt x="34" y="3"/>
                  </a:lnTo>
                  <a:lnTo>
                    <a:pt x="32" y="0"/>
                  </a:lnTo>
                  <a:lnTo>
                    <a:pt x="25" y="0"/>
                  </a:lnTo>
                  <a:lnTo>
                    <a:pt x="18" y="0"/>
                  </a:lnTo>
                  <a:lnTo>
                    <a:pt x="12" y="3"/>
                  </a:lnTo>
                  <a:lnTo>
                    <a:pt x="7"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4" name="Freeform 1471">
              <a:extLst>
                <a:ext uri="{FF2B5EF4-FFF2-40B4-BE49-F238E27FC236}">
                  <a16:creationId xmlns:a16="http://schemas.microsoft.com/office/drawing/2014/main" xmlns="" id="{441845F4-05BB-0A41-B524-F156006A5C5C}"/>
                </a:ext>
              </a:extLst>
            </p:cNvPr>
            <p:cNvSpPr>
              <a:spLocks/>
            </p:cNvSpPr>
            <p:nvPr/>
          </p:nvSpPr>
          <p:spPr bwMode="auto">
            <a:xfrm>
              <a:off x="2751" y="3352"/>
              <a:ext cx="34" cy="23"/>
            </a:xfrm>
            <a:custGeom>
              <a:avLst/>
              <a:gdLst>
                <a:gd name="T0" fmla="*/ 3 w 34"/>
                <a:gd name="T1" fmla="*/ 12 h 23"/>
                <a:gd name="T2" fmla="*/ 3 w 34"/>
                <a:gd name="T3" fmla="*/ 12 h 23"/>
                <a:gd name="T4" fmla="*/ 0 w 34"/>
                <a:gd name="T5" fmla="*/ 16 h 23"/>
                <a:gd name="T6" fmla="*/ 3 w 34"/>
                <a:gd name="T7" fmla="*/ 21 h 23"/>
                <a:gd name="T8" fmla="*/ 5 w 34"/>
                <a:gd name="T9" fmla="*/ 23 h 23"/>
                <a:gd name="T10" fmla="*/ 12 w 34"/>
                <a:gd name="T11" fmla="*/ 23 h 23"/>
                <a:gd name="T12" fmla="*/ 12 w 34"/>
                <a:gd name="T13" fmla="*/ 23 h 23"/>
                <a:gd name="T14" fmla="*/ 18 w 34"/>
                <a:gd name="T15" fmla="*/ 23 h 23"/>
                <a:gd name="T16" fmla="*/ 25 w 34"/>
                <a:gd name="T17" fmla="*/ 21 h 23"/>
                <a:gd name="T18" fmla="*/ 30 w 34"/>
                <a:gd name="T19" fmla="*/ 16 h 23"/>
                <a:gd name="T20" fmla="*/ 34 w 34"/>
                <a:gd name="T21" fmla="*/ 12 h 23"/>
                <a:gd name="T22" fmla="*/ 34 w 34"/>
                <a:gd name="T23" fmla="*/ 12 h 23"/>
                <a:gd name="T24" fmla="*/ 34 w 34"/>
                <a:gd name="T25" fmla="*/ 7 h 23"/>
                <a:gd name="T26" fmla="*/ 34 w 34"/>
                <a:gd name="T27" fmla="*/ 3 h 23"/>
                <a:gd name="T28" fmla="*/ 32 w 34"/>
                <a:gd name="T29" fmla="*/ 0 h 23"/>
                <a:gd name="T30" fmla="*/ 25 w 34"/>
                <a:gd name="T31" fmla="*/ 0 h 23"/>
                <a:gd name="T32" fmla="*/ 25 w 34"/>
                <a:gd name="T33" fmla="*/ 0 h 23"/>
                <a:gd name="T34" fmla="*/ 18 w 34"/>
                <a:gd name="T35" fmla="*/ 0 h 23"/>
                <a:gd name="T36" fmla="*/ 12 w 34"/>
                <a:gd name="T37" fmla="*/ 3 h 23"/>
                <a:gd name="T38" fmla="*/ 7 w 34"/>
                <a:gd name="T39" fmla="*/ 7 h 23"/>
                <a:gd name="T40" fmla="*/ 3 w 3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3" y="12"/>
                  </a:moveTo>
                  <a:lnTo>
                    <a:pt x="3" y="12"/>
                  </a:lnTo>
                  <a:lnTo>
                    <a:pt x="0" y="16"/>
                  </a:lnTo>
                  <a:lnTo>
                    <a:pt x="3" y="21"/>
                  </a:lnTo>
                  <a:lnTo>
                    <a:pt x="5" y="23"/>
                  </a:lnTo>
                  <a:lnTo>
                    <a:pt x="12" y="23"/>
                  </a:lnTo>
                  <a:lnTo>
                    <a:pt x="18" y="23"/>
                  </a:lnTo>
                  <a:lnTo>
                    <a:pt x="25" y="21"/>
                  </a:lnTo>
                  <a:lnTo>
                    <a:pt x="30" y="16"/>
                  </a:lnTo>
                  <a:lnTo>
                    <a:pt x="34" y="12"/>
                  </a:lnTo>
                  <a:lnTo>
                    <a:pt x="34" y="7"/>
                  </a:lnTo>
                  <a:lnTo>
                    <a:pt x="34" y="3"/>
                  </a:lnTo>
                  <a:lnTo>
                    <a:pt x="32" y="0"/>
                  </a:lnTo>
                  <a:lnTo>
                    <a:pt x="25" y="0"/>
                  </a:lnTo>
                  <a:lnTo>
                    <a:pt x="18" y="0"/>
                  </a:lnTo>
                  <a:lnTo>
                    <a:pt x="12" y="3"/>
                  </a:lnTo>
                  <a:lnTo>
                    <a:pt x="7"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5" name="Freeform 1472">
              <a:extLst>
                <a:ext uri="{FF2B5EF4-FFF2-40B4-BE49-F238E27FC236}">
                  <a16:creationId xmlns:a16="http://schemas.microsoft.com/office/drawing/2014/main" xmlns="" id="{9C59AA47-13FA-A948-B969-AB64E27621CA}"/>
                </a:ext>
              </a:extLst>
            </p:cNvPr>
            <p:cNvSpPr>
              <a:spLocks/>
            </p:cNvSpPr>
            <p:nvPr/>
          </p:nvSpPr>
          <p:spPr bwMode="auto">
            <a:xfrm>
              <a:off x="2722" y="3352"/>
              <a:ext cx="34" cy="25"/>
            </a:xfrm>
            <a:custGeom>
              <a:avLst/>
              <a:gdLst>
                <a:gd name="T0" fmla="*/ 0 w 34"/>
                <a:gd name="T1" fmla="*/ 12 h 25"/>
                <a:gd name="T2" fmla="*/ 0 w 34"/>
                <a:gd name="T3" fmla="*/ 12 h 25"/>
                <a:gd name="T4" fmla="*/ 0 w 34"/>
                <a:gd name="T5" fmla="*/ 16 h 25"/>
                <a:gd name="T6" fmla="*/ 0 w 34"/>
                <a:gd name="T7" fmla="*/ 21 h 25"/>
                <a:gd name="T8" fmla="*/ 2 w 34"/>
                <a:gd name="T9" fmla="*/ 23 h 25"/>
                <a:gd name="T10" fmla="*/ 9 w 34"/>
                <a:gd name="T11" fmla="*/ 25 h 25"/>
                <a:gd name="T12" fmla="*/ 9 w 34"/>
                <a:gd name="T13" fmla="*/ 25 h 25"/>
                <a:gd name="T14" fmla="*/ 16 w 34"/>
                <a:gd name="T15" fmla="*/ 23 h 25"/>
                <a:gd name="T16" fmla="*/ 23 w 34"/>
                <a:gd name="T17" fmla="*/ 21 h 25"/>
                <a:gd name="T18" fmla="*/ 27 w 34"/>
                <a:gd name="T19" fmla="*/ 16 h 25"/>
                <a:gd name="T20" fmla="*/ 32 w 34"/>
                <a:gd name="T21" fmla="*/ 12 h 25"/>
                <a:gd name="T22" fmla="*/ 32 w 34"/>
                <a:gd name="T23" fmla="*/ 12 h 25"/>
                <a:gd name="T24" fmla="*/ 34 w 34"/>
                <a:gd name="T25" fmla="*/ 7 h 25"/>
                <a:gd name="T26" fmla="*/ 32 w 34"/>
                <a:gd name="T27" fmla="*/ 3 h 25"/>
                <a:gd name="T28" fmla="*/ 29 w 34"/>
                <a:gd name="T29" fmla="*/ 0 h 25"/>
                <a:gd name="T30" fmla="*/ 25 w 34"/>
                <a:gd name="T31" fmla="*/ 0 h 25"/>
                <a:gd name="T32" fmla="*/ 25 w 34"/>
                <a:gd name="T33" fmla="*/ 0 h 25"/>
                <a:gd name="T34" fmla="*/ 18 w 34"/>
                <a:gd name="T35" fmla="*/ 0 h 25"/>
                <a:gd name="T36" fmla="*/ 11 w 34"/>
                <a:gd name="T37" fmla="*/ 5 h 25"/>
                <a:gd name="T38" fmla="*/ 5 w 34"/>
                <a:gd name="T39" fmla="*/ 7 h 25"/>
                <a:gd name="T40" fmla="*/ 0 w 34"/>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2"/>
                  </a:moveTo>
                  <a:lnTo>
                    <a:pt x="0" y="12"/>
                  </a:lnTo>
                  <a:lnTo>
                    <a:pt x="0" y="16"/>
                  </a:lnTo>
                  <a:lnTo>
                    <a:pt x="0" y="21"/>
                  </a:lnTo>
                  <a:lnTo>
                    <a:pt x="2" y="23"/>
                  </a:lnTo>
                  <a:lnTo>
                    <a:pt x="9" y="25"/>
                  </a:lnTo>
                  <a:lnTo>
                    <a:pt x="16" y="23"/>
                  </a:lnTo>
                  <a:lnTo>
                    <a:pt x="23" y="21"/>
                  </a:lnTo>
                  <a:lnTo>
                    <a:pt x="27" y="16"/>
                  </a:lnTo>
                  <a:lnTo>
                    <a:pt x="32" y="12"/>
                  </a:lnTo>
                  <a:lnTo>
                    <a:pt x="34" y="7"/>
                  </a:lnTo>
                  <a:lnTo>
                    <a:pt x="32" y="3"/>
                  </a:lnTo>
                  <a:lnTo>
                    <a:pt x="29" y="0"/>
                  </a:lnTo>
                  <a:lnTo>
                    <a:pt x="25" y="0"/>
                  </a:lnTo>
                  <a:lnTo>
                    <a:pt x="18" y="0"/>
                  </a:lnTo>
                  <a:lnTo>
                    <a:pt x="11" y="5"/>
                  </a:lnTo>
                  <a:lnTo>
                    <a:pt x="5"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6" name="Freeform 1473">
              <a:extLst>
                <a:ext uri="{FF2B5EF4-FFF2-40B4-BE49-F238E27FC236}">
                  <a16:creationId xmlns:a16="http://schemas.microsoft.com/office/drawing/2014/main" xmlns="" id="{6C28D19D-DE4C-8449-AF22-ECFF28595246}"/>
                </a:ext>
              </a:extLst>
            </p:cNvPr>
            <p:cNvSpPr>
              <a:spLocks/>
            </p:cNvSpPr>
            <p:nvPr/>
          </p:nvSpPr>
          <p:spPr bwMode="auto">
            <a:xfrm>
              <a:off x="2722" y="3352"/>
              <a:ext cx="34" cy="25"/>
            </a:xfrm>
            <a:custGeom>
              <a:avLst/>
              <a:gdLst>
                <a:gd name="T0" fmla="*/ 0 w 34"/>
                <a:gd name="T1" fmla="*/ 12 h 25"/>
                <a:gd name="T2" fmla="*/ 0 w 34"/>
                <a:gd name="T3" fmla="*/ 12 h 25"/>
                <a:gd name="T4" fmla="*/ 0 w 34"/>
                <a:gd name="T5" fmla="*/ 16 h 25"/>
                <a:gd name="T6" fmla="*/ 0 w 34"/>
                <a:gd name="T7" fmla="*/ 21 h 25"/>
                <a:gd name="T8" fmla="*/ 2 w 34"/>
                <a:gd name="T9" fmla="*/ 23 h 25"/>
                <a:gd name="T10" fmla="*/ 9 w 34"/>
                <a:gd name="T11" fmla="*/ 25 h 25"/>
                <a:gd name="T12" fmla="*/ 9 w 34"/>
                <a:gd name="T13" fmla="*/ 25 h 25"/>
                <a:gd name="T14" fmla="*/ 16 w 34"/>
                <a:gd name="T15" fmla="*/ 23 h 25"/>
                <a:gd name="T16" fmla="*/ 23 w 34"/>
                <a:gd name="T17" fmla="*/ 21 h 25"/>
                <a:gd name="T18" fmla="*/ 27 w 34"/>
                <a:gd name="T19" fmla="*/ 16 h 25"/>
                <a:gd name="T20" fmla="*/ 32 w 34"/>
                <a:gd name="T21" fmla="*/ 12 h 25"/>
                <a:gd name="T22" fmla="*/ 32 w 34"/>
                <a:gd name="T23" fmla="*/ 12 h 25"/>
                <a:gd name="T24" fmla="*/ 34 w 34"/>
                <a:gd name="T25" fmla="*/ 7 h 25"/>
                <a:gd name="T26" fmla="*/ 32 w 34"/>
                <a:gd name="T27" fmla="*/ 3 h 25"/>
                <a:gd name="T28" fmla="*/ 29 w 34"/>
                <a:gd name="T29" fmla="*/ 0 h 25"/>
                <a:gd name="T30" fmla="*/ 25 w 34"/>
                <a:gd name="T31" fmla="*/ 0 h 25"/>
                <a:gd name="T32" fmla="*/ 25 w 34"/>
                <a:gd name="T33" fmla="*/ 0 h 25"/>
                <a:gd name="T34" fmla="*/ 18 w 34"/>
                <a:gd name="T35" fmla="*/ 0 h 25"/>
                <a:gd name="T36" fmla="*/ 11 w 34"/>
                <a:gd name="T37" fmla="*/ 5 h 25"/>
                <a:gd name="T38" fmla="*/ 5 w 34"/>
                <a:gd name="T39" fmla="*/ 7 h 25"/>
                <a:gd name="T40" fmla="*/ 0 w 34"/>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2"/>
                  </a:moveTo>
                  <a:lnTo>
                    <a:pt x="0" y="12"/>
                  </a:lnTo>
                  <a:lnTo>
                    <a:pt x="0" y="16"/>
                  </a:lnTo>
                  <a:lnTo>
                    <a:pt x="0" y="21"/>
                  </a:lnTo>
                  <a:lnTo>
                    <a:pt x="2" y="23"/>
                  </a:lnTo>
                  <a:lnTo>
                    <a:pt x="9" y="25"/>
                  </a:lnTo>
                  <a:lnTo>
                    <a:pt x="16" y="23"/>
                  </a:lnTo>
                  <a:lnTo>
                    <a:pt x="23" y="21"/>
                  </a:lnTo>
                  <a:lnTo>
                    <a:pt x="27" y="16"/>
                  </a:lnTo>
                  <a:lnTo>
                    <a:pt x="32" y="12"/>
                  </a:lnTo>
                  <a:lnTo>
                    <a:pt x="34" y="7"/>
                  </a:lnTo>
                  <a:lnTo>
                    <a:pt x="32" y="3"/>
                  </a:lnTo>
                  <a:lnTo>
                    <a:pt x="29" y="0"/>
                  </a:lnTo>
                  <a:lnTo>
                    <a:pt x="25" y="0"/>
                  </a:lnTo>
                  <a:lnTo>
                    <a:pt x="18" y="0"/>
                  </a:lnTo>
                  <a:lnTo>
                    <a:pt x="11" y="5"/>
                  </a:lnTo>
                  <a:lnTo>
                    <a:pt x="5"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7" name="Freeform 1474">
              <a:extLst>
                <a:ext uri="{FF2B5EF4-FFF2-40B4-BE49-F238E27FC236}">
                  <a16:creationId xmlns:a16="http://schemas.microsoft.com/office/drawing/2014/main" xmlns="" id="{88FBA0B8-30B6-0D41-98AE-14E1208386FB}"/>
                </a:ext>
              </a:extLst>
            </p:cNvPr>
            <p:cNvSpPr>
              <a:spLocks/>
            </p:cNvSpPr>
            <p:nvPr/>
          </p:nvSpPr>
          <p:spPr bwMode="auto">
            <a:xfrm>
              <a:off x="2170" y="3361"/>
              <a:ext cx="48" cy="25"/>
            </a:xfrm>
            <a:custGeom>
              <a:avLst/>
              <a:gdLst>
                <a:gd name="T0" fmla="*/ 5 w 48"/>
                <a:gd name="T1" fmla="*/ 12 h 25"/>
                <a:gd name="T2" fmla="*/ 5 w 48"/>
                <a:gd name="T3" fmla="*/ 12 h 25"/>
                <a:gd name="T4" fmla="*/ 0 w 48"/>
                <a:gd name="T5" fmla="*/ 18 h 25"/>
                <a:gd name="T6" fmla="*/ 0 w 48"/>
                <a:gd name="T7" fmla="*/ 21 h 25"/>
                <a:gd name="T8" fmla="*/ 3 w 48"/>
                <a:gd name="T9" fmla="*/ 23 h 25"/>
                <a:gd name="T10" fmla="*/ 9 w 48"/>
                <a:gd name="T11" fmla="*/ 25 h 25"/>
                <a:gd name="T12" fmla="*/ 9 w 48"/>
                <a:gd name="T13" fmla="*/ 25 h 25"/>
                <a:gd name="T14" fmla="*/ 18 w 48"/>
                <a:gd name="T15" fmla="*/ 23 h 25"/>
                <a:gd name="T16" fmla="*/ 27 w 48"/>
                <a:gd name="T17" fmla="*/ 21 h 25"/>
                <a:gd name="T18" fmla="*/ 34 w 48"/>
                <a:gd name="T19" fmla="*/ 16 h 25"/>
                <a:gd name="T20" fmla="*/ 43 w 48"/>
                <a:gd name="T21" fmla="*/ 12 h 25"/>
                <a:gd name="T22" fmla="*/ 43 w 48"/>
                <a:gd name="T23" fmla="*/ 12 h 25"/>
                <a:gd name="T24" fmla="*/ 45 w 48"/>
                <a:gd name="T25" fmla="*/ 7 h 25"/>
                <a:gd name="T26" fmla="*/ 48 w 48"/>
                <a:gd name="T27" fmla="*/ 3 h 25"/>
                <a:gd name="T28" fmla="*/ 43 w 48"/>
                <a:gd name="T29" fmla="*/ 0 h 25"/>
                <a:gd name="T30" fmla="*/ 39 w 48"/>
                <a:gd name="T31" fmla="*/ 0 h 25"/>
                <a:gd name="T32" fmla="*/ 39 w 48"/>
                <a:gd name="T33" fmla="*/ 0 h 25"/>
                <a:gd name="T34" fmla="*/ 30 w 48"/>
                <a:gd name="T35" fmla="*/ 0 h 25"/>
                <a:gd name="T36" fmla="*/ 21 w 48"/>
                <a:gd name="T37" fmla="*/ 5 h 25"/>
                <a:gd name="T38" fmla="*/ 12 w 48"/>
                <a:gd name="T39" fmla="*/ 7 h 25"/>
                <a:gd name="T40" fmla="*/ 5 w 48"/>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5">
                  <a:moveTo>
                    <a:pt x="5" y="12"/>
                  </a:moveTo>
                  <a:lnTo>
                    <a:pt x="5" y="12"/>
                  </a:lnTo>
                  <a:lnTo>
                    <a:pt x="0" y="18"/>
                  </a:lnTo>
                  <a:lnTo>
                    <a:pt x="0" y="21"/>
                  </a:lnTo>
                  <a:lnTo>
                    <a:pt x="3" y="23"/>
                  </a:lnTo>
                  <a:lnTo>
                    <a:pt x="9" y="25"/>
                  </a:lnTo>
                  <a:lnTo>
                    <a:pt x="18" y="23"/>
                  </a:lnTo>
                  <a:lnTo>
                    <a:pt x="27" y="21"/>
                  </a:lnTo>
                  <a:lnTo>
                    <a:pt x="34" y="16"/>
                  </a:lnTo>
                  <a:lnTo>
                    <a:pt x="43" y="12"/>
                  </a:lnTo>
                  <a:lnTo>
                    <a:pt x="45" y="7"/>
                  </a:lnTo>
                  <a:lnTo>
                    <a:pt x="48" y="3"/>
                  </a:lnTo>
                  <a:lnTo>
                    <a:pt x="43" y="0"/>
                  </a:lnTo>
                  <a:lnTo>
                    <a:pt x="39" y="0"/>
                  </a:lnTo>
                  <a:lnTo>
                    <a:pt x="30" y="0"/>
                  </a:lnTo>
                  <a:lnTo>
                    <a:pt x="21" y="5"/>
                  </a:lnTo>
                  <a:lnTo>
                    <a:pt x="12"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8" name="Freeform 1475">
              <a:extLst>
                <a:ext uri="{FF2B5EF4-FFF2-40B4-BE49-F238E27FC236}">
                  <a16:creationId xmlns:a16="http://schemas.microsoft.com/office/drawing/2014/main" xmlns="" id="{A8BF416B-822D-E541-A838-1CAF54D68D20}"/>
                </a:ext>
              </a:extLst>
            </p:cNvPr>
            <p:cNvSpPr>
              <a:spLocks/>
            </p:cNvSpPr>
            <p:nvPr/>
          </p:nvSpPr>
          <p:spPr bwMode="auto">
            <a:xfrm>
              <a:off x="2170" y="3361"/>
              <a:ext cx="48" cy="25"/>
            </a:xfrm>
            <a:custGeom>
              <a:avLst/>
              <a:gdLst>
                <a:gd name="T0" fmla="*/ 5 w 48"/>
                <a:gd name="T1" fmla="*/ 12 h 25"/>
                <a:gd name="T2" fmla="*/ 5 w 48"/>
                <a:gd name="T3" fmla="*/ 12 h 25"/>
                <a:gd name="T4" fmla="*/ 0 w 48"/>
                <a:gd name="T5" fmla="*/ 18 h 25"/>
                <a:gd name="T6" fmla="*/ 0 w 48"/>
                <a:gd name="T7" fmla="*/ 21 h 25"/>
                <a:gd name="T8" fmla="*/ 3 w 48"/>
                <a:gd name="T9" fmla="*/ 23 h 25"/>
                <a:gd name="T10" fmla="*/ 9 w 48"/>
                <a:gd name="T11" fmla="*/ 25 h 25"/>
                <a:gd name="T12" fmla="*/ 9 w 48"/>
                <a:gd name="T13" fmla="*/ 25 h 25"/>
                <a:gd name="T14" fmla="*/ 18 w 48"/>
                <a:gd name="T15" fmla="*/ 23 h 25"/>
                <a:gd name="T16" fmla="*/ 27 w 48"/>
                <a:gd name="T17" fmla="*/ 21 h 25"/>
                <a:gd name="T18" fmla="*/ 34 w 48"/>
                <a:gd name="T19" fmla="*/ 16 h 25"/>
                <a:gd name="T20" fmla="*/ 43 w 48"/>
                <a:gd name="T21" fmla="*/ 12 h 25"/>
                <a:gd name="T22" fmla="*/ 43 w 48"/>
                <a:gd name="T23" fmla="*/ 12 h 25"/>
                <a:gd name="T24" fmla="*/ 45 w 48"/>
                <a:gd name="T25" fmla="*/ 7 h 25"/>
                <a:gd name="T26" fmla="*/ 48 w 48"/>
                <a:gd name="T27" fmla="*/ 3 h 25"/>
                <a:gd name="T28" fmla="*/ 43 w 48"/>
                <a:gd name="T29" fmla="*/ 0 h 25"/>
                <a:gd name="T30" fmla="*/ 39 w 48"/>
                <a:gd name="T31" fmla="*/ 0 h 25"/>
                <a:gd name="T32" fmla="*/ 39 w 48"/>
                <a:gd name="T33" fmla="*/ 0 h 25"/>
                <a:gd name="T34" fmla="*/ 30 w 48"/>
                <a:gd name="T35" fmla="*/ 0 h 25"/>
                <a:gd name="T36" fmla="*/ 21 w 48"/>
                <a:gd name="T37" fmla="*/ 5 h 25"/>
                <a:gd name="T38" fmla="*/ 12 w 48"/>
                <a:gd name="T39" fmla="*/ 7 h 25"/>
                <a:gd name="T40" fmla="*/ 5 w 48"/>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5">
                  <a:moveTo>
                    <a:pt x="5" y="12"/>
                  </a:moveTo>
                  <a:lnTo>
                    <a:pt x="5" y="12"/>
                  </a:lnTo>
                  <a:lnTo>
                    <a:pt x="0" y="18"/>
                  </a:lnTo>
                  <a:lnTo>
                    <a:pt x="0" y="21"/>
                  </a:lnTo>
                  <a:lnTo>
                    <a:pt x="3" y="23"/>
                  </a:lnTo>
                  <a:lnTo>
                    <a:pt x="9" y="25"/>
                  </a:lnTo>
                  <a:lnTo>
                    <a:pt x="18" y="23"/>
                  </a:lnTo>
                  <a:lnTo>
                    <a:pt x="27" y="21"/>
                  </a:lnTo>
                  <a:lnTo>
                    <a:pt x="34" y="16"/>
                  </a:lnTo>
                  <a:lnTo>
                    <a:pt x="43" y="12"/>
                  </a:lnTo>
                  <a:lnTo>
                    <a:pt x="45" y="7"/>
                  </a:lnTo>
                  <a:lnTo>
                    <a:pt x="48" y="3"/>
                  </a:lnTo>
                  <a:lnTo>
                    <a:pt x="43" y="0"/>
                  </a:lnTo>
                  <a:lnTo>
                    <a:pt x="39" y="0"/>
                  </a:lnTo>
                  <a:lnTo>
                    <a:pt x="30" y="0"/>
                  </a:lnTo>
                  <a:lnTo>
                    <a:pt x="21" y="5"/>
                  </a:lnTo>
                  <a:lnTo>
                    <a:pt x="12"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59" name="Freeform 1476">
              <a:extLst>
                <a:ext uri="{FF2B5EF4-FFF2-40B4-BE49-F238E27FC236}">
                  <a16:creationId xmlns:a16="http://schemas.microsoft.com/office/drawing/2014/main" xmlns="" id="{0B50FB1C-5CAA-A549-8425-37D7298F51A7}"/>
                </a:ext>
              </a:extLst>
            </p:cNvPr>
            <p:cNvSpPr>
              <a:spLocks/>
            </p:cNvSpPr>
            <p:nvPr/>
          </p:nvSpPr>
          <p:spPr bwMode="auto">
            <a:xfrm>
              <a:off x="2132" y="3361"/>
              <a:ext cx="47" cy="25"/>
            </a:xfrm>
            <a:custGeom>
              <a:avLst/>
              <a:gdLst>
                <a:gd name="T0" fmla="*/ 5 w 47"/>
                <a:gd name="T1" fmla="*/ 14 h 25"/>
                <a:gd name="T2" fmla="*/ 5 w 47"/>
                <a:gd name="T3" fmla="*/ 14 h 25"/>
                <a:gd name="T4" fmla="*/ 0 w 47"/>
                <a:gd name="T5" fmla="*/ 18 h 25"/>
                <a:gd name="T6" fmla="*/ 0 w 47"/>
                <a:gd name="T7" fmla="*/ 23 h 25"/>
                <a:gd name="T8" fmla="*/ 2 w 47"/>
                <a:gd name="T9" fmla="*/ 25 h 25"/>
                <a:gd name="T10" fmla="*/ 9 w 47"/>
                <a:gd name="T11" fmla="*/ 25 h 25"/>
                <a:gd name="T12" fmla="*/ 9 w 47"/>
                <a:gd name="T13" fmla="*/ 25 h 25"/>
                <a:gd name="T14" fmla="*/ 18 w 47"/>
                <a:gd name="T15" fmla="*/ 25 h 25"/>
                <a:gd name="T16" fmla="*/ 27 w 47"/>
                <a:gd name="T17" fmla="*/ 21 h 25"/>
                <a:gd name="T18" fmla="*/ 36 w 47"/>
                <a:gd name="T19" fmla="*/ 18 h 25"/>
                <a:gd name="T20" fmla="*/ 43 w 47"/>
                <a:gd name="T21" fmla="*/ 12 h 25"/>
                <a:gd name="T22" fmla="*/ 43 w 47"/>
                <a:gd name="T23" fmla="*/ 12 h 25"/>
                <a:gd name="T24" fmla="*/ 47 w 47"/>
                <a:gd name="T25" fmla="*/ 7 h 25"/>
                <a:gd name="T26" fmla="*/ 47 w 47"/>
                <a:gd name="T27" fmla="*/ 5 h 25"/>
                <a:gd name="T28" fmla="*/ 45 w 47"/>
                <a:gd name="T29" fmla="*/ 3 h 25"/>
                <a:gd name="T30" fmla="*/ 38 w 47"/>
                <a:gd name="T31" fmla="*/ 0 h 25"/>
                <a:gd name="T32" fmla="*/ 38 w 47"/>
                <a:gd name="T33" fmla="*/ 0 h 25"/>
                <a:gd name="T34" fmla="*/ 29 w 47"/>
                <a:gd name="T35" fmla="*/ 3 h 25"/>
                <a:gd name="T36" fmla="*/ 20 w 47"/>
                <a:gd name="T37" fmla="*/ 5 h 25"/>
                <a:gd name="T38" fmla="*/ 11 w 47"/>
                <a:gd name="T39" fmla="*/ 9 h 25"/>
                <a:gd name="T40" fmla="*/ 5 w 4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5" y="14"/>
                  </a:moveTo>
                  <a:lnTo>
                    <a:pt x="5" y="14"/>
                  </a:lnTo>
                  <a:lnTo>
                    <a:pt x="0" y="18"/>
                  </a:lnTo>
                  <a:lnTo>
                    <a:pt x="0" y="23"/>
                  </a:lnTo>
                  <a:lnTo>
                    <a:pt x="2" y="25"/>
                  </a:lnTo>
                  <a:lnTo>
                    <a:pt x="9" y="25"/>
                  </a:lnTo>
                  <a:lnTo>
                    <a:pt x="18" y="25"/>
                  </a:lnTo>
                  <a:lnTo>
                    <a:pt x="27" y="21"/>
                  </a:lnTo>
                  <a:lnTo>
                    <a:pt x="36" y="18"/>
                  </a:lnTo>
                  <a:lnTo>
                    <a:pt x="43" y="12"/>
                  </a:lnTo>
                  <a:lnTo>
                    <a:pt x="47" y="7"/>
                  </a:lnTo>
                  <a:lnTo>
                    <a:pt x="47" y="5"/>
                  </a:lnTo>
                  <a:lnTo>
                    <a:pt x="45" y="3"/>
                  </a:lnTo>
                  <a:lnTo>
                    <a:pt x="38" y="0"/>
                  </a:lnTo>
                  <a:lnTo>
                    <a:pt x="29" y="3"/>
                  </a:lnTo>
                  <a:lnTo>
                    <a:pt x="20" y="5"/>
                  </a:lnTo>
                  <a:lnTo>
                    <a:pt x="11"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0" name="Freeform 1477">
              <a:extLst>
                <a:ext uri="{FF2B5EF4-FFF2-40B4-BE49-F238E27FC236}">
                  <a16:creationId xmlns:a16="http://schemas.microsoft.com/office/drawing/2014/main" xmlns="" id="{8B8A3056-1E8A-934E-91CD-CF5B904C4EF8}"/>
                </a:ext>
              </a:extLst>
            </p:cNvPr>
            <p:cNvSpPr>
              <a:spLocks/>
            </p:cNvSpPr>
            <p:nvPr/>
          </p:nvSpPr>
          <p:spPr bwMode="auto">
            <a:xfrm>
              <a:off x="2132" y="3361"/>
              <a:ext cx="47" cy="25"/>
            </a:xfrm>
            <a:custGeom>
              <a:avLst/>
              <a:gdLst>
                <a:gd name="T0" fmla="*/ 5 w 47"/>
                <a:gd name="T1" fmla="*/ 14 h 25"/>
                <a:gd name="T2" fmla="*/ 5 w 47"/>
                <a:gd name="T3" fmla="*/ 14 h 25"/>
                <a:gd name="T4" fmla="*/ 0 w 47"/>
                <a:gd name="T5" fmla="*/ 18 h 25"/>
                <a:gd name="T6" fmla="*/ 0 w 47"/>
                <a:gd name="T7" fmla="*/ 23 h 25"/>
                <a:gd name="T8" fmla="*/ 2 w 47"/>
                <a:gd name="T9" fmla="*/ 25 h 25"/>
                <a:gd name="T10" fmla="*/ 9 w 47"/>
                <a:gd name="T11" fmla="*/ 25 h 25"/>
                <a:gd name="T12" fmla="*/ 9 w 47"/>
                <a:gd name="T13" fmla="*/ 25 h 25"/>
                <a:gd name="T14" fmla="*/ 18 w 47"/>
                <a:gd name="T15" fmla="*/ 25 h 25"/>
                <a:gd name="T16" fmla="*/ 27 w 47"/>
                <a:gd name="T17" fmla="*/ 21 h 25"/>
                <a:gd name="T18" fmla="*/ 36 w 47"/>
                <a:gd name="T19" fmla="*/ 18 h 25"/>
                <a:gd name="T20" fmla="*/ 43 w 47"/>
                <a:gd name="T21" fmla="*/ 12 h 25"/>
                <a:gd name="T22" fmla="*/ 43 w 47"/>
                <a:gd name="T23" fmla="*/ 12 h 25"/>
                <a:gd name="T24" fmla="*/ 47 w 47"/>
                <a:gd name="T25" fmla="*/ 7 h 25"/>
                <a:gd name="T26" fmla="*/ 47 w 47"/>
                <a:gd name="T27" fmla="*/ 5 h 25"/>
                <a:gd name="T28" fmla="*/ 45 w 47"/>
                <a:gd name="T29" fmla="*/ 3 h 25"/>
                <a:gd name="T30" fmla="*/ 38 w 47"/>
                <a:gd name="T31" fmla="*/ 0 h 25"/>
                <a:gd name="T32" fmla="*/ 38 w 47"/>
                <a:gd name="T33" fmla="*/ 0 h 25"/>
                <a:gd name="T34" fmla="*/ 29 w 47"/>
                <a:gd name="T35" fmla="*/ 3 h 25"/>
                <a:gd name="T36" fmla="*/ 20 w 47"/>
                <a:gd name="T37" fmla="*/ 5 h 25"/>
                <a:gd name="T38" fmla="*/ 11 w 47"/>
                <a:gd name="T39" fmla="*/ 9 h 25"/>
                <a:gd name="T40" fmla="*/ 5 w 4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5" y="14"/>
                  </a:moveTo>
                  <a:lnTo>
                    <a:pt x="5" y="14"/>
                  </a:lnTo>
                  <a:lnTo>
                    <a:pt x="0" y="18"/>
                  </a:lnTo>
                  <a:lnTo>
                    <a:pt x="0" y="23"/>
                  </a:lnTo>
                  <a:lnTo>
                    <a:pt x="2" y="25"/>
                  </a:lnTo>
                  <a:lnTo>
                    <a:pt x="9" y="25"/>
                  </a:lnTo>
                  <a:lnTo>
                    <a:pt x="18" y="25"/>
                  </a:lnTo>
                  <a:lnTo>
                    <a:pt x="27" y="21"/>
                  </a:lnTo>
                  <a:lnTo>
                    <a:pt x="36" y="18"/>
                  </a:lnTo>
                  <a:lnTo>
                    <a:pt x="43" y="12"/>
                  </a:lnTo>
                  <a:lnTo>
                    <a:pt x="47" y="7"/>
                  </a:lnTo>
                  <a:lnTo>
                    <a:pt x="47" y="5"/>
                  </a:lnTo>
                  <a:lnTo>
                    <a:pt x="45" y="3"/>
                  </a:lnTo>
                  <a:lnTo>
                    <a:pt x="38" y="0"/>
                  </a:lnTo>
                  <a:lnTo>
                    <a:pt x="29" y="3"/>
                  </a:lnTo>
                  <a:lnTo>
                    <a:pt x="20" y="5"/>
                  </a:lnTo>
                  <a:lnTo>
                    <a:pt x="11"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1" name="Freeform 1478">
              <a:extLst>
                <a:ext uri="{FF2B5EF4-FFF2-40B4-BE49-F238E27FC236}">
                  <a16:creationId xmlns:a16="http://schemas.microsoft.com/office/drawing/2014/main" xmlns="" id="{0039387D-88AF-F148-8D40-71A4EF0EECA8}"/>
                </a:ext>
              </a:extLst>
            </p:cNvPr>
            <p:cNvSpPr>
              <a:spLocks/>
            </p:cNvSpPr>
            <p:nvPr/>
          </p:nvSpPr>
          <p:spPr bwMode="auto">
            <a:xfrm>
              <a:off x="2092" y="3364"/>
              <a:ext cx="49" cy="22"/>
            </a:xfrm>
            <a:custGeom>
              <a:avLst/>
              <a:gdLst>
                <a:gd name="T0" fmla="*/ 4 w 49"/>
                <a:gd name="T1" fmla="*/ 11 h 22"/>
                <a:gd name="T2" fmla="*/ 4 w 49"/>
                <a:gd name="T3" fmla="*/ 11 h 22"/>
                <a:gd name="T4" fmla="*/ 0 w 49"/>
                <a:gd name="T5" fmla="*/ 15 h 22"/>
                <a:gd name="T6" fmla="*/ 0 w 49"/>
                <a:gd name="T7" fmla="*/ 20 h 22"/>
                <a:gd name="T8" fmla="*/ 2 w 49"/>
                <a:gd name="T9" fmla="*/ 22 h 22"/>
                <a:gd name="T10" fmla="*/ 9 w 49"/>
                <a:gd name="T11" fmla="*/ 22 h 22"/>
                <a:gd name="T12" fmla="*/ 9 w 49"/>
                <a:gd name="T13" fmla="*/ 22 h 22"/>
                <a:gd name="T14" fmla="*/ 18 w 49"/>
                <a:gd name="T15" fmla="*/ 22 h 22"/>
                <a:gd name="T16" fmla="*/ 27 w 49"/>
                <a:gd name="T17" fmla="*/ 20 h 22"/>
                <a:gd name="T18" fmla="*/ 36 w 49"/>
                <a:gd name="T19" fmla="*/ 15 h 22"/>
                <a:gd name="T20" fmla="*/ 45 w 49"/>
                <a:gd name="T21" fmla="*/ 11 h 22"/>
                <a:gd name="T22" fmla="*/ 45 w 49"/>
                <a:gd name="T23" fmla="*/ 11 h 22"/>
                <a:gd name="T24" fmla="*/ 47 w 49"/>
                <a:gd name="T25" fmla="*/ 6 h 22"/>
                <a:gd name="T26" fmla="*/ 49 w 49"/>
                <a:gd name="T27" fmla="*/ 2 h 22"/>
                <a:gd name="T28" fmla="*/ 45 w 49"/>
                <a:gd name="T29" fmla="*/ 0 h 22"/>
                <a:gd name="T30" fmla="*/ 40 w 49"/>
                <a:gd name="T31" fmla="*/ 0 h 22"/>
                <a:gd name="T32" fmla="*/ 40 w 49"/>
                <a:gd name="T33" fmla="*/ 0 h 22"/>
                <a:gd name="T34" fmla="*/ 31 w 49"/>
                <a:gd name="T35" fmla="*/ 0 h 22"/>
                <a:gd name="T36" fmla="*/ 22 w 49"/>
                <a:gd name="T37" fmla="*/ 2 h 22"/>
                <a:gd name="T38" fmla="*/ 13 w 49"/>
                <a:gd name="T39" fmla="*/ 6 h 22"/>
                <a:gd name="T40" fmla="*/ 4 w 4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2">
                  <a:moveTo>
                    <a:pt x="4" y="11"/>
                  </a:moveTo>
                  <a:lnTo>
                    <a:pt x="4" y="11"/>
                  </a:lnTo>
                  <a:lnTo>
                    <a:pt x="0" y="15"/>
                  </a:lnTo>
                  <a:lnTo>
                    <a:pt x="0" y="20"/>
                  </a:lnTo>
                  <a:lnTo>
                    <a:pt x="2" y="22"/>
                  </a:lnTo>
                  <a:lnTo>
                    <a:pt x="9" y="22"/>
                  </a:lnTo>
                  <a:lnTo>
                    <a:pt x="18" y="22"/>
                  </a:lnTo>
                  <a:lnTo>
                    <a:pt x="27" y="20"/>
                  </a:lnTo>
                  <a:lnTo>
                    <a:pt x="36" y="15"/>
                  </a:lnTo>
                  <a:lnTo>
                    <a:pt x="45" y="11"/>
                  </a:lnTo>
                  <a:lnTo>
                    <a:pt x="47" y="6"/>
                  </a:lnTo>
                  <a:lnTo>
                    <a:pt x="49" y="2"/>
                  </a:lnTo>
                  <a:lnTo>
                    <a:pt x="45" y="0"/>
                  </a:lnTo>
                  <a:lnTo>
                    <a:pt x="40" y="0"/>
                  </a:lnTo>
                  <a:lnTo>
                    <a:pt x="31" y="0"/>
                  </a:lnTo>
                  <a:lnTo>
                    <a:pt x="22"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2" name="Freeform 1479">
              <a:extLst>
                <a:ext uri="{FF2B5EF4-FFF2-40B4-BE49-F238E27FC236}">
                  <a16:creationId xmlns:a16="http://schemas.microsoft.com/office/drawing/2014/main" xmlns="" id="{06B411DF-95E5-F546-8A37-DB921F878787}"/>
                </a:ext>
              </a:extLst>
            </p:cNvPr>
            <p:cNvSpPr>
              <a:spLocks/>
            </p:cNvSpPr>
            <p:nvPr/>
          </p:nvSpPr>
          <p:spPr bwMode="auto">
            <a:xfrm>
              <a:off x="2092" y="3364"/>
              <a:ext cx="49" cy="22"/>
            </a:xfrm>
            <a:custGeom>
              <a:avLst/>
              <a:gdLst>
                <a:gd name="T0" fmla="*/ 4 w 49"/>
                <a:gd name="T1" fmla="*/ 11 h 22"/>
                <a:gd name="T2" fmla="*/ 4 w 49"/>
                <a:gd name="T3" fmla="*/ 11 h 22"/>
                <a:gd name="T4" fmla="*/ 0 w 49"/>
                <a:gd name="T5" fmla="*/ 15 h 22"/>
                <a:gd name="T6" fmla="*/ 0 w 49"/>
                <a:gd name="T7" fmla="*/ 20 h 22"/>
                <a:gd name="T8" fmla="*/ 2 w 49"/>
                <a:gd name="T9" fmla="*/ 22 h 22"/>
                <a:gd name="T10" fmla="*/ 9 w 49"/>
                <a:gd name="T11" fmla="*/ 22 h 22"/>
                <a:gd name="T12" fmla="*/ 9 w 49"/>
                <a:gd name="T13" fmla="*/ 22 h 22"/>
                <a:gd name="T14" fmla="*/ 18 w 49"/>
                <a:gd name="T15" fmla="*/ 22 h 22"/>
                <a:gd name="T16" fmla="*/ 27 w 49"/>
                <a:gd name="T17" fmla="*/ 20 h 22"/>
                <a:gd name="T18" fmla="*/ 36 w 49"/>
                <a:gd name="T19" fmla="*/ 15 h 22"/>
                <a:gd name="T20" fmla="*/ 45 w 49"/>
                <a:gd name="T21" fmla="*/ 11 h 22"/>
                <a:gd name="T22" fmla="*/ 45 w 49"/>
                <a:gd name="T23" fmla="*/ 11 h 22"/>
                <a:gd name="T24" fmla="*/ 47 w 49"/>
                <a:gd name="T25" fmla="*/ 6 h 22"/>
                <a:gd name="T26" fmla="*/ 49 w 49"/>
                <a:gd name="T27" fmla="*/ 2 h 22"/>
                <a:gd name="T28" fmla="*/ 45 w 49"/>
                <a:gd name="T29" fmla="*/ 0 h 22"/>
                <a:gd name="T30" fmla="*/ 40 w 49"/>
                <a:gd name="T31" fmla="*/ 0 h 22"/>
                <a:gd name="T32" fmla="*/ 40 w 49"/>
                <a:gd name="T33" fmla="*/ 0 h 22"/>
                <a:gd name="T34" fmla="*/ 31 w 49"/>
                <a:gd name="T35" fmla="*/ 0 h 22"/>
                <a:gd name="T36" fmla="*/ 22 w 49"/>
                <a:gd name="T37" fmla="*/ 2 h 22"/>
                <a:gd name="T38" fmla="*/ 13 w 49"/>
                <a:gd name="T39" fmla="*/ 6 h 22"/>
                <a:gd name="T40" fmla="*/ 4 w 4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2">
                  <a:moveTo>
                    <a:pt x="4" y="11"/>
                  </a:moveTo>
                  <a:lnTo>
                    <a:pt x="4" y="11"/>
                  </a:lnTo>
                  <a:lnTo>
                    <a:pt x="0" y="15"/>
                  </a:lnTo>
                  <a:lnTo>
                    <a:pt x="0" y="20"/>
                  </a:lnTo>
                  <a:lnTo>
                    <a:pt x="2" y="22"/>
                  </a:lnTo>
                  <a:lnTo>
                    <a:pt x="9" y="22"/>
                  </a:lnTo>
                  <a:lnTo>
                    <a:pt x="18" y="22"/>
                  </a:lnTo>
                  <a:lnTo>
                    <a:pt x="27" y="20"/>
                  </a:lnTo>
                  <a:lnTo>
                    <a:pt x="36" y="15"/>
                  </a:lnTo>
                  <a:lnTo>
                    <a:pt x="45" y="11"/>
                  </a:lnTo>
                  <a:lnTo>
                    <a:pt x="47" y="6"/>
                  </a:lnTo>
                  <a:lnTo>
                    <a:pt x="49" y="2"/>
                  </a:lnTo>
                  <a:lnTo>
                    <a:pt x="45" y="0"/>
                  </a:lnTo>
                  <a:lnTo>
                    <a:pt x="40" y="0"/>
                  </a:lnTo>
                  <a:lnTo>
                    <a:pt x="31" y="0"/>
                  </a:lnTo>
                  <a:lnTo>
                    <a:pt x="22"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3" name="Freeform 1480">
              <a:extLst>
                <a:ext uri="{FF2B5EF4-FFF2-40B4-BE49-F238E27FC236}">
                  <a16:creationId xmlns:a16="http://schemas.microsoft.com/office/drawing/2014/main" xmlns="" id="{DD62A102-B16D-4840-A936-B59B205D6E79}"/>
                </a:ext>
              </a:extLst>
            </p:cNvPr>
            <p:cNvSpPr>
              <a:spLocks/>
            </p:cNvSpPr>
            <p:nvPr/>
          </p:nvSpPr>
          <p:spPr bwMode="auto">
            <a:xfrm>
              <a:off x="2051" y="3364"/>
              <a:ext cx="50" cy="24"/>
            </a:xfrm>
            <a:custGeom>
              <a:avLst/>
              <a:gdLst>
                <a:gd name="T0" fmla="*/ 7 w 50"/>
                <a:gd name="T1" fmla="*/ 11 h 24"/>
                <a:gd name="T2" fmla="*/ 7 w 50"/>
                <a:gd name="T3" fmla="*/ 11 h 24"/>
                <a:gd name="T4" fmla="*/ 2 w 50"/>
                <a:gd name="T5" fmla="*/ 15 h 24"/>
                <a:gd name="T6" fmla="*/ 0 w 50"/>
                <a:gd name="T7" fmla="*/ 20 h 24"/>
                <a:gd name="T8" fmla="*/ 5 w 50"/>
                <a:gd name="T9" fmla="*/ 22 h 24"/>
                <a:gd name="T10" fmla="*/ 11 w 50"/>
                <a:gd name="T11" fmla="*/ 24 h 24"/>
                <a:gd name="T12" fmla="*/ 11 w 50"/>
                <a:gd name="T13" fmla="*/ 24 h 24"/>
                <a:gd name="T14" fmla="*/ 20 w 50"/>
                <a:gd name="T15" fmla="*/ 22 h 24"/>
                <a:gd name="T16" fmla="*/ 29 w 50"/>
                <a:gd name="T17" fmla="*/ 20 h 24"/>
                <a:gd name="T18" fmla="*/ 38 w 50"/>
                <a:gd name="T19" fmla="*/ 15 h 24"/>
                <a:gd name="T20" fmla="*/ 45 w 50"/>
                <a:gd name="T21" fmla="*/ 11 h 24"/>
                <a:gd name="T22" fmla="*/ 45 w 50"/>
                <a:gd name="T23" fmla="*/ 11 h 24"/>
                <a:gd name="T24" fmla="*/ 50 w 50"/>
                <a:gd name="T25" fmla="*/ 6 h 24"/>
                <a:gd name="T26" fmla="*/ 50 w 50"/>
                <a:gd name="T27" fmla="*/ 2 h 24"/>
                <a:gd name="T28" fmla="*/ 47 w 50"/>
                <a:gd name="T29" fmla="*/ 0 h 24"/>
                <a:gd name="T30" fmla="*/ 41 w 50"/>
                <a:gd name="T31" fmla="*/ 0 h 24"/>
                <a:gd name="T32" fmla="*/ 41 w 50"/>
                <a:gd name="T33" fmla="*/ 0 h 24"/>
                <a:gd name="T34" fmla="*/ 32 w 50"/>
                <a:gd name="T35" fmla="*/ 0 h 24"/>
                <a:gd name="T36" fmla="*/ 23 w 50"/>
                <a:gd name="T37" fmla="*/ 2 h 24"/>
                <a:gd name="T38" fmla="*/ 14 w 50"/>
                <a:gd name="T39" fmla="*/ 6 h 24"/>
                <a:gd name="T40" fmla="*/ 7 w 50"/>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4">
                  <a:moveTo>
                    <a:pt x="7" y="11"/>
                  </a:moveTo>
                  <a:lnTo>
                    <a:pt x="7" y="11"/>
                  </a:lnTo>
                  <a:lnTo>
                    <a:pt x="2" y="15"/>
                  </a:lnTo>
                  <a:lnTo>
                    <a:pt x="0" y="20"/>
                  </a:lnTo>
                  <a:lnTo>
                    <a:pt x="5" y="22"/>
                  </a:lnTo>
                  <a:lnTo>
                    <a:pt x="11" y="24"/>
                  </a:lnTo>
                  <a:lnTo>
                    <a:pt x="20" y="22"/>
                  </a:lnTo>
                  <a:lnTo>
                    <a:pt x="29" y="20"/>
                  </a:lnTo>
                  <a:lnTo>
                    <a:pt x="38" y="15"/>
                  </a:lnTo>
                  <a:lnTo>
                    <a:pt x="45" y="11"/>
                  </a:lnTo>
                  <a:lnTo>
                    <a:pt x="50" y="6"/>
                  </a:lnTo>
                  <a:lnTo>
                    <a:pt x="50" y="2"/>
                  </a:lnTo>
                  <a:lnTo>
                    <a:pt x="47" y="0"/>
                  </a:lnTo>
                  <a:lnTo>
                    <a:pt x="41" y="0"/>
                  </a:lnTo>
                  <a:lnTo>
                    <a:pt x="32" y="0"/>
                  </a:lnTo>
                  <a:lnTo>
                    <a:pt x="23" y="2"/>
                  </a:lnTo>
                  <a:lnTo>
                    <a:pt x="14"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4" name="Freeform 1481">
              <a:extLst>
                <a:ext uri="{FF2B5EF4-FFF2-40B4-BE49-F238E27FC236}">
                  <a16:creationId xmlns:a16="http://schemas.microsoft.com/office/drawing/2014/main" xmlns="" id="{AAF7B045-AC6E-C943-8481-7EEB7F73562D}"/>
                </a:ext>
              </a:extLst>
            </p:cNvPr>
            <p:cNvSpPr>
              <a:spLocks/>
            </p:cNvSpPr>
            <p:nvPr/>
          </p:nvSpPr>
          <p:spPr bwMode="auto">
            <a:xfrm>
              <a:off x="2051" y="3364"/>
              <a:ext cx="50" cy="24"/>
            </a:xfrm>
            <a:custGeom>
              <a:avLst/>
              <a:gdLst>
                <a:gd name="T0" fmla="*/ 7 w 50"/>
                <a:gd name="T1" fmla="*/ 11 h 24"/>
                <a:gd name="T2" fmla="*/ 7 w 50"/>
                <a:gd name="T3" fmla="*/ 11 h 24"/>
                <a:gd name="T4" fmla="*/ 2 w 50"/>
                <a:gd name="T5" fmla="*/ 15 h 24"/>
                <a:gd name="T6" fmla="*/ 0 w 50"/>
                <a:gd name="T7" fmla="*/ 20 h 24"/>
                <a:gd name="T8" fmla="*/ 5 w 50"/>
                <a:gd name="T9" fmla="*/ 22 h 24"/>
                <a:gd name="T10" fmla="*/ 11 w 50"/>
                <a:gd name="T11" fmla="*/ 24 h 24"/>
                <a:gd name="T12" fmla="*/ 11 w 50"/>
                <a:gd name="T13" fmla="*/ 24 h 24"/>
                <a:gd name="T14" fmla="*/ 20 w 50"/>
                <a:gd name="T15" fmla="*/ 22 h 24"/>
                <a:gd name="T16" fmla="*/ 29 w 50"/>
                <a:gd name="T17" fmla="*/ 20 h 24"/>
                <a:gd name="T18" fmla="*/ 38 w 50"/>
                <a:gd name="T19" fmla="*/ 15 h 24"/>
                <a:gd name="T20" fmla="*/ 45 w 50"/>
                <a:gd name="T21" fmla="*/ 11 h 24"/>
                <a:gd name="T22" fmla="*/ 45 w 50"/>
                <a:gd name="T23" fmla="*/ 11 h 24"/>
                <a:gd name="T24" fmla="*/ 50 w 50"/>
                <a:gd name="T25" fmla="*/ 6 h 24"/>
                <a:gd name="T26" fmla="*/ 50 w 50"/>
                <a:gd name="T27" fmla="*/ 2 h 24"/>
                <a:gd name="T28" fmla="*/ 47 w 50"/>
                <a:gd name="T29" fmla="*/ 0 h 24"/>
                <a:gd name="T30" fmla="*/ 41 w 50"/>
                <a:gd name="T31" fmla="*/ 0 h 24"/>
                <a:gd name="T32" fmla="*/ 41 w 50"/>
                <a:gd name="T33" fmla="*/ 0 h 24"/>
                <a:gd name="T34" fmla="*/ 32 w 50"/>
                <a:gd name="T35" fmla="*/ 0 h 24"/>
                <a:gd name="T36" fmla="*/ 23 w 50"/>
                <a:gd name="T37" fmla="*/ 2 h 24"/>
                <a:gd name="T38" fmla="*/ 14 w 50"/>
                <a:gd name="T39" fmla="*/ 6 h 24"/>
                <a:gd name="T40" fmla="*/ 7 w 50"/>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4">
                  <a:moveTo>
                    <a:pt x="7" y="11"/>
                  </a:moveTo>
                  <a:lnTo>
                    <a:pt x="7" y="11"/>
                  </a:lnTo>
                  <a:lnTo>
                    <a:pt x="2" y="15"/>
                  </a:lnTo>
                  <a:lnTo>
                    <a:pt x="0" y="20"/>
                  </a:lnTo>
                  <a:lnTo>
                    <a:pt x="5" y="22"/>
                  </a:lnTo>
                  <a:lnTo>
                    <a:pt x="11" y="24"/>
                  </a:lnTo>
                  <a:lnTo>
                    <a:pt x="20" y="22"/>
                  </a:lnTo>
                  <a:lnTo>
                    <a:pt x="29" y="20"/>
                  </a:lnTo>
                  <a:lnTo>
                    <a:pt x="38" y="15"/>
                  </a:lnTo>
                  <a:lnTo>
                    <a:pt x="45" y="11"/>
                  </a:lnTo>
                  <a:lnTo>
                    <a:pt x="50" y="6"/>
                  </a:lnTo>
                  <a:lnTo>
                    <a:pt x="50" y="2"/>
                  </a:lnTo>
                  <a:lnTo>
                    <a:pt x="47" y="0"/>
                  </a:lnTo>
                  <a:lnTo>
                    <a:pt x="41" y="0"/>
                  </a:lnTo>
                  <a:lnTo>
                    <a:pt x="32" y="0"/>
                  </a:lnTo>
                  <a:lnTo>
                    <a:pt x="23" y="2"/>
                  </a:lnTo>
                  <a:lnTo>
                    <a:pt x="14"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5" name="Freeform 1482">
              <a:extLst>
                <a:ext uri="{FF2B5EF4-FFF2-40B4-BE49-F238E27FC236}">
                  <a16:creationId xmlns:a16="http://schemas.microsoft.com/office/drawing/2014/main" xmlns="" id="{4C3F8080-41A7-6F4D-88A1-EB8184B04BD5}"/>
                </a:ext>
              </a:extLst>
            </p:cNvPr>
            <p:cNvSpPr>
              <a:spLocks/>
            </p:cNvSpPr>
            <p:nvPr/>
          </p:nvSpPr>
          <p:spPr bwMode="auto">
            <a:xfrm>
              <a:off x="2010" y="3364"/>
              <a:ext cx="52" cy="24"/>
            </a:xfrm>
            <a:custGeom>
              <a:avLst/>
              <a:gdLst>
                <a:gd name="T0" fmla="*/ 7 w 52"/>
                <a:gd name="T1" fmla="*/ 13 h 24"/>
                <a:gd name="T2" fmla="*/ 7 w 52"/>
                <a:gd name="T3" fmla="*/ 13 h 24"/>
                <a:gd name="T4" fmla="*/ 3 w 52"/>
                <a:gd name="T5" fmla="*/ 18 h 24"/>
                <a:gd name="T6" fmla="*/ 0 w 52"/>
                <a:gd name="T7" fmla="*/ 20 h 24"/>
                <a:gd name="T8" fmla="*/ 5 w 52"/>
                <a:gd name="T9" fmla="*/ 22 h 24"/>
                <a:gd name="T10" fmla="*/ 12 w 52"/>
                <a:gd name="T11" fmla="*/ 24 h 24"/>
                <a:gd name="T12" fmla="*/ 12 w 52"/>
                <a:gd name="T13" fmla="*/ 24 h 24"/>
                <a:gd name="T14" fmla="*/ 21 w 52"/>
                <a:gd name="T15" fmla="*/ 22 h 24"/>
                <a:gd name="T16" fmla="*/ 30 w 52"/>
                <a:gd name="T17" fmla="*/ 20 h 24"/>
                <a:gd name="T18" fmla="*/ 39 w 52"/>
                <a:gd name="T19" fmla="*/ 15 h 24"/>
                <a:gd name="T20" fmla="*/ 48 w 52"/>
                <a:gd name="T21" fmla="*/ 11 h 24"/>
                <a:gd name="T22" fmla="*/ 48 w 52"/>
                <a:gd name="T23" fmla="*/ 11 h 24"/>
                <a:gd name="T24" fmla="*/ 52 w 52"/>
                <a:gd name="T25" fmla="*/ 6 h 24"/>
                <a:gd name="T26" fmla="*/ 52 w 52"/>
                <a:gd name="T27" fmla="*/ 2 h 24"/>
                <a:gd name="T28" fmla="*/ 48 w 52"/>
                <a:gd name="T29" fmla="*/ 0 h 24"/>
                <a:gd name="T30" fmla="*/ 43 w 52"/>
                <a:gd name="T31" fmla="*/ 0 h 24"/>
                <a:gd name="T32" fmla="*/ 43 w 52"/>
                <a:gd name="T33" fmla="*/ 0 h 24"/>
                <a:gd name="T34" fmla="*/ 34 w 52"/>
                <a:gd name="T35" fmla="*/ 0 h 24"/>
                <a:gd name="T36" fmla="*/ 23 w 52"/>
                <a:gd name="T37" fmla="*/ 4 h 24"/>
                <a:gd name="T38" fmla="*/ 14 w 52"/>
                <a:gd name="T39" fmla="*/ 6 h 24"/>
                <a:gd name="T40" fmla="*/ 7 w 5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4">
                  <a:moveTo>
                    <a:pt x="7" y="13"/>
                  </a:moveTo>
                  <a:lnTo>
                    <a:pt x="7" y="13"/>
                  </a:lnTo>
                  <a:lnTo>
                    <a:pt x="3" y="18"/>
                  </a:lnTo>
                  <a:lnTo>
                    <a:pt x="0" y="20"/>
                  </a:lnTo>
                  <a:lnTo>
                    <a:pt x="5" y="22"/>
                  </a:lnTo>
                  <a:lnTo>
                    <a:pt x="12" y="24"/>
                  </a:lnTo>
                  <a:lnTo>
                    <a:pt x="21" y="22"/>
                  </a:lnTo>
                  <a:lnTo>
                    <a:pt x="30" y="20"/>
                  </a:lnTo>
                  <a:lnTo>
                    <a:pt x="39" y="15"/>
                  </a:lnTo>
                  <a:lnTo>
                    <a:pt x="48" y="11"/>
                  </a:lnTo>
                  <a:lnTo>
                    <a:pt x="52" y="6"/>
                  </a:lnTo>
                  <a:lnTo>
                    <a:pt x="52" y="2"/>
                  </a:lnTo>
                  <a:lnTo>
                    <a:pt x="48" y="0"/>
                  </a:lnTo>
                  <a:lnTo>
                    <a:pt x="43" y="0"/>
                  </a:lnTo>
                  <a:lnTo>
                    <a:pt x="34" y="0"/>
                  </a:lnTo>
                  <a:lnTo>
                    <a:pt x="23" y="4"/>
                  </a:lnTo>
                  <a:lnTo>
                    <a:pt x="14" y="6"/>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6" name="Freeform 1483">
              <a:extLst>
                <a:ext uri="{FF2B5EF4-FFF2-40B4-BE49-F238E27FC236}">
                  <a16:creationId xmlns:a16="http://schemas.microsoft.com/office/drawing/2014/main" xmlns="" id="{C4C90BD1-9D2E-B743-8922-6B2A3EFDC066}"/>
                </a:ext>
              </a:extLst>
            </p:cNvPr>
            <p:cNvSpPr>
              <a:spLocks/>
            </p:cNvSpPr>
            <p:nvPr/>
          </p:nvSpPr>
          <p:spPr bwMode="auto">
            <a:xfrm>
              <a:off x="2010" y="3364"/>
              <a:ext cx="52" cy="24"/>
            </a:xfrm>
            <a:custGeom>
              <a:avLst/>
              <a:gdLst>
                <a:gd name="T0" fmla="*/ 7 w 52"/>
                <a:gd name="T1" fmla="*/ 13 h 24"/>
                <a:gd name="T2" fmla="*/ 7 w 52"/>
                <a:gd name="T3" fmla="*/ 13 h 24"/>
                <a:gd name="T4" fmla="*/ 3 w 52"/>
                <a:gd name="T5" fmla="*/ 18 h 24"/>
                <a:gd name="T6" fmla="*/ 0 w 52"/>
                <a:gd name="T7" fmla="*/ 20 h 24"/>
                <a:gd name="T8" fmla="*/ 5 w 52"/>
                <a:gd name="T9" fmla="*/ 22 h 24"/>
                <a:gd name="T10" fmla="*/ 12 w 52"/>
                <a:gd name="T11" fmla="*/ 24 h 24"/>
                <a:gd name="T12" fmla="*/ 12 w 52"/>
                <a:gd name="T13" fmla="*/ 24 h 24"/>
                <a:gd name="T14" fmla="*/ 21 w 52"/>
                <a:gd name="T15" fmla="*/ 22 h 24"/>
                <a:gd name="T16" fmla="*/ 30 w 52"/>
                <a:gd name="T17" fmla="*/ 20 h 24"/>
                <a:gd name="T18" fmla="*/ 39 w 52"/>
                <a:gd name="T19" fmla="*/ 15 h 24"/>
                <a:gd name="T20" fmla="*/ 48 w 52"/>
                <a:gd name="T21" fmla="*/ 11 h 24"/>
                <a:gd name="T22" fmla="*/ 48 w 52"/>
                <a:gd name="T23" fmla="*/ 11 h 24"/>
                <a:gd name="T24" fmla="*/ 52 w 52"/>
                <a:gd name="T25" fmla="*/ 6 h 24"/>
                <a:gd name="T26" fmla="*/ 52 w 52"/>
                <a:gd name="T27" fmla="*/ 2 h 24"/>
                <a:gd name="T28" fmla="*/ 48 w 52"/>
                <a:gd name="T29" fmla="*/ 0 h 24"/>
                <a:gd name="T30" fmla="*/ 43 w 52"/>
                <a:gd name="T31" fmla="*/ 0 h 24"/>
                <a:gd name="T32" fmla="*/ 43 w 52"/>
                <a:gd name="T33" fmla="*/ 0 h 24"/>
                <a:gd name="T34" fmla="*/ 34 w 52"/>
                <a:gd name="T35" fmla="*/ 0 h 24"/>
                <a:gd name="T36" fmla="*/ 23 w 52"/>
                <a:gd name="T37" fmla="*/ 4 h 24"/>
                <a:gd name="T38" fmla="*/ 14 w 52"/>
                <a:gd name="T39" fmla="*/ 6 h 24"/>
                <a:gd name="T40" fmla="*/ 7 w 52"/>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4">
                  <a:moveTo>
                    <a:pt x="7" y="13"/>
                  </a:moveTo>
                  <a:lnTo>
                    <a:pt x="7" y="13"/>
                  </a:lnTo>
                  <a:lnTo>
                    <a:pt x="3" y="18"/>
                  </a:lnTo>
                  <a:lnTo>
                    <a:pt x="0" y="20"/>
                  </a:lnTo>
                  <a:lnTo>
                    <a:pt x="5" y="22"/>
                  </a:lnTo>
                  <a:lnTo>
                    <a:pt x="12" y="24"/>
                  </a:lnTo>
                  <a:lnTo>
                    <a:pt x="21" y="22"/>
                  </a:lnTo>
                  <a:lnTo>
                    <a:pt x="30" y="20"/>
                  </a:lnTo>
                  <a:lnTo>
                    <a:pt x="39" y="15"/>
                  </a:lnTo>
                  <a:lnTo>
                    <a:pt x="48" y="11"/>
                  </a:lnTo>
                  <a:lnTo>
                    <a:pt x="52" y="6"/>
                  </a:lnTo>
                  <a:lnTo>
                    <a:pt x="52" y="2"/>
                  </a:lnTo>
                  <a:lnTo>
                    <a:pt x="48" y="0"/>
                  </a:lnTo>
                  <a:lnTo>
                    <a:pt x="43" y="0"/>
                  </a:lnTo>
                  <a:lnTo>
                    <a:pt x="34" y="0"/>
                  </a:lnTo>
                  <a:lnTo>
                    <a:pt x="23" y="4"/>
                  </a:lnTo>
                  <a:lnTo>
                    <a:pt x="14" y="6"/>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7" name="Freeform 1484">
              <a:extLst>
                <a:ext uri="{FF2B5EF4-FFF2-40B4-BE49-F238E27FC236}">
                  <a16:creationId xmlns:a16="http://schemas.microsoft.com/office/drawing/2014/main" xmlns="" id="{026B932B-5605-FA44-B6DA-2DBCF662C82D}"/>
                </a:ext>
              </a:extLst>
            </p:cNvPr>
            <p:cNvSpPr>
              <a:spLocks/>
            </p:cNvSpPr>
            <p:nvPr/>
          </p:nvSpPr>
          <p:spPr bwMode="auto">
            <a:xfrm>
              <a:off x="1927" y="3366"/>
              <a:ext cx="54" cy="22"/>
            </a:xfrm>
            <a:custGeom>
              <a:avLst/>
              <a:gdLst>
                <a:gd name="T0" fmla="*/ 7 w 54"/>
                <a:gd name="T1" fmla="*/ 11 h 22"/>
                <a:gd name="T2" fmla="*/ 7 w 54"/>
                <a:gd name="T3" fmla="*/ 11 h 22"/>
                <a:gd name="T4" fmla="*/ 2 w 54"/>
                <a:gd name="T5" fmla="*/ 16 h 22"/>
                <a:gd name="T6" fmla="*/ 0 w 54"/>
                <a:gd name="T7" fmla="*/ 20 h 22"/>
                <a:gd name="T8" fmla="*/ 5 w 54"/>
                <a:gd name="T9" fmla="*/ 22 h 22"/>
                <a:gd name="T10" fmla="*/ 11 w 54"/>
                <a:gd name="T11" fmla="*/ 22 h 22"/>
                <a:gd name="T12" fmla="*/ 11 w 54"/>
                <a:gd name="T13" fmla="*/ 22 h 22"/>
                <a:gd name="T14" fmla="*/ 20 w 54"/>
                <a:gd name="T15" fmla="*/ 22 h 22"/>
                <a:gd name="T16" fmla="*/ 29 w 54"/>
                <a:gd name="T17" fmla="*/ 20 h 22"/>
                <a:gd name="T18" fmla="*/ 41 w 54"/>
                <a:gd name="T19" fmla="*/ 16 h 22"/>
                <a:gd name="T20" fmla="*/ 47 w 54"/>
                <a:gd name="T21" fmla="*/ 11 h 22"/>
                <a:gd name="T22" fmla="*/ 47 w 54"/>
                <a:gd name="T23" fmla="*/ 11 h 22"/>
                <a:gd name="T24" fmla="*/ 52 w 54"/>
                <a:gd name="T25" fmla="*/ 7 h 22"/>
                <a:gd name="T26" fmla="*/ 54 w 54"/>
                <a:gd name="T27" fmla="*/ 2 h 22"/>
                <a:gd name="T28" fmla="*/ 50 w 54"/>
                <a:gd name="T29" fmla="*/ 0 h 22"/>
                <a:gd name="T30" fmla="*/ 43 w 54"/>
                <a:gd name="T31" fmla="*/ 0 h 22"/>
                <a:gd name="T32" fmla="*/ 43 w 54"/>
                <a:gd name="T33" fmla="*/ 0 h 22"/>
                <a:gd name="T34" fmla="*/ 34 w 54"/>
                <a:gd name="T35" fmla="*/ 0 h 22"/>
                <a:gd name="T36" fmla="*/ 25 w 54"/>
                <a:gd name="T37" fmla="*/ 2 h 22"/>
                <a:gd name="T38" fmla="*/ 14 w 54"/>
                <a:gd name="T39" fmla="*/ 7 h 22"/>
                <a:gd name="T40" fmla="*/ 7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7" y="11"/>
                  </a:moveTo>
                  <a:lnTo>
                    <a:pt x="7" y="11"/>
                  </a:lnTo>
                  <a:lnTo>
                    <a:pt x="2" y="16"/>
                  </a:lnTo>
                  <a:lnTo>
                    <a:pt x="0" y="20"/>
                  </a:lnTo>
                  <a:lnTo>
                    <a:pt x="5" y="22"/>
                  </a:lnTo>
                  <a:lnTo>
                    <a:pt x="11" y="22"/>
                  </a:lnTo>
                  <a:lnTo>
                    <a:pt x="20" y="22"/>
                  </a:lnTo>
                  <a:lnTo>
                    <a:pt x="29" y="20"/>
                  </a:lnTo>
                  <a:lnTo>
                    <a:pt x="41" y="16"/>
                  </a:lnTo>
                  <a:lnTo>
                    <a:pt x="47" y="11"/>
                  </a:lnTo>
                  <a:lnTo>
                    <a:pt x="52" y="7"/>
                  </a:lnTo>
                  <a:lnTo>
                    <a:pt x="54" y="2"/>
                  </a:lnTo>
                  <a:lnTo>
                    <a:pt x="50" y="0"/>
                  </a:lnTo>
                  <a:lnTo>
                    <a:pt x="43" y="0"/>
                  </a:lnTo>
                  <a:lnTo>
                    <a:pt x="34" y="0"/>
                  </a:lnTo>
                  <a:lnTo>
                    <a:pt x="25" y="2"/>
                  </a:lnTo>
                  <a:lnTo>
                    <a:pt x="14"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8" name="Freeform 1485">
              <a:extLst>
                <a:ext uri="{FF2B5EF4-FFF2-40B4-BE49-F238E27FC236}">
                  <a16:creationId xmlns:a16="http://schemas.microsoft.com/office/drawing/2014/main" xmlns="" id="{F840058B-7CD1-1F49-B72C-7DFFE7C8C0AA}"/>
                </a:ext>
              </a:extLst>
            </p:cNvPr>
            <p:cNvSpPr>
              <a:spLocks/>
            </p:cNvSpPr>
            <p:nvPr/>
          </p:nvSpPr>
          <p:spPr bwMode="auto">
            <a:xfrm>
              <a:off x="1927" y="3366"/>
              <a:ext cx="54" cy="22"/>
            </a:xfrm>
            <a:custGeom>
              <a:avLst/>
              <a:gdLst>
                <a:gd name="T0" fmla="*/ 7 w 54"/>
                <a:gd name="T1" fmla="*/ 11 h 22"/>
                <a:gd name="T2" fmla="*/ 7 w 54"/>
                <a:gd name="T3" fmla="*/ 11 h 22"/>
                <a:gd name="T4" fmla="*/ 2 w 54"/>
                <a:gd name="T5" fmla="*/ 16 h 22"/>
                <a:gd name="T6" fmla="*/ 0 w 54"/>
                <a:gd name="T7" fmla="*/ 20 h 22"/>
                <a:gd name="T8" fmla="*/ 5 w 54"/>
                <a:gd name="T9" fmla="*/ 22 h 22"/>
                <a:gd name="T10" fmla="*/ 11 w 54"/>
                <a:gd name="T11" fmla="*/ 22 h 22"/>
                <a:gd name="T12" fmla="*/ 11 w 54"/>
                <a:gd name="T13" fmla="*/ 22 h 22"/>
                <a:gd name="T14" fmla="*/ 20 w 54"/>
                <a:gd name="T15" fmla="*/ 22 h 22"/>
                <a:gd name="T16" fmla="*/ 29 w 54"/>
                <a:gd name="T17" fmla="*/ 20 h 22"/>
                <a:gd name="T18" fmla="*/ 41 w 54"/>
                <a:gd name="T19" fmla="*/ 16 h 22"/>
                <a:gd name="T20" fmla="*/ 47 w 54"/>
                <a:gd name="T21" fmla="*/ 11 h 22"/>
                <a:gd name="T22" fmla="*/ 47 w 54"/>
                <a:gd name="T23" fmla="*/ 11 h 22"/>
                <a:gd name="T24" fmla="*/ 52 w 54"/>
                <a:gd name="T25" fmla="*/ 7 h 22"/>
                <a:gd name="T26" fmla="*/ 54 w 54"/>
                <a:gd name="T27" fmla="*/ 2 h 22"/>
                <a:gd name="T28" fmla="*/ 50 w 54"/>
                <a:gd name="T29" fmla="*/ 0 h 22"/>
                <a:gd name="T30" fmla="*/ 43 w 54"/>
                <a:gd name="T31" fmla="*/ 0 h 22"/>
                <a:gd name="T32" fmla="*/ 43 w 54"/>
                <a:gd name="T33" fmla="*/ 0 h 22"/>
                <a:gd name="T34" fmla="*/ 34 w 54"/>
                <a:gd name="T35" fmla="*/ 0 h 22"/>
                <a:gd name="T36" fmla="*/ 25 w 54"/>
                <a:gd name="T37" fmla="*/ 2 h 22"/>
                <a:gd name="T38" fmla="*/ 14 w 54"/>
                <a:gd name="T39" fmla="*/ 7 h 22"/>
                <a:gd name="T40" fmla="*/ 7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7" y="11"/>
                  </a:moveTo>
                  <a:lnTo>
                    <a:pt x="7" y="11"/>
                  </a:lnTo>
                  <a:lnTo>
                    <a:pt x="2" y="16"/>
                  </a:lnTo>
                  <a:lnTo>
                    <a:pt x="0" y="20"/>
                  </a:lnTo>
                  <a:lnTo>
                    <a:pt x="5" y="22"/>
                  </a:lnTo>
                  <a:lnTo>
                    <a:pt x="11" y="22"/>
                  </a:lnTo>
                  <a:lnTo>
                    <a:pt x="20" y="22"/>
                  </a:lnTo>
                  <a:lnTo>
                    <a:pt x="29" y="20"/>
                  </a:lnTo>
                  <a:lnTo>
                    <a:pt x="41" y="16"/>
                  </a:lnTo>
                  <a:lnTo>
                    <a:pt x="47" y="11"/>
                  </a:lnTo>
                  <a:lnTo>
                    <a:pt x="52" y="7"/>
                  </a:lnTo>
                  <a:lnTo>
                    <a:pt x="54" y="2"/>
                  </a:lnTo>
                  <a:lnTo>
                    <a:pt x="50" y="0"/>
                  </a:lnTo>
                  <a:lnTo>
                    <a:pt x="43" y="0"/>
                  </a:lnTo>
                  <a:lnTo>
                    <a:pt x="34" y="0"/>
                  </a:lnTo>
                  <a:lnTo>
                    <a:pt x="25" y="2"/>
                  </a:lnTo>
                  <a:lnTo>
                    <a:pt x="14"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69" name="Freeform 1486">
              <a:extLst>
                <a:ext uri="{FF2B5EF4-FFF2-40B4-BE49-F238E27FC236}">
                  <a16:creationId xmlns:a16="http://schemas.microsoft.com/office/drawing/2014/main" xmlns="" id="{AED0D8FF-54D7-5D41-8A84-E701C59CA137}"/>
                </a:ext>
              </a:extLst>
            </p:cNvPr>
            <p:cNvSpPr>
              <a:spLocks/>
            </p:cNvSpPr>
            <p:nvPr/>
          </p:nvSpPr>
          <p:spPr bwMode="auto">
            <a:xfrm>
              <a:off x="1751" y="3368"/>
              <a:ext cx="57" cy="23"/>
            </a:xfrm>
            <a:custGeom>
              <a:avLst/>
              <a:gdLst>
                <a:gd name="T0" fmla="*/ 7 w 57"/>
                <a:gd name="T1" fmla="*/ 11 h 23"/>
                <a:gd name="T2" fmla="*/ 7 w 57"/>
                <a:gd name="T3" fmla="*/ 11 h 23"/>
                <a:gd name="T4" fmla="*/ 3 w 57"/>
                <a:gd name="T5" fmla="*/ 16 h 23"/>
                <a:gd name="T6" fmla="*/ 0 w 57"/>
                <a:gd name="T7" fmla="*/ 20 h 23"/>
                <a:gd name="T8" fmla="*/ 5 w 57"/>
                <a:gd name="T9" fmla="*/ 23 h 23"/>
                <a:gd name="T10" fmla="*/ 12 w 57"/>
                <a:gd name="T11" fmla="*/ 23 h 23"/>
                <a:gd name="T12" fmla="*/ 12 w 57"/>
                <a:gd name="T13" fmla="*/ 23 h 23"/>
                <a:gd name="T14" fmla="*/ 23 w 57"/>
                <a:gd name="T15" fmla="*/ 23 h 23"/>
                <a:gd name="T16" fmla="*/ 34 w 57"/>
                <a:gd name="T17" fmla="*/ 20 h 23"/>
                <a:gd name="T18" fmla="*/ 43 w 57"/>
                <a:gd name="T19" fmla="*/ 16 h 23"/>
                <a:gd name="T20" fmla="*/ 52 w 57"/>
                <a:gd name="T21" fmla="*/ 11 h 23"/>
                <a:gd name="T22" fmla="*/ 52 w 57"/>
                <a:gd name="T23" fmla="*/ 11 h 23"/>
                <a:gd name="T24" fmla="*/ 57 w 57"/>
                <a:gd name="T25" fmla="*/ 7 h 23"/>
                <a:gd name="T26" fmla="*/ 57 w 57"/>
                <a:gd name="T27" fmla="*/ 2 h 23"/>
                <a:gd name="T28" fmla="*/ 55 w 57"/>
                <a:gd name="T29" fmla="*/ 0 h 23"/>
                <a:gd name="T30" fmla="*/ 48 w 57"/>
                <a:gd name="T31" fmla="*/ 0 h 23"/>
                <a:gd name="T32" fmla="*/ 48 w 57"/>
                <a:gd name="T33" fmla="*/ 0 h 23"/>
                <a:gd name="T34" fmla="*/ 37 w 57"/>
                <a:gd name="T35" fmla="*/ 0 h 23"/>
                <a:gd name="T36" fmla="*/ 25 w 57"/>
                <a:gd name="T37" fmla="*/ 2 h 23"/>
                <a:gd name="T38" fmla="*/ 16 w 57"/>
                <a:gd name="T39" fmla="*/ 7 h 23"/>
                <a:gd name="T40" fmla="*/ 7 w 5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3">
                  <a:moveTo>
                    <a:pt x="7" y="11"/>
                  </a:moveTo>
                  <a:lnTo>
                    <a:pt x="7" y="11"/>
                  </a:lnTo>
                  <a:lnTo>
                    <a:pt x="3" y="16"/>
                  </a:lnTo>
                  <a:lnTo>
                    <a:pt x="0" y="20"/>
                  </a:lnTo>
                  <a:lnTo>
                    <a:pt x="5" y="23"/>
                  </a:lnTo>
                  <a:lnTo>
                    <a:pt x="12" y="23"/>
                  </a:lnTo>
                  <a:lnTo>
                    <a:pt x="23" y="23"/>
                  </a:lnTo>
                  <a:lnTo>
                    <a:pt x="34" y="20"/>
                  </a:lnTo>
                  <a:lnTo>
                    <a:pt x="43" y="16"/>
                  </a:lnTo>
                  <a:lnTo>
                    <a:pt x="52" y="11"/>
                  </a:lnTo>
                  <a:lnTo>
                    <a:pt x="57" y="7"/>
                  </a:lnTo>
                  <a:lnTo>
                    <a:pt x="57" y="2"/>
                  </a:lnTo>
                  <a:lnTo>
                    <a:pt x="55" y="0"/>
                  </a:lnTo>
                  <a:lnTo>
                    <a:pt x="48" y="0"/>
                  </a:lnTo>
                  <a:lnTo>
                    <a:pt x="37" y="0"/>
                  </a:lnTo>
                  <a:lnTo>
                    <a:pt x="25"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0" name="Freeform 1487">
              <a:extLst>
                <a:ext uri="{FF2B5EF4-FFF2-40B4-BE49-F238E27FC236}">
                  <a16:creationId xmlns:a16="http://schemas.microsoft.com/office/drawing/2014/main" xmlns="" id="{8C252E2C-086D-5448-96EE-40ADDA7438CB}"/>
                </a:ext>
              </a:extLst>
            </p:cNvPr>
            <p:cNvSpPr>
              <a:spLocks/>
            </p:cNvSpPr>
            <p:nvPr/>
          </p:nvSpPr>
          <p:spPr bwMode="auto">
            <a:xfrm>
              <a:off x="1751" y="3368"/>
              <a:ext cx="57" cy="23"/>
            </a:xfrm>
            <a:custGeom>
              <a:avLst/>
              <a:gdLst>
                <a:gd name="T0" fmla="*/ 7 w 57"/>
                <a:gd name="T1" fmla="*/ 11 h 23"/>
                <a:gd name="T2" fmla="*/ 7 w 57"/>
                <a:gd name="T3" fmla="*/ 11 h 23"/>
                <a:gd name="T4" fmla="*/ 3 w 57"/>
                <a:gd name="T5" fmla="*/ 16 h 23"/>
                <a:gd name="T6" fmla="*/ 0 w 57"/>
                <a:gd name="T7" fmla="*/ 20 h 23"/>
                <a:gd name="T8" fmla="*/ 5 w 57"/>
                <a:gd name="T9" fmla="*/ 23 h 23"/>
                <a:gd name="T10" fmla="*/ 12 w 57"/>
                <a:gd name="T11" fmla="*/ 23 h 23"/>
                <a:gd name="T12" fmla="*/ 12 w 57"/>
                <a:gd name="T13" fmla="*/ 23 h 23"/>
                <a:gd name="T14" fmla="*/ 23 w 57"/>
                <a:gd name="T15" fmla="*/ 23 h 23"/>
                <a:gd name="T16" fmla="*/ 34 w 57"/>
                <a:gd name="T17" fmla="*/ 20 h 23"/>
                <a:gd name="T18" fmla="*/ 43 w 57"/>
                <a:gd name="T19" fmla="*/ 16 h 23"/>
                <a:gd name="T20" fmla="*/ 52 w 57"/>
                <a:gd name="T21" fmla="*/ 11 h 23"/>
                <a:gd name="T22" fmla="*/ 52 w 57"/>
                <a:gd name="T23" fmla="*/ 11 h 23"/>
                <a:gd name="T24" fmla="*/ 57 w 57"/>
                <a:gd name="T25" fmla="*/ 7 h 23"/>
                <a:gd name="T26" fmla="*/ 57 w 57"/>
                <a:gd name="T27" fmla="*/ 2 h 23"/>
                <a:gd name="T28" fmla="*/ 55 w 57"/>
                <a:gd name="T29" fmla="*/ 0 h 23"/>
                <a:gd name="T30" fmla="*/ 48 w 57"/>
                <a:gd name="T31" fmla="*/ 0 h 23"/>
                <a:gd name="T32" fmla="*/ 48 w 57"/>
                <a:gd name="T33" fmla="*/ 0 h 23"/>
                <a:gd name="T34" fmla="*/ 37 w 57"/>
                <a:gd name="T35" fmla="*/ 0 h 23"/>
                <a:gd name="T36" fmla="*/ 25 w 57"/>
                <a:gd name="T37" fmla="*/ 2 h 23"/>
                <a:gd name="T38" fmla="*/ 16 w 57"/>
                <a:gd name="T39" fmla="*/ 7 h 23"/>
                <a:gd name="T40" fmla="*/ 7 w 5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3">
                  <a:moveTo>
                    <a:pt x="7" y="11"/>
                  </a:moveTo>
                  <a:lnTo>
                    <a:pt x="7" y="11"/>
                  </a:lnTo>
                  <a:lnTo>
                    <a:pt x="3" y="16"/>
                  </a:lnTo>
                  <a:lnTo>
                    <a:pt x="0" y="20"/>
                  </a:lnTo>
                  <a:lnTo>
                    <a:pt x="5" y="23"/>
                  </a:lnTo>
                  <a:lnTo>
                    <a:pt x="12" y="23"/>
                  </a:lnTo>
                  <a:lnTo>
                    <a:pt x="23" y="23"/>
                  </a:lnTo>
                  <a:lnTo>
                    <a:pt x="34" y="20"/>
                  </a:lnTo>
                  <a:lnTo>
                    <a:pt x="43" y="16"/>
                  </a:lnTo>
                  <a:lnTo>
                    <a:pt x="52" y="11"/>
                  </a:lnTo>
                  <a:lnTo>
                    <a:pt x="57" y="7"/>
                  </a:lnTo>
                  <a:lnTo>
                    <a:pt x="57" y="2"/>
                  </a:lnTo>
                  <a:lnTo>
                    <a:pt x="55" y="0"/>
                  </a:lnTo>
                  <a:lnTo>
                    <a:pt x="48" y="0"/>
                  </a:lnTo>
                  <a:lnTo>
                    <a:pt x="37" y="0"/>
                  </a:lnTo>
                  <a:lnTo>
                    <a:pt x="25"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1" name="Freeform 1488">
              <a:extLst>
                <a:ext uri="{FF2B5EF4-FFF2-40B4-BE49-F238E27FC236}">
                  <a16:creationId xmlns:a16="http://schemas.microsoft.com/office/drawing/2014/main" xmlns="" id="{E8002D0B-3CFC-DE43-93AA-6BC189834A83}"/>
                </a:ext>
              </a:extLst>
            </p:cNvPr>
            <p:cNvSpPr>
              <a:spLocks/>
            </p:cNvSpPr>
            <p:nvPr/>
          </p:nvSpPr>
          <p:spPr bwMode="auto">
            <a:xfrm>
              <a:off x="1706" y="3368"/>
              <a:ext cx="57" cy="25"/>
            </a:xfrm>
            <a:custGeom>
              <a:avLst/>
              <a:gdLst>
                <a:gd name="T0" fmla="*/ 7 w 57"/>
                <a:gd name="T1" fmla="*/ 11 h 25"/>
                <a:gd name="T2" fmla="*/ 7 w 57"/>
                <a:gd name="T3" fmla="*/ 11 h 25"/>
                <a:gd name="T4" fmla="*/ 0 w 57"/>
                <a:gd name="T5" fmla="*/ 16 h 25"/>
                <a:gd name="T6" fmla="*/ 0 w 57"/>
                <a:gd name="T7" fmla="*/ 20 h 25"/>
                <a:gd name="T8" fmla="*/ 5 w 57"/>
                <a:gd name="T9" fmla="*/ 23 h 25"/>
                <a:gd name="T10" fmla="*/ 12 w 57"/>
                <a:gd name="T11" fmla="*/ 25 h 25"/>
                <a:gd name="T12" fmla="*/ 12 w 57"/>
                <a:gd name="T13" fmla="*/ 25 h 25"/>
                <a:gd name="T14" fmla="*/ 23 w 57"/>
                <a:gd name="T15" fmla="*/ 23 h 25"/>
                <a:gd name="T16" fmla="*/ 32 w 57"/>
                <a:gd name="T17" fmla="*/ 20 h 25"/>
                <a:gd name="T18" fmla="*/ 43 w 57"/>
                <a:gd name="T19" fmla="*/ 16 h 25"/>
                <a:gd name="T20" fmla="*/ 52 w 57"/>
                <a:gd name="T21" fmla="*/ 11 h 25"/>
                <a:gd name="T22" fmla="*/ 52 w 57"/>
                <a:gd name="T23" fmla="*/ 11 h 25"/>
                <a:gd name="T24" fmla="*/ 57 w 57"/>
                <a:gd name="T25" fmla="*/ 7 h 25"/>
                <a:gd name="T26" fmla="*/ 57 w 57"/>
                <a:gd name="T27" fmla="*/ 2 h 25"/>
                <a:gd name="T28" fmla="*/ 54 w 57"/>
                <a:gd name="T29" fmla="*/ 0 h 25"/>
                <a:gd name="T30" fmla="*/ 48 w 57"/>
                <a:gd name="T31" fmla="*/ 0 h 25"/>
                <a:gd name="T32" fmla="*/ 48 w 57"/>
                <a:gd name="T33" fmla="*/ 0 h 25"/>
                <a:gd name="T34" fmla="*/ 36 w 57"/>
                <a:gd name="T35" fmla="*/ 0 h 25"/>
                <a:gd name="T36" fmla="*/ 25 w 57"/>
                <a:gd name="T37" fmla="*/ 2 h 25"/>
                <a:gd name="T38" fmla="*/ 14 w 57"/>
                <a:gd name="T39" fmla="*/ 7 h 25"/>
                <a:gd name="T40" fmla="*/ 7 w 5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5">
                  <a:moveTo>
                    <a:pt x="7" y="11"/>
                  </a:moveTo>
                  <a:lnTo>
                    <a:pt x="7" y="11"/>
                  </a:lnTo>
                  <a:lnTo>
                    <a:pt x="0" y="16"/>
                  </a:lnTo>
                  <a:lnTo>
                    <a:pt x="0" y="20"/>
                  </a:lnTo>
                  <a:lnTo>
                    <a:pt x="5" y="23"/>
                  </a:lnTo>
                  <a:lnTo>
                    <a:pt x="12" y="25"/>
                  </a:lnTo>
                  <a:lnTo>
                    <a:pt x="23" y="23"/>
                  </a:lnTo>
                  <a:lnTo>
                    <a:pt x="32" y="20"/>
                  </a:lnTo>
                  <a:lnTo>
                    <a:pt x="43" y="16"/>
                  </a:lnTo>
                  <a:lnTo>
                    <a:pt x="52" y="11"/>
                  </a:lnTo>
                  <a:lnTo>
                    <a:pt x="57" y="7"/>
                  </a:lnTo>
                  <a:lnTo>
                    <a:pt x="57" y="2"/>
                  </a:lnTo>
                  <a:lnTo>
                    <a:pt x="54" y="0"/>
                  </a:lnTo>
                  <a:lnTo>
                    <a:pt x="48" y="0"/>
                  </a:lnTo>
                  <a:lnTo>
                    <a:pt x="36" y="0"/>
                  </a:lnTo>
                  <a:lnTo>
                    <a:pt x="25" y="2"/>
                  </a:lnTo>
                  <a:lnTo>
                    <a:pt x="14"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2" name="Freeform 1489">
              <a:extLst>
                <a:ext uri="{FF2B5EF4-FFF2-40B4-BE49-F238E27FC236}">
                  <a16:creationId xmlns:a16="http://schemas.microsoft.com/office/drawing/2014/main" xmlns="" id="{6890BB8A-90D0-394B-9357-E96798F4F6E1}"/>
                </a:ext>
              </a:extLst>
            </p:cNvPr>
            <p:cNvSpPr>
              <a:spLocks/>
            </p:cNvSpPr>
            <p:nvPr/>
          </p:nvSpPr>
          <p:spPr bwMode="auto">
            <a:xfrm>
              <a:off x="1706" y="3368"/>
              <a:ext cx="57" cy="25"/>
            </a:xfrm>
            <a:custGeom>
              <a:avLst/>
              <a:gdLst>
                <a:gd name="T0" fmla="*/ 7 w 57"/>
                <a:gd name="T1" fmla="*/ 11 h 25"/>
                <a:gd name="T2" fmla="*/ 7 w 57"/>
                <a:gd name="T3" fmla="*/ 11 h 25"/>
                <a:gd name="T4" fmla="*/ 0 w 57"/>
                <a:gd name="T5" fmla="*/ 16 h 25"/>
                <a:gd name="T6" fmla="*/ 0 w 57"/>
                <a:gd name="T7" fmla="*/ 20 h 25"/>
                <a:gd name="T8" fmla="*/ 5 w 57"/>
                <a:gd name="T9" fmla="*/ 23 h 25"/>
                <a:gd name="T10" fmla="*/ 12 w 57"/>
                <a:gd name="T11" fmla="*/ 25 h 25"/>
                <a:gd name="T12" fmla="*/ 12 w 57"/>
                <a:gd name="T13" fmla="*/ 25 h 25"/>
                <a:gd name="T14" fmla="*/ 23 w 57"/>
                <a:gd name="T15" fmla="*/ 23 h 25"/>
                <a:gd name="T16" fmla="*/ 32 w 57"/>
                <a:gd name="T17" fmla="*/ 20 h 25"/>
                <a:gd name="T18" fmla="*/ 43 w 57"/>
                <a:gd name="T19" fmla="*/ 16 h 25"/>
                <a:gd name="T20" fmla="*/ 52 w 57"/>
                <a:gd name="T21" fmla="*/ 11 h 25"/>
                <a:gd name="T22" fmla="*/ 52 w 57"/>
                <a:gd name="T23" fmla="*/ 11 h 25"/>
                <a:gd name="T24" fmla="*/ 57 w 57"/>
                <a:gd name="T25" fmla="*/ 7 h 25"/>
                <a:gd name="T26" fmla="*/ 57 w 57"/>
                <a:gd name="T27" fmla="*/ 2 h 25"/>
                <a:gd name="T28" fmla="*/ 54 w 57"/>
                <a:gd name="T29" fmla="*/ 0 h 25"/>
                <a:gd name="T30" fmla="*/ 48 w 57"/>
                <a:gd name="T31" fmla="*/ 0 h 25"/>
                <a:gd name="T32" fmla="*/ 48 w 57"/>
                <a:gd name="T33" fmla="*/ 0 h 25"/>
                <a:gd name="T34" fmla="*/ 36 w 57"/>
                <a:gd name="T35" fmla="*/ 0 h 25"/>
                <a:gd name="T36" fmla="*/ 25 w 57"/>
                <a:gd name="T37" fmla="*/ 2 h 25"/>
                <a:gd name="T38" fmla="*/ 14 w 57"/>
                <a:gd name="T39" fmla="*/ 7 h 25"/>
                <a:gd name="T40" fmla="*/ 7 w 5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5">
                  <a:moveTo>
                    <a:pt x="7" y="11"/>
                  </a:moveTo>
                  <a:lnTo>
                    <a:pt x="7" y="11"/>
                  </a:lnTo>
                  <a:lnTo>
                    <a:pt x="0" y="16"/>
                  </a:lnTo>
                  <a:lnTo>
                    <a:pt x="0" y="20"/>
                  </a:lnTo>
                  <a:lnTo>
                    <a:pt x="5" y="23"/>
                  </a:lnTo>
                  <a:lnTo>
                    <a:pt x="12" y="25"/>
                  </a:lnTo>
                  <a:lnTo>
                    <a:pt x="23" y="23"/>
                  </a:lnTo>
                  <a:lnTo>
                    <a:pt x="32" y="20"/>
                  </a:lnTo>
                  <a:lnTo>
                    <a:pt x="43" y="16"/>
                  </a:lnTo>
                  <a:lnTo>
                    <a:pt x="52" y="11"/>
                  </a:lnTo>
                  <a:lnTo>
                    <a:pt x="57" y="7"/>
                  </a:lnTo>
                  <a:lnTo>
                    <a:pt x="57" y="2"/>
                  </a:lnTo>
                  <a:lnTo>
                    <a:pt x="54" y="0"/>
                  </a:lnTo>
                  <a:lnTo>
                    <a:pt x="48" y="0"/>
                  </a:lnTo>
                  <a:lnTo>
                    <a:pt x="36" y="0"/>
                  </a:lnTo>
                  <a:lnTo>
                    <a:pt x="25" y="2"/>
                  </a:lnTo>
                  <a:lnTo>
                    <a:pt x="14"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3" name="Freeform 1490">
              <a:extLst>
                <a:ext uri="{FF2B5EF4-FFF2-40B4-BE49-F238E27FC236}">
                  <a16:creationId xmlns:a16="http://schemas.microsoft.com/office/drawing/2014/main" xmlns="" id="{16930740-B2C7-6442-9618-7DCC353B2656}"/>
                </a:ext>
              </a:extLst>
            </p:cNvPr>
            <p:cNvSpPr>
              <a:spLocks/>
            </p:cNvSpPr>
            <p:nvPr/>
          </p:nvSpPr>
          <p:spPr bwMode="auto">
            <a:xfrm>
              <a:off x="1659" y="3368"/>
              <a:ext cx="59" cy="25"/>
            </a:xfrm>
            <a:custGeom>
              <a:avLst/>
              <a:gdLst>
                <a:gd name="T0" fmla="*/ 7 w 59"/>
                <a:gd name="T1" fmla="*/ 14 h 25"/>
                <a:gd name="T2" fmla="*/ 7 w 59"/>
                <a:gd name="T3" fmla="*/ 14 h 25"/>
                <a:gd name="T4" fmla="*/ 2 w 59"/>
                <a:gd name="T5" fmla="*/ 18 h 25"/>
                <a:gd name="T6" fmla="*/ 0 w 59"/>
                <a:gd name="T7" fmla="*/ 20 h 25"/>
                <a:gd name="T8" fmla="*/ 5 w 59"/>
                <a:gd name="T9" fmla="*/ 25 h 25"/>
                <a:gd name="T10" fmla="*/ 11 w 59"/>
                <a:gd name="T11" fmla="*/ 25 h 25"/>
                <a:gd name="T12" fmla="*/ 11 w 59"/>
                <a:gd name="T13" fmla="*/ 25 h 25"/>
                <a:gd name="T14" fmla="*/ 23 w 59"/>
                <a:gd name="T15" fmla="*/ 23 h 25"/>
                <a:gd name="T16" fmla="*/ 34 w 59"/>
                <a:gd name="T17" fmla="*/ 20 h 25"/>
                <a:gd name="T18" fmla="*/ 45 w 59"/>
                <a:gd name="T19" fmla="*/ 16 h 25"/>
                <a:gd name="T20" fmla="*/ 54 w 59"/>
                <a:gd name="T21" fmla="*/ 11 h 25"/>
                <a:gd name="T22" fmla="*/ 54 w 59"/>
                <a:gd name="T23" fmla="*/ 11 h 25"/>
                <a:gd name="T24" fmla="*/ 59 w 59"/>
                <a:gd name="T25" fmla="*/ 7 h 25"/>
                <a:gd name="T26" fmla="*/ 59 w 59"/>
                <a:gd name="T27" fmla="*/ 5 h 25"/>
                <a:gd name="T28" fmla="*/ 56 w 59"/>
                <a:gd name="T29" fmla="*/ 0 h 25"/>
                <a:gd name="T30" fmla="*/ 47 w 59"/>
                <a:gd name="T31" fmla="*/ 0 h 25"/>
                <a:gd name="T32" fmla="*/ 47 w 59"/>
                <a:gd name="T33" fmla="*/ 0 h 25"/>
                <a:gd name="T34" fmla="*/ 38 w 59"/>
                <a:gd name="T35" fmla="*/ 2 h 25"/>
                <a:gd name="T36" fmla="*/ 27 w 59"/>
                <a:gd name="T37" fmla="*/ 5 h 25"/>
                <a:gd name="T38" fmla="*/ 16 w 59"/>
                <a:gd name="T39" fmla="*/ 9 h 25"/>
                <a:gd name="T40" fmla="*/ 7 w 5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5">
                  <a:moveTo>
                    <a:pt x="7" y="14"/>
                  </a:moveTo>
                  <a:lnTo>
                    <a:pt x="7" y="14"/>
                  </a:lnTo>
                  <a:lnTo>
                    <a:pt x="2" y="18"/>
                  </a:lnTo>
                  <a:lnTo>
                    <a:pt x="0" y="20"/>
                  </a:lnTo>
                  <a:lnTo>
                    <a:pt x="5" y="25"/>
                  </a:lnTo>
                  <a:lnTo>
                    <a:pt x="11" y="25"/>
                  </a:lnTo>
                  <a:lnTo>
                    <a:pt x="23" y="23"/>
                  </a:lnTo>
                  <a:lnTo>
                    <a:pt x="34" y="20"/>
                  </a:lnTo>
                  <a:lnTo>
                    <a:pt x="45" y="16"/>
                  </a:lnTo>
                  <a:lnTo>
                    <a:pt x="54" y="11"/>
                  </a:lnTo>
                  <a:lnTo>
                    <a:pt x="59" y="7"/>
                  </a:lnTo>
                  <a:lnTo>
                    <a:pt x="59" y="5"/>
                  </a:lnTo>
                  <a:lnTo>
                    <a:pt x="56" y="0"/>
                  </a:lnTo>
                  <a:lnTo>
                    <a:pt x="47" y="0"/>
                  </a:lnTo>
                  <a:lnTo>
                    <a:pt x="38" y="2"/>
                  </a:lnTo>
                  <a:lnTo>
                    <a:pt x="27" y="5"/>
                  </a:lnTo>
                  <a:lnTo>
                    <a:pt x="16"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4" name="Freeform 1491">
              <a:extLst>
                <a:ext uri="{FF2B5EF4-FFF2-40B4-BE49-F238E27FC236}">
                  <a16:creationId xmlns:a16="http://schemas.microsoft.com/office/drawing/2014/main" xmlns="" id="{642110AE-0C21-2249-8C9D-799DF511FA3B}"/>
                </a:ext>
              </a:extLst>
            </p:cNvPr>
            <p:cNvSpPr>
              <a:spLocks/>
            </p:cNvSpPr>
            <p:nvPr/>
          </p:nvSpPr>
          <p:spPr bwMode="auto">
            <a:xfrm>
              <a:off x="1659" y="3368"/>
              <a:ext cx="59" cy="25"/>
            </a:xfrm>
            <a:custGeom>
              <a:avLst/>
              <a:gdLst>
                <a:gd name="T0" fmla="*/ 7 w 59"/>
                <a:gd name="T1" fmla="*/ 14 h 25"/>
                <a:gd name="T2" fmla="*/ 7 w 59"/>
                <a:gd name="T3" fmla="*/ 14 h 25"/>
                <a:gd name="T4" fmla="*/ 2 w 59"/>
                <a:gd name="T5" fmla="*/ 18 h 25"/>
                <a:gd name="T6" fmla="*/ 0 w 59"/>
                <a:gd name="T7" fmla="*/ 20 h 25"/>
                <a:gd name="T8" fmla="*/ 5 w 59"/>
                <a:gd name="T9" fmla="*/ 25 h 25"/>
                <a:gd name="T10" fmla="*/ 11 w 59"/>
                <a:gd name="T11" fmla="*/ 25 h 25"/>
                <a:gd name="T12" fmla="*/ 11 w 59"/>
                <a:gd name="T13" fmla="*/ 25 h 25"/>
                <a:gd name="T14" fmla="*/ 23 w 59"/>
                <a:gd name="T15" fmla="*/ 23 h 25"/>
                <a:gd name="T16" fmla="*/ 34 w 59"/>
                <a:gd name="T17" fmla="*/ 20 h 25"/>
                <a:gd name="T18" fmla="*/ 45 w 59"/>
                <a:gd name="T19" fmla="*/ 16 h 25"/>
                <a:gd name="T20" fmla="*/ 54 w 59"/>
                <a:gd name="T21" fmla="*/ 11 h 25"/>
                <a:gd name="T22" fmla="*/ 54 w 59"/>
                <a:gd name="T23" fmla="*/ 11 h 25"/>
                <a:gd name="T24" fmla="*/ 59 w 59"/>
                <a:gd name="T25" fmla="*/ 7 h 25"/>
                <a:gd name="T26" fmla="*/ 59 w 59"/>
                <a:gd name="T27" fmla="*/ 5 h 25"/>
                <a:gd name="T28" fmla="*/ 56 w 59"/>
                <a:gd name="T29" fmla="*/ 0 h 25"/>
                <a:gd name="T30" fmla="*/ 47 w 59"/>
                <a:gd name="T31" fmla="*/ 0 h 25"/>
                <a:gd name="T32" fmla="*/ 47 w 59"/>
                <a:gd name="T33" fmla="*/ 0 h 25"/>
                <a:gd name="T34" fmla="*/ 38 w 59"/>
                <a:gd name="T35" fmla="*/ 2 h 25"/>
                <a:gd name="T36" fmla="*/ 27 w 59"/>
                <a:gd name="T37" fmla="*/ 5 h 25"/>
                <a:gd name="T38" fmla="*/ 16 w 59"/>
                <a:gd name="T39" fmla="*/ 9 h 25"/>
                <a:gd name="T40" fmla="*/ 7 w 5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5">
                  <a:moveTo>
                    <a:pt x="7" y="14"/>
                  </a:moveTo>
                  <a:lnTo>
                    <a:pt x="7" y="14"/>
                  </a:lnTo>
                  <a:lnTo>
                    <a:pt x="2" y="18"/>
                  </a:lnTo>
                  <a:lnTo>
                    <a:pt x="0" y="20"/>
                  </a:lnTo>
                  <a:lnTo>
                    <a:pt x="5" y="25"/>
                  </a:lnTo>
                  <a:lnTo>
                    <a:pt x="11" y="25"/>
                  </a:lnTo>
                  <a:lnTo>
                    <a:pt x="23" y="23"/>
                  </a:lnTo>
                  <a:lnTo>
                    <a:pt x="34" y="20"/>
                  </a:lnTo>
                  <a:lnTo>
                    <a:pt x="45" y="16"/>
                  </a:lnTo>
                  <a:lnTo>
                    <a:pt x="54" y="11"/>
                  </a:lnTo>
                  <a:lnTo>
                    <a:pt x="59" y="7"/>
                  </a:lnTo>
                  <a:lnTo>
                    <a:pt x="59" y="5"/>
                  </a:lnTo>
                  <a:lnTo>
                    <a:pt x="56" y="0"/>
                  </a:lnTo>
                  <a:lnTo>
                    <a:pt x="47" y="0"/>
                  </a:lnTo>
                  <a:lnTo>
                    <a:pt x="38" y="2"/>
                  </a:lnTo>
                  <a:lnTo>
                    <a:pt x="27" y="5"/>
                  </a:lnTo>
                  <a:lnTo>
                    <a:pt x="16"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5" name="Freeform 1492">
              <a:extLst>
                <a:ext uri="{FF2B5EF4-FFF2-40B4-BE49-F238E27FC236}">
                  <a16:creationId xmlns:a16="http://schemas.microsoft.com/office/drawing/2014/main" xmlns="" id="{4FE90A08-0F2A-7643-A526-1CCE8CAA41BA}"/>
                </a:ext>
              </a:extLst>
            </p:cNvPr>
            <p:cNvSpPr>
              <a:spLocks/>
            </p:cNvSpPr>
            <p:nvPr/>
          </p:nvSpPr>
          <p:spPr bwMode="auto">
            <a:xfrm>
              <a:off x="1612" y="3368"/>
              <a:ext cx="58" cy="25"/>
            </a:xfrm>
            <a:custGeom>
              <a:avLst/>
              <a:gdLst>
                <a:gd name="T0" fmla="*/ 7 w 58"/>
                <a:gd name="T1" fmla="*/ 14 h 25"/>
                <a:gd name="T2" fmla="*/ 7 w 58"/>
                <a:gd name="T3" fmla="*/ 14 h 25"/>
                <a:gd name="T4" fmla="*/ 2 w 58"/>
                <a:gd name="T5" fmla="*/ 18 h 25"/>
                <a:gd name="T6" fmla="*/ 0 w 58"/>
                <a:gd name="T7" fmla="*/ 23 h 25"/>
                <a:gd name="T8" fmla="*/ 4 w 58"/>
                <a:gd name="T9" fmla="*/ 25 h 25"/>
                <a:gd name="T10" fmla="*/ 11 w 58"/>
                <a:gd name="T11" fmla="*/ 25 h 25"/>
                <a:gd name="T12" fmla="*/ 11 w 58"/>
                <a:gd name="T13" fmla="*/ 25 h 25"/>
                <a:gd name="T14" fmla="*/ 22 w 58"/>
                <a:gd name="T15" fmla="*/ 25 h 25"/>
                <a:gd name="T16" fmla="*/ 34 w 58"/>
                <a:gd name="T17" fmla="*/ 20 h 25"/>
                <a:gd name="T18" fmla="*/ 45 w 58"/>
                <a:gd name="T19" fmla="*/ 18 h 25"/>
                <a:gd name="T20" fmla="*/ 54 w 58"/>
                <a:gd name="T21" fmla="*/ 14 h 25"/>
                <a:gd name="T22" fmla="*/ 54 w 58"/>
                <a:gd name="T23" fmla="*/ 14 h 25"/>
                <a:gd name="T24" fmla="*/ 58 w 58"/>
                <a:gd name="T25" fmla="*/ 9 h 25"/>
                <a:gd name="T26" fmla="*/ 58 w 58"/>
                <a:gd name="T27" fmla="*/ 5 h 25"/>
                <a:gd name="T28" fmla="*/ 56 w 58"/>
                <a:gd name="T29" fmla="*/ 2 h 25"/>
                <a:gd name="T30" fmla="*/ 47 w 58"/>
                <a:gd name="T31" fmla="*/ 0 h 25"/>
                <a:gd name="T32" fmla="*/ 47 w 58"/>
                <a:gd name="T33" fmla="*/ 0 h 25"/>
                <a:gd name="T34" fmla="*/ 38 w 58"/>
                <a:gd name="T35" fmla="*/ 2 h 25"/>
                <a:gd name="T36" fmla="*/ 27 w 58"/>
                <a:gd name="T37" fmla="*/ 5 h 25"/>
                <a:gd name="T38" fmla="*/ 16 w 58"/>
                <a:gd name="T39" fmla="*/ 9 h 25"/>
                <a:gd name="T40" fmla="*/ 7 w 58"/>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7" y="14"/>
                  </a:moveTo>
                  <a:lnTo>
                    <a:pt x="7" y="14"/>
                  </a:lnTo>
                  <a:lnTo>
                    <a:pt x="2" y="18"/>
                  </a:lnTo>
                  <a:lnTo>
                    <a:pt x="0" y="23"/>
                  </a:lnTo>
                  <a:lnTo>
                    <a:pt x="4" y="25"/>
                  </a:lnTo>
                  <a:lnTo>
                    <a:pt x="11" y="25"/>
                  </a:lnTo>
                  <a:lnTo>
                    <a:pt x="22" y="25"/>
                  </a:lnTo>
                  <a:lnTo>
                    <a:pt x="34" y="20"/>
                  </a:lnTo>
                  <a:lnTo>
                    <a:pt x="45" y="18"/>
                  </a:lnTo>
                  <a:lnTo>
                    <a:pt x="54" y="14"/>
                  </a:lnTo>
                  <a:lnTo>
                    <a:pt x="58" y="9"/>
                  </a:lnTo>
                  <a:lnTo>
                    <a:pt x="58" y="5"/>
                  </a:lnTo>
                  <a:lnTo>
                    <a:pt x="56" y="2"/>
                  </a:lnTo>
                  <a:lnTo>
                    <a:pt x="47" y="0"/>
                  </a:lnTo>
                  <a:lnTo>
                    <a:pt x="38" y="2"/>
                  </a:lnTo>
                  <a:lnTo>
                    <a:pt x="27" y="5"/>
                  </a:lnTo>
                  <a:lnTo>
                    <a:pt x="16"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6" name="Freeform 1493">
              <a:extLst>
                <a:ext uri="{FF2B5EF4-FFF2-40B4-BE49-F238E27FC236}">
                  <a16:creationId xmlns:a16="http://schemas.microsoft.com/office/drawing/2014/main" xmlns="" id="{90FB1ACA-574C-4C41-9C8A-6292F63FD6B4}"/>
                </a:ext>
              </a:extLst>
            </p:cNvPr>
            <p:cNvSpPr>
              <a:spLocks/>
            </p:cNvSpPr>
            <p:nvPr/>
          </p:nvSpPr>
          <p:spPr bwMode="auto">
            <a:xfrm>
              <a:off x="1612" y="3368"/>
              <a:ext cx="58" cy="25"/>
            </a:xfrm>
            <a:custGeom>
              <a:avLst/>
              <a:gdLst>
                <a:gd name="T0" fmla="*/ 7 w 58"/>
                <a:gd name="T1" fmla="*/ 14 h 25"/>
                <a:gd name="T2" fmla="*/ 7 w 58"/>
                <a:gd name="T3" fmla="*/ 14 h 25"/>
                <a:gd name="T4" fmla="*/ 2 w 58"/>
                <a:gd name="T5" fmla="*/ 18 h 25"/>
                <a:gd name="T6" fmla="*/ 0 w 58"/>
                <a:gd name="T7" fmla="*/ 23 h 25"/>
                <a:gd name="T8" fmla="*/ 4 w 58"/>
                <a:gd name="T9" fmla="*/ 25 h 25"/>
                <a:gd name="T10" fmla="*/ 11 w 58"/>
                <a:gd name="T11" fmla="*/ 25 h 25"/>
                <a:gd name="T12" fmla="*/ 11 w 58"/>
                <a:gd name="T13" fmla="*/ 25 h 25"/>
                <a:gd name="T14" fmla="*/ 22 w 58"/>
                <a:gd name="T15" fmla="*/ 25 h 25"/>
                <a:gd name="T16" fmla="*/ 34 w 58"/>
                <a:gd name="T17" fmla="*/ 20 h 25"/>
                <a:gd name="T18" fmla="*/ 45 w 58"/>
                <a:gd name="T19" fmla="*/ 18 h 25"/>
                <a:gd name="T20" fmla="*/ 54 w 58"/>
                <a:gd name="T21" fmla="*/ 14 h 25"/>
                <a:gd name="T22" fmla="*/ 54 w 58"/>
                <a:gd name="T23" fmla="*/ 14 h 25"/>
                <a:gd name="T24" fmla="*/ 58 w 58"/>
                <a:gd name="T25" fmla="*/ 9 h 25"/>
                <a:gd name="T26" fmla="*/ 58 w 58"/>
                <a:gd name="T27" fmla="*/ 5 h 25"/>
                <a:gd name="T28" fmla="*/ 56 w 58"/>
                <a:gd name="T29" fmla="*/ 2 h 25"/>
                <a:gd name="T30" fmla="*/ 47 w 58"/>
                <a:gd name="T31" fmla="*/ 0 h 25"/>
                <a:gd name="T32" fmla="*/ 47 w 58"/>
                <a:gd name="T33" fmla="*/ 0 h 25"/>
                <a:gd name="T34" fmla="*/ 38 w 58"/>
                <a:gd name="T35" fmla="*/ 2 h 25"/>
                <a:gd name="T36" fmla="*/ 27 w 58"/>
                <a:gd name="T37" fmla="*/ 5 h 25"/>
                <a:gd name="T38" fmla="*/ 16 w 58"/>
                <a:gd name="T39" fmla="*/ 9 h 25"/>
                <a:gd name="T40" fmla="*/ 7 w 58"/>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7" y="14"/>
                  </a:moveTo>
                  <a:lnTo>
                    <a:pt x="7" y="14"/>
                  </a:lnTo>
                  <a:lnTo>
                    <a:pt x="2" y="18"/>
                  </a:lnTo>
                  <a:lnTo>
                    <a:pt x="0" y="23"/>
                  </a:lnTo>
                  <a:lnTo>
                    <a:pt x="4" y="25"/>
                  </a:lnTo>
                  <a:lnTo>
                    <a:pt x="11" y="25"/>
                  </a:lnTo>
                  <a:lnTo>
                    <a:pt x="22" y="25"/>
                  </a:lnTo>
                  <a:lnTo>
                    <a:pt x="34" y="20"/>
                  </a:lnTo>
                  <a:lnTo>
                    <a:pt x="45" y="18"/>
                  </a:lnTo>
                  <a:lnTo>
                    <a:pt x="54" y="14"/>
                  </a:lnTo>
                  <a:lnTo>
                    <a:pt x="58" y="9"/>
                  </a:lnTo>
                  <a:lnTo>
                    <a:pt x="58" y="5"/>
                  </a:lnTo>
                  <a:lnTo>
                    <a:pt x="56" y="2"/>
                  </a:lnTo>
                  <a:lnTo>
                    <a:pt x="47" y="0"/>
                  </a:lnTo>
                  <a:lnTo>
                    <a:pt x="38" y="2"/>
                  </a:lnTo>
                  <a:lnTo>
                    <a:pt x="27" y="5"/>
                  </a:lnTo>
                  <a:lnTo>
                    <a:pt x="16"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7" name="Freeform 1494">
              <a:extLst>
                <a:ext uri="{FF2B5EF4-FFF2-40B4-BE49-F238E27FC236}">
                  <a16:creationId xmlns:a16="http://schemas.microsoft.com/office/drawing/2014/main" xmlns="" id="{1261001B-7B66-8E49-8A45-69ED6E04027C}"/>
                </a:ext>
              </a:extLst>
            </p:cNvPr>
            <p:cNvSpPr>
              <a:spLocks/>
            </p:cNvSpPr>
            <p:nvPr/>
          </p:nvSpPr>
          <p:spPr bwMode="auto">
            <a:xfrm>
              <a:off x="1565" y="3370"/>
              <a:ext cx="58" cy="23"/>
            </a:xfrm>
            <a:custGeom>
              <a:avLst/>
              <a:gdLst>
                <a:gd name="T0" fmla="*/ 4 w 58"/>
                <a:gd name="T1" fmla="*/ 12 h 23"/>
                <a:gd name="T2" fmla="*/ 4 w 58"/>
                <a:gd name="T3" fmla="*/ 12 h 23"/>
                <a:gd name="T4" fmla="*/ 0 w 58"/>
                <a:gd name="T5" fmla="*/ 16 h 23"/>
                <a:gd name="T6" fmla="*/ 0 w 58"/>
                <a:gd name="T7" fmla="*/ 21 h 23"/>
                <a:gd name="T8" fmla="*/ 4 w 58"/>
                <a:gd name="T9" fmla="*/ 23 h 23"/>
                <a:gd name="T10" fmla="*/ 11 w 58"/>
                <a:gd name="T11" fmla="*/ 23 h 23"/>
                <a:gd name="T12" fmla="*/ 11 w 58"/>
                <a:gd name="T13" fmla="*/ 23 h 23"/>
                <a:gd name="T14" fmla="*/ 22 w 58"/>
                <a:gd name="T15" fmla="*/ 23 h 23"/>
                <a:gd name="T16" fmla="*/ 33 w 58"/>
                <a:gd name="T17" fmla="*/ 21 h 23"/>
                <a:gd name="T18" fmla="*/ 45 w 58"/>
                <a:gd name="T19" fmla="*/ 16 h 23"/>
                <a:gd name="T20" fmla="*/ 54 w 58"/>
                <a:gd name="T21" fmla="*/ 12 h 23"/>
                <a:gd name="T22" fmla="*/ 54 w 58"/>
                <a:gd name="T23" fmla="*/ 12 h 23"/>
                <a:gd name="T24" fmla="*/ 58 w 58"/>
                <a:gd name="T25" fmla="*/ 7 h 23"/>
                <a:gd name="T26" fmla="*/ 58 w 58"/>
                <a:gd name="T27" fmla="*/ 3 h 23"/>
                <a:gd name="T28" fmla="*/ 56 w 58"/>
                <a:gd name="T29" fmla="*/ 0 h 23"/>
                <a:gd name="T30" fmla="*/ 47 w 58"/>
                <a:gd name="T31" fmla="*/ 0 h 23"/>
                <a:gd name="T32" fmla="*/ 47 w 58"/>
                <a:gd name="T33" fmla="*/ 0 h 23"/>
                <a:gd name="T34" fmla="*/ 36 w 58"/>
                <a:gd name="T35" fmla="*/ 0 h 23"/>
                <a:gd name="T36" fmla="*/ 24 w 58"/>
                <a:gd name="T37" fmla="*/ 3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21"/>
                  </a:lnTo>
                  <a:lnTo>
                    <a:pt x="4" y="23"/>
                  </a:lnTo>
                  <a:lnTo>
                    <a:pt x="11" y="23"/>
                  </a:lnTo>
                  <a:lnTo>
                    <a:pt x="22" y="23"/>
                  </a:lnTo>
                  <a:lnTo>
                    <a:pt x="33" y="21"/>
                  </a:lnTo>
                  <a:lnTo>
                    <a:pt x="45" y="16"/>
                  </a:lnTo>
                  <a:lnTo>
                    <a:pt x="54" y="12"/>
                  </a:lnTo>
                  <a:lnTo>
                    <a:pt x="58" y="7"/>
                  </a:lnTo>
                  <a:lnTo>
                    <a:pt x="58" y="3"/>
                  </a:lnTo>
                  <a:lnTo>
                    <a:pt x="56" y="0"/>
                  </a:lnTo>
                  <a:lnTo>
                    <a:pt x="47" y="0"/>
                  </a:lnTo>
                  <a:lnTo>
                    <a:pt x="36" y="0"/>
                  </a:lnTo>
                  <a:lnTo>
                    <a:pt x="24"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8" name="Freeform 1495">
              <a:extLst>
                <a:ext uri="{FF2B5EF4-FFF2-40B4-BE49-F238E27FC236}">
                  <a16:creationId xmlns:a16="http://schemas.microsoft.com/office/drawing/2014/main" xmlns="" id="{9DA7D5C2-1670-8045-96E7-0B864EF5EF21}"/>
                </a:ext>
              </a:extLst>
            </p:cNvPr>
            <p:cNvSpPr>
              <a:spLocks/>
            </p:cNvSpPr>
            <p:nvPr/>
          </p:nvSpPr>
          <p:spPr bwMode="auto">
            <a:xfrm>
              <a:off x="1565" y="3370"/>
              <a:ext cx="58" cy="23"/>
            </a:xfrm>
            <a:custGeom>
              <a:avLst/>
              <a:gdLst>
                <a:gd name="T0" fmla="*/ 4 w 58"/>
                <a:gd name="T1" fmla="*/ 12 h 23"/>
                <a:gd name="T2" fmla="*/ 4 w 58"/>
                <a:gd name="T3" fmla="*/ 12 h 23"/>
                <a:gd name="T4" fmla="*/ 0 w 58"/>
                <a:gd name="T5" fmla="*/ 16 h 23"/>
                <a:gd name="T6" fmla="*/ 0 w 58"/>
                <a:gd name="T7" fmla="*/ 21 h 23"/>
                <a:gd name="T8" fmla="*/ 4 w 58"/>
                <a:gd name="T9" fmla="*/ 23 h 23"/>
                <a:gd name="T10" fmla="*/ 11 w 58"/>
                <a:gd name="T11" fmla="*/ 23 h 23"/>
                <a:gd name="T12" fmla="*/ 11 w 58"/>
                <a:gd name="T13" fmla="*/ 23 h 23"/>
                <a:gd name="T14" fmla="*/ 22 w 58"/>
                <a:gd name="T15" fmla="*/ 23 h 23"/>
                <a:gd name="T16" fmla="*/ 33 w 58"/>
                <a:gd name="T17" fmla="*/ 21 h 23"/>
                <a:gd name="T18" fmla="*/ 45 w 58"/>
                <a:gd name="T19" fmla="*/ 16 h 23"/>
                <a:gd name="T20" fmla="*/ 54 w 58"/>
                <a:gd name="T21" fmla="*/ 12 h 23"/>
                <a:gd name="T22" fmla="*/ 54 w 58"/>
                <a:gd name="T23" fmla="*/ 12 h 23"/>
                <a:gd name="T24" fmla="*/ 58 w 58"/>
                <a:gd name="T25" fmla="*/ 7 h 23"/>
                <a:gd name="T26" fmla="*/ 58 w 58"/>
                <a:gd name="T27" fmla="*/ 3 h 23"/>
                <a:gd name="T28" fmla="*/ 56 w 58"/>
                <a:gd name="T29" fmla="*/ 0 h 23"/>
                <a:gd name="T30" fmla="*/ 47 w 58"/>
                <a:gd name="T31" fmla="*/ 0 h 23"/>
                <a:gd name="T32" fmla="*/ 47 w 58"/>
                <a:gd name="T33" fmla="*/ 0 h 23"/>
                <a:gd name="T34" fmla="*/ 36 w 58"/>
                <a:gd name="T35" fmla="*/ 0 h 23"/>
                <a:gd name="T36" fmla="*/ 24 w 58"/>
                <a:gd name="T37" fmla="*/ 3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21"/>
                  </a:lnTo>
                  <a:lnTo>
                    <a:pt x="4" y="23"/>
                  </a:lnTo>
                  <a:lnTo>
                    <a:pt x="11" y="23"/>
                  </a:lnTo>
                  <a:lnTo>
                    <a:pt x="22" y="23"/>
                  </a:lnTo>
                  <a:lnTo>
                    <a:pt x="33" y="21"/>
                  </a:lnTo>
                  <a:lnTo>
                    <a:pt x="45" y="16"/>
                  </a:lnTo>
                  <a:lnTo>
                    <a:pt x="54" y="12"/>
                  </a:lnTo>
                  <a:lnTo>
                    <a:pt x="58" y="7"/>
                  </a:lnTo>
                  <a:lnTo>
                    <a:pt x="58" y="3"/>
                  </a:lnTo>
                  <a:lnTo>
                    <a:pt x="56" y="0"/>
                  </a:lnTo>
                  <a:lnTo>
                    <a:pt x="47" y="0"/>
                  </a:lnTo>
                  <a:lnTo>
                    <a:pt x="36" y="0"/>
                  </a:lnTo>
                  <a:lnTo>
                    <a:pt x="24"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79" name="Freeform 1496">
              <a:extLst>
                <a:ext uri="{FF2B5EF4-FFF2-40B4-BE49-F238E27FC236}">
                  <a16:creationId xmlns:a16="http://schemas.microsoft.com/office/drawing/2014/main" xmlns="" id="{68A2FE33-DE47-5E44-BF52-1C1B9D983436}"/>
                </a:ext>
              </a:extLst>
            </p:cNvPr>
            <p:cNvSpPr>
              <a:spLocks/>
            </p:cNvSpPr>
            <p:nvPr/>
          </p:nvSpPr>
          <p:spPr bwMode="auto">
            <a:xfrm>
              <a:off x="1515" y="3370"/>
              <a:ext cx="61" cy="25"/>
            </a:xfrm>
            <a:custGeom>
              <a:avLst/>
              <a:gdLst>
                <a:gd name="T0" fmla="*/ 7 w 61"/>
                <a:gd name="T1" fmla="*/ 12 h 25"/>
                <a:gd name="T2" fmla="*/ 7 w 61"/>
                <a:gd name="T3" fmla="*/ 12 h 25"/>
                <a:gd name="T4" fmla="*/ 0 w 61"/>
                <a:gd name="T5" fmla="*/ 18 h 25"/>
                <a:gd name="T6" fmla="*/ 0 w 61"/>
                <a:gd name="T7" fmla="*/ 21 h 25"/>
                <a:gd name="T8" fmla="*/ 5 w 61"/>
                <a:gd name="T9" fmla="*/ 23 h 25"/>
                <a:gd name="T10" fmla="*/ 11 w 61"/>
                <a:gd name="T11" fmla="*/ 25 h 25"/>
                <a:gd name="T12" fmla="*/ 11 w 61"/>
                <a:gd name="T13" fmla="*/ 25 h 25"/>
                <a:gd name="T14" fmla="*/ 23 w 61"/>
                <a:gd name="T15" fmla="*/ 23 h 25"/>
                <a:gd name="T16" fmla="*/ 34 w 61"/>
                <a:gd name="T17" fmla="*/ 21 h 25"/>
                <a:gd name="T18" fmla="*/ 45 w 61"/>
                <a:gd name="T19" fmla="*/ 16 h 25"/>
                <a:gd name="T20" fmla="*/ 54 w 61"/>
                <a:gd name="T21" fmla="*/ 12 h 25"/>
                <a:gd name="T22" fmla="*/ 54 w 61"/>
                <a:gd name="T23" fmla="*/ 12 h 25"/>
                <a:gd name="T24" fmla="*/ 61 w 61"/>
                <a:gd name="T25" fmla="*/ 7 h 25"/>
                <a:gd name="T26" fmla="*/ 61 w 61"/>
                <a:gd name="T27" fmla="*/ 3 h 25"/>
                <a:gd name="T28" fmla="*/ 56 w 61"/>
                <a:gd name="T29" fmla="*/ 0 h 25"/>
                <a:gd name="T30" fmla="*/ 50 w 61"/>
                <a:gd name="T31" fmla="*/ 0 h 25"/>
                <a:gd name="T32" fmla="*/ 50 w 61"/>
                <a:gd name="T33" fmla="*/ 0 h 25"/>
                <a:gd name="T34" fmla="*/ 38 w 61"/>
                <a:gd name="T35" fmla="*/ 0 h 25"/>
                <a:gd name="T36" fmla="*/ 25 w 61"/>
                <a:gd name="T37" fmla="*/ 5 h 25"/>
                <a:gd name="T38" fmla="*/ 16 w 61"/>
                <a:gd name="T39" fmla="*/ 7 h 25"/>
                <a:gd name="T40" fmla="*/ 7 w 61"/>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5">
                  <a:moveTo>
                    <a:pt x="7" y="12"/>
                  </a:moveTo>
                  <a:lnTo>
                    <a:pt x="7" y="12"/>
                  </a:lnTo>
                  <a:lnTo>
                    <a:pt x="0" y="18"/>
                  </a:lnTo>
                  <a:lnTo>
                    <a:pt x="0" y="21"/>
                  </a:lnTo>
                  <a:lnTo>
                    <a:pt x="5" y="23"/>
                  </a:lnTo>
                  <a:lnTo>
                    <a:pt x="11" y="25"/>
                  </a:lnTo>
                  <a:lnTo>
                    <a:pt x="23" y="23"/>
                  </a:lnTo>
                  <a:lnTo>
                    <a:pt x="34" y="21"/>
                  </a:lnTo>
                  <a:lnTo>
                    <a:pt x="45" y="16"/>
                  </a:lnTo>
                  <a:lnTo>
                    <a:pt x="54" y="12"/>
                  </a:lnTo>
                  <a:lnTo>
                    <a:pt x="61" y="7"/>
                  </a:lnTo>
                  <a:lnTo>
                    <a:pt x="61" y="3"/>
                  </a:lnTo>
                  <a:lnTo>
                    <a:pt x="56" y="0"/>
                  </a:lnTo>
                  <a:lnTo>
                    <a:pt x="50" y="0"/>
                  </a:lnTo>
                  <a:lnTo>
                    <a:pt x="38" y="0"/>
                  </a:lnTo>
                  <a:lnTo>
                    <a:pt x="25" y="5"/>
                  </a:lnTo>
                  <a:lnTo>
                    <a:pt x="16" y="7"/>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0" name="Freeform 1497">
              <a:extLst>
                <a:ext uri="{FF2B5EF4-FFF2-40B4-BE49-F238E27FC236}">
                  <a16:creationId xmlns:a16="http://schemas.microsoft.com/office/drawing/2014/main" xmlns="" id="{3B4E4EE9-1D2D-4643-926C-C39D7EEEFDAE}"/>
                </a:ext>
              </a:extLst>
            </p:cNvPr>
            <p:cNvSpPr>
              <a:spLocks/>
            </p:cNvSpPr>
            <p:nvPr/>
          </p:nvSpPr>
          <p:spPr bwMode="auto">
            <a:xfrm>
              <a:off x="1515" y="3370"/>
              <a:ext cx="61" cy="25"/>
            </a:xfrm>
            <a:custGeom>
              <a:avLst/>
              <a:gdLst>
                <a:gd name="T0" fmla="*/ 7 w 61"/>
                <a:gd name="T1" fmla="*/ 12 h 25"/>
                <a:gd name="T2" fmla="*/ 7 w 61"/>
                <a:gd name="T3" fmla="*/ 12 h 25"/>
                <a:gd name="T4" fmla="*/ 0 w 61"/>
                <a:gd name="T5" fmla="*/ 18 h 25"/>
                <a:gd name="T6" fmla="*/ 0 w 61"/>
                <a:gd name="T7" fmla="*/ 21 h 25"/>
                <a:gd name="T8" fmla="*/ 5 w 61"/>
                <a:gd name="T9" fmla="*/ 23 h 25"/>
                <a:gd name="T10" fmla="*/ 11 w 61"/>
                <a:gd name="T11" fmla="*/ 25 h 25"/>
                <a:gd name="T12" fmla="*/ 11 w 61"/>
                <a:gd name="T13" fmla="*/ 25 h 25"/>
                <a:gd name="T14" fmla="*/ 23 w 61"/>
                <a:gd name="T15" fmla="*/ 23 h 25"/>
                <a:gd name="T16" fmla="*/ 34 w 61"/>
                <a:gd name="T17" fmla="*/ 21 h 25"/>
                <a:gd name="T18" fmla="*/ 45 w 61"/>
                <a:gd name="T19" fmla="*/ 16 h 25"/>
                <a:gd name="T20" fmla="*/ 54 w 61"/>
                <a:gd name="T21" fmla="*/ 12 h 25"/>
                <a:gd name="T22" fmla="*/ 54 w 61"/>
                <a:gd name="T23" fmla="*/ 12 h 25"/>
                <a:gd name="T24" fmla="*/ 61 w 61"/>
                <a:gd name="T25" fmla="*/ 7 h 25"/>
                <a:gd name="T26" fmla="*/ 61 w 61"/>
                <a:gd name="T27" fmla="*/ 3 h 25"/>
                <a:gd name="T28" fmla="*/ 56 w 61"/>
                <a:gd name="T29" fmla="*/ 0 h 25"/>
                <a:gd name="T30" fmla="*/ 50 w 61"/>
                <a:gd name="T31" fmla="*/ 0 h 25"/>
                <a:gd name="T32" fmla="*/ 50 w 61"/>
                <a:gd name="T33" fmla="*/ 0 h 25"/>
                <a:gd name="T34" fmla="*/ 38 w 61"/>
                <a:gd name="T35" fmla="*/ 0 h 25"/>
                <a:gd name="T36" fmla="*/ 25 w 61"/>
                <a:gd name="T37" fmla="*/ 5 h 25"/>
                <a:gd name="T38" fmla="*/ 16 w 61"/>
                <a:gd name="T39" fmla="*/ 7 h 25"/>
                <a:gd name="T40" fmla="*/ 7 w 61"/>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5">
                  <a:moveTo>
                    <a:pt x="7" y="12"/>
                  </a:moveTo>
                  <a:lnTo>
                    <a:pt x="7" y="12"/>
                  </a:lnTo>
                  <a:lnTo>
                    <a:pt x="0" y="18"/>
                  </a:lnTo>
                  <a:lnTo>
                    <a:pt x="0" y="21"/>
                  </a:lnTo>
                  <a:lnTo>
                    <a:pt x="5" y="23"/>
                  </a:lnTo>
                  <a:lnTo>
                    <a:pt x="11" y="25"/>
                  </a:lnTo>
                  <a:lnTo>
                    <a:pt x="23" y="23"/>
                  </a:lnTo>
                  <a:lnTo>
                    <a:pt x="34" y="21"/>
                  </a:lnTo>
                  <a:lnTo>
                    <a:pt x="45" y="16"/>
                  </a:lnTo>
                  <a:lnTo>
                    <a:pt x="54" y="12"/>
                  </a:lnTo>
                  <a:lnTo>
                    <a:pt x="61" y="7"/>
                  </a:lnTo>
                  <a:lnTo>
                    <a:pt x="61" y="3"/>
                  </a:lnTo>
                  <a:lnTo>
                    <a:pt x="56" y="0"/>
                  </a:lnTo>
                  <a:lnTo>
                    <a:pt x="50" y="0"/>
                  </a:lnTo>
                  <a:lnTo>
                    <a:pt x="38" y="0"/>
                  </a:lnTo>
                  <a:lnTo>
                    <a:pt x="25" y="5"/>
                  </a:lnTo>
                  <a:lnTo>
                    <a:pt x="16" y="7"/>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1" name="Freeform 1498">
              <a:extLst>
                <a:ext uri="{FF2B5EF4-FFF2-40B4-BE49-F238E27FC236}">
                  <a16:creationId xmlns:a16="http://schemas.microsoft.com/office/drawing/2014/main" xmlns="" id="{EA3EBA00-0F0E-1043-8148-AD274C5C09E8}"/>
                </a:ext>
              </a:extLst>
            </p:cNvPr>
            <p:cNvSpPr>
              <a:spLocks/>
            </p:cNvSpPr>
            <p:nvPr/>
          </p:nvSpPr>
          <p:spPr bwMode="auto">
            <a:xfrm>
              <a:off x="4076" y="3305"/>
              <a:ext cx="45" cy="23"/>
            </a:xfrm>
            <a:custGeom>
              <a:avLst/>
              <a:gdLst>
                <a:gd name="T0" fmla="*/ 4 w 45"/>
                <a:gd name="T1" fmla="*/ 11 h 23"/>
                <a:gd name="T2" fmla="*/ 4 w 45"/>
                <a:gd name="T3" fmla="*/ 11 h 23"/>
                <a:gd name="T4" fmla="*/ 9 w 45"/>
                <a:gd name="T5" fmla="*/ 16 h 23"/>
                <a:gd name="T6" fmla="*/ 18 w 45"/>
                <a:gd name="T7" fmla="*/ 20 h 23"/>
                <a:gd name="T8" fmla="*/ 27 w 45"/>
                <a:gd name="T9" fmla="*/ 23 h 23"/>
                <a:gd name="T10" fmla="*/ 34 w 45"/>
                <a:gd name="T11" fmla="*/ 23 h 23"/>
                <a:gd name="T12" fmla="*/ 34 w 45"/>
                <a:gd name="T13" fmla="*/ 23 h 23"/>
                <a:gd name="T14" fmla="*/ 40 w 45"/>
                <a:gd name="T15" fmla="*/ 23 h 23"/>
                <a:gd name="T16" fmla="*/ 45 w 45"/>
                <a:gd name="T17" fmla="*/ 18 h 23"/>
                <a:gd name="T18" fmla="*/ 45 w 45"/>
                <a:gd name="T19" fmla="*/ 16 h 23"/>
                <a:gd name="T20" fmla="*/ 43 w 45"/>
                <a:gd name="T21" fmla="*/ 11 h 23"/>
                <a:gd name="T22" fmla="*/ 43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4 w 45"/>
                <a:gd name="T35" fmla="*/ 0 h 23"/>
                <a:gd name="T36" fmla="*/ 2 w 45"/>
                <a:gd name="T37" fmla="*/ 2 h 23"/>
                <a:gd name="T38" fmla="*/ 0 w 45"/>
                <a:gd name="T39" fmla="*/ 7 h 23"/>
                <a:gd name="T40" fmla="*/ 4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4" y="11"/>
                  </a:moveTo>
                  <a:lnTo>
                    <a:pt x="4" y="11"/>
                  </a:lnTo>
                  <a:lnTo>
                    <a:pt x="9" y="16"/>
                  </a:lnTo>
                  <a:lnTo>
                    <a:pt x="18" y="20"/>
                  </a:lnTo>
                  <a:lnTo>
                    <a:pt x="27" y="23"/>
                  </a:lnTo>
                  <a:lnTo>
                    <a:pt x="34" y="23"/>
                  </a:lnTo>
                  <a:lnTo>
                    <a:pt x="40" y="23"/>
                  </a:lnTo>
                  <a:lnTo>
                    <a:pt x="45" y="18"/>
                  </a:lnTo>
                  <a:lnTo>
                    <a:pt x="45" y="16"/>
                  </a:lnTo>
                  <a:lnTo>
                    <a:pt x="43" y="11"/>
                  </a:lnTo>
                  <a:lnTo>
                    <a:pt x="36" y="7"/>
                  </a:lnTo>
                  <a:lnTo>
                    <a:pt x="29" y="2"/>
                  </a:lnTo>
                  <a:lnTo>
                    <a:pt x="20" y="0"/>
                  </a:lnTo>
                  <a:lnTo>
                    <a:pt x="11" y="0"/>
                  </a:lnTo>
                  <a:lnTo>
                    <a:pt x="4" y="0"/>
                  </a:lnTo>
                  <a:lnTo>
                    <a:pt x="2" y="2"/>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2" name="Freeform 1499">
              <a:extLst>
                <a:ext uri="{FF2B5EF4-FFF2-40B4-BE49-F238E27FC236}">
                  <a16:creationId xmlns:a16="http://schemas.microsoft.com/office/drawing/2014/main" xmlns="" id="{B349D61B-F742-FA4C-9687-3FAFCE3C6F97}"/>
                </a:ext>
              </a:extLst>
            </p:cNvPr>
            <p:cNvSpPr>
              <a:spLocks/>
            </p:cNvSpPr>
            <p:nvPr/>
          </p:nvSpPr>
          <p:spPr bwMode="auto">
            <a:xfrm>
              <a:off x="4076" y="3305"/>
              <a:ext cx="45" cy="23"/>
            </a:xfrm>
            <a:custGeom>
              <a:avLst/>
              <a:gdLst>
                <a:gd name="T0" fmla="*/ 4 w 45"/>
                <a:gd name="T1" fmla="*/ 11 h 23"/>
                <a:gd name="T2" fmla="*/ 4 w 45"/>
                <a:gd name="T3" fmla="*/ 11 h 23"/>
                <a:gd name="T4" fmla="*/ 9 w 45"/>
                <a:gd name="T5" fmla="*/ 16 h 23"/>
                <a:gd name="T6" fmla="*/ 18 w 45"/>
                <a:gd name="T7" fmla="*/ 20 h 23"/>
                <a:gd name="T8" fmla="*/ 27 w 45"/>
                <a:gd name="T9" fmla="*/ 23 h 23"/>
                <a:gd name="T10" fmla="*/ 34 w 45"/>
                <a:gd name="T11" fmla="*/ 23 h 23"/>
                <a:gd name="T12" fmla="*/ 34 w 45"/>
                <a:gd name="T13" fmla="*/ 23 h 23"/>
                <a:gd name="T14" fmla="*/ 40 w 45"/>
                <a:gd name="T15" fmla="*/ 23 h 23"/>
                <a:gd name="T16" fmla="*/ 45 w 45"/>
                <a:gd name="T17" fmla="*/ 18 h 23"/>
                <a:gd name="T18" fmla="*/ 45 w 45"/>
                <a:gd name="T19" fmla="*/ 16 h 23"/>
                <a:gd name="T20" fmla="*/ 43 w 45"/>
                <a:gd name="T21" fmla="*/ 11 h 23"/>
                <a:gd name="T22" fmla="*/ 43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4 w 45"/>
                <a:gd name="T35" fmla="*/ 0 h 23"/>
                <a:gd name="T36" fmla="*/ 2 w 45"/>
                <a:gd name="T37" fmla="*/ 2 h 23"/>
                <a:gd name="T38" fmla="*/ 0 w 45"/>
                <a:gd name="T39" fmla="*/ 7 h 23"/>
                <a:gd name="T40" fmla="*/ 4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4" y="11"/>
                  </a:moveTo>
                  <a:lnTo>
                    <a:pt x="4" y="11"/>
                  </a:lnTo>
                  <a:lnTo>
                    <a:pt x="9" y="16"/>
                  </a:lnTo>
                  <a:lnTo>
                    <a:pt x="18" y="20"/>
                  </a:lnTo>
                  <a:lnTo>
                    <a:pt x="27" y="23"/>
                  </a:lnTo>
                  <a:lnTo>
                    <a:pt x="34" y="23"/>
                  </a:lnTo>
                  <a:lnTo>
                    <a:pt x="40" y="23"/>
                  </a:lnTo>
                  <a:lnTo>
                    <a:pt x="45" y="18"/>
                  </a:lnTo>
                  <a:lnTo>
                    <a:pt x="45" y="16"/>
                  </a:lnTo>
                  <a:lnTo>
                    <a:pt x="43" y="11"/>
                  </a:lnTo>
                  <a:lnTo>
                    <a:pt x="36" y="7"/>
                  </a:lnTo>
                  <a:lnTo>
                    <a:pt x="29" y="2"/>
                  </a:lnTo>
                  <a:lnTo>
                    <a:pt x="20" y="0"/>
                  </a:lnTo>
                  <a:lnTo>
                    <a:pt x="11" y="0"/>
                  </a:lnTo>
                  <a:lnTo>
                    <a:pt x="4" y="0"/>
                  </a:lnTo>
                  <a:lnTo>
                    <a:pt x="2" y="2"/>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3" name="Freeform 1500">
              <a:extLst>
                <a:ext uri="{FF2B5EF4-FFF2-40B4-BE49-F238E27FC236}">
                  <a16:creationId xmlns:a16="http://schemas.microsoft.com/office/drawing/2014/main" xmlns="" id="{B697FC0A-14A5-E444-9900-52C6048E10A8}"/>
                </a:ext>
              </a:extLst>
            </p:cNvPr>
            <p:cNvSpPr>
              <a:spLocks/>
            </p:cNvSpPr>
            <p:nvPr/>
          </p:nvSpPr>
          <p:spPr bwMode="auto">
            <a:xfrm>
              <a:off x="4037" y="3305"/>
              <a:ext cx="45" cy="23"/>
            </a:xfrm>
            <a:custGeom>
              <a:avLst/>
              <a:gdLst>
                <a:gd name="T0" fmla="*/ 5 w 45"/>
                <a:gd name="T1" fmla="*/ 11 h 23"/>
                <a:gd name="T2" fmla="*/ 5 w 45"/>
                <a:gd name="T3" fmla="*/ 11 h 23"/>
                <a:gd name="T4" fmla="*/ 9 w 45"/>
                <a:gd name="T5" fmla="*/ 16 h 23"/>
                <a:gd name="T6" fmla="*/ 18 w 45"/>
                <a:gd name="T7" fmla="*/ 20 h 23"/>
                <a:gd name="T8" fmla="*/ 25 w 45"/>
                <a:gd name="T9" fmla="*/ 23 h 23"/>
                <a:gd name="T10" fmla="*/ 34 w 45"/>
                <a:gd name="T11" fmla="*/ 23 h 23"/>
                <a:gd name="T12" fmla="*/ 34 w 45"/>
                <a:gd name="T13" fmla="*/ 23 h 23"/>
                <a:gd name="T14" fmla="*/ 41 w 45"/>
                <a:gd name="T15" fmla="*/ 23 h 23"/>
                <a:gd name="T16" fmla="*/ 45 w 45"/>
                <a:gd name="T17" fmla="*/ 20 h 23"/>
                <a:gd name="T18" fmla="*/ 45 w 45"/>
                <a:gd name="T19" fmla="*/ 16 h 23"/>
                <a:gd name="T20" fmla="*/ 43 w 45"/>
                <a:gd name="T21" fmla="*/ 11 h 23"/>
                <a:gd name="T22" fmla="*/ 43 w 45"/>
                <a:gd name="T23" fmla="*/ 11 h 23"/>
                <a:gd name="T24" fmla="*/ 36 w 45"/>
                <a:gd name="T25" fmla="*/ 7 h 23"/>
                <a:gd name="T26" fmla="*/ 30 w 45"/>
                <a:gd name="T27" fmla="*/ 2 h 23"/>
                <a:gd name="T28" fmla="*/ 21 w 45"/>
                <a:gd name="T29" fmla="*/ 0 h 23"/>
                <a:gd name="T30" fmla="*/ 12 w 45"/>
                <a:gd name="T31" fmla="*/ 0 h 23"/>
                <a:gd name="T32" fmla="*/ 12 w 45"/>
                <a:gd name="T33" fmla="*/ 0 h 23"/>
                <a:gd name="T34" fmla="*/ 5 w 45"/>
                <a:gd name="T35" fmla="*/ 0 h 23"/>
                <a:gd name="T36" fmla="*/ 3 w 45"/>
                <a:gd name="T37" fmla="*/ 2 h 23"/>
                <a:gd name="T38" fmla="*/ 0 w 45"/>
                <a:gd name="T39" fmla="*/ 7 h 23"/>
                <a:gd name="T40" fmla="*/ 5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5" y="11"/>
                  </a:moveTo>
                  <a:lnTo>
                    <a:pt x="5" y="11"/>
                  </a:lnTo>
                  <a:lnTo>
                    <a:pt x="9" y="16"/>
                  </a:lnTo>
                  <a:lnTo>
                    <a:pt x="18" y="20"/>
                  </a:lnTo>
                  <a:lnTo>
                    <a:pt x="25" y="23"/>
                  </a:lnTo>
                  <a:lnTo>
                    <a:pt x="34" y="23"/>
                  </a:lnTo>
                  <a:lnTo>
                    <a:pt x="41" y="23"/>
                  </a:lnTo>
                  <a:lnTo>
                    <a:pt x="45" y="20"/>
                  </a:lnTo>
                  <a:lnTo>
                    <a:pt x="45" y="16"/>
                  </a:lnTo>
                  <a:lnTo>
                    <a:pt x="43" y="11"/>
                  </a:lnTo>
                  <a:lnTo>
                    <a:pt x="36" y="7"/>
                  </a:lnTo>
                  <a:lnTo>
                    <a:pt x="30" y="2"/>
                  </a:lnTo>
                  <a:lnTo>
                    <a:pt x="21" y="0"/>
                  </a:lnTo>
                  <a:lnTo>
                    <a:pt x="12" y="0"/>
                  </a:lnTo>
                  <a:lnTo>
                    <a:pt x="5" y="0"/>
                  </a:lnTo>
                  <a:lnTo>
                    <a:pt x="3" y="2"/>
                  </a:lnTo>
                  <a:lnTo>
                    <a:pt x="0"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4" name="Freeform 1501">
              <a:extLst>
                <a:ext uri="{FF2B5EF4-FFF2-40B4-BE49-F238E27FC236}">
                  <a16:creationId xmlns:a16="http://schemas.microsoft.com/office/drawing/2014/main" xmlns="" id="{7B73A802-CB56-114E-948F-F0C6FA1C1077}"/>
                </a:ext>
              </a:extLst>
            </p:cNvPr>
            <p:cNvSpPr>
              <a:spLocks/>
            </p:cNvSpPr>
            <p:nvPr/>
          </p:nvSpPr>
          <p:spPr bwMode="auto">
            <a:xfrm>
              <a:off x="4037" y="3305"/>
              <a:ext cx="45" cy="23"/>
            </a:xfrm>
            <a:custGeom>
              <a:avLst/>
              <a:gdLst>
                <a:gd name="T0" fmla="*/ 5 w 45"/>
                <a:gd name="T1" fmla="*/ 11 h 23"/>
                <a:gd name="T2" fmla="*/ 5 w 45"/>
                <a:gd name="T3" fmla="*/ 11 h 23"/>
                <a:gd name="T4" fmla="*/ 9 w 45"/>
                <a:gd name="T5" fmla="*/ 16 h 23"/>
                <a:gd name="T6" fmla="*/ 18 w 45"/>
                <a:gd name="T7" fmla="*/ 20 h 23"/>
                <a:gd name="T8" fmla="*/ 25 w 45"/>
                <a:gd name="T9" fmla="*/ 23 h 23"/>
                <a:gd name="T10" fmla="*/ 34 w 45"/>
                <a:gd name="T11" fmla="*/ 23 h 23"/>
                <a:gd name="T12" fmla="*/ 34 w 45"/>
                <a:gd name="T13" fmla="*/ 23 h 23"/>
                <a:gd name="T14" fmla="*/ 41 w 45"/>
                <a:gd name="T15" fmla="*/ 23 h 23"/>
                <a:gd name="T16" fmla="*/ 45 w 45"/>
                <a:gd name="T17" fmla="*/ 20 h 23"/>
                <a:gd name="T18" fmla="*/ 45 w 45"/>
                <a:gd name="T19" fmla="*/ 16 h 23"/>
                <a:gd name="T20" fmla="*/ 43 w 45"/>
                <a:gd name="T21" fmla="*/ 11 h 23"/>
                <a:gd name="T22" fmla="*/ 43 w 45"/>
                <a:gd name="T23" fmla="*/ 11 h 23"/>
                <a:gd name="T24" fmla="*/ 36 w 45"/>
                <a:gd name="T25" fmla="*/ 7 h 23"/>
                <a:gd name="T26" fmla="*/ 30 w 45"/>
                <a:gd name="T27" fmla="*/ 2 h 23"/>
                <a:gd name="T28" fmla="*/ 21 w 45"/>
                <a:gd name="T29" fmla="*/ 0 h 23"/>
                <a:gd name="T30" fmla="*/ 12 w 45"/>
                <a:gd name="T31" fmla="*/ 0 h 23"/>
                <a:gd name="T32" fmla="*/ 12 w 45"/>
                <a:gd name="T33" fmla="*/ 0 h 23"/>
                <a:gd name="T34" fmla="*/ 5 w 45"/>
                <a:gd name="T35" fmla="*/ 0 h 23"/>
                <a:gd name="T36" fmla="*/ 3 w 45"/>
                <a:gd name="T37" fmla="*/ 2 h 23"/>
                <a:gd name="T38" fmla="*/ 0 w 45"/>
                <a:gd name="T39" fmla="*/ 7 h 23"/>
                <a:gd name="T40" fmla="*/ 5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5" y="11"/>
                  </a:moveTo>
                  <a:lnTo>
                    <a:pt x="5" y="11"/>
                  </a:lnTo>
                  <a:lnTo>
                    <a:pt x="9" y="16"/>
                  </a:lnTo>
                  <a:lnTo>
                    <a:pt x="18" y="20"/>
                  </a:lnTo>
                  <a:lnTo>
                    <a:pt x="25" y="23"/>
                  </a:lnTo>
                  <a:lnTo>
                    <a:pt x="34" y="23"/>
                  </a:lnTo>
                  <a:lnTo>
                    <a:pt x="41" y="23"/>
                  </a:lnTo>
                  <a:lnTo>
                    <a:pt x="45" y="20"/>
                  </a:lnTo>
                  <a:lnTo>
                    <a:pt x="45" y="16"/>
                  </a:lnTo>
                  <a:lnTo>
                    <a:pt x="43" y="11"/>
                  </a:lnTo>
                  <a:lnTo>
                    <a:pt x="36" y="7"/>
                  </a:lnTo>
                  <a:lnTo>
                    <a:pt x="30" y="2"/>
                  </a:lnTo>
                  <a:lnTo>
                    <a:pt x="21" y="0"/>
                  </a:lnTo>
                  <a:lnTo>
                    <a:pt x="12" y="0"/>
                  </a:lnTo>
                  <a:lnTo>
                    <a:pt x="5" y="0"/>
                  </a:lnTo>
                  <a:lnTo>
                    <a:pt x="3" y="2"/>
                  </a:lnTo>
                  <a:lnTo>
                    <a:pt x="0"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5" name="Freeform 1502">
              <a:extLst>
                <a:ext uri="{FF2B5EF4-FFF2-40B4-BE49-F238E27FC236}">
                  <a16:creationId xmlns:a16="http://schemas.microsoft.com/office/drawing/2014/main" xmlns="" id="{9CF886E9-F3B2-BA4B-8B6B-5D06C2A85626}"/>
                </a:ext>
              </a:extLst>
            </p:cNvPr>
            <p:cNvSpPr>
              <a:spLocks/>
            </p:cNvSpPr>
            <p:nvPr/>
          </p:nvSpPr>
          <p:spPr bwMode="auto">
            <a:xfrm>
              <a:off x="4001" y="3305"/>
              <a:ext cx="43" cy="25"/>
            </a:xfrm>
            <a:custGeom>
              <a:avLst/>
              <a:gdLst>
                <a:gd name="T0" fmla="*/ 3 w 43"/>
                <a:gd name="T1" fmla="*/ 11 h 25"/>
                <a:gd name="T2" fmla="*/ 3 w 43"/>
                <a:gd name="T3" fmla="*/ 11 h 25"/>
                <a:gd name="T4" fmla="*/ 7 w 43"/>
                <a:gd name="T5" fmla="*/ 16 h 25"/>
                <a:gd name="T6" fmla="*/ 16 w 43"/>
                <a:gd name="T7" fmla="*/ 20 h 25"/>
                <a:gd name="T8" fmla="*/ 23 w 43"/>
                <a:gd name="T9" fmla="*/ 23 h 25"/>
                <a:gd name="T10" fmla="*/ 32 w 43"/>
                <a:gd name="T11" fmla="*/ 25 h 25"/>
                <a:gd name="T12" fmla="*/ 32 w 43"/>
                <a:gd name="T13" fmla="*/ 25 h 25"/>
                <a:gd name="T14" fmla="*/ 39 w 43"/>
                <a:gd name="T15" fmla="*/ 23 h 25"/>
                <a:gd name="T16" fmla="*/ 41 w 43"/>
                <a:gd name="T17" fmla="*/ 20 h 25"/>
                <a:gd name="T18" fmla="*/ 43 w 43"/>
                <a:gd name="T19" fmla="*/ 16 h 25"/>
                <a:gd name="T20" fmla="*/ 41 w 43"/>
                <a:gd name="T21" fmla="*/ 11 h 25"/>
                <a:gd name="T22" fmla="*/ 41 w 43"/>
                <a:gd name="T23" fmla="*/ 11 h 25"/>
                <a:gd name="T24" fmla="*/ 34 w 43"/>
                <a:gd name="T25" fmla="*/ 7 h 25"/>
                <a:gd name="T26" fmla="*/ 27 w 43"/>
                <a:gd name="T27" fmla="*/ 5 h 25"/>
                <a:gd name="T28" fmla="*/ 18 w 43"/>
                <a:gd name="T29" fmla="*/ 0 h 25"/>
                <a:gd name="T30" fmla="*/ 9 w 43"/>
                <a:gd name="T31" fmla="*/ 0 h 25"/>
                <a:gd name="T32" fmla="*/ 9 w 43"/>
                <a:gd name="T33" fmla="*/ 0 h 25"/>
                <a:gd name="T34" fmla="*/ 3 w 43"/>
                <a:gd name="T35" fmla="*/ 2 h 25"/>
                <a:gd name="T36" fmla="*/ 0 w 43"/>
                <a:gd name="T37" fmla="*/ 5 h 25"/>
                <a:gd name="T38" fmla="*/ 0 w 43"/>
                <a:gd name="T39" fmla="*/ 7 h 25"/>
                <a:gd name="T40" fmla="*/ 3 w 43"/>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3" y="11"/>
                  </a:moveTo>
                  <a:lnTo>
                    <a:pt x="3" y="11"/>
                  </a:lnTo>
                  <a:lnTo>
                    <a:pt x="7" y="16"/>
                  </a:lnTo>
                  <a:lnTo>
                    <a:pt x="16" y="20"/>
                  </a:lnTo>
                  <a:lnTo>
                    <a:pt x="23" y="23"/>
                  </a:lnTo>
                  <a:lnTo>
                    <a:pt x="32" y="25"/>
                  </a:lnTo>
                  <a:lnTo>
                    <a:pt x="39" y="23"/>
                  </a:lnTo>
                  <a:lnTo>
                    <a:pt x="41" y="20"/>
                  </a:lnTo>
                  <a:lnTo>
                    <a:pt x="43" y="16"/>
                  </a:lnTo>
                  <a:lnTo>
                    <a:pt x="41" y="11"/>
                  </a:lnTo>
                  <a:lnTo>
                    <a:pt x="34" y="7"/>
                  </a:lnTo>
                  <a:lnTo>
                    <a:pt x="27" y="5"/>
                  </a:lnTo>
                  <a:lnTo>
                    <a:pt x="18" y="0"/>
                  </a:lnTo>
                  <a:lnTo>
                    <a:pt x="9" y="0"/>
                  </a:lnTo>
                  <a:lnTo>
                    <a:pt x="3"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6" name="Freeform 1503">
              <a:extLst>
                <a:ext uri="{FF2B5EF4-FFF2-40B4-BE49-F238E27FC236}">
                  <a16:creationId xmlns:a16="http://schemas.microsoft.com/office/drawing/2014/main" xmlns="" id="{18115329-5964-A54B-841A-DCAD80E4E4EC}"/>
                </a:ext>
              </a:extLst>
            </p:cNvPr>
            <p:cNvSpPr>
              <a:spLocks/>
            </p:cNvSpPr>
            <p:nvPr/>
          </p:nvSpPr>
          <p:spPr bwMode="auto">
            <a:xfrm>
              <a:off x="4001" y="3305"/>
              <a:ext cx="43" cy="25"/>
            </a:xfrm>
            <a:custGeom>
              <a:avLst/>
              <a:gdLst>
                <a:gd name="T0" fmla="*/ 3 w 43"/>
                <a:gd name="T1" fmla="*/ 11 h 25"/>
                <a:gd name="T2" fmla="*/ 3 w 43"/>
                <a:gd name="T3" fmla="*/ 11 h 25"/>
                <a:gd name="T4" fmla="*/ 7 w 43"/>
                <a:gd name="T5" fmla="*/ 16 h 25"/>
                <a:gd name="T6" fmla="*/ 16 w 43"/>
                <a:gd name="T7" fmla="*/ 20 h 25"/>
                <a:gd name="T8" fmla="*/ 23 w 43"/>
                <a:gd name="T9" fmla="*/ 23 h 25"/>
                <a:gd name="T10" fmla="*/ 32 w 43"/>
                <a:gd name="T11" fmla="*/ 25 h 25"/>
                <a:gd name="T12" fmla="*/ 32 w 43"/>
                <a:gd name="T13" fmla="*/ 25 h 25"/>
                <a:gd name="T14" fmla="*/ 39 w 43"/>
                <a:gd name="T15" fmla="*/ 23 h 25"/>
                <a:gd name="T16" fmla="*/ 41 w 43"/>
                <a:gd name="T17" fmla="*/ 20 h 25"/>
                <a:gd name="T18" fmla="*/ 43 w 43"/>
                <a:gd name="T19" fmla="*/ 16 h 25"/>
                <a:gd name="T20" fmla="*/ 41 w 43"/>
                <a:gd name="T21" fmla="*/ 11 h 25"/>
                <a:gd name="T22" fmla="*/ 41 w 43"/>
                <a:gd name="T23" fmla="*/ 11 h 25"/>
                <a:gd name="T24" fmla="*/ 34 w 43"/>
                <a:gd name="T25" fmla="*/ 7 h 25"/>
                <a:gd name="T26" fmla="*/ 27 w 43"/>
                <a:gd name="T27" fmla="*/ 5 h 25"/>
                <a:gd name="T28" fmla="*/ 18 w 43"/>
                <a:gd name="T29" fmla="*/ 0 h 25"/>
                <a:gd name="T30" fmla="*/ 9 w 43"/>
                <a:gd name="T31" fmla="*/ 0 h 25"/>
                <a:gd name="T32" fmla="*/ 9 w 43"/>
                <a:gd name="T33" fmla="*/ 0 h 25"/>
                <a:gd name="T34" fmla="*/ 3 w 43"/>
                <a:gd name="T35" fmla="*/ 2 h 25"/>
                <a:gd name="T36" fmla="*/ 0 w 43"/>
                <a:gd name="T37" fmla="*/ 5 h 25"/>
                <a:gd name="T38" fmla="*/ 0 w 43"/>
                <a:gd name="T39" fmla="*/ 7 h 25"/>
                <a:gd name="T40" fmla="*/ 3 w 43"/>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3" y="11"/>
                  </a:moveTo>
                  <a:lnTo>
                    <a:pt x="3" y="11"/>
                  </a:lnTo>
                  <a:lnTo>
                    <a:pt x="7" y="16"/>
                  </a:lnTo>
                  <a:lnTo>
                    <a:pt x="16" y="20"/>
                  </a:lnTo>
                  <a:lnTo>
                    <a:pt x="23" y="23"/>
                  </a:lnTo>
                  <a:lnTo>
                    <a:pt x="32" y="25"/>
                  </a:lnTo>
                  <a:lnTo>
                    <a:pt x="39" y="23"/>
                  </a:lnTo>
                  <a:lnTo>
                    <a:pt x="41" y="20"/>
                  </a:lnTo>
                  <a:lnTo>
                    <a:pt x="43" y="16"/>
                  </a:lnTo>
                  <a:lnTo>
                    <a:pt x="41" y="11"/>
                  </a:lnTo>
                  <a:lnTo>
                    <a:pt x="34" y="7"/>
                  </a:lnTo>
                  <a:lnTo>
                    <a:pt x="27" y="5"/>
                  </a:lnTo>
                  <a:lnTo>
                    <a:pt x="18" y="0"/>
                  </a:lnTo>
                  <a:lnTo>
                    <a:pt x="9" y="0"/>
                  </a:lnTo>
                  <a:lnTo>
                    <a:pt x="3"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7" name="Freeform 1504">
              <a:extLst>
                <a:ext uri="{FF2B5EF4-FFF2-40B4-BE49-F238E27FC236}">
                  <a16:creationId xmlns:a16="http://schemas.microsoft.com/office/drawing/2014/main" xmlns="" id="{B68EAFD0-8942-BF46-A627-D5BD584528DD}"/>
                </a:ext>
              </a:extLst>
            </p:cNvPr>
            <p:cNvSpPr>
              <a:spLocks/>
            </p:cNvSpPr>
            <p:nvPr/>
          </p:nvSpPr>
          <p:spPr bwMode="auto">
            <a:xfrm>
              <a:off x="3963" y="3305"/>
              <a:ext cx="43" cy="25"/>
            </a:xfrm>
            <a:custGeom>
              <a:avLst/>
              <a:gdLst>
                <a:gd name="T0" fmla="*/ 2 w 43"/>
                <a:gd name="T1" fmla="*/ 14 h 25"/>
                <a:gd name="T2" fmla="*/ 2 w 43"/>
                <a:gd name="T3" fmla="*/ 14 h 25"/>
                <a:gd name="T4" fmla="*/ 9 w 43"/>
                <a:gd name="T5" fmla="*/ 18 h 25"/>
                <a:gd name="T6" fmla="*/ 16 w 43"/>
                <a:gd name="T7" fmla="*/ 20 h 25"/>
                <a:gd name="T8" fmla="*/ 25 w 43"/>
                <a:gd name="T9" fmla="*/ 23 h 25"/>
                <a:gd name="T10" fmla="*/ 32 w 43"/>
                <a:gd name="T11" fmla="*/ 25 h 25"/>
                <a:gd name="T12" fmla="*/ 32 w 43"/>
                <a:gd name="T13" fmla="*/ 25 h 25"/>
                <a:gd name="T14" fmla="*/ 38 w 43"/>
                <a:gd name="T15" fmla="*/ 23 h 25"/>
                <a:gd name="T16" fmla="*/ 43 w 43"/>
                <a:gd name="T17" fmla="*/ 20 h 25"/>
                <a:gd name="T18" fmla="*/ 43 w 43"/>
                <a:gd name="T19" fmla="*/ 16 h 25"/>
                <a:gd name="T20" fmla="*/ 41 w 43"/>
                <a:gd name="T21" fmla="*/ 11 h 25"/>
                <a:gd name="T22" fmla="*/ 41 w 43"/>
                <a:gd name="T23" fmla="*/ 11 h 25"/>
                <a:gd name="T24" fmla="*/ 34 w 43"/>
                <a:gd name="T25" fmla="*/ 7 h 25"/>
                <a:gd name="T26" fmla="*/ 27 w 43"/>
                <a:gd name="T27" fmla="*/ 5 h 25"/>
                <a:gd name="T28" fmla="*/ 18 w 43"/>
                <a:gd name="T29" fmla="*/ 2 h 25"/>
                <a:gd name="T30" fmla="*/ 11 w 43"/>
                <a:gd name="T31" fmla="*/ 0 h 25"/>
                <a:gd name="T32" fmla="*/ 11 w 43"/>
                <a:gd name="T33" fmla="*/ 0 h 25"/>
                <a:gd name="T34" fmla="*/ 5 w 43"/>
                <a:gd name="T35" fmla="*/ 2 h 25"/>
                <a:gd name="T36" fmla="*/ 0 w 43"/>
                <a:gd name="T37" fmla="*/ 5 h 25"/>
                <a:gd name="T38" fmla="*/ 0 w 43"/>
                <a:gd name="T39" fmla="*/ 9 h 25"/>
                <a:gd name="T40" fmla="*/ 2 w 4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2" y="14"/>
                  </a:moveTo>
                  <a:lnTo>
                    <a:pt x="2" y="14"/>
                  </a:lnTo>
                  <a:lnTo>
                    <a:pt x="9" y="18"/>
                  </a:lnTo>
                  <a:lnTo>
                    <a:pt x="16" y="20"/>
                  </a:lnTo>
                  <a:lnTo>
                    <a:pt x="25" y="23"/>
                  </a:lnTo>
                  <a:lnTo>
                    <a:pt x="32" y="25"/>
                  </a:lnTo>
                  <a:lnTo>
                    <a:pt x="38" y="23"/>
                  </a:lnTo>
                  <a:lnTo>
                    <a:pt x="43" y="20"/>
                  </a:lnTo>
                  <a:lnTo>
                    <a:pt x="43" y="16"/>
                  </a:lnTo>
                  <a:lnTo>
                    <a:pt x="41" y="11"/>
                  </a:lnTo>
                  <a:lnTo>
                    <a:pt x="34" y="7"/>
                  </a:lnTo>
                  <a:lnTo>
                    <a:pt x="27" y="5"/>
                  </a:lnTo>
                  <a:lnTo>
                    <a:pt x="18" y="2"/>
                  </a:lnTo>
                  <a:lnTo>
                    <a:pt x="11" y="0"/>
                  </a:lnTo>
                  <a:lnTo>
                    <a:pt x="5" y="2"/>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8" name="Freeform 1505">
              <a:extLst>
                <a:ext uri="{FF2B5EF4-FFF2-40B4-BE49-F238E27FC236}">
                  <a16:creationId xmlns:a16="http://schemas.microsoft.com/office/drawing/2014/main" xmlns="" id="{DD81EDF7-C215-2F48-BF36-3AA6A92BF7E1}"/>
                </a:ext>
              </a:extLst>
            </p:cNvPr>
            <p:cNvSpPr>
              <a:spLocks/>
            </p:cNvSpPr>
            <p:nvPr/>
          </p:nvSpPr>
          <p:spPr bwMode="auto">
            <a:xfrm>
              <a:off x="3963" y="3305"/>
              <a:ext cx="43" cy="25"/>
            </a:xfrm>
            <a:custGeom>
              <a:avLst/>
              <a:gdLst>
                <a:gd name="T0" fmla="*/ 2 w 43"/>
                <a:gd name="T1" fmla="*/ 14 h 25"/>
                <a:gd name="T2" fmla="*/ 2 w 43"/>
                <a:gd name="T3" fmla="*/ 14 h 25"/>
                <a:gd name="T4" fmla="*/ 9 w 43"/>
                <a:gd name="T5" fmla="*/ 18 h 25"/>
                <a:gd name="T6" fmla="*/ 16 w 43"/>
                <a:gd name="T7" fmla="*/ 20 h 25"/>
                <a:gd name="T8" fmla="*/ 25 w 43"/>
                <a:gd name="T9" fmla="*/ 23 h 25"/>
                <a:gd name="T10" fmla="*/ 32 w 43"/>
                <a:gd name="T11" fmla="*/ 25 h 25"/>
                <a:gd name="T12" fmla="*/ 32 w 43"/>
                <a:gd name="T13" fmla="*/ 25 h 25"/>
                <a:gd name="T14" fmla="*/ 38 w 43"/>
                <a:gd name="T15" fmla="*/ 23 h 25"/>
                <a:gd name="T16" fmla="*/ 43 w 43"/>
                <a:gd name="T17" fmla="*/ 20 h 25"/>
                <a:gd name="T18" fmla="*/ 43 w 43"/>
                <a:gd name="T19" fmla="*/ 16 h 25"/>
                <a:gd name="T20" fmla="*/ 41 w 43"/>
                <a:gd name="T21" fmla="*/ 11 h 25"/>
                <a:gd name="T22" fmla="*/ 41 w 43"/>
                <a:gd name="T23" fmla="*/ 11 h 25"/>
                <a:gd name="T24" fmla="*/ 34 w 43"/>
                <a:gd name="T25" fmla="*/ 7 h 25"/>
                <a:gd name="T26" fmla="*/ 27 w 43"/>
                <a:gd name="T27" fmla="*/ 5 h 25"/>
                <a:gd name="T28" fmla="*/ 18 w 43"/>
                <a:gd name="T29" fmla="*/ 2 h 25"/>
                <a:gd name="T30" fmla="*/ 11 w 43"/>
                <a:gd name="T31" fmla="*/ 0 h 25"/>
                <a:gd name="T32" fmla="*/ 11 w 43"/>
                <a:gd name="T33" fmla="*/ 0 h 25"/>
                <a:gd name="T34" fmla="*/ 5 w 43"/>
                <a:gd name="T35" fmla="*/ 2 h 25"/>
                <a:gd name="T36" fmla="*/ 0 w 43"/>
                <a:gd name="T37" fmla="*/ 5 h 25"/>
                <a:gd name="T38" fmla="*/ 0 w 43"/>
                <a:gd name="T39" fmla="*/ 9 h 25"/>
                <a:gd name="T40" fmla="*/ 2 w 43"/>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5">
                  <a:moveTo>
                    <a:pt x="2" y="14"/>
                  </a:moveTo>
                  <a:lnTo>
                    <a:pt x="2" y="14"/>
                  </a:lnTo>
                  <a:lnTo>
                    <a:pt x="9" y="18"/>
                  </a:lnTo>
                  <a:lnTo>
                    <a:pt x="16" y="20"/>
                  </a:lnTo>
                  <a:lnTo>
                    <a:pt x="25" y="23"/>
                  </a:lnTo>
                  <a:lnTo>
                    <a:pt x="32" y="25"/>
                  </a:lnTo>
                  <a:lnTo>
                    <a:pt x="38" y="23"/>
                  </a:lnTo>
                  <a:lnTo>
                    <a:pt x="43" y="20"/>
                  </a:lnTo>
                  <a:lnTo>
                    <a:pt x="43" y="16"/>
                  </a:lnTo>
                  <a:lnTo>
                    <a:pt x="41" y="11"/>
                  </a:lnTo>
                  <a:lnTo>
                    <a:pt x="34" y="7"/>
                  </a:lnTo>
                  <a:lnTo>
                    <a:pt x="27" y="5"/>
                  </a:lnTo>
                  <a:lnTo>
                    <a:pt x="18" y="2"/>
                  </a:lnTo>
                  <a:lnTo>
                    <a:pt x="11" y="0"/>
                  </a:lnTo>
                  <a:lnTo>
                    <a:pt x="5" y="2"/>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89" name="Freeform 1506">
              <a:extLst>
                <a:ext uri="{FF2B5EF4-FFF2-40B4-BE49-F238E27FC236}">
                  <a16:creationId xmlns:a16="http://schemas.microsoft.com/office/drawing/2014/main" xmlns="" id="{8164A89B-4FCC-6C41-BD51-60D7885F8DD3}"/>
                </a:ext>
              </a:extLst>
            </p:cNvPr>
            <p:cNvSpPr>
              <a:spLocks/>
            </p:cNvSpPr>
            <p:nvPr/>
          </p:nvSpPr>
          <p:spPr bwMode="auto">
            <a:xfrm>
              <a:off x="3927" y="3307"/>
              <a:ext cx="41" cy="23"/>
            </a:xfrm>
            <a:custGeom>
              <a:avLst/>
              <a:gdLst>
                <a:gd name="T0" fmla="*/ 2 w 41"/>
                <a:gd name="T1" fmla="*/ 12 h 23"/>
                <a:gd name="T2" fmla="*/ 2 w 41"/>
                <a:gd name="T3" fmla="*/ 12 h 23"/>
                <a:gd name="T4" fmla="*/ 7 w 41"/>
                <a:gd name="T5" fmla="*/ 16 h 23"/>
                <a:gd name="T6" fmla="*/ 14 w 41"/>
                <a:gd name="T7" fmla="*/ 21 h 23"/>
                <a:gd name="T8" fmla="*/ 23 w 41"/>
                <a:gd name="T9" fmla="*/ 23 h 23"/>
                <a:gd name="T10" fmla="*/ 32 w 41"/>
                <a:gd name="T11" fmla="*/ 23 h 23"/>
                <a:gd name="T12" fmla="*/ 32 w 41"/>
                <a:gd name="T13" fmla="*/ 23 h 23"/>
                <a:gd name="T14" fmla="*/ 36 w 41"/>
                <a:gd name="T15" fmla="*/ 23 h 23"/>
                <a:gd name="T16" fmla="*/ 41 w 41"/>
                <a:gd name="T17" fmla="*/ 18 h 23"/>
                <a:gd name="T18" fmla="*/ 41 w 41"/>
                <a:gd name="T19" fmla="*/ 16 h 23"/>
                <a:gd name="T20" fmla="*/ 38 w 41"/>
                <a:gd name="T21" fmla="*/ 12 h 23"/>
                <a:gd name="T22" fmla="*/ 38 w 41"/>
                <a:gd name="T23" fmla="*/ 12 h 23"/>
                <a:gd name="T24" fmla="*/ 34 w 41"/>
                <a:gd name="T25" fmla="*/ 7 h 23"/>
                <a:gd name="T26" fmla="*/ 27 w 41"/>
                <a:gd name="T27" fmla="*/ 3 h 23"/>
                <a:gd name="T28" fmla="*/ 18 w 41"/>
                <a:gd name="T29" fmla="*/ 0 h 23"/>
                <a:gd name="T30" fmla="*/ 11 w 41"/>
                <a:gd name="T31" fmla="*/ 0 h 23"/>
                <a:gd name="T32" fmla="*/ 11 w 41"/>
                <a:gd name="T33" fmla="*/ 0 h 23"/>
                <a:gd name="T34" fmla="*/ 5 w 41"/>
                <a:gd name="T35" fmla="*/ 0 h 23"/>
                <a:gd name="T36" fmla="*/ 0 w 41"/>
                <a:gd name="T37" fmla="*/ 3 h 23"/>
                <a:gd name="T38" fmla="*/ 0 w 41"/>
                <a:gd name="T39" fmla="*/ 7 h 23"/>
                <a:gd name="T40" fmla="*/ 2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2" y="12"/>
                  </a:moveTo>
                  <a:lnTo>
                    <a:pt x="2" y="12"/>
                  </a:lnTo>
                  <a:lnTo>
                    <a:pt x="7" y="16"/>
                  </a:lnTo>
                  <a:lnTo>
                    <a:pt x="14" y="21"/>
                  </a:lnTo>
                  <a:lnTo>
                    <a:pt x="23" y="23"/>
                  </a:lnTo>
                  <a:lnTo>
                    <a:pt x="32" y="23"/>
                  </a:lnTo>
                  <a:lnTo>
                    <a:pt x="36" y="23"/>
                  </a:lnTo>
                  <a:lnTo>
                    <a:pt x="41" y="18"/>
                  </a:lnTo>
                  <a:lnTo>
                    <a:pt x="41" y="16"/>
                  </a:lnTo>
                  <a:lnTo>
                    <a:pt x="38" y="12"/>
                  </a:lnTo>
                  <a:lnTo>
                    <a:pt x="34" y="7"/>
                  </a:lnTo>
                  <a:lnTo>
                    <a:pt x="27" y="3"/>
                  </a:lnTo>
                  <a:lnTo>
                    <a:pt x="18" y="0"/>
                  </a:lnTo>
                  <a:lnTo>
                    <a:pt x="11" y="0"/>
                  </a:lnTo>
                  <a:lnTo>
                    <a:pt x="5"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0" name="Freeform 1507">
              <a:extLst>
                <a:ext uri="{FF2B5EF4-FFF2-40B4-BE49-F238E27FC236}">
                  <a16:creationId xmlns:a16="http://schemas.microsoft.com/office/drawing/2014/main" xmlns="" id="{D77FFEE2-40B6-F44A-BB32-E0A6367405CF}"/>
                </a:ext>
              </a:extLst>
            </p:cNvPr>
            <p:cNvSpPr>
              <a:spLocks/>
            </p:cNvSpPr>
            <p:nvPr/>
          </p:nvSpPr>
          <p:spPr bwMode="auto">
            <a:xfrm>
              <a:off x="3927" y="3307"/>
              <a:ext cx="41" cy="23"/>
            </a:xfrm>
            <a:custGeom>
              <a:avLst/>
              <a:gdLst>
                <a:gd name="T0" fmla="*/ 2 w 41"/>
                <a:gd name="T1" fmla="*/ 12 h 23"/>
                <a:gd name="T2" fmla="*/ 2 w 41"/>
                <a:gd name="T3" fmla="*/ 12 h 23"/>
                <a:gd name="T4" fmla="*/ 7 w 41"/>
                <a:gd name="T5" fmla="*/ 16 h 23"/>
                <a:gd name="T6" fmla="*/ 14 w 41"/>
                <a:gd name="T7" fmla="*/ 21 h 23"/>
                <a:gd name="T8" fmla="*/ 23 w 41"/>
                <a:gd name="T9" fmla="*/ 23 h 23"/>
                <a:gd name="T10" fmla="*/ 32 w 41"/>
                <a:gd name="T11" fmla="*/ 23 h 23"/>
                <a:gd name="T12" fmla="*/ 32 w 41"/>
                <a:gd name="T13" fmla="*/ 23 h 23"/>
                <a:gd name="T14" fmla="*/ 36 w 41"/>
                <a:gd name="T15" fmla="*/ 23 h 23"/>
                <a:gd name="T16" fmla="*/ 41 w 41"/>
                <a:gd name="T17" fmla="*/ 18 h 23"/>
                <a:gd name="T18" fmla="*/ 41 w 41"/>
                <a:gd name="T19" fmla="*/ 16 h 23"/>
                <a:gd name="T20" fmla="*/ 38 w 41"/>
                <a:gd name="T21" fmla="*/ 12 h 23"/>
                <a:gd name="T22" fmla="*/ 38 w 41"/>
                <a:gd name="T23" fmla="*/ 12 h 23"/>
                <a:gd name="T24" fmla="*/ 34 w 41"/>
                <a:gd name="T25" fmla="*/ 7 h 23"/>
                <a:gd name="T26" fmla="*/ 27 w 41"/>
                <a:gd name="T27" fmla="*/ 3 h 23"/>
                <a:gd name="T28" fmla="*/ 18 w 41"/>
                <a:gd name="T29" fmla="*/ 0 h 23"/>
                <a:gd name="T30" fmla="*/ 11 w 41"/>
                <a:gd name="T31" fmla="*/ 0 h 23"/>
                <a:gd name="T32" fmla="*/ 11 w 41"/>
                <a:gd name="T33" fmla="*/ 0 h 23"/>
                <a:gd name="T34" fmla="*/ 5 w 41"/>
                <a:gd name="T35" fmla="*/ 0 h 23"/>
                <a:gd name="T36" fmla="*/ 0 w 41"/>
                <a:gd name="T37" fmla="*/ 3 h 23"/>
                <a:gd name="T38" fmla="*/ 0 w 41"/>
                <a:gd name="T39" fmla="*/ 7 h 23"/>
                <a:gd name="T40" fmla="*/ 2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2" y="12"/>
                  </a:moveTo>
                  <a:lnTo>
                    <a:pt x="2" y="12"/>
                  </a:lnTo>
                  <a:lnTo>
                    <a:pt x="7" y="16"/>
                  </a:lnTo>
                  <a:lnTo>
                    <a:pt x="14" y="21"/>
                  </a:lnTo>
                  <a:lnTo>
                    <a:pt x="23" y="23"/>
                  </a:lnTo>
                  <a:lnTo>
                    <a:pt x="32" y="23"/>
                  </a:lnTo>
                  <a:lnTo>
                    <a:pt x="36" y="23"/>
                  </a:lnTo>
                  <a:lnTo>
                    <a:pt x="41" y="18"/>
                  </a:lnTo>
                  <a:lnTo>
                    <a:pt x="41" y="16"/>
                  </a:lnTo>
                  <a:lnTo>
                    <a:pt x="38" y="12"/>
                  </a:lnTo>
                  <a:lnTo>
                    <a:pt x="34" y="7"/>
                  </a:lnTo>
                  <a:lnTo>
                    <a:pt x="27" y="3"/>
                  </a:lnTo>
                  <a:lnTo>
                    <a:pt x="18" y="0"/>
                  </a:lnTo>
                  <a:lnTo>
                    <a:pt x="11" y="0"/>
                  </a:lnTo>
                  <a:lnTo>
                    <a:pt x="5"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1" name="Freeform 1508">
              <a:extLst>
                <a:ext uri="{FF2B5EF4-FFF2-40B4-BE49-F238E27FC236}">
                  <a16:creationId xmlns:a16="http://schemas.microsoft.com/office/drawing/2014/main" xmlns="" id="{0D14CB31-AAB9-7640-86B5-FB47CCA1C30E}"/>
                </a:ext>
              </a:extLst>
            </p:cNvPr>
            <p:cNvSpPr>
              <a:spLocks/>
            </p:cNvSpPr>
            <p:nvPr/>
          </p:nvSpPr>
          <p:spPr bwMode="auto">
            <a:xfrm>
              <a:off x="3821" y="3307"/>
              <a:ext cx="39" cy="25"/>
            </a:xfrm>
            <a:custGeom>
              <a:avLst/>
              <a:gdLst>
                <a:gd name="T0" fmla="*/ 2 w 39"/>
                <a:gd name="T1" fmla="*/ 14 h 25"/>
                <a:gd name="T2" fmla="*/ 2 w 39"/>
                <a:gd name="T3" fmla="*/ 14 h 25"/>
                <a:gd name="T4" fmla="*/ 7 w 39"/>
                <a:gd name="T5" fmla="*/ 18 h 25"/>
                <a:gd name="T6" fmla="*/ 14 w 39"/>
                <a:gd name="T7" fmla="*/ 21 h 25"/>
                <a:gd name="T8" fmla="*/ 21 w 39"/>
                <a:gd name="T9" fmla="*/ 23 h 25"/>
                <a:gd name="T10" fmla="*/ 27 w 39"/>
                <a:gd name="T11" fmla="*/ 25 h 25"/>
                <a:gd name="T12" fmla="*/ 27 w 39"/>
                <a:gd name="T13" fmla="*/ 25 h 25"/>
                <a:gd name="T14" fmla="*/ 34 w 39"/>
                <a:gd name="T15" fmla="*/ 23 h 25"/>
                <a:gd name="T16" fmla="*/ 39 w 39"/>
                <a:gd name="T17" fmla="*/ 21 h 25"/>
                <a:gd name="T18" fmla="*/ 39 w 39"/>
                <a:gd name="T19" fmla="*/ 16 h 25"/>
                <a:gd name="T20" fmla="*/ 36 w 39"/>
                <a:gd name="T21" fmla="*/ 12 h 25"/>
                <a:gd name="T22" fmla="*/ 36 w 39"/>
                <a:gd name="T23" fmla="*/ 12 h 25"/>
                <a:gd name="T24" fmla="*/ 32 w 39"/>
                <a:gd name="T25" fmla="*/ 7 h 25"/>
                <a:gd name="T26" fmla="*/ 25 w 39"/>
                <a:gd name="T27" fmla="*/ 5 h 25"/>
                <a:gd name="T28" fmla="*/ 18 w 39"/>
                <a:gd name="T29" fmla="*/ 3 h 25"/>
                <a:gd name="T30" fmla="*/ 9 w 39"/>
                <a:gd name="T31" fmla="*/ 0 h 25"/>
                <a:gd name="T32" fmla="*/ 9 w 39"/>
                <a:gd name="T33" fmla="*/ 0 h 25"/>
                <a:gd name="T34" fmla="*/ 5 w 39"/>
                <a:gd name="T35" fmla="*/ 3 h 25"/>
                <a:gd name="T36" fmla="*/ 0 w 39"/>
                <a:gd name="T37" fmla="*/ 5 h 25"/>
                <a:gd name="T38" fmla="*/ 0 w 39"/>
                <a:gd name="T39" fmla="*/ 9 h 25"/>
                <a:gd name="T40" fmla="*/ 2 w 3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2" y="14"/>
                  </a:moveTo>
                  <a:lnTo>
                    <a:pt x="2" y="14"/>
                  </a:lnTo>
                  <a:lnTo>
                    <a:pt x="7" y="18"/>
                  </a:lnTo>
                  <a:lnTo>
                    <a:pt x="14" y="21"/>
                  </a:lnTo>
                  <a:lnTo>
                    <a:pt x="21" y="23"/>
                  </a:lnTo>
                  <a:lnTo>
                    <a:pt x="27" y="25"/>
                  </a:lnTo>
                  <a:lnTo>
                    <a:pt x="34" y="23"/>
                  </a:lnTo>
                  <a:lnTo>
                    <a:pt x="39" y="21"/>
                  </a:lnTo>
                  <a:lnTo>
                    <a:pt x="39" y="16"/>
                  </a:lnTo>
                  <a:lnTo>
                    <a:pt x="36" y="12"/>
                  </a:lnTo>
                  <a:lnTo>
                    <a:pt x="32" y="7"/>
                  </a:lnTo>
                  <a:lnTo>
                    <a:pt x="25" y="5"/>
                  </a:lnTo>
                  <a:lnTo>
                    <a:pt x="18" y="3"/>
                  </a:lnTo>
                  <a:lnTo>
                    <a:pt x="9" y="0"/>
                  </a:lnTo>
                  <a:lnTo>
                    <a:pt x="5" y="3"/>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2" name="Freeform 1509">
              <a:extLst>
                <a:ext uri="{FF2B5EF4-FFF2-40B4-BE49-F238E27FC236}">
                  <a16:creationId xmlns:a16="http://schemas.microsoft.com/office/drawing/2014/main" xmlns="" id="{F6D46710-EEF0-0C4C-96A6-43BE87E3252B}"/>
                </a:ext>
              </a:extLst>
            </p:cNvPr>
            <p:cNvSpPr>
              <a:spLocks/>
            </p:cNvSpPr>
            <p:nvPr/>
          </p:nvSpPr>
          <p:spPr bwMode="auto">
            <a:xfrm>
              <a:off x="3821" y="3307"/>
              <a:ext cx="39" cy="25"/>
            </a:xfrm>
            <a:custGeom>
              <a:avLst/>
              <a:gdLst>
                <a:gd name="T0" fmla="*/ 2 w 39"/>
                <a:gd name="T1" fmla="*/ 14 h 25"/>
                <a:gd name="T2" fmla="*/ 2 w 39"/>
                <a:gd name="T3" fmla="*/ 14 h 25"/>
                <a:gd name="T4" fmla="*/ 7 w 39"/>
                <a:gd name="T5" fmla="*/ 18 h 25"/>
                <a:gd name="T6" fmla="*/ 14 w 39"/>
                <a:gd name="T7" fmla="*/ 21 h 25"/>
                <a:gd name="T8" fmla="*/ 21 w 39"/>
                <a:gd name="T9" fmla="*/ 23 h 25"/>
                <a:gd name="T10" fmla="*/ 27 w 39"/>
                <a:gd name="T11" fmla="*/ 25 h 25"/>
                <a:gd name="T12" fmla="*/ 27 w 39"/>
                <a:gd name="T13" fmla="*/ 25 h 25"/>
                <a:gd name="T14" fmla="*/ 34 w 39"/>
                <a:gd name="T15" fmla="*/ 23 h 25"/>
                <a:gd name="T16" fmla="*/ 39 w 39"/>
                <a:gd name="T17" fmla="*/ 21 h 25"/>
                <a:gd name="T18" fmla="*/ 39 w 39"/>
                <a:gd name="T19" fmla="*/ 16 h 25"/>
                <a:gd name="T20" fmla="*/ 36 w 39"/>
                <a:gd name="T21" fmla="*/ 12 h 25"/>
                <a:gd name="T22" fmla="*/ 36 w 39"/>
                <a:gd name="T23" fmla="*/ 12 h 25"/>
                <a:gd name="T24" fmla="*/ 32 w 39"/>
                <a:gd name="T25" fmla="*/ 7 h 25"/>
                <a:gd name="T26" fmla="*/ 25 w 39"/>
                <a:gd name="T27" fmla="*/ 5 h 25"/>
                <a:gd name="T28" fmla="*/ 18 w 39"/>
                <a:gd name="T29" fmla="*/ 3 h 25"/>
                <a:gd name="T30" fmla="*/ 9 w 39"/>
                <a:gd name="T31" fmla="*/ 0 h 25"/>
                <a:gd name="T32" fmla="*/ 9 w 39"/>
                <a:gd name="T33" fmla="*/ 0 h 25"/>
                <a:gd name="T34" fmla="*/ 5 w 39"/>
                <a:gd name="T35" fmla="*/ 3 h 25"/>
                <a:gd name="T36" fmla="*/ 0 w 39"/>
                <a:gd name="T37" fmla="*/ 5 h 25"/>
                <a:gd name="T38" fmla="*/ 0 w 39"/>
                <a:gd name="T39" fmla="*/ 9 h 25"/>
                <a:gd name="T40" fmla="*/ 2 w 3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2" y="14"/>
                  </a:moveTo>
                  <a:lnTo>
                    <a:pt x="2" y="14"/>
                  </a:lnTo>
                  <a:lnTo>
                    <a:pt x="7" y="18"/>
                  </a:lnTo>
                  <a:lnTo>
                    <a:pt x="14" y="21"/>
                  </a:lnTo>
                  <a:lnTo>
                    <a:pt x="21" y="23"/>
                  </a:lnTo>
                  <a:lnTo>
                    <a:pt x="27" y="25"/>
                  </a:lnTo>
                  <a:lnTo>
                    <a:pt x="34" y="23"/>
                  </a:lnTo>
                  <a:lnTo>
                    <a:pt x="39" y="21"/>
                  </a:lnTo>
                  <a:lnTo>
                    <a:pt x="39" y="16"/>
                  </a:lnTo>
                  <a:lnTo>
                    <a:pt x="36" y="12"/>
                  </a:lnTo>
                  <a:lnTo>
                    <a:pt x="32" y="7"/>
                  </a:lnTo>
                  <a:lnTo>
                    <a:pt x="25" y="5"/>
                  </a:lnTo>
                  <a:lnTo>
                    <a:pt x="18" y="3"/>
                  </a:lnTo>
                  <a:lnTo>
                    <a:pt x="9" y="0"/>
                  </a:lnTo>
                  <a:lnTo>
                    <a:pt x="5" y="3"/>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3" name="Freeform 1510">
              <a:extLst>
                <a:ext uri="{FF2B5EF4-FFF2-40B4-BE49-F238E27FC236}">
                  <a16:creationId xmlns:a16="http://schemas.microsoft.com/office/drawing/2014/main" xmlns="" id="{28C24152-E433-B34A-B9E2-E84ED9B7216F}"/>
                </a:ext>
              </a:extLst>
            </p:cNvPr>
            <p:cNvSpPr>
              <a:spLocks/>
            </p:cNvSpPr>
            <p:nvPr/>
          </p:nvSpPr>
          <p:spPr bwMode="auto">
            <a:xfrm>
              <a:off x="3787" y="3310"/>
              <a:ext cx="39" cy="22"/>
            </a:xfrm>
            <a:custGeom>
              <a:avLst/>
              <a:gdLst>
                <a:gd name="T0" fmla="*/ 0 w 39"/>
                <a:gd name="T1" fmla="*/ 11 h 22"/>
                <a:gd name="T2" fmla="*/ 0 w 39"/>
                <a:gd name="T3" fmla="*/ 11 h 22"/>
                <a:gd name="T4" fmla="*/ 5 w 39"/>
                <a:gd name="T5" fmla="*/ 15 h 22"/>
                <a:gd name="T6" fmla="*/ 12 w 39"/>
                <a:gd name="T7" fmla="*/ 20 h 22"/>
                <a:gd name="T8" fmla="*/ 21 w 39"/>
                <a:gd name="T9" fmla="*/ 22 h 22"/>
                <a:gd name="T10" fmla="*/ 27 w 39"/>
                <a:gd name="T11" fmla="*/ 22 h 22"/>
                <a:gd name="T12" fmla="*/ 27 w 39"/>
                <a:gd name="T13" fmla="*/ 22 h 22"/>
                <a:gd name="T14" fmla="*/ 34 w 39"/>
                <a:gd name="T15" fmla="*/ 22 h 22"/>
                <a:gd name="T16" fmla="*/ 36 w 39"/>
                <a:gd name="T17" fmla="*/ 18 h 22"/>
                <a:gd name="T18" fmla="*/ 39 w 39"/>
                <a:gd name="T19" fmla="*/ 15 h 22"/>
                <a:gd name="T20" fmla="*/ 36 w 39"/>
                <a:gd name="T21" fmla="*/ 11 h 22"/>
                <a:gd name="T22" fmla="*/ 36 w 39"/>
                <a:gd name="T23" fmla="*/ 11 h 22"/>
                <a:gd name="T24" fmla="*/ 32 w 39"/>
                <a:gd name="T25" fmla="*/ 6 h 22"/>
                <a:gd name="T26" fmla="*/ 25 w 39"/>
                <a:gd name="T27" fmla="*/ 2 h 22"/>
                <a:gd name="T28" fmla="*/ 16 w 39"/>
                <a:gd name="T29" fmla="*/ 0 h 22"/>
                <a:gd name="T30" fmla="*/ 9 w 39"/>
                <a:gd name="T31" fmla="*/ 0 h 22"/>
                <a:gd name="T32" fmla="*/ 9 w 39"/>
                <a:gd name="T33" fmla="*/ 0 h 22"/>
                <a:gd name="T34" fmla="*/ 5 w 39"/>
                <a:gd name="T35" fmla="*/ 0 h 22"/>
                <a:gd name="T36" fmla="*/ 0 w 39"/>
                <a:gd name="T37" fmla="*/ 2 h 22"/>
                <a:gd name="T38" fmla="*/ 0 w 39"/>
                <a:gd name="T39" fmla="*/ 6 h 22"/>
                <a:gd name="T40" fmla="*/ 0 w 3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2">
                  <a:moveTo>
                    <a:pt x="0" y="11"/>
                  </a:moveTo>
                  <a:lnTo>
                    <a:pt x="0" y="11"/>
                  </a:lnTo>
                  <a:lnTo>
                    <a:pt x="5" y="15"/>
                  </a:lnTo>
                  <a:lnTo>
                    <a:pt x="12" y="20"/>
                  </a:lnTo>
                  <a:lnTo>
                    <a:pt x="21" y="22"/>
                  </a:lnTo>
                  <a:lnTo>
                    <a:pt x="27" y="22"/>
                  </a:lnTo>
                  <a:lnTo>
                    <a:pt x="34" y="22"/>
                  </a:lnTo>
                  <a:lnTo>
                    <a:pt x="36" y="18"/>
                  </a:lnTo>
                  <a:lnTo>
                    <a:pt x="39" y="15"/>
                  </a:lnTo>
                  <a:lnTo>
                    <a:pt x="36" y="11"/>
                  </a:lnTo>
                  <a:lnTo>
                    <a:pt x="32" y="6"/>
                  </a:lnTo>
                  <a:lnTo>
                    <a:pt x="25" y="2"/>
                  </a:lnTo>
                  <a:lnTo>
                    <a:pt x="16" y="0"/>
                  </a:lnTo>
                  <a:lnTo>
                    <a:pt x="9" y="0"/>
                  </a:lnTo>
                  <a:lnTo>
                    <a:pt x="5" y="0"/>
                  </a:lnTo>
                  <a:lnTo>
                    <a:pt x="0"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4" name="Freeform 1511">
              <a:extLst>
                <a:ext uri="{FF2B5EF4-FFF2-40B4-BE49-F238E27FC236}">
                  <a16:creationId xmlns:a16="http://schemas.microsoft.com/office/drawing/2014/main" xmlns="" id="{47A4F96C-119B-2A45-92AE-FF8503308547}"/>
                </a:ext>
              </a:extLst>
            </p:cNvPr>
            <p:cNvSpPr>
              <a:spLocks/>
            </p:cNvSpPr>
            <p:nvPr/>
          </p:nvSpPr>
          <p:spPr bwMode="auto">
            <a:xfrm>
              <a:off x="3787" y="3310"/>
              <a:ext cx="39" cy="22"/>
            </a:xfrm>
            <a:custGeom>
              <a:avLst/>
              <a:gdLst>
                <a:gd name="T0" fmla="*/ 0 w 39"/>
                <a:gd name="T1" fmla="*/ 11 h 22"/>
                <a:gd name="T2" fmla="*/ 0 w 39"/>
                <a:gd name="T3" fmla="*/ 11 h 22"/>
                <a:gd name="T4" fmla="*/ 5 w 39"/>
                <a:gd name="T5" fmla="*/ 15 h 22"/>
                <a:gd name="T6" fmla="*/ 12 w 39"/>
                <a:gd name="T7" fmla="*/ 20 h 22"/>
                <a:gd name="T8" fmla="*/ 21 w 39"/>
                <a:gd name="T9" fmla="*/ 22 h 22"/>
                <a:gd name="T10" fmla="*/ 27 w 39"/>
                <a:gd name="T11" fmla="*/ 22 h 22"/>
                <a:gd name="T12" fmla="*/ 27 w 39"/>
                <a:gd name="T13" fmla="*/ 22 h 22"/>
                <a:gd name="T14" fmla="*/ 34 w 39"/>
                <a:gd name="T15" fmla="*/ 22 h 22"/>
                <a:gd name="T16" fmla="*/ 36 w 39"/>
                <a:gd name="T17" fmla="*/ 18 h 22"/>
                <a:gd name="T18" fmla="*/ 39 w 39"/>
                <a:gd name="T19" fmla="*/ 15 h 22"/>
                <a:gd name="T20" fmla="*/ 36 w 39"/>
                <a:gd name="T21" fmla="*/ 11 h 22"/>
                <a:gd name="T22" fmla="*/ 36 w 39"/>
                <a:gd name="T23" fmla="*/ 11 h 22"/>
                <a:gd name="T24" fmla="*/ 32 w 39"/>
                <a:gd name="T25" fmla="*/ 6 h 22"/>
                <a:gd name="T26" fmla="*/ 25 w 39"/>
                <a:gd name="T27" fmla="*/ 2 h 22"/>
                <a:gd name="T28" fmla="*/ 16 w 39"/>
                <a:gd name="T29" fmla="*/ 0 h 22"/>
                <a:gd name="T30" fmla="*/ 9 w 39"/>
                <a:gd name="T31" fmla="*/ 0 h 22"/>
                <a:gd name="T32" fmla="*/ 9 w 39"/>
                <a:gd name="T33" fmla="*/ 0 h 22"/>
                <a:gd name="T34" fmla="*/ 5 w 39"/>
                <a:gd name="T35" fmla="*/ 0 h 22"/>
                <a:gd name="T36" fmla="*/ 0 w 39"/>
                <a:gd name="T37" fmla="*/ 2 h 22"/>
                <a:gd name="T38" fmla="*/ 0 w 39"/>
                <a:gd name="T39" fmla="*/ 6 h 22"/>
                <a:gd name="T40" fmla="*/ 0 w 3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2">
                  <a:moveTo>
                    <a:pt x="0" y="11"/>
                  </a:moveTo>
                  <a:lnTo>
                    <a:pt x="0" y="11"/>
                  </a:lnTo>
                  <a:lnTo>
                    <a:pt x="5" y="15"/>
                  </a:lnTo>
                  <a:lnTo>
                    <a:pt x="12" y="20"/>
                  </a:lnTo>
                  <a:lnTo>
                    <a:pt x="21" y="22"/>
                  </a:lnTo>
                  <a:lnTo>
                    <a:pt x="27" y="22"/>
                  </a:lnTo>
                  <a:lnTo>
                    <a:pt x="34" y="22"/>
                  </a:lnTo>
                  <a:lnTo>
                    <a:pt x="36" y="18"/>
                  </a:lnTo>
                  <a:lnTo>
                    <a:pt x="39" y="15"/>
                  </a:lnTo>
                  <a:lnTo>
                    <a:pt x="36" y="11"/>
                  </a:lnTo>
                  <a:lnTo>
                    <a:pt x="32" y="6"/>
                  </a:lnTo>
                  <a:lnTo>
                    <a:pt x="25" y="2"/>
                  </a:lnTo>
                  <a:lnTo>
                    <a:pt x="16" y="0"/>
                  </a:lnTo>
                  <a:lnTo>
                    <a:pt x="9" y="0"/>
                  </a:lnTo>
                  <a:lnTo>
                    <a:pt x="5" y="0"/>
                  </a:lnTo>
                  <a:lnTo>
                    <a:pt x="0"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5" name="Freeform 1512">
              <a:extLst>
                <a:ext uri="{FF2B5EF4-FFF2-40B4-BE49-F238E27FC236}">
                  <a16:creationId xmlns:a16="http://schemas.microsoft.com/office/drawing/2014/main" xmlns="" id="{E54BC0D6-7333-7C4E-81DA-C1AC98150950}"/>
                </a:ext>
              </a:extLst>
            </p:cNvPr>
            <p:cNvSpPr>
              <a:spLocks/>
            </p:cNvSpPr>
            <p:nvPr/>
          </p:nvSpPr>
          <p:spPr bwMode="auto">
            <a:xfrm>
              <a:off x="3754" y="3310"/>
              <a:ext cx="36" cy="22"/>
            </a:xfrm>
            <a:custGeom>
              <a:avLst/>
              <a:gdLst>
                <a:gd name="T0" fmla="*/ 0 w 36"/>
                <a:gd name="T1" fmla="*/ 11 h 22"/>
                <a:gd name="T2" fmla="*/ 0 w 36"/>
                <a:gd name="T3" fmla="*/ 11 h 22"/>
                <a:gd name="T4" fmla="*/ 4 w 36"/>
                <a:gd name="T5" fmla="*/ 15 h 22"/>
                <a:gd name="T6" fmla="*/ 11 w 36"/>
                <a:gd name="T7" fmla="*/ 20 h 22"/>
                <a:gd name="T8" fmla="*/ 18 w 36"/>
                <a:gd name="T9" fmla="*/ 22 h 22"/>
                <a:gd name="T10" fmla="*/ 27 w 36"/>
                <a:gd name="T11" fmla="*/ 22 h 22"/>
                <a:gd name="T12" fmla="*/ 27 w 36"/>
                <a:gd name="T13" fmla="*/ 22 h 22"/>
                <a:gd name="T14" fmla="*/ 31 w 36"/>
                <a:gd name="T15" fmla="*/ 22 h 22"/>
                <a:gd name="T16" fmla="*/ 36 w 36"/>
                <a:gd name="T17" fmla="*/ 20 h 22"/>
                <a:gd name="T18" fmla="*/ 36 w 36"/>
                <a:gd name="T19" fmla="*/ 15 h 22"/>
                <a:gd name="T20" fmla="*/ 33 w 36"/>
                <a:gd name="T21" fmla="*/ 11 h 22"/>
                <a:gd name="T22" fmla="*/ 33 w 36"/>
                <a:gd name="T23" fmla="*/ 11 h 22"/>
                <a:gd name="T24" fmla="*/ 29 w 36"/>
                <a:gd name="T25" fmla="*/ 6 h 22"/>
                <a:gd name="T26" fmla="*/ 24 w 36"/>
                <a:gd name="T27" fmla="*/ 2 h 22"/>
                <a:gd name="T28" fmla="*/ 15 w 36"/>
                <a:gd name="T29" fmla="*/ 0 h 22"/>
                <a:gd name="T30" fmla="*/ 9 w 36"/>
                <a:gd name="T31" fmla="*/ 0 h 22"/>
                <a:gd name="T32" fmla="*/ 9 w 36"/>
                <a:gd name="T33" fmla="*/ 0 h 22"/>
                <a:gd name="T34" fmla="*/ 4 w 36"/>
                <a:gd name="T35" fmla="*/ 0 h 22"/>
                <a:gd name="T36" fmla="*/ 0 w 36"/>
                <a:gd name="T37" fmla="*/ 2 h 22"/>
                <a:gd name="T38" fmla="*/ 0 w 36"/>
                <a:gd name="T39" fmla="*/ 6 h 22"/>
                <a:gd name="T40" fmla="*/ 0 w 3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2">
                  <a:moveTo>
                    <a:pt x="0" y="11"/>
                  </a:moveTo>
                  <a:lnTo>
                    <a:pt x="0" y="11"/>
                  </a:lnTo>
                  <a:lnTo>
                    <a:pt x="4" y="15"/>
                  </a:lnTo>
                  <a:lnTo>
                    <a:pt x="11" y="20"/>
                  </a:lnTo>
                  <a:lnTo>
                    <a:pt x="18" y="22"/>
                  </a:lnTo>
                  <a:lnTo>
                    <a:pt x="27" y="22"/>
                  </a:lnTo>
                  <a:lnTo>
                    <a:pt x="31" y="22"/>
                  </a:lnTo>
                  <a:lnTo>
                    <a:pt x="36" y="20"/>
                  </a:lnTo>
                  <a:lnTo>
                    <a:pt x="36" y="15"/>
                  </a:lnTo>
                  <a:lnTo>
                    <a:pt x="33" y="11"/>
                  </a:lnTo>
                  <a:lnTo>
                    <a:pt x="29" y="6"/>
                  </a:lnTo>
                  <a:lnTo>
                    <a:pt x="24" y="2"/>
                  </a:lnTo>
                  <a:lnTo>
                    <a:pt x="15" y="0"/>
                  </a:lnTo>
                  <a:lnTo>
                    <a:pt x="9" y="0"/>
                  </a:lnTo>
                  <a:lnTo>
                    <a:pt x="4" y="0"/>
                  </a:lnTo>
                  <a:lnTo>
                    <a:pt x="0"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6" name="Freeform 1513">
              <a:extLst>
                <a:ext uri="{FF2B5EF4-FFF2-40B4-BE49-F238E27FC236}">
                  <a16:creationId xmlns:a16="http://schemas.microsoft.com/office/drawing/2014/main" xmlns="" id="{7E086ECB-B62E-FB4B-A498-940359F1F98D}"/>
                </a:ext>
              </a:extLst>
            </p:cNvPr>
            <p:cNvSpPr>
              <a:spLocks/>
            </p:cNvSpPr>
            <p:nvPr/>
          </p:nvSpPr>
          <p:spPr bwMode="auto">
            <a:xfrm>
              <a:off x="3754" y="3310"/>
              <a:ext cx="36" cy="22"/>
            </a:xfrm>
            <a:custGeom>
              <a:avLst/>
              <a:gdLst>
                <a:gd name="T0" fmla="*/ 0 w 36"/>
                <a:gd name="T1" fmla="*/ 11 h 22"/>
                <a:gd name="T2" fmla="*/ 0 w 36"/>
                <a:gd name="T3" fmla="*/ 11 h 22"/>
                <a:gd name="T4" fmla="*/ 4 w 36"/>
                <a:gd name="T5" fmla="*/ 15 h 22"/>
                <a:gd name="T6" fmla="*/ 11 w 36"/>
                <a:gd name="T7" fmla="*/ 20 h 22"/>
                <a:gd name="T8" fmla="*/ 18 w 36"/>
                <a:gd name="T9" fmla="*/ 22 h 22"/>
                <a:gd name="T10" fmla="*/ 27 w 36"/>
                <a:gd name="T11" fmla="*/ 22 h 22"/>
                <a:gd name="T12" fmla="*/ 27 w 36"/>
                <a:gd name="T13" fmla="*/ 22 h 22"/>
                <a:gd name="T14" fmla="*/ 31 w 36"/>
                <a:gd name="T15" fmla="*/ 22 h 22"/>
                <a:gd name="T16" fmla="*/ 36 w 36"/>
                <a:gd name="T17" fmla="*/ 20 h 22"/>
                <a:gd name="T18" fmla="*/ 36 w 36"/>
                <a:gd name="T19" fmla="*/ 15 h 22"/>
                <a:gd name="T20" fmla="*/ 33 w 36"/>
                <a:gd name="T21" fmla="*/ 11 h 22"/>
                <a:gd name="T22" fmla="*/ 33 w 36"/>
                <a:gd name="T23" fmla="*/ 11 h 22"/>
                <a:gd name="T24" fmla="*/ 29 w 36"/>
                <a:gd name="T25" fmla="*/ 6 h 22"/>
                <a:gd name="T26" fmla="*/ 24 w 36"/>
                <a:gd name="T27" fmla="*/ 2 h 22"/>
                <a:gd name="T28" fmla="*/ 15 w 36"/>
                <a:gd name="T29" fmla="*/ 0 h 22"/>
                <a:gd name="T30" fmla="*/ 9 w 36"/>
                <a:gd name="T31" fmla="*/ 0 h 22"/>
                <a:gd name="T32" fmla="*/ 9 w 36"/>
                <a:gd name="T33" fmla="*/ 0 h 22"/>
                <a:gd name="T34" fmla="*/ 4 w 36"/>
                <a:gd name="T35" fmla="*/ 0 h 22"/>
                <a:gd name="T36" fmla="*/ 0 w 36"/>
                <a:gd name="T37" fmla="*/ 2 h 22"/>
                <a:gd name="T38" fmla="*/ 0 w 36"/>
                <a:gd name="T39" fmla="*/ 6 h 22"/>
                <a:gd name="T40" fmla="*/ 0 w 3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2">
                  <a:moveTo>
                    <a:pt x="0" y="11"/>
                  </a:moveTo>
                  <a:lnTo>
                    <a:pt x="0" y="11"/>
                  </a:lnTo>
                  <a:lnTo>
                    <a:pt x="4" y="15"/>
                  </a:lnTo>
                  <a:lnTo>
                    <a:pt x="11" y="20"/>
                  </a:lnTo>
                  <a:lnTo>
                    <a:pt x="18" y="22"/>
                  </a:lnTo>
                  <a:lnTo>
                    <a:pt x="27" y="22"/>
                  </a:lnTo>
                  <a:lnTo>
                    <a:pt x="31" y="22"/>
                  </a:lnTo>
                  <a:lnTo>
                    <a:pt x="36" y="20"/>
                  </a:lnTo>
                  <a:lnTo>
                    <a:pt x="36" y="15"/>
                  </a:lnTo>
                  <a:lnTo>
                    <a:pt x="33" y="11"/>
                  </a:lnTo>
                  <a:lnTo>
                    <a:pt x="29" y="6"/>
                  </a:lnTo>
                  <a:lnTo>
                    <a:pt x="24" y="2"/>
                  </a:lnTo>
                  <a:lnTo>
                    <a:pt x="15" y="0"/>
                  </a:lnTo>
                  <a:lnTo>
                    <a:pt x="9" y="0"/>
                  </a:lnTo>
                  <a:lnTo>
                    <a:pt x="4" y="0"/>
                  </a:lnTo>
                  <a:lnTo>
                    <a:pt x="0"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7" name="Freeform 1514">
              <a:extLst>
                <a:ext uri="{FF2B5EF4-FFF2-40B4-BE49-F238E27FC236}">
                  <a16:creationId xmlns:a16="http://schemas.microsoft.com/office/drawing/2014/main" xmlns="" id="{9A555254-2E2C-7E4E-9403-B7F961989C22}"/>
                </a:ext>
              </a:extLst>
            </p:cNvPr>
            <p:cNvSpPr>
              <a:spLocks/>
            </p:cNvSpPr>
            <p:nvPr/>
          </p:nvSpPr>
          <p:spPr bwMode="auto">
            <a:xfrm>
              <a:off x="3720" y="3310"/>
              <a:ext cx="36" cy="24"/>
            </a:xfrm>
            <a:custGeom>
              <a:avLst/>
              <a:gdLst>
                <a:gd name="T0" fmla="*/ 2 w 36"/>
                <a:gd name="T1" fmla="*/ 11 h 24"/>
                <a:gd name="T2" fmla="*/ 2 w 36"/>
                <a:gd name="T3" fmla="*/ 11 h 24"/>
                <a:gd name="T4" fmla="*/ 4 w 36"/>
                <a:gd name="T5" fmla="*/ 15 h 24"/>
                <a:gd name="T6" fmla="*/ 11 w 36"/>
                <a:gd name="T7" fmla="*/ 20 h 24"/>
                <a:gd name="T8" fmla="*/ 18 w 36"/>
                <a:gd name="T9" fmla="*/ 22 h 24"/>
                <a:gd name="T10" fmla="*/ 25 w 36"/>
                <a:gd name="T11" fmla="*/ 24 h 24"/>
                <a:gd name="T12" fmla="*/ 25 w 36"/>
                <a:gd name="T13" fmla="*/ 24 h 24"/>
                <a:gd name="T14" fmla="*/ 31 w 36"/>
                <a:gd name="T15" fmla="*/ 22 h 24"/>
                <a:gd name="T16" fmla="*/ 36 w 36"/>
                <a:gd name="T17" fmla="*/ 20 h 24"/>
                <a:gd name="T18" fmla="*/ 36 w 36"/>
                <a:gd name="T19" fmla="*/ 15 h 24"/>
                <a:gd name="T20" fmla="*/ 34 w 36"/>
                <a:gd name="T21" fmla="*/ 11 h 24"/>
                <a:gd name="T22" fmla="*/ 34 w 36"/>
                <a:gd name="T23" fmla="*/ 11 h 24"/>
                <a:gd name="T24" fmla="*/ 29 w 36"/>
                <a:gd name="T25" fmla="*/ 6 h 24"/>
                <a:gd name="T26" fmla="*/ 25 w 36"/>
                <a:gd name="T27" fmla="*/ 4 h 24"/>
                <a:gd name="T28" fmla="*/ 18 w 36"/>
                <a:gd name="T29" fmla="*/ 0 h 24"/>
                <a:gd name="T30" fmla="*/ 9 w 36"/>
                <a:gd name="T31" fmla="*/ 0 h 24"/>
                <a:gd name="T32" fmla="*/ 9 w 36"/>
                <a:gd name="T33" fmla="*/ 0 h 24"/>
                <a:gd name="T34" fmla="*/ 4 w 36"/>
                <a:gd name="T35" fmla="*/ 2 h 24"/>
                <a:gd name="T36" fmla="*/ 0 w 36"/>
                <a:gd name="T37" fmla="*/ 4 h 24"/>
                <a:gd name="T38" fmla="*/ 0 w 36"/>
                <a:gd name="T39" fmla="*/ 6 h 24"/>
                <a:gd name="T40" fmla="*/ 2 w 36"/>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4">
                  <a:moveTo>
                    <a:pt x="2" y="11"/>
                  </a:moveTo>
                  <a:lnTo>
                    <a:pt x="2" y="11"/>
                  </a:lnTo>
                  <a:lnTo>
                    <a:pt x="4" y="15"/>
                  </a:lnTo>
                  <a:lnTo>
                    <a:pt x="11" y="20"/>
                  </a:lnTo>
                  <a:lnTo>
                    <a:pt x="18" y="22"/>
                  </a:lnTo>
                  <a:lnTo>
                    <a:pt x="25" y="24"/>
                  </a:lnTo>
                  <a:lnTo>
                    <a:pt x="31" y="22"/>
                  </a:lnTo>
                  <a:lnTo>
                    <a:pt x="36" y="20"/>
                  </a:lnTo>
                  <a:lnTo>
                    <a:pt x="36" y="15"/>
                  </a:lnTo>
                  <a:lnTo>
                    <a:pt x="34" y="11"/>
                  </a:lnTo>
                  <a:lnTo>
                    <a:pt x="29" y="6"/>
                  </a:lnTo>
                  <a:lnTo>
                    <a:pt x="25" y="4"/>
                  </a:lnTo>
                  <a:lnTo>
                    <a:pt x="18" y="0"/>
                  </a:lnTo>
                  <a:lnTo>
                    <a:pt x="9" y="0"/>
                  </a:lnTo>
                  <a:lnTo>
                    <a:pt x="4"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8" name="Freeform 1515">
              <a:extLst>
                <a:ext uri="{FF2B5EF4-FFF2-40B4-BE49-F238E27FC236}">
                  <a16:creationId xmlns:a16="http://schemas.microsoft.com/office/drawing/2014/main" xmlns="" id="{DF48B698-A558-8F4B-A484-876FE9A0CA05}"/>
                </a:ext>
              </a:extLst>
            </p:cNvPr>
            <p:cNvSpPr>
              <a:spLocks/>
            </p:cNvSpPr>
            <p:nvPr/>
          </p:nvSpPr>
          <p:spPr bwMode="auto">
            <a:xfrm>
              <a:off x="3720" y="3310"/>
              <a:ext cx="36" cy="24"/>
            </a:xfrm>
            <a:custGeom>
              <a:avLst/>
              <a:gdLst>
                <a:gd name="T0" fmla="*/ 2 w 36"/>
                <a:gd name="T1" fmla="*/ 11 h 24"/>
                <a:gd name="T2" fmla="*/ 2 w 36"/>
                <a:gd name="T3" fmla="*/ 11 h 24"/>
                <a:gd name="T4" fmla="*/ 4 w 36"/>
                <a:gd name="T5" fmla="*/ 15 h 24"/>
                <a:gd name="T6" fmla="*/ 11 w 36"/>
                <a:gd name="T7" fmla="*/ 20 h 24"/>
                <a:gd name="T8" fmla="*/ 18 w 36"/>
                <a:gd name="T9" fmla="*/ 22 h 24"/>
                <a:gd name="T10" fmla="*/ 25 w 36"/>
                <a:gd name="T11" fmla="*/ 24 h 24"/>
                <a:gd name="T12" fmla="*/ 25 w 36"/>
                <a:gd name="T13" fmla="*/ 24 h 24"/>
                <a:gd name="T14" fmla="*/ 31 w 36"/>
                <a:gd name="T15" fmla="*/ 22 h 24"/>
                <a:gd name="T16" fmla="*/ 36 w 36"/>
                <a:gd name="T17" fmla="*/ 20 h 24"/>
                <a:gd name="T18" fmla="*/ 36 w 36"/>
                <a:gd name="T19" fmla="*/ 15 h 24"/>
                <a:gd name="T20" fmla="*/ 34 w 36"/>
                <a:gd name="T21" fmla="*/ 11 h 24"/>
                <a:gd name="T22" fmla="*/ 34 w 36"/>
                <a:gd name="T23" fmla="*/ 11 h 24"/>
                <a:gd name="T24" fmla="*/ 29 w 36"/>
                <a:gd name="T25" fmla="*/ 6 h 24"/>
                <a:gd name="T26" fmla="*/ 25 w 36"/>
                <a:gd name="T27" fmla="*/ 4 h 24"/>
                <a:gd name="T28" fmla="*/ 18 w 36"/>
                <a:gd name="T29" fmla="*/ 0 h 24"/>
                <a:gd name="T30" fmla="*/ 9 w 36"/>
                <a:gd name="T31" fmla="*/ 0 h 24"/>
                <a:gd name="T32" fmla="*/ 9 w 36"/>
                <a:gd name="T33" fmla="*/ 0 h 24"/>
                <a:gd name="T34" fmla="*/ 4 w 36"/>
                <a:gd name="T35" fmla="*/ 2 h 24"/>
                <a:gd name="T36" fmla="*/ 0 w 36"/>
                <a:gd name="T37" fmla="*/ 4 h 24"/>
                <a:gd name="T38" fmla="*/ 0 w 36"/>
                <a:gd name="T39" fmla="*/ 6 h 24"/>
                <a:gd name="T40" fmla="*/ 2 w 36"/>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4">
                  <a:moveTo>
                    <a:pt x="2" y="11"/>
                  </a:moveTo>
                  <a:lnTo>
                    <a:pt x="2" y="11"/>
                  </a:lnTo>
                  <a:lnTo>
                    <a:pt x="4" y="15"/>
                  </a:lnTo>
                  <a:lnTo>
                    <a:pt x="11" y="20"/>
                  </a:lnTo>
                  <a:lnTo>
                    <a:pt x="18" y="22"/>
                  </a:lnTo>
                  <a:lnTo>
                    <a:pt x="25" y="24"/>
                  </a:lnTo>
                  <a:lnTo>
                    <a:pt x="31" y="22"/>
                  </a:lnTo>
                  <a:lnTo>
                    <a:pt x="36" y="20"/>
                  </a:lnTo>
                  <a:lnTo>
                    <a:pt x="36" y="15"/>
                  </a:lnTo>
                  <a:lnTo>
                    <a:pt x="34" y="11"/>
                  </a:lnTo>
                  <a:lnTo>
                    <a:pt x="29" y="6"/>
                  </a:lnTo>
                  <a:lnTo>
                    <a:pt x="25" y="4"/>
                  </a:lnTo>
                  <a:lnTo>
                    <a:pt x="18" y="0"/>
                  </a:lnTo>
                  <a:lnTo>
                    <a:pt x="9" y="0"/>
                  </a:lnTo>
                  <a:lnTo>
                    <a:pt x="4"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299" name="Freeform 1516">
              <a:extLst>
                <a:ext uri="{FF2B5EF4-FFF2-40B4-BE49-F238E27FC236}">
                  <a16:creationId xmlns:a16="http://schemas.microsoft.com/office/drawing/2014/main" xmlns="" id="{2170CDA6-A5C1-8946-9417-7FFA01E81E35}"/>
                </a:ext>
              </a:extLst>
            </p:cNvPr>
            <p:cNvSpPr>
              <a:spLocks/>
            </p:cNvSpPr>
            <p:nvPr/>
          </p:nvSpPr>
          <p:spPr bwMode="auto">
            <a:xfrm>
              <a:off x="3686" y="3310"/>
              <a:ext cx="36" cy="24"/>
            </a:xfrm>
            <a:custGeom>
              <a:avLst/>
              <a:gdLst>
                <a:gd name="T0" fmla="*/ 2 w 36"/>
                <a:gd name="T1" fmla="*/ 13 h 24"/>
                <a:gd name="T2" fmla="*/ 2 w 36"/>
                <a:gd name="T3" fmla="*/ 13 h 24"/>
                <a:gd name="T4" fmla="*/ 7 w 36"/>
                <a:gd name="T5" fmla="*/ 18 h 24"/>
                <a:gd name="T6" fmla="*/ 11 w 36"/>
                <a:gd name="T7" fmla="*/ 20 h 24"/>
                <a:gd name="T8" fmla="*/ 18 w 36"/>
                <a:gd name="T9" fmla="*/ 22 h 24"/>
                <a:gd name="T10" fmla="*/ 25 w 36"/>
                <a:gd name="T11" fmla="*/ 24 h 24"/>
                <a:gd name="T12" fmla="*/ 25 w 36"/>
                <a:gd name="T13" fmla="*/ 24 h 24"/>
                <a:gd name="T14" fmla="*/ 32 w 36"/>
                <a:gd name="T15" fmla="*/ 22 h 24"/>
                <a:gd name="T16" fmla="*/ 36 w 36"/>
                <a:gd name="T17" fmla="*/ 20 h 24"/>
                <a:gd name="T18" fmla="*/ 36 w 36"/>
                <a:gd name="T19" fmla="*/ 15 h 24"/>
                <a:gd name="T20" fmla="*/ 34 w 36"/>
                <a:gd name="T21" fmla="*/ 11 h 24"/>
                <a:gd name="T22" fmla="*/ 34 w 36"/>
                <a:gd name="T23" fmla="*/ 11 h 24"/>
                <a:gd name="T24" fmla="*/ 32 w 36"/>
                <a:gd name="T25" fmla="*/ 6 h 24"/>
                <a:gd name="T26" fmla="*/ 25 w 36"/>
                <a:gd name="T27" fmla="*/ 4 h 24"/>
                <a:gd name="T28" fmla="*/ 18 w 36"/>
                <a:gd name="T29" fmla="*/ 2 h 24"/>
                <a:gd name="T30" fmla="*/ 11 w 36"/>
                <a:gd name="T31" fmla="*/ 0 h 24"/>
                <a:gd name="T32" fmla="*/ 11 w 36"/>
                <a:gd name="T33" fmla="*/ 0 h 24"/>
                <a:gd name="T34" fmla="*/ 5 w 36"/>
                <a:gd name="T35" fmla="*/ 2 h 24"/>
                <a:gd name="T36" fmla="*/ 2 w 36"/>
                <a:gd name="T37" fmla="*/ 4 h 24"/>
                <a:gd name="T38" fmla="*/ 0 w 36"/>
                <a:gd name="T39" fmla="*/ 9 h 24"/>
                <a:gd name="T40" fmla="*/ 2 w 36"/>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4">
                  <a:moveTo>
                    <a:pt x="2" y="13"/>
                  </a:moveTo>
                  <a:lnTo>
                    <a:pt x="2" y="13"/>
                  </a:lnTo>
                  <a:lnTo>
                    <a:pt x="7" y="18"/>
                  </a:lnTo>
                  <a:lnTo>
                    <a:pt x="11" y="20"/>
                  </a:lnTo>
                  <a:lnTo>
                    <a:pt x="18" y="22"/>
                  </a:lnTo>
                  <a:lnTo>
                    <a:pt x="25" y="24"/>
                  </a:lnTo>
                  <a:lnTo>
                    <a:pt x="32" y="22"/>
                  </a:lnTo>
                  <a:lnTo>
                    <a:pt x="36" y="20"/>
                  </a:lnTo>
                  <a:lnTo>
                    <a:pt x="36" y="15"/>
                  </a:lnTo>
                  <a:lnTo>
                    <a:pt x="34" y="11"/>
                  </a:lnTo>
                  <a:lnTo>
                    <a:pt x="32" y="6"/>
                  </a:lnTo>
                  <a:lnTo>
                    <a:pt x="25" y="4"/>
                  </a:lnTo>
                  <a:lnTo>
                    <a:pt x="18" y="2"/>
                  </a:lnTo>
                  <a:lnTo>
                    <a:pt x="11" y="0"/>
                  </a:lnTo>
                  <a:lnTo>
                    <a:pt x="5" y="2"/>
                  </a:lnTo>
                  <a:lnTo>
                    <a:pt x="2"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0" name="Freeform 1517">
              <a:extLst>
                <a:ext uri="{FF2B5EF4-FFF2-40B4-BE49-F238E27FC236}">
                  <a16:creationId xmlns:a16="http://schemas.microsoft.com/office/drawing/2014/main" xmlns="" id="{77F9E112-7FB6-C142-B5AE-F69AE81C13C1}"/>
                </a:ext>
              </a:extLst>
            </p:cNvPr>
            <p:cNvSpPr>
              <a:spLocks/>
            </p:cNvSpPr>
            <p:nvPr/>
          </p:nvSpPr>
          <p:spPr bwMode="auto">
            <a:xfrm>
              <a:off x="3686" y="3310"/>
              <a:ext cx="36" cy="24"/>
            </a:xfrm>
            <a:custGeom>
              <a:avLst/>
              <a:gdLst>
                <a:gd name="T0" fmla="*/ 2 w 36"/>
                <a:gd name="T1" fmla="*/ 13 h 24"/>
                <a:gd name="T2" fmla="*/ 2 w 36"/>
                <a:gd name="T3" fmla="*/ 13 h 24"/>
                <a:gd name="T4" fmla="*/ 7 w 36"/>
                <a:gd name="T5" fmla="*/ 18 h 24"/>
                <a:gd name="T6" fmla="*/ 11 w 36"/>
                <a:gd name="T7" fmla="*/ 20 h 24"/>
                <a:gd name="T8" fmla="*/ 18 w 36"/>
                <a:gd name="T9" fmla="*/ 22 h 24"/>
                <a:gd name="T10" fmla="*/ 25 w 36"/>
                <a:gd name="T11" fmla="*/ 24 h 24"/>
                <a:gd name="T12" fmla="*/ 25 w 36"/>
                <a:gd name="T13" fmla="*/ 24 h 24"/>
                <a:gd name="T14" fmla="*/ 32 w 36"/>
                <a:gd name="T15" fmla="*/ 22 h 24"/>
                <a:gd name="T16" fmla="*/ 36 w 36"/>
                <a:gd name="T17" fmla="*/ 20 h 24"/>
                <a:gd name="T18" fmla="*/ 36 w 36"/>
                <a:gd name="T19" fmla="*/ 15 h 24"/>
                <a:gd name="T20" fmla="*/ 34 w 36"/>
                <a:gd name="T21" fmla="*/ 11 h 24"/>
                <a:gd name="T22" fmla="*/ 34 w 36"/>
                <a:gd name="T23" fmla="*/ 11 h 24"/>
                <a:gd name="T24" fmla="*/ 32 w 36"/>
                <a:gd name="T25" fmla="*/ 6 h 24"/>
                <a:gd name="T26" fmla="*/ 25 w 36"/>
                <a:gd name="T27" fmla="*/ 4 h 24"/>
                <a:gd name="T28" fmla="*/ 18 w 36"/>
                <a:gd name="T29" fmla="*/ 2 h 24"/>
                <a:gd name="T30" fmla="*/ 11 w 36"/>
                <a:gd name="T31" fmla="*/ 0 h 24"/>
                <a:gd name="T32" fmla="*/ 11 w 36"/>
                <a:gd name="T33" fmla="*/ 0 h 24"/>
                <a:gd name="T34" fmla="*/ 5 w 36"/>
                <a:gd name="T35" fmla="*/ 2 h 24"/>
                <a:gd name="T36" fmla="*/ 2 w 36"/>
                <a:gd name="T37" fmla="*/ 4 h 24"/>
                <a:gd name="T38" fmla="*/ 0 w 36"/>
                <a:gd name="T39" fmla="*/ 9 h 24"/>
                <a:gd name="T40" fmla="*/ 2 w 36"/>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4">
                  <a:moveTo>
                    <a:pt x="2" y="13"/>
                  </a:moveTo>
                  <a:lnTo>
                    <a:pt x="2" y="13"/>
                  </a:lnTo>
                  <a:lnTo>
                    <a:pt x="7" y="18"/>
                  </a:lnTo>
                  <a:lnTo>
                    <a:pt x="11" y="20"/>
                  </a:lnTo>
                  <a:lnTo>
                    <a:pt x="18" y="22"/>
                  </a:lnTo>
                  <a:lnTo>
                    <a:pt x="25" y="24"/>
                  </a:lnTo>
                  <a:lnTo>
                    <a:pt x="32" y="22"/>
                  </a:lnTo>
                  <a:lnTo>
                    <a:pt x="36" y="20"/>
                  </a:lnTo>
                  <a:lnTo>
                    <a:pt x="36" y="15"/>
                  </a:lnTo>
                  <a:lnTo>
                    <a:pt x="34" y="11"/>
                  </a:lnTo>
                  <a:lnTo>
                    <a:pt x="32" y="6"/>
                  </a:lnTo>
                  <a:lnTo>
                    <a:pt x="25" y="4"/>
                  </a:lnTo>
                  <a:lnTo>
                    <a:pt x="18" y="2"/>
                  </a:lnTo>
                  <a:lnTo>
                    <a:pt x="11" y="0"/>
                  </a:lnTo>
                  <a:lnTo>
                    <a:pt x="5" y="2"/>
                  </a:lnTo>
                  <a:lnTo>
                    <a:pt x="2"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1" name="Freeform 1518">
              <a:extLst>
                <a:ext uri="{FF2B5EF4-FFF2-40B4-BE49-F238E27FC236}">
                  <a16:creationId xmlns:a16="http://schemas.microsoft.com/office/drawing/2014/main" xmlns="" id="{359C6212-B676-5C41-93E6-7C6F1BE2CB34}"/>
                </a:ext>
              </a:extLst>
            </p:cNvPr>
            <p:cNvSpPr>
              <a:spLocks/>
            </p:cNvSpPr>
            <p:nvPr/>
          </p:nvSpPr>
          <p:spPr bwMode="auto">
            <a:xfrm>
              <a:off x="3655" y="3312"/>
              <a:ext cx="33" cy="22"/>
            </a:xfrm>
            <a:custGeom>
              <a:avLst/>
              <a:gdLst>
                <a:gd name="T0" fmla="*/ 0 w 33"/>
                <a:gd name="T1" fmla="*/ 11 h 22"/>
                <a:gd name="T2" fmla="*/ 0 w 33"/>
                <a:gd name="T3" fmla="*/ 11 h 22"/>
                <a:gd name="T4" fmla="*/ 4 w 33"/>
                <a:gd name="T5" fmla="*/ 16 h 22"/>
                <a:gd name="T6" fmla="*/ 11 w 33"/>
                <a:gd name="T7" fmla="*/ 20 h 22"/>
                <a:gd name="T8" fmla="*/ 18 w 33"/>
                <a:gd name="T9" fmla="*/ 22 h 22"/>
                <a:gd name="T10" fmla="*/ 24 w 33"/>
                <a:gd name="T11" fmla="*/ 22 h 22"/>
                <a:gd name="T12" fmla="*/ 24 w 33"/>
                <a:gd name="T13" fmla="*/ 22 h 22"/>
                <a:gd name="T14" fmla="*/ 29 w 33"/>
                <a:gd name="T15" fmla="*/ 22 h 22"/>
                <a:gd name="T16" fmla="*/ 33 w 33"/>
                <a:gd name="T17" fmla="*/ 18 h 22"/>
                <a:gd name="T18" fmla="*/ 33 w 33"/>
                <a:gd name="T19" fmla="*/ 16 h 22"/>
                <a:gd name="T20" fmla="*/ 33 w 33"/>
                <a:gd name="T21" fmla="*/ 11 h 22"/>
                <a:gd name="T22" fmla="*/ 33 w 33"/>
                <a:gd name="T23" fmla="*/ 11 h 22"/>
                <a:gd name="T24" fmla="*/ 29 w 33"/>
                <a:gd name="T25" fmla="*/ 7 h 22"/>
                <a:gd name="T26" fmla="*/ 22 w 33"/>
                <a:gd name="T27" fmla="*/ 2 h 22"/>
                <a:gd name="T28" fmla="*/ 15 w 33"/>
                <a:gd name="T29" fmla="*/ 0 h 22"/>
                <a:gd name="T30" fmla="*/ 9 w 33"/>
                <a:gd name="T31" fmla="*/ 0 h 22"/>
                <a:gd name="T32" fmla="*/ 9 w 33"/>
                <a:gd name="T33" fmla="*/ 0 h 22"/>
                <a:gd name="T34" fmla="*/ 4 w 33"/>
                <a:gd name="T35" fmla="*/ 0 h 22"/>
                <a:gd name="T36" fmla="*/ 0 w 33"/>
                <a:gd name="T37" fmla="*/ 2 h 22"/>
                <a:gd name="T38" fmla="*/ 0 w 33"/>
                <a:gd name="T39" fmla="*/ 7 h 22"/>
                <a:gd name="T40" fmla="*/ 0 w 3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2">
                  <a:moveTo>
                    <a:pt x="0" y="11"/>
                  </a:moveTo>
                  <a:lnTo>
                    <a:pt x="0" y="11"/>
                  </a:lnTo>
                  <a:lnTo>
                    <a:pt x="4" y="16"/>
                  </a:lnTo>
                  <a:lnTo>
                    <a:pt x="11" y="20"/>
                  </a:lnTo>
                  <a:lnTo>
                    <a:pt x="18" y="22"/>
                  </a:lnTo>
                  <a:lnTo>
                    <a:pt x="24" y="22"/>
                  </a:lnTo>
                  <a:lnTo>
                    <a:pt x="29" y="22"/>
                  </a:lnTo>
                  <a:lnTo>
                    <a:pt x="33" y="18"/>
                  </a:lnTo>
                  <a:lnTo>
                    <a:pt x="33" y="16"/>
                  </a:lnTo>
                  <a:lnTo>
                    <a:pt x="33" y="11"/>
                  </a:lnTo>
                  <a:lnTo>
                    <a:pt x="29" y="7"/>
                  </a:lnTo>
                  <a:lnTo>
                    <a:pt x="22" y="2"/>
                  </a:lnTo>
                  <a:lnTo>
                    <a:pt x="15" y="0"/>
                  </a:lnTo>
                  <a:lnTo>
                    <a:pt x="9" y="0"/>
                  </a:lnTo>
                  <a:lnTo>
                    <a:pt x="4"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2" name="Freeform 1519">
              <a:extLst>
                <a:ext uri="{FF2B5EF4-FFF2-40B4-BE49-F238E27FC236}">
                  <a16:creationId xmlns:a16="http://schemas.microsoft.com/office/drawing/2014/main" xmlns="" id="{09C3E8B4-4A7B-2C48-A726-00863F4945FF}"/>
                </a:ext>
              </a:extLst>
            </p:cNvPr>
            <p:cNvSpPr>
              <a:spLocks/>
            </p:cNvSpPr>
            <p:nvPr/>
          </p:nvSpPr>
          <p:spPr bwMode="auto">
            <a:xfrm>
              <a:off x="3655" y="3312"/>
              <a:ext cx="33" cy="22"/>
            </a:xfrm>
            <a:custGeom>
              <a:avLst/>
              <a:gdLst>
                <a:gd name="T0" fmla="*/ 0 w 33"/>
                <a:gd name="T1" fmla="*/ 11 h 22"/>
                <a:gd name="T2" fmla="*/ 0 w 33"/>
                <a:gd name="T3" fmla="*/ 11 h 22"/>
                <a:gd name="T4" fmla="*/ 4 w 33"/>
                <a:gd name="T5" fmla="*/ 16 h 22"/>
                <a:gd name="T6" fmla="*/ 11 w 33"/>
                <a:gd name="T7" fmla="*/ 20 h 22"/>
                <a:gd name="T8" fmla="*/ 18 w 33"/>
                <a:gd name="T9" fmla="*/ 22 h 22"/>
                <a:gd name="T10" fmla="*/ 24 w 33"/>
                <a:gd name="T11" fmla="*/ 22 h 22"/>
                <a:gd name="T12" fmla="*/ 24 w 33"/>
                <a:gd name="T13" fmla="*/ 22 h 22"/>
                <a:gd name="T14" fmla="*/ 29 w 33"/>
                <a:gd name="T15" fmla="*/ 22 h 22"/>
                <a:gd name="T16" fmla="*/ 33 w 33"/>
                <a:gd name="T17" fmla="*/ 18 h 22"/>
                <a:gd name="T18" fmla="*/ 33 w 33"/>
                <a:gd name="T19" fmla="*/ 16 h 22"/>
                <a:gd name="T20" fmla="*/ 33 w 33"/>
                <a:gd name="T21" fmla="*/ 11 h 22"/>
                <a:gd name="T22" fmla="*/ 33 w 33"/>
                <a:gd name="T23" fmla="*/ 11 h 22"/>
                <a:gd name="T24" fmla="*/ 29 w 33"/>
                <a:gd name="T25" fmla="*/ 7 h 22"/>
                <a:gd name="T26" fmla="*/ 22 w 33"/>
                <a:gd name="T27" fmla="*/ 2 h 22"/>
                <a:gd name="T28" fmla="*/ 15 w 33"/>
                <a:gd name="T29" fmla="*/ 0 h 22"/>
                <a:gd name="T30" fmla="*/ 9 w 33"/>
                <a:gd name="T31" fmla="*/ 0 h 22"/>
                <a:gd name="T32" fmla="*/ 9 w 33"/>
                <a:gd name="T33" fmla="*/ 0 h 22"/>
                <a:gd name="T34" fmla="*/ 4 w 33"/>
                <a:gd name="T35" fmla="*/ 0 h 22"/>
                <a:gd name="T36" fmla="*/ 0 w 33"/>
                <a:gd name="T37" fmla="*/ 2 h 22"/>
                <a:gd name="T38" fmla="*/ 0 w 33"/>
                <a:gd name="T39" fmla="*/ 7 h 22"/>
                <a:gd name="T40" fmla="*/ 0 w 3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2">
                  <a:moveTo>
                    <a:pt x="0" y="11"/>
                  </a:moveTo>
                  <a:lnTo>
                    <a:pt x="0" y="11"/>
                  </a:lnTo>
                  <a:lnTo>
                    <a:pt x="4" y="16"/>
                  </a:lnTo>
                  <a:lnTo>
                    <a:pt x="11" y="20"/>
                  </a:lnTo>
                  <a:lnTo>
                    <a:pt x="18" y="22"/>
                  </a:lnTo>
                  <a:lnTo>
                    <a:pt x="24" y="22"/>
                  </a:lnTo>
                  <a:lnTo>
                    <a:pt x="29" y="22"/>
                  </a:lnTo>
                  <a:lnTo>
                    <a:pt x="33" y="18"/>
                  </a:lnTo>
                  <a:lnTo>
                    <a:pt x="33" y="16"/>
                  </a:lnTo>
                  <a:lnTo>
                    <a:pt x="33" y="11"/>
                  </a:lnTo>
                  <a:lnTo>
                    <a:pt x="29" y="7"/>
                  </a:lnTo>
                  <a:lnTo>
                    <a:pt x="22" y="2"/>
                  </a:lnTo>
                  <a:lnTo>
                    <a:pt x="15" y="0"/>
                  </a:lnTo>
                  <a:lnTo>
                    <a:pt x="9" y="0"/>
                  </a:lnTo>
                  <a:lnTo>
                    <a:pt x="4"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3" name="Freeform 1520">
              <a:extLst>
                <a:ext uri="{FF2B5EF4-FFF2-40B4-BE49-F238E27FC236}">
                  <a16:creationId xmlns:a16="http://schemas.microsoft.com/office/drawing/2014/main" xmlns="" id="{AF788592-16F5-4748-83A4-414888D6DCF9}"/>
                </a:ext>
              </a:extLst>
            </p:cNvPr>
            <p:cNvSpPr>
              <a:spLocks/>
            </p:cNvSpPr>
            <p:nvPr/>
          </p:nvSpPr>
          <p:spPr bwMode="auto">
            <a:xfrm>
              <a:off x="3497" y="3314"/>
              <a:ext cx="34" cy="23"/>
            </a:xfrm>
            <a:custGeom>
              <a:avLst/>
              <a:gdLst>
                <a:gd name="T0" fmla="*/ 2 w 34"/>
                <a:gd name="T1" fmla="*/ 11 h 23"/>
                <a:gd name="T2" fmla="*/ 2 w 34"/>
                <a:gd name="T3" fmla="*/ 11 h 23"/>
                <a:gd name="T4" fmla="*/ 4 w 34"/>
                <a:gd name="T5" fmla="*/ 16 h 23"/>
                <a:gd name="T6" fmla="*/ 9 w 34"/>
                <a:gd name="T7" fmla="*/ 20 h 23"/>
                <a:gd name="T8" fmla="*/ 16 w 34"/>
                <a:gd name="T9" fmla="*/ 23 h 23"/>
                <a:gd name="T10" fmla="*/ 22 w 34"/>
                <a:gd name="T11" fmla="*/ 23 h 23"/>
                <a:gd name="T12" fmla="*/ 22 w 34"/>
                <a:gd name="T13" fmla="*/ 23 h 23"/>
                <a:gd name="T14" fmla="*/ 27 w 34"/>
                <a:gd name="T15" fmla="*/ 23 h 23"/>
                <a:gd name="T16" fmla="*/ 31 w 34"/>
                <a:gd name="T17" fmla="*/ 20 h 23"/>
                <a:gd name="T18" fmla="*/ 34 w 34"/>
                <a:gd name="T19" fmla="*/ 16 h 23"/>
                <a:gd name="T20" fmla="*/ 31 w 34"/>
                <a:gd name="T21" fmla="*/ 11 h 23"/>
                <a:gd name="T22" fmla="*/ 31 w 34"/>
                <a:gd name="T23" fmla="*/ 11 h 23"/>
                <a:gd name="T24" fmla="*/ 29 w 34"/>
                <a:gd name="T25" fmla="*/ 7 h 23"/>
                <a:gd name="T26" fmla="*/ 25 w 34"/>
                <a:gd name="T27" fmla="*/ 2 h 23"/>
                <a:gd name="T28" fmla="*/ 18 w 34"/>
                <a:gd name="T29" fmla="*/ 0 h 23"/>
                <a:gd name="T30" fmla="*/ 11 w 34"/>
                <a:gd name="T31" fmla="*/ 0 h 23"/>
                <a:gd name="T32" fmla="*/ 11 w 34"/>
                <a:gd name="T33" fmla="*/ 0 h 23"/>
                <a:gd name="T34" fmla="*/ 7 w 34"/>
                <a:gd name="T35" fmla="*/ 0 h 23"/>
                <a:gd name="T36" fmla="*/ 2 w 34"/>
                <a:gd name="T37" fmla="*/ 2 h 23"/>
                <a:gd name="T38" fmla="*/ 0 w 34"/>
                <a:gd name="T39" fmla="*/ 7 h 23"/>
                <a:gd name="T40" fmla="*/ 2 w 3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2" y="11"/>
                  </a:moveTo>
                  <a:lnTo>
                    <a:pt x="2" y="11"/>
                  </a:lnTo>
                  <a:lnTo>
                    <a:pt x="4" y="16"/>
                  </a:lnTo>
                  <a:lnTo>
                    <a:pt x="9" y="20"/>
                  </a:lnTo>
                  <a:lnTo>
                    <a:pt x="16" y="23"/>
                  </a:lnTo>
                  <a:lnTo>
                    <a:pt x="22" y="23"/>
                  </a:lnTo>
                  <a:lnTo>
                    <a:pt x="27" y="23"/>
                  </a:lnTo>
                  <a:lnTo>
                    <a:pt x="31" y="20"/>
                  </a:lnTo>
                  <a:lnTo>
                    <a:pt x="34" y="16"/>
                  </a:lnTo>
                  <a:lnTo>
                    <a:pt x="31" y="11"/>
                  </a:lnTo>
                  <a:lnTo>
                    <a:pt x="29" y="7"/>
                  </a:lnTo>
                  <a:lnTo>
                    <a:pt x="25" y="2"/>
                  </a:lnTo>
                  <a:lnTo>
                    <a:pt x="18" y="0"/>
                  </a:lnTo>
                  <a:lnTo>
                    <a:pt x="11" y="0"/>
                  </a:lnTo>
                  <a:lnTo>
                    <a:pt x="7"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4" name="Freeform 1521">
              <a:extLst>
                <a:ext uri="{FF2B5EF4-FFF2-40B4-BE49-F238E27FC236}">
                  <a16:creationId xmlns:a16="http://schemas.microsoft.com/office/drawing/2014/main" xmlns="" id="{B8DFDCF0-6A40-D44D-8C9D-FED025D1631C}"/>
                </a:ext>
              </a:extLst>
            </p:cNvPr>
            <p:cNvSpPr>
              <a:spLocks/>
            </p:cNvSpPr>
            <p:nvPr/>
          </p:nvSpPr>
          <p:spPr bwMode="auto">
            <a:xfrm>
              <a:off x="3497" y="3314"/>
              <a:ext cx="34" cy="23"/>
            </a:xfrm>
            <a:custGeom>
              <a:avLst/>
              <a:gdLst>
                <a:gd name="T0" fmla="*/ 2 w 34"/>
                <a:gd name="T1" fmla="*/ 11 h 23"/>
                <a:gd name="T2" fmla="*/ 2 w 34"/>
                <a:gd name="T3" fmla="*/ 11 h 23"/>
                <a:gd name="T4" fmla="*/ 4 w 34"/>
                <a:gd name="T5" fmla="*/ 16 h 23"/>
                <a:gd name="T6" fmla="*/ 9 w 34"/>
                <a:gd name="T7" fmla="*/ 20 h 23"/>
                <a:gd name="T8" fmla="*/ 16 w 34"/>
                <a:gd name="T9" fmla="*/ 23 h 23"/>
                <a:gd name="T10" fmla="*/ 22 w 34"/>
                <a:gd name="T11" fmla="*/ 23 h 23"/>
                <a:gd name="T12" fmla="*/ 22 w 34"/>
                <a:gd name="T13" fmla="*/ 23 h 23"/>
                <a:gd name="T14" fmla="*/ 27 w 34"/>
                <a:gd name="T15" fmla="*/ 23 h 23"/>
                <a:gd name="T16" fmla="*/ 31 w 34"/>
                <a:gd name="T17" fmla="*/ 20 h 23"/>
                <a:gd name="T18" fmla="*/ 34 w 34"/>
                <a:gd name="T19" fmla="*/ 16 h 23"/>
                <a:gd name="T20" fmla="*/ 31 w 34"/>
                <a:gd name="T21" fmla="*/ 11 h 23"/>
                <a:gd name="T22" fmla="*/ 31 w 34"/>
                <a:gd name="T23" fmla="*/ 11 h 23"/>
                <a:gd name="T24" fmla="*/ 29 w 34"/>
                <a:gd name="T25" fmla="*/ 7 h 23"/>
                <a:gd name="T26" fmla="*/ 25 w 34"/>
                <a:gd name="T27" fmla="*/ 2 h 23"/>
                <a:gd name="T28" fmla="*/ 18 w 34"/>
                <a:gd name="T29" fmla="*/ 0 h 23"/>
                <a:gd name="T30" fmla="*/ 11 w 34"/>
                <a:gd name="T31" fmla="*/ 0 h 23"/>
                <a:gd name="T32" fmla="*/ 11 w 34"/>
                <a:gd name="T33" fmla="*/ 0 h 23"/>
                <a:gd name="T34" fmla="*/ 7 w 34"/>
                <a:gd name="T35" fmla="*/ 0 h 23"/>
                <a:gd name="T36" fmla="*/ 2 w 34"/>
                <a:gd name="T37" fmla="*/ 2 h 23"/>
                <a:gd name="T38" fmla="*/ 0 w 34"/>
                <a:gd name="T39" fmla="*/ 7 h 23"/>
                <a:gd name="T40" fmla="*/ 2 w 3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2" y="11"/>
                  </a:moveTo>
                  <a:lnTo>
                    <a:pt x="2" y="11"/>
                  </a:lnTo>
                  <a:lnTo>
                    <a:pt x="4" y="16"/>
                  </a:lnTo>
                  <a:lnTo>
                    <a:pt x="9" y="20"/>
                  </a:lnTo>
                  <a:lnTo>
                    <a:pt x="16" y="23"/>
                  </a:lnTo>
                  <a:lnTo>
                    <a:pt x="22" y="23"/>
                  </a:lnTo>
                  <a:lnTo>
                    <a:pt x="27" y="23"/>
                  </a:lnTo>
                  <a:lnTo>
                    <a:pt x="31" y="20"/>
                  </a:lnTo>
                  <a:lnTo>
                    <a:pt x="34" y="16"/>
                  </a:lnTo>
                  <a:lnTo>
                    <a:pt x="31" y="11"/>
                  </a:lnTo>
                  <a:lnTo>
                    <a:pt x="29" y="7"/>
                  </a:lnTo>
                  <a:lnTo>
                    <a:pt x="25" y="2"/>
                  </a:lnTo>
                  <a:lnTo>
                    <a:pt x="18" y="0"/>
                  </a:lnTo>
                  <a:lnTo>
                    <a:pt x="11" y="0"/>
                  </a:lnTo>
                  <a:lnTo>
                    <a:pt x="7"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5" name="Freeform 1522">
              <a:extLst>
                <a:ext uri="{FF2B5EF4-FFF2-40B4-BE49-F238E27FC236}">
                  <a16:creationId xmlns:a16="http://schemas.microsoft.com/office/drawing/2014/main" xmlns="" id="{4B41678D-91AA-1B46-B17A-F805F88AE276}"/>
                </a:ext>
              </a:extLst>
            </p:cNvPr>
            <p:cNvSpPr>
              <a:spLocks/>
            </p:cNvSpPr>
            <p:nvPr/>
          </p:nvSpPr>
          <p:spPr bwMode="auto">
            <a:xfrm>
              <a:off x="3468" y="3314"/>
              <a:ext cx="31" cy="25"/>
            </a:xfrm>
            <a:custGeom>
              <a:avLst/>
              <a:gdLst>
                <a:gd name="T0" fmla="*/ 0 w 31"/>
                <a:gd name="T1" fmla="*/ 11 h 25"/>
                <a:gd name="T2" fmla="*/ 0 w 31"/>
                <a:gd name="T3" fmla="*/ 11 h 25"/>
                <a:gd name="T4" fmla="*/ 2 w 31"/>
                <a:gd name="T5" fmla="*/ 16 h 25"/>
                <a:gd name="T6" fmla="*/ 6 w 31"/>
                <a:gd name="T7" fmla="*/ 20 h 25"/>
                <a:gd name="T8" fmla="*/ 13 w 31"/>
                <a:gd name="T9" fmla="*/ 23 h 25"/>
                <a:gd name="T10" fmla="*/ 20 w 31"/>
                <a:gd name="T11" fmla="*/ 25 h 25"/>
                <a:gd name="T12" fmla="*/ 20 w 31"/>
                <a:gd name="T13" fmla="*/ 25 h 25"/>
                <a:gd name="T14" fmla="*/ 24 w 31"/>
                <a:gd name="T15" fmla="*/ 23 h 25"/>
                <a:gd name="T16" fmla="*/ 29 w 31"/>
                <a:gd name="T17" fmla="*/ 20 h 25"/>
                <a:gd name="T18" fmla="*/ 31 w 31"/>
                <a:gd name="T19" fmla="*/ 16 h 25"/>
                <a:gd name="T20" fmla="*/ 31 w 31"/>
                <a:gd name="T21" fmla="*/ 11 h 25"/>
                <a:gd name="T22" fmla="*/ 31 w 31"/>
                <a:gd name="T23" fmla="*/ 11 h 25"/>
                <a:gd name="T24" fmla="*/ 27 w 31"/>
                <a:gd name="T25" fmla="*/ 7 h 25"/>
                <a:gd name="T26" fmla="*/ 22 w 31"/>
                <a:gd name="T27" fmla="*/ 5 h 25"/>
                <a:gd name="T28" fmla="*/ 18 w 31"/>
                <a:gd name="T29" fmla="*/ 0 h 25"/>
                <a:gd name="T30" fmla="*/ 11 w 31"/>
                <a:gd name="T31" fmla="*/ 0 h 25"/>
                <a:gd name="T32" fmla="*/ 11 w 31"/>
                <a:gd name="T33" fmla="*/ 0 h 25"/>
                <a:gd name="T34" fmla="*/ 4 w 31"/>
                <a:gd name="T35" fmla="*/ 2 h 25"/>
                <a:gd name="T36" fmla="*/ 2 w 31"/>
                <a:gd name="T37" fmla="*/ 5 h 25"/>
                <a:gd name="T38" fmla="*/ 0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2" y="16"/>
                  </a:lnTo>
                  <a:lnTo>
                    <a:pt x="6" y="20"/>
                  </a:lnTo>
                  <a:lnTo>
                    <a:pt x="13" y="23"/>
                  </a:lnTo>
                  <a:lnTo>
                    <a:pt x="20" y="25"/>
                  </a:lnTo>
                  <a:lnTo>
                    <a:pt x="24" y="23"/>
                  </a:lnTo>
                  <a:lnTo>
                    <a:pt x="29" y="20"/>
                  </a:lnTo>
                  <a:lnTo>
                    <a:pt x="31" y="16"/>
                  </a:lnTo>
                  <a:lnTo>
                    <a:pt x="31" y="11"/>
                  </a:lnTo>
                  <a:lnTo>
                    <a:pt x="27" y="7"/>
                  </a:lnTo>
                  <a:lnTo>
                    <a:pt x="22" y="5"/>
                  </a:lnTo>
                  <a:lnTo>
                    <a:pt x="18" y="0"/>
                  </a:lnTo>
                  <a:lnTo>
                    <a:pt x="11" y="0"/>
                  </a:lnTo>
                  <a:lnTo>
                    <a:pt x="4"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6" name="Freeform 1523">
              <a:extLst>
                <a:ext uri="{FF2B5EF4-FFF2-40B4-BE49-F238E27FC236}">
                  <a16:creationId xmlns:a16="http://schemas.microsoft.com/office/drawing/2014/main" xmlns="" id="{0805BEEB-3D50-8F4E-A903-1D30886626EE}"/>
                </a:ext>
              </a:extLst>
            </p:cNvPr>
            <p:cNvSpPr>
              <a:spLocks/>
            </p:cNvSpPr>
            <p:nvPr/>
          </p:nvSpPr>
          <p:spPr bwMode="auto">
            <a:xfrm>
              <a:off x="3468" y="3314"/>
              <a:ext cx="31" cy="25"/>
            </a:xfrm>
            <a:custGeom>
              <a:avLst/>
              <a:gdLst>
                <a:gd name="T0" fmla="*/ 0 w 31"/>
                <a:gd name="T1" fmla="*/ 11 h 25"/>
                <a:gd name="T2" fmla="*/ 0 w 31"/>
                <a:gd name="T3" fmla="*/ 11 h 25"/>
                <a:gd name="T4" fmla="*/ 2 w 31"/>
                <a:gd name="T5" fmla="*/ 16 h 25"/>
                <a:gd name="T6" fmla="*/ 6 w 31"/>
                <a:gd name="T7" fmla="*/ 20 h 25"/>
                <a:gd name="T8" fmla="*/ 13 w 31"/>
                <a:gd name="T9" fmla="*/ 23 h 25"/>
                <a:gd name="T10" fmla="*/ 20 w 31"/>
                <a:gd name="T11" fmla="*/ 25 h 25"/>
                <a:gd name="T12" fmla="*/ 20 w 31"/>
                <a:gd name="T13" fmla="*/ 25 h 25"/>
                <a:gd name="T14" fmla="*/ 24 w 31"/>
                <a:gd name="T15" fmla="*/ 23 h 25"/>
                <a:gd name="T16" fmla="*/ 29 w 31"/>
                <a:gd name="T17" fmla="*/ 20 h 25"/>
                <a:gd name="T18" fmla="*/ 31 w 31"/>
                <a:gd name="T19" fmla="*/ 16 h 25"/>
                <a:gd name="T20" fmla="*/ 31 w 31"/>
                <a:gd name="T21" fmla="*/ 11 h 25"/>
                <a:gd name="T22" fmla="*/ 31 w 31"/>
                <a:gd name="T23" fmla="*/ 11 h 25"/>
                <a:gd name="T24" fmla="*/ 27 w 31"/>
                <a:gd name="T25" fmla="*/ 7 h 25"/>
                <a:gd name="T26" fmla="*/ 22 w 31"/>
                <a:gd name="T27" fmla="*/ 5 h 25"/>
                <a:gd name="T28" fmla="*/ 18 w 31"/>
                <a:gd name="T29" fmla="*/ 0 h 25"/>
                <a:gd name="T30" fmla="*/ 11 w 31"/>
                <a:gd name="T31" fmla="*/ 0 h 25"/>
                <a:gd name="T32" fmla="*/ 11 w 31"/>
                <a:gd name="T33" fmla="*/ 0 h 25"/>
                <a:gd name="T34" fmla="*/ 4 w 31"/>
                <a:gd name="T35" fmla="*/ 2 h 25"/>
                <a:gd name="T36" fmla="*/ 2 w 31"/>
                <a:gd name="T37" fmla="*/ 5 h 25"/>
                <a:gd name="T38" fmla="*/ 0 w 31"/>
                <a:gd name="T39" fmla="*/ 7 h 25"/>
                <a:gd name="T40" fmla="*/ 0 w 31"/>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1"/>
                  </a:moveTo>
                  <a:lnTo>
                    <a:pt x="0" y="11"/>
                  </a:lnTo>
                  <a:lnTo>
                    <a:pt x="2" y="16"/>
                  </a:lnTo>
                  <a:lnTo>
                    <a:pt x="6" y="20"/>
                  </a:lnTo>
                  <a:lnTo>
                    <a:pt x="13" y="23"/>
                  </a:lnTo>
                  <a:lnTo>
                    <a:pt x="20" y="25"/>
                  </a:lnTo>
                  <a:lnTo>
                    <a:pt x="24" y="23"/>
                  </a:lnTo>
                  <a:lnTo>
                    <a:pt x="29" y="20"/>
                  </a:lnTo>
                  <a:lnTo>
                    <a:pt x="31" y="16"/>
                  </a:lnTo>
                  <a:lnTo>
                    <a:pt x="31" y="11"/>
                  </a:lnTo>
                  <a:lnTo>
                    <a:pt x="27" y="7"/>
                  </a:lnTo>
                  <a:lnTo>
                    <a:pt x="22" y="5"/>
                  </a:lnTo>
                  <a:lnTo>
                    <a:pt x="18" y="0"/>
                  </a:lnTo>
                  <a:lnTo>
                    <a:pt x="11" y="0"/>
                  </a:lnTo>
                  <a:lnTo>
                    <a:pt x="4"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7" name="Freeform 1524">
              <a:extLst>
                <a:ext uri="{FF2B5EF4-FFF2-40B4-BE49-F238E27FC236}">
                  <a16:creationId xmlns:a16="http://schemas.microsoft.com/office/drawing/2014/main" xmlns="" id="{D30FE151-F96A-E04A-B470-2DDC38FDB5AD}"/>
                </a:ext>
              </a:extLst>
            </p:cNvPr>
            <p:cNvSpPr>
              <a:spLocks/>
            </p:cNvSpPr>
            <p:nvPr/>
          </p:nvSpPr>
          <p:spPr bwMode="auto">
            <a:xfrm>
              <a:off x="3438" y="3314"/>
              <a:ext cx="30" cy="25"/>
            </a:xfrm>
            <a:custGeom>
              <a:avLst/>
              <a:gdLst>
                <a:gd name="T0" fmla="*/ 0 w 30"/>
                <a:gd name="T1" fmla="*/ 14 h 25"/>
                <a:gd name="T2" fmla="*/ 0 w 30"/>
                <a:gd name="T3" fmla="*/ 14 h 25"/>
                <a:gd name="T4" fmla="*/ 3 w 30"/>
                <a:gd name="T5" fmla="*/ 18 h 25"/>
                <a:gd name="T6" fmla="*/ 7 w 30"/>
                <a:gd name="T7" fmla="*/ 20 h 25"/>
                <a:gd name="T8" fmla="*/ 12 w 30"/>
                <a:gd name="T9" fmla="*/ 23 h 25"/>
                <a:gd name="T10" fmla="*/ 18 w 30"/>
                <a:gd name="T11" fmla="*/ 25 h 25"/>
                <a:gd name="T12" fmla="*/ 18 w 30"/>
                <a:gd name="T13" fmla="*/ 25 h 25"/>
                <a:gd name="T14" fmla="*/ 25 w 30"/>
                <a:gd name="T15" fmla="*/ 23 h 25"/>
                <a:gd name="T16" fmla="*/ 27 w 30"/>
                <a:gd name="T17" fmla="*/ 20 h 25"/>
                <a:gd name="T18" fmla="*/ 30 w 30"/>
                <a:gd name="T19" fmla="*/ 18 h 25"/>
                <a:gd name="T20" fmla="*/ 30 w 30"/>
                <a:gd name="T21" fmla="*/ 11 h 25"/>
                <a:gd name="T22" fmla="*/ 30 w 30"/>
                <a:gd name="T23" fmla="*/ 11 h 25"/>
                <a:gd name="T24" fmla="*/ 27 w 30"/>
                <a:gd name="T25" fmla="*/ 7 h 25"/>
                <a:gd name="T26" fmla="*/ 23 w 30"/>
                <a:gd name="T27" fmla="*/ 5 h 25"/>
                <a:gd name="T28" fmla="*/ 16 w 30"/>
                <a:gd name="T29" fmla="*/ 2 h 25"/>
                <a:gd name="T30" fmla="*/ 12 w 30"/>
                <a:gd name="T31" fmla="*/ 0 h 25"/>
                <a:gd name="T32" fmla="*/ 12 w 30"/>
                <a:gd name="T33" fmla="*/ 0 h 25"/>
                <a:gd name="T34" fmla="*/ 5 w 30"/>
                <a:gd name="T35" fmla="*/ 2 h 25"/>
                <a:gd name="T36" fmla="*/ 0 w 30"/>
                <a:gd name="T37" fmla="*/ 5 h 25"/>
                <a:gd name="T38" fmla="*/ 0 w 30"/>
                <a:gd name="T39" fmla="*/ 9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3" y="18"/>
                  </a:lnTo>
                  <a:lnTo>
                    <a:pt x="7" y="20"/>
                  </a:lnTo>
                  <a:lnTo>
                    <a:pt x="12" y="23"/>
                  </a:lnTo>
                  <a:lnTo>
                    <a:pt x="18" y="25"/>
                  </a:lnTo>
                  <a:lnTo>
                    <a:pt x="25" y="23"/>
                  </a:lnTo>
                  <a:lnTo>
                    <a:pt x="27" y="20"/>
                  </a:lnTo>
                  <a:lnTo>
                    <a:pt x="30" y="18"/>
                  </a:lnTo>
                  <a:lnTo>
                    <a:pt x="30" y="11"/>
                  </a:lnTo>
                  <a:lnTo>
                    <a:pt x="27" y="7"/>
                  </a:lnTo>
                  <a:lnTo>
                    <a:pt x="23" y="5"/>
                  </a:lnTo>
                  <a:lnTo>
                    <a:pt x="16" y="2"/>
                  </a:lnTo>
                  <a:lnTo>
                    <a:pt x="12" y="0"/>
                  </a:lnTo>
                  <a:lnTo>
                    <a:pt x="5" y="2"/>
                  </a:lnTo>
                  <a:lnTo>
                    <a:pt x="0"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8" name="Freeform 1525">
              <a:extLst>
                <a:ext uri="{FF2B5EF4-FFF2-40B4-BE49-F238E27FC236}">
                  <a16:creationId xmlns:a16="http://schemas.microsoft.com/office/drawing/2014/main" xmlns="" id="{246BD8B8-467B-2D45-A77B-7740AE394641}"/>
                </a:ext>
              </a:extLst>
            </p:cNvPr>
            <p:cNvSpPr>
              <a:spLocks/>
            </p:cNvSpPr>
            <p:nvPr/>
          </p:nvSpPr>
          <p:spPr bwMode="auto">
            <a:xfrm>
              <a:off x="3438" y="3314"/>
              <a:ext cx="30" cy="25"/>
            </a:xfrm>
            <a:custGeom>
              <a:avLst/>
              <a:gdLst>
                <a:gd name="T0" fmla="*/ 0 w 30"/>
                <a:gd name="T1" fmla="*/ 14 h 25"/>
                <a:gd name="T2" fmla="*/ 0 w 30"/>
                <a:gd name="T3" fmla="*/ 14 h 25"/>
                <a:gd name="T4" fmla="*/ 3 w 30"/>
                <a:gd name="T5" fmla="*/ 18 h 25"/>
                <a:gd name="T6" fmla="*/ 7 w 30"/>
                <a:gd name="T7" fmla="*/ 20 h 25"/>
                <a:gd name="T8" fmla="*/ 12 w 30"/>
                <a:gd name="T9" fmla="*/ 23 h 25"/>
                <a:gd name="T10" fmla="*/ 18 w 30"/>
                <a:gd name="T11" fmla="*/ 25 h 25"/>
                <a:gd name="T12" fmla="*/ 18 w 30"/>
                <a:gd name="T13" fmla="*/ 25 h 25"/>
                <a:gd name="T14" fmla="*/ 25 w 30"/>
                <a:gd name="T15" fmla="*/ 23 h 25"/>
                <a:gd name="T16" fmla="*/ 27 w 30"/>
                <a:gd name="T17" fmla="*/ 20 h 25"/>
                <a:gd name="T18" fmla="*/ 30 w 30"/>
                <a:gd name="T19" fmla="*/ 18 h 25"/>
                <a:gd name="T20" fmla="*/ 30 w 30"/>
                <a:gd name="T21" fmla="*/ 11 h 25"/>
                <a:gd name="T22" fmla="*/ 30 w 30"/>
                <a:gd name="T23" fmla="*/ 11 h 25"/>
                <a:gd name="T24" fmla="*/ 27 w 30"/>
                <a:gd name="T25" fmla="*/ 7 h 25"/>
                <a:gd name="T26" fmla="*/ 23 w 30"/>
                <a:gd name="T27" fmla="*/ 5 h 25"/>
                <a:gd name="T28" fmla="*/ 16 w 30"/>
                <a:gd name="T29" fmla="*/ 2 h 25"/>
                <a:gd name="T30" fmla="*/ 12 w 30"/>
                <a:gd name="T31" fmla="*/ 0 h 25"/>
                <a:gd name="T32" fmla="*/ 12 w 30"/>
                <a:gd name="T33" fmla="*/ 0 h 25"/>
                <a:gd name="T34" fmla="*/ 5 w 30"/>
                <a:gd name="T35" fmla="*/ 2 h 25"/>
                <a:gd name="T36" fmla="*/ 0 w 30"/>
                <a:gd name="T37" fmla="*/ 5 h 25"/>
                <a:gd name="T38" fmla="*/ 0 w 30"/>
                <a:gd name="T39" fmla="*/ 9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3" y="18"/>
                  </a:lnTo>
                  <a:lnTo>
                    <a:pt x="7" y="20"/>
                  </a:lnTo>
                  <a:lnTo>
                    <a:pt x="12" y="23"/>
                  </a:lnTo>
                  <a:lnTo>
                    <a:pt x="18" y="25"/>
                  </a:lnTo>
                  <a:lnTo>
                    <a:pt x="25" y="23"/>
                  </a:lnTo>
                  <a:lnTo>
                    <a:pt x="27" y="20"/>
                  </a:lnTo>
                  <a:lnTo>
                    <a:pt x="30" y="18"/>
                  </a:lnTo>
                  <a:lnTo>
                    <a:pt x="30" y="11"/>
                  </a:lnTo>
                  <a:lnTo>
                    <a:pt x="27" y="7"/>
                  </a:lnTo>
                  <a:lnTo>
                    <a:pt x="23" y="5"/>
                  </a:lnTo>
                  <a:lnTo>
                    <a:pt x="16" y="2"/>
                  </a:lnTo>
                  <a:lnTo>
                    <a:pt x="12" y="0"/>
                  </a:lnTo>
                  <a:lnTo>
                    <a:pt x="5" y="2"/>
                  </a:lnTo>
                  <a:lnTo>
                    <a:pt x="0"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09" name="Freeform 1526">
              <a:extLst>
                <a:ext uri="{FF2B5EF4-FFF2-40B4-BE49-F238E27FC236}">
                  <a16:creationId xmlns:a16="http://schemas.microsoft.com/office/drawing/2014/main" xmlns="" id="{4A671FB5-4D02-6E4A-A4DA-E204EAD78D09}"/>
                </a:ext>
              </a:extLst>
            </p:cNvPr>
            <p:cNvSpPr>
              <a:spLocks/>
            </p:cNvSpPr>
            <p:nvPr/>
          </p:nvSpPr>
          <p:spPr bwMode="auto">
            <a:xfrm>
              <a:off x="3407" y="3316"/>
              <a:ext cx="31" cy="23"/>
            </a:xfrm>
            <a:custGeom>
              <a:avLst/>
              <a:gdLst>
                <a:gd name="T0" fmla="*/ 0 w 31"/>
                <a:gd name="T1" fmla="*/ 12 h 23"/>
                <a:gd name="T2" fmla="*/ 0 w 31"/>
                <a:gd name="T3" fmla="*/ 12 h 23"/>
                <a:gd name="T4" fmla="*/ 2 w 31"/>
                <a:gd name="T5" fmla="*/ 16 h 23"/>
                <a:gd name="T6" fmla="*/ 7 w 31"/>
                <a:gd name="T7" fmla="*/ 21 h 23"/>
                <a:gd name="T8" fmla="*/ 13 w 31"/>
                <a:gd name="T9" fmla="*/ 23 h 23"/>
                <a:gd name="T10" fmla="*/ 20 w 31"/>
                <a:gd name="T11" fmla="*/ 23 h 23"/>
                <a:gd name="T12" fmla="*/ 20 w 31"/>
                <a:gd name="T13" fmla="*/ 23 h 23"/>
                <a:gd name="T14" fmla="*/ 25 w 31"/>
                <a:gd name="T15" fmla="*/ 23 h 23"/>
                <a:gd name="T16" fmla="*/ 29 w 31"/>
                <a:gd name="T17" fmla="*/ 18 h 23"/>
                <a:gd name="T18" fmla="*/ 31 w 31"/>
                <a:gd name="T19" fmla="*/ 16 h 23"/>
                <a:gd name="T20" fmla="*/ 31 w 31"/>
                <a:gd name="T21" fmla="*/ 12 h 23"/>
                <a:gd name="T22" fmla="*/ 31 w 31"/>
                <a:gd name="T23" fmla="*/ 12 h 23"/>
                <a:gd name="T24" fmla="*/ 27 w 31"/>
                <a:gd name="T25" fmla="*/ 7 h 23"/>
                <a:gd name="T26" fmla="*/ 25 w 31"/>
                <a:gd name="T27" fmla="*/ 3 h 23"/>
                <a:gd name="T28" fmla="*/ 18 w 31"/>
                <a:gd name="T29" fmla="*/ 0 h 23"/>
                <a:gd name="T30" fmla="*/ 11 w 31"/>
                <a:gd name="T31" fmla="*/ 0 h 23"/>
                <a:gd name="T32" fmla="*/ 11 w 31"/>
                <a:gd name="T33" fmla="*/ 0 h 23"/>
                <a:gd name="T34" fmla="*/ 7 w 31"/>
                <a:gd name="T35" fmla="*/ 0 h 23"/>
                <a:gd name="T36" fmla="*/ 2 w 31"/>
                <a:gd name="T37" fmla="*/ 3 h 23"/>
                <a:gd name="T38" fmla="*/ 0 w 31"/>
                <a:gd name="T39" fmla="*/ 7 h 23"/>
                <a:gd name="T40" fmla="*/ 0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2"/>
                  </a:moveTo>
                  <a:lnTo>
                    <a:pt x="0" y="12"/>
                  </a:lnTo>
                  <a:lnTo>
                    <a:pt x="2" y="16"/>
                  </a:lnTo>
                  <a:lnTo>
                    <a:pt x="7" y="21"/>
                  </a:lnTo>
                  <a:lnTo>
                    <a:pt x="13" y="23"/>
                  </a:lnTo>
                  <a:lnTo>
                    <a:pt x="20" y="23"/>
                  </a:lnTo>
                  <a:lnTo>
                    <a:pt x="25" y="23"/>
                  </a:lnTo>
                  <a:lnTo>
                    <a:pt x="29" y="18"/>
                  </a:lnTo>
                  <a:lnTo>
                    <a:pt x="31" y="16"/>
                  </a:lnTo>
                  <a:lnTo>
                    <a:pt x="31" y="12"/>
                  </a:lnTo>
                  <a:lnTo>
                    <a:pt x="27" y="7"/>
                  </a:lnTo>
                  <a:lnTo>
                    <a:pt x="25" y="3"/>
                  </a:lnTo>
                  <a:lnTo>
                    <a:pt x="18" y="0"/>
                  </a:lnTo>
                  <a:lnTo>
                    <a:pt x="11" y="0"/>
                  </a:lnTo>
                  <a:lnTo>
                    <a:pt x="7"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0" name="Freeform 1527">
              <a:extLst>
                <a:ext uri="{FF2B5EF4-FFF2-40B4-BE49-F238E27FC236}">
                  <a16:creationId xmlns:a16="http://schemas.microsoft.com/office/drawing/2014/main" xmlns="" id="{6AD2CAAA-5BDC-0449-9D58-B26CF4F082B4}"/>
                </a:ext>
              </a:extLst>
            </p:cNvPr>
            <p:cNvSpPr>
              <a:spLocks/>
            </p:cNvSpPr>
            <p:nvPr/>
          </p:nvSpPr>
          <p:spPr bwMode="auto">
            <a:xfrm>
              <a:off x="3407" y="3316"/>
              <a:ext cx="31" cy="23"/>
            </a:xfrm>
            <a:custGeom>
              <a:avLst/>
              <a:gdLst>
                <a:gd name="T0" fmla="*/ 0 w 31"/>
                <a:gd name="T1" fmla="*/ 12 h 23"/>
                <a:gd name="T2" fmla="*/ 0 w 31"/>
                <a:gd name="T3" fmla="*/ 12 h 23"/>
                <a:gd name="T4" fmla="*/ 2 w 31"/>
                <a:gd name="T5" fmla="*/ 16 h 23"/>
                <a:gd name="T6" fmla="*/ 7 w 31"/>
                <a:gd name="T7" fmla="*/ 21 h 23"/>
                <a:gd name="T8" fmla="*/ 13 w 31"/>
                <a:gd name="T9" fmla="*/ 23 h 23"/>
                <a:gd name="T10" fmla="*/ 20 w 31"/>
                <a:gd name="T11" fmla="*/ 23 h 23"/>
                <a:gd name="T12" fmla="*/ 20 w 31"/>
                <a:gd name="T13" fmla="*/ 23 h 23"/>
                <a:gd name="T14" fmla="*/ 25 w 31"/>
                <a:gd name="T15" fmla="*/ 23 h 23"/>
                <a:gd name="T16" fmla="*/ 29 w 31"/>
                <a:gd name="T17" fmla="*/ 18 h 23"/>
                <a:gd name="T18" fmla="*/ 31 w 31"/>
                <a:gd name="T19" fmla="*/ 16 h 23"/>
                <a:gd name="T20" fmla="*/ 31 w 31"/>
                <a:gd name="T21" fmla="*/ 12 h 23"/>
                <a:gd name="T22" fmla="*/ 31 w 31"/>
                <a:gd name="T23" fmla="*/ 12 h 23"/>
                <a:gd name="T24" fmla="*/ 27 w 31"/>
                <a:gd name="T25" fmla="*/ 7 h 23"/>
                <a:gd name="T26" fmla="*/ 25 w 31"/>
                <a:gd name="T27" fmla="*/ 3 h 23"/>
                <a:gd name="T28" fmla="*/ 18 w 31"/>
                <a:gd name="T29" fmla="*/ 0 h 23"/>
                <a:gd name="T30" fmla="*/ 11 w 31"/>
                <a:gd name="T31" fmla="*/ 0 h 23"/>
                <a:gd name="T32" fmla="*/ 11 w 31"/>
                <a:gd name="T33" fmla="*/ 0 h 23"/>
                <a:gd name="T34" fmla="*/ 7 w 31"/>
                <a:gd name="T35" fmla="*/ 0 h 23"/>
                <a:gd name="T36" fmla="*/ 2 w 31"/>
                <a:gd name="T37" fmla="*/ 3 h 23"/>
                <a:gd name="T38" fmla="*/ 0 w 31"/>
                <a:gd name="T39" fmla="*/ 7 h 23"/>
                <a:gd name="T40" fmla="*/ 0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2"/>
                  </a:moveTo>
                  <a:lnTo>
                    <a:pt x="0" y="12"/>
                  </a:lnTo>
                  <a:lnTo>
                    <a:pt x="2" y="16"/>
                  </a:lnTo>
                  <a:lnTo>
                    <a:pt x="7" y="21"/>
                  </a:lnTo>
                  <a:lnTo>
                    <a:pt x="13" y="23"/>
                  </a:lnTo>
                  <a:lnTo>
                    <a:pt x="20" y="23"/>
                  </a:lnTo>
                  <a:lnTo>
                    <a:pt x="25" y="23"/>
                  </a:lnTo>
                  <a:lnTo>
                    <a:pt x="29" y="18"/>
                  </a:lnTo>
                  <a:lnTo>
                    <a:pt x="31" y="16"/>
                  </a:lnTo>
                  <a:lnTo>
                    <a:pt x="31" y="12"/>
                  </a:lnTo>
                  <a:lnTo>
                    <a:pt x="27" y="7"/>
                  </a:lnTo>
                  <a:lnTo>
                    <a:pt x="25" y="3"/>
                  </a:lnTo>
                  <a:lnTo>
                    <a:pt x="18" y="0"/>
                  </a:lnTo>
                  <a:lnTo>
                    <a:pt x="11" y="0"/>
                  </a:lnTo>
                  <a:lnTo>
                    <a:pt x="7"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1" name="Freeform 1528">
              <a:extLst>
                <a:ext uri="{FF2B5EF4-FFF2-40B4-BE49-F238E27FC236}">
                  <a16:creationId xmlns:a16="http://schemas.microsoft.com/office/drawing/2014/main" xmlns="" id="{7AD29D50-FF75-7C49-9150-49D707924471}"/>
                </a:ext>
              </a:extLst>
            </p:cNvPr>
            <p:cNvSpPr>
              <a:spLocks/>
            </p:cNvSpPr>
            <p:nvPr/>
          </p:nvSpPr>
          <p:spPr bwMode="auto">
            <a:xfrm>
              <a:off x="3378" y="3316"/>
              <a:ext cx="29" cy="23"/>
            </a:xfrm>
            <a:custGeom>
              <a:avLst/>
              <a:gdLst>
                <a:gd name="T0" fmla="*/ 0 w 29"/>
                <a:gd name="T1" fmla="*/ 12 h 23"/>
                <a:gd name="T2" fmla="*/ 0 w 29"/>
                <a:gd name="T3" fmla="*/ 12 h 23"/>
                <a:gd name="T4" fmla="*/ 2 w 29"/>
                <a:gd name="T5" fmla="*/ 16 h 23"/>
                <a:gd name="T6" fmla="*/ 6 w 29"/>
                <a:gd name="T7" fmla="*/ 21 h 23"/>
                <a:gd name="T8" fmla="*/ 11 w 29"/>
                <a:gd name="T9" fmla="*/ 23 h 23"/>
                <a:gd name="T10" fmla="*/ 18 w 29"/>
                <a:gd name="T11" fmla="*/ 23 h 23"/>
                <a:gd name="T12" fmla="*/ 18 w 29"/>
                <a:gd name="T13" fmla="*/ 23 h 23"/>
                <a:gd name="T14" fmla="*/ 24 w 29"/>
                <a:gd name="T15" fmla="*/ 23 h 23"/>
                <a:gd name="T16" fmla="*/ 27 w 29"/>
                <a:gd name="T17" fmla="*/ 21 h 23"/>
                <a:gd name="T18" fmla="*/ 29 w 29"/>
                <a:gd name="T19" fmla="*/ 16 h 23"/>
                <a:gd name="T20" fmla="*/ 29 w 29"/>
                <a:gd name="T21" fmla="*/ 12 h 23"/>
                <a:gd name="T22" fmla="*/ 29 w 29"/>
                <a:gd name="T23" fmla="*/ 12 h 23"/>
                <a:gd name="T24" fmla="*/ 27 w 29"/>
                <a:gd name="T25" fmla="*/ 7 h 23"/>
                <a:gd name="T26" fmla="*/ 22 w 29"/>
                <a:gd name="T27" fmla="*/ 3 h 23"/>
                <a:gd name="T28" fmla="*/ 18 w 29"/>
                <a:gd name="T29" fmla="*/ 0 h 23"/>
                <a:gd name="T30" fmla="*/ 11 w 29"/>
                <a:gd name="T31" fmla="*/ 0 h 23"/>
                <a:gd name="T32" fmla="*/ 11 w 29"/>
                <a:gd name="T33" fmla="*/ 0 h 23"/>
                <a:gd name="T34" fmla="*/ 6 w 29"/>
                <a:gd name="T35" fmla="*/ 0 h 23"/>
                <a:gd name="T36" fmla="*/ 2 w 29"/>
                <a:gd name="T37" fmla="*/ 3 h 23"/>
                <a:gd name="T38" fmla="*/ 0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2" y="16"/>
                  </a:lnTo>
                  <a:lnTo>
                    <a:pt x="6" y="21"/>
                  </a:lnTo>
                  <a:lnTo>
                    <a:pt x="11" y="23"/>
                  </a:lnTo>
                  <a:lnTo>
                    <a:pt x="18" y="23"/>
                  </a:lnTo>
                  <a:lnTo>
                    <a:pt x="24" y="23"/>
                  </a:lnTo>
                  <a:lnTo>
                    <a:pt x="27" y="21"/>
                  </a:lnTo>
                  <a:lnTo>
                    <a:pt x="29" y="16"/>
                  </a:lnTo>
                  <a:lnTo>
                    <a:pt x="29" y="12"/>
                  </a:lnTo>
                  <a:lnTo>
                    <a:pt x="27" y="7"/>
                  </a:lnTo>
                  <a:lnTo>
                    <a:pt x="22" y="3"/>
                  </a:lnTo>
                  <a:lnTo>
                    <a:pt x="18" y="0"/>
                  </a:lnTo>
                  <a:lnTo>
                    <a:pt x="11" y="0"/>
                  </a:lnTo>
                  <a:lnTo>
                    <a:pt x="6"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2" name="Freeform 1529">
              <a:extLst>
                <a:ext uri="{FF2B5EF4-FFF2-40B4-BE49-F238E27FC236}">
                  <a16:creationId xmlns:a16="http://schemas.microsoft.com/office/drawing/2014/main" xmlns="" id="{B29B33AD-185D-B74D-92C2-97D85173CE36}"/>
                </a:ext>
              </a:extLst>
            </p:cNvPr>
            <p:cNvSpPr>
              <a:spLocks/>
            </p:cNvSpPr>
            <p:nvPr/>
          </p:nvSpPr>
          <p:spPr bwMode="auto">
            <a:xfrm>
              <a:off x="3378" y="3316"/>
              <a:ext cx="29" cy="23"/>
            </a:xfrm>
            <a:custGeom>
              <a:avLst/>
              <a:gdLst>
                <a:gd name="T0" fmla="*/ 0 w 29"/>
                <a:gd name="T1" fmla="*/ 12 h 23"/>
                <a:gd name="T2" fmla="*/ 0 w 29"/>
                <a:gd name="T3" fmla="*/ 12 h 23"/>
                <a:gd name="T4" fmla="*/ 2 w 29"/>
                <a:gd name="T5" fmla="*/ 16 h 23"/>
                <a:gd name="T6" fmla="*/ 6 w 29"/>
                <a:gd name="T7" fmla="*/ 21 h 23"/>
                <a:gd name="T8" fmla="*/ 11 w 29"/>
                <a:gd name="T9" fmla="*/ 23 h 23"/>
                <a:gd name="T10" fmla="*/ 18 w 29"/>
                <a:gd name="T11" fmla="*/ 23 h 23"/>
                <a:gd name="T12" fmla="*/ 18 w 29"/>
                <a:gd name="T13" fmla="*/ 23 h 23"/>
                <a:gd name="T14" fmla="*/ 24 w 29"/>
                <a:gd name="T15" fmla="*/ 23 h 23"/>
                <a:gd name="T16" fmla="*/ 27 w 29"/>
                <a:gd name="T17" fmla="*/ 21 h 23"/>
                <a:gd name="T18" fmla="*/ 29 w 29"/>
                <a:gd name="T19" fmla="*/ 16 h 23"/>
                <a:gd name="T20" fmla="*/ 29 w 29"/>
                <a:gd name="T21" fmla="*/ 12 h 23"/>
                <a:gd name="T22" fmla="*/ 29 w 29"/>
                <a:gd name="T23" fmla="*/ 12 h 23"/>
                <a:gd name="T24" fmla="*/ 27 w 29"/>
                <a:gd name="T25" fmla="*/ 7 h 23"/>
                <a:gd name="T26" fmla="*/ 22 w 29"/>
                <a:gd name="T27" fmla="*/ 3 h 23"/>
                <a:gd name="T28" fmla="*/ 18 w 29"/>
                <a:gd name="T29" fmla="*/ 0 h 23"/>
                <a:gd name="T30" fmla="*/ 11 w 29"/>
                <a:gd name="T31" fmla="*/ 0 h 23"/>
                <a:gd name="T32" fmla="*/ 11 w 29"/>
                <a:gd name="T33" fmla="*/ 0 h 23"/>
                <a:gd name="T34" fmla="*/ 6 w 29"/>
                <a:gd name="T35" fmla="*/ 0 h 23"/>
                <a:gd name="T36" fmla="*/ 2 w 29"/>
                <a:gd name="T37" fmla="*/ 3 h 23"/>
                <a:gd name="T38" fmla="*/ 0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2" y="16"/>
                  </a:lnTo>
                  <a:lnTo>
                    <a:pt x="6" y="21"/>
                  </a:lnTo>
                  <a:lnTo>
                    <a:pt x="11" y="23"/>
                  </a:lnTo>
                  <a:lnTo>
                    <a:pt x="18" y="23"/>
                  </a:lnTo>
                  <a:lnTo>
                    <a:pt x="24" y="23"/>
                  </a:lnTo>
                  <a:lnTo>
                    <a:pt x="27" y="21"/>
                  </a:lnTo>
                  <a:lnTo>
                    <a:pt x="29" y="16"/>
                  </a:lnTo>
                  <a:lnTo>
                    <a:pt x="29" y="12"/>
                  </a:lnTo>
                  <a:lnTo>
                    <a:pt x="27" y="7"/>
                  </a:lnTo>
                  <a:lnTo>
                    <a:pt x="22" y="3"/>
                  </a:lnTo>
                  <a:lnTo>
                    <a:pt x="18" y="0"/>
                  </a:lnTo>
                  <a:lnTo>
                    <a:pt x="11" y="0"/>
                  </a:lnTo>
                  <a:lnTo>
                    <a:pt x="6"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3" name="Freeform 1530">
              <a:extLst>
                <a:ext uri="{FF2B5EF4-FFF2-40B4-BE49-F238E27FC236}">
                  <a16:creationId xmlns:a16="http://schemas.microsoft.com/office/drawing/2014/main" xmlns="" id="{5D8CDBAF-FBA4-CA4D-88D9-FAFE6C229F97}"/>
                </a:ext>
              </a:extLst>
            </p:cNvPr>
            <p:cNvSpPr>
              <a:spLocks/>
            </p:cNvSpPr>
            <p:nvPr/>
          </p:nvSpPr>
          <p:spPr bwMode="auto">
            <a:xfrm>
              <a:off x="3348" y="3316"/>
              <a:ext cx="30" cy="25"/>
            </a:xfrm>
            <a:custGeom>
              <a:avLst/>
              <a:gdLst>
                <a:gd name="T0" fmla="*/ 0 w 30"/>
                <a:gd name="T1" fmla="*/ 12 h 25"/>
                <a:gd name="T2" fmla="*/ 0 w 30"/>
                <a:gd name="T3" fmla="*/ 12 h 25"/>
                <a:gd name="T4" fmla="*/ 3 w 30"/>
                <a:gd name="T5" fmla="*/ 16 h 25"/>
                <a:gd name="T6" fmla="*/ 7 w 30"/>
                <a:gd name="T7" fmla="*/ 21 h 25"/>
                <a:gd name="T8" fmla="*/ 12 w 30"/>
                <a:gd name="T9" fmla="*/ 23 h 25"/>
                <a:gd name="T10" fmla="*/ 18 w 30"/>
                <a:gd name="T11" fmla="*/ 25 h 25"/>
                <a:gd name="T12" fmla="*/ 18 w 30"/>
                <a:gd name="T13" fmla="*/ 25 h 25"/>
                <a:gd name="T14" fmla="*/ 23 w 30"/>
                <a:gd name="T15" fmla="*/ 23 h 25"/>
                <a:gd name="T16" fmla="*/ 27 w 30"/>
                <a:gd name="T17" fmla="*/ 21 h 25"/>
                <a:gd name="T18" fmla="*/ 30 w 30"/>
                <a:gd name="T19" fmla="*/ 16 h 25"/>
                <a:gd name="T20" fmla="*/ 30 w 30"/>
                <a:gd name="T21" fmla="*/ 12 h 25"/>
                <a:gd name="T22" fmla="*/ 30 w 30"/>
                <a:gd name="T23" fmla="*/ 12 h 25"/>
                <a:gd name="T24" fmla="*/ 27 w 30"/>
                <a:gd name="T25" fmla="*/ 7 h 25"/>
                <a:gd name="T26" fmla="*/ 23 w 30"/>
                <a:gd name="T27" fmla="*/ 5 h 25"/>
                <a:gd name="T28" fmla="*/ 18 w 30"/>
                <a:gd name="T29" fmla="*/ 0 h 25"/>
                <a:gd name="T30" fmla="*/ 14 w 30"/>
                <a:gd name="T31" fmla="*/ 0 h 25"/>
                <a:gd name="T32" fmla="*/ 14 w 30"/>
                <a:gd name="T33" fmla="*/ 0 h 25"/>
                <a:gd name="T34" fmla="*/ 7 w 30"/>
                <a:gd name="T35" fmla="*/ 3 h 25"/>
                <a:gd name="T36" fmla="*/ 3 w 30"/>
                <a:gd name="T37" fmla="*/ 5 h 25"/>
                <a:gd name="T38" fmla="*/ 0 w 30"/>
                <a:gd name="T39" fmla="*/ 7 h 25"/>
                <a:gd name="T40" fmla="*/ 0 w 30"/>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2"/>
                  </a:moveTo>
                  <a:lnTo>
                    <a:pt x="0" y="12"/>
                  </a:lnTo>
                  <a:lnTo>
                    <a:pt x="3" y="16"/>
                  </a:lnTo>
                  <a:lnTo>
                    <a:pt x="7" y="21"/>
                  </a:lnTo>
                  <a:lnTo>
                    <a:pt x="12" y="23"/>
                  </a:lnTo>
                  <a:lnTo>
                    <a:pt x="18" y="25"/>
                  </a:lnTo>
                  <a:lnTo>
                    <a:pt x="23" y="23"/>
                  </a:lnTo>
                  <a:lnTo>
                    <a:pt x="27" y="21"/>
                  </a:lnTo>
                  <a:lnTo>
                    <a:pt x="30" y="16"/>
                  </a:lnTo>
                  <a:lnTo>
                    <a:pt x="30" y="12"/>
                  </a:lnTo>
                  <a:lnTo>
                    <a:pt x="27" y="7"/>
                  </a:lnTo>
                  <a:lnTo>
                    <a:pt x="23" y="5"/>
                  </a:lnTo>
                  <a:lnTo>
                    <a:pt x="18" y="0"/>
                  </a:lnTo>
                  <a:lnTo>
                    <a:pt x="14" y="0"/>
                  </a:lnTo>
                  <a:lnTo>
                    <a:pt x="7" y="3"/>
                  </a:lnTo>
                  <a:lnTo>
                    <a:pt x="3"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4" name="Freeform 1531">
              <a:extLst>
                <a:ext uri="{FF2B5EF4-FFF2-40B4-BE49-F238E27FC236}">
                  <a16:creationId xmlns:a16="http://schemas.microsoft.com/office/drawing/2014/main" xmlns="" id="{0662F6C1-4BA7-EA4D-9CFB-EB77EEDE7B21}"/>
                </a:ext>
              </a:extLst>
            </p:cNvPr>
            <p:cNvSpPr>
              <a:spLocks/>
            </p:cNvSpPr>
            <p:nvPr/>
          </p:nvSpPr>
          <p:spPr bwMode="auto">
            <a:xfrm>
              <a:off x="3348" y="3316"/>
              <a:ext cx="30" cy="25"/>
            </a:xfrm>
            <a:custGeom>
              <a:avLst/>
              <a:gdLst>
                <a:gd name="T0" fmla="*/ 0 w 30"/>
                <a:gd name="T1" fmla="*/ 12 h 25"/>
                <a:gd name="T2" fmla="*/ 0 w 30"/>
                <a:gd name="T3" fmla="*/ 12 h 25"/>
                <a:gd name="T4" fmla="*/ 3 w 30"/>
                <a:gd name="T5" fmla="*/ 16 h 25"/>
                <a:gd name="T6" fmla="*/ 7 w 30"/>
                <a:gd name="T7" fmla="*/ 21 h 25"/>
                <a:gd name="T8" fmla="*/ 12 w 30"/>
                <a:gd name="T9" fmla="*/ 23 h 25"/>
                <a:gd name="T10" fmla="*/ 18 w 30"/>
                <a:gd name="T11" fmla="*/ 25 h 25"/>
                <a:gd name="T12" fmla="*/ 18 w 30"/>
                <a:gd name="T13" fmla="*/ 25 h 25"/>
                <a:gd name="T14" fmla="*/ 23 w 30"/>
                <a:gd name="T15" fmla="*/ 23 h 25"/>
                <a:gd name="T16" fmla="*/ 27 w 30"/>
                <a:gd name="T17" fmla="*/ 21 h 25"/>
                <a:gd name="T18" fmla="*/ 30 w 30"/>
                <a:gd name="T19" fmla="*/ 16 h 25"/>
                <a:gd name="T20" fmla="*/ 30 w 30"/>
                <a:gd name="T21" fmla="*/ 12 h 25"/>
                <a:gd name="T22" fmla="*/ 30 w 30"/>
                <a:gd name="T23" fmla="*/ 12 h 25"/>
                <a:gd name="T24" fmla="*/ 27 w 30"/>
                <a:gd name="T25" fmla="*/ 7 h 25"/>
                <a:gd name="T26" fmla="*/ 23 w 30"/>
                <a:gd name="T27" fmla="*/ 5 h 25"/>
                <a:gd name="T28" fmla="*/ 18 w 30"/>
                <a:gd name="T29" fmla="*/ 0 h 25"/>
                <a:gd name="T30" fmla="*/ 14 w 30"/>
                <a:gd name="T31" fmla="*/ 0 h 25"/>
                <a:gd name="T32" fmla="*/ 14 w 30"/>
                <a:gd name="T33" fmla="*/ 0 h 25"/>
                <a:gd name="T34" fmla="*/ 7 w 30"/>
                <a:gd name="T35" fmla="*/ 3 h 25"/>
                <a:gd name="T36" fmla="*/ 3 w 30"/>
                <a:gd name="T37" fmla="*/ 5 h 25"/>
                <a:gd name="T38" fmla="*/ 0 w 30"/>
                <a:gd name="T39" fmla="*/ 7 h 25"/>
                <a:gd name="T40" fmla="*/ 0 w 30"/>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2"/>
                  </a:moveTo>
                  <a:lnTo>
                    <a:pt x="0" y="12"/>
                  </a:lnTo>
                  <a:lnTo>
                    <a:pt x="3" y="16"/>
                  </a:lnTo>
                  <a:lnTo>
                    <a:pt x="7" y="21"/>
                  </a:lnTo>
                  <a:lnTo>
                    <a:pt x="12" y="23"/>
                  </a:lnTo>
                  <a:lnTo>
                    <a:pt x="18" y="25"/>
                  </a:lnTo>
                  <a:lnTo>
                    <a:pt x="23" y="23"/>
                  </a:lnTo>
                  <a:lnTo>
                    <a:pt x="27" y="21"/>
                  </a:lnTo>
                  <a:lnTo>
                    <a:pt x="30" y="16"/>
                  </a:lnTo>
                  <a:lnTo>
                    <a:pt x="30" y="12"/>
                  </a:lnTo>
                  <a:lnTo>
                    <a:pt x="27" y="7"/>
                  </a:lnTo>
                  <a:lnTo>
                    <a:pt x="23" y="5"/>
                  </a:lnTo>
                  <a:lnTo>
                    <a:pt x="18" y="0"/>
                  </a:lnTo>
                  <a:lnTo>
                    <a:pt x="14" y="0"/>
                  </a:lnTo>
                  <a:lnTo>
                    <a:pt x="7" y="3"/>
                  </a:lnTo>
                  <a:lnTo>
                    <a:pt x="3"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5" name="Freeform 1532">
              <a:extLst>
                <a:ext uri="{FF2B5EF4-FFF2-40B4-BE49-F238E27FC236}">
                  <a16:creationId xmlns:a16="http://schemas.microsoft.com/office/drawing/2014/main" xmlns="" id="{525FC518-F673-7941-A2D8-2E613BD55EE7}"/>
                </a:ext>
              </a:extLst>
            </p:cNvPr>
            <p:cNvSpPr>
              <a:spLocks/>
            </p:cNvSpPr>
            <p:nvPr/>
          </p:nvSpPr>
          <p:spPr bwMode="auto">
            <a:xfrm>
              <a:off x="3319" y="3316"/>
              <a:ext cx="29" cy="25"/>
            </a:xfrm>
            <a:custGeom>
              <a:avLst/>
              <a:gdLst>
                <a:gd name="T0" fmla="*/ 0 w 29"/>
                <a:gd name="T1" fmla="*/ 14 h 25"/>
                <a:gd name="T2" fmla="*/ 0 w 29"/>
                <a:gd name="T3" fmla="*/ 14 h 25"/>
                <a:gd name="T4" fmla="*/ 2 w 29"/>
                <a:gd name="T5" fmla="*/ 18 h 25"/>
                <a:gd name="T6" fmla="*/ 7 w 29"/>
                <a:gd name="T7" fmla="*/ 21 h 25"/>
                <a:gd name="T8" fmla="*/ 11 w 29"/>
                <a:gd name="T9" fmla="*/ 23 h 25"/>
                <a:gd name="T10" fmla="*/ 16 w 29"/>
                <a:gd name="T11" fmla="*/ 25 h 25"/>
                <a:gd name="T12" fmla="*/ 16 w 29"/>
                <a:gd name="T13" fmla="*/ 25 h 25"/>
                <a:gd name="T14" fmla="*/ 23 w 29"/>
                <a:gd name="T15" fmla="*/ 23 h 25"/>
                <a:gd name="T16" fmla="*/ 27 w 29"/>
                <a:gd name="T17" fmla="*/ 21 h 25"/>
                <a:gd name="T18" fmla="*/ 29 w 29"/>
                <a:gd name="T19" fmla="*/ 18 h 25"/>
                <a:gd name="T20" fmla="*/ 29 w 29"/>
                <a:gd name="T21" fmla="*/ 12 h 25"/>
                <a:gd name="T22" fmla="*/ 29 w 29"/>
                <a:gd name="T23" fmla="*/ 12 h 25"/>
                <a:gd name="T24" fmla="*/ 27 w 29"/>
                <a:gd name="T25" fmla="*/ 7 h 25"/>
                <a:gd name="T26" fmla="*/ 23 w 29"/>
                <a:gd name="T27" fmla="*/ 5 h 25"/>
                <a:gd name="T28" fmla="*/ 18 w 29"/>
                <a:gd name="T29" fmla="*/ 3 h 25"/>
                <a:gd name="T30" fmla="*/ 14 w 29"/>
                <a:gd name="T31" fmla="*/ 0 h 25"/>
                <a:gd name="T32" fmla="*/ 14 w 29"/>
                <a:gd name="T33" fmla="*/ 0 h 25"/>
                <a:gd name="T34" fmla="*/ 7 w 29"/>
                <a:gd name="T35" fmla="*/ 3 h 25"/>
                <a:gd name="T36" fmla="*/ 2 w 29"/>
                <a:gd name="T37" fmla="*/ 5 h 25"/>
                <a:gd name="T38" fmla="*/ 0 w 29"/>
                <a:gd name="T39" fmla="*/ 9 h 25"/>
                <a:gd name="T40" fmla="*/ 0 w 2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4"/>
                  </a:moveTo>
                  <a:lnTo>
                    <a:pt x="0" y="14"/>
                  </a:lnTo>
                  <a:lnTo>
                    <a:pt x="2" y="18"/>
                  </a:lnTo>
                  <a:lnTo>
                    <a:pt x="7" y="21"/>
                  </a:lnTo>
                  <a:lnTo>
                    <a:pt x="11" y="23"/>
                  </a:lnTo>
                  <a:lnTo>
                    <a:pt x="16" y="25"/>
                  </a:lnTo>
                  <a:lnTo>
                    <a:pt x="23" y="23"/>
                  </a:lnTo>
                  <a:lnTo>
                    <a:pt x="27" y="21"/>
                  </a:lnTo>
                  <a:lnTo>
                    <a:pt x="29" y="18"/>
                  </a:lnTo>
                  <a:lnTo>
                    <a:pt x="29" y="12"/>
                  </a:lnTo>
                  <a:lnTo>
                    <a:pt x="27" y="7"/>
                  </a:lnTo>
                  <a:lnTo>
                    <a:pt x="23" y="5"/>
                  </a:lnTo>
                  <a:lnTo>
                    <a:pt x="18" y="3"/>
                  </a:lnTo>
                  <a:lnTo>
                    <a:pt x="14" y="0"/>
                  </a:lnTo>
                  <a:lnTo>
                    <a:pt x="7" y="3"/>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6" name="Freeform 1533">
              <a:extLst>
                <a:ext uri="{FF2B5EF4-FFF2-40B4-BE49-F238E27FC236}">
                  <a16:creationId xmlns:a16="http://schemas.microsoft.com/office/drawing/2014/main" xmlns="" id="{3FB6CE78-63F0-264B-BAFB-683CB4988F24}"/>
                </a:ext>
              </a:extLst>
            </p:cNvPr>
            <p:cNvSpPr>
              <a:spLocks/>
            </p:cNvSpPr>
            <p:nvPr/>
          </p:nvSpPr>
          <p:spPr bwMode="auto">
            <a:xfrm>
              <a:off x="3319" y="3316"/>
              <a:ext cx="29" cy="25"/>
            </a:xfrm>
            <a:custGeom>
              <a:avLst/>
              <a:gdLst>
                <a:gd name="T0" fmla="*/ 0 w 29"/>
                <a:gd name="T1" fmla="*/ 14 h 25"/>
                <a:gd name="T2" fmla="*/ 0 w 29"/>
                <a:gd name="T3" fmla="*/ 14 h 25"/>
                <a:gd name="T4" fmla="*/ 2 w 29"/>
                <a:gd name="T5" fmla="*/ 18 h 25"/>
                <a:gd name="T6" fmla="*/ 7 w 29"/>
                <a:gd name="T7" fmla="*/ 21 h 25"/>
                <a:gd name="T8" fmla="*/ 11 w 29"/>
                <a:gd name="T9" fmla="*/ 23 h 25"/>
                <a:gd name="T10" fmla="*/ 16 w 29"/>
                <a:gd name="T11" fmla="*/ 25 h 25"/>
                <a:gd name="T12" fmla="*/ 16 w 29"/>
                <a:gd name="T13" fmla="*/ 25 h 25"/>
                <a:gd name="T14" fmla="*/ 23 w 29"/>
                <a:gd name="T15" fmla="*/ 23 h 25"/>
                <a:gd name="T16" fmla="*/ 27 w 29"/>
                <a:gd name="T17" fmla="*/ 21 h 25"/>
                <a:gd name="T18" fmla="*/ 29 w 29"/>
                <a:gd name="T19" fmla="*/ 18 h 25"/>
                <a:gd name="T20" fmla="*/ 29 w 29"/>
                <a:gd name="T21" fmla="*/ 12 h 25"/>
                <a:gd name="T22" fmla="*/ 29 w 29"/>
                <a:gd name="T23" fmla="*/ 12 h 25"/>
                <a:gd name="T24" fmla="*/ 27 w 29"/>
                <a:gd name="T25" fmla="*/ 7 h 25"/>
                <a:gd name="T26" fmla="*/ 23 w 29"/>
                <a:gd name="T27" fmla="*/ 5 h 25"/>
                <a:gd name="T28" fmla="*/ 18 w 29"/>
                <a:gd name="T29" fmla="*/ 3 h 25"/>
                <a:gd name="T30" fmla="*/ 14 w 29"/>
                <a:gd name="T31" fmla="*/ 0 h 25"/>
                <a:gd name="T32" fmla="*/ 14 w 29"/>
                <a:gd name="T33" fmla="*/ 0 h 25"/>
                <a:gd name="T34" fmla="*/ 7 w 29"/>
                <a:gd name="T35" fmla="*/ 3 h 25"/>
                <a:gd name="T36" fmla="*/ 2 w 29"/>
                <a:gd name="T37" fmla="*/ 5 h 25"/>
                <a:gd name="T38" fmla="*/ 0 w 29"/>
                <a:gd name="T39" fmla="*/ 9 h 25"/>
                <a:gd name="T40" fmla="*/ 0 w 2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5">
                  <a:moveTo>
                    <a:pt x="0" y="14"/>
                  </a:moveTo>
                  <a:lnTo>
                    <a:pt x="0" y="14"/>
                  </a:lnTo>
                  <a:lnTo>
                    <a:pt x="2" y="18"/>
                  </a:lnTo>
                  <a:lnTo>
                    <a:pt x="7" y="21"/>
                  </a:lnTo>
                  <a:lnTo>
                    <a:pt x="11" y="23"/>
                  </a:lnTo>
                  <a:lnTo>
                    <a:pt x="16" y="25"/>
                  </a:lnTo>
                  <a:lnTo>
                    <a:pt x="23" y="23"/>
                  </a:lnTo>
                  <a:lnTo>
                    <a:pt x="27" y="21"/>
                  </a:lnTo>
                  <a:lnTo>
                    <a:pt x="29" y="18"/>
                  </a:lnTo>
                  <a:lnTo>
                    <a:pt x="29" y="12"/>
                  </a:lnTo>
                  <a:lnTo>
                    <a:pt x="27" y="7"/>
                  </a:lnTo>
                  <a:lnTo>
                    <a:pt x="23" y="5"/>
                  </a:lnTo>
                  <a:lnTo>
                    <a:pt x="18" y="3"/>
                  </a:lnTo>
                  <a:lnTo>
                    <a:pt x="14" y="0"/>
                  </a:lnTo>
                  <a:lnTo>
                    <a:pt x="7" y="3"/>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7" name="Freeform 1534">
              <a:extLst>
                <a:ext uri="{FF2B5EF4-FFF2-40B4-BE49-F238E27FC236}">
                  <a16:creationId xmlns:a16="http://schemas.microsoft.com/office/drawing/2014/main" xmlns="" id="{A9A9D829-AB85-164D-9007-1BB28F08FDD6}"/>
                </a:ext>
              </a:extLst>
            </p:cNvPr>
            <p:cNvSpPr>
              <a:spLocks/>
            </p:cNvSpPr>
            <p:nvPr/>
          </p:nvSpPr>
          <p:spPr bwMode="auto">
            <a:xfrm>
              <a:off x="3260" y="3319"/>
              <a:ext cx="30" cy="22"/>
            </a:xfrm>
            <a:custGeom>
              <a:avLst/>
              <a:gdLst>
                <a:gd name="T0" fmla="*/ 0 w 30"/>
                <a:gd name="T1" fmla="*/ 11 h 22"/>
                <a:gd name="T2" fmla="*/ 0 w 30"/>
                <a:gd name="T3" fmla="*/ 11 h 22"/>
                <a:gd name="T4" fmla="*/ 3 w 30"/>
                <a:gd name="T5" fmla="*/ 15 h 22"/>
                <a:gd name="T6" fmla="*/ 5 w 30"/>
                <a:gd name="T7" fmla="*/ 20 h 22"/>
                <a:gd name="T8" fmla="*/ 12 w 30"/>
                <a:gd name="T9" fmla="*/ 22 h 22"/>
                <a:gd name="T10" fmla="*/ 16 w 30"/>
                <a:gd name="T11" fmla="*/ 22 h 22"/>
                <a:gd name="T12" fmla="*/ 16 w 30"/>
                <a:gd name="T13" fmla="*/ 22 h 22"/>
                <a:gd name="T14" fmla="*/ 23 w 30"/>
                <a:gd name="T15" fmla="*/ 22 h 22"/>
                <a:gd name="T16" fmla="*/ 27 w 30"/>
                <a:gd name="T17" fmla="*/ 20 h 22"/>
                <a:gd name="T18" fmla="*/ 30 w 30"/>
                <a:gd name="T19" fmla="*/ 15 h 22"/>
                <a:gd name="T20" fmla="*/ 30 w 30"/>
                <a:gd name="T21" fmla="*/ 11 h 22"/>
                <a:gd name="T22" fmla="*/ 30 w 30"/>
                <a:gd name="T23" fmla="*/ 11 h 22"/>
                <a:gd name="T24" fmla="*/ 27 w 30"/>
                <a:gd name="T25" fmla="*/ 6 h 22"/>
                <a:gd name="T26" fmla="*/ 25 w 30"/>
                <a:gd name="T27" fmla="*/ 2 h 22"/>
                <a:gd name="T28" fmla="*/ 21 w 30"/>
                <a:gd name="T29" fmla="*/ 0 h 22"/>
                <a:gd name="T30" fmla="*/ 14 w 30"/>
                <a:gd name="T31" fmla="*/ 0 h 22"/>
                <a:gd name="T32" fmla="*/ 14 w 30"/>
                <a:gd name="T33" fmla="*/ 0 h 22"/>
                <a:gd name="T34" fmla="*/ 9 w 30"/>
                <a:gd name="T35" fmla="*/ 0 h 22"/>
                <a:gd name="T36" fmla="*/ 5 w 30"/>
                <a:gd name="T37" fmla="*/ 2 h 22"/>
                <a:gd name="T38" fmla="*/ 3 w 30"/>
                <a:gd name="T39" fmla="*/ 6 h 22"/>
                <a:gd name="T40" fmla="*/ 0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0" y="11"/>
                  </a:moveTo>
                  <a:lnTo>
                    <a:pt x="0" y="11"/>
                  </a:lnTo>
                  <a:lnTo>
                    <a:pt x="3" y="15"/>
                  </a:lnTo>
                  <a:lnTo>
                    <a:pt x="5" y="20"/>
                  </a:lnTo>
                  <a:lnTo>
                    <a:pt x="12" y="22"/>
                  </a:lnTo>
                  <a:lnTo>
                    <a:pt x="16" y="22"/>
                  </a:lnTo>
                  <a:lnTo>
                    <a:pt x="23" y="22"/>
                  </a:lnTo>
                  <a:lnTo>
                    <a:pt x="27" y="20"/>
                  </a:lnTo>
                  <a:lnTo>
                    <a:pt x="30" y="15"/>
                  </a:lnTo>
                  <a:lnTo>
                    <a:pt x="30" y="11"/>
                  </a:lnTo>
                  <a:lnTo>
                    <a:pt x="27" y="6"/>
                  </a:lnTo>
                  <a:lnTo>
                    <a:pt x="25" y="2"/>
                  </a:lnTo>
                  <a:lnTo>
                    <a:pt x="21" y="0"/>
                  </a:lnTo>
                  <a:lnTo>
                    <a:pt x="14" y="0"/>
                  </a:lnTo>
                  <a:lnTo>
                    <a:pt x="9" y="0"/>
                  </a:lnTo>
                  <a:lnTo>
                    <a:pt x="5" y="2"/>
                  </a:lnTo>
                  <a:lnTo>
                    <a:pt x="3"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8" name="Freeform 1535">
              <a:extLst>
                <a:ext uri="{FF2B5EF4-FFF2-40B4-BE49-F238E27FC236}">
                  <a16:creationId xmlns:a16="http://schemas.microsoft.com/office/drawing/2014/main" xmlns="" id="{A48C6021-9D87-2B48-9EF9-4ECCC1C3D161}"/>
                </a:ext>
              </a:extLst>
            </p:cNvPr>
            <p:cNvSpPr>
              <a:spLocks/>
            </p:cNvSpPr>
            <p:nvPr/>
          </p:nvSpPr>
          <p:spPr bwMode="auto">
            <a:xfrm>
              <a:off x="3260" y="3319"/>
              <a:ext cx="30" cy="22"/>
            </a:xfrm>
            <a:custGeom>
              <a:avLst/>
              <a:gdLst>
                <a:gd name="T0" fmla="*/ 0 w 30"/>
                <a:gd name="T1" fmla="*/ 11 h 22"/>
                <a:gd name="T2" fmla="*/ 0 w 30"/>
                <a:gd name="T3" fmla="*/ 11 h 22"/>
                <a:gd name="T4" fmla="*/ 3 w 30"/>
                <a:gd name="T5" fmla="*/ 15 h 22"/>
                <a:gd name="T6" fmla="*/ 5 w 30"/>
                <a:gd name="T7" fmla="*/ 20 h 22"/>
                <a:gd name="T8" fmla="*/ 12 w 30"/>
                <a:gd name="T9" fmla="*/ 22 h 22"/>
                <a:gd name="T10" fmla="*/ 16 w 30"/>
                <a:gd name="T11" fmla="*/ 22 h 22"/>
                <a:gd name="T12" fmla="*/ 16 w 30"/>
                <a:gd name="T13" fmla="*/ 22 h 22"/>
                <a:gd name="T14" fmla="*/ 23 w 30"/>
                <a:gd name="T15" fmla="*/ 22 h 22"/>
                <a:gd name="T16" fmla="*/ 27 w 30"/>
                <a:gd name="T17" fmla="*/ 20 h 22"/>
                <a:gd name="T18" fmla="*/ 30 w 30"/>
                <a:gd name="T19" fmla="*/ 15 h 22"/>
                <a:gd name="T20" fmla="*/ 30 w 30"/>
                <a:gd name="T21" fmla="*/ 11 h 22"/>
                <a:gd name="T22" fmla="*/ 30 w 30"/>
                <a:gd name="T23" fmla="*/ 11 h 22"/>
                <a:gd name="T24" fmla="*/ 27 w 30"/>
                <a:gd name="T25" fmla="*/ 6 h 22"/>
                <a:gd name="T26" fmla="*/ 25 w 30"/>
                <a:gd name="T27" fmla="*/ 2 h 22"/>
                <a:gd name="T28" fmla="*/ 21 w 30"/>
                <a:gd name="T29" fmla="*/ 0 h 22"/>
                <a:gd name="T30" fmla="*/ 14 w 30"/>
                <a:gd name="T31" fmla="*/ 0 h 22"/>
                <a:gd name="T32" fmla="*/ 14 w 30"/>
                <a:gd name="T33" fmla="*/ 0 h 22"/>
                <a:gd name="T34" fmla="*/ 9 w 30"/>
                <a:gd name="T35" fmla="*/ 0 h 22"/>
                <a:gd name="T36" fmla="*/ 5 w 30"/>
                <a:gd name="T37" fmla="*/ 2 h 22"/>
                <a:gd name="T38" fmla="*/ 3 w 30"/>
                <a:gd name="T39" fmla="*/ 6 h 22"/>
                <a:gd name="T40" fmla="*/ 0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0" y="11"/>
                  </a:moveTo>
                  <a:lnTo>
                    <a:pt x="0" y="11"/>
                  </a:lnTo>
                  <a:lnTo>
                    <a:pt x="3" y="15"/>
                  </a:lnTo>
                  <a:lnTo>
                    <a:pt x="5" y="20"/>
                  </a:lnTo>
                  <a:lnTo>
                    <a:pt x="12" y="22"/>
                  </a:lnTo>
                  <a:lnTo>
                    <a:pt x="16" y="22"/>
                  </a:lnTo>
                  <a:lnTo>
                    <a:pt x="23" y="22"/>
                  </a:lnTo>
                  <a:lnTo>
                    <a:pt x="27" y="20"/>
                  </a:lnTo>
                  <a:lnTo>
                    <a:pt x="30" y="15"/>
                  </a:lnTo>
                  <a:lnTo>
                    <a:pt x="30" y="11"/>
                  </a:lnTo>
                  <a:lnTo>
                    <a:pt x="27" y="6"/>
                  </a:lnTo>
                  <a:lnTo>
                    <a:pt x="25" y="2"/>
                  </a:lnTo>
                  <a:lnTo>
                    <a:pt x="21" y="0"/>
                  </a:lnTo>
                  <a:lnTo>
                    <a:pt x="14" y="0"/>
                  </a:lnTo>
                  <a:lnTo>
                    <a:pt x="9" y="0"/>
                  </a:lnTo>
                  <a:lnTo>
                    <a:pt x="5" y="2"/>
                  </a:lnTo>
                  <a:lnTo>
                    <a:pt x="3"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19" name="Freeform 1536">
              <a:extLst>
                <a:ext uri="{FF2B5EF4-FFF2-40B4-BE49-F238E27FC236}">
                  <a16:creationId xmlns:a16="http://schemas.microsoft.com/office/drawing/2014/main" xmlns="" id="{AA006C8A-9D33-0245-AE01-242D42192A79}"/>
                </a:ext>
              </a:extLst>
            </p:cNvPr>
            <p:cNvSpPr>
              <a:spLocks/>
            </p:cNvSpPr>
            <p:nvPr/>
          </p:nvSpPr>
          <p:spPr bwMode="auto">
            <a:xfrm>
              <a:off x="3231" y="3319"/>
              <a:ext cx="29" cy="24"/>
            </a:xfrm>
            <a:custGeom>
              <a:avLst/>
              <a:gdLst>
                <a:gd name="T0" fmla="*/ 0 w 29"/>
                <a:gd name="T1" fmla="*/ 11 h 24"/>
                <a:gd name="T2" fmla="*/ 0 w 29"/>
                <a:gd name="T3" fmla="*/ 11 h 24"/>
                <a:gd name="T4" fmla="*/ 2 w 29"/>
                <a:gd name="T5" fmla="*/ 15 h 24"/>
                <a:gd name="T6" fmla="*/ 5 w 29"/>
                <a:gd name="T7" fmla="*/ 20 h 24"/>
                <a:gd name="T8" fmla="*/ 11 w 29"/>
                <a:gd name="T9" fmla="*/ 22 h 24"/>
                <a:gd name="T10" fmla="*/ 16 w 29"/>
                <a:gd name="T11" fmla="*/ 24 h 24"/>
                <a:gd name="T12" fmla="*/ 16 w 29"/>
                <a:gd name="T13" fmla="*/ 24 h 24"/>
                <a:gd name="T14" fmla="*/ 23 w 29"/>
                <a:gd name="T15" fmla="*/ 22 h 24"/>
                <a:gd name="T16" fmla="*/ 27 w 29"/>
                <a:gd name="T17" fmla="*/ 20 h 24"/>
                <a:gd name="T18" fmla="*/ 29 w 29"/>
                <a:gd name="T19" fmla="*/ 15 h 24"/>
                <a:gd name="T20" fmla="*/ 29 w 29"/>
                <a:gd name="T21" fmla="*/ 11 h 24"/>
                <a:gd name="T22" fmla="*/ 29 w 29"/>
                <a:gd name="T23" fmla="*/ 11 h 24"/>
                <a:gd name="T24" fmla="*/ 29 w 29"/>
                <a:gd name="T25" fmla="*/ 6 h 24"/>
                <a:gd name="T26" fmla="*/ 25 w 29"/>
                <a:gd name="T27" fmla="*/ 4 h 24"/>
                <a:gd name="T28" fmla="*/ 20 w 29"/>
                <a:gd name="T29" fmla="*/ 0 h 24"/>
                <a:gd name="T30" fmla="*/ 16 w 29"/>
                <a:gd name="T31" fmla="*/ 0 h 24"/>
                <a:gd name="T32" fmla="*/ 16 w 29"/>
                <a:gd name="T33" fmla="*/ 0 h 24"/>
                <a:gd name="T34" fmla="*/ 9 w 29"/>
                <a:gd name="T35" fmla="*/ 2 h 24"/>
                <a:gd name="T36" fmla="*/ 5 w 29"/>
                <a:gd name="T37" fmla="*/ 4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2" y="15"/>
                  </a:lnTo>
                  <a:lnTo>
                    <a:pt x="5" y="20"/>
                  </a:lnTo>
                  <a:lnTo>
                    <a:pt x="11" y="22"/>
                  </a:lnTo>
                  <a:lnTo>
                    <a:pt x="16" y="24"/>
                  </a:lnTo>
                  <a:lnTo>
                    <a:pt x="23" y="22"/>
                  </a:lnTo>
                  <a:lnTo>
                    <a:pt x="27" y="20"/>
                  </a:lnTo>
                  <a:lnTo>
                    <a:pt x="29" y="15"/>
                  </a:lnTo>
                  <a:lnTo>
                    <a:pt x="29" y="11"/>
                  </a:lnTo>
                  <a:lnTo>
                    <a:pt x="29" y="6"/>
                  </a:lnTo>
                  <a:lnTo>
                    <a:pt x="25" y="4"/>
                  </a:lnTo>
                  <a:lnTo>
                    <a:pt x="20" y="0"/>
                  </a:lnTo>
                  <a:lnTo>
                    <a:pt x="16" y="0"/>
                  </a:lnTo>
                  <a:lnTo>
                    <a:pt x="9" y="2"/>
                  </a:lnTo>
                  <a:lnTo>
                    <a:pt x="5"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0" name="Freeform 1537">
              <a:extLst>
                <a:ext uri="{FF2B5EF4-FFF2-40B4-BE49-F238E27FC236}">
                  <a16:creationId xmlns:a16="http://schemas.microsoft.com/office/drawing/2014/main" xmlns="" id="{21D4339A-75E5-D148-ABDB-441345E06D31}"/>
                </a:ext>
              </a:extLst>
            </p:cNvPr>
            <p:cNvSpPr>
              <a:spLocks/>
            </p:cNvSpPr>
            <p:nvPr/>
          </p:nvSpPr>
          <p:spPr bwMode="auto">
            <a:xfrm>
              <a:off x="3231" y="3319"/>
              <a:ext cx="29" cy="24"/>
            </a:xfrm>
            <a:custGeom>
              <a:avLst/>
              <a:gdLst>
                <a:gd name="T0" fmla="*/ 0 w 29"/>
                <a:gd name="T1" fmla="*/ 11 h 24"/>
                <a:gd name="T2" fmla="*/ 0 w 29"/>
                <a:gd name="T3" fmla="*/ 11 h 24"/>
                <a:gd name="T4" fmla="*/ 2 w 29"/>
                <a:gd name="T5" fmla="*/ 15 h 24"/>
                <a:gd name="T6" fmla="*/ 5 w 29"/>
                <a:gd name="T7" fmla="*/ 20 h 24"/>
                <a:gd name="T8" fmla="*/ 11 w 29"/>
                <a:gd name="T9" fmla="*/ 22 h 24"/>
                <a:gd name="T10" fmla="*/ 16 w 29"/>
                <a:gd name="T11" fmla="*/ 24 h 24"/>
                <a:gd name="T12" fmla="*/ 16 w 29"/>
                <a:gd name="T13" fmla="*/ 24 h 24"/>
                <a:gd name="T14" fmla="*/ 23 w 29"/>
                <a:gd name="T15" fmla="*/ 22 h 24"/>
                <a:gd name="T16" fmla="*/ 27 w 29"/>
                <a:gd name="T17" fmla="*/ 20 h 24"/>
                <a:gd name="T18" fmla="*/ 29 w 29"/>
                <a:gd name="T19" fmla="*/ 15 h 24"/>
                <a:gd name="T20" fmla="*/ 29 w 29"/>
                <a:gd name="T21" fmla="*/ 11 h 24"/>
                <a:gd name="T22" fmla="*/ 29 w 29"/>
                <a:gd name="T23" fmla="*/ 11 h 24"/>
                <a:gd name="T24" fmla="*/ 29 w 29"/>
                <a:gd name="T25" fmla="*/ 6 h 24"/>
                <a:gd name="T26" fmla="*/ 25 w 29"/>
                <a:gd name="T27" fmla="*/ 4 h 24"/>
                <a:gd name="T28" fmla="*/ 20 w 29"/>
                <a:gd name="T29" fmla="*/ 0 h 24"/>
                <a:gd name="T30" fmla="*/ 16 w 29"/>
                <a:gd name="T31" fmla="*/ 0 h 24"/>
                <a:gd name="T32" fmla="*/ 16 w 29"/>
                <a:gd name="T33" fmla="*/ 0 h 24"/>
                <a:gd name="T34" fmla="*/ 9 w 29"/>
                <a:gd name="T35" fmla="*/ 2 h 24"/>
                <a:gd name="T36" fmla="*/ 5 w 29"/>
                <a:gd name="T37" fmla="*/ 4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2" y="15"/>
                  </a:lnTo>
                  <a:lnTo>
                    <a:pt x="5" y="20"/>
                  </a:lnTo>
                  <a:lnTo>
                    <a:pt x="11" y="22"/>
                  </a:lnTo>
                  <a:lnTo>
                    <a:pt x="16" y="24"/>
                  </a:lnTo>
                  <a:lnTo>
                    <a:pt x="23" y="22"/>
                  </a:lnTo>
                  <a:lnTo>
                    <a:pt x="27" y="20"/>
                  </a:lnTo>
                  <a:lnTo>
                    <a:pt x="29" y="15"/>
                  </a:lnTo>
                  <a:lnTo>
                    <a:pt x="29" y="11"/>
                  </a:lnTo>
                  <a:lnTo>
                    <a:pt x="29" y="6"/>
                  </a:lnTo>
                  <a:lnTo>
                    <a:pt x="25" y="4"/>
                  </a:lnTo>
                  <a:lnTo>
                    <a:pt x="20" y="0"/>
                  </a:lnTo>
                  <a:lnTo>
                    <a:pt x="16" y="0"/>
                  </a:lnTo>
                  <a:lnTo>
                    <a:pt x="9" y="2"/>
                  </a:lnTo>
                  <a:lnTo>
                    <a:pt x="5"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1" name="Freeform 1538">
              <a:extLst>
                <a:ext uri="{FF2B5EF4-FFF2-40B4-BE49-F238E27FC236}">
                  <a16:creationId xmlns:a16="http://schemas.microsoft.com/office/drawing/2014/main" xmlns="" id="{4BB7E78F-E88A-9E49-A140-2E19E770CBE8}"/>
                </a:ext>
              </a:extLst>
            </p:cNvPr>
            <p:cNvSpPr>
              <a:spLocks/>
            </p:cNvSpPr>
            <p:nvPr/>
          </p:nvSpPr>
          <p:spPr bwMode="auto">
            <a:xfrm>
              <a:off x="3204" y="3319"/>
              <a:ext cx="27" cy="24"/>
            </a:xfrm>
            <a:custGeom>
              <a:avLst/>
              <a:gdLst>
                <a:gd name="T0" fmla="*/ 0 w 27"/>
                <a:gd name="T1" fmla="*/ 13 h 24"/>
                <a:gd name="T2" fmla="*/ 0 w 27"/>
                <a:gd name="T3" fmla="*/ 13 h 24"/>
                <a:gd name="T4" fmla="*/ 0 w 27"/>
                <a:gd name="T5" fmla="*/ 18 h 24"/>
                <a:gd name="T6" fmla="*/ 5 w 27"/>
                <a:gd name="T7" fmla="*/ 20 h 24"/>
                <a:gd name="T8" fmla="*/ 9 w 27"/>
                <a:gd name="T9" fmla="*/ 22 h 24"/>
                <a:gd name="T10" fmla="*/ 14 w 27"/>
                <a:gd name="T11" fmla="*/ 24 h 24"/>
                <a:gd name="T12" fmla="*/ 14 w 27"/>
                <a:gd name="T13" fmla="*/ 24 h 24"/>
                <a:gd name="T14" fmla="*/ 20 w 27"/>
                <a:gd name="T15" fmla="*/ 22 h 24"/>
                <a:gd name="T16" fmla="*/ 25 w 27"/>
                <a:gd name="T17" fmla="*/ 20 h 24"/>
                <a:gd name="T18" fmla="*/ 27 w 27"/>
                <a:gd name="T19" fmla="*/ 18 h 24"/>
                <a:gd name="T20" fmla="*/ 27 w 27"/>
                <a:gd name="T21" fmla="*/ 11 h 24"/>
                <a:gd name="T22" fmla="*/ 27 w 27"/>
                <a:gd name="T23" fmla="*/ 11 h 24"/>
                <a:gd name="T24" fmla="*/ 27 w 27"/>
                <a:gd name="T25" fmla="*/ 6 h 24"/>
                <a:gd name="T26" fmla="*/ 25 w 27"/>
                <a:gd name="T27" fmla="*/ 4 h 24"/>
                <a:gd name="T28" fmla="*/ 18 w 27"/>
                <a:gd name="T29" fmla="*/ 2 h 24"/>
                <a:gd name="T30" fmla="*/ 14 w 27"/>
                <a:gd name="T31" fmla="*/ 0 h 24"/>
                <a:gd name="T32" fmla="*/ 14 w 27"/>
                <a:gd name="T33" fmla="*/ 0 h 24"/>
                <a:gd name="T34" fmla="*/ 9 w 27"/>
                <a:gd name="T35" fmla="*/ 2 h 24"/>
                <a:gd name="T36" fmla="*/ 5 w 27"/>
                <a:gd name="T37" fmla="*/ 4 h 24"/>
                <a:gd name="T38" fmla="*/ 0 w 27"/>
                <a:gd name="T39" fmla="*/ 9 h 24"/>
                <a:gd name="T40" fmla="*/ 0 w 27"/>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4">
                  <a:moveTo>
                    <a:pt x="0" y="13"/>
                  </a:moveTo>
                  <a:lnTo>
                    <a:pt x="0" y="13"/>
                  </a:lnTo>
                  <a:lnTo>
                    <a:pt x="0" y="18"/>
                  </a:lnTo>
                  <a:lnTo>
                    <a:pt x="5" y="20"/>
                  </a:lnTo>
                  <a:lnTo>
                    <a:pt x="9" y="22"/>
                  </a:lnTo>
                  <a:lnTo>
                    <a:pt x="14" y="24"/>
                  </a:lnTo>
                  <a:lnTo>
                    <a:pt x="20" y="22"/>
                  </a:lnTo>
                  <a:lnTo>
                    <a:pt x="25" y="20"/>
                  </a:lnTo>
                  <a:lnTo>
                    <a:pt x="27" y="18"/>
                  </a:lnTo>
                  <a:lnTo>
                    <a:pt x="27" y="11"/>
                  </a:lnTo>
                  <a:lnTo>
                    <a:pt x="27" y="6"/>
                  </a:lnTo>
                  <a:lnTo>
                    <a:pt x="25" y="4"/>
                  </a:lnTo>
                  <a:lnTo>
                    <a:pt x="18" y="2"/>
                  </a:lnTo>
                  <a:lnTo>
                    <a:pt x="14" y="0"/>
                  </a:lnTo>
                  <a:lnTo>
                    <a:pt x="9" y="2"/>
                  </a:lnTo>
                  <a:lnTo>
                    <a:pt x="5"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2" name="Freeform 1539">
              <a:extLst>
                <a:ext uri="{FF2B5EF4-FFF2-40B4-BE49-F238E27FC236}">
                  <a16:creationId xmlns:a16="http://schemas.microsoft.com/office/drawing/2014/main" xmlns="" id="{24E873DA-9D09-FF4E-A59F-2F6033318376}"/>
                </a:ext>
              </a:extLst>
            </p:cNvPr>
            <p:cNvSpPr>
              <a:spLocks/>
            </p:cNvSpPr>
            <p:nvPr/>
          </p:nvSpPr>
          <p:spPr bwMode="auto">
            <a:xfrm>
              <a:off x="3204" y="3319"/>
              <a:ext cx="27" cy="24"/>
            </a:xfrm>
            <a:custGeom>
              <a:avLst/>
              <a:gdLst>
                <a:gd name="T0" fmla="*/ 0 w 27"/>
                <a:gd name="T1" fmla="*/ 13 h 24"/>
                <a:gd name="T2" fmla="*/ 0 w 27"/>
                <a:gd name="T3" fmla="*/ 13 h 24"/>
                <a:gd name="T4" fmla="*/ 0 w 27"/>
                <a:gd name="T5" fmla="*/ 18 h 24"/>
                <a:gd name="T6" fmla="*/ 5 w 27"/>
                <a:gd name="T7" fmla="*/ 20 h 24"/>
                <a:gd name="T8" fmla="*/ 9 w 27"/>
                <a:gd name="T9" fmla="*/ 22 h 24"/>
                <a:gd name="T10" fmla="*/ 14 w 27"/>
                <a:gd name="T11" fmla="*/ 24 h 24"/>
                <a:gd name="T12" fmla="*/ 14 w 27"/>
                <a:gd name="T13" fmla="*/ 24 h 24"/>
                <a:gd name="T14" fmla="*/ 20 w 27"/>
                <a:gd name="T15" fmla="*/ 22 h 24"/>
                <a:gd name="T16" fmla="*/ 25 w 27"/>
                <a:gd name="T17" fmla="*/ 20 h 24"/>
                <a:gd name="T18" fmla="*/ 27 w 27"/>
                <a:gd name="T19" fmla="*/ 18 h 24"/>
                <a:gd name="T20" fmla="*/ 27 w 27"/>
                <a:gd name="T21" fmla="*/ 11 h 24"/>
                <a:gd name="T22" fmla="*/ 27 w 27"/>
                <a:gd name="T23" fmla="*/ 11 h 24"/>
                <a:gd name="T24" fmla="*/ 27 w 27"/>
                <a:gd name="T25" fmla="*/ 6 h 24"/>
                <a:gd name="T26" fmla="*/ 25 w 27"/>
                <a:gd name="T27" fmla="*/ 4 h 24"/>
                <a:gd name="T28" fmla="*/ 18 w 27"/>
                <a:gd name="T29" fmla="*/ 2 h 24"/>
                <a:gd name="T30" fmla="*/ 14 w 27"/>
                <a:gd name="T31" fmla="*/ 0 h 24"/>
                <a:gd name="T32" fmla="*/ 14 w 27"/>
                <a:gd name="T33" fmla="*/ 0 h 24"/>
                <a:gd name="T34" fmla="*/ 9 w 27"/>
                <a:gd name="T35" fmla="*/ 2 h 24"/>
                <a:gd name="T36" fmla="*/ 5 w 27"/>
                <a:gd name="T37" fmla="*/ 4 h 24"/>
                <a:gd name="T38" fmla="*/ 0 w 27"/>
                <a:gd name="T39" fmla="*/ 9 h 24"/>
                <a:gd name="T40" fmla="*/ 0 w 27"/>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4">
                  <a:moveTo>
                    <a:pt x="0" y="13"/>
                  </a:moveTo>
                  <a:lnTo>
                    <a:pt x="0" y="13"/>
                  </a:lnTo>
                  <a:lnTo>
                    <a:pt x="0" y="18"/>
                  </a:lnTo>
                  <a:lnTo>
                    <a:pt x="5" y="20"/>
                  </a:lnTo>
                  <a:lnTo>
                    <a:pt x="9" y="22"/>
                  </a:lnTo>
                  <a:lnTo>
                    <a:pt x="14" y="24"/>
                  </a:lnTo>
                  <a:lnTo>
                    <a:pt x="20" y="22"/>
                  </a:lnTo>
                  <a:lnTo>
                    <a:pt x="25" y="20"/>
                  </a:lnTo>
                  <a:lnTo>
                    <a:pt x="27" y="18"/>
                  </a:lnTo>
                  <a:lnTo>
                    <a:pt x="27" y="11"/>
                  </a:lnTo>
                  <a:lnTo>
                    <a:pt x="27" y="6"/>
                  </a:lnTo>
                  <a:lnTo>
                    <a:pt x="25" y="4"/>
                  </a:lnTo>
                  <a:lnTo>
                    <a:pt x="18" y="2"/>
                  </a:lnTo>
                  <a:lnTo>
                    <a:pt x="14" y="0"/>
                  </a:lnTo>
                  <a:lnTo>
                    <a:pt x="9" y="2"/>
                  </a:lnTo>
                  <a:lnTo>
                    <a:pt x="5"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3" name="Freeform 1540">
              <a:extLst>
                <a:ext uri="{FF2B5EF4-FFF2-40B4-BE49-F238E27FC236}">
                  <a16:creationId xmlns:a16="http://schemas.microsoft.com/office/drawing/2014/main" xmlns="" id="{394006FD-24BD-0A47-B647-EB499E7AD4B8}"/>
                </a:ext>
              </a:extLst>
            </p:cNvPr>
            <p:cNvSpPr>
              <a:spLocks/>
            </p:cNvSpPr>
            <p:nvPr/>
          </p:nvSpPr>
          <p:spPr bwMode="auto">
            <a:xfrm>
              <a:off x="3175" y="3321"/>
              <a:ext cx="29" cy="22"/>
            </a:xfrm>
            <a:custGeom>
              <a:avLst/>
              <a:gdLst>
                <a:gd name="T0" fmla="*/ 0 w 29"/>
                <a:gd name="T1" fmla="*/ 11 h 22"/>
                <a:gd name="T2" fmla="*/ 0 w 29"/>
                <a:gd name="T3" fmla="*/ 11 h 22"/>
                <a:gd name="T4" fmla="*/ 0 w 29"/>
                <a:gd name="T5" fmla="*/ 16 h 22"/>
                <a:gd name="T6" fmla="*/ 4 w 29"/>
                <a:gd name="T7" fmla="*/ 20 h 22"/>
                <a:gd name="T8" fmla="*/ 9 w 29"/>
                <a:gd name="T9" fmla="*/ 22 h 22"/>
                <a:gd name="T10" fmla="*/ 13 w 29"/>
                <a:gd name="T11" fmla="*/ 22 h 22"/>
                <a:gd name="T12" fmla="*/ 13 w 29"/>
                <a:gd name="T13" fmla="*/ 22 h 22"/>
                <a:gd name="T14" fmla="*/ 20 w 29"/>
                <a:gd name="T15" fmla="*/ 22 h 22"/>
                <a:gd name="T16" fmla="*/ 25 w 29"/>
                <a:gd name="T17" fmla="*/ 18 h 22"/>
                <a:gd name="T18" fmla="*/ 27 w 29"/>
                <a:gd name="T19" fmla="*/ 16 h 22"/>
                <a:gd name="T20" fmla="*/ 29 w 29"/>
                <a:gd name="T21" fmla="*/ 11 h 22"/>
                <a:gd name="T22" fmla="*/ 29 w 29"/>
                <a:gd name="T23" fmla="*/ 11 h 22"/>
                <a:gd name="T24" fmla="*/ 27 w 29"/>
                <a:gd name="T25" fmla="*/ 7 h 22"/>
                <a:gd name="T26" fmla="*/ 25 w 29"/>
                <a:gd name="T27" fmla="*/ 2 h 22"/>
                <a:gd name="T28" fmla="*/ 20 w 29"/>
                <a:gd name="T29" fmla="*/ 0 h 22"/>
                <a:gd name="T30" fmla="*/ 16 w 29"/>
                <a:gd name="T31" fmla="*/ 0 h 22"/>
                <a:gd name="T32" fmla="*/ 16 w 29"/>
                <a:gd name="T33" fmla="*/ 0 h 22"/>
                <a:gd name="T34" fmla="*/ 9 w 29"/>
                <a:gd name="T35" fmla="*/ 0 h 22"/>
                <a:gd name="T36" fmla="*/ 4 w 29"/>
                <a:gd name="T37" fmla="*/ 2 h 22"/>
                <a:gd name="T38" fmla="*/ 2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0" y="16"/>
                  </a:lnTo>
                  <a:lnTo>
                    <a:pt x="4" y="20"/>
                  </a:lnTo>
                  <a:lnTo>
                    <a:pt x="9" y="22"/>
                  </a:lnTo>
                  <a:lnTo>
                    <a:pt x="13" y="22"/>
                  </a:lnTo>
                  <a:lnTo>
                    <a:pt x="20" y="22"/>
                  </a:lnTo>
                  <a:lnTo>
                    <a:pt x="25" y="18"/>
                  </a:lnTo>
                  <a:lnTo>
                    <a:pt x="27" y="16"/>
                  </a:lnTo>
                  <a:lnTo>
                    <a:pt x="29" y="11"/>
                  </a:lnTo>
                  <a:lnTo>
                    <a:pt x="27" y="7"/>
                  </a:lnTo>
                  <a:lnTo>
                    <a:pt x="25" y="2"/>
                  </a:lnTo>
                  <a:lnTo>
                    <a:pt x="20" y="0"/>
                  </a:lnTo>
                  <a:lnTo>
                    <a:pt x="16" y="0"/>
                  </a:lnTo>
                  <a:lnTo>
                    <a:pt x="9" y="0"/>
                  </a:lnTo>
                  <a:lnTo>
                    <a:pt x="4"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4" name="Freeform 1541">
              <a:extLst>
                <a:ext uri="{FF2B5EF4-FFF2-40B4-BE49-F238E27FC236}">
                  <a16:creationId xmlns:a16="http://schemas.microsoft.com/office/drawing/2014/main" xmlns="" id="{EC2F1B31-8C4F-B046-AA91-42E3B1441C85}"/>
                </a:ext>
              </a:extLst>
            </p:cNvPr>
            <p:cNvSpPr>
              <a:spLocks/>
            </p:cNvSpPr>
            <p:nvPr/>
          </p:nvSpPr>
          <p:spPr bwMode="auto">
            <a:xfrm>
              <a:off x="3175" y="3321"/>
              <a:ext cx="29" cy="22"/>
            </a:xfrm>
            <a:custGeom>
              <a:avLst/>
              <a:gdLst>
                <a:gd name="T0" fmla="*/ 0 w 29"/>
                <a:gd name="T1" fmla="*/ 11 h 22"/>
                <a:gd name="T2" fmla="*/ 0 w 29"/>
                <a:gd name="T3" fmla="*/ 11 h 22"/>
                <a:gd name="T4" fmla="*/ 0 w 29"/>
                <a:gd name="T5" fmla="*/ 16 h 22"/>
                <a:gd name="T6" fmla="*/ 4 w 29"/>
                <a:gd name="T7" fmla="*/ 20 h 22"/>
                <a:gd name="T8" fmla="*/ 9 w 29"/>
                <a:gd name="T9" fmla="*/ 22 h 22"/>
                <a:gd name="T10" fmla="*/ 13 w 29"/>
                <a:gd name="T11" fmla="*/ 22 h 22"/>
                <a:gd name="T12" fmla="*/ 13 w 29"/>
                <a:gd name="T13" fmla="*/ 22 h 22"/>
                <a:gd name="T14" fmla="*/ 20 w 29"/>
                <a:gd name="T15" fmla="*/ 22 h 22"/>
                <a:gd name="T16" fmla="*/ 25 w 29"/>
                <a:gd name="T17" fmla="*/ 18 h 22"/>
                <a:gd name="T18" fmla="*/ 27 w 29"/>
                <a:gd name="T19" fmla="*/ 16 h 22"/>
                <a:gd name="T20" fmla="*/ 29 w 29"/>
                <a:gd name="T21" fmla="*/ 11 h 22"/>
                <a:gd name="T22" fmla="*/ 29 w 29"/>
                <a:gd name="T23" fmla="*/ 11 h 22"/>
                <a:gd name="T24" fmla="*/ 27 w 29"/>
                <a:gd name="T25" fmla="*/ 7 h 22"/>
                <a:gd name="T26" fmla="*/ 25 w 29"/>
                <a:gd name="T27" fmla="*/ 2 h 22"/>
                <a:gd name="T28" fmla="*/ 20 w 29"/>
                <a:gd name="T29" fmla="*/ 0 h 22"/>
                <a:gd name="T30" fmla="*/ 16 w 29"/>
                <a:gd name="T31" fmla="*/ 0 h 22"/>
                <a:gd name="T32" fmla="*/ 16 w 29"/>
                <a:gd name="T33" fmla="*/ 0 h 22"/>
                <a:gd name="T34" fmla="*/ 9 w 29"/>
                <a:gd name="T35" fmla="*/ 0 h 22"/>
                <a:gd name="T36" fmla="*/ 4 w 29"/>
                <a:gd name="T37" fmla="*/ 2 h 22"/>
                <a:gd name="T38" fmla="*/ 2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0" y="16"/>
                  </a:lnTo>
                  <a:lnTo>
                    <a:pt x="4" y="20"/>
                  </a:lnTo>
                  <a:lnTo>
                    <a:pt x="9" y="22"/>
                  </a:lnTo>
                  <a:lnTo>
                    <a:pt x="13" y="22"/>
                  </a:lnTo>
                  <a:lnTo>
                    <a:pt x="20" y="22"/>
                  </a:lnTo>
                  <a:lnTo>
                    <a:pt x="25" y="18"/>
                  </a:lnTo>
                  <a:lnTo>
                    <a:pt x="27" y="16"/>
                  </a:lnTo>
                  <a:lnTo>
                    <a:pt x="29" y="11"/>
                  </a:lnTo>
                  <a:lnTo>
                    <a:pt x="27" y="7"/>
                  </a:lnTo>
                  <a:lnTo>
                    <a:pt x="25" y="2"/>
                  </a:lnTo>
                  <a:lnTo>
                    <a:pt x="20" y="0"/>
                  </a:lnTo>
                  <a:lnTo>
                    <a:pt x="16" y="0"/>
                  </a:lnTo>
                  <a:lnTo>
                    <a:pt x="9" y="0"/>
                  </a:lnTo>
                  <a:lnTo>
                    <a:pt x="4"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5" name="Freeform 1542">
              <a:extLst>
                <a:ext uri="{FF2B5EF4-FFF2-40B4-BE49-F238E27FC236}">
                  <a16:creationId xmlns:a16="http://schemas.microsoft.com/office/drawing/2014/main" xmlns="" id="{ACEFC2DD-EFC9-6142-B57D-99EEC3FFFBBC}"/>
                </a:ext>
              </a:extLst>
            </p:cNvPr>
            <p:cNvSpPr>
              <a:spLocks/>
            </p:cNvSpPr>
            <p:nvPr/>
          </p:nvSpPr>
          <p:spPr bwMode="auto">
            <a:xfrm>
              <a:off x="3146" y="3321"/>
              <a:ext cx="29" cy="22"/>
            </a:xfrm>
            <a:custGeom>
              <a:avLst/>
              <a:gdLst>
                <a:gd name="T0" fmla="*/ 0 w 29"/>
                <a:gd name="T1" fmla="*/ 11 h 22"/>
                <a:gd name="T2" fmla="*/ 0 w 29"/>
                <a:gd name="T3" fmla="*/ 11 h 22"/>
                <a:gd name="T4" fmla="*/ 2 w 29"/>
                <a:gd name="T5" fmla="*/ 16 h 22"/>
                <a:gd name="T6" fmla="*/ 4 w 29"/>
                <a:gd name="T7" fmla="*/ 20 h 22"/>
                <a:gd name="T8" fmla="*/ 9 w 29"/>
                <a:gd name="T9" fmla="*/ 22 h 22"/>
                <a:gd name="T10" fmla="*/ 13 w 29"/>
                <a:gd name="T11" fmla="*/ 22 h 22"/>
                <a:gd name="T12" fmla="*/ 13 w 29"/>
                <a:gd name="T13" fmla="*/ 22 h 22"/>
                <a:gd name="T14" fmla="*/ 20 w 29"/>
                <a:gd name="T15" fmla="*/ 22 h 22"/>
                <a:gd name="T16" fmla="*/ 24 w 29"/>
                <a:gd name="T17" fmla="*/ 20 h 22"/>
                <a:gd name="T18" fmla="*/ 27 w 29"/>
                <a:gd name="T19" fmla="*/ 16 h 22"/>
                <a:gd name="T20" fmla="*/ 29 w 29"/>
                <a:gd name="T21" fmla="*/ 11 h 22"/>
                <a:gd name="T22" fmla="*/ 29 w 29"/>
                <a:gd name="T23" fmla="*/ 11 h 22"/>
                <a:gd name="T24" fmla="*/ 29 w 29"/>
                <a:gd name="T25" fmla="*/ 7 h 22"/>
                <a:gd name="T26" fmla="*/ 24 w 29"/>
                <a:gd name="T27" fmla="*/ 2 h 22"/>
                <a:gd name="T28" fmla="*/ 20 w 29"/>
                <a:gd name="T29" fmla="*/ 0 h 22"/>
                <a:gd name="T30" fmla="*/ 15 w 29"/>
                <a:gd name="T31" fmla="*/ 0 h 22"/>
                <a:gd name="T32" fmla="*/ 15 w 29"/>
                <a:gd name="T33" fmla="*/ 0 h 22"/>
                <a:gd name="T34" fmla="*/ 11 w 29"/>
                <a:gd name="T35" fmla="*/ 0 h 22"/>
                <a:gd name="T36" fmla="*/ 4 w 29"/>
                <a:gd name="T37" fmla="*/ 2 h 22"/>
                <a:gd name="T38" fmla="*/ 2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4" y="20"/>
                  </a:lnTo>
                  <a:lnTo>
                    <a:pt x="9" y="22"/>
                  </a:lnTo>
                  <a:lnTo>
                    <a:pt x="13" y="22"/>
                  </a:lnTo>
                  <a:lnTo>
                    <a:pt x="20" y="22"/>
                  </a:lnTo>
                  <a:lnTo>
                    <a:pt x="24" y="20"/>
                  </a:lnTo>
                  <a:lnTo>
                    <a:pt x="27" y="16"/>
                  </a:lnTo>
                  <a:lnTo>
                    <a:pt x="29" y="11"/>
                  </a:lnTo>
                  <a:lnTo>
                    <a:pt x="29" y="7"/>
                  </a:lnTo>
                  <a:lnTo>
                    <a:pt x="24" y="2"/>
                  </a:lnTo>
                  <a:lnTo>
                    <a:pt x="20" y="0"/>
                  </a:lnTo>
                  <a:lnTo>
                    <a:pt x="15" y="0"/>
                  </a:lnTo>
                  <a:lnTo>
                    <a:pt x="11" y="0"/>
                  </a:lnTo>
                  <a:lnTo>
                    <a:pt x="4"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6" name="Freeform 1543">
              <a:extLst>
                <a:ext uri="{FF2B5EF4-FFF2-40B4-BE49-F238E27FC236}">
                  <a16:creationId xmlns:a16="http://schemas.microsoft.com/office/drawing/2014/main" xmlns="" id="{C3EA1464-025F-7F42-933C-4E0BC0CDDD9D}"/>
                </a:ext>
              </a:extLst>
            </p:cNvPr>
            <p:cNvSpPr>
              <a:spLocks/>
            </p:cNvSpPr>
            <p:nvPr/>
          </p:nvSpPr>
          <p:spPr bwMode="auto">
            <a:xfrm>
              <a:off x="3146" y="3321"/>
              <a:ext cx="29" cy="22"/>
            </a:xfrm>
            <a:custGeom>
              <a:avLst/>
              <a:gdLst>
                <a:gd name="T0" fmla="*/ 0 w 29"/>
                <a:gd name="T1" fmla="*/ 11 h 22"/>
                <a:gd name="T2" fmla="*/ 0 w 29"/>
                <a:gd name="T3" fmla="*/ 11 h 22"/>
                <a:gd name="T4" fmla="*/ 2 w 29"/>
                <a:gd name="T5" fmla="*/ 16 h 22"/>
                <a:gd name="T6" fmla="*/ 4 w 29"/>
                <a:gd name="T7" fmla="*/ 20 h 22"/>
                <a:gd name="T8" fmla="*/ 9 w 29"/>
                <a:gd name="T9" fmla="*/ 22 h 22"/>
                <a:gd name="T10" fmla="*/ 13 w 29"/>
                <a:gd name="T11" fmla="*/ 22 h 22"/>
                <a:gd name="T12" fmla="*/ 13 w 29"/>
                <a:gd name="T13" fmla="*/ 22 h 22"/>
                <a:gd name="T14" fmla="*/ 20 w 29"/>
                <a:gd name="T15" fmla="*/ 22 h 22"/>
                <a:gd name="T16" fmla="*/ 24 w 29"/>
                <a:gd name="T17" fmla="*/ 20 h 22"/>
                <a:gd name="T18" fmla="*/ 27 w 29"/>
                <a:gd name="T19" fmla="*/ 16 h 22"/>
                <a:gd name="T20" fmla="*/ 29 w 29"/>
                <a:gd name="T21" fmla="*/ 11 h 22"/>
                <a:gd name="T22" fmla="*/ 29 w 29"/>
                <a:gd name="T23" fmla="*/ 11 h 22"/>
                <a:gd name="T24" fmla="*/ 29 w 29"/>
                <a:gd name="T25" fmla="*/ 7 h 22"/>
                <a:gd name="T26" fmla="*/ 24 w 29"/>
                <a:gd name="T27" fmla="*/ 2 h 22"/>
                <a:gd name="T28" fmla="*/ 20 w 29"/>
                <a:gd name="T29" fmla="*/ 0 h 22"/>
                <a:gd name="T30" fmla="*/ 15 w 29"/>
                <a:gd name="T31" fmla="*/ 0 h 22"/>
                <a:gd name="T32" fmla="*/ 15 w 29"/>
                <a:gd name="T33" fmla="*/ 0 h 22"/>
                <a:gd name="T34" fmla="*/ 11 w 29"/>
                <a:gd name="T35" fmla="*/ 0 h 22"/>
                <a:gd name="T36" fmla="*/ 4 w 29"/>
                <a:gd name="T37" fmla="*/ 2 h 22"/>
                <a:gd name="T38" fmla="*/ 2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4" y="20"/>
                  </a:lnTo>
                  <a:lnTo>
                    <a:pt x="9" y="22"/>
                  </a:lnTo>
                  <a:lnTo>
                    <a:pt x="13" y="22"/>
                  </a:lnTo>
                  <a:lnTo>
                    <a:pt x="20" y="22"/>
                  </a:lnTo>
                  <a:lnTo>
                    <a:pt x="24" y="20"/>
                  </a:lnTo>
                  <a:lnTo>
                    <a:pt x="27" y="16"/>
                  </a:lnTo>
                  <a:lnTo>
                    <a:pt x="29" y="11"/>
                  </a:lnTo>
                  <a:lnTo>
                    <a:pt x="29" y="7"/>
                  </a:lnTo>
                  <a:lnTo>
                    <a:pt x="24" y="2"/>
                  </a:lnTo>
                  <a:lnTo>
                    <a:pt x="20" y="0"/>
                  </a:lnTo>
                  <a:lnTo>
                    <a:pt x="15" y="0"/>
                  </a:lnTo>
                  <a:lnTo>
                    <a:pt x="11" y="0"/>
                  </a:lnTo>
                  <a:lnTo>
                    <a:pt x="4"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7" name="Freeform 1544">
              <a:extLst>
                <a:ext uri="{FF2B5EF4-FFF2-40B4-BE49-F238E27FC236}">
                  <a16:creationId xmlns:a16="http://schemas.microsoft.com/office/drawing/2014/main" xmlns="" id="{A51E1A6F-1305-5648-9EDF-22F88CC6C0A4}"/>
                </a:ext>
              </a:extLst>
            </p:cNvPr>
            <p:cNvSpPr>
              <a:spLocks/>
            </p:cNvSpPr>
            <p:nvPr/>
          </p:nvSpPr>
          <p:spPr bwMode="auto">
            <a:xfrm>
              <a:off x="3119" y="3321"/>
              <a:ext cx="27" cy="25"/>
            </a:xfrm>
            <a:custGeom>
              <a:avLst/>
              <a:gdLst>
                <a:gd name="T0" fmla="*/ 0 w 27"/>
                <a:gd name="T1" fmla="*/ 11 h 25"/>
                <a:gd name="T2" fmla="*/ 0 w 27"/>
                <a:gd name="T3" fmla="*/ 11 h 25"/>
                <a:gd name="T4" fmla="*/ 0 w 27"/>
                <a:gd name="T5" fmla="*/ 18 h 25"/>
                <a:gd name="T6" fmla="*/ 2 w 27"/>
                <a:gd name="T7" fmla="*/ 20 h 25"/>
                <a:gd name="T8" fmla="*/ 6 w 27"/>
                <a:gd name="T9" fmla="*/ 22 h 25"/>
                <a:gd name="T10" fmla="*/ 11 w 27"/>
                <a:gd name="T11" fmla="*/ 25 h 25"/>
                <a:gd name="T12" fmla="*/ 11 w 27"/>
                <a:gd name="T13" fmla="*/ 25 h 25"/>
                <a:gd name="T14" fmla="*/ 18 w 27"/>
                <a:gd name="T15" fmla="*/ 22 h 25"/>
                <a:gd name="T16" fmla="*/ 22 w 27"/>
                <a:gd name="T17" fmla="*/ 20 h 25"/>
                <a:gd name="T18" fmla="*/ 27 w 27"/>
                <a:gd name="T19" fmla="*/ 16 h 25"/>
                <a:gd name="T20" fmla="*/ 27 w 27"/>
                <a:gd name="T21" fmla="*/ 11 h 25"/>
                <a:gd name="T22" fmla="*/ 27 w 27"/>
                <a:gd name="T23" fmla="*/ 11 h 25"/>
                <a:gd name="T24" fmla="*/ 27 w 27"/>
                <a:gd name="T25" fmla="*/ 7 h 25"/>
                <a:gd name="T26" fmla="*/ 24 w 27"/>
                <a:gd name="T27" fmla="*/ 4 h 25"/>
                <a:gd name="T28" fmla="*/ 20 w 27"/>
                <a:gd name="T29" fmla="*/ 0 h 25"/>
                <a:gd name="T30" fmla="*/ 15 w 27"/>
                <a:gd name="T31" fmla="*/ 0 h 25"/>
                <a:gd name="T32" fmla="*/ 15 w 27"/>
                <a:gd name="T33" fmla="*/ 0 h 25"/>
                <a:gd name="T34" fmla="*/ 9 w 27"/>
                <a:gd name="T35" fmla="*/ 2 h 25"/>
                <a:gd name="T36" fmla="*/ 4 w 27"/>
                <a:gd name="T37" fmla="*/ 4 h 25"/>
                <a:gd name="T38" fmla="*/ 0 w 27"/>
                <a:gd name="T39" fmla="*/ 7 h 25"/>
                <a:gd name="T40" fmla="*/ 0 w 2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1"/>
                  </a:moveTo>
                  <a:lnTo>
                    <a:pt x="0" y="11"/>
                  </a:lnTo>
                  <a:lnTo>
                    <a:pt x="0" y="18"/>
                  </a:lnTo>
                  <a:lnTo>
                    <a:pt x="2" y="20"/>
                  </a:lnTo>
                  <a:lnTo>
                    <a:pt x="6" y="22"/>
                  </a:lnTo>
                  <a:lnTo>
                    <a:pt x="11" y="25"/>
                  </a:lnTo>
                  <a:lnTo>
                    <a:pt x="18" y="22"/>
                  </a:lnTo>
                  <a:lnTo>
                    <a:pt x="22" y="20"/>
                  </a:lnTo>
                  <a:lnTo>
                    <a:pt x="27" y="16"/>
                  </a:lnTo>
                  <a:lnTo>
                    <a:pt x="27" y="11"/>
                  </a:lnTo>
                  <a:lnTo>
                    <a:pt x="27" y="7"/>
                  </a:lnTo>
                  <a:lnTo>
                    <a:pt x="24" y="4"/>
                  </a:lnTo>
                  <a:lnTo>
                    <a:pt x="20" y="0"/>
                  </a:lnTo>
                  <a:lnTo>
                    <a:pt x="15" y="0"/>
                  </a:lnTo>
                  <a:lnTo>
                    <a:pt x="9" y="2"/>
                  </a:lnTo>
                  <a:lnTo>
                    <a:pt x="4"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8" name="Freeform 1545">
              <a:extLst>
                <a:ext uri="{FF2B5EF4-FFF2-40B4-BE49-F238E27FC236}">
                  <a16:creationId xmlns:a16="http://schemas.microsoft.com/office/drawing/2014/main" xmlns="" id="{E03CEE31-46CF-B44E-AE7C-0F51F695895F}"/>
                </a:ext>
              </a:extLst>
            </p:cNvPr>
            <p:cNvSpPr>
              <a:spLocks/>
            </p:cNvSpPr>
            <p:nvPr/>
          </p:nvSpPr>
          <p:spPr bwMode="auto">
            <a:xfrm>
              <a:off x="3119" y="3321"/>
              <a:ext cx="27" cy="25"/>
            </a:xfrm>
            <a:custGeom>
              <a:avLst/>
              <a:gdLst>
                <a:gd name="T0" fmla="*/ 0 w 27"/>
                <a:gd name="T1" fmla="*/ 11 h 25"/>
                <a:gd name="T2" fmla="*/ 0 w 27"/>
                <a:gd name="T3" fmla="*/ 11 h 25"/>
                <a:gd name="T4" fmla="*/ 0 w 27"/>
                <a:gd name="T5" fmla="*/ 18 h 25"/>
                <a:gd name="T6" fmla="*/ 2 w 27"/>
                <a:gd name="T7" fmla="*/ 20 h 25"/>
                <a:gd name="T8" fmla="*/ 6 w 27"/>
                <a:gd name="T9" fmla="*/ 22 h 25"/>
                <a:gd name="T10" fmla="*/ 11 w 27"/>
                <a:gd name="T11" fmla="*/ 25 h 25"/>
                <a:gd name="T12" fmla="*/ 11 w 27"/>
                <a:gd name="T13" fmla="*/ 25 h 25"/>
                <a:gd name="T14" fmla="*/ 18 w 27"/>
                <a:gd name="T15" fmla="*/ 22 h 25"/>
                <a:gd name="T16" fmla="*/ 22 w 27"/>
                <a:gd name="T17" fmla="*/ 20 h 25"/>
                <a:gd name="T18" fmla="*/ 27 w 27"/>
                <a:gd name="T19" fmla="*/ 16 h 25"/>
                <a:gd name="T20" fmla="*/ 27 w 27"/>
                <a:gd name="T21" fmla="*/ 11 h 25"/>
                <a:gd name="T22" fmla="*/ 27 w 27"/>
                <a:gd name="T23" fmla="*/ 11 h 25"/>
                <a:gd name="T24" fmla="*/ 27 w 27"/>
                <a:gd name="T25" fmla="*/ 7 h 25"/>
                <a:gd name="T26" fmla="*/ 24 w 27"/>
                <a:gd name="T27" fmla="*/ 4 h 25"/>
                <a:gd name="T28" fmla="*/ 20 w 27"/>
                <a:gd name="T29" fmla="*/ 0 h 25"/>
                <a:gd name="T30" fmla="*/ 15 w 27"/>
                <a:gd name="T31" fmla="*/ 0 h 25"/>
                <a:gd name="T32" fmla="*/ 15 w 27"/>
                <a:gd name="T33" fmla="*/ 0 h 25"/>
                <a:gd name="T34" fmla="*/ 9 w 27"/>
                <a:gd name="T35" fmla="*/ 2 h 25"/>
                <a:gd name="T36" fmla="*/ 4 w 27"/>
                <a:gd name="T37" fmla="*/ 4 h 25"/>
                <a:gd name="T38" fmla="*/ 0 w 27"/>
                <a:gd name="T39" fmla="*/ 7 h 25"/>
                <a:gd name="T40" fmla="*/ 0 w 2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1"/>
                  </a:moveTo>
                  <a:lnTo>
                    <a:pt x="0" y="11"/>
                  </a:lnTo>
                  <a:lnTo>
                    <a:pt x="0" y="18"/>
                  </a:lnTo>
                  <a:lnTo>
                    <a:pt x="2" y="20"/>
                  </a:lnTo>
                  <a:lnTo>
                    <a:pt x="6" y="22"/>
                  </a:lnTo>
                  <a:lnTo>
                    <a:pt x="11" y="25"/>
                  </a:lnTo>
                  <a:lnTo>
                    <a:pt x="18" y="22"/>
                  </a:lnTo>
                  <a:lnTo>
                    <a:pt x="22" y="20"/>
                  </a:lnTo>
                  <a:lnTo>
                    <a:pt x="27" y="16"/>
                  </a:lnTo>
                  <a:lnTo>
                    <a:pt x="27" y="11"/>
                  </a:lnTo>
                  <a:lnTo>
                    <a:pt x="27" y="7"/>
                  </a:lnTo>
                  <a:lnTo>
                    <a:pt x="24" y="4"/>
                  </a:lnTo>
                  <a:lnTo>
                    <a:pt x="20" y="0"/>
                  </a:lnTo>
                  <a:lnTo>
                    <a:pt x="15" y="0"/>
                  </a:lnTo>
                  <a:lnTo>
                    <a:pt x="9" y="2"/>
                  </a:lnTo>
                  <a:lnTo>
                    <a:pt x="4"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29" name="Freeform 1546">
              <a:extLst>
                <a:ext uri="{FF2B5EF4-FFF2-40B4-BE49-F238E27FC236}">
                  <a16:creationId xmlns:a16="http://schemas.microsoft.com/office/drawing/2014/main" xmlns="" id="{713EEC2E-72DB-8844-A6AA-3D07566C1DA8}"/>
                </a:ext>
              </a:extLst>
            </p:cNvPr>
            <p:cNvSpPr>
              <a:spLocks/>
            </p:cNvSpPr>
            <p:nvPr/>
          </p:nvSpPr>
          <p:spPr bwMode="auto">
            <a:xfrm>
              <a:off x="3089" y="3321"/>
              <a:ext cx="30" cy="25"/>
            </a:xfrm>
            <a:custGeom>
              <a:avLst/>
              <a:gdLst>
                <a:gd name="T0" fmla="*/ 0 w 30"/>
                <a:gd name="T1" fmla="*/ 13 h 25"/>
                <a:gd name="T2" fmla="*/ 0 w 30"/>
                <a:gd name="T3" fmla="*/ 13 h 25"/>
                <a:gd name="T4" fmla="*/ 0 w 30"/>
                <a:gd name="T5" fmla="*/ 18 h 25"/>
                <a:gd name="T6" fmla="*/ 3 w 30"/>
                <a:gd name="T7" fmla="*/ 20 h 25"/>
                <a:gd name="T8" fmla="*/ 7 w 30"/>
                <a:gd name="T9" fmla="*/ 25 h 25"/>
                <a:gd name="T10" fmla="*/ 12 w 30"/>
                <a:gd name="T11" fmla="*/ 25 h 25"/>
                <a:gd name="T12" fmla="*/ 12 w 30"/>
                <a:gd name="T13" fmla="*/ 25 h 25"/>
                <a:gd name="T14" fmla="*/ 18 w 30"/>
                <a:gd name="T15" fmla="*/ 22 h 25"/>
                <a:gd name="T16" fmla="*/ 23 w 30"/>
                <a:gd name="T17" fmla="*/ 20 h 25"/>
                <a:gd name="T18" fmla="*/ 27 w 30"/>
                <a:gd name="T19" fmla="*/ 18 h 25"/>
                <a:gd name="T20" fmla="*/ 30 w 30"/>
                <a:gd name="T21" fmla="*/ 11 h 25"/>
                <a:gd name="T22" fmla="*/ 30 w 30"/>
                <a:gd name="T23" fmla="*/ 11 h 25"/>
                <a:gd name="T24" fmla="*/ 27 w 30"/>
                <a:gd name="T25" fmla="*/ 7 h 25"/>
                <a:gd name="T26" fmla="*/ 25 w 30"/>
                <a:gd name="T27" fmla="*/ 4 h 25"/>
                <a:gd name="T28" fmla="*/ 21 w 30"/>
                <a:gd name="T29" fmla="*/ 2 h 25"/>
                <a:gd name="T30" fmla="*/ 16 w 30"/>
                <a:gd name="T31" fmla="*/ 0 h 25"/>
                <a:gd name="T32" fmla="*/ 16 w 30"/>
                <a:gd name="T33" fmla="*/ 0 h 25"/>
                <a:gd name="T34" fmla="*/ 12 w 30"/>
                <a:gd name="T35" fmla="*/ 2 h 25"/>
                <a:gd name="T36" fmla="*/ 5 w 30"/>
                <a:gd name="T37" fmla="*/ 4 h 25"/>
                <a:gd name="T38" fmla="*/ 3 w 30"/>
                <a:gd name="T39" fmla="*/ 9 h 25"/>
                <a:gd name="T40" fmla="*/ 0 w 3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3"/>
                  </a:moveTo>
                  <a:lnTo>
                    <a:pt x="0" y="13"/>
                  </a:lnTo>
                  <a:lnTo>
                    <a:pt x="0" y="18"/>
                  </a:lnTo>
                  <a:lnTo>
                    <a:pt x="3" y="20"/>
                  </a:lnTo>
                  <a:lnTo>
                    <a:pt x="7" y="25"/>
                  </a:lnTo>
                  <a:lnTo>
                    <a:pt x="12" y="25"/>
                  </a:lnTo>
                  <a:lnTo>
                    <a:pt x="18" y="22"/>
                  </a:lnTo>
                  <a:lnTo>
                    <a:pt x="23" y="20"/>
                  </a:lnTo>
                  <a:lnTo>
                    <a:pt x="27" y="18"/>
                  </a:lnTo>
                  <a:lnTo>
                    <a:pt x="30" y="11"/>
                  </a:lnTo>
                  <a:lnTo>
                    <a:pt x="27" y="7"/>
                  </a:lnTo>
                  <a:lnTo>
                    <a:pt x="25" y="4"/>
                  </a:lnTo>
                  <a:lnTo>
                    <a:pt x="21" y="2"/>
                  </a:lnTo>
                  <a:lnTo>
                    <a:pt x="16" y="0"/>
                  </a:lnTo>
                  <a:lnTo>
                    <a:pt x="12" y="2"/>
                  </a:lnTo>
                  <a:lnTo>
                    <a:pt x="5" y="4"/>
                  </a:lnTo>
                  <a:lnTo>
                    <a:pt x="3"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0" name="Freeform 1547">
              <a:extLst>
                <a:ext uri="{FF2B5EF4-FFF2-40B4-BE49-F238E27FC236}">
                  <a16:creationId xmlns:a16="http://schemas.microsoft.com/office/drawing/2014/main" xmlns="" id="{63D99C0F-CCC6-8440-B10D-40AA61CA60AF}"/>
                </a:ext>
              </a:extLst>
            </p:cNvPr>
            <p:cNvSpPr>
              <a:spLocks/>
            </p:cNvSpPr>
            <p:nvPr/>
          </p:nvSpPr>
          <p:spPr bwMode="auto">
            <a:xfrm>
              <a:off x="3089" y="3321"/>
              <a:ext cx="30" cy="25"/>
            </a:xfrm>
            <a:custGeom>
              <a:avLst/>
              <a:gdLst>
                <a:gd name="T0" fmla="*/ 0 w 30"/>
                <a:gd name="T1" fmla="*/ 13 h 25"/>
                <a:gd name="T2" fmla="*/ 0 w 30"/>
                <a:gd name="T3" fmla="*/ 13 h 25"/>
                <a:gd name="T4" fmla="*/ 0 w 30"/>
                <a:gd name="T5" fmla="*/ 18 h 25"/>
                <a:gd name="T6" fmla="*/ 3 w 30"/>
                <a:gd name="T7" fmla="*/ 20 h 25"/>
                <a:gd name="T8" fmla="*/ 7 w 30"/>
                <a:gd name="T9" fmla="*/ 25 h 25"/>
                <a:gd name="T10" fmla="*/ 12 w 30"/>
                <a:gd name="T11" fmla="*/ 25 h 25"/>
                <a:gd name="T12" fmla="*/ 12 w 30"/>
                <a:gd name="T13" fmla="*/ 25 h 25"/>
                <a:gd name="T14" fmla="*/ 18 w 30"/>
                <a:gd name="T15" fmla="*/ 22 h 25"/>
                <a:gd name="T16" fmla="*/ 23 w 30"/>
                <a:gd name="T17" fmla="*/ 20 h 25"/>
                <a:gd name="T18" fmla="*/ 27 w 30"/>
                <a:gd name="T19" fmla="*/ 18 h 25"/>
                <a:gd name="T20" fmla="*/ 30 w 30"/>
                <a:gd name="T21" fmla="*/ 11 h 25"/>
                <a:gd name="T22" fmla="*/ 30 w 30"/>
                <a:gd name="T23" fmla="*/ 11 h 25"/>
                <a:gd name="T24" fmla="*/ 27 w 30"/>
                <a:gd name="T25" fmla="*/ 7 h 25"/>
                <a:gd name="T26" fmla="*/ 25 w 30"/>
                <a:gd name="T27" fmla="*/ 4 h 25"/>
                <a:gd name="T28" fmla="*/ 21 w 30"/>
                <a:gd name="T29" fmla="*/ 2 h 25"/>
                <a:gd name="T30" fmla="*/ 16 w 30"/>
                <a:gd name="T31" fmla="*/ 0 h 25"/>
                <a:gd name="T32" fmla="*/ 16 w 30"/>
                <a:gd name="T33" fmla="*/ 0 h 25"/>
                <a:gd name="T34" fmla="*/ 12 w 30"/>
                <a:gd name="T35" fmla="*/ 2 h 25"/>
                <a:gd name="T36" fmla="*/ 5 w 30"/>
                <a:gd name="T37" fmla="*/ 4 h 25"/>
                <a:gd name="T38" fmla="*/ 3 w 30"/>
                <a:gd name="T39" fmla="*/ 9 h 25"/>
                <a:gd name="T40" fmla="*/ 0 w 3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3"/>
                  </a:moveTo>
                  <a:lnTo>
                    <a:pt x="0" y="13"/>
                  </a:lnTo>
                  <a:lnTo>
                    <a:pt x="0" y="18"/>
                  </a:lnTo>
                  <a:lnTo>
                    <a:pt x="3" y="20"/>
                  </a:lnTo>
                  <a:lnTo>
                    <a:pt x="7" y="25"/>
                  </a:lnTo>
                  <a:lnTo>
                    <a:pt x="12" y="25"/>
                  </a:lnTo>
                  <a:lnTo>
                    <a:pt x="18" y="22"/>
                  </a:lnTo>
                  <a:lnTo>
                    <a:pt x="23" y="20"/>
                  </a:lnTo>
                  <a:lnTo>
                    <a:pt x="27" y="18"/>
                  </a:lnTo>
                  <a:lnTo>
                    <a:pt x="30" y="11"/>
                  </a:lnTo>
                  <a:lnTo>
                    <a:pt x="27" y="7"/>
                  </a:lnTo>
                  <a:lnTo>
                    <a:pt x="25" y="4"/>
                  </a:lnTo>
                  <a:lnTo>
                    <a:pt x="21" y="2"/>
                  </a:lnTo>
                  <a:lnTo>
                    <a:pt x="16" y="0"/>
                  </a:lnTo>
                  <a:lnTo>
                    <a:pt x="12" y="2"/>
                  </a:lnTo>
                  <a:lnTo>
                    <a:pt x="5" y="4"/>
                  </a:lnTo>
                  <a:lnTo>
                    <a:pt x="3"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1" name="Freeform 1548">
              <a:extLst>
                <a:ext uri="{FF2B5EF4-FFF2-40B4-BE49-F238E27FC236}">
                  <a16:creationId xmlns:a16="http://schemas.microsoft.com/office/drawing/2014/main" xmlns="" id="{8850EED5-82DA-7D47-B351-4314092B80B5}"/>
                </a:ext>
              </a:extLst>
            </p:cNvPr>
            <p:cNvSpPr>
              <a:spLocks/>
            </p:cNvSpPr>
            <p:nvPr/>
          </p:nvSpPr>
          <p:spPr bwMode="auto">
            <a:xfrm>
              <a:off x="3060" y="3323"/>
              <a:ext cx="29" cy="23"/>
            </a:xfrm>
            <a:custGeom>
              <a:avLst/>
              <a:gdLst>
                <a:gd name="T0" fmla="*/ 0 w 29"/>
                <a:gd name="T1" fmla="*/ 11 h 23"/>
                <a:gd name="T2" fmla="*/ 0 w 29"/>
                <a:gd name="T3" fmla="*/ 11 h 23"/>
                <a:gd name="T4" fmla="*/ 0 w 29"/>
                <a:gd name="T5" fmla="*/ 16 h 23"/>
                <a:gd name="T6" fmla="*/ 2 w 29"/>
                <a:gd name="T7" fmla="*/ 20 h 23"/>
                <a:gd name="T8" fmla="*/ 7 w 29"/>
                <a:gd name="T9" fmla="*/ 23 h 23"/>
                <a:gd name="T10" fmla="*/ 11 w 29"/>
                <a:gd name="T11" fmla="*/ 23 h 23"/>
                <a:gd name="T12" fmla="*/ 11 w 29"/>
                <a:gd name="T13" fmla="*/ 23 h 23"/>
                <a:gd name="T14" fmla="*/ 18 w 29"/>
                <a:gd name="T15" fmla="*/ 23 h 23"/>
                <a:gd name="T16" fmla="*/ 23 w 29"/>
                <a:gd name="T17" fmla="*/ 18 h 23"/>
                <a:gd name="T18" fmla="*/ 27 w 29"/>
                <a:gd name="T19" fmla="*/ 16 h 23"/>
                <a:gd name="T20" fmla="*/ 29 w 29"/>
                <a:gd name="T21" fmla="*/ 11 h 23"/>
                <a:gd name="T22" fmla="*/ 29 w 29"/>
                <a:gd name="T23" fmla="*/ 11 h 23"/>
                <a:gd name="T24" fmla="*/ 29 w 29"/>
                <a:gd name="T25" fmla="*/ 7 h 23"/>
                <a:gd name="T26" fmla="*/ 27 w 29"/>
                <a:gd name="T27" fmla="*/ 2 h 23"/>
                <a:gd name="T28" fmla="*/ 23 w 29"/>
                <a:gd name="T29" fmla="*/ 0 h 23"/>
                <a:gd name="T30" fmla="*/ 18 w 29"/>
                <a:gd name="T31" fmla="*/ 0 h 23"/>
                <a:gd name="T32" fmla="*/ 18 w 29"/>
                <a:gd name="T33" fmla="*/ 0 h 23"/>
                <a:gd name="T34" fmla="*/ 11 w 29"/>
                <a:gd name="T35" fmla="*/ 0 h 23"/>
                <a:gd name="T36" fmla="*/ 7 w 29"/>
                <a:gd name="T37" fmla="*/ 2 h 23"/>
                <a:gd name="T38" fmla="*/ 2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2" y="20"/>
                  </a:lnTo>
                  <a:lnTo>
                    <a:pt x="7" y="23"/>
                  </a:lnTo>
                  <a:lnTo>
                    <a:pt x="11" y="23"/>
                  </a:lnTo>
                  <a:lnTo>
                    <a:pt x="18" y="23"/>
                  </a:lnTo>
                  <a:lnTo>
                    <a:pt x="23" y="18"/>
                  </a:lnTo>
                  <a:lnTo>
                    <a:pt x="27" y="16"/>
                  </a:lnTo>
                  <a:lnTo>
                    <a:pt x="29" y="11"/>
                  </a:lnTo>
                  <a:lnTo>
                    <a:pt x="29" y="7"/>
                  </a:lnTo>
                  <a:lnTo>
                    <a:pt x="27" y="2"/>
                  </a:lnTo>
                  <a:lnTo>
                    <a:pt x="23" y="0"/>
                  </a:lnTo>
                  <a:lnTo>
                    <a:pt x="18"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2" name="Freeform 1549">
              <a:extLst>
                <a:ext uri="{FF2B5EF4-FFF2-40B4-BE49-F238E27FC236}">
                  <a16:creationId xmlns:a16="http://schemas.microsoft.com/office/drawing/2014/main" xmlns="" id="{05EFCC9E-50D0-E14C-AD78-391A480B14E8}"/>
                </a:ext>
              </a:extLst>
            </p:cNvPr>
            <p:cNvSpPr>
              <a:spLocks/>
            </p:cNvSpPr>
            <p:nvPr/>
          </p:nvSpPr>
          <p:spPr bwMode="auto">
            <a:xfrm>
              <a:off x="3060" y="3323"/>
              <a:ext cx="29" cy="23"/>
            </a:xfrm>
            <a:custGeom>
              <a:avLst/>
              <a:gdLst>
                <a:gd name="T0" fmla="*/ 0 w 29"/>
                <a:gd name="T1" fmla="*/ 11 h 23"/>
                <a:gd name="T2" fmla="*/ 0 w 29"/>
                <a:gd name="T3" fmla="*/ 11 h 23"/>
                <a:gd name="T4" fmla="*/ 0 w 29"/>
                <a:gd name="T5" fmla="*/ 16 h 23"/>
                <a:gd name="T6" fmla="*/ 2 w 29"/>
                <a:gd name="T7" fmla="*/ 20 h 23"/>
                <a:gd name="T8" fmla="*/ 7 w 29"/>
                <a:gd name="T9" fmla="*/ 23 h 23"/>
                <a:gd name="T10" fmla="*/ 11 w 29"/>
                <a:gd name="T11" fmla="*/ 23 h 23"/>
                <a:gd name="T12" fmla="*/ 11 w 29"/>
                <a:gd name="T13" fmla="*/ 23 h 23"/>
                <a:gd name="T14" fmla="*/ 18 w 29"/>
                <a:gd name="T15" fmla="*/ 23 h 23"/>
                <a:gd name="T16" fmla="*/ 23 w 29"/>
                <a:gd name="T17" fmla="*/ 18 h 23"/>
                <a:gd name="T18" fmla="*/ 27 w 29"/>
                <a:gd name="T19" fmla="*/ 16 h 23"/>
                <a:gd name="T20" fmla="*/ 29 w 29"/>
                <a:gd name="T21" fmla="*/ 11 h 23"/>
                <a:gd name="T22" fmla="*/ 29 w 29"/>
                <a:gd name="T23" fmla="*/ 11 h 23"/>
                <a:gd name="T24" fmla="*/ 29 w 29"/>
                <a:gd name="T25" fmla="*/ 7 h 23"/>
                <a:gd name="T26" fmla="*/ 27 w 29"/>
                <a:gd name="T27" fmla="*/ 2 h 23"/>
                <a:gd name="T28" fmla="*/ 23 w 29"/>
                <a:gd name="T29" fmla="*/ 0 h 23"/>
                <a:gd name="T30" fmla="*/ 18 w 29"/>
                <a:gd name="T31" fmla="*/ 0 h 23"/>
                <a:gd name="T32" fmla="*/ 18 w 29"/>
                <a:gd name="T33" fmla="*/ 0 h 23"/>
                <a:gd name="T34" fmla="*/ 11 w 29"/>
                <a:gd name="T35" fmla="*/ 0 h 23"/>
                <a:gd name="T36" fmla="*/ 7 w 29"/>
                <a:gd name="T37" fmla="*/ 2 h 23"/>
                <a:gd name="T38" fmla="*/ 2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2" y="20"/>
                  </a:lnTo>
                  <a:lnTo>
                    <a:pt x="7" y="23"/>
                  </a:lnTo>
                  <a:lnTo>
                    <a:pt x="11" y="23"/>
                  </a:lnTo>
                  <a:lnTo>
                    <a:pt x="18" y="23"/>
                  </a:lnTo>
                  <a:lnTo>
                    <a:pt x="23" y="18"/>
                  </a:lnTo>
                  <a:lnTo>
                    <a:pt x="27" y="16"/>
                  </a:lnTo>
                  <a:lnTo>
                    <a:pt x="29" y="11"/>
                  </a:lnTo>
                  <a:lnTo>
                    <a:pt x="29" y="7"/>
                  </a:lnTo>
                  <a:lnTo>
                    <a:pt x="27" y="2"/>
                  </a:lnTo>
                  <a:lnTo>
                    <a:pt x="23" y="0"/>
                  </a:lnTo>
                  <a:lnTo>
                    <a:pt x="18"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3" name="Freeform 1550">
              <a:extLst>
                <a:ext uri="{FF2B5EF4-FFF2-40B4-BE49-F238E27FC236}">
                  <a16:creationId xmlns:a16="http://schemas.microsoft.com/office/drawing/2014/main" xmlns="" id="{79996A86-13D0-0045-A642-3D599BB48DDC}"/>
                </a:ext>
              </a:extLst>
            </p:cNvPr>
            <p:cNvSpPr>
              <a:spLocks/>
            </p:cNvSpPr>
            <p:nvPr/>
          </p:nvSpPr>
          <p:spPr bwMode="auto">
            <a:xfrm>
              <a:off x="3031" y="3323"/>
              <a:ext cx="29" cy="23"/>
            </a:xfrm>
            <a:custGeom>
              <a:avLst/>
              <a:gdLst>
                <a:gd name="T0" fmla="*/ 0 w 29"/>
                <a:gd name="T1" fmla="*/ 11 h 23"/>
                <a:gd name="T2" fmla="*/ 0 w 29"/>
                <a:gd name="T3" fmla="*/ 11 h 23"/>
                <a:gd name="T4" fmla="*/ 0 w 29"/>
                <a:gd name="T5" fmla="*/ 16 h 23"/>
                <a:gd name="T6" fmla="*/ 2 w 29"/>
                <a:gd name="T7" fmla="*/ 20 h 23"/>
                <a:gd name="T8" fmla="*/ 6 w 29"/>
                <a:gd name="T9" fmla="*/ 23 h 23"/>
                <a:gd name="T10" fmla="*/ 13 w 29"/>
                <a:gd name="T11" fmla="*/ 23 h 23"/>
                <a:gd name="T12" fmla="*/ 13 w 29"/>
                <a:gd name="T13" fmla="*/ 23 h 23"/>
                <a:gd name="T14" fmla="*/ 18 w 29"/>
                <a:gd name="T15" fmla="*/ 23 h 23"/>
                <a:gd name="T16" fmla="*/ 22 w 29"/>
                <a:gd name="T17" fmla="*/ 20 h 23"/>
                <a:gd name="T18" fmla="*/ 27 w 29"/>
                <a:gd name="T19" fmla="*/ 16 h 23"/>
                <a:gd name="T20" fmla="*/ 29 w 29"/>
                <a:gd name="T21" fmla="*/ 11 h 23"/>
                <a:gd name="T22" fmla="*/ 29 w 29"/>
                <a:gd name="T23" fmla="*/ 11 h 23"/>
                <a:gd name="T24" fmla="*/ 29 w 29"/>
                <a:gd name="T25" fmla="*/ 7 h 23"/>
                <a:gd name="T26" fmla="*/ 27 w 29"/>
                <a:gd name="T27" fmla="*/ 2 h 23"/>
                <a:gd name="T28" fmla="*/ 22 w 29"/>
                <a:gd name="T29" fmla="*/ 0 h 23"/>
                <a:gd name="T30" fmla="*/ 18 w 29"/>
                <a:gd name="T31" fmla="*/ 0 h 23"/>
                <a:gd name="T32" fmla="*/ 18 w 29"/>
                <a:gd name="T33" fmla="*/ 0 h 23"/>
                <a:gd name="T34" fmla="*/ 13 w 29"/>
                <a:gd name="T35" fmla="*/ 0 h 23"/>
                <a:gd name="T36" fmla="*/ 6 w 29"/>
                <a:gd name="T37" fmla="*/ 2 h 23"/>
                <a:gd name="T38" fmla="*/ 2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2" y="20"/>
                  </a:lnTo>
                  <a:lnTo>
                    <a:pt x="6" y="23"/>
                  </a:lnTo>
                  <a:lnTo>
                    <a:pt x="13" y="23"/>
                  </a:lnTo>
                  <a:lnTo>
                    <a:pt x="18" y="23"/>
                  </a:lnTo>
                  <a:lnTo>
                    <a:pt x="22" y="20"/>
                  </a:lnTo>
                  <a:lnTo>
                    <a:pt x="27" y="16"/>
                  </a:lnTo>
                  <a:lnTo>
                    <a:pt x="29" y="11"/>
                  </a:lnTo>
                  <a:lnTo>
                    <a:pt x="29" y="7"/>
                  </a:lnTo>
                  <a:lnTo>
                    <a:pt x="27" y="2"/>
                  </a:lnTo>
                  <a:lnTo>
                    <a:pt x="22" y="0"/>
                  </a:lnTo>
                  <a:lnTo>
                    <a:pt x="18" y="0"/>
                  </a:lnTo>
                  <a:lnTo>
                    <a:pt x="13" y="0"/>
                  </a:lnTo>
                  <a:lnTo>
                    <a:pt x="6"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4" name="Freeform 1551">
              <a:extLst>
                <a:ext uri="{FF2B5EF4-FFF2-40B4-BE49-F238E27FC236}">
                  <a16:creationId xmlns:a16="http://schemas.microsoft.com/office/drawing/2014/main" xmlns="" id="{FAF1444E-338C-6245-9E11-9EFDA5C9B159}"/>
                </a:ext>
              </a:extLst>
            </p:cNvPr>
            <p:cNvSpPr>
              <a:spLocks/>
            </p:cNvSpPr>
            <p:nvPr/>
          </p:nvSpPr>
          <p:spPr bwMode="auto">
            <a:xfrm>
              <a:off x="3031" y="3323"/>
              <a:ext cx="29" cy="23"/>
            </a:xfrm>
            <a:custGeom>
              <a:avLst/>
              <a:gdLst>
                <a:gd name="T0" fmla="*/ 0 w 29"/>
                <a:gd name="T1" fmla="*/ 11 h 23"/>
                <a:gd name="T2" fmla="*/ 0 w 29"/>
                <a:gd name="T3" fmla="*/ 11 h 23"/>
                <a:gd name="T4" fmla="*/ 0 w 29"/>
                <a:gd name="T5" fmla="*/ 16 h 23"/>
                <a:gd name="T6" fmla="*/ 2 w 29"/>
                <a:gd name="T7" fmla="*/ 20 h 23"/>
                <a:gd name="T8" fmla="*/ 6 w 29"/>
                <a:gd name="T9" fmla="*/ 23 h 23"/>
                <a:gd name="T10" fmla="*/ 13 w 29"/>
                <a:gd name="T11" fmla="*/ 23 h 23"/>
                <a:gd name="T12" fmla="*/ 13 w 29"/>
                <a:gd name="T13" fmla="*/ 23 h 23"/>
                <a:gd name="T14" fmla="*/ 18 w 29"/>
                <a:gd name="T15" fmla="*/ 23 h 23"/>
                <a:gd name="T16" fmla="*/ 22 w 29"/>
                <a:gd name="T17" fmla="*/ 20 h 23"/>
                <a:gd name="T18" fmla="*/ 27 w 29"/>
                <a:gd name="T19" fmla="*/ 16 h 23"/>
                <a:gd name="T20" fmla="*/ 29 w 29"/>
                <a:gd name="T21" fmla="*/ 11 h 23"/>
                <a:gd name="T22" fmla="*/ 29 w 29"/>
                <a:gd name="T23" fmla="*/ 11 h 23"/>
                <a:gd name="T24" fmla="*/ 29 w 29"/>
                <a:gd name="T25" fmla="*/ 7 h 23"/>
                <a:gd name="T26" fmla="*/ 27 w 29"/>
                <a:gd name="T27" fmla="*/ 2 h 23"/>
                <a:gd name="T28" fmla="*/ 22 w 29"/>
                <a:gd name="T29" fmla="*/ 0 h 23"/>
                <a:gd name="T30" fmla="*/ 18 w 29"/>
                <a:gd name="T31" fmla="*/ 0 h 23"/>
                <a:gd name="T32" fmla="*/ 18 w 29"/>
                <a:gd name="T33" fmla="*/ 0 h 23"/>
                <a:gd name="T34" fmla="*/ 13 w 29"/>
                <a:gd name="T35" fmla="*/ 0 h 23"/>
                <a:gd name="T36" fmla="*/ 6 w 29"/>
                <a:gd name="T37" fmla="*/ 2 h 23"/>
                <a:gd name="T38" fmla="*/ 2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2" y="20"/>
                  </a:lnTo>
                  <a:lnTo>
                    <a:pt x="6" y="23"/>
                  </a:lnTo>
                  <a:lnTo>
                    <a:pt x="13" y="23"/>
                  </a:lnTo>
                  <a:lnTo>
                    <a:pt x="18" y="23"/>
                  </a:lnTo>
                  <a:lnTo>
                    <a:pt x="22" y="20"/>
                  </a:lnTo>
                  <a:lnTo>
                    <a:pt x="27" y="16"/>
                  </a:lnTo>
                  <a:lnTo>
                    <a:pt x="29" y="11"/>
                  </a:lnTo>
                  <a:lnTo>
                    <a:pt x="29" y="7"/>
                  </a:lnTo>
                  <a:lnTo>
                    <a:pt x="27" y="2"/>
                  </a:lnTo>
                  <a:lnTo>
                    <a:pt x="22" y="0"/>
                  </a:lnTo>
                  <a:lnTo>
                    <a:pt x="18" y="0"/>
                  </a:lnTo>
                  <a:lnTo>
                    <a:pt x="13" y="0"/>
                  </a:lnTo>
                  <a:lnTo>
                    <a:pt x="6"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5" name="Freeform 1552">
              <a:extLst>
                <a:ext uri="{FF2B5EF4-FFF2-40B4-BE49-F238E27FC236}">
                  <a16:creationId xmlns:a16="http://schemas.microsoft.com/office/drawing/2014/main" xmlns="" id="{A21EAA00-4C02-F141-B257-12A495530A59}"/>
                </a:ext>
              </a:extLst>
            </p:cNvPr>
            <p:cNvSpPr>
              <a:spLocks/>
            </p:cNvSpPr>
            <p:nvPr/>
          </p:nvSpPr>
          <p:spPr bwMode="auto">
            <a:xfrm>
              <a:off x="3004" y="3323"/>
              <a:ext cx="27" cy="25"/>
            </a:xfrm>
            <a:custGeom>
              <a:avLst/>
              <a:gdLst>
                <a:gd name="T0" fmla="*/ 0 w 27"/>
                <a:gd name="T1" fmla="*/ 11 h 25"/>
                <a:gd name="T2" fmla="*/ 0 w 27"/>
                <a:gd name="T3" fmla="*/ 11 h 25"/>
                <a:gd name="T4" fmla="*/ 0 w 27"/>
                <a:gd name="T5" fmla="*/ 18 h 25"/>
                <a:gd name="T6" fmla="*/ 0 w 27"/>
                <a:gd name="T7" fmla="*/ 20 h 25"/>
                <a:gd name="T8" fmla="*/ 4 w 27"/>
                <a:gd name="T9" fmla="*/ 23 h 25"/>
                <a:gd name="T10" fmla="*/ 11 w 27"/>
                <a:gd name="T11" fmla="*/ 25 h 25"/>
                <a:gd name="T12" fmla="*/ 11 w 27"/>
                <a:gd name="T13" fmla="*/ 25 h 25"/>
                <a:gd name="T14" fmla="*/ 15 w 27"/>
                <a:gd name="T15" fmla="*/ 23 h 25"/>
                <a:gd name="T16" fmla="*/ 22 w 27"/>
                <a:gd name="T17" fmla="*/ 20 h 25"/>
                <a:gd name="T18" fmla="*/ 24 w 27"/>
                <a:gd name="T19" fmla="*/ 16 h 25"/>
                <a:gd name="T20" fmla="*/ 27 w 27"/>
                <a:gd name="T21" fmla="*/ 11 h 25"/>
                <a:gd name="T22" fmla="*/ 27 w 27"/>
                <a:gd name="T23" fmla="*/ 11 h 25"/>
                <a:gd name="T24" fmla="*/ 27 w 27"/>
                <a:gd name="T25" fmla="*/ 7 h 25"/>
                <a:gd name="T26" fmla="*/ 27 w 27"/>
                <a:gd name="T27" fmla="*/ 5 h 25"/>
                <a:gd name="T28" fmla="*/ 22 w 27"/>
                <a:gd name="T29" fmla="*/ 0 h 25"/>
                <a:gd name="T30" fmla="*/ 18 w 27"/>
                <a:gd name="T31" fmla="*/ 0 h 25"/>
                <a:gd name="T32" fmla="*/ 18 w 27"/>
                <a:gd name="T33" fmla="*/ 0 h 25"/>
                <a:gd name="T34" fmla="*/ 11 w 27"/>
                <a:gd name="T35" fmla="*/ 2 h 25"/>
                <a:gd name="T36" fmla="*/ 6 w 27"/>
                <a:gd name="T37" fmla="*/ 5 h 25"/>
                <a:gd name="T38" fmla="*/ 2 w 27"/>
                <a:gd name="T39" fmla="*/ 7 h 25"/>
                <a:gd name="T40" fmla="*/ 0 w 2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1"/>
                  </a:moveTo>
                  <a:lnTo>
                    <a:pt x="0" y="11"/>
                  </a:lnTo>
                  <a:lnTo>
                    <a:pt x="0" y="18"/>
                  </a:lnTo>
                  <a:lnTo>
                    <a:pt x="0" y="20"/>
                  </a:lnTo>
                  <a:lnTo>
                    <a:pt x="4" y="23"/>
                  </a:lnTo>
                  <a:lnTo>
                    <a:pt x="11" y="25"/>
                  </a:lnTo>
                  <a:lnTo>
                    <a:pt x="15" y="23"/>
                  </a:lnTo>
                  <a:lnTo>
                    <a:pt x="22" y="20"/>
                  </a:lnTo>
                  <a:lnTo>
                    <a:pt x="24" y="16"/>
                  </a:lnTo>
                  <a:lnTo>
                    <a:pt x="27" y="11"/>
                  </a:lnTo>
                  <a:lnTo>
                    <a:pt x="27" y="7"/>
                  </a:lnTo>
                  <a:lnTo>
                    <a:pt x="27" y="5"/>
                  </a:lnTo>
                  <a:lnTo>
                    <a:pt x="22" y="0"/>
                  </a:lnTo>
                  <a:lnTo>
                    <a:pt x="18" y="0"/>
                  </a:lnTo>
                  <a:lnTo>
                    <a:pt x="11" y="2"/>
                  </a:lnTo>
                  <a:lnTo>
                    <a:pt x="6" y="5"/>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6" name="Freeform 1553">
              <a:extLst>
                <a:ext uri="{FF2B5EF4-FFF2-40B4-BE49-F238E27FC236}">
                  <a16:creationId xmlns:a16="http://schemas.microsoft.com/office/drawing/2014/main" xmlns="" id="{D6A9C961-FAE3-7B4C-BAC0-D69A16DA5CB2}"/>
                </a:ext>
              </a:extLst>
            </p:cNvPr>
            <p:cNvSpPr>
              <a:spLocks/>
            </p:cNvSpPr>
            <p:nvPr/>
          </p:nvSpPr>
          <p:spPr bwMode="auto">
            <a:xfrm>
              <a:off x="3004" y="3323"/>
              <a:ext cx="27" cy="25"/>
            </a:xfrm>
            <a:custGeom>
              <a:avLst/>
              <a:gdLst>
                <a:gd name="T0" fmla="*/ 0 w 27"/>
                <a:gd name="T1" fmla="*/ 11 h 25"/>
                <a:gd name="T2" fmla="*/ 0 w 27"/>
                <a:gd name="T3" fmla="*/ 11 h 25"/>
                <a:gd name="T4" fmla="*/ 0 w 27"/>
                <a:gd name="T5" fmla="*/ 18 h 25"/>
                <a:gd name="T6" fmla="*/ 0 w 27"/>
                <a:gd name="T7" fmla="*/ 20 h 25"/>
                <a:gd name="T8" fmla="*/ 4 w 27"/>
                <a:gd name="T9" fmla="*/ 23 h 25"/>
                <a:gd name="T10" fmla="*/ 11 w 27"/>
                <a:gd name="T11" fmla="*/ 25 h 25"/>
                <a:gd name="T12" fmla="*/ 11 w 27"/>
                <a:gd name="T13" fmla="*/ 25 h 25"/>
                <a:gd name="T14" fmla="*/ 15 w 27"/>
                <a:gd name="T15" fmla="*/ 23 h 25"/>
                <a:gd name="T16" fmla="*/ 22 w 27"/>
                <a:gd name="T17" fmla="*/ 20 h 25"/>
                <a:gd name="T18" fmla="*/ 24 w 27"/>
                <a:gd name="T19" fmla="*/ 16 h 25"/>
                <a:gd name="T20" fmla="*/ 27 w 27"/>
                <a:gd name="T21" fmla="*/ 11 h 25"/>
                <a:gd name="T22" fmla="*/ 27 w 27"/>
                <a:gd name="T23" fmla="*/ 11 h 25"/>
                <a:gd name="T24" fmla="*/ 27 w 27"/>
                <a:gd name="T25" fmla="*/ 7 h 25"/>
                <a:gd name="T26" fmla="*/ 27 w 27"/>
                <a:gd name="T27" fmla="*/ 5 h 25"/>
                <a:gd name="T28" fmla="*/ 22 w 27"/>
                <a:gd name="T29" fmla="*/ 0 h 25"/>
                <a:gd name="T30" fmla="*/ 18 w 27"/>
                <a:gd name="T31" fmla="*/ 0 h 25"/>
                <a:gd name="T32" fmla="*/ 18 w 27"/>
                <a:gd name="T33" fmla="*/ 0 h 25"/>
                <a:gd name="T34" fmla="*/ 11 w 27"/>
                <a:gd name="T35" fmla="*/ 2 h 25"/>
                <a:gd name="T36" fmla="*/ 6 w 27"/>
                <a:gd name="T37" fmla="*/ 5 h 25"/>
                <a:gd name="T38" fmla="*/ 2 w 27"/>
                <a:gd name="T39" fmla="*/ 7 h 25"/>
                <a:gd name="T40" fmla="*/ 0 w 27"/>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1"/>
                  </a:moveTo>
                  <a:lnTo>
                    <a:pt x="0" y="11"/>
                  </a:lnTo>
                  <a:lnTo>
                    <a:pt x="0" y="18"/>
                  </a:lnTo>
                  <a:lnTo>
                    <a:pt x="0" y="20"/>
                  </a:lnTo>
                  <a:lnTo>
                    <a:pt x="4" y="23"/>
                  </a:lnTo>
                  <a:lnTo>
                    <a:pt x="11" y="25"/>
                  </a:lnTo>
                  <a:lnTo>
                    <a:pt x="15" y="23"/>
                  </a:lnTo>
                  <a:lnTo>
                    <a:pt x="22" y="20"/>
                  </a:lnTo>
                  <a:lnTo>
                    <a:pt x="24" y="16"/>
                  </a:lnTo>
                  <a:lnTo>
                    <a:pt x="27" y="11"/>
                  </a:lnTo>
                  <a:lnTo>
                    <a:pt x="27" y="7"/>
                  </a:lnTo>
                  <a:lnTo>
                    <a:pt x="27" y="5"/>
                  </a:lnTo>
                  <a:lnTo>
                    <a:pt x="22" y="0"/>
                  </a:lnTo>
                  <a:lnTo>
                    <a:pt x="18" y="0"/>
                  </a:lnTo>
                  <a:lnTo>
                    <a:pt x="11" y="2"/>
                  </a:lnTo>
                  <a:lnTo>
                    <a:pt x="6" y="5"/>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7" name="Freeform 1554">
              <a:extLst>
                <a:ext uri="{FF2B5EF4-FFF2-40B4-BE49-F238E27FC236}">
                  <a16:creationId xmlns:a16="http://schemas.microsoft.com/office/drawing/2014/main" xmlns="" id="{41FB6B97-9C44-A047-AA4C-51458FD5DA6A}"/>
                </a:ext>
              </a:extLst>
            </p:cNvPr>
            <p:cNvSpPr>
              <a:spLocks/>
            </p:cNvSpPr>
            <p:nvPr/>
          </p:nvSpPr>
          <p:spPr bwMode="auto">
            <a:xfrm>
              <a:off x="2974" y="3323"/>
              <a:ext cx="30" cy="25"/>
            </a:xfrm>
            <a:custGeom>
              <a:avLst/>
              <a:gdLst>
                <a:gd name="T0" fmla="*/ 0 w 30"/>
                <a:gd name="T1" fmla="*/ 14 h 25"/>
                <a:gd name="T2" fmla="*/ 0 w 30"/>
                <a:gd name="T3" fmla="*/ 14 h 25"/>
                <a:gd name="T4" fmla="*/ 0 w 30"/>
                <a:gd name="T5" fmla="*/ 18 h 25"/>
                <a:gd name="T6" fmla="*/ 3 w 30"/>
                <a:gd name="T7" fmla="*/ 20 h 25"/>
                <a:gd name="T8" fmla="*/ 5 w 30"/>
                <a:gd name="T9" fmla="*/ 25 h 25"/>
                <a:gd name="T10" fmla="*/ 12 w 30"/>
                <a:gd name="T11" fmla="*/ 25 h 25"/>
                <a:gd name="T12" fmla="*/ 12 w 30"/>
                <a:gd name="T13" fmla="*/ 25 h 25"/>
                <a:gd name="T14" fmla="*/ 16 w 30"/>
                <a:gd name="T15" fmla="*/ 23 h 25"/>
                <a:gd name="T16" fmla="*/ 23 w 30"/>
                <a:gd name="T17" fmla="*/ 20 h 25"/>
                <a:gd name="T18" fmla="*/ 27 w 30"/>
                <a:gd name="T19" fmla="*/ 18 h 25"/>
                <a:gd name="T20" fmla="*/ 30 w 30"/>
                <a:gd name="T21" fmla="*/ 11 h 25"/>
                <a:gd name="T22" fmla="*/ 30 w 30"/>
                <a:gd name="T23" fmla="*/ 11 h 25"/>
                <a:gd name="T24" fmla="*/ 30 w 30"/>
                <a:gd name="T25" fmla="*/ 7 h 25"/>
                <a:gd name="T26" fmla="*/ 27 w 30"/>
                <a:gd name="T27" fmla="*/ 5 h 25"/>
                <a:gd name="T28" fmla="*/ 23 w 30"/>
                <a:gd name="T29" fmla="*/ 2 h 25"/>
                <a:gd name="T30" fmla="*/ 18 w 30"/>
                <a:gd name="T31" fmla="*/ 0 h 25"/>
                <a:gd name="T32" fmla="*/ 18 w 30"/>
                <a:gd name="T33" fmla="*/ 0 h 25"/>
                <a:gd name="T34" fmla="*/ 12 w 30"/>
                <a:gd name="T35" fmla="*/ 2 h 25"/>
                <a:gd name="T36" fmla="*/ 7 w 30"/>
                <a:gd name="T37" fmla="*/ 5 h 25"/>
                <a:gd name="T38" fmla="*/ 3 w 30"/>
                <a:gd name="T39" fmla="*/ 9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0" y="18"/>
                  </a:lnTo>
                  <a:lnTo>
                    <a:pt x="3" y="20"/>
                  </a:lnTo>
                  <a:lnTo>
                    <a:pt x="5" y="25"/>
                  </a:lnTo>
                  <a:lnTo>
                    <a:pt x="12" y="25"/>
                  </a:lnTo>
                  <a:lnTo>
                    <a:pt x="16" y="23"/>
                  </a:lnTo>
                  <a:lnTo>
                    <a:pt x="23" y="20"/>
                  </a:lnTo>
                  <a:lnTo>
                    <a:pt x="27" y="18"/>
                  </a:lnTo>
                  <a:lnTo>
                    <a:pt x="30" y="11"/>
                  </a:lnTo>
                  <a:lnTo>
                    <a:pt x="30" y="7"/>
                  </a:lnTo>
                  <a:lnTo>
                    <a:pt x="27" y="5"/>
                  </a:lnTo>
                  <a:lnTo>
                    <a:pt x="23" y="2"/>
                  </a:lnTo>
                  <a:lnTo>
                    <a:pt x="18" y="0"/>
                  </a:lnTo>
                  <a:lnTo>
                    <a:pt x="12" y="2"/>
                  </a:lnTo>
                  <a:lnTo>
                    <a:pt x="7"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8" name="Freeform 1555">
              <a:extLst>
                <a:ext uri="{FF2B5EF4-FFF2-40B4-BE49-F238E27FC236}">
                  <a16:creationId xmlns:a16="http://schemas.microsoft.com/office/drawing/2014/main" xmlns="" id="{A848B1E3-8BE4-4D49-96CD-C83F994477A5}"/>
                </a:ext>
              </a:extLst>
            </p:cNvPr>
            <p:cNvSpPr>
              <a:spLocks/>
            </p:cNvSpPr>
            <p:nvPr/>
          </p:nvSpPr>
          <p:spPr bwMode="auto">
            <a:xfrm>
              <a:off x="2974" y="3323"/>
              <a:ext cx="30" cy="25"/>
            </a:xfrm>
            <a:custGeom>
              <a:avLst/>
              <a:gdLst>
                <a:gd name="T0" fmla="*/ 0 w 30"/>
                <a:gd name="T1" fmla="*/ 14 h 25"/>
                <a:gd name="T2" fmla="*/ 0 w 30"/>
                <a:gd name="T3" fmla="*/ 14 h 25"/>
                <a:gd name="T4" fmla="*/ 0 w 30"/>
                <a:gd name="T5" fmla="*/ 18 h 25"/>
                <a:gd name="T6" fmla="*/ 3 w 30"/>
                <a:gd name="T7" fmla="*/ 20 h 25"/>
                <a:gd name="T8" fmla="*/ 5 w 30"/>
                <a:gd name="T9" fmla="*/ 25 h 25"/>
                <a:gd name="T10" fmla="*/ 12 w 30"/>
                <a:gd name="T11" fmla="*/ 25 h 25"/>
                <a:gd name="T12" fmla="*/ 12 w 30"/>
                <a:gd name="T13" fmla="*/ 25 h 25"/>
                <a:gd name="T14" fmla="*/ 16 w 30"/>
                <a:gd name="T15" fmla="*/ 23 h 25"/>
                <a:gd name="T16" fmla="*/ 23 w 30"/>
                <a:gd name="T17" fmla="*/ 20 h 25"/>
                <a:gd name="T18" fmla="*/ 27 w 30"/>
                <a:gd name="T19" fmla="*/ 18 h 25"/>
                <a:gd name="T20" fmla="*/ 30 w 30"/>
                <a:gd name="T21" fmla="*/ 11 h 25"/>
                <a:gd name="T22" fmla="*/ 30 w 30"/>
                <a:gd name="T23" fmla="*/ 11 h 25"/>
                <a:gd name="T24" fmla="*/ 30 w 30"/>
                <a:gd name="T25" fmla="*/ 7 h 25"/>
                <a:gd name="T26" fmla="*/ 27 w 30"/>
                <a:gd name="T27" fmla="*/ 5 h 25"/>
                <a:gd name="T28" fmla="*/ 23 w 30"/>
                <a:gd name="T29" fmla="*/ 2 h 25"/>
                <a:gd name="T30" fmla="*/ 18 w 30"/>
                <a:gd name="T31" fmla="*/ 0 h 25"/>
                <a:gd name="T32" fmla="*/ 18 w 30"/>
                <a:gd name="T33" fmla="*/ 0 h 25"/>
                <a:gd name="T34" fmla="*/ 12 w 30"/>
                <a:gd name="T35" fmla="*/ 2 h 25"/>
                <a:gd name="T36" fmla="*/ 7 w 30"/>
                <a:gd name="T37" fmla="*/ 5 h 25"/>
                <a:gd name="T38" fmla="*/ 3 w 30"/>
                <a:gd name="T39" fmla="*/ 9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0" y="18"/>
                  </a:lnTo>
                  <a:lnTo>
                    <a:pt x="3" y="20"/>
                  </a:lnTo>
                  <a:lnTo>
                    <a:pt x="5" y="25"/>
                  </a:lnTo>
                  <a:lnTo>
                    <a:pt x="12" y="25"/>
                  </a:lnTo>
                  <a:lnTo>
                    <a:pt x="16" y="23"/>
                  </a:lnTo>
                  <a:lnTo>
                    <a:pt x="23" y="20"/>
                  </a:lnTo>
                  <a:lnTo>
                    <a:pt x="27" y="18"/>
                  </a:lnTo>
                  <a:lnTo>
                    <a:pt x="30" y="11"/>
                  </a:lnTo>
                  <a:lnTo>
                    <a:pt x="30" y="7"/>
                  </a:lnTo>
                  <a:lnTo>
                    <a:pt x="27" y="5"/>
                  </a:lnTo>
                  <a:lnTo>
                    <a:pt x="23" y="2"/>
                  </a:lnTo>
                  <a:lnTo>
                    <a:pt x="18" y="0"/>
                  </a:lnTo>
                  <a:lnTo>
                    <a:pt x="12" y="2"/>
                  </a:lnTo>
                  <a:lnTo>
                    <a:pt x="7"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39" name="Freeform 1556">
              <a:extLst>
                <a:ext uri="{FF2B5EF4-FFF2-40B4-BE49-F238E27FC236}">
                  <a16:creationId xmlns:a16="http://schemas.microsoft.com/office/drawing/2014/main" xmlns="" id="{BBDB38AB-8EE2-9347-A4D9-68F9B5C62E3C}"/>
                </a:ext>
              </a:extLst>
            </p:cNvPr>
            <p:cNvSpPr>
              <a:spLocks/>
            </p:cNvSpPr>
            <p:nvPr/>
          </p:nvSpPr>
          <p:spPr bwMode="auto">
            <a:xfrm>
              <a:off x="2945" y="3325"/>
              <a:ext cx="29" cy="23"/>
            </a:xfrm>
            <a:custGeom>
              <a:avLst/>
              <a:gdLst>
                <a:gd name="T0" fmla="*/ 0 w 29"/>
                <a:gd name="T1" fmla="*/ 12 h 23"/>
                <a:gd name="T2" fmla="*/ 0 w 29"/>
                <a:gd name="T3" fmla="*/ 12 h 23"/>
                <a:gd name="T4" fmla="*/ 0 w 29"/>
                <a:gd name="T5" fmla="*/ 16 h 23"/>
                <a:gd name="T6" fmla="*/ 2 w 29"/>
                <a:gd name="T7" fmla="*/ 21 h 23"/>
                <a:gd name="T8" fmla="*/ 5 w 29"/>
                <a:gd name="T9" fmla="*/ 23 h 23"/>
                <a:gd name="T10" fmla="*/ 11 w 29"/>
                <a:gd name="T11" fmla="*/ 23 h 23"/>
                <a:gd name="T12" fmla="*/ 11 w 29"/>
                <a:gd name="T13" fmla="*/ 23 h 23"/>
                <a:gd name="T14" fmla="*/ 16 w 29"/>
                <a:gd name="T15" fmla="*/ 23 h 23"/>
                <a:gd name="T16" fmla="*/ 23 w 29"/>
                <a:gd name="T17" fmla="*/ 18 h 23"/>
                <a:gd name="T18" fmla="*/ 27 w 29"/>
                <a:gd name="T19" fmla="*/ 16 h 23"/>
                <a:gd name="T20" fmla="*/ 29 w 29"/>
                <a:gd name="T21" fmla="*/ 12 h 23"/>
                <a:gd name="T22" fmla="*/ 29 w 29"/>
                <a:gd name="T23" fmla="*/ 12 h 23"/>
                <a:gd name="T24" fmla="*/ 29 w 29"/>
                <a:gd name="T25" fmla="*/ 7 h 23"/>
                <a:gd name="T26" fmla="*/ 27 w 29"/>
                <a:gd name="T27" fmla="*/ 3 h 23"/>
                <a:gd name="T28" fmla="*/ 25 w 29"/>
                <a:gd name="T29" fmla="*/ 0 h 23"/>
                <a:gd name="T30" fmla="*/ 18 w 29"/>
                <a:gd name="T31" fmla="*/ 0 h 23"/>
                <a:gd name="T32" fmla="*/ 18 w 29"/>
                <a:gd name="T33" fmla="*/ 0 h 23"/>
                <a:gd name="T34" fmla="*/ 14 w 29"/>
                <a:gd name="T35" fmla="*/ 0 h 23"/>
                <a:gd name="T36" fmla="*/ 7 w 29"/>
                <a:gd name="T37" fmla="*/ 3 h 23"/>
                <a:gd name="T38" fmla="*/ 2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0" y="16"/>
                  </a:lnTo>
                  <a:lnTo>
                    <a:pt x="2" y="21"/>
                  </a:lnTo>
                  <a:lnTo>
                    <a:pt x="5" y="23"/>
                  </a:lnTo>
                  <a:lnTo>
                    <a:pt x="11" y="23"/>
                  </a:lnTo>
                  <a:lnTo>
                    <a:pt x="16" y="23"/>
                  </a:lnTo>
                  <a:lnTo>
                    <a:pt x="23" y="18"/>
                  </a:lnTo>
                  <a:lnTo>
                    <a:pt x="27" y="16"/>
                  </a:lnTo>
                  <a:lnTo>
                    <a:pt x="29" y="12"/>
                  </a:lnTo>
                  <a:lnTo>
                    <a:pt x="29" y="7"/>
                  </a:lnTo>
                  <a:lnTo>
                    <a:pt x="27" y="3"/>
                  </a:lnTo>
                  <a:lnTo>
                    <a:pt x="25" y="0"/>
                  </a:lnTo>
                  <a:lnTo>
                    <a:pt x="18" y="0"/>
                  </a:lnTo>
                  <a:lnTo>
                    <a:pt x="14" y="0"/>
                  </a:lnTo>
                  <a:lnTo>
                    <a:pt x="7"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0" name="Freeform 1557">
              <a:extLst>
                <a:ext uri="{FF2B5EF4-FFF2-40B4-BE49-F238E27FC236}">
                  <a16:creationId xmlns:a16="http://schemas.microsoft.com/office/drawing/2014/main" xmlns="" id="{43E179CD-2F68-0E4A-B0A3-69D7A339976E}"/>
                </a:ext>
              </a:extLst>
            </p:cNvPr>
            <p:cNvSpPr>
              <a:spLocks/>
            </p:cNvSpPr>
            <p:nvPr/>
          </p:nvSpPr>
          <p:spPr bwMode="auto">
            <a:xfrm>
              <a:off x="2945" y="3325"/>
              <a:ext cx="29" cy="23"/>
            </a:xfrm>
            <a:custGeom>
              <a:avLst/>
              <a:gdLst>
                <a:gd name="T0" fmla="*/ 0 w 29"/>
                <a:gd name="T1" fmla="*/ 12 h 23"/>
                <a:gd name="T2" fmla="*/ 0 w 29"/>
                <a:gd name="T3" fmla="*/ 12 h 23"/>
                <a:gd name="T4" fmla="*/ 0 w 29"/>
                <a:gd name="T5" fmla="*/ 16 h 23"/>
                <a:gd name="T6" fmla="*/ 2 w 29"/>
                <a:gd name="T7" fmla="*/ 21 h 23"/>
                <a:gd name="T8" fmla="*/ 5 w 29"/>
                <a:gd name="T9" fmla="*/ 23 h 23"/>
                <a:gd name="T10" fmla="*/ 11 w 29"/>
                <a:gd name="T11" fmla="*/ 23 h 23"/>
                <a:gd name="T12" fmla="*/ 11 w 29"/>
                <a:gd name="T13" fmla="*/ 23 h 23"/>
                <a:gd name="T14" fmla="*/ 16 w 29"/>
                <a:gd name="T15" fmla="*/ 23 h 23"/>
                <a:gd name="T16" fmla="*/ 23 w 29"/>
                <a:gd name="T17" fmla="*/ 18 h 23"/>
                <a:gd name="T18" fmla="*/ 27 w 29"/>
                <a:gd name="T19" fmla="*/ 16 h 23"/>
                <a:gd name="T20" fmla="*/ 29 w 29"/>
                <a:gd name="T21" fmla="*/ 12 h 23"/>
                <a:gd name="T22" fmla="*/ 29 w 29"/>
                <a:gd name="T23" fmla="*/ 12 h 23"/>
                <a:gd name="T24" fmla="*/ 29 w 29"/>
                <a:gd name="T25" fmla="*/ 7 h 23"/>
                <a:gd name="T26" fmla="*/ 27 w 29"/>
                <a:gd name="T27" fmla="*/ 3 h 23"/>
                <a:gd name="T28" fmla="*/ 25 w 29"/>
                <a:gd name="T29" fmla="*/ 0 h 23"/>
                <a:gd name="T30" fmla="*/ 18 w 29"/>
                <a:gd name="T31" fmla="*/ 0 h 23"/>
                <a:gd name="T32" fmla="*/ 18 w 29"/>
                <a:gd name="T33" fmla="*/ 0 h 23"/>
                <a:gd name="T34" fmla="*/ 14 w 29"/>
                <a:gd name="T35" fmla="*/ 0 h 23"/>
                <a:gd name="T36" fmla="*/ 7 w 29"/>
                <a:gd name="T37" fmla="*/ 3 h 23"/>
                <a:gd name="T38" fmla="*/ 2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0" y="16"/>
                  </a:lnTo>
                  <a:lnTo>
                    <a:pt x="2" y="21"/>
                  </a:lnTo>
                  <a:lnTo>
                    <a:pt x="5" y="23"/>
                  </a:lnTo>
                  <a:lnTo>
                    <a:pt x="11" y="23"/>
                  </a:lnTo>
                  <a:lnTo>
                    <a:pt x="16" y="23"/>
                  </a:lnTo>
                  <a:lnTo>
                    <a:pt x="23" y="18"/>
                  </a:lnTo>
                  <a:lnTo>
                    <a:pt x="27" y="16"/>
                  </a:lnTo>
                  <a:lnTo>
                    <a:pt x="29" y="12"/>
                  </a:lnTo>
                  <a:lnTo>
                    <a:pt x="29" y="7"/>
                  </a:lnTo>
                  <a:lnTo>
                    <a:pt x="27" y="3"/>
                  </a:lnTo>
                  <a:lnTo>
                    <a:pt x="25" y="0"/>
                  </a:lnTo>
                  <a:lnTo>
                    <a:pt x="18" y="0"/>
                  </a:lnTo>
                  <a:lnTo>
                    <a:pt x="14" y="0"/>
                  </a:lnTo>
                  <a:lnTo>
                    <a:pt x="7"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1" name="Freeform 1558">
              <a:extLst>
                <a:ext uri="{FF2B5EF4-FFF2-40B4-BE49-F238E27FC236}">
                  <a16:creationId xmlns:a16="http://schemas.microsoft.com/office/drawing/2014/main" xmlns="" id="{EFB27E03-8F1C-C54D-8743-DED22DAB8187}"/>
                </a:ext>
              </a:extLst>
            </p:cNvPr>
            <p:cNvSpPr>
              <a:spLocks/>
            </p:cNvSpPr>
            <p:nvPr/>
          </p:nvSpPr>
          <p:spPr bwMode="auto">
            <a:xfrm>
              <a:off x="2916" y="3325"/>
              <a:ext cx="29" cy="23"/>
            </a:xfrm>
            <a:custGeom>
              <a:avLst/>
              <a:gdLst>
                <a:gd name="T0" fmla="*/ 0 w 29"/>
                <a:gd name="T1" fmla="*/ 12 h 23"/>
                <a:gd name="T2" fmla="*/ 0 w 29"/>
                <a:gd name="T3" fmla="*/ 12 h 23"/>
                <a:gd name="T4" fmla="*/ 0 w 29"/>
                <a:gd name="T5" fmla="*/ 16 h 23"/>
                <a:gd name="T6" fmla="*/ 2 w 29"/>
                <a:gd name="T7" fmla="*/ 21 h 23"/>
                <a:gd name="T8" fmla="*/ 4 w 29"/>
                <a:gd name="T9" fmla="*/ 23 h 23"/>
                <a:gd name="T10" fmla="*/ 11 w 29"/>
                <a:gd name="T11" fmla="*/ 23 h 23"/>
                <a:gd name="T12" fmla="*/ 11 w 29"/>
                <a:gd name="T13" fmla="*/ 23 h 23"/>
                <a:gd name="T14" fmla="*/ 16 w 29"/>
                <a:gd name="T15" fmla="*/ 23 h 23"/>
                <a:gd name="T16" fmla="*/ 22 w 29"/>
                <a:gd name="T17" fmla="*/ 21 h 23"/>
                <a:gd name="T18" fmla="*/ 27 w 29"/>
                <a:gd name="T19" fmla="*/ 16 h 23"/>
                <a:gd name="T20" fmla="*/ 29 w 29"/>
                <a:gd name="T21" fmla="*/ 12 h 23"/>
                <a:gd name="T22" fmla="*/ 29 w 29"/>
                <a:gd name="T23" fmla="*/ 12 h 23"/>
                <a:gd name="T24" fmla="*/ 29 w 29"/>
                <a:gd name="T25" fmla="*/ 7 h 23"/>
                <a:gd name="T26" fmla="*/ 29 w 29"/>
                <a:gd name="T27" fmla="*/ 3 h 23"/>
                <a:gd name="T28" fmla="*/ 25 w 29"/>
                <a:gd name="T29" fmla="*/ 0 h 23"/>
                <a:gd name="T30" fmla="*/ 20 w 29"/>
                <a:gd name="T31" fmla="*/ 0 h 23"/>
                <a:gd name="T32" fmla="*/ 20 w 29"/>
                <a:gd name="T33" fmla="*/ 0 h 23"/>
                <a:gd name="T34" fmla="*/ 13 w 29"/>
                <a:gd name="T35" fmla="*/ 0 h 23"/>
                <a:gd name="T36" fmla="*/ 9 w 29"/>
                <a:gd name="T37" fmla="*/ 3 h 23"/>
                <a:gd name="T38" fmla="*/ 4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0" y="16"/>
                  </a:lnTo>
                  <a:lnTo>
                    <a:pt x="2" y="21"/>
                  </a:lnTo>
                  <a:lnTo>
                    <a:pt x="4" y="23"/>
                  </a:lnTo>
                  <a:lnTo>
                    <a:pt x="11" y="23"/>
                  </a:lnTo>
                  <a:lnTo>
                    <a:pt x="16" y="23"/>
                  </a:lnTo>
                  <a:lnTo>
                    <a:pt x="22" y="21"/>
                  </a:lnTo>
                  <a:lnTo>
                    <a:pt x="27" y="16"/>
                  </a:lnTo>
                  <a:lnTo>
                    <a:pt x="29" y="12"/>
                  </a:lnTo>
                  <a:lnTo>
                    <a:pt x="29" y="7"/>
                  </a:lnTo>
                  <a:lnTo>
                    <a:pt x="29" y="3"/>
                  </a:lnTo>
                  <a:lnTo>
                    <a:pt x="25" y="0"/>
                  </a:lnTo>
                  <a:lnTo>
                    <a:pt x="20" y="0"/>
                  </a:lnTo>
                  <a:lnTo>
                    <a:pt x="13" y="0"/>
                  </a:lnTo>
                  <a:lnTo>
                    <a:pt x="9" y="3"/>
                  </a:lnTo>
                  <a:lnTo>
                    <a:pt x="4"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2" name="Freeform 1559">
              <a:extLst>
                <a:ext uri="{FF2B5EF4-FFF2-40B4-BE49-F238E27FC236}">
                  <a16:creationId xmlns:a16="http://schemas.microsoft.com/office/drawing/2014/main" xmlns="" id="{922FEDB5-CFA4-2444-9B0A-E683AF2CDE33}"/>
                </a:ext>
              </a:extLst>
            </p:cNvPr>
            <p:cNvSpPr>
              <a:spLocks/>
            </p:cNvSpPr>
            <p:nvPr/>
          </p:nvSpPr>
          <p:spPr bwMode="auto">
            <a:xfrm>
              <a:off x="2916" y="3325"/>
              <a:ext cx="29" cy="23"/>
            </a:xfrm>
            <a:custGeom>
              <a:avLst/>
              <a:gdLst>
                <a:gd name="T0" fmla="*/ 0 w 29"/>
                <a:gd name="T1" fmla="*/ 12 h 23"/>
                <a:gd name="T2" fmla="*/ 0 w 29"/>
                <a:gd name="T3" fmla="*/ 12 h 23"/>
                <a:gd name="T4" fmla="*/ 0 w 29"/>
                <a:gd name="T5" fmla="*/ 16 h 23"/>
                <a:gd name="T6" fmla="*/ 2 w 29"/>
                <a:gd name="T7" fmla="*/ 21 h 23"/>
                <a:gd name="T8" fmla="*/ 4 w 29"/>
                <a:gd name="T9" fmla="*/ 23 h 23"/>
                <a:gd name="T10" fmla="*/ 11 w 29"/>
                <a:gd name="T11" fmla="*/ 23 h 23"/>
                <a:gd name="T12" fmla="*/ 11 w 29"/>
                <a:gd name="T13" fmla="*/ 23 h 23"/>
                <a:gd name="T14" fmla="*/ 16 w 29"/>
                <a:gd name="T15" fmla="*/ 23 h 23"/>
                <a:gd name="T16" fmla="*/ 22 w 29"/>
                <a:gd name="T17" fmla="*/ 21 h 23"/>
                <a:gd name="T18" fmla="*/ 27 w 29"/>
                <a:gd name="T19" fmla="*/ 16 h 23"/>
                <a:gd name="T20" fmla="*/ 29 w 29"/>
                <a:gd name="T21" fmla="*/ 12 h 23"/>
                <a:gd name="T22" fmla="*/ 29 w 29"/>
                <a:gd name="T23" fmla="*/ 12 h 23"/>
                <a:gd name="T24" fmla="*/ 29 w 29"/>
                <a:gd name="T25" fmla="*/ 7 h 23"/>
                <a:gd name="T26" fmla="*/ 29 w 29"/>
                <a:gd name="T27" fmla="*/ 3 h 23"/>
                <a:gd name="T28" fmla="*/ 25 w 29"/>
                <a:gd name="T29" fmla="*/ 0 h 23"/>
                <a:gd name="T30" fmla="*/ 20 w 29"/>
                <a:gd name="T31" fmla="*/ 0 h 23"/>
                <a:gd name="T32" fmla="*/ 20 w 29"/>
                <a:gd name="T33" fmla="*/ 0 h 23"/>
                <a:gd name="T34" fmla="*/ 13 w 29"/>
                <a:gd name="T35" fmla="*/ 0 h 23"/>
                <a:gd name="T36" fmla="*/ 9 w 29"/>
                <a:gd name="T37" fmla="*/ 3 h 23"/>
                <a:gd name="T38" fmla="*/ 4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0" y="16"/>
                  </a:lnTo>
                  <a:lnTo>
                    <a:pt x="2" y="21"/>
                  </a:lnTo>
                  <a:lnTo>
                    <a:pt x="4" y="23"/>
                  </a:lnTo>
                  <a:lnTo>
                    <a:pt x="11" y="23"/>
                  </a:lnTo>
                  <a:lnTo>
                    <a:pt x="16" y="23"/>
                  </a:lnTo>
                  <a:lnTo>
                    <a:pt x="22" y="21"/>
                  </a:lnTo>
                  <a:lnTo>
                    <a:pt x="27" y="16"/>
                  </a:lnTo>
                  <a:lnTo>
                    <a:pt x="29" y="12"/>
                  </a:lnTo>
                  <a:lnTo>
                    <a:pt x="29" y="7"/>
                  </a:lnTo>
                  <a:lnTo>
                    <a:pt x="29" y="3"/>
                  </a:lnTo>
                  <a:lnTo>
                    <a:pt x="25" y="0"/>
                  </a:lnTo>
                  <a:lnTo>
                    <a:pt x="20" y="0"/>
                  </a:lnTo>
                  <a:lnTo>
                    <a:pt x="13" y="0"/>
                  </a:lnTo>
                  <a:lnTo>
                    <a:pt x="9" y="3"/>
                  </a:lnTo>
                  <a:lnTo>
                    <a:pt x="4"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3" name="Freeform 1560">
              <a:extLst>
                <a:ext uri="{FF2B5EF4-FFF2-40B4-BE49-F238E27FC236}">
                  <a16:creationId xmlns:a16="http://schemas.microsoft.com/office/drawing/2014/main" xmlns="" id="{5C22B4D9-2CB9-904E-AC1B-341116026087}"/>
                </a:ext>
              </a:extLst>
            </p:cNvPr>
            <p:cNvSpPr>
              <a:spLocks/>
            </p:cNvSpPr>
            <p:nvPr/>
          </p:nvSpPr>
          <p:spPr bwMode="auto">
            <a:xfrm>
              <a:off x="2887" y="3325"/>
              <a:ext cx="31" cy="25"/>
            </a:xfrm>
            <a:custGeom>
              <a:avLst/>
              <a:gdLst>
                <a:gd name="T0" fmla="*/ 0 w 31"/>
                <a:gd name="T1" fmla="*/ 12 h 25"/>
                <a:gd name="T2" fmla="*/ 0 w 31"/>
                <a:gd name="T3" fmla="*/ 12 h 25"/>
                <a:gd name="T4" fmla="*/ 0 w 31"/>
                <a:gd name="T5" fmla="*/ 18 h 25"/>
                <a:gd name="T6" fmla="*/ 2 w 31"/>
                <a:gd name="T7" fmla="*/ 21 h 25"/>
                <a:gd name="T8" fmla="*/ 4 w 31"/>
                <a:gd name="T9" fmla="*/ 23 h 25"/>
                <a:gd name="T10" fmla="*/ 9 w 31"/>
                <a:gd name="T11" fmla="*/ 25 h 25"/>
                <a:gd name="T12" fmla="*/ 9 w 31"/>
                <a:gd name="T13" fmla="*/ 25 h 25"/>
                <a:gd name="T14" fmla="*/ 15 w 31"/>
                <a:gd name="T15" fmla="*/ 23 h 25"/>
                <a:gd name="T16" fmla="*/ 22 w 31"/>
                <a:gd name="T17" fmla="*/ 21 h 25"/>
                <a:gd name="T18" fmla="*/ 27 w 31"/>
                <a:gd name="T19" fmla="*/ 16 h 25"/>
                <a:gd name="T20" fmla="*/ 29 w 31"/>
                <a:gd name="T21" fmla="*/ 12 h 25"/>
                <a:gd name="T22" fmla="*/ 29 w 31"/>
                <a:gd name="T23" fmla="*/ 12 h 25"/>
                <a:gd name="T24" fmla="*/ 31 w 31"/>
                <a:gd name="T25" fmla="*/ 7 h 25"/>
                <a:gd name="T26" fmla="*/ 29 w 31"/>
                <a:gd name="T27" fmla="*/ 5 h 25"/>
                <a:gd name="T28" fmla="*/ 24 w 31"/>
                <a:gd name="T29" fmla="*/ 0 h 25"/>
                <a:gd name="T30" fmla="*/ 20 w 31"/>
                <a:gd name="T31" fmla="*/ 0 h 25"/>
                <a:gd name="T32" fmla="*/ 20 w 31"/>
                <a:gd name="T33" fmla="*/ 0 h 25"/>
                <a:gd name="T34" fmla="*/ 13 w 31"/>
                <a:gd name="T35" fmla="*/ 3 h 25"/>
                <a:gd name="T36" fmla="*/ 9 w 31"/>
                <a:gd name="T37" fmla="*/ 5 h 25"/>
                <a:gd name="T38" fmla="*/ 4 w 31"/>
                <a:gd name="T39" fmla="*/ 7 h 25"/>
                <a:gd name="T40" fmla="*/ 0 w 31"/>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2"/>
                  </a:moveTo>
                  <a:lnTo>
                    <a:pt x="0" y="12"/>
                  </a:lnTo>
                  <a:lnTo>
                    <a:pt x="0" y="18"/>
                  </a:lnTo>
                  <a:lnTo>
                    <a:pt x="2" y="21"/>
                  </a:lnTo>
                  <a:lnTo>
                    <a:pt x="4" y="23"/>
                  </a:lnTo>
                  <a:lnTo>
                    <a:pt x="9" y="25"/>
                  </a:lnTo>
                  <a:lnTo>
                    <a:pt x="15" y="23"/>
                  </a:lnTo>
                  <a:lnTo>
                    <a:pt x="22" y="21"/>
                  </a:lnTo>
                  <a:lnTo>
                    <a:pt x="27" y="16"/>
                  </a:lnTo>
                  <a:lnTo>
                    <a:pt x="29" y="12"/>
                  </a:lnTo>
                  <a:lnTo>
                    <a:pt x="31" y="7"/>
                  </a:lnTo>
                  <a:lnTo>
                    <a:pt x="29" y="5"/>
                  </a:lnTo>
                  <a:lnTo>
                    <a:pt x="24" y="0"/>
                  </a:lnTo>
                  <a:lnTo>
                    <a:pt x="20" y="0"/>
                  </a:lnTo>
                  <a:lnTo>
                    <a:pt x="13" y="3"/>
                  </a:lnTo>
                  <a:lnTo>
                    <a:pt x="9" y="5"/>
                  </a:lnTo>
                  <a:lnTo>
                    <a:pt x="4"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4" name="Freeform 1561">
              <a:extLst>
                <a:ext uri="{FF2B5EF4-FFF2-40B4-BE49-F238E27FC236}">
                  <a16:creationId xmlns:a16="http://schemas.microsoft.com/office/drawing/2014/main" xmlns="" id="{80EC8074-BD2B-B945-96A4-4C7F8FA0BAC8}"/>
                </a:ext>
              </a:extLst>
            </p:cNvPr>
            <p:cNvSpPr>
              <a:spLocks/>
            </p:cNvSpPr>
            <p:nvPr/>
          </p:nvSpPr>
          <p:spPr bwMode="auto">
            <a:xfrm>
              <a:off x="2887" y="3325"/>
              <a:ext cx="31" cy="25"/>
            </a:xfrm>
            <a:custGeom>
              <a:avLst/>
              <a:gdLst>
                <a:gd name="T0" fmla="*/ 0 w 31"/>
                <a:gd name="T1" fmla="*/ 12 h 25"/>
                <a:gd name="T2" fmla="*/ 0 w 31"/>
                <a:gd name="T3" fmla="*/ 12 h 25"/>
                <a:gd name="T4" fmla="*/ 0 w 31"/>
                <a:gd name="T5" fmla="*/ 18 h 25"/>
                <a:gd name="T6" fmla="*/ 2 w 31"/>
                <a:gd name="T7" fmla="*/ 21 h 25"/>
                <a:gd name="T8" fmla="*/ 4 w 31"/>
                <a:gd name="T9" fmla="*/ 23 h 25"/>
                <a:gd name="T10" fmla="*/ 9 w 31"/>
                <a:gd name="T11" fmla="*/ 25 h 25"/>
                <a:gd name="T12" fmla="*/ 9 w 31"/>
                <a:gd name="T13" fmla="*/ 25 h 25"/>
                <a:gd name="T14" fmla="*/ 15 w 31"/>
                <a:gd name="T15" fmla="*/ 23 h 25"/>
                <a:gd name="T16" fmla="*/ 22 w 31"/>
                <a:gd name="T17" fmla="*/ 21 h 25"/>
                <a:gd name="T18" fmla="*/ 27 w 31"/>
                <a:gd name="T19" fmla="*/ 16 h 25"/>
                <a:gd name="T20" fmla="*/ 29 w 31"/>
                <a:gd name="T21" fmla="*/ 12 h 25"/>
                <a:gd name="T22" fmla="*/ 29 w 31"/>
                <a:gd name="T23" fmla="*/ 12 h 25"/>
                <a:gd name="T24" fmla="*/ 31 w 31"/>
                <a:gd name="T25" fmla="*/ 7 h 25"/>
                <a:gd name="T26" fmla="*/ 29 w 31"/>
                <a:gd name="T27" fmla="*/ 5 h 25"/>
                <a:gd name="T28" fmla="*/ 24 w 31"/>
                <a:gd name="T29" fmla="*/ 0 h 25"/>
                <a:gd name="T30" fmla="*/ 20 w 31"/>
                <a:gd name="T31" fmla="*/ 0 h 25"/>
                <a:gd name="T32" fmla="*/ 20 w 31"/>
                <a:gd name="T33" fmla="*/ 0 h 25"/>
                <a:gd name="T34" fmla="*/ 13 w 31"/>
                <a:gd name="T35" fmla="*/ 3 h 25"/>
                <a:gd name="T36" fmla="*/ 9 w 31"/>
                <a:gd name="T37" fmla="*/ 5 h 25"/>
                <a:gd name="T38" fmla="*/ 4 w 31"/>
                <a:gd name="T39" fmla="*/ 7 h 25"/>
                <a:gd name="T40" fmla="*/ 0 w 31"/>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5">
                  <a:moveTo>
                    <a:pt x="0" y="12"/>
                  </a:moveTo>
                  <a:lnTo>
                    <a:pt x="0" y="12"/>
                  </a:lnTo>
                  <a:lnTo>
                    <a:pt x="0" y="18"/>
                  </a:lnTo>
                  <a:lnTo>
                    <a:pt x="2" y="21"/>
                  </a:lnTo>
                  <a:lnTo>
                    <a:pt x="4" y="23"/>
                  </a:lnTo>
                  <a:lnTo>
                    <a:pt x="9" y="25"/>
                  </a:lnTo>
                  <a:lnTo>
                    <a:pt x="15" y="23"/>
                  </a:lnTo>
                  <a:lnTo>
                    <a:pt x="22" y="21"/>
                  </a:lnTo>
                  <a:lnTo>
                    <a:pt x="27" y="16"/>
                  </a:lnTo>
                  <a:lnTo>
                    <a:pt x="29" y="12"/>
                  </a:lnTo>
                  <a:lnTo>
                    <a:pt x="31" y="7"/>
                  </a:lnTo>
                  <a:lnTo>
                    <a:pt x="29" y="5"/>
                  </a:lnTo>
                  <a:lnTo>
                    <a:pt x="24" y="0"/>
                  </a:lnTo>
                  <a:lnTo>
                    <a:pt x="20" y="0"/>
                  </a:lnTo>
                  <a:lnTo>
                    <a:pt x="13" y="3"/>
                  </a:lnTo>
                  <a:lnTo>
                    <a:pt x="9" y="5"/>
                  </a:lnTo>
                  <a:lnTo>
                    <a:pt x="4"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5" name="Freeform 1562">
              <a:extLst>
                <a:ext uri="{FF2B5EF4-FFF2-40B4-BE49-F238E27FC236}">
                  <a16:creationId xmlns:a16="http://schemas.microsoft.com/office/drawing/2014/main" xmlns="" id="{ACF3D6DB-0405-5B42-A59A-C98675F75764}"/>
                </a:ext>
              </a:extLst>
            </p:cNvPr>
            <p:cNvSpPr>
              <a:spLocks/>
            </p:cNvSpPr>
            <p:nvPr/>
          </p:nvSpPr>
          <p:spPr bwMode="auto">
            <a:xfrm>
              <a:off x="2857" y="3325"/>
              <a:ext cx="32" cy="25"/>
            </a:xfrm>
            <a:custGeom>
              <a:avLst/>
              <a:gdLst>
                <a:gd name="T0" fmla="*/ 0 w 32"/>
                <a:gd name="T1" fmla="*/ 14 h 25"/>
                <a:gd name="T2" fmla="*/ 0 w 32"/>
                <a:gd name="T3" fmla="*/ 14 h 25"/>
                <a:gd name="T4" fmla="*/ 0 w 32"/>
                <a:gd name="T5" fmla="*/ 18 h 25"/>
                <a:gd name="T6" fmla="*/ 0 w 32"/>
                <a:gd name="T7" fmla="*/ 21 h 25"/>
                <a:gd name="T8" fmla="*/ 5 w 32"/>
                <a:gd name="T9" fmla="*/ 25 h 25"/>
                <a:gd name="T10" fmla="*/ 9 w 32"/>
                <a:gd name="T11" fmla="*/ 25 h 25"/>
                <a:gd name="T12" fmla="*/ 9 w 32"/>
                <a:gd name="T13" fmla="*/ 25 h 25"/>
                <a:gd name="T14" fmla="*/ 16 w 32"/>
                <a:gd name="T15" fmla="*/ 23 h 25"/>
                <a:gd name="T16" fmla="*/ 23 w 32"/>
                <a:gd name="T17" fmla="*/ 21 h 25"/>
                <a:gd name="T18" fmla="*/ 27 w 32"/>
                <a:gd name="T19" fmla="*/ 18 h 25"/>
                <a:gd name="T20" fmla="*/ 30 w 32"/>
                <a:gd name="T21" fmla="*/ 12 h 25"/>
                <a:gd name="T22" fmla="*/ 30 w 32"/>
                <a:gd name="T23" fmla="*/ 12 h 25"/>
                <a:gd name="T24" fmla="*/ 32 w 32"/>
                <a:gd name="T25" fmla="*/ 7 h 25"/>
                <a:gd name="T26" fmla="*/ 30 w 32"/>
                <a:gd name="T27" fmla="*/ 5 h 25"/>
                <a:gd name="T28" fmla="*/ 27 w 32"/>
                <a:gd name="T29" fmla="*/ 3 h 25"/>
                <a:gd name="T30" fmla="*/ 21 w 32"/>
                <a:gd name="T31" fmla="*/ 0 h 25"/>
                <a:gd name="T32" fmla="*/ 21 w 32"/>
                <a:gd name="T33" fmla="*/ 0 h 25"/>
                <a:gd name="T34" fmla="*/ 16 w 32"/>
                <a:gd name="T35" fmla="*/ 3 h 25"/>
                <a:gd name="T36" fmla="*/ 9 w 32"/>
                <a:gd name="T37" fmla="*/ 5 h 25"/>
                <a:gd name="T38" fmla="*/ 5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0" y="21"/>
                  </a:lnTo>
                  <a:lnTo>
                    <a:pt x="5" y="25"/>
                  </a:lnTo>
                  <a:lnTo>
                    <a:pt x="9" y="25"/>
                  </a:lnTo>
                  <a:lnTo>
                    <a:pt x="16" y="23"/>
                  </a:lnTo>
                  <a:lnTo>
                    <a:pt x="23" y="21"/>
                  </a:lnTo>
                  <a:lnTo>
                    <a:pt x="27" y="18"/>
                  </a:lnTo>
                  <a:lnTo>
                    <a:pt x="30" y="12"/>
                  </a:lnTo>
                  <a:lnTo>
                    <a:pt x="32" y="7"/>
                  </a:lnTo>
                  <a:lnTo>
                    <a:pt x="30" y="5"/>
                  </a:lnTo>
                  <a:lnTo>
                    <a:pt x="27" y="3"/>
                  </a:lnTo>
                  <a:lnTo>
                    <a:pt x="21" y="0"/>
                  </a:lnTo>
                  <a:lnTo>
                    <a:pt x="16" y="3"/>
                  </a:lnTo>
                  <a:lnTo>
                    <a:pt x="9" y="5"/>
                  </a:lnTo>
                  <a:lnTo>
                    <a:pt x="5"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6" name="Freeform 1563">
              <a:extLst>
                <a:ext uri="{FF2B5EF4-FFF2-40B4-BE49-F238E27FC236}">
                  <a16:creationId xmlns:a16="http://schemas.microsoft.com/office/drawing/2014/main" xmlns="" id="{B36578C2-7EC4-194A-ADB5-F795B5B73222}"/>
                </a:ext>
              </a:extLst>
            </p:cNvPr>
            <p:cNvSpPr>
              <a:spLocks/>
            </p:cNvSpPr>
            <p:nvPr/>
          </p:nvSpPr>
          <p:spPr bwMode="auto">
            <a:xfrm>
              <a:off x="2857" y="3325"/>
              <a:ext cx="32" cy="25"/>
            </a:xfrm>
            <a:custGeom>
              <a:avLst/>
              <a:gdLst>
                <a:gd name="T0" fmla="*/ 0 w 32"/>
                <a:gd name="T1" fmla="*/ 14 h 25"/>
                <a:gd name="T2" fmla="*/ 0 w 32"/>
                <a:gd name="T3" fmla="*/ 14 h 25"/>
                <a:gd name="T4" fmla="*/ 0 w 32"/>
                <a:gd name="T5" fmla="*/ 18 h 25"/>
                <a:gd name="T6" fmla="*/ 0 w 32"/>
                <a:gd name="T7" fmla="*/ 21 h 25"/>
                <a:gd name="T8" fmla="*/ 5 w 32"/>
                <a:gd name="T9" fmla="*/ 25 h 25"/>
                <a:gd name="T10" fmla="*/ 9 w 32"/>
                <a:gd name="T11" fmla="*/ 25 h 25"/>
                <a:gd name="T12" fmla="*/ 9 w 32"/>
                <a:gd name="T13" fmla="*/ 25 h 25"/>
                <a:gd name="T14" fmla="*/ 16 w 32"/>
                <a:gd name="T15" fmla="*/ 23 h 25"/>
                <a:gd name="T16" fmla="*/ 23 w 32"/>
                <a:gd name="T17" fmla="*/ 21 h 25"/>
                <a:gd name="T18" fmla="*/ 27 w 32"/>
                <a:gd name="T19" fmla="*/ 18 h 25"/>
                <a:gd name="T20" fmla="*/ 30 w 32"/>
                <a:gd name="T21" fmla="*/ 12 h 25"/>
                <a:gd name="T22" fmla="*/ 30 w 32"/>
                <a:gd name="T23" fmla="*/ 12 h 25"/>
                <a:gd name="T24" fmla="*/ 32 w 32"/>
                <a:gd name="T25" fmla="*/ 7 h 25"/>
                <a:gd name="T26" fmla="*/ 30 w 32"/>
                <a:gd name="T27" fmla="*/ 5 h 25"/>
                <a:gd name="T28" fmla="*/ 27 w 32"/>
                <a:gd name="T29" fmla="*/ 3 h 25"/>
                <a:gd name="T30" fmla="*/ 21 w 32"/>
                <a:gd name="T31" fmla="*/ 0 h 25"/>
                <a:gd name="T32" fmla="*/ 21 w 32"/>
                <a:gd name="T33" fmla="*/ 0 h 25"/>
                <a:gd name="T34" fmla="*/ 16 w 32"/>
                <a:gd name="T35" fmla="*/ 3 h 25"/>
                <a:gd name="T36" fmla="*/ 9 w 32"/>
                <a:gd name="T37" fmla="*/ 5 h 25"/>
                <a:gd name="T38" fmla="*/ 5 w 32"/>
                <a:gd name="T39" fmla="*/ 9 h 25"/>
                <a:gd name="T40" fmla="*/ 0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4"/>
                  </a:moveTo>
                  <a:lnTo>
                    <a:pt x="0" y="14"/>
                  </a:lnTo>
                  <a:lnTo>
                    <a:pt x="0" y="18"/>
                  </a:lnTo>
                  <a:lnTo>
                    <a:pt x="0" y="21"/>
                  </a:lnTo>
                  <a:lnTo>
                    <a:pt x="5" y="25"/>
                  </a:lnTo>
                  <a:lnTo>
                    <a:pt x="9" y="25"/>
                  </a:lnTo>
                  <a:lnTo>
                    <a:pt x="16" y="23"/>
                  </a:lnTo>
                  <a:lnTo>
                    <a:pt x="23" y="21"/>
                  </a:lnTo>
                  <a:lnTo>
                    <a:pt x="27" y="18"/>
                  </a:lnTo>
                  <a:lnTo>
                    <a:pt x="30" y="12"/>
                  </a:lnTo>
                  <a:lnTo>
                    <a:pt x="32" y="7"/>
                  </a:lnTo>
                  <a:lnTo>
                    <a:pt x="30" y="5"/>
                  </a:lnTo>
                  <a:lnTo>
                    <a:pt x="27" y="3"/>
                  </a:lnTo>
                  <a:lnTo>
                    <a:pt x="21" y="0"/>
                  </a:lnTo>
                  <a:lnTo>
                    <a:pt x="16" y="3"/>
                  </a:lnTo>
                  <a:lnTo>
                    <a:pt x="9" y="5"/>
                  </a:lnTo>
                  <a:lnTo>
                    <a:pt x="5"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7" name="Freeform 1564">
              <a:extLst>
                <a:ext uri="{FF2B5EF4-FFF2-40B4-BE49-F238E27FC236}">
                  <a16:creationId xmlns:a16="http://schemas.microsoft.com/office/drawing/2014/main" xmlns="" id="{79C84EF2-68E9-C945-A7F2-91C322E1DD1A}"/>
                </a:ext>
              </a:extLst>
            </p:cNvPr>
            <p:cNvSpPr>
              <a:spLocks/>
            </p:cNvSpPr>
            <p:nvPr/>
          </p:nvSpPr>
          <p:spPr bwMode="auto">
            <a:xfrm>
              <a:off x="2828" y="3328"/>
              <a:ext cx="32" cy="22"/>
            </a:xfrm>
            <a:custGeom>
              <a:avLst/>
              <a:gdLst>
                <a:gd name="T0" fmla="*/ 0 w 32"/>
                <a:gd name="T1" fmla="*/ 11 h 22"/>
                <a:gd name="T2" fmla="*/ 0 w 32"/>
                <a:gd name="T3" fmla="*/ 11 h 22"/>
                <a:gd name="T4" fmla="*/ 0 w 32"/>
                <a:gd name="T5" fmla="*/ 15 h 22"/>
                <a:gd name="T6" fmla="*/ 0 w 32"/>
                <a:gd name="T7" fmla="*/ 20 h 22"/>
                <a:gd name="T8" fmla="*/ 5 w 32"/>
                <a:gd name="T9" fmla="*/ 22 h 22"/>
                <a:gd name="T10" fmla="*/ 9 w 32"/>
                <a:gd name="T11" fmla="*/ 22 h 22"/>
                <a:gd name="T12" fmla="*/ 9 w 32"/>
                <a:gd name="T13" fmla="*/ 22 h 22"/>
                <a:gd name="T14" fmla="*/ 16 w 32"/>
                <a:gd name="T15" fmla="*/ 22 h 22"/>
                <a:gd name="T16" fmla="*/ 20 w 32"/>
                <a:gd name="T17" fmla="*/ 18 h 22"/>
                <a:gd name="T18" fmla="*/ 27 w 32"/>
                <a:gd name="T19" fmla="*/ 15 h 22"/>
                <a:gd name="T20" fmla="*/ 29 w 32"/>
                <a:gd name="T21" fmla="*/ 11 h 22"/>
                <a:gd name="T22" fmla="*/ 29 w 32"/>
                <a:gd name="T23" fmla="*/ 11 h 22"/>
                <a:gd name="T24" fmla="*/ 32 w 32"/>
                <a:gd name="T25" fmla="*/ 6 h 22"/>
                <a:gd name="T26" fmla="*/ 29 w 32"/>
                <a:gd name="T27" fmla="*/ 2 h 22"/>
                <a:gd name="T28" fmla="*/ 27 w 32"/>
                <a:gd name="T29" fmla="*/ 0 h 22"/>
                <a:gd name="T30" fmla="*/ 23 w 32"/>
                <a:gd name="T31" fmla="*/ 0 h 22"/>
                <a:gd name="T32" fmla="*/ 23 w 32"/>
                <a:gd name="T33" fmla="*/ 0 h 22"/>
                <a:gd name="T34" fmla="*/ 16 w 32"/>
                <a:gd name="T35" fmla="*/ 0 h 22"/>
                <a:gd name="T36" fmla="*/ 9 w 32"/>
                <a:gd name="T37" fmla="*/ 2 h 22"/>
                <a:gd name="T38" fmla="*/ 5 w 32"/>
                <a:gd name="T39" fmla="*/ 6 h 22"/>
                <a:gd name="T40" fmla="*/ 0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0" y="11"/>
                  </a:moveTo>
                  <a:lnTo>
                    <a:pt x="0" y="11"/>
                  </a:lnTo>
                  <a:lnTo>
                    <a:pt x="0" y="15"/>
                  </a:lnTo>
                  <a:lnTo>
                    <a:pt x="0" y="20"/>
                  </a:lnTo>
                  <a:lnTo>
                    <a:pt x="5" y="22"/>
                  </a:lnTo>
                  <a:lnTo>
                    <a:pt x="9" y="22"/>
                  </a:lnTo>
                  <a:lnTo>
                    <a:pt x="16" y="22"/>
                  </a:lnTo>
                  <a:lnTo>
                    <a:pt x="20" y="18"/>
                  </a:lnTo>
                  <a:lnTo>
                    <a:pt x="27" y="15"/>
                  </a:lnTo>
                  <a:lnTo>
                    <a:pt x="29" y="11"/>
                  </a:lnTo>
                  <a:lnTo>
                    <a:pt x="32" y="6"/>
                  </a:lnTo>
                  <a:lnTo>
                    <a:pt x="29" y="2"/>
                  </a:lnTo>
                  <a:lnTo>
                    <a:pt x="27" y="0"/>
                  </a:lnTo>
                  <a:lnTo>
                    <a:pt x="23" y="0"/>
                  </a:lnTo>
                  <a:lnTo>
                    <a:pt x="16" y="0"/>
                  </a:lnTo>
                  <a:lnTo>
                    <a:pt x="9" y="2"/>
                  </a:lnTo>
                  <a:lnTo>
                    <a:pt x="5"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8" name="Freeform 1565">
              <a:extLst>
                <a:ext uri="{FF2B5EF4-FFF2-40B4-BE49-F238E27FC236}">
                  <a16:creationId xmlns:a16="http://schemas.microsoft.com/office/drawing/2014/main" xmlns="" id="{75684BE2-2650-7746-84E6-6B73D5097081}"/>
                </a:ext>
              </a:extLst>
            </p:cNvPr>
            <p:cNvSpPr>
              <a:spLocks/>
            </p:cNvSpPr>
            <p:nvPr/>
          </p:nvSpPr>
          <p:spPr bwMode="auto">
            <a:xfrm>
              <a:off x="2828" y="3328"/>
              <a:ext cx="32" cy="22"/>
            </a:xfrm>
            <a:custGeom>
              <a:avLst/>
              <a:gdLst>
                <a:gd name="T0" fmla="*/ 0 w 32"/>
                <a:gd name="T1" fmla="*/ 11 h 22"/>
                <a:gd name="T2" fmla="*/ 0 w 32"/>
                <a:gd name="T3" fmla="*/ 11 h 22"/>
                <a:gd name="T4" fmla="*/ 0 w 32"/>
                <a:gd name="T5" fmla="*/ 15 h 22"/>
                <a:gd name="T6" fmla="*/ 0 w 32"/>
                <a:gd name="T7" fmla="*/ 20 h 22"/>
                <a:gd name="T8" fmla="*/ 5 w 32"/>
                <a:gd name="T9" fmla="*/ 22 h 22"/>
                <a:gd name="T10" fmla="*/ 9 w 32"/>
                <a:gd name="T11" fmla="*/ 22 h 22"/>
                <a:gd name="T12" fmla="*/ 9 w 32"/>
                <a:gd name="T13" fmla="*/ 22 h 22"/>
                <a:gd name="T14" fmla="*/ 16 w 32"/>
                <a:gd name="T15" fmla="*/ 22 h 22"/>
                <a:gd name="T16" fmla="*/ 20 w 32"/>
                <a:gd name="T17" fmla="*/ 18 h 22"/>
                <a:gd name="T18" fmla="*/ 27 w 32"/>
                <a:gd name="T19" fmla="*/ 15 h 22"/>
                <a:gd name="T20" fmla="*/ 29 w 32"/>
                <a:gd name="T21" fmla="*/ 11 h 22"/>
                <a:gd name="T22" fmla="*/ 29 w 32"/>
                <a:gd name="T23" fmla="*/ 11 h 22"/>
                <a:gd name="T24" fmla="*/ 32 w 32"/>
                <a:gd name="T25" fmla="*/ 6 h 22"/>
                <a:gd name="T26" fmla="*/ 29 w 32"/>
                <a:gd name="T27" fmla="*/ 2 h 22"/>
                <a:gd name="T28" fmla="*/ 27 w 32"/>
                <a:gd name="T29" fmla="*/ 0 h 22"/>
                <a:gd name="T30" fmla="*/ 23 w 32"/>
                <a:gd name="T31" fmla="*/ 0 h 22"/>
                <a:gd name="T32" fmla="*/ 23 w 32"/>
                <a:gd name="T33" fmla="*/ 0 h 22"/>
                <a:gd name="T34" fmla="*/ 16 w 32"/>
                <a:gd name="T35" fmla="*/ 0 h 22"/>
                <a:gd name="T36" fmla="*/ 9 w 32"/>
                <a:gd name="T37" fmla="*/ 2 h 22"/>
                <a:gd name="T38" fmla="*/ 5 w 32"/>
                <a:gd name="T39" fmla="*/ 6 h 22"/>
                <a:gd name="T40" fmla="*/ 0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0" y="11"/>
                  </a:moveTo>
                  <a:lnTo>
                    <a:pt x="0" y="11"/>
                  </a:lnTo>
                  <a:lnTo>
                    <a:pt x="0" y="15"/>
                  </a:lnTo>
                  <a:lnTo>
                    <a:pt x="0" y="20"/>
                  </a:lnTo>
                  <a:lnTo>
                    <a:pt x="5" y="22"/>
                  </a:lnTo>
                  <a:lnTo>
                    <a:pt x="9" y="22"/>
                  </a:lnTo>
                  <a:lnTo>
                    <a:pt x="16" y="22"/>
                  </a:lnTo>
                  <a:lnTo>
                    <a:pt x="20" y="18"/>
                  </a:lnTo>
                  <a:lnTo>
                    <a:pt x="27" y="15"/>
                  </a:lnTo>
                  <a:lnTo>
                    <a:pt x="29" y="11"/>
                  </a:lnTo>
                  <a:lnTo>
                    <a:pt x="32" y="6"/>
                  </a:lnTo>
                  <a:lnTo>
                    <a:pt x="29" y="2"/>
                  </a:lnTo>
                  <a:lnTo>
                    <a:pt x="27" y="0"/>
                  </a:lnTo>
                  <a:lnTo>
                    <a:pt x="23" y="0"/>
                  </a:lnTo>
                  <a:lnTo>
                    <a:pt x="16" y="0"/>
                  </a:lnTo>
                  <a:lnTo>
                    <a:pt x="9" y="2"/>
                  </a:lnTo>
                  <a:lnTo>
                    <a:pt x="5"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49" name="Freeform 1566">
              <a:extLst>
                <a:ext uri="{FF2B5EF4-FFF2-40B4-BE49-F238E27FC236}">
                  <a16:creationId xmlns:a16="http://schemas.microsoft.com/office/drawing/2014/main" xmlns="" id="{B065DD2B-369F-F648-B4D0-6107E51E9553}"/>
                </a:ext>
              </a:extLst>
            </p:cNvPr>
            <p:cNvSpPr>
              <a:spLocks/>
            </p:cNvSpPr>
            <p:nvPr/>
          </p:nvSpPr>
          <p:spPr bwMode="auto">
            <a:xfrm>
              <a:off x="2796" y="3328"/>
              <a:ext cx="34" cy="22"/>
            </a:xfrm>
            <a:custGeom>
              <a:avLst/>
              <a:gdLst>
                <a:gd name="T0" fmla="*/ 3 w 34"/>
                <a:gd name="T1" fmla="*/ 11 h 22"/>
                <a:gd name="T2" fmla="*/ 3 w 34"/>
                <a:gd name="T3" fmla="*/ 11 h 22"/>
                <a:gd name="T4" fmla="*/ 0 w 34"/>
                <a:gd name="T5" fmla="*/ 15 h 22"/>
                <a:gd name="T6" fmla="*/ 3 w 34"/>
                <a:gd name="T7" fmla="*/ 20 h 22"/>
                <a:gd name="T8" fmla="*/ 5 w 34"/>
                <a:gd name="T9" fmla="*/ 22 h 22"/>
                <a:gd name="T10" fmla="*/ 12 w 34"/>
                <a:gd name="T11" fmla="*/ 22 h 22"/>
                <a:gd name="T12" fmla="*/ 12 w 34"/>
                <a:gd name="T13" fmla="*/ 22 h 22"/>
                <a:gd name="T14" fmla="*/ 16 w 34"/>
                <a:gd name="T15" fmla="*/ 22 h 22"/>
                <a:gd name="T16" fmla="*/ 23 w 34"/>
                <a:gd name="T17" fmla="*/ 20 h 22"/>
                <a:gd name="T18" fmla="*/ 30 w 34"/>
                <a:gd name="T19" fmla="*/ 15 h 22"/>
                <a:gd name="T20" fmla="*/ 32 w 34"/>
                <a:gd name="T21" fmla="*/ 11 h 22"/>
                <a:gd name="T22" fmla="*/ 32 w 34"/>
                <a:gd name="T23" fmla="*/ 11 h 22"/>
                <a:gd name="T24" fmla="*/ 34 w 34"/>
                <a:gd name="T25" fmla="*/ 6 h 22"/>
                <a:gd name="T26" fmla="*/ 32 w 34"/>
                <a:gd name="T27" fmla="*/ 2 h 22"/>
                <a:gd name="T28" fmla="*/ 30 w 34"/>
                <a:gd name="T29" fmla="*/ 0 h 22"/>
                <a:gd name="T30" fmla="*/ 25 w 34"/>
                <a:gd name="T31" fmla="*/ 0 h 22"/>
                <a:gd name="T32" fmla="*/ 25 w 34"/>
                <a:gd name="T33" fmla="*/ 0 h 22"/>
                <a:gd name="T34" fmla="*/ 19 w 34"/>
                <a:gd name="T35" fmla="*/ 0 h 22"/>
                <a:gd name="T36" fmla="*/ 12 w 34"/>
                <a:gd name="T37" fmla="*/ 2 h 22"/>
                <a:gd name="T38" fmla="*/ 7 w 34"/>
                <a:gd name="T39" fmla="*/ 6 h 22"/>
                <a:gd name="T40" fmla="*/ 3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3" y="11"/>
                  </a:moveTo>
                  <a:lnTo>
                    <a:pt x="3" y="11"/>
                  </a:lnTo>
                  <a:lnTo>
                    <a:pt x="0" y="15"/>
                  </a:lnTo>
                  <a:lnTo>
                    <a:pt x="3" y="20"/>
                  </a:lnTo>
                  <a:lnTo>
                    <a:pt x="5" y="22"/>
                  </a:lnTo>
                  <a:lnTo>
                    <a:pt x="12" y="22"/>
                  </a:lnTo>
                  <a:lnTo>
                    <a:pt x="16" y="22"/>
                  </a:lnTo>
                  <a:lnTo>
                    <a:pt x="23" y="20"/>
                  </a:lnTo>
                  <a:lnTo>
                    <a:pt x="30" y="15"/>
                  </a:lnTo>
                  <a:lnTo>
                    <a:pt x="32" y="11"/>
                  </a:lnTo>
                  <a:lnTo>
                    <a:pt x="34" y="6"/>
                  </a:lnTo>
                  <a:lnTo>
                    <a:pt x="32" y="2"/>
                  </a:lnTo>
                  <a:lnTo>
                    <a:pt x="30" y="0"/>
                  </a:lnTo>
                  <a:lnTo>
                    <a:pt x="25" y="0"/>
                  </a:lnTo>
                  <a:lnTo>
                    <a:pt x="19" y="0"/>
                  </a:lnTo>
                  <a:lnTo>
                    <a:pt x="12" y="2"/>
                  </a:lnTo>
                  <a:lnTo>
                    <a:pt x="7"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0" name="Freeform 1567">
              <a:extLst>
                <a:ext uri="{FF2B5EF4-FFF2-40B4-BE49-F238E27FC236}">
                  <a16:creationId xmlns:a16="http://schemas.microsoft.com/office/drawing/2014/main" xmlns="" id="{B90AF1CC-E3FE-CE48-A20B-7160CB2E9FF7}"/>
                </a:ext>
              </a:extLst>
            </p:cNvPr>
            <p:cNvSpPr>
              <a:spLocks/>
            </p:cNvSpPr>
            <p:nvPr/>
          </p:nvSpPr>
          <p:spPr bwMode="auto">
            <a:xfrm>
              <a:off x="2796" y="3328"/>
              <a:ext cx="34" cy="22"/>
            </a:xfrm>
            <a:custGeom>
              <a:avLst/>
              <a:gdLst>
                <a:gd name="T0" fmla="*/ 3 w 34"/>
                <a:gd name="T1" fmla="*/ 11 h 22"/>
                <a:gd name="T2" fmla="*/ 3 w 34"/>
                <a:gd name="T3" fmla="*/ 11 h 22"/>
                <a:gd name="T4" fmla="*/ 0 w 34"/>
                <a:gd name="T5" fmla="*/ 15 h 22"/>
                <a:gd name="T6" fmla="*/ 3 w 34"/>
                <a:gd name="T7" fmla="*/ 20 h 22"/>
                <a:gd name="T8" fmla="*/ 5 w 34"/>
                <a:gd name="T9" fmla="*/ 22 h 22"/>
                <a:gd name="T10" fmla="*/ 12 w 34"/>
                <a:gd name="T11" fmla="*/ 22 h 22"/>
                <a:gd name="T12" fmla="*/ 12 w 34"/>
                <a:gd name="T13" fmla="*/ 22 h 22"/>
                <a:gd name="T14" fmla="*/ 16 w 34"/>
                <a:gd name="T15" fmla="*/ 22 h 22"/>
                <a:gd name="T16" fmla="*/ 23 w 34"/>
                <a:gd name="T17" fmla="*/ 20 h 22"/>
                <a:gd name="T18" fmla="*/ 30 w 34"/>
                <a:gd name="T19" fmla="*/ 15 h 22"/>
                <a:gd name="T20" fmla="*/ 32 w 34"/>
                <a:gd name="T21" fmla="*/ 11 h 22"/>
                <a:gd name="T22" fmla="*/ 32 w 34"/>
                <a:gd name="T23" fmla="*/ 11 h 22"/>
                <a:gd name="T24" fmla="*/ 34 w 34"/>
                <a:gd name="T25" fmla="*/ 6 h 22"/>
                <a:gd name="T26" fmla="*/ 32 w 34"/>
                <a:gd name="T27" fmla="*/ 2 h 22"/>
                <a:gd name="T28" fmla="*/ 30 w 34"/>
                <a:gd name="T29" fmla="*/ 0 h 22"/>
                <a:gd name="T30" fmla="*/ 25 w 34"/>
                <a:gd name="T31" fmla="*/ 0 h 22"/>
                <a:gd name="T32" fmla="*/ 25 w 34"/>
                <a:gd name="T33" fmla="*/ 0 h 22"/>
                <a:gd name="T34" fmla="*/ 19 w 34"/>
                <a:gd name="T35" fmla="*/ 0 h 22"/>
                <a:gd name="T36" fmla="*/ 12 w 34"/>
                <a:gd name="T37" fmla="*/ 2 h 22"/>
                <a:gd name="T38" fmla="*/ 7 w 34"/>
                <a:gd name="T39" fmla="*/ 6 h 22"/>
                <a:gd name="T40" fmla="*/ 3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3" y="11"/>
                  </a:moveTo>
                  <a:lnTo>
                    <a:pt x="3" y="11"/>
                  </a:lnTo>
                  <a:lnTo>
                    <a:pt x="0" y="15"/>
                  </a:lnTo>
                  <a:lnTo>
                    <a:pt x="3" y="20"/>
                  </a:lnTo>
                  <a:lnTo>
                    <a:pt x="5" y="22"/>
                  </a:lnTo>
                  <a:lnTo>
                    <a:pt x="12" y="22"/>
                  </a:lnTo>
                  <a:lnTo>
                    <a:pt x="16" y="22"/>
                  </a:lnTo>
                  <a:lnTo>
                    <a:pt x="23" y="20"/>
                  </a:lnTo>
                  <a:lnTo>
                    <a:pt x="30" y="15"/>
                  </a:lnTo>
                  <a:lnTo>
                    <a:pt x="32" y="11"/>
                  </a:lnTo>
                  <a:lnTo>
                    <a:pt x="34" y="6"/>
                  </a:lnTo>
                  <a:lnTo>
                    <a:pt x="32" y="2"/>
                  </a:lnTo>
                  <a:lnTo>
                    <a:pt x="30" y="0"/>
                  </a:lnTo>
                  <a:lnTo>
                    <a:pt x="25" y="0"/>
                  </a:lnTo>
                  <a:lnTo>
                    <a:pt x="19" y="0"/>
                  </a:lnTo>
                  <a:lnTo>
                    <a:pt x="12" y="2"/>
                  </a:lnTo>
                  <a:lnTo>
                    <a:pt x="7"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1" name="Freeform 1568">
              <a:extLst>
                <a:ext uri="{FF2B5EF4-FFF2-40B4-BE49-F238E27FC236}">
                  <a16:creationId xmlns:a16="http://schemas.microsoft.com/office/drawing/2014/main" xmlns="" id="{68749A2E-BD90-5C47-A8F5-F268B840E147}"/>
                </a:ext>
              </a:extLst>
            </p:cNvPr>
            <p:cNvSpPr>
              <a:spLocks/>
            </p:cNvSpPr>
            <p:nvPr/>
          </p:nvSpPr>
          <p:spPr bwMode="auto">
            <a:xfrm>
              <a:off x="2767" y="3328"/>
              <a:ext cx="34" cy="24"/>
            </a:xfrm>
            <a:custGeom>
              <a:avLst/>
              <a:gdLst>
                <a:gd name="T0" fmla="*/ 2 w 34"/>
                <a:gd name="T1" fmla="*/ 11 h 24"/>
                <a:gd name="T2" fmla="*/ 2 w 34"/>
                <a:gd name="T3" fmla="*/ 11 h 24"/>
                <a:gd name="T4" fmla="*/ 0 w 34"/>
                <a:gd name="T5" fmla="*/ 18 h 24"/>
                <a:gd name="T6" fmla="*/ 0 w 34"/>
                <a:gd name="T7" fmla="*/ 20 h 24"/>
                <a:gd name="T8" fmla="*/ 5 w 34"/>
                <a:gd name="T9" fmla="*/ 22 h 24"/>
                <a:gd name="T10" fmla="*/ 9 w 34"/>
                <a:gd name="T11" fmla="*/ 24 h 24"/>
                <a:gd name="T12" fmla="*/ 9 w 34"/>
                <a:gd name="T13" fmla="*/ 24 h 24"/>
                <a:gd name="T14" fmla="*/ 16 w 34"/>
                <a:gd name="T15" fmla="*/ 22 h 24"/>
                <a:gd name="T16" fmla="*/ 23 w 34"/>
                <a:gd name="T17" fmla="*/ 20 h 24"/>
                <a:gd name="T18" fmla="*/ 27 w 34"/>
                <a:gd name="T19" fmla="*/ 15 h 24"/>
                <a:gd name="T20" fmla="*/ 32 w 34"/>
                <a:gd name="T21" fmla="*/ 11 h 24"/>
                <a:gd name="T22" fmla="*/ 32 w 34"/>
                <a:gd name="T23" fmla="*/ 11 h 24"/>
                <a:gd name="T24" fmla="*/ 34 w 34"/>
                <a:gd name="T25" fmla="*/ 6 h 24"/>
                <a:gd name="T26" fmla="*/ 32 w 34"/>
                <a:gd name="T27" fmla="*/ 4 h 24"/>
                <a:gd name="T28" fmla="*/ 29 w 34"/>
                <a:gd name="T29" fmla="*/ 0 h 24"/>
                <a:gd name="T30" fmla="*/ 25 w 34"/>
                <a:gd name="T31" fmla="*/ 0 h 24"/>
                <a:gd name="T32" fmla="*/ 25 w 34"/>
                <a:gd name="T33" fmla="*/ 0 h 24"/>
                <a:gd name="T34" fmla="*/ 18 w 34"/>
                <a:gd name="T35" fmla="*/ 2 h 24"/>
                <a:gd name="T36" fmla="*/ 11 w 34"/>
                <a:gd name="T37" fmla="*/ 4 h 24"/>
                <a:gd name="T38" fmla="*/ 7 w 34"/>
                <a:gd name="T39" fmla="*/ 6 h 24"/>
                <a:gd name="T40" fmla="*/ 2 w 3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2" y="11"/>
                  </a:moveTo>
                  <a:lnTo>
                    <a:pt x="2" y="11"/>
                  </a:lnTo>
                  <a:lnTo>
                    <a:pt x="0" y="18"/>
                  </a:lnTo>
                  <a:lnTo>
                    <a:pt x="0" y="20"/>
                  </a:lnTo>
                  <a:lnTo>
                    <a:pt x="5" y="22"/>
                  </a:lnTo>
                  <a:lnTo>
                    <a:pt x="9" y="24"/>
                  </a:lnTo>
                  <a:lnTo>
                    <a:pt x="16" y="22"/>
                  </a:lnTo>
                  <a:lnTo>
                    <a:pt x="23" y="20"/>
                  </a:lnTo>
                  <a:lnTo>
                    <a:pt x="27" y="15"/>
                  </a:lnTo>
                  <a:lnTo>
                    <a:pt x="32" y="11"/>
                  </a:lnTo>
                  <a:lnTo>
                    <a:pt x="34" y="6"/>
                  </a:lnTo>
                  <a:lnTo>
                    <a:pt x="32" y="4"/>
                  </a:lnTo>
                  <a:lnTo>
                    <a:pt x="29" y="0"/>
                  </a:lnTo>
                  <a:lnTo>
                    <a:pt x="25" y="0"/>
                  </a:lnTo>
                  <a:lnTo>
                    <a:pt x="18" y="2"/>
                  </a:lnTo>
                  <a:lnTo>
                    <a:pt x="11" y="4"/>
                  </a:lnTo>
                  <a:lnTo>
                    <a:pt x="7"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2" name="Freeform 1569">
              <a:extLst>
                <a:ext uri="{FF2B5EF4-FFF2-40B4-BE49-F238E27FC236}">
                  <a16:creationId xmlns:a16="http://schemas.microsoft.com/office/drawing/2014/main" xmlns="" id="{B2F76173-2652-B54F-979D-9B5AA9E5D01B}"/>
                </a:ext>
              </a:extLst>
            </p:cNvPr>
            <p:cNvSpPr>
              <a:spLocks/>
            </p:cNvSpPr>
            <p:nvPr/>
          </p:nvSpPr>
          <p:spPr bwMode="auto">
            <a:xfrm>
              <a:off x="2767" y="3328"/>
              <a:ext cx="34" cy="24"/>
            </a:xfrm>
            <a:custGeom>
              <a:avLst/>
              <a:gdLst>
                <a:gd name="T0" fmla="*/ 2 w 34"/>
                <a:gd name="T1" fmla="*/ 11 h 24"/>
                <a:gd name="T2" fmla="*/ 2 w 34"/>
                <a:gd name="T3" fmla="*/ 11 h 24"/>
                <a:gd name="T4" fmla="*/ 0 w 34"/>
                <a:gd name="T5" fmla="*/ 18 h 24"/>
                <a:gd name="T6" fmla="*/ 0 w 34"/>
                <a:gd name="T7" fmla="*/ 20 h 24"/>
                <a:gd name="T8" fmla="*/ 5 w 34"/>
                <a:gd name="T9" fmla="*/ 22 h 24"/>
                <a:gd name="T10" fmla="*/ 9 w 34"/>
                <a:gd name="T11" fmla="*/ 24 h 24"/>
                <a:gd name="T12" fmla="*/ 9 w 34"/>
                <a:gd name="T13" fmla="*/ 24 h 24"/>
                <a:gd name="T14" fmla="*/ 16 w 34"/>
                <a:gd name="T15" fmla="*/ 22 h 24"/>
                <a:gd name="T16" fmla="*/ 23 w 34"/>
                <a:gd name="T17" fmla="*/ 20 h 24"/>
                <a:gd name="T18" fmla="*/ 27 w 34"/>
                <a:gd name="T19" fmla="*/ 15 h 24"/>
                <a:gd name="T20" fmla="*/ 32 w 34"/>
                <a:gd name="T21" fmla="*/ 11 h 24"/>
                <a:gd name="T22" fmla="*/ 32 w 34"/>
                <a:gd name="T23" fmla="*/ 11 h 24"/>
                <a:gd name="T24" fmla="*/ 34 w 34"/>
                <a:gd name="T25" fmla="*/ 6 h 24"/>
                <a:gd name="T26" fmla="*/ 32 w 34"/>
                <a:gd name="T27" fmla="*/ 4 h 24"/>
                <a:gd name="T28" fmla="*/ 29 w 34"/>
                <a:gd name="T29" fmla="*/ 0 h 24"/>
                <a:gd name="T30" fmla="*/ 25 w 34"/>
                <a:gd name="T31" fmla="*/ 0 h 24"/>
                <a:gd name="T32" fmla="*/ 25 w 34"/>
                <a:gd name="T33" fmla="*/ 0 h 24"/>
                <a:gd name="T34" fmla="*/ 18 w 34"/>
                <a:gd name="T35" fmla="*/ 2 h 24"/>
                <a:gd name="T36" fmla="*/ 11 w 34"/>
                <a:gd name="T37" fmla="*/ 4 h 24"/>
                <a:gd name="T38" fmla="*/ 7 w 34"/>
                <a:gd name="T39" fmla="*/ 6 h 24"/>
                <a:gd name="T40" fmla="*/ 2 w 34"/>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4">
                  <a:moveTo>
                    <a:pt x="2" y="11"/>
                  </a:moveTo>
                  <a:lnTo>
                    <a:pt x="2" y="11"/>
                  </a:lnTo>
                  <a:lnTo>
                    <a:pt x="0" y="18"/>
                  </a:lnTo>
                  <a:lnTo>
                    <a:pt x="0" y="20"/>
                  </a:lnTo>
                  <a:lnTo>
                    <a:pt x="5" y="22"/>
                  </a:lnTo>
                  <a:lnTo>
                    <a:pt x="9" y="24"/>
                  </a:lnTo>
                  <a:lnTo>
                    <a:pt x="16" y="22"/>
                  </a:lnTo>
                  <a:lnTo>
                    <a:pt x="23" y="20"/>
                  </a:lnTo>
                  <a:lnTo>
                    <a:pt x="27" y="15"/>
                  </a:lnTo>
                  <a:lnTo>
                    <a:pt x="32" y="11"/>
                  </a:lnTo>
                  <a:lnTo>
                    <a:pt x="34" y="6"/>
                  </a:lnTo>
                  <a:lnTo>
                    <a:pt x="32" y="4"/>
                  </a:lnTo>
                  <a:lnTo>
                    <a:pt x="29" y="0"/>
                  </a:lnTo>
                  <a:lnTo>
                    <a:pt x="25" y="0"/>
                  </a:lnTo>
                  <a:lnTo>
                    <a:pt x="18" y="2"/>
                  </a:lnTo>
                  <a:lnTo>
                    <a:pt x="11" y="4"/>
                  </a:lnTo>
                  <a:lnTo>
                    <a:pt x="7"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3" name="Freeform 1570">
              <a:extLst>
                <a:ext uri="{FF2B5EF4-FFF2-40B4-BE49-F238E27FC236}">
                  <a16:creationId xmlns:a16="http://schemas.microsoft.com/office/drawing/2014/main" xmlns="" id="{2224163A-D2A9-0A43-B392-E51127C1399C}"/>
                </a:ext>
              </a:extLst>
            </p:cNvPr>
            <p:cNvSpPr>
              <a:spLocks/>
            </p:cNvSpPr>
            <p:nvPr/>
          </p:nvSpPr>
          <p:spPr bwMode="auto">
            <a:xfrm>
              <a:off x="2738" y="3328"/>
              <a:ext cx="31" cy="24"/>
            </a:xfrm>
            <a:custGeom>
              <a:avLst/>
              <a:gdLst>
                <a:gd name="T0" fmla="*/ 0 w 31"/>
                <a:gd name="T1" fmla="*/ 13 h 24"/>
                <a:gd name="T2" fmla="*/ 0 w 31"/>
                <a:gd name="T3" fmla="*/ 13 h 24"/>
                <a:gd name="T4" fmla="*/ 0 w 31"/>
                <a:gd name="T5" fmla="*/ 18 h 24"/>
                <a:gd name="T6" fmla="*/ 0 w 31"/>
                <a:gd name="T7" fmla="*/ 20 h 24"/>
                <a:gd name="T8" fmla="*/ 2 w 31"/>
                <a:gd name="T9" fmla="*/ 24 h 24"/>
                <a:gd name="T10" fmla="*/ 9 w 31"/>
                <a:gd name="T11" fmla="*/ 24 h 24"/>
                <a:gd name="T12" fmla="*/ 9 w 31"/>
                <a:gd name="T13" fmla="*/ 24 h 24"/>
                <a:gd name="T14" fmla="*/ 16 w 31"/>
                <a:gd name="T15" fmla="*/ 22 h 24"/>
                <a:gd name="T16" fmla="*/ 20 w 31"/>
                <a:gd name="T17" fmla="*/ 20 h 24"/>
                <a:gd name="T18" fmla="*/ 27 w 31"/>
                <a:gd name="T19" fmla="*/ 18 h 24"/>
                <a:gd name="T20" fmla="*/ 31 w 31"/>
                <a:gd name="T21" fmla="*/ 11 h 24"/>
                <a:gd name="T22" fmla="*/ 31 w 31"/>
                <a:gd name="T23" fmla="*/ 11 h 24"/>
                <a:gd name="T24" fmla="*/ 31 w 31"/>
                <a:gd name="T25" fmla="*/ 6 h 24"/>
                <a:gd name="T26" fmla="*/ 31 w 31"/>
                <a:gd name="T27" fmla="*/ 4 h 24"/>
                <a:gd name="T28" fmla="*/ 29 w 31"/>
                <a:gd name="T29" fmla="*/ 2 h 24"/>
                <a:gd name="T30" fmla="*/ 22 w 31"/>
                <a:gd name="T31" fmla="*/ 0 h 24"/>
                <a:gd name="T32" fmla="*/ 22 w 31"/>
                <a:gd name="T33" fmla="*/ 0 h 24"/>
                <a:gd name="T34" fmla="*/ 18 w 31"/>
                <a:gd name="T35" fmla="*/ 2 h 24"/>
                <a:gd name="T36" fmla="*/ 11 w 31"/>
                <a:gd name="T37" fmla="*/ 4 h 24"/>
                <a:gd name="T38" fmla="*/ 4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0" y="18"/>
                  </a:lnTo>
                  <a:lnTo>
                    <a:pt x="0" y="20"/>
                  </a:lnTo>
                  <a:lnTo>
                    <a:pt x="2" y="24"/>
                  </a:lnTo>
                  <a:lnTo>
                    <a:pt x="9" y="24"/>
                  </a:lnTo>
                  <a:lnTo>
                    <a:pt x="16" y="22"/>
                  </a:lnTo>
                  <a:lnTo>
                    <a:pt x="20" y="20"/>
                  </a:lnTo>
                  <a:lnTo>
                    <a:pt x="27" y="18"/>
                  </a:lnTo>
                  <a:lnTo>
                    <a:pt x="31" y="11"/>
                  </a:lnTo>
                  <a:lnTo>
                    <a:pt x="31" y="6"/>
                  </a:lnTo>
                  <a:lnTo>
                    <a:pt x="31" y="4"/>
                  </a:lnTo>
                  <a:lnTo>
                    <a:pt x="29" y="2"/>
                  </a:lnTo>
                  <a:lnTo>
                    <a:pt x="22" y="0"/>
                  </a:lnTo>
                  <a:lnTo>
                    <a:pt x="18" y="2"/>
                  </a:lnTo>
                  <a:lnTo>
                    <a:pt x="11" y="4"/>
                  </a:lnTo>
                  <a:lnTo>
                    <a:pt x="4"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4" name="Freeform 1571">
              <a:extLst>
                <a:ext uri="{FF2B5EF4-FFF2-40B4-BE49-F238E27FC236}">
                  <a16:creationId xmlns:a16="http://schemas.microsoft.com/office/drawing/2014/main" xmlns="" id="{783FF820-18ED-2345-8150-41456B56277D}"/>
                </a:ext>
              </a:extLst>
            </p:cNvPr>
            <p:cNvSpPr>
              <a:spLocks/>
            </p:cNvSpPr>
            <p:nvPr/>
          </p:nvSpPr>
          <p:spPr bwMode="auto">
            <a:xfrm>
              <a:off x="2738" y="3328"/>
              <a:ext cx="31" cy="24"/>
            </a:xfrm>
            <a:custGeom>
              <a:avLst/>
              <a:gdLst>
                <a:gd name="T0" fmla="*/ 0 w 31"/>
                <a:gd name="T1" fmla="*/ 13 h 24"/>
                <a:gd name="T2" fmla="*/ 0 w 31"/>
                <a:gd name="T3" fmla="*/ 13 h 24"/>
                <a:gd name="T4" fmla="*/ 0 w 31"/>
                <a:gd name="T5" fmla="*/ 18 h 24"/>
                <a:gd name="T6" fmla="*/ 0 w 31"/>
                <a:gd name="T7" fmla="*/ 20 h 24"/>
                <a:gd name="T8" fmla="*/ 2 w 31"/>
                <a:gd name="T9" fmla="*/ 24 h 24"/>
                <a:gd name="T10" fmla="*/ 9 w 31"/>
                <a:gd name="T11" fmla="*/ 24 h 24"/>
                <a:gd name="T12" fmla="*/ 9 w 31"/>
                <a:gd name="T13" fmla="*/ 24 h 24"/>
                <a:gd name="T14" fmla="*/ 16 w 31"/>
                <a:gd name="T15" fmla="*/ 22 h 24"/>
                <a:gd name="T16" fmla="*/ 20 w 31"/>
                <a:gd name="T17" fmla="*/ 20 h 24"/>
                <a:gd name="T18" fmla="*/ 27 w 31"/>
                <a:gd name="T19" fmla="*/ 18 h 24"/>
                <a:gd name="T20" fmla="*/ 31 w 31"/>
                <a:gd name="T21" fmla="*/ 11 h 24"/>
                <a:gd name="T22" fmla="*/ 31 w 31"/>
                <a:gd name="T23" fmla="*/ 11 h 24"/>
                <a:gd name="T24" fmla="*/ 31 w 31"/>
                <a:gd name="T25" fmla="*/ 6 h 24"/>
                <a:gd name="T26" fmla="*/ 31 w 31"/>
                <a:gd name="T27" fmla="*/ 4 h 24"/>
                <a:gd name="T28" fmla="*/ 29 w 31"/>
                <a:gd name="T29" fmla="*/ 2 h 24"/>
                <a:gd name="T30" fmla="*/ 22 w 31"/>
                <a:gd name="T31" fmla="*/ 0 h 24"/>
                <a:gd name="T32" fmla="*/ 22 w 31"/>
                <a:gd name="T33" fmla="*/ 0 h 24"/>
                <a:gd name="T34" fmla="*/ 18 w 31"/>
                <a:gd name="T35" fmla="*/ 2 h 24"/>
                <a:gd name="T36" fmla="*/ 11 w 31"/>
                <a:gd name="T37" fmla="*/ 4 h 24"/>
                <a:gd name="T38" fmla="*/ 4 w 31"/>
                <a:gd name="T39" fmla="*/ 9 h 24"/>
                <a:gd name="T40" fmla="*/ 0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0" y="13"/>
                  </a:moveTo>
                  <a:lnTo>
                    <a:pt x="0" y="13"/>
                  </a:lnTo>
                  <a:lnTo>
                    <a:pt x="0" y="18"/>
                  </a:lnTo>
                  <a:lnTo>
                    <a:pt x="0" y="20"/>
                  </a:lnTo>
                  <a:lnTo>
                    <a:pt x="2" y="24"/>
                  </a:lnTo>
                  <a:lnTo>
                    <a:pt x="9" y="24"/>
                  </a:lnTo>
                  <a:lnTo>
                    <a:pt x="16" y="22"/>
                  </a:lnTo>
                  <a:lnTo>
                    <a:pt x="20" y="20"/>
                  </a:lnTo>
                  <a:lnTo>
                    <a:pt x="27" y="18"/>
                  </a:lnTo>
                  <a:lnTo>
                    <a:pt x="31" y="11"/>
                  </a:lnTo>
                  <a:lnTo>
                    <a:pt x="31" y="6"/>
                  </a:lnTo>
                  <a:lnTo>
                    <a:pt x="31" y="4"/>
                  </a:lnTo>
                  <a:lnTo>
                    <a:pt x="29" y="2"/>
                  </a:lnTo>
                  <a:lnTo>
                    <a:pt x="22" y="0"/>
                  </a:lnTo>
                  <a:lnTo>
                    <a:pt x="18" y="2"/>
                  </a:lnTo>
                  <a:lnTo>
                    <a:pt x="11" y="4"/>
                  </a:lnTo>
                  <a:lnTo>
                    <a:pt x="4"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5" name="Freeform 1572">
              <a:extLst>
                <a:ext uri="{FF2B5EF4-FFF2-40B4-BE49-F238E27FC236}">
                  <a16:creationId xmlns:a16="http://schemas.microsoft.com/office/drawing/2014/main" xmlns="" id="{87236079-8A8E-0343-96AC-0CA62918DB70}"/>
                </a:ext>
              </a:extLst>
            </p:cNvPr>
            <p:cNvSpPr>
              <a:spLocks/>
            </p:cNvSpPr>
            <p:nvPr/>
          </p:nvSpPr>
          <p:spPr bwMode="auto">
            <a:xfrm>
              <a:off x="2001" y="3341"/>
              <a:ext cx="52" cy="23"/>
            </a:xfrm>
            <a:custGeom>
              <a:avLst/>
              <a:gdLst>
                <a:gd name="T0" fmla="*/ 7 w 52"/>
                <a:gd name="T1" fmla="*/ 11 h 23"/>
                <a:gd name="T2" fmla="*/ 7 w 52"/>
                <a:gd name="T3" fmla="*/ 11 h 23"/>
                <a:gd name="T4" fmla="*/ 3 w 52"/>
                <a:gd name="T5" fmla="*/ 16 h 23"/>
                <a:gd name="T6" fmla="*/ 0 w 52"/>
                <a:gd name="T7" fmla="*/ 20 h 23"/>
                <a:gd name="T8" fmla="*/ 5 w 52"/>
                <a:gd name="T9" fmla="*/ 23 h 23"/>
                <a:gd name="T10" fmla="*/ 12 w 52"/>
                <a:gd name="T11" fmla="*/ 23 h 23"/>
                <a:gd name="T12" fmla="*/ 12 w 52"/>
                <a:gd name="T13" fmla="*/ 23 h 23"/>
                <a:gd name="T14" fmla="*/ 21 w 52"/>
                <a:gd name="T15" fmla="*/ 23 h 23"/>
                <a:gd name="T16" fmla="*/ 30 w 52"/>
                <a:gd name="T17" fmla="*/ 20 h 23"/>
                <a:gd name="T18" fmla="*/ 39 w 52"/>
                <a:gd name="T19" fmla="*/ 16 h 23"/>
                <a:gd name="T20" fmla="*/ 48 w 52"/>
                <a:gd name="T21" fmla="*/ 11 h 23"/>
                <a:gd name="T22" fmla="*/ 48 w 52"/>
                <a:gd name="T23" fmla="*/ 11 h 23"/>
                <a:gd name="T24" fmla="*/ 52 w 52"/>
                <a:gd name="T25" fmla="*/ 7 h 23"/>
                <a:gd name="T26" fmla="*/ 52 w 52"/>
                <a:gd name="T27" fmla="*/ 2 h 23"/>
                <a:gd name="T28" fmla="*/ 50 w 52"/>
                <a:gd name="T29" fmla="*/ 0 h 23"/>
                <a:gd name="T30" fmla="*/ 43 w 52"/>
                <a:gd name="T31" fmla="*/ 0 h 23"/>
                <a:gd name="T32" fmla="*/ 43 w 52"/>
                <a:gd name="T33" fmla="*/ 0 h 23"/>
                <a:gd name="T34" fmla="*/ 34 w 52"/>
                <a:gd name="T35" fmla="*/ 0 h 23"/>
                <a:gd name="T36" fmla="*/ 23 w 52"/>
                <a:gd name="T37" fmla="*/ 2 h 23"/>
                <a:gd name="T38" fmla="*/ 14 w 52"/>
                <a:gd name="T39" fmla="*/ 7 h 23"/>
                <a:gd name="T40" fmla="*/ 7 w 5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3">
                  <a:moveTo>
                    <a:pt x="7" y="11"/>
                  </a:moveTo>
                  <a:lnTo>
                    <a:pt x="7" y="11"/>
                  </a:lnTo>
                  <a:lnTo>
                    <a:pt x="3" y="16"/>
                  </a:lnTo>
                  <a:lnTo>
                    <a:pt x="0" y="20"/>
                  </a:lnTo>
                  <a:lnTo>
                    <a:pt x="5" y="23"/>
                  </a:lnTo>
                  <a:lnTo>
                    <a:pt x="12" y="23"/>
                  </a:lnTo>
                  <a:lnTo>
                    <a:pt x="21" y="23"/>
                  </a:lnTo>
                  <a:lnTo>
                    <a:pt x="30" y="20"/>
                  </a:lnTo>
                  <a:lnTo>
                    <a:pt x="39" y="16"/>
                  </a:lnTo>
                  <a:lnTo>
                    <a:pt x="48" y="11"/>
                  </a:lnTo>
                  <a:lnTo>
                    <a:pt x="52" y="7"/>
                  </a:lnTo>
                  <a:lnTo>
                    <a:pt x="52" y="2"/>
                  </a:lnTo>
                  <a:lnTo>
                    <a:pt x="50" y="0"/>
                  </a:lnTo>
                  <a:lnTo>
                    <a:pt x="43" y="0"/>
                  </a:lnTo>
                  <a:lnTo>
                    <a:pt x="34" y="0"/>
                  </a:lnTo>
                  <a:lnTo>
                    <a:pt x="23" y="2"/>
                  </a:lnTo>
                  <a:lnTo>
                    <a:pt x="14"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6" name="Freeform 1573">
              <a:extLst>
                <a:ext uri="{FF2B5EF4-FFF2-40B4-BE49-F238E27FC236}">
                  <a16:creationId xmlns:a16="http://schemas.microsoft.com/office/drawing/2014/main" xmlns="" id="{1845BF2B-031E-DF4F-85F4-6C18C5686465}"/>
                </a:ext>
              </a:extLst>
            </p:cNvPr>
            <p:cNvSpPr>
              <a:spLocks/>
            </p:cNvSpPr>
            <p:nvPr/>
          </p:nvSpPr>
          <p:spPr bwMode="auto">
            <a:xfrm>
              <a:off x="2001" y="3341"/>
              <a:ext cx="52" cy="23"/>
            </a:xfrm>
            <a:custGeom>
              <a:avLst/>
              <a:gdLst>
                <a:gd name="T0" fmla="*/ 7 w 52"/>
                <a:gd name="T1" fmla="*/ 11 h 23"/>
                <a:gd name="T2" fmla="*/ 7 w 52"/>
                <a:gd name="T3" fmla="*/ 11 h 23"/>
                <a:gd name="T4" fmla="*/ 3 w 52"/>
                <a:gd name="T5" fmla="*/ 16 h 23"/>
                <a:gd name="T6" fmla="*/ 0 w 52"/>
                <a:gd name="T7" fmla="*/ 20 h 23"/>
                <a:gd name="T8" fmla="*/ 5 w 52"/>
                <a:gd name="T9" fmla="*/ 23 h 23"/>
                <a:gd name="T10" fmla="*/ 12 w 52"/>
                <a:gd name="T11" fmla="*/ 23 h 23"/>
                <a:gd name="T12" fmla="*/ 12 w 52"/>
                <a:gd name="T13" fmla="*/ 23 h 23"/>
                <a:gd name="T14" fmla="*/ 21 w 52"/>
                <a:gd name="T15" fmla="*/ 23 h 23"/>
                <a:gd name="T16" fmla="*/ 30 w 52"/>
                <a:gd name="T17" fmla="*/ 20 h 23"/>
                <a:gd name="T18" fmla="*/ 39 w 52"/>
                <a:gd name="T19" fmla="*/ 16 h 23"/>
                <a:gd name="T20" fmla="*/ 48 w 52"/>
                <a:gd name="T21" fmla="*/ 11 h 23"/>
                <a:gd name="T22" fmla="*/ 48 w 52"/>
                <a:gd name="T23" fmla="*/ 11 h 23"/>
                <a:gd name="T24" fmla="*/ 52 w 52"/>
                <a:gd name="T25" fmla="*/ 7 h 23"/>
                <a:gd name="T26" fmla="*/ 52 w 52"/>
                <a:gd name="T27" fmla="*/ 2 h 23"/>
                <a:gd name="T28" fmla="*/ 50 w 52"/>
                <a:gd name="T29" fmla="*/ 0 h 23"/>
                <a:gd name="T30" fmla="*/ 43 w 52"/>
                <a:gd name="T31" fmla="*/ 0 h 23"/>
                <a:gd name="T32" fmla="*/ 43 w 52"/>
                <a:gd name="T33" fmla="*/ 0 h 23"/>
                <a:gd name="T34" fmla="*/ 34 w 52"/>
                <a:gd name="T35" fmla="*/ 0 h 23"/>
                <a:gd name="T36" fmla="*/ 23 w 52"/>
                <a:gd name="T37" fmla="*/ 2 h 23"/>
                <a:gd name="T38" fmla="*/ 14 w 52"/>
                <a:gd name="T39" fmla="*/ 7 h 23"/>
                <a:gd name="T40" fmla="*/ 7 w 5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3">
                  <a:moveTo>
                    <a:pt x="7" y="11"/>
                  </a:moveTo>
                  <a:lnTo>
                    <a:pt x="7" y="11"/>
                  </a:lnTo>
                  <a:lnTo>
                    <a:pt x="3" y="16"/>
                  </a:lnTo>
                  <a:lnTo>
                    <a:pt x="0" y="20"/>
                  </a:lnTo>
                  <a:lnTo>
                    <a:pt x="5" y="23"/>
                  </a:lnTo>
                  <a:lnTo>
                    <a:pt x="12" y="23"/>
                  </a:lnTo>
                  <a:lnTo>
                    <a:pt x="21" y="23"/>
                  </a:lnTo>
                  <a:lnTo>
                    <a:pt x="30" y="20"/>
                  </a:lnTo>
                  <a:lnTo>
                    <a:pt x="39" y="16"/>
                  </a:lnTo>
                  <a:lnTo>
                    <a:pt x="48" y="11"/>
                  </a:lnTo>
                  <a:lnTo>
                    <a:pt x="52" y="7"/>
                  </a:lnTo>
                  <a:lnTo>
                    <a:pt x="52" y="2"/>
                  </a:lnTo>
                  <a:lnTo>
                    <a:pt x="50" y="0"/>
                  </a:lnTo>
                  <a:lnTo>
                    <a:pt x="43" y="0"/>
                  </a:lnTo>
                  <a:lnTo>
                    <a:pt x="34" y="0"/>
                  </a:lnTo>
                  <a:lnTo>
                    <a:pt x="23" y="2"/>
                  </a:lnTo>
                  <a:lnTo>
                    <a:pt x="14"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7" name="Freeform 1574">
              <a:extLst>
                <a:ext uri="{FF2B5EF4-FFF2-40B4-BE49-F238E27FC236}">
                  <a16:creationId xmlns:a16="http://schemas.microsoft.com/office/drawing/2014/main" xmlns="" id="{8200F9B2-BF12-6142-88A0-6D1953AAD36F}"/>
                </a:ext>
              </a:extLst>
            </p:cNvPr>
            <p:cNvSpPr>
              <a:spLocks/>
            </p:cNvSpPr>
            <p:nvPr/>
          </p:nvSpPr>
          <p:spPr bwMode="auto">
            <a:xfrm>
              <a:off x="1961" y="3341"/>
              <a:ext cx="52" cy="25"/>
            </a:xfrm>
            <a:custGeom>
              <a:avLst/>
              <a:gdLst>
                <a:gd name="T0" fmla="*/ 4 w 52"/>
                <a:gd name="T1" fmla="*/ 11 h 25"/>
                <a:gd name="T2" fmla="*/ 4 w 52"/>
                <a:gd name="T3" fmla="*/ 11 h 25"/>
                <a:gd name="T4" fmla="*/ 0 w 52"/>
                <a:gd name="T5" fmla="*/ 16 h 25"/>
                <a:gd name="T6" fmla="*/ 0 w 52"/>
                <a:gd name="T7" fmla="*/ 20 h 25"/>
                <a:gd name="T8" fmla="*/ 2 w 52"/>
                <a:gd name="T9" fmla="*/ 23 h 25"/>
                <a:gd name="T10" fmla="*/ 9 w 52"/>
                <a:gd name="T11" fmla="*/ 25 h 25"/>
                <a:gd name="T12" fmla="*/ 9 w 52"/>
                <a:gd name="T13" fmla="*/ 25 h 25"/>
                <a:gd name="T14" fmla="*/ 18 w 52"/>
                <a:gd name="T15" fmla="*/ 23 h 25"/>
                <a:gd name="T16" fmla="*/ 29 w 52"/>
                <a:gd name="T17" fmla="*/ 20 h 25"/>
                <a:gd name="T18" fmla="*/ 38 w 52"/>
                <a:gd name="T19" fmla="*/ 16 h 25"/>
                <a:gd name="T20" fmla="*/ 47 w 52"/>
                <a:gd name="T21" fmla="*/ 11 h 25"/>
                <a:gd name="T22" fmla="*/ 47 w 52"/>
                <a:gd name="T23" fmla="*/ 11 h 25"/>
                <a:gd name="T24" fmla="*/ 52 w 52"/>
                <a:gd name="T25" fmla="*/ 7 h 25"/>
                <a:gd name="T26" fmla="*/ 52 w 52"/>
                <a:gd name="T27" fmla="*/ 2 h 25"/>
                <a:gd name="T28" fmla="*/ 49 w 52"/>
                <a:gd name="T29" fmla="*/ 0 h 25"/>
                <a:gd name="T30" fmla="*/ 43 w 52"/>
                <a:gd name="T31" fmla="*/ 0 h 25"/>
                <a:gd name="T32" fmla="*/ 43 w 52"/>
                <a:gd name="T33" fmla="*/ 0 h 25"/>
                <a:gd name="T34" fmla="*/ 34 w 52"/>
                <a:gd name="T35" fmla="*/ 0 h 25"/>
                <a:gd name="T36" fmla="*/ 22 w 52"/>
                <a:gd name="T37" fmla="*/ 5 h 25"/>
                <a:gd name="T38" fmla="*/ 13 w 52"/>
                <a:gd name="T39" fmla="*/ 7 h 25"/>
                <a:gd name="T40" fmla="*/ 4 w 5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4" y="11"/>
                  </a:moveTo>
                  <a:lnTo>
                    <a:pt x="4" y="11"/>
                  </a:lnTo>
                  <a:lnTo>
                    <a:pt x="0" y="16"/>
                  </a:lnTo>
                  <a:lnTo>
                    <a:pt x="0" y="20"/>
                  </a:lnTo>
                  <a:lnTo>
                    <a:pt x="2" y="23"/>
                  </a:lnTo>
                  <a:lnTo>
                    <a:pt x="9" y="25"/>
                  </a:lnTo>
                  <a:lnTo>
                    <a:pt x="18" y="23"/>
                  </a:lnTo>
                  <a:lnTo>
                    <a:pt x="29" y="20"/>
                  </a:lnTo>
                  <a:lnTo>
                    <a:pt x="38" y="16"/>
                  </a:lnTo>
                  <a:lnTo>
                    <a:pt x="47" y="11"/>
                  </a:lnTo>
                  <a:lnTo>
                    <a:pt x="52" y="7"/>
                  </a:lnTo>
                  <a:lnTo>
                    <a:pt x="52" y="2"/>
                  </a:lnTo>
                  <a:lnTo>
                    <a:pt x="49" y="0"/>
                  </a:lnTo>
                  <a:lnTo>
                    <a:pt x="43" y="0"/>
                  </a:lnTo>
                  <a:lnTo>
                    <a:pt x="34" y="0"/>
                  </a:lnTo>
                  <a:lnTo>
                    <a:pt x="22" y="5"/>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8" name="Freeform 1575">
              <a:extLst>
                <a:ext uri="{FF2B5EF4-FFF2-40B4-BE49-F238E27FC236}">
                  <a16:creationId xmlns:a16="http://schemas.microsoft.com/office/drawing/2014/main" xmlns="" id="{9B6E8215-4338-1D44-8206-C4AD22AD3390}"/>
                </a:ext>
              </a:extLst>
            </p:cNvPr>
            <p:cNvSpPr>
              <a:spLocks/>
            </p:cNvSpPr>
            <p:nvPr/>
          </p:nvSpPr>
          <p:spPr bwMode="auto">
            <a:xfrm>
              <a:off x="1961" y="3341"/>
              <a:ext cx="52" cy="25"/>
            </a:xfrm>
            <a:custGeom>
              <a:avLst/>
              <a:gdLst>
                <a:gd name="T0" fmla="*/ 4 w 52"/>
                <a:gd name="T1" fmla="*/ 11 h 25"/>
                <a:gd name="T2" fmla="*/ 4 w 52"/>
                <a:gd name="T3" fmla="*/ 11 h 25"/>
                <a:gd name="T4" fmla="*/ 0 w 52"/>
                <a:gd name="T5" fmla="*/ 16 h 25"/>
                <a:gd name="T6" fmla="*/ 0 w 52"/>
                <a:gd name="T7" fmla="*/ 20 h 25"/>
                <a:gd name="T8" fmla="*/ 2 w 52"/>
                <a:gd name="T9" fmla="*/ 23 h 25"/>
                <a:gd name="T10" fmla="*/ 9 w 52"/>
                <a:gd name="T11" fmla="*/ 25 h 25"/>
                <a:gd name="T12" fmla="*/ 9 w 52"/>
                <a:gd name="T13" fmla="*/ 25 h 25"/>
                <a:gd name="T14" fmla="*/ 18 w 52"/>
                <a:gd name="T15" fmla="*/ 23 h 25"/>
                <a:gd name="T16" fmla="*/ 29 w 52"/>
                <a:gd name="T17" fmla="*/ 20 h 25"/>
                <a:gd name="T18" fmla="*/ 38 w 52"/>
                <a:gd name="T19" fmla="*/ 16 h 25"/>
                <a:gd name="T20" fmla="*/ 47 w 52"/>
                <a:gd name="T21" fmla="*/ 11 h 25"/>
                <a:gd name="T22" fmla="*/ 47 w 52"/>
                <a:gd name="T23" fmla="*/ 11 h 25"/>
                <a:gd name="T24" fmla="*/ 52 w 52"/>
                <a:gd name="T25" fmla="*/ 7 h 25"/>
                <a:gd name="T26" fmla="*/ 52 w 52"/>
                <a:gd name="T27" fmla="*/ 2 h 25"/>
                <a:gd name="T28" fmla="*/ 49 w 52"/>
                <a:gd name="T29" fmla="*/ 0 h 25"/>
                <a:gd name="T30" fmla="*/ 43 w 52"/>
                <a:gd name="T31" fmla="*/ 0 h 25"/>
                <a:gd name="T32" fmla="*/ 43 w 52"/>
                <a:gd name="T33" fmla="*/ 0 h 25"/>
                <a:gd name="T34" fmla="*/ 34 w 52"/>
                <a:gd name="T35" fmla="*/ 0 h 25"/>
                <a:gd name="T36" fmla="*/ 22 w 52"/>
                <a:gd name="T37" fmla="*/ 5 h 25"/>
                <a:gd name="T38" fmla="*/ 13 w 52"/>
                <a:gd name="T39" fmla="*/ 7 h 25"/>
                <a:gd name="T40" fmla="*/ 4 w 5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4" y="11"/>
                  </a:moveTo>
                  <a:lnTo>
                    <a:pt x="4" y="11"/>
                  </a:lnTo>
                  <a:lnTo>
                    <a:pt x="0" y="16"/>
                  </a:lnTo>
                  <a:lnTo>
                    <a:pt x="0" y="20"/>
                  </a:lnTo>
                  <a:lnTo>
                    <a:pt x="2" y="23"/>
                  </a:lnTo>
                  <a:lnTo>
                    <a:pt x="9" y="25"/>
                  </a:lnTo>
                  <a:lnTo>
                    <a:pt x="18" y="23"/>
                  </a:lnTo>
                  <a:lnTo>
                    <a:pt x="29" y="20"/>
                  </a:lnTo>
                  <a:lnTo>
                    <a:pt x="38" y="16"/>
                  </a:lnTo>
                  <a:lnTo>
                    <a:pt x="47" y="11"/>
                  </a:lnTo>
                  <a:lnTo>
                    <a:pt x="52" y="7"/>
                  </a:lnTo>
                  <a:lnTo>
                    <a:pt x="52" y="2"/>
                  </a:lnTo>
                  <a:lnTo>
                    <a:pt x="49" y="0"/>
                  </a:lnTo>
                  <a:lnTo>
                    <a:pt x="43" y="0"/>
                  </a:lnTo>
                  <a:lnTo>
                    <a:pt x="34" y="0"/>
                  </a:lnTo>
                  <a:lnTo>
                    <a:pt x="22" y="5"/>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59" name="Freeform 1576">
              <a:extLst>
                <a:ext uri="{FF2B5EF4-FFF2-40B4-BE49-F238E27FC236}">
                  <a16:creationId xmlns:a16="http://schemas.microsoft.com/office/drawing/2014/main" xmlns="" id="{6D045F7E-7ECB-BA4B-B0B4-1BA9128E3CD8}"/>
                </a:ext>
              </a:extLst>
            </p:cNvPr>
            <p:cNvSpPr>
              <a:spLocks/>
            </p:cNvSpPr>
            <p:nvPr/>
          </p:nvSpPr>
          <p:spPr bwMode="auto">
            <a:xfrm>
              <a:off x="1833" y="3343"/>
              <a:ext cx="54" cy="23"/>
            </a:xfrm>
            <a:custGeom>
              <a:avLst/>
              <a:gdLst>
                <a:gd name="T0" fmla="*/ 4 w 54"/>
                <a:gd name="T1" fmla="*/ 12 h 23"/>
                <a:gd name="T2" fmla="*/ 4 w 54"/>
                <a:gd name="T3" fmla="*/ 12 h 23"/>
                <a:gd name="T4" fmla="*/ 0 w 54"/>
                <a:gd name="T5" fmla="*/ 16 h 23"/>
                <a:gd name="T6" fmla="*/ 0 w 54"/>
                <a:gd name="T7" fmla="*/ 21 h 23"/>
                <a:gd name="T8" fmla="*/ 2 w 54"/>
                <a:gd name="T9" fmla="*/ 23 h 23"/>
                <a:gd name="T10" fmla="*/ 9 w 54"/>
                <a:gd name="T11" fmla="*/ 23 h 23"/>
                <a:gd name="T12" fmla="*/ 9 w 54"/>
                <a:gd name="T13" fmla="*/ 23 h 23"/>
                <a:gd name="T14" fmla="*/ 20 w 54"/>
                <a:gd name="T15" fmla="*/ 23 h 23"/>
                <a:gd name="T16" fmla="*/ 29 w 54"/>
                <a:gd name="T17" fmla="*/ 21 h 23"/>
                <a:gd name="T18" fmla="*/ 40 w 54"/>
                <a:gd name="T19" fmla="*/ 16 h 23"/>
                <a:gd name="T20" fmla="*/ 49 w 54"/>
                <a:gd name="T21" fmla="*/ 12 h 23"/>
                <a:gd name="T22" fmla="*/ 49 w 54"/>
                <a:gd name="T23" fmla="*/ 12 h 23"/>
                <a:gd name="T24" fmla="*/ 54 w 54"/>
                <a:gd name="T25" fmla="*/ 7 h 23"/>
                <a:gd name="T26" fmla="*/ 54 w 54"/>
                <a:gd name="T27" fmla="*/ 3 h 23"/>
                <a:gd name="T28" fmla="*/ 51 w 54"/>
                <a:gd name="T29" fmla="*/ 0 h 23"/>
                <a:gd name="T30" fmla="*/ 42 w 54"/>
                <a:gd name="T31" fmla="*/ 0 h 23"/>
                <a:gd name="T32" fmla="*/ 42 w 54"/>
                <a:gd name="T33" fmla="*/ 0 h 23"/>
                <a:gd name="T34" fmla="*/ 33 w 54"/>
                <a:gd name="T35" fmla="*/ 0 h 23"/>
                <a:gd name="T36" fmla="*/ 22 w 54"/>
                <a:gd name="T37" fmla="*/ 3 h 23"/>
                <a:gd name="T38" fmla="*/ 13 w 54"/>
                <a:gd name="T39" fmla="*/ 7 h 23"/>
                <a:gd name="T40" fmla="*/ 4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4" y="12"/>
                  </a:moveTo>
                  <a:lnTo>
                    <a:pt x="4" y="12"/>
                  </a:lnTo>
                  <a:lnTo>
                    <a:pt x="0" y="16"/>
                  </a:lnTo>
                  <a:lnTo>
                    <a:pt x="0" y="21"/>
                  </a:lnTo>
                  <a:lnTo>
                    <a:pt x="2" y="23"/>
                  </a:lnTo>
                  <a:lnTo>
                    <a:pt x="9" y="23"/>
                  </a:lnTo>
                  <a:lnTo>
                    <a:pt x="20" y="23"/>
                  </a:lnTo>
                  <a:lnTo>
                    <a:pt x="29" y="21"/>
                  </a:lnTo>
                  <a:lnTo>
                    <a:pt x="40" y="16"/>
                  </a:lnTo>
                  <a:lnTo>
                    <a:pt x="49" y="12"/>
                  </a:lnTo>
                  <a:lnTo>
                    <a:pt x="54" y="7"/>
                  </a:lnTo>
                  <a:lnTo>
                    <a:pt x="54" y="3"/>
                  </a:lnTo>
                  <a:lnTo>
                    <a:pt x="51" y="0"/>
                  </a:lnTo>
                  <a:lnTo>
                    <a:pt x="42" y="0"/>
                  </a:lnTo>
                  <a:lnTo>
                    <a:pt x="33" y="0"/>
                  </a:lnTo>
                  <a:lnTo>
                    <a:pt x="22"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0" name="Freeform 1577">
              <a:extLst>
                <a:ext uri="{FF2B5EF4-FFF2-40B4-BE49-F238E27FC236}">
                  <a16:creationId xmlns:a16="http://schemas.microsoft.com/office/drawing/2014/main" xmlns="" id="{F7711DBC-5C9A-414A-823D-0D71C0763619}"/>
                </a:ext>
              </a:extLst>
            </p:cNvPr>
            <p:cNvSpPr>
              <a:spLocks/>
            </p:cNvSpPr>
            <p:nvPr/>
          </p:nvSpPr>
          <p:spPr bwMode="auto">
            <a:xfrm>
              <a:off x="1833" y="3343"/>
              <a:ext cx="54" cy="23"/>
            </a:xfrm>
            <a:custGeom>
              <a:avLst/>
              <a:gdLst>
                <a:gd name="T0" fmla="*/ 4 w 54"/>
                <a:gd name="T1" fmla="*/ 12 h 23"/>
                <a:gd name="T2" fmla="*/ 4 w 54"/>
                <a:gd name="T3" fmla="*/ 12 h 23"/>
                <a:gd name="T4" fmla="*/ 0 w 54"/>
                <a:gd name="T5" fmla="*/ 16 h 23"/>
                <a:gd name="T6" fmla="*/ 0 w 54"/>
                <a:gd name="T7" fmla="*/ 21 h 23"/>
                <a:gd name="T8" fmla="*/ 2 w 54"/>
                <a:gd name="T9" fmla="*/ 23 h 23"/>
                <a:gd name="T10" fmla="*/ 9 w 54"/>
                <a:gd name="T11" fmla="*/ 23 h 23"/>
                <a:gd name="T12" fmla="*/ 9 w 54"/>
                <a:gd name="T13" fmla="*/ 23 h 23"/>
                <a:gd name="T14" fmla="*/ 20 w 54"/>
                <a:gd name="T15" fmla="*/ 23 h 23"/>
                <a:gd name="T16" fmla="*/ 29 w 54"/>
                <a:gd name="T17" fmla="*/ 21 h 23"/>
                <a:gd name="T18" fmla="*/ 40 w 54"/>
                <a:gd name="T19" fmla="*/ 16 h 23"/>
                <a:gd name="T20" fmla="*/ 49 w 54"/>
                <a:gd name="T21" fmla="*/ 12 h 23"/>
                <a:gd name="T22" fmla="*/ 49 w 54"/>
                <a:gd name="T23" fmla="*/ 12 h 23"/>
                <a:gd name="T24" fmla="*/ 54 w 54"/>
                <a:gd name="T25" fmla="*/ 7 h 23"/>
                <a:gd name="T26" fmla="*/ 54 w 54"/>
                <a:gd name="T27" fmla="*/ 3 h 23"/>
                <a:gd name="T28" fmla="*/ 51 w 54"/>
                <a:gd name="T29" fmla="*/ 0 h 23"/>
                <a:gd name="T30" fmla="*/ 42 w 54"/>
                <a:gd name="T31" fmla="*/ 0 h 23"/>
                <a:gd name="T32" fmla="*/ 42 w 54"/>
                <a:gd name="T33" fmla="*/ 0 h 23"/>
                <a:gd name="T34" fmla="*/ 33 w 54"/>
                <a:gd name="T35" fmla="*/ 0 h 23"/>
                <a:gd name="T36" fmla="*/ 22 w 54"/>
                <a:gd name="T37" fmla="*/ 3 h 23"/>
                <a:gd name="T38" fmla="*/ 13 w 54"/>
                <a:gd name="T39" fmla="*/ 7 h 23"/>
                <a:gd name="T40" fmla="*/ 4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4" y="12"/>
                  </a:moveTo>
                  <a:lnTo>
                    <a:pt x="4" y="12"/>
                  </a:lnTo>
                  <a:lnTo>
                    <a:pt x="0" y="16"/>
                  </a:lnTo>
                  <a:lnTo>
                    <a:pt x="0" y="21"/>
                  </a:lnTo>
                  <a:lnTo>
                    <a:pt x="2" y="23"/>
                  </a:lnTo>
                  <a:lnTo>
                    <a:pt x="9" y="23"/>
                  </a:lnTo>
                  <a:lnTo>
                    <a:pt x="20" y="23"/>
                  </a:lnTo>
                  <a:lnTo>
                    <a:pt x="29" y="21"/>
                  </a:lnTo>
                  <a:lnTo>
                    <a:pt x="40" y="16"/>
                  </a:lnTo>
                  <a:lnTo>
                    <a:pt x="49" y="12"/>
                  </a:lnTo>
                  <a:lnTo>
                    <a:pt x="54" y="7"/>
                  </a:lnTo>
                  <a:lnTo>
                    <a:pt x="54" y="3"/>
                  </a:lnTo>
                  <a:lnTo>
                    <a:pt x="51" y="0"/>
                  </a:lnTo>
                  <a:lnTo>
                    <a:pt x="42" y="0"/>
                  </a:lnTo>
                  <a:lnTo>
                    <a:pt x="33" y="0"/>
                  </a:lnTo>
                  <a:lnTo>
                    <a:pt x="22"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1" name="Freeform 1578">
              <a:extLst>
                <a:ext uri="{FF2B5EF4-FFF2-40B4-BE49-F238E27FC236}">
                  <a16:creationId xmlns:a16="http://schemas.microsoft.com/office/drawing/2014/main" xmlns="" id="{C3D81528-6F50-B84F-B1D6-0CEAD667A5DF}"/>
                </a:ext>
              </a:extLst>
            </p:cNvPr>
            <p:cNvSpPr>
              <a:spLocks/>
            </p:cNvSpPr>
            <p:nvPr/>
          </p:nvSpPr>
          <p:spPr bwMode="auto">
            <a:xfrm>
              <a:off x="1788" y="3343"/>
              <a:ext cx="56" cy="25"/>
            </a:xfrm>
            <a:custGeom>
              <a:avLst/>
              <a:gdLst>
                <a:gd name="T0" fmla="*/ 4 w 56"/>
                <a:gd name="T1" fmla="*/ 12 h 25"/>
                <a:gd name="T2" fmla="*/ 4 w 56"/>
                <a:gd name="T3" fmla="*/ 12 h 25"/>
                <a:gd name="T4" fmla="*/ 0 w 56"/>
                <a:gd name="T5" fmla="*/ 16 h 25"/>
                <a:gd name="T6" fmla="*/ 0 w 56"/>
                <a:gd name="T7" fmla="*/ 21 h 25"/>
                <a:gd name="T8" fmla="*/ 2 w 56"/>
                <a:gd name="T9" fmla="*/ 23 h 25"/>
                <a:gd name="T10" fmla="*/ 11 w 56"/>
                <a:gd name="T11" fmla="*/ 25 h 25"/>
                <a:gd name="T12" fmla="*/ 11 w 56"/>
                <a:gd name="T13" fmla="*/ 25 h 25"/>
                <a:gd name="T14" fmla="*/ 20 w 56"/>
                <a:gd name="T15" fmla="*/ 23 h 25"/>
                <a:gd name="T16" fmla="*/ 31 w 56"/>
                <a:gd name="T17" fmla="*/ 21 h 25"/>
                <a:gd name="T18" fmla="*/ 40 w 56"/>
                <a:gd name="T19" fmla="*/ 16 h 25"/>
                <a:gd name="T20" fmla="*/ 49 w 56"/>
                <a:gd name="T21" fmla="*/ 12 h 25"/>
                <a:gd name="T22" fmla="*/ 49 w 56"/>
                <a:gd name="T23" fmla="*/ 12 h 25"/>
                <a:gd name="T24" fmla="*/ 54 w 56"/>
                <a:gd name="T25" fmla="*/ 7 h 25"/>
                <a:gd name="T26" fmla="*/ 56 w 56"/>
                <a:gd name="T27" fmla="*/ 3 h 25"/>
                <a:gd name="T28" fmla="*/ 51 w 56"/>
                <a:gd name="T29" fmla="*/ 0 h 25"/>
                <a:gd name="T30" fmla="*/ 45 w 56"/>
                <a:gd name="T31" fmla="*/ 0 h 25"/>
                <a:gd name="T32" fmla="*/ 45 w 56"/>
                <a:gd name="T33" fmla="*/ 0 h 25"/>
                <a:gd name="T34" fmla="*/ 36 w 56"/>
                <a:gd name="T35" fmla="*/ 0 h 25"/>
                <a:gd name="T36" fmla="*/ 24 w 56"/>
                <a:gd name="T37" fmla="*/ 5 h 25"/>
                <a:gd name="T38" fmla="*/ 13 w 56"/>
                <a:gd name="T39" fmla="*/ 7 h 25"/>
                <a:gd name="T40" fmla="*/ 4 w 56"/>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5">
                  <a:moveTo>
                    <a:pt x="4" y="12"/>
                  </a:moveTo>
                  <a:lnTo>
                    <a:pt x="4" y="12"/>
                  </a:lnTo>
                  <a:lnTo>
                    <a:pt x="0" y="16"/>
                  </a:lnTo>
                  <a:lnTo>
                    <a:pt x="0" y="21"/>
                  </a:lnTo>
                  <a:lnTo>
                    <a:pt x="2" y="23"/>
                  </a:lnTo>
                  <a:lnTo>
                    <a:pt x="11" y="25"/>
                  </a:lnTo>
                  <a:lnTo>
                    <a:pt x="20" y="23"/>
                  </a:lnTo>
                  <a:lnTo>
                    <a:pt x="31" y="21"/>
                  </a:lnTo>
                  <a:lnTo>
                    <a:pt x="40" y="16"/>
                  </a:lnTo>
                  <a:lnTo>
                    <a:pt x="49" y="12"/>
                  </a:lnTo>
                  <a:lnTo>
                    <a:pt x="54" y="7"/>
                  </a:lnTo>
                  <a:lnTo>
                    <a:pt x="56" y="3"/>
                  </a:lnTo>
                  <a:lnTo>
                    <a:pt x="51" y="0"/>
                  </a:lnTo>
                  <a:lnTo>
                    <a:pt x="45" y="0"/>
                  </a:lnTo>
                  <a:lnTo>
                    <a:pt x="36" y="0"/>
                  </a:lnTo>
                  <a:lnTo>
                    <a:pt x="24"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2" name="Freeform 1579">
              <a:extLst>
                <a:ext uri="{FF2B5EF4-FFF2-40B4-BE49-F238E27FC236}">
                  <a16:creationId xmlns:a16="http://schemas.microsoft.com/office/drawing/2014/main" xmlns="" id="{E7441F28-61B4-904A-BE5B-FBA8F8A31B63}"/>
                </a:ext>
              </a:extLst>
            </p:cNvPr>
            <p:cNvSpPr>
              <a:spLocks/>
            </p:cNvSpPr>
            <p:nvPr/>
          </p:nvSpPr>
          <p:spPr bwMode="auto">
            <a:xfrm>
              <a:off x="1788" y="3343"/>
              <a:ext cx="56" cy="25"/>
            </a:xfrm>
            <a:custGeom>
              <a:avLst/>
              <a:gdLst>
                <a:gd name="T0" fmla="*/ 4 w 56"/>
                <a:gd name="T1" fmla="*/ 12 h 25"/>
                <a:gd name="T2" fmla="*/ 4 w 56"/>
                <a:gd name="T3" fmla="*/ 12 h 25"/>
                <a:gd name="T4" fmla="*/ 0 w 56"/>
                <a:gd name="T5" fmla="*/ 16 h 25"/>
                <a:gd name="T6" fmla="*/ 0 w 56"/>
                <a:gd name="T7" fmla="*/ 21 h 25"/>
                <a:gd name="T8" fmla="*/ 2 w 56"/>
                <a:gd name="T9" fmla="*/ 23 h 25"/>
                <a:gd name="T10" fmla="*/ 11 w 56"/>
                <a:gd name="T11" fmla="*/ 25 h 25"/>
                <a:gd name="T12" fmla="*/ 11 w 56"/>
                <a:gd name="T13" fmla="*/ 25 h 25"/>
                <a:gd name="T14" fmla="*/ 20 w 56"/>
                <a:gd name="T15" fmla="*/ 23 h 25"/>
                <a:gd name="T16" fmla="*/ 31 w 56"/>
                <a:gd name="T17" fmla="*/ 21 h 25"/>
                <a:gd name="T18" fmla="*/ 40 w 56"/>
                <a:gd name="T19" fmla="*/ 16 h 25"/>
                <a:gd name="T20" fmla="*/ 49 w 56"/>
                <a:gd name="T21" fmla="*/ 12 h 25"/>
                <a:gd name="T22" fmla="*/ 49 w 56"/>
                <a:gd name="T23" fmla="*/ 12 h 25"/>
                <a:gd name="T24" fmla="*/ 54 w 56"/>
                <a:gd name="T25" fmla="*/ 7 h 25"/>
                <a:gd name="T26" fmla="*/ 56 w 56"/>
                <a:gd name="T27" fmla="*/ 3 h 25"/>
                <a:gd name="T28" fmla="*/ 51 w 56"/>
                <a:gd name="T29" fmla="*/ 0 h 25"/>
                <a:gd name="T30" fmla="*/ 45 w 56"/>
                <a:gd name="T31" fmla="*/ 0 h 25"/>
                <a:gd name="T32" fmla="*/ 45 w 56"/>
                <a:gd name="T33" fmla="*/ 0 h 25"/>
                <a:gd name="T34" fmla="*/ 36 w 56"/>
                <a:gd name="T35" fmla="*/ 0 h 25"/>
                <a:gd name="T36" fmla="*/ 24 w 56"/>
                <a:gd name="T37" fmla="*/ 5 h 25"/>
                <a:gd name="T38" fmla="*/ 13 w 56"/>
                <a:gd name="T39" fmla="*/ 7 h 25"/>
                <a:gd name="T40" fmla="*/ 4 w 56"/>
                <a:gd name="T41" fmla="*/ 12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5">
                  <a:moveTo>
                    <a:pt x="4" y="12"/>
                  </a:moveTo>
                  <a:lnTo>
                    <a:pt x="4" y="12"/>
                  </a:lnTo>
                  <a:lnTo>
                    <a:pt x="0" y="16"/>
                  </a:lnTo>
                  <a:lnTo>
                    <a:pt x="0" y="21"/>
                  </a:lnTo>
                  <a:lnTo>
                    <a:pt x="2" y="23"/>
                  </a:lnTo>
                  <a:lnTo>
                    <a:pt x="11" y="25"/>
                  </a:lnTo>
                  <a:lnTo>
                    <a:pt x="20" y="23"/>
                  </a:lnTo>
                  <a:lnTo>
                    <a:pt x="31" y="21"/>
                  </a:lnTo>
                  <a:lnTo>
                    <a:pt x="40" y="16"/>
                  </a:lnTo>
                  <a:lnTo>
                    <a:pt x="49" y="12"/>
                  </a:lnTo>
                  <a:lnTo>
                    <a:pt x="54" y="7"/>
                  </a:lnTo>
                  <a:lnTo>
                    <a:pt x="56" y="3"/>
                  </a:lnTo>
                  <a:lnTo>
                    <a:pt x="51" y="0"/>
                  </a:lnTo>
                  <a:lnTo>
                    <a:pt x="45" y="0"/>
                  </a:lnTo>
                  <a:lnTo>
                    <a:pt x="36" y="0"/>
                  </a:lnTo>
                  <a:lnTo>
                    <a:pt x="24"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3" name="Freeform 1580">
              <a:extLst>
                <a:ext uri="{FF2B5EF4-FFF2-40B4-BE49-F238E27FC236}">
                  <a16:creationId xmlns:a16="http://schemas.microsoft.com/office/drawing/2014/main" xmlns="" id="{2076DD1C-6110-024E-90B8-78204112F1CE}"/>
                </a:ext>
              </a:extLst>
            </p:cNvPr>
            <p:cNvSpPr>
              <a:spLocks/>
            </p:cNvSpPr>
            <p:nvPr/>
          </p:nvSpPr>
          <p:spPr bwMode="auto">
            <a:xfrm>
              <a:off x="1648" y="3346"/>
              <a:ext cx="58" cy="22"/>
            </a:xfrm>
            <a:custGeom>
              <a:avLst/>
              <a:gdLst>
                <a:gd name="T0" fmla="*/ 7 w 58"/>
                <a:gd name="T1" fmla="*/ 11 h 22"/>
                <a:gd name="T2" fmla="*/ 7 w 58"/>
                <a:gd name="T3" fmla="*/ 11 h 22"/>
                <a:gd name="T4" fmla="*/ 2 w 58"/>
                <a:gd name="T5" fmla="*/ 15 h 22"/>
                <a:gd name="T6" fmla="*/ 0 w 58"/>
                <a:gd name="T7" fmla="*/ 20 h 22"/>
                <a:gd name="T8" fmla="*/ 4 w 58"/>
                <a:gd name="T9" fmla="*/ 22 h 22"/>
                <a:gd name="T10" fmla="*/ 11 w 58"/>
                <a:gd name="T11" fmla="*/ 22 h 22"/>
                <a:gd name="T12" fmla="*/ 11 w 58"/>
                <a:gd name="T13" fmla="*/ 22 h 22"/>
                <a:gd name="T14" fmla="*/ 22 w 58"/>
                <a:gd name="T15" fmla="*/ 22 h 22"/>
                <a:gd name="T16" fmla="*/ 34 w 58"/>
                <a:gd name="T17" fmla="*/ 20 h 22"/>
                <a:gd name="T18" fmla="*/ 45 w 58"/>
                <a:gd name="T19" fmla="*/ 15 h 22"/>
                <a:gd name="T20" fmla="*/ 54 w 58"/>
                <a:gd name="T21" fmla="*/ 11 h 22"/>
                <a:gd name="T22" fmla="*/ 54 w 58"/>
                <a:gd name="T23" fmla="*/ 11 h 22"/>
                <a:gd name="T24" fmla="*/ 58 w 58"/>
                <a:gd name="T25" fmla="*/ 6 h 22"/>
                <a:gd name="T26" fmla="*/ 58 w 58"/>
                <a:gd name="T27" fmla="*/ 2 h 22"/>
                <a:gd name="T28" fmla="*/ 56 w 58"/>
                <a:gd name="T29" fmla="*/ 0 h 22"/>
                <a:gd name="T30" fmla="*/ 47 w 58"/>
                <a:gd name="T31" fmla="*/ 0 h 22"/>
                <a:gd name="T32" fmla="*/ 47 w 58"/>
                <a:gd name="T33" fmla="*/ 0 h 22"/>
                <a:gd name="T34" fmla="*/ 38 w 58"/>
                <a:gd name="T35" fmla="*/ 0 h 22"/>
                <a:gd name="T36" fmla="*/ 27 w 58"/>
                <a:gd name="T37" fmla="*/ 2 h 22"/>
                <a:gd name="T38" fmla="*/ 16 w 58"/>
                <a:gd name="T39" fmla="*/ 6 h 22"/>
                <a:gd name="T40" fmla="*/ 7 w 5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
                  <a:moveTo>
                    <a:pt x="7" y="11"/>
                  </a:moveTo>
                  <a:lnTo>
                    <a:pt x="7" y="11"/>
                  </a:lnTo>
                  <a:lnTo>
                    <a:pt x="2" y="15"/>
                  </a:lnTo>
                  <a:lnTo>
                    <a:pt x="0" y="20"/>
                  </a:lnTo>
                  <a:lnTo>
                    <a:pt x="4" y="22"/>
                  </a:lnTo>
                  <a:lnTo>
                    <a:pt x="11" y="22"/>
                  </a:lnTo>
                  <a:lnTo>
                    <a:pt x="22" y="22"/>
                  </a:lnTo>
                  <a:lnTo>
                    <a:pt x="34" y="20"/>
                  </a:lnTo>
                  <a:lnTo>
                    <a:pt x="45" y="15"/>
                  </a:lnTo>
                  <a:lnTo>
                    <a:pt x="54" y="11"/>
                  </a:lnTo>
                  <a:lnTo>
                    <a:pt x="58" y="6"/>
                  </a:lnTo>
                  <a:lnTo>
                    <a:pt x="58" y="2"/>
                  </a:lnTo>
                  <a:lnTo>
                    <a:pt x="56" y="0"/>
                  </a:lnTo>
                  <a:lnTo>
                    <a:pt x="47" y="0"/>
                  </a:lnTo>
                  <a:lnTo>
                    <a:pt x="38" y="0"/>
                  </a:lnTo>
                  <a:lnTo>
                    <a:pt x="27" y="2"/>
                  </a:lnTo>
                  <a:lnTo>
                    <a:pt x="16"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4" name="Freeform 1581">
              <a:extLst>
                <a:ext uri="{FF2B5EF4-FFF2-40B4-BE49-F238E27FC236}">
                  <a16:creationId xmlns:a16="http://schemas.microsoft.com/office/drawing/2014/main" xmlns="" id="{ABC8E29F-8C42-CF43-9BC0-C1BE5BEC6053}"/>
                </a:ext>
              </a:extLst>
            </p:cNvPr>
            <p:cNvSpPr>
              <a:spLocks/>
            </p:cNvSpPr>
            <p:nvPr/>
          </p:nvSpPr>
          <p:spPr bwMode="auto">
            <a:xfrm>
              <a:off x="1648" y="3346"/>
              <a:ext cx="58" cy="22"/>
            </a:xfrm>
            <a:custGeom>
              <a:avLst/>
              <a:gdLst>
                <a:gd name="T0" fmla="*/ 7 w 58"/>
                <a:gd name="T1" fmla="*/ 11 h 22"/>
                <a:gd name="T2" fmla="*/ 7 w 58"/>
                <a:gd name="T3" fmla="*/ 11 h 22"/>
                <a:gd name="T4" fmla="*/ 2 w 58"/>
                <a:gd name="T5" fmla="*/ 15 h 22"/>
                <a:gd name="T6" fmla="*/ 0 w 58"/>
                <a:gd name="T7" fmla="*/ 20 h 22"/>
                <a:gd name="T8" fmla="*/ 4 w 58"/>
                <a:gd name="T9" fmla="*/ 22 h 22"/>
                <a:gd name="T10" fmla="*/ 11 w 58"/>
                <a:gd name="T11" fmla="*/ 22 h 22"/>
                <a:gd name="T12" fmla="*/ 11 w 58"/>
                <a:gd name="T13" fmla="*/ 22 h 22"/>
                <a:gd name="T14" fmla="*/ 22 w 58"/>
                <a:gd name="T15" fmla="*/ 22 h 22"/>
                <a:gd name="T16" fmla="*/ 34 w 58"/>
                <a:gd name="T17" fmla="*/ 20 h 22"/>
                <a:gd name="T18" fmla="*/ 45 w 58"/>
                <a:gd name="T19" fmla="*/ 15 h 22"/>
                <a:gd name="T20" fmla="*/ 54 w 58"/>
                <a:gd name="T21" fmla="*/ 11 h 22"/>
                <a:gd name="T22" fmla="*/ 54 w 58"/>
                <a:gd name="T23" fmla="*/ 11 h 22"/>
                <a:gd name="T24" fmla="*/ 58 w 58"/>
                <a:gd name="T25" fmla="*/ 6 h 22"/>
                <a:gd name="T26" fmla="*/ 58 w 58"/>
                <a:gd name="T27" fmla="*/ 2 h 22"/>
                <a:gd name="T28" fmla="*/ 56 w 58"/>
                <a:gd name="T29" fmla="*/ 0 h 22"/>
                <a:gd name="T30" fmla="*/ 47 w 58"/>
                <a:gd name="T31" fmla="*/ 0 h 22"/>
                <a:gd name="T32" fmla="*/ 47 w 58"/>
                <a:gd name="T33" fmla="*/ 0 h 22"/>
                <a:gd name="T34" fmla="*/ 38 w 58"/>
                <a:gd name="T35" fmla="*/ 0 h 22"/>
                <a:gd name="T36" fmla="*/ 27 w 58"/>
                <a:gd name="T37" fmla="*/ 2 h 22"/>
                <a:gd name="T38" fmla="*/ 16 w 58"/>
                <a:gd name="T39" fmla="*/ 6 h 22"/>
                <a:gd name="T40" fmla="*/ 7 w 5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
                  <a:moveTo>
                    <a:pt x="7" y="11"/>
                  </a:moveTo>
                  <a:lnTo>
                    <a:pt x="7" y="11"/>
                  </a:lnTo>
                  <a:lnTo>
                    <a:pt x="2" y="15"/>
                  </a:lnTo>
                  <a:lnTo>
                    <a:pt x="0" y="20"/>
                  </a:lnTo>
                  <a:lnTo>
                    <a:pt x="4" y="22"/>
                  </a:lnTo>
                  <a:lnTo>
                    <a:pt x="11" y="22"/>
                  </a:lnTo>
                  <a:lnTo>
                    <a:pt x="22" y="22"/>
                  </a:lnTo>
                  <a:lnTo>
                    <a:pt x="34" y="20"/>
                  </a:lnTo>
                  <a:lnTo>
                    <a:pt x="45" y="15"/>
                  </a:lnTo>
                  <a:lnTo>
                    <a:pt x="54" y="11"/>
                  </a:lnTo>
                  <a:lnTo>
                    <a:pt x="58" y="6"/>
                  </a:lnTo>
                  <a:lnTo>
                    <a:pt x="58" y="2"/>
                  </a:lnTo>
                  <a:lnTo>
                    <a:pt x="56" y="0"/>
                  </a:lnTo>
                  <a:lnTo>
                    <a:pt x="47" y="0"/>
                  </a:lnTo>
                  <a:lnTo>
                    <a:pt x="38" y="0"/>
                  </a:lnTo>
                  <a:lnTo>
                    <a:pt x="27" y="2"/>
                  </a:lnTo>
                  <a:lnTo>
                    <a:pt x="16"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5" name="Freeform 1582">
              <a:extLst>
                <a:ext uri="{FF2B5EF4-FFF2-40B4-BE49-F238E27FC236}">
                  <a16:creationId xmlns:a16="http://schemas.microsoft.com/office/drawing/2014/main" xmlns="" id="{588E6046-CFFB-B049-B65B-5C4C7FDE4BA6}"/>
                </a:ext>
              </a:extLst>
            </p:cNvPr>
            <p:cNvSpPr>
              <a:spLocks/>
            </p:cNvSpPr>
            <p:nvPr/>
          </p:nvSpPr>
          <p:spPr bwMode="auto">
            <a:xfrm>
              <a:off x="1601" y="3346"/>
              <a:ext cx="58" cy="24"/>
            </a:xfrm>
            <a:custGeom>
              <a:avLst/>
              <a:gdLst>
                <a:gd name="T0" fmla="*/ 6 w 58"/>
                <a:gd name="T1" fmla="*/ 11 h 24"/>
                <a:gd name="T2" fmla="*/ 6 w 58"/>
                <a:gd name="T3" fmla="*/ 11 h 24"/>
                <a:gd name="T4" fmla="*/ 0 w 58"/>
                <a:gd name="T5" fmla="*/ 15 h 24"/>
                <a:gd name="T6" fmla="*/ 0 w 58"/>
                <a:gd name="T7" fmla="*/ 20 h 24"/>
                <a:gd name="T8" fmla="*/ 4 w 58"/>
                <a:gd name="T9" fmla="*/ 22 h 24"/>
                <a:gd name="T10" fmla="*/ 11 w 58"/>
                <a:gd name="T11" fmla="*/ 24 h 24"/>
                <a:gd name="T12" fmla="*/ 11 w 58"/>
                <a:gd name="T13" fmla="*/ 24 h 24"/>
                <a:gd name="T14" fmla="*/ 22 w 58"/>
                <a:gd name="T15" fmla="*/ 22 h 24"/>
                <a:gd name="T16" fmla="*/ 33 w 58"/>
                <a:gd name="T17" fmla="*/ 20 h 24"/>
                <a:gd name="T18" fmla="*/ 45 w 58"/>
                <a:gd name="T19" fmla="*/ 15 h 24"/>
                <a:gd name="T20" fmla="*/ 54 w 58"/>
                <a:gd name="T21" fmla="*/ 11 h 24"/>
                <a:gd name="T22" fmla="*/ 54 w 58"/>
                <a:gd name="T23" fmla="*/ 11 h 24"/>
                <a:gd name="T24" fmla="*/ 58 w 58"/>
                <a:gd name="T25" fmla="*/ 6 h 24"/>
                <a:gd name="T26" fmla="*/ 58 w 58"/>
                <a:gd name="T27" fmla="*/ 2 h 24"/>
                <a:gd name="T28" fmla="*/ 56 w 58"/>
                <a:gd name="T29" fmla="*/ 0 h 24"/>
                <a:gd name="T30" fmla="*/ 47 w 58"/>
                <a:gd name="T31" fmla="*/ 0 h 24"/>
                <a:gd name="T32" fmla="*/ 47 w 58"/>
                <a:gd name="T33" fmla="*/ 0 h 24"/>
                <a:gd name="T34" fmla="*/ 36 w 58"/>
                <a:gd name="T35" fmla="*/ 0 h 24"/>
                <a:gd name="T36" fmla="*/ 24 w 58"/>
                <a:gd name="T37" fmla="*/ 4 h 24"/>
                <a:gd name="T38" fmla="*/ 13 w 58"/>
                <a:gd name="T39" fmla="*/ 6 h 24"/>
                <a:gd name="T40" fmla="*/ 6 w 58"/>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4">
                  <a:moveTo>
                    <a:pt x="6" y="11"/>
                  </a:moveTo>
                  <a:lnTo>
                    <a:pt x="6" y="11"/>
                  </a:lnTo>
                  <a:lnTo>
                    <a:pt x="0" y="15"/>
                  </a:lnTo>
                  <a:lnTo>
                    <a:pt x="0" y="20"/>
                  </a:lnTo>
                  <a:lnTo>
                    <a:pt x="4" y="22"/>
                  </a:lnTo>
                  <a:lnTo>
                    <a:pt x="11" y="24"/>
                  </a:lnTo>
                  <a:lnTo>
                    <a:pt x="22" y="22"/>
                  </a:lnTo>
                  <a:lnTo>
                    <a:pt x="33" y="20"/>
                  </a:lnTo>
                  <a:lnTo>
                    <a:pt x="45" y="15"/>
                  </a:lnTo>
                  <a:lnTo>
                    <a:pt x="54" y="11"/>
                  </a:lnTo>
                  <a:lnTo>
                    <a:pt x="58" y="6"/>
                  </a:lnTo>
                  <a:lnTo>
                    <a:pt x="58" y="2"/>
                  </a:lnTo>
                  <a:lnTo>
                    <a:pt x="56" y="0"/>
                  </a:lnTo>
                  <a:lnTo>
                    <a:pt x="47" y="0"/>
                  </a:lnTo>
                  <a:lnTo>
                    <a:pt x="36" y="0"/>
                  </a:lnTo>
                  <a:lnTo>
                    <a:pt x="24" y="4"/>
                  </a:lnTo>
                  <a:lnTo>
                    <a:pt x="13" y="6"/>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6" name="Freeform 1583">
              <a:extLst>
                <a:ext uri="{FF2B5EF4-FFF2-40B4-BE49-F238E27FC236}">
                  <a16:creationId xmlns:a16="http://schemas.microsoft.com/office/drawing/2014/main" xmlns="" id="{0B7F79C4-C37B-7C4F-83ED-472225A31435}"/>
                </a:ext>
              </a:extLst>
            </p:cNvPr>
            <p:cNvSpPr>
              <a:spLocks/>
            </p:cNvSpPr>
            <p:nvPr/>
          </p:nvSpPr>
          <p:spPr bwMode="auto">
            <a:xfrm>
              <a:off x="1601" y="3346"/>
              <a:ext cx="58" cy="24"/>
            </a:xfrm>
            <a:custGeom>
              <a:avLst/>
              <a:gdLst>
                <a:gd name="T0" fmla="*/ 6 w 58"/>
                <a:gd name="T1" fmla="*/ 11 h 24"/>
                <a:gd name="T2" fmla="*/ 6 w 58"/>
                <a:gd name="T3" fmla="*/ 11 h 24"/>
                <a:gd name="T4" fmla="*/ 0 w 58"/>
                <a:gd name="T5" fmla="*/ 15 h 24"/>
                <a:gd name="T6" fmla="*/ 0 w 58"/>
                <a:gd name="T7" fmla="*/ 20 h 24"/>
                <a:gd name="T8" fmla="*/ 4 w 58"/>
                <a:gd name="T9" fmla="*/ 22 h 24"/>
                <a:gd name="T10" fmla="*/ 11 w 58"/>
                <a:gd name="T11" fmla="*/ 24 h 24"/>
                <a:gd name="T12" fmla="*/ 11 w 58"/>
                <a:gd name="T13" fmla="*/ 24 h 24"/>
                <a:gd name="T14" fmla="*/ 22 w 58"/>
                <a:gd name="T15" fmla="*/ 22 h 24"/>
                <a:gd name="T16" fmla="*/ 33 w 58"/>
                <a:gd name="T17" fmla="*/ 20 h 24"/>
                <a:gd name="T18" fmla="*/ 45 w 58"/>
                <a:gd name="T19" fmla="*/ 15 h 24"/>
                <a:gd name="T20" fmla="*/ 54 w 58"/>
                <a:gd name="T21" fmla="*/ 11 h 24"/>
                <a:gd name="T22" fmla="*/ 54 w 58"/>
                <a:gd name="T23" fmla="*/ 11 h 24"/>
                <a:gd name="T24" fmla="*/ 58 w 58"/>
                <a:gd name="T25" fmla="*/ 6 h 24"/>
                <a:gd name="T26" fmla="*/ 58 w 58"/>
                <a:gd name="T27" fmla="*/ 2 h 24"/>
                <a:gd name="T28" fmla="*/ 56 w 58"/>
                <a:gd name="T29" fmla="*/ 0 h 24"/>
                <a:gd name="T30" fmla="*/ 47 w 58"/>
                <a:gd name="T31" fmla="*/ 0 h 24"/>
                <a:gd name="T32" fmla="*/ 47 w 58"/>
                <a:gd name="T33" fmla="*/ 0 h 24"/>
                <a:gd name="T34" fmla="*/ 36 w 58"/>
                <a:gd name="T35" fmla="*/ 0 h 24"/>
                <a:gd name="T36" fmla="*/ 24 w 58"/>
                <a:gd name="T37" fmla="*/ 4 h 24"/>
                <a:gd name="T38" fmla="*/ 13 w 58"/>
                <a:gd name="T39" fmla="*/ 6 h 24"/>
                <a:gd name="T40" fmla="*/ 6 w 58"/>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4">
                  <a:moveTo>
                    <a:pt x="6" y="11"/>
                  </a:moveTo>
                  <a:lnTo>
                    <a:pt x="6" y="11"/>
                  </a:lnTo>
                  <a:lnTo>
                    <a:pt x="0" y="15"/>
                  </a:lnTo>
                  <a:lnTo>
                    <a:pt x="0" y="20"/>
                  </a:lnTo>
                  <a:lnTo>
                    <a:pt x="4" y="22"/>
                  </a:lnTo>
                  <a:lnTo>
                    <a:pt x="11" y="24"/>
                  </a:lnTo>
                  <a:lnTo>
                    <a:pt x="22" y="22"/>
                  </a:lnTo>
                  <a:lnTo>
                    <a:pt x="33" y="20"/>
                  </a:lnTo>
                  <a:lnTo>
                    <a:pt x="45" y="15"/>
                  </a:lnTo>
                  <a:lnTo>
                    <a:pt x="54" y="11"/>
                  </a:lnTo>
                  <a:lnTo>
                    <a:pt x="58" y="6"/>
                  </a:lnTo>
                  <a:lnTo>
                    <a:pt x="58" y="2"/>
                  </a:lnTo>
                  <a:lnTo>
                    <a:pt x="56" y="0"/>
                  </a:lnTo>
                  <a:lnTo>
                    <a:pt x="47" y="0"/>
                  </a:lnTo>
                  <a:lnTo>
                    <a:pt x="36" y="0"/>
                  </a:lnTo>
                  <a:lnTo>
                    <a:pt x="24" y="4"/>
                  </a:lnTo>
                  <a:lnTo>
                    <a:pt x="13" y="6"/>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7" name="Freeform 1584">
              <a:extLst>
                <a:ext uri="{FF2B5EF4-FFF2-40B4-BE49-F238E27FC236}">
                  <a16:creationId xmlns:a16="http://schemas.microsoft.com/office/drawing/2014/main" xmlns="" id="{1CB96D94-F7AB-9A4D-8AA4-A02B4D6ECB4B}"/>
                </a:ext>
              </a:extLst>
            </p:cNvPr>
            <p:cNvSpPr>
              <a:spLocks/>
            </p:cNvSpPr>
            <p:nvPr/>
          </p:nvSpPr>
          <p:spPr bwMode="auto">
            <a:xfrm>
              <a:off x="1551" y="3346"/>
              <a:ext cx="61" cy="24"/>
            </a:xfrm>
            <a:custGeom>
              <a:avLst/>
              <a:gdLst>
                <a:gd name="T0" fmla="*/ 7 w 61"/>
                <a:gd name="T1" fmla="*/ 13 h 24"/>
                <a:gd name="T2" fmla="*/ 7 w 61"/>
                <a:gd name="T3" fmla="*/ 13 h 24"/>
                <a:gd name="T4" fmla="*/ 2 w 61"/>
                <a:gd name="T5" fmla="*/ 18 h 24"/>
                <a:gd name="T6" fmla="*/ 0 w 61"/>
                <a:gd name="T7" fmla="*/ 20 h 24"/>
                <a:gd name="T8" fmla="*/ 5 w 61"/>
                <a:gd name="T9" fmla="*/ 22 h 24"/>
                <a:gd name="T10" fmla="*/ 14 w 61"/>
                <a:gd name="T11" fmla="*/ 24 h 24"/>
                <a:gd name="T12" fmla="*/ 14 w 61"/>
                <a:gd name="T13" fmla="*/ 24 h 24"/>
                <a:gd name="T14" fmla="*/ 23 w 61"/>
                <a:gd name="T15" fmla="*/ 22 h 24"/>
                <a:gd name="T16" fmla="*/ 36 w 61"/>
                <a:gd name="T17" fmla="*/ 20 h 24"/>
                <a:gd name="T18" fmla="*/ 45 w 61"/>
                <a:gd name="T19" fmla="*/ 15 h 24"/>
                <a:gd name="T20" fmla="*/ 54 w 61"/>
                <a:gd name="T21" fmla="*/ 11 h 24"/>
                <a:gd name="T22" fmla="*/ 54 w 61"/>
                <a:gd name="T23" fmla="*/ 11 h 24"/>
                <a:gd name="T24" fmla="*/ 61 w 61"/>
                <a:gd name="T25" fmla="*/ 6 h 24"/>
                <a:gd name="T26" fmla="*/ 61 w 61"/>
                <a:gd name="T27" fmla="*/ 4 h 24"/>
                <a:gd name="T28" fmla="*/ 56 w 61"/>
                <a:gd name="T29" fmla="*/ 2 h 24"/>
                <a:gd name="T30" fmla="*/ 50 w 61"/>
                <a:gd name="T31" fmla="*/ 0 h 24"/>
                <a:gd name="T32" fmla="*/ 50 w 61"/>
                <a:gd name="T33" fmla="*/ 0 h 24"/>
                <a:gd name="T34" fmla="*/ 38 w 61"/>
                <a:gd name="T35" fmla="*/ 2 h 24"/>
                <a:gd name="T36" fmla="*/ 27 w 61"/>
                <a:gd name="T37" fmla="*/ 4 h 24"/>
                <a:gd name="T38" fmla="*/ 16 w 61"/>
                <a:gd name="T39" fmla="*/ 9 h 24"/>
                <a:gd name="T40" fmla="*/ 7 w 6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4">
                  <a:moveTo>
                    <a:pt x="7" y="13"/>
                  </a:moveTo>
                  <a:lnTo>
                    <a:pt x="7" y="13"/>
                  </a:lnTo>
                  <a:lnTo>
                    <a:pt x="2" y="18"/>
                  </a:lnTo>
                  <a:lnTo>
                    <a:pt x="0" y="20"/>
                  </a:lnTo>
                  <a:lnTo>
                    <a:pt x="5" y="22"/>
                  </a:lnTo>
                  <a:lnTo>
                    <a:pt x="14" y="24"/>
                  </a:lnTo>
                  <a:lnTo>
                    <a:pt x="23" y="22"/>
                  </a:lnTo>
                  <a:lnTo>
                    <a:pt x="36" y="20"/>
                  </a:lnTo>
                  <a:lnTo>
                    <a:pt x="45" y="15"/>
                  </a:lnTo>
                  <a:lnTo>
                    <a:pt x="54" y="11"/>
                  </a:lnTo>
                  <a:lnTo>
                    <a:pt x="61" y="6"/>
                  </a:lnTo>
                  <a:lnTo>
                    <a:pt x="61" y="4"/>
                  </a:lnTo>
                  <a:lnTo>
                    <a:pt x="56" y="2"/>
                  </a:lnTo>
                  <a:lnTo>
                    <a:pt x="50" y="0"/>
                  </a:lnTo>
                  <a:lnTo>
                    <a:pt x="38" y="2"/>
                  </a:lnTo>
                  <a:lnTo>
                    <a:pt x="27" y="4"/>
                  </a:lnTo>
                  <a:lnTo>
                    <a:pt x="16"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8" name="Freeform 1585">
              <a:extLst>
                <a:ext uri="{FF2B5EF4-FFF2-40B4-BE49-F238E27FC236}">
                  <a16:creationId xmlns:a16="http://schemas.microsoft.com/office/drawing/2014/main" xmlns="" id="{45C0A9F9-2A4D-0D4C-ABC9-7BA395E8D937}"/>
                </a:ext>
              </a:extLst>
            </p:cNvPr>
            <p:cNvSpPr>
              <a:spLocks/>
            </p:cNvSpPr>
            <p:nvPr/>
          </p:nvSpPr>
          <p:spPr bwMode="auto">
            <a:xfrm>
              <a:off x="1551" y="3346"/>
              <a:ext cx="61" cy="24"/>
            </a:xfrm>
            <a:custGeom>
              <a:avLst/>
              <a:gdLst>
                <a:gd name="T0" fmla="*/ 7 w 61"/>
                <a:gd name="T1" fmla="*/ 13 h 24"/>
                <a:gd name="T2" fmla="*/ 7 w 61"/>
                <a:gd name="T3" fmla="*/ 13 h 24"/>
                <a:gd name="T4" fmla="*/ 2 w 61"/>
                <a:gd name="T5" fmla="*/ 18 h 24"/>
                <a:gd name="T6" fmla="*/ 0 w 61"/>
                <a:gd name="T7" fmla="*/ 20 h 24"/>
                <a:gd name="T8" fmla="*/ 5 w 61"/>
                <a:gd name="T9" fmla="*/ 22 h 24"/>
                <a:gd name="T10" fmla="*/ 14 w 61"/>
                <a:gd name="T11" fmla="*/ 24 h 24"/>
                <a:gd name="T12" fmla="*/ 14 w 61"/>
                <a:gd name="T13" fmla="*/ 24 h 24"/>
                <a:gd name="T14" fmla="*/ 23 w 61"/>
                <a:gd name="T15" fmla="*/ 22 h 24"/>
                <a:gd name="T16" fmla="*/ 36 w 61"/>
                <a:gd name="T17" fmla="*/ 20 h 24"/>
                <a:gd name="T18" fmla="*/ 45 w 61"/>
                <a:gd name="T19" fmla="*/ 15 h 24"/>
                <a:gd name="T20" fmla="*/ 54 w 61"/>
                <a:gd name="T21" fmla="*/ 11 h 24"/>
                <a:gd name="T22" fmla="*/ 54 w 61"/>
                <a:gd name="T23" fmla="*/ 11 h 24"/>
                <a:gd name="T24" fmla="*/ 61 w 61"/>
                <a:gd name="T25" fmla="*/ 6 h 24"/>
                <a:gd name="T26" fmla="*/ 61 w 61"/>
                <a:gd name="T27" fmla="*/ 4 h 24"/>
                <a:gd name="T28" fmla="*/ 56 w 61"/>
                <a:gd name="T29" fmla="*/ 2 h 24"/>
                <a:gd name="T30" fmla="*/ 50 w 61"/>
                <a:gd name="T31" fmla="*/ 0 h 24"/>
                <a:gd name="T32" fmla="*/ 50 w 61"/>
                <a:gd name="T33" fmla="*/ 0 h 24"/>
                <a:gd name="T34" fmla="*/ 38 w 61"/>
                <a:gd name="T35" fmla="*/ 2 h 24"/>
                <a:gd name="T36" fmla="*/ 27 w 61"/>
                <a:gd name="T37" fmla="*/ 4 h 24"/>
                <a:gd name="T38" fmla="*/ 16 w 61"/>
                <a:gd name="T39" fmla="*/ 9 h 24"/>
                <a:gd name="T40" fmla="*/ 7 w 6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4">
                  <a:moveTo>
                    <a:pt x="7" y="13"/>
                  </a:moveTo>
                  <a:lnTo>
                    <a:pt x="7" y="13"/>
                  </a:lnTo>
                  <a:lnTo>
                    <a:pt x="2" y="18"/>
                  </a:lnTo>
                  <a:lnTo>
                    <a:pt x="0" y="20"/>
                  </a:lnTo>
                  <a:lnTo>
                    <a:pt x="5" y="22"/>
                  </a:lnTo>
                  <a:lnTo>
                    <a:pt x="14" y="24"/>
                  </a:lnTo>
                  <a:lnTo>
                    <a:pt x="23" y="22"/>
                  </a:lnTo>
                  <a:lnTo>
                    <a:pt x="36" y="20"/>
                  </a:lnTo>
                  <a:lnTo>
                    <a:pt x="45" y="15"/>
                  </a:lnTo>
                  <a:lnTo>
                    <a:pt x="54" y="11"/>
                  </a:lnTo>
                  <a:lnTo>
                    <a:pt x="61" y="6"/>
                  </a:lnTo>
                  <a:lnTo>
                    <a:pt x="61" y="4"/>
                  </a:lnTo>
                  <a:lnTo>
                    <a:pt x="56" y="2"/>
                  </a:lnTo>
                  <a:lnTo>
                    <a:pt x="50" y="0"/>
                  </a:lnTo>
                  <a:lnTo>
                    <a:pt x="38" y="2"/>
                  </a:lnTo>
                  <a:lnTo>
                    <a:pt x="27" y="4"/>
                  </a:lnTo>
                  <a:lnTo>
                    <a:pt x="16"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69" name="Freeform 1586">
              <a:extLst>
                <a:ext uri="{FF2B5EF4-FFF2-40B4-BE49-F238E27FC236}">
                  <a16:creationId xmlns:a16="http://schemas.microsoft.com/office/drawing/2014/main" xmlns="" id="{A73D682F-EAB5-0A45-BE6C-0AD77480B8AB}"/>
                </a:ext>
              </a:extLst>
            </p:cNvPr>
            <p:cNvSpPr>
              <a:spLocks/>
            </p:cNvSpPr>
            <p:nvPr/>
          </p:nvSpPr>
          <p:spPr bwMode="auto">
            <a:xfrm>
              <a:off x="4254" y="3278"/>
              <a:ext cx="49" cy="23"/>
            </a:xfrm>
            <a:custGeom>
              <a:avLst/>
              <a:gdLst>
                <a:gd name="T0" fmla="*/ 4 w 49"/>
                <a:gd name="T1" fmla="*/ 11 h 23"/>
                <a:gd name="T2" fmla="*/ 4 w 49"/>
                <a:gd name="T3" fmla="*/ 11 h 23"/>
                <a:gd name="T4" fmla="*/ 9 w 49"/>
                <a:gd name="T5" fmla="*/ 16 h 23"/>
                <a:gd name="T6" fmla="*/ 18 w 49"/>
                <a:gd name="T7" fmla="*/ 20 h 23"/>
                <a:gd name="T8" fmla="*/ 27 w 49"/>
                <a:gd name="T9" fmla="*/ 23 h 23"/>
                <a:gd name="T10" fmla="*/ 38 w 49"/>
                <a:gd name="T11" fmla="*/ 23 h 23"/>
                <a:gd name="T12" fmla="*/ 38 w 49"/>
                <a:gd name="T13" fmla="*/ 23 h 23"/>
                <a:gd name="T14" fmla="*/ 45 w 49"/>
                <a:gd name="T15" fmla="*/ 23 h 23"/>
                <a:gd name="T16" fmla="*/ 49 w 49"/>
                <a:gd name="T17" fmla="*/ 20 h 23"/>
                <a:gd name="T18" fmla="*/ 49 w 49"/>
                <a:gd name="T19" fmla="*/ 16 h 23"/>
                <a:gd name="T20" fmla="*/ 45 w 49"/>
                <a:gd name="T21" fmla="*/ 11 h 23"/>
                <a:gd name="T22" fmla="*/ 45 w 49"/>
                <a:gd name="T23" fmla="*/ 11 h 23"/>
                <a:gd name="T24" fmla="*/ 38 w 49"/>
                <a:gd name="T25" fmla="*/ 7 h 23"/>
                <a:gd name="T26" fmla="*/ 29 w 49"/>
                <a:gd name="T27" fmla="*/ 2 h 23"/>
                <a:gd name="T28" fmla="*/ 20 w 49"/>
                <a:gd name="T29" fmla="*/ 0 h 23"/>
                <a:gd name="T30" fmla="*/ 11 w 49"/>
                <a:gd name="T31" fmla="*/ 0 h 23"/>
                <a:gd name="T32" fmla="*/ 11 w 49"/>
                <a:gd name="T33" fmla="*/ 0 h 23"/>
                <a:gd name="T34" fmla="*/ 4 w 49"/>
                <a:gd name="T35" fmla="*/ 2 h 23"/>
                <a:gd name="T36" fmla="*/ 0 w 49"/>
                <a:gd name="T37" fmla="*/ 4 h 23"/>
                <a:gd name="T38" fmla="*/ 0 w 49"/>
                <a:gd name="T39" fmla="*/ 7 h 23"/>
                <a:gd name="T40" fmla="*/ 4 w 4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4" y="11"/>
                  </a:moveTo>
                  <a:lnTo>
                    <a:pt x="4" y="11"/>
                  </a:lnTo>
                  <a:lnTo>
                    <a:pt x="9" y="16"/>
                  </a:lnTo>
                  <a:lnTo>
                    <a:pt x="18" y="20"/>
                  </a:lnTo>
                  <a:lnTo>
                    <a:pt x="27" y="23"/>
                  </a:lnTo>
                  <a:lnTo>
                    <a:pt x="38" y="23"/>
                  </a:lnTo>
                  <a:lnTo>
                    <a:pt x="45" y="23"/>
                  </a:lnTo>
                  <a:lnTo>
                    <a:pt x="49" y="20"/>
                  </a:lnTo>
                  <a:lnTo>
                    <a:pt x="49" y="16"/>
                  </a:lnTo>
                  <a:lnTo>
                    <a:pt x="45" y="11"/>
                  </a:lnTo>
                  <a:lnTo>
                    <a:pt x="38" y="7"/>
                  </a:lnTo>
                  <a:lnTo>
                    <a:pt x="29" y="2"/>
                  </a:lnTo>
                  <a:lnTo>
                    <a:pt x="20" y="0"/>
                  </a:lnTo>
                  <a:lnTo>
                    <a:pt x="11" y="0"/>
                  </a:lnTo>
                  <a:lnTo>
                    <a:pt x="4" y="2"/>
                  </a:lnTo>
                  <a:lnTo>
                    <a:pt x="0" y="4"/>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0" name="Freeform 1587">
              <a:extLst>
                <a:ext uri="{FF2B5EF4-FFF2-40B4-BE49-F238E27FC236}">
                  <a16:creationId xmlns:a16="http://schemas.microsoft.com/office/drawing/2014/main" xmlns="" id="{6F142CE9-1C35-A647-8E1B-B15A7B84FFCC}"/>
                </a:ext>
              </a:extLst>
            </p:cNvPr>
            <p:cNvSpPr>
              <a:spLocks/>
            </p:cNvSpPr>
            <p:nvPr/>
          </p:nvSpPr>
          <p:spPr bwMode="auto">
            <a:xfrm>
              <a:off x="4254" y="3278"/>
              <a:ext cx="49" cy="23"/>
            </a:xfrm>
            <a:custGeom>
              <a:avLst/>
              <a:gdLst>
                <a:gd name="T0" fmla="*/ 4 w 49"/>
                <a:gd name="T1" fmla="*/ 11 h 23"/>
                <a:gd name="T2" fmla="*/ 4 w 49"/>
                <a:gd name="T3" fmla="*/ 11 h 23"/>
                <a:gd name="T4" fmla="*/ 9 w 49"/>
                <a:gd name="T5" fmla="*/ 16 h 23"/>
                <a:gd name="T6" fmla="*/ 18 w 49"/>
                <a:gd name="T7" fmla="*/ 20 h 23"/>
                <a:gd name="T8" fmla="*/ 27 w 49"/>
                <a:gd name="T9" fmla="*/ 23 h 23"/>
                <a:gd name="T10" fmla="*/ 38 w 49"/>
                <a:gd name="T11" fmla="*/ 23 h 23"/>
                <a:gd name="T12" fmla="*/ 38 w 49"/>
                <a:gd name="T13" fmla="*/ 23 h 23"/>
                <a:gd name="T14" fmla="*/ 45 w 49"/>
                <a:gd name="T15" fmla="*/ 23 h 23"/>
                <a:gd name="T16" fmla="*/ 49 w 49"/>
                <a:gd name="T17" fmla="*/ 20 h 23"/>
                <a:gd name="T18" fmla="*/ 49 w 49"/>
                <a:gd name="T19" fmla="*/ 16 h 23"/>
                <a:gd name="T20" fmla="*/ 45 w 49"/>
                <a:gd name="T21" fmla="*/ 11 h 23"/>
                <a:gd name="T22" fmla="*/ 45 w 49"/>
                <a:gd name="T23" fmla="*/ 11 h 23"/>
                <a:gd name="T24" fmla="*/ 38 w 49"/>
                <a:gd name="T25" fmla="*/ 7 h 23"/>
                <a:gd name="T26" fmla="*/ 29 w 49"/>
                <a:gd name="T27" fmla="*/ 2 h 23"/>
                <a:gd name="T28" fmla="*/ 20 w 49"/>
                <a:gd name="T29" fmla="*/ 0 h 23"/>
                <a:gd name="T30" fmla="*/ 11 w 49"/>
                <a:gd name="T31" fmla="*/ 0 h 23"/>
                <a:gd name="T32" fmla="*/ 11 w 49"/>
                <a:gd name="T33" fmla="*/ 0 h 23"/>
                <a:gd name="T34" fmla="*/ 4 w 49"/>
                <a:gd name="T35" fmla="*/ 2 h 23"/>
                <a:gd name="T36" fmla="*/ 0 w 49"/>
                <a:gd name="T37" fmla="*/ 4 h 23"/>
                <a:gd name="T38" fmla="*/ 0 w 49"/>
                <a:gd name="T39" fmla="*/ 7 h 23"/>
                <a:gd name="T40" fmla="*/ 4 w 4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4" y="11"/>
                  </a:moveTo>
                  <a:lnTo>
                    <a:pt x="4" y="11"/>
                  </a:lnTo>
                  <a:lnTo>
                    <a:pt x="9" y="16"/>
                  </a:lnTo>
                  <a:lnTo>
                    <a:pt x="18" y="20"/>
                  </a:lnTo>
                  <a:lnTo>
                    <a:pt x="27" y="23"/>
                  </a:lnTo>
                  <a:lnTo>
                    <a:pt x="38" y="23"/>
                  </a:lnTo>
                  <a:lnTo>
                    <a:pt x="45" y="23"/>
                  </a:lnTo>
                  <a:lnTo>
                    <a:pt x="49" y="20"/>
                  </a:lnTo>
                  <a:lnTo>
                    <a:pt x="49" y="16"/>
                  </a:lnTo>
                  <a:lnTo>
                    <a:pt x="45" y="11"/>
                  </a:lnTo>
                  <a:lnTo>
                    <a:pt x="38" y="7"/>
                  </a:lnTo>
                  <a:lnTo>
                    <a:pt x="29" y="2"/>
                  </a:lnTo>
                  <a:lnTo>
                    <a:pt x="20" y="0"/>
                  </a:lnTo>
                  <a:lnTo>
                    <a:pt x="11" y="0"/>
                  </a:lnTo>
                  <a:lnTo>
                    <a:pt x="4" y="2"/>
                  </a:lnTo>
                  <a:lnTo>
                    <a:pt x="0" y="4"/>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1" name="Freeform 1588">
              <a:extLst>
                <a:ext uri="{FF2B5EF4-FFF2-40B4-BE49-F238E27FC236}">
                  <a16:creationId xmlns:a16="http://schemas.microsoft.com/office/drawing/2014/main" xmlns="" id="{090EA61B-C090-1C43-92C3-64C883C9DA9E}"/>
                </a:ext>
              </a:extLst>
            </p:cNvPr>
            <p:cNvSpPr>
              <a:spLocks/>
            </p:cNvSpPr>
            <p:nvPr/>
          </p:nvSpPr>
          <p:spPr bwMode="auto">
            <a:xfrm>
              <a:off x="4213" y="3278"/>
              <a:ext cx="47" cy="25"/>
            </a:xfrm>
            <a:custGeom>
              <a:avLst/>
              <a:gdLst>
                <a:gd name="T0" fmla="*/ 2 w 47"/>
                <a:gd name="T1" fmla="*/ 13 h 25"/>
                <a:gd name="T2" fmla="*/ 2 w 47"/>
                <a:gd name="T3" fmla="*/ 13 h 25"/>
                <a:gd name="T4" fmla="*/ 9 w 47"/>
                <a:gd name="T5" fmla="*/ 18 h 25"/>
                <a:gd name="T6" fmla="*/ 18 w 47"/>
                <a:gd name="T7" fmla="*/ 20 h 25"/>
                <a:gd name="T8" fmla="*/ 27 w 47"/>
                <a:gd name="T9" fmla="*/ 23 h 25"/>
                <a:gd name="T10" fmla="*/ 36 w 47"/>
                <a:gd name="T11" fmla="*/ 25 h 25"/>
                <a:gd name="T12" fmla="*/ 36 w 47"/>
                <a:gd name="T13" fmla="*/ 25 h 25"/>
                <a:gd name="T14" fmla="*/ 43 w 47"/>
                <a:gd name="T15" fmla="*/ 23 h 25"/>
                <a:gd name="T16" fmla="*/ 47 w 47"/>
                <a:gd name="T17" fmla="*/ 20 h 25"/>
                <a:gd name="T18" fmla="*/ 47 w 47"/>
                <a:gd name="T19" fmla="*/ 16 h 25"/>
                <a:gd name="T20" fmla="*/ 43 w 47"/>
                <a:gd name="T21" fmla="*/ 11 h 25"/>
                <a:gd name="T22" fmla="*/ 43 w 47"/>
                <a:gd name="T23" fmla="*/ 11 h 25"/>
                <a:gd name="T24" fmla="*/ 38 w 47"/>
                <a:gd name="T25" fmla="*/ 7 h 25"/>
                <a:gd name="T26" fmla="*/ 29 w 47"/>
                <a:gd name="T27" fmla="*/ 4 h 25"/>
                <a:gd name="T28" fmla="*/ 20 w 47"/>
                <a:gd name="T29" fmla="*/ 2 h 25"/>
                <a:gd name="T30" fmla="*/ 11 w 47"/>
                <a:gd name="T31" fmla="*/ 0 h 25"/>
                <a:gd name="T32" fmla="*/ 11 w 47"/>
                <a:gd name="T33" fmla="*/ 0 h 25"/>
                <a:gd name="T34" fmla="*/ 5 w 47"/>
                <a:gd name="T35" fmla="*/ 2 h 25"/>
                <a:gd name="T36" fmla="*/ 0 w 47"/>
                <a:gd name="T37" fmla="*/ 4 h 25"/>
                <a:gd name="T38" fmla="*/ 0 w 47"/>
                <a:gd name="T39" fmla="*/ 9 h 25"/>
                <a:gd name="T40" fmla="*/ 2 w 4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2" y="13"/>
                  </a:moveTo>
                  <a:lnTo>
                    <a:pt x="2" y="13"/>
                  </a:lnTo>
                  <a:lnTo>
                    <a:pt x="9" y="18"/>
                  </a:lnTo>
                  <a:lnTo>
                    <a:pt x="18" y="20"/>
                  </a:lnTo>
                  <a:lnTo>
                    <a:pt x="27" y="23"/>
                  </a:lnTo>
                  <a:lnTo>
                    <a:pt x="36" y="25"/>
                  </a:lnTo>
                  <a:lnTo>
                    <a:pt x="43" y="23"/>
                  </a:lnTo>
                  <a:lnTo>
                    <a:pt x="47" y="20"/>
                  </a:lnTo>
                  <a:lnTo>
                    <a:pt x="47" y="16"/>
                  </a:lnTo>
                  <a:lnTo>
                    <a:pt x="43" y="11"/>
                  </a:lnTo>
                  <a:lnTo>
                    <a:pt x="38" y="7"/>
                  </a:lnTo>
                  <a:lnTo>
                    <a:pt x="29" y="4"/>
                  </a:lnTo>
                  <a:lnTo>
                    <a:pt x="20" y="2"/>
                  </a:lnTo>
                  <a:lnTo>
                    <a:pt x="11" y="0"/>
                  </a:lnTo>
                  <a:lnTo>
                    <a:pt x="5" y="2"/>
                  </a:lnTo>
                  <a:lnTo>
                    <a:pt x="0"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2" name="Freeform 1589">
              <a:extLst>
                <a:ext uri="{FF2B5EF4-FFF2-40B4-BE49-F238E27FC236}">
                  <a16:creationId xmlns:a16="http://schemas.microsoft.com/office/drawing/2014/main" xmlns="" id="{6C8FA516-490D-0E41-9F7D-0A8C2A566B47}"/>
                </a:ext>
              </a:extLst>
            </p:cNvPr>
            <p:cNvSpPr>
              <a:spLocks/>
            </p:cNvSpPr>
            <p:nvPr/>
          </p:nvSpPr>
          <p:spPr bwMode="auto">
            <a:xfrm>
              <a:off x="4213" y="3278"/>
              <a:ext cx="47" cy="25"/>
            </a:xfrm>
            <a:custGeom>
              <a:avLst/>
              <a:gdLst>
                <a:gd name="T0" fmla="*/ 2 w 47"/>
                <a:gd name="T1" fmla="*/ 13 h 25"/>
                <a:gd name="T2" fmla="*/ 2 w 47"/>
                <a:gd name="T3" fmla="*/ 13 h 25"/>
                <a:gd name="T4" fmla="*/ 9 w 47"/>
                <a:gd name="T5" fmla="*/ 18 h 25"/>
                <a:gd name="T6" fmla="*/ 18 w 47"/>
                <a:gd name="T7" fmla="*/ 20 h 25"/>
                <a:gd name="T8" fmla="*/ 27 w 47"/>
                <a:gd name="T9" fmla="*/ 23 h 25"/>
                <a:gd name="T10" fmla="*/ 36 w 47"/>
                <a:gd name="T11" fmla="*/ 25 h 25"/>
                <a:gd name="T12" fmla="*/ 36 w 47"/>
                <a:gd name="T13" fmla="*/ 25 h 25"/>
                <a:gd name="T14" fmla="*/ 43 w 47"/>
                <a:gd name="T15" fmla="*/ 23 h 25"/>
                <a:gd name="T16" fmla="*/ 47 w 47"/>
                <a:gd name="T17" fmla="*/ 20 h 25"/>
                <a:gd name="T18" fmla="*/ 47 w 47"/>
                <a:gd name="T19" fmla="*/ 16 h 25"/>
                <a:gd name="T20" fmla="*/ 43 w 47"/>
                <a:gd name="T21" fmla="*/ 11 h 25"/>
                <a:gd name="T22" fmla="*/ 43 w 47"/>
                <a:gd name="T23" fmla="*/ 11 h 25"/>
                <a:gd name="T24" fmla="*/ 38 w 47"/>
                <a:gd name="T25" fmla="*/ 7 h 25"/>
                <a:gd name="T26" fmla="*/ 29 w 47"/>
                <a:gd name="T27" fmla="*/ 4 h 25"/>
                <a:gd name="T28" fmla="*/ 20 w 47"/>
                <a:gd name="T29" fmla="*/ 2 h 25"/>
                <a:gd name="T30" fmla="*/ 11 w 47"/>
                <a:gd name="T31" fmla="*/ 0 h 25"/>
                <a:gd name="T32" fmla="*/ 11 w 47"/>
                <a:gd name="T33" fmla="*/ 0 h 25"/>
                <a:gd name="T34" fmla="*/ 5 w 47"/>
                <a:gd name="T35" fmla="*/ 2 h 25"/>
                <a:gd name="T36" fmla="*/ 0 w 47"/>
                <a:gd name="T37" fmla="*/ 4 h 25"/>
                <a:gd name="T38" fmla="*/ 0 w 47"/>
                <a:gd name="T39" fmla="*/ 9 h 25"/>
                <a:gd name="T40" fmla="*/ 2 w 4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5">
                  <a:moveTo>
                    <a:pt x="2" y="13"/>
                  </a:moveTo>
                  <a:lnTo>
                    <a:pt x="2" y="13"/>
                  </a:lnTo>
                  <a:lnTo>
                    <a:pt x="9" y="18"/>
                  </a:lnTo>
                  <a:lnTo>
                    <a:pt x="18" y="20"/>
                  </a:lnTo>
                  <a:lnTo>
                    <a:pt x="27" y="23"/>
                  </a:lnTo>
                  <a:lnTo>
                    <a:pt x="36" y="25"/>
                  </a:lnTo>
                  <a:lnTo>
                    <a:pt x="43" y="23"/>
                  </a:lnTo>
                  <a:lnTo>
                    <a:pt x="47" y="20"/>
                  </a:lnTo>
                  <a:lnTo>
                    <a:pt x="47" y="16"/>
                  </a:lnTo>
                  <a:lnTo>
                    <a:pt x="43" y="11"/>
                  </a:lnTo>
                  <a:lnTo>
                    <a:pt x="38" y="7"/>
                  </a:lnTo>
                  <a:lnTo>
                    <a:pt x="29" y="4"/>
                  </a:lnTo>
                  <a:lnTo>
                    <a:pt x="20" y="2"/>
                  </a:lnTo>
                  <a:lnTo>
                    <a:pt x="11" y="0"/>
                  </a:lnTo>
                  <a:lnTo>
                    <a:pt x="5" y="2"/>
                  </a:lnTo>
                  <a:lnTo>
                    <a:pt x="0"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3" name="Freeform 1590">
              <a:extLst>
                <a:ext uri="{FF2B5EF4-FFF2-40B4-BE49-F238E27FC236}">
                  <a16:creationId xmlns:a16="http://schemas.microsoft.com/office/drawing/2014/main" xmlns="" id="{33581A5D-3F54-AD42-9323-B504590764F8}"/>
                </a:ext>
              </a:extLst>
            </p:cNvPr>
            <p:cNvSpPr>
              <a:spLocks/>
            </p:cNvSpPr>
            <p:nvPr/>
          </p:nvSpPr>
          <p:spPr bwMode="auto">
            <a:xfrm>
              <a:off x="4173" y="3280"/>
              <a:ext cx="45" cy="23"/>
            </a:xfrm>
            <a:custGeom>
              <a:avLst/>
              <a:gdLst>
                <a:gd name="T0" fmla="*/ 2 w 45"/>
                <a:gd name="T1" fmla="*/ 11 h 23"/>
                <a:gd name="T2" fmla="*/ 2 w 45"/>
                <a:gd name="T3" fmla="*/ 11 h 23"/>
                <a:gd name="T4" fmla="*/ 9 w 45"/>
                <a:gd name="T5" fmla="*/ 16 h 23"/>
                <a:gd name="T6" fmla="*/ 15 w 45"/>
                <a:gd name="T7" fmla="*/ 18 h 23"/>
                <a:gd name="T8" fmla="*/ 24 w 45"/>
                <a:gd name="T9" fmla="*/ 21 h 23"/>
                <a:gd name="T10" fmla="*/ 33 w 45"/>
                <a:gd name="T11" fmla="*/ 23 h 23"/>
                <a:gd name="T12" fmla="*/ 33 w 45"/>
                <a:gd name="T13" fmla="*/ 23 h 23"/>
                <a:gd name="T14" fmla="*/ 40 w 45"/>
                <a:gd name="T15" fmla="*/ 21 h 23"/>
                <a:gd name="T16" fmla="*/ 45 w 45"/>
                <a:gd name="T17" fmla="*/ 18 h 23"/>
                <a:gd name="T18" fmla="*/ 45 w 45"/>
                <a:gd name="T19" fmla="*/ 16 h 23"/>
                <a:gd name="T20" fmla="*/ 42 w 45"/>
                <a:gd name="T21" fmla="*/ 11 h 23"/>
                <a:gd name="T22" fmla="*/ 42 w 45"/>
                <a:gd name="T23" fmla="*/ 11 h 23"/>
                <a:gd name="T24" fmla="*/ 36 w 45"/>
                <a:gd name="T25" fmla="*/ 7 h 23"/>
                <a:gd name="T26" fmla="*/ 27 w 45"/>
                <a:gd name="T27" fmla="*/ 2 h 23"/>
                <a:gd name="T28" fmla="*/ 18 w 45"/>
                <a:gd name="T29" fmla="*/ 0 h 23"/>
                <a:gd name="T30" fmla="*/ 11 w 45"/>
                <a:gd name="T31" fmla="*/ 0 h 23"/>
                <a:gd name="T32" fmla="*/ 11 w 45"/>
                <a:gd name="T33" fmla="*/ 0 h 23"/>
                <a:gd name="T34" fmla="*/ 2 w 45"/>
                <a:gd name="T35" fmla="*/ 0 h 23"/>
                <a:gd name="T36" fmla="*/ 0 w 45"/>
                <a:gd name="T37" fmla="*/ 2 h 23"/>
                <a:gd name="T38" fmla="*/ 0 w 45"/>
                <a:gd name="T39" fmla="*/ 7 h 23"/>
                <a:gd name="T40" fmla="*/ 2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2" y="11"/>
                  </a:moveTo>
                  <a:lnTo>
                    <a:pt x="2" y="11"/>
                  </a:lnTo>
                  <a:lnTo>
                    <a:pt x="9" y="16"/>
                  </a:lnTo>
                  <a:lnTo>
                    <a:pt x="15" y="18"/>
                  </a:lnTo>
                  <a:lnTo>
                    <a:pt x="24" y="21"/>
                  </a:lnTo>
                  <a:lnTo>
                    <a:pt x="33" y="23"/>
                  </a:lnTo>
                  <a:lnTo>
                    <a:pt x="40" y="21"/>
                  </a:lnTo>
                  <a:lnTo>
                    <a:pt x="45" y="18"/>
                  </a:lnTo>
                  <a:lnTo>
                    <a:pt x="45" y="16"/>
                  </a:lnTo>
                  <a:lnTo>
                    <a:pt x="42" y="11"/>
                  </a:lnTo>
                  <a:lnTo>
                    <a:pt x="36" y="7"/>
                  </a:lnTo>
                  <a:lnTo>
                    <a:pt x="27" y="2"/>
                  </a:lnTo>
                  <a:lnTo>
                    <a:pt x="18" y="0"/>
                  </a:lnTo>
                  <a:lnTo>
                    <a:pt x="11" y="0"/>
                  </a:lnTo>
                  <a:lnTo>
                    <a:pt x="2"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4" name="Freeform 1591">
              <a:extLst>
                <a:ext uri="{FF2B5EF4-FFF2-40B4-BE49-F238E27FC236}">
                  <a16:creationId xmlns:a16="http://schemas.microsoft.com/office/drawing/2014/main" xmlns="" id="{97C8CBEA-4CCE-1949-A829-77C14613EE36}"/>
                </a:ext>
              </a:extLst>
            </p:cNvPr>
            <p:cNvSpPr>
              <a:spLocks/>
            </p:cNvSpPr>
            <p:nvPr/>
          </p:nvSpPr>
          <p:spPr bwMode="auto">
            <a:xfrm>
              <a:off x="4173" y="3280"/>
              <a:ext cx="45" cy="23"/>
            </a:xfrm>
            <a:custGeom>
              <a:avLst/>
              <a:gdLst>
                <a:gd name="T0" fmla="*/ 2 w 45"/>
                <a:gd name="T1" fmla="*/ 11 h 23"/>
                <a:gd name="T2" fmla="*/ 2 w 45"/>
                <a:gd name="T3" fmla="*/ 11 h 23"/>
                <a:gd name="T4" fmla="*/ 9 w 45"/>
                <a:gd name="T5" fmla="*/ 16 h 23"/>
                <a:gd name="T6" fmla="*/ 15 w 45"/>
                <a:gd name="T7" fmla="*/ 18 h 23"/>
                <a:gd name="T8" fmla="*/ 24 w 45"/>
                <a:gd name="T9" fmla="*/ 21 h 23"/>
                <a:gd name="T10" fmla="*/ 33 w 45"/>
                <a:gd name="T11" fmla="*/ 23 h 23"/>
                <a:gd name="T12" fmla="*/ 33 w 45"/>
                <a:gd name="T13" fmla="*/ 23 h 23"/>
                <a:gd name="T14" fmla="*/ 40 w 45"/>
                <a:gd name="T15" fmla="*/ 21 h 23"/>
                <a:gd name="T16" fmla="*/ 45 w 45"/>
                <a:gd name="T17" fmla="*/ 18 h 23"/>
                <a:gd name="T18" fmla="*/ 45 w 45"/>
                <a:gd name="T19" fmla="*/ 16 h 23"/>
                <a:gd name="T20" fmla="*/ 42 w 45"/>
                <a:gd name="T21" fmla="*/ 11 h 23"/>
                <a:gd name="T22" fmla="*/ 42 w 45"/>
                <a:gd name="T23" fmla="*/ 11 h 23"/>
                <a:gd name="T24" fmla="*/ 36 w 45"/>
                <a:gd name="T25" fmla="*/ 7 h 23"/>
                <a:gd name="T26" fmla="*/ 27 w 45"/>
                <a:gd name="T27" fmla="*/ 2 h 23"/>
                <a:gd name="T28" fmla="*/ 18 w 45"/>
                <a:gd name="T29" fmla="*/ 0 h 23"/>
                <a:gd name="T30" fmla="*/ 11 w 45"/>
                <a:gd name="T31" fmla="*/ 0 h 23"/>
                <a:gd name="T32" fmla="*/ 11 w 45"/>
                <a:gd name="T33" fmla="*/ 0 h 23"/>
                <a:gd name="T34" fmla="*/ 2 w 45"/>
                <a:gd name="T35" fmla="*/ 0 h 23"/>
                <a:gd name="T36" fmla="*/ 0 w 45"/>
                <a:gd name="T37" fmla="*/ 2 h 23"/>
                <a:gd name="T38" fmla="*/ 0 w 45"/>
                <a:gd name="T39" fmla="*/ 7 h 23"/>
                <a:gd name="T40" fmla="*/ 2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2" y="11"/>
                  </a:moveTo>
                  <a:lnTo>
                    <a:pt x="2" y="11"/>
                  </a:lnTo>
                  <a:lnTo>
                    <a:pt x="9" y="16"/>
                  </a:lnTo>
                  <a:lnTo>
                    <a:pt x="15" y="18"/>
                  </a:lnTo>
                  <a:lnTo>
                    <a:pt x="24" y="21"/>
                  </a:lnTo>
                  <a:lnTo>
                    <a:pt x="33" y="23"/>
                  </a:lnTo>
                  <a:lnTo>
                    <a:pt x="40" y="21"/>
                  </a:lnTo>
                  <a:lnTo>
                    <a:pt x="45" y="18"/>
                  </a:lnTo>
                  <a:lnTo>
                    <a:pt x="45" y="16"/>
                  </a:lnTo>
                  <a:lnTo>
                    <a:pt x="42" y="11"/>
                  </a:lnTo>
                  <a:lnTo>
                    <a:pt x="36" y="7"/>
                  </a:lnTo>
                  <a:lnTo>
                    <a:pt x="27" y="2"/>
                  </a:lnTo>
                  <a:lnTo>
                    <a:pt x="18" y="0"/>
                  </a:lnTo>
                  <a:lnTo>
                    <a:pt x="11" y="0"/>
                  </a:lnTo>
                  <a:lnTo>
                    <a:pt x="2"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5" name="Freeform 1592">
              <a:extLst>
                <a:ext uri="{FF2B5EF4-FFF2-40B4-BE49-F238E27FC236}">
                  <a16:creationId xmlns:a16="http://schemas.microsoft.com/office/drawing/2014/main" xmlns="" id="{EEB8F934-3BCA-944D-81BF-C777C894442F}"/>
                </a:ext>
              </a:extLst>
            </p:cNvPr>
            <p:cNvSpPr>
              <a:spLocks/>
            </p:cNvSpPr>
            <p:nvPr/>
          </p:nvSpPr>
          <p:spPr bwMode="auto">
            <a:xfrm>
              <a:off x="4132" y="3280"/>
              <a:ext cx="45" cy="23"/>
            </a:xfrm>
            <a:custGeom>
              <a:avLst/>
              <a:gdLst>
                <a:gd name="T0" fmla="*/ 2 w 45"/>
                <a:gd name="T1" fmla="*/ 11 h 23"/>
                <a:gd name="T2" fmla="*/ 2 w 45"/>
                <a:gd name="T3" fmla="*/ 11 h 23"/>
                <a:gd name="T4" fmla="*/ 9 w 45"/>
                <a:gd name="T5" fmla="*/ 16 h 23"/>
                <a:gd name="T6" fmla="*/ 16 w 45"/>
                <a:gd name="T7" fmla="*/ 21 h 23"/>
                <a:gd name="T8" fmla="*/ 25 w 45"/>
                <a:gd name="T9" fmla="*/ 23 h 23"/>
                <a:gd name="T10" fmla="*/ 34 w 45"/>
                <a:gd name="T11" fmla="*/ 23 h 23"/>
                <a:gd name="T12" fmla="*/ 34 w 45"/>
                <a:gd name="T13" fmla="*/ 23 h 23"/>
                <a:gd name="T14" fmla="*/ 41 w 45"/>
                <a:gd name="T15" fmla="*/ 23 h 23"/>
                <a:gd name="T16" fmla="*/ 45 w 45"/>
                <a:gd name="T17" fmla="*/ 18 h 23"/>
                <a:gd name="T18" fmla="*/ 45 w 45"/>
                <a:gd name="T19" fmla="*/ 16 h 23"/>
                <a:gd name="T20" fmla="*/ 43 w 45"/>
                <a:gd name="T21" fmla="*/ 11 h 23"/>
                <a:gd name="T22" fmla="*/ 43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5 w 45"/>
                <a:gd name="T35" fmla="*/ 0 h 23"/>
                <a:gd name="T36" fmla="*/ 0 w 45"/>
                <a:gd name="T37" fmla="*/ 2 h 23"/>
                <a:gd name="T38" fmla="*/ 0 w 45"/>
                <a:gd name="T39" fmla="*/ 7 h 23"/>
                <a:gd name="T40" fmla="*/ 2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2" y="11"/>
                  </a:moveTo>
                  <a:lnTo>
                    <a:pt x="2" y="11"/>
                  </a:lnTo>
                  <a:lnTo>
                    <a:pt x="9" y="16"/>
                  </a:lnTo>
                  <a:lnTo>
                    <a:pt x="16" y="21"/>
                  </a:lnTo>
                  <a:lnTo>
                    <a:pt x="25" y="23"/>
                  </a:lnTo>
                  <a:lnTo>
                    <a:pt x="34" y="23"/>
                  </a:lnTo>
                  <a:lnTo>
                    <a:pt x="41" y="23"/>
                  </a:lnTo>
                  <a:lnTo>
                    <a:pt x="45" y="18"/>
                  </a:lnTo>
                  <a:lnTo>
                    <a:pt x="45" y="16"/>
                  </a:lnTo>
                  <a:lnTo>
                    <a:pt x="43" y="11"/>
                  </a:lnTo>
                  <a:lnTo>
                    <a:pt x="36" y="7"/>
                  </a:lnTo>
                  <a:lnTo>
                    <a:pt x="29" y="2"/>
                  </a:lnTo>
                  <a:lnTo>
                    <a:pt x="20" y="0"/>
                  </a:lnTo>
                  <a:lnTo>
                    <a:pt x="11" y="0"/>
                  </a:lnTo>
                  <a:lnTo>
                    <a:pt x="5"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6" name="Freeform 1593">
              <a:extLst>
                <a:ext uri="{FF2B5EF4-FFF2-40B4-BE49-F238E27FC236}">
                  <a16:creationId xmlns:a16="http://schemas.microsoft.com/office/drawing/2014/main" xmlns="" id="{F73DD72D-6478-9C4E-9C71-5CC9E838BDC2}"/>
                </a:ext>
              </a:extLst>
            </p:cNvPr>
            <p:cNvSpPr>
              <a:spLocks/>
            </p:cNvSpPr>
            <p:nvPr/>
          </p:nvSpPr>
          <p:spPr bwMode="auto">
            <a:xfrm>
              <a:off x="4132" y="3280"/>
              <a:ext cx="45" cy="23"/>
            </a:xfrm>
            <a:custGeom>
              <a:avLst/>
              <a:gdLst>
                <a:gd name="T0" fmla="*/ 2 w 45"/>
                <a:gd name="T1" fmla="*/ 11 h 23"/>
                <a:gd name="T2" fmla="*/ 2 w 45"/>
                <a:gd name="T3" fmla="*/ 11 h 23"/>
                <a:gd name="T4" fmla="*/ 9 w 45"/>
                <a:gd name="T5" fmla="*/ 16 h 23"/>
                <a:gd name="T6" fmla="*/ 16 w 45"/>
                <a:gd name="T7" fmla="*/ 21 h 23"/>
                <a:gd name="T8" fmla="*/ 25 w 45"/>
                <a:gd name="T9" fmla="*/ 23 h 23"/>
                <a:gd name="T10" fmla="*/ 34 w 45"/>
                <a:gd name="T11" fmla="*/ 23 h 23"/>
                <a:gd name="T12" fmla="*/ 34 w 45"/>
                <a:gd name="T13" fmla="*/ 23 h 23"/>
                <a:gd name="T14" fmla="*/ 41 w 45"/>
                <a:gd name="T15" fmla="*/ 23 h 23"/>
                <a:gd name="T16" fmla="*/ 45 w 45"/>
                <a:gd name="T17" fmla="*/ 18 h 23"/>
                <a:gd name="T18" fmla="*/ 45 w 45"/>
                <a:gd name="T19" fmla="*/ 16 h 23"/>
                <a:gd name="T20" fmla="*/ 43 w 45"/>
                <a:gd name="T21" fmla="*/ 11 h 23"/>
                <a:gd name="T22" fmla="*/ 43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5 w 45"/>
                <a:gd name="T35" fmla="*/ 0 h 23"/>
                <a:gd name="T36" fmla="*/ 0 w 45"/>
                <a:gd name="T37" fmla="*/ 2 h 23"/>
                <a:gd name="T38" fmla="*/ 0 w 45"/>
                <a:gd name="T39" fmla="*/ 7 h 23"/>
                <a:gd name="T40" fmla="*/ 2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2" y="11"/>
                  </a:moveTo>
                  <a:lnTo>
                    <a:pt x="2" y="11"/>
                  </a:lnTo>
                  <a:lnTo>
                    <a:pt x="9" y="16"/>
                  </a:lnTo>
                  <a:lnTo>
                    <a:pt x="16" y="21"/>
                  </a:lnTo>
                  <a:lnTo>
                    <a:pt x="25" y="23"/>
                  </a:lnTo>
                  <a:lnTo>
                    <a:pt x="34" y="23"/>
                  </a:lnTo>
                  <a:lnTo>
                    <a:pt x="41" y="23"/>
                  </a:lnTo>
                  <a:lnTo>
                    <a:pt x="45" y="18"/>
                  </a:lnTo>
                  <a:lnTo>
                    <a:pt x="45" y="16"/>
                  </a:lnTo>
                  <a:lnTo>
                    <a:pt x="43" y="11"/>
                  </a:lnTo>
                  <a:lnTo>
                    <a:pt x="36" y="7"/>
                  </a:lnTo>
                  <a:lnTo>
                    <a:pt x="29" y="2"/>
                  </a:lnTo>
                  <a:lnTo>
                    <a:pt x="20" y="0"/>
                  </a:lnTo>
                  <a:lnTo>
                    <a:pt x="11" y="0"/>
                  </a:lnTo>
                  <a:lnTo>
                    <a:pt x="5"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7" name="Freeform 1594">
              <a:extLst>
                <a:ext uri="{FF2B5EF4-FFF2-40B4-BE49-F238E27FC236}">
                  <a16:creationId xmlns:a16="http://schemas.microsoft.com/office/drawing/2014/main" xmlns="" id="{36B1274E-9C02-EF46-837B-C20BB6AAFA0B}"/>
                </a:ext>
              </a:extLst>
            </p:cNvPr>
            <p:cNvSpPr>
              <a:spLocks/>
            </p:cNvSpPr>
            <p:nvPr/>
          </p:nvSpPr>
          <p:spPr bwMode="auto">
            <a:xfrm>
              <a:off x="4092" y="3280"/>
              <a:ext cx="45" cy="23"/>
            </a:xfrm>
            <a:custGeom>
              <a:avLst/>
              <a:gdLst>
                <a:gd name="T0" fmla="*/ 4 w 45"/>
                <a:gd name="T1" fmla="*/ 11 h 23"/>
                <a:gd name="T2" fmla="*/ 4 w 45"/>
                <a:gd name="T3" fmla="*/ 11 h 23"/>
                <a:gd name="T4" fmla="*/ 9 w 45"/>
                <a:gd name="T5" fmla="*/ 16 h 23"/>
                <a:gd name="T6" fmla="*/ 18 w 45"/>
                <a:gd name="T7" fmla="*/ 21 h 23"/>
                <a:gd name="T8" fmla="*/ 27 w 45"/>
                <a:gd name="T9" fmla="*/ 23 h 23"/>
                <a:gd name="T10" fmla="*/ 36 w 45"/>
                <a:gd name="T11" fmla="*/ 23 h 23"/>
                <a:gd name="T12" fmla="*/ 36 w 45"/>
                <a:gd name="T13" fmla="*/ 23 h 23"/>
                <a:gd name="T14" fmla="*/ 42 w 45"/>
                <a:gd name="T15" fmla="*/ 23 h 23"/>
                <a:gd name="T16" fmla="*/ 45 w 45"/>
                <a:gd name="T17" fmla="*/ 21 h 23"/>
                <a:gd name="T18" fmla="*/ 45 w 45"/>
                <a:gd name="T19" fmla="*/ 16 h 23"/>
                <a:gd name="T20" fmla="*/ 42 w 45"/>
                <a:gd name="T21" fmla="*/ 11 h 23"/>
                <a:gd name="T22" fmla="*/ 42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4 w 45"/>
                <a:gd name="T35" fmla="*/ 2 h 23"/>
                <a:gd name="T36" fmla="*/ 2 w 45"/>
                <a:gd name="T37" fmla="*/ 5 h 23"/>
                <a:gd name="T38" fmla="*/ 0 w 45"/>
                <a:gd name="T39" fmla="*/ 7 h 23"/>
                <a:gd name="T40" fmla="*/ 4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4" y="11"/>
                  </a:moveTo>
                  <a:lnTo>
                    <a:pt x="4" y="11"/>
                  </a:lnTo>
                  <a:lnTo>
                    <a:pt x="9" y="16"/>
                  </a:lnTo>
                  <a:lnTo>
                    <a:pt x="18" y="21"/>
                  </a:lnTo>
                  <a:lnTo>
                    <a:pt x="27" y="23"/>
                  </a:lnTo>
                  <a:lnTo>
                    <a:pt x="36" y="23"/>
                  </a:lnTo>
                  <a:lnTo>
                    <a:pt x="42" y="23"/>
                  </a:lnTo>
                  <a:lnTo>
                    <a:pt x="45" y="21"/>
                  </a:lnTo>
                  <a:lnTo>
                    <a:pt x="45" y="16"/>
                  </a:lnTo>
                  <a:lnTo>
                    <a:pt x="42" y="11"/>
                  </a:lnTo>
                  <a:lnTo>
                    <a:pt x="36" y="7"/>
                  </a:lnTo>
                  <a:lnTo>
                    <a:pt x="29" y="2"/>
                  </a:lnTo>
                  <a:lnTo>
                    <a:pt x="20" y="0"/>
                  </a:lnTo>
                  <a:lnTo>
                    <a:pt x="11" y="0"/>
                  </a:lnTo>
                  <a:lnTo>
                    <a:pt x="4" y="2"/>
                  </a:lnTo>
                  <a:lnTo>
                    <a:pt x="2" y="5"/>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8" name="Freeform 1595">
              <a:extLst>
                <a:ext uri="{FF2B5EF4-FFF2-40B4-BE49-F238E27FC236}">
                  <a16:creationId xmlns:a16="http://schemas.microsoft.com/office/drawing/2014/main" xmlns="" id="{44BB90F8-D560-C54E-AEB9-4E5263EE0667}"/>
                </a:ext>
              </a:extLst>
            </p:cNvPr>
            <p:cNvSpPr>
              <a:spLocks/>
            </p:cNvSpPr>
            <p:nvPr/>
          </p:nvSpPr>
          <p:spPr bwMode="auto">
            <a:xfrm>
              <a:off x="4092" y="3280"/>
              <a:ext cx="45" cy="23"/>
            </a:xfrm>
            <a:custGeom>
              <a:avLst/>
              <a:gdLst>
                <a:gd name="T0" fmla="*/ 4 w 45"/>
                <a:gd name="T1" fmla="*/ 11 h 23"/>
                <a:gd name="T2" fmla="*/ 4 w 45"/>
                <a:gd name="T3" fmla="*/ 11 h 23"/>
                <a:gd name="T4" fmla="*/ 9 w 45"/>
                <a:gd name="T5" fmla="*/ 16 h 23"/>
                <a:gd name="T6" fmla="*/ 18 w 45"/>
                <a:gd name="T7" fmla="*/ 21 h 23"/>
                <a:gd name="T8" fmla="*/ 27 w 45"/>
                <a:gd name="T9" fmla="*/ 23 h 23"/>
                <a:gd name="T10" fmla="*/ 36 w 45"/>
                <a:gd name="T11" fmla="*/ 23 h 23"/>
                <a:gd name="T12" fmla="*/ 36 w 45"/>
                <a:gd name="T13" fmla="*/ 23 h 23"/>
                <a:gd name="T14" fmla="*/ 42 w 45"/>
                <a:gd name="T15" fmla="*/ 23 h 23"/>
                <a:gd name="T16" fmla="*/ 45 w 45"/>
                <a:gd name="T17" fmla="*/ 21 h 23"/>
                <a:gd name="T18" fmla="*/ 45 w 45"/>
                <a:gd name="T19" fmla="*/ 16 h 23"/>
                <a:gd name="T20" fmla="*/ 42 w 45"/>
                <a:gd name="T21" fmla="*/ 11 h 23"/>
                <a:gd name="T22" fmla="*/ 42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4 w 45"/>
                <a:gd name="T35" fmla="*/ 2 h 23"/>
                <a:gd name="T36" fmla="*/ 2 w 45"/>
                <a:gd name="T37" fmla="*/ 5 h 23"/>
                <a:gd name="T38" fmla="*/ 0 w 45"/>
                <a:gd name="T39" fmla="*/ 7 h 23"/>
                <a:gd name="T40" fmla="*/ 4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4" y="11"/>
                  </a:moveTo>
                  <a:lnTo>
                    <a:pt x="4" y="11"/>
                  </a:lnTo>
                  <a:lnTo>
                    <a:pt x="9" y="16"/>
                  </a:lnTo>
                  <a:lnTo>
                    <a:pt x="18" y="21"/>
                  </a:lnTo>
                  <a:lnTo>
                    <a:pt x="27" y="23"/>
                  </a:lnTo>
                  <a:lnTo>
                    <a:pt x="36" y="23"/>
                  </a:lnTo>
                  <a:lnTo>
                    <a:pt x="42" y="23"/>
                  </a:lnTo>
                  <a:lnTo>
                    <a:pt x="45" y="21"/>
                  </a:lnTo>
                  <a:lnTo>
                    <a:pt x="45" y="16"/>
                  </a:lnTo>
                  <a:lnTo>
                    <a:pt x="42" y="11"/>
                  </a:lnTo>
                  <a:lnTo>
                    <a:pt x="36" y="7"/>
                  </a:lnTo>
                  <a:lnTo>
                    <a:pt x="29" y="2"/>
                  </a:lnTo>
                  <a:lnTo>
                    <a:pt x="20" y="0"/>
                  </a:lnTo>
                  <a:lnTo>
                    <a:pt x="11" y="0"/>
                  </a:lnTo>
                  <a:lnTo>
                    <a:pt x="4" y="2"/>
                  </a:lnTo>
                  <a:lnTo>
                    <a:pt x="2" y="5"/>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79" name="Freeform 1596">
              <a:extLst>
                <a:ext uri="{FF2B5EF4-FFF2-40B4-BE49-F238E27FC236}">
                  <a16:creationId xmlns:a16="http://schemas.microsoft.com/office/drawing/2014/main" xmlns="" id="{9B8D6BBB-7D3F-B543-86AB-F6E99746E928}"/>
                </a:ext>
              </a:extLst>
            </p:cNvPr>
            <p:cNvSpPr>
              <a:spLocks/>
            </p:cNvSpPr>
            <p:nvPr/>
          </p:nvSpPr>
          <p:spPr bwMode="auto">
            <a:xfrm>
              <a:off x="4053" y="3280"/>
              <a:ext cx="45" cy="25"/>
            </a:xfrm>
            <a:custGeom>
              <a:avLst/>
              <a:gdLst>
                <a:gd name="T0" fmla="*/ 5 w 45"/>
                <a:gd name="T1" fmla="*/ 14 h 25"/>
                <a:gd name="T2" fmla="*/ 5 w 45"/>
                <a:gd name="T3" fmla="*/ 14 h 25"/>
                <a:gd name="T4" fmla="*/ 9 w 45"/>
                <a:gd name="T5" fmla="*/ 18 h 25"/>
                <a:gd name="T6" fmla="*/ 18 w 45"/>
                <a:gd name="T7" fmla="*/ 21 h 25"/>
                <a:gd name="T8" fmla="*/ 25 w 45"/>
                <a:gd name="T9" fmla="*/ 23 h 25"/>
                <a:gd name="T10" fmla="*/ 34 w 45"/>
                <a:gd name="T11" fmla="*/ 25 h 25"/>
                <a:gd name="T12" fmla="*/ 34 w 45"/>
                <a:gd name="T13" fmla="*/ 25 h 25"/>
                <a:gd name="T14" fmla="*/ 41 w 45"/>
                <a:gd name="T15" fmla="*/ 23 h 25"/>
                <a:gd name="T16" fmla="*/ 45 w 45"/>
                <a:gd name="T17" fmla="*/ 21 h 25"/>
                <a:gd name="T18" fmla="*/ 45 w 45"/>
                <a:gd name="T19" fmla="*/ 16 h 25"/>
                <a:gd name="T20" fmla="*/ 43 w 45"/>
                <a:gd name="T21" fmla="*/ 11 h 25"/>
                <a:gd name="T22" fmla="*/ 43 w 45"/>
                <a:gd name="T23" fmla="*/ 11 h 25"/>
                <a:gd name="T24" fmla="*/ 36 w 45"/>
                <a:gd name="T25" fmla="*/ 7 h 25"/>
                <a:gd name="T26" fmla="*/ 29 w 45"/>
                <a:gd name="T27" fmla="*/ 5 h 25"/>
                <a:gd name="T28" fmla="*/ 20 w 45"/>
                <a:gd name="T29" fmla="*/ 2 h 25"/>
                <a:gd name="T30" fmla="*/ 11 w 45"/>
                <a:gd name="T31" fmla="*/ 0 h 25"/>
                <a:gd name="T32" fmla="*/ 11 w 45"/>
                <a:gd name="T33" fmla="*/ 0 h 25"/>
                <a:gd name="T34" fmla="*/ 5 w 45"/>
                <a:gd name="T35" fmla="*/ 2 h 25"/>
                <a:gd name="T36" fmla="*/ 2 w 45"/>
                <a:gd name="T37" fmla="*/ 5 h 25"/>
                <a:gd name="T38" fmla="*/ 0 w 45"/>
                <a:gd name="T39" fmla="*/ 9 h 25"/>
                <a:gd name="T40" fmla="*/ 5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5" y="14"/>
                  </a:moveTo>
                  <a:lnTo>
                    <a:pt x="5" y="14"/>
                  </a:lnTo>
                  <a:lnTo>
                    <a:pt x="9" y="18"/>
                  </a:lnTo>
                  <a:lnTo>
                    <a:pt x="18" y="21"/>
                  </a:lnTo>
                  <a:lnTo>
                    <a:pt x="25" y="23"/>
                  </a:lnTo>
                  <a:lnTo>
                    <a:pt x="34" y="25"/>
                  </a:lnTo>
                  <a:lnTo>
                    <a:pt x="41" y="23"/>
                  </a:lnTo>
                  <a:lnTo>
                    <a:pt x="45" y="21"/>
                  </a:lnTo>
                  <a:lnTo>
                    <a:pt x="45" y="16"/>
                  </a:lnTo>
                  <a:lnTo>
                    <a:pt x="43" y="11"/>
                  </a:lnTo>
                  <a:lnTo>
                    <a:pt x="36" y="7"/>
                  </a:lnTo>
                  <a:lnTo>
                    <a:pt x="29" y="5"/>
                  </a:lnTo>
                  <a:lnTo>
                    <a:pt x="20" y="2"/>
                  </a:lnTo>
                  <a:lnTo>
                    <a:pt x="11" y="0"/>
                  </a:lnTo>
                  <a:lnTo>
                    <a:pt x="5" y="2"/>
                  </a:lnTo>
                  <a:lnTo>
                    <a:pt x="2" y="5"/>
                  </a:lnTo>
                  <a:lnTo>
                    <a:pt x="0"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0" name="Freeform 1597">
              <a:extLst>
                <a:ext uri="{FF2B5EF4-FFF2-40B4-BE49-F238E27FC236}">
                  <a16:creationId xmlns:a16="http://schemas.microsoft.com/office/drawing/2014/main" xmlns="" id="{CC92DDCC-DC95-0147-9E43-39EE164FEC72}"/>
                </a:ext>
              </a:extLst>
            </p:cNvPr>
            <p:cNvSpPr>
              <a:spLocks/>
            </p:cNvSpPr>
            <p:nvPr/>
          </p:nvSpPr>
          <p:spPr bwMode="auto">
            <a:xfrm>
              <a:off x="4053" y="3280"/>
              <a:ext cx="45" cy="25"/>
            </a:xfrm>
            <a:custGeom>
              <a:avLst/>
              <a:gdLst>
                <a:gd name="T0" fmla="*/ 5 w 45"/>
                <a:gd name="T1" fmla="*/ 14 h 25"/>
                <a:gd name="T2" fmla="*/ 5 w 45"/>
                <a:gd name="T3" fmla="*/ 14 h 25"/>
                <a:gd name="T4" fmla="*/ 9 w 45"/>
                <a:gd name="T5" fmla="*/ 18 h 25"/>
                <a:gd name="T6" fmla="*/ 18 w 45"/>
                <a:gd name="T7" fmla="*/ 21 h 25"/>
                <a:gd name="T8" fmla="*/ 25 w 45"/>
                <a:gd name="T9" fmla="*/ 23 h 25"/>
                <a:gd name="T10" fmla="*/ 34 w 45"/>
                <a:gd name="T11" fmla="*/ 25 h 25"/>
                <a:gd name="T12" fmla="*/ 34 w 45"/>
                <a:gd name="T13" fmla="*/ 25 h 25"/>
                <a:gd name="T14" fmla="*/ 41 w 45"/>
                <a:gd name="T15" fmla="*/ 23 h 25"/>
                <a:gd name="T16" fmla="*/ 45 w 45"/>
                <a:gd name="T17" fmla="*/ 21 h 25"/>
                <a:gd name="T18" fmla="*/ 45 w 45"/>
                <a:gd name="T19" fmla="*/ 16 h 25"/>
                <a:gd name="T20" fmla="*/ 43 w 45"/>
                <a:gd name="T21" fmla="*/ 11 h 25"/>
                <a:gd name="T22" fmla="*/ 43 w 45"/>
                <a:gd name="T23" fmla="*/ 11 h 25"/>
                <a:gd name="T24" fmla="*/ 36 w 45"/>
                <a:gd name="T25" fmla="*/ 7 h 25"/>
                <a:gd name="T26" fmla="*/ 29 w 45"/>
                <a:gd name="T27" fmla="*/ 5 h 25"/>
                <a:gd name="T28" fmla="*/ 20 w 45"/>
                <a:gd name="T29" fmla="*/ 2 h 25"/>
                <a:gd name="T30" fmla="*/ 11 w 45"/>
                <a:gd name="T31" fmla="*/ 0 h 25"/>
                <a:gd name="T32" fmla="*/ 11 w 45"/>
                <a:gd name="T33" fmla="*/ 0 h 25"/>
                <a:gd name="T34" fmla="*/ 5 w 45"/>
                <a:gd name="T35" fmla="*/ 2 h 25"/>
                <a:gd name="T36" fmla="*/ 2 w 45"/>
                <a:gd name="T37" fmla="*/ 5 h 25"/>
                <a:gd name="T38" fmla="*/ 0 w 45"/>
                <a:gd name="T39" fmla="*/ 9 h 25"/>
                <a:gd name="T40" fmla="*/ 5 w 45"/>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5">
                  <a:moveTo>
                    <a:pt x="5" y="14"/>
                  </a:moveTo>
                  <a:lnTo>
                    <a:pt x="5" y="14"/>
                  </a:lnTo>
                  <a:lnTo>
                    <a:pt x="9" y="18"/>
                  </a:lnTo>
                  <a:lnTo>
                    <a:pt x="18" y="21"/>
                  </a:lnTo>
                  <a:lnTo>
                    <a:pt x="25" y="23"/>
                  </a:lnTo>
                  <a:lnTo>
                    <a:pt x="34" y="25"/>
                  </a:lnTo>
                  <a:lnTo>
                    <a:pt x="41" y="23"/>
                  </a:lnTo>
                  <a:lnTo>
                    <a:pt x="45" y="21"/>
                  </a:lnTo>
                  <a:lnTo>
                    <a:pt x="45" y="16"/>
                  </a:lnTo>
                  <a:lnTo>
                    <a:pt x="43" y="11"/>
                  </a:lnTo>
                  <a:lnTo>
                    <a:pt x="36" y="7"/>
                  </a:lnTo>
                  <a:lnTo>
                    <a:pt x="29" y="5"/>
                  </a:lnTo>
                  <a:lnTo>
                    <a:pt x="20" y="2"/>
                  </a:lnTo>
                  <a:lnTo>
                    <a:pt x="11" y="0"/>
                  </a:lnTo>
                  <a:lnTo>
                    <a:pt x="5" y="2"/>
                  </a:lnTo>
                  <a:lnTo>
                    <a:pt x="2" y="5"/>
                  </a:lnTo>
                  <a:lnTo>
                    <a:pt x="0"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1" name="Freeform 1598">
              <a:extLst>
                <a:ext uri="{FF2B5EF4-FFF2-40B4-BE49-F238E27FC236}">
                  <a16:creationId xmlns:a16="http://schemas.microsoft.com/office/drawing/2014/main" xmlns="" id="{DFF00BDE-3ECF-4945-90EF-5C702EAC2A5E}"/>
                </a:ext>
              </a:extLst>
            </p:cNvPr>
            <p:cNvSpPr>
              <a:spLocks/>
            </p:cNvSpPr>
            <p:nvPr/>
          </p:nvSpPr>
          <p:spPr bwMode="auto">
            <a:xfrm>
              <a:off x="4017" y="3282"/>
              <a:ext cx="43" cy="23"/>
            </a:xfrm>
            <a:custGeom>
              <a:avLst/>
              <a:gdLst>
                <a:gd name="T0" fmla="*/ 2 w 43"/>
                <a:gd name="T1" fmla="*/ 12 h 23"/>
                <a:gd name="T2" fmla="*/ 2 w 43"/>
                <a:gd name="T3" fmla="*/ 12 h 23"/>
                <a:gd name="T4" fmla="*/ 7 w 43"/>
                <a:gd name="T5" fmla="*/ 16 h 23"/>
                <a:gd name="T6" fmla="*/ 16 w 43"/>
                <a:gd name="T7" fmla="*/ 19 h 23"/>
                <a:gd name="T8" fmla="*/ 23 w 43"/>
                <a:gd name="T9" fmla="*/ 21 h 23"/>
                <a:gd name="T10" fmla="*/ 32 w 43"/>
                <a:gd name="T11" fmla="*/ 23 h 23"/>
                <a:gd name="T12" fmla="*/ 32 w 43"/>
                <a:gd name="T13" fmla="*/ 23 h 23"/>
                <a:gd name="T14" fmla="*/ 38 w 43"/>
                <a:gd name="T15" fmla="*/ 21 h 23"/>
                <a:gd name="T16" fmla="*/ 43 w 43"/>
                <a:gd name="T17" fmla="*/ 19 h 23"/>
                <a:gd name="T18" fmla="*/ 43 w 43"/>
                <a:gd name="T19" fmla="*/ 16 h 23"/>
                <a:gd name="T20" fmla="*/ 41 w 43"/>
                <a:gd name="T21" fmla="*/ 12 h 23"/>
                <a:gd name="T22" fmla="*/ 41 w 43"/>
                <a:gd name="T23" fmla="*/ 12 h 23"/>
                <a:gd name="T24" fmla="*/ 34 w 43"/>
                <a:gd name="T25" fmla="*/ 7 h 23"/>
                <a:gd name="T26" fmla="*/ 27 w 43"/>
                <a:gd name="T27" fmla="*/ 3 h 23"/>
                <a:gd name="T28" fmla="*/ 18 w 43"/>
                <a:gd name="T29" fmla="*/ 0 h 23"/>
                <a:gd name="T30" fmla="*/ 9 w 43"/>
                <a:gd name="T31" fmla="*/ 0 h 23"/>
                <a:gd name="T32" fmla="*/ 9 w 43"/>
                <a:gd name="T33" fmla="*/ 0 h 23"/>
                <a:gd name="T34" fmla="*/ 2 w 43"/>
                <a:gd name="T35" fmla="*/ 0 h 23"/>
                <a:gd name="T36" fmla="*/ 0 w 43"/>
                <a:gd name="T37" fmla="*/ 3 h 23"/>
                <a:gd name="T38" fmla="*/ 0 w 43"/>
                <a:gd name="T39" fmla="*/ 7 h 23"/>
                <a:gd name="T40" fmla="*/ 2 w 4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3">
                  <a:moveTo>
                    <a:pt x="2" y="12"/>
                  </a:moveTo>
                  <a:lnTo>
                    <a:pt x="2" y="12"/>
                  </a:lnTo>
                  <a:lnTo>
                    <a:pt x="7" y="16"/>
                  </a:lnTo>
                  <a:lnTo>
                    <a:pt x="16" y="19"/>
                  </a:lnTo>
                  <a:lnTo>
                    <a:pt x="23" y="21"/>
                  </a:lnTo>
                  <a:lnTo>
                    <a:pt x="32" y="23"/>
                  </a:lnTo>
                  <a:lnTo>
                    <a:pt x="38" y="21"/>
                  </a:lnTo>
                  <a:lnTo>
                    <a:pt x="43" y="19"/>
                  </a:lnTo>
                  <a:lnTo>
                    <a:pt x="43" y="16"/>
                  </a:lnTo>
                  <a:lnTo>
                    <a:pt x="41" y="12"/>
                  </a:lnTo>
                  <a:lnTo>
                    <a:pt x="34" y="7"/>
                  </a:lnTo>
                  <a:lnTo>
                    <a:pt x="27" y="3"/>
                  </a:lnTo>
                  <a:lnTo>
                    <a:pt x="18" y="0"/>
                  </a:lnTo>
                  <a:lnTo>
                    <a:pt x="9" y="0"/>
                  </a:lnTo>
                  <a:lnTo>
                    <a:pt x="2"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2" name="Freeform 1599">
              <a:extLst>
                <a:ext uri="{FF2B5EF4-FFF2-40B4-BE49-F238E27FC236}">
                  <a16:creationId xmlns:a16="http://schemas.microsoft.com/office/drawing/2014/main" xmlns="" id="{292CACD1-6B25-6145-98B7-3B6223A91129}"/>
                </a:ext>
              </a:extLst>
            </p:cNvPr>
            <p:cNvSpPr>
              <a:spLocks/>
            </p:cNvSpPr>
            <p:nvPr/>
          </p:nvSpPr>
          <p:spPr bwMode="auto">
            <a:xfrm>
              <a:off x="4017" y="3282"/>
              <a:ext cx="43" cy="23"/>
            </a:xfrm>
            <a:custGeom>
              <a:avLst/>
              <a:gdLst>
                <a:gd name="T0" fmla="*/ 2 w 43"/>
                <a:gd name="T1" fmla="*/ 12 h 23"/>
                <a:gd name="T2" fmla="*/ 2 w 43"/>
                <a:gd name="T3" fmla="*/ 12 h 23"/>
                <a:gd name="T4" fmla="*/ 7 w 43"/>
                <a:gd name="T5" fmla="*/ 16 h 23"/>
                <a:gd name="T6" fmla="*/ 16 w 43"/>
                <a:gd name="T7" fmla="*/ 19 h 23"/>
                <a:gd name="T8" fmla="*/ 23 w 43"/>
                <a:gd name="T9" fmla="*/ 21 h 23"/>
                <a:gd name="T10" fmla="*/ 32 w 43"/>
                <a:gd name="T11" fmla="*/ 23 h 23"/>
                <a:gd name="T12" fmla="*/ 32 w 43"/>
                <a:gd name="T13" fmla="*/ 23 h 23"/>
                <a:gd name="T14" fmla="*/ 38 w 43"/>
                <a:gd name="T15" fmla="*/ 21 h 23"/>
                <a:gd name="T16" fmla="*/ 43 w 43"/>
                <a:gd name="T17" fmla="*/ 19 h 23"/>
                <a:gd name="T18" fmla="*/ 43 w 43"/>
                <a:gd name="T19" fmla="*/ 16 h 23"/>
                <a:gd name="T20" fmla="*/ 41 w 43"/>
                <a:gd name="T21" fmla="*/ 12 h 23"/>
                <a:gd name="T22" fmla="*/ 41 w 43"/>
                <a:gd name="T23" fmla="*/ 12 h 23"/>
                <a:gd name="T24" fmla="*/ 34 w 43"/>
                <a:gd name="T25" fmla="*/ 7 h 23"/>
                <a:gd name="T26" fmla="*/ 27 w 43"/>
                <a:gd name="T27" fmla="*/ 3 h 23"/>
                <a:gd name="T28" fmla="*/ 18 w 43"/>
                <a:gd name="T29" fmla="*/ 0 h 23"/>
                <a:gd name="T30" fmla="*/ 9 w 43"/>
                <a:gd name="T31" fmla="*/ 0 h 23"/>
                <a:gd name="T32" fmla="*/ 9 w 43"/>
                <a:gd name="T33" fmla="*/ 0 h 23"/>
                <a:gd name="T34" fmla="*/ 2 w 43"/>
                <a:gd name="T35" fmla="*/ 0 h 23"/>
                <a:gd name="T36" fmla="*/ 0 w 43"/>
                <a:gd name="T37" fmla="*/ 3 h 23"/>
                <a:gd name="T38" fmla="*/ 0 w 43"/>
                <a:gd name="T39" fmla="*/ 7 h 23"/>
                <a:gd name="T40" fmla="*/ 2 w 4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3">
                  <a:moveTo>
                    <a:pt x="2" y="12"/>
                  </a:moveTo>
                  <a:lnTo>
                    <a:pt x="2" y="12"/>
                  </a:lnTo>
                  <a:lnTo>
                    <a:pt x="7" y="16"/>
                  </a:lnTo>
                  <a:lnTo>
                    <a:pt x="16" y="19"/>
                  </a:lnTo>
                  <a:lnTo>
                    <a:pt x="23" y="21"/>
                  </a:lnTo>
                  <a:lnTo>
                    <a:pt x="32" y="23"/>
                  </a:lnTo>
                  <a:lnTo>
                    <a:pt x="38" y="21"/>
                  </a:lnTo>
                  <a:lnTo>
                    <a:pt x="43" y="19"/>
                  </a:lnTo>
                  <a:lnTo>
                    <a:pt x="43" y="16"/>
                  </a:lnTo>
                  <a:lnTo>
                    <a:pt x="41" y="12"/>
                  </a:lnTo>
                  <a:lnTo>
                    <a:pt x="34" y="7"/>
                  </a:lnTo>
                  <a:lnTo>
                    <a:pt x="27" y="3"/>
                  </a:lnTo>
                  <a:lnTo>
                    <a:pt x="18" y="0"/>
                  </a:lnTo>
                  <a:lnTo>
                    <a:pt x="9" y="0"/>
                  </a:lnTo>
                  <a:lnTo>
                    <a:pt x="2"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3" name="Freeform 1600">
              <a:extLst>
                <a:ext uri="{FF2B5EF4-FFF2-40B4-BE49-F238E27FC236}">
                  <a16:creationId xmlns:a16="http://schemas.microsoft.com/office/drawing/2014/main" xmlns="" id="{CFB594CE-D12B-5244-A97D-B5DBE246C35F}"/>
                </a:ext>
              </a:extLst>
            </p:cNvPr>
            <p:cNvSpPr>
              <a:spLocks/>
            </p:cNvSpPr>
            <p:nvPr/>
          </p:nvSpPr>
          <p:spPr bwMode="auto">
            <a:xfrm>
              <a:off x="3979" y="3282"/>
              <a:ext cx="43" cy="23"/>
            </a:xfrm>
            <a:custGeom>
              <a:avLst/>
              <a:gdLst>
                <a:gd name="T0" fmla="*/ 2 w 43"/>
                <a:gd name="T1" fmla="*/ 12 h 23"/>
                <a:gd name="T2" fmla="*/ 2 w 43"/>
                <a:gd name="T3" fmla="*/ 12 h 23"/>
                <a:gd name="T4" fmla="*/ 9 w 43"/>
                <a:gd name="T5" fmla="*/ 16 h 23"/>
                <a:gd name="T6" fmla="*/ 16 w 43"/>
                <a:gd name="T7" fmla="*/ 21 h 23"/>
                <a:gd name="T8" fmla="*/ 25 w 43"/>
                <a:gd name="T9" fmla="*/ 23 h 23"/>
                <a:gd name="T10" fmla="*/ 31 w 43"/>
                <a:gd name="T11" fmla="*/ 23 h 23"/>
                <a:gd name="T12" fmla="*/ 31 w 43"/>
                <a:gd name="T13" fmla="*/ 23 h 23"/>
                <a:gd name="T14" fmla="*/ 38 w 43"/>
                <a:gd name="T15" fmla="*/ 23 h 23"/>
                <a:gd name="T16" fmla="*/ 43 w 43"/>
                <a:gd name="T17" fmla="*/ 19 h 23"/>
                <a:gd name="T18" fmla="*/ 43 w 43"/>
                <a:gd name="T19" fmla="*/ 16 h 23"/>
                <a:gd name="T20" fmla="*/ 40 w 43"/>
                <a:gd name="T21" fmla="*/ 12 h 23"/>
                <a:gd name="T22" fmla="*/ 40 w 43"/>
                <a:gd name="T23" fmla="*/ 12 h 23"/>
                <a:gd name="T24" fmla="*/ 34 w 43"/>
                <a:gd name="T25" fmla="*/ 7 h 23"/>
                <a:gd name="T26" fmla="*/ 27 w 43"/>
                <a:gd name="T27" fmla="*/ 3 h 23"/>
                <a:gd name="T28" fmla="*/ 18 w 43"/>
                <a:gd name="T29" fmla="*/ 0 h 23"/>
                <a:gd name="T30" fmla="*/ 11 w 43"/>
                <a:gd name="T31" fmla="*/ 0 h 23"/>
                <a:gd name="T32" fmla="*/ 11 w 43"/>
                <a:gd name="T33" fmla="*/ 0 h 23"/>
                <a:gd name="T34" fmla="*/ 4 w 43"/>
                <a:gd name="T35" fmla="*/ 0 h 23"/>
                <a:gd name="T36" fmla="*/ 0 w 43"/>
                <a:gd name="T37" fmla="*/ 3 h 23"/>
                <a:gd name="T38" fmla="*/ 0 w 43"/>
                <a:gd name="T39" fmla="*/ 7 h 23"/>
                <a:gd name="T40" fmla="*/ 2 w 4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3">
                  <a:moveTo>
                    <a:pt x="2" y="12"/>
                  </a:moveTo>
                  <a:lnTo>
                    <a:pt x="2" y="12"/>
                  </a:lnTo>
                  <a:lnTo>
                    <a:pt x="9" y="16"/>
                  </a:lnTo>
                  <a:lnTo>
                    <a:pt x="16" y="21"/>
                  </a:lnTo>
                  <a:lnTo>
                    <a:pt x="25" y="23"/>
                  </a:lnTo>
                  <a:lnTo>
                    <a:pt x="31" y="23"/>
                  </a:lnTo>
                  <a:lnTo>
                    <a:pt x="38" y="23"/>
                  </a:lnTo>
                  <a:lnTo>
                    <a:pt x="43" y="19"/>
                  </a:lnTo>
                  <a:lnTo>
                    <a:pt x="43" y="16"/>
                  </a:lnTo>
                  <a:lnTo>
                    <a:pt x="40" y="12"/>
                  </a:lnTo>
                  <a:lnTo>
                    <a:pt x="34" y="7"/>
                  </a:lnTo>
                  <a:lnTo>
                    <a:pt x="27" y="3"/>
                  </a:lnTo>
                  <a:lnTo>
                    <a:pt x="18" y="0"/>
                  </a:lnTo>
                  <a:lnTo>
                    <a:pt x="11" y="0"/>
                  </a:lnTo>
                  <a:lnTo>
                    <a:pt x="4"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4" name="Freeform 1601">
              <a:extLst>
                <a:ext uri="{FF2B5EF4-FFF2-40B4-BE49-F238E27FC236}">
                  <a16:creationId xmlns:a16="http://schemas.microsoft.com/office/drawing/2014/main" xmlns="" id="{4ABE056A-071E-7F49-9C92-7207C1D15F39}"/>
                </a:ext>
              </a:extLst>
            </p:cNvPr>
            <p:cNvSpPr>
              <a:spLocks/>
            </p:cNvSpPr>
            <p:nvPr/>
          </p:nvSpPr>
          <p:spPr bwMode="auto">
            <a:xfrm>
              <a:off x="3979" y="3282"/>
              <a:ext cx="43" cy="23"/>
            </a:xfrm>
            <a:custGeom>
              <a:avLst/>
              <a:gdLst>
                <a:gd name="T0" fmla="*/ 2 w 43"/>
                <a:gd name="T1" fmla="*/ 12 h 23"/>
                <a:gd name="T2" fmla="*/ 2 w 43"/>
                <a:gd name="T3" fmla="*/ 12 h 23"/>
                <a:gd name="T4" fmla="*/ 9 w 43"/>
                <a:gd name="T5" fmla="*/ 16 h 23"/>
                <a:gd name="T6" fmla="*/ 16 w 43"/>
                <a:gd name="T7" fmla="*/ 21 h 23"/>
                <a:gd name="T8" fmla="*/ 25 w 43"/>
                <a:gd name="T9" fmla="*/ 23 h 23"/>
                <a:gd name="T10" fmla="*/ 31 w 43"/>
                <a:gd name="T11" fmla="*/ 23 h 23"/>
                <a:gd name="T12" fmla="*/ 31 w 43"/>
                <a:gd name="T13" fmla="*/ 23 h 23"/>
                <a:gd name="T14" fmla="*/ 38 w 43"/>
                <a:gd name="T15" fmla="*/ 23 h 23"/>
                <a:gd name="T16" fmla="*/ 43 w 43"/>
                <a:gd name="T17" fmla="*/ 19 h 23"/>
                <a:gd name="T18" fmla="*/ 43 w 43"/>
                <a:gd name="T19" fmla="*/ 16 h 23"/>
                <a:gd name="T20" fmla="*/ 40 w 43"/>
                <a:gd name="T21" fmla="*/ 12 h 23"/>
                <a:gd name="T22" fmla="*/ 40 w 43"/>
                <a:gd name="T23" fmla="*/ 12 h 23"/>
                <a:gd name="T24" fmla="*/ 34 w 43"/>
                <a:gd name="T25" fmla="*/ 7 h 23"/>
                <a:gd name="T26" fmla="*/ 27 w 43"/>
                <a:gd name="T27" fmla="*/ 3 h 23"/>
                <a:gd name="T28" fmla="*/ 18 w 43"/>
                <a:gd name="T29" fmla="*/ 0 h 23"/>
                <a:gd name="T30" fmla="*/ 11 w 43"/>
                <a:gd name="T31" fmla="*/ 0 h 23"/>
                <a:gd name="T32" fmla="*/ 11 w 43"/>
                <a:gd name="T33" fmla="*/ 0 h 23"/>
                <a:gd name="T34" fmla="*/ 4 w 43"/>
                <a:gd name="T35" fmla="*/ 0 h 23"/>
                <a:gd name="T36" fmla="*/ 0 w 43"/>
                <a:gd name="T37" fmla="*/ 3 h 23"/>
                <a:gd name="T38" fmla="*/ 0 w 43"/>
                <a:gd name="T39" fmla="*/ 7 h 23"/>
                <a:gd name="T40" fmla="*/ 2 w 4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3">
                  <a:moveTo>
                    <a:pt x="2" y="12"/>
                  </a:moveTo>
                  <a:lnTo>
                    <a:pt x="2" y="12"/>
                  </a:lnTo>
                  <a:lnTo>
                    <a:pt x="9" y="16"/>
                  </a:lnTo>
                  <a:lnTo>
                    <a:pt x="16" y="21"/>
                  </a:lnTo>
                  <a:lnTo>
                    <a:pt x="25" y="23"/>
                  </a:lnTo>
                  <a:lnTo>
                    <a:pt x="31" y="23"/>
                  </a:lnTo>
                  <a:lnTo>
                    <a:pt x="38" y="23"/>
                  </a:lnTo>
                  <a:lnTo>
                    <a:pt x="43" y="19"/>
                  </a:lnTo>
                  <a:lnTo>
                    <a:pt x="43" y="16"/>
                  </a:lnTo>
                  <a:lnTo>
                    <a:pt x="40" y="12"/>
                  </a:lnTo>
                  <a:lnTo>
                    <a:pt x="34" y="7"/>
                  </a:lnTo>
                  <a:lnTo>
                    <a:pt x="27" y="3"/>
                  </a:lnTo>
                  <a:lnTo>
                    <a:pt x="18" y="0"/>
                  </a:lnTo>
                  <a:lnTo>
                    <a:pt x="11" y="0"/>
                  </a:lnTo>
                  <a:lnTo>
                    <a:pt x="4"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5" name="Freeform 1602">
              <a:extLst>
                <a:ext uri="{FF2B5EF4-FFF2-40B4-BE49-F238E27FC236}">
                  <a16:creationId xmlns:a16="http://schemas.microsoft.com/office/drawing/2014/main" xmlns="" id="{A669C3AF-CDF7-5B44-B923-5F2CA3855E08}"/>
                </a:ext>
              </a:extLst>
            </p:cNvPr>
            <p:cNvSpPr>
              <a:spLocks/>
            </p:cNvSpPr>
            <p:nvPr/>
          </p:nvSpPr>
          <p:spPr bwMode="auto">
            <a:xfrm>
              <a:off x="3943" y="3282"/>
              <a:ext cx="40" cy="23"/>
            </a:xfrm>
            <a:custGeom>
              <a:avLst/>
              <a:gdLst>
                <a:gd name="T0" fmla="*/ 2 w 40"/>
                <a:gd name="T1" fmla="*/ 12 h 23"/>
                <a:gd name="T2" fmla="*/ 2 w 40"/>
                <a:gd name="T3" fmla="*/ 12 h 23"/>
                <a:gd name="T4" fmla="*/ 9 w 40"/>
                <a:gd name="T5" fmla="*/ 16 h 23"/>
                <a:gd name="T6" fmla="*/ 16 w 40"/>
                <a:gd name="T7" fmla="*/ 21 h 23"/>
                <a:gd name="T8" fmla="*/ 22 w 40"/>
                <a:gd name="T9" fmla="*/ 23 h 23"/>
                <a:gd name="T10" fmla="*/ 31 w 40"/>
                <a:gd name="T11" fmla="*/ 23 h 23"/>
                <a:gd name="T12" fmla="*/ 31 w 40"/>
                <a:gd name="T13" fmla="*/ 23 h 23"/>
                <a:gd name="T14" fmla="*/ 38 w 40"/>
                <a:gd name="T15" fmla="*/ 23 h 23"/>
                <a:gd name="T16" fmla="*/ 40 w 40"/>
                <a:gd name="T17" fmla="*/ 21 h 23"/>
                <a:gd name="T18" fmla="*/ 40 w 40"/>
                <a:gd name="T19" fmla="*/ 16 h 23"/>
                <a:gd name="T20" fmla="*/ 38 w 40"/>
                <a:gd name="T21" fmla="*/ 12 h 23"/>
                <a:gd name="T22" fmla="*/ 38 w 40"/>
                <a:gd name="T23" fmla="*/ 12 h 23"/>
                <a:gd name="T24" fmla="*/ 34 w 40"/>
                <a:gd name="T25" fmla="*/ 7 h 23"/>
                <a:gd name="T26" fmla="*/ 27 w 40"/>
                <a:gd name="T27" fmla="*/ 3 h 23"/>
                <a:gd name="T28" fmla="*/ 18 w 40"/>
                <a:gd name="T29" fmla="*/ 0 h 23"/>
                <a:gd name="T30" fmla="*/ 11 w 40"/>
                <a:gd name="T31" fmla="*/ 0 h 23"/>
                <a:gd name="T32" fmla="*/ 11 w 40"/>
                <a:gd name="T33" fmla="*/ 0 h 23"/>
                <a:gd name="T34" fmla="*/ 4 w 40"/>
                <a:gd name="T35" fmla="*/ 3 h 23"/>
                <a:gd name="T36" fmla="*/ 0 w 40"/>
                <a:gd name="T37" fmla="*/ 5 h 23"/>
                <a:gd name="T38" fmla="*/ 0 w 40"/>
                <a:gd name="T39" fmla="*/ 7 h 23"/>
                <a:gd name="T40" fmla="*/ 2 w 4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3">
                  <a:moveTo>
                    <a:pt x="2" y="12"/>
                  </a:moveTo>
                  <a:lnTo>
                    <a:pt x="2" y="12"/>
                  </a:lnTo>
                  <a:lnTo>
                    <a:pt x="9" y="16"/>
                  </a:lnTo>
                  <a:lnTo>
                    <a:pt x="16" y="21"/>
                  </a:lnTo>
                  <a:lnTo>
                    <a:pt x="22" y="23"/>
                  </a:lnTo>
                  <a:lnTo>
                    <a:pt x="31" y="23"/>
                  </a:lnTo>
                  <a:lnTo>
                    <a:pt x="38" y="23"/>
                  </a:lnTo>
                  <a:lnTo>
                    <a:pt x="40" y="21"/>
                  </a:lnTo>
                  <a:lnTo>
                    <a:pt x="40" y="16"/>
                  </a:lnTo>
                  <a:lnTo>
                    <a:pt x="38" y="12"/>
                  </a:lnTo>
                  <a:lnTo>
                    <a:pt x="34" y="7"/>
                  </a:lnTo>
                  <a:lnTo>
                    <a:pt x="27" y="3"/>
                  </a:lnTo>
                  <a:lnTo>
                    <a:pt x="18" y="0"/>
                  </a:lnTo>
                  <a:lnTo>
                    <a:pt x="11"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6" name="Freeform 1603">
              <a:extLst>
                <a:ext uri="{FF2B5EF4-FFF2-40B4-BE49-F238E27FC236}">
                  <a16:creationId xmlns:a16="http://schemas.microsoft.com/office/drawing/2014/main" xmlns="" id="{30D47D72-5018-7B47-A8F6-68CB5C18C763}"/>
                </a:ext>
              </a:extLst>
            </p:cNvPr>
            <p:cNvSpPr>
              <a:spLocks/>
            </p:cNvSpPr>
            <p:nvPr/>
          </p:nvSpPr>
          <p:spPr bwMode="auto">
            <a:xfrm>
              <a:off x="3943" y="3282"/>
              <a:ext cx="40" cy="23"/>
            </a:xfrm>
            <a:custGeom>
              <a:avLst/>
              <a:gdLst>
                <a:gd name="T0" fmla="*/ 2 w 40"/>
                <a:gd name="T1" fmla="*/ 12 h 23"/>
                <a:gd name="T2" fmla="*/ 2 w 40"/>
                <a:gd name="T3" fmla="*/ 12 h 23"/>
                <a:gd name="T4" fmla="*/ 9 w 40"/>
                <a:gd name="T5" fmla="*/ 16 h 23"/>
                <a:gd name="T6" fmla="*/ 16 w 40"/>
                <a:gd name="T7" fmla="*/ 21 h 23"/>
                <a:gd name="T8" fmla="*/ 22 w 40"/>
                <a:gd name="T9" fmla="*/ 23 h 23"/>
                <a:gd name="T10" fmla="*/ 31 w 40"/>
                <a:gd name="T11" fmla="*/ 23 h 23"/>
                <a:gd name="T12" fmla="*/ 31 w 40"/>
                <a:gd name="T13" fmla="*/ 23 h 23"/>
                <a:gd name="T14" fmla="*/ 38 w 40"/>
                <a:gd name="T15" fmla="*/ 23 h 23"/>
                <a:gd name="T16" fmla="*/ 40 w 40"/>
                <a:gd name="T17" fmla="*/ 21 h 23"/>
                <a:gd name="T18" fmla="*/ 40 w 40"/>
                <a:gd name="T19" fmla="*/ 16 h 23"/>
                <a:gd name="T20" fmla="*/ 38 w 40"/>
                <a:gd name="T21" fmla="*/ 12 h 23"/>
                <a:gd name="T22" fmla="*/ 38 w 40"/>
                <a:gd name="T23" fmla="*/ 12 h 23"/>
                <a:gd name="T24" fmla="*/ 34 w 40"/>
                <a:gd name="T25" fmla="*/ 7 h 23"/>
                <a:gd name="T26" fmla="*/ 27 w 40"/>
                <a:gd name="T27" fmla="*/ 3 h 23"/>
                <a:gd name="T28" fmla="*/ 18 w 40"/>
                <a:gd name="T29" fmla="*/ 0 h 23"/>
                <a:gd name="T30" fmla="*/ 11 w 40"/>
                <a:gd name="T31" fmla="*/ 0 h 23"/>
                <a:gd name="T32" fmla="*/ 11 w 40"/>
                <a:gd name="T33" fmla="*/ 0 h 23"/>
                <a:gd name="T34" fmla="*/ 4 w 40"/>
                <a:gd name="T35" fmla="*/ 3 h 23"/>
                <a:gd name="T36" fmla="*/ 0 w 40"/>
                <a:gd name="T37" fmla="*/ 5 h 23"/>
                <a:gd name="T38" fmla="*/ 0 w 40"/>
                <a:gd name="T39" fmla="*/ 7 h 23"/>
                <a:gd name="T40" fmla="*/ 2 w 4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3">
                  <a:moveTo>
                    <a:pt x="2" y="12"/>
                  </a:moveTo>
                  <a:lnTo>
                    <a:pt x="2" y="12"/>
                  </a:lnTo>
                  <a:lnTo>
                    <a:pt x="9" y="16"/>
                  </a:lnTo>
                  <a:lnTo>
                    <a:pt x="16" y="21"/>
                  </a:lnTo>
                  <a:lnTo>
                    <a:pt x="22" y="23"/>
                  </a:lnTo>
                  <a:lnTo>
                    <a:pt x="31" y="23"/>
                  </a:lnTo>
                  <a:lnTo>
                    <a:pt x="38" y="23"/>
                  </a:lnTo>
                  <a:lnTo>
                    <a:pt x="40" y="21"/>
                  </a:lnTo>
                  <a:lnTo>
                    <a:pt x="40" y="16"/>
                  </a:lnTo>
                  <a:lnTo>
                    <a:pt x="38" y="12"/>
                  </a:lnTo>
                  <a:lnTo>
                    <a:pt x="34" y="7"/>
                  </a:lnTo>
                  <a:lnTo>
                    <a:pt x="27" y="3"/>
                  </a:lnTo>
                  <a:lnTo>
                    <a:pt x="18" y="0"/>
                  </a:lnTo>
                  <a:lnTo>
                    <a:pt x="11"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7" name="Freeform 1604">
              <a:extLst>
                <a:ext uri="{FF2B5EF4-FFF2-40B4-BE49-F238E27FC236}">
                  <a16:creationId xmlns:a16="http://schemas.microsoft.com/office/drawing/2014/main" xmlns="" id="{BE6D1870-490D-CD47-B955-7F95C418D9EC}"/>
                </a:ext>
              </a:extLst>
            </p:cNvPr>
            <p:cNvSpPr>
              <a:spLocks/>
            </p:cNvSpPr>
            <p:nvPr/>
          </p:nvSpPr>
          <p:spPr bwMode="auto">
            <a:xfrm>
              <a:off x="3907" y="3282"/>
              <a:ext cx="40" cy="25"/>
            </a:xfrm>
            <a:custGeom>
              <a:avLst/>
              <a:gdLst>
                <a:gd name="T0" fmla="*/ 2 w 40"/>
                <a:gd name="T1" fmla="*/ 14 h 25"/>
                <a:gd name="T2" fmla="*/ 2 w 40"/>
                <a:gd name="T3" fmla="*/ 14 h 25"/>
                <a:gd name="T4" fmla="*/ 7 w 40"/>
                <a:gd name="T5" fmla="*/ 19 h 25"/>
                <a:gd name="T6" fmla="*/ 16 w 40"/>
                <a:gd name="T7" fmla="*/ 21 h 25"/>
                <a:gd name="T8" fmla="*/ 22 w 40"/>
                <a:gd name="T9" fmla="*/ 23 h 25"/>
                <a:gd name="T10" fmla="*/ 31 w 40"/>
                <a:gd name="T11" fmla="*/ 25 h 25"/>
                <a:gd name="T12" fmla="*/ 31 w 40"/>
                <a:gd name="T13" fmla="*/ 25 h 25"/>
                <a:gd name="T14" fmla="*/ 36 w 40"/>
                <a:gd name="T15" fmla="*/ 23 h 25"/>
                <a:gd name="T16" fmla="*/ 40 w 40"/>
                <a:gd name="T17" fmla="*/ 21 h 25"/>
                <a:gd name="T18" fmla="*/ 40 w 40"/>
                <a:gd name="T19" fmla="*/ 16 h 25"/>
                <a:gd name="T20" fmla="*/ 38 w 40"/>
                <a:gd name="T21" fmla="*/ 12 h 25"/>
                <a:gd name="T22" fmla="*/ 38 w 40"/>
                <a:gd name="T23" fmla="*/ 12 h 25"/>
                <a:gd name="T24" fmla="*/ 34 w 40"/>
                <a:gd name="T25" fmla="*/ 7 h 25"/>
                <a:gd name="T26" fmla="*/ 27 w 40"/>
                <a:gd name="T27" fmla="*/ 5 h 25"/>
                <a:gd name="T28" fmla="*/ 18 w 40"/>
                <a:gd name="T29" fmla="*/ 3 h 25"/>
                <a:gd name="T30" fmla="*/ 11 w 40"/>
                <a:gd name="T31" fmla="*/ 0 h 25"/>
                <a:gd name="T32" fmla="*/ 11 w 40"/>
                <a:gd name="T33" fmla="*/ 0 h 25"/>
                <a:gd name="T34" fmla="*/ 4 w 40"/>
                <a:gd name="T35" fmla="*/ 3 h 25"/>
                <a:gd name="T36" fmla="*/ 0 w 40"/>
                <a:gd name="T37" fmla="*/ 5 h 25"/>
                <a:gd name="T38" fmla="*/ 0 w 40"/>
                <a:gd name="T39" fmla="*/ 9 h 25"/>
                <a:gd name="T40" fmla="*/ 2 w 4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5">
                  <a:moveTo>
                    <a:pt x="2" y="14"/>
                  </a:moveTo>
                  <a:lnTo>
                    <a:pt x="2" y="14"/>
                  </a:lnTo>
                  <a:lnTo>
                    <a:pt x="7" y="19"/>
                  </a:lnTo>
                  <a:lnTo>
                    <a:pt x="16" y="21"/>
                  </a:lnTo>
                  <a:lnTo>
                    <a:pt x="22" y="23"/>
                  </a:lnTo>
                  <a:lnTo>
                    <a:pt x="31" y="25"/>
                  </a:lnTo>
                  <a:lnTo>
                    <a:pt x="36" y="23"/>
                  </a:lnTo>
                  <a:lnTo>
                    <a:pt x="40" y="21"/>
                  </a:lnTo>
                  <a:lnTo>
                    <a:pt x="40" y="16"/>
                  </a:lnTo>
                  <a:lnTo>
                    <a:pt x="38" y="12"/>
                  </a:lnTo>
                  <a:lnTo>
                    <a:pt x="34" y="7"/>
                  </a:lnTo>
                  <a:lnTo>
                    <a:pt x="27" y="5"/>
                  </a:lnTo>
                  <a:lnTo>
                    <a:pt x="18" y="3"/>
                  </a:lnTo>
                  <a:lnTo>
                    <a:pt x="11" y="0"/>
                  </a:lnTo>
                  <a:lnTo>
                    <a:pt x="4" y="3"/>
                  </a:lnTo>
                  <a:lnTo>
                    <a:pt x="0"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8" name="Freeform 1605">
              <a:extLst>
                <a:ext uri="{FF2B5EF4-FFF2-40B4-BE49-F238E27FC236}">
                  <a16:creationId xmlns:a16="http://schemas.microsoft.com/office/drawing/2014/main" xmlns="" id="{EA56E9E4-5C8D-F54F-A4AB-8E4322F8B9D5}"/>
                </a:ext>
              </a:extLst>
            </p:cNvPr>
            <p:cNvSpPr>
              <a:spLocks/>
            </p:cNvSpPr>
            <p:nvPr/>
          </p:nvSpPr>
          <p:spPr bwMode="auto">
            <a:xfrm>
              <a:off x="3907" y="3282"/>
              <a:ext cx="40" cy="25"/>
            </a:xfrm>
            <a:custGeom>
              <a:avLst/>
              <a:gdLst>
                <a:gd name="T0" fmla="*/ 2 w 40"/>
                <a:gd name="T1" fmla="*/ 14 h 25"/>
                <a:gd name="T2" fmla="*/ 2 w 40"/>
                <a:gd name="T3" fmla="*/ 14 h 25"/>
                <a:gd name="T4" fmla="*/ 7 w 40"/>
                <a:gd name="T5" fmla="*/ 19 h 25"/>
                <a:gd name="T6" fmla="*/ 16 w 40"/>
                <a:gd name="T7" fmla="*/ 21 h 25"/>
                <a:gd name="T8" fmla="*/ 22 w 40"/>
                <a:gd name="T9" fmla="*/ 23 h 25"/>
                <a:gd name="T10" fmla="*/ 31 w 40"/>
                <a:gd name="T11" fmla="*/ 25 h 25"/>
                <a:gd name="T12" fmla="*/ 31 w 40"/>
                <a:gd name="T13" fmla="*/ 25 h 25"/>
                <a:gd name="T14" fmla="*/ 36 w 40"/>
                <a:gd name="T15" fmla="*/ 23 h 25"/>
                <a:gd name="T16" fmla="*/ 40 w 40"/>
                <a:gd name="T17" fmla="*/ 21 h 25"/>
                <a:gd name="T18" fmla="*/ 40 w 40"/>
                <a:gd name="T19" fmla="*/ 16 h 25"/>
                <a:gd name="T20" fmla="*/ 38 w 40"/>
                <a:gd name="T21" fmla="*/ 12 h 25"/>
                <a:gd name="T22" fmla="*/ 38 w 40"/>
                <a:gd name="T23" fmla="*/ 12 h 25"/>
                <a:gd name="T24" fmla="*/ 34 w 40"/>
                <a:gd name="T25" fmla="*/ 7 h 25"/>
                <a:gd name="T26" fmla="*/ 27 w 40"/>
                <a:gd name="T27" fmla="*/ 5 h 25"/>
                <a:gd name="T28" fmla="*/ 18 w 40"/>
                <a:gd name="T29" fmla="*/ 3 h 25"/>
                <a:gd name="T30" fmla="*/ 11 w 40"/>
                <a:gd name="T31" fmla="*/ 0 h 25"/>
                <a:gd name="T32" fmla="*/ 11 w 40"/>
                <a:gd name="T33" fmla="*/ 0 h 25"/>
                <a:gd name="T34" fmla="*/ 4 w 40"/>
                <a:gd name="T35" fmla="*/ 3 h 25"/>
                <a:gd name="T36" fmla="*/ 0 w 40"/>
                <a:gd name="T37" fmla="*/ 5 h 25"/>
                <a:gd name="T38" fmla="*/ 0 w 40"/>
                <a:gd name="T39" fmla="*/ 9 h 25"/>
                <a:gd name="T40" fmla="*/ 2 w 4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5">
                  <a:moveTo>
                    <a:pt x="2" y="14"/>
                  </a:moveTo>
                  <a:lnTo>
                    <a:pt x="2" y="14"/>
                  </a:lnTo>
                  <a:lnTo>
                    <a:pt x="7" y="19"/>
                  </a:lnTo>
                  <a:lnTo>
                    <a:pt x="16" y="21"/>
                  </a:lnTo>
                  <a:lnTo>
                    <a:pt x="22" y="23"/>
                  </a:lnTo>
                  <a:lnTo>
                    <a:pt x="31" y="25"/>
                  </a:lnTo>
                  <a:lnTo>
                    <a:pt x="36" y="23"/>
                  </a:lnTo>
                  <a:lnTo>
                    <a:pt x="40" y="21"/>
                  </a:lnTo>
                  <a:lnTo>
                    <a:pt x="40" y="16"/>
                  </a:lnTo>
                  <a:lnTo>
                    <a:pt x="38" y="12"/>
                  </a:lnTo>
                  <a:lnTo>
                    <a:pt x="34" y="7"/>
                  </a:lnTo>
                  <a:lnTo>
                    <a:pt x="27" y="5"/>
                  </a:lnTo>
                  <a:lnTo>
                    <a:pt x="18" y="3"/>
                  </a:lnTo>
                  <a:lnTo>
                    <a:pt x="11" y="0"/>
                  </a:lnTo>
                  <a:lnTo>
                    <a:pt x="4" y="3"/>
                  </a:lnTo>
                  <a:lnTo>
                    <a:pt x="0"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89" name="Freeform 1606">
              <a:extLst>
                <a:ext uri="{FF2B5EF4-FFF2-40B4-BE49-F238E27FC236}">
                  <a16:creationId xmlns:a16="http://schemas.microsoft.com/office/drawing/2014/main" xmlns="" id="{9B3B15C4-9DFD-6D4C-9CCA-A3B1A6E6E044}"/>
                </a:ext>
              </a:extLst>
            </p:cNvPr>
            <p:cNvSpPr>
              <a:spLocks/>
            </p:cNvSpPr>
            <p:nvPr/>
          </p:nvSpPr>
          <p:spPr bwMode="auto">
            <a:xfrm>
              <a:off x="3871" y="3285"/>
              <a:ext cx="40" cy="22"/>
            </a:xfrm>
            <a:custGeom>
              <a:avLst/>
              <a:gdLst>
                <a:gd name="T0" fmla="*/ 2 w 40"/>
                <a:gd name="T1" fmla="*/ 11 h 22"/>
                <a:gd name="T2" fmla="*/ 2 w 40"/>
                <a:gd name="T3" fmla="*/ 11 h 22"/>
                <a:gd name="T4" fmla="*/ 9 w 40"/>
                <a:gd name="T5" fmla="*/ 16 h 22"/>
                <a:gd name="T6" fmla="*/ 16 w 40"/>
                <a:gd name="T7" fmla="*/ 18 h 22"/>
                <a:gd name="T8" fmla="*/ 22 w 40"/>
                <a:gd name="T9" fmla="*/ 20 h 22"/>
                <a:gd name="T10" fmla="*/ 31 w 40"/>
                <a:gd name="T11" fmla="*/ 22 h 22"/>
                <a:gd name="T12" fmla="*/ 31 w 40"/>
                <a:gd name="T13" fmla="*/ 22 h 22"/>
                <a:gd name="T14" fmla="*/ 36 w 40"/>
                <a:gd name="T15" fmla="*/ 20 h 22"/>
                <a:gd name="T16" fmla="*/ 40 w 40"/>
                <a:gd name="T17" fmla="*/ 18 h 22"/>
                <a:gd name="T18" fmla="*/ 40 w 40"/>
                <a:gd name="T19" fmla="*/ 16 h 22"/>
                <a:gd name="T20" fmla="*/ 38 w 40"/>
                <a:gd name="T21" fmla="*/ 11 h 22"/>
                <a:gd name="T22" fmla="*/ 38 w 40"/>
                <a:gd name="T23" fmla="*/ 11 h 22"/>
                <a:gd name="T24" fmla="*/ 34 w 40"/>
                <a:gd name="T25" fmla="*/ 6 h 22"/>
                <a:gd name="T26" fmla="*/ 27 w 40"/>
                <a:gd name="T27" fmla="*/ 2 h 22"/>
                <a:gd name="T28" fmla="*/ 18 w 40"/>
                <a:gd name="T29" fmla="*/ 0 h 22"/>
                <a:gd name="T30" fmla="*/ 11 w 40"/>
                <a:gd name="T31" fmla="*/ 0 h 22"/>
                <a:gd name="T32" fmla="*/ 11 w 40"/>
                <a:gd name="T33" fmla="*/ 0 h 22"/>
                <a:gd name="T34" fmla="*/ 4 w 40"/>
                <a:gd name="T35" fmla="*/ 0 h 22"/>
                <a:gd name="T36" fmla="*/ 2 w 40"/>
                <a:gd name="T37" fmla="*/ 2 h 22"/>
                <a:gd name="T38" fmla="*/ 0 w 40"/>
                <a:gd name="T39" fmla="*/ 6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9" y="16"/>
                  </a:lnTo>
                  <a:lnTo>
                    <a:pt x="16" y="18"/>
                  </a:lnTo>
                  <a:lnTo>
                    <a:pt x="22" y="20"/>
                  </a:lnTo>
                  <a:lnTo>
                    <a:pt x="31" y="22"/>
                  </a:lnTo>
                  <a:lnTo>
                    <a:pt x="36" y="20"/>
                  </a:lnTo>
                  <a:lnTo>
                    <a:pt x="40" y="18"/>
                  </a:lnTo>
                  <a:lnTo>
                    <a:pt x="40" y="16"/>
                  </a:lnTo>
                  <a:lnTo>
                    <a:pt x="38" y="11"/>
                  </a:lnTo>
                  <a:lnTo>
                    <a:pt x="34" y="6"/>
                  </a:lnTo>
                  <a:lnTo>
                    <a:pt x="27" y="2"/>
                  </a:lnTo>
                  <a:lnTo>
                    <a:pt x="18" y="0"/>
                  </a:lnTo>
                  <a:lnTo>
                    <a:pt x="11" y="0"/>
                  </a:lnTo>
                  <a:lnTo>
                    <a:pt x="4" y="0"/>
                  </a:lnTo>
                  <a:lnTo>
                    <a:pt x="2"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0" name="Freeform 1607">
              <a:extLst>
                <a:ext uri="{FF2B5EF4-FFF2-40B4-BE49-F238E27FC236}">
                  <a16:creationId xmlns:a16="http://schemas.microsoft.com/office/drawing/2014/main" xmlns="" id="{28D1645A-CC2C-F14D-97FF-5472E025C98F}"/>
                </a:ext>
              </a:extLst>
            </p:cNvPr>
            <p:cNvSpPr>
              <a:spLocks/>
            </p:cNvSpPr>
            <p:nvPr/>
          </p:nvSpPr>
          <p:spPr bwMode="auto">
            <a:xfrm>
              <a:off x="3871" y="3285"/>
              <a:ext cx="40" cy="22"/>
            </a:xfrm>
            <a:custGeom>
              <a:avLst/>
              <a:gdLst>
                <a:gd name="T0" fmla="*/ 2 w 40"/>
                <a:gd name="T1" fmla="*/ 11 h 22"/>
                <a:gd name="T2" fmla="*/ 2 w 40"/>
                <a:gd name="T3" fmla="*/ 11 h 22"/>
                <a:gd name="T4" fmla="*/ 9 w 40"/>
                <a:gd name="T5" fmla="*/ 16 h 22"/>
                <a:gd name="T6" fmla="*/ 16 w 40"/>
                <a:gd name="T7" fmla="*/ 18 h 22"/>
                <a:gd name="T8" fmla="*/ 22 w 40"/>
                <a:gd name="T9" fmla="*/ 20 h 22"/>
                <a:gd name="T10" fmla="*/ 31 w 40"/>
                <a:gd name="T11" fmla="*/ 22 h 22"/>
                <a:gd name="T12" fmla="*/ 31 w 40"/>
                <a:gd name="T13" fmla="*/ 22 h 22"/>
                <a:gd name="T14" fmla="*/ 36 w 40"/>
                <a:gd name="T15" fmla="*/ 20 h 22"/>
                <a:gd name="T16" fmla="*/ 40 w 40"/>
                <a:gd name="T17" fmla="*/ 18 h 22"/>
                <a:gd name="T18" fmla="*/ 40 w 40"/>
                <a:gd name="T19" fmla="*/ 16 h 22"/>
                <a:gd name="T20" fmla="*/ 38 w 40"/>
                <a:gd name="T21" fmla="*/ 11 h 22"/>
                <a:gd name="T22" fmla="*/ 38 w 40"/>
                <a:gd name="T23" fmla="*/ 11 h 22"/>
                <a:gd name="T24" fmla="*/ 34 w 40"/>
                <a:gd name="T25" fmla="*/ 6 h 22"/>
                <a:gd name="T26" fmla="*/ 27 w 40"/>
                <a:gd name="T27" fmla="*/ 2 h 22"/>
                <a:gd name="T28" fmla="*/ 18 w 40"/>
                <a:gd name="T29" fmla="*/ 0 h 22"/>
                <a:gd name="T30" fmla="*/ 11 w 40"/>
                <a:gd name="T31" fmla="*/ 0 h 22"/>
                <a:gd name="T32" fmla="*/ 11 w 40"/>
                <a:gd name="T33" fmla="*/ 0 h 22"/>
                <a:gd name="T34" fmla="*/ 4 w 40"/>
                <a:gd name="T35" fmla="*/ 0 h 22"/>
                <a:gd name="T36" fmla="*/ 2 w 40"/>
                <a:gd name="T37" fmla="*/ 2 h 22"/>
                <a:gd name="T38" fmla="*/ 0 w 40"/>
                <a:gd name="T39" fmla="*/ 6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9" y="16"/>
                  </a:lnTo>
                  <a:lnTo>
                    <a:pt x="16" y="18"/>
                  </a:lnTo>
                  <a:lnTo>
                    <a:pt x="22" y="20"/>
                  </a:lnTo>
                  <a:lnTo>
                    <a:pt x="31" y="22"/>
                  </a:lnTo>
                  <a:lnTo>
                    <a:pt x="36" y="20"/>
                  </a:lnTo>
                  <a:lnTo>
                    <a:pt x="40" y="18"/>
                  </a:lnTo>
                  <a:lnTo>
                    <a:pt x="40" y="16"/>
                  </a:lnTo>
                  <a:lnTo>
                    <a:pt x="38" y="11"/>
                  </a:lnTo>
                  <a:lnTo>
                    <a:pt x="34" y="6"/>
                  </a:lnTo>
                  <a:lnTo>
                    <a:pt x="27" y="2"/>
                  </a:lnTo>
                  <a:lnTo>
                    <a:pt x="18" y="0"/>
                  </a:lnTo>
                  <a:lnTo>
                    <a:pt x="11" y="0"/>
                  </a:lnTo>
                  <a:lnTo>
                    <a:pt x="4" y="0"/>
                  </a:lnTo>
                  <a:lnTo>
                    <a:pt x="2"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1" name="Freeform 1608">
              <a:extLst>
                <a:ext uri="{FF2B5EF4-FFF2-40B4-BE49-F238E27FC236}">
                  <a16:creationId xmlns:a16="http://schemas.microsoft.com/office/drawing/2014/main" xmlns="" id="{330C44CA-EC8D-2B4C-A769-53641320B493}"/>
                </a:ext>
              </a:extLst>
            </p:cNvPr>
            <p:cNvSpPr>
              <a:spLocks/>
            </p:cNvSpPr>
            <p:nvPr/>
          </p:nvSpPr>
          <p:spPr bwMode="auto">
            <a:xfrm>
              <a:off x="3837" y="3285"/>
              <a:ext cx="38" cy="22"/>
            </a:xfrm>
            <a:custGeom>
              <a:avLst/>
              <a:gdLst>
                <a:gd name="T0" fmla="*/ 2 w 38"/>
                <a:gd name="T1" fmla="*/ 11 h 22"/>
                <a:gd name="T2" fmla="*/ 2 w 38"/>
                <a:gd name="T3" fmla="*/ 11 h 22"/>
                <a:gd name="T4" fmla="*/ 7 w 38"/>
                <a:gd name="T5" fmla="*/ 16 h 22"/>
                <a:gd name="T6" fmla="*/ 14 w 38"/>
                <a:gd name="T7" fmla="*/ 20 h 22"/>
                <a:gd name="T8" fmla="*/ 23 w 38"/>
                <a:gd name="T9" fmla="*/ 22 h 22"/>
                <a:gd name="T10" fmla="*/ 29 w 38"/>
                <a:gd name="T11" fmla="*/ 22 h 22"/>
                <a:gd name="T12" fmla="*/ 29 w 38"/>
                <a:gd name="T13" fmla="*/ 22 h 22"/>
                <a:gd name="T14" fmla="*/ 36 w 38"/>
                <a:gd name="T15" fmla="*/ 22 h 22"/>
                <a:gd name="T16" fmla="*/ 38 w 38"/>
                <a:gd name="T17" fmla="*/ 18 h 22"/>
                <a:gd name="T18" fmla="*/ 38 w 38"/>
                <a:gd name="T19" fmla="*/ 16 h 22"/>
                <a:gd name="T20" fmla="*/ 36 w 38"/>
                <a:gd name="T21" fmla="*/ 11 h 22"/>
                <a:gd name="T22" fmla="*/ 36 w 38"/>
                <a:gd name="T23" fmla="*/ 11 h 22"/>
                <a:gd name="T24" fmla="*/ 32 w 38"/>
                <a:gd name="T25" fmla="*/ 6 h 22"/>
                <a:gd name="T26" fmla="*/ 25 w 38"/>
                <a:gd name="T27" fmla="*/ 2 h 22"/>
                <a:gd name="T28" fmla="*/ 18 w 38"/>
                <a:gd name="T29" fmla="*/ 0 h 22"/>
                <a:gd name="T30" fmla="*/ 11 w 38"/>
                <a:gd name="T31" fmla="*/ 0 h 22"/>
                <a:gd name="T32" fmla="*/ 11 w 38"/>
                <a:gd name="T33" fmla="*/ 0 h 22"/>
                <a:gd name="T34" fmla="*/ 5 w 38"/>
                <a:gd name="T35" fmla="*/ 0 h 22"/>
                <a:gd name="T36" fmla="*/ 0 w 38"/>
                <a:gd name="T37" fmla="*/ 2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6"/>
                  </a:lnTo>
                  <a:lnTo>
                    <a:pt x="14" y="20"/>
                  </a:lnTo>
                  <a:lnTo>
                    <a:pt x="23" y="22"/>
                  </a:lnTo>
                  <a:lnTo>
                    <a:pt x="29" y="22"/>
                  </a:lnTo>
                  <a:lnTo>
                    <a:pt x="36" y="22"/>
                  </a:lnTo>
                  <a:lnTo>
                    <a:pt x="38" y="18"/>
                  </a:lnTo>
                  <a:lnTo>
                    <a:pt x="38" y="16"/>
                  </a:lnTo>
                  <a:lnTo>
                    <a:pt x="36" y="11"/>
                  </a:lnTo>
                  <a:lnTo>
                    <a:pt x="32" y="6"/>
                  </a:lnTo>
                  <a:lnTo>
                    <a:pt x="25" y="2"/>
                  </a:lnTo>
                  <a:lnTo>
                    <a:pt x="18" y="0"/>
                  </a:lnTo>
                  <a:lnTo>
                    <a:pt x="11" y="0"/>
                  </a:lnTo>
                  <a:lnTo>
                    <a:pt x="5"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2" name="Freeform 1609">
              <a:extLst>
                <a:ext uri="{FF2B5EF4-FFF2-40B4-BE49-F238E27FC236}">
                  <a16:creationId xmlns:a16="http://schemas.microsoft.com/office/drawing/2014/main" xmlns="" id="{1E6F3583-7F0D-F842-8522-24EAA457B816}"/>
                </a:ext>
              </a:extLst>
            </p:cNvPr>
            <p:cNvSpPr>
              <a:spLocks/>
            </p:cNvSpPr>
            <p:nvPr/>
          </p:nvSpPr>
          <p:spPr bwMode="auto">
            <a:xfrm>
              <a:off x="3837" y="3285"/>
              <a:ext cx="38" cy="22"/>
            </a:xfrm>
            <a:custGeom>
              <a:avLst/>
              <a:gdLst>
                <a:gd name="T0" fmla="*/ 2 w 38"/>
                <a:gd name="T1" fmla="*/ 11 h 22"/>
                <a:gd name="T2" fmla="*/ 2 w 38"/>
                <a:gd name="T3" fmla="*/ 11 h 22"/>
                <a:gd name="T4" fmla="*/ 7 w 38"/>
                <a:gd name="T5" fmla="*/ 16 h 22"/>
                <a:gd name="T6" fmla="*/ 14 w 38"/>
                <a:gd name="T7" fmla="*/ 20 h 22"/>
                <a:gd name="T8" fmla="*/ 23 w 38"/>
                <a:gd name="T9" fmla="*/ 22 h 22"/>
                <a:gd name="T10" fmla="*/ 29 w 38"/>
                <a:gd name="T11" fmla="*/ 22 h 22"/>
                <a:gd name="T12" fmla="*/ 29 w 38"/>
                <a:gd name="T13" fmla="*/ 22 h 22"/>
                <a:gd name="T14" fmla="*/ 36 w 38"/>
                <a:gd name="T15" fmla="*/ 22 h 22"/>
                <a:gd name="T16" fmla="*/ 38 w 38"/>
                <a:gd name="T17" fmla="*/ 18 h 22"/>
                <a:gd name="T18" fmla="*/ 38 w 38"/>
                <a:gd name="T19" fmla="*/ 16 h 22"/>
                <a:gd name="T20" fmla="*/ 36 w 38"/>
                <a:gd name="T21" fmla="*/ 11 h 22"/>
                <a:gd name="T22" fmla="*/ 36 w 38"/>
                <a:gd name="T23" fmla="*/ 11 h 22"/>
                <a:gd name="T24" fmla="*/ 32 w 38"/>
                <a:gd name="T25" fmla="*/ 6 h 22"/>
                <a:gd name="T26" fmla="*/ 25 w 38"/>
                <a:gd name="T27" fmla="*/ 2 h 22"/>
                <a:gd name="T28" fmla="*/ 18 w 38"/>
                <a:gd name="T29" fmla="*/ 0 h 22"/>
                <a:gd name="T30" fmla="*/ 11 w 38"/>
                <a:gd name="T31" fmla="*/ 0 h 22"/>
                <a:gd name="T32" fmla="*/ 11 w 38"/>
                <a:gd name="T33" fmla="*/ 0 h 22"/>
                <a:gd name="T34" fmla="*/ 5 w 38"/>
                <a:gd name="T35" fmla="*/ 0 h 22"/>
                <a:gd name="T36" fmla="*/ 0 w 38"/>
                <a:gd name="T37" fmla="*/ 2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6"/>
                  </a:lnTo>
                  <a:lnTo>
                    <a:pt x="14" y="20"/>
                  </a:lnTo>
                  <a:lnTo>
                    <a:pt x="23" y="22"/>
                  </a:lnTo>
                  <a:lnTo>
                    <a:pt x="29" y="22"/>
                  </a:lnTo>
                  <a:lnTo>
                    <a:pt x="36" y="22"/>
                  </a:lnTo>
                  <a:lnTo>
                    <a:pt x="38" y="18"/>
                  </a:lnTo>
                  <a:lnTo>
                    <a:pt x="38" y="16"/>
                  </a:lnTo>
                  <a:lnTo>
                    <a:pt x="36" y="11"/>
                  </a:lnTo>
                  <a:lnTo>
                    <a:pt x="32" y="6"/>
                  </a:lnTo>
                  <a:lnTo>
                    <a:pt x="25" y="2"/>
                  </a:lnTo>
                  <a:lnTo>
                    <a:pt x="18" y="0"/>
                  </a:lnTo>
                  <a:lnTo>
                    <a:pt x="11" y="0"/>
                  </a:lnTo>
                  <a:lnTo>
                    <a:pt x="5"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3" name="Freeform 1610">
              <a:extLst>
                <a:ext uri="{FF2B5EF4-FFF2-40B4-BE49-F238E27FC236}">
                  <a16:creationId xmlns:a16="http://schemas.microsoft.com/office/drawing/2014/main" xmlns="" id="{901E2A61-0BA4-1D4B-80DC-183E6601A1D1}"/>
                </a:ext>
              </a:extLst>
            </p:cNvPr>
            <p:cNvSpPr>
              <a:spLocks/>
            </p:cNvSpPr>
            <p:nvPr/>
          </p:nvSpPr>
          <p:spPr bwMode="auto">
            <a:xfrm>
              <a:off x="3803" y="3285"/>
              <a:ext cx="39" cy="22"/>
            </a:xfrm>
            <a:custGeom>
              <a:avLst/>
              <a:gdLst>
                <a:gd name="T0" fmla="*/ 2 w 39"/>
                <a:gd name="T1" fmla="*/ 11 h 22"/>
                <a:gd name="T2" fmla="*/ 2 w 39"/>
                <a:gd name="T3" fmla="*/ 11 h 22"/>
                <a:gd name="T4" fmla="*/ 7 w 39"/>
                <a:gd name="T5" fmla="*/ 16 h 22"/>
                <a:gd name="T6" fmla="*/ 14 w 39"/>
                <a:gd name="T7" fmla="*/ 20 h 22"/>
                <a:gd name="T8" fmla="*/ 20 w 39"/>
                <a:gd name="T9" fmla="*/ 22 h 22"/>
                <a:gd name="T10" fmla="*/ 27 w 39"/>
                <a:gd name="T11" fmla="*/ 22 h 22"/>
                <a:gd name="T12" fmla="*/ 27 w 39"/>
                <a:gd name="T13" fmla="*/ 22 h 22"/>
                <a:gd name="T14" fmla="*/ 34 w 39"/>
                <a:gd name="T15" fmla="*/ 22 h 22"/>
                <a:gd name="T16" fmla="*/ 39 w 39"/>
                <a:gd name="T17" fmla="*/ 20 h 22"/>
                <a:gd name="T18" fmla="*/ 39 w 39"/>
                <a:gd name="T19" fmla="*/ 16 h 22"/>
                <a:gd name="T20" fmla="*/ 36 w 39"/>
                <a:gd name="T21" fmla="*/ 11 h 22"/>
                <a:gd name="T22" fmla="*/ 36 w 39"/>
                <a:gd name="T23" fmla="*/ 11 h 22"/>
                <a:gd name="T24" fmla="*/ 32 w 39"/>
                <a:gd name="T25" fmla="*/ 6 h 22"/>
                <a:gd name="T26" fmla="*/ 25 w 39"/>
                <a:gd name="T27" fmla="*/ 2 h 22"/>
                <a:gd name="T28" fmla="*/ 18 w 39"/>
                <a:gd name="T29" fmla="*/ 0 h 22"/>
                <a:gd name="T30" fmla="*/ 9 w 39"/>
                <a:gd name="T31" fmla="*/ 0 h 22"/>
                <a:gd name="T32" fmla="*/ 9 w 39"/>
                <a:gd name="T33" fmla="*/ 0 h 22"/>
                <a:gd name="T34" fmla="*/ 5 w 39"/>
                <a:gd name="T35" fmla="*/ 2 h 22"/>
                <a:gd name="T36" fmla="*/ 0 w 39"/>
                <a:gd name="T37" fmla="*/ 4 h 22"/>
                <a:gd name="T38" fmla="*/ 0 w 39"/>
                <a:gd name="T39" fmla="*/ 6 h 22"/>
                <a:gd name="T40" fmla="*/ 2 w 3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2">
                  <a:moveTo>
                    <a:pt x="2" y="11"/>
                  </a:moveTo>
                  <a:lnTo>
                    <a:pt x="2" y="11"/>
                  </a:lnTo>
                  <a:lnTo>
                    <a:pt x="7" y="16"/>
                  </a:lnTo>
                  <a:lnTo>
                    <a:pt x="14" y="20"/>
                  </a:lnTo>
                  <a:lnTo>
                    <a:pt x="20" y="22"/>
                  </a:lnTo>
                  <a:lnTo>
                    <a:pt x="27" y="22"/>
                  </a:lnTo>
                  <a:lnTo>
                    <a:pt x="34" y="22"/>
                  </a:lnTo>
                  <a:lnTo>
                    <a:pt x="39" y="20"/>
                  </a:lnTo>
                  <a:lnTo>
                    <a:pt x="39" y="16"/>
                  </a:lnTo>
                  <a:lnTo>
                    <a:pt x="36" y="11"/>
                  </a:lnTo>
                  <a:lnTo>
                    <a:pt x="32" y="6"/>
                  </a:lnTo>
                  <a:lnTo>
                    <a:pt x="25" y="2"/>
                  </a:lnTo>
                  <a:lnTo>
                    <a:pt x="18" y="0"/>
                  </a:lnTo>
                  <a:lnTo>
                    <a:pt x="9" y="0"/>
                  </a:lnTo>
                  <a:lnTo>
                    <a:pt x="5"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4" name="Freeform 1611">
              <a:extLst>
                <a:ext uri="{FF2B5EF4-FFF2-40B4-BE49-F238E27FC236}">
                  <a16:creationId xmlns:a16="http://schemas.microsoft.com/office/drawing/2014/main" xmlns="" id="{15C697ED-EA05-EA44-AAA0-0E96AF60E214}"/>
                </a:ext>
              </a:extLst>
            </p:cNvPr>
            <p:cNvSpPr>
              <a:spLocks/>
            </p:cNvSpPr>
            <p:nvPr/>
          </p:nvSpPr>
          <p:spPr bwMode="auto">
            <a:xfrm>
              <a:off x="3803" y="3285"/>
              <a:ext cx="39" cy="22"/>
            </a:xfrm>
            <a:custGeom>
              <a:avLst/>
              <a:gdLst>
                <a:gd name="T0" fmla="*/ 2 w 39"/>
                <a:gd name="T1" fmla="*/ 11 h 22"/>
                <a:gd name="T2" fmla="*/ 2 w 39"/>
                <a:gd name="T3" fmla="*/ 11 h 22"/>
                <a:gd name="T4" fmla="*/ 7 w 39"/>
                <a:gd name="T5" fmla="*/ 16 h 22"/>
                <a:gd name="T6" fmla="*/ 14 w 39"/>
                <a:gd name="T7" fmla="*/ 20 h 22"/>
                <a:gd name="T8" fmla="*/ 20 w 39"/>
                <a:gd name="T9" fmla="*/ 22 h 22"/>
                <a:gd name="T10" fmla="*/ 27 w 39"/>
                <a:gd name="T11" fmla="*/ 22 h 22"/>
                <a:gd name="T12" fmla="*/ 27 w 39"/>
                <a:gd name="T13" fmla="*/ 22 h 22"/>
                <a:gd name="T14" fmla="*/ 34 w 39"/>
                <a:gd name="T15" fmla="*/ 22 h 22"/>
                <a:gd name="T16" fmla="*/ 39 w 39"/>
                <a:gd name="T17" fmla="*/ 20 h 22"/>
                <a:gd name="T18" fmla="*/ 39 w 39"/>
                <a:gd name="T19" fmla="*/ 16 h 22"/>
                <a:gd name="T20" fmla="*/ 36 w 39"/>
                <a:gd name="T21" fmla="*/ 11 h 22"/>
                <a:gd name="T22" fmla="*/ 36 w 39"/>
                <a:gd name="T23" fmla="*/ 11 h 22"/>
                <a:gd name="T24" fmla="*/ 32 w 39"/>
                <a:gd name="T25" fmla="*/ 6 h 22"/>
                <a:gd name="T26" fmla="*/ 25 w 39"/>
                <a:gd name="T27" fmla="*/ 2 h 22"/>
                <a:gd name="T28" fmla="*/ 18 w 39"/>
                <a:gd name="T29" fmla="*/ 0 h 22"/>
                <a:gd name="T30" fmla="*/ 9 w 39"/>
                <a:gd name="T31" fmla="*/ 0 h 22"/>
                <a:gd name="T32" fmla="*/ 9 w 39"/>
                <a:gd name="T33" fmla="*/ 0 h 22"/>
                <a:gd name="T34" fmla="*/ 5 w 39"/>
                <a:gd name="T35" fmla="*/ 2 h 22"/>
                <a:gd name="T36" fmla="*/ 0 w 39"/>
                <a:gd name="T37" fmla="*/ 4 h 22"/>
                <a:gd name="T38" fmla="*/ 0 w 39"/>
                <a:gd name="T39" fmla="*/ 6 h 22"/>
                <a:gd name="T40" fmla="*/ 2 w 3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2">
                  <a:moveTo>
                    <a:pt x="2" y="11"/>
                  </a:moveTo>
                  <a:lnTo>
                    <a:pt x="2" y="11"/>
                  </a:lnTo>
                  <a:lnTo>
                    <a:pt x="7" y="16"/>
                  </a:lnTo>
                  <a:lnTo>
                    <a:pt x="14" y="20"/>
                  </a:lnTo>
                  <a:lnTo>
                    <a:pt x="20" y="22"/>
                  </a:lnTo>
                  <a:lnTo>
                    <a:pt x="27" y="22"/>
                  </a:lnTo>
                  <a:lnTo>
                    <a:pt x="34" y="22"/>
                  </a:lnTo>
                  <a:lnTo>
                    <a:pt x="39" y="20"/>
                  </a:lnTo>
                  <a:lnTo>
                    <a:pt x="39" y="16"/>
                  </a:lnTo>
                  <a:lnTo>
                    <a:pt x="36" y="11"/>
                  </a:lnTo>
                  <a:lnTo>
                    <a:pt x="32" y="6"/>
                  </a:lnTo>
                  <a:lnTo>
                    <a:pt x="25" y="2"/>
                  </a:lnTo>
                  <a:lnTo>
                    <a:pt x="18" y="0"/>
                  </a:lnTo>
                  <a:lnTo>
                    <a:pt x="9" y="0"/>
                  </a:lnTo>
                  <a:lnTo>
                    <a:pt x="5"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5395" name="Group 1813">
            <a:extLst>
              <a:ext uri="{FF2B5EF4-FFF2-40B4-BE49-F238E27FC236}">
                <a16:creationId xmlns:a16="http://schemas.microsoft.com/office/drawing/2014/main" xmlns="" id="{8E4D61E6-0068-ED4D-9F00-BF48C3AB1F60}"/>
              </a:ext>
            </a:extLst>
          </p:cNvPr>
          <p:cNvGrpSpPr>
            <a:grpSpLocks/>
          </p:cNvGrpSpPr>
          <p:nvPr/>
        </p:nvGrpSpPr>
        <p:grpSpPr bwMode="auto">
          <a:xfrm>
            <a:off x="1503363" y="4821238"/>
            <a:ext cx="4811712" cy="185737"/>
            <a:chOff x="1488" y="3231"/>
            <a:chExt cx="3031" cy="117"/>
          </a:xfrm>
        </p:grpSpPr>
        <p:sp>
          <p:nvSpPr>
            <p:cNvPr id="5396" name="Freeform 1613">
              <a:extLst>
                <a:ext uri="{FF2B5EF4-FFF2-40B4-BE49-F238E27FC236}">
                  <a16:creationId xmlns:a16="http://schemas.microsoft.com/office/drawing/2014/main" xmlns="" id="{F6BD90CB-72C1-9841-9A58-7804D12EE950}"/>
                </a:ext>
              </a:extLst>
            </p:cNvPr>
            <p:cNvSpPr>
              <a:spLocks/>
            </p:cNvSpPr>
            <p:nvPr/>
          </p:nvSpPr>
          <p:spPr bwMode="auto">
            <a:xfrm>
              <a:off x="3769" y="3285"/>
              <a:ext cx="39" cy="25"/>
            </a:xfrm>
            <a:custGeom>
              <a:avLst/>
              <a:gdLst>
                <a:gd name="T0" fmla="*/ 3 w 39"/>
                <a:gd name="T1" fmla="*/ 13 h 25"/>
                <a:gd name="T2" fmla="*/ 3 w 39"/>
                <a:gd name="T3" fmla="*/ 13 h 25"/>
                <a:gd name="T4" fmla="*/ 7 w 39"/>
                <a:gd name="T5" fmla="*/ 18 h 25"/>
                <a:gd name="T6" fmla="*/ 14 w 39"/>
                <a:gd name="T7" fmla="*/ 20 h 25"/>
                <a:gd name="T8" fmla="*/ 21 w 39"/>
                <a:gd name="T9" fmla="*/ 22 h 25"/>
                <a:gd name="T10" fmla="*/ 27 w 39"/>
                <a:gd name="T11" fmla="*/ 25 h 25"/>
                <a:gd name="T12" fmla="*/ 27 w 39"/>
                <a:gd name="T13" fmla="*/ 25 h 25"/>
                <a:gd name="T14" fmla="*/ 34 w 39"/>
                <a:gd name="T15" fmla="*/ 22 h 25"/>
                <a:gd name="T16" fmla="*/ 36 w 39"/>
                <a:gd name="T17" fmla="*/ 20 h 25"/>
                <a:gd name="T18" fmla="*/ 39 w 39"/>
                <a:gd name="T19" fmla="*/ 16 h 25"/>
                <a:gd name="T20" fmla="*/ 36 w 39"/>
                <a:gd name="T21" fmla="*/ 11 h 25"/>
                <a:gd name="T22" fmla="*/ 36 w 39"/>
                <a:gd name="T23" fmla="*/ 11 h 25"/>
                <a:gd name="T24" fmla="*/ 32 w 39"/>
                <a:gd name="T25" fmla="*/ 6 h 25"/>
                <a:gd name="T26" fmla="*/ 25 w 39"/>
                <a:gd name="T27" fmla="*/ 4 h 25"/>
                <a:gd name="T28" fmla="*/ 18 w 39"/>
                <a:gd name="T29" fmla="*/ 2 h 25"/>
                <a:gd name="T30" fmla="*/ 12 w 39"/>
                <a:gd name="T31" fmla="*/ 0 h 25"/>
                <a:gd name="T32" fmla="*/ 12 w 39"/>
                <a:gd name="T33" fmla="*/ 0 h 25"/>
                <a:gd name="T34" fmla="*/ 5 w 39"/>
                <a:gd name="T35" fmla="*/ 2 h 25"/>
                <a:gd name="T36" fmla="*/ 0 w 39"/>
                <a:gd name="T37" fmla="*/ 4 h 25"/>
                <a:gd name="T38" fmla="*/ 0 w 39"/>
                <a:gd name="T39" fmla="*/ 9 h 25"/>
                <a:gd name="T40" fmla="*/ 3 w 3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3" y="13"/>
                  </a:moveTo>
                  <a:lnTo>
                    <a:pt x="3" y="13"/>
                  </a:lnTo>
                  <a:lnTo>
                    <a:pt x="7" y="18"/>
                  </a:lnTo>
                  <a:lnTo>
                    <a:pt x="14" y="20"/>
                  </a:lnTo>
                  <a:lnTo>
                    <a:pt x="21" y="22"/>
                  </a:lnTo>
                  <a:lnTo>
                    <a:pt x="27" y="25"/>
                  </a:lnTo>
                  <a:lnTo>
                    <a:pt x="34" y="22"/>
                  </a:lnTo>
                  <a:lnTo>
                    <a:pt x="36" y="20"/>
                  </a:lnTo>
                  <a:lnTo>
                    <a:pt x="39" y="16"/>
                  </a:lnTo>
                  <a:lnTo>
                    <a:pt x="36" y="11"/>
                  </a:lnTo>
                  <a:lnTo>
                    <a:pt x="32" y="6"/>
                  </a:lnTo>
                  <a:lnTo>
                    <a:pt x="25" y="4"/>
                  </a:lnTo>
                  <a:lnTo>
                    <a:pt x="18" y="2"/>
                  </a:lnTo>
                  <a:lnTo>
                    <a:pt x="12" y="0"/>
                  </a:lnTo>
                  <a:lnTo>
                    <a:pt x="5" y="2"/>
                  </a:lnTo>
                  <a:lnTo>
                    <a:pt x="0" y="4"/>
                  </a:lnTo>
                  <a:lnTo>
                    <a:pt x="0"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7" name="Freeform 1614">
              <a:extLst>
                <a:ext uri="{FF2B5EF4-FFF2-40B4-BE49-F238E27FC236}">
                  <a16:creationId xmlns:a16="http://schemas.microsoft.com/office/drawing/2014/main" xmlns="" id="{FA8B0596-4D9F-6E4D-8268-D34554A02896}"/>
                </a:ext>
              </a:extLst>
            </p:cNvPr>
            <p:cNvSpPr>
              <a:spLocks/>
            </p:cNvSpPr>
            <p:nvPr/>
          </p:nvSpPr>
          <p:spPr bwMode="auto">
            <a:xfrm>
              <a:off x="3769" y="3285"/>
              <a:ext cx="39" cy="25"/>
            </a:xfrm>
            <a:custGeom>
              <a:avLst/>
              <a:gdLst>
                <a:gd name="T0" fmla="*/ 3 w 39"/>
                <a:gd name="T1" fmla="*/ 13 h 25"/>
                <a:gd name="T2" fmla="*/ 3 w 39"/>
                <a:gd name="T3" fmla="*/ 13 h 25"/>
                <a:gd name="T4" fmla="*/ 7 w 39"/>
                <a:gd name="T5" fmla="*/ 18 h 25"/>
                <a:gd name="T6" fmla="*/ 14 w 39"/>
                <a:gd name="T7" fmla="*/ 20 h 25"/>
                <a:gd name="T8" fmla="*/ 21 w 39"/>
                <a:gd name="T9" fmla="*/ 22 h 25"/>
                <a:gd name="T10" fmla="*/ 27 w 39"/>
                <a:gd name="T11" fmla="*/ 25 h 25"/>
                <a:gd name="T12" fmla="*/ 27 w 39"/>
                <a:gd name="T13" fmla="*/ 25 h 25"/>
                <a:gd name="T14" fmla="*/ 34 w 39"/>
                <a:gd name="T15" fmla="*/ 22 h 25"/>
                <a:gd name="T16" fmla="*/ 36 w 39"/>
                <a:gd name="T17" fmla="*/ 20 h 25"/>
                <a:gd name="T18" fmla="*/ 39 w 39"/>
                <a:gd name="T19" fmla="*/ 16 h 25"/>
                <a:gd name="T20" fmla="*/ 36 w 39"/>
                <a:gd name="T21" fmla="*/ 11 h 25"/>
                <a:gd name="T22" fmla="*/ 36 w 39"/>
                <a:gd name="T23" fmla="*/ 11 h 25"/>
                <a:gd name="T24" fmla="*/ 32 w 39"/>
                <a:gd name="T25" fmla="*/ 6 h 25"/>
                <a:gd name="T26" fmla="*/ 25 w 39"/>
                <a:gd name="T27" fmla="*/ 4 h 25"/>
                <a:gd name="T28" fmla="*/ 18 w 39"/>
                <a:gd name="T29" fmla="*/ 2 h 25"/>
                <a:gd name="T30" fmla="*/ 12 w 39"/>
                <a:gd name="T31" fmla="*/ 0 h 25"/>
                <a:gd name="T32" fmla="*/ 12 w 39"/>
                <a:gd name="T33" fmla="*/ 0 h 25"/>
                <a:gd name="T34" fmla="*/ 5 w 39"/>
                <a:gd name="T35" fmla="*/ 2 h 25"/>
                <a:gd name="T36" fmla="*/ 0 w 39"/>
                <a:gd name="T37" fmla="*/ 4 h 25"/>
                <a:gd name="T38" fmla="*/ 0 w 39"/>
                <a:gd name="T39" fmla="*/ 9 h 25"/>
                <a:gd name="T40" fmla="*/ 3 w 39"/>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5">
                  <a:moveTo>
                    <a:pt x="3" y="13"/>
                  </a:moveTo>
                  <a:lnTo>
                    <a:pt x="3" y="13"/>
                  </a:lnTo>
                  <a:lnTo>
                    <a:pt x="7" y="18"/>
                  </a:lnTo>
                  <a:lnTo>
                    <a:pt x="14" y="20"/>
                  </a:lnTo>
                  <a:lnTo>
                    <a:pt x="21" y="22"/>
                  </a:lnTo>
                  <a:lnTo>
                    <a:pt x="27" y="25"/>
                  </a:lnTo>
                  <a:lnTo>
                    <a:pt x="34" y="22"/>
                  </a:lnTo>
                  <a:lnTo>
                    <a:pt x="36" y="20"/>
                  </a:lnTo>
                  <a:lnTo>
                    <a:pt x="39" y="16"/>
                  </a:lnTo>
                  <a:lnTo>
                    <a:pt x="36" y="11"/>
                  </a:lnTo>
                  <a:lnTo>
                    <a:pt x="32" y="6"/>
                  </a:lnTo>
                  <a:lnTo>
                    <a:pt x="25" y="4"/>
                  </a:lnTo>
                  <a:lnTo>
                    <a:pt x="18" y="2"/>
                  </a:lnTo>
                  <a:lnTo>
                    <a:pt x="12" y="0"/>
                  </a:lnTo>
                  <a:lnTo>
                    <a:pt x="5" y="2"/>
                  </a:lnTo>
                  <a:lnTo>
                    <a:pt x="0" y="4"/>
                  </a:lnTo>
                  <a:lnTo>
                    <a:pt x="0"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8" name="Freeform 1615">
              <a:extLst>
                <a:ext uri="{FF2B5EF4-FFF2-40B4-BE49-F238E27FC236}">
                  <a16:creationId xmlns:a16="http://schemas.microsoft.com/office/drawing/2014/main" xmlns="" id="{CC8D554E-68AA-CB44-914F-428B052654FC}"/>
                </a:ext>
              </a:extLst>
            </p:cNvPr>
            <p:cNvSpPr>
              <a:spLocks/>
            </p:cNvSpPr>
            <p:nvPr/>
          </p:nvSpPr>
          <p:spPr bwMode="auto">
            <a:xfrm>
              <a:off x="3736" y="3287"/>
              <a:ext cx="38" cy="23"/>
            </a:xfrm>
            <a:custGeom>
              <a:avLst/>
              <a:gdLst>
                <a:gd name="T0" fmla="*/ 2 w 38"/>
                <a:gd name="T1" fmla="*/ 11 h 23"/>
                <a:gd name="T2" fmla="*/ 2 w 38"/>
                <a:gd name="T3" fmla="*/ 11 h 23"/>
                <a:gd name="T4" fmla="*/ 6 w 38"/>
                <a:gd name="T5" fmla="*/ 16 h 23"/>
                <a:gd name="T6" fmla="*/ 13 w 38"/>
                <a:gd name="T7" fmla="*/ 18 h 23"/>
                <a:gd name="T8" fmla="*/ 20 w 38"/>
                <a:gd name="T9" fmla="*/ 20 h 23"/>
                <a:gd name="T10" fmla="*/ 27 w 38"/>
                <a:gd name="T11" fmla="*/ 23 h 23"/>
                <a:gd name="T12" fmla="*/ 27 w 38"/>
                <a:gd name="T13" fmla="*/ 23 h 23"/>
                <a:gd name="T14" fmla="*/ 33 w 38"/>
                <a:gd name="T15" fmla="*/ 20 h 23"/>
                <a:gd name="T16" fmla="*/ 36 w 38"/>
                <a:gd name="T17" fmla="*/ 18 h 23"/>
                <a:gd name="T18" fmla="*/ 38 w 38"/>
                <a:gd name="T19" fmla="*/ 16 h 23"/>
                <a:gd name="T20" fmla="*/ 36 w 38"/>
                <a:gd name="T21" fmla="*/ 11 h 23"/>
                <a:gd name="T22" fmla="*/ 36 w 38"/>
                <a:gd name="T23" fmla="*/ 11 h 23"/>
                <a:gd name="T24" fmla="*/ 31 w 38"/>
                <a:gd name="T25" fmla="*/ 7 h 23"/>
                <a:gd name="T26" fmla="*/ 24 w 38"/>
                <a:gd name="T27" fmla="*/ 2 h 23"/>
                <a:gd name="T28" fmla="*/ 18 w 38"/>
                <a:gd name="T29" fmla="*/ 0 h 23"/>
                <a:gd name="T30" fmla="*/ 11 w 38"/>
                <a:gd name="T31" fmla="*/ 0 h 23"/>
                <a:gd name="T32" fmla="*/ 11 w 38"/>
                <a:gd name="T33" fmla="*/ 0 h 23"/>
                <a:gd name="T34" fmla="*/ 4 w 38"/>
                <a:gd name="T35" fmla="*/ 0 h 23"/>
                <a:gd name="T36" fmla="*/ 2 w 38"/>
                <a:gd name="T37" fmla="*/ 2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6" y="16"/>
                  </a:lnTo>
                  <a:lnTo>
                    <a:pt x="13" y="18"/>
                  </a:lnTo>
                  <a:lnTo>
                    <a:pt x="20" y="20"/>
                  </a:lnTo>
                  <a:lnTo>
                    <a:pt x="27" y="23"/>
                  </a:lnTo>
                  <a:lnTo>
                    <a:pt x="33" y="20"/>
                  </a:lnTo>
                  <a:lnTo>
                    <a:pt x="36" y="18"/>
                  </a:lnTo>
                  <a:lnTo>
                    <a:pt x="38" y="16"/>
                  </a:lnTo>
                  <a:lnTo>
                    <a:pt x="36" y="11"/>
                  </a:lnTo>
                  <a:lnTo>
                    <a:pt x="31" y="7"/>
                  </a:lnTo>
                  <a:lnTo>
                    <a:pt x="24" y="2"/>
                  </a:lnTo>
                  <a:lnTo>
                    <a:pt x="18" y="0"/>
                  </a:lnTo>
                  <a:lnTo>
                    <a:pt x="11" y="0"/>
                  </a:lnTo>
                  <a:lnTo>
                    <a:pt x="4"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399" name="Freeform 1616">
              <a:extLst>
                <a:ext uri="{FF2B5EF4-FFF2-40B4-BE49-F238E27FC236}">
                  <a16:creationId xmlns:a16="http://schemas.microsoft.com/office/drawing/2014/main" xmlns="" id="{2D11152E-CED5-DE4C-B8D6-F528A5596535}"/>
                </a:ext>
              </a:extLst>
            </p:cNvPr>
            <p:cNvSpPr>
              <a:spLocks/>
            </p:cNvSpPr>
            <p:nvPr/>
          </p:nvSpPr>
          <p:spPr bwMode="auto">
            <a:xfrm>
              <a:off x="3736" y="3287"/>
              <a:ext cx="38" cy="23"/>
            </a:xfrm>
            <a:custGeom>
              <a:avLst/>
              <a:gdLst>
                <a:gd name="T0" fmla="*/ 2 w 38"/>
                <a:gd name="T1" fmla="*/ 11 h 23"/>
                <a:gd name="T2" fmla="*/ 2 w 38"/>
                <a:gd name="T3" fmla="*/ 11 h 23"/>
                <a:gd name="T4" fmla="*/ 6 w 38"/>
                <a:gd name="T5" fmla="*/ 16 h 23"/>
                <a:gd name="T6" fmla="*/ 13 w 38"/>
                <a:gd name="T7" fmla="*/ 18 h 23"/>
                <a:gd name="T8" fmla="*/ 20 w 38"/>
                <a:gd name="T9" fmla="*/ 20 h 23"/>
                <a:gd name="T10" fmla="*/ 27 w 38"/>
                <a:gd name="T11" fmla="*/ 23 h 23"/>
                <a:gd name="T12" fmla="*/ 27 w 38"/>
                <a:gd name="T13" fmla="*/ 23 h 23"/>
                <a:gd name="T14" fmla="*/ 33 w 38"/>
                <a:gd name="T15" fmla="*/ 20 h 23"/>
                <a:gd name="T16" fmla="*/ 36 w 38"/>
                <a:gd name="T17" fmla="*/ 18 h 23"/>
                <a:gd name="T18" fmla="*/ 38 w 38"/>
                <a:gd name="T19" fmla="*/ 16 h 23"/>
                <a:gd name="T20" fmla="*/ 36 w 38"/>
                <a:gd name="T21" fmla="*/ 11 h 23"/>
                <a:gd name="T22" fmla="*/ 36 w 38"/>
                <a:gd name="T23" fmla="*/ 11 h 23"/>
                <a:gd name="T24" fmla="*/ 31 w 38"/>
                <a:gd name="T25" fmla="*/ 7 h 23"/>
                <a:gd name="T26" fmla="*/ 24 w 38"/>
                <a:gd name="T27" fmla="*/ 2 h 23"/>
                <a:gd name="T28" fmla="*/ 18 w 38"/>
                <a:gd name="T29" fmla="*/ 0 h 23"/>
                <a:gd name="T30" fmla="*/ 11 w 38"/>
                <a:gd name="T31" fmla="*/ 0 h 23"/>
                <a:gd name="T32" fmla="*/ 11 w 38"/>
                <a:gd name="T33" fmla="*/ 0 h 23"/>
                <a:gd name="T34" fmla="*/ 4 w 38"/>
                <a:gd name="T35" fmla="*/ 0 h 23"/>
                <a:gd name="T36" fmla="*/ 2 w 38"/>
                <a:gd name="T37" fmla="*/ 2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6" y="16"/>
                  </a:lnTo>
                  <a:lnTo>
                    <a:pt x="13" y="18"/>
                  </a:lnTo>
                  <a:lnTo>
                    <a:pt x="20" y="20"/>
                  </a:lnTo>
                  <a:lnTo>
                    <a:pt x="27" y="23"/>
                  </a:lnTo>
                  <a:lnTo>
                    <a:pt x="33" y="20"/>
                  </a:lnTo>
                  <a:lnTo>
                    <a:pt x="36" y="18"/>
                  </a:lnTo>
                  <a:lnTo>
                    <a:pt x="38" y="16"/>
                  </a:lnTo>
                  <a:lnTo>
                    <a:pt x="36" y="11"/>
                  </a:lnTo>
                  <a:lnTo>
                    <a:pt x="31" y="7"/>
                  </a:lnTo>
                  <a:lnTo>
                    <a:pt x="24" y="2"/>
                  </a:lnTo>
                  <a:lnTo>
                    <a:pt x="18" y="0"/>
                  </a:lnTo>
                  <a:lnTo>
                    <a:pt x="11" y="0"/>
                  </a:lnTo>
                  <a:lnTo>
                    <a:pt x="4"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0" name="Freeform 1617">
              <a:extLst>
                <a:ext uri="{FF2B5EF4-FFF2-40B4-BE49-F238E27FC236}">
                  <a16:creationId xmlns:a16="http://schemas.microsoft.com/office/drawing/2014/main" xmlns="" id="{924E74B0-0331-5947-81CF-EEDCB087F057}"/>
                </a:ext>
              </a:extLst>
            </p:cNvPr>
            <p:cNvSpPr>
              <a:spLocks/>
            </p:cNvSpPr>
            <p:nvPr/>
          </p:nvSpPr>
          <p:spPr bwMode="auto">
            <a:xfrm>
              <a:off x="3704" y="3287"/>
              <a:ext cx="36" cy="23"/>
            </a:xfrm>
            <a:custGeom>
              <a:avLst/>
              <a:gdLst>
                <a:gd name="T0" fmla="*/ 2 w 36"/>
                <a:gd name="T1" fmla="*/ 11 h 23"/>
                <a:gd name="T2" fmla="*/ 2 w 36"/>
                <a:gd name="T3" fmla="*/ 11 h 23"/>
                <a:gd name="T4" fmla="*/ 7 w 36"/>
                <a:gd name="T5" fmla="*/ 16 h 23"/>
                <a:gd name="T6" fmla="*/ 11 w 36"/>
                <a:gd name="T7" fmla="*/ 20 h 23"/>
                <a:gd name="T8" fmla="*/ 18 w 36"/>
                <a:gd name="T9" fmla="*/ 23 h 23"/>
                <a:gd name="T10" fmla="*/ 25 w 36"/>
                <a:gd name="T11" fmla="*/ 23 h 23"/>
                <a:gd name="T12" fmla="*/ 25 w 36"/>
                <a:gd name="T13" fmla="*/ 23 h 23"/>
                <a:gd name="T14" fmla="*/ 32 w 36"/>
                <a:gd name="T15" fmla="*/ 23 h 23"/>
                <a:gd name="T16" fmla="*/ 36 w 36"/>
                <a:gd name="T17" fmla="*/ 18 h 23"/>
                <a:gd name="T18" fmla="*/ 36 w 36"/>
                <a:gd name="T19" fmla="*/ 16 h 23"/>
                <a:gd name="T20" fmla="*/ 34 w 36"/>
                <a:gd name="T21" fmla="*/ 11 h 23"/>
                <a:gd name="T22" fmla="*/ 34 w 36"/>
                <a:gd name="T23" fmla="*/ 11 h 23"/>
                <a:gd name="T24" fmla="*/ 29 w 36"/>
                <a:gd name="T25" fmla="*/ 7 h 23"/>
                <a:gd name="T26" fmla="*/ 25 w 36"/>
                <a:gd name="T27" fmla="*/ 2 h 23"/>
                <a:gd name="T28" fmla="*/ 18 w 36"/>
                <a:gd name="T29" fmla="*/ 0 h 23"/>
                <a:gd name="T30" fmla="*/ 11 w 36"/>
                <a:gd name="T31" fmla="*/ 0 h 23"/>
                <a:gd name="T32" fmla="*/ 11 w 36"/>
                <a:gd name="T33" fmla="*/ 0 h 23"/>
                <a:gd name="T34" fmla="*/ 5 w 36"/>
                <a:gd name="T35" fmla="*/ 0 h 23"/>
                <a:gd name="T36" fmla="*/ 0 w 36"/>
                <a:gd name="T37" fmla="*/ 2 h 23"/>
                <a:gd name="T38" fmla="*/ 0 w 36"/>
                <a:gd name="T39" fmla="*/ 7 h 23"/>
                <a:gd name="T40" fmla="*/ 2 w 3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1"/>
                  </a:moveTo>
                  <a:lnTo>
                    <a:pt x="2" y="11"/>
                  </a:lnTo>
                  <a:lnTo>
                    <a:pt x="7" y="16"/>
                  </a:lnTo>
                  <a:lnTo>
                    <a:pt x="11" y="20"/>
                  </a:lnTo>
                  <a:lnTo>
                    <a:pt x="18" y="23"/>
                  </a:lnTo>
                  <a:lnTo>
                    <a:pt x="25" y="23"/>
                  </a:lnTo>
                  <a:lnTo>
                    <a:pt x="32" y="23"/>
                  </a:lnTo>
                  <a:lnTo>
                    <a:pt x="36" y="18"/>
                  </a:lnTo>
                  <a:lnTo>
                    <a:pt x="36" y="16"/>
                  </a:lnTo>
                  <a:lnTo>
                    <a:pt x="34" y="11"/>
                  </a:lnTo>
                  <a:lnTo>
                    <a:pt x="29" y="7"/>
                  </a:lnTo>
                  <a:lnTo>
                    <a:pt x="25" y="2"/>
                  </a:lnTo>
                  <a:lnTo>
                    <a:pt x="18" y="0"/>
                  </a:lnTo>
                  <a:lnTo>
                    <a:pt x="11" y="0"/>
                  </a:lnTo>
                  <a:lnTo>
                    <a:pt x="5"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1" name="Freeform 1618">
              <a:extLst>
                <a:ext uri="{FF2B5EF4-FFF2-40B4-BE49-F238E27FC236}">
                  <a16:creationId xmlns:a16="http://schemas.microsoft.com/office/drawing/2014/main" xmlns="" id="{136C43C9-6C74-9C47-A231-DB3A6D0D08E5}"/>
                </a:ext>
              </a:extLst>
            </p:cNvPr>
            <p:cNvSpPr>
              <a:spLocks/>
            </p:cNvSpPr>
            <p:nvPr/>
          </p:nvSpPr>
          <p:spPr bwMode="auto">
            <a:xfrm>
              <a:off x="3704" y="3287"/>
              <a:ext cx="36" cy="23"/>
            </a:xfrm>
            <a:custGeom>
              <a:avLst/>
              <a:gdLst>
                <a:gd name="T0" fmla="*/ 2 w 36"/>
                <a:gd name="T1" fmla="*/ 11 h 23"/>
                <a:gd name="T2" fmla="*/ 2 w 36"/>
                <a:gd name="T3" fmla="*/ 11 h 23"/>
                <a:gd name="T4" fmla="*/ 7 w 36"/>
                <a:gd name="T5" fmla="*/ 16 h 23"/>
                <a:gd name="T6" fmla="*/ 11 w 36"/>
                <a:gd name="T7" fmla="*/ 20 h 23"/>
                <a:gd name="T8" fmla="*/ 18 w 36"/>
                <a:gd name="T9" fmla="*/ 23 h 23"/>
                <a:gd name="T10" fmla="*/ 25 w 36"/>
                <a:gd name="T11" fmla="*/ 23 h 23"/>
                <a:gd name="T12" fmla="*/ 25 w 36"/>
                <a:gd name="T13" fmla="*/ 23 h 23"/>
                <a:gd name="T14" fmla="*/ 32 w 36"/>
                <a:gd name="T15" fmla="*/ 23 h 23"/>
                <a:gd name="T16" fmla="*/ 36 w 36"/>
                <a:gd name="T17" fmla="*/ 18 h 23"/>
                <a:gd name="T18" fmla="*/ 36 w 36"/>
                <a:gd name="T19" fmla="*/ 16 h 23"/>
                <a:gd name="T20" fmla="*/ 34 w 36"/>
                <a:gd name="T21" fmla="*/ 11 h 23"/>
                <a:gd name="T22" fmla="*/ 34 w 36"/>
                <a:gd name="T23" fmla="*/ 11 h 23"/>
                <a:gd name="T24" fmla="*/ 29 w 36"/>
                <a:gd name="T25" fmla="*/ 7 h 23"/>
                <a:gd name="T26" fmla="*/ 25 w 36"/>
                <a:gd name="T27" fmla="*/ 2 h 23"/>
                <a:gd name="T28" fmla="*/ 18 w 36"/>
                <a:gd name="T29" fmla="*/ 0 h 23"/>
                <a:gd name="T30" fmla="*/ 11 w 36"/>
                <a:gd name="T31" fmla="*/ 0 h 23"/>
                <a:gd name="T32" fmla="*/ 11 w 36"/>
                <a:gd name="T33" fmla="*/ 0 h 23"/>
                <a:gd name="T34" fmla="*/ 5 w 36"/>
                <a:gd name="T35" fmla="*/ 0 h 23"/>
                <a:gd name="T36" fmla="*/ 0 w 36"/>
                <a:gd name="T37" fmla="*/ 2 h 23"/>
                <a:gd name="T38" fmla="*/ 0 w 36"/>
                <a:gd name="T39" fmla="*/ 7 h 23"/>
                <a:gd name="T40" fmla="*/ 2 w 3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1"/>
                  </a:moveTo>
                  <a:lnTo>
                    <a:pt x="2" y="11"/>
                  </a:lnTo>
                  <a:lnTo>
                    <a:pt x="7" y="16"/>
                  </a:lnTo>
                  <a:lnTo>
                    <a:pt x="11" y="20"/>
                  </a:lnTo>
                  <a:lnTo>
                    <a:pt x="18" y="23"/>
                  </a:lnTo>
                  <a:lnTo>
                    <a:pt x="25" y="23"/>
                  </a:lnTo>
                  <a:lnTo>
                    <a:pt x="32" y="23"/>
                  </a:lnTo>
                  <a:lnTo>
                    <a:pt x="36" y="18"/>
                  </a:lnTo>
                  <a:lnTo>
                    <a:pt x="36" y="16"/>
                  </a:lnTo>
                  <a:lnTo>
                    <a:pt x="34" y="11"/>
                  </a:lnTo>
                  <a:lnTo>
                    <a:pt x="29" y="7"/>
                  </a:lnTo>
                  <a:lnTo>
                    <a:pt x="25" y="2"/>
                  </a:lnTo>
                  <a:lnTo>
                    <a:pt x="18" y="0"/>
                  </a:lnTo>
                  <a:lnTo>
                    <a:pt x="11" y="0"/>
                  </a:lnTo>
                  <a:lnTo>
                    <a:pt x="5"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2" name="Freeform 1619">
              <a:extLst>
                <a:ext uri="{FF2B5EF4-FFF2-40B4-BE49-F238E27FC236}">
                  <a16:creationId xmlns:a16="http://schemas.microsoft.com/office/drawing/2014/main" xmlns="" id="{72BDFD38-5824-414B-BCBA-576D66A13682}"/>
                </a:ext>
              </a:extLst>
            </p:cNvPr>
            <p:cNvSpPr>
              <a:spLocks/>
            </p:cNvSpPr>
            <p:nvPr/>
          </p:nvSpPr>
          <p:spPr bwMode="auto">
            <a:xfrm>
              <a:off x="3673" y="3287"/>
              <a:ext cx="33" cy="23"/>
            </a:xfrm>
            <a:custGeom>
              <a:avLst/>
              <a:gdLst>
                <a:gd name="T0" fmla="*/ 0 w 33"/>
                <a:gd name="T1" fmla="*/ 11 h 23"/>
                <a:gd name="T2" fmla="*/ 0 w 33"/>
                <a:gd name="T3" fmla="*/ 11 h 23"/>
                <a:gd name="T4" fmla="*/ 4 w 33"/>
                <a:gd name="T5" fmla="*/ 16 h 23"/>
                <a:gd name="T6" fmla="*/ 11 w 33"/>
                <a:gd name="T7" fmla="*/ 20 h 23"/>
                <a:gd name="T8" fmla="*/ 18 w 33"/>
                <a:gd name="T9" fmla="*/ 23 h 23"/>
                <a:gd name="T10" fmla="*/ 24 w 33"/>
                <a:gd name="T11" fmla="*/ 23 h 23"/>
                <a:gd name="T12" fmla="*/ 24 w 33"/>
                <a:gd name="T13" fmla="*/ 23 h 23"/>
                <a:gd name="T14" fmla="*/ 29 w 33"/>
                <a:gd name="T15" fmla="*/ 23 h 23"/>
                <a:gd name="T16" fmla="*/ 33 w 33"/>
                <a:gd name="T17" fmla="*/ 20 h 23"/>
                <a:gd name="T18" fmla="*/ 33 w 33"/>
                <a:gd name="T19" fmla="*/ 16 h 23"/>
                <a:gd name="T20" fmla="*/ 33 w 33"/>
                <a:gd name="T21" fmla="*/ 11 h 23"/>
                <a:gd name="T22" fmla="*/ 33 w 33"/>
                <a:gd name="T23" fmla="*/ 11 h 23"/>
                <a:gd name="T24" fmla="*/ 29 w 33"/>
                <a:gd name="T25" fmla="*/ 7 h 23"/>
                <a:gd name="T26" fmla="*/ 22 w 33"/>
                <a:gd name="T27" fmla="*/ 2 h 23"/>
                <a:gd name="T28" fmla="*/ 15 w 33"/>
                <a:gd name="T29" fmla="*/ 0 h 23"/>
                <a:gd name="T30" fmla="*/ 9 w 33"/>
                <a:gd name="T31" fmla="*/ 0 h 23"/>
                <a:gd name="T32" fmla="*/ 9 w 33"/>
                <a:gd name="T33" fmla="*/ 0 h 23"/>
                <a:gd name="T34" fmla="*/ 4 w 33"/>
                <a:gd name="T35" fmla="*/ 2 h 23"/>
                <a:gd name="T36" fmla="*/ 0 w 33"/>
                <a:gd name="T37" fmla="*/ 4 h 23"/>
                <a:gd name="T38" fmla="*/ 0 w 33"/>
                <a:gd name="T39" fmla="*/ 7 h 23"/>
                <a:gd name="T40" fmla="*/ 0 w 33"/>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0" y="11"/>
                  </a:moveTo>
                  <a:lnTo>
                    <a:pt x="0" y="11"/>
                  </a:lnTo>
                  <a:lnTo>
                    <a:pt x="4" y="16"/>
                  </a:lnTo>
                  <a:lnTo>
                    <a:pt x="11" y="20"/>
                  </a:lnTo>
                  <a:lnTo>
                    <a:pt x="18" y="23"/>
                  </a:lnTo>
                  <a:lnTo>
                    <a:pt x="24" y="23"/>
                  </a:lnTo>
                  <a:lnTo>
                    <a:pt x="29" y="23"/>
                  </a:lnTo>
                  <a:lnTo>
                    <a:pt x="33" y="20"/>
                  </a:lnTo>
                  <a:lnTo>
                    <a:pt x="33" y="16"/>
                  </a:lnTo>
                  <a:lnTo>
                    <a:pt x="33" y="11"/>
                  </a:lnTo>
                  <a:lnTo>
                    <a:pt x="29" y="7"/>
                  </a:lnTo>
                  <a:lnTo>
                    <a:pt x="22" y="2"/>
                  </a:lnTo>
                  <a:lnTo>
                    <a:pt x="15" y="0"/>
                  </a:lnTo>
                  <a:lnTo>
                    <a:pt x="9" y="0"/>
                  </a:lnTo>
                  <a:lnTo>
                    <a:pt x="4" y="2"/>
                  </a:lnTo>
                  <a:lnTo>
                    <a:pt x="0"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3" name="Freeform 1620">
              <a:extLst>
                <a:ext uri="{FF2B5EF4-FFF2-40B4-BE49-F238E27FC236}">
                  <a16:creationId xmlns:a16="http://schemas.microsoft.com/office/drawing/2014/main" xmlns="" id="{B4DE1209-1619-A047-B920-0752DB6F3023}"/>
                </a:ext>
              </a:extLst>
            </p:cNvPr>
            <p:cNvSpPr>
              <a:spLocks/>
            </p:cNvSpPr>
            <p:nvPr/>
          </p:nvSpPr>
          <p:spPr bwMode="auto">
            <a:xfrm>
              <a:off x="3673" y="3287"/>
              <a:ext cx="33" cy="23"/>
            </a:xfrm>
            <a:custGeom>
              <a:avLst/>
              <a:gdLst>
                <a:gd name="T0" fmla="*/ 0 w 33"/>
                <a:gd name="T1" fmla="*/ 11 h 23"/>
                <a:gd name="T2" fmla="*/ 0 w 33"/>
                <a:gd name="T3" fmla="*/ 11 h 23"/>
                <a:gd name="T4" fmla="*/ 4 w 33"/>
                <a:gd name="T5" fmla="*/ 16 h 23"/>
                <a:gd name="T6" fmla="*/ 11 w 33"/>
                <a:gd name="T7" fmla="*/ 20 h 23"/>
                <a:gd name="T8" fmla="*/ 18 w 33"/>
                <a:gd name="T9" fmla="*/ 23 h 23"/>
                <a:gd name="T10" fmla="*/ 24 w 33"/>
                <a:gd name="T11" fmla="*/ 23 h 23"/>
                <a:gd name="T12" fmla="*/ 24 w 33"/>
                <a:gd name="T13" fmla="*/ 23 h 23"/>
                <a:gd name="T14" fmla="*/ 29 w 33"/>
                <a:gd name="T15" fmla="*/ 23 h 23"/>
                <a:gd name="T16" fmla="*/ 33 w 33"/>
                <a:gd name="T17" fmla="*/ 20 h 23"/>
                <a:gd name="T18" fmla="*/ 33 w 33"/>
                <a:gd name="T19" fmla="*/ 16 h 23"/>
                <a:gd name="T20" fmla="*/ 33 w 33"/>
                <a:gd name="T21" fmla="*/ 11 h 23"/>
                <a:gd name="T22" fmla="*/ 33 w 33"/>
                <a:gd name="T23" fmla="*/ 11 h 23"/>
                <a:gd name="T24" fmla="*/ 29 w 33"/>
                <a:gd name="T25" fmla="*/ 7 h 23"/>
                <a:gd name="T26" fmla="*/ 22 w 33"/>
                <a:gd name="T27" fmla="*/ 2 h 23"/>
                <a:gd name="T28" fmla="*/ 15 w 33"/>
                <a:gd name="T29" fmla="*/ 0 h 23"/>
                <a:gd name="T30" fmla="*/ 9 w 33"/>
                <a:gd name="T31" fmla="*/ 0 h 23"/>
                <a:gd name="T32" fmla="*/ 9 w 33"/>
                <a:gd name="T33" fmla="*/ 0 h 23"/>
                <a:gd name="T34" fmla="*/ 4 w 33"/>
                <a:gd name="T35" fmla="*/ 2 h 23"/>
                <a:gd name="T36" fmla="*/ 0 w 33"/>
                <a:gd name="T37" fmla="*/ 4 h 23"/>
                <a:gd name="T38" fmla="*/ 0 w 33"/>
                <a:gd name="T39" fmla="*/ 7 h 23"/>
                <a:gd name="T40" fmla="*/ 0 w 33"/>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0" y="11"/>
                  </a:moveTo>
                  <a:lnTo>
                    <a:pt x="0" y="11"/>
                  </a:lnTo>
                  <a:lnTo>
                    <a:pt x="4" y="16"/>
                  </a:lnTo>
                  <a:lnTo>
                    <a:pt x="11" y="20"/>
                  </a:lnTo>
                  <a:lnTo>
                    <a:pt x="18" y="23"/>
                  </a:lnTo>
                  <a:lnTo>
                    <a:pt x="24" y="23"/>
                  </a:lnTo>
                  <a:lnTo>
                    <a:pt x="29" y="23"/>
                  </a:lnTo>
                  <a:lnTo>
                    <a:pt x="33" y="20"/>
                  </a:lnTo>
                  <a:lnTo>
                    <a:pt x="33" y="16"/>
                  </a:lnTo>
                  <a:lnTo>
                    <a:pt x="33" y="11"/>
                  </a:lnTo>
                  <a:lnTo>
                    <a:pt x="29" y="7"/>
                  </a:lnTo>
                  <a:lnTo>
                    <a:pt x="22" y="2"/>
                  </a:lnTo>
                  <a:lnTo>
                    <a:pt x="15" y="0"/>
                  </a:lnTo>
                  <a:lnTo>
                    <a:pt x="9" y="0"/>
                  </a:lnTo>
                  <a:lnTo>
                    <a:pt x="4" y="2"/>
                  </a:lnTo>
                  <a:lnTo>
                    <a:pt x="0"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4" name="Freeform 1621">
              <a:extLst>
                <a:ext uri="{FF2B5EF4-FFF2-40B4-BE49-F238E27FC236}">
                  <a16:creationId xmlns:a16="http://schemas.microsoft.com/office/drawing/2014/main" xmlns="" id="{13C68FA7-27D9-8C46-8523-A83CDDFA0540}"/>
                </a:ext>
              </a:extLst>
            </p:cNvPr>
            <p:cNvSpPr>
              <a:spLocks/>
            </p:cNvSpPr>
            <p:nvPr/>
          </p:nvSpPr>
          <p:spPr bwMode="auto">
            <a:xfrm>
              <a:off x="3641" y="3287"/>
              <a:ext cx="34" cy="25"/>
            </a:xfrm>
            <a:custGeom>
              <a:avLst/>
              <a:gdLst>
                <a:gd name="T0" fmla="*/ 0 w 34"/>
                <a:gd name="T1" fmla="*/ 14 h 25"/>
                <a:gd name="T2" fmla="*/ 0 w 34"/>
                <a:gd name="T3" fmla="*/ 14 h 25"/>
                <a:gd name="T4" fmla="*/ 5 w 34"/>
                <a:gd name="T5" fmla="*/ 18 h 25"/>
                <a:gd name="T6" fmla="*/ 11 w 34"/>
                <a:gd name="T7" fmla="*/ 20 h 25"/>
                <a:gd name="T8" fmla="*/ 16 w 34"/>
                <a:gd name="T9" fmla="*/ 23 h 25"/>
                <a:gd name="T10" fmla="*/ 23 w 34"/>
                <a:gd name="T11" fmla="*/ 25 h 25"/>
                <a:gd name="T12" fmla="*/ 23 w 34"/>
                <a:gd name="T13" fmla="*/ 25 h 25"/>
                <a:gd name="T14" fmla="*/ 29 w 34"/>
                <a:gd name="T15" fmla="*/ 23 h 25"/>
                <a:gd name="T16" fmla="*/ 34 w 34"/>
                <a:gd name="T17" fmla="*/ 20 h 25"/>
                <a:gd name="T18" fmla="*/ 34 w 34"/>
                <a:gd name="T19" fmla="*/ 16 h 25"/>
                <a:gd name="T20" fmla="*/ 32 w 34"/>
                <a:gd name="T21" fmla="*/ 11 h 25"/>
                <a:gd name="T22" fmla="*/ 32 w 34"/>
                <a:gd name="T23" fmla="*/ 11 h 25"/>
                <a:gd name="T24" fmla="*/ 29 w 34"/>
                <a:gd name="T25" fmla="*/ 7 h 25"/>
                <a:gd name="T26" fmla="*/ 23 w 34"/>
                <a:gd name="T27" fmla="*/ 4 h 25"/>
                <a:gd name="T28" fmla="*/ 16 w 34"/>
                <a:gd name="T29" fmla="*/ 2 h 25"/>
                <a:gd name="T30" fmla="*/ 9 w 34"/>
                <a:gd name="T31" fmla="*/ 0 h 25"/>
                <a:gd name="T32" fmla="*/ 9 w 34"/>
                <a:gd name="T33" fmla="*/ 0 h 25"/>
                <a:gd name="T34" fmla="*/ 5 w 34"/>
                <a:gd name="T35" fmla="*/ 2 h 25"/>
                <a:gd name="T36" fmla="*/ 0 w 34"/>
                <a:gd name="T37" fmla="*/ 4 h 25"/>
                <a:gd name="T38" fmla="*/ 0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5" y="18"/>
                  </a:lnTo>
                  <a:lnTo>
                    <a:pt x="11" y="20"/>
                  </a:lnTo>
                  <a:lnTo>
                    <a:pt x="16" y="23"/>
                  </a:lnTo>
                  <a:lnTo>
                    <a:pt x="23" y="25"/>
                  </a:lnTo>
                  <a:lnTo>
                    <a:pt x="29" y="23"/>
                  </a:lnTo>
                  <a:lnTo>
                    <a:pt x="34" y="20"/>
                  </a:lnTo>
                  <a:lnTo>
                    <a:pt x="34" y="16"/>
                  </a:lnTo>
                  <a:lnTo>
                    <a:pt x="32" y="11"/>
                  </a:lnTo>
                  <a:lnTo>
                    <a:pt x="29" y="7"/>
                  </a:lnTo>
                  <a:lnTo>
                    <a:pt x="23" y="4"/>
                  </a:lnTo>
                  <a:lnTo>
                    <a:pt x="16" y="2"/>
                  </a:lnTo>
                  <a:lnTo>
                    <a:pt x="9" y="0"/>
                  </a:lnTo>
                  <a:lnTo>
                    <a:pt x="5" y="2"/>
                  </a:lnTo>
                  <a:lnTo>
                    <a:pt x="0" y="4"/>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5" name="Freeform 1622">
              <a:extLst>
                <a:ext uri="{FF2B5EF4-FFF2-40B4-BE49-F238E27FC236}">
                  <a16:creationId xmlns:a16="http://schemas.microsoft.com/office/drawing/2014/main" xmlns="" id="{00E1CF76-C907-E74A-9B38-E00A82F15FF4}"/>
                </a:ext>
              </a:extLst>
            </p:cNvPr>
            <p:cNvSpPr>
              <a:spLocks/>
            </p:cNvSpPr>
            <p:nvPr/>
          </p:nvSpPr>
          <p:spPr bwMode="auto">
            <a:xfrm>
              <a:off x="3641" y="3287"/>
              <a:ext cx="34" cy="25"/>
            </a:xfrm>
            <a:custGeom>
              <a:avLst/>
              <a:gdLst>
                <a:gd name="T0" fmla="*/ 0 w 34"/>
                <a:gd name="T1" fmla="*/ 14 h 25"/>
                <a:gd name="T2" fmla="*/ 0 w 34"/>
                <a:gd name="T3" fmla="*/ 14 h 25"/>
                <a:gd name="T4" fmla="*/ 5 w 34"/>
                <a:gd name="T5" fmla="*/ 18 h 25"/>
                <a:gd name="T6" fmla="*/ 11 w 34"/>
                <a:gd name="T7" fmla="*/ 20 h 25"/>
                <a:gd name="T8" fmla="*/ 16 w 34"/>
                <a:gd name="T9" fmla="*/ 23 h 25"/>
                <a:gd name="T10" fmla="*/ 23 w 34"/>
                <a:gd name="T11" fmla="*/ 25 h 25"/>
                <a:gd name="T12" fmla="*/ 23 w 34"/>
                <a:gd name="T13" fmla="*/ 25 h 25"/>
                <a:gd name="T14" fmla="*/ 29 w 34"/>
                <a:gd name="T15" fmla="*/ 23 h 25"/>
                <a:gd name="T16" fmla="*/ 34 w 34"/>
                <a:gd name="T17" fmla="*/ 20 h 25"/>
                <a:gd name="T18" fmla="*/ 34 w 34"/>
                <a:gd name="T19" fmla="*/ 16 h 25"/>
                <a:gd name="T20" fmla="*/ 32 w 34"/>
                <a:gd name="T21" fmla="*/ 11 h 25"/>
                <a:gd name="T22" fmla="*/ 32 w 34"/>
                <a:gd name="T23" fmla="*/ 11 h 25"/>
                <a:gd name="T24" fmla="*/ 29 w 34"/>
                <a:gd name="T25" fmla="*/ 7 h 25"/>
                <a:gd name="T26" fmla="*/ 23 w 34"/>
                <a:gd name="T27" fmla="*/ 4 h 25"/>
                <a:gd name="T28" fmla="*/ 16 w 34"/>
                <a:gd name="T29" fmla="*/ 2 h 25"/>
                <a:gd name="T30" fmla="*/ 9 w 34"/>
                <a:gd name="T31" fmla="*/ 0 h 25"/>
                <a:gd name="T32" fmla="*/ 9 w 34"/>
                <a:gd name="T33" fmla="*/ 0 h 25"/>
                <a:gd name="T34" fmla="*/ 5 w 34"/>
                <a:gd name="T35" fmla="*/ 2 h 25"/>
                <a:gd name="T36" fmla="*/ 0 w 34"/>
                <a:gd name="T37" fmla="*/ 4 h 25"/>
                <a:gd name="T38" fmla="*/ 0 w 34"/>
                <a:gd name="T39" fmla="*/ 9 h 25"/>
                <a:gd name="T40" fmla="*/ 0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0" y="14"/>
                  </a:moveTo>
                  <a:lnTo>
                    <a:pt x="0" y="14"/>
                  </a:lnTo>
                  <a:lnTo>
                    <a:pt x="5" y="18"/>
                  </a:lnTo>
                  <a:lnTo>
                    <a:pt x="11" y="20"/>
                  </a:lnTo>
                  <a:lnTo>
                    <a:pt x="16" y="23"/>
                  </a:lnTo>
                  <a:lnTo>
                    <a:pt x="23" y="25"/>
                  </a:lnTo>
                  <a:lnTo>
                    <a:pt x="29" y="23"/>
                  </a:lnTo>
                  <a:lnTo>
                    <a:pt x="34" y="20"/>
                  </a:lnTo>
                  <a:lnTo>
                    <a:pt x="34" y="16"/>
                  </a:lnTo>
                  <a:lnTo>
                    <a:pt x="32" y="11"/>
                  </a:lnTo>
                  <a:lnTo>
                    <a:pt x="29" y="7"/>
                  </a:lnTo>
                  <a:lnTo>
                    <a:pt x="23" y="4"/>
                  </a:lnTo>
                  <a:lnTo>
                    <a:pt x="16" y="2"/>
                  </a:lnTo>
                  <a:lnTo>
                    <a:pt x="9" y="0"/>
                  </a:lnTo>
                  <a:lnTo>
                    <a:pt x="5" y="2"/>
                  </a:lnTo>
                  <a:lnTo>
                    <a:pt x="0" y="4"/>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6" name="Freeform 1623">
              <a:extLst>
                <a:ext uri="{FF2B5EF4-FFF2-40B4-BE49-F238E27FC236}">
                  <a16:creationId xmlns:a16="http://schemas.microsoft.com/office/drawing/2014/main" xmlns="" id="{16461769-E43B-8C44-BF34-84EFF472879B}"/>
                </a:ext>
              </a:extLst>
            </p:cNvPr>
            <p:cNvSpPr>
              <a:spLocks/>
            </p:cNvSpPr>
            <p:nvPr/>
          </p:nvSpPr>
          <p:spPr bwMode="auto">
            <a:xfrm>
              <a:off x="3610" y="3289"/>
              <a:ext cx="33" cy="23"/>
            </a:xfrm>
            <a:custGeom>
              <a:avLst/>
              <a:gdLst>
                <a:gd name="T0" fmla="*/ 0 w 33"/>
                <a:gd name="T1" fmla="*/ 12 h 23"/>
                <a:gd name="T2" fmla="*/ 0 w 33"/>
                <a:gd name="T3" fmla="*/ 12 h 23"/>
                <a:gd name="T4" fmla="*/ 4 w 33"/>
                <a:gd name="T5" fmla="*/ 16 h 23"/>
                <a:gd name="T6" fmla="*/ 11 w 33"/>
                <a:gd name="T7" fmla="*/ 18 h 23"/>
                <a:gd name="T8" fmla="*/ 15 w 33"/>
                <a:gd name="T9" fmla="*/ 21 h 23"/>
                <a:gd name="T10" fmla="*/ 22 w 33"/>
                <a:gd name="T11" fmla="*/ 23 h 23"/>
                <a:gd name="T12" fmla="*/ 22 w 33"/>
                <a:gd name="T13" fmla="*/ 23 h 23"/>
                <a:gd name="T14" fmla="*/ 29 w 33"/>
                <a:gd name="T15" fmla="*/ 21 h 23"/>
                <a:gd name="T16" fmla="*/ 31 w 33"/>
                <a:gd name="T17" fmla="*/ 18 h 23"/>
                <a:gd name="T18" fmla="*/ 33 w 33"/>
                <a:gd name="T19" fmla="*/ 16 h 23"/>
                <a:gd name="T20" fmla="*/ 31 w 33"/>
                <a:gd name="T21" fmla="*/ 12 h 23"/>
                <a:gd name="T22" fmla="*/ 31 w 33"/>
                <a:gd name="T23" fmla="*/ 12 h 23"/>
                <a:gd name="T24" fmla="*/ 29 w 33"/>
                <a:gd name="T25" fmla="*/ 7 h 23"/>
                <a:gd name="T26" fmla="*/ 22 w 33"/>
                <a:gd name="T27" fmla="*/ 2 h 23"/>
                <a:gd name="T28" fmla="*/ 15 w 33"/>
                <a:gd name="T29" fmla="*/ 0 h 23"/>
                <a:gd name="T30" fmla="*/ 11 w 33"/>
                <a:gd name="T31" fmla="*/ 0 h 23"/>
                <a:gd name="T32" fmla="*/ 11 w 33"/>
                <a:gd name="T33" fmla="*/ 0 h 23"/>
                <a:gd name="T34" fmla="*/ 4 w 33"/>
                <a:gd name="T35" fmla="*/ 0 h 23"/>
                <a:gd name="T36" fmla="*/ 2 w 33"/>
                <a:gd name="T37" fmla="*/ 2 h 23"/>
                <a:gd name="T38" fmla="*/ 0 w 33"/>
                <a:gd name="T39" fmla="*/ 7 h 23"/>
                <a:gd name="T40" fmla="*/ 0 w 3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0" y="12"/>
                  </a:moveTo>
                  <a:lnTo>
                    <a:pt x="0" y="12"/>
                  </a:lnTo>
                  <a:lnTo>
                    <a:pt x="4" y="16"/>
                  </a:lnTo>
                  <a:lnTo>
                    <a:pt x="11" y="18"/>
                  </a:lnTo>
                  <a:lnTo>
                    <a:pt x="15" y="21"/>
                  </a:lnTo>
                  <a:lnTo>
                    <a:pt x="22" y="23"/>
                  </a:lnTo>
                  <a:lnTo>
                    <a:pt x="29" y="21"/>
                  </a:lnTo>
                  <a:lnTo>
                    <a:pt x="31" y="18"/>
                  </a:lnTo>
                  <a:lnTo>
                    <a:pt x="33" y="16"/>
                  </a:lnTo>
                  <a:lnTo>
                    <a:pt x="31" y="12"/>
                  </a:lnTo>
                  <a:lnTo>
                    <a:pt x="29" y="7"/>
                  </a:lnTo>
                  <a:lnTo>
                    <a:pt x="22" y="2"/>
                  </a:lnTo>
                  <a:lnTo>
                    <a:pt x="15" y="0"/>
                  </a:lnTo>
                  <a:lnTo>
                    <a:pt x="11" y="0"/>
                  </a:lnTo>
                  <a:lnTo>
                    <a:pt x="4" y="0"/>
                  </a:lnTo>
                  <a:lnTo>
                    <a:pt x="2" y="2"/>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7" name="Freeform 1624">
              <a:extLst>
                <a:ext uri="{FF2B5EF4-FFF2-40B4-BE49-F238E27FC236}">
                  <a16:creationId xmlns:a16="http://schemas.microsoft.com/office/drawing/2014/main" xmlns="" id="{C5EF511E-BB6F-F948-993E-EA914E24279F}"/>
                </a:ext>
              </a:extLst>
            </p:cNvPr>
            <p:cNvSpPr>
              <a:spLocks/>
            </p:cNvSpPr>
            <p:nvPr/>
          </p:nvSpPr>
          <p:spPr bwMode="auto">
            <a:xfrm>
              <a:off x="3610" y="3289"/>
              <a:ext cx="33" cy="23"/>
            </a:xfrm>
            <a:custGeom>
              <a:avLst/>
              <a:gdLst>
                <a:gd name="T0" fmla="*/ 0 w 33"/>
                <a:gd name="T1" fmla="*/ 12 h 23"/>
                <a:gd name="T2" fmla="*/ 0 w 33"/>
                <a:gd name="T3" fmla="*/ 12 h 23"/>
                <a:gd name="T4" fmla="*/ 4 w 33"/>
                <a:gd name="T5" fmla="*/ 16 h 23"/>
                <a:gd name="T6" fmla="*/ 11 w 33"/>
                <a:gd name="T7" fmla="*/ 18 h 23"/>
                <a:gd name="T8" fmla="*/ 15 w 33"/>
                <a:gd name="T9" fmla="*/ 21 h 23"/>
                <a:gd name="T10" fmla="*/ 22 w 33"/>
                <a:gd name="T11" fmla="*/ 23 h 23"/>
                <a:gd name="T12" fmla="*/ 22 w 33"/>
                <a:gd name="T13" fmla="*/ 23 h 23"/>
                <a:gd name="T14" fmla="*/ 29 w 33"/>
                <a:gd name="T15" fmla="*/ 21 h 23"/>
                <a:gd name="T16" fmla="*/ 31 w 33"/>
                <a:gd name="T17" fmla="*/ 18 h 23"/>
                <a:gd name="T18" fmla="*/ 33 w 33"/>
                <a:gd name="T19" fmla="*/ 16 h 23"/>
                <a:gd name="T20" fmla="*/ 31 w 33"/>
                <a:gd name="T21" fmla="*/ 12 h 23"/>
                <a:gd name="T22" fmla="*/ 31 w 33"/>
                <a:gd name="T23" fmla="*/ 12 h 23"/>
                <a:gd name="T24" fmla="*/ 29 w 33"/>
                <a:gd name="T25" fmla="*/ 7 h 23"/>
                <a:gd name="T26" fmla="*/ 22 w 33"/>
                <a:gd name="T27" fmla="*/ 2 h 23"/>
                <a:gd name="T28" fmla="*/ 15 w 33"/>
                <a:gd name="T29" fmla="*/ 0 h 23"/>
                <a:gd name="T30" fmla="*/ 11 w 33"/>
                <a:gd name="T31" fmla="*/ 0 h 23"/>
                <a:gd name="T32" fmla="*/ 11 w 33"/>
                <a:gd name="T33" fmla="*/ 0 h 23"/>
                <a:gd name="T34" fmla="*/ 4 w 33"/>
                <a:gd name="T35" fmla="*/ 0 h 23"/>
                <a:gd name="T36" fmla="*/ 2 w 33"/>
                <a:gd name="T37" fmla="*/ 2 h 23"/>
                <a:gd name="T38" fmla="*/ 0 w 33"/>
                <a:gd name="T39" fmla="*/ 7 h 23"/>
                <a:gd name="T40" fmla="*/ 0 w 3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0" y="12"/>
                  </a:moveTo>
                  <a:lnTo>
                    <a:pt x="0" y="12"/>
                  </a:lnTo>
                  <a:lnTo>
                    <a:pt x="4" y="16"/>
                  </a:lnTo>
                  <a:lnTo>
                    <a:pt x="11" y="18"/>
                  </a:lnTo>
                  <a:lnTo>
                    <a:pt x="15" y="21"/>
                  </a:lnTo>
                  <a:lnTo>
                    <a:pt x="22" y="23"/>
                  </a:lnTo>
                  <a:lnTo>
                    <a:pt x="29" y="21"/>
                  </a:lnTo>
                  <a:lnTo>
                    <a:pt x="31" y="18"/>
                  </a:lnTo>
                  <a:lnTo>
                    <a:pt x="33" y="16"/>
                  </a:lnTo>
                  <a:lnTo>
                    <a:pt x="31" y="12"/>
                  </a:lnTo>
                  <a:lnTo>
                    <a:pt x="29" y="7"/>
                  </a:lnTo>
                  <a:lnTo>
                    <a:pt x="22" y="2"/>
                  </a:lnTo>
                  <a:lnTo>
                    <a:pt x="15" y="0"/>
                  </a:lnTo>
                  <a:lnTo>
                    <a:pt x="11" y="0"/>
                  </a:lnTo>
                  <a:lnTo>
                    <a:pt x="4" y="0"/>
                  </a:lnTo>
                  <a:lnTo>
                    <a:pt x="2" y="2"/>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8" name="Freeform 1625">
              <a:extLst>
                <a:ext uri="{FF2B5EF4-FFF2-40B4-BE49-F238E27FC236}">
                  <a16:creationId xmlns:a16="http://schemas.microsoft.com/office/drawing/2014/main" xmlns="" id="{B22DBF23-C11E-2940-8550-93F2FCAAEF6B}"/>
                </a:ext>
              </a:extLst>
            </p:cNvPr>
            <p:cNvSpPr>
              <a:spLocks/>
            </p:cNvSpPr>
            <p:nvPr/>
          </p:nvSpPr>
          <p:spPr bwMode="auto">
            <a:xfrm>
              <a:off x="3488" y="3291"/>
              <a:ext cx="31" cy="23"/>
            </a:xfrm>
            <a:custGeom>
              <a:avLst/>
              <a:gdLst>
                <a:gd name="T0" fmla="*/ 2 w 31"/>
                <a:gd name="T1" fmla="*/ 12 h 23"/>
                <a:gd name="T2" fmla="*/ 2 w 31"/>
                <a:gd name="T3" fmla="*/ 12 h 23"/>
                <a:gd name="T4" fmla="*/ 4 w 31"/>
                <a:gd name="T5" fmla="*/ 16 h 23"/>
                <a:gd name="T6" fmla="*/ 9 w 31"/>
                <a:gd name="T7" fmla="*/ 19 h 23"/>
                <a:gd name="T8" fmla="*/ 13 w 31"/>
                <a:gd name="T9" fmla="*/ 21 h 23"/>
                <a:gd name="T10" fmla="*/ 20 w 31"/>
                <a:gd name="T11" fmla="*/ 23 h 23"/>
                <a:gd name="T12" fmla="*/ 20 w 31"/>
                <a:gd name="T13" fmla="*/ 23 h 23"/>
                <a:gd name="T14" fmla="*/ 27 w 31"/>
                <a:gd name="T15" fmla="*/ 21 h 23"/>
                <a:gd name="T16" fmla="*/ 29 w 31"/>
                <a:gd name="T17" fmla="*/ 19 h 23"/>
                <a:gd name="T18" fmla="*/ 31 w 31"/>
                <a:gd name="T19" fmla="*/ 16 h 23"/>
                <a:gd name="T20" fmla="*/ 31 w 31"/>
                <a:gd name="T21" fmla="*/ 12 h 23"/>
                <a:gd name="T22" fmla="*/ 31 w 31"/>
                <a:gd name="T23" fmla="*/ 12 h 23"/>
                <a:gd name="T24" fmla="*/ 27 w 31"/>
                <a:gd name="T25" fmla="*/ 7 h 23"/>
                <a:gd name="T26" fmla="*/ 22 w 31"/>
                <a:gd name="T27" fmla="*/ 3 h 23"/>
                <a:gd name="T28" fmla="*/ 18 w 31"/>
                <a:gd name="T29" fmla="*/ 0 h 23"/>
                <a:gd name="T30" fmla="*/ 11 w 31"/>
                <a:gd name="T31" fmla="*/ 0 h 23"/>
                <a:gd name="T32" fmla="*/ 11 w 31"/>
                <a:gd name="T33" fmla="*/ 0 h 23"/>
                <a:gd name="T34" fmla="*/ 7 w 31"/>
                <a:gd name="T35" fmla="*/ 0 h 23"/>
                <a:gd name="T36" fmla="*/ 2 w 31"/>
                <a:gd name="T37" fmla="*/ 3 h 23"/>
                <a:gd name="T38" fmla="*/ 0 w 31"/>
                <a:gd name="T39" fmla="*/ 7 h 23"/>
                <a:gd name="T40" fmla="*/ 2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2"/>
                  </a:moveTo>
                  <a:lnTo>
                    <a:pt x="2" y="12"/>
                  </a:lnTo>
                  <a:lnTo>
                    <a:pt x="4" y="16"/>
                  </a:lnTo>
                  <a:lnTo>
                    <a:pt x="9" y="19"/>
                  </a:lnTo>
                  <a:lnTo>
                    <a:pt x="13" y="21"/>
                  </a:lnTo>
                  <a:lnTo>
                    <a:pt x="20" y="23"/>
                  </a:lnTo>
                  <a:lnTo>
                    <a:pt x="27" y="21"/>
                  </a:lnTo>
                  <a:lnTo>
                    <a:pt x="29" y="19"/>
                  </a:lnTo>
                  <a:lnTo>
                    <a:pt x="31" y="16"/>
                  </a:lnTo>
                  <a:lnTo>
                    <a:pt x="31" y="12"/>
                  </a:lnTo>
                  <a:lnTo>
                    <a:pt x="27" y="7"/>
                  </a:lnTo>
                  <a:lnTo>
                    <a:pt x="22" y="3"/>
                  </a:lnTo>
                  <a:lnTo>
                    <a:pt x="18" y="0"/>
                  </a:lnTo>
                  <a:lnTo>
                    <a:pt x="11" y="0"/>
                  </a:lnTo>
                  <a:lnTo>
                    <a:pt x="7" y="0"/>
                  </a:lnTo>
                  <a:lnTo>
                    <a:pt x="2"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09" name="Freeform 1626">
              <a:extLst>
                <a:ext uri="{FF2B5EF4-FFF2-40B4-BE49-F238E27FC236}">
                  <a16:creationId xmlns:a16="http://schemas.microsoft.com/office/drawing/2014/main" xmlns="" id="{2A4A8512-A6C1-2449-A135-107CEA7F05D4}"/>
                </a:ext>
              </a:extLst>
            </p:cNvPr>
            <p:cNvSpPr>
              <a:spLocks/>
            </p:cNvSpPr>
            <p:nvPr/>
          </p:nvSpPr>
          <p:spPr bwMode="auto">
            <a:xfrm>
              <a:off x="3488" y="3291"/>
              <a:ext cx="31" cy="23"/>
            </a:xfrm>
            <a:custGeom>
              <a:avLst/>
              <a:gdLst>
                <a:gd name="T0" fmla="*/ 2 w 31"/>
                <a:gd name="T1" fmla="*/ 12 h 23"/>
                <a:gd name="T2" fmla="*/ 2 w 31"/>
                <a:gd name="T3" fmla="*/ 12 h 23"/>
                <a:gd name="T4" fmla="*/ 4 w 31"/>
                <a:gd name="T5" fmla="*/ 16 h 23"/>
                <a:gd name="T6" fmla="*/ 9 w 31"/>
                <a:gd name="T7" fmla="*/ 19 h 23"/>
                <a:gd name="T8" fmla="*/ 13 w 31"/>
                <a:gd name="T9" fmla="*/ 21 h 23"/>
                <a:gd name="T10" fmla="*/ 20 w 31"/>
                <a:gd name="T11" fmla="*/ 23 h 23"/>
                <a:gd name="T12" fmla="*/ 20 w 31"/>
                <a:gd name="T13" fmla="*/ 23 h 23"/>
                <a:gd name="T14" fmla="*/ 27 w 31"/>
                <a:gd name="T15" fmla="*/ 21 h 23"/>
                <a:gd name="T16" fmla="*/ 29 w 31"/>
                <a:gd name="T17" fmla="*/ 19 h 23"/>
                <a:gd name="T18" fmla="*/ 31 w 31"/>
                <a:gd name="T19" fmla="*/ 16 h 23"/>
                <a:gd name="T20" fmla="*/ 31 w 31"/>
                <a:gd name="T21" fmla="*/ 12 h 23"/>
                <a:gd name="T22" fmla="*/ 31 w 31"/>
                <a:gd name="T23" fmla="*/ 12 h 23"/>
                <a:gd name="T24" fmla="*/ 27 w 31"/>
                <a:gd name="T25" fmla="*/ 7 h 23"/>
                <a:gd name="T26" fmla="*/ 22 w 31"/>
                <a:gd name="T27" fmla="*/ 3 h 23"/>
                <a:gd name="T28" fmla="*/ 18 w 31"/>
                <a:gd name="T29" fmla="*/ 0 h 23"/>
                <a:gd name="T30" fmla="*/ 11 w 31"/>
                <a:gd name="T31" fmla="*/ 0 h 23"/>
                <a:gd name="T32" fmla="*/ 11 w 31"/>
                <a:gd name="T33" fmla="*/ 0 h 23"/>
                <a:gd name="T34" fmla="*/ 7 w 31"/>
                <a:gd name="T35" fmla="*/ 0 h 23"/>
                <a:gd name="T36" fmla="*/ 2 w 31"/>
                <a:gd name="T37" fmla="*/ 3 h 23"/>
                <a:gd name="T38" fmla="*/ 0 w 31"/>
                <a:gd name="T39" fmla="*/ 7 h 23"/>
                <a:gd name="T40" fmla="*/ 2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2"/>
                  </a:moveTo>
                  <a:lnTo>
                    <a:pt x="2" y="12"/>
                  </a:lnTo>
                  <a:lnTo>
                    <a:pt x="4" y="16"/>
                  </a:lnTo>
                  <a:lnTo>
                    <a:pt x="9" y="19"/>
                  </a:lnTo>
                  <a:lnTo>
                    <a:pt x="13" y="21"/>
                  </a:lnTo>
                  <a:lnTo>
                    <a:pt x="20" y="23"/>
                  </a:lnTo>
                  <a:lnTo>
                    <a:pt x="27" y="21"/>
                  </a:lnTo>
                  <a:lnTo>
                    <a:pt x="29" y="19"/>
                  </a:lnTo>
                  <a:lnTo>
                    <a:pt x="31" y="16"/>
                  </a:lnTo>
                  <a:lnTo>
                    <a:pt x="31" y="12"/>
                  </a:lnTo>
                  <a:lnTo>
                    <a:pt x="27" y="7"/>
                  </a:lnTo>
                  <a:lnTo>
                    <a:pt x="22" y="3"/>
                  </a:lnTo>
                  <a:lnTo>
                    <a:pt x="18" y="0"/>
                  </a:lnTo>
                  <a:lnTo>
                    <a:pt x="11" y="0"/>
                  </a:lnTo>
                  <a:lnTo>
                    <a:pt x="7" y="0"/>
                  </a:lnTo>
                  <a:lnTo>
                    <a:pt x="2"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0" name="Freeform 1627">
              <a:extLst>
                <a:ext uri="{FF2B5EF4-FFF2-40B4-BE49-F238E27FC236}">
                  <a16:creationId xmlns:a16="http://schemas.microsoft.com/office/drawing/2014/main" xmlns="" id="{5108D42A-3F5C-9540-8EAE-172C76135760}"/>
                </a:ext>
              </a:extLst>
            </p:cNvPr>
            <p:cNvSpPr>
              <a:spLocks/>
            </p:cNvSpPr>
            <p:nvPr/>
          </p:nvSpPr>
          <p:spPr bwMode="auto">
            <a:xfrm>
              <a:off x="3459" y="3291"/>
              <a:ext cx="31" cy="23"/>
            </a:xfrm>
            <a:custGeom>
              <a:avLst/>
              <a:gdLst>
                <a:gd name="T0" fmla="*/ 0 w 31"/>
                <a:gd name="T1" fmla="*/ 12 h 23"/>
                <a:gd name="T2" fmla="*/ 0 w 31"/>
                <a:gd name="T3" fmla="*/ 12 h 23"/>
                <a:gd name="T4" fmla="*/ 4 w 31"/>
                <a:gd name="T5" fmla="*/ 16 h 23"/>
                <a:gd name="T6" fmla="*/ 9 w 31"/>
                <a:gd name="T7" fmla="*/ 21 h 23"/>
                <a:gd name="T8" fmla="*/ 13 w 31"/>
                <a:gd name="T9" fmla="*/ 23 h 23"/>
                <a:gd name="T10" fmla="*/ 20 w 31"/>
                <a:gd name="T11" fmla="*/ 23 h 23"/>
                <a:gd name="T12" fmla="*/ 20 w 31"/>
                <a:gd name="T13" fmla="*/ 23 h 23"/>
                <a:gd name="T14" fmla="*/ 24 w 31"/>
                <a:gd name="T15" fmla="*/ 23 h 23"/>
                <a:gd name="T16" fmla="*/ 29 w 31"/>
                <a:gd name="T17" fmla="*/ 19 h 23"/>
                <a:gd name="T18" fmla="*/ 31 w 31"/>
                <a:gd name="T19" fmla="*/ 16 h 23"/>
                <a:gd name="T20" fmla="*/ 31 w 31"/>
                <a:gd name="T21" fmla="*/ 12 h 23"/>
                <a:gd name="T22" fmla="*/ 31 w 31"/>
                <a:gd name="T23" fmla="*/ 12 h 23"/>
                <a:gd name="T24" fmla="*/ 27 w 31"/>
                <a:gd name="T25" fmla="*/ 7 h 23"/>
                <a:gd name="T26" fmla="*/ 22 w 31"/>
                <a:gd name="T27" fmla="*/ 3 h 23"/>
                <a:gd name="T28" fmla="*/ 18 w 31"/>
                <a:gd name="T29" fmla="*/ 0 h 23"/>
                <a:gd name="T30" fmla="*/ 11 w 31"/>
                <a:gd name="T31" fmla="*/ 0 h 23"/>
                <a:gd name="T32" fmla="*/ 11 w 31"/>
                <a:gd name="T33" fmla="*/ 0 h 23"/>
                <a:gd name="T34" fmla="*/ 6 w 31"/>
                <a:gd name="T35" fmla="*/ 0 h 23"/>
                <a:gd name="T36" fmla="*/ 2 w 31"/>
                <a:gd name="T37" fmla="*/ 3 h 23"/>
                <a:gd name="T38" fmla="*/ 0 w 31"/>
                <a:gd name="T39" fmla="*/ 7 h 23"/>
                <a:gd name="T40" fmla="*/ 0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2"/>
                  </a:moveTo>
                  <a:lnTo>
                    <a:pt x="0" y="12"/>
                  </a:lnTo>
                  <a:lnTo>
                    <a:pt x="4" y="16"/>
                  </a:lnTo>
                  <a:lnTo>
                    <a:pt x="9" y="21"/>
                  </a:lnTo>
                  <a:lnTo>
                    <a:pt x="13" y="23"/>
                  </a:lnTo>
                  <a:lnTo>
                    <a:pt x="20" y="23"/>
                  </a:lnTo>
                  <a:lnTo>
                    <a:pt x="24" y="23"/>
                  </a:lnTo>
                  <a:lnTo>
                    <a:pt x="29" y="19"/>
                  </a:lnTo>
                  <a:lnTo>
                    <a:pt x="31" y="16"/>
                  </a:lnTo>
                  <a:lnTo>
                    <a:pt x="31" y="12"/>
                  </a:lnTo>
                  <a:lnTo>
                    <a:pt x="27" y="7"/>
                  </a:lnTo>
                  <a:lnTo>
                    <a:pt x="22" y="3"/>
                  </a:lnTo>
                  <a:lnTo>
                    <a:pt x="18" y="0"/>
                  </a:lnTo>
                  <a:lnTo>
                    <a:pt x="11" y="0"/>
                  </a:lnTo>
                  <a:lnTo>
                    <a:pt x="6"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1" name="Freeform 1628">
              <a:extLst>
                <a:ext uri="{FF2B5EF4-FFF2-40B4-BE49-F238E27FC236}">
                  <a16:creationId xmlns:a16="http://schemas.microsoft.com/office/drawing/2014/main" xmlns="" id="{AA85CD05-A7DA-3742-9235-809758921EFD}"/>
                </a:ext>
              </a:extLst>
            </p:cNvPr>
            <p:cNvSpPr>
              <a:spLocks/>
            </p:cNvSpPr>
            <p:nvPr/>
          </p:nvSpPr>
          <p:spPr bwMode="auto">
            <a:xfrm>
              <a:off x="3459" y="3291"/>
              <a:ext cx="31" cy="23"/>
            </a:xfrm>
            <a:custGeom>
              <a:avLst/>
              <a:gdLst>
                <a:gd name="T0" fmla="*/ 0 w 31"/>
                <a:gd name="T1" fmla="*/ 12 h 23"/>
                <a:gd name="T2" fmla="*/ 0 w 31"/>
                <a:gd name="T3" fmla="*/ 12 h 23"/>
                <a:gd name="T4" fmla="*/ 4 w 31"/>
                <a:gd name="T5" fmla="*/ 16 h 23"/>
                <a:gd name="T6" fmla="*/ 9 w 31"/>
                <a:gd name="T7" fmla="*/ 21 h 23"/>
                <a:gd name="T8" fmla="*/ 13 w 31"/>
                <a:gd name="T9" fmla="*/ 23 h 23"/>
                <a:gd name="T10" fmla="*/ 20 w 31"/>
                <a:gd name="T11" fmla="*/ 23 h 23"/>
                <a:gd name="T12" fmla="*/ 20 w 31"/>
                <a:gd name="T13" fmla="*/ 23 h 23"/>
                <a:gd name="T14" fmla="*/ 24 w 31"/>
                <a:gd name="T15" fmla="*/ 23 h 23"/>
                <a:gd name="T16" fmla="*/ 29 w 31"/>
                <a:gd name="T17" fmla="*/ 19 h 23"/>
                <a:gd name="T18" fmla="*/ 31 w 31"/>
                <a:gd name="T19" fmla="*/ 16 h 23"/>
                <a:gd name="T20" fmla="*/ 31 w 31"/>
                <a:gd name="T21" fmla="*/ 12 h 23"/>
                <a:gd name="T22" fmla="*/ 31 w 31"/>
                <a:gd name="T23" fmla="*/ 12 h 23"/>
                <a:gd name="T24" fmla="*/ 27 w 31"/>
                <a:gd name="T25" fmla="*/ 7 h 23"/>
                <a:gd name="T26" fmla="*/ 22 w 31"/>
                <a:gd name="T27" fmla="*/ 3 h 23"/>
                <a:gd name="T28" fmla="*/ 18 w 31"/>
                <a:gd name="T29" fmla="*/ 0 h 23"/>
                <a:gd name="T30" fmla="*/ 11 w 31"/>
                <a:gd name="T31" fmla="*/ 0 h 23"/>
                <a:gd name="T32" fmla="*/ 11 w 31"/>
                <a:gd name="T33" fmla="*/ 0 h 23"/>
                <a:gd name="T34" fmla="*/ 6 w 31"/>
                <a:gd name="T35" fmla="*/ 0 h 23"/>
                <a:gd name="T36" fmla="*/ 2 w 31"/>
                <a:gd name="T37" fmla="*/ 3 h 23"/>
                <a:gd name="T38" fmla="*/ 0 w 31"/>
                <a:gd name="T39" fmla="*/ 7 h 23"/>
                <a:gd name="T40" fmla="*/ 0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2"/>
                  </a:moveTo>
                  <a:lnTo>
                    <a:pt x="0" y="12"/>
                  </a:lnTo>
                  <a:lnTo>
                    <a:pt x="4" y="16"/>
                  </a:lnTo>
                  <a:lnTo>
                    <a:pt x="9" y="21"/>
                  </a:lnTo>
                  <a:lnTo>
                    <a:pt x="13" y="23"/>
                  </a:lnTo>
                  <a:lnTo>
                    <a:pt x="20" y="23"/>
                  </a:lnTo>
                  <a:lnTo>
                    <a:pt x="24" y="23"/>
                  </a:lnTo>
                  <a:lnTo>
                    <a:pt x="29" y="19"/>
                  </a:lnTo>
                  <a:lnTo>
                    <a:pt x="31" y="16"/>
                  </a:lnTo>
                  <a:lnTo>
                    <a:pt x="31" y="12"/>
                  </a:lnTo>
                  <a:lnTo>
                    <a:pt x="27" y="7"/>
                  </a:lnTo>
                  <a:lnTo>
                    <a:pt x="22" y="3"/>
                  </a:lnTo>
                  <a:lnTo>
                    <a:pt x="18" y="0"/>
                  </a:lnTo>
                  <a:lnTo>
                    <a:pt x="11" y="0"/>
                  </a:lnTo>
                  <a:lnTo>
                    <a:pt x="6"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2" name="Freeform 1629">
              <a:extLst>
                <a:ext uri="{FF2B5EF4-FFF2-40B4-BE49-F238E27FC236}">
                  <a16:creationId xmlns:a16="http://schemas.microsoft.com/office/drawing/2014/main" xmlns="" id="{9CBD8C08-1D38-5F43-8935-1FDC0B703DFB}"/>
                </a:ext>
              </a:extLst>
            </p:cNvPr>
            <p:cNvSpPr>
              <a:spLocks/>
            </p:cNvSpPr>
            <p:nvPr/>
          </p:nvSpPr>
          <p:spPr bwMode="auto">
            <a:xfrm>
              <a:off x="3429" y="3291"/>
              <a:ext cx="32" cy="23"/>
            </a:xfrm>
            <a:custGeom>
              <a:avLst/>
              <a:gdLst>
                <a:gd name="T0" fmla="*/ 0 w 32"/>
                <a:gd name="T1" fmla="*/ 12 h 23"/>
                <a:gd name="T2" fmla="*/ 0 w 32"/>
                <a:gd name="T3" fmla="*/ 12 h 23"/>
                <a:gd name="T4" fmla="*/ 5 w 32"/>
                <a:gd name="T5" fmla="*/ 16 h 23"/>
                <a:gd name="T6" fmla="*/ 9 w 32"/>
                <a:gd name="T7" fmla="*/ 21 h 23"/>
                <a:gd name="T8" fmla="*/ 14 w 32"/>
                <a:gd name="T9" fmla="*/ 23 h 23"/>
                <a:gd name="T10" fmla="*/ 21 w 32"/>
                <a:gd name="T11" fmla="*/ 23 h 23"/>
                <a:gd name="T12" fmla="*/ 21 w 32"/>
                <a:gd name="T13" fmla="*/ 23 h 23"/>
                <a:gd name="T14" fmla="*/ 25 w 32"/>
                <a:gd name="T15" fmla="*/ 23 h 23"/>
                <a:gd name="T16" fmla="*/ 30 w 32"/>
                <a:gd name="T17" fmla="*/ 21 h 23"/>
                <a:gd name="T18" fmla="*/ 32 w 32"/>
                <a:gd name="T19" fmla="*/ 16 h 23"/>
                <a:gd name="T20" fmla="*/ 30 w 32"/>
                <a:gd name="T21" fmla="*/ 12 h 23"/>
                <a:gd name="T22" fmla="*/ 30 w 32"/>
                <a:gd name="T23" fmla="*/ 12 h 23"/>
                <a:gd name="T24" fmla="*/ 27 w 32"/>
                <a:gd name="T25" fmla="*/ 7 h 23"/>
                <a:gd name="T26" fmla="*/ 23 w 32"/>
                <a:gd name="T27" fmla="*/ 3 h 23"/>
                <a:gd name="T28" fmla="*/ 18 w 32"/>
                <a:gd name="T29" fmla="*/ 0 h 23"/>
                <a:gd name="T30" fmla="*/ 12 w 32"/>
                <a:gd name="T31" fmla="*/ 0 h 23"/>
                <a:gd name="T32" fmla="*/ 12 w 32"/>
                <a:gd name="T33" fmla="*/ 0 h 23"/>
                <a:gd name="T34" fmla="*/ 7 w 32"/>
                <a:gd name="T35" fmla="*/ 3 h 23"/>
                <a:gd name="T36" fmla="*/ 3 w 32"/>
                <a:gd name="T37" fmla="*/ 5 h 23"/>
                <a:gd name="T38" fmla="*/ 0 w 32"/>
                <a:gd name="T39" fmla="*/ 7 h 23"/>
                <a:gd name="T40" fmla="*/ 0 w 32"/>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2"/>
                  </a:moveTo>
                  <a:lnTo>
                    <a:pt x="0" y="12"/>
                  </a:lnTo>
                  <a:lnTo>
                    <a:pt x="5" y="16"/>
                  </a:lnTo>
                  <a:lnTo>
                    <a:pt x="9" y="21"/>
                  </a:lnTo>
                  <a:lnTo>
                    <a:pt x="14" y="23"/>
                  </a:lnTo>
                  <a:lnTo>
                    <a:pt x="21" y="23"/>
                  </a:lnTo>
                  <a:lnTo>
                    <a:pt x="25" y="23"/>
                  </a:lnTo>
                  <a:lnTo>
                    <a:pt x="30" y="21"/>
                  </a:lnTo>
                  <a:lnTo>
                    <a:pt x="32" y="16"/>
                  </a:lnTo>
                  <a:lnTo>
                    <a:pt x="30" y="12"/>
                  </a:lnTo>
                  <a:lnTo>
                    <a:pt x="27" y="7"/>
                  </a:lnTo>
                  <a:lnTo>
                    <a:pt x="23" y="3"/>
                  </a:lnTo>
                  <a:lnTo>
                    <a:pt x="18" y="0"/>
                  </a:lnTo>
                  <a:lnTo>
                    <a:pt x="12" y="0"/>
                  </a:lnTo>
                  <a:lnTo>
                    <a:pt x="7" y="3"/>
                  </a:lnTo>
                  <a:lnTo>
                    <a:pt x="3"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3" name="Freeform 1630">
              <a:extLst>
                <a:ext uri="{FF2B5EF4-FFF2-40B4-BE49-F238E27FC236}">
                  <a16:creationId xmlns:a16="http://schemas.microsoft.com/office/drawing/2014/main" xmlns="" id="{DF0B6E92-5AAE-164E-B620-8C71749C9691}"/>
                </a:ext>
              </a:extLst>
            </p:cNvPr>
            <p:cNvSpPr>
              <a:spLocks/>
            </p:cNvSpPr>
            <p:nvPr/>
          </p:nvSpPr>
          <p:spPr bwMode="auto">
            <a:xfrm>
              <a:off x="3429" y="3291"/>
              <a:ext cx="32" cy="23"/>
            </a:xfrm>
            <a:custGeom>
              <a:avLst/>
              <a:gdLst>
                <a:gd name="T0" fmla="*/ 0 w 32"/>
                <a:gd name="T1" fmla="*/ 12 h 23"/>
                <a:gd name="T2" fmla="*/ 0 w 32"/>
                <a:gd name="T3" fmla="*/ 12 h 23"/>
                <a:gd name="T4" fmla="*/ 5 w 32"/>
                <a:gd name="T5" fmla="*/ 16 h 23"/>
                <a:gd name="T6" fmla="*/ 9 w 32"/>
                <a:gd name="T7" fmla="*/ 21 h 23"/>
                <a:gd name="T8" fmla="*/ 14 w 32"/>
                <a:gd name="T9" fmla="*/ 23 h 23"/>
                <a:gd name="T10" fmla="*/ 21 w 32"/>
                <a:gd name="T11" fmla="*/ 23 h 23"/>
                <a:gd name="T12" fmla="*/ 21 w 32"/>
                <a:gd name="T13" fmla="*/ 23 h 23"/>
                <a:gd name="T14" fmla="*/ 25 w 32"/>
                <a:gd name="T15" fmla="*/ 23 h 23"/>
                <a:gd name="T16" fmla="*/ 30 w 32"/>
                <a:gd name="T17" fmla="*/ 21 h 23"/>
                <a:gd name="T18" fmla="*/ 32 w 32"/>
                <a:gd name="T19" fmla="*/ 16 h 23"/>
                <a:gd name="T20" fmla="*/ 30 w 32"/>
                <a:gd name="T21" fmla="*/ 12 h 23"/>
                <a:gd name="T22" fmla="*/ 30 w 32"/>
                <a:gd name="T23" fmla="*/ 12 h 23"/>
                <a:gd name="T24" fmla="*/ 27 w 32"/>
                <a:gd name="T25" fmla="*/ 7 h 23"/>
                <a:gd name="T26" fmla="*/ 23 w 32"/>
                <a:gd name="T27" fmla="*/ 3 h 23"/>
                <a:gd name="T28" fmla="*/ 18 w 32"/>
                <a:gd name="T29" fmla="*/ 0 h 23"/>
                <a:gd name="T30" fmla="*/ 12 w 32"/>
                <a:gd name="T31" fmla="*/ 0 h 23"/>
                <a:gd name="T32" fmla="*/ 12 w 32"/>
                <a:gd name="T33" fmla="*/ 0 h 23"/>
                <a:gd name="T34" fmla="*/ 7 w 32"/>
                <a:gd name="T35" fmla="*/ 3 h 23"/>
                <a:gd name="T36" fmla="*/ 3 w 32"/>
                <a:gd name="T37" fmla="*/ 5 h 23"/>
                <a:gd name="T38" fmla="*/ 0 w 32"/>
                <a:gd name="T39" fmla="*/ 7 h 23"/>
                <a:gd name="T40" fmla="*/ 0 w 32"/>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2"/>
                  </a:moveTo>
                  <a:lnTo>
                    <a:pt x="0" y="12"/>
                  </a:lnTo>
                  <a:lnTo>
                    <a:pt x="5" y="16"/>
                  </a:lnTo>
                  <a:lnTo>
                    <a:pt x="9" y="21"/>
                  </a:lnTo>
                  <a:lnTo>
                    <a:pt x="14" y="23"/>
                  </a:lnTo>
                  <a:lnTo>
                    <a:pt x="21" y="23"/>
                  </a:lnTo>
                  <a:lnTo>
                    <a:pt x="25" y="23"/>
                  </a:lnTo>
                  <a:lnTo>
                    <a:pt x="30" y="21"/>
                  </a:lnTo>
                  <a:lnTo>
                    <a:pt x="32" y="16"/>
                  </a:lnTo>
                  <a:lnTo>
                    <a:pt x="30" y="12"/>
                  </a:lnTo>
                  <a:lnTo>
                    <a:pt x="27" y="7"/>
                  </a:lnTo>
                  <a:lnTo>
                    <a:pt x="23" y="3"/>
                  </a:lnTo>
                  <a:lnTo>
                    <a:pt x="18" y="0"/>
                  </a:lnTo>
                  <a:lnTo>
                    <a:pt x="12" y="0"/>
                  </a:lnTo>
                  <a:lnTo>
                    <a:pt x="7" y="3"/>
                  </a:lnTo>
                  <a:lnTo>
                    <a:pt x="3"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4" name="Freeform 1631">
              <a:extLst>
                <a:ext uri="{FF2B5EF4-FFF2-40B4-BE49-F238E27FC236}">
                  <a16:creationId xmlns:a16="http://schemas.microsoft.com/office/drawing/2014/main" xmlns="" id="{915F8FC4-4CC3-2346-9726-D405C5C373E3}"/>
                </a:ext>
              </a:extLst>
            </p:cNvPr>
            <p:cNvSpPr>
              <a:spLocks/>
            </p:cNvSpPr>
            <p:nvPr/>
          </p:nvSpPr>
          <p:spPr bwMode="auto">
            <a:xfrm>
              <a:off x="3402" y="3291"/>
              <a:ext cx="30" cy="25"/>
            </a:xfrm>
            <a:custGeom>
              <a:avLst/>
              <a:gdLst>
                <a:gd name="T0" fmla="*/ 0 w 30"/>
                <a:gd name="T1" fmla="*/ 14 h 25"/>
                <a:gd name="T2" fmla="*/ 0 w 30"/>
                <a:gd name="T3" fmla="*/ 14 h 25"/>
                <a:gd name="T4" fmla="*/ 3 w 30"/>
                <a:gd name="T5" fmla="*/ 19 h 25"/>
                <a:gd name="T6" fmla="*/ 5 w 30"/>
                <a:gd name="T7" fmla="*/ 21 h 25"/>
                <a:gd name="T8" fmla="*/ 12 w 30"/>
                <a:gd name="T9" fmla="*/ 23 h 25"/>
                <a:gd name="T10" fmla="*/ 16 w 30"/>
                <a:gd name="T11" fmla="*/ 25 h 25"/>
                <a:gd name="T12" fmla="*/ 16 w 30"/>
                <a:gd name="T13" fmla="*/ 25 h 25"/>
                <a:gd name="T14" fmla="*/ 23 w 30"/>
                <a:gd name="T15" fmla="*/ 23 h 25"/>
                <a:gd name="T16" fmla="*/ 27 w 30"/>
                <a:gd name="T17" fmla="*/ 21 h 25"/>
                <a:gd name="T18" fmla="*/ 30 w 30"/>
                <a:gd name="T19" fmla="*/ 16 h 25"/>
                <a:gd name="T20" fmla="*/ 27 w 30"/>
                <a:gd name="T21" fmla="*/ 12 h 25"/>
                <a:gd name="T22" fmla="*/ 27 w 30"/>
                <a:gd name="T23" fmla="*/ 12 h 25"/>
                <a:gd name="T24" fmla="*/ 25 w 30"/>
                <a:gd name="T25" fmla="*/ 7 h 25"/>
                <a:gd name="T26" fmla="*/ 21 w 30"/>
                <a:gd name="T27" fmla="*/ 5 h 25"/>
                <a:gd name="T28" fmla="*/ 16 w 30"/>
                <a:gd name="T29" fmla="*/ 3 h 25"/>
                <a:gd name="T30" fmla="*/ 12 w 30"/>
                <a:gd name="T31" fmla="*/ 0 h 25"/>
                <a:gd name="T32" fmla="*/ 12 w 30"/>
                <a:gd name="T33" fmla="*/ 0 h 25"/>
                <a:gd name="T34" fmla="*/ 5 w 30"/>
                <a:gd name="T35" fmla="*/ 3 h 25"/>
                <a:gd name="T36" fmla="*/ 0 w 30"/>
                <a:gd name="T37" fmla="*/ 5 h 25"/>
                <a:gd name="T38" fmla="*/ 0 w 30"/>
                <a:gd name="T39" fmla="*/ 10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3" y="19"/>
                  </a:lnTo>
                  <a:lnTo>
                    <a:pt x="5" y="21"/>
                  </a:lnTo>
                  <a:lnTo>
                    <a:pt x="12" y="23"/>
                  </a:lnTo>
                  <a:lnTo>
                    <a:pt x="16" y="25"/>
                  </a:lnTo>
                  <a:lnTo>
                    <a:pt x="23" y="23"/>
                  </a:lnTo>
                  <a:lnTo>
                    <a:pt x="27" y="21"/>
                  </a:lnTo>
                  <a:lnTo>
                    <a:pt x="30" y="16"/>
                  </a:lnTo>
                  <a:lnTo>
                    <a:pt x="27" y="12"/>
                  </a:lnTo>
                  <a:lnTo>
                    <a:pt x="25" y="7"/>
                  </a:lnTo>
                  <a:lnTo>
                    <a:pt x="21" y="5"/>
                  </a:lnTo>
                  <a:lnTo>
                    <a:pt x="16" y="3"/>
                  </a:lnTo>
                  <a:lnTo>
                    <a:pt x="12" y="0"/>
                  </a:lnTo>
                  <a:lnTo>
                    <a:pt x="5" y="3"/>
                  </a:lnTo>
                  <a:lnTo>
                    <a:pt x="0" y="5"/>
                  </a:lnTo>
                  <a:lnTo>
                    <a:pt x="0" y="10"/>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5" name="Freeform 1632">
              <a:extLst>
                <a:ext uri="{FF2B5EF4-FFF2-40B4-BE49-F238E27FC236}">
                  <a16:creationId xmlns:a16="http://schemas.microsoft.com/office/drawing/2014/main" xmlns="" id="{77C7BA84-5FCE-3C45-9499-10CB553C6D1A}"/>
                </a:ext>
              </a:extLst>
            </p:cNvPr>
            <p:cNvSpPr>
              <a:spLocks/>
            </p:cNvSpPr>
            <p:nvPr/>
          </p:nvSpPr>
          <p:spPr bwMode="auto">
            <a:xfrm>
              <a:off x="3402" y="3291"/>
              <a:ext cx="30" cy="25"/>
            </a:xfrm>
            <a:custGeom>
              <a:avLst/>
              <a:gdLst>
                <a:gd name="T0" fmla="*/ 0 w 30"/>
                <a:gd name="T1" fmla="*/ 14 h 25"/>
                <a:gd name="T2" fmla="*/ 0 w 30"/>
                <a:gd name="T3" fmla="*/ 14 h 25"/>
                <a:gd name="T4" fmla="*/ 3 w 30"/>
                <a:gd name="T5" fmla="*/ 19 h 25"/>
                <a:gd name="T6" fmla="*/ 5 w 30"/>
                <a:gd name="T7" fmla="*/ 21 h 25"/>
                <a:gd name="T8" fmla="*/ 12 w 30"/>
                <a:gd name="T9" fmla="*/ 23 h 25"/>
                <a:gd name="T10" fmla="*/ 16 w 30"/>
                <a:gd name="T11" fmla="*/ 25 h 25"/>
                <a:gd name="T12" fmla="*/ 16 w 30"/>
                <a:gd name="T13" fmla="*/ 25 h 25"/>
                <a:gd name="T14" fmla="*/ 23 w 30"/>
                <a:gd name="T15" fmla="*/ 23 h 25"/>
                <a:gd name="T16" fmla="*/ 27 w 30"/>
                <a:gd name="T17" fmla="*/ 21 h 25"/>
                <a:gd name="T18" fmla="*/ 30 w 30"/>
                <a:gd name="T19" fmla="*/ 16 h 25"/>
                <a:gd name="T20" fmla="*/ 27 w 30"/>
                <a:gd name="T21" fmla="*/ 12 h 25"/>
                <a:gd name="T22" fmla="*/ 27 w 30"/>
                <a:gd name="T23" fmla="*/ 12 h 25"/>
                <a:gd name="T24" fmla="*/ 25 w 30"/>
                <a:gd name="T25" fmla="*/ 7 h 25"/>
                <a:gd name="T26" fmla="*/ 21 w 30"/>
                <a:gd name="T27" fmla="*/ 5 h 25"/>
                <a:gd name="T28" fmla="*/ 16 w 30"/>
                <a:gd name="T29" fmla="*/ 3 h 25"/>
                <a:gd name="T30" fmla="*/ 12 w 30"/>
                <a:gd name="T31" fmla="*/ 0 h 25"/>
                <a:gd name="T32" fmla="*/ 12 w 30"/>
                <a:gd name="T33" fmla="*/ 0 h 25"/>
                <a:gd name="T34" fmla="*/ 5 w 30"/>
                <a:gd name="T35" fmla="*/ 3 h 25"/>
                <a:gd name="T36" fmla="*/ 0 w 30"/>
                <a:gd name="T37" fmla="*/ 5 h 25"/>
                <a:gd name="T38" fmla="*/ 0 w 30"/>
                <a:gd name="T39" fmla="*/ 10 h 25"/>
                <a:gd name="T40" fmla="*/ 0 w 30"/>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4"/>
                  </a:moveTo>
                  <a:lnTo>
                    <a:pt x="0" y="14"/>
                  </a:lnTo>
                  <a:lnTo>
                    <a:pt x="3" y="19"/>
                  </a:lnTo>
                  <a:lnTo>
                    <a:pt x="5" y="21"/>
                  </a:lnTo>
                  <a:lnTo>
                    <a:pt x="12" y="23"/>
                  </a:lnTo>
                  <a:lnTo>
                    <a:pt x="16" y="25"/>
                  </a:lnTo>
                  <a:lnTo>
                    <a:pt x="23" y="23"/>
                  </a:lnTo>
                  <a:lnTo>
                    <a:pt x="27" y="21"/>
                  </a:lnTo>
                  <a:lnTo>
                    <a:pt x="30" y="16"/>
                  </a:lnTo>
                  <a:lnTo>
                    <a:pt x="27" y="12"/>
                  </a:lnTo>
                  <a:lnTo>
                    <a:pt x="25" y="7"/>
                  </a:lnTo>
                  <a:lnTo>
                    <a:pt x="21" y="5"/>
                  </a:lnTo>
                  <a:lnTo>
                    <a:pt x="16" y="3"/>
                  </a:lnTo>
                  <a:lnTo>
                    <a:pt x="12" y="0"/>
                  </a:lnTo>
                  <a:lnTo>
                    <a:pt x="5" y="3"/>
                  </a:lnTo>
                  <a:lnTo>
                    <a:pt x="0" y="5"/>
                  </a:lnTo>
                  <a:lnTo>
                    <a:pt x="0" y="1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6" name="Freeform 1633">
              <a:extLst>
                <a:ext uri="{FF2B5EF4-FFF2-40B4-BE49-F238E27FC236}">
                  <a16:creationId xmlns:a16="http://schemas.microsoft.com/office/drawing/2014/main" xmlns="" id="{52A06CCD-AC85-1440-89E0-CA29F8A1C70D}"/>
                </a:ext>
              </a:extLst>
            </p:cNvPr>
            <p:cNvSpPr>
              <a:spLocks/>
            </p:cNvSpPr>
            <p:nvPr/>
          </p:nvSpPr>
          <p:spPr bwMode="auto">
            <a:xfrm>
              <a:off x="3373" y="3294"/>
              <a:ext cx="29" cy="22"/>
            </a:xfrm>
            <a:custGeom>
              <a:avLst/>
              <a:gdLst>
                <a:gd name="T0" fmla="*/ 0 w 29"/>
                <a:gd name="T1" fmla="*/ 11 h 22"/>
                <a:gd name="T2" fmla="*/ 0 w 29"/>
                <a:gd name="T3" fmla="*/ 11 h 22"/>
                <a:gd name="T4" fmla="*/ 2 w 29"/>
                <a:gd name="T5" fmla="*/ 16 h 22"/>
                <a:gd name="T6" fmla="*/ 7 w 29"/>
                <a:gd name="T7" fmla="*/ 18 h 22"/>
                <a:gd name="T8" fmla="*/ 11 w 29"/>
                <a:gd name="T9" fmla="*/ 20 h 22"/>
                <a:gd name="T10" fmla="*/ 16 w 29"/>
                <a:gd name="T11" fmla="*/ 22 h 22"/>
                <a:gd name="T12" fmla="*/ 16 w 29"/>
                <a:gd name="T13" fmla="*/ 22 h 22"/>
                <a:gd name="T14" fmla="*/ 23 w 29"/>
                <a:gd name="T15" fmla="*/ 20 h 22"/>
                <a:gd name="T16" fmla="*/ 27 w 29"/>
                <a:gd name="T17" fmla="*/ 18 h 22"/>
                <a:gd name="T18" fmla="*/ 29 w 29"/>
                <a:gd name="T19" fmla="*/ 16 h 22"/>
                <a:gd name="T20" fmla="*/ 29 w 29"/>
                <a:gd name="T21" fmla="*/ 11 h 22"/>
                <a:gd name="T22" fmla="*/ 29 w 29"/>
                <a:gd name="T23" fmla="*/ 11 h 22"/>
                <a:gd name="T24" fmla="*/ 27 w 29"/>
                <a:gd name="T25" fmla="*/ 7 h 22"/>
                <a:gd name="T26" fmla="*/ 23 w 29"/>
                <a:gd name="T27" fmla="*/ 2 h 22"/>
                <a:gd name="T28" fmla="*/ 16 w 29"/>
                <a:gd name="T29" fmla="*/ 0 h 22"/>
                <a:gd name="T30" fmla="*/ 11 w 29"/>
                <a:gd name="T31" fmla="*/ 0 h 22"/>
                <a:gd name="T32" fmla="*/ 11 w 29"/>
                <a:gd name="T33" fmla="*/ 0 h 22"/>
                <a:gd name="T34" fmla="*/ 7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7" y="18"/>
                  </a:lnTo>
                  <a:lnTo>
                    <a:pt x="11" y="20"/>
                  </a:lnTo>
                  <a:lnTo>
                    <a:pt x="16" y="22"/>
                  </a:lnTo>
                  <a:lnTo>
                    <a:pt x="23" y="20"/>
                  </a:lnTo>
                  <a:lnTo>
                    <a:pt x="27" y="18"/>
                  </a:lnTo>
                  <a:lnTo>
                    <a:pt x="29" y="16"/>
                  </a:lnTo>
                  <a:lnTo>
                    <a:pt x="29" y="11"/>
                  </a:lnTo>
                  <a:lnTo>
                    <a:pt x="27" y="7"/>
                  </a:lnTo>
                  <a:lnTo>
                    <a:pt x="23" y="2"/>
                  </a:lnTo>
                  <a:lnTo>
                    <a:pt x="16" y="0"/>
                  </a:lnTo>
                  <a:lnTo>
                    <a:pt x="11" y="0"/>
                  </a:lnTo>
                  <a:lnTo>
                    <a:pt x="7"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7" name="Freeform 1634">
              <a:extLst>
                <a:ext uri="{FF2B5EF4-FFF2-40B4-BE49-F238E27FC236}">
                  <a16:creationId xmlns:a16="http://schemas.microsoft.com/office/drawing/2014/main" xmlns="" id="{A6B51B15-511D-ED49-9349-0BA045A46DF5}"/>
                </a:ext>
              </a:extLst>
            </p:cNvPr>
            <p:cNvSpPr>
              <a:spLocks/>
            </p:cNvSpPr>
            <p:nvPr/>
          </p:nvSpPr>
          <p:spPr bwMode="auto">
            <a:xfrm>
              <a:off x="3373" y="3294"/>
              <a:ext cx="29" cy="22"/>
            </a:xfrm>
            <a:custGeom>
              <a:avLst/>
              <a:gdLst>
                <a:gd name="T0" fmla="*/ 0 w 29"/>
                <a:gd name="T1" fmla="*/ 11 h 22"/>
                <a:gd name="T2" fmla="*/ 0 w 29"/>
                <a:gd name="T3" fmla="*/ 11 h 22"/>
                <a:gd name="T4" fmla="*/ 2 w 29"/>
                <a:gd name="T5" fmla="*/ 16 h 22"/>
                <a:gd name="T6" fmla="*/ 7 w 29"/>
                <a:gd name="T7" fmla="*/ 18 h 22"/>
                <a:gd name="T8" fmla="*/ 11 w 29"/>
                <a:gd name="T9" fmla="*/ 20 h 22"/>
                <a:gd name="T10" fmla="*/ 16 w 29"/>
                <a:gd name="T11" fmla="*/ 22 h 22"/>
                <a:gd name="T12" fmla="*/ 16 w 29"/>
                <a:gd name="T13" fmla="*/ 22 h 22"/>
                <a:gd name="T14" fmla="*/ 23 w 29"/>
                <a:gd name="T15" fmla="*/ 20 h 22"/>
                <a:gd name="T16" fmla="*/ 27 w 29"/>
                <a:gd name="T17" fmla="*/ 18 h 22"/>
                <a:gd name="T18" fmla="*/ 29 w 29"/>
                <a:gd name="T19" fmla="*/ 16 h 22"/>
                <a:gd name="T20" fmla="*/ 29 w 29"/>
                <a:gd name="T21" fmla="*/ 11 h 22"/>
                <a:gd name="T22" fmla="*/ 29 w 29"/>
                <a:gd name="T23" fmla="*/ 11 h 22"/>
                <a:gd name="T24" fmla="*/ 27 w 29"/>
                <a:gd name="T25" fmla="*/ 7 h 22"/>
                <a:gd name="T26" fmla="*/ 23 w 29"/>
                <a:gd name="T27" fmla="*/ 2 h 22"/>
                <a:gd name="T28" fmla="*/ 16 w 29"/>
                <a:gd name="T29" fmla="*/ 0 h 22"/>
                <a:gd name="T30" fmla="*/ 11 w 29"/>
                <a:gd name="T31" fmla="*/ 0 h 22"/>
                <a:gd name="T32" fmla="*/ 11 w 29"/>
                <a:gd name="T33" fmla="*/ 0 h 22"/>
                <a:gd name="T34" fmla="*/ 7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7" y="18"/>
                  </a:lnTo>
                  <a:lnTo>
                    <a:pt x="11" y="20"/>
                  </a:lnTo>
                  <a:lnTo>
                    <a:pt x="16" y="22"/>
                  </a:lnTo>
                  <a:lnTo>
                    <a:pt x="23" y="20"/>
                  </a:lnTo>
                  <a:lnTo>
                    <a:pt x="27" y="18"/>
                  </a:lnTo>
                  <a:lnTo>
                    <a:pt x="29" y="16"/>
                  </a:lnTo>
                  <a:lnTo>
                    <a:pt x="29" y="11"/>
                  </a:lnTo>
                  <a:lnTo>
                    <a:pt x="27" y="7"/>
                  </a:lnTo>
                  <a:lnTo>
                    <a:pt x="23" y="2"/>
                  </a:lnTo>
                  <a:lnTo>
                    <a:pt x="16" y="0"/>
                  </a:lnTo>
                  <a:lnTo>
                    <a:pt x="11" y="0"/>
                  </a:lnTo>
                  <a:lnTo>
                    <a:pt x="7"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8" name="Freeform 1635">
              <a:extLst>
                <a:ext uri="{FF2B5EF4-FFF2-40B4-BE49-F238E27FC236}">
                  <a16:creationId xmlns:a16="http://schemas.microsoft.com/office/drawing/2014/main" xmlns="" id="{C107DA9E-64BF-2C4F-B340-5F354F925C1A}"/>
                </a:ext>
              </a:extLst>
            </p:cNvPr>
            <p:cNvSpPr>
              <a:spLocks/>
            </p:cNvSpPr>
            <p:nvPr/>
          </p:nvSpPr>
          <p:spPr bwMode="auto">
            <a:xfrm>
              <a:off x="3344" y="3294"/>
              <a:ext cx="29" cy="22"/>
            </a:xfrm>
            <a:custGeom>
              <a:avLst/>
              <a:gdLst>
                <a:gd name="T0" fmla="*/ 0 w 29"/>
                <a:gd name="T1" fmla="*/ 11 h 22"/>
                <a:gd name="T2" fmla="*/ 0 w 29"/>
                <a:gd name="T3" fmla="*/ 11 h 22"/>
                <a:gd name="T4" fmla="*/ 2 w 29"/>
                <a:gd name="T5" fmla="*/ 16 h 22"/>
                <a:gd name="T6" fmla="*/ 7 w 29"/>
                <a:gd name="T7" fmla="*/ 20 h 22"/>
                <a:gd name="T8" fmla="*/ 11 w 29"/>
                <a:gd name="T9" fmla="*/ 22 h 22"/>
                <a:gd name="T10" fmla="*/ 18 w 29"/>
                <a:gd name="T11" fmla="*/ 22 h 22"/>
                <a:gd name="T12" fmla="*/ 18 w 29"/>
                <a:gd name="T13" fmla="*/ 22 h 22"/>
                <a:gd name="T14" fmla="*/ 22 w 29"/>
                <a:gd name="T15" fmla="*/ 22 h 22"/>
                <a:gd name="T16" fmla="*/ 27 w 29"/>
                <a:gd name="T17" fmla="*/ 18 h 22"/>
                <a:gd name="T18" fmla="*/ 29 w 29"/>
                <a:gd name="T19" fmla="*/ 16 h 22"/>
                <a:gd name="T20" fmla="*/ 29 w 29"/>
                <a:gd name="T21" fmla="*/ 11 h 22"/>
                <a:gd name="T22" fmla="*/ 29 w 29"/>
                <a:gd name="T23" fmla="*/ 11 h 22"/>
                <a:gd name="T24" fmla="*/ 27 w 29"/>
                <a:gd name="T25" fmla="*/ 7 h 22"/>
                <a:gd name="T26" fmla="*/ 22 w 29"/>
                <a:gd name="T27" fmla="*/ 2 h 22"/>
                <a:gd name="T28" fmla="*/ 18 w 29"/>
                <a:gd name="T29" fmla="*/ 0 h 22"/>
                <a:gd name="T30" fmla="*/ 11 w 29"/>
                <a:gd name="T31" fmla="*/ 0 h 22"/>
                <a:gd name="T32" fmla="*/ 11 w 29"/>
                <a:gd name="T33" fmla="*/ 0 h 22"/>
                <a:gd name="T34" fmla="*/ 7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7" y="20"/>
                  </a:lnTo>
                  <a:lnTo>
                    <a:pt x="11" y="22"/>
                  </a:lnTo>
                  <a:lnTo>
                    <a:pt x="18" y="22"/>
                  </a:lnTo>
                  <a:lnTo>
                    <a:pt x="22" y="22"/>
                  </a:lnTo>
                  <a:lnTo>
                    <a:pt x="27" y="18"/>
                  </a:lnTo>
                  <a:lnTo>
                    <a:pt x="29" y="16"/>
                  </a:lnTo>
                  <a:lnTo>
                    <a:pt x="29" y="11"/>
                  </a:lnTo>
                  <a:lnTo>
                    <a:pt x="27" y="7"/>
                  </a:lnTo>
                  <a:lnTo>
                    <a:pt x="22" y="2"/>
                  </a:lnTo>
                  <a:lnTo>
                    <a:pt x="18" y="0"/>
                  </a:lnTo>
                  <a:lnTo>
                    <a:pt x="11" y="0"/>
                  </a:lnTo>
                  <a:lnTo>
                    <a:pt x="7"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19" name="Freeform 1636">
              <a:extLst>
                <a:ext uri="{FF2B5EF4-FFF2-40B4-BE49-F238E27FC236}">
                  <a16:creationId xmlns:a16="http://schemas.microsoft.com/office/drawing/2014/main" xmlns="" id="{D8E429A2-3EFE-9744-993B-F25BA24708D9}"/>
                </a:ext>
              </a:extLst>
            </p:cNvPr>
            <p:cNvSpPr>
              <a:spLocks/>
            </p:cNvSpPr>
            <p:nvPr/>
          </p:nvSpPr>
          <p:spPr bwMode="auto">
            <a:xfrm>
              <a:off x="3344" y="3294"/>
              <a:ext cx="29" cy="22"/>
            </a:xfrm>
            <a:custGeom>
              <a:avLst/>
              <a:gdLst>
                <a:gd name="T0" fmla="*/ 0 w 29"/>
                <a:gd name="T1" fmla="*/ 11 h 22"/>
                <a:gd name="T2" fmla="*/ 0 w 29"/>
                <a:gd name="T3" fmla="*/ 11 h 22"/>
                <a:gd name="T4" fmla="*/ 2 w 29"/>
                <a:gd name="T5" fmla="*/ 16 h 22"/>
                <a:gd name="T6" fmla="*/ 7 w 29"/>
                <a:gd name="T7" fmla="*/ 20 h 22"/>
                <a:gd name="T8" fmla="*/ 11 w 29"/>
                <a:gd name="T9" fmla="*/ 22 h 22"/>
                <a:gd name="T10" fmla="*/ 18 w 29"/>
                <a:gd name="T11" fmla="*/ 22 h 22"/>
                <a:gd name="T12" fmla="*/ 18 w 29"/>
                <a:gd name="T13" fmla="*/ 22 h 22"/>
                <a:gd name="T14" fmla="*/ 22 w 29"/>
                <a:gd name="T15" fmla="*/ 22 h 22"/>
                <a:gd name="T16" fmla="*/ 27 w 29"/>
                <a:gd name="T17" fmla="*/ 18 h 22"/>
                <a:gd name="T18" fmla="*/ 29 w 29"/>
                <a:gd name="T19" fmla="*/ 16 h 22"/>
                <a:gd name="T20" fmla="*/ 29 w 29"/>
                <a:gd name="T21" fmla="*/ 11 h 22"/>
                <a:gd name="T22" fmla="*/ 29 w 29"/>
                <a:gd name="T23" fmla="*/ 11 h 22"/>
                <a:gd name="T24" fmla="*/ 27 w 29"/>
                <a:gd name="T25" fmla="*/ 7 h 22"/>
                <a:gd name="T26" fmla="*/ 22 w 29"/>
                <a:gd name="T27" fmla="*/ 2 h 22"/>
                <a:gd name="T28" fmla="*/ 18 w 29"/>
                <a:gd name="T29" fmla="*/ 0 h 22"/>
                <a:gd name="T30" fmla="*/ 11 w 29"/>
                <a:gd name="T31" fmla="*/ 0 h 22"/>
                <a:gd name="T32" fmla="*/ 11 w 29"/>
                <a:gd name="T33" fmla="*/ 0 h 22"/>
                <a:gd name="T34" fmla="*/ 7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7" y="20"/>
                  </a:lnTo>
                  <a:lnTo>
                    <a:pt x="11" y="22"/>
                  </a:lnTo>
                  <a:lnTo>
                    <a:pt x="18" y="22"/>
                  </a:lnTo>
                  <a:lnTo>
                    <a:pt x="22" y="22"/>
                  </a:lnTo>
                  <a:lnTo>
                    <a:pt x="27" y="18"/>
                  </a:lnTo>
                  <a:lnTo>
                    <a:pt x="29" y="16"/>
                  </a:lnTo>
                  <a:lnTo>
                    <a:pt x="29" y="11"/>
                  </a:lnTo>
                  <a:lnTo>
                    <a:pt x="27" y="7"/>
                  </a:lnTo>
                  <a:lnTo>
                    <a:pt x="22" y="2"/>
                  </a:lnTo>
                  <a:lnTo>
                    <a:pt x="18" y="0"/>
                  </a:lnTo>
                  <a:lnTo>
                    <a:pt x="11" y="0"/>
                  </a:lnTo>
                  <a:lnTo>
                    <a:pt x="7"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0" name="Freeform 1637">
              <a:extLst>
                <a:ext uri="{FF2B5EF4-FFF2-40B4-BE49-F238E27FC236}">
                  <a16:creationId xmlns:a16="http://schemas.microsoft.com/office/drawing/2014/main" xmlns="" id="{FB2CE056-7850-4646-954D-B1E676344D0D}"/>
                </a:ext>
              </a:extLst>
            </p:cNvPr>
            <p:cNvSpPr>
              <a:spLocks/>
            </p:cNvSpPr>
            <p:nvPr/>
          </p:nvSpPr>
          <p:spPr bwMode="auto">
            <a:xfrm>
              <a:off x="3317" y="3294"/>
              <a:ext cx="27" cy="22"/>
            </a:xfrm>
            <a:custGeom>
              <a:avLst/>
              <a:gdLst>
                <a:gd name="T0" fmla="*/ 0 w 27"/>
                <a:gd name="T1" fmla="*/ 11 h 22"/>
                <a:gd name="T2" fmla="*/ 0 w 27"/>
                <a:gd name="T3" fmla="*/ 11 h 22"/>
                <a:gd name="T4" fmla="*/ 0 w 27"/>
                <a:gd name="T5" fmla="*/ 16 h 22"/>
                <a:gd name="T6" fmla="*/ 4 w 27"/>
                <a:gd name="T7" fmla="*/ 20 h 22"/>
                <a:gd name="T8" fmla="*/ 9 w 27"/>
                <a:gd name="T9" fmla="*/ 22 h 22"/>
                <a:gd name="T10" fmla="*/ 16 w 27"/>
                <a:gd name="T11" fmla="*/ 22 h 22"/>
                <a:gd name="T12" fmla="*/ 16 w 27"/>
                <a:gd name="T13" fmla="*/ 22 h 22"/>
                <a:gd name="T14" fmla="*/ 20 w 27"/>
                <a:gd name="T15" fmla="*/ 22 h 22"/>
                <a:gd name="T16" fmla="*/ 25 w 27"/>
                <a:gd name="T17" fmla="*/ 20 h 22"/>
                <a:gd name="T18" fmla="*/ 27 w 27"/>
                <a:gd name="T19" fmla="*/ 16 h 22"/>
                <a:gd name="T20" fmla="*/ 27 w 27"/>
                <a:gd name="T21" fmla="*/ 11 h 22"/>
                <a:gd name="T22" fmla="*/ 27 w 27"/>
                <a:gd name="T23" fmla="*/ 11 h 22"/>
                <a:gd name="T24" fmla="*/ 25 w 27"/>
                <a:gd name="T25" fmla="*/ 7 h 22"/>
                <a:gd name="T26" fmla="*/ 22 w 27"/>
                <a:gd name="T27" fmla="*/ 2 h 22"/>
                <a:gd name="T28" fmla="*/ 16 w 27"/>
                <a:gd name="T29" fmla="*/ 0 h 22"/>
                <a:gd name="T30" fmla="*/ 11 w 27"/>
                <a:gd name="T31" fmla="*/ 0 h 22"/>
                <a:gd name="T32" fmla="*/ 11 w 27"/>
                <a:gd name="T33" fmla="*/ 0 h 22"/>
                <a:gd name="T34" fmla="*/ 7 w 27"/>
                <a:gd name="T35" fmla="*/ 0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6"/>
                  </a:lnTo>
                  <a:lnTo>
                    <a:pt x="4" y="20"/>
                  </a:lnTo>
                  <a:lnTo>
                    <a:pt x="9" y="22"/>
                  </a:lnTo>
                  <a:lnTo>
                    <a:pt x="16" y="22"/>
                  </a:lnTo>
                  <a:lnTo>
                    <a:pt x="20" y="22"/>
                  </a:lnTo>
                  <a:lnTo>
                    <a:pt x="25" y="20"/>
                  </a:lnTo>
                  <a:lnTo>
                    <a:pt x="27" y="16"/>
                  </a:lnTo>
                  <a:lnTo>
                    <a:pt x="27" y="11"/>
                  </a:lnTo>
                  <a:lnTo>
                    <a:pt x="25" y="7"/>
                  </a:lnTo>
                  <a:lnTo>
                    <a:pt x="22" y="2"/>
                  </a:lnTo>
                  <a:lnTo>
                    <a:pt x="16" y="0"/>
                  </a:lnTo>
                  <a:lnTo>
                    <a:pt x="11" y="0"/>
                  </a:lnTo>
                  <a:lnTo>
                    <a:pt x="7" y="0"/>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1" name="Freeform 1638">
              <a:extLst>
                <a:ext uri="{FF2B5EF4-FFF2-40B4-BE49-F238E27FC236}">
                  <a16:creationId xmlns:a16="http://schemas.microsoft.com/office/drawing/2014/main" xmlns="" id="{842B0A7C-7ADF-5F4E-9A99-B7D8780268D6}"/>
                </a:ext>
              </a:extLst>
            </p:cNvPr>
            <p:cNvSpPr>
              <a:spLocks/>
            </p:cNvSpPr>
            <p:nvPr/>
          </p:nvSpPr>
          <p:spPr bwMode="auto">
            <a:xfrm>
              <a:off x="3317" y="3294"/>
              <a:ext cx="27" cy="22"/>
            </a:xfrm>
            <a:custGeom>
              <a:avLst/>
              <a:gdLst>
                <a:gd name="T0" fmla="*/ 0 w 27"/>
                <a:gd name="T1" fmla="*/ 11 h 22"/>
                <a:gd name="T2" fmla="*/ 0 w 27"/>
                <a:gd name="T3" fmla="*/ 11 h 22"/>
                <a:gd name="T4" fmla="*/ 0 w 27"/>
                <a:gd name="T5" fmla="*/ 16 h 22"/>
                <a:gd name="T6" fmla="*/ 4 w 27"/>
                <a:gd name="T7" fmla="*/ 20 h 22"/>
                <a:gd name="T8" fmla="*/ 9 w 27"/>
                <a:gd name="T9" fmla="*/ 22 h 22"/>
                <a:gd name="T10" fmla="*/ 16 w 27"/>
                <a:gd name="T11" fmla="*/ 22 h 22"/>
                <a:gd name="T12" fmla="*/ 16 w 27"/>
                <a:gd name="T13" fmla="*/ 22 h 22"/>
                <a:gd name="T14" fmla="*/ 20 w 27"/>
                <a:gd name="T15" fmla="*/ 22 h 22"/>
                <a:gd name="T16" fmla="*/ 25 w 27"/>
                <a:gd name="T17" fmla="*/ 20 h 22"/>
                <a:gd name="T18" fmla="*/ 27 w 27"/>
                <a:gd name="T19" fmla="*/ 16 h 22"/>
                <a:gd name="T20" fmla="*/ 27 w 27"/>
                <a:gd name="T21" fmla="*/ 11 h 22"/>
                <a:gd name="T22" fmla="*/ 27 w 27"/>
                <a:gd name="T23" fmla="*/ 11 h 22"/>
                <a:gd name="T24" fmla="*/ 25 w 27"/>
                <a:gd name="T25" fmla="*/ 7 h 22"/>
                <a:gd name="T26" fmla="*/ 22 w 27"/>
                <a:gd name="T27" fmla="*/ 2 h 22"/>
                <a:gd name="T28" fmla="*/ 16 w 27"/>
                <a:gd name="T29" fmla="*/ 0 h 22"/>
                <a:gd name="T30" fmla="*/ 11 w 27"/>
                <a:gd name="T31" fmla="*/ 0 h 22"/>
                <a:gd name="T32" fmla="*/ 11 w 27"/>
                <a:gd name="T33" fmla="*/ 0 h 22"/>
                <a:gd name="T34" fmla="*/ 7 w 27"/>
                <a:gd name="T35" fmla="*/ 0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6"/>
                  </a:lnTo>
                  <a:lnTo>
                    <a:pt x="4" y="20"/>
                  </a:lnTo>
                  <a:lnTo>
                    <a:pt x="9" y="22"/>
                  </a:lnTo>
                  <a:lnTo>
                    <a:pt x="16" y="22"/>
                  </a:lnTo>
                  <a:lnTo>
                    <a:pt x="20" y="22"/>
                  </a:lnTo>
                  <a:lnTo>
                    <a:pt x="25" y="20"/>
                  </a:lnTo>
                  <a:lnTo>
                    <a:pt x="27" y="16"/>
                  </a:lnTo>
                  <a:lnTo>
                    <a:pt x="27" y="11"/>
                  </a:lnTo>
                  <a:lnTo>
                    <a:pt x="25" y="7"/>
                  </a:lnTo>
                  <a:lnTo>
                    <a:pt x="22" y="2"/>
                  </a:lnTo>
                  <a:lnTo>
                    <a:pt x="16" y="0"/>
                  </a:lnTo>
                  <a:lnTo>
                    <a:pt x="11" y="0"/>
                  </a:lnTo>
                  <a:lnTo>
                    <a:pt x="7" y="0"/>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2" name="Freeform 1639">
              <a:extLst>
                <a:ext uri="{FF2B5EF4-FFF2-40B4-BE49-F238E27FC236}">
                  <a16:creationId xmlns:a16="http://schemas.microsoft.com/office/drawing/2014/main" xmlns="" id="{EA39A39F-D5AF-DE43-8084-3B02276A7821}"/>
                </a:ext>
              </a:extLst>
            </p:cNvPr>
            <p:cNvSpPr>
              <a:spLocks/>
            </p:cNvSpPr>
            <p:nvPr/>
          </p:nvSpPr>
          <p:spPr bwMode="auto">
            <a:xfrm>
              <a:off x="3287" y="3294"/>
              <a:ext cx="30" cy="25"/>
            </a:xfrm>
            <a:custGeom>
              <a:avLst/>
              <a:gdLst>
                <a:gd name="T0" fmla="*/ 0 w 30"/>
                <a:gd name="T1" fmla="*/ 13 h 25"/>
                <a:gd name="T2" fmla="*/ 0 w 30"/>
                <a:gd name="T3" fmla="*/ 13 h 25"/>
                <a:gd name="T4" fmla="*/ 3 w 30"/>
                <a:gd name="T5" fmla="*/ 18 h 25"/>
                <a:gd name="T6" fmla="*/ 5 w 30"/>
                <a:gd name="T7" fmla="*/ 20 h 25"/>
                <a:gd name="T8" fmla="*/ 9 w 30"/>
                <a:gd name="T9" fmla="*/ 22 h 25"/>
                <a:gd name="T10" fmla="*/ 16 w 30"/>
                <a:gd name="T11" fmla="*/ 25 h 25"/>
                <a:gd name="T12" fmla="*/ 16 w 30"/>
                <a:gd name="T13" fmla="*/ 25 h 25"/>
                <a:gd name="T14" fmla="*/ 21 w 30"/>
                <a:gd name="T15" fmla="*/ 22 h 25"/>
                <a:gd name="T16" fmla="*/ 25 w 30"/>
                <a:gd name="T17" fmla="*/ 20 h 25"/>
                <a:gd name="T18" fmla="*/ 28 w 30"/>
                <a:gd name="T19" fmla="*/ 16 h 25"/>
                <a:gd name="T20" fmla="*/ 30 w 30"/>
                <a:gd name="T21" fmla="*/ 11 h 25"/>
                <a:gd name="T22" fmla="*/ 30 w 30"/>
                <a:gd name="T23" fmla="*/ 11 h 25"/>
                <a:gd name="T24" fmla="*/ 28 w 30"/>
                <a:gd name="T25" fmla="*/ 7 h 25"/>
                <a:gd name="T26" fmla="*/ 23 w 30"/>
                <a:gd name="T27" fmla="*/ 4 h 25"/>
                <a:gd name="T28" fmla="*/ 18 w 30"/>
                <a:gd name="T29" fmla="*/ 2 h 25"/>
                <a:gd name="T30" fmla="*/ 14 w 30"/>
                <a:gd name="T31" fmla="*/ 0 h 25"/>
                <a:gd name="T32" fmla="*/ 14 w 30"/>
                <a:gd name="T33" fmla="*/ 0 h 25"/>
                <a:gd name="T34" fmla="*/ 7 w 30"/>
                <a:gd name="T35" fmla="*/ 2 h 25"/>
                <a:gd name="T36" fmla="*/ 3 w 30"/>
                <a:gd name="T37" fmla="*/ 4 h 25"/>
                <a:gd name="T38" fmla="*/ 0 w 30"/>
                <a:gd name="T39" fmla="*/ 9 h 25"/>
                <a:gd name="T40" fmla="*/ 0 w 3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3"/>
                  </a:moveTo>
                  <a:lnTo>
                    <a:pt x="0" y="13"/>
                  </a:lnTo>
                  <a:lnTo>
                    <a:pt x="3" y="18"/>
                  </a:lnTo>
                  <a:lnTo>
                    <a:pt x="5" y="20"/>
                  </a:lnTo>
                  <a:lnTo>
                    <a:pt x="9" y="22"/>
                  </a:lnTo>
                  <a:lnTo>
                    <a:pt x="16" y="25"/>
                  </a:lnTo>
                  <a:lnTo>
                    <a:pt x="21" y="22"/>
                  </a:lnTo>
                  <a:lnTo>
                    <a:pt x="25" y="20"/>
                  </a:lnTo>
                  <a:lnTo>
                    <a:pt x="28" y="16"/>
                  </a:lnTo>
                  <a:lnTo>
                    <a:pt x="30" y="11"/>
                  </a:lnTo>
                  <a:lnTo>
                    <a:pt x="28" y="7"/>
                  </a:lnTo>
                  <a:lnTo>
                    <a:pt x="23" y="4"/>
                  </a:lnTo>
                  <a:lnTo>
                    <a:pt x="18" y="2"/>
                  </a:lnTo>
                  <a:lnTo>
                    <a:pt x="14" y="0"/>
                  </a:lnTo>
                  <a:lnTo>
                    <a:pt x="7" y="2"/>
                  </a:lnTo>
                  <a:lnTo>
                    <a:pt x="3"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3" name="Freeform 1640">
              <a:extLst>
                <a:ext uri="{FF2B5EF4-FFF2-40B4-BE49-F238E27FC236}">
                  <a16:creationId xmlns:a16="http://schemas.microsoft.com/office/drawing/2014/main" xmlns="" id="{6EB3DAB3-62D9-874C-A925-D614C1F0DA81}"/>
                </a:ext>
              </a:extLst>
            </p:cNvPr>
            <p:cNvSpPr>
              <a:spLocks/>
            </p:cNvSpPr>
            <p:nvPr/>
          </p:nvSpPr>
          <p:spPr bwMode="auto">
            <a:xfrm>
              <a:off x="3287" y="3294"/>
              <a:ext cx="30" cy="25"/>
            </a:xfrm>
            <a:custGeom>
              <a:avLst/>
              <a:gdLst>
                <a:gd name="T0" fmla="*/ 0 w 30"/>
                <a:gd name="T1" fmla="*/ 13 h 25"/>
                <a:gd name="T2" fmla="*/ 0 w 30"/>
                <a:gd name="T3" fmla="*/ 13 h 25"/>
                <a:gd name="T4" fmla="*/ 3 w 30"/>
                <a:gd name="T5" fmla="*/ 18 h 25"/>
                <a:gd name="T6" fmla="*/ 5 w 30"/>
                <a:gd name="T7" fmla="*/ 20 h 25"/>
                <a:gd name="T8" fmla="*/ 9 w 30"/>
                <a:gd name="T9" fmla="*/ 22 h 25"/>
                <a:gd name="T10" fmla="*/ 16 w 30"/>
                <a:gd name="T11" fmla="*/ 25 h 25"/>
                <a:gd name="T12" fmla="*/ 16 w 30"/>
                <a:gd name="T13" fmla="*/ 25 h 25"/>
                <a:gd name="T14" fmla="*/ 21 w 30"/>
                <a:gd name="T15" fmla="*/ 22 h 25"/>
                <a:gd name="T16" fmla="*/ 25 w 30"/>
                <a:gd name="T17" fmla="*/ 20 h 25"/>
                <a:gd name="T18" fmla="*/ 28 w 30"/>
                <a:gd name="T19" fmla="*/ 16 h 25"/>
                <a:gd name="T20" fmla="*/ 30 w 30"/>
                <a:gd name="T21" fmla="*/ 11 h 25"/>
                <a:gd name="T22" fmla="*/ 30 w 30"/>
                <a:gd name="T23" fmla="*/ 11 h 25"/>
                <a:gd name="T24" fmla="*/ 28 w 30"/>
                <a:gd name="T25" fmla="*/ 7 h 25"/>
                <a:gd name="T26" fmla="*/ 23 w 30"/>
                <a:gd name="T27" fmla="*/ 4 h 25"/>
                <a:gd name="T28" fmla="*/ 18 w 30"/>
                <a:gd name="T29" fmla="*/ 2 h 25"/>
                <a:gd name="T30" fmla="*/ 14 w 30"/>
                <a:gd name="T31" fmla="*/ 0 h 25"/>
                <a:gd name="T32" fmla="*/ 14 w 30"/>
                <a:gd name="T33" fmla="*/ 0 h 25"/>
                <a:gd name="T34" fmla="*/ 7 w 30"/>
                <a:gd name="T35" fmla="*/ 2 h 25"/>
                <a:gd name="T36" fmla="*/ 3 w 30"/>
                <a:gd name="T37" fmla="*/ 4 h 25"/>
                <a:gd name="T38" fmla="*/ 0 w 30"/>
                <a:gd name="T39" fmla="*/ 9 h 25"/>
                <a:gd name="T40" fmla="*/ 0 w 30"/>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5">
                  <a:moveTo>
                    <a:pt x="0" y="13"/>
                  </a:moveTo>
                  <a:lnTo>
                    <a:pt x="0" y="13"/>
                  </a:lnTo>
                  <a:lnTo>
                    <a:pt x="3" y="18"/>
                  </a:lnTo>
                  <a:lnTo>
                    <a:pt x="5" y="20"/>
                  </a:lnTo>
                  <a:lnTo>
                    <a:pt x="9" y="22"/>
                  </a:lnTo>
                  <a:lnTo>
                    <a:pt x="16" y="25"/>
                  </a:lnTo>
                  <a:lnTo>
                    <a:pt x="21" y="22"/>
                  </a:lnTo>
                  <a:lnTo>
                    <a:pt x="25" y="20"/>
                  </a:lnTo>
                  <a:lnTo>
                    <a:pt x="28" y="16"/>
                  </a:lnTo>
                  <a:lnTo>
                    <a:pt x="30" y="11"/>
                  </a:lnTo>
                  <a:lnTo>
                    <a:pt x="28" y="7"/>
                  </a:lnTo>
                  <a:lnTo>
                    <a:pt x="23" y="4"/>
                  </a:lnTo>
                  <a:lnTo>
                    <a:pt x="18" y="2"/>
                  </a:lnTo>
                  <a:lnTo>
                    <a:pt x="14" y="0"/>
                  </a:lnTo>
                  <a:lnTo>
                    <a:pt x="7" y="2"/>
                  </a:lnTo>
                  <a:lnTo>
                    <a:pt x="3"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4" name="Freeform 1641">
              <a:extLst>
                <a:ext uri="{FF2B5EF4-FFF2-40B4-BE49-F238E27FC236}">
                  <a16:creationId xmlns:a16="http://schemas.microsoft.com/office/drawing/2014/main" xmlns="" id="{FB2B3145-8B40-D448-B8F2-D028962482D0}"/>
                </a:ext>
              </a:extLst>
            </p:cNvPr>
            <p:cNvSpPr>
              <a:spLocks/>
            </p:cNvSpPr>
            <p:nvPr/>
          </p:nvSpPr>
          <p:spPr bwMode="auto">
            <a:xfrm>
              <a:off x="3260" y="3296"/>
              <a:ext cx="27" cy="23"/>
            </a:xfrm>
            <a:custGeom>
              <a:avLst/>
              <a:gdLst>
                <a:gd name="T0" fmla="*/ 0 w 27"/>
                <a:gd name="T1" fmla="*/ 11 h 23"/>
                <a:gd name="T2" fmla="*/ 0 w 27"/>
                <a:gd name="T3" fmla="*/ 11 h 23"/>
                <a:gd name="T4" fmla="*/ 0 w 27"/>
                <a:gd name="T5" fmla="*/ 16 h 23"/>
                <a:gd name="T6" fmla="*/ 5 w 27"/>
                <a:gd name="T7" fmla="*/ 18 h 23"/>
                <a:gd name="T8" fmla="*/ 9 w 27"/>
                <a:gd name="T9" fmla="*/ 20 h 23"/>
                <a:gd name="T10" fmla="*/ 14 w 27"/>
                <a:gd name="T11" fmla="*/ 23 h 23"/>
                <a:gd name="T12" fmla="*/ 14 w 27"/>
                <a:gd name="T13" fmla="*/ 23 h 23"/>
                <a:gd name="T14" fmla="*/ 21 w 27"/>
                <a:gd name="T15" fmla="*/ 20 h 23"/>
                <a:gd name="T16" fmla="*/ 25 w 27"/>
                <a:gd name="T17" fmla="*/ 18 h 23"/>
                <a:gd name="T18" fmla="*/ 27 w 27"/>
                <a:gd name="T19" fmla="*/ 16 h 23"/>
                <a:gd name="T20" fmla="*/ 27 w 27"/>
                <a:gd name="T21" fmla="*/ 11 h 23"/>
                <a:gd name="T22" fmla="*/ 27 w 27"/>
                <a:gd name="T23" fmla="*/ 11 h 23"/>
                <a:gd name="T24" fmla="*/ 25 w 27"/>
                <a:gd name="T25" fmla="*/ 7 h 23"/>
                <a:gd name="T26" fmla="*/ 23 w 27"/>
                <a:gd name="T27" fmla="*/ 2 h 23"/>
                <a:gd name="T28" fmla="*/ 18 w 27"/>
                <a:gd name="T29" fmla="*/ 0 h 23"/>
                <a:gd name="T30" fmla="*/ 12 w 27"/>
                <a:gd name="T31" fmla="*/ 0 h 23"/>
                <a:gd name="T32" fmla="*/ 12 w 27"/>
                <a:gd name="T33" fmla="*/ 0 h 23"/>
                <a:gd name="T34" fmla="*/ 7 w 27"/>
                <a:gd name="T35" fmla="*/ 0 h 23"/>
                <a:gd name="T36" fmla="*/ 3 w 27"/>
                <a:gd name="T37" fmla="*/ 2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5" y="18"/>
                  </a:lnTo>
                  <a:lnTo>
                    <a:pt x="9" y="20"/>
                  </a:lnTo>
                  <a:lnTo>
                    <a:pt x="14" y="23"/>
                  </a:lnTo>
                  <a:lnTo>
                    <a:pt x="21" y="20"/>
                  </a:lnTo>
                  <a:lnTo>
                    <a:pt x="25" y="18"/>
                  </a:lnTo>
                  <a:lnTo>
                    <a:pt x="27" y="16"/>
                  </a:lnTo>
                  <a:lnTo>
                    <a:pt x="27" y="11"/>
                  </a:lnTo>
                  <a:lnTo>
                    <a:pt x="25" y="7"/>
                  </a:lnTo>
                  <a:lnTo>
                    <a:pt x="23" y="2"/>
                  </a:lnTo>
                  <a:lnTo>
                    <a:pt x="18" y="0"/>
                  </a:lnTo>
                  <a:lnTo>
                    <a:pt x="12" y="0"/>
                  </a:lnTo>
                  <a:lnTo>
                    <a:pt x="7" y="0"/>
                  </a:lnTo>
                  <a:lnTo>
                    <a:pt x="3"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5" name="Freeform 1642">
              <a:extLst>
                <a:ext uri="{FF2B5EF4-FFF2-40B4-BE49-F238E27FC236}">
                  <a16:creationId xmlns:a16="http://schemas.microsoft.com/office/drawing/2014/main" xmlns="" id="{FD14905D-7185-8847-9FC3-86C835F03CD7}"/>
                </a:ext>
              </a:extLst>
            </p:cNvPr>
            <p:cNvSpPr>
              <a:spLocks/>
            </p:cNvSpPr>
            <p:nvPr/>
          </p:nvSpPr>
          <p:spPr bwMode="auto">
            <a:xfrm>
              <a:off x="3260" y="3296"/>
              <a:ext cx="27" cy="23"/>
            </a:xfrm>
            <a:custGeom>
              <a:avLst/>
              <a:gdLst>
                <a:gd name="T0" fmla="*/ 0 w 27"/>
                <a:gd name="T1" fmla="*/ 11 h 23"/>
                <a:gd name="T2" fmla="*/ 0 w 27"/>
                <a:gd name="T3" fmla="*/ 11 h 23"/>
                <a:gd name="T4" fmla="*/ 0 w 27"/>
                <a:gd name="T5" fmla="*/ 16 h 23"/>
                <a:gd name="T6" fmla="*/ 5 w 27"/>
                <a:gd name="T7" fmla="*/ 18 h 23"/>
                <a:gd name="T8" fmla="*/ 9 w 27"/>
                <a:gd name="T9" fmla="*/ 20 h 23"/>
                <a:gd name="T10" fmla="*/ 14 w 27"/>
                <a:gd name="T11" fmla="*/ 23 h 23"/>
                <a:gd name="T12" fmla="*/ 14 w 27"/>
                <a:gd name="T13" fmla="*/ 23 h 23"/>
                <a:gd name="T14" fmla="*/ 21 w 27"/>
                <a:gd name="T15" fmla="*/ 20 h 23"/>
                <a:gd name="T16" fmla="*/ 25 w 27"/>
                <a:gd name="T17" fmla="*/ 18 h 23"/>
                <a:gd name="T18" fmla="*/ 27 w 27"/>
                <a:gd name="T19" fmla="*/ 16 h 23"/>
                <a:gd name="T20" fmla="*/ 27 w 27"/>
                <a:gd name="T21" fmla="*/ 11 h 23"/>
                <a:gd name="T22" fmla="*/ 27 w 27"/>
                <a:gd name="T23" fmla="*/ 11 h 23"/>
                <a:gd name="T24" fmla="*/ 25 w 27"/>
                <a:gd name="T25" fmla="*/ 7 h 23"/>
                <a:gd name="T26" fmla="*/ 23 w 27"/>
                <a:gd name="T27" fmla="*/ 2 h 23"/>
                <a:gd name="T28" fmla="*/ 18 w 27"/>
                <a:gd name="T29" fmla="*/ 0 h 23"/>
                <a:gd name="T30" fmla="*/ 12 w 27"/>
                <a:gd name="T31" fmla="*/ 0 h 23"/>
                <a:gd name="T32" fmla="*/ 12 w 27"/>
                <a:gd name="T33" fmla="*/ 0 h 23"/>
                <a:gd name="T34" fmla="*/ 7 w 27"/>
                <a:gd name="T35" fmla="*/ 0 h 23"/>
                <a:gd name="T36" fmla="*/ 3 w 27"/>
                <a:gd name="T37" fmla="*/ 2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5" y="18"/>
                  </a:lnTo>
                  <a:lnTo>
                    <a:pt x="9" y="20"/>
                  </a:lnTo>
                  <a:lnTo>
                    <a:pt x="14" y="23"/>
                  </a:lnTo>
                  <a:lnTo>
                    <a:pt x="21" y="20"/>
                  </a:lnTo>
                  <a:lnTo>
                    <a:pt x="25" y="18"/>
                  </a:lnTo>
                  <a:lnTo>
                    <a:pt x="27" y="16"/>
                  </a:lnTo>
                  <a:lnTo>
                    <a:pt x="27" y="11"/>
                  </a:lnTo>
                  <a:lnTo>
                    <a:pt x="25" y="7"/>
                  </a:lnTo>
                  <a:lnTo>
                    <a:pt x="23" y="2"/>
                  </a:lnTo>
                  <a:lnTo>
                    <a:pt x="18" y="0"/>
                  </a:lnTo>
                  <a:lnTo>
                    <a:pt x="12" y="0"/>
                  </a:lnTo>
                  <a:lnTo>
                    <a:pt x="7" y="0"/>
                  </a:lnTo>
                  <a:lnTo>
                    <a:pt x="3"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6" name="Freeform 1643">
              <a:extLst>
                <a:ext uri="{FF2B5EF4-FFF2-40B4-BE49-F238E27FC236}">
                  <a16:creationId xmlns:a16="http://schemas.microsoft.com/office/drawing/2014/main" xmlns="" id="{251884BE-A8F4-C34A-9977-2A8E8FC3043B}"/>
                </a:ext>
              </a:extLst>
            </p:cNvPr>
            <p:cNvSpPr>
              <a:spLocks/>
            </p:cNvSpPr>
            <p:nvPr/>
          </p:nvSpPr>
          <p:spPr bwMode="auto">
            <a:xfrm>
              <a:off x="3231" y="3296"/>
              <a:ext cx="29" cy="23"/>
            </a:xfrm>
            <a:custGeom>
              <a:avLst/>
              <a:gdLst>
                <a:gd name="T0" fmla="*/ 0 w 29"/>
                <a:gd name="T1" fmla="*/ 11 h 23"/>
                <a:gd name="T2" fmla="*/ 0 w 29"/>
                <a:gd name="T3" fmla="*/ 11 h 23"/>
                <a:gd name="T4" fmla="*/ 2 w 29"/>
                <a:gd name="T5" fmla="*/ 16 h 23"/>
                <a:gd name="T6" fmla="*/ 5 w 29"/>
                <a:gd name="T7" fmla="*/ 20 h 23"/>
                <a:gd name="T8" fmla="*/ 9 w 29"/>
                <a:gd name="T9" fmla="*/ 23 h 23"/>
                <a:gd name="T10" fmla="*/ 16 w 29"/>
                <a:gd name="T11" fmla="*/ 23 h 23"/>
                <a:gd name="T12" fmla="*/ 16 w 29"/>
                <a:gd name="T13" fmla="*/ 23 h 23"/>
                <a:gd name="T14" fmla="*/ 20 w 29"/>
                <a:gd name="T15" fmla="*/ 23 h 23"/>
                <a:gd name="T16" fmla="*/ 25 w 29"/>
                <a:gd name="T17" fmla="*/ 18 h 23"/>
                <a:gd name="T18" fmla="*/ 27 w 29"/>
                <a:gd name="T19" fmla="*/ 16 h 23"/>
                <a:gd name="T20" fmla="*/ 29 w 29"/>
                <a:gd name="T21" fmla="*/ 11 h 23"/>
                <a:gd name="T22" fmla="*/ 29 w 29"/>
                <a:gd name="T23" fmla="*/ 11 h 23"/>
                <a:gd name="T24" fmla="*/ 27 w 29"/>
                <a:gd name="T25" fmla="*/ 7 h 23"/>
                <a:gd name="T26" fmla="*/ 25 w 29"/>
                <a:gd name="T27" fmla="*/ 2 h 23"/>
                <a:gd name="T28" fmla="*/ 20 w 29"/>
                <a:gd name="T29" fmla="*/ 0 h 23"/>
                <a:gd name="T30" fmla="*/ 14 w 29"/>
                <a:gd name="T31" fmla="*/ 0 h 23"/>
                <a:gd name="T32" fmla="*/ 14 w 29"/>
                <a:gd name="T33" fmla="*/ 0 h 23"/>
                <a:gd name="T34" fmla="*/ 9 w 29"/>
                <a:gd name="T35" fmla="*/ 0 h 23"/>
                <a:gd name="T36" fmla="*/ 5 w 29"/>
                <a:gd name="T37" fmla="*/ 2 h 23"/>
                <a:gd name="T38" fmla="*/ 2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2" y="16"/>
                  </a:lnTo>
                  <a:lnTo>
                    <a:pt x="5" y="20"/>
                  </a:lnTo>
                  <a:lnTo>
                    <a:pt x="9" y="23"/>
                  </a:lnTo>
                  <a:lnTo>
                    <a:pt x="16" y="23"/>
                  </a:lnTo>
                  <a:lnTo>
                    <a:pt x="20" y="23"/>
                  </a:lnTo>
                  <a:lnTo>
                    <a:pt x="25" y="18"/>
                  </a:lnTo>
                  <a:lnTo>
                    <a:pt x="27" y="16"/>
                  </a:lnTo>
                  <a:lnTo>
                    <a:pt x="29" y="11"/>
                  </a:lnTo>
                  <a:lnTo>
                    <a:pt x="27" y="7"/>
                  </a:lnTo>
                  <a:lnTo>
                    <a:pt x="25" y="2"/>
                  </a:lnTo>
                  <a:lnTo>
                    <a:pt x="20" y="0"/>
                  </a:lnTo>
                  <a:lnTo>
                    <a:pt x="14" y="0"/>
                  </a:lnTo>
                  <a:lnTo>
                    <a:pt x="9" y="0"/>
                  </a:lnTo>
                  <a:lnTo>
                    <a:pt x="5"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7" name="Freeform 1644">
              <a:extLst>
                <a:ext uri="{FF2B5EF4-FFF2-40B4-BE49-F238E27FC236}">
                  <a16:creationId xmlns:a16="http://schemas.microsoft.com/office/drawing/2014/main" xmlns="" id="{7F26AC40-5AA1-AC45-913C-2F708EAE43C2}"/>
                </a:ext>
              </a:extLst>
            </p:cNvPr>
            <p:cNvSpPr>
              <a:spLocks/>
            </p:cNvSpPr>
            <p:nvPr/>
          </p:nvSpPr>
          <p:spPr bwMode="auto">
            <a:xfrm>
              <a:off x="3231" y="3296"/>
              <a:ext cx="29" cy="23"/>
            </a:xfrm>
            <a:custGeom>
              <a:avLst/>
              <a:gdLst>
                <a:gd name="T0" fmla="*/ 0 w 29"/>
                <a:gd name="T1" fmla="*/ 11 h 23"/>
                <a:gd name="T2" fmla="*/ 0 w 29"/>
                <a:gd name="T3" fmla="*/ 11 h 23"/>
                <a:gd name="T4" fmla="*/ 2 w 29"/>
                <a:gd name="T5" fmla="*/ 16 h 23"/>
                <a:gd name="T6" fmla="*/ 5 w 29"/>
                <a:gd name="T7" fmla="*/ 20 h 23"/>
                <a:gd name="T8" fmla="*/ 9 w 29"/>
                <a:gd name="T9" fmla="*/ 23 h 23"/>
                <a:gd name="T10" fmla="*/ 16 w 29"/>
                <a:gd name="T11" fmla="*/ 23 h 23"/>
                <a:gd name="T12" fmla="*/ 16 w 29"/>
                <a:gd name="T13" fmla="*/ 23 h 23"/>
                <a:gd name="T14" fmla="*/ 20 w 29"/>
                <a:gd name="T15" fmla="*/ 23 h 23"/>
                <a:gd name="T16" fmla="*/ 25 w 29"/>
                <a:gd name="T17" fmla="*/ 18 h 23"/>
                <a:gd name="T18" fmla="*/ 27 w 29"/>
                <a:gd name="T19" fmla="*/ 16 h 23"/>
                <a:gd name="T20" fmla="*/ 29 w 29"/>
                <a:gd name="T21" fmla="*/ 11 h 23"/>
                <a:gd name="T22" fmla="*/ 29 w 29"/>
                <a:gd name="T23" fmla="*/ 11 h 23"/>
                <a:gd name="T24" fmla="*/ 27 w 29"/>
                <a:gd name="T25" fmla="*/ 7 h 23"/>
                <a:gd name="T26" fmla="*/ 25 w 29"/>
                <a:gd name="T27" fmla="*/ 2 h 23"/>
                <a:gd name="T28" fmla="*/ 20 w 29"/>
                <a:gd name="T29" fmla="*/ 0 h 23"/>
                <a:gd name="T30" fmla="*/ 14 w 29"/>
                <a:gd name="T31" fmla="*/ 0 h 23"/>
                <a:gd name="T32" fmla="*/ 14 w 29"/>
                <a:gd name="T33" fmla="*/ 0 h 23"/>
                <a:gd name="T34" fmla="*/ 9 w 29"/>
                <a:gd name="T35" fmla="*/ 0 h 23"/>
                <a:gd name="T36" fmla="*/ 5 w 29"/>
                <a:gd name="T37" fmla="*/ 2 h 23"/>
                <a:gd name="T38" fmla="*/ 2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2" y="16"/>
                  </a:lnTo>
                  <a:lnTo>
                    <a:pt x="5" y="20"/>
                  </a:lnTo>
                  <a:lnTo>
                    <a:pt x="9" y="23"/>
                  </a:lnTo>
                  <a:lnTo>
                    <a:pt x="16" y="23"/>
                  </a:lnTo>
                  <a:lnTo>
                    <a:pt x="20" y="23"/>
                  </a:lnTo>
                  <a:lnTo>
                    <a:pt x="25" y="18"/>
                  </a:lnTo>
                  <a:lnTo>
                    <a:pt x="27" y="16"/>
                  </a:lnTo>
                  <a:lnTo>
                    <a:pt x="29" y="11"/>
                  </a:lnTo>
                  <a:lnTo>
                    <a:pt x="27" y="7"/>
                  </a:lnTo>
                  <a:lnTo>
                    <a:pt x="25" y="2"/>
                  </a:lnTo>
                  <a:lnTo>
                    <a:pt x="20" y="0"/>
                  </a:lnTo>
                  <a:lnTo>
                    <a:pt x="14" y="0"/>
                  </a:lnTo>
                  <a:lnTo>
                    <a:pt x="9" y="0"/>
                  </a:lnTo>
                  <a:lnTo>
                    <a:pt x="5"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8" name="Freeform 1645">
              <a:extLst>
                <a:ext uri="{FF2B5EF4-FFF2-40B4-BE49-F238E27FC236}">
                  <a16:creationId xmlns:a16="http://schemas.microsoft.com/office/drawing/2014/main" xmlns="" id="{7427CAAC-9344-654E-91E0-24842FEA7615}"/>
                </a:ext>
              </a:extLst>
            </p:cNvPr>
            <p:cNvSpPr>
              <a:spLocks/>
            </p:cNvSpPr>
            <p:nvPr/>
          </p:nvSpPr>
          <p:spPr bwMode="auto">
            <a:xfrm>
              <a:off x="3204" y="3296"/>
              <a:ext cx="27" cy="23"/>
            </a:xfrm>
            <a:custGeom>
              <a:avLst/>
              <a:gdLst>
                <a:gd name="T0" fmla="*/ 0 w 27"/>
                <a:gd name="T1" fmla="*/ 11 h 23"/>
                <a:gd name="T2" fmla="*/ 0 w 27"/>
                <a:gd name="T3" fmla="*/ 11 h 23"/>
                <a:gd name="T4" fmla="*/ 0 w 27"/>
                <a:gd name="T5" fmla="*/ 16 h 23"/>
                <a:gd name="T6" fmla="*/ 5 w 27"/>
                <a:gd name="T7" fmla="*/ 20 h 23"/>
                <a:gd name="T8" fmla="*/ 9 w 27"/>
                <a:gd name="T9" fmla="*/ 23 h 23"/>
                <a:gd name="T10" fmla="*/ 14 w 27"/>
                <a:gd name="T11" fmla="*/ 23 h 23"/>
                <a:gd name="T12" fmla="*/ 14 w 27"/>
                <a:gd name="T13" fmla="*/ 23 h 23"/>
                <a:gd name="T14" fmla="*/ 18 w 27"/>
                <a:gd name="T15" fmla="*/ 23 h 23"/>
                <a:gd name="T16" fmla="*/ 23 w 27"/>
                <a:gd name="T17" fmla="*/ 20 h 23"/>
                <a:gd name="T18" fmla="*/ 27 w 27"/>
                <a:gd name="T19" fmla="*/ 16 h 23"/>
                <a:gd name="T20" fmla="*/ 27 w 27"/>
                <a:gd name="T21" fmla="*/ 11 h 23"/>
                <a:gd name="T22" fmla="*/ 27 w 27"/>
                <a:gd name="T23" fmla="*/ 11 h 23"/>
                <a:gd name="T24" fmla="*/ 27 w 27"/>
                <a:gd name="T25" fmla="*/ 7 h 23"/>
                <a:gd name="T26" fmla="*/ 23 w 27"/>
                <a:gd name="T27" fmla="*/ 2 h 23"/>
                <a:gd name="T28" fmla="*/ 18 w 27"/>
                <a:gd name="T29" fmla="*/ 0 h 23"/>
                <a:gd name="T30" fmla="*/ 14 w 27"/>
                <a:gd name="T31" fmla="*/ 0 h 23"/>
                <a:gd name="T32" fmla="*/ 14 w 27"/>
                <a:gd name="T33" fmla="*/ 0 h 23"/>
                <a:gd name="T34" fmla="*/ 9 w 27"/>
                <a:gd name="T35" fmla="*/ 0 h 23"/>
                <a:gd name="T36" fmla="*/ 5 w 27"/>
                <a:gd name="T37" fmla="*/ 5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5" y="20"/>
                  </a:lnTo>
                  <a:lnTo>
                    <a:pt x="9" y="23"/>
                  </a:lnTo>
                  <a:lnTo>
                    <a:pt x="14" y="23"/>
                  </a:lnTo>
                  <a:lnTo>
                    <a:pt x="18" y="23"/>
                  </a:lnTo>
                  <a:lnTo>
                    <a:pt x="23" y="20"/>
                  </a:lnTo>
                  <a:lnTo>
                    <a:pt x="27" y="16"/>
                  </a:lnTo>
                  <a:lnTo>
                    <a:pt x="27" y="11"/>
                  </a:lnTo>
                  <a:lnTo>
                    <a:pt x="27" y="7"/>
                  </a:lnTo>
                  <a:lnTo>
                    <a:pt x="23" y="2"/>
                  </a:lnTo>
                  <a:lnTo>
                    <a:pt x="18" y="0"/>
                  </a:lnTo>
                  <a:lnTo>
                    <a:pt x="14" y="0"/>
                  </a:lnTo>
                  <a:lnTo>
                    <a:pt x="9" y="0"/>
                  </a:lnTo>
                  <a:lnTo>
                    <a:pt x="5"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29" name="Freeform 1646">
              <a:extLst>
                <a:ext uri="{FF2B5EF4-FFF2-40B4-BE49-F238E27FC236}">
                  <a16:creationId xmlns:a16="http://schemas.microsoft.com/office/drawing/2014/main" xmlns="" id="{38B0DFC9-53F5-8941-8A2F-71C54425C38B}"/>
                </a:ext>
              </a:extLst>
            </p:cNvPr>
            <p:cNvSpPr>
              <a:spLocks/>
            </p:cNvSpPr>
            <p:nvPr/>
          </p:nvSpPr>
          <p:spPr bwMode="auto">
            <a:xfrm>
              <a:off x="3204" y="3296"/>
              <a:ext cx="27" cy="23"/>
            </a:xfrm>
            <a:custGeom>
              <a:avLst/>
              <a:gdLst>
                <a:gd name="T0" fmla="*/ 0 w 27"/>
                <a:gd name="T1" fmla="*/ 11 h 23"/>
                <a:gd name="T2" fmla="*/ 0 w 27"/>
                <a:gd name="T3" fmla="*/ 11 h 23"/>
                <a:gd name="T4" fmla="*/ 0 w 27"/>
                <a:gd name="T5" fmla="*/ 16 h 23"/>
                <a:gd name="T6" fmla="*/ 5 w 27"/>
                <a:gd name="T7" fmla="*/ 20 h 23"/>
                <a:gd name="T8" fmla="*/ 9 w 27"/>
                <a:gd name="T9" fmla="*/ 23 h 23"/>
                <a:gd name="T10" fmla="*/ 14 w 27"/>
                <a:gd name="T11" fmla="*/ 23 h 23"/>
                <a:gd name="T12" fmla="*/ 14 w 27"/>
                <a:gd name="T13" fmla="*/ 23 h 23"/>
                <a:gd name="T14" fmla="*/ 18 w 27"/>
                <a:gd name="T15" fmla="*/ 23 h 23"/>
                <a:gd name="T16" fmla="*/ 23 w 27"/>
                <a:gd name="T17" fmla="*/ 20 h 23"/>
                <a:gd name="T18" fmla="*/ 27 w 27"/>
                <a:gd name="T19" fmla="*/ 16 h 23"/>
                <a:gd name="T20" fmla="*/ 27 w 27"/>
                <a:gd name="T21" fmla="*/ 11 h 23"/>
                <a:gd name="T22" fmla="*/ 27 w 27"/>
                <a:gd name="T23" fmla="*/ 11 h 23"/>
                <a:gd name="T24" fmla="*/ 27 w 27"/>
                <a:gd name="T25" fmla="*/ 7 h 23"/>
                <a:gd name="T26" fmla="*/ 23 w 27"/>
                <a:gd name="T27" fmla="*/ 2 h 23"/>
                <a:gd name="T28" fmla="*/ 18 w 27"/>
                <a:gd name="T29" fmla="*/ 0 h 23"/>
                <a:gd name="T30" fmla="*/ 14 w 27"/>
                <a:gd name="T31" fmla="*/ 0 h 23"/>
                <a:gd name="T32" fmla="*/ 14 w 27"/>
                <a:gd name="T33" fmla="*/ 0 h 23"/>
                <a:gd name="T34" fmla="*/ 9 w 27"/>
                <a:gd name="T35" fmla="*/ 0 h 23"/>
                <a:gd name="T36" fmla="*/ 5 w 27"/>
                <a:gd name="T37" fmla="*/ 5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5" y="20"/>
                  </a:lnTo>
                  <a:lnTo>
                    <a:pt x="9" y="23"/>
                  </a:lnTo>
                  <a:lnTo>
                    <a:pt x="14" y="23"/>
                  </a:lnTo>
                  <a:lnTo>
                    <a:pt x="18" y="23"/>
                  </a:lnTo>
                  <a:lnTo>
                    <a:pt x="23" y="20"/>
                  </a:lnTo>
                  <a:lnTo>
                    <a:pt x="27" y="16"/>
                  </a:lnTo>
                  <a:lnTo>
                    <a:pt x="27" y="11"/>
                  </a:lnTo>
                  <a:lnTo>
                    <a:pt x="27" y="7"/>
                  </a:lnTo>
                  <a:lnTo>
                    <a:pt x="23" y="2"/>
                  </a:lnTo>
                  <a:lnTo>
                    <a:pt x="18" y="0"/>
                  </a:lnTo>
                  <a:lnTo>
                    <a:pt x="14" y="0"/>
                  </a:lnTo>
                  <a:lnTo>
                    <a:pt x="9" y="0"/>
                  </a:lnTo>
                  <a:lnTo>
                    <a:pt x="5"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0" name="Freeform 1647">
              <a:extLst>
                <a:ext uri="{FF2B5EF4-FFF2-40B4-BE49-F238E27FC236}">
                  <a16:creationId xmlns:a16="http://schemas.microsoft.com/office/drawing/2014/main" xmlns="" id="{B0D7D32E-33B7-8D41-B891-38BE06001DB4}"/>
                </a:ext>
              </a:extLst>
            </p:cNvPr>
            <p:cNvSpPr>
              <a:spLocks/>
            </p:cNvSpPr>
            <p:nvPr/>
          </p:nvSpPr>
          <p:spPr bwMode="auto">
            <a:xfrm>
              <a:off x="3177" y="3296"/>
              <a:ext cx="27" cy="25"/>
            </a:xfrm>
            <a:custGeom>
              <a:avLst/>
              <a:gdLst>
                <a:gd name="T0" fmla="*/ 0 w 27"/>
                <a:gd name="T1" fmla="*/ 14 h 25"/>
                <a:gd name="T2" fmla="*/ 0 w 27"/>
                <a:gd name="T3" fmla="*/ 14 h 25"/>
                <a:gd name="T4" fmla="*/ 0 w 27"/>
                <a:gd name="T5" fmla="*/ 18 h 25"/>
                <a:gd name="T6" fmla="*/ 2 w 27"/>
                <a:gd name="T7" fmla="*/ 20 h 25"/>
                <a:gd name="T8" fmla="*/ 7 w 27"/>
                <a:gd name="T9" fmla="*/ 23 h 25"/>
                <a:gd name="T10" fmla="*/ 14 w 27"/>
                <a:gd name="T11" fmla="*/ 25 h 25"/>
                <a:gd name="T12" fmla="*/ 14 w 27"/>
                <a:gd name="T13" fmla="*/ 25 h 25"/>
                <a:gd name="T14" fmla="*/ 18 w 27"/>
                <a:gd name="T15" fmla="*/ 23 h 25"/>
                <a:gd name="T16" fmla="*/ 23 w 27"/>
                <a:gd name="T17" fmla="*/ 20 h 25"/>
                <a:gd name="T18" fmla="*/ 25 w 27"/>
                <a:gd name="T19" fmla="*/ 16 h 25"/>
                <a:gd name="T20" fmla="*/ 27 w 27"/>
                <a:gd name="T21" fmla="*/ 11 h 25"/>
                <a:gd name="T22" fmla="*/ 27 w 27"/>
                <a:gd name="T23" fmla="*/ 11 h 25"/>
                <a:gd name="T24" fmla="*/ 25 w 27"/>
                <a:gd name="T25" fmla="*/ 7 h 25"/>
                <a:gd name="T26" fmla="*/ 23 w 27"/>
                <a:gd name="T27" fmla="*/ 5 h 25"/>
                <a:gd name="T28" fmla="*/ 18 w 27"/>
                <a:gd name="T29" fmla="*/ 2 h 25"/>
                <a:gd name="T30" fmla="*/ 14 w 27"/>
                <a:gd name="T31" fmla="*/ 0 h 25"/>
                <a:gd name="T32" fmla="*/ 14 w 27"/>
                <a:gd name="T33" fmla="*/ 0 h 25"/>
                <a:gd name="T34" fmla="*/ 9 w 27"/>
                <a:gd name="T35" fmla="*/ 2 h 25"/>
                <a:gd name="T36" fmla="*/ 5 w 27"/>
                <a:gd name="T37" fmla="*/ 5 h 25"/>
                <a:gd name="T38" fmla="*/ 0 w 27"/>
                <a:gd name="T39" fmla="*/ 9 h 25"/>
                <a:gd name="T40" fmla="*/ 0 w 2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4"/>
                  </a:moveTo>
                  <a:lnTo>
                    <a:pt x="0" y="14"/>
                  </a:lnTo>
                  <a:lnTo>
                    <a:pt x="0" y="18"/>
                  </a:lnTo>
                  <a:lnTo>
                    <a:pt x="2" y="20"/>
                  </a:lnTo>
                  <a:lnTo>
                    <a:pt x="7" y="23"/>
                  </a:lnTo>
                  <a:lnTo>
                    <a:pt x="14" y="25"/>
                  </a:lnTo>
                  <a:lnTo>
                    <a:pt x="18" y="23"/>
                  </a:lnTo>
                  <a:lnTo>
                    <a:pt x="23" y="20"/>
                  </a:lnTo>
                  <a:lnTo>
                    <a:pt x="25" y="16"/>
                  </a:lnTo>
                  <a:lnTo>
                    <a:pt x="27" y="11"/>
                  </a:lnTo>
                  <a:lnTo>
                    <a:pt x="25" y="7"/>
                  </a:lnTo>
                  <a:lnTo>
                    <a:pt x="23" y="5"/>
                  </a:lnTo>
                  <a:lnTo>
                    <a:pt x="18" y="2"/>
                  </a:lnTo>
                  <a:lnTo>
                    <a:pt x="14" y="0"/>
                  </a:lnTo>
                  <a:lnTo>
                    <a:pt x="9" y="2"/>
                  </a:lnTo>
                  <a:lnTo>
                    <a:pt x="5"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1" name="Freeform 1648">
              <a:extLst>
                <a:ext uri="{FF2B5EF4-FFF2-40B4-BE49-F238E27FC236}">
                  <a16:creationId xmlns:a16="http://schemas.microsoft.com/office/drawing/2014/main" xmlns="" id="{0027AEAE-0400-1A46-BDF3-990FA05DFB3E}"/>
                </a:ext>
              </a:extLst>
            </p:cNvPr>
            <p:cNvSpPr>
              <a:spLocks/>
            </p:cNvSpPr>
            <p:nvPr/>
          </p:nvSpPr>
          <p:spPr bwMode="auto">
            <a:xfrm>
              <a:off x="3177" y="3296"/>
              <a:ext cx="27" cy="25"/>
            </a:xfrm>
            <a:custGeom>
              <a:avLst/>
              <a:gdLst>
                <a:gd name="T0" fmla="*/ 0 w 27"/>
                <a:gd name="T1" fmla="*/ 14 h 25"/>
                <a:gd name="T2" fmla="*/ 0 w 27"/>
                <a:gd name="T3" fmla="*/ 14 h 25"/>
                <a:gd name="T4" fmla="*/ 0 w 27"/>
                <a:gd name="T5" fmla="*/ 18 h 25"/>
                <a:gd name="T6" fmla="*/ 2 w 27"/>
                <a:gd name="T7" fmla="*/ 20 h 25"/>
                <a:gd name="T8" fmla="*/ 7 w 27"/>
                <a:gd name="T9" fmla="*/ 23 h 25"/>
                <a:gd name="T10" fmla="*/ 14 w 27"/>
                <a:gd name="T11" fmla="*/ 25 h 25"/>
                <a:gd name="T12" fmla="*/ 14 w 27"/>
                <a:gd name="T13" fmla="*/ 25 h 25"/>
                <a:gd name="T14" fmla="*/ 18 w 27"/>
                <a:gd name="T15" fmla="*/ 23 h 25"/>
                <a:gd name="T16" fmla="*/ 23 w 27"/>
                <a:gd name="T17" fmla="*/ 20 h 25"/>
                <a:gd name="T18" fmla="*/ 25 w 27"/>
                <a:gd name="T19" fmla="*/ 16 h 25"/>
                <a:gd name="T20" fmla="*/ 27 w 27"/>
                <a:gd name="T21" fmla="*/ 11 h 25"/>
                <a:gd name="T22" fmla="*/ 27 w 27"/>
                <a:gd name="T23" fmla="*/ 11 h 25"/>
                <a:gd name="T24" fmla="*/ 25 w 27"/>
                <a:gd name="T25" fmla="*/ 7 h 25"/>
                <a:gd name="T26" fmla="*/ 23 w 27"/>
                <a:gd name="T27" fmla="*/ 5 h 25"/>
                <a:gd name="T28" fmla="*/ 18 w 27"/>
                <a:gd name="T29" fmla="*/ 2 h 25"/>
                <a:gd name="T30" fmla="*/ 14 w 27"/>
                <a:gd name="T31" fmla="*/ 0 h 25"/>
                <a:gd name="T32" fmla="*/ 14 w 27"/>
                <a:gd name="T33" fmla="*/ 0 h 25"/>
                <a:gd name="T34" fmla="*/ 9 w 27"/>
                <a:gd name="T35" fmla="*/ 2 h 25"/>
                <a:gd name="T36" fmla="*/ 5 w 27"/>
                <a:gd name="T37" fmla="*/ 5 h 25"/>
                <a:gd name="T38" fmla="*/ 0 w 27"/>
                <a:gd name="T39" fmla="*/ 9 h 25"/>
                <a:gd name="T40" fmla="*/ 0 w 2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4"/>
                  </a:moveTo>
                  <a:lnTo>
                    <a:pt x="0" y="14"/>
                  </a:lnTo>
                  <a:lnTo>
                    <a:pt x="0" y="18"/>
                  </a:lnTo>
                  <a:lnTo>
                    <a:pt x="2" y="20"/>
                  </a:lnTo>
                  <a:lnTo>
                    <a:pt x="7" y="23"/>
                  </a:lnTo>
                  <a:lnTo>
                    <a:pt x="14" y="25"/>
                  </a:lnTo>
                  <a:lnTo>
                    <a:pt x="18" y="23"/>
                  </a:lnTo>
                  <a:lnTo>
                    <a:pt x="23" y="20"/>
                  </a:lnTo>
                  <a:lnTo>
                    <a:pt x="25" y="16"/>
                  </a:lnTo>
                  <a:lnTo>
                    <a:pt x="27" y="11"/>
                  </a:lnTo>
                  <a:lnTo>
                    <a:pt x="25" y="7"/>
                  </a:lnTo>
                  <a:lnTo>
                    <a:pt x="23" y="5"/>
                  </a:lnTo>
                  <a:lnTo>
                    <a:pt x="18" y="2"/>
                  </a:lnTo>
                  <a:lnTo>
                    <a:pt x="14" y="0"/>
                  </a:lnTo>
                  <a:lnTo>
                    <a:pt x="9" y="2"/>
                  </a:lnTo>
                  <a:lnTo>
                    <a:pt x="5"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2" name="Freeform 1649">
              <a:extLst>
                <a:ext uri="{FF2B5EF4-FFF2-40B4-BE49-F238E27FC236}">
                  <a16:creationId xmlns:a16="http://schemas.microsoft.com/office/drawing/2014/main" xmlns="" id="{4BB1B223-FEE9-AC4B-AA48-EE415712A15D}"/>
                </a:ext>
              </a:extLst>
            </p:cNvPr>
            <p:cNvSpPr>
              <a:spLocks/>
            </p:cNvSpPr>
            <p:nvPr/>
          </p:nvSpPr>
          <p:spPr bwMode="auto">
            <a:xfrm>
              <a:off x="3148" y="3298"/>
              <a:ext cx="29" cy="23"/>
            </a:xfrm>
            <a:custGeom>
              <a:avLst/>
              <a:gdLst>
                <a:gd name="T0" fmla="*/ 0 w 29"/>
                <a:gd name="T1" fmla="*/ 12 h 23"/>
                <a:gd name="T2" fmla="*/ 0 w 29"/>
                <a:gd name="T3" fmla="*/ 12 h 23"/>
                <a:gd name="T4" fmla="*/ 2 w 29"/>
                <a:gd name="T5" fmla="*/ 16 h 23"/>
                <a:gd name="T6" fmla="*/ 4 w 29"/>
                <a:gd name="T7" fmla="*/ 18 h 23"/>
                <a:gd name="T8" fmla="*/ 9 w 29"/>
                <a:gd name="T9" fmla="*/ 21 h 23"/>
                <a:gd name="T10" fmla="*/ 13 w 29"/>
                <a:gd name="T11" fmla="*/ 23 h 23"/>
                <a:gd name="T12" fmla="*/ 13 w 29"/>
                <a:gd name="T13" fmla="*/ 23 h 23"/>
                <a:gd name="T14" fmla="*/ 18 w 29"/>
                <a:gd name="T15" fmla="*/ 21 h 23"/>
                <a:gd name="T16" fmla="*/ 22 w 29"/>
                <a:gd name="T17" fmla="*/ 18 h 23"/>
                <a:gd name="T18" fmla="*/ 27 w 29"/>
                <a:gd name="T19" fmla="*/ 16 h 23"/>
                <a:gd name="T20" fmla="*/ 29 w 29"/>
                <a:gd name="T21" fmla="*/ 12 h 23"/>
                <a:gd name="T22" fmla="*/ 29 w 29"/>
                <a:gd name="T23" fmla="*/ 12 h 23"/>
                <a:gd name="T24" fmla="*/ 27 w 29"/>
                <a:gd name="T25" fmla="*/ 7 h 23"/>
                <a:gd name="T26" fmla="*/ 25 w 29"/>
                <a:gd name="T27" fmla="*/ 3 h 23"/>
                <a:gd name="T28" fmla="*/ 20 w 29"/>
                <a:gd name="T29" fmla="*/ 0 h 23"/>
                <a:gd name="T30" fmla="*/ 16 w 29"/>
                <a:gd name="T31" fmla="*/ 0 h 23"/>
                <a:gd name="T32" fmla="*/ 16 w 29"/>
                <a:gd name="T33" fmla="*/ 0 h 23"/>
                <a:gd name="T34" fmla="*/ 9 w 29"/>
                <a:gd name="T35" fmla="*/ 0 h 23"/>
                <a:gd name="T36" fmla="*/ 4 w 29"/>
                <a:gd name="T37" fmla="*/ 3 h 23"/>
                <a:gd name="T38" fmla="*/ 2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2" y="16"/>
                  </a:lnTo>
                  <a:lnTo>
                    <a:pt x="4" y="18"/>
                  </a:lnTo>
                  <a:lnTo>
                    <a:pt x="9" y="21"/>
                  </a:lnTo>
                  <a:lnTo>
                    <a:pt x="13" y="23"/>
                  </a:lnTo>
                  <a:lnTo>
                    <a:pt x="18" y="21"/>
                  </a:lnTo>
                  <a:lnTo>
                    <a:pt x="22" y="18"/>
                  </a:lnTo>
                  <a:lnTo>
                    <a:pt x="27" y="16"/>
                  </a:lnTo>
                  <a:lnTo>
                    <a:pt x="29" y="12"/>
                  </a:lnTo>
                  <a:lnTo>
                    <a:pt x="27" y="7"/>
                  </a:lnTo>
                  <a:lnTo>
                    <a:pt x="25" y="3"/>
                  </a:lnTo>
                  <a:lnTo>
                    <a:pt x="20" y="0"/>
                  </a:lnTo>
                  <a:lnTo>
                    <a:pt x="16" y="0"/>
                  </a:lnTo>
                  <a:lnTo>
                    <a:pt x="9" y="0"/>
                  </a:lnTo>
                  <a:lnTo>
                    <a:pt x="4"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3" name="Freeform 1650">
              <a:extLst>
                <a:ext uri="{FF2B5EF4-FFF2-40B4-BE49-F238E27FC236}">
                  <a16:creationId xmlns:a16="http://schemas.microsoft.com/office/drawing/2014/main" xmlns="" id="{E9F077B9-06B8-CD44-85E8-988833BBE3FB}"/>
                </a:ext>
              </a:extLst>
            </p:cNvPr>
            <p:cNvSpPr>
              <a:spLocks/>
            </p:cNvSpPr>
            <p:nvPr/>
          </p:nvSpPr>
          <p:spPr bwMode="auto">
            <a:xfrm>
              <a:off x="3148" y="3298"/>
              <a:ext cx="29" cy="23"/>
            </a:xfrm>
            <a:custGeom>
              <a:avLst/>
              <a:gdLst>
                <a:gd name="T0" fmla="*/ 0 w 29"/>
                <a:gd name="T1" fmla="*/ 12 h 23"/>
                <a:gd name="T2" fmla="*/ 0 w 29"/>
                <a:gd name="T3" fmla="*/ 12 h 23"/>
                <a:gd name="T4" fmla="*/ 2 w 29"/>
                <a:gd name="T5" fmla="*/ 16 h 23"/>
                <a:gd name="T6" fmla="*/ 4 w 29"/>
                <a:gd name="T7" fmla="*/ 18 h 23"/>
                <a:gd name="T8" fmla="*/ 9 w 29"/>
                <a:gd name="T9" fmla="*/ 21 h 23"/>
                <a:gd name="T10" fmla="*/ 13 w 29"/>
                <a:gd name="T11" fmla="*/ 23 h 23"/>
                <a:gd name="T12" fmla="*/ 13 w 29"/>
                <a:gd name="T13" fmla="*/ 23 h 23"/>
                <a:gd name="T14" fmla="*/ 18 w 29"/>
                <a:gd name="T15" fmla="*/ 21 h 23"/>
                <a:gd name="T16" fmla="*/ 22 w 29"/>
                <a:gd name="T17" fmla="*/ 18 h 23"/>
                <a:gd name="T18" fmla="*/ 27 w 29"/>
                <a:gd name="T19" fmla="*/ 16 h 23"/>
                <a:gd name="T20" fmla="*/ 29 w 29"/>
                <a:gd name="T21" fmla="*/ 12 h 23"/>
                <a:gd name="T22" fmla="*/ 29 w 29"/>
                <a:gd name="T23" fmla="*/ 12 h 23"/>
                <a:gd name="T24" fmla="*/ 27 w 29"/>
                <a:gd name="T25" fmla="*/ 7 h 23"/>
                <a:gd name="T26" fmla="*/ 25 w 29"/>
                <a:gd name="T27" fmla="*/ 3 h 23"/>
                <a:gd name="T28" fmla="*/ 20 w 29"/>
                <a:gd name="T29" fmla="*/ 0 h 23"/>
                <a:gd name="T30" fmla="*/ 16 w 29"/>
                <a:gd name="T31" fmla="*/ 0 h 23"/>
                <a:gd name="T32" fmla="*/ 16 w 29"/>
                <a:gd name="T33" fmla="*/ 0 h 23"/>
                <a:gd name="T34" fmla="*/ 9 w 29"/>
                <a:gd name="T35" fmla="*/ 0 h 23"/>
                <a:gd name="T36" fmla="*/ 4 w 29"/>
                <a:gd name="T37" fmla="*/ 3 h 23"/>
                <a:gd name="T38" fmla="*/ 2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2" y="16"/>
                  </a:lnTo>
                  <a:lnTo>
                    <a:pt x="4" y="18"/>
                  </a:lnTo>
                  <a:lnTo>
                    <a:pt x="9" y="21"/>
                  </a:lnTo>
                  <a:lnTo>
                    <a:pt x="13" y="23"/>
                  </a:lnTo>
                  <a:lnTo>
                    <a:pt x="18" y="21"/>
                  </a:lnTo>
                  <a:lnTo>
                    <a:pt x="22" y="18"/>
                  </a:lnTo>
                  <a:lnTo>
                    <a:pt x="27" y="16"/>
                  </a:lnTo>
                  <a:lnTo>
                    <a:pt x="29" y="12"/>
                  </a:lnTo>
                  <a:lnTo>
                    <a:pt x="27" y="7"/>
                  </a:lnTo>
                  <a:lnTo>
                    <a:pt x="25" y="3"/>
                  </a:lnTo>
                  <a:lnTo>
                    <a:pt x="20" y="0"/>
                  </a:lnTo>
                  <a:lnTo>
                    <a:pt x="16" y="0"/>
                  </a:lnTo>
                  <a:lnTo>
                    <a:pt x="9" y="0"/>
                  </a:lnTo>
                  <a:lnTo>
                    <a:pt x="4"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4" name="Freeform 1651">
              <a:extLst>
                <a:ext uri="{FF2B5EF4-FFF2-40B4-BE49-F238E27FC236}">
                  <a16:creationId xmlns:a16="http://schemas.microsoft.com/office/drawing/2014/main" xmlns="" id="{0BD2D978-9594-2245-9E3B-B5ECDA1ECF21}"/>
                </a:ext>
              </a:extLst>
            </p:cNvPr>
            <p:cNvSpPr>
              <a:spLocks/>
            </p:cNvSpPr>
            <p:nvPr/>
          </p:nvSpPr>
          <p:spPr bwMode="auto">
            <a:xfrm>
              <a:off x="3121" y="3298"/>
              <a:ext cx="27" cy="23"/>
            </a:xfrm>
            <a:custGeom>
              <a:avLst/>
              <a:gdLst>
                <a:gd name="T0" fmla="*/ 0 w 27"/>
                <a:gd name="T1" fmla="*/ 12 h 23"/>
                <a:gd name="T2" fmla="*/ 0 w 27"/>
                <a:gd name="T3" fmla="*/ 12 h 23"/>
                <a:gd name="T4" fmla="*/ 0 w 27"/>
                <a:gd name="T5" fmla="*/ 16 h 23"/>
                <a:gd name="T6" fmla="*/ 2 w 27"/>
                <a:gd name="T7" fmla="*/ 21 h 23"/>
                <a:gd name="T8" fmla="*/ 7 w 27"/>
                <a:gd name="T9" fmla="*/ 23 h 23"/>
                <a:gd name="T10" fmla="*/ 13 w 27"/>
                <a:gd name="T11" fmla="*/ 23 h 23"/>
                <a:gd name="T12" fmla="*/ 13 w 27"/>
                <a:gd name="T13" fmla="*/ 23 h 23"/>
                <a:gd name="T14" fmla="*/ 18 w 27"/>
                <a:gd name="T15" fmla="*/ 23 h 23"/>
                <a:gd name="T16" fmla="*/ 22 w 27"/>
                <a:gd name="T17" fmla="*/ 18 h 23"/>
                <a:gd name="T18" fmla="*/ 27 w 27"/>
                <a:gd name="T19" fmla="*/ 16 h 23"/>
                <a:gd name="T20" fmla="*/ 27 w 27"/>
                <a:gd name="T21" fmla="*/ 12 h 23"/>
                <a:gd name="T22" fmla="*/ 27 w 27"/>
                <a:gd name="T23" fmla="*/ 12 h 23"/>
                <a:gd name="T24" fmla="*/ 27 w 27"/>
                <a:gd name="T25" fmla="*/ 7 h 23"/>
                <a:gd name="T26" fmla="*/ 25 w 27"/>
                <a:gd name="T27" fmla="*/ 3 h 23"/>
                <a:gd name="T28" fmla="*/ 20 w 27"/>
                <a:gd name="T29" fmla="*/ 0 h 23"/>
                <a:gd name="T30" fmla="*/ 16 w 27"/>
                <a:gd name="T31" fmla="*/ 0 h 23"/>
                <a:gd name="T32" fmla="*/ 16 w 27"/>
                <a:gd name="T33" fmla="*/ 0 h 23"/>
                <a:gd name="T34" fmla="*/ 9 w 27"/>
                <a:gd name="T35" fmla="*/ 0 h 23"/>
                <a:gd name="T36" fmla="*/ 4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21"/>
                  </a:lnTo>
                  <a:lnTo>
                    <a:pt x="7" y="23"/>
                  </a:lnTo>
                  <a:lnTo>
                    <a:pt x="13" y="23"/>
                  </a:lnTo>
                  <a:lnTo>
                    <a:pt x="18" y="23"/>
                  </a:lnTo>
                  <a:lnTo>
                    <a:pt x="22" y="18"/>
                  </a:lnTo>
                  <a:lnTo>
                    <a:pt x="27" y="16"/>
                  </a:lnTo>
                  <a:lnTo>
                    <a:pt x="27" y="12"/>
                  </a:lnTo>
                  <a:lnTo>
                    <a:pt x="27" y="7"/>
                  </a:lnTo>
                  <a:lnTo>
                    <a:pt x="25" y="3"/>
                  </a:lnTo>
                  <a:lnTo>
                    <a:pt x="20" y="0"/>
                  </a:lnTo>
                  <a:lnTo>
                    <a:pt x="16" y="0"/>
                  </a:lnTo>
                  <a:lnTo>
                    <a:pt x="9" y="0"/>
                  </a:lnTo>
                  <a:lnTo>
                    <a:pt x="4"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5" name="Freeform 1652">
              <a:extLst>
                <a:ext uri="{FF2B5EF4-FFF2-40B4-BE49-F238E27FC236}">
                  <a16:creationId xmlns:a16="http://schemas.microsoft.com/office/drawing/2014/main" xmlns="" id="{907F84EF-2F15-8547-9B7F-BE67166F5B87}"/>
                </a:ext>
              </a:extLst>
            </p:cNvPr>
            <p:cNvSpPr>
              <a:spLocks/>
            </p:cNvSpPr>
            <p:nvPr/>
          </p:nvSpPr>
          <p:spPr bwMode="auto">
            <a:xfrm>
              <a:off x="3121" y="3298"/>
              <a:ext cx="27" cy="23"/>
            </a:xfrm>
            <a:custGeom>
              <a:avLst/>
              <a:gdLst>
                <a:gd name="T0" fmla="*/ 0 w 27"/>
                <a:gd name="T1" fmla="*/ 12 h 23"/>
                <a:gd name="T2" fmla="*/ 0 w 27"/>
                <a:gd name="T3" fmla="*/ 12 h 23"/>
                <a:gd name="T4" fmla="*/ 0 w 27"/>
                <a:gd name="T5" fmla="*/ 16 h 23"/>
                <a:gd name="T6" fmla="*/ 2 w 27"/>
                <a:gd name="T7" fmla="*/ 21 h 23"/>
                <a:gd name="T8" fmla="*/ 7 w 27"/>
                <a:gd name="T9" fmla="*/ 23 h 23"/>
                <a:gd name="T10" fmla="*/ 13 w 27"/>
                <a:gd name="T11" fmla="*/ 23 h 23"/>
                <a:gd name="T12" fmla="*/ 13 w 27"/>
                <a:gd name="T13" fmla="*/ 23 h 23"/>
                <a:gd name="T14" fmla="*/ 18 w 27"/>
                <a:gd name="T15" fmla="*/ 23 h 23"/>
                <a:gd name="T16" fmla="*/ 22 w 27"/>
                <a:gd name="T17" fmla="*/ 18 h 23"/>
                <a:gd name="T18" fmla="*/ 27 w 27"/>
                <a:gd name="T19" fmla="*/ 16 h 23"/>
                <a:gd name="T20" fmla="*/ 27 w 27"/>
                <a:gd name="T21" fmla="*/ 12 h 23"/>
                <a:gd name="T22" fmla="*/ 27 w 27"/>
                <a:gd name="T23" fmla="*/ 12 h 23"/>
                <a:gd name="T24" fmla="*/ 27 w 27"/>
                <a:gd name="T25" fmla="*/ 7 h 23"/>
                <a:gd name="T26" fmla="*/ 25 w 27"/>
                <a:gd name="T27" fmla="*/ 3 h 23"/>
                <a:gd name="T28" fmla="*/ 20 w 27"/>
                <a:gd name="T29" fmla="*/ 0 h 23"/>
                <a:gd name="T30" fmla="*/ 16 w 27"/>
                <a:gd name="T31" fmla="*/ 0 h 23"/>
                <a:gd name="T32" fmla="*/ 16 w 27"/>
                <a:gd name="T33" fmla="*/ 0 h 23"/>
                <a:gd name="T34" fmla="*/ 9 w 27"/>
                <a:gd name="T35" fmla="*/ 0 h 23"/>
                <a:gd name="T36" fmla="*/ 4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21"/>
                  </a:lnTo>
                  <a:lnTo>
                    <a:pt x="7" y="23"/>
                  </a:lnTo>
                  <a:lnTo>
                    <a:pt x="13" y="23"/>
                  </a:lnTo>
                  <a:lnTo>
                    <a:pt x="18" y="23"/>
                  </a:lnTo>
                  <a:lnTo>
                    <a:pt x="22" y="18"/>
                  </a:lnTo>
                  <a:lnTo>
                    <a:pt x="27" y="16"/>
                  </a:lnTo>
                  <a:lnTo>
                    <a:pt x="27" y="12"/>
                  </a:lnTo>
                  <a:lnTo>
                    <a:pt x="27" y="7"/>
                  </a:lnTo>
                  <a:lnTo>
                    <a:pt x="25" y="3"/>
                  </a:lnTo>
                  <a:lnTo>
                    <a:pt x="20" y="0"/>
                  </a:lnTo>
                  <a:lnTo>
                    <a:pt x="16" y="0"/>
                  </a:lnTo>
                  <a:lnTo>
                    <a:pt x="9" y="0"/>
                  </a:lnTo>
                  <a:lnTo>
                    <a:pt x="4"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6" name="Freeform 1653">
              <a:extLst>
                <a:ext uri="{FF2B5EF4-FFF2-40B4-BE49-F238E27FC236}">
                  <a16:creationId xmlns:a16="http://schemas.microsoft.com/office/drawing/2014/main" xmlns="" id="{599681EC-724F-8648-8E2D-32B30986B99C}"/>
                </a:ext>
              </a:extLst>
            </p:cNvPr>
            <p:cNvSpPr>
              <a:spLocks/>
            </p:cNvSpPr>
            <p:nvPr/>
          </p:nvSpPr>
          <p:spPr bwMode="auto">
            <a:xfrm>
              <a:off x="3094" y="3298"/>
              <a:ext cx="27" cy="23"/>
            </a:xfrm>
            <a:custGeom>
              <a:avLst/>
              <a:gdLst>
                <a:gd name="T0" fmla="*/ 0 w 27"/>
                <a:gd name="T1" fmla="*/ 12 h 23"/>
                <a:gd name="T2" fmla="*/ 0 w 27"/>
                <a:gd name="T3" fmla="*/ 12 h 23"/>
                <a:gd name="T4" fmla="*/ 0 w 27"/>
                <a:gd name="T5" fmla="*/ 16 h 23"/>
                <a:gd name="T6" fmla="*/ 2 w 27"/>
                <a:gd name="T7" fmla="*/ 21 h 23"/>
                <a:gd name="T8" fmla="*/ 7 w 27"/>
                <a:gd name="T9" fmla="*/ 23 h 23"/>
                <a:gd name="T10" fmla="*/ 11 w 27"/>
                <a:gd name="T11" fmla="*/ 23 h 23"/>
                <a:gd name="T12" fmla="*/ 11 w 27"/>
                <a:gd name="T13" fmla="*/ 23 h 23"/>
                <a:gd name="T14" fmla="*/ 18 w 27"/>
                <a:gd name="T15" fmla="*/ 23 h 23"/>
                <a:gd name="T16" fmla="*/ 22 w 27"/>
                <a:gd name="T17" fmla="*/ 21 h 23"/>
                <a:gd name="T18" fmla="*/ 25 w 27"/>
                <a:gd name="T19" fmla="*/ 16 h 23"/>
                <a:gd name="T20" fmla="*/ 27 w 27"/>
                <a:gd name="T21" fmla="*/ 12 h 23"/>
                <a:gd name="T22" fmla="*/ 27 w 27"/>
                <a:gd name="T23" fmla="*/ 12 h 23"/>
                <a:gd name="T24" fmla="*/ 27 w 27"/>
                <a:gd name="T25" fmla="*/ 7 h 23"/>
                <a:gd name="T26" fmla="*/ 25 w 27"/>
                <a:gd name="T27" fmla="*/ 3 h 23"/>
                <a:gd name="T28" fmla="*/ 20 w 27"/>
                <a:gd name="T29" fmla="*/ 0 h 23"/>
                <a:gd name="T30" fmla="*/ 16 w 27"/>
                <a:gd name="T31" fmla="*/ 0 h 23"/>
                <a:gd name="T32" fmla="*/ 16 w 27"/>
                <a:gd name="T33" fmla="*/ 0 h 23"/>
                <a:gd name="T34" fmla="*/ 9 w 27"/>
                <a:gd name="T35" fmla="*/ 0 h 23"/>
                <a:gd name="T36" fmla="*/ 4 w 27"/>
                <a:gd name="T37" fmla="*/ 5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21"/>
                  </a:lnTo>
                  <a:lnTo>
                    <a:pt x="7" y="23"/>
                  </a:lnTo>
                  <a:lnTo>
                    <a:pt x="11" y="23"/>
                  </a:lnTo>
                  <a:lnTo>
                    <a:pt x="18" y="23"/>
                  </a:lnTo>
                  <a:lnTo>
                    <a:pt x="22" y="21"/>
                  </a:lnTo>
                  <a:lnTo>
                    <a:pt x="25" y="16"/>
                  </a:lnTo>
                  <a:lnTo>
                    <a:pt x="27" y="12"/>
                  </a:lnTo>
                  <a:lnTo>
                    <a:pt x="27" y="7"/>
                  </a:lnTo>
                  <a:lnTo>
                    <a:pt x="25" y="3"/>
                  </a:lnTo>
                  <a:lnTo>
                    <a:pt x="20" y="0"/>
                  </a:lnTo>
                  <a:lnTo>
                    <a:pt x="16" y="0"/>
                  </a:lnTo>
                  <a:lnTo>
                    <a:pt x="9" y="0"/>
                  </a:lnTo>
                  <a:lnTo>
                    <a:pt x="4" y="5"/>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7" name="Freeform 1654">
              <a:extLst>
                <a:ext uri="{FF2B5EF4-FFF2-40B4-BE49-F238E27FC236}">
                  <a16:creationId xmlns:a16="http://schemas.microsoft.com/office/drawing/2014/main" xmlns="" id="{3C711BF3-953A-2142-AF7A-6B4F14DF16B2}"/>
                </a:ext>
              </a:extLst>
            </p:cNvPr>
            <p:cNvSpPr>
              <a:spLocks/>
            </p:cNvSpPr>
            <p:nvPr/>
          </p:nvSpPr>
          <p:spPr bwMode="auto">
            <a:xfrm>
              <a:off x="3094" y="3298"/>
              <a:ext cx="27" cy="23"/>
            </a:xfrm>
            <a:custGeom>
              <a:avLst/>
              <a:gdLst>
                <a:gd name="T0" fmla="*/ 0 w 27"/>
                <a:gd name="T1" fmla="*/ 12 h 23"/>
                <a:gd name="T2" fmla="*/ 0 w 27"/>
                <a:gd name="T3" fmla="*/ 12 h 23"/>
                <a:gd name="T4" fmla="*/ 0 w 27"/>
                <a:gd name="T5" fmla="*/ 16 h 23"/>
                <a:gd name="T6" fmla="*/ 2 w 27"/>
                <a:gd name="T7" fmla="*/ 21 h 23"/>
                <a:gd name="T8" fmla="*/ 7 w 27"/>
                <a:gd name="T9" fmla="*/ 23 h 23"/>
                <a:gd name="T10" fmla="*/ 11 w 27"/>
                <a:gd name="T11" fmla="*/ 23 h 23"/>
                <a:gd name="T12" fmla="*/ 11 w 27"/>
                <a:gd name="T13" fmla="*/ 23 h 23"/>
                <a:gd name="T14" fmla="*/ 18 w 27"/>
                <a:gd name="T15" fmla="*/ 23 h 23"/>
                <a:gd name="T16" fmla="*/ 22 w 27"/>
                <a:gd name="T17" fmla="*/ 21 h 23"/>
                <a:gd name="T18" fmla="*/ 25 w 27"/>
                <a:gd name="T19" fmla="*/ 16 h 23"/>
                <a:gd name="T20" fmla="*/ 27 w 27"/>
                <a:gd name="T21" fmla="*/ 12 h 23"/>
                <a:gd name="T22" fmla="*/ 27 w 27"/>
                <a:gd name="T23" fmla="*/ 12 h 23"/>
                <a:gd name="T24" fmla="*/ 27 w 27"/>
                <a:gd name="T25" fmla="*/ 7 h 23"/>
                <a:gd name="T26" fmla="*/ 25 w 27"/>
                <a:gd name="T27" fmla="*/ 3 h 23"/>
                <a:gd name="T28" fmla="*/ 20 w 27"/>
                <a:gd name="T29" fmla="*/ 0 h 23"/>
                <a:gd name="T30" fmla="*/ 16 w 27"/>
                <a:gd name="T31" fmla="*/ 0 h 23"/>
                <a:gd name="T32" fmla="*/ 16 w 27"/>
                <a:gd name="T33" fmla="*/ 0 h 23"/>
                <a:gd name="T34" fmla="*/ 9 w 27"/>
                <a:gd name="T35" fmla="*/ 0 h 23"/>
                <a:gd name="T36" fmla="*/ 4 w 27"/>
                <a:gd name="T37" fmla="*/ 5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21"/>
                  </a:lnTo>
                  <a:lnTo>
                    <a:pt x="7" y="23"/>
                  </a:lnTo>
                  <a:lnTo>
                    <a:pt x="11" y="23"/>
                  </a:lnTo>
                  <a:lnTo>
                    <a:pt x="18" y="23"/>
                  </a:lnTo>
                  <a:lnTo>
                    <a:pt x="22" y="21"/>
                  </a:lnTo>
                  <a:lnTo>
                    <a:pt x="25" y="16"/>
                  </a:lnTo>
                  <a:lnTo>
                    <a:pt x="27" y="12"/>
                  </a:lnTo>
                  <a:lnTo>
                    <a:pt x="27" y="7"/>
                  </a:lnTo>
                  <a:lnTo>
                    <a:pt x="25" y="3"/>
                  </a:lnTo>
                  <a:lnTo>
                    <a:pt x="20" y="0"/>
                  </a:lnTo>
                  <a:lnTo>
                    <a:pt x="16" y="0"/>
                  </a:lnTo>
                  <a:lnTo>
                    <a:pt x="9" y="0"/>
                  </a:lnTo>
                  <a:lnTo>
                    <a:pt x="4" y="5"/>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8" name="Freeform 1655">
              <a:extLst>
                <a:ext uri="{FF2B5EF4-FFF2-40B4-BE49-F238E27FC236}">
                  <a16:creationId xmlns:a16="http://schemas.microsoft.com/office/drawing/2014/main" xmlns="" id="{A61BE886-5404-BC4F-A1D4-9921A6A2E61D}"/>
                </a:ext>
              </a:extLst>
            </p:cNvPr>
            <p:cNvSpPr>
              <a:spLocks/>
            </p:cNvSpPr>
            <p:nvPr/>
          </p:nvSpPr>
          <p:spPr bwMode="auto">
            <a:xfrm>
              <a:off x="3067" y="3298"/>
              <a:ext cx="27" cy="25"/>
            </a:xfrm>
            <a:custGeom>
              <a:avLst/>
              <a:gdLst>
                <a:gd name="T0" fmla="*/ 0 w 27"/>
                <a:gd name="T1" fmla="*/ 14 h 25"/>
                <a:gd name="T2" fmla="*/ 0 w 27"/>
                <a:gd name="T3" fmla="*/ 14 h 25"/>
                <a:gd name="T4" fmla="*/ 0 w 27"/>
                <a:gd name="T5" fmla="*/ 18 h 25"/>
                <a:gd name="T6" fmla="*/ 0 w 27"/>
                <a:gd name="T7" fmla="*/ 21 h 25"/>
                <a:gd name="T8" fmla="*/ 4 w 27"/>
                <a:gd name="T9" fmla="*/ 23 h 25"/>
                <a:gd name="T10" fmla="*/ 11 w 27"/>
                <a:gd name="T11" fmla="*/ 25 h 25"/>
                <a:gd name="T12" fmla="*/ 11 w 27"/>
                <a:gd name="T13" fmla="*/ 25 h 25"/>
                <a:gd name="T14" fmla="*/ 16 w 27"/>
                <a:gd name="T15" fmla="*/ 23 h 25"/>
                <a:gd name="T16" fmla="*/ 20 w 27"/>
                <a:gd name="T17" fmla="*/ 21 h 25"/>
                <a:gd name="T18" fmla="*/ 25 w 27"/>
                <a:gd name="T19" fmla="*/ 16 h 25"/>
                <a:gd name="T20" fmla="*/ 27 w 27"/>
                <a:gd name="T21" fmla="*/ 12 h 25"/>
                <a:gd name="T22" fmla="*/ 27 w 27"/>
                <a:gd name="T23" fmla="*/ 12 h 25"/>
                <a:gd name="T24" fmla="*/ 27 w 27"/>
                <a:gd name="T25" fmla="*/ 7 h 25"/>
                <a:gd name="T26" fmla="*/ 25 w 27"/>
                <a:gd name="T27" fmla="*/ 5 h 25"/>
                <a:gd name="T28" fmla="*/ 20 w 27"/>
                <a:gd name="T29" fmla="*/ 3 h 25"/>
                <a:gd name="T30" fmla="*/ 16 w 27"/>
                <a:gd name="T31" fmla="*/ 0 h 25"/>
                <a:gd name="T32" fmla="*/ 16 w 27"/>
                <a:gd name="T33" fmla="*/ 0 h 25"/>
                <a:gd name="T34" fmla="*/ 9 w 27"/>
                <a:gd name="T35" fmla="*/ 3 h 25"/>
                <a:gd name="T36" fmla="*/ 4 w 27"/>
                <a:gd name="T37" fmla="*/ 5 h 25"/>
                <a:gd name="T38" fmla="*/ 0 w 27"/>
                <a:gd name="T39" fmla="*/ 7 h 25"/>
                <a:gd name="T40" fmla="*/ 0 w 2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4"/>
                  </a:moveTo>
                  <a:lnTo>
                    <a:pt x="0" y="14"/>
                  </a:lnTo>
                  <a:lnTo>
                    <a:pt x="0" y="18"/>
                  </a:lnTo>
                  <a:lnTo>
                    <a:pt x="0" y="21"/>
                  </a:lnTo>
                  <a:lnTo>
                    <a:pt x="4" y="23"/>
                  </a:lnTo>
                  <a:lnTo>
                    <a:pt x="11" y="25"/>
                  </a:lnTo>
                  <a:lnTo>
                    <a:pt x="16" y="23"/>
                  </a:lnTo>
                  <a:lnTo>
                    <a:pt x="20" y="21"/>
                  </a:lnTo>
                  <a:lnTo>
                    <a:pt x="25" y="16"/>
                  </a:lnTo>
                  <a:lnTo>
                    <a:pt x="27" y="12"/>
                  </a:lnTo>
                  <a:lnTo>
                    <a:pt x="27" y="7"/>
                  </a:lnTo>
                  <a:lnTo>
                    <a:pt x="25" y="5"/>
                  </a:lnTo>
                  <a:lnTo>
                    <a:pt x="20" y="3"/>
                  </a:lnTo>
                  <a:lnTo>
                    <a:pt x="16" y="0"/>
                  </a:lnTo>
                  <a:lnTo>
                    <a:pt x="9" y="3"/>
                  </a:lnTo>
                  <a:lnTo>
                    <a:pt x="4" y="5"/>
                  </a:lnTo>
                  <a:lnTo>
                    <a:pt x="0" y="7"/>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39" name="Freeform 1656">
              <a:extLst>
                <a:ext uri="{FF2B5EF4-FFF2-40B4-BE49-F238E27FC236}">
                  <a16:creationId xmlns:a16="http://schemas.microsoft.com/office/drawing/2014/main" xmlns="" id="{248054F0-918D-BD46-AAA1-713ABF929942}"/>
                </a:ext>
              </a:extLst>
            </p:cNvPr>
            <p:cNvSpPr>
              <a:spLocks/>
            </p:cNvSpPr>
            <p:nvPr/>
          </p:nvSpPr>
          <p:spPr bwMode="auto">
            <a:xfrm>
              <a:off x="3067" y="3298"/>
              <a:ext cx="27" cy="25"/>
            </a:xfrm>
            <a:custGeom>
              <a:avLst/>
              <a:gdLst>
                <a:gd name="T0" fmla="*/ 0 w 27"/>
                <a:gd name="T1" fmla="*/ 14 h 25"/>
                <a:gd name="T2" fmla="*/ 0 w 27"/>
                <a:gd name="T3" fmla="*/ 14 h 25"/>
                <a:gd name="T4" fmla="*/ 0 w 27"/>
                <a:gd name="T5" fmla="*/ 18 h 25"/>
                <a:gd name="T6" fmla="*/ 0 w 27"/>
                <a:gd name="T7" fmla="*/ 21 h 25"/>
                <a:gd name="T8" fmla="*/ 4 w 27"/>
                <a:gd name="T9" fmla="*/ 23 h 25"/>
                <a:gd name="T10" fmla="*/ 11 w 27"/>
                <a:gd name="T11" fmla="*/ 25 h 25"/>
                <a:gd name="T12" fmla="*/ 11 w 27"/>
                <a:gd name="T13" fmla="*/ 25 h 25"/>
                <a:gd name="T14" fmla="*/ 16 w 27"/>
                <a:gd name="T15" fmla="*/ 23 h 25"/>
                <a:gd name="T16" fmla="*/ 20 w 27"/>
                <a:gd name="T17" fmla="*/ 21 h 25"/>
                <a:gd name="T18" fmla="*/ 25 w 27"/>
                <a:gd name="T19" fmla="*/ 16 h 25"/>
                <a:gd name="T20" fmla="*/ 27 w 27"/>
                <a:gd name="T21" fmla="*/ 12 h 25"/>
                <a:gd name="T22" fmla="*/ 27 w 27"/>
                <a:gd name="T23" fmla="*/ 12 h 25"/>
                <a:gd name="T24" fmla="*/ 27 w 27"/>
                <a:gd name="T25" fmla="*/ 7 h 25"/>
                <a:gd name="T26" fmla="*/ 25 w 27"/>
                <a:gd name="T27" fmla="*/ 5 h 25"/>
                <a:gd name="T28" fmla="*/ 20 w 27"/>
                <a:gd name="T29" fmla="*/ 3 h 25"/>
                <a:gd name="T30" fmla="*/ 16 w 27"/>
                <a:gd name="T31" fmla="*/ 0 h 25"/>
                <a:gd name="T32" fmla="*/ 16 w 27"/>
                <a:gd name="T33" fmla="*/ 0 h 25"/>
                <a:gd name="T34" fmla="*/ 9 w 27"/>
                <a:gd name="T35" fmla="*/ 3 h 25"/>
                <a:gd name="T36" fmla="*/ 4 w 27"/>
                <a:gd name="T37" fmla="*/ 5 h 25"/>
                <a:gd name="T38" fmla="*/ 0 w 27"/>
                <a:gd name="T39" fmla="*/ 7 h 25"/>
                <a:gd name="T40" fmla="*/ 0 w 27"/>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4"/>
                  </a:moveTo>
                  <a:lnTo>
                    <a:pt x="0" y="14"/>
                  </a:lnTo>
                  <a:lnTo>
                    <a:pt x="0" y="18"/>
                  </a:lnTo>
                  <a:lnTo>
                    <a:pt x="0" y="21"/>
                  </a:lnTo>
                  <a:lnTo>
                    <a:pt x="4" y="23"/>
                  </a:lnTo>
                  <a:lnTo>
                    <a:pt x="11" y="25"/>
                  </a:lnTo>
                  <a:lnTo>
                    <a:pt x="16" y="23"/>
                  </a:lnTo>
                  <a:lnTo>
                    <a:pt x="20" y="21"/>
                  </a:lnTo>
                  <a:lnTo>
                    <a:pt x="25" y="16"/>
                  </a:lnTo>
                  <a:lnTo>
                    <a:pt x="27" y="12"/>
                  </a:lnTo>
                  <a:lnTo>
                    <a:pt x="27" y="7"/>
                  </a:lnTo>
                  <a:lnTo>
                    <a:pt x="25" y="5"/>
                  </a:lnTo>
                  <a:lnTo>
                    <a:pt x="20" y="3"/>
                  </a:lnTo>
                  <a:lnTo>
                    <a:pt x="16" y="0"/>
                  </a:lnTo>
                  <a:lnTo>
                    <a:pt x="9" y="3"/>
                  </a:lnTo>
                  <a:lnTo>
                    <a:pt x="4" y="5"/>
                  </a:lnTo>
                  <a:lnTo>
                    <a:pt x="0" y="7"/>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0" name="Freeform 1657">
              <a:extLst>
                <a:ext uri="{FF2B5EF4-FFF2-40B4-BE49-F238E27FC236}">
                  <a16:creationId xmlns:a16="http://schemas.microsoft.com/office/drawing/2014/main" xmlns="" id="{B450DE84-1DD3-6145-80ED-9BA838340342}"/>
                </a:ext>
              </a:extLst>
            </p:cNvPr>
            <p:cNvSpPr>
              <a:spLocks/>
            </p:cNvSpPr>
            <p:nvPr/>
          </p:nvSpPr>
          <p:spPr bwMode="auto">
            <a:xfrm>
              <a:off x="3037" y="3298"/>
              <a:ext cx="28" cy="25"/>
            </a:xfrm>
            <a:custGeom>
              <a:avLst/>
              <a:gdLst>
                <a:gd name="T0" fmla="*/ 0 w 28"/>
                <a:gd name="T1" fmla="*/ 14 h 25"/>
                <a:gd name="T2" fmla="*/ 0 w 28"/>
                <a:gd name="T3" fmla="*/ 14 h 25"/>
                <a:gd name="T4" fmla="*/ 0 w 28"/>
                <a:gd name="T5" fmla="*/ 18 h 25"/>
                <a:gd name="T6" fmla="*/ 3 w 28"/>
                <a:gd name="T7" fmla="*/ 21 h 25"/>
                <a:gd name="T8" fmla="*/ 7 w 28"/>
                <a:gd name="T9" fmla="*/ 23 h 25"/>
                <a:gd name="T10" fmla="*/ 12 w 28"/>
                <a:gd name="T11" fmla="*/ 25 h 25"/>
                <a:gd name="T12" fmla="*/ 12 w 28"/>
                <a:gd name="T13" fmla="*/ 25 h 25"/>
                <a:gd name="T14" fmla="*/ 19 w 28"/>
                <a:gd name="T15" fmla="*/ 23 h 25"/>
                <a:gd name="T16" fmla="*/ 23 w 28"/>
                <a:gd name="T17" fmla="*/ 21 h 25"/>
                <a:gd name="T18" fmla="*/ 28 w 28"/>
                <a:gd name="T19" fmla="*/ 18 h 25"/>
                <a:gd name="T20" fmla="*/ 28 w 28"/>
                <a:gd name="T21" fmla="*/ 14 h 25"/>
                <a:gd name="T22" fmla="*/ 28 w 28"/>
                <a:gd name="T23" fmla="*/ 14 h 25"/>
                <a:gd name="T24" fmla="*/ 28 w 28"/>
                <a:gd name="T25" fmla="*/ 9 h 25"/>
                <a:gd name="T26" fmla="*/ 28 w 28"/>
                <a:gd name="T27" fmla="*/ 5 h 25"/>
                <a:gd name="T28" fmla="*/ 23 w 28"/>
                <a:gd name="T29" fmla="*/ 3 h 25"/>
                <a:gd name="T30" fmla="*/ 19 w 28"/>
                <a:gd name="T31" fmla="*/ 0 h 25"/>
                <a:gd name="T32" fmla="*/ 19 w 28"/>
                <a:gd name="T33" fmla="*/ 0 h 25"/>
                <a:gd name="T34" fmla="*/ 12 w 28"/>
                <a:gd name="T35" fmla="*/ 3 h 25"/>
                <a:gd name="T36" fmla="*/ 7 w 28"/>
                <a:gd name="T37" fmla="*/ 5 h 25"/>
                <a:gd name="T38" fmla="*/ 3 w 28"/>
                <a:gd name="T39" fmla="*/ 9 h 25"/>
                <a:gd name="T40" fmla="*/ 0 w 28"/>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25">
                  <a:moveTo>
                    <a:pt x="0" y="14"/>
                  </a:moveTo>
                  <a:lnTo>
                    <a:pt x="0" y="14"/>
                  </a:lnTo>
                  <a:lnTo>
                    <a:pt x="0" y="18"/>
                  </a:lnTo>
                  <a:lnTo>
                    <a:pt x="3" y="21"/>
                  </a:lnTo>
                  <a:lnTo>
                    <a:pt x="7" y="23"/>
                  </a:lnTo>
                  <a:lnTo>
                    <a:pt x="12" y="25"/>
                  </a:lnTo>
                  <a:lnTo>
                    <a:pt x="19" y="23"/>
                  </a:lnTo>
                  <a:lnTo>
                    <a:pt x="23" y="21"/>
                  </a:lnTo>
                  <a:lnTo>
                    <a:pt x="28" y="18"/>
                  </a:lnTo>
                  <a:lnTo>
                    <a:pt x="28" y="14"/>
                  </a:lnTo>
                  <a:lnTo>
                    <a:pt x="28" y="9"/>
                  </a:lnTo>
                  <a:lnTo>
                    <a:pt x="28" y="5"/>
                  </a:lnTo>
                  <a:lnTo>
                    <a:pt x="23" y="3"/>
                  </a:lnTo>
                  <a:lnTo>
                    <a:pt x="19" y="0"/>
                  </a:lnTo>
                  <a:lnTo>
                    <a:pt x="12" y="3"/>
                  </a:lnTo>
                  <a:lnTo>
                    <a:pt x="7" y="5"/>
                  </a:lnTo>
                  <a:lnTo>
                    <a:pt x="3"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1" name="Freeform 1658">
              <a:extLst>
                <a:ext uri="{FF2B5EF4-FFF2-40B4-BE49-F238E27FC236}">
                  <a16:creationId xmlns:a16="http://schemas.microsoft.com/office/drawing/2014/main" xmlns="" id="{D132767C-A4E9-1A4D-8553-42300A3E8DFC}"/>
                </a:ext>
              </a:extLst>
            </p:cNvPr>
            <p:cNvSpPr>
              <a:spLocks/>
            </p:cNvSpPr>
            <p:nvPr/>
          </p:nvSpPr>
          <p:spPr bwMode="auto">
            <a:xfrm>
              <a:off x="3037" y="3298"/>
              <a:ext cx="28" cy="25"/>
            </a:xfrm>
            <a:custGeom>
              <a:avLst/>
              <a:gdLst>
                <a:gd name="T0" fmla="*/ 0 w 28"/>
                <a:gd name="T1" fmla="*/ 14 h 25"/>
                <a:gd name="T2" fmla="*/ 0 w 28"/>
                <a:gd name="T3" fmla="*/ 14 h 25"/>
                <a:gd name="T4" fmla="*/ 0 w 28"/>
                <a:gd name="T5" fmla="*/ 18 h 25"/>
                <a:gd name="T6" fmla="*/ 3 w 28"/>
                <a:gd name="T7" fmla="*/ 21 h 25"/>
                <a:gd name="T8" fmla="*/ 7 w 28"/>
                <a:gd name="T9" fmla="*/ 23 h 25"/>
                <a:gd name="T10" fmla="*/ 12 w 28"/>
                <a:gd name="T11" fmla="*/ 25 h 25"/>
                <a:gd name="T12" fmla="*/ 12 w 28"/>
                <a:gd name="T13" fmla="*/ 25 h 25"/>
                <a:gd name="T14" fmla="*/ 19 w 28"/>
                <a:gd name="T15" fmla="*/ 23 h 25"/>
                <a:gd name="T16" fmla="*/ 23 w 28"/>
                <a:gd name="T17" fmla="*/ 21 h 25"/>
                <a:gd name="T18" fmla="*/ 28 w 28"/>
                <a:gd name="T19" fmla="*/ 18 h 25"/>
                <a:gd name="T20" fmla="*/ 28 w 28"/>
                <a:gd name="T21" fmla="*/ 14 h 25"/>
                <a:gd name="T22" fmla="*/ 28 w 28"/>
                <a:gd name="T23" fmla="*/ 14 h 25"/>
                <a:gd name="T24" fmla="*/ 28 w 28"/>
                <a:gd name="T25" fmla="*/ 9 h 25"/>
                <a:gd name="T26" fmla="*/ 28 w 28"/>
                <a:gd name="T27" fmla="*/ 5 h 25"/>
                <a:gd name="T28" fmla="*/ 23 w 28"/>
                <a:gd name="T29" fmla="*/ 3 h 25"/>
                <a:gd name="T30" fmla="*/ 19 w 28"/>
                <a:gd name="T31" fmla="*/ 0 h 25"/>
                <a:gd name="T32" fmla="*/ 19 w 28"/>
                <a:gd name="T33" fmla="*/ 0 h 25"/>
                <a:gd name="T34" fmla="*/ 12 w 28"/>
                <a:gd name="T35" fmla="*/ 3 h 25"/>
                <a:gd name="T36" fmla="*/ 7 w 28"/>
                <a:gd name="T37" fmla="*/ 5 h 25"/>
                <a:gd name="T38" fmla="*/ 3 w 28"/>
                <a:gd name="T39" fmla="*/ 9 h 25"/>
                <a:gd name="T40" fmla="*/ 0 w 28"/>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25">
                  <a:moveTo>
                    <a:pt x="0" y="14"/>
                  </a:moveTo>
                  <a:lnTo>
                    <a:pt x="0" y="14"/>
                  </a:lnTo>
                  <a:lnTo>
                    <a:pt x="0" y="18"/>
                  </a:lnTo>
                  <a:lnTo>
                    <a:pt x="3" y="21"/>
                  </a:lnTo>
                  <a:lnTo>
                    <a:pt x="7" y="23"/>
                  </a:lnTo>
                  <a:lnTo>
                    <a:pt x="12" y="25"/>
                  </a:lnTo>
                  <a:lnTo>
                    <a:pt x="19" y="23"/>
                  </a:lnTo>
                  <a:lnTo>
                    <a:pt x="23" y="21"/>
                  </a:lnTo>
                  <a:lnTo>
                    <a:pt x="28" y="18"/>
                  </a:lnTo>
                  <a:lnTo>
                    <a:pt x="28" y="14"/>
                  </a:lnTo>
                  <a:lnTo>
                    <a:pt x="28" y="9"/>
                  </a:lnTo>
                  <a:lnTo>
                    <a:pt x="28" y="5"/>
                  </a:lnTo>
                  <a:lnTo>
                    <a:pt x="23" y="3"/>
                  </a:lnTo>
                  <a:lnTo>
                    <a:pt x="19" y="0"/>
                  </a:lnTo>
                  <a:lnTo>
                    <a:pt x="12" y="3"/>
                  </a:lnTo>
                  <a:lnTo>
                    <a:pt x="7" y="5"/>
                  </a:lnTo>
                  <a:lnTo>
                    <a:pt x="3"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2" name="Freeform 1659">
              <a:extLst>
                <a:ext uri="{FF2B5EF4-FFF2-40B4-BE49-F238E27FC236}">
                  <a16:creationId xmlns:a16="http://schemas.microsoft.com/office/drawing/2014/main" xmlns="" id="{A60EC808-45A8-B94A-8514-6FB1DFB5B424}"/>
                </a:ext>
              </a:extLst>
            </p:cNvPr>
            <p:cNvSpPr>
              <a:spLocks/>
            </p:cNvSpPr>
            <p:nvPr/>
          </p:nvSpPr>
          <p:spPr bwMode="auto">
            <a:xfrm>
              <a:off x="3010" y="3301"/>
              <a:ext cx="27" cy="22"/>
            </a:xfrm>
            <a:custGeom>
              <a:avLst/>
              <a:gdLst>
                <a:gd name="T0" fmla="*/ 0 w 27"/>
                <a:gd name="T1" fmla="*/ 11 h 22"/>
                <a:gd name="T2" fmla="*/ 0 w 27"/>
                <a:gd name="T3" fmla="*/ 11 h 22"/>
                <a:gd name="T4" fmla="*/ 0 w 27"/>
                <a:gd name="T5" fmla="*/ 15 h 22"/>
                <a:gd name="T6" fmla="*/ 3 w 27"/>
                <a:gd name="T7" fmla="*/ 20 h 22"/>
                <a:gd name="T8" fmla="*/ 5 w 27"/>
                <a:gd name="T9" fmla="*/ 22 h 22"/>
                <a:gd name="T10" fmla="*/ 12 w 27"/>
                <a:gd name="T11" fmla="*/ 22 h 22"/>
                <a:gd name="T12" fmla="*/ 12 w 27"/>
                <a:gd name="T13" fmla="*/ 22 h 22"/>
                <a:gd name="T14" fmla="*/ 16 w 27"/>
                <a:gd name="T15" fmla="*/ 22 h 22"/>
                <a:gd name="T16" fmla="*/ 21 w 27"/>
                <a:gd name="T17" fmla="*/ 18 h 22"/>
                <a:gd name="T18" fmla="*/ 25 w 27"/>
                <a:gd name="T19" fmla="*/ 15 h 22"/>
                <a:gd name="T20" fmla="*/ 27 w 27"/>
                <a:gd name="T21" fmla="*/ 11 h 22"/>
                <a:gd name="T22" fmla="*/ 27 w 27"/>
                <a:gd name="T23" fmla="*/ 11 h 22"/>
                <a:gd name="T24" fmla="*/ 27 w 27"/>
                <a:gd name="T25" fmla="*/ 6 h 22"/>
                <a:gd name="T26" fmla="*/ 25 w 27"/>
                <a:gd name="T27" fmla="*/ 2 h 22"/>
                <a:gd name="T28" fmla="*/ 23 w 27"/>
                <a:gd name="T29" fmla="*/ 0 h 22"/>
                <a:gd name="T30" fmla="*/ 18 w 27"/>
                <a:gd name="T31" fmla="*/ 0 h 22"/>
                <a:gd name="T32" fmla="*/ 18 w 27"/>
                <a:gd name="T33" fmla="*/ 0 h 22"/>
                <a:gd name="T34" fmla="*/ 12 w 27"/>
                <a:gd name="T35" fmla="*/ 0 h 22"/>
                <a:gd name="T36" fmla="*/ 7 w 27"/>
                <a:gd name="T37" fmla="*/ 2 h 22"/>
                <a:gd name="T38" fmla="*/ 3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3" y="20"/>
                  </a:lnTo>
                  <a:lnTo>
                    <a:pt x="5" y="22"/>
                  </a:lnTo>
                  <a:lnTo>
                    <a:pt x="12" y="22"/>
                  </a:lnTo>
                  <a:lnTo>
                    <a:pt x="16" y="22"/>
                  </a:lnTo>
                  <a:lnTo>
                    <a:pt x="21" y="18"/>
                  </a:lnTo>
                  <a:lnTo>
                    <a:pt x="25" y="15"/>
                  </a:lnTo>
                  <a:lnTo>
                    <a:pt x="27" y="11"/>
                  </a:lnTo>
                  <a:lnTo>
                    <a:pt x="27" y="6"/>
                  </a:lnTo>
                  <a:lnTo>
                    <a:pt x="25" y="2"/>
                  </a:lnTo>
                  <a:lnTo>
                    <a:pt x="23" y="0"/>
                  </a:lnTo>
                  <a:lnTo>
                    <a:pt x="18" y="0"/>
                  </a:lnTo>
                  <a:lnTo>
                    <a:pt x="12" y="0"/>
                  </a:lnTo>
                  <a:lnTo>
                    <a:pt x="7" y="2"/>
                  </a:lnTo>
                  <a:lnTo>
                    <a:pt x="3"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3" name="Freeform 1660">
              <a:extLst>
                <a:ext uri="{FF2B5EF4-FFF2-40B4-BE49-F238E27FC236}">
                  <a16:creationId xmlns:a16="http://schemas.microsoft.com/office/drawing/2014/main" xmlns="" id="{9D14C54C-D98A-A44B-BA63-F28B308BF02A}"/>
                </a:ext>
              </a:extLst>
            </p:cNvPr>
            <p:cNvSpPr>
              <a:spLocks/>
            </p:cNvSpPr>
            <p:nvPr/>
          </p:nvSpPr>
          <p:spPr bwMode="auto">
            <a:xfrm>
              <a:off x="3010" y="3301"/>
              <a:ext cx="27" cy="22"/>
            </a:xfrm>
            <a:custGeom>
              <a:avLst/>
              <a:gdLst>
                <a:gd name="T0" fmla="*/ 0 w 27"/>
                <a:gd name="T1" fmla="*/ 11 h 22"/>
                <a:gd name="T2" fmla="*/ 0 w 27"/>
                <a:gd name="T3" fmla="*/ 11 h 22"/>
                <a:gd name="T4" fmla="*/ 0 w 27"/>
                <a:gd name="T5" fmla="*/ 15 h 22"/>
                <a:gd name="T6" fmla="*/ 3 w 27"/>
                <a:gd name="T7" fmla="*/ 20 h 22"/>
                <a:gd name="T8" fmla="*/ 5 w 27"/>
                <a:gd name="T9" fmla="*/ 22 h 22"/>
                <a:gd name="T10" fmla="*/ 12 w 27"/>
                <a:gd name="T11" fmla="*/ 22 h 22"/>
                <a:gd name="T12" fmla="*/ 12 w 27"/>
                <a:gd name="T13" fmla="*/ 22 h 22"/>
                <a:gd name="T14" fmla="*/ 16 w 27"/>
                <a:gd name="T15" fmla="*/ 22 h 22"/>
                <a:gd name="T16" fmla="*/ 21 w 27"/>
                <a:gd name="T17" fmla="*/ 18 h 22"/>
                <a:gd name="T18" fmla="*/ 25 w 27"/>
                <a:gd name="T19" fmla="*/ 15 h 22"/>
                <a:gd name="T20" fmla="*/ 27 w 27"/>
                <a:gd name="T21" fmla="*/ 11 h 22"/>
                <a:gd name="T22" fmla="*/ 27 w 27"/>
                <a:gd name="T23" fmla="*/ 11 h 22"/>
                <a:gd name="T24" fmla="*/ 27 w 27"/>
                <a:gd name="T25" fmla="*/ 6 h 22"/>
                <a:gd name="T26" fmla="*/ 25 w 27"/>
                <a:gd name="T27" fmla="*/ 2 h 22"/>
                <a:gd name="T28" fmla="*/ 23 w 27"/>
                <a:gd name="T29" fmla="*/ 0 h 22"/>
                <a:gd name="T30" fmla="*/ 18 w 27"/>
                <a:gd name="T31" fmla="*/ 0 h 22"/>
                <a:gd name="T32" fmla="*/ 18 w 27"/>
                <a:gd name="T33" fmla="*/ 0 h 22"/>
                <a:gd name="T34" fmla="*/ 12 w 27"/>
                <a:gd name="T35" fmla="*/ 0 h 22"/>
                <a:gd name="T36" fmla="*/ 7 w 27"/>
                <a:gd name="T37" fmla="*/ 2 h 22"/>
                <a:gd name="T38" fmla="*/ 3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3" y="20"/>
                  </a:lnTo>
                  <a:lnTo>
                    <a:pt x="5" y="22"/>
                  </a:lnTo>
                  <a:lnTo>
                    <a:pt x="12" y="22"/>
                  </a:lnTo>
                  <a:lnTo>
                    <a:pt x="16" y="22"/>
                  </a:lnTo>
                  <a:lnTo>
                    <a:pt x="21" y="18"/>
                  </a:lnTo>
                  <a:lnTo>
                    <a:pt x="25" y="15"/>
                  </a:lnTo>
                  <a:lnTo>
                    <a:pt x="27" y="11"/>
                  </a:lnTo>
                  <a:lnTo>
                    <a:pt x="27" y="6"/>
                  </a:lnTo>
                  <a:lnTo>
                    <a:pt x="25" y="2"/>
                  </a:lnTo>
                  <a:lnTo>
                    <a:pt x="23" y="0"/>
                  </a:lnTo>
                  <a:lnTo>
                    <a:pt x="18" y="0"/>
                  </a:lnTo>
                  <a:lnTo>
                    <a:pt x="12" y="0"/>
                  </a:lnTo>
                  <a:lnTo>
                    <a:pt x="7" y="2"/>
                  </a:lnTo>
                  <a:lnTo>
                    <a:pt x="3"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4" name="Freeform 1661">
              <a:extLst>
                <a:ext uri="{FF2B5EF4-FFF2-40B4-BE49-F238E27FC236}">
                  <a16:creationId xmlns:a16="http://schemas.microsoft.com/office/drawing/2014/main" xmlns="" id="{FF39E23B-CD1F-184F-9716-1B5729EB83B9}"/>
                </a:ext>
              </a:extLst>
            </p:cNvPr>
            <p:cNvSpPr>
              <a:spLocks/>
            </p:cNvSpPr>
            <p:nvPr/>
          </p:nvSpPr>
          <p:spPr bwMode="auto">
            <a:xfrm>
              <a:off x="2981" y="3301"/>
              <a:ext cx="29" cy="22"/>
            </a:xfrm>
            <a:custGeom>
              <a:avLst/>
              <a:gdLst>
                <a:gd name="T0" fmla="*/ 2 w 29"/>
                <a:gd name="T1" fmla="*/ 11 h 22"/>
                <a:gd name="T2" fmla="*/ 2 w 29"/>
                <a:gd name="T3" fmla="*/ 11 h 22"/>
                <a:gd name="T4" fmla="*/ 0 w 29"/>
                <a:gd name="T5" fmla="*/ 15 h 22"/>
                <a:gd name="T6" fmla="*/ 2 w 29"/>
                <a:gd name="T7" fmla="*/ 20 h 22"/>
                <a:gd name="T8" fmla="*/ 7 w 29"/>
                <a:gd name="T9" fmla="*/ 22 h 22"/>
                <a:gd name="T10" fmla="*/ 11 w 29"/>
                <a:gd name="T11" fmla="*/ 22 h 22"/>
                <a:gd name="T12" fmla="*/ 11 w 29"/>
                <a:gd name="T13" fmla="*/ 22 h 22"/>
                <a:gd name="T14" fmla="*/ 18 w 29"/>
                <a:gd name="T15" fmla="*/ 22 h 22"/>
                <a:gd name="T16" fmla="*/ 23 w 29"/>
                <a:gd name="T17" fmla="*/ 20 h 22"/>
                <a:gd name="T18" fmla="*/ 27 w 29"/>
                <a:gd name="T19" fmla="*/ 15 h 22"/>
                <a:gd name="T20" fmla="*/ 29 w 29"/>
                <a:gd name="T21" fmla="*/ 11 h 22"/>
                <a:gd name="T22" fmla="*/ 29 w 29"/>
                <a:gd name="T23" fmla="*/ 11 h 22"/>
                <a:gd name="T24" fmla="*/ 29 w 29"/>
                <a:gd name="T25" fmla="*/ 6 h 22"/>
                <a:gd name="T26" fmla="*/ 27 w 29"/>
                <a:gd name="T27" fmla="*/ 2 h 22"/>
                <a:gd name="T28" fmla="*/ 25 w 29"/>
                <a:gd name="T29" fmla="*/ 0 h 22"/>
                <a:gd name="T30" fmla="*/ 18 w 29"/>
                <a:gd name="T31" fmla="*/ 0 h 22"/>
                <a:gd name="T32" fmla="*/ 18 w 29"/>
                <a:gd name="T33" fmla="*/ 0 h 22"/>
                <a:gd name="T34" fmla="*/ 14 w 29"/>
                <a:gd name="T35" fmla="*/ 0 h 22"/>
                <a:gd name="T36" fmla="*/ 9 w 29"/>
                <a:gd name="T37" fmla="*/ 4 h 22"/>
                <a:gd name="T38" fmla="*/ 5 w 29"/>
                <a:gd name="T39" fmla="*/ 6 h 22"/>
                <a:gd name="T40" fmla="*/ 2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2" y="11"/>
                  </a:moveTo>
                  <a:lnTo>
                    <a:pt x="2" y="11"/>
                  </a:lnTo>
                  <a:lnTo>
                    <a:pt x="0" y="15"/>
                  </a:lnTo>
                  <a:lnTo>
                    <a:pt x="2" y="20"/>
                  </a:lnTo>
                  <a:lnTo>
                    <a:pt x="7" y="22"/>
                  </a:lnTo>
                  <a:lnTo>
                    <a:pt x="11" y="22"/>
                  </a:lnTo>
                  <a:lnTo>
                    <a:pt x="18" y="22"/>
                  </a:lnTo>
                  <a:lnTo>
                    <a:pt x="23" y="20"/>
                  </a:lnTo>
                  <a:lnTo>
                    <a:pt x="27" y="15"/>
                  </a:lnTo>
                  <a:lnTo>
                    <a:pt x="29" y="11"/>
                  </a:lnTo>
                  <a:lnTo>
                    <a:pt x="29" y="6"/>
                  </a:lnTo>
                  <a:lnTo>
                    <a:pt x="27" y="2"/>
                  </a:lnTo>
                  <a:lnTo>
                    <a:pt x="25" y="0"/>
                  </a:lnTo>
                  <a:lnTo>
                    <a:pt x="18" y="0"/>
                  </a:lnTo>
                  <a:lnTo>
                    <a:pt x="14" y="0"/>
                  </a:lnTo>
                  <a:lnTo>
                    <a:pt x="9" y="4"/>
                  </a:lnTo>
                  <a:lnTo>
                    <a:pt x="5"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5" name="Freeform 1662">
              <a:extLst>
                <a:ext uri="{FF2B5EF4-FFF2-40B4-BE49-F238E27FC236}">
                  <a16:creationId xmlns:a16="http://schemas.microsoft.com/office/drawing/2014/main" xmlns="" id="{BB3151D9-8B45-6846-BB54-808FD7B9F9C8}"/>
                </a:ext>
              </a:extLst>
            </p:cNvPr>
            <p:cNvSpPr>
              <a:spLocks/>
            </p:cNvSpPr>
            <p:nvPr/>
          </p:nvSpPr>
          <p:spPr bwMode="auto">
            <a:xfrm>
              <a:off x="2981" y="3301"/>
              <a:ext cx="29" cy="22"/>
            </a:xfrm>
            <a:custGeom>
              <a:avLst/>
              <a:gdLst>
                <a:gd name="T0" fmla="*/ 2 w 29"/>
                <a:gd name="T1" fmla="*/ 11 h 22"/>
                <a:gd name="T2" fmla="*/ 2 w 29"/>
                <a:gd name="T3" fmla="*/ 11 h 22"/>
                <a:gd name="T4" fmla="*/ 0 w 29"/>
                <a:gd name="T5" fmla="*/ 15 h 22"/>
                <a:gd name="T6" fmla="*/ 2 w 29"/>
                <a:gd name="T7" fmla="*/ 20 h 22"/>
                <a:gd name="T8" fmla="*/ 7 w 29"/>
                <a:gd name="T9" fmla="*/ 22 h 22"/>
                <a:gd name="T10" fmla="*/ 11 w 29"/>
                <a:gd name="T11" fmla="*/ 22 h 22"/>
                <a:gd name="T12" fmla="*/ 11 w 29"/>
                <a:gd name="T13" fmla="*/ 22 h 22"/>
                <a:gd name="T14" fmla="*/ 18 w 29"/>
                <a:gd name="T15" fmla="*/ 22 h 22"/>
                <a:gd name="T16" fmla="*/ 23 w 29"/>
                <a:gd name="T17" fmla="*/ 20 h 22"/>
                <a:gd name="T18" fmla="*/ 27 w 29"/>
                <a:gd name="T19" fmla="*/ 15 h 22"/>
                <a:gd name="T20" fmla="*/ 29 w 29"/>
                <a:gd name="T21" fmla="*/ 11 h 22"/>
                <a:gd name="T22" fmla="*/ 29 w 29"/>
                <a:gd name="T23" fmla="*/ 11 h 22"/>
                <a:gd name="T24" fmla="*/ 29 w 29"/>
                <a:gd name="T25" fmla="*/ 6 h 22"/>
                <a:gd name="T26" fmla="*/ 27 w 29"/>
                <a:gd name="T27" fmla="*/ 2 h 22"/>
                <a:gd name="T28" fmla="*/ 25 w 29"/>
                <a:gd name="T29" fmla="*/ 0 h 22"/>
                <a:gd name="T30" fmla="*/ 18 w 29"/>
                <a:gd name="T31" fmla="*/ 0 h 22"/>
                <a:gd name="T32" fmla="*/ 18 w 29"/>
                <a:gd name="T33" fmla="*/ 0 h 22"/>
                <a:gd name="T34" fmla="*/ 14 w 29"/>
                <a:gd name="T35" fmla="*/ 0 h 22"/>
                <a:gd name="T36" fmla="*/ 9 w 29"/>
                <a:gd name="T37" fmla="*/ 4 h 22"/>
                <a:gd name="T38" fmla="*/ 5 w 29"/>
                <a:gd name="T39" fmla="*/ 6 h 22"/>
                <a:gd name="T40" fmla="*/ 2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2" y="11"/>
                  </a:moveTo>
                  <a:lnTo>
                    <a:pt x="2" y="11"/>
                  </a:lnTo>
                  <a:lnTo>
                    <a:pt x="0" y="15"/>
                  </a:lnTo>
                  <a:lnTo>
                    <a:pt x="2" y="20"/>
                  </a:lnTo>
                  <a:lnTo>
                    <a:pt x="7" y="22"/>
                  </a:lnTo>
                  <a:lnTo>
                    <a:pt x="11" y="22"/>
                  </a:lnTo>
                  <a:lnTo>
                    <a:pt x="18" y="22"/>
                  </a:lnTo>
                  <a:lnTo>
                    <a:pt x="23" y="20"/>
                  </a:lnTo>
                  <a:lnTo>
                    <a:pt x="27" y="15"/>
                  </a:lnTo>
                  <a:lnTo>
                    <a:pt x="29" y="11"/>
                  </a:lnTo>
                  <a:lnTo>
                    <a:pt x="29" y="6"/>
                  </a:lnTo>
                  <a:lnTo>
                    <a:pt x="27" y="2"/>
                  </a:lnTo>
                  <a:lnTo>
                    <a:pt x="25" y="0"/>
                  </a:lnTo>
                  <a:lnTo>
                    <a:pt x="18" y="0"/>
                  </a:lnTo>
                  <a:lnTo>
                    <a:pt x="14" y="0"/>
                  </a:lnTo>
                  <a:lnTo>
                    <a:pt x="9" y="4"/>
                  </a:lnTo>
                  <a:lnTo>
                    <a:pt x="5"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6" name="Freeform 1663">
              <a:extLst>
                <a:ext uri="{FF2B5EF4-FFF2-40B4-BE49-F238E27FC236}">
                  <a16:creationId xmlns:a16="http://schemas.microsoft.com/office/drawing/2014/main" xmlns="" id="{EECCA669-1662-A440-8248-7D6B825557E4}"/>
                </a:ext>
              </a:extLst>
            </p:cNvPr>
            <p:cNvSpPr>
              <a:spLocks/>
            </p:cNvSpPr>
            <p:nvPr/>
          </p:nvSpPr>
          <p:spPr bwMode="auto">
            <a:xfrm>
              <a:off x="2954" y="3301"/>
              <a:ext cx="29" cy="24"/>
            </a:xfrm>
            <a:custGeom>
              <a:avLst/>
              <a:gdLst>
                <a:gd name="T0" fmla="*/ 0 w 29"/>
                <a:gd name="T1" fmla="*/ 11 h 24"/>
                <a:gd name="T2" fmla="*/ 0 w 29"/>
                <a:gd name="T3" fmla="*/ 11 h 24"/>
                <a:gd name="T4" fmla="*/ 0 w 29"/>
                <a:gd name="T5" fmla="*/ 15 h 24"/>
                <a:gd name="T6" fmla="*/ 2 w 29"/>
                <a:gd name="T7" fmla="*/ 20 h 24"/>
                <a:gd name="T8" fmla="*/ 5 w 29"/>
                <a:gd name="T9" fmla="*/ 22 h 24"/>
                <a:gd name="T10" fmla="*/ 9 w 29"/>
                <a:gd name="T11" fmla="*/ 24 h 24"/>
                <a:gd name="T12" fmla="*/ 9 w 29"/>
                <a:gd name="T13" fmla="*/ 24 h 24"/>
                <a:gd name="T14" fmla="*/ 16 w 29"/>
                <a:gd name="T15" fmla="*/ 22 h 24"/>
                <a:gd name="T16" fmla="*/ 20 w 29"/>
                <a:gd name="T17" fmla="*/ 20 h 24"/>
                <a:gd name="T18" fmla="*/ 25 w 29"/>
                <a:gd name="T19" fmla="*/ 15 h 24"/>
                <a:gd name="T20" fmla="*/ 29 w 29"/>
                <a:gd name="T21" fmla="*/ 11 h 24"/>
                <a:gd name="T22" fmla="*/ 29 w 29"/>
                <a:gd name="T23" fmla="*/ 11 h 24"/>
                <a:gd name="T24" fmla="*/ 29 w 29"/>
                <a:gd name="T25" fmla="*/ 6 h 24"/>
                <a:gd name="T26" fmla="*/ 27 w 29"/>
                <a:gd name="T27" fmla="*/ 4 h 24"/>
                <a:gd name="T28" fmla="*/ 25 w 29"/>
                <a:gd name="T29" fmla="*/ 2 h 24"/>
                <a:gd name="T30" fmla="*/ 18 w 29"/>
                <a:gd name="T31" fmla="*/ 0 h 24"/>
                <a:gd name="T32" fmla="*/ 18 w 29"/>
                <a:gd name="T33" fmla="*/ 0 h 24"/>
                <a:gd name="T34" fmla="*/ 14 w 29"/>
                <a:gd name="T35" fmla="*/ 2 h 24"/>
                <a:gd name="T36" fmla="*/ 7 w 29"/>
                <a:gd name="T37" fmla="*/ 4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0" y="15"/>
                  </a:lnTo>
                  <a:lnTo>
                    <a:pt x="2" y="20"/>
                  </a:lnTo>
                  <a:lnTo>
                    <a:pt x="5" y="22"/>
                  </a:lnTo>
                  <a:lnTo>
                    <a:pt x="9" y="24"/>
                  </a:lnTo>
                  <a:lnTo>
                    <a:pt x="16" y="22"/>
                  </a:lnTo>
                  <a:lnTo>
                    <a:pt x="20" y="20"/>
                  </a:lnTo>
                  <a:lnTo>
                    <a:pt x="25" y="15"/>
                  </a:lnTo>
                  <a:lnTo>
                    <a:pt x="29" y="11"/>
                  </a:lnTo>
                  <a:lnTo>
                    <a:pt x="29" y="6"/>
                  </a:lnTo>
                  <a:lnTo>
                    <a:pt x="27" y="4"/>
                  </a:lnTo>
                  <a:lnTo>
                    <a:pt x="25" y="2"/>
                  </a:lnTo>
                  <a:lnTo>
                    <a:pt x="18" y="0"/>
                  </a:lnTo>
                  <a:lnTo>
                    <a:pt x="14" y="2"/>
                  </a:lnTo>
                  <a:lnTo>
                    <a:pt x="7"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7" name="Freeform 1664">
              <a:extLst>
                <a:ext uri="{FF2B5EF4-FFF2-40B4-BE49-F238E27FC236}">
                  <a16:creationId xmlns:a16="http://schemas.microsoft.com/office/drawing/2014/main" xmlns="" id="{95F6D6BC-A549-234C-B1A9-80D84B31DDA5}"/>
                </a:ext>
              </a:extLst>
            </p:cNvPr>
            <p:cNvSpPr>
              <a:spLocks/>
            </p:cNvSpPr>
            <p:nvPr/>
          </p:nvSpPr>
          <p:spPr bwMode="auto">
            <a:xfrm>
              <a:off x="2954" y="3301"/>
              <a:ext cx="29" cy="24"/>
            </a:xfrm>
            <a:custGeom>
              <a:avLst/>
              <a:gdLst>
                <a:gd name="T0" fmla="*/ 0 w 29"/>
                <a:gd name="T1" fmla="*/ 11 h 24"/>
                <a:gd name="T2" fmla="*/ 0 w 29"/>
                <a:gd name="T3" fmla="*/ 11 h 24"/>
                <a:gd name="T4" fmla="*/ 0 w 29"/>
                <a:gd name="T5" fmla="*/ 15 h 24"/>
                <a:gd name="T6" fmla="*/ 2 w 29"/>
                <a:gd name="T7" fmla="*/ 20 h 24"/>
                <a:gd name="T8" fmla="*/ 5 w 29"/>
                <a:gd name="T9" fmla="*/ 22 h 24"/>
                <a:gd name="T10" fmla="*/ 9 w 29"/>
                <a:gd name="T11" fmla="*/ 24 h 24"/>
                <a:gd name="T12" fmla="*/ 9 w 29"/>
                <a:gd name="T13" fmla="*/ 24 h 24"/>
                <a:gd name="T14" fmla="*/ 16 w 29"/>
                <a:gd name="T15" fmla="*/ 22 h 24"/>
                <a:gd name="T16" fmla="*/ 20 w 29"/>
                <a:gd name="T17" fmla="*/ 20 h 24"/>
                <a:gd name="T18" fmla="*/ 25 w 29"/>
                <a:gd name="T19" fmla="*/ 15 h 24"/>
                <a:gd name="T20" fmla="*/ 29 w 29"/>
                <a:gd name="T21" fmla="*/ 11 h 24"/>
                <a:gd name="T22" fmla="*/ 29 w 29"/>
                <a:gd name="T23" fmla="*/ 11 h 24"/>
                <a:gd name="T24" fmla="*/ 29 w 29"/>
                <a:gd name="T25" fmla="*/ 6 h 24"/>
                <a:gd name="T26" fmla="*/ 27 w 29"/>
                <a:gd name="T27" fmla="*/ 4 h 24"/>
                <a:gd name="T28" fmla="*/ 25 w 29"/>
                <a:gd name="T29" fmla="*/ 2 h 24"/>
                <a:gd name="T30" fmla="*/ 18 w 29"/>
                <a:gd name="T31" fmla="*/ 0 h 24"/>
                <a:gd name="T32" fmla="*/ 18 w 29"/>
                <a:gd name="T33" fmla="*/ 0 h 24"/>
                <a:gd name="T34" fmla="*/ 14 w 29"/>
                <a:gd name="T35" fmla="*/ 2 h 24"/>
                <a:gd name="T36" fmla="*/ 7 w 29"/>
                <a:gd name="T37" fmla="*/ 4 h 24"/>
                <a:gd name="T38" fmla="*/ 2 w 29"/>
                <a:gd name="T39" fmla="*/ 6 h 24"/>
                <a:gd name="T40" fmla="*/ 0 w 29"/>
                <a:gd name="T41" fmla="*/ 11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0" y="11"/>
                  </a:moveTo>
                  <a:lnTo>
                    <a:pt x="0" y="11"/>
                  </a:lnTo>
                  <a:lnTo>
                    <a:pt x="0" y="15"/>
                  </a:lnTo>
                  <a:lnTo>
                    <a:pt x="2" y="20"/>
                  </a:lnTo>
                  <a:lnTo>
                    <a:pt x="5" y="22"/>
                  </a:lnTo>
                  <a:lnTo>
                    <a:pt x="9" y="24"/>
                  </a:lnTo>
                  <a:lnTo>
                    <a:pt x="16" y="22"/>
                  </a:lnTo>
                  <a:lnTo>
                    <a:pt x="20" y="20"/>
                  </a:lnTo>
                  <a:lnTo>
                    <a:pt x="25" y="15"/>
                  </a:lnTo>
                  <a:lnTo>
                    <a:pt x="29" y="11"/>
                  </a:lnTo>
                  <a:lnTo>
                    <a:pt x="29" y="6"/>
                  </a:lnTo>
                  <a:lnTo>
                    <a:pt x="27" y="4"/>
                  </a:lnTo>
                  <a:lnTo>
                    <a:pt x="25" y="2"/>
                  </a:lnTo>
                  <a:lnTo>
                    <a:pt x="18" y="0"/>
                  </a:lnTo>
                  <a:lnTo>
                    <a:pt x="14" y="2"/>
                  </a:lnTo>
                  <a:lnTo>
                    <a:pt x="7"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8" name="Freeform 1665">
              <a:extLst>
                <a:ext uri="{FF2B5EF4-FFF2-40B4-BE49-F238E27FC236}">
                  <a16:creationId xmlns:a16="http://schemas.microsoft.com/office/drawing/2014/main" xmlns="" id="{F6ABA7A9-4D95-5C4B-98F1-EC99D2ACFB51}"/>
                </a:ext>
              </a:extLst>
            </p:cNvPr>
            <p:cNvSpPr>
              <a:spLocks/>
            </p:cNvSpPr>
            <p:nvPr/>
          </p:nvSpPr>
          <p:spPr bwMode="auto">
            <a:xfrm>
              <a:off x="2925" y="3301"/>
              <a:ext cx="29" cy="24"/>
            </a:xfrm>
            <a:custGeom>
              <a:avLst/>
              <a:gdLst>
                <a:gd name="T0" fmla="*/ 2 w 29"/>
                <a:gd name="T1" fmla="*/ 13 h 24"/>
                <a:gd name="T2" fmla="*/ 2 w 29"/>
                <a:gd name="T3" fmla="*/ 13 h 24"/>
                <a:gd name="T4" fmla="*/ 0 w 29"/>
                <a:gd name="T5" fmla="*/ 18 h 24"/>
                <a:gd name="T6" fmla="*/ 2 w 29"/>
                <a:gd name="T7" fmla="*/ 20 h 24"/>
                <a:gd name="T8" fmla="*/ 7 w 29"/>
                <a:gd name="T9" fmla="*/ 22 h 24"/>
                <a:gd name="T10" fmla="*/ 11 w 29"/>
                <a:gd name="T11" fmla="*/ 24 h 24"/>
                <a:gd name="T12" fmla="*/ 11 w 29"/>
                <a:gd name="T13" fmla="*/ 24 h 24"/>
                <a:gd name="T14" fmla="*/ 16 w 29"/>
                <a:gd name="T15" fmla="*/ 22 h 24"/>
                <a:gd name="T16" fmla="*/ 22 w 29"/>
                <a:gd name="T17" fmla="*/ 20 h 24"/>
                <a:gd name="T18" fmla="*/ 27 w 29"/>
                <a:gd name="T19" fmla="*/ 18 h 24"/>
                <a:gd name="T20" fmla="*/ 29 w 29"/>
                <a:gd name="T21" fmla="*/ 11 h 24"/>
                <a:gd name="T22" fmla="*/ 29 w 29"/>
                <a:gd name="T23" fmla="*/ 11 h 24"/>
                <a:gd name="T24" fmla="*/ 29 w 29"/>
                <a:gd name="T25" fmla="*/ 6 h 24"/>
                <a:gd name="T26" fmla="*/ 29 w 29"/>
                <a:gd name="T27" fmla="*/ 4 h 24"/>
                <a:gd name="T28" fmla="*/ 25 w 29"/>
                <a:gd name="T29" fmla="*/ 2 h 24"/>
                <a:gd name="T30" fmla="*/ 20 w 29"/>
                <a:gd name="T31" fmla="*/ 0 h 24"/>
                <a:gd name="T32" fmla="*/ 20 w 29"/>
                <a:gd name="T33" fmla="*/ 0 h 24"/>
                <a:gd name="T34" fmla="*/ 16 w 29"/>
                <a:gd name="T35" fmla="*/ 2 h 24"/>
                <a:gd name="T36" fmla="*/ 9 w 29"/>
                <a:gd name="T37" fmla="*/ 4 h 24"/>
                <a:gd name="T38" fmla="*/ 4 w 29"/>
                <a:gd name="T39" fmla="*/ 9 h 24"/>
                <a:gd name="T40" fmla="*/ 2 w 29"/>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2" y="13"/>
                  </a:moveTo>
                  <a:lnTo>
                    <a:pt x="2" y="13"/>
                  </a:lnTo>
                  <a:lnTo>
                    <a:pt x="0" y="18"/>
                  </a:lnTo>
                  <a:lnTo>
                    <a:pt x="2" y="20"/>
                  </a:lnTo>
                  <a:lnTo>
                    <a:pt x="7" y="22"/>
                  </a:lnTo>
                  <a:lnTo>
                    <a:pt x="11" y="24"/>
                  </a:lnTo>
                  <a:lnTo>
                    <a:pt x="16" y="22"/>
                  </a:lnTo>
                  <a:lnTo>
                    <a:pt x="22" y="20"/>
                  </a:lnTo>
                  <a:lnTo>
                    <a:pt x="27" y="18"/>
                  </a:lnTo>
                  <a:lnTo>
                    <a:pt x="29" y="11"/>
                  </a:lnTo>
                  <a:lnTo>
                    <a:pt x="29" y="6"/>
                  </a:lnTo>
                  <a:lnTo>
                    <a:pt x="29" y="4"/>
                  </a:lnTo>
                  <a:lnTo>
                    <a:pt x="25" y="2"/>
                  </a:lnTo>
                  <a:lnTo>
                    <a:pt x="20" y="0"/>
                  </a:lnTo>
                  <a:lnTo>
                    <a:pt x="16" y="2"/>
                  </a:lnTo>
                  <a:lnTo>
                    <a:pt x="9" y="4"/>
                  </a:lnTo>
                  <a:lnTo>
                    <a:pt x="4"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49" name="Freeform 1666">
              <a:extLst>
                <a:ext uri="{FF2B5EF4-FFF2-40B4-BE49-F238E27FC236}">
                  <a16:creationId xmlns:a16="http://schemas.microsoft.com/office/drawing/2014/main" xmlns="" id="{BA5B7ED5-DA24-284F-9C74-5A09777AB205}"/>
                </a:ext>
              </a:extLst>
            </p:cNvPr>
            <p:cNvSpPr>
              <a:spLocks/>
            </p:cNvSpPr>
            <p:nvPr/>
          </p:nvSpPr>
          <p:spPr bwMode="auto">
            <a:xfrm>
              <a:off x="2925" y="3301"/>
              <a:ext cx="29" cy="24"/>
            </a:xfrm>
            <a:custGeom>
              <a:avLst/>
              <a:gdLst>
                <a:gd name="T0" fmla="*/ 2 w 29"/>
                <a:gd name="T1" fmla="*/ 13 h 24"/>
                <a:gd name="T2" fmla="*/ 2 w 29"/>
                <a:gd name="T3" fmla="*/ 13 h 24"/>
                <a:gd name="T4" fmla="*/ 0 w 29"/>
                <a:gd name="T5" fmla="*/ 18 h 24"/>
                <a:gd name="T6" fmla="*/ 2 w 29"/>
                <a:gd name="T7" fmla="*/ 20 h 24"/>
                <a:gd name="T8" fmla="*/ 7 w 29"/>
                <a:gd name="T9" fmla="*/ 22 h 24"/>
                <a:gd name="T10" fmla="*/ 11 w 29"/>
                <a:gd name="T11" fmla="*/ 24 h 24"/>
                <a:gd name="T12" fmla="*/ 11 w 29"/>
                <a:gd name="T13" fmla="*/ 24 h 24"/>
                <a:gd name="T14" fmla="*/ 16 w 29"/>
                <a:gd name="T15" fmla="*/ 22 h 24"/>
                <a:gd name="T16" fmla="*/ 22 w 29"/>
                <a:gd name="T17" fmla="*/ 20 h 24"/>
                <a:gd name="T18" fmla="*/ 27 w 29"/>
                <a:gd name="T19" fmla="*/ 18 h 24"/>
                <a:gd name="T20" fmla="*/ 29 w 29"/>
                <a:gd name="T21" fmla="*/ 11 h 24"/>
                <a:gd name="T22" fmla="*/ 29 w 29"/>
                <a:gd name="T23" fmla="*/ 11 h 24"/>
                <a:gd name="T24" fmla="*/ 29 w 29"/>
                <a:gd name="T25" fmla="*/ 6 h 24"/>
                <a:gd name="T26" fmla="*/ 29 w 29"/>
                <a:gd name="T27" fmla="*/ 4 h 24"/>
                <a:gd name="T28" fmla="*/ 25 w 29"/>
                <a:gd name="T29" fmla="*/ 2 h 24"/>
                <a:gd name="T30" fmla="*/ 20 w 29"/>
                <a:gd name="T31" fmla="*/ 0 h 24"/>
                <a:gd name="T32" fmla="*/ 20 w 29"/>
                <a:gd name="T33" fmla="*/ 0 h 24"/>
                <a:gd name="T34" fmla="*/ 16 w 29"/>
                <a:gd name="T35" fmla="*/ 2 h 24"/>
                <a:gd name="T36" fmla="*/ 9 w 29"/>
                <a:gd name="T37" fmla="*/ 4 h 24"/>
                <a:gd name="T38" fmla="*/ 4 w 29"/>
                <a:gd name="T39" fmla="*/ 9 h 24"/>
                <a:gd name="T40" fmla="*/ 2 w 29"/>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4">
                  <a:moveTo>
                    <a:pt x="2" y="13"/>
                  </a:moveTo>
                  <a:lnTo>
                    <a:pt x="2" y="13"/>
                  </a:lnTo>
                  <a:lnTo>
                    <a:pt x="0" y="18"/>
                  </a:lnTo>
                  <a:lnTo>
                    <a:pt x="2" y="20"/>
                  </a:lnTo>
                  <a:lnTo>
                    <a:pt x="7" y="22"/>
                  </a:lnTo>
                  <a:lnTo>
                    <a:pt x="11" y="24"/>
                  </a:lnTo>
                  <a:lnTo>
                    <a:pt x="16" y="22"/>
                  </a:lnTo>
                  <a:lnTo>
                    <a:pt x="22" y="20"/>
                  </a:lnTo>
                  <a:lnTo>
                    <a:pt x="27" y="18"/>
                  </a:lnTo>
                  <a:lnTo>
                    <a:pt x="29" y="11"/>
                  </a:lnTo>
                  <a:lnTo>
                    <a:pt x="29" y="6"/>
                  </a:lnTo>
                  <a:lnTo>
                    <a:pt x="29" y="4"/>
                  </a:lnTo>
                  <a:lnTo>
                    <a:pt x="25" y="2"/>
                  </a:lnTo>
                  <a:lnTo>
                    <a:pt x="20" y="0"/>
                  </a:lnTo>
                  <a:lnTo>
                    <a:pt x="16" y="2"/>
                  </a:lnTo>
                  <a:lnTo>
                    <a:pt x="9" y="4"/>
                  </a:lnTo>
                  <a:lnTo>
                    <a:pt x="4"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0" name="Freeform 1667">
              <a:extLst>
                <a:ext uri="{FF2B5EF4-FFF2-40B4-BE49-F238E27FC236}">
                  <a16:creationId xmlns:a16="http://schemas.microsoft.com/office/drawing/2014/main" xmlns="" id="{2248F56C-94A5-3546-8486-962A4FC34E02}"/>
                </a:ext>
              </a:extLst>
            </p:cNvPr>
            <p:cNvSpPr>
              <a:spLocks/>
            </p:cNvSpPr>
            <p:nvPr/>
          </p:nvSpPr>
          <p:spPr bwMode="auto">
            <a:xfrm>
              <a:off x="2898" y="3303"/>
              <a:ext cx="29" cy="22"/>
            </a:xfrm>
            <a:custGeom>
              <a:avLst/>
              <a:gdLst>
                <a:gd name="T0" fmla="*/ 0 w 29"/>
                <a:gd name="T1" fmla="*/ 11 h 22"/>
                <a:gd name="T2" fmla="*/ 0 w 29"/>
                <a:gd name="T3" fmla="*/ 11 h 22"/>
                <a:gd name="T4" fmla="*/ 0 w 29"/>
                <a:gd name="T5" fmla="*/ 16 h 22"/>
                <a:gd name="T6" fmla="*/ 0 w 29"/>
                <a:gd name="T7" fmla="*/ 20 h 22"/>
                <a:gd name="T8" fmla="*/ 4 w 29"/>
                <a:gd name="T9" fmla="*/ 22 h 22"/>
                <a:gd name="T10" fmla="*/ 9 w 29"/>
                <a:gd name="T11" fmla="*/ 22 h 22"/>
                <a:gd name="T12" fmla="*/ 9 w 29"/>
                <a:gd name="T13" fmla="*/ 22 h 22"/>
                <a:gd name="T14" fmla="*/ 16 w 29"/>
                <a:gd name="T15" fmla="*/ 22 h 22"/>
                <a:gd name="T16" fmla="*/ 20 w 29"/>
                <a:gd name="T17" fmla="*/ 18 h 22"/>
                <a:gd name="T18" fmla="*/ 25 w 29"/>
                <a:gd name="T19" fmla="*/ 16 h 22"/>
                <a:gd name="T20" fmla="*/ 29 w 29"/>
                <a:gd name="T21" fmla="*/ 11 h 22"/>
                <a:gd name="T22" fmla="*/ 29 w 29"/>
                <a:gd name="T23" fmla="*/ 11 h 22"/>
                <a:gd name="T24" fmla="*/ 29 w 29"/>
                <a:gd name="T25" fmla="*/ 7 h 22"/>
                <a:gd name="T26" fmla="*/ 27 w 29"/>
                <a:gd name="T27" fmla="*/ 2 h 22"/>
                <a:gd name="T28" fmla="*/ 25 w 29"/>
                <a:gd name="T29" fmla="*/ 0 h 22"/>
                <a:gd name="T30" fmla="*/ 20 w 29"/>
                <a:gd name="T31" fmla="*/ 0 h 22"/>
                <a:gd name="T32" fmla="*/ 20 w 29"/>
                <a:gd name="T33" fmla="*/ 0 h 22"/>
                <a:gd name="T34" fmla="*/ 13 w 29"/>
                <a:gd name="T35" fmla="*/ 0 h 22"/>
                <a:gd name="T36" fmla="*/ 9 w 29"/>
                <a:gd name="T37" fmla="*/ 2 h 22"/>
                <a:gd name="T38" fmla="*/ 4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0" y="16"/>
                  </a:lnTo>
                  <a:lnTo>
                    <a:pt x="0" y="20"/>
                  </a:lnTo>
                  <a:lnTo>
                    <a:pt x="4" y="22"/>
                  </a:lnTo>
                  <a:lnTo>
                    <a:pt x="9" y="22"/>
                  </a:lnTo>
                  <a:lnTo>
                    <a:pt x="16" y="22"/>
                  </a:lnTo>
                  <a:lnTo>
                    <a:pt x="20" y="18"/>
                  </a:lnTo>
                  <a:lnTo>
                    <a:pt x="25" y="16"/>
                  </a:lnTo>
                  <a:lnTo>
                    <a:pt x="29" y="11"/>
                  </a:lnTo>
                  <a:lnTo>
                    <a:pt x="29" y="7"/>
                  </a:lnTo>
                  <a:lnTo>
                    <a:pt x="27" y="2"/>
                  </a:lnTo>
                  <a:lnTo>
                    <a:pt x="25" y="0"/>
                  </a:lnTo>
                  <a:lnTo>
                    <a:pt x="20" y="0"/>
                  </a:lnTo>
                  <a:lnTo>
                    <a:pt x="13" y="0"/>
                  </a:lnTo>
                  <a:lnTo>
                    <a:pt x="9" y="2"/>
                  </a:lnTo>
                  <a:lnTo>
                    <a:pt x="4"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1" name="Freeform 1668">
              <a:extLst>
                <a:ext uri="{FF2B5EF4-FFF2-40B4-BE49-F238E27FC236}">
                  <a16:creationId xmlns:a16="http://schemas.microsoft.com/office/drawing/2014/main" xmlns="" id="{C23F021B-97C6-A643-9D79-8071F65E29C3}"/>
                </a:ext>
              </a:extLst>
            </p:cNvPr>
            <p:cNvSpPr>
              <a:spLocks/>
            </p:cNvSpPr>
            <p:nvPr/>
          </p:nvSpPr>
          <p:spPr bwMode="auto">
            <a:xfrm>
              <a:off x="2898" y="3303"/>
              <a:ext cx="29" cy="22"/>
            </a:xfrm>
            <a:custGeom>
              <a:avLst/>
              <a:gdLst>
                <a:gd name="T0" fmla="*/ 0 w 29"/>
                <a:gd name="T1" fmla="*/ 11 h 22"/>
                <a:gd name="T2" fmla="*/ 0 w 29"/>
                <a:gd name="T3" fmla="*/ 11 h 22"/>
                <a:gd name="T4" fmla="*/ 0 w 29"/>
                <a:gd name="T5" fmla="*/ 16 h 22"/>
                <a:gd name="T6" fmla="*/ 0 w 29"/>
                <a:gd name="T7" fmla="*/ 20 h 22"/>
                <a:gd name="T8" fmla="*/ 4 w 29"/>
                <a:gd name="T9" fmla="*/ 22 h 22"/>
                <a:gd name="T10" fmla="*/ 9 w 29"/>
                <a:gd name="T11" fmla="*/ 22 h 22"/>
                <a:gd name="T12" fmla="*/ 9 w 29"/>
                <a:gd name="T13" fmla="*/ 22 h 22"/>
                <a:gd name="T14" fmla="*/ 16 w 29"/>
                <a:gd name="T15" fmla="*/ 22 h 22"/>
                <a:gd name="T16" fmla="*/ 20 w 29"/>
                <a:gd name="T17" fmla="*/ 18 h 22"/>
                <a:gd name="T18" fmla="*/ 25 w 29"/>
                <a:gd name="T19" fmla="*/ 16 h 22"/>
                <a:gd name="T20" fmla="*/ 29 w 29"/>
                <a:gd name="T21" fmla="*/ 11 h 22"/>
                <a:gd name="T22" fmla="*/ 29 w 29"/>
                <a:gd name="T23" fmla="*/ 11 h 22"/>
                <a:gd name="T24" fmla="*/ 29 w 29"/>
                <a:gd name="T25" fmla="*/ 7 h 22"/>
                <a:gd name="T26" fmla="*/ 27 w 29"/>
                <a:gd name="T27" fmla="*/ 2 h 22"/>
                <a:gd name="T28" fmla="*/ 25 w 29"/>
                <a:gd name="T29" fmla="*/ 0 h 22"/>
                <a:gd name="T30" fmla="*/ 20 w 29"/>
                <a:gd name="T31" fmla="*/ 0 h 22"/>
                <a:gd name="T32" fmla="*/ 20 w 29"/>
                <a:gd name="T33" fmla="*/ 0 h 22"/>
                <a:gd name="T34" fmla="*/ 13 w 29"/>
                <a:gd name="T35" fmla="*/ 0 h 22"/>
                <a:gd name="T36" fmla="*/ 9 w 29"/>
                <a:gd name="T37" fmla="*/ 2 h 22"/>
                <a:gd name="T38" fmla="*/ 4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0" y="16"/>
                  </a:lnTo>
                  <a:lnTo>
                    <a:pt x="0" y="20"/>
                  </a:lnTo>
                  <a:lnTo>
                    <a:pt x="4" y="22"/>
                  </a:lnTo>
                  <a:lnTo>
                    <a:pt x="9" y="22"/>
                  </a:lnTo>
                  <a:lnTo>
                    <a:pt x="16" y="22"/>
                  </a:lnTo>
                  <a:lnTo>
                    <a:pt x="20" y="18"/>
                  </a:lnTo>
                  <a:lnTo>
                    <a:pt x="25" y="16"/>
                  </a:lnTo>
                  <a:lnTo>
                    <a:pt x="29" y="11"/>
                  </a:lnTo>
                  <a:lnTo>
                    <a:pt x="29" y="7"/>
                  </a:lnTo>
                  <a:lnTo>
                    <a:pt x="27" y="2"/>
                  </a:lnTo>
                  <a:lnTo>
                    <a:pt x="25" y="0"/>
                  </a:lnTo>
                  <a:lnTo>
                    <a:pt x="20" y="0"/>
                  </a:lnTo>
                  <a:lnTo>
                    <a:pt x="13" y="0"/>
                  </a:lnTo>
                  <a:lnTo>
                    <a:pt x="9" y="2"/>
                  </a:lnTo>
                  <a:lnTo>
                    <a:pt x="4"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2" name="Freeform 1669">
              <a:extLst>
                <a:ext uri="{FF2B5EF4-FFF2-40B4-BE49-F238E27FC236}">
                  <a16:creationId xmlns:a16="http://schemas.microsoft.com/office/drawing/2014/main" xmlns="" id="{49ABF9DC-E868-CC4C-A1C5-7F09FB9ACE63}"/>
                </a:ext>
              </a:extLst>
            </p:cNvPr>
            <p:cNvSpPr>
              <a:spLocks/>
            </p:cNvSpPr>
            <p:nvPr/>
          </p:nvSpPr>
          <p:spPr bwMode="auto">
            <a:xfrm>
              <a:off x="2869" y="3303"/>
              <a:ext cx="31" cy="22"/>
            </a:xfrm>
            <a:custGeom>
              <a:avLst/>
              <a:gdLst>
                <a:gd name="T0" fmla="*/ 2 w 31"/>
                <a:gd name="T1" fmla="*/ 11 h 22"/>
                <a:gd name="T2" fmla="*/ 2 w 31"/>
                <a:gd name="T3" fmla="*/ 11 h 22"/>
                <a:gd name="T4" fmla="*/ 0 w 31"/>
                <a:gd name="T5" fmla="*/ 16 h 22"/>
                <a:gd name="T6" fmla="*/ 2 w 31"/>
                <a:gd name="T7" fmla="*/ 20 h 22"/>
                <a:gd name="T8" fmla="*/ 4 w 31"/>
                <a:gd name="T9" fmla="*/ 22 h 22"/>
                <a:gd name="T10" fmla="*/ 9 w 31"/>
                <a:gd name="T11" fmla="*/ 22 h 22"/>
                <a:gd name="T12" fmla="*/ 9 w 31"/>
                <a:gd name="T13" fmla="*/ 22 h 22"/>
                <a:gd name="T14" fmla="*/ 15 w 31"/>
                <a:gd name="T15" fmla="*/ 22 h 22"/>
                <a:gd name="T16" fmla="*/ 22 w 31"/>
                <a:gd name="T17" fmla="*/ 20 h 22"/>
                <a:gd name="T18" fmla="*/ 27 w 31"/>
                <a:gd name="T19" fmla="*/ 16 h 22"/>
                <a:gd name="T20" fmla="*/ 29 w 31"/>
                <a:gd name="T21" fmla="*/ 11 h 22"/>
                <a:gd name="T22" fmla="*/ 29 w 31"/>
                <a:gd name="T23" fmla="*/ 11 h 22"/>
                <a:gd name="T24" fmla="*/ 31 w 31"/>
                <a:gd name="T25" fmla="*/ 7 h 22"/>
                <a:gd name="T26" fmla="*/ 29 w 31"/>
                <a:gd name="T27" fmla="*/ 2 h 22"/>
                <a:gd name="T28" fmla="*/ 27 w 31"/>
                <a:gd name="T29" fmla="*/ 0 h 22"/>
                <a:gd name="T30" fmla="*/ 20 w 31"/>
                <a:gd name="T31" fmla="*/ 0 h 22"/>
                <a:gd name="T32" fmla="*/ 20 w 31"/>
                <a:gd name="T33" fmla="*/ 0 h 22"/>
                <a:gd name="T34" fmla="*/ 15 w 31"/>
                <a:gd name="T35" fmla="*/ 0 h 22"/>
                <a:gd name="T36" fmla="*/ 9 w 31"/>
                <a:gd name="T37" fmla="*/ 4 h 22"/>
                <a:gd name="T38" fmla="*/ 4 w 31"/>
                <a:gd name="T39" fmla="*/ 7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0" y="16"/>
                  </a:lnTo>
                  <a:lnTo>
                    <a:pt x="2" y="20"/>
                  </a:lnTo>
                  <a:lnTo>
                    <a:pt x="4" y="22"/>
                  </a:lnTo>
                  <a:lnTo>
                    <a:pt x="9" y="22"/>
                  </a:lnTo>
                  <a:lnTo>
                    <a:pt x="15" y="22"/>
                  </a:lnTo>
                  <a:lnTo>
                    <a:pt x="22" y="20"/>
                  </a:lnTo>
                  <a:lnTo>
                    <a:pt x="27" y="16"/>
                  </a:lnTo>
                  <a:lnTo>
                    <a:pt x="29" y="11"/>
                  </a:lnTo>
                  <a:lnTo>
                    <a:pt x="31" y="7"/>
                  </a:lnTo>
                  <a:lnTo>
                    <a:pt x="29" y="2"/>
                  </a:lnTo>
                  <a:lnTo>
                    <a:pt x="27" y="0"/>
                  </a:lnTo>
                  <a:lnTo>
                    <a:pt x="20" y="0"/>
                  </a:lnTo>
                  <a:lnTo>
                    <a:pt x="15" y="0"/>
                  </a:lnTo>
                  <a:lnTo>
                    <a:pt x="9" y="4"/>
                  </a:lnTo>
                  <a:lnTo>
                    <a:pt x="4"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3" name="Freeform 1670">
              <a:extLst>
                <a:ext uri="{FF2B5EF4-FFF2-40B4-BE49-F238E27FC236}">
                  <a16:creationId xmlns:a16="http://schemas.microsoft.com/office/drawing/2014/main" xmlns="" id="{1CF7A73A-5A4A-7E47-A402-868D29547ECA}"/>
                </a:ext>
              </a:extLst>
            </p:cNvPr>
            <p:cNvSpPr>
              <a:spLocks/>
            </p:cNvSpPr>
            <p:nvPr/>
          </p:nvSpPr>
          <p:spPr bwMode="auto">
            <a:xfrm>
              <a:off x="2869" y="3303"/>
              <a:ext cx="31" cy="22"/>
            </a:xfrm>
            <a:custGeom>
              <a:avLst/>
              <a:gdLst>
                <a:gd name="T0" fmla="*/ 2 w 31"/>
                <a:gd name="T1" fmla="*/ 11 h 22"/>
                <a:gd name="T2" fmla="*/ 2 w 31"/>
                <a:gd name="T3" fmla="*/ 11 h 22"/>
                <a:gd name="T4" fmla="*/ 0 w 31"/>
                <a:gd name="T5" fmla="*/ 16 h 22"/>
                <a:gd name="T6" fmla="*/ 2 w 31"/>
                <a:gd name="T7" fmla="*/ 20 h 22"/>
                <a:gd name="T8" fmla="*/ 4 w 31"/>
                <a:gd name="T9" fmla="*/ 22 h 22"/>
                <a:gd name="T10" fmla="*/ 9 w 31"/>
                <a:gd name="T11" fmla="*/ 22 h 22"/>
                <a:gd name="T12" fmla="*/ 9 w 31"/>
                <a:gd name="T13" fmla="*/ 22 h 22"/>
                <a:gd name="T14" fmla="*/ 15 w 31"/>
                <a:gd name="T15" fmla="*/ 22 h 22"/>
                <a:gd name="T16" fmla="*/ 22 w 31"/>
                <a:gd name="T17" fmla="*/ 20 h 22"/>
                <a:gd name="T18" fmla="*/ 27 w 31"/>
                <a:gd name="T19" fmla="*/ 16 h 22"/>
                <a:gd name="T20" fmla="*/ 29 w 31"/>
                <a:gd name="T21" fmla="*/ 11 h 22"/>
                <a:gd name="T22" fmla="*/ 29 w 31"/>
                <a:gd name="T23" fmla="*/ 11 h 22"/>
                <a:gd name="T24" fmla="*/ 31 w 31"/>
                <a:gd name="T25" fmla="*/ 7 h 22"/>
                <a:gd name="T26" fmla="*/ 29 w 31"/>
                <a:gd name="T27" fmla="*/ 2 h 22"/>
                <a:gd name="T28" fmla="*/ 27 w 31"/>
                <a:gd name="T29" fmla="*/ 0 h 22"/>
                <a:gd name="T30" fmla="*/ 20 w 31"/>
                <a:gd name="T31" fmla="*/ 0 h 22"/>
                <a:gd name="T32" fmla="*/ 20 w 31"/>
                <a:gd name="T33" fmla="*/ 0 h 22"/>
                <a:gd name="T34" fmla="*/ 15 w 31"/>
                <a:gd name="T35" fmla="*/ 0 h 22"/>
                <a:gd name="T36" fmla="*/ 9 w 31"/>
                <a:gd name="T37" fmla="*/ 4 h 22"/>
                <a:gd name="T38" fmla="*/ 4 w 31"/>
                <a:gd name="T39" fmla="*/ 7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0" y="16"/>
                  </a:lnTo>
                  <a:lnTo>
                    <a:pt x="2" y="20"/>
                  </a:lnTo>
                  <a:lnTo>
                    <a:pt x="4" y="22"/>
                  </a:lnTo>
                  <a:lnTo>
                    <a:pt x="9" y="22"/>
                  </a:lnTo>
                  <a:lnTo>
                    <a:pt x="15" y="22"/>
                  </a:lnTo>
                  <a:lnTo>
                    <a:pt x="22" y="20"/>
                  </a:lnTo>
                  <a:lnTo>
                    <a:pt x="27" y="16"/>
                  </a:lnTo>
                  <a:lnTo>
                    <a:pt x="29" y="11"/>
                  </a:lnTo>
                  <a:lnTo>
                    <a:pt x="31" y="7"/>
                  </a:lnTo>
                  <a:lnTo>
                    <a:pt x="29" y="2"/>
                  </a:lnTo>
                  <a:lnTo>
                    <a:pt x="27" y="0"/>
                  </a:lnTo>
                  <a:lnTo>
                    <a:pt x="20" y="0"/>
                  </a:lnTo>
                  <a:lnTo>
                    <a:pt x="15" y="0"/>
                  </a:lnTo>
                  <a:lnTo>
                    <a:pt x="9" y="4"/>
                  </a:lnTo>
                  <a:lnTo>
                    <a:pt x="4"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4" name="Freeform 1671">
              <a:extLst>
                <a:ext uri="{FF2B5EF4-FFF2-40B4-BE49-F238E27FC236}">
                  <a16:creationId xmlns:a16="http://schemas.microsoft.com/office/drawing/2014/main" xmlns="" id="{5972BDF2-723C-8B4B-8388-FD8351A97169}"/>
                </a:ext>
              </a:extLst>
            </p:cNvPr>
            <p:cNvSpPr>
              <a:spLocks/>
            </p:cNvSpPr>
            <p:nvPr/>
          </p:nvSpPr>
          <p:spPr bwMode="auto">
            <a:xfrm>
              <a:off x="2839" y="3303"/>
              <a:ext cx="32" cy="25"/>
            </a:xfrm>
            <a:custGeom>
              <a:avLst/>
              <a:gdLst>
                <a:gd name="T0" fmla="*/ 3 w 32"/>
                <a:gd name="T1" fmla="*/ 11 h 25"/>
                <a:gd name="T2" fmla="*/ 3 w 32"/>
                <a:gd name="T3" fmla="*/ 11 h 25"/>
                <a:gd name="T4" fmla="*/ 0 w 32"/>
                <a:gd name="T5" fmla="*/ 16 h 25"/>
                <a:gd name="T6" fmla="*/ 3 w 32"/>
                <a:gd name="T7" fmla="*/ 20 h 25"/>
                <a:gd name="T8" fmla="*/ 5 w 32"/>
                <a:gd name="T9" fmla="*/ 22 h 25"/>
                <a:gd name="T10" fmla="*/ 12 w 32"/>
                <a:gd name="T11" fmla="*/ 25 h 25"/>
                <a:gd name="T12" fmla="*/ 12 w 32"/>
                <a:gd name="T13" fmla="*/ 25 h 25"/>
                <a:gd name="T14" fmla="*/ 16 w 32"/>
                <a:gd name="T15" fmla="*/ 22 h 25"/>
                <a:gd name="T16" fmla="*/ 23 w 32"/>
                <a:gd name="T17" fmla="*/ 20 h 25"/>
                <a:gd name="T18" fmla="*/ 27 w 32"/>
                <a:gd name="T19" fmla="*/ 16 h 25"/>
                <a:gd name="T20" fmla="*/ 32 w 32"/>
                <a:gd name="T21" fmla="*/ 11 h 25"/>
                <a:gd name="T22" fmla="*/ 32 w 32"/>
                <a:gd name="T23" fmla="*/ 11 h 25"/>
                <a:gd name="T24" fmla="*/ 32 w 32"/>
                <a:gd name="T25" fmla="*/ 7 h 25"/>
                <a:gd name="T26" fmla="*/ 32 w 32"/>
                <a:gd name="T27" fmla="*/ 4 h 25"/>
                <a:gd name="T28" fmla="*/ 27 w 32"/>
                <a:gd name="T29" fmla="*/ 2 h 25"/>
                <a:gd name="T30" fmla="*/ 23 w 32"/>
                <a:gd name="T31" fmla="*/ 0 h 25"/>
                <a:gd name="T32" fmla="*/ 23 w 32"/>
                <a:gd name="T33" fmla="*/ 0 h 25"/>
                <a:gd name="T34" fmla="*/ 16 w 32"/>
                <a:gd name="T35" fmla="*/ 2 h 25"/>
                <a:gd name="T36" fmla="*/ 12 w 32"/>
                <a:gd name="T37" fmla="*/ 4 h 25"/>
                <a:gd name="T38" fmla="*/ 7 w 32"/>
                <a:gd name="T39" fmla="*/ 7 h 25"/>
                <a:gd name="T40" fmla="*/ 3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 y="11"/>
                  </a:moveTo>
                  <a:lnTo>
                    <a:pt x="3" y="11"/>
                  </a:lnTo>
                  <a:lnTo>
                    <a:pt x="0" y="16"/>
                  </a:lnTo>
                  <a:lnTo>
                    <a:pt x="3" y="20"/>
                  </a:lnTo>
                  <a:lnTo>
                    <a:pt x="5" y="22"/>
                  </a:lnTo>
                  <a:lnTo>
                    <a:pt x="12" y="25"/>
                  </a:lnTo>
                  <a:lnTo>
                    <a:pt x="16" y="22"/>
                  </a:lnTo>
                  <a:lnTo>
                    <a:pt x="23" y="20"/>
                  </a:lnTo>
                  <a:lnTo>
                    <a:pt x="27" y="16"/>
                  </a:lnTo>
                  <a:lnTo>
                    <a:pt x="32" y="11"/>
                  </a:lnTo>
                  <a:lnTo>
                    <a:pt x="32" y="7"/>
                  </a:lnTo>
                  <a:lnTo>
                    <a:pt x="32" y="4"/>
                  </a:lnTo>
                  <a:lnTo>
                    <a:pt x="27" y="2"/>
                  </a:lnTo>
                  <a:lnTo>
                    <a:pt x="23" y="0"/>
                  </a:lnTo>
                  <a:lnTo>
                    <a:pt x="16" y="2"/>
                  </a:lnTo>
                  <a:lnTo>
                    <a:pt x="12" y="4"/>
                  </a:lnTo>
                  <a:lnTo>
                    <a:pt x="7"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5" name="Freeform 1672">
              <a:extLst>
                <a:ext uri="{FF2B5EF4-FFF2-40B4-BE49-F238E27FC236}">
                  <a16:creationId xmlns:a16="http://schemas.microsoft.com/office/drawing/2014/main" xmlns="" id="{44F49F9B-36F9-6547-A565-A23EE418AF2F}"/>
                </a:ext>
              </a:extLst>
            </p:cNvPr>
            <p:cNvSpPr>
              <a:spLocks/>
            </p:cNvSpPr>
            <p:nvPr/>
          </p:nvSpPr>
          <p:spPr bwMode="auto">
            <a:xfrm>
              <a:off x="2839" y="3303"/>
              <a:ext cx="32" cy="25"/>
            </a:xfrm>
            <a:custGeom>
              <a:avLst/>
              <a:gdLst>
                <a:gd name="T0" fmla="*/ 3 w 32"/>
                <a:gd name="T1" fmla="*/ 11 h 25"/>
                <a:gd name="T2" fmla="*/ 3 w 32"/>
                <a:gd name="T3" fmla="*/ 11 h 25"/>
                <a:gd name="T4" fmla="*/ 0 w 32"/>
                <a:gd name="T5" fmla="*/ 16 h 25"/>
                <a:gd name="T6" fmla="*/ 3 w 32"/>
                <a:gd name="T7" fmla="*/ 20 h 25"/>
                <a:gd name="T8" fmla="*/ 5 w 32"/>
                <a:gd name="T9" fmla="*/ 22 h 25"/>
                <a:gd name="T10" fmla="*/ 12 w 32"/>
                <a:gd name="T11" fmla="*/ 25 h 25"/>
                <a:gd name="T12" fmla="*/ 12 w 32"/>
                <a:gd name="T13" fmla="*/ 25 h 25"/>
                <a:gd name="T14" fmla="*/ 16 w 32"/>
                <a:gd name="T15" fmla="*/ 22 h 25"/>
                <a:gd name="T16" fmla="*/ 23 w 32"/>
                <a:gd name="T17" fmla="*/ 20 h 25"/>
                <a:gd name="T18" fmla="*/ 27 w 32"/>
                <a:gd name="T19" fmla="*/ 16 h 25"/>
                <a:gd name="T20" fmla="*/ 32 w 32"/>
                <a:gd name="T21" fmla="*/ 11 h 25"/>
                <a:gd name="T22" fmla="*/ 32 w 32"/>
                <a:gd name="T23" fmla="*/ 11 h 25"/>
                <a:gd name="T24" fmla="*/ 32 w 32"/>
                <a:gd name="T25" fmla="*/ 7 h 25"/>
                <a:gd name="T26" fmla="*/ 32 w 32"/>
                <a:gd name="T27" fmla="*/ 4 h 25"/>
                <a:gd name="T28" fmla="*/ 27 w 32"/>
                <a:gd name="T29" fmla="*/ 2 h 25"/>
                <a:gd name="T30" fmla="*/ 23 w 32"/>
                <a:gd name="T31" fmla="*/ 0 h 25"/>
                <a:gd name="T32" fmla="*/ 23 w 32"/>
                <a:gd name="T33" fmla="*/ 0 h 25"/>
                <a:gd name="T34" fmla="*/ 16 w 32"/>
                <a:gd name="T35" fmla="*/ 2 h 25"/>
                <a:gd name="T36" fmla="*/ 12 w 32"/>
                <a:gd name="T37" fmla="*/ 4 h 25"/>
                <a:gd name="T38" fmla="*/ 7 w 32"/>
                <a:gd name="T39" fmla="*/ 7 h 25"/>
                <a:gd name="T40" fmla="*/ 3 w 32"/>
                <a:gd name="T41" fmla="*/ 11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 y="11"/>
                  </a:moveTo>
                  <a:lnTo>
                    <a:pt x="3" y="11"/>
                  </a:lnTo>
                  <a:lnTo>
                    <a:pt x="0" y="16"/>
                  </a:lnTo>
                  <a:lnTo>
                    <a:pt x="3" y="20"/>
                  </a:lnTo>
                  <a:lnTo>
                    <a:pt x="5" y="22"/>
                  </a:lnTo>
                  <a:lnTo>
                    <a:pt x="12" y="25"/>
                  </a:lnTo>
                  <a:lnTo>
                    <a:pt x="16" y="22"/>
                  </a:lnTo>
                  <a:lnTo>
                    <a:pt x="23" y="20"/>
                  </a:lnTo>
                  <a:lnTo>
                    <a:pt x="27" y="16"/>
                  </a:lnTo>
                  <a:lnTo>
                    <a:pt x="32" y="11"/>
                  </a:lnTo>
                  <a:lnTo>
                    <a:pt x="32" y="7"/>
                  </a:lnTo>
                  <a:lnTo>
                    <a:pt x="32" y="4"/>
                  </a:lnTo>
                  <a:lnTo>
                    <a:pt x="27" y="2"/>
                  </a:lnTo>
                  <a:lnTo>
                    <a:pt x="23" y="0"/>
                  </a:lnTo>
                  <a:lnTo>
                    <a:pt x="16" y="2"/>
                  </a:lnTo>
                  <a:lnTo>
                    <a:pt x="12" y="4"/>
                  </a:lnTo>
                  <a:lnTo>
                    <a:pt x="7"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6" name="Freeform 1673">
              <a:extLst>
                <a:ext uri="{FF2B5EF4-FFF2-40B4-BE49-F238E27FC236}">
                  <a16:creationId xmlns:a16="http://schemas.microsoft.com/office/drawing/2014/main" xmlns="" id="{CDB023FD-EBA1-4040-84BA-FCEF08390DFD}"/>
                </a:ext>
              </a:extLst>
            </p:cNvPr>
            <p:cNvSpPr>
              <a:spLocks/>
            </p:cNvSpPr>
            <p:nvPr/>
          </p:nvSpPr>
          <p:spPr bwMode="auto">
            <a:xfrm>
              <a:off x="2812" y="3303"/>
              <a:ext cx="32" cy="25"/>
            </a:xfrm>
            <a:custGeom>
              <a:avLst/>
              <a:gdLst>
                <a:gd name="T0" fmla="*/ 0 w 32"/>
                <a:gd name="T1" fmla="*/ 13 h 25"/>
                <a:gd name="T2" fmla="*/ 0 w 32"/>
                <a:gd name="T3" fmla="*/ 13 h 25"/>
                <a:gd name="T4" fmla="*/ 0 w 32"/>
                <a:gd name="T5" fmla="*/ 18 h 25"/>
                <a:gd name="T6" fmla="*/ 0 w 32"/>
                <a:gd name="T7" fmla="*/ 20 h 25"/>
                <a:gd name="T8" fmla="*/ 3 w 32"/>
                <a:gd name="T9" fmla="*/ 22 h 25"/>
                <a:gd name="T10" fmla="*/ 9 w 32"/>
                <a:gd name="T11" fmla="*/ 25 h 25"/>
                <a:gd name="T12" fmla="*/ 9 w 32"/>
                <a:gd name="T13" fmla="*/ 25 h 25"/>
                <a:gd name="T14" fmla="*/ 14 w 32"/>
                <a:gd name="T15" fmla="*/ 22 h 25"/>
                <a:gd name="T16" fmla="*/ 21 w 32"/>
                <a:gd name="T17" fmla="*/ 20 h 25"/>
                <a:gd name="T18" fmla="*/ 25 w 32"/>
                <a:gd name="T19" fmla="*/ 18 h 25"/>
                <a:gd name="T20" fmla="*/ 30 w 32"/>
                <a:gd name="T21" fmla="*/ 11 h 25"/>
                <a:gd name="T22" fmla="*/ 30 w 32"/>
                <a:gd name="T23" fmla="*/ 11 h 25"/>
                <a:gd name="T24" fmla="*/ 32 w 32"/>
                <a:gd name="T25" fmla="*/ 7 h 25"/>
                <a:gd name="T26" fmla="*/ 30 w 32"/>
                <a:gd name="T27" fmla="*/ 4 h 25"/>
                <a:gd name="T28" fmla="*/ 27 w 32"/>
                <a:gd name="T29" fmla="*/ 2 h 25"/>
                <a:gd name="T30" fmla="*/ 23 w 32"/>
                <a:gd name="T31" fmla="*/ 0 h 25"/>
                <a:gd name="T32" fmla="*/ 23 w 32"/>
                <a:gd name="T33" fmla="*/ 0 h 25"/>
                <a:gd name="T34" fmla="*/ 16 w 32"/>
                <a:gd name="T35" fmla="*/ 2 h 25"/>
                <a:gd name="T36" fmla="*/ 9 w 32"/>
                <a:gd name="T37" fmla="*/ 4 h 25"/>
                <a:gd name="T38" fmla="*/ 5 w 32"/>
                <a:gd name="T39" fmla="*/ 9 h 25"/>
                <a:gd name="T40" fmla="*/ 0 w 3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3"/>
                  </a:moveTo>
                  <a:lnTo>
                    <a:pt x="0" y="13"/>
                  </a:lnTo>
                  <a:lnTo>
                    <a:pt x="0" y="18"/>
                  </a:lnTo>
                  <a:lnTo>
                    <a:pt x="0" y="20"/>
                  </a:lnTo>
                  <a:lnTo>
                    <a:pt x="3" y="22"/>
                  </a:lnTo>
                  <a:lnTo>
                    <a:pt x="9" y="25"/>
                  </a:lnTo>
                  <a:lnTo>
                    <a:pt x="14" y="22"/>
                  </a:lnTo>
                  <a:lnTo>
                    <a:pt x="21" y="20"/>
                  </a:lnTo>
                  <a:lnTo>
                    <a:pt x="25" y="18"/>
                  </a:lnTo>
                  <a:lnTo>
                    <a:pt x="30" y="11"/>
                  </a:lnTo>
                  <a:lnTo>
                    <a:pt x="32" y="7"/>
                  </a:lnTo>
                  <a:lnTo>
                    <a:pt x="30" y="4"/>
                  </a:lnTo>
                  <a:lnTo>
                    <a:pt x="27" y="2"/>
                  </a:lnTo>
                  <a:lnTo>
                    <a:pt x="23" y="0"/>
                  </a:lnTo>
                  <a:lnTo>
                    <a:pt x="16" y="2"/>
                  </a:lnTo>
                  <a:lnTo>
                    <a:pt x="9" y="4"/>
                  </a:lnTo>
                  <a:lnTo>
                    <a:pt x="5"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7" name="Freeform 1674">
              <a:extLst>
                <a:ext uri="{FF2B5EF4-FFF2-40B4-BE49-F238E27FC236}">
                  <a16:creationId xmlns:a16="http://schemas.microsoft.com/office/drawing/2014/main" xmlns="" id="{01C62107-01C6-8148-A809-EC74E03359B9}"/>
                </a:ext>
              </a:extLst>
            </p:cNvPr>
            <p:cNvSpPr>
              <a:spLocks/>
            </p:cNvSpPr>
            <p:nvPr/>
          </p:nvSpPr>
          <p:spPr bwMode="auto">
            <a:xfrm>
              <a:off x="2812" y="3303"/>
              <a:ext cx="32" cy="25"/>
            </a:xfrm>
            <a:custGeom>
              <a:avLst/>
              <a:gdLst>
                <a:gd name="T0" fmla="*/ 0 w 32"/>
                <a:gd name="T1" fmla="*/ 13 h 25"/>
                <a:gd name="T2" fmla="*/ 0 w 32"/>
                <a:gd name="T3" fmla="*/ 13 h 25"/>
                <a:gd name="T4" fmla="*/ 0 w 32"/>
                <a:gd name="T5" fmla="*/ 18 h 25"/>
                <a:gd name="T6" fmla="*/ 0 w 32"/>
                <a:gd name="T7" fmla="*/ 20 h 25"/>
                <a:gd name="T8" fmla="*/ 3 w 32"/>
                <a:gd name="T9" fmla="*/ 22 h 25"/>
                <a:gd name="T10" fmla="*/ 9 w 32"/>
                <a:gd name="T11" fmla="*/ 25 h 25"/>
                <a:gd name="T12" fmla="*/ 9 w 32"/>
                <a:gd name="T13" fmla="*/ 25 h 25"/>
                <a:gd name="T14" fmla="*/ 14 w 32"/>
                <a:gd name="T15" fmla="*/ 22 h 25"/>
                <a:gd name="T16" fmla="*/ 21 w 32"/>
                <a:gd name="T17" fmla="*/ 20 h 25"/>
                <a:gd name="T18" fmla="*/ 25 w 32"/>
                <a:gd name="T19" fmla="*/ 18 h 25"/>
                <a:gd name="T20" fmla="*/ 30 w 32"/>
                <a:gd name="T21" fmla="*/ 11 h 25"/>
                <a:gd name="T22" fmla="*/ 30 w 32"/>
                <a:gd name="T23" fmla="*/ 11 h 25"/>
                <a:gd name="T24" fmla="*/ 32 w 32"/>
                <a:gd name="T25" fmla="*/ 7 h 25"/>
                <a:gd name="T26" fmla="*/ 30 w 32"/>
                <a:gd name="T27" fmla="*/ 4 h 25"/>
                <a:gd name="T28" fmla="*/ 27 w 32"/>
                <a:gd name="T29" fmla="*/ 2 h 25"/>
                <a:gd name="T30" fmla="*/ 23 w 32"/>
                <a:gd name="T31" fmla="*/ 0 h 25"/>
                <a:gd name="T32" fmla="*/ 23 w 32"/>
                <a:gd name="T33" fmla="*/ 0 h 25"/>
                <a:gd name="T34" fmla="*/ 16 w 32"/>
                <a:gd name="T35" fmla="*/ 2 h 25"/>
                <a:gd name="T36" fmla="*/ 9 w 32"/>
                <a:gd name="T37" fmla="*/ 4 h 25"/>
                <a:gd name="T38" fmla="*/ 5 w 32"/>
                <a:gd name="T39" fmla="*/ 9 h 25"/>
                <a:gd name="T40" fmla="*/ 0 w 3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0" y="13"/>
                  </a:moveTo>
                  <a:lnTo>
                    <a:pt x="0" y="13"/>
                  </a:lnTo>
                  <a:lnTo>
                    <a:pt x="0" y="18"/>
                  </a:lnTo>
                  <a:lnTo>
                    <a:pt x="0" y="20"/>
                  </a:lnTo>
                  <a:lnTo>
                    <a:pt x="3" y="22"/>
                  </a:lnTo>
                  <a:lnTo>
                    <a:pt x="9" y="25"/>
                  </a:lnTo>
                  <a:lnTo>
                    <a:pt x="14" y="22"/>
                  </a:lnTo>
                  <a:lnTo>
                    <a:pt x="21" y="20"/>
                  </a:lnTo>
                  <a:lnTo>
                    <a:pt x="25" y="18"/>
                  </a:lnTo>
                  <a:lnTo>
                    <a:pt x="30" y="11"/>
                  </a:lnTo>
                  <a:lnTo>
                    <a:pt x="32" y="7"/>
                  </a:lnTo>
                  <a:lnTo>
                    <a:pt x="30" y="4"/>
                  </a:lnTo>
                  <a:lnTo>
                    <a:pt x="27" y="2"/>
                  </a:lnTo>
                  <a:lnTo>
                    <a:pt x="23" y="0"/>
                  </a:lnTo>
                  <a:lnTo>
                    <a:pt x="16" y="2"/>
                  </a:lnTo>
                  <a:lnTo>
                    <a:pt x="9" y="4"/>
                  </a:lnTo>
                  <a:lnTo>
                    <a:pt x="5"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8" name="Freeform 1675">
              <a:extLst>
                <a:ext uri="{FF2B5EF4-FFF2-40B4-BE49-F238E27FC236}">
                  <a16:creationId xmlns:a16="http://schemas.microsoft.com/office/drawing/2014/main" xmlns="" id="{7F2120D0-EF0A-CB49-BF89-D1D3124F782F}"/>
                </a:ext>
              </a:extLst>
            </p:cNvPr>
            <p:cNvSpPr>
              <a:spLocks/>
            </p:cNvSpPr>
            <p:nvPr/>
          </p:nvSpPr>
          <p:spPr bwMode="auto">
            <a:xfrm>
              <a:off x="2783" y="3305"/>
              <a:ext cx="32" cy="23"/>
            </a:xfrm>
            <a:custGeom>
              <a:avLst/>
              <a:gdLst>
                <a:gd name="T0" fmla="*/ 0 w 32"/>
                <a:gd name="T1" fmla="*/ 11 h 23"/>
                <a:gd name="T2" fmla="*/ 0 w 32"/>
                <a:gd name="T3" fmla="*/ 11 h 23"/>
                <a:gd name="T4" fmla="*/ 0 w 32"/>
                <a:gd name="T5" fmla="*/ 16 h 23"/>
                <a:gd name="T6" fmla="*/ 0 w 32"/>
                <a:gd name="T7" fmla="*/ 20 h 23"/>
                <a:gd name="T8" fmla="*/ 2 w 32"/>
                <a:gd name="T9" fmla="*/ 23 h 23"/>
                <a:gd name="T10" fmla="*/ 9 w 32"/>
                <a:gd name="T11" fmla="*/ 23 h 23"/>
                <a:gd name="T12" fmla="*/ 9 w 32"/>
                <a:gd name="T13" fmla="*/ 23 h 23"/>
                <a:gd name="T14" fmla="*/ 13 w 32"/>
                <a:gd name="T15" fmla="*/ 23 h 23"/>
                <a:gd name="T16" fmla="*/ 20 w 32"/>
                <a:gd name="T17" fmla="*/ 18 h 23"/>
                <a:gd name="T18" fmla="*/ 25 w 32"/>
                <a:gd name="T19" fmla="*/ 16 h 23"/>
                <a:gd name="T20" fmla="*/ 29 w 32"/>
                <a:gd name="T21" fmla="*/ 11 h 23"/>
                <a:gd name="T22" fmla="*/ 29 w 32"/>
                <a:gd name="T23" fmla="*/ 11 h 23"/>
                <a:gd name="T24" fmla="*/ 32 w 32"/>
                <a:gd name="T25" fmla="*/ 7 h 23"/>
                <a:gd name="T26" fmla="*/ 32 w 32"/>
                <a:gd name="T27" fmla="*/ 2 h 23"/>
                <a:gd name="T28" fmla="*/ 27 w 32"/>
                <a:gd name="T29" fmla="*/ 0 h 23"/>
                <a:gd name="T30" fmla="*/ 23 w 32"/>
                <a:gd name="T31" fmla="*/ 0 h 23"/>
                <a:gd name="T32" fmla="*/ 23 w 32"/>
                <a:gd name="T33" fmla="*/ 0 h 23"/>
                <a:gd name="T34" fmla="*/ 16 w 32"/>
                <a:gd name="T35" fmla="*/ 0 h 23"/>
                <a:gd name="T36" fmla="*/ 11 w 32"/>
                <a:gd name="T37" fmla="*/ 2 h 23"/>
                <a:gd name="T38" fmla="*/ 4 w 32"/>
                <a:gd name="T39" fmla="*/ 7 h 23"/>
                <a:gd name="T40" fmla="*/ 0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1"/>
                  </a:moveTo>
                  <a:lnTo>
                    <a:pt x="0" y="11"/>
                  </a:lnTo>
                  <a:lnTo>
                    <a:pt x="0" y="16"/>
                  </a:lnTo>
                  <a:lnTo>
                    <a:pt x="0" y="20"/>
                  </a:lnTo>
                  <a:lnTo>
                    <a:pt x="2" y="23"/>
                  </a:lnTo>
                  <a:lnTo>
                    <a:pt x="9" y="23"/>
                  </a:lnTo>
                  <a:lnTo>
                    <a:pt x="13" y="23"/>
                  </a:lnTo>
                  <a:lnTo>
                    <a:pt x="20" y="18"/>
                  </a:lnTo>
                  <a:lnTo>
                    <a:pt x="25" y="16"/>
                  </a:lnTo>
                  <a:lnTo>
                    <a:pt x="29" y="11"/>
                  </a:lnTo>
                  <a:lnTo>
                    <a:pt x="32" y="7"/>
                  </a:lnTo>
                  <a:lnTo>
                    <a:pt x="32" y="2"/>
                  </a:lnTo>
                  <a:lnTo>
                    <a:pt x="27" y="0"/>
                  </a:lnTo>
                  <a:lnTo>
                    <a:pt x="23" y="0"/>
                  </a:lnTo>
                  <a:lnTo>
                    <a:pt x="16" y="0"/>
                  </a:lnTo>
                  <a:lnTo>
                    <a:pt x="11" y="2"/>
                  </a:lnTo>
                  <a:lnTo>
                    <a:pt x="4"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59" name="Freeform 1676">
              <a:extLst>
                <a:ext uri="{FF2B5EF4-FFF2-40B4-BE49-F238E27FC236}">
                  <a16:creationId xmlns:a16="http://schemas.microsoft.com/office/drawing/2014/main" xmlns="" id="{E85DF09B-58BD-7440-A657-7C5CCBF577F5}"/>
                </a:ext>
              </a:extLst>
            </p:cNvPr>
            <p:cNvSpPr>
              <a:spLocks/>
            </p:cNvSpPr>
            <p:nvPr/>
          </p:nvSpPr>
          <p:spPr bwMode="auto">
            <a:xfrm>
              <a:off x="2783" y="3305"/>
              <a:ext cx="32" cy="23"/>
            </a:xfrm>
            <a:custGeom>
              <a:avLst/>
              <a:gdLst>
                <a:gd name="T0" fmla="*/ 0 w 32"/>
                <a:gd name="T1" fmla="*/ 11 h 23"/>
                <a:gd name="T2" fmla="*/ 0 w 32"/>
                <a:gd name="T3" fmla="*/ 11 h 23"/>
                <a:gd name="T4" fmla="*/ 0 w 32"/>
                <a:gd name="T5" fmla="*/ 16 h 23"/>
                <a:gd name="T6" fmla="*/ 0 w 32"/>
                <a:gd name="T7" fmla="*/ 20 h 23"/>
                <a:gd name="T8" fmla="*/ 2 w 32"/>
                <a:gd name="T9" fmla="*/ 23 h 23"/>
                <a:gd name="T10" fmla="*/ 9 w 32"/>
                <a:gd name="T11" fmla="*/ 23 h 23"/>
                <a:gd name="T12" fmla="*/ 9 w 32"/>
                <a:gd name="T13" fmla="*/ 23 h 23"/>
                <a:gd name="T14" fmla="*/ 13 w 32"/>
                <a:gd name="T15" fmla="*/ 23 h 23"/>
                <a:gd name="T16" fmla="*/ 20 w 32"/>
                <a:gd name="T17" fmla="*/ 18 h 23"/>
                <a:gd name="T18" fmla="*/ 25 w 32"/>
                <a:gd name="T19" fmla="*/ 16 h 23"/>
                <a:gd name="T20" fmla="*/ 29 w 32"/>
                <a:gd name="T21" fmla="*/ 11 h 23"/>
                <a:gd name="T22" fmla="*/ 29 w 32"/>
                <a:gd name="T23" fmla="*/ 11 h 23"/>
                <a:gd name="T24" fmla="*/ 32 w 32"/>
                <a:gd name="T25" fmla="*/ 7 h 23"/>
                <a:gd name="T26" fmla="*/ 32 w 32"/>
                <a:gd name="T27" fmla="*/ 2 h 23"/>
                <a:gd name="T28" fmla="*/ 27 w 32"/>
                <a:gd name="T29" fmla="*/ 0 h 23"/>
                <a:gd name="T30" fmla="*/ 23 w 32"/>
                <a:gd name="T31" fmla="*/ 0 h 23"/>
                <a:gd name="T32" fmla="*/ 23 w 32"/>
                <a:gd name="T33" fmla="*/ 0 h 23"/>
                <a:gd name="T34" fmla="*/ 16 w 32"/>
                <a:gd name="T35" fmla="*/ 0 h 23"/>
                <a:gd name="T36" fmla="*/ 11 w 32"/>
                <a:gd name="T37" fmla="*/ 2 h 23"/>
                <a:gd name="T38" fmla="*/ 4 w 32"/>
                <a:gd name="T39" fmla="*/ 7 h 23"/>
                <a:gd name="T40" fmla="*/ 0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1"/>
                  </a:moveTo>
                  <a:lnTo>
                    <a:pt x="0" y="11"/>
                  </a:lnTo>
                  <a:lnTo>
                    <a:pt x="0" y="16"/>
                  </a:lnTo>
                  <a:lnTo>
                    <a:pt x="0" y="20"/>
                  </a:lnTo>
                  <a:lnTo>
                    <a:pt x="2" y="23"/>
                  </a:lnTo>
                  <a:lnTo>
                    <a:pt x="9" y="23"/>
                  </a:lnTo>
                  <a:lnTo>
                    <a:pt x="13" y="23"/>
                  </a:lnTo>
                  <a:lnTo>
                    <a:pt x="20" y="18"/>
                  </a:lnTo>
                  <a:lnTo>
                    <a:pt x="25" y="16"/>
                  </a:lnTo>
                  <a:lnTo>
                    <a:pt x="29" y="11"/>
                  </a:lnTo>
                  <a:lnTo>
                    <a:pt x="32" y="7"/>
                  </a:lnTo>
                  <a:lnTo>
                    <a:pt x="32" y="2"/>
                  </a:lnTo>
                  <a:lnTo>
                    <a:pt x="27" y="0"/>
                  </a:lnTo>
                  <a:lnTo>
                    <a:pt x="23" y="0"/>
                  </a:lnTo>
                  <a:lnTo>
                    <a:pt x="16" y="0"/>
                  </a:lnTo>
                  <a:lnTo>
                    <a:pt x="11" y="2"/>
                  </a:lnTo>
                  <a:lnTo>
                    <a:pt x="4"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0" name="Freeform 1677">
              <a:extLst>
                <a:ext uri="{FF2B5EF4-FFF2-40B4-BE49-F238E27FC236}">
                  <a16:creationId xmlns:a16="http://schemas.microsoft.com/office/drawing/2014/main" xmlns="" id="{052E1D70-648C-E64E-A1F6-0504F2D37559}"/>
                </a:ext>
              </a:extLst>
            </p:cNvPr>
            <p:cNvSpPr>
              <a:spLocks/>
            </p:cNvSpPr>
            <p:nvPr/>
          </p:nvSpPr>
          <p:spPr bwMode="auto">
            <a:xfrm>
              <a:off x="2754" y="3305"/>
              <a:ext cx="31" cy="23"/>
            </a:xfrm>
            <a:custGeom>
              <a:avLst/>
              <a:gdLst>
                <a:gd name="T0" fmla="*/ 0 w 31"/>
                <a:gd name="T1" fmla="*/ 11 h 23"/>
                <a:gd name="T2" fmla="*/ 0 w 31"/>
                <a:gd name="T3" fmla="*/ 11 h 23"/>
                <a:gd name="T4" fmla="*/ 0 w 31"/>
                <a:gd name="T5" fmla="*/ 16 h 23"/>
                <a:gd name="T6" fmla="*/ 0 w 31"/>
                <a:gd name="T7" fmla="*/ 20 h 23"/>
                <a:gd name="T8" fmla="*/ 2 w 31"/>
                <a:gd name="T9" fmla="*/ 23 h 23"/>
                <a:gd name="T10" fmla="*/ 6 w 31"/>
                <a:gd name="T11" fmla="*/ 23 h 23"/>
                <a:gd name="T12" fmla="*/ 6 w 31"/>
                <a:gd name="T13" fmla="*/ 23 h 23"/>
                <a:gd name="T14" fmla="*/ 13 w 31"/>
                <a:gd name="T15" fmla="*/ 23 h 23"/>
                <a:gd name="T16" fmla="*/ 20 w 31"/>
                <a:gd name="T17" fmla="*/ 20 h 23"/>
                <a:gd name="T18" fmla="*/ 24 w 31"/>
                <a:gd name="T19" fmla="*/ 16 h 23"/>
                <a:gd name="T20" fmla="*/ 29 w 31"/>
                <a:gd name="T21" fmla="*/ 11 h 23"/>
                <a:gd name="T22" fmla="*/ 29 w 31"/>
                <a:gd name="T23" fmla="*/ 11 h 23"/>
                <a:gd name="T24" fmla="*/ 31 w 31"/>
                <a:gd name="T25" fmla="*/ 7 h 23"/>
                <a:gd name="T26" fmla="*/ 31 w 31"/>
                <a:gd name="T27" fmla="*/ 2 h 23"/>
                <a:gd name="T28" fmla="*/ 27 w 31"/>
                <a:gd name="T29" fmla="*/ 0 h 23"/>
                <a:gd name="T30" fmla="*/ 22 w 31"/>
                <a:gd name="T31" fmla="*/ 0 h 23"/>
                <a:gd name="T32" fmla="*/ 22 w 31"/>
                <a:gd name="T33" fmla="*/ 0 h 23"/>
                <a:gd name="T34" fmla="*/ 15 w 31"/>
                <a:gd name="T35" fmla="*/ 0 h 23"/>
                <a:gd name="T36" fmla="*/ 11 w 31"/>
                <a:gd name="T37" fmla="*/ 5 h 23"/>
                <a:gd name="T38" fmla="*/ 4 w 31"/>
                <a:gd name="T39" fmla="*/ 7 h 23"/>
                <a:gd name="T40" fmla="*/ 0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1"/>
                  </a:moveTo>
                  <a:lnTo>
                    <a:pt x="0" y="11"/>
                  </a:lnTo>
                  <a:lnTo>
                    <a:pt x="0" y="16"/>
                  </a:lnTo>
                  <a:lnTo>
                    <a:pt x="0" y="20"/>
                  </a:lnTo>
                  <a:lnTo>
                    <a:pt x="2" y="23"/>
                  </a:lnTo>
                  <a:lnTo>
                    <a:pt x="6" y="23"/>
                  </a:lnTo>
                  <a:lnTo>
                    <a:pt x="13" y="23"/>
                  </a:lnTo>
                  <a:lnTo>
                    <a:pt x="20" y="20"/>
                  </a:lnTo>
                  <a:lnTo>
                    <a:pt x="24" y="16"/>
                  </a:lnTo>
                  <a:lnTo>
                    <a:pt x="29" y="11"/>
                  </a:lnTo>
                  <a:lnTo>
                    <a:pt x="31" y="7"/>
                  </a:lnTo>
                  <a:lnTo>
                    <a:pt x="31" y="2"/>
                  </a:lnTo>
                  <a:lnTo>
                    <a:pt x="27" y="0"/>
                  </a:lnTo>
                  <a:lnTo>
                    <a:pt x="22" y="0"/>
                  </a:lnTo>
                  <a:lnTo>
                    <a:pt x="15" y="0"/>
                  </a:lnTo>
                  <a:lnTo>
                    <a:pt x="11" y="5"/>
                  </a:lnTo>
                  <a:lnTo>
                    <a:pt x="4"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1" name="Freeform 1678">
              <a:extLst>
                <a:ext uri="{FF2B5EF4-FFF2-40B4-BE49-F238E27FC236}">
                  <a16:creationId xmlns:a16="http://schemas.microsoft.com/office/drawing/2014/main" xmlns="" id="{62B4813C-D650-2046-AAEC-BD3F0A70DFD2}"/>
                </a:ext>
              </a:extLst>
            </p:cNvPr>
            <p:cNvSpPr>
              <a:spLocks/>
            </p:cNvSpPr>
            <p:nvPr/>
          </p:nvSpPr>
          <p:spPr bwMode="auto">
            <a:xfrm>
              <a:off x="2754" y="3305"/>
              <a:ext cx="31" cy="23"/>
            </a:xfrm>
            <a:custGeom>
              <a:avLst/>
              <a:gdLst>
                <a:gd name="T0" fmla="*/ 0 w 31"/>
                <a:gd name="T1" fmla="*/ 11 h 23"/>
                <a:gd name="T2" fmla="*/ 0 w 31"/>
                <a:gd name="T3" fmla="*/ 11 h 23"/>
                <a:gd name="T4" fmla="*/ 0 w 31"/>
                <a:gd name="T5" fmla="*/ 16 h 23"/>
                <a:gd name="T6" fmla="*/ 0 w 31"/>
                <a:gd name="T7" fmla="*/ 20 h 23"/>
                <a:gd name="T8" fmla="*/ 2 w 31"/>
                <a:gd name="T9" fmla="*/ 23 h 23"/>
                <a:gd name="T10" fmla="*/ 6 w 31"/>
                <a:gd name="T11" fmla="*/ 23 h 23"/>
                <a:gd name="T12" fmla="*/ 6 w 31"/>
                <a:gd name="T13" fmla="*/ 23 h 23"/>
                <a:gd name="T14" fmla="*/ 13 w 31"/>
                <a:gd name="T15" fmla="*/ 23 h 23"/>
                <a:gd name="T16" fmla="*/ 20 w 31"/>
                <a:gd name="T17" fmla="*/ 20 h 23"/>
                <a:gd name="T18" fmla="*/ 24 w 31"/>
                <a:gd name="T19" fmla="*/ 16 h 23"/>
                <a:gd name="T20" fmla="*/ 29 w 31"/>
                <a:gd name="T21" fmla="*/ 11 h 23"/>
                <a:gd name="T22" fmla="*/ 29 w 31"/>
                <a:gd name="T23" fmla="*/ 11 h 23"/>
                <a:gd name="T24" fmla="*/ 31 w 31"/>
                <a:gd name="T25" fmla="*/ 7 h 23"/>
                <a:gd name="T26" fmla="*/ 31 w 31"/>
                <a:gd name="T27" fmla="*/ 2 h 23"/>
                <a:gd name="T28" fmla="*/ 27 w 31"/>
                <a:gd name="T29" fmla="*/ 0 h 23"/>
                <a:gd name="T30" fmla="*/ 22 w 31"/>
                <a:gd name="T31" fmla="*/ 0 h 23"/>
                <a:gd name="T32" fmla="*/ 22 w 31"/>
                <a:gd name="T33" fmla="*/ 0 h 23"/>
                <a:gd name="T34" fmla="*/ 15 w 31"/>
                <a:gd name="T35" fmla="*/ 0 h 23"/>
                <a:gd name="T36" fmla="*/ 11 w 31"/>
                <a:gd name="T37" fmla="*/ 5 h 23"/>
                <a:gd name="T38" fmla="*/ 4 w 31"/>
                <a:gd name="T39" fmla="*/ 7 h 23"/>
                <a:gd name="T40" fmla="*/ 0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0" y="11"/>
                  </a:moveTo>
                  <a:lnTo>
                    <a:pt x="0" y="11"/>
                  </a:lnTo>
                  <a:lnTo>
                    <a:pt x="0" y="16"/>
                  </a:lnTo>
                  <a:lnTo>
                    <a:pt x="0" y="20"/>
                  </a:lnTo>
                  <a:lnTo>
                    <a:pt x="2" y="23"/>
                  </a:lnTo>
                  <a:lnTo>
                    <a:pt x="6" y="23"/>
                  </a:lnTo>
                  <a:lnTo>
                    <a:pt x="13" y="23"/>
                  </a:lnTo>
                  <a:lnTo>
                    <a:pt x="20" y="20"/>
                  </a:lnTo>
                  <a:lnTo>
                    <a:pt x="24" y="16"/>
                  </a:lnTo>
                  <a:lnTo>
                    <a:pt x="29" y="11"/>
                  </a:lnTo>
                  <a:lnTo>
                    <a:pt x="31" y="7"/>
                  </a:lnTo>
                  <a:lnTo>
                    <a:pt x="31" y="2"/>
                  </a:lnTo>
                  <a:lnTo>
                    <a:pt x="27" y="0"/>
                  </a:lnTo>
                  <a:lnTo>
                    <a:pt x="22" y="0"/>
                  </a:lnTo>
                  <a:lnTo>
                    <a:pt x="15" y="0"/>
                  </a:lnTo>
                  <a:lnTo>
                    <a:pt x="11" y="5"/>
                  </a:lnTo>
                  <a:lnTo>
                    <a:pt x="4"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2" name="Freeform 1679">
              <a:extLst>
                <a:ext uri="{FF2B5EF4-FFF2-40B4-BE49-F238E27FC236}">
                  <a16:creationId xmlns:a16="http://schemas.microsoft.com/office/drawing/2014/main" xmlns="" id="{9935AD89-6BC7-DE46-B6C3-54A082867E32}"/>
                </a:ext>
              </a:extLst>
            </p:cNvPr>
            <p:cNvSpPr>
              <a:spLocks/>
            </p:cNvSpPr>
            <p:nvPr/>
          </p:nvSpPr>
          <p:spPr bwMode="auto">
            <a:xfrm>
              <a:off x="2074" y="3316"/>
              <a:ext cx="49" cy="23"/>
            </a:xfrm>
            <a:custGeom>
              <a:avLst/>
              <a:gdLst>
                <a:gd name="T0" fmla="*/ 6 w 49"/>
                <a:gd name="T1" fmla="*/ 12 h 23"/>
                <a:gd name="T2" fmla="*/ 6 w 49"/>
                <a:gd name="T3" fmla="*/ 12 h 23"/>
                <a:gd name="T4" fmla="*/ 2 w 49"/>
                <a:gd name="T5" fmla="*/ 16 h 23"/>
                <a:gd name="T6" fmla="*/ 0 w 49"/>
                <a:gd name="T7" fmla="*/ 21 h 23"/>
                <a:gd name="T8" fmla="*/ 4 w 49"/>
                <a:gd name="T9" fmla="*/ 23 h 23"/>
                <a:gd name="T10" fmla="*/ 9 w 49"/>
                <a:gd name="T11" fmla="*/ 23 h 23"/>
                <a:gd name="T12" fmla="*/ 9 w 49"/>
                <a:gd name="T13" fmla="*/ 23 h 23"/>
                <a:gd name="T14" fmla="*/ 18 w 49"/>
                <a:gd name="T15" fmla="*/ 23 h 23"/>
                <a:gd name="T16" fmla="*/ 29 w 49"/>
                <a:gd name="T17" fmla="*/ 21 h 23"/>
                <a:gd name="T18" fmla="*/ 38 w 49"/>
                <a:gd name="T19" fmla="*/ 16 h 23"/>
                <a:gd name="T20" fmla="*/ 45 w 49"/>
                <a:gd name="T21" fmla="*/ 12 h 23"/>
                <a:gd name="T22" fmla="*/ 45 w 49"/>
                <a:gd name="T23" fmla="*/ 12 h 23"/>
                <a:gd name="T24" fmla="*/ 49 w 49"/>
                <a:gd name="T25" fmla="*/ 7 h 23"/>
                <a:gd name="T26" fmla="*/ 49 w 49"/>
                <a:gd name="T27" fmla="*/ 3 h 23"/>
                <a:gd name="T28" fmla="*/ 47 w 49"/>
                <a:gd name="T29" fmla="*/ 0 h 23"/>
                <a:gd name="T30" fmla="*/ 40 w 49"/>
                <a:gd name="T31" fmla="*/ 0 h 23"/>
                <a:gd name="T32" fmla="*/ 40 w 49"/>
                <a:gd name="T33" fmla="*/ 0 h 23"/>
                <a:gd name="T34" fmla="*/ 31 w 49"/>
                <a:gd name="T35" fmla="*/ 0 h 23"/>
                <a:gd name="T36" fmla="*/ 22 w 49"/>
                <a:gd name="T37" fmla="*/ 3 h 23"/>
                <a:gd name="T38" fmla="*/ 13 w 49"/>
                <a:gd name="T39" fmla="*/ 7 h 23"/>
                <a:gd name="T40" fmla="*/ 6 w 4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6" y="12"/>
                  </a:moveTo>
                  <a:lnTo>
                    <a:pt x="6" y="12"/>
                  </a:lnTo>
                  <a:lnTo>
                    <a:pt x="2" y="16"/>
                  </a:lnTo>
                  <a:lnTo>
                    <a:pt x="0" y="21"/>
                  </a:lnTo>
                  <a:lnTo>
                    <a:pt x="4" y="23"/>
                  </a:lnTo>
                  <a:lnTo>
                    <a:pt x="9" y="23"/>
                  </a:lnTo>
                  <a:lnTo>
                    <a:pt x="18" y="23"/>
                  </a:lnTo>
                  <a:lnTo>
                    <a:pt x="29" y="21"/>
                  </a:lnTo>
                  <a:lnTo>
                    <a:pt x="38" y="16"/>
                  </a:lnTo>
                  <a:lnTo>
                    <a:pt x="45" y="12"/>
                  </a:lnTo>
                  <a:lnTo>
                    <a:pt x="49" y="7"/>
                  </a:lnTo>
                  <a:lnTo>
                    <a:pt x="49" y="3"/>
                  </a:lnTo>
                  <a:lnTo>
                    <a:pt x="47" y="0"/>
                  </a:lnTo>
                  <a:lnTo>
                    <a:pt x="40" y="0"/>
                  </a:lnTo>
                  <a:lnTo>
                    <a:pt x="31" y="0"/>
                  </a:lnTo>
                  <a:lnTo>
                    <a:pt x="22" y="3"/>
                  </a:lnTo>
                  <a:lnTo>
                    <a:pt x="13" y="7"/>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3" name="Freeform 1680">
              <a:extLst>
                <a:ext uri="{FF2B5EF4-FFF2-40B4-BE49-F238E27FC236}">
                  <a16:creationId xmlns:a16="http://schemas.microsoft.com/office/drawing/2014/main" xmlns="" id="{CE8B269F-54FD-3D4D-A2AC-693EE628C710}"/>
                </a:ext>
              </a:extLst>
            </p:cNvPr>
            <p:cNvSpPr>
              <a:spLocks/>
            </p:cNvSpPr>
            <p:nvPr/>
          </p:nvSpPr>
          <p:spPr bwMode="auto">
            <a:xfrm>
              <a:off x="2074" y="3316"/>
              <a:ext cx="49" cy="23"/>
            </a:xfrm>
            <a:custGeom>
              <a:avLst/>
              <a:gdLst>
                <a:gd name="T0" fmla="*/ 6 w 49"/>
                <a:gd name="T1" fmla="*/ 12 h 23"/>
                <a:gd name="T2" fmla="*/ 6 w 49"/>
                <a:gd name="T3" fmla="*/ 12 h 23"/>
                <a:gd name="T4" fmla="*/ 2 w 49"/>
                <a:gd name="T5" fmla="*/ 16 h 23"/>
                <a:gd name="T6" fmla="*/ 0 w 49"/>
                <a:gd name="T7" fmla="*/ 21 h 23"/>
                <a:gd name="T8" fmla="*/ 4 w 49"/>
                <a:gd name="T9" fmla="*/ 23 h 23"/>
                <a:gd name="T10" fmla="*/ 9 w 49"/>
                <a:gd name="T11" fmla="*/ 23 h 23"/>
                <a:gd name="T12" fmla="*/ 9 w 49"/>
                <a:gd name="T13" fmla="*/ 23 h 23"/>
                <a:gd name="T14" fmla="*/ 18 w 49"/>
                <a:gd name="T15" fmla="*/ 23 h 23"/>
                <a:gd name="T16" fmla="*/ 29 w 49"/>
                <a:gd name="T17" fmla="*/ 21 h 23"/>
                <a:gd name="T18" fmla="*/ 38 w 49"/>
                <a:gd name="T19" fmla="*/ 16 h 23"/>
                <a:gd name="T20" fmla="*/ 45 w 49"/>
                <a:gd name="T21" fmla="*/ 12 h 23"/>
                <a:gd name="T22" fmla="*/ 45 w 49"/>
                <a:gd name="T23" fmla="*/ 12 h 23"/>
                <a:gd name="T24" fmla="*/ 49 w 49"/>
                <a:gd name="T25" fmla="*/ 7 h 23"/>
                <a:gd name="T26" fmla="*/ 49 w 49"/>
                <a:gd name="T27" fmla="*/ 3 h 23"/>
                <a:gd name="T28" fmla="*/ 47 w 49"/>
                <a:gd name="T29" fmla="*/ 0 h 23"/>
                <a:gd name="T30" fmla="*/ 40 w 49"/>
                <a:gd name="T31" fmla="*/ 0 h 23"/>
                <a:gd name="T32" fmla="*/ 40 w 49"/>
                <a:gd name="T33" fmla="*/ 0 h 23"/>
                <a:gd name="T34" fmla="*/ 31 w 49"/>
                <a:gd name="T35" fmla="*/ 0 h 23"/>
                <a:gd name="T36" fmla="*/ 22 w 49"/>
                <a:gd name="T37" fmla="*/ 3 h 23"/>
                <a:gd name="T38" fmla="*/ 13 w 49"/>
                <a:gd name="T39" fmla="*/ 7 h 23"/>
                <a:gd name="T40" fmla="*/ 6 w 4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6" y="12"/>
                  </a:moveTo>
                  <a:lnTo>
                    <a:pt x="6" y="12"/>
                  </a:lnTo>
                  <a:lnTo>
                    <a:pt x="2" y="16"/>
                  </a:lnTo>
                  <a:lnTo>
                    <a:pt x="0" y="21"/>
                  </a:lnTo>
                  <a:lnTo>
                    <a:pt x="4" y="23"/>
                  </a:lnTo>
                  <a:lnTo>
                    <a:pt x="9" y="23"/>
                  </a:lnTo>
                  <a:lnTo>
                    <a:pt x="18" y="23"/>
                  </a:lnTo>
                  <a:lnTo>
                    <a:pt x="29" y="21"/>
                  </a:lnTo>
                  <a:lnTo>
                    <a:pt x="38" y="16"/>
                  </a:lnTo>
                  <a:lnTo>
                    <a:pt x="45" y="12"/>
                  </a:lnTo>
                  <a:lnTo>
                    <a:pt x="49" y="7"/>
                  </a:lnTo>
                  <a:lnTo>
                    <a:pt x="49" y="3"/>
                  </a:lnTo>
                  <a:lnTo>
                    <a:pt x="47" y="0"/>
                  </a:lnTo>
                  <a:lnTo>
                    <a:pt x="40" y="0"/>
                  </a:lnTo>
                  <a:lnTo>
                    <a:pt x="31" y="0"/>
                  </a:lnTo>
                  <a:lnTo>
                    <a:pt x="22" y="3"/>
                  </a:lnTo>
                  <a:lnTo>
                    <a:pt x="13" y="7"/>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4" name="Freeform 1681">
              <a:extLst>
                <a:ext uri="{FF2B5EF4-FFF2-40B4-BE49-F238E27FC236}">
                  <a16:creationId xmlns:a16="http://schemas.microsoft.com/office/drawing/2014/main" xmlns="" id="{549AC78B-B2D7-A84C-A681-8D0E33FC5DE0}"/>
                </a:ext>
              </a:extLst>
            </p:cNvPr>
            <p:cNvSpPr>
              <a:spLocks/>
            </p:cNvSpPr>
            <p:nvPr/>
          </p:nvSpPr>
          <p:spPr bwMode="auto">
            <a:xfrm>
              <a:off x="1952" y="3319"/>
              <a:ext cx="52" cy="22"/>
            </a:xfrm>
            <a:custGeom>
              <a:avLst/>
              <a:gdLst>
                <a:gd name="T0" fmla="*/ 4 w 52"/>
                <a:gd name="T1" fmla="*/ 11 h 22"/>
                <a:gd name="T2" fmla="*/ 4 w 52"/>
                <a:gd name="T3" fmla="*/ 11 h 22"/>
                <a:gd name="T4" fmla="*/ 0 w 52"/>
                <a:gd name="T5" fmla="*/ 15 h 22"/>
                <a:gd name="T6" fmla="*/ 0 w 52"/>
                <a:gd name="T7" fmla="*/ 20 h 22"/>
                <a:gd name="T8" fmla="*/ 2 w 52"/>
                <a:gd name="T9" fmla="*/ 22 h 22"/>
                <a:gd name="T10" fmla="*/ 9 w 52"/>
                <a:gd name="T11" fmla="*/ 22 h 22"/>
                <a:gd name="T12" fmla="*/ 9 w 52"/>
                <a:gd name="T13" fmla="*/ 22 h 22"/>
                <a:gd name="T14" fmla="*/ 18 w 52"/>
                <a:gd name="T15" fmla="*/ 22 h 22"/>
                <a:gd name="T16" fmla="*/ 29 w 52"/>
                <a:gd name="T17" fmla="*/ 18 h 22"/>
                <a:gd name="T18" fmla="*/ 38 w 52"/>
                <a:gd name="T19" fmla="*/ 15 h 22"/>
                <a:gd name="T20" fmla="*/ 47 w 52"/>
                <a:gd name="T21" fmla="*/ 11 h 22"/>
                <a:gd name="T22" fmla="*/ 47 w 52"/>
                <a:gd name="T23" fmla="*/ 11 h 22"/>
                <a:gd name="T24" fmla="*/ 52 w 52"/>
                <a:gd name="T25" fmla="*/ 6 h 22"/>
                <a:gd name="T26" fmla="*/ 52 w 52"/>
                <a:gd name="T27" fmla="*/ 2 h 22"/>
                <a:gd name="T28" fmla="*/ 49 w 52"/>
                <a:gd name="T29" fmla="*/ 0 h 22"/>
                <a:gd name="T30" fmla="*/ 43 w 52"/>
                <a:gd name="T31" fmla="*/ 0 h 22"/>
                <a:gd name="T32" fmla="*/ 43 w 52"/>
                <a:gd name="T33" fmla="*/ 0 h 22"/>
                <a:gd name="T34" fmla="*/ 34 w 52"/>
                <a:gd name="T35" fmla="*/ 0 h 22"/>
                <a:gd name="T36" fmla="*/ 22 w 52"/>
                <a:gd name="T37" fmla="*/ 2 h 22"/>
                <a:gd name="T38" fmla="*/ 13 w 52"/>
                <a:gd name="T39" fmla="*/ 6 h 22"/>
                <a:gd name="T40" fmla="*/ 4 w 5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2">
                  <a:moveTo>
                    <a:pt x="4" y="11"/>
                  </a:moveTo>
                  <a:lnTo>
                    <a:pt x="4" y="11"/>
                  </a:lnTo>
                  <a:lnTo>
                    <a:pt x="0" y="15"/>
                  </a:lnTo>
                  <a:lnTo>
                    <a:pt x="0" y="20"/>
                  </a:lnTo>
                  <a:lnTo>
                    <a:pt x="2" y="22"/>
                  </a:lnTo>
                  <a:lnTo>
                    <a:pt x="9" y="22"/>
                  </a:lnTo>
                  <a:lnTo>
                    <a:pt x="18" y="22"/>
                  </a:lnTo>
                  <a:lnTo>
                    <a:pt x="29" y="18"/>
                  </a:lnTo>
                  <a:lnTo>
                    <a:pt x="38" y="15"/>
                  </a:lnTo>
                  <a:lnTo>
                    <a:pt x="47" y="11"/>
                  </a:lnTo>
                  <a:lnTo>
                    <a:pt x="52" y="6"/>
                  </a:lnTo>
                  <a:lnTo>
                    <a:pt x="52" y="2"/>
                  </a:lnTo>
                  <a:lnTo>
                    <a:pt x="49" y="0"/>
                  </a:lnTo>
                  <a:lnTo>
                    <a:pt x="43" y="0"/>
                  </a:lnTo>
                  <a:lnTo>
                    <a:pt x="34" y="0"/>
                  </a:lnTo>
                  <a:lnTo>
                    <a:pt x="22"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5" name="Freeform 1682">
              <a:extLst>
                <a:ext uri="{FF2B5EF4-FFF2-40B4-BE49-F238E27FC236}">
                  <a16:creationId xmlns:a16="http://schemas.microsoft.com/office/drawing/2014/main" xmlns="" id="{D6C11D98-00E2-244B-81FB-7BDC977CE361}"/>
                </a:ext>
              </a:extLst>
            </p:cNvPr>
            <p:cNvSpPr>
              <a:spLocks/>
            </p:cNvSpPr>
            <p:nvPr/>
          </p:nvSpPr>
          <p:spPr bwMode="auto">
            <a:xfrm>
              <a:off x="1952" y="3319"/>
              <a:ext cx="52" cy="22"/>
            </a:xfrm>
            <a:custGeom>
              <a:avLst/>
              <a:gdLst>
                <a:gd name="T0" fmla="*/ 4 w 52"/>
                <a:gd name="T1" fmla="*/ 11 h 22"/>
                <a:gd name="T2" fmla="*/ 4 w 52"/>
                <a:gd name="T3" fmla="*/ 11 h 22"/>
                <a:gd name="T4" fmla="*/ 0 w 52"/>
                <a:gd name="T5" fmla="*/ 15 h 22"/>
                <a:gd name="T6" fmla="*/ 0 w 52"/>
                <a:gd name="T7" fmla="*/ 20 h 22"/>
                <a:gd name="T8" fmla="*/ 2 w 52"/>
                <a:gd name="T9" fmla="*/ 22 h 22"/>
                <a:gd name="T10" fmla="*/ 9 w 52"/>
                <a:gd name="T11" fmla="*/ 22 h 22"/>
                <a:gd name="T12" fmla="*/ 9 w 52"/>
                <a:gd name="T13" fmla="*/ 22 h 22"/>
                <a:gd name="T14" fmla="*/ 18 w 52"/>
                <a:gd name="T15" fmla="*/ 22 h 22"/>
                <a:gd name="T16" fmla="*/ 29 w 52"/>
                <a:gd name="T17" fmla="*/ 18 h 22"/>
                <a:gd name="T18" fmla="*/ 38 w 52"/>
                <a:gd name="T19" fmla="*/ 15 h 22"/>
                <a:gd name="T20" fmla="*/ 47 w 52"/>
                <a:gd name="T21" fmla="*/ 11 h 22"/>
                <a:gd name="T22" fmla="*/ 47 w 52"/>
                <a:gd name="T23" fmla="*/ 11 h 22"/>
                <a:gd name="T24" fmla="*/ 52 w 52"/>
                <a:gd name="T25" fmla="*/ 6 h 22"/>
                <a:gd name="T26" fmla="*/ 52 w 52"/>
                <a:gd name="T27" fmla="*/ 2 h 22"/>
                <a:gd name="T28" fmla="*/ 49 w 52"/>
                <a:gd name="T29" fmla="*/ 0 h 22"/>
                <a:gd name="T30" fmla="*/ 43 w 52"/>
                <a:gd name="T31" fmla="*/ 0 h 22"/>
                <a:gd name="T32" fmla="*/ 43 w 52"/>
                <a:gd name="T33" fmla="*/ 0 h 22"/>
                <a:gd name="T34" fmla="*/ 34 w 52"/>
                <a:gd name="T35" fmla="*/ 0 h 22"/>
                <a:gd name="T36" fmla="*/ 22 w 52"/>
                <a:gd name="T37" fmla="*/ 2 h 22"/>
                <a:gd name="T38" fmla="*/ 13 w 52"/>
                <a:gd name="T39" fmla="*/ 6 h 22"/>
                <a:gd name="T40" fmla="*/ 4 w 5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2">
                  <a:moveTo>
                    <a:pt x="4" y="11"/>
                  </a:moveTo>
                  <a:lnTo>
                    <a:pt x="4" y="11"/>
                  </a:lnTo>
                  <a:lnTo>
                    <a:pt x="0" y="15"/>
                  </a:lnTo>
                  <a:lnTo>
                    <a:pt x="0" y="20"/>
                  </a:lnTo>
                  <a:lnTo>
                    <a:pt x="2" y="22"/>
                  </a:lnTo>
                  <a:lnTo>
                    <a:pt x="9" y="22"/>
                  </a:lnTo>
                  <a:lnTo>
                    <a:pt x="18" y="22"/>
                  </a:lnTo>
                  <a:lnTo>
                    <a:pt x="29" y="18"/>
                  </a:lnTo>
                  <a:lnTo>
                    <a:pt x="38" y="15"/>
                  </a:lnTo>
                  <a:lnTo>
                    <a:pt x="47" y="11"/>
                  </a:lnTo>
                  <a:lnTo>
                    <a:pt x="52" y="6"/>
                  </a:lnTo>
                  <a:lnTo>
                    <a:pt x="52" y="2"/>
                  </a:lnTo>
                  <a:lnTo>
                    <a:pt x="49" y="0"/>
                  </a:lnTo>
                  <a:lnTo>
                    <a:pt x="43" y="0"/>
                  </a:lnTo>
                  <a:lnTo>
                    <a:pt x="34" y="0"/>
                  </a:lnTo>
                  <a:lnTo>
                    <a:pt x="22"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6" name="Freeform 1683">
              <a:extLst>
                <a:ext uri="{FF2B5EF4-FFF2-40B4-BE49-F238E27FC236}">
                  <a16:creationId xmlns:a16="http://schemas.microsoft.com/office/drawing/2014/main" xmlns="" id="{B81FCECF-E96A-2D4B-A789-7DD02A77F4F5}"/>
                </a:ext>
              </a:extLst>
            </p:cNvPr>
            <p:cNvSpPr>
              <a:spLocks/>
            </p:cNvSpPr>
            <p:nvPr/>
          </p:nvSpPr>
          <p:spPr bwMode="auto">
            <a:xfrm>
              <a:off x="1684" y="3321"/>
              <a:ext cx="58" cy="25"/>
            </a:xfrm>
            <a:custGeom>
              <a:avLst/>
              <a:gdLst>
                <a:gd name="T0" fmla="*/ 7 w 58"/>
                <a:gd name="T1" fmla="*/ 13 h 25"/>
                <a:gd name="T2" fmla="*/ 7 w 58"/>
                <a:gd name="T3" fmla="*/ 13 h 25"/>
                <a:gd name="T4" fmla="*/ 0 w 58"/>
                <a:gd name="T5" fmla="*/ 18 h 25"/>
                <a:gd name="T6" fmla="*/ 0 w 58"/>
                <a:gd name="T7" fmla="*/ 20 h 25"/>
                <a:gd name="T8" fmla="*/ 4 w 58"/>
                <a:gd name="T9" fmla="*/ 22 h 25"/>
                <a:gd name="T10" fmla="*/ 11 w 58"/>
                <a:gd name="T11" fmla="*/ 25 h 25"/>
                <a:gd name="T12" fmla="*/ 11 w 58"/>
                <a:gd name="T13" fmla="*/ 25 h 25"/>
                <a:gd name="T14" fmla="*/ 22 w 58"/>
                <a:gd name="T15" fmla="*/ 22 h 25"/>
                <a:gd name="T16" fmla="*/ 34 w 58"/>
                <a:gd name="T17" fmla="*/ 20 h 25"/>
                <a:gd name="T18" fmla="*/ 45 w 58"/>
                <a:gd name="T19" fmla="*/ 16 h 25"/>
                <a:gd name="T20" fmla="*/ 52 w 58"/>
                <a:gd name="T21" fmla="*/ 11 h 25"/>
                <a:gd name="T22" fmla="*/ 52 w 58"/>
                <a:gd name="T23" fmla="*/ 11 h 25"/>
                <a:gd name="T24" fmla="*/ 58 w 58"/>
                <a:gd name="T25" fmla="*/ 7 h 25"/>
                <a:gd name="T26" fmla="*/ 58 w 58"/>
                <a:gd name="T27" fmla="*/ 4 h 25"/>
                <a:gd name="T28" fmla="*/ 54 w 58"/>
                <a:gd name="T29" fmla="*/ 2 h 25"/>
                <a:gd name="T30" fmla="*/ 47 w 58"/>
                <a:gd name="T31" fmla="*/ 0 h 25"/>
                <a:gd name="T32" fmla="*/ 47 w 58"/>
                <a:gd name="T33" fmla="*/ 0 h 25"/>
                <a:gd name="T34" fmla="*/ 36 w 58"/>
                <a:gd name="T35" fmla="*/ 2 h 25"/>
                <a:gd name="T36" fmla="*/ 25 w 58"/>
                <a:gd name="T37" fmla="*/ 4 h 25"/>
                <a:gd name="T38" fmla="*/ 16 w 58"/>
                <a:gd name="T39" fmla="*/ 7 h 25"/>
                <a:gd name="T40" fmla="*/ 7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7" y="13"/>
                  </a:moveTo>
                  <a:lnTo>
                    <a:pt x="7" y="13"/>
                  </a:lnTo>
                  <a:lnTo>
                    <a:pt x="0" y="18"/>
                  </a:lnTo>
                  <a:lnTo>
                    <a:pt x="0" y="20"/>
                  </a:lnTo>
                  <a:lnTo>
                    <a:pt x="4" y="22"/>
                  </a:lnTo>
                  <a:lnTo>
                    <a:pt x="11" y="25"/>
                  </a:lnTo>
                  <a:lnTo>
                    <a:pt x="22" y="22"/>
                  </a:lnTo>
                  <a:lnTo>
                    <a:pt x="34" y="20"/>
                  </a:lnTo>
                  <a:lnTo>
                    <a:pt x="45" y="16"/>
                  </a:lnTo>
                  <a:lnTo>
                    <a:pt x="52" y="11"/>
                  </a:lnTo>
                  <a:lnTo>
                    <a:pt x="58" y="7"/>
                  </a:lnTo>
                  <a:lnTo>
                    <a:pt x="58" y="4"/>
                  </a:lnTo>
                  <a:lnTo>
                    <a:pt x="54" y="2"/>
                  </a:lnTo>
                  <a:lnTo>
                    <a:pt x="47" y="0"/>
                  </a:lnTo>
                  <a:lnTo>
                    <a:pt x="36" y="2"/>
                  </a:lnTo>
                  <a:lnTo>
                    <a:pt x="25" y="4"/>
                  </a:lnTo>
                  <a:lnTo>
                    <a:pt x="16" y="7"/>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7" name="Freeform 1684">
              <a:extLst>
                <a:ext uri="{FF2B5EF4-FFF2-40B4-BE49-F238E27FC236}">
                  <a16:creationId xmlns:a16="http://schemas.microsoft.com/office/drawing/2014/main" xmlns="" id="{E52A06B4-CBF0-FB4B-902F-6EAF1E3D4671}"/>
                </a:ext>
              </a:extLst>
            </p:cNvPr>
            <p:cNvSpPr>
              <a:spLocks/>
            </p:cNvSpPr>
            <p:nvPr/>
          </p:nvSpPr>
          <p:spPr bwMode="auto">
            <a:xfrm>
              <a:off x="1684" y="3321"/>
              <a:ext cx="58" cy="25"/>
            </a:xfrm>
            <a:custGeom>
              <a:avLst/>
              <a:gdLst>
                <a:gd name="T0" fmla="*/ 7 w 58"/>
                <a:gd name="T1" fmla="*/ 13 h 25"/>
                <a:gd name="T2" fmla="*/ 7 w 58"/>
                <a:gd name="T3" fmla="*/ 13 h 25"/>
                <a:gd name="T4" fmla="*/ 0 w 58"/>
                <a:gd name="T5" fmla="*/ 18 h 25"/>
                <a:gd name="T6" fmla="*/ 0 w 58"/>
                <a:gd name="T7" fmla="*/ 20 h 25"/>
                <a:gd name="T8" fmla="*/ 4 w 58"/>
                <a:gd name="T9" fmla="*/ 22 h 25"/>
                <a:gd name="T10" fmla="*/ 11 w 58"/>
                <a:gd name="T11" fmla="*/ 25 h 25"/>
                <a:gd name="T12" fmla="*/ 11 w 58"/>
                <a:gd name="T13" fmla="*/ 25 h 25"/>
                <a:gd name="T14" fmla="*/ 22 w 58"/>
                <a:gd name="T15" fmla="*/ 22 h 25"/>
                <a:gd name="T16" fmla="*/ 34 w 58"/>
                <a:gd name="T17" fmla="*/ 20 h 25"/>
                <a:gd name="T18" fmla="*/ 45 w 58"/>
                <a:gd name="T19" fmla="*/ 16 h 25"/>
                <a:gd name="T20" fmla="*/ 52 w 58"/>
                <a:gd name="T21" fmla="*/ 11 h 25"/>
                <a:gd name="T22" fmla="*/ 52 w 58"/>
                <a:gd name="T23" fmla="*/ 11 h 25"/>
                <a:gd name="T24" fmla="*/ 58 w 58"/>
                <a:gd name="T25" fmla="*/ 7 h 25"/>
                <a:gd name="T26" fmla="*/ 58 w 58"/>
                <a:gd name="T27" fmla="*/ 4 h 25"/>
                <a:gd name="T28" fmla="*/ 54 w 58"/>
                <a:gd name="T29" fmla="*/ 2 h 25"/>
                <a:gd name="T30" fmla="*/ 47 w 58"/>
                <a:gd name="T31" fmla="*/ 0 h 25"/>
                <a:gd name="T32" fmla="*/ 47 w 58"/>
                <a:gd name="T33" fmla="*/ 0 h 25"/>
                <a:gd name="T34" fmla="*/ 36 w 58"/>
                <a:gd name="T35" fmla="*/ 2 h 25"/>
                <a:gd name="T36" fmla="*/ 25 w 58"/>
                <a:gd name="T37" fmla="*/ 4 h 25"/>
                <a:gd name="T38" fmla="*/ 16 w 58"/>
                <a:gd name="T39" fmla="*/ 7 h 25"/>
                <a:gd name="T40" fmla="*/ 7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7" y="13"/>
                  </a:moveTo>
                  <a:lnTo>
                    <a:pt x="7" y="13"/>
                  </a:lnTo>
                  <a:lnTo>
                    <a:pt x="0" y="18"/>
                  </a:lnTo>
                  <a:lnTo>
                    <a:pt x="0" y="20"/>
                  </a:lnTo>
                  <a:lnTo>
                    <a:pt x="4" y="22"/>
                  </a:lnTo>
                  <a:lnTo>
                    <a:pt x="11" y="25"/>
                  </a:lnTo>
                  <a:lnTo>
                    <a:pt x="22" y="22"/>
                  </a:lnTo>
                  <a:lnTo>
                    <a:pt x="34" y="20"/>
                  </a:lnTo>
                  <a:lnTo>
                    <a:pt x="45" y="16"/>
                  </a:lnTo>
                  <a:lnTo>
                    <a:pt x="52" y="11"/>
                  </a:lnTo>
                  <a:lnTo>
                    <a:pt x="58" y="7"/>
                  </a:lnTo>
                  <a:lnTo>
                    <a:pt x="58" y="4"/>
                  </a:lnTo>
                  <a:lnTo>
                    <a:pt x="54" y="2"/>
                  </a:lnTo>
                  <a:lnTo>
                    <a:pt x="47" y="0"/>
                  </a:lnTo>
                  <a:lnTo>
                    <a:pt x="36" y="2"/>
                  </a:lnTo>
                  <a:lnTo>
                    <a:pt x="25" y="4"/>
                  </a:lnTo>
                  <a:lnTo>
                    <a:pt x="16" y="7"/>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8" name="Freeform 1685">
              <a:extLst>
                <a:ext uri="{FF2B5EF4-FFF2-40B4-BE49-F238E27FC236}">
                  <a16:creationId xmlns:a16="http://schemas.microsoft.com/office/drawing/2014/main" xmlns="" id="{60A654F3-242B-324F-8B6A-FC9BB79E5E83}"/>
                </a:ext>
              </a:extLst>
            </p:cNvPr>
            <p:cNvSpPr>
              <a:spLocks/>
            </p:cNvSpPr>
            <p:nvPr/>
          </p:nvSpPr>
          <p:spPr bwMode="auto">
            <a:xfrm>
              <a:off x="1637" y="3321"/>
              <a:ext cx="58" cy="25"/>
            </a:xfrm>
            <a:custGeom>
              <a:avLst/>
              <a:gdLst>
                <a:gd name="T0" fmla="*/ 6 w 58"/>
                <a:gd name="T1" fmla="*/ 13 h 25"/>
                <a:gd name="T2" fmla="*/ 6 w 58"/>
                <a:gd name="T3" fmla="*/ 13 h 25"/>
                <a:gd name="T4" fmla="*/ 0 w 58"/>
                <a:gd name="T5" fmla="*/ 18 h 25"/>
                <a:gd name="T6" fmla="*/ 0 w 58"/>
                <a:gd name="T7" fmla="*/ 20 h 25"/>
                <a:gd name="T8" fmla="*/ 4 w 58"/>
                <a:gd name="T9" fmla="*/ 25 h 25"/>
                <a:gd name="T10" fmla="*/ 11 w 58"/>
                <a:gd name="T11" fmla="*/ 25 h 25"/>
                <a:gd name="T12" fmla="*/ 11 w 58"/>
                <a:gd name="T13" fmla="*/ 25 h 25"/>
                <a:gd name="T14" fmla="*/ 22 w 58"/>
                <a:gd name="T15" fmla="*/ 22 h 25"/>
                <a:gd name="T16" fmla="*/ 33 w 58"/>
                <a:gd name="T17" fmla="*/ 20 h 25"/>
                <a:gd name="T18" fmla="*/ 45 w 58"/>
                <a:gd name="T19" fmla="*/ 18 h 25"/>
                <a:gd name="T20" fmla="*/ 54 w 58"/>
                <a:gd name="T21" fmla="*/ 13 h 25"/>
                <a:gd name="T22" fmla="*/ 54 w 58"/>
                <a:gd name="T23" fmla="*/ 13 h 25"/>
                <a:gd name="T24" fmla="*/ 58 w 58"/>
                <a:gd name="T25" fmla="*/ 7 h 25"/>
                <a:gd name="T26" fmla="*/ 58 w 58"/>
                <a:gd name="T27" fmla="*/ 4 h 25"/>
                <a:gd name="T28" fmla="*/ 56 w 58"/>
                <a:gd name="T29" fmla="*/ 2 h 25"/>
                <a:gd name="T30" fmla="*/ 47 w 58"/>
                <a:gd name="T31" fmla="*/ 0 h 25"/>
                <a:gd name="T32" fmla="*/ 47 w 58"/>
                <a:gd name="T33" fmla="*/ 0 h 25"/>
                <a:gd name="T34" fmla="*/ 36 w 58"/>
                <a:gd name="T35" fmla="*/ 2 h 25"/>
                <a:gd name="T36" fmla="*/ 24 w 58"/>
                <a:gd name="T37" fmla="*/ 4 h 25"/>
                <a:gd name="T38" fmla="*/ 13 w 58"/>
                <a:gd name="T39" fmla="*/ 9 h 25"/>
                <a:gd name="T40" fmla="*/ 6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6" y="13"/>
                  </a:moveTo>
                  <a:lnTo>
                    <a:pt x="6" y="13"/>
                  </a:lnTo>
                  <a:lnTo>
                    <a:pt x="0" y="18"/>
                  </a:lnTo>
                  <a:lnTo>
                    <a:pt x="0" y="20"/>
                  </a:lnTo>
                  <a:lnTo>
                    <a:pt x="4" y="25"/>
                  </a:lnTo>
                  <a:lnTo>
                    <a:pt x="11" y="25"/>
                  </a:lnTo>
                  <a:lnTo>
                    <a:pt x="22" y="22"/>
                  </a:lnTo>
                  <a:lnTo>
                    <a:pt x="33" y="20"/>
                  </a:lnTo>
                  <a:lnTo>
                    <a:pt x="45" y="18"/>
                  </a:lnTo>
                  <a:lnTo>
                    <a:pt x="54" y="13"/>
                  </a:lnTo>
                  <a:lnTo>
                    <a:pt x="58" y="7"/>
                  </a:lnTo>
                  <a:lnTo>
                    <a:pt x="58" y="4"/>
                  </a:lnTo>
                  <a:lnTo>
                    <a:pt x="56" y="2"/>
                  </a:lnTo>
                  <a:lnTo>
                    <a:pt x="47" y="0"/>
                  </a:lnTo>
                  <a:lnTo>
                    <a:pt x="36" y="2"/>
                  </a:lnTo>
                  <a:lnTo>
                    <a:pt x="24" y="4"/>
                  </a:lnTo>
                  <a:lnTo>
                    <a:pt x="13" y="9"/>
                  </a:lnTo>
                  <a:lnTo>
                    <a:pt x="6"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69" name="Freeform 1686">
              <a:extLst>
                <a:ext uri="{FF2B5EF4-FFF2-40B4-BE49-F238E27FC236}">
                  <a16:creationId xmlns:a16="http://schemas.microsoft.com/office/drawing/2014/main" xmlns="" id="{160EEDD4-CFD5-9441-81E3-9EFF363A0EB1}"/>
                </a:ext>
              </a:extLst>
            </p:cNvPr>
            <p:cNvSpPr>
              <a:spLocks/>
            </p:cNvSpPr>
            <p:nvPr/>
          </p:nvSpPr>
          <p:spPr bwMode="auto">
            <a:xfrm>
              <a:off x="1637" y="3321"/>
              <a:ext cx="58" cy="25"/>
            </a:xfrm>
            <a:custGeom>
              <a:avLst/>
              <a:gdLst>
                <a:gd name="T0" fmla="*/ 6 w 58"/>
                <a:gd name="T1" fmla="*/ 13 h 25"/>
                <a:gd name="T2" fmla="*/ 6 w 58"/>
                <a:gd name="T3" fmla="*/ 13 h 25"/>
                <a:gd name="T4" fmla="*/ 0 w 58"/>
                <a:gd name="T5" fmla="*/ 18 h 25"/>
                <a:gd name="T6" fmla="*/ 0 w 58"/>
                <a:gd name="T7" fmla="*/ 20 h 25"/>
                <a:gd name="T8" fmla="*/ 4 w 58"/>
                <a:gd name="T9" fmla="*/ 25 h 25"/>
                <a:gd name="T10" fmla="*/ 11 w 58"/>
                <a:gd name="T11" fmla="*/ 25 h 25"/>
                <a:gd name="T12" fmla="*/ 11 w 58"/>
                <a:gd name="T13" fmla="*/ 25 h 25"/>
                <a:gd name="T14" fmla="*/ 22 w 58"/>
                <a:gd name="T15" fmla="*/ 22 h 25"/>
                <a:gd name="T16" fmla="*/ 33 w 58"/>
                <a:gd name="T17" fmla="*/ 20 h 25"/>
                <a:gd name="T18" fmla="*/ 45 w 58"/>
                <a:gd name="T19" fmla="*/ 18 h 25"/>
                <a:gd name="T20" fmla="*/ 54 w 58"/>
                <a:gd name="T21" fmla="*/ 13 h 25"/>
                <a:gd name="T22" fmla="*/ 54 w 58"/>
                <a:gd name="T23" fmla="*/ 13 h 25"/>
                <a:gd name="T24" fmla="*/ 58 w 58"/>
                <a:gd name="T25" fmla="*/ 7 h 25"/>
                <a:gd name="T26" fmla="*/ 58 w 58"/>
                <a:gd name="T27" fmla="*/ 4 h 25"/>
                <a:gd name="T28" fmla="*/ 56 w 58"/>
                <a:gd name="T29" fmla="*/ 2 h 25"/>
                <a:gd name="T30" fmla="*/ 47 w 58"/>
                <a:gd name="T31" fmla="*/ 0 h 25"/>
                <a:gd name="T32" fmla="*/ 47 w 58"/>
                <a:gd name="T33" fmla="*/ 0 h 25"/>
                <a:gd name="T34" fmla="*/ 36 w 58"/>
                <a:gd name="T35" fmla="*/ 2 h 25"/>
                <a:gd name="T36" fmla="*/ 24 w 58"/>
                <a:gd name="T37" fmla="*/ 4 h 25"/>
                <a:gd name="T38" fmla="*/ 13 w 58"/>
                <a:gd name="T39" fmla="*/ 9 h 25"/>
                <a:gd name="T40" fmla="*/ 6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6" y="13"/>
                  </a:moveTo>
                  <a:lnTo>
                    <a:pt x="6" y="13"/>
                  </a:lnTo>
                  <a:lnTo>
                    <a:pt x="0" y="18"/>
                  </a:lnTo>
                  <a:lnTo>
                    <a:pt x="0" y="20"/>
                  </a:lnTo>
                  <a:lnTo>
                    <a:pt x="4" y="25"/>
                  </a:lnTo>
                  <a:lnTo>
                    <a:pt x="11" y="25"/>
                  </a:lnTo>
                  <a:lnTo>
                    <a:pt x="22" y="22"/>
                  </a:lnTo>
                  <a:lnTo>
                    <a:pt x="33" y="20"/>
                  </a:lnTo>
                  <a:lnTo>
                    <a:pt x="45" y="18"/>
                  </a:lnTo>
                  <a:lnTo>
                    <a:pt x="54" y="13"/>
                  </a:lnTo>
                  <a:lnTo>
                    <a:pt x="58" y="7"/>
                  </a:lnTo>
                  <a:lnTo>
                    <a:pt x="58" y="4"/>
                  </a:lnTo>
                  <a:lnTo>
                    <a:pt x="56" y="2"/>
                  </a:lnTo>
                  <a:lnTo>
                    <a:pt x="47" y="0"/>
                  </a:lnTo>
                  <a:lnTo>
                    <a:pt x="36" y="2"/>
                  </a:lnTo>
                  <a:lnTo>
                    <a:pt x="24" y="4"/>
                  </a:lnTo>
                  <a:lnTo>
                    <a:pt x="13" y="9"/>
                  </a:lnTo>
                  <a:lnTo>
                    <a:pt x="6"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0" name="Freeform 1687">
              <a:extLst>
                <a:ext uri="{FF2B5EF4-FFF2-40B4-BE49-F238E27FC236}">
                  <a16:creationId xmlns:a16="http://schemas.microsoft.com/office/drawing/2014/main" xmlns="" id="{C6F6D533-5AC8-C040-BC20-22A223B69647}"/>
                </a:ext>
              </a:extLst>
            </p:cNvPr>
            <p:cNvSpPr>
              <a:spLocks/>
            </p:cNvSpPr>
            <p:nvPr/>
          </p:nvSpPr>
          <p:spPr bwMode="auto">
            <a:xfrm>
              <a:off x="1587" y="3323"/>
              <a:ext cx="61" cy="23"/>
            </a:xfrm>
            <a:custGeom>
              <a:avLst/>
              <a:gdLst>
                <a:gd name="T0" fmla="*/ 7 w 61"/>
                <a:gd name="T1" fmla="*/ 11 h 23"/>
                <a:gd name="T2" fmla="*/ 7 w 61"/>
                <a:gd name="T3" fmla="*/ 11 h 23"/>
                <a:gd name="T4" fmla="*/ 2 w 61"/>
                <a:gd name="T5" fmla="*/ 16 h 23"/>
                <a:gd name="T6" fmla="*/ 0 w 61"/>
                <a:gd name="T7" fmla="*/ 20 h 23"/>
                <a:gd name="T8" fmla="*/ 5 w 61"/>
                <a:gd name="T9" fmla="*/ 23 h 23"/>
                <a:gd name="T10" fmla="*/ 14 w 61"/>
                <a:gd name="T11" fmla="*/ 23 h 23"/>
                <a:gd name="T12" fmla="*/ 14 w 61"/>
                <a:gd name="T13" fmla="*/ 23 h 23"/>
                <a:gd name="T14" fmla="*/ 25 w 61"/>
                <a:gd name="T15" fmla="*/ 23 h 23"/>
                <a:gd name="T16" fmla="*/ 36 w 61"/>
                <a:gd name="T17" fmla="*/ 20 h 23"/>
                <a:gd name="T18" fmla="*/ 47 w 61"/>
                <a:gd name="T19" fmla="*/ 16 h 23"/>
                <a:gd name="T20" fmla="*/ 54 w 61"/>
                <a:gd name="T21" fmla="*/ 11 h 23"/>
                <a:gd name="T22" fmla="*/ 54 w 61"/>
                <a:gd name="T23" fmla="*/ 11 h 23"/>
                <a:gd name="T24" fmla="*/ 61 w 61"/>
                <a:gd name="T25" fmla="*/ 7 h 23"/>
                <a:gd name="T26" fmla="*/ 61 w 61"/>
                <a:gd name="T27" fmla="*/ 2 h 23"/>
                <a:gd name="T28" fmla="*/ 56 w 61"/>
                <a:gd name="T29" fmla="*/ 0 h 23"/>
                <a:gd name="T30" fmla="*/ 50 w 61"/>
                <a:gd name="T31" fmla="*/ 0 h 23"/>
                <a:gd name="T32" fmla="*/ 50 w 61"/>
                <a:gd name="T33" fmla="*/ 0 h 23"/>
                <a:gd name="T34" fmla="*/ 38 w 61"/>
                <a:gd name="T35" fmla="*/ 0 h 23"/>
                <a:gd name="T36" fmla="*/ 27 w 61"/>
                <a:gd name="T37" fmla="*/ 2 h 23"/>
                <a:gd name="T38" fmla="*/ 16 w 61"/>
                <a:gd name="T39" fmla="*/ 7 h 23"/>
                <a:gd name="T40" fmla="*/ 7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7" y="11"/>
                  </a:moveTo>
                  <a:lnTo>
                    <a:pt x="7" y="11"/>
                  </a:lnTo>
                  <a:lnTo>
                    <a:pt x="2" y="16"/>
                  </a:lnTo>
                  <a:lnTo>
                    <a:pt x="0" y="20"/>
                  </a:lnTo>
                  <a:lnTo>
                    <a:pt x="5" y="23"/>
                  </a:lnTo>
                  <a:lnTo>
                    <a:pt x="14" y="23"/>
                  </a:lnTo>
                  <a:lnTo>
                    <a:pt x="25" y="23"/>
                  </a:lnTo>
                  <a:lnTo>
                    <a:pt x="36" y="20"/>
                  </a:lnTo>
                  <a:lnTo>
                    <a:pt x="47" y="16"/>
                  </a:lnTo>
                  <a:lnTo>
                    <a:pt x="54" y="11"/>
                  </a:lnTo>
                  <a:lnTo>
                    <a:pt x="61" y="7"/>
                  </a:lnTo>
                  <a:lnTo>
                    <a:pt x="61" y="2"/>
                  </a:lnTo>
                  <a:lnTo>
                    <a:pt x="56" y="0"/>
                  </a:lnTo>
                  <a:lnTo>
                    <a:pt x="50" y="0"/>
                  </a:lnTo>
                  <a:lnTo>
                    <a:pt x="38" y="0"/>
                  </a:lnTo>
                  <a:lnTo>
                    <a:pt x="27"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1" name="Freeform 1688">
              <a:extLst>
                <a:ext uri="{FF2B5EF4-FFF2-40B4-BE49-F238E27FC236}">
                  <a16:creationId xmlns:a16="http://schemas.microsoft.com/office/drawing/2014/main" xmlns="" id="{94A8C5B2-FDD8-5441-B029-D0FE0E76F035}"/>
                </a:ext>
              </a:extLst>
            </p:cNvPr>
            <p:cNvSpPr>
              <a:spLocks/>
            </p:cNvSpPr>
            <p:nvPr/>
          </p:nvSpPr>
          <p:spPr bwMode="auto">
            <a:xfrm>
              <a:off x="1587" y="3323"/>
              <a:ext cx="61" cy="23"/>
            </a:xfrm>
            <a:custGeom>
              <a:avLst/>
              <a:gdLst>
                <a:gd name="T0" fmla="*/ 7 w 61"/>
                <a:gd name="T1" fmla="*/ 11 h 23"/>
                <a:gd name="T2" fmla="*/ 7 w 61"/>
                <a:gd name="T3" fmla="*/ 11 h 23"/>
                <a:gd name="T4" fmla="*/ 2 w 61"/>
                <a:gd name="T5" fmla="*/ 16 h 23"/>
                <a:gd name="T6" fmla="*/ 0 w 61"/>
                <a:gd name="T7" fmla="*/ 20 h 23"/>
                <a:gd name="T8" fmla="*/ 5 w 61"/>
                <a:gd name="T9" fmla="*/ 23 h 23"/>
                <a:gd name="T10" fmla="*/ 14 w 61"/>
                <a:gd name="T11" fmla="*/ 23 h 23"/>
                <a:gd name="T12" fmla="*/ 14 w 61"/>
                <a:gd name="T13" fmla="*/ 23 h 23"/>
                <a:gd name="T14" fmla="*/ 25 w 61"/>
                <a:gd name="T15" fmla="*/ 23 h 23"/>
                <a:gd name="T16" fmla="*/ 36 w 61"/>
                <a:gd name="T17" fmla="*/ 20 h 23"/>
                <a:gd name="T18" fmla="*/ 47 w 61"/>
                <a:gd name="T19" fmla="*/ 16 h 23"/>
                <a:gd name="T20" fmla="*/ 54 w 61"/>
                <a:gd name="T21" fmla="*/ 11 h 23"/>
                <a:gd name="T22" fmla="*/ 54 w 61"/>
                <a:gd name="T23" fmla="*/ 11 h 23"/>
                <a:gd name="T24" fmla="*/ 61 w 61"/>
                <a:gd name="T25" fmla="*/ 7 h 23"/>
                <a:gd name="T26" fmla="*/ 61 w 61"/>
                <a:gd name="T27" fmla="*/ 2 h 23"/>
                <a:gd name="T28" fmla="*/ 56 w 61"/>
                <a:gd name="T29" fmla="*/ 0 h 23"/>
                <a:gd name="T30" fmla="*/ 50 w 61"/>
                <a:gd name="T31" fmla="*/ 0 h 23"/>
                <a:gd name="T32" fmla="*/ 50 w 61"/>
                <a:gd name="T33" fmla="*/ 0 h 23"/>
                <a:gd name="T34" fmla="*/ 38 w 61"/>
                <a:gd name="T35" fmla="*/ 0 h 23"/>
                <a:gd name="T36" fmla="*/ 27 w 61"/>
                <a:gd name="T37" fmla="*/ 2 h 23"/>
                <a:gd name="T38" fmla="*/ 16 w 61"/>
                <a:gd name="T39" fmla="*/ 7 h 23"/>
                <a:gd name="T40" fmla="*/ 7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7" y="11"/>
                  </a:moveTo>
                  <a:lnTo>
                    <a:pt x="7" y="11"/>
                  </a:lnTo>
                  <a:lnTo>
                    <a:pt x="2" y="16"/>
                  </a:lnTo>
                  <a:lnTo>
                    <a:pt x="0" y="20"/>
                  </a:lnTo>
                  <a:lnTo>
                    <a:pt x="5" y="23"/>
                  </a:lnTo>
                  <a:lnTo>
                    <a:pt x="14" y="23"/>
                  </a:lnTo>
                  <a:lnTo>
                    <a:pt x="25" y="23"/>
                  </a:lnTo>
                  <a:lnTo>
                    <a:pt x="36" y="20"/>
                  </a:lnTo>
                  <a:lnTo>
                    <a:pt x="47" y="16"/>
                  </a:lnTo>
                  <a:lnTo>
                    <a:pt x="54" y="11"/>
                  </a:lnTo>
                  <a:lnTo>
                    <a:pt x="61" y="7"/>
                  </a:lnTo>
                  <a:lnTo>
                    <a:pt x="61" y="2"/>
                  </a:lnTo>
                  <a:lnTo>
                    <a:pt x="56" y="0"/>
                  </a:lnTo>
                  <a:lnTo>
                    <a:pt x="50" y="0"/>
                  </a:lnTo>
                  <a:lnTo>
                    <a:pt x="38" y="0"/>
                  </a:lnTo>
                  <a:lnTo>
                    <a:pt x="27"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2" name="Freeform 1689">
              <a:extLst>
                <a:ext uri="{FF2B5EF4-FFF2-40B4-BE49-F238E27FC236}">
                  <a16:creationId xmlns:a16="http://schemas.microsoft.com/office/drawing/2014/main" xmlns="" id="{B2E6BE66-97E4-0C4D-82D7-B40D5F129CB0}"/>
                </a:ext>
              </a:extLst>
            </p:cNvPr>
            <p:cNvSpPr>
              <a:spLocks/>
            </p:cNvSpPr>
            <p:nvPr/>
          </p:nvSpPr>
          <p:spPr bwMode="auto">
            <a:xfrm>
              <a:off x="1488" y="3323"/>
              <a:ext cx="61" cy="25"/>
            </a:xfrm>
            <a:custGeom>
              <a:avLst/>
              <a:gdLst>
                <a:gd name="T0" fmla="*/ 4 w 61"/>
                <a:gd name="T1" fmla="*/ 14 h 25"/>
                <a:gd name="T2" fmla="*/ 4 w 61"/>
                <a:gd name="T3" fmla="*/ 14 h 25"/>
                <a:gd name="T4" fmla="*/ 0 w 61"/>
                <a:gd name="T5" fmla="*/ 18 h 25"/>
                <a:gd name="T6" fmla="*/ 0 w 61"/>
                <a:gd name="T7" fmla="*/ 20 h 25"/>
                <a:gd name="T8" fmla="*/ 4 w 61"/>
                <a:gd name="T9" fmla="*/ 23 h 25"/>
                <a:gd name="T10" fmla="*/ 13 w 61"/>
                <a:gd name="T11" fmla="*/ 25 h 25"/>
                <a:gd name="T12" fmla="*/ 13 w 61"/>
                <a:gd name="T13" fmla="*/ 25 h 25"/>
                <a:gd name="T14" fmla="*/ 25 w 61"/>
                <a:gd name="T15" fmla="*/ 23 h 25"/>
                <a:gd name="T16" fmla="*/ 36 w 61"/>
                <a:gd name="T17" fmla="*/ 20 h 25"/>
                <a:gd name="T18" fmla="*/ 47 w 61"/>
                <a:gd name="T19" fmla="*/ 16 h 25"/>
                <a:gd name="T20" fmla="*/ 56 w 61"/>
                <a:gd name="T21" fmla="*/ 11 h 25"/>
                <a:gd name="T22" fmla="*/ 56 w 61"/>
                <a:gd name="T23" fmla="*/ 11 h 25"/>
                <a:gd name="T24" fmla="*/ 61 w 61"/>
                <a:gd name="T25" fmla="*/ 7 h 25"/>
                <a:gd name="T26" fmla="*/ 61 w 61"/>
                <a:gd name="T27" fmla="*/ 5 h 25"/>
                <a:gd name="T28" fmla="*/ 56 w 61"/>
                <a:gd name="T29" fmla="*/ 2 h 25"/>
                <a:gd name="T30" fmla="*/ 50 w 61"/>
                <a:gd name="T31" fmla="*/ 0 h 25"/>
                <a:gd name="T32" fmla="*/ 50 w 61"/>
                <a:gd name="T33" fmla="*/ 0 h 25"/>
                <a:gd name="T34" fmla="*/ 38 w 61"/>
                <a:gd name="T35" fmla="*/ 2 h 25"/>
                <a:gd name="T36" fmla="*/ 25 w 61"/>
                <a:gd name="T37" fmla="*/ 5 h 25"/>
                <a:gd name="T38" fmla="*/ 13 w 61"/>
                <a:gd name="T39" fmla="*/ 7 h 25"/>
                <a:gd name="T40" fmla="*/ 4 w 6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5">
                  <a:moveTo>
                    <a:pt x="4" y="14"/>
                  </a:moveTo>
                  <a:lnTo>
                    <a:pt x="4" y="14"/>
                  </a:lnTo>
                  <a:lnTo>
                    <a:pt x="0" y="18"/>
                  </a:lnTo>
                  <a:lnTo>
                    <a:pt x="0" y="20"/>
                  </a:lnTo>
                  <a:lnTo>
                    <a:pt x="4" y="23"/>
                  </a:lnTo>
                  <a:lnTo>
                    <a:pt x="13" y="25"/>
                  </a:lnTo>
                  <a:lnTo>
                    <a:pt x="25" y="23"/>
                  </a:lnTo>
                  <a:lnTo>
                    <a:pt x="36" y="20"/>
                  </a:lnTo>
                  <a:lnTo>
                    <a:pt x="47" y="16"/>
                  </a:lnTo>
                  <a:lnTo>
                    <a:pt x="56" y="11"/>
                  </a:lnTo>
                  <a:lnTo>
                    <a:pt x="61" y="7"/>
                  </a:lnTo>
                  <a:lnTo>
                    <a:pt x="61" y="5"/>
                  </a:lnTo>
                  <a:lnTo>
                    <a:pt x="56" y="2"/>
                  </a:lnTo>
                  <a:lnTo>
                    <a:pt x="50" y="0"/>
                  </a:lnTo>
                  <a:lnTo>
                    <a:pt x="38" y="2"/>
                  </a:lnTo>
                  <a:lnTo>
                    <a:pt x="25" y="5"/>
                  </a:lnTo>
                  <a:lnTo>
                    <a:pt x="13" y="7"/>
                  </a:lnTo>
                  <a:lnTo>
                    <a:pt x="4"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3" name="Freeform 1690">
              <a:extLst>
                <a:ext uri="{FF2B5EF4-FFF2-40B4-BE49-F238E27FC236}">
                  <a16:creationId xmlns:a16="http://schemas.microsoft.com/office/drawing/2014/main" xmlns="" id="{C8426861-9ECE-2748-A8DE-629017686874}"/>
                </a:ext>
              </a:extLst>
            </p:cNvPr>
            <p:cNvSpPr>
              <a:spLocks/>
            </p:cNvSpPr>
            <p:nvPr/>
          </p:nvSpPr>
          <p:spPr bwMode="auto">
            <a:xfrm>
              <a:off x="1488" y="3323"/>
              <a:ext cx="61" cy="25"/>
            </a:xfrm>
            <a:custGeom>
              <a:avLst/>
              <a:gdLst>
                <a:gd name="T0" fmla="*/ 4 w 61"/>
                <a:gd name="T1" fmla="*/ 14 h 25"/>
                <a:gd name="T2" fmla="*/ 4 w 61"/>
                <a:gd name="T3" fmla="*/ 14 h 25"/>
                <a:gd name="T4" fmla="*/ 0 w 61"/>
                <a:gd name="T5" fmla="*/ 18 h 25"/>
                <a:gd name="T6" fmla="*/ 0 w 61"/>
                <a:gd name="T7" fmla="*/ 20 h 25"/>
                <a:gd name="T8" fmla="*/ 4 w 61"/>
                <a:gd name="T9" fmla="*/ 23 h 25"/>
                <a:gd name="T10" fmla="*/ 13 w 61"/>
                <a:gd name="T11" fmla="*/ 25 h 25"/>
                <a:gd name="T12" fmla="*/ 13 w 61"/>
                <a:gd name="T13" fmla="*/ 25 h 25"/>
                <a:gd name="T14" fmla="*/ 25 w 61"/>
                <a:gd name="T15" fmla="*/ 23 h 25"/>
                <a:gd name="T16" fmla="*/ 36 w 61"/>
                <a:gd name="T17" fmla="*/ 20 h 25"/>
                <a:gd name="T18" fmla="*/ 47 w 61"/>
                <a:gd name="T19" fmla="*/ 16 h 25"/>
                <a:gd name="T20" fmla="*/ 56 w 61"/>
                <a:gd name="T21" fmla="*/ 11 h 25"/>
                <a:gd name="T22" fmla="*/ 56 w 61"/>
                <a:gd name="T23" fmla="*/ 11 h 25"/>
                <a:gd name="T24" fmla="*/ 61 w 61"/>
                <a:gd name="T25" fmla="*/ 7 h 25"/>
                <a:gd name="T26" fmla="*/ 61 w 61"/>
                <a:gd name="T27" fmla="*/ 5 h 25"/>
                <a:gd name="T28" fmla="*/ 56 w 61"/>
                <a:gd name="T29" fmla="*/ 2 h 25"/>
                <a:gd name="T30" fmla="*/ 50 w 61"/>
                <a:gd name="T31" fmla="*/ 0 h 25"/>
                <a:gd name="T32" fmla="*/ 50 w 61"/>
                <a:gd name="T33" fmla="*/ 0 h 25"/>
                <a:gd name="T34" fmla="*/ 38 w 61"/>
                <a:gd name="T35" fmla="*/ 2 h 25"/>
                <a:gd name="T36" fmla="*/ 25 w 61"/>
                <a:gd name="T37" fmla="*/ 5 h 25"/>
                <a:gd name="T38" fmla="*/ 13 w 61"/>
                <a:gd name="T39" fmla="*/ 7 h 25"/>
                <a:gd name="T40" fmla="*/ 4 w 6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5">
                  <a:moveTo>
                    <a:pt x="4" y="14"/>
                  </a:moveTo>
                  <a:lnTo>
                    <a:pt x="4" y="14"/>
                  </a:lnTo>
                  <a:lnTo>
                    <a:pt x="0" y="18"/>
                  </a:lnTo>
                  <a:lnTo>
                    <a:pt x="0" y="20"/>
                  </a:lnTo>
                  <a:lnTo>
                    <a:pt x="4" y="23"/>
                  </a:lnTo>
                  <a:lnTo>
                    <a:pt x="13" y="25"/>
                  </a:lnTo>
                  <a:lnTo>
                    <a:pt x="25" y="23"/>
                  </a:lnTo>
                  <a:lnTo>
                    <a:pt x="36" y="20"/>
                  </a:lnTo>
                  <a:lnTo>
                    <a:pt x="47" y="16"/>
                  </a:lnTo>
                  <a:lnTo>
                    <a:pt x="56" y="11"/>
                  </a:lnTo>
                  <a:lnTo>
                    <a:pt x="61" y="7"/>
                  </a:lnTo>
                  <a:lnTo>
                    <a:pt x="61" y="5"/>
                  </a:lnTo>
                  <a:lnTo>
                    <a:pt x="56" y="2"/>
                  </a:lnTo>
                  <a:lnTo>
                    <a:pt x="50" y="0"/>
                  </a:lnTo>
                  <a:lnTo>
                    <a:pt x="38" y="2"/>
                  </a:lnTo>
                  <a:lnTo>
                    <a:pt x="25" y="5"/>
                  </a:lnTo>
                  <a:lnTo>
                    <a:pt x="13" y="7"/>
                  </a:lnTo>
                  <a:lnTo>
                    <a:pt x="4"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4" name="Freeform 1691">
              <a:extLst>
                <a:ext uri="{FF2B5EF4-FFF2-40B4-BE49-F238E27FC236}">
                  <a16:creationId xmlns:a16="http://schemas.microsoft.com/office/drawing/2014/main" xmlns="" id="{BCEE3CC5-E463-974C-8231-AD0CD5D5DC14}"/>
                </a:ext>
              </a:extLst>
            </p:cNvPr>
            <p:cNvSpPr>
              <a:spLocks/>
            </p:cNvSpPr>
            <p:nvPr/>
          </p:nvSpPr>
          <p:spPr bwMode="auto">
            <a:xfrm>
              <a:off x="4188" y="3255"/>
              <a:ext cx="48" cy="23"/>
            </a:xfrm>
            <a:custGeom>
              <a:avLst/>
              <a:gdLst>
                <a:gd name="T0" fmla="*/ 3 w 48"/>
                <a:gd name="T1" fmla="*/ 12 h 23"/>
                <a:gd name="T2" fmla="*/ 3 w 48"/>
                <a:gd name="T3" fmla="*/ 12 h 23"/>
                <a:gd name="T4" fmla="*/ 9 w 48"/>
                <a:gd name="T5" fmla="*/ 16 h 23"/>
                <a:gd name="T6" fmla="*/ 18 w 48"/>
                <a:gd name="T7" fmla="*/ 21 h 23"/>
                <a:gd name="T8" fmla="*/ 27 w 48"/>
                <a:gd name="T9" fmla="*/ 23 h 23"/>
                <a:gd name="T10" fmla="*/ 36 w 48"/>
                <a:gd name="T11" fmla="*/ 23 h 23"/>
                <a:gd name="T12" fmla="*/ 36 w 48"/>
                <a:gd name="T13" fmla="*/ 23 h 23"/>
                <a:gd name="T14" fmla="*/ 43 w 48"/>
                <a:gd name="T15" fmla="*/ 23 h 23"/>
                <a:gd name="T16" fmla="*/ 48 w 48"/>
                <a:gd name="T17" fmla="*/ 21 h 23"/>
                <a:gd name="T18" fmla="*/ 48 w 48"/>
                <a:gd name="T19" fmla="*/ 16 h 23"/>
                <a:gd name="T20" fmla="*/ 43 w 48"/>
                <a:gd name="T21" fmla="*/ 12 h 23"/>
                <a:gd name="T22" fmla="*/ 43 w 48"/>
                <a:gd name="T23" fmla="*/ 12 h 23"/>
                <a:gd name="T24" fmla="*/ 36 w 48"/>
                <a:gd name="T25" fmla="*/ 7 h 23"/>
                <a:gd name="T26" fmla="*/ 30 w 48"/>
                <a:gd name="T27" fmla="*/ 5 h 23"/>
                <a:gd name="T28" fmla="*/ 21 w 48"/>
                <a:gd name="T29" fmla="*/ 3 h 23"/>
                <a:gd name="T30" fmla="*/ 12 w 48"/>
                <a:gd name="T31" fmla="*/ 0 h 23"/>
                <a:gd name="T32" fmla="*/ 12 w 48"/>
                <a:gd name="T33" fmla="*/ 0 h 23"/>
                <a:gd name="T34" fmla="*/ 5 w 48"/>
                <a:gd name="T35" fmla="*/ 3 h 23"/>
                <a:gd name="T36" fmla="*/ 0 w 48"/>
                <a:gd name="T37" fmla="*/ 5 h 23"/>
                <a:gd name="T38" fmla="*/ 0 w 48"/>
                <a:gd name="T39" fmla="*/ 7 h 23"/>
                <a:gd name="T40" fmla="*/ 3 w 4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3">
                  <a:moveTo>
                    <a:pt x="3" y="12"/>
                  </a:moveTo>
                  <a:lnTo>
                    <a:pt x="3" y="12"/>
                  </a:lnTo>
                  <a:lnTo>
                    <a:pt x="9" y="16"/>
                  </a:lnTo>
                  <a:lnTo>
                    <a:pt x="18" y="21"/>
                  </a:lnTo>
                  <a:lnTo>
                    <a:pt x="27" y="23"/>
                  </a:lnTo>
                  <a:lnTo>
                    <a:pt x="36" y="23"/>
                  </a:lnTo>
                  <a:lnTo>
                    <a:pt x="43" y="23"/>
                  </a:lnTo>
                  <a:lnTo>
                    <a:pt x="48" y="21"/>
                  </a:lnTo>
                  <a:lnTo>
                    <a:pt x="48" y="16"/>
                  </a:lnTo>
                  <a:lnTo>
                    <a:pt x="43" y="12"/>
                  </a:lnTo>
                  <a:lnTo>
                    <a:pt x="36" y="7"/>
                  </a:lnTo>
                  <a:lnTo>
                    <a:pt x="30" y="5"/>
                  </a:lnTo>
                  <a:lnTo>
                    <a:pt x="21" y="3"/>
                  </a:lnTo>
                  <a:lnTo>
                    <a:pt x="12" y="0"/>
                  </a:lnTo>
                  <a:lnTo>
                    <a:pt x="5" y="3"/>
                  </a:lnTo>
                  <a:lnTo>
                    <a:pt x="0" y="5"/>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5" name="Freeform 1692">
              <a:extLst>
                <a:ext uri="{FF2B5EF4-FFF2-40B4-BE49-F238E27FC236}">
                  <a16:creationId xmlns:a16="http://schemas.microsoft.com/office/drawing/2014/main" xmlns="" id="{9E8A883A-C255-7548-83D7-0BD36FBCE7EE}"/>
                </a:ext>
              </a:extLst>
            </p:cNvPr>
            <p:cNvSpPr>
              <a:spLocks/>
            </p:cNvSpPr>
            <p:nvPr/>
          </p:nvSpPr>
          <p:spPr bwMode="auto">
            <a:xfrm>
              <a:off x="4188" y="3255"/>
              <a:ext cx="48" cy="23"/>
            </a:xfrm>
            <a:custGeom>
              <a:avLst/>
              <a:gdLst>
                <a:gd name="T0" fmla="*/ 3 w 48"/>
                <a:gd name="T1" fmla="*/ 12 h 23"/>
                <a:gd name="T2" fmla="*/ 3 w 48"/>
                <a:gd name="T3" fmla="*/ 12 h 23"/>
                <a:gd name="T4" fmla="*/ 9 w 48"/>
                <a:gd name="T5" fmla="*/ 16 h 23"/>
                <a:gd name="T6" fmla="*/ 18 w 48"/>
                <a:gd name="T7" fmla="*/ 21 h 23"/>
                <a:gd name="T8" fmla="*/ 27 w 48"/>
                <a:gd name="T9" fmla="*/ 23 h 23"/>
                <a:gd name="T10" fmla="*/ 36 w 48"/>
                <a:gd name="T11" fmla="*/ 23 h 23"/>
                <a:gd name="T12" fmla="*/ 36 w 48"/>
                <a:gd name="T13" fmla="*/ 23 h 23"/>
                <a:gd name="T14" fmla="*/ 43 w 48"/>
                <a:gd name="T15" fmla="*/ 23 h 23"/>
                <a:gd name="T16" fmla="*/ 48 w 48"/>
                <a:gd name="T17" fmla="*/ 21 h 23"/>
                <a:gd name="T18" fmla="*/ 48 w 48"/>
                <a:gd name="T19" fmla="*/ 16 h 23"/>
                <a:gd name="T20" fmla="*/ 43 w 48"/>
                <a:gd name="T21" fmla="*/ 12 h 23"/>
                <a:gd name="T22" fmla="*/ 43 w 48"/>
                <a:gd name="T23" fmla="*/ 12 h 23"/>
                <a:gd name="T24" fmla="*/ 36 w 48"/>
                <a:gd name="T25" fmla="*/ 7 h 23"/>
                <a:gd name="T26" fmla="*/ 30 w 48"/>
                <a:gd name="T27" fmla="*/ 5 h 23"/>
                <a:gd name="T28" fmla="*/ 21 w 48"/>
                <a:gd name="T29" fmla="*/ 3 h 23"/>
                <a:gd name="T30" fmla="*/ 12 w 48"/>
                <a:gd name="T31" fmla="*/ 0 h 23"/>
                <a:gd name="T32" fmla="*/ 12 w 48"/>
                <a:gd name="T33" fmla="*/ 0 h 23"/>
                <a:gd name="T34" fmla="*/ 5 w 48"/>
                <a:gd name="T35" fmla="*/ 3 h 23"/>
                <a:gd name="T36" fmla="*/ 0 w 48"/>
                <a:gd name="T37" fmla="*/ 5 h 23"/>
                <a:gd name="T38" fmla="*/ 0 w 48"/>
                <a:gd name="T39" fmla="*/ 7 h 23"/>
                <a:gd name="T40" fmla="*/ 3 w 4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3">
                  <a:moveTo>
                    <a:pt x="3" y="12"/>
                  </a:moveTo>
                  <a:lnTo>
                    <a:pt x="3" y="12"/>
                  </a:lnTo>
                  <a:lnTo>
                    <a:pt x="9" y="16"/>
                  </a:lnTo>
                  <a:lnTo>
                    <a:pt x="18" y="21"/>
                  </a:lnTo>
                  <a:lnTo>
                    <a:pt x="27" y="23"/>
                  </a:lnTo>
                  <a:lnTo>
                    <a:pt x="36" y="23"/>
                  </a:lnTo>
                  <a:lnTo>
                    <a:pt x="43" y="23"/>
                  </a:lnTo>
                  <a:lnTo>
                    <a:pt x="48" y="21"/>
                  </a:lnTo>
                  <a:lnTo>
                    <a:pt x="48" y="16"/>
                  </a:lnTo>
                  <a:lnTo>
                    <a:pt x="43" y="12"/>
                  </a:lnTo>
                  <a:lnTo>
                    <a:pt x="36" y="7"/>
                  </a:lnTo>
                  <a:lnTo>
                    <a:pt x="30" y="5"/>
                  </a:lnTo>
                  <a:lnTo>
                    <a:pt x="21" y="3"/>
                  </a:lnTo>
                  <a:lnTo>
                    <a:pt x="12" y="0"/>
                  </a:lnTo>
                  <a:lnTo>
                    <a:pt x="5" y="3"/>
                  </a:lnTo>
                  <a:lnTo>
                    <a:pt x="0" y="5"/>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6" name="Freeform 1693">
              <a:extLst>
                <a:ext uri="{FF2B5EF4-FFF2-40B4-BE49-F238E27FC236}">
                  <a16:creationId xmlns:a16="http://schemas.microsoft.com/office/drawing/2014/main" xmlns="" id="{3B874C9B-0D6A-C44C-BE71-2C5276E16C4A}"/>
                </a:ext>
              </a:extLst>
            </p:cNvPr>
            <p:cNvSpPr>
              <a:spLocks/>
            </p:cNvSpPr>
            <p:nvPr/>
          </p:nvSpPr>
          <p:spPr bwMode="auto">
            <a:xfrm>
              <a:off x="4148" y="3258"/>
              <a:ext cx="45" cy="22"/>
            </a:xfrm>
            <a:custGeom>
              <a:avLst/>
              <a:gdLst>
                <a:gd name="T0" fmla="*/ 2 w 45"/>
                <a:gd name="T1" fmla="*/ 11 h 22"/>
                <a:gd name="T2" fmla="*/ 2 w 45"/>
                <a:gd name="T3" fmla="*/ 11 h 22"/>
                <a:gd name="T4" fmla="*/ 9 w 45"/>
                <a:gd name="T5" fmla="*/ 15 h 22"/>
                <a:gd name="T6" fmla="*/ 18 w 45"/>
                <a:gd name="T7" fmla="*/ 18 h 22"/>
                <a:gd name="T8" fmla="*/ 27 w 45"/>
                <a:gd name="T9" fmla="*/ 20 h 22"/>
                <a:gd name="T10" fmla="*/ 34 w 45"/>
                <a:gd name="T11" fmla="*/ 22 h 22"/>
                <a:gd name="T12" fmla="*/ 34 w 45"/>
                <a:gd name="T13" fmla="*/ 22 h 22"/>
                <a:gd name="T14" fmla="*/ 43 w 45"/>
                <a:gd name="T15" fmla="*/ 20 h 22"/>
                <a:gd name="T16" fmla="*/ 45 w 45"/>
                <a:gd name="T17" fmla="*/ 18 h 22"/>
                <a:gd name="T18" fmla="*/ 45 w 45"/>
                <a:gd name="T19" fmla="*/ 13 h 22"/>
                <a:gd name="T20" fmla="*/ 43 w 45"/>
                <a:gd name="T21" fmla="*/ 9 h 22"/>
                <a:gd name="T22" fmla="*/ 43 w 45"/>
                <a:gd name="T23" fmla="*/ 9 h 22"/>
                <a:gd name="T24" fmla="*/ 36 w 45"/>
                <a:gd name="T25" fmla="*/ 6 h 22"/>
                <a:gd name="T26" fmla="*/ 29 w 45"/>
                <a:gd name="T27" fmla="*/ 2 h 22"/>
                <a:gd name="T28" fmla="*/ 20 w 45"/>
                <a:gd name="T29" fmla="*/ 0 h 22"/>
                <a:gd name="T30" fmla="*/ 11 w 45"/>
                <a:gd name="T31" fmla="*/ 0 h 22"/>
                <a:gd name="T32" fmla="*/ 11 w 45"/>
                <a:gd name="T33" fmla="*/ 0 h 22"/>
                <a:gd name="T34" fmla="*/ 4 w 45"/>
                <a:gd name="T35" fmla="*/ 0 h 22"/>
                <a:gd name="T36" fmla="*/ 0 w 45"/>
                <a:gd name="T37" fmla="*/ 2 h 22"/>
                <a:gd name="T38" fmla="*/ 0 w 45"/>
                <a:gd name="T39" fmla="*/ 6 h 22"/>
                <a:gd name="T40" fmla="*/ 2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2" y="11"/>
                  </a:moveTo>
                  <a:lnTo>
                    <a:pt x="2" y="11"/>
                  </a:lnTo>
                  <a:lnTo>
                    <a:pt x="9" y="15"/>
                  </a:lnTo>
                  <a:lnTo>
                    <a:pt x="18" y="18"/>
                  </a:lnTo>
                  <a:lnTo>
                    <a:pt x="27" y="20"/>
                  </a:lnTo>
                  <a:lnTo>
                    <a:pt x="34" y="22"/>
                  </a:lnTo>
                  <a:lnTo>
                    <a:pt x="43" y="20"/>
                  </a:lnTo>
                  <a:lnTo>
                    <a:pt x="45" y="18"/>
                  </a:lnTo>
                  <a:lnTo>
                    <a:pt x="45" y="13"/>
                  </a:lnTo>
                  <a:lnTo>
                    <a:pt x="43" y="9"/>
                  </a:lnTo>
                  <a:lnTo>
                    <a:pt x="36" y="6"/>
                  </a:lnTo>
                  <a:lnTo>
                    <a:pt x="29" y="2"/>
                  </a:lnTo>
                  <a:lnTo>
                    <a:pt x="20" y="0"/>
                  </a:lnTo>
                  <a:lnTo>
                    <a:pt x="11" y="0"/>
                  </a:lnTo>
                  <a:lnTo>
                    <a:pt x="4"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7" name="Freeform 1694">
              <a:extLst>
                <a:ext uri="{FF2B5EF4-FFF2-40B4-BE49-F238E27FC236}">
                  <a16:creationId xmlns:a16="http://schemas.microsoft.com/office/drawing/2014/main" xmlns="" id="{BAF6DEB7-5EE3-D041-A640-32A5B83062B7}"/>
                </a:ext>
              </a:extLst>
            </p:cNvPr>
            <p:cNvSpPr>
              <a:spLocks/>
            </p:cNvSpPr>
            <p:nvPr/>
          </p:nvSpPr>
          <p:spPr bwMode="auto">
            <a:xfrm>
              <a:off x="4148" y="3258"/>
              <a:ext cx="45" cy="22"/>
            </a:xfrm>
            <a:custGeom>
              <a:avLst/>
              <a:gdLst>
                <a:gd name="T0" fmla="*/ 2 w 45"/>
                <a:gd name="T1" fmla="*/ 11 h 22"/>
                <a:gd name="T2" fmla="*/ 2 w 45"/>
                <a:gd name="T3" fmla="*/ 11 h 22"/>
                <a:gd name="T4" fmla="*/ 9 w 45"/>
                <a:gd name="T5" fmla="*/ 15 h 22"/>
                <a:gd name="T6" fmla="*/ 18 w 45"/>
                <a:gd name="T7" fmla="*/ 18 h 22"/>
                <a:gd name="T8" fmla="*/ 27 w 45"/>
                <a:gd name="T9" fmla="*/ 20 h 22"/>
                <a:gd name="T10" fmla="*/ 34 w 45"/>
                <a:gd name="T11" fmla="*/ 22 h 22"/>
                <a:gd name="T12" fmla="*/ 34 w 45"/>
                <a:gd name="T13" fmla="*/ 22 h 22"/>
                <a:gd name="T14" fmla="*/ 43 w 45"/>
                <a:gd name="T15" fmla="*/ 20 h 22"/>
                <a:gd name="T16" fmla="*/ 45 w 45"/>
                <a:gd name="T17" fmla="*/ 18 h 22"/>
                <a:gd name="T18" fmla="*/ 45 w 45"/>
                <a:gd name="T19" fmla="*/ 13 h 22"/>
                <a:gd name="T20" fmla="*/ 43 w 45"/>
                <a:gd name="T21" fmla="*/ 9 h 22"/>
                <a:gd name="T22" fmla="*/ 43 w 45"/>
                <a:gd name="T23" fmla="*/ 9 h 22"/>
                <a:gd name="T24" fmla="*/ 36 w 45"/>
                <a:gd name="T25" fmla="*/ 6 h 22"/>
                <a:gd name="T26" fmla="*/ 29 w 45"/>
                <a:gd name="T27" fmla="*/ 2 h 22"/>
                <a:gd name="T28" fmla="*/ 20 w 45"/>
                <a:gd name="T29" fmla="*/ 0 h 22"/>
                <a:gd name="T30" fmla="*/ 11 w 45"/>
                <a:gd name="T31" fmla="*/ 0 h 22"/>
                <a:gd name="T32" fmla="*/ 11 w 45"/>
                <a:gd name="T33" fmla="*/ 0 h 22"/>
                <a:gd name="T34" fmla="*/ 4 w 45"/>
                <a:gd name="T35" fmla="*/ 0 h 22"/>
                <a:gd name="T36" fmla="*/ 0 w 45"/>
                <a:gd name="T37" fmla="*/ 2 h 22"/>
                <a:gd name="T38" fmla="*/ 0 w 45"/>
                <a:gd name="T39" fmla="*/ 6 h 22"/>
                <a:gd name="T40" fmla="*/ 2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2" y="11"/>
                  </a:moveTo>
                  <a:lnTo>
                    <a:pt x="2" y="11"/>
                  </a:lnTo>
                  <a:lnTo>
                    <a:pt x="9" y="15"/>
                  </a:lnTo>
                  <a:lnTo>
                    <a:pt x="18" y="18"/>
                  </a:lnTo>
                  <a:lnTo>
                    <a:pt x="27" y="20"/>
                  </a:lnTo>
                  <a:lnTo>
                    <a:pt x="34" y="22"/>
                  </a:lnTo>
                  <a:lnTo>
                    <a:pt x="43" y="20"/>
                  </a:lnTo>
                  <a:lnTo>
                    <a:pt x="45" y="18"/>
                  </a:lnTo>
                  <a:lnTo>
                    <a:pt x="45" y="13"/>
                  </a:lnTo>
                  <a:lnTo>
                    <a:pt x="43" y="9"/>
                  </a:lnTo>
                  <a:lnTo>
                    <a:pt x="36" y="6"/>
                  </a:lnTo>
                  <a:lnTo>
                    <a:pt x="29" y="2"/>
                  </a:lnTo>
                  <a:lnTo>
                    <a:pt x="20" y="0"/>
                  </a:lnTo>
                  <a:lnTo>
                    <a:pt x="11" y="0"/>
                  </a:lnTo>
                  <a:lnTo>
                    <a:pt x="4"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8" name="Freeform 1695">
              <a:extLst>
                <a:ext uri="{FF2B5EF4-FFF2-40B4-BE49-F238E27FC236}">
                  <a16:creationId xmlns:a16="http://schemas.microsoft.com/office/drawing/2014/main" xmlns="" id="{CC1482D3-6EC3-2940-9118-B44DFB1865F6}"/>
                </a:ext>
              </a:extLst>
            </p:cNvPr>
            <p:cNvSpPr>
              <a:spLocks/>
            </p:cNvSpPr>
            <p:nvPr/>
          </p:nvSpPr>
          <p:spPr bwMode="auto">
            <a:xfrm>
              <a:off x="4107" y="3258"/>
              <a:ext cx="48" cy="22"/>
            </a:xfrm>
            <a:custGeom>
              <a:avLst/>
              <a:gdLst>
                <a:gd name="T0" fmla="*/ 5 w 48"/>
                <a:gd name="T1" fmla="*/ 11 h 22"/>
                <a:gd name="T2" fmla="*/ 5 w 48"/>
                <a:gd name="T3" fmla="*/ 11 h 22"/>
                <a:gd name="T4" fmla="*/ 9 w 48"/>
                <a:gd name="T5" fmla="*/ 15 h 22"/>
                <a:gd name="T6" fmla="*/ 18 w 48"/>
                <a:gd name="T7" fmla="*/ 18 h 22"/>
                <a:gd name="T8" fmla="*/ 27 w 48"/>
                <a:gd name="T9" fmla="*/ 20 h 22"/>
                <a:gd name="T10" fmla="*/ 36 w 48"/>
                <a:gd name="T11" fmla="*/ 22 h 22"/>
                <a:gd name="T12" fmla="*/ 36 w 48"/>
                <a:gd name="T13" fmla="*/ 22 h 22"/>
                <a:gd name="T14" fmla="*/ 43 w 48"/>
                <a:gd name="T15" fmla="*/ 20 h 22"/>
                <a:gd name="T16" fmla="*/ 45 w 48"/>
                <a:gd name="T17" fmla="*/ 18 h 22"/>
                <a:gd name="T18" fmla="*/ 48 w 48"/>
                <a:gd name="T19" fmla="*/ 15 h 22"/>
                <a:gd name="T20" fmla="*/ 43 w 48"/>
                <a:gd name="T21" fmla="*/ 11 h 22"/>
                <a:gd name="T22" fmla="*/ 43 w 48"/>
                <a:gd name="T23" fmla="*/ 11 h 22"/>
                <a:gd name="T24" fmla="*/ 39 w 48"/>
                <a:gd name="T25" fmla="*/ 6 h 22"/>
                <a:gd name="T26" fmla="*/ 30 w 48"/>
                <a:gd name="T27" fmla="*/ 2 h 22"/>
                <a:gd name="T28" fmla="*/ 21 w 48"/>
                <a:gd name="T29" fmla="*/ 0 h 22"/>
                <a:gd name="T30" fmla="*/ 12 w 48"/>
                <a:gd name="T31" fmla="*/ 0 h 22"/>
                <a:gd name="T32" fmla="*/ 12 w 48"/>
                <a:gd name="T33" fmla="*/ 0 h 22"/>
                <a:gd name="T34" fmla="*/ 5 w 48"/>
                <a:gd name="T35" fmla="*/ 0 h 22"/>
                <a:gd name="T36" fmla="*/ 3 w 48"/>
                <a:gd name="T37" fmla="*/ 2 h 22"/>
                <a:gd name="T38" fmla="*/ 0 w 48"/>
                <a:gd name="T39" fmla="*/ 6 h 22"/>
                <a:gd name="T40" fmla="*/ 5 w 4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2">
                  <a:moveTo>
                    <a:pt x="5" y="11"/>
                  </a:moveTo>
                  <a:lnTo>
                    <a:pt x="5" y="11"/>
                  </a:lnTo>
                  <a:lnTo>
                    <a:pt x="9" y="15"/>
                  </a:lnTo>
                  <a:lnTo>
                    <a:pt x="18" y="18"/>
                  </a:lnTo>
                  <a:lnTo>
                    <a:pt x="27" y="20"/>
                  </a:lnTo>
                  <a:lnTo>
                    <a:pt x="36" y="22"/>
                  </a:lnTo>
                  <a:lnTo>
                    <a:pt x="43" y="20"/>
                  </a:lnTo>
                  <a:lnTo>
                    <a:pt x="45" y="18"/>
                  </a:lnTo>
                  <a:lnTo>
                    <a:pt x="48" y="15"/>
                  </a:lnTo>
                  <a:lnTo>
                    <a:pt x="43" y="11"/>
                  </a:lnTo>
                  <a:lnTo>
                    <a:pt x="39" y="6"/>
                  </a:lnTo>
                  <a:lnTo>
                    <a:pt x="30" y="2"/>
                  </a:lnTo>
                  <a:lnTo>
                    <a:pt x="21" y="0"/>
                  </a:lnTo>
                  <a:lnTo>
                    <a:pt x="12" y="0"/>
                  </a:lnTo>
                  <a:lnTo>
                    <a:pt x="5" y="0"/>
                  </a:lnTo>
                  <a:lnTo>
                    <a:pt x="3" y="2"/>
                  </a:lnTo>
                  <a:lnTo>
                    <a:pt x="0"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79" name="Freeform 1696">
              <a:extLst>
                <a:ext uri="{FF2B5EF4-FFF2-40B4-BE49-F238E27FC236}">
                  <a16:creationId xmlns:a16="http://schemas.microsoft.com/office/drawing/2014/main" xmlns="" id="{2CFF9226-34C1-C646-AB78-ABD75A947127}"/>
                </a:ext>
              </a:extLst>
            </p:cNvPr>
            <p:cNvSpPr>
              <a:spLocks/>
            </p:cNvSpPr>
            <p:nvPr/>
          </p:nvSpPr>
          <p:spPr bwMode="auto">
            <a:xfrm>
              <a:off x="4107" y="3258"/>
              <a:ext cx="48" cy="22"/>
            </a:xfrm>
            <a:custGeom>
              <a:avLst/>
              <a:gdLst>
                <a:gd name="T0" fmla="*/ 5 w 48"/>
                <a:gd name="T1" fmla="*/ 11 h 22"/>
                <a:gd name="T2" fmla="*/ 5 w 48"/>
                <a:gd name="T3" fmla="*/ 11 h 22"/>
                <a:gd name="T4" fmla="*/ 9 w 48"/>
                <a:gd name="T5" fmla="*/ 15 h 22"/>
                <a:gd name="T6" fmla="*/ 18 w 48"/>
                <a:gd name="T7" fmla="*/ 18 h 22"/>
                <a:gd name="T8" fmla="*/ 27 w 48"/>
                <a:gd name="T9" fmla="*/ 20 h 22"/>
                <a:gd name="T10" fmla="*/ 36 w 48"/>
                <a:gd name="T11" fmla="*/ 22 h 22"/>
                <a:gd name="T12" fmla="*/ 36 w 48"/>
                <a:gd name="T13" fmla="*/ 22 h 22"/>
                <a:gd name="T14" fmla="*/ 43 w 48"/>
                <a:gd name="T15" fmla="*/ 20 h 22"/>
                <a:gd name="T16" fmla="*/ 45 w 48"/>
                <a:gd name="T17" fmla="*/ 18 h 22"/>
                <a:gd name="T18" fmla="*/ 48 w 48"/>
                <a:gd name="T19" fmla="*/ 15 h 22"/>
                <a:gd name="T20" fmla="*/ 43 w 48"/>
                <a:gd name="T21" fmla="*/ 11 h 22"/>
                <a:gd name="T22" fmla="*/ 43 w 48"/>
                <a:gd name="T23" fmla="*/ 11 h 22"/>
                <a:gd name="T24" fmla="*/ 39 w 48"/>
                <a:gd name="T25" fmla="*/ 6 h 22"/>
                <a:gd name="T26" fmla="*/ 30 w 48"/>
                <a:gd name="T27" fmla="*/ 2 h 22"/>
                <a:gd name="T28" fmla="*/ 21 w 48"/>
                <a:gd name="T29" fmla="*/ 0 h 22"/>
                <a:gd name="T30" fmla="*/ 12 w 48"/>
                <a:gd name="T31" fmla="*/ 0 h 22"/>
                <a:gd name="T32" fmla="*/ 12 w 48"/>
                <a:gd name="T33" fmla="*/ 0 h 22"/>
                <a:gd name="T34" fmla="*/ 5 w 48"/>
                <a:gd name="T35" fmla="*/ 0 h 22"/>
                <a:gd name="T36" fmla="*/ 3 w 48"/>
                <a:gd name="T37" fmla="*/ 2 h 22"/>
                <a:gd name="T38" fmla="*/ 0 w 48"/>
                <a:gd name="T39" fmla="*/ 6 h 22"/>
                <a:gd name="T40" fmla="*/ 5 w 4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2">
                  <a:moveTo>
                    <a:pt x="5" y="11"/>
                  </a:moveTo>
                  <a:lnTo>
                    <a:pt x="5" y="11"/>
                  </a:lnTo>
                  <a:lnTo>
                    <a:pt x="9" y="15"/>
                  </a:lnTo>
                  <a:lnTo>
                    <a:pt x="18" y="18"/>
                  </a:lnTo>
                  <a:lnTo>
                    <a:pt x="27" y="20"/>
                  </a:lnTo>
                  <a:lnTo>
                    <a:pt x="36" y="22"/>
                  </a:lnTo>
                  <a:lnTo>
                    <a:pt x="43" y="20"/>
                  </a:lnTo>
                  <a:lnTo>
                    <a:pt x="45" y="18"/>
                  </a:lnTo>
                  <a:lnTo>
                    <a:pt x="48" y="15"/>
                  </a:lnTo>
                  <a:lnTo>
                    <a:pt x="43" y="11"/>
                  </a:lnTo>
                  <a:lnTo>
                    <a:pt x="39" y="6"/>
                  </a:lnTo>
                  <a:lnTo>
                    <a:pt x="30" y="2"/>
                  </a:lnTo>
                  <a:lnTo>
                    <a:pt x="21" y="0"/>
                  </a:lnTo>
                  <a:lnTo>
                    <a:pt x="12" y="0"/>
                  </a:lnTo>
                  <a:lnTo>
                    <a:pt x="5" y="0"/>
                  </a:lnTo>
                  <a:lnTo>
                    <a:pt x="3" y="2"/>
                  </a:lnTo>
                  <a:lnTo>
                    <a:pt x="0"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0" name="Freeform 1697">
              <a:extLst>
                <a:ext uri="{FF2B5EF4-FFF2-40B4-BE49-F238E27FC236}">
                  <a16:creationId xmlns:a16="http://schemas.microsoft.com/office/drawing/2014/main" xmlns="" id="{9B72E50D-71A0-B04E-A034-03A21C23EDB0}"/>
                </a:ext>
              </a:extLst>
            </p:cNvPr>
            <p:cNvSpPr>
              <a:spLocks/>
            </p:cNvSpPr>
            <p:nvPr/>
          </p:nvSpPr>
          <p:spPr bwMode="auto">
            <a:xfrm>
              <a:off x="4069" y="3258"/>
              <a:ext cx="45" cy="22"/>
            </a:xfrm>
            <a:custGeom>
              <a:avLst/>
              <a:gdLst>
                <a:gd name="T0" fmla="*/ 4 w 45"/>
                <a:gd name="T1" fmla="*/ 11 h 22"/>
                <a:gd name="T2" fmla="*/ 4 w 45"/>
                <a:gd name="T3" fmla="*/ 11 h 22"/>
                <a:gd name="T4" fmla="*/ 9 w 45"/>
                <a:gd name="T5" fmla="*/ 15 h 22"/>
                <a:gd name="T6" fmla="*/ 18 w 45"/>
                <a:gd name="T7" fmla="*/ 20 h 22"/>
                <a:gd name="T8" fmla="*/ 25 w 45"/>
                <a:gd name="T9" fmla="*/ 22 h 22"/>
                <a:gd name="T10" fmla="*/ 34 w 45"/>
                <a:gd name="T11" fmla="*/ 22 h 22"/>
                <a:gd name="T12" fmla="*/ 34 w 45"/>
                <a:gd name="T13" fmla="*/ 22 h 22"/>
                <a:gd name="T14" fmla="*/ 41 w 45"/>
                <a:gd name="T15" fmla="*/ 22 h 22"/>
                <a:gd name="T16" fmla="*/ 45 w 45"/>
                <a:gd name="T17" fmla="*/ 20 h 22"/>
                <a:gd name="T18" fmla="*/ 45 w 45"/>
                <a:gd name="T19" fmla="*/ 15 h 22"/>
                <a:gd name="T20" fmla="*/ 43 w 45"/>
                <a:gd name="T21" fmla="*/ 11 h 22"/>
                <a:gd name="T22" fmla="*/ 43 w 45"/>
                <a:gd name="T23" fmla="*/ 11 h 22"/>
                <a:gd name="T24" fmla="*/ 36 w 45"/>
                <a:gd name="T25" fmla="*/ 6 h 22"/>
                <a:gd name="T26" fmla="*/ 29 w 45"/>
                <a:gd name="T27" fmla="*/ 2 h 22"/>
                <a:gd name="T28" fmla="*/ 20 w 45"/>
                <a:gd name="T29" fmla="*/ 0 h 22"/>
                <a:gd name="T30" fmla="*/ 11 w 45"/>
                <a:gd name="T31" fmla="*/ 0 h 22"/>
                <a:gd name="T32" fmla="*/ 11 w 45"/>
                <a:gd name="T33" fmla="*/ 0 h 22"/>
                <a:gd name="T34" fmla="*/ 4 w 45"/>
                <a:gd name="T35" fmla="*/ 2 h 22"/>
                <a:gd name="T36" fmla="*/ 2 w 45"/>
                <a:gd name="T37" fmla="*/ 4 h 22"/>
                <a:gd name="T38" fmla="*/ 0 w 45"/>
                <a:gd name="T39" fmla="*/ 6 h 22"/>
                <a:gd name="T40" fmla="*/ 4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4" y="11"/>
                  </a:moveTo>
                  <a:lnTo>
                    <a:pt x="4" y="11"/>
                  </a:lnTo>
                  <a:lnTo>
                    <a:pt x="9" y="15"/>
                  </a:lnTo>
                  <a:lnTo>
                    <a:pt x="18" y="20"/>
                  </a:lnTo>
                  <a:lnTo>
                    <a:pt x="25" y="22"/>
                  </a:lnTo>
                  <a:lnTo>
                    <a:pt x="34" y="22"/>
                  </a:lnTo>
                  <a:lnTo>
                    <a:pt x="41" y="22"/>
                  </a:lnTo>
                  <a:lnTo>
                    <a:pt x="45" y="20"/>
                  </a:lnTo>
                  <a:lnTo>
                    <a:pt x="45" y="15"/>
                  </a:lnTo>
                  <a:lnTo>
                    <a:pt x="43" y="11"/>
                  </a:lnTo>
                  <a:lnTo>
                    <a:pt x="36" y="6"/>
                  </a:lnTo>
                  <a:lnTo>
                    <a:pt x="29" y="2"/>
                  </a:lnTo>
                  <a:lnTo>
                    <a:pt x="20" y="0"/>
                  </a:lnTo>
                  <a:lnTo>
                    <a:pt x="11" y="0"/>
                  </a:lnTo>
                  <a:lnTo>
                    <a:pt x="4" y="2"/>
                  </a:lnTo>
                  <a:lnTo>
                    <a:pt x="2" y="4"/>
                  </a:lnTo>
                  <a:lnTo>
                    <a:pt x="0"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1" name="Freeform 1698">
              <a:extLst>
                <a:ext uri="{FF2B5EF4-FFF2-40B4-BE49-F238E27FC236}">
                  <a16:creationId xmlns:a16="http://schemas.microsoft.com/office/drawing/2014/main" xmlns="" id="{D0F22D18-AF7E-A348-AD4F-514920D6AD9B}"/>
                </a:ext>
              </a:extLst>
            </p:cNvPr>
            <p:cNvSpPr>
              <a:spLocks/>
            </p:cNvSpPr>
            <p:nvPr/>
          </p:nvSpPr>
          <p:spPr bwMode="auto">
            <a:xfrm>
              <a:off x="4069" y="3258"/>
              <a:ext cx="45" cy="22"/>
            </a:xfrm>
            <a:custGeom>
              <a:avLst/>
              <a:gdLst>
                <a:gd name="T0" fmla="*/ 4 w 45"/>
                <a:gd name="T1" fmla="*/ 11 h 22"/>
                <a:gd name="T2" fmla="*/ 4 w 45"/>
                <a:gd name="T3" fmla="*/ 11 h 22"/>
                <a:gd name="T4" fmla="*/ 9 w 45"/>
                <a:gd name="T5" fmla="*/ 15 h 22"/>
                <a:gd name="T6" fmla="*/ 18 w 45"/>
                <a:gd name="T7" fmla="*/ 20 h 22"/>
                <a:gd name="T8" fmla="*/ 25 w 45"/>
                <a:gd name="T9" fmla="*/ 22 h 22"/>
                <a:gd name="T10" fmla="*/ 34 w 45"/>
                <a:gd name="T11" fmla="*/ 22 h 22"/>
                <a:gd name="T12" fmla="*/ 34 w 45"/>
                <a:gd name="T13" fmla="*/ 22 h 22"/>
                <a:gd name="T14" fmla="*/ 41 w 45"/>
                <a:gd name="T15" fmla="*/ 22 h 22"/>
                <a:gd name="T16" fmla="*/ 45 w 45"/>
                <a:gd name="T17" fmla="*/ 20 h 22"/>
                <a:gd name="T18" fmla="*/ 45 w 45"/>
                <a:gd name="T19" fmla="*/ 15 h 22"/>
                <a:gd name="T20" fmla="*/ 43 w 45"/>
                <a:gd name="T21" fmla="*/ 11 h 22"/>
                <a:gd name="T22" fmla="*/ 43 w 45"/>
                <a:gd name="T23" fmla="*/ 11 h 22"/>
                <a:gd name="T24" fmla="*/ 36 w 45"/>
                <a:gd name="T25" fmla="*/ 6 h 22"/>
                <a:gd name="T26" fmla="*/ 29 w 45"/>
                <a:gd name="T27" fmla="*/ 2 h 22"/>
                <a:gd name="T28" fmla="*/ 20 w 45"/>
                <a:gd name="T29" fmla="*/ 0 h 22"/>
                <a:gd name="T30" fmla="*/ 11 w 45"/>
                <a:gd name="T31" fmla="*/ 0 h 22"/>
                <a:gd name="T32" fmla="*/ 11 w 45"/>
                <a:gd name="T33" fmla="*/ 0 h 22"/>
                <a:gd name="T34" fmla="*/ 4 w 45"/>
                <a:gd name="T35" fmla="*/ 2 h 22"/>
                <a:gd name="T36" fmla="*/ 2 w 45"/>
                <a:gd name="T37" fmla="*/ 4 h 22"/>
                <a:gd name="T38" fmla="*/ 0 w 45"/>
                <a:gd name="T39" fmla="*/ 6 h 22"/>
                <a:gd name="T40" fmla="*/ 4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4" y="11"/>
                  </a:moveTo>
                  <a:lnTo>
                    <a:pt x="4" y="11"/>
                  </a:lnTo>
                  <a:lnTo>
                    <a:pt x="9" y="15"/>
                  </a:lnTo>
                  <a:lnTo>
                    <a:pt x="18" y="20"/>
                  </a:lnTo>
                  <a:lnTo>
                    <a:pt x="25" y="22"/>
                  </a:lnTo>
                  <a:lnTo>
                    <a:pt x="34" y="22"/>
                  </a:lnTo>
                  <a:lnTo>
                    <a:pt x="41" y="22"/>
                  </a:lnTo>
                  <a:lnTo>
                    <a:pt x="45" y="20"/>
                  </a:lnTo>
                  <a:lnTo>
                    <a:pt x="45" y="15"/>
                  </a:lnTo>
                  <a:lnTo>
                    <a:pt x="43" y="11"/>
                  </a:lnTo>
                  <a:lnTo>
                    <a:pt x="36" y="6"/>
                  </a:lnTo>
                  <a:lnTo>
                    <a:pt x="29" y="2"/>
                  </a:lnTo>
                  <a:lnTo>
                    <a:pt x="20" y="0"/>
                  </a:lnTo>
                  <a:lnTo>
                    <a:pt x="11" y="0"/>
                  </a:lnTo>
                  <a:lnTo>
                    <a:pt x="4" y="2"/>
                  </a:lnTo>
                  <a:lnTo>
                    <a:pt x="2" y="4"/>
                  </a:lnTo>
                  <a:lnTo>
                    <a:pt x="0"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2" name="Freeform 1699">
              <a:extLst>
                <a:ext uri="{FF2B5EF4-FFF2-40B4-BE49-F238E27FC236}">
                  <a16:creationId xmlns:a16="http://schemas.microsoft.com/office/drawing/2014/main" xmlns="" id="{598D0A09-F251-2147-8795-29CCDE780C3D}"/>
                </a:ext>
              </a:extLst>
            </p:cNvPr>
            <p:cNvSpPr>
              <a:spLocks/>
            </p:cNvSpPr>
            <p:nvPr/>
          </p:nvSpPr>
          <p:spPr bwMode="auto">
            <a:xfrm>
              <a:off x="4033" y="3258"/>
              <a:ext cx="43" cy="22"/>
            </a:xfrm>
            <a:custGeom>
              <a:avLst/>
              <a:gdLst>
                <a:gd name="T0" fmla="*/ 2 w 43"/>
                <a:gd name="T1" fmla="*/ 11 h 22"/>
                <a:gd name="T2" fmla="*/ 2 w 43"/>
                <a:gd name="T3" fmla="*/ 11 h 22"/>
                <a:gd name="T4" fmla="*/ 7 w 43"/>
                <a:gd name="T5" fmla="*/ 15 h 22"/>
                <a:gd name="T6" fmla="*/ 16 w 43"/>
                <a:gd name="T7" fmla="*/ 20 h 22"/>
                <a:gd name="T8" fmla="*/ 22 w 43"/>
                <a:gd name="T9" fmla="*/ 22 h 22"/>
                <a:gd name="T10" fmla="*/ 31 w 43"/>
                <a:gd name="T11" fmla="*/ 22 h 22"/>
                <a:gd name="T12" fmla="*/ 31 w 43"/>
                <a:gd name="T13" fmla="*/ 22 h 22"/>
                <a:gd name="T14" fmla="*/ 38 w 43"/>
                <a:gd name="T15" fmla="*/ 22 h 22"/>
                <a:gd name="T16" fmla="*/ 43 w 43"/>
                <a:gd name="T17" fmla="*/ 20 h 22"/>
                <a:gd name="T18" fmla="*/ 43 w 43"/>
                <a:gd name="T19" fmla="*/ 15 h 22"/>
                <a:gd name="T20" fmla="*/ 40 w 43"/>
                <a:gd name="T21" fmla="*/ 11 h 22"/>
                <a:gd name="T22" fmla="*/ 40 w 43"/>
                <a:gd name="T23" fmla="*/ 11 h 22"/>
                <a:gd name="T24" fmla="*/ 34 w 43"/>
                <a:gd name="T25" fmla="*/ 6 h 22"/>
                <a:gd name="T26" fmla="*/ 27 w 43"/>
                <a:gd name="T27" fmla="*/ 4 h 22"/>
                <a:gd name="T28" fmla="*/ 18 w 43"/>
                <a:gd name="T29" fmla="*/ 2 h 22"/>
                <a:gd name="T30" fmla="*/ 9 w 43"/>
                <a:gd name="T31" fmla="*/ 0 h 22"/>
                <a:gd name="T32" fmla="*/ 9 w 43"/>
                <a:gd name="T33" fmla="*/ 0 h 22"/>
                <a:gd name="T34" fmla="*/ 2 w 43"/>
                <a:gd name="T35" fmla="*/ 2 h 22"/>
                <a:gd name="T36" fmla="*/ 0 w 43"/>
                <a:gd name="T37" fmla="*/ 4 h 22"/>
                <a:gd name="T38" fmla="*/ 0 w 43"/>
                <a:gd name="T39" fmla="*/ 6 h 22"/>
                <a:gd name="T40" fmla="*/ 2 w 4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2">
                  <a:moveTo>
                    <a:pt x="2" y="11"/>
                  </a:moveTo>
                  <a:lnTo>
                    <a:pt x="2" y="11"/>
                  </a:lnTo>
                  <a:lnTo>
                    <a:pt x="7" y="15"/>
                  </a:lnTo>
                  <a:lnTo>
                    <a:pt x="16" y="20"/>
                  </a:lnTo>
                  <a:lnTo>
                    <a:pt x="22" y="22"/>
                  </a:lnTo>
                  <a:lnTo>
                    <a:pt x="31" y="22"/>
                  </a:lnTo>
                  <a:lnTo>
                    <a:pt x="38" y="22"/>
                  </a:lnTo>
                  <a:lnTo>
                    <a:pt x="43" y="20"/>
                  </a:lnTo>
                  <a:lnTo>
                    <a:pt x="43" y="15"/>
                  </a:lnTo>
                  <a:lnTo>
                    <a:pt x="40" y="11"/>
                  </a:lnTo>
                  <a:lnTo>
                    <a:pt x="34" y="6"/>
                  </a:lnTo>
                  <a:lnTo>
                    <a:pt x="27" y="4"/>
                  </a:lnTo>
                  <a:lnTo>
                    <a:pt x="18" y="2"/>
                  </a:lnTo>
                  <a:lnTo>
                    <a:pt x="9" y="0"/>
                  </a:lnTo>
                  <a:lnTo>
                    <a:pt x="2"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3" name="Freeform 1700">
              <a:extLst>
                <a:ext uri="{FF2B5EF4-FFF2-40B4-BE49-F238E27FC236}">
                  <a16:creationId xmlns:a16="http://schemas.microsoft.com/office/drawing/2014/main" xmlns="" id="{7C7D94DB-D4EC-D74B-9E1F-029193BCE066}"/>
                </a:ext>
              </a:extLst>
            </p:cNvPr>
            <p:cNvSpPr>
              <a:spLocks/>
            </p:cNvSpPr>
            <p:nvPr/>
          </p:nvSpPr>
          <p:spPr bwMode="auto">
            <a:xfrm>
              <a:off x="4033" y="3258"/>
              <a:ext cx="43" cy="22"/>
            </a:xfrm>
            <a:custGeom>
              <a:avLst/>
              <a:gdLst>
                <a:gd name="T0" fmla="*/ 2 w 43"/>
                <a:gd name="T1" fmla="*/ 11 h 22"/>
                <a:gd name="T2" fmla="*/ 2 w 43"/>
                <a:gd name="T3" fmla="*/ 11 h 22"/>
                <a:gd name="T4" fmla="*/ 7 w 43"/>
                <a:gd name="T5" fmla="*/ 15 h 22"/>
                <a:gd name="T6" fmla="*/ 16 w 43"/>
                <a:gd name="T7" fmla="*/ 20 h 22"/>
                <a:gd name="T8" fmla="*/ 22 w 43"/>
                <a:gd name="T9" fmla="*/ 22 h 22"/>
                <a:gd name="T10" fmla="*/ 31 w 43"/>
                <a:gd name="T11" fmla="*/ 22 h 22"/>
                <a:gd name="T12" fmla="*/ 31 w 43"/>
                <a:gd name="T13" fmla="*/ 22 h 22"/>
                <a:gd name="T14" fmla="*/ 38 w 43"/>
                <a:gd name="T15" fmla="*/ 22 h 22"/>
                <a:gd name="T16" fmla="*/ 43 w 43"/>
                <a:gd name="T17" fmla="*/ 20 h 22"/>
                <a:gd name="T18" fmla="*/ 43 w 43"/>
                <a:gd name="T19" fmla="*/ 15 h 22"/>
                <a:gd name="T20" fmla="*/ 40 w 43"/>
                <a:gd name="T21" fmla="*/ 11 h 22"/>
                <a:gd name="T22" fmla="*/ 40 w 43"/>
                <a:gd name="T23" fmla="*/ 11 h 22"/>
                <a:gd name="T24" fmla="*/ 34 w 43"/>
                <a:gd name="T25" fmla="*/ 6 h 22"/>
                <a:gd name="T26" fmla="*/ 27 w 43"/>
                <a:gd name="T27" fmla="*/ 4 h 22"/>
                <a:gd name="T28" fmla="*/ 18 w 43"/>
                <a:gd name="T29" fmla="*/ 2 h 22"/>
                <a:gd name="T30" fmla="*/ 9 w 43"/>
                <a:gd name="T31" fmla="*/ 0 h 22"/>
                <a:gd name="T32" fmla="*/ 9 w 43"/>
                <a:gd name="T33" fmla="*/ 0 h 22"/>
                <a:gd name="T34" fmla="*/ 2 w 43"/>
                <a:gd name="T35" fmla="*/ 2 h 22"/>
                <a:gd name="T36" fmla="*/ 0 w 43"/>
                <a:gd name="T37" fmla="*/ 4 h 22"/>
                <a:gd name="T38" fmla="*/ 0 w 43"/>
                <a:gd name="T39" fmla="*/ 6 h 22"/>
                <a:gd name="T40" fmla="*/ 2 w 4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2">
                  <a:moveTo>
                    <a:pt x="2" y="11"/>
                  </a:moveTo>
                  <a:lnTo>
                    <a:pt x="2" y="11"/>
                  </a:lnTo>
                  <a:lnTo>
                    <a:pt x="7" y="15"/>
                  </a:lnTo>
                  <a:lnTo>
                    <a:pt x="16" y="20"/>
                  </a:lnTo>
                  <a:lnTo>
                    <a:pt x="22" y="22"/>
                  </a:lnTo>
                  <a:lnTo>
                    <a:pt x="31" y="22"/>
                  </a:lnTo>
                  <a:lnTo>
                    <a:pt x="38" y="22"/>
                  </a:lnTo>
                  <a:lnTo>
                    <a:pt x="43" y="20"/>
                  </a:lnTo>
                  <a:lnTo>
                    <a:pt x="43" y="15"/>
                  </a:lnTo>
                  <a:lnTo>
                    <a:pt x="40" y="11"/>
                  </a:lnTo>
                  <a:lnTo>
                    <a:pt x="34" y="6"/>
                  </a:lnTo>
                  <a:lnTo>
                    <a:pt x="27" y="4"/>
                  </a:lnTo>
                  <a:lnTo>
                    <a:pt x="18" y="2"/>
                  </a:lnTo>
                  <a:lnTo>
                    <a:pt x="9" y="0"/>
                  </a:lnTo>
                  <a:lnTo>
                    <a:pt x="2"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4" name="Freeform 1701">
              <a:extLst>
                <a:ext uri="{FF2B5EF4-FFF2-40B4-BE49-F238E27FC236}">
                  <a16:creationId xmlns:a16="http://schemas.microsoft.com/office/drawing/2014/main" xmlns="" id="{ECEF98FB-0E40-0F4B-A7F0-0F3EECB98831}"/>
                </a:ext>
              </a:extLst>
            </p:cNvPr>
            <p:cNvSpPr>
              <a:spLocks/>
            </p:cNvSpPr>
            <p:nvPr/>
          </p:nvSpPr>
          <p:spPr bwMode="auto">
            <a:xfrm>
              <a:off x="3995" y="3260"/>
              <a:ext cx="42" cy="22"/>
            </a:xfrm>
            <a:custGeom>
              <a:avLst/>
              <a:gdLst>
                <a:gd name="T0" fmla="*/ 2 w 42"/>
                <a:gd name="T1" fmla="*/ 11 h 22"/>
                <a:gd name="T2" fmla="*/ 2 w 42"/>
                <a:gd name="T3" fmla="*/ 11 h 22"/>
                <a:gd name="T4" fmla="*/ 9 w 42"/>
                <a:gd name="T5" fmla="*/ 16 h 22"/>
                <a:gd name="T6" fmla="*/ 15 w 42"/>
                <a:gd name="T7" fmla="*/ 18 h 22"/>
                <a:gd name="T8" fmla="*/ 24 w 42"/>
                <a:gd name="T9" fmla="*/ 20 h 22"/>
                <a:gd name="T10" fmla="*/ 31 w 42"/>
                <a:gd name="T11" fmla="*/ 22 h 22"/>
                <a:gd name="T12" fmla="*/ 31 w 42"/>
                <a:gd name="T13" fmla="*/ 22 h 22"/>
                <a:gd name="T14" fmla="*/ 38 w 42"/>
                <a:gd name="T15" fmla="*/ 20 h 22"/>
                <a:gd name="T16" fmla="*/ 42 w 42"/>
                <a:gd name="T17" fmla="*/ 18 h 22"/>
                <a:gd name="T18" fmla="*/ 42 w 42"/>
                <a:gd name="T19" fmla="*/ 13 h 22"/>
                <a:gd name="T20" fmla="*/ 40 w 42"/>
                <a:gd name="T21" fmla="*/ 9 h 22"/>
                <a:gd name="T22" fmla="*/ 40 w 42"/>
                <a:gd name="T23" fmla="*/ 9 h 22"/>
                <a:gd name="T24" fmla="*/ 33 w 42"/>
                <a:gd name="T25" fmla="*/ 7 h 22"/>
                <a:gd name="T26" fmla="*/ 27 w 42"/>
                <a:gd name="T27" fmla="*/ 2 h 22"/>
                <a:gd name="T28" fmla="*/ 18 w 42"/>
                <a:gd name="T29" fmla="*/ 0 h 22"/>
                <a:gd name="T30" fmla="*/ 11 w 42"/>
                <a:gd name="T31" fmla="*/ 0 h 22"/>
                <a:gd name="T32" fmla="*/ 11 w 42"/>
                <a:gd name="T33" fmla="*/ 0 h 22"/>
                <a:gd name="T34" fmla="*/ 4 w 42"/>
                <a:gd name="T35" fmla="*/ 0 h 22"/>
                <a:gd name="T36" fmla="*/ 0 w 42"/>
                <a:gd name="T37" fmla="*/ 2 h 22"/>
                <a:gd name="T38" fmla="*/ 0 w 42"/>
                <a:gd name="T39" fmla="*/ 7 h 22"/>
                <a:gd name="T40" fmla="*/ 2 w 4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22">
                  <a:moveTo>
                    <a:pt x="2" y="11"/>
                  </a:moveTo>
                  <a:lnTo>
                    <a:pt x="2" y="11"/>
                  </a:lnTo>
                  <a:lnTo>
                    <a:pt x="9" y="16"/>
                  </a:lnTo>
                  <a:lnTo>
                    <a:pt x="15" y="18"/>
                  </a:lnTo>
                  <a:lnTo>
                    <a:pt x="24" y="20"/>
                  </a:lnTo>
                  <a:lnTo>
                    <a:pt x="31" y="22"/>
                  </a:lnTo>
                  <a:lnTo>
                    <a:pt x="38" y="20"/>
                  </a:lnTo>
                  <a:lnTo>
                    <a:pt x="42" y="18"/>
                  </a:lnTo>
                  <a:lnTo>
                    <a:pt x="42" y="13"/>
                  </a:lnTo>
                  <a:lnTo>
                    <a:pt x="40" y="9"/>
                  </a:lnTo>
                  <a:lnTo>
                    <a:pt x="33" y="7"/>
                  </a:lnTo>
                  <a:lnTo>
                    <a:pt x="27" y="2"/>
                  </a:lnTo>
                  <a:lnTo>
                    <a:pt x="18"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5" name="Freeform 1702">
              <a:extLst>
                <a:ext uri="{FF2B5EF4-FFF2-40B4-BE49-F238E27FC236}">
                  <a16:creationId xmlns:a16="http://schemas.microsoft.com/office/drawing/2014/main" xmlns="" id="{C62611B6-22EA-AE45-8FEA-9955CF7026BC}"/>
                </a:ext>
              </a:extLst>
            </p:cNvPr>
            <p:cNvSpPr>
              <a:spLocks/>
            </p:cNvSpPr>
            <p:nvPr/>
          </p:nvSpPr>
          <p:spPr bwMode="auto">
            <a:xfrm>
              <a:off x="3995" y="3260"/>
              <a:ext cx="42" cy="22"/>
            </a:xfrm>
            <a:custGeom>
              <a:avLst/>
              <a:gdLst>
                <a:gd name="T0" fmla="*/ 2 w 42"/>
                <a:gd name="T1" fmla="*/ 11 h 22"/>
                <a:gd name="T2" fmla="*/ 2 w 42"/>
                <a:gd name="T3" fmla="*/ 11 h 22"/>
                <a:gd name="T4" fmla="*/ 9 w 42"/>
                <a:gd name="T5" fmla="*/ 16 h 22"/>
                <a:gd name="T6" fmla="*/ 15 w 42"/>
                <a:gd name="T7" fmla="*/ 18 h 22"/>
                <a:gd name="T8" fmla="*/ 24 w 42"/>
                <a:gd name="T9" fmla="*/ 20 h 22"/>
                <a:gd name="T10" fmla="*/ 31 w 42"/>
                <a:gd name="T11" fmla="*/ 22 h 22"/>
                <a:gd name="T12" fmla="*/ 31 w 42"/>
                <a:gd name="T13" fmla="*/ 22 h 22"/>
                <a:gd name="T14" fmla="*/ 38 w 42"/>
                <a:gd name="T15" fmla="*/ 20 h 22"/>
                <a:gd name="T16" fmla="*/ 42 w 42"/>
                <a:gd name="T17" fmla="*/ 18 h 22"/>
                <a:gd name="T18" fmla="*/ 42 w 42"/>
                <a:gd name="T19" fmla="*/ 13 h 22"/>
                <a:gd name="T20" fmla="*/ 40 w 42"/>
                <a:gd name="T21" fmla="*/ 9 h 22"/>
                <a:gd name="T22" fmla="*/ 40 w 42"/>
                <a:gd name="T23" fmla="*/ 9 h 22"/>
                <a:gd name="T24" fmla="*/ 33 w 42"/>
                <a:gd name="T25" fmla="*/ 7 h 22"/>
                <a:gd name="T26" fmla="*/ 27 w 42"/>
                <a:gd name="T27" fmla="*/ 2 h 22"/>
                <a:gd name="T28" fmla="*/ 18 w 42"/>
                <a:gd name="T29" fmla="*/ 0 h 22"/>
                <a:gd name="T30" fmla="*/ 11 w 42"/>
                <a:gd name="T31" fmla="*/ 0 h 22"/>
                <a:gd name="T32" fmla="*/ 11 w 42"/>
                <a:gd name="T33" fmla="*/ 0 h 22"/>
                <a:gd name="T34" fmla="*/ 4 w 42"/>
                <a:gd name="T35" fmla="*/ 0 h 22"/>
                <a:gd name="T36" fmla="*/ 0 w 42"/>
                <a:gd name="T37" fmla="*/ 2 h 22"/>
                <a:gd name="T38" fmla="*/ 0 w 42"/>
                <a:gd name="T39" fmla="*/ 7 h 22"/>
                <a:gd name="T40" fmla="*/ 2 w 4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22">
                  <a:moveTo>
                    <a:pt x="2" y="11"/>
                  </a:moveTo>
                  <a:lnTo>
                    <a:pt x="2" y="11"/>
                  </a:lnTo>
                  <a:lnTo>
                    <a:pt x="9" y="16"/>
                  </a:lnTo>
                  <a:lnTo>
                    <a:pt x="15" y="18"/>
                  </a:lnTo>
                  <a:lnTo>
                    <a:pt x="24" y="20"/>
                  </a:lnTo>
                  <a:lnTo>
                    <a:pt x="31" y="22"/>
                  </a:lnTo>
                  <a:lnTo>
                    <a:pt x="38" y="20"/>
                  </a:lnTo>
                  <a:lnTo>
                    <a:pt x="42" y="18"/>
                  </a:lnTo>
                  <a:lnTo>
                    <a:pt x="42" y="13"/>
                  </a:lnTo>
                  <a:lnTo>
                    <a:pt x="40" y="9"/>
                  </a:lnTo>
                  <a:lnTo>
                    <a:pt x="33" y="7"/>
                  </a:lnTo>
                  <a:lnTo>
                    <a:pt x="27" y="2"/>
                  </a:lnTo>
                  <a:lnTo>
                    <a:pt x="18"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6" name="Freeform 1703">
              <a:extLst>
                <a:ext uri="{FF2B5EF4-FFF2-40B4-BE49-F238E27FC236}">
                  <a16:creationId xmlns:a16="http://schemas.microsoft.com/office/drawing/2014/main" xmlns="" id="{018F06E8-5A3E-0149-85F2-674A6D939561}"/>
                </a:ext>
              </a:extLst>
            </p:cNvPr>
            <p:cNvSpPr>
              <a:spLocks/>
            </p:cNvSpPr>
            <p:nvPr/>
          </p:nvSpPr>
          <p:spPr bwMode="auto">
            <a:xfrm>
              <a:off x="3959" y="3260"/>
              <a:ext cx="40" cy="22"/>
            </a:xfrm>
            <a:custGeom>
              <a:avLst/>
              <a:gdLst>
                <a:gd name="T0" fmla="*/ 2 w 40"/>
                <a:gd name="T1" fmla="*/ 11 h 22"/>
                <a:gd name="T2" fmla="*/ 2 w 40"/>
                <a:gd name="T3" fmla="*/ 11 h 22"/>
                <a:gd name="T4" fmla="*/ 6 w 40"/>
                <a:gd name="T5" fmla="*/ 16 h 22"/>
                <a:gd name="T6" fmla="*/ 15 w 40"/>
                <a:gd name="T7" fmla="*/ 18 h 22"/>
                <a:gd name="T8" fmla="*/ 22 w 40"/>
                <a:gd name="T9" fmla="*/ 20 h 22"/>
                <a:gd name="T10" fmla="*/ 31 w 40"/>
                <a:gd name="T11" fmla="*/ 22 h 22"/>
                <a:gd name="T12" fmla="*/ 31 w 40"/>
                <a:gd name="T13" fmla="*/ 22 h 22"/>
                <a:gd name="T14" fmla="*/ 38 w 40"/>
                <a:gd name="T15" fmla="*/ 20 h 22"/>
                <a:gd name="T16" fmla="*/ 40 w 40"/>
                <a:gd name="T17" fmla="*/ 18 h 22"/>
                <a:gd name="T18" fmla="*/ 40 w 40"/>
                <a:gd name="T19" fmla="*/ 16 h 22"/>
                <a:gd name="T20" fmla="*/ 38 w 40"/>
                <a:gd name="T21" fmla="*/ 11 h 22"/>
                <a:gd name="T22" fmla="*/ 38 w 40"/>
                <a:gd name="T23" fmla="*/ 11 h 22"/>
                <a:gd name="T24" fmla="*/ 33 w 40"/>
                <a:gd name="T25" fmla="*/ 7 h 22"/>
                <a:gd name="T26" fmla="*/ 24 w 40"/>
                <a:gd name="T27" fmla="*/ 2 h 22"/>
                <a:gd name="T28" fmla="*/ 18 w 40"/>
                <a:gd name="T29" fmla="*/ 0 h 22"/>
                <a:gd name="T30" fmla="*/ 9 w 40"/>
                <a:gd name="T31" fmla="*/ 0 h 22"/>
                <a:gd name="T32" fmla="*/ 9 w 40"/>
                <a:gd name="T33" fmla="*/ 0 h 22"/>
                <a:gd name="T34" fmla="*/ 4 w 40"/>
                <a:gd name="T35" fmla="*/ 0 h 22"/>
                <a:gd name="T36" fmla="*/ 0 w 40"/>
                <a:gd name="T37" fmla="*/ 2 h 22"/>
                <a:gd name="T38" fmla="*/ 0 w 40"/>
                <a:gd name="T39" fmla="*/ 7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6" y="16"/>
                  </a:lnTo>
                  <a:lnTo>
                    <a:pt x="15" y="18"/>
                  </a:lnTo>
                  <a:lnTo>
                    <a:pt x="22" y="20"/>
                  </a:lnTo>
                  <a:lnTo>
                    <a:pt x="31" y="22"/>
                  </a:lnTo>
                  <a:lnTo>
                    <a:pt x="38" y="20"/>
                  </a:lnTo>
                  <a:lnTo>
                    <a:pt x="40" y="18"/>
                  </a:lnTo>
                  <a:lnTo>
                    <a:pt x="40" y="16"/>
                  </a:lnTo>
                  <a:lnTo>
                    <a:pt x="38" y="11"/>
                  </a:lnTo>
                  <a:lnTo>
                    <a:pt x="33" y="7"/>
                  </a:lnTo>
                  <a:lnTo>
                    <a:pt x="24" y="2"/>
                  </a:lnTo>
                  <a:lnTo>
                    <a:pt x="18" y="0"/>
                  </a:lnTo>
                  <a:lnTo>
                    <a:pt x="9"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7" name="Freeform 1704">
              <a:extLst>
                <a:ext uri="{FF2B5EF4-FFF2-40B4-BE49-F238E27FC236}">
                  <a16:creationId xmlns:a16="http://schemas.microsoft.com/office/drawing/2014/main" xmlns="" id="{0B2A7004-5242-5B4C-A270-E7216AB93C60}"/>
                </a:ext>
              </a:extLst>
            </p:cNvPr>
            <p:cNvSpPr>
              <a:spLocks/>
            </p:cNvSpPr>
            <p:nvPr/>
          </p:nvSpPr>
          <p:spPr bwMode="auto">
            <a:xfrm>
              <a:off x="3959" y="3260"/>
              <a:ext cx="40" cy="22"/>
            </a:xfrm>
            <a:custGeom>
              <a:avLst/>
              <a:gdLst>
                <a:gd name="T0" fmla="*/ 2 w 40"/>
                <a:gd name="T1" fmla="*/ 11 h 22"/>
                <a:gd name="T2" fmla="*/ 2 w 40"/>
                <a:gd name="T3" fmla="*/ 11 h 22"/>
                <a:gd name="T4" fmla="*/ 6 w 40"/>
                <a:gd name="T5" fmla="*/ 16 h 22"/>
                <a:gd name="T6" fmla="*/ 15 w 40"/>
                <a:gd name="T7" fmla="*/ 18 h 22"/>
                <a:gd name="T8" fmla="*/ 22 w 40"/>
                <a:gd name="T9" fmla="*/ 20 h 22"/>
                <a:gd name="T10" fmla="*/ 31 w 40"/>
                <a:gd name="T11" fmla="*/ 22 h 22"/>
                <a:gd name="T12" fmla="*/ 31 w 40"/>
                <a:gd name="T13" fmla="*/ 22 h 22"/>
                <a:gd name="T14" fmla="*/ 38 w 40"/>
                <a:gd name="T15" fmla="*/ 20 h 22"/>
                <a:gd name="T16" fmla="*/ 40 w 40"/>
                <a:gd name="T17" fmla="*/ 18 h 22"/>
                <a:gd name="T18" fmla="*/ 40 w 40"/>
                <a:gd name="T19" fmla="*/ 16 h 22"/>
                <a:gd name="T20" fmla="*/ 38 w 40"/>
                <a:gd name="T21" fmla="*/ 11 h 22"/>
                <a:gd name="T22" fmla="*/ 38 w 40"/>
                <a:gd name="T23" fmla="*/ 11 h 22"/>
                <a:gd name="T24" fmla="*/ 33 w 40"/>
                <a:gd name="T25" fmla="*/ 7 h 22"/>
                <a:gd name="T26" fmla="*/ 24 w 40"/>
                <a:gd name="T27" fmla="*/ 2 h 22"/>
                <a:gd name="T28" fmla="*/ 18 w 40"/>
                <a:gd name="T29" fmla="*/ 0 h 22"/>
                <a:gd name="T30" fmla="*/ 9 w 40"/>
                <a:gd name="T31" fmla="*/ 0 h 22"/>
                <a:gd name="T32" fmla="*/ 9 w 40"/>
                <a:gd name="T33" fmla="*/ 0 h 22"/>
                <a:gd name="T34" fmla="*/ 4 w 40"/>
                <a:gd name="T35" fmla="*/ 0 h 22"/>
                <a:gd name="T36" fmla="*/ 0 w 40"/>
                <a:gd name="T37" fmla="*/ 2 h 22"/>
                <a:gd name="T38" fmla="*/ 0 w 40"/>
                <a:gd name="T39" fmla="*/ 7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6" y="16"/>
                  </a:lnTo>
                  <a:lnTo>
                    <a:pt x="15" y="18"/>
                  </a:lnTo>
                  <a:lnTo>
                    <a:pt x="22" y="20"/>
                  </a:lnTo>
                  <a:lnTo>
                    <a:pt x="31" y="22"/>
                  </a:lnTo>
                  <a:lnTo>
                    <a:pt x="38" y="20"/>
                  </a:lnTo>
                  <a:lnTo>
                    <a:pt x="40" y="18"/>
                  </a:lnTo>
                  <a:lnTo>
                    <a:pt x="40" y="16"/>
                  </a:lnTo>
                  <a:lnTo>
                    <a:pt x="38" y="11"/>
                  </a:lnTo>
                  <a:lnTo>
                    <a:pt x="33" y="7"/>
                  </a:lnTo>
                  <a:lnTo>
                    <a:pt x="24" y="2"/>
                  </a:lnTo>
                  <a:lnTo>
                    <a:pt x="18" y="0"/>
                  </a:lnTo>
                  <a:lnTo>
                    <a:pt x="9"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8" name="Freeform 1705">
              <a:extLst>
                <a:ext uri="{FF2B5EF4-FFF2-40B4-BE49-F238E27FC236}">
                  <a16:creationId xmlns:a16="http://schemas.microsoft.com/office/drawing/2014/main" xmlns="" id="{18ACE57D-5411-0648-ADCC-90A2CC5A63FE}"/>
                </a:ext>
              </a:extLst>
            </p:cNvPr>
            <p:cNvSpPr>
              <a:spLocks/>
            </p:cNvSpPr>
            <p:nvPr/>
          </p:nvSpPr>
          <p:spPr bwMode="auto">
            <a:xfrm>
              <a:off x="3923" y="3260"/>
              <a:ext cx="40" cy="22"/>
            </a:xfrm>
            <a:custGeom>
              <a:avLst/>
              <a:gdLst>
                <a:gd name="T0" fmla="*/ 2 w 40"/>
                <a:gd name="T1" fmla="*/ 11 h 22"/>
                <a:gd name="T2" fmla="*/ 2 w 40"/>
                <a:gd name="T3" fmla="*/ 11 h 22"/>
                <a:gd name="T4" fmla="*/ 6 w 40"/>
                <a:gd name="T5" fmla="*/ 16 h 22"/>
                <a:gd name="T6" fmla="*/ 15 w 40"/>
                <a:gd name="T7" fmla="*/ 20 h 22"/>
                <a:gd name="T8" fmla="*/ 22 w 40"/>
                <a:gd name="T9" fmla="*/ 22 h 22"/>
                <a:gd name="T10" fmla="*/ 31 w 40"/>
                <a:gd name="T11" fmla="*/ 22 h 22"/>
                <a:gd name="T12" fmla="*/ 31 w 40"/>
                <a:gd name="T13" fmla="*/ 22 h 22"/>
                <a:gd name="T14" fmla="*/ 36 w 40"/>
                <a:gd name="T15" fmla="*/ 22 h 22"/>
                <a:gd name="T16" fmla="*/ 40 w 40"/>
                <a:gd name="T17" fmla="*/ 20 h 22"/>
                <a:gd name="T18" fmla="*/ 40 w 40"/>
                <a:gd name="T19" fmla="*/ 16 h 22"/>
                <a:gd name="T20" fmla="*/ 38 w 40"/>
                <a:gd name="T21" fmla="*/ 11 h 22"/>
                <a:gd name="T22" fmla="*/ 38 w 40"/>
                <a:gd name="T23" fmla="*/ 11 h 22"/>
                <a:gd name="T24" fmla="*/ 33 w 40"/>
                <a:gd name="T25" fmla="*/ 7 h 22"/>
                <a:gd name="T26" fmla="*/ 24 w 40"/>
                <a:gd name="T27" fmla="*/ 2 h 22"/>
                <a:gd name="T28" fmla="*/ 18 w 40"/>
                <a:gd name="T29" fmla="*/ 0 h 22"/>
                <a:gd name="T30" fmla="*/ 11 w 40"/>
                <a:gd name="T31" fmla="*/ 0 h 22"/>
                <a:gd name="T32" fmla="*/ 11 w 40"/>
                <a:gd name="T33" fmla="*/ 0 h 22"/>
                <a:gd name="T34" fmla="*/ 4 w 40"/>
                <a:gd name="T35" fmla="*/ 2 h 22"/>
                <a:gd name="T36" fmla="*/ 0 w 40"/>
                <a:gd name="T37" fmla="*/ 4 h 22"/>
                <a:gd name="T38" fmla="*/ 0 w 40"/>
                <a:gd name="T39" fmla="*/ 7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6" y="16"/>
                  </a:lnTo>
                  <a:lnTo>
                    <a:pt x="15" y="20"/>
                  </a:lnTo>
                  <a:lnTo>
                    <a:pt x="22" y="22"/>
                  </a:lnTo>
                  <a:lnTo>
                    <a:pt x="31" y="22"/>
                  </a:lnTo>
                  <a:lnTo>
                    <a:pt x="36" y="22"/>
                  </a:lnTo>
                  <a:lnTo>
                    <a:pt x="40" y="20"/>
                  </a:lnTo>
                  <a:lnTo>
                    <a:pt x="40" y="16"/>
                  </a:lnTo>
                  <a:lnTo>
                    <a:pt x="38" y="11"/>
                  </a:lnTo>
                  <a:lnTo>
                    <a:pt x="33" y="7"/>
                  </a:lnTo>
                  <a:lnTo>
                    <a:pt x="24" y="2"/>
                  </a:lnTo>
                  <a:lnTo>
                    <a:pt x="18" y="0"/>
                  </a:lnTo>
                  <a:lnTo>
                    <a:pt x="11"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89" name="Freeform 1706">
              <a:extLst>
                <a:ext uri="{FF2B5EF4-FFF2-40B4-BE49-F238E27FC236}">
                  <a16:creationId xmlns:a16="http://schemas.microsoft.com/office/drawing/2014/main" xmlns="" id="{4F997326-A0E4-4D45-8E29-D1EF49704018}"/>
                </a:ext>
              </a:extLst>
            </p:cNvPr>
            <p:cNvSpPr>
              <a:spLocks/>
            </p:cNvSpPr>
            <p:nvPr/>
          </p:nvSpPr>
          <p:spPr bwMode="auto">
            <a:xfrm>
              <a:off x="3923" y="3260"/>
              <a:ext cx="40" cy="22"/>
            </a:xfrm>
            <a:custGeom>
              <a:avLst/>
              <a:gdLst>
                <a:gd name="T0" fmla="*/ 2 w 40"/>
                <a:gd name="T1" fmla="*/ 11 h 22"/>
                <a:gd name="T2" fmla="*/ 2 w 40"/>
                <a:gd name="T3" fmla="*/ 11 h 22"/>
                <a:gd name="T4" fmla="*/ 6 w 40"/>
                <a:gd name="T5" fmla="*/ 16 h 22"/>
                <a:gd name="T6" fmla="*/ 15 w 40"/>
                <a:gd name="T7" fmla="*/ 20 h 22"/>
                <a:gd name="T8" fmla="*/ 22 w 40"/>
                <a:gd name="T9" fmla="*/ 22 h 22"/>
                <a:gd name="T10" fmla="*/ 31 w 40"/>
                <a:gd name="T11" fmla="*/ 22 h 22"/>
                <a:gd name="T12" fmla="*/ 31 w 40"/>
                <a:gd name="T13" fmla="*/ 22 h 22"/>
                <a:gd name="T14" fmla="*/ 36 w 40"/>
                <a:gd name="T15" fmla="*/ 22 h 22"/>
                <a:gd name="T16" fmla="*/ 40 w 40"/>
                <a:gd name="T17" fmla="*/ 20 h 22"/>
                <a:gd name="T18" fmla="*/ 40 w 40"/>
                <a:gd name="T19" fmla="*/ 16 h 22"/>
                <a:gd name="T20" fmla="*/ 38 w 40"/>
                <a:gd name="T21" fmla="*/ 11 h 22"/>
                <a:gd name="T22" fmla="*/ 38 w 40"/>
                <a:gd name="T23" fmla="*/ 11 h 22"/>
                <a:gd name="T24" fmla="*/ 33 w 40"/>
                <a:gd name="T25" fmla="*/ 7 h 22"/>
                <a:gd name="T26" fmla="*/ 24 w 40"/>
                <a:gd name="T27" fmla="*/ 2 h 22"/>
                <a:gd name="T28" fmla="*/ 18 w 40"/>
                <a:gd name="T29" fmla="*/ 0 h 22"/>
                <a:gd name="T30" fmla="*/ 11 w 40"/>
                <a:gd name="T31" fmla="*/ 0 h 22"/>
                <a:gd name="T32" fmla="*/ 11 w 40"/>
                <a:gd name="T33" fmla="*/ 0 h 22"/>
                <a:gd name="T34" fmla="*/ 4 w 40"/>
                <a:gd name="T35" fmla="*/ 2 h 22"/>
                <a:gd name="T36" fmla="*/ 0 w 40"/>
                <a:gd name="T37" fmla="*/ 4 h 22"/>
                <a:gd name="T38" fmla="*/ 0 w 40"/>
                <a:gd name="T39" fmla="*/ 7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6" y="16"/>
                  </a:lnTo>
                  <a:lnTo>
                    <a:pt x="15" y="20"/>
                  </a:lnTo>
                  <a:lnTo>
                    <a:pt x="22" y="22"/>
                  </a:lnTo>
                  <a:lnTo>
                    <a:pt x="31" y="22"/>
                  </a:lnTo>
                  <a:lnTo>
                    <a:pt x="36" y="22"/>
                  </a:lnTo>
                  <a:lnTo>
                    <a:pt x="40" y="20"/>
                  </a:lnTo>
                  <a:lnTo>
                    <a:pt x="40" y="16"/>
                  </a:lnTo>
                  <a:lnTo>
                    <a:pt x="38" y="11"/>
                  </a:lnTo>
                  <a:lnTo>
                    <a:pt x="33" y="7"/>
                  </a:lnTo>
                  <a:lnTo>
                    <a:pt x="24" y="2"/>
                  </a:lnTo>
                  <a:lnTo>
                    <a:pt x="18" y="0"/>
                  </a:lnTo>
                  <a:lnTo>
                    <a:pt x="11"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0" name="Freeform 1707">
              <a:extLst>
                <a:ext uri="{FF2B5EF4-FFF2-40B4-BE49-F238E27FC236}">
                  <a16:creationId xmlns:a16="http://schemas.microsoft.com/office/drawing/2014/main" xmlns="" id="{F414736D-3B4B-1E41-9C3C-9F9E0B12B86D}"/>
                </a:ext>
              </a:extLst>
            </p:cNvPr>
            <p:cNvSpPr>
              <a:spLocks/>
            </p:cNvSpPr>
            <p:nvPr/>
          </p:nvSpPr>
          <p:spPr bwMode="auto">
            <a:xfrm>
              <a:off x="3887" y="3260"/>
              <a:ext cx="40" cy="22"/>
            </a:xfrm>
            <a:custGeom>
              <a:avLst/>
              <a:gdLst>
                <a:gd name="T0" fmla="*/ 2 w 40"/>
                <a:gd name="T1" fmla="*/ 11 h 22"/>
                <a:gd name="T2" fmla="*/ 2 w 40"/>
                <a:gd name="T3" fmla="*/ 11 h 22"/>
                <a:gd name="T4" fmla="*/ 9 w 40"/>
                <a:gd name="T5" fmla="*/ 16 h 22"/>
                <a:gd name="T6" fmla="*/ 15 w 40"/>
                <a:gd name="T7" fmla="*/ 20 h 22"/>
                <a:gd name="T8" fmla="*/ 22 w 40"/>
                <a:gd name="T9" fmla="*/ 22 h 22"/>
                <a:gd name="T10" fmla="*/ 31 w 40"/>
                <a:gd name="T11" fmla="*/ 22 h 22"/>
                <a:gd name="T12" fmla="*/ 31 w 40"/>
                <a:gd name="T13" fmla="*/ 22 h 22"/>
                <a:gd name="T14" fmla="*/ 36 w 40"/>
                <a:gd name="T15" fmla="*/ 22 h 22"/>
                <a:gd name="T16" fmla="*/ 40 w 40"/>
                <a:gd name="T17" fmla="*/ 20 h 22"/>
                <a:gd name="T18" fmla="*/ 40 w 40"/>
                <a:gd name="T19" fmla="*/ 16 h 22"/>
                <a:gd name="T20" fmla="*/ 38 w 40"/>
                <a:gd name="T21" fmla="*/ 11 h 22"/>
                <a:gd name="T22" fmla="*/ 38 w 40"/>
                <a:gd name="T23" fmla="*/ 11 h 22"/>
                <a:gd name="T24" fmla="*/ 33 w 40"/>
                <a:gd name="T25" fmla="*/ 7 h 22"/>
                <a:gd name="T26" fmla="*/ 27 w 40"/>
                <a:gd name="T27" fmla="*/ 4 h 22"/>
                <a:gd name="T28" fmla="*/ 18 w 40"/>
                <a:gd name="T29" fmla="*/ 2 h 22"/>
                <a:gd name="T30" fmla="*/ 11 w 40"/>
                <a:gd name="T31" fmla="*/ 0 h 22"/>
                <a:gd name="T32" fmla="*/ 11 w 40"/>
                <a:gd name="T33" fmla="*/ 0 h 22"/>
                <a:gd name="T34" fmla="*/ 4 w 40"/>
                <a:gd name="T35" fmla="*/ 2 h 22"/>
                <a:gd name="T36" fmla="*/ 2 w 40"/>
                <a:gd name="T37" fmla="*/ 4 h 22"/>
                <a:gd name="T38" fmla="*/ 0 w 40"/>
                <a:gd name="T39" fmla="*/ 7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9" y="16"/>
                  </a:lnTo>
                  <a:lnTo>
                    <a:pt x="15" y="20"/>
                  </a:lnTo>
                  <a:lnTo>
                    <a:pt x="22" y="22"/>
                  </a:lnTo>
                  <a:lnTo>
                    <a:pt x="31" y="22"/>
                  </a:lnTo>
                  <a:lnTo>
                    <a:pt x="36" y="22"/>
                  </a:lnTo>
                  <a:lnTo>
                    <a:pt x="40" y="20"/>
                  </a:lnTo>
                  <a:lnTo>
                    <a:pt x="40" y="16"/>
                  </a:lnTo>
                  <a:lnTo>
                    <a:pt x="38" y="11"/>
                  </a:lnTo>
                  <a:lnTo>
                    <a:pt x="33" y="7"/>
                  </a:lnTo>
                  <a:lnTo>
                    <a:pt x="27" y="4"/>
                  </a:lnTo>
                  <a:lnTo>
                    <a:pt x="18" y="2"/>
                  </a:lnTo>
                  <a:lnTo>
                    <a:pt x="11" y="0"/>
                  </a:lnTo>
                  <a:lnTo>
                    <a:pt x="4" y="2"/>
                  </a:lnTo>
                  <a:lnTo>
                    <a:pt x="2"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1" name="Freeform 1708">
              <a:extLst>
                <a:ext uri="{FF2B5EF4-FFF2-40B4-BE49-F238E27FC236}">
                  <a16:creationId xmlns:a16="http://schemas.microsoft.com/office/drawing/2014/main" xmlns="" id="{9B25DD45-5990-B348-94F9-00637AA903F5}"/>
                </a:ext>
              </a:extLst>
            </p:cNvPr>
            <p:cNvSpPr>
              <a:spLocks/>
            </p:cNvSpPr>
            <p:nvPr/>
          </p:nvSpPr>
          <p:spPr bwMode="auto">
            <a:xfrm>
              <a:off x="3887" y="3260"/>
              <a:ext cx="40" cy="22"/>
            </a:xfrm>
            <a:custGeom>
              <a:avLst/>
              <a:gdLst>
                <a:gd name="T0" fmla="*/ 2 w 40"/>
                <a:gd name="T1" fmla="*/ 11 h 22"/>
                <a:gd name="T2" fmla="*/ 2 w 40"/>
                <a:gd name="T3" fmla="*/ 11 h 22"/>
                <a:gd name="T4" fmla="*/ 9 w 40"/>
                <a:gd name="T5" fmla="*/ 16 h 22"/>
                <a:gd name="T6" fmla="*/ 15 w 40"/>
                <a:gd name="T7" fmla="*/ 20 h 22"/>
                <a:gd name="T8" fmla="*/ 22 w 40"/>
                <a:gd name="T9" fmla="*/ 22 h 22"/>
                <a:gd name="T10" fmla="*/ 31 w 40"/>
                <a:gd name="T11" fmla="*/ 22 h 22"/>
                <a:gd name="T12" fmla="*/ 31 w 40"/>
                <a:gd name="T13" fmla="*/ 22 h 22"/>
                <a:gd name="T14" fmla="*/ 36 w 40"/>
                <a:gd name="T15" fmla="*/ 22 h 22"/>
                <a:gd name="T16" fmla="*/ 40 w 40"/>
                <a:gd name="T17" fmla="*/ 20 h 22"/>
                <a:gd name="T18" fmla="*/ 40 w 40"/>
                <a:gd name="T19" fmla="*/ 16 h 22"/>
                <a:gd name="T20" fmla="*/ 38 w 40"/>
                <a:gd name="T21" fmla="*/ 11 h 22"/>
                <a:gd name="T22" fmla="*/ 38 w 40"/>
                <a:gd name="T23" fmla="*/ 11 h 22"/>
                <a:gd name="T24" fmla="*/ 33 w 40"/>
                <a:gd name="T25" fmla="*/ 7 h 22"/>
                <a:gd name="T26" fmla="*/ 27 w 40"/>
                <a:gd name="T27" fmla="*/ 4 h 22"/>
                <a:gd name="T28" fmla="*/ 18 w 40"/>
                <a:gd name="T29" fmla="*/ 2 h 22"/>
                <a:gd name="T30" fmla="*/ 11 w 40"/>
                <a:gd name="T31" fmla="*/ 0 h 22"/>
                <a:gd name="T32" fmla="*/ 11 w 40"/>
                <a:gd name="T33" fmla="*/ 0 h 22"/>
                <a:gd name="T34" fmla="*/ 4 w 40"/>
                <a:gd name="T35" fmla="*/ 2 h 22"/>
                <a:gd name="T36" fmla="*/ 2 w 40"/>
                <a:gd name="T37" fmla="*/ 4 h 22"/>
                <a:gd name="T38" fmla="*/ 0 w 40"/>
                <a:gd name="T39" fmla="*/ 7 h 22"/>
                <a:gd name="T40" fmla="*/ 2 w 4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2">
                  <a:moveTo>
                    <a:pt x="2" y="11"/>
                  </a:moveTo>
                  <a:lnTo>
                    <a:pt x="2" y="11"/>
                  </a:lnTo>
                  <a:lnTo>
                    <a:pt x="9" y="16"/>
                  </a:lnTo>
                  <a:lnTo>
                    <a:pt x="15" y="20"/>
                  </a:lnTo>
                  <a:lnTo>
                    <a:pt x="22" y="22"/>
                  </a:lnTo>
                  <a:lnTo>
                    <a:pt x="31" y="22"/>
                  </a:lnTo>
                  <a:lnTo>
                    <a:pt x="36" y="22"/>
                  </a:lnTo>
                  <a:lnTo>
                    <a:pt x="40" y="20"/>
                  </a:lnTo>
                  <a:lnTo>
                    <a:pt x="40" y="16"/>
                  </a:lnTo>
                  <a:lnTo>
                    <a:pt x="38" y="11"/>
                  </a:lnTo>
                  <a:lnTo>
                    <a:pt x="33" y="7"/>
                  </a:lnTo>
                  <a:lnTo>
                    <a:pt x="27" y="4"/>
                  </a:lnTo>
                  <a:lnTo>
                    <a:pt x="18" y="2"/>
                  </a:lnTo>
                  <a:lnTo>
                    <a:pt x="11" y="0"/>
                  </a:lnTo>
                  <a:lnTo>
                    <a:pt x="4" y="2"/>
                  </a:lnTo>
                  <a:lnTo>
                    <a:pt x="2"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2" name="Freeform 1709">
              <a:extLst>
                <a:ext uri="{FF2B5EF4-FFF2-40B4-BE49-F238E27FC236}">
                  <a16:creationId xmlns:a16="http://schemas.microsoft.com/office/drawing/2014/main" xmlns="" id="{36A0E10F-5730-E04D-9D43-2B894FFC2D6C}"/>
                </a:ext>
              </a:extLst>
            </p:cNvPr>
            <p:cNvSpPr>
              <a:spLocks/>
            </p:cNvSpPr>
            <p:nvPr/>
          </p:nvSpPr>
          <p:spPr bwMode="auto">
            <a:xfrm>
              <a:off x="3853" y="3262"/>
              <a:ext cx="38" cy="23"/>
            </a:xfrm>
            <a:custGeom>
              <a:avLst/>
              <a:gdLst>
                <a:gd name="T0" fmla="*/ 2 w 38"/>
                <a:gd name="T1" fmla="*/ 11 h 23"/>
                <a:gd name="T2" fmla="*/ 2 w 38"/>
                <a:gd name="T3" fmla="*/ 11 h 23"/>
                <a:gd name="T4" fmla="*/ 7 w 38"/>
                <a:gd name="T5" fmla="*/ 16 h 23"/>
                <a:gd name="T6" fmla="*/ 13 w 38"/>
                <a:gd name="T7" fmla="*/ 18 h 23"/>
                <a:gd name="T8" fmla="*/ 22 w 38"/>
                <a:gd name="T9" fmla="*/ 20 h 23"/>
                <a:gd name="T10" fmla="*/ 29 w 38"/>
                <a:gd name="T11" fmla="*/ 23 h 23"/>
                <a:gd name="T12" fmla="*/ 29 w 38"/>
                <a:gd name="T13" fmla="*/ 23 h 23"/>
                <a:gd name="T14" fmla="*/ 36 w 38"/>
                <a:gd name="T15" fmla="*/ 20 h 23"/>
                <a:gd name="T16" fmla="*/ 38 w 38"/>
                <a:gd name="T17" fmla="*/ 18 h 23"/>
                <a:gd name="T18" fmla="*/ 38 w 38"/>
                <a:gd name="T19" fmla="*/ 14 h 23"/>
                <a:gd name="T20" fmla="*/ 36 w 38"/>
                <a:gd name="T21" fmla="*/ 9 h 23"/>
                <a:gd name="T22" fmla="*/ 36 w 38"/>
                <a:gd name="T23" fmla="*/ 9 h 23"/>
                <a:gd name="T24" fmla="*/ 31 w 38"/>
                <a:gd name="T25" fmla="*/ 5 h 23"/>
                <a:gd name="T26" fmla="*/ 25 w 38"/>
                <a:gd name="T27" fmla="*/ 2 h 23"/>
                <a:gd name="T28" fmla="*/ 18 w 38"/>
                <a:gd name="T29" fmla="*/ 0 h 23"/>
                <a:gd name="T30" fmla="*/ 11 w 38"/>
                <a:gd name="T31" fmla="*/ 0 h 23"/>
                <a:gd name="T32" fmla="*/ 11 w 38"/>
                <a:gd name="T33" fmla="*/ 0 h 23"/>
                <a:gd name="T34" fmla="*/ 4 w 38"/>
                <a:gd name="T35" fmla="*/ 0 h 23"/>
                <a:gd name="T36" fmla="*/ 0 w 38"/>
                <a:gd name="T37" fmla="*/ 2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7" y="16"/>
                  </a:lnTo>
                  <a:lnTo>
                    <a:pt x="13" y="18"/>
                  </a:lnTo>
                  <a:lnTo>
                    <a:pt x="22" y="20"/>
                  </a:lnTo>
                  <a:lnTo>
                    <a:pt x="29" y="23"/>
                  </a:lnTo>
                  <a:lnTo>
                    <a:pt x="36" y="20"/>
                  </a:lnTo>
                  <a:lnTo>
                    <a:pt x="38" y="18"/>
                  </a:lnTo>
                  <a:lnTo>
                    <a:pt x="38" y="14"/>
                  </a:lnTo>
                  <a:lnTo>
                    <a:pt x="36" y="9"/>
                  </a:lnTo>
                  <a:lnTo>
                    <a:pt x="31" y="5"/>
                  </a:lnTo>
                  <a:lnTo>
                    <a:pt x="25" y="2"/>
                  </a:lnTo>
                  <a:lnTo>
                    <a:pt x="18"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3" name="Freeform 1710">
              <a:extLst>
                <a:ext uri="{FF2B5EF4-FFF2-40B4-BE49-F238E27FC236}">
                  <a16:creationId xmlns:a16="http://schemas.microsoft.com/office/drawing/2014/main" xmlns="" id="{8850DC58-A711-6540-BCB8-98388E45C1A3}"/>
                </a:ext>
              </a:extLst>
            </p:cNvPr>
            <p:cNvSpPr>
              <a:spLocks/>
            </p:cNvSpPr>
            <p:nvPr/>
          </p:nvSpPr>
          <p:spPr bwMode="auto">
            <a:xfrm>
              <a:off x="3853" y="3262"/>
              <a:ext cx="38" cy="23"/>
            </a:xfrm>
            <a:custGeom>
              <a:avLst/>
              <a:gdLst>
                <a:gd name="T0" fmla="*/ 2 w 38"/>
                <a:gd name="T1" fmla="*/ 11 h 23"/>
                <a:gd name="T2" fmla="*/ 2 w 38"/>
                <a:gd name="T3" fmla="*/ 11 h 23"/>
                <a:gd name="T4" fmla="*/ 7 w 38"/>
                <a:gd name="T5" fmla="*/ 16 h 23"/>
                <a:gd name="T6" fmla="*/ 13 w 38"/>
                <a:gd name="T7" fmla="*/ 18 h 23"/>
                <a:gd name="T8" fmla="*/ 22 w 38"/>
                <a:gd name="T9" fmla="*/ 20 h 23"/>
                <a:gd name="T10" fmla="*/ 29 w 38"/>
                <a:gd name="T11" fmla="*/ 23 h 23"/>
                <a:gd name="T12" fmla="*/ 29 w 38"/>
                <a:gd name="T13" fmla="*/ 23 h 23"/>
                <a:gd name="T14" fmla="*/ 36 w 38"/>
                <a:gd name="T15" fmla="*/ 20 h 23"/>
                <a:gd name="T16" fmla="*/ 38 w 38"/>
                <a:gd name="T17" fmla="*/ 18 h 23"/>
                <a:gd name="T18" fmla="*/ 38 w 38"/>
                <a:gd name="T19" fmla="*/ 14 h 23"/>
                <a:gd name="T20" fmla="*/ 36 w 38"/>
                <a:gd name="T21" fmla="*/ 9 h 23"/>
                <a:gd name="T22" fmla="*/ 36 w 38"/>
                <a:gd name="T23" fmla="*/ 9 h 23"/>
                <a:gd name="T24" fmla="*/ 31 w 38"/>
                <a:gd name="T25" fmla="*/ 5 h 23"/>
                <a:gd name="T26" fmla="*/ 25 w 38"/>
                <a:gd name="T27" fmla="*/ 2 h 23"/>
                <a:gd name="T28" fmla="*/ 18 w 38"/>
                <a:gd name="T29" fmla="*/ 0 h 23"/>
                <a:gd name="T30" fmla="*/ 11 w 38"/>
                <a:gd name="T31" fmla="*/ 0 h 23"/>
                <a:gd name="T32" fmla="*/ 11 w 38"/>
                <a:gd name="T33" fmla="*/ 0 h 23"/>
                <a:gd name="T34" fmla="*/ 4 w 38"/>
                <a:gd name="T35" fmla="*/ 0 h 23"/>
                <a:gd name="T36" fmla="*/ 0 w 38"/>
                <a:gd name="T37" fmla="*/ 2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7" y="16"/>
                  </a:lnTo>
                  <a:lnTo>
                    <a:pt x="13" y="18"/>
                  </a:lnTo>
                  <a:lnTo>
                    <a:pt x="22" y="20"/>
                  </a:lnTo>
                  <a:lnTo>
                    <a:pt x="29" y="23"/>
                  </a:lnTo>
                  <a:lnTo>
                    <a:pt x="36" y="20"/>
                  </a:lnTo>
                  <a:lnTo>
                    <a:pt x="38" y="18"/>
                  </a:lnTo>
                  <a:lnTo>
                    <a:pt x="38" y="14"/>
                  </a:lnTo>
                  <a:lnTo>
                    <a:pt x="36" y="9"/>
                  </a:lnTo>
                  <a:lnTo>
                    <a:pt x="31" y="5"/>
                  </a:lnTo>
                  <a:lnTo>
                    <a:pt x="25" y="2"/>
                  </a:lnTo>
                  <a:lnTo>
                    <a:pt x="18"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4" name="Freeform 1711">
              <a:extLst>
                <a:ext uri="{FF2B5EF4-FFF2-40B4-BE49-F238E27FC236}">
                  <a16:creationId xmlns:a16="http://schemas.microsoft.com/office/drawing/2014/main" xmlns="" id="{2142B7CF-1F72-5049-8013-2F90D63336AD}"/>
                </a:ext>
              </a:extLst>
            </p:cNvPr>
            <p:cNvSpPr>
              <a:spLocks/>
            </p:cNvSpPr>
            <p:nvPr/>
          </p:nvSpPr>
          <p:spPr bwMode="auto">
            <a:xfrm>
              <a:off x="3819" y="3262"/>
              <a:ext cx="38" cy="23"/>
            </a:xfrm>
            <a:custGeom>
              <a:avLst/>
              <a:gdLst>
                <a:gd name="T0" fmla="*/ 2 w 38"/>
                <a:gd name="T1" fmla="*/ 11 h 23"/>
                <a:gd name="T2" fmla="*/ 2 w 38"/>
                <a:gd name="T3" fmla="*/ 11 h 23"/>
                <a:gd name="T4" fmla="*/ 7 w 38"/>
                <a:gd name="T5" fmla="*/ 16 h 23"/>
                <a:gd name="T6" fmla="*/ 14 w 38"/>
                <a:gd name="T7" fmla="*/ 18 h 23"/>
                <a:gd name="T8" fmla="*/ 20 w 38"/>
                <a:gd name="T9" fmla="*/ 20 h 23"/>
                <a:gd name="T10" fmla="*/ 29 w 38"/>
                <a:gd name="T11" fmla="*/ 23 h 23"/>
                <a:gd name="T12" fmla="*/ 29 w 38"/>
                <a:gd name="T13" fmla="*/ 23 h 23"/>
                <a:gd name="T14" fmla="*/ 34 w 38"/>
                <a:gd name="T15" fmla="*/ 20 h 23"/>
                <a:gd name="T16" fmla="*/ 38 w 38"/>
                <a:gd name="T17" fmla="*/ 18 h 23"/>
                <a:gd name="T18" fmla="*/ 38 w 38"/>
                <a:gd name="T19" fmla="*/ 16 h 23"/>
                <a:gd name="T20" fmla="*/ 36 w 38"/>
                <a:gd name="T21" fmla="*/ 11 h 23"/>
                <a:gd name="T22" fmla="*/ 36 w 38"/>
                <a:gd name="T23" fmla="*/ 11 h 23"/>
                <a:gd name="T24" fmla="*/ 32 w 38"/>
                <a:gd name="T25" fmla="*/ 7 h 23"/>
                <a:gd name="T26" fmla="*/ 25 w 38"/>
                <a:gd name="T27" fmla="*/ 2 h 23"/>
                <a:gd name="T28" fmla="*/ 18 w 38"/>
                <a:gd name="T29" fmla="*/ 0 h 23"/>
                <a:gd name="T30" fmla="*/ 11 w 38"/>
                <a:gd name="T31" fmla="*/ 0 h 23"/>
                <a:gd name="T32" fmla="*/ 11 w 38"/>
                <a:gd name="T33" fmla="*/ 0 h 23"/>
                <a:gd name="T34" fmla="*/ 4 w 38"/>
                <a:gd name="T35" fmla="*/ 0 h 23"/>
                <a:gd name="T36" fmla="*/ 0 w 38"/>
                <a:gd name="T37" fmla="*/ 2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7" y="16"/>
                  </a:lnTo>
                  <a:lnTo>
                    <a:pt x="14" y="18"/>
                  </a:lnTo>
                  <a:lnTo>
                    <a:pt x="20" y="20"/>
                  </a:lnTo>
                  <a:lnTo>
                    <a:pt x="29" y="23"/>
                  </a:lnTo>
                  <a:lnTo>
                    <a:pt x="34" y="20"/>
                  </a:lnTo>
                  <a:lnTo>
                    <a:pt x="38" y="18"/>
                  </a:lnTo>
                  <a:lnTo>
                    <a:pt x="38" y="16"/>
                  </a:lnTo>
                  <a:lnTo>
                    <a:pt x="36" y="11"/>
                  </a:lnTo>
                  <a:lnTo>
                    <a:pt x="32" y="7"/>
                  </a:lnTo>
                  <a:lnTo>
                    <a:pt x="25" y="2"/>
                  </a:lnTo>
                  <a:lnTo>
                    <a:pt x="18"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5" name="Freeform 1712">
              <a:extLst>
                <a:ext uri="{FF2B5EF4-FFF2-40B4-BE49-F238E27FC236}">
                  <a16:creationId xmlns:a16="http://schemas.microsoft.com/office/drawing/2014/main" xmlns="" id="{40224D7C-D7F7-0947-A5D0-D8C22C08B58B}"/>
                </a:ext>
              </a:extLst>
            </p:cNvPr>
            <p:cNvSpPr>
              <a:spLocks/>
            </p:cNvSpPr>
            <p:nvPr/>
          </p:nvSpPr>
          <p:spPr bwMode="auto">
            <a:xfrm>
              <a:off x="3819" y="3262"/>
              <a:ext cx="38" cy="23"/>
            </a:xfrm>
            <a:custGeom>
              <a:avLst/>
              <a:gdLst>
                <a:gd name="T0" fmla="*/ 2 w 38"/>
                <a:gd name="T1" fmla="*/ 11 h 23"/>
                <a:gd name="T2" fmla="*/ 2 w 38"/>
                <a:gd name="T3" fmla="*/ 11 h 23"/>
                <a:gd name="T4" fmla="*/ 7 w 38"/>
                <a:gd name="T5" fmla="*/ 16 h 23"/>
                <a:gd name="T6" fmla="*/ 14 w 38"/>
                <a:gd name="T7" fmla="*/ 18 h 23"/>
                <a:gd name="T8" fmla="*/ 20 w 38"/>
                <a:gd name="T9" fmla="*/ 20 h 23"/>
                <a:gd name="T10" fmla="*/ 29 w 38"/>
                <a:gd name="T11" fmla="*/ 23 h 23"/>
                <a:gd name="T12" fmla="*/ 29 w 38"/>
                <a:gd name="T13" fmla="*/ 23 h 23"/>
                <a:gd name="T14" fmla="*/ 34 w 38"/>
                <a:gd name="T15" fmla="*/ 20 h 23"/>
                <a:gd name="T16" fmla="*/ 38 w 38"/>
                <a:gd name="T17" fmla="*/ 18 h 23"/>
                <a:gd name="T18" fmla="*/ 38 w 38"/>
                <a:gd name="T19" fmla="*/ 16 h 23"/>
                <a:gd name="T20" fmla="*/ 36 w 38"/>
                <a:gd name="T21" fmla="*/ 11 h 23"/>
                <a:gd name="T22" fmla="*/ 36 w 38"/>
                <a:gd name="T23" fmla="*/ 11 h 23"/>
                <a:gd name="T24" fmla="*/ 32 w 38"/>
                <a:gd name="T25" fmla="*/ 7 h 23"/>
                <a:gd name="T26" fmla="*/ 25 w 38"/>
                <a:gd name="T27" fmla="*/ 2 h 23"/>
                <a:gd name="T28" fmla="*/ 18 w 38"/>
                <a:gd name="T29" fmla="*/ 0 h 23"/>
                <a:gd name="T30" fmla="*/ 11 w 38"/>
                <a:gd name="T31" fmla="*/ 0 h 23"/>
                <a:gd name="T32" fmla="*/ 11 w 38"/>
                <a:gd name="T33" fmla="*/ 0 h 23"/>
                <a:gd name="T34" fmla="*/ 4 w 38"/>
                <a:gd name="T35" fmla="*/ 0 h 23"/>
                <a:gd name="T36" fmla="*/ 0 w 38"/>
                <a:gd name="T37" fmla="*/ 2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7" y="16"/>
                  </a:lnTo>
                  <a:lnTo>
                    <a:pt x="14" y="18"/>
                  </a:lnTo>
                  <a:lnTo>
                    <a:pt x="20" y="20"/>
                  </a:lnTo>
                  <a:lnTo>
                    <a:pt x="29" y="23"/>
                  </a:lnTo>
                  <a:lnTo>
                    <a:pt x="34" y="20"/>
                  </a:lnTo>
                  <a:lnTo>
                    <a:pt x="38" y="18"/>
                  </a:lnTo>
                  <a:lnTo>
                    <a:pt x="38" y="16"/>
                  </a:lnTo>
                  <a:lnTo>
                    <a:pt x="36" y="11"/>
                  </a:lnTo>
                  <a:lnTo>
                    <a:pt x="32" y="7"/>
                  </a:lnTo>
                  <a:lnTo>
                    <a:pt x="25" y="2"/>
                  </a:lnTo>
                  <a:lnTo>
                    <a:pt x="18"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6" name="Freeform 1713">
              <a:extLst>
                <a:ext uri="{FF2B5EF4-FFF2-40B4-BE49-F238E27FC236}">
                  <a16:creationId xmlns:a16="http://schemas.microsoft.com/office/drawing/2014/main" xmlns="" id="{86435A7A-7FB7-7342-A152-5CFAC9D97787}"/>
                </a:ext>
              </a:extLst>
            </p:cNvPr>
            <p:cNvSpPr>
              <a:spLocks/>
            </p:cNvSpPr>
            <p:nvPr/>
          </p:nvSpPr>
          <p:spPr bwMode="auto">
            <a:xfrm>
              <a:off x="3785" y="3262"/>
              <a:ext cx="38" cy="23"/>
            </a:xfrm>
            <a:custGeom>
              <a:avLst/>
              <a:gdLst>
                <a:gd name="T0" fmla="*/ 2 w 38"/>
                <a:gd name="T1" fmla="*/ 11 h 23"/>
                <a:gd name="T2" fmla="*/ 2 w 38"/>
                <a:gd name="T3" fmla="*/ 11 h 23"/>
                <a:gd name="T4" fmla="*/ 7 w 38"/>
                <a:gd name="T5" fmla="*/ 16 h 23"/>
                <a:gd name="T6" fmla="*/ 14 w 38"/>
                <a:gd name="T7" fmla="*/ 20 h 23"/>
                <a:gd name="T8" fmla="*/ 20 w 38"/>
                <a:gd name="T9" fmla="*/ 23 h 23"/>
                <a:gd name="T10" fmla="*/ 27 w 38"/>
                <a:gd name="T11" fmla="*/ 23 h 23"/>
                <a:gd name="T12" fmla="*/ 27 w 38"/>
                <a:gd name="T13" fmla="*/ 23 h 23"/>
                <a:gd name="T14" fmla="*/ 34 w 38"/>
                <a:gd name="T15" fmla="*/ 23 h 23"/>
                <a:gd name="T16" fmla="*/ 38 w 38"/>
                <a:gd name="T17" fmla="*/ 20 h 23"/>
                <a:gd name="T18" fmla="*/ 38 w 38"/>
                <a:gd name="T19" fmla="*/ 16 h 23"/>
                <a:gd name="T20" fmla="*/ 36 w 38"/>
                <a:gd name="T21" fmla="*/ 11 h 23"/>
                <a:gd name="T22" fmla="*/ 36 w 38"/>
                <a:gd name="T23" fmla="*/ 11 h 23"/>
                <a:gd name="T24" fmla="*/ 32 w 38"/>
                <a:gd name="T25" fmla="*/ 7 h 23"/>
                <a:gd name="T26" fmla="*/ 25 w 38"/>
                <a:gd name="T27" fmla="*/ 2 h 23"/>
                <a:gd name="T28" fmla="*/ 18 w 38"/>
                <a:gd name="T29" fmla="*/ 0 h 23"/>
                <a:gd name="T30" fmla="*/ 11 w 38"/>
                <a:gd name="T31" fmla="*/ 0 h 23"/>
                <a:gd name="T32" fmla="*/ 11 w 38"/>
                <a:gd name="T33" fmla="*/ 0 h 23"/>
                <a:gd name="T34" fmla="*/ 5 w 38"/>
                <a:gd name="T35" fmla="*/ 0 h 23"/>
                <a:gd name="T36" fmla="*/ 2 w 38"/>
                <a:gd name="T37" fmla="*/ 5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7" y="16"/>
                  </a:lnTo>
                  <a:lnTo>
                    <a:pt x="14" y="20"/>
                  </a:lnTo>
                  <a:lnTo>
                    <a:pt x="20" y="23"/>
                  </a:lnTo>
                  <a:lnTo>
                    <a:pt x="27" y="23"/>
                  </a:lnTo>
                  <a:lnTo>
                    <a:pt x="34" y="23"/>
                  </a:lnTo>
                  <a:lnTo>
                    <a:pt x="38" y="20"/>
                  </a:lnTo>
                  <a:lnTo>
                    <a:pt x="38" y="16"/>
                  </a:lnTo>
                  <a:lnTo>
                    <a:pt x="36" y="11"/>
                  </a:lnTo>
                  <a:lnTo>
                    <a:pt x="32" y="7"/>
                  </a:lnTo>
                  <a:lnTo>
                    <a:pt x="25" y="2"/>
                  </a:lnTo>
                  <a:lnTo>
                    <a:pt x="18" y="0"/>
                  </a:lnTo>
                  <a:lnTo>
                    <a:pt x="11" y="0"/>
                  </a:lnTo>
                  <a:lnTo>
                    <a:pt x="5" y="0"/>
                  </a:lnTo>
                  <a:lnTo>
                    <a:pt x="2"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7" name="Freeform 1714">
              <a:extLst>
                <a:ext uri="{FF2B5EF4-FFF2-40B4-BE49-F238E27FC236}">
                  <a16:creationId xmlns:a16="http://schemas.microsoft.com/office/drawing/2014/main" xmlns="" id="{84C6B333-2518-0B49-A2DB-615A6DF3DE8C}"/>
                </a:ext>
              </a:extLst>
            </p:cNvPr>
            <p:cNvSpPr>
              <a:spLocks/>
            </p:cNvSpPr>
            <p:nvPr/>
          </p:nvSpPr>
          <p:spPr bwMode="auto">
            <a:xfrm>
              <a:off x="3785" y="3262"/>
              <a:ext cx="38" cy="23"/>
            </a:xfrm>
            <a:custGeom>
              <a:avLst/>
              <a:gdLst>
                <a:gd name="T0" fmla="*/ 2 w 38"/>
                <a:gd name="T1" fmla="*/ 11 h 23"/>
                <a:gd name="T2" fmla="*/ 2 w 38"/>
                <a:gd name="T3" fmla="*/ 11 h 23"/>
                <a:gd name="T4" fmla="*/ 7 w 38"/>
                <a:gd name="T5" fmla="*/ 16 h 23"/>
                <a:gd name="T6" fmla="*/ 14 w 38"/>
                <a:gd name="T7" fmla="*/ 20 h 23"/>
                <a:gd name="T8" fmla="*/ 20 w 38"/>
                <a:gd name="T9" fmla="*/ 23 h 23"/>
                <a:gd name="T10" fmla="*/ 27 w 38"/>
                <a:gd name="T11" fmla="*/ 23 h 23"/>
                <a:gd name="T12" fmla="*/ 27 w 38"/>
                <a:gd name="T13" fmla="*/ 23 h 23"/>
                <a:gd name="T14" fmla="*/ 34 w 38"/>
                <a:gd name="T15" fmla="*/ 23 h 23"/>
                <a:gd name="T16" fmla="*/ 38 w 38"/>
                <a:gd name="T17" fmla="*/ 20 h 23"/>
                <a:gd name="T18" fmla="*/ 38 w 38"/>
                <a:gd name="T19" fmla="*/ 16 h 23"/>
                <a:gd name="T20" fmla="*/ 36 w 38"/>
                <a:gd name="T21" fmla="*/ 11 h 23"/>
                <a:gd name="T22" fmla="*/ 36 w 38"/>
                <a:gd name="T23" fmla="*/ 11 h 23"/>
                <a:gd name="T24" fmla="*/ 32 w 38"/>
                <a:gd name="T25" fmla="*/ 7 h 23"/>
                <a:gd name="T26" fmla="*/ 25 w 38"/>
                <a:gd name="T27" fmla="*/ 2 h 23"/>
                <a:gd name="T28" fmla="*/ 18 w 38"/>
                <a:gd name="T29" fmla="*/ 0 h 23"/>
                <a:gd name="T30" fmla="*/ 11 w 38"/>
                <a:gd name="T31" fmla="*/ 0 h 23"/>
                <a:gd name="T32" fmla="*/ 11 w 38"/>
                <a:gd name="T33" fmla="*/ 0 h 23"/>
                <a:gd name="T34" fmla="*/ 5 w 38"/>
                <a:gd name="T35" fmla="*/ 0 h 23"/>
                <a:gd name="T36" fmla="*/ 2 w 38"/>
                <a:gd name="T37" fmla="*/ 5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7" y="16"/>
                  </a:lnTo>
                  <a:lnTo>
                    <a:pt x="14" y="20"/>
                  </a:lnTo>
                  <a:lnTo>
                    <a:pt x="20" y="23"/>
                  </a:lnTo>
                  <a:lnTo>
                    <a:pt x="27" y="23"/>
                  </a:lnTo>
                  <a:lnTo>
                    <a:pt x="34" y="23"/>
                  </a:lnTo>
                  <a:lnTo>
                    <a:pt x="38" y="20"/>
                  </a:lnTo>
                  <a:lnTo>
                    <a:pt x="38" y="16"/>
                  </a:lnTo>
                  <a:lnTo>
                    <a:pt x="36" y="11"/>
                  </a:lnTo>
                  <a:lnTo>
                    <a:pt x="32" y="7"/>
                  </a:lnTo>
                  <a:lnTo>
                    <a:pt x="25" y="2"/>
                  </a:lnTo>
                  <a:lnTo>
                    <a:pt x="18" y="0"/>
                  </a:lnTo>
                  <a:lnTo>
                    <a:pt x="11" y="0"/>
                  </a:lnTo>
                  <a:lnTo>
                    <a:pt x="5" y="0"/>
                  </a:lnTo>
                  <a:lnTo>
                    <a:pt x="2"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8" name="Freeform 1715">
              <a:extLst>
                <a:ext uri="{FF2B5EF4-FFF2-40B4-BE49-F238E27FC236}">
                  <a16:creationId xmlns:a16="http://schemas.microsoft.com/office/drawing/2014/main" xmlns="" id="{F0809E7E-E76F-C04A-859A-74BEF54DC1BE}"/>
                </a:ext>
              </a:extLst>
            </p:cNvPr>
            <p:cNvSpPr>
              <a:spLocks/>
            </p:cNvSpPr>
            <p:nvPr/>
          </p:nvSpPr>
          <p:spPr bwMode="auto">
            <a:xfrm>
              <a:off x="3754" y="3262"/>
              <a:ext cx="36" cy="23"/>
            </a:xfrm>
            <a:custGeom>
              <a:avLst/>
              <a:gdLst>
                <a:gd name="T0" fmla="*/ 2 w 36"/>
                <a:gd name="T1" fmla="*/ 11 h 23"/>
                <a:gd name="T2" fmla="*/ 2 w 36"/>
                <a:gd name="T3" fmla="*/ 11 h 23"/>
                <a:gd name="T4" fmla="*/ 6 w 36"/>
                <a:gd name="T5" fmla="*/ 16 h 23"/>
                <a:gd name="T6" fmla="*/ 11 w 36"/>
                <a:gd name="T7" fmla="*/ 20 h 23"/>
                <a:gd name="T8" fmla="*/ 18 w 36"/>
                <a:gd name="T9" fmla="*/ 23 h 23"/>
                <a:gd name="T10" fmla="*/ 27 w 36"/>
                <a:gd name="T11" fmla="*/ 23 h 23"/>
                <a:gd name="T12" fmla="*/ 27 w 36"/>
                <a:gd name="T13" fmla="*/ 23 h 23"/>
                <a:gd name="T14" fmla="*/ 31 w 36"/>
                <a:gd name="T15" fmla="*/ 23 h 23"/>
                <a:gd name="T16" fmla="*/ 36 w 36"/>
                <a:gd name="T17" fmla="*/ 20 h 23"/>
                <a:gd name="T18" fmla="*/ 36 w 36"/>
                <a:gd name="T19" fmla="*/ 16 h 23"/>
                <a:gd name="T20" fmla="*/ 33 w 36"/>
                <a:gd name="T21" fmla="*/ 11 h 23"/>
                <a:gd name="T22" fmla="*/ 33 w 36"/>
                <a:gd name="T23" fmla="*/ 11 h 23"/>
                <a:gd name="T24" fmla="*/ 29 w 36"/>
                <a:gd name="T25" fmla="*/ 7 h 23"/>
                <a:gd name="T26" fmla="*/ 22 w 36"/>
                <a:gd name="T27" fmla="*/ 5 h 23"/>
                <a:gd name="T28" fmla="*/ 15 w 36"/>
                <a:gd name="T29" fmla="*/ 2 h 23"/>
                <a:gd name="T30" fmla="*/ 9 w 36"/>
                <a:gd name="T31" fmla="*/ 0 h 23"/>
                <a:gd name="T32" fmla="*/ 9 w 36"/>
                <a:gd name="T33" fmla="*/ 0 h 23"/>
                <a:gd name="T34" fmla="*/ 4 w 36"/>
                <a:gd name="T35" fmla="*/ 2 h 23"/>
                <a:gd name="T36" fmla="*/ 0 w 36"/>
                <a:gd name="T37" fmla="*/ 5 h 23"/>
                <a:gd name="T38" fmla="*/ 0 w 36"/>
                <a:gd name="T39" fmla="*/ 7 h 23"/>
                <a:gd name="T40" fmla="*/ 2 w 3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1"/>
                  </a:moveTo>
                  <a:lnTo>
                    <a:pt x="2" y="11"/>
                  </a:lnTo>
                  <a:lnTo>
                    <a:pt x="6" y="16"/>
                  </a:lnTo>
                  <a:lnTo>
                    <a:pt x="11" y="20"/>
                  </a:lnTo>
                  <a:lnTo>
                    <a:pt x="18" y="23"/>
                  </a:lnTo>
                  <a:lnTo>
                    <a:pt x="27" y="23"/>
                  </a:lnTo>
                  <a:lnTo>
                    <a:pt x="31" y="23"/>
                  </a:lnTo>
                  <a:lnTo>
                    <a:pt x="36" y="20"/>
                  </a:lnTo>
                  <a:lnTo>
                    <a:pt x="36" y="16"/>
                  </a:lnTo>
                  <a:lnTo>
                    <a:pt x="33" y="11"/>
                  </a:lnTo>
                  <a:lnTo>
                    <a:pt x="29" y="7"/>
                  </a:lnTo>
                  <a:lnTo>
                    <a:pt x="22" y="5"/>
                  </a:lnTo>
                  <a:lnTo>
                    <a:pt x="15" y="2"/>
                  </a:lnTo>
                  <a:lnTo>
                    <a:pt x="9" y="0"/>
                  </a:lnTo>
                  <a:lnTo>
                    <a:pt x="4"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499" name="Freeform 1716">
              <a:extLst>
                <a:ext uri="{FF2B5EF4-FFF2-40B4-BE49-F238E27FC236}">
                  <a16:creationId xmlns:a16="http://schemas.microsoft.com/office/drawing/2014/main" xmlns="" id="{3553774A-49AE-3746-8DF1-DE99383FA686}"/>
                </a:ext>
              </a:extLst>
            </p:cNvPr>
            <p:cNvSpPr>
              <a:spLocks/>
            </p:cNvSpPr>
            <p:nvPr/>
          </p:nvSpPr>
          <p:spPr bwMode="auto">
            <a:xfrm>
              <a:off x="3754" y="3262"/>
              <a:ext cx="36" cy="23"/>
            </a:xfrm>
            <a:custGeom>
              <a:avLst/>
              <a:gdLst>
                <a:gd name="T0" fmla="*/ 2 w 36"/>
                <a:gd name="T1" fmla="*/ 11 h 23"/>
                <a:gd name="T2" fmla="*/ 2 w 36"/>
                <a:gd name="T3" fmla="*/ 11 h 23"/>
                <a:gd name="T4" fmla="*/ 6 w 36"/>
                <a:gd name="T5" fmla="*/ 16 h 23"/>
                <a:gd name="T6" fmla="*/ 11 w 36"/>
                <a:gd name="T7" fmla="*/ 20 h 23"/>
                <a:gd name="T8" fmla="*/ 18 w 36"/>
                <a:gd name="T9" fmla="*/ 23 h 23"/>
                <a:gd name="T10" fmla="*/ 27 w 36"/>
                <a:gd name="T11" fmla="*/ 23 h 23"/>
                <a:gd name="T12" fmla="*/ 27 w 36"/>
                <a:gd name="T13" fmla="*/ 23 h 23"/>
                <a:gd name="T14" fmla="*/ 31 w 36"/>
                <a:gd name="T15" fmla="*/ 23 h 23"/>
                <a:gd name="T16" fmla="*/ 36 w 36"/>
                <a:gd name="T17" fmla="*/ 20 h 23"/>
                <a:gd name="T18" fmla="*/ 36 w 36"/>
                <a:gd name="T19" fmla="*/ 16 h 23"/>
                <a:gd name="T20" fmla="*/ 33 w 36"/>
                <a:gd name="T21" fmla="*/ 11 h 23"/>
                <a:gd name="T22" fmla="*/ 33 w 36"/>
                <a:gd name="T23" fmla="*/ 11 h 23"/>
                <a:gd name="T24" fmla="*/ 29 w 36"/>
                <a:gd name="T25" fmla="*/ 7 h 23"/>
                <a:gd name="T26" fmla="*/ 22 w 36"/>
                <a:gd name="T27" fmla="*/ 5 h 23"/>
                <a:gd name="T28" fmla="*/ 15 w 36"/>
                <a:gd name="T29" fmla="*/ 2 h 23"/>
                <a:gd name="T30" fmla="*/ 9 w 36"/>
                <a:gd name="T31" fmla="*/ 0 h 23"/>
                <a:gd name="T32" fmla="*/ 9 w 36"/>
                <a:gd name="T33" fmla="*/ 0 h 23"/>
                <a:gd name="T34" fmla="*/ 4 w 36"/>
                <a:gd name="T35" fmla="*/ 2 h 23"/>
                <a:gd name="T36" fmla="*/ 0 w 36"/>
                <a:gd name="T37" fmla="*/ 5 h 23"/>
                <a:gd name="T38" fmla="*/ 0 w 36"/>
                <a:gd name="T39" fmla="*/ 7 h 23"/>
                <a:gd name="T40" fmla="*/ 2 w 3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1"/>
                  </a:moveTo>
                  <a:lnTo>
                    <a:pt x="2" y="11"/>
                  </a:lnTo>
                  <a:lnTo>
                    <a:pt x="6" y="16"/>
                  </a:lnTo>
                  <a:lnTo>
                    <a:pt x="11" y="20"/>
                  </a:lnTo>
                  <a:lnTo>
                    <a:pt x="18" y="23"/>
                  </a:lnTo>
                  <a:lnTo>
                    <a:pt x="27" y="23"/>
                  </a:lnTo>
                  <a:lnTo>
                    <a:pt x="31" y="23"/>
                  </a:lnTo>
                  <a:lnTo>
                    <a:pt x="36" y="20"/>
                  </a:lnTo>
                  <a:lnTo>
                    <a:pt x="36" y="16"/>
                  </a:lnTo>
                  <a:lnTo>
                    <a:pt x="33" y="11"/>
                  </a:lnTo>
                  <a:lnTo>
                    <a:pt x="29" y="7"/>
                  </a:lnTo>
                  <a:lnTo>
                    <a:pt x="22" y="5"/>
                  </a:lnTo>
                  <a:lnTo>
                    <a:pt x="15" y="2"/>
                  </a:lnTo>
                  <a:lnTo>
                    <a:pt x="9" y="0"/>
                  </a:lnTo>
                  <a:lnTo>
                    <a:pt x="4"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0" name="Freeform 1717">
              <a:extLst>
                <a:ext uri="{FF2B5EF4-FFF2-40B4-BE49-F238E27FC236}">
                  <a16:creationId xmlns:a16="http://schemas.microsoft.com/office/drawing/2014/main" xmlns="" id="{0FBA842F-6555-1B49-88DE-1F8B34AFF741}"/>
                </a:ext>
              </a:extLst>
            </p:cNvPr>
            <p:cNvSpPr>
              <a:spLocks/>
            </p:cNvSpPr>
            <p:nvPr/>
          </p:nvSpPr>
          <p:spPr bwMode="auto">
            <a:xfrm>
              <a:off x="3720" y="3264"/>
              <a:ext cx="36" cy="23"/>
            </a:xfrm>
            <a:custGeom>
              <a:avLst/>
              <a:gdLst>
                <a:gd name="T0" fmla="*/ 2 w 36"/>
                <a:gd name="T1" fmla="*/ 12 h 23"/>
                <a:gd name="T2" fmla="*/ 2 w 36"/>
                <a:gd name="T3" fmla="*/ 12 h 23"/>
                <a:gd name="T4" fmla="*/ 7 w 36"/>
                <a:gd name="T5" fmla="*/ 16 h 23"/>
                <a:gd name="T6" fmla="*/ 13 w 36"/>
                <a:gd name="T7" fmla="*/ 18 h 23"/>
                <a:gd name="T8" fmla="*/ 20 w 36"/>
                <a:gd name="T9" fmla="*/ 21 h 23"/>
                <a:gd name="T10" fmla="*/ 27 w 36"/>
                <a:gd name="T11" fmla="*/ 23 h 23"/>
                <a:gd name="T12" fmla="*/ 27 w 36"/>
                <a:gd name="T13" fmla="*/ 23 h 23"/>
                <a:gd name="T14" fmla="*/ 31 w 36"/>
                <a:gd name="T15" fmla="*/ 21 h 23"/>
                <a:gd name="T16" fmla="*/ 36 w 36"/>
                <a:gd name="T17" fmla="*/ 18 h 23"/>
                <a:gd name="T18" fmla="*/ 36 w 36"/>
                <a:gd name="T19" fmla="*/ 14 h 23"/>
                <a:gd name="T20" fmla="*/ 36 w 36"/>
                <a:gd name="T21" fmla="*/ 9 h 23"/>
                <a:gd name="T22" fmla="*/ 36 w 36"/>
                <a:gd name="T23" fmla="*/ 9 h 23"/>
                <a:gd name="T24" fmla="*/ 31 w 36"/>
                <a:gd name="T25" fmla="*/ 5 h 23"/>
                <a:gd name="T26" fmla="*/ 25 w 36"/>
                <a:gd name="T27" fmla="*/ 3 h 23"/>
                <a:gd name="T28" fmla="*/ 18 w 36"/>
                <a:gd name="T29" fmla="*/ 0 h 23"/>
                <a:gd name="T30" fmla="*/ 11 w 36"/>
                <a:gd name="T31" fmla="*/ 0 h 23"/>
                <a:gd name="T32" fmla="*/ 11 w 36"/>
                <a:gd name="T33" fmla="*/ 0 h 23"/>
                <a:gd name="T34" fmla="*/ 4 w 36"/>
                <a:gd name="T35" fmla="*/ 0 h 23"/>
                <a:gd name="T36" fmla="*/ 2 w 36"/>
                <a:gd name="T37" fmla="*/ 3 h 23"/>
                <a:gd name="T38" fmla="*/ 0 w 36"/>
                <a:gd name="T39" fmla="*/ 7 h 23"/>
                <a:gd name="T40" fmla="*/ 2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2"/>
                  </a:moveTo>
                  <a:lnTo>
                    <a:pt x="2" y="12"/>
                  </a:lnTo>
                  <a:lnTo>
                    <a:pt x="7" y="16"/>
                  </a:lnTo>
                  <a:lnTo>
                    <a:pt x="13" y="18"/>
                  </a:lnTo>
                  <a:lnTo>
                    <a:pt x="20" y="21"/>
                  </a:lnTo>
                  <a:lnTo>
                    <a:pt x="27" y="23"/>
                  </a:lnTo>
                  <a:lnTo>
                    <a:pt x="31" y="21"/>
                  </a:lnTo>
                  <a:lnTo>
                    <a:pt x="36" y="18"/>
                  </a:lnTo>
                  <a:lnTo>
                    <a:pt x="36" y="14"/>
                  </a:lnTo>
                  <a:lnTo>
                    <a:pt x="36" y="9"/>
                  </a:lnTo>
                  <a:lnTo>
                    <a:pt x="31" y="5"/>
                  </a:lnTo>
                  <a:lnTo>
                    <a:pt x="25" y="3"/>
                  </a:lnTo>
                  <a:lnTo>
                    <a:pt x="18" y="0"/>
                  </a:lnTo>
                  <a:lnTo>
                    <a:pt x="11" y="0"/>
                  </a:lnTo>
                  <a:lnTo>
                    <a:pt x="4" y="0"/>
                  </a:lnTo>
                  <a:lnTo>
                    <a:pt x="2"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1" name="Freeform 1718">
              <a:extLst>
                <a:ext uri="{FF2B5EF4-FFF2-40B4-BE49-F238E27FC236}">
                  <a16:creationId xmlns:a16="http://schemas.microsoft.com/office/drawing/2014/main" xmlns="" id="{7A1C85B8-BA3B-CA43-969D-6C38C149410F}"/>
                </a:ext>
              </a:extLst>
            </p:cNvPr>
            <p:cNvSpPr>
              <a:spLocks/>
            </p:cNvSpPr>
            <p:nvPr/>
          </p:nvSpPr>
          <p:spPr bwMode="auto">
            <a:xfrm>
              <a:off x="3720" y="3264"/>
              <a:ext cx="36" cy="23"/>
            </a:xfrm>
            <a:custGeom>
              <a:avLst/>
              <a:gdLst>
                <a:gd name="T0" fmla="*/ 2 w 36"/>
                <a:gd name="T1" fmla="*/ 12 h 23"/>
                <a:gd name="T2" fmla="*/ 2 w 36"/>
                <a:gd name="T3" fmla="*/ 12 h 23"/>
                <a:gd name="T4" fmla="*/ 7 w 36"/>
                <a:gd name="T5" fmla="*/ 16 h 23"/>
                <a:gd name="T6" fmla="*/ 13 w 36"/>
                <a:gd name="T7" fmla="*/ 18 h 23"/>
                <a:gd name="T8" fmla="*/ 20 w 36"/>
                <a:gd name="T9" fmla="*/ 21 h 23"/>
                <a:gd name="T10" fmla="*/ 27 w 36"/>
                <a:gd name="T11" fmla="*/ 23 h 23"/>
                <a:gd name="T12" fmla="*/ 27 w 36"/>
                <a:gd name="T13" fmla="*/ 23 h 23"/>
                <a:gd name="T14" fmla="*/ 31 w 36"/>
                <a:gd name="T15" fmla="*/ 21 h 23"/>
                <a:gd name="T16" fmla="*/ 36 w 36"/>
                <a:gd name="T17" fmla="*/ 18 h 23"/>
                <a:gd name="T18" fmla="*/ 36 w 36"/>
                <a:gd name="T19" fmla="*/ 14 h 23"/>
                <a:gd name="T20" fmla="*/ 36 w 36"/>
                <a:gd name="T21" fmla="*/ 9 h 23"/>
                <a:gd name="T22" fmla="*/ 36 w 36"/>
                <a:gd name="T23" fmla="*/ 9 h 23"/>
                <a:gd name="T24" fmla="*/ 31 w 36"/>
                <a:gd name="T25" fmla="*/ 5 h 23"/>
                <a:gd name="T26" fmla="*/ 25 w 36"/>
                <a:gd name="T27" fmla="*/ 3 h 23"/>
                <a:gd name="T28" fmla="*/ 18 w 36"/>
                <a:gd name="T29" fmla="*/ 0 h 23"/>
                <a:gd name="T30" fmla="*/ 11 w 36"/>
                <a:gd name="T31" fmla="*/ 0 h 23"/>
                <a:gd name="T32" fmla="*/ 11 w 36"/>
                <a:gd name="T33" fmla="*/ 0 h 23"/>
                <a:gd name="T34" fmla="*/ 4 w 36"/>
                <a:gd name="T35" fmla="*/ 0 h 23"/>
                <a:gd name="T36" fmla="*/ 2 w 36"/>
                <a:gd name="T37" fmla="*/ 3 h 23"/>
                <a:gd name="T38" fmla="*/ 0 w 36"/>
                <a:gd name="T39" fmla="*/ 7 h 23"/>
                <a:gd name="T40" fmla="*/ 2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2"/>
                  </a:moveTo>
                  <a:lnTo>
                    <a:pt x="2" y="12"/>
                  </a:lnTo>
                  <a:lnTo>
                    <a:pt x="7" y="16"/>
                  </a:lnTo>
                  <a:lnTo>
                    <a:pt x="13" y="18"/>
                  </a:lnTo>
                  <a:lnTo>
                    <a:pt x="20" y="21"/>
                  </a:lnTo>
                  <a:lnTo>
                    <a:pt x="27" y="23"/>
                  </a:lnTo>
                  <a:lnTo>
                    <a:pt x="31" y="21"/>
                  </a:lnTo>
                  <a:lnTo>
                    <a:pt x="36" y="18"/>
                  </a:lnTo>
                  <a:lnTo>
                    <a:pt x="36" y="14"/>
                  </a:lnTo>
                  <a:lnTo>
                    <a:pt x="36" y="9"/>
                  </a:lnTo>
                  <a:lnTo>
                    <a:pt x="31" y="5"/>
                  </a:lnTo>
                  <a:lnTo>
                    <a:pt x="25" y="3"/>
                  </a:lnTo>
                  <a:lnTo>
                    <a:pt x="18" y="0"/>
                  </a:lnTo>
                  <a:lnTo>
                    <a:pt x="11" y="0"/>
                  </a:lnTo>
                  <a:lnTo>
                    <a:pt x="4" y="0"/>
                  </a:lnTo>
                  <a:lnTo>
                    <a:pt x="2"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2" name="Freeform 1719">
              <a:extLst>
                <a:ext uri="{FF2B5EF4-FFF2-40B4-BE49-F238E27FC236}">
                  <a16:creationId xmlns:a16="http://schemas.microsoft.com/office/drawing/2014/main" xmlns="" id="{EE9C18E6-0E1D-C04E-B3AA-3286FEA0E4A8}"/>
                </a:ext>
              </a:extLst>
            </p:cNvPr>
            <p:cNvSpPr>
              <a:spLocks/>
            </p:cNvSpPr>
            <p:nvPr/>
          </p:nvSpPr>
          <p:spPr bwMode="auto">
            <a:xfrm>
              <a:off x="3688" y="3264"/>
              <a:ext cx="36" cy="23"/>
            </a:xfrm>
            <a:custGeom>
              <a:avLst/>
              <a:gdLst>
                <a:gd name="T0" fmla="*/ 3 w 36"/>
                <a:gd name="T1" fmla="*/ 12 h 23"/>
                <a:gd name="T2" fmla="*/ 3 w 36"/>
                <a:gd name="T3" fmla="*/ 12 h 23"/>
                <a:gd name="T4" fmla="*/ 7 w 36"/>
                <a:gd name="T5" fmla="*/ 16 h 23"/>
                <a:gd name="T6" fmla="*/ 14 w 36"/>
                <a:gd name="T7" fmla="*/ 18 h 23"/>
                <a:gd name="T8" fmla="*/ 18 w 36"/>
                <a:gd name="T9" fmla="*/ 21 h 23"/>
                <a:gd name="T10" fmla="*/ 27 w 36"/>
                <a:gd name="T11" fmla="*/ 23 h 23"/>
                <a:gd name="T12" fmla="*/ 27 w 36"/>
                <a:gd name="T13" fmla="*/ 23 h 23"/>
                <a:gd name="T14" fmla="*/ 32 w 36"/>
                <a:gd name="T15" fmla="*/ 21 h 23"/>
                <a:gd name="T16" fmla="*/ 36 w 36"/>
                <a:gd name="T17" fmla="*/ 18 h 23"/>
                <a:gd name="T18" fmla="*/ 36 w 36"/>
                <a:gd name="T19" fmla="*/ 16 h 23"/>
                <a:gd name="T20" fmla="*/ 34 w 36"/>
                <a:gd name="T21" fmla="*/ 12 h 23"/>
                <a:gd name="T22" fmla="*/ 34 w 36"/>
                <a:gd name="T23" fmla="*/ 12 h 23"/>
                <a:gd name="T24" fmla="*/ 30 w 36"/>
                <a:gd name="T25" fmla="*/ 7 h 23"/>
                <a:gd name="T26" fmla="*/ 25 w 36"/>
                <a:gd name="T27" fmla="*/ 3 h 23"/>
                <a:gd name="T28" fmla="*/ 18 w 36"/>
                <a:gd name="T29" fmla="*/ 0 h 23"/>
                <a:gd name="T30" fmla="*/ 12 w 36"/>
                <a:gd name="T31" fmla="*/ 0 h 23"/>
                <a:gd name="T32" fmla="*/ 12 w 36"/>
                <a:gd name="T33" fmla="*/ 0 h 23"/>
                <a:gd name="T34" fmla="*/ 5 w 36"/>
                <a:gd name="T35" fmla="*/ 0 h 23"/>
                <a:gd name="T36" fmla="*/ 3 w 36"/>
                <a:gd name="T37" fmla="*/ 3 h 23"/>
                <a:gd name="T38" fmla="*/ 0 w 36"/>
                <a:gd name="T39" fmla="*/ 7 h 23"/>
                <a:gd name="T40" fmla="*/ 3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3" y="12"/>
                  </a:moveTo>
                  <a:lnTo>
                    <a:pt x="3" y="12"/>
                  </a:lnTo>
                  <a:lnTo>
                    <a:pt x="7" y="16"/>
                  </a:lnTo>
                  <a:lnTo>
                    <a:pt x="14" y="18"/>
                  </a:lnTo>
                  <a:lnTo>
                    <a:pt x="18" y="21"/>
                  </a:lnTo>
                  <a:lnTo>
                    <a:pt x="27" y="23"/>
                  </a:lnTo>
                  <a:lnTo>
                    <a:pt x="32" y="21"/>
                  </a:lnTo>
                  <a:lnTo>
                    <a:pt x="36" y="18"/>
                  </a:lnTo>
                  <a:lnTo>
                    <a:pt x="36" y="16"/>
                  </a:lnTo>
                  <a:lnTo>
                    <a:pt x="34" y="12"/>
                  </a:lnTo>
                  <a:lnTo>
                    <a:pt x="30" y="7"/>
                  </a:lnTo>
                  <a:lnTo>
                    <a:pt x="25" y="3"/>
                  </a:lnTo>
                  <a:lnTo>
                    <a:pt x="18" y="0"/>
                  </a:lnTo>
                  <a:lnTo>
                    <a:pt x="12" y="0"/>
                  </a:lnTo>
                  <a:lnTo>
                    <a:pt x="5" y="0"/>
                  </a:lnTo>
                  <a:lnTo>
                    <a:pt x="3" y="3"/>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3" name="Freeform 1720">
              <a:extLst>
                <a:ext uri="{FF2B5EF4-FFF2-40B4-BE49-F238E27FC236}">
                  <a16:creationId xmlns:a16="http://schemas.microsoft.com/office/drawing/2014/main" xmlns="" id="{940A7EFF-77B7-7544-97BA-D1E216FE620A}"/>
                </a:ext>
              </a:extLst>
            </p:cNvPr>
            <p:cNvSpPr>
              <a:spLocks/>
            </p:cNvSpPr>
            <p:nvPr/>
          </p:nvSpPr>
          <p:spPr bwMode="auto">
            <a:xfrm>
              <a:off x="3688" y="3264"/>
              <a:ext cx="36" cy="23"/>
            </a:xfrm>
            <a:custGeom>
              <a:avLst/>
              <a:gdLst>
                <a:gd name="T0" fmla="*/ 3 w 36"/>
                <a:gd name="T1" fmla="*/ 12 h 23"/>
                <a:gd name="T2" fmla="*/ 3 w 36"/>
                <a:gd name="T3" fmla="*/ 12 h 23"/>
                <a:gd name="T4" fmla="*/ 7 w 36"/>
                <a:gd name="T5" fmla="*/ 16 h 23"/>
                <a:gd name="T6" fmla="*/ 14 w 36"/>
                <a:gd name="T7" fmla="*/ 18 h 23"/>
                <a:gd name="T8" fmla="*/ 18 w 36"/>
                <a:gd name="T9" fmla="*/ 21 h 23"/>
                <a:gd name="T10" fmla="*/ 27 w 36"/>
                <a:gd name="T11" fmla="*/ 23 h 23"/>
                <a:gd name="T12" fmla="*/ 27 w 36"/>
                <a:gd name="T13" fmla="*/ 23 h 23"/>
                <a:gd name="T14" fmla="*/ 32 w 36"/>
                <a:gd name="T15" fmla="*/ 21 h 23"/>
                <a:gd name="T16" fmla="*/ 36 w 36"/>
                <a:gd name="T17" fmla="*/ 18 h 23"/>
                <a:gd name="T18" fmla="*/ 36 w 36"/>
                <a:gd name="T19" fmla="*/ 16 h 23"/>
                <a:gd name="T20" fmla="*/ 34 w 36"/>
                <a:gd name="T21" fmla="*/ 12 h 23"/>
                <a:gd name="T22" fmla="*/ 34 w 36"/>
                <a:gd name="T23" fmla="*/ 12 h 23"/>
                <a:gd name="T24" fmla="*/ 30 w 36"/>
                <a:gd name="T25" fmla="*/ 7 h 23"/>
                <a:gd name="T26" fmla="*/ 25 w 36"/>
                <a:gd name="T27" fmla="*/ 3 h 23"/>
                <a:gd name="T28" fmla="*/ 18 w 36"/>
                <a:gd name="T29" fmla="*/ 0 h 23"/>
                <a:gd name="T30" fmla="*/ 12 w 36"/>
                <a:gd name="T31" fmla="*/ 0 h 23"/>
                <a:gd name="T32" fmla="*/ 12 w 36"/>
                <a:gd name="T33" fmla="*/ 0 h 23"/>
                <a:gd name="T34" fmla="*/ 5 w 36"/>
                <a:gd name="T35" fmla="*/ 0 h 23"/>
                <a:gd name="T36" fmla="*/ 3 w 36"/>
                <a:gd name="T37" fmla="*/ 3 h 23"/>
                <a:gd name="T38" fmla="*/ 0 w 36"/>
                <a:gd name="T39" fmla="*/ 7 h 23"/>
                <a:gd name="T40" fmla="*/ 3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3" y="12"/>
                  </a:moveTo>
                  <a:lnTo>
                    <a:pt x="3" y="12"/>
                  </a:lnTo>
                  <a:lnTo>
                    <a:pt x="7" y="16"/>
                  </a:lnTo>
                  <a:lnTo>
                    <a:pt x="14" y="18"/>
                  </a:lnTo>
                  <a:lnTo>
                    <a:pt x="18" y="21"/>
                  </a:lnTo>
                  <a:lnTo>
                    <a:pt x="27" y="23"/>
                  </a:lnTo>
                  <a:lnTo>
                    <a:pt x="32" y="21"/>
                  </a:lnTo>
                  <a:lnTo>
                    <a:pt x="36" y="18"/>
                  </a:lnTo>
                  <a:lnTo>
                    <a:pt x="36" y="16"/>
                  </a:lnTo>
                  <a:lnTo>
                    <a:pt x="34" y="12"/>
                  </a:lnTo>
                  <a:lnTo>
                    <a:pt x="30" y="7"/>
                  </a:lnTo>
                  <a:lnTo>
                    <a:pt x="25" y="3"/>
                  </a:lnTo>
                  <a:lnTo>
                    <a:pt x="18" y="0"/>
                  </a:lnTo>
                  <a:lnTo>
                    <a:pt x="12" y="0"/>
                  </a:lnTo>
                  <a:lnTo>
                    <a:pt x="5" y="0"/>
                  </a:lnTo>
                  <a:lnTo>
                    <a:pt x="3" y="3"/>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4" name="Freeform 1721">
              <a:extLst>
                <a:ext uri="{FF2B5EF4-FFF2-40B4-BE49-F238E27FC236}">
                  <a16:creationId xmlns:a16="http://schemas.microsoft.com/office/drawing/2014/main" xmlns="" id="{99F815B6-2372-534B-84AD-7BDF22D60E61}"/>
                </a:ext>
              </a:extLst>
            </p:cNvPr>
            <p:cNvSpPr>
              <a:spLocks/>
            </p:cNvSpPr>
            <p:nvPr/>
          </p:nvSpPr>
          <p:spPr bwMode="auto">
            <a:xfrm>
              <a:off x="3659" y="3264"/>
              <a:ext cx="34" cy="23"/>
            </a:xfrm>
            <a:custGeom>
              <a:avLst/>
              <a:gdLst>
                <a:gd name="T0" fmla="*/ 0 w 34"/>
                <a:gd name="T1" fmla="*/ 12 h 23"/>
                <a:gd name="T2" fmla="*/ 0 w 34"/>
                <a:gd name="T3" fmla="*/ 12 h 23"/>
                <a:gd name="T4" fmla="*/ 5 w 34"/>
                <a:gd name="T5" fmla="*/ 16 h 23"/>
                <a:gd name="T6" fmla="*/ 9 w 34"/>
                <a:gd name="T7" fmla="*/ 21 h 23"/>
                <a:gd name="T8" fmla="*/ 16 w 34"/>
                <a:gd name="T9" fmla="*/ 23 h 23"/>
                <a:gd name="T10" fmla="*/ 23 w 34"/>
                <a:gd name="T11" fmla="*/ 23 h 23"/>
                <a:gd name="T12" fmla="*/ 23 w 34"/>
                <a:gd name="T13" fmla="*/ 23 h 23"/>
                <a:gd name="T14" fmla="*/ 29 w 34"/>
                <a:gd name="T15" fmla="*/ 23 h 23"/>
                <a:gd name="T16" fmla="*/ 32 w 34"/>
                <a:gd name="T17" fmla="*/ 18 h 23"/>
                <a:gd name="T18" fmla="*/ 34 w 34"/>
                <a:gd name="T19" fmla="*/ 16 h 23"/>
                <a:gd name="T20" fmla="*/ 32 w 34"/>
                <a:gd name="T21" fmla="*/ 12 h 23"/>
                <a:gd name="T22" fmla="*/ 32 w 34"/>
                <a:gd name="T23" fmla="*/ 12 h 23"/>
                <a:gd name="T24" fmla="*/ 27 w 34"/>
                <a:gd name="T25" fmla="*/ 7 h 23"/>
                <a:gd name="T26" fmla="*/ 23 w 34"/>
                <a:gd name="T27" fmla="*/ 3 h 23"/>
                <a:gd name="T28" fmla="*/ 16 w 34"/>
                <a:gd name="T29" fmla="*/ 0 h 23"/>
                <a:gd name="T30" fmla="*/ 9 w 34"/>
                <a:gd name="T31" fmla="*/ 0 h 23"/>
                <a:gd name="T32" fmla="*/ 9 w 34"/>
                <a:gd name="T33" fmla="*/ 0 h 23"/>
                <a:gd name="T34" fmla="*/ 5 w 34"/>
                <a:gd name="T35" fmla="*/ 0 h 23"/>
                <a:gd name="T36" fmla="*/ 0 w 34"/>
                <a:gd name="T37" fmla="*/ 5 h 23"/>
                <a:gd name="T38" fmla="*/ 0 w 34"/>
                <a:gd name="T39" fmla="*/ 7 h 23"/>
                <a:gd name="T40" fmla="*/ 0 w 3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0" y="12"/>
                  </a:moveTo>
                  <a:lnTo>
                    <a:pt x="0" y="12"/>
                  </a:lnTo>
                  <a:lnTo>
                    <a:pt x="5" y="16"/>
                  </a:lnTo>
                  <a:lnTo>
                    <a:pt x="9" y="21"/>
                  </a:lnTo>
                  <a:lnTo>
                    <a:pt x="16" y="23"/>
                  </a:lnTo>
                  <a:lnTo>
                    <a:pt x="23" y="23"/>
                  </a:lnTo>
                  <a:lnTo>
                    <a:pt x="29" y="23"/>
                  </a:lnTo>
                  <a:lnTo>
                    <a:pt x="32" y="18"/>
                  </a:lnTo>
                  <a:lnTo>
                    <a:pt x="34" y="16"/>
                  </a:lnTo>
                  <a:lnTo>
                    <a:pt x="32" y="12"/>
                  </a:lnTo>
                  <a:lnTo>
                    <a:pt x="27" y="7"/>
                  </a:lnTo>
                  <a:lnTo>
                    <a:pt x="23" y="3"/>
                  </a:lnTo>
                  <a:lnTo>
                    <a:pt x="16" y="0"/>
                  </a:lnTo>
                  <a:lnTo>
                    <a:pt x="9" y="0"/>
                  </a:lnTo>
                  <a:lnTo>
                    <a:pt x="5" y="0"/>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5" name="Freeform 1722">
              <a:extLst>
                <a:ext uri="{FF2B5EF4-FFF2-40B4-BE49-F238E27FC236}">
                  <a16:creationId xmlns:a16="http://schemas.microsoft.com/office/drawing/2014/main" xmlns="" id="{0B7A4CF2-86D7-E446-B1DA-25FE045849E3}"/>
                </a:ext>
              </a:extLst>
            </p:cNvPr>
            <p:cNvSpPr>
              <a:spLocks/>
            </p:cNvSpPr>
            <p:nvPr/>
          </p:nvSpPr>
          <p:spPr bwMode="auto">
            <a:xfrm>
              <a:off x="3659" y="3264"/>
              <a:ext cx="34" cy="23"/>
            </a:xfrm>
            <a:custGeom>
              <a:avLst/>
              <a:gdLst>
                <a:gd name="T0" fmla="*/ 0 w 34"/>
                <a:gd name="T1" fmla="*/ 12 h 23"/>
                <a:gd name="T2" fmla="*/ 0 w 34"/>
                <a:gd name="T3" fmla="*/ 12 h 23"/>
                <a:gd name="T4" fmla="*/ 5 w 34"/>
                <a:gd name="T5" fmla="*/ 16 h 23"/>
                <a:gd name="T6" fmla="*/ 9 w 34"/>
                <a:gd name="T7" fmla="*/ 21 h 23"/>
                <a:gd name="T8" fmla="*/ 16 w 34"/>
                <a:gd name="T9" fmla="*/ 23 h 23"/>
                <a:gd name="T10" fmla="*/ 23 w 34"/>
                <a:gd name="T11" fmla="*/ 23 h 23"/>
                <a:gd name="T12" fmla="*/ 23 w 34"/>
                <a:gd name="T13" fmla="*/ 23 h 23"/>
                <a:gd name="T14" fmla="*/ 29 w 34"/>
                <a:gd name="T15" fmla="*/ 23 h 23"/>
                <a:gd name="T16" fmla="*/ 32 w 34"/>
                <a:gd name="T17" fmla="*/ 18 h 23"/>
                <a:gd name="T18" fmla="*/ 34 w 34"/>
                <a:gd name="T19" fmla="*/ 16 h 23"/>
                <a:gd name="T20" fmla="*/ 32 w 34"/>
                <a:gd name="T21" fmla="*/ 12 h 23"/>
                <a:gd name="T22" fmla="*/ 32 w 34"/>
                <a:gd name="T23" fmla="*/ 12 h 23"/>
                <a:gd name="T24" fmla="*/ 27 w 34"/>
                <a:gd name="T25" fmla="*/ 7 h 23"/>
                <a:gd name="T26" fmla="*/ 23 w 34"/>
                <a:gd name="T27" fmla="*/ 3 h 23"/>
                <a:gd name="T28" fmla="*/ 16 w 34"/>
                <a:gd name="T29" fmla="*/ 0 h 23"/>
                <a:gd name="T30" fmla="*/ 9 w 34"/>
                <a:gd name="T31" fmla="*/ 0 h 23"/>
                <a:gd name="T32" fmla="*/ 9 w 34"/>
                <a:gd name="T33" fmla="*/ 0 h 23"/>
                <a:gd name="T34" fmla="*/ 5 w 34"/>
                <a:gd name="T35" fmla="*/ 0 h 23"/>
                <a:gd name="T36" fmla="*/ 0 w 34"/>
                <a:gd name="T37" fmla="*/ 5 h 23"/>
                <a:gd name="T38" fmla="*/ 0 w 34"/>
                <a:gd name="T39" fmla="*/ 7 h 23"/>
                <a:gd name="T40" fmla="*/ 0 w 3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0" y="12"/>
                  </a:moveTo>
                  <a:lnTo>
                    <a:pt x="0" y="12"/>
                  </a:lnTo>
                  <a:lnTo>
                    <a:pt x="5" y="16"/>
                  </a:lnTo>
                  <a:lnTo>
                    <a:pt x="9" y="21"/>
                  </a:lnTo>
                  <a:lnTo>
                    <a:pt x="16" y="23"/>
                  </a:lnTo>
                  <a:lnTo>
                    <a:pt x="23" y="23"/>
                  </a:lnTo>
                  <a:lnTo>
                    <a:pt x="29" y="23"/>
                  </a:lnTo>
                  <a:lnTo>
                    <a:pt x="32" y="18"/>
                  </a:lnTo>
                  <a:lnTo>
                    <a:pt x="34" y="16"/>
                  </a:lnTo>
                  <a:lnTo>
                    <a:pt x="32" y="12"/>
                  </a:lnTo>
                  <a:lnTo>
                    <a:pt x="27" y="7"/>
                  </a:lnTo>
                  <a:lnTo>
                    <a:pt x="23" y="3"/>
                  </a:lnTo>
                  <a:lnTo>
                    <a:pt x="16" y="0"/>
                  </a:lnTo>
                  <a:lnTo>
                    <a:pt x="9" y="0"/>
                  </a:lnTo>
                  <a:lnTo>
                    <a:pt x="5" y="0"/>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6" name="Freeform 1723">
              <a:extLst>
                <a:ext uri="{FF2B5EF4-FFF2-40B4-BE49-F238E27FC236}">
                  <a16:creationId xmlns:a16="http://schemas.microsoft.com/office/drawing/2014/main" xmlns="" id="{F5AC4253-CE2D-084F-8CF8-C4016537CC5A}"/>
                </a:ext>
              </a:extLst>
            </p:cNvPr>
            <p:cNvSpPr>
              <a:spLocks/>
            </p:cNvSpPr>
            <p:nvPr/>
          </p:nvSpPr>
          <p:spPr bwMode="auto">
            <a:xfrm>
              <a:off x="3628" y="3264"/>
              <a:ext cx="33" cy="23"/>
            </a:xfrm>
            <a:custGeom>
              <a:avLst/>
              <a:gdLst>
                <a:gd name="T0" fmla="*/ 2 w 33"/>
                <a:gd name="T1" fmla="*/ 12 h 23"/>
                <a:gd name="T2" fmla="*/ 2 w 33"/>
                <a:gd name="T3" fmla="*/ 12 h 23"/>
                <a:gd name="T4" fmla="*/ 4 w 33"/>
                <a:gd name="T5" fmla="*/ 16 h 23"/>
                <a:gd name="T6" fmla="*/ 11 w 33"/>
                <a:gd name="T7" fmla="*/ 21 h 23"/>
                <a:gd name="T8" fmla="*/ 15 w 33"/>
                <a:gd name="T9" fmla="*/ 23 h 23"/>
                <a:gd name="T10" fmla="*/ 22 w 33"/>
                <a:gd name="T11" fmla="*/ 23 h 23"/>
                <a:gd name="T12" fmla="*/ 22 w 33"/>
                <a:gd name="T13" fmla="*/ 23 h 23"/>
                <a:gd name="T14" fmla="*/ 29 w 33"/>
                <a:gd name="T15" fmla="*/ 23 h 23"/>
                <a:gd name="T16" fmla="*/ 31 w 33"/>
                <a:gd name="T17" fmla="*/ 21 h 23"/>
                <a:gd name="T18" fmla="*/ 33 w 33"/>
                <a:gd name="T19" fmla="*/ 16 h 23"/>
                <a:gd name="T20" fmla="*/ 31 w 33"/>
                <a:gd name="T21" fmla="*/ 12 h 23"/>
                <a:gd name="T22" fmla="*/ 31 w 33"/>
                <a:gd name="T23" fmla="*/ 12 h 23"/>
                <a:gd name="T24" fmla="*/ 27 w 33"/>
                <a:gd name="T25" fmla="*/ 7 h 23"/>
                <a:gd name="T26" fmla="*/ 22 w 33"/>
                <a:gd name="T27" fmla="*/ 5 h 23"/>
                <a:gd name="T28" fmla="*/ 15 w 33"/>
                <a:gd name="T29" fmla="*/ 3 h 23"/>
                <a:gd name="T30" fmla="*/ 9 w 33"/>
                <a:gd name="T31" fmla="*/ 0 h 23"/>
                <a:gd name="T32" fmla="*/ 9 w 33"/>
                <a:gd name="T33" fmla="*/ 0 h 23"/>
                <a:gd name="T34" fmla="*/ 4 w 33"/>
                <a:gd name="T35" fmla="*/ 3 h 23"/>
                <a:gd name="T36" fmla="*/ 0 w 33"/>
                <a:gd name="T37" fmla="*/ 5 h 23"/>
                <a:gd name="T38" fmla="*/ 0 w 33"/>
                <a:gd name="T39" fmla="*/ 7 h 23"/>
                <a:gd name="T40" fmla="*/ 2 w 3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2" y="12"/>
                  </a:moveTo>
                  <a:lnTo>
                    <a:pt x="2" y="12"/>
                  </a:lnTo>
                  <a:lnTo>
                    <a:pt x="4" y="16"/>
                  </a:lnTo>
                  <a:lnTo>
                    <a:pt x="11" y="21"/>
                  </a:lnTo>
                  <a:lnTo>
                    <a:pt x="15" y="23"/>
                  </a:lnTo>
                  <a:lnTo>
                    <a:pt x="22" y="23"/>
                  </a:lnTo>
                  <a:lnTo>
                    <a:pt x="29" y="23"/>
                  </a:lnTo>
                  <a:lnTo>
                    <a:pt x="31" y="21"/>
                  </a:lnTo>
                  <a:lnTo>
                    <a:pt x="33" y="16"/>
                  </a:lnTo>
                  <a:lnTo>
                    <a:pt x="31" y="12"/>
                  </a:lnTo>
                  <a:lnTo>
                    <a:pt x="27" y="7"/>
                  </a:lnTo>
                  <a:lnTo>
                    <a:pt x="22" y="5"/>
                  </a:lnTo>
                  <a:lnTo>
                    <a:pt x="15" y="3"/>
                  </a:lnTo>
                  <a:lnTo>
                    <a:pt x="9"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7" name="Freeform 1724">
              <a:extLst>
                <a:ext uri="{FF2B5EF4-FFF2-40B4-BE49-F238E27FC236}">
                  <a16:creationId xmlns:a16="http://schemas.microsoft.com/office/drawing/2014/main" xmlns="" id="{FCBA0827-0292-E74F-A8AF-67F099B9D11B}"/>
                </a:ext>
              </a:extLst>
            </p:cNvPr>
            <p:cNvSpPr>
              <a:spLocks/>
            </p:cNvSpPr>
            <p:nvPr/>
          </p:nvSpPr>
          <p:spPr bwMode="auto">
            <a:xfrm>
              <a:off x="3628" y="3264"/>
              <a:ext cx="33" cy="23"/>
            </a:xfrm>
            <a:custGeom>
              <a:avLst/>
              <a:gdLst>
                <a:gd name="T0" fmla="*/ 2 w 33"/>
                <a:gd name="T1" fmla="*/ 12 h 23"/>
                <a:gd name="T2" fmla="*/ 2 w 33"/>
                <a:gd name="T3" fmla="*/ 12 h 23"/>
                <a:gd name="T4" fmla="*/ 4 w 33"/>
                <a:gd name="T5" fmla="*/ 16 h 23"/>
                <a:gd name="T6" fmla="*/ 11 w 33"/>
                <a:gd name="T7" fmla="*/ 21 h 23"/>
                <a:gd name="T8" fmla="*/ 15 w 33"/>
                <a:gd name="T9" fmla="*/ 23 h 23"/>
                <a:gd name="T10" fmla="*/ 22 w 33"/>
                <a:gd name="T11" fmla="*/ 23 h 23"/>
                <a:gd name="T12" fmla="*/ 22 w 33"/>
                <a:gd name="T13" fmla="*/ 23 h 23"/>
                <a:gd name="T14" fmla="*/ 29 w 33"/>
                <a:gd name="T15" fmla="*/ 23 h 23"/>
                <a:gd name="T16" fmla="*/ 31 w 33"/>
                <a:gd name="T17" fmla="*/ 21 h 23"/>
                <a:gd name="T18" fmla="*/ 33 w 33"/>
                <a:gd name="T19" fmla="*/ 16 h 23"/>
                <a:gd name="T20" fmla="*/ 31 w 33"/>
                <a:gd name="T21" fmla="*/ 12 h 23"/>
                <a:gd name="T22" fmla="*/ 31 w 33"/>
                <a:gd name="T23" fmla="*/ 12 h 23"/>
                <a:gd name="T24" fmla="*/ 27 w 33"/>
                <a:gd name="T25" fmla="*/ 7 h 23"/>
                <a:gd name="T26" fmla="*/ 22 w 33"/>
                <a:gd name="T27" fmla="*/ 5 h 23"/>
                <a:gd name="T28" fmla="*/ 15 w 33"/>
                <a:gd name="T29" fmla="*/ 3 h 23"/>
                <a:gd name="T30" fmla="*/ 9 w 33"/>
                <a:gd name="T31" fmla="*/ 0 h 23"/>
                <a:gd name="T32" fmla="*/ 9 w 33"/>
                <a:gd name="T33" fmla="*/ 0 h 23"/>
                <a:gd name="T34" fmla="*/ 4 w 33"/>
                <a:gd name="T35" fmla="*/ 3 h 23"/>
                <a:gd name="T36" fmla="*/ 0 w 33"/>
                <a:gd name="T37" fmla="*/ 5 h 23"/>
                <a:gd name="T38" fmla="*/ 0 w 33"/>
                <a:gd name="T39" fmla="*/ 7 h 23"/>
                <a:gd name="T40" fmla="*/ 2 w 3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2" y="12"/>
                  </a:moveTo>
                  <a:lnTo>
                    <a:pt x="2" y="12"/>
                  </a:lnTo>
                  <a:lnTo>
                    <a:pt x="4" y="16"/>
                  </a:lnTo>
                  <a:lnTo>
                    <a:pt x="11" y="21"/>
                  </a:lnTo>
                  <a:lnTo>
                    <a:pt x="15" y="23"/>
                  </a:lnTo>
                  <a:lnTo>
                    <a:pt x="22" y="23"/>
                  </a:lnTo>
                  <a:lnTo>
                    <a:pt x="29" y="23"/>
                  </a:lnTo>
                  <a:lnTo>
                    <a:pt x="31" y="21"/>
                  </a:lnTo>
                  <a:lnTo>
                    <a:pt x="33" y="16"/>
                  </a:lnTo>
                  <a:lnTo>
                    <a:pt x="31" y="12"/>
                  </a:lnTo>
                  <a:lnTo>
                    <a:pt x="27" y="7"/>
                  </a:lnTo>
                  <a:lnTo>
                    <a:pt x="22" y="5"/>
                  </a:lnTo>
                  <a:lnTo>
                    <a:pt x="15" y="3"/>
                  </a:lnTo>
                  <a:lnTo>
                    <a:pt x="9"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8" name="Freeform 1725">
              <a:extLst>
                <a:ext uri="{FF2B5EF4-FFF2-40B4-BE49-F238E27FC236}">
                  <a16:creationId xmlns:a16="http://schemas.microsoft.com/office/drawing/2014/main" xmlns="" id="{4CA1FDA0-7A19-F447-A3C4-B027F631A9C1}"/>
                </a:ext>
              </a:extLst>
            </p:cNvPr>
            <p:cNvSpPr>
              <a:spLocks/>
            </p:cNvSpPr>
            <p:nvPr/>
          </p:nvSpPr>
          <p:spPr bwMode="auto">
            <a:xfrm>
              <a:off x="3596" y="3264"/>
              <a:ext cx="34" cy="25"/>
            </a:xfrm>
            <a:custGeom>
              <a:avLst/>
              <a:gdLst>
                <a:gd name="T0" fmla="*/ 2 w 34"/>
                <a:gd name="T1" fmla="*/ 14 h 25"/>
                <a:gd name="T2" fmla="*/ 2 w 34"/>
                <a:gd name="T3" fmla="*/ 14 h 25"/>
                <a:gd name="T4" fmla="*/ 7 w 34"/>
                <a:gd name="T5" fmla="*/ 18 h 25"/>
                <a:gd name="T6" fmla="*/ 11 w 34"/>
                <a:gd name="T7" fmla="*/ 21 h 25"/>
                <a:gd name="T8" fmla="*/ 18 w 34"/>
                <a:gd name="T9" fmla="*/ 23 h 25"/>
                <a:gd name="T10" fmla="*/ 25 w 34"/>
                <a:gd name="T11" fmla="*/ 25 h 25"/>
                <a:gd name="T12" fmla="*/ 25 w 34"/>
                <a:gd name="T13" fmla="*/ 25 h 25"/>
                <a:gd name="T14" fmla="*/ 29 w 34"/>
                <a:gd name="T15" fmla="*/ 23 h 25"/>
                <a:gd name="T16" fmla="*/ 34 w 34"/>
                <a:gd name="T17" fmla="*/ 21 h 25"/>
                <a:gd name="T18" fmla="*/ 34 w 34"/>
                <a:gd name="T19" fmla="*/ 16 h 25"/>
                <a:gd name="T20" fmla="*/ 32 w 34"/>
                <a:gd name="T21" fmla="*/ 12 h 25"/>
                <a:gd name="T22" fmla="*/ 32 w 34"/>
                <a:gd name="T23" fmla="*/ 12 h 25"/>
                <a:gd name="T24" fmla="*/ 29 w 34"/>
                <a:gd name="T25" fmla="*/ 7 h 25"/>
                <a:gd name="T26" fmla="*/ 23 w 34"/>
                <a:gd name="T27" fmla="*/ 5 h 25"/>
                <a:gd name="T28" fmla="*/ 18 w 34"/>
                <a:gd name="T29" fmla="*/ 3 h 25"/>
                <a:gd name="T30" fmla="*/ 11 w 34"/>
                <a:gd name="T31" fmla="*/ 0 h 25"/>
                <a:gd name="T32" fmla="*/ 11 w 34"/>
                <a:gd name="T33" fmla="*/ 0 h 25"/>
                <a:gd name="T34" fmla="*/ 7 w 34"/>
                <a:gd name="T35" fmla="*/ 3 h 25"/>
                <a:gd name="T36" fmla="*/ 2 w 34"/>
                <a:gd name="T37" fmla="*/ 5 h 25"/>
                <a:gd name="T38" fmla="*/ 0 w 34"/>
                <a:gd name="T39" fmla="*/ 9 h 25"/>
                <a:gd name="T40" fmla="*/ 2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4"/>
                  </a:moveTo>
                  <a:lnTo>
                    <a:pt x="2" y="14"/>
                  </a:lnTo>
                  <a:lnTo>
                    <a:pt x="7" y="18"/>
                  </a:lnTo>
                  <a:lnTo>
                    <a:pt x="11" y="21"/>
                  </a:lnTo>
                  <a:lnTo>
                    <a:pt x="18" y="23"/>
                  </a:lnTo>
                  <a:lnTo>
                    <a:pt x="25" y="25"/>
                  </a:lnTo>
                  <a:lnTo>
                    <a:pt x="29" y="23"/>
                  </a:lnTo>
                  <a:lnTo>
                    <a:pt x="34" y="21"/>
                  </a:lnTo>
                  <a:lnTo>
                    <a:pt x="34" y="16"/>
                  </a:lnTo>
                  <a:lnTo>
                    <a:pt x="32" y="12"/>
                  </a:lnTo>
                  <a:lnTo>
                    <a:pt x="29" y="7"/>
                  </a:lnTo>
                  <a:lnTo>
                    <a:pt x="23" y="5"/>
                  </a:lnTo>
                  <a:lnTo>
                    <a:pt x="18" y="3"/>
                  </a:lnTo>
                  <a:lnTo>
                    <a:pt x="11" y="0"/>
                  </a:lnTo>
                  <a:lnTo>
                    <a:pt x="7" y="3"/>
                  </a:lnTo>
                  <a:lnTo>
                    <a:pt x="2" y="5"/>
                  </a:lnTo>
                  <a:lnTo>
                    <a:pt x="0" y="9"/>
                  </a:lnTo>
                  <a:lnTo>
                    <a:pt x="2"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09" name="Freeform 1726">
              <a:extLst>
                <a:ext uri="{FF2B5EF4-FFF2-40B4-BE49-F238E27FC236}">
                  <a16:creationId xmlns:a16="http://schemas.microsoft.com/office/drawing/2014/main" xmlns="" id="{13783448-3CC8-3142-836B-E8364E4BD14F}"/>
                </a:ext>
              </a:extLst>
            </p:cNvPr>
            <p:cNvSpPr>
              <a:spLocks/>
            </p:cNvSpPr>
            <p:nvPr/>
          </p:nvSpPr>
          <p:spPr bwMode="auto">
            <a:xfrm>
              <a:off x="3596" y="3264"/>
              <a:ext cx="34" cy="25"/>
            </a:xfrm>
            <a:custGeom>
              <a:avLst/>
              <a:gdLst>
                <a:gd name="T0" fmla="*/ 2 w 34"/>
                <a:gd name="T1" fmla="*/ 14 h 25"/>
                <a:gd name="T2" fmla="*/ 2 w 34"/>
                <a:gd name="T3" fmla="*/ 14 h 25"/>
                <a:gd name="T4" fmla="*/ 7 w 34"/>
                <a:gd name="T5" fmla="*/ 18 h 25"/>
                <a:gd name="T6" fmla="*/ 11 w 34"/>
                <a:gd name="T7" fmla="*/ 21 h 25"/>
                <a:gd name="T8" fmla="*/ 18 w 34"/>
                <a:gd name="T9" fmla="*/ 23 h 25"/>
                <a:gd name="T10" fmla="*/ 25 w 34"/>
                <a:gd name="T11" fmla="*/ 25 h 25"/>
                <a:gd name="T12" fmla="*/ 25 w 34"/>
                <a:gd name="T13" fmla="*/ 25 h 25"/>
                <a:gd name="T14" fmla="*/ 29 w 34"/>
                <a:gd name="T15" fmla="*/ 23 h 25"/>
                <a:gd name="T16" fmla="*/ 34 w 34"/>
                <a:gd name="T17" fmla="*/ 21 h 25"/>
                <a:gd name="T18" fmla="*/ 34 w 34"/>
                <a:gd name="T19" fmla="*/ 16 h 25"/>
                <a:gd name="T20" fmla="*/ 32 w 34"/>
                <a:gd name="T21" fmla="*/ 12 h 25"/>
                <a:gd name="T22" fmla="*/ 32 w 34"/>
                <a:gd name="T23" fmla="*/ 12 h 25"/>
                <a:gd name="T24" fmla="*/ 29 w 34"/>
                <a:gd name="T25" fmla="*/ 7 h 25"/>
                <a:gd name="T26" fmla="*/ 23 w 34"/>
                <a:gd name="T27" fmla="*/ 5 h 25"/>
                <a:gd name="T28" fmla="*/ 18 w 34"/>
                <a:gd name="T29" fmla="*/ 3 h 25"/>
                <a:gd name="T30" fmla="*/ 11 w 34"/>
                <a:gd name="T31" fmla="*/ 0 h 25"/>
                <a:gd name="T32" fmla="*/ 11 w 34"/>
                <a:gd name="T33" fmla="*/ 0 h 25"/>
                <a:gd name="T34" fmla="*/ 7 w 34"/>
                <a:gd name="T35" fmla="*/ 3 h 25"/>
                <a:gd name="T36" fmla="*/ 2 w 34"/>
                <a:gd name="T37" fmla="*/ 5 h 25"/>
                <a:gd name="T38" fmla="*/ 0 w 34"/>
                <a:gd name="T39" fmla="*/ 9 h 25"/>
                <a:gd name="T40" fmla="*/ 2 w 34"/>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5">
                  <a:moveTo>
                    <a:pt x="2" y="14"/>
                  </a:moveTo>
                  <a:lnTo>
                    <a:pt x="2" y="14"/>
                  </a:lnTo>
                  <a:lnTo>
                    <a:pt x="7" y="18"/>
                  </a:lnTo>
                  <a:lnTo>
                    <a:pt x="11" y="21"/>
                  </a:lnTo>
                  <a:lnTo>
                    <a:pt x="18" y="23"/>
                  </a:lnTo>
                  <a:lnTo>
                    <a:pt x="25" y="25"/>
                  </a:lnTo>
                  <a:lnTo>
                    <a:pt x="29" y="23"/>
                  </a:lnTo>
                  <a:lnTo>
                    <a:pt x="34" y="21"/>
                  </a:lnTo>
                  <a:lnTo>
                    <a:pt x="34" y="16"/>
                  </a:lnTo>
                  <a:lnTo>
                    <a:pt x="32" y="12"/>
                  </a:lnTo>
                  <a:lnTo>
                    <a:pt x="29" y="7"/>
                  </a:lnTo>
                  <a:lnTo>
                    <a:pt x="23" y="5"/>
                  </a:lnTo>
                  <a:lnTo>
                    <a:pt x="18" y="3"/>
                  </a:lnTo>
                  <a:lnTo>
                    <a:pt x="11" y="0"/>
                  </a:lnTo>
                  <a:lnTo>
                    <a:pt x="7" y="3"/>
                  </a:lnTo>
                  <a:lnTo>
                    <a:pt x="2" y="5"/>
                  </a:lnTo>
                  <a:lnTo>
                    <a:pt x="0" y="9"/>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0" name="Freeform 1727">
              <a:extLst>
                <a:ext uri="{FF2B5EF4-FFF2-40B4-BE49-F238E27FC236}">
                  <a16:creationId xmlns:a16="http://schemas.microsoft.com/office/drawing/2014/main" xmlns="" id="{7B2497AA-A84C-7445-AB66-1449BF3E5EB3}"/>
                </a:ext>
              </a:extLst>
            </p:cNvPr>
            <p:cNvSpPr>
              <a:spLocks/>
            </p:cNvSpPr>
            <p:nvPr/>
          </p:nvSpPr>
          <p:spPr bwMode="auto">
            <a:xfrm>
              <a:off x="3567" y="3267"/>
              <a:ext cx="31" cy="22"/>
            </a:xfrm>
            <a:custGeom>
              <a:avLst/>
              <a:gdLst>
                <a:gd name="T0" fmla="*/ 2 w 31"/>
                <a:gd name="T1" fmla="*/ 11 h 22"/>
                <a:gd name="T2" fmla="*/ 2 w 31"/>
                <a:gd name="T3" fmla="*/ 11 h 22"/>
                <a:gd name="T4" fmla="*/ 4 w 31"/>
                <a:gd name="T5" fmla="*/ 15 h 22"/>
                <a:gd name="T6" fmla="*/ 9 w 31"/>
                <a:gd name="T7" fmla="*/ 18 h 22"/>
                <a:gd name="T8" fmla="*/ 16 w 31"/>
                <a:gd name="T9" fmla="*/ 20 h 22"/>
                <a:gd name="T10" fmla="*/ 22 w 31"/>
                <a:gd name="T11" fmla="*/ 22 h 22"/>
                <a:gd name="T12" fmla="*/ 22 w 31"/>
                <a:gd name="T13" fmla="*/ 22 h 22"/>
                <a:gd name="T14" fmla="*/ 27 w 31"/>
                <a:gd name="T15" fmla="*/ 20 h 22"/>
                <a:gd name="T16" fmla="*/ 31 w 31"/>
                <a:gd name="T17" fmla="*/ 18 h 22"/>
                <a:gd name="T18" fmla="*/ 31 w 31"/>
                <a:gd name="T19" fmla="*/ 15 h 22"/>
                <a:gd name="T20" fmla="*/ 31 w 31"/>
                <a:gd name="T21" fmla="*/ 11 h 22"/>
                <a:gd name="T22" fmla="*/ 31 w 31"/>
                <a:gd name="T23" fmla="*/ 11 h 22"/>
                <a:gd name="T24" fmla="*/ 27 w 31"/>
                <a:gd name="T25" fmla="*/ 6 h 22"/>
                <a:gd name="T26" fmla="*/ 22 w 31"/>
                <a:gd name="T27" fmla="*/ 2 h 22"/>
                <a:gd name="T28" fmla="*/ 16 w 31"/>
                <a:gd name="T29" fmla="*/ 0 h 22"/>
                <a:gd name="T30" fmla="*/ 11 w 31"/>
                <a:gd name="T31" fmla="*/ 0 h 22"/>
                <a:gd name="T32" fmla="*/ 11 w 31"/>
                <a:gd name="T33" fmla="*/ 0 h 22"/>
                <a:gd name="T34" fmla="*/ 4 w 31"/>
                <a:gd name="T35" fmla="*/ 0 h 22"/>
                <a:gd name="T36" fmla="*/ 2 w 31"/>
                <a:gd name="T37" fmla="*/ 2 h 22"/>
                <a:gd name="T38" fmla="*/ 0 w 31"/>
                <a:gd name="T39" fmla="*/ 6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4" y="15"/>
                  </a:lnTo>
                  <a:lnTo>
                    <a:pt x="9" y="18"/>
                  </a:lnTo>
                  <a:lnTo>
                    <a:pt x="16" y="20"/>
                  </a:lnTo>
                  <a:lnTo>
                    <a:pt x="22" y="22"/>
                  </a:lnTo>
                  <a:lnTo>
                    <a:pt x="27" y="20"/>
                  </a:lnTo>
                  <a:lnTo>
                    <a:pt x="31" y="18"/>
                  </a:lnTo>
                  <a:lnTo>
                    <a:pt x="31" y="15"/>
                  </a:lnTo>
                  <a:lnTo>
                    <a:pt x="31" y="11"/>
                  </a:lnTo>
                  <a:lnTo>
                    <a:pt x="27" y="6"/>
                  </a:lnTo>
                  <a:lnTo>
                    <a:pt x="22" y="2"/>
                  </a:lnTo>
                  <a:lnTo>
                    <a:pt x="16" y="0"/>
                  </a:lnTo>
                  <a:lnTo>
                    <a:pt x="11" y="0"/>
                  </a:lnTo>
                  <a:lnTo>
                    <a:pt x="4" y="0"/>
                  </a:lnTo>
                  <a:lnTo>
                    <a:pt x="2"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1" name="Freeform 1728">
              <a:extLst>
                <a:ext uri="{FF2B5EF4-FFF2-40B4-BE49-F238E27FC236}">
                  <a16:creationId xmlns:a16="http://schemas.microsoft.com/office/drawing/2014/main" xmlns="" id="{3F9AECE5-7EEE-6C47-B783-3B6F0A7D079F}"/>
                </a:ext>
              </a:extLst>
            </p:cNvPr>
            <p:cNvSpPr>
              <a:spLocks/>
            </p:cNvSpPr>
            <p:nvPr/>
          </p:nvSpPr>
          <p:spPr bwMode="auto">
            <a:xfrm>
              <a:off x="3567" y="3267"/>
              <a:ext cx="31" cy="22"/>
            </a:xfrm>
            <a:custGeom>
              <a:avLst/>
              <a:gdLst>
                <a:gd name="T0" fmla="*/ 2 w 31"/>
                <a:gd name="T1" fmla="*/ 11 h 22"/>
                <a:gd name="T2" fmla="*/ 2 w 31"/>
                <a:gd name="T3" fmla="*/ 11 h 22"/>
                <a:gd name="T4" fmla="*/ 4 w 31"/>
                <a:gd name="T5" fmla="*/ 15 h 22"/>
                <a:gd name="T6" fmla="*/ 9 w 31"/>
                <a:gd name="T7" fmla="*/ 18 h 22"/>
                <a:gd name="T8" fmla="*/ 16 w 31"/>
                <a:gd name="T9" fmla="*/ 20 h 22"/>
                <a:gd name="T10" fmla="*/ 22 w 31"/>
                <a:gd name="T11" fmla="*/ 22 h 22"/>
                <a:gd name="T12" fmla="*/ 22 w 31"/>
                <a:gd name="T13" fmla="*/ 22 h 22"/>
                <a:gd name="T14" fmla="*/ 27 w 31"/>
                <a:gd name="T15" fmla="*/ 20 h 22"/>
                <a:gd name="T16" fmla="*/ 31 w 31"/>
                <a:gd name="T17" fmla="*/ 18 h 22"/>
                <a:gd name="T18" fmla="*/ 31 w 31"/>
                <a:gd name="T19" fmla="*/ 15 h 22"/>
                <a:gd name="T20" fmla="*/ 31 w 31"/>
                <a:gd name="T21" fmla="*/ 11 h 22"/>
                <a:gd name="T22" fmla="*/ 31 w 31"/>
                <a:gd name="T23" fmla="*/ 11 h 22"/>
                <a:gd name="T24" fmla="*/ 27 w 31"/>
                <a:gd name="T25" fmla="*/ 6 h 22"/>
                <a:gd name="T26" fmla="*/ 22 w 31"/>
                <a:gd name="T27" fmla="*/ 2 h 22"/>
                <a:gd name="T28" fmla="*/ 16 w 31"/>
                <a:gd name="T29" fmla="*/ 0 h 22"/>
                <a:gd name="T30" fmla="*/ 11 w 31"/>
                <a:gd name="T31" fmla="*/ 0 h 22"/>
                <a:gd name="T32" fmla="*/ 11 w 31"/>
                <a:gd name="T33" fmla="*/ 0 h 22"/>
                <a:gd name="T34" fmla="*/ 4 w 31"/>
                <a:gd name="T35" fmla="*/ 0 h 22"/>
                <a:gd name="T36" fmla="*/ 2 w 31"/>
                <a:gd name="T37" fmla="*/ 2 h 22"/>
                <a:gd name="T38" fmla="*/ 0 w 31"/>
                <a:gd name="T39" fmla="*/ 6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4" y="15"/>
                  </a:lnTo>
                  <a:lnTo>
                    <a:pt x="9" y="18"/>
                  </a:lnTo>
                  <a:lnTo>
                    <a:pt x="16" y="20"/>
                  </a:lnTo>
                  <a:lnTo>
                    <a:pt x="22" y="22"/>
                  </a:lnTo>
                  <a:lnTo>
                    <a:pt x="27" y="20"/>
                  </a:lnTo>
                  <a:lnTo>
                    <a:pt x="31" y="18"/>
                  </a:lnTo>
                  <a:lnTo>
                    <a:pt x="31" y="15"/>
                  </a:lnTo>
                  <a:lnTo>
                    <a:pt x="31" y="11"/>
                  </a:lnTo>
                  <a:lnTo>
                    <a:pt x="27" y="6"/>
                  </a:lnTo>
                  <a:lnTo>
                    <a:pt x="22" y="2"/>
                  </a:lnTo>
                  <a:lnTo>
                    <a:pt x="16" y="0"/>
                  </a:lnTo>
                  <a:lnTo>
                    <a:pt x="11" y="0"/>
                  </a:lnTo>
                  <a:lnTo>
                    <a:pt x="4" y="0"/>
                  </a:lnTo>
                  <a:lnTo>
                    <a:pt x="2"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2" name="Freeform 1729">
              <a:extLst>
                <a:ext uri="{FF2B5EF4-FFF2-40B4-BE49-F238E27FC236}">
                  <a16:creationId xmlns:a16="http://schemas.microsoft.com/office/drawing/2014/main" xmlns="" id="{FE34A076-CBC0-9143-BC29-B5167203E48A}"/>
                </a:ext>
              </a:extLst>
            </p:cNvPr>
            <p:cNvSpPr>
              <a:spLocks/>
            </p:cNvSpPr>
            <p:nvPr/>
          </p:nvSpPr>
          <p:spPr bwMode="auto">
            <a:xfrm>
              <a:off x="3537" y="3267"/>
              <a:ext cx="32" cy="22"/>
            </a:xfrm>
            <a:custGeom>
              <a:avLst/>
              <a:gdLst>
                <a:gd name="T0" fmla="*/ 0 w 32"/>
                <a:gd name="T1" fmla="*/ 11 h 22"/>
                <a:gd name="T2" fmla="*/ 0 w 32"/>
                <a:gd name="T3" fmla="*/ 11 h 22"/>
                <a:gd name="T4" fmla="*/ 5 w 32"/>
                <a:gd name="T5" fmla="*/ 15 h 22"/>
                <a:gd name="T6" fmla="*/ 9 w 32"/>
                <a:gd name="T7" fmla="*/ 20 h 22"/>
                <a:gd name="T8" fmla="*/ 16 w 32"/>
                <a:gd name="T9" fmla="*/ 22 h 22"/>
                <a:gd name="T10" fmla="*/ 21 w 32"/>
                <a:gd name="T11" fmla="*/ 22 h 22"/>
                <a:gd name="T12" fmla="*/ 21 w 32"/>
                <a:gd name="T13" fmla="*/ 22 h 22"/>
                <a:gd name="T14" fmla="*/ 27 w 32"/>
                <a:gd name="T15" fmla="*/ 22 h 22"/>
                <a:gd name="T16" fmla="*/ 30 w 32"/>
                <a:gd name="T17" fmla="*/ 18 h 22"/>
                <a:gd name="T18" fmla="*/ 32 w 32"/>
                <a:gd name="T19" fmla="*/ 15 h 22"/>
                <a:gd name="T20" fmla="*/ 32 w 32"/>
                <a:gd name="T21" fmla="*/ 11 h 22"/>
                <a:gd name="T22" fmla="*/ 32 w 32"/>
                <a:gd name="T23" fmla="*/ 11 h 22"/>
                <a:gd name="T24" fmla="*/ 27 w 32"/>
                <a:gd name="T25" fmla="*/ 6 h 22"/>
                <a:gd name="T26" fmla="*/ 23 w 32"/>
                <a:gd name="T27" fmla="*/ 2 h 22"/>
                <a:gd name="T28" fmla="*/ 16 w 32"/>
                <a:gd name="T29" fmla="*/ 0 h 22"/>
                <a:gd name="T30" fmla="*/ 12 w 32"/>
                <a:gd name="T31" fmla="*/ 0 h 22"/>
                <a:gd name="T32" fmla="*/ 12 w 32"/>
                <a:gd name="T33" fmla="*/ 0 h 22"/>
                <a:gd name="T34" fmla="*/ 5 w 32"/>
                <a:gd name="T35" fmla="*/ 0 h 22"/>
                <a:gd name="T36" fmla="*/ 3 w 32"/>
                <a:gd name="T37" fmla="*/ 4 h 22"/>
                <a:gd name="T38" fmla="*/ 0 w 32"/>
                <a:gd name="T39" fmla="*/ 6 h 22"/>
                <a:gd name="T40" fmla="*/ 0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0" y="11"/>
                  </a:moveTo>
                  <a:lnTo>
                    <a:pt x="0" y="11"/>
                  </a:lnTo>
                  <a:lnTo>
                    <a:pt x="5" y="15"/>
                  </a:lnTo>
                  <a:lnTo>
                    <a:pt x="9" y="20"/>
                  </a:lnTo>
                  <a:lnTo>
                    <a:pt x="16" y="22"/>
                  </a:lnTo>
                  <a:lnTo>
                    <a:pt x="21" y="22"/>
                  </a:lnTo>
                  <a:lnTo>
                    <a:pt x="27" y="22"/>
                  </a:lnTo>
                  <a:lnTo>
                    <a:pt x="30" y="18"/>
                  </a:lnTo>
                  <a:lnTo>
                    <a:pt x="32" y="15"/>
                  </a:lnTo>
                  <a:lnTo>
                    <a:pt x="32" y="11"/>
                  </a:lnTo>
                  <a:lnTo>
                    <a:pt x="27" y="6"/>
                  </a:lnTo>
                  <a:lnTo>
                    <a:pt x="23" y="2"/>
                  </a:lnTo>
                  <a:lnTo>
                    <a:pt x="16" y="0"/>
                  </a:lnTo>
                  <a:lnTo>
                    <a:pt x="12" y="0"/>
                  </a:lnTo>
                  <a:lnTo>
                    <a:pt x="5" y="0"/>
                  </a:lnTo>
                  <a:lnTo>
                    <a:pt x="3"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3" name="Freeform 1730">
              <a:extLst>
                <a:ext uri="{FF2B5EF4-FFF2-40B4-BE49-F238E27FC236}">
                  <a16:creationId xmlns:a16="http://schemas.microsoft.com/office/drawing/2014/main" xmlns="" id="{AB49901D-8115-9D4E-978C-6CE43D3B2B02}"/>
                </a:ext>
              </a:extLst>
            </p:cNvPr>
            <p:cNvSpPr>
              <a:spLocks/>
            </p:cNvSpPr>
            <p:nvPr/>
          </p:nvSpPr>
          <p:spPr bwMode="auto">
            <a:xfrm>
              <a:off x="3537" y="3267"/>
              <a:ext cx="32" cy="22"/>
            </a:xfrm>
            <a:custGeom>
              <a:avLst/>
              <a:gdLst>
                <a:gd name="T0" fmla="*/ 0 w 32"/>
                <a:gd name="T1" fmla="*/ 11 h 22"/>
                <a:gd name="T2" fmla="*/ 0 w 32"/>
                <a:gd name="T3" fmla="*/ 11 h 22"/>
                <a:gd name="T4" fmla="*/ 5 w 32"/>
                <a:gd name="T5" fmla="*/ 15 h 22"/>
                <a:gd name="T6" fmla="*/ 9 w 32"/>
                <a:gd name="T7" fmla="*/ 20 h 22"/>
                <a:gd name="T8" fmla="*/ 16 w 32"/>
                <a:gd name="T9" fmla="*/ 22 h 22"/>
                <a:gd name="T10" fmla="*/ 21 w 32"/>
                <a:gd name="T11" fmla="*/ 22 h 22"/>
                <a:gd name="T12" fmla="*/ 21 w 32"/>
                <a:gd name="T13" fmla="*/ 22 h 22"/>
                <a:gd name="T14" fmla="*/ 27 w 32"/>
                <a:gd name="T15" fmla="*/ 22 h 22"/>
                <a:gd name="T16" fmla="*/ 30 w 32"/>
                <a:gd name="T17" fmla="*/ 18 h 22"/>
                <a:gd name="T18" fmla="*/ 32 w 32"/>
                <a:gd name="T19" fmla="*/ 15 h 22"/>
                <a:gd name="T20" fmla="*/ 32 w 32"/>
                <a:gd name="T21" fmla="*/ 11 h 22"/>
                <a:gd name="T22" fmla="*/ 32 w 32"/>
                <a:gd name="T23" fmla="*/ 11 h 22"/>
                <a:gd name="T24" fmla="*/ 27 w 32"/>
                <a:gd name="T25" fmla="*/ 6 h 22"/>
                <a:gd name="T26" fmla="*/ 23 w 32"/>
                <a:gd name="T27" fmla="*/ 2 h 22"/>
                <a:gd name="T28" fmla="*/ 16 w 32"/>
                <a:gd name="T29" fmla="*/ 0 h 22"/>
                <a:gd name="T30" fmla="*/ 12 w 32"/>
                <a:gd name="T31" fmla="*/ 0 h 22"/>
                <a:gd name="T32" fmla="*/ 12 w 32"/>
                <a:gd name="T33" fmla="*/ 0 h 22"/>
                <a:gd name="T34" fmla="*/ 5 w 32"/>
                <a:gd name="T35" fmla="*/ 0 h 22"/>
                <a:gd name="T36" fmla="*/ 3 w 32"/>
                <a:gd name="T37" fmla="*/ 4 h 22"/>
                <a:gd name="T38" fmla="*/ 0 w 32"/>
                <a:gd name="T39" fmla="*/ 6 h 22"/>
                <a:gd name="T40" fmla="*/ 0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0" y="11"/>
                  </a:moveTo>
                  <a:lnTo>
                    <a:pt x="0" y="11"/>
                  </a:lnTo>
                  <a:lnTo>
                    <a:pt x="5" y="15"/>
                  </a:lnTo>
                  <a:lnTo>
                    <a:pt x="9" y="20"/>
                  </a:lnTo>
                  <a:lnTo>
                    <a:pt x="16" y="22"/>
                  </a:lnTo>
                  <a:lnTo>
                    <a:pt x="21" y="22"/>
                  </a:lnTo>
                  <a:lnTo>
                    <a:pt x="27" y="22"/>
                  </a:lnTo>
                  <a:lnTo>
                    <a:pt x="30" y="18"/>
                  </a:lnTo>
                  <a:lnTo>
                    <a:pt x="32" y="15"/>
                  </a:lnTo>
                  <a:lnTo>
                    <a:pt x="32" y="11"/>
                  </a:lnTo>
                  <a:lnTo>
                    <a:pt x="27" y="6"/>
                  </a:lnTo>
                  <a:lnTo>
                    <a:pt x="23" y="2"/>
                  </a:lnTo>
                  <a:lnTo>
                    <a:pt x="16" y="0"/>
                  </a:lnTo>
                  <a:lnTo>
                    <a:pt x="12" y="0"/>
                  </a:lnTo>
                  <a:lnTo>
                    <a:pt x="5" y="0"/>
                  </a:lnTo>
                  <a:lnTo>
                    <a:pt x="3"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4" name="Freeform 1731">
              <a:extLst>
                <a:ext uri="{FF2B5EF4-FFF2-40B4-BE49-F238E27FC236}">
                  <a16:creationId xmlns:a16="http://schemas.microsoft.com/office/drawing/2014/main" xmlns="" id="{DD1399C7-22C3-D54A-9290-0647B951340F}"/>
                </a:ext>
              </a:extLst>
            </p:cNvPr>
            <p:cNvSpPr>
              <a:spLocks/>
            </p:cNvSpPr>
            <p:nvPr/>
          </p:nvSpPr>
          <p:spPr bwMode="auto">
            <a:xfrm>
              <a:off x="3508" y="3267"/>
              <a:ext cx="32" cy="22"/>
            </a:xfrm>
            <a:custGeom>
              <a:avLst/>
              <a:gdLst>
                <a:gd name="T0" fmla="*/ 0 w 32"/>
                <a:gd name="T1" fmla="*/ 11 h 22"/>
                <a:gd name="T2" fmla="*/ 0 w 32"/>
                <a:gd name="T3" fmla="*/ 11 h 22"/>
                <a:gd name="T4" fmla="*/ 5 w 32"/>
                <a:gd name="T5" fmla="*/ 15 h 22"/>
                <a:gd name="T6" fmla="*/ 9 w 32"/>
                <a:gd name="T7" fmla="*/ 20 h 22"/>
                <a:gd name="T8" fmla="*/ 14 w 32"/>
                <a:gd name="T9" fmla="*/ 22 h 22"/>
                <a:gd name="T10" fmla="*/ 20 w 32"/>
                <a:gd name="T11" fmla="*/ 22 h 22"/>
                <a:gd name="T12" fmla="*/ 20 w 32"/>
                <a:gd name="T13" fmla="*/ 22 h 22"/>
                <a:gd name="T14" fmla="*/ 27 w 32"/>
                <a:gd name="T15" fmla="*/ 22 h 22"/>
                <a:gd name="T16" fmla="*/ 29 w 32"/>
                <a:gd name="T17" fmla="*/ 20 h 22"/>
                <a:gd name="T18" fmla="*/ 32 w 32"/>
                <a:gd name="T19" fmla="*/ 15 h 22"/>
                <a:gd name="T20" fmla="*/ 29 w 32"/>
                <a:gd name="T21" fmla="*/ 11 h 22"/>
                <a:gd name="T22" fmla="*/ 29 w 32"/>
                <a:gd name="T23" fmla="*/ 11 h 22"/>
                <a:gd name="T24" fmla="*/ 27 w 32"/>
                <a:gd name="T25" fmla="*/ 6 h 22"/>
                <a:gd name="T26" fmla="*/ 23 w 32"/>
                <a:gd name="T27" fmla="*/ 4 h 22"/>
                <a:gd name="T28" fmla="*/ 16 w 32"/>
                <a:gd name="T29" fmla="*/ 2 h 22"/>
                <a:gd name="T30" fmla="*/ 11 w 32"/>
                <a:gd name="T31" fmla="*/ 0 h 22"/>
                <a:gd name="T32" fmla="*/ 11 w 32"/>
                <a:gd name="T33" fmla="*/ 0 h 22"/>
                <a:gd name="T34" fmla="*/ 5 w 32"/>
                <a:gd name="T35" fmla="*/ 2 h 22"/>
                <a:gd name="T36" fmla="*/ 2 w 32"/>
                <a:gd name="T37" fmla="*/ 4 h 22"/>
                <a:gd name="T38" fmla="*/ 0 w 32"/>
                <a:gd name="T39" fmla="*/ 6 h 22"/>
                <a:gd name="T40" fmla="*/ 0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0" y="11"/>
                  </a:moveTo>
                  <a:lnTo>
                    <a:pt x="0" y="11"/>
                  </a:lnTo>
                  <a:lnTo>
                    <a:pt x="5" y="15"/>
                  </a:lnTo>
                  <a:lnTo>
                    <a:pt x="9" y="20"/>
                  </a:lnTo>
                  <a:lnTo>
                    <a:pt x="14" y="22"/>
                  </a:lnTo>
                  <a:lnTo>
                    <a:pt x="20" y="22"/>
                  </a:lnTo>
                  <a:lnTo>
                    <a:pt x="27" y="22"/>
                  </a:lnTo>
                  <a:lnTo>
                    <a:pt x="29" y="20"/>
                  </a:lnTo>
                  <a:lnTo>
                    <a:pt x="32" y="15"/>
                  </a:lnTo>
                  <a:lnTo>
                    <a:pt x="29" y="11"/>
                  </a:lnTo>
                  <a:lnTo>
                    <a:pt x="27" y="6"/>
                  </a:lnTo>
                  <a:lnTo>
                    <a:pt x="23" y="4"/>
                  </a:lnTo>
                  <a:lnTo>
                    <a:pt x="16" y="2"/>
                  </a:lnTo>
                  <a:lnTo>
                    <a:pt x="11" y="0"/>
                  </a:lnTo>
                  <a:lnTo>
                    <a:pt x="5"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5" name="Freeform 1732">
              <a:extLst>
                <a:ext uri="{FF2B5EF4-FFF2-40B4-BE49-F238E27FC236}">
                  <a16:creationId xmlns:a16="http://schemas.microsoft.com/office/drawing/2014/main" xmlns="" id="{F6B759B0-9E15-AC4B-8B02-0D3A4FD23853}"/>
                </a:ext>
              </a:extLst>
            </p:cNvPr>
            <p:cNvSpPr>
              <a:spLocks/>
            </p:cNvSpPr>
            <p:nvPr/>
          </p:nvSpPr>
          <p:spPr bwMode="auto">
            <a:xfrm>
              <a:off x="3508" y="3267"/>
              <a:ext cx="32" cy="22"/>
            </a:xfrm>
            <a:custGeom>
              <a:avLst/>
              <a:gdLst>
                <a:gd name="T0" fmla="*/ 0 w 32"/>
                <a:gd name="T1" fmla="*/ 11 h 22"/>
                <a:gd name="T2" fmla="*/ 0 w 32"/>
                <a:gd name="T3" fmla="*/ 11 h 22"/>
                <a:gd name="T4" fmla="*/ 5 w 32"/>
                <a:gd name="T5" fmla="*/ 15 h 22"/>
                <a:gd name="T6" fmla="*/ 9 w 32"/>
                <a:gd name="T7" fmla="*/ 20 h 22"/>
                <a:gd name="T8" fmla="*/ 14 w 32"/>
                <a:gd name="T9" fmla="*/ 22 h 22"/>
                <a:gd name="T10" fmla="*/ 20 w 32"/>
                <a:gd name="T11" fmla="*/ 22 h 22"/>
                <a:gd name="T12" fmla="*/ 20 w 32"/>
                <a:gd name="T13" fmla="*/ 22 h 22"/>
                <a:gd name="T14" fmla="*/ 27 w 32"/>
                <a:gd name="T15" fmla="*/ 22 h 22"/>
                <a:gd name="T16" fmla="*/ 29 w 32"/>
                <a:gd name="T17" fmla="*/ 20 h 22"/>
                <a:gd name="T18" fmla="*/ 32 w 32"/>
                <a:gd name="T19" fmla="*/ 15 h 22"/>
                <a:gd name="T20" fmla="*/ 29 w 32"/>
                <a:gd name="T21" fmla="*/ 11 h 22"/>
                <a:gd name="T22" fmla="*/ 29 w 32"/>
                <a:gd name="T23" fmla="*/ 11 h 22"/>
                <a:gd name="T24" fmla="*/ 27 w 32"/>
                <a:gd name="T25" fmla="*/ 6 h 22"/>
                <a:gd name="T26" fmla="*/ 23 w 32"/>
                <a:gd name="T27" fmla="*/ 4 h 22"/>
                <a:gd name="T28" fmla="*/ 16 w 32"/>
                <a:gd name="T29" fmla="*/ 2 h 22"/>
                <a:gd name="T30" fmla="*/ 11 w 32"/>
                <a:gd name="T31" fmla="*/ 0 h 22"/>
                <a:gd name="T32" fmla="*/ 11 w 32"/>
                <a:gd name="T33" fmla="*/ 0 h 22"/>
                <a:gd name="T34" fmla="*/ 5 w 32"/>
                <a:gd name="T35" fmla="*/ 2 h 22"/>
                <a:gd name="T36" fmla="*/ 2 w 32"/>
                <a:gd name="T37" fmla="*/ 4 h 22"/>
                <a:gd name="T38" fmla="*/ 0 w 32"/>
                <a:gd name="T39" fmla="*/ 6 h 22"/>
                <a:gd name="T40" fmla="*/ 0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0" y="11"/>
                  </a:moveTo>
                  <a:lnTo>
                    <a:pt x="0" y="11"/>
                  </a:lnTo>
                  <a:lnTo>
                    <a:pt x="5" y="15"/>
                  </a:lnTo>
                  <a:lnTo>
                    <a:pt x="9" y="20"/>
                  </a:lnTo>
                  <a:lnTo>
                    <a:pt x="14" y="22"/>
                  </a:lnTo>
                  <a:lnTo>
                    <a:pt x="20" y="22"/>
                  </a:lnTo>
                  <a:lnTo>
                    <a:pt x="27" y="22"/>
                  </a:lnTo>
                  <a:lnTo>
                    <a:pt x="29" y="20"/>
                  </a:lnTo>
                  <a:lnTo>
                    <a:pt x="32" y="15"/>
                  </a:lnTo>
                  <a:lnTo>
                    <a:pt x="29" y="11"/>
                  </a:lnTo>
                  <a:lnTo>
                    <a:pt x="27" y="6"/>
                  </a:lnTo>
                  <a:lnTo>
                    <a:pt x="23" y="4"/>
                  </a:lnTo>
                  <a:lnTo>
                    <a:pt x="16" y="2"/>
                  </a:lnTo>
                  <a:lnTo>
                    <a:pt x="11" y="0"/>
                  </a:lnTo>
                  <a:lnTo>
                    <a:pt x="5"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6" name="Freeform 1733">
              <a:extLst>
                <a:ext uri="{FF2B5EF4-FFF2-40B4-BE49-F238E27FC236}">
                  <a16:creationId xmlns:a16="http://schemas.microsoft.com/office/drawing/2014/main" xmlns="" id="{B175CE55-2DD8-AD4F-9094-D066471D060C}"/>
                </a:ext>
              </a:extLst>
            </p:cNvPr>
            <p:cNvSpPr>
              <a:spLocks/>
            </p:cNvSpPr>
            <p:nvPr/>
          </p:nvSpPr>
          <p:spPr bwMode="auto">
            <a:xfrm>
              <a:off x="3479" y="3267"/>
              <a:ext cx="31" cy="24"/>
            </a:xfrm>
            <a:custGeom>
              <a:avLst/>
              <a:gdLst>
                <a:gd name="T0" fmla="*/ 2 w 31"/>
                <a:gd name="T1" fmla="*/ 13 h 24"/>
                <a:gd name="T2" fmla="*/ 2 w 31"/>
                <a:gd name="T3" fmla="*/ 13 h 24"/>
                <a:gd name="T4" fmla="*/ 4 w 31"/>
                <a:gd name="T5" fmla="*/ 18 h 24"/>
                <a:gd name="T6" fmla="*/ 9 w 31"/>
                <a:gd name="T7" fmla="*/ 20 h 24"/>
                <a:gd name="T8" fmla="*/ 13 w 31"/>
                <a:gd name="T9" fmla="*/ 22 h 24"/>
                <a:gd name="T10" fmla="*/ 20 w 31"/>
                <a:gd name="T11" fmla="*/ 24 h 24"/>
                <a:gd name="T12" fmla="*/ 20 w 31"/>
                <a:gd name="T13" fmla="*/ 24 h 24"/>
                <a:gd name="T14" fmla="*/ 25 w 31"/>
                <a:gd name="T15" fmla="*/ 22 h 24"/>
                <a:gd name="T16" fmla="*/ 29 w 31"/>
                <a:gd name="T17" fmla="*/ 20 h 24"/>
                <a:gd name="T18" fmla="*/ 31 w 31"/>
                <a:gd name="T19" fmla="*/ 15 h 24"/>
                <a:gd name="T20" fmla="*/ 29 w 31"/>
                <a:gd name="T21" fmla="*/ 11 h 24"/>
                <a:gd name="T22" fmla="*/ 29 w 31"/>
                <a:gd name="T23" fmla="*/ 11 h 24"/>
                <a:gd name="T24" fmla="*/ 27 w 31"/>
                <a:gd name="T25" fmla="*/ 6 h 24"/>
                <a:gd name="T26" fmla="*/ 22 w 31"/>
                <a:gd name="T27" fmla="*/ 4 h 24"/>
                <a:gd name="T28" fmla="*/ 18 w 31"/>
                <a:gd name="T29" fmla="*/ 2 h 24"/>
                <a:gd name="T30" fmla="*/ 11 w 31"/>
                <a:gd name="T31" fmla="*/ 0 h 24"/>
                <a:gd name="T32" fmla="*/ 11 w 31"/>
                <a:gd name="T33" fmla="*/ 0 h 24"/>
                <a:gd name="T34" fmla="*/ 7 w 31"/>
                <a:gd name="T35" fmla="*/ 2 h 24"/>
                <a:gd name="T36" fmla="*/ 2 w 31"/>
                <a:gd name="T37" fmla="*/ 4 h 24"/>
                <a:gd name="T38" fmla="*/ 0 w 31"/>
                <a:gd name="T39" fmla="*/ 9 h 24"/>
                <a:gd name="T40" fmla="*/ 2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2" y="13"/>
                  </a:moveTo>
                  <a:lnTo>
                    <a:pt x="2" y="13"/>
                  </a:lnTo>
                  <a:lnTo>
                    <a:pt x="4" y="18"/>
                  </a:lnTo>
                  <a:lnTo>
                    <a:pt x="9" y="20"/>
                  </a:lnTo>
                  <a:lnTo>
                    <a:pt x="13" y="22"/>
                  </a:lnTo>
                  <a:lnTo>
                    <a:pt x="20" y="24"/>
                  </a:lnTo>
                  <a:lnTo>
                    <a:pt x="25" y="22"/>
                  </a:lnTo>
                  <a:lnTo>
                    <a:pt x="29" y="20"/>
                  </a:lnTo>
                  <a:lnTo>
                    <a:pt x="31" y="15"/>
                  </a:lnTo>
                  <a:lnTo>
                    <a:pt x="29" y="11"/>
                  </a:lnTo>
                  <a:lnTo>
                    <a:pt x="27" y="6"/>
                  </a:lnTo>
                  <a:lnTo>
                    <a:pt x="22" y="4"/>
                  </a:lnTo>
                  <a:lnTo>
                    <a:pt x="18" y="2"/>
                  </a:lnTo>
                  <a:lnTo>
                    <a:pt x="11" y="0"/>
                  </a:lnTo>
                  <a:lnTo>
                    <a:pt x="7" y="2"/>
                  </a:lnTo>
                  <a:lnTo>
                    <a:pt x="2" y="4"/>
                  </a:lnTo>
                  <a:lnTo>
                    <a:pt x="0" y="9"/>
                  </a:lnTo>
                  <a:lnTo>
                    <a:pt x="2"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7" name="Freeform 1734">
              <a:extLst>
                <a:ext uri="{FF2B5EF4-FFF2-40B4-BE49-F238E27FC236}">
                  <a16:creationId xmlns:a16="http://schemas.microsoft.com/office/drawing/2014/main" xmlns="" id="{180D79D2-715B-AA42-8236-06EB48BA72CA}"/>
                </a:ext>
              </a:extLst>
            </p:cNvPr>
            <p:cNvSpPr>
              <a:spLocks/>
            </p:cNvSpPr>
            <p:nvPr/>
          </p:nvSpPr>
          <p:spPr bwMode="auto">
            <a:xfrm>
              <a:off x="3479" y="3267"/>
              <a:ext cx="31" cy="24"/>
            </a:xfrm>
            <a:custGeom>
              <a:avLst/>
              <a:gdLst>
                <a:gd name="T0" fmla="*/ 2 w 31"/>
                <a:gd name="T1" fmla="*/ 13 h 24"/>
                <a:gd name="T2" fmla="*/ 2 w 31"/>
                <a:gd name="T3" fmla="*/ 13 h 24"/>
                <a:gd name="T4" fmla="*/ 4 w 31"/>
                <a:gd name="T5" fmla="*/ 18 h 24"/>
                <a:gd name="T6" fmla="*/ 9 w 31"/>
                <a:gd name="T7" fmla="*/ 20 h 24"/>
                <a:gd name="T8" fmla="*/ 13 w 31"/>
                <a:gd name="T9" fmla="*/ 22 h 24"/>
                <a:gd name="T10" fmla="*/ 20 w 31"/>
                <a:gd name="T11" fmla="*/ 24 h 24"/>
                <a:gd name="T12" fmla="*/ 20 w 31"/>
                <a:gd name="T13" fmla="*/ 24 h 24"/>
                <a:gd name="T14" fmla="*/ 25 w 31"/>
                <a:gd name="T15" fmla="*/ 22 h 24"/>
                <a:gd name="T16" fmla="*/ 29 w 31"/>
                <a:gd name="T17" fmla="*/ 20 h 24"/>
                <a:gd name="T18" fmla="*/ 31 w 31"/>
                <a:gd name="T19" fmla="*/ 15 h 24"/>
                <a:gd name="T20" fmla="*/ 29 w 31"/>
                <a:gd name="T21" fmla="*/ 11 h 24"/>
                <a:gd name="T22" fmla="*/ 29 w 31"/>
                <a:gd name="T23" fmla="*/ 11 h 24"/>
                <a:gd name="T24" fmla="*/ 27 w 31"/>
                <a:gd name="T25" fmla="*/ 6 h 24"/>
                <a:gd name="T26" fmla="*/ 22 w 31"/>
                <a:gd name="T27" fmla="*/ 4 h 24"/>
                <a:gd name="T28" fmla="*/ 18 w 31"/>
                <a:gd name="T29" fmla="*/ 2 h 24"/>
                <a:gd name="T30" fmla="*/ 11 w 31"/>
                <a:gd name="T31" fmla="*/ 0 h 24"/>
                <a:gd name="T32" fmla="*/ 11 w 31"/>
                <a:gd name="T33" fmla="*/ 0 h 24"/>
                <a:gd name="T34" fmla="*/ 7 w 31"/>
                <a:gd name="T35" fmla="*/ 2 h 24"/>
                <a:gd name="T36" fmla="*/ 2 w 31"/>
                <a:gd name="T37" fmla="*/ 4 h 24"/>
                <a:gd name="T38" fmla="*/ 0 w 31"/>
                <a:gd name="T39" fmla="*/ 9 h 24"/>
                <a:gd name="T40" fmla="*/ 2 w 31"/>
                <a:gd name="T41" fmla="*/ 13 h 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4">
                  <a:moveTo>
                    <a:pt x="2" y="13"/>
                  </a:moveTo>
                  <a:lnTo>
                    <a:pt x="2" y="13"/>
                  </a:lnTo>
                  <a:lnTo>
                    <a:pt x="4" y="18"/>
                  </a:lnTo>
                  <a:lnTo>
                    <a:pt x="9" y="20"/>
                  </a:lnTo>
                  <a:lnTo>
                    <a:pt x="13" y="22"/>
                  </a:lnTo>
                  <a:lnTo>
                    <a:pt x="20" y="24"/>
                  </a:lnTo>
                  <a:lnTo>
                    <a:pt x="25" y="22"/>
                  </a:lnTo>
                  <a:lnTo>
                    <a:pt x="29" y="20"/>
                  </a:lnTo>
                  <a:lnTo>
                    <a:pt x="31" y="15"/>
                  </a:lnTo>
                  <a:lnTo>
                    <a:pt x="29" y="11"/>
                  </a:lnTo>
                  <a:lnTo>
                    <a:pt x="27" y="6"/>
                  </a:lnTo>
                  <a:lnTo>
                    <a:pt x="22" y="4"/>
                  </a:lnTo>
                  <a:lnTo>
                    <a:pt x="18" y="2"/>
                  </a:lnTo>
                  <a:lnTo>
                    <a:pt x="11" y="0"/>
                  </a:lnTo>
                  <a:lnTo>
                    <a:pt x="7" y="2"/>
                  </a:lnTo>
                  <a:lnTo>
                    <a:pt x="2" y="4"/>
                  </a:lnTo>
                  <a:lnTo>
                    <a:pt x="0" y="9"/>
                  </a:lnTo>
                  <a:lnTo>
                    <a:pt x="2"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8" name="Freeform 1735">
              <a:extLst>
                <a:ext uri="{FF2B5EF4-FFF2-40B4-BE49-F238E27FC236}">
                  <a16:creationId xmlns:a16="http://schemas.microsoft.com/office/drawing/2014/main" xmlns="" id="{94AC8873-D91A-F147-8107-165BE769809B}"/>
                </a:ext>
              </a:extLst>
            </p:cNvPr>
            <p:cNvSpPr>
              <a:spLocks/>
            </p:cNvSpPr>
            <p:nvPr/>
          </p:nvSpPr>
          <p:spPr bwMode="auto">
            <a:xfrm>
              <a:off x="3452" y="3269"/>
              <a:ext cx="29" cy="22"/>
            </a:xfrm>
            <a:custGeom>
              <a:avLst/>
              <a:gdLst>
                <a:gd name="T0" fmla="*/ 0 w 29"/>
                <a:gd name="T1" fmla="*/ 11 h 22"/>
                <a:gd name="T2" fmla="*/ 0 w 29"/>
                <a:gd name="T3" fmla="*/ 11 h 22"/>
                <a:gd name="T4" fmla="*/ 2 w 29"/>
                <a:gd name="T5" fmla="*/ 16 h 22"/>
                <a:gd name="T6" fmla="*/ 7 w 29"/>
                <a:gd name="T7" fmla="*/ 18 h 22"/>
                <a:gd name="T8" fmla="*/ 11 w 29"/>
                <a:gd name="T9" fmla="*/ 20 h 22"/>
                <a:gd name="T10" fmla="*/ 18 w 29"/>
                <a:gd name="T11" fmla="*/ 22 h 22"/>
                <a:gd name="T12" fmla="*/ 18 w 29"/>
                <a:gd name="T13" fmla="*/ 22 h 22"/>
                <a:gd name="T14" fmla="*/ 22 w 29"/>
                <a:gd name="T15" fmla="*/ 20 h 22"/>
                <a:gd name="T16" fmla="*/ 27 w 29"/>
                <a:gd name="T17" fmla="*/ 18 h 22"/>
                <a:gd name="T18" fmla="*/ 29 w 29"/>
                <a:gd name="T19" fmla="*/ 16 h 22"/>
                <a:gd name="T20" fmla="*/ 29 w 29"/>
                <a:gd name="T21" fmla="*/ 11 h 22"/>
                <a:gd name="T22" fmla="*/ 29 w 29"/>
                <a:gd name="T23" fmla="*/ 11 h 22"/>
                <a:gd name="T24" fmla="*/ 25 w 29"/>
                <a:gd name="T25" fmla="*/ 7 h 22"/>
                <a:gd name="T26" fmla="*/ 20 w 29"/>
                <a:gd name="T27" fmla="*/ 2 h 22"/>
                <a:gd name="T28" fmla="*/ 16 w 29"/>
                <a:gd name="T29" fmla="*/ 0 h 22"/>
                <a:gd name="T30" fmla="*/ 9 w 29"/>
                <a:gd name="T31" fmla="*/ 0 h 22"/>
                <a:gd name="T32" fmla="*/ 9 w 29"/>
                <a:gd name="T33" fmla="*/ 0 h 22"/>
                <a:gd name="T34" fmla="*/ 4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7" y="18"/>
                  </a:lnTo>
                  <a:lnTo>
                    <a:pt x="11" y="20"/>
                  </a:lnTo>
                  <a:lnTo>
                    <a:pt x="18" y="22"/>
                  </a:lnTo>
                  <a:lnTo>
                    <a:pt x="22" y="20"/>
                  </a:lnTo>
                  <a:lnTo>
                    <a:pt x="27" y="18"/>
                  </a:lnTo>
                  <a:lnTo>
                    <a:pt x="29" y="16"/>
                  </a:lnTo>
                  <a:lnTo>
                    <a:pt x="29" y="11"/>
                  </a:lnTo>
                  <a:lnTo>
                    <a:pt x="25" y="7"/>
                  </a:lnTo>
                  <a:lnTo>
                    <a:pt x="20" y="2"/>
                  </a:lnTo>
                  <a:lnTo>
                    <a:pt x="16" y="0"/>
                  </a:lnTo>
                  <a:lnTo>
                    <a:pt x="9" y="0"/>
                  </a:lnTo>
                  <a:lnTo>
                    <a:pt x="4"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19" name="Freeform 1736">
              <a:extLst>
                <a:ext uri="{FF2B5EF4-FFF2-40B4-BE49-F238E27FC236}">
                  <a16:creationId xmlns:a16="http://schemas.microsoft.com/office/drawing/2014/main" xmlns="" id="{28630378-4EB9-4A4C-8792-E45CA6D7C26D}"/>
                </a:ext>
              </a:extLst>
            </p:cNvPr>
            <p:cNvSpPr>
              <a:spLocks/>
            </p:cNvSpPr>
            <p:nvPr/>
          </p:nvSpPr>
          <p:spPr bwMode="auto">
            <a:xfrm>
              <a:off x="3452" y="3269"/>
              <a:ext cx="29" cy="22"/>
            </a:xfrm>
            <a:custGeom>
              <a:avLst/>
              <a:gdLst>
                <a:gd name="T0" fmla="*/ 0 w 29"/>
                <a:gd name="T1" fmla="*/ 11 h 22"/>
                <a:gd name="T2" fmla="*/ 0 w 29"/>
                <a:gd name="T3" fmla="*/ 11 h 22"/>
                <a:gd name="T4" fmla="*/ 2 w 29"/>
                <a:gd name="T5" fmla="*/ 16 h 22"/>
                <a:gd name="T6" fmla="*/ 7 w 29"/>
                <a:gd name="T7" fmla="*/ 18 h 22"/>
                <a:gd name="T8" fmla="*/ 11 w 29"/>
                <a:gd name="T9" fmla="*/ 20 h 22"/>
                <a:gd name="T10" fmla="*/ 18 w 29"/>
                <a:gd name="T11" fmla="*/ 22 h 22"/>
                <a:gd name="T12" fmla="*/ 18 w 29"/>
                <a:gd name="T13" fmla="*/ 22 h 22"/>
                <a:gd name="T14" fmla="*/ 22 w 29"/>
                <a:gd name="T15" fmla="*/ 20 h 22"/>
                <a:gd name="T16" fmla="*/ 27 w 29"/>
                <a:gd name="T17" fmla="*/ 18 h 22"/>
                <a:gd name="T18" fmla="*/ 29 w 29"/>
                <a:gd name="T19" fmla="*/ 16 h 22"/>
                <a:gd name="T20" fmla="*/ 29 w 29"/>
                <a:gd name="T21" fmla="*/ 11 h 22"/>
                <a:gd name="T22" fmla="*/ 29 w 29"/>
                <a:gd name="T23" fmla="*/ 11 h 22"/>
                <a:gd name="T24" fmla="*/ 25 w 29"/>
                <a:gd name="T25" fmla="*/ 7 h 22"/>
                <a:gd name="T26" fmla="*/ 20 w 29"/>
                <a:gd name="T27" fmla="*/ 2 h 22"/>
                <a:gd name="T28" fmla="*/ 16 w 29"/>
                <a:gd name="T29" fmla="*/ 0 h 22"/>
                <a:gd name="T30" fmla="*/ 9 w 29"/>
                <a:gd name="T31" fmla="*/ 0 h 22"/>
                <a:gd name="T32" fmla="*/ 9 w 29"/>
                <a:gd name="T33" fmla="*/ 0 h 22"/>
                <a:gd name="T34" fmla="*/ 4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7" y="18"/>
                  </a:lnTo>
                  <a:lnTo>
                    <a:pt x="11" y="20"/>
                  </a:lnTo>
                  <a:lnTo>
                    <a:pt x="18" y="22"/>
                  </a:lnTo>
                  <a:lnTo>
                    <a:pt x="22" y="20"/>
                  </a:lnTo>
                  <a:lnTo>
                    <a:pt x="27" y="18"/>
                  </a:lnTo>
                  <a:lnTo>
                    <a:pt x="29" y="16"/>
                  </a:lnTo>
                  <a:lnTo>
                    <a:pt x="29" y="11"/>
                  </a:lnTo>
                  <a:lnTo>
                    <a:pt x="25" y="7"/>
                  </a:lnTo>
                  <a:lnTo>
                    <a:pt x="20" y="2"/>
                  </a:lnTo>
                  <a:lnTo>
                    <a:pt x="16" y="0"/>
                  </a:lnTo>
                  <a:lnTo>
                    <a:pt x="9" y="0"/>
                  </a:lnTo>
                  <a:lnTo>
                    <a:pt x="4"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0" name="Freeform 1737">
              <a:extLst>
                <a:ext uri="{FF2B5EF4-FFF2-40B4-BE49-F238E27FC236}">
                  <a16:creationId xmlns:a16="http://schemas.microsoft.com/office/drawing/2014/main" xmlns="" id="{2A2D12F0-D82F-6540-9F49-5D07C115D4DF}"/>
                </a:ext>
              </a:extLst>
            </p:cNvPr>
            <p:cNvSpPr>
              <a:spLocks/>
            </p:cNvSpPr>
            <p:nvPr/>
          </p:nvSpPr>
          <p:spPr bwMode="auto">
            <a:xfrm>
              <a:off x="3423" y="3269"/>
              <a:ext cx="29" cy="22"/>
            </a:xfrm>
            <a:custGeom>
              <a:avLst/>
              <a:gdLst>
                <a:gd name="T0" fmla="*/ 0 w 29"/>
                <a:gd name="T1" fmla="*/ 11 h 22"/>
                <a:gd name="T2" fmla="*/ 0 w 29"/>
                <a:gd name="T3" fmla="*/ 11 h 22"/>
                <a:gd name="T4" fmla="*/ 2 w 29"/>
                <a:gd name="T5" fmla="*/ 16 h 22"/>
                <a:gd name="T6" fmla="*/ 6 w 29"/>
                <a:gd name="T7" fmla="*/ 20 h 22"/>
                <a:gd name="T8" fmla="*/ 13 w 29"/>
                <a:gd name="T9" fmla="*/ 22 h 22"/>
                <a:gd name="T10" fmla="*/ 18 w 29"/>
                <a:gd name="T11" fmla="*/ 22 h 22"/>
                <a:gd name="T12" fmla="*/ 18 w 29"/>
                <a:gd name="T13" fmla="*/ 22 h 22"/>
                <a:gd name="T14" fmla="*/ 24 w 29"/>
                <a:gd name="T15" fmla="*/ 22 h 22"/>
                <a:gd name="T16" fmla="*/ 27 w 29"/>
                <a:gd name="T17" fmla="*/ 18 h 22"/>
                <a:gd name="T18" fmla="*/ 29 w 29"/>
                <a:gd name="T19" fmla="*/ 16 h 22"/>
                <a:gd name="T20" fmla="*/ 29 w 29"/>
                <a:gd name="T21" fmla="*/ 11 h 22"/>
                <a:gd name="T22" fmla="*/ 29 w 29"/>
                <a:gd name="T23" fmla="*/ 11 h 22"/>
                <a:gd name="T24" fmla="*/ 27 w 29"/>
                <a:gd name="T25" fmla="*/ 7 h 22"/>
                <a:gd name="T26" fmla="*/ 22 w 29"/>
                <a:gd name="T27" fmla="*/ 2 h 22"/>
                <a:gd name="T28" fmla="*/ 15 w 29"/>
                <a:gd name="T29" fmla="*/ 0 h 22"/>
                <a:gd name="T30" fmla="*/ 11 w 29"/>
                <a:gd name="T31" fmla="*/ 0 h 22"/>
                <a:gd name="T32" fmla="*/ 11 w 29"/>
                <a:gd name="T33" fmla="*/ 0 h 22"/>
                <a:gd name="T34" fmla="*/ 6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6" y="20"/>
                  </a:lnTo>
                  <a:lnTo>
                    <a:pt x="13" y="22"/>
                  </a:lnTo>
                  <a:lnTo>
                    <a:pt x="18" y="22"/>
                  </a:lnTo>
                  <a:lnTo>
                    <a:pt x="24" y="22"/>
                  </a:lnTo>
                  <a:lnTo>
                    <a:pt x="27" y="18"/>
                  </a:lnTo>
                  <a:lnTo>
                    <a:pt x="29" y="16"/>
                  </a:lnTo>
                  <a:lnTo>
                    <a:pt x="29" y="11"/>
                  </a:lnTo>
                  <a:lnTo>
                    <a:pt x="27" y="7"/>
                  </a:lnTo>
                  <a:lnTo>
                    <a:pt x="22" y="2"/>
                  </a:lnTo>
                  <a:lnTo>
                    <a:pt x="15" y="0"/>
                  </a:lnTo>
                  <a:lnTo>
                    <a:pt x="11" y="0"/>
                  </a:lnTo>
                  <a:lnTo>
                    <a:pt x="6"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1" name="Freeform 1738">
              <a:extLst>
                <a:ext uri="{FF2B5EF4-FFF2-40B4-BE49-F238E27FC236}">
                  <a16:creationId xmlns:a16="http://schemas.microsoft.com/office/drawing/2014/main" xmlns="" id="{EED47196-0376-EA48-8B00-8DCBEB24DF35}"/>
                </a:ext>
              </a:extLst>
            </p:cNvPr>
            <p:cNvSpPr>
              <a:spLocks/>
            </p:cNvSpPr>
            <p:nvPr/>
          </p:nvSpPr>
          <p:spPr bwMode="auto">
            <a:xfrm>
              <a:off x="3423" y="3269"/>
              <a:ext cx="29" cy="22"/>
            </a:xfrm>
            <a:custGeom>
              <a:avLst/>
              <a:gdLst>
                <a:gd name="T0" fmla="*/ 0 w 29"/>
                <a:gd name="T1" fmla="*/ 11 h 22"/>
                <a:gd name="T2" fmla="*/ 0 w 29"/>
                <a:gd name="T3" fmla="*/ 11 h 22"/>
                <a:gd name="T4" fmla="*/ 2 w 29"/>
                <a:gd name="T5" fmla="*/ 16 h 22"/>
                <a:gd name="T6" fmla="*/ 6 w 29"/>
                <a:gd name="T7" fmla="*/ 20 h 22"/>
                <a:gd name="T8" fmla="*/ 13 w 29"/>
                <a:gd name="T9" fmla="*/ 22 h 22"/>
                <a:gd name="T10" fmla="*/ 18 w 29"/>
                <a:gd name="T11" fmla="*/ 22 h 22"/>
                <a:gd name="T12" fmla="*/ 18 w 29"/>
                <a:gd name="T13" fmla="*/ 22 h 22"/>
                <a:gd name="T14" fmla="*/ 24 w 29"/>
                <a:gd name="T15" fmla="*/ 22 h 22"/>
                <a:gd name="T16" fmla="*/ 27 w 29"/>
                <a:gd name="T17" fmla="*/ 18 h 22"/>
                <a:gd name="T18" fmla="*/ 29 w 29"/>
                <a:gd name="T19" fmla="*/ 16 h 22"/>
                <a:gd name="T20" fmla="*/ 29 w 29"/>
                <a:gd name="T21" fmla="*/ 11 h 22"/>
                <a:gd name="T22" fmla="*/ 29 w 29"/>
                <a:gd name="T23" fmla="*/ 11 h 22"/>
                <a:gd name="T24" fmla="*/ 27 w 29"/>
                <a:gd name="T25" fmla="*/ 7 h 22"/>
                <a:gd name="T26" fmla="*/ 22 w 29"/>
                <a:gd name="T27" fmla="*/ 2 h 22"/>
                <a:gd name="T28" fmla="*/ 15 w 29"/>
                <a:gd name="T29" fmla="*/ 0 h 22"/>
                <a:gd name="T30" fmla="*/ 11 w 29"/>
                <a:gd name="T31" fmla="*/ 0 h 22"/>
                <a:gd name="T32" fmla="*/ 11 w 29"/>
                <a:gd name="T33" fmla="*/ 0 h 22"/>
                <a:gd name="T34" fmla="*/ 6 w 29"/>
                <a:gd name="T35" fmla="*/ 0 h 22"/>
                <a:gd name="T36" fmla="*/ 2 w 29"/>
                <a:gd name="T37" fmla="*/ 2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2" y="16"/>
                  </a:lnTo>
                  <a:lnTo>
                    <a:pt x="6" y="20"/>
                  </a:lnTo>
                  <a:lnTo>
                    <a:pt x="13" y="22"/>
                  </a:lnTo>
                  <a:lnTo>
                    <a:pt x="18" y="22"/>
                  </a:lnTo>
                  <a:lnTo>
                    <a:pt x="24" y="22"/>
                  </a:lnTo>
                  <a:lnTo>
                    <a:pt x="27" y="18"/>
                  </a:lnTo>
                  <a:lnTo>
                    <a:pt x="29" y="16"/>
                  </a:lnTo>
                  <a:lnTo>
                    <a:pt x="29" y="11"/>
                  </a:lnTo>
                  <a:lnTo>
                    <a:pt x="27" y="7"/>
                  </a:lnTo>
                  <a:lnTo>
                    <a:pt x="22" y="2"/>
                  </a:lnTo>
                  <a:lnTo>
                    <a:pt x="15" y="0"/>
                  </a:lnTo>
                  <a:lnTo>
                    <a:pt x="11" y="0"/>
                  </a:lnTo>
                  <a:lnTo>
                    <a:pt x="6"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2" name="Freeform 1739">
              <a:extLst>
                <a:ext uri="{FF2B5EF4-FFF2-40B4-BE49-F238E27FC236}">
                  <a16:creationId xmlns:a16="http://schemas.microsoft.com/office/drawing/2014/main" xmlns="" id="{0C12CF09-DFDE-4A4A-B16B-AB7659BA40BA}"/>
                </a:ext>
              </a:extLst>
            </p:cNvPr>
            <p:cNvSpPr>
              <a:spLocks/>
            </p:cNvSpPr>
            <p:nvPr/>
          </p:nvSpPr>
          <p:spPr bwMode="auto">
            <a:xfrm>
              <a:off x="3396" y="3269"/>
              <a:ext cx="27" cy="22"/>
            </a:xfrm>
            <a:custGeom>
              <a:avLst/>
              <a:gdLst>
                <a:gd name="T0" fmla="*/ 0 w 27"/>
                <a:gd name="T1" fmla="*/ 11 h 22"/>
                <a:gd name="T2" fmla="*/ 0 w 27"/>
                <a:gd name="T3" fmla="*/ 11 h 22"/>
                <a:gd name="T4" fmla="*/ 2 w 27"/>
                <a:gd name="T5" fmla="*/ 16 h 22"/>
                <a:gd name="T6" fmla="*/ 6 w 27"/>
                <a:gd name="T7" fmla="*/ 20 h 22"/>
                <a:gd name="T8" fmla="*/ 11 w 27"/>
                <a:gd name="T9" fmla="*/ 22 h 22"/>
                <a:gd name="T10" fmla="*/ 18 w 27"/>
                <a:gd name="T11" fmla="*/ 22 h 22"/>
                <a:gd name="T12" fmla="*/ 18 w 27"/>
                <a:gd name="T13" fmla="*/ 22 h 22"/>
                <a:gd name="T14" fmla="*/ 22 w 27"/>
                <a:gd name="T15" fmla="*/ 22 h 22"/>
                <a:gd name="T16" fmla="*/ 27 w 27"/>
                <a:gd name="T17" fmla="*/ 20 h 22"/>
                <a:gd name="T18" fmla="*/ 27 w 27"/>
                <a:gd name="T19" fmla="*/ 16 h 22"/>
                <a:gd name="T20" fmla="*/ 27 w 27"/>
                <a:gd name="T21" fmla="*/ 11 h 22"/>
                <a:gd name="T22" fmla="*/ 27 w 27"/>
                <a:gd name="T23" fmla="*/ 11 h 22"/>
                <a:gd name="T24" fmla="*/ 24 w 27"/>
                <a:gd name="T25" fmla="*/ 7 h 22"/>
                <a:gd name="T26" fmla="*/ 20 w 27"/>
                <a:gd name="T27" fmla="*/ 4 h 22"/>
                <a:gd name="T28" fmla="*/ 15 w 27"/>
                <a:gd name="T29" fmla="*/ 2 h 22"/>
                <a:gd name="T30" fmla="*/ 11 w 27"/>
                <a:gd name="T31" fmla="*/ 0 h 22"/>
                <a:gd name="T32" fmla="*/ 11 w 27"/>
                <a:gd name="T33" fmla="*/ 0 h 22"/>
                <a:gd name="T34" fmla="*/ 4 w 27"/>
                <a:gd name="T35" fmla="*/ 2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6" y="20"/>
                  </a:lnTo>
                  <a:lnTo>
                    <a:pt x="11" y="22"/>
                  </a:lnTo>
                  <a:lnTo>
                    <a:pt x="18" y="22"/>
                  </a:lnTo>
                  <a:lnTo>
                    <a:pt x="22" y="22"/>
                  </a:lnTo>
                  <a:lnTo>
                    <a:pt x="27" y="20"/>
                  </a:lnTo>
                  <a:lnTo>
                    <a:pt x="27" y="16"/>
                  </a:lnTo>
                  <a:lnTo>
                    <a:pt x="27" y="11"/>
                  </a:lnTo>
                  <a:lnTo>
                    <a:pt x="24" y="7"/>
                  </a:lnTo>
                  <a:lnTo>
                    <a:pt x="20" y="4"/>
                  </a:lnTo>
                  <a:lnTo>
                    <a:pt x="15" y="2"/>
                  </a:lnTo>
                  <a:lnTo>
                    <a:pt x="11" y="0"/>
                  </a:lnTo>
                  <a:lnTo>
                    <a:pt x="4"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3" name="Freeform 1740">
              <a:extLst>
                <a:ext uri="{FF2B5EF4-FFF2-40B4-BE49-F238E27FC236}">
                  <a16:creationId xmlns:a16="http://schemas.microsoft.com/office/drawing/2014/main" xmlns="" id="{4ECD8A5B-A750-7748-9861-4DBF094222EF}"/>
                </a:ext>
              </a:extLst>
            </p:cNvPr>
            <p:cNvSpPr>
              <a:spLocks/>
            </p:cNvSpPr>
            <p:nvPr/>
          </p:nvSpPr>
          <p:spPr bwMode="auto">
            <a:xfrm>
              <a:off x="3396" y="3269"/>
              <a:ext cx="27" cy="22"/>
            </a:xfrm>
            <a:custGeom>
              <a:avLst/>
              <a:gdLst>
                <a:gd name="T0" fmla="*/ 0 w 27"/>
                <a:gd name="T1" fmla="*/ 11 h 22"/>
                <a:gd name="T2" fmla="*/ 0 w 27"/>
                <a:gd name="T3" fmla="*/ 11 h 22"/>
                <a:gd name="T4" fmla="*/ 2 w 27"/>
                <a:gd name="T5" fmla="*/ 16 h 22"/>
                <a:gd name="T6" fmla="*/ 6 w 27"/>
                <a:gd name="T7" fmla="*/ 20 h 22"/>
                <a:gd name="T8" fmla="*/ 11 w 27"/>
                <a:gd name="T9" fmla="*/ 22 h 22"/>
                <a:gd name="T10" fmla="*/ 18 w 27"/>
                <a:gd name="T11" fmla="*/ 22 h 22"/>
                <a:gd name="T12" fmla="*/ 18 w 27"/>
                <a:gd name="T13" fmla="*/ 22 h 22"/>
                <a:gd name="T14" fmla="*/ 22 w 27"/>
                <a:gd name="T15" fmla="*/ 22 h 22"/>
                <a:gd name="T16" fmla="*/ 27 w 27"/>
                <a:gd name="T17" fmla="*/ 20 h 22"/>
                <a:gd name="T18" fmla="*/ 27 w 27"/>
                <a:gd name="T19" fmla="*/ 16 h 22"/>
                <a:gd name="T20" fmla="*/ 27 w 27"/>
                <a:gd name="T21" fmla="*/ 11 h 22"/>
                <a:gd name="T22" fmla="*/ 27 w 27"/>
                <a:gd name="T23" fmla="*/ 11 h 22"/>
                <a:gd name="T24" fmla="*/ 24 w 27"/>
                <a:gd name="T25" fmla="*/ 7 h 22"/>
                <a:gd name="T26" fmla="*/ 20 w 27"/>
                <a:gd name="T27" fmla="*/ 4 h 22"/>
                <a:gd name="T28" fmla="*/ 15 w 27"/>
                <a:gd name="T29" fmla="*/ 2 h 22"/>
                <a:gd name="T30" fmla="*/ 11 w 27"/>
                <a:gd name="T31" fmla="*/ 0 h 22"/>
                <a:gd name="T32" fmla="*/ 11 w 27"/>
                <a:gd name="T33" fmla="*/ 0 h 22"/>
                <a:gd name="T34" fmla="*/ 4 w 27"/>
                <a:gd name="T35" fmla="*/ 2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6" y="20"/>
                  </a:lnTo>
                  <a:lnTo>
                    <a:pt x="11" y="22"/>
                  </a:lnTo>
                  <a:lnTo>
                    <a:pt x="18" y="22"/>
                  </a:lnTo>
                  <a:lnTo>
                    <a:pt x="22" y="22"/>
                  </a:lnTo>
                  <a:lnTo>
                    <a:pt x="27" y="20"/>
                  </a:lnTo>
                  <a:lnTo>
                    <a:pt x="27" y="16"/>
                  </a:lnTo>
                  <a:lnTo>
                    <a:pt x="27" y="11"/>
                  </a:lnTo>
                  <a:lnTo>
                    <a:pt x="24" y="7"/>
                  </a:lnTo>
                  <a:lnTo>
                    <a:pt x="20" y="4"/>
                  </a:lnTo>
                  <a:lnTo>
                    <a:pt x="15" y="2"/>
                  </a:lnTo>
                  <a:lnTo>
                    <a:pt x="11" y="0"/>
                  </a:lnTo>
                  <a:lnTo>
                    <a:pt x="4"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4" name="Freeform 1741">
              <a:extLst>
                <a:ext uri="{FF2B5EF4-FFF2-40B4-BE49-F238E27FC236}">
                  <a16:creationId xmlns:a16="http://schemas.microsoft.com/office/drawing/2014/main" xmlns="" id="{2A519EBF-EF2D-034A-ACF2-707233FD2ECE}"/>
                </a:ext>
              </a:extLst>
            </p:cNvPr>
            <p:cNvSpPr>
              <a:spLocks/>
            </p:cNvSpPr>
            <p:nvPr/>
          </p:nvSpPr>
          <p:spPr bwMode="auto">
            <a:xfrm>
              <a:off x="3369" y="3269"/>
              <a:ext cx="27" cy="25"/>
            </a:xfrm>
            <a:custGeom>
              <a:avLst/>
              <a:gdLst>
                <a:gd name="T0" fmla="*/ 0 w 27"/>
                <a:gd name="T1" fmla="*/ 13 h 25"/>
                <a:gd name="T2" fmla="*/ 0 w 27"/>
                <a:gd name="T3" fmla="*/ 13 h 25"/>
                <a:gd name="T4" fmla="*/ 0 w 27"/>
                <a:gd name="T5" fmla="*/ 18 h 25"/>
                <a:gd name="T6" fmla="*/ 4 w 27"/>
                <a:gd name="T7" fmla="*/ 20 h 25"/>
                <a:gd name="T8" fmla="*/ 9 w 27"/>
                <a:gd name="T9" fmla="*/ 22 h 25"/>
                <a:gd name="T10" fmla="*/ 15 w 27"/>
                <a:gd name="T11" fmla="*/ 25 h 25"/>
                <a:gd name="T12" fmla="*/ 15 w 27"/>
                <a:gd name="T13" fmla="*/ 25 h 25"/>
                <a:gd name="T14" fmla="*/ 20 w 27"/>
                <a:gd name="T15" fmla="*/ 22 h 25"/>
                <a:gd name="T16" fmla="*/ 24 w 27"/>
                <a:gd name="T17" fmla="*/ 20 h 25"/>
                <a:gd name="T18" fmla="*/ 27 w 27"/>
                <a:gd name="T19" fmla="*/ 16 h 25"/>
                <a:gd name="T20" fmla="*/ 27 w 27"/>
                <a:gd name="T21" fmla="*/ 11 h 25"/>
                <a:gd name="T22" fmla="*/ 27 w 27"/>
                <a:gd name="T23" fmla="*/ 11 h 25"/>
                <a:gd name="T24" fmla="*/ 24 w 27"/>
                <a:gd name="T25" fmla="*/ 7 h 25"/>
                <a:gd name="T26" fmla="*/ 20 w 27"/>
                <a:gd name="T27" fmla="*/ 4 h 25"/>
                <a:gd name="T28" fmla="*/ 15 w 27"/>
                <a:gd name="T29" fmla="*/ 2 h 25"/>
                <a:gd name="T30" fmla="*/ 9 w 27"/>
                <a:gd name="T31" fmla="*/ 0 h 25"/>
                <a:gd name="T32" fmla="*/ 9 w 27"/>
                <a:gd name="T33" fmla="*/ 0 h 25"/>
                <a:gd name="T34" fmla="*/ 4 w 27"/>
                <a:gd name="T35" fmla="*/ 2 h 25"/>
                <a:gd name="T36" fmla="*/ 0 w 27"/>
                <a:gd name="T37" fmla="*/ 4 h 25"/>
                <a:gd name="T38" fmla="*/ 0 w 27"/>
                <a:gd name="T39" fmla="*/ 9 h 25"/>
                <a:gd name="T40" fmla="*/ 0 w 2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3"/>
                  </a:moveTo>
                  <a:lnTo>
                    <a:pt x="0" y="13"/>
                  </a:lnTo>
                  <a:lnTo>
                    <a:pt x="0" y="18"/>
                  </a:lnTo>
                  <a:lnTo>
                    <a:pt x="4" y="20"/>
                  </a:lnTo>
                  <a:lnTo>
                    <a:pt x="9" y="22"/>
                  </a:lnTo>
                  <a:lnTo>
                    <a:pt x="15" y="25"/>
                  </a:lnTo>
                  <a:lnTo>
                    <a:pt x="20" y="22"/>
                  </a:lnTo>
                  <a:lnTo>
                    <a:pt x="24" y="20"/>
                  </a:lnTo>
                  <a:lnTo>
                    <a:pt x="27" y="16"/>
                  </a:lnTo>
                  <a:lnTo>
                    <a:pt x="27" y="11"/>
                  </a:lnTo>
                  <a:lnTo>
                    <a:pt x="24" y="7"/>
                  </a:lnTo>
                  <a:lnTo>
                    <a:pt x="20" y="4"/>
                  </a:lnTo>
                  <a:lnTo>
                    <a:pt x="15" y="2"/>
                  </a:lnTo>
                  <a:lnTo>
                    <a:pt x="9" y="0"/>
                  </a:lnTo>
                  <a:lnTo>
                    <a:pt x="4" y="2"/>
                  </a:lnTo>
                  <a:lnTo>
                    <a:pt x="0" y="4"/>
                  </a:lnTo>
                  <a:lnTo>
                    <a:pt x="0" y="9"/>
                  </a:lnTo>
                  <a:lnTo>
                    <a:pt x="0"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5" name="Freeform 1742">
              <a:extLst>
                <a:ext uri="{FF2B5EF4-FFF2-40B4-BE49-F238E27FC236}">
                  <a16:creationId xmlns:a16="http://schemas.microsoft.com/office/drawing/2014/main" xmlns="" id="{689F3ACB-2122-C943-865C-777619853B97}"/>
                </a:ext>
              </a:extLst>
            </p:cNvPr>
            <p:cNvSpPr>
              <a:spLocks/>
            </p:cNvSpPr>
            <p:nvPr/>
          </p:nvSpPr>
          <p:spPr bwMode="auto">
            <a:xfrm>
              <a:off x="3369" y="3269"/>
              <a:ext cx="27" cy="25"/>
            </a:xfrm>
            <a:custGeom>
              <a:avLst/>
              <a:gdLst>
                <a:gd name="T0" fmla="*/ 0 w 27"/>
                <a:gd name="T1" fmla="*/ 13 h 25"/>
                <a:gd name="T2" fmla="*/ 0 w 27"/>
                <a:gd name="T3" fmla="*/ 13 h 25"/>
                <a:gd name="T4" fmla="*/ 0 w 27"/>
                <a:gd name="T5" fmla="*/ 18 h 25"/>
                <a:gd name="T6" fmla="*/ 4 w 27"/>
                <a:gd name="T7" fmla="*/ 20 h 25"/>
                <a:gd name="T8" fmla="*/ 9 w 27"/>
                <a:gd name="T9" fmla="*/ 22 h 25"/>
                <a:gd name="T10" fmla="*/ 15 w 27"/>
                <a:gd name="T11" fmla="*/ 25 h 25"/>
                <a:gd name="T12" fmla="*/ 15 w 27"/>
                <a:gd name="T13" fmla="*/ 25 h 25"/>
                <a:gd name="T14" fmla="*/ 20 w 27"/>
                <a:gd name="T15" fmla="*/ 22 h 25"/>
                <a:gd name="T16" fmla="*/ 24 w 27"/>
                <a:gd name="T17" fmla="*/ 20 h 25"/>
                <a:gd name="T18" fmla="*/ 27 w 27"/>
                <a:gd name="T19" fmla="*/ 16 h 25"/>
                <a:gd name="T20" fmla="*/ 27 w 27"/>
                <a:gd name="T21" fmla="*/ 11 h 25"/>
                <a:gd name="T22" fmla="*/ 27 w 27"/>
                <a:gd name="T23" fmla="*/ 11 h 25"/>
                <a:gd name="T24" fmla="*/ 24 w 27"/>
                <a:gd name="T25" fmla="*/ 7 h 25"/>
                <a:gd name="T26" fmla="*/ 20 w 27"/>
                <a:gd name="T27" fmla="*/ 4 h 25"/>
                <a:gd name="T28" fmla="*/ 15 w 27"/>
                <a:gd name="T29" fmla="*/ 2 h 25"/>
                <a:gd name="T30" fmla="*/ 9 w 27"/>
                <a:gd name="T31" fmla="*/ 0 h 25"/>
                <a:gd name="T32" fmla="*/ 9 w 27"/>
                <a:gd name="T33" fmla="*/ 0 h 25"/>
                <a:gd name="T34" fmla="*/ 4 w 27"/>
                <a:gd name="T35" fmla="*/ 2 h 25"/>
                <a:gd name="T36" fmla="*/ 0 w 27"/>
                <a:gd name="T37" fmla="*/ 4 h 25"/>
                <a:gd name="T38" fmla="*/ 0 w 27"/>
                <a:gd name="T39" fmla="*/ 9 h 25"/>
                <a:gd name="T40" fmla="*/ 0 w 27"/>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5">
                  <a:moveTo>
                    <a:pt x="0" y="13"/>
                  </a:moveTo>
                  <a:lnTo>
                    <a:pt x="0" y="13"/>
                  </a:lnTo>
                  <a:lnTo>
                    <a:pt x="0" y="18"/>
                  </a:lnTo>
                  <a:lnTo>
                    <a:pt x="4" y="20"/>
                  </a:lnTo>
                  <a:lnTo>
                    <a:pt x="9" y="22"/>
                  </a:lnTo>
                  <a:lnTo>
                    <a:pt x="15" y="25"/>
                  </a:lnTo>
                  <a:lnTo>
                    <a:pt x="20" y="22"/>
                  </a:lnTo>
                  <a:lnTo>
                    <a:pt x="24" y="20"/>
                  </a:lnTo>
                  <a:lnTo>
                    <a:pt x="27" y="16"/>
                  </a:lnTo>
                  <a:lnTo>
                    <a:pt x="27" y="11"/>
                  </a:lnTo>
                  <a:lnTo>
                    <a:pt x="24" y="7"/>
                  </a:lnTo>
                  <a:lnTo>
                    <a:pt x="20" y="4"/>
                  </a:lnTo>
                  <a:lnTo>
                    <a:pt x="15" y="2"/>
                  </a:lnTo>
                  <a:lnTo>
                    <a:pt x="9" y="0"/>
                  </a:lnTo>
                  <a:lnTo>
                    <a:pt x="4" y="2"/>
                  </a:lnTo>
                  <a:lnTo>
                    <a:pt x="0" y="4"/>
                  </a:lnTo>
                  <a:lnTo>
                    <a:pt x="0" y="9"/>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6" name="Freeform 1743">
              <a:extLst>
                <a:ext uri="{FF2B5EF4-FFF2-40B4-BE49-F238E27FC236}">
                  <a16:creationId xmlns:a16="http://schemas.microsoft.com/office/drawing/2014/main" xmlns="" id="{7365D71D-E839-474E-97CB-FAADE0C01F15}"/>
                </a:ext>
              </a:extLst>
            </p:cNvPr>
            <p:cNvSpPr>
              <a:spLocks/>
            </p:cNvSpPr>
            <p:nvPr/>
          </p:nvSpPr>
          <p:spPr bwMode="auto">
            <a:xfrm>
              <a:off x="3339" y="3271"/>
              <a:ext cx="27" cy="23"/>
            </a:xfrm>
            <a:custGeom>
              <a:avLst/>
              <a:gdLst>
                <a:gd name="T0" fmla="*/ 0 w 27"/>
                <a:gd name="T1" fmla="*/ 11 h 23"/>
                <a:gd name="T2" fmla="*/ 0 w 27"/>
                <a:gd name="T3" fmla="*/ 11 h 23"/>
                <a:gd name="T4" fmla="*/ 3 w 27"/>
                <a:gd name="T5" fmla="*/ 16 h 23"/>
                <a:gd name="T6" fmla="*/ 7 w 27"/>
                <a:gd name="T7" fmla="*/ 18 h 23"/>
                <a:gd name="T8" fmla="*/ 12 w 27"/>
                <a:gd name="T9" fmla="*/ 20 h 23"/>
                <a:gd name="T10" fmla="*/ 16 w 27"/>
                <a:gd name="T11" fmla="*/ 23 h 23"/>
                <a:gd name="T12" fmla="*/ 16 w 27"/>
                <a:gd name="T13" fmla="*/ 23 h 23"/>
                <a:gd name="T14" fmla="*/ 23 w 27"/>
                <a:gd name="T15" fmla="*/ 20 h 23"/>
                <a:gd name="T16" fmla="*/ 25 w 27"/>
                <a:gd name="T17" fmla="*/ 18 h 23"/>
                <a:gd name="T18" fmla="*/ 27 w 27"/>
                <a:gd name="T19" fmla="*/ 16 h 23"/>
                <a:gd name="T20" fmla="*/ 27 w 27"/>
                <a:gd name="T21" fmla="*/ 11 h 23"/>
                <a:gd name="T22" fmla="*/ 27 w 27"/>
                <a:gd name="T23" fmla="*/ 11 h 23"/>
                <a:gd name="T24" fmla="*/ 27 w 27"/>
                <a:gd name="T25" fmla="*/ 7 h 23"/>
                <a:gd name="T26" fmla="*/ 23 w 27"/>
                <a:gd name="T27" fmla="*/ 2 h 23"/>
                <a:gd name="T28" fmla="*/ 18 w 27"/>
                <a:gd name="T29" fmla="*/ 0 h 23"/>
                <a:gd name="T30" fmla="*/ 12 w 27"/>
                <a:gd name="T31" fmla="*/ 0 h 23"/>
                <a:gd name="T32" fmla="*/ 12 w 27"/>
                <a:gd name="T33" fmla="*/ 0 h 23"/>
                <a:gd name="T34" fmla="*/ 7 w 27"/>
                <a:gd name="T35" fmla="*/ 0 h 23"/>
                <a:gd name="T36" fmla="*/ 3 w 27"/>
                <a:gd name="T37" fmla="*/ 2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3" y="16"/>
                  </a:lnTo>
                  <a:lnTo>
                    <a:pt x="7" y="18"/>
                  </a:lnTo>
                  <a:lnTo>
                    <a:pt x="12" y="20"/>
                  </a:lnTo>
                  <a:lnTo>
                    <a:pt x="16" y="23"/>
                  </a:lnTo>
                  <a:lnTo>
                    <a:pt x="23" y="20"/>
                  </a:lnTo>
                  <a:lnTo>
                    <a:pt x="25" y="18"/>
                  </a:lnTo>
                  <a:lnTo>
                    <a:pt x="27" y="16"/>
                  </a:lnTo>
                  <a:lnTo>
                    <a:pt x="27" y="11"/>
                  </a:lnTo>
                  <a:lnTo>
                    <a:pt x="27" y="7"/>
                  </a:lnTo>
                  <a:lnTo>
                    <a:pt x="23" y="2"/>
                  </a:lnTo>
                  <a:lnTo>
                    <a:pt x="18" y="0"/>
                  </a:lnTo>
                  <a:lnTo>
                    <a:pt x="12" y="0"/>
                  </a:lnTo>
                  <a:lnTo>
                    <a:pt x="7" y="0"/>
                  </a:lnTo>
                  <a:lnTo>
                    <a:pt x="3"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7" name="Freeform 1744">
              <a:extLst>
                <a:ext uri="{FF2B5EF4-FFF2-40B4-BE49-F238E27FC236}">
                  <a16:creationId xmlns:a16="http://schemas.microsoft.com/office/drawing/2014/main" xmlns="" id="{484E87C6-2C06-BF4B-9DE4-E4404DF74BE4}"/>
                </a:ext>
              </a:extLst>
            </p:cNvPr>
            <p:cNvSpPr>
              <a:spLocks/>
            </p:cNvSpPr>
            <p:nvPr/>
          </p:nvSpPr>
          <p:spPr bwMode="auto">
            <a:xfrm>
              <a:off x="3339" y="3271"/>
              <a:ext cx="27" cy="23"/>
            </a:xfrm>
            <a:custGeom>
              <a:avLst/>
              <a:gdLst>
                <a:gd name="T0" fmla="*/ 0 w 27"/>
                <a:gd name="T1" fmla="*/ 11 h 23"/>
                <a:gd name="T2" fmla="*/ 0 w 27"/>
                <a:gd name="T3" fmla="*/ 11 h 23"/>
                <a:gd name="T4" fmla="*/ 3 w 27"/>
                <a:gd name="T5" fmla="*/ 16 h 23"/>
                <a:gd name="T6" fmla="*/ 7 w 27"/>
                <a:gd name="T7" fmla="*/ 18 h 23"/>
                <a:gd name="T8" fmla="*/ 12 w 27"/>
                <a:gd name="T9" fmla="*/ 20 h 23"/>
                <a:gd name="T10" fmla="*/ 16 w 27"/>
                <a:gd name="T11" fmla="*/ 23 h 23"/>
                <a:gd name="T12" fmla="*/ 16 w 27"/>
                <a:gd name="T13" fmla="*/ 23 h 23"/>
                <a:gd name="T14" fmla="*/ 23 w 27"/>
                <a:gd name="T15" fmla="*/ 20 h 23"/>
                <a:gd name="T16" fmla="*/ 25 w 27"/>
                <a:gd name="T17" fmla="*/ 18 h 23"/>
                <a:gd name="T18" fmla="*/ 27 w 27"/>
                <a:gd name="T19" fmla="*/ 16 h 23"/>
                <a:gd name="T20" fmla="*/ 27 w 27"/>
                <a:gd name="T21" fmla="*/ 11 h 23"/>
                <a:gd name="T22" fmla="*/ 27 w 27"/>
                <a:gd name="T23" fmla="*/ 11 h 23"/>
                <a:gd name="T24" fmla="*/ 27 w 27"/>
                <a:gd name="T25" fmla="*/ 7 h 23"/>
                <a:gd name="T26" fmla="*/ 23 w 27"/>
                <a:gd name="T27" fmla="*/ 2 h 23"/>
                <a:gd name="T28" fmla="*/ 18 w 27"/>
                <a:gd name="T29" fmla="*/ 0 h 23"/>
                <a:gd name="T30" fmla="*/ 12 w 27"/>
                <a:gd name="T31" fmla="*/ 0 h 23"/>
                <a:gd name="T32" fmla="*/ 12 w 27"/>
                <a:gd name="T33" fmla="*/ 0 h 23"/>
                <a:gd name="T34" fmla="*/ 7 w 27"/>
                <a:gd name="T35" fmla="*/ 0 h 23"/>
                <a:gd name="T36" fmla="*/ 3 w 27"/>
                <a:gd name="T37" fmla="*/ 2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3" y="16"/>
                  </a:lnTo>
                  <a:lnTo>
                    <a:pt x="7" y="18"/>
                  </a:lnTo>
                  <a:lnTo>
                    <a:pt x="12" y="20"/>
                  </a:lnTo>
                  <a:lnTo>
                    <a:pt x="16" y="23"/>
                  </a:lnTo>
                  <a:lnTo>
                    <a:pt x="23" y="20"/>
                  </a:lnTo>
                  <a:lnTo>
                    <a:pt x="25" y="18"/>
                  </a:lnTo>
                  <a:lnTo>
                    <a:pt x="27" y="16"/>
                  </a:lnTo>
                  <a:lnTo>
                    <a:pt x="27" y="11"/>
                  </a:lnTo>
                  <a:lnTo>
                    <a:pt x="27" y="7"/>
                  </a:lnTo>
                  <a:lnTo>
                    <a:pt x="23" y="2"/>
                  </a:lnTo>
                  <a:lnTo>
                    <a:pt x="18" y="0"/>
                  </a:lnTo>
                  <a:lnTo>
                    <a:pt x="12" y="0"/>
                  </a:lnTo>
                  <a:lnTo>
                    <a:pt x="7" y="0"/>
                  </a:lnTo>
                  <a:lnTo>
                    <a:pt x="3"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8" name="Freeform 1745">
              <a:extLst>
                <a:ext uri="{FF2B5EF4-FFF2-40B4-BE49-F238E27FC236}">
                  <a16:creationId xmlns:a16="http://schemas.microsoft.com/office/drawing/2014/main" xmlns="" id="{B3869655-1A6D-F948-8022-6FBFD566027F}"/>
                </a:ext>
              </a:extLst>
            </p:cNvPr>
            <p:cNvSpPr>
              <a:spLocks/>
            </p:cNvSpPr>
            <p:nvPr/>
          </p:nvSpPr>
          <p:spPr bwMode="auto">
            <a:xfrm>
              <a:off x="3312" y="3271"/>
              <a:ext cx="27" cy="23"/>
            </a:xfrm>
            <a:custGeom>
              <a:avLst/>
              <a:gdLst>
                <a:gd name="T0" fmla="*/ 0 w 27"/>
                <a:gd name="T1" fmla="*/ 11 h 23"/>
                <a:gd name="T2" fmla="*/ 0 w 27"/>
                <a:gd name="T3" fmla="*/ 11 h 23"/>
                <a:gd name="T4" fmla="*/ 3 w 27"/>
                <a:gd name="T5" fmla="*/ 16 h 23"/>
                <a:gd name="T6" fmla="*/ 5 w 27"/>
                <a:gd name="T7" fmla="*/ 20 h 23"/>
                <a:gd name="T8" fmla="*/ 12 w 27"/>
                <a:gd name="T9" fmla="*/ 23 h 23"/>
                <a:gd name="T10" fmla="*/ 16 w 27"/>
                <a:gd name="T11" fmla="*/ 23 h 23"/>
                <a:gd name="T12" fmla="*/ 16 w 27"/>
                <a:gd name="T13" fmla="*/ 23 h 23"/>
                <a:gd name="T14" fmla="*/ 21 w 27"/>
                <a:gd name="T15" fmla="*/ 23 h 23"/>
                <a:gd name="T16" fmla="*/ 25 w 27"/>
                <a:gd name="T17" fmla="*/ 18 h 23"/>
                <a:gd name="T18" fmla="*/ 27 w 27"/>
                <a:gd name="T19" fmla="*/ 16 h 23"/>
                <a:gd name="T20" fmla="*/ 27 w 27"/>
                <a:gd name="T21" fmla="*/ 11 h 23"/>
                <a:gd name="T22" fmla="*/ 27 w 27"/>
                <a:gd name="T23" fmla="*/ 11 h 23"/>
                <a:gd name="T24" fmla="*/ 25 w 27"/>
                <a:gd name="T25" fmla="*/ 7 h 23"/>
                <a:gd name="T26" fmla="*/ 23 w 27"/>
                <a:gd name="T27" fmla="*/ 2 h 23"/>
                <a:gd name="T28" fmla="*/ 18 w 27"/>
                <a:gd name="T29" fmla="*/ 0 h 23"/>
                <a:gd name="T30" fmla="*/ 12 w 27"/>
                <a:gd name="T31" fmla="*/ 0 h 23"/>
                <a:gd name="T32" fmla="*/ 12 w 27"/>
                <a:gd name="T33" fmla="*/ 0 h 23"/>
                <a:gd name="T34" fmla="*/ 7 w 27"/>
                <a:gd name="T35" fmla="*/ 0 h 23"/>
                <a:gd name="T36" fmla="*/ 3 w 27"/>
                <a:gd name="T37" fmla="*/ 2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3" y="16"/>
                  </a:lnTo>
                  <a:lnTo>
                    <a:pt x="5" y="20"/>
                  </a:lnTo>
                  <a:lnTo>
                    <a:pt x="12" y="23"/>
                  </a:lnTo>
                  <a:lnTo>
                    <a:pt x="16" y="23"/>
                  </a:lnTo>
                  <a:lnTo>
                    <a:pt x="21" y="23"/>
                  </a:lnTo>
                  <a:lnTo>
                    <a:pt x="25" y="18"/>
                  </a:lnTo>
                  <a:lnTo>
                    <a:pt x="27" y="16"/>
                  </a:lnTo>
                  <a:lnTo>
                    <a:pt x="27" y="11"/>
                  </a:lnTo>
                  <a:lnTo>
                    <a:pt x="25" y="7"/>
                  </a:lnTo>
                  <a:lnTo>
                    <a:pt x="23" y="2"/>
                  </a:lnTo>
                  <a:lnTo>
                    <a:pt x="18" y="0"/>
                  </a:lnTo>
                  <a:lnTo>
                    <a:pt x="12" y="0"/>
                  </a:lnTo>
                  <a:lnTo>
                    <a:pt x="7" y="0"/>
                  </a:lnTo>
                  <a:lnTo>
                    <a:pt x="3"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29" name="Freeform 1746">
              <a:extLst>
                <a:ext uri="{FF2B5EF4-FFF2-40B4-BE49-F238E27FC236}">
                  <a16:creationId xmlns:a16="http://schemas.microsoft.com/office/drawing/2014/main" xmlns="" id="{A693CC21-B72F-3B4C-A21E-92BC22369D47}"/>
                </a:ext>
              </a:extLst>
            </p:cNvPr>
            <p:cNvSpPr>
              <a:spLocks/>
            </p:cNvSpPr>
            <p:nvPr/>
          </p:nvSpPr>
          <p:spPr bwMode="auto">
            <a:xfrm>
              <a:off x="3312" y="3271"/>
              <a:ext cx="27" cy="23"/>
            </a:xfrm>
            <a:custGeom>
              <a:avLst/>
              <a:gdLst>
                <a:gd name="T0" fmla="*/ 0 w 27"/>
                <a:gd name="T1" fmla="*/ 11 h 23"/>
                <a:gd name="T2" fmla="*/ 0 w 27"/>
                <a:gd name="T3" fmla="*/ 11 h 23"/>
                <a:gd name="T4" fmla="*/ 3 w 27"/>
                <a:gd name="T5" fmla="*/ 16 h 23"/>
                <a:gd name="T6" fmla="*/ 5 w 27"/>
                <a:gd name="T7" fmla="*/ 20 h 23"/>
                <a:gd name="T8" fmla="*/ 12 w 27"/>
                <a:gd name="T9" fmla="*/ 23 h 23"/>
                <a:gd name="T10" fmla="*/ 16 w 27"/>
                <a:gd name="T11" fmla="*/ 23 h 23"/>
                <a:gd name="T12" fmla="*/ 16 w 27"/>
                <a:gd name="T13" fmla="*/ 23 h 23"/>
                <a:gd name="T14" fmla="*/ 21 w 27"/>
                <a:gd name="T15" fmla="*/ 23 h 23"/>
                <a:gd name="T16" fmla="*/ 25 w 27"/>
                <a:gd name="T17" fmla="*/ 18 h 23"/>
                <a:gd name="T18" fmla="*/ 27 w 27"/>
                <a:gd name="T19" fmla="*/ 16 h 23"/>
                <a:gd name="T20" fmla="*/ 27 w 27"/>
                <a:gd name="T21" fmla="*/ 11 h 23"/>
                <a:gd name="T22" fmla="*/ 27 w 27"/>
                <a:gd name="T23" fmla="*/ 11 h 23"/>
                <a:gd name="T24" fmla="*/ 25 w 27"/>
                <a:gd name="T25" fmla="*/ 7 h 23"/>
                <a:gd name="T26" fmla="*/ 23 w 27"/>
                <a:gd name="T27" fmla="*/ 2 h 23"/>
                <a:gd name="T28" fmla="*/ 18 w 27"/>
                <a:gd name="T29" fmla="*/ 0 h 23"/>
                <a:gd name="T30" fmla="*/ 12 w 27"/>
                <a:gd name="T31" fmla="*/ 0 h 23"/>
                <a:gd name="T32" fmla="*/ 12 w 27"/>
                <a:gd name="T33" fmla="*/ 0 h 23"/>
                <a:gd name="T34" fmla="*/ 7 w 27"/>
                <a:gd name="T35" fmla="*/ 0 h 23"/>
                <a:gd name="T36" fmla="*/ 3 w 27"/>
                <a:gd name="T37" fmla="*/ 2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3" y="16"/>
                  </a:lnTo>
                  <a:lnTo>
                    <a:pt x="5" y="20"/>
                  </a:lnTo>
                  <a:lnTo>
                    <a:pt x="12" y="23"/>
                  </a:lnTo>
                  <a:lnTo>
                    <a:pt x="16" y="23"/>
                  </a:lnTo>
                  <a:lnTo>
                    <a:pt x="21" y="23"/>
                  </a:lnTo>
                  <a:lnTo>
                    <a:pt x="25" y="18"/>
                  </a:lnTo>
                  <a:lnTo>
                    <a:pt x="27" y="16"/>
                  </a:lnTo>
                  <a:lnTo>
                    <a:pt x="27" y="11"/>
                  </a:lnTo>
                  <a:lnTo>
                    <a:pt x="25" y="7"/>
                  </a:lnTo>
                  <a:lnTo>
                    <a:pt x="23" y="2"/>
                  </a:lnTo>
                  <a:lnTo>
                    <a:pt x="18" y="0"/>
                  </a:lnTo>
                  <a:lnTo>
                    <a:pt x="12" y="0"/>
                  </a:lnTo>
                  <a:lnTo>
                    <a:pt x="7" y="0"/>
                  </a:lnTo>
                  <a:lnTo>
                    <a:pt x="3"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0" name="Freeform 1747">
              <a:extLst>
                <a:ext uri="{FF2B5EF4-FFF2-40B4-BE49-F238E27FC236}">
                  <a16:creationId xmlns:a16="http://schemas.microsoft.com/office/drawing/2014/main" xmlns="" id="{EE3E502D-242A-854E-80E4-600B93B71143}"/>
                </a:ext>
              </a:extLst>
            </p:cNvPr>
            <p:cNvSpPr>
              <a:spLocks/>
            </p:cNvSpPr>
            <p:nvPr/>
          </p:nvSpPr>
          <p:spPr bwMode="auto">
            <a:xfrm>
              <a:off x="3285" y="3271"/>
              <a:ext cx="27" cy="23"/>
            </a:xfrm>
            <a:custGeom>
              <a:avLst/>
              <a:gdLst>
                <a:gd name="T0" fmla="*/ 0 w 27"/>
                <a:gd name="T1" fmla="*/ 11 h 23"/>
                <a:gd name="T2" fmla="*/ 0 w 27"/>
                <a:gd name="T3" fmla="*/ 11 h 23"/>
                <a:gd name="T4" fmla="*/ 2 w 27"/>
                <a:gd name="T5" fmla="*/ 16 h 23"/>
                <a:gd name="T6" fmla="*/ 5 w 27"/>
                <a:gd name="T7" fmla="*/ 20 h 23"/>
                <a:gd name="T8" fmla="*/ 9 w 27"/>
                <a:gd name="T9" fmla="*/ 23 h 23"/>
                <a:gd name="T10" fmla="*/ 16 w 27"/>
                <a:gd name="T11" fmla="*/ 23 h 23"/>
                <a:gd name="T12" fmla="*/ 16 w 27"/>
                <a:gd name="T13" fmla="*/ 23 h 23"/>
                <a:gd name="T14" fmla="*/ 20 w 27"/>
                <a:gd name="T15" fmla="*/ 23 h 23"/>
                <a:gd name="T16" fmla="*/ 25 w 27"/>
                <a:gd name="T17" fmla="*/ 20 h 23"/>
                <a:gd name="T18" fmla="*/ 27 w 27"/>
                <a:gd name="T19" fmla="*/ 16 h 23"/>
                <a:gd name="T20" fmla="*/ 27 w 27"/>
                <a:gd name="T21" fmla="*/ 11 h 23"/>
                <a:gd name="T22" fmla="*/ 27 w 27"/>
                <a:gd name="T23" fmla="*/ 11 h 23"/>
                <a:gd name="T24" fmla="*/ 25 w 27"/>
                <a:gd name="T25" fmla="*/ 7 h 23"/>
                <a:gd name="T26" fmla="*/ 23 w 27"/>
                <a:gd name="T27" fmla="*/ 5 h 23"/>
                <a:gd name="T28" fmla="*/ 18 w 27"/>
                <a:gd name="T29" fmla="*/ 0 h 23"/>
                <a:gd name="T30" fmla="*/ 11 w 27"/>
                <a:gd name="T31" fmla="*/ 0 h 23"/>
                <a:gd name="T32" fmla="*/ 11 w 27"/>
                <a:gd name="T33" fmla="*/ 0 h 23"/>
                <a:gd name="T34" fmla="*/ 7 w 27"/>
                <a:gd name="T35" fmla="*/ 2 h 23"/>
                <a:gd name="T36" fmla="*/ 2 w 27"/>
                <a:gd name="T37" fmla="*/ 5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2" y="16"/>
                  </a:lnTo>
                  <a:lnTo>
                    <a:pt x="5" y="20"/>
                  </a:lnTo>
                  <a:lnTo>
                    <a:pt x="9" y="23"/>
                  </a:lnTo>
                  <a:lnTo>
                    <a:pt x="16" y="23"/>
                  </a:lnTo>
                  <a:lnTo>
                    <a:pt x="20" y="23"/>
                  </a:lnTo>
                  <a:lnTo>
                    <a:pt x="25" y="20"/>
                  </a:lnTo>
                  <a:lnTo>
                    <a:pt x="27" y="16"/>
                  </a:lnTo>
                  <a:lnTo>
                    <a:pt x="27" y="11"/>
                  </a:lnTo>
                  <a:lnTo>
                    <a:pt x="25" y="7"/>
                  </a:lnTo>
                  <a:lnTo>
                    <a:pt x="23" y="5"/>
                  </a:lnTo>
                  <a:lnTo>
                    <a:pt x="18" y="0"/>
                  </a:lnTo>
                  <a:lnTo>
                    <a:pt x="11" y="0"/>
                  </a:lnTo>
                  <a:lnTo>
                    <a:pt x="7"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1" name="Freeform 1748">
              <a:extLst>
                <a:ext uri="{FF2B5EF4-FFF2-40B4-BE49-F238E27FC236}">
                  <a16:creationId xmlns:a16="http://schemas.microsoft.com/office/drawing/2014/main" xmlns="" id="{A3B05497-61FE-4F4E-8144-EA1238B61280}"/>
                </a:ext>
              </a:extLst>
            </p:cNvPr>
            <p:cNvSpPr>
              <a:spLocks/>
            </p:cNvSpPr>
            <p:nvPr/>
          </p:nvSpPr>
          <p:spPr bwMode="auto">
            <a:xfrm>
              <a:off x="3285" y="3271"/>
              <a:ext cx="27" cy="23"/>
            </a:xfrm>
            <a:custGeom>
              <a:avLst/>
              <a:gdLst>
                <a:gd name="T0" fmla="*/ 0 w 27"/>
                <a:gd name="T1" fmla="*/ 11 h 23"/>
                <a:gd name="T2" fmla="*/ 0 w 27"/>
                <a:gd name="T3" fmla="*/ 11 h 23"/>
                <a:gd name="T4" fmla="*/ 2 w 27"/>
                <a:gd name="T5" fmla="*/ 16 h 23"/>
                <a:gd name="T6" fmla="*/ 5 w 27"/>
                <a:gd name="T7" fmla="*/ 20 h 23"/>
                <a:gd name="T8" fmla="*/ 9 w 27"/>
                <a:gd name="T9" fmla="*/ 23 h 23"/>
                <a:gd name="T10" fmla="*/ 16 w 27"/>
                <a:gd name="T11" fmla="*/ 23 h 23"/>
                <a:gd name="T12" fmla="*/ 16 w 27"/>
                <a:gd name="T13" fmla="*/ 23 h 23"/>
                <a:gd name="T14" fmla="*/ 20 w 27"/>
                <a:gd name="T15" fmla="*/ 23 h 23"/>
                <a:gd name="T16" fmla="*/ 25 w 27"/>
                <a:gd name="T17" fmla="*/ 20 h 23"/>
                <a:gd name="T18" fmla="*/ 27 w 27"/>
                <a:gd name="T19" fmla="*/ 16 h 23"/>
                <a:gd name="T20" fmla="*/ 27 w 27"/>
                <a:gd name="T21" fmla="*/ 11 h 23"/>
                <a:gd name="T22" fmla="*/ 27 w 27"/>
                <a:gd name="T23" fmla="*/ 11 h 23"/>
                <a:gd name="T24" fmla="*/ 25 w 27"/>
                <a:gd name="T25" fmla="*/ 7 h 23"/>
                <a:gd name="T26" fmla="*/ 23 w 27"/>
                <a:gd name="T27" fmla="*/ 5 h 23"/>
                <a:gd name="T28" fmla="*/ 18 w 27"/>
                <a:gd name="T29" fmla="*/ 0 h 23"/>
                <a:gd name="T30" fmla="*/ 11 w 27"/>
                <a:gd name="T31" fmla="*/ 0 h 23"/>
                <a:gd name="T32" fmla="*/ 11 w 27"/>
                <a:gd name="T33" fmla="*/ 0 h 23"/>
                <a:gd name="T34" fmla="*/ 7 w 27"/>
                <a:gd name="T35" fmla="*/ 2 h 23"/>
                <a:gd name="T36" fmla="*/ 2 w 27"/>
                <a:gd name="T37" fmla="*/ 5 h 23"/>
                <a:gd name="T38" fmla="*/ 0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2" y="16"/>
                  </a:lnTo>
                  <a:lnTo>
                    <a:pt x="5" y="20"/>
                  </a:lnTo>
                  <a:lnTo>
                    <a:pt x="9" y="23"/>
                  </a:lnTo>
                  <a:lnTo>
                    <a:pt x="16" y="23"/>
                  </a:lnTo>
                  <a:lnTo>
                    <a:pt x="20" y="23"/>
                  </a:lnTo>
                  <a:lnTo>
                    <a:pt x="25" y="20"/>
                  </a:lnTo>
                  <a:lnTo>
                    <a:pt x="27" y="16"/>
                  </a:lnTo>
                  <a:lnTo>
                    <a:pt x="27" y="11"/>
                  </a:lnTo>
                  <a:lnTo>
                    <a:pt x="25" y="7"/>
                  </a:lnTo>
                  <a:lnTo>
                    <a:pt x="23" y="5"/>
                  </a:lnTo>
                  <a:lnTo>
                    <a:pt x="18" y="0"/>
                  </a:lnTo>
                  <a:lnTo>
                    <a:pt x="11" y="0"/>
                  </a:lnTo>
                  <a:lnTo>
                    <a:pt x="7"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2" name="Freeform 1749">
              <a:extLst>
                <a:ext uri="{FF2B5EF4-FFF2-40B4-BE49-F238E27FC236}">
                  <a16:creationId xmlns:a16="http://schemas.microsoft.com/office/drawing/2014/main" xmlns="" id="{16DE25C2-A32E-E345-B752-9A811B8D59B3}"/>
                </a:ext>
              </a:extLst>
            </p:cNvPr>
            <p:cNvSpPr>
              <a:spLocks/>
            </p:cNvSpPr>
            <p:nvPr/>
          </p:nvSpPr>
          <p:spPr bwMode="auto">
            <a:xfrm>
              <a:off x="3231" y="3273"/>
              <a:ext cx="27" cy="23"/>
            </a:xfrm>
            <a:custGeom>
              <a:avLst/>
              <a:gdLst>
                <a:gd name="T0" fmla="*/ 0 w 27"/>
                <a:gd name="T1" fmla="*/ 12 h 23"/>
                <a:gd name="T2" fmla="*/ 0 w 27"/>
                <a:gd name="T3" fmla="*/ 12 h 23"/>
                <a:gd name="T4" fmla="*/ 2 w 27"/>
                <a:gd name="T5" fmla="*/ 16 h 23"/>
                <a:gd name="T6" fmla="*/ 5 w 27"/>
                <a:gd name="T7" fmla="*/ 18 h 23"/>
                <a:gd name="T8" fmla="*/ 9 w 27"/>
                <a:gd name="T9" fmla="*/ 21 h 23"/>
                <a:gd name="T10" fmla="*/ 14 w 27"/>
                <a:gd name="T11" fmla="*/ 23 h 23"/>
                <a:gd name="T12" fmla="*/ 14 w 27"/>
                <a:gd name="T13" fmla="*/ 23 h 23"/>
                <a:gd name="T14" fmla="*/ 20 w 27"/>
                <a:gd name="T15" fmla="*/ 21 h 23"/>
                <a:gd name="T16" fmla="*/ 23 w 27"/>
                <a:gd name="T17" fmla="*/ 18 h 23"/>
                <a:gd name="T18" fmla="*/ 27 w 27"/>
                <a:gd name="T19" fmla="*/ 16 h 23"/>
                <a:gd name="T20" fmla="*/ 27 w 27"/>
                <a:gd name="T21" fmla="*/ 12 h 23"/>
                <a:gd name="T22" fmla="*/ 27 w 27"/>
                <a:gd name="T23" fmla="*/ 12 h 23"/>
                <a:gd name="T24" fmla="*/ 25 w 27"/>
                <a:gd name="T25" fmla="*/ 7 h 23"/>
                <a:gd name="T26" fmla="*/ 23 w 27"/>
                <a:gd name="T27" fmla="*/ 3 h 23"/>
                <a:gd name="T28" fmla="*/ 18 w 27"/>
                <a:gd name="T29" fmla="*/ 0 h 23"/>
                <a:gd name="T30" fmla="*/ 14 w 27"/>
                <a:gd name="T31" fmla="*/ 0 h 23"/>
                <a:gd name="T32" fmla="*/ 14 w 27"/>
                <a:gd name="T33" fmla="*/ 0 h 23"/>
                <a:gd name="T34" fmla="*/ 9 w 27"/>
                <a:gd name="T35" fmla="*/ 0 h 23"/>
                <a:gd name="T36" fmla="*/ 5 w 27"/>
                <a:gd name="T37" fmla="*/ 3 h 23"/>
                <a:gd name="T38" fmla="*/ 0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5" y="18"/>
                  </a:lnTo>
                  <a:lnTo>
                    <a:pt x="9" y="21"/>
                  </a:lnTo>
                  <a:lnTo>
                    <a:pt x="14" y="23"/>
                  </a:lnTo>
                  <a:lnTo>
                    <a:pt x="20" y="21"/>
                  </a:lnTo>
                  <a:lnTo>
                    <a:pt x="23" y="18"/>
                  </a:lnTo>
                  <a:lnTo>
                    <a:pt x="27" y="16"/>
                  </a:lnTo>
                  <a:lnTo>
                    <a:pt x="27" y="12"/>
                  </a:lnTo>
                  <a:lnTo>
                    <a:pt x="25" y="7"/>
                  </a:lnTo>
                  <a:lnTo>
                    <a:pt x="23" y="3"/>
                  </a:lnTo>
                  <a:lnTo>
                    <a:pt x="18" y="0"/>
                  </a:lnTo>
                  <a:lnTo>
                    <a:pt x="14" y="0"/>
                  </a:lnTo>
                  <a:lnTo>
                    <a:pt x="9" y="0"/>
                  </a:lnTo>
                  <a:lnTo>
                    <a:pt x="5"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3" name="Freeform 1750">
              <a:extLst>
                <a:ext uri="{FF2B5EF4-FFF2-40B4-BE49-F238E27FC236}">
                  <a16:creationId xmlns:a16="http://schemas.microsoft.com/office/drawing/2014/main" xmlns="" id="{76691068-723E-5342-A1C2-30D5481ADA8E}"/>
                </a:ext>
              </a:extLst>
            </p:cNvPr>
            <p:cNvSpPr>
              <a:spLocks/>
            </p:cNvSpPr>
            <p:nvPr/>
          </p:nvSpPr>
          <p:spPr bwMode="auto">
            <a:xfrm>
              <a:off x="3231" y="3273"/>
              <a:ext cx="27" cy="23"/>
            </a:xfrm>
            <a:custGeom>
              <a:avLst/>
              <a:gdLst>
                <a:gd name="T0" fmla="*/ 0 w 27"/>
                <a:gd name="T1" fmla="*/ 12 h 23"/>
                <a:gd name="T2" fmla="*/ 0 w 27"/>
                <a:gd name="T3" fmla="*/ 12 h 23"/>
                <a:gd name="T4" fmla="*/ 2 w 27"/>
                <a:gd name="T5" fmla="*/ 16 h 23"/>
                <a:gd name="T6" fmla="*/ 5 w 27"/>
                <a:gd name="T7" fmla="*/ 18 h 23"/>
                <a:gd name="T8" fmla="*/ 9 w 27"/>
                <a:gd name="T9" fmla="*/ 21 h 23"/>
                <a:gd name="T10" fmla="*/ 14 w 27"/>
                <a:gd name="T11" fmla="*/ 23 h 23"/>
                <a:gd name="T12" fmla="*/ 14 w 27"/>
                <a:gd name="T13" fmla="*/ 23 h 23"/>
                <a:gd name="T14" fmla="*/ 20 w 27"/>
                <a:gd name="T15" fmla="*/ 21 h 23"/>
                <a:gd name="T16" fmla="*/ 23 w 27"/>
                <a:gd name="T17" fmla="*/ 18 h 23"/>
                <a:gd name="T18" fmla="*/ 27 w 27"/>
                <a:gd name="T19" fmla="*/ 16 h 23"/>
                <a:gd name="T20" fmla="*/ 27 w 27"/>
                <a:gd name="T21" fmla="*/ 12 h 23"/>
                <a:gd name="T22" fmla="*/ 27 w 27"/>
                <a:gd name="T23" fmla="*/ 12 h 23"/>
                <a:gd name="T24" fmla="*/ 25 w 27"/>
                <a:gd name="T25" fmla="*/ 7 h 23"/>
                <a:gd name="T26" fmla="*/ 23 w 27"/>
                <a:gd name="T27" fmla="*/ 3 h 23"/>
                <a:gd name="T28" fmla="*/ 18 w 27"/>
                <a:gd name="T29" fmla="*/ 0 h 23"/>
                <a:gd name="T30" fmla="*/ 14 w 27"/>
                <a:gd name="T31" fmla="*/ 0 h 23"/>
                <a:gd name="T32" fmla="*/ 14 w 27"/>
                <a:gd name="T33" fmla="*/ 0 h 23"/>
                <a:gd name="T34" fmla="*/ 9 w 27"/>
                <a:gd name="T35" fmla="*/ 0 h 23"/>
                <a:gd name="T36" fmla="*/ 5 w 27"/>
                <a:gd name="T37" fmla="*/ 3 h 23"/>
                <a:gd name="T38" fmla="*/ 0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5" y="18"/>
                  </a:lnTo>
                  <a:lnTo>
                    <a:pt x="9" y="21"/>
                  </a:lnTo>
                  <a:lnTo>
                    <a:pt x="14" y="23"/>
                  </a:lnTo>
                  <a:lnTo>
                    <a:pt x="20" y="21"/>
                  </a:lnTo>
                  <a:lnTo>
                    <a:pt x="23" y="18"/>
                  </a:lnTo>
                  <a:lnTo>
                    <a:pt x="27" y="16"/>
                  </a:lnTo>
                  <a:lnTo>
                    <a:pt x="27" y="12"/>
                  </a:lnTo>
                  <a:lnTo>
                    <a:pt x="25" y="7"/>
                  </a:lnTo>
                  <a:lnTo>
                    <a:pt x="23" y="3"/>
                  </a:lnTo>
                  <a:lnTo>
                    <a:pt x="18" y="0"/>
                  </a:lnTo>
                  <a:lnTo>
                    <a:pt x="14" y="0"/>
                  </a:lnTo>
                  <a:lnTo>
                    <a:pt x="9" y="0"/>
                  </a:lnTo>
                  <a:lnTo>
                    <a:pt x="5"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4" name="Freeform 1751">
              <a:extLst>
                <a:ext uri="{FF2B5EF4-FFF2-40B4-BE49-F238E27FC236}">
                  <a16:creationId xmlns:a16="http://schemas.microsoft.com/office/drawing/2014/main" xmlns="" id="{FF884B3A-C39D-B94B-855D-DBEFD4B06457}"/>
                </a:ext>
              </a:extLst>
            </p:cNvPr>
            <p:cNvSpPr>
              <a:spLocks/>
            </p:cNvSpPr>
            <p:nvPr/>
          </p:nvSpPr>
          <p:spPr bwMode="auto">
            <a:xfrm>
              <a:off x="3204" y="3273"/>
              <a:ext cx="27" cy="23"/>
            </a:xfrm>
            <a:custGeom>
              <a:avLst/>
              <a:gdLst>
                <a:gd name="T0" fmla="*/ 0 w 27"/>
                <a:gd name="T1" fmla="*/ 12 h 23"/>
                <a:gd name="T2" fmla="*/ 0 w 27"/>
                <a:gd name="T3" fmla="*/ 12 h 23"/>
                <a:gd name="T4" fmla="*/ 2 w 27"/>
                <a:gd name="T5" fmla="*/ 16 h 23"/>
                <a:gd name="T6" fmla="*/ 5 w 27"/>
                <a:gd name="T7" fmla="*/ 21 h 23"/>
                <a:gd name="T8" fmla="*/ 9 w 27"/>
                <a:gd name="T9" fmla="*/ 23 h 23"/>
                <a:gd name="T10" fmla="*/ 14 w 27"/>
                <a:gd name="T11" fmla="*/ 23 h 23"/>
                <a:gd name="T12" fmla="*/ 14 w 27"/>
                <a:gd name="T13" fmla="*/ 23 h 23"/>
                <a:gd name="T14" fmla="*/ 18 w 27"/>
                <a:gd name="T15" fmla="*/ 23 h 23"/>
                <a:gd name="T16" fmla="*/ 23 w 27"/>
                <a:gd name="T17" fmla="*/ 18 h 23"/>
                <a:gd name="T18" fmla="*/ 27 w 27"/>
                <a:gd name="T19" fmla="*/ 16 h 23"/>
                <a:gd name="T20" fmla="*/ 27 w 27"/>
                <a:gd name="T21" fmla="*/ 12 h 23"/>
                <a:gd name="T22" fmla="*/ 27 w 27"/>
                <a:gd name="T23" fmla="*/ 12 h 23"/>
                <a:gd name="T24" fmla="*/ 25 w 27"/>
                <a:gd name="T25" fmla="*/ 7 h 23"/>
                <a:gd name="T26" fmla="*/ 23 w 27"/>
                <a:gd name="T27" fmla="*/ 3 h 23"/>
                <a:gd name="T28" fmla="*/ 18 w 27"/>
                <a:gd name="T29" fmla="*/ 0 h 23"/>
                <a:gd name="T30" fmla="*/ 14 w 27"/>
                <a:gd name="T31" fmla="*/ 0 h 23"/>
                <a:gd name="T32" fmla="*/ 14 w 27"/>
                <a:gd name="T33" fmla="*/ 0 h 23"/>
                <a:gd name="T34" fmla="*/ 9 w 27"/>
                <a:gd name="T35" fmla="*/ 0 h 23"/>
                <a:gd name="T36" fmla="*/ 5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5" y="21"/>
                  </a:lnTo>
                  <a:lnTo>
                    <a:pt x="9" y="23"/>
                  </a:lnTo>
                  <a:lnTo>
                    <a:pt x="14" y="23"/>
                  </a:lnTo>
                  <a:lnTo>
                    <a:pt x="18" y="23"/>
                  </a:lnTo>
                  <a:lnTo>
                    <a:pt x="23" y="18"/>
                  </a:lnTo>
                  <a:lnTo>
                    <a:pt x="27" y="16"/>
                  </a:lnTo>
                  <a:lnTo>
                    <a:pt x="27" y="12"/>
                  </a:lnTo>
                  <a:lnTo>
                    <a:pt x="25" y="7"/>
                  </a:lnTo>
                  <a:lnTo>
                    <a:pt x="23" y="3"/>
                  </a:lnTo>
                  <a:lnTo>
                    <a:pt x="18" y="0"/>
                  </a:lnTo>
                  <a:lnTo>
                    <a:pt x="14" y="0"/>
                  </a:lnTo>
                  <a:lnTo>
                    <a:pt x="9" y="0"/>
                  </a:lnTo>
                  <a:lnTo>
                    <a:pt x="5"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5" name="Freeform 1752">
              <a:extLst>
                <a:ext uri="{FF2B5EF4-FFF2-40B4-BE49-F238E27FC236}">
                  <a16:creationId xmlns:a16="http://schemas.microsoft.com/office/drawing/2014/main" xmlns="" id="{7D2DAD3C-1EAD-DD4A-9650-5B3BB9ED1301}"/>
                </a:ext>
              </a:extLst>
            </p:cNvPr>
            <p:cNvSpPr>
              <a:spLocks/>
            </p:cNvSpPr>
            <p:nvPr/>
          </p:nvSpPr>
          <p:spPr bwMode="auto">
            <a:xfrm>
              <a:off x="3204" y="3273"/>
              <a:ext cx="27" cy="23"/>
            </a:xfrm>
            <a:custGeom>
              <a:avLst/>
              <a:gdLst>
                <a:gd name="T0" fmla="*/ 0 w 27"/>
                <a:gd name="T1" fmla="*/ 12 h 23"/>
                <a:gd name="T2" fmla="*/ 0 w 27"/>
                <a:gd name="T3" fmla="*/ 12 h 23"/>
                <a:gd name="T4" fmla="*/ 2 w 27"/>
                <a:gd name="T5" fmla="*/ 16 h 23"/>
                <a:gd name="T6" fmla="*/ 5 w 27"/>
                <a:gd name="T7" fmla="*/ 21 h 23"/>
                <a:gd name="T8" fmla="*/ 9 w 27"/>
                <a:gd name="T9" fmla="*/ 23 h 23"/>
                <a:gd name="T10" fmla="*/ 14 w 27"/>
                <a:gd name="T11" fmla="*/ 23 h 23"/>
                <a:gd name="T12" fmla="*/ 14 w 27"/>
                <a:gd name="T13" fmla="*/ 23 h 23"/>
                <a:gd name="T14" fmla="*/ 18 w 27"/>
                <a:gd name="T15" fmla="*/ 23 h 23"/>
                <a:gd name="T16" fmla="*/ 23 w 27"/>
                <a:gd name="T17" fmla="*/ 18 h 23"/>
                <a:gd name="T18" fmla="*/ 27 w 27"/>
                <a:gd name="T19" fmla="*/ 16 h 23"/>
                <a:gd name="T20" fmla="*/ 27 w 27"/>
                <a:gd name="T21" fmla="*/ 12 h 23"/>
                <a:gd name="T22" fmla="*/ 27 w 27"/>
                <a:gd name="T23" fmla="*/ 12 h 23"/>
                <a:gd name="T24" fmla="*/ 25 w 27"/>
                <a:gd name="T25" fmla="*/ 7 h 23"/>
                <a:gd name="T26" fmla="*/ 23 w 27"/>
                <a:gd name="T27" fmla="*/ 3 h 23"/>
                <a:gd name="T28" fmla="*/ 18 w 27"/>
                <a:gd name="T29" fmla="*/ 0 h 23"/>
                <a:gd name="T30" fmla="*/ 14 w 27"/>
                <a:gd name="T31" fmla="*/ 0 h 23"/>
                <a:gd name="T32" fmla="*/ 14 w 27"/>
                <a:gd name="T33" fmla="*/ 0 h 23"/>
                <a:gd name="T34" fmla="*/ 9 w 27"/>
                <a:gd name="T35" fmla="*/ 0 h 23"/>
                <a:gd name="T36" fmla="*/ 5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5" y="21"/>
                  </a:lnTo>
                  <a:lnTo>
                    <a:pt x="9" y="23"/>
                  </a:lnTo>
                  <a:lnTo>
                    <a:pt x="14" y="23"/>
                  </a:lnTo>
                  <a:lnTo>
                    <a:pt x="18" y="23"/>
                  </a:lnTo>
                  <a:lnTo>
                    <a:pt x="23" y="18"/>
                  </a:lnTo>
                  <a:lnTo>
                    <a:pt x="27" y="16"/>
                  </a:lnTo>
                  <a:lnTo>
                    <a:pt x="27" y="12"/>
                  </a:lnTo>
                  <a:lnTo>
                    <a:pt x="25" y="7"/>
                  </a:lnTo>
                  <a:lnTo>
                    <a:pt x="23" y="3"/>
                  </a:lnTo>
                  <a:lnTo>
                    <a:pt x="18" y="0"/>
                  </a:lnTo>
                  <a:lnTo>
                    <a:pt x="14" y="0"/>
                  </a:lnTo>
                  <a:lnTo>
                    <a:pt x="9" y="0"/>
                  </a:lnTo>
                  <a:lnTo>
                    <a:pt x="5"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6" name="Freeform 1753">
              <a:extLst>
                <a:ext uri="{FF2B5EF4-FFF2-40B4-BE49-F238E27FC236}">
                  <a16:creationId xmlns:a16="http://schemas.microsoft.com/office/drawing/2014/main" xmlns="" id="{F475E868-A8E0-044F-83E5-1E4AF94EF941}"/>
                </a:ext>
              </a:extLst>
            </p:cNvPr>
            <p:cNvSpPr>
              <a:spLocks/>
            </p:cNvSpPr>
            <p:nvPr/>
          </p:nvSpPr>
          <p:spPr bwMode="auto">
            <a:xfrm>
              <a:off x="3177" y="3273"/>
              <a:ext cx="27" cy="23"/>
            </a:xfrm>
            <a:custGeom>
              <a:avLst/>
              <a:gdLst>
                <a:gd name="T0" fmla="*/ 0 w 27"/>
                <a:gd name="T1" fmla="*/ 12 h 23"/>
                <a:gd name="T2" fmla="*/ 0 w 27"/>
                <a:gd name="T3" fmla="*/ 12 h 23"/>
                <a:gd name="T4" fmla="*/ 2 w 27"/>
                <a:gd name="T5" fmla="*/ 16 h 23"/>
                <a:gd name="T6" fmla="*/ 5 w 27"/>
                <a:gd name="T7" fmla="*/ 21 h 23"/>
                <a:gd name="T8" fmla="*/ 9 w 27"/>
                <a:gd name="T9" fmla="*/ 23 h 23"/>
                <a:gd name="T10" fmla="*/ 14 w 27"/>
                <a:gd name="T11" fmla="*/ 23 h 23"/>
                <a:gd name="T12" fmla="*/ 14 w 27"/>
                <a:gd name="T13" fmla="*/ 23 h 23"/>
                <a:gd name="T14" fmla="*/ 18 w 27"/>
                <a:gd name="T15" fmla="*/ 23 h 23"/>
                <a:gd name="T16" fmla="*/ 23 w 27"/>
                <a:gd name="T17" fmla="*/ 21 h 23"/>
                <a:gd name="T18" fmla="*/ 27 w 27"/>
                <a:gd name="T19" fmla="*/ 16 h 23"/>
                <a:gd name="T20" fmla="*/ 27 w 27"/>
                <a:gd name="T21" fmla="*/ 12 h 23"/>
                <a:gd name="T22" fmla="*/ 27 w 27"/>
                <a:gd name="T23" fmla="*/ 12 h 23"/>
                <a:gd name="T24" fmla="*/ 27 w 27"/>
                <a:gd name="T25" fmla="*/ 7 h 23"/>
                <a:gd name="T26" fmla="*/ 23 w 27"/>
                <a:gd name="T27" fmla="*/ 3 h 23"/>
                <a:gd name="T28" fmla="*/ 20 w 27"/>
                <a:gd name="T29" fmla="*/ 0 h 23"/>
                <a:gd name="T30" fmla="*/ 14 w 27"/>
                <a:gd name="T31" fmla="*/ 0 h 23"/>
                <a:gd name="T32" fmla="*/ 14 w 27"/>
                <a:gd name="T33" fmla="*/ 0 h 23"/>
                <a:gd name="T34" fmla="*/ 9 w 27"/>
                <a:gd name="T35" fmla="*/ 3 h 23"/>
                <a:gd name="T36" fmla="*/ 5 w 27"/>
                <a:gd name="T37" fmla="*/ 5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5" y="21"/>
                  </a:lnTo>
                  <a:lnTo>
                    <a:pt x="9" y="23"/>
                  </a:lnTo>
                  <a:lnTo>
                    <a:pt x="14" y="23"/>
                  </a:lnTo>
                  <a:lnTo>
                    <a:pt x="18" y="23"/>
                  </a:lnTo>
                  <a:lnTo>
                    <a:pt x="23" y="21"/>
                  </a:lnTo>
                  <a:lnTo>
                    <a:pt x="27" y="16"/>
                  </a:lnTo>
                  <a:lnTo>
                    <a:pt x="27" y="12"/>
                  </a:lnTo>
                  <a:lnTo>
                    <a:pt x="27" y="7"/>
                  </a:lnTo>
                  <a:lnTo>
                    <a:pt x="23" y="3"/>
                  </a:lnTo>
                  <a:lnTo>
                    <a:pt x="20" y="0"/>
                  </a:lnTo>
                  <a:lnTo>
                    <a:pt x="14" y="0"/>
                  </a:lnTo>
                  <a:lnTo>
                    <a:pt x="9" y="3"/>
                  </a:lnTo>
                  <a:lnTo>
                    <a:pt x="5" y="5"/>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7" name="Freeform 1754">
              <a:extLst>
                <a:ext uri="{FF2B5EF4-FFF2-40B4-BE49-F238E27FC236}">
                  <a16:creationId xmlns:a16="http://schemas.microsoft.com/office/drawing/2014/main" xmlns="" id="{4F9E3544-42C5-ED45-A03E-32BDE42F69FB}"/>
                </a:ext>
              </a:extLst>
            </p:cNvPr>
            <p:cNvSpPr>
              <a:spLocks/>
            </p:cNvSpPr>
            <p:nvPr/>
          </p:nvSpPr>
          <p:spPr bwMode="auto">
            <a:xfrm>
              <a:off x="3177" y="3273"/>
              <a:ext cx="27" cy="23"/>
            </a:xfrm>
            <a:custGeom>
              <a:avLst/>
              <a:gdLst>
                <a:gd name="T0" fmla="*/ 0 w 27"/>
                <a:gd name="T1" fmla="*/ 12 h 23"/>
                <a:gd name="T2" fmla="*/ 0 w 27"/>
                <a:gd name="T3" fmla="*/ 12 h 23"/>
                <a:gd name="T4" fmla="*/ 2 w 27"/>
                <a:gd name="T5" fmla="*/ 16 h 23"/>
                <a:gd name="T6" fmla="*/ 5 w 27"/>
                <a:gd name="T7" fmla="*/ 21 h 23"/>
                <a:gd name="T8" fmla="*/ 9 w 27"/>
                <a:gd name="T9" fmla="*/ 23 h 23"/>
                <a:gd name="T10" fmla="*/ 14 w 27"/>
                <a:gd name="T11" fmla="*/ 23 h 23"/>
                <a:gd name="T12" fmla="*/ 14 w 27"/>
                <a:gd name="T13" fmla="*/ 23 h 23"/>
                <a:gd name="T14" fmla="*/ 18 w 27"/>
                <a:gd name="T15" fmla="*/ 23 h 23"/>
                <a:gd name="T16" fmla="*/ 23 w 27"/>
                <a:gd name="T17" fmla="*/ 21 h 23"/>
                <a:gd name="T18" fmla="*/ 27 w 27"/>
                <a:gd name="T19" fmla="*/ 16 h 23"/>
                <a:gd name="T20" fmla="*/ 27 w 27"/>
                <a:gd name="T21" fmla="*/ 12 h 23"/>
                <a:gd name="T22" fmla="*/ 27 w 27"/>
                <a:gd name="T23" fmla="*/ 12 h 23"/>
                <a:gd name="T24" fmla="*/ 27 w 27"/>
                <a:gd name="T25" fmla="*/ 7 h 23"/>
                <a:gd name="T26" fmla="*/ 23 w 27"/>
                <a:gd name="T27" fmla="*/ 3 h 23"/>
                <a:gd name="T28" fmla="*/ 20 w 27"/>
                <a:gd name="T29" fmla="*/ 0 h 23"/>
                <a:gd name="T30" fmla="*/ 14 w 27"/>
                <a:gd name="T31" fmla="*/ 0 h 23"/>
                <a:gd name="T32" fmla="*/ 14 w 27"/>
                <a:gd name="T33" fmla="*/ 0 h 23"/>
                <a:gd name="T34" fmla="*/ 9 w 27"/>
                <a:gd name="T35" fmla="*/ 3 h 23"/>
                <a:gd name="T36" fmla="*/ 5 w 27"/>
                <a:gd name="T37" fmla="*/ 5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5" y="21"/>
                  </a:lnTo>
                  <a:lnTo>
                    <a:pt x="9" y="23"/>
                  </a:lnTo>
                  <a:lnTo>
                    <a:pt x="14" y="23"/>
                  </a:lnTo>
                  <a:lnTo>
                    <a:pt x="18" y="23"/>
                  </a:lnTo>
                  <a:lnTo>
                    <a:pt x="23" y="21"/>
                  </a:lnTo>
                  <a:lnTo>
                    <a:pt x="27" y="16"/>
                  </a:lnTo>
                  <a:lnTo>
                    <a:pt x="27" y="12"/>
                  </a:lnTo>
                  <a:lnTo>
                    <a:pt x="27" y="7"/>
                  </a:lnTo>
                  <a:lnTo>
                    <a:pt x="23" y="3"/>
                  </a:lnTo>
                  <a:lnTo>
                    <a:pt x="20" y="0"/>
                  </a:lnTo>
                  <a:lnTo>
                    <a:pt x="14" y="0"/>
                  </a:lnTo>
                  <a:lnTo>
                    <a:pt x="9" y="3"/>
                  </a:lnTo>
                  <a:lnTo>
                    <a:pt x="5" y="5"/>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8" name="Freeform 1755">
              <a:extLst>
                <a:ext uri="{FF2B5EF4-FFF2-40B4-BE49-F238E27FC236}">
                  <a16:creationId xmlns:a16="http://schemas.microsoft.com/office/drawing/2014/main" xmlns="" id="{E9A46EBB-AF63-384E-AEF6-1D903B0BF635}"/>
                </a:ext>
              </a:extLst>
            </p:cNvPr>
            <p:cNvSpPr>
              <a:spLocks/>
            </p:cNvSpPr>
            <p:nvPr/>
          </p:nvSpPr>
          <p:spPr bwMode="auto">
            <a:xfrm>
              <a:off x="3150" y="3273"/>
              <a:ext cx="27" cy="23"/>
            </a:xfrm>
            <a:custGeom>
              <a:avLst/>
              <a:gdLst>
                <a:gd name="T0" fmla="*/ 0 w 27"/>
                <a:gd name="T1" fmla="*/ 14 h 23"/>
                <a:gd name="T2" fmla="*/ 0 w 27"/>
                <a:gd name="T3" fmla="*/ 14 h 23"/>
                <a:gd name="T4" fmla="*/ 2 w 27"/>
                <a:gd name="T5" fmla="*/ 16 h 23"/>
                <a:gd name="T6" fmla="*/ 5 w 27"/>
                <a:gd name="T7" fmla="*/ 21 h 23"/>
                <a:gd name="T8" fmla="*/ 9 w 27"/>
                <a:gd name="T9" fmla="*/ 23 h 23"/>
                <a:gd name="T10" fmla="*/ 14 w 27"/>
                <a:gd name="T11" fmla="*/ 23 h 23"/>
                <a:gd name="T12" fmla="*/ 14 w 27"/>
                <a:gd name="T13" fmla="*/ 23 h 23"/>
                <a:gd name="T14" fmla="*/ 18 w 27"/>
                <a:gd name="T15" fmla="*/ 23 h 23"/>
                <a:gd name="T16" fmla="*/ 23 w 27"/>
                <a:gd name="T17" fmla="*/ 21 h 23"/>
                <a:gd name="T18" fmla="*/ 27 w 27"/>
                <a:gd name="T19" fmla="*/ 16 h 23"/>
                <a:gd name="T20" fmla="*/ 27 w 27"/>
                <a:gd name="T21" fmla="*/ 12 h 23"/>
                <a:gd name="T22" fmla="*/ 27 w 27"/>
                <a:gd name="T23" fmla="*/ 12 h 23"/>
                <a:gd name="T24" fmla="*/ 27 w 27"/>
                <a:gd name="T25" fmla="*/ 7 h 23"/>
                <a:gd name="T26" fmla="*/ 25 w 27"/>
                <a:gd name="T27" fmla="*/ 5 h 23"/>
                <a:gd name="T28" fmla="*/ 20 w 27"/>
                <a:gd name="T29" fmla="*/ 3 h 23"/>
                <a:gd name="T30" fmla="*/ 16 w 27"/>
                <a:gd name="T31" fmla="*/ 0 h 23"/>
                <a:gd name="T32" fmla="*/ 16 w 27"/>
                <a:gd name="T33" fmla="*/ 0 h 23"/>
                <a:gd name="T34" fmla="*/ 9 w 27"/>
                <a:gd name="T35" fmla="*/ 3 h 23"/>
                <a:gd name="T36" fmla="*/ 5 w 27"/>
                <a:gd name="T37" fmla="*/ 5 h 23"/>
                <a:gd name="T38" fmla="*/ 2 w 27"/>
                <a:gd name="T39" fmla="*/ 9 h 23"/>
                <a:gd name="T40" fmla="*/ 0 w 27"/>
                <a:gd name="T41" fmla="*/ 14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4"/>
                  </a:moveTo>
                  <a:lnTo>
                    <a:pt x="0" y="14"/>
                  </a:lnTo>
                  <a:lnTo>
                    <a:pt x="2" y="16"/>
                  </a:lnTo>
                  <a:lnTo>
                    <a:pt x="5" y="21"/>
                  </a:lnTo>
                  <a:lnTo>
                    <a:pt x="9" y="23"/>
                  </a:lnTo>
                  <a:lnTo>
                    <a:pt x="14" y="23"/>
                  </a:lnTo>
                  <a:lnTo>
                    <a:pt x="18" y="23"/>
                  </a:lnTo>
                  <a:lnTo>
                    <a:pt x="23" y="21"/>
                  </a:lnTo>
                  <a:lnTo>
                    <a:pt x="27" y="16"/>
                  </a:lnTo>
                  <a:lnTo>
                    <a:pt x="27" y="12"/>
                  </a:lnTo>
                  <a:lnTo>
                    <a:pt x="27" y="7"/>
                  </a:lnTo>
                  <a:lnTo>
                    <a:pt x="25" y="5"/>
                  </a:lnTo>
                  <a:lnTo>
                    <a:pt x="20" y="3"/>
                  </a:lnTo>
                  <a:lnTo>
                    <a:pt x="16" y="0"/>
                  </a:lnTo>
                  <a:lnTo>
                    <a:pt x="9" y="3"/>
                  </a:lnTo>
                  <a:lnTo>
                    <a:pt x="5" y="5"/>
                  </a:lnTo>
                  <a:lnTo>
                    <a:pt x="2"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39" name="Freeform 1756">
              <a:extLst>
                <a:ext uri="{FF2B5EF4-FFF2-40B4-BE49-F238E27FC236}">
                  <a16:creationId xmlns:a16="http://schemas.microsoft.com/office/drawing/2014/main" xmlns="" id="{BDE28BE5-868C-5D43-B894-163781A0AC62}"/>
                </a:ext>
              </a:extLst>
            </p:cNvPr>
            <p:cNvSpPr>
              <a:spLocks/>
            </p:cNvSpPr>
            <p:nvPr/>
          </p:nvSpPr>
          <p:spPr bwMode="auto">
            <a:xfrm>
              <a:off x="3150" y="3273"/>
              <a:ext cx="27" cy="23"/>
            </a:xfrm>
            <a:custGeom>
              <a:avLst/>
              <a:gdLst>
                <a:gd name="T0" fmla="*/ 0 w 27"/>
                <a:gd name="T1" fmla="*/ 14 h 23"/>
                <a:gd name="T2" fmla="*/ 0 w 27"/>
                <a:gd name="T3" fmla="*/ 14 h 23"/>
                <a:gd name="T4" fmla="*/ 2 w 27"/>
                <a:gd name="T5" fmla="*/ 16 h 23"/>
                <a:gd name="T6" fmla="*/ 5 w 27"/>
                <a:gd name="T7" fmla="*/ 21 h 23"/>
                <a:gd name="T8" fmla="*/ 9 w 27"/>
                <a:gd name="T9" fmla="*/ 23 h 23"/>
                <a:gd name="T10" fmla="*/ 14 w 27"/>
                <a:gd name="T11" fmla="*/ 23 h 23"/>
                <a:gd name="T12" fmla="*/ 14 w 27"/>
                <a:gd name="T13" fmla="*/ 23 h 23"/>
                <a:gd name="T14" fmla="*/ 18 w 27"/>
                <a:gd name="T15" fmla="*/ 23 h 23"/>
                <a:gd name="T16" fmla="*/ 23 w 27"/>
                <a:gd name="T17" fmla="*/ 21 h 23"/>
                <a:gd name="T18" fmla="*/ 27 w 27"/>
                <a:gd name="T19" fmla="*/ 16 h 23"/>
                <a:gd name="T20" fmla="*/ 27 w 27"/>
                <a:gd name="T21" fmla="*/ 12 h 23"/>
                <a:gd name="T22" fmla="*/ 27 w 27"/>
                <a:gd name="T23" fmla="*/ 12 h 23"/>
                <a:gd name="T24" fmla="*/ 27 w 27"/>
                <a:gd name="T25" fmla="*/ 7 h 23"/>
                <a:gd name="T26" fmla="*/ 25 w 27"/>
                <a:gd name="T27" fmla="*/ 5 h 23"/>
                <a:gd name="T28" fmla="*/ 20 w 27"/>
                <a:gd name="T29" fmla="*/ 3 h 23"/>
                <a:gd name="T30" fmla="*/ 16 w 27"/>
                <a:gd name="T31" fmla="*/ 0 h 23"/>
                <a:gd name="T32" fmla="*/ 16 w 27"/>
                <a:gd name="T33" fmla="*/ 0 h 23"/>
                <a:gd name="T34" fmla="*/ 9 w 27"/>
                <a:gd name="T35" fmla="*/ 3 h 23"/>
                <a:gd name="T36" fmla="*/ 5 w 27"/>
                <a:gd name="T37" fmla="*/ 5 h 23"/>
                <a:gd name="T38" fmla="*/ 2 w 27"/>
                <a:gd name="T39" fmla="*/ 9 h 23"/>
                <a:gd name="T40" fmla="*/ 0 w 27"/>
                <a:gd name="T41" fmla="*/ 14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4"/>
                  </a:moveTo>
                  <a:lnTo>
                    <a:pt x="0" y="14"/>
                  </a:lnTo>
                  <a:lnTo>
                    <a:pt x="2" y="16"/>
                  </a:lnTo>
                  <a:lnTo>
                    <a:pt x="5" y="21"/>
                  </a:lnTo>
                  <a:lnTo>
                    <a:pt x="9" y="23"/>
                  </a:lnTo>
                  <a:lnTo>
                    <a:pt x="14" y="23"/>
                  </a:lnTo>
                  <a:lnTo>
                    <a:pt x="18" y="23"/>
                  </a:lnTo>
                  <a:lnTo>
                    <a:pt x="23" y="21"/>
                  </a:lnTo>
                  <a:lnTo>
                    <a:pt x="27" y="16"/>
                  </a:lnTo>
                  <a:lnTo>
                    <a:pt x="27" y="12"/>
                  </a:lnTo>
                  <a:lnTo>
                    <a:pt x="27" y="7"/>
                  </a:lnTo>
                  <a:lnTo>
                    <a:pt x="25" y="5"/>
                  </a:lnTo>
                  <a:lnTo>
                    <a:pt x="20" y="3"/>
                  </a:lnTo>
                  <a:lnTo>
                    <a:pt x="16" y="0"/>
                  </a:lnTo>
                  <a:lnTo>
                    <a:pt x="9" y="3"/>
                  </a:lnTo>
                  <a:lnTo>
                    <a:pt x="5" y="5"/>
                  </a:lnTo>
                  <a:lnTo>
                    <a:pt x="2"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0" name="Freeform 1757">
              <a:extLst>
                <a:ext uri="{FF2B5EF4-FFF2-40B4-BE49-F238E27FC236}">
                  <a16:creationId xmlns:a16="http://schemas.microsoft.com/office/drawing/2014/main" xmlns="" id="{D58D66CB-D70F-9140-AFD7-C7F15482B12B}"/>
                </a:ext>
              </a:extLst>
            </p:cNvPr>
            <p:cNvSpPr>
              <a:spLocks/>
            </p:cNvSpPr>
            <p:nvPr/>
          </p:nvSpPr>
          <p:spPr bwMode="auto">
            <a:xfrm>
              <a:off x="3125" y="3276"/>
              <a:ext cx="25" cy="22"/>
            </a:xfrm>
            <a:custGeom>
              <a:avLst/>
              <a:gdLst>
                <a:gd name="T0" fmla="*/ 0 w 25"/>
                <a:gd name="T1" fmla="*/ 11 h 22"/>
                <a:gd name="T2" fmla="*/ 0 w 25"/>
                <a:gd name="T3" fmla="*/ 11 h 22"/>
                <a:gd name="T4" fmla="*/ 0 w 25"/>
                <a:gd name="T5" fmla="*/ 15 h 22"/>
                <a:gd name="T6" fmla="*/ 3 w 25"/>
                <a:gd name="T7" fmla="*/ 18 h 22"/>
                <a:gd name="T8" fmla="*/ 7 w 25"/>
                <a:gd name="T9" fmla="*/ 20 h 22"/>
                <a:gd name="T10" fmla="*/ 12 w 25"/>
                <a:gd name="T11" fmla="*/ 22 h 22"/>
                <a:gd name="T12" fmla="*/ 12 w 25"/>
                <a:gd name="T13" fmla="*/ 22 h 22"/>
                <a:gd name="T14" fmla="*/ 16 w 25"/>
                <a:gd name="T15" fmla="*/ 20 h 22"/>
                <a:gd name="T16" fmla="*/ 21 w 25"/>
                <a:gd name="T17" fmla="*/ 18 h 22"/>
                <a:gd name="T18" fmla="*/ 25 w 25"/>
                <a:gd name="T19" fmla="*/ 13 h 22"/>
                <a:gd name="T20" fmla="*/ 25 w 25"/>
                <a:gd name="T21" fmla="*/ 11 h 22"/>
                <a:gd name="T22" fmla="*/ 25 w 25"/>
                <a:gd name="T23" fmla="*/ 11 h 22"/>
                <a:gd name="T24" fmla="*/ 25 w 25"/>
                <a:gd name="T25" fmla="*/ 6 h 22"/>
                <a:gd name="T26" fmla="*/ 23 w 25"/>
                <a:gd name="T27" fmla="*/ 2 h 22"/>
                <a:gd name="T28" fmla="*/ 18 w 25"/>
                <a:gd name="T29" fmla="*/ 0 h 22"/>
                <a:gd name="T30" fmla="*/ 14 w 25"/>
                <a:gd name="T31" fmla="*/ 0 h 22"/>
                <a:gd name="T32" fmla="*/ 14 w 25"/>
                <a:gd name="T33" fmla="*/ 0 h 22"/>
                <a:gd name="T34" fmla="*/ 9 w 25"/>
                <a:gd name="T35" fmla="*/ 0 h 22"/>
                <a:gd name="T36" fmla="*/ 5 w 25"/>
                <a:gd name="T37" fmla="*/ 2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3" y="18"/>
                  </a:lnTo>
                  <a:lnTo>
                    <a:pt x="7" y="20"/>
                  </a:lnTo>
                  <a:lnTo>
                    <a:pt x="12" y="22"/>
                  </a:lnTo>
                  <a:lnTo>
                    <a:pt x="16" y="20"/>
                  </a:lnTo>
                  <a:lnTo>
                    <a:pt x="21" y="18"/>
                  </a:lnTo>
                  <a:lnTo>
                    <a:pt x="25" y="13"/>
                  </a:lnTo>
                  <a:lnTo>
                    <a:pt x="25" y="11"/>
                  </a:lnTo>
                  <a:lnTo>
                    <a:pt x="25" y="6"/>
                  </a:lnTo>
                  <a:lnTo>
                    <a:pt x="23" y="2"/>
                  </a:lnTo>
                  <a:lnTo>
                    <a:pt x="18" y="0"/>
                  </a:lnTo>
                  <a:lnTo>
                    <a:pt x="14" y="0"/>
                  </a:lnTo>
                  <a:lnTo>
                    <a:pt x="9" y="0"/>
                  </a:lnTo>
                  <a:lnTo>
                    <a:pt x="5"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1" name="Freeform 1758">
              <a:extLst>
                <a:ext uri="{FF2B5EF4-FFF2-40B4-BE49-F238E27FC236}">
                  <a16:creationId xmlns:a16="http://schemas.microsoft.com/office/drawing/2014/main" xmlns="" id="{74356065-FAB2-6A4B-B4C5-69EBE2E31EED}"/>
                </a:ext>
              </a:extLst>
            </p:cNvPr>
            <p:cNvSpPr>
              <a:spLocks/>
            </p:cNvSpPr>
            <p:nvPr/>
          </p:nvSpPr>
          <p:spPr bwMode="auto">
            <a:xfrm>
              <a:off x="3125" y="3276"/>
              <a:ext cx="25" cy="22"/>
            </a:xfrm>
            <a:custGeom>
              <a:avLst/>
              <a:gdLst>
                <a:gd name="T0" fmla="*/ 0 w 25"/>
                <a:gd name="T1" fmla="*/ 11 h 22"/>
                <a:gd name="T2" fmla="*/ 0 w 25"/>
                <a:gd name="T3" fmla="*/ 11 h 22"/>
                <a:gd name="T4" fmla="*/ 0 w 25"/>
                <a:gd name="T5" fmla="*/ 15 h 22"/>
                <a:gd name="T6" fmla="*/ 3 w 25"/>
                <a:gd name="T7" fmla="*/ 18 h 22"/>
                <a:gd name="T8" fmla="*/ 7 w 25"/>
                <a:gd name="T9" fmla="*/ 20 h 22"/>
                <a:gd name="T10" fmla="*/ 12 w 25"/>
                <a:gd name="T11" fmla="*/ 22 h 22"/>
                <a:gd name="T12" fmla="*/ 12 w 25"/>
                <a:gd name="T13" fmla="*/ 22 h 22"/>
                <a:gd name="T14" fmla="*/ 16 w 25"/>
                <a:gd name="T15" fmla="*/ 20 h 22"/>
                <a:gd name="T16" fmla="*/ 21 w 25"/>
                <a:gd name="T17" fmla="*/ 18 h 22"/>
                <a:gd name="T18" fmla="*/ 25 w 25"/>
                <a:gd name="T19" fmla="*/ 13 h 22"/>
                <a:gd name="T20" fmla="*/ 25 w 25"/>
                <a:gd name="T21" fmla="*/ 11 h 22"/>
                <a:gd name="T22" fmla="*/ 25 w 25"/>
                <a:gd name="T23" fmla="*/ 11 h 22"/>
                <a:gd name="T24" fmla="*/ 25 w 25"/>
                <a:gd name="T25" fmla="*/ 6 h 22"/>
                <a:gd name="T26" fmla="*/ 23 w 25"/>
                <a:gd name="T27" fmla="*/ 2 h 22"/>
                <a:gd name="T28" fmla="*/ 18 w 25"/>
                <a:gd name="T29" fmla="*/ 0 h 22"/>
                <a:gd name="T30" fmla="*/ 14 w 25"/>
                <a:gd name="T31" fmla="*/ 0 h 22"/>
                <a:gd name="T32" fmla="*/ 14 w 25"/>
                <a:gd name="T33" fmla="*/ 0 h 22"/>
                <a:gd name="T34" fmla="*/ 9 w 25"/>
                <a:gd name="T35" fmla="*/ 0 h 22"/>
                <a:gd name="T36" fmla="*/ 5 w 25"/>
                <a:gd name="T37" fmla="*/ 2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3" y="18"/>
                  </a:lnTo>
                  <a:lnTo>
                    <a:pt x="7" y="20"/>
                  </a:lnTo>
                  <a:lnTo>
                    <a:pt x="12" y="22"/>
                  </a:lnTo>
                  <a:lnTo>
                    <a:pt x="16" y="20"/>
                  </a:lnTo>
                  <a:lnTo>
                    <a:pt x="21" y="18"/>
                  </a:lnTo>
                  <a:lnTo>
                    <a:pt x="25" y="13"/>
                  </a:lnTo>
                  <a:lnTo>
                    <a:pt x="25" y="11"/>
                  </a:lnTo>
                  <a:lnTo>
                    <a:pt x="25" y="6"/>
                  </a:lnTo>
                  <a:lnTo>
                    <a:pt x="23" y="2"/>
                  </a:lnTo>
                  <a:lnTo>
                    <a:pt x="18" y="0"/>
                  </a:lnTo>
                  <a:lnTo>
                    <a:pt x="14" y="0"/>
                  </a:lnTo>
                  <a:lnTo>
                    <a:pt x="9" y="0"/>
                  </a:lnTo>
                  <a:lnTo>
                    <a:pt x="5"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2" name="Freeform 1759">
              <a:extLst>
                <a:ext uri="{FF2B5EF4-FFF2-40B4-BE49-F238E27FC236}">
                  <a16:creationId xmlns:a16="http://schemas.microsoft.com/office/drawing/2014/main" xmlns="" id="{87EA8CAA-4D1D-164D-9E47-1481D69FEA96}"/>
                </a:ext>
              </a:extLst>
            </p:cNvPr>
            <p:cNvSpPr>
              <a:spLocks/>
            </p:cNvSpPr>
            <p:nvPr/>
          </p:nvSpPr>
          <p:spPr bwMode="auto">
            <a:xfrm>
              <a:off x="3098" y="3276"/>
              <a:ext cx="27" cy="22"/>
            </a:xfrm>
            <a:custGeom>
              <a:avLst/>
              <a:gdLst>
                <a:gd name="T0" fmla="*/ 0 w 27"/>
                <a:gd name="T1" fmla="*/ 11 h 22"/>
                <a:gd name="T2" fmla="*/ 0 w 27"/>
                <a:gd name="T3" fmla="*/ 11 h 22"/>
                <a:gd name="T4" fmla="*/ 0 w 27"/>
                <a:gd name="T5" fmla="*/ 15 h 22"/>
                <a:gd name="T6" fmla="*/ 3 w 27"/>
                <a:gd name="T7" fmla="*/ 20 h 22"/>
                <a:gd name="T8" fmla="*/ 5 w 27"/>
                <a:gd name="T9" fmla="*/ 22 h 22"/>
                <a:gd name="T10" fmla="*/ 12 w 27"/>
                <a:gd name="T11" fmla="*/ 22 h 22"/>
                <a:gd name="T12" fmla="*/ 12 w 27"/>
                <a:gd name="T13" fmla="*/ 22 h 22"/>
                <a:gd name="T14" fmla="*/ 16 w 27"/>
                <a:gd name="T15" fmla="*/ 22 h 22"/>
                <a:gd name="T16" fmla="*/ 21 w 27"/>
                <a:gd name="T17" fmla="*/ 18 h 22"/>
                <a:gd name="T18" fmla="*/ 25 w 27"/>
                <a:gd name="T19" fmla="*/ 15 h 22"/>
                <a:gd name="T20" fmla="*/ 27 w 27"/>
                <a:gd name="T21" fmla="*/ 11 h 22"/>
                <a:gd name="T22" fmla="*/ 27 w 27"/>
                <a:gd name="T23" fmla="*/ 11 h 22"/>
                <a:gd name="T24" fmla="*/ 25 w 27"/>
                <a:gd name="T25" fmla="*/ 6 h 22"/>
                <a:gd name="T26" fmla="*/ 23 w 27"/>
                <a:gd name="T27" fmla="*/ 2 h 22"/>
                <a:gd name="T28" fmla="*/ 21 w 27"/>
                <a:gd name="T29" fmla="*/ 0 h 22"/>
                <a:gd name="T30" fmla="*/ 14 w 27"/>
                <a:gd name="T31" fmla="*/ 0 h 22"/>
                <a:gd name="T32" fmla="*/ 14 w 27"/>
                <a:gd name="T33" fmla="*/ 0 h 22"/>
                <a:gd name="T34" fmla="*/ 9 w 27"/>
                <a:gd name="T35" fmla="*/ 0 h 22"/>
                <a:gd name="T36" fmla="*/ 5 w 27"/>
                <a:gd name="T37" fmla="*/ 2 h 22"/>
                <a:gd name="T38" fmla="*/ 3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3" y="20"/>
                  </a:lnTo>
                  <a:lnTo>
                    <a:pt x="5" y="22"/>
                  </a:lnTo>
                  <a:lnTo>
                    <a:pt x="12" y="22"/>
                  </a:lnTo>
                  <a:lnTo>
                    <a:pt x="16" y="22"/>
                  </a:lnTo>
                  <a:lnTo>
                    <a:pt x="21" y="18"/>
                  </a:lnTo>
                  <a:lnTo>
                    <a:pt x="25" y="15"/>
                  </a:lnTo>
                  <a:lnTo>
                    <a:pt x="27" y="11"/>
                  </a:lnTo>
                  <a:lnTo>
                    <a:pt x="25" y="6"/>
                  </a:lnTo>
                  <a:lnTo>
                    <a:pt x="23" y="2"/>
                  </a:lnTo>
                  <a:lnTo>
                    <a:pt x="21" y="0"/>
                  </a:lnTo>
                  <a:lnTo>
                    <a:pt x="14" y="0"/>
                  </a:lnTo>
                  <a:lnTo>
                    <a:pt x="9" y="0"/>
                  </a:lnTo>
                  <a:lnTo>
                    <a:pt x="5" y="2"/>
                  </a:lnTo>
                  <a:lnTo>
                    <a:pt x="3"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3" name="Freeform 1760">
              <a:extLst>
                <a:ext uri="{FF2B5EF4-FFF2-40B4-BE49-F238E27FC236}">
                  <a16:creationId xmlns:a16="http://schemas.microsoft.com/office/drawing/2014/main" xmlns="" id="{CA46145C-291B-9648-9A11-2F906D356468}"/>
                </a:ext>
              </a:extLst>
            </p:cNvPr>
            <p:cNvSpPr>
              <a:spLocks/>
            </p:cNvSpPr>
            <p:nvPr/>
          </p:nvSpPr>
          <p:spPr bwMode="auto">
            <a:xfrm>
              <a:off x="3098" y="3276"/>
              <a:ext cx="27" cy="22"/>
            </a:xfrm>
            <a:custGeom>
              <a:avLst/>
              <a:gdLst>
                <a:gd name="T0" fmla="*/ 0 w 27"/>
                <a:gd name="T1" fmla="*/ 11 h 22"/>
                <a:gd name="T2" fmla="*/ 0 w 27"/>
                <a:gd name="T3" fmla="*/ 11 h 22"/>
                <a:gd name="T4" fmla="*/ 0 w 27"/>
                <a:gd name="T5" fmla="*/ 15 h 22"/>
                <a:gd name="T6" fmla="*/ 3 w 27"/>
                <a:gd name="T7" fmla="*/ 20 h 22"/>
                <a:gd name="T8" fmla="*/ 5 w 27"/>
                <a:gd name="T9" fmla="*/ 22 h 22"/>
                <a:gd name="T10" fmla="*/ 12 w 27"/>
                <a:gd name="T11" fmla="*/ 22 h 22"/>
                <a:gd name="T12" fmla="*/ 12 w 27"/>
                <a:gd name="T13" fmla="*/ 22 h 22"/>
                <a:gd name="T14" fmla="*/ 16 w 27"/>
                <a:gd name="T15" fmla="*/ 22 h 22"/>
                <a:gd name="T16" fmla="*/ 21 w 27"/>
                <a:gd name="T17" fmla="*/ 18 h 22"/>
                <a:gd name="T18" fmla="*/ 25 w 27"/>
                <a:gd name="T19" fmla="*/ 15 h 22"/>
                <a:gd name="T20" fmla="*/ 27 w 27"/>
                <a:gd name="T21" fmla="*/ 11 h 22"/>
                <a:gd name="T22" fmla="*/ 27 w 27"/>
                <a:gd name="T23" fmla="*/ 11 h 22"/>
                <a:gd name="T24" fmla="*/ 25 w 27"/>
                <a:gd name="T25" fmla="*/ 6 h 22"/>
                <a:gd name="T26" fmla="*/ 23 w 27"/>
                <a:gd name="T27" fmla="*/ 2 h 22"/>
                <a:gd name="T28" fmla="*/ 21 w 27"/>
                <a:gd name="T29" fmla="*/ 0 h 22"/>
                <a:gd name="T30" fmla="*/ 14 w 27"/>
                <a:gd name="T31" fmla="*/ 0 h 22"/>
                <a:gd name="T32" fmla="*/ 14 w 27"/>
                <a:gd name="T33" fmla="*/ 0 h 22"/>
                <a:gd name="T34" fmla="*/ 9 w 27"/>
                <a:gd name="T35" fmla="*/ 0 h 22"/>
                <a:gd name="T36" fmla="*/ 5 w 27"/>
                <a:gd name="T37" fmla="*/ 2 h 22"/>
                <a:gd name="T38" fmla="*/ 3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3" y="20"/>
                  </a:lnTo>
                  <a:lnTo>
                    <a:pt x="5" y="22"/>
                  </a:lnTo>
                  <a:lnTo>
                    <a:pt x="12" y="22"/>
                  </a:lnTo>
                  <a:lnTo>
                    <a:pt x="16" y="22"/>
                  </a:lnTo>
                  <a:lnTo>
                    <a:pt x="21" y="18"/>
                  </a:lnTo>
                  <a:lnTo>
                    <a:pt x="25" y="15"/>
                  </a:lnTo>
                  <a:lnTo>
                    <a:pt x="27" y="11"/>
                  </a:lnTo>
                  <a:lnTo>
                    <a:pt x="25" y="6"/>
                  </a:lnTo>
                  <a:lnTo>
                    <a:pt x="23" y="2"/>
                  </a:lnTo>
                  <a:lnTo>
                    <a:pt x="21" y="0"/>
                  </a:lnTo>
                  <a:lnTo>
                    <a:pt x="14" y="0"/>
                  </a:lnTo>
                  <a:lnTo>
                    <a:pt x="9" y="0"/>
                  </a:lnTo>
                  <a:lnTo>
                    <a:pt x="5" y="2"/>
                  </a:lnTo>
                  <a:lnTo>
                    <a:pt x="3"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4" name="Freeform 1761">
              <a:extLst>
                <a:ext uri="{FF2B5EF4-FFF2-40B4-BE49-F238E27FC236}">
                  <a16:creationId xmlns:a16="http://schemas.microsoft.com/office/drawing/2014/main" xmlns="" id="{C6512592-FE7F-5D42-805A-91ECA10D0A5E}"/>
                </a:ext>
              </a:extLst>
            </p:cNvPr>
            <p:cNvSpPr>
              <a:spLocks/>
            </p:cNvSpPr>
            <p:nvPr/>
          </p:nvSpPr>
          <p:spPr bwMode="auto">
            <a:xfrm>
              <a:off x="3071" y="3276"/>
              <a:ext cx="27" cy="22"/>
            </a:xfrm>
            <a:custGeom>
              <a:avLst/>
              <a:gdLst>
                <a:gd name="T0" fmla="*/ 0 w 27"/>
                <a:gd name="T1" fmla="*/ 11 h 22"/>
                <a:gd name="T2" fmla="*/ 0 w 27"/>
                <a:gd name="T3" fmla="*/ 11 h 22"/>
                <a:gd name="T4" fmla="*/ 0 w 27"/>
                <a:gd name="T5" fmla="*/ 15 h 22"/>
                <a:gd name="T6" fmla="*/ 3 w 27"/>
                <a:gd name="T7" fmla="*/ 20 h 22"/>
                <a:gd name="T8" fmla="*/ 5 w 27"/>
                <a:gd name="T9" fmla="*/ 22 h 22"/>
                <a:gd name="T10" fmla="*/ 12 w 27"/>
                <a:gd name="T11" fmla="*/ 22 h 22"/>
                <a:gd name="T12" fmla="*/ 12 w 27"/>
                <a:gd name="T13" fmla="*/ 22 h 22"/>
                <a:gd name="T14" fmla="*/ 16 w 27"/>
                <a:gd name="T15" fmla="*/ 22 h 22"/>
                <a:gd name="T16" fmla="*/ 21 w 27"/>
                <a:gd name="T17" fmla="*/ 20 h 22"/>
                <a:gd name="T18" fmla="*/ 25 w 27"/>
                <a:gd name="T19" fmla="*/ 15 h 22"/>
                <a:gd name="T20" fmla="*/ 27 w 27"/>
                <a:gd name="T21" fmla="*/ 11 h 22"/>
                <a:gd name="T22" fmla="*/ 27 w 27"/>
                <a:gd name="T23" fmla="*/ 11 h 22"/>
                <a:gd name="T24" fmla="*/ 27 w 27"/>
                <a:gd name="T25" fmla="*/ 6 h 22"/>
                <a:gd name="T26" fmla="*/ 25 w 27"/>
                <a:gd name="T27" fmla="*/ 2 h 22"/>
                <a:gd name="T28" fmla="*/ 21 w 27"/>
                <a:gd name="T29" fmla="*/ 0 h 22"/>
                <a:gd name="T30" fmla="*/ 16 w 27"/>
                <a:gd name="T31" fmla="*/ 0 h 22"/>
                <a:gd name="T32" fmla="*/ 16 w 27"/>
                <a:gd name="T33" fmla="*/ 0 h 22"/>
                <a:gd name="T34" fmla="*/ 12 w 27"/>
                <a:gd name="T35" fmla="*/ 2 h 22"/>
                <a:gd name="T36" fmla="*/ 5 w 27"/>
                <a:gd name="T37" fmla="*/ 4 h 22"/>
                <a:gd name="T38" fmla="*/ 3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3" y="20"/>
                  </a:lnTo>
                  <a:lnTo>
                    <a:pt x="5" y="22"/>
                  </a:lnTo>
                  <a:lnTo>
                    <a:pt x="12" y="22"/>
                  </a:lnTo>
                  <a:lnTo>
                    <a:pt x="16" y="22"/>
                  </a:lnTo>
                  <a:lnTo>
                    <a:pt x="21" y="20"/>
                  </a:lnTo>
                  <a:lnTo>
                    <a:pt x="25" y="15"/>
                  </a:lnTo>
                  <a:lnTo>
                    <a:pt x="27" y="11"/>
                  </a:lnTo>
                  <a:lnTo>
                    <a:pt x="27" y="6"/>
                  </a:lnTo>
                  <a:lnTo>
                    <a:pt x="25" y="2"/>
                  </a:lnTo>
                  <a:lnTo>
                    <a:pt x="21" y="0"/>
                  </a:lnTo>
                  <a:lnTo>
                    <a:pt x="16" y="0"/>
                  </a:lnTo>
                  <a:lnTo>
                    <a:pt x="12" y="2"/>
                  </a:lnTo>
                  <a:lnTo>
                    <a:pt x="5" y="4"/>
                  </a:lnTo>
                  <a:lnTo>
                    <a:pt x="3"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5" name="Freeform 1762">
              <a:extLst>
                <a:ext uri="{FF2B5EF4-FFF2-40B4-BE49-F238E27FC236}">
                  <a16:creationId xmlns:a16="http://schemas.microsoft.com/office/drawing/2014/main" xmlns="" id="{18DB9942-63F1-7640-8ABE-2FD444F4B233}"/>
                </a:ext>
              </a:extLst>
            </p:cNvPr>
            <p:cNvSpPr>
              <a:spLocks/>
            </p:cNvSpPr>
            <p:nvPr/>
          </p:nvSpPr>
          <p:spPr bwMode="auto">
            <a:xfrm>
              <a:off x="3071" y="3276"/>
              <a:ext cx="27" cy="22"/>
            </a:xfrm>
            <a:custGeom>
              <a:avLst/>
              <a:gdLst>
                <a:gd name="T0" fmla="*/ 0 w 27"/>
                <a:gd name="T1" fmla="*/ 11 h 22"/>
                <a:gd name="T2" fmla="*/ 0 w 27"/>
                <a:gd name="T3" fmla="*/ 11 h 22"/>
                <a:gd name="T4" fmla="*/ 0 w 27"/>
                <a:gd name="T5" fmla="*/ 15 h 22"/>
                <a:gd name="T6" fmla="*/ 3 w 27"/>
                <a:gd name="T7" fmla="*/ 20 h 22"/>
                <a:gd name="T8" fmla="*/ 5 w 27"/>
                <a:gd name="T9" fmla="*/ 22 h 22"/>
                <a:gd name="T10" fmla="*/ 12 w 27"/>
                <a:gd name="T11" fmla="*/ 22 h 22"/>
                <a:gd name="T12" fmla="*/ 12 w 27"/>
                <a:gd name="T13" fmla="*/ 22 h 22"/>
                <a:gd name="T14" fmla="*/ 16 w 27"/>
                <a:gd name="T15" fmla="*/ 22 h 22"/>
                <a:gd name="T16" fmla="*/ 21 w 27"/>
                <a:gd name="T17" fmla="*/ 20 h 22"/>
                <a:gd name="T18" fmla="*/ 25 w 27"/>
                <a:gd name="T19" fmla="*/ 15 h 22"/>
                <a:gd name="T20" fmla="*/ 27 w 27"/>
                <a:gd name="T21" fmla="*/ 11 h 22"/>
                <a:gd name="T22" fmla="*/ 27 w 27"/>
                <a:gd name="T23" fmla="*/ 11 h 22"/>
                <a:gd name="T24" fmla="*/ 27 w 27"/>
                <a:gd name="T25" fmla="*/ 6 h 22"/>
                <a:gd name="T26" fmla="*/ 25 w 27"/>
                <a:gd name="T27" fmla="*/ 2 h 22"/>
                <a:gd name="T28" fmla="*/ 21 w 27"/>
                <a:gd name="T29" fmla="*/ 0 h 22"/>
                <a:gd name="T30" fmla="*/ 16 w 27"/>
                <a:gd name="T31" fmla="*/ 0 h 22"/>
                <a:gd name="T32" fmla="*/ 16 w 27"/>
                <a:gd name="T33" fmla="*/ 0 h 22"/>
                <a:gd name="T34" fmla="*/ 12 w 27"/>
                <a:gd name="T35" fmla="*/ 2 h 22"/>
                <a:gd name="T36" fmla="*/ 5 w 27"/>
                <a:gd name="T37" fmla="*/ 4 h 22"/>
                <a:gd name="T38" fmla="*/ 3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3" y="20"/>
                  </a:lnTo>
                  <a:lnTo>
                    <a:pt x="5" y="22"/>
                  </a:lnTo>
                  <a:lnTo>
                    <a:pt x="12" y="22"/>
                  </a:lnTo>
                  <a:lnTo>
                    <a:pt x="16" y="22"/>
                  </a:lnTo>
                  <a:lnTo>
                    <a:pt x="21" y="20"/>
                  </a:lnTo>
                  <a:lnTo>
                    <a:pt x="25" y="15"/>
                  </a:lnTo>
                  <a:lnTo>
                    <a:pt x="27" y="11"/>
                  </a:lnTo>
                  <a:lnTo>
                    <a:pt x="27" y="6"/>
                  </a:lnTo>
                  <a:lnTo>
                    <a:pt x="25" y="2"/>
                  </a:lnTo>
                  <a:lnTo>
                    <a:pt x="21" y="0"/>
                  </a:lnTo>
                  <a:lnTo>
                    <a:pt x="16" y="0"/>
                  </a:lnTo>
                  <a:lnTo>
                    <a:pt x="12" y="2"/>
                  </a:lnTo>
                  <a:lnTo>
                    <a:pt x="5" y="4"/>
                  </a:lnTo>
                  <a:lnTo>
                    <a:pt x="3"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6" name="Freeform 1763">
              <a:extLst>
                <a:ext uri="{FF2B5EF4-FFF2-40B4-BE49-F238E27FC236}">
                  <a16:creationId xmlns:a16="http://schemas.microsoft.com/office/drawing/2014/main" xmlns="" id="{2CFD00EE-E5D9-184F-9ED9-E30DF53327E4}"/>
                </a:ext>
              </a:extLst>
            </p:cNvPr>
            <p:cNvSpPr>
              <a:spLocks/>
            </p:cNvSpPr>
            <p:nvPr/>
          </p:nvSpPr>
          <p:spPr bwMode="auto">
            <a:xfrm>
              <a:off x="3044" y="3276"/>
              <a:ext cx="27" cy="22"/>
            </a:xfrm>
            <a:custGeom>
              <a:avLst/>
              <a:gdLst>
                <a:gd name="T0" fmla="*/ 0 w 27"/>
                <a:gd name="T1" fmla="*/ 11 h 22"/>
                <a:gd name="T2" fmla="*/ 0 w 27"/>
                <a:gd name="T3" fmla="*/ 11 h 22"/>
                <a:gd name="T4" fmla="*/ 0 w 27"/>
                <a:gd name="T5" fmla="*/ 15 h 22"/>
                <a:gd name="T6" fmla="*/ 2 w 27"/>
                <a:gd name="T7" fmla="*/ 20 h 22"/>
                <a:gd name="T8" fmla="*/ 5 w 27"/>
                <a:gd name="T9" fmla="*/ 22 h 22"/>
                <a:gd name="T10" fmla="*/ 12 w 27"/>
                <a:gd name="T11" fmla="*/ 22 h 22"/>
                <a:gd name="T12" fmla="*/ 12 w 27"/>
                <a:gd name="T13" fmla="*/ 22 h 22"/>
                <a:gd name="T14" fmla="*/ 16 w 27"/>
                <a:gd name="T15" fmla="*/ 22 h 22"/>
                <a:gd name="T16" fmla="*/ 21 w 27"/>
                <a:gd name="T17" fmla="*/ 20 h 22"/>
                <a:gd name="T18" fmla="*/ 25 w 27"/>
                <a:gd name="T19" fmla="*/ 15 h 22"/>
                <a:gd name="T20" fmla="*/ 27 w 27"/>
                <a:gd name="T21" fmla="*/ 11 h 22"/>
                <a:gd name="T22" fmla="*/ 27 w 27"/>
                <a:gd name="T23" fmla="*/ 11 h 22"/>
                <a:gd name="T24" fmla="*/ 27 w 27"/>
                <a:gd name="T25" fmla="*/ 6 h 22"/>
                <a:gd name="T26" fmla="*/ 25 w 27"/>
                <a:gd name="T27" fmla="*/ 4 h 22"/>
                <a:gd name="T28" fmla="*/ 21 w 27"/>
                <a:gd name="T29" fmla="*/ 2 h 22"/>
                <a:gd name="T30" fmla="*/ 16 w 27"/>
                <a:gd name="T31" fmla="*/ 0 h 22"/>
                <a:gd name="T32" fmla="*/ 16 w 27"/>
                <a:gd name="T33" fmla="*/ 0 h 22"/>
                <a:gd name="T34" fmla="*/ 12 w 27"/>
                <a:gd name="T35" fmla="*/ 2 h 22"/>
                <a:gd name="T36" fmla="*/ 7 w 27"/>
                <a:gd name="T37" fmla="*/ 4 h 22"/>
                <a:gd name="T38" fmla="*/ 2 w 27"/>
                <a:gd name="T39" fmla="*/ 9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2" y="20"/>
                  </a:lnTo>
                  <a:lnTo>
                    <a:pt x="5" y="22"/>
                  </a:lnTo>
                  <a:lnTo>
                    <a:pt x="12" y="22"/>
                  </a:lnTo>
                  <a:lnTo>
                    <a:pt x="16" y="22"/>
                  </a:lnTo>
                  <a:lnTo>
                    <a:pt x="21" y="20"/>
                  </a:lnTo>
                  <a:lnTo>
                    <a:pt x="25" y="15"/>
                  </a:lnTo>
                  <a:lnTo>
                    <a:pt x="27" y="11"/>
                  </a:lnTo>
                  <a:lnTo>
                    <a:pt x="27" y="6"/>
                  </a:lnTo>
                  <a:lnTo>
                    <a:pt x="25" y="4"/>
                  </a:lnTo>
                  <a:lnTo>
                    <a:pt x="21" y="2"/>
                  </a:lnTo>
                  <a:lnTo>
                    <a:pt x="16" y="0"/>
                  </a:lnTo>
                  <a:lnTo>
                    <a:pt x="12" y="2"/>
                  </a:lnTo>
                  <a:lnTo>
                    <a:pt x="7" y="4"/>
                  </a:lnTo>
                  <a:lnTo>
                    <a:pt x="2" y="9"/>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7" name="Freeform 1764">
              <a:extLst>
                <a:ext uri="{FF2B5EF4-FFF2-40B4-BE49-F238E27FC236}">
                  <a16:creationId xmlns:a16="http://schemas.microsoft.com/office/drawing/2014/main" xmlns="" id="{5D412964-4088-E147-85D1-945FEBDC1F1B}"/>
                </a:ext>
              </a:extLst>
            </p:cNvPr>
            <p:cNvSpPr>
              <a:spLocks/>
            </p:cNvSpPr>
            <p:nvPr/>
          </p:nvSpPr>
          <p:spPr bwMode="auto">
            <a:xfrm>
              <a:off x="3044" y="3276"/>
              <a:ext cx="27" cy="22"/>
            </a:xfrm>
            <a:custGeom>
              <a:avLst/>
              <a:gdLst>
                <a:gd name="T0" fmla="*/ 0 w 27"/>
                <a:gd name="T1" fmla="*/ 11 h 22"/>
                <a:gd name="T2" fmla="*/ 0 w 27"/>
                <a:gd name="T3" fmla="*/ 11 h 22"/>
                <a:gd name="T4" fmla="*/ 0 w 27"/>
                <a:gd name="T5" fmla="*/ 15 h 22"/>
                <a:gd name="T6" fmla="*/ 2 w 27"/>
                <a:gd name="T7" fmla="*/ 20 h 22"/>
                <a:gd name="T8" fmla="*/ 5 w 27"/>
                <a:gd name="T9" fmla="*/ 22 h 22"/>
                <a:gd name="T10" fmla="*/ 12 w 27"/>
                <a:gd name="T11" fmla="*/ 22 h 22"/>
                <a:gd name="T12" fmla="*/ 12 w 27"/>
                <a:gd name="T13" fmla="*/ 22 h 22"/>
                <a:gd name="T14" fmla="*/ 16 w 27"/>
                <a:gd name="T15" fmla="*/ 22 h 22"/>
                <a:gd name="T16" fmla="*/ 21 w 27"/>
                <a:gd name="T17" fmla="*/ 20 h 22"/>
                <a:gd name="T18" fmla="*/ 25 w 27"/>
                <a:gd name="T19" fmla="*/ 15 h 22"/>
                <a:gd name="T20" fmla="*/ 27 w 27"/>
                <a:gd name="T21" fmla="*/ 11 h 22"/>
                <a:gd name="T22" fmla="*/ 27 w 27"/>
                <a:gd name="T23" fmla="*/ 11 h 22"/>
                <a:gd name="T24" fmla="*/ 27 w 27"/>
                <a:gd name="T25" fmla="*/ 6 h 22"/>
                <a:gd name="T26" fmla="*/ 25 w 27"/>
                <a:gd name="T27" fmla="*/ 4 h 22"/>
                <a:gd name="T28" fmla="*/ 21 w 27"/>
                <a:gd name="T29" fmla="*/ 2 h 22"/>
                <a:gd name="T30" fmla="*/ 16 w 27"/>
                <a:gd name="T31" fmla="*/ 0 h 22"/>
                <a:gd name="T32" fmla="*/ 16 w 27"/>
                <a:gd name="T33" fmla="*/ 0 h 22"/>
                <a:gd name="T34" fmla="*/ 12 w 27"/>
                <a:gd name="T35" fmla="*/ 2 h 22"/>
                <a:gd name="T36" fmla="*/ 7 w 27"/>
                <a:gd name="T37" fmla="*/ 4 h 22"/>
                <a:gd name="T38" fmla="*/ 2 w 27"/>
                <a:gd name="T39" fmla="*/ 9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2" y="20"/>
                  </a:lnTo>
                  <a:lnTo>
                    <a:pt x="5" y="22"/>
                  </a:lnTo>
                  <a:lnTo>
                    <a:pt x="12" y="22"/>
                  </a:lnTo>
                  <a:lnTo>
                    <a:pt x="16" y="22"/>
                  </a:lnTo>
                  <a:lnTo>
                    <a:pt x="21" y="20"/>
                  </a:lnTo>
                  <a:lnTo>
                    <a:pt x="25" y="15"/>
                  </a:lnTo>
                  <a:lnTo>
                    <a:pt x="27" y="11"/>
                  </a:lnTo>
                  <a:lnTo>
                    <a:pt x="27" y="6"/>
                  </a:lnTo>
                  <a:lnTo>
                    <a:pt x="25" y="4"/>
                  </a:lnTo>
                  <a:lnTo>
                    <a:pt x="21" y="2"/>
                  </a:lnTo>
                  <a:lnTo>
                    <a:pt x="16" y="0"/>
                  </a:lnTo>
                  <a:lnTo>
                    <a:pt x="12" y="2"/>
                  </a:lnTo>
                  <a:lnTo>
                    <a:pt x="7" y="4"/>
                  </a:lnTo>
                  <a:lnTo>
                    <a:pt x="2" y="9"/>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8" name="Freeform 1765">
              <a:extLst>
                <a:ext uri="{FF2B5EF4-FFF2-40B4-BE49-F238E27FC236}">
                  <a16:creationId xmlns:a16="http://schemas.microsoft.com/office/drawing/2014/main" xmlns="" id="{0661BDD9-D283-9F4A-88A0-448474C1E4D2}"/>
                </a:ext>
              </a:extLst>
            </p:cNvPr>
            <p:cNvSpPr>
              <a:spLocks/>
            </p:cNvSpPr>
            <p:nvPr/>
          </p:nvSpPr>
          <p:spPr bwMode="auto">
            <a:xfrm>
              <a:off x="3017" y="3278"/>
              <a:ext cx="27" cy="23"/>
            </a:xfrm>
            <a:custGeom>
              <a:avLst/>
              <a:gdLst>
                <a:gd name="T0" fmla="*/ 0 w 27"/>
                <a:gd name="T1" fmla="*/ 11 h 23"/>
                <a:gd name="T2" fmla="*/ 0 w 27"/>
                <a:gd name="T3" fmla="*/ 11 h 23"/>
                <a:gd name="T4" fmla="*/ 0 w 27"/>
                <a:gd name="T5" fmla="*/ 16 h 23"/>
                <a:gd name="T6" fmla="*/ 2 w 27"/>
                <a:gd name="T7" fmla="*/ 18 h 23"/>
                <a:gd name="T8" fmla="*/ 5 w 27"/>
                <a:gd name="T9" fmla="*/ 20 h 23"/>
                <a:gd name="T10" fmla="*/ 11 w 27"/>
                <a:gd name="T11" fmla="*/ 23 h 23"/>
                <a:gd name="T12" fmla="*/ 11 w 27"/>
                <a:gd name="T13" fmla="*/ 23 h 23"/>
                <a:gd name="T14" fmla="*/ 16 w 27"/>
                <a:gd name="T15" fmla="*/ 20 h 23"/>
                <a:gd name="T16" fmla="*/ 20 w 27"/>
                <a:gd name="T17" fmla="*/ 18 h 23"/>
                <a:gd name="T18" fmla="*/ 25 w 27"/>
                <a:gd name="T19" fmla="*/ 13 h 23"/>
                <a:gd name="T20" fmla="*/ 27 w 27"/>
                <a:gd name="T21" fmla="*/ 9 h 23"/>
                <a:gd name="T22" fmla="*/ 27 w 27"/>
                <a:gd name="T23" fmla="*/ 9 h 23"/>
                <a:gd name="T24" fmla="*/ 27 w 27"/>
                <a:gd name="T25" fmla="*/ 7 h 23"/>
                <a:gd name="T26" fmla="*/ 25 w 27"/>
                <a:gd name="T27" fmla="*/ 2 h 23"/>
                <a:gd name="T28" fmla="*/ 23 w 27"/>
                <a:gd name="T29" fmla="*/ 0 h 23"/>
                <a:gd name="T30" fmla="*/ 18 w 27"/>
                <a:gd name="T31" fmla="*/ 0 h 23"/>
                <a:gd name="T32" fmla="*/ 18 w 27"/>
                <a:gd name="T33" fmla="*/ 0 h 23"/>
                <a:gd name="T34" fmla="*/ 11 w 27"/>
                <a:gd name="T35" fmla="*/ 0 h 23"/>
                <a:gd name="T36" fmla="*/ 7 w 27"/>
                <a:gd name="T37" fmla="*/ 2 h 23"/>
                <a:gd name="T38" fmla="*/ 2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18"/>
                  </a:lnTo>
                  <a:lnTo>
                    <a:pt x="5" y="20"/>
                  </a:lnTo>
                  <a:lnTo>
                    <a:pt x="11" y="23"/>
                  </a:lnTo>
                  <a:lnTo>
                    <a:pt x="16" y="20"/>
                  </a:lnTo>
                  <a:lnTo>
                    <a:pt x="20" y="18"/>
                  </a:lnTo>
                  <a:lnTo>
                    <a:pt x="25" y="13"/>
                  </a:lnTo>
                  <a:lnTo>
                    <a:pt x="27" y="9"/>
                  </a:lnTo>
                  <a:lnTo>
                    <a:pt x="27" y="7"/>
                  </a:lnTo>
                  <a:lnTo>
                    <a:pt x="25" y="2"/>
                  </a:lnTo>
                  <a:lnTo>
                    <a:pt x="23" y="0"/>
                  </a:lnTo>
                  <a:lnTo>
                    <a:pt x="18"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49" name="Freeform 1766">
              <a:extLst>
                <a:ext uri="{FF2B5EF4-FFF2-40B4-BE49-F238E27FC236}">
                  <a16:creationId xmlns:a16="http://schemas.microsoft.com/office/drawing/2014/main" xmlns="" id="{BE0BE56D-7A9C-6442-8C87-EEEEF058DEF9}"/>
                </a:ext>
              </a:extLst>
            </p:cNvPr>
            <p:cNvSpPr>
              <a:spLocks/>
            </p:cNvSpPr>
            <p:nvPr/>
          </p:nvSpPr>
          <p:spPr bwMode="auto">
            <a:xfrm>
              <a:off x="3017" y="3278"/>
              <a:ext cx="27" cy="23"/>
            </a:xfrm>
            <a:custGeom>
              <a:avLst/>
              <a:gdLst>
                <a:gd name="T0" fmla="*/ 0 w 27"/>
                <a:gd name="T1" fmla="*/ 11 h 23"/>
                <a:gd name="T2" fmla="*/ 0 w 27"/>
                <a:gd name="T3" fmla="*/ 11 h 23"/>
                <a:gd name="T4" fmla="*/ 0 w 27"/>
                <a:gd name="T5" fmla="*/ 16 h 23"/>
                <a:gd name="T6" fmla="*/ 2 w 27"/>
                <a:gd name="T7" fmla="*/ 18 h 23"/>
                <a:gd name="T8" fmla="*/ 5 w 27"/>
                <a:gd name="T9" fmla="*/ 20 h 23"/>
                <a:gd name="T10" fmla="*/ 11 w 27"/>
                <a:gd name="T11" fmla="*/ 23 h 23"/>
                <a:gd name="T12" fmla="*/ 11 w 27"/>
                <a:gd name="T13" fmla="*/ 23 h 23"/>
                <a:gd name="T14" fmla="*/ 16 w 27"/>
                <a:gd name="T15" fmla="*/ 20 h 23"/>
                <a:gd name="T16" fmla="*/ 20 w 27"/>
                <a:gd name="T17" fmla="*/ 18 h 23"/>
                <a:gd name="T18" fmla="*/ 25 w 27"/>
                <a:gd name="T19" fmla="*/ 13 h 23"/>
                <a:gd name="T20" fmla="*/ 27 w 27"/>
                <a:gd name="T21" fmla="*/ 9 h 23"/>
                <a:gd name="T22" fmla="*/ 27 w 27"/>
                <a:gd name="T23" fmla="*/ 9 h 23"/>
                <a:gd name="T24" fmla="*/ 27 w 27"/>
                <a:gd name="T25" fmla="*/ 7 h 23"/>
                <a:gd name="T26" fmla="*/ 25 w 27"/>
                <a:gd name="T27" fmla="*/ 2 h 23"/>
                <a:gd name="T28" fmla="*/ 23 w 27"/>
                <a:gd name="T29" fmla="*/ 0 h 23"/>
                <a:gd name="T30" fmla="*/ 18 w 27"/>
                <a:gd name="T31" fmla="*/ 0 h 23"/>
                <a:gd name="T32" fmla="*/ 18 w 27"/>
                <a:gd name="T33" fmla="*/ 0 h 23"/>
                <a:gd name="T34" fmla="*/ 11 w 27"/>
                <a:gd name="T35" fmla="*/ 0 h 23"/>
                <a:gd name="T36" fmla="*/ 7 w 27"/>
                <a:gd name="T37" fmla="*/ 2 h 23"/>
                <a:gd name="T38" fmla="*/ 2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18"/>
                  </a:lnTo>
                  <a:lnTo>
                    <a:pt x="5" y="20"/>
                  </a:lnTo>
                  <a:lnTo>
                    <a:pt x="11" y="23"/>
                  </a:lnTo>
                  <a:lnTo>
                    <a:pt x="16" y="20"/>
                  </a:lnTo>
                  <a:lnTo>
                    <a:pt x="20" y="18"/>
                  </a:lnTo>
                  <a:lnTo>
                    <a:pt x="25" y="13"/>
                  </a:lnTo>
                  <a:lnTo>
                    <a:pt x="27" y="9"/>
                  </a:lnTo>
                  <a:lnTo>
                    <a:pt x="27" y="7"/>
                  </a:lnTo>
                  <a:lnTo>
                    <a:pt x="25" y="2"/>
                  </a:lnTo>
                  <a:lnTo>
                    <a:pt x="23" y="0"/>
                  </a:lnTo>
                  <a:lnTo>
                    <a:pt x="18"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0" name="Freeform 1767">
              <a:extLst>
                <a:ext uri="{FF2B5EF4-FFF2-40B4-BE49-F238E27FC236}">
                  <a16:creationId xmlns:a16="http://schemas.microsoft.com/office/drawing/2014/main" xmlns="" id="{F9A655CC-A45E-9D40-9E9D-6CB7DB4D55C8}"/>
                </a:ext>
              </a:extLst>
            </p:cNvPr>
            <p:cNvSpPr>
              <a:spLocks/>
            </p:cNvSpPr>
            <p:nvPr/>
          </p:nvSpPr>
          <p:spPr bwMode="auto">
            <a:xfrm>
              <a:off x="2990" y="3278"/>
              <a:ext cx="27" cy="23"/>
            </a:xfrm>
            <a:custGeom>
              <a:avLst/>
              <a:gdLst>
                <a:gd name="T0" fmla="*/ 0 w 27"/>
                <a:gd name="T1" fmla="*/ 11 h 23"/>
                <a:gd name="T2" fmla="*/ 0 w 27"/>
                <a:gd name="T3" fmla="*/ 11 h 23"/>
                <a:gd name="T4" fmla="*/ 0 w 27"/>
                <a:gd name="T5" fmla="*/ 16 h 23"/>
                <a:gd name="T6" fmla="*/ 2 w 27"/>
                <a:gd name="T7" fmla="*/ 20 h 23"/>
                <a:gd name="T8" fmla="*/ 5 w 27"/>
                <a:gd name="T9" fmla="*/ 23 h 23"/>
                <a:gd name="T10" fmla="*/ 9 w 27"/>
                <a:gd name="T11" fmla="*/ 23 h 23"/>
                <a:gd name="T12" fmla="*/ 9 w 27"/>
                <a:gd name="T13" fmla="*/ 23 h 23"/>
                <a:gd name="T14" fmla="*/ 16 w 27"/>
                <a:gd name="T15" fmla="*/ 20 h 23"/>
                <a:gd name="T16" fmla="*/ 20 w 27"/>
                <a:gd name="T17" fmla="*/ 18 h 23"/>
                <a:gd name="T18" fmla="*/ 25 w 27"/>
                <a:gd name="T19" fmla="*/ 16 h 23"/>
                <a:gd name="T20" fmla="*/ 27 w 27"/>
                <a:gd name="T21" fmla="*/ 11 h 23"/>
                <a:gd name="T22" fmla="*/ 27 w 27"/>
                <a:gd name="T23" fmla="*/ 11 h 23"/>
                <a:gd name="T24" fmla="*/ 27 w 27"/>
                <a:gd name="T25" fmla="*/ 7 h 23"/>
                <a:gd name="T26" fmla="*/ 27 w 27"/>
                <a:gd name="T27" fmla="*/ 2 h 23"/>
                <a:gd name="T28" fmla="*/ 23 w 27"/>
                <a:gd name="T29" fmla="*/ 0 h 23"/>
                <a:gd name="T30" fmla="*/ 18 w 27"/>
                <a:gd name="T31" fmla="*/ 0 h 23"/>
                <a:gd name="T32" fmla="*/ 18 w 27"/>
                <a:gd name="T33" fmla="*/ 0 h 23"/>
                <a:gd name="T34" fmla="*/ 11 w 27"/>
                <a:gd name="T35" fmla="*/ 0 h 23"/>
                <a:gd name="T36" fmla="*/ 7 w 27"/>
                <a:gd name="T37" fmla="*/ 2 h 23"/>
                <a:gd name="T38" fmla="*/ 2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20"/>
                  </a:lnTo>
                  <a:lnTo>
                    <a:pt x="5" y="23"/>
                  </a:lnTo>
                  <a:lnTo>
                    <a:pt x="9" y="23"/>
                  </a:lnTo>
                  <a:lnTo>
                    <a:pt x="16" y="20"/>
                  </a:lnTo>
                  <a:lnTo>
                    <a:pt x="20" y="18"/>
                  </a:lnTo>
                  <a:lnTo>
                    <a:pt x="25" y="16"/>
                  </a:lnTo>
                  <a:lnTo>
                    <a:pt x="27" y="11"/>
                  </a:lnTo>
                  <a:lnTo>
                    <a:pt x="27" y="7"/>
                  </a:lnTo>
                  <a:lnTo>
                    <a:pt x="27" y="2"/>
                  </a:lnTo>
                  <a:lnTo>
                    <a:pt x="23" y="0"/>
                  </a:lnTo>
                  <a:lnTo>
                    <a:pt x="18"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1" name="Freeform 1768">
              <a:extLst>
                <a:ext uri="{FF2B5EF4-FFF2-40B4-BE49-F238E27FC236}">
                  <a16:creationId xmlns:a16="http://schemas.microsoft.com/office/drawing/2014/main" xmlns="" id="{F3707E46-2989-8B44-A086-E2CA7CA02070}"/>
                </a:ext>
              </a:extLst>
            </p:cNvPr>
            <p:cNvSpPr>
              <a:spLocks/>
            </p:cNvSpPr>
            <p:nvPr/>
          </p:nvSpPr>
          <p:spPr bwMode="auto">
            <a:xfrm>
              <a:off x="2990" y="3278"/>
              <a:ext cx="27" cy="23"/>
            </a:xfrm>
            <a:custGeom>
              <a:avLst/>
              <a:gdLst>
                <a:gd name="T0" fmla="*/ 0 w 27"/>
                <a:gd name="T1" fmla="*/ 11 h 23"/>
                <a:gd name="T2" fmla="*/ 0 w 27"/>
                <a:gd name="T3" fmla="*/ 11 h 23"/>
                <a:gd name="T4" fmla="*/ 0 w 27"/>
                <a:gd name="T5" fmla="*/ 16 h 23"/>
                <a:gd name="T6" fmla="*/ 2 w 27"/>
                <a:gd name="T7" fmla="*/ 20 h 23"/>
                <a:gd name="T8" fmla="*/ 5 w 27"/>
                <a:gd name="T9" fmla="*/ 23 h 23"/>
                <a:gd name="T10" fmla="*/ 9 w 27"/>
                <a:gd name="T11" fmla="*/ 23 h 23"/>
                <a:gd name="T12" fmla="*/ 9 w 27"/>
                <a:gd name="T13" fmla="*/ 23 h 23"/>
                <a:gd name="T14" fmla="*/ 16 w 27"/>
                <a:gd name="T15" fmla="*/ 20 h 23"/>
                <a:gd name="T16" fmla="*/ 20 w 27"/>
                <a:gd name="T17" fmla="*/ 18 h 23"/>
                <a:gd name="T18" fmla="*/ 25 w 27"/>
                <a:gd name="T19" fmla="*/ 16 h 23"/>
                <a:gd name="T20" fmla="*/ 27 w 27"/>
                <a:gd name="T21" fmla="*/ 11 h 23"/>
                <a:gd name="T22" fmla="*/ 27 w 27"/>
                <a:gd name="T23" fmla="*/ 11 h 23"/>
                <a:gd name="T24" fmla="*/ 27 w 27"/>
                <a:gd name="T25" fmla="*/ 7 h 23"/>
                <a:gd name="T26" fmla="*/ 27 w 27"/>
                <a:gd name="T27" fmla="*/ 2 h 23"/>
                <a:gd name="T28" fmla="*/ 23 w 27"/>
                <a:gd name="T29" fmla="*/ 0 h 23"/>
                <a:gd name="T30" fmla="*/ 18 w 27"/>
                <a:gd name="T31" fmla="*/ 0 h 23"/>
                <a:gd name="T32" fmla="*/ 18 w 27"/>
                <a:gd name="T33" fmla="*/ 0 h 23"/>
                <a:gd name="T34" fmla="*/ 11 w 27"/>
                <a:gd name="T35" fmla="*/ 0 h 23"/>
                <a:gd name="T36" fmla="*/ 7 w 27"/>
                <a:gd name="T37" fmla="*/ 2 h 23"/>
                <a:gd name="T38" fmla="*/ 2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20"/>
                  </a:lnTo>
                  <a:lnTo>
                    <a:pt x="5" y="23"/>
                  </a:lnTo>
                  <a:lnTo>
                    <a:pt x="9" y="23"/>
                  </a:lnTo>
                  <a:lnTo>
                    <a:pt x="16" y="20"/>
                  </a:lnTo>
                  <a:lnTo>
                    <a:pt x="20" y="18"/>
                  </a:lnTo>
                  <a:lnTo>
                    <a:pt x="25" y="16"/>
                  </a:lnTo>
                  <a:lnTo>
                    <a:pt x="27" y="11"/>
                  </a:lnTo>
                  <a:lnTo>
                    <a:pt x="27" y="7"/>
                  </a:lnTo>
                  <a:lnTo>
                    <a:pt x="27" y="2"/>
                  </a:lnTo>
                  <a:lnTo>
                    <a:pt x="23" y="0"/>
                  </a:lnTo>
                  <a:lnTo>
                    <a:pt x="18"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2" name="Freeform 1769">
              <a:extLst>
                <a:ext uri="{FF2B5EF4-FFF2-40B4-BE49-F238E27FC236}">
                  <a16:creationId xmlns:a16="http://schemas.microsoft.com/office/drawing/2014/main" xmlns="" id="{79E06C24-1EF3-594C-9E2E-E580C10B2F89}"/>
                </a:ext>
              </a:extLst>
            </p:cNvPr>
            <p:cNvSpPr>
              <a:spLocks/>
            </p:cNvSpPr>
            <p:nvPr/>
          </p:nvSpPr>
          <p:spPr bwMode="auto">
            <a:xfrm>
              <a:off x="2963" y="3278"/>
              <a:ext cx="27" cy="23"/>
            </a:xfrm>
            <a:custGeom>
              <a:avLst/>
              <a:gdLst>
                <a:gd name="T0" fmla="*/ 0 w 27"/>
                <a:gd name="T1" fmla="*/ 11 h 23"/>
                <a:gd name="T2" fmla="*/ 0 w 27"/>
                <a:gd name="T3" fmla="*/ 11 h 23"/>
                <a:gd name="T4" fmla="*/ 0 w 27"/>
                <a:gd name="T5" fmla="*/ 16 h 23"/>
                <a:gd name="T6" fmla="*/ 2 w 27"/>
                <a:gd name="T7" fmla="*/ 20 h 23"/>
                <a:gd name="T8" fmla="*/ 5 w 27"/>
                <a:gd name="T9" fmla="*/ 23 h 23"/>
                <a:gd name="T10" fmla="*/ 9 w 27"/>
                <a:gd name="T11" fmla="*/ 23 h 23"/>
                <a:gd name="T12" fmla="*/ 9 w 27"/>
                <a:gd name="T13" fmla="*/ 23 h 23"/>
                <a:gd name="T14" fmla="*/ 16 w 27"/>
                <a:gd name="T15" fmla="*/ 23 h 23"/>
                <a:gd name="T16" fmla="*/ 20 w 27"/>
                <a:gd name="T17" fmla="*/ 20 h 23"/>
                <a:gd name="T18" fmla="*/ 25 w 27"/>
                <a:gd name="T19" fmla="*/ 16 h 23"/>
                <a:gd name="T20" fmla="*/ 27 w 27"/>
                <a:gd name="T21" fmla="*/ 11 h 23"/>
                <a:gd name="T22" fmla="*/ 27 w 27"/>
                <a:gd name="T23" fmla="*/ 11 h 23"/>
                <a:gd name="T24" fmla="*/ 27 w 27"/>
                <a:gd name="T25" fmla="*/ 7 h 23"/>
                <a:gd name="T26" fmla="*/ 27 w 27"/>
                <a:gd name="T27" fmla="*/ 2 h 23"/>
                <a:gd name="T28" fmla="*/ 23 w 27"/>
                <a:gd name="T29" fmla="*/ 0 h 23"/>
                <a:gd name="T30" fmla="*/ 18 w 27"/>
                <a:gd name="T31" fmla="*/ 0 h 23"/>
                <a:gd name="T32" fmla="*/ 18 w 27"/>
                <a:gd name="T33" fmla="*/ 0 h 23"/>
                <a:gd name="T34" fmla="*/ 14 w 27"/>
                <a:gd name="T35" fmla="*/ 0 h 23"/>
                <a:gd name="T36" fmla="*/ 7 w 27"/>
                <a:gd name="T37" fmla="*/ 4 h 23"/>
                <a:gd name="T38" fmla="*/ 5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20"/>
                  </a:lnTo>
                  <a:lnTo>
                    <a:pt x="5" y="23"/>
                  </a:lnTo>
                  <a:lnTo>
                    <a:pt x="9" y="23"/>
                  </a:lnTo>
                  <a:lnTo>
                    <a:pt x="16" y="23"/>
                  </a:lnTo>
                  <a:lnTo>
                    <a:pt x="20" y="20"/>
                  </a:lnTo>
                  <a:lnTo>
                    <a:pt x="25" y="16"/>
                  </a:lnTo>
                  <a:lnTo>
                    <a:pt x="27" y="11"/>
                  </a:lnTo>
                  <a:lnTo>
                    <a:pt x="27" y="7"/>
                  </a:lnTo>
                  <a:lnTo>
                    <a:pt x="27" y="2"/>
                  </a:lnTo>
                  <a:lnTo>
                    <a:pt x="23" y="0"/>
                  </a:lnTo>
                  <a:lnTo>
                    <a:pt x="18" y="0"/>
                  </a:lnTo>
                  <a:lnTo>
                    <a:pt x="14" y="0"/>
                  </a:lnTo>
                  <a:lnTo>
                    <a:pt x="7" y="4"/>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3" name="Freeform 1770">
              <a:extLst>
                <a:ext uri="{FF2B5EF4-FFF2-40B4-BE49-F238E27FC236}">
                  <a16:creationId xmlns:a16="http://schemas.microsoft.com/office/drawing/2014/main" xmlns="" id="{715EAA94-1ACF-5E43-9377-ACC0ECA72B66}"/>
                </a:ext>
              </a:extLst>
            </p:cNvPr>
            <p:cNvSpPr>
              <a:spLocks/>
            </p:cNvSpPr>
            <p:nvPr/>
          </p:nvSpPr>
          <p:spPr bwMode="auto">
            <a:xfrm>
              <a:off x="2963" y="3278"/>
              <a:ext cx="27" cy="23"/>
            </a:xfrm>
            <a:custGeom>
              <a:avLst/>
              <a:gdLst>
                <a:gd name="T0" fmla="*/ 0 w 27"/>
                <a:gd name="T1" fmla="*/ 11 h 23"/>
                <a:gd name="T2" fmla="*/ 0 w 27"/>
                <a:gd name="T3" fmla="*/ 11 h 23"/>
                <a:gd name="T4" fmla="*/ 0 w 27"/>
                <a:gd name="T5" fmla="*/ 16 h 23"/>
                <a:gd name="T6" fmla="*/ 2 w 27"/>
                <a:gd name="T7" fmla="*/ 20 h 23"/>
                <a:gd name="T8" fmla="*/ 5 w 27"/>
                <a:gd name="T9" fmla="*/ 23 h 23"/>
                <a:gd name="T10" fmla="*/ 9 w 27"/>
                <a:gd name="T11" fmla="*/ 23 h 23"/>
                <a:gd name="T12" fmla="*/ 9 w 27"/>
                <a:gd name="T13" fmla="*/ 23 h 23"/>
                <a:gd name="T14" fmla="*/ 16 w 27"/>
                <a:gd name="T15" fmla="*/ 23 h 23"/>
                <a:gd name="T16" fmla="*/ 20 w 27"/>
                <a:gd name="T17" fmla="*/ 20 h 23"/>
                <a:gd name="T18" fmla="*/ 25 w 27"/>
                <a:gd name="T19" fmla="*/ 16 h 23"/>
                <a:gd name="T20" fmla="*/ 27 w 27"/>
                <a:gd name="T21" fmla="*/ 11 h 23"/>
                <a:gd name="T22" fmla="*/ 27 w 27"/>
                <a:gd name="T23" fmla="*/ 11 h 23"/>
                <a:gd name="T24" fmla="*/ 27 w 27"/>
                <a:gd name="T25" fmla="*/ 7 h 23"/>
                <a:gd name="T26" fmla="*/ 27 w 27"/>
                <a:gd name="T27" fmla="*/ 2 h 23"/>
                <a:gd name="T28" fmla="*/ 23 w 27"/>
                <a:gd name="T29" fmla="*/ 0 h 23"/>
                <a:gd name="T30" fmla="*/ 18 w 27"/>
                <a:gd name="T31" fmla="*/ 0 h 23"/>
                <a:gd name="T32" fmla="*/ 18 w 27"/>
                <a:gd name="T33" fmla="*/ 0 h 23"/>
                <a:gd name="T34" fmla="*/ 14 w 27"/>
                <a:gd name="T35" fmla="*/ 0 h 23"/>
                <a:gd name="T36" fmla="*/ 7 w 27"/>
                <a:gd name="T37" fmla="*/ 4 h 23"/>
                <a:gd name="T38" fmla="*/ 5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20"/>
                  </a:lnTo>
                  <a:lnTo>
                    <a:pt x="5" y="23"/>
                  </a:lnTo>
                  <a:lnTo>
                    <a:pt x="9" y="23"/>
                  </a:lnTo>
                  <a:lnTo>
                    <a:pt x="16" y="23"/>
                  </a:lnTo>
                  <a:lnTo>
                    <a:pt x="20" y="20"/>
                  </a:lnTo>
                  <a:lnTo>
                    <a:pt x="25" y="16"/>
                  </a:lnTo>
                  <a:lnTo>
                    <a:pt x="27" y="11"/>
                  </a:lnTo>
                  <a:lnTo>
                    <a:pt x="27" y="7"/>
                  </a:lnTo>
                  <a:lnTo>
                    <a:pt x="27" y="2"/>
                  </a:lnTo>
                  <a:lnTo>
                    <a:pt x="23" y="0"/>
                  </a:lnTo>
                  <a:lnTo>
                    <a:pt x="18" y="0"/>
                  </a:lnTo>
                  <a:lnTo>
                    <a:pt x="14" y="0"/>
                  </a:lnTo>
                  <a:lnTo>
                    <a:pt x="7" y="4"/>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4" name="Freeform 1771">
              <a:extLst>
                <a:ext uri="{FF2B5EF4-FFF2-40B4-BE49-F238E27FC236}">
                  <a16:creationId xmlns:a16="http://schemas.microsoft.com/office/drawing/2014/main" xmlns="" id="{5E9EC0B3-99F3-8F41-B0FD-4457D804F822}"/>
                </a:ext>
              </a:extLst>
            </p:cNvPr>
            <p:cNvSpPr>
              <a:spLocks/>
            </p:cNvSpPr>
            <p:nvPr/>
          </p:nvSpPr>
          <p:spPr bwMode="auto">
            <a:xfrm>
              <a:off x="2936" y="3278"/>
              <a:ext cx="29" cy="23"/>
            </a:xfrm>
            <a:custGeom>
              <a:avLst/>
              <a:gdLst>
                <a:gd name="T0" fmla="*/ 0 w 29"/>
                <a:gd name="T1" fmla="*/ 11 h 23"/>
                <a:gd name="T2" fmla="*/ 0 w 29"/>
                <a:gd name="T3" fmla="*/ 11 h 23"/>
                <a:gd name="T4" fmla="*/ 0 w 29"/>
                <a:gd name="T5" fmla="*/ 16 h 23"/>
                <a:gd name="T6" fmla="*/ 0 w 29"/>
                <a:gd name="T7" fmla="*/ 20 h 23"/>
                <a:gd name="T8" fmla="*/ 5 w 29"/>
                <a:gd name="T9" fmla="*/ 23 h 23"/>
                <a:gd name="T10" fmla="*/ 9 w 29"/>
                <a:gd name="T11" fmla="*/ 23 h 23"/>
                <a:gd name="T12" fmla="*/ 9 w 29"/>
                <a:gd name="T13" fmla="*/ 23 h 23"/>
                <a:gd name="T14" fmla="*/ 16 w 29"/>
                <a:gd name="T15" fmla="*/ 23 h 23"/>
                <a:gd name="T16" fmla="*/ 20 w 29"/>
                <a:gd name="T17" fmla="*/ 20 h 23"/>
                <a:gd name="T18" fmla="*/ 25 w 29"/>
                <a:gd name="T19" fmla="*/ 16 h 23"/>
                <a:gd name="T20" fmla="*/ 27 w 29"/>
                <a:gd name="T21" fmla="*/ 11 h 23"/>
                <a:gd name="T22" fmla="*/ 27 w 29"/>
                <a:gd name="T23" fmla="*/ 11 h 23"/>
                <a:gd name="T24" fmla="*/ 29 w 29"/>
                <a:gd name="T25" fmla="*/ 7 h 23"/>
                <a:gd name="T26" fmla="*/ 27 w 29"/>
                <a:gd name="T27" fmla="*/ 4 h 23"/>
                <a:gd name="T28" fmla="*/ 25 w 29"/>
                <a:gd name="T29" fmla="*/ 2 h 23"/>
                <a:gd name="T30" fmla="*/ 18 w 29"/>
                <a:gd name="T31" fmla="*/ 0 h 23"/>
                <a:gd name="T32" fmla="*/ 18 w 29"/>
                <a:gd name="T33" fmla="*/ 0 h 23"/>
                <a:gd name="T34" fmla="*/ 14 w 29"/>
                <a:gd name="T35" fmla="*/ 2 h 23"/>
                <a:gd name="T36" fmla="*/ 9 w 29"/>
                <a:gd name="T37" fmla="*/ 4 h 23"/>
                <a:gd name="T38" fmla="*/ 5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0" y="20"/>
                  </a:lnTo>
                  <a:lnTo>
                    <a:pt x="5" y="23"/>
                  </a:lnTo>
                  <a:lnTo>
                    <a:pt x="9" y="23"/>
                  </a:lnTo>
                  <a:lnTo>
                    <a:pt x="16" y="23"/>
                  </a:lnTo>
                  <a:lnTo>
                    <a:pt x="20" y="20"/>
                  </a:lnTo>
                  <a:lnTo>
                    <a:pt x="25" y="16"/>
                  </a:lnTo>
                  <a:lnTo>
                    <a:pt x="27" y="11"/>
                  </a:lnTo>
                  <a:lnTo>
                    <a:pt x="29" y="7"/>
                  </a:lnTo>
                  <a:lnTo>
                    <a:pt x="27" y="4"/>
                  </a:lnTo>
                  <a:lnTo>
                    <a:pt x="25" y="2"/>
                  </a:lnTo>
                  <a:lnTo>
                    <a:pt x="18" y="0"/>
                  </a:lnTo>
                  <a:lnTo>
                    <a:pt x="14" y="2"/>
                  </a:lnTo>
                  <a:lnTo>
                    <a:pt x="9" y="4"/>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5" name="Freeform 1772">
              <a:extLst>
                <a:ext uri="{FF2B5EF4-FFF2-40B4-BE49-F238E27FC236}">
                  <a16:creationId xmlns:a16="http://schemas.microsoft.com/office/drawing/2014/main" xmlns="" id="{07FD07DE-8B51-0A4B-82EE-43F7F3BE6EF3}"/>
                </a:ext>
              </a:extLst>
            </p:cNvPr>
            <p:cNvSpPr>
              <a:spLocks/>
            </p:cNvSpPr>
            <p:nvPr/>
          </p:nvSpPr>
          <p:spPr bwMode="auto">
            <a:xfrm>
              <a:off x="2936" y="3278"/>
              <a:ext cx="29" cy="23"/>
            </a:xfrm>
            <a:custGeom>
              <a:avLst/>
              <a:gdLst>
                <a:gd name="T0" fmla="*/ 0 w 29"/>
                <a:gd name="T1" fmla="*/ 11 h 23"/>
                <a:gd name="T2" fmla="*/ 0 w 29"/>
                <a:gd name="T3" fmla="*/ 11 h 23"/>
                <a:gd name="T4" fmla="*/ 0 w 29"/>
                <a:gd name="T5" fmla="*/ 16 h 23"/>
                <a:gd name="T6" fmla="*/ 0 w 29"/>
                <a:gd name="T7" fmla="*/ 20 h 23"/>
                <a:gd name="T8" fmla="*/ 5 w 29"/>
                <a:gd name="T9" fmla="*/ 23 h 23"/>
                <a:gd name="T10" fmla="*/ 9 w 29"/>
                <a:gd name="T11" fmla="*/ 23 h 23"/>
                <a:gd name="T12" fmla="*/ 9 w 29"/>
                <a:gd name="T13" fmla="*/ 23 h 23"/>
                <a:gd name="T14" fmla="*/ 16 w 29"/>
                <a:gd name="T15" fmla="*/ 23 h 23"/>
                <a:gd name="T16" fmla="*/ 20 w 29"/>
                <a:gd name="T17" fmla="*/ 20 h 23"/>
                <a:gd name="T18" fmla="*/ 25 w 29"/>
                <a:gd name="T19" fmla="*/ 16 h 23"/>
                <a:gd name="T20" fmla="*/ 27 w 29"/>
                <a:gd name="T21" fmla="*/ 11 h 23"/>
                <a:gd name="T22" fmla="*/ 27 w 29"/>
                <a:gd name="T23" fmla="*/ 11 h 23"/>
                <a:gd name="T24" fmla="*/ 29 w 29"/>
                <a:gd name="T25" fmla="*/ 7 h 23"/>
                <a:gd name="T26" fmla="*/ 27 w 29"/>
                <a:gd name="T27" fmla="*/ 4 h 23"/>
                <a:gd name="T28" fmla="*/ 25 w 29"/>
                <a:gd name="T29" fmla="*/ 2 h 23"/>
                <a:gd name="T30" fmla="*/ 18 w 29"/>
                <a:gd name="T31" fmla="*/ 0 h 23"/>
                <a:gd name="T32" fmla="*/ 18 w 29"/>
                <a:gd name="T33" fmla="*/ 0 h 23"/>
                <a:gd name="T34" fmla="*/ 14 w 29"/>
                <a:gd name="T35" fmla="*/ 2 h 23"/>
                <a:gd name="T36" fmla="*/ 9 w 29"/>
                <a:gd name="T37" fmla="*/ 4 h 23"/>
                <a:gd name="T38" fmla="*/ 5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0" y="20"/>
                  </a:lnTo>
                  <a:lnTo>
                    <a:pt x="5" y="23"/>
                  </a:lnTo>
                  <a:lnTo>
                    <a:pt x="9" y="23"/>
                  </a:lnTo>
                  <a:lnTo>
                    <a:pt x="16" y="23"/>
                  </a:lnTo>
                  <a:lnTo>
                    <a:pt x="20" y="20"/>
                  </a:lnTo>
                  <a:lnTo>
                    <a:pt x="25" y="16"/>
                  </a:lnTo>
                  <a:lnTo>
                    <a:pt x="27" y="11"/>
                  </a:lnTo>
                  <a:lnTo>
                    <a:pt x="29" y="7"/>
                  </a:lnTo>
                  <a:lnTo>
                    <a:pt x="27" y="4"/>
                  </a:lnTo>
                  <a:lnTo>
                    <a:pt x="25" y="2"/>
                  </a:lnTo>
                  <a:lnTo>
                    <a:pt x="18" y="0"/>
                  </a:lnTo>
                  <a:lnTo>
                    <a:pt x="14" y="2"/>
                  </a:lnTo>
                  <a:lnTo>
                    <a:pt x="9" y="4"/>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6" name="Freeform 1773">
              <a:extLst>
                <a:ext uri="{FF2B5EF4-FFF2-40B4-BE49-F238E27FC236}">
                  <a16:creationId xmlns:a16="http://schemas.microsoft.com/office/drawing/2014/main" xmlns="" id="{AC73E51B-1648-BA4D-8EC7-324C6657559C}"/>
                </a:ext>
              </a:extLst>
            </p:cNvPr>
            <p:cNvSpPr>
              <a:spLocks/>
            </p:cNvSpPr>
            <p:nvPr/>
          </p:nvSpPr>
          <p:spPr bwMode="auto">
            <a:xfrm>
              <a:off x="2909" y="3280"/>
              <a:ext cx="29" cy="23"/>
            </a:xfrm>
            <a:custGeom>
              <a:avLst/>
              <a:gdLst>
                <a:gd name="T0" fmla="*/ 0 w 29"/>
                <a:gd name="T1" fmla="*/ 11 h 23"/>
                <a:gd name="T2" fmla="*/ 0 w 29"/>
                <a:gd name="T3" fmla="*/ 11 h 23"/>
                <a:gd name="T4" fmla="*/ 0 w 29"/>
                <a:gd name="T5" fmla="*/ 16 h 23"/>
                <a:gd name="T6" fmla="*/ 0 w 29"/>
                <a:gd name="T7" fmla="*/ 18 h 23"/>
                <a:gd name="T8" fmla="*/ 5 w 29"/>
                <a:gd name="T9" fmla="*/ 21 h 23"/>
                <a:gd name="T10" fmla="*/ 9 w 29"/>
                <a:gd name="T11" fmla="*/ 23 h 23"/>
                <a:gd name="T12" fmla="*/ 9 w 29"/>
                <a:gd name="T13" fmla="*/ 23 h 23"/>
                <a:gd name="T14" fmla="*/ 14 w 29"/>
                <a:gd name="T15" fmla="*/ 21 h 23"/>
                <a:gd name="T16" fmla="*/ 20 w 29"/>
                <a:gd name="T17" fmla="*/ 18 h 23"/>
                <a:gd name="T18" fmla="*/ 25 w 29"/>
                <a:gd name="T19" fmla="*/ 14 h 23"/>
                <a:gd name="T20" fmla="*/ 27 w 29"/>
                <a:gd name="T21" fmla="*/ 9 h 23"/>
                <a:gd name="T22" fmla="*/ 27 w 29"/>
                <a:gd name="T23" fmla="*/ 9 h 23"/>
                <a:gd name="T24" fmla="*/ 29 w 29"/>
                <a:gd name="T25" fmla="*/ 5 h 23"/>
                <a:gd name="T26" fmla="*/ 27 w 29"/>
                <a:gd name="T27" fmla="*/ 2 h 23"/>
                <a:gd name="T28" fmla="*/ 25 w 29"/>
                <a:gd name="T29" fmla="*/ 0 h 23"/>
                <a:gd name="T30" fmla="*/ 20 w 29"/>
                <a:gd name="T31" fmla="*/ 0 h 23"/>
                <a:gd name="T32" fmla="*/ 20 w 29"/>
                <a:gd name="T33" fmla="*/ 0 h 23"/>
                <a:gd name="T34" fmla="*/ 14 w 29"/>
                <a:gd name="T35" fmla="*/ 0 h 23"/>
                <a:gd name="T36" fmla="*/ 9 w 29"/>
                <a:gd name="T37" fmla="*/ 2 h 23"/>
                <a:gd name="T38" fmla="*/ 5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0" y="18"/>
                  </a:lnTo>
                  <a:lnTo>
                    <a:pt x="5" y="21"/>
                  </a:lnTo>
                  <a:lnTo>
                    <a:pt x="9" y="23"/>
                  </a:lnTo>
                  <a:lnTo>
                    <a:pt x="14" y="21"/>
                  </a:lnTo>
                  <a:lnTo>
                    <a:pt x="20" y="18"/>
                  </a:lnTo>
                  <a:lnTo>
                    <a:pt x="25" y="14"/>
                  </a:lnTo>
                  <a:lnTo>
                    <a:pt x="27" y="9"/>
                  </a:lnTo>
                  <a:lnTo>
                    <a:pt x="29" y="5"/>
                  </a:lnTo>
                  <a:lnTo>
                    <a:pt x="27" y="2"/>
                  </a:lnTo>
                  <a:lnTo>
                    <a:pt x="25" y="0"/>
                  </a:lnTo>
                  <a:lnTo>
                    <a:pt x="20" y="0"/>
                  </a:lnTo>
                  <a:lnTo>
                    <a:pt x="14" y="0"/>
                  </a:lnTo>
                  <a:lnTo>
                    <a:pt x="9" y="2"/>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7" name="Freeform 1774">
              <a:extLst>
                <a:ext uri="{FF2B5EF4-FFF2-40B4-BE49-F238E27FC236}">
                  <a16:creationId xmlns:a16="http://schemas.microsoft.com/office/drawing/2014/main" xmlns="" id="{375ECD3F-8E01-FF44-A9C7-567FC9215561}"/>
                </a:ext>
              </a:extLst>
            </p:cNvPr>
            <p:cNvSpPr>
              <a:spLocks/>
            </p:cNvSpPr>
            <p:nvPr/>
          </p:nvSpPr>
          <p:spPr bwMode="auto">
            <a:xfrm>
              <a:off x="2909" y="3280"/>
              <a:ext cx="29" cy="23"/>
            </a:xfrm>
            <a:custGeom>
              <a:avLst/>
              <a:gdLst>
                <a:gd name="T0" fmla="*/ 0 w 29"/>
                <a:gd name="T1" fmla="*/ 11 h 23"/>
                <a:gd name="T2" fmla="*/ 0 w 29"/>
                <a:gd name="T3" fmla="*/ 11 h 23"/>
                <a:gd name="T4" fmla="*/ 0 w 29"/>
                <a:gd name="T5" fmla="*/ 16 h 23"/>
                <a:gd name="T6" fmla="*/ 0 w 29"/>
                <a:gd name="T7" fmla="*/ 18 h 23"/>
                <a:gd name="T8" fmla="*/ 5 w 29"/>
                <a:gd name="T9" fmla="*/ 21 h 23"/>
                <a:gd name="T10" fmla="*/ 9 w 29"/>
                <a:gd name="T11" fmla="*/ 23 h 23"/>
                <a:gd name="T12" fmla="*/ 9 w 29"/>
                <a:gd name="T13" fmla="*/ 23 h 23"/>
                <a:gd name="T14" fmla="*/ 14 w 29"/>
                <a:gd name="T15" fmla="*/ 21 h 23"/>
                <a:gd name="T16" fmla="*/ 20 w 29"/>
                <a:gd name="T17" fmla="*/ 18 h 23"/>
                <a:gd name="T18" fmla="*/ 25 w 29"/>
                <a:gd name="T19" fmla="*/ 14 h 23"/>
                <a:gd name="T20" fmla="*/ 27 w 29"/>
                <a:gd name="T21" fmla="*/ 9 h 23"/>
                <a:gd name="T22" fmla="*/ 27 w 29"/>
                <a:gd name="T23" fmla="*/ 9 h 23"/>
                <a:gd name="T24" fmla="*/ 29 w 29"/>
                <a:gd name="T25" fmla="*/ 5 h 23"/>
                <a:gd name="T26" fmla="*/ 27 w 29"/>
                <a:gd name="T27" fmla="*/ 2 h 23"/>
                <a:gd name="T28" fmla="*/ 25 w 29"/>
                <a:gd name="T29" fmla="*/ 0 h 23"/>
                <a:gd name="T30" fmla="*/ 20 w 29"/>
                <a:gd name="T31" fmla="*/ 0 h 23"/>
                <a:gd name="T32" fmla="*/ 20 w 29"/>
                <a:gd name="T33" fmla="*/ 0 h 23"/>
                <a:gd name="T34" fmla="*/ 14 w 29"/>
                <a:gd name="T35" fmla="*/ 0 h 23"/>
                <a:gd name="T36" fmla="*/ 9 w 29"/>
                <a:gd name="T37" fmla="*/ 2 h 23"/>
                <a:gd name="T38" fmla="*/ 5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0" y="18"/>
                  </a:lnTo>
                  <a:lnTo>
                    <a:pt x="5" y="21"/>
                  </a:lnTo>
                  <a:lnTo>
                    <a:pt x="9" y="23"/>
                  </a:lnTo>
                  <a:lnTo>
                    <a:pt x="14" y="21"/>
                  </a:lnTo>
                  <a:lnTo>
                    <a:pt x="20" y="18"/>
                  </a:lnTo>
                  <a:lnTo>
                    <a:pt x="25" y="14"/>
                  </a:lnTo>
                  <a:lnTo>
                    <a:pt x="27" y="9"/>
                  </a:lnTo>
                  <a:lnTo>
                    <a:pt x="29" y="5"/>
                  </a:lnTo>
                  <a:lnTo>
                    <a:pt x="27" y="2"/>
                  </a:lnTo>
                  <a:lnTo>
                    <a:pt x="25" y="0"/>
                  </a:lnTo>
                  <a:lnTo>
                    <a:pt x="20" y="0"/>
                  </a:lnTo>
                  <a:lnTo>
                    <a:pt x="14" y="0"/>
                  </a:lnTo>
                  <a:lnTo>
                    <a:pt x="9" y="2"/>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8" name="Freeform 1775">
              <a:extLst>
                <a:ext uri="{FF2B5EF4-FFF2-40B4-BE49-F238E27FC236}">
                  <a16:creationId xmlns:a16="http://schemas.microsoft.com/office/drawing/2014/main" xmlns="" id="{00C69EF8-5148-0C4A-8307-B9573B5312D9}"/>
                </a:ext>
              </a:extLst>
            </p:cNvPr>
            <p:cNvSpPr>
              <a:spLocks/>
            </p:cNvSpPr>
            <p:nvPr/>
          </p:nvSpPr>
          <p:spPr bwMode="auto">
            <a:xfrm>
              <a:off x="2880" y="3280"/>
              <a:ext cx="31" cy="23"/>
            </a:xfrm>
            <a:custGeom>
              <a:avLst/>
              <a:gdLst>
                <a:gd name="T0" fmla="*/ 2 w 31"/>
                <a:gd name="T1" fmla="*/ 11 h 23"/>
                <a:gd name="T2" fmla="*/ 2 w 31"/>
                <a:gd name="T3" fmla="*/ 11 h 23"/>
                <a:gd name="T4" fmla="*/ 0 w 31"/>
                <a:gd name="T5" fmla="*/ 16 h 23"/>
                <a:gd name="T6" fmla="*/ 2 w 31"/>
                <a:gd name="T7" fmla="*/ 21 h 23"/>
                <a:gd name="T8" fmla="*/ 4 w 31"/>
                <a:gd name="T9" fmla="*/ 23 h 23"/>
                <a:gd name="T10" fmla="*/ 11 w 31"/>
                <a:gd name="T11" fmla="*/ 23 h 23"/>
                <a:gd name="T12" fmla="*/ 11 w 31"/>
                <a:gd name="T13" fmla="*/ 23 h 23"/>
                <a:gd name="T14" fmla="*/ 16 w 31"/>
                <a:gd name="T15" fmla="*/ 21 h 23"/>
                <a:gd name="T16" fmla="*/ 22 w 31"/>
                <a:gd name="T17" fmla="*/ 18 h 23"/>
                <a:gd name="T18" fmla="*/ 27 w 31"/>
                <a:gd name="T19" fmla="*/ 16 h 23"/>
                <a:gd name="T20" fmla="*/ 29 w 31"/>
                <a:gd name="T21" fmla="*/ 11 h 23"/>
                <a:gd name="T22" fmla="*/ 29 w 31"/>
                <a:gd name="T23" fmla="*/ 11 h 23"/>
                <a:gd name="T24" fmla="*/ 31 w 31"/>
                <a:gd name="T25" fmla="*/ 7 h 23"/>
                <a:gd name="T26" fmla="*/ 29 w 31"/>
                <a:gd name="T27" fmla="*/ 2 h 23"/>
                <a:gd name="T28" fmla="*/ 27 w 31"/>
                <a:gd name="T29" fmla="*/ 0 h 23"/>
                <a:gd name="T30" fmla="*/ 22 w 31"/>
                <a:gd name="T31" fmla="*/ 0 h 23"/>
                <a:gd name="T32" fmla="*/ 22 w 31"/>
                <a:gd name="T33" fmla="*/ 0 h 23"/>
                <a:gd name="T34" fmla="*/ 16 w 31"/>
                <a:gd name="T35" fmla="*/ 0 h 23"/>
                <a:gd name="T36" fmla="*/ 11 w 31"/>
                <a:gd name="T37" fmla="*/ 2 h 23"/>
                <a:gd name="T38" fmla="*/ 7 w 31"/>
                <a:gd name="T39" fmla="*/ 7 h 23"/>
                <a:gd name="T40" fmla="*/ 2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1"/>
                  </a:moveTo>
                  <a:lnTo>
                    <a:pt x="2" y="11"/>
                  </a:lnTo>
                  <a:lnTo>
                    <a:pt x="0" y="16"/>
                  </a:lnTo>
                  <a:lnTo>
                    <a:pt x="2" y="21"/>
                  </a:lnTo>
                  <a:lnTo>
                    <a:pt x="4" y="23"/>
                  </a:lnTo>
                  <a:lnTo>
                    <a:pt x="11" y="23"/>
                  </a:lnTo>
                  <a:lnTo>
                    <a:pt x="16" y="21"/>
                  </a:lnTo>
                  <a:lnTo>
                    <a:pt x="22" y="18"/>
                  </a:lnTo>
                  <a:lnTo>
                    <a:pt x="27" y="16"/>
                  </a:lnTo>
                  <a:lnTo>
                    <a:pt x="29" y="11"/>
                  </a:lnTo>
                  <a:lnTo>
                    <a:pt x="31" y="7"/>
                  </a:lnTo>
                  <a:lnTo>
                    <a:pt x="29" y="2"/>
                  </a:lnTo>
                  <a:lnTo>
                    <a:pt x="27" y="0"/>
                  </a:lnTo>
                  <a:lnTo>
                    <a:pt x="22" y="0"/>
                  </a:lnTo>
                  <a:lnTo>
                    <a:pt x="16" y="0"/>
                  </a:lnTo>
                  <a:lnTo>
                    <a:pt x="11" y="2"/>
                  </a:lnTo>
                  <a:lnTo>
                    <a:pt x="7"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59" name="Freeform 1776">
              <a:extLst>
                <a:ext uri="{FF2B5EF4-FFF2-40B4-BE49-F238E27FC236}">
                  <a16:creationId xmlns:a16="http://schemas.microsoft.com/office/drawing/2014/main" xmlns="" id="{07AA9056-AB11-3447-A2F8-B70295C85469}"/>
                </a:ext>
              </a:extLst>
            </p:cNvPr>
            <p:cNvSpPr>
              <a:spLocks/>
            </p:cNvSpPr>
            <p:nvPr/>
          </p:nvSpPr>
          <p:spPr bwMode="auto">
            <a:xfrm>
              <a:off x="2880" y="3280"/>
              <a:ext cx="31" cy="23"/>
            </a:xfrm>
            <a:custGeom>
              <a:avLst/>
              <a:gdLst>
                <a:gd name="T0" fmla="*/ 2 w 31"/>
                <a:gd name="T1" fmla="*/ 11 h 23"/>
                <a:gd name="T2" fmla="*/ 2 w 31"/>
                <a:gd name="T3" fmla="*/ 11 h 23"/>
                <a:gd name="T4" fmla="*/ 0 w 31"/>
                <a:gd name="T5" fmla="*/ 16 h 23"/>
                <a:gd name="T6" fmla="*/ 2 w 31"/>
                <a:gd name="T7" fmla="*/ 21 h 23"/>
                <a:gd name="T8" fmla="*/ 4 w 31"/>
                <a:gd name="T9" fmla="*/ 23 h 23"/>
                <a:gd name="T10" fmla="*/ 11 w 31"/>
                <a:gd name="T11" fmla="*/ 23 h 23"/>
                <a:gd name="T12" fmla="*/ 11 w 31"/>
                <a:gd name="T13" fmla="*/ 23 h 23"/>
                <a:gd name="T14" fmla="*/ 16 w 31"/>
                <a:gd name="T15" fmla="*/ 21 h 23"/>
                <a:gd name="T16" fmla="*/ 22 w 31"/>
                <a:gd name="T17" fmla="*/ 18 h 23"/>
                <a:gd name="T18" fmla="*/ 27 w 31"/>
                <a:gd name="T19" fmla="*/ 16 h 23"/>
                <a:gd name="T20" fmla="*/ 29 w 31"/>
                <a:gd name="T21" fmla="*/ 11 h 23"/>
                <a:gd name="T22" fmla="*/ 29 w 31"/>
                <a:gd name="T23" fmla="*/ 11 h 23"/>
                <a:gd name="T24" fmla="*/ 31 w 31"/>
                <a:gd name="T25" fmla="*/ 7 h 23"/>
                <a:gd name="T26" fmla="*/ 29 w 31"/>
                <a:gd name="T27" fmla="*/ 2 h 23"/>
                <a:gd name="T28" fmla="*/ 27 w 31"/>
                <a:gd name="T29" fmla="*/ 0 h 23"/>
                <a:gd name="T30" fmla="*/ 22 w 31"/>
                <a:gd name="T31" fmla="*/ 0 h 23"/>
                <a:gd name="T32" fmla="*/ 22 w 31"/>
                <a:gd name="T33" fmla="*/ 0 h 23"/>
                <a:gd name="T34" fmla="*/ 16 w 31"/>
                <a:gd name="T35" fmla="*/ 0 h 23"/>
                <a:gd name="T36" fmla="*/ 11 w 31"/>
                <a:gd name="T37" fmla="*/ 2 h 23"/>
                <a:gd name="T38" fmla="*/ 7 w 31"/>
                <a:gd name="T39" fmla="*/ 7 h 23"/>
                <a:gd name="T40" fmla="*/ 2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1"/>
                  </a:moveTo>
                  <a:lnTo>
                    <a:pt x="2" y="11"/>
                  </a:lnTo>
                  <a:lnTo>
                    <a:pt x="0" y="16"/>
                  </a:lnTo>
                  <a:lnTo>
                    <a:pt x="2" y="21"/>
                  </a:lnTo>
                  <a:lnTo>
                    <a:pt x="4" y="23"/>
                  </a:lnTo>
                  <a:lnTo>
                    <a:pt x="11" y="23"/>
                  </a:lnTo>
                  <a:lnTo>
                    <a:pt x="16" y="21"/>
                  </a:lnTo>
                  <a:lnTo>
                    <a:pt x="22" y="18"/>
                  </a:lnTo>
                  <a:lnTo>
                    <a:pt x="27" y="16"/>
                  </a:lnTo>
                  <a:lnTo>
                    <a:pt x="29" y="11"/>
                  </a:lnTo>
                  <a:lnTo>
                    <a:pt x="31" y="7"/>
                  </a:lnTo>
                  <a:lnTo>
                    <a:pt x="29" y="2"/>
                  </a:lnTo>
                  <a:lnTo>
                    <a:pt x="27" y="0"/>
                  </a:lnTo>
                  <a:lnTo>
                    <a:pt x="22" y="0"/>
                  </a:lnTo>
                  <a:lnTo>
                    <a:pt x="16" y="0"/>
                  </a:lnTo>
                  <a:lnTo>
                    <a:pt x="11" y="2"/>
                  </a:lnTo>
                  <a:lnTo>
                    <a:pt x="7"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0" name="Freeform 1777">
              <a:extLst>
                <a:ext uri="{FF2B5EF4-FFF2-40B4-BE49-F238E27FC236}">
                  <a16:creationId xmlns:a16="http://schemas.microsoft.com/office/drawing/2014/main" xmlns="" id="{4B0697BB-EA1C-D74E-9173-46629DC6EC86}"/>
                </a:ext>
              </a:extLst>
            </p:cNvPr>
            <p:cNvSpPr>
              <a:spLocks/>
            </p:cNvSpPr>
            <p:nvPr/>
          </p:nvSpPr>
          <p:spPr bwMode="auto">
            <a:xfrm>
              <a:off x="2853" y="3280"/>
              <a:ext cx="31" cy="23"/>
            </a:xfrm>
            <a:custGeom>
              <a:avLst/>
              <a:gdLst>
                <a:gd name="T0" fmla="*/ 2 w 31"/>
                <a:gd name="T1" fmla="*/ 11 h 23"/>
                <a:gd name="T2" fmla="*/ 2 w 31"/>
                <a:gd name="T3" fmla="*/ 11 h 23"/>
                <a:gd name="T4" fmla="*/ 0 w 31"/>
                <a:gd name="T5" fmla="*/ 16 h 23"/>
                <a:gd name="T6" fmla="*/ 2 w 31"/>
                <a:gd name="T7" fmla="*/ 21 h 23"/>
                <a:gd name="T8" fmla="*/ 4 w 31"/>
                <a:gd name="T9" fmla="*/ 23 h 23"/>
                <a:gd name="T10" fmla="*/ 9 w 31"/>
                <a:gd name="T11" fmla="*/ 23 h 23"/>
                <a:gd name="T12" fmla="*/ 9 w 31"/>
                <a:gd name="T13" fmla="*/ 23 h 23"/>
                <a:gd name="T14" fmla="*/ 16 w 31"/>
                <a:gd name="T15" fmla="*/ 23 h 23"/>
                <a:gd name="T16" fmla="*/ 20 w 31"/>
                <a:gd name="T17" fmla="*/ 21 h 23"/>
                <a:gd name="T18" fmla="*/ 25 w 31"/>
                <a:gd name="T19" fmla="*/ 16 h 23"/>
                <a:gd name="T20" fmla="*/ 29 w 31"/>
                <a:gd name="T21" fmla="*/ 11 h 23"/>
                <a:gd name="T22" fmla="*/ 29 w 31"/>
                <a:gd name="T23" fmla="*/ 11 h 23"/>
                <a:gd name="T24" fmla="*/ 31 w 31"/>
                <a:gd name="T25" fmla="*/ 7 h 23"/>
                <a:gd name="T26" fmla="*/ 29 w 31"/>
                <a:gd name="T27" fmla="*/ 2 h 23"/>
                <a:gd name="T28" fmla="*/ 27 w 31"/>
                <a:gd name="T29" fmla="*/ 0 h 23"/>
                <a:gd name="T30" fmla="*/ 22 w 31"/>
                <a:gd name="T31" fmla="*/ 0 h 23"/>
                <a:gd name="T32" fmla="*/ 22 w 31"/>
                <a:gd name="T33" fmla="*/ 0 h 23"/>
                <a:gd name="T34" fmla="*/ 16 w 31"/>
                <a:gd name="T35" fmla="*/ 0 h 23"/>
                <a:gd name="T36" fmla="*/ 11 w 31"/>
                <a:gd name="T37" fmla="*/ 5 h 23"/>
                <a:gd name="T38" fmla="*/ 4 w 31"/>
                <a:gd name="T39" fmla="*/ 7 h 23"/>
                <a:gd name="T40" fmla="*/ 2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1"/>
                  </a:moveTo>
                  <a:lnTo>
                    <a:pt x="2" y="11"/>
                  </a:lnTo>
                  <a:lnTo>
                    <a:pt x="0" y="16"/>
                  </a:lnTo>
                  <a:lnTo>
                    <a:pt x="2" y="21"/>
                  </a:lnTo>
                  <a:lnTo>
                    <a:pt x="4" y="23"/>
                  </a:lnTo>
                  <a:lnTo>
                    <a:pt x="9" y="23"/>
                  </a:lnTo>
                  <a:lnTo>
                    <a:pt x="16" y="23"/>
                  </a:lnTo>
                  <a:lnTo>
                    <a:pt x="20" y="21"/>
                  </a:lnTo>
                  <a:lnTo>
                    <a:pt x="25" y="16"/>
                  </a:lnTo>
                  <a:lnTo>
                    <a:pt x="29" y="11"/>
                  </a:lnTo>
                  <a:lnTo>
                    <a:pt x="31" y="7"/>
                  </a:lnTo>
                  <a:lnTo>
                    <a:pt x="29" y="2"/>
                  </a:lnTo>
                  <a:lnTo>
                    <a:pt x="27" y="0"/>
                  </a:lnTo>
                  <a:lnTo>
                    <a:pt x="22" y="0"/>
                  </a:lnTo>
                  <a:lnTo>
                    <a:pt x="16" y="0"/>
                  </a:lnTo>
                  <a:lnTo>
                    <a:pt x="11" y="5"/>
                  </a:lnTo>
                  <a:lnTo>
                    <a:pt x="4"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1" name="Freeform 1778">
              <a:extLst>
                <a:ext uri="{FF2B5EF4-FFF2-40B4-BE49-F238E27FC236}">
                  <a16:creationId xmlns:a16="http://schemas.microsoft.com/office/drawing/2014/main" xmlns="" id="{820ED74B-14B9-A54F-B265-86B6AC4D9D3E}"/>
                </a:ext>
              </a:extLst>
            </p:cNvPr>
            <p:cNvSpPr>
              <a:spLocks/>
            </p:cNvSpPr>
            <p:nvPr/>
          </p:nvSpPr>
          <p:spPr bwMode="auto">
            <a:xfrm>
              <a:off x="2853" y="3280"/>
              <a:ext cx="31" cy="23"/>
            </a:xfrm>
            <a:custGeom>
              <a:avLst/>
              <a:gdLst>
                <a:gd name="T0" fmla="*/ 2 w 31"/>
                <a:gd name="T1" fmla="*/ 11 h 23"/>
                <a:gd name="T2" fmla="*/ 2 w 31"/>
                <a:gd name="T3" fmla="*/ 11 h 23"/>
                <a:gd name="T4" fmla="*/ 0 w 31"/>
                <a:gd name="T5" fmla="*/ 16 h 23"/>
                <a:gd name="T6" fmla="*/ 2 w 31"/>
                <a:gd name="T7" fmla="*/ 21 h 23"/>
                <a:gd name="T8" fmla="*/ 4 w 31"/>
                <a:gd name="T9" fmla="*/ 23 h 23"/>
                <a:gd name="T10" fmla="*/ 9 w 31"/>
                <a:gd name="T11" fmla="*/ 23 h 23"/>
                <a:gd name="T12" fmla="*/ 9 w 31"/>
                <a:gd name="T13" fmla="*/ 23 h 23"/>
                <a:gd name="T14" fmla="*/ 16 w 31"/>
                <a:gd name="T15" fmla="*/ 23 h 23"/>
                <a:gd name="T16" fmla="*/ 20 w 31"/>
                <a:gd name="T17" fmla="*/ 21 h 23"/>
                <a:gd name="T18" fmla="*/ 25 w 31"/>
                <a:gd name="T19" fmla="*/ 16 h 23"/>
                <a:gd name="T20" fmla="*/ 29 w 31"/>
                <a:gd name="T21" fmla="*/ 11 h 23"/>
                <a:gd name="T22" fmla="*/ 29 w 31"/>
                <a:gd name="T23" fmla="*/ 11 h 23"/>
                <a:gd name="T24" fmla="*/ 31 w 31"/>
                <a:gd name="T25" fmla="*/ 7 h 23"/>
                <a:gd name="T26" fmla="*/ 29 w 31"/>
                <a:gd name="T27" fmla="*/ 2 h 23"/>
                <a:gd name="T28" fmla="*/ 27 w 31"/>
                <a:gd name="T29" fmla="*/ 0 h 23"/>
                <a:gd name="T30" fmla="*/ 22 w 31"/>
                <a:gd name="T31" fmla="*/ 0 h 23"/>
                <a:gd name="T32" fmla="*/ 22 w 31"/>
                <a:gd name="T33" fmla="*/ 0 h 23"/>
                <a:gd name="T34" fmla="*/ 16 w 31"/>
                <a:gd name="T35" fmla="*/ 0 h 23"/>
                <a:gd name="T36" fmla="*/ 11 w 31"/>
                <a:gd name="T37" fmla="*/ 5 h 23"/>
                <a:gd name="T38" fmla="*/ 4 w 31"/>
                <a:gd name="T39" fmla="*/ 7 h 23"/>
                <a:gd name="T40" fmla="*/ 2 w 3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1"/>
                  </a:moveTo>
                  <a:lnTo>
                    <a:pt x="2" y="11"/>
                  </a:lnTo>
                  <a:lnTo>
                    <a:pt x="0" y="16"/>
                  </a:lnTo>
                  <a:lnTo>
                    <a:pt x="2" y="21"/>
                  </a:lnTo>
                  <a:lnTo>
                    <a:pt x="4" y="23"/>
                  </a:lnTo>
                  <a:lnTo>
                    <a:pt x="9" y="23"/>
                  </a:lnTo>
                  <a:lnTo>
                    <a:pt x="16" y="23"/>
                  </a:lnTo>
                  <a:lnTo>
                    <a:pt x="20" y="21"/>
                  </a:lnTo>
                  <a:lnTo>
                    <a:pt x="25" y="16"/>
                  </a:lnTo>
                  <a:lnTo>
                    <a:pt x="29" y="11"/>
                  </a:lnTo>
                  <a:lnTo>
                    <a:pt x="31" y="7"/>
                  </a:lnTo>
                  <a:lnTo>
                    <a:pt x="29" y="2"/>
                  </a:lnTo>
                  <a:lnTo>
                    <a:pt x="27" y="0"/>
                  </a:lnTo>
                  <a:lnTo>
                    <a:pt x="22" y="0"/>
                  </a:lnTo>
                  <a:lnTo>
                    <a:pt x="16" y="0"/>
                  </a:lnTo>
                  <a:lnTo>
                    <a:pt x="11" y="5"/>
                  </a:lnTo>
                  <a:lnTo>
                    <a:pt x="4"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2" name="Freeform 1779">
              <a:extLst>
                <a:ext uri="{FF2B5EF4-FFF2-40B4-BE49-F238E27FC236}">
                  <a16:creationId xmlns:a16="http://schemas.microsoft.com/office/drawing/2014/main" xmlns="" id="{41FAEEEB-26C3-6C48-9379-4869E0AB1585}"/>
                </a:ext>
              </a:extLst>
            </p:cNvPr>
            <p:cNvSpPr>
              <a:spLocks/>
            </p:cNvSpPr>
            <p:nvPr/>
          </p:nvSpPr>
          <p:spPr bwMode="auto">
            <a:xfrm>
              <a:off x="2826" y="3280"/>
              <a:ext cx="29" cy="23"/>
            </a:xfrm>
            <a:custGeom>
              <a:avLst/>
              <a:gdLst>
                <a:gd name="T0" fmla="*/ 0 w 29"/>
                <a:gd name="T1" fmla="*/ 11 h 23"/>
                <a:gd name="T2" fmla="*/ 0 w 29"/>
                <a:gd name="T3" fmla="*/ 11 h 23"/>
                <a:gd name="T4" fmla="*/ 0 w 29"/>
                <a:gd name="T5" fmla="*/ 16 h 23"/>
                <a:gd name="T6" fmla="*/ 0 w 29"/>
                <a:gd name="T7" fmla="*/ 21 h 23"/>
                <a:gd name="T8" fmla="*/ 2 w 29"/>
                <a:gd name="T9" fmla="*/ 23 h 23"/>
                <a:gd name="T10" fmla="*/ 9 w 29"/>
                <a:gd name="T11" fmla="*/ 23 h 23"/>
                <a:gd name="T12" fmla="*/ 9 w 29"/>
                <a:gd name="T13" fmla="*/ 23 h 23"/>
                <a:gd name="T14" fmla="*/ 13 w 29"/>
                <a:gd name="T15" fmla="*/ 23 h 23"/>
                <a:gd name="T16" fmla="*/ 20 w 29"/>
                <a:gd name="T17" fmla="*/ 21 h 23"/>
                <a:gd name="T18" fmla="*/ 25 w 29"/>
                <a:gd name="T19" fmla="*/ 16 h 23"/>
                <a:gd name="T20" fmla="*/ 29 w 29"/>
                <a:gd name="T21" fmla="*/ 11 h 23"/>
                <a:gd name="T22" fmla="*/ 29 w 29"/>
                <a:gd name="T23" fmla="*/ 11 h 23"/>
                <a:gd name="T24" fmla="*/ 29 w 29"/>
                <a:gd name="T25" fmla="*/ 7 h 23"/>
                <a:gd name="T26" fmla="*/ 29 w 29"/>
                <a:gd name="T27" fmla="*/ 5 h 23"/>
                <a:gd name="T28" fmla="*/ 27 w 29"/>
                <a:gd name="T29" fmla="*/ 2 h 23"/>
                <a:gd name="T30" fmla="*/ 22 w 29"/>
                <a:gd name="T31" fmla="*/ 0 h 23"/>
                <a:gd name="T32" fmla="*/ 22 w 29"/>
                <a:gd name="T33" fmla="*/ 0 h 23"/>
                <a:gd name="T34" fmla="*/ 16 w 29"/>
                <a:gd name="T35" fmla="*/ 2 h 23"/>
                <a:gd name="T36" fmla="*/ 9 w 29"/>
                <a:gd name="T37" fmla="*/ 5 h 23"/>
                <a:gd name="T38" fmla="*/ 4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0" y="21"/>
                  </a:lnTo>
                  <a:lnTo>
                    <a:pt x="2" y="23"/>
                  </a:lnTo>
                  <a:lnTo>
                    <a:pt x="9" y="23"/>
                  </a:lnTo>
                  <a:lnTo>
                    <a:pt x="13" y="23"/>
                  </a:lnTo>
                  <a:lnTo>
                    <a:pt x="20" y="21"/>
                  </a:lnTo>
                  <a:lnTo>
                    <a:pt x="25" y="16"/>
                  </a:lnTo>
                  <a:lnTo>
                    <a:pt x="29" y="11"/>
                  </a:lnTo>
                  <a:lnTo>
                    <a:pt x="29" y="7"/>
                  </a:lnTo>
                  <a:lnTo>
                    <a:pt x="29" y="5"/>
                  </a:lnTo>
                  <a:lnTo>
                    <a:pt x="27" y="2"/>
                  </a:lnTo>
                  <a:lnTo>
                    <a:pt x="22" y="0"/>
                  </a:lnTo>
                  <a:lnTo>
                    <a:pt x="16" y="2"/>
                  </a:lnTo>
                  <a:lnTo>
                    <a:pt x="9" y="5"/>
                  </a:lnTo>
                  <a:lnTo>
                    <a:pt x="4"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3" name="Freeform 1780">
              <a:extLst>
                <a:ext uri="{FF2B5EF4-FFF2-40B4-BE49-F238E27FC236}">
                  <a16:creationId xmlns:a16="http://schemas.microsoft.com/office/drawing/2014/main" xmlns="" id="{13F3CCB3-D5B9-7B42-8848-DECB0D29173A}"/>
                </a:ext>
              </a:extLst>
            </p:cNvPr>
            <p:cNvSpPr>
              <a:spLocks/>
            </p:cNvSpPr>
            <p:nvPr/>
          </p:nvSpPr>
          <p:spPr bwMode="auto">
            <a:xfrm>
              <a:off x="2826" y="3280"/>
              <a:ext cx="29" cy="23"/>
            </a:xfrm>
            <a:custGeom>
              <a:avLst/>
              <a:gdLst>
                <a:gd name="T0" fmla="*/ 0 w 29"/>
                <a:gd name="T1" fmla="*/ 11 h 23"/>
                <a:gd name="T2" fmla="*/ 0 w 29"/>
                <a:gd name="T3" fmla="*/ 11 h 23"/>
                <a:gd name="T4" fmla="*/ 0 w 29"/>
                <a:gd name="T5" fmla="*/ 16 h 23"/>
                <a:gd name="T6" fmla="*/ 0 w 29"/>
                <a:gd name="T7" fmla="*/ 21 h 23"/>
                <a:gd name="T8" fmla="*/ 2 w 29"/>
                <a:gd name="T9" fmla="*/ 23 h 23"/>
                <a:gd name="T10" fmla="*/ 9 w 29"/>
                <a:gd name="T11" fmla="*/ 23 h 23"/>
                <a:gd name="T12" fmla="*/ 9 w 29"/>
                <a:gd name="T13" fmla="*/ 23 h 23"/>
                <a:gd name="T14" fmla="*/ 13 w 29"/>
                <a:gd name="T15" fmla="*/ 23 h 23"/>
                <a:gd name="T16" fmla="*/ 20 w 29"/>
                <a:gd name="T17" fmla="*/ 21 h 23"/>
                <a:gd name="T18" fmla="*/ 25 w 29"/>
                <a:gd name="T19" fmla="*/ 16 h 23"/>
                <a:gd name="T20" fmla="*/ 29 w 29"/>
                <a:gd name="T21" fmla="*/ 11 h 23"/>
                <a:gd name="T22" fmla="*/ 29 w 29"/>
                <a:gd name="T23" fmla="*/ 11 h 23"/>
                <a:gd name="T24" fmla="*/ 29 w 29"/>
                <a:gd name="T25" fmla="*/ 7 h 23"/>
                <a:gd name="T26" fmla="*/ 29 w 29"/>
                <a:gd name="T27" fmla="*/ 5 h 23"/>
                <a:gd name="T28" fmla="*/ 27 w 29"/>
                <a:gd name="T29" fmla="*/ 2 h 23"/>
                <a:gd name="T30" fmla="*/ 22 w 29"/>
                <a:gd name="T31" fmla="*/ 0 h 23"/>
                <a:gd name="T32" fmla="*/ 22 w 29"/>
                <a:gd name="T33" fmla="*/ 0 h 23"/>
                <a:gd name="T34" fmla="*/ 16 w 29"/>
                <a:gd name="T35" fmla="*/ 2 h 23"/>
                <a:gd name="T36" fmla="*/ 9 w 29"/>
                <a:gd name="T37" fmla="*/ 5 h 23"/>
                <a:gd name="T38" fmla="*/ 4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0" y="16"/>
                  </a:lnTo>
                  <a:lnTo>
                    <a:pt x="0" y="21"/>
                  </a:lnTo>
                  <a:lnTo>
                    <a:pt x="2" y="23"/>
                  </a:lnTo>
                  <a:lnTo>
                    <a:pt x="9" y="23"/>
                  </a:lnTo>
                  <a:lnTo>
                    <a:pt x="13" y="23"/>
                  </a:lnTo>
                  <a:lnTo>
                    <a:pt x="20" y="21"/>
                  </a:lnTo>
                  <a:lnTo>
                    <a:pt x="25" y="16"/>
                  </a:lnTo>
                  <a:lnTo>
                    <a:pt x="29" y="11"/>
                  </a:lnTo>
                  <a:lnTo>
                    <a:pt x="29" y="7"/>
                  </a:lnTo>
                  <a:lnTo>
                    <a:pt x="29" y="5"/>
                  </a:lnTo>
                  <a:lnTo>
                    <a:pt x="27" y="2"/>
                  </a:lnTo>
                  <a:lnTo>
                    <a:pt x="22" y="0"/>
                  </a:lnTo>
                  <a:lnTo>
                    <a:pt x="16" y="2"/>
                  </a:lnTo>
                  <a:lnTo>
                    <a:pt x="9" y="5"/>
                  </a:lnTo>
                  <a:lnTo>
                    <a:pt x="4"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4" name="Freeform 1781">
              <a:extLst>
                <a:ext uri="{FF2B5EF4-FFF2-40B4-BE49-F238E27FC236}">
                  <a16:creationId xmlns:a16="http://schemas.microsoft.com/office/drawing/2014/main" xmlns="" id="{BE4CBA6A-D2D2-BC46-BC52-3A818931D103}"/>
                </a:ext>
              </a:extLst>
            </p:cNvPr>
            <p:cNvSpPr>
              <a:spLocks/>
            </p:cNvSpPr>
            <p:nvPr/>
          </p:nvSpPr>
          <p:spPr bwMode="auto">
            <a:xfrm>
              <a:off x="2796" y="3280"/>
              <a:ext cx="32" cy="25"/>
            </a:xfrm>
            <a:custGeom>
              <a:avLst/>
              <a:gdLst>
                <a:gd name="T0" fmla="*/ 3 w 32"/>
                <a:gd name="T1" fmla="*/ 14 h 25"/>
                <a:gd name="T2" fmla="*/ 3 w 32"/>
                <a:gd name="T3" fmla="*/ 14 h 25"/>
                <a:gd name="T4" fmla="*/ 0 w 32"/>
                <a:gd name="T5" fmla="*/ 18 h 25"/>
                <a:gd name="T6" fmla="*/ 0 w 32"/>
                <a:gd name="T7" fmla="*/ 21 h 25"/>
                <a:gd name="T8" fmla="*/ 5 w 32"/>
                <a:gd name="T9" fmla="*/ 23 h 25"/>
                <a:gd name="T10" fmla="*/ 10 w 32"/>
                <a:gd name="T11" fmla="*/ 25 h 25"/>
                <a:gd name="T12" fmla="*/ 10 w 32"/>
                <a:gd name="T13" fmla="*/ 25 h 25"/>
                <a:gd name="T14" fmla="*/ 16 w 32"/>
                <a:gd name="T15" fmla="*/ 23 h 25"/>
                <a:gd name="T16" fmla="*/ 21 w 32"/>
                <a:gd name="T17" fmla="*/ 21 h 25"/>
                <a:gd name="T18" fmla="*/ 28 w 32"/>
                <a:gd name="T19" fmla="*/ 16 h 25"/>
                <a:gd name="T20" fmla="*/ 30 w 32"/>
                <a:gd name="T21" fmla="*/ 11 h 25"/>
                <a:gd name="T22" fmla="*/ 30 w 32"/>
                <a:gd name="T23" fmla="*/ 11 h 25"/>
                <a:gd name="T24" fmla="*/ 32 w 32"/>
                <a:gd name="T25" fmla="*/ 7 h 25"/>
                <a:gd name="T26" fmla="*/ 32 w 32"/>
                <a:gd name="T27" fmla="*/ 5 h 25"/>
                <a:gd name="T28" fmla="*/ 28 w 32"/>
                <a:gd name="T29" fmla="*/ 2 h 25"/>
                <a:gd name="T30" fmla="*/ 23 w 32"/>
                <a:gd name="T31" fmla="*/ 0 h 25"/>
                <a:gd name="T32" fmla="*/ 23 w 32"/>
                <a:gd name="T33" fmla="*/ 0 h 25"/>
                <a:gd name="T34" fmla="*/ 19 w 32"/>
                <a:gd name="T35" fmla="*/ 2 h 25"/>
                <a:gd name="T36" fmla="*/ 12 w 32"/>
                <a:gd name="T37" fmla="*/ 5 h 25"/>
                <a:gd name="T38" fmla="*/ 7 w 32"/>
                <a:gd name="T39" fmla="*/ 9 h 25"/>
                <a:gd name="T40" fmla="*/ 3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 y="14"/>
                  </a:moveTo>
                  <a:lnTo>
                    <a:pt x="3" y="14"/>
                  </a:lnTo>
                  <a:lnTo>
                    <a:pt x="0" y="18"/>
                  </a:lnTo>
                  <a:lnTo>
                    <a:pt x="0" y="21"/>
                  </a:lnTo>
                  <a:lnTo>
                    <a:pt x="5" y="23"/>
                  </a:lnTo>
                  <a:lnTo>
                    <a:pt x="10" y="25"/>
                  </a:lnTo>
                  <a:lnTo>
                    <a:pt x="16" y="23"/>
                  </a:lnTo>
                  <a:lnTo>
                    <a:pt x="21" y="21"/>
                  </a:lnTo>
                  <a:lnTo>
                    <a:pt x="28" y="16"/>
                  </a:lnTo>
                  <a:lnTo>
                    <a:pt x="30" y="11"/>
                  </a:lnTo>
                  <a:lnTo>
                    <a:pt x="32" y="7"/>
                  </a:lnTo>
                  <a:lnTo>
                    <a:pt x="32" y="5"/>
                  </a:lnTo>
                  <a:lnTo>
                    <a:pt x="28" y="2"/>
                  </a:lnTo>
                  <a:lnTo>
                    <a:pt x="23" y="0"/>
                  </a:lnTo>
                  <a:lnTo>
                    <a:pt x="19" y="2"/>
                  </a:lnTo>
                  <a:lnTo>
                    <a:pt x="12" y="5"/>
                  </a:lnTo>
                  <a:lnTo>
                    <a:pt x="7" y="9"/>
                  </a:lnTo>
                  <a:lnTo>
                    <a:pt x="3"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5" name="Freeform 1782">
              <a:extLst>
                <a:ext uri="{FF2B5EF4-FFF2-40B4-BE49-F238E27FC236}">
                  <a16:creationId xmlns:a16="http://schemas.microsoft.com/office/drawing/2014/main" xmlns="" id="{A3F7E3D7-B422-544B-A898-B82D58DC1500}"/>
                </a:ext>
              </a:extLst>
            </p:cNvPr>
            <p:cNvSpPr>
              <a:spLocks/>
            </p:cNvSpPr>
            <p:nvPr/>
          </p:nvSpPr>
          <p:spPr bwMode="auto">
            <a:xfrm>
              <a:off x="2796" y="3280"/>
              <a:ext cx="32" cy="25"/>
            </a:xfrm>
            <a:custGeom>
              <a:avLst/>
              <a:gdLst>
                <a:gd name="T0" fmla="*/ 3 w 32"/>
                <a:gd name="T1" fmla="*/ 14 h 25"/>
                <a:gd name="T2" fmla="*/ 3 w 32"/>
                <a:gd name="T3" fmla="*/ 14 h 25"/>
                <a:gd name="T4" fmla="*/ 0 w 32"/>
                <a:gd name="T5" fmla="*/ 18 h 25"/>
                <a:gd name="T6" fmla="*/ 0 w 32"/>
                <a:gd name="T7" fmla="*/ 21 h 25"/>
                <a:gd name="T8" fmla="*/ 5 w 32"/>
                <a:gd name="T9" fmla="*/ 23 h 25"/>
                <a:gd name="T10" fmla="*/ 10 w 32"/>
                <a:gd name="T11" fmla="*/ 25 h 25"/>
                <a:gd name="T12" fmla="*/ 10 w 32"/>
                <a:gd name="T13" fmla="*/ 25 h 25"/>
                <a:gd name="T14" fmla="*/ 16 w 32"/>
                <a:gd name="T15" fmla="*/ 23 h 25"/>
                <a:gd name="T16" fmla="*/ 21 w 32"/>
                <a:gd name="T17" fmla="*/ 21 h 25"/>
                <a:gd name="T18" fmla="*/ 28 w 32"/>
                <a:gd name="T19" fmla="*/ 16 h 25"/>
                <a:gd name="T20" fmla="*/ 30 w 32"/>
                <a:gd name="T21" fmla="*/ 11 h 25"/>
                <a:gd name="T22" fmla="*/ 30 w 32"/>
                <a:gd name="T23" fmla="*/ 11 h 25"/>
                <a:gd name="T24" fmla="*/ 32 w 32"/>
                <a:gd name="T25" fmla="*/ 7 h 25"/>
                <a:gd name="T26" fmla="*/ 32 w 32"/>
                <a:gd name="T27" fmla="*/ 5 h 25"/>
                <a:gd name="T28" fmla="*/ 28 w 32"/>
                <a:gd name="T29" fmla="*/ 2 h 25"/>
                <a:gd name="T30" fmla="*/ 23 w 32"/>
                <a:gd name="T31" fmla="*/ 0 h 25"/>
                <a:gd name="T32" fmla="*/ 23 w 32"/>
                <a:gd name="T33" fmla="*/ 0 h 25"/>
                <a:gd name="T34" fmla="*/ 19 w 32"/>
                <a:gd name="T35" fmla="*/ 2 h 25"/>
                <a:gd name="T36" fmla="*/ 12 w 32"/>
                <a:gd name="T37" fmla="*/ 5 h 25"/>
                <a:gd name="T38" fmla="*/ 7 w 32"/>
                <a:gd name="T39" fmla="*/ 9 h 25"/>
                <a:gd name="T40" fmla="*/ 3 w 32"/>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5">
                  <a:moveTo>
                    <a:pt x="3" y="14"/>
                  </a:moveTo>
                  <a:lnTo>
                    <a:pt x="3" y="14"/>
                  </a:lnTo>
                  <a:lnTo>
                    <a:pt x="0" y="18"/>
                  </a:lnTo>
                  <a:lnTo>
                    <a:pt x="0" y="21"/>
                  </a:lnTo>
                  <a:lnTo>
                    <a:pt x="5" y="23"/>
                  </a:lnTo>
                  <a:lnTo>
                    <a:pt x="10" y="25"/>
                  </a:lnTo>
                  <a:lnTo>
                    <a:pt x="16" y="23"/>
                  </a:lnTo>
                  <a:lnTo>
                    <a:pt x="21" y="21"/>
                  </a:lnTo>
                  <a:lnTo>
                    <a:pt x="28" y="16"/>
                  </a:lnTo>
                  <a:lnTo>
                    <a:pt x="30" y="11"/>
                  </a:lnTo>
                  <a:lnTo>
                    <a:pt x="32" y="7"/>
                  </a:lnTo>
                  <a:lnTo>
                    <a:pt x="32" y="5"/>
                  </a:lnTo>
                  <a:lnTo>
                    <a:pt x="28" y="2"/>
                  </a:lnTo>
                  <a:lnTo>
                    <a:pt x="23" y="0"/>
                  </a:lnTo>
                  <a:lnTo>
                    <a:pt x="19" y="2"/>
                  </a:lnTo>
                  <a:lnTo>
                    <a:pt x="12" y="5"/>
                  </a:lnTo>
                  <a:lnTo>
                    <a:pt x="7" y="9"/>
                  </a:lnTo>
                  <a:lnTo>
                    <a:pt x="3"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6" name="Freeform 1783">
              <a:extLst>
                <a:ext uri="{FF2B5EF4-FFF2-40B4-BE49-F238E27FC236}">
                  <a16:creationId xmlns:a16="http://schemas.microsoft.com/office/drawing/2014/main" xmlns="" id="{503F494E-A2CC-AF4E-BD4B-87E92826E2C8}"/>
                </a:ext>
              </a:extLst>
            </p:cNvPr>
            <p:cNvSpPr>
              <a:spLocks/>
            </p:cNvSpPr>
            <p:nvPr/>
          </p:nvSpPr>
          <p:spPr bwMode="auto">
            <a:xfrm>
              <a:off x="2067" y="3294"/>
              <a:ext cx="49" cy="22"/>
            </a:xfrm>
            <a:custGeom>
              <a:avLst/>
              <a:gdLst>
                <a:gd name="T0" fmla="*/ 4 w 49"/>
                <a:gd name="T1" fmla="*/ 11 h 22"/>
                <a:gd name="T2" fmla="*/ 4 w 49"/>
                <a:gd name="T3" fmla="*/ 11 h 22"/>
                <a:gd name="T4" fmla="*/ 0 w 49"/>
                <a:gd name="T5" fmla="*/ 16 h 22"/>
                <a:gd name="T6" fmla="*/ 0 w 49"/>
                <a:gd name="T7" fmla="*/ 20 h 22"/>
                <a:gd name="T8" fmla="*/ 2 w 49"/>
                <a:gd name="T9" fmla="*/ 22 h 22"/>
                <a:gd name="T10" fmla="*/ 9 w 49"/>
                <a:gd name="T11" fmla="*/ 22 h 22"/>
                <a:gd name="T12" fmla="*/ 9 w 49"/>
                <a:gd name="T13" fmla="*/ 22 h 22"/>
                <a:gd name="T14" fmla="*/ 18 w 49"/>
                <a:gd name="T15" fmla="*/ 22 h 22"/>
                <a:gd name="T16" fmla="*/ 27 w 49"/>
                <a:gd name="T17" fmla="*/ 20 h 22"/>
                <a:gd name="T18" fmla="*/ 36 w 49"/>
                <a:gd name="T19" fmla="*/ 16 h 22"/>
                <a:gd name="T20" fmla="*/ 43 w 49"/>
                <a:gd name="T21" fmla="*/ 11 h 22"/>
                <a:gd name="T22" fmla="*/ 43 w 49"/>
                <a:gd name="T23" fmla="*/ 11 h 22"/>
                <a:gd name="T24" fmla="*/ 47 w 49"/>
                <a:gd name="T25" fmla="*/ 7 h 22"/>
                <a:gd name="T26" fmla="*/ 49 w 49"/>
                <a:gd name="T27" fmla="*/ 2 h 22"/>
                <a:gd name="T28" fmla="*/ 47 w 49"/>
                <a:gd name="T29" fmla="*/ 0 h 22"/>
                <a:gd name="T30" fmla="*/ 40 w 49"/>
                <a:gd name="T31" fmla="*/ 0 h 22"/>
                <a:gd name="T32" fmla="*/ 40 w 49"/>
                <a:gd name="T33" fmla="*/ 0 h 22"/>
                <a:gd name="T34" fmla="*/ 31 w 49"/>
                <a:gd name="T35" fmla="*/ 0 h 22"/>
                <a:gd name="T36" fmla="*/ 20 w 49"/>
                <a:gd name="T37" fmla="*/ 2 h 22"/>
                <a:gd name="T38" fmla="*/ 11 w 49"/>
                <a:gd name="T39" fmla="*/ 7 h 22"/>
                <a:gd name="T40" fmla="*/ 4 w 4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2">
                  <a:moveTo>
                    <a:pt x="4" y="11"/>
                  </a:moveTo>
                  <a:lnTo>
                    <a:pt x="4" y="11"/>
                  </a:lnTo>
                  <a:lnTo>
                    <a:pt x="0" y="16"/>
                  </a:lnTo>
                  <a:lnTo>
                    <a:pt x="0" y="20"/>
                  </a:lnTo>
                  <a:lnTo>
                    <a:pt x="2" y="22"/>
                  </a:lnTo>
                  <a:lnTo>
                    <a:pt x="9" y="22"/>
                  </a:lnTo>
                  <a:lnTo>
                    <a:pt x="18" y="22"/>
                  </a:lnTo>
                  <a:lnTo>
                    <a:pt x="27" y="20"/>
                  </a:lnTo>
                  <a:lnTo>
                    <a:pt x="36" y="16"/>
                  </a:lnTo>
                  <a:lnTo>
                    <a:pt x="43" y="11"/>
                  </a:lnTo>
                  <a:lnTo>
                    <a:pt x="47" y="7"/>
                  </a:lnTo>
                  <a:lnTo>
                    <a:pt x="49" y="2"/>
                  </a:lnTo>
                  <a:lnTo>
                    <a:pt x="47" y="0"/>
                  </a:lnTo>
                  <a:lnTo>
                    <a:pt x="40" y="0"/>
                  </a:lnTo>
                  <a:lnTo>
                    <a:pt x="31" y="0"/>
                  </a:lnTo>
                  <a:lnTo>
                    <a:pt x="20" y="2"/>
                  </a:lnTo>
                  <a:lnTo>
                    <a:pt x="11"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7" name="Freeform 1784">
              <a:extLst>
                <a:ext uri="{FF2B5EF4-FFF2-40B4-BE49-F238E27FC236}">
                  <a16:creationId xmlns:a16="http://schemas.microsoft.com/office/drawing/2014/main" xmlns="" id="{C8D45368-6DB0-C44B-BF9B-B656A882C53F}"/>
                </a:ext>
              </a:extLst>
            </p:cNvPr>
            <p:cNvSpPr>
              <a:spLocks/>
            </p:cNvSpPr>
            <p:nvPr/>
          </p:nvSpPr>
          <p:spPr bwMode="auto">
            <a:xfrm>
              <a:off x="2067" y="3294"/>
              <a:ext cx="49" cy="22"/>
            </a:xfrm>
            <a:custGeom>
              <a:avLst/>
              <a:gdLst>
                <a:gd name="T0" fmla="*/ 4 w 49"/>
                <a:gd name="T1" fmla="*/ 11 h 22"/>
                <a:gd name="T2" fmla="*/ 4 w 49"/>
                <a:gd name="T3" fmla="*/ 11 h 22"/>
                <a:gd name="T4" fmla="*/ 0 w 49"/>
                <a:gd name="T5" fmla="*/ 16 h 22"/>
                <a:gd name="T6" fmla="*/ 0 w 49"/>
                <a:gd name="T7" fmla="*/ 20 h 22"/>
                <a:gd name="T8" fmla="*/ 2 w 49"/>
                <a:gd name="T9" fmla="*/ 22 h 22"/>
                <a:gd name="T10" fmla="*/ 9 w 49"/>
                <a:gd name="T11" fmla="*/ 22 h 22"/>
                <a:gd name="T12" fmla="*/ 9 w 49"/>
                <a:gd name="T13" fmla="*/ 22 h 22"/>
                <a:gd name="T14" fmla="*/ 18 w 49"/>
                <a:gd name="T15" fmla="*/ 22 h 22"/>
                <a:gd name="T16" fmla="*/ 27 w 49"/>
                <a:gd name="T17" fmla="*/ 20 h 22"/>
                <a:gd name="T18" fmla="*/ 36 w 49"/>
                <a:gd name="T19" fmla="*/ 16 h 22"/>
                <a:gd name="T20" fmla="*/ 43 w 49"/>
                <a:gd name="T21" fmla="*/ 11 h 22"/>
                <a:gd name="T22" fmla="*/ 43 w 49"/>
                <a:gd name="T23" fmla="*/ 11 h 22"/>
                <a:gd name="T24" fmla="*/ 47 w 49"/>
                <a:gd name="T25" fmla="*/ 7 h 22"/>
                <a:gd name="T26" fmla="*/ 49 w 49"/>
                <a:gd name="T27" fmla="*/ 2 h 22"/>
                <a:gd name="T28" fmla="*/ 47 w 49"/>
                <a:gd name="T29" fmla="*/ 0 h 22"/>
                <a:gd name="T30" fmla="*/ 40 w 49"/>
                <a:gd name="T31" fmla="*/ 0 h 22"/>
                <a:gd name="T32" fmla="*/ 40 w 49"/>
                <a:gd name="T33" fmla="*/ 0 h 22"/>
                <a:gd name="T34" fmla="*/ 31 w 49"/>
                <a:gd name="T35" fmla="*/ 0 h 22"/>
                <a:gd name="T36" fmla="*/ 20 w 49"/>
                <a:gd name="T37" fmla="*/ 2 h 22"/>
                <a:gd name="T38" fmla="*/ 11 w 49"/>
                <a:gd name="T39" fmla="*/ 7 h 22"/>
                <a:gd name="T40" fmla="*/ 4 w 4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2">
                  <a:moveTo>
                    <a:pt x="4" y="11"/>
                  </a:moveTo>
                  <a:lnTo>
                    <a:pt x="4" y="11"/>
                  </a:lnTo>
                  <a:lnTo>
                    <a:pt x="0" y="16"/>
                  </a:lnTo>
                  <a:lnTo>
                    <a:pt x="0" y="20"/>
                  </a:lnTo>
                  <a:lnTo>
                    <a:pt x="2" y="22"/>
                  </a:lnTo>
                  <a:lnTo>
                    <a:pt x="9" y="22"/>
                  </a:lnTo>
                  <a:lnTo>
                    <a:pt x="18" y="22"/>
                  </a:lnTo>
                  <a:lnTo>
                    <a:pt x="27" y="20"/>
                  </a:lnTo>
                  <a:lnTo>
                    <a:pt x="36" y="16"/>
                  </a:lnTo>
                  <a:lnTo>
                    <a:pt x="43" y="11"/>
                  </a:lnTo>
                  <a:lnTo>
                    <a:pt x="47" y="7"/>
                  </a:lnTo>
                  <a:lnTo>
                    <a:pt x="49" y="2"/>
                  </a:lnTo>
                  <a:lnTo>
                    <a:pt x="47" y="0"/>
                  </a:lnTo>
                  <a:lnTo>
                    <a:pt x="40" y="0"/>
                  </a:lnTo>
                  <a:lnTo>
                    <a:pt x="31" y="0"/>
                  </a:lnTo>
                  <a:lnTo>
                    <a:pt x="20" y="2"/>
                  </a:lnTo>
                  <a:lnTo>
                    <a:pt x="11"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8" name="Freeform 1785">
              <a:extLst>
                <a:ext uri="{FF2B5EF4-FFF2-40B4-BE49-F238E27FC236}">
                  <a16:creationId xmlns:a16="http://schemas.microsoft.com/office/drawing/2014/main" xmlns="" id="{C644FC84-4619-7C45-B8FD-0A79A16B4BE4}"/>
                </a:ext>
              </a:extLst>
            </p:cNvPr>
            <p:cNvSpPr>
              <a:spLocks/>
            </p:cNvSpPr>
            <p:nvPr/>
          </p:nvSpPr>
          <p:spPr bwMode="auto">
            <a:xfrm>
              <a:off x="2026" y="3294"/>
              <a:ext cx="50" cy="22"/>
            </a:xfrm>
            <a:custGeom>
              <a:avLst/>
              <a:gdLst>
                <a:gd name="T0" fmla="*/ 5 w 50"/>
                <a:gd name="T1" fmla="*/ 11 h 22"/>
                <a:gd name="T2" fmla="*/ 5 w 50"/>
                <a:gd name="T3" fmla="*/ 11 h 22"/>
                <a:gd name="T4" fmla="*/ 0 w 50"/>
                <a:gd name="T5" fmla="*/ 16 h 22"/>
                <a:gd name="T6" fmla="*/ 0 w 50"/>
                <a:gd name="T7" fmla="*/ 20 h 22"/>
                <a:gd name="T8" fmla="*/ 3 w 50"/>
                <a:gd name="T9" fmla="*/ 22 h 22"/>
                <a:gd name="T10" fmla="*/ 9 w 50"/>
                <a:gd name="T11" fmla="*/ 22 h 22"/>
                <a:gd name="T12" fmla="*/ 9 w 50"/>
                <a:gd name="T13" fmla="*/ 22 h 22"/>
                <a:gd name="T14" fmla="*/ 18 w 50"/>
                <a:gd name="T15" fmla="*/ 22 h 22"/>
                <a:gd name="T16" fmla="*/ 27 w 50"/>
                <a:gd name="T17" fmla="*/ 20 h 22"/>
                <a:gd name="T18" fmla="*/ 36 w 50"/>
                <a:gd name="T19" fmla="*/ 16 h 22"/>
                <a:gd name="T20" fmla="*/ 45 w 50"/>
                <a:gd name="T21" fmla="*/ 11 h 22"/>
                <a:gd name="T22" fmla="*/ 45 w 50"/>
                <a:gd name="T23" fmla="*/ 11 h 22"/>
                <a:gd name="T24" fmla="*/ 50 w 50"/>
                <a:gd name="T25" fmla="*/ 7 h 22"/>
                <a:gd name="T26" fmla="*/ 50 w 50"/>
                <a:gd name="T27" fmla="*/ 2 h 22"/>
                <a:gd name="T28" fmla="*/ 48 w 50"/>
                <a:gd name="T29" fmla="*/ 0 h 22"/>
                <a:gd name="T30" fmla="*/ 41 w 50"/>
                <a:gd name="T31" fmla="*/ 0 h 22"/>
                <a:gd name="T32" fmla="*/ 41 w 50"/>
                <a:gd name="T33" fmla="*/ 0 h 22"/>
                <a:gd name="T34" fmla="*/ 32 w 50"/>
                <a:gd name="T35" fmla="*/ 2 h 22"/>
                <a:gd name="T36" fmla="*/ 23 w 50"/>
                <a:gd name="T37" fmla="*/ 4 h 22"/>
                <a:gd name="T38" fmla="*/ 14 w 50"/>
                <a:gd name="T39" fmla="*/ 7 h 22"/>
                <a:gd name="T40" fmla="*/ 5 w 5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2">
                  <a:moveTo>
                    <a:pt x="5" y="11"/>
                  </a:moveTo>
                  <a:lnTo>
                    <a:pt x="5" y="11"/>
                  </a:lnTo>
                  <a:lnTo>
                    <a:pt x="0" y="16"/>
                  </a:lnTo>
                  <a:lnTo>
                    <a:pt x="0" y="20"/>
                  </a:lnTo>
                  <a:lnTo>
                    <a:pt x="3" y="22"/>
                  </a:lnTo>
                  <a:lnTo>
                    <a:pt x="9" y="22"/>
                  </a:lnTo>
                  <a:lnTo>
                    <a:pt x="18" y="22"/>
                  </a:lnTo>
                  <a:lnTo>
                    <a:pt x="27" y="20"/>
                  </a:lnTo>
                  <a:lnTo>
                    <a:pt x="36" y="16"/>
                  </a:lnTo>
                  <a:lnTo>
                    <a:pt x="45" y="11"/>
                  </a:lnTo>
                  <a:lnTo>
                    <a:pt x="50" y="7"/>
                  </a:lnTo>
                  <a:lnTo>
                    <a:pt x="50" y="2"/>
                  </a:lnTo>
                  <a:lnTo>
                    <a:pt x="48" y="0"/>
                  </a:lnTo>
                  <a:lnTo>
                    <a:pt x="41" y="0"/>
                  </a:lnTo>
                  <a:lnTo>
                    <a:pt x="32" y="2"/>
                  </a:lnTo>
                  <a:lnTo>
                    <a:pt x="23" y="4"/>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69" name="Freeform 1786">
              <a:extLst>
                <a:ext uri="{FF2B5EF4-FFF2-40B4-BE49-F238E27FC236}">
                  <a16:creationId xmlns:a16="http://schemas.microsoft.com/office/drawing/2014/main" xmlns="" id="{DFF0F714-E11D-0546-9798-F077FD512D1B}"/>
                </a:ext>
              </a:extLst>
            </p:cNvPr>
            <p:cNvSpPr>
              <a:spLocks/>
            </p:cNvSpPr>
            <p:nvPr/>
          </p:nvSpPr>
          <p:spPr bwMode="auto">
            <a:xfrm>
              <a:off x="2026" y="3294"/>
              <a:ext cx="50" cy="22"/>
            </a:xfrm>
            <a:custGeom>
              <a:avLst/>
              <a:gdLst>
                <a:gd name="T0" fmla="*/ 5 w 50"/>
                <a:gd name="T1" fmla="*/ 11 h 22"/>
                <a:gd name="T2" fmla="*/ 5 w 50"/>
                <a:gd name="T3" fmla="*/ 11 h 22"/>
                <a:gd name="T4" fmla="*/ 0 w 50"/>
                <a:gd name="T5" fmla="*/ 16 h 22"/>
                <a:gd name="T6" fmla="*/ 0 w 50"/>
                <a:gd name="T7" fmla="*/ 20 h 22"/>
                <a:gd name="T8" fmla="*/ 3 w 50"/>
                <a:gd name="T9" fmla="*/ 22 h 22"/>
                <a:gd name="T10" fmla="*/ 9 w 50"/>
                <a:gd name="T11" fmla="*/ 22 h 22"/>
                <a:gd name="T12" fmla="*/ 9 w 50"/>
                <a:gd name="T13" fmla="*/ 22 h 22"/>
                <a:gd name="T14" fmla="*/ 18 w 50"/>
                <a:gd name="T15" fmla="*/ 22 h 22"/>
                <a:gd name="T16" fmla="*/ 27 w 50"/>
                <a:gd name="T17" fmla="*/ 20 h 22"/>
                <a:gd name="T18" fmla="*/ 36 w 50"/>
                <a:gd name="T19" fmla="*/ 16 h 22"/>
                <a:gd name="T20" fmla="*/ 45 w 50"/>
                <a:gd name="T21" fmla="*/ 11 h 22"/>
                <a:gd name="T22" fmla="*/ 45 w 50"/>
                <a:gd name="T23" fmla="*/ 11 h 22"/>
                <a:gd name="T24" fmla="*/ 50 w 50"/>
                <a:gd name="T25" fmla="*/ 7 h 22"/>
                <a:gd name="T26" fmla="*/ 50 w 50"/>
                <a:gd name="T27" fmla="*/ 2 h 22"/>
                <a:gd name="T28" fmla="*/ 48 w 50"/>
                <a:gd name="T29" fmla="*/ 0 h 22"/>
                <a:gd name="T30" fmla="*/ 41 w 50"/>
                <a:gd name="T31" fmla="*/ 0 h 22"/>
                <a:gd name="T32" fmla="*/ 41 w 50"/>
                <a:gd name="T33" fmla="*/ 0 h 22"/>
                <a:gd name="T34" fmla="*/ 32 w 50"/>
                <a:gd name="T35" fmla="*/ 2 h 22"/>
                <a:gd name="T36" fmla="*/ 23 w 50"/>
                <a:gd name="T37" fmla="*/ 4 h 22"/>
                <a:gd name="T38" fmla="*/ 14 w 50"/>
                <a:gd name="T39" fmla="*/ 7 h 22"/>
                <a:gd name="T40" fmla="*/ 5 w 5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2">
                  <a:moveTo>
                    <a:pt x="5" y="11"/>
                  </a:moveTo>
                  <a:lnTo>
                    <a:pt x="5" y="11"/>
                  </a:lnTo>
                  <a:lnTo>
                    <a:pt x="0" y="16"/>
                  </a:lnTo>
                  <a:lnTo>
                    <a:pt x="0" y="20"/>
                  </a:lnTo>
                  <a:lnTo>
                    <a:pt x="3" y="22"/>
                  </a:lnTo>
                  <a:lnTo>
                    <a:pt x="9" y="22"/>
                  </a:lnTo>
                  <a:lnTo>
                    <a:pt x="18" y="22"/>
                  </a:lnTo>
                  <a:lnTo>
                    <a:pt x="27" y="20"/>
                  </a:lnTo>
                  <a:lnTo>
                    <a:pt x="36" y="16"/>
                  </a:lnTo>
                  <a:lnTo>
                    <a:pt x="45" y="11"/>
                  </a:lnTo>
                  <a:lnTo>
                    <a:pt x="50" y="7"/>
                  </a:lnTo>
                  <a:lnTo>
                    <a:pt x="50" y="2"/>
                  </a:lnTo>
                  <a:lnTo>
                    <a:pt x="48" y="0"/>
                  </a:lnTo>
                  <a:lnTo>
                    <a:pt x="41" y="0"/>
                  </a:lnTo>
                  <a:lnTo>
                    <a:pt x="32" y="2"/>
                  </a:lnTo>
                  <a:lnTo>
                    <a:pt x="23" y="4"/>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0" name="Freeform 1787">
              <a:extLst>
                <a:ext uri="{FF2B5EF4-FFF2-40B4-BE49-F238E27FC236}">
                  <a16:creationId xmlns:a16="http://schemas.microsoft.com/office/drawing/2014/main" xmlns="" id="{E112770B-C9FC-3449-820C-CA882F2C76A1}"/>
                </a:ext>
              </a:extLst>
            </p:cNvPr>
            <p:cNvSpPr>
              <a:spLocks/>
            </p:cNvSpPr>
            <p:nvPr/>
          </p:nvSpPr>
          <p:spPr bwMode="auto">
            <a:xfrm>
              <a:off x="1983" y="3294"/>
              <a:ext cx="52" cy="25"/>
            </a:xfrm>
            <a:custGeom>
              <a:avLst/>
              <a:gdLst>
                <a:gd name="T0" fmla="*/ 7 w 52"/>
                <a:gd name="T1" fmla="*/ 13 h 25"/>
                <a:gd name="T2" fmla="*/ 7 w 52"/>
                <a:gd name="T3" fmla="*/ 13 h 25"/>
                <a:gd name="T4" fmla="*/ 3 w 52"/>
                <a:gd name="T5" fmla="*/ 18 h 25"/>
                <a:gd name="T6" fmla="*/ 0 w 52"/>
                <a:gd name="T7" fmla="*/ 20 h 25"/>
                <a:gd name="T8" fmla="*/ 5 w 52"/>
                <a:gd name="T9" fmla="*/ 22 h 25"/>
                <a:gd name="T10" fmla="*/ 12 w 52"/>
                <a:gd name="T11" fmla="*/ 25 h 25"/>
                <a:gd name="T12" fmla="*/ 12 w 52"/>
                <a:gd name="T13" fmla="*/ 25 h 25"/>
                <a:gd name="T14" fmla="*/ 21 w 52"/>
                <a:gd name="T15" fmla="*/ 22 h 25"/>
                <a:gd name="T16" fmla="*/ 30 w 52"/>
                <a:gd name="T17" fmla="*/ 20 h 25"/>
                <a:gd name="T18" fmla="*/ 41 w 52"/>
                <a:gd name="T19" fmla="*/ 16 h 25"/>
                <a:gd name="T20" fmla="*/ 48 w 52"/>
                <a:gd name="T21" fmla="*/ 11 h 25"/>
                <a:gd name="T22" fmla="*/ 48 w 52"/>
                <a:gd name="T23" fmla="*/ 11 h 25"/>
                <a:gd name="T24" fmla="*/ 52 w 52"/>
                <a:gd name="T25" fmla="*/ 7 h 25"/>
                <a:gd name="T26" fmla="*/ 52 w 52"/>
                <a:gd name="T27" fmla="*/ 4 h 25"/>
                <a:gd name="T28" fmla="*/ 50 w 52"/>
                <a:gd name="T29" fmla="*/ 2 h 25"/>
                <a:gd name="T30" fmla="*/ 43 w 52"/>
                <a:gd name="T31" fmla="*/ 0 h 25"/>
                <a:gd name="T32" fmla="*/ 43 w 52"/>
                <a:gd name="T33" fmla="*/ 0 h 25"/>
                <a:gd name="T34" fmla="*/ 34 w 52"/>
                <a:gd name="T35" fmla="*/ 2 h 25"/>
                <a:gd name="T36" fmla="*/ 25 w 52"/>
                <a:gd name="T37" fmla="*/ 4 h 25"/>
                <a:gd name="T38" fmla="*/ 14 w 52"/>
                <a:gd name="T39" fmla="*/ 9 h 25"/>
                <a:gd name="T40" fmla="*/ 7 w 5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7" y="13"/>
                  </a:moveTo>
                  <a:lnTo>
                    <a:pt x="7" y="13"/>
                  </a:lnTo>
                  <a:lnTo>
                    <a:pt x="3" y="18"/>
                  </a:lnTo>
                  <a:lnTo>
                    <a:pt x="0" y="20"/>
                  </a:lnTo>
                  <a:lnTo>
                    <a:pt x="5" y="22"/>
                  </a:lnTo>
                  <a:lnTo>
                    <a:pt x="12" y="25"/>
                  </a:lnTo>
                  <a:lnTo>
                    <a:pt x="21" y="22"/>
                  </a:lnTo>
                  <a:lnTo>
                    <a:pt x="30" y="20"/>
                  </a:lnTo>
                  <a:lnTo>
                    <a:pt x="41" y="16"/>
                  </a:lnTo>
                  <a:lnTo>
                    <a:pt x="48" y="11"/>
                  </a:lnTo>
                  <a:lnTo>
                    <a:pt x="52" y="7"/>
                  </a:lnTo>
                  <a:lnTo>
                    <a:pt x="52" y="4"/>
                  </a:lnTo>
                  <a:lnTo>
                    <a:pt x="50" y="2"/>
                  </a:lnTo>
                  <a:lnTo>
                    <a:pt x="43" y="0"/>
                  </a:lnTo>
                  <a:lnTo>
                    <a:pt x="34" y="2"/>
                  </a:lnTo>
                  <a:lnTo>
                    <a:pt x="25" y="4"/>
                  </a:lnTo>
                  <a:lnTo>
                    <a:pt x="14"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1" name="Freeform 1788">
              <a:extLst>
                <a:ext uri="{FF2B5EF4-FFF2-40B4-BE49-F238E27FC236}">
                  <a16:creationId xmlns:a16="http://schemas.microsoft.com/office/drawing/2014/main" xmlns="" id="{E969365F-B65A-0B4F-92E2-B2844AF89B8B}"/>
                </a:ext>
              </a:extLst>
            </p:cNvPr>
            <p:cNvSpPr>
              <a:spLocks/>
            </p:cNvSpPr>
            <p:nvPr/>
          </p:nvSpPr>
          <p:spPr bwMode="auto">
            <a:xfrm>
              <a:off x="1983" y="3294"/>
              <a:ext cx="52" cy="25"/>
            </a:xfrm>
            <a:custGeom>
              <a:avLst/>
              <a:gdLst>
                <a:gd name="T0" fmla="*/ 7 w 52"/>
                <a:gd name="T1" fmla="*/ 13 h 25"/>
                <a:gd name="T2" fmla="*/ 7 w 52"/>
                <a:gd name="T3" fmla="*/ 13 h 25"/>
                <a:gd name="T4" fmla="*/ 3 w 52"/>
                <a:gd name="T5" fmla="*/ 18 h 25"/>
                <a:gd name="T6" fmla="*/ 0 w 52"/>
                <a:gd name="T7" fmla="*/ 20 h 25"/>
                <a:gd name="T8" fmla="*/ 5 w 52"/>
                <a:gd name="T9" fmla="*/ 22 h 25"/>
                <a:gd name="T10" fmla="*/ 12 w 52"/>
                <a:gd name="T11" fmla="*/ 25 h 25"/>
                <a:gd name="T12" fmla="*/ 12 w 52"/>
                <a:gd name="T13" fmla="*/ 25 h 25"/>
                <a:gd name="T14" fmla="*/ 21 w 52"/>
                <a:gd name="T15" fmla="*/ 22 h 25"/>
                <a:gd name="T16" fmla="*/ 30 w 52"/>
                <a:gd name="T17" fmla="*/ 20 h 25"/>
                <a:gd name="T18" fmla="*/ 41 w 52"/>
                <a:gd name="T19" fmla="*/ 16 h 25"/>
                <a:gd name="T20" fmla="*/ 48 w 52"/>
                <a:gd name="T21" fmla="*/ 11 h 25"/>
                <a:gd name="T22" fmla="*/ 48 w 52"/>
                <a:gd name="T23" fmla="*/ 11 h 25"/>
                <a:gd name="T24" fmla="*/ 52 w 52"/>
                <a:gd name="T25" fmla="*/ 7 h 25"/>
                <a:gd name="T26" fmla="*/ 52 w 52"/>
                <a:gd name="T27" fmla="*/ 4 h 25"/>
                <a:gd name="T28" fmla="*/ 50 w 52"/>
                <a:gd name="T29" fmla="*/ 2 h 25"/>
                <a:gd name="T30" fmla="*/ 43 w 52"/>
                <a:gd name="T31" fmla="*/ 0 h 25"/>
                <a:gd name="T32" fmla="*/ 43 w 52"/>
                <a:gd name="T33" fmla="*/ 0 h 25"/>
                <a:gd name="T34" fmla="*/ 34 w 52"/>
                <a:gd name="T35" fmla="*/ 2 h 25"/>
                <a:gd name="T36" fmla="*/ 25 w 52"/>
                <a:gd name="T37" fmla="*/ 4 h 25"/>
                <a:gd name="T38" fmla="*/ 14 w 52"/>
                <a:gd name="T39" fmla="*/ 9 h 25"/>
                <a:gd name="T40" fmla="*/ 7 w 52"/>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5">
                  <a:moveTo>
                    <a:pt x="7" y="13"/>
                  </a:moveTo>
                  <a:lnTo>
                    <a:pt x="7" y="13"/>
                  </a:lnTo>
                  <a:lnTo>
                    <a:pt x="3" y="18"/>
                  </a:lnTo>
                  <a:lnTo>
                    <a:pt x="0" y="20"/>
                  </a:lnTo>
                  <a:lnTo>
                    <a:pt x="5" y="22"/>
                  </a:lnTo>
                  <a:lnTo>
                    <a:pt x="12" y="25"/>
                  </a:lnTo>
                  <a:lnTo>
                    <a:pt x="21" y="22"/>
                  </a:lnTo>
                  <a:lnTo>
                    <a:pt x="30" y="20"/>
                  </a:lnTo>
                  <a:lnTo>
                    <a:pt x="41" y="16"/>
                  </a:lnTo>
                  <a:lnTo>
                    <a:pt x="48" y="11"/>
                  </a:lnTo>
                  <a:lnTo>
                    <a:pt x="52" y="7"/>
                  </a:lnTo>
                  <a:lnTo>
                    <a:pt x="52" y="4"/>
                  </a:lnTo>
                  <a:lnTo>
                    <a:pt x="50" y="2"/>
                  </a:lnTo>
                  <a:lnTo>
                    <a:pt x="43" y="0"/>
                  </a:lnTo>
                  <a:lnTo>
                    <a:pt x="34" y="2"/>
                  </a:lnTo>
                  <a:lnTo>
                    <a:pt x="25" y="4"/>
                  </a:lnTo>
                  <a:lnTo>
                    <a:pt x="14"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2" name="Freeform 1789">
              <a:extLst>
                <a:ext uri="{FF2B5EF4-FFF2-40B4-BE49-F238E27FC236}">
                  <a16:creationId xmlns:a16="http://schemas.microsoft.com/office/drawing/2014/main" xmlns="" id="{9E365BFF-016E-C441-A6B5-B8203931AFFB}"/>
                </a:ext>
              </a:extLst>
            </p:cNvPr>
            <p:cNvSpPr>
              <a:spLocks/>
            </p:cNvSpPr>
            <p:nvPr/>
          </p:nvSpPr>
          <p:spPr bwMode="auto">
            <a:xfrm>
              <a:off x="1720" y="3298"/>
              <a:ext cx="56" cy="23"/>
            </a:xfrm>
            <a:custGeom>
              <a:avLst/>
              <a:gdLst>
                <a:gd name="T0" fmla="*/ 4 w 56"/>
                <a:gd name="T1" fmla="*/ 12 h 23"/>
                <a:gd name="T2" fmla="*/ 4 w 56"/>
                <a:gd name="T3" fmla="*/ 12 h 23"/>
                <a:gd name="T4" fmla="*/ 0 w 56"/>
                <a:gd name="T5" fmla="*/ 16 h 23"/>
                <a:gd name="T6" fmla="*/ 0 w 56"/>
                <a:gd name="T7" fmla="*/ 21 h 23"/>
                <a:gd name="T8" fmla="*/ 4 w 56"/>
                <a:gd name="T9" fmla="*/ 23 h 23"/>
                <a:gd name="T10" fmla="*/ 11 w 56"/>
                <a:gd name="T11" fmla="*/ 23 h 23"/>
                <a:gd name="T12" fmla="*/ 11 w 56"/>
                <a:gd name="T13" fmla="*/ 23 h 23"/>
                <a:gd name="T14" fmla="*/ 22 w 56"/>
                <a:gd name="T15" fmla="*/ 23 h 23"/>
                <a:gd name="T16" fmla="*/ 34 w 56"/>
                <a:gd name="T17" fmla="*/ 21 h 23"/>
                <a:gd name="T18" fmla="*/ 43 w 56"/>
                <a:gd name="T19" fmla="*/ 16 h 23"/>
                <a:gd name="T20" fmla="*/ 52 w 56"/>
                <a:gd name="T21" fmla="*/ 12 h 23"/>
                <a:gd name="T22" fmla="*/ 52 w 56"/>
                <a:gd name="T23" fmla="*/ 12 h 23"/>
                <a:gd name="T24" fmla="*/ 56 w 56"/>
                <a:gd name="T25" fmla="*/ 7 h 23"/>
                <a:gd name="T26" fmla="*/ 56 w 56"/>
                <a:gd name="T27" fmla="*/ 3 h 23"/>
                <a:gd name="T28" fmla="*/ 54 w 56"/>
                <a:gd name="T29" fmla="*/ 0 h 23"/>
                <a:gd name="T30" fmla="*/ 47 w 56"/>
                <a:gd name="T31" fmla="*/ 0 h 23"/>
                <a:gd name="T32" fmla="*/ 47 w 56"/>
                <a:gd name="T33" fmla="*/ 0 h 23"/>
                <a:gd name="T34" fmla="*/ 36 w 56"/>
                <a:gd name="T35" fmla="*/ 0 h 23"/>
                <a:gd name="T36" fmla="*/ 25 w 56"/>
                <a:gd name="T37" fmla="*/ 3 h 23"/>
                <a:gd name="T38" fmla="*/ 13 w 56"/>
                <a:gd name="T39" fmla="*/ 7 h 23"/>
                <a:gd name="T40" fmla="*/ 4 w 5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3">
                  <a:moveTo>
                    <a:pt x="4" y="12"/>
                  </a:moveTo>
                  <a:lnTo>
                    <a:pt x="4" y="12"/>
                  </a:lnTo>
                  <a:lnTo>
                    <a:pt x="0" y="16"/>
                  </a:lnTo>
                  <a:lnTo>
                    <a:pt x="0" y="21"/>
                  </a:lnTo>
                  <a:lnTo>
                    <a:pt x="4" y="23"/>
                  </a:lnTo>
                  <a:lnTo>
                    <a:pt x="11" y="23"/>
                  </a:lnTo>
                  <a:lnTo>
                    <a:pt x="22" y="23"/>
                  </a:lnTo>
                  <a:lnTo>
                    <a:pt x="34" y="21"/>
                  </a:lnTo>
                  <a:lnTo>
                    <a:pt x="43" y="16"/>
                  </a:lnTo>
                  <a:lnTo>
                    <a:pt x="52" y="12"/>
                  </a:lnTo>
                  <a:lnTo>
                    <a:pt x="56" y="7"/>
                  </a:lnTo>
                  <a:lnTo>
                    <a:pt x="56" y="3"/>
                  </a:lnTo>
                  <a:lnTo>
                    <a:pt x="54" y="0"/>
                  </a:lnTo>
                  <a:lnTo>
                    <a:pt x="47" y="0"/>
                  </a:lnTo>
                  <a:lnTo>
                    <a:pt x="36" y="0"/>
                  </a:lnTo>
                  <a:lnTo>
                    <a:pt x="25"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3" name="Freeform 1790">
              <a:extLst>
                <a:ext uri="{FF2B5EF4-FFF2-40B4-BE49-F238E27FC236}">
                  <a16:creationId xmlns:a16="http://schemas.microsoft.com/office/drawing/2014/main" xmlns="" id="{20902DEA-E5FD-8B40-9F35-40A3698B4795}"/>
                </a:ext>
              </a:extLst>
            </p:cNvPr>
            <p:cNvSpPr>
              <a:spLocks/>
            </p:cNvSpPr>
            <p:nvPr/>
          </p:nvSpPr>
          <p:spPr bwMode="auto">
            <a:xfrm>
              <a:off x="1720" y="3298"/>
              <a:ext cx="56" cy="23"/>
            </a:xfrm>
            <a:custGeom>
              <a:avLst/>
              <a:gdLst>
                <a:gd name="T0" fmla="*/ 4 w 56"/>
                <a:gd name="T1" fmla="*/ 12 h 23"/>
                <a:gd name="T2" fmla="*/ 4 w 56"/>
                <a:gd name="T3" fmla="*/ 12 h 23"/>
                <a:gd name="T4" fmla="*/ 0 w 56"/>
                <a:gd name="T5" fmla="*/ 16 h 23"/>
                <a:gd name="T6" fmla="*/ 0 w 56"/>
                <a:gd name="T7" fmla="*/ 21 h 23"/>
                <a:gd name="T8" fmla="*/ 4 w 56"/>
                <a:gd name="T9" fmla="*/ 23 h 23"/>
                <a:gd name="T10" fmla="*/ 11 w 56"/>
                <a:gd name="T11" fmla="*/ 23 h 23"/>
                <a:gd name="T12" fmla="*/ 11 w 56"/>
                <a:gd name="T13" fmla="*/ 23 h 23"/>
                <a:gd name="T14" fmla="*/ 22 w 56"/>
                <a:gd name="T15" fmla="*/ 23 h 23"/>
                <a:gd name="T16" fmla="*/ 34 w 56"/>
                <a:gd name="T17" fmla="*/ 21 h 23"/>
                <a:gd name="T18" fmla="*/ 43 w 56"/>
                <a:gd name="T19" fmla="*/ 16 h 23"/>
                <a:gd name="T20" fmla="*/ 52 w 56"/>
                <a:gd name="T21" fmla="*/ 12 h 23"/>
                <a:gd name="T22" fmla="*/ 52 w 56"/>
                <a:gd name="T23" fmla="*/ 12 h 23"/>
                <a:gd name="T24" fmla="*/ 56 w 56"/>
                <a:gd name="T25" fmla="*/ 7 h 23"/>
                <a:gd name="T26" fmla="*/ 56 w 56"/>
                <a:gd name="T27" fmla="*/ 3 h 23"/>
                <a:gd name="T28" fmla="*/ 54 w 56"/>
                <a:gd name="T29" fmla="*/ 0 h 23"/>
                <a:gd name="T30" fmla="*/ 47 w 56"/>
                <a:gd name="T31" fmla="*/ 0 h 23"/>
                <a:gd name="T32" fmla="*/ 47 w 56"/>
                <a:gd name="T33" fmla="*/ 0 h 23"/>
                <a:gd name="T34" fmla="*/ 36 w 56"/>
                <a:gd name="T35" fmla="*/ 0 h 23"/>
                <a:gd name="T36" fmla="*/ 25 w 56"/>
                <a:gd name="T37" fmla="*/ 3 h 23"/>
                <a:gd name="T38" fmla="*/ 13 w 56"/>
                <a:gd name="T39" fmla="*/ 7 h 23"/>
                <a:gd name="T40" fmla="*/ 4 w 5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3">
                  <a:moveTo>
                    <a:pt x="4" y="12"/>
                  </a:moveTo>
                  <a:lnTo>
                    <a:pt x="4" y="12"/>
                  </a:lnTo>
                  <a:lnTo>
                    <a:pt x="0" y="16"/>
                  </a:lnTo>
                  <a:lnTo>
                    <a:pt x="0" y="21"/>
                  </a:lnTo>
                  <a:lnTo>
                    <a:pt x="4" y="23"/>
                  </a:lnTo>
                  <a:lnTo>
                    <a:pt x="11" y="23"/>
                  </a:lnTo>
                  <a:lnTo>
                    <a:pt x="22" y="23"/>
                  </a:lnTo>
                  <a:lnTo>
                    <a:pt x="34" y="21"/>
                  </a:lnTo>
                  <a:lnTo>
                    <a:pt x="43" y="16"/>
                  </a:lnTo>
                  <a:lnTo>
                    <a:pt x="52" y="12"/>
                  </a:lnTo>
                  <a:lnTo>
                    <a:pt x="56" y="7"/>
                  </a:lnTo>
                  <a:lnTo>
                    <a:pt x="56" y="3"/>
                  </a:lnTo>
                  <a:lnTo>
                    <a:pt x="54" y="0"/>
                  </a:lnTo>
                  <a:lnTo>
                    <a:pt x="47" y="0"/>
                  </a:lnTo>
                  <a:lnTo>
                    <a:pt x="36" y="0"/>
                  </a:lnTo>
                  <a:lnTo>
                    <a:pt x="25"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4" name="Freeform 1791">
              <a:extLst>
                <a:ext uri="{FF2B5EF4-FFF2-40B4-BE49-F238E27FC236}">
                  <a16:creationId xmlns:a16="http://schemas.microsoft.com/office/drawing/2014/main" xmlns="" id="{69A2CF3D-2970-714E-9143-77FE4A2F088E}"/>
                </a:ext>
              </a:extLst>
            </p:cNvPr>
            <p:cNvSpPr>
              <a:spLocks/>
            </p:cNvSpPr>
            <p:nvPr/>
          </p:nvSpPr>
          <p:spPr bwMode="auto">
            <a:xfrm>
              <a:off x="1673" y="3298"/>
              <a:ext cx="58" cy="23"/>
            </a:xfrm>
            <a:custGeom>
              <a:avLst/>
              <a:gdLst>
                <a:gd name="T0" fmla="*/ 4 w 58"/>
                <a:gd name="T1" fmla="*/ 12 h 23"/>
                <a:gd name="T2" fmla="*/ 4 w 58"/>
                <a:gd name="T3" fmla="*/ 12 h 23"/>
                <a:gd name="T4" fmla="*/ 0 w 58"/>
                <a:gd name="T5" fmla="*/ 16 h 23"/>
                <a:gd name="T6" fmla="*/ 0 w 58"/>
                <a:gd name="T7" fmla="*/ 21 h 23"/>
                <a:gd name="T8" fmla="*/ 4 w 58"/>
                <a:gd name="T9" fmla="*/ 23 h 23"/>
                <a:gd name="T10" fmla="*/ 11 w 58"/>
                <a:gd name="T11" fmla="*/ 23 h 23"/>
                <a:gd name="T12" fmla="*/ 11 w 58"/>
                <a:gd name="T13" fmla="*/ 23 h 23"/>
                <a:gd name="T14" fmla="*/ 22 w 58"/>
                <a:gd name="T15" fmla="*/ 23 h 23"/>
                <a:gd name="T16" fmla="*/ 33 w 58"/>
                <a:gd name="T17" fmla="*/ 21 h 23"/>
                <a:gd name="T18" fmla="*/ 45 w 58"/>
                <a:gd name="T19" fmla="*/ 16 h 23"/>
                <a:gd name="T20" fmla="*/ 51 w 58"/>
                <a:gd name="T21" fmla="*/ 12 h 23"/>
                <a:gd name="T22" fmla="*/ 51 w 58"/>
                <a:gd name="T23" fmla="*/ 12 h 23"/>
                <a:gd name="T24" fmla="*/ 58 w 58"/>
                <a:gd name="T25" fmla="*/ 7 h 23"/>
                <a:gd name="T26" fmla="*/ 58 w 58"/>
                <a:gd name="T27" fmla="*/ 3 h 23"/>
                <a:gd name="T28" fmla="*/ 54 w 58"/>
                <a:gd name="T29" fmla="*/ 0 h 23"/>
                <a:gd name="T30" fmla="*/ 47 w 58"/>
                <a:gd name="T31" fmla="*/ 0 h 23"/>
                <a:gd name="T32" fmla="*/ 47 w 58"/>
                <a:gd name="T33" fmla="*/ 0 h 23"/>
                <a:gd name="T34" fmla="*/ 36 w 58"/>
                <a:gd name="T35" fmla="*/ 0 h 23"/>
                <a:gd name="T36" fmla="*/ 24 w 58"/>
                <a:gd name="T37" fmla="*/ 5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21"/>
                  </a:lnTo>
                  <a:lnTo>
                    <a:pt x="4" y="23"/>
                  </a:lnTo>
                  <a:lnTo>
                    <a:pt x="11" y="23"/>
                  </a:lnTo>
                  <a:lnTo>
                    <a:pt x="22" y="23"/>
                  </a:lnTo>
                  <a:lnTo>
                    <a:pt x="33" y="21"/>
                  </a:lnTo>
                  <a:lnTo>
                    <a:pt x="45" y="16"/>
                  </a:lnTo>
                  <a:lnTo>
                    <a:pt x="51" y="12"/>
                  </a:lnTo>
                  <a:lnTo>
                    <a:pt x="58" y="7"/>
                  </a:lnTo>
                  <a:lnTo>
                    <a:pt x="58" y="3"/>
                  </a:lnTo>
                  <a:lnTo>
                    <a:pt x="54" y="0"/>
                  </a:lnTo>
                  <a:lnTo>
                    <a:pt x="47" y="0"/>
                  </a:lnTo>
                  <a:lnTo>
                    <a:pt x="36" y="0"/>
                  </a:lnTo>
                  <a:lnTo>
                    <a:pt x="24"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5" name="Freeform 1792">
              <a:extLst>
                <a:ext uri="{FF2B5EF4-FFF2-40B4-BE49-F238E27FC236}">
                  <a16:creationId xmlns:a16="http://schemas.microsoft.com/office/drawing/2014/main" xmlns="" id="{A4B45665-B475-EB41-B581-D877188ACB88}"/>
                </a:ext>
              </a:extLst>
            </p:cNvPr>
            <p:cNvSpPr>
              <a:spLocks/>
            </p:cNvSpPr>
            <p:nvPr/>
          </p:nvSpPr>
          <p:spPr bwMode="auto">
            <a:xfrm>
              <a:off x="1673" y="3298"/>
              <a:ext cx="58" cy="23"/>
            </a:xfrm>
            <a:custGeom>
              <a:avLst/>
              <a:gdLst>
                <a:gd name="T0" fmla="*/ 4 w 58"/>
                <a:gd name="T1" fmla="*/ 12 h 23"/>
                <a:gd name="T2" fmla="*/ 4 w 58"/>
                <a:gd name="T3" fmla="*/ 12 h 23"/>
                <a:gd name="T4" fmla="*/ 0 w 58"/>
                <a:gd name="T5" fmla="*/ 16 h 23"/>
                <a:gd name="T6" fmla="*/ 0 w 58"/>
                <a:gd name="T7" fmla="*/ 21 h 23"/>
                <a:gd name="T8" fmla="*/ 4 w 58"/>
                <a:gd name="T9" fmla="*/ 23 h 23"/>
                <a:gd name="T10" fmla="*/ 11 w 58"/>
                <a:gd name="T11" fmla="*/ 23 h 23"/>
                <a:gd name="T12" fmla="*/ 11 w 58"/>
                <a:gd name="T13" fmla="*/ 23 h 23"/>
                <a:gd name="T14" fmla="*/ 22 w 58"/>
                <a:gd name="T15" fmla="*/ 23 h 23"/>
                <a:gd name="T16" fmla="*/ 33 w 58"/>
                <a:gd name="T17" fmla="*/ 21 h 23"/>
                <a:gd name="T18" fmla="*/ 45 w 58"/>
                <a:gd name="T19" fmla="*/ 16 h 23"/>
                <a:gd name="T20" fmla="*/ 51 w 58"/>
                <a:gd name="T21" fmla="*/ 12 h 23"/>
                <a:gd name="T22" fmla="*/ 51 w 58"/>
                <a:gd name="T23" fmla="*/ 12 h 23"/>
                <a:gd name="T24" fmla="*/ 58 w 58"/>
                <a:gd name="T25" fmla="*/ 7 h 23"/>
                <a:gd name="T26" fmla="*/ 58 w 58"/>
                <a:gd name="T27" fmla="*/ 3 h 23"/>
                <a:gd name="T28" fmla="*/ 54 w 58"/>
                <a:gd name="T29" fmla="*/ 0 h 23"/>
                <a:gd name="T30" fmla="*/ 47 w 58"/>
                <a:gd name="T31" fmla="*/ 0 h 23"/>
                <a:gd name="T32" fmla="*/ 47 w 58"/>
                <a:gd name="T33" fmla="*/ 0 h 23"/>
                <a:gd name="T34" fmla="*/ 36 w 58"/>
                <a:gd name="T35" fmla="*/ 0 h 23"/>
                <a:gd name="T36" fmla="*/ 24 w 58"/>
                <a:gd name="T37" fmla="*/ 5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21"/>
                  </a:lnTo>
                  <a:lnTo>
                    <a:pt x="4" y="23"/>
                  </a:lnTo>
                  <a:lnTo>
                    <a:pt x="11" y="23"/>
                  </a:lnTo>
                  <a:lnTo>
                    <a:pt x="22" y="23"/>
                  </a:lnTo>
                  <a:lnTo>
                    <a:pt x="33" y="21"/>
                  </a:lnTo>
                  <a:lnTo>
                    <a:pt x="45" y="16"/>
                  </a:lnTo>
                  <a:lnTo>
                    <a:pt x="51" y="12"/>
                  </a:lnTo>
                  <a:lnTo>
                    <a:pt x="58" y="7"/>
                  </a:lnTo>
                  <a:lnTo>
                    <a:pt x="58" y="3"/>
                  </a:lnTo>
                  <a:lnTo>
                    <a:pt x="54" y="0"/>
                  </a:lnTo>
                  <a:lnTo>
                    <a:pt x="47" y="0"/>
                  </a:lnTo>
                  <a:lnTo>
                    <a:pt x="36" y="0"/>
                  </a:lnTo>
                  <a:lnTo>
                    <a:pt x="24"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6" name="Freeform 1793">
              <a:extLst>
                <a:ext uri="{FF2B5EF4-FFF2-40B4-BE49-F238E27FC236}">
                  <a16:creationId xmlns:a16="http://schemas.microsoft.com/office/drawing/2014/main" xmlns="" id="{88C36C7E-32F1-3245-BCCA-289801ADE012}"/>
                </a:ext>
              </a:extLst>
            </p:cNvPr>
            <p:cNvSpPr>
              <a:spLocks/>
            </p:cNvSpPr>
            <p:nvPr/>
          </p:nvSpPr>
          <p:spPr bwMode="auto">
            <a:xfrm>
              <a:off x="1625" y="3298"/>
              <a:ext cx="59" cy="25"/>
            </a:xfrm>
            <a:custGeom>
              <a:avLst/>
              <a:gdLst>
                <a:gd name="T0" fmla="*/ 5 w 59"/>
                <a:gd name="T1" fmla="*/ 14 h 25"/>
                <a:gd name="T2" fmla="*/ 5 w 59"/>
                <a:gd name="T3" fmla="*/ 14 h 25"/>
                <a:gd name="T4" fmla="*/ 0 w 59"/>
                <a:gd name="T5" fmla="*/ 18 h 25"/>
                <a:gd name="T6" fmla="*/ 0 w 59"/>
                <a:gd name="T7" fmla="*/ 21 h 25"/>
                <a:gd name="T8" fmla="*/ 3 w 59"/>
                <a:gd name="T9" fmla="*/ 23 h 25"/>
                <a:gd name="T10" fmla="*/ 12 w 59"/>
                <a:gd name="T11" fmla="*/ 25 h 25"/>
                <a:gd name="T12" fmla="*/ 12 w 59"/>
                <a:gd name="T13" fmla="*/ 25 h 25"/>
                <a:gd name="T14" fmla="*/ 23 w 59"/>
                <a:gd name="T15" fmla="*/ 23 h 25"/>
                <a:gd name="T16" fmla="*/ 34 w 59"/>
                <a:gd name="T17" fmla="*/ 21 h 25"/>
                <a:gd name="T18" fmla="*/ 43 w 59"/>
                <a:gd name="T19" fmla="*/ 16 h 25"/>
                <a:gd name="T20" fmla="*/ 52 w 59"/>
                <a:gd name="T21" fmla="*/ 12 h 25"/>
                <a:gd name="T22" fmla="*/ 52 w 59"/>
                <a:gd name="T23" fmla="*/ 12 h 25"/>
                <a:gd name="T24" fmla="*/ 59 w 59"/>
                <a:gd name="T25" fmla="*/ 7 h 25"/>
                <a:gd name="T26" fmla="*/ 59 w 59"/>
                <a:gd name="T27" fmla="*/ 5 h 25"/>
                <a:gd name="T28" fmla="*/ 54 w 59"/>
                <a:gd name="T29" fmla="*/ 3 h 25"/>
                <a:gd name="T30" fmla="*/ 48 w 59"/>
                <a:gd name="T31" fmla="*/ 0 h 25"/>
                <a:gd name="T32" fmla="*/ 48 w 59"/>
                <a:gd name="T33" fmla="*/ 0 h 25"/>
                <a:gd name="T34" fmla="*/ 36 w 59"/>
                <a:gd name="T35" fmla="*/ 3 h 25"/>
                <a:gd name="T36" fmla="*/ 25 w 59"/>
                <a:gd name="T37" fmla="*/ 5 h 25"/>
                <a:gd name="T38" fmla="*/ 14 w 59"/>
                <a:gd name="T39" fmla="*/ 9 h 25"/>
                <a:gd name="T40" fmla="*/ 5 w 5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5">
                  <a:moveTo>
                    <a:pt x="5" y="14"/>
                  </a:moveTo>
                  <a:lnTo>
                    <a:pt x="5" y="14"/>
                  </a:lnTo>
                  <a:lnTo>
                    <a:pt x="0" y="18"/>
                  </a:lnTo>
                  <a:lnTo>
                    <a:pt x="0" y="21"/>
                  </a:lnTo>
                  <a:lnTo>
                    <a:pt x="3" y="23"/>
                  </a:lnTo>
                  <a:lnTo>
                    <a:pt x="12" y="25"/>
                  </a:lnTo>
                  <a:lnTo>
                    <a:pt x="23" y="23"/>
                  </a:lnTo>
                  <a:lnTo>
                    <a:pt x="34" y="21"/>
                  </a:lnTo>
                  <a:lnTo>
                    <a:pt x="43" y="16"/>
                  </a:lnTo>
                  <a:lnTo>
                    <a:pt x="52" y="12"/>
                  </a:lnTo>
                  <a:lnTo>
                    <a:pt x="59" y="7"/>
                  </a:lnTo>
                  <a:lnTo>
                    <a:pt x="59" y="5"/>
                  </a:lnTo>
                  <a:lnTo>
                    <a:pt x="54" y="3"/>
                  </a:lnTo>
                  <a:lnTo>
                    <a:pt x="48" y="0"/>
                  </a:lnTo>
                  <a:lnTo>
                    <a:pt x="36" y="3"/>
                  </a:lnTo>
                  <a:lnTo>
                    <a:pt x="25" y="5"/>
                  </a:lnTo>
                  <a:lnTo>
                    <a:pt x="14" y="9"/>
                  </a:lnTo>
                  <a:lnTo>
                    <a:pt x="5"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7" name="Freeform 1794">
              <a:extLst>
                <a:ext uri="{FF2B5EF4-FFF2-40B4-BE49-F238E27FC236}">
                  <a16:creationId xmlns:a16="http://schemas.microsoft.com/office/drawing/2014/main" xmlns="" id="{41674D67-1FA3-2046-901B-12DED6FFBD24}"/>
                </a:ext>
              </a:extLst>
            </p:cNvPr>
            <p:cNvSpPr>
              <a:spLocks/>
            </p:cNvSpPr>
            <p:nvPr/>
          </p:nvSpPr>
          <p:spPr bwMode="auto">
            <a:xfrm>
              <a:off x="1625" y="3298"/>
              <a:ext cx="59" cy="25"/>
            </a:xfrm>
            <a:custGeom>
              <a:avLst/>
              <a:gdLst>
                <a:gd name="T0" fmla="*/ 5 w 59"/>
                <a:gd name="T1" fmla="*/ 14 h 25"/>
                <a:gd name="T2" fmla="*/ 5 w 59"/>
                <a:gd name="T3" fmla="*/ 14 h 25"/>
                <a:gd name="T4" fmla="*/ 0 w 59"/>
                <a:gd name="T5" fmla="*/ 18 h 25"/>
                <a:gd name="T6" fmla="*/ 0 w 59"/>
                <a:gd name="T7" fmla="*/ 21 h 25"/>
                <a:gd name="T8" fmla="*/ 3 w 59"/>
                <a:gd name="T9" fmla="*/ 23 h 25"/>
                <a:gd name="T10" fmla="*/ 12 w 59"/>
                <a:gd name="T11" fmla="*/ 25 h 25"/>
                <a:gd name="T12" fmla="*/ 12 w 59"/>
                <a:gd name="T13" fmla="*/ 25 h 25"/>
                <a:gd name="T14" fmla="*/ 23 w 59"/>
                <a:gd name="T15" fmla="*/ 23 h 25"/>
                <a:gd name="T16" fmla="*/ 34 w 59"/>
                <a:gd name="T17" fmla="*/ 21 h 25"/>
                <a:gd name="T18" fmla="*/ 43 w 59"/>
                <a:gd name="T19" fmla="*/ 16 h 25"/>
                <a:gd name="T20" fmla="*/ 52 w 59"/>
                <a:gd name="T21" fmla="*/ 12 h 25"/>
                <a:gd name="T22" fmla="*/ 52 w 59"/>
                <a:gd name="T23" fmla="*/ 12 h 25"/>
                <a:gd name="T24" fmla="*/ 59 w 59"/>
                <a:gd name="T25" fmla="*/ 7 h 25"/>
                <a:gd name="T26" fmla="*/ 59 w 59"/>
                <a:gd name="T27" fmla="*/ 5 h 25"/>
                <a:gd name="T28" fmla="*/ 54 w 59"/>
                <a:gd name="T29" fmla="*/ 3 h 25"/>
                <a:gd name="T30" fmla="*/ 48 w 59"/>
                <a:gd name="T31" fmla="*/ 0 h 25"/>
                <a:gd name="T32" fmla="*/ 48 w 59"/>
                <a:gd name="T33" fmla="*/ 0 h 25"/>
                <a:gd name="T34" fmla="*/ 36 w 59"/>
                <a:gd name="T35" fmla="*/ 3 h 25"/>
                <a:gd name="T36" fmla="*/ 25 w 59"/>
                <a:gd name="T37" fmla="*/ 5 h 25"/>
                <a:gd name="T38" fmla="*/ 14 w 59"/>
                <a:gd name="T39" fmla="*/ 9 h 25"/>
                <a:gd name="T40" fmla="*/ 5 w 59"/>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5">
                  <a:moveTo>
                    <a:pt x="5" y="14"/>
                  </a:moveTo>
                  <a:lnTo>
                    <a:pt x="5" y="14"/>
                  </a:lnTo>
                  <a:lnTo>
                    <a:pt x="0" y="18"/>
                  </a:lnTo>
                  <a:lnTo>
                    <a:pt x="0" y="21"/>
                  </a:lnTo>
                  <a:lnTo>
                    <a:pt x="3" y="23"/>
                  </a:lnTo>
                  <a:lnTo>
                    <a:pt x="12" y="25"/>
                  </a:lnTo>
                  <a:lnTo>
                    <a:pt x="23" y="23"/>
                  </a:lnTo>
                  <a:lnTo>
                    <a:pt x="34" y="21"/>
                  </a:lnTo>
                  <a:lnTo>
                    <a:pt x="43" y="16"/>
                  </a:lnTo>
                  <a:lnTo>
                    <a:pt x="52" y="12"/>
                  </a:lnTo>
                  <a:lnTo>
                    <a:pt x="59" y="7"/>
                  </a:lnTo>
                  <a:lnTo>
                    <a:pt x="59" y="5"/>
                  </a:lnTo>
                  <a:lnTo>
                    <a:pt x="54" y="3"/>
                  </a:lnTo>
                  <a:lnTo>
                    <a:pt x="48" y="0"/>
                  </a:lnTo>
                  <a:lnTo>
                    <a:pt x="36" y="3"/>
                  </a:lnTo>
                  <a:lnTo>
                    <a:pt x="25" y="5"/>
                  </a:lnTo>
                  <a:lnTo>
                    <a:pt x="14" y="9"/>
                  </a:lnTo>
                  <a:lnTo>
                    <a:pt x="5"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8" name="Freeform 1795">
              <a:extLst>
                <a:ext uri="{FF2B5EF4-FFF2-40B4-BE49-F238E27FC236}">
                  <a16:creationId xmlns:a16="http://schemas.microsoft.com/office/drawing/2014/main" xmlns="" id="{301BAE85-6C46-834D-B1F8-8056B8C36F6D}"/>
                </a:ext>
              </a:extLst>
            </p:cNvPr>
            <p:cNvSpPr>
              <a:spLocks/>
            </p:cNvSpPr>
            <p:nvPr/>
          </p:nvSpPr>
          <p:spPr bwMode="auto">
            <a:xfrm>
              <a:off x="1576" y="3301"/>
              <a:ext cx="58" cy="22"/>
            </a:xfrm>
            <a:custGeom>
              <a:avLst/>
              <a:gdLst>
                <a:gd name="T0" fmla="*/ 4 w 58"/>
                <a:gd name="T1" fmla="*/ 11 h 22"/>
                <a:gd name="T2" fmla="*/ 4 w 58"/>
                <a:gd name="T3" fmla="*/ 11 h 22"/>
                <a:gd name="T4" fmla="*/ 0 w 58"/>
                <a:gd name="T5" fmla="*/ 15 h 22"/>
                <a:gd name="T6" fmla="*/ 0 w 58"/>
                <a:gd name="T7" fmla="*/ 18 h 22"/>
                <a:gd name="T8" fmla="*/ 2 w 58"/>
                <a:gd name="T9" fmla="*/ 22 h 22"/>
                <a:gd name="T10" fmla="*/ 11 w 58"/>
                <a:gd name="T11" fmla="*/ 22 h 22"/>
                <a:gd name="T12" fmla="*/ 11 w 58"/>
                <a:gd name="T13" fmla="*/ 22 h 22"/>
                <a:gd name="T14" fmla="*/ 22 w 58"/>
                <a:gd name="T15" fmla="*/ 20 h 22"/>
                <a:gd name="T16" fmla="*/ 34 w 58"/>
                <a:gd name="T17" fmla="*/ 18 h 22"/>
                <a:gd name="T18" fmla="*/ 45 w 58"/>
                <a:gd name="T19" fmla="*/ 15 h 22"/>
                <a:gd name="T20" fmla="*/ 54 w 58"/>
                <a:gd name="T21" fmla="*/ 11 h 22"/>
                <a:gd name="T22" fmla="*/ 54 w 58"/>
                <a:gd name="T23" fmla="*/ 11 h 22"/>
                <a:gd name="T24" fmla="*/ 58 w 58"/>
                <a:gd name="T25" fmla="*/ 6 h 22"/>
                <a:gd name="T26" fmla="*/ 58 w 58"/>
                <a:gd name="T27" fmla="*/ 2 h 22"/>
                <a:gd name="T28" fmla="*/ 56 w 58"/>
                <a:gd name="T29" fmla="*/ 0 h 22"/>
                <a:gd name="T30" fmla="*/ 47 w 58"/>
                <a:gd name="T31" fmla="*/ 0 h 22"/>
                <a:gd name="T32" fmla="*/ 47 w 58"/>
                <a:gd name="T33" fmla="*/ 0 h 22"/>
                <a:gd name="T34" fmla="*/ 36 w 58"/>
                <a:gd name="T35" fmla="*/ 0 h 22"/>
                <a:gd name="T36" fmla="*/ 25 w 58"/>
                <a:gd name="T37" fmla="*/ 2 h 22"/>
                <a:gd name="T38" fmla="*/ 13 w 58"/>
                <a:gd name="T39" fmla="*/ 6 h 22"/>
                <a:gd name="T40" fmla="*/ 4 w 5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
                  <a:moveTo>
                    <a:pt x="4" y="11"/>
                  </a:moveTo>
                  <a:lnTo>
                    <a:pt x="4" y="11"/>
                  </a:lnTo>
                  <a:lnTo>
                    <a:pt x="0" y="15"/>
                  </a:lnTo>
                  <a:lnTo>
                    <a:pt x="0" y="18"/>
                  </a:lnTo>
                  <a:lnTo>
                    <a:pt x="2" y="22"/>
                  </a:lnTo>
                  <a:lnTo>
                    <a:pt x="11" y="22"/>
                  </a:lnTo>
                  <a:lnTo>
                    <a:pt x="22" y="20"/>
                  </a:lnTo>
                  <a:lnTo>
                    <a:pt x="34" y="18"/>
                  </a:lnTo>
                  <a:lnTo>
                    <a:pt x="45" y="15"/>
                  </a:lnTo>
                  <a:lnTo>
                    <a:pt x="54" y="11"/>
                  </a:lnTo>
                  <a:lnTo>
                    <a:pt x="58" y="6"/>
                  </a:lnTo>
                  <a:lnTo>
                    <a:pt x="58" y="2"/>
                  </a:lnTo>
                  <a:lnTo>
                    <a:pt x="56" y="0"/>
                  </a:lnTo>
                  <a:lnTo>
                    <a:pt x="47" y="0"/>
                  </a:lnTo>
                  <a:lnTo>
                    <a:pt x="36" y="0"/>
                  </a:lnTo>
                  <a:lnTo>
                    <a:pt x="25"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79" name="Freeform 1796">
              <a:extLst>
                <a:ext uri="{FF2B5EF4-FFF2-40B4-BE49-F238E27FC236}">
                  <a16:creationId xmlns:a16="http://schemas.microsoft.com/office/drawing/2014/main" xmlns="" id="{A32061C3-4B05-8C4F-BA2C-486E67FDEFD1}"/>
                </a:ext>
              </a:extLst>
            </p:cNvPr>
            <p:cNvSpPr>
              <a:spLocks/>
            </p:cNvSpPr>
            <p:nvPr/>
          </p:nvSpPr>
          <p:spPr bwMode="auto">
            <a:xfrm>
              <a:off x="1576" y="3301"/>
              <a:ext cx="58" cy="22"/>
            </a:xfrm>
            <a:custGeom>
              <a:avLst/>
              <a:gdLst>
                <a:gd name="T0" fmla="*/ 4 w 58"/>
                <a:gd name="T1" fmla="*/ 11 h 22"/>
                <a:gd name="T2" fmla="*/ 4 w 58"/>
                <a:gd name="T3" fmla="*/ 11 h 22"/>
                <a:gd name="T4" fmla="*/ 0 w 58"/>
                <a:gd name="T5" fmla="*/ 15 h 22"/>
                <a:gd name="T6" fmla="*/ 0 w 58"/>
                <a:gd name="T7" fmla="*/ 18 h 22"/>
                <a:gd name="T8" fmla="*/ 2 w 58"/>
                <a:gd name="T9" fmla="*/ 22 h 22"/>
                <a:gd name="T10" fmla="*/ 11 w 58"/>
                <a:gd name="T11" fmla="*/ 22 h 22"/>
                <a:gd name="T12" fmla="*/ 11 w 58"/>
                <a:gd name="T13" fmla="*/ 22 h 22"/>
                <a:gd name="T14" fmla="*/ 22 w 58"/>
                <a:gd name="T15" fmla="*/ 20 h 22"/>
                <a:gd name="T16" fmla="*/ 34 w 58"/>
                <a:gd name="T17" fmla="*/ 18 h 22"/>
                <a:gd name="T18" fmla="*/ 45 w 58"/>
                <a:gd name="T19" fmla="*/ 15 h 22"/>
                <a:gd name="T20" fmla="*/ 54 w 58"/>
                <a:gd name="T21" fmla="*/ 11 h 22"/>
                <a:gd name="T22" fmla="*/ 54 w 58"/>
                <a:gd name="T23" fmla="*/ 11 h 22"/>
                <a:gd name="T24" fmla="*/ 58 w 58"/>
                <a:gd name="T25" fmla="*/ 6 h 22"/>
                <a:gd name="T26" fmla="*/ 58 w 58"/>
                <a:gd name="T27" fmla="*/ 2 h 22"/>
                <a:gd name="T28" fmla="*/ 56 w 58"/>
                <a:gd name="T29" fmla="*/ 0 h 22"/>
                <a:gd name="T30" fmla="*/ 47 w 58"/>
                <a:gd name="T31" fmla="*/ 0 h 22"/>
                <a:gd name="T32" fmla="*/ 47 w 58"/>
                <a:gd name="T33" fmla="*/ 0 h 22"/>
                <a:gd name="T34" fmla="*/ 36 w 58"/>
                <a:gd name="T35" fmla="*/ 0 h 22"/>
                <a:gd name="T36" fmla="*/ 25 w 58"/>
                <a:gd name="T37" fmla="*/ 2 h 22"/>
                <a:gd name="T38" fmla="*/ 13 w 58"/>
                <a:gd name="T39" fmla="*/ 6 h 22"/>
                <a:gd name="T40" fmla="*/ 4 w 5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2">
                  <a:moveTo>
                    <a:pt x="4" y="11"/>
                  </a:moveTo>
                  <a:lnTo>
                    <a:pt x="4" y="11"/>
                  </a:lnTo>
                  <a:lnTo>
                    <a:pt x="0" y="15"/>
                  </a:lnTo>
                  <a:lnTo>
                    <a:pt x="0" y="18"/>
                  </a:lnTo>
                  <a:lnTo>
                    <a:pt x="2" y="22"/>
                  </a:lnTo>
                  <a:lnTo>
                    <a:pt x="11" y="22"/>
                  </a:lnTo>
                  <a:lnTo>
                    <a:pt x="22" y="20"/>
                  </a:lnTo>
                  <a:lnTo>
                    <a:pt x="34" y="18"/>
                  </a:lnTo>
                  <a:lnTo>
                    <a:pt x="45" y="15"/>
                  </a:lnTo>
                  <a:lnTo>
                    <a:pt x="54" y="11"/>
                  </a:lnTo>
                  <a:lnTo>
                    <a:pt x="58" y="6"/>
                  </a:lnTo>
                  <a:lnTo>
                    <a:pt x="58" y="2"/>
                  </a:lnTo>
                  <a:lnTo>
                    <a:pt x="56" y="0"/>
                  </a:lnTo>
                  <a:lnTo>
                    <a:pt x="47" y="0"/>
                  </a:lnTo>
                  <a:lnTo>
                    <a:pt x="36" y="0"/>
                  </a:lnTo>
                  <a:lnTo>
                    <a:pt x="25"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0" name="Freeform 1797">
              <a:extLst>
                <a:ext uri="{FF2B5EF4-FFF2-40B4-BE49-F238E27FC236}">
                  <a16:creationId xmlns:a16="http://schemas.microsoft.com/office/drawing/2014/main" xmlns="" id="{5A220089-22CE-E249-A4A8-6E27A78F949F}"/>
                </a:ext>
              </a:extLst>
            </p:cNvPr>
            <p:cNvSpPr>
              <a:spLocks/>
            </p:cNvSpPr>
            <p:nvPr/>
          </p:nvSpPr>
          <p:spPr bwMode="auto">
            <a:xfrm>
              <a:off x="1524" y="3301"/>
              <a:ext cx="61" cy="22"/>
            </a:xfrm>
            <a:custGeom>
              <a:avLst/>
              <a:gdLst>
                <a:gd name="T0" fmla="*/ 7 w 61"/>
                <a:gd name="T1" fmla="*/ 11 h 22"/>
                <a:gd name="T2" fmla="*/ 7 w 61"/>
                <a:gd name="T3" fmla="*/ 11 h 22"/>
                <a:gd name="T4" fmla="*/ 0 w 61"/>
                <a:gd name="T5" fmla="*/ 15 h 22"/>
                <a:gd name="T6" fmla="*/ 0 w 61"/>
                <a:gd name="T7" fmla="*/ 20 h 22"/>
                <a:gd name="T8" fmla="*/ 5 w 61"/>
                <a:gd name="T9" fmla="*/ 22 h 22"/>
                <a:gd name="T10" fmla="*/ 14 w 61"/>
                <a:gd name="T11" fmla="*/ 22 h 22"/>
                <a:gd name="T12" fmla="*/ 14 w 61"/>
                <a:gd name="T13" fmla="*/ 22 h 22"/>
                <a:gd name="T14" fmla="*/ 25 w 61"/>
                <a:gd name="T15" fmla="*/ 22 h 22"/>
                <a:gd name="T16" fmla="*/ 36 w 61"/>
                <a:gd name="T17" fmla="*/ 20 h 22"/>
                <a:gd name="T18" fmla="*/ 47 w 61"/>
                <a:gd name="T19" fmla="*/ 15 h 22"/>
                <a:gd name="T20" fmla="*/ 56 w 61"/>
                <a:gd name="T21" fmla="*/ 11 h 22"/>
                <a:gd name="T22" fmla="*/ 56 w 61"/>
                <a:gd name="T23" fmla="*/ 11 h 22"/>
                <a:gd name="T24" fmla="*/ 61 w 61"/>
                <a:gd name="T25" fmla="*/ 6 h 22"/>
                <a:gd name="T26" fmla="*/ 61 w 61"/>
                <a:gd name="T27" fmla="*/ 2 h 22"/>
                <a:gd name="T28" fmla="*/ 59 w 61"/>
                <a:gd name="T29" fmla="*/ 0 h 22"/>
                <a:gd name="T30" fmla="*/ 50 w 61"/>
                <a:gd name="T31" fmla="*/ 0 h 22"/>
                <a:gd name="T32" fmla="*/ 50 w 61"/>
                <a:gd name="T33" fmla="*/ 0 h 22"/>
                <a:gd name="T34" fmla="*/ 38 w 61"/>
                <a:gd name="T35" fmla="*/ 0 h 22"/>
                <a:gd name="T36" fmla="*/ 27 w 61"/>
                <a:gd name="T37" fmla="*/ 2 h 22"/>
                <a:gd name="T38" fmla="*/ 16 w 61"/>
                <a:gd name="T39" fmla="*/ 6 h 22"/>
                <a:gd name="T40" fmla="*/ 7 w 6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7" y="11"/>
                  </a:moveTo>
                  <a:lnTo>
                    <a:pt x="7" y="11"/>
                  </a:lnTo>
                  <a:lnTo>
                    <a:pt x="0" y="15"/>
                  </a:lnTo>
                  <a:lnTo>
                    <a:pt x="0" y="20"/>
                  </a:lnTo>
                  <a:lnTo>
                    <a:pt x="5" y="22"/>
                  </a:lnTo>
                  <a:lnTo>
                    <a:pt x="14" y="22"/>
                  </a:lnTo>
                  <a:lnTo>
                    <a:pt x="25" y="22"/>
                  </a:lnTo>
                  <a:lnTo>
                    <a:pt x="36" y="20"/>
                  </a:lnTo>
                  <a:lnTo>
                    <a:pt x="47" y="15"/>
                  </a:lnTo>
                  <a:lnTo>
                    <a:pt x="56" y="11"/>
                  </a:lnTo>
                  <a:lnTo>
                    <a:pt x="61" y="6"/>
                  </a:lnTo>
                  <a:lnTo>
                    <a:pt x="61" y="2"/>
                  </a:lnTo>
                  <a:lnTo>
                    <a:pt x="59" y="0"/>
                  </a:lnTo>
                  <a:lnTo>
                    <a:pt x="50" y="0"/>
                  </a:lnTo>
                  <a:lnTo>
                    <a:pt x="38" y="0"/>
                  </a:lnTo>
                  <a:lnTo>
                    <a:pt x="27" y="2"/>
                  </a:lnTo>
                  <a:lnTo>
                    <a:pt x="16"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1" name="Freeform 1798">
              <a:extLst>
                <a:ext uri="{FF2B5EF4-FFF2-40B4-BE49-F238E27FC236}">
                  <a16:creationId xmlns:a16="http://schemas.microsoft.com/office/drawing/2014/main" xmlns="" id="{3573237D-F56F-5B4C-A931-929A8932E70E}"/>
                </a:ext>
              </a:extLst>
            </p:cNvPr>
            <p:cNvSpPr>
              <a:spLocks/>
            </p:cNvSpPr>
            <p:nvPr/>
          </p:nvSpPr>
          <p:spPr bwMode="auto">
            <a:xfrm>
              <a:off x="1524" y="3301"/>
              <a:ext cx="61" cy="22"/>
            </a:xfrm>
            <a:custGeom>
              <a:avLst/>
              <a:gdLst>
                <a:gd name="T0" fmla="*/ 7 w 61"/>
                <a:gd name="T1" fmla="*/ 11 h 22"/>
                <a:gd name="T2" fmla="*/ 7 w 61"/>
                <a:gd name="T3" fmla="*/ 11 h 22"/>
                <a:gd name="T4" fmla="*/ 0 w 61"/>
                <a:gd name="T5" fmla="*/ 15 h 22"/>
                <a:gd name="T6" fmla="*/ 0 w 61"/>
                <a:gd name="T7" fmla="*/ 20 h 22"/>
                <a:gd name="T8" fmla="*/ 5 w 61"/>
                <a:gd name="T9" fmla="*/ 22 h 22"/>
                <a:gd name="T10" fmla="*/ 14 w 61"/>
                <a:gd name="T11" fmla="*/ 22 h 22"/>
                <a:gd name="T12" fmla="*/ 14 w 61"/>
                <a:gd name="T13" fmla="*/ 22 h 22"/>
                <a:gd name="T14" fmla="*/ 25 w 61"/>
                <a:gd name="T15" fmla="*/ 22 h 22"/>
                <a:gd name="T16" fmla="*/ 36 w 61"/>
                <a:gd name="T17" fmla="*/ 20 h 22"/>
                <a:gd name="T18" fmla="*/ 47 w 61"/>
                <a:gd name="T19" fmla="*/ 15 h 22"/>
                <a:gd name="T20" fmla="*/ 56 w 61"/>
                <a:gd name="T21" fmla="*/ 11 h 22"/>
                <a:gd name="T22" fmla="*/ 56 w 61"/>
                <a:gd name="T23" fmla="*/ 11 h 22"/>
                <a:gd name="T24" fmla="*/ 61 w 61"/>
                <a:gd name="T25" fmla="*/ 6 h 22"/>
                <a:gd name="T26" fmla="*/ 61 w 61"/>
                <a:gd name="T27" fmla="*/ 2 h 22"/>
                <a:gd name="T28" fmla="*/ 59 w 61"/>
                <a:gd name="T29" fmla="*/ 0 h 22"/>
                <a:gd name="T30" fmla="*/ 50 w 61"/>
                <a:gd name="T31" fmla="*/ 0 h 22"/>
                <a:gd name="T32" fmla="*/ 50 w 61"/>
                <a:gd name="T33" fmla="*/ 0 h 22"/>
                <a:gd name="T34" fmla="*/ 38 w 61"/>
                <a:gd name="T35" fmla="*/ 0 h 22"/>
                <a:gd name="T36" fmla="*/ 27 w 61"/>
                <a:gd name="T37" fmla="*/ 2 h 22"/>
                <a:gd name="T38" fmla="*/ 16 w 61"/>
                <a:gd name="T39" fmla="*/ 6 h 22"/>
                <a:gd name="T40" fmla="*/ 7 w 6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7" y="11"/>
                  </a:moveTo>
                  <a:lnTo>
                    <a:pt x="7" y="11"/>
                  </a:lnTo>
                  <a:lnTo>
                    <a:pt x="0" y="15"/>
                  </a:lnTo>
                  <a:lnTo>
                    <a:pt x="0" y="20"/>
                  </a:lnTo>
                  <a:lnTo>
                    <a:pt x="5" y="22"/>
                  </a:lnTo>
                  <a:lnTo>
                    <a:pt x="14" y="22"/>
                  </a:lnTo>
                  <a:lnTo>
                    <a:pt x="25" y="22"/>
                  </a:lnTo>
                  <a:lnTo>
                    <a:pt x="36" y="20"/>
                  </a:lnTo>
                  <a:lnTo>
                    <a:pt x="47" y="15"/>
                  </a:lnTo>
                  <a:lnTo>
                    <a:pt x="56" y="11"/>
                  </a:lnTo>
                  <a:lnTo>
                    <a:pt x="61" y="6"/>
                  </a:lnTo>
                  <a:lnTo>
                    <a:pt x="61" y="2"/>
                  </a:lnTo>
                  <a:lnTo>
                    <a:pt x="59" y="0"/>
                  </a:lnTo>
                  <a:lnTo>
                    <a:pt x="50" y="0"/>
                  </a:lnTo>
                  <a:lnTo>
                    <a:pt x="38" y="0"/>
                  </a:lnTo>
                  <a:lnTo>
                    <a:pt x="27" y="2"/>
                  </a:lnTo>
                  <a:lnTo>
                    <a:pt x="16"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2" name="Freeform 1799">
              <a:extLst>
                <a:ext uri="{FF2B5EF4-FFF2-40B4-BE49-F238E27FC236}">
                  <a16:creationId xmlns:a16="http://schemas.microsoft.com/office/drawing/2014/main" xmlns="" id="{62D1843F-56F1-4940-8245-5CE141A1EB42}"/>
                </a:ext>
              </a:extLst>
            </p:cNvPr>
            <p:cNvSpPr>
              <a:spLocks/>
            </p:cNvSpPr>
            <p:nvPr/>
          </p:nvSpPr>
          <p:spPr bwMode="auto">
            <a:xfrm>
              <a:off x="4465" y="3231"/>
              <a:ext cx="54" cy="22"/>
            </a:xfrm>
            <a:custGeom>
              <a:avLst/>
              <a:gdLst>
                <a:gd name="T0" fmla="*/ 5 w 54"/>
                <a:gd name="T1" fmla="*/ 11 h 22"/>
                <a:gd name="T2" fmla="*/ 5 w 54"/>
                <a:gd name="T3" fmla="*/ 11 h 22"/>
                <a:gd name="T4" fmla="*/ 12 w 54"/>
                <a:gd name="T5" fmla="*/ 15 h 22"/>
                <a:gd name="T6" fmla="*/ 21 w 54"/>
                <a:gd name="T7" fmla="*/ 18 h 22"/>
                <a:gd name="T8" fmla="*/ 32 w 54"/>
                <a:gd name="T9" fmla="*/ 20 h 22"/>
                <a:gd name="T10" fmla="*/ 41 w 54"/>
                <a:gd name="T11" fmla="*/ 22 h 22"/>
                <a:gd name="T12" fmla="*/ 41 w 54"/>
                <a:gd name="T13" fmla="*/ 22 h 22"/>
                <a:gd name="T14" fmla="*/ 50 w 54"/>
                <a:gd name="T15" fmla="*/ 20 h 22"/>
                <a:gd name="T16" fmla="*/ 54 w 54"/>
                <a:gd name="T17" fmla="*/ 18 h 22"/>
                <a:gd name="T18" fmla="*/ 54 w 54"/>
                <a:gd name="T19" fmla="*/ 13 h 22"/>
                <a:gd name="T20" fmla="*/ 52 w 54"/>
                <a:gd name="T21" fmla="*/ 11 h 22"/>
                <a:gd name="T22" fmla="*/ 52 w 54"/>
                <a:gd name="T23" fmla="*/ 11 h 22"/>
                <a:gd name="T24" fmla="*/ 43 w 54"/>
                <a:gd name="T25" fmla="*/ 6 h 22"/>
                <a:gd name="T26" fmla="*/ 34 w 54"/>
                <a:gd name="T27" fmla="*/ 2 h 22"/>
                <a:gd name="T28" fmla="*/ 25 w 54"/>
                <a:gd name="T29" fmla="*/ 0 h 22"/>
                <a:gd name="T30" fmla="*/ 14 w 54"/>
                <a:gd name="T31" fmla="*/ 0 h 22"/>
                <a:gd name="T32" fmla="*/ 14 w 54"/>
                <a:gd name="T33" fmla="*/ 0 h 22"/>
                <a:gd name="T34" fmla="*/ 7 w 54"/>
                <a:gd name="T35" fmla="*/ 0 h 22"/>
                <a:gd name="T36" fmla="*/ 3 w 54"/>
                <a:gd name="T37" fmla="*/ 2 h 22"/>
                <a:gd name="T38" fmla="*/ 0 w 54"/>
                <a:gd name="T39" fmla="*/ 6 h 22"/>
                <a:gd name="T40" fmla="*/ 5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5" y="11"/>
                  </a:moveTo>
                  <a:lnTo>
                    <a:pt x="5" y="11"/>
                  </a:lnTo>
                  <a:lnTo>
                    <a:pt x="12" y="15"/>
                  </a:lnTo>
                  <a:lnTo>
                    <a:pt x="21" y="18"/>
                  </a:lnTo>
                  <a:lnTo>
                    <a:pt x="32" y="20"/>
                  </a:lnTo>
                  <a:lnTo>
                    <a:pt x="41" y="22"/>
                  </a:lnTo>
                  <a:lnTo>
                    <a:pt x="50" y="20"/>
                  </a:lnTo>
                  <a:lnTo>
                    <a:pt x="54" y="18"/>
                  </a:lnTo>
                  <a:lnTo>
                    <a:pt x="54" y="13"/>
                  </a:lnTo>
                  <a:lnTo>
                    <a:pt x="52" y="11"/>
                  </a:lnTo>
                  <a:lnTo>
                    <a:pt x="43" y="6"/>
                  </a:lnTo>
                  <a:lnTo>
                    <a:pt x="34" y="2"/>
                  </a:lnTo>
                  <a:lnTo>
                    <a:pt x="25" y="0"/>
                  </a:lnTo>
                  <a:lnTo>
                    <a:pt x="14" y="0"/>
                  </a:lnTo>
                  <a:lnTo>
                    <a:pt x="7" y="0"/>
                  </a:lnTo>
                  <a:lnTo>
                    <a:pt x="3" y="2"/>
                  </a:lnTo>
                  <a:lnTo>
                    <a:pt x="0"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3" name="Freeform 1800">
              <a:extLst>
                <a:ext uri="{FF2B5EF4-FFF2-40B4-BE49-F238E27FC236}">
                  <a16:creationId xmlns:a16="http://schemas.microsoft.com/office/drawing/2014/main" xmlns="" id="{DDA6700D-2AD8-BA49-AF18-6285588506F9}"/>
                </a:ext>
              </a:extLst>
            </p:cNvPr>
            <p:cNvSpPr>
              <a:spLocks/>
            </p:cNvSpPr>
            <p:nvPr/>
          </p:nvSpPr>
          <p:spPr bwMode="auto">
            <a:xfrm>
              <a:off x="4465" y="3231"/>
              <a:ext cx="54" cy="22"/>
            </a:xfrm>
            <a:custGeom>
              <a:avLst/>
              <a:gdLst>
                <a:gd name="T0" fmla="*/ 5 w 54"/>
                <a:gd name="T1" fmla="*/ 11 h 22"/>
                <a:gd name="T2" fmla="*/ 5 w 54"/>
                <a:gd name="T3" fmla="*/ 11 h 22"/>
                <a:gd name="T4" fmla="*/ 12 w 54"/>
                <a:gd name="T5" fmla="*/ 15 h 22"/>
                <a:gd name="T6" fmla="*/ 21 w 54"/>
                <a:gd name="T7" fmla="*/ 18 h 22"/>
                <a:gd name="T8" fmla="*/ 32 w 54"/>
                <a:gd name="T9" fmla="*/ 20 h 22"/>
                <a:gd name="T10" fmla="*/ 41 w 54"/>
                <a:gd name="T11" fmla="*/ 22 h 22"/>
                <a:gd name="T12" fmla="*/ 41 w 54"/>
                <a:gd name="T13" fmla="*/ 22 h 22"/>
                <a:gd name="T14" fmla="*/ 50 w 54"/>
                <a:gd name="T15" fmla="*/ 20 h 22"/>
                <a:gd name="T16" fmla="*/ 54 w 54"/>
                <a:gd name="T17" fmla="*/ 18 h 22"/>
                <a:gd name="T18" fmla="*/ 54 w 54"/>
                <a:gd name="T19" fmla="*/ 13 h 22"/>
                <a:gd name="T20" fmla="*/ 52 w 54"/>
                <a:gd name="T21" fmla="*/ 11 h 22"/>
                <a:gd name="T22" fmla="*/ 52 w 54"/>
                <a:gd name="T23" fmla="*/ 11 h 22"/>
                <a:gd name="T24" fmla="*/ 43 w 54"/>
                <a:gd name="T25" fmla="*/ 6 h 22"/>
                <a:gd name="T26" fmla="*/ 34 w 54"/>
                <a:gd name="T27" fmla="*/ 2 h 22"/>
                <a:gd name="T28" fmla="*/ 25 w 54"/>
                <a:gd name="T29" fmla="*/ 0 h 22"/>
                <a:gd name="T30" fmla="*/ 14 w 54"/>
                <a:gd name="T31" fmla="*/ 0 h 22"/>
                <a:gd name="T32" fmla="*/ 14 w 54"/>
                <a:gd name="T33" fmla="*/ 0 h 22"/>
                <a:gd name="T34" fmla="*/ 7 w 54"/>
                <a:gd name="T35" fmla="*/ 0 h 22"/>
                <a:gd name="T36" fmla="*/ 3 w 54"/>
                <a:gd name="T37" fmla="*/ 2 h 22"/>
                <a:gd name="T38" fmla="*/ 0 w 54"/>
                <a:gd name="T39" fmla="*/ 6 h 22"/>
                <a:gd name="T40" fmla="*/ 5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5" y="11"/>
                  </a:moveTo>
                  <a:lnTo>
                    <a:pt x="5" y="11"/>
                  </a:lnTo>
                  <a:lnTo>
                    <a:pt x="12" y="15"/>
                  </a:lnTo>
                  <a:lnTo>
                    <a:pt x="21" y="18"/>
                  </a:lnTo>
                  <a:lnTo>
                    <a:pt x="32" y="20"/>
                  </a:lnTo>
                  <a:lnTo>
                    <a:pt x="41" y="22"/>
                  </a:lnTo>
                  <a:lnTo>
                    <a:pt x="50" y="20"/>
                  </a:lnTo>
                  <a:lnTo>
                    <a:pt x="54" y="18"/>
                  </a:lnTo>
                  <a:lnTo>
                    <a:pt x="54" y="13"/>
                  </a:lnTo>
                  <a:lnTo>
                    <a:pt x="52" y="11"/>
                  </a:lnTo>
                  <a:lnTo>
                    <a:pt x="43" y="6"/>
                  </a:lnTo>
                  <a:lnTo>
                    <a:pt x="34" y="2"/>
                  </a:lnTo>
                  <a:lnTo>
                    <a:pt x="25" y="0"/>
                  </a:lnTo>
                  <a:lnTo>
                    <a:pt x="14" y="0"/>
                  </a:lnTo>
                  <a:lnTo>
                    <a:pt x="7" y="0"/>
                  </a:lnTo>
                  <a:lnTo>
                    <a:pt x="3" y="2"/>
                  </a:lnTo>
                  <a:lnTo>
                    <a:pt x="0"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4" name="Freeform 1801">
              <a:extLst>
                <a:ext uri="{FF2B5EF4-FFF2-40B4-BE49-F238E27FC236}">
                  <a16:creationId xmlns:a16="http://schemas.microsoft.com/office/drawing/2014/main" xmlns="" id="{C69A6451-2687-0E4E-90E6-28EC9BAC8A5E}"/>
                </a:ext>
              </a:extLst>
            </p:cNvPr>
            <p:cNvSpPr>
              <a:spLocks/>
            </p:cNvSpPr>
            <p:nvPr/>
          </p:nvSpPr>
          <p:spPr bwMode="auto">
            <a:xfrm>
              <a:off x="4164" y="3235"/>
              <a:ext cx="47" cy="20"/>
            </a:xfrm>
            <a:custGeom>
              <a:avLst/>
              <a:gdLst>
                <a:gd name="T0" fmla="*/ 2 w 47"/>
                <a:gd name="T1" fmla="*/ 11 h 20"/>
                <a:gd name="T2" fmla="*/ 2 w 47"/>
                <a:gd name="T3" fmla="*/ 11 h 20"/>
                <a:gd name="T4" fmla="*/ 9 w 47"/>
                <a:gd name="T5" fmla="*/ 14 h 20"/>
                <a:gd name="T6" fmla="*/ 18 w 47"/>
                <a:gd name="T7" fmla="*/ 18 h 20"/>
                <a:gd name="T8" fmla="*/ 27 w 47"/>
                <a:gd name="T9" fmla="*/ 20 h 20"/>
                <a:gd name="T10" fmla="*/ 36 w 47"/>
                <a:gd name="T11" fmla="*/ 20 h 20"/>
                <a:gd name="T12" fmla="*/ 36 w 47"/>
                <a:gd name="T13" fmla="*/ 20 h 20"/>
                <a:gd name="T14" fmla="*/ 42 w 47"/>
                <a:gd name="T15" fmla="*/ 20 h 20"/>
                <a:gd name="T16" fmla="*/ 47 w 47"/>
                <a:gd name="T17" fmla="*/ 18 h 20"/>
                <a:gd name="T18" fmla="*/ 47 w 47"/>
                <a:gd name="T19" fmla="*/ 14 h 20"/>
                <a:gd name="T20" fmla="*/ 42 w 47"/>
                <a:gd name="T21" fmla="*/ 9 h 20"/>
                <a:gd name="T22" fmla="*/ 42 w 47"/>
                <a:gd name="T23" fmla="*/ 9 h 20"/>
                <a:gd name="T24" fmla="*/ 38 w 47"/>
                <a:gd name="T25" fmla="*/ 5 h 20"/>
                <a:gd name="T26" fmla="*/ 29 w 47"/>
                <a:gd name="T27" fmla="*/ 2 h 20"/>
                <a:gd name="T28" fmla="*/ 20 w 47"/>
                <a:gd name="T29" fmla="*/ 0 h 20"/>
                <a:gd name="T30" fmla="*/ 11 w 47"/>
                <a:gd name="T31" fmla="*/ 0 h 20"/>
                <a:gd name="T32" fmla="*/ 11 w 47"/>
                <a:gd name="T33" fmla="*/ 0 h 20"/>
                <a:gd name="T34" fmla="*/ 4 w 47"/>
                <a:gd name="T35" fmla="*/ 0 h 20"/>
                <a:gd name="T36" fmla="*/ 0 w 47"/>
                <a:gd name="T37" fmla="*/ 2 h 20"/>
                <a:gd name="T38" fmla="*/ 0 w 47"/>
                <a:gd name="T39" fmla="*/ 7 h 20"/>
                <a:gd name="T40" fmla="*/ 2 w 4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0">
                  <a:moveTo>
                    <a:pt x="2" y="11"/>
                  </a:moveTo>
                  <a:lnTo>
                    <a:pt x="2" y="11"/>
                  </a:lnTo>
                  <a:lnTo>
                    <a:pt x="9" y="14"/>
                  </a:lnTo>
                  <a:lnTo>
                    <a:pt x="18" y="18"/>
                  </a:lnTo>
                  <a:lnTo>
                    <a:pt x="27" y="20"/>
                  </a:lnTo>
                  <a:lnTo>
                    <a:pt x="36" y="20"/>
                  </a:lnTo>
                  <a:lnTo>
                    <a:pt x="42" y="20"/>
                  </a:lnTo>
                  <a:lnTo>
                    <a:pt x="47" y="18"/>
                  </a:lnTo>
                  <a:lnTo>
                    <a:pt x="47" y="14"/>
                  </a:lnTo>
                  <a:lnTo>
                    <a:pt x="42" y="9"/>
                  </a:lnTo>
                  <a:lnTo>
                    <a:pt x="38" y="5"/>
                  </a:lnTo>
                  <a:lnTo>
                    <a:pt x="29" y="2"/>
                  </a:lnTo>
                  <a:lnTo>
                    <a:pt x="20"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5" name="Freeform 1802">
              <a:extLst>
                <a:ext uri="{FF2B5EF4-FFF2-40B4-BE49-F238E27FC236}">
                  <a16:creationId xmlns:a16="http://schemas.microsoft.com/office/drawing/2014/main" xmlns="" id="{9A9F136D-2B0A-5D4F-8ED0-772582E9A6B4}"/>
                </a:ext>
              </a:extLst>
            </p:cNvPr>
            <p:cNvSpPr>
              <a:spLocks/>
            </p:cNvSpPr>
            <p:nvPr/>
          </p:nvSpPr>
          <p:spPr bwMode="auto">
            <a:xfrm>
              <a:off x="4164" y="3235"/>
              <a:ext cx="47" cy="20"/>
            </a:xfrm>
            <a:custGeom>
              <a:avLst/>
              <a:gdLst>
                <a:gd name="T0" fmla="*/ 2 w 47"/>
                <a:gd name="T1" fmla="*/ 11 h 20"/>
                <a:gd name="T2" fmla="*/ 2 w 47"/>
                <a:gd name="T3" fmla="*/ 11 h 20"/>
                <a:gd name="T4" fmla="*/ 9 w 47"/>
                <a:gd name="T5" fmla="*/ 14 h 20"/>
                <a:gd name="T6" fmla="*/ 18 w 47"/>
                <a:gd name="T7" fmla="*/ 18 h 20"/>
                <a:gd name="T8" fmla="*/ 27 w 47"/>
                <a:gd name="T9" fmla="*/ 20 h 20"/>
                <a:gd name="T10" fmla="*/ 36 w 47"/>
                <a:gd name="T11" fmla="*/ 20 h 20"/>
                <a:gd name="T12" fmla="*/ 36 w 47"/>
                <a:gd name="T13" fmla="*/ 20 h 20"/>
                <a:gd name="T14" fmla="*/ 42 w 47"/>
                <a:gd name="T15" fmla="*/ 20 h 20"/>
                <a:gd name="T16" fmla="*/ 47 w 47"/>
                <a:gd name="T17" fmla="*/ 18 h 20"/>
                <a:gd name="T18" fmla="*/ 47 w 47"/>
                <a:gd name="T19" fmla="*/ 14 h 20"/>
                <a:gd name="T20" fmla="*/ 42 w 47"/>
                <a:gd name="T21" fmla="*/ 9 h 20"/>
                <a:gd name="T22" fmla="*/ 42 w 47"/>
                <a:gd name="T23" fmla="*/ 9 h 20"/>
                <a:gd name="T24" fmla="*/ 38 w 47"/>
                <a:gd name="T25" fmla="*/ 5 h 20"/>
                <a:gd name="T26" fmla="*/ 29 w 47"/>
                <a:gd name="T27" fmla="*/ 2 h 20"/>
                <a:gd name="T28" fmla="*/ 20 w 47"/>
                <a:gd name="T29" fmla="*/ 0 h 20"/>
                <a:gd name="T30" fmla="*/ 11 w 47"/>
                <a:gd name="T31" fmla="*/ 0 h 20"/>
                <a:gd name="T32" fmla="*/ 11 w 47"/>
                <a:gd name="T33" fmla="*/ 0 h 20"/>
                <a:gd name="T34" fmla="*/ 4 w 47"/>
                <a:gd name="T35" fmla="*/ 0 h 20"/>
                <a:gd name="T36" fmla="*/ 0 w 47"/>
                <a:gd name="T37" fmla="*/ 2 h 20"/>
                <a:gd name="T38" fmla="*/ 0 w 47"/>
                <a:gd name="T39" fmla="*/ 7 h 20"/>
                <a:gd name="T40" fmla="*/ 2 w 4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0">
                  <a:moveTo>
                    <a:pt x="2" y="11"/>
                  </a:moveTo>
                  <a:lnTo>
                    <a:pt x="2" y="11"/>
                  </a:lnTo>
                  <a:lnTo>
                    <a:pt x="9" y="14"/>
                  </a:lnTo>
                  <a:lnTo>
                    <a:pt x="18" y="18"/>
                  </a:lnTo>
                  <a:lnTo>
                    <a:pt x="27" y="20"/>
                  </a:lnTo>
                  <a:lnTo>
                    <a:pt x="36" y="20"/>
                  </a:lnTo>
                  <a:lnTo>
                    <a:pt x="42" y="20"/>
                  </a:lnTo>
                  <a:lnTo>
                    <a:pt x="47" y="18"/>
                  </a:lnTo>
                  <a:lnTo>
                    <a:pt x="47" y="14"/>
                  </a:lnTo>
                  <a:lnTo>
                    <a:pt x="42" y="9"/>
                  </a:lnTo>
                  <a:lnTo>
                    <a:pt x="38" y="5"/>
                  </a:lnTo>
                  <a:lnTo>
                    <a:pt x="29" y="2"/>
                  </a:lnTo>
                  <a:lnTo>
                    <a:pt x="20"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6" name="Freeform 1803">
              <a:extLst>
                <a:ext uri="{FF2B5EF4-FFF2-40B4-BE49-F238E27FC236}">
                  <a16:creationId xmlns:a16="http://schemas.microsoft.com/office/drawing/2014/main" xmlns="" id="{46B2DFF5-6F95-9243-9E3F-4E8433764070}"/>
                </a:ext>
              </a:extLst>
            </p:cNvPr>
            <p:cNvSpPr>
              <a:spLocks/>
            </p:cNvSpPr>
            <p:nvPr/>
          </p:nvSpPr>
          <p:spPr bwMode="auto">
            <a:xfrm>
              <a:off x="4123" y="3235"/>
              <a:ext cx="47" cy="23"/>
            </a:xfrm>
            <a:custGeom>
              <a:avLst/>
              <a:gdLst>
                <a:gd name="T0" fmla="*/ 5 w 47"/>
                <a:gd name="T1" fmla="*/ 11 h 23"/>
                <a:gd name="T2" fmla="*/ 5 w 47"/>
                <a:gd name="T3" fmla="*/ 11 h 23"/>
                <a:gd name="T4" fmla="*/ 11 w 47"/>
                <a:gd name="T5" fmla="*/ 16 h 23"/>
                <a:gd name="T6" fmla="*/ 18 w 47"/>
                <a:gd name="T7" fmla="*/ 18 h 23"/>
                <a:gd name="T8" fmla="*/ 27 w 47"/>
                <a:gd name="T9" fmla="*/ 20 h 23"/>
                <a:gd name="T10" fmla="*/ 36 w 47"/>
                <a:gd name="T11" fmla="*/ 23 h 23"/>
                <a:gd name="T12" fmla="*/ 36 w 47"/>
                <a:gd name="T13" fmla="*/ 23 h 23"/>
                <a:gd name="T14" fmla="*/ 43 w 47"/>
                <a:gd name="T15" fmla="*/ 20 h 23"/>
                <a:gd name="T16" fmla="*/ 47 w 47"/>
                <a:gd name="T17" fmla="*/ 18 h 23"/>
                <a:gd name="T18" fmla="*/ 47 w 47"/>
                <a:gd name="T19" fmla="*/ 14 h 23"/>
                <a:gd name="T20" fmla="*/ 43 w 47"/>
                <a:gd name="T21" fmla="*/ 11 h 23"/>
                <a:gd name="T22" fmla="*/ 43 w 47"/>
                <a:gd name="T23" fmla="*/ 11 h 23"/>
                <a:gd name="T24" fmla="*/ 38 w 47"/>
                <a:gd name="T25" fmla="*/ 7 h 23"/>
                <a:gd name="T26" fmla="*/ 29 w 47"/>
                <a:gd name="T27" fmla="*/ 2 h 23"/>
                <a:gd name="T28" fmla="*/ 20 w 47"/>
                <a:gd name="T29" fmla="*/ 0 h 23"/>
                <a:gd name="T30" fmla="*/ 11 w 47"/>
                <a:gd name="T31" fmla="*/ 0 h 23"/>
                <a:gd name="T32" fmla="*/ 11 w 47"/>
                <a:gd name="T33" fmla="*/ 0 h 23"/>
                <a:gd name="T34" fmla="*/ 5 w 47"/>
                <a:gd name="T35" fmla="*/ 0 h 23"/>
                <a:gd name="T36" fmla="*/ 2 w 47"/>
                <a:gd name="T37" fmla="*/ 2 h 23"/>
                <a:gd name="T38" fmla="*/ 0 w 47"/>
                <a:gd name="T39" fmla="*/ 7 h 23"/>
                <a:gd name="T40" fmla="*/ 5 w 4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3">
                  <a:moveTo>
                    <a:pt x="5" y="11"/>
                  </a:moveTo>
                  <a:lnTo>
                    <a:pt x="5" y="11"/>
                  </a:lnTo>
                  <a:lnTo>
                    <a:pt x="11" y="16"/>
                  </a:lnTo>
                  <a:lnTo>
                    <a:pt x="18" y="18"/>
                  </a:lnTo>
                  <a:lnTo>
                    <a:pt x="27" y="20"/>
                  </a:lnTo>
                  <a:lnTo>
                    <a:pt x="36" y="23"/>
                  </a:lnTo>
                  <a:lnTo>
                    <a:pt x="43" y="20"/>
                  </a:lnTo>
                  <a:lnTo>
                    <a:pt x="47" y="18"/>
                  </a:lnTo>
                  <a:lnTo>
                    <a:pt x="47" y="14"/>
                  </a:lnTo>
                  <a:lnTo>
                    <a:pt x="43" y="11"/>
                  </a:lnTo>
                  <a:lnTo>
                    <a:pt x="38" y="7"/>
                  </a:lnTo>
                  <a:lnTo>
                    <a:pt x="29" y="2"/>
                  </a:lnTo>
                  <a:lnTo>
                    <a:pt x="20" y="0"/>
                  </a:lnTo>
                  <a:lnTo>
                    <a:pt x="11" y="0"/>
                  </a:lnTo>
                  <a:lnTo>
                    <a:pt x="5" y="0"/>
                  </a:lnTo>
                  <a:lnTo>
                    <a:pt x="2" y="2"/>
                  </a:lnTo>
                  <a:lnTo>
                    <a:pt x="0"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7" name="Freeform 1804">
              <a:extLst>
                <a:ext uri="{FF2B5EF4-FFF2-40B4-BE49-F238E27FC236}">
                  <a16:creationId xmlns:a16="http://schemas.microsoft.com/office/drawing/2014/main" xmlns="" id="{BB8C7D08-DE5A-A242-98DD-16C2ABE1A166}"/>
                </a:ext>
              </a:extLst>
            </p:cNvPr>
            <p:cNvSpPr>
              <a:spLocks/>
            </p:cNvSpPr>
            <p:nvPr/>
          </p:nvSpPr>
          <p:spPr bwMode="auto">
            <a:xfrm>
              <a:off x="4123" y="3235"/>
              <a:ext cx="47" cy="23"/>
            </a:xfrm>
            <a:custGeom>
              <a:avLst/>
              <a:gdLst>
                <a:gd name="T0" fmla="*/ 5 w 47"/>
                <a:gd name="T1" fmla="*/ 11 h 23"/>
                <a:gd name="T2" fmla="*/ 5 w 47"/>
                <a:gd name="T3" fmla="*/ 11 h 23"/>
                <a:gd name="T4" fmla="*/ 11 w 47"/>
                <a:gd name="T5" fmla="*/ 16 h 23"/>
                <a:gd name="T6" fmla="*/ 18 w 47"/>
                <a:gd name="T7" fmla="*/ 18 h 23"/>
                <a:gd name="T8" fmla="*/ 27 w 47"/>
                <a:gd name="T9" fmla="*/ 20 h 23"/>
                <a:gd name="T10" fmla="*/ 36 w 47"/>
                <a:gd name="T11" fmla="*/ 23 h 23"/>
                <a:gd name="T12" fmla="*/ 36 w 47"/>
                <a:gd name="T13" fmla="*/ 23 h 23"/>
                <a:gd name="T14" fmla="*/ 43 w 47"/>
                <a:gd name="T15" fmla="*/ 20 h 23"/>
                <a:gd name="T16" fmla="*/ 47 w 47"/>
                <a:gd name="T17" fmla="*/ 18 h 23"/>
                <a:gd name="T18" fmla="*/ 47 w 47"/>
                <a:gd name="T19" fmla="*/ 14 h 23"/>
                <a:gd name="T20" fmla="*/ 43 w 47"/>
                <a:gd name="T21" fmla="*/ 11 h 23"/>
                <a:gd name="T22" fmla="*/ 43 w 47"/>
                <a:gd name="T23" fmla="*/ 11 h 23"/>
                <a:gd name="T24" fmla="*/ 38 w 47"/>
                <a:gd name="T25" fmla="*/ 7 h 23"/>
                <a:gd name="T26" fmla="*/ 29 w 47"/>
                <a:gd name="T27" fmla="*/ 2 h 23"/>
                <a:gd name="T28" fmla="*/ 20 w 47"/>
                <a:gd name="T29" fmla="*/ 0 h 23"/>
                <a:gd name="T30" fmla="*/ 11 w 47"/>
                <a:gd name="T31" fmla="*/ 0 h 23"/>
                <a:gd name="T32" fmla="*/ 11 w 47"/>
                <a:gd name="T33" fmla="*/ 0 h 23"/>
                <a:gd name="T34" fmla="*/ 5 w 47"/>
                <a:gd name="T35" fmla="*/ 0 h 23"/>
                <a:gd name="T36" fmla="*/ 2 w 47"/>
                <a:gd name="T37" fmla="*/ 2 h 23"/>
                <a:gd name="T38" fmla="*/ 0 w 47"/>
                <a:gd name="T39" fmla="*/ 7 h 23"/>
                <a:gd name="T40" fmla="*/ 5 w 4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3">
                  <a:moveTo>
                    <a:pt x="5" y="11"/>
                  </a:moveTo>
                  <a:lnTo>
                    <a:pt x="5" y="11"/>
                  </a:lnTo>
                  <a:lnTo>
                    <a:pt x="11" y="16"/>
                  </a:lnTo>
                  <a:lnTo>
                    <a:pt x="18" y="18"/>
                  </a:lnTo>
                  <a:lnTo>
                    <a:pt x="27" y="20"/>
                  </a:lnTo>
                  <a:lnTo>
                    <a:pt x="36" y="23"/>
                  </a:lnTo>
                  <a:lnTo>
                    <a:pt x="43" y="20"/>
                  </a:lnTo>
                  <a:lnTo>
                    <a:pt x="47" y="18"/>
                  </a:lnTo>
                  <a:lnTo>
                    <a:pt x="47" y="14"/>
                  </a:lnTo>
                  <a:lnTo>
                    <a:pt x="43" y="11"/>
                  </a:lnTo>
                  <a:lnTo>
                    <a:pt x="38" y="7"/>
                  </a:lnTo>
                  <a:lnTo>
                    <a:pt x="29" y="2"/>
                  </a:lnTo>
                  <a:lnTo>
                    <a:pt x="20" y="0"/>
                  </a:lnTo>
                  <a:lnTo>
                    <a:pt x="11" y="0"/>
                  </a:lnTo>
                  <a:lnTo>
                    <a:pt x="5" y="0"/>
                  </a:lnTo>
                  <a:lnTo>
                    <a:pt x="2" y="2"/>
                  </a:lnTo>
                  <a:lnTo>
                    <a:pt x="0"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8" name="Freeform 1805">
              <a:extLst>
                <a:ext uri="{FF2B5EF4-FFF2-40B4-BE49-F238E27FC236}">
                  <a16:creationId xmlns:a16="http://schemas.microsoft.com/office/drawing/2014/main" xmlns="" id="{DF40937D-B9B4-CD4B-A0E2-0E9B353E9F4D}"/>
                </a:ext>
              </a:extLst>
            </p:cNvPr>
            <p:cNvSpPr>
              <a:spLocks/>
            </p:cNvSpPr>
            <p:nvPr/>
          </p:nvSpPr>
          <p:spPr bwMode="auto">
            <a:xfrm>
              <a:off x="4085" y="3235"/>
              <a:ext cx="45" cy="23"/>
            </a:xfrm>
            <a:custGeom>
              <a:avLst/>
              <a:gdLst>
                <a:gd name="T0" fmla="*/ 4 w 45"/>
                <a:gd name="T1" fmla="*/ 11 h 23"/>
                <a:gd name="T2" fmla="*/ 4 w 45"/>
                <a:gd name="T3" fmla="*/ 11 h 23"/>
                <a:gd name="T4" fmla="*/ 9 w 45"/>
                <a:gd name="T5" fmla="*/ 16 h 23"/>
                <a:gd name="T6" fmla="*/ 18 w 45"/>
                <a:gd name="T7" fmla="*/ 18 h 23"/>
                <a:gd name="T8" fmla="*/ 25 w 45"/>
                <a:gd name="T9" fmla="*/ 20 h 23"/>
                <a:gd name="T10" fmla="*/ 34 w 45"/>
                <a:gd name="T11" fmla="*/ 23 h 23"/>
                <a:gd name="T12" fmla="*/ 34 w 45"/>
                <a:gd name="T13" fmla="*/ 23 h 23"/>
                <a:gd name="T14" fmla="*/ 40 w 45"/>
                <a:gd name="T15" fmla="*/ 20 h 23"/>
                <a:gd name="T16" fmla="*/ 45 w 45"/>
                <a:gd name="T17" fmla="*/ 18 h 23"/>
                <a:gd name="T18" fmla="*/ 45 w 45"/>
                <a:gd name="T19" fmla="*/ 16 h 23"/>
                <a:gd name="T20" fmla="*/ 43 w 45"/>
                <a:gd name="T21" fmla="*/ 11 h 23"/>
                <a:gd name="T22" fmla="*/ 43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4 w 45"/>
                <a:gd name="T35" fmla="*/ 0 h 23"/>
                <a:gd name="T36" fmla="*/ 0 w 45"/>
                <a:gd name="T37" fmla="*/ 5 h 23"/>
                <a:gd name="T38" fmla="*/ 0 w 45"/>
                <a:gd name="T39" fmla="*/ 7 h 23"/>
                <a:gd name="T40" fmla="*/ 4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4" y="11"/>
                  </a:moveTo>
                  <a:lnTo>
                    <a:pt x="4" y="11"/>
                  </a:lnTo>
                  <a:lnTo>
                    <a:pt x="9" y="16"/>
                  </a:lnTo>
                  <a:lnTo>
                    <a:pt x="18" y="18"/>
                  </a:lnTo>
                  <a:lnTo>
                    <a:pt x="25" y="20"/>
                  </a:lnTo>
                  <a:lnTo>
                    <a:pt x="34" y="23"/>
                  </a:lnTo>
                  <a:lnTo>
                    <a:pt x="40" y="20"/>
                  </a:lnTo>
                  <a:lnTo>
                    <a:pt x="45" y="18"/>
                  </a:lnTo>
                  <a:lnTo>
                    <a:pt x="45" y="16"/>
                  </a:lnTo>
                  <a:lnTo>
                    <a:pt x="43" y="11"/>
                  </a:lnTo>
                  <a:lnTo>
                    <a:pt x="36" y="7"/>
                  </a:lnTo>
                  <a:lnTo>
                    <a:pt x="29" y="2"/>
                  </a:lnTo>
                  <a:lnTo>
                    <a:pt x="20" y="0"/>
                  </a:lnTo>
                  <a:lnTo>
                    <a:pt x="11" y="0"/>
                  </a:lnTo>
                  <a:lnTo>
                    <a:pt x="4" y="0"/>
                  </a:lnTo>
                  <a:lnTo>
                    <a:pt x="0" y="5"/>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89" name="Freeform 1806">
              <a:extLst>
                <a:ext uri="{FF2B5EF4-FFF2-40B4-BE49-F238E27FC236}">
                  <a16:creationId xmlns:a16="http://schemas.microsoft.com/office/drawing/2014/main" xmlns="" id="{B976A2D2-5C89-C347-9645-1B1974A86D41}"/>
                </a:ext>
              </a:extLst>
            </p:cNvPr>
            <p:cNvSpPr>
              <a:spLocks/>
            </p:cNvSpPr>
            <p:nvPr/>
          </p:nvSpPr>
          <p:spPr bwMode="auto">
            <a:xfrm>
              <a:off x="4085" y="3235"/>
              <a:ext cx="45" cy="23"/>
            </a:xfrm>
            <a:custGeom>
              <a:avLst/>
              <a:gdLst>
                <a:gd name="T0" fmla="*/ 4 w 45"/>
                <a:gd name="T1" fmla="*/ 11 h 23"/>
                <a:gd name="T2" fmla="*/ 4 w 45"/>
                <a:gd name="T3" fmla="*/ 11 h 23"/>
                <a:gd name="T4" fmla="*/ 9 w 45"/>
                <a:gd name="T5" fmla="*/ 16 h 23"/>
                <a:gd name="T6" fmla="*/ 18 w 45"/>
                <a:gd name="T7" fmla="*/ 18 h 23"/>
                <a:gd name="T8" fmla="*/ 25 w 45"/>
                <a:gd name="T9" fmla="*/ 20 h 23"/>
                <a:gd name="T10" fmla="*/ 34 w 45"/>
                <a:gd name="T11" fmla="*/ 23 h 23"/>
                <a:gd name="T12" fmla="*/ 34 w 45"/>
                <a:gd name="T13" fmla="*/ 23 h 23"/>
                <a:gd name="T14" fmla="*/ 40 w 45"/>
                <a:gd name="T15" fmla="*/ 20 h 23"/>
                <a:gd name="T16" fmla="*/ 45 w 45"/>
                <a:gd name="T17" fmla="*/ 18 h 23"/>
                <a:gd name="T18" fmla="*/ 45 w 45"/>
                <a:gd name="T19" fmla="*/ 16 h 23"/>
                <a:gd name="T20" fmla="*/ 43 w 45"/>
                <a:gd name="T21" fmla="*/ 11 h 23"/>
                <a:gd name="T22" fmla="*/ 43 w 45"/>
                <a:gd name="T23" fmla="*/ 11 h 23"/>
                <a:gd name="T24" fmla="*/ 36 w 45"/>
                <a:gd name="T25" fmla="*/ 7 h 23"/>
                <a:gd name="T26" fmla="*/ 29 w 45"/>
                <a:gd name="T27" fmla="*/ 2 h 23"/>
                <a:gd name="T28" fmla="*/ 20 w 45"/>
                <a:gd name="T29" fmla="*/ 0 h 23"/>
                <a:gd name="T30" fmla="*/ 11 w 45"/>
                <a:gd name="T31" fmla="*/ 0 h 23"/>
                <a:gd name="T32" fmla="*/ 11 w 45"/>
                <a:gd name="T33" fmla="*/ 0 h 23"/>
                <a:gd name="T34" fmla="*/ 4 w 45"/>
                <a:gd name="T35" fmla="*/ 0 h 23"/>
                <a:gd name="T36" fmla="*/ 0 w 45"/>
                <a:gd name="T37" fmla="*/ 5 h 23"/>
                <a:gd name="T38" fmla="*/ 0 w 45"/>
                <a:gd name="T39" fmla="*/ 7 h 23"/>
                <a:gd name="T40" fmla="*/ 4 w 4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3">
                  <a:moveTo>
                    <a:pt x="4" y="11"/>
                  </a:moveTo>
                  <a:lnTo>
                    <a:pt x="4" y="11"/>
                  </a:lnTo>
                  <a:lnTo>
                    <a:pt x="9" y="16"/>
                  </a:lnTo>
                  <a:lnTo>
                    <a:pt x="18" y="18"/>
                  </a:lnTo>
                  <a:lnTo>
                    <a:pt x="25" y="20"/>
                  </a:lnTo>
                  <a:lnTo>
                    <a:pt x="34" y="23"/>
                  </a:lnTo>
                  <a:lnTo>
                    <a:pt x="40" y="20"/>
                  </a:lnTo>
                  <a:lnTo>
                    <a:pt x="45" y="18"/>
                  </a:lnTo>
                  <a:lnTo>
                    <a:pt x="45" y="16"/>
                  </a:lnTo>
                  <a:lnTo>
                    <a:pt x="43" y="11"/>
                  </a:lnTo>
                  <a:lnTo>
                    <a:pt x="36" y="7"/>
                  </a:lnTo>
                  <a:lnTo>
                    <a:pt x="29" y="2"/>
                  </a:lnTo>
                  <a:lnTo>
                    <a:pt x="20" y="0"/>
                  </a:lnTo>
                  <a:lnTo>
                    <a:pt x="11" y="0"/>
                  </a:lnTo>
                  <a:lnTo>
                    <a:pt x="4" y="0"/>
                  </a:lnTo>
                  <a:lnTo>
                    <a:pt x="0" y="5"/>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0" name="Freeform 1807">
              <a:extLst>
                <a:ext uri="{FF2B5EF4-FFF2-40B4-BE49-F238E27FC236}">
                  <a16:creationId xmlns:a16="http://schemas.microsoft.com/office/drawing/2014/main" xmlns="" id="{E4750993-DFA6-454C-97CA-0BE9878D13B9}"/>
                </a:ext>
              </a:extLst>
            </p:cNvPr>
            <p:cNvSpPr>
              <a:spLocks/>
            </p:cNvSpPr>
            <p:nvPr/>
          </p:nvSpPr>
          <p:spPr bwMode="auto">
            <a:xfrm>
              <a:off x="4046" y="3235"/>
              <a:ext cx="46" cy="23"/>
            </a:xfrm>
            <a:custGeom>
              <a:avLst/>
              <a:gdLst>
                <a:gd name="T0" fmla="*/ 5 w 46"/>
                <a:gd name="T1" fmla="*/ 11 h 23"/>
                <a:gd name="T2" fmla="*/ 5 w 46"/>
                <a:gd name="T3" fmla="*/ 11 h 23"/>
                <a:gd name="T4" fmla="*/ 9 w 46"/>
                <a:gd name="T5" fmla="*/ 16 h 23"/>
                <a:gd name="T6" fmla="*/ 18 w 46"/>
                <a:gd name="T7" fmla="*/ 20 h 23"/>
                <a:gd name="T8" fmla="*/ 25 w 46"/>
                <a:gd name="T9" fmla="*/ 23 h 23"/>
                <a:gd name="T10" fmla="*/ 34 w 46"/>
                <a:gd name="T11" fmla="*/ 23 h 23"/>
                <a:gd name="T12" fmla="*/ 34 w 46"/>
                <a:gd name="T13" fmla="*/ 23 h 23"/>
                <a:gd name="T14" fmla="*/ 41 w 46"/>
                <a:gd name="T15" fmla="*/ 23 h 23"/>
                <a:gd name="T16" fmla="*/ 46 w 46"/>
                <a:gd name="T17" fmla="*/ 20 h 23"/>
                <a:gd name="T18" fmla="*/ 46 w 46"/>
                <a:gd name="T19" fmla="*/ 16 h 23"/>
                <a:gd name="T20" fmla="*/ 43 w 46"/>
                <a:gd name="T21" fmla="*/ 11 h 23"/>
                <a:gd name="T22" fmla="*/ 43 w 46"/>
                <a:gd name="T23" fmla="*/ 11 h 23"/>
                <a:gd name="T24" fmla="*/ 36 w 46"/>
                <a:gd name="T25" fmla="*/ 7 h 23"/>
                <a:gd name="T26" fmla="*/ 27 w 46"/>
                <a:gd name="T27" fmla="*/ 5 h 23"/>
                <a:gd name="T28" fmla="*/ 21 w 46"/>
                <a:gd name="T29" fmla="*/ 2 h 23"/>
                <a:gd name="T30" fmla="*/ 12 w 46"/>
                <a:gd name="T31" fmla="*/ 0 h 23"/>
                <a:gd name="T32" fmla="*/ 12 w 46"/>
                <a:gd name="T33" fmla="*/ 0 h 23"/>
                <a:gd name="T34" fmla="*/ 5 w 46"/>
                <a:gd name="T35" fmla="*/ 2 h 23"/>
                <a:gd name="T36" fmla="*/ 3 w 46"/>
                <a:gd name="T37" fmla="*/ 5 h 23"/>
                <a:gd name="T38" fmla="*/ 0 w 46"/>
                <a:gd name="T39" fmla="*/ 7 h 23"/>
                <a:gd name="T40" fmla="*/ 5 w 4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23">
                  <a:moveTo>
                    <a:pt x="5" y="11"/>
                  </a:moveTo>
                  <a:lnTo>
                    <a:pt x="5" y="11"/>
                  </a:lnTo>
                  <a:lnTo>
                    <a:pt x="9" y="16"/>
                  </a:lnTo>
                  <a:lnTo>
                    <a:pt x="18" y="20"/>
                  </a:lnTo>
                  <a:lnTo>
                    <a:pt x="25" y="23"/>
                  </a:lnTo>
                  <a:lnTo>
                    <a:pt x="34" y="23"/>
                  </a:lnTo>
                  <a:lnTo>
                    <a:pt x="41" y="23"/>
                  </a:lnTo>
                  <a:lnTo>
                    <a:pt x="46" y="20"/>
                  </a:lnTo>
                  <a:lnTo>
                    <a:pt x="46" y="16"/>
                  </a:lnTo>
                  <a:lnTo>
                    <a:pt x="43" y="11"/>
                  </a:lnTo>
                  <a:lnTo>
                    <a:pt x="36" y="7"/>
                  </a:lnTo>
                  <a:lnTo>
                    <a:pt x="27" y="5"/>
                  </a:lnTo>
                  <a:lnTo>
                    <a:pt x="21" y="2"/>
                  </a:lnTo>
                  <a:lnTo>
                    <a:pt x="12" y="0"/>
                  </a:lnTo>
                  <a:lnTo>
                    <a:pt x="5" y="2"/>
                  </a:lnTo>
                  <a:lnTo>
                    <a:pt x="3" y="5"/>
                  </a:lnTo>
                  <a:lnTo>
                    <a:pt x="0"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1" name="Freeform 1808">
              <a:extLst>
                <a:ext uri="{FF2B5EF4-FFF2-40B4-BE49-F238E27FC236}">
                  <a16:creationId xmlns:a16="http://schemas.microsoft.com/office/drawing/2014/main" xmlns="" id="{347D20A2-2BCC-7A4D-B47C-D1C8D22A8715}"/>
                </a:ext>
              </a:extLst>
            </p:cNvPr>
            <p:cNvSpPr>
              <a:spLocks/>
            </p:cNvSpPr>
            <p:nvPr/>
          </p:nvSpPr>
          <p:spPr bwMode="auto">
            <a:xfrm>
              <a:off x="4046" y="3235"/>
              <a:ext cx="46" cy="23"/>
            </a:xfrm>
            <a:custGeom>
              <a:avLst/>
              <a:gdLst>
                <a:gd name="T0" fmla="*/ 5 w 46"/>
                <a:gd name="T1" fmla="*/ 11 h 23"/>
                <a:gd name="T2" fmla="*/ 5 w 46"/>
                <a:gd name="T3" fmla="*/ 11 h 23"/>
                <a:gd name="T4" fmla="*/ 9 w 46"/>
                <a:gd name="T5" fmla="*/ 16 h 23"/>
                <a:gd name="T6" fmla="*/ 18 w 46"/>
                <a:gd name="T7" fmla="*/ 20 h 23"/>
                <a:gd name="T8" fmla="*/ 25 w 46"/>
                <a:gd name="T9" fmla="*/ 23 h 23"/>
                <a:gd name="T10" fmla="*/ 34 w 46"/>
                <a:gd name="T11" fmla="*/ 23 h 23"/>
                <a:gd name="T12" fmla="*/ 34 w 46"/>
                <a:gd name="T13" fmla="*/ 23 h 23"/>
                <a:gd name="T14" fmla="*/ 41 w 46"/>
                <a:gd name="T15" fmla="*/ 23 h 23"/>
                <a:gd name="T16" fmla="*/ 46 w 46"/>
                <a:gd name="T17" fmla="*/ 20 h 23"/>
                <a:gd name="T18" fmla="*/ 46 w 46"/>
                <a:gd name="T19" fmla="*/ 16 h 23"/>
                <a:gd name="T20" fmla="*/ 43 w 46"/>
                <a:gd name="T21" fmla="*/ 11 h 23"/>
                <a:gd name="T22" fmla="*/ 43 w 46"/>
                <a:gd name="T23" fmla="*/ 11 h 23"/>
                <a:gd name="T24" fmla="*/ 36 w 46"/>
                <a:gd name="T25" fmla="*/ 7 h 23"/>
                <a:gd name="T26" fmla="*/ 27 w 46"/>
                <a:gd name="T27" fmla="*/ 5 h 23"/>
                <a:gd name="T28" fmla="*/ 21 w 46"/>
                <a:gd name="T29" fmla="*/ 2 h 23"/>
                <a:gd name="T30" fmla="*/ 12 w 46"/>
                <a:gd name="T31" fmla="*/ 0 h 23"/>
                <a:gd name="T32" fmla="*/ 12 w 46"/>
                <a:gd name="T33" fmla="*/ 0 h 23"/>
                <a:gd name="T34" fmla="*/ 5 w 46"/>
                <a:gd name="T35" fmla="*/ 2 h 23"/>
                <a:gd name="T36" fmla="*/ 3 w 46"/>
                <a:gd name="T37" fmla="*/ 5 h 23"/>
                <a:gd name="T38" fmla="*/ 0 w 46"/>
                <a:gd name="T39" fmla="*/ 7 h 23"/>
                <a:gd name="T40" fmla="*/ 5 w 4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23">
                  <a:moveTo>
                    <a:pt x="5" y="11"/>
                  </a:moveTo>
                  <a:lnTo>
                    <a:pt x="5" y="11"/>
                  </a:lnTo>
                  <a:lnTo>
                    <a:pt x="9" y="16"/>
                  </a:lnTo>
                  <a:lnTo>
                    <a:pt x="18" y="20"/>
                  </a:lnTo>
                  <a:lnTo>
                    <a:pt x="25" y="23"/>
                  </a:lnTo>
                  <a:lnTo>
                    <a:pt x="34" y="23"/>
                  </a:lnTo>
                  <a:lnTo>
                    <a:pt x="41" y="23"/>
                  </a:lnTo>
                  <a:lnTo>
                    <a:pt x="46" y="20"/>
                  </a:lnTo>
                  <a:lnTo>
                    <a:pt x="46" y="16"/>
                  </a:lnTo>
                  <a:lnTo>
                    <a:pt x="43" y="11"/>
                  </a:lnTo>
                  <a:lnTo>
                    <a:pt x="36" y="7"/>
                  </a:lnTo>
                  <a:lnTo>
                    <a:pt x="27" y="5"/>
                  </a:lnTo>
                  <a:lnTo>
                    <a:pt x="21" y="2"/>
                  </a:lnTo>
                  <a:lnTo>
                    <a:pt x="12" y="0"/>
                  </a:lnTo>
                  <a:lnTo>
                    <a:pt x="5" y="2"/>
                  </a:lnTo>
                  <a:lnTo>
                    <a:pt x="3" y="5"/>
                  </a:lnTo>
                  <a:lnTo>
                    <a:pt x="0"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2" name="Freeform 1809">
              <a:extLst>
                <a:ext uri="{FF2B5EF4-FFF2-40B4-BE49-F238E27FC236}">
                  <a16:creationId xmlns:a16="http://schemas.microsoft.com/office/drawing/2014/main" xmlns="" id="{F61A3C0C-C6BF-9541-8511-1EF2D013717F}"/>
                </a:ext>
              </a:extLst>
            </p:cNvPr>
            <p:cNvSpPr>
              <a:spLocks/>
            </p:cNvSpPr>
            <p:nvPr/>
          </p:nvSpPr>
          <p:spPr bwMode="auto">
            <a:xfrm>
              <a:off x="4010" y="3237"/>
              <a:ext cx="43" cy="21"/>
            </a:xfrm>
            <a:custGeom>
              <a:avLst/>
              <a:gdLst>
                <a:gd name="T0" fmla="*/ 3 w 43"/>
                <a:gd name="T1" fmla="*/ 12 h 21"/>
                <a:gd name="T2" fmla="*/ 3 w 43"/>
                <a:gd name="T3" fmla="*/ 12 h 21"/>
                <a:gd name="T4" fmla="*/ 9 w 43"/>
                <a:gd name="T5" fmla="*/ 14 h 21"/>
                <a:gd name="T6" fmla="*/ 16 w 43"/>
                <a:gd name="T7" fmla="*/ 18 h 21"/>
                <a:gd name="T8" fmla="*/ 25 w 43"/>
                <a:gd name="T9" fmla="*/ 21 h 21"/>
                <a:gd name="T10" fmla="*/ 32 w 43"/>
                <a:gd name="T11" fmla="*/ 21 h 21"/>
                <a:gd name="T12" fmla="*/ 32 w 43"/>
                <a:gd name="T13" fmla="*/ 21 h 21"/>
                <a:gd name="T14" fmla="*/ 39 w 43"/>
                <a:gd name="T15" fmla="*/ 21 h 21"/>
                <a:gd name="T16" fmla="*/ 43 w 43"/>
                <a:gd name="T17" fmla="*/ 18 h 21"/>
                <a:gd name="T18" fmla="*/ 43 w 43"/>
                <a:gd name="T19" fmla="*/ 14 h 21"/>
                <a:gd name="T20" fmla="*/ 41 w 43"/>
                <a:gd name="T21" fmla="*/ 9 h 21"/>
                <a:gd name="T22" fmla="*/ 41 w 43"/>
                <a:gd name="T23" fmla="*/ 9 h 21"/>
                <a:gd name="T24" fmla="*/ 34 w 43"/>
                <a:gd name="T25" fmla="*/ 5 h 21"/>
                <a:gd name="T26" fmla="*/ 27 w 43"/>
                <a:gd name="T27" fmla="*/ 3 h 21"/>
                <a:gd name="T28" fmla="*/ 18 w 43"/>
                <a:gd name="T29" fmla="*/ 0 h 21"/>
                <a:gd name="T30" fmla="*/ 9 w 43"/>
                <a:gd name="T31" fmla="*/ 0 h 21"/>
                <a:gd name="T32" fmla="*/ 9 w 43"/>
                <a:gd name="T33" fmla="*/ 0 h 21"/>
                <a:gd name="T34" fmla="*/ 5 w 43"/>
                <a:gd name="T35" fmla="*/ 0 h 21"/>
                <a:gd name="T36" fmla="*/ 0 w 43"/>
                <a:gd name="T37" fmla="*/ 3 h 21"/>
                <a:gd name="T38" fmla="*/ 0 w 43"/>
                <a:gd name="T39" fmla="*/ 7 h 21"/>
                <a:gd name="T40" fmla="*/ 3 w 43"/>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1">
                  <a:moveTo>
                    <a:pt x="3" y="12"/>
                  </a:moveTo>
                  <a:lnTo>
                    <a:pt x="3" y="12"/>
                  </a:lnTo>
                  <a:lnTo>
                    <a:pt x="9" y="14"/>
                  </a:lnTo>
                  <a:lnTo>
                    <a:pt x="16" y="18"/>
                  </a:lnTo>
                  <a:lnTo>
                    <a:pt x="25" y="21"/>
                  </a:lnTo>
                  <a:lnTo>
                    <a:pt x="32" y="21"/>
                  </a:lnTo>
                  <a:lnTo>
                    <a:pt x="39" y="21"/>
                  </a:lnTo>
                  <a:lnTo>
                    <a:pt x="43" y="18"/>
                  </a:lnTo>
                  <a:lnTo>
                    <a:pt x="43" y="14"/>
                  </a:lnTo>
                  <a:lnTo>
                    <a:pt x="41" y="9"/>
                  </a:lnTo>
                  <a:lnTo>
                    <a:pt x="34" y="5"/>
                  </a:lnTo>
                  <a:lnTo>
                    <a:pt x="27" y="3"/>
                  </a:lnTo>
                  <a:lnTo>
                    <a:pt x="18" y="0"/>
                  </a:lnTo>
                  <a:lnTo>
                    <a:pt x="9" y="0"/>
                  </a:lnTo>
                  <a:lnTo>
                    <a:pt x="5" y="0"/>
                  </a:lnTo>
                  <a:lnTo>
                    <a:pt x="0" y="3"/>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3" name="Freeform 1810">
              <a:extLst>
                <a:ext uri="{FF2B5EF4-FFF2-40B4-BE49-F238E27FC236}">
                  <a16:creationId xmlns:a16="http://schemas.microsoft.com/office/drawing/2014/main" xmlns="" id="{A6432980-01B2-2D4E-9BEB-C3655DCE65D4}"/>
                </a:ext>
              </a:extLst>
            </p:cNvPr>
            <p:cNvSpPr>
              <a:spLocks/>
            </p:cNvSpPr>
            <p:nvPr/>
          </p:nvSpPr>
          <p:spPr bwMode="auto">
            <a:xfrm>
              <a:off x="4010" y="3237"/>
              <a:ext cx="43" cy="21"/>
            </a:xfrm>
            <a:custGeom>
              <a:avLst/>
              <a:gdLst>
                <a:gd name="T0" fmla="*/ 3 w 43"/>
                <a:gd name="T1" fmla="*/ 12 h 21"/>
                <a:gd name="T2" fmla="*/ 3 w 43"/>
                <a:gd name="T3" fmla="*/ 12 h 21"/>
                <a:gd name="T4" fmla="*/ 9 w 43"/>
                <a:gd name="T5" fmla="*/ 14 h 21"/>
                <a:gd name="T6" fmla="*/ 16 w 43"/>
                <a:gd name="T7" fmla="*/ 18 h 21"/>
                <a:gd name="T8" fmla="*/ 25 w 43"/>
                <a:gd name="T9" fmla="*/ 21 h 21"/>
                <a:gd name="T10" fmla="*/ 32 w 43"/>
                <a:gd name="T11" fmla="*/ 21 h 21"/>
                <a:gd name="T12" fmla="*/ 32 w 43"/>
                <a:gd name="T13" fmla="*/ 21 h 21"/>
                <a:gd name="T14" fmla="*/ 39 w 43"/>
                <a:gd name="T15" fmla="*/ 21 h 21"/>
                <a:gd name="T16" fmla="*/ 43 w 43"/>
                <a:gd name="T17" fmla="*/ 18 h 21"/>
                <a:gd name="T18" fmla="*/ 43 w 43"/>
                <a:gd name="T19" fmla="*/ 14 h 21"/>
                <a:gd name="T20" fmla="*/ 41 w 43"/>
                <a:gd name="T21" fmla="*/ 9 h 21"/>
                <a:gd name="T22" fmla="*/ 41 w 43"/>
                <a:gd name="T23" fmla="*/ 9 h 21"/>
                <a:gd name="T24" fmla="*/ 34 w 43"/>
                <a:gd name="T25" fmla="*/ 5 h 21"/>
                <a:gd name="T26" fmla="*/ 27 w 43"/>
                <a:gd name="T27" fmla="*/ 3 h 21"/>
                <a:gd name="T28" fmla="*/ 18 w 43"/>
                <a:gd name="T29" fmla="*/ 0 h 21"/>
                <a:gd name="T30" fmla="*/ 9 w 43"/>
                <a:gd name="T31" fmla="*/ 0 h 21"/>
                <a:gd name="T32" fmla="*/ 9 w 43"/>
                <a:gd name="T33" fmla="*/ 0 h 21"/>
                <a:gd name="T34" fmla="*/ 5 w 43"/>
                <a:gd name="T35" fmla="*/ 0 h 21"/>
                <a:gd name="T36" fmla="*/ 0 w 43"/>
                <a:gd name="T37" fmla="*/ 3 h 21"/>
                <a:gd name="T38" fmla="*/ 0 w 43"/>
                <a:gd name="T39" fmla="*/ 7 h 21"/>
                <a:gd name="T40" fmla="*/ 3 w 43"/>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1">
                  <a:moveTo>
                    <a:pt x="3" y="12"/>
                  </a:moveTo>
                  <a:lnTo>
                    <a:pt x="3" y="12"/>
                  </a:lnTo>
                  <a:lnTo>
                    <a:pt x="9" y="14"/>
                  </a:lnTo>
                  <a:lnTo>
                    <a:pt x="16" y="18"/>
                  </a:lnTo>
                  <a:lnTo>
                    <a:pt x="25" y="21"/>
                  </a:lnTo>
                  <a:lnTo>
                    <a:pt x="32" y="21"/>
                  </a:lnTo>
                  <a:lnTo>
                    <a:pt x="39" y="21"/>
                  </a:lnTo>
                  <a:lnTo>
                    <a:pt x="43" y="18"/>
                  </a:lnTo>
                  <a:lnTo>
                    <a:pt x="43" y="14"/>
                  </a:lnTo>
                  <a:lnTo>
                    <a:pt x="41" y="9"/>
                  </a:lnTo>
                  <a:lnTo>
                    <a:pt x="34" y="5"/>
                  </a:lnTo>
                  <a:lnTo>
                    <a:pt x="27" y="3"/>
                  </a:lnTo>
                  <a:lnTo>
                    <a:pt x="18" y="0"/>
                  </a:lnTo>
                  <a:lnTo>
                    <a:pt x="9" y="0"/>
                  </a:lnTo>
                  <a:lnTo>
                    <a:pt x="5" y="0"/>
                  </a:lnTo>
                  <a:lnTo>
                    <a:pt x="0" y="3"/>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4" name="Freeform 1811">
              <a:extLst>
                <a:ext uri="{FF2B5EF4-FFF2-40B4-BE49-F238E27FC236}">
                  <a16:creationId xmlns:a16="http://schemas.microsoft.com/office/drawing/2014/main" xmlns="" id="{692AA3EF-BB9C-3749-B562-0DE211E9EE34}"/>
                </a:ext>
              </a:extLst>
            </p:cNvPr>
            <p:cNvSpPr>
              <a:spLocks/>
            </p:cNvSpPr>
            <p:nvPr/>
          </p:nvSpPr>
          <p:spPr bwMode="auto">
            <a:xfrm>
              <a:off x="3974" y="3237"/>
              <a:ext cx="41" cy="23"/>
            </a:xfrm>
            <a:custGeom>
              <a:avLst/>
              <a:gdLst>
                <a:gd name="T0" fmla="*/ 3 w 41"/>
                <a:gd name="T1" fmla="*/ 12 h 23"/>
                <a:gd name="T2" fmla="*/ 3 w 41"/>
                <a:gd name="T3" fmla="*/ 12 h 23"/>
                <a:gd name="T4" fmla="*/ 7 w 41"/>
                <a:gd name="T5" fmla="*/ 16 h 23"/>
                <a:gd name="T6" fmla="*/ 16 w 41"/>
                <a:gd name="T7" fmla="*/ 18 h 23"/>
                <a:gd name="T8" fmla="*/ 23 w 41"/>
                <a:gd name="T9" fmla="*/ 21 h 23"/>
                <a:gd name="T10" fmla="*/ 32 w 41"/>
                <a:gd name="T11" fmla="*/ 23 h 23"/>
                <a:gd name="T12" fmla="*/ 32 w 41"/>
                <a:gd name="T13" fmla="*/ 23 h 23"/>
                <a:gd name="T14" fmla="*/ 36 w 41"/>
                <a:gd name="T15" fmla="*/ 21 h 23"/>
                <a:gd name="T16" fmla="*/ 41 w 41"/>
                <a:gd name="T17" fmla="*/ 18 h 23"/>
                <a:gd name="T18" fmla="*/ 41 w 41"/>
                <a:gd name="T19" fmla="*/ 14 h 23"/>
                <a:gd name="T20" fmla="*/ 39 w 41"/>
                <a:gd name="T21" fmla="*/ 12 h 23"/>
                <a:gd name="T22" fmla="*/ 39 w 41"/>
                <a:gd name="T23" fmla="*/ 12 h 23"/>
                <a:gd name="T24" fmla="*/ 34 w 41"/>
                <a:gd name="T25" fmla="*/ 7 h 23"/>
                <a:gd name="T26" fmla="*/ 25 w 41"/>
                <a:gd name="T27" fmla="*/ 3 h 23"/>
                <a:gd name="T28" fmla="*/ 18 w 41"/>
                <a:gd name="T29" fmla="*/ 0 h 23"/>
                <a:gd name="T30" fmla="*/ 9 w 41"/>
                <a:gd name="T31" fmla="*/ 0 h 23"/>
                <a:gd name="T32" fmla="*/ 9 w 41"/>
                <a:gd name="T33" fmla="*/ 0 h 23"/>
                <a:gd name="T34" fmla="*/ 3 w 41"/>
                <a:gd name="T35" fmla="*/ 0 h 23"/>
                <a:gd name="T36" fmla="*/ 0 w 41"/>
                <a:gd name="T37" fmla="*/ 3 h 23"/>
                <a:gd name="T38" fmla="*/ 0 w 41"/>
                <a:gd name="T39" fmla="*/ 7 h 23"/>
                <a:gd name="T40" fmla="*/ 3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3" y="12"/>
                  </a:moveTo>
                  <a:lnTo>
                    <a:pt x="3" y="12"/>
                  </a:lnTo>
                  <a:lnTo>
                    <a:pt x="7" y="16"/>
                  </a:lnTo>
                  <a:lnTo>
                    <a:pt x="16" y="18"/>
                  </a:lnTo>
                  <a:lnTo>
                    <a:pt x="23" y="21"/>
                  </a:lnTo>
                  <a:lnTo>
                    <a:pt x="32" y="23"/>
                  </a:lnTo>
                  <a:lnTo>
                    <a:pt x="36" y="21"/>
                  </a:lnTo>
                  <a:lnTo>
                    <a:pt x="41" y="18"/>
                  </a:lnTo>
                  <a:lnTo>
                    <a:pt x="41" y="14"/>
                  </a:lnTo>
                  <a:lnTo>
                    <a:pt x="39" y="12"/>
                  </a:lnTo>
                  <a:lnTo>
                    <a:pt x="34" y="7"/>
                  </a:lnTo>
                  <a:lnTo>
                    <a:pt x="25" y="3"/>
                  </a:lnTo>
                  <a:lnTo>
                    <a:pt x="18" y="0"/>
                  </a:lnTo>
                  <a:lnTo>
                    <a:pt x="9" y="0"/>
                  </a:lnTo>
                  <a:lnTo>
                    <a:pt x="3" y="0"/>
                  </a:lnTo>
                  <a:lnTo>
                    <a:pt x="0" y="3"/>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5" name="Freeform 1812">
              <a:extLst>
                <a:ext uri="{FF2B5EF4-FFF2-40B4-BE49-F238E27FC236}">
                  <a16:creationId xmlns:a16="http://schemas.microsoft.com/office/drawing/2014/main" xmlns="" id="{69B20936-9FAF-6C4A-82E6-A3B262BCE6B9}"/>
                </a:ext>
              </a:extLst>
            </p:cNvPr>
            <p:cNvSpPr>
              <a:spLocks/>
            </p:cNvSpPr>
            <p:nvPr/>
          </p:nvSpPr>
          <p:spPr bwMode="auto">
            <a:xfrm>
              <a:off x="3974" y="3237"/>
              <a:ext cx="41" cy="23"/>
            </a:xfrm>
            <a:custGeom>
              <a:avLst/>
              <a:gdLst>
                <a:gd name="T0" fmla="*/ 3 w 41"/>
                <a:gd name="T1" fmla="*/ 12 h 23"/>
                <a:gd name="T2" fmla="*/ 3 w 41"/>
                <a:gd name="T3" fmla="*/ 12 h 23"/>
                <a:gd name="T4" fmla="*/ 7 w 41"/>
                <a:gd name="T5" fmla="*/ 16 h 23"/>
                <a:gd name="T6" fmla="*/ 16 w 41"/>
                <a:gd name="T7" fmla="*/ 18 h 23"/>
                <a:gd name="T8" fmla="*/ 23 w 41"/>
                <a:gd name="T9" fmla="*/ 21 h 23"/>
                <a:gd name="T10" fmla="*/ 32 w 41"/>
                <a:gd name="T11" fmla="*/ 23 h 23"/>
                <a:gd name="T12" fmla="*/ 32 w 41"/>
                <a:gd name="T13" fmla="*/ 23 h 23"/>
                <a:gd name="T14" fmla="*/ 36 w 41"/>
                <a:gd name="T15" fmla="*/ 21 h 23"/>
                <a:gd name="T16" fmla="*/ 41 w 41"/>
                <a:gd name="T17" fmla="*/ 18 h 23"/>
                <a:gd name="T18" fmla="*/ 41 w 41"/>
                <a:gd name="T19" fmla="*/ 14 h 23"/>
                <a:gd name="T20" fmla="*/ 39 w 41"/>
                <a:gd name="T21" fmla="*/ 12 h 23"/>
                <a:gd name="T22" fmla="*/ 39 w 41"/>
                <a:gd name="T23" fmla="*/ 12 h 23"/>
                <a:gd name="T24" fmla="*/ 34 w 41"/>
                <a:gd name="T25" fmla="*/ 7 h 23"/>
                <a:gd name="T26" fmla="*/ 25 w 41"/>
                <a:gd name="T27" fmla="*/ 3 h 23"/>
                <a:gd name="T28" fmla="*/ 18 w 41"/>
                <a:gd name="T29" fmla="*/ 0 h 23"/>
                <a:gd name="T30" fmla="*/ 9 w 41"/>
                <a:gd name="T31" fmla="*/ 0 h 23"/>
                <a:gd name="T32" fmla="*/ 9 w 41"/>
                <a:gd name="T33" fmla="*/ 0 h 23"/>
                <a:gd name="T34" fmla="*/ 3 w 41"/>
                <a:gd name="T35" fmla="*/ 0 h 23"/>
                <a:gd name="T36" fmla="*/ 0 w 41"/>
                <a:gd name="T37" fmla="*/ 3 h 23"/>
                <a:gd name="T38" fmla="*/ 0 w 41"/>
                <a:gd name="T39" fmla="*/ 7 h 23"/>
                <a:gd name="T40" fmla="*/ 3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3" y="12"/>
                  </a:moveTo>
                  <a:lnTo>
                    <a:pt x="3" y="12"/>
                  </a:lnTo>
                  <a:lnTo>
                    <a:pt x="7" y="16"/>
                  </a:lnTo>
                  <a:lnTo>
                    <a:pt x="16" y="18"/>
                  </a:lnTo>
                  <a:lnTo>
                    <a:pt x="23" y="21"/>
                  </a:lnTo>
                  <a:lnTo>
                    <a:pt x="32" y="23"/>
                  </a:lnTo>
                  <a:lnTo>
                    <a:pt x="36" y="21"/>
                  </a:lnTo>
                  <a:lnTo>
                    <a:pt x="41" y="18"/>
                  </a:lnTo>
                  <a:lnTo>
                    <a:pt x="41" y="14"/>
                  </a:lnTo>
                  <a:lnTo>
                    <a:pt x="39" y="12"/>
                  </a:lnTo>
                  <a:lnTo>
                    <a:pt x="34" y="7"/>
                  </a:lnTo>
                  <a:lnTo>
                    <a:pt x="25" y="3"/>
                  </a:lnTo>
                  <a:lnTo>
                    <a:pt x="18" y="0"/>
                  </a:lnTo>
                  <a:lnTo>
                    <a:pt x="9" y="0"/>
                  </a:lnTo>
                  <a:lnTo>
                    <a:pt x="3" y="0"/>
                  </a:lnTo>
                  <a:lnTo>
                    <a:pt x="0" y="3"/>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5596" name="Group 2014">
            <a:extLst>
              <a:ext uri="{FF2B5EF4-FFF2-40B4-BE49-F238E27FC236}">
                <a16:creationId xmlns:a16="http://schemas.microsoft.com/office/drawing/2014/main" xmlns="" id="{7B70EE22-DBCF-B546-90F6-24233AE68EDD}"/>
              </a:ext>
            </a:extLst>
          </p:cNvPr>
          <p:cNvGrpSpPr>
            <a:grpSpLocks/>
          </p:cNvGrpSpPr>
          <p:nvPr/>
        </p:nvGrpSpPr>
        <p:grpSpPr bwMode="auto">
          <a:xfrm>
            <a:off x="1538288" y="4784725"/>
            <a:ext cx="4733925" cy="147638"/>
            <a:chOff x="1510" y="3208"/>
            <a:chExt cx="2982" cy="93"/>
          </a:xfrm>
        </p:grpSpPr>
        <p:sp>
          <p:nvSpPr>
            <p:cNvPr id="5597" name="Freeform 1814">
              <a:extLst>
                <a:ext uri="{FF2B5EF4-FFF2-40B4-BE49-F238E27FC236}">
                  <a16:creationId xmlns:a16="http://schemas.microsoft.com/office/drawing/2014/main" xmlns="" id="{4B494A0A-9F92-044D-A08D-C08A62A73F14}"/>
                </a:ext>
              </a:extLst>
            </p:cNvPr>
            <p:cNvSpPr>
              <a:spLocks/>
            </p:cNvSpPr>
            <p:nvPr/>
          </p:nvSpPr>
          <p:spPr bwMode="auto">
            <a:xfrm>
              <a:off x="3938" y="3237"/>
              <a:ext cx="41" cy="23"/>
            </a:xfrm>
            <a:custGeom>
              <a:avLst/>
              <a:gdLst>
                <a:gd name="T0" fmla="*/ 3 w 41"/>
                <a:gd name="T1" fmla="*/ 12 h 23"/>
                <a:gd name="T2" fmla="*/ 3 w 41"/>
                <a:gd name="T3" fmla="*/ 12 h 23"/>
                <a:gd name="T4" fmla="*/ 7 w 41"/>
                <a:gd name="T5" fmla="*/ 16 h 23"/>
                <a:gd name="T6" fmla="*/ 14 w 41"/>
                <a:gd name="T7" fmla="*/ 18 h 23"/>
                <a:gd name="T8" fmla="*/ 23 w 41"/>
                <a:gd name="T9" fmla="*/ 21 h 23"/>
                <a:gd name="T10" fmla="*/ 30 w 41"/>
                <a:gd name="T11" fmla="*/ 23 h 23"/>
                <a:gd name="T12" fmla="*/ 30 w 41"/>
                <a:gd name="T13" fmla="*/ 23 h 23"/>
                <a:gd name="T14" fmla="*/ 36 w 41"/>
                <a:gd name="T15" fmla="*/ 21 h 23"/>
                <a:gd name="T16" fmla="*/ 41 w 41"/>
                <a:gd name="T17" fmla="*/ 18 h 23"/>
                <a:gd name="T18" fmla="*/ 41 w 41"/>
                <a:gd name="T19" fmla="*/ 16 h 23"/>
                <a:gd name="T20" fmla="*/ 39 w 41"/>
                <a:gd name="T21" fmla="*/ 12 h 23"/>
                <a:gd name="T22" fmla="*/ 39 w 41"/>
                <a:gd name="T23" fmla="*/ 12 h 23"/>
                <a:gd name="T24" fmla="*/ 32 w 41"/>
                <a:gd name="T25" fmla="*/ 7 h 23"/>
                <a:gd name="T26" fmla="*/ 25 w 41"/>
                <a:gd name="T27" fmla="*/ 3 h 23"/>
                <a:gd name="T28" fmla="*/ 18 w 41"/>
                <a:gd name="T29" fmla="*/ 0 h 23"/>
                <a:gd name="T30" fmla="*/ 9 w 41"/>
                <a:gd name="T31" fmla="*/ 0 h 23"/>
                <a:gd name="T32" fmla="*/ 9 w 41"/>
                <a:gd name="T33" fmla="*/ 0 h 23"/>
                <a:gd name="T34" fmla="*/ 5 w 41"/>
                <a:gd name="T35" fmla="*/ 0 h 23"/>
                <a:gd name="T36" fmla="*/ 0 w 41"/>
                <a:gd name="T37" fmla="*/ 5 h 23"/>
                <a:gd name="T38" fmla="*/ 0 w 41"/>
                <a:gd name="T39" fmla="*/ 7 h 23"/>
                <a:gd name="T40" fmla="*/ 3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3" y="12"/>
                  </a:moveTo>
                  <a:lnTo>
                    <a:pt x="3" y="12"/>
                  </a:lnTo>
                  <a:lnTo>
                    <a:pt x="7" y="16"/>
                  </a:lnTo>
                  <a:lnTo>
                    <a:pt x="14" y="18"/>
                  </a:lnTo>
                  <a:lnTo>
                    <a:pt x="23" y="21"/>
                  </a:lnTo>
                  <a:lnTo>
                    <a:pt x="30" y="23"/>
                  </a:lnTo>
                  <a:lnTo>
                    <a:pt x="36" y="21"/>
                  </a:lnTo>
                  <a:lnTo>
                    <a:pt x="41" y="18"/>
                  </a:lnTo>
                  <a:lnTo>
                    <a:pt x="41" y="16"/>
                  </a:lnTo>
                  <a:lnTo>
                    <a:pt x="39" y="12"/>
                  </a:lnTo>
                  <a:lnTo>
                    <a:pt x="32" y="7"/>
                  </a:lnTo>
                  <a:lnTo>
                    <a:pt x="25" y="3"/>
                  </a:lnTo>
                  <a:lnTo>
                    <a:pt x="18" y="0"/>
                  </a:lnTo>
                  <a:lnTo>
                    <a:pt x="9" y="0"/>
                  </a:lnTo>
                  <a:lnTo>
                    <a:pt x="5" y="0"/>
                  </a:lnTo>
                  <a:lnTo>
                    <a:pt x="0" y="5"/>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8" name="Freeform 1815">
              <a:extLst>
                <a:ext uri="{FF2B5EF4-FFF2-40B4-BE49-F238E27FC236}">
                  <a16:creationId xmlns:a16="http://schemas.microsoft.com/office/drawing/2014/main" xmlns="" id="{6AF90A70-7D0D-AE40-9E98-7E6D3E07984E}"/>
                </a:ext>
              </a:extLst>
            </p:cNvPr>
            <p:cNvSpPr>
              <a:spLocks/>
            </p:cNvSpPr>
            <p:nvPr/>
          </p:nvSpPr>
          <p:spPr bwMode="auto">
            <a:xfrm>
              <a:off x="3938" y="3237"/>
              <a:ext cx="41" cy="23"/>
            </a:xfrm>
            <a:custGeom>
              <a:avLst/>
              <a:gdLst>
                <a:gd name="T0" fmla="*/ 3 w 41"/>
                <a:gd name="T1" fmla="*/ 12 h 23"/>
                <a:gd name="T2" fmla="*/ 3 w 41"/>
                <a:gd name="T3" fmla="*/ 12 h 23"/>
                <a:gd name="T4" fmla="*/ 7 w 41"/>
                <a:gd name="T5" fmla="*/ 16 h 23"/>
                <a:gd name="T6" fmla="*/ 14 w 41"/>
                <a:gd name="T7" fmla="*/ 18 h 23"/>
                <a:gd name="T8" fmla="*/ 23 w 41"/>
                <a:gd name="T9" fmla="*/ 21 h 23"/>
                <a:gd name="T10" fmla="*/ 30 w 41"/>
                <a:gd name="T11" fmla="*/ 23 h 23"/>
                <a:gd name="T12" fmla="*/ 30 w 41"/>
                <a:gd name="T13" fmla="*/ 23 h 23"/>
                <a:gd name="T14" fmla="*/ 36 w 41"/>
                <a:gd name="T15" fmla="*/ 21 h 23"/>
                <a:gd name="T16" fmla="*/ 41 w 41"/>
                <a:gd name="T17" fmla="*/ 18 h 23"/>
                <a:gd name="T18" fmla="*/ 41 w 41"/>
                <a:gd name="T19" fmla="*/ 16 h 23"/>
                <a:gd name="T20" fmla="*/ 39 w 41"/>
                <a:gd name="T21" fmla="*/ 12 h 23"/>
                <a:gd name="T22" fmla="*/ 39 w 41"/>
                <a:gd name="T23" fmla="*/ 12 h 23"/>
                <a:gd name="T24" fmla="*/ 32 w 41"/>
                <a:gd name="T25" fmla="*/ 7 h 23"/>
                <a:gd name="T26" fmla="*/ 25 w 41"/>
                <a:gd name="T27" fmla="*/ 3 h 23"/>
                <a:gd name="T28" fmla="*/ 18 w 41"/>
                <a:gd name="T29" fmla="*/ 0 h 23"/>
                <a:gd name="T30" fmla="*/ 9 w 41"/>
                <a:gd name="T31" fmla="*/ 0 h 23"/>
                <a:gd name="T32" fmla="*/ 9 w 41"/>
                <a:gd name="T33" fmla="*/ 0 h 23"/>
                <a:gd name="T34" fmla="*/ 5 w 41"/>
                <a:gd name="T35" fmla="*/ 0 h 23"/>
                <a:gd name="T36" fmla="*/ 0 w 41"/>
                <a:gd name="T37" fmla="*/ 5 h 23"/>
                <a:gd name="T38" fmla="*/ 0 w 41"/>
                <a:gd name="T39" fmla="*/ 7 h 23"/>
                <a:gd name="T40" fmla="*/ 3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3" y="12"/>
                  </a:moveTo>
                  <a:lnTo>
                    <a:pt x="3" y="12"/>
                  </a:lnTo>
                  <a:lnTo>
                    <a:pt x="7" y="16"/>
                  </a:lnTo>
                  <a:lnTo>
                    <a:pt x="14" y="18"/>
                  </a:lnTo>
                  <a:lnTo>
                    <a:pt x="23" y="21"/>
                  </a:lnTo>
                  <a:lnTo>
                    <a:pt x="30" y="23"/>
                  </a:lnTo>
                  <a:lnTo>
                    <a:pt x="36" y="21"/>
                  </a:lnTo>
                  <a:lnTo>
                    <a:pt x="41" y="18"/>
                  </a:lnTo>
                  <a:lnTo>
                    <a:pt x="41" y="16"/>
                  </a:lnTo>
                  <a:lnTo>
                    <a:pt x="39" y="12"/>
                  </a:lnTo>
                  <a:lnTo>
                    <a:pt x="32" y="7"/>
                  </a:lnTo>
                  <a:lnTo>
                    <a:pt x="25" y="3"/>
                  </a:lnTo>
                  <a:lnTo>
                    <a:pt x="18" y="0"/>
                  </a:lnTo>
                  <a:lnTo>
                    <a:pt x="9" y="0"/>
                  </a:lnTo>
                  <a:lnTo>
                    <a:pt x="5" y="0"/>
                  </a:lnTo>
                  <a:lnTo>
                    <a:pt x="0" y="5"/>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599" name="Freeform 1816">
              <a:extLst>
                <a:ext uri="{FF2B5EF4-FFF2-40B4-BE49-F238E27FC236}">
                  <a16:creationId xmlns:a16="http://schemas.microsoft.com/office/drawing/2014/main" xmlns="" id="{249F1185-0533-6946-BEB5-59294481A82F}"/>
                </a:ext>
              </a:extLst>
            </p:cNvPr>
            <p:cNvSpPr>
              <a:spLocks/>
            </p:cNvSpPr>
            <p:nvPr/>
          </p:nvSpPr>
          <p:spPr bwMode="auto">
            <a:xfrm>
              <a:off x="3902" y="3237"/>
              <a:ext cx="41" cy="23"/>
            </a:xfrm>
            <a:custGeom>
              <a:avLst/>
              <a:gdLst>
                <a:gd name="T0" fmla="*/ 3 w 41"/>
                <a:gd name="T1" fmla="*/ 12 h 23"/>
                <a:gd name="T2" fmla="*/ 3 w 41"/>
                <a:gd name="T3" fmla="*/ 12 h 23"/>
                <a:gd name="T4" fmla="*/ 9 w 41"/>
                <a:gd name="T5" fmla="*/ 16 h 23"/>
                <a:gd name="T6" fmla="*/ 16 w 41"/>
                <a:gd name="T7" fmla="*/ 21 h 23"/>
                <a:gd name="T8" fmla="*/ 23 w 41"/>
                <a:gd name="T9" fmla="*/ 23 h 23"/>
                <a:gd name="T10" fmla="*/ 30 w 41"/>
                <a:gd name="T11" fmla="*/ 23 h 23"/>
                <a:gd name="T12" fmla="*/ 30 w 41"/>
                <a:gd name="T13" fmla="*/ 23 h 23"/>
                <a:gd name="T14" fmla="*/ 36 w 41"/>
                <a:gd name="T15" fmla="*/ 23 h 23"/>
                <a:gd name="T16" fmla="*/ 41 w 41"/>
                <a:gd name="T17" fmla="*/ 21 h 23"/>
                <a:gd name="T18" fmla="*/ 41 w 41"/>
                <a:gd name="T19" fmla="*/ 16 h 23"/>
                <a:gd name="T20" fmla="*/ 39 w 41"/>
                <a:gd name="T21" fmla="*/ 12 h 23"/>
                <a:gd name="T22" fmla="*/ 39 w 41"/>
                <a:gd name="T23" fmla="*/ 12 h 23"/>
                <a:gd name="T24" fmla="*/ 32 w 41"/>
                <a:gd name="T25" fmla="*/ 7 h 23"/>
                <a:gd name="T26" fmla="*/ 25 w 41"/>
                <a:gd name="T27" fmla="*/ 5 h 23"/>
                <a:gd name="T28" fmla="*/ 18 w 41"/>
                <a:gd name="T29" fmla="*/ 3 h 23"/>
                <a:gd name="T30" fmla="*/ 12 w 41"/>
                <a:gd name="T31" fmla="*/ 0 h 23"/>
                <a:gd name="T32" fmla="*/ 12 w 41"/>
                <a:gd name="T33" fmla="*/ 0 h 23"/>
                <a:gd name="T34" fmla="*/ 5 w 41"/>
                <a:gd name="T35" fmla="*/ 3 h 23"/>
                <a:gd name="T36" fmla="*/ 0 w 41"/>
                <a:gd name="T37" fmla="*/ 5 h 23"/>
                <a:gd name="T38" fmla="*/ 0 w 41"/>
                <a:gd name="T39" fmla="*/ 7 h 23"/>
                <a:gd name="T40" fmla="*/ 3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3" y="12"/>
                  </a:moveTo>
                  <a:lnTo>
                    <a:pt x="3" y="12"/>
                  </a:lnTo>
                  <a:lnTo>
                    <a:pt x="9" y="16"/>
                  </a:lnTo>
                  <a:lnTo>
                    <a:pt x="16" y="21"/>
                  </a:lnTo>
                  <a:lnTo>
                    <a:pt x="23" y="23"/>
                  </a:lnTo>
                  <a:lnTo>
                    <a:pt x="30" y="23"/>
                  </a:lnTo>
                  <a:lnTo>
                    <a:pt x="36" y="23"/>
                  </a:lnTo>
                  <a:lnTo>
                    <a:pt x="41" y="21"/>
                  </a:lnTo>
                  <a:lnTo>
                    <a:pt x="41" y="16"/>
                  </a:lnTo>
                  <a:lnTo>
                    <a:pt x="39" y="12"/>
                  </a:lnTo>
                  <a:lnTo>
                    <a:pt x="32" y="7"/>
                  </a:lnTo>
                  <a:lnTo>
                    <a:pt x="25" y="5"/>
                  </a:lnTo>
                  <a:lnTo>
                    <a:pt x="18" y="3"/>
                  </a:lnTo>
                  <a:lnTo>
                    <a:pt x="12" y="0"/>
                  </a:lnTo>
                  <a:lnTo>
                    <a:pt x="5" y="3"/>
                  </a:lnTo>
                  <a:lnTo>
                    <a:pt x="0" y="5"/>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0" name="Freeform 1817">
              <a:extLst>
                <a:ext uri="{FF2B5EF4-FFF2-40B4-BE49-F238E27FC236}">
                  <a16:creationId xmlns:a16="http://schemas.microsoft.com/office/drawing/2014/main" xmlns="" id="{E8B74461-80FE-3D48-9BB5-F12589869D1E}"/>
                </a:ext>
              </a:extLst>
            </p:cNvPr>
            <p:cNvSpPr>
              <a:spLocks/>
            </p:cNvSpPr>
            <p:nvPr/>
          </p:nvSpPr>
          <p:spPr bwMode="auto">
            <a:xfrm>
              <a:off x="3902" y="3237"/>
              <a:ext cx="41" cy="23"/>
            </a:xfrm>
            <a:custGeom>
              <a:avLst/>
              <a:gdLst>
                <a:gd name="T0" fmla="*/ 3 w 41"/>
                <a:gd name="T1" fmla="*/ 12 h 23"/>
                <a:gd name="T2" fmla="*/ 3 w 41"/>
                <a:gd name="T3" fmla="*/ 12 h 23"/>
                <a:gd name="T4" fmla="*/ 9 w 41"/>
                <a:gd name="T5" fmla="*/ 16 h 23"/>
                <a:gd name="T6" fmla="*/ 16 w 41"/>
                <a:gd name="T7" fmla="*/ 21 h 23"/>
                <a:gd name="T8" fmla="*/ 23 w 41"/>
                <a:gd name="T9" fmla="*/ 23 h 23"/>
                <a:gd name="T10" fmla="*/ 30 w 41"/>
                <a:gd name="T11" fmla="*/ 23 h 23"/>
                <a:gd name="T12" fmla="*/ 30 w 41"/>
                <a:gd name="T13" fmla="*/ 23 h 23"/>
                <a:gd name="T14" fmla="*/ 36 w 41"/>
                <a:gd name="T15" fmla="*/ 23 h 23"/>
                <a:gd name="T16" fmla="*/ 41 w 41"/>
                <a:gd name="T17" fmla="*/ 21 h 23"/>
                <a:gd name="T18" fmla="*/ 41 w 41"/>
                <a:gd name="T19" fmla="*/ 16 h 23"/>
                <a:gd name="T20" fmla="*/ 39 w 41"/>
                <a:gd name="T21" fmla="*/ 12 h 23"/>
                <a:gd name="T22" fmla="*/ 39 w 41"/>
                <a:gd name="T23" fmla="*/ 12 h 23"/>
                <a:gd name="T24" fmla="*/ 32 w 41"/>
                <a:gd name="T25" fmla="*/ 7 h 23"/>
                <a:gd name="T26" fmla="*/ 25 w 41"/>
                <a:gd name="T27" fmla="*/ 5 h 23"/>
                <a:gd name="T28" fmla="*/ 18 w 41"/>
                <a:gd name="T29" fmla="*/ 3 h 23"/>
                <a:gd name="T30" fmla="*/ 12 w 41"/>
                <a:gd name="T31" fmla="*/ 0 h 23"/>
                <a:gd name="T32" fmla="*/ 12 w 41"/>
                <a:gd name="T33" fmla="*/ 0 h 23"/>
                <a:gd name="T34" fmla="*/ 5 w 41"/>
                <a:gd name="T35" fmla="*/ 3 h 23"/>
                <a:gd name="T36" fmla="*/ 0 w 41"/>
                <a:gd name="T37" fmla="*/ 5 h 23"/>
                <a:gd name="T38" fmla="*/ 0 w 41"/>
                <a:gd name="T39" fmla="*/ 7 h 23"/>
                <a:gd name="T40" fmla="*/ 3 w 4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3" y="12"/>
                  </a:moveTo>
                  <a:lnTo>
                    <a:pt x="3" y="12"/>
                  </a:lnTo>
                  <a:lnTo>
                    <a:pt x="9" y="16"/>
                  </a:lnTo>
                  <a:lnTo>
                    <a:pt x="16" y="21"/>
                  </a:lnTo>
                  <a:lnTo>
                    <a:pt x="23" y="23"/>
                  </a:lnTo>
                  <a:lnTo>
                    <a:pt x="30" y="23"/>
                  </a:lnTo>
                  <a:lnTo>
                    <a:pt x="36" y="23"/>
                  </a:lnTo>
                  <a:lnTo>
                    <a:pt x="41" y="21"/>
                  </a:lnTo>
                  <a:lnTo>
                    <a:pt x="41" y="16"/>
                  </a:lnTo>
                  <a:lnTo>
                    <a:pt x="39" y="12"/>
                  </a:lnTo>
                  <a:lnTo>
                    <a:pt x="32" y="7"/>
                  </a:lnTo>
                  <a:lnTo>
                    <a:pt x="25" y="5"/>
                  </a:lnTo>
                  <a:lnTo>
                    <a:pt x="18" y="3"/>
                  </a:lnTo>
                  <a:lnTo>
                    <a:pt x="12" y="0"/>
                  </a:lnTo>
                  <a:lnTo>
                    <a:pt x="5" y="3"/>
                  </a:lnTo>
                  <a:lnTo>
                    <a:pt x="0" y="5"/>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1" name="Freeform 1818">
              <a:extLst>
                <a:ext uri="{FF2B5EF4-FFF2-40B4-BE49-F238E27FC236}">
                  <a16:creationId xmlns:a16="http://schemas.microsoft.com/office/drawing/2014/main" xmlns="" id="{9F0093F9-F11E-BA4C-B650-291A26740E7A}"/>
                </a:ext>
              </a:extLst>
            </p:cNvPr>
            <p:cNvSpPr>
              <a:spLocks/>
            </p:cNvSpPr>
            <p:nvPr/>
          </p:nvSpPr>
          <p:spPr bwMode="auto">
            <a:xfrm>
              <a:off x="3869" y="3237"/>
              <a:ext cx="38" cy="23"/>
            </a:xfrm>
            <a:custGeom>
              <a:avLst/>
              <a:gdLst>
                <a:gd name="T0" fmla="*/ 2 w 38"/>
                <a:gd name="T1" fmla="*/ 12 h 23"/>
                <a:gd name="T2" fmla="*/ 2 w 38"/>
                <a:gd name="T3" fmla="*/ 12 h 23"/>
                <a:gd name="T4" fmla="*/ 6 w 38"/>
                <a:gd name="T5" fmla="*/ 16 h 23"/>
                <a:gd name="T6" fmla="*/ 13 w 38"/>
                <a:gd name="T7" fmla="*/ 21 h 23"/>
                <a:gd name="T8" fmla="*/ 22 w 38"/>
                <a:gd name="T9" fmla="*/ 23 h 23"/>
                <a:gd name="T10" fmla="*/ 29 w 38"/>
                <a:gd name="T11" fmla="*/ 23 h 23"/>
                <a:gd name="T12" fmla="*/ 29 w 38"/>
                <a:gd name="T13" fmla="*/ 23 h 23"/>
                <a:gd name="T14" fmla="*/ 36 w 38"/>
                <a:gd name="T15" fmla="*/ 23 h 23"/>
                <a:gd name="T16" fmla="*/ 38 w 38"/>
                <a:gd name="T17" fmla="*/ 21 h 23"/>
                <a:gd name="T18" fmla="*/ 38 w 38"/>
                <a:gd name="T19" fmla="*/ 16 h 23"/>
                <a:gd name="T20" fmla="*/ 36 w 38"/>
                <a:gd name="T21" fmla="*/ 12 h 23"/>
                <a:gd name="T22" fmla="*/ 36 w 38"/>
                <a:gd name="T23" fmla="*/ 12 h 23"/>
                <a:gd name="T24" fmla="*/ 31 w 38"/>
                <a:gd name="T25" fmla="*/ 7 h 23"/>
                <a:gd name="T26" fmla="*/ 24 w 38"/>
                <a:gd name="T27" fmla="*/ 5 h 23"/>
                <a:gd name="T28" fmla="*/ 18 w 38"/>
                <a:gd name="T29" fmla="*/ 3 h 23"/>
                <a:gd name="T30" fmla="*/ 9 w 38"/>
                <a:gd name="T31" fmla="*/ 0 h 23"/>
                <a:gd name="T32" fmla="*/ 9 w 38"/>
                <a:gd name="T33" fmla="*/ 0 h 23"/>
                <a:gd name="T34" fmla="*/ 4 w 38"/>
                <a:gd name="T35" fmla="*/ 3 h 23"/>
                <a:gd name="T36" fmla="*/ 0 w 38"/>
                <a:gd name="T37" fmla="*/ 5 h 23"/>
                <a:gd name="T38" fmla="*/ 0 w 38"/>
                <a:gd name="T39" fmla="*/ 9 h 23"/>
                <a:gd name="T40" fmla="*/ 2 w 3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2"/>
                  </a:moveTo>
                  <a:lnTo>
                    <a:pt x="2" y="12"/>
                  </a:lnTo>
                  <a:lnTo>
                    <a:pt x="6" y="16"/>
                  </a:lnTo>
                  <a:lnTo>
                    <a:pt x="13" y="21"/>
                  </a:lnTo>
                  <a:lnTo>
                    <a:pt x="22" y="23"/>
                  </a:lnTo>
                  <a:lnTo>
                    <a:pt x="29" y="23"/>
                  </a:lnTo>
                  <a:lnTo>
                    <a:pt x="36" y="23"/>
                  </a:lnTo>
                  <a:lnTo>
                    <a:pt x="38" y="21"/>
                  </a:lnTo>
                  <a:lnTo>
                    <a:pt x="38" y="16"/>
                  </a:lnTo>
                  <a:lnTo>
                    <a:pt x="36" y="12"/>
                  </a:lnTo>
                  <a:lnTo>
                    <a:pt x="31" y="7"/>
                  </a:lnTo>
                  <a:lnTo>
                    <a:pt x="24" y="5"/>
                  </a:lnTo>
                  <a:lnTo>
                    <a:pt x="18" y="3"/>
                  </a:lnTo>
                  <a:lnTo>
                    <a:pt x="9" y="0"/>
                  </a:lnTo>
                  <a:lnTo>
                    <a:pt x="4" y="3"/>
                  </a:lnTo>
                  <a:lnTo>
                    <a:pt x="0" y="5"/>
                  </a:lnTo>
                  <a:lnTo>
                    <a:pt x="0" y="9"/>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2" name="Freeform 1819">
              <a:extLst>
                <a:ext uri="{FF2B5EF4-FFF2-40B4-BE49-F238E27FC236}">
                  <a16:creationId xmlns:a16="http://schemas.microsoft.com/office/drawing/2014/main" xmlns="" id="{07589666-AC40-6F42-AD36-CDD54B224F7E}"/>
                </a:ext>
              </a:extLst>
            </p:cNvPr>
            <p:cNvSpPr>
              <a:spLocks/>
            </p:cNvSpPr>
            <p:nvPr/>
          </p:nvSpPr>
          <p:spPr bwMode="auto">
            <a:xfrm>
              <a:off x="3869" y="3237"/>
              <a:ext cx="38" cy="23"/>
            </a:xfrm>
            <a:custGeom>
              <a:avLst/>
              <a:gdLst>
                <a:gd name="T0" fmla="*/ 2 w 38"/>
                <a:gd name="T1" fmla="*/ 12 h 23"/>
                <a:gd name="T2" fmla="*/ 2 w 38"/>
                <a:gd name="T3" fmla="*/ 12 h 23"/>
                <a:gd name="T4" fmla="*/ 6 w 38"/>
                <a:gd name="T5" fmla="*/ 16 h 23"/>
                <a:gd name="T6" fmla="*/ 13 w 38"/>
                <a:gd name="T7" fmla="*/ 21 h 23"/>
                <a:gd name="T8" fmla="*/ 22 w 38"/>
                <a:gd name="T9" fmla="*/ 23 h 23"/>
                <a:gd name="T10" fmla="*/ 29 w 38"/>
                <a:gd name="T11" fmla="*/ 23 h 23"/>
                <a:gd name="T12" fmla="*/ 29 w 38"/>
                <a:gd name="T13" fmla="*/ 23 h 23"/>
                <a:gd name="T14" fmla="*/ 36 w 38"/>
                <a:gd name="T15" fmla="*/ 23 h 23"/>
                <a:gd name="T16" fmla="*/ 38 w 38"/>
                <a:gd name="T17" fmla="*/ 21 h 23"/>
                <a:gd name="T18" fmla="*/ 38 w 38"/>
                <a:gd name="T19" fmla="*/ 16 h 23"/>
                <a:gd name="T20" fmla="*/ 36 w 38"/>
                <a:gd name="T21" fmla="*/ 12 h 23"/>
                <a:gd name="T22" fmla="*/ 36 w 38"/>
                <a:gd name="T23" fmla="*/ 12 h 23"/>
                <a:gd name="T24" fmla="*/ 31 w 38"/>
                <a:gd name="T25" fmla="*/ 7 h 23"/>
                <a:gd name="T26" fmla="*/ 24 w 38"/>
                <a:gd name="T27" fmla="*/ 5 h 23"/>
                <a:gd name="T28" fmla="*/ 18 w 38"/>
                <a:gd name="T29" fmla="*/ 3 h 23"/>
                <a:gd name="T30" fmla="*/ 9 w 38"/>
                <a:gd name="T31" fmla="*/ 0 h 23"/>
                <a:gd name="T32" fmla="*/ 9 w 38"/>
                <a:gd name="T33" fmla="*/ 0 h 23"/>
                <a:gd name="T34" fmla="*/ 4 w 38"/>
                <a:gd name="T35" fmla="*/ 3 h 23"/>
                <a:gd name="T36" fmla="*/ 0 w 38"/>
                <a:gd name="T37" fmla="*/ 5 h 23"/>
                <a:gd name="T38" fmla="*/ 0 w 38"/>
                <a:gd name="T39" fmla="*/ 9 h 23"/>
                <a:gd name="T40" fmla="*/ 2 w 3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2"/>
                  </a:moveTo>
                  <a:lnTo>
                    <a:pt x="2" y="12"/>
                  </a:lnTo>
                  <a:lnTo>
                    <a:pt x="6" y="16"/>
                  </a:lnTo>
                  <a:lnTo>
                    <a:pt x="13" y="21"/>
                  </a:lnTo>
                  <a:lnTo>
                    <a:pt x="22" y="23"/>
                  </a:lnTo>
                  <a:lnTo>
                    <a:pt x="29" y="23"/>
                  </a:lnTo>
                  <a:lnTo>
                    <a:pt x="36" y="23"/>
                  </a:lnTo>
                  <a:lnTo>
                    <a:pt x="38" y="21"/>
                  </a:lnTo>
                  <a:lnTo>
                    <a:pt x="38" y="16"/>
                  </a:lnTo>
                  <a:lnTo>
                    <a:pt x="36" y="12"/>
                  </a:lnTo>
                  <a:lnTo>
                    <a:pt x="31" y="7"/>
                  </a:lnTo>
                  <a:lnTo>
                    <a:pt x="24" y="5"/>
                  </a:lnTo>
                  <a:lnTo>
                    <a:pt x="18" y="3"/>
                  </a:lnTo>
                  <a:lnTo>
                    <a:pt x="9" y="0"/>
                  </a:lnTo>
                  <a:lnTo>
                    <a:pt x="4" y="3"/>
                  </a:lnTo>
                  <a:lnTo>
                    <a:pt x="0" y="5"/>
                  </a:lnTo>
                  <a:lnTo>
                    <a:pt x="0" y="9"/>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3" name="Freeform 1820">
              <a:extLst>
                <a:ext uri="{FF2B5EF4-FFF2-40B4-BE49-F238E27FC236}">
                  <a16:creationId xmlns:a16="http://schemas.microsoft.com/office/drawing/2014/main" xmlns="" id="{BD348EA7-DCE9-2742-8212-65304999722C}"/>
                </a:ext>
              </a:extLst>
            </p:cNvPr>
            <p:cNvSpPr>
              <a:spLocks/>
            </p:cNvSpPr>
            <p:nvPr/>
          </p:nvSpPr>
          <p:spPr bwMode="auto">
            <a:xfrm>
              <a:off x="3835" y="3240"/>
              <a:ext cx="38" cy="22"/>
            </a:xfrm>
            <a:custGeom>
              <a:avLst/>
              <a:gdLst>
                <a:gd name="T0" fmla="*/ 2 w 38"/>
                <a:gd name="T1" fmla="*/ 11 h 22"/>
                <a:gd name="T2" fmla="*/ 2 w 38"/>
                <a:gd name="T3" fmla="*/ 11 h 22"/>
                <a:gd name="T4" fmla="*/ 7 w 38"/>
                <a:gd name="T5" fmla="*/ 15 h 22"/>
                <a:gd name="T6" fmla="*/ 13 w 38"/>
                <a:gd name="T7" fmla="*/ 18 h 22"/>
                <a:gd name="T8" fmla="*/ 20 w 38"/>
                <a:gd name="T9" fmla="*/ 20 h 22"/>
                <a:gd name="T10" fmla="*/ 29 w 38"/>
                <a:gd name="T11" fmla="*/ 22 h 22"/>
                <a:gd name="T12" fmla="*/ 29 w 38"/>
                <a:gd name="T13" fmla="*/ 22 h 22"/>
                <a:gd name="T14" fmla="*/ 34 w 38"/>
                <a:gd name="T15" fmla="*/ 20 h 22"/>
                <a:gd name="T16" fmla="*/ 38 w 38"/>
                <a:gd name="T17" fmla="*/ 18 h 22"/>
                <a:gd name="T18" fmla="*/ 38 w 38"/>
                <a:gd name="T19" fmla="*/ 13 h 22"/>
                <a:gd name="T20" fmla="*/ 36 w 38"/>
                <a:gd name="T21" fmla="*/ 9 h 22"/>
                <a:gd name="T22" fmla="*/ 36 w 38"/>
                <a:gd name="T23" fmla="*/ 9 h 22"/>
                <a:gd name="T24" fmla="*/ 31 w 38"/>
                <a:gd name="T25" fmla="*/ 6 h 22"/>
                <a:gd name="T26" fmla="*/ 25 w 38"/>
                <a:gd name="T27" fmla="*/ 2 h 22"/>
                <a:gd name="T28" fmla="*/ 18 w 38"/>
                <a:gd name="T29" fmla="*/ 0 h 22"/>
                <a:gd name="T30" fmla="*/ 9 w 38"/>
                <a:gd name="T31" fmla="*/ 0 h 22"/>
                <a:gd name="T32" fmla="*/ 9 w 38"/>
                <a:gd name="T33" fmla="*/ 0 h 22"/>
                <a:gd name="T34" fmla="*/ 4 w 38"/>
                <a:gd name="T35" fmla="*/ 0 h 22"/>
                <a:gd name="T36" fmla="*/ 0 w 38"/>
                <a:gd name="T37" fmla="*/ 2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5"/>
                  </a:lnTo>
                  <a:lnTo>
                    <a:pt x="13" y="18"/>
                  </a:lnTo>
                  <a:lnTo>
                    <a:pt x="20" y="20"/>
                  </a:lnTo>
                  <a:lnTo>
                    <a:pt x="29" y="22"/>
                  </a:lnTo>
                  <a:lnTo>
                    <a:pt x="34" y="20"/>
                  </a:lnTo>
                  <a:lnTo>
                    <a:pt x="38" y="18"/>
                  </a:lnTo>
                  <a:lnTo>
                    <a:pt x="38" y="13"/>
                  </a:lnTo>
                  <a:lnTo>
                    <a:pt x="36" y="9"/>
                  </a:lnTo>
                  <a:lnTo>
                    <a:pt x="31" y="6"/>
                  </a:lnTo>
                  <a:lnTo>
                    <a:pt x="25" y="2"/>
                  </a:lnTo>
                  <a:lnTo>
                    <a:pt x="18" y="0"/>
                  </a:lnTo>
                  <a:lnTo>
                    <a:pt x="9" y="0"/>
                  </a:lnTo>
                  <a:lnTo>
                    <a:pt x="4"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4" name="Freeform 1821">
              <a:extLst>
                <a:ext uri="{FF2B5EF4-FFF2-40B4-BE49-F238E27FC236}">
                  <a16:creationId xmlns:a16="http://schemas.microsoft.com/office/drawing/2014/main" xmlns="" id="{0F40C703-3A51-1A4E-9FDA-AB856CFE5D67}"/>
                </a:ext>
              </a:extLst>
            </p:cNvPr>
            <p:cNvSpPr>
              <a:spLocks/>
            </p:cNvSpPr>
            <p:nvPr/>
          </p:nvSpPr>
          <p:spPr bwMode="auto">
            <a:xfrm>
              <a:off x="3835" y="3240"/>
              <a:ext cx="38" cy="22"/>
            </a:xfrm>
            <a:custGeom>
              <a:avLst/>
              <a:gdLst>
                <a:gd name="T0" fmla="*/ 2 w 38"/>
                <a:gd name="T1" fmla="*/ 11 h 22"/>
                <a:gd name="T2" fmla="*/ 2 w 38"/>
                <a:gd name="T3" fmla="*/ 11 h 22"/>
                <a:gd name="T4" fmla="*/ 7 w 38"/>
                <a:gd name="T5" fmla="*/ 15 h 22"/>
                <a:gd name="T6" fmla="*/ 13 w 38"/>
                <a:gd name="T7" fmla="*/ 18 h 22"/>
                <a:gd name="T8" fmla="*/ 20 w 38"/>
                <a:gd name="T9" fmla="*/ 20 h 22"/>
                <a:gd name="T10" fmla="*/ 29 w 38"/>
                <a:gd name="T11" fmla="*/ 22 h 22"/>
                <a:gd name="T12" fmla="*/ 29 w 38"/>
                <a:gd name="T13" fmla="*/ 22 h 22"/>
                <a:gd name="T14" fmla="*/ 34 w 38"/>
                <a:gd name="T15" fmla="*/ 20 h 22"/>
                <a:gd name="T16" fmla="*/ 38 w 38"/>
                <a:gd name="T17" fmla="*/ 18 h 22"/>
                <a:gd name="T18" fmla="*/ 38 w 38"/>
                <a:gd name="T19" fmla="*/ 13 h 22"/>
                <a:gd name="T20" fmla="*/ 36 w 38"/>
                <a:gd name="T21" fmla="*/ 9 h 22"/>
                <a:gd name="T22" fmla="*/ 36 w 38"/>
                <a:gd name="T23" fmla="*/ 9 h 22"/>
                <a:gd name="T24" fmla="*/ 31 w 38"/>
                <a:gd name="T25" fmla="*/ 6 h 22"/>
                <a:gd name="T26" fmla="*/ 25 w 38"/>
                <a:gd name="T27" fmla="*/ 2 h 22"/>
                <a:gd name="T28" fmla="*/ 18 w 38"/>
                <a:gd name="T29" fmla="*/ 0 h 22"/>
                <a:gd name="T30" fmla="*/ 9 w 38"/>
                <a:gd name="T31" fmla="*/ 0 h 22"/>
                <a:gd name="T32" fmla="*/ 9 w 38"/>
                <a:gd name="T33" fmla="*/ 0 h 22"/>
                <a:gd name="T34" fmla="*/ 4 w 38"/>
                <a:gd name="T35" fmla="*/ 0 h 22"/>
                <a:gd name="T36" fmla="*/ 0 w 38"/>
                <a:gd name="T37" fmla="*/ 2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5"/>
                  </a:lnTo>
                  <a:lnTo>
                    <a:pt x="13" y="18"/>
                  </a:lnTo>
                  <a:lnTo>
                    <a:pt x="20" y="20"/>
                  </a:lnTo>
                  <a:lnTo>
                    <a:pt x="29" y="22"/>
                  </a:lnTo>
                  <a:lnTo>
                    <a:pt x="34" y="20"/>
                  </a:lnTo>
                  <a:lnTo>
                    <a:pt x="38" y="18"/>
                  </a:lnTo>
                  <a:lnTo>
                    <a:pt x="38" y="13"/>
                  </a:lnTo>
                  <a:lnTo>
                    <a:pt x="36" y="9"/>
                  </a:lnTo>
                  <a:lnTo>
                    <a:pt x="31" y="6"/>
                  </a:lnTo>
                  <a:lnTo>
                    <a:pt x="25" y="2"/>
                  </a:lnTo>
                  <a:lnTo>
                    <a:pt x="18" y="0"/>
                  </a:lnTo>
                  <a:lnTo>
                    <a:pt x="9" y="0"/>
                  </a:lnTo>
                  <a:lnTo>
                    <a:pt x="4"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5" name="Freeform 1822">
              <a:extLst>
                <a:ext uri="{FF2B5EF4-FFF2-40B4-BE49-F238E27FC236}">
                  <a16:creationId xmlns:a16="http://schemas.microsoft.com/office/drawing/2014/main" xmlns="" id="{C86C0B21-F7A3-2D4D-9A1F-95219E3EA76B}"/>
                </a:ext>
              </a:extLst>
            </p:cNvPr>
            <p:cNvSpPr>
              <a:spLocks/>
            </p:cNvSpPr>
            <p:nvPr/>
          </p:nvSpPr>
          <p:spPr bwMode="auto">
            <a:xfrm>
              <a:off x="3801" y="3240"/>
              <a:ext cx="38" cy="22"/>
            </a:xfrm>
            <a:custGeom>
              <a:avLst/>
              <a:gdLst>
                <a:gd name="T0" fmla="*/ 2 w 38"/>
                <a:gd name="T1" fmla="*/ 11 h 22"/>
                <a:gd name="T2" fmla="*/ 2 w 38"/>
                <a:gd name="T3" fmla="*/ 11 h 22"/>
                <a:gd name="T4" fmla="*/ 7 w 38"/>
                <a:gd name="T5" fmla="*/ 15 h 22"/>
                <a:gd name="T6" fmla="*/ 13 w 38"/>
                <a:gd name="T7" fmla="*/ 18 h 22"/>
                <a:gd name="T8" fmla="*/ 20 w 38"/>
                <a:gd name="T9" fmla="*/ 20 h 22"/>
                <a:gd name="T10" fmla="*/ 27 w 38"/>
                <a:gd name="T11" fmla="*/ 22 h 22"/>
                <a:gd name="T12" fmla="*/ 27 w 38"/>
                <a:gd name="T13" fmla="*/ 22 h 22"/>
                <a:gd name="T14" fmla="*/ 34 w 38"/>
                <a:gd name="T15" fmla="*/ 20 h 22"/>
                <a:gd name="T16" fmla="*/ 38 w 38"/>
                <a:gd name="T17" fmla="*/ 18 h 22"/>
                <a:gd name="T18" fmla="*/ 38 w 38"/>
                <a:gd name="T19" fmla="*/ 15 h 22"/>
                <a:gd name="T20" fmla="*/ 36 w 38"/>
                <a:gd name="T21" fmla="*/ 11 h 22"/>
                <a:gd name="T22" fmla="*/ 36 w 38"/>
                <a:gd name="T23" fmla="*/ 11 h 22"/>
                <a:gd name="T24" fmla="*/ 32 w 38"/>
                <a:gd name="T25" fmla="*/ 6 h 22"/>
                <a:gd name="T26" fmla="*/ 25 w 38"/>
                <a:gd name="T27" fmla="*/ 2 h 22"/>
                <a:gd name="T28" fmla="*/ 18 w 38"/>
                <a:gd name="T29" fmla="*/ 0 h 22"/>
                <a:gd name="T30" fmla="*/ 11 w 38"/>
                <a:gd name="T31" fmla="*/ 0 h 22"/>
                <a:gd name="T32" fmla="*/ 11 w 38"/>
                <a:gd name="T33" fmla="*/ 0 h 22"/>
                <a:gd name="T34" fmla="*/ 4 w 38"/>
                <a:gd name="T35" fmla="*/ 0 h 22"/>
                <a:gd name="T36" fmla="*/ 2 w 38"/>
                <a:gd name="T37" fmla="*/ 2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5"/>
                  </a:lnTo>
                  <a:lnTo>
                    <a:pt x="13" y="18"/>
                  </a:lnTo>
                  <a:lnTo>
                    <a:pt x="20" y="20"/>
                  </a:lnTo>
                  <a:lnTo>
                    <a:pt x="27" y="22"/>
                  </a:lnTo>
                  <a:lnTo>
                    <a:pt x="34" y="20"/>
                  </a:lnTo>
                  <a:lnTo>
                    <a:pt x="38" y="18"/>
                  </a:lnTo>
                  <a:lnTo>
                    <a:pt x="38" y="15"/>
                  </a:lnTo>
                  <a:lnTo>
                    <a:pt x="36" y="11"/>
                  </a:lnTo>
                  <a:lnTo>
                    <a:pt x="32" y="6"/>
                  </a:lnTo>
                  <a:lnTo>
                    <a:pt x="25" y="2"/>
                  </a:lnTo>
                  <a:lnTo>
                    <a:pt x="18" y="0"/>
                  </a:lnTo>
                  <a:lnTo>
                    <a:pt x="11" y="0"/>
                  </a:lnTo>
                  <a:lnTo>
                    <a:pt x="4" y="0"/>
                  </a:lnTo>
                  <a:lnTo>
                    <a:pt x="2"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6" name="Freeform 1823">
              <a:extLst>
                <a:ext uri="{FF2B5EF4-FFF2-40B4-BE49-F238E27FC236}">
                  <a16:creationId xmlns:a16="http://schemas.microsoft.com/office/drawing/2014/main" xmlns="" id="{4F851883-F717-E644-994A-0E1EAC87276D}"/>
                </a:ext>
              </a:extLst>
            </p:cNvPr>
            <p:cNvSpPr>
              <a:spLocks/>
            </p:cNvSpPr>
            <p:nvPr/>
          </p:nvSpPr>
          <p:spPr bwMode="auto">
            <a:xfrm>
              <a:off x="3801" y="3240"/>
              <a:ext cx="38" cy="22"/>
            </a:xfrm>
            <a:custGeom>
              <a:avLst/>
              <a:gdLst>
                <a:gd name="T0" fmla="*/ 2 w 38"/>
                <a:gd name="T1" fmla="*/ 11 h 22"/>
                <a:gd name="T2" fmla="*/ 2 w 38"/>
                <a:gd name="T3" fmla="*/ 11 h 22"/>
                <a:gd name="T4" fmla="*/ 7 w 38"/>
                <a:gd name="T5" fmla="*/ 15 h 22"/>
                <a:gd name="T6" fmla="*/ 13 w 38"/>
                <a:gd name="T7" fmla="*/ 18 h 22"/>
                <a:gd name="T8" fmla="*/ 20 w 38"/>
                <a:gd name="T9" fmla="*/ 20 h 22"/>
                <a:gd name="T10" fmla="*/ 27 w 38"/>
                <a:gd name="T11" fmla="*/ 22 h 22"/>
                <a:gd name="T12" fmla="*/ 27 w 38"/>
                <a:gd name="T13" fmla="*/ 22 h 22"/>
                <a:gd name="T14" fmla="*/ 34 w 38"/>
                <a:gd name="T15" fmla="*/ 20 h 22"/>
                <a:gd name="T16" fmla="*/ 38 w 38"/>
                <a:gd name="T17" fmla="*/ 18 h 22"/>
                <a:gd name="T18" fmla="*/ 38 w 38"/>
                <a:gd name="T19" fmla="*/ 15 h 22"/>
                <a:gd name="T20" fmla="*/ 36 w 38"/>
                <a:gd name="T21" fmla="*/ 11 h 22"/>
                <a:gd name="T22" fmla="*/ 36 w 38"/>
                <a:gd name="T23" fmla="*/ 11 h 22"/>
                <a:gd name="T24" fmla="*/ 32 w 38"/>
                <a:gd name="T25" fmla="*/ 6 h 22"/>
                <a:gd name="T26" fmla="*/ 25 w 38"/>
                <a:gd name="T27" fmla="*/ 2 h 22"/>
                <a:gd name="T28" fmla="*/ 18 w 38"/>
                <a:gd name="T29" fmla="*/ 0 h 22"/>
                <a:gd name="T30" fmla="*/ 11 w 38"/>
                <a:gd name="T31" fmla="*/ 0 h 22"/>
                <a:gd name="T32" fmla="*/ 11 w 38"/>
                <a:gd name="T33" fmla="*/ 0 h 22"/>
                <a:gd name="T34" fmla="*/ 4 w 38"/>
                <a:gd name="T35" fmla="*/ 0 h 22"/>
                <a:gd name="T36" fmla="*/ 2 w 38"/>
                <a:gd name="T37" fmla="*/ 2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5"/>
                  </a:lnTo>
                  <a:lnTo>
                    <a:pt x="13" y="18"/>
                  </a:lnTo>
                  <a:lnTo>
                    <a:pt x="20" y="20"/>
                  </a:lnTo>
                  <a:lnTo>
                    <a:pt x="27" y="22"/>
                  </a:lnTo>
                  <a:lnTo>
                    <a:pt x="34" y="20"/>
                  </a:lnTo>
                  <a:lnTo>
                    <a:pt x="38" y="18"/>
                  </a:lnTo>
                  <a:lnTo>
                    <a:pt x="38" y="15"/>
                  </a:lnTo>
                  <a:lnTo>
                    <a:pt x="36" y="11"/>
                  </a:lnTo>
                  <a:lnTo>
                    <a:pt x="32" y="6"/>
                  </a:lnTo>
                  <a:lnTo>
                    <a:pt x="25" y="2"/>
                  </a:lnTo>
                  <a:lnTo>
                    <a:pt x="18" y="0"/>
                  </a:lnTo>
                  <a:lnTo>
                    <a:pt x="11" y="0"/>
                  </a:lnTo>
                  <a:lnTo>
                    <a:pt x="4" y="0"/>
                  </a:lnTo>
                  <a:lnTo>
                    <a:pt x="2"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7" name="Freeform 1824">
              <a:extLst>
                <a:ext uri="{FF2B5EF4-FFF2-40B4-BE49-F238E27FC236}">
                  <a16:creationId xmlns:a16="http://schemas.microsoft.com/office/drawing/2014/main" xmlns="" id="{82C02B65-0BA2-934D-8F75-E8C6699511EF}"/>
                </a:ext>
              </a:extLst>
            </p:cNvPr>
            <p:cNvSpPr>
              <a:spLocks/>
            </p:cNvSpPr>
            <p:nvPr/>
          </p:nvSpPr>
          <p:spPr bwMode="auto">
            <a:xfrm>
              <a:off x="3769" y="3240"/>
              <a:ext cx="36" cy="22"/>
            </a:xfrm>
            <a:custGeom>
              <a:avLst/>
              <a:gdLst>
                <a:gd name="T0" fmla="*/ 3 w 36"/>
                <a:gd name="T1" fmla="*/ 11 h 22"/>
                <a:gd name="T2" fmla="*/ 3 w 36"/>
                <a:gd name="T3" fmla="*/ 11 h 22"/>
                <a:gd name="T4" fmla="*/ 7 w 36"/>
                <a:gd name="T5" fmla="*/ 15 h 22"/>
                <a:gd name="T6" fmla="*/ 12 w 36"/>
                <a:gd name="T7" fmla="*/ 20 h 22"/>
                <a:gd name="T8" fmla="*/ 21 w 36"/>
                <a:gd name="T9" fmla="*/ 22 h 22"/>
                <a:gd name="T10" fmla="*/ 27 w 36"/>
                <a:gd name="T11" fmla="*/ 22 h 22"/>
                <a:gd name="T12" fmla="*/ 27 w 36"/>
                <a:gd name="T13" fmla="*/ 22 h 22"/>
                <a:gd name="T14" fmla="*/ 32 w 36"/>
                <a:gd name="T15" fmla="*/ 22 h 22"/>
                <a:gd name="T16" fmla="*/ 36 w 36"/>
                <a:gd name="T17" fmla="*/ 18 h 22"/>
                <a:gd name="T18" fmla="*/ 36 w 36"/>
                <a:gd name="T19" fmla="*/ 15 h 22"/>
                <a:gd name="T20" fmla="*/ 34 w 36"/>
                <a:gd name="T21" fmla="*/ 11 h 22"/>
                <a:gd name="T22" fmla="*/ 34 w 36"/>
                <a:gd name="T23" fmla="*/ 11 h 22"/>
                <a:gd name="T24" fmla="*/ 30 w 36"/>
                <a:gd name="T25" fmla="*/ 6 h 22"/>
                <a:gd name="T26" fmla="*/ 23 w 36"/>
                <a:gd name="T27" fmla="*/ 4 h 22"/>
                <a:gd name="T28" fmla="*/ 16 w 36"/>
                <a:gd name="T29" fmla="*/ 2 h 22"/>
                <a:gd name="T30" fmla="*/ 9 w 36"/>
                <a:gd name="T31" fmla="*/ 0 h 22"/>
                <a:gd name="T32" fmla="*/ 9 w 36"/>
                <a:gd name="T33" fmla="*/ 0 h 22"/>
                <a:gd name="T34" fmla="*/ 5 w 36"/>
                <a:gd name="T35" fmla="*/ 2 h 22"/>
                <a:gd name="T36" fmla="*/ 0 w 36"/>
                <a:gd name="T37" fmla="*/ 4 h 22"/>
                <a:gd name="T38" fmla="*/ 0 w 36"/>
                <a:gd name="T39" fmla="*/ 6 h 22"/>
                <a:gd name="T40" fmla="*/ 3 w 3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2">
                  <a:moveTo>
                    <a:pt x="3" y="11"/>
                  </a:moveTo>
                  <a:lnTo>
                    <a:pt x="3" y="11"/>
                  </a:lnTo>
                  <a:lnTo>
                    <a:pt x="7" y="15"/>
                  </a:lnTo>
                  <a:lnTo>
                    <a:pt x="12" y="20"/>
                  </a:lnTo>
                  <a:lnTo>
                    <a:pt x="21" y="22"/>
                  </a:lnTo>
                  <a:lnTo>
                    <a:pt x="27" y="22"/>
                  </a:lnTo>
                  <a:lnTo>
                    <a:pt x="32" y="22"/>
                  </a:lnTo>
                  <a:lnTo>
                    <a:pt x="36" y="18"/>
                  </a:lnTo>
                  <a:lnTo>
                    <a:pt x="36" y="15"/>
                  </a:lnTo>
                  <a:lnTo>
                    <a:pt x="34" y="11"/>
                  </a:lnTo>
                  <a:lnTo>
                    <a:pt x="30" y="6"/>
                  </a:lnTo>
                  <a:lnTo>
                    <a:pt x="23" y="4"/>
                  </a:lnTo>
                  <a:lnTo>
                    <a:pt x="16" y="2"/>
                  </a:lnTo>
                  <a:lnTo>
                    <a:pt x="9" y="0"/>
                  </a:lnTo>
                  <a:lnTo>
                    <a:pt x="5" y="2"/>
                  </a:lnTo>
                  <a:lnTo>
                    <a:pt x="0" y="4"/>
                  </a:lnTo>
                  <a:lnTo>
                    <a:pt x="0"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8" name="Freeform 1825">
              <a:extLst>
                <a:ext uri="{FF2B5EF4-FFF2-40B4-BE49-F238E27FC236}">
                  <a16:creationId xmlns:a16="http://schemas.microsoft.com/office/drawing/2014/main" xmlns="" id="{34C2F439-63BD-A04D-B337-A050ABE227BC}"/>
                </a:ext>
              </a:extLst>
            </p:cNvPr>
            <p:cNvSpPr>
              <a:spLocks/>
            </p:cNvSpPr>
            <p:nvPr/>
          </p:nvSpPr>
          <p:spPr bwMode="auto">
            <a:xfrm>
              <a:off x="3769" y="3240"/>
              <a:ext cx="36" cy="22"/>
            </a:xfrm>
            <a:custGeom>
              <a:avLst/>
              <a:gdLst>
                <a:gd name="T0" fmla="*/ 3 w 36"/>
                <a:gd name="T1" fmla="*/ 11 h 22"/>
                <a:gd name="T2" fmla="*/ 3 w 36"/>
                <a:gd name="T3" fmla="*/ 11 h 22"/>
                <a:gd name="T4" fmla="*/ 7 w 36"/>
                <a:gd name="T5" fmla="*/ 15 h 22"/>
                <a:gd name="T6" fmla="*/ 12 w 36"/>
                <a:gd name="T7" fmla="*/ 20 h 22"/>
                <a:gd name="T8" fmla="*/ 21 w 36"/>
                <a:gd name="T9" fmla="*/ 22 h 22"/>
                <a:gd name="T10" fmla="*/ 27 w 36"/>
                <a:gd name="T11" fmla="*/ 22 h 22"/>
                <a:gd name="T12" fmla="*/ 27 w 36"/>
                <a:gd name="T13" fmla="*/ 22 h 22"/>
                <a:gd name="T14" fmla="*/ 32 w 36"/>
                <a:gd name="T15" fmla="*/ 22 h 22"/>
                <a:gd name="T16" fmla="*/ 36 w 36"/>
                <a:gd name="T17" fmla="*/ 18 h 22"/>
                <a:gd name="T18" fmla="*/ 36 w 36"/>
                <a:gd name="T19" fmla="*/ 15 h 22"/>
                <a:gd name="T20" fmla="*/ 34 w 36"/>
                <a:gd name="T21" fmla="*/ 11 h 22"/>
                <a:gd name="T22" fmla="*/ 34 w 36"/>
                <a:gd name="T23" fmla="*/ 11 h 22"/>
                <a:gd name="T24" fmla="*/ 30 w 36"/>
                <a:gd name="T25" fmla="*/ 6 h 22"/>
                <a:gd name="T26" fmla="*/ 23 w 36"/>
                <a:gd name="T27" fmla="*/ 4 h 22"/>
                <a:gd name="T28" fmla="*/ 16 w 36"/>
                <a:gd name="T29" fmla="*/ 2 h 22"/>
                <a:gd name="T30" fmla="*/ 9 w 36"/>
                <a:gd name="T31" fmla="*/ 0 h 22"/>
                <a:gd name="T32" fmla="*/ 9 w 36"/>
                <a:gd name="T33" fmla="*/ 0 h 22"/>
                <a:gd name="T34" fmla="*/ 5 w 36"/>
                <a:gd name="T35" fmla="*/ 2 h 22"/>
                <a:gd name="T36" fmla="*/ 0 w 36"/>
                <a:gd name="T37" fmla="*/ 4 h 22"/>
                <a:gd name="T38" fmla="*/ 0 w 36"/>
                <a:gd name="T39" fmla="*/ 6 h 22"/>
                <a:gd name="T40" fmla="*/ 3 w 3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2">
                  <a:moveTo>
                    <a:pt x="3" y="11"/>
                  </a:moveTo>
                  <a:lnTo>
                    <a:pt x="3" y="11"/>
                  </a:lnTo>
                  <a:lnTo>
                    <a:pt x="7" y="15"/>
                  </a:lnTo>
                  <a:lnTo>
                    <a:pt x="12" y="20"/>
                  </a:lnTo>
                  <a:lnTo>
                    <a:pt x="21" y="22"/>
                  </a:lnTo>
                  <a:lnTo>
                    <a:pt x="27" y="22"/>
                  </a:lnTo>
                  <a:lnTo>
                    <a:pt x="32" y="22"/>
                  </a:lnTo>
                  <a:lnTo>
                    <a:pt x="36" y="18"/>
                  </a:lnTo>
                  <a:lnTo>
                    <a:pt x="36" y="15"/>
                  </a:lnTo>
                  <a:lnTo>
                    <a:pt x="34" y="11"/>
                  </a:lnTo>
                  <a:lnTo>
                    <a:pt x="30" y="6"/>
                  </a:lnTo>
                  <a:lnTo>
                    <a:pt x="23" y="4"/>
                  </a:lnTo>
                  <a:lnTo>
                    <a:pt x="16" y="2"/>
                  </a:lnTo>
                  <a:lnTo>
                    <a:pt x="9" y="0"/>
                  </a:lnTo>
                  <a:lnTo>
                    <a:pt x="5" y="2"/>
                  </a:lnTo>
                  <a:lnTo>
                    <a:pt x="0" y="4"/>
                  </a:lnTo>
                  <a:lnTo>
                    <a:pt x="0"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09" name="Freeform 1826">
              <a:extLst>
                <a:ext uri="{FF2B5EF4-FFF2-40B4-BE49-F238E27FC236}">
                  <a16:creationId xmlns:a16="http://schemas.microsoft.com/office/drawing/2014/main" xmlns="" id="{147ABFE2-A60A-0247-854E-7209B45F8618}"/>
                </a:ext>
              </a:extLst>
            </p:cNvPr>
            <p:cNvSpPr>
              <a:spLocks/>
            </p:cNvSpPr>
            <p:nvPr/>
          </p:nvSpPr>
          <p:spPr bwMode="auto">
            <a:xfrm>
              <a:off x="3738" y="3240"/>
              <a:ext cx="34" cy="22"/>
            </a:xfrm>
            <a:custGeom>
              <a:avLst/>
              <a:gdLst>
                <a:gd name="T0" fmla="*/ 0 w 34"/>
                <a:gd name="T1" fmla="*/ 11 h 22"/>
                <a:gd name="T2" fmla="*/ 0 w 34"/>
                <a:gd name="T3" fmla="*/ 11 h 22"/>
                <a:gd name="T4" fmla="*/ 4 w 34"/>
                <a:gd name="T5" fmla="*/ 15 h 22"/>
                <a:gd name="T6" fmla="*/ 11 w 34"/>
                <a:gd name="T7" fmla="*/ 20 h 22"/>
                <a:gd name="T8" fmla="*/ 18 w 34"/>
                <a:gd name="T9" fmla="*/ 22 h 22"/>
                <a:gd name="T10" fmla="*/ 25 w 34"/>
                <a:gd name="T11" fmla="*/ 22 h 22"/>
                <a:gd name="T12" fmla="*/ 25 w 34"/>
                <a:gd name="T13" fmla="*/ 22 h 22"/>
                <a:gd name="T14" fmla="*/ 31 w 34"/>
                <a:gd name="T15" fmla="*/ 22 h 22"/>
                <a:gd name="T16" fmla="*/ 34 w 34"/>
                <a:gd name="T17" fmla="*/ 20 h 22"/>
                <a:gd name="T18" fmla="*/ 34 w 34"/>
                <a:gd name="T19" fmla="*/ 15 h 22"/>
                <a:gd name="T20" fmla="*/ 34 w 34"/>
                <a:gd name="T21" fmla="*/ 11 h 22"/>
                <a:gd name="T22" fmla="*/ 34 w 34"/>
                <a:gd name="T23" fmla="*/ 11 h 22"/>
                <a:gd name="T24" fmla="*/ 29 w 34"/>
                <a:gd name="T25" fmla="*/ 6 h 22"/>
                <a:gd name="T26" fmla="*/ 22 w 34"/>
                <a:gd name="T27" fmla="*/ 4 h 22"/>
                <a:gd name="T28" fmla="*/ 16 w 34"/>
                <a:gd name="T29" fmla="*/ 2 h 22"/>
                <a:gd name="T30" fmla="*/ 9 w 34"/>
                <a:gd name="T31" fmla="*/ 0 h 22"/>
                <a:gd name="T32" fmla="*/ 9 w 34"/>
                <a:gd name="T33" fmla="*/ 0 h 22"/>
                <a:gd name="T34" fmla="*/ 2 w 34"/>
                <a:gd name="T35" fmla="*/ 2 h 22"/>
                <a:gd name="T36" fmla="*/ 0 w 34"/>
                <a:gd name="T37" fmla="*/ 4 h 22"/>
                <a:gd name="T38" fmla="*/ 0 w 34"/>
                <a:gd name="T39" fmla="*/ 9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4" y="15"/>
                  </a:lnTo>
                  <a:lnTo>
                    <a:pt x="11" y="20"/>
                  </a:lnTo>
                  <a:lnTo>
                    <a:pt x="18" y="22"/>
                  </a:lnTo>
                  <a:lnTo>
                    <a:pt x="25" y="22"/>
                  </a:lnTo>
                  <a:lnTo>
                    <a:pt x="31" y="22"/>
                  </a:lnTo>
                  <a:lnTo>
                    <a:pt x="34" y="20"/>
                  </a:lnTo>
                  <a:lnTo>
                    <a:pt x="34" y="15"/>
                  </a:lnTo>
                  <a:lnTo>
                    <a:pt x="34" y="11"/>
                  </a:lnTo>
                  <a:lnTo>
                    <a:pt x="29" y="6"/>
                  </a:lnTo>
                  <a:lnTo>
                    <a:pt x="22" y="4"/>
                  </a:lnTo>
                  <a:lnTo>
                    <a:pt x="16" y="2"/>
                  </a:lnTo>
                  <a:lnTo>
                    <a:pt x="9" y="0"/>
                  </a:lnTo>
                  <a:lnTo>
                    <a:pt x="2" y="2"/>
                  </a:lnTo>
                  <a:lnTo>
                    <a:pt x="0" y="4"/>
                  </a:lnTo>
                  <a:lnTo>
                    <a:pt x="0" y="9"/>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0" name="Freeform 1827">
              <a:extLst>
                <a:ext uri="{FF2B5EF4-FFF2-40B4-BE49-F238E27FC236}">
                  <a16:creationId xmlns:a16="http://schemas.microsoft.com/office/drawing/2014/main" xmlns="" id="{92444007-E851-8C4E-AFE2-0FEFC55E3674}"/>
                </a:ext>
              </a:extLst>
            </p:cNvPr>
            <p:cNvSpPr>
              <a:spLocks/>
            </p:cNvSpPr>
            <p:nvPr/>
          </p:nvSpPr>
          <p:spPr bwMode="auto">
            <a:xfrm>
              <a:off x="3738" y="3240"/>
              <a:ext cx="34" cy="22"/>
            </a:xfrm>
            <a:custGeom>
              <a:avLst/>
              <a:gdLst>
                <a:gd name="T0" fmla="*/ 0 w 34"/>
                <a:gd name="T1" fmla="*/ 11 h 22"/>
                <a:gd name="T2" fmla="*/ 0 w 34"/>
                <a:gd name="T3" fmla="*/ 11 h 22"/>
                <a:gd name="T4" fmla="*/ 4 w 34"/>
                <a:gd name="T5" fmla="*/ 15 h 22"/>
                <a:gd name="T6" fmla="*/ 11 w 34"/>
                <a:gd name="T7" fmla="*/ 20 h 22"/>
                <a:gd name="T8" fmla="*/ 18 w 34"/>
                <a:gd name="T9" fmla="*/ 22 h 22"/>
                <a:gd name="T10" fmla="*/ 25 w 34"/>
                <a:gd name="T11" fmla="*/ 22 h 22"/>
                <a:gd name="T12" fmla="*/ 25 w 34"/>
                <a:gd name="T13" fmla="*/ 22 h 22"/>
                <a:gd name="T14" fmla="*/ 31 w 34"/>
                <a:gd name="T15" fmla="*/ 22 h 22"/>
                <a:gd name="T16" fmla="*/ 34 w 34"/>
                <a:gd name="T17" fmla="*/ 20 h 22"/>
                <a:gd name="T18" fmla="*/ 34 w 34"/>
                <a:gd name="T19" fmla="*/ 15 h 22"/>
                <a:gd name="T20" fmla="*/ 34 w 34"/>
                <a:gd name="T21" fmla="*/ 11 h 22"/>
                <a:gd name="T22" fmla="*/ 34 w 34"/>
                <a:gd name="T23" fmla="*/ 11 h 22"/>
                <a:gd name="T24" fmla="*/ 29 w 34"/>
                <a:gd name="T25" fmla="*/ 6 h 22"/>
                <a:gd name="T26" fmla="*/ 22 w 34"/>
                <a:gd name="T27" fmla="*/ 4 h 22"/>
                <a:gd name="T28" fmla="*/ 16 w 34"/>
                <a:gd name="T29" fmla="*/ 2 h 22"/>
                <a:gd name="T30" fmla="*/ 9 w 34"/>
                <a:gd name="T31" fmla="*/ 0 h 22"/>
                <a:gd name="T32" fmla="*/ 9 w 34"/>
                <a:gd name="T33" fmla="*/ 0 h 22"/>
                <a:gd name="T34" fmla="*/ 2 w 34"/>
                <a:gd name="T35" fmla="*/ 2 h 22"/>
                <a:gd name="T36" fmla="*/ 0 w 34"/>
                <a:gd name="T37" fmla="*/ 4 h 22"/>
                <a:gd name="T38" fmla="*/ 0 w 34"/>
                <a:gd name="T39" fmla="*/ 9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4" y="15"/>
                  </a:lnTo>
                  <a:lnTo>
                    <a:pt x="11" y="20"/>
                  </a:lnTo>
                  <a:lnTo>
                    <a:pt x="18" y="22"/>
                  </a:lnTo>
                  <a:lnTo>
                    <a:pt x="25" y="22"/>
                  </a:lnTo>
                  <a:lnTo>
                    <a:pt x="31" y="22"/>
                  </a:lnTo>
                  <a:lnTo>
                    <a:pt x="34" y="20"/>
                  </a:lnTo>
                  <a:lnTo>
                    <a:pt x="34" y="15"/>
                  </a:lnTo>
                  <a:lnTo>
                    <a:pt x="34" y="11"/>
                  </a:lnTo>
                  <a:lnTo>
                    <a:pt x="29" y="6"/>
                  </a:lnTo>
                  <a:lnTo>
                    <a:pt x="22" y="4"/>
                  </a:lnTo>
                  <a:lnTo>
                    <a:pt x="16" y="2"/>
                  </a:lnTo>
                  <a:lnTo>
                    <a:pt x="9" y="0"/>
                  </a:lnTo>
                  <a:lnTo>
                    <a:pt x="2" y="2"/>
                  </a:lnTo>
                  <a:lnTo>
                    <a:pt x="0" y="4"/>
                  </a:lnTo>
                  <a:lnTo>
                    <a:pt x="0" y="9"/>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1" name="Freeform 1828">
              <a:extLst>
                <a:ext uri="{FF2B5EF4-FFF2-40B4-BE49-F238E27FC236}">
                  <a16:creationId xmlns:a16="http://schemas.microsoft.com/office/drawing/2014/main" xmlns="" id="{2CB6238C-A0C8-1F4B-A869-0E3525EF33EB}"/>
                </a:ext>
              </a:extLst>
            </p:cNvPr>
            <p:cNvSpPr>
              <a:spLocks/>
            </p:cNvSpPr>
            <p:nvPr/>
          </p:nvSpPr>
          <p:spPr bwMode="auto">
            <a:xfrm>
              <a:off x="3706" y="3242"/>
              <a:ext cx="34" cy="22"/>
            </a:xfrm>
            <a:custGeom>
              <a:avLst/>
              <a:gdLst>
                <a:gd name="T0" fmla="*/ 0 w 34"/>
                <a:gd name="T1" fmla="*/ 11 h 22"/>
                <a:gd name="T2" fmla="*/ 0 w 34"/>
                <a:gd name="T3" fmla="*/ 11 h 22"/>
                <a:gd name="T4" fmla="*/ 5 w 34"/>
                <a:gd name="T5" fmla="*/ 16 h 22"/>
                <a:gd name="T6" fmla="*/ 12 w 34"/>
                <a:gd name="T7" fmla="*/ 18 h 22"/>
                <a:gd name="T8" fmla="*/ 18 w 34"/>
                <a:gd name="T9" fmla="*/ 20 h 22"/>
                <a:gd name="T10" fmla="*/ 25 w 34"/>
                <a:gd name="T11" fmla="*/ 22 h 22"/>
                <a:gd name="T12" fmla="*/ 25 w 34"/>
                <a:gd name="T13" fmla="*/ 22 h 22"/>
                <a:gd name="T14" fmla="*/ 30 w 34"/>
                <a:gd name="T15" fmla="*/ 20 h 22"/>
                <a:gd name="T16" fmla="*/ 34 w 34"/>
                <a:gd name="T17" fmla="*/ 18 h 22"/>
                <a:gd name="T18" fmla="*/ 34 w 34"/>
                <a:gd name="T19" fmla="*/ 13 h 22"/>
                <a:gd name="T20" fmla="*/ 32 w 34"/>
                <a:gd name="T21" fmla="*/ 9 h 22"/>
                <a:gd name="T22" fmla="*/ 32 w 34"/>
                <a:gd name="T23" fmla="*/ 9 h 22"/>
                <a:gd name="T24" fmla="*/ 27 w 34"/>
                <a:gd name="T25" fmla="*/ 7 h 22"/>
                <a:gd name="T26" fmla="*/ 23 w 34"/>
                <a:gd name="T27" fmla="*/ 2 h 22"/>
                <a:gd name="T28" fmla="*/ 16 w 34"/>
                <a:gd name="T29" fmla="*/ 0 h 22"/>
                <a:gd name="T30" fmla="*/ 9 w 34"/>
                <a:gd name="T31" fmla="*/ 0 h 22"/>
                <a:gd name="T32" fmla="*/ 9 w 34"/>
                <a:gd name="T33" fmla="*/ 0 h 22"/>
                <a:gd name="T34" fmla="*/ 5 w 34"/>
                <a:gd name="T35" fmla="*/ 0 h 22"/>
                <a:gd name="T36" fmla="*/ 0 w 34"/>
                <a:gd name="T37" fmla="*/ 2 h 22"/>
                <a:gd name="T38" fmla="*/ 0 w 34"/>
                <a:gd name="T39" fmla="*/ 7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5" y="16"/>
                  </a:lnTo>
                  <a:lnTo>
                    <a:pt x="12" y="18"/>
                  </a:lnTo>
                  <a:lnTo>
                    <a:pt x="18" y="20"/>
                  </a:lnTo>
                  <a:lnTo>
                    <a:pt x="25" y="22"/>
                  </a:lnTo>
                  <a:lnTo>
                    <a:pt x="30" y="20"/>
                  </a:lnTo>
                  <a:lnTo>
                    <a:pt x="34" y="18"/>
                  </a:lnTo>
                  <a:lnTo>
                    <a:pt x="34" y="13"/>
                  </a:lnTo>
                  <a:lnTo>
                    <a:pt x="32" y="9"/>
                  </a:lnTo>
                  <a:lnTo>
                    <a:pt x="27" y="7"/>
                  </a:lnTo>
                  <a:lnTo>
                    <a:pt x="23" y="2"/>
                  </a:lnTo>
                  <a:lnTo>
                    <a:pt x="16" y="0"/>
                  </a:lnTo>
                  <a:lnTo>
                    <a:pt x="9" y="0"/>
                  </a:lnTo>
                  <a:lnTo>
                    <a:pt x="5"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2" name="Freeform 1829">
              <a:extLst>
                <a:ext uri="{FF2B5EF4-FFF2-40B4-BE49-F238E27FC236}">
                  <a16:creationId xmlns:a16="http://schemas.microsoft.com/office/drawing/2014/main" xmlns="" id="{5B773171-18EE-7C4C-881F-34B199459564}"/>
                </a:ext>
              </a:extLst>
            </p:cNvPr>
            <p:cNvSpPr>
              <a:spLocks/>
            </p:cNvSpPr>
            <p:nvPr/>
          </p:nvSpPr>
          <p:spPr bwMode="auto">
            <a:xfrm>
              <a:off x="3706" y="3242"/>
              <a:ext cx="34" cy="22"/>
            </a:xfrm>
            <a:custGeom>
              <a:avLst/>
              <a:gdLst>
                <a:gd name="T0" fmla="*/ 0 w 34"/>
                <a:gd name="T1" fmla="*/ 11 h 22"/>
                <a:gd name="T2" fmla="*/ 0 w 34"/>
                <a:gd name="T3" fmla="*/ 11 h 22"/>
                <a:gd name="T4" fmla="*/ 5 w 34"/>
                <a:gd name="T5" fmla="*/ 16 h 22"/>
                <a:gd name="T6" fmla="*/ 12 w 34"/>
                <a:gd name="T7" fmla="*/ 18 h 22"/>
                <a:gd name="T8" fmla="*/ 18 w 34"/>
                <a:gd name="T9" fmla="*/ 20 h 22"/>
                <a:gd name="T10" fmla="*/ 25 w 34"/>
                <a:gd name="T11" fmla="*/ 22 h 22"/>
                <a:gd name="T12" fmla="*/ 25 w 34"/>
                <a:gd name="T13" fmla="*/ 22 h 22"/>
                <a:gd name="T14" fmla="*/ 30 w 34"/>
                <a:gd name="T15" fmla="*/ 20 h 22"/>
                <a:gd name="T16" fmla="*/ 34 w 34"/>
                <a:gd name="T17" fmla="*/ 18 h 22"/>
                <a:gd name="T18" fmla="*/ 34 w 34"/>
                <a:gd name="T19" fmla="*/ 13 h 22"/>
                <a:gd name="T20" fmla="*/ 32 w 34"/>
                <a:gd name="T21" fmla="*/ 9 h 22"/>
                <a:gd name="T22" fmla="*/ 32 w 34"/>
                <a:gd name="T23" fmla="*/ 9 h 22"/>
                <a:gd name="T24" fmla="*/ 27 w 34"/>
                <a:gd name="T25" fmla="*/ 7 h 22"/>
                <a:gd name="T26" fmla="*/ 23 w 34"/>
                <a:gd name="T27" fmla="*/ 2 h 22"/>
                <a:gd name="T28" fmla="*/ 16 w 34"/>
                <a:gd name="T29" fmla="*/ 0 h 22"/>
                <a:gd name="T30" fmla="*/ 9 w 34"/>
                <a:gd name="T31" fmla="*/ 0 h 22"/>
                <a:gd name="T32" fmla="*/ 9 w 34"/>
                <a:gd name="T33" fmla="*/ 0 h 22"/>
                <a:gd name="T34" fmla="*/ 5 w 34"/>
                <a:gd name="T35" fmla="*/ 0 h 22"/>
                <a:gd name="T36" fmla="*/ 0 w 34"/>
                <a:gd name="T37" fmla="*/ 2 h 22"/>
                <a:gd name="T38" fmla="*/ 0 w 34"/>
                <a:gd name="T39" fmla="*/ 7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5" y="16"/>
                  </a:lnTo>
                  <a:lnTo>
                    <a:pt x="12" y="18"/>
                  </a:lnTo>
                  <a:lnTo>
                    <a:pt x="18" y="20"/>
                  </a:lnTo>
                  <a:lnTo>
                    <a:pt x="25" y="22"/>
                  </a:lnTo>
                  <a:lnTo>
                    <a:pt x="30" y="20"/>
                  </a:lnTo>
                  <a:lnTo>
                    <a:pt x="34" y="18"/>
                  </a:lnTo>
                  <a:lnTo>
                    <a:pt x="34" y="13"/>
                  </a:lnTo>
                  <a:lnTo>
                    <a:pt x="32" y="9"/>
                  </a:lnTo>
                  <a:lnTo>
                    <a:pt x="27" y="7"/>
                  </a:lnTo>
                  <a:lnTo>
                    <a:pt x="23" y="2"/>
                  </a:lnTo>
                  <a:lnTo>
                    <a:pt x="16" y="0"/>
                  </a:lnTo>
                  <a:lnTo>
                    <a:pt x="9" y="0"/>
                  </a:lnTo>
                  <a:lnTo>
                    <a:pt x="5"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3" name="Freeform 1830">
              <a:extLst>
                <a:ext uri="{FF2B5EF4-FFF2-40B4-BE49-F238E27FC236}">
                  <a16:creationId xmlns:a16="http://schemas.microsoft.com/office/drawing/2014/main" xmlns="" id="{B0EDCCC3-A14B-EB49-A7DE-AC48F71F5939}"/>
                </a:ext>
              </a:extLst>
            </p:cNvPr>
            <p:cNvSpPr>
              <a:spLocks/>
            </p:cNvSpPr>
            <p:nvPr/>
          </p:nvSpPr>
          <p:spPr bwMode="auto">
            <a:xfrm>
              <a:off x="3675" y="3242"/>
              <a:ext cx="34" cy="22"/>
            </a:xfrm>
            <a:custGeom>
              <a:avLst/>
              <a:gdLst>
                <a:gd name="T0" fmla="*/ 2 w 34"/>
                <a:gd name="T1" fmla="*/ 11 h 22"/>
                <a:gd name="T2" fmla="*/ 2 w 34"/>
                <a:gd name="T3" fmla="*/ 11 h 22"/>
                <a:gd name="T4" fmla="*/ 4 w 34"/>
                <a:gd name="T5" fmla="*/ 16 h 22"/>
                <a:gd name="T6" fmla="*/ 11 w 34"/>
                <a:gd name="T7" fmla="*/ 18 h 22"/>
                <a:gd name="T8" fmla="*/ 18 w 34"/>
                <a:gd name="T9" fmla="*/ 20 h 22"/>
                <a:gd name="T10" fmla="*/ 25 w 34"/>
                <a:gd name="T11" fmla="*/ 22 h 22"/>
                <a:gd name="T12" fmla="*/ 25 w 34"/>
                <a:gd name="T13" fmla="*/ 22 h 22"/>
                <a:gd name="T14" fmla="*/ 29 w 34"/>
                <a:gd name="T15" fmla="*/ 20 h 22"/>
                <a:gd name="T16" fmla="*/ 34 w 34"/>
                <a:gd name="T17" fmla="*/ 18 h 22"/>
                <a:gd name="T18" fmla="*/ 34 w 34"/>
                <a:gd name="T19" fmla="*/ 16 h 22"/>
                <a:gd name="T20" fmla="*/ 31 w 34"/>
                <a:gd name="T21" fmla="*/ 11 h 22"/>
                <a:gd name="T22" fmla="*/ 31 w 34"/>
                <a:gd name="T23" fmla="*/ 11 h 22"/>
                <a:gd name="T24" fmla="*/ 29 w 34"/>
                <a:gd name="T25" fmla="*/ 7 h 22"/>
                <a:gd name="T26" fmla="*/ 22 w 34"/>
                <a:gd name="T27" fmla="*/ 2 h 22"/>
                <a:gd name="T28" fmla="*/ 16 w 34"/>
                <a:gd name="T29" fmla="*/ 0 h 22"/>
                <a:gd name="T30" fmla="*/ 9 w 34"/>
                <a:gd name="T31" fmla="*/ 0 h 22"/>
                <a:gd name="T32" fmla="*/ 9 w 34"/>
                <a:gd name="T33" fmla="*/ 0 h 22"/>
                <a:gd name="T34" fmla="*/ 4 w 34"/>
                <a:gd name="T35" fmla="*/ 0 h 22"/>
                <a:gd name="T36" fmla="*/ 0 w 34"/>
                <a:gd name="T37" fmla="*/ 2 h 22"/>
                <a:gd name="T38" fmla="*/ 0 w 34"/>
                <a:gd name="T39" fmla="*/ 7 h 22"/>
                <a:gd name="T40" fmla="*/ 2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2" y="11"/>
                  </a:moveTo>
                  <a:lnTo>
                    <a:pt x="2" y="11"/>
                  </a:lnTo>
                  <a:lnTo>
                    <a:pt x="4" y="16"/>
                  </a:lnTo>
                  <a:lnTo>
                    <a:pt x="11" y="18"/>
                  </a:lnTo>
                  <a:lnTo>
                    <a:pt x="18" y="20"/>
                  </a:lnTo>
                  <a:lnTo>
                    <a:pt x="25" y="22"/>
                  </a:lnTo>
                  <a:lnTo>
                    <a:pt x="29" y="20"/>
                  </a:lnTo>
                  <a:lnTo>
                    <a:pt x="34" y="18"/>
                  </a:lnTo>
                  <a:lnTo>
                    <a:pt x="34" y="16"/>
                  </a:lnTo>
                  <a:lnTo>
                    <a:pt x="31" y="11"/>
                  </a:lnTo>
                  <a:lnTo>
                    <a:pt x="29" y="7"/>
                  </a:lnTo>
                  <a:lnTo>
                    <a:pt x="22" y="2"/>
                  </a:lnTo>
                  <a:lnTo>
                    <a:pt x="16" y="0"/>
                  </a:lnTo>
                  <a:lnTo>
                    <a:pt x="9"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4" name="Freeform 1831">
              <a:extLst>
                <a:ext uri="{FF2B5EF4-FFF2-40B4-BE49-F238E27FC236}">
                  <a16:creationId xmlns:a16="http://schemas.microsoft.com/office/drawing/2014/main" xmlns="" id="{89226A86-27DE-6C4B-B6A3-8423EC644620}"/>
                </a:ext>
              </a:extLst>
            </p:cNvPr>
            <p:cNvSpPr>
              <a:spLocks/>
            </p:cNvSpPr>
            <p:nvPr/>
          </p:nvSpPr>
          <p:spPr bwMode="auto">
            <a:xfrm>
              <a:off x="3675" y="3242"/>
              <a:ext cx="34" cy="22"/>
            </a:xfrm>
            <a:custGeom>
              <a:avLst/>
              <a:gdLst>
                <a:gd name="T0" fmla="*/ 2 w 34"/>
                <a:gd name="T1" fmla="*/ 11 h 22"/>
                <a:gd name="T2" fmla="*/ 2 w 34"/>
                <a:gd name="T3" fmla="*/ 11 h 22"/>
                <a:gd name="T4" fmla="*/ 4 w 34"/>
                <a:gd name="T5" fmla="*/ 16 h 22"/>
                <a:gd name="T6" fmla="*/ 11 w 34"/>
                <a:gd name="T7" fmla="*/ 18 h 22"/>
                <a:gd name="T8" fmla="*/ 18 w 34"/>
                <a:gd name="T9" fmla="*/ 20 h 22"/>
                <a:gd name="T10" fmla="*/ 25 w 34"/>
                <a:gd name="T11" fmla="*/ 22 h 22"/>
                <a:gd name="T12" fmla="*/ 25 w 34"/>
                <a:gd name="T13" fmla="*/ 22 h 22"/>
                <a:gd name="T14" fmla="*/ 29 w 34"/>
                <a:gd name="T15" fmla="*/ 20 h 22"/>
                <a:gd name="T16" fmla="*/ 34 w 34"/>
                <a:gd name="T17" fmla="*/ 18 h 22"/>
                <a:gd name="T18" fmla="*/ 34 w 34"/>
                <a:gd name="T19" fmla="*/ 16 h 22"/>
                <a:gd name="T20" fmla="*/ 31 w 34"/>
                <a:gd name="T21" fmla="*/ 11 h 22"/>
                <a:gd name="T22" fmla="*/ 31 w 34"/>
                <a:gd name="T23" fmla="*/ 11 h 22"/>
                <a:gd name="T24" fmla="*/ 29 w 34"/>
                <a:gd name="T25" fmla="*/ 7 h 22"/>
                <a:gd name="T26" fmla="*/ 22 w 34"/>
                <a:gd name="T27" fmla="*/ 2 h 22"/>
                <a:gd name="T28" fmla="*/ 16 w 34"/>
                <a:gd name="T29" fmla="*/ 0 h 22"/>
                <a:gd name="T30" fmla="*/ 9 w 34"/>
                <a:gd name="T31" fmla="*/ 0 h 22"/>
                <a:gd name="T32" fmla="*/ 9 w 34"/>
                <a:gd name="T33" fmla="*/ 0 h 22"/>
                <a:gd name="T34" fmla="*/ 4 w 34"/>
                <a:gd name="T35" fmla="*/ 0 h 22"/>
                <a:gd name="T36" fmla="*/ 0 w 34"/>
                <a:gd name="T37" fmla="*/ 2 h 22"/>
                <a:gd name="T38" fmla="*/ 0 w 34"/>
                <a:gd name="T39" fmla="*/ 7 h 22"/>
                <a:gd name="T40" fmla="*/ 2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2" y="11"/>
                  </a:moveTo>
                  <a:lnTo>
                    <a:pt x="2" y="11"/>
                  </a:lnTo>
                  <a:lnTo>
                    <a:pt x="4" y="16"/>
                  </a:lnTo>
                  <a:lnTo>
                    <a:pt x="11" y="18"/>
                  </a:lnTo>
                  <a:lnTo>
                    <a:pt x="18" y="20"/>
                  </a:lnTo>
                  <a:lnTo>
                    <a:pt x="25" y="22"/>
                  </a:lnTo>
                  <a:lnTo>
                    <a:pt x="29" y="20"/>
                  </a:lnTo>
                  <a:lnTo>
                    <a:pt x="34" y="18"/>
                  </a:lnTo>
                  <a:lnTo>
                    <a:pt x="34" y="16"/>
                  </a:lnTo>
                  <a:lnTo>
                    <a:pt x="31" y="11"/>
                  </a:lnTo>
                  <a:lnTo>
                    <a:pt x="29" y="7"/>
                  </a:lnTo>
                  <a:lnTo>
                    <a:pt x="22" y="2"/>
                  </a:lnTo>
                  <a:lnTo>
                    <a:pt x="16" y="0"/>
                  </a:lnTo>
                  <a:lnTo>
                    <a:pt x="9"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5" name="Freeform 1832">
              <a:extLst>
                <a:ext uri="{FF2B5EF4-FFF2-40B4-BE49-F238E27FC236}">
                  <a16:creationId xmlns:a16="http://schemas.microsoft.com/office/drawing/2014/main" xmlns="" id="{37F0F3E1-CFEF-1F40-85A7-1659852E44D2}"/>
                </a:ext>
              </a:extLst>
            </p:cNvPr>
            <p:cNvSpPr>
              <a:spLocks/>
            </p:cNvSpPr>
            <p:nvPr/>
          </p:nvSpPr>
          <p:spPr bwMode="auto">
            <a:xfrm>
              <a:off x="3643" y="3242"/>
              <a:ext cx="34" cy="22"/>
            </a:xfrm>
            <a:custGeom>
              <a:avLst/>
              <a:gdLst>
                <a:gd name="T0" fmla="*/ 3 w 34"/>
                <a:gd name="T1" fmla="*/ 11 h 22"/>
                <a:gd name="T2" fmla="*/ 3 w 34"/>
                <a:gd name="T3" fmla="*/ 11 h 22"/>
                <a:gd name="T4" fmla="*/ 7 w 34"/>
                <a:gd name="T5" fmla="*/ 16 h 22"/>
                <a:gd name="T6" fmla="*/ 12 w 34"/>
                <a:gd name="T7" fmla="*/ 20 h 22"/>
                <a:gd name="T8" fmla="*/ 18 w 34"/>
                <a:gd name="T9" fmla="*/ 22 h 22"/>
                <a:gd name="T10" fmla="*/ 25 w 34"/>
                <a:gd name="T11" fmla="*/ 22 h 22"/>
                <a:gd name="T12" fmla="*/ 25 w 34"/>
                <a:gd name="T13" fmla="*/ 22 h 22"/>
                <a:gd name="T14" fmla="*/ 30 w 34"/>
                <a:gd name="T15" fmla="*/ 22 h 22"/>
                <a:gd name="T16" fmla="*/ 34 w 34"/>
                <a:gd name="T17" fmla="*/ 18 h 22"/>
                <a:gd name="T18" fmla="*/ 34 w 34"/>
                <a:gd name="T19" fmla="*/ 16 h 22"/>
                <a:gd name="T20" fmla="*/ 34 w 34"/>
                <a:gd name="T21" fmla="*/ 11 h 22"/>
                <a:gd name="T22" fmla="*/ 34 w 34"/>
                <a:gd name="T23" fmla="*/ 11 h 22"/>
                <a:gd name="T24" fmla="*/ 30 w 34"/>
                <a:gd name="T25" fmla="*/ 7 h 22"/>
                <a:gd name="T26" fmla="*/ 23 w 34"/>
                <a:gd name="T27" fmla="*/ 2 h 22"/>
                <a:gd name="T28" fmla="*/ 18 w 34"/>
                <a:gd name="T29" fmla="*/ 0 h 22"/>
                <a:gd name="T30" fmla="*/ 12 w 34"/>
                <a:gd name="T31" fmla="*/ 0 h 22"/>
                <a:gd name="T32" fmla="*/ 12 w 34"/>
                <a:gd name="T33" fmla="*/ 0 h 22"/>
                <a:gd name="T34" fmla="*/ 5 w 34"/>
                <a:gd name="T35" fmla="*/ 2 h 22"/>
                <a:gd name="T36" fmla="*/ 3 w 34"/>
                <a:gd name="T37" fmla="*/ 4 h 22"/>
                <a:gd name="T38" fmla="*/ 0 w 34"/>
                <a:gd name="T39" fmla="*/ 7 h 22"/>
                <a:gd name="T40" fmla="*/ 3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3" y="11"/>
                  </a:moveTo>
                  <a:lnTo>
                    <a:pt x="3" y="11"/>
                  </a:lnTo>
                  <a:lnTo>
                    <a:pt x="7" y="16"/>
                  </a:lnTo>
                  <a:lnTo>
                    <a:pt x="12" y="20"/>
                  </a:lnTo>
                  <a:lnTo>
                    <a:pt x="18" y="22"/>
                  </a:lnTo>
                  <a:lnTo>
                    <a:pt x="25" y="22"/>
                  </a:lnTo>
                  <a:lnTo>
                    <a:pt x="30" y="22"/>
                  </a:lnTo>
                  <a:lnTo>
                    <a:pt x="34" y="18"/>
                  </a:lnTo>
                  <a:lnTo>
                    <a:pt x="34" y="16"/>
                  </a:lnTo>
                  <a:lnTo>
                    <a:pt x="34" y="11"/>
                  </a:lnTo>
                  <a:lnTo>
                    <a:pt x="30" y="7"/>
                  </a:lnTo>
                  <a:lnTo>
                    <a:pt x="23" y="2"/>
                  </a:lnTo>
                  <a:lnTo>
                    <a:pt x="18" y="0"/>
                  </a:lnTo>
                  <a:lnTo>
                    <a:pt x="12" y="0"/>
                  </a:lnTo>
                  <a:lnTo>
                    <a:pt x="5" y="2"/>
                  </a:lnTo>
                  <a:lnTo>
                    <a:pt x="3"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6" name="Freeform 1833">
              <a:extLst>
                <a:ext uri="{FF2B5EF4-FFF2-40B4-BE49-F238E27FC236}">
                  <a16:creationId xmlns:a16="http://schemas.microsoft.com/office/drawing/2014/main" xmlns="" id="{33149F49-8157-5645-9CC6-4429CF5E9DD7}"/>
                </a:ext>
              </a:extLst>
            </p:cNvPr>
            <p:cNvSpPr>
              <a:spLocks/>
            </p:cNvSpPr>
            <p:nvPr/>
          </p:nvSpPr>
          <p:spPr bwMode="auto">
            <a:xfrm>
              <a:off x="3643" y="3242"/>
              <a:ext cx="34" cy="22"/>
            </a:xfrm>
            <a:custGeom>
              <a:avLst/>
              <a:gdLst>
                <a:gd name="T0" fmla="*/ 3 w 34"/>
                <a:gd name="T1" fmla="*/ 11 h 22"/>
                <a:gd name="T2" fmla="*/ 3 w 34"/>
                <a:gd name="T3" fmla="*/ 11 h 22"/>
                <a:gd name="T4" fmla="*/ 7 w 34"/>
                <a:gd name="T5" fmla="*/ 16 h 22"/>
                <a:gd name="T6" fmla="*/ 12 w 34"/>
                <a:gd name="T7" fmla="*/ 20 h 22"/>
                <a:gd name="T8" fmla="*/ 18 w 34"/>
                <a:gd name="T9" fmla="*/ 22 h 22"/>
                <a:gd name="T10" fmla="*/ 25 w 34"/>
                <a:gd name="T11" fmla="*/ 22 h 22"/>
                <a:gd name="T12" fmla="*/ 25 w 34"/>
                <a:gd name="T13" fmla="*/ 22 h 22"/>
                <a:gd name="T14" fmla="*/ 30 w 34"/>
                <a:gd name="T15" fmla="*/ 22 h 22"/>
                <a:gd name="T16" fmla="*/ 34 w 34"/>
                <a:gd name="T17" fmla="*/ 18 h 22"/>
                <a:gd name="T18" fmla="*/ 34 w 34"/>
                <a:gd name="T19" fmla="*/ 16 h 22"/>
                <a:gd name="T20" fmla="*/ 34 w 34"/>
                <a:gd name="T21" fmla="*/ 11 h 22"/>
                <a:gd name="T22" fmla="*/ 34 w 34"/>
                <a:gd name="T23" fmla="*/ 11 h 22"/>
                <a:gd name="T24" fmla="*/ 30 w 34"/>
                <a:gd name="T25" fmla="*/ 7 h 22"/>
                <a:gd name="T26" fmla="*/ 23 w 34"/>
                <a:gd name="T27" fmla="*/ 2 h 22"/>
                <a:gd name="T28" fmla="*/ 18 w 34"/>
                <a:gd name="T29" fmla="*/ 0 h 22"/>
                <a:gd name="T30" fmla="*/ 12 w 34"/>
                <a:gd name="T31" fmla="*/ 0 h 22"/>
                <a:gd name="T32" fmla="*/ 12 w 34"/>
                <a:gd name="T33" fmla="*/ 0 h 22"/>
                <a:gd name="T34" fmla="*/ 5 w 34"/>
                <a:gd name="T35" fmla="*/ 2 h 22"/>
                <a:gd name="T36" fmla="*/ 3 w 34"/>
                <a:gd name="T37" fmla="*/ 4 h 22"/>
                <a:gd name="T38" fmla="*/ 0 w 34"/>
                <a:gd name="T39" fmla="*/ 7 h 22"/>
                <a:gd name="T40" fmla="*/ 3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3" y="11"/>
                  </a:moveTo>
                  <a:lnTo>
                    <a:pt x="3" y="11"/>
                  </a:lnTo>
                  <a:lnTo>
                    <a:pt x="7" y="16"/>
                  </a:lnTo>
                  <a:lnTo>
                    <a:pt x="12" y="20"/>
                  </a:lnTo>
                  <a:lnTo>
                    <a:pt x="18" y="22"/>
                  </a:lnTo>
                  <a:lnTo>
                    <a:pt x="25" y="22"/>
                  </a:lnTo>
                  <a:lnTo>
                    <a:pt x="30" y="22"/>
                  </a:lnTo>
                  <a:lnTo>
                    <a:pt x="34" y="18"/>
                  </a:lnTo>
                  <a:lnTo>
                    <a:pt x="34" y="16"/>
                  </a:lnTo>
                  <a:lnTo>
                    <a:pt x="34" y="11"/>
                  </a:lnTo>
                  <a:lnTo>
                    <a:pt x="30" y="7"/>
                  </a:lnTo>
                  <a:lnTo>
                    <a:pt x="23" y="2"/>
                  </a:lnTo>
                  <a:lnTo>
                    <a:pt x="18" y="0"/>
                  </a:lnTo>
                  <a:lnTo>
                    <a:pt x="12" y="0"/>
                  </a:lnTo>
                  <a:lnTo>
                    <a:pt x="5" y="2"/>
                  </a:lnTo>
                  <a:lnTo>
                    <a:pt x="3"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7" name="Freeform 1834">
              <a:extLst>
                <a:ext uri="{FF2B5EF4-FFF2-40B4-BE49-F238E27FC236}">
                  <a16:creationId xmlns:a16="http://schemas.microsoft.com/office/drawing/2014/main" xmlns="" id="{8650B932-CB0F-9347-BD0A-1DD4B7490CF5}"/>
                </a:ext>
              </a:extLst>
            </p:cNvPr>
            <p:cNvSpPr>
              <a:spLocks/>
            </p:cNvSpPr>
            <p:nvPr/>
          </p:nvSpPr>
          <p:spPr bwMode="auto">
            <a:xfrm>
              <a:off x="3614" y="3242"/>
              <a:ext cx="34" cy="22"/>
            </a:xfrm>
            <a:custGeom>
              <a:avLst/>
              <a:gdLst>
                <a:gd name="T0" fmla="*/ 2 w 34"/>
                <a:gd name="T1" fmla="*/ 11 h 22"/>
                <a:gd name="T2" fmla="*/ 2 w 34"/>
                <a:gd name="T3" fmla="*/ 11 h 22"/>
                <a:gd name="T4" fmla="*/ 5 w 34"/>
                <a:gd name="T5" fmla="*/ 16 h 22"/>
                <a:gd name="T6" fmla="*/ 11 w 34"/>
                <a:gd name="T7" fmla="*/ 20 h 22"/>
                <a:gd name="T8" fmla="*/ 16 w 34"/>
                <a:gd name="T9" fmla="*/ 22 h 22"/>
                <a:gd name="T10" fmla="*/ 23 w 34"/>
                <a:gd name="T11" fmla="*/ 22 h 22"/>
                <a:gd name="T12" fmla="*/ 23 w 34"/>
                <a:gd name="T13" fmla="*/ 22 h 22"/>
                <a:gd name="T14" fmla="*/ 29 w 34"/>
                <a:gd name="T15" fmla="*/ 22 h 22"/>
                <a:gd name="T16" fmla="*/ 32 w 34"/>
                <a:gd name="T17" fmla="*/ 20 h 22"/>
                <a:gd name="T18" fmla="*/ 34 w 34"/>
                <a:gd name="T19" fmla="*/ 16 h 22"/>
                <a:gd name="T20" fmla="*/ 32 w 34"/>
                <a:gd name="T21" fmla="*/ 11 h 22"/>
                <a:gd name="T22" fmla="*/ 32 w 34"/>
                <a:gd name="T23" fmla="*/ 11 h 22"/>
                <a:gd name="T24" fmla="*/ 27 w 34"/>
                <a:gd name="T25" fmla="*/ 7 h 22"/>
                <a:gd name="T26" fmla="*/ 23 w 34"/>
                <a:gd name="T27" fmla="*/ 4 h 22"/>
                <a:gd name="T28" fmla="*/ 16 w 34"/>
                <a:gd name="T29" fmla="*/ 2 h 22"/>
                <a:gd name="T30" fmla="*/ 9 w 34"/>
                <a:gd name="T31" fmla="*/ 0 h 22"/>
                <a:gd name="T32" fmla="*/ 9 w 34"/>
                <a:gd name="T33" fmla="*/ 0 h 22"/>
                <a:gd name="T34" fmla="*/ 5 w 34"/>
                <a:gd name="T35" fmla="*/ 2 h 22"/>
                <a:gd name="T36" fmla="*/ 2 w 34"/>
                <a:gd name="T37" fmla="*/ 4 h 22"/>
                <a:gd name="T38" fmla="*/ 0 w 34"/>
                <a:gd name="T39" fmla="*/ 7 h 22"/>
                <a:gd name="T40" fmla="*/ 2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2" y="11"/>
                  </a:moveTo>
                  <a:lnTo>
                    <a:pt x="2" y="11"/>
                  </a:lnTo>
                  <a:lnTo>
                    <a:pt x="5" y="16"/>
                  </a:lnTo>
                  <a:lnTo>
                    <a:pt x="11" y="20"/>
                  </a:lnTo>
                  <a:lnTo>
                    <a:pt x="16" y="22"/>
                  </a:lnTo>
                  <a:lnTo>
                    <a:pt x="23" y="22"/>
                  </a:lnTo>
                  <a:lnTo>
                    <a:pt x="29" y="22"/>
                  </a:lnTo>
                  <a:lnTo>
                    <a:pt x="32" y="20"/>
                  </a:lnTo>
                  <a:lnTo>
                    <a:pt x="34" y="16"/>
                  </a:lnTo>
                  <a:lnTo>
                    <a:pt x="32" y="11"/>
                  </a:lnTo>
                  <a:lnTo>
                    <a:pt x="27" y="7"/>
                  </a:lnTo>
                  <a:lnTo>
                    <a:pt x="23" y="4"/>
                  </a:lnTo>
                  <a:lnTo>
                    <a:pt x="16" y="2"/>
                  </a:lnTo>
                  <a:lnTo>
                    <a:pt x="9" y="0"/>
                  </a:lnTo>
                  <a:lnTo>
                    <a:pt x="5" y="2"/>
                  </a:lnTo>
                  <a:lnTo>
                    <a:pt x="2"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8" name="Freeform 1835">
              <a:extLst>
                <a:ext uri="{FF2B5EF4-FFF2-40B4-BE49-F238E27FC236}">
                  <a16:creationId xmlns:a16="http://schemas.microsoft.com/office/drawing/2014/main" xmlns="" id="{D3649FB9-9951-8C46-BE6F-0076541A5270}"/>
                </a:ext>
              </a:extLst>
            </p:cNvPr>
            <p:cNvSpPr>
              <a:spLocks/>
            </p:cNvSpPr>
            <p:nvPr/>
          </p:nvSpPr>
          <p:spPr bwMode="auto">
            <a:xfrm>
              <a:off x="3614" y="3242"/>
              <a:ext cx="34" cy="22"/>
            </a:xfrm>
            <a:custGeom>
              <a:avLst/>
              <a:gdLst>
                <a:gd name="T0" fmla="*/ 2 w 34"/>
                <a:gd name="T1" fmla="*/ 11 h 22"/>
                <a:gd name="T2" fmla="*/ 2 w 34"/>
                <a:gd name="T3" fmla="*/ 11 h 22"/>
                <a:gd name="T4" fmla="*/ 5 w 34"/>
                <a:gd name="T5" fmla="*/ 16 h 22"/>
                <a:gd name="T6" fmla="*/ 11 w 34"/>
                <a:gd name="T7" fmla="*/ 20 h 22"/>
                <a:gd name="T8" fmla="*/ 16 w 34"/>
                <a:gd name="T9" fmla="*/ 22 h 22"/>
                <a:gd name="T10" fmla="*/ 23 w 34"/>
                <a:gd name="T11" fmla="*/ 22 h 22"/>
                <a:gd name="T12" fmla="*/ 23 w 34"/>
                <a:gd name="T13" fmla="*/ 22 h 22"/>
                <a:gd name="T14" fmla="*/ 29 w 34"/>
                <a:gd name="T15" fmla="*/ 22 h 22"/>
                <a:gd name="T16" fmla="*/ 32 w 34"/>
                <a:gd name="T17" fmla="*/ 20 h 22"/>
                <a:gd name="T18" fmla="*/ 34 w 34"/>
                <a:gd name="T19" fmla="*/ 16 h 22"/>
                <a:gd name="T20" fmla="*/ 32 w 34"/>
                <a:gd name="T21" fmla="*/ 11 h 22"/>
                <a:gd name="T22" fmla="*/ 32 w 34"/>
                <a:gd name="T23" fmla="*/ 11 h 22"/>
                <a:gd name="T24" fmla="*/ 27 w 34"/>
                <a:gd name="T25" fmla="*/ 7 h 22"/>
                <a:gd name="T26" fmla="*/ 23 w 34"/>
                <a:gd name="T27" fmla="*/ 4 h 22"/>
                <a:gd name="T28" fmla="*/ 16 w 34"/>
                <a:gd name="T29" fmla="*/ 2 h 22"/>
                <a:gd name="T30" fmla="*/ 9 w 34"/>
                <a:gd name="T31" fmla="*/ 0 h 22"/>
                <a:gd name="T32" fmla="*/ 9 w 34"/>
                <a:gd name="T33" fmla="*/ 0 h 22"/>
                <a:gd name="T34" fmla="*/ 5 w 34"/>
                <a:gd name="T35" fmla="*/ 2 h 22"/>
                <a:gd name="T36" fmla="*/ 2 w 34"/>
                <a:gd name="T37" fmla="*/ 4 h 22"/>
                <a:gd name="T38" fmla="*/ 0 w 34"/>
                <a:gd name="T39" fmla="*/ 7 h 22"/>
                <a:gd name="T40" fmla="*/ 2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2" y="11"/>
                  </a:moveTo>
                  <a:lnTo>
                    <a:pt x="2" y="11"/>
                  </a:lnTo>
                  <a:lnTo>
                    <a:pt x="5" y="16"/>
                  </a:lnTo>
                  <a:lnTo>
                    <a:pt x="11" y="20"/>
                  </a:lnTo>
                  <a:lnTo>
                    <a:pt x="16" y="22"/>
                  </a:lnTo>
                  <a:lnTo>
                    <a:pt x="23" y="22"/>
                  </a:lnTo>
                  <a:lnTo>
                    <a:pt x="29" y="22"/>
                  </a:lnTo>
                  <a:lnTo>
                    <a:pt x="32" y="20"/>
                  </a:lnTo>
                  <a:lnTo>
                    <a:pt x="34" y="16"/>
                  </a:lnTo>
                  <a:lnTo>
                    <a:pt x="32" y="11"/>
                  </a:lnTo>
                  <a:lnTo>
                    <a:pt x="27" y="7"/>
                  </a:lnTo>
                  <a:lnTo>
                    <a:pt x="23" y="4"/>
                  </a:lnTo>
                  <a:lnTo>
                    <a:pt x="16" y="2"/>
                  </a:lnTo>
                  <a:lnTo>
                    <a:pt x="9" y="0"/>
                  </a:lnTo>
                  <a:lnTo>
                    <a:pt x="5" y="2"/>
                  </a:lnTo>
                  <a:lnTo>
                    <a:pt x="2"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19" name="Freeform 1836">
              <a:extLst>
                <a:ext uri="{FF2B5EF4-FFF2-40B4-BE49-F238E27FC236}">
                  <a16:creationId xmlns:a16="http://schemas.microsoft.com/office/drawing/2014/main" xmlns="" id="{47C8A6DB-D135-874F-A056-B3B28589380A}"/>
                </a:ext>
              </a:extLst>
            </p:cNvPr>
            <p:cNvSpPr>
              <a:spLocks/>
            </p:cNvSpPr>
            <p:nvPr/>
          </p:nvSpPr>
          <p:spPr bwMode="auto">
            <a:xfrm>
              <a:off x="3585" y="3244"/>
              <a:ext cx="31" cy="20"/>
            </a:xfrm>
            <a:custGeom>
              <a:avLst/>
              <a:gdLst>
                <a:gd name="T0" fmla="*/ 2 w 31"/>
                <a:gd name="T1" fmla="*/ 11 h 20"/>
                <a:gd name="T2" fmla="*/ 2 w 31"/>
                <a:gd name="T3" fmla="*/ 11 h 20"/>
                <a:gd name="T4" fmla="*/ 4 w 31"/>
                <a:gd name="T5" fmla="*/ 16 h 20"/>
                <a:gd name="T6" fmla="*/ 9 w 31"/>
                <a:gd name="T7" fmla="*/ 18 h 20"/>
                <a:gd name="T8" fmla="*/ 16 w 31"/>
                <a:gd name="T9" fmla="*/ 20 h 20"/>
                <a:gd name="T10" fmla="*/ 22 w 31"/>
                <a:gd name="T11" fmla="*/ 20 h 20"/>
                <a:gd name="T12" fmla="*/ 22 w 31"/>
                <a:gd name="T13" fmla="*/ 20 h 20"/>
                <a:gd name="T14" fmla="*/ 27 w 31"/>
                <a:gd name="T15" fmla="*/ 20 h 20"/>
                <a:gd name="T16" fmla="*/ 31 w 31"/>
                <a:gd name="T17" fmla="*/ 18 h 20"/>
                <a:gd name="T18" fmla="*/ 31 w 31"/>
                <a:gd name="T19" fmla="*/ 14 h 20"/>
                <a:gd name="T20" fmla="*/ 31 w 31"/>
                <a:gd name="T21" fmla="*/ 9 h 20"/>
                <a:gd name="T22" fmla="*/ 31 w 31"/>
                <a:gd name="T23" fmla="*/ 9 h 20"/>
                <a:gd name="T24" fmla="*/ 27 w 31"/>
                <a:gd name="T25" fmla="*/ 5 h 20"/>
                <a:gd name="T26" fmla="*/ 22 w 31"/>
                <a:gd name="T27" fmla="*/ 2 h 20"/>
                <a:gd name="T28" fmla="*/ 16 w 31"/>
                <a:gd name="T29" fmla="*/ 0 h 20"/>
                <a:gd name="T30" fmla="*/ 9 w 31"/>
                <a:gd name="T31" fmla="*/ 0 h 20"/>
                <a:gd name="T32" fmla="*/ 9 w 31"/>
                <a:gd name="T33" fmla="*/ 0 h 20"/>
                <a:gd name="T34" fmla="*/ 4 w 31"/>
                <a:gd name="T35" fmla="*/ 0 h 20"/>
                <a:gd name="T36" fmla="*/ 2 w 31"/>
                <a:gd name="T37" fmla="*/ 2 h 20"/>
                <a:gd name="T38" fmla="*/ 0 w 31"/>
                <a:gd name="T39" fmla="*/ 7 h 20"/>
                <a:gd name="T40" fmla="*/ 2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2" y="11"/>
                  </a:moveTo>
                  <a:lnTo>
                    <a:pt x="2" y="11"/>
                  </a:lnTo>
                  <a:lnTo>
                    <a:pt x="4" y="16"/>
                  </a:lnTo>
                  <a:lnTo>
                    <a:pt x="9" y="18"/>
                  </a:lnTo>
                  <a:lnTo>
                    <a:pt x="16" y="20"/>
                  </a:lnTo>
                  <a:lnTo>
                    <a:pt x="22" y="20"/>
                  </a:lnTo>
                  <a:lnTo>
                    <a:pt x="27" y="20"/>
                  </a:lnTo>
                  <a:lnTo>
                    <a:pt x="31" y="18"/>
                  </a:lnTo>
                  <a:lnTo>
                    <a:pt x="31" y="14"/>
                  </a:lnTo>
                  <a:lnTo>
                    <a:pt x="31" y="9"/>
                  </a:lnTo>
                  <a:lnTo>
                    <a:pt x="27" y="5"/>
                  </a:lnTo>
                  <a:lnTo>
                    <a:pt x="22" y="2"/>
                  </a:lnTo>
                  <a:lnTo>
                    <a:pt x="16" y="0"/>
                  </a:lnTo>
                  <a:lnTo>
                    <a:pt x="9" y="0"/>
                  </a:lnTo>
                  <a:lnTo>
                    <a:pt x="4"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0" name="Freeform 1837">
              <a:extLst>
                <a:ext uri="{FF2B5EF4-FFF2-40B4-BE49-F238E27FC236}">
                  <a16:creationId xmlns:a16="http://schemas.microsoft.com/office/drawing/2014/main" xmlns="" id="{1C32C55E-72D9-FE45-97CF-F6B54FC924F9}"/>
                </a:ext>
              </a:extLst>
            </p:cNvPr>
            <p:cNvSpPr>
              <a:spLocks/>
            </p:cNvSpPr>
            <p:nvPr/>
          </p:nvSpPr>
          <p:spPr bwMode="auto">
            <a:xfrm>
              <a:off x="3585" y="3244"/>
              <a:ext cx="31" cy="20"/>
            </a:xfrm>
            <a:custGeom>
              <a:avLst/>
              <a:gdLst>
                <a:gd name="T0" fmla="*/ 2 w 31"/>
                <a:gd name="T1" fmla="*/ 11 h 20"/>
                <a:gd name="T2" fmla="*/ 2 w 31"/>
                <a:gd name="T3" fmla="*/ 11 h 20"/>
                <a:gd name="T4" fmla="*/ 4 w 31"/>
                <a:gd name="T5" fmla="*/ 16 h 20"/>
                <a:gd name="T6" fmla="*/ 9 w 31"/>
                <a:gd name="T7" fmla="*/ 18 h 20"/>
                <a:gd name="T8" fmla="*/ 16 w 31"/>
                <a:gd name="T9" fmla="*/ 20 h 20"/>
                <a:gd name="T10" fmla="*/ 22 w 31"/>
                <a:gd name="T11" fmla="*/ 20 h 20"/>
                <a:gd name="T12" fmla="*/ 22 w 31"/>
                <a:gd name="T13" fmla="*/ 20 h 20"/>
                <a:gd name="T14" fmla="*/ 27 w 31"/>
                <a:gd name="T15" fmla="*/ 20 h 20"/>
                <a:gd name="T16" fmla="*/ 31 w 31"/>
                <a:gd name="T17" fmla="*/ 18 h 20"/>
                <a:gd name="T18" fmla="*/ 31 w 31"/>
                <a:gd name="T19" fmla="*/ 14 h 20"/>
                <a:gd name="T20" fmla="*/ 31 w 31"/>
                <a:gd name="T21" fmla="*/ 9 h 20"/>
                <a:gd name="T22" fmla="*/ 31 w 31"/>
                <a:gd name="T23" fmla="*/ 9 h 20"/>
                <a:gd name="T24" fmla="*/ 27 w 31"/>
                <a:gd name="T25" fmla="*/ 5 h 20"/>
                <a:gd name="T26" fmla="*/ 22 w 31"/>
                <a:gd name="T27" fmla="*/ 2 h 20"/>
                <a:gd name="T28" fmla="*/ 16 w 31"/>
                <a:gd name="T29" fmla="*/ 0 h 20"/>
                <a:gd name="T30" fmla="*/ 9 w 31"/>
                <a:gd name="T31" fmla="*/ 0 h 20"/>
                <a:gd name="T32" fmla="*/ 9 w 31"/>
                <a:gd name="T33" fmla="*/ 0 h 20"/>
                <a:gd name="T34" fmla="*/ 4 w 31"/>
                <a:gd name="T35" fmla="*/ 0 h 20"/>
                <a:gd name="T36" fmla="*/ 2 w 31"/>
                <a:gd name="T37" fmla="*/ 2 h 20"/>
                <a:gd name="T38" fmla="*/ 0 w 31"/>
                <a:gd name="T39" fmla="*/ 7 h 20"/>
                <a:gd name="T40" fmla="*/ 2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2" y="11"/>
                  </a:moveTo>
                  <a:lnTo>
                    <a:pt x="2" y="11"/>
                  </a:lnTo>
                  <a:lnTo>
                    <a:pt x="4" y="16"/>
                  </a:lnTo>
                  <a:lnTo>
                    <a:pt x="9" y="18"/>
                  </a:lnTo>
                  <a:lnTo>
                    <a:pt x="16" y="20"/>
                  </a:lnTo>
                  <a:lnTo>
                    <a:pt x="22" y="20"/>
                  </a:lnTo>
                  <a:lnTo>
                    <a:pt x="27" y="20"/>
                  </a:lnTo>
                  <a:lnTo>
                    <a:pt x="31" y="18"/>
                  </a:lnTo>
                  <a:lnTo>
                    <a:pt x="31" y="14"/>
                  </a:lnTo>
                  <a:lnTo>
                    <a:pt x="31" y="9"/>
                  </a:lnTo>
                  <a:lnTo>
                    <a:pt x="27" y="5"/>
                  </a:lnTo>
                  <a:lnTo>
                    <a:pt x="22" y="2"/>
                  </a:lnTo>
                  <a:lnTo>
                    <a:pt x="16" y="0"/>
                  </a:lnTo>
                  <a:lnTo>
                    <a:pt x="9" y="0"/>
                  </a:lnTo>
                  <a:lnTo>
                    <a:pt x="4"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1" name="Freeform 1838">
              <a:extLst>
                <a:ext uri="{FF2B5EF4-FFF2-40B4-BE49-F238E27FC236}">
                  <a16:creationId xmlns:a16="http://schemas.microsoft.com/office/drawing/2014/main" xmlns="" id="{8783A0CA-0FD6-B84A-AB8A-A695677C9F30}"/>
                </a:ext>
              </a:extLst>
            </p:cNvPr>
            <p:cNvSpPr>
              <a:spLocks/>
            </p:cNvSpPr>
            <p:nvPr/>
          </p:nvSpPr>
          <p:spPr bwMode="auto">
            <a:xfrm>
              <a:off x="3555" y="3244"/>
              <a:ext cx="32" cy="23"/>
            </a:xfrm>
            <a:custGeom>
              <a:avLst/>
              <a:gdLst>
                <a:gd name="T0" fmla="*/ 3 w 32"/>
                <a:gd name="T1" fmla="*/ 11 h 23"/>
                <a:gd name="T2" fmla="*/ 3 w 32"/>
                <a:gd name="T3" fmla="*/ 11 h 23"/>
                <a:gd name="T4" fmla="*/ 5 w 32"/>
                <a:gd name="T5" fmla="*/ 16 h 23"/>
                <a:gd name="T6" fmla="*/ 9 w 32"/>
                <a:gd name="T7" fmla="*/ 18 h 23"/>
                <a:gd name="T8" fmla="*/ 16 w 32"/>
                <a:gd name="T9" fmla="*/ 20 h 23"/>
                <a:gd name="T10" fmla="*/ 23 w 32"/>
                <a:gd name="T11" fmla="*/ 23 h 23"/>
                <a:gd name="T12" fmla="*/ 23 w 32"/>
                <a:gd name="T13" fmla="*/ 23 h 23"/>
                <a:gd name="T14" fmla="*/ 28 w 32"/>
                <a:gd name="T15" fmla="*/ 20 h 23"/>
                <a:gd name="T16" fmla="*/ 32 w 32"/>
                <a:gd name="T17" fmla="*/ 18 h 23"/>
                <a:gd name="T18" fmla="*/ 32 w 32"/>
                <a:gd name="T19" fmla="*/ 16 h 23"/>
                <a:gd name="T20" fmla="*/ 32 w 32"/>
                <a:gd name="T21" fmla="*/ 11 h 23"/>
                <a:gd name="T22" fmla="*/ 32 w 32"/>
                <a:gd name="T23" fmla="*/ 11 h 23"/>
                <a:gd name="T24" fmla="*/ 28 w 32"/>
                <a:gd name="T25" fmla="*/ 7 h 23"/>
                <a:gd name="T26" fmla="*/ 23 w 32"/>
                <a:gd name="T27" fmla="*/ 2 h 23"/>
                <a:gd name="T28" fmla="*/ 16 w 32"/>
                <a:gd name="T29" fmla="*/ 0 h 23"/>
                <a:gd name="T30" fmla="*/ 12 w 32"/>
                <a:gd name="T31" fmla="*/ 0 h 23"/>
                <a:gd name="T32" fmla="*/ 12 w 32"/>
                <a:gd name="T33" fmla="*/ 0 h 23"/>
                <a:gd name="T34" fmla="*/ 5 w 32"/>
                <a:gd name="T35" fmla="*/ 0 h 23"/>
                <a:gd name="T36" fmla="*/ 3 w 32"/>
                <a:gd name="T37" fmla="*/ 2 h 23"/>
                <a:gd name="T38" fmla="*/ 0 w 32"/>
                <a:gd name="T39" fmla="*/ 7 h 23"/>
                <a:gd name="T40" fmla="*/ 3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3" y="11"/>
                  </a:moveTo>
                  <a:lnTo>
                    <a:pt x="3" y="11"/>
                  </a:lnTo>
                  <a:lnTo>
                    <a:pt x="5" y="16"/>
                  </a:lnTo>
                  <a:lnTo>
                    <a:pt x="9" y="18"/>
                  </a:lnTo>
                  <a:lnTo>
                    <a:pt x="16" y="20"/>
                  </a:lnTo>
                  <a:lnTo>
                    <a:pt x="23" y="23"/>
                  </a:lnTo>
                  <a:lnTo>
                    <a:pt x="28" y="20"/>
                  </a:lnTo>
                  <a:lnTo>
                    <a:pt x="32" y="18"/>
                  </a:lnTo>
                  <a:lnTo>
                    <a:pt x="32" y="16"/>
                  </a:lnTo>
                  <a:lnTo>
                    <a:pt x="32" y="11"/>
                  </a:lnTo>
                  <a:lnTo>
                    <a:pt x="28" y="7"/>
                  </a:lnTo>
                  <a:lnTo>
                    <a:pt x="23" y="2"/>
                  </a:lnTo>
                  <a:lnTo>
                    <a:pt x="16" y="0"/>
                  </a:lnTo>
                  <a:lnTo>
                    <a:pt x="12" y="0"/>
                  </a:lnTo>
                  <a:lnTo>
                    <a:pt x="5" y="0"/>
                  </a:lnTo>
                  <a:lnTo>
                    <a:pt x="3" y="2"/>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2" name="Freeform 1839">
              <a:extLst>
                <a:ext uri="{FF2B5EF4-FFF2-40B4-BE49-F238E27FC236}">
                  <a16:creationId xmlns:a16="http://schemas.microsoft.com/office/drawing/2014/main" xmlns="" id="{9BA86A40-5ABA-2445-B9CF-8AC7EBF1AE58}"/>
                </a:ext>
              </a:extLst>
            </p:cNvPr>
            <p:cNvSpPr>
              <a:spLocks/>
            </p:cNvSpPr>
            <p:nvPr/>
          </p:nvSpPr>
          <p:spPr bwMode="auto">
            <a:xfrm>
              <a:off x="3555" y="3244"/>
              <a:ext cx="32" cy="23"/>
            </a:xfrm>
            <a:custGeom>
              <a:avLst/>
              <a:gdLst>
                <a:gd name="T0" fmla="*/ 3 w 32"/>
                <a:gd name="T1" fmla="*/ 11 h 23"/>
                <a:gd name="T2" fmla="*/ 3 w 32"/>
                <a:gd name="T3" fmla="*/ 11 h 23"/>
                <a:gd name="T4" fmla="*/ 5 w 32"/>
                <a:gd name="T5" fmla="*/ 16 h 23"/>
                <a:gd name="T6" fmla="*/ 9 w 32"/>
                <a:gd name="T7" fmla="*/ 18 h 23"/>
                <a:gd name="T8" fmla="*/ 16 w 32"/>
                <a:gd name="T9" fmla="*/ 20 h 23"/>
                <a:gd name="T10" fmla="*/ 23 w 32"/>
                <a:gd name="T11" fmla="*/ 23 h 23"/>
                <a:gd name="T12" fmla="*/ 23 w 32"/>
                <a:gd name="T13" fmla="*/ 23 h 23"/>
                <a:gd name="T14" fmla="*/ 28 w 32"/>
                <a:gd name="T15" fmla="*/ 20 h 23"/>
                <a:gd name="T16" fmla="*/ 32 w 32"/>
                <a:gd name="T17" fmla="*/ 18 h 23"/>
                <a:gd name="T18" fmla="*/ 32 w 32"/>
                <a:gd name="T19" fmla="*/ 16 h 23"/>
                <a:gd name="T20" fmla="*/ 32 w 32"/>
                <a:gd name="T21" fmla="*/ 11 h 23"/>
                <a:gd name="T22" fmla="*/ 32 w 32"/>
                <a:gd name="T23" fmla="*/ 11 h 23"/>
                <a:gd name="T24" fmla="*/ 28 w 32"/>
                <a:gd name="T25" fmla="*/ 7 h 23"/>
                <a:gd name="T26" fmla="*/ 23 w 32"/>
                <a:gd name="T27" fmla="*/ 2 h 23"/>
                <a:gd name="T28" fmla="*/ 16 w 32"/>
                <a:gd name="T29" fmla="*/ 0 h 23"/>
                <a:gd name="T30" fmla="*/ 12 w 32"/>
                <a:gd name="T31" fmla="*/ 0 h 23"/>
                <a:gd name="T32" fmla="*/ 12 w 32"/>
                <a:gd name="T33" fmla="*/ 0 h 23"/>
                <a:gd name="T34" fmla="*/ 5 w 32"/>
                <a:gd name="T35" fmla="*/ 0 h 23"/>
                <a:gd name="T36" fmla="*/ 3 w 32"/>
                <a:gd name="T37" fmla="*/ 2 h 23"/>
                <a:gd name="T38" fmla="*/ 0 w 32"/>
                <a:gd name="T39" fmla="*/ 7 h 23"/>
                <a:gd name="T40" fmla="*/ 3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3" y="11"/>
                  </a:moveTo>
                  <a:lnTo>
                    <a:pt x="3" y="11"/>
                  </a:lnTo>
                  <a:lnTo>
                    <a:pt x="5" y="16"/>
                  </a:lnTo>
                  <a:lnTo>
                    <a:pt x="9" y="18"/>
                  </a:lnTo>
                  <a:lnTo>
                    <a:pt x="16" y="20"/>
                  </a:lnTo>
                  <a:lnTo>
                    <a:pt x="23" y="23"/>
                  </a:lnTo>
                  <a:lnTo>
                    <a:pt x="28" y="20"/>
                  </a:lnTo>
                  <a:lnTo>
                    <a:pt x="32" y="18"/>
                  </a:lnTo>
                  <a:lnTo>
                    <a:pt x="32" y="16"/>
                  </a:lnTo>
                  <a:lnTo>
                    <a:pt x="32" y="11"/>
                  </a:lnTo>
                  <a:lnTo>
                    <a:pt x="28" y="7"/>
                  </a:lnTo>
                  <a:lnTo>
                    <a:pt x="23" y="2"/>
                  </a:lnTo>
                  <a:lnTo>
                    <a:pt x="16" y="0"/>
                  </a:lnTo>
                  <a:lnTo>
                    <a:pt x="12" y="0"/>
                  </a:lnTo>
                  <a:lnTo>
                    <a:pt x="5" y="0"/>
                  </a:lnTo>
                  <a:lnTo>
                    <a:pt x="3" y="2"/>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3" name="Freeform 1840">
              <a:extLst>
                <a:ext uri="{FF2B5EF4-FFF2-40B4-BE49-F238E27FC236}">
                  <a16:creationId xmlns:a16="http://schemas.microsoft.com/office/drawing/2014/main" xmlns="" id="{91321C14-5135-B248-818F-9E8BDB3003F1}"/>
                </a:ext>
              </a:extLst>
            </p:cNvPr>
            <p:cNvSpPr>
              <a:spLocks/>
            </p:cNvSpPr>
            <p:nvPr/>
          </p:nvSpPr>
          <p:spPr bwMode="auto">
            <a:xfrm>
              <a:off x="3526" y="3244"/>
              <a:ext cx="32" cy="23"/>
            </a:xfrm>
            <a:custGeom>
              <a:avLst/>
              <a:gdLst>
                <a:gd name="T0" fmla="*/ 2 w 32"/>
                <a:gd name="T1" fmla="*/ 11 h 23"/>
                <a:gd name="T2" fmla="*/ 2 w 32"/>
                <a:gd name="T3" fmla="*/ 11 h 23"/>
                <a:gd name="T4" fmla="*/ 5 w 32"/>
                <a:gd name="T5" fmla="*/ 16 h 23"/>
                <a:gd name="T6" fmla="*/ 9 w 32"/>
                <a:gd name="T7" fmla="*/ 20 h 23"/>
                <a:gd name="T8" fmla="*/ 16 w 32"/>
                <a:gd name="T9" fmla="*/ 23 h 23"/>
                <a:gd name="T10" fmla="*/ 23 w 32"/>
                <a:gd name="T11" fmla="*/ 23 h 23"/>
                <a:gd name="T12" fmla="*/ 23 w 32"/>
                <a:gd name="T13" fmla="*/ 23 h 23"/>
                <a:gd name="T14" fmla="*/ 27 w 32"/>
                <a:gd name="T15" fmla="*/ 23 h 23"/>
                <a:gd name="T16" fmla="*/ 29 w 32"/>
                <a:gd name="T17" fmla="*/ 18 h 23"/>
                <a:gd name="T18" fmla="*/ 32 w 32"/>
                <a:gd name="T19" fmla="*/ 16 h 23"/>
                <a:gd name="T20" fmla="*/ 32 w 32"/>
                <a:gd name="T21" fmla="*/ 11 h 23"/>
                <a:gd name="T22" fmla="*/ 32 w 32"/>
                <a:gd name="T23" fmla="*/ 11 h 23"/>
                <a:gd name="T24" fmla="*/ 27 w 32"/>
                <a:gd name="T25" fmla="*/ 7 h 23"/>
                <a:gd name="T26" fmla="*/ 23 w 32"/>
                <a:gd name="T27" fmla="*/ 2 h 23"/>
                <a:gd name="T28" fmla="*/ 16 w 32"/>
                <a:gd name="T29" fmla="*/ 0 h 23"/>
                <a:gd name="T30" fmla="*/ 11 w 32"/>
                <a:gd name="T31" fmla="*/ 0 h 23"/>
                <a:gd name="T32" fmla="*/ 11 w 32"/>
                <a:gd name="T33" fmla="*/ 0 h 23"/>
                <a:gd name="T34" fmla="*/ 7 w 32"/>
                <a:gd name="T35" fmla="*/ 2 h 23"/>
                <a:gd name="T36" fmla="*/ 2 w 32"/>
                <a:gd name="T37" fmla="*/ 5 h 23"/>
                <a:gd name="T38" fmla="*/ 0 w 32"/>
                <a:gd name="T39" fmla="*/ 7 h 23"/>
                <a:gd name="T40" fmla="*/ 2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2" y="11"/>
                  </a:moveTo>
                  <a:lnTo>
                    <a:pt x="2" y="11"/>
                  </a:lnTo>
                  <a:lnTo>
                    <a:pt x="5" y="16"/>
                  </a:lnTo>
                  <a:lnTo>
                    <a:pt x="9" y="20"/>
                  </a:lnTo>
                  <a:lnTo>
                    <a:pt x="16" y="23"/>
                  </a:lnTo>
                  <a:lnTo>
                    <a:pt x="23" y="23"/>
                  </a:lnTo>
                  <a:lnTo>
                    <a:pt x="27" y="23"/>
                  </a:lnTo>
                  <a:lnTo>
                    <a:pt x="29" y="18"/>
                  </a:lnTo>
                  <a:lnTo>
                    <a:pt x="32" y="16"/>
                  </a:lnTo>
                  <a:lnTo>
                    <a:pt x="32" y="11"/>
                  </a:lnTo>
                  <a:lnTo>
                    <a:pt x="27" y="7"/>
                  </a:lnTo>
                  <a:lnTo>
                    <a:pt x="23" y="2"/>
                  </a:lnTo>
                  <a:lnTo>
                    <a:pt x="16" y="0"/>
                  </a:lnTo>
                  <a:lnTo>
                    <a:pt x="11" y="0"/>
                  </a:lnTo>
                  <a:lnTo>
                    <a:pt x="7" y="2"/>
                  </a:lnTo>
                  <a:lnTo>
                    <a:pt x="2"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4" name="Freeform 1841">
              <a:extLst>
                <a:ext uri="{FF2B5EF4-FFF2-40B4-BE49-F238E27FC236}">
                  <a16:creationId xmlns:a16="http://schemas.microsoft.com/office/drawing/2014/main" xmlns="" id="{C02E4B7A-7296-D645-AC18-D3BBBBE75CB9}"/>
                </a:ext>
              </a:extLst>
            </p:cNvPr>
            <p:cNvSpPr>
              <a:spLocks/>
            </p:cNvSpPr>
            <p:nvPr/>
          </p:nvSpPr>
          <p:spPr bwMode="auto">
            <a:xfrm>
              <a:off x="3526" y="3244"/>
              <a:ext cx="32" cy="23"/>
            </a:xfrm>
            <a:custGeom>
              <a:avLst/>
              <a:gdLst>
                <a:gd name="T0" fmla="*/ 2 w 32"/>
                <a:gd name="T1" fmla="*/ 11 h 23"/>
                <a:gd name="T2" fmla="*/ 2 w 32"/>
                <a:gd name="T3" fmla="*/ 11 h 23"/>
                <a:gd name="T4" fmla="*/ 5 w 32"/>
                <a:gd name="T5" fmla="*/ 16 h 23"/>
                <a:gd name="T6" fmla="*/ 9 w 32"/>
                <a:gd name="T7" fmla="*/ 20 h 23"/>
                <a:gd name="T8" fmla="*/ 16 w 32"/>
                <a:gd name="T9" fmla="*/ 23 h 23"/>
                <a:gd name="T10" fmla="*/ 23 w 32"/>
                <a:gd name="T11" fmla="*/ 23 h 23"/>
                <a:gd name="T12" fmla="*/ 23 w 32"/>
                <a:gd name="T13" fmla="*/ 23 h 23"/>
                <a:gd name="T14" fmla="*/ 27 w 32"/>
                <a:gd name="T15" fmla="*/ 23 h 23"/>
                <a:gd name="T16" fmla="*/ 29 w 32"/>
                <a:gd name="T17" fmla="*/ 18 h 23"/>
                <a:gd name="T18" fmla="*/ 32 w 32"/>
                <a:gd name="T19" fmla="*/ 16 h 23"/>
                <a:gd name="T20" fmla="*/ 32 w 32"/>
                <a:gd name="T21" fmla="*/ 11 h 23"/>
                <a:gd name="T22" fmla="*/ 32 w 32"/>
                <a:gd name="T23" fmla="*/ 11 h 23"/>
                <a:gd name="T24" fmla="*/ 27 w 32"/>
                <a:gd name="T25" fmla="*/ 7 h 23"/>
                <a:gd name="T26" fmla="*/ 23 w 32"/>
                <a:gd name="T27" fmla="*/ 2 h 23"/>
                <a:gd name="T28" fmla="*/ 16 w 32"/>
                <a:gd name="T29" fmla="*/ 0 h 23"/>
                <a:gd name="T30" fmla="*/ 11 w 32"/>
                <a:gd name="T31" fmla="*/ 0 h 23"/>
                <a:gd name="T32" fmla="*/ 11 w 32"/>
                <a:gd name="T33" fmla="*/ 0 h 23"/>
                <a:gd name="T34" fmla="*/ 7 w 32"/>
                <a:gd name="T35" fmla="*/ 2 h 23"/>
                <a:gd name="T36" fmla="*/ 2 w 32"/>
                <a:gd name="T37" fmla="*/ 5 h 23"/>
                <a:gd name="T38" fmla="*/ 0 w 32"/>
                <a:gd name="T39" fmla="*/ 7 h 23"/>
                <a:gd name="T40" fmla="*/ 2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2" y="11"/>
                  </a:moveTo>
                  <a:lnTo>
                    <a:pt x="2" y="11"/>
                  </a:lnTo>
                  <a:lnTo>
                    <a:pt x="5" y="16"/>
                  </a:lnTo>
                  <a:lnTo>
                    <a:pt x="9" y="20"/>
                  </a:lnTo>
                  <a:lnTo>
                    <a:pt x="16" y="23"/>
                  </a:lnTo>
                  <a:lnTo>
                    <a:pt x="23" y="23"/>
                  </a:lnTo>
                  <a:lnTo>
                    <a:pt x="27" y="23"/>
                  </a:lnTo>
                  <a:lnTo>
                    <a:pt x="29" y="18"/>
                  </a:lnTo>
                  <a:lnTo>
                    <a:pt x="32" y="16"/>
                  </a:lnTo>
                  <a:lnTo>
                    <a:pt x="32" y="11"/>
                  </a:lnTo>
                  <a:lnTo>
                    <a:pt x="27" y="7"/>
                  </a:lnTo>
                  <a:lnTo>
                    <a:pt x="23" y="2"/>
                  </a:lnTo>
                  <a:lnTo>
                    <a:pt x="16" y="0"/>
                  </a:lnTo>
                  <a:lnTo>
                    <a:pt x="11" y="0"/>
                  </a:lnTo>
                  <a:lnTo>
                    <a:pt x="7" y="2"/>
                  </a:lnTo>
                  <a:lnTo>
                    <a:pt x="2"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5" name="Freeform 1842">
              <a:extLst>
                <a:ext uri="{FF2B5EF4-FFF2-40B4-BE49-F238E27FC236}">
                  <a16:creationId xmlns:a16="http://schemas.microsoft.com/office/drawing/2014/main" xmlns="" id="{FDDF9DB6-B154-6B4E-A854-73CB409A07CF}"/>
                </a:ext>
              </a:extLst>
            </p:cNvPr>
            <p:cNvSpPr>
              <a:spLocks/>
            </p:cNvSpPr>
            <p:nvPr/>
          </p:nvSpPr>
          <p:spPr bwMode="auto">
            <a:xfrm>
              <a:off x="3499" y="3244"/>
              <a:ext cx="29" cy="23"/>
            </a:xfrm>
            <a:custGeom>
              <a:avLst/>
              <a:gdLst>
                <a:gd name="T0" fmla="*/ 0 w 29"/>
                <a:gd name="T1" fmla="*/ 11 h 23"/>
                <a:gd name="T2" fmla="*/ 0 w 29"/>
                <a:gd name="T3" fmla="*/ 11 h 23"/>
                <a:gd name="T4" fmla="*/ 5 w 29"/>
                <a:gd name="T5" fmla="*/ 16 h 23"/>
                <a:gd name="T6" fmla="*/ 9 w 29"/>
                <a:gd name="T7" fmla="*/ 20 h 23"/>
                <a:gd name="T8" fmla="*/ 14 w 29"/>
                <a:gd name="T9" fmla="*/ 23 h 23"/>
                <a:gd name="T10" fmla="*/ 20 w 29"/>
                <a:gd name="T11" fmla="*/ 23 h 23"/>
                <a:gd name="T12" fmla="*/ 20 w 29"/>
                <a:gd name="T13" fmla="*/ 23 h 23"/>
                <a:gd name="T14" fmla="*/ 25 w 29"/>
                <a:gd name="T15" fmla="*/ 23 h 23"/>
                <a:gd name="T16" fmla="*/ 29 w 29"/>
                <a:gd name="T17" fmla="*/ 20 h 23"/>
                <a:gd name="T18" fmla="*/ 29 w 29"/>
                <a:gd name="T19" fmla="*/ 16 h 23"/>
                <a:gd name="T20" fmla="*/ 29 w 29"/>
                <a:gd name="T21" fmla="*/ 11 h 23"/>
                <a:gd name="T22" fmla="*/ 29 w 29"/>
                <a:gd name="T23" fmla="*/ 11 h 23"/>
                <a:gd name="T24" fmla="*/ 25 w 29"/>
                <a:gd name="T25" fmla="*/ 7 h 23"/>
                <a:gd name="T26" fmla="*/ 20 w 29"/>
                <a:gd name="T27" fmla="*/ 5 h 23"/>
                <a:gd name="T28" fmla="*/ 16 w 29"/>
                <a:gd name="T29" fmla="*/ 2 h 23"/>
                <a:gd name="T30" fmla="*/ 9 w 29"/>
                <a:gd name="T31" fmla="*/ 0 h 23"/>
                <a:gd name="T32" fmla="*/ 9 w 29"/>
                <a:gd name="T33" fmla="*/ 0 h 23"/>
                <a:gd name="T34" fmla="*/ 5 w 29"/>
                <a:gd name="T35" fmla="*/ 2 h 23"/>
                <a:gd name="T36" fmla="*/ 2 w 29"/>
                <a:gd name="T37" fmla="*/ 5 h 23"/>
                <a:gd name="T38" fmla="*/ 0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5" y="16"/>
                  </a:lnTo>
                  <a:lnTo>
                    <a:pt x="9" y="20"/>
                  </a:lnTo>
                  <a:lnTo>
                    <a:pt x="14" y="23"/>
                  </a:lnTo>
                  <a:lnTo>
                    <a:pt x="20" y="23"/>
                  </a:lnTo>
                  <a:lnTo>
                    <a:pt x="25" y="23"/>
                  </a:lnTo>
                  <a:lnTo>
                    <a:pt x="29" y="20"/>
                  </a:lnTo>
                  <a:lnTo>
                    <a:pt x="29" y="16"/>
                  </a:lnTo>
                  <a:lnTo>
                    <a:pt x="29" y="11"/>
                  </a:lnTo>
                  <a:lnTo>
                    <a:pt x="25" y="7"/>
                  </a:lnTo>
                  <a:lnTo>
                    <a:pt x="20" y="5"/>
                  </a:lnTo>
                  <a:lnTo>
                    <a:pt x="16" y="2"/>
                  </a:lnTo>
                  <a:lnTo>
                    <a:pt x="9" y="0"/>
                  </a:lnTo>
                  <a:lnTo>
                    <a:pt x="5"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6" name="Freeform 1843">
              <a:extLst>
                <a:ext uri="{FF2B5EF4-FFF2-40B4-BE49-F238E27FC236}">
                  <a16:creationId xmlns:a16="http://schemas.microsoft.com/office/drawing/2014/main" xmlns="" id="{21A8EAE8-3BB3-F04F-BE0A-72A6788E38AC}"/>
                </a:ext>
              </a:extLst>
            </p:cNvPr>
            <p:cNvSpPr>
              <a:spLocks/>
            </p:cNvSpPr>
            <p:nvPr/>
          </p:nvSpPr>
          <p:spPr bwMode="auto">
            <a:xfrm>
              <a:off x="3499" y="3244"/>
              <a:ext cx="29" cy="23"/>
            </a:xfrm>
            <a:custGeom>
              <a:avLst/>
              <a:gdLst>
                <a:gd name="T0" fmla="*/ 0 w 29"/>
                <a:gd name="T1" fmla="*/ 11 h 23"/>
                <a:gd name="T2" fmla="*/ 0 w 29"/>
                <a:gd name="T3" fmla="*/ 11 h 23"/>
                <a:gd name="T4" fmla="*/ 5 w 29"/>
                <a:gd name="T5" fmla="*/ 16 h 23"/>
                <a:gd name="T6" fmla="*/ 9 w 29"/>
                <a:gd name="T7" fmla="*/ 20 h 23"/>
                <a:gd name="T8" fmla="*/ 14 w 29"/>
                <a:gd name="T9" fmla="*/ 23 h 23"/>
                <a:gd name="T10" fmla="*/ 20 w 29"/>
                <a:gd name="T11" fmla="*/ 23 h 23"/>
                <a:gd name="T12" fmla="*/ 20 w 29"/>
                <a:gd name="T13" fmla="*/ 23 h 23"/>
                <a:gd name="T14" fmla="*/ 25 w 29"/>
                <a:gd name="T15" fmla="*/ 23 h 23"/>
                <a:gd name="T16" fmla="*/ 29 w 29"/>
                <a:gd name="T17" fmla="*/ 20 h 23"/>
                <a:gd name="T18" fmla="*/ 29 w 29"/>
                <a:gd name="T19" fmla="*/ 16 h 23"/>
                <a:gd name="T20" fmla="*/ 29 w 29"/>
                <a:gd name="T21" fmla="*/ 11 h 23"/>
                <a:gd name="T22" fmla="*/ 29 w 29"/>
                <a:gd name="T23" fmla="*/ 11 h 23"/>
                <a:gd name="T24" fmla="*/ 25 w 29"/>
                <a:gd name="T25" fmla="*/ 7 h 23"/>
                <a:gd name="T26" fmla="*/ 20 w 29"/>
                <a:gd name="T27" fmla="*/ 5 h 23"/>
                <a:gd name="T28" fmla="*/ 16 w 29"/>
                <a:gd name="T29" fmla="*/ 2 h 23"/>
                <a:gd name="T30" fmla="*/ 9 w 29"/>
                <a:gd name="T31" fmla="*/ 0 h 23"/>
                <a:gd name="T32" fmla="*/ 9 w 29"/>
                <a:gd name="T33" fmla="*/ 0 h 23"/>
                <a:gd name="T34" fmla="*/ 5 w 29"/>
                <a:gd name="T35" fmla="*/ 2 h 23"/>
                <a:gd name="T36" fmla="*/ 2 w 29"/>
                <a:gd name="T37" fmla="*/ 5 h 23"/>
                <a:gd name="T38" fmla="*/ 0 w 29"/>
                <a:gd name="T39" fmla="*/ 7 h 23"/>
                <a:gd name="T40" fmla="*/ 0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1"/>
                  </a:moveTo>
                  <a:lnTo>
                    <a:pt x="0" y="11"/>
                  </a:lnTo>
                  <a:lnTo>
                    <a:pt x="5" y="16"/>
                  </a:lnTo>
                  <a:lnTo>
                    <a:pt x="9" y="20"/>
                  </a:lnTo>
                  <a:lnTo>
                    <a:pt x="14" y="23"/>
                  </a:lnTo>
                  <a:lnTo>
                    <a:pt x="20" y="23"/>
                  </a:lnTo>
                  <a:lnTo>
                    <a:pt x="25" y="23"/>
                  </a:lnTo>
                  <a:lnTo>
                    <a:pt x="29" y="20"/>
                  </a:lnTo>
                  <a:lnTo>
                    <a:pt x="29" y="16"/>
                  </a:lnTo>
                  <a:lnTo>
                    <a:pt x="29" y="11"/>
                  </a:lnTo>
                  <a:lnTo>
                    <a:pt x="25" y="7"/>
                  </a:lnTo>
                  <a:lnTo>
                    <a:pt x="20" y="5"/>
                  </a:lnTo>
                  <a:lnTo>
                    <a:pt x="16" y="2"/>
                  </a:lnTo>
                  <a:lnTo>
                    <a:pt x="9" y="0"/>
                  </a:lnTo>
                  <a:lnTo>
                    <a:pt x="5"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7" name="Freeform 1844">
              <a:extLst>
                <a:ext uri="{FF2B5EF4-FFF2-40B4-BE49-F238E27FC236}">
                  <a16:creationId xmlns:a16="http://schemas.microsoft.com/office/drawing/2014/main" xmlns="" id="{E7EFF425-73DF-9749-BB98-153E865FBF66}"/>
                </a:ext>
              </a:extLst>
            </p:cNvPr>
            <p:cNvSpPr>
              <a:spLocks/>
            </p:cNvSpPr>
            <p:nvPr/>
          </p:nvSpPr>
          <p:spPr bwMode="auto">
            <a:xfrm>
              <a:off x="3472" y="3246"/>
              <a:ext cx="29" cy="21"/>
            </a:xfrm>
            <a:custGeom>
              <a:avLst/>
              <a:gdLst>
                <a:gd name="T0" fmla="*/ 0 w 29"/>
                <a:gd name="T1" fmla="*/ 12 h 21"/>
                <a:gd name="T2" fmla="*/ 0 w 29"/>
                <a:gd name="T3" fmla="*/ 12 h 21"/>
                <a:gd name="T4" fmla="*/ 2 w 29"/>
                <a:gd name="T5" fmla="*/ 16 h 21"/>
                <a:gd name="T6" fmla="*/ 7 w 29"/>
                <a:gd name="T7" fmla="*/ 18 h 21"/>
                <a:gd name="T8" fmla="*/ 11 w 29"/>
                <a:gd name="T9" fmla="*/ 21 h 21"/>
                <a:gd name="T10" fmla="*/ 18 w 29"/>
                <a:gd name="T11" fmla="*/ 21 h 21"/>
                <a:gd name="T12" fmla="*/ 18 w 29"/>
                <a:gd name="T13" fmla="*/ 21 h 21"/>
                <a:gd name="T14" fmla="*/ 23 w 29"/>
                <a:gd name="T15" fmla="*/ 21 h 21"/>
                <a:gd name="T16" fmla="*/ 27 w 29"/>
                <a:gd name="T17" fmla="*/ 18 h 21"/>
                <a:gd name="T18" fmla="*/ 29 w 29"/>
                <a:gd name="T19" fmla="*/ 14 h 21"/>
                <a:gd name="T20" fmla="*/ 27 w 29"/>
                <a:gd name="T21" fmla="*/ 9 h 21"/>
                <a:gd name="T22" fmla="*/ 27 w 29"/>
                <a:gd name="T23" fmla="*/ 9 h 21"/>
                <a:gd name="T24" fmla="*/ 25 w 29"/>
                <a:gd name="T25" fmla="*/ 5 h 21"/>
                <a:gd name="T26" fmla="*/ 20 w 29"/>
                <a:gd name="T27" fmla="*/ 3 h 21"/>
                <a:gd name="T28" fmla="*/ 16 w 29"/>
                <a:gd name="T29" fmla="*/ 0 h 21"/>
                <a:gd name="T30" fmla="*/ 9 w 29"/>
                <a:gd name="T31" fmla="*/ 0 h 21"/>
                <a:gd name="T32" fmla="*/ 9 w 29"/>
                <a:gd name="T33" fmla="*/ 0 h 21"/>
                <a:gd name="T34" fmla="*/ 5 w 29"/>
                <a:gd name="T35" fmla="*/ 0 h 21"/>
                <a:gd name="T36" fmla="*/ 0 w 29"/>
                <a:gd name="T37" fmla="*/ 3 h 21"/>
                <a:gd name="T38" fmla="*/ 0 w 29"/>
                <a:gd name="T39" fmla="*/ 7 h 21"/>
                <a:gd name="T40" fmla="*/ 0 w 29"/>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1">
                  <a:moveTo>
                    <a:pt x="0" y="12"/>
                  </a:moveTo>
                  <a:lnTo>
                    <a:pt x="0" y="12"/>
                  </a:lnTo>
                  <a:lnTo>
                    <a:pt x="2" y="16"/>
                  </a:lnTo>
                  <a:lnTo>
                    <a:pt x="7" y="18"/>
                  </a:lnTo>
                  <a:lnTo>
                    <a:pt x="11" y="21"/>
                  </a:lnTo>
                  <a:lnTo>
                    <a:pt x="18" y="21"/>
                  </a:lnTo>
                  <a:lnTo>
                    <a:pt x="23" y="21"/>
                  </a:lnTo>
                  <a:lnTo>
                    <a:pt x="27" y="18"/>
                  </a:lnTo>
                  <a:lnTo>
                    <a:pt x="29" y="14"/>
                  </a:lnTo>
                  <a:lnTo>
                    <a:pt x="27" y="9"/>
                  </a:lnTo>
                  <a:lnTo>
                    <a:pt x="25" y="5"/>
                  </a:lnTo>
                  <a:lnTo>
                    <a:pt x="20" y="3"/>
                  </a:lnTo>
                  <a:lnTo>
                    <a:pt x="16" y="0"/>
                  </a:lnTo>
                  <a:lnTo>
                    <a:pt x="9" y="0"/>
                  </a:lnTo>
                  <a:lnTo>
                    <a:pt x="5"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8" name="Freeform 1845">
              <a:extLst>
                <a:ext uri="{FF2B5EF4-FFF2-40B4-BE49-F238E27FC236}">
                  <a16:creationId xmlns:a16="http://schemas.microsoft.com/office/drawing/2014/main" xmlns="" id="{D8178B88-3597-8141-AB06-38F7364D48DE}"/>
                </a:ext>
              </a:extLst>
            </p:cNvPr>
            <p:cNvSpPr>
              <a:spLocks/>
            </p:cNvSpPr>
            <p:nvPr/>
          </p:nvSpPr>
          <p:spPr bwMode="auto">
            <a:xfrm>
              <a:off x="3472" y="3246"/>
              <a:ext cx="29" cy="21"/>
            </a:xfrm>
            <a:custGeom>
              <a:avLst/>
              <a:gdLst>
                <a:gd name="T0" fmla="*/ 0 w 29"/>
                <a:gd name="T1" fmla="*/ 12 h 21"/>
                <a:gd name="T2" fmla="*/ 0 w 29"/>
                <a:gd name="T3" fmla="*/ 12 h 21"/>
                <a:gd name="T4" fmla="*/ 2 w 29"/>
                <a:gd name="T5" fmla="*/ 16 h 21"/>
                <a:gd name="T6" fmla="*/ 7 w 29"/>
                <a:gd name="T7" fmla="*/ 18 h 21"/>
                <a:gd name="T8" fmla="*/ 11 w 29"/>
                <a:gd name="T9" fmla="*/ 21 h 21"/>
                <a:gd name="T10" fmla="*/ 18 w 29"/>
                <a:gd name="T11" fmla="*/ 21 h 21"/>
                <a:gd name="T12" fmla="*/ 18 w 29"/>
                <a:gd name="T13" fmla="*/ 21 h 21"/>
                <a:gd name="T14" fmla="*/ 23 w 29"/>
                <a:gd name="T15" fmla="*/ 21 h 21"/>
                <a:gd name="T16" fmla="*/ 27 w 29"/>
                <a:gd name="T17" fmla="*/ 18 h 21"/>
                <a:gd name="T18" fmla="*/ 29 w 29"/>
                <a:gd name="T19" fmla="*/ 14 h 21"/>
                <a:gd name="T20" fmla="*/ 27 w 29"/>
                <a:gd name="T21" fmla="*/ 9 h 21"/>
                <a:gd name="T22" fmla="*/ 27 w 29"/>
                <a:gd name="T23" fmla="*/ 9 h 21"/>
                <a:gd name="T24" fmla="*/ 25 w 29"/>
                <a:gd name="T25" fmla="*/ 5 h 21"/>
                <a:gd name="T26" fmla="*/ 20 w 29"/>
                <a:gd name="T27" fmla="*/ 3 h 21"/>
                <a:gd name="T28" fmla="*/ 16 w 29"/>
                <a:gd name="T29" fmla="*/ 0 h 21"/>
                <a:gd name="T30" fmla="*/ 9 w 29"/>
                <a:gd name="T31" fmla="*/ 0 h 21"/>
                <a:gd name="T32" fmla="*/ 9 w 29"/>
                <a:gd name="T33" fmla="*/ 0 h 21"/>
                <a:gd name="T34" fmla="*/ 5 w 29"/>
                <a:gd name="T35" fmla="*/ 0 h 21"/>
                <a:gd name="T36" fmla="*/ 0 w 29"/>
                <a:gd name="T37" fmla="*/ 3 h 21"/>
                <a:gd name="T38" fmla="*/ 0 w 29"/>
                <a:gd name="T39" fmla="*/ 7 h 21"/>
                <a:gd name="T40" fmla="*/ 0 w 29"/>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1">
                  <a:moveTo>
                    <a:pt x="0" y="12"/>
                  </a:moveTo>
                  <a:lnTo>
                    <a:pt x="0" y="12"/>
                  </a:lnTo>
                  <a:lnTo>
                    <a:pt x="2" y="16"/>
                  </a:lnTo>
                  <a:lnTo>
                    <a:pt x="7" y="18"/>
                  </a:lnTo>
                  <a:lnTo>
                    <a:pt x="11" y="21"/>
                  </a:lnTo>
                  <a:lnTo>
                    <a:pt x="18" y="21"/>
                  </a:lnTo>
                  <a:lnTo>
                    <a:pt x="23" y="21"/>
                  </a:lnTo>
                  <a:lnTo>
                    <a:pt x="27" y="18"/>
                  </a:lnTo>
                  <a:lnTo>
                    <a:pt x="29" y="14"/>
                  </a:lnTo>
                  <a:lnTo>
                    <a:pt x="27" y="9"/>
                  </a:lnTo>
                  <a:lnTo>
                    <a:pt x="25" y="5"/>
                  </a:lnTo>
                  <a:lnTo>
                    <a:pt x="20" y="3"/>
                  </a:lnTo>
                  <a:lnTo>
                    <a:pt x="16" y="0"/>
                  </a:lnTo>
                  <a:lnTo>
                    <a:pt x="9" y="0"/>
                  </a:lnTo>
                  <a:lnTo>
                    <a:pt x="5"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29" name="Freeform 1846">
              <a:extLst>
                <a:ext uri="{FF2B5EF4-FFF2-40B4-BE49-F238E27FC236}">
                  <a16:creationId xmlns:a16="http://schemas.microsoft.com/office/drawing/2014/main" xmlns="" id="{D6AFABC7-320E-984C-8722-4A3F4D07ABC4}"/>
                </a:ext>
              </a:extLst>
            </p:cNvPr>
            <p:cNvSpPr>
              <a:spLocks/>
            </p:cNvSpPr>
            <p:nvPr/>
          </p:nvSpPr>
          <p:spPr bwMode="auto">
            <a:xfrm>
              <a:off x="3443" y="3246"/>
              <a:ext cx="29" cy="23"/>
            </a:xfrm>
            <a:custGeom>
              <a:avLst/>
              <a:gdLst>
                <a:gd name="T0" fmla="*/ 0 w 29"/>
                <a:gd name="T1" fmla="*/ 12 h 23"/>
                <a:gd name="T2" fmla="*/ 0 w 29"/>
                <a:gd name="T3" fmla="*/ 12 h 23"/>
                <a:gd name="T4" fmla="*/ 4 w 29"/>
                <a:gd name="T5" fmla="*/ 16 h 23"/>
                <a:gd name="T6" fmla="*/ 7 w 29"/>
                <a:gd name="T7" fmla="*/ 18 h 23"/>
                <a:gd name="T8" fmla="*/ 13 w 29"/>
                <a:gd name="T9" fmla="*/ 21 h 23"/>
                <a:gd name="T10" fmla="*/ 18 w 29"/>
                <a:gd name="T11" fmla="*/ 23 h 23"/>
                <a:gd name="T12" fmla="*/ 18 w 29"/>
                <a:gd name="T13" fmla="*/ 23 h 23"/>
                <a:gd name="T14" fmla="*/ 25 w 29"/>
                <a:gd name="T15" fmla="*/ 21 h 23"/>
                <a:gd name="T16" fmla="*/ 27 w 29"/>
                <a:gd name="T17" fmla="*/ 18 h 23"/>
                <a:gd name="T18" fmla="*/ 29 w 29"/>
                <a:gd name="T19" fmla="*/ 16 h 23"/>
                <a:gd name="T20" fmla="*/ 29 w 29"/>
                <a:gd name="T21" fmla="*/ 12 h 23"/>
                <a:gd name="T22" fmla="*/ 29 w 29"/>
                <a:gd name="T23" fmla="*/ 12 h 23"/>
                <a:gd name="T24" fmla="*/ 27 w 29"/>
                <a:gd name="T25" fmla="*/ 7 h 23"/>
                <a:gd name="T26" fmla="*/ 22 w 29"/>
                <a:gd name="T27" fmla="*/ 3 h 23"/>
                <a:gd name="T28" fmla="*/ 16 w 29"/>
                <a:gd name="T29" fmla="*/ 0 h 23"/>
                <a:gd name="T30" fmla="*/ 11 w 29"/>
                <a:gd name="T31" fmla="*/ 0 h 23"/>
                <a:gd name="T32" fmla="*/ 11 w 29"/>
                <a:gd name="T33" fmla="*/ 0 h 23"/>
                <a:gd name="T34" fmla="*/ 7 w 29"/>
                <a:gd name="T35" fmla="*/ 0 h 23"/>
                <a:gd name="T36" fmla="*/ 2 w 29"/>
                <a:gd name="T37" fmla="*/ 3 h 23"/>
                <a:gd name="T38" fmla="*/ 0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4" y="16"/>
                  </a:lnTo>
                  <a:lnTo>
                    <a:pt x="7" y="18"/>
                  </a:lnTo>
                  <a:lnTo>
                    <a:pt x="13" y="21"/>
                  </a:lnTo>
                  <a:lnTo>
                    <a:pt x="18" y="23"/>
                  </a:lnTo>
                  <a:lnTo>
                    <a:pt x="25" y="21"/>
                  </a:lnTo>
                  <a:lnTo>
                    <a:pt x="27" y="18"/>
                  </a:lnTo>
                  <a:lnTo>
                    <a:pt x="29" y="16"/>
                  </a:lnTo>
                  <a:lnTo>
                    <a:pt x="29" y="12"/>
                  </a:lnTo>
                  <a:lnTo>
                    <a:pt x="27" y="7"/>
                  </a:lnTo>
                  <a:lnTo>
                    <a:pt x="22" y="3"/>
                  </a:lnTo>
                  <a:lnTo>
                    <a:pt x="16" y="0"/>
                  </a:lnTo>
                  <a:lnTo>
                    <a:pt x="11" y="0"/>
                  </a:lnTo>
                  <a:lnTo>
                    <a:pt x="7"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0" name="Freeform 1847">
              <a:extLst>
                <a:ext uri="{FF2B5EF4-FFF2-40B4-BE49-F238E27FC236}">
                  <a16:creationId xmlns:a16="http://schemas.microsoft.com/office/drawing/2014/main" xmlns="" id="{EA8E3F8D-0B30-184D-B246-8B17F03BEDC8}"/>
                </a:ext>
              </a:extLst>
            </p:cNvPr>
            <p:cNvSpPr>
              <a:spLocks/>
            </p:cNvSpPr>
            <p:nvPr/>
          </p:nvSpPr>
          <p:spPr bwMode="auto">
            <a:xfrm>
              <a:off x="3443" y="3246"/>
              <a:ext cx="29" cy="23"/>
            </a:xfrm>
            <a:custGeom>
              <a:avLst/>
              <a:gdLst>
                <a:gd name="T0" fmla="*/ 0 w 29"/>
                <a:gd name="T1" fmla="*/ 12 h 23"/>
                <a:gd name="T2" fmla="*/ 0 w 29"/>
                <a:gd name="T3" fmla="*/ 12 h 23"/>
                <a:gd name="T4" fmla="*/ 4 w 29"/>
                <a:gd name="T5" fmla="*/ 16 h 23"/>
                <a:gd name="T6" fmla="*/ 7 w 29"/>
                <a:gd name="T7" fmla="*/ 18 h 23"/>
                <a:gd name="T8" fmla="*/ 13 w 29"/>
                <a:gd name="T9" fmla="*/ 21 h 23"/>
                <a:gd name="T10" fmla="*/ 18 w 29"/>
                <a:gd name="T11" fmla="*/ 23 h 23"/>
                <a:gd name="T12" fmla="*/ 18 w 29"/>
                <a:gd name="T13" fmla="*/ 23 h 23"/>
                <a:gd name="T14" fmla="*/ 25 w 29"/>
                <a:gd name="T15" fmla="*/ 21 h 23"/>
                <a:gd name="T16" fmla="*/ 27 w 29"/>
                <a:gd name="T17" fmla="*/ 18 h 23"/>
                <a:gd name="T18" fmla="*/ 29 w 29"/>
                <a:gd name="T19" fmla="*/ 16 h 23"/>
                <a:gd name="T20" fmla="*/ 29 w 29"/>
                <a:gd name="T21" fmla="*/ 12 h 23"/>
                <a:gd name="T22" fmla="*/ 29 w 29"/>
                <a:gd name="T23" fmla="*/ 12 h 23"/>
                <a:gd name="T24" fmla="*/ 27 w 29"/>
                <a:gd name="T25" fmla="*/ 7 h 23"/>
                <a:gd name="T26" fmla="*/ 22 w 29"/>
                <a:gd name="T27" fmla="*/ 3 h 23"/>
                <a:gd name="T28" fmla="*/ 16 w 29"/>
                <a:gd name="T29" fmla="*/ 0 h 23"/>
                <a:gd name="T30" fmla="*/ 11 w 29"/>
                <a:gd name="T31" fmla="*/ 0 h 23"/>
                <a:gd name="T32" fmla="*/ 11 w 29"/>
                <a:gd name="T33" fmla="*/ 0 h 23"/>
                <a:gd name="T34" fmla="*/ 7 w 29"/>
                <a:gd name="T35" fmla="*/ 0 h 23"/>
                <a:gd name="T36" fmla="*/ 2 w 29"/>
                <a:gd name="T37" fmla="*/ 3 h 23"/>
                <a:gd name="T38" fmla="*/ 0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4" y="16"/>
                  </a:lnTo>
                  <a:lnTo>
                    <a:pt x="7" y="18"/>
                  </a:lnTo>
                  <a:lnTo>
                    <a:pt x="13" y="21"/>
                  </a:lnTo>
                  <a:lnTo>
                    <a:pt x="18" y="23"/>
                  </a:lnTo>
                  <a:lnTo>
                    <a:pt x="25" y="21"/>
                  </a:lnTo>
                  <a:lnTo>
                    <a:pt x="27" y="18"/>
                  </a:lnTo>
                  <a:lnTo>
                    <a:pt x="29" y="16"/>
                  </a:lnTo>
                  <a:lnTo>
                    <a:pt x="29" y="12"/>
                  </a:lnTo>
                  <a:lnTo>
                    <a:pt x="27" y="7"/>
                  </a:lnTo>
                  <a:lnTo>
                    <a:pt x="22" y="3"/>
                  </a:lnTo>
                  <a:lnTo>
                    <a:pt x="16" y="0"/>
                  </a:lnTo>
                  <a:lnTo>
                    <a:pt x="11" y="0"/>
                  </a:lnTo>
                  <a:lnTo>
                    <a:pt x="7"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1" name="Freeform 1848">
              <a:extLst>
                <a:ext uri="{FF2B5EF4-FFF2-40B4-BE49-F238E27FC236}">
                  <a16:creationId xmlns:a16="http://schemas.microsoft.com/office/drawing/2014/main" xmlns="" id="{C2F31A55-9D02-3E4A-96E3-DCF0D1DF5998}"/>
                </a:ext>
              </a:extLst>
            </p:cNvPr>
            <p:cNvSpPr>
              <a:spLocks/>
            </p:cNvSpPr>
            <p:nvPr/>
          </p:nvSpPr>
          <p:spPr bwMode="auto">
            <a:xfrm>
              <a:off x="3416" y="3246"/>
              <a:ext cx="29" cy="23"/>
            </a:xfrm>
            <a:custGeom>
              <a:avLst/>
              <a:gdLst>
                <a:gd name="T0" fmla="*/ 0 w 29"/>
                <a:gd name="T1" fmla="*/ 12 h 23"/>
                <a:gd name="T2" fmla="*/ 0 w 29"/>
                <a:gd name="T3" fmla="*/ 12 h 23"/>
                <a:gd name="T4" fmla="*/ 2 w 29"/>
                <a:gd name="T5" fmla="*/ 16 h 23"/>
                <a:gd name="T6" fmla="*/ 7 w 29"/>
                <a:gd name="T7" fmla="*/ 21 h 23"/>
                <a:gd name="T8" fmla="*/ 11 w 29"/>
                <a:gd name="T9" fmla="*/ 23 h 23"/>
                <a:gd name="T10" fmla="*/ 18 w 29"/>
                <a:gd name="T11" fmla="*/ 23 h 23"/>
                <a:gd name="T12" fmla="*/ 18 w 29"/>
                <a:gd name="T13" fmla="*/ 23 h 23"/>
                <a:gd name="T14" fmla="*/ 22 w 29"/>
                <a:gd name="T15" fmla="*/ 21 h 23"/>
                <a:gd name="T16" fmla="*/ 27 w 29"/>
                <a:gd name="T17" fmla="*/ 18 h 23"/>
                <a:gd name="T18" fmla="*/ 29 w 29"/>
                <a:gd name="T19" fmla="*/ 16 h 23"/>
                <a:gd name="T20" fmla="*/ 27 w 29"/>
                <a:gd name="T21" fmla="*/ 12 h 23"/>
                <a:gd name="T22" fmla="*/ 27 w 29"/>
                <a:gd name="T23" fmla="*/ 12 h 23"/>
                <a:gd name="T24" fmla="*/ 25 w 29"/>
                <a:gd name="T25" fmla="*/ 7 h 23"/>
                <a:gd name="T26" fmla="*/ 20 w 29"/>
                <a:gd name="T27" fmla="*/ 3 h 23"/>
                <a:gd name="T28" fmla="*/ 16 w 29"/>
                <a:gd name="T29" fmla="*/ 0 h 23"/>
                <a:gd name="T30" fmla="*/ 11 w 29"/>
                <a:gd name="T31" fmla="*/ 0 h 23"/>
                <a:gd name="T32" fmla="*/ 11 w 29"/>
                <a:gd name="T33" fmla="*/ 0 h 23"/>
                <a:gd name="T34" fmla="*/ 7 w 29"/>
                <a:gd name="T35" fmla="*/ 0 h 23"/>
                <a:gd name="T36" fmla="*/ 2 w 29"/>
                <a:gd name="T37" fmla="*/ 5 h 23"/>
                <a:gd name="T38" fmla="*/ 0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2" y="16"/>
                  </a:lnTo>
                  <a:lnTo>
                    <a:pt x="7" y="21"/>
                  </a:lnTo>
                  <a:lnTo>
                    <a:pt x="11" y="23"/>
                  </a:lnTo>
                  <a:lnTo>
                    <a:pt x="18" y="23"/>
                  </a:lnTo>
                  <a:lnTo>
                    <a:pt x="22" y="21"/>
                  </a:lnTo>
                  <a:lnTo>
                    <a:pt x="27" y="18"/>
                  </a:lnTo>
                  <a:lnTo>
                    <a:pt x="29" y="16"/>
                  </a:lnTo>
                  <a:lnTo>
                    <a:pt x="27" y="12"/>
                  </a:lnTo>
                  <a:lnTo>
                    <a:pt x="25" y="7"/>
                  </a:lnTo>
                  <a:lnTo>
                    <a:pt x="20" y="3"/>
                  </a:lnTo>
                  <a:lnTo>
                    <a:pt x="16" y="0"/>
                  </a:lnTo>
                  <a:lnTo>
                    <a:pt x="11" y="0"/>
                  </a:lnTo>
                  <a:lnTo>
                    <a:pt x="7" y="0"/>
                  </a:lnTo>
                  <a:lnTo>
                    <a:pt x="2"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2" name="Freeform 1849">
              <a:extLst>
                <a:ext uri="{FF2B5EF4-FFF2-40B4-BE49-F238E27FC236}">
                  <a16:creationId xmlns:a16="http://schemas.microsoft.com/office/drawing/2014/main" xmlns="" id="{18F68A77-FBF7-8749-A7BE-AE04EC779011}"/>
                </a:ext>
              </a:extLst>
            </p:cNvPr>
            <p:cNvSpPr>
              <a:spLocks/>
            </p:cNvSpPr>
            <p:nvPr/>
          </p:nvSpPr>
          <p:spPr bwMode="auto">
            <a:xfrm>
              <a:off x="3416" y="3246"/>
              <a:ext cx="29" cy="23"/>
            </a:xfrm>
            <a:custGeom>
              <a:avLst/>
              <a:gdLst>
                <a:gd name="T0" fmla="*/ 0 w 29"/>
                <a:gd name="T1" fmla="*/ 12 h 23"/>
                <a:gd name="T2" fmla="*/ 0 w 29"/>
                <a:gd name="T3" fmla="*/ 12 h 23"/>
                <a:gd name="T4" fmla="*/ 2 w 29"/>
                <a:gd name="T5" fmla="*/ 16 h 23"/>
                <a:gd name="T6" fmla="*/ 7 w 29"/>
                <a:gd name="T7" fmla="*/ 21 h 23"/>
                <a:gd name="T8" fmla="*/ 11 w 29"/>
                <a:gd name="T9" fmla="*/ 23 h 23"/>
                <a:gd name="T10" fmla="*/ 18 w 29"/>
                <a:gd name="T11" fmla="*/ 23 h 23"/>
                <a:gd name="T12" fmla="*/ 18 w 29"/>
                <a:gd name="T13" fmla="*/ 23 h 23"/>
                <a:gd name="T14" fmla="*/ 22 w 29"/>
                <a:gd name="T15" fmla="*/ 21 h 23"/>
                <a:gd name="T16" fmla="*/ 27 w 29"/>
                <a:gd name="T17" fmla="*/ 18 h 23"/>
                <a:gd name="T18" fmla="*/ 29 w 29"/>
                <a:gd name="T19" fmla="*/ 16 h 23"/>
                <a:gd name="T20" fmla="*/ 27 w 29"/>
                <a:gd name="T21" fmla="*/ 12 h 23"/>
                <a:gd name="T22" fmla="*/ 27 w 29"/>
                <a:gd name="T23" fmla="*/ 12 h 23"/>
                <a:gd name="T24" fmla="*/ 25 w 29"/>
                <a:gd name="T25" fmla="*/ 7 h 23"/>
                <a:gd name="T26" fmla="*/ 20 w 29"/>
                <a:gd name="T27" fmla="*/ 3 h 23"/>
                <a:gd name="T28" fmla="*/ 16 w 29"/>
                <a:gd name="T29" fmla="*/ 0 h 23"/>
                <a:gd name="T30" fmla="*/ 11 w 29"/>
                <a:gd name="T31" fmla="*/ 0 h 23"/>
                <a:gd name="T32" fmla="*/ 11 w 29"/>
                <a:gd name="T33" fmla="*/ 0 h 23"/>
                <a:gd name="T34" fmla="*/ 7 w 29"/>
                <a:gd name="T35" fmla="*/ 0 h 23"/>
                <a:gd name="T36" fmla="*/ 2 w 29"/>
                <a:gd name="T37" fmla="*/ 5 h 23"/>
                <a:gd name="T38" fmla="*/ 0 w 29"/>
                <a:gd name="T39" fmla="*/ 7 h 23"/>
                <a:gd name="T40" fmla="*/ 0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0" y="12"/>
                  </a:moveTo>
                  <a:lnTo>
                    <a:pt x="0" y="12"/>
                  </a:lnTo>
                  <a:lnTo>
                    <a:pt x="2" y="16"/>
                  </a:lnTo>
                  <a:lnTo>
                    <a:pt x="7" y="21"/>
                  </a:lnTo>
                  <a:lnTo>
                    <a:pt x="11" y="23"/>
                  </a:lnTo>
                  <a:lnTo>
                    <a:pt x="18" y="23"/>
                  </a:lnTo>
                  <a:lnTo>
                    <a:pt x="22" y="21"/>
                  </a:lnTo>
                  <a:lnTo>
                    <a:pt x="27" y="18"/>
                  </a:lnTo>
                  <a:lnTo>
                    <a:pt x="29" y="16"/>
                  </a:lnTo>
                  <a:lnTo>
                    <a:pt x="27" y="12"/>
                  </a:lnTo>
                  <a:lnTo>
                    <a:pt x="25" y="7"/>
                  </a:lnTo>
                  <a:lnTo>
                    <a:pt x="20" y="3"/>
                  </a:lnTo>
                  <a:lnTo>
                    <a:pt x="16" y="0"/>
                  </a:lnTo>
                  <a:lnTo>
                    <a:pt x="11" y="0"/>
                  </a:lnTo>
                  <a:lnTo>
                    <a:pt x="7" y="0"/>
                  </a:lnTo>
                  <a:lnTo>
                    <a:pt x="2"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3" name="Freeform 1850">
              <a:extLst>
                <a:ext uri="{FF2B5EF4-FFF2-40B4-BE49-F238E27FC236}">
                  <a16:creationId xmlns:a16="http://schemas.microsoft.com/office/drawing/2014/main" xmlns="" id="{DA83865D-FAC4-C947-B9B4-A82D924C3BA0}"/>
                </a:ext>
              </a:extLst>
            </p:cNvPr>
            <p:cNvSpPr>
              <a:spLocks/>
            </p:cNvSpPr>
            <p:nvPr/>
          </p:nvSpPr>
          <p:spPr bwMode="auto">
            <a:xfrm>
              <a:off x="3362" y="3246"/>
              <a:ext cx="27" cy="23"/>
            </a:xfrm>
            <a:custGeom>
              <a:avLst/>
              <a:gdLst>
                <a:gd name="T0" fmla="*/ 0 w 27"/>
                <a:gd name="T1" fmla="*/ 14 h 23"/>
                <a:gd name="T2" fmla="*/ 0 w 27"/>
                <a:gd name="T3" fmla="*/ 14 h 23"/>
                <a:gd name="T4" fmla="*/ 2 w 27"/>
                <a:gd name="T5" fmla="*/ 16 h 23"/>
                <a:gd name="T6" fmla="*/ 7 w 27"/>
                <a:gd name="T7" fmla="*/ 21 h 23"/>
                <a:gd name="T8" fmla="*/ 11 w 27"/>
                <a:gd name="T9" fmla="*/ 23 h 23"/>
                <a:gd name="T10" fmla="*/ 16 w 27"/>
                <a:gd name="T11" fmla="*/ 23 h 23"/>
                <a:gd name="T12" fmla="*/ 16 w 27"/>
                <a:gd name="T13" fmla="*/ 23 h 23"/>
                <a:gd name="T14" fmla="*/ 22 w 27"/>
                <a:gd name="T15" fmla="*/ 23 h 23"/>
                <a:gd name="T16" fmla="*/ 25 w 27"/>
                <a:gd name="T17" fmla="*/ 21 h 23"/>
                <a:gd name="T18" fmla="*/ 27 w 27"/>
                <a:gd name="T19" fmla="*/ 16 h 23"/>
                <a:gd name="T20" fmla="*/ 27 w 27"/>
                <a:gd name="T21" fmla="*/ 12 h 23"/>
                <a:gd name="T22" fmla="*/ 27 w 27"/>
                <a:gd name="T23" fmla="*/ 12 h 23"/>
                <a:gd name="T24" fmla="*/ 25 w 27"/>
                <a:gd name="T25" fmla="*/ 7 h 23"/>
                <a:gd name="T26" fmla="*/ 22 w 27"/>
                <a:gd name="T27" fmla="*/ 5 h 23"/>
                <a:gd name="T28" fmla="*/ 16 w 27"/>
                <a:gd name="T29" fmla="*/ 3 h 23"/>
                <a:gd name="T30" fmla="*/ 11 w 27"/>
                <a:gd name="T31" fmla="*/ 0 h 23"/>
                <a:gd name="T32" fmla="*/ 11 w 27"/>
                <a:gd name="T33" fmla="*/ 0 h 23"/>
                <a:gd name="T34" fmla="*/ 7 w 27"/>
                <a:gd name="T35" fmla="*/ 3 h 23"/>
                <a:gd name="T36" fmla="*/ 2 w 27"/>
                <a:gd name="T37" fmla="*/ 5 h 23"/>
                <a:gd name="T38" fmla="*/ 0 w 27"/>
                <a:gd name="T39" fmla="*/ 9 h 23"/>
                <a:gd name="T40" fmla="*/ 0 w 27"/>
                <a:gd name="T41" fmla="*/ 14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4"/>
                  </a:moveTo>
                  <a:lnTo>
                    <a:pt x="0" y="14"/>
                  </a:lnTo>
                  <a:lnTo>
                    <a:pt x="2" y="16"/>
                  </a:lnTo>
                  <a:lnTo>
                    <a:pt x="7" y="21"/>
                  </a:lnTo>
                  <a:lnTo>
                    <a:pt x="11" y="23"/>
                  </a:lnTo>
                  <a:lnTo>
                    <a:pt x="16" y="23"/>
                  </a:lnTo>
                  <a:lnTo>
                    <a:pt x="22" y="23"/>
                  </a:lnTo>
                  <a:lnTo>
                    <a:pt x="25" y="21"/>
                  </a:lnTo>
                  <a:lnTo>
                    <a:pt x="27" y="16"/>
                  </a:lnTo>
                  <a:lnTo>
                    <a:pt x="27" y="12"/>
                  </a:lnTo>
                  <a:lnTo>
                    <a:pt x="25" y="7"/>
                  </a:lnTo>
                  <a:lnTo>
                    <a:pt x="22" y="5"/>
                  </a:lnTo>
                  <a:lnTo>
                    <a:pt x="16" y="3"/>
                  </a:lnTo>
                  <a:lnTo>
                    <a:pt x="11" y="0"/>
                  </a:lnTo>
                  <a:lnTo>
                    <a:pt x="7" y="3"/>
                  </a:lnTo>
                  <a:lnTo>
                    <a:pt x="2" y="5"/>
                  </a:lnTo>
                  <a:lnTo>
                    <a:pt x="0"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4" name="Freeform 1851">
              <a:extLst>
                <a:ext uri="{FF2B5EF4-FFF2-40B4-BE49-F238E27FC236}">
                  <a16:creationId xmlns:a16="http://schemas.microsoft.com/office/drawing/2014/main" xmlns="" id="{6E2D4C38-17B3-D842-9DC3-AEA08458273A}"/>
                </a:ext>
              </a:extLst>
            </p:cNvPr>
            <p:cNvSpPr>
              <a:spLocks/>
            </p:cNvSpPr>
            <p:nvPr/>
          </p:nvSpPr>
          <p:spPr bwMode="auto">
            <a:xfrm>
              <a:off x="3362" y="3246"/>
              <a:ext cx="27" cy="23"/>
            </a:xfrm>
            <a:custGeom>
              <a:avLst/>
              <a:gdLst>
                <a:gd name="T0" fmla="*/ 0 w 27"/>
                <a:gd name="T1" fmla="*/ 14 h 23"/>
                <a:gd name="T2" fmla="*/ 0 w 27"/>
                <a:gd name="T3" fmla="*/ 14 h 23"/>
                <a:gd name="T4" fmla="*/ 2 w 27"/>
                <a:gd name="T5" fmla="*/ 16 h 23"/>
                <a:gd name="T6" fmla="*/ 7 w 27"/>
                <a:gd name="T7" fmla="*/ 21 h 23"/>
                <a:gd name="T8" fmla="*/ 11 w 27"/>
                <a:gd name="T9" fmla="*/ 23 h 23"/>
                <a:gd name="T10" fmla="*/ 16 w 27"/>
                <a:gd name="T11" fmla="*/ 23 h 23"/>
                <a:gd name="T12" fmla="*/ 16 w 27"/>
                <a:gd name="T13" fmla="*/ 23 h 23"/>
                <a:gd name="T14" fmla="*/ 22 w 27"/>
                <a:gd name="T15" fmla="*/ 23 h 23"/>
                <a:gd name="T16" fmla="*/ 25 w 27"/>
                <a:gd name="T17" fmla="*/ 21 h 23"/>
                <a:gd name="T18" fmla="*/ 27 w 27"/>
                <a:gd name="T19" fmla="*/ 16 h 23"/>
                <a:gd name="T20" fmla="*/ 27 w 27"/>
                <a:gd name="T21" fmla="*/ 12 h 23"/>
                <a:gd name="T22" fmla="*/ 27 w 27"/>
                <a:gd name="T23" fmla="*/ 12 h 23"/>
                <a:gd name="T24" fmla="*/ 25 w 27"/>
                <a:gd name="T25" fmla="*/ 7 h 23"/>
                <a:gd name="T26" fmla="*/ 22 w 27"/>
                <a:gd name="T27" fmla="*/ 5 h 23"/>
                <a:gd name="T28" fmla="*/ 16 w 27"/>
                <a:gd name="T29" fmla="*/ 3 h 23"/>
                <a:gd name="T30" fmla="*/ 11 w 27"/>
                <a:gd name="T31" fmla="*/ 0 h 23"/>
                <a:gd name="T32" fmla="*/ 11 w 27"/>
                <a:gd name="T33" fmla="*/ 0 h 23"/>
                <a:gd name="T34" fmla="*/ 7 w 27"/>
                <a:gd name="T35" fmla="*/ 3 h 23"/>
                <a:gd name="T36" fmla="*/ 2 w 27"/>
                <a:gd name="T37" fmla="*/ 5 h 23"/>
                <a:gd name="T38" fmla="*/ 0 w 27"/>
                <a:gd name="T39" fmla="*/ 9 h 23"/>
                <a:gd name="T40" fmla="*/ 0 w 27"/>
                <a:gd name="T41" fmla="*/ 14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4"/>
                  </a:moveTo>
                  <a:lnTo>
                    <a:pt x="0" y="14"/>
                  </a:lnTo>
                  <a:lnTo>
                    <a:pt x="2" y="16"/>
                  </a:lnTo>
                  <a:lnTo>
                    <a:pt x="7" y="21"/>
                  </a:lnTo>
                  <a:lnTo>
                    <a:pt x="11" y="23"/>
                  </a:lnTo>
                  <a:lnTo>
                    <a:pt x="16" y="23"/>
                  </a:lnTo>
                  <a:lnTo>
                    <a:pt x="22" y="23"/>
                  </a:lnTo>
                  <a:lnTo>
                    <a:pt x="25" y="21"/>
                  </a:lnTo>
                  <a:lnTo>
                    <a:pt x="27" y="16"/>
                  </a:lnTo>
                  <a:lnTo>
                    <a:pt x="27" y="12"/>
                  </a:lnTo>
                  <a:lnTo>
                    <a:pt x="25" y="7"/>
                  </a:lnTo>
                  <a:lnTo>
                    <a:pt x="22" y="5"/>
                  </a:lnTo>
                  <a:lnTo>
                    <a:pt x="16" y="3"/>
                  </a:lnTo>
                  <a:lnTo>
                    <a:pt x="11" y="0"/>
                  </a:lnTo>
                  <a:lnTo>
                    <a:pt x="7" y="3"/>
                  </a:lnTo>
                  <a:lnTo>
                    <a:pt x="2" y="5"/>
                  </a:lnTo>
                  <a:lnTo>
                    <a:pt x="0"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5" name="Freeform 1852">
              <a:extLst>
                <a:ext uri="{FF2B5EF4-FFF2-40B4-BE49-F238E27FC236}">
                  <a16:creationId xmlns:a16="http://schemas.microsoft.com/office/drawing/2014/main" xmlns="" id="{910E90AA-4C64-7848-9010-92A0325EAB29}"/>
                </a:ext>
              </a:extLst>
            </p:cNvPr>
            <p:cNvSpPr>
              <a:spLocks/>
            </p:cNvSpPr>
            <p:nvPr/>
          </p:nvSpPr>
          <p:spPr bwMode="auto">
            <a:xfrm>
              <a:off x="3335" y="3249"/>
              <a:ext cx="27" cy="22"/>
            </a:xfrm>
            <a:custGeom>
              <a:avLst/>
              <a:gdLst>
                <a:gd name="T0" fmla="*/ 0 w 27"/>
                <a:gd name="T1" fmla="*/ 11 h 22"/>
                <a:gd name="T2" fmla="*/ 0 w 27"/>
                <a:gd name="T3" fmla="*/ 11 h 22"/>
                <a:gd name="T4" fmla="*/ 2 w 27"/>
                <a:gd name="T5" fmla="*/ 15 h 22"/>
                <a:gd name="T6" fmla="*/ 7 w 27"/>
                <a:gd name="T7" fmla="*/ 18 h 22"/>
                <a:gd name="T8" fmla="*/ 11 w 27"/>
                <a:gd name="T9" fmla="*/ 20 h 22"/>
                <a:gd name="T10" fmla="*/ 16 w 27"/>
                <a:gd name="T11" fmla="*/ 22 h 22"/>
                <a:gd name="T12" fmla="*/ 16 w 27"/>
                <a:gd name="T13" fmla="*/ 22 h 22"/>
                <a:gd name="T14" fmla="*/ 22 w 27"/>
                <a:gd name="T15" fmla="*/ 20 h 22"/>
                <a:gd name="T16" fmla="*/ 25 w 27"/>
                <a:gd name="T17" fmla="*/ 18 h 22"/>
                <a:gd name="T18" fmla="*/ 27 w 27"/>
                <a:gd name="T19" fmla="*/ 13 h 22"/>
                <a:gd name="T20" fmla="*/ 27 w 27"/>
                <a:gd name="T21" fmla="*/ 11 h 22"/>
                <a:gd name="T22" fmla="*/ 27 w 27"/>
                <a:gd name="T23" fmla="*/ 11 h 22"/>
                <a:gd name="T24" fmla="*/ 25 w 27"/>
                <a:gd name="T25" fmla="*/ 6 h 22"/>
                <a:gd name="T26" fmla="*/ 22 w 27"/>
                <a:gd name="T27" fmla="*/ 2 h 22"/>
                <a:gd name="T28" fmla="*/ 18 w 27"/>
                <a:gd name="T29" fmla="*/ 0 h 22"/>
                <a:gd name="T30" fmla="*/ 11 w 27"/>
                <a:gd name="T31" fmla="*/ 0 h 22"/>
                <a:gd name="T32" fmla="*/ 11 w 27"/>
                <a:gd name="T33" fmla="*/ 0 h 22"/>
                <a:gd name="T34" fmla="*/ 7 w 27"/>
                <a:gd name="T35" fmla="*/ 0 h 22"/>
                <a:gd name="T36" fmla="*/ 4 w 27"/>
                <a:gd name="T37" fmla="*/ 2 h 22"/>
                <a:gd name="T38" fmla="*/ 2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7" y="18"/>
                  </a:lnTo>
                  <a:lnTo>
                    <a:pt x="11" y="20"/>
                  </a:lnTo>
                  <a:lnTo>
                    <a:pt x="16" y="22"/>
                  </a:lnTo>
                  <a:lnTo>
                    <a:pt x="22" y="20"/>
                  </a:lnTo>
                  <a:lnTo>
                    <a:pt x="25" y="18"/>
                  </a:lnTo>
                  <a:lnTo>
                    <a:pt x="27" y="13"/>
                  </a:lnTo>
                  <a:lnTo>
                    <a:pt x="27" y="11"/>
                  </a:lnTo>
                  <a:lnTo>
                    <a:pt x="25" y="6"/>
                  </a:lnTo>
                  <a:lnTo>
                    <a:pt x="22" y="2"/>
                  </a:lnTo>
                  <a:lnTo>
                    <a:pt x="18" y="0"/>
                  </a:lnTo>
                  <a:lnTo>
                    <a:pt x="11" y="0"/>
                  </a:lnTo>
                  <a:lnTo>
                    <a:pt x="7" y="0"/>
                  </a:lnTo>
                  <a:lnTo>
                    <a:pt x="4" y="2"/>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6" name="Freeform 1853">
              <a:extLst>
                <a:ext uri="{FF2B5EF4-FFF2-40B4-BE49-F238E27FC236}">
                  <a16:creationId xmlns:a16="http://schemas.microsoft.com/office/drawing/2014/main" xmlns="" id="{5AB4DEDC-AD44-3F4A-BF0D-DABA234B4E68}"/>
                </a:ext>
              </a:extLst>
            </p:cNvPr>
            <p:cNvSpPr>
              <a:spLocks/>
            </p:cNvSpPr>
            <p:nvPr/>
          </p:nvSpPr>
          <p:spPr bwMode="auto">
            <a:xfrm>
              <a:off x="3335" y="3249"/>
              <a:ext cx="27" cy="22"/>
            </a:xfrm>
            <a:custGeom>
              <a:avLst/>
              <a:gdLst>
                <a:gd name="T0" fmla="*/ 0 w 27"/>
                <a:gd name="T1" fmla="*/ 11 h 22"/>
                <a:gd name="T2" fmla="*/ 0 w 27"/>
                <a:gd name="T3" fmla="*/ 11 h 22"/>
                <a:gd name="T4" fmla="*/ 2 w 27"/>
                <a:gd name="T5" fmla="*/ 15 h 22"/>
                <a:gd name="T6" fmla="*/ 7 w 27"/>
                <a:gd name="T7" fmla="*/ 18 h 22"/>
                <a:gd name="T8" fmla="*/ 11 w 27"/>
                <a:gd name="T9" fmla="*/ 20 h 22"/>
                <a:gd name="T10" fmla="*/ 16 w 27"/>
                <a:gd name="T11" fmla="*/ 22 h 22"/>
                <a:gd name="T12" fmla="*/ 16 w 27"/>
                <a:gd name="T13" fmla="*/ 22 h 22"/>
                <a:gd name="T14" fmla="*/ 22 w 27"/>
                <a:gd name="T15" fmla="*/ 20 h 22"/>
                <a:gd name="T16" fmla="*/ 25 w 27"/>
                <a:gd name="T17" fmla="*/ 18 h 22"/>
                <a:gd name="T18" fmla="*/ 27 w 27"/>
                <a:gd name="T19" fmla="*/ 13 h 22"/>
                <a:gd name="T20" fmla="*/ 27 w 27"/>
                <a:gd name="T21" fmla="*/ 11 h 22"/>
                <a:gd name="T22" fmla="*/ 27 w 27"/>
                <a:gd name="T23" fmla="*/ 11 h 22"/>
                <a:gd name="T24" fmla="*/ 25 w 27"/>
                <a:gd name="T25" fmla="*/ 6 h 22"/>
                <a:gd name="T26" fmla="*/ 22 w 27"/>
                <a:gd name="T27" fmla="*/ 2 h 22"/>
                <a:gd name="T28" fmla="*/ 18 w 27"/>
                <a:gd name="T29" fmla="*/ 0 h 22"/>
                <a:gd name="T30" fmla="*/ 11 w 27"/>
                <a:gd name="T31" fmla="*/ 0 h 22"/>
                <a:gd name="T32" fmla="*/ 11 w 27"/>
                <a:gd name="T33" fmla="*/ 0 h 22"/>
                <a:gd name="T34" fmla="*/ 7 w 27"/>
                <a:gd name="T35" fmla="*/ 0 h 22"/>
                <a:gd name="T36" fmla="*/ 4 w 27"/>
                <a:gd name="T37" fmla="*/ 2 h 22"/>
                <a:gd name="T38" fmla="*/ 2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7" y="18"/>
                  </a:lnTo>
                  <a:lnTo>
                    <a:pt x="11" y="20"/>
                  </a:lnTo>
                  <a:lnTo>
                    <a:pt x="16" y="22"/>
                  </a:lnTo>
                  <a:lnTo>
                    <a:pt x="22" y="20"/>
                  </a:lnTo>
                  <a:lnTo>
                    <a:pt x="25" y="18"/>
                  </a:lnTo>
                  <a:lnTo>
                    <a:pt x="27" y="13"/>
                  </a:lnTo>
                  <a:lnTo>
                    <a:pt x="27" y="11"/>
                  </a:lnTo>
                  <a:lnTo>
                    <a:pt x="25" y="6"/>
                  </a:lnTo>
                  <a:lnTo>
                    <a:pt x="22" y="2"/>
                  </a:lnTo>
                  <a:lnTo>
                    <a:pt x="18" y="0"/>
                  </a:lnTo>
                  <a:lnTo>
                    <a:pt x="11" y="0"/>
                  </a:lnTo>
                  <a:lnTo>
                    <a:pt x="7" y="0"/>
                  </a:lnTo>
                  <a:lnTo>
                    <a:pt x="4" y="2"/>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7" name="Freeform 1854">
              <a:extLst>
                <a:ext uri="{FF2B5EF4-FFF2-40B4-BE49-F238E27FC236}">
                  <a16:creationId xmlns:a16="http://schemas.microsoft.com/office/drawing/2014/main" xmlns="" id="{BE6F3DBC-B38D-D744-8A36-3CFCDC7CC6EB}"/>
                </a:ext>
              </a:extLst>
            </p:cNvPr>
            <p:cNvSpPr>
              <a:spLocks/>
            </p:cNvSpPr>
            <p:nvPr/>
          </p:nvSpPr>
          <p:spPr bwMode="auto">
            <a:xfrm>
              <a:off x="3310" y="3249"/>
              <a:ext cx="25" cy="22"/>
            </a:xfrm>
            <a:custGeom>
              <a:avLst/>
              <a:gdLst>
                <a:gd name="T0" fmla="*/ 0 w 25"/>
                <a:gd name="T1" fmla="*/ 11 h 22"/>
                <a:gd name="T2" fmla="*/ 0 w 25"/>
                <a:gd name="T3" fmla="*/ 11 h 22"/>
                <a:gd name="T4" fmla="*/ 0 w 25"/>
                <a:gd name="T5" fmla="*/ 15 h 22"/>
                <a:gd name="T6" fmla="*/ 5 w 25"/>
                <a:gd name="T7" fmla="*/ 20 h 22"/>
                <a:gd name="T8" fmla="*/ 9 w 25"/>
                <a:gd name="T9" fmla="*/ 22 h 22"/>
                <a:gd name="T10" fmla="*/ 14 w 25"/>
                <a:gd name="T11" fmla="*/ 22 h 22"/>
                <a:gd name="T12" fmla="*/ 14 w 25"/>
                <a:gd name="T13" fmla="*/ 22 h 22"/>
                <a:gd name="T14" fmla="*/ 20 w 25"/>
                <a:gd name="T15" fmla="*/ 20 h 22"/>
                <a:gd name="T16" fmla="*/ 23 w 25"/>
                <a:gd name="T17" fmla="*/ 18 h 22"/>
                <a:gd name="T18" fmla="*/ 25 w 25"/>
                <a:gd name="T19" fmla="*/ 15 h 22"/>
                <a:gd name="T20" fmla="*/ 25 w 25"/>
                <a:gd name="T21" fmla="*/ 11 h 22"/>
                <a:gd name="T22" fmla="*/ 25 w 25"/>
                <a:gd name="T23" fmla="*/ 11 h 22"/>
                <a:gd name="T24" fmla="*/ 25 w 25"/>
                <a:gd name="T25" fmla="*/ 6 h 22"/>
                <a:gd name="T26" fmla="*/ 20 w 25"/>
                <a:gd name="T27" fmla="*/ 2 h 22"/>
                <a:gd name="T28" fmla="*/ 16 w 25"/>
                <a:gd name="T29" fmla="*/ 0 h 22"/>
                <a:gd name="T30" fmla="*/ 11 w 25"/>
                <a:gd name="T31" fmla="*/ 0 h 22"/>
                <a:gd name="T32" fmla="*/ 11 w 25"/>
                <a:gd name="T33" fmla="*/ 0 h 22"/>
                <a:gd name="T34" fmla="*/ 7 w 25"/>
                <a:gd name="T35" fmla="*/ 0 h 22"/>
                <a:gd name="T36" fmla="*/ 2 w 25"/>
                <a:gd name="T37" fmla="*/ 2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5" y="20"/>
                  </a:lnTo>
                  <a:lnTo>
                    <a:pt x="9" y="22"/>
                  </a:lnTo>
                  <a:lnTo>
                    <a:pt x="14" y="22"/>
                  </a:lnTo>
                  <a:lnTo>
                    <a:pt x="20" y="20"/>
                  </a:lnTo>
                  <a:lnTo>
                    <a:pt x="23" y="18"/>
                  </a:lnTo>
                  <a:lnTo>
                    <a:pt x="25" y="15"/>
                  </a:lnTo>
                  <a:lnTo>
                    <a:pt x="25" y="11"/>
                  </a:lnTo>
                  <a:lnTo>
                    <a:pt x="25" y="6"/>
                  </a:lnTo>
                  <a:lnTo>
                    <a:pt x="20" y="2"/>
                  </a:lnTo>
                  <a:lnTo>
                    <a:pt x="16" y="0"/>
                  </a:lnTo>
                  <a:lnTo>
                    <a:pt x="11" y="0"/>
                  </a:lnTo>
                  <a:lnTo>
                    <a:pt x="7" y="0"/>
                  </a:lnTo>
                  <a:lnTo>
                    <a:pt x="2"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8" name="Freeform 1855">
              <a:extLst>
                <a:ext uri="{FF2B5EF4-FFF2-40B4-BE49-F238E27FC236}">
                  <a16:creationId xmlns:a16="http://schemas.microsoft.com/office/drawing/2014/main" xmlns="" id="{09F24BA4-F04D-E644-9960-F72D9FFD5104}"/>
                </a:ext>
              </a:extLst>
            </p:cNvPr>
            <p:cNvSpPr>
              <a:spLocks/>
            </p:cNvSpPr>
            <p:nvPr/>
          </p:nvSpPr>
          <p:spPr bwMode="auto">
            <a:xfrm>
              <a:off x="3310" y="3249"/>
              <a:ext cx="25" cy="22"/>
            </a:xfrm>
            <a:custGeom>
              <a:avLst/>
              <a:gdLst>
                <a:gd name="T0" fmla="*/ 0 w 25"/>
                <a:gd name="T1" fmla="*/ 11 h 22"/>
                <a:gd name="T2" fmla="*/ 0 w 25"/>
                <a:gd name="T3" fmla="*/ 11 h 22"/>
                <a:gd name="T4" fmla="*/ 0 w 25"/>
                <a:gd name="T5" fmla="*/ 15 h 22"/>
                <a:gd name="T6" fmla="*/ 5 w 25"/>
                <a:gd name="T7" fmla="*/ 20 h 22"/>
                <a:gd name="T8" fmla="*/ 9 w 25"/>
                <a:gd name="T9" fmla="*/ 22 h 22"/>
                <a:gd name="T10" fmla="*/ 14 w 25"/>
                <a:gd name="T11" fmla="*/ 22 h 22"/>
                <a:gd name="T12" fmla="*/ 14 w 25"/>
                <a:gd name="T13" fmla="*/ 22 h 22"/>
                <a:gd name="T14" fmla="*/ 20 w 25"/>
                <a:gd name="T15" fmla="*/ 20 h 22"/>
                <a:gd name="T16" fmla="*/ 23 w 25"/>
                <a:gd name="T17" fmla="*/ 18 h 22"/>
                <a:gd name="T18" fmla="*/ 25 w 25"/>
                <a:gd name="T19" fmla="*/ 15 h 22"/>
                <a:gd name="T20" fmla="*/ 25 w 25"/>
                <a:gd name="T21" fmla="*/ 11 h 22"/>
                <a:gd name="T22" fmla="*/ 25 w 25"/>
                <a:gd name="T23" fmla="*/ 11 h 22"/>
                <a:gd name="T24" fmla="*/ 25 w 25"/>
                <a:gd name="T25" fmla="*/ 6 h 22"/>
                <a:gd name="T26" fmla="*/ 20 w 25"/>
                <a:gd name="T27" fmla="*/ 2 h 22"/>
                <a:gd name="T28" fmla="*/ 16 w 25"/>
                <a:gd name="T29" fmla="*/ 0 h 22"/>
                <a:gd name="T30" fmla="*/ 11 w 25"/>
                <a:gd name="T31" fmla="*/ 0 h 22"/>
                <a:gd name="T32" fmla="*/ 11 w 25"/>
                <a:gd name="T33" fmla="*/ 0 h 22"/>
                <a:gd name="T34" fmla="*/ 7 w 25"/>
                <a:gd name="T35" fmla="*/ 0 h 22"/>
                <a:gd name="T36" fmla="*/ 2 w 25"/>
                <a:gd name="T37" fmla="*/ 2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5" y="20"/>
                  </a:lnTo>
                  <a:lnTo>
                    <a:pt x="9" y="22"/>
                  </a:lnTo>
                  <a:lnTo>
                    <a:pt x="14" y="22"/>
                  </a:lnTo>
                  <a:lnTo>
                    <a:pt x="20" y="20"/>
                  </a:lnTo>
                  <a:lnTo>
                    <a:pt x="23" y="18"/>
                  </a:lnTo>
                  <a:lnTo>
                    <a:pt x="25" y="15"/>
                  </a:lnTo>
                  <a:lnTo>
                    <a:pt x="25" y="11"/>
                  </a:lnTo>
                  <a:lnTo>
                    <a:pt x="25" y="6"/>
                  </a:lnTo>
                  <a:lnTo>
                    <a:pt x="20" y="2"/>
                  </a:lnTo>
                  <a:lnTo>
                    <a:pt x="16" y="0"/>
                  </a:lnTo>
                  <a:lnTo>
                    <a:pt x="11" y="0"/>
                  </a:lnTo>
                  <a:lnTo>
                    <a:pt x="7" y="0"/>
                  </a:lnTo>
                  <a:lnTo>
                    <a:pt x="2"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39" name="Freeform 1856">
              <a:extLst>
                <a:ext uri="{FF2B5EF4-FFF2-40B4-BE49-F238E27FC236}">
                  <a16:creationId xmlns:a16="http://schemas.microsoft.com/office/drawing/2014/main" xmlns="" id="{79A52886-FD90-7B41-8A25-B1388AC933C3}"/>
                </a:ext>
              </a:extLst>
            </p:cNvPr>
            <p:cNvSpPr>
              <a:spLocks/>
            </p:cNvSpPr>
            <p:nvPr/>
          </p:nvSpPr>
          <p:spPr bwMode="auto">
            <a:xfrm>
              <a:off x="3283" y="3249"/>
              <a:ext cx="27" cy="22"/>
            </a:xfrm>
            <a:custGeom>
              <a:avLst/>
              <a:gdLst>
                <a:gd name="T0" fmla="*/ 0 w 27"/>
                <a:gd name="T1" fmla="*/ 11 h 22"/>
                <a:gd name="T2" fmla="*/ 0 w 27"/>
                <a:gd name="T3" fmla="*/ 11 h 22"/>
                <a:gd name="T4" fmla="*/ 2 w 27"/>
                <a:gd name="T5" fmla="*/ 15 h 22"/>
                <a:gd name="T6" fmla="*/ 4 w 27"/>
                <a:gd name="T7" fmla="*/ 20 h 22"/>
                <a:gd name="T8" fmla="*/ 9 w 27"/>
                <a:gd name="T9" fmla="*/ 22 h 22"/>
                <a:gd name="T10" fmla="*/ 13 w 27"/>
                <a:gd name="T11" fmla="*/ 22 h 22"/>
                <a:gd name="T12" fmla="*/ 13 w 27"/>
                <a:gd name="T13" fmla="*/ 22 h 22"/>
                <a:gd name="T14" fmla="*/ 20 w 27"/>
                <a:gd name="T15" fmla="*/ 22 h 22"/>
                <a:gd name="T16" fmla="*/ 22 w 27"/>
                <a:gd name="T17" fmla="*/ 20 h 22"/>
                <a:gd name="T18" fmla="*/ 25 w 27"/>
                <a:gd name="T19" fmla="*/ 15 h 22"/>
                <a:gd name="T20" fmla="*/ 27 w 27"/>
                <a:gd name="T21" fmla="*/ 11 h 22"/>
                <a:gd name="T22" fmla="*/ 27 w 27"/>
                <a:gd name="T23" fmla="*/ 11 h 22"/>
                <a:gd name="T24" fmla="*/ 25 w 27"/>
                <a:gd name="T25" fmla="*/ 6 h 22"/>
                <a:gd name="T26" fmla="*/ 22 w 27"/>
                <a:gd name="T27" fmla="*/ 4 h 22"/>
                <a:gd name="T28" fmla="*/ 18 w 27"/>
                <a:gd name="T29" fmla="*/ 2 h 22"/>
                <a:gd name="T30" fmla="*/ 11 w 27"/>
                <a:gd name="T31" fmla="*/ 0 h 22"/>
                <a:gd name="T32" fmla="*/ 11 w 27"/>
                <a:gd name="T33" fmla="*/ 0 h 22"/>
                <a:gd name="T34" fmla="*/ 7 w 27"/>
                <a:gd name="T35" fmla="*/ 2 h 22"/>
                <a:gd name="T36" fmla="*/ 2 w 27"/>
                <a:gd name="T37" fmla="*/ 4 h 22"/>
                <a:gd name="T38" fmla="*/ 0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4" y="20"/>
                  </a:lnTo>
                  <a:lnTo>
                    <a:pt x="9" y="22"/>
                  </a:lnTo>
                  <a:lnTo>
                    <a:pt x="13" y="22"/>
                  </a:lnTo>
                  <a:lnTo>
                    <a:pt x="20" y="22"/>
                  </a:lnTo>
                  <a:lnTo>
                    <a:pt x="22" y="20"/>
                  </a:lnTo>
                  <a:lnTo>
                    <a:pt x="25" y="15"/>
                  </a:lnTo>
                  <a:lnTo>
                    <a:pt x="27" y="11"/>
                  </a:lnTo>
                  <a:lnTo>
                    <a:pt x="25" y="6"/>
                  </a:lnTo>
                  <a:lnTo>
                    <a:pt x="22" y="4"/>
                  </a:lnTo>
                  <a:lnTo>
                    <a:pt x="18" y="2"/>
                  </a:lnTo>
                  <a:lnTo>
                    <a:pt x="11" y="0"/>
                  </a:lnTo>
                  <a:lnTo>
                    <a:pt x="7"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0" name="Freeform 1857">
              <a:extLst>
                <a:ext uri="{FF2B5EF4-FFF2-40B4-BE49-F238E27FC236}">
                  <a16:creationId xmlns:a16="http://schemas.microsoft.com/office/drawing/2014/main" xmlns="" id="{1D4C6744-FF73-DB47-98E0-6DA025F7BCA8}"/>
                </a:ext>
              </a:extLst>
            </p:cNvPr>
            <p:cNvSpPr>
              <a:spLocks/>
            </p:cNvSpPr>
            <p:nvPr/>
          </p:nvSpPr>
          <p:spPr bwMode="auto">
            <a:xfrm>
              <a:off x="3283" y="3249"/>
              <a:ext cx="27" cy="22"/>
            </a:xfrm>
            <a:custGeom>
              <a:avLst/>
              <a:gdLst>
                <a:gd name="T0" fmla="*/ 0 w 27"/>
                <a:gd name="T1" fmla="*/ 11 h 22"/>
                <a:gd name="T2" fmla="*/ 0 w 27"/>
                <a:gd name="T3" fmla="*/ 11 h 22"/>
                <a:gd name="T4" fmla="*/ 2 w 27"/>
                <a:gd name="T5" fmla="*/ 15 h 22"/>
                <a:gd name="T6" fmla="*/ 4 w 27"/>
                <a:gd name="T7" fmla="*/ 20 h 22"/>
                <a:gd name="T8" fmla="*/ 9 w 27"/>
                <a:gd name="T9" fmla="*/ 22 h 22"/>
                <a:gd name="T10" fmla="*/ 13 w 27"/>
                <a:gd name="T11" fmla="*/ 22 h 22"/>
                <a:gd name="T12" fmla="*/ 13 w 27"/>
                <a:gd name="T13" fmla="*/ 22 h 22"/>
                <a:gd name="T14" fmla="*/ 20 w 27"/>
                <a:gd name="T15" fmla="*/ 22 h 22"/>
                <a:gd name="T16" fmla="*/ 22 w 27"/>
                <a:gd name="T17" fmla="*/ 20 h 22"/>
                <a:gd name="T18" fmla="*/ 25 w 27"/>
                <a:gd name="T19" fmla="*/ 15 h 22"/>
                <a:gd name="T20" fmla="*/ 27 w 27"/>
                <a:gd name="T21" fmla="*/ 11 h 22"/>
                <a:gd name="T22" fmla="*/ 27 w 27"/>
                <a:gd name="T23" fmla="*/ 11 h 22"/>
                <a:gd name="T24" fmla="*/ 25 w 27"/>
                <a:gd name="T25" fmla="*/ 6 h 22"/>
                <a:gd name="T26" fmla="*/ 22 w 27"/>
                <a:gd name="T27" fmla="*/ 4 h 22"/>
                <a:gd name="T28" fmla="*/ 18 w 27"/>
                <a:gd name="T29" fmla="*/ 2 h 22"/>
                <a:gd name="T30" fmla="*/ 11 w 27"/>
                <a:gd name="T31" fmla="*/ 0 h 22"/>
                <a:gd name="T32" fmla="*/ 11 w 27"/>
                <a:gd name="T33" fmla="*/ 0 h 22"/>
                <a:gd name="T34" fmla="*/ 7 w 27"/>
                <a:gd name="T35" fmla="*/ 2 h 22"/>
                <a:gd name="T36" fmla="*/ 2 w 27"/>
                <a:gd name="T37" fmla="*/ 4 h 22"/>
                <a:gd name="T38" fmla="*/ 0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4" y="20"/>
                  </a:lnTo>
                  <a:lnTo>
                    <a:pt x="9" y="22"/>
                  </a:lnTo>
                  <a:lnTo>
                    <a:pt x="13" y="22"/>
                  </a:lnTo>
                  <a:lnTo>
                    <a:pt x="20" y="22"/>
                  </a:lnTo>
                  <a:lnTo>
                    <a:pt x="22" y="20"/>
                  </a:lnTo>
                  <a:lnTo>
                    <a:pt x="25" y="15"/>
                  </a:lnTo>
                  <a:lnTo>
                    <a:pt x="27" y="11"/>
                  </a:lnTo>
                  <a:lnTo>
                    <a:pt x="25" y="6"/>
                  </a:lnTo>
                  <a:lnTo>
                    <a:pt x="22" y="4"/>
                  </a:lnTo>
                  <a:lnTo>
                    <a:pt x="18" y="2"/>
                  </a:lnTo>
                  <a:lnTo>
                    <a:pt x="11" y="0"/>
                  </a:lnTo>
                  <a:lnTo>
                    <a:pt x="7"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1" name="Freeform 1858">
              <a:extLst>
                <a:ext uri="{FF2B5EF4-FFF2-40B4-BE49-F238E27FC236}">
                  <a16:creationId xmlns:a16="http://schemas.microsoft.com/office/drawing/2014/main" xmlns="" id="{C190E52A-08FC-1D48-B1E5-A33D95BFCCC2}"/>
                </a:ext>
              </a:extLst>
            </p:cNvPr>
            <p:cNvSpPr>
              <a:spLocks/>
            </p:cNvSpPr>
            <p:nvPr/>
          </p:nvSpPr>
          <p:spPr bwMode="auto">
            <a:xfrm>
              <a:off x="3256" y="3249"/>
              <a:ext cx="27" cy="22"/>
            </a:xfrm>
            <a:custGeom>
              <a:avLst/>
              <a:gdLst>
                <a:gd name="T0" fmla="*/ 0 w 27"/>
                <a:gd name="T1" fmla="*/ 11 h 22"/>
                <a:gd name="T2" fmla="*/ 0 w 27"/>
                <a:gd name="T3" fmla="*/ 11 h 22"/>
                <a:gd name="T4" fmla="*/ 2 w 27"/>
                <a:gd name="T5" fmla="*/ 15 h 22"/>
                <a:gd name="T6" fmla="*/ 4 w 27"/>
                <a:gd name="T7" fmla="*/ 20 h 22"/>
                <a:gd name="T8" fmla="*/ 9 w 27"/>
                <a:gd name="T9" fmla="*/ 22 h 22"/>
                <a:gd name="T10" fmla="*/ 16 w 27"/>
                <a:gd name="T11" fmla="*/ 22 h 22"/>
                <a:gd name="T12" fmla="*/ 16 w 27"/>
                <a:gd name="T13" fmla="*/ 22 h 22"/>
                <a:gd name="T14" fmla="*/ 20 w 27"/>
                <a:gd name="T15" fmla="*/ 22 h 22"/>
                <a:gd name="T16" fmla="*/ 25 w 27"/>
                <a:gd name="T17" fmla="*/ 20 h 22"/>
                <a:gd name="T18" fmla="*/ 27 w 27"/>
                <a:gd name="T19" fmla="*/ 15 h 22"/>
                <a:gd name="T20" fmla="*/ 27 w 27"/>
                <a:gd name="T21" fmla="*/ 11 h 22"/>
                <a:gd name="T22" fmla="*/ 27 w 27"/>
                <a:gd name="T23" fmla="*/ 11 h 22"/>
                <a:gd name="T24" fmla="*/ 25 w 27"/>
                <a:gd name="T25" fmla="*/ 6 h 22"/>
                <a:gd name="T26" fmla="*/ 22 w 27"/>
                <a:gd name="T27" fmla="*/ 4 h 22"/>
                <a:gd name="T28" fmla="*/ 18 w 27"/>
                <a:gd name="T29" fmla="*/ 2 h 22"/>
                <a:gd name="T30" fmla="*/ 13 w 27"/>
                <a:gd name="T31" fmla="*/ 0 h 22"/>
                <a:gd name="T32" fmla="*/ 13 w 27"/>
                <a:gd name="T33" fmla="*/ 0 h 22"/>
                <a:gd name="T34" fmla="*/ 9 w 27"/>
                <a:gd name="T35" fmla="*/ 2 h 22"/>
                <a:gd name="T36" fmla="*/ 4 w 27"/>
                <a:gd name="T37" fmla="*/ 4 h 22"/>
                <a:gd name="T38" fmla="*/ 2 w 27"/>
                <a:gd name="T39" fmla="*/ 9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4" y="20"/>
                  </a:lnTo>
                  <a:lnTo>
                    <a:pt x="9" y="22"/>
                  </a:lnTo>
                  <a:lnTo>
                    <a:pt x="16" y="22"/>
                  </a:lnTo>
                  <a:lnTo>
                    <a:pt x="20" y="22"/>
                  </a:lnTo>
                  <a:lnTo>
                    <a:pt x="25" y="20"/>
                  </a:lnTo>
                  <a:lnTo>
                    <a:pt x="27" y="15"/>
                  </a:lnTo>
                  <a:lnTo>
                    <a:pt x="27" y="11"/>
                  </a:lnTo>
                  <a:lnTo>
                    <a:pt x="25" y="6"/>
                  </a:lnTo>
                  <a:lnTo>
                    <a:pt x="22" y="4"/>
                  </a:lnTo>
                  <a:lnTo>
                    <a:pt x="18" y="2"/>
                  </a:lnTo>
                  <a:lnTo>
                    <a:pt x="13" y="0"/>
                  </a:lnTo>
                  <a:lnTo>
                    <a:pt x="9" y="2"/>
                  </a:lnTo>
                  <a:lnTo>
                    <a:pt x="4" y="4"/>
                  </a:lnTo>
                  <a:lnTo>
                    <a:pt x="2" y="9"/>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2" name="Freeform 1859">
              <a:extLst>
                <a:ext uri="{FF2B5EF4-FFF2-40B4-BE49-F238E27FC236}">
                  <a16:creationId xmlns:a16="http://schemas.microsoft.com/office/drawing/2014/main" xmlns="" id="{1CBE9164-6CCD-714A-9FD2-8FD9C4736FF6}"/>
                </a:ext>
              </a:extLst>
            </p:cNvPr>
            <p:cNvSpPr>
              <a:spLocks/>
            </p:cNvSpPr>
            <p:nvPr/>
          </p:nvSpPr>
          <p:spPr bwMode="auto">
            <a:xfrm>
              <a:off x="3256" y="3249"/>
              <a:ext cx="27" cy="22"/>
            </a:xfrm>
            <a:custGeom>
              <a:avLst/>
              <a:gdLst>
                <a:gd name="T0" fmla="*/ 0 w 27"/>
                <a:gd name="T1" fmla="*/ 11 h 22"/>
                <a:gd name="T2" fmla="*/ 0 w 27"/>
                <a:gd name="T3" fmla="*/ 11 h 22"/>
                <a:gd name="T4" fmla="*/ 2 w 27"/>
                <a:gd name="T5" fmla="*/ 15 h 22"/>
                <a:gd name="T6" fmla="*/ 4 w 27"/>
                <a:gd name="T7" fmla="*/ 20 h 22"/>
                <a:gd name="T8" fmla="*/ 9 w 27"/>
                <a:gd name="T9" fmla="*/ 22 h 22"/>
                <a:gd name="T10" fmla="*/ 16 w 27"/>
                <a:gd name="T11" fmla="*/ 22 h 22"/>
                <a:gd name="T12" fmla="*/ 16 w 27"/>
                <a:gd name="T13" fmla="*/ 22 h 22"/>
                <a:gd name="T14" fmla="*/ 20 w 27"/>
                <a:gd name="T15" fmla="*/ 22 h 22"/>
                <a:gd name="T16" fmla="*/ 25 w 27"/>
                <a:gd name="T17" fmla="*/ 20 h 22"/>
                <a:gd name="T18" fmla="*/ 27 w 27"/>
                <a:gd name="T19" fmla="*/ 15 h 22"/>
                <a:gd name="T20" fmla="*/ 27 w 27"/>
                <a:gd name="T21" fmla="*/ 11 h 22"/>
                <a:gd name="T22" fmla="*/ 27 w 27"/>
                <a:gd name="T23" fmla="*/ 11 h 22"/>
                <a:gd name="T24" fmla="*/ 25 w 27"/>
                <a:gd name="T25" fmla="*/ 6 h 22"/>
                <a:gd name="T26" fmla="*/ 22 w 27"/>
                <a:gd name="T27" fmla="*/ 4 h 22"/>
                <a:gd name="T28" fmla="*/ 18 w 27"/>
                <a:gd name="T29" fmla="*/ 2 h 22"/>
                <a:gd name="T30" fmla="*/ 13 w 27"/>
                <a:gd name="T31" fmla="*/ 0 h 22"/>
                <a:gd name="T32" fmla="*/ 13 w 27"/>
                <a:gd name="T33" fmla="*/ 0 h 22"/>
                <a:gd name="T34" fmla="*/ 9 w 27"/>
                <a:gd name="T35" fmla="*/ 2 h 22"/>
                <a:gd name="T36" fmla="*/ 4 w 27"/>
                <a:gd name="T37" fmla="*/ 4 h 22"/>
                <a:gd name="T38" fmla="*/ 2 w 27"/>
                <a:gd name="T39" fmla="*/ 9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4" y="20"/>
                  </a:lnTo>
                  <a:lnTo>
                    <a:pt x="9" y="22"/>
                  </a:lnTo>
                  <a:lnTo>
                    <a:pt x="16" y="22"/>
                  </a:lnTo>
                  <a:lnTo>
                    <a:pt x="20" y="22"/>
                  </a:lnTo>
                  <a:lnTo>
                    <a:pt x="25" y="20"/>
                  </a:lnTo>
                  <a:lnTo>
                    <a:pt x="27" y="15"/>
                  </a:lnTo>
                  <a:lnTo>
                    <a:pt x="27" y="11"/>
                  </a:lnTo>
                  <a:lnTo>
                    <a:pt x="25" y="6"/>
                  </a:lnTo>
                  <a:lnTo>
                    <a:pt x="22" y="4"/>
                  </a:lnTo>
                  <a:lnTo>
                    <a:pt x="18" y="2"/>
                  </a:lnTo>
                  <a:lnTo>
                    <a:pt x="13" y="0"/>
                  </a:lnTo>
                  <a:lnTo>
                    <a:pt x="9" y="2"/>
                  </a:lnTo>
                  <a:lnTo>
                    <a:pt x="4" y="4"/>
                  </a:lnTo>
                  <a:lnTo>
                    <a:pt x="2" y="9"/>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3" name="Freeform 1860">
              <a:extLst>
                <a:ext uri="{FF2B5EF4-FFF2-40B4-BE49-F238E27FC236}">
                  <a16:creationId xmlns:a16="http://schemas.microsoft.com/office/drawing/2014/main" xmlns="" id="{AC6226EE-B653-A44B-8873-C6B395972F0D}"/>
                </a:ext>
              </a:extLst>
            </p:cNvPr>
            <p:cNvSpPr>
              <a:spLocks/>
            </p:cNvSpPr>
            <p:nvPr/>
          </p:nvSpPr>
          <p:spPr bwMode="auto">
            <a:xfrm>
              <a:off x="3231" y="3251"/>
              <a:ext cx="25" cy="22"/>
            </a:xfrm>
            <a:custGeom>
              <a:avLst/>
              <a:gdLst>
                <a:gd name="T0" fmla="*/ 0 w 25"/>
                <a:gd name="T1" fmla="*/ 11 h 22"/>
                <a:gd name="T2" fmla="*/ 0 w 25"/>
                <a:gd name="T3" fmla="*/ 11 h 22"/>
                <a:gd name="T4" fmla="*/ 0 w 25"/>
                <a:gd name="T5" fmla="*/ 16 h 22"/>
                <a:gd name="T6" fmla="*/ 5 w 25"/>
                <a:gd name="T7" fmla="*/ 18 h 22"/>
                <a:gd name="T8" fmla="*/ 9 w 25"/>
                <a:gd name="T9" fmla="*/ 20 h 22"/>
                <a:gd name="T10" fmla="*/ 14 w 25"/>
                <a:gd name="T11" fmla="*/ 22 h 22"/>
                <a:gd name="T12" fmla="*/ 14 w 25"/>
                <a:gd name="T13" fmla="*/ 22 h 22"/>
                <a:gd name="T14" fmla="*/ 18 w 25"/>
                <a:gd name="T15" fmla="*/ 20 h 22"/>
                <a:gd name="T16" fmla="*/ 23 w 25"/>
                <a:gd name="T17" fmla="*/ 18 h 22"/>
                <a:gd name="T18" fmla="*/ 25 w 25"/>
                <a:gd name="T19" fmla="*/ 13 h 22"/>
                <a:gd name="T20" fmla="*/ 25 w 25"/>
                <a:gd name="T21" fmla="*/ 9 h 22"/>
                <a:gd name="T22" fmla="*/ 25 w 25"/>
                <a:gd name="T23" fmla="*/ 9 h 22"/>
                <a:gd name="T24" fmla="*/ 25 w 25"/>
                <a:gd name="T25" fmla="*/ 7 h 22"/>
                <a:gd name="T26" fmla="*/ 23 w 25"/>
                <a:gd name="T27" fmla="*/ 2 h 22"/>
                <a:gd name="T28" fmla="*/ 18 w 25"/>
                <a:gd name="T29" fmla="*/ 0 h 22"/>
                <a:gd name="T30" fmla="*/ 11 w 25"/>
                <a:gd name="T31" fmla="*/ 0 h 22"/>
                <a:gd name="T32" fmla="*/ 11 w 25"/>
                <a:gd name="T33" fmla="*/ 0 h 22"/>
                <a:gd name="T34" fmla="*/ 7 w 25"/>
                <a:gd name="T35" fmla="*/ 0 h 22"/>
                <a:gd name="T36" fmla="*/ 5 w 25"/>
                <a:gd name="T37" fmla="*/ 2 h 22"/>
                <a:gd name="T38" fmla="*/ 0 w 25"/>
                <a:gd name="T39" fmla="*/ 7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6"/>
                  </a:lnTo>
                  <a:lnTo>
                    <a:pt x="5" y="18"/>
                  </a:lnTo>
                  <a:lnTo>
                    <a:pt x="9" y="20"/>
                  </a:lnTo>
                  <a:lnTo>
                    <a:pt x="14" y="22"/>
                  </a:lnTo>
                  <a:lnTo>
                    <a:pt x="18" y="20"/>
                  </a:lnTo>
                  <a:lnTo>
                    <a:pt x="23" y="18"/>
                  </a:lnTo>
                  <a:lnTo>
                    <a:pt x="25" y="13"/>
                  </a:lnTo>
                  <a:lnTo>
                    <a:pt x="25" y="9"/>
                  </a:lnTo>
                  <a:lnTo>
                    <a:pt x="25" y="7"/>
                  </a:lnTo>
                  <a:lnTo>
                    <a:pt x="23" y="2"/>
                  </a:lnTo>
                  <a:lnTo>
                    <a:pt x="18" y="0"/>
                  </a:lnTo>
                  <a:lnTo>
                    <a:pt x="11" y="0"/>
                  </a:lnTo>
                  <a:lnTo>
                    <a:pt x="7" y="0"/>
                  </a:lnTo>
                  <a:lnTo>
                    <a:pt x="5"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4" name="Freeform 1861">
              <a:extLst>
                <a:ext uri="{FF2B5EF4-FFF2-40B4-BE49-F238E27FC236}">
                  <a16:creationId xmlns:a16="http://schemas.microsoft.com/office/drawing/2014/main" xmlns="" id="{C4E0B32E-6659-F346-B44F-2AB4456AD15D}"/>
                </a:ext>
              </a:extLst>
            </p:cNvPr>
            <p:cNvSpPr>
              <a:spLocks/>
            </p:cNvSpPr>
            <p:nvPr/>
          </p:nvSpPr>
          <p:spPr bwMode="auto">
            <a:xfrm>
              <a:off x="3231" y="3251"/>
              <a:ext cx="25" cy="22"/>
            </a:xfrm>
            <a:custGeom>
              <a:avLst/>
              <a:gdLst>
                <a:gd name="T0" fmla="*/ 0 w 25"/>
                <a:gd name="T1" fmla="*/ 11 h 22"/>
                <a:gd name="T2" fmla="*/ 0 w 25"/>
                <a:gd name="T3" fmla="*/ 11 h 22"/>
                <a:gd name="T4" fmla="*/ 0 w 25"/>
                <a:gd name="T5" fmla="*/ 16 h 22"/>
                <a:gd name="T6" fmla="*/ 5 w 25"/>
                <a:gd name="T7" fmla="*/ 18 h 22"/>
                <a:gd name="T8" fmla="*/ 9 w 25"/>
                <a:gd name="T9" fmla="*/ 20 h 22"/>
                <a:gd name="T10" fmla="*/ 14 w 25"/>
                <a:gd name="T11" fmla="*/ 22 h 22"/>
                <a:gd name="T12" fmla="*/ 14 w 25"/>
                <a:gd name="T13" fmla="*/ 22 h 22"/>
                <a:gd name="T14" fmla="*/ 18 w 25"/>
                <a:gd name="T15" fmla="*/ 20 h 22"/>
                <a:gd name="T16" fmla="*/ 23 w 25"/>
                <a:gd name="T17" fmla="*/ 18 h 22"/>
                <a:gd name="T18" fmla="*/ 25 w 25"/>
                <a:gd name="T19" fmla="*/ 13 h 22"/>
                <a:gd name="T20" fmla="*/ 25 w 25"/>
                <a:gd name="T21" fmla="*/ 9 h 22"/>
                <a:gd name="T22" fmla="*/ 25 w 25"/>
                <a:gd name="T23" fmla="*/ 9 h 22"/>
                <a:gd name="T24" fmla="*/ 25 w 25"/>
                <a:gd name="T25" fmla="*/ 7 h 22"/>
                <a:gd name="T26" fmla="*/ 23 w 25"/>
                <a:gd name="T27" fmla="*/ 2 h 22"/>
                <a:gd name="T28" fmla="*/ 18 w 25"/>
                <a:gd name="T29" fmla="*/ 0 h 22"/>
                <a:gd name="T30" fmla="*/ 11 w 25"/>
                <a:gd name="T31" fmla="*/ 0 h 22"/>
                <a:gd name="T32" fmla="*/ 11 w 25"/>
                <a:gd name="T33" fmla="*/ 0 h 22"/>
                <a:gd name="T34" fmla="*/ 7 w 25"/>
                <a:gd name="T35" fmla="*/ 0 h 22"/>
                <a:gd name="T36" fmla="*/ 5 w 25"/>
                <a:gd name="T37" fmla="*/ 2 h 22"/>
                <a:gd name="T38" fmla="*/ 0 w 25"/>
                <a:gd name="T39" fmla="*/ 7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6"/>
                  </a:lnTo>
                  <a:lnTo>
                    <a:pt x="5" y="18"/>
                  </a:lnTo>
                  <a:lnTo>
                    <a:pt x="9" y="20"/>
                  </a:lnTo>
                  <a:lnTo>
                    <a:pt x="14" y="22"/>
                  </a:lnTo>
                  <a:lnTo>
                    <a:pt x="18" y="20"/>
                  </a:lnTo>
                  <a:lnTo>
                    <a:pt x="23" y="18"/>
                  </a:lnTo>
                  <a:lnTo>
                    <a:pt x="25" y="13"/>
                  </a:lnTo>
                  <a:lnTo>
                    <a:pt x="25" y="9"/>
                  </a:lnTo>
                  <a:lnTo>
                    <a:pt x="25" y="7"/>
                  </a:lnTo>
                  <a:lnTo>
                    <a:pt x="23" y="2"/>
                  </a:lnTo>
                  <a:lnTo>
                    <a:pt x="18" y="0"/>
                  </a:lnTo>
                  <a:lnTo>
                    <a:pt x="11" y="0"/>
                  </a:lnTo>
                  <a:lnTo>
                    <a:pt x="7" y="0"/>
                  </a:lnTo>
                  <a:lnTo>
                    <a:pt x="5"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5" name="Freeform 1862">
              <a:extLst>
                <a:ext uri="{FF2B5EF4-FFF2-40B4-BE49-F238E27FC236}">
                  <a16:creationId xmlns:a16="http://schemas.microsoft.com/office/drawing/2014/main" xmlns="" id="{BB15F215-EEBB-5643-BF0F-BA2791A369D7}"/>
                </a:ext>
              </a:extLst>
            </p:cNvPr>
            <p:cNvSpPr>
              <a:spLocks/>
            </p:cNvSpPr>
            <p:nvPr/>
          </p:nvSpPr>
          <p:spPr bwMode="auto">
            <a:xfrm>
              <a:off x="3204" y="3251"/>
              <a:ext cx="27" cy="22"/>
            </a:xfrm>
            <a:custGeom>
              <a:avLst/>
              <a:gdLst>
                <a:gd name="T0" fmla="*/ 0 w 27"/>
                <a:gd name="T1" fmla="*/ 11 h 22"/>
                <a:gd name="T2" fmla="*/ 0 w 27"/>
                <a:gd name="T3" fmla="*/ 11 h 22"/>
                <a:gd name="T4" fmla="*/ 2 w 27"/>
                <a:gd name="T5" fmla="*/ 16 h 22"/>
                <a:gd name="T6" fmla="*/ 5 w 27"/>
                <a:gd name="T7" fmla="*/ 18 h 22"/>
                <a:gd name="T8" fmla="*/ 9 w 27"/>
                <a:gd name="T9" fmla="*/ 22 h 22"/>
                <a:gd name="T10" fmla="*/ 14 w 27"/>
                <a:gd name="T11" fmla="*/ 22 h 22"/>
                <a:gd name="T12" fmla="*/ 14 w 27"/>
                <a:gd name="T13" fmla="*/ 22 h 22"/>
                <a:gd name="T14" fmla="*/ 18 w 27"/>
                <a:gd name="T15" fmla="*/ 20 h 22"/>
                <a:gd name="T16" fmla="*/ 23 w 27"/>
                <a:gd name="T17" fmla="*/ 18 h 22"/>
                <a:gd name="T18" fmla="*/ 25 w 27"/>
                <a:gd name="T19" fmla="*/ 16 h 22"/>
                <a:gd name="T20" fmla="*/ 27 w 27"/>
                <a:gd name="T21" fmla="*/ 11 h 22"/>
                <a:gd name="T22" fmla="*/ 27 w 27"/>
                <a:gd name="T23" fmla="*/ 11 h 22"/>
                <a:gd name="T24" fmla="*/ 25 w 27"/>
                <a:gd name="T25" fmla="*/ 7 h 22"/>
                <a:gd name="T26" fmla="*/ 23 w 27"/>
                <a:gd name="T27" fmla="*/ 2 h 22"/>
                <a:gd name="T28" fmla="*/ 18 w 27"/>
                <a:gd name="T29" fmla="*/ 0 h 22"/>
                <a:gd name="T30" fmla="*/ 14 w 27"/>
                <a:gd name="T31" fmla="*/ 0 h 22"/>
                <a:gd name="T32" fmla="*/ 14 w 27"/>
                <a:gd name="T33" fmla="*/ 0 h 22"/>
                <a:gd name="T34" fmla="*/ 9 w 27"/>
                <a:gd name="T35" fmla="*/ 0 h 22"/>
                <a:gd name="T36" fmla="*/ 5 w 27"/>
                <a:gd name="T37" fmla="*/ 2 h 22"/>
                <a:gd name="T38" fmla="*/ 2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5" y="18"/>
                  </a:lnTo>
                  <a:lnTo>
                    <a:pt x="9" y="22"/>
                  </a:lnTo>
                  <a:lnTo>
                    <a:pt x="14" y="22"/>
                  </a:lnTo>
                  <a:lnTo>
                    <a:pt x="18" y="20"/>
                  </a:lnTo>
                  <a:lnTo>
                    <a:pt x="23" y="18"/>
                  </a:lnTo>
                  <a:lnTo>
                    <a:pt x="25" y="16"/>
                  </a:lnTo>
                  <a:lnTo>
                    <a:pt x="27" y="11"/>
                  </a:lnTo>
                  <a:lnTo>
                    <a:pt x="25" y="7"/>
                  </a:lnTo>
                  <a:lnTo>
                    <a:pt x="23" y="2"/>
                  </a:lnTo>
                  <a:lnTo>
                    <a:pt x="18" y="0"/>
                  </a:lnTo>
                  <a:lnTo>
                    <a:pt x="14" y="0"/>
                  </a:lnTo>
                  <a:lnTo>
                    <a:pt x="9" y="0"/>
                  </a:lnTo>
                  <a:lnTo>
                    <a:pt x="5"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6" name="Freeform 1863">
              <a:extLst>
                <a:ext uri="{FF2B5EF4-FFF2-40B4-BE49-F238E27FC236}">
                  <a16:creationId xmlns:a16="http://schemas.microsoft.com/office/drawing/2014/main" xmlns="" id="{8ED05B33-39F6-2A4B-B890-34D010C79236}"/>
                </a:ext>
              </a:extLst>
            </p:cNvPr>
            <p:cNvSpPr>
              <a:spLocks/>
            </p:cNvSpPr>
            <p:nvPr/>
          </p:nvSpPr>
          <p:spPr bwMode="auto">
            <a:xfrm>
              <a:off x="3204" y="3251"/>
              <a:ext cx="27" cy="22"/>
            </a:xfrm>
            <a:custGeom>
              <a:avLst/>
              <a:gdLst>
                <a:gd name="T0" fmla="*/ 0 w 27"/>
                <a:gd name="T1" fmla="*/ 11 h 22"/>
                <a:gd name="T2" fmla="*/ 0 w 27"/>
                <a:gd name="T3" fmla="*/ 11 h 22"/>
                <a:gd name="T4" fmla="*/ 2 w 27"/>
                <a:gd name="T5" fmla="*/ 16 h 22"/>
                <a:gd name="T6" fmla="*/ 5 w 27"/>
                <a:gd name="T7" fmla="*/ 18 h 22"/>
                <a:gd name="T8" fmla="*/ 9 w 27"/>
                <a:gd name="T9" fmla="*/ 22 h 22"/>
                <a:gd name="T10" fmla="*/ 14 w 27"/>
                <a:gd name="T11" fmla="*/ 22 h 22"/>
                <a:gd name="T12" fmla="*/ 14 w 27"/>
                <a:gd name="T13" fmla="*/ 22 h 22"/>
                <a:gd name="T14" fmla="*/ 18 w 27"/>
                <a:gd name="T15" fmla="*/ 20 h 22"/>
                <a:gd name="T16" fmla="*/ 23 w 27"/>
                <a:gd name="T17" fmla="*/ 18 h 22"/>
                <a:gd name="T18" fmla="*/ 25 w 27"/>
                <a:gd name="T19" fmla="*/ 16 h 22"/>
                <a:gd name="T20" fmla="*/ 27 w 27"/>
                <a:gd name="T21" fmla="*/ 11 h 22"/>
                <a:gd name="T22" fmla="*/ 27 w 27"/>
                <a:gd name="T23" fmla="*/ 11 h 22"/>
                <a:gd name="T24" fmla="*/ 25 w 27"/>
                <a:gd name="T25" fmla="*/ 7 h 22"/>
                <a:gd name="T26" fmla="*/ 23 w 27"/>
                <a:gd name="T27" fmla="*/ 2 h 22"/>
                <a:gd name="T28" fmla="*/ 18 w 27"/>
                <a:gd name="T29" fmla="*/ 0 h 22"/>
                <a:gd name="T30" fmla="*/ 14 w 27"/>
                <a:gd name="T31" fmla="*/ 0 h 22"/>
                <a:gd name="T32" fmla="*/ 14 w 27"/>
                <a:gd name="T33" fmla="*/ 0 h 22"/>
                <a:gd name="T34" fmla="*/ 9 w 27"/>
                <a:gd name="T35" fmla="*/ 0 h 22"/>
                <a:gd name="T36" fmla="*/ 5 w 27"/>
                <a:gd name="T37" fmla="*/ 2 h 22"/>
                <a:gd name="T38" fmla="*/ 2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5" y="18"/>
                  </a:lnTo>
                  <a:lnTo>
                    <a:pt x="9" y="22"/>
                  </a:lnTo>
                  <a:lnTo>
                    <a:pt x="14" y="22"/>
                  </a:lnTo>
                  <a:lnTo>
                    <a:pt x="18" y="20"/>
                  </a:lnTo>
                  <a:lnTo>
                    <a:pt x="23" y="18"/>
                  </a:lnTo>
                  <a:lnTo>
                    <a:pt x="25" y="16"/>
                  </a:lnTo>
                  <a:lnTo>
                    <a:pt x="27" y="11"/>
                  </a:lnTo>
                  <a:lnTo>
                    <a:pt x="25" y="7"/>
                  </a:lnTo>
                  <a:lnTo>
                    <a:pt x="23" y="2"/>
                  </a:lnTo>
                  <a:lnTo>
                    <a:pt x="18" y="0"/>
                  </a:lnTo>
                  <a:lnTo>
                    <a:pt x="14" y="0"/>
                  </a:lnTo>
                  <a:lnTo>
                    <a:pt x="9" y="0"/>
                  </a:lnTo>
                  <a:lnTo>
                    <a:pt x="5"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7" name="Freeform 1864">
              <a:extLst>
                <a:ext uri="{FF2B5EF4-FFF2-40B4-BE49-F238E27FC236}">
                  <a16:creationId xmlns:a16="http://schemas.microsoft.com/office/drawing/2014/main" xmlns="" id="{234B7C65-FEC3-E54A-BF17-106B9D41741E}"/>
                </a:ext>
              </a:extLst>
            </p:cNvPr>
            <p:cNvSpPr>
              <a:spLocks/>
            </p:cNvSpPr>
            <p:nvPr/>
          </p:nvSpPr>
          <p:spPr bwMode="auto">
            <a:xfrm>
              <a:off x="3179" y="3251"/>
              <a:ext cx="25" cy="22"/>
            </a:xfrm>
            <a:custGeom>
              <a:avLst/>
              <a:gdLst>
                <a:gd name="T0" fmla="*/ 0 w 25"/>
                <a:gd name="T1" fmla="*/ 11 h 22"/>
                <a:gd name="T2" fmla="*/ 0 w 25"/>
                <a:gd name="T3" fmla="*/ 11 h 22"/>
                <a:gd name="T4" fmla="*/ 0 w 25"/>
                <a:gd name="T5" fmla="*/ 16 h 22"/>
                <a:gd name="T6" fmla="*/ 3 w 25"/>
                <a:gd name="T7" fmla="*/ 20 h 22"/>
                <a:gd name="T8" fmla="*/ 7 w 25"/>
                <a:gd name="T9" fmla="*/ 22 h 22"/>
                <a:gd name="T10" fmla="*/ 12 w 25"/>
                <a:gd name="T11" fmla="*/ 22 h 22"/>
                <a:gd name="T12" fmla="*/ 12 w 25"/>
                <a:gd name="T13" fmla="*/ 22 h 22"/>
                <a:gd name="T14" fmla="*/ 18 w 25"/>
                <a:gd name="T15" fmla="*/ 22 h 22"/>
                <a:gd name="T16" fmla="*/ 23 w 25"/>
                <a:gd name="T17" fmla="*/ 20 h 22"/>
                <a:gd name="T18" fmla="*/ 25 w 25"/>
                <a:gd name="T19" fmla="*/ 16 h 22"/>
                <a:gd name="T20" fmla="*/ 25 w 25"/>
                <a:gd name="T21" fmla="*/ 11 h 22"/>
                <a:gd name="T22" fmla="*/ 25 w 25"/>
                <a:gd name="T23" fmla="*/ 11 h 22"/>
                <a:gd name="T24" fmla="*/ 25 w 25"/>
                <a:gd name="T25" fmla="*/ 7 h 22"/>
                <a:gd name="T26" fmla="*/ 23 w 25"/>
                <a:gd name="T27" fmla="*/ 4 h 22"/>
                <a:gd name="T28" fmla="*/ 18 w 25"/>
                <a:gd name="T29" fmla="*/ 0 h 22"/>
                <a:gd name="T30" fmla="*/ 14 w 25"/>
                <a:gd name="T31" fmla="*/ 0 h 22"/>
                <a:gd name="T32" fmla="*/ 14 w 25"/>
                <a:gd name="T33" fmla="*/ 0 h 22"/>
                <a:gd name="T34" fmla="*/ 9 w 25"/>
                <a:gd name="T35" fmla="*/ 2 h 22"/>
                <a:gd name="T36" fmla="*/ 5 w 25"/>
                <a:gd name="T37" fmla="*/ 4 h 22"/>
                <a:gd name="T38" fmla="*/ 3 w 25"/>
                <a:gd name="T39" fmla="*/ 7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6"/>
                  </a:lnTo>
                  <a:lnTo>
                    <a:pt x="3" y="20"/>
                  </a:lnTo>
                  <a:lnTo>
                    <a:pt x="7" y="22"/>
                  </a:lnTo>
                  <a:lnTo>
                    <a:pt x="12" y="22"/>
                  </a:lnTo>
                  <a:lnTo>
                    <a:pt x="18" y="22"/>
                  </a:lnTo>
                  <a:lnTo>
                    <a:pt x="23" y="20"/>
                  </a:lnTo>
                  <a:lnTo>
                    <a:pt x="25" y="16"/>
                  </a:lnTo>
                  <a:lnTo>
                    <a:pt x="25" y="11"/>
                  </a:lnTo>
                  <a:lnTo>
                    <a:pt x="25" y="7"/>
                  </a:lnTo>
                  <a:lnTo>
                    <a:pt x="23" y="4"/>
                  </a:lnTo>
                  <a:lnTo>
                    <a:pt x="18" y="0"/>
                  </a:lnTo>
                  <a:lnTo>
                    <a:pt x="14" y="0"/>
                  </a:lnTo>
                  <a:lnTo>
                    <a:pt x="9" y="2"/>
                  </a:lnTo>
                  <a:lnTo>
                    <a:pt x="5" y="4"/>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8" name="Freeform 1865">
              <a:extLst>
                <a:ext uri="{FF2B5EF4-FFF2-40B4-BE49-F238E27FC236}">
                  <a16:creationId xmlns:a16="http://schemas.microsoft.com/office/drawing/2014/main" xmlns="" id="{A2BA22E9-930D-4E4E-BFDC-CF0836FC2A0F}"/>
                </a:ext>
              </a:extLst>
            </p:cNvPr>
            <p:cNvSpPr>
              <a:spLocks/>
            </p:cNvSpPr>
            <p:nvPr/>
          </p:nvSpPr>
          <p:spPr bwMode="auto">
            <a:xfrm>
              <a:off x="3179" y="3251"/>
              <a:ext cx="25" cy="22"/>
            </a:xfrm>
            <a:custGeom>
              <a:avLst/>
              <a:gdLst>
                <a:gd name="T0" fmla="*/ 0 w 25"/>
                <a:gd name="T1" fmla="*/ 11 h 22"/>
                <a:gd name="T2" fmla="*/ 0 w 25"/>
                <a:gd name="T3" fmla="*/ 11 h 22"/>
                <a:gd name="T4" fmla="*/ 0 w 25"/>
                <a:gd name="T5" fmla="*/ 16 h 22"/>
                <a:gd name="T6" fmla="*/ 3 w 25"/>
                <a:gd name="T7" fmla="*/ 20 h 22"/>
                <a:gd name="T8" fmla="*/ 7 w 25"/>
                <a:gd name="T9" fmla="*/ 22 h 22"/>
                <a:gd name="T10" fmla="*/ 12 w 25"/>
                <a:gd name="T11" fmla="*/ 22 h 22"/>
                <a:gd name="T12" fmla="*/ 12 w 25"/>
                <a:gd name="T13" fmla="*/ 22 h 22"/>
                <a:gd name="T14" fmla="*/ 18 w 25"/>
                <a:gd name="T15" fmla="*/ 22 h 22"/>
                <a:gd name="T16" fmla="*/ 23 w 25"/>
                <a:gd name="T17" fmla="*/ 20 h 22"/>
                <a:gd name="T18" fmla="*/ 25 w 25"/>
                <a:gd name="T19" fmla="*/ 16 h 22"/>
                <a:gd name="T20" fmla="*/ 25 w 25"/>
                <a:gd name="T21" fmla="*/ 11 h 22"/>
                <a:gd name="T22" fmla="*/ 25 w 25"/>
                <a:gd name="T23" fmla="*/ 11 h 22"/>
                <a:gd name="T24" fmla="*/ 25 w 25"/>
                <a:gd name="T25" fmla="*/ 7 h 22"/>
                <a:gd name="T26" fmla="*/ 23 w 25"/>
                <a:gd name="T27" fmla="*/ 4 h 22"/>
                <a:gd name="T28" fmla="*/ 18 w 25"/>
                <a:gd name="T29" fmla="*/ 0 h 22"/>
                <a:gd name="T30" fmla="*/ 14 w 25"/>
                <a:gd name="T31" fmla="*/ 0 h 22"/>
                <a:gd name="T32" fmla="*/ 14 w 25"/>
                <a:gd name="T33" fmla="*/ 0 h 22"/>
                <a:gd name="T34" fmla="*/ 9 w 25"/>
                <a:gd name="T35" fmla="*/ 2 h 22"/>
                <a:gd name="T36" fmla="*/ 5 w 25"/>
                <a:gd name="T37" fmla="*/ 4 h 22"/>
                <a:gd name="T38" fmla="*/ 3 w 25"/>
                <a:gd name="T39" fmla="*/ 7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6"/>
                  </a:lnTo>
                  <a:lnTo>
                    <a:pt x="3" y="20"/>
                  </a:lnTo>
                  <a:lnTo>
                    <a:pt x="7" y="22"/>
                  </a:lnTo>
                  <a:lnTo>
                    <a:pt x="12" y="22"/>
                  </a:lnTo>
                  <a:lnTo>
                    <a:pt x="18" y="22"/>
                  </a:lnTo>
                  <a:lnTo>
                    <a:pt x="23" y="20"/>
                  </a:lnTo>
                  <a:lnTo>
                    <a:pt x="25" y="16"/>
                  </a:lnTo>
                  <a:lnTo>
                    <a:pt x="25" y="11"/>
                  </a:lnTo>
                  <a:lnTo>
                    <a:pt x="25" y="7"/>
                  </a:lnTo>
                  <a:lnTo>
                    <a:pt x="23" y="4"/>
                  </a:lnTo>
                  <a:lnTo>
                    <a:pt x="18" y="0"/>
                  </a:lnTo>
                  <a:lnTo>
                    <a:pt x="14" y="0"/>
                  </a:lnTo>
                  <a:lnTo>
                    <a:pt x="9" y="2"/>
                  </a:lnTo>
                  <a:lnTo>
                    <a:pt x="5" y="4"/>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49" name="Freeform 1866">
              <a:extLst>
                <a:ext uri="{FF2B5EF4-FFF2-40B4-BE49-F238E27FC236}">
                  <a16:creationId xmlns:a16="http://schemas.microsoft.com/office/drawing/2014/main" xmlns="" id="{4500C198-4FAA-1E43-8B18-B0B455BD4885}"/>
                </a:ext>
              </a:extLst>
            </p:cNvPr>
            <p:cNvSpPr>
              <a:spLocks/>
            </p:cNvSpPr>
            <p:nvPr/>
          </p:nvSpPr>
          <p:spPr bwMode="auto">
            <a:xfrm>
              <a:off x="3155" y="3251"/>
              <a:ext cx="24" cy="22"/>
            </a:xfrm>
            <a:custGeom>
              <a:avLst/>
              <a:gdLst>
                <a:gd name="T0" fmla="*/ 0 w 24"/>
                <a:gd name="T1" fmla="*/ 11 h 22"/>
                <a:gd name="T2" fmla="*/ 0 w 24"/>
                <a:gd name="T3" fmla="*/ 11 h 22"/>
                <a:gd name="T4" fmla="*/ 0 w 24"/>
                <a:gd name="T5" fmla="*/ 16 h 22"/>
                <a:gd name="T6" fmla="*/ 2 w 24"/>
                <a:gd name="T7" fmla="*/ 20 h 22"/>
                <a:gd name="T8" fmla="*/ 6 w 24"/>
                <a:gd name="T9" fmla="*/ 22 h 22"/>
                <a:gd name="T10" fmla="*/ 11 w 24"/>
                <a:gd name="T11" fmla="*/ 22 h 22"/>
                <a:gd name="T12" fmla="*/ 11 w 24"/>
                <a:gd name="T13" fmla="*/ 22 h 22"/>
                <a:gd name="T14" fmla="*/ 15 w 24"/>
                <a:gd name="T15" fmla="*/ 22 h 22"/>
                <a:gd name="T16" fmla="*/ 20 w 24"/>
                <a:gd name="T17" fmla="*/ 20 h 22"/>
                <a:gd name="T18" fmla="*/ 22 w 24"/>
                <a:gd name="T19" fmla="*/ 16 h 22"/>
                <a:gd name="T20" fmla="*/ 24 w 24"/>
                <a:gd name="T21" fmla="*/ 11 h 22"/>
                <a:gd name="T22" fmla="*/ 24 w 24"/>
                <a:gd name="T23" fmla="*/ 11 h 22"/>
                <a:gd name="T24" fmla="*/ 24 w 24"/>
                <a:gd name="T25" fmla="*/ 7 h 22"/>
                <a:gd name="T26" fmla="*/ 22 w 24"/>
                <a:gd name="T27" fmla="*/ 4 h 22"/>
                <a:gd name="T28" fmla="*/ 18 w 24"/>
                <a:gd name="T29" fmla="*/ 2 h 22"/>
                <a:gd name="T30" fmla="*/ 13 w 24"/>
                <a:gd name="T31" fmla="*/ 0 h 22"/>
                <a:gd name="T32" fmla="*/ 13 w 24"/>
                <a:gd name="T33" fmla="*/ 0 h 22"/>
                <a:gd name="T34" fmla="*/ 6 w 24"/>
                <a:gd name="T35" fmla="*/ 2 h 22"/>
                <a:gd name="T36" fmla="*/ 4 w 24"/>
                <a:gd name="T37" fmla="*/ 4 h 22"/>
                <a:gd name="T38" fmla="*/ 0 w 24"/>
                <a:gd name="T39" fmla="*/ 9 h 22"/>
                <a:gd name="T40" fmla="*/ 0 w 2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2">
                  <a:moveTo>
                    <a:pt x="0" y="11"/>
                  </a:moveTo>
                  <a:lnTo>
                    <a:pt x="0" y="11"/>
                  </a:lnTo>
                  <a:lnTo>
                    <a:pt x="0" y="16"/>
                  </a:lnTo>
                  <a:lnTo>
                    <a:pt x="2" y="20"/>
                  </a:lnTo>
                  <a:lnTo>
                    <a:pt x="6" y="22"/>
                  </a:lnTo>
                  <a:lnTo>
                    <a:pt x="11" y="22"/>
                  </a:lnTo>
                  <a:lnTo>
                    <a:pt x="15" y="22"/>
                  </a:lnTo>
                  <a:lnTo>
                    <a:pt x="20" y="20"/>
                  </a:lnTo>
                  <a:lnTo>
                    <a:pt x="22" y="16"/>
                  </a:lnTo>
                  <a:lnTo>
                    <a:pt x="24" y="11"/>
                  </a:lnTo>
                  <a:lnTo>
                    <a:pt x="24" y="7"/>
                  </a:lnTo>
                  <a:lnTo>
                    <a:pt x="22" y="4"/>
                  </a:lnTo>
                  <a:lnTo>
                    <a:pt x="18" y="2"/>
                  </a:lnTo>
                  <a:lnTo>
                    <a:pt x="13" y="0"/>
                  </a:lnTo>
                  <a:lnTo>
                    <a:pt x="6" y="2"/>
                  </a:lnTo>
                  <a:lnTo>
                    <a:pt x="4" y="4"/>
                  </a:lnTo>
                  <a:lnTo>
                    <a:pt x="0" y="9"/>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0" name="Freeform 1867">
              <a:extLst>
                <a:ext uri="{FF2B5EF4-FFF2-40B4-BE49-F238E27FC236}">
                  <a16:creationId xmlns:a16="http://schemas.microsoft.com/office/drawing/2014/main" xmlns="" id="{B1F33E30-64AC-B14C-A60A-36EC4CEDEEEF}"/>
                </a:ext>
              </a:extLst>
            </p:cNvPr>
            <p:cNvSpPr>
              <a:spLocks/>
            </p:cNvSpPr>
            <p:nvPr/>
          </p:nvSpPr>
          <p:spPr bwMode="auto">
            <a:xfrm>
              <a:off x="3155" y="3251"/>
              <a:ext cx="24" cy="22"/>
            </a:xfrm>
            <a:custGeom>
              <a:avLst/>
              <a:gdLst>
                <a:gd name="T0" fmla="*/ 0 w 24"/>
                <a:gd name="T1" fmla="*/ 11 h 22"/>
                <a:gd name="T2" fmla="*/ 0 w 24"/>
                <a:gd name="T3" fmla="*/ 11 h 22"/>
                <a:gd name="T4" fmla="*/ 0 w 24"/>
                <a:gd name="T5" fmla="*/ 16 h 22"/>
                <a:gd name="T6" fmla="*/ 2 w 24"/>
                <a:gd name="T7" fmla="*/ 20 h 22"/>
                <a:gd name="T8" fmla="*/ 6 w 24"/>
                <a:gd name="T9" fmla="*/ 22 h 22"/>
                <a:gd name="T10" fmla="*/ 11 w 24"/>
                <a:gd name="T11" fmla="*/ 22 h 22"/>
                <a:gd name="T12" fmla="*/ 11 w 24"/>
                <a:gd name="T13" fmla="*/ 22 h 22"/>
                <a:gd name="T14" fmla="*/ 15 w 24"/>
                <a:gd name="T15" fmla="*/ 22 h 22"/>
                <a:gd name="T16" fmla="*/ 20 w 24"/>
                <a:gd name="T17" fmla="*/ 20 h 22"/>
                <a:gd name="T18" fmla="*/ 22 w 24"/>
                <a:gd name="T19" fmla="*/ 16 h 22"/>
                <a:gd name="T20" fmla="*/ 24 w 24"/>
                <a:gd name="T21" fmla="*/ 11 h 22"/>
                <a:gd name="T22" fmla="*/ 24 w 24"/>
                <a:gd name="T23" fmla="*/ 11 h 22"/>
                <a:gd name="T24" fmla="*/ 24 w 24"/>
                <a:gd name="T25" fmla="*/ 7 h 22"/>
                <a:gd name="T26" fmla="*/ 22 w 24"/>
                <a:gd name="T27" fmla="*/ 4 h 22"/>
                <a:gd name="T28" fmla="*/ 18 w 24"/>
                <a:gd name="T29" fmla="*/ 2 h 22"/>
                <a:gd name="T30" fmla="*/ 13 w 24"/>
                <a:gd name="T31" fmla="*/ 0 h 22"/>
                <a:gd name="T32" fmla="*/ 13 w 24"/>
                <a:gd name="T33" fmla="*/ 0 h 22"/>
                <a:gd name="T34" fmla="*/ 6 w 24"/>
                <a:gd name="T35" fmla="*/ 2 h 22"/>
                <a:gd name="T36" fmla="*/ 4 w 24"/>
                <a:gd name="T37" fmla="*/ 4 h 22"/>
                <a:gd name="T38" fmla="*/ 0 w 24"/>
                <a:gd name="T39" fmla="*/ 9 h 22"/>
                <a:gd name="T40" fmla="*/ 0 w 2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2">
                  <a:moveTo>
                    <a:pt x="0" y="11"/>
                  </a:moveTo>
                  <a:lnTo>
                    <a:pt x="0" y="11"/>
                  </a:lnTo>
                  <a:lnTo>
                    <a:pt x="0" y="16"/>
                  </a:lnTo>
                  <a:lnTo>
                    <a:pt x="2" y="20"/>
                  </a:lnTo>
                  <a:lnTo>
                    <a:pt x="6" y="22"/>
                  </a:lnTo>
                  <a:lnTo>
                    <a:pt x="11" y="22"/>
                  </a:lnTo>
                  <a:lnTo>
                    <a:pt x="15" y="22"/>
                  </a:lnTo>
                  <a:lnTo>
                    <a:pt x="20" y="20"/>
                  </a:lnTo>
                  <a:lnTo>
                    <a:pt x="22" y="16"/>
                  </a:lnTo>
                  <a:lnTo>
                    <a:pt x="24" y="11"/>
                  </a:lnTo>
                  <a:lnTo>
                    <a:pt x="24" y="7"/>
                  </a:lnTo>
                  <a:lnTo>
                    <a:pt x="22" y="4"/>
                  </a:lnTo>
                  <a:lnTo>
                    <a:pt x="18" y="2"/>
                  </a:lnTo>
                  <a:lnTo>
                    <a:pt x="13" y="0"/>
                  </a:lnTo>
                  <a:lnTo>
                    <a:pt x="6" y="2"/>
                  </a:lnTo>
                  <a:lnTo>
                    <a:pt x="4" y="4"/>
                  </a:lnTo>
                  <a:lnTo>
                    <a:pt x="0" y="9"/>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1" name="Freeform 1868">
              <a:extLst>
                <a:ext uri="{FF2B5EF4-FFF2-40B4-BE49-F238E27FC236}">
                  <a16:creationId xmlns:a16="http://schemas.microsoft.com/office/drawing/2014/main" xmlns="" id="{722C94E0-4879-514A-AE95-6A187BFB9B07}"/>
                </a:ext>
              </a:extLst>
            </p:cNvPr>
            <p:cNvSpPr>
              <a:spLocks/>
            </p:cNvSpPr>
            <p:nvPr/>
          </p:nvSpPr>
          <p:spPr bwMode="auto">
            <a:xfrm>
              <a:off x="3128" y="3253"/>
              <a:ext cx="24" cy="23"/>
            </a:xfrm>
            <a:custGeom>
              <a:avLst/>
              <a:gdLst>
                <a:gd name="T0" fmla="*/ 0 w 24"/>
                <a:gd name="T1" fmla="*/ 11 h 23"/>
                <a:gd name="T2" fmla="*/ 0 w 24"/>
                <a:gd name="T3" fmla="*/ 11 h 23"/>
                <a:gd name="T4" fmla="*/ 0 w 24"/>
                <a:gd name="T5" fmla="*/ 16 h 23"/>
                <a:gd name="T6" fmla="*/ 2 w 24"/>
                <a:gd name="T7" fmla="*/ 18 h 23"/>
                <a:gd name="T8" fmla="*/ 6 w 24"/>
                <a:gd name="T9" fmla="*/ 20 h 23"/>
                <a:gd name="T10" fmla="*/ 11 w 24"/>
                <a:gd name="T11" fmla="*/ 23 h 23"/>
                <a:gd name="T12" fmla="*/ 11 w 24"/>
                <a:gd name="T13" fmla="*/ 23 h 23"/>
                <a:gd name="T14" fmla="*/ 15 w 24"/>
                <a:gd name="T15" fmla="*/ 20 h 23"/>
                <a:gd name="T16" fmla="*/ 20 w 24"/>
                <a:gd name="T17" fmla="*/ 18 h 23"/>
                <a:gd name="T18" fmla="*/ 24 w 24"/>
                <a:gd name="T19" fmla="*/ 14 h 23"/>
                <a:gd name="T20" fmla="*/ 24 w 24"/>
                <a:gd name="T21" fmla="*/ 9 h 23"/>
                <a:gd name="T22" fmla="*/ 24 w 24"/>
                <a:gd name="T23" fmla="*/ 9 h 23"/>
                <a:gd name="T24" fmla="*/ 24 w 24"/>
                <a:gd name="T25" fmla="*/ 7 h 23"/>
                <a:gd name="T26" fmla="*/ 22 w 24"/>
                <a:gd name="T27" fmla="*/ 2 h 23"/>
                <a:gd name="T28" fmla="*/ 20 w 24"/>
                <a:gd name="T29" fmla="*/ 0 h 23"/>
                <a:gd name="T30" fmla="*/ 13 w 24"/>
                <a:gd name="T31" fmla="*/ 0 h 23"/>
                <a:gd name="T32" fmla="*/ 13 w 24"/>
                <a:gd name="T33" fmla="*/ 0 h 23"/>
                <a:gd name="T34" fmla="*/ 9 w 24"/>
                <a:gd name="T35" fmla="*/ 0 h 23"/>
                <a:gd name="T36" fmla="*/ 4 w 24"/>
                <a:gd name="T37" fmla="*/ 2 h 23"/>
                <a:gd name="T38" fmla="*/ 2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0" y="16"/>
                  </a:lnTo>
                  <a:lnTo>
                    <a:pt x="2" y="18"/>
                  </a:lnTo>
                  <a:lnTo>
                    <a:pt x="6" y="20"/>
                  </a:lnTo>
                  <a:lnTo>
                    <a:pt x="11" y="23"/>
                  </a:lnTo>
                  <a:lnTo>
                    <a:pt x="15" y="20"/>
                  </a:lnTo>
                  <a:lnTo>
                    <a:pt x="20" y="18"/>
                  </a:lnTo>
                  <a:lnTo>
                    <a:pt x="24" y="14"/>
                  </a:lnTo>
                  <a:lnTo>
                    <a:pt x="24" y="9"/>
                  </a:lnTo>
                  <a:lnTo>
                    <a:pt x="24" y="7"/>
                  </a:lnTo>
                  <a:lnTo>
                    <a:pt x="22" y="2"/>
                  </a:lnTo>
                  <a:lnTo>
                    <a:pt x="20" y="0"/>
                  </a:lnTo>
                  <a:lnTo>
                    <a:pt x="13" y="0"/>
                  </a:lnTo>
                  <a:lnTo>
                    <a:pt x="9" y="0"/>
                  </a:lnTo>
                  <a:lnTo>
                    <a:pt x="4"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2" name="Freeform 1869">
              <a:extLst>
                <a:ext uri="{FF2B5EF4-FFF2-40B4-BE49-F238E27FC236}">
                  <a16:creationId xmlns:a16="http://schemas.microsoft.com/office/drawing/2014/main" xmlns="" id="{038B48F0-F606-5E46-9D55-028A018A9CEF}"/>
                </a:ext>
              </a:extLst>
            </p:cNvPr>
            <p:cNvSpPr>
              <a:spLocks/>
            </p:cNvSpPr>
            <p:nvPr/>
          </p:nvSpPr>
          <p:spPr bwMode="auto">
            <a:xfrm>
              <a:off x="3128" y="3253"/>
              <a:ext cx="24" cy="23"/>
            </a:xfrm>
            <a:custGeom>
              <a:avLst/>
              <a:gdLst>
                <a:gd name="T0" fmla="*/ 0 w 24"/>
                <a:gd name="T1" fmla="*/ 11 h 23"/>
                <a:gd name="T2" fmla="*/ 0 w 24"/>
                <a:gd name="T3" fmla="*/ 11 h 23"/>
                <a:gd name="T4" fmla="*/ 0 w 24"/>
                <a:gd name="T5" fmla="*/ 16 h 23"/>
                <a:gd name="T6" fmla="*/ 2 w 24"/>
                <a:gd name="T7" fmla="*/ 18 h 23"/>
                <a:gd name="T8" fmla="*/ 6 w 24"/>
                <a:gd name="T9" fmla="*/ 20 h 23"/>
                <a:gd name="T10" fmla="*/ 11 w 24"/>
                <a:gd name="T11" fmla="*/ 23 h 23"/>
                <a:gd name="T12" fmla="*/ 11 w 24"/>
                <a:gd name="T13" fmla="*/ 23 h 23"/>
                <a:gd name="T14" fmla="*/ 15 w 24"/>
                <a:gd name="T15" fmla="*/ 20 h 23"/>
                <a:gd name="T16" fmla="*/ 20 w 24"/>
                <a:gd name="T17" fmla="*/ 18 h 23"/>
                <a:gd name="T18" fmla="*/ 24 w 24"/>
                <a:gd name="T19" fmla="*/ 14 h 23"/>
                <a:gd name="T20" fmla="*/ 24 w 24"/>
                <a:gd name="T21" fmla="*/ 9 h 23"/>
                <a:gd name="T22" fmla="*/ 24 w 24"/>
                <a:gd name="T23" fmla="*/ 9 h 23"/>
                <a:gd name="T24" fmla="*/ 24 w 24"/>
                <a:gd name="T25" fmla="*/ 7 h 23"/>
                <a:gd name="T26" fmla="*/ 22 w 24"/>
                <a:gd name="T27" fmla="*/ 2 h 23"/>
                <a:gd name="T28" fmla="*/ 20 w 24"/>
                <a:gd name="T29" fmla="*/ 0 h 23"/>
                <a:gd name="T30" fmla="*/ 13 w 24"/>
                <a:gd name="T31" fmla="*/ 0 h 23"/>
                <a:gd name="T32" fmla="*/ 13 w 24"/>
                <a:gd name="T33" fmla="*/ 0 h 23"/>
                <a:gd name="T34" fmla="*/ 9 w 24"/>
                <a:gd name="T35" fmla="*/ 0 h 23"/>
                <a:gd name="T36" fmla="*/ 4 w 24"/>
                <a:gd name="T37" fmla="*/ 2 h 23"/>
                <a:gd name="T38" fmla="*/ 2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0" y="16"/>
                  </a:lnTo>
                  <a:lnTo>
                    <a:pt x="2" y="18"/>
                  </a:lnTo>
                  <a:lnTo>
                    <a:pt x="6" y="20"/>
                  </a:lnTo>
                  <a:lnTo>
                    <a:pt x="11" y="23"/>
                  </a:lnTo>
                  <a:lnTo>
                    <a:pt x="15" y="20"/>
                  </a:lnTo>
                  <a:lnTo>
                    <a:pt x="20" y="18"/>
                  </a:lnTo>
                  <a:lnTo>
                    <a:pt x="24" y="14"/>
                  </a:lnTo>
                  <a:lnTo>
                    <a:pt x="24" y="9"/>
                  </a:lnTo>
                  <a:lnTo>
                    <a:pt x="24" y="7"/>
                  </a:lnTo>
                  <a:lnTo>
                    <a:pt x="22" y="2"/>
                  </a:lnTo>
                  <a:lnTo>
                    <a:pt x="20" y="0"/>
                  </a:lnTo>
                  <a:lnTo>
                    <a:pt x="13" y="0"/>
                  </a:lnTo>
                  <a:lnTo>
                    <a:pt x="9" y="0"/>
                  </a:lnTo>
                  <a:lnTo>
                    <a:pt x="4"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3" name="Freeform 1870">
              <a:extLst>
                <a:ext uri="{FF2B5EF4-FFF2-40B4-BE49-F238E27FC236}">
                  <a16:creationId xmlns:a16="http://schemas.microsoft.com/office/drawing/2014/main" xmlns="" id="{5F384EFF-E6AE-8246-A2EE-9BF6EC343199}"/>
                </a:ext>
              </a:extLst>
            </p:cNvPr>
            <p:cNvSpPr>
              <a:spLocks/>
            </p:cNvSpPr>
            <p:nvPr/>
          </p:nvSpPr>
          <p:spPr bwMode="auto">
            <a:xfrm>
              <a:off x="3103" y="3253"/>
              <a:ext cx="25" cy="23"/>
            </a:xfrm>
            <a:custGeom>
              <a:avLst/>
              <a:gdLst>
                <a:gd name="T0" fmla="*/ 0 w 25"/>
                <a:gd name="T1" fmla="*/ 11 h 23"/>
                <a:gd name="T2" fmla="*/ 0 w 25"/>
                <a:gd name="T3" fmla="*/ 11 h 23"/>
                <a:gd name="T4" fmla="*/ 0 w 25"/>
                <a:gd name="T5" fmla="*/ 16 h 23"/>
                <a:gd name="T6" fmla="*/ 2 w 25"/>
                <a:gd name="T7" fmla="*/ 18 h 23"/>
                <a:gd name="T8" fmla="*/ 4 w 25"/>
                <a:gd name="T9" fmla="*/ 20 h 23"/>
                <a:gd name="T10" fmla="*/ 9 w 25"/>
                <a:gd name="T11" fmla="*/ 23 h 23"/>
                <a:gd name="T12" fmla="*/ 9 w 25"/>
                <a:gd name="T13" fmla="*/ 23 h 23"/>
                <a:gd name="T14" fmla="*/ 16 w 25"/>
                <a:gd name="T15" fmla="*/ 20 h 23"/>
                <a:gd name="T16" fmla="*/ 20 w 25"/>
                <a:gd name="T17" fmla="*/ 18 h 23"/>
                <a:gd name="T18" fmla="*/ 22 w 25"/>
                <a:gd name="T19" fmla="*/ 16 h 23"/>
                <a:gd name="T20" fmla="*/ 25 w 25"/>
                <a:gd name="T21" fmla="*/ 11 h 23"/>
                <a:gd name="T22" fmla="*/ 25 w 25"/>
                <a:gd name="T23" fmla="*/ 11 h 23"/>
                <a:gd name="T24" fmla="*/ 25 w 25"/>
                <a:gd name="T25" fmla="*/ 7 h 23"/>
                <a:gd name="T26" fmla="*/ 22 w 25"/>
                <a:gd name="T27" fmla="*/ 2 h 23"/>
                <a:gd name="T28" fmla="*/ 18 w 25"/>
                <a:gd name="T29" fmla="*/ 0 h 23"/>
                <a:gd name="T30" fmla="*/ 13 w 25"/>
                <a:gd name="T31" fmla="*/ 0 h 23"/>
                <a:gd name="T32" fmla="*/ 13 w 25"/>
                <a:gd name="T33" fmla="*/ 0 h 23"/>
                <a:gd name="T34" fmla="*/ 9 w 25"/>
                <a:gd name="T35" fmla="*/ 0 h 23"/>
                <a:gd name="T36" fmla="*/ 4 w 25"/>
                <a:gd name="T37" fmla="*/ 2 h 23"/>
                <a:gd name="T38" fmla="*/ 2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0" y="16"/>
                  </a:lnTo>
                  <a:lnTo>
                    <a:pt x="2" y="18"/>
                  </a:lnTo>
                  <a:lnTo>
                    <a:pt x="4" y="20"/>
                  </a:lnTo>
                  <a:lnTo>
                    <a:pt x="9" y="23"/>
                  </a:lnTo>
                  <a:lnTo>
                    <a:pt x="16" y="20"/>
                  </a:lnTo>
                  <a:lnTo>
                    <a:pt x="20" y="18"/>
                  </a:lnTo>
                  <a:lnTo>
                    <a:pt x="22" y="16"/>
                  </a:lnTo>
                  <a:lnTo>
                    <a:pt x="25" y="11"/>
                  </a:lnTo>
                  <a:lnTo>
                    <a:pt x="25" y="7"/>
                  </a:lnTo>
                  <a:lnTo>
                    <a:pt x="22" y="2"/>
                  </a:lnTo>
                  <a:lnTo>
                    <a:pt x="18" y="0"/>
                  </a:lnTo>
                  <a:lnTo>
                    <a:pt x="13" y="0"/>
                  </a:lnTo>
                  <a:lnTo>
                    <a:pt x="9" y="0"/>
                  </a:lnTo>
                  <a:lnTo>
                    <a:pt x="4"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4" name="Freeform 1871">
              <a:extLst>
                <a:ext uri="{FF2B5EF4-FFF2-40B4-BE49-F238E27FC236}">
                  <a16:creationId xmlns:a16="http://schemas.microsoft.com/office/drawing/2014/main" xmlns="" id="{C97F48A5-72C6-D845-AD4E-AE286026A85F}"/>
                </a:ext>
              </a:extLst>
            </p:cNvPr>
            <p:cNvSpPr>
              <a:spLocks/>
            </p:cNvSpPr>
            <p:nvPr/>
          </p:nvSpPr>
          <p:spPr bwMode="auto">
            <a:xfrm>
              <a:off x="3103" y="3253"/>
              <a:ext cx="25" cy="23"/>
            </a:xfrm>
            <a:custGeom>
              <a:avLst/>
              <a:gdLst>
                <a:gd name="T0" fmla="*/ 0 w 25"/>
                <a:gd name="T1" fmla="*/ 11 h 23"/>
                <a:gd name="T2" fmla="*/ 0 w 25"/>
                <a:gd name="T3" fmla="*/ 11 h 23"/>
                <a:gd name="T4" fmla="*/ 0 w 25"/>
                <a:gd name="T5" fmla="*/ 16 h 23"/>
                <a:gd name="T6" fmla="*/ 2 w 25"/>
                <a:gd name="T7" fmla="*/ 18 h 23"/>
                <a:gd name="T8" fmla="*/ 4 w 25"/>
                <a:gd name="T9" fmla="*/ 20 h 23"/>
                <a:gd name="T10" fmla="*/ 9 w 25"/>
                <a:gd name="T11" fmla="*/ 23 h 23"/>
                <a:gd name="T12" fmla="*/ 9 w 25"/>
                <a:gd name="T13" fmla="*/ 23 h 23"/>
                <a:gd name="T14" fmla="*/ 16 w 25"/>
                <a:gd name="T15" fmla="*/ 20 h 23"/>
                <a:gd name="T16" fmla="*/ 20 w 25"/>
                <a:gd name="T17" fmla="*/ 18 h 23"/>
                <a:gd name="T18" fmla="*/ 22 w 25"/>
                <a:gd name="T19" fmla="*/ 16 h 23"/>
                <a:gd name="T20" fmla="*/ 25 w 25"/>
                <a:gd name="T21" fmla="*/ 11 h 23"/>
                <a:gd name="T22" fmla="*/ 25 w 25"/>
                <a:gd name="T23" fmla="*/ 11 h 23"/>
                <a:gd name="T24" fmla="*/ 25 w 25"/>
                <a:gd name="T25" fmla="*/ 7 h 23"/>
                <a:gd name="T26" fmla="*/ 22 w 25"/>
                <a:gd name="T27" fmla="*/ 2 h 23"/>
                <a:gd name="T28" fmla="*/ 18 w 25"/>
                <a:gd name="T29" fmla="*/ 0 h 23"/>
                <a:gd name="T30" fmla="*/ 13 w 25"/>
                <a:gd name="T31" fmla="*/ 0 h 23"/>
                <a:gd name="T32" fmla="*/ 13 w 25"/>
                <a:gd name="T33" fmla="*/ 0 h 23"/>
                <a:gd name="T34" fmla="*/ 9 w 25"/>
                <a:gd name="T35" fmla="*/ 0 h 23"/>
                <a:gd name="T36" fmla="*/ 4 w 25"/>
                <a:gd name="T37" fmla="*/ 2 h 23"/>
                <a:gd name="T38" fmla="*/ 2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0" y="16"/>
                  </a:lnTo>
                  <a:lnTo>
                    <a:pt x="2" y="18"/>
                  </a:lnTo>
                  <a:lnTo>
                    <a:pt x="4" y="20"/>
                  </a:lnTo>
                  <a:lnTo>
                    <a:pt x="9" y="23"/>
                  </a:lnTo>
                  <a:lnTo>
                    <a:pt x="16" y="20"/>
                  </a:lnTo>
                  <a:lnTo>
                    <a:pt x="20" y="18"/>
                  </a:lnTo>
                  <a:lnTo>
                    <a:pt x="22" y="16"/>
                  </a:lnTo>
                  <a:lnTo>
                    <a:pt x="25" y="11"/>
                  </a:lnTo>
                  <a:lnTo>
                    <a:pt x="25" y="7"/>
                  </a:lnTo>
                  <a:lnTo>
                    <a:pt x="22" y="2"/>
                  </a:lnTo>
                  <a:lnTo>
                    <a:pt x="18" y="0"/>
                  </a:lnTo>
                  <a:lnTo>
                    <a:pt x="13" y="0"/>
                  </a:lnTo>
                  <a:lnTo>
                    <a:pt x="9" y="0"/>
                  </a:lnTo>
                  <a:lnTo>
                    <a:pt x="4"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5" name="Freeform 1872">
              <a:extLst>
                <a:ext uri="{FF2B5EF4-FFF2-40B4-BE49-F238E27FC236}">
                  <a16:creationId xmlns:a16="http://schemas.microsoft.com/office/drawing/2014/main" xmlns="" id="{49E71991-8375-1644-9A36-8A1F58BCF806}"/>
                </a:ext>
              </a:extLst>
            </p:cNvPr>
            <p:cNvSpPr>
              <a:spLocks/>
            </p:cNvSpPr>
            <p:nvPr/>
          </p:nvSpPr>
          <p:spPr bwMode="auto">
            <a:xfrm>
              <a:off x="3076" y="3253"/>
              <a:ext cx="27" cy="23"/>
            </a:xfrm>
            <a:custGeom>
              <a:avLst/>
              <a:gdLst>
                <a:gd name="T0" fmla="*/ 0 w 27"/>
                <a:gd name="T1" fmla="*/ 11 h 23"/>
                <a:gd name="T2" fmla="*/ 0 w 27"/>
                <a:gd name="T3" fmla="*/ 11 h 23"/>
                <a:gd name="T4" fmla="*/ 0 w 27"/>
                <a:gd name="T5" fmla="*/ 16 h 23"/>
                <a:gd name="T6" fmla="*/ 2 w 27"/>
                <a:gd name="T7" fmla="*/ 20 h 23"/>
                <a:gd name="T8" fmla="*/ 7 w 27"/>
                <a:gd name="T9" fmla="*/ 23 h 23"/>
                <a:gd name="T10" fmla="*/ 11 w 27"/>
                <a:gd name="T11" fmla="*/ 23 h 23"/>
                <a:gd name="T12" fmla="*/ 11 w 27"/>
                <a:gd name="T13" fmla="*/ 23 h 23"/>
                <a:gd name="T14" fmla="*/ 16 w 27"/>
                <a:gd name="T15" fmla="*/ 23 h 23"/>
                <a:gd name="T16" fmla="*/ 20 w 27"/>
                <a:gd name="T17" fmla="*/ 18 h 23"/>
                <a:gd name="T18" fmla="*/ 25 w 27"/>
                <a:gd name="T19" fmla="*/ 16 h 23"/>
                <a:gd name="T20" fmla="*/ 27 w 27"/>
                <a:gd name="T21" fmla="*/ 11 h 23"/>
                <a:gd name="T22" fmla="*/ 27 w 27"/>
                <a:gd name="T23" fmla="*/ 11 h 23"/>
                <a:gd name="T24" fmla="*/ 27 w 27"/>
                <a:gd name="T25" fmla="*/ 7 h 23"/>
                <a:gd name="T26" fmla="*/ 25 w 27"/>
                <a:gd name="T27" fmla="*/ 2 h 23"/>
                <a:gd name="T28" fmla="*/ 20 w 27"/>
                <a:gd name="T29" fmla="*/ 0 h 23"/>
                <a:gd name="T30" fmla="*/ 16 w 27"/>
                <a:gd name="T31" fmla="*/ 0 h 23"/>
                <a:gd name="T32" fmla="*/ 16 w 27"/>
                <a:gd name="T33" fmla="*/ 0 h 23"/>
                <a:gd name="T34" fmla="*/ 11 w 27"/>
                <a:gd name="T35" fmla="*/ 2 h 23"/>
                <a:gd name="T36" fmla="*/ 7 w 27"/>
                <a:gd name="T37" fmla="*/ 5 h 23"/>
                <a:gd name="T38" fmla="*/ 2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20"/>
                  </a:lnTo>
                  <a:lnTo>
                    <a:pt x="7" y="23"/>
                  </a:lnTo>
                  <a:lnTo>
                    <a:pt x="11" y="23"/>
                  </a:lnTo>
                  <a:lnTo>
                    <a:pt x="16" y="23"/>
                  </a:lnTo>
                  <a:lnTo>
                    <a:pt x="20" y="18"/>
                  </a:lnTo>
                  <a:lnTo>
                    <a:pt x="25" y="16"/>
                  </a:lnTo>
                  <a:lnTo>
                    <a:pt x="27" y="11"/>
                  </a:lnTo>
                  <a:lnTo>
                    <a:pt x="27" y="7"/>
                  </a:lnTo>
                  <a:lnTo>
                    <a:pt x="25" y="2"/>
                  </a:lnTo>
                  <a:lnTo>
                    <a:pt x="20" y="0"/>
                  </a:lnTo>
                  <a:lnTo>
                    <a:pt x="16" y="0"/>
                  </a:lnTo>
                  <a:lnTo>
                    <a:pt x="11" y="2"/>
                  </a:lnTo>
                  <a:lnTo>
                    <a:pt x="7" y="5"/>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6" name="Freeform 1873">
              <a:extLst>
                <a:ext uri="{FF2B5EF4-FFF2-40B4-BE49-F238E27FC236}">
                  <a16:creationId xmlns:a16="http://schemas.microsoft.com/office/drawing/2014/main" xmlns="" id="{5C79C7EE-A4DD-6B42-89EC-2EB440845DE6}"/>
                </a:ext>
              </a:extLst>
            </p:cNvPr>
            <p:cNvSpPr>
              <a:spLocks/>
            </p:cNvSpPr>
            <p:nvPr/>
          </p:nvSpPr>
          <p:spPr bwMode="auto">
            <a:xfrm>
              <a:off x="3076" y="3253"/>
              <a:ext cx="27" cy="23"/>
            </a:xfrm>
            <a:custGeom>
              <a:avLst/>
              <a:gdLst>
                <a:gd name="T0" fmla="*/ 0 w 27"/>
                <a:gd name="T1" fmla="*/ 11 h 23"/>
                <a:gd name="T2" fmla="*/ 0 w 27"/>
                <a:gd name="T3" fmla="*/ 11 h 23"/>
                <a:gd name="T4" fmla="*/ 0 w 27"/>
                <a:gd name="T5" fmla="*/ 16 h 23"/>
                <a:gd name="T6" fmla="*/ 2 w 27"/>
                <a:gd name="T7" fmla="*/ 20 h 23"/>
                <a:gd name="T8" fmla="*/ 7 w 27"/>
                <a:gd name="T9" fmla="*/ 23 h 23"/>
                <a:gd name="T10" fmla="*/ 11 w 27"/>
                <a:gd name="T11" fmla="*/ 23 h 23"/>
                <a:gd name="T12" fmla="*/ 11 w 27"/>
                <a:gd name="T13" fmla="*/ 23 h 23"/>
                <a:gd name="T14" fmla="*/ 16 w 27"/>
                <a:gd name="T15" fmla="*/ 23 h 23"/>
                <a:gd name="T16" fmla="*/ 20 w 27"/>
                <a:gd name="T17" fmla="*/ 18 h 23"/>
                <a:gd name="T18" fmla="*/ 25 w 27"/>
                <a:gd name="T19" fmla="*/ 16 h 23"/>
                <a:gd name="T20" fmla="*/ 27 w 27"/>
                <a:gd name="T21" fmla="*/ 11 h 23"/>
                <a:gd name="T22" fmla="*/ 27 w 27"/>
                <a:gd name="T23" fmla="*/ 11 h 23"/>
                <a:gd name="T24" fmla="*/ 27 w 27"/>
                <a:gd name="T25" fmla="*/ 7 h 23"/>
                <a:gd name="T26" fmla="*/ 25 w 27"/>
                <a:gd name="T27" fmla="*/ 2 h 23"/>
                <a:gd name="T28" fmla="*/ 20 w 27"/>
                <a:gd name="T29" fmla="*/ 0 h 23"/>
                <a:gd name="T30" fmla="*/ 16 w 27"/>
                <a:gd name="T31" fmla="*/ 0 h 23"/>
                <a:gd name="T32" fmla="*/ 16 w 27"/>
                <a:gd name="T33" fmla="*/ 0 h 23"/>
                <a:gd name="T34" fmla="*/ 11 w 27"/>
                <a:gd name="T35" fmla="*/ 2 h 23"/>
                <a:gd name="T36" fmla="*/ 7 w 27"/>
                <a:gd name="T37" fmla="*/ 5 h 23"/>
                <a:gd name="T38" fmla="*/ 2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2" y="20"/>
                  </a:lnTo>
                  <a:lnTo>
                    <a:pt x="7" y="23"/>
                  </a:lnTo>
                  <a:lnTo>
                    <a:pt x="11" y="23"/>
                  </a:lnTo>
                  <a:lnTo>
                    <a:pt x="16" y="23"/>
                  </a:lnTo>
                  <a:lnTo>
                    <a:pt x="20" y="18"/>
                  </a:lnTo>
                  <a:lnTo>
                    <a:pt x="25" y="16"/>
                  </a:lnTo>
                  <a:lnTo>
                    <a:pt x="27" y="11"/>
                  </a:lnTo>
                  <a:lnTo>
                    <a:pt x="27" y="7"/>
                  </a:lnTo>
                  <a:lnTo>
                    <a:pt x="25" y="2"/>
                  </a:lnTo>
                  <a:lnTo>
                    <a:pt x="20" y="0"/>
                  </a:lnTo>
                  <a:lnTo>
                    <a:pt x="16" y="0"/>
                  </a:lnTo>
                  <a:lnTo>
                    <a:pt x="11" y="2"/>
                  </a:lnTo>
                  <a:lnTo>
                    <a:pt x="7" y="5"/>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7" name="Freeform 1874">
              <a:extLst>
                <a:ext uri="{FF2B5EF4-FFF2-40B4-BE49-F238E27FC236}">
                  <a16:creationId xmlns:a16="http://schemas.microsoft.com/office/drawing/2014/main" xmlns="" id="{F37F9A14-FC46-604B-8EF6-435EB6159FF6}"/>
                </a:ext>
              </a:extLst>
            </p:cNvPr>
            <p:cNvSpPr>
              <a:spLocks/>
            </p:cNvSpPr>
            <p:nvPr/>
          </p:nvSpPr>
          <p:spPr bwMode="auto">
            <a:xfrm>
              <a:off x="3051" y="3253"/>
              <a:ext cx="25" cy="23"/>
            </a:xfrm>
            <a:custGeom>
              <a:avLst/>
              <a:gdLst>
                <a:gd name="T0" fmla="*/ 0 w 25"/>
                <a:gd name="T1" fmla="*/ 11 h 23"/>
                <a:gd name="T2" fmla="*/ 0 w 25"/>
                <a:gd name="T3" fmla="*/ 11 h 23"/>
                <a:gd name="T4" fmla="*/ 0 w 25"/>
                <a:gd name="T5" fmla="*/ 16 h 23"/>
                <a:gd name="T6" fmla="*/ 2 w 25"/>
                <a:gd name="T7" fmla="*/ 20 h 23"/>
                <a:gd name="T8" fmla="*/ 5 w 25"/>
                <a:gd name="T9" fmla="*/ 23 h 23"/>
                <a:gd name="T10" fmla="*/ 9 w 25"/>
                <a:gd name="T11" fmla="*/ 23 h 23"/>
                <a:gd name="T12" fmla="*/ 9 w 25"/>
                <a:gd name="T13" fmla="*/ 23 h 23"/>
                <a:gd name="T14" fmla="*/ 16 w 25"/>
                <a:gd name="T15" fmla="*/ 23 h 23"/>
                <a:gd name="T16" fmla="*/ 20 w 25"/>
                <a:gd name="T17" fmla="*/ 20 h 23"/>
                <a:gd name="T18" fmla="*/ 23 w 25"/>
                <a:gd name="T19" fmla="*/ 16 h 23"/>
                <a:gd name="T20" fmla="*/ 25 w 25"/>
                <a:gd name="T21" fmla="*/ 11 h 23"/>
                <a:gd name="T22" fmla="*/ 25 w 25"/>
                <a:gd name="T23" fmla="*/ 11 h 23"/>
                <a:gd name="T24" fmla="*/ 25 w 25"/>
                <a:gd name="T25" fmla="*/ 7 h 23"/>
                <a:gd name="T26" fmla="*/ 23 w 25"/>
                <a:gd name="T27" fmla="*/ 5 h 23"/>
                <a:gd name="T28" fmla="*/ 20 w 25"/>
                <a:gd name="T29" fmla="*/ 2 h 23"/>
                <a:gd name="T30" fmla="*/ 16 w 25"/>
                <a:gd name="T31" fmla="*/ 0 h 23"/>
                <a:gd name="T32" fmla="*/ 16 w 25"/>
                <a:gd name="T33" fmla="*/ 0 h 23"/>
                <a:gd name="T34" fmla="*/ 11 w 25"/>
                <a:gd name="T35" fmla="*/ 2 h 23"/>
                <a:gd name="T36" fmla="*/ 7 w 25"/>
                <a:gd name="T37" fmla="*/ 5 h 23"/>
                <a:gd name="T38" fmla="*/ 2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0" y="16"/>
                  </a:lnTo>
                  <a:lnTo>
                    <a:pt x="2" y="20"/>
                  </a:lnTo>
                  <a:lnTo>
                    <a:pt x="5" y="23"/>
                  </a:lnTo>
                  <a:lnTo>
                    <a:pt x="9" y="23"/>
                  </a:lnTo>
                  <a:lnTo>
                    <a:pt x="16" y="23"/>
                  </a:lnTo>
                  <a:lnTo>
                    <a:pt x="20" y="20"/>
                  </a:lnTo>
                  <a:lnTo>
                    <a:pt x="23" y="16"/>
                  </a:lnTo>
                  <a:lnTo>
                    <a:pt x="25" y="11"/>
                  </a:lnTo>
                  <a:lnTo>
                    <a:pt x="25" y="7"/>
                  </a:lnTo>
                  <a:lnTo>
                    <a:pt x="23" y="5"/>
                  </a:lnTo>
                  <a:lnTo>
                    <a:pt x="20" y="2"/>
                  </a:lnTo>
                  <a:lnTo>
                    <a:pt x="16" y="0"/>
                  </a:lnTo>
                  <a:lnTo>
                    <a:pt x="11" y="2"/>
                  </a:lnTo>
                  <a:lnTo>
                    <a:pt x="7" y="5"/>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8" name="Freeform 1875">
              <a:extLst>
                <a:ext uri="{FF2B5EF4-FFF2-40B4-BE49-F238E27FC236}">
                  <a16:creationId xmlns:a16="http://schemas.microsoft.com/office/drawing/2014/main" xmlns="" id="{DFDCBB67-EC2A-7548-8D47-9517A346EAB8}"/>
                </a:ext>
              </a:extLst>
            </p:cNvPr>
            <p:cNvSpPr>
              <a:spLocks/>
            </p:cNvSpPr>
            <p:nvPr/>
          </p:nvSpPr>
          <p:spPr bwMode="auto">
            <a:xfrm>
              <a:off x="3051" y="3253"/>
              <a:ext cx="25" cy="23"/>
            </a:xfrm>
            <a:custGeom>
              <a:avLst/>
              <a:gdLst>
                <a:gd name="T0" fmla="*/ 0 w 25"/>
                <a:gd name="T1" fmla="*/ 11 h 23"/>
                <a:gd name="T2" fmla="*/ 0 w 25"/>
                <a:gd name="T3" fmla="*/ 11 h 23"/>
                <a:gd name="T4" fmla="*/ 0 w 25"/>
                <a:gd name="T5" fmla="*/ 16 h 23"/>
                <a:gd name="T6" fmla="*/ 2 w 25"/>
                <a:gd name="T7" fmla="*/ 20 h 23"/>
                <a:gd name="T8" fmla="*/ 5 w 25"/>
                <a:gd name="T9" fmla="*/ 23 h 23"/>
                <a:gd name="T10" fmla="*/ 9 w 25"/>
                <a:gd name="T11" fmla="*/ 23 h 23"/>
                <a:gd name="T12" fmla="*/ 9 w 25"/>
                <a:gd name="T13" fmla="*/ 23 h 23"/>
                <a:gd name="T14" fmla="*/ 16 w 25"/>
                <a:gd name="T15" fmla="*/ 23 h 23"/>
                <a:gd name="T16" fmla="*/ 20 w 25"/>
                <a:gd name="T17" fmla="*/ 20 h 23"/>
                <a:gd name="T18" fmla="*/ 23 w 25"/>
                <a:gd name="T19" fmla="*/ 16 h 23"/>
                <a:gd name="T20" fmla="*/ 25 w 25"/>
                <a:gd name="T21" fmla="*/ 11 h 23"/>
                <a:gd name="T22" fmla="*/ 25 w 25"/>
                <a:gd name="T23" fmla="*/ 11 h 23"/>
                <a:gd name="T24" fmla="*/ 25 w 25"/>
                <a:gd name="T25" fmla="*/ 7 h 23"/>
                <a:gd name="T26" fmla="*/ 23 w 25"/>
                <a:gd name="T27" fmla="*/ 5 h 23"/>
                <a:gd name="T28" fmla="*/ 20 w 25"/>
                <a:gd name="T29" fmla="*/ 2 h 23"/>
                <a:gd name="T30" fmla="*/ 16 w 25"/>
                <a:gd name="T31" fmla="*/ 0 h 23"/>
                <a:gd name="T32" fmla="*/ 16 w 25"/>
                <a:gd name="T33" fmla="*/ 0 h 23"/>
                <a:gd name="T34" fmla="*/ 11 w 25"/>
                <a:gd name="T35" fmla="*/ 2 h 23"/>
                <a:gd name="T36" fmla="*/ 7 w 25"/>
                <a:gd name="T37" fmla="*/ 5 h 23"/>
                <a:gd name="T38" fmla="*/ 2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0" y="16"/>
                  </a:lnTo>
                  <a:lnTo>
                    <a:pt x="2" y="20"/>
                  </a:lnTo>
                  <a:lnTo>
                    <a:pt x="5" y="23"/>
                  </a:lnTo>
                  <a:lnTo>
                    <a:pt x="9" y="23"/>
                  </a:lnTo>
                  <a:lnTo>
                    <a:pt x="16" y="23"/>
                  </a:lnTo>
                  <a:lnTo>
                    <a:pt x="20" y="20"/>
                  </a:lnTo>
                  <a:lnTo>
                    <a:pt x="23" y="16"/>
                  </a:lnTo>
                  <a:lnTo>
                    <a:pt x="25" y="11"/>
                  </a:lnTo>
                  <a:lnTo>
                    <a:pt x="25" y="7"/>
                  </a:lnTo>
                  <a:lnTo>
                    <a:pt x="23" y="5"/>
                  </a:lnTo>
                  <a:lnTo>
                    <a:pt x="20" y="2"/>
                  </a:lnTo>
                  <a:lnTo>
                    <a:pt x="16" y="0"/>
                  </a:lnTo>
                  <a:lnTo>
                    <a:pt x="11" y="2"/>
                  </a:lnTo>
                  <a:lnTo>
                    <a:pt x="7" y="5"/>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59" name="Freeform 1876">
              <a:extLst>
                <a:ext uri="{FF2B5EF4-FFF2-40B4-BE49-F238E27FC236}">
                  <a16:creationId xmlns:a16="http://schemas.microsoft.com/office/drawing/2014/main" xmlns="" id="{0BABE7B2-50CA-6343-9FCB-9BB62AB4AB7F}"/>
                </a:ext>
              </a:extLst>
            </p:cNvPr>
            <p:cNvSpPr>
              <a:spLocks/>
            </p:cNvSpPr>
            <p:nvPr/>
          </p:nvSpPr>
          <p:spPr bwMode="auto">
            <a:xfrm>
              <a:off x="3024" y="3255"/>
              <a:ext cx="27" cy="23"/>
            </a:xfrm>
            <a:custGeom>
              <a:avLst/>
              <a:gdLst>
                <a:gd name="T0" fmla="*/ 0 w 27"/>
                <a:gd name="T1" fmla="*/ 12 h 23"/>
                <a:gd name="T2" fmla="*/ 0 w 27"/>
                <a:gd name="T3" fmla="*/ 12 h 23"/>
                <a:gd name="T4" fmla="*/ 0 w 27"/>
                <a:gd name="T5" fmla="*/ 16 h 23"/>
                <a:gd name="T6" fmla="*/ 2 w 27"/>
                <a:gd name="T7" fmla="*/ 18 h 23"/>
                <a:gd name="T8" fmla="*/ 4 w 27"/>
                <a:gd name="T9" fmla="*/ 21 h 23"/>
                <a:gd name="T10" fmla="*/ 11 w 27"/>
                <a:gd name="T11" fmla="*/ 23 h 23"/>
                <a:gd name="T12" fmla="*/ 11 w 27"/>
                <a:gd name="T13" fmla="*/ 23 h 23"/>
                <a:gd name="T14" fmla="*/ 16 w 27"/>
                <a:gd name="T15" fmla="*/ 21 h 23"/>
                <a:gd name="T16" fmla="*/ 20 w 27"/>
                <a:gd name="T17" fmla="*/ 18 h 23"/>
                <a:gd name="T18" fmla="*/ 25 w 27"/>
                <a:gd name="T19" fmla="*/ 14 h 23"/>
                <a:gd name="T20" fmla="*/ 27 w 27"/>
                <a:gd name="T21" fmla="*/ 9 h 23"/>
                <a:gd name="T22" fmla="*/ 27 w 27"/>
                <a:gd name="T23" fmla="*/ 9 h 23"/>
                <a:gd name="T24" fmla="*/ 27 w 27"/>
                <a:gd name="T25" fmla="*/ 5 h 23"/>
                <a:gd name="T26" fmla="*/ 25 w 27"/>
                <a:gd name="T27" fmla="*/ 3 h 23"/>
                <a:gd name="T28" fmla="*/ 22 w 27"/>
                <a:gd name="T29" fmla="*/ 0 h 23"/>
                <a:gd name="T30" fmla="*/ 18 w 27"/>
                <a:gd name="T31" fmla="*/ 0 h 23"/>
                <a:gd name="T32" fmla="*/ 18 w 27"/>
                <a:gd name="T33" fmla="*/ 0 h 23"/>
                <a:gd name="T34" fmla="*/ 11 w 27"/>
                <a:gd name="T35" fmla="*/ 0 h 23"/>
                <a:gd name="T36" fmla="*/ 7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18"/>
                  </a:lnTo>
                  <a:lnTo>
                    <a:pt x="4" y="21"/>
                  </a:lnTo>
                  <a:lnTo>
                    <a:pt x="11" y="23"/>
                  </a:lnTo>
                  <a:lnTo>
                    <a:pt x="16" y="21"/>
                  </a:lnTo>
                  <a:lnTo>
                    <a:pt x="20" y="18"/>
                  </a:lnTo>
                  <a:lnTo>
                    <a:pt x="25" y="14"/>
                  </a:lnTo>
                  <a:lnTo>
                    <a:pt x="27" y="9"/>
                  </a:lnTo>
                  <a:lnTo>
                    <a:pt x="27" y="5"/>
                  </a:lnTo>
                  <a:lnTo>
                    <a:pt x="25" y="3"/>
                  </a:lnTo>
                  <a:lnTo>
                    <a:pt x="22" y="0"/>
                  </a:lnTo>
                  <a:lnTo>
                    <a:pt x="18" y="0"/>
                  </a:lnTo>
                  <a:lnTo>
                    <a:pt x="11" y="0"/>
                  </a:lnTo>
                  <a:lnTo>
                    <a:pt x="7"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0" name="Freeform 1877">
              <a:extLst>
                <a:ext uri="{FF2B5EF4-FFF2-40B4-BE49-F238E27FC236}">
                  <a16:creationId xmlns:a16="http://schemas.microsoft.com/office/drawing/2014/main" xmlns="" id="{93C9AA45-73C6-CE43-BD62-23831F867195}"/>
                </a:ext>
              </a:extLst>
            </p:cNvPr>
            <p:cNvSpPr>
              <a:spLocks/>
            </p:cNvSpPr>
            <p:nvPr/>
          </p:nvSpPr>
          <p:spPr bwMode="auto">
            <a:xfrm>
              <a:off x="3024" y="3255"/>
              <a:ext cx="27" cy="23"/>
            </a:xfrm>
            <a:custGeom>
              <a:avLst/>
              <a:gdLst>
                <a:gd name="T0" fmla="*/ 0 w 27"/>
                <a:gd name="T1" fmla="*/ 12 h 23"/>
                <a:gd name="T2" fmla="*/ 0 w 27"/>
                <a:gd name="T3" fmla="*/ 12 h 23"/>
                <a:gd name="T4" fmla="*/ 0 w 27"/>
                <a:gd name="T5" fmla="*/ 16 h 23"/>
                <a:gd name="T6" fmla="*/ 2 w 27"/>
                <a:gd name="T7" fmla="*/ 18 h 23"/>
                <a:gd name="T8" fmla="*/ 4 w 27"/>
                <a:gd name="T9" fmla="*/ 21 h 23"/>
                <a:gd name="T10" fmla="*/ 11 w 27"/>
                <a:gd name="T11" fmla="*/ 23 h 23"/>
                <a:gd name="T12" fmla="*/ 11 w 27"/>
                <a:gd name="T13" fmla="*/ 23 h 23"/>
                <a:gd name="T14" fmla="*/ 16 w 27"/>
                <a:gd name="T15" fmla="*/ 21 h 23"/>
                <a:gd name="T16" fmla="*/ 20 w 27"/>
                <a:gd name="T17" fmla="*/ 18 h 23"/>
                <a:gd name="T18" fmla="*/ 25 w 27"/>
                <a:gd name="T19" fmla="*/ 14 h 23"/>
                <a:gd name="T20" fmla="*/ 27 w 27"/>
                <a:gd name="T21" fmla="*/ 9 h 23"/>
                <a:gd name="T22" fmla="*/ 27 w 27"/>
                <a:gd name="T23" fmla="*/ 9 h 23"/>
                <a:gd name="T24" fmla="*/ 27 w 27"/>
                <a:gd name="T25" fmla="*/ 5 h 23"/>
                <a:gd name="T26" fmla="*/ 25 w 27"/>
                <a:gd name="T27" fmla="*/ 3 h 23"/>
                <a:gd name="T28" fmla="*/ 22 w 27"/>
                <a:gd name="T29" fmla="*/ 0 h 23"/>
                <a:gd name="T30" fmla="*/ 18 w 27"/>
                <a:gd name="T31" fmla="*/ 0 h 23"/>
                <a:gd name="T32" fmla="*/ 18 w 27"/>
                <a:gd name="T33" fmla="*/ 0 h 23"/>
                <a:gd name="T34" fmla="*/ 11 w 27"/>
                <a:gd name="T35" fmla="*/ 0 h 23"/>
                <a:gd name="T36" fmla="*/ 7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18"/>
                  </a:lnTo>
                  <a:lnTo>
                    <a:pt x="4" y="21"/>
                  </a:lnTo>
                  <a:lnTo>
                    <a:pt x="11" y="23"/>
                  </a:lnTo>
                  <a:lnTo>
                    <a:pt x="16" y="21"/>
                  </a:lnTo>
                  <a:lnTo>
                    <a:pt x="20" y="18"/>
                  </a:lnTo>
                  <a:lnTo>
                    <a:pt x="25" y="14"/>
                  </a:lnTo>
                  <a:lnTo>
                    <a:pt x="27" y="9"/>
                  </a:lnTo>
                  <a:lnTo>
                    <a:pt x="27" y="5"/>
                  </a:lnTo>
                  <a:lnTo>
                    <a:pt x="25" y="3"/>
                  </a:lnTo>
                  <a:lnTo>
                    <a:pt x="22" y="0"/>
                  </a:lnTo>
                  <a:lnTo>
                    <a:pt x="18" y="0"/>
                  </a:lnTo>
                  <a:lnTo>
                    <a:pt x="11" y="0"/>
                  </a:lnTo>
                  <a:lnTo>
                    <a:pt x="7"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1" name="Freeform 1878">
              <a:extLst>
                <a:ext uri="{FF2B5EF4-FFF2-40B4-BE49-F238E27FC236}">
                  <a16:creationId xmlns:a16="http://schemas.microsoft.com/office/drawing/2014/main" xmlns="" id="{8D0A4F21-2789-EC48-A9E8-423AB753A00C}"/>
                </a:ext>
              </a:extLst>
            </p:cNvPr>
            <p:cNvSpPr>
              <a:spLocks/>
            </p:cNvSpPr>
            <p:nvPr/>
          </p:nvSpPr>
          <p:spPr bwMode="auto">
            <a:xfrm>
              <a:off x="2999" y="3255"/>
              <a:ext cx="27" cy="23"/>
            </a:xfrm>
            <a:custGeom>
              <a:avLst/>
              <a:gdLst>
                <a:gd name="T0" fmla="*/ 0 w 27"/>
                <a:gd name="T1" fmla="*/ 12 h 23"/>
                <a:gd name="T2" fmla="*/ 0 w 27"/>
                <a:gd name="T3" fmla="*/ 12 h 23"/>
                <a:gd name="T4" fmla="*/ 0 w 27"/>
                <a:gd name="T5" fmla="*/ 16 h 23"/>
                <a:gd name="T6" fmla="*/ 0 w 27"/>
                <a:gd name="T7" fmla="*/ 18 h 23"/>
                <a:gd name="T8" fmla="*/ 5 w 27"/>
                <a:gd name="T9" fmla="*/ 21 h 23"/>
                <a:gd name="T10" fmla="*/ 9 w 27"/>
                <a:gd name="T11" fmla="*/ 23 h 23"/>
                <a:gd name="T12" fmla="*/ 9 w 27"/>
                <a:gd name="T13" fmla="*/ 23 h 23"/>
                <a:gd name="T14" fmla="*/ 14 w 27"/>
                <a:gd name="T15" fmla="*/ 21 h 23"/>
                <a:gd name="T16" fmla="*/ 20 w 27"/>
                <a:gd name="T17" fmla="*/ 18 h 23"/>
                <a:gd name="T18" fmla="*/ 23 w 27"/>
                <a:gd name="T19" fmla="*/ 16 h 23"/>
                <a:gd name="T20" fmla="*/ 25 w 27"/>
                <a:gd name="T21" fmla="*/ 12 h 23"/>
                <a:gd name="T22" fmla="*/ 25 w 27"/>
                <a:gd name="T23" fmla="*/ 12 h 23"/>
                <a:gd name="T24" fmla="*/ 27 w 27"/>
                <a:gd name="T25" fmla="*/ 7 h 23"/>
                <a:gd name="T26" fmla="*/ 25 w 27"/>
                <a:gd name="T27" fmla="*/ 3 h 23"/>
                <a:gd name="T28" fmla="*/ 20 w 27"/>
                <a:gd name="T29" fmla="*/ 0 h 23"/>
                <a:gd name="T30" fmla="*/ 16 w 27"/>
                <a:gd name="T31" fmla="*/ 0 h 23"/>
                <a:gd name="T32" fmla="*/ 16 w 27"/>
                <a:gd name="T33" fmla="*/ 0 h 23"/>
                <a:gd name="T34" fmla="*/ 11 w 27"/>
                <a:gd name="T35" fmla="*/ 0 h 23"/>
                <a:gd name="T36" fmla="*/ 7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0" y="18"/>
                  </a:lnTo>
                  <a:lnTo>
                    <a:pt x="5" y="21"/>
                  </a:lnTo>
                  <a:lnTo>
                    <a:pt x="9" y="23"/>
                  </a:lnTo>
                  <a:lnTo>
                    <a:pt x="14" y="21"/>
                  </a:lnTo>
                  <a:lnTo>
                    <a:pt x="20" y="18"/>
                  </a:lnTo>
                  <a:lnTo>
                    <a:pt x="23" y="16"/>
                  </a:lnTo>
                  <a:lnTo>
                    <a:pt x="25" y="12"/>
                  </a:lnTo>
                  <a:lnTo>
                    <a:pt x="27" y="7"/>
                  </a:lnTo>
                  <a:lnTo>
                    <a:pt x="25" y="3"/>
                  </a:lnTo>
                  <a:lnTo>
                    <a:pt x="20" y="0"/>
                  </a:lnTo>
                  <a:lnTo>
                    <a:pt x="16" y="0"/>
                  </a:lnTo>
                  <a:lnTo>
                    <a:pt x="11" y="0"/>
                  </a:lnTo>
                  <a:lnTo>
                    <a:pt x="7"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2" name="Freeform 1879">
              <a:extLst>
                <a:ext uri="{FF2B5EF4-FFF2-40B4-BE49-F238E27FC236}">
                  <a16:creationId xmlns:a16="http://schemas.microsoft.com/office/drawing/2014/main" xmlns="" id="{322E5066-792B-CB45-9391-D844EAE6EB50}"/>
                </a:ext>
              </a:extLst>
            </p:cNvPr>
            <p:cNvSpPr>
              <a:spLocks/>
            </p:cNvSpPr>
            <p:nvPr/>
          </p:nvSpPr>
          <p:spPr bwMode="auto">
            <a:xfrm>
              <a:off x="2999" y="3255"/>
              <a:ext cx="27" cy="23"/>
            </a:xfrm>
            <a:custGeom>
              <a:avLst/>
              <a:gdLst>
                <a:gd name="T0" fmla="*/ 0 w 27"/>
                <a:gd name="T1" fmla="*/ 12 h 23"/>
                <a:gd name="T2" fmla="*/ 0 w 27"/>
                <a:gd name="T3" fmla="*/ 12 h 23"/>
                <a:gd name="T4" fmla="*/ 0 w 27"/>
                <a:gd name="T5" fmla="*/ 16 h 23"/>
                <a:gd name="T6" fmla="*/ 0 w 27"/>
                <a:gd name="T7" fmla="*/ 18 h 23"/>
                <a:gd name="T8" fmla="*/ 5 w 27"/>
                <a:gd name="T9" fmla="*/ 21 h 23"/>
                <a:gd name="T10" fmla="*/ 9 w 27"/>
                <a:gd name="T11" fmla="*/ 23 h 23"/>
                <a:gd name="T12" fmla="*/ 9 w 27"/>
                <a:gd name="T13" fmla="*/ 23 h 23"/>
                <a:gd name="T14" fmla="*/ 14 w 27"/>
                <a:gd name="T15" fmla="*/ 21 h 23"/>
                <a:gd name="T16" fmla="*/ 20 w 27"/>
                <a:gd name="T17" fmla="*/ 18 h 23"/>
                <a:gd name="T18" fmla="*/ 23 w 27"/>
                <a:gd name="T19" fmla="*/ 16 h 23"/>
                <a:gd name="T20" fmla="*/ 25 w 27"/>
                <a:gd name="T21" fmla="*/ 12 h 23"/>
                <a:gd name="T22" fmla="*/ 25 w 27"/>
                <a:gd name="T23" fmla="*/ 12 h 23"/>
                <a:gd name="T24" fmla="*/ 27 w 27"/>
                <a:gd name="T25" fmla="*/ 7 h 23"/>
                <a:gd name="T26" fmla="*/ 25 w 27"/>
                <a:gd name="T27" fmla="*/ 3 h 23"/>
                <a:gd name="T28" fmla="*/ 20 w 27"/>
                <a:gd name="T29" fmla="*/ 0 h 23"/>
                <a:gd name="T30" fmla="*/ 16 w 27"/>
                <a:gd name="T31" fmla="*/ 0 h 23"/>
                <a:gd name="T32" fmla="*/ 16 w 27"/>
                <a:gd name="T33" fmla="*/ 0 h 23"/>
                <a:gd name="T34" fmla="*/ 11 w 27"/>
                <a:gd name="T35" fmla="*/ 0 h 23"/>
                <a:gd name="T36" fmla="*/ 7 w 27"/>
                <a:gd name="T37" fmla="*/ 3 h 23"/>
                <a:gd name="T38" fmla="*/ 2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0" y="18"/>
                  </a:lnTo>
                  <a:lnTo>
                    <a:pt x="5" y="21"/>
                  </a:lnTo>
                  <a:lnTo>
                    <a:pt x="9" y="23"/>
                  </a:lnTo>
                  <a:lnTo>
                    <a:pt x="14" y="21"/>
                  </a:lnTo>
                  <a:lnTo>
                    <a:pt x="20" y="18"/>
                  </a:lnTo>
                  <a:lnTo>
                    <a:pt x="23" y="16"/>
                  </a:lnTo>
                  <a:lnTo>
                    <a:pt x="25" y="12"/>
                  </a:lnTo>
                  <a:lnTo>
                    <a:pt x="27" y="7"/>
                  </a:lnTo>
                  <a:lnTo>
                    <a:pt x="25" y="3"/>
                  </a:lnTo>
                  <a:lnTo>
                    <a:pt x="20" y="0"/>
                  </a:lnTo>
                  <a:lnTo>
                    <a:pt x="16" y="0"/>
                  </a:lnTo>
                  <a:lnTo>
                    <a:pt x="11" y="0"/>
                  </a:lnTo>
                  <a:lnTo>
                    <a:pt x="7"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3" name="Freeform 1880">
              <a:extLst>
                <a:ext uri="{FF2B5EF4-FFF2-40B4-BE49-F238E27FC236}">
                  <a16:creationId xmlns:a16="http://schemas.microsoft.com/office/drawing/2014/main" xmlns="" id="{A4A02486-297B-3D49-B836-4B77224BC964}"/>
                </a:ext>
              </a:extLst>
            </p:cNvPr>
            <p:cNvSpPr>
              <a:spLocks/>
            </p:cNvSpPr>
            <p:nvPr/>
          </p:nvSpPr>
          <p:spPr bwMode="auto">
            <a:xfrm>
              <a:off x="2972" y="3255"/>
              <a:ext cx="27" cy="23"/>
            </a:xfrm>
            <a:custGeom>
              <a:avLst/>
              <a:gdLst>
                <a:gd name="T0" fmla="*/ 0 w 27"/>
                <a:gd name="T1" fmla="*/ 12 h 23"/>
                <a:gd name="T2" fmla="*/ 0 w 27"/>
                <a:gd name="T3" fmla="*/ 12 h 23"/>
                <a:gd name="T4" fmla="*/ 0 w 27"/>
                <a:gd name="T5" fmla="*/ 16 h 23"/>
                <a:gd name="T6" fmla="*/ 2 w 27"/>
                <a:gd name="T7" fmla="*/ 21 h 23"/>
                <a:gd name="T8" fmla="*/ 5 w 27"/>
                <a:gd name="T9" fmla="*/ 23 h 23"/>
                <a:gd name="T10" fmla="*/ 9 w 27"/>
                <a:gd name="T11" fmla="*/ 23 h 23"/>
                <a:gd name="T12" fmla="*/ 9 w 27"/>
                <a:gd name="T13" fmla="*/ 23 h 23"/>
                <a:gd name="T14" fmla="*/ 16 w 27"/>
                <a:gd name="T15" fmla="*/ 23 h 23"/>
                <a:gd name="T16" fmla="*/ 20 w 27"/>
                <a:gd name="T17" fmla="*/ 18 h 23"/>
                <a:gd name="T18" fmla="*/ 25 w 27"/>
                <a:gd name="T19" fmla="*/ 16 h 23"/>
                <a:gd name="T20" fmla="*/ 27 w 27"/>
                <a:gd name="T21" fmla="*/ 12 h 23"/>
                <a:gd name="T22" fmla="*/ 27 w 27"/>
                <a:gd name="T23" fmla="*/ 12 h 23"/>
                <a:gd name="T24" fmla="*/ 27 w 27"/>
                <a:gd name="T25" fmla="*/ 7 h 23"/>
                <a:gd name="T26" fmla="*/ 27 w 27"/>
                <a:gd name="T27" fmla="*/ 3 h 23"/>
                <a:gd name="T28" fmla="*/ 23 w 27"/>
                <a:gd name="T29" fmla="*/ 0 h 23"/>
                <a:gd name="T30" fmla="*/ 18 w 27"/>
                <a:gd name="T31" fmla="*/ 0 h 23"/>
                <a:gd name="T32" fmla="*/ 18 w 27"/>
                <a:gd name="T33" fmla="*/ 0 h 23"/>
                <a:gd name="T34" fmla="*/ 14 w 27"/>
                <a:gd name="T35" fmla="*/ 0 h 23"/>
                <a:gd name="T36" fmla="*/ 7 w 27"/>
                <a:gd name="T37" fmla="*/ 5 h 23"/>
                <a:gd name="T38" fmla="*/ 5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21"/>
                  </a:lnTo>
                  <a:lnTo>
                    <a:pt x="5" y="23"/>
                  </a:lnTo>
                  <a:lnTo>
                    <a:pt x="9" y="23"/>
                  </a:lnTo>
                  <a:lnTo>
                    <a:pt x="16" y="23"/>
                  </a:lnTo>
                  <a:lnTo>
                    <a:pt x="20" y="18"/>
                  </a:lnTo>
                  <a:lnTo>
                    <a:pt x="25" y="16"/>
                  </a:lnTo>
                  <a:lnTo>
                    <a:pt x="27" y="12"/>
                  </a:lnTo>
                  <a:lnTo>
                    <a:pt x="27" y="7"/>
                  </a:lnTo>
                  <a:lnTo>
                    <a:pt x="27" y="3"/>
                  </a:lnTo>
                  <a:lnTo>
                    <a:pt x="23" y="0"/>
                  </a:lnTo>
                  <a:lnTo>
                    <a:pt x="18" y="0"/>
                  </a:lnTo>
                  <a:lnTo>
                    <a:pt x="14" y="0"/>
                  </a:lnTo>
                  <a:lnTo>
                    <a:pt x="7" y="5"/>
                  </a:lnTo>
                  <a:lnTo>
                    <a:pt x="5"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4" name="Freeform 1881">
              <a:extLst>
                <a:ext uri="{FF2B5EF4-FFF2-40B4-BE49-F238E27FC236}">
                  <a16:creationId xmlns:a16="http://schemas.microsoft.com/office/drawing/2014/main" xmlns="" id="{99763B89-49A5-7849-B27E-844AC9C9263E}"/>
                </a:ext>
              </a:extLst>
            </p:cNvPr>
            <p:cNvSpPr>
              <a:spLocks/>
            </p:cNvSpPr>
            <p:nvPr/>
          </p:nvSpPr>
          <p:spPr bwMode="auto">
            <a:xfrm>
              <a:off x="2972" y="3255"/>
              <a:ext cx="27" cy="23"/>
            </a:xfrm>
            <a:custGeom>
              <a:avLst/>
              <a:gdLst>
                <a:gd name="T0" fmla="*/ 0 w 27"/>
                <a:gd name="T1" fmla="*/ 12 h 23"/>
                <a:gd name="T2" fmla="*/ 0 w 27"/>
                <a:gd name="T3" fmla="*/ 12 h 23"/>
                <a:gd name="T4" fmla="*/ 0 w 27"/>
                <a:gd name="T5" fmla="*/ 16 h 23"/>
                <a:gd name="T6" fmla="*/ 2 w 27"/>
                <a:gd name="T7" fmla="*/ 21 h 23"/>
                <a:gd name="T8" fmla="*/ 5 w 27"/>
                <a:gd name="T9" fmla="*/ 23 h 23"/>
                <a:gd name="T10" fmla="*/ 9 w 27"/>
                <a:gd name="T11" fmla="*/ 23 h 23"/>
                <a:gd name="T12" fmla="*/ 9 w 27"/>
                <a:gd name="T13" fmla="*/ 23 h 23"/>
                <a:gd name="T14" fmla="*/ 16 w 27"/>
                <a:gd name="T15" fmla="*/ 23 h 23"/>
                <a:gd name="T16" fmla="*/ 20 w 27"/>
                <a:gd name="T17" fmla="*/ 18 h 23"/>
                <a:gd name="T18" fmla="*/ 25 w 27"/>
                <a:gd name="T19" fmla="*/ 16 h 23"/>
                <a:gd name="T20" fmla="*/ 27 w 27"/>
                <a:gd name="T21" fmla="*/ 12 h 23"/>
                <a:gd name="T22" fmla="*/ 27 w 27"/>
                <a:gd name="T23" fmla="*/ 12 h 23"/>
                <a:gd name="T24" fmla="*/ 27 w 27"/>
                <a:gd name="T25" fmla="*/ 7 h 23"/>
                <a:gd name="T26" fmla="*/ 27 w 27"/>
                <a:gd name="T27" fmla="*/ 3 h 23"/>
                <a:gd name="T28" fmla="*/ 23 w 27"/>
                <a:gd name="T29" fmla="*/ 0 h 23"/>
                <a:gd name="T30" fmla="*/ 18 w 27"/>
                <a:gd name="T31" fmla="*/ 0 h 23"/>
                <a:gd name="T32" fmla="*/ 18 w 27"/>
                <a:gd name="T33" fmla="*/ 0 h 23"/>
                <a:gd name="T34" fmla="*/ 14 w 27"/>
                <a:gd name="T35" fmla="*/ 0 h 23"/>
                <a:gd name="T36" fmla="*/ 7 w 27"/>
                <a:gd name="T37" fmla="*/ 5 h 23"/>
                <a:gd name="T38" fmla="*/ 5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0" y="16"/>
                  </a:lnTo>
                  <a:lnTo>
                    <a:pt x="2" y="21"/>
                  </a:lnTo>
                  <a:lnTo>
                    <a:pt x="5" y="23"/>
                  </a:lnTo>
                  <a:lnTo>
                    <a:pt x="9" y="23"/>
                  </a:lnTo>
                  <a:lnTo>
                    <a:pt x="16" y="23"/>
                  </a:lnTo>
                  <a:lnTo>
                    <a:pt x="20" y="18"/>
                  </a:lnTo>
                  <a:lnTo>
                    <a:pt x="25" y="16"/>
                  </a:lnTo>
                  <a:lnTo>
                    <a:pt x="27" y="12"/>
                  </a:lnTo>
                  <a:lnTo>
                    <a:pt x="27" y="7"/>
                  </a:lnTo>
                  <a:lnTo>
                    <a:pt x="27" y="3"/>
                  </a:lnTo>
                  <a:lnTo>
                    <a:pt x="23" y="0"/>
                  </a:lnTo>
                  <a:lnTo>
                    <a:pt x="18" y="0"/>
                  </a:lnTo>
                  <a:lnTo>
                    <a:pt x="14" y="0"/>
                  </a:lnTo>
                  <a:lnTo>
                    <a:pt x="7" y="5"/>
                  </a:lnTo>
                  <a:lnTo>
                    <a:pt x="5"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5" name="Freeform 1882">
              <a:extLst>
                <a:ext uri="{FF2B5EF4-FFF2-40B4-BE49-F238E27FC236}">
                  <a16:creationId xmlns:a16="http://schemas.microsoft.com/office/drawing/2014/main" xmlns="" id="{D15B318E-83C6-E340-A7FB-7E0936CFBD93}"/>
                </a:ext>
              </a:extLst>
            </p:cNvPr>
            <p:cNvSpPr>
              <a:spLocks/>
            </p:cNvSpPr>
            <p:nvPr/>
          </p:nvSpPr>
          <p:spPr bwMode="auto">
            <a:xfrm>
              <a:off x="2945" y="3255"/>
              <a:ext cx="29" cy="23"/>
            </a:xfrm>
            <a:custGeom>
              <a:avLst/>
              <a:gdLst>
                <a:gd name="T0" fmla="*/ 2 w 29"/>
                <a:gd name="T1" fmla="*/ 12 h 23"/>
                <a:gd name="T2" fmla="*/ 2 w 29"/>
                <a:gd name="T3" fmla="*/ 12 h 23"/>
                <a:gd name="T4" fmla="*/ 0 w 29"/>
                <a:gd name="T5" fmla="*/ 16 h 23"/>
                <a:gd name="T6" fmla="*/ 2 w 29"/>
                <a:gd name="T7" fmla="*/ 21 h 23"/>
                <a:gd name="T8" fmla="*/ 5 w 29"/>
                <a:gd name="T9" fmla="*/ 23 h 23"/>
                <a:gd name="T10" fmla="*/ 9 w 29"/>
                <a:gd name="T11" fmla="*/ 23 h 23"/>
                <a:gd name="T12" fmla="*/ 9 w 29"/>
                <a:gd name="T13" fmla="*/ 23 h 23"/>
                <a:gd name="T14" fmla="*/ 16 w 29"/>
                <a:gd name="T15" fmla="*/ 23 h 23"/>
                <a:gd name="T16" fmla="*/ 20 w 29"/>
                <a:gd name="T17" fmla="*/ 21 h 23"/>
                <a:gd name="T18" fmla="*/ 25 w 29"/>
                <a:gd name="T19" fmla="*/ 16 h 23"/>
                <a:gd name="T20" fmla="*/ 27 w 29"/>
                <a:gd name="T21" fmla="*/ 12 h 23"/>
                <a:gd name="T22" fmla="*/ 27 w 29"/>
                <a:gd name="T23" fmla="*/ 12 h 23"/>
                <a:gd name="T24" fmla="*/ 29 w 29"/>
                <a:gd name="T25" fmla="*/ 7 h 23"/>
                <a:gd name="T26" fmla="*/ 27 w 29"/>
                <a:gd name="T27" fmla="*/ 5 h 23"/>
                <a:gd name="T28" fmla="*/ 25 w 29"/>
                <a:gd name="T29" fmla="*/ 3 h 23"/>
                <a:gd name="T30" fmla="*/ 20 w 29"/>
                <a:gd name="T31" fmla="*/ 0 h 23"/>
                <a:gd name="T32" fmla="*/ 20 w 29"/>
                <a:gd name="T33" fmla="*/ 0 h 23"/>
                <a:gd name="T34" fmla="*/ 14 w 29"/>
                <a:gd name="T35" fmla="*/ 3 h 23"/>
                <a:gd name="T36" fmla="*/ 9 w 29"/>
                <a:gd name="T37" fmla="*/ 5 h 23"/>
                <a:gd name="T38" fmla="*/ 5 w 29"/>
                <a:gd name="T39" fmla="*/ 7 h 23"/>
                <a:gd name="T40" fmla="*/ 2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2" y="12"/>
                  </a:moveTo>
                  <a:lnTo>
                    <a:pt x="2" y="12"/>
                  </a:lnTo>
                  <a:lnTo>
                    <a:pt x="0" y="16"/>
                  </a:lnTo>
                  <a:lnTo>
                    <a:pt x="2" y="21"/>
                  </a:lnTo>
                  <a:lnTo>
                    <a:pt x="5" y="23"/>
                  </a:lnTo>
                  <a:lnTo>
                    <a:pt x="9" y="23"/>
                  </a:lnTo>
                  <a:lnTo>
                    <a:pt x="16" y="23"/>
                  </a:lnTo>
                  <a:lnTo>
                    <a:pt x="20" y="21"/>
                  </a:lnTo>
                  <a:lnTo>
                    <a:pt x="25" y="16"/>
                  </a:lnTo>
                  <a:lnTo>
                    <a:pt x="27" y="12"/>
                  </a:lnTo>
                  <a:lnTo>
                    <a:pt x="29" y="7"/>
                  </a:lnTo>
                  <a:lnTo>
                    <a:pt x="27" y="5"/>
                  </a:lnTo>
                  <a:lnTo>
                    <a:pt x="25" y="3"/>
                  </a:lnTo>
                  <a:lnTo>
                    <a:pt x="20" y="0"/>
                  </a:lnTo>
                  <a:lnTo>
                    <a:pt x="14" y="3"/>
                  </a:lnTo>
                  <a:lnTo>
                    <a:pt x="9" y="5"/>
                  </a:lnTo>
                  <a:lnTo>
                    <a:pt x="5"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6" name="Freeform 1883">
              <a:extLst>
                <a:ext uri="{FF2B5EF4-FFF2-40B4-BE49-F238E27FC236}">
                  <a16:creationId xmlns:a16="http://schemas.microsoft.com/office/drawing/2014/main" xmlns="" id="{D809481F-EC24-D047-9CB3-9D8CE753A6F3}"/>
                </a:ext>
              </a:extLst>
            </p:cNvPr>
            <p:cNvSpPr>
              <a:spLocks/>
            </p:cNvSpPr>
            <p:nvPr/>
          </p:nvSpPr>
          <p:spPr bwMode="auto">
            <a:xfrm>
              <a:off x="2945" y="3255"/>
              <a:ext cx="29" cy="23"/>
            </a:xfrm>
            <a:custGeom>
              <a:avLst/>
              <a:gdLst>
                <a:gd name="T0" fmla="*/ 2 w 29"/>
                <a:gd name="T1" fmla="*/ 12 h 23"/>
                <a:gd name="T2" fmla="*/ 2 w 29"/>
                <a:gd name="T3" fmla="*/ 12 h 23"/>
                <a:gd name="T4" fmla="*/ 0 w 29"/>
                <a:gd name="T5" fmla="*/ 16 h 23"/>
                <a:gd name="T6" fmla="*/ 2 w 29"/>
                <a:gd name="T7" fmla="*/ 21 h 23"/>
                <a:gd name="T8" fmla="*/ 5 w 29"/>
                <a:gd name="T9" fmla="*/ 23 h 23"/>
                <a:gd name="T10" fmla="*/ 9 w 29"/>
                <a:gd name="T11" fmla="*/ 23 h 23"/>
                <a:gd name="T12" fmla="*/ 9 w 29"/>
                <a:gd name="T13" fmla="*/ 23 h 23"/>
                <a:gd name="T14" fmla="*/ 16 w 29"/>
                <a:gd name="T15" fmla="*/ 23 h 23"/>
                <a:gd name="T16" fmla="*/ 20 w 29"/>
                <a:gd name="T17" fmla="*/ 21 h 23"/>
                <a:gd name="T18" fmla="*/ 25 w 29"/>
                <a:gd name="T19" fmla="*/ 16 h 23"/>
                <a:gd name="T20" fmla="*/ 27 w 29"/>
                <a:gd name="T21" fmla="*/ 12 h 23"/>
                <a:gd name="T22" fmla="*/ 27 w 29"/>
                <a:gd name="T23" fmla="*/ 12 h 23"/>
                <a:gd name="T24" fmla="*/ 29 w 29"/>
                <a:gd name="T25" fmla="*/ 7 h 23"/>
                <a:gd name="T26" fmla="*/ 27 w 29"/>
                <a:gd name="T27" fmla="*/ 5 h 23"/>
                <a:gd name="T28" fmla="*/ 25 w 29"/>
                <a:gd name="T29" fmla="*/ 3 h 23"/>
                <a:gd name="T30" fmla="*/ 20 w 29"/>
                <a:gd name="T31" fmla="*/ 0 h 23"/>
                <a:gd name="T32" fmla="*/ 20 w 29"/>
                <a:gd name="T33" fmla="*/ 0 h 23"/>
                <a:gd name="T34" fmla="*/ 14 w 29"/>
                <a:gd name="T35" fmla="*/ 3 h 23"/>
                <a:gd name="T36" fmla="*/ 9 w 29"/>
                <a:gd name="T37" fmla="*/ 5 h 23"/>
                <a:gd name="T38" fmla="*/ 5 w 29"/>
                <a:gd name="T39" fmla="*/ 7 h 23"/>
                <a:gd name="T40" fmla="*/ 2 w 2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2" y="12"/>
                  </a:moveTo>
                  <a:lnTo>
                    <a:pt x="2" y="12"/>
                  </a:lnTo>
                  <a:lnTo>
                    <a:pt x="0" y="16"/>
                  </a:lnTo>
                  <a:lnTo>
                    <a:pt x="2" y="21"/>
                  </a:lnTo>
                  <a:lnTo>
                    <a:pt x="5" y="23"/>
                  </a:lnTo>
                  <a:lnTo>
                    <a:pt x="9" y="23"/>
                  </a:lnTo>
                  <a:lnTo>
                    <a:pt x="16" y="23"/>
                  </a:lnTo>
                  <a:lnTo>
                    <a:pt x="20" y="21"/>
                  </a:lnTo>
                  <a:lnTo>
                    <a:pt x="25" y="16"/>
                  </a:lnTo>
                  <a:lnTo>
                    <a:pt x="27" y="12"/>
                  </a:lnTo>
                  <a:lnTo>
                    <a:pt x="29" y="7"/>
                  </a:lnTo>
                  <a:lnTo>
                    <a:pt x="27" y="5"/>
                  </a:lnTo>
                  <a:lnTo>
                    <a:pt x="25" y="3"/>
                  </a:lnTo>
                  <a:lnTo>
                    <a:pt x="20" y="0"/>
                  </a:lnTo>
                  <a:lnTo>
                    <a:pt x="14" y="3"/>
                  </a:lnTo>
                  <a:lnTo>
                    <a:pt x="9" y="5"/>
                  </a:lnTo>
                  <a:lnTo>
                    <a:pt x="5"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7" name="Freeform 1884">
              <a:extLst>
                <a:ext uri="{FF2B5EF4-FFF2-40B4-BE49-F238E27FC236}">
                  <a16:creationId xmlns:a16="http://schemas.microsoft.com/office/drawing/2014/main" xmlns="" id="{D3B286F4-DF30-DE49-893F-5C60452EEA0D}"/>
                </a:ext>
              </a:extLst>
            </p:cNvPr>
            <p:cNvSpPr>
              <a:spLocks/>
            </p:cNvSpPr>
            <p:nvPr/>
          </p:nvSpPr>
          <p:spPr bwMode="auto">
            <a:xfrm>
              <a:off x="2920" y="3255"/>
              <a:ext cx="27" cy="23"/>
            </a:xfrm>
            <a:custGeom>
              <a:avLst/>
              <a:gdLst>
                <a:gd name="T0" fmla="*/ 0 w 27"/>
                <a:gd name="T1" fmla="*/ 14 h 23"/>
                <a:gd name="T2" fmla="*/ 0 w 27"/>
                <a:gd name="T3" fmla="*/ 14 h 23"/>
                <a:gd name="T4" fmla="*/ 0 w 27"/>
                <a:gd name="T5" fmla="*/ 18 h 23"/>
                <a:gd name="T6" fmla="*/ 0 w 27"/>
                <a:gd name="T7" fmla="*/ 21 h 23"/>
                <a:gd name="T8" fmla="*/ 3 w 27"/>
                <a:gd name="T9" fmla="*/ 23 h 23"/>
                <a:gd name="T10" fmla="*/ 9 w 27"/>
                <a:gd name="T11" fmla="*/ 23 h 23"/>
                <a:gd name="T12" fmla="*/ 9 w 27"/>
                <a:gd name="T13" fmla="*/ 23 h 23"/>
                <a:gd name="T14" fmla="*/ 14 w 27"/>
                <a:gd name="T15" fmla="*/ 23 h 23"/>
                <a:gd name="T16" fmla="*/ 18 w 27"/>
                <a:gd name="T17" fmla="*/ 21 h 23"/>
                <a:gd name="T18" fmla="*/ 23 w 27"/>
                <a:gd name="T19" fmla="*/ 16 h 23"/>
                <a:gd name="T20" fmla="*/ 27 w 27"/>
                <a:gd name="T21" fmla="*/ 12 h 23"/>
                <a:gd name="T22" fmla="*/ 27 w 27"/>
                <a:gd name="T23" fmla="*/ 12 h 23"/>
                <a:gd name="T24" fmla="*/ 27 w 27"/>
                <a:gd name="T25" fmla="*/ 7 h 23"/>
                <a:gd name="T26" fmla="*/ 27 w 27"/>
                <a:gd name="T27" fmla="*/ 5 h 23"/>
                <a:gd name="T28" fmla="*/ 23 w 27"/>
                <a:gd name="T29" fmla="*/ 3 h 23"/>
                <a:gd name="T30" fmla="*/ 18 w 27"/>
                <a:gd name="T31" fmla="*/ 0 h 23"/>
                <a:gd name="T32" fmla="*/ 18 w 27"/>
                <a:gd name="T33" fmla="*/ 0 h 23"/>
                <a:gd name="T34" fmla="*/ 14 w 27"/>
                <a:gd name="T35" fmla="*/ 3 h 23"/>
                <a:gd name="T36" fmla="*/ 9 w 27"/>
                <a:gd name="T37" fmla="*/ 5 h 23"/>
                <a:gd name="T38" fmla="*/ 5 w 27"/>
                <a:gd name="T39" fmla="*/ 9 h 23"/>
                <a:gd name="T40" fmla="*/ 0 w 27"/>
                <a:gd name="T41" fmla="*/ 14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4"/>
                  </a:moveTo>
                  <a:lnTo>
                    <a:pt x="0" y="14"/>
                  </a:lnTo>
                  <a:lnTo>
                    <a:pt x="0" y="18"/>
                  </a:lnTo>
                  <a:lnTo>
                    <a:pt x="0" y="21"/>
                  </a:lnTo>
                  <a:lnTo>
                    <a:pt x="3" y="23"/>
                  </a:lnTo>
                  <a:lnTo>
                    <a:pt x="9" y="23"/>
                  </a:lnTo>
                  <a:lnTo>
                    <a:pt x="14" y="23"/>
                  </a:lnTo>
                  <a:lnTo>
                    <a:pt x="18" y="21"/>
                  </a:lnTo>
                  <a:lnTo>
                    <a:pt x="23" y="16"/>
                  </a:lnTo>
                  <a:lnTo>
                    <a:pt x="27" y="12"/>
                  </a:lnTo>
                  <a:lnTo>
                    <a:pt x="27" y="7"/>
                  </a:lnTo>
                  <a:lnTo>
                    <a:pt x="27" y="5"/>
                  </a:lnTo>
                  <a:lnTo>
                    <a:pt x="23" y="3"/>
                  </a:lnTo>
                  <a:lnTo>
                    <a:pt x="18" y="0"/>
                  </a:lnTo>
                  <a:lnTo>
                    <a:pt x="14" y="3"/>
                  </a:lnTo>
                  <a:lnTo>
                    <a:pt x="9" y="5"/>
                  </a:lnTo>
                  <a:lnTo>
                    <a:pt x="5" y="9"/>
                  </a:lnTo>
                  <a:lnTo>
                    <a:pt x="0"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8" name="Freeform 1885">
              <a:extLst>
                <a:ext uri="{FF2B5EF4-FFF2-40B4-BE49-F238E27FC236}">
                  <a16:creationId xmlns:a16="http://schemas.microsoft.com/office/drawing/2014/main" xmlns="" id="{15FC3E6C-99EE-E14F-998D-A300E3BE3992}"/>
                </a:ext>
              </a:extLst>
            </p:cNvPr>
            <p:cNvSpPr>
              <a:spLocks/>
            </p:cNvSpPr>
            <p:nvPr/>
          </p:nvSpPr>
          <p:spPr bwMode="auto">
            <a:xfrm>
              <a:off x="2920" y="3255"/>
              <a:ext cx="27" cy="23"/>
            </a:xfrm>
            <a:custGeom>
              <a:avLst/>
              <a:gdLst>
                <a:gd name="T0" fmla="*/ 0 w 27"/>
                <a:gd name="T1" fmla="*/ 14 h 23"/>
                <a:gd name="T2" fmla="*/ 0 w 27"/>
                <a:gd name="T3" fmla="*/ 14 h 23"/>
                <a:gd name="T4" fmla="*/ 0 w 27"/>
                <a:gd name="T5" fmla="*/ 18 h 23"/>
                <a:gd name="T6" fmla="*/ 0 w 27"/>
                <a:gd name="T7" fmla="*/ 21 h 23"/>
                <a:gd name="T8" fmla="*/ 3 w 27"/>
                <a:gd name="T9" fmla="*/ 23 h 23"/>
                <a:gd name="T10" fmla="*/ 9 w 27"/>
                <a:gd name="T11" fmla="*/ 23 h 23"/>
                <a:gd name="T12" fmla="*/ 9 w 27"/>
                <a:gd name="T13" fmla="*/ 23 h 23"/>
                <a:gd name="T14" fmla="*/ 14 w 27"/>
                <a:gd name="T15" fmla="*/ 23 h 23"/>
                <a:gd name="T16" fmla="*/ 18 w 27"/>
                <a:gd name="T17" fmla="*/ 21 h 23"/>
                <a:gd name="T18" fmla="*/ 23 w 27"/>
                <a:gd name="T19" fmla="*/ 16 h 23"/>
                <a:gd name="T20" fmla="*/ 27 w 27"/>
                <a:gd name="T21" fmla="*/ 12 h 23"/>
                <a:gd name="T22" fmla="*/ 27 w 27"/>
                <a:gd name="T23" fmla="*/ 12 h 23"/>
                <a:gd name="T24" fmla="*/ 27 w 27"/>
                <a:gd name="T25" fmla="*/ 7 h 23"/>
                <a:gd name="T26" fmla="*/ 27 w 27"/>
                <a:gd name="T27" fmla="*/ 5 h 23"/>
                <a:gd name="T28" fmla="*/ 23 w 27"/>
                <a:gd name="T29" fmla="*/ 3 h 23"/>
                <a:gd name="T30" fmla="*/ 18 w 27"/>
                <a:gd name="T31" fmla="*/ 0 h 23"/>
                <a:gd name="T32" fmla="*/ 18 w 27"/>
                <a:gd name="T33" fmla="*/ 0 h 23"/>
                <a:gd name="T34" fmla="*/ 14 w 27"/>
                <a:gd name="T35" fmla="*/ 3 h 23"/>
                <a:gd name="T36" fmla="*/ 9 w 27"/>
                <a:gd name="T37" fmla="*/ 5 h 23"/>
                <a:gd name="T38" fmla="*/ 5 w 27"/>
                <a:gd name="T39" fmla="*/ 9 h 23"/>
                <a:gd name="T40" fmla="*/ 0 w 27"/>
                <a:gd name="T41" fmla="*/ 14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4"/>
                  </a:moveTo>
                  <a:lnTo>
                    <a:pt x="0" y="14"/>
                  </a:lnTo>
                  <a:lnTo>
                    <a:pt x="0" y="18"/>
                  </a:lnTo>
                  <a:lnTo>
                    <a:pt x="0" y="21"/>
                  </a:lnTo>
                  <a:lnTo>
                    <a:pt x="3" y="23"/>
                  </a:lnTo>
                  <a:lnTo>
                    <a:pt x="9" y="23"/>
                  </a:lnTo>
                  <a:lnTo>
                    <a:pt x="14" y="23"/>
                  </a:lnTo>
                  <a:lnTo>
                    <a:pt x="18" y="21"/>
                  </a:lnTo>
                  <a:lnTo>
                    <a:pt x="23" y="16"/>
                  </a:lnTo>
                  <a:lnTo>
                    <a:pt x="27" y="12"/>
                  </a:lnTo>
                  <a:lnTo>
                    <a:pt x="27" y="7"/>
                  </a:lnTo>
                  <a:lnTo>
                    <a:pt x="27" y="5"/>
                  </a:lnTo>
                  <a:lnTo>
                    <a:pt x="23" y="3"/>
                  </a:lnTo>
                  <a:lnTo>
                    <a:pt x="18" y="0"/>
                  </a:lnTo>
                  <a:lnTo>
                    <a:pt x="14" y="3"/>
                  </a:lnTo>
                  <a:lnTo>
                    <a:pt x="9" y="5"/>
                  </a:lnTo>
                  <a:lnTo>
                    <a:pt x="5" y="9"/>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69" name="Freeform 1886">
              <a:extLst>
                <a:ext uri="{FF2B5EF4-FFF2-40B4-BE49-F238E27FC236}">
                  <a16:creationId xmlns:a16="http://schemas.microsoft.com/office/drawing/2014/main" xmlns="" id="{8D83E01A-A8DB-6249-B7A6-3534E623C79F}"/>
                </a:ext>
              </a:extLst>
            </p:cNvPr>
            <p:cNvSpPr>
              <a:spLocks/>
            </p:cNvSpPr>
            <p:nvPr/>
          </p:nvSpPr>
          <p:spPr bwMode="auto">
            <a:xfrm>
              <a:off x="2893" y="3258"/>
              <a:ext cx="30" cy="22"/>
            </a:xfrm>
            <a:custGeom>
              <a:avLst/>
              <a:gdLst>
                <a:gd name="T0" fmla="*/ 0 w 30"/>
                <a:gd name="T1" fmla="*/ 11 h 22"/>
                <a:gd name="T2" fmla="*/ 0 w 30"/>
                <a:gd name="T3" fmla="*/ 11 h 22"/>
                <a:gd name="T4" fmla="*/ 0 w 30"/>
                <a:gd name="T5" fmla="*/ 15 h 22"/>
                <a:gd name="T6" fmla="*/ 0 w 30"/>
                <a:gd name="T7" fmla="*/ 18 h 22"/>
                <a:gd name="T8" fmla="*/ 5 w 30"/>
                <a:gd name="T9" fmla="*/ 20 h 22"/>
                <a:gd name="T10" fmla="*/ 9 w 30"/>
                <a:gd name="T11" fmla="*/ 22 h 22"/>
                <a:gd name="T12" fmla="*/ 9 w 30"/>
                <a:gd name="T13" fmla="*/ 22 h 22"/>
                <a:gd name="T14" fmla="*/ 14 w 30"/>
                <a:gd name="T15" fmla="*/ 20 h 22"/>
                <a:gd name="T16" fmla="*/ 21 w 30"/>
                <a:gd name="T17" fmla="*/ 18 h 22"/>
                <a:gd name="T18" fmla="*/ 25 w 30"/>
                <a:gd name="T19" fmla="*/ 15 h 22"/>
                <a:gd name="T20" fmla="*/ 27 w 30"/>
                <a:gd name="T21" fmla="*/ 11 h 22"/>
                <a:gd name="T22" fmla="*/ 27 w 30"/>
                <a:gd name="T23" fmla="*/ 11 h 22"/>
                <a:gd name="T24" fmla="*/ 30 w 30"/>
                <a:gd name="T25" fmla="*/ 6 h 22"/>
                <a:gd name="T26" fmla="*/ 27 w 30"/>
                <a:gd name="T27" fmla="*/ 2 h 22"/>
                <a:gd name="T28" fmla="*/ 25 w 30"/>
                <a:gd name="T29" fmla="*/ 0 h 22"/>
                <a:gd name="T30" fmla="*/ 21 w 30"/>
                <a:gd name="T31" fmla="*/ 0 h 22"/>
                <a:gd name="T32" fmla="*/ 21 w 30"/>
                <a:gd name="T33" fmla="*/ 0 h 22"/>
                <a:gd name="T34" fmla="*/ 14 w 30"/>
                <a:gd name="T35" fmla="*/ 0 h 22"/>
                <a:gd name="T36" fmla="*/ 9 w 30"/>
                <a:gd name="T37" fmla="*/ 2 h 22"/>
                <a:gd name="T38" fmla="*/ 5 w 30"/>
                <a:gd name="T39" fmla="*/ 6 h 22"/>
                <a:gd name="T40" fmla="*/ 0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0" y="11"/>
                  </a:moveTo>
                  <a:lnTo>
                    <a:pt x="0" y="11"/>
                  </a:lnTo>
                  <a:lnTo>
                    <a:pt x="0" y="15"/>
                  </a:lnTo>
                  <a:lnTo>
                    <a:pt x="0" y="18"/>
                  </a:lnTo>
                  <a:lnTo>
                    <a:pt x="5" y="20"/>
                  </a:lnTo>
                  <a:lnTo>
                    <a:pt x="9" y="22"/>
                  </a:lnTo>
                  <a:lnTo>
                    <a:pt x="14" y="20"/>
                  </a:lnTo>
                  <a:lnTo>
                    <a:pt x="21" y="18"/>
                  </a:lnTo>
                  <a:lnTo>
                    <a:pt x="25" y="15"/>
                  </a:lnTo>
                  <a:lnTo>
                    <a:pt x="27" y="11"/>
                  </a:lnTo>
                  <a:lnTo>
                    <a:pt x="30" y="6"/>
                  </a:lnTo>
                  <a:lnTo>
                    <a:pt x="27" y="2"/>
                  </a:lnTo>
                  <a:lnTo>
                    <a:pt x="25" y="0"/>
                  </a:lnTo>
                  <a:lnTo>
                    <a:pt x="21" y="0"/>
                  </a:lnTo>
                  <a:lnTo>
                    <a:pt x="14" y="0"/>
                  </a:lnTo>
                  <a:lnTo>
                    <a:pt x="9" y="2"/>
                  </a:lnTo>
                  <a:lnTo>
                    <a:pt x="5"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0" name="Freeform 1887">
              <a:extLst>
                <a:ext uri="{FF2B5EF4-FFF2-40B4-BE49-F238E27FC236}">
                  <a16:creationId xmlns:a16="http://schemas.microsoft.com/office/drawing/2014/main" xmlns="" id="{94F747D2-E71E-2F42-8825-6A448FE3607A}"/>
                </a:ext>
              </a:extLst>
            </p:cNvPr>
            <p:cNvSpPr>
              <a:spLocks/>
            </p:cNvSpPr>
            <p:nvPr/>
          </p:nvSpPr>
          <p:spPr bwMode="auto">
            <a:xfrm>
              <a:off x="2893" y="3258"/>
              <a:ext cx="30" cy="22"/>
            </a:xfrm>
            <a:custGeom>
              <a:avLst/>
              <a:gdLst>
                <a:gd name="T0" fmla="*/ 0 w 30"/>
                <a:gd name="T1" fmla="*/ 11 h 22"/>
                <a:gd name="T2" fmla="*/ 0 w 30"/>
                <a:gd name="T3" fmla="*/ 11 h 22"/>
                <a:gd name="T4" fmla="*/ 0 w 30"/>
                <a:gd name="T5" fmla="*/ 15 h 22"/>
                <a:gd name="T6" fmla="*/ 0 w 30"/>
                <a:gd name="T7" fmla="*/ 18 h 22"/>
                <a:gd name="T8" fmla="*/ 5 w 30"/>
                <a:gd name="T9" fmla="*/ 20 h 22"/>
                <a:gd name="T10" fmla="*/ 9 w 30"/>
                <a:gd name="T11" fmla="*/ 22 h 22"/>
                <a:gd name="T12" fmla="*/ 9 w 30"/>
                <a:gd name="T13" fmla="*/ 22 h 22"/>
                <a:gd name="T14" fmla="*/ 14 w 30"/>
                <a:gd name="T15" fmla="*/ 20 h 22"/>
                <a:gd name="T16" fmla="*/ 21 w 30"/>
                <a:gd name="T17" fmla="*/ 18 h 22"/>
                <a:gd name="T18" fmla="*/ 25 w 30"/>
                <a:gd name="T19" fmla="*/ 15 h 22"/>
                <a:gd name="T20" fmla="*/ 27 w 30"/>
                <a:gd name="T21" fmla="*/ 11 h 22"/>
                <a:gd name="T22" fmla="*/ 27 w 30"/>
                <a:gd name="T23" fmla="*/ 11 h 22"/>
                <a:gd name="T24" fmla="*/ 30 w 30"/>
                <a:gd name="T25" fmla="*/ 6 h 22"/>
                <a:gd name="T26" fmla="*/ 27 w 30"/>
                <a:gd name="T27" fmla="*/ 2 h 22"/>
                <a:gd name="T28" fmla="*/ 25 w 30"/>
                <a:gd name="T29" fmla="*/ 0 h 22"/>
                <a:gd name="T30" fmla="*/ 21 w 30"/>
                <a:gd name="T31" fmla="*/ 0 h 22"/>
                <a:gd name="T32" fmla="*/ 21 w 30"/>
                <a:gd name="T33" fmla="*/ 0 h 22"/>
                <a:gd name="T34" fmla="*/ 14 w 30"/>
                <a:gd name="T35" fmla="*/ 0 h 22"/>
                <a:gd name="T36" fmla="*/ 9 w 30"/>
                <a:gd name="T37" fmla="*/ 2 h 22"/>
                <a:gd name="T38" fmla="*/ 5 w 30"/>
                <a:gd name="T39" fmla="*/ 6 h 22"/>
                <a:gd name="T40" fmla="*/ 0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0" y="11"/>
                  </a:moveTo>
                  <a:lnTo>
                    <a:pt x="0" y="11"/>
                  </a:lnTo>
                  <a:lnTo>
                    <a:pt x="0" y="15"/>
                  </a:lnTo>
                  <a:lnTo>
                    <a:pt x="0" y="18"/>
                  </a:lnTo>
                  <a:lnTo>
                    <a:pt x="5" y="20"/>
                  </a:lnTo>
                  <a:lnTo>
                    <a:pt x="9" y="22"/>
                  </a:lnTo>
                  <a:lnTo>
                    <a:pt x="14" y="20"/>
                  </a:lnTo>
                  <a:lnTo>
                    <a:pt x="21" y="18"/>
                  </a:lnTo>
                  <a:lnTo>
                    <a:pt x="25" y="15"/>
                  </a:lnTo>
                  <a:lnTo>
                    <a:pt x="27" y="11"/>
                  </a:lnTo>
                  <a:lnTo>
                    <a:pt x="30" y="6"/>
                  </a:lnTo>
                  <a:lnTo>
                    <a:pt x="27" y="2"/>
                  </a:lnTo>
                  <a:lnTo>
                    <a:pt x="25" y="0"/>
                  </a:lnTo>
                  <a:lnTo>
                    <a:pt x="21" y="0"/>
                  </a:lnTo>
                  <a:lnTo>
                    <a:pt x="14" y="0"/>
                  </a:lnTo>
                  <a:lnTo>
                    <a:pt x="9" y="2"/>
                  </a:lnTo>
                  <a:lnTo>
                    <a:pt x="5"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1" name="Freeform 1888">
              <a:extLst>
                <a:ext uri="{FF2B5EF4-FFF2-40B4-BE49-F238E27FC236}">
                  <a16:creationId xmlns:a16="http://schemas.microsoft.com/office/drawing/2014/main" xmlns="" id="{18346E18-05CF-874A-A7CF-921A5E34EF26}"/>
                </a:ext>
              </a:extLst>
            </p:cNvPr>
            <p:cNvSpPr>
              <a:spLocks/>
            </p:cNvSpPr>
            <p:nvPr/>
          </p:nvSpPr>
          <p:spPr bwMode="auto">
            <a:xfrm>
              <a:off x="2866" y="3258"/>
              <a:ext cx="30" cy="22"/>
            </a:xfrm>
            <a:custGeom>
              <a:avLst/>
              <a:gdLst>
                <a:gd name="T0" fmla="*/ 3 w 30"/>
                <a:gd name="T1" fmla="*/ 11 h 22"/>
                <a:gd name="T2" fmla="*/ 3 w 30"/>
                <a:gd name="T3" fmla="*/ 11 h 22"/>
                <a:gd name="T4" fmla="*/ 0 w 30"/>
                <a:gd name="T5" fmla="*/ 15 h 22"/>
                <a:gd name="T6" fmla="*/ 0 w 30"/>
                <a:gd name="T7" fmla="*/ 20 h 22"/>
                <a:gd name="T8" fmla="*/ 5 w 30"/>
                <a:gd name="T9" fmla="*/ 22 h 22"/>
                <a:gd name="T10" fmla="*/ 9 w 30"/>
                <a:gd name="T11" fmla="*/ 22 h 22"/>
                <a:gd name="T12" fmla="*/ 9 w 30"/>
                <a:gd name="T13" fmla="*/ 22 h 22"/>
                <a:gd name="T14" fmla="*/ 14 w 30"/>
                <a:gd name="T15" fmla="*/ 22 h 22"/>
                <a:gd name="T16" fmla="*/ 21 w 30"/>
                <a:gd name="T17" fmla="*/ 18 h 22"/>
                <a:gd name="T18" fmla="*/ 25 w 30"/>
                <a:gd name="T19" fmla="*/ 15 h 22"/>
                <a:gd name="T20" fmla="*/ 27 w 30"/>
                <a:gd name="T21" fmla="*/ 11 h 22"/>
                <a:gd name="T22" fmla="*/ 27 w 30"/>
                <a:gd name="T23" fmla="*/ 11 h 22"/>
                <a:gd name="T24" fmla="*/ 30 w 30"/>
                <a:gd name="T25" fmla="*/ 6 h 22"/>
                <a:gd name="T26" fmla="*/ 30 w 30"/>
                <a:gd name="T27" fmla="*/ 2 h 22"/>
                <a:gd name="T28" fmla="*/ 25 w 30"/>
                <a:gd name="T29" fmla="*/ 0 h 22"/>
                <a:gd name="T30" fmla="*/ 21 w 30"/>
                <a:gd name="T31" fmla="*/ 0 h 22"/>
                <a:gd name="T32" fmla="*/ 21 w 30"/>
                <a:gd name="T33" fmla="*/ 0 h 22"/>
                <a:gd name="T34" fmla="*/ 16 w 30"/>
                <a:gd name="T35" fmla="*/ 0 h 22"/>
                <a:gd name="T36" fmla="*/ 9 w 30"/>
                <a:gd name="T37" fmla="*/ 4 h 22"/>
                <a:gd name="T38" fmla="*/ 5 w 30"/>
                <a:gd name="T39" fmla="*/ 6 h 22"/>
                <a:gd name="T40" fmla="*/ 3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3" y="11"/>
                  </a:moveTo>
                  <a:lnTo>
                    <a:pt x="3" y="11"/>
                  </a:lnTo>
                  <a:lnTo>
                    <a:pt x="0" y="15"/>
                  </a:lnTo>
                  <a:lnTo>
                    <a:pt x="0" y="20"/>
                  </a:lnTo>
                  <a:lnTo>
                    <a:pt x="5" y="22"/>
                  </a:lnTo>
                  <a:lnTo>
                    <a:pt x="9" y="22"/>
                  </a:lnTo>
                  <a:lnTo>
                    <a:pt x="14" y="22"/>
                  </a:lnTo>
                  <a:lnTo>
                    <a:pt x="21" y="18"/>
                  </a:lnTo>
                  <a:lnTo>
                    <a:pt x="25" y="15"/>
                  </a:lnTo>
                  <a:lnTo>
                    <a:pt x="27" y="11"/>
                  </a:lnTo>
                  <a:lnTo>
                    <a:pt x="30" y="6"/>
                  </a:lnTo>
                  <a:lnTo>
                    <a:pt x="30" y="2"/>
                  </a:lnTo>
                  <a:lnTo>
                    <a:pt x="25" y="0"/>
                  </a:lnTo>
                  <a:lnTo>
                    <a:pt x="21" y="0"/>
                  </a:lnTo>
                  <a:lnTo>
                    <a:pt x="16" y="0"/>
                  </a:lnTo>
                  <a:lnTo>
                    <a:pt x="9" y="4"/>
                  </a:lnTo>
                  <a:lnTo>
                    <a:pt x="5"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2" name="Freeform 1889">
              <a:extLst>
                <a:ext uri="{FF2B5EF4-FFF2-40B4-BE49-F238E27FC236}">
                  <a16:creationId xmlns:a16="http://schemas.microsoft.com/office/drawing/2014/main" xmlns="" id="{E2BC0F3C-9B8B-454E-848A-13ED3F9E11F7}"/>
                </a:ext>
              </a:extLst>
            </p:cNvPr>
            <p:cNvSpPr>
              <a:spLocks/>
            </p:cNvSpPr>
            <p:nvPr/>
          </p:nvSpPr>
          <p:spPr bwMode="auto">
            <a:xfrm>
              <a:off x="2866" y="3258"/>
              <a:ext cx="30" cy="22"/>
            </a:xfrm>
            <a:custGeom>
              <a:avLst/>
              <a:gdLst>
                <a:gd name="T0" fmla="*/ 3 w 30"/>
                <a:gd name="T1" fmla="*/ 11 h 22"/>
                <a:gd name="T2" fmla="*/ 3 w 30"/>
                <a:gd name="T3" fmla="*/ 11 h 22"/>
                <a:gd name="T4" fmla="*/ 0 w 30"/>
                <a:gd name="T5" fmla="*/ 15 h 22"/>
                <a:gd name="T6" fmla="*/ 0 w 30"/>
                <a:gd name="T7" fmla="*/ 20 h 22"/>
                <a:gd name="T8" fmla="*/ 5 w 30"/>
                <a:gd name="T9" fmla="*/ 22 h 22"/>
                <a:gd name="T10" fmla="*/ 9 w 30"/>
                <a:gd name="T11" fmla="*/ 22 h 22"/>
                <a:gd name="T12" fmla="*/ 9 w 30"/>
                <a:gd name="T13" fmla="*/ 22 h 22"/>
                <a:gd name="T14" fmla="*/ 14 w 30"/>
                <a:gd name="T15" fmla="*/ 22 h 22"/>
                <a:gd name="T16" fmla="*/ 21 w 30"/>
                <a:gd name="T17" fmla="*/ 18 h 22"/>
                <a:gd name="T18" fmla="*/ 25 w 30"/>
                <a:gd name="T19" fmla="*/ 15 h 22"/>
                <a:gd name="T20" fmla="*/ 27 w 30"/>
                <a:gd name="T21" fmla="*/ 11 h 22"/>
                <a:gd name="T22" fmla="*/ 27 w 30"/>
                <a:gd name="T23" fmla="*/ 11 h 22"/>
                <a:gd name="T24" fmla="*/ 30 w 30"/>
                <a:gd name="T25" fmla="*/ 6 h 22"/>
                <a:gd name="T26" fmla="*/ 30 w 30"/>
                <a:gd name="T27" fmla="*/ 2 h 22"/>
                <a:gd name="T28" fmla="*/ 25 w 30"/>
                <a:gd name="T29" fmla="*/ 0 h 22"/>
                <a:gd name="T30" fmla="*/ 21 w 30"/>
                <a:gd name="T31" fmla="*/ 0 h 22"/>
                <a:gd name="T32" fmla="*/ 21 w 30"/>
                <a:gd name="T33" fmla="*/ 0 h 22"/>
                <a:gd name="T34" fmla="*/ 16 w 30"/>
                <a:gd name="T35" fmla="*/ 0 h 22"/>
                <a:gd name="T36" fmla="*/ 9 w 30"/>
                <a:gd name="T37" fmla="*/ 4 h 22"/>
                <a:gd name="T38" fmla="*/ 5 w 30"/>
                <a:gd name="T39" fmla="*/ 6 h 22"/>
                <a:gd name="T40" fmla="*/ 3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3" y="11"/>
                  </a:moveTo>
                  <a:lnTo>
                    <a:pt x="3" y="11"/>
                  </a:lnTo>
                  <a:lnTo>
                    <a:pt x="0" y="15"/>
                  </a:lnTo>
                  <a:lnTo>
                    <a:pt x="0" y="20"/>
                  </a:lnTo>
                  <a:lnTo>
                    <a:pt x="5" y="22"/>
                  </a:lnTo>
                  <a:lnTo>
                    <a:pt x="9" y="22"/>
                  </a:lnTo>
                  <a:lnTo>
                    <a:pt x="14" y="22"/>
                  </a:lnTo>
                  <a:lnTo>
                    <a:pt x="21" y="18"/>
                  </a:lnTo>
                  <a:lnTo>
                    <a:pt x="25" y="15"/>
                  </a:lnTo>
                  <a:lnTo>
                    <a:pt x="27" y="11"/>
                  </a:lnTo>
                  <a:lnTo>
                    <a:pt x="30" y="6"/>
                  </a:lnTo>
                  <a:lnTo>
                    <a:pt x="30" y="2"/>
                  </a:lnTo>
                  <a:lnTo>
                    <a:pt x="25" y="0"/>
                  </a:lnTo>
                  <a:lnTo>
                    <a:pt x="21" y="0"/>
                  </a:lnTo>
                  <a:lnTo>
                    <a:pt x="16" y="0"/>
                  </a:lnTo>
                  <a:lnTo>
                    <a:pt x="9" y="4"/>
                  </a:lnTo>
                  <a:lnTo>
                    <a:pt x="5"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3" name="Freeform 1890">
              <a:extLst>
                <a:ext uri="{FF2B5EF4-FFF2-40B4-BE49-F238E27FC236}">
                  <a16:creationId xmlns:a16="http://schemas.microsoft.com/office/drawing/2014/main" xmlns="" id="{48AE0979-28A5-794C-9A16-A610AD3E0BC3}"/>
                </a:ext>
              </a:extLst>
            </p:cNvPr>
            <p:cNvSpPr>
              <a:spLocks/>
            </p:cNvSpPr>
            <p:nvPr/>
          </p:nvSpPr>
          <p:spPr bwMode="auto">
            <a:xfrm>
              <a:off x="2839" y="3258"/>
              <a:ext cx="30" cy="22"/>
            </a:xfrm>
            <a:custGeom>
              <a:avLst/>
              <a:gdLst>
                <a:gd name="T0" fmla="*/ 3 w 30"/>
                <a:gd name="T1" fmla="*/ 11 h 22"/>
                <a:gd name="T2" fmla="*/ 3 w 30"/>
                <a:gd name="T3" fmla="*/ 11 h 22"/>
                <a:gd name="T4" fmla="*/ 0 w 30"/>
                <a:gd name="T5" fmla="*/ 15 h 22"/>
                <a:gd name="T6" fmla="*/ 0 w 30"/>
                <a:gd name="T7" fmla="*/ 20 h 22"/>
                <a:gd name="T8" fmla="*/ 3 w 30"/>
                <a:gd name="T9" fmla="*/ 22 h 22"/>
                <a:gd name="T10" fmla="*/ 9 w 30"/>
                <a:gd name="T11" fmla="*/ 22 h 22"/>
                <a:gd name="T12" fmla="*/ 9 w 30"/>
                <a:gd name="T13" fmla="*/ 22 h 22"/>
                <a:gd name="T14" fmla="*/ 14 w 30"/>
                <a:gd name="T15" fmla="*/ 22 h 22"/>
                <a:gd name="T16" fmla="*/ 21 w 30"/>
                <a:gd name="T17" fmla="*/ 20 h 22"/>
                <a:gd name="T18" fmla="*/ 25 w 30"/>
                <a:gd name="T19" fmla="*/ 15 h 22"/>
                <a:gd name="T20" fmla="*/ 27 w 30"/>
                <a:gd name="T21" fmla="*/ 11 h 22"/>
                <a:gd name="T22" fmla="*/ 27 w 30"/>
                <a:gd name="T23" fmla="*/ 11 h 22"/>
                <a:gd name="T24" fmla="*/ 30 w 30"/>
                <a:gd name="T25" fmla="*/ 6 h 22"/>
                <a:gd name="T26" fmla="*/ 30 w 30"/>
                <a:gd name="T27" fmla="*/ 4 h 22"/>
                <a:gd name="T28" fmla="*/ 27 w 30"/>
                <a:gd name="T29" fmla="*/ 2 h 22"/>
                <a:gd name="T30" fmla="*/ 23 w 30"/>
                <a:gd name="T31" fmla="*/ 0 h 22"/>
                <a:gd name="T32" fmla="*/ 23 w 30"/>
                <a:gd name="T33" fmla="*/ 0 h 22"/>
                <a:gd name="T34" fmla="*/ 16 w 30"/>
                <a:gd name="T35" fmla="*/ 2 h 22"/>
                <a:gd name="T36" fmla="*/ 9 w 30"/>
                <a:gd name="T37" fmla="*/ 4 h 22"/>
                <a:gd name="T38" fmla="*/ 5 w 30"/>
                <a:gd name="T39" fmla="*/ 6 h 22"/>
                <a:gd name="T40" fmla="*/ 3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3" y="11"/>
                  </a:moveTo>
                  <a:lnTo>
                    <a:pt x="3" y="11"/>
                  </a:lnTo>
                  <a:lnTo>
                    <a:pt x="0" y="15"/>
                  </a:lnTo>
                  <a:lnTo>
                    <a:pt x="0" y="20"/>
                  </a:lnTo>
                  <a:lnTo>
                    <a:pt x="3" y="22"/>
                  </a:lnTo>
                  <a:lnTo>
                    <a:pt x="9" y="22"/>
                  </a:lnTo>
                  <a:lnTo>
                    <a:pt x="14" y="22"/>
                  </a:lnTo>
                  <a:lnTo>
                    <a:pt x="21" y="20"/>
                  </a:lnTo>
                  <a:lnTo>
                    <a:pt x="25" y="15"/>
                  </a:lnTo>
                  <a:lnTo>
                    <a:pt x="27" y="11"/>
                  </a:lnTo>
                  <a:lnTo>
                    <a:pt x="30" y="6"/>
                  </a:lnTo>
                  <a:lnTo>
                    <a:pt x="30" y="4"/>
                  </a:lnTo>
                  <a:lnTo>
                    <a:pt x="27" y="2"/>
                  </a:lnTo>
                  <a:lnTo>
                    <a:pt x="23" y="0"/>
                  </a:lnTo>
                  <a:lnTo>
                    <a:pt x="16" y="2"/>
                  </a:lnTo>
                  <a:lnTo>
                    <a:pt x="9" y="4"/>
                  </a:lnTo>
                  <a:lnTo>
                    <a:pt x="5"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4" name="Freeform 1891">
              <a:extLst>
                <a:ext uri="{FF2B5EF4-FFF2-40B4-BE49-F238E27FC236}">
                  <a16:creationId xmlns:a16="http://schemas.microsoft.com/office/drawing/2014/main" xmlns="" id="{C4CE267F-985C-C54B-AD29-190F8AB1711E}"/>
                </a:ext>
              </a:extLst>
            </p:cNvPr>
            <p:cNvSpPr>
              <a:spLocks/>
            </p:cNvSpPr>
            <p:nvPr/>
          </p:nvSpPr>
          <p:spPr bwMode="auto">
            <a:xfrm>
              <a:off x="2839" y="3258"/>
              <a:ext cx="30" cy="22"/>
            </a:xfrm>
            <a:custGeom>
              <a:avLst/>
              <a:gdLst>
                <a:gd name="T0" fmla="*/ 3 w 30"/>
                <a:gd name="T1" fmla="*/ 11 h 22"/>
                <a:gd name="T2" fmla="*/ 3 w 30"/>
                <a:gd name="T3" fmla="*/ 11 h 22"/>
                <a:gd name="T4" fmla="*/ 0 w 30"/>
                <a:gd name="T5" fmla="*/ 15 h 22"/>
                <a:gd name="T6" fmla="*/ 0 w 30"/>
                <a:gd name="T7" fmla="*/ 20 h 22"/>
                <a:gd name="T8" fmla="*/ 3 w 30"/>
                <a:gd name="T9" fmla="*/ 22 h 22"/>
                <a:gd name="T10" fmla="*/ 9 w 30"/>
                <a:gd name="T11" fmla="*/ 22 h 22"/>
                <a:gd name="T12" fmla="*/ 9 w 30"/>
                <a:gd name="T13" fmla="*/ 22 h 22"/>
                <a:gd name="T14" fmla="*/ 14 w 30"/>
                <a:gd name="T15" fmla="*/ 22 h 22"/>
                <a:gd name="T16" fmla="*/ 21 w 30"/>
                <a:gd name="T17" fmla="*/ 20 h 22"/>
                <a:gd name="T18" fmla="*/ 25 w 30"/>
                <a:gd name="T19" fmla="*/ 15 h 22"/>
                <a:gd name="T20" fmla="*/ 27 w 30"/>
                <a:gd name="T21" fmla="*/ 11 h 22"/>
                <a:gd name="T22" fmla="*/ 27 w 30"/>
                <a:gd name="T23" fmla="*/ 11 h 22"/>
                <a:gd name="T24" fmla="*/ 30 w 30"/>
                <a:gd name="T25" fmla="*/ 6 h 22"/>
                <a:gd name="T26" fmla="*/ 30 w 30"/>
                <a:gd name="T27" fmla="*/ 4 h 22"/>
                <a:gd name="T28" fmla="*/ 27 w 30"/>
                <a:gd name="T29" fmla="*/ 2 h 22"/>
                <a:gd name="T30" fmla="*/ 23 w 30"/>
                <a:gd name="T31" fmla="*/ 0 h 22"/>
                <a:gd name="T32" fmla="*/ 23 w 30"/>
                <a:gd name="T33" fmla="*/ 0 h 22"/>
                <a:gd name="T34" fmla="*/ 16 w 30"/>
                <a:gd name="T35" fmla="*/ 2 h 22"/>
                <a:gd name="T36" fmla="*/ 9 w 30"/>
                <a:gd name="T37" fmla="*/ 4 h 22"/>
                <a:gd name="T38" fmla="*/ 5 w 30"/>
                <a:gd name="T39" fmla="*/ 6 h 22"/>
                <a:gd name="T40" fmla="*/ 3 w 3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3" y="11"/>
                  </a:moveTo>
                  <a:lnTo>
                    <a:pt x="3" y="11"/>
                  </a:lnTo>
                  <a:lnTo>
                    <a:pt x="0" y="15"/>
                  </a:lnTo>
                  <a:lnTo>
                    <a:pt x="0" y="20"/>
                  </a:lnTo>
                  <a:lnTo>
                    <a:pt x="3" y="22"/>
                  </a:lnTo>
                  <a:lnTo>
                    <a:pt x="9" y="22"/>
                  </a:lnTo>
                  <a:lnTo>
                    <a:pt x="14" y="22"/>
                  </a:lnTo>
                  <a:lnTo>
                    <a:pt x="21" y="20"/>
                  </a:lnTo>
                  <a:lnTo>
                    <a:pt x="25" y="15"/>
                  </a:lnTo>
                  <a:lnTo>
                    <a:pt x="27" y="11"/>
                  </a:lnTo>
                  <a:lnTo>
                    <a:pt x="30" y="6"/>
                  </a:lnTo>
                  <a:lnTo>
                    <a:pt x="30" y="4"/>
                  </a:lnTo>
                  <a:lnTo>
                    <a:pt x="27" y="2"/>
                  </a:lnTo>
                  <a:lnTo>
                    <a:pt x="23" y="0"/>
                  </a:lnTo>
                  <a:lnTo>
                    <a:pt x="16" y="2"/>
                  </a:lnTo>
                  <a:lnTo>
                    <a:pt x="9" y="4"/>
                  </a:lnTo>
                  <a:lnTo>
                    <a:pt x="5"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5" name="Freeform 1892">
              <a:extLst>
                <a:ext uri="{FF2B5EF4-FFF2-40B4-BE49-F238E27FC236}">
                  <a16:creationId xmlns:a16="http://schemas.microsoft.com/office/drawing/2014/main" xmlns="" id="{A80758AB-9283-9643-9AF7-16267AB05127}"/>
                </a:ext>
              </a:extLst>
            </p:cNvPr>
            <p:cNvSpPr>
              <a:spLocks/>
            </p:cNvSpPr>
            <p:nvPr/>
          </p:nvSpPr>
          <p:spPr bwMode="auto">
            <a:xfrm>
              <a:off x="2812" y="3258"/>
              <a:ext cx="30" cy="22"/>
            </a:xfrm>
            <a:custGeom>
              <a:avLst/>
              <a:gdLst>
                <a:gd name="T0" fmla="*/ 3 w 30"/>
                <a:gd name="T1" fmla="*/ 13 h 22"/>
                <a:gd name="T2" fmla="*/ 3 w 30"/>
                <a:gd name="T3" fmla="*/ 13 h 22"/>
                <a:gd name="T4" fmla="*/ 0 w 30"/>
                <a:gd name="T5" fmla="*/ 15 h 22"/>
                <a:gd name="T6" fmla="*/ 0 w 30"/>
                <a:gd name="T7" fmla="*/ 20 h 22"/>
                <a:gd name="T8" fmla="*/ 3 w 30"/>
                <a:gd name="T9" fmla="*/ 22 h 22"/>
                <a:gd name="T10" fmla="*/ 7 w 30"/>
                <a:gd name="T11" fmla="*/ 22 h 22"/>
                <a:gd name="T12" fmla="*/ 7 w 30"/>
                <a:gd name="T13" fmla="*/ 22 h 22"/>
                <a:gd name="T14" fmla="*/ 14 w 30"/>
                <a:gd name="T15" fmla="*/ 22 h 22"/>
                <a:gd name="T16" fmla="*/ 21 w 30"/>
                <a:gd name="T17" fmla="*/ 20 h 22"/>
                <a:gd name="T18" fmla="*/ 25 w 30"/>
                <a:gd name="T19" fmla="*/ 15 h 22"/>
                <a:gd name="T20" fmla="*/ 30 w 30"/>
                <a:gd name="T21" fmla="*/ 11 h 22"/>
                <a:gd name="T22" fmla="*/ 30 w 30"/>
                <a:gd name="T23" fmla="*/ 11 h 22"/>
                <a:gd name="T24" fmla="*/ 30 w 30"/>
                <a:gd name="T25" fmla="*/ 6 h 22"/>
                <a:gd name="T26" fmla="*/ 30 w 30"/>
                <a:gd name="T27" fmla="*/ 4 h 22"/>
                <a:gd name="T28" fmla="*/ 27 w 30"/>
                <a:gd name="T29" fmla="*/ 2 h 22"/>
                <a:gd name="T30" fmla="*/ 23 w 30"/>
                <a:gd name="T31" fmla="*/ 0 h 22"/>
                <a:gd name="T32" fmla="*/ 23 w 30"/>
                <a:gd name="T33" fmla="*/ 0 h 22"/>
                <a:gd name="T34" fmla="*/ 16 w 30"/>
                <a:gd name="T35" fmla="*/ 2 h 22"/>
                <a:gd name="T36" fmla="*/ 12 w 30"/>
                <a:gd name="T37" fmla="*/ 4 h 22"/>
                <a:gd name="T38" fmla="*/ 5 w 30"/>
                <a:gd name="T39" fmla="*/ 9 h 22"/>
                <a:gd name="T40" fmla="*/ 3 w 30"/>
                <a:gd name="T41" fmla="*/ 13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3" y="13"/>
                  </a:moveTo>
                  <a:lnTo>
                    <a:pt x="3" y="13"/>
                  </a:lnTo>
                  <a:lnTo>
                    <a:pt x="0" y="15"/>
                  </a:lnTo>
                  <a:lnTo>
                    <a:pt x="0" y="20"/>
                  </a:lnTo>
                  <a:lnTo>
                    <a:pt x="3" y="22"/>
                  </a:lnTo>
                  <a:lnTo>
                    <a:pt x="7" y="22"/>
                  </a:lnTo>
                  <a:lnTo>
                    <a:pt x="14" y="22"/>
                  </a:lnTo>
                  <a:lnTo>
                    <a:pt x="21" y="20"/>
                  </a:lnTo>
                  <a:lnTo>
                    <a:pt x="25" y="15"/>
                  </a:lnTo>
                  <a:lnTo>
                    <a:pt x="30" y="11"/>
                  </a:lnTo>
                  <a:lnTo>
                    <a:pt x="30" y="6"/>
                  </a:lnTo>
                  <a:lnTo>
                    <a:pt x="30" y="4"/>
                  </a:lnTo>
                  <a:lnTo>
                    <a:pt x="27" y="2"/>
                  </a:lnTo>
                  <a:lnTo>
                    <a:pt x="23" y="0"/>
                  </a:lnTo>
                  <a:lnTo>
                    <a:pt x="16" y="2"/>
                  </a:lnTo>
                  <a:lnTo>
                    <a:pt x="12" y="4"/>
                  </a:lnTo>
                  <a:lnTo>
                    <a:pt x="5" y="9"/>
                  </a:lnTo>
                  <a:lnTo>
                    <a:pt x="3"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6" name="Freeform 1893">
              <a:extLst>
                <a:ext uri="{FF2B5EF4-FFF2-40B4-BE49-F238E27FC236}">
                  <a16:creationId xmlns:a16="http://schemas.microsoft.com/office/drawing/2014/main" xmlns="" id="{43FF8FAF-9590-424F-8332-99545AC92F32}"/>
                </a:ext>
              </a:extLst>
            </p:cNvPr>
            <p:cNvSpPr>
              <a:spLocks/>
            </p:cNvSpPr>
            <p:nvPr/>
          </p:nvSpPr>
          <p:spPr bwMode="auto">
            <a:xfrm>
              <a:off x="2812" y="3258"/>
              <a:ext cx="30" cy="22"/>
            </a:xfrm>
            <a:custGeom>
              <a:avLst/>
              <a:gdLst>
                <a:gd name="T0" fmla="*/ 3 w 30"/>
                <a:gd name="T1" fmla="*/ 13 h 22"/>
                <a:gd name="T2" fmla="*/ 3 w 30"/>
                <a:gd name="T3" fmla="*/ 13 h 22"/>
                <a:gd name="T4" fmla="*/ 0 w 30"/>
                <a:gd name="T5" fmla="*/ 15 h 22"/>
                <a:gd name="T6" fmla="*/ 0 w 30"/>
                <a:gd name="T7" fmla="*/ 20 h 22"/>
                <a:gd name="T8" fmla="*/ 3 w 30"/>
                <a:gd name="T9" fmla="*/ 22 h 22"/>
                <a:gd name="T10" fmla="*/ 7 w 30"/>
                <a:gd name="T11" fmla="*/ 22 h 22"/>
                <a:gd name="T12" fmla="*/ 7 w 30"/>
                <a:gd name="T13" fmla="*/ 22 h 22"/>
                <a:gd name="T14" fmla="*/ 14 w 30"/>
                <a:gd name="T15" fmla="*/ 22 h 22"/>
                <a:gd name="T16" fmla="*/ 21 w 30"/>
                <a:gd name="T17" fmla="*/ 20 h 22"/>
                <a:gd name="T18" fmla="*/ 25 w 30"/>
                <a:gd name="T19" fmla="*/ 15 h 22"/>
                <a:gd name="T20" fmla="*/ 30 w 30"/>
                <a:gd name="T21" fmla="*/ 11 h 22"/>
                <a:gd name="T22" fmla="*/ 30 w 30"/>
                <a:gd name="T23" fmla="*/ 11 h 22"/>
                <a:gd name="T24" fmla="*/ 30 w 30"/>
                <a:gd name="T25" fmla="*/ 6 h 22"/>
                <a:gd name="T26" fmla="*/ 30 w 30"/>
                <a:gd name="T27" fmla="*/ 4 h 22"/>
                <a:gd name="T28" fmla="*/ 27 w 30"/>
                <a:gd name="T29" fmla="*/ 2 h 22"/>
                <a:gd name="T30" fmla="*/ 23 w 30"/>
                <a:gd name="T31" fmla="*/ 0 h 22"/>
                <a:gd name="T32" fmla="*/ 23 w 30"/>
                <a:gd name="T33" fmla="*/ 0 h 22"/>
                <a:gd name="T34" fmla="*/ 16 w 30"/>
                <a:gd name="T35" fmla="*/ 2 h 22"/>
                <a:gd name="T36" fmla="*/ 12 w 30"/>
                <a:gd name="T37" fmla="*/ 4 h 22"/>
                <a:gd name="T38" fmla="*/ 5 w 30"/>
                <a:gd name="T39" fmla="*/ 9 h 22"/>
                <a:gd name="T40" fmla="*/ 3 w 30"/>
                <a:gd name="T41" fmla="*/ 13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2">
                  <a:moveTo>
                    <a:pt x="3" y="13"/>
                  </a:moveTo>
                  <a:lnTo>
                    <a:pt x="3" y="13"/>
                  </a:lnTo>
                  <a:lnTo>
                    <a:pt x="0" y="15"/>
                  </a:lnTo>
                  <a:lnTo>
                    <a:pt x="0" y="20"/>
                  </a:lnTo>
                  <a:lnTo>
                    <a:pt x="3" y="22"/>
                  </a:lnTo>
                  <a:lnTo>
                    <a:pt x="7" y="22"/>
                  </a:lnTo>
                  <a:lnTo>
                    <a:pt x="14" y="22"/>
                  </a:lnTo>
                  <a:lnTo>
                    <a:pt x="21" y="20"/>
                  </a:lnTo>
                  <a:lnTo>
                    <a:pt x="25" y="15"/>
                  </a:lnTo>
                  <a:lnTo>
                    <a:pt x="30" y="11"/>
                  </a:lnTo>
                  <a:lnTo>
                    <a:pt x="30" y="6"/>
                  </a:lnTo>
                  <a:lnTo>
                    <a:pt x="30" y="4"/>
                  </a:lnTo>
                  <a:lnTo>
                    <a:pt x="27" y="2"/>
                  </a:lnTo>
                  <a:lnTo>
                    <a:pt x="23" y="0"/>
                  </a:lnTo>
                  <a:lnTo>
                    <a:pt x="16" y="2"/>
                  </a:lnTo>
                  <a:lnTo>
                    <a:pt x="12" y="4"/>
                  </a:lnTo>
                  <a:lnTo>
                    <a:pt x="5" y="9"/>
                  </a:lnTo>
                  <a:lnTo>
                    <a:pt x="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7" name="Freeform 1894">
              <a:extLst>
                <a:ext uri="{FF2B5EF4-FFF2-40B4-BE49-F238E27FC236}">
                  <a16:creationId xmlns:a16="http://schemas.microsoft.com/office/drawing/2014/main" xmlns="" id="{719156D6-93BE-E148-9743-8DEA58AB9205}"/>
                </a:ext>
              </a:extLst>
            </p:cNvPr>
            <p:cNvSpPr>
              <a:spLocks/>
            </p:cNvSpPr>
            <p:nvPr/>
          </p:nvSpPr>
          <p:spPr bwMode="auto">
            <a:xfrm>
              <a:off x="2783" y="3260"/>
              <a:ext cx="32" cy="22"/>
            </a:xfrm>
            <a:custGeom>
              <a:avLst/>
              <a:gdLst>
                <a:gd name="T0" fmla="*/ 2 w 32"/>
                <a:gd name="T1" fmla="*/ 11 h 22"/>
                <a:gd name="T2" fmla="*/ 2 w 32"/>
                <a:gd name="T3" fmla="*/ 11 h 22"/>
                <a:gd name="T4" fmla="*/ 0 w 32"/>
                <a:gd name="T5" fmla="*/ 16 h 22"/>
                <a:gd name="T6" fmla="*/ 2 w 32"/>
                <a:gd name="T7" fmla="*/ 18 h 22"/>
                <a:gd name="T8" fmla="*/ 4 w 32"/>
                <a:gd name="T9" fmla="*/ 20 h 22"/>
                <a:gd name="T10" fmla="*/ 9 w 32"/>
                <a:gd name="T11" fmla="*/ 22 h 22"/>
                <a:gd name="T12" fmla="*/ 9 w 32"/>
                <a:gd name="T13" fmla="*/ 22 h 22"/>
                <a:gd name="T14" fmla="*/ 16 w 32"/>
                <a:gd name="T15" fmla="*/ 20 h 22"/>
                <a:gd name="T16" fmla="*/ 20 w 32"/>
                <a:gd name="T17" fmla="*/ 18 h 22"/>
                <a:gd name="T18" fmla="*/ 27 w 32"/>
                <a:gd name="T19" fmla="*/ 13 h 22"/>
                <a:gd name="T20" fmla="*/ 29 w 32"/>
                <a:gd name="T21" fmla="*/ 11 h 22"/>
                <a:gd name="T22" fmla="*/ 29 w 32"/>
                <a:gd name="T23" fmla="*/ 11 h 22"/>
                <a:gd name="T24" fmla="*/ 32 w 32"/>
                <a:gd name="T25" fmla="*/ 7 h 22"/>
                <a:gd name="T26" fmla="*/ 32 w 32"/>
                <a:gd name="T27" fmla="*/ 2 h 22"/>
                <a:gd name="T28" fmla="*/ 29 w 32"/>
                <a:gd name="T29" fmla="*/ 0 h 22"/>
                <a:gd name="T30" fmla="*/ 25 w 32"/>
                <a:gd name="T31" fmla="*/ 0 h 22"/>
                <a:gd name="T32" fmla="*/ 25 w 32"/>
                <a:gd name="T33" fmla="*/ 0 h 22"/>
                <a:gd name="T34" fmla="*/ 18 w 32"/>
                <a:gd name="T35" fmla="*/ 0 h 22"/>
                <a:gd name="T36" fmla="*/ 13 w 32"/>
                <a:gd name="T37" fmla="*/ 2 h 22"/>
                <a:gd name="T38" fmla="*/ 7 w 32"/>
                <a:gd name="T39" fmla="*/ 7 h 22"/>
                <a:gd name="T40" fmla="*/ 2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2" y="11"/>
                  </a:moveTo>
                  <a:lnTo>
                    <a:pt x="2" y="11"/>
                  </a:lnTo>
                  <a:lnTo>
                    <a:pt x="0" y="16"/>
                  </a:lnTo>
                  <a:lnTo>
                    <a:pt x="2" y="18"/>
                  </a:lnTo>
                  <a:lnTo>
                    <a:pt x="4" y="20"/>
                  </a:lnTo>
                  <a:lnTo>
                    <a:pt x="9" y="22"/>
                  </a:lnTo>
                  <a:lnTo>
                    <a:pt x="16" y="20"/>
                  </a:lnTo>
                  <a:lnTo>
                    <a:pt x="20" y="18"/>
                  </a:lnTo>
                  <a:lnTo>
                    <a:pt x="27" y="13"/>
                  </a:lnTo>
                  <a:lnTo>
                    <a:pt x="29" y="11"/>
                  </a:lnTo>
                  <a:lnTo>
                    <a:pt x="32" y="7"/>
                  </a:lnTo>
                  <a:lnTo>
                    <a:pt x="32" y="2"/>
                  </a:lnTo>
                  <a:lnTo>
                    <a:pt x="29" y="0"/>
                  </a:lnTo>
                  <a:lnTo>
                    <a:pt x="25" y="0"/>
                  </a:lnTo>
                  <a:lnTo>
                    <a:pt x="18" y="0"/>
                  </a:lnTo>
                  <a:lnTo>
                    <a:pt x="13" y="2"/>
                  </a:lnTo>
                  <a:lnTo>
                    <a:pt x="7"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8" name="Freeform 1895">
              <a:extLst>
                <a:ext uri="{FF2B5EF4-FFF2-40B4-BE49-F238E27FC236}">
                  <a16:creationId xmlns:a16="http://schemas.microsoft.com/office/drawing/2014/main" xmlns="" id="{7B7DF19F-339D-0949-9E01-0006CF691007}"/>
                </a:ext>
              </a:extLst>
            </p:cNvPr>
            <p:cNvSpPr>
              <a:spLocks/>
            </p:cNvSpPr>
            <p:nvPr/>
          </p:nvSpPr>
          <p:spPr bwMode="auto">
            <a:xfrm>
              <a:off x="2783" y="3260"/>
              <a:ext cx="32" cy="22"/>
            </a:xfrm>
            <a:custGeom>
              <a:avLst/>
              <a:gdLst>
                <a:gd name="T0" fmla="*/ 2 w 32"/>
                <a:gd name="T1" fmla="*/ 11 h 22"/>
                <a:gd name="T2" fmla="*/ 2 w 32"/>
                <a:gd name="T3" fmla="*/ 11 h 22"/>
                <a:gd name="T4" fmla="*/ 0 w 32"/>
                <a:gd name="T5" fmla="*/ 16 h 22"/>
                <a:gd name="T6" fmla="*/ 2 w 32"/>
                <a:gd name="T7" fmla="*/ 18 h 22"/>
                <a:gd name="T8" fmla="*/ 4 w 32"/>
                <a:gd name="T9" fmla="*/ 20 h 22"/>
                <a:gd name="T10" fmla="*/ 9 w 32"/>
                <a:gd name="T11" fmla="*/ 22 h 22"/>
                <a:gd name="T12" fmla="*/ 9 w 32"/>
                <a:gd name="T13" fmla="*/ 22 h 22"/>
                <a:gd name="T14" fmla="*/ 16 w 32"/>
                <a:gd name="T15" fmla="*/ 20 h 22"/>
                <a:gd name="T16" fmla="*/ 20 w 32"/>
                <a:gd name="T17" fmla="*/ 18 h 22"/>
                <a:gd name="T18" fmla="*/ 27 w 32"/>
                <a:gd name="T19" fmla="*/ 13 h 22"/>
                <a:gd name="T20" fmla="*/ 29 w 32"/>
                <a:gd name="T21" fmla="*/ 11 h 22"/>
                <a:gd name="T22" fmla="*/ 29 w 32"/>
                <a:gd name="T23" fmla="*/ 11 h 22"/>
                <a:gd name="T24" fmla="*/ 32 w 32"/>
                <a:gd name="T25" fmla="*/ 7 h 22"/>
                <a:gd name="T26" fmla="*/ 32 w 32"/>
                <a:gd name="T27" fmla="*/ 2 h 22"/>
                <a:gd name="T28" fmla="*/ 29 w 32"/>
                <a:gd name="T29" fmla="*/ 0 h 22"/>
                <a:gd name="T30" fmla="*/ 25 w 32"/>
                <a:gd name="T31" fmla="*/ 0 h 22"/>
                <a:gd name="T32" fmla="*/ 25 w 32"/>
                <a:gd name="T33" fmla="*/ 0 h 22"/>
                <a:gd name="T34" fmla="*/ 18 w 32"/>
                <a:gd name="T35" fmla="*/ 0 h 22"/>
                <a:gd name="T36" fmla="*/ 13 w 32"/>
                <a:gd name="T37" fmla="*/ 2 h 22"/>
                <a:gd name="T38" fmla="*/ 7 w 32"/>
                <a:gd name="T39" fmla="*/ 7 h 22"/>
                <a:gd name="T40" fmla="*/ 2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2" y="11"/>
                  </a:moveTo>
                  <a:lnTo>
                    <a:pt x="2" y="11"/>
                  </a:lnTo>
                  <a:lnTo>
                    <a:pt x="0" y="16"/>
                  </a:lnTo>
                  <a:lnTo>
                    <a:pt x="2" y="18"/>
                  </a:lnTo>
                  <a:lnTo>
                    <a:pt x="4" y="20"/>
                  </a:lnTo>
                  <a:lnTo>
                    <a:pt x="9" y="22"/>
                  </a:lnTo>
                  <a:lnTo>
                    <a:pt x="16" y="20"/>
                  </a:lnTo>
                  <a:lnTo>
                    <a:pt x="20" y="18"/>
                  </a:lnTo>
                  <a:lnTo>
                    <a:pt x="27" y="13"/>
                  </a:lnTo>
                  <a:lnTo>
                    <a:pt x="29" y="11"/>
                  </a:lnTo>
                  <a:lnTo>
                    <a:pt x="32" y="7"/>
                  </a:lnTo>
                  <a:lnTo>
                    <a:pt x="32" y="2"/>
                  </a:lnTo>
                  <a:lnTo>
                    <a:pt x="29" y="0"/>
                  </a:lnTo>
                  <a:lnTo>
                    <a:pt x="25" y="0"/>
                  </a:lnTo>
                  <a:lnTo>
                    <a:pt x="18" y="0"/>
                  </a:lnTo>
                  <a:lnTo>
                    <a:pt x="13" y="2"/>
                  </a:lnTo>
                  <a:lnTo>
                    <a:pt x="7"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79" name="Freeform 1896">
              <a:extLst>
                <a:ext uri="{FF2B5EF4-FFF2-40B4-BE49-F238E27FC236}">
                  <a16:creationId xmlns:a16="http://schemas.microsoft.com/office/drawing/2014/main" xmlns="" id="{CE6E66E3-29EB-4F4C-A24A-69518128E9BD}"/>
                </a:ext>
              </a:extLst>
            </p:cNvPr>
            <p:cNvSpPr>
              <a:spLocks/>
            </p:cNvSpPr>
            <p:nvPr/>
          </p:nvSpPr>
          <p:spPr bwMode="auto">
            <a:xfrm>
              <a:off x="2756" y="3260"/>
              <a:ext cx="31" cy="22"/>
            </a:xfrm>
            <a:custGeom>
              <a:avLst/>
              <a:gdLst>
                <a:gd name="T0" fmla="*/ 2 w 31"/>
                <a:gd name="T1" fmla="*/ 11 h 22"/>
                <a:gd name="T2" fmla="*/ 2 w 31"/>
                <a:gd name="T3" fmla="*/ 11 h 22"/>
                <a:gd name="T4" fmla="*/ 0 w 31"/>
                <a:gd name="T5" fmla="*/ 16 h 22"/>
                <a:gd name="T6" fmla="*/ 0 w 31"/>
                <a:gd name="T7" fmla="*/ 20 h 22"/>
                <a:gd name="T8" fmla="*/ 2 w 31"/>
                <a:gd name="T9" fmla="*/ 22 h 22"/>
                <a:gd name="T10" fmla="*/ 9 w 31"/>
                <a:gd name="T11" fmla="*/ 22 h 22"/>
                <a:gd name="T12" fmla="*/ 9 w 31"/>
                <a:gd name="T13" fmla="*/ 22 h 22"/>
                <a:gd name="T14" fmla="*/ 13 w 31"/>
                <a:gd name="T15" fmla="*/ 20 h 22"/>
                <a:gd name="T16" fmla="*/ 20 w 31"/>
                <a:gd name="T17" fmla="*/ 18 h 22"/>
                <a:gd name="T18" fmla="*/ 25 w 31"/>
                <a:gd name="T19" fmla="*/ 16 h 22"/>
                <a:gd name="T20" fmla="*/ 29 w 31"/>
                <a:gd name="T21" fmla="*/ 11 h 22"/>
                <a:gd name="T22" fmla="*/ 29 w 31"/>
                <a:gd name="T23" fmla="*/ 11 h 22"/>
                <a:gd name="T24" fmla="*/ 31 w 31"/>
                <a:gd name="T25" fmla="*/ 7 h 22"/>
                <a:gd name="T26" fmla="*/ 31 w 31"/>
                <a:gd name="T27" fmla="*/ 2 h 22"/>
                <a:gd name="T28" fmla="*/ 29 w 31"/>
                <a:gd name="T29" fmla="*/ 0 h 22"/>
                <a:gd name="T30" fmla="*/ 25 w 31"/>
                <a:gd name="T31" fmla="*/ 0 h 22"/>
                <a:gd name="T32" fmla="*/ 25 w 31"/>
                <a:gd name="T33" fmla="*/ 0 h 22"/>
                <a:gd name="T34" fmla="*/ 18 w 31"/>
                <a:gd name="T35" fmla="*/ 0 h 22"/>
                <a:gd name="T36" fmla="*/ 11 w 31"/>
                <a:gd name="T37" fmla="*/ 2 h 22"/>
                <a:gd name="T38" fmla="*/ 7 w 31"/>
                <a:gd name="T39" fmla="*/ 7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0" y="16"/>
                  </a:lnTo>
                  <a:lnTo>
                    <a:pt x="0" y="20"/>
                  </a:lnTo>
                  <a:lnTo>
                    <a:pt x="2" y="22"/>
                  </a:lnTo>
                  <a:lnTo>
                    <a:pt x="9" y="22"/>
                  </a:lnTo>
                  <a:lnTo>
                    <a:pt x="13" y="20"/>
                  </a:lnTo>
                  <a:lnTo>
                    <a:pt x="20" y="18"/>
                  </a:lnTo>
                  <a:lnTo>
                    <a:pt x="25" y="16"/>
                  </a:lnTo>
                  <a:lnTo>
                    <a:pt x="29" y="11"/>
                  </a:lnTo>
                  <a:lnTo>
                    <a:pt x="31" y="7"/>
                  </a:lnTo>
                  <a:lnTo>
                    <a:pt x="31" y="2"/>
                  </a:lnTo>
                  <a:lnTo>
                    <a:pt x="29" y="0"/>
                  </a:lnTo>
                  <a:lnTo>
                    <a:pt x="25" y="0"/>
                  </a:lnTo>
                  <a:lnTo>
                    <a:pt x="18" y="0"/>
                  </a:lnTo>
                  <a:lnTo>
                    <a:pt x="11" y="2"/>
                  </a:lnTo>
                  <a:lnTo>
                    <a:pt x="7"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0" name="Freeform 1897">
              <a:extLst>
                <a:ext uri="{FF2B5EF4-FFF2-40B4-BE49-F238E27FC236}">
                  <a16:creationId xmlns:a16="http://schemas.microsoft.com/office/drawing/2014/main" xmlns="" id="{93F22234-DB4F-0146-9F8F-73ECC044E98D}"/>
                </a:ext>
              </a:extLst>
            </p:cNvPr>
            <p:cNvSpPr>
              <a:spLocks/>
            </p:cNvSpPr>
            <p:nvPr/>
          </p:nvSpPr>
          <p:spPr bwMode="auto">
            <a:xfrm>
              <a:off x="2756" y="3260"/>
              <a:ext cx="31" cy="22"/>
            </a:xfrm>
            <a:custGeom>
              <a:avLst/>
              <a:gdLst>
                <a:gd name="T0" fmla="*/ 2 w 31"/>
                <a:gd name="T1" fmla="*/ 11 h 22"/>
                <a:gd name="T2" fmla="*/ 2 w 31"/>
                <a:gd name="T3" fmla="*/ 11 h 22"/>
                <a:gd name="T4" fmla="*/ 0 w 31"/>
                <a:gd name="T5" fmla="*/ 16 h 22"/>
                <a:gd name="T6" fmla="*/ 0 w 31"/>
                <a:gd name="T7" fmla="*/ 20 h 22"/>
                <a:gd name="T8" fmla="*/ 2 w 31"/>
                <a:gd name="T9" fmla="*/ 22 h 22"/>
                <a:gd name="T10" fmla="*/ 9 w 31"/>
                <a:gd name="T11" fmla="*/ 22 h 22"/>
                <a:gd name="T12" fmla="*/ 9 w 31"/>
                <a:gd name="T13" fmla="*/ 22 h 22"/>
                <a:gd name="T14" fmla="*/ 13 w 31"/>
                <a:gd name="T15" fmla="*/ 20 h 22"/>
                <a:gd name="T16" fmla="*/ 20 w 31"/>
                <a:gd name="T17" fmla="*/ 18 h 22"/>
                <a:gd name="T18" fmla="*/ 25 w 31"/>
                <a:gd name="T19" fmla="*/ 16 h 22"/>
                <a:gd name="T20" fmla="*/ 29 w 31"/>
                <a:gd name="T21" fmla="*/ 11 h 22"/>
                <a:gd name="T22" fmla="*/ 29 w 31"/>
                <a:gd name="T23" fmla="*/ 11 h 22"/>
                <a:gd name="T24" fmla="*/ 31 w 31"/>
                <a:gd name="T25" fmla="*/ 7 h 22"/>
                <a:gd name="T26" fmla="*/ 31 w 31"/>
                <a:gd name="T27" fmla="*/ 2 h 22"/>
                <a:gd name="T28" fmla="*/ 29 w 31"/>
                <a:gd name="T29" fmla="*/ 0 h 22"/>
                <a:gd name="T30" fmla="*/ 25 w 31"/>
                <a:gd name="T31" fmla="*/ 0 h 22"/>
                <a:gd name="T32" fmla="*/ 25 w 31"/>
                <a:gd name="T33" fmla="*/ 0 h 22"/>
                <a:gd name="T34" fmla="*/ 18 w 31"/>
                <a:gd name="T35" fmla="*/ 0 h 22"/>
                <a:gd name="T36" fmla="*/ 11 w 31"/>
                <a:gd name="T37" fmla="*/ 2 h 22"/>
                <a:gd name="T38" fmla="*/ 7 w 31"/>
                <a:gd name="T39" fmla="*/ 7 h 22"/>
                <a:gd name="T40" fmla="*/ 2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2" y="11"/>
                  </a:moveTo>
                  <a:lnTo>
                    <a:pt x="2" y="11"/>
                  </a:lnTo>
                  <a:lnTo>
                    <a:pt x="0" y="16"/>
                  </a:lnTo>
                  <a:lnTo>
                    <a:pt x="0" y="20"/>
                  </a:lnTo>
                  <a:lnTo>
                    <a:pt x="2" y="22"/>
                  </a:lnTo>
                  <a:lnTo>
                    <a:pt x="9" y="22"/>
                  </a:lnTo>
                  <a:lnTo>
                    <a:pt x="13" y="20"/>
                  </a:lnTo>
                  <a:lnTo>
                    <a:pt x="20" y="18"/>
                  </a:lnTo>
                  <a:lnTo>
                    <a:pt x="25" y="16"/>
                  </a:lnTo>
                  <a:lnTo>
                    <a:pt x="29" y="11"/>
                  </a:lnTo>
                  <a:lnTo>
                    <a:pt x="31" y="7"/>
                  </a:lnTo>
                  <a:lnTo>
                    <a:pt x="31" y="2"/>
                  </a:lnTo>
                  <a:lnTo>
                    <a:pt x="29" y="0"/>
                  </a:lnTo>
                  <a:lnTo>
                    <a:pt x="25" y="0"/>
                  </a:lnTo>
                  <a:lnTo>
                    <a:pt x="18" y="0"/>
                  </a:lnTo>
                  <a:lnTo>
                    <a:pt x="11" y="2"/>
                  </a:lnTo>
                  <a:lnTo>
                    <a:pt x="7"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1" name="Freeform 1898">
              <a:extLst>
                <a:ext uri="{FF2B5EF4-FFF2-40B4-BE49-F238E27FC236}">
                  <a16:creationId xmlns:a16="http://schemas.microsoft.com/office/drawing/2014/main" xmlns="" id="{A3E9B7DD-ED36-484E-93A2-34ACF56F3002}"/>
                </a:ext>
              </a:extLst>
            </p:cNvPr>
            <p:cNvSpPr>
              <a:spLocks/>
            </p:cNvSpPr>
            <p:nvPr/>
          </p:nvSpPr>
          <p:spPr bwMode="auto">
            <a:xfrm>
              <a:off x="2017" y="3271"/>
              <a:ext cx="52" cy="23"/>
            </a:xfrm>
            <a:custGeom>
              <a:avLst/>
              <a:gdLst>
                <a:gd name="T0" fmla="*/ 5 w 52"/>
                <a:gd name="T1" fmla="*/ 11 h 23"/>
                <a:gd name="T2" fmla="*/ 5 w 52"/>
                <a:gd name="T3" fmla="*/ 11 h 23"/>
                <a:gd name="T4" fmla="*/ 0 w 52"/>
                <a:gd name="T5" fmla="*/ 16 h 23"/>
                <a:gd name="T6" fmla="*/ 0 w 52"/>
                <a:gd name="T7" fmla="*/ 20 h 23"/>
                <a:gd name="T8" fmla="*/ 2 w 52"/>
                <a:gd name="T9" fmla="*/ 23 h 23"/>
                <a:gd name="T10" fmla="*/ 9 w 52"/>
                <a:gd name="T11" fmla="*/ 23 h 23"/>
                <a:gd name="T12" fmla="*/ 9 w 52"/>
                <a:gd name="T13" fmla="*/ 23 h 23"/>
                <a:gd name="T14" fmla="*/ 18 w 52"/>
                <a:gd name="T15" fmla="*/ 23 h 23"/>
                <a:gd name="T16" fmla="*/ 30 w 52"/>
                <a:gd name="T17" fmla="*/ 20 h 23"/>
                <a:gd name="T18" fmla="*/ 39 w 52"/>
                <a:gd name="T19" fmla="*/ 16 h 23"/>
                <a:gd name="T20" fmla="*/ 45 w 52"/>
                <a:gd name="T21" fmla="*/ 11 h 23"/>
                <a:gd name="T22" fmla="*/ 45 w 52"/>
                <a:gd name="T23" fmla="*/ 11 h 23"/>
                <a:gd name="T24" fmla="*/ 50 w 52"/>
                <a:gd name="T25" fmla="*/ 7 h 23"/>
                <a:gd name="T26" fmla="*/ 52 w 52"/>
                <a:gd name="T27" fmla="*/ 5 h 23"/>
                <a:gd name="T28" fmla="*/ 48 w 52"/>
                <a:gd name="T29" fmla="*/ 0 h 23"/>
                <a:gd name="T30" fmla="*/ 43 w 52"/>
                <a:gd name="T31" fmla="*/ 0 h 23"/>
                <a:gd name="T32" fmla="*/ 43 w 52"/>
                <a:gd name="T33" fmla="*/ 0 h 23"/>
                <a:gd name="T34" fmla="*/ 34 w 52"/>
                <a:gd name="T35" fmla="*/ 2 h 23"/>
                <a:gd name="T36" fmla="*/ 23 w 52"/>
                <a:gd name="T37" fmla="*/ 5 h 23"/>
                <a:gd name="T38" fmla="*/ 14 w 52"/>
                <a:gd name="T39" fmla="*/ 7 h 23"/>
                <a:gd name="T40" fmla="*/ 5 w 5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3">
                  <a:moveTo>
                    <a:pt x="5" y="11"/>
                  </a:moveTo>
                  <a:lnTo>
                    <a:pt x="5" y="11"/>
                  </a:lnTo>
                  <a:lnTo>
                    <a:pt x="0" y="16"/>
                  </a:lnTo>
                  <a:lnTo>
                    <a:pt x="0" y="20"/>
                  </a:lnTo>
                  <a:lnTo>
                    <a:pt x="2" y="23"/>
                  </a:lnTo>
                  <a:lnTo>
                    <a:pt x="9" y="23"/>
                  </a:lnTo>
                  <a:lnTo>
                    <a:pt x="18" y="23"/>
                  </a:lnTo>
                  <a:lnTo>
                    <a:pt x="30" y="20"/>
                  </a:lnTo>
                  <a:lnTo>
                    <a:pt x="39" y="16"/>
                  </a:lnTo>
                  <a:lnTo>
                    <a:pt x="45" y="11"/>
                  </a:lnTo>
                  <a:lnTo>
                    <a:pt x="50" y="7"/>
                  </a:lnTo>
                  <a:lnTo>
                    <a:pt x="52" y="5"/>
                  </a:lnTo>
                  <a:lnTo>
                    <a:pt x="48" y="0"/>
                  </a:lnTo>
                  <a:lnTo>
                    <a:pt x="43" y="0"/>
                  </a:lnTo>
                  <a:lnTo>
                    <a:pt x="34" y="2"/>
                  </a:lnTo>
                  <a:lnTo>
                    <a:pt x="23" y="5"/>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2" name="Freeform 1899">
              <a:extLst>
                <a:ext uri="{FF2B5EF4-FFF2-40B4-BE49-F238E27FC236}">
                  <a16:creationId xmlns:a16="http://schemas.microsoft.com/office/drawing/2014/main" xmlns="" id="{8AAE879C-2349-FF4C-AC79-FD4182760138}"/>
                </a:ext>
              </a:extLst>
            </p:cNvPr>
            <p:cNvSpPr>
              <a:spLocks/>
            </p:cNvSpPr>
            <p:nvPr/>
          </p:nvSpPr>
          <p:spPr bwMode="auto">
            <a:xfrm>
              <a:off x="2017" y="3271"/>
              <a:ext cx="52" cy="23"/>
            </a:xfrm>
            <a:custGeom>
              <a:avLst/>
              <a:gdLst>
                <a:gd name="T0" fmla="*/ 5 w 52"/>
                <a:gd name="T1" fmla="*/ 11 h 23"/>
                <a:gd name="T2" fmla="*/ 5 w 52"/>
                <a:gd name="T3" fmla="*/ 11 h 23"/>
                <a:gd name="T4" fmla="*/ 0 w 52"/>
                <a:gd name="T5" fmla="*/ 16 h 23"/>
                <a:gd name="T6" fmla="*/ 0 w 52"/>
                <a:gd name="T7" fmla="*/ 20 h 23"/>
                <a:gd name="T8" fmla="*/ 2 w 52"/>
                <a:gd name="T9" fmla="*/ 23 h 23"/>
                <a:gd name="T10" fmla="*/ 9 w 52"/>
                <a:gd name="T11" fmla="*/ 23 h 23"/>
                <a:gd name="T12" fmla="*/ 9 w 52"/>
                <a:gd name="T13" fmla="*/ 23 h 23"/>
                <a:gd name="T14" fmla="*/ 18 w 52"/>
                <a:gd name="T15" fmla="*/ 23 h 23"/>
                <a:gd name="T16" fmla="*/ 30 w 52"/>
                <a:gd name="T17" fmla="*/ 20 h 23"/>
                <a:gd name="T18" fmla="*/ 39 w 52"/>
                <a:gd name="T19" fmla="*/ 16 h 23"/>
                <a:gd name="T20" fmla="*/ 45 w 52"/>
                <a:gd name="T21" fmla="*/ 11 h 23"/>
                <a:gd name="T22" fmla="*/ 45 w 52"/>
                <a:gd name="T23" fmla="*/ 11 h 23"/>
                <a:gd name="T24" fmla="*/ 50 w 52"/>
                <a:gd name="T25" fmla="*/ 7 h 23"/>
                <a:gd name="T26" fmla="*/ 52 w 52"/>
                <a:gd name="T27" fmla="*/ 5 h 23"/>
                <a:gd name="T28" fmla="*/ 48 w 52"/>
                <a:gd name="T29" fmla="*/ 0 h 23"/>
                <a:gd name="T30" fmla="*/ 43 w 52"/>
                <a:gd name="T31" fmla="*/ 0 h 23"/>
                <a:gd name="T32" fmla="*/ 43 w 52"/>
                <a:gd name="T33" fmla="*/ 0 h 23"/>
                <a:gd name="T34" fmla="*/ 34 w 52"/>
                <a:gd name="T35" fmla="*/ 2 h 23"/>
                <a:gd name="T36" fmla="*/ 23 w 52"/>
                <a:gd name="T37" fmla="*/ 5 h 23"/>
                <a:gd name="T38" fmla="*/ 14 w 52"/>
                <a:gd name="T39" fmla="*/ 7 h 23"/>
                <a:gd name="T40" fmla="*/ 5 w 5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3">
                  <a:moveTo>
                    <a:pt x="5" y="11"/>
                  </a:moveTo>
                  <a:lnTo>
                    <a:pt x="5" y="11"/>
                  </a:lnTo>
                  <a:lnTo>
                    <a:pt x="0" y="16"/>
                  </a:lnTo>
                  <a:lnTo>
                    <a:pt x="0" y="20"/>
                  </a:lnTo>
                  <a:lnTo>
                    <a:pt x="2" y="23"/>
                  </a:lnTo>
                  <a:lnTo>
                    <a:pt x="9" y="23"/>
                  </a:lnTo>
                  <a:lnTo>
                    <a:pt x="18" y="23"/>
                  </a:lnTo>
                  <a:lnTo>
                    <a:pt x="30" y="20"/>
                  </a:lnTo>
                  <a:lnTo>
                    <a:pt x="39" y="16"/>
                  </a:lnTo>
                  <a:lnTo>
                    <a:pt x="45" y="11"/>
                  </a:lnTo>
                  <a:lnTo>
                    <a:pt x="50" y="7"/>
                  </a:lnTo>
                  <a:lnTo>
                    <a:pt x="52" y="5"/>
                  </a:lnTo>
                  <a:lnTo>
                    <a:pt x="48" y="0"/>
                  </a:lnTo>
                  <a:lnTo>
                    <a:pt x="43" y="0"/>
                  </a:lnTo>
                  <a:lnTo>
                    <a:pt x="34" y="2"/>
                  </a:lnTo>
                  <a:lnTo>
                    <a:pt x="23" y="5"/>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3" name="Freeform 1900">
              <a:extLst>
                <a:ext uri="{FF2B5EF4-FFF2-40B4-BE49-F238E27FC236}">
                  <a16:creationId xmlns:a16="http://schemas.microsoft.com/office/drawing/2014/main" xmlns="" id="{CA63F356-AF15-9949-8257-66630144BE27}"/>
                </a:ext>
              </a:extLst>
            </p:cNvPr>
            <p:cNvSpPr>
              <a:spLocks/>
            </p:cNvSpPr>
            <p:nvPr/>
          </p:nvSpPr>
          <p:spPr bwMode="auto">
            <a:xfrm>
              <a:off x="1801" y="3273"/>
              <a:ext cx="56" cy="25"/>
            </a:xfrm>
            <a:custGeom>
              <a:avLst/>
              <a:gdLst>
                <a:gd name="T0" fmla="*/ 7 w 56"/>
                <a:gd name="T1" fmla="*/ 14 h 25"/>
                <a:gd name="T2" fmla="*/ 7 w 56"/>
                <a:gd name="T3" fmla="*/ 14 h 25"/>
                <a:gd name="T4" fmla="*/ 0 w 56"/>
                <a:gd name="T5" fmla="*/ 18 h 25"/>
                <a:gd name="T6" fmla="*/ 0 w 56"/>
                <a:gd name="T7" fmla="*/ 21 h 25"/>
                <a:gd name="T8" fmla="*/ 5 w 56"/>
                <a:gd name="T9" fmla="*/ 23 h 25"/>
                <a:gd name="T10" fmla="*/ 11 w 56"/>
                <a:gd name="T11" fmla="*/ 25 h 25"/>
                <a:gd name="T12" fmla="*/ 11 w 56"/>
                <a:gd name="T13" fmla="*/ 25 h 25"/>
                <a:gd name="T14" fmla="*/ 20 w 56"/>
                <a:gd name="T15" fmla="*/ 23 h 25"/>
                <a:gd name="T16" fmla="*/ 32 w 56"/>
                <a:gd name="T17" fmla="*/ 21 h 25"/>
                <a:gd name="T18" fmla="*/ 43 w 56"/>
                <a:gd name="T19" fmla="*/ 16 h 25"/>
                <a:gd name="T20" fmla="*/ 50 w 56"/>
                <a:gd name="T21" fmla="*/ 12 h 25"/>
                <a:gd name="T22" fmla="*/ 50 w 56"/>
                <a:gd name="T23" fmla="*/ 12 h 25"/>
                <a:gd name="T24" fmla="*/ 56 w 56"/>
                <a:gd name="T25" fmla="*/ 7 h 25"/>
                <a:gd name="T26" fmla="*/ 56 w 56"/>
                <a:gd name="T27" fmla="*/ 5 h 25"/>
                <a:gd name="T28" fmla="*/ 52 w 56"/>
                <a:gd name="T29" fmla="*/ 3 h 25"/>
                <a:gd name="T30" fmla="*/ 45 w 56"/>
                <a:gd name="T31" fmla="*/ 0 h 25"/>
                <a:gd name="T32" fmla="*/ 45 w 56"/>
                <a:gd name="T33" fmla="*/ 0 h 25"/>
                <a:gd name="T34" fmla="*/ 36 w 56"/>
                <a:gd name="T35" fmla="*/ 3 h 25"/>
                <a:gd name="T36" fmla="*/ 25 w 56"/>
                <a:gd name="T37" fmla="*/ 5 h 25"/>
                <a:gd name="T38" fmla="*/ 14 w 56"/>
                <a:gd name="T39" fmla="*/ 9 h 25"/>
                <a:gd name="T40" fmla="*/ 7 w 5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5">
                  <a:moveTo>
                    <a:pt x="7" y="14"/>
                  </a:moveTo>
                  <a:lnTo>
                    <a:pt x="7" y="14"/>
                  </a:lnTo>
                  <a:lnTo>
                    <a:pt x="0" y="18"/>
                  </a:lnTo>
                  <a:lnTo>
                    <a:pt x="0" y="21"/>
                  </a:lnTo>
                  <a:lnTo>
                    <a:pt x="5" y="23"/>
                  </a:lnTo>
                  <a:lnTo>
                    <a:pt x="11" y="25"/>
                  </a:lnTo>
                  <a:lnTo>
                    <a:pt x="20" y="23"/>
                  </a:lnTo>
                  <a:lnTo>
                    <a:pt x="32" y="21"/>
                  </a:lnTo>
                  <a:lnTo>
                    <a:pt x="43" y="16"/>
                  </a:lnTo>
                  <a:lnTo>
                    <a:pt x="50" y="12"/>
                  </a:lnTo>
                  <a:lnTo>
                    <a:pt x="56" y="7"/>
                  </a:lnTo>
                  <a:lnTo>
                    <a:pt x="56" y="5"/>
                  </a:lnTo>
                  <a:lnTo>
                    <a:pt x="52" y="3"/>
                  </a:lnTo>
                  <a:lnTo>
                    <a:pt x="45" y="0"/>
                  </a:lnTo>
                  <a:lnTo>
                    <a:pt x="36" y="3"/>
                  </a:lnTo>
                  <a:lnTo>
                    <a:pt x="25" y="5"/>
                  </a:lnTo>
                  <a:lnTo>
                    <a:pt x="14"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4" name="Freeform 1901">
              <a:extLst>
                <a:ext uri="{FF2B5EF4-FFF2-40B4-BE49-F238E27FC236}">
                  <a16:creationId xmlns:a16="http://schemas.microsoft.com/office/drawing/2014/main" xmlns="" id="{B8B7DC2A-6E37-EC48-B194-DE3020074726}"/>
                </a:ext>
              </a:extLst>
            </p:cNvPr>
            <p:cNvSpPr>
              <a:spLocks/>
            </p:cNvSpPr>
            <p:nvPr/>
          </p:nvSpPr>
          <p:spPr bwMode="auto">
            <a:xfrm>
              <a:off x="1801" y="3273"/>
              <a:ext cx="56" cy="25"/>
            </a:xfrm>
            <a:custGeom>
              <a:avLst/>
              <a:gdLst>
                <a:gd name="T0" fmla="*/ 7 w 56"/>
                <a:gd name="T1" fmla="*/ 14 h 25"/>
                <a:gd name="T2" fmla="*/ 7 w 56"/>
                <a:gd name="T3" fmla="*/ 14 h 25"/>
                <a:gd name="T4" fmla="*/ 0 w 56"/>
                <a:gd name="T5" fmla="*/ 18 h 25"/>
                <a:gd name="T6" fmla="*/ 0 w 56"/>
                <a:gd name="T7" fmla="*/ 21 h 25"/>
                <a:gd name="T8" fmla="*/ 5 w 56"/>
                <a:gd name="T9" fmla="*/ 23 h 25"/>
                <a:gd name="T10" fmla="*/ 11 w 56"/>
                <a:gd name="T11" fmla="*/ 25 h 25"/>
                <a:gd name="T12" fmla="*/ 11 w 56"/>
                <a:gd name="T13" fmla="*/ 25 h 25"/>
                <a:gd name="T14" fmla="*/ 20 w 56"/>
                <a:gd name="T15" fmla="*/ 23 h 25"/>
                <a:gd name="T16" fmla="*/ 32 w 56"/>
                <a:gd name="T17" fmla="*/ 21 h 25"/>
                <a:gd name="T18" fmla="*/ 43 w 56"/>
                <a:gd name="T19" fmla="*/ 16 h 25"/>
                <a:gd name="T20" fmla="*/ 50 w 56"/>
                <a:gd name="T21" fmla="*/ 12 h 25"/>
                <a:gd name="T22" fmla="*/ 50 w 56"/>
                <a:gd name="T23" fmla="*/ 12 h 25"/>
                <a:gd name="T24" fmla="*/ 56 w 56"/>
                <a:gd name="T25" fmla="*/ 7 h 25"/>
                <a:gd name="T26" fmla="*/ 56 w 56"/>
                <a:gd name="T27" fmla="*/ 5 h 25"/>
                <a:gd name="T28" fmla="*/ 52 w 56"/>
                <a:gd name="T29" fmla="*/ 3 h 25"/>
                <a:gd name="T30" fmla="*/ 45 w 56"/>
                <a:gd name="T31" fmla="*/ 0 h 25"/>
                <a:gd name="T32" fmla="*/ 45 w 56"/>
                <a:gd name="T33" fmla="*/ 0 h 25"/>
                <a:gd name="T34" fmla="*/ 36 w 56"/>
                <a:gd name="T35" fmla="*/ 3 h 25"/>
                <a:gd name="T36" fmla="*/ 25 w 56"/>
                <a:gd name="T37" fmla="*/ 5 h 25"/>
                <a:gd name="T38" fmla="*/ 14 w 56"/>
                <a:gd name="T39" fmla="*/ 9 h 25"/>
                <a:gd name="T40" fmla="*/ 7 w 56"/>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5">
                  <a:moveTo>
                    <a:pt x="7" y="14"/>
                  </a:moveTo>
                  <a:lnTo>
                    <a:pt x="7" y="14"/>
                  </a:lnTo>
                  <a:lnTo>
                    <a:pt x="0" y="18"/>
                  </a:lnTo>
                  <a:lnTo>
                    <a:pt x="0" y="21"/>
                  </a:lnTo>
                  <a:lnTo>
                    <a:pt x="5" y="23"/>
                  </a:lnTo>
                  <a:lnTo>
                    <a:pt x="11" y="25"/>
                  </a:lnTo>
                  <a:lnTo>
                    <a:pt x="20" y="23"/>
                  </a:lnTo>
                  <a:lnTo>
                    <a:pt x="32" y="21"/>
                  </a:lnTo>
                  <a:lnTo>
                    <a:pt x="43" y="16"/>
                  </a:lnTo>
                  <a:lnTo>
                    <a:pt x="50" y="12"/>
                  </a:lnTo>
                  <a:lnTo>
                    <a:pt x="56" y="7"/>
                  </a:lnTo>
                  <a:lnTo>
                    <a:pt x="56" y="5"/>
                  </a:lnTo>
                  <a:lnTo>
                    <a:pt x="52" y="3"/>
                  </a:lnTo>
                  <a:lnTo>
                    <a:pt x="45" y="0"/>
                  </a:lnTo>
                  <a:lnTo>
                    <a:pt x="36" y="3"/>
                  </a:lnTo>
                  <a:lnTo>
                    <a:pt x="25" y="5"/>
                  </a:lnTo>
                  <a:lnTo>
                    <a:pt x="14"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5" name="Freeform 1902">
              <a:extLst>
                <a:ext uri="{FF2B5EF4-FFF2-40B4-BE49-F238E27FC236}">
                  <a16:creationId xmlns:a16="http://schemas.microsoft.com/office/drawing/2014/main" xmlns="" id="{078D0F91-21D3-8A41-B409-98637975ACC4}"/>
                </a:ext>
              </a:extLst>
            </p:cNvPr>
            <p:cNvSpPr>
              <a:spLocks/>
            </p:cNvSpPr>
            <p:nvPr/>
          </p:nvSpPr>
          <p:spPr bwMode="auto">
            <a:xfrm>
              <a:off x="1756" y="3276"/>
              <a:ext cx="56" cy="22"/>
            </a:xfrm>
            <a:custGeom>
              <a:avLst/>
              <a:gdLst>
                <a:gd name="T0" fmla="*/ 4 w 56"/>
                <a:gd name="T1" fmla="*/ 11 h 22"/>
                <a:gd name="T2" fmla="*/ 4 w 56"/>
                <a:gd name="T3" fmla="*/ 11 h 22"/>
                <a:gd name="T4" fmla="*/ 0 w 56"/>
                <a:gd name="T5" fmla="*/ 15 h 22"/>
                <a:gd name="T6" fmla="*/ 0 w 56"/>
                <a:gd name="T7" fmla="*/ 18 h 22"/>
                <a:gd name="T8" fmla="*/ 2 w 56"/>
                <a:gd name="T9" fmla="*/ 20 h 22"/>
                <a:gd name="T10" fmla="*/ 11 w 56"/>
                <a:gd name="T11" fmla="*/ 22 h 22"/>
                <a:gd name="T12" fmla="*/ 11 w 56"/>
                <a:gd name="T13" fmla="*/ 22 h 22"/>
                <a:gd name="T14" fmla="*/ 20 w 56"/>
                <a:gd name="T15" fmla="*/ 20 h 22"/>
                <a:gd name="T16" fmla="*/ 32 w 56"/>
                <a:gd name="T17" fmla="*/ 18 h 22"/>
                <a:gd name="T18" fmla="*/ 43 w 56"/>
                <a:gd name="T19" fmla="*/ 15 h 22"/>
                <a:gd name="T20" fmla="*/ 50 w 56"/>
                <a:gd name="T21" fmla="*/ 11 h 22"/>
                <a:gd name="T22" fmla="*/ 50 w 56"/>
                <a:gd name="T23" fmla="*/ 11 h 22"/>
                <a:gd name="T24" fmla="*/ 56 w 56"/>
                <a:gd name="T25" fmla="*/ 6 h 22"/>
                <a:gd name="T26" fmla="*/ 56 w 56"/>
                <a:gd name="T27" fmla="*/ 2 h 22"/>
                <a:gd name="T28" fmla="*/ 52 w 56"/>
                <a:gd name="T29" fmla="*/ 0 h 22"/>
                <a:gd name="T30" fmla="*/ 45 w 56"/>
                <a:gd name="T31" fmla="*/ 0 h 22"/>
                <a:gd name="T32" fmla="*/ 45 w 56"/>
                <a:gd name="T33" fmla="*/ 0 h 22"/>
                <a:gd name="T34" fmla="*/ 34 w 56"/>
                <a:gd name="T35" fmla="*/ 0 h 22"/>
                <a:gd name="T36" fmla="*/ 25 w 56"/>
                <a:gd name="T37" fmla="*/ 2 h 22"/>
                <a:gd name="T38" fmla="*/ 13 w 56"/>
                <a:gd name="T39" fmla="*/ 6 h 22"/>
                <a:gd name="T40" fmla="*/ 4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4" y="11"/>
                  </a:moveTo>
                  <a:lnTo>
                    <a:pt x="4" y="11"/>
                  </a:lnTo>
                  <a:lnTo>
                    <a:pt x="0" y="15"/>
                  </a:lnTo>
                  <a:lnTo>
                    <a:pt x="0" y="18"/>
                  </a:lnTo>
                  <a:lnTo>
                    <a:pt x="2" y="20"/>
                  </a:lnTo>
                  <a:lnTo>
                    <a:pt x="11" y="22"/>
                  </a:lnTo>
                  <a:lnTo>
                    <a:pt x="20" y="20"/>
                  </a:lnTo>
                  <a:lnTo>
                    <a:pt x="32" y="18"/>
                  </a:lnTo>
                  <a:lnTo>
                    <a:pt x="43" y="15"/>
                  </a:lnTo>
                  <a:lnTo>
                    <a:pt x="50" y="11"/>
                  </a:lnTo>
                  <a:lnTo>
                    <a:pt x="56" y="6"/>
                  </a:lnTo>
                  <a:lnTo>
                    <a:pt x="56" y="2"/>
                  </a:lnTo>
                  <a:lnTo>
                    <a:pt x="52" y="0"/>
                  </a:lnTo>
                  <a:lnTo>
                    <a:pt x="45" y="0"/>
                  </a:lnTo>
                  <a:lnTo>
                    <a:pt x="34" y="0"/>
                  </a:lnTo>
                  <a:lnTo>
                    <a:pt x="25"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6" name="Freeform 1903">
              <a:extLst>
                <a:ext uri="{FF2B5EF4-FFF2-40B4-BE49-F238E27FC236}">
                  <a16:creationId xmlns:a16="http://schemas.microsoft.com/office/drawing/2014/main" xmlns="" id="{DF8DDEC2-1E7A-C94B-8147-F254BC1A457B}"/>
                </a:ext>
              </a:extLst>
            </p:cNvPr>
            <p:cNvSpPr>
              <a:spLocks/>
            </p:cNvSpPr>
            <p:nvPr/>
          </p:nvSpPr>
          <p:spPr bwMode="auto">
            <a:xfrm>
              <a:off x="1756" y="3276"/>
              <a:ext cx="56" cy="22"/>
            </a:xfrm>
            <a:custGeom>
              <a:avLst/>
              <a:gdLst>
                <a:gd name="T0" fmla="*/ 4 w 56"/>
                <a:gd name="T1" fmla="*/ 11 h 22"/>
                <a:gd name="T2" fmla="*/ 4 w 56"/>
                <a:gd name="T3" fmla="*/ 11 h 22"/>
                <a:gd name="T4" fmla="*/ 0 w 56"/>
                <a:gd name="T5" fmla="*/ 15 h 22"/>
                <a:gd name="T6" fmla="*/ 0 w 56"/>
                <a:gd name="T7" fmla="*/ 18 h 22"/>
                <a:gd name="T8" fmla="*/ 2 w 56"/>
                <a:gd name="T9" fmla="*/ 20 h 22"/>
                <a:gd name="T10" fmla="*/ 11 w 56"/>
                <a:gd name="T11" fmla="*/ 22 h 22"/>
                <a:gd name="T12" fmla="*/ 11 w 56"/>
                <a:gd name="T13" fmla="*/ 22 h 22"/>
                <a:gd name="T14" fmla="*/ 20 w 56"/>
                <a:gd name="T15" fmla="*/ 20 h 22"/>
                <a:gd name="T16" fmla="*/ 32 w 56"/>
                <a:gd name="T17" fmla="*/ 18 h 22"/>
                <a:gd name="T18" fmla="*/ 43 w 56"/>
                <a:gd name="T19" fmla="*/ 15 h 22"/>
                <a:gd name="T20" fmla="*/ 50 w 56"/>
                <a:gd name="T21" fmla="*/ 11 h 22"/>
                <a:gd name="T22" fmla="*/ 50 w 56"/>
                <a:gd name="T23" fmla="*/ 11 h 22"/>
                <a:gd name="T24" fmla="*/ 56 w 56"/>
                <a:gd name="T25" fmla="*/ 6 h 22"/>
                <a:gd name="T26" fmla="*/ 56 w 56"/>
                <a:gd name="T27" fmla="*/ 2 h 22"/>
                <a:gd name="T28" fmla="*/ 52 w 56"/>
                <a:gd name="T29" fmla="*/ 0 h 22"/>
                <a:gd name="T30" fmla="*/ 45 w 56"/>
                <a:gd name="T31" fmla="*/ 0 h 22"/>
                <a:gd name="T32" fmla="*/ 45 w 56"/>
                <a:gd name="T33" fmla="*/ 0 h 22"/>
                <a:gd name="T34" fmla="*/ 34 w 56"/>
                <a:gd name="T35" fmla="*/ 0 h 22"/>
                <a:gd name="T36" fmla="*/ 25 w 56"/>
                <a:gd name="T37" fmla="*/ 2 h 22"/>
                <a:gd name="T38" fmla="*/ 13 w 56"/>
                <a:gd name="T39" fmla="*/ 6 h 22"/>
                <a:gd name="T40" fmla="*/ 4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4" y="11"/>
                  </a:moveTo>
                  <a:lnTo>
                    <a:pt x="4" y="11"/>
                  </a:lnTo>
                  <a:lnTo>
                    <a:pt x="0" y="15"/>
                  </a:lnTo>
                  <a:lnTo>
                    <a:pt x="0" y="18"/>
                  </a:lnTo>
                  <a:lnTo>
                    <a:pt x="2" y="20"/>
                  </a:lnTo>
                  <a:lnTo>
                    <a:pt x="11" y="22"/>
                  </a:lnTo>
                  <a:lnTo>
                    <a:pt x="20" y="20"/>
                  </a:lnTo>
                  <a:lnTo>
                    <a:pt x="32" y="18"/>
                  </a:lnTo>
                  <a:lnTo>
                    <a:pt x="43" y="15"/>
                  </a:lnTo>
                  <a:lnTo>
                    <a:pt x="50" y="11"/>
                  </a:lnTo>
                  <a:lnTo>
                    <a:pt x="56" y="6"/>
                  </a:lnTo>
                  <a:lnTo>
                    <a:pt x="56" y="2"/>
                  </a:lnTo>
                  <a:lnTo>
                    <a:pt x="52" y="0"/>
                  </a:lnTo>
                  <a:lnTo>
                    <a:pt x="45" y="0"/>
                  </a:lnTo>
                  <a:lnTo>
                    <a:pt x="34" y="0"/>
                  </a:lnTo>
                  <a:lnTo>
                    <a:pt x="25"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7" name="Freeform 1904">
              <a:extLst>
                <a:ext uri="{FF2B5EF4-FFF2-40B4-BE49-F238E27FC236}">
                  <a16:creationId xmlns:a16="http://schemas.microsoft.com/office/drawing/2014/main" xmlns="" id="{861469F7-0269-7F44-B3F1-BEEFFE2C04BE}"/>
                </a:ext>
              </a:extLst>
            </p:cNvPr>
            <p:cNvSpPr>
              <a:spLocks/>
            </p:cNvSpPr>
            <p:nvPr/>
          </p:nvSpPr>
          <p:spPr bwMode="auto">
            <a:xfrm>
              <a:off x="1709" y="3276"/>
              <a:ext cx="56" cy="22"/>
            </a:xfrm>
            <a:custGeom>
              <a:avLst/>
              <a:gdLst>
                <a:gd name="T0" fmla="*/ 4 w 56"/>
                <a:gd name="T1" fmla="*/ 11 h 22"/>
                <a:gd name="T2" fmla="*/ 4 w 56"/>
                <a:gd name="T3" fmla="*/ 11 h 22"/>
                <a:gd name="T4" fmla="*/ 0 w 56"/>
                <a:gd name="T5" fmla="*/ 15 h 22"/>
                <a:gd name="T6" fmla="*/ 0 w 56"/>
                <a:gd name="T7" fmla="*/ 20 h 22"/>
                <a:gd name="T8" fmla="*/ 2 w 56"/>
                <a:gd name="T9" fmla="*/ 22 h 22"/>
                <a:gd name="T10" fmla="*/ 11 w 56"/>
                <a:gd name="T11" fmla="*/ 22 h 22"/>
                <a:gd name="T12" fmla="*/ 11 w 56"/>
                <a:gd name="T13" fmla="*/ 22 h 22"/>
                <a:gd name="T14" fmla="*/ 22 w 56"/>
                <a:gd name="T15" fmla="*/ 22 h 22"/>
                <a:gd name="T16" fmla="*/ 31 w 56"/>
                <a:gd name="T17" fmla="*/ 18 h 22"/>
                <a:gd name="T18" fmla="*/ 42 w 56"/>
                <a:gd name="T19" fmla="*/ 15 h 22"/>
                <a:gd name="T20" fmla="*/ 51 w 56"/>
                <a:gd name="T21" fmla="*/ 11 h 22"/>
                <a:gd name="T22" fmla="*/ 51 w 56"/>
                <a:gd name="T23" fmla="*/ 11 h 22"/>
                <a:gd name="T24" fmla="*/ 56 w 56"/>
                <a:gd name="T25" fmla="*/ 6 h 22"/>
                <a:gd name="T26" fmla="*/ 56 w 56"/>
                <a:gd name="T27" fmla="*/ 2 h 22"/>
                <a:gd name="T28" fmla="*/ 54 w 56"/>
                <a:gd name="T29" fmla="*/ 0 h 22"/>
                <a:gd name="T30" fmla="*/ 45 w 56"/>
                <a:gd name="T31" fmla="*/ 0 h 22"/>
                <a:gd name="T32" fmla="*/ 45 w 56"/>
                <a:gd name="T33" fmla="*/ 0 h 22"/>
                <a:gd name="T34" fmla="*/ 36 w 56"/>
                <a:gd name="T35" fmla="*/ 0 h 22"/>
                <a:gd name="T36" fmla="*/ 24 w 56"/>
                <a:gd name="T37" fmla="*/ 2 h 22"/>
                <a:gd name="T38" fmla="*/ 13 w 56"/>
                <a:gd name="T39" fmla="*/ 6 h 22"/>
                <a:gd name="T40" fmla="*/ 4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4" y="11"/>
                  </a:moveTo>
                  <a:lnTo>
                    <a:pt x="4" y="11"/>
                  </a:lnTo>
                  <a:lnTo>
                    <a:pt x="0" y="15"/>
                  </a:lnTo>
                  <a:lnTo>
                    <a:pt x="0" y="20"/>
                  </a:lnTo>
                  <a:lnTo>
                    <a:pt x="2" y="22"/>
                  </a:lnTo>
                  <a:lnTo>
                    <a:pt x="11" y="22"/>
                  </a:lnTo>
                  <a:lnTo>
                    <a:pt x="22" y="22"/>
                  </a:lnTo>
                  <a:lnTo>
                    <a:pt x="31" y="18"/>
                  </a:lnTo>
                  <a:lnTo>
                    <a:pt x="42" y="15"/>
                  </a:lnTo>
                  <a:lnTo>
                    <a:pt x="51" y="11"/>
                  </a:lnTo>
                  <a:lnTo>
                    <a:pt x="56" y="6"/>
                  </a:lnTo>
                  <a:lnTo>
                    <a:pt x="56" y="2"/>
                  </a:lnTo>
                  <a:lnTo>
                    <a:pt x="54" y="0"/>
                  </a:lnTo>
                  <a:lnTo>
                    <a:pt x="45" y="0"/>
                  </a:lnTo>
                  <a:lnTo>
                    <a:pt x="36" y="0"/>
                  </a:lnTo>
                  <a:lnTo>
                    <a:pt x="24"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8" name="Freeform 1905">
              <a:extLst>
                <a:ext uri="{FF2B5EF4-FFF2-40B4-BE49-F238E27FC236}">
                  <a16:creationId xmlns:a16="http://schemas.microsoft.com/office/drawing/2014/main" xmlns="" id="{1BE80207-B5D8-2546-8E86-43AF3CB224B0}"/>
                </a:ext>
              </a:extLst>
            </p:cNvPr>
            <p:cNvSpPr>
              <a:spLocks/>
            </p:cNvSpPr>
            <p:nvPr/>
          </p:nvSpPr>
          <p:spPr bwMode="auto">
            <a:xfrm>
              <a:off x="1709" y="3276"/>
              <a:ext cx="56" cy="22"/>
            </a:xfrm>
            <a:custGeom>
              <a:avLst/>
              <a:gdLst>
                <a:gd name="T0" fmla="*/ 4 w 56"/>
                <a:gd name="T1" fmla="*/ 11 h 22"/>
                <a:gd name="T2" fmla="*/ 4 w 56"/>
                <a:gd name="T3" fmla="*/ 11 h 22"/>
                <a:gd name="T4" fmla="*/ 0 w 56"/>
                <a:gd name="T5" fmla="*/ 15 h 22"/>
                <a:gd name="T6" fmla="*/ 0 w 56"/>
                <a:gd name="T7" fmla="*/ 20 h 22"/>
                <a:gd name="T8" fmla="*/ 2 w 56"/>
                <a:gd name="T9" fmla="*/ 22 h 22"/>
                <a:gd name="T10" fmla="*/ 11 w 56"/>
                <a:gd name="T11" fmla="*/ 22 h 22"/>
                <a:gd name="T12" fmla="*/ 11 w 56"/>
                <a:gd name="T13" fmla="*/ 22 h 22"/>
                <a:gd name="T14" fmla="*/ 22 w 56"/>
                <a:gd name="T15" fmla="*/ 22 h 22"/>
                <a:gd name="T16" fmla="*/ 31 w 56"/>
                <a:gd name="T17" fmla="*/ 18 h 22"/>
                <a:gd name="T18" fmla="*/ 42 w 56"/>
                <a:gd name="T19" fmla="*/ 15 h 22"/>
                <a:gd name="T20" fmla="*/ 51 w 56"/>
                <a:gd name="T21" fmla="*/ 11 h 22"/>
                <a:gd name="T22" fmla="*/ 51 w 56"/>
                <a:gd name="T23" fmla="*/ 11 h 22"/>
                <a:gd name="T24" fmla="*/ 56 w 56"/>
                <a:gd name="T25" fmla="*/ 6 h 22"/>
                <a:gd name="T26" fmla="*/ 56 w 56"/>
                <a:gd name="T27" fmla="*/ 2 h 22"/>
                <a:gd name="T28" fmla="*/ 54 w 56"/>
                <a:gd name="T29" fmla="*/ 0 h 22"/>
                <a:gd name="T30" fmla="*/ 45 w 56"/>
                <a:gd name="T31" fmla="*/ 0 h 22"/>
                <a:gd name="T32" fmla="*/ 45 w 56"/>
                <a:gd name="T33" fmla="*/ 0 h 22"/>
                <a:gd name="T34" fmla="*/ 36 w 56"/>
                <a:gd name="T35" fmla="*/ 0 h 22"/>
                <a:gd name="T36" fmla="*/ 24 w 56"/>
                <a:gd name="T37" fmla="*/ 2 h 22"/>
                <a:gd name="T38" fmla="*/ 13 w 56"/>
                <a:gd name="T39" fmla="*/ 6 h 22"/>
                <a:gd name="T40" fmla="*/ 4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4" y="11"/>
                  </a:moveTo>
                  <a:lnTo>
                    <a:pt x="4" y="11"/>
                  </a:lnTo>
                  <a:lnTo>
                    <a:pt x="0" y="15"/>
                  </a:lnTo>
                  <a:lnTo>
                    <a:pt x="0" y="20"/>
                  </a:lnTo>
                  <a:lnTo>
                    <a:pt x="2" y="22"/>
                  </a:lnTo>
                  <a:lnTo>
                    <a:pt x="11" y="22"/>
                  </a:lnTo>
                  <a:lnTo>
                    <a:pt x="22" y="22"/>
                  </a:lnTo>
                  <a:lnTo>
                    <a:pt x="31" y="18"/>
                  </a:lnTo>
                  <a:lnTo>
                    <a:pt x="42" y="15"/>
                  </a:lnTo>
                  <a:lnTo>
                    <a:pt x="51" y="11"/>
                  </a:lnTo>
                  <a:lnTo>
                    <a:pt x="56" y="6"/>
                  </a:lnTo>
                  <a:lnTo>
                    <a:pt x="56" y="2"/>
                  </a:lnTo>
                  <a:lnTo>
                    <a:pt x="54" y="0"/>
                  </a:lnTo>
                  <a:lnTo>
                    <a:pt x="45" y="0"/>
                  </a:lnTo>
                  <a:lnTo>
                    <a:pt x="36" y="0"/>
                  </a:lnTo>
                  <a:lnTo>
                    <a:pt x="24"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89" name="Freeform 1906">
              <a:extLst>
                <a:ext uri="{FF2B5EF4-FFF2-40B4-BE49-F238E27FC236}">
                  <a16:creationId xmlns:a16="http://schemas.microsoft.com/office/drawing/2014/main" xmlns="" id="{416138DD-7C21-904F-B3CE-2F8B5F547B7E}"/>
                </a:ext>
              </a:extLst>
            </p:cNvPr>
            <p:cNvSpPr>
              <a:spLocks/>
            </p:cNvSpPr>
            <p:nvPr/>
          </p:nvSpPr>
          <p:spPr bwMode="auto">
            <a:xfrm>
              <a:off x="1659" y="3276"/>
              <a:ext cx="61" cy="22"/>
            </a:xfrm>
            <a:custGeom>
              <a:avLst/>
              <a:gdLst>
                <a:gd name="T0" fmla="*/ 7 w 61"/>
                <a:gd name="T1" fmla="*/ 11 h 22"/>
                <a:gd name="T2" fmla="*/ 7 w 61"/>
                <a:gd name="T3" fmla="*/ 11 h 22"/>
                <a:gd name="T4" fmla="*/ 2 w 61"/>
                <a:gd name="T5" fmla="*/ 15 h 22"/>
                <a:gd name="T6" fmla="*/ 0 w 61"/>
                <a:gd name="T7" fmla="*/ 20 h 22"/>
                <a:gd name="T8" fmla="*/ 5 w 61"/>
                <a:gd name="T9" fmla="*/ 22 h 22"/>
                <a:gd name="T10" fmla="*/ 14 w 61"/>
                <a:gd name="T11" fmla="*/ 22 h 22"/>
                <a:gd name="T12" fmla="*/ 14 w 61"/>
                <a:gd name="T13" fmla="*/ 22 h 22"/>
                <a:gd name="T14" fmla="*/ 23 w 61"/>
                <a:gd name="T15" fmla="*/ 22 h 22"/>
                <a:gd name="T16" fmla="*/ 36 w 61"/>
                <a:gd name="T17" fmla="*/ 20 h 22"/>
                <a:gd name="T18" fmla="*/ 45 w 61"/>
                <a:gd name="T19" fmla="*/ 15 h 22"/>
                <a:gd name="T20" fmla="*/ 54 w 61"/>
                <a:gd name="T21" fmla="*/ 11 h 22"/>
                <a:gd name="T22" fmla="*/ 54 w 61"/>
                <a:gd name="T23" fmla="*/ 11 h 22"/>
                <a:gd name="T24" fmla="*/ 59 w 61"/>
                <a:gd name="T25" fmla="*/ 6 h 22"/>
                <a:gd name="T26" fmla="*/ 61 w 61"/>
                <a:gd name="T27" fmla="*/ 2 h 22"/>
                <a:gd name="T28" fmla="*/ 56 w 61"/>
                <a:gd name="T29" fmla="*/ 0 h 22"/>
                <a:gd name="T30" fmla="*/ 47 w 61"/>
                <a:gd name="T31" fmla="*/ 0 h 22"/>
                <a:gd name="T32" fmla="*/ 47 w 61"/>
                <a:gd name="T33" fmla="*/ 0 h 22"/>
                <a:gd name="T34" fmla="*/ 38 w 61"/>
                <a:gd name="T35" fmla="*/ 2 h 22"/>
                <a:gd name="T36" fmla="*/ 27 w 61"/>
                <a:gd name="T37" fmla="*/ 4 h 22"/>
                <a:gd name="T38" fmla="*/ 16 w 61"/>
                <a:gd name="T39" fmla="*/ 6 h 22"/>
                <a:gd name="T40" fmla="*/ 7 w 6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7" y="11"/>
                  </a:moveTo>
                  <a:lnTo>
                    <a:pt x="7" y="11"/>
                  </a:lnTo>
                  <a:lnTo>
                    <a:pt x="2" y="15"/>
                  </a:lnTo>
                  <a:lnTo>
                    <a:pt x="0" y="20"/>
                  </a:lnTo>
                  <a:lnTo>
                    <a:pt x="5" y="22"/>
                  </a:lnTo>
                  <a:lnTo>
                    <a:pt x="14" y="22"/>
                  </a:lnTo>
                  <a:lnTo>
                    <a:pt x="23" y="22"/>
                  </a:lnTo>
                  <a:lnTo>
                    <a:pt x="36" y="20"/>
                  </a:lnTo>
                  <a:lnTo>
                    <a:pt x="45" y="15"/>
                  </a:lnTo>
                  <a:lnTo>
                    <a:pt x="54" y="11"/>
                  </a:lnTo>
                  <a:lnTo>
                    <a:pt x="59" y="6"/>
                  </a:lnTo>
                  <a:lnTo>
                    <a:pt x="61" y="2"/>
                  </a:lnTo>
                  <a:lnTo>
                    <a:pt x="56" y="0"/>
                  </a:lnTo>
                  <a:lnTo>
                    <a:pt x="47" y="0"/>
                  </a:lnTo>
                  <a:lnTo>
                    <a:pt x="38" y="2"/>
                  </a:lnTo>
                  <a:lnTo>
                    <a:pt x="27" y="4"/>
                  </a:lnTo>
                  <a:lnTo>
                    <a:pt x="16"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0" name="Freeform 1907">
              <a:extLst>
                <a:ext uri="{FF2B5EF4-FFF2-40B4-BE49-F238E27FC236}">
                  <a16:creationId xmlns:a16="http://schemas.microsoft.com/office/drawing/2014/main" xmlns="" id="{45575A81-EA20-1F44-A00B-314A6689645E}"/>
                </a:ext>
              </a:extLst>
            </p:cNvPr>
            <p:cNvSpPr>
              <a:spLocks/>
            </p:cNvSpPr>
            <p:nvPr/>
          </p:nvSpPr>
          <p:spPr bwMode="auto">
            <a:xfrm>
              <a:off x="1659" y="3276"/>
              <a:ext cx="61" cy="22"/>
            </a:xfrm>
            <a:custGeom>
              <a:avLst/>
              <a:gdLst>
                <a:gd name="T0" fmla="*/ 7 w 61"/>
                <a:gd name="T1" fmla="*/ 11 h 22"/>
                <a:gd name="T2" fmla="*/ 7 w 61"/>
                <a:gd name="T3" fmla="*/ 11 h 22"/>
                <a:gd name="T4" fmla="*/ 2 w 61"/>
                <a:gd name="T5" fmla="*/ 15 h 22"/>
                <a:gd name="T6" fmla="*/ 0 w 61"/>
                <a:gd name="T7" fmla="*/ 20 h 22"/>
                <a:gd name="T8" fmla="*/ 5 w 61"/>
                <a:gd name="T9" fmla="*/ 22 h 22"/>
                <a:gd name="T10" fmla="*/ 14 w 61"/>
                <a:gd name="T11" fmla="*/ 22 h 22"/>
                <a:gd name="T12" fmla="*/ 14 w 61"/>
                <a:gd name="T13" fmla="*/ 22 h 22"/>
                <a:gd name="T14" fmla="*/ 23 w 61"/>
                <a:gd name="T15" fmla="*/ 22 h 22"/>
                <a:gd name="T16" fmla="*/ 36 w 61"/>
                <a:gd name="T17" fmla="*/ 20 h 22"/>
                <a:gd name="T18" fmla="*/ 45 w 61"/>
                <a:gd name="T19" fmla="*/ 15 h 22"/>
                <a:gd name="T20" fmla="*/ 54 w 61"/>
                <a:gd name="T21" fmla="*/ 11 h 22"/>
                <a:gd name="T22" fmla="*/ 54 w 61"/>
                <a:gd name="T23" fmla="*/ 11 h 22"/>
                <a:gd name="T24" fmla="*/ 59 w 61"/>
                <a:gd name="T25" fmla="*/ 6 h 22"/>
                <a:gd name="T26" fmla="*/ 61 w 61"/>
                <a:gd name="T27" fmla="*/ 2 h 22"/>
                <a:gd name="T28" fmla="*/ 56 w 61"/>
                <a:gd name="T29" fmla="*/ 0 h 22"/>
                <a:gd name="T30" fmla="*/ 47 w 61"/>
                <a:gd name="T31" fmla="*/ 0 h 22"/>
                <a:gd name="T32" fmla="*/ 47 w 61"/>
                <a:gd name="T33" fmla="*/ 0 h 22"/>
                <a:gd name="T34" fmla="*/ 38 w 61"/>
                <a:gd name="T35" fmla="*/ 2 h 22"/>
                <a:gd name="T36" fmla="*/ 27 w 61"/>
                <a:gd name="T37" fmla="*/ 4 h 22"/>
                <a:gd name="T38" fmla="*/ 16 w 61"/>
                <a:gd name="T39" fmla="*/ 6 h 22"/>
                <a:gd name="T40" fmla="*/ 7 w 6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7" y="11"/>
                  </a:moveTo>
                  <a:lnTo>
                    <a:pt x="7" y="11"/>
                  </a:lnTo>
                  <a:lnTo>
                    <a:pt x="2" y="15"/>
                  </a:lnTo>
                  <a:lnTo>
                    <a:pt x="0" y="20"/>
                  </a:lnTo>
                  <a:lnTo>
                    <a:pt x="5" y="22"/>
                  </a:lnTo>
                  <a:lnTo>
                    <a:pt x="14" y="22"/>
                  </a:lnTo>
                  <a:lnTo>
                    <a:pt x="23" y="22"/>
                  </a:lnTo>
                  <a:lnTo>
                    <a:pt x="36" y="20"/>
                  </a:lnTo>
                  <a:lnTo>
                    <a:pt x="45" y="15"/>
                  </a:lnTo>
                  <a:lnTo>
                    <a:pt x="54" y="11"/>
                  </a:lnTo>
                  <a:lnTo>
                    <a:pt x="59" y="6"/>
                  </a:lnTo>
                  <a:lnTo>
                    <a:pt x="61" y="2"/>
                  </a:lnTo>
                  <a:lnTo>
                    <a:pt x="56" y="0"/>
                  </a:lnTo>
                  <a:lnTo>
                    <a:pt x="47" y="0"/>
                  </a:lnTo>
                  <a:lnTo>
                    <a:pt x="38" y="2"/>
                  </a:lnTo>
                  <a:lnTo>
                    <a:pt x="27" y="4"/>
                  </a:lnTo>
                  <a:lnTo>
                    <a:pt x="16"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1" name="Freeform 1908">
              <a:extLst>
                <a:ext uri="{FF2B5EF4-FFF2-40B4-BE49-F238E27FC236}">
                  <a16:creationId xmlns:a16="http://schemas.microsoft.com/office/drawing/2014/main" xmlns="" id="{CFC92D31-D195-F948-9CFD-D08AF947BDB9}"/>
                </a:ext>
              </a:extLst>
            </p:cNvPr>
            <p:cNvSpPr>
              <a:spLocks/>
            </p:cNvSpPr>
            <p:nvPr/>
          </p:nvSpPr>
          <p:spPr bwMode="auto">
            <a:xfrm>
              <a:off x="1612" y="3276"/>
              <a:ext cx="58" cy="25"/>
            </a:xfrm>
            <a:custGeom>
              <a:avLst/>
              <a:gdLst>
                <a:gd name="T0" fmla="*/ 4 w 58"/>
                <a:gd name="T1" fmla="*/ 13 h 25"/>
                <a:gd name="T2" fmla="*/ 4 w 58"/>
                <a:gd name="T3" fmla="*/ 13 h 25"/>
                <a:gd name="T4" fmla="*/ 0 w 58"/>
                <a:gd name="T5" fmla="*/ 15 h 25"/>
                <a:gd name="T6" fmla="*/ 0 w 58"/>
                <a:gd name="T7" fmla="*/ 20 h 25"/>
                <a:gd name="T8" fmla="*/ 2 w 58"/>
                <a:gd name="T9" fmla="*/ 22 h 25"/>
                <a:gd name="T10" fmla="*/ 11 w 58"/>
                <a:gd name="T11" fmla="*/ 25 h 25"/>
                <a:gd name="T12" fmla="*/ 11 w 58"/>
                <a:gd name="T13" fmla="*/ 25 h 25"/>
                <a:gd name="T14" fmla="*/ 22 w 58"/>
                <a:gd name="T15" fmla="*/ 22 h 25"/>
                <a:gd name="T16" fmla="*/ 34 w 58"/>
                <a:gd name="T17" fmla="*/ 20 h 25"/>
                <a:gd name="T18" fmla="*/ 45 w 58"/>
                <a:gd name="T19" fmla="*/ 15 h 25"/>
                <a:gd name="T20" fmla="*/ 54 w 58"/>
                <a:gd name="T21" fmla="*/ 11 h 25"/>
                <a:gd name="T22" fmla="*/ 54 w 58"/>
                <a:gd name="T23" fmla="*/ 11 h 25"/>
                <a:gd name="T24" fmla="*/ 58 w 58"/>
                <a:gd name="T25" fmla="*/ 6 h 25"/>
                <a:gd name="T26" fmla="*/ 58 w 58"/>
                <a:gd name="T27" fmla="*/ 4 h 25"/>
                <a:gd name="T28" fmla="*/ 54 w 58"/>
                <a:gd name="T29" fmla="*/ 2 h 25"/>
                <a:gd name="T30" fmla="*/ 47 w 58"/>
                <a:gd name="T31" fmla="*/ 0 h 25"/>
                <a:gd name="T32" fmla="*/ 47 w 58"/>
                <a:gd name="T33" fmla="*/ 0 h 25"/>
                <a:gd name="T34" fmla="*/ 36 w 58"/>
                <a:gd name="T35" fmla="*/ 2 h 25"/>
                <a:gd name="T36" fmla="*/ 25 w 58"/>
                <a:gd name="T37" fmla="*/ 4 h 25"/>
                <a:gd name="T38" fmla="*/ 13 w 58"/>
                <a:gd name="T39" fmla="*/ 9 h 25"/>
                <a:gd name="T40" fmla="*/ 4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4" y="13"/>
                  </a:moveTo>
                  <a:lnTo>
                    <a:pt x="4" y="13"/>
                  </a:lnTo>
                  <a:lnTo>
                    <a:pt x="0" y="15"/>
                  </a:lnTo>
                  <a:lnTo>
                    <a:pt x="0" y="20"/>
                  </a:lnTo>
                  <a:lnTo>
                    <a:pt x="2" y="22"/>
                  </a:lnTo>
                  <a:lnTo>
                    <a:pt x="11" y="25"/>
                  </a:lnTo>
                  <a:lnTo>
                    <a:pt x="22" y="22"/>
                  </a:lnTo>
                  <a:lnTo>
                    <a:pt x="34" y="20"/>
                  </a:lnTo>
                  <a:lnTo>
                    <a:pt x="45" y="15"/>
                  </a:lnTo>
                  <a:lnTo>
                    <a:pt x="54" y="11"/>
                  </a:lnTo>
                  <a:lnTo>
                    <a:pt x="58" y="6"/>
                  </a:lnTo>
                  <a:lnTo>
                    <a:pt x="58" y="4"/>
                  </a:lnTo>
                  <a:lnTo>
                    <a:pt x="54" y="2"/>
                  </a:lnTo>
                  <a:lnTo>
                    <a:pt x="47" y="0"/>
                  </a:lnTo>
                  <a:lnTo>
                    <a:pt x="36" y="2"/>
                  </a:lnTo>
                  <a:lnTo>
                    <a:pt x="25" y="4"/>
                  </a:lnTo>
                  <a:lnTo>
                    <a:pt x="13" y="9"/>
                  </a:lnTo>
                  <a:lnTo>
                    <a:pt x="4"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2" name="Freeform 1909">
              <a:extLst>
                <a:ext uri="{FF2B5EF4-FFF2-40B4-BE49-F238E27FC236}">
                  <a16:creationId xmlns:a16="http://schemas.microsoft.com/office/drawing/2014/main" xmlns="" id="{1D2EFA74-74B8-DB4B-94A4-5F920D3B7F57}"/>
                </a:ext>
              </a:extLst>
            </p:cNvPr>
            <p:cNvSpPr>
              <a:spLocks/>
            </p:cNvSpPr>
            <p:nvPr/>
          </p:nvSpPr>
          <p:spPr bwMode="auto">
            <a:xfrm>
              <a:off x="1612" y="3276"/>
              <a:ext cx="58" cy="25"/>
            </a:xfrm>
            <a:custGeom>
              <a:avLst/>
              <a:gdLst>
                <a:gd name="T0" fmla="*/ 4 w 58"/>
                <a:gd name="T1" fmla="*/ 13 h 25"/>
                <a:gd name="T2" fmla="*/ 4 w 58"/>
                <a:gd name="T3" fmla="*/ 13 h 25"/>
                <a:gd name="T4" fmla="*/ 0 w 58"/>
                <a:gd name="T5" fmla="*/ 15 h 25"/>
                <a:gd name="T6" fmla="*/ 0 w 58"/>
                <a:gd name="T7" fmla="*/ 20 h 25"/>
                <a:gd name="T8" fmla="*/ 2 w 58"/>
                <a:gd name="T9" fmla="*/ 22 h 25"/>
                <a:gd name="T10" fmla="*/ 11 w 58"/>
                <a:gd name="T11" fmla="*/ 25 h 25"/>
                <a:gd name="T12" fmla="*/ 11 w 58"/>
                <a:gd name="T13" fmla="*/ 25 h 25"/>
                <a:gd name="T14" fmla="*/ 22 w 58"/>
                <a:gd name="T15" fmla="*/ 22 h 25"/>
                <a:gd name="T16" fmla="*/ 34 w 58"/>
                <a:gd name="T17" fmla="*/ 20 h 25"/>
                <a:gd name="T18" fmla="*/ 45 w 58"/>
                <a:gd name="T19" fmla="*/ 15 h 25"/>
                <a:gd name="T20" fmla="*/ 54 w 58"/>
                <a:gd name="T21" fmla="*/ 11 h 25"/>
                <a:gd name="T22" fmla="*/ 54 w 58"/>
                <a:gd name="T23" fmla="*/ 11 h 25"/>
                <a:gd name="T24" fmla="*/ 58 w 58"/>
                <a:gd name="T25" fmla="*/ 6 h 25"/>
                <a:gd name="T26" fmla="*/ 58 w 58"/>
                <a:gd name="T27" fmla="*/ 4 h 25"/>
                <a:gd name="T28" fmla="*/ 54 w 58"/>
                <a:gd name="T29" fmla="*/ 2 h 25"/>
                <a:gd name="T30" fmla="*/ 47 w 58"/>
                <a:gd name="T31" fmla="*/ 0 h 25"/>
                <a:gd name="T32" fmla="*/ 47 w 58"/>
                <a:gd name="T33" fmla="*/ 0 h 25"/>
                <a:gd name="T34" fmla="*/ 36 w 58"/>
                <a:gd name="T35" fmla="*/ 2 h 25"/>
                <a:gd name="T36" fmla="*/ 25 w 58"/>
                <a:gd name="T37" fmla="*/ 4 h 25"/>
                <a:gd name="T38" fmla="*/ 13 w 58"/>
                <a:gd name="T39" fmla="*/ 9 h 25"/>
                <a:gd name="T40" fmla="*/ 4 w 58"/>
                <a:gd name="T41" fmla="*/ 13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5">
                  <a:moveTo>
                    <a:pt x="4" y="13"/>
                  </a:moveTo>
                  <a:lnTo>
                    <a:pt x="4" y="13"/>
                  </a:lnTo>
                  <a:lnTo>
                    <a:pt x="0" y="15"/>
                  </a:lnTo>
                  <a:lnTo>
                    <a:pt x="0" y="20"/>
                  </a:lnTo>
                  <a:lnTo>
                    <a:pt x="2" y="22"/>
                  </a:lnTo>
                  <a:lnTo>
                    <a:pt x="11" y="25"/>
                  </a:lnTo>
                  <a:lnTo>
                    <a:pt x="22" y="22"/>
                  </a:lnTo>
                  <a:lnTo>
                    <a:pt x="34" y="20"/>
                  </a:lnTo>
                  <a:lnTo>
                    <a:pt x="45" y="15"/>
                  </a:lnTo>
                  <a:lnTo>
                    <a:pt x="54" y="11"/>
                  </a:lnTo>
                  <a:lnTo>
                    <a:pt x="58" y="6"/>
                  </a:lnTo>
                  <a:lnTo>
                    <a:pt x="58" y="4"/>
                  </a:lnTo>
                  <a:lnTo>
                    <a:pt x="54" y="2"/>
                  </a:lnTo>
                  <a:lnTo>
                    <a:pt x="47" y="0"/>
                  </a:lnTo>
                  <a:lnTo>
                    <a:pt x="36" y="2"/>
                  </a:lnTo>
                  <a:lnTo>
                    <a:pt x="25" y="4"/>
                  </a:lnTo>
                  <a:lnTo>
                    <a:pt x="13" y="9"/>
                  </a:lnTo>
                  <a:lnTo>
                    <a:pt x="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3" name="Freeform 1910">
              <a:extLst>
                <a:ext uri="{FF2B5EF4-FFF2-40B4-BE49-F238E27FC236}">
                  <a16:creationId xmlns:a16="http://schemas.microsoft.com/office/drawing/2014/main" xmlns="" id="{69359DBE-9515-7C4C-A39E-0C8D5604F973}"/>
                </a:ext>
              </a:extLst>
            </p:cNvPr>
            <p:cNvSpPr>
              <a:spLocks/>
            </p:cNvSpPr>
            <p:nvPr/>
          </p:nvSpPr>
          <p:spPr bwMode="auto">
            <a:xfrm>
              <a:off x="1560" y="3278"/>
              <a:ext cx="61" cy="23"/>
            </a:xfrm>
            <a:custGeom>
              <a:avLst/>
              <a:gdLst>
                <a:gd name="T0" fmla="*/ 7 w 61"/>
                <a:gd name="T1" fmla="*/ 11 h 23"/>
                <a:gd name="T2" fmla="*/ 7 w 61"/>
                <a:gd name="T3" fmla="*/ 11 h 23"/>
                <a:gd name="T4" fmla="*/ 2 w 61"/>
                <a:gd name="T5" fmla="*/ 16 h 23"/>
                <a:gd name="T6" fmla="*/ 0 w 61"/>
                <a:gd name="T7" fmla="*/ 18 h 23"/>
                <a:gd name="T8" fmla="*/ 5 w 61"/>
                <a:gd name="T9" fmla="*/ 20 h 23"/>
                <a:gd name="T10" fmla="*/ 14 w 61"/>
                <a:gd name="T11" fmla="*/ 23 h 23"/>
                <a:gd name="T12" fmla="*/ 14 w 61"/>
                <a:gd name="T13" fmla="*/ 23 h 23"/>
                <a:gd name="T14" fmla="*/ 25 w 61"/>
                <a:gd name="T15" fmla="*/ 20 h 23"/>
                <a:gd name="T16" fmla="*/ 36 w 61"/>
                <a:gd name="T17" fmla="*/ 18 h 23"/>
                <a:gd name="T18" fmla="*/ 47 w 61"/>
                <a:gd name="T19" fmla="*/ 16 h 23"/>
                <a:gd name="T20" fmla="*/ 56 w 61"/>
                <a:gd name="T21" fmla="*/ 11 h 23"/>
                <a:gd name="T22" fmla="*/ 56 w 61"/>
                <a:gd name="T23" fmla="*/ 11 h 23"/>
                <a:gd name="T24" fmla="*/ 61 w 61"/>
                <a:gd name="T25" fmla="*/ 7 h 23"/>
                <a:gd name="T26" fmla="*/ 61 w 61"/>
                <a:gd name="T27" fmla="*/ 2 h 23"/>
                <a:gd name="T28" fmla="*/ 59 w 61"/>
                <a:gd name="T29" fmla="*/ 0 h 23"/>
                <a:gd name="T30" fmla="*/ 50 w 61"/>
                <a:gd name="T31" fmla="*/ 0 h 23"/>
                <a:gd name="T32" fmla="*/ 50 w 61"/>
                <a:gd name="T33" fmla="*/ 0 h 23"/>
                <a:gd name="T34" fmla="*/ 38 w 61"/>
                <a:gd name="T35" fmla="*/ 0 h 23"/>
                <a:gd name="T36" fmla="*/ 27 w 61"/>
                <a:gd name="T37" fmla="*/ 2 h 23"/>
                <a:gd name="T38" fmla="*/ 16 w 61"/>
                <a:gd name="T39" fmla="*/ 7 h 23"/>
                <a:gd name="T40" fmla="*/ 7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7" y="11"/>
                  </a:moveTo>
                  <a:lnTo>
                    <a:pt x="7" y="11"/>
                  </a:lnTo>
                  <a:lnTo>
                    <a:pt x="2" y="16"/>
                  </a:lnTo>
                  <a:lnTo>
                    <a:pt x="0" y="18"/>
                  </a:lnTo>
                  <a:lnTo>
                    <a:pt x="5" y="20"/>
                  </a:lnTo>
                  <a:lnTo>
                    <a:pt x="14" y="23"/>
                  </a:lnTo>
                  <a:lnTo>
                    <a:pt x="25" y="20"/>
                  </a:lnTo>
                  <a:lnTo>
                    <a:pt x="36" y="18"/>
                  </a:lnTo>
                  <a:lnTo>
                    <a:pt x="47" y="16"/>
                  </a:lnTo>
                  <a:lnTo>
                    <a:pt x="56" y="11"/>
                  </a:lnTo>
                  <a:lnTo>
                    <a:pt x="61" y="7"/>
                  </a:lnTo>
                  <a:lnTo>
                    <a:pt x="61" y="2"/>
                  </a:lnTo>
                  <a:lnTo>
                    <a:pt x="59" y="0"/>
                  </a:lnTo>
                  <a:lnTo>
                    <a:pt x="50" y="0"/>
                  </a:lnTo>
                  <a:lnTo>
                    <a:pt x="38" y="0"/>
                  </a:lnTo>
                  <a:lnTo>
                    <a:pt x="27"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4" name="Freeform 1911">
              <a:extLst>
                <a:ext uri="{FF2B5EF4-FFF2-40B4-BE49-F238E27FC236}">
                  <a16:creationId xmlns:a16="http://schemas.microsoft.com/office/drawing/2014/main" xmlns="" id="{F4CB771E-C7B4-9143-BCC3-C3E3D02B9DA4}"/>
                </a:ext>
              </a:extLst>
            </p:cNvPr>
            <p:cNvSpPr>
              <a:spLocks/>
            </p:cNvSpPr>
            <p:nvPr/>
          </p:nvSpPr>
          <p:spPr bwMode="auto">
            <a:xfrm>
              <a:off x="1560" y="3278"/>
              <a:ext cx="61" cy="23"/>
            </a:xfrm>
            <a:custGeom>
              <a:avLst/>
              <a:gdLst>
                <a:gd name="T0" fmla="*/ 7 w 61"/>
                <a:gd name="T1" fmla="*/ 11 h 23"/>
                <a:gd name="T2" fmla="*/ 7 w 61"/>
                <a:gd name="T3" fmla="*/ 11 h 23"/>
                <a:gd name="T4" fmla="*/ 2 w 61"/>
                <a:gd name="T5" fmla="*/ 16 h 23"/>
                <a:gd name="T6" fmla="*/ 0 w 61"/>
                <a:gd name="T7" fmla="*/ 18 h 23"/>
                <a:gd name="T8" fmla="*/ 5 w 61"/>
                <a:gd name="T9" fmla="*/ 20 h 23"/>
                <a:gd name="T10" fmla="*/ 14 w 61"/>
                <a:gd name="T11" fmla="*/ 23 h 23"/>
                <a:gd name="T12" fmla="*/ 14 w 61"/>
                <a:gd name="T13" fmla="*/ 23 h 23"/>
                <a:gd name="T14" fmla="*/ 25 w 61"/>
                <a:gd name="T15" fmla="*/ 20 h 23"/>
                <a:gd name="T16" fmla="*/ 36 w 61"/>
                <a:gd name="T17" fmla="*/ 18 h 23"/>
                <a:gd name="T18" fmla="*/ 47 w 61"/>
                <a:gd name="T19" fmla="*/ 16 h 23"/>
                <a:gd name="T20" fmla="*/ 56 w 61"/>
                <a:gd name="T21" fmla="*/ 11 h 23"/>
                <a:gd name="T22" fmla="*/ 56 w 61"/>
                <a:gd name="T23" fmla="*/ 11 h 23"/>
                <a:gd name="T24" fmla="*/ 61 w 61"/>
                <a:gd name="T25" fmla="*/ 7 h 23"/>
                <a:gd name="T26" fmla="*/ 61 w 61"/>
                <a:gd name="T27" fmla="*/ 2 h 23"/>
                <a:gd name="T28" fmla="*/ 59 w 61"/>
                <a:gd name="T29" fmla="*/ 0 h 23"/>
                <a:gd name="T30" fmla="*/ 50 w 61"/>
                <a:gd name="T31" fmla="*/ 0 h 23"/>
                <a:gd name="T32" fmla="*/ 50 w 61"/>
                <a:gd name="T33" fmla="*/ 0 h 23"/>
                <a:gd name="T34" fmla="*/ 38 w 61"/>
                <a:gd name="T35" fmla="*/ 0 h 23"/>
                <a:gd name="T36" fmla="*/ 27 w 61"/>
                <a:gd name="T37" fmla="*/ 2 h 23"/>
                <a:gd name="T38" fmla="*/ 16 w 61"/>
                <a:gd name="T39" fmla="*/ 7 h 23"/>
                <a:gd name="T40" fmla="*/ 7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7" y="11"/>
                  </a:moveTo>
                  <a:lnTo>
                    <a:pt x="7" y="11"/>
                  </a:lnTo>
                  <a:lnTo>
                    <a:pt x="2" y="16"/>
                  </a:lnTo>
                  <a:lnTo>
                    <a:pt x="0" y="18"/>
                  </a:lnTo>
                  <a:lnTo>
                    <a:pt x="5" y="20"/>
                  </a:lnTo>
                  <a:lnTo>
                    <a:pt x="14" y="23"/>
                  </a:lnTo>
                  <a:lnTo>
                    <a:pt x="25" y="20"/>
                  </a:lnTo>
                  <a:lnTo>
                    <a:pt x="36" y="18"/>
                  </a:lnTo>
                  <a:lnTo>
                    <a:pt x="47" y="16"/>
                  </a:lnTo>
                  <a:lnTo>
                    <a:pt x="56" y="11"/>
                  </a:lnTo>
                  <a:lnTo>
                    <a:pt x="61" y="7"/>
                  </a:lnTo>
                  <a:lnTo>
                    <a:pt x="61" y="2"/>
                  </a:lnTo>
                  <a:lnTo>
                    <a:pt x="59" y="0"/>
                  </a:lnTo>
                  <a:lnTo>
                    <a:pt x="50" y="0"/>
                  </a:lnTo>
                  <a:lnTo>
                    <a:pt x="38" y="0"/>
                  </a:lnTo>
                  <a:lnTo>
                    <a:pt x="27"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5" name="Freeform 1912">
              <a:extLst>
                <a:ext uri="{FF2B5EF4-FFF2-40B4-BE49-F238E27FC236}">
                  <a16:creationId xmlns:a16="http://schemas.microsoft.com/office/drawing/2014/main" xmlns="" id="{DCF1EAD5-F021-9445-9A8F-77E513CCE0CD}"/>
                </a:ext>
              </a:extLst>
            </p:cNvPr>
            <p:cNvSpPr>
              <a:spLocks/>
            </p:cNvSpPr>
            <p:nvPr/>
          </p:nvSpPr>
          <p:spPr bwMode="auto">
            <a:xfrm>
              <a:off x="1510" y="3278"/>
              <a:ext cx="61" cy="23"/>
            </a:xfrm>
            <a:custGeom>
              <a:avLst/>
              <a:gdLst>
                <a:gd name="T0" fmla="*/ 5 w 61"/>
                <a:gd name="T1" fmla="*/ 11 h 23"/>
                <a:gd name="T2" fmla="*/ 5 w 61"/>
                <a:gd name="T3" fmla="*/ 11 h 23"/>
                <a:gd name="T4" fmla="*/ 0 w 61"/>
                <a:gd name="T5" fmla="*/ 16 h 23"/>
                <a:gd name="T6" fmla="*/ 0 w 61"/>
                <a:gd name="T7" fmla="*/ 20 h 23"/>
                <a:gd name="T8" fmla="*/ 5 w 61"/>
                <a:gd name="T9" fmla="*/ 23 h 23"/>
                <a:gd name="T10" fmla="*/ 12 w 61"/>
                <a:gd name="T11" fmla="*/ 23 h 23"/>
                <a:gd name="T12" fmla="*/ 12 w 61"/>
                <a:gd name="T13" fmla="*/ 23 h 23"/>
                <a:gd name="T14" fmla="*/ 23 w 61"/>
                <a:gd name="T15" fmla="*/ 23 h 23"/>
                <a:gd name="T16" fmla="*/ 37 w 61"/>
                <a:gd name="T17" fmla="*/ 18 h 23"/>
                <a:gd name="T18" fmla="*/ 48 w 61"/>
                <a:gd name="T19" fmla="*/ 16 h 23"/>
                <a:gd name="T20" fmla="*/ 57 w 61"/>
                <a:gd name="T21" fmla="*/ 11 h 23"/>
                <a:gd name="T22" fmla="*/ 57 w 61"/>
                <a:gd name="T23" fmla="*/ 11 h 23"/>
                <a:gd name="T24" fmla="*/ 61 w 61"/>
                <a:gd name="T25" fmla="*/ 7 h 23"/>
                <a:gd name="T26" fmla="*/ 61 w 61"/>
                <a:gd name="T27" fmla="*/ 2 h 23"/>
                <a:gd name="T28" fmla="*/ 57 w 61"/>
                <a:gd name="T29" fmla="*/ 0 h 23"/>
                <a:gd name="T30" fmla="*/ 48 w 61"/>
                <a:gd name="T31" fmla="*/ 0 h 23"/>
                <a:gd name="T32" fmla="*/ 48 w 61"/>
                <a:gd name="T33" fmla="*/ 0 h 23"/>
                <a:gd name="T34" fmla="*/ 37 w 61"/>
                <a:gd name="T35" fmla="*/ 0 h 23"/>
                <a:gd name="T36" fmla="*/ 25 w 61"/>
                <a:gd name="T37" fmla="*/ 2 h 23"/>
                <a:gd name="T38" fmla="*/ 14 w 61"/>
                <a:gd name="T39" fmla="*/ 7 h 23"/>
                <a:gd name="T40" fmla="*/ 5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5" y="11"/>
                  </a:moveTo>
                  <a:lnTo>
                    <a:pt x="5" y="11"/>
                  </a:lnTo>
                  <a:lnTo>
                    <a:pt x="0" y="16"/>
                  </a:lnTo>
                  <a:lnTo>
                    <a:pt x="0" y="20"/>
                  </a:lnTo>
                  <a:lnTo>
                    <a:pt x="5" y="23"/>
                  </a:lnTo>
                  <a:lnTo>
                    <a:pt x="12" y="23"/>
                  </a:lnTo>
                  <a:lnTo>
                    <a:pt x="23" y="23"/>
                  </a:lnTo>
                  <a:lnTo>
                    <a:pt x="37" y="18"/>
                  </a:lnTo>
                  <a:lnTo>
                    <a:pt x="48" y="16"/>
                  </a:lnTo>
                  <a:lnTo>
                    <a:pt x="57" y="11"/>
                  </a:lnTo>
                  <a:lnTo>
                    <a:pt x="61" y="7"/>
                  </a:lnTo>
                  <a:lnTo>
                    <a:pt x="61" y="2"/>
                  </a:lnTo>
                  <a:lnTo>
                    <a:pt x="57" y="0"/>
                  </a:lnTo>
                  <a:lnTo>
                    <a:pt x="48" y="0"/>
                  </a:lnTo>
                  <a:lnTo>
                    <a:pt x="37" y="0"/>
                  </a:lnTo>
                  <a:lnTo>
                    <a:pt x="25"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6" name="Freeform 1913">
              <a:extLst>
                <a:ext uri="{FF2B5EF4-FFF2-40B4-BE49-F238E27FC236}">
                  <a16:creationId xmlns:a16="http://schemas.microsoft.com/office/drawing/2014/main" xmlns="" id="{46290875-5717-654E-A7E9-CB1AC4B96A34}"/>
                </a:ext>
              </a:extLst>
            </p:cNvPr>
            <p:cNvSpPr>
              <a:spLocks/>
            </p:cNvSpPr>
            <p:nvPr/>
          </p:nvSpPr>
          <p:spPr bwMode="auto">
            <a:xfrm>
              <a:off x="1510" y="3278"/>
              <a:ext cx="61" cy="23"/>
            </a:xfrm>
            <a:custGeom>
              <a:avLst/>
              <a:gdLst>
                <a:gd name="T0" fmla="*/ 5 w 61"/>
                <a:gd name="T1" fmla="*/ 11 h 23"/>
                <a:gd name="T2" fmla="*/ 5 w 61"/>
                <a:gd name="T3" fmla="*/ 11 h 23"/>
                <a:gd name="T4" fmla="*/ 0 w 61"/>
                <a:gd name="T5" fmla="*/ 16 h 23"/>
                <a:gd name="T6" fmla="*/ 0 w 61"/>
                <a:gd name="T7" fmla="*/ 20 h 23"/>
                <a:gd name="T8" fmla="*/ 5 w 61"/>
                <a:gd name="T9" fmla="*/ 23 h 23"/>
                <a:gd name="T10" fmla="*/ 12 w 61"/>
                <a:gd name="T11" fmla="*/ 23 h 23"/>
                <a:gd name="T12" fmla="*/ 12 w 61"/>
                <a:gd name="T13" fmla="*/ 23 h 23"/>
                <a:gd name="T14" fmla="*/ 23 w 61"/>
                <a:gd name="T15" fmla="*/ 23 h 23"/>
                <a:gd name="T16" fmla="*/ 37 w 61"/>
                <a:gd name="T17" fmla="*/ 18 h 23"/>
                <a:gd name="T18" fmla="*/ 48 w 61"/>
                <a:gd name="T19" fmla="*/ 16 h 23"/>
                <a:gd name="T20" fmla="*/ 57 w 61"/>
                <a:gd name="T21" fmla="*/ 11 h 23"/>
                <a:gd name="T22" fmla="*/ 57 w 61"/>
                <a:gd name="T23" fmla="*/ 11 h 23"/>
                <a:gd name="T24" fmla="*/ 61 w 61"/>
                <a:gd name="T25" fmla="*/ 7 h 23"/>
                <a:gd name="T26" fmla="*/ 61 w 61"/>
                <a:gd name="T27" fmla="*/ 2 h 23"/>
                <a:gd name="T28" fmla="*/ 57 w 61"/>
                <a:gd name="T29" fmla="*/ 0 h 23"/>
                <a:gd name="T30" fmla="*/ 48 w 61"/>
                <a:gd name="T31" fmla="*/ 0 h 23"/>
                <a:gd name="T32" fmla="*/ 48 w 61"/>
                <a:gd name="T33" fmla="*/ 0 h 23"/>
                <a:gd name="T34" fmla="*/ 37 w 61"/>
                <a:gd name="T35" fmla="*/ 0 h 23"/>
                <a:gd name="T36" fmla="*/ 25 w 61"/>
                <a:gd name="T37" fmla="*/ 2 h 23"/>
                <a:gd name="T38" fmla="*/ 14 w 61"/>
                <a:gd name="T39" fmla="*/ 7 h 23"/>
                <a:gd name="T40" fmla="*/ 5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5" y="11"/>
                  </a:moveTo>
                  <a:lnTo>
                    <a:pt x="5" y="11"/>
                  </a:lnTo>
                  <a:lnTo>
                    <a:pt x="0" y="16"/>
                  </a:lnTo>
                  <a:lnTo>
                    <a:pt x="0" y="20"/>
                  </a:lnTo>
                  <a:lnTo>
                    <a:pt x="5" y="23"/>
                  </a:lnTo>
                  <a:lnTo>
                    <a:pt x="12" y="23"/>
                  </a:lnTo>
                  <a:lnTo>
                    <a:pt x="23" y="23"/>
                  </a:lnTo>
                  <a:lnTo>
                    <a:pt x="37" y="18"/>
                  </a:lnTo>
                  <a:lnTo>
                    <a:pt x="48" y="16"/>
                  </a:lnTo>
                  <a:lnTo>
                    <a:pt x="57" y="11"/>
                  </a:lnTo>
                  <a:lnTo>
                    <a:pt x="61" y="7"/>
                  </a:lnTo>
                  <a:lnTo>
                    <a:pt x="61" y="2"/>
                  </a:lnTo>
                  <a:lnTo>
                    <a:pt x="57" y="0"/>
                  </a:lnTo>
                  <a:lnTo>
                    <a:pt x="48" y="0"/>
                  </a:lnTo>
                  <a:lnTo>
                    <a:pt x="37" y="0"/>
                  </a:lnTo>
                  <a:lnTo>
                    <a:pt x="25"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7" name="Freeform 1914">
              <a:extLst>
                <a:ext uri="{FF2B5EF4-FFF2-40B4-BE49-F238E27FC236}">
                  <a16:creationId xmlns:a16="http://schemas.microsoft.com/office/drawing/2014/main" xmlns="" id="{0D0434FC-06FE-7843-9C09-539F40DE220A}"/>
                </a:ext>
              </a:extLst>
            </p:cNvPr>
            <p:cNvSpPr>
              <a:spLocks/>
            </p:cNvSpPr>
            <p:nvPr/>
          </p:nvSpPr>
          <p:spPr bwMode="auto">
            <a:xfrm>
              <a:off x="4438" y="3208"/>
              <a:ext cx="54" cy="23"/>
            </a:xfrm>
            <a:custGeom>
              <a:avLst/>
              <a:gdLst>
                <a:gd name="T0" fmla="*/ 5 w 54"/>
                <a:gd name="T1" fmla="*/ 11 h 23"/>
                <a:gd name="T2" fmla="*/ 5 w 54"/>
                <a:gd name="T3" fmla="*/ 11 h 23"/>
                <a:gd name="T4" fmla="*/ 12 w 54"/>
                <a:gd name="T5" fmla="*/ 16 h 23"/>
                <a:gd name="T6" fmla="*/ 21 w 54"/>
                <a:gd name="T7" fmla="*/ 20 h 23"/>
                <a:gd name="T8" fmla="*/ 32 w 54"/>
                <a:gd name="T9" fmla="*/ 23 h 23"/>
                <a:gd name="T10" fmla="*/ 41 w 54"/>
                <a:gd name="T11" fmla="*/ 23 h 23"/>
                <a:gd name="T12" fmla="*/ 41 w 54"/>
                <a:gd name="T13" fmla="*/ 23 h 23"/>
                <a:gd name="T14" fmla="*/ 50 w 54"/>
                <a:gd name="T15" fmla="*/ 20 h 23"/>
                <a:gd name="T16" fmla="*/ 54 w 54"/>
                <a:gd name="T17" fmla="*/ 18 h 23"/>
                <a:gd name="T18" fmla="*/ 54 w 54"/>
                <a:gd name="T19" fmla="*/ 16 h 23"/>
                <a:gd name="T20" fmla="*/ 52 w 54"/>
                <a:gd name="T21" fmla="*/ 11 h 23"/>
                <a:gd name="T22" fmla="*/ 52 w 54"/>
                <a:gd name="T23" fmla="*/ 11 h 23"/>
                <a:gd name="T24" fmla="*/ 43 w 54"/>
                <a:gd name="T25" fmla="*/ 7 h 23"/>
                <a:gd name="T26" fmla="*/ 34 w 54"/>
                <a:gd name="T27" fmla="*/ 5 h 23"/>
                <a:gd name="T28" fmla="*/ 25 w 54"/>
                <a:gd name="T29" fmla="*/ 2 h 23"/>
                <a:gd name="T30" fmla="*/ 14 w 54"/>
                <a:gd name="T31" fmla="*/ 0 h 23"/>
                <a:gd name="T32" fmla="*/ 14 w 54"/>
                <a:gd name="T33" fmla="*/ 0 h 23"/>
                <a:gd name="T34" fmla="*/ 7 w 54"/>
                <a:gd name="T35" fmla="*/ 2 h 23"/>
                <a:gd name="T36" fmla="*/ 3 w 54"/>
                <a:gd name="T37" fmla="*/ 5 h 23"/>
                <a:gd name="T38" fmla="*/ 0 w 54"/>
                <a:gd name="T39" fmla="*/ 7 h 23"/>
                <a:gd name="T40" fmla="*/ 5 w 5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5" y="11"/>
                  </a:moveTo>
                  <a:lnTo>
                    <a:pt x="5" y="11"/>
                  </a:lnTo>
                  <a:lnTo>
                    <a:pt x="12" y="16"/>
                  </a:lnTo>
                  <a:lnTo>
                    <a:pt x="21" y="20"/>
                  </a:lnTo>
                  <a:lnTo>
                    <a:pt x="32" y="23"/>
                  </a:lnTo>
                  <a:lnTo>
                    <a:pt x="41" y="23"/>
                  </a:lnTo>
                  <a:lnTo>
                    <a:pt x="50" y="20"/>
                  </a:lnTo>
                  <a:lnTo>
                    <a:pt x="54" y="18"/>
                  </a:lnTo>
                  <a:lnTo>
                    <a:pt x="54" y="16"/>
                  </a:lnTo>
                  <a:lnTo>
                    <a:pt x="52" y="11"/>
                  </a:lnTo>
                  <a:lnTo>
                    <a:pt x="43" y="7"/>
                  </a:lnTo>
                  <a:lnTo>
                    <a:pt x="34" y="5"/>
                  </a:lnTo>
                  <a:lnTo>
                    <a:pt x="25" y="2"/>
                  </a:lnTo>
                  <a:lnTo>
                    <a:pt x="14" y="0"/>
                  </a:lnTo>
                  <a:lnTo>
                    <a:pt x="7" y="2"/>
                  </a:lnTo>
                  <a:lnTo>
                    <a:pt x="3" y="5"/>
                  </a:lnTo>
                  <a:lnTo>
                    <a:pt x="0"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8" name="Freeform 1915">
              <a:extLst>
                <a:ext uri="{FF2B5EF4-FFF2-40B4-BE49-F238E27FC236}">
                  <a16:creationId xmlns:a16="http://schemas.microsoft.com/office/drawing/2014/main" xmlns="" id="{82001DA9-A191-0B40-84DE-4BCE4FC2EDFC}"/>
                </a:ext>
              </a:extLst>
            </p:cNvPr>
            <p:cNvSpPr>
              <a:spLocks/>
            </p:cNvSpPr>
            <p:nvPr/>
          </p:nvSpPr>
          <p:spPr bwMode="auto">
            <a:xfrm>
              <a:off x="4438" y="3208"/>
              <a:ext cx="54" cy="23"/>
            </a:xfrm>
            <a:custGeom>
              <a:avLst/>
              <a:gdLst>
                <a:gd name="T0" fmla="*/ 5 w 54"/>
                <a:gd name="T1" fmla="*/ 11 h 23"/>
                <a:gd name="T2" fmla="*/ 5 w 54"/>
                <a:gd name="T3" fmla="*/ 11 h 23"/>
                <a:gd name="T4" fmla="*/ 12 w 54"/>
                <a:gd name="T5" fmla="*/ 16 h 23"/>
                <a:gd name="T6" fmla="*/ 21 w 54"/>
                <a:gd name="T7" fmla="*/ 20 h 23"/>
                <a:gd name="T8" fmla="*/ 32 w 54"/>
                <a:gd name="T9" fmla="*/ 23 h 23"/>
                <a:gd name="T10" fmla="*/ 41 w 54"/>
                <a:gd name="T11" fmla="*/ 23 h 23"/>
                <a:gd name="T12" fmla="*/ 41 w 54"/>
                <a:gd name="T13" fmla="*/ 23 h 23"/>
                <a:gd name="T14" fmla="*/ 50 w 54"/>
                <a:gd name="T15" fmla="*/ 20 h 23"/>
                <a:gd name="T16" fmla="*/ 54 w 54"/>
                <a:gd name="T17" fmla="*/ 18 h 23"/>
                <a:gd name="T18" fmla="*/ 54 w 54"/>
                <a:gd name="T19" fmla="*/ 16 h 23"/>
                <a:gd name="T20" fmla="*/ 52 w 54"/>
                <a:gd name="T21" fmla="*/ 11 h 23"/>
                <a:gd name="T22" fmla="*/ 52 w 54"/>
                <a:gd name="T23" fmla="*/ 11 h 23"/>
                <a:gd name="T24" fmla="*/ 43 w 54"/>
                <a:gd name="T25" fmla="*/ 7 h 23"/>
                <a:gd name="T26" fmla="*/ 34 w 54"/>
                <a:gd name="T27" fmla="*/ 5 h 23"/>
                <a:gd name="T28" fmla="*/ 25 w 54"/>
                <a:gd name="T29" fmla="*/ 2 h 23"/>
                <a:gd name="T30" fmla="*/ 14 w 54"/>
                <a:gd name="T31" fmla="*/ 0 h 23"/>
                <a:gd name="T32" fmla="*/ 14 w 54"/>
                <a:gd name="T33" fmla="*/ 0 h 23"/>
                <a:gd name="T34" fmla="*/ 7 w 54"/>
                <a:gd name="T35" fmla="*/ 2 h 23"/>
                <a:gd name="T36" fmla="*/ 3 w 54"/>
                <a:gd name="T37" fmla="*/ 5 h 23"/>
                <a:gd name="T38" fmla="*/ 0 w 54"/>
                <a:gd name="T39" fmla="*/ 7 h 23"/>
                <a:gd name="T40" fmla="*/ 5 w 5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5" y="11"/>
                  </a:moveTo>
                  <a:lnTo>
                    <a:pt x="5" y="11"/>
                  </a:lnTo>
                  <a:lnTo>
                    <a:pt x="12" y="16"/>
                  </a:lnTo>
                  <a:lnTo>
                    <a:pt x="21" y="20"/>
                  </a:lnTo>
                  <a:lnTo>
                    <a:pt x="32" y="23"/>
                  </a:lnTo>
                  <a:lnTo>
                    <a:pt x="41" y="23"/>
                  </a:lnTo>
                  <a:lnTo>
                    <a:pt x="50" y="20"/>
                  </a:lnTo>
                  <a:lnTo>
                    <a:pt x="54" y="18"/>
                  </a:lnTo>
                  <a:lnTo>
                    <a:pt x="54" y="16"/>
                  </a:lnTo>
                  <a:lnTo>
                    <a:pt x="52" y="11"/>
                  </a:lnTo>
                  <a:lnTo>
                    <a:pt x="43" y="7"/>
                  </a:lnTo>
                  <a:lnTo>
                    <a:pt x="34" y="5"/>
                  </a:lnTo>
                  <a:lnTo>
                    <a:pt x="25" y="2"/>
                  </a:lnTo>
                  <a:lnTo>
                    <a:pt x="14" y="0"/>
                  </a:lnTo>
                  <a:lnTo>
                    <a:pt x="7" y="2"/>
                  </a:lnTo>
                  <a:lnTo>
                    <a:pt x="3" y="5"/>
                  </a:lnTo>
                  <a:lnTo>
                    <a:pt x="0"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699" name="Freeform 1916">
              <a:extLst>
                <a:ext uri="{FF2B5EF4-FFF2-40B4-BE49-F238E27FC236}">
                  <a16:creationId xmlns:a16="http://schemas.microsoft.com/office/drawing/2014/main" xmlns="" id="{643199ED-7419-3743-976C-E515F1A43ABC}"/>
                </a:ext>
              </a:extLst>
            </p:cNvPr>
            <p:cNvSpPr>
              <a:spLocks/>
            </p:cNvSpPr>
            <p:nvPr/>
          </p:nvSpPr>
          <p:spPr bwMode="auto">
            <a:xfrm>
              <a:off x="4305" y="3210"/>
              <a:ext cx="50" cy="23"/>
            </a:xfrm>
            <a:custGeom>
              <a:avLst/>
              <a:gdLst>
                <a:gd name="T0" fmla="*/ 3 w 50"/>
                <a:gd name="T1" fmla="*/ 12 h 23"/>
                <a:gd name="T2" fmla="*/ 3 w 50"/>
                <a:gd name="T3" fmla="*/ 12 h 23"/>
                <a:gd name="T4" fmla="*/ 9 w 50"/>
                <a:gd name="T5" fmla="*/ 16 h 23"/>
                <a:gd name="T6" fmla="*/ 18 w 50"/>
                <a:gd name="T7" fmla="*/ 18 h 23"/>
                <a:gd name="T8" fmla="*/ 27 w 50"/>
                <a:gd name="T9" fmla="*/ 21 h 23"/>
                <a:gd name="T10" fmla="*/ 39 w 50"/>
                <a:gd name="T11" fmla="*/ 23 h 23"/>
                <a:gd name="T12" fmla="*/ 39 w 50"/>
                <a:gd name="T13" fmla="*/ 23 h 23"/>
                <a:gd name="T14" fmla="*/ 46 w 50"/>
                <a:gd name="T15" fmla="*/ 21 h 23"/>
                <a:gd name="T16" fmla="*/ 50 w 50"/>
                <a:gd name="T17" fmla="*/ 18 h 23"/>
                <a:gd name="T18" fmla="*/ 50 w 50"/>
                <a:gd name="T19" fmla="*/ 16 h 23"/>
                <a:gd name="T20" fmla="*/ 48 w 50"/>
                <a:gd name="T21" fmla="*/ 12 h 23"/>
                <a:gd name="T22" fmla="*/ 48 w 50"/>
                <a:gd name="T23" fmla="*/ 12 h 23"/>
                <a:gd name="T24" fmla="*/ 41 w 50"/>
                <a:gd name="T25" fmla="*/ 7 h 23"/>
                <a:gd name="T26" fmla="*/ 32 w 50"/>
                <a:gd name="T27" fmla="*/ 3 h 23"/>
                <a:gd name="T28" fmla="*/ 23 w 50"/>
                <a:gd name="T29" fmla="*/ 0 h 23"/>
                <a:gd name="T30" fmla="*/ 12 w 50"/>
                <a:gd name="T31" fmla="*/ 0 h 23"/>
                <a:gd name="T32" fmla="*/ 12 w 50"/>
                <a:gd name="T33" fmla="*/ 0 h 23"/>
                <a:gd name="T34" fmla="*/ 5 w 50"/>
                <a:gd name="T35" fmla="*/ 0 h 23"/>
                <a:gd name="T36" fmla="*/ 0 w 50"/>
                <a:gd name="T37" fmla="*/ 5 h 23"/>
                <a:gd name="T38" fmla="*/ 0 w 50"/>
                <a:gd name="T39" fmla="*/ 7 h 23"/>
                <a:gd name="T40" fmla="*/ 3 w 5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3">
                  <a:moveTo>
                    <a:pt x="3" y="12"/>
                  </a:moveTo>
                  <a:lnTo>
                    <a:pt x="3" y="12"/>
                  </a:lnTo>
                  <a:lnTo>
                    <a:pt x="9" y="16"/>
                  </a:lnTo>
                  <a:lnTo>
                    <a:pt x="18" y="18"/>
                  </a:lnTo>
                  <a:lnTo>
                    <a:pt x="27" y="21"/>
                  </a:lnTo>
                  <a:lnTo>
                    <a:pt x="39" y="23"/>
                  </a:lnTo>
                  <a:lnTo>
                    <a:pt x="46" y="21"/>
                  </a:lnTo>
                  <a:lnTo>
                    <a:pt x="50" y="18"/>
                  </a:lnTo>
                  <a:lnTo>
                    <a:pt x="50" y="16"/>
                  </a:lnTo>
                  <a:lnTo>
                    <a:pt x="48" y="12"/>
                  </a:lnTo>
                  <a:lnTo>
                    <a:pt x="41" y="7"/>
                  </a:lnTo>
                  <a:lnTo>
                    <a:pt x="32" y="3"/>
                  </a:lnTo>
                  <a:lnTo>
                    <a:pt x="23" y="0"/>
                  </a:lnTo>
                  <a:lnTo>
                    <a:pt x="12" y="0"/>
                  </a:lnTo>
                  <a:lnTo>
                    <a:pt x="5" y="0"/>
                  </a:lnTo>
                  <a:lnTo>
                    <a:pt x="0" y="5"/>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0" name="Freeform 1917">
              <a:extLst>
                <a:ext uri="{FF2B5EF4-FFF2-40B4-BE49-F238E27FC236}">
                  <a16:creationId xmlns:a16="http://schemas.microsoft.com/office/drawing/2014/main" xmlns="" id="{FC360076-9B81-B143-83F2-D8F85B114F21}"/>
                </a:ext>
              </a:extLst>
            </p:cNvPr>
            <p:cNvSpPr>
              <a:spLocks/>
            </p:cNvSpPr>
            <p:nvPr/>
          </p:nvSpPr>
          <p:spPr bwMode="auto">
            <a:xfrm>
              <a:off x="4305" y="3210"/>
              <a:ext cx="50" cy="23"/>
            </a:xfrm>
            <a:custGeom>
              <a:avLst/>
              <a:gdLst>
                <a:gd name="T0" fmla="*/ 3 w 50"/>
                <a:gd name="T1" fmla="*/ 12 h 23"/>
                <a:gd name="T2" fmla="*/ 3 w 50"/>
                <a:gd name="T3" fmla="*/ 12 h 23"/>
                <a:gd name="T4" fmla="*/ 9 w 50"/>
                <a:gd name="T5" fmla="*/ 16 h 23"/>
                <a:gd name="T6" fmla="*/ 18 w 50"/>
                <a:gd name="T7" fmla="*/ 18 h 23"/>
                <a:gd name="T8" fmla="*/ 27 w 50"/>
                <a:gd name="T9" fmla="*/ 21 h 23"/>
                <a:gd name="T10" fmla="*/ 39 w 50"/>
                <a:gd name="T11" fmla="*/ 23 h 23"/>
                <a:gd name="T12" fmla="*/ 39 w 50"/>
                <a:gd name="T13" fmla="*/ 23 h 23"/>
                <a:gd name="T14" fmla="*/ 46 w 50"/>
                <a:gd name="T15" fmla="*/ 21 h 23"/>
                <a:gd name="T16" fmla="*/ 50 w 50"/>
                <a:gd name="T17" fmla="*/ 18 h 23"/>
                <a:gd name="T18" fmla="*/ 50 w 50"/>
                <a:gd name="T19" fmla="*/ 16 h 23"/>
                <a:gd name="T20" fmla="*/ 48 w 50"/>
                <a:gd name="T21" fmla="*/ 12 h 23"/>
                <a:gd name="T22" fmla="*/ 48 w 50"/>
                <a:gd name="T23" fmla="*/ 12 h 23"/>
                <a:gd name="T24" fmla="*/ 41 w 50"/>
                <a:gd name="T25" fmla="*/ 7 h 23"/>
                <a:gd name="T26" fmla="*/ 32 w 50"/>
                <a:gd name="T27" fmla="*/ 3 h 23"/>
                <a:gd name="T28" fmla="*/ 23 w 50"/>
                <a:gd name="T29" fmla="*/ 0 h 23"/>
                <a:gd name="T30" fmla="*/ 12 w 50"/>
                <a:gd name="T31" fmla="*/ 0 h 23"/>
                <a:gd name="T32" fmla="*/ 12 w 50"/>
                <a:gd name="T33" fmla="*/ 0 h 23"/>
                <a:gd name="T34" fmla="*/ 5 w 50"/>
                <a:gd name="T35" fmla="*/ 0 h 23"/>
                <a:gd name="T36" fmla="*/ 0 w 50"/>
                <a:gd name="T37" fmla="*/ 5 h 23"/>
                <a:gd name="T38" fmla="*/ 0 w 50"/>
                <a:gd name="T39" fmla="*/ 7 h 23"/>
                <a:gd name="T40" fmla="*/ 3 w 5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3">
                  <a:moveTo>
                    <a:pt x="3" y="12"/>
                  </a:moveTo>
                  <a:lnTo>
                    <a:pt x="3" y="12"/>
                  </a:lnTo>
                  <a:lnTo>
                    <a:pt x="9" y="16"/>
                  </a:lnTo>
                  <a:lnTo>
                    <a:pt x="18" y="18"/>
                  </a:lnTo>
                  <a:lnTo>
                    <a:pt x="27" y="21"/>
                  </a:lnTo>
                  <a:lnTo>
                    <a:pt x="39" y="23"/>
                  </a:lnTo>
                  <a:lnTo>
                    <a:pt x="46" y="21"/>
                  </a:lnTo>
                  <a:lnTo>
                    <a:pt x="50" y="18"/>
                  </a:lnTo>
                  <a:lnTo>
                    <a:pt x="50" y="16"/>
                  </a:lnTo>
                  <a:lnTo>
                    <a:pt x="48" y="12"/>
                  </a:lnTo>
                  <a:lnTo>
                    <a:pt x="41" y="7"/>
                  </a:lnTo>
                  <a:lnTo>
                    <a:pt x="32" y="3"/>
                  </a:lnTo>
                  <a:lnTo>
                    <a:pt x="23" y="0"/>
                  </a:lnTo>
                  <a:lnTo>
                    <a:pt x="12" y="0"/>
                  </a:lnTo>
                  <a:lnTo>
                    <a:pt x="5" y="0"/>
                  </a:lnTo>
                  <a:lnTo>
                    <a:pt x="0" y="5"/>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1" name="Freeform 1918">
              <a:extLst>
                <a:ext uri="{FF2B5EF4-FFF2-40B4-BE49-F238E27FC236}">
                  <a16:creationId xmlns:a16="http://schemas.microsoft.com/office/drawing/2014/main" xmlns="" id="{EBEB8A29-1A08-F346-8ABD-647DA493C107}"/>
                </a:ext>
              </a:extLst>
            </p:cNvPr>
            <p:cNvSpPr>
              <a:spLocks/>
            </p:cNvSpPr>
            <p:nvPr/>
          </p:nvSpPr>
          <p:spPr bwMode="auto">
            <a:xfrm>
              <a:off x="4141" y="3213"/>
              <a:ext cx="45" cy="22"/>
            </a:xfrm>
            <a:custGeom>
              <a:avLst/>
              <a:gdLst>
                <a:gd name="T0" fmla="*/ 2 w 45"/>
                <a:gd name="T1" fmla="*/ 11 h 22"/>
                <a:gd name="T2" fmla="*/ 2 w 45"/>
                <a:gd name="T3" fmla="*/ 11 h 22"/>
                <a:gd name="T4" fmla="*/ 9 w 45"/>
                <a:gd name="T5" fmla="*/ 15 h 22"/>
                <a:gd name="T6" fmla="*/ 16 w 45"/>
                <a:gd name="T7" fmla="*/ 18 h 22"/>
                <a:gd name="T8" fmla="*/ 25 w 45"/>
                <a:gd name="T9" fmla="*/ 20 h 22"/>
                <a:gd name="T10" fmla="*/ 34 w 45"/>
                <a:gd name="T11" fmla="*/ 22 h 22"/>
                <a:gd name="T12" fmla="*/ 34 w 45"/>
                <a:gd name="T13" fmla="*/ 22 h 22"/>
                <a:gd name="T14" fmla="*/ 41 w 45"/>
                <a:gd name="T15" fmla="*/ 20 h 22"/>
                <a:gd name="T16" fmla="*/ 45 w 45"/>
                <a:gd name="T17" fmla="*/ 18 h 22"/>
                <a:gd name="T18" fmla="*/ 45 w 45"/>
                <a:gd name="T19" fmla="*/ 13 h 22"/>
                <a:gd name="T20" fmla="*/ 43 w 45"/>
                <a:gd name="T21" fmla="*/ 11 h 22"/>
                <a:gd name="T22" fmla="*/ 43 w 45"/>
                <a:gd name="T23" fmla="*/ 11 h 22"/>
                <a:gd name="T24" fmla="*/ 36 w 45"/>
                <a:gd name="T25" fmla="*/ 6 h 22"/>
                <a:gd name="T26" fmla="*/ 27 w 45"/>
                <a:gd name="T27" fmla="*/ 2 h 22"/>
                <a:gd name="T28" fmla="*/ 18 w 45"/>
                <a:gd name="T29" fmla="*/ 0 h 22"/>
                <a:gd name="T30" fmla="*/ 9 w 45"/>
                <a:gd name="T31" fmla="*/ 0 h 22"/>
                <a:gd name="T32" fmla="*/ 9 w 45"/>
                <a:gd name="T33" fmla="*/ 0 h 22"/>
                <a:gd name="T34" fmla="*/ 2 w 45"/>
                <a:gd name="T35" fmla="*/ 0 h 22"/>
                <a:gd name="T36" fmla="*/ 0 w 45"/>
                <a:gd name="T37" fmla="*/ 2 h 22"/>
                <a:gd name="T38" fmla="*/ 0 w 45"/>
                <a:gd name="T39" fmla="*/ 6 h 22"/>
                <a:gd name="T40" fmla="*/ 2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2" y="11"/>
                  </a:moveTo>
                  <a:lnTo>
                    <a:pt x="2" y="11"/>
                  </a:lnTo>
                  <a:lnTo>
                    <a:pt x="9" y="15"/>
                  </a:lnTo>
                  <a:lnTo>
                    <a:pt x="16" y="18"/>
                  </a:lnTo>
                  <a:lnTo>
                    <a:pt x="25" y="20"/>
                  </a:lnTo>
                  <a:lnTo>
                    <a:pt x="34" y="22"/>
                  </a:lnTo>
                  <a:lnTo>
                    <a:pt x="41" y="20"/>
                  </a:lnTo>
                  <a:lnTo>
                    <a:pt x="45" y="18"/>
                  </a:lnTo>
                  <a:lnTo>
                    <a:pt x="45" y="13"/>
                  </a:lnTo>
                  <a:lnTo>
                    <a:pt x="43" y="11"/>
                  </a:lnTo>
                  <a:lnTo>
                    <a:pt x="36" y="6"/>
                  </a:lnTo>
                  <a:lnTo>
                    <a:pt x="27" y="2"/>
                  </a:lnTo>
                  <a:lnTo>
                    <a:pt x="18" y="0"/>
                  </a:lnTo>
                  <a:lnTo>
                    <a:pt x="9" y="0"/>
                  </a:lnTo>
                  <a:lnTo>
                    <a:pt x="2"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2" name="Freeform 1919">
              <a:extLst>
                <a:ext uri="{FF2B5EF4-FFF2-40B4-BE49-F238E27FC236}">
                  <a16:creationId xmlns:a16="http://schemas.microsoft.com/office/drawing/2014/main" xmlns="" id="{446E00C9-DF26-5349-8FBF-A6203F62B8CB}"/>
                </a:ext>
              </a:extLst>
            </p:cNvPr>
            <p:cNvSpPr>
              <a:spLocks/>
            </p:cNvSpPr>
            <p:nvPr/>
          </p:nvSpPr>
          <p:spPr bwMode="auto">
            <a:xfrm>
              <a:off x="4141" y="3213"/>
              <a:ext cx="45" cy="22"/>
            </a:xfrm>
            <a:custGeom>
              <a:avLst/>
              <a:gdLst>
                <a:gd name="T0" fmla="*/ 2 w 45"/>
                <a:gd name="T1" fmla="*/ 11 h 22"/>
                <a:gd name="T2" fmla="*/ 2 w 45"/>
                <a:gd name="T3" fmla="*/ 11 h 22"/>
                <a:gd name="T4" fmla="*/ 9 w 45"/>
                <a:gd name="T5" fmla="*/ 15 h 22"/>
                <a:gd name="T6" fmla="*/ 16 w 45"/>
                <a:gd name="T7" fmla="*/ 18 h 22"/>
                <a:gd name="T8" fmla="*/ 25 w 45"/>
                <a:gd name="T9" fmla="*/ 20 h 22"/>
                <a:gd name="T10" fmla="*/ 34 w 45"/>
                <a:gd name="T11" fmla="*/ 22 h 22"/>
                <a:gd name="T12" fmla="*/ 34 w 45"/>
                <a:gd name="T13" fmla="*/ 22 h 22"/>
                <a:gd name="T14" fmla="*/ 41 w 45"/>
                <a:gd name="T15" fmla="*/ 20 h 22"/>
                <a:gd name="T16" fmla="*/ 45 w 45"/>
                <a:gd name="T17" fmla="*/ 18 h 22"/>
                <a:gd name="T18" fmla="*/ 45 w 45"/>
                <a:gd name="T19" fmla="*/ 13 h 22"/>
                <a:gd name="T20" fmla="*/ 43 w 45"/>
                <a:gd name="T21" fmla="*/ 11 h 22"/>
                <a:gd name="T22" fmla="*/ 43 w 45"/>
                <a:gd name="T23" fmla="*/ 11 h 22"/>
                <a:gd name="T24" fmla="*/ 36 w 45"/>
                <a:gd name="T25" fmla="*/ 6 h 22"/>
                <a:gd name="T26" fmla="*/ 27 w 45"/>
                <a:gd name="T27" fmla="*/ 2 h 22"/>
                <a:gd name="T28" fmla="*/ 18 w 45"/>
                <a:gd name="T29" fmla="*/ 0 h 22"/>
                <a:gd name="T30" fmla="*/ 9 w 45"/>
                <a:gd name="T31" fmla="*/ 0 h 22"/>
                <a:gd name="T32" fmla="*/ 9 w 45"/>
                <a:gd name="T33" fmla="*/ 0 h 22"/>
                <a:gd name="T34" fmla="*/ 2 w 45"/>
                <a:gd name="T35" fmla="*/ 0 h 22"/>
                <a:gd name="T36" fmla="*/ 0 w 45"/>
                <a:gd name="T37" fmla="*/ 2 h 22"/>
                <a:gd name="T38" fmla="*/ 0 w 45"/>
                <a:gd name="T39" fmla="*/ 6 h 22"/>
                <a:gd name="T40" fmla="*/ 2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2" y="11"/>
                  </a:moveTo>
                  <a:lnTo>
                    <a:pt x="2" y="11"/>
                  </a:lnTo>
                  <a:lnTo>
                    <a:pt x="9" y="15"/>
                  </a:lnTo>
                  <a:lnTo>
                    <a:pt x="16" y="18"/>
                  </a:lnTo>
                  <a:lnTo>
                    <a:pt x="25" y="20"/>
                  </a:lnTo>
                  <a:lnTo>
                    <a:pt x="34" y="22"/>
                  </a:lnTo>
                  <a:lnTo>
                    <a:pt x="41" y="20"/>
                  </a:lnTo>
                  <a:lnTo>
                    <a:pt x="45" y="18"/>
                  </a:lnTo>
                  <a:lnTo>
                    <a:pt x="45" y="13"/>
                  </a:lnTo>
                  <a:lnTo>
                    <a:pt x="43" y="11"/>
                  </a:lnTo>
                  <a:lnTo>
                    <a:pt x="36" y="6"/>
                  </a:lnTo>
                  <a:lnTo>
                    <a:pt x="27" y="2"/>
                  </a:lnTo>
                  <a:lnTo>
                    <a:pt x="18" y="0"/>
                  </a:lnTo>
                  <a:lnTo>
                    <a:pt x="9" y="0"/>
                  </a:lnTo>
                  <a:lnTo>
                    <a:pt x="2"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3" name="Freeform 1920">
              <a:extLst>
                <a:ext uri="{FF2B5EF4-FFF2-40B4-BE49-F238E27FC236}">
                  <a16:creationId xmlns:a16="http://schemas.microsoft.com/office/drawing/2014/main" xmlns="" id="{5D062FC3-83C8-244A-A12A-00D43FD7853A}"/>
                </a:ext>
              </a:extLst>
            </p:cNvPr>
            <p:cNvSpPr>
              <a:spLocks/>
            </p:cNvSpPr>
            <p:nvPr/>
          </p:nvSpPr>
          <p:spPr bwMode="auto">
            <a:xfrm>
              <a:off x="4101" y="3213"/>
              <a:ext cx="45" cy="22"/>
            </a:xfrm>
            <a:custGeom>
              <a:avLst/>
              <a:gdLst>
                <a:gd name="T0" fmla="*/ 4 w 45"/>
                <a:gd name="T1" fmla="*/ 11 h 22"/>
                <a:gd name="T2" fmla="*/ 4 w 45"/>
                <a:gd name="T3" fmla="*/ 11 h 22"/>
                <a:gd name="T4" fmla="*/ 9 w 45"/>
                <a:gd name="T5" fmla="*/ 15 h 22"/>
                <a:gd name="T6" fmla="*/ 18 w 45"/>
                <a:gd name="T7" fmla="*/ 18 h 22"/>
                <a:gd name="T8" fmla="*/ 27 w 45"/>
                <a:gd name="T9" fmla="*/ 20 h 22"/>
                <a:gd name="T10" fmla="*/ 33 w 45"/>
                <a:gd name="T11" fmla="*/ 22 h 22"/>
                <a:gd name="T12" fmla="*/ 33 w 45"/>
                <a:gd name="T13" fmla="*/ 22 h 22"/>
                <a:gd name="T14" fmla="*/ 40 w 45"/>
                <a:gd name="T15" fmla="*/ 20 h 22"/>
                <a:gd name="T16" fmla="*/ 45 w 45"/>
                <a:gd name="T17" fmla="*/ 18 h 22"/>
                <a:gd name="T18" fmla="*/ 45 w 45"/>
                <a:gd name="T19" fmla="*/ 15 h 22"/>
                <a:gd name="T20" fmla="*/ 42 w 45"/>
                <a:gd name="T21" fmla="*/ 11 h 22"/>
                <a:gd name="T22" fmla="*/ 42 w 45"/>
                <a:gd name="T23" fmla="*/ 11 h 22"/>
                <a:gd name="T24" fmla="*/ 36 w 45"/>
                <a:gd name="T25" fmla="*/ 6 h 22"/>
                <a:gd name="T26" fmla="*/ 29 w 45"/>
                <a:gd name="T27" fmla="*/ 4 h 22"/>
                <a:gd name="T28" fmla="*/ 20 w 45"/>
                <a:gd name="T29" fmla="*/ 2 h 22"/>
                <a:gd name="T30" fmla="*/ 11 w 45"/>
                <a:gd name="T31" fmla="*/ 0 h 22"/>
                <a:gd name="T32" fmla="*/ 11 w 45"/>
                <a:gd name="T33" fmla="*/ 0 h 22"/>
                <a:gd name="T34" fmla="*/ 4 w 45"/>
                <a:gd name="T35" fmla="*/ 2 h 22"/>
                <a:gd name="T36" fmla="*/ 0 w 45"/>
                <a:gd name="T37" fmla="*/ 4 h 22"/>
                <a:gd name="T38" fmla="*/ 0 w 45"/>
                <a:gd name="T39" fmla="*/ 6 h 22"/>
                <a:gd name="T40" fmla="*/ 4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4" y="11"/>
                  </a:moveTo>
                  <a:lnTo>
                    <a:pt x="4" y="11"/>
                  </a:lnTo>
                  <a:lnTo>
                    <a:pt x="9" y="15"/>
                  </a:lnTo>
                  <a:lnTo>
                    <a:pt x="18" y="18"/>
                  </a:lnTo>
                  <a:lnTo>
                    <a:pt x="27" y="20"/>
                  </a:lnTo>
                  <a:lnTo>
                    <a:pt x="33" y="22"/>
                  </a:lnTo>
                  <a:lnTo>
                    <a:pt x="40" y="20"/>
                  </a:lnTo>
                  <a:lnTo>
                    <a:pt x="45" y="18"/>
                  </a:lnTo>
                  <a:lnTo>
                    <a:pt x="45" y="15"/>
                  </a:lnTo>
                  <a:lnTo>
                    <a:pt x="42" y="11"/>
                  </a:lnTo>
                  <a:lnTo>
                    <a:pt x="36" y="6"/>
                  </a:lnTo>
                  <a:lnTo>
                    <a:pt x="29" y="4"/>
                  </a:lnTo>
                  <a:lnTo>
                    <a:pt x="20" y="2"/>
                  </a:lnTo>
                  <a:lnTo>
                    <a:pt x="11" y="0"/>
                  </a:lnTo>
                  <a:lnTo>
                    <a:pt x="4" y="2"/>
                  </a:lnTo>
                  <a:lnTo>
                    <a:pt x="0" y="4"/>
                  </a:lnTo>
                  <a:lnTo>
                    <a:pt x="0"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4" name="Freeform 1921">
              <a:extLst>
                <a:ext uri="{FF2B5EF4-FFF2-40B4-BE49-F238E27FC236}">
                  <a16:creationId xmlns:a16="http://schemas.microsoft.com/office/drawing/2014/main" xmlns="" id="{8A1D1FBE-491E-354E-94DF-7512551E45B0}"/>
                </a:ext>
              </a:extLst>
            </p:cNvPr>
            <p:cNvSpPr>
              <a:spLocks/>
            </p:cNvSpPr>
            <p:nvPr/>
          </p:nvSpPr>
          <p:spPr bwMode="auto">
            <a:xfrm>
              <a:off x="4101" y="3213"/>
              <a:ext cx="45" cy="22"/>
            </a:xfrm>
            <a:custGeom>
              <a:avLst/>
              <a:gdLst>
                <a:gd name="T0" fmla="*/ 4 w 45"/>
                <a:gd name="T1" fmla="*/ 11 h 22"/>
                <a:gd name="T2" fmla="*/ 4 w 45"/>
                <a:gd name="T3" fmla="*/ 11 h 22"/>
                <a:gd name="T4" fmla="*/ 9 w 45"/>
                <a:gd name="T5" fmla="*/ 15 h 22"/>
                <a:gd name="T6" fmla="*/ 18 w 45"/>
                <a:gd name="T7" fmla="*/ 18 h 22"/>
                <a:gd name="T8" fmla="*/ 27 w 45"/>
                <a:gd name="T9" fmla="*/ 20 h 22"/>
                <a:gd name="T10" fmla="*/ 33 w 45"/>
                <a:gd name="T11" fmla="*/ 22 h 22"/>
                <a:gd name="T12" fmla="*/ 33 w 45"/>
                <a:gd name="T13" fmla="*/ 22 h 22"/>
                <a:gd name="T14" fmla="*/ 40 w 45"/>
                <a:gd name="T15" fmla="*/ 20 h 22"/>
                <a:gd name="T16" fmla="*/ 45 w 45"/>
                <a:gd name="T17" fmla="*/ 18 h 22"/>
                <a:gd name="T18" fmla="*/ 45 w 45"/>
                <a:gd name="T19" fmla="*/ 15 h 22"/>
                <a:gd name="T20" fmla="*/ 42 w 45"/>
                <a:gd name="T21" fmla="*/ 11 h 22"/>
                <a:gd name="T22" fmla="*/ 42 w 45"/>
                <a:gd name="T23" fmla="*/ 11 h 22"/>
                <a:gd name="T24" fmla="*/ 36 w 45"/>
                <a:gd name="T25" fmla="*/ 6 h 22"/>
                <a:gd name="T26" fmla="*/ 29 w 45"/>
                <a:gd name="T27" fmla="*/ 4 h 22"/>
                <a:gd name="T28" fmla="*/ 20 w 45"/>
                <a:gd name="T29" fmla="*/ 2 h 22"/>
                <a:gd name="T30" fmla="*/ 11 w 45"/>
                <a:gd name="T31" fmla="*/ 0 h 22"/>
                <a:gd name="T32" fmla="*/ 11 w 45"/>
                <a:gd name="T33" fmla="*/ 0 h 22"/>
                <a:gd name="T34" fmla="*/ 4 w 45"/>
                <a:gd name="T35" fmla="*/ 2 h 22"/>
                <a:gd name="T36" fmla="*/ 0 w 45"/>
                <a:gd name="T37" fmla="*/ 4 h 22"/>
                <a:gd name="T38" fmla="*/ 0 w 45"/>
                <a:gd name="T39" fmla="*/ 6 h 22"/>
                <a:gd name="T40" fmla="*/ 4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4" y="11"/>
                  </a:moveTo>
                  <a:lnTo>
                    <a:pt x="4" y="11"/>
                  </a:lnTo>
                  <a:lnTo>
                    <a:pt x="9" y="15"/>
                  </a:lnTo>
                  <a:lnTo>
                    <a:pt x="18" y="18"/>
                  </a:lnTo>
                  <a:lnTo>
                    <a:pt x="27" y="20"/>
                  </a:lnTo>
                  <a:lnTo>
                    <a:pt x="33" y="22"/>
                  </a:lnTo>
                  <a:lnTo>
                    <a:pt x="40" y="20"/>
                  </a:lnTo>
                  <a:lnTo>
                    <a:pt x="45" y="18"/>
                  </a:lnTo>
                  <a:lnTo>
                    <a:pt x="45" y="15"/>
                  </a:lnTo>
                  <a:lnTo>
                    <a:pt x="42" y="11"/>
                  </a:lnTo>
                  <a:lnTo>
                    <a:pt x="36" y="6"/>
                  </a:lnTo>
                  <a:lnTo>
                    <a:pt x="29" y="4"/>
                  </a:lnTo>
                  <a:lnTo>
                    <a:pt x="20" y="2"/>
                  </a:lnTo>
                  <a:lnTo>
                    <a:pt x="11" y="0"/>
                  </a:lnTo>
                  <a:lnTo>
                    <a:pt x="4" y="2"/>
                  </a:lnTo>
                  <a:lnTo>
                    <a:pt x="0" y="4"/>
                  </a:lnTo>
                  <a:lnTo>
                    <a:pt x="0"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5" name="Freeform 1922">
              <a:extLst>
                <a:ext uri="{FF2B5EF4-FFF2-40B4-BE49-F238E27FC236}">
                  <a16:creationId xmlns:a16="http://schemas.microsoft.com/office/drawing/2014/main" xmlns="" id="{D9EC965B-FEE4-0B4D-9229-AE2DFFE5AFB8}"/>
                </a:ext>
              </a:extLst>
            </p:cNvPr>
            <p:cNvSpPr>
              <a:spLocks/>
            </p:cNvSpPr>
            <p:nvPr/>
          </p:nvSpPr>
          <p:spPr bwMode="auto">
            <a:xfrm>
              <a:off x="4062" y="3213"/>
              <a:ext cx="45" cy="22"/>
            </a:xfrm>
            <a:custGeom>
              <a:avLst/>
              <a:gdLst>
                <a:gd name="T0" fmla="*/ 5 w 45"/>
                <a:gd name="T1" fmla="*/ 11 h 22"/>
                <a:gd name="T2" fmla="*/ 5 w 45"/>
                <a:gd name="T3" fmla="*/ 11 h 22"/>
                <a:gd name="T4" fmla="*/ 9 w 45"/>
                <a:gd name="T5" fmla="*/ 15 h 22"/>
                <a:gd name="T6" fmla="*/ 18 w 45"/>
                <a:gd name="T7" fmla="*/ 20 h 22"/>
                <a:gd name="T8" fmla="*/ 25 w 45"/>
                <a:gd name="T9" fmla="*/ 22 h 22"/>
                <a:gd name="T10" fmla="*/ 34 w 45"/>
                <a:gd name="T11" fmla="*/ 22 h 22"/>
                <a:gd name="T12" fmla="*/ 34 w 45"/>
                <a:gd name="T13" fmla="*/ 22 h 22"/>
                <a:gd name="T14" fmla="*/ 41 w 45"/>
                <a:gd name="T15" fmla="*/ 22 h 22"/>
                <a:gd name="T16" fmla="*/ 45 w 45"/>
                <a:gd name="T17" fmla="*/ 20 h 22"/>
                <a:gd name="T18" fmla="*/ 45 w 45"/>
                <a:gd name="T19" fmla="*/ 15 h 22"/>
                <a:gd name="T20" fmla="*/ 41 w 45"/>
                <a:gd name="T21" fmla="*/ 11 h 22"/>
                <a:gd name="T22" fmla="*/ 41 w 45"/>
                <a:gd name="T23" fmla="*/ 11 h 22"/>
                <a:gd name="T24" fmla="*/ 36 w 45"/>
                <a:gd name="T25" fmla="*/ 6 h 22"/>
                <a:gd name="T26" fmla="*/ 27 w 45"/>
                <a:gd name="T27" fmla="*/ 4 h 22"/>
                <a:gd name="T28" fmla="*/ 20 w 45"/>
                <a:gd name="T29" fmla="*/ 2 h 22"/>
                <a:gd name="T30" fmla="*/ 11 w 45"/>
                <a:gd name="T31" fmla="*/ 0 h 22"/>
                <a:gd name="T32" fmla="*/ 11 w 45"/>
                <a:gd name="T33" fmla="*/ 0 h 22"/>
                <a:gd name="T34" fmla="*/ 5 w 45"/>
                <a:gd name="T35" fmla="*/ 2 h 22"/>
                <a:gd name="T36" fmla="*/ 0 w 45"/>
                <a:gd name="T37" fmla="*/ 4 h 22"/>
                <a:gd name="T38" fmla="*/ 0 w 45"/>
                <a:gd name="T39" fmla="*/ 6 h 22"/>
                <a:gd name="T40" fmla="*/ 5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5" y="11"/>
                  </a:moveTo>
                  <a:lnTo>
                    <a:pt x="5" y="11"/>
                  </a:lnTo>
                  <a:lnTo>
                    <a:pt x="9" y="15"/>
                  </a:lnTo>
                  <a:lnTo>
                    <a:pt x="18" y="20"/>
                  </a:lnTo>
                  <a:lnTo>
                    <a:pt x="25" y="22"/>
                  </a:lnTo>
                  <a:lnTo>
                    <a:pt x="34" y="22"/>
                  </a:lnTo>
                  <a:lnTo>
                    <a:pt x="41" y="22"/>
                  </a:lnTo>
                  <a:lnTo>
                    <a:pt x="45" y="20"/>
                  </a:lnTo>
                  <a:lnTo>
                    <a:pt x="45" y="15"/>
                  </a:lnTo>
                  <a:lnTo>
                    <a:pt x="41" y="11"/>
                  </a:lnTo>
                  <a:lnTo>
                    <a:pt x="36" y="6"/>
                  </a:lnTo>
                  <a:lnTo>
                    <a:pt x="27" y="4"/>
                  </a:lnTo>
                  <a:lnTo>
                    <a:pt x="20" y="2"/>
                  </a:lnTo>
                  <a:lnTo>
                    <a:pt x="11" y="0"/>
                  </a:lnTo>
                  <a:lnTo>
                    <a:pt x="5" y="2"/>
                  </a:lnTo>
                  <a:lnTo>
                    <a:pt x="0" y="4"/>
                  </a:lnTo>
                  <a:lnTo>
                    <a:pt x="0"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6" name="Freeform 1923">
              <a:extLst>
                <a:ext uri="{FF2B5EF4-FFF2-40B4-BE49-F238E27FC236}">
                  <a16:creationId xmlns:a16="http://schemas.microsoft.com/office/drawing/2014/main" xmlns="" id="{4EC54E4D-6B3A-5241-AFA1-4805362AC193}"/>
                </a:ext>
              </a:extLst>
            </p:cNvPr>
            <p:cNvSpPr>
              <a:spLocks/>
            </p:cNvSpPr>
            <p:nvPr/>
          </p:nvSpPr>
          <p:spPr bwMode="auto">
            <a:xfrm>
              <a:off x="4062" y="3213"/>
              <a:ext cx="45" cy="22"/>
            </a:xfrm>
            <a:custGeom>
              <a:avLst/>
              <a:gdLst>
                <a:gd name="T0" fmla="*/ 5 w 45"/>
                <a:gd name="T1" fmla="*/ 11 h 22"/>
                <a:gd name="T2" fmla="*/ 5 w 45"/>
                <a:gd name="T3" fmla="*/ 11 h 22"/>
                <a:gd name="T4" fmla="*/ 9 w 45"/>
                <a:gd name="T5" fmla="*/ 15 h 22"/>
                <a:gd name="T6" fmla="*/ 18 w 45"/>
                <a:gd name="T7" fmla="*/ 20 h 22"/>
                <a:gd name="T8" fmla="*/ 25 w 45"/>
                <a:gd name="T9" fmla="*/ 22 h 22"/>
                <a:gd name="T10" fmla="*/ 34 w 45"/>
                <a:gd name="T11" fmla="*/ 22 h 22"/>
                <a:gd name="T12" fmla="*/ 34 w 45"/>
                <a:gd name="T13" fmla="*/ 22 h 22"/>
                <a:gd name="T14" fmla="*/ 41 w 45"/>
                <a:gd name="T15" fmla="*/ 22 h 22"/>
                <a:gd name="T16" fmla="*/ 45 w 45"/>
                <a:gd name="T17" fmla="*/ 20 h 22"/>
                <a:gd name="T18" fmla="*/ 45 w 45"/>
                <a:gd name="T19" fmla="*/ 15 h 22"/>
                <a:gd name="T20" fmla="*/ 41 w 45"/>
                <a:gd name="T21" fmla="*/ 11 h 22"/>
                <a:gd name="T22" fmla="*/ 41 w 45"/>
                <a:gd name="T23" fmla="*/ 11 h 22"/>
                <a:gd name="T24" fmla="*/ 36 w 45"/>
                <a:gd name="T25" fmla="*/ 6 h 22"/>
                <a:gd name="T26" fmla="*/ 27 w 45"/>
                <a:gd name="T27" fmla="*/ 4 h 22"/>
                <a:gd name="T28" fmla="*/ 20 w 45"/>
                <a:gd name="T29" fmla="*/ 2 h 22"/>
                <a:gd name="T30" fmla="*/ 11 w 45"/>
                <a:gd name="T31" fmla="*/ 0 h 22"/>
                <a:gd name="T32" fmla="*/ 11 w 45"/>
                <a:gd name="T33" fmla="*/ 0 h 22"/>
                <a:gd name="T34" fmla="*/ 5 w 45"/>
                <a:gd name="T35" fmla="*/ 2 h 22"/>
                <a:gd name="T36" fmla="*/ 0 w 45"/>
                <a:gd name="T37" fmla="*/ 4 h 22"/>
                <a:gd name="T38" fmla="*/ 0 w 45"/>
                <a:gd name="T39" fmla="*/ 6 h 22"/>
                <a:gd name="T40" fmla="*/ 5 w 4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2">
                  <a:moveTo>
                    <a:pt x="5" y="11"/>
                  </a:moveTo>
                  <a:lnTo>
                    <a:pt x="5" y="11"/>
                  </a:lnTo>
                  <a:lnTo>
                    <a:pt x="9" y="15"/>
                  </a:lnTo>
                  <a:lnTo>
                    <a:pt x="18" y="20"/>
                  </a:lnTo>
                  <a:lnTo>
                    <a:pt x="25" y="22"/>
                  </a:lnTo>
                  <a:lnTo>
                    <a:pt x="34" y="22"/>
                  </a:lnTo>
                  <a:lnTo>
                    <a:pt x="41" y="22"/>
                  </a:lnTo>
                  <a:lnTo>
                    <a:pt x="45" y="20"/>
                  </a:lnTo>
                  <a:lnTo>
                    <a:pt x="45" y="15"/>
                  </a:lnTo>
                  <a:lnTo>
                    <a:pt x="41" y="11"/>
                  </a:lnTo>
                  <a:lnTo>
                    <a:pt x="36" y="6"/>
                  </a:lnTo>
                  <a:lnTo>
                    <a:pt x="27" y="4"/>
                  </a:lnTo>
                  <a:lnTo>
                    <a:pt x="20" y="2"/>
                  </a:lnTo>
                  <a:lnTo>
                    <a:pt x="11" y="0"/>
                  </a:lnTo>
                  <a:lnTo>
                    <a:pt x="5" y="2"/>
                  </a:lnTo>
                  <a:lnTo>
                    <a:pt x="0" y="4"/>
                  </a:lnTo>
                  <a:lnTo>
                    <a:pt x="0"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7" name="Freeform 1924">
              <a:extLst>
                <a:ext uri="{FF2B5EF4-FFF2-40B4-BE49-F238E27FC236}">
                  <a16:creationId xmlns:a16="http://schemas.microsoft.com/office/drawing/2014/main" xmlns="" id="{C7392DC1-96FD-824C-82E7-F4DF5442E1C5}"/>
                </a:ext>
              </a:extLst>
            </p:cNvPr>
            <p:cNvSpPr>
              <a:spLocks/>
            </p:cNvSpPr>
            <p:nvPr/>
          </p:nvSpPr>
          <p:spPr bwMode="auto">
            <a:xfrm>
              <a:off x="4026" y="3215"/>
              <a:ext cx="43" cy="20"/>
            </a:xfrm>
            <a:custGeom>
              <a:avLst/>
              <a:gdLst>
                <a:gd name="T0" fmla="*/ 2 w 43"/>
                <a:gd name="T1" fmla="*/ 11 h 20"/>
                <a:gd name="T2" fmla="*/ 2 w 43"/>
                <a:gd name="T3" fmla="*/ 11 h 20"/>
                <a:gd name="T4" fmla="*/ 7 w 43"/>
                <a:gd name="T5" fmla="*/ 13 h 20"/>
                <a:gd name="T6" fmla="*/ 16 w 43"/>
                <a:gd name="T7" fmla="*/ 18 h 20"/>
                <a:gd name="T8" fmla="*/ 23 w 43"/>
                <a:gd name="T9" fmla="*/ 20 h 20"/>
                <a:gd name="T10" fmla="*/ 32 w 43"/>
                <a:gd name="T11" fmla="*/ 20 h 20"/>
                <a:gd name="T12" fmla="*/ 32 w 43"/>
                <a:gd name="T13" fmla="*/ 20 h 20"/>
                <a:gd name="T14" fmla="*/ 38 w 43"/>
                <a:gd name="T15" fmla="*/ 20 h 20"/>
                <a:gd name="T16" fmla="*/ 43 w 43"/>
                <a:gd name="T17" fmla="*/ 18 h 20"/>
                <a:gd name="T18" fmla="*/ 43 w 43"/>
                <a:gd name="T19" fmla="*/ 13 h 20"/>
                <a:gd name="T20" fmla="*/ 38 w 43"/>
                <a:gd name="T21" fmla="*/ 9 h 20"/>
                <a:gd name="T22" fmla="*/ 38 w 43"/>
                <a:gd name="T23" fmla="*/ 9 h 20"/>
                <a:gd name="T24" fmla="*/ 34 w 43"/>
                <a:gd name="T25" fmla="*/ 4 h 20"/>
                <a:gd name="T26" fmla="*/ 27 w 43"/>
                <a:gd name="T27" fmla="*/ 2 h 20"/>
                <a:gd name="T28" fmla="*/ 18 w 43"/>
                <a:gd name="T29" fmla="*/ 0 h 20"/>
                <a:gd name="T30" fmla="*/ 9 w 43"/>
                <a:gd name="T31" fmla="*/ 0 h 20"/>
                <a:gd name="T32" fmla="*/ 9 w 43"/>
                <a:gd name="T33" fmla="*/ 0 h 20"/>
                <a:gd name="T34" fmla="*/ 2 w 43"/>
                <a:gd name="T35" fmla="*/ 0 h 20"/>
                <a:gd name="T36" fmla="*/ 0 w 43"/>
                <a:gd name="T37" fmla="*/ 2 h 20"/>
                <a:gd name="T38" fmla="*/ 0 w 43"/>
                <a:gd name="T39" fmla="*/ 7 h 20"/>
                <a:gd name="T40" fmla="*/ 2 w 4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2" y="11"/>
                  </a:moveTo>
                  <a:lnTo>
                    <a:pt x="2" y="11"/>
                  </a:lnTo>
                  <a:lnTo>
                    <a:pt x="7" y="13"/>
                  </a:lnTo>
                  <a:lnTo>
                    <a:pt x="16" y="18"/>
                  </a:lnTo>
                  <a:lnTo>
                    <a:pt x="23" y="20"/>
                  </a:lnTo>
                  <a:lnTo>
                    <a:pt x="32" y="20"/>
                  </a:lnTo>
                  <a:lnTo>
                    <a:pt x="38" y="20"/>
                  </a:lnTo>
                  <a:lnTo>
                    <a:pt x="43" y="18"/>
                  </a:lnTo>
                  <a:lnTo>
                    <a:pt x="43" y="13"/>
                  </a:lnTo>
                  <a:lnTo>
                    <a:pt x="38" y="9"/>
                  </a:lnTo>
                  <a:lnTo>
                    <a:pt x="34" y="4"/>
                  </a:lnTo>
                  <a:lnTo>
                    <a:pt x="27" y="2"/>
                  </a:lnTo>
                  <a:lnTo>
                    <a:pt x="18" y="0"/>
                  </a:lnTo>
                  <a:lnTo>
                    <a:pt x="9" y="0"/>
                  </a:lnTo>
                  <a:lnTo>
                    <a:pt x="2"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8" name="Freeform 1925">
              <a:extLst>
                <a:ext uri="{FF2B5EF4-FFF2-40B4-BE49-F238E27FC236}">
                  <a16:creationId xmlns:a16="http://schemas.microsoft.com/office/drawing/2014/main" xmlns="" id="{6F51953A-7CA1-2D48-AB08-78F44431ACD7}"/>
                </a:ext>
              </a:extLst>
            </p:cNvPr>
            <p:cNvSpPr>
              <a:spLocks/>
            </p:cNvSpPr>
            <p:nvPr/>
          </p:nvSpPr>
          <p:spPr bwMode="auto">
            <a:xfrm>
              <a:off x="4026" y="3215"/>
              <a:ext cx="43" cy="20"/>
            </a:xfrm>
            <a:custGeom>
              <a:avLst/>
              <a:gdLst>
                <a:gd name="T0" fmla="*/ 2 w 43"/>
                <a:gd name="T1" fmla="*/ 11 h 20"/>
                <a:gd name="T2" fmla="*/ 2 w 43"/>
                <a:gd name="T3" fmla="*/ 11 h 20"/>
                <a:gd name="T4" fmla="*/ 7 w 43"/>
                <a:gd name="T5" fmla="*/ 13 h 20"/>
                <a:gd name="T6" fmla="*/ 16 w 43"/>
                <a:gd name="T7" fmla="*/ 18 h 20"/>
                <a:gd name="T8" fmla="*/ 23 w 43"/>
                <a:gd name="T9" fmla="*/ 20 h 20"/>
                <a:gd name="T10" fmla="*/ 32 w 43"/>
                <a:gd name="T11" fmla="*/ 20 h 20"/>
                <a:gd name="T12" fmla="*/ 32 w 43"/>
                <a:gd name="T13" fmla="*/ 20 h 20"/>
                <a:gd name="T14" fmla="*/ 38 w 43"/>
                <a:gd name="T15" fmla="*/ 20 h 20"/>
                <a:gd name="T16" fmla="*/ 43 w 43"/>
                <a:gd name="T17" fmla="*/ 18 h 20"/>
                <a:gd name="T18" fmla="*/ 43 w 43"/>
                <a:gd name="T19" fmla="*/ 13 h 20"/>
                <a:gd name="T20" fmla="*/ 38 w 43"/>
                <a:gd name="T21" fmla="*/ 9 h 20"/>
                <a:gd name="T22" fmla="*/ 38 w 43"/>
                <a:gd name="T23" fmla="*/ 9 h 20"/>
                <a:gd name="T24" fmla="*/ 34 w 43"/>
                <a:gd name="T25" fmla="*/ 4 h 20"/>
                <a:gd name="T26" fmla="*/ 27 w 43"/>
                <a:gd name="T27" fmla="*/ 2 h 20"/>
                <a:gd name="T28" fmla="*/ 18 w 43"/>
                <a:gd name="T29" fmla="*/ 0 h 20"/>
                <a:gd name="T30" fmla="*/ 9 w 43"/>
                <a:gd name="T31" fmla="*/ 0 h 20"/>
                <a:gd name="T32" fmla="*/ 9 w 43"/>
                <a:gd name="T33" fmla="*/ 0 h 20"/>
                <a:gd name="T34" fmla="*/ 2 w 43"/>
                <a:gd name="T35" fmla="*/ 0 h 20"/>
                <a:gd name="T36" fmla="*/ 0 w 43"/>
                <a:gd name="T37" fmla="*/ 2 h 20"/>
                <a:gd name="T38" fmla="*/ 0 w 43"/>
                <a:gd name="T39" fmla="*/ 7 h 20"/>
                <a:gd name="T40" fmla="*/ 2 w 4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2" y="11"/>
                  </a:moveTo>
                  <a:lnTo>
                    <a:pt x="2" y="11"/>
                  </a:lnTo>
                  <a:lnTo>
                    <a:pt x="7" y="13"/>
                  </a:lnTo>
                  <a:lnTo>
                    <a:pt x="16" y="18"/>
                  </a:lnTo>
                  <a:lnTo>
                    <a:pt x="23" y="20"/>
                  </a:lnTo>
                  <a:lnTo>
                    <a:pt x="32" y="20"/>
                  </a:lnTo>
                  <a:lnTo>
                    <a:pt x="38" y="20"/>
                  </a:lnTo>
                  <a:lnTo>
                    <a:pt x="43" y="18"/>
                  </a:lnTo>
                  <a:lnTo>
                    <a:pt x="43" y="13"/>
                  </a:lnTo>
                  <a:lnTo>
                    <a:pt x="38" y="9"/>
                  </a:lnTo>
                  <a:lnTo>
                    <a:pt x="34" y="4"/>
                  </a:lnTo>
                  <a:lnTo>
                    <a:pt x="27" y="2"/>
                  </a:lnTo>
                  <a:lnTo>
                    <a:pt x="18" y="0"/>
                  </a:lnTo>
                  <a:lnTo>
                    <a:pt x="9" y="0"/>
                  </a:lnTo>
                  <a:lnTo>
                    <a:pt x="2"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09" name="Freeform 1926">
              <a:extLst>
                <a:ext uri="{FF2B5EF4-FFF2-40B4-BE49-F238E27FC236}">
                  <a16:creationId xmlns:a16="http://schemas.microsoft.com/office/drawing/2014/main" xmlns="" id="{82ED4B2A-10F8-6348-AC65-74EEF3D5A202}"/>
                </a:ext>
              </a:extLst>
            </p:cNvPr>
            <p:cNvSpPr>
              <a:spLocks/>
            </p:cNvSpPr>
            <p:nvPr/>
          </p:nvSpPr>
          <p:spPr bwMode="auto">
            <a:xfrm>
              <a:off x="3988" y="3215"/>
              <a:ext cx="43" cy="20"/>
            </a:xfrm>
            <a:custGeom>
              <a:avLst/>
              <a:gdLst>
                <a:gd name="T0" fmla="*/ 4 w 43"/>
                <a:gd name="T1" fmla="*/ 11 h 20"/>
                <a:gd name="T2" fmla="*/ 4 w 43"/>
                <a:gd name="T3" fmla="*/ 11 h 20"/>
                <a:gd name="T4" fmla="*/ 9 w 43"/>
                <a:gd name="T5" fmla="*/ 16 h 20"/>
                <a:gd name="T6" fmla="*/ 16 w 43"/>
                <a:gd name="T7" fmla="*/ 18 h 20"/>
                <a:gd name="T8" fmla="*/ 25 w 43"/>
                <a:gd name="T9" fmla="*/ 20 h 20"/>
                <a:gd name="T10" fmla="*/ 31 w 43"/>
                <a:gd name="T11" fmla="*/ 20 h 20"/>
                <a:gd name="T12" fmla="*/ 31 w 43"/>
                <a:gd name="T13" fmla="*/ 20 h 20"/>
                <a:gd name="T14" fmla="*/ 38 w 43"/>
                <a:gd name="T15" fmla="*/ 20 h 20"/>
                <a:gd name="T16" fmla="*/ 43 w 43"/>
                <a:gd name="T17" fmla="*/ 18 h 20"/>
                <a:gd name="T18" fmla="*/ 43 w 43"/>
                <a:gd name="T19" fmla="*/ 13 h 20"/>
                <a:gd name="T20" fmla="*/ 40 w 43"/>
                <a:gd name="T21" fmla="*/ 11 h 20"/>
                <a:gd name="T22" fmla="*/ 40 w 43"/>
                <a:gd name="T23" fmla="*/ 11 h 20"/>
                <a:gd name="T24" fmla="*/ 34 w 43"/>
                <a:gd name="T25" fmla="*/ 7 h 20"/>
                <a:gd name="T26" fmla="*/ 27 w 43"/>
                <a:gd name="T27" fmla="*/ 2 h 20"/>
                <a:gd name="T28" fmla="*/ 18 w 43"/>
                <a:gd name="T29" fmla="*/ 0 h 20"/>
                <a:gd name="T30" fmla="*/ 11 w 43"/>
                <a:gd name="T31" fmla="*/ 0 h 20"/>
                <a:gd name="T32" fmla="*/ 11 w 43"/>
                <a:gd name="T33" fmla="*/ 0 h 20"/>
                <a:gd name="T34" fmla="*/ 4 w 43"/>
                <a:gd name="T35" fmla="*/ 0 h 20"/>
                <a:gd name="T36" fmla="*/ 2 w 43"/>
                <a:gd name="T37" fmla="*/ 2 h 20"/>
                <a:gd name="T38" fmla="*/ 0 w 43"/>
                <a:gd name="T39" fmla="*/ 7 h 20"/>
                <a:gd name="T40" fmla="*/ 4 w 4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4" y="11"/>
                  </a:moveTo>
                  <a:lnTo>
                    <a:pt x="4" y="11"/>
                  </a:lnTo>
                  <a:lnTo>
                    <a:pt x="9" y="16"/>
                  </a:lnTo>
                  <a:lnTo>
                    <a:pt x="16" y="18"/>
                  </a:lnTo>
                  <a:lnTo>
                    <a:pt x="25" y="20"/>
                  </a:lnTo>
                  <a:lnTo>
                    <a:pt x="31" y="20"/>
                  </a:lnTo>
                  <a:lnTo>
                    <a:pt x="38" y="20"/>
                  </a:lnTo>
                  <a:lnTo>
                    <a:pt x="43" y="18"/>
                  </a:lnTo>
                  <a:lnTo>
                    <a:pt x="43" y="13"/>
                  </a:lnTo>
                  <a:lnTo>
                    <a:pt x="40" y="11"/>
                  </a:lnTo>
                  <a:lnTo>
                    <a:pt x="34" y="7"/>
                  </a:lnTo>
                  <a:lnTo>
                    <a:pt x="27" y="2"/>
                  </a:lnTo>
                  <a:lnTo>
                    <a:pt x="18" y="0"/>
                  </a:lnTo>
                  <a:lnTo>
                    <a:pt x="11" y="0"/>
                  </a:lnTo>
                  <a:lnTo>
                    <a:pt x="4" y="0"/>
                  </a:lnTo>
                  <a:lnTo>
                    <a:pt x="2" y="2"/>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0" name="Freeform 1927">
              <a:extLst>
                <a:ext uri="{FF2B5EF4-FFF2-40B4-BE49-F238E27FC236}">
                  <a16:creationId xmlns:a16="http://schemas.microsoft.com/office/drawing/2014/main" xmlns="" id="{27C70C7E-74D3-1844-85D0-3F92E22DD8CA}"/>
                </a:ext>
              </a:extLst>
            </p:cNvPr>
            <p:cNvSpPr>
              <a:spLocks/>
            </p:cNvSpPr>
            <p:nvPr/>
          </p:nvSpPr>
          <p:spPr bwMode="auto">
            <a:xfrm>
              <a:off x="3988" y="3215"/>
              <a:ext cx="43" cy="20"/>
            </a:xfrm>
            <a:custGeom>
              <a:avLst/>
              <a:gdLst>
                <a:gd name="T0" fmla="*/ 4 w 43"/>
                <a:gd name="T1" fmla="*/ 11 h 20"/>
                <a:gd name="T2" fmla="*/ 4 w 43"/>
                <a:gd name="T3" fmla="*/ 11 h 20"/>
                <a:gd name="T4" fmla="*/ 9 w 43"/>
                <a:gd name="T5" fmla="*/ 16 h 20"/>
                <a:gd name="T6" fmla="*/ 16 w 43"/>
                <a:gd name="T7" fmla="*/ 18 h 20"/>
                <a:gd name="T8" fmla="*/ 25 w 43"/>
                <a:gd name="T9" fmla="*/ 20 h 20"/>
                <a:gd name="T10" fmla="*/ 31 w 43"/>
                <a:gd name="T11" fmla="*/ 20 h 20"/>
                <a:gd name="T12" fmla="*/ 31 w 43"/>
                <a:gd name="T13" fmla="*/ 20 h 20"/>
                <a:gd name="T14" fmla="*/ 38 w 43"/>
                <a:gd name="T15" fmla="*/ 20 h 20"/>
                <a:gd name="T16" fmla="*/ 43 w 43"/>
                <a:gd name="T17" fmla="*/ 18 h 20"/>
                <a:gd name="T18" fmla="*/ 43 w 43"/>
                <a:gd name="T19" fmla="*/ 13 h 20"/>
                <a:gd name="T20" fmla="*/ 40 w 43"/>
                <a:gd name="T21" fmla="*/ 11 h 20"/>
                <a:gd name="T22" fmla="*/ 40 w 43"/>
                <a:gd name="T23" fmla="*/ 11 h 20"/>
                <a:gd name="T24" fmla="*/ 34 w 43"/>
                <a:gd name="T25" fmla="*/ 7 h 20"/>
                <a:gd name="T26" fmla="*/ 27 w 43"/>
                <a:gd name="T27" fmla="*/ 2 h 20"/>
                <a:gd name="T28" fmla="*/ 18 w 43"/>
                <a:gd name="T29" fmla="*/ 0 h 20"/>
                <a:gd name="T30" fmla="*/ 11 w 43"/>
                <a:gd name="T31" fmla="*/ 0 h 20"/>
                <a:gd name="T32" fmla="*/ 11 w 43"/>
                <a:gd name="T33" fmla="*/ 0 h 20"/>
                <a:gd name="T34" fmla="*/ 4 w 43"/>
                <a:gd name="T35" fmla="*/ 0 h 20"/>
                <a:gd name="T36" fmla="*/ 2 w 43"/>
                <a:gd name="T37" fmla="*/ 2 h 20"/>
                <a:gd name="T38" fmla="*/ 0 w 43"/>
                <a:gd name="T39" fmla="*/ 7 h 20"/>
                <a:gd name="T40" fmla="*/ 4 w 4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4" y="11"/>
                  </a:moveTo>
                  <a:lnTo>
                    <a:pt x="4" y="11"/>
                  </a:lnTo>
                  <a:lnTo>
                    <a:pt x="9" y="16"/>
                  </a:lnTo>
                  <a:lnTo>
                    <a:pt x="16" y="18"/>
                  </a:lnTo>
                  <a:lnTo>
                    <a:pt x="25" y="20"/>
                  </a:lnTo>
                  <a:lnTo>
                    <a:pt x="31" y="20"/>
                  </a:lnTo>
                  <a:lnTo>
                    <a:pt x="38" y="20"/>
                  </a:lnTo>
                  <a:lnTo>
                    <a:pt x="43" y="18"/>
                  </a:lnTo>
                  <a:lnTo>
                    <a:pt x="43" y="13"/>
                  </a:lnTo>
                  <a:lnTo>
                    <a:pt x="40" y="11"/>
                  </a:lnTo>
                  <a:lnTo>
                    <a:pt x="34" y="7"/>
                  </a:lnTo>
                  <a:lnTo>
                    <a:pt x="27" y="2"/>
                  </a:lnTo>
                  <a:lnTo>
                    <a:pt x="18" y="0"/>
                  </a:lnTo>
                  <a:lnTo>
                    <a:pt x="11" y="0"/>
                  </a:lnTo>
                  <a:lnTo>
                    <a:pt x="4" y="0"/>
                  </a:lnTo>
                  <a:lnTo>
                    <a:pt x="2" y="2"/>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1" name="Freeform 1928">
              <a:extLst>
                <a:ext uri="{FF2B5EF4-FFF2-40B4-BE49-F238E27FC236}">
                  <a16:creationId xmlns:a16="http://schemas.microsoft.com/office/drawing/2014/main" xmlns="" id="{1243BFE0-73FC-3A4F-B0CE-8922F5252786}"/>
                </a:ext>
              </a:extLst>
            </p:cNvPr>
            <p:cNvSpPr>
              <a:spLocks/>
            </p:cNvSpPr>
            <p:nvPr/>
          </p:nvSpPr>
          <p:spPr bwMode="auto">
            <a:xfrm>
              <a:off x="3952" y="3215"/>
              <a:ext cx="43" cy="22"/>
            </a:xfrm>
            <a:custGeom>
              <a:avLst/>
              <a:gdLst>
                <a:gd name="T0" fmla="*/ 4 w 43"/>
                <a:gd name="T1" fmla="*/ 11 h 22"/>
                <a:gd name="T2" fmla="*/ 4 w 43"/>
                <a:gd name="T3" fmla="*/ 11 h 22"/>
                <a:gd name="T4" fmla="*/ 9 w 43"/>
                <a:gd name="T5" fmla="*/ 16 h 22"/>
                <a:gd name="T6" fmla="*/ 16 w 43"/>
                <a:gd name="T7" fmla="*/ 18 h 22"/>
                <a:gd name="T8" fmla="*/ 25 w 43"/>
                <a:gd name="T9" fmla="*/ 20 h 22"/>
                <a:gd name="T10" fmla="*/ 31 w 43"/>
                <a:gd name="T11" fmla="*/ 22 h 22"/>
                <a:gd name="T12" fmla="*/ 31 w 43"/>
                <a:gd name="T13" fmla="*/ 22 h 22"/>
                <a:gd name="T14" fmla="*/ 38 w 43"/>
                <a:gd name="T15" fmla="*/ 20 h 22"/>
                <a:gd name="T16" fmla="*/ 40 w 43"/>
                <a:gd name="T17" fmla="*/ 18 h 22"/>
                <a:gd name="T18" fmla="*/ 43 w 43"/>
                <a:gd name="T19" fmla="*/ 16 h 22"/>
                <a:gd name="T20" fmla="*/ 40 w 43"/>
                <a:gd name="T21" fmla="*/ 11 h 22"/>
                <a:gd name="T22" fmla="*/ 40 w 43"/>
                <a:gd name="T23" fmla="*/ 11 h 22"/>
                <a:gd name="T24" fmla="*/ 34 w 43"/>
                <a:gd name="T25" fmla="*/ 7 h 22"/>
                <a:gd name="T26" fmla="*/ 27 w 43"/>
                <a:gd name="T27" fmla="*/ 2 h 22"/>
                <a:gd name="T28" fmla="*/ 18 w 43"/>
                <a:gd name="T29" fmla="*/ 0 h 22"/>
                <a:gd name="T30" fmla="*/ 11 w 43"/>
                <a:gd name="T31" fmla="*/ 0 h 22"/>
                <a:gd name="T32" fmla="*/ 11 w 43"/>
                <a:gd name="T33" fmla="*/ 0 h 22"/>
                <a:gd name="T34" fmla="*/ 4 w 43"/>
                <a:gd name="T35" fmla="*/ 2 h 22"/>
                <a:gd name="T36" fmla="*/ 2 w 43"/>
                <a:gd name="T37" fmla="*/ 4 h 22"/>
                <a:gd name="T38" fmla="*/ 0 w 43"/>
                <a:gd name="T39" fmla="*/ 7 h 22"/>
                <a:gd name="T40" fmla="*/ 4 w 4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2">
                  <a:moveTo>
                    <a:pt x="4" y="11"/>
                  </a:moveTo>
                  <a:lnTo>
                    <a:pt x="4" y="11"/>
                  </a:lnTo>
                  <a:lnTo>
                    <a:pt x="9" y="16"/>
                  </a:lnTo>
                  <a:lnTo>
                    <a:pt x="16" y="18"/>
                  </a:lnTo>
                  <a:lnTo>
                    <a:pt x="25" y="20"/>
                  </a:lnTo>
                  <a:lnTo>
                    <a:pt x="31" y="22"/>
                  </a:lnTo>
                  <a:lnTo>
                    <a:pt x="38" y="20"/>
                  </a:lnTo>
                  <a:lnTo>
                    <a:pt x="40" y="18"/>
                  </a:lnTo>
                  <a:lnTo>
                    <a:pt x="43" y="16"/>
                  </a:lnTo>
                  <a:lnTo>
                    <a:pt x="40" y="11"/>
                  </a:lnTo>
                  <a:lnTo>
                    <a:pt x="34" y="7"/>
                  </a:lnTo>
                  <a:lnTo>
                    <a:pt x="27" y="2"/>
                  </a:lnTo>
                  <a:lnTo>
                    <a:pt x="18" y="0"/>
                  </a:lnTo>
                  <a:lnTo>
                    <a:pt x="11" y="0"/>
                  </a:lnTo>
                  <a:lnTo>
                    <a:pt x="4" y="2"/>
                  </a:lnTo>
                  <a:lnTo>
                    <a:pt x="2" y="4"/>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2" name="Freeform 1929">
              <a:extLst>
                <a:ext uri="{FF2B5EF4-FFF2-40B4-BE49-F238E27FC236}">
                  <a16:creationId xmlns:a16="http://schemas.microsoft.com/office/drawing/2014/main" xmlns="" id="{E74512C3-2FF7-6E4C-AFE6-9A1D2CC65B4F}"/>
                </a:ext>
              </a:extLst>
            </p:cNvPr>
            <p:cNvSpPr>
              <a:spLocks/>
            </p:cNvSpPr>
            <p:nvPr/>
          </p:nvSpPr>
          <p:spPr bwMode="auto">
            <a:xfrm>
              <a:off x="3952" y="3215"/>
              <a:ext cx="43" cy="22"/>
            </a:xfrm>
            <a:custGeom>
              <a:avLst/>
              <a:gdLst>
                <a:gd name="T0" fmla="*/ 4 w 43"/>
                <a:gd name="T1" fmla="*/ 11 h 22"/>
                <a:gd name="T2" fmla="*/ 4 w 43"/>
                <a:gd name="T3" fmla="*/ 11 h 22"/>
                <a:gd name="T4" fmla="*/ 9 w 43"/>
                <a:gd name="T5" fmla="*/ 16 h 22"/>
                <a:gd name="T6" fmla="*/ 16 w 43"/>
                <a:gd name="T7" fmla="*/ 18 h 22"/>
                <a:gd name="T8" fmla="*/ 25 w 43"/>
                <a:gd name="T9" fmla="*/ 20 h 22"/>
                <a:gd name="T10" fmla="*/ 31 w 43"/>
                <a:gd name="T11" fmla="*/ 22 h 22"/>
                <a:gd name="T12" fmla="*/ 31 w 43"/>
                <a:gd name="T13" fmla="*/ 22 h 22"/>
                <a:gd name="T14" fmla="*/ 38 w 43"/>
                <a:gd name="T15" fmla="*/ 20 h 22"/>
                <a:gd name="T16" fmla="*/ 40 w 43"/>
                <a:gd name="T17" fmla="*/ 18 h 22"/>
                <a:gd name="T18" fmla="*/ 43 w 43"/>
                <a:gd name="T19" fmla="*/ 16 h 22"/>
                <a:gd name="T20" fmla="*/ 40 w 43"/>
                <a:gd name="T21" fmla="*/ 11 h 22"/>
                <a:gd name="T22" fmla="*/ 40 w 43"/>
                <a:gd name="T23" fmla="*/ 11 h 22"/>
                <a:gd name="T24" fmla="*/ 34 w 43"/>
                <a:gd name="T25" fmla="*/ 7 h 22"/>
                <a:gd name="T26" fmla="*/ 27 w 43"/>
                <a:gd name="T27" fmla="*/ 2 h 22"/>
                <a:gd name="T28" fmla="*/ 18 w 43"/>
                <a:gd name="T29" fmla="*/ 0 h 22"/>
                <a:gd name="T30" fmla="*/ 11 w 43"/>
                <a:gd name="T31" fmla="*/ 0 h 22"/>
                <a:gd name="T32" fmla="*/ 11 w 43"/>
                <a:gd name="T33" fmla="*/ 0 h 22"/>
                <a:gd name="T34" fmla="*/ 4 w 43"/>
                <a:gd name="T35" fmla="*/ 2 h 22"/>
                <a:gd name="T36" fmla="*/ 2 w 43"/>
                <a:gd name="T37" fmla="*/ 4 h 22"/>
                <a:gd name="T38" fmla="*/ 0 w 43"/>
                <a:gd name="T39" fmla="*/ 7 h 22"/>
                <a:gd name="T40" fmla="*/ 4 w 4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2">
                  <a:moveTo>
                    <a:pt x="4" y="11"/>
                  </a:moveTo>
                  <a:lnTo>
                    <a:pt x="4" y="11"/>
                  </a:lnTo>
                  <a:lnTo>
                    <a:pt x="9" y="16"/>
                  </a:lnTo>
                  <a:lnTo>
                    <a:pt x="16" y="18"/>
                  </a:lnTo>
                  <a:lnTo>
                    <a:pt x="25" y="20"/>
                  </a:lnTo>
                  <a:lnTo>
                    <a:pt x="31" y="22"/>
                  </a:lnTo>
                  <a:lnTo>
                    <a:pt x="38" y="20"/>
                  </a:lnTo>
                  <a:lnTo>
                    <a:pt x="40" y="18"/>
                  </a:lnTo>
                  <a:lnTo>
                    <a:pt x="43" y="16"/>
                  </a:lnTo>
                  <a:lnTo>
                    <a:pt x="40" y="11"/>
                  </a:lnTo>
                  <a:lnTo>
                    <a:pt x="34" y="7"/>
                  </a:lnTo>
                  <a:lnTo>
                    <a:pt x="27" y="2"/>
                  </a:lnTo>
                  <a:lnTo>
                    <a:pt x="18" y="0"/>
                  </a:lnTo>
                  <a:lnTo>
                    <a:pt x="11" y="0"/>
                  </a:lnTo>
                  <a:lnTo>
                    <a:pt x="4" y="2"/>
                  </a:lnTo>
                  <a:lnTo>
                    <a:pt x="2" y="4"/>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3" name="Freeform 1930">
              <a:extLst>
                <a:ext uri="{FF2B5EF4-FFF2-40B4-BE49-F238E27FC236}">
                  <a16:creationId xmlns:a16="http://schemas.microsoft.com/office/drawing/2014/main" xmlns="" id="{880B5C2D-6B4F-7640-B2DE-326C5CE5466E}"/>
                </a:ext>
              </a:extLst>
            </p:cNvPr>
            <p:cNvSpPr>
              <a:spLocks/>
            </p:cNvSpPr>
            <p:nvPr/>
          </p:nvSpPr>
          <p:spPr bwMode="auto">
            <a:xfrm>
              <a:off x="3918" y="3215"/>
              <a:ext cx="41" cy="22"/>
            </a:xfrm>
            <a:custGeom>
              <a:avLst/>
              <a:gdLst>
                <a:gd name="T0" fmla="*/ 2 w 41"/>
                <a:gd name="T1" fmla="*/ 11 h 22"/>
                <a:gd name="T2" fmla="*/ 2 w 41"/>
                <a:gd name="T3" fmla="*/ 11 h 22"/>
                <a:gd name="T4" fmla="*/ 7 w 41"/>
                <a:gd name="T5" fmla="*/ 16 h 22"/>
                <a:gd name="T6" fmla="*/ 14 w 41"/>
                <a:gd name="T7" fmla="*/ 20 h 22"/>
                <a:gd name="T8" fmla="*/ 23 w 41"/>
                <a:gd name="T9" fmla="*/ 22 h 22"/>
                <a:gd name="T10" fmla="*/ 29 w 41"/>
                <a:gd name="T11" fmla="*/ 22 h 22"/>
                <a:gd name="T12" fmla="*/ 29 w 41"/>
                <a:gd name="T13" fmla="*/ 22 h 22"/>
                <a:gd name="T14" fmla="*/ 36 w 41"/>
                <a:gd name="T15" fmla="*/ 22 h 22"/>
                <a:gd name="T16" fmla="*/ 38 w 41"/>
                <a:gd name="T17" fmla="*/ 18 h 22"/>
                <a:gd name="T18" fmla="*/ 41 w 41"/>
                <a:gd name="T19" fmla="*/ 16 h 22"/>
                <a:gd name="T20" fmla="*/ 38 w 41"/>
                <a:gd name="T21" fmla="*/ 11 h 22"/>
                <a:gd name="T22" fmla="*/ 38 w 41"/>
                <a:gd name="T23" fmla="*/ 11 h 22"/>
                <a:gd name="T24" fmla="*/ 32 w 41"/>
                <a:gd name="T25" fmla="*/ 7 h 22"/>
                <a:gd name="T26" fmla="*/ 25 w 41"/>
                <a:gd name="T27" fmla="*/ 4 h 22"/>
                <a:gd name="T28" fmla="*/ 18 w 41"/>
                <a:gd name="T29" fmla="*/ 2 h 22"/>
                <a:gd name="T30" fmla="*/ 9 w 41"/>
                <a:gd name="T31" fmla="*/ 0 h 22"/>
                <a:gd name="T32" fmla="*/ 9 w 41"/>
                <a:gd name="T33" fmla="*/ 0 h 22"/>
                <a:gd name="T34" fmla="*/ 5 w 41"/>
                <a:gd name="T35" fmla="*/ 2 h 22"/>
                <a:gd name="T36" fmla="*/ 0 w 41"/>
                <a:gd name="T37" fmla="*/ 4 h 22"/>
                <a:gd name="T38" fmla="*/ 0 w 41"/>
                <a:gd name="T39" fmla="*/ 7 h 22"/>
                <a:gd name="T40" fmla="*/ 2 w 4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2">
                  <a:moveTo>
                    <a:pt x="2" y="11"/>
                  </a:moveTo>
                  <a:lnTo>
                    <a:pt x="2" y="11"/>
                  </a:lnTo>
                  <a:lnTo>
                    <a:pt x="7" y="16"/>
                  </a:lnTo>
                  <a:lnTo>
                    <a:pt x="14" y="20"/>
                  </a:lnTo>
                  <a:lnTo>
                    <a:pt x="23" y="22"/>
                  </a:lnTo>
                  <a:lnTo>
                    <a:pt x="29" y="22"/>
                  </a:lnTo>
                  <a:lnTo>
                    <a:pt x="36" y="22"/>
                  </a:lnTo>
                  <a:lnTo>
                    <a:pt x="38" y="18"/>
                  </a:lnTo>
                  <a:lnTo>
                    <a:pt x="41" y="16"/>
                  </a:lnTo>
                  <a:lnTo>
                    <a:pt x="38" y="11"/>
                  </a:lnTo>
                  <a:lnTo>
                    <a:pt x="32" y="7"/>
                  </a:lnTo>
                  <a:lnTo>
                    <a:pt x="25" y="4"/>
                  </a:lnTo>
                  <a:lnTo>
                    <a:pt x="18" y="2"/>
                  </a:lnTo>
                  <a:lnTo>
                    <a:pt x="9" y="0"/>
                  </a:lnTo>
                  <a:lnTo>
                    <a:pt x="5"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4" name="Freeform 1931">
              <a:extLst>
                <a:ext uri="{FF2B5EF4-FFF2-40B4-BE49-F238E27FC236}">
                  <a16:creationId xmlns:a16="http://schemas.microsoft.com/office/drawing/2014/main" xmlns="" id="{0DD53085-B69F-A642-A539-3A96D4C26A5B}"/>
                </a:ext>
              </a:extLst>
            </p:cNvPr>
            <p:cNvSpPr>
              <a:spLocks/>
            </p:cNvSpPr>
            <p:nvPr/>
          </p:nvSpPr>
          <p:spPr bwMode="auto">
            <a:xfrm>
              <a:off x="3918" y="3215"/>
              <a:ext cx="41" cy="22"/>
            </a:xfrm>
            <a:custGeom>
              <a:avLst/>
              <a:gdLst>
                <a:gd name="T0" fmla="*/ 2 w 41"/>
                <a:gd name="T1" fmla="*/ 11 h 22"/>
                <a:gd name="T2" fmla="*/ 2 w 41"/>
                <a:gd name="T3" fmla="*/ 11 h 22"/>
                <a:gd name="T4" fmla="*/ 7 w 41"/>
                <a:gd name="T5" fmla="*/ 16 h 22"/>
                <a:gd name="T6" fmla="*/ 14 w 41"/>
                <a:gd name="T7" fmla="*/ 20 h 22"/>
                <a:gd name="T8" fmla="*/ 23 w 41"/>
                <a:gd name="T9" fmla="*/ 22 h 22"/>
                <a:gd name="T10" fmla="*/ 29 w 41"/>
                <a:gd name="T11" fmla="*/ 22 h 22"/>
                <a:gd name="T12" fmla="*/ 29 w 41"/>
                <a:gd name="T13" fmla="*/ 22 h 22"/>
                <a:gd name="T14" fmla="*/ 36 w 41"/>
                <a:gd name="T15" fmla="*/ 22 h 22"/>
                <a:gd name="T16" fmla="*/ 38 w 41"/>
                <a:gd name="T17" fmla="*/ 18 h 22"/>
                <a:gd name="T18" fmla="*/ 41 w 41"/>
                <a:gd name="T19" fmla="*/ 16 h 22"/>
                <a:gd name="T20" fmla="*/ 38 w 41"/>
                <a:gd name="T21" fmla="*/ 11 h 22"/>
                <a:gd name="T22" fmla="*/ 38 w 41"/>
                <a:gd name="T23" fmla="*/ 11 h 22"/>
                <a:gd name="T24" fmla="*/ 32 w 41"/>
                <a:gd name="T25" fmla="*/ 7 h 22"/>
                <a:gd name="T26" fmla="*/ 25 w 41"/>
                <a:gd name="T27" fmla="*/ 4 h 22"/>
                <a:gd name="T28" fmla="*/ 18 w 41"/>
                <a:gd name="T29" fmla="*/ 2 h 22"/>
                <a:gd name="T30" fmla="*/ 9 w 41"/>
                <a:gd name="T31" fmla="*/ 0 h 22"/>
                <a:gd name="T32" fmla="*/ 9 w 41"/>
                <a:gd name="T33" fmla="*/ 0 h 22"/>
                <a:gd name="T34" fmla="*/ 5 w 41"/>
                <a:gd name="T35" fmla="*/ 2 h 22"/>
                <a:gd name="T36" fmla="*/ 0 w 41"/>
                <a:gd name="T37" fmla="*/ 4 h 22"/>
                <a:gd name="T38" fmla="*/ 0 w 41"/>
                <a:gd name="T39" fmla="*/ 7 h 22"/>
                <a:gd name="T40" fmla="*/ 2 w 4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2">
                  <a:moveTo>
                    <a:pt x="2" y="11"/>
                  </a:moveTo>
                  <a:lnTo>
                    <a:pt x="2" y="11"/>
                  </a:lnTo>
                  <a:lnTo>
                    <a:pt x="7" y="16"/>
                  </a:lnTo>
                  <a:lnTo>
                    <a:pt x="14" y="20"/>
                  </a:lnTo>
                  <a:lnTo>
                    <a:pt x="23" y="22"/>
                  </a:lnTo>
                  <a:lnTo>
                    <a:pt x="29" y="22"/>
                  </a:lnTo>
                  <a:lnTo>
                    <a:pt x="36" y="22"/>
                  </a:lnTo>
                  <a:lnTo>
                    <a:pt x="38" y="18"/>
                  </a:lnTo>
                  <a:lnTo>
                    <a:pt x="41" y="16"/>
                  </a:lnTo>
                  <a:lnTo>
                    <a:pt x="38" y="11"/>
                  </a:lnTo>
                  <a:lnTo>
                    <a:pt x="32" y="7"/>
                  </a:lnTo>
                  <a:lnTo>
                    <a:pt x="25" y="4"/>
                  </a:lnTo>
                  <a:lnTo>
                    <a:pt x="18" y="2"/>
                  </a:lnTo>
                  <a:lnTo>
                    <a:pt x="9" y="0"/>
                  </a:lnTo>
                  <a:lnTo>
                    <a:pt x="5"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5" name="Freeform 1932">
              <a:extLst>
                <a:ext uri="{FF2B5EF4-FFF2-40B4-BE49-F238E27FC236}">
                  <a16:creationId xmlns:a16="http://schemas.microsoft.com/office/drawing/2014/main" xmlns="" id="{FA681746-898B-0B43-8AB3-1D760A4A1B3E}"/>
                </a:ext>
              </a:extLst>
            </p:cNvPr>
            <p:cNvSpPr>
              <a:spLocks/>
            </p:cNvSpPr>
            <p:nvPr/>
          </p:nvSpPr>
          <p:spPr bwMode="auto">
            <a:xfrm>
              <a:off x="3884" y="3217"/>
              <a:ext cx="39" cy="20"/>
            </a:xfrm>
            <a:custGeom>
              <a:avLst/>
              <a:gdLst>
                <a:gd name="T0" fmla="*/ 3 w 39"/>
                <a:gd name="T1" fmla="*/ 11 h 20"/>
                <a:gd name="T2" fmla="*/ 3 w 39"/>
                <a:gd name="T3" fmla="*/ 11 h 20"/>
                <a:gd name="T4" fmla="*/ 7 w 39"/>
                <a:gd name="T5" fmla="*/ 14 h 20"/>
                <a:gd name="T6" fmla="*/ 14 w 39"/>
                <a:gd name="T7" fmla="*/ 18 h 20"/>
                <a:gd name="T8" fmla="*/ 21 w 39"/>
                <a:gd name="T9" fmla="*/ 20 h 20"/>
                <a:gd name="T10" fmla="*/ 30 w 39"/>
                <a:gd name="T11" fmla="*/ 20 h 20"/>
                <a:gd name="T12" fmla="*/ 30 w 39"/>
                <a:gd name="T13" fmla="*/ 20 h 20"/>
                <a:gd name="T14" fmla="*/ 34 w 39"/>
                <a:gd name="T15" fmla="*/ 20 h 20"/>
                <a:gd name="T16" fmla="*/ 39 w 39"/>
                <a:gd name="T17" fmla="*/ 18 h 20"/>
                <a:gd name="T18" fmla="*/ 39 w 39"/>
                <a:gd name="T19" fmla="*/ 14 h 20"/>
                <a:gd name="T20" fmla="*/ 36 w 39"/>
                <a:gd name="T21" fmla="*/ 9 h 20"/>
                <a:gd name="T22" fmla="*/ 36 w 39"/>
                <a:gd name="T23" fmla="*/ 9 h 20"/>
                <a:gd name="T24" fmla="*/ 32 w 39"/>
                <a:gd name="T25" fmla="*/ 5 h 20"/>
                <a:gd name="T26" fmla="*/ 25 w 39"/>
                <a:gd name="T27" fmla="*/ 2 h 20"/>
                <a:gd name="T28" fmla="*/ 16 w 39"/>
                <a:gd name="T29" fmla="*/ 0 h 20"/>
                <a:gd name="T30" fmla="*/ 9 w 39"/>
                <a:gd name="T31" fmla="*/ 0 h 20"/>
                <a:gd name="T32" fmla="*/ 9 w 39"/>
                <a:gd name="T33" fmla="*/ 0 h 20"/>
                <a:gd name="T34" fmla="*/ 3 w 39"/>
                <a:gd name="T35" fmla="*/ 0 h 20"/>
                <a:gd name="T36" fmla="*/ 0 w 39"/>
                <a:gd name="T37" fmla="*/ 2 h 20"/>
                <a:gd name="T38" fmla="*/ 0 w 39"/>
                <a:gd name="T39" fmla="*/ 7 h 20"/>
                <a:gd name="T40" fmla="*/ 3 w 3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0">
                  <a:moveTo>
                    <a:pt x="3" y="11"/>
                  </a:moveTo>
                  <a:lnTo>
                    <a:pt x="3" y="11"/>
                  </a:lnTo>
                  <a:lnTo>
                    <a:pt x="7" y="14"/>
                  </a:lnTo>
                  <a:lnTo>
                    <a:pt x="14" y="18"/>
                  </a:lnTo>
                  <a:lnTo>
                    <a:pt x="21" y="20"/>
                  </a:lnTo>
                  <a:lnTo>
                    <a:pt x="30" y="20"/>
                  </a:lnTo>
                  <a:lnTo>
                    <a:pt x="34" y="20"/>
                  </a:lnTo>
                  <a:lnTo>
                    <a:pt x="39" y="18"/>
                  </a:lnTo>
                  <a:lnTo>
                    <a:pt x="39" y="14"/>
                  </a:lnTo>
                  <a:lnTo>
                    <a:pt x="36" y="9"/>
                  </a:lnTo>
                  <a:lnTo>
                    <a:pt x="32" y="5"/>
                  </a:lnTo>
                  <a:lnTo>
                    <a:pt x="25" y="2"/>
                  </a:lnTo>
                  <a:lnTo>
                    <a:pt x="16" y="0"/>
                  </a:lnTo>
                  <a:lnTo>
                    <a:pt x="9" y="0"/>
                  </a:lnTo>
                  <a:lnTo>
                    <a:pt x="3" y="0"/>
                  </a:lnTo>
                  <a:lnTo>
                    <a:pt x="0" y="2"/>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6" name="Freeform 1933">
              <a:extLst>
                <a:ext uri="{FF2B5EF4-FFF2-40B4-BE49-F238E27FC236}">
                  <a16:creationId xmlns:a16="http://schemas.microsoft.com/office/drawing/2014/main" xmlns="" id="{A879B5EB-D61C-8445-BDF2-4DFBC7997ED9}"/>
                </a:ext>
              </a:extLst>
            </p:cNvPr>
            <p:cNvSpPr>
              <a:spLocks/>
            </p:cNvSpPr>
            <p:nvPr/>
          </p:nvSpPr>
          <p:spPr bwMode="auto">
            <a:xfrm>
              <a:off x="3884" y="3217"/>
              <a:ext cx="39" cy="20"/>
            </a:xfrm>
            <a:custGeom>
              <a:avLst/>
              <a:gdLst>
                <a:gd name="T0" fmla="*/ 3 w 39"/>
                <a:gd name="T1" fmla="*/ 11 h 20"/>
                <a:gd name="T2" fmla="*/ 3 w 39"/>
                <a:gd name="T3" fmla="*/ 11 h 20"/>
                <a:gd name="T4" fmla="*/ 7 w 39"/>
                <a:gd name="T5" fmla="*/ 14 h 20"/>
                <a:gd name="T6" fmla="*/ 14 w 39"/>
                <a:gd name="T7" fmla="*/ 18 h 20"/>
                <a:gd name="T8" fmla="*/ 21 w 39"/>
                <a:gd name="T9" fmla="*/ 20 h 20"/>
                <a:gd name="T10" fmla="*/ 30 w 39"/>
                <a:gd name="T11" fmla="*/ 20 h 20"/>
                <a:gd name="T12" fmla="*/ 30 w 39"/>
                <a:gd name="T13" fmla="*/ 20 h 20"/>
                <a:gd name="T14" fmla="*/ 34 w 39"/>
                <a:gd name="T15" fmla="*/ 20 h 20"/>
                <a:gd name="T16" fmla="*/ 39 w 39"/>
                <a:gd name="T17" fmla="*/ 18 h 20"/>
                <a:gd name="T18" fmla="*/ 39 w 39"/>
                <a:gd name="T19" fmla="*/ 14 h 20"/>
                <a:gd name="T20" fmla="*/ 36 w 39"/>
                <a:gd name="T21" fmla="*/ 9 h 20"/>
                <a:gd name="T22" fmla="*/ 36 w 39"/>
                <a:gd name="T23" fmla="*/ 9 h 20"/>
                <a:gd name="T24" fmla="*/ 32 w 39"/>
                <a:gd name="T25" fmla="*/ 5 h 20"/>
                <a:gd name="T26" fmla="*/ 25 w 39"/>
                <a:gd name="T27" fmla="*/ 2 h 20"/>
                <a:gd name="T28" fmla="*/ 16 w 39"/>
                <a:gd name="T29" fmla="*/ 0 h 20"/>
                <a:gd name="T30" fmla="*/ 9 w 39"/>
                <a:gd name="T31" fmla="*/ 0 h 20"/>
                <a:gd name="T32" fmla="*/ 9 w 39"/>
                <a:gd name="T33" fmla="*/ 0 h 20"/>
                <a:gd name="T34" fmla="*/ 3 w 39"/>
                <a:gd name="T35" fmla="*/ 0 h 20"/>
                <a:gd name="T36" fmla="*/ 0 w 39"/>
                <a:gd name="T37" fmla="*/ 2 h 20"/>
                <a:gd name="T38" fmla="*/ 0 w 39"/>
                <a:gd name="T39" fmla="*/ 7 h 20"/>
                <a:gd name="T40" fmla="*/ 3 w 3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0">
                  <a:moveTo>
                    <a:pt x="3" y="11"/>
                  </a:moveTo>
                  <a:lnTo>
                    <a:pt x="3" y="11"/>
                  </a:lnTo>
                  <a:lnTo>
                    <a:pt x="7" y="14"/>
                  </a:lnTo>
                  <a:lnTo>
                    <a:pt x="14" y="18"/>
                  </a:lnTo>
                  <a:lnTo>
                    <a:pt x="21" y="20"/>
                  </a:lnTo>
                  <a:lnTo>
                    <a:pt x="30" y="20"/>
                  </a:lnTo>
                  <a:lnTo>
                    <a:pt x="34" y="20"/>
                  </a:lnTo>
                  <a:lnTo>
                    <a:pt x="39" y="18"/>
                  </a:lnTo>
                  <a:lnTo>
                    <a:pt x="39" y="14"/>
                  </a:lnTo>
                  <a:lnTo>
                    <a:pt x="36" y="9"/>
                  </a:lnTo>
                  <a:lnTo>
                    <a:pt x="32" y="5"/>
                  </a:lnTo>
                  <a:lnTo>
                    <a:pt x="25" y="2"/>
                  </a:lnTo>
                  <a:lnTo>
                    <a:pt x="16" y="0"/>
                  </a:lnTo>
                  <a:lnTo>
                    <a:pt x="9" y="0"/>
                  </a:lnTo>
                  <a:lnTo>
                    <a:pt x="3" y="0"/>
                  </a:lnTo>
                  <a:lnTo>
                    <a:pt x="0" y="2"/>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7" name="Freeform 1934">
              <a:extLst>
                <a:ext uri="{FF2B5EF4-FFF2-40B4-BE49-F238E27FC236}">
                  <a16:creationId xmlns:a16="http://schemas.microsoft.com/office/drawing/2014/main" xmlns="" id="{A6B3F428-1C77-694A-948B-2505D7EB7A5A}"/>
                </a:ext>
              </a:extLst>
            </p:cNvPr>
            <p:cNvSpPr>
              <a:spLocks/>
            </p:cNvSpPr>
            <p:nvPr/>
          </p:nvSpPr>
          <p:spPr bwMode="auto">
            <a:xfrm>
              <a:off x="3851" y="3217"/>
              <a:ext cx="38" cy="20"/>
            </a:xfrm>
            <a:custGeom>
              <a:avLst/>
              <a:gdLst>
                <a:gd name="T0" fmla="*/ 2 w 38"/>
                <a:gd name="T1" fmla="*/ 11 h 20"/>
                <a:gd name="T2" fmla="*/ 2 w 38"/>
                <a:gd name="T3" fmla="*/ 11 h 20"/>
                <a:gd name="T4" fmla="*/ 6 w 38"/>
                <a:gd name="T5" fmla="*/ 16 h 20"/>
                <a:gd name="T6" fmla="*/ 13 w 38"/>
                <a:gd name="T7" fmla="*/ 18 h 20"/>
                <a:gd name="T8" fmla="*/ 20 w 38"/>
                <a:gd name="T9" fmla="*/ 20 h 20"/>
                <a:gd name="T10" fmla="*/ 27 w 38"/>
                <a:gd name="T11" fmla="*/ 20 h 20"/>
                <a:gd name="T12" fmla="*/ 27 w 38"/>
                <a:gd name="T13" fmla="*/ 20 h 20"/>
                <a:gd name="T14" fmla="*/ 33 w 38"/>
                <a:gd name="T15" fmla="*/ 20 h 20"/>
                <a:gd name="T16" fmla="*/ 36 w 38"/>
                <a:gd name="T17" fmla="*/ 18 h 20"/>
                <a:gd name="T18" fmla="*/ 38 w 38"/>
                <a:gd name="T19" fmla="*/ 14 h 20"/>
                <a:gd name="T20" fmla="*/ 36 w 38"/>
                <a:gd name="T21" fmla="*/ 11 h 20"/>
                <a:gd name="T22" fmla="*/ 36 w 38"/>
                <a:gd name="T23" fmla="*/ 11 h 20"/>
                <a:gd name="T24" fmla="*/ 29 w 38"/>
                <a:gd name="T25" fmla="*/ 7 h 20"/>
                <a:gd name="T26" fmla="*/ 22 w 38"/>
                <a:gd name="T27" fmla="*/ 2 h 20"/>
                <a:gd name="T28" fmla="*/ 15 w 38"/>
                <a:gd name="T29" fmla="*/ 0 h 20"/>
                <a:gd name="T30" fmla="*/ 9 w 38"/>
                <a:gd name="T31" fmla="*/ 0 h 20"/>
                <a:gd name="T32" fmla="*/ 9 w 38"/>
                <a:gd name="T33" fmla="*/ 0 h 20"/>
                <a:gd name="T34" fmla="*/ 2 w 38"/>
                <a:gd name="T35" fmla="*/ 0 h 20"/>
                <a:gd name="T36" fmla="*/ 0 w 38"/>
                <a:gd name="T37" fmla="*/ 2 h 20"/>
                <a:gd name="T38" fmla="*/ 0 w 38"/>
                <a:gd name="T39" fmla="*/ 7 h 20"/>
                <a:gd name="T40" fmla="*/ 2 w 3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11"/>
                  </a:moveTo>
                  <a:lnTo>
                    <a:pt x="2" y="11"/>
                  </a:lnTo>
                  <a:lnTo>
                    <a:pt x="6" y="16"/>
                  </a:lnTo>
                  <a:lnTo>
                    <a:pt x="13" y="18"/>
                  </a:lnTo>
                  <a:lnTo>
                    <a:pt x="20" y="20"/>
                  </a:lnTo>
                  <a:lnTo>
                    <a:pt x="27" y="20"/>
                  </a:lnTo>
                  <a:lnTo>
                    <a:pt x="33" y="20"/>
                  </a:lnTo>
                  <a:lnTo>
                    <a:pt x="36" y="18"/>
                  </a:lnTo>
                  <a:lnTo>
                    <a:pt x="38" y="14"/>
                  </a:lnTo>
                  <a:lnTo>
                    <a:pt x="36" y="11"/>
                  </a:lnTo>
                  <a:lnTo>
                    <a:pt x="29" y="7"/>
                  </a:lnTo>
                  <a:lnTo>
                    <a:pt x="22" y="2"/>
                  </a:lnTo>
                  <a:lnTo>
                    <a:pt x="15" y="0"/>
                  </a:lnTo>
                  <a:lnTo>
                    <a:pt x="9" y="0"/>
                  </a:lnTo>
                  <a:lnTo>
                    <a:pt x="2"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8" name="Freeform 1935">
              <a:extLst>
                <a:ext uri="{FF2B5EF4-FFF2-40B4-BE49-F238E27FC236}">
                  <a16:creationId xmlns:a16="http://schemas.microsoft.com/office/drawing/2014/main" xmlns="" id="{11298A35-1110-6D42-BF47-964B987A5FA2}"/>
                </a:ext>
              </a:extLst>
            </p:cNvPr>
            <p:cNvSpPr>
              <a:spLocks/>
            </p:cNvSpPr>
            <p:nvPr/>
          </p:nvSpPr>
          <p:spPr bwMode="auto">
            <a:xfrm>
              <a:off x="3851" y="3217"/>
              <a:ext cx="38" cy="20"/>
            </a:xfrm>
            <a:custGeom>
              <a:avLst/>
              <a:gdLst>
                <a:gd name="T0" fmla="*/ 2 w 38"/>
                <a:gd name="T1" fmla="*/ 11 h 20"/>
                <a:gd name="T2" fmla="*/ 2 w 38"/>
                <a:gd name="T3" fmla="*/ 11 h 20"/>
                <a:gd name="T4" fmla="*/ 6 w 38"/>
                <a:gd name="T5" fmla="*/ 16 h 20"/>
                <a:gd name="T6" fmla="*/ 13 w 38"/>
                <a:gd name="T7" fmla="*/ 18 h 20"/>
                <a:gd name="T8" fmla="*/ 20 w 38"/>
                <a:gd name="T9" fmla="*/ 20 h 20"/>
                <a:gd name="T10" fmla="*/ 27 w 38"/>
                <a:gd name="T11" fmla="*/ 20 h 20"/>
                <a:gd name="T12" fmla="*/ 27 w 38"/>
                <a:gd name="T13" fmla="*/ 20 h 20"/>
                <a:gd name="T14" fmla="*/ 33 w 38"/>
                <a:gd name="T15" fmla="*/ 20 h 20"/>
                <a:gd name="T16" fmla="*/ 36 w 38"/>
                <a:gd name="T17" fmla="*/ 18 h 20"/>
                <a:gd name="T18" fmla="*/ 38 w 38"/>
                <a:gd name="T19" fmla="*/ 14 h 20"/>
                <a:gd name="T20" fmla="*/ 36 w 38"/>
                <a:gd name="T21" fmla="*/ 11 h 20"/>
                <a:gd name="T22" fmla="*/ 36 w 38"/>
                <a:gd name="T23" fmla="*/ 11 h 20"/>
                <a:gd name="T24" fmla="*/ 29 w 38"/>
                <a:gd name="T25" fmla="*/ 7 h 20"/>
                <a:gd name="T26" fmla="*/ 22 w 38"/>
                <a:gd name="T27" fmla="*/ 2 h 20"/>
                <a:gd name="T28" fmla="*/ 15 w 38"/>
                <a:gd name="T29" fmla="*/ 0 h 20"/>
                <a:gd name="T30" fmla="*/ 9 w 38"/>
                <a:gd name="T31" fmla="*/ 0 h 20"/>
                <a:gd name="T32" fmla="*/ 9 w 38"/>
                <a:gd name="T33" fmla="*/ 0 h 20"/>
                <a:gd name="T34" fmla="*/ 2 w 38"/>
                <a:gd name="T35" fmla="*/ 0 h 20"/>
                <a:gd name="T36" fmla="*/ 0 w 38"/>
                <a:gd name="T37" fmla="*/ 2 h 20"/>
                <a:gd name="T38" fmla="*/ 0 w 38"/>
                <a:gd name="T39" fmla="*/ 7 h 20"/>
                <a:gd name="T40" fmla="*/ 2 w 3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11"/>
                  </a:moveTo>
                  <a:lnTo>
                    <a:pt x="2" y="11"/>
                  </a:lnTo>
                  <a:lnTo>
                    <a:pt x="6" y="16"/>
                  </a:lnTo>
                  <a:lnTo>
                    <a:pt x="13" y="18"/>
                  </a:lnTo>
                  <a:lnTo>
                    <a:pt x="20" y="20"/>
                  </a:lnTo>
                  <a:lnTo>
                    <a:pt x="27" y="20"/>
                  </a:lnTo>
                  <a:lnTo>
                    <a:pt x="33" y="20"/>
                  </a:lnTo>
                  <a:lnTo>
                    <a:pt x="36" y="18"/>
                  </a:lnTo>
                  <a:lnTo>
                    <a:pt x="38" y="14"/>
                  </a:lnTo>
                  <a:lnTo>
                    <a:pt x="36" y="11"/>
                  </a:lnTo>
                  <a:lnTo>
                    <a:pt x="29" y="7"/>
                  </a:lnTo>
                  <a:lnTo>
                    <a:pt x="22" y="2"/>
                  </a:lnTo>
                  <a:lnTo>
                    <a:pt x="15" y="0"/>
                  </a:lnTo>
                  <a:lnTo>
                    <a:pt x="9" y="0"/>
                  </a:lnTo>
                  <a:lnTo>
                    <a:pt x="2"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19" name="Freeform 1936">
              <a:extLst>
                <a:ext uri="{FF2B5EF4-FFF2-40B4-BE49-F238E27FC236}">
                  <a16:creationId xmlns:a16="http://schemas.microsoft.com/office/drawing/2014/main" xmlns="" id="{5CDADC89-B8BE-8142-A9BA-9AC87A9FC69B}"/>
                </a:ext>
              </a:extLst>
            </p:cNvPr>
            <p:cNvSpPr>
              <a:spLocks/>
            </p:cNvSpPr>
            <p:nvPr/>
          </p:nvSpPr>
          <p:spPr bwMode="auto">
            <a:xfrm>
              <a:off x="3817" y="3217"/>
              <a:ext cx="38" cy="23"/>
            </a:xfrm>
            <a:custGeom>
              <a:avLst/>
              <a:gdLst>
                <a:gd name="T0" fmla="*/ 2 w 38"/>
                <a:gd name="T1" fmla="*/ 11 h 23"/>
                <a:gd name="T2" fmla="*/ 2 w 38"/>
                <a:gd name="T3" fmla="*/ 11 h 23"/>
                <a:gd name="T4" fmla="*/ 6 w 38"/>
                <a:gd name="T5" fmla="*/ 16 h 23"/>
                <a:gd name="T6" fmla="*/ 13 w 38"/>
                <a:gd name="T7" fmla="*/ 18 h 23"/>
                <a:gd name="T8" fmla="*/ 20 w 38"/>
                <a:gd name="T9" fmla="*/ 20 h 23"/>
                <a:gd name="T10" fmla="*/ 27 w 38"/>
                <a:gd name="T11" fmla="*/ 23 h 23"/>
                <a:gd name="T12" fmla="*/ 27 w 38"/>
                <a:gd name="T13" fmla="*/ 23 h 23"/>
                <a:gd name="T14" fmla="*/ 34 w 38"/>
                <a:gd name="T15" fmla="*/ 20 h 23"/>
                <a:gd name="T16" fmla="*/ 36 w 38"/>
                <a:gd name="T17" fmla="*/ 18 h 23"/>
                <a:gd name="T18" fmla="*/ 38 w 38"/>
                <a:gd name="T19" fmla="*/ 16 h 23"/>
                <a:gd name="T20" fmla="*/ 36 w 38"/>
                <a:gd name="T21" fmla="*/ 11 h 23"/>
                <a:gd name="T22" fmla="*/ 36 w 38"/>
                <a:gd name="T23" fmla="*/ 11 h 23"/>
                <a:gd name="T24" fmla="*/ 29 w 38"/>
                <a:gd name="T25" fmla="*/ 7 h 23"/>
                <a:gd name="T26" fmla="*/ 22 w 38"/>
                <a:gd name="T27" fmla="*/ 2 h 23"/>
                <a:gd name="T28" fmla="*/ 16 w 38"/>
                <a:gd name="T29" fmla="*/ 0 h 23"/>
                <a:gd name="T30" fmla="*/ 9 w 38"/>
                <a:gd name="T31" fmla="*/ 0 h 23"/>
                <a:gd name="T32" fmla="*/ 9 w 38"/>
                <a:gd name="T33" fmla="*/ 0 h 23"/>
                <a:gd name="T34" fmla="*/ 4 w 38"/>
                <a:gd name="T35" fmla="*/ 0 h 23"/>
                <a:gd name="T36" fmla="*/ 0 w 38"/>
                <a:gd name="T37" fmla="*/ 5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6" y="16"/>
                  </a:lnTo>
                  <a:lnTo>
                    <a:pt x="13" y="18"/>
                  </a:lnTo>
                  <a:lnTo>
                    <a:pt x="20" y="20"/>
                  </a:lnTo>
                  <a:lnTo>
                    <a:pt x="27" y="23"/>
                  </a:lnTo>
                  <a:lnTo>
                    <a:pt x="34" y="20"/>
                  </a:lnTo>
                  <a:lnTo>
                    <a:pt x="36" y="18"/>
                  </a:lnTo>
                  <a:lnTo>
                    <a:pt x="38" y="16"/>
                  </a:lnTo>
                  <a:lnTo>
                    <a:pt x="36" y="11"/>
                  </a:lnTo>
                  <a:lnTo>
                    <a:pt x="29" y="7"/>
                  </a:lnTo>
                  <a:lnTo>
                    <a:pt x="22" y="2"/>
                  </a:lnTo>
                  <a:lnTo>
                    <a:pt x="16" y="0"/>
                  </a:lnTo>
                  <a:lnTo>
                    <a:pt x="9" y="0"/>
                  </a:lnTo>
                  <a:lnTo>
                    <a:pt x="4" y="0"/>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0" name="Freeform 1937">
              <a:extLst>
                <a:ext uri="{FF2B5EF4-FFF2-40B4-BE49-F238E27FC236}">
                  <a16:creationId xmlns:a16="http://schemas.microsoft.com/office/drawing/2014/main" xmlns="" id="{A43374E4-1CFB-1443-88E2-71FFBE3F7A02}"/>
                </a:ext>
              </a:extLst>
            </p:cNvPr>
            <p:cNvSpPr>
              <a:spLocks/>
            </p:cNvSpPr>
            <p:nvPr/>
          </p:nvSpPr>
          <p:spPr bwMode="auto">
            <a:xfrm>
              <a:off x="3817" y="3217"/>
              <a:ext cx="38" cy="23"/>
            </a:xfrm>
            <a:custGeom>
              <a:avLst/>
              <a:gdLst>
                <a:gd name="T0" fmla="*/ 2 w 38"/>
                <a:gd name="T1" fmla="*/ 11 h 23"/>
                <a:gd name="T2" fmla="*/ 2 w 38"/>
                <a:gd name="T3" fmla="*/ 11 h 23"/>
                <a:gd name="T4" fmla="*/ 6 w 38"/>
                <a:gd name="T5" fmla="*/ 16 h 23"/>
                <a:gd name="T6" fmla="*/ 13 w 38"/>
                <a:gd name="T7" fmla="*/ 18 h 23"/>
                <a:gd name="T8" fmla="*/ 20 w 38"/>
                <a:gd name="T9" fmla="*/ 20 h 23"/>
                <a:gd name="T10" fmla="*/ 27 w 38"/>
                <a:gd name="T11" fmla="*/ 23 h 23"/>
                <a:gd name="T12" fmla="*/ 27 w 38"/>
                <a:gd name="T13" fmla="*/ 23 h 23"/>
                <a:gd name="T14" fmla="*/ 34 w 38"/>
                <a:gd name="T15" fmla="*/ 20 h 23"/>
                <a:gd name="T16" fmla="*/ 36 w 38"/>
                <a:gd name="T17" fmla="*/ 18 h 23"/>
                <a:gd name="T18" fmla="*/ 38 w 38"/>
                <a:gd name="T19" fmla="*/ 16 h 23"/>
                <a:gd name="T20" fmla="*/ 36 w 38"/>
                <a:gd name="T21" fmla="*/ 11 h 23"/>
                <a:gd name="T22" fmla="*/ 36 w 38"/>
                <a:gd name="T23" fmla="*/ 11 h 23"/>
                <a:gd name="T24" fmla="*/ 29 w 38"/>
                <a:gd name="T25" fmla="*/ 7 h 23"/>
                <a:gd name="T26" fmla="*/ 22 w 38"/>
                <a:gd name="T27" fmla="*/ 2 h 23"/>
                <a:gd name="T28" fmla="*/ 16 w 38"/>
                <a:gd name="T29" fmla="*/ 0 h 23"/>
                <a:gd name="T30" fmla="*/ 9 w 38"/>
                <a:gd name="T31" fmla="*/ 0 h 23"/>
                <a:gd name="T32" fmla="*/ 9 w 38"/>
                <a:gd name="T33" fmla="*/ 0 h 23"/>
                <a:gd name="T34" fmla="*/ 4 w 38"/>
                <a:gd name="T35" fmla="*/ 0 h 23"/>
                <a:gd name="T36" fmla="*/ 0 w 38"/>
                <a:gd name="T37" fmla="*/ 5 h 23"/>
                <a:gd name="T38" fmla="*/ 0 w 38"/>
                <a:gd name="T39" fmla="*/ 7 h 23"/>
                <a:gd name="T40" fmla="*/ 2 w 3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3">
                  <a:moveTo>
                    <a:pt x="2" y="11"/>
                  </a:moveTo>
                  <a:lnTo>
                    <a:pt x="2" y="11"/>
                  </a:lnTo>
                  <a:lnTo>
                    <a:pt x="6" y="16"/>
                  </a:lnTo>
                  <a:lnTo>
                    <a:pt x="13" y="18"/>
                  </a:lnTo>
                  <a:lnTo>
                    <a:pt x="20" y="20"/>
                  </a:lnTo>
                  <a:lnTo>
                    <a:pt x="27" y="23"/>
                  </a:lnTo>
                  <a:lnTo>
                    <a:pt x="34" y="20"/>
                  </a:lnTo>
                  <a:lnTo>
                    <a:pt x="36" y="18"/>
                  </a:lnTo>
                  <a:lnTo>
                    <a:pt x="38" y="16"/>
                  </a:lnTo>
                  <a:lnTo>
                    <a:pt x="36" y="11"/>
                  </a:lnTo>
                  <a:lnTo>
                    <a:pt x="29" y="7"/>
                  </a:lnTo>
                  <a:lnTo>
                    <a:pt x="22" y="2"/>
                  </a:lnTo>
                  <a:lnTo>
                    <a:pt x="16" y="0"/>
                  </a:lnTo>
                  <a:lnTo>
                    <a:pt x="9" y="0"/>
                  </a:lnTo>
                  <a:lnTo>
                    <a:pt x="4" y="0"/>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1" name="Freeform 1938">
              <a:extLst>
                <a:ext uri="{FF2B5EF4-FFF2-40B4-BE49-F238E27FC236}">
                  <a16:creationId xmlns:a16="http://schemas.microsoft.com/office/drawing/2014/main" xmlns="" id="{13D59191-A61A-7D4E-BF95-26B39D748B9E}"/>
                </a:ext>
              </a:extLst>
            </p:cNvPr>
            <p:cNvSpPr>
              <a:spLocks/>
            </p:cNvSpPr>
            <p:nvPr/>
          </p:nvSpPr>
          <p:spPr bwMode="auto">
            <a:xfrm>
              <a:off x="3785" y="3217"/>
              <a:ext cx="36" cy="23"/>
            </a:xfrm>
            <a:custGeom>
              <a:avLst/>
              <a:gdLst>
                <a:gd name="T0" fmla="*/ 0 w 36"/>
                <a:gd name="T1" fmla="*/ 11 h 23"/>
                <a:gd name="T2" fmla="*/ 0 w 36"/>
                <a:gd name="T3" fmla="*/ 11 h 23"/>
                <a:gd name="T4" fmla="*/ 7 w 36"/>
                <a:gd name="T5" fmla="*/ 16 h 23"/>
                <a:gd name="T6" fmla="*/ 11 w 36"/>
                <a:gd name="T7" fmla="*/ 20 h 23"/>
                <a:gd name="T8" fmla="*/ 18 w 36"/>
                <a:gd name="T9" fmla="*/ 23 h 23"/>
                <a:gd name="T10" fmla="*/ 27 w 36"/>
                <a:gd name="T11" fmla="*/ 23 h 23"/>
                <a:gd name="T12" fmla="*/ 27 w 36"/>
                <a:gd name="T13" fmla="*/ 23 h 23"/>
                <a:gd name="T14" fmla="*/ 32 w 36"/>
                <a:gd name="T15" fmla="*/ 23 h 23"/>
                <a:gd name="T16" fmla="*/ 36 w 36"/>
                <a:gd name="T17" fmla="*/ 18 h 23"/>
                <a:gd name="T18" fmla="*/ 36 w 36"/>
                <a:gd name="T19" fmla="*/ 16 h 23"/>
                <a:gd name="T20" fmla="*/ 34 w 36"/>
                <a:gd name="T21" fmla="*/ 11 h 23"/>
                <a:gd name="T22" fmla="*/ 34 w 36"/>
                <a:gd name="T23" fmla="*/ 11 h 23"/>
                <a:gd name="T24" fmla="*/ 29 w 36"/>
                <a:gd name="T25" fmla="*/ 7 h 23"/>
                <a:gd name="T26" fmla="*/ 23 w 36"/>
                <a:gd name="T27" fmla="*/ 5 h 23"/>
                <a:gd name="T28" fmla="*/ 16 w 36"/>
                <a:gd name="T29" fmla="*/ 2 h 23"/>
                <a:gd name="T30" fmla="*/ 9 w 36"/>
                <a:gd name="T31" fmla="*/ 0 h 23"/>
                <a:gd name="T32" fmla="*/ 9 w 36"/>
                <a:gd name="T33" fmla="*/ 0 h 23"/>
                <a:gd name="T34" fmla="*/ 2 w 36"/>
                <a:gd name="T35" fmla="*/ 2 h 23"/>
                <a:gd name="T36" fmla="*/ 0 w 36"/>
                <a:gd name="T37" fmla="*/ 5 h 23"/>
                <a:gd name="T38" fmla="*/ 0 w 36"/>
                <a:gd name="T39" fmla="*/ 7 h 23"/>
                <a:gd name="T40" fmla="*/ 0 w 3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0" y="11"/>
                  </a:moveTo>
                  <a:lnTo>
                    <a:pt x="0" y="11"/>
                  </a:lnTo>
                  <a:lnTo>
                    <a:pt x="7" y="16"/>
                  </a:lnTo>
                  <a:lnTo>
                    <a:pt x="11" y="20"/>
                  </a:lnTo>
                  <a:lnTo>
                    <a:pt x="18" y="23"/>
                  </a:lnTo>
                  <a:lnTo>
                    <a:pt x="27" y="23"/>
                  </a:lnTo>
                  <a:lnTo>
                    <a:pt x="32" y="23"/>
                  </a:lnTo>
                  <a:lnTo>
                    <a:pt x="36" y="18"/>
                  </a:lnTo>
                  <a:lnTo>
                    <a:pt x="36" y="16"/>
                  </a:lnTo>
                  <a:lnTo>
                    <a:pt x="34" y="11"/>
                  </a:lnTo>
                  <a:lnTo>
                    <a:pt x="29" y="7"/>
                  </a:lnTo>
                  <a:lnTo>
                    <a:pt x="23" y="5"/>
                  </a:lnTo>
                  <a:lnTo>
                    <a:pt x="16" y="2"/>
                  </a:lnTo>
                  <a:lnTo>
                    <a:pt x="9" y="0"/>
                  </a:lnTo>
                  <a:lnTo>
                    <a:pt x="2"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2" name="Freeform 1939">
              <a:extLst>
                <a:ext uri="{FF2B5EF4-FFF2-40B4-BE49-F238E27FC236}">
                  <a16:creationId xmlns:a16="http://schemas.microsoft.com/office/drawing/2014/main" xmlns="" id="{61037E96-3214-2341-989F-0FE602226904}"/>
                </a:ext>
              </a:extLst>
            </p:cNvPr>
            <p:cNvSpPr>
              <a:spLocks/>
            </p:cNvSpPr>
            <p:nvPr/>
          </p:nvSpPr>
          <p:spPr bwMode="auto">
            <a:xfrm>
              <a:off x="3785" y="3217"/>
              <a:ext cx="36" cy="23"/>
            </a:xfrm>
            <a:custGeom>
              <a:avLst/>
              <a:gdLst>
                <a:gd name="T0" fmla="*/ 0 w 36"/>
                <a:gd name="T1" fmla="*/ 11 h 23"/>
                <a:gd name="T2" fmla="*/ 0 w 36"/>
                <a:gd name="T3" fmla="*/ 11 h 23"/>
                <a:gd name="T4" fmla="*/ 7 w 36"/>
                <a:gd name="T5" fmla="*/ 16 h 23"/>
                <a:gd name="T6" fmla="*/ 11 w 36"/>
                <a:gd name="T7" fmla="*/ 20 h 23"/>
                <a:gd name="T8" fmla="*/ 18 w 36"/>
                <a:gd name="T9" fmla="*/ 23 h 23"/>
                <a:gd name="T10" fmla="*/ 27 w 36"/>
                <a:gd name="T11" fmla="*/ 23 h 23"/>
                <a:gd name="T12" fmla="*/ 27 w 36"/>
                <a:gd name="T13" fmla="*/ 23 h 23"/>
                <a:gd name="T14" fmla="*/ 32 w 36"/>
                <a:gd name="T15" fmla="*/ 23 h 23"/>
                <a:gd name="T16" fmla="*/ 36 w 36"/>
                <a:gd name="T17" fmla="*/ 18 h 23"/>
                <a:gd name="T18" fmla="*/ 36 w 36"/>
                <a:gd name="T19" fmla="*/ 16 h 23"/>
                <a:gd name="T20" fmla="*/ 34 w 36"/>
                <a:gd name="T21" fmla="*/ 11 h 23"/>
                <a:gd name="T22" fmla="*/ 34 w 36"/>
                <a:gd name="T23" fmla="*/ 11 h 23"/>
                <a:gd name="T24" fmla="*/ 29 w 36"/>
                <a:gd name="T25" fmla="*/ 7 h 23"/>
                <a:gd name="T26" fmla="*/ 23 w 36"/>
                <a:gd name="T27" fmla="*/ 5 h 23"/>
                <a:gd name="T28" fmla="*/ 16 w 36"/>
                <a:gd name="T29" fmla="*/ 2 h 23"/>
                <a:gd name="T30" fmla="*/ 9 w 36"/>
                <a:gd name="T31" fmla="*/ 0 h 23"/>
                <a:gd name="T32" fmla="*/ 9 w 36"/>
                <a:gd name="T33" fmla="*/ 0 h 23"/>
                <a:gd name="T34" fmla="*/ 2 w 36"/>
                <a:gd name="T35" fmla="*/ 2 h 23"/>
                <a:gd name="T36" fmla="*/ 0 w 36"/>
                <a:gd name="T37" fmla="*/ 5 h 23"/>
                <a:gd name="T38" fmla="*/ 0 w 36"/>
                <a:gd name="T39" fmla="*/ 7 h 23"/>
                <a:gd name="T40" fmla="*/ 0 w 3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0" y="11"/>
                  </a:moveTo>
                  <a:lnTo>
                    <a:pt x="0" y="11"/>
                  </a:lnTo>
                  <a:lnTo>
                    <a:pt x="7" y="16"/>
                  </a:lnTo>
                  <a:lnTo>
                    <a:pt x="11" y="20"/>
                  </a:lnTo>
                  <a:lnTo>
                    <a:pt x="18" y="23"/>
                  </a:lnTo>
                  <a:lnTo>
                    <a:pt x="27" y="23"/>
                  </a:lnTo>
                  <a:lnTo>
                    <a:pt x="32" y="23"/>
                  </a:lnTo>
                  <a:lnTo>
                    <a:pt x="36" y="18"/>
                  </a:lnTo>
                  <a:lnTo>
                    <a:pt x="36" y="16"/>
                  </a:lnTo>
                  <a:lnTo>
                    <a:pt x="34" y="11"/>
                  </a:lnTo>
                  <a:lnTo>
                    <a:pt x="29" y="7"/>
                  </a:lnTo>
                  <a:lnTo>
                    <a:pt x="23" y="5"/>
                  </a:lnTo>
                  <a:lnTo>
                    <a:pt x="16" y="2"/>
                  </a:lnTo>
                  <a:lnTo>
                    <a:pt x="9" y="0"/>
                  </a:lnTo>
                  <a:lnTo>
                    <a:pt x="2"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3" name="Freeform 1940">
              <a:extLst>
                <a:ext uri="{FF2B5EF4-FFF2-40B4-BE49-F238E27FC236}">
                  <a16:creationId xmlns:a16="http://schemas.microsoft.com/office/drawing/2014/main" xmlns="" id="{8152B8A5-A995-F54F-AF32-D2D5D1C824A8}"/>
                </a:ext>
              </a:extLst>
            </p:cNvPr>
            <p:cNvSpPr>
              <a:spLocks/>
            </p:cNvSpPr>
            <p:nvPr/>
          </p:nvSpPr>
          <p:spPr bwMode="auto">
            <a:xfrm>
              <a:off x="3751" y="3219"/>
              <a:ext cx="36" cy="21"/>
            </a:xfrm>
            <a:custGeom>
              <a:avLst/>
              <a:gdLst>
                <a:gd name="T0" fmla="*/ 3 w 36"/>
                <a:gd name="T1" fmla="*/ 9 h 21"/>
                <a:gd name="T2" fmla="*/ 3 w 36"/>
                <a:gd name="T3" fmla="*/ 9 h 21"/>
                <a:gd name="T4" fmla="*/ 7 w 36"/>
                <a:gd name="T5" fmla="*/ 14 h 21"/>
                <a:gd name="T6" fmla="*/ 14 w 36"/>
                <a:gd name="T7" fmla="*/ 18 h 21"/>
                <a:gd name="T8" fmla="*/ 21 w 36"/>
                <a:gd name="T9" fmla="*/ 21 h 21"/>
                <a:gd name="T10" fmla="*/ 27 w 36"/>
                <a:gd name="T11" fmla="*/ 21 h 21"/>
                <a:gd name="T12" fmla="*/ 27 w 36"/>
                <a:gd name="T13" fmla="*/ 21 h 21"/>
                <a:gd name="T14" fmla="*/ 34 w 36"/>
                <a:gd name="T15" fmla="*/ 21 h 21"/>
                <a:gd name="T16" fmla="*/ 36 w 36"/>
                <a:gd name="T17" fmla="*/ 18 h 21"/>
                <a:gd name="T18" fmla="*/ 36 w 36"/>
                <a:gd name="T19" fmla="*/ 14 h 21"/>
                <a:gd name="T20" fmla="*/ 34 w 36"/>
                <a:gd name="T21" fmla="*/ 9 h 21"/>
                <a:gd name="T22" fmla="*/ 34 w 36"/>
                <a:gd name="T23" fmla="*/ 9 h 21"/>
                <a:gd name="T24" fmla="*/ 30 w 36"/>
                <a:gd name="T25" fmla="*/ 5 h 21"/>
                <a:gd name="T26" fmla="*/ 25 w 36"/>
                <a:gd name="T27" fmla="*/ 3 h 21"/>
                <a:gd name="T28" fmla="*/ 18 w 36"/>
                <a:gd name="T29" fmla="*/ 0 h 21"/>
                <a:gd name="T30" fmla="*/ 12 w 36"/>
                <a:gd name="T31" fmla="*/ 0 h 21"/>
                <a:gd name="T32" fmla="*/ 12 w 36"/>
                <a:gd name="T33" fmla="*/ 0 h 21"/>
                <a:gd name="T34" fmla="*/ 5 w 36"/>
                <a:gd name="T35" fmla="*/ 0 h 21"/>
                <a:gd name="T36" fmla="*/ 3 w 36"/>
                <a:gd name="T37" fmla="*/ 3 h 21"/>
                <a:gd name="T38" fmla="*/ 0 w 36"/>
                <a:gd name="T39" fmla="*/ 7 h 21"/>
                <a:gd name="T40" fmla="*/ 3 w 36"/>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1">
                  <a:moveTo>
                    <a:pt x="3" y="9"/>
                  </a:moveTo>
                  <a:lnTo>
                    <a:pt x="3" y="9"/>
                  </a:lnTo>
                  <a:lnTo>
                    <a:pt x="7" y="14"/>
                  </a:lnTo>
                  <a:lnTo>
                    <a:pt x="14" y="18"/>
                  </a:lnTo>
                  <a:lnTo>
                    <a:pt x="21" y="21"/>
                  </a:lnTo>
                  <a:lnTo>
                    <a:pt x="27" y="21"/>
                  </a:lnTo>
                  <a:lnTo>
                    <a:pt x="34" y="21"/>
                  </a:lnTo>
                  <a:lnTo>
                    <a:pt x="36" y="18"/>
                  </a:lnTo>
                  <a:lnTo>
                    <a:pt x="36" y="14"/>
                  </a:lnTo>
                  <a:lnTo>
                    <a:pt x="34" y="9"/>
                  </a:lnTo>
                  <a:lnTo>
                    <a:pt x="30" y="5"/>
                  </a:lnTo>
                  <a:lnTo>
                    <a:pt x="25" y="3"/>
                  </a:lnTo>
                  <a:lnTo>
                    <a:pt x="18" y="0"/>
                  </a:lnTo>
                  <a:lnTo>
                    <a:pt x="12" y="0"/>
                  </a:lnTo>
                  <a:lnTo>
                    <a:pt x="5" y="0"/>
                  </a:lnTo>
                  <a:lnTo>
                    <a:pt x="3" y="3"/>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4" name="Freeform 1941">
              <a:extLst>
                <a:ext uri="{FF2B5EF4-FFF2-40B4-BE49-F238E27FC236}">
                  <a16:creationId xmlns:a16="http://schemas.microsoft.com/office/drawing/2014/main" xmlns="" id="{61AB1CA4-0B4E-C149-9F84-CB474D6B4F54}"/>
                </a:ext>
              </a:extLst>
            </p:cNvPr>
            <p:cNvSpPr>
              <a:spLocks/>
            </p:cNvSpPr>
            <p:nvPr/>
          </p:nvSpPr>
          <p:spPr bwMode="auto">
            <a:xfrm>
              <a:off x="3751" y="3219"/>
              <a:ext cx="36" cy="21"/>
            </a:xfrm>
            <a:custGeom>
              <a:avLst/>
              <a:gdLst>
                <a:gd name="T0" fmla="*/ 3 w 36"/>
                <a:gd name="T1" fmla="*/ 9 h 21"/>
                <a:gd name="T2" fmla="*/ 3 w 36"/>
                <a:gd name="T3" fmla="*/ 9 h 21"/>
                <a:gd name="T4" fmla="*/ 7 w 36"/>
                <a:gd name="T5" fmla="*/ 14 h 21"/>
                <a:gd name="T6" fmla="*/ 14 w 36"/>
                <a:gd name="T7" fmla="*/ 18 h 21"/>
                <a:gd name="T8" fmla="*/ 21 w 36"/>
                <a:gd name="T9" fmla="*/ 21 h 21"/>
                <a:gd name="T10" fmla="*/ 27 w 36"/>
                <a:gd name="T11" fmla="*/ 21 h 21"/>
                <a:gd name="T12" fmla="*/ 27 w 36"/>
                <a:gd name="T13" fmla="*/ 21 h 21"/>
                <a:gd name="T14" fmla="*/ 34 w 36"/>
                <a:gd name="T15" fmla="*/ 21 h 21"/>
                <a:gd name="T16" fmla="*/ 36 w 36"/>
                <a:gd name="T17" fmla="*/ 18 h 21"/>
                <a:gd name="T18" fmla="*/ 36 w 36"/>
                <a:gd name="T19" fmla="*/ 14 h 21"/>
                <a:gd name="T20" fmla="*/ 34 w 36"/>
                <a:gd name="T21" fmla="*/ 9 h 21"/>
                <a:gd name="T22" fmla="*/ 34 w 36"/>
                <a:gd name="T23" fmla="*/ 9 h 21"/>
                <a:gd name="T24" fmla="*/ 30 w 36"/>
                <a:gd name="T25" fmla="*/ 5 h 21"/>
                <a:gd name="T26" fmla="*/ 25 w 36"/>
                <a:gd name="T27" fmla="*/ 3 h 21"/>
                <a:gd name="T28" fmla="*/ 18 w 36"/>
                <a:gd name="T29" fmla="*/ 0 h 21"/>
                <a:gd name="T30" fmla="*/ 12 w 36"/>
                <a:gd name="T31" fmla="*/ 0 h 21"/>
                <a:gd name="T32" fmla="*/ 12 w 36"/>
                <a:gd name="T33" fmla="*/ 0 h 21"/>
                <a:gd name="T34" fmla="*/ 5 w 36"/>
                <a:gd name="T35" fmla="*/ 0 h 21"/>
                <a:gd name="T36" fmla="*/ 3 w 36"/>
                <a:gd name="T37" fmla="*/ 3 h 21"/>
                <a:gd name="T38" fmla="*/ 0 w 36"/>
                <a:gd name="T39" fmla="*/ 7 h 21"/>
                <a:gd name="T40" fmla="*/ 3 w 36"/>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1">
                  <a:moveTo>
                    <a:pt x="3" y="9"/>
                  </a:moveTo>
                  <a:lnTo>
                    <a:pt x="3" y="9"/>
                  </a:lnTo>
                  <a:lnTo>
                    <a:pt x="7" y="14"/>
                  </a:lnTo>
                  <a:lnTo>
                    <a:pt x="14" y="18"/>
                  </a:lnTo>
                  <a:lnTo>
                    <a:pt x="21" y="21"/>
                  </a:lnTo>
                  <a:lnTo>
                    <a:pt x="27" y="21"/>
                  </a:lnTo>
                  <a:lnTo>
                    <a:pt x="34" y="21"/>
                  </a:lnTo>
                  <a:lnTo>
                    <a:pt x="36" y="18"/>
                  </a:lnTo>
                  <a:lnTo>
                    <a:pt x="36" y="14"/>
                  </a:lnTo>
                  <a:lnTo>
                    <a:pt x="34" y="9"/>
                  </a:lnTo>
                  <a:lnTo>
                    <a:pt x="30" y="5"/>
                  </a:lnTo>
                  <a:lnTo>
                    <a:pt x="25" y="3"/>
                  </a:lnTo>
                  <a:lnTo>
                    <a:pt x="18" y="0"/>
                  </a:lnTo>
                  <a:lnTo>
                    <a:pt x="12" y="0"/>
                  </a:lnTo>
                  <a:lnTo>
                    <a:pt x="5" y="0"/>
                  </a:lnTo>
                  <a:lnTo>
                    <a:pt x="3" y="3"/>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5" name="Freeform 1942">
              <a:extLst>
                <a:ext uri="{FF2B5EF4-FFF2-40B4-BE49-F238E27FC236}">
                  <a16:creationId xmlns:a16="http://schemas.microsoft.com/office/drawing/2014/main" xmlns="" id="{DA981B7D-5EE7-674A-8C3B-DC1CCCC78467}"/>
                </a:ext>
              </a:extLst>
            </p:cNvPr>
            <p:cNvSpPr>
              <a:spLocks/>
            </p:cNvSpPr>
            <p:nvPr/>
          </p:nvSpPr>
          <p:spPr bwMode="auto">
            <a:xfrm>
              <a:off x="3722" y="3219"/>
              <a:ext cx="34" cy="21"/>
            </a:xfrm>
            <a:custGeom>
              <a:avLst/>
              <a:gdLst>
                <a:gd name="T0" fmla="*/ 0 w 34"/>
                <a:gd name="T1" fmla="*/ 12 h 21"/>
                <a:gd name="T2" fmla="*/ 0 w 34"/>
                <a:gd name="T3" fmla="*/ 12 h 21"/>
                <a:gd name="T4" fmla="*/ 5 w 34"/>
                <a:gd name="T5" fmla="*/ 16 h 21"/>
                <a:gd name="T6" fmla="*/ 11 w 34"/>
                <a:gd name="T7" fmla="*/ 18 h 21"/>
                <a:gd name="T8" fmla="*/ 18 w 34"/>
                <a:gd name="T9" fmla="*/ 21 h 21"/>
                <a:gd name="T10" fmla="*/ 25 w 34"/>
                <a:gd name="T11" fmla="*/ 21 h 21"/>
                <a:gd name="T12" fmla="*/ 25 w 34"/>
                <a:gd name="T13" fmla="*/ 21 h 21"/>
                <a:gd name="T14" fmla="*/ 29 w 34"/>
                <a:gd name="T15" fmla="*/ 21 h 21"/>
                <a:gd name="T16" fmla="*/ 34 w 34"/>
                <a:gd name="T17" fmla="*/ 18 h 21"/>
                <a:gd name="T18" fmla="*/ 34 w 34"/>
                <a:gd name="T19" fmla="*/ 14 h 21"/>
                <a:gd name="T20" fmla="*/ 32 w 34"/>
                <a:gd name="T21" fmla="*/ 9 h 21"/>
                <a:gd name="T22" fmla="*/ 32 w 34"/>
                <a:gd name="T23" fmla="*/ 9 h 21"/>
                <a:gd name="T24" fmla="*/ 27 w 34"/>
                <a:gd name="T25" fmla="*/ 7 h 21"/>
                <a:gd name="T26" fmla="*/ 23 w 34"/>
                <a:gd name="T27" fmla="*/ 3 h 21"/>
                <a:gd name="T28" fmla="*/ 16 w 34"/>
                <a:gd name="T29" fmla="*/ 0 h 21"/>
                <a:gd name="T30" fmla="*/ 9 w 34"/>
                <a:gd name="T31" fmla="*/ 0 h 21"/>
                <a:gd name="T32" fmla="*/ 9 w 34"/>
                <a:gd name="T33" fmla="*/ 0 h 21"/>
                <a:gd name="T34" fmla="*/ 2 w 34"/>
                <a:gd name="T35" fmla="*/ 0 h 21"/>
                <a:gd name="T36" fmla="*/ 0 w 34"/>
                <a:gd name="T37" fmla="*/ 3 h 21"/>
                <a:gd name="T38" fmla="*/ 0 w 34"/>
                <a:gd name="T39" fmla="*/ 7 h 21"/>
                <a:gd name="T40" fmla="*/ 0 w 34"/>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1">
                  <a:moveTo>
                    <a:pt x="0" y="12"/>
                  </a:moveTo>
                  <a:lnTo>
                    <a:pt x="0" y="12"/>
                  </a:lnTo>
                  <a:lnTo>
                    <a:pt x="5" y="16"/>
                  </a:lnTo>
                  <a:lnTo>
                    <a:pt x="11" y="18"/>
                  </a:lnTo>
                  <a:lnTo>
                    <a:pt x="18" y="21"/>
                  </a:lnTo>
                  <a:lnTo>
                    <a:pt x="25" y="21"/>
                  </a:lnTo>
                  <a:lnTo>
                    <a:pt x="29" y="21"/>
                  </a:lnTo>
                  <a:lnTo>
                    <a:pt x="34" y="18"/>
                  </a:lnTo>
                  <a:lnTo>
                    <a:pt x="34" y="14"/>
                  </a:lnTo>
                  <a:lnTo>
                    <a:pt x="32" y="9"/>
                  </a:lnTo>
                  <a:lnTo>
                    <a:pt x="27" y="7"/>
                  </a:lnTo>
                  <a:lnTo>
                    <a:pt x="23" y="3"/>
                  </a:lnTo>
                  <a:lnTo>
                    <a:pt x="16" y="0"/>
                  </a:lnTo>
                  <a:lnTo>
                    <a:pt x="9" y="0"/>
                  </a:lnTo>
                  <a:lnTo>
                    <a:pt x="2"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6" name="Freeform 1943">
              <a:extLst>
                <a:ext uri="{FF2B5EF4-FFF2-40B4-BE49-F238E27FC236}">
                  <a16:creationId xmlns:a16="http://schemas.microsoft.com/office/drawing/2014/main" xmlns="" id="{663D3D27-6B31-0B46-AEA3-5E2E280EB5B2}"/>
                </a:ext>
              </a:extLst>
            </p:cNvPr>
            <p:cNvSpPr>
              <a:spLocks/>
            </p:cNvSpPr>
            <p:nvPr/>
          </p:nvSpPr>
          <p:spPr bwMode="auto">
            <a:xfrm>
              <a:off x="3722" y="3219"/>
              <a:ext cx="34" cy="21"/>
            </a:xfrm>
            <a:custGeom>
              <a:avLst/>
              <a:gdLst>
                <a:gd name="T0" fmla="*/ 0 w 34"/>
                <a:gd name="T1" fmla="*/ 12 h 21"/>
                <a:gd name="T2" fmla="*/ 0 w 34"/>
                <a:gd name="T3" fmla="*/ 12 h 21"/>
                <a:gd name="T4" fmla="*/ 5 w 34"/>
                <a:gd name="T5" fmla="*/ 16 h 21"/>
                <a:gd name="T6" fmla="*/ 11 w 34"/>
                <a:gd name="T7" fmla="*/ 18 h 21"/>
                <a:gd name="T8" fmla="*/ 18 w 34"/>
                <a:gd name="T9" fmla="*/ 21 h 21"/>
                <a:gd name="T10" fmla="*/ 25 w 34"/>
                <a:gd name="T11" fmla="*/ 21 h 21"/>
                <a:gd name="T12" fmla="*/ 25 w 34"/>
                <a:gd name="T13" fmla="*/ 21 h 21"/>
                <a:gd name="T14" fmla="*/ 29 w 34"/>
                <a:gd name="T15" fmla="*/ 21 h 21"/>
                <a:gd name="T16" fmla="*/ 34 w 34"/>
                <a:gd name="T17" fmla="*/ 18 h 21"/>
                <a:gd name="T18" fmla="*/ 34 w 34"/>
                <a:gd name="T19" fmla="*/ 14 h 21"/>
                <a:gd name="T20" fmla="*/ 32 w 34"/>
                <a:gd name="T21" fmla="*/ 9 h 21"/>
                <a:gd name="T22" fmla="*/ 32 w 34"/>
                <a:gd name="T23" fmla="*/ 9 h 21"/>
                <a:gd name="T24" fmla="*/ 27 w 34"/>
                <a:gd name="T25" fmla="*/ 7 h 21"/>
                <a:gd name="T26" fmla="*/ 23 w 34"/>
                <a:gd name="T27" fmla="*/ 3 h 21"/>
                <a:gd name="T28" fmla="*/ 16 w 34"/>
                <a:gd name="T29" fmla="*/ 0 h 21"/>
                <a:gd name="T30" fmla="*/ 9 w 34"/>
                <a:gd name="T31" fmla="*/ 0 h 21"/>
                <a:gd name="T32" fmla="*/ 9 w 34"/>
                <a:gd name="T33" fmla="*/ 0 h 21"/>
                <a:gd name="T34" fmla="*/ 2 w 34"/>
                <a:gd name="T35" fmla="*/ 0 h 21"/>
                <a:gd name="T36" fmla="*/ 0 w 34"/>
                <a:gd name="T37" fmla="*/ 3 h 21"/>
                <a:gd name="T38" fmla="*/ 0 w 34"/>
                <a:gd name="T39" fmla="*/ 7 h 21"/>
                <a:gd name="T40" fmla="*/ 0 w 34"/>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1">
                  <a:moveTo>
                    <a:pt x="0" y="12"/>
                  </a:moveTo>
                  <a:lnTo>
                    <a:pt x="0" y="12"/>
                  </a:lnTo>
                  <a:lnTo>
                    <a:pt x="5" y="16"/>
                  </a:lnTo>
                  <a:lnTo>
                    <a:pt x="11" y="18"/>
                  </a:lnTo>
                  <a:lnTo>
                    <a:pt x="18" y="21"/>
                  </a:lnTo>
                  <a:lnTo>
                    <a:pt x="25" y="21"/>
                  </a:lnTo>
                  <a:lnTo>
                    <a:pt x="29" y="21"/>
                  </a:lnTo>
                  <a:lnTo>
                    <a:pt x="34" y="18"/>
                  </a:lnTo>
                  <a:lnTo>
                    <a:pt x="34" y="14"/>
                  </a:lnTo>
                  <a:lnTo>
                    <a:pt x="32" y="9"/>
                  </a:lnTo>
                  <a:lnTo>
                    <a:pt x="27" y="7"/>
                  </a:lnTo>
                  <a:lnTo>
                    <a:pt x="23" y="3"/>
                  </a:lnTo>
                  <a:lnTo>
                    <a:pt x="16" y="0"/>
                  </a:lnTo>
                  <a:lnTo>
                    <a:pt x="9" y="0"/>
                  </a:lnTo>
                  <a:lnTo>
                    <a:pt x="2"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7" name="Freeform 1944">
              <a:extLst>
                <a:ext uri="{FF2B5EF4-FFF2-40B4-BE49-F238E27FC236}">
                  <a16:creationId xmlns:a16="http://schemas.microsoft.com/office/drawing/2014/main" xmlns="" id="{34629818-CE99-DF4F-B1B3-BB198198A563}"/>
                </a:ext>
              </a:extLst>
            </p:cNvPr>
            <p:cNvSpPr>
              <a:spLocks/>
            </p:cNvSpPr>
            <p:nvPr/>
          </p:nvSpPr>
          <p:spPr bwMode="auto">
            <a:xfrm>
              <a:off x="3691" y="3219"/>
              <a:ext cx="33" cy="23"/>
            </a:xfrm>
            <a:custGeom>
              <a:avLst/>
              <a:gdLst>
                <a:gd name="T0" fmla="*/ 2 w 33"/>
                <a:gd name="T1" fmla="*/ 12 h 23"/>
                <a:gd name="T2" fmla="*/ 2 w 33"/>
                <a:gd name="T3" fmla="*/ 12 h 23"/>
                <a:gd name="T4" fmla="*/ 6 w 33"/>
                <a:gd name="T5" fmla="*/ 16 h 23"/>
                <a:gd name="T6" fmla="*/ 11 w 33"/>
                <a:gd name="T7" fmla="*/ 18 h 23"/>
                <a:gd name="T8" fmla="*/ 18 w 33"/>
                <a:gd name="T9" fmla="*/ 21 h 23"/>
                <a:gd name="T10" fmla="*/ 24 w 33"/>
                <a:gd name="T11" fmla="*/ 23 h 23"/>
                <a:gd name="T12" fmla="*/ 24 w 33"/>
                <a:gd name="T13" fmla="*/ 23 h 23"/>
                <a:gd name="T14" fmla="*/ 29 w 33"/>
                <a:gd name="T15" fmla="*/ 21 h 23"/>
                <a:gd name="T16" fmla="*/ 33 w 33"/>
                <a:gd name="T17" fmla="*/ 18 h 23"/>
                <a:gd name="T18" fmla="*/ 33 w 33"/>
                <a:gd name="T19" fmla="*/ 16 h 23"/>
                <a:gd name="T20" fmla="*/ 31 w 33"/>
                <a:gd name="T21" fmla="*/ 12 h 23"/>
                <a:gd name="T22" fmla="*/ 31 w 33"/>
                <a:gd name="T23" fmla="*/ 12 h 23"/>
                <a:gd name="T24" fmla="*/ 27 w 33"/>
                <a:gd name="T25" fmla="*/ 7 h 23"/>
                <a:gd name="T26" fmla="*/ 22 w 33"/>
                <a:gd name="T27" fmla="*/ 3 h 23"/>
                <a:gd name="T28" fmla="*/ 15 w 33"/>
                <a:gd name="T29" fmla="*/ 0 h 23"/>
                <a:gd name="T30" fmla="*/ 9 w 33"/>
                <a:gd name="T31" fmla="*/ 0 h 23"/>
                <a:gd name="T32" fmla="*/ 9 w 33"/>
                <a:gd name="T33" fmla="*/ 0 h 23"/>
                <a:gd name="T34" fmla="*/ 4 w 33"/>
                <a:gd name="T35" fmla="*/ 0 h 23"/>
                <a:gd name="T36" fmla="*/ 0 w 33"/>
                <a:gd name="T37" fmla="*/ 3 h 23"/>
                <a:gd name="T38" fmla="*/ 0 w 33"/>
                <a:gd name="T39" fmla="*/ 7 h 23"/>
                <a:gd name="T40" fmla="*/ 2 w 3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2" y="12"/>
                  </a:moveTo>
                  <a:lnTo>
                    <a:pt x="2" y="12"/>
                  </a:lnTo>
                  <a:lnTo>
                    <a:pt x="6" y="16"/>
                  </a:lnTo>
                  <a:lnTo>
                    <a:pt x="11" y="18"/>
                  </a:lnTo>
                  <a:lnTo>
                    <a:pt x="18" y="21"/>
                  </a:lnTo>
                  <a:lnTo>
                    <a:pt x="24" y="23"/>
                  </a:lnTo>
                  <a:lnTo>
                    <a:pt x="29" y="21"/>
                  </a:lnTo>
                  <a:lnTo>
                    <a:pt x="33" y="18"/>
                  </a:lnTo>
                  <a:lnTo>
                    <a:pt x="33" y="16"/>
                  </a:lnTo>
                  <a:lnTo>
                    <a:pt x="31" y="12"/>
                  </a:lnTo>
                  <a:lnTo>
                    <a:pt x="27" y="7"/>
                  </a:lnTo>
                  <a:lnTo>
                    <a:pt x="22" y="3"/>
                  </a:lnTo>
                  <a:lnTo>
                    <a:pt x="15" y="0"/>
                  </a:lnTo>
                  <a:lnTo>
                    <a:pt x="9" y="0"/>
                  </a:lnTo>
                  <a:lnTo>
                    <a:pt x="4"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8" name="Freeform 1945">
              <a:extLst>
                <a:ext uri="{FF2B5EF4-FFF2-40B4-BE49-F238E27FC236}">
                  <a16:creationId xmlns:a16="http://schemas.microsoft.com/office/drawing/2014/main" xmlns="" id="{3674AA5C-2BA7-1D44-A519-F3F44F97CA76}"/>
                </a:ext>
              </a:extLst>
            </p:cNvPr>
            <p:cNvSpPr>
              <a:spLocks/>
            </p:cNvSpPr>
            <p:nvPr/>
          </p:nvSpPr>
          <p:spPr bwMode="auto">
            <a:xfrm>
              <a:off x="3691" y="3219"/>
              <a:ext cx="33" cy="23"/>
            </a:xfrm>
            <a:custGeom>
              <a:avLst/>
              <a:gdLst>
                <a:gd name="T0" fmla="*/ 2 w 33"/>
                <a:gd name="T1" fmla="*/ 12 h 23"/>
                <a:gd name="T2" fmla="*/ 2 w 33"/>
                <a:gd name="T3" fmla="*/ 12 h 23"/>
                <a:gd name="T4" fmla="*/ 6 w 33"/>
                <a:gd name="T5" fmla="*/ 16 h 23"/>
                <a:gd name="T6" fmla="*/ 11 w 33"/>
                <a:gd name="T7" fmla="*/ 18 h 23"/>
                <a:gd name="T8" fmla="*/ 18 w 33"/>
                <a:gd name="T9" fmla="*/ 21 h 23"/>
                <a:gd name="T10" fmla="*/ 24 w 33"/>
                <a:gd name="T11" fmla="*/ 23 h 23"/>
                <a:gd name="T12" fmla="*/ 24 w 33"/>
                <a:gd name="T13" fmla="*/ 23 h 23"/>
                <a:gd name="T14" fmla="*/ 29 w 33"/>
                <a:gd name="T15" fmla="*/ 21 h 23"/>
                <a:gd name="T16" fmla="*/ 33 w 33"/>
                <a:gd name="T17" fmla="*/ 18 h 23"/>
                <a:gd name="T18" fmla="*/ 33 w 33"/>
                <a:gd name="T19" fmla="*/ 16 h 23"/>
                <a:gd name="T20" fmla="*/ 31 w 33"/>
                <a:gd name="T21" fmla="*/ 12 h 23"/>
                <a:gd name="T22" fmla="*/ 31 w 33"/>
                <a:gd name="T23" fmla="*/ 12 h 23"/>
                <a:gd name="T24" fmla="*/ 27 w 33"/>
                <a:gd name="T25" fmla="*/ 7 h 23"/>
                <a:gd name="T26" fmla="*/ 22 w 33"/>
                <a:gd name="T27" fmla="*/ 3 h 23"/>
                <a:gd name="T28" fmla="*/ 15 w 33"/>
                <a:gd name="T29" fmla="*/ 0 h 23"/>
                <a:gd name="T30" fmla="*/ 9 w 33"/>
                <a:gd name="T31" fmla="*/ 0 h 23"/>
                <a:gd name="T32" fmla="*/ 9 w 33"/>
                <a:gd name="T33" fmla="*/ 0 h 23"/>
                <a:gd name="T34" fmla="*/ 4 w 33"/>
                <a:gd name="T35" fmla="*/ 0 h 23"/>
                <a:gd name="T36" fmla="*/ 0 w 33"/>
                <a:gd name="T37" fmla="*/ 3 h 23"/>
                <a:gd name="T38" fmla="*/ 0 w 33"/>
                <a:gd name="T39" fmla="*/ 7 h 23"/>
                <a:gd name="T40" fmla="*/ 2 w 3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3">
                  <a:moveTo>
                    <a:pt x="2" y="12"/>
                  </a:moveTo>
                  <a:lnTo>
                    <a:pt x="2" y="12"/>
                  </a:lnTo>
                  <a:lnTo>
                    <a:pt x="6" y="16"/>
                  </a:lnTo>
                  <a:lnTo>
                    <a:pt x="11" y="18"/>
                  </a:lnTo>
                  <a:lnTo>
                    <a:pt x="18" y="21"/>
                  </a:lnTo>
                  <a:lnTo>
                    <a:pt x="24" y="23"/>
                  </a:lnTo>
                  <a:lnTo>
                    <a:pt x="29" y="21"/>
                  </a:lnTo>
                  <a:lnTo>
                    <a:pt x="33" y="18"/>
                  </a:lnTo>
                  <a:lnTo>
                    <a:pt x="33" y="16"/>
                  </a:lnTo>
                  <a:lnTo>
                    <a:pt x="31" y="12"/>
                  </a:lnTo>
                  <a:lnTo>
                    <a:pt x="27" y="7"/>
                  </a:lnTo>
                  <a:lnTo>
                    <a:pt x="22" y="3"/>
                  </a:lnTo>
                  <a:lnTo>
                    <a:pt x="15" y="0"/>
                  </a:lnTo>
                  <a:lnTo>
                    <a:pt x="9" y="0"/>
                  </a:lnTo>
                  <a:lnTo>
                    <a:pt x="4"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29" name="Freeform 1946">
              <a:extLst>
                <a:ext uri="{FF2B5EF4-FFF2-40B4-BE49-F238E27FC236}">
                  <a16:creationId xmlns:a16="http://schemas.microsoft.com/office/drawing/2014/main" xmlns="" id="{20AF19AD-EB45-844F-AE09-3DAF3144B1D2}"/>
                </a:ext>
              </a:extLst>
            </p:cNvPr>
            <p:cNvSpPr>
              <a:spLocks/>
            </p:cNvSpPr>
            <p:nvPr/>
          </p:nvSpPr>
          <p:spPr bwMode="auto">
            <a:xfrm>
              <a:off x="3661" y="3219"/>
              <a:ext cx="32" cy="23"/>
            </a:xfrm>
            <a:custGeom>
              <a:avLst/>
              <a:gdLst>
                <a:gd name="T0" fmla="*/ 0 w 32"/>
                <a:gd name="T1" fmla="*/ 12 h 23"/>
                <a:gd name="T2" fmla="*/ 0 w 32"/>
                <a:gd name="T3" fmla="*/ 12 h 23"/>
                <a:gd name="T4" fmla="*/ 5 w 32"/>
                <a:gd name="T5" fmla="*/ 16 h 23"/>
                <a:gd name="T6" fmla="*/ 9 w 32"/>
                <a:gd name="T7" fmla="*/ 21 h 23"/>
                <a:gd name="T8" fmla="*/ 16 w 32"/>
                <a:gd name="T9" fmla="*/ 23 h 23"/>
                <a:gd name="T10" fmla="*/ 23 w 32"/>
                <a:gd name="T11" fmla="*/ 23 h 23"/>
                <a:gd name="T12" fmla="*/ 23 w 32"/>
                <a:gd name="T13" fmla="*/ 23 h 23"/>
                <a:gd name="T14" fmla="*/ 30 w 32"/>
                <a:gd name="T15" fmla="*/ 21 h 23"/>
                <a:gd name="T16" fmla="*/ 32 w 32"/>
                <a:gd name="T17" fmla="*/ 18 h 23"/>
                <a:gd name="T18" fmla="*/ 32 w 32"/>
                <a:gd name="T19" fmla="*/ 16 h 23"/>
                <a:gd name="T20" fmla="*/ 32 w 32"/>
                <a:gd name="T21" fmla="*/ 12 h 23"/>
                <a:gd name="T22" fmla="*/ 32 w 32"/>
                <a:gd name="T23" fmla="*/ 12 h 23"/>
                <a:gd name="T24" fmla="*/ 27 w 32"/>
                <a:gd name="T25" fmla="*/ 7 h 23"/>
                <a:gd name="T26" fmla="*/ 21 w 32"/>
                <a:gd name="T27" fmla="*/ 5 h 23"/>
                <a:gd name="T28" fmla="*/ 16 w 32"/>
                <a:gd name="T29" fmla="*/ 3 h 23"/>
                <a:gd name="T30" fmla="*/ 9 w 32"/>
                <a:gd name="T31" fmla="*/ 0 h 23"/>
                <a:gd name="T32" fmla="*/ 9 w 32"/>
                <a:gd name="T33" fmla="*/ 0 h 23"/>
                <a:gd name="T34" fmla="*/ 3 w 32"/>
                <a:gd name="T35" fmla="*/ 3 h 23"/>
                <a:gd name="T36" fmla="*/ 0 w 32"/>
                <a:gd name="T37" fmla="*/ 5 h 23"/>
                <a:gd name="T38" fmla="*/ 0 w 32"/>
                <a:gd name="T39" fmla="*/ 7 h 23"/>
                <a:gd name="T40" fmla="*/ 0 w 32"/>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2"/>
                  </a:moveTo>
                  <a:lnTo>
                    <a:pt x="0" y="12"/>
                  </a:lnTo>
                  <a:lnTo>
                    <a:pt x="5" y="16"/>
                  </a:lnTo>
                  <a:lnTo>
                    <a:pt x="9" y="21"/>
                  </a:lnTo>
                  <a:lnTo>
                    <a:pt x="16" y="23"/>
                  </a:lnTo>
                  <a:lnTo>
                    <a:pt x="23" y="23"/>
                  </a:lnTo>
                  <a:lnTo>
                    <a:pt x="30" y="21"/>
                  </a:lnTo>
                  <a:lnTo>
                    <a:pt x="32" y="18"/>
                  </a:lnTo>
                  <a:lnTo>
                    <a:pt x="32" y="16"/>
                  </a:lnTo>
                  <a:lnTo>
                    <a:pt x="32" y="12"/>
                  </a:lnTo>
                  <a:lnTo>
                    <a:pt x="27" y="7"/>
                  </a:lnTo>
                  <a:lnTo>
                    <a:pt x="21" y="5"/>
                  </a:lnTo>
                  <a:lnTo>
                    <a:pt x="16" y="3"/>
                  </a:lnTo>
                  <a:lnTo>
                    <a:pt x="9" y="0"/>
                  </a:lnTo>
                  <a:lnTo>
                    <a:pt x="3" y="3"/>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0" name="Freeform 1947">
              <a:extLst>
                <a:ext uri="{FF2B5EF4-FFF2-40B4-BE49-F238E27FC236}">
                  <a16:creationId xmlns:a16="http://schemas.microsoft.com/office/drawing/2014/main" xmlns="" id="{DD71C5AE-738E-DC4F-ADB5-A836B2F17B1A}"/>
                </a:ext>
              </a:extLst>
            </p:cNvPr>
            <p:cNvSpPr>
              <a:spLocks/>
            </p:cNvSpPr>
            <p:nvPr/>
          </p:nvSpPr>
          <p:spPr bwMode="auto">
            <a:xfrm>
              <a:off x="3661" y="3219"/>
              <a:ext cx="32" cy="23"/>
            </a:xfrm>
            <a:custGeom>
              <a:avLst/>
              <a:gdLst>
                <a:gd name="T0" fmla="*/ 0 w 32"/>
                <a:gd name="T1" fmla="*/ 12 h 23"/>
                <a:gd name="T2" fmla="*/ 0 w 32"/>
                <a:gd name="T3" fmla="*/ 12 h 23"/>
                <a:gd name="T4" fmla="*/ 5 w 32"/>
                <a:gd name="T5" fmla="*/ 16 h 23"/>
                <a:gd name="T6" fmla="*/ 9 w 32"/>
                <a:gd name="T7" fmla="*/ 21 h 23"/>
                <a:gd name="T8" fmla="*/ 16 w 32"/>
                <a:gd name="T9" fmla="*/ 23 h 23"/>
                <a:gd name="T10" fmla="*/ 23 w 32"/>
                <a:gd name="T11" fmla="*/ 23 h 23"/>
                <a:gd name="T12" fmla="*/ 23 w 32"/>
                <a:gd name="T13" fmla="*/ 23 h 23"/>
                <a:gd name="T14" fmla="*/ 30 w 32"/>
                <a:gd name="T15" fmla="*/ 21 h 23"/>
                <a:gd name="T16" fmla="*/ 32 w 32"/>
                <a:gd name="T17" fmla="*/ 18 h 23"/>
                <a:gd name="T18" fmla="*/ 32 w 32"/>
                <a:gd name="T19" fmla="*/ 16 h 23"/>
                <a:gd name="T20" fmla="*/ 32 w 32"/>
                <a:gd name="T21" fmla="*/ 12 h 23"/>
                <a:gd name="T22" fmla="*/ 32 w 32"/>
                <a:gd name="T23" fmla="*/ 12 h 23"/>
                <a:gd name="T24" fmla="*/ 27 w 32"/>
                <a:gd name="T25" fmla="*/ 7 h 23"/>
                <a:gd name="T26" fmla="*/ 21 w 32"/>
                <a:gd name="T27" fmla="*/ 5 h 23"/>
                <a:gd name="T28" fmla="*/ 16 w 32"/>
                <a:gd name="T29" fmla="*/ 3 h 23"/>
                <a:gd name="T30" fmla="*/ 9 w 32"/>
                <a:gd name="T31" fmla="*/ 0 h 23"/>
                <a:gd name="T32" fmla="*/ 9 w 32"/>
                <a:gd name="T33" fmla="*/ 0 h 23"/>
                <a:gd name="T34" fmla="*/ 3 w 32"/>
                <a:gd name="T35" fmla="*/ 3 h 23"/>
                <a:gd name="T36" fmla="*/ 0 w 32"/>
                <a:gd name="T37" fmla="*/ 5 h 23"/>
                <a:gd name="T38" fmla="*/ 0 w 32"/>
                <a:gd name="T39" fmla="*/ 7 h 23"/>
                <a:gd name="T40" fmla="*/ 0 w 32"/>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0" y="12"/>
                  </a:moveTo>
                  <a:lnTo>
                    <a:pt x="0" y="12"/>
                  </a:lnTo>
                  <a:lnTo>
                    <a:pt x="5" y="16"/>
                  </a:lnTo>
                  <a:lnTo>
                    <a:pt x="9" y="21"/>
                  </a:lnTo>
                  <a:lnTo>
                    <a:pt x="16" y="23"/>
                  </a:lnTo>
                  <a:lnTo>
                    <a:pt x="23" y="23"/>
                  </a:lnTo>
                  <a:lnTo>
                    <a:pt x="30" y="21"/>
                  </a:lnTo>
                  <a:lnTo>
                    <a:pt x="32" y="18"/>
                  </a:lnTo>
                  <a:lnTo>
                    <a:pt x="32" y="16"/>
                  </a:lnTo>
                  <a:lnTo>
                    <a:pt x="32" y="12"/>
                  </a:lnTo>
                  <a:lnTo>
                    <a:pt x="27" y="7"/>
                  </a:lnTo>
                  <a:lnTo>
                    <a:pt x="21" y="5"/>
                  </a:lnTo>
                  <a:lnTo>
                    <a:pt x="16" y="3"/>
                  </a:lnTo>
                  <a:lnTo>
                    <a:pt x="9" y="0"/>
                  </a:lnTo>
                  <a:lnTo>
                    <a:pt x="3" y="3"/>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1" name="Freeform 1948">
              <a:extLst>
                <a:ext uri="{FF2B5EF4-FFF2-40B4-BE49-F238E27FC236}">
                  <a16:creationId xmlns:a16="http://schemas.microsoft.com/office/drawing/2014/main" xmlns="" id="{E999FFDA-AB50-FB4B-9B89-9CDA31C7A278}"/>
                </a:ext>
              </a:extLst>
            </p:cNvPr>
            <p:cNvSpPr>
              <a:spLocks/>
            </p:cNvSpPr>
            <p:nvPr/>
          </p:nvSpPr>
          <p:spPr bwMode="auto">
            <a:xfrm>
              <a:off x="3630" y="3219"/>
              <a:ext cx="34" cy="23"/>
            </a:xfrm>
            <a:custGeom>
              <a:avLst/>
              <a:gdLst>
                <a:gd name="T0" fmla="*/ 2 w 34"/>
                <a:gd name="T1" fmla="*/ 12 h 23"/>
                <a:gd name="T2" fmla="*/ 2 w 34"/>
                <a:gd name="T3" fmla="*/ 12 h 23"/>
                <a:gd name="T4" fmla="*/ 7 w 34"/>
                <a:gd name="T5" fmla="*/ 16 h 23"/>
                <a:gd name="T6" fmla="*/ 11 w 34"/>
                <a:gd name="T7" fmla="*/ 21 h 23"/>
                <a:gd name="T8" fmla="*/ 18 w 34"/>
                <a:gd name="T9" fmla="*/ 23 h 23"/>
                <a:gd name="T10" fmla="*/ 25 w 34"/>
                <a:gd name="T11" fmla="*/ 23 h 23"/>
                <a:gd name="T12" fmla="*/ 25 w 34"/>
                <a:gd name="T13" fmla="*/ 23 h 23"/>
                <a:gd name="T14" fmla="*/ 29 w 34"/>
                <a:gd name="T15" fmla="*/ 23 h 23"/>
                <a:gd name="T16" fmla="*/ 31 w 34"/>
                <a:gd name="T17" fmla="*/ 21 h 23"/>
                <a:gd name="T18" fmla="*/ 34 w 34"/>
                <a:gd name="T19" fmla="*/ 16 h 23"/>
                <a:gd name="T20" fmla="*/ 31 w 34"/>
                <a:gd name="T21" fmla="*/ 12 h 23"/>
                <a:gd name="T22" fmla="*/ 31 w 34"/>
                <a:gd name="T23" fmla="*/ 12 h 23"/>
                <a:gd name="T24" fmla="*/ 27 w 34"/>
                <a:gd name="T25" fmla="*/ 7 h 23"/>
                <a:gd name="T26" fmla="*/ 22 w 34"/>
                <a:gd name="T27" fmla="*/ 5 h 23"/>
                <a:gd name="T28" fmla="*/ 16 w 34"/>
                <a:gd name="T29" fmla="*/ 3 h 23"/>
                <a:gd name="T30" fmla="*/ 11 w 34"/>
                <a:gd name="T31" fmla="*/ 0 h 23"/>
                <a:gd name="T32" fmla="*/ 11 w 34"/>
                <a:gd name="T33" fmla="*/ 0 h 23"/>
                <a:gd name="T34" fmla="*/ 4 w 34"/>
                <a:gd name="T35" fmla="*/ 3 h 23"/>
                <a:gd name="T36" fmla="*/ 2 w 34"/>
                <a:gd name="T37" fmla="*/ 5 h 23"/>
                <a:gd name="T38" fmla="*/ 0 w 34"/>
                <a:gd name="T39" fmla="*/ 7 h 23"/>
                <a:gd name="T40" fmla="*/ 2 w 3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2" y="12"/>
                  </a:moveTo>
                  <a:lnTo>
                    <a:pt x="2" y="12"/>
                  </a:lnTo>
                  <a:lnTo>
                    <a:pt x="7" y="16"/>
                  </a:lnTo>
                  <a:lnTo>
                    <a:pt x="11" y="21"/>
                  </a:lnTo>
                  <a:lnTo>
                    <a:pt x="18" y="23"/>
                  </a:lnTo>
                  <a:lnTo>
                    <a:pt x="25" y="23"/>
                  </a:lnTo>
                  <a:lnTo>
                    <a:pt x="29" y="23"/>
                  </a:lnTo>
                  <a:lnTo>
                    <a:pt x="31" y="21"/>
                  </a:lnTo>
                  <a:lnTo>
                    <a:pt x="34" y="16"/>
                  </a:lnTo>
                  <a:lnTo>
                    <a:pt x="31" y="12"/>
                  </a:lnTo>
                  <a:lnTo>
                    <a:pt x="27" y="7"/>
                  </a:lnTo>
                  <a:lnTo>
                    <a:pt x="22" y="5"/>
                  </a:lnTo>
                  <a:lnTo>
                    <a:pt x="16" y="3"/>
                  </a:lnTo>
                  <a:lnTo>
                    <a:pt x="11" y="0"/>
                  </a:lnTo>
                  <a:lnTo>
                    <a:pt x="4" y="3"/>
                  </a:lnTo>
                  <a:lnTo>
                    <a:pt x="2"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2" name="Freeform 1949">
              <a:extLst>
                <a:ext uri="{FF2B5EF4-FFF2-40B4-BE49-F238E27FC236}">
                  <a16:creationId xmlns:a16="http://schemas.microsoft.com/office/drawing/2014/main" xmlns="" id="{0CA3BD8A-6B74-6A4C-A1F0-C42A5A1D4713}"/>
                </a:ext>
              </a:extLst>
            </p:cNvPr>
            <p:cNvSpPr>
              <a:spLocks/>
            </p:cNvSpPr>
            <p:nvPr/>
          </p:nvSpPr>
          <p:spPr bwMode="auto">
            <a:xfrm>
              <a:off x="3630" y="3219"/>
              <a:ext cx="34" cy="23"/>
            </a:xfrm>
            <a:custGeom>
              <a:avLst/>
              <a:gdLst>
                <a:gd name="T0" fmla="*/ 2 w 34"/>
                <a:gd name="T1" fmla="*/ 12 h 23"/>
                <a:gd name="T2" fmla="*/ 2 w 34"/>
                <a:gd name="T3" fmla="*/ 12 h 23"/>
                <a:gd name="T4" fmla="*/ 7 w 34"/>
                <a:gd name="T5" fmla="*/ 16 h 23"/>
                <a:gd name="T6" fmla="*/ 11 w 34"/>
                <a:gd name="T7" fmla="*/ 21 h 23"/>
                <a:gd name="T8" fmla="*/ 18 w 34"/>
                <a:gd name="T9" fmla="*/ 23 h 23"/>
                <a:gd name="T10" fmla="*/ 25 w 34"/>
                <a:gd name="T11" fmla="*/ 23 h 23"/>
                <a:gd name="T12" fmla="*/ 25 w 34"/>
                <a:gd name="T13" fmla="*/ 23 h 23"/>
                <a:gd name="T14" fmla="*/ 29 w 34"/>
                <a:gd name="T15" fmla="*/ 23 h 23"/>
                <a:gd name="T16" fmla="*/ 31 w 34"/>
                <a:gd name="T17" fmla="*/ 21 h 23"/>
                <a:gd name="T18" fmla="*/ 34 w 34"/>
                <a:gd name="T19" fmla="*/ 16 h 23"/>
                <a:gd name="T20" fmla="*/ 31 w 34"/>
                <a:gd name="T21" fmla="*/ 12 h 23"/>
                <a:gd name="T22" fmla="*/ 31 w 34"/>
                <a:gd name="T23" fmla="*/ 12 h 23"/>
                <a:gd name="T24" fmla="*/ 27 w 34"/>
                <a:gd name="T25" fmla="*/ 7 h 23"/>
                <a:gd name="T26" fmla="*/ 22 w 34"/>
                <a:gd name="T27" fmla="*/ 5 h 23"/>
                <a:gd name="T28" fmla="*/ 16 w 34"/>
                <a:gd name="T29" fmla="*/ 3 h 23"/>
                <a:gd name="T30" fmla="*/ 11 w 34"/>
                <a:gd name="T31" fmla="*/ 0 h 23"/>
                <a:gd name="T32" fmla="*/ 11 w 34"/>
                <a:gd name="T33" fmla="*/ 0 h 23"/>
                <a:gd name="T34" fmla="*/ 4 w 34"/>
                <a:gd name="T35" fmla="*/ 3 h 23"/>
                <a:gd name="T36" fmla="*/ 2 w 34"/>
                <a:gd name="T37" fmla="*/ 5 h 23"/>
                <a:gd name="T38" fmla="*/ 0 w 34"/>
                <a:gd name="T39" fmla="*/ 7 h 23"/>
                <a:gd name="T40" fmla="*/ 2 w 3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2" y="12"/>
                  </a:moveTo>
                  <a:lnTo>
                    <a:pt x="2" y="12"/>
                  </a:lnTo>
                  <a:lnTo>
                    <a:pt x="7" y="16"/>
                  </a:lnTo>
                  <a:lnTo>
                    <a:pt x="11" y="21"/>
                  </a:lnTo>
                  <a:lnTo>
                    <a:pt x="18" y="23"/>
                  </a:lnTo>
                  <a:lnTo>
                    <a:pt x="25" y="23"/>
                  </a:lnTo>
                  <a:lnTo>
                    <a:pt x="29" y="23"/>
                  </a:lnTo>
                  <a:lnTo>
                    <a:pt x="31" y="21"/>
                  </a:lnTo>
                  <a:lnTo>
                    <a:pt x="34" y="16"/>
                  </a:lnTo>
                  <a:lnTo>
                    <a:pt x="31" y="12"/>
                  </a:lnTo>
                  <a:lnTo>
                    <a:pt x="27" y="7"/>
                  </a:lnTo>
                  <a:lnTo>
                    <a:pt x="22" y="5"/>
                  </a:lnTo>
                  <a:lnTo>
                    <a:pt x="16" y="3"/>
                  </a:lnTo>
                  <a:lnTo>
                    <a:pt x="11" y="0"/>
                  </a:lnTo>
                  <a:lnTo>
                    <a:pt x="4" y="3"/>
                  </a:lnTo>
                  <a:lnTo>
                    <a:pt x="2"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3" name="Freeform 1950">
              <a:extLst>
                <a:ext uri="{FF2B5EF4-FFF2-40B4-BE49-F238E27FC236}">
                  <a16:creationId xmlns:a16="http://schemas.microsoft.com/office/drawing/2014/main" xmlns="" id="{9ADDD68D-7FFB-8E41-B713-8AAA75700C2F}"/>
                </a:ext>
              </a:extLst>
            </p:cNvPr>
            <p:cNvSpPr>
              <a:spLocks/>
            </p:cNvSpPr>
            <p:nvPr/>
          </p:nvSpPr>
          <p:spPr bwMode="auto">
            <a:xfrm>
              <a:off x="3603" y="3222"/>
              <a:ext cx="31" cy="20"/>
            </a:xfrm>
            <a:custGeom>
              <a:avLst/>
              <a:gdLst>
                <a:gd name="T0" fmla="*/ 0 w 31"/>
                <a:gd name="T1" fmla="*/ 11 h 20"/>
                <a:gd name="T2" fmla="*/ 0 w 31"/>
                <a:gd name="T3" fmla="*/ 11 h 20"/>
                <a:gd name="T4" fmla="*/ 4 w 31"/>
                <a:gd name="T5" fmla="*/ 13 h 20"/>
                <a:gd name="T6" fmla="*/ 9 w 31"/>
                <a:gd name="T7" fmla="*/ 18 h 20"/>
                <a:gd name="T8" fmla="*/ 16 w 31"/>
                <a:gd name="T9" fmla="*/ 20 h 20"/>
                <a:gd name="T10" fmla="*/ 20 w 31"/>
                <a:gd name="T11" fmla="*/ 20 h 20"/>
                <a:gd name="T12" fmla="*/ 20 w 31"/>
                <a:gd name="T13" fmla="*/ 20 h 20"/>
                <a:gd name="T14" fmla="*/ 27 w 31"/>
                <a:gd name="T15" fmla="*/ 20 h 20"/>
                <a:gd name="T16" fmla="*/ 29 w 31"/>
                <a:gd name="T17" fmla="*/ 18 h 20"/>
                <a:gd name="T18" fmla="*/ 31 w 31"/>
                <a:gd name="T19" fmla="*/ 13 h 20"/>
                <a:gd name="T20" fmla="*/ 29 w 31"/>
                <a:gd name="T21" fmla="*/ 9 h 20"/>
                <a:gd name="T22" fmla="*/ 29 w 31"/>
                <a:gd name="T23" fmla="*/ 9 h 20"/>
                <a:gd name="T24" fmla="*/ 25 w 31"/>
                <a:gd name="T25" fmla="*/ 6 h 20"/>
                <a:gd name="T26" fmla="*/ 20 w 31"/>
                <a:gd name="T27" fmla="*/ 2 h 20"/>
                <a:gd name="T28" fmla="*/ 13 w 31"/>
                <a:gd name="T29" fmla="*/ 0 h 20"/>
                <a:gd name="T30" fmla="*/ 9 w 31"/>
                <a:gd name="T31" fmla="*/ 0 h 20"/>
                <a:gd name="T32" fmla="*/ 9 w 31"/>
                <a:gd name="T33" fmla="*/ 0 h 20"/>
                <a:gd name="T34" fmla="*/ 2 w 31"/>
                <a:gd name="T35" fmla="*/ 0 h 20"/>
                <a:gd name="T36" fmla="*/ 0 w 31"/>
                <a:gd name="T37" fmla="*/ 2 h 20"/>
                <a:gd name="T38" fmla="*/ 0 w 31"/>
                <a:gd name="T39" fmla="*/ 6 h 20"/>
                <a:gd name="T40" fmla="*/ 0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0" y="11"/>
                  </a:moveTo>
                  <a:lnTo>
                    <a:pt x="0" y="11"/>
                  </a:lnTo>
                  <a:lnTo>
                    <a:pt x="4" y="13"/>
                  </a:lnTo>
                  <a:lnTo>
                    <a:pt x="9" y="18"/>
                  </a:lnTo>
                  <a:lnTo>
                    <a:pt x="16" y="20"/>
                  </a:lnTo>
                  <a:lnTo>
                    <a:pt x="20" y="20"/>
                  </a:lnTo>
                  <a:lnTo>
                    <a:pt x="27" y="20"/>
                  </a:lnTo>
                  <a:lnTo>
                    <a:pt x="29" y="18"/>
                  </a:lnTo>
                  <a:lnTo>
                    <a:pt x="31" y="13"/>
                  </a:lnTo>
                  <a:lnTo>
                    <a:pt x="29" y="9"/>
                  </a:lnTo>
                  <a:lnTo>
                    <a:pt x="25" y="6"/>
                  </a:lnTo>
                  <a:lnTo>
                    <a:pt x="20" y="2"/>
                  </a:lnTo>
                  <a:lnTo>
                    <a:pt x="13" y="0"/>
                  </a:lnTo>
                  <a:lnTo>
                    <a:pt x="9" y="0"/>
                  </a:lnTo>
                  <a:lnTo>
                    <a:pt x="2" y="0"/>
                  </a:lnTo>
                  <a:lnTo>
                    <a:pt x="0"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4" name="Freeform 1951">
              <a:extLst>
                <a:ext uri="{FF2B5EF4-FFF2-40B4-BE49-F238E27FC236}">
                  <a16:creationId xmlns:a16="http://schemas.microsoft.com/office/drawing/2014/main" xmlns="" id="{2EE2B6AD-33A4-A747-AC94-2A02376D1170}"/>
                </a:ext>
              </a:extLst>
            </p:cNvPr>
            <p:cNvSpPr>
              <a:spLocks/>
            </p:cNvSpPr>
            <p:nvPr/>
          </p:nvSpPr>
          <p:spPr bwMode="auto">
            <a:xfrm>
              <a:off x="3603" y="3222"/>
              <a:ext cx="31" cy="20"/>
            </a:xfrm>
            <a:custGeom>
              <a:avLst/>
              <a:gdLst>
                <a:gd name="T0" fmla="*/ 0 w 31"/>
                <a:gd name="T1" fmla="*/ 11 h 20"/>
                <a:gd name="T2" fmla="*/ 0 w 31"/>
                <a:gd name="T3" fmla="*/ 11 h 20"/>
                <a:gd name="T4" fmla="*/ 4 w 31"/>
                <a:gd name="T5" fmla="*/ 13 h 20"/>
                <a:gd name="T6" fmla="*/ 9 w 31"/>
                <a:gd name="T7" fmla="*/ 18 h 20"/>
                <a:gd name="T8" fmla="*/ 16 w 31"/>
                <a:gd name="T9" fmla="*/ 20 h 20"/>
                <a:gd name="T10" fmla="*/ 20 w 31"/>
                <a:gd name="T11" fmla="*/ 20 h 20"/>
                <a:gd name="T12" fmla="*/ 20 w 31"/>
                <a:gd name="T13" fmla="*/ 20 h 20"/>
                <a:gd name="T14" fmla="*/ 27 w 31"/>
                <a:gd name="T15" fmla="*/ 20 h 20"/>
                <a:gd name="T16" fmla="*/ 29 w 31"/>
                <a:gd name="T17" fmla="*/ 18 h 20"/>
                <a:gd name="T18" fmla="*/ 31 w 31"/>
                <a:gd name="T19" fmla="*/ 13 h 20"/>
                <a:gd name="T20" fmla="*/ 29 w 31"/>
                <a:gd name="T21" fmla="*/ 9 h 20"/>
                <a:gd name="T22" fmla="*/ 29 w 31"/>
                <a:gd name="T23" fmla="*/ 9 h 20"/>
                <a:gd name="T24" fmla="*/ 25 w 31"/>
                <a:gd name="T25" fmla="*/ 6 h 20"/>
                <a:gd name="T26" fmla="*/ 20 w 31"/>
                <a:gd name="T27" fmla="*/ 2 h 20"/>
                <a:gd name="T28" fmla="*/ 13 w 31"/>
                <a:gd name="T29" fmla="*/ 0 h 20"/>
                <a:gd name="T30" fmla="*/ 9 w 31"/>
                <a:gd name="T31" fmla="*/ 0 h 20"/>
                <a:gd name="T32" fmla="*/ 9 w 31"/>
                <a:gd name="T33" fmla="*/ 0 h 20"/>
                <a:gd name="T34" fmla="*/ 2 w 31"/>
                <a:gd name="T35" fmla="*/ 0 h 20"/>
                <a:gd name="T36" fmla="*/ 0 w 31"/>
                <a:gd name="T37" fmla="*/ 2 h 20"/>
                <a:gd name="T38" fmla="*/ 0 w 31"/>
                <a:gd name="T39" fmla="*/ 6 h 20"/>
                <a:gd name="T40" fmla="*/ 0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0" y="11"/>
                  </a:moveTo>
                  <a:lnTo>
                    <a:pt x="0" y="11"/>
                  </a:lnTo>
                  <a:lnTo>
                    <a:pt x="4" y="13"/>
                  </a:lnTo>
                  <a:lnTo>
                    <a:pt x="9" y="18"/>
                  </a:lnTo>
                  <a:lnTo>
                    <a:pt x="16" y="20"/>
                  </a:lnTo>
                  <a:lnTo>
                    <a:pt x="20" y="20"/>
                  </a:lnTo>
                  <a:lnTo>
                    <a:pt x="27" y="20"/>
                  </a:lnTo>
                  <a:lnTo>
                    <a:pt x="29" y="18"/>
                  </a:lnTo>
                  <a:lnTo>
                    <a:pt x="31" y="13"/>
                  </a:lnTo>
                  <a:lnTo>
                    <a:pt x="29" y="9"/>
                  </a:lnTo>
                  <a:lnTo>
                    <a:pt x="25" y="6"/>
                  </a:lnTo>
                  <a:lnTo>
                    <a:pt x="20" y="2"/>
                  </a:lnTo>
                  <a:lnTo>
                    <a:pt x="13" y="0"/>
                  </a:lnTo>
                  <a:lnTo>
                    <a:pt x="9" y="0"/>
                  </a:lnTo>
                  <a:lnTo>
                    <a:pt x="2" y="0"/>
                  </a:lnTo>
                  <a:lnTo>
                    <a:pt x="0"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5" name="Freeform 1952">
              <a:extLst>
                <a:ext uri="{FF2B5EF4-FFF2-40B4-BE49-F238E27FC236}">
                  <a16:creationId xmlns:a16="http://schemas.microsoft.com/office/drawing/2014/main" xmlns="" id="{E7890E2F-2ABB-3E4C-A0D2-C8D660967531}"/>
                </a:ext>
              </a:extLst>
            </p:cNvPr>
            <p:cNvSpPr>
              <a:spLocks/>
            </p:cNvSpPr>
            <p:nvPr/>
          </p:nvSpPr>
          <p:spPr bwMode="auto">
            <a:xfrm>
              <a:off x="3574" y="3222"/>
              <a:ext cx="31" cy="22"/>
            </a:xfrm>
            <a:custGeom>
              <a:avLst/>
              <a:gdLst>
                <a:gd name="T0" fmla="*/ 0 w 31"/>
                <a:gd name="T1" fmla="*/ 11 h 22"/>
                <a:gd name="T2" fmla="*/ 0 w 31"/>
                <a:gd name="T3" fmla="*/ 11 h 22"/>
                <a:gd name="T4" fmla="*/ 4 w 31"/>
                <a:gd name="T5" fmla="*/ 15 h 22"/>
                <a:gd name="T6" fmla="*/ 9 w 31"/>
                <a:gd name="T7" fmla="*/ 18 h 22"/>
                <a:gd name="T8" fmla="*/ 15 w 31"/>
                <a:gd name="T9" fmla="*/ 20 h 22"/>
                <a:gd name="T10" fmla="*/ 20 w 31"/>
                <a:gd name="T11" fmla="*/ 22 h 22"/>
                <a:gd name="T12" fmla="*/ 20 w 31"/>
                <a:gd name="T13" fmla="*/ 22 h 22"/>
                <a:gd name="T14" fmla="*/ 27 w 31"/>
                <a:gd name="T15" fmla="*/ 20 h 22"/>
                <a:gd name="T16" fmla="*/ 29 w 31"/>
                <a:gd name="T17" fmla="*/ 18 h 22"/>
                <a:gd name="T18" fmla="*/ 31 w 31"/>
                <a:gd name="T19" fmla="*/ 15 h 22"/>
                <a:gd name="T20" fmla="*/ 29 w 31"/>
                <a:gd name="T21" fmla="*/ 11 h 22"/>
                <a:gd name="T22" fmla="*/ 29 w 31"/>
                <a:gd name="T23" fmla="*/ 11 h 22"/>
                <a:gd name="T24" fmla="*/ 24 w 31"/>
                <a:gd name="T25" fmla="*/ 6 h 22"/>
                <a:gd name="T26" fmla="*/ 20 w 31"/>
                <a:gd name="T27" fmla="*/ 2 h 22"/>
                <a:gd name="T28" fmla="*/ 15 w 31"/>
                <a:gd name="T29" fmla="*/ 0 h 22"/>
                <a:gd name="T30" fmla="*/ 9 w 31"/>
                <a:gd name="T31" fmla="*/ 0 h 22"/>
                <a:gd name="T32" fmla="*/ 9 w 31"/>
                <a:gd name="T33" fmla="*/ 0 h 22"/>
                <a:gd name="T34" fmla="*/ 4 w 31"/>
                <a:gd name="T35" fmla="*/ 0 h 22"/>
                <a:gd name="T36" fmla="*/ 0 w 31"/>
                <a:gd name="T37" fmla="*/ 2 h 22"/>
                <a:gd name="T38" fmla="*/ 0 w 31"/>
                <a:gd name="T39" fmla="*/ 6 h 22"/>
                <a:gd name="T40" fmla="*/ 0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0" y="11"/>
                  </a:moveTo>
                  <a:lnTo>
                    <a:pt x="0" y="11"/>
                  </a:lnTo>
                  <a:lnTo>
                    <a:pt x="4" y="15"/>
                  </a:lnTo>
                  <a:lnTo>
                    <a:pt x="9" y="18"/>
                  </a:lnTo>
                  <a:lnTo>
                    <a:pt x="15" y="20"/>
                  </a:lnTo>
                  <a:lnTo>
                    <a:pt x="20" y="22"/>
                  </a:lnTo>
                  <a:lnTo>
                    <a:pt x="27" y="20"/>
                  </a:lnTo>
                  <a:lnTo>
                    <a:pt x="29" y="18"/>
                  </a:lnTo>
                  <a:lnTo>
                    <a:pt x="31" y="15"/>
                  </a:lnTo>
                  <a:lnTo>
                    <a:pt x="29" y="11"/>
                  </a:lnTo>
                  <a:lnTo>
                    <a:pt x="24" y="6"/>
                  </a:lnTo>
                  <a:lnTo>
                    <a:pt x="20" y="2"/>
                  </a:lnTo>
                  <a:lnTo>
                    <a:pt x="15" y="0"/>
                  </a:lnTo>
                  <a:lnTo>
                    <a:pt x="9" y="0"/>
                  </a:lnTo>
                  <a:lnTo>
                    <a:pt x="4" y="0"/>
                  </a:lnTo>
                  <a:lnTo>
                    <a:pt x="0"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6" name="Freeform 1953">
              <a:extLst>
                <a:ext uri="{FF2B5EF4-FFF2-40B4-BE49-F238E27FC236}">
                  <a16:creationId xmlns:a16="http://schemas.microsoft.com/office/drawing/2014/main" xmlns="" id="{D683E29F-12C6-5D4F-B6C1-FA1F6045FDB9}"/>
                </a:ext>
              </a:extLst>
            </p:cNvPr>
            <p:cNvSpPr>
              <a:spLocks/>
            </p:cNvSpPr>
            <p:nvPr/>
          </p:nvSpPr>
          <p:spPr bwMode="auto">
            <a:xfrm>
              <a:off x="3574" y="3222"/>
              <a:ext cx="31" cy="22"/>
            </a:xfrm>
            <a:custGeom>
              <a:avLst/>
              <a:gdLst>
                <a:gd name="T0" fmla="*/ 0 w 31"/>
                <a:gd name="T1" fmla="*/ 11 h 22"/>
                <a:gd name="T2" fmla="*/ 0 w 31"/>
                <a:gd name="T3" fmla="*/ 11 h 22"/>
                <a:gd name="T4" fmla="*/ 4 w 31"/>
                <a:gd name="T5" fmla="*/ 15 h 22"/>
                <a:gd name="T6" fmla="*/ 9 w 31"/>
                <a:gd name="T7" fmla="*/ 18 h 22"/>
                <a:gd name="T8" fmla="*/ 15 w 31"/>
                <a:gd name="T9" fmla="*/ 20 h 22"/>
                <a:gd name="T10" fmla="*/ 20 w 31"/>
                <a:gd name="T11" fmla="*/ 22 h 22"/>
                <a:gd name="T12" fmla="*/ 20 w 31"/>
                <a:gd name="T13" fmla="*/ 22 h 22"/>
                <a:gd name="T14" fmla="*/ 27 w 31"/>
                <a:gd name="T15" fmla="*/ 20 h 22"/>
                <a:gd name="T16" fmla="*/ 29 w 31"/>
                <a:gd name="T17" fmla="*/ 18 h 22"/>
                <a:gd name="T18" fmla="*/ 31 w 31"/>
                <a:gd name="T19" fmla="*/ 15 h 22"/>
                <a:gd name="T20" fmla="*/ 29 w 31"/>
                <a:gd name="T21" fmla="*/ 11 h 22"/>
                <a:gd name="T22" fmla="*/ 29 w 31"/>
                <a:gd name="T23" fmla="*/ 11 h 22"/>
                <a:gd name="T24" fmla="*/ 24 w 31"/>
                <a:gd name="T25" fmla="*/ 6 h 22"/>
                <a:gd name="T26" fmla="*/ 20 w 31"/>
                <a:gd name="T27" fmla="*/ 2 h 22"/>
                <a:gd name="T28" fmla="*/ 15 w 31"/>
                <a:gd name="T29" fmla="*/ 0 h 22"/>
                <a:gd name="T30" fmla="*/ 9 w 31"/>
                <a:gd name="T31" fmla="*/ 0 h 22"/>
                <a:gd name="T32" fmla="*/ 9 w 31"/>
                <a:gd name="T33" fmla="*/ 0 h 22"/>
                <a:gd name="T34" fmla="*/ 4 w 31"/>
                <a:gd name="T35" fmla="*/ 0 h 22"/>
                <a:gd name="T36" fmla="*/ 0 w 31"/>
                <a:gd name="T37" fmla="*/ 2 h 22"/>
                <a:gd name="T38" fmla="*/ 0 w 31"/>
                <a:gd name="T39" fmla="*/ 6 h 22"/>
                <a:gd name="T40" fmla="*/ 0 w 3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2">
                  <a:moveTo>
                    <a:pt x="0" y="11"/>
                  </a:moveTo>
                  <a:lnTo>
                    <a:pt x="0" y="11"/>
                  </a:lnTo>
                  <a:lnTo>
                    <a:pt x="4" y="15"/>
                  </a:lnTo>
                  <a:lnTo>
                    <a:pt x="9" y="18"/>
                  </a:lnTo>
                  <a:lnTo>
                    <a:pt x="15" y="20"/>
                  </a:lnTo>
                  <a:lnTo>
                    <a:pt x="20" y="22"/>
                  </a:lnTo>
                  <a:lnTo>
                    <a:pt x="27" y="20"/>
                  </a:lnTo>
                  <a:lnTo>
                    <a:pt x="29" y="18"/>
                  </a:lnTo>
                  <a:lnTo>
                    <a:pt x="31" y="15"/>
                  </a:lnTo>
                  <a:lnTo>
                    <a:pt x="29" y="11"/>
                  </a:lnTo>
                  <a:lnTo>
                    <a:pt x="24" y="6"/>
                  </a:lnTo>
                  <a:lnTo>
                    <a:pt x="20" y="2"/>
                  </a:lnTo>
                  <a:lnTo>
                    <a:pt x="15" y="0"/>
                  </a:lnTo>
                  <a:lnTo>
                    <a:pt x="9" y="0"/>
                  </a:lnTo>
                  <a:lnTo>
                    <a:pt x="4" y="0"/>
                  </a:lnTo>
                  <a:lnTo>
                    <a:pt x="0"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7" name="Freeform 1954">
              <a:extLst>
                <a:ext uri="{FF2B5EF4-FFF2-40B4-BE49-F238E27FC236}">
                  <a16:creationId xmlns:a16="http://schemas.microsoft.com/office/drawing/2014/main" xmlns="" id="{F8ACCB79-3F45-2248-82EA-462DD8D58153}"/>
                </a:ext>
              </a:extLst>
            </p:cNvPr>
            <p:cNvSpPr>
              <a:spLocks/>
            </p:cNvSpPr>
            <p:nvPr/>
          </p:nvSpPr>
          <p:spPr bwMode="auto">
            <a:xfrm>
              <a:off x="3544" y="3222"/>
              <a:ext cx="32" cy="22"/>
            </a:xfrm>
            <a:custGeom>
              <a:avLst/>
              <a:gdLst>
                <a:gd name="T0" fmla="*/ 2 w 32"/>
                <a:gd name="T1" fmla="*/ 11 h 22"/>
                <a:gd name="T2" fmla="*/ 2 w 32"/>
                <a:gd name="T3" fmla="*/ 11 h 22"/>
                <a:gd name="T4" fmla="*/ 5 w 32"/>
                <a:gd name="T5" fmla="*/ 15 h 22"/>
                <a:gd name="T6" fmla="*/ 9 w 32"/>
                <a:gd name="T7" fmla="*/ 18 h 22"/>
                <a:gd name="T8" fmla="*/ 16 w 32"/>
                <a:gd name="T9" fmla="*/ 20 h 22"/>
                <a:gd name="T10" fmla="*/ 23 w 32"/>
                <a:gd name="T11" fmla="*/ 22 h 22"/>
                <a:gd name="T12" fmla="*/ 23 w 32"/>
                <a:gd name="T13" fmla="*/ 22 h 22"/>
                <a:gd name="T14" fmla="*/ 27 w 32"/>
                <a:gd name="T15" fmla="*/ 20 h 22"/>
                <a:gd name="T16" fmla="*/ 30 w 32"/>
                <a:gd name="T17" fmla="*/ 18 h 22"/>
                <a:gd name="T18" fmla="*/ 32 w 32"/>
                <a:gd name="T19" fmla="*/ 15 h 22"/>
                <a:gd name="T20" fmla="*/ 30 w 32"/>
                <a:gd name="T21" fmla="*/ 11 h 22"/>
                <a:gd name="T22" fmla="*/ 30 w 32"/>
                <a:gd name="T23" fmla="*/ 11 h 22"/>
                <a:gd name="T24" fmla="*/ 27 w 32"/>
                <a:gd name="T25" fmla="*/ 6 h 22"/>
                <a:gd name="T26" fmla="*/ 23 w 32"/>
                <a:gd name="T27" fmla="*/ 2 h 22"/>
                <a:gd name="T28" fmla="*/ 16 w 32"/>
                <a:gd name="T29" fmla="*/ 0 h 22"/>
                <a:gd name="T30" fmla="*/ 9 w 32"/>
                <a:gd name="T31" fmla="*/ 0 h 22"/>
                <a:gd name="T32" fmla="*/ 9 w 32"/>
                <a:gd name="T33" fmla="*/ 0 h 22"/>
                <a:gd name="T34" fmla="*/ 5 w 32"/>
                <a:gd name="T35" fmla="*/ 2 h 22"/>
                <a:gd name="T36" fmla="*/ 2 w 32"/>
                <a:gd name="T37" fmla="*/ 4 h 22"/>
                <a:gd name="T38" fmla="*/ 0 w 32"/>
                <a:gd name="T39" fmla="*/ 6 h 22"/>
                <a:gd name="T40" fmla="*/ 2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2" y="11"/>
                  </a:moveTo>
                  <a:lnTo>
                    <a:pt x="2" y="11"/>
                  </a:lnTo>
                  <a:lnTo>
                    <a:pt x="5" y="15"/>
                  </a:lnTo>
                  <a:lnTo>
                    <a:pt x="9" y="18"/>
                  </a:lnTo>
                  <a:lnTo>
                    <a:pt x="16" y="20"/>
                  </a:lnTo>
                  <a:lnTo>
                    <a:pt x="23" y="22"/>
                  </a:lnTo>
                  <a:lnTo>
                    <a:pt x="27" y="20"/>
                  </a:lnTo>
                  <a:lnTo>
                    <a:pt x="30" y="18"/>
                  </a:lnTo>
                  <a:lnTo>
                    <a:pt x="32" y="15"/>
                  </a:lnTo>
                  <a:lnTo>
                    <a:pt x="30" y="11"/>
                  </a:lnTo>
                  <a:lnTo>
                    <a:pt x="27" y="6"/>
                  </a:lnTo>
                  <a:lnTo>
                    <a:pt x="23" y="2"/>
                  </a:lnTo>
                  <a:lnTo>
                    <a:pt x="16" y="0"/>
                  </a:lnTo>
                  <a:lnTo>
                    <a:pt x="9" y="0"/>
                  </a:lnTo>
                  <a:lnTo>
                    <a:pt x="5" y="2"/>
                  </a:lnTo>
                  <a:lnTo>
                    <a:pt x="2"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8" name="Freeform 1955">
              <a:extLst>
                <a:ext uri="{FF2B5EF4-FFF2-40B4-BE49-F238E27FC236}">
                  <a16:creationId xmlns:a16="http://schemas.microsoft.com/office/drawing/2014/main" xmlns="" id="{EC6CFA69-439E-4F43-A5AF-AA00107853E8}"/>
                </a:ext>
              </a:extLst>
            </p:cNvPr>
            <p:cNvSpPr>
              <a:spLocks/>
            </p:cNvSpPr>
            <p:nvPr/>
          </p:nvSpPr>
          <p:spPr bwMode="auto">
            <a:xfrm>
              <a:off x="3544" y="3222"/>
              <a:ext cx="32" cy="22"/>
            </a:xfrm>
            <a:custGeom>
              <a:avLst/>
              <a:gdLst>
                <a:gd name="T0" fmla="*/ 2 w 32"/>
                <a:gd name="T1" fmla="*/ 11 h 22"/>
                <a:gd name="T2" fmla="*/ 2 w 32"/>
                <a:gd name="T3" fmla="*/ 11 h 22"/>
                <a:gd name="T4" fmla="*/ 5 w 32"/>
                <a:gd name="T5" fmla="*/ 15 h 22"/>
                <a:gd name="T6" fmla="*/ 9 w 32"/>
                <a:gd name="T7" fmla="*/ 18 h 22"/>
                <a:gd name="T8" fmla="*/ 16 w 32"/>
                <a:gd name="T9" fmla="*/ 20 h 22"/>
                <a:gd name="T10" fmla="*/ 23 w 32"/>
                <a:gd name="T11" fmla="*/ 22 h 22"/>
                <a:gd name="T12" fmla="*/ 23 w 32"/>
                <a:gd name="T13" fmla="*/ 22 h 22"/>
                <a:gd name="T14" fmla="*/ 27 w 32"/>
                <a:gd name="T15" fmla="*/ 20 h 22"/>
                <a:gd name="T16" fmla="*/ 30 w 32"/>
                <a:gd name="T17" fmla="*/ 18 h 22"/>
                <a:gd name="T18" fmla="*/ 32 w 32"/>
                <a:gd name="T19" fmla="*/ 15 h 22"/>
                <a:gd name="T20" fmla="*/ 30 w 32"/>
                <a:gd name="T21" fmla="*/ 11 h 22"/>
                <a:gd name="T22" fmla="*/ 30 w 32"/>
                <a:gd name="T23" fmla="*/ 11 h 22"/>
                <a:gd name="T24" fmla="*/ 27 w 32"/>
                <a:gd name="T25" fmla="*/ 6 h 22"/>
                <a:gd name="T26" fmla="*/ 23 w 32"/>
                <a:gd name="T27" fmla="*/ 2 h 22"/>
                <a:gd name="T28" fmla="*/ 16 w 32"/>
                <a:gd name="T29" fmla="*/ 0 h 22"/>
                <a:gd name="T30" fmla="*/ 9 w 32"/>
                <a:gd name="T31" fmla="*/ 0 h 22"/>
                <a:gd name="T32" fmla="*/ 9 w 32"/>
                <a:gd name="T33" fmla="*/ 0 h 22"/>
                <a:gd name="T34" fmla="*/ 5 w 32"/>
                <a:gd name="T35" fmla="*/ 2 h 22"/>
                <a:gd name="T36" fmla="*/ 2 w 32"/>
                <a:gd name="T37" fmla="*/ 4 h 22"/>
                <a:gd name="T38" fmla="*/ 0 w 32"/>
                <a:gd name="T39" fmla="*/ 6 h 22"/>
                <a:gd name="T40" fmla="*/ 2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2" y="11"/>
                  </a:moveTo>
                  <a:lnTo>
                    <a:pt x="2" y="11"/>
                  </a:lnTo>
                  <a:lnTo>
                    <a:pt x="5" y="15"/>
                  </a:lnTo>
                  <a:lnTo>
                    <a:pt x="9" y="18"/>
                  </a:lnTo>
                  <a:lnTo>
                    <a:pt x="16" y="20"/>
                  </a:lnTo>
                  <a:lnTo>
                    <a:pt x="23" y="22"/>
                  </a:lnTo>
                  <a:lnTo>
                    <a:pt x="27" y="20"/>
                  </a:lnTo>
                  <a:lnTo>
                    <a:pt x="30" y="18"/>
                  </a:lnTo>
                  <a:lnTo>
                    <a:pt x="32" y="15"/>
                  </a:lnTo>
                  <a:lnTo>
                    <a:pt x="30" y="11"/>
                  </a:lnTo>
                  <a:lnTo>
                    <a:pt x="27" y="6"/>
                  </a:lnTo>
                  <a:lnTo>
                    <a:pt x="23" y="2"/>
                  </a:lnTo>
                  <a:lnTo>
                    <a:pt x="16" y="0"/>
                  </a:lnTo>
                  <a:lnTo>
                    <a:pt x="9" y="0"/>
                  </a:lnTo>
                  <a:lnTo>
                    <a:pt x="5" y="2"/>
                  </a:lnTo>
                  <a:lnTo>
                    <a:pt x="2"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39" name="Freeform 1956">
              <a:extLst>
                <a:ext uri="{FF2B5EF4-FFF2-40B4-BE49-F238E27FC236}">
                  <a16:creationId xmlns:a16="http://schemas.microsoft.com/office/drawing/2014/main" xmlns="" id="{FD52036A-4D50-EB4D-B8C2-EE93C737F924}"/>
                </a:ext>
              </a:extLst>
            </p:cNvPr>
            <p:cNvSpPr>
              <a:spLocks/>
            </p:cNvSpPr>
            <p:nvPr/>
          </p:nvSpPr>
          <p:spPr bwMode="auto">
            <a:xfrm>
              <a:off x="3517" y="3222"/>
              <a:ext cx="29" cy="22"/>
            </a:xfrm>
            <a:custGeom>
              <a:avLst/>
              <a:gdLst>
                <a:gd name="T0" fmla="*/ 0 w 29"/>
                <a:gd name="T1" fmla="*/ 11 h 22"/>
                <a:gd name="T2" fmla="*/ 0 w 29"/>
                <a:gd name="T3" fmla="*/ 11 h 22"/>
                <a:gd name="T4" fmla="*/ 5 w 29"/>
                <a:gd name="T5" fmla="*/ 15 h 22"/>
                <a:gd name="T6" fmla="*/ 9 w 29"/>
                <a:gd name="T7" fmla="*/ 20 h 22"/>
                <a:gd name="T8" fmla="*/ 14 w 29"/>
                <a:gd name="T9" fmla="*/ 22 h 22"/>
                <a:gd name="T10" fmla="*/ 20 w 29"/>
                <a:gd name="T11" fmla="*/ 22 h 22"/>
                <a:gd name="T12" fmla="*/ 20 w 29"/>
                <a:gd name="T13" fmla="*/ 22 h 22"/>
                <a:gd name="T14" fmla="*/ 25 w 29"/>
                <a:gd name="T15" fmla="*/ 22 h 22"/>
                <a:gd name="T16" fmla="*/ 29 w 29"/>
                <a:gd name="T17" fmla="*/ 20 h 22"/>
                <a:gd name="T18" fmla="*/ 29 w 29"/>
                <a:gd name="T19" fmla="*/ 15 h 22"/>
                <a:gd name="T20" fmla="*/ 29 w 29"/>
                <a:gd name="T21" fmla="*/ 11 h 22"/>
                <a:gd name="T22" fmla="*/ 29 w 29"/>
                <a:gd name="T23" fmla="*/ 11 h 22"/>
                <a:gd name="T24" fmla="*/ 25 w 29"/>
                <a:gd name="T25" fmla="*/ 6 h 22"/>
                <a:gd name="T26" fmla="*/ 20 w 29"/>
                <a:gd name="T27" fmla="*/ 4 h 22"/>
                <a:gd name="T28" fmla="*/ 16 w 29"/>
                <a:gd name="T29" fmla="*/ 2 h 22"/>
                <a:gd name="T30" fmla="*/ 9 w 29"/>
                <a:gd name="T31" fmla="*/ 0 h 22"/>
                <a:gd name="T32" fmla="*/ 9 w 29"/>
                <a:gd name="T33" fmla="*/ 0 h 22"/>
                <a:gd name="T34" fmla="*/ 5 w 29"/>
                <a:gd name="T35" fmla="*/ 2 h 22"/>
                <a:gd name="T36" fmla="*/ 2 w 29"/>
                <a:gd name="T37" fmla="*/ 4 h 22"/>
                <a:gd name="T38" fmla="*/ 0 w 29"/>
                <a:gd name="T39" fmla="*/ 6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5" y="15"/>
                  </a:lnTo>
                  <a:lnTo>
                    <a:pt x="9" y="20"/>
                  </a:lnTo>
                  <a:lnTo>
                    <a:pt x="14" y="22"/>
                  </a:lnTo>
                  <a:lnTo>
                    <a:pt x="20" y="22"/>
                  </a:lnTo>
                  <a:lnTo>
                    <a:pt x="25" y="22"/>
                  </a:lnTo>
                  <a:lnTo>
                    <a:pt x="29" y="20"/>
                  </a:lnTo>
                  <a:lnTo>
                    <a:pt x="29" y="15"/>
                  </a:lnTo>
                  <a:lnTo>
                    <a:pt x="29" y="11"/>
                  </a:lnTo>
                  <a:lnTo>
                    <a:pt x="25" y="6"/>
                  </a:lnTo>
                  <a:lnTo>
                    <a:pt x="20" y="4"/>
                  </a:lnTo>
                  <a:lnTo>
                    <a:pt x="16" y="2"/>
                  </a:lnTo>
                  <a:lnTo>
                    <a:pt x="9" y="0"/>
                  </a:lnTo>
                  <a:lnTo>
                    <a:pt x="5"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0" name="Freeform 1957">
              <a:extLst>
                <a:ext uri="{FF2B5EF4-FFF2-40B4-BE49-F238E27FC236}">
                  <a16:creationId xmlns:a16="http://schemas.microsoft.com/office/drawing/2014/main" xmlns="" id="{321E0731-0C67-AE4A-B6DA-0F311697A9E7}"/>
                </a:ext>
              </a:extLst>
            </p:cNvPr>
            <p:cNvSpPr>
              <a:spLocks/>
            </p:cNvSpPr>
            <p:nvPr/>
          </p:nvSpPr>
          <p:spPr bwMode="auto">
            <a:xfrm>
              <a:off x="3517" y="3222"/>
              <a:ext cx="29" cy="22"/>
            </a:xfrm>
            <a:custGeom>
              <a:avLst/>
              <a:gdLst>
                <a:gd name="T0" fmla="*/ 0 w 29"/>
                <a:gd name="T1" fmla="*/ 11 h 22"/>
                <a:gd name="T2" fmla="*/ 0 w 29"/>
                <a:gd name="T3" fmla="*/ 11 h 22"/>
                <a:gd name="T4" fmla="*/ 5 w 29"/>
                <a:gd name="T5" fmla="*/ 15 h 22"/>
                <a:gd name="T6" fmla="*/ 9 w 29"/>
                <a:gd name="T7" fmla="*/ 20 h 22"/>
                <a:gd name="T8" fmla="*/ 14 w 29"/>
                <a:gd name="T9" fmla="*/ 22 h 22"/>
                <a:gd name="T10" fmla="*/ 20 w 29"/>
                <a:gd name="T11" fmla="*/ 22 h 22"/>
                <a:gd name="T12" fmla="*/ 20 w 29"/>
                <a:gd name="T13" fmla="*/ 22 h 22"/>
                <a:gd name="T14" fmla="*/ 25 w 29"/>
                <a:gd name="T15" fmla="*/ 22 h 22"/>
                <a:gd name="T16" fmla="*/ 29 w 29"/>
                <a:gd name="T17" fmla="*/ 20 h 22"/>
                <a:gd name="T18" fmla="*/ 29 w 29"/>
                <a:gd name="T19" fmla="*/ 15 h 22"/>
                <a:gd name="T20" fmla="*/ 29 w 29"/>
                <a:gd name="T21" fmla="*/ 11 h 22"/>
                <a:gd name="T22" fmla="*/ 29 w 29"/>
                <a:gd name="T23" fmla="*/ 11 h 22"/>
                <a:gd name="T24" fmla="*/ 25 w 29"/>
                <a:gd name="T25" fmla="*/ 6 h 22"/>
                <a:gd name="T26" fmla="*/ 20 w 29"/>
                <a:gd name="T27" fmla="*/ 4 h 22"/>
                <a:gd name="T28" fmla="*/ 16 w 29"/>
                <a:gd name="T29" fmla="*/ 2 h 22"/>
                <a:gd name="T30" fmla="*/ 9 w 29"/>
                <a:gd name="T31" fmla="*/ 0 h 22"/>
                <a:gd name="T32" fmla="*/ 9 w 29"/>
                <a:gd name="T33" fmla="*/ 0 h 22"/>
                <a:gd name="T34" fmla="*/ 5 w 29"/>
                <a:gd name="T35" fmla="*/ 2 h 22"/>
                <a:gd name="T36" fmla="*/ 2 w 29"/>
                <a:gd name="T37" fmla="*/ 4 h 22"/>
                <a:gd name="T38" fmla="*/ 0 w 29"/>
                <a:gd name="T39" fmla="*/ 6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5" y="15"/>
                  </a:lnTo>
                  <a:lnTo>
                    <a:pt x="9" y="20"/>
                  </a:lnTo>
                  <a:lnTo>
                    <a:pt x="14" y="22"/>
                  </a:lnTo>
                  <a:lnTo>
                    <a:pt x="20" y="22"/>
                  </a:lnTo>
                  <a:lnTo>
                    <a:pt x="25" y="22"/>
                  </a:lnTo>
                  <a:lnTo>
                    <a:pt x="29" y="20"/>
                  </a:lnTo>
                  <a:lnTo>
                    <a:pt x="29" y="15"/>
                  </a:lnTo>
                  <a:lnTo>
                    <a:pt x="29" y="11"/>
                  </a:lnTo>
                  <a:lnTo>
                    <a:pt x="25" y="6"/>
                  </a:lnTo>
                  <a:lnTo>
                    <a:pt x="20" y="4"/>
                  </a:lnTo>
                  <a:lnTo>
                    <a:pt x="16" y="2"/>
                  </a:lnTo>
                  <a:lnTo>
                    <a:pt x="9" y="0"/>
                  </a:lnTo>
                  <a:lnTo>
                    <a:pt x="5"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1" name="Freeform 1958">
              <a:extLst>
                <a:ext uri="{FF2B5EF4-FFF2-40B4-BE49-F238E27FC236}">
                  <a16:creationId xmlns:a16="http://schemas.microsoft.com/office/drawing/2014/main" xmlns="" id="{29198278-4102-B04C-9AC4-E3EF9ADF5317}"/>
                </a:ext>
              </a:extLst>
            </p:cNvPr>
            <p:cNvSpPr>
              <a:spLocks/>
            </p:cNvSpPr>
            <p:nvPr/>
          </p:nvSpPr>
          <p:spPr bwMode="auto">
            <a:xfrm>
              <a:off x="3490" y="3224"/>
              <a:ext cx="29" cy="20"/>
            </a:xfrm>
            <a:custGeom>
              <a:avLst/>
              <a:gdLst>
                <a:gd name="T0" fmla="*/ 0 w 29"/>
                <a:gd name="T1" fmla="*/ 11 h 20"/>
                <a:gd name="T2" fmla="*/ 0 w 29"/>
                <a:gd name="T3" fmla="*/ 11 h 20"/>
                <a:gd name="T4" fmla="*/ 2 w 29"/>
                <a:gd name="T5" fmla="*/ 13 h 20"/>
                <a:gd name="T6" fmla="*/ 7 w 29"/>
                <a:gd name="T7" fmla="*/ 18 h 20"/>
                <a:gd name="T8" fmla="*/ 14 w 29"/>
                <a:gd name="T9" fmla="*/ 20 h 20"/>
                <a:gd name="T10" fmla="*/ 18 w 29"/>
                <a:gd name="T11" fmla="*/ 20 h 20"/>
                <a:gd name="T12" fmla="*/ 18 w 29"/>
                <a:gd name="T13" fmla="*/ 20 h 20"/>
                <a:gd name="T14" fmla="*/ 25 w 29"/>
                <a:gd name="T15" fmla="*/ 20 h 20"/>
                <a:gd name="T16" fmla="*/ 27 w 29"/>
                <a:gd name="T17" fmla="*/ 18 h 20"/>
                <a:gd name="T18" fmla="*/ 29 w 29"/>
                <a:gd name="T19" fmla="*/ 13 h 20"/>
                <a:gd name="T20" fmla="*/ 27 w 29"/>
                <a:gd name="T21" fmla="*/ 9 h 20"/>
                <a:gd name="T22" fmla="*/ 27 w 29"/>
                <a:gd name="T23" fmla="*/ 9 h 20"/>
                <a:gd name="T24" fmla="*/ 25 w 29"/>
                <a:gd name="T25" fmla="*/ 4 h 20"/>
                <a:gd name="T26" fmla="*/ 20 w 29"/>
                <a:gd name="T27" fmla="*/ 2 h 20"/>
                <a:gd name="T28" fmla="*/ 16 w 29"/>
                <a:gd name="T29" fmla="*/ 0 h 20"/>
                <a:gd name="T30" fmla="*/ 9 w 29"/>
                <a:gd name="T31" fmla="*/ 0 h 20"/>
                <a:gd name="T32" fmla="*/ 9 w 29"/>
                <a:gd name="T33" fmla="*/ 0 h 20"/>
                <a:gd name="T34" fmla="*/ 5 w 29"/>
                <a:gd name="T35" fmla="*/ 0 h 20"/>
                <a:gd name="T36" fmla="*/ 0 w 29"/>
                <a:gd name="T37" fmla="*/ 2 h 20"/>
                <a:gd name="T38" fmla="*/ 0 w 29"/>
                <a:gd name="T39" fmla="*/ 7 h 20"/>
                <a:gd name="T40" fmla="*/ 0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0" y="11"/>
                  </a:moveTo>
                  <a:lnTo>
                    <a:pt x="0" y="11"/>
                  </a:lnTo>
                  <a:lnTo>
                    <a:pt x="2" y="13"/>
                  </a:lnTo>
                  <a:lnTo>
                    <a:pt x="7" y="18"/>
                  </a:lnTo>
                  <a:lnTo>
                    <a:pt x="14" y="20"/>
                  </a:lnTo>
                  <a:lnTo>
                    <a:pt x="18" y="20"/>
                  </a:lnTo>
                  <a:lnTo>
                    <a:pt x="25" y="20"/>
                  </a:lnTo>
                  <a:lnTo>
                    <a:pt x="27" y="18"/>
                  </a:lnTo>
                  <a:lnTo>
                    <a:pt x="29" y="13"/>
                  </a:lnTo>
                  <a:lnTo>
                    <a:pt x="27" y="9"/>
                  </a:lnTo>
                  <a:lnTo>
                    <a:pt x="25" y="4"/>
                  </a:lnTo>
                  <a:lnTo>
                    <a:pt x="20" y="2"/>
                  </a:lnTo>
                  <a:lnTo>
                    <a:pt x="16" y="0"/>
                  </a:lnTo>
                  <a:lnTo>
                    <a:pt x="9" y="0"/>
                  </a:lnTo>
                  <a:lnTo>
                    <a:pt x="5"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2" name="Freeform 1959">
              <a:extLst>
                <a:ext uri="{FF2B5EF4-FFF2-40B4-BE49-F238E27FC236}">
                  <a16:creationId xmlns:a16="http://schemas.microsoft.com/office/drawing/2014/main" xmlns="" id="{41F05E70-4F38-BE4E-A811-C8D809E627EE}"/>
                </a:ext>
              </a:extLst>
            </p:cNvPr>
            <p:cNvSpPr>
              <a:spLocks/>
            </p:cNvSpPr>
            <p:nvPr/>
          </p:nvSpPr>
          <p:spPr bwMode="auto">
            <a:xfrm>
              <a:off x="3490" y="3224"/>
              <a:ext cx="29" cy="20"/>
            </a:xfrm>
            <a:custGeom>
              <a:avLst/>
              <a:gdLst>
                <a:gd name="T0" fmla="*/ 0 w 29"/>
                <a:gd name="T1" fmla="*/ 11 h 20"/>
                <a:gd name="T2" fmla="*/ 0 w 29"/>
                <a:gd name="T3" fmla="*/ 11 h 20"/>
                <a:gd name="T4" fmla="*/ 2 w 29"/>
                <a:gd name="T5" fmla="*/ 13 h 20"/>
                <a:gd name="T6" fmla="*/ 7 w 29"/>
                <a:gd name="T7" fmla="*/ 18 h 20"/>
                <a:gd name="T8" fmla="*/ 14 w 29"/>
                <a:gd name="T9" fmla="*/ 20 h 20"/>
                <a:gd name="T10" fmla="*/ 18 w 29"/>
                <a:gd name="T11" fmla="*/ 20 h 20"/>
                <a:gd name="T12" fmla="*/ 18 w 29"/>
                <a:gd name="T13" fmla="*/ 20 h 20"/>
                <a:gd name="T14" fmla="*/ 25 w 29"/>
                <a:gd name="T15" fmla="*/ 20 h 20"/>
                <a:gd name="T16" fmla="*/ 27 w 29"/>
                <a:gd name="T17" fmla="*/ 18 h 20"/>
                <a:gd name="T18" fmla="*/ 29 w 29"/>
                <a:gd name="T19" fmla="*/ 13 h 20"/>
                <a:gd name="T20" fmla="*/ 27 w 29"/>
                <a:gd name="T21" fmla="*/ 9 h 20"/>
                <a:gd name="T22" fmla="*/ 27 w 29"/>
                <a:gd name="T23" fmla="*/ 9 h 20"/>
                <a:gd name="T24" fmla="*/ 25 w 29"/>
                <a:gd name="T25" fmla="*/ 4 h 20"/>
                <a:gd name="T26" fmla="*/ 20 w 29"/>
                <a:gd name="T27" fmla="*/ 2 h 20"/>
                <a:gd name="T28" fmla="*/ 16 w 29"/>
                <a:gd name="T29" fmla="*/ 0 h 20"/>
                <a:gd name="T30" fmla="*/ 9 w 29"/>
                <a:gd name="T31" fmla="*/ 0 h 20"/>
                <a:gd name="T32" fmla="*/ 9 w 29"/>
                <a:gd name="T33" fmla="*/ 0 h 20"/>
                <a:gd name="T34" fmla="*/ 5 w 29"/>
                <a:gd name="T35" fmla="*/ 0 h 20"/>
                <a:gd name="T36" fmla="*/ 0 w 29"/>
                <a:gd name="T37" fmla="*/ 2 h 20"/>
                <a:gd name="T38" fmla="*/ 0 w 29"/>
                <a:gd name="T39" fmla="*/ 7 h 20"/>
                <a:gd name="T40" fmla="*/ 0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0" y="11"/>
                  </a:moveTo>
                  <a:lnTo>
                    <a:pt x="0" y="11"/>
                  </a:lnTo>
                  <a:lnTo>
                    <a:pt x="2" y="13"/>
                  </a:lnTo>
                  <a:lnTo>
                    <a:pt x="7" y="18"/>
                  </a:lnTo>
                  <a:lnTo>
                    <a:pt x="14" y="20"/>
                  </a:lnTo>
                  <a:lnTo>
                    <a:pt x="18" y="20"/>
                  </a:lnTo>
                  <a:lnTo>
                    <a:pt x="25" y="20"/>
                  </a:lnTo>
                  <a:lnTo>
                    <a:pt x="27" y="18"/>
                  </a:lnTo>
                  <a:lnTo>
                    <a:pt x="29" y="13"/>
                  </a:lnTo>
                  <a:lnTo>
                    <a:pt x="27" y="9"/>
                  </a:lnTo>
                  <a:lnTo>
                    <a:pt x="25" y="4"/>
                  </a:lnTo>
                  <a:lnTo>
                    <a:pt x="20" y="2"/>
                  </a:lnTo>
                  <a:lnTo>
                    <a:pt x="16" y="0"/>
                  </a:lnTo>
                  <a:lnTo>
                    <a:pt x="9" y="0"/>
                  </a:lnTo>
                  <a:lnTo>
                    <a:pt x="5"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3" name="Freeform 1960">
              <a:extLst>
                <a:ext uri="{FF2B5EF4-FFF2-40B4-BE49-F238E27FC236}">
                  <a16:creationId xmlns:a16="http://schemas.microsoft.com/office/drawing/2014/main" xmlns="" id="{448ABEFE-6BB5-A34C-884D-4AD8CB6536B6}"/>
                </a:ext>
              </a:extLst>
            </p:cNvPr>
            <p:cNvSpPr>
              <a:spLocks/>
            </p:cNvSpPr>
            <p:nvPr/>
          </p:nvSpPr>
          <p:spPr bwMode="auto">
            <a:xfrm>
              <a:off x="3463" y="3224"/>
              <a:ext cx="27" cy="22"/>
            </a:xfrm>
            <a:custGeom>
              <a:avLst/>
              <a:gdLst>
                <a:gd name="T0" fmla="*/ 0 w 27"/>
                <a:gd name="T1" fmla="*/ 11 h 22"/>
                <a:gd name="T2" fmla="*/ 0 w 27"/>
                <a:gd name="T3" fmla="*/ 11 h 22"/>
                <a:gd name="T4" fmla="*/ 2 w 27"/>
                <a:gd name="T5" fmla="*/ 16 h 22"/>
                <a:gd name="T6" fmla="*/ 7 w 27"/>
                <a:gd name="T7" fmla="*/ 18 h 22"/>
                <a:gd name="T8" fmla="*/ 11 w 27"/>
                <a:gd name="T9" fmla="*/ 20 h 22"/>
                <a:gd name="T10" fmla="*/ 18 w 27"/>
                <a:gd name="T11" fmla="*/ 22 h 22"/>
                <a:gd name="T12" fmla="*/ 18 w 27"/>
                <a:gd name="T13" fmla="*/ 22 h 22"/>
                <a:gd name="T14" fmla="*/ 23 w 27"/>
                <a:gd name="T15" fmla="*/ 20 h 22"/>
                <a:gd name="T16" fmla="*/ 27 w 27"/>
                <a:gd name="T17" fmla="*/ 18 h 22"/>
                <a:gd name="T18" fmla="*/ 27 w 27"/>
                <a:gd name="T19" fmla="*/ 13 h 22"/>
                <a:gd name="T20" fmla="*/ 27 w 27"/>
                <a:gd name="T21" fmla="*/ 11 h 22"/>
                <a:gd name="T22" fmla="*/ 27 w 27"/>
                <a:gd name="T23" fmla="*/ 11 h 22"/>
                <a:gd name="T24" fmla="*/ 25 w 27"/>
                <a:gd name="T25" fmla="*/ 7 h 22"/>
                <a:gd name="T26" fmla="*/ 20 w 27"/>
                <a:gd name="T27" fmla="*/ 2 h 22"/>
                <a:gd name="T28" fmla="*/ 16 w 27"/>
                <a:gd name="T29" fmla="*/ 0 h 22"/>
                <a:gd name="T30" fmla="*/ 9 w 27"/>
                <a:gd name="T31" fmla="*/ 0 h 22"/>
                <a:gd name="T32" fmla="*/ 9 w 27"/>
                <a:gd name="T33" fmla="*/ 0 h 22"/>
                <a:gd name="T34" fmla="*/ 5 w 27"/>
                <a:gd name="T35" fmla="*/ 0 h 22"/>
                <a:gd name="T36" fmla="*/ 0 w 27"/>
                <a:gd name="T37" fmla="*/ 2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7" y="18"/>
                  </a:lnTo>
                  <a:lnTo>
                    <a:pt x="11" y="20"/>
                  </a:lnTo>
                  <a:lnTo>
                    <a:pt x="18" y="22"/>
                  </a:lnTo>
                  <a:lnTo>
                    <a:pt x="23" y="20"/>
                  </a:lnTo>
                  <a:lnTo>
                    <a:pt x="27" y="18"/>
                  </a:lnTo>
                  <a:lnTo>
                    <a:pt x="27" y="13"/>
                  </a:lnTo>
                  <a:lnTo>
                    <a:pt x="27" y="11"/>
                  </a:lnTo>
                  <a:lnTo>
                    <a:pt x="25" y="7"/>
                  </a:lnTo>
                  <a:lnTo>
                    <a:pt x="20" y="2"/>
                  </a:lnTo>
                  <a:lnTo>
                    <a:pt x="16" y="0"/>
                  </a:lnTo>
                  <a:lnTo>
                    <a:pt x="9" y="0"/>
                  </a:lnTo>
                  <a:lnTo>
                    <a:pt x="5"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4" name="Freeform 1961">
              <a:extLst>
                <a:ext uri="{FF2B5EF4-FFF2-40B4-BE49-F238E27FC236}">
                  <a16:creationId xmlns:a16="http://schemas.microsoft.com/office/drawing/2014/main" xmlns="" id="{9D1B5CE3-2399-1C4B-95D1-80EC973EA985}"/>
                </a:ext>
              </a:extLst>
            </p:cNvPr>
            <p:cNvSpPr>
              <a:spLocks/>
            </p:cNvSpPr>
            <p:nvPr/>
          </p:nvSpPr>
          <p:spPr bwMode="auto">
            <a:xfrm>
              <a:off x="3463" y="3224"/>
              <a:ext cx="27" cy="22"/>
            </a:xfrm>
            <a:custGeom>
              <a:avLst/>
              <a:gdLst>
                <a:gd name="T0" fmla="*/ 0 w 27"/>
                <a:gd name="T1" fmla="*/ 11 h 22"/>
                <a:gd name="T2" fmla="*/ 0 w 27"/>
                <a:gd name="T3" fmla="*/ 11 h 22"/>
                <a:gd name="T4" fmla="*/ 2 w 27"/>
                <a:gd name="T5" fmla="*/ 16 h 22"/>
                <a:gd name="T6" fmla="*/ 7 w 27"/>
                <a:gd name="T7" fmla="*/ 18 h 22"/>
                <a:gd name="T8" fmla="*/ 11 w 27"/>
                <a:gd name="T9" fmla="*/ 20 h 22"/>
                <a:gd name="T10" fmla="*/ 18 w 27"/>
                <a:gd name="T11" fmla="*/ 22 h 22"/>
                <a:gd name="T12" fmla="*/ 18 w 27"/>
                <a:gd name="T13" fmla="*/ 22 h 22"/>
                <a:gd name="T14" fmla="*/ 23 w 27"/>
                <a:gd name="T15" fmla="*/ 20 h 22"/>
                <a:gd name="T16" fmla="*/ 27 w 27"/>
                <a:gd name="T17" fmla="*/ 18 h 22"/>
                <a:gd name="T18" fmla="*/ 27 w 27"/>
                <a:gd name="T19" fmla="*/ 13 h 22"/>
                <a:gd name="T20" fmla="*/ 27 w 27"/>
                <a:gd name="T21" fmla="*/ 11 h 22"/>
                <a:gd name="T22" fmla="*/ 27 w 27"/>
                <a:gd name="T23" fmla="*/ 11 h 22"/>
                <a:gd name="T24" fmla="*/ 25 w 27"/>
                <a:gd name="T25" fmla="*/ 7 h 22"/>
                <a:gd name="T26" fmla="*/ 20 w 27"/>
                <a:gd name="T27" fmla="*/ 2 h 22"/>
                <a:gd name="T28" fmla="*/ 16 w 27"/>
                <a:gd name="T29" fmla="*/ 0 h 22"/>
                <a:gd name="T30" fmla="*/ 9 w 27"/>
                <a:gd name="T31" fmla="*/ 0 h 22"/>
                <a:gd name="T32" fmla="*/ 9 w 27"/>
                <a:gd name="T33" fmla="*/ 0 h 22"/>
                <a:gd name="T34" fmla="*/ 5 w 27"/>
                <a:gd name="T35" fmla="*/ 0 h 22"/>
                <a:gd name="T36" fmla="*/ 0 w 27"/>
                <a:gd name="T37" fmla="*/ 2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7" y="18"/>
                  </a:lnTo>
                  <a:lnTo>
                    <a:pt x="11" y="20"/>
                  </a:lnTo>
                  <a:lnTo>
                    <a:pt x="18" y="22"/>
                  </a:lnTo>
                  <a:lnTo>
                    <a:pt x="23" y="20"/>
                  </a:lnTo>
                  <a:lnTo>
                    <a:pt x="27" y="18"/>
                  </a:lnTo>
                  <a:lnTo>
                    <a:pt x="27" y="13"/>
                  </a:lnTo>
                  <a:lnTo>
                    <a:pt x="27" y="11"/>
                  </a:lnTo>
                  <a:lnTo>
                    <a:pt x="25" y="7"/>
                  </a:lnTo>
                  <a:lnTo>
                    <a:pt x="20" y="2"/>
                  </a:lnTo>
                  <a:lnTo>
                    <a:pt x="16" y="0"/>
                  </a:lnTo>
                  <a:lnTo>
                    <a:pt x="9" y="0"/>
                  </a:lnTo>
                  <a:lnTo>
                    <a:pt x="5"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5" name="Freeform 1962">
              <a:extLst>
                <a:ext uri="{FF2B5EF4-FFF2-40B4-BE49-F238E27FC236}">
                  <a16:creationId xmlns:a16="http://schemas.microsoft.com/office/drawing/2014/main" xmlns="" id="{7E792CD1-D002-FE4B-BAE9-71DC8EE66C3C}"/>
                </a:ext>
              </a:extLst>
            </p:cNvPr>
            <p:cNvSpPr>
              <a:spLocks/>
            </p:cNvSpPr>
            <p:nvPr/>
          </p:nvSpPr>
          <p:spPr bwMode="auto">
            <a:xfrm>
              <a:off x="3436" y="3224"/>
              <a:ext cx="27" cy="22"/>
            </a:xfrm>
            <a:custGeom>
              <a:avLst/>
              <a:gdLst>
                <a:gd name="T0" fmla="*/ 0 w 27"/>
                <a:gd name="T1" fmla="*/ 11 h 22"/>
                <a:gd name="T2" fmla="*/ 0 w 27"/>
                <a:gd name="T3" fmla="*/ 11 h 22"/>
                <a:gd name="T4" fmla="*/ 2 w 27"/>
                <a:gd name="T5" fmla="*/ 16 h 22"/>
                <a:gd name="T6" fmla="*/ 7 w 27"/>
                <a:gd name="T7" fmla="*/ 18 h 22"/>
                <a:gd name="T8" fmla="*/ 11 w 27"/>
                <a:gd name="T9" fmla="*/ 20 h 22"/>
                <a:gd name="T10" fmla="*/ 18 w 27"/>
                <a:gd name="T11" fmla="*/ 22 h 22"/>
                <a:gd name="T12" fmla="*/ 18 w 27"/>
                <a:gd name="T13" fmla="*/ 22 h 22"/>
                <a:gd name="T14" fmla="*/ 23 w 27"/>
                <a:gd name="T15" fmla="*/ 20 h 22"/>
                <a:gd name="T16" fmla="*/ 27 w 27"/>
                <a:gd name="T17" fmla="*/ 18 h 22"/>
                <a:gd name="T18" fmla="*/ 27 w 27"/>
                <a:gd name="T19" fmla="*/ 16 h 22"/>
                <a:gd name="T20" fmla="*/ 27 w 27"/>
                <a:gd name="T21" fmla="*/ 11 h 22"/>
                <a:gd name="T22" fmla="*/ 27 w 27"/>
                <a:gd name="T23" fmla="*/ 11 h 22"/>
                <a:gd name="T24" fmla="*/ 25 w 27"/>
                <a:gd name="T25" fmla="*/ 7 h 22"/>
                <a:gd name="T26" fmla="*/ 20 w 27"/>
                <a:gd name="T27" fmla="*/ 2 h 22"/>
                <a:gd name="T28" fmla="*/ 16 w 27"/>
                <a:gd name="T29" fmla="*/ 0 h 22"/>
                <a:gd name="T30" fmla="*/ 9 w 27"/>
                <a:gd name="T31" fmla="*/ 0 h 22"/>
                <a:gd name="T32" fmla="*/ 9 w 27"/>
                <a:gd name="T33" fmla="*/ 0 h 22"/>
                <a:gd name="T34" fmla="*/ 5 w 27"/>
                <a:gd name="T35" fmla="*/ 0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7" y="18"/>
                  </a:lnTo>
                  <a:lnTo>
                    <a:pt x="11" y="20"/>
                  </a:lnTo>
                  <a:lnTo>
                    <a:pt x="18" y="22"/>
                  </a:lnTo>
                  <a:lnTo>
                    <a:pt x="23" y="20"/>
                  </a:lnTo>
                  <a:lnTo>
                    <a:pt x="27" y="18"/>
                  </a:lnTo>
                  <a:lnTo>
                    <a:pt x="27" y="16"/>
                  </a:lnTo>
                  <a:lnTo>
                    <a:pt x="27" y="11"/>
                  </a:lnTo>
                  <a:lnTo>
                    <a:pt x="25" y="7"/>
                  </a:lnTo>
                  <a:lnTo>
                    <a:pt x="20" y="2"/>
                  </a:lnTo>
                  <a:lnTo>
                    <a:pt x="16" y="0"/>
                  </a:lnTo>
                  <a:lnTo>
                    <a:pt x="9" y="0"/>
                  </a:lnTo>
                  <a:lnTo>
                    <a:pt x="5" y="0"/>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6" name="Freeform 1963">
              <a:extLst>
                <a:ext uri="{FF2B5EF4-FFF2-40B4-BE49-F238E27FC236}">
                  <a16:creationId xmlns:a16="http://schemas.microsoft.com/office/drawing/2014/main" xmlns="" id="{94273A81-276F-BC42-A405-23ABD7F07F7D}"/>
                </a:ext>
              </a:extLst>
            </p:cNvPr>
            <p:cNvSpPr>
              <a:spLocks/>
            </p:cNvSpPr>
            <p:nvPr/>
          </p:nvSpPr>
          <p:spPr bwMode="auto">
            <a:xfrm>
              <a:off x="3436" y="3224"/>
              <a:ext cx="27" cy="22"/>
            </a:xfrm>
            <a:custGeom>
              <a:avLst/>
              <a:gdLst>
                <a:gd name="T0" fmla="*/ 0 w 27"/>
                <a:gd name="T1" fmla="*/ 11 h 22"/>
                <a:gd name="T2" fmla="*/ 0 w 27"/>
                <a:gd name="T3" fmla="*/ 11 h 22"/>
                <a:gd name="T4" fmla="*/ 2 w 27"/>
                <a:gd name="T5" fmla="*/ 16 h 22"/>
                <a:gd name="T6" fmla="*/ 7 w 27"/>
                <a:gd name="T7" fmla="*/ 18 h 22"/>
                <a:gd name="T8" fmla="*/ 11 w 27"/>
                <a:gd name="T9" fmla="*/ 20 h 22"/>
                <a:gd name="T10" fmla="*/ 18 w 27"/>
                <a:gd name="T11" fmla="*/ 22 h 22"/>
                <a:gd name="T12" fmla="*/ 18 w 27"/>
                <a:gd name="T13" fmla="*/ 22 h 22"/>
                <a:gd name="T14" fmla="*/ 23 w 27"/>
                <a:gd name="T15" fmla="*/ 20 h 22"/>
                <a:gd name="T16" fmla="*/ 27 w 27"/>
                <a:gd name="T17" fmla="*/ 18 h 22"/>
                <a:gd name="T18" fmla="*/ 27 w 27"/>
                <a:gd name="T19" fmla="*/ 16 h 22"/>
                <a:gd name="T20" fmla="*/ 27 w 27"/>
                <a:gd name="T21" fmla="*/ 11 h 22"/>
                <a:gd name="T22" fmla="*/ 27 w 27"/>
                <a:gd name="T23" fmla="*/ 11 h 22"/>
                <a:gd name="T24" fmla="*/ 25 w 27"/>
                <a:gd name="T25" fmla="*/ 7 h 22"/>
                <a:gd name="T26" fmla="*/ 20 w 27"/>
                <a:gd name="T27" fmla="*/ 2 h 22"/>
                <a:gd name="T28" fmla="*/ 16 w 27"/>
                <a:gd name="T29" fmla="*/ 0 h 22"/>
                <a:gd name="T30" fmla="*/ 9 w 27"/>
                <a:gd name="T31" fmla="*/ 0 h 22"/>
                <a:gd name="T32" fmla="*/ 9 w 27"/>
                <a:gd name="T33" fmla="*/ 0 h 22"/>
                <a:gd name="T34" fmla="*/ 5 w 27"/>
                <a:gd name="T35" fmla="*/ 0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7" y="18"/>
                  </a:lnTo>
                  <a:lnTo>
                    <a:pt x="11" y="20"/>
                  </a:lnTo>
                  <a:lnTo>
                    <a:pt x="18" y="22"/>
                  </a:lnTo>
                  <a:lnTo>
                    <a:pt x="23" y="20"/>
                  </a:lnTo>
                  <a:lnTo>
                    <a:pt x="27" y="18"/>
                  </a:lnTo>
                  <a:lnTo>
                    <a:pt x="27" y="16"/>
                  </a:lnTo>
                  <a:lnTo>
                    <a:pt x="27" y="11"/>
                  </a:lnTo>
                  <a:lnTo>
                    <a:pt x="25" y="7"/>
                  </a:lnTo>
                  <a:lnTo>
                    <a:pt x="20" y="2"/>
                  </a:lnTo>
                  <a:lnTo>
                    <a:pt x="16" y="0"/>
                  </a:lnTo>
                  <a:lnTo>
                    <a:pt x="9" y="0"/>
                  </a:lnTo>
                  <a:lnTo>
                    <a:pt x="5" y="0"/>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7" name="Freeform 1964">
              <a:extLst>
                <a:ext uri="{FF2B5EF4-FFF2-40B4-BE49-F238E27FC236}">
                  <a16:creationId xmlns:a16="http://schemas.microsoft.com/office/drawing/2014/main" xmlns="" id="{828F2757-0528-6F43-891A-FEAF21E477E7}"/>
                </a:ext>
              </a:extLst>
            </p:cNvPr>
            <p:cNvSpPr>
              <a:spLocks/>
            </p:cNvSpPr>
            <p:nvPr/>
          </p:nvSpPr>
          <p:spPr bwMode="auto">
            <a:xfrm>
              <a:off x="3409" y="3224"/>
              <a:ext cx="27" cy="22"/>
            </a:xfrm>
            <a:custGeom>
              <a:avLst/>
              <a:gdLst>
                <a:gd name="T0" fmla="*/ 0 w 27"/>
                <a:gd name="T1" fmla="*/ 11 h 22"/>
                <a:gd name="T2" fmla="*/ 0 w 27"/>
                <a:gd name="T3" fmla="*/ 11 h 22"/>
                <a:gd name="T4" fmla="*/ 2 w 27"/>
                <a:gd name="T5" fmla="*/ 16 h 22"/>
                <a:gd name="T6" fmla="*/ 7 w 27"/>
                <a:gd name="T7" fmla="*/ 20 h 22"/>
                <a:gd name="T8" fmla="*/ 11 w 27"/>
                <a:gd name="T9" fmla="*/ 22 h 22"/>
                <a:gd name="T10" fmla="*/ 18 w 27"/>
                <a:gd name="T11" fmla="*/ 22 h 22"/>
                <a:gd name="T12" fmla="*/ 18 w 27"/>
                <a:gd name="T13" fmla="*/ 22 h 22"/>
                <a:gd name="T14" fmla="*/ 23 w 27"/>
                <a:gd name="T15" fmla="*/ 22 h 22"/>
                <a:gd name="T16" fmla="*/ 25 w 27"/>
                <a:gd name="T17" fmla="*/ 18 h 22"/>
                <a:gd name="T18" fmla="*/ 27 w 27"/>
                <a:gd name="T19" fmla="*/ 16 h 22"/>
                <a:gd name="T20" fmla="*/ 27 w 27"/>
                <a:gd name="T21" fmla="*/ 11 h 22"/>
                <a:gd name="T22" fmla="*/ 27 w 27"/>
                <a:gd name="T23" fmla="*/ 11 h 22"/>
                <a:gd name="T24" fmla="*/ 25 w 27"/>
                <a:gd name="T25" fmla="*/ 7 h 22"/>
                <a:gd name="T26" fmla="*/ 20 w 27"/>
                <a:gd name="T27" fmla="*/ 4 h 22"/>
                <a:gd name="T28" fmla="*/ 16 w 27"/>
                <a:gd name="T29" fmla="*/ 2 h 22"/>
                <a:gd name="T30" fmla="*/ 11 w 27"/>
                <a:gd name="T31" fmla="*/ 0 h 22"/>
                <a:gd name="T32" fmla="*/ 11 w 27"/>
                <a:gd name="T33" fmla="*/ 0 h 22"/>
                <a:gd name="T34" fmla="*/ 7 w 27"/>
                <a:gd name="T35" fmla="*/ 2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7" y="20"/>
                  </a:lnTo>
                  <a:lnTo>
                    <a:pt x="11" y="22"/>
                  </a:lnTo>
                  <a:lnTo>
                    <a:pt x="18" y="22"/>
                  </a:lnTo>
                  <a:lnTo>
                    <a:pt x="23" y="22"/>
                  </a:lnTo>
                  <a:lnTo>
                    <a:pt x="25" y="18"/>
                  </a:lnTo>
                  <a:lnTo>
                    <a:pt x="27" y="16"/>
                  </a:lnTo>
                  <a:lnTo>
                    <a:pt x="27" y="11"/>
                  </a:lnTo>
                  <a:lnTo>
                    <a:pt x="25" y="7"/>
                  </a:lnTo>
                  <a:lnTo>
                    <a:pt x="20" y="4"/>
                  </a:lnTo>
                  <a:lnTo>
                    <a:pt x="16" y="2"/>
                  </a:lnTo>
                  <a:lnTo>
                    <a:pt x="11" y="0"/>
                  </a:lnTo>
                  <a:lnTo>
                    <a:pt x="7"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8" name="Freeform 1965">
              <a:extLst>
                <a:ext uri="{FF2B5EF4-FFF2-40B4-BE49-F238E27FC236}">
                  <a16:creationId xmlns:a16="http://schemas.microsoft.com/office/drawing/2014/main" xmlns="" id="{C55DD104-A732-7E4D-A33A-0FAF94580650}"/>
                </a:ext>
              </a:extLst>
            </p:cNvPr>
            <p:cNvSpPr>
              <a:spLocks/>
            </p:cNvSpPr>
            <p:nvPr/>
          </p:nvSpPr>
          <p:spPr bwMode="auto">
            <a:xfrm>
              <a:off x="3409" y="3224"/>
              <a:ext cx="27" cy="22"/>
            </a:xfrm>
            <a:custGeom>
              <a:avLst/>
              <a:gdLst>
                <a:gd name="T0" fmla="*/ 0 w 27"/>
                <a:gd name="T1" fmla="*/ 11 h 22"/>
                <a:gd name="T2" fmla="*/ 0 w 27"/>
                <a:gd name="T3" fmla="*/ 11 h 22"/>
                <a:gd name="T4" fmla="*/ 2 w 27"/>
                <a:gd name="T5" fmla="*/ 16 h 22"/>
                <a:gd name="T6" fmla="*/ 7 w 27"/>
                <a:gd name="T7" fmla="*/ 20 h 22"/>
                <a:gd name="T8" fmla="*/ 11 w 27"/>
                <a:gd name="T9" fmla="*/ 22 h 22"/>
                <a:gd name="T10" fmla="*/ 18 w 27"/>
                <a:gd name="T11" fmla="*/ 22 h 22"/>
                <a:gd name="T12" fmla="*/ 18 w 27"/>
                <a:gd name="T13" fmla="*/ 22 h 22"/>
                <a:gd name="T14" fmla="*/ 23 w 27"/>
                <a:gd name="T15" fmla="*/ 22 h 22"/>
                <a:gd name="T16" fmla="*/ 25 w 27"/>
                <a:gd name="T17" fmla="*/ 18 h 22"/>
                <a:gd name="T18" fmla="*/ 27 w 27"/>
                <a:gd name="T19" fmla="*/ 16 h 22"/>
                <a:gd name="T20" fmla="*/ 27 w 27"/>
                <a:gd name="T21" fmla="*/ 11 h 22"/>
                <a:gd name="T22" fmla="*/ 27 w 27"/>
                <a:gd name="T23" fmla="*/ 11 h 22"/>
                <a:gd name="T24" fmla="*/ 25 w 27"/>
                <a:gd name="T25" fmla="*/ 7 h 22"/>
                <a:gd name="T26" fmla="*/ 20 w 27"/>
                <a:gd name="T27" fmla="*/ 4 h 22"/>
                <a:gd name="T28" fmla="*/ 16 w 27"/>
                <a:gd name="T29" fmla="*/ 2 h 22"/>
                <a:gd name="T30" fmla="*/ 11 w 27"/>
                <a:gd name="T31" fmla="*/ 0 h 22"/>
                <a:gd name="T32" fmla="*/ 11 w 27"/>
                <a:gd name="T33" fmla="*/ 0 h 22"/>
                <a:gd name="T34" fmla="*/ 7 w 27"/>
                <a:gd name="T35" fmla="*/ 2 h 22"/>
                <a:gd name="T36" fmla="*/ 2 w 27"/>
                <a:gd name="T37" fmla="*/ 4 h 22"/>
                <a:gd name="T38" fmla="*/ 0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6"/>
                  </a:lnTo>
                  <a:lnTo>
                    <a:pt x="7" y="20"/>
                  </a:lnTo>
                  <a:lnTo>
                    <a:pt x="11" y="22"/>
                  </a:lnTo>
                  <a:lnTo>
                    <a:pt x="18" y="22"/>
                  </a:lnTo>
                  <a:lnTo>
                    <a:pt x="23" y="22"/>
                  </a:lnTo>
                  <a:lnTo>
                    <a:pt x="25" y="18"/>
                  </a:lnTo>
                  <a:lnTo>
                    <a:pt x="27" y="16"/>
                  </a:lnTo>
                  <a:lnTo>
                    <a:pt x="27" y="11"/>
                  </a:lnTo>
                  <a:lnTo>
                    <a:pt x="25" y="7"/>
                  </a:lnTo>
                  <a:lnTo>
                    <a:pt x="20" y="4"/>
                  </a:lnTo>
                  <a:lnTo>
                    <a:pt x="16" y="2"/>
                  </a:lnTo>
                  <a:lnTo>
                    <a:pt x="11" y="0"/>
                  </a:lnTo>
                  <a:lnTo>
                    <a:pt x="7"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49" name="Freeform 1966">
              <a:extLst>
                <a:ext uri="{FF2B5EF4-FFF2-40B4-BE49-F238E27FC236}">
                  <a16:creationId xmlns:a16="http://schemas.microsoft.com/office/drawing/2014/main" xmlns="" id="{9D7A5793-AA8C-D74C-8773-0DE208C429CB}"/>
                </a:ext>
              </a:extLst>
            </p:cNvPr>
            <p:cNvSpPr>
              <a:spLocks/>
            </p:cNvSpPr>
            <p:nvPr/>
          </p:nvSpPr>
          <p:spPr bwMode="auto">
            <a:xfrm>
              <a:off x="3384" y="3226"/>
              <a:ext cx="25" cy="20"/>
            </a:xfrm>
            <a:custGeom>
              <a:avLst/>
              <a:gdLst>
                <a:gd name="T0" fmla="*/ 0 w 25"/>
                <a:gd name="T1" fmla="*/ 9 h 20"/>
                <a:gd name="T2" fmla="*/ 0 w 25"/>
                <a:gd name="T3" fmla="*/ 9 h 20"/>
                <a:gd name="T4" fmla="*/ 3 w 25"/>
                <a:gd name="T5" fmla="*/ 14 h 20"/>
                <a:gd name="T6" fmla="*/ 5 w 25"/>
                <a:gd name="T7" fmla="*/ 18 h 20"/>
                <a:gd name="T8" fmla="*/ 9 w 25"/>
                <a:gd name="T9" fmla="*/ 20 h 20"/>
                <a:gd name="T10" fmla="*/ 16 w 25"/>
                <a:gd name="T11" fmla="*/ 20 h 20"/>
                <a:gd name="T12" fmla="*/ 16 w 25"/>
                <a:gd name="T13" fmla="*/ 20 h 20"/>
                <a:gd name="T14" fmla="*/ 21 w 25"/>
                <a:gd name="T15" fmla="*/ 20 h 20"/>
                <a:gd name="T16" fmla="*/ 25 w 25"/>
                <a:gd name="T17" fmla="*/ 18 h 20"/>
                <a:gd name="T18" fmla="*/ 25 w 25"/>
                <a:gd name="T19" fmla="*/ 14 h 20"/>
                <a:gd name="T20" fmla="*/ 25 w 25"/>
                <a:gd name="T21" fmla="*/ 9 h 20"/>
                <a:gd name="T22" fmla="*/ 25 w 25"/>
                <a:gd name="T23" fmla="*/ 9 h 20"/>
                <a:gd name="T24" fmla="*/ 23 w 25"/>
                <a:gd name="T25" fmla="*/ 5 h 20"/>
                <a:gd name="T26" fmla="*/ 21 w 25"/>
                <a:gd name="T27" fmla="*/ 2 h 20"/>
                <a:gd name="T28" fmla="*/ 14 w 25"/>
                <a:gd name="T29" fmla="*/ 0 h 20"/>
                <a:gd name="T30" fmla="*/ 9 w 25"/>
                <a:gd name="T31" fmla="*/ 0 h 20"/>
                <a:gd name="T32" fmla="*/ 9 w 25"/>
                <a:gd name="T33" fmla="*/ 0 h 20"/>
                <a:gd name="T34" fmla="*/ 5 w 25"/>
                <a:gd name="T35" fmla="*/ 0 h 20"/>
                <a:gd name="T36" fmla="*/ 0 w 25"/>
                <a:gd name="T37" fmla="*/ 2 h 20"/>
                <a:gd name="T38" fmla="*/ 0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3" y="14"/>
                  </a:lnTo>
                  <a:lnTo>
                    <a:pt x="5" y="18"/>
                  </a:lnTo>
                  <a:lnTo>
                    <a:pt x="9" y="20"/>
                  </a:lnTo>
                  <a:lnTo>
                    <a:pt x="16" y="20"/>
                  </a:lnTo>
                  <a:lnTo>
                    <a:pt x="21" y="20"/>
                  </a:lnTo>
                  <a:lnTo>
                    <a:pt x="25" y="18"/>
                  </a:lnTo>
                  <a:lnTo>
                    <a:pt x="25" y="14"/>
                  </a:lnTo>
                  <a:lnTo>
                    <a:pt x="25" y="9"/>
                  </a:lnTo>
                  <a:lnTo>
                    <a:pt x="23" y="5"/>
                  </a:lnTo>
                  <a:lnTo>
                    <a:pt x="21" y="2"/>
                  </a:lnTo>
                  <a:lnTo>
                    <a:pt x="14" y="0"/>
                  </a:lnTo>
                  <a:lnTo>
                    <a:pt x="9" y="0"/>
                  </a:lnTo>
                  <a:lnTo>
                    <a:pt x="5"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0" name="Freeform 1967">
              <a:extLst>
                <a:ext uri="{FF2B5EF4-FFF2-40B4-BE49-F238E27FC236}">
                  <a16:creationId xmlns:a16="http://schemas.microsoft.com/office/drawing/2014/main" xmlns="" id="{89F637AD-9108-AE45-BE3D-1D107AE9DA21}"/>
                </a:ext>
              </a:extLst>
            </p:cNvPr>
            <p:cNvSpPr>
              <a:spLocks/>
            </p:cNvSpPr>
            <p:nvPr/>
          </p:nvSpPr>
          <p:spPr bwMode="auto">
            <a:xfrm>
              <a:off x="3384" y="3226"/>
              <a:ext cx="25" cy="20"/>
            </a:xfrm>
            <a:custGeom>
              <a:avLst/>
              <a:gdLst>
                <a:gd name="T0" fmla="*/ 0 w 25"/>
                <a:gd name="T1" fmla="*/ 9 h 20"/>
                <a:gd name="T2" fmla="*/ 0 w 25"/>
                <a:gd name="T3" fmla="*/ 9 h 20"/>
                <a:gd name="T4" fmla="*/ 3 w 25"/>
                <a:gd name="T5" fmla="*/ 14 h 20"/>
                <a:gd name="T6" fmla="*/ 5 w 25"/>
                <a:gd name="T7" fmla="*/ 18 h 20"/>
                <a:gd name="T8" fmla="*/ 9 w 25"/>
                <a:gd name="T9" fmla="*/ 20 h 20"/>
                <a:gd name="T10" fmla="*/ 16 w 25"/>
                <a:gd name="T11" fmla="*/ 20 h 20"/>
                <a:gd name="T12" fmla="*/ 16 w 25"/>
                <a:gd name="T13" fmla="*/ 20 h 20"/>
                <a:gd name="T14" fmla="*/ 21 w 25"/>
                <a:gd name="T15" fmla="*/ 20 h 20"/>
                <a:gd name="T16" fmla="*/ 25 w 25"/>
                <a:gd name="T17" fmla="*/ 18 h 20"/>
                <a:gd name="T18" fmla="*/ 25 w 25"/>
                <a:gd name="T19" fmla="*/ 14 h 20"/>
                <a:gd name="T20" fmla="*/ 25 w 25"/>
                <a:gd name="T21" fmla="*/ 9 h 20"/>
                <a:gd name="T22" fmla="*/ 25 w 25"/>
                <a:gd name="T23" fmla="*/ 9 h 20"/>
                <a:gd name="T24" fmla="*/ 23 w 25"/>
                <a:gd name="T25" fmla="*/ 5 h 20"/>
                <a:gd name="T26" fmla="*/ 21 w 25"/>
                <a:gd name="T27" fmla="*/ 2 h 20"/>
                <a:gd name="T28" fmla="*/ 14 w 25"/>
                <a:gd name="T29" fmla="*/ 0 h 20"/>
                <a:gd name="T30" fmla="*/ 9 w 25"/>
                <a:gd name="T31" fmla="*/ 0 h 20"/>
                <a:gd name="T32" fmla="*/ 9 w 25"/>
                <a:gd name="T33" fmla="*/ 0 h 20"/>
                <a:gd name="T34" fmla="*/ 5 w 25"/>
                <a:gd name="T35" fmla="*/ 0 h 20"/>
                <a:gd name="T36" fmla="*/ 0 w 25"/>
                <a:gd name="T37" fmla="*/ 2 h 20"/>
                <a:gd name="T38" fmla="*/ 0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3" y="14"/>
                  </a:lnTo>
                  <a:lnTo>
                    <a:pt x="5" y="18"/>
                  </a:lnTo>
                  <a:lnTo>
                    <a:pt x="9" y="20"/>
                  </a:lnTo>
                  <a:lnTo>
                    <a:pt x="16" y="20"/>
                  </a:lnTo>
                  <a:lnTo>
                    <a:pt x="21" y="20"/>
                  </a:lnTo>
                  <a:lnTo>
                    <a:pt x="25" y="18"/>
                  </a:lnTo>
                  <a:lnTo>
                    <a:pt x="25" y="14"/>
                  </a:lnTo>
                  <a:lnTo>
                    <a:pt x="25" y="9"/>
                  </a:lnTo>
                  <a:lnTo>
                    <a:pt x="23" y="5"/>
                  </a:lnTo>
                  <a:lnTo>
                    <a:pt x="21" y="2"/>
                  </a:lnTo>
                  <a:lnTo>
                    <a:pt x="14" y="0"/>
                  </a:lnTo>
                  <a:lnTo>
                    <a:pt x="9" y="0"/>
                  </a:lnTo>
                  <a:lnTo>
                    <a:pt x="5"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1" name="Freeform 1968">
              <a:extLst>
                <a:ext uri="{FF2B5EF4-FFF2-40B4-BE49-F238E27FC236}">
                  <a16:creationId xmlns:a16="http://schemas.microsoft.com/office/drawing/2014/main" xmlns="" id="{1181579E-9D6C-B446-9EC9-72D86765BE57}"/>
                </a:ext>
              </a:extLst>
            </p:cNvPr>
            <p:cNvSpPr>
              <a:spLocks/>
            </p:cNvSpPr>
            <p:nvPr/>
          </p:nvSpPr>
          <p:spPr bwMode="auto">
            <a:xfrm>
              <a:off x="3357" y="3226"/>
              <a:ext cx="27" cy="20"/>
            </a:xfrm>
            <a:custGeom>
              <a:avLst/>
              <a:gdLst>
                <a:gd name="T0" fmla="*/ 0 w 27"/>
                <a:gd name="T1" fmla="*/ 11 h 20"/>
                <a:gd name="T2" fmla="*/ 0 w 27"/>
                <a:gd name="T3" fmla="*/ 11 h 20"/>
                <a:gd name="T4" fmla="*/ 3 w 27"/>
                <a:gd name="T5" fmla="*/ 16 h 20"/>
                <a:gd name="T6" fmla="*/ 7 w 27"/>
                <a:gd name="T7" fmla="*/ 18 h 20"/>
                <a:gd name="T8" fmla="*/ 12 w 27"/>
                <a:gd name="T9" fmla="*/ 20 h 20"/>
                <a:gd name="T10" fmla="*/ 16 w 27"/>
                <a:gd name="T11" fmla="*/ 20 h 20"/>
                <a:gd name="T12" fmla="*/ 16 w 27"/>
                <a:gd name="T13" fmla="*/ 20 h 20"/>
                <a:gd name="T14" fmla="*/ 21 w 27"/>
                <a:gd name="T15" fmla="*/ 20 h 20"/>
                <a:gd name="T16" fmla="*/ 25 w 27"/>
                <a:gd name="T17" fmla="*/ 18 h 20"/>
                <a:gd name="T18" fmla="*/ 27 w 27"/>
                <a:gd name="T19" fmla="*/ 14 h 20"/>
                <a:gd name="T20" fmla="*/ 27 w 27"/>
                <a:gd name="T21" fmla="*/ 9 h 20"/>
                <a:gd name="T22" fmla="*/ 27 w 27"/>
                <a:gd name="T23" fmla="*/ 9 h 20"/>
                <a:gd name="T24" fmla="*/ 25 w 27"/>
                <a:gd name="T25" fmla="*/ 7 h 20"/>
                <a:gd name="T26" fmla="*/ 21 w 27"/>
                <a:gd name="T27" fmla="*/ 2 h 20"/>
                <a:gd name="T28" fmla="*/ 16 w 27"/>
                <a:gd name="T29" fmla="*/ 0 h 20"/>
                <a:gd name="T30" fmla="*/ 12 w 27"/>
                <a:gd name="T31" fmla="*/ 0 h 20"/>
                <a:gd name="T32" fmla="*/ 12 w 27"/>
                <a:gd name="T33" fmla="*/ 0 h 20"/>
                <a:gd name="T34" fmla="*/ 7 w 27"/>
                <a:gd name="T35" fmla="*/ 0 h 20"/>
                <a:gd name="T36" fmla="*/ 3 w 27"/>
                <a:gd name="T37" fmla="*/ 2 h 20"/>
                <a:gd name="T38" fmla="*/ 0 w 27"/>
                <a:gd name="T39" fmla="*/ 7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3" y="16"/>
                  </a:lnTo>
                  <a:lnTo>
                    <a:pt x="7" y="18"/>
                  </a:lnTo>
                  <a:lnTo>
                    <a:pt x="12" y="20"/>
                  </a:lnTo>
                  <a:lnTo>
                    <a:pt x="16" y="20"/>
                  </a:lnTo>
                  <a:lnTo>
                    <a:pt x="21" y="20"/>
                  </a:lnTo>
                  <a:lnTo>
                    <a:pt x="25" y="18"/>
                  </a:lnTo>
                  <a:lnTo>
                    <a:pt x="27" y="14"/>
                  </a:lnTo>
                  <a:lnTo>
                    <a:pt x="27" y="9"/>
                  </a:lnTo>
                  <a:lnTo>
                    <a:pt x="25" y="7"/>
                  </a:lnTo>
                  <a:lnTo>
                    <a:pt x="21" y="2"/>
                  </a:lnTo>
                  <a:lnTo>
                    <a:pt x="16" y="0"/>
                  </a:lnTo>
                  <a:lnTo>
                    <a:pt x="12" y="0"/>
                  </a:lnTo>
                  <a:lnTo>
                    <a:pt x="7" y="0"/>
                  </a:lnTo>
                  <a:lnTo>
                    <a:pt x="3"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2" name="Freeform 1969">
              <a:extLst>
                <a:ext uri="{FF2B5EF4-FFF2-40B4-BE49-F238E27FC236}">
                  <a16:creationId xmlns:a16="http://schemas.microsoft.com/office/drawing/2014/main" xmlns="" id="{937BE52A-806B-5A48-A1CB-7C0D35BBE762}"/>
                </a:ext>
              </a:extLst>
            </p:cNvPr>
            <p:cNvSpPr>
              <a:spLocks/>
            </p:cNvSpPr>
            <p:nvPr/>
          </p:nvSpPr>
          <p:spPr bwMode="auto">
            <a:xfrm>
              <a:off x="3357" y="3226"/>
              <a:ext cx="27" cy="20"/>
            </a:xfrm>
            <a:custGeom>
              <a:avLst/>
              <a:gdLst>
                <a:gd name="T0" fmla="*/ 0 w 27"/>
                <a:gd name="T1" fmla="*/ 11 h 20"/>
                <a:gd name="T2" fmla="*/ 0 w 27"/>
                <a:gd name="T3" fmla="*/ 11 h 20"/>
                <a:gd name="T4" fmla="*/ 3 w 27"/>
                <a:gd name="T5" fmla="*/ 16 h 20"/>
                <a:gd name="T6" fmla="*/ 7 w 27"/>
                <a:gd name="T7" fmla="*/ 18 h 20"/>
                <a:gd name="T8" fmla="*/ 12 w 27"/>
                <a:gd name="T9" fmla="*/ 20 h 20"/>
                <a:gd name="T10" fmla="*/ 16 w 27"/>
                <a:gd name="T11" fmla="*/ 20 h 20"/>
                <a:gd name="T12" fmla="*/ 16 w 27"/>
                <a:gd name="T13" fmla="*/ 20 h 20"/>
                <a:gd name="T14" fmla="*/ 21 w 27"/>
                <a:gd name="T15" fmla="*/ 20 h 20"/>
                <a:gd name="T16" fmla="*/ 25 w 27"/>
                <a:gd name="T17" fmla="*/ 18 h 20"/>
                <a:gd name="T18" fmla="*/ 27 w 27"/>
                <a:gd name="T19" fmla="*/ 14 h 20"/>
                <a:gd name="T20" fmla="*/ 27 w 27"/>
                <a:gd name="T21" fmla="*/ 9 h 20"/>
                <a:gd name="T22" fmla="*/ 27 w 27"/>
                <a:gd name="T23" fmla="*/ 9 h 20"/>
                <a:gd name="T24" fmla="*/ 25 w 27"/>
                <a:gd name="T25" fmla="*/ 7 h 20"/>
                <a:gd name="T26" fmla="*/ 21 w 27"/>
                <a:gd name="T27" fmla="*/ 2 h 20"/>
                <a:gd name="T28" fmla="*/ 16 w 27"/>
                <a:gd name="T29" fmla="*/ 0 h 20"/>
                <a:gd name="T30" fmla="*/ 12 w 27"/>
                <a:gd name="T31" fmla="*/ 0 h 20"/>
                <a:gd name="T32" fmla="*/ 12 w 27"/>
                <a:gd name="T33" fmla="*/ 0 h 20"/>
                <a:gd name="T34" fmla="*/ 7 w 27"/>
                <a:gd name="T35" fmla="*/ 0 h 20"/>
                <a:gd name="T36" fmla="*/ 3 w 27"/>
                <a:gd name="T37" fmla="*/ 2 h 20"/>
                <a:gd name="T38" fmla="*/ 0 w 27"/>
                <a:gd name="T39" fmla="*/ 7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3" y="16"/>
                  </a:lnTo>
                  <a:lnTo>
                    <a:pt x="7" y="18"/>
                  </a:lnTo>
                  <a:lnTo>
                    <a:pt x="12" y="20"/>
                  </a:lnTo>
                  <a:lnTo>
                    <a:pt x="16" y="20"/>
                  </a:lnTo>
                  <a:lnTo>
                    <a:pt x="21" y="20"/>
                  </a:lnTo>
                  <a:lnTo>
                    <a:pt x="25" y="18"/>
                  </a:lnTo>
                  <a:lnTo>
                    <a:pt x="27" y="14"/>
                  </a:lnTo>
                  <a:lnTo>
                    <a:pt x="27" y="9"/>
                  </a:lnTo>
                  <a:lnTo>
                    <a:pt x="25" y="7"/>
                  </a:lnTo>
                  <a:lnTo>
                    <a:pt x="21" y="2"/>
                  </a:lnTo>
                  <a:lnTo>
                    <a:pt x="16" y="0"/>
                  </a:lnTo>
                  <a:lnTo>
                    <a:pt x="12" y="0"/>
                  </a:lnTo>
                  <a:lnTo>
                    <a:pt x="7" y="0"/>
                  </a:lnTo>
                  <a:lnTo>
                    <a:pt x="3"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3" name="Freeform 1970">
              <a:extLst>
                <a:ext uri="{FF2B5EF4-FFF2-40B4-BE49-F238E27FC236}">
                  <a16:creationId xmlns:a16="http://schemas.microsoft.com/office/drawing/2014/main" xmlns="" id="{60143670-7A47-864A-B6E4-3886721BFBD4}"/>
                </a:ext>
              </a:extLst>
            </p:cNvPr>
            <p:cNvSpPr>
              <a:spLocks/>
            </p:cNvSpPr>
            <p:nvPr/>
          </p:nvSpPr>
          <p:spPr bwMode="auto">
            <a:xfrm>
              <a:off x="3333" y="3226"/>
              <a:ext cx="24" cy="23"/>
            </a:xfrm>
            <a:custGeom>
              <a:avLst/>
              <a:gdLst>
                <a:gd name="T0" fmla="*/ 0 w 24"/>
                <a:gd name="T1" fmla="*/ 11 h 23"/>
                <a:gd name="T2" fmla="*/ 0 w 24"/>
                <a:gd name="T3" fmla="*/ 11 h 23"/>
                <a:gd name="T4" fmla="*/ 2 w 24"/>
                <a:gd name="T5" fmla="*/ 16 h 23"/>
                <a:gd name="T6" fmla="*/ 4 w 24"/>
                <a:gd name="T7" fmla="*/ 18 h 23"/>
                <a:gd name="T8" fmla="*/ 9 w 24"/>
                <a:gd name="T9" fmla="*/ 20 h 23"/>
                <a:gd name="T10" fmla="*/ 13 w 24"/>
                <a:gd name="T11" fmla="*/ 23 h 23"/>
                <a:gd name="T12" fmla="*/ 13 w 24"/>
                <a:gd name="T13" fmla="*/ 23 h 23"/>
                <a:gd name="T14" fmla="*/ 20 w 24"/>
                <a:gd name="T15" fmla="*/ 20 h 23"/>
                <a:gd name="T16" fmla="*/ 22 w 24"/>
                <a:gd name="T17" fmla="*/ 18 h 23"/>
                <a:gd name="T18" fmla="*/ 24 w 24"/>
                <a:gd name="T19" fmla="*/ 16 h 23"/>
                <a:gd name="T20" fmla="*/ 24 w 24"/>
                <a:gd name="T21" fmla="*/ 11 h 23"/>
                <a:gd name="T22" fmla="*/ 24 w 24"/>
                <a:gd name="T23" fmla="*/ 11 h 23"/>
                <a:gd name="T24" fmla="*/ 22 w 24"/>
                <a:gd name="T25" fmla="*/ 7 h 23"/>
                <a:gd name="T26" fmla="*/ 20 w 24"/>
                <a:gd name="T27" fmla="*/ 2 h 23"/>
                <a:gd name="T28" fmla="*/ 15 w 24"/>
                <a:gd name="T29" fmla="*/ 0 h 23"/>
                <a:gd name="T30" fmla="*/ 9 w 24"/>
                <a:gd name="T31" fmla="*/ 0 h 23"/>
                <a:gd name="T32" fmla="*/ 9 w 24"/>
                <a:gd name="T33" fmla="*/ 0 h 23"/>
                <a:gd name="T34" fmla="*/ 4 w 24"/>
                <a:gd name="T35" fmla="*/ 0 h 23"/>
                <a:gd name="T36" fmla="*/ 2 w 24"/>
                <a:gd name="T37" fmla="*/ 2 h 23"/>
                <a:gd name="T38" fmla="*/ 0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2" y="16"/>
                  </a:lnTo>
                  <a:lnTo>
                    <a:pt x="4" y="18"/>
                  </a:lnTo>
                  <a:lnTo>
                    <a:pt x="9" y="20"/>
                  </a:lnTo>
                  <a:lnTo>
                    <a:pt x="13" y="23"/>
                  </a:lnTo>
                  <a:lnTo>
                    <a:pt x="20" y="20"/>
                  </a:lnTo>
                  <a:lnTo>
                    <a:pt x="22" y="18"/>
                  </a:lnTo>
                  <a:lnTo>
                    <a:pt x="24" y="16"/>
                  </a:lnTo>
                  <a:lnTo>
                    <a:pt x="24" y="11"/>
                  </a:lnTo>
                  <a:lnTo>
                    <a:pt x="22" y="7"/>
                  </a:lnTo>
                  <a:lnTo>
                    <a:pt x="20" y="2"/>
                  </a:lnTo>
                  <a:lnTo>
                    <a:pt x="15" y="0"/>
                  </a:lnTo>
                  <a:lnTo>
                    <a:pt x="9" y="0"/>
                  </a:lnTo>
                  <a:lnTo>
                    <a:pt x="4"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4" name="Freeform 1971">
              <a:extLst>
                <a:ext uri="{FF2B5EF4-FFF2-40B4-BE49-F238E27FC236}">
                  <a16:creationId xmlns:a16="http://schemas.microsoft.com/office/drawing/2014/main" xmlns="" id="{90474A8E-73A9-474F-99C1-D33AB19D2855}"/>
                </a:ext>
              </a:extLst>
            </p:cNvPr>
            <p:cNvSpPr>
              <a:spLocks/>
            </p:cNvSpPr>
            <p:nvPr/>
          </p:nvSpPr>
          <p:spPr bwMode="auto">
            <a:xfrm>
              <a:off x="3333" y="3226"/>
              <a:ext cx="24" cy="23"/>
            </a:xfrm>
            <a:custGeom>
              <a:avLst/>
              <a:gdLst>
                <a:gd name="T0" fmla="*/ 0 w 24"/>
                <a:gd name="T1" fmla="*/ 11 h 23"/>
                <a:gd name="T2" fmla="*/ 0 w 24"/>
                <a:gd name="T3" fmla="*/ 11 h 23"/>
                <a:gd name="T4" fmla="*/ 2 w 24"/>
                <a:gd name="T5" fmla="*/ 16 h 23"/>
                <a:gd name="T6" fmla="*/ 4 w 24"/>
                <a:gd name="T7" fmla="*/ 18 h 23"/>
                <a:gd name="T8" fmla="*/ 9 w 24"/>
                <a:gd name="T9" fmla="*/ 20 h 23"/>
                <a:gd name="T10" fmla="*/ 13 w 24"/>
                <a:gd name="T11" fmla="*/ 23 h 23"/>
                <a:gd name="T12" fmla="*/ 13 w 24"/>
                <a:gd name="T13" fmla="*/ 23 h 23"/>
                <a:gd name="T14" fmla="*/ 20 w 24"/>
                <a:gd name="T15" fmla="*/ 20 h 23"/>
                <a:gd name="T16" fmla="*/ 22 w 24"/>
                <a:gd name="T17" fmla="*/ 18 h 23"/>
                <a:gd name="T18" fmla="*/ 24 w 24"/>
                <a:gd name="T19" fmla="*/ 16 h 23"/>
                <a:gd name="T20" fmla="*/ 24 w 24"/>
                <a:gd name="T21" fmla="*/ 11 h 23"/>
                <a:gd name="T22" fmla="*/ 24 w 24"/>
                <a:gd name="T23" fmla="*/ 11 h 23"/>
                <a:gd name="T24" fmla="*/ 22 w 24"/>
                <a:gd name="T25" fmla="*/ 7 h 23"/>
                <a:gd name="T26" fmla="*/ 20 w 24"/>
                <a:gd name="T27" fmla="*/ 2 h 23"/>
                <a:gd name="T28" fmla="*/ 15 w 24"/>
                <a:gd name="T29" fmla="*/ 0 h 23"/>
                <a:gd name="T30" fmla="*/ 9 w 24"/>
                <a:gd name="T31" fmla="*/ 0 h 23"/>
                <a:gd name="T32" fmla="*/ 9 w 24"/>
                <a:gd name="T33" fmla="*/ 0 h 23"/>
                <a:gd name="T34" fmla="*/ 4 w 24"/>
                <a:gd name="T35" fmla="*/ 0 h 23"/>
                <a:gd name="T36" fmla="*/ 2 w 24"/>
                <a:gd name="T37" fmla="*/ 2 h 23"/>
                <a:gd name="T38" fmla="*/ 0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2" y="16"/>
                  </a:lnTo>
                  <a:lnTo>
                    <a:pt x="4" y="18"/>
                  </a:lnTo>
                  <a:lnTo>
                    <a:pt x="9" y="20"/>
                  </a:lnTo>
                  <a:lnTo>
                    <a:pt x="13" y="23"/>
                  </a:lnTo>
                  <a:lnTo>
                    <a:pt x="20" y="20"/>
                  </a:lnTo>
                  <a:lnTo>
                    <a:pt x="22" y="18"/>
                  </a:lnTo>
                  <a:lnTo>
                    <a:pt x="24" y="16"/>
                  </a:lnTo>
                  <a:lnTo>
                    <a:pt x="24" y="11"/>
                  </a:lnTo>
                  <a:lnTo>
                    <a:pt x="22" y="7"/>
                  </a:lnTo>
                  <a:lnTo>
                    <a:pt x="20" y="2"/>
                  </a:lnTo>
                  <a:lnTo>
                    <a:pt x="15" y="0"/>
                  </a:lnTo>
                  <a:lnTo>
                    <a:pt x="9" y="0"/>
                  </a:lnTo>
                  <a:lnTo>
                    <a:pt x="4"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5" name="Freeform 1972">
              <a:extLst>
                <a:ext uri="{FF2B5EF4-FFF2-40B4-BE49-F238E27FC236}">
                  <a16:creationId xmlns:a16="http://schemas.microsoft.com/office/drawing/2014/main" xmlns="" id="{9440EFF9-361F-734A-AED6-FC8128A7E470}"/>
                </a:ext>
              </a:extLst>
            </p:cNvPr>
            <p:cNvSpPr>
              <a:spLocks/>
            </p:cNvSpPr>
            <p:nvPr/>
          </p:nvSpPr>
          <p:spPr bwMode="auto">
            <a:xfrm>
              <a:off x="3305" y="3226"/>
              <a:ext cx="28" cy="23"/>
            </a:xfrm>
            <a:custGeom>
              <a:avLst/>
              <a:gdLst>
                <a:gd name="T0" fmla="*/ 0 w 28"/>
                <a:gd name="T1" fmla="*/ 11 h 23"/>
                <a:gd name="T2" fmla="*/ 0 w 28"/>
                <a:gd name="T3" fmla="*/ 11 h 23"/>
                <a:gd name="T4" fmla="*/ 3 w 28"/>
                <a:gd name="T5" fmla="*/ 16 h 23"/>
                <a:gd name="T6" fmla="*/ 7 w 28"/>
                <a:gd name="T7" fmla="*/ 20 h 23"/>
                <a:gd name="T8" fmla="*/ 10 w 28"/>
                <a:gd name="T9" fmla="*/ 23 h 23"/>
                <a:gd name="T10" fmla="*/ 16 w 28"/>
                <a:gd name="T11" fmla="*/ 23 h 23"/>
                <a:gd name="T12" fmla="*/ 16 w 28"/>
                <a:gd name="T13" fmla="*/ 23 h 23"/>
                <a:gd name="T14" fmla="*/ 21 w 28"/>
                <a:gd name="T15" fmla="*/ 23 h 23"/>
                <a:gd name="T16" fmla="*/ 25 w 28"/>
                <a:gd name="T17" fmla="*/ 18 h 23"/>
                <a:gd name="T18" fmla="*/ 28 w 28"/>
                <a:gd name="T19" fmla="*/ 16 h 23"/>
                <a:gd name="T20" fmla="*/ 28 w 28"/>
                <a:gd name="T21" fmla="*/ 11 h 23"/>
                <a:gd name="T22" fmla="*/ 28 w 28"/>
                <a:gd name="T23" fmla="*/ 11 h 23"/>
                <a:gd name="T24" fmla="*/ 25 w 28"/>
                <a:gd name="T25" fmla="*/ 7 h 23"/>
                <a:gd name="T26" fmla="*/ 21 w 28"/>
                <a:gd name="T27" fmla="*/ 5 h 23"/>
                <a:gd name="T28" fmla="*/ 19 w 28"/>
                <a:gd name="T29" fmla="*/ 2 h 23"/>
                <a:gd name="T30" fmla="*/ 12 w 28"/>
                <a:gd name="T31" fmla="*/ 0 h 23"/>
                <a:gd name="T32" fmla="*/ 12 w 28"/>
                <a:gd name="T33" fmla="*/ 0 h 23"/>
                <a:gd name="T34" fmla="*/ 7 w 28"/>
                <a:gd name="T35" fmla="*/ 2 h 23"/>
                <a:gd name="T36" fmla="*/ 5 w 28"/>
                <a:gd name="T37" fmla="*/ 5 h 23"/>
                <a:gd name="T38" fmla="*/ 3 w 28"/>
                <a:gd name="T39" fmla="*/ 7 h 23"/>
                <a:gd name="T40" fmla="*/ 0 w 2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23">
                  <a:moveTo>
                    <a:pt x="0" y="11"/>
                  </a:moveTo>
                  <a:lnTo>
                    <a:pt x="0" y="11"/>
                  </a:lnTo>
                  <a:lnTo>
                    <a:pt x="3" y="16"/>
                  </a:lnTo>
                  <a:lnTo>
                    <a:pt x="7" y="20"/>
                  </a:lnTo>
                  <a:lnTo>
                    <a:pt x="10" y="23"/>
                  </a:lnTo>
                  <a:lnTo>
                    <a:pt x="16" y="23"/>
                  </a:lnTo>
                  <a:lnTo>
                    <a:pt x="21" y="23"/>
                  </a:lnTo>
                  <a:lnTo>
                    <a:pt x="25" y="18"/>
                  </a:lnTo>
                  <a:lnTo>
                    <a:pt x="28" y="16"/>
                  </a:lnTo>
                  <a:lnTo>
                    <a:pt x="28" y="11"/>
                  </a:lnTo>
                  <a:lnTo>
                    <a:pt x="25" y="7"/>
                  </a:lnTo>
                  <a:lnTo>
                    <a:pt x="21" y="5"/>
                  </a:lnTo>
                  <a:lnTo>
                    <a:pt x="19" y="2"/>
                  </a:lnTo>
                  <a:lnTo>
                    <a:pt x="12" y="0"/>
                  </a:lnTo>
                  <a:lnTo>
                    <a:pt x="7" y="2"/>
                  </a:lnTo>
                  <a:lnTo>
                    <a:pt x="5" y="5"/>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6" name="Freeform 1973">
              <a:extLst>
                <a:ext uri="{FF2B5EF4-FFF2-40B4-BE49-F238E27FC236}">
                  <a16:creationId xmlns:a16="http://schemas.microsoft.com/office/drawing/2014/main" xmlns="" id="{9408DB03-5124-CA42-B2EC-597B7A89207D}"/>
                </a:ext>
              </a:extLst>
            </p:cNvPr>
            <p:cNvSpPr>
              <a:spLocks/>
            </p:cNvSpPr>
            <p:nvPr/>
          </p:nvSpPr>
          <p:spPr bwMode="auto">
            <a:xfrm>
              <a:off x="3305" y="3226"/>
              <a:ext cx="28" cy="23"/>
            </a:xfrm>
            <a:custGeom>
              <a:avLst/>
              <a:gdLst>
                <a:gd name="T0" fmla="*/ 0 w 28"/>
                <a:gd name="T1" fmla="*/ 11 h 23"/>
                <a:gd name="T2" fmla="*/ 0 w 28"/>
                <a:gd name="T3" fmla="*/ 11 h 23"/>
                <a:gd name="T4" fmla="*/ 3 w 28"/>
                <a:gd name="T5" fmla="*/ 16 h 23"/>
                <a:gd name="T6" fmla="*/ 7 w 28"/>
                <a:gd name="T7" fmla="*/ 20 h 23"/>
                <a:gd name="T8" fmla="*/ 10 w 28"/>
                <a:gd name="T9" fmla="*/ 23 h 23"/>
                <a:gd name="T10" fmla="*/ 16 w 28"/>
                <a:gd name="T11" fmla="*/ 23 h 23"/>
                <a:gd name="T12" fmla="*/ 16 w 28"/>
                <a:gd name="T13" fmla="*/ 23 h 23"/>
                <a:gd name="T14" fmla="*/ 21 w 28"/>
                <a:gd name="T15" fmla="*/ 23 h 23"/>
                <a:gd name="T16" fmla="*/ 25 w 28"/>
                <a:gd name="T17" fmla="*/ 18 h 23"/>
                <a:gd name="T18" fmla="*/ 28 w 28"/>
                <a:gd name="T19" fmla="*/ 16 h 23"/>
                <a:gd name="T20" fmla="*/ 28 w 28"/>
                <a:gd name="T21" fmla="*/ 11 h 23"/>
                <a:gd name="T22" fmla="*/ 28 w 28"/>
                <a:gd name="T23" fmla="*/ 11 h 23"/>
                <a:gd name="T24" fmla="*/ 25 w 28"/>
                <a:gd name="T25" fmla="*/ 7 h 23"/>
                <a:gd name="T26" fmla="*/ 21 w 28"/>
                <a:gd name="T27" fmla="*/ 5 h 23"/>
                <a:gd name="T28" fmla="*/ 19 w 28"/>
                <a:gd name="T29" fmla="*/ 2 h 23"/>
                <a:gd name="T30" fmla="*/ 12 w 28"/>
                <a:gd name="T31" fmla="*/ 0 h 23"/>
                <a:gd name="T32" fmla="*/ 12 w 28"/>
                <a:gd name="T33" fmla="*/ 0 h 23"/>
                <a:gd name="T34" fmla="*/ 7 w 28"/>
                <a:gd name="T35" fmla="*/ 2 h 23"/>
                <a:gd name="T36" fmla="*/ 5 w 28"/>
                <a:gd name="T37" fmla="*/ 5 h 23"/>
                <a:gd name="T38" fmla="*/ 3 w 28"/>
                <a:gd name="T39" fmla="*/ 7 h 23"/>
                <a:gd name="T40" fmla="*/ 0 w 2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 h="23">
                  <a:moveTo>
                    <a:pt x="0" y="11"/>
                  </a:moveTo>
                  <a:lnTo>
                    <a:pt x="0" y="11"/>
                  </a:lnTo>
                  <a:lnTo>
                    <a:pt x="3" y="16"/>
                  </a:lnTo>
                  <a:lnTo>
                    <a:pt x="7" y="20"/>
                  </a:lnTo>
                  <a:lnTo>
                    <a:pt x="10" y="23"/>
                  </a:lnTo>
                  <a:lnTo>
                    <a:pt x="16" y="23"/>
                  </a:lnTo>
                  <a:lnTo>
                    <a:pt x="21" y="23"/>
                  </a:lnTo>
                  <a:lnTo>
                    <a:pt x="25" y="18"/>
                  </a:lnTo>
                  <a:lnTo>
                    <a:pt x="28" y="16"/>
                  </a:lnTo>
                  <a:lnTo>
                    <a:pt x="28" y="11"/>
                  </a:lnTo>
                  <a:lnTo>
                    <a:pt x="25" y="7"/>
                  </a:lnTo>
                  <a:lnTo>
                    <a:pt x="21" y="5"/>
                  </a:lnTo>
                  <a:lnTo>
                    <a:pt x="19" y="2"/>
                  </a:lnTo>
                  <a:lnTo>
                    <a:pt x="12" y="0"/>
                  </a:lnTo>
                  <a:lnTo>
                    <a:pt x="7" y="2"/>
                  </a:lnTo>
                  <a:lnTo>
                    <a:pt x="5" y="5"/>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7" name="Freeform 1974">
              <a:extLst>
                <a:ext uri="{FF2B5EF4-FFF2-40B4-BE49-F238E27FC236}">
                  <a16:creationId xmlns:a16="http://schemas.microsoft.com/office/drawing/2014/main" xmlns="" id="{0345884B-9F40-5243-90CD-3E8231E4CBBD}"/>
                </a:ext>
              </a:extLst>
            </p:cNvPr>
            <p:cNvSpPr>
              <a:spLocks/>
            </p:cNvSpPr>
            <p:nvPr/>
          </p:nvSpPr>
          <p:spPr bwMode="auto">
            <a:xfrm>
              <a:off x="3281" y="3226"/>
              <a:ext cx="24" cy="23"/>
            </a:xfrm>
            <a:custGeom>
              <a:avLst/>
              <a:gdLst>
                <a:gd name="T0" fmla="*/ 0 w 24"/>
                <a:gd name="T1" fmla="*/ 11 h 23"/>
                <a:gd name="T2" fmla="*/ 0 w 24"/>
                <a:gd name="T3" fmla="*/ 11 h 23"/>
                <a:gd name="T4" fmla="*/ 2 w 24"/>
                <a:gd name="T5" fmla="*/ 16 h 23"/>
                <a:gd name="T6" fmla="*/ 4 w 24"/>
                <a:gd name="T7" fmla="*/ 20 h 23"/>
                <a:gd name="T8" fmla="*/ 9 w 24"/>
                <a:gd name="T9" fmla="*/ 23 h 23"/>
                <a:gd name="T10" fmla="*/ 13 w 24"/>
                <a:gd name="T11" fmla="*/ 23 h 23"/>
                <a:gd name="T12" fmla="*/ 13 w 24"/>
                <a:gd name="T13" fmla="*/ 23 h 23"/>
                <a:gd name="T14" fmla="*/ 18 w 24"/>
                <a:gd name="T15" fmla="*/ 23 h 23"/>
                <a:gd name="T16" fmla="*/ 22 w 24"/>
                <a:gd name="T17" fmla="*/ 20 h 23"/>
                <a:gd name="T18" fmla="*/ 24 w 24"/>
                <a:gd name="T19" fmla="*/ 16 h 23"/>
                <a:gd name="T20" fmla="*/ 24 w 24"/>
                <a:gd name="T21" fmla="*/ 11 h 23"/>
                <a:gd name="T22" fmla="*/ 24 w 24"/>
                <a:gd name="T23" fmla="*/ 11 h 23"/>
                <a:gd name="T24" fmla="*/ 24 w 24"/>
                <a:gd name="T25" fmla="*/ 7 h 23"/>
                <a:gd name="T26" fmla="*/ 20 w 24"/>
                <a:gd name="T27" fmla="*/ 5 h 23"/>
                <a:gd name="T28" fmla="*/ 15 w 24"/>
                <a:gd name="T29" fmla="*/ 2 h 23"/>
                <a:gd name="T30" fmla="*/ 11 w 24"/>
                <a:gd name="T31" fmla="*/ 0 h 23"/>
                <a:gd name="T32" fmla="*/ 11 w 24"/>
                <a:gd name="T33" fmla="*/ 0 h 23"/>
                <a:gd name="T34" fmla="*/ 6 w 24"/>
                <a:gd name="T35" fmla="*/ 2 h 23"/>
                <a:gd name="T36" fmla="*/ 2 w 24"/>
                <a:gd name="T37" fmla="*/ 5 h 23"/>
                <a:gd name="T38" fmla="*/ 0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2" y="16"/>
                  </a:lnTo>
                  <a:lnTo>
                    <a:pt x="4" y="20"/>
                  </a:lnTo>
                  <a:lnTo>
                    <a:pt x="9" y="23"/>
                  </a:lnTo>
                  <a:lnTo>
                    <a:pt x="13" y="23"/>
                  </a:lnTo>
                  <a:lnTo>
                    <a:pt x="18" y="23"/>
                  </a:lnTo>
                  <a:lnTo>
                    <a:pt x="22" y="20"/>
                  </a:lnTo>
                  <a:lnTo>
                    <a:pt x="24" y="16"/>
                  </a:lnTo>
                  <a:lnTo>
                    <a:pt x="24" y="11"/>
                  </a:lnTo>
                  <a:lnTo>
                    <a:pt x="24" y="7"/>
                  </a:lnTo>
                  <a:lnTo>
                    <a:pt x="20" y="5"/>
                  </a:lnTo>
                  <a:lnTo>
                    <a:pt x="15" y="2"/>
                  </a:lnTo>
                  <a:lnTo>
                    <a:pt x="11" y="0"/>
                  </a:lnTo>
                  <a:lnTo>
                    <a:pt x="6"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8" name="Freeform 1975">
              <a:extLst>
                <a:ext uri="{FF2B5EF4-FFF2-40B4-BE49-F238E27FC236}">
                  <a16:creationId xmlns:a16="http://schemas.microsoft.com/office/drawing/2014/main" xmlns="" id="{5F08C589-47F2-9447-8E78-938BF2D25754}"/>
                </a:ext>
              </a:extLst>
            </p:cNvPr>
            <p:cNvSpPr>
              <a:spLocks/>
            </p:cNvSpPr>
            <p:nvPr/>
          </p:nvSpPr>
          <p:spPr bwMode="auto">
            <a:xfrm>
              <a:off x="3281" y="3226"/>
              <a:ext cx="24" cy="23"/>
            </a:xfrm>
            <a:custGeom>
              <a:avLst/>
              <a:gdLst>
                <a:gd name="T0" fmla="*/ 0 w 24"/>
                <a:gd name="T1" fmla="*/ 11 h 23"/>
                <a:gd name="T2" fmla="*/ 0 w 24"/>
                <a:gd name="T3" fmla="*/ 11 h 23"/>
                <a:gd name="T4" fmla="*/ 2 w 24"/>
                <a:gd name="T5" fmla="*/ 16 h 23"/>
                <a:gd name="T6" fmla="*/ 4 w 24"/>
                <a:gd name="T7" fmla="*/ 20 h 23"/>
                <a:gd name="T8" fmla="*/ 9 w 24"/>
                <a:gd name="T9" fmla="*/ 23 h 23"/>
                <a:gd name="T10" fmla="*/ 13 w 24"/>
                <a:gd name="T11" fmla="*/ 23 h 23"/>
                <a:gd name="T12" fmla="*/ 13 w 24"/>
                <a:gd name="T13" fmla="*/ 23 h 23"/>
                <a:gd name="T14" fmla="*/ 18 w 24"/>
                <a:gd name="T15" fmla="*/ 23 h 23"/>
                <a:gd name="T16" fmla="*/ 22 w 24"/>
                <a:gd name="T17" fmla="*/ 20 h 23"/>
                <a:gd name="T18" fmla="*/ 24 w 24"/>
                <a:gd name="T19" fmla="*/ 16 h 23"/>
                <a:gd name="T20" fmla="*/ 24 w 24"/>
                <a:gd name="T21" fmla="*/ 11 h 23"/>
                <a:gd name="T22" fmla="*/ 24 w 24"/>
                <a:gd name="T23" fmla="*/ 11 h 23"/>
                <a:gd name="T24" fmla="*/ 24 w 24"/>
                <a:gd name="T25" fmla="*/ 7 h 23"/>
                <a:gd name="T26" fmla="*/ 20 w 24"/>
                <a:gd name="T27" fmla="*/ 5 h 23"/>
                <a:gd name="T28" fmla="*/ 15 w 24"/>
                <a:gd name="T29" fmla="*/ 2 h 23"/>
                <a:gd name="T30" fmla="*/ 11 w 24"/>
                <a:gd name="T31" fmla="*/ 0 h 23"/>
                <a:gd name="T32" fmla="*/ 11 w 24"/>
                <a:gd name="T33" fmla="*/ 0 h 23"/>
                <a:gd name="T34" fmla="*/ 6 w 24"/>
                <a:gd name="T35" fmla="*/ 2 h 23"/>
                <a:gd name="T36" fmla="*/ 2 w 24"/>
                <a:gd name="T37" fmla="*/ 5 h 23"/>
                <a:gd name="T38" fmla="*/ 0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2" y="16"/>
                  </a:lnTo>
                  <a:lnTo>
                    <a:pt x="4" y="20"/>
                  </a:lnTo>
                  <a:lnTo>
                    <a:pt x="9" y="23"/>
                  </a:lnTo>
                  <a:lnTo>
                    <a:pt x="13" y="23"/>
                  </a:lnTo>
                  <a:lnTo>
                    <a:pt x="18" y="23"/>
                  </a:lnTo>
                  <a:lnTo>
                    <a:pt x="22" y="20"/>
                  </a:lnTo>
                  <a:lnTo>
                    <a:pt x="24" y="16"/>
                  </a:lnTo>
                  <a:lnTo>
                    <a:pt x="24" y="11"/>
                  </a:lnTo>
                  <a:lnTo>
                    <a:pt x="24" y="7"/>
                  </a:lnTo>
                  <a:lnTo>
                    <a:pt x="20" y="5"/>
                  </a:lnTo>
                  <a:lnTo>
                    <a:pt x="15" y="2"/>
                  </a:lnTo>
                  <a:lnTo>
                    <a:pt x="11" y="0"/>
                  </a:lnTo>
                  <a:lnTo>
                    <a:pt x="6"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59" name="Freeform 1976">
              <a:extLst>
                <a:ext uri="{FF2B5EF4-FFF2-40B4-BE49-F238E27FC236}">
                  <a16:creationId xmlns:a16="http://schemas.microsoft.com/office/drawing/2014/main" xmlns="" id="{922BD8E6-58DE-7C4F-9B81-2269B85F1F84}"/>
                </a:ext>
              </a:extLst>
            </p:cNvPr>
            <p:cNvSpPr>
              <a:spLocks/>
            </p:cNvSpPr>
            <p:nvPr/>
          </p:nvSpPr>
          <p:spPr bwMode="auto">
            <a:xfrm>
              <a:off x="3256" y="3228"/>
              <a:ext cx="25" cy="21"/>
            </a:xfrm>
            <a:custGeom>
              <a:avLst/>
              <a:gdLst>
                <a:gd name="T0" fmla="*/ 0 w 25"/>
                <a:gd name="T1" fmla="*/ 12 h 21"/>
                <a:gd name="T2" fmla="*/ 0 w 25"/>
                <a:gd name="T3" fmla="*/ 12 h 21"/>
                <a:gd name="T4" fmla="*/ 0 w 25"/>
                <a:gd name="T5" fmla="*/ 16 h 21"/>
                <a:gd name="T6" fmla="*/ 4 w 25"/>
                <a:gd name="T7" fmla="*/ 18 h 21"/>
                <a:gd name="T8" fmla="*/ 9 w 25"/>
                <a:gd name="T9" fmla="*/ 21 h 21"/>
                <a:gd name="T10" fmla="*/ 13 w 25"/>
                <a:gd name="T11" fmla="*/ 21 h 21"/>
                <a:gd name="T12" fmla="*/ 13 w 25"/>
                <a:gd name="T13" fmla="*/ 21 h 21"/>
                <a:gd name="T14" fmla="*/ 18 w 25"/>
                <a:gd name="T15" fmla="*/ 21 h 21"/>
                <a:gd name="T16" fmla="*/ 22 w 25"/>
                <a:gd name="T17" fmla="*/ 18 h 21"/>
                <a:gd name="T18" fmla="*/ 25 w 25"/>
                <a:gd name="T19" fmla="*/ 14 h 21"/>
                <a:gd name="T20" fmla="*/ 25 w 25"/>
                <a:gd name="T21" fmla="*/ 9 h 21"/>
                <a:gd name="T22" fmla="*/ 25 w 25"/>
                <a:gd name="T23" fmla="*/ 9 h 21"/>
                <a:gd name="T24" fmla="*/ 22 w 25"/>
                <a:gd name="T25" fmla="*/ 7 h 21"/>
                <a:gd name="T26" fmla="*/ 20 w 25"/>
                <a:gd name="T27" fmla="*/ 3 h 21"/>
                <a:gd name="T28" fmla="*/ 16 w 25"/>
                <a:gd name="T29" fmla="*/ 0 h 21"/>
                <a:gd name="T30" fmla="*/ 11 w 25"/>
                <a:gd name="T31" fmla="*/ 0 h 21"/>
                <a:gd name="T32" fmla="*/ 11 w 25"/>
                <a:gd name="T33" fmla="*/ 0 h 21"/>
                <a:gd name="T34" fmla="*/ 7 w 25"/>
                <a:gd name="T35" fmla="*/ 0 h 21"/>
                <a:gd name="T36" fmla="*/ 2 w 25"/>
                <a:gd name="T37" fmla="*/ 3 h 21"/>
                <a:gd name="T38" fmla="*/ 0 w 25"/>
                <a:gd name="T39" fmla="*/ 7 h 21"/>
                <a:gd name="T40" fmla="*/ 0 w 2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0" y="12"/>
                  </a:moveTo>
                  <a:lnTo>
                    <a:pt x="0" y="12"/>
                  </a:lnTo>
                  <a:lnTo>
                    <a:pt x="0" y="16"/>
                  </a:lnTo>
                  <a:lnTo>
                    <a:pt x="4" y="18"/>
                  </a:lnTo>
                  <a:lnTo>
                    <a:pt x="9" y="21"/>
                  </a:lnTo>
                  <a:lnTo>
                    <a:pt x="13" y="21"/>
                  </a:lnTo>
                  <a:lnTo>
                    <a:pt x="18" y="21"/>
                  </a:lnTo>
                  <a:lnTo>
                    <a:pt x="22" y="18"/>
                  </a:lnTo>
                  <a:lnTo>
                    <a:pt x="25" y="14"/>
                  </a:lnTo>
                  <a:lnTo>
                    <a:pt x="25" y="9"/>
                  </a:lnTo>
                  <a:lnTo>
                    <a:pt x="22" y="7"/>
                  </a:lnTo>
                  <a:lnTo>
                    <a:pt x="20" y="3"/>
                  </a:lnTo>
                  <a:lnTo>
                    <a:pt x="16" y="0"/>
                  </a:lnTo>
                  <a:lnTo>
                    <a:pt x="11" y="0"/>
                  </a:lnTo>
                  <a:lnTo>
                    <a:pt x="7"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0" name="Freeform 1977">
              <a:extLst>
                <a:ext uri="{FF2B5EF4-FFF2-40B4-BE49-F238E27FC236}">
                  <a16:creationId xmlns:a16="http://schemas.microsoft.com/office/drawing/2014/main" xmlns="" id="{2155F7D9-F51C-444E-858B-4469CA68FF67}"/>
                </a:ext>
              </a:extLst>
            </p:cNvPr>
            <p:cNvSpPr>
              <a:spLocks/>
            </p:cNvSpPr>
            <p:nvPr/>
          </p:nvSpPr>
          <p:spPr bwMode="auto">
            <a:xfrm>
              <a:off x="3256" y="3228"/>
              <a:ext cx="25" cy="21"/>
            </a:xfrm>
            <a:custGeom>
              <a:avLst/>
              <a:gdLst>
                <a:gd name="T0" fmla="*/ 0 w 25"/>
                <a:gd name="T1" fmla="*/ 12 h 21"/>
                <a:gd name="T2" fmla="*/ 0 w 25"/>
                <a:gd name="T3" fmla="*/ 12 h 21"/>
                <a:gd name="T4" fmla="*/ 0 w 25"/>
                <a:gd name="T5" fmla="*/ 16 h 21"/>
                <a:gd name="T6" fmla="*/ 4 w 25"/>
                <a:gd name="T7" fmla="*/ 18 h 21"/>
                <a:gd name="T8" fmla="*/ 9 w 25"/>
                <a:gd name="T9" fmla="*/ 21 h 21"/>
                <a:gd name="T10" fmla="*/ 13 w 25"/>
                <a:gd name="T11" fmla="*/ 21 h 21"/>
                <a:gd name="T12" fmla="*/ 13 w 25"/>
                <a:gd name="T13" fmla="*/ 21 h 21"/>
                <a:gd name="T14" fmla="*/ 18 w 25"/>
                <a:gd name="T15" fmla="*/ 21 h 21"/>
                <a:gd name="T16" fmla="*/ 22 w 25"/>
                <a:gd name="T17" fmla="*/ 18 h 21"/>
                <a:gd name="T18" fmla="*/ 25 w 25"/>
                <a:gd name="T19" fmla="*/ 14 h 21"/>
                <a:gd name="T20" fmla="*/ 25 w 25"/>
                <a:gd name="T21" fmla="*/ 9 h 21"/>
                <a:gd name="T22" fmla="*/ 25 w 25"/>
                <a:gd name="T23" fmla="*/ 9 h 21"/>
                <a:gd name="T24" fmla="*/ 22 w 25"/>
                <a:gd name="T25" fmla="*/ 7 h 21"/>
                <a:gd name="T26" fmla="*/ 20 w 25"/>
                <a:gd name="T27" fmla="*/ 3 h 21"/>
                <a:gd name="T28" fmla="*/ 16 w 25"/>
                <a:gd name="T29" fmla="*/ 0 h 21"/>
                <a:gd name="T30" fmla="*/ 11 w 25"/>
                <a:gd name="T31" fmla="*/ 0 h 21"/>
                <a:gd name="T32" fmla="*/ 11 w 25"/>
                <a:gd name="T33" fmla="*/ 0 h 21"/>
                <a:gd name="T34" fmla="*/ 7 w 25"/>
                <a:gd name="T35" fmla="*/ 0 h 21"/>
                <a:gd name="T36" fmla="*/ 2 w 25"/>
                <a:gd name="T37" fmla="*/ 3 h 21"/>
                <a:gd name="T38" fmla="*/ 0 w 25"/>
                <a:gd name="T39" fmla="*/ 7 h 21"/>
                <a:gd name="T40" fmla="*/ 0 w 2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0" y="12"/>
                  </a:moveTo>
                  <a:lnTo>
                    <a:pt x="0" y="12"/>
                  </a:lnTo>
                  <a:lnTo>
                    <a:pt x="0" y="16"/>
                  </a:lnTo>
                  <a:lnTo>
                    <a:pt x="4" y="18"/>
                  </a:lnTo>
                  <a:lnTo>
                    <a:pt x="9" y="21"/>
                  </a:lnTo>
                  <a:lnTo>
                    <a:pt x="13" y="21"/>
                  </a:lnTo>
                  <a:lnTo>
                    <a:pt x="18" y="21"/>
                  </a:lnTo>
                  <a:lnTo>
                    <a:pt x="22" y="18"/>
                  </a:lnTo>
                  <a:lnTo>
                    <a:pt x="25" y="14"/>
                  </a:lnTo>
                  <a:lnTo>
                    <a:pt x="25" y="9"/>
                  </a:lnTo>
                  <a:lnTo>
                    <a:pt x="22" y="7"/>
                  </a:lnTo>
                  <a:lnTo>
                    <a:pt x="20" y="3"/>
                  </a:lnTo>
                  <a:lnTo>
                    <a:pt x="16" y="0"/>
                  </a:lnTo>
                  <a:lnTo>
                    <a:pt x="11" y="0"/>
                  </a:lnTo>
                  <a:lnTo>
                    <a:pt x="7"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1" name="Freeform 1978">
              <a:extLst>
                <a:ext uri="{FF2B5EF4-FFF2-40B4-BE49-F238E27FC236}">
                  <a16:creationId xmlns:a16="http://schemas.microsoft.com/office/drawing/2014/main" xmlns="" id="{2E8B62A8-6288-AD48-963E-AD02BBCF9B89}"/>
                </a:ext>
              </a:extLst>
            </p:cNvPr>
            <p:cNvSpPr>
              <a:spLocks/>
            </p:cNvSpPr>
            <p:nvPr/>
          </p:nvSpPr>
          <p:spPr bwMode="auto">
            <a:xfrm>
              <a:off x="3231" y="3228"/>
              <a:ext cx="25" cy="23"/>
            </a:xfrm>
            <a:custGeom>
              <a:avLst/>
              <a:gdLst>
                <a:gd name="T0" fmla="*/ 0 w 25"/>
                <a:gd name="T1" fmla="*/ 12 h 23"/>
                <a:gd name="T2" fmla="*/ 0 w 25"/>
                <a:gd name="T3" fmla="*/ 12 h 23"/>
                <a:gd name="T4" fmla="*/ 0 w 25"/>
                <a:gd name="T5" fmla="*/ 16 h 23"/>
                <a:gd name="T6" fmla="*/ 2 w 25"/>
                <a:gd name="T7" fmla="*/ 18 h 23"/>
                <a:gd name="T8" fmla="*/ 7 w 25"/>
                <a:gd name="T9" fmla="*/ 21 h 23"/>
                <a:gd name="T10" fmla="*/ 11 w 25"/>
                <a:gd name="T11" fmla="*/ 23 h 23"/>
                <a:gd name="T12" fmla="*/ 11 w 25"/>
                <a:gd name="T13" fmla="*/ 23 h 23"/>
                <a:gd name="T14" fmla="*/ 18 w 25"/>
                <a:gd name="T15" fmla="*/ 21 h 23"/>
                <a:gd name="T16" fmla="*/ 20 w 25"/>
                <a:gd name="T17" fmla="*/ 18 h 23"/>
                <a:gd name="T18" fmla="*/ 25 w 25"/>
                <a:gd name="T19" fmla="*/ 16 h 23"/>
                <a:gd name="T20" fmla="*/ 25 w 25"/>
                <a:gd name="T21" fmla="*/ 12 h 23"/>
                <a:gd name="T22" fmla="*/ 25 w 25"/>
                <a:gd name="T23" fmla="*/ 12 h 23"/>
                <a:gd name="T24" fmla="*/ 23 w 25"/>
                <a:gd name="T25" fmla="*/ 7 h 23"/>
                <a:gd name="T26" fmla="*/ 20 w 25"/>
                <a:gd name="T27" fmla="*/ 3 h 23"/>
                <a:gd name="T28" fmla="*/ 16 w 25"/>
                <a:gd name="T29" fmla="*/ 0 h 23"/>
                <a:gd name="T30" fmla="*/ 11 w 25"/>
                <a:gd name="T31" fmla="*/ 0 h 23"/>
                <a:gd name="T32" fmla="*/ 11 w 25"/>
                <a:gd name="T33" fmla="*/ 0 h 23"/>
                <a:gd name="T34" fmla="*/ 7 w 25"/>
                <a:gd name="T35" fmla="*/ 0 h 23"/>
                <a:gd name="T36" fmla="*/ 2 w 25"/>
                <a:gd name="T37" fmla="*/ 3 h 23"/>
                <a:gd name="T38" fmla="*/ 0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2" y="18"/>
                  </a:lnTo>
                  <a:lnTo>
                    <a:pt x="7" y="21"/>
                  </a:lnTo>
                  <a:lnTo>
                    <a:pt x="11" y="23"/>
                  </a:lnTo>
                  <a:lnTo>
                    <a:pt x="18" y="21"/>
                  </a:lnTo>
                  <a:lnTo>
                    <a:pt x="20" y="18"/>
                  </a:lnTo>
                  <a:lnTo>
                    <a:pt x="25" y="16"/>
                  </a:lnTo>
                  <a:lnTo>
                    <a:pt x="25" y="12"/>
                  </a:lnTo>
                  <a:lnTo>
                    <a:pt x="23" y="7"/>
                  </a:lnTo>
                  <a:lnTo>
                    <a:pt x="20" y="3"/>
                  </a:lnTo>
                  <a:lnTo>
                    <a:pt x="16" y="0"/>
                  </a:lnTo>
                  <a:lnTo>
                    <a:pt x="11" y="0"/>
                  </a:lnTo>
                  <a:lnTo>
                    <a:pt x="7"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2" name="Freeform 1979">
              <a:extLst>
                <a:ext uri="{FF2B5EF4-FFF2-40B4-BE49-F238E27FC236}">
                  <a16:creationId xmlns:a16="http://schemas.microsoft.com/office/drawing/2014/main" xmlns="" id="{DA54F8C3-4AB6-924C-B435-4B18D9EE0857}"/>
                </a:ext>
              </a:extLst>
            </p:cNvPr>
            <p:cNvSpPr>
              <a:spLocks/>
            </p:cNvSpPr>
            <p:nvPr/>
          </p:nvSpPr>
          <p:spPr bwMode="auto">
            <a:xfrm>
              <a:off x="3231" y="3228"/>
              <a:ext cx="25" cy="23"/>
            </a:xfrm>
            <a:custGeom>
              <a:avLst/>
              <a:gdLst>
                <a:gd name="T0" fmla="*/ 0 w 25"/>
                <a:gd name="T1" fmla="*/ 12 h 23"/>
                <a:gd name="T2" fmla="*/ 0 w 25"/>
                <a:gd name="T3" fmla="*/ 12 h 23"/>
                <a:gd name="T4" fmla="*/ 0 w 25"/>
                <a:gd name="T5" fmla="*/ 16 h 23"/>
                <a:gd name="T6" fmla="*/ 2 w 25"/>
                <a:gd name="T7" fmla="*/ 18 h 23"/>
                <a:gd name="T8" fmla="*/ 7 w 25"/>
                <a:gd name="T9" fmla="*/ 21 h 23"/>
                <a:gd name="T10" fmla="*/ 11 w 25"/>
                <a:gd name="T11" fmla="*/ 23 h 23"/>
                <a:gd name="T12" fmla="*/ 11 w 25"/>
                <a:gd name="T13" fmla="*/ 23 h 23"/>
                <a:gd name="T14" fmla="*/ 18 w 25"/>
                <a:gd name="T15" fmla="*/ 21 h 23"/>
                <a:gd name="T16" fmla="*/ 20 w 25"/>
                <a:gd name="T17" fmla="*/ 18 h 23"/>
                <a:gd name="T18" fmla="*/ 25 w 25"/>
                <a:gd name="T19" fmla="*/ 16 h 23"/>
                <a:gd name="T20" fmla="*/ 25 w 25"/>
                <a:gd name="T21" fmla="*/ 12 h 23"/>
                <a:gd name="T22" fmla="*/ 25 w 25"/>
                <a:gd name="T23" fmla="*/ 12 h 23"/>
                <a:gd name="T24" fmla="*/ 23 w 25"/>
                <a:gd name="T25" fmla="*/ 7 h 23"/>
                <a:gd name="T26" fmla="*/ 20 w 25"/>
                <a:gd name="T27" fmla="*/ 3 h 23"/>
                <a:gd name="T28" fmla="*/ 16 w 25"/>
                <a:gd name="T29" fmla="*/ 0 h 23"/>
                <a:gd name="T30" fmla="*/ 11 w 25"/>
                <a:gd name="T31" fmla="*/ 0 h 23"/>
                <a:gd name="T32" fmla="*/ 11 w 25"/>
                <a:gd name="T33" fmla="*/ 0 h 23"/>
                <a:gd name="T34" fmla="*/ 7 w 25"/>
                <a:gd name="T35" fmla="*/ 0 h 23"/>
                <a:gd name="T36" fmla="*/ 2 w 25"/>
                <a:gd name="T37" fmla="*/ 3 h 23"/>
                <a:gd name="T38" fmla="*/ 0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2" y="18"/>
                  </a:lnTo>
                  <a:lnTo>
                    <a:pt x="7" y="21"/>
                  </a:lnTo>
                  <a:lnTo>
                    <a:pt x="11" y="23"/>
                  </a:lnTo>
                  <a:lnTo>
                    <a:pt x="18" y="21"/>
                  </a:lnTo>
                  <a:lnTo>
                    <a:pt x="20" y="18"/>
                  </a:lnTo>
                  <a:lnTo>
                    <a:pt x="25" y="16"/>
                  </a:lnTo>
                  <a:lnTo>
                    <a:pt x="25" y="12"/>
                  </a:lnTo>
                  <a:lnTo>
                    <a:pt x="23" y="7"/>
                  </a:lnTo>
                  <a:lnTo>
                    <a:pt x="20" y="3"/>
                  </a:lnTo>
                  <a:lnTo>
                    <a:pt x="16" y="0"/>
                  </a:lnTo>
                  <a:lnTo>
                    <a:pt x="11" y="0"/>
                  </a:lnTo>
                  <a:lnTo>
                    <a:pt x="7"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3" name="Freeform 1980">
              <a:extLst>
                <a:ext uri="{FF2B5EF4-FFF2-40B4-BE49-F238E27FC236}">
                  <a16:creationId xmlns:a16="http://schemas.microsoft.com/office/drawing/2014/main" xmlns="" id="{818C641E-0839-9C4A-A6CE-C9046CF92A3F}"/>
                </a:ext>
              </a:extLst>
            </p:cNvPr>
            <p:cNvSpPr>
              <a:spLocks/>
            </p:cNvSpPr>
            <p:nvPr/>
          </p:nvSpPr>
          <p:spPr bwMode="auto">
            <a:xfrm>
              <a:off x="3206" y="3228"/>
              <a:ext cx="25" cy="23"/>
            </a:xfrm>
            <a:custGeom>
              <a:avLst/>
              <a:gdLst>
                <a:gd name="T0" fmla="*/ 0 w 25"/>
                <a:gd name="T1" fmla="*/ 12 h 23"/>
                <a:gd name="T2" fmla="*/ 0 w 25"/>
                <a:gd name="T3" fmla="*/ 12 h 23"/>
                <a:gd name="T4" fmla="*/ 0 w 25"/>
                <a:gd name="T5" fmla="*/ 16 h 23"/>
                <a:gd name="T6" fmla="*/ 3 w 25"/>
                <a:gd name="T7" fmla="*/ 21 h 23"/>
                <a:gd name="T8" fmla="*/ 7 w 25"/>
                <a:gd name="T9" fmla="*/ 23 h 23"/>
                <a:gd name="T10" fmla="*/ 12 w 25"/>
                <a:gd name="T11" fmla="*/ 23 h 23"/>
                <a:gd name="T12" fmla="*/ 12 w 25"/>
                <a:gd name="T13" fmla="*/ 23 h 23"/>
                <a:gd name="T14" fmla="*/ 16 w 25"/>
                <a:gd name="T15" fmla="*/ 21 h 23"/>
                <a:gd name="T16" fmla="*/ 21 w 25"/>
                <a:gd name="T17" fmla="*/ 18 h 23"/>
                <a:gd name="T18" fmla="*/ 23 w 25"/>
                <a:gd name="T19" fmla="*/ 16 h 23"/>
                <a:gd name="T20" fmla="*/ 25 w 25"/>
                <a:gd name="T21" fmla="*/ 12 h 23"/>
                <a:gd name="T22" fmla="*/ 25 w 25"/>
                <a:gd name="T23" fmla="*/ 12 h 23"/>
                <a:gd name="T24" fmla="*/ 23 w 25"/>
                <a:gd name="T25" fmla="*/ 7 h 23"/>
                <a:gd name="T26" fmla="*/ 21 w 25"/>
                <a:gd name="T27" fmla="*/ 3 h 23"/>
                <a:gd name="T28" fmla="*/ 16 w 25"/>
                <a:gd name="T29" fmla="*/ 0 h 23"/>
                <a:gd name="T30" fmla="*/ 12 w 25"/>
                <a:gd name="T31" fmla="*/ 0 h 23"/>
                <a:gd name="T32" fmla="*/ 12 w 25"/>
                <a:gd name="T33" fmla="*/ 0 h 23"/>
                <a:gd name="T34" fmla="*/ 7 w 25"/>
                <a:gd name="T35" fmla="*/ 3 h 23"/>
                <a:gd name="T36" fmla="*/ 3 w 25"/>
                <a:gd name="T37" fmla="*/ 5 h 23"/>
                <a:gd name="T38" fmla="*/ 0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3" y="21"/>
                  </a:lnTo>
                  <a:lnTo>
                    <a:pt x="7" y="23"/>
                  </a:lnTo>
                  <a:lnTo>
                    <a:pt x="12" y="23"/>
                  </a:lnTo>
                  <a:lnTo>
                    <a:pt x="16" y="21"/>
                  </a:lnTo>
                  <a:lnTo>
                    <a:pt x="21" y="18"/>
                  </a:lnTo>
                  <a:lnTo>
                    <a:pt x="23" y="16"/>
                  </a:lnTo>
                  <a:lnTo>
                    <a:pt x="25" y="12"/>
                  </a:lnTo>
                  <a:lnTo>
                    <a:pt x="23" y="7"/>
                  </a:lnTo>
                  <a:lnTo>
                    <a:pt x="21" y="3"/>
                  </a:lnTo>
                  <a:lnTo>
                    <a:pt x="16" y="0"/>
                  </a:lnTo>
                  <a:lnTo>
                    <a:pt x="12" y="0"/>
                  </a:lnTo>
                  <a:lnTo>
                    <a:pt x="7" y="3"/>
                  </a:lnTo>
                  <a:lnTo>
                    <a:pt x="3"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4" name="Freeform 1981">
              <a:extLst>
                <a:ext uri="{FF2B5EF4-FFF2-40B4-BE49-F238E27FC236}">
                  <a16:creationId xmlns:a16="http://schemas.microsoft.com/office/drawing/2014/main" xmlns="" id="{3EDD3E61-D5CB-EC4A-B3F3-5FA26EC9DB87}"/>
                </a:ext>
              </a:extLst>
            </p:cNvPr>
            <p:cNvSpPr>
              <a:spLocks/>
            </p:cNvSpPr>
            <p:nvPr/>
          </p:nvSpPr>
          <p:spPr bwMode="auto">
            <a:xfrm>
              <a:off x="3206" y="3228"/>
              <a:ext cx="25" cy="23"/>
            </a:xfrm>
            <a:custGeom>
              <a:avLst/>
              <a:gdLst>
                <a:gd name="T0" fmla="*/ 0 w 25"/>
                <a:gd name="T1" fmla="*/ 12 h 23"/>
                <a:gd name="T2" fmla="*/ 0 w 25"/>
                <a:gd name="T3" fmla="*/ 12 h 23"/>
                <a:gd name="T4" fmla="*/ 0 w 25"/>
                <a:gd name="T5" fmla="*/ 16 h 23"/>
                <a:gd name="T6" fmla="*/ 3 w 25"/>
                <a:gd name="T7" fmla="*/ 21 h 23"/>
                <a:gd name="T8" fmla="*/ 7 w 25"/>
                <a:gd name="T9" fmla="*/ 23 h 23"/>
                <a:gd name="T10" fmla="*/ 12 w 25"/>
                <a:gd name="T11" fmla="*/ 23 h 23"/>
                <a:gd name="T12" fmla="*/ 12 w 25"/>
                <a:gd name="T13" fmla="*/ 23 h 23"/>
                <a:gd name="T14" fmla="*/ 16 w 25"/>
                <a:gd name="T15" fmla="*/ 21 h 23"/>
                <a:gd name="T16" fmla="*/ 21 w 25"/>
                <a:gd name="T17" fmla="*/ 18 h 23"/>
                <a:gd name="T18" fmla="*/ 23 w 25"/>
                <a:gd name="T19" fmla="*/ 16 h 23"/>
                <a:gd name="T20" fmla="*/ 25 w 25"/>
                <a:gd name="T21" fmla="*/ 12 h 23"/>
                <a:gd name="T22" fmla="*/ 25 w 25"/>
                <a:gd name="T23" fmla="*/ 12 h 23"/>
                <a:gd name="T24" fmla="*/ 23 w 25"/>
                <a:gd name="T25" fmla="*/ 7 h 23"/>
                <a:gd name="T26" fmla="*/ 21 w 25"/>
                <a:gd name="T27" fmla="*/ 3 h 23"/>
                <a:gd name="T28" fmla="*/ 16 w 25"/>
                <a:gd name="T29" fmla="*/ 0 h 23"/>
                <a:gd name="T30" fmla="*/ 12 w 25"/>
                <a:gd name="T31" fmla="*/ 0 h 23"/>
                <a:gd name="T32" fmla="*/ 12 w 25"/>
                <a:gd name="T33" fmla="*/ 0 h 23"/>
                <a:gd name="T34" fmla="*/ 7 w 25"/>
                <a:gd name="T35" fmla="*/ 3 h 23"/>
                <a:gd name="T36" fmla="*/ 3 w 25"/>
                <a:gd name="T37" fmla="*/ 5 h 23"/>
                <a:gd name="T38" fmla="*/ 0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3" y="21"/>
                  </a:lnTo>
                  <a:lnTo>
                    <a:pt x="7" y="23"/>
                  </a:lnTo>
                  <a:lnTo>
                    <a:pt x="12" y="23"/>
                  </a:lnTo>
                  <a:lnTo>
                    <a:pt x="16" y="21"/>
                  </a:lnTo>
                  <a:lnTo>
                    <a:pt x="21" y="18"/>
                  </a:lnTo>
                  <a:lnTo>
                    <a:pt x="23" y="16"/>
                  </a:lnTo>
                  <a:lnTo>
                    <a:pt x="25" y="12"/>
                  </a:lnTo>
                  <a:lnTo>
                    <a:pt x="23" y="7"/>
                  </a:lnTo>
                  <a:lnTo>
                    <a:pt x="21" y="3"/>
                  </a:lnTo>
                  <a:lnTo>
                    <a:pt x="16" y="0"/>
                  </a:lnTo>
                  <a:lnTo>
                    <a:pt x="12" y="0"/>
                  </a:lnTo>
                  <a:lnTo>
                    <a:pt x="7" y="3"/>
                  </a:lnTo>
                  <a:lnTo>
                    <a:pt x="3"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5" name="Freeform 1982">
              <a:extLst>
                <a:ext uri="{FF2B5EF4-FFF2-40B4-BE49-F238E27FC236}">
                  <a16:creationId xmlns:a16="http://schemas.microsoft.com/office/drawing/2014/main" xmlns="" id="{FD872170-E690-754E-A8FE-8C020513DE42}"/>
                </a:ext>
              </a:extLst>
            </p:cNvPr>
            <p:cNvSpPr>
              <a:spLocks/>
            </p:cNvSpPr>
            <p:nvPr/>
          </p:nvSpPr>
          <p:spPr bwMode="auto">
            <a:xfrm>
              <a:off x="3182" y="3228"/>
              <a:ext cx="24" cy="23"/>
            </a:xfrm>
            <a:custGeom>
              <a:avLst/>
              <a:gdLst>
                <a:gd name="T0" fmla="*/ 0 w 24"/>
                <a:gd name="T1" fmla="*/ 12 h 23"/>
                <a:gd name="T2" fmla="*/ 0 w 24"/>
                <a:gd name="T3" fmla="*/ 12 h 23"/>
                <a:gd name="T4" fmla="*/ 0 w 24"/>
                <a:gd name="T5" fmla="*/ 16 h 23"/>
                <a:gd name="T6" fmla="*/ 2 w 24"/>
                <a:gd name="T7" fmla="*/ 21 h 23"/>
                <a:gd name="T8" fmla="*/ 6 w 24"/>
                <a:gd name="T9" fmla="*/ 23 h 23"/>
                <a:gd name="T10" fmla="*/ 11 w 24"/>
                <a:gd name="T11" fmla="*/ 23 h 23"/>
                <a:gd name="T12" fmla="*/ 11 w 24"/>
                <a:gd name="T13" fmla="*/ 23 h 23"/>
                <a:gd name="T14" fmla="*/ 15 w 24"/>
                <a:gd name="T15" fmla="*/ 23 h 23"/>
                <a:gd name="T16" fmla="*/ 20 w 24"/>
                <a:gd name="T17" fmla="*/ 21 h 23"/>
                <a:gd name="T18" fmla="*/ 22 w 24"/>
                <a:gd name="T19" fmla="*/ 16 h 23"/>
                <a:gd name="T20" fmla="*/ 24 w 24"/>
                <a:gd name="T21" fmla="*/ 12 h 23"/>
                <a:gd name="T22" fmla="*/ 24 w 24"/>
                <a:gd name="T23" fmla="*/ 12 h 23"/>
                <a:gd name="T24" fmla="*/ 22 w 24"/>
                <a:gd name="T25" fmla="*/ 7 h 23"/>
                <a:gd name="T26" fmla="*/ 20 w 24"/>
                <a:gd name="T27" fmla="*/ 5 h 23"/>
                <a:gd name="T28" fmla="*/ 18 w 24"/>
                <a:gd name="T29" fmla="*/ 3 h 23"/>
                <a:gd name="T30" fmla="*/ 13 w 24"/>
                <a:gd name="T31" fmla="*/ 0 h 23"/>
                <a:gd name="T32" fmla="*/ 13 w 24"/>
                <a:gd name="T33" fmla="*/ 0 h 23"/>
                <a:gd name="T34" fmla="*/ 6 w 24"/>
                <a:gd name="T35" fmla="*/ 3 h 23"/>
                <a:gd name="T36" fmla="*/ 4 w 24"/>
                <a:gd name="T37" fmla="*/ 5 h 23"/>
                <a:gd name="T38" fmla="*/ 0 w 24"/>
                <a:gd name="T39" fmla="*/ 7 h 23"/>
                <a:gd name="T40" fmla="*/ 0 w 2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2"/>
                  </a:moveTo>
                  <a:lnTo>
                    <a:pt x="0" y="12"/>
                  </a:lnTo>
                  <a:lnTo>
                    <a:pt x="0" y="16"/>
                  </a:lnTo>
                  <a:lnTo>
                    <a:pt x="2" y="21"/>
                  </a:lnTo>
                  <a:lnTo>
                    <a:pt x="6" y="23"/>
                  </a:lnTo>
                  <a:lnTo>
                    <a:pt x="11" y="23"/>
                  </a:lnTo>
                  <a:lnTo>
                    <a:pt x="15" y="23"/>
                  </a:lnTo>
                  <a:lnTo>
                    <a:pt x="20" y="21"/>
                  </a:lnTo>
                  <a:lnTo>
                    <a:pt x="22" y="16"/>
                  </a:lnTo>
                  <a:lnTo>
                    <a:pt x="24" y="12"/>
                  </a:lnTo>
                  <a:lnTo>
                    <a:pt x="22" y="7"/>
                  </a:lnTo>
                  <a:lnTo>
                    <a:pt x="20" y="5"/>
                  </a:lnTo>
                  <a:lnTo>
                    <a:pt x="18" y="3"/>
                  </a:lnTo>
                  <a:lnTo>
                    <a:pt x="13" y="0"/>
                  </a:lnTo>
                  <a:lnTo>
                    <a:pt x="6" y="3"/>
                  </a:lnTo>
                  <a:lnTo>
                    <a:pt x="4"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6" name="Freeform 1983">
              <a:extLst>
                <a:ext uri="{FF2B5EF4-FFF2-40B4-BE49-F238E27FC236}">
                  <a16:creationId xmlns:a16="http://schemas.microsoft.com/office/drawing/2014/main" xmlns="" id="{ADC2C1F6-DF70-5D47-9312-28C837891D39}"/>
                </a:ext>
              </a:extLst>
            </p:cNvPr>
            <p:cNvSpPr>
              <a:spLocks/>
            </p:cNvSpPr>
            <p:nvPr/>
          </p:nvSpPr>
          <p:spPr bwMode="auto">
            <a:xfrm>
              <a:off x="3182" y="3228"/>
              <a:ext cx="24" cy="23"/>
            </a:xfrm>
            <a:custGeom>
              <a:avLst/>
              <a:gdLst>
                <a:gd name="T0" fmla="*/ 0 w 24"/>
                <a:gd name="T1" fmla="*/ 12 h 23"/>
                <a:gd name="T2" fmla="*/ 0 w 24"/>
                <a:gd name="T3" fmla="*/ 12 h 23"/>
                <a:gd name="T4" fmla="*/ 0 w 24"/>
                <a:gd name="T5" fmla="*/ 16 h 23"/>
                <a:gd name="T6" fmla="*/ 2 w 24"/>
                <a:gd name="T7" fmla="*/ 21 h 23"/>
                <a:gd name="T8" fmla="*/ 6 w 24"/>
                <a:gd name="T9" fmla="*/ 23 h 23"/>
                <a:gd name="T10" fmla="*/ 11 w 24"/>
                <a:gd name="T11" fmla="*/ 23 h 23"/>
                <a:gd name="T12" fmla="*/ 11 w 24"/>
                <a:gd name="T13" fmla="*/ 23 h 23"/>
                <a:gd name="T14" fmla="*/ 15 w 24"/>
                <a:gd name="T15" fmla="*/ 23 h 23"/>
                <a:gd name="T16" fmla="*/ 20 w 24"/>
                <a:gd name="T17" fmla="*/ 21 h 23"/>
                <a:gd name="T18" fmla="*/ 22 w 24"/>
                <a:gd name="T19" fmla="*/ 16 h 23"/>
                <a:gd name="T20" fmla="*/ 24 w 24"/>
                <a:gd name="T21" fmla="*/ 12 h 23"/>
                <a:gd name="T22" fmla="*/ 24 w 24"/>
                <a:gd name="T23" fmla="*/ 12 h 23"/>
                <a:gd name="T24" fmla="*/ 22 w 24"/>
                <a:gd name="T25" fmla="*/ 7 h 23"/>
                <a:gd name="T26" fmla="*/ 20 w 24"/>
                <a:gd name="T27" fmla="*/ 5 h 23"/>
                <a:gd name="T28" fmla="*/ 18 w 24"/>
                <a:gd name="T29" fmla="*/ 3 h 23"/>
                <a:gd name="T30" fmla="*/ 13 w 24"/>
                <a:gd name="T31" fmla="*/ 0 h 23"/>
                <a:gd name="T32" fmla="*/ 13 w 24"/>
                <a:gd name="T33" fmla="*/ 0 h 23"/>
                <a:gd name="T34" fmla="*/ 6 w 24"/>
                <a:gd name="T35" fmla="*/ 3 h 23"/>
                <a:gd name="T36" fmla="*/ 4 w 24"/>
                <a:gd name="T37" fmla="*/ 5 h 23"/>
                <a:gd name="T38" fmla="*/ 0 w 24"/>
                <a:gd name="T39" fmla="*/ 7 h 23"/>
                <a:gd name="T40" fmla="*/ 0 w 2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2"/>
                  </a:moveTo>
                  <a:lnTo>
                    <a:pt x="0" y="12"/>
                  </a:lnTo>
                  <a:lnTo>
                    <a:pt x="0" y="16"/>
                  </a:lnTo>
                  <a:lnTo>
                    <a:pt x="2" y="21"/>
                  </a:lnTo>
                  <a:lnTo>
                    <a:pt x="6" y="23"/>
                  </a:lnTo>
                  <a:lnTo>
                    <a:pt x="11" y="23"/>
                  </a:lnTo>
                  <a:lnTo>
                    <a:pt x="15" y="23"/>
                  </a:lnTo>
                  <a:lnTo>
                    <a:pt x="20" y="21"/>
                  </a:lnTo>
                  <a:lnTo>
                    <a:pt x="22" y="16"/>
                  </a:lnTo>
                  <a:lnTo>
                    <a:pt x="24" y="12"/>
                  </a:lnTo>
                  <a:lnTo>
                    <a:pt x="22" y="7"/>
                  </a:lnTo>
                  <a:lnTo>
                    <a:pt x="20" y="5"/>
                  </a:lnTo>
                  <a:lnTo>
                    <a:pt x="18" y="3"/>
                  </a:lnTo>
                  <a:lnTo>
                    <a:pt x="13" y="0"/>
                  </a:lnTo>
                  <a:lnTo>
                    <a:pt x="6" y="3"/>
                  </a:lnTo>
                  <a:lnTo>
                    <a:pt x="4"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7" name="Freeform 1984">
              <a:extLst>
                <a:ext uri="{FF2B5EF4-FFF2-40B4-BE49-F238E27FC236}">
                  <a16:creationId xmlns:a16="http://schemas.microsoft.com/office/drawing/2014/main" xmlns="" id="{E893A94D-4C30-C448-98CF-A27DC163F5DC}"/>
                </a:ext>
              </a:extLst>
            </p:cNvPr>
            <p:cNvSpPr>
              <a:spLocks/>
            </p:cNvSpPr>
            <p:nvPr/>
          </p:nvSpPr>
          <p:spPr bwMode="auto">
            <a:xfrm>
              <a:off x="3157" y="3231"/>
              <a:ext cx="25" cy="20"/>
            </a:xfrm>
            <a:custGeom>
              <a:avLst/>
              <a:gdLst>
                <a:gd name="T0" fmla="*/ 0 w 25"/>
                <a:gd name="T1" fmla="*/ 11 h 20"/>
                <a:gd name="T2" fmla="*/ 0 w 25"/>
                <a:gd name="T3" fmla="*/ 11 h 20"/>
                <a:gd name="T4" fmla="*/ 0 w 25"/>
                <a:gd name="T5" fmla="*/ 13 h 20"/>
                <a:gd name="T6" fmla="*/ 2 w 25"/>
                <a:gd name="T7" fmla="*/ 18 h 20"/>
                <a:gd name="T8" fmla="*/ 7 w 25"/>
                <a:gd name="T9" fmla="*/ 20 h 20"/>
                <a:gd name="T10" fmla="*/ 11 w 25"/>
                <a:gd name="T11" fmla="*/ 20 h 20"/>
                <a:gd name="T12" fmla="*/ 11 w 25"/>
                <a:gd name="T13" fmla="*/ 20 h 20"/>
                <a:gd name="T14" fmla="*/ 16 w 25"/>
                <a:gd name="T15" fmla="*/ 20 h 20"/>
                <a:gd name="T16" fmla="*/ 20 w 25"/>
                <a:gd name="T17" fmla="*/ 18 h 20"/>
                <a:gd name="T18" fmla="*/ 22 w 25"/>
                <a:gd name="T19" fmla="*/ 13 h 20"/>
                <a:gd name="T20" fmla="*/ 25 w 25"/>
                <a:gd name="T21" fmla="*/ 9 h 20"/>
                <a:gd name="T22" fmla="*/ 25 w 25"/>
                <a:gd name="T23" fmla="*/ 9 h 20"/>
                <a:gd name="T24" fmla="*/ 22 w 25"/>
                <a:gd name="T25" fmla="*/ 4 h 20"/>
                <a:gd name="T26" fmla="*/ 20 w 25"/>
                <a:gd name="T27" fmla="*/ 2 h 20"/>
                <a:gd name="T28" fmla="*/ 18 w 25"/>
                <a:gd name="T29" fmla="*/ 0 h 20"/>
                <a:gd name="T30" fmla="*/ 13 w 25"/>
                <a:gd name="T31" fmla="*/ 0 h 20"/>
                <a:gd name="T32" fmla="*/ 13 w 25"/>
                <a:gd name="T33" fmla="*/ 0 h 20"/>
                <a:gd name="T34" fmla="*/ 9 w 25"/>
                <a:gd name="T35" fmla="*/ 0 h 20"/>
                <a:gd name="T36" fmla="*/ 4 w 25"/>
                <a:gd name="T37" fmla="*/ 2 h 20"/>
                <a:gd name="T38" fmla="*/ 0 w 25"/>
                <a:gd name="T39" fmla="*/ 6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0" y="13"/>
                  </a:lnTo>
                  <a:lnTo>
                    <a:pt x="2" y="18"/>
                  </a:lnTo>
                  <a:lnTo>
                    <a:pt x="7" y="20"/>
                  </a:lnTo>
                  <a:lnTo>
                    <a:pt x="11" y="20"/>
                  </a:lnTo>
                  <a:lnTo>
                    <a:pt x="16" y="20"/>
                  </a:lnTo>
                  <a:lnTo>
                    <a:pt x="20" y="18"/>
                  </a:lnTo>
                  <a:lnTo>
                    <a:pt x="22" y="13"/>
                  </a:lnTo>
                  <a:lnTo>
                    <a:pt x="25" y="9"/>
                  </a:lnTo>
                  <a:lnTo>
                    <a:pt x="22" y="4"/>
                  </a:lnTo>
                  <a:lnTo>
                    <a:pt x="20" y="2"/>
                  </a:lnTo>
                  <a:lnTo>
                    <a:pt x="18" y="0"/>
                  </a:lnTo>
                  <a:lnTo>
                    <a:pt x="13" y="0"/>
                  </a:lnTo>
                  <a:lnTo>
                    <a:pt x="9" y="0"/>
                  </a:lnTo>
                  <a:lnTo>
                    <a:pt x="4"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8" name="Freeform 1985">
              <a:extLst>
                <a:ext uri="{FF2B5EF4-FFF2-40B4-BE49-F238E27FC236}">
                  <a16:creationId xmlns:a16="http://schemas.microsoft.com/office/drawing/2014/main" xmlns="" id="{E31A043A-A03C-C640-A1C2-0862BDA557F5}"/>
                </a:ext>
              </a:extLst>
            </p:cNvPr>
            <p:cNvSpPr>
              <a:spLocks/>
            </p:cNvSpPr>
            <p:nvPr/>
          </p:nvSpPr>
          <p:spPr bwMode="auto">
            <a:xfrm>
              <a:off x="3157" y="3231"/>
              <a:ext cx="25" cy="20"/>
            </a:xfrm>
            <a:custGeom>
              <a:avLst/>
              <a:gdLst>
                <a:gd name="T0" fmla="*/ 0 w 25"/>
                <a:gd name="T1" fmla="*/ 11 h 20"/>
                <a:gd name="T2" fmla="*/ 0 w 25"/>
                <a:gd name="T3" fmla="*/ 11 h 20"/>
                <a:gd name="T4" fmla="*/ 0 w 25"/>
                <a:gd name="T5" fmla="*/ 13 h 20"/>
                <a:gd name="T6" fmla="*/ 2 w 25"/>
                <a:gd name="T7" fmla="*/ 18 h 20"/>
                <a:gd name="T8" fmla="*/ 7 w 25"/>
                <a:gd name="T9" fmla="*/ 20 h 20"/>
                <a:gd name="T10" fmla="*/ 11 w 25"/>
                <a:gd name="T11" fmla="*/ 20 h 20"/>
                <a:gd name="T12" fmla="*/ 11 w 25"/>
                <a:gd name="T13" fmla="*/ 20 h 20"/>
                <a:gd name="T14" fmla="*/ 16 w 25"/>
                <a:gd name="T15" fmla="*/ 20 h 20"/>
                <a:gd name="T16" fmla="*/ 20 w 25"/>
                <a:gd name="T17" fmla="*/ 18 h 20"/>
                <a:gd name="T18" fmla="*/ 22 w 25"/>
                <a:gd name="T19" fmla="*/ 13 h 20"/>
                <a:gd name="T20" fmla="*/ 25 w 25"/>
                <a:gd name="T21" fmla="*/ 9 h 20"/>
                <a:gd name="T22" fmla="*/ 25 w 25"/>
                <a:gd name="T23" fmla="*/ 9 h 20"/>
                <a:gd name="T24" fmla="*/ 22 w 25"/>
                <a:gd name="T25" fmla="*/ 4 h 20"/>
                <a:gd name="T26" fmla="*/ 20 w 25"/>
                <a:gd name="T27" fmla="*/ 2 h 20"/>
                <a:gd name="T28" fmla="*/ 18 w 25"/>
                <a:gd name="T29" fmla="*/ 0 h 20"/>
                <a:gd name="T30" fmla="*/ 13 w 25"/>
                <a:gd name="T31" fmla="*/ 0 h 20"/>
                <a:gd name="T32" fmla="*/ 13 w 25"/>
                <a:gd name="T33" fmla="*/ 0 h 20"/>
                <a:gd name="T34" fmla="*/ 9 w 25"/>
                <a:gd name="T35" fmla="*/ 0 h 20"/>
                <a:gd name="T36" fmla="*/ 4 w 25"/>
                <a:gd name="T37" fmla="*/ 2 h 20"/>
                <a:gd name="T38" fmla="*/ 0 w 25"/>
                <a:gd name="T39" fmla="*/ 6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0" y="13"/>
                  </a:lnTo>
                  <a:lnTo>
                    <a:pt x="2" y="18"/>
                  </a:lnTo>
                  <a:lnTo>
                    <a:pt x="7" y="20"/>
                  </a:lnTo>
                  <a:lnTo>
                    <a:pt x="11" y="20"/>
                  </a:lnTo>
                  <a:lnTo>
                    <a:pt x="16" y="20"/>
                  </a:lnTo>
                  <a:lnTo>
                    <a:pt x="20" y="18"/>
                  </a:lnTo>
                  <a:lnTo>
                    <a:pt x="22" y="13"/>
                  </a:lnTo>
                  <a:lnTo>
                    <a:pt x="25" y="9"/>
                  </a:lnTo>
                  <a:lnTo>
                    <a:pt x="22" y="4"/>
                  </a:lnTo>
                  <a:lnTo>
                    <a:pt x="20" y="2"/>
                  </a:lnTo>
                  <a:lnTo>
                    <a:pt x="18" y="0"/>
                  </a:lnTo>
                  <a:lnTo>
                    <a:pt x="13" y="0"/>
                  </a:lnTo>
                  <a:lnTo>
                    <a:pt x="9" y="0"/>
                  </a:lnTo>
                  <a:lnTo>
                    <a:pt x="4"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69" name="Freeform 1986">
              <a:extLst>
                <a:ext uri="{FF2B5EF4-FFF2-40B4-BE49-F238E27FC236}">
                  <a16:creationId xmlns:a16="http://schemas.microsoft.com/office/drawing/2014/main" xmlns="" id="{7857F342-D8C7-2F4F-B36B-48BB81D59216}"/>
                </a:ext>
              </a:extLst>
            </p:cNvPr>
            <p:cNvSpPr>
              <a:spLocks/>
            </p:cNvSpPr>
            <p:nvPr/>
          </p:nvSpPr>
          <p:spPr bwMode="auto">
            <a:xfrm>
              <a:off x="3132" y="3231"/>
              <a:ext cx="25" cy="22"/>
            </a:xfrm>
            <a:custGeom>
              <a:avLst/>
              <a:gdLst>
                <a:gd name="T0" fmla="*/ 0 w 25"/>
                <a:gd name="T1" fmla="*/ 11 h 22"/>
                <a:gd name="T2" fmla="*/ 0 w 25"/>
                <a:gd name="T3" fmla="*/ 11 h 22"/>
                <a:gd name="T4" fmla="*/ 0 w 25"/>
                <a:gd name="T5" fmla="*/ 15 h 22"/>
                <a:gd name="T6" fmla="*/ 2 w 25"/>
                <a:gd name="T7" fmla="*/ 18 h 22"/>
                <a:gd name="T8" fmla="*/ 5 w 25"/>
                <a:gd name="T9" fmla="*/ 20 h 22"/>
                <a:gd name="T10" fmla="*/ 9 w 25"/>
                <a:gd name="T11" fmla="*/ 22 h 22"/>
                <a:gd name="T12" fmla="*/ 9 w 25"/>
                <a:gd name="T13" fmla="*/ 22 h 22"/>
                <a:gd name="T14" fmla="*/ 16 w 25"/>
                <a:gd name="T15" fmla="*/ 20 h 22"/>
                <a:gd name="T16" fmla="*/ 20 w 25"/>
                <a:gd name="T17" fmla="*/ 18 h 22"/>
                <a:gd name="T18" fmla="*/ 23 w 25"/>
                <a:gd name="T19" fmla="*/ 13 h 22"/>
                <a:gd name="T20" fmla="*/ 25 w 25"/>
                <a:gd name="T21" fmla="*/ 11 h 22"/>
                <a:gd name="T22" fmla="*/ 25 w 25"/>
                <a:gd name="T23" fmla="*/ 11 h 22"/>
                <a:gd name="T24" fmla="*/ 23 w 25"/>
                <a:gd name="T25" fmla="*/ 6 h 22"/>
                <a:gd name="T26" fmla="*/ 23 w 25"/>
                <a:gd name="T27" fmla="*/ 2 h 22"/>
                <a:gd name="T28" fmla="*/ 18 w 25"/>
                <a:gd name="T29" fmla="*/ 0 h 22"/>
                <a:gd name="T30" fmla="*/ 14 w 25"/>
                <a:gd name="T31" fmla="*/ 0 h 22"/>
                <a:gd name="T32" fmla="*/ 14 w 25"/>
                <a:gd name="T33" fmla="*/ 0 h 22"/>
                <a:gd name="T34" fmla="*/ 9 w 25"/>
                <a:gd name="T35" fmla="*/ 0 h 22"/>
                <a:gd name="T36" fmla="*/ 5 w 25"/>
                <a:gd name="T37" fmla="*/ 2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2" y="18"/>
                  </a:lnTo>
                  <a:lnTo>
                    <a:pt x="5" y="20"/>
                  </a:lnTo>
                  <a:lnTo>
                    <a:pt x="9" y="22"/>
                  </a:lnTo>
                  <a:lnTo>
                    <a:pt x="16" y="20"/>
                  </a:lnTo>
                  <a:lnTo>
                    <a:pt x="20" y="18"/>
                  </a:lnTo>
                  <a:lnTo>
                    <a:pt x="23" y="13"/>
                  </a:lnTo>
                  <a:lnTo>
                    <a:pt x="25" y="11"/>
                  </a:lnTo>
                  <a:lnTo>
                    <a:pt x="23" y="6"/>
                  </a:lnTo>
                  <a:lnTo>
                    <a:pt x="23" y="2"/>
                  </a:lnTo>
                  <a:lnTo>
                    <a:pt x="18" y="0"/>
                  </a:lnTo>
                  <a:lnTo>
                    <a:pt x="14" y="0"/>
                  </a:lnTo>
                  <a:lnTo>
                    <a:pt x="9" y="0"/>
                  </a:lnTo>
                  <a:lnTo>
                    <a:pt x="5"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0" name="Freeform 1987">
              <a:extLst>
                <a:ext uri="{FF2B5EF4-FFF2-40B4-BE49-F238E27FC236}">
                  <a16:creationId xmlns:a16="http://schemas.microsoft.com/office/drawing/2014/main" xmlns="" id="{BA373A5C-D41A-E44A-934D-80DC943F09D5}"/>
                </a:ext>
              </a:extLst>
            </p:cNvPr>
            <p:cNvSpPr>
              <a:spLocks/>
            </p:cNvSpPr>
            <p:nvPr/>
          </p:nvSpPr>
          <p:spPr bwMode="auto">
            <a:xfrm>
              <a:off x="3132" y="3231"/>
              <a:ext cx="25" cy="22"/>
            </a:xfrm>
            <a:custGeom>
              <a:avLst/>
              <a:gdLst>
                <a:gd name="T0" fmla="*/ 0 w 25"/>
                <a:gd name="T1" fmla="*/ 11 h 22"/>
                <a:gd name="T2" fmla="*/ 0 w 25"/>
                <a:gd name="T3" fmla="*/ 11 h 22"/>
                <a:gd name="T4" fmla="*/ 0 w 25"/>
                <a:gd name="T5" fmla="*/ 15 h 22"/>
                <a:gd name="T6" fmla="*/ 2 w 25"/>
                <a:gd name="T7" fmla="*/ 18 h 22"/>
                <a:gd name="T8" fmla="*/ 5 w 25"/>
                <a:gd name="T9" fmla="*/ 20 h 22"/>
                <a:gd name="T10" fmla="*/ 9 w 25"/>
                <a:gd name="T11" fmla="*/ 22 h 22"/>
                <a:gd name="T12" fmla="*/ 9 w 25"/>
                <a:gd name="T13" fmla="*/ 22 h 22"/>
                <a:gd name="T14" fmla="*/ 16 w 25"/>
                <a:gd name="T15" fmla="*/ 20 h 22"/>
                <a:gd name="T16" fmla="*/ 20 w 25"/>
                <a:gd name="T17" fmla="*/ 18 h 22"/>
                <a:gd name="T18" fmla="*/ 23 w 25"/>
                <a:gd name="T19" fmla="*/ 13 h 22"/>
                <a:gd name="T20" fmla="*/ 25 w 25"/>
                <a:gd name="T21" fmla="*/ 11 h 22"/>
                <a:gd name="T22" fmla="*/ 25 w 25"/>
                <a:gd name="T23" fmla="*/ 11 h 22"/>
                <a:gd name="T24" fmla="*/ 23 w 25"/>
                <a:gd name="T25" fmla="*/ 6 h 22"/>
                <a:gd name="T26" fmla="*/ 23 w 25"/>
                <a:gd name="T27" fmla="*/ 2 h 22"/>
                <a:gd name="T28" fmla="*/ 18 w 25"/>
                <a:gd name="T29" fmla="*/ 0 h 22"/>
                <a:gd name="T30" fmla="*/ 14 w 25"/>
                <a:gd name="T31" fmla="*/ 0 h 22"/>
                <a:gd name="T32" fmla="*/ 14 w 25"/>
                <a:gd name="T33" fmla="*/ 0 h 22"/>
                <a:gd name="T34" fmla="*/ 9 w 25"/>
                <a:gd name="T35" fmla="*/ 0 h 22"/>
                <a:gd name="T36" fmla="*/ 5 w 25"/>
                <a:gd name="T37" fmla="*/ 2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2" y="18"/>
                  </a:lnTo>
                  <a:lnTo>
                    <a:pt x="5" y="20"/>
                  </a:lnTo>
                  <a:lnTo>
                    <a:pt x="9" y="22"/>
                  </a:lnTo>
                  <a:lnTo>
                    <a:pt x="16" y="20"/>
                  </a:lnTo>
                  <a:lnTo>
                    <a:pt x="20" y="18"/>
                  </a:lnTo>
                  <a:lnTo>
                    <a:pt x="23" y="13"/>
                  </a:lnTo>
                  <a:lnTo>
                    <a:pt x="25" y="11"/>
                  </a:lnTo>
                  <a:lnTo>
                    <a:pt x="23" y="6"/>
                  </a:lnTo>
                  <a:lnTo>
                    <a:pt x="23" y="2"/>
                  </a:lnTo>
                  <a:lnTo>
                    <a:pt x="18" y="0"/>
                  </a:lnTo>
                  <a:lnTo>
                    <a:pt x="14" y="0"/>
                  </a:lnTo>
                  <a:lnTo>
                    <a:pt x="9" y="0"/>
                  </a:lnTo>
                  <a:lnTo>
                    <a:pt x="5"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1" name="Freeform 1988">
              <a:extLst>
                <a:ext uri="{FF2B5EF4-FFF2-40B4-BE49-F238E27FC236}">
                  <a16:creationId xmlns:a16="http://schemas.microsoft.com/office/drawing/2014/main" xmlns="" id="{A7692E94-C842-EE42-92DF-92221A1A9B88}"/>
                </a:ext>
              </a:extLst>
            </p:cNvPr>
            <p:cNvSpPr>
              <a:spLocks/>
            </p:cNvSpPr>
            <p:nvPr/>
          </p:nvSpPr>
          <p:spPr bwMode="auto">
            <a:xfrm>
              <a:off x="3107" y="3231"/>
              <a:ext cx="25" cy="22"/>
            </a:xfrm>
            <a:custGeom>
              <a:avLst/>
              <a:gdLst>
                <a:gd name="T0" fmla="*/ 0 w 25"/>
                <a:gd name="T1" fmla="*/ 11 h 22"/>
                <a:gd name="T2" fmla="*/ 0 w 25"/>
                <a:gd name="T3" fmla="*/ 11 h 22"/>
                <a:gd name="T4" fmla="*/ 0 w 25"/>
                <a:gd name="T5" fmla="*/ 15 h 22"/>
                <a:gd name="T6" fmla="*/ 3 w 25"/>
                <a:gd name="T7" fmla="*/ 18 h 22"/>
                <a:gd name="T8" fmla="*/ 5 w 25"/>
                <a:gd name="T9" fmla="*/ 20 h 22"/>
                <a:gd name="T10" fmla="*/ 9 w 25"/>
                <a:gd name="T11" fmla="*/ 22 h 22"/>
                <a:gd name="T12" fmla="*/ 9 w 25"/>
                <a:gd name="T13" fmla="*/ 22 h 22"/>
                <a:gd name="T14" fmla="*/ 16 w 25"/>
                <a:gd name="T15" fmla="*/ 20 h 22"/>
                <a:gd name="T16" fmla="*/ 18 w 25"/>
                <a:gd name="T17" fmla="*/ 18 h 22"/>
                <a:gd name="T18" fmla="*/ 23 w 25"/>
                <a:gd name="T19" fmla="*/ 15 h 22"/>
                <a:gd name="T20" fmla="*/ 25 w 25"/>
                <a:gd name="T21" fmla="*/ 11 h 22"/>
                <a:gd name="T22" fmla="*/ 25 w 25"/>
                <a:gd name="T23" fmla="*/ 11 h 22"/>
                <a:gd name="T24" fmla="*/ 25 w 25"/>
                <a:gd name="T25" fmla="*/ 6 h 22"/>
                <a:gd name="T26" fmla="*/ 23 w 25"/>
                <a:gd name="T27" fmla="*/ 2 h 22"/>
                <a:gd name="T28" fmla="*/ 18 w 25"/>
                <a:gd name="T29" fmla="*/ 0 h 22"/>
                <a:gd name="T30" fmla="*/ 14 w 25"/>
                <a:gd name="T31" fmla="*/ 0 h 22"/>
                <a:gd name="T32" fmla="*/ 14 w 25"/>
                <a:gd name="T33" fmla="*/ 0 h 22"/>
                <a:gd name="T34" fmla="*/ 9 w 25"/>
                <a:gd name="T35" fmla="*/ 0 h 22"/>
                <a:gd name="T36" fmla="*/ 5 w 25"/>
                <a:gd name="T37" fmla="*/ 4 h 22"/>
                <a:gd name="T38" fmla="*/ 3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3" y="18"/>
                  </a:lnTo>
                  <a:lnTo>
                    <a:pt x="5" y="20"/>
                  </a:lnTo>
                  <a:lnTo>
                    <a:pt x="9" y="22"/>
                  </a:lnTo>
                  <a:lnTo>
                    <a:pt x="16" y="20"/>
                  </a:lnTo>
                  <a:lnTo>
                    <a:pt x="18" y="18"/>
                  </a:lnTo>
                  <a:lnTo>
                    <a:pt x="23" y="15"/>
                  </a:lnTo>
                  <a:lnTo>
                    <a:pt x="25" y="11"/>
                  </a:lnTo>
                  <a:lnTo>
                    <a:pt x="25" y="6"/>
                  </a:lnTo>
                  <a:lnTo>
                    <a:pt x="23" y="2"/>
                  </a:lnTo>
                  <a:lnTo>
                    <a:pt x="18" y="0"/>
                  </a:lnTo>
                  <a:lnTo>
                    <a:pt x="14" y="0"/>
                  </a:lnTo>
                  <a:lnTo>
                    <a:pt x="9" y="0"/>
                  </a:lnTo>
                  <a:lnTo>
                    <a:pt x="5" y="4"/>
                  </a:lnTo>
                  <a:lnTo>
                    <a:pt x="3"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2" name="Freeform 1989">
              <a:extLst>
                <a:ext uri="{FF2B5EF4-FFF2-40B4-BE49-F238E27FC236}">
                  <a16:creationId xmlns:a16="http://schemas.microsoft.com/office/drawing/2014/main" xmlns="" id="{C61B5711-C0EB-9442-8D17-DC92DEAE0703}"/>
                </a:ext>
              </a:extLst>
            </p:cNvPr>
            <p:cNvSpPr>
              <a:spLocks/>
            </p:cNvSpPr>
            <p:nvPr/>
          </p:nvSpPr>
          <p:spPr bwMode="auto">
            <a:xfrm>
              <a:off x="3107" y="3231"/>
              <a:ext cx="25" cy="22"/>
            </a:xfrm>
            <a:custGeom>
              <a:avLst/>
              <a:gdLst>
                <a:gd name="T0" fmla="*/ 0 w 25"/>
                <a:gd name="T1" fmla="*/ 11 h 22"/>
                <a:gd name="T2" fmla="*/ 0 w 25"/>
                <a:gd name="T3" fmla="*/ 11 h 22"/>
                <a:gd name="T4" fmla="*/ 0 w 25"/>
                <a:gd name="T5" fmla="*/ 15 h 22"/>
                <a:gd name="T6" fmla="*/ 3 w 25"/>
                <a:gd name="T7" fmla="*/ 18 h 22"/>
                <a:gd name="T8" fmla="*/ 5 w 25"/>
                <a:gd name="T9" fmla="*/ 20 h 22"/>
                <a:gd name="T10" fmla="*/ 9 w 25"/>
                <a:gd name="T11" fmla="*/ 22 h 22"/>
                <a:gd name="T12" fmla="*/ 9 w 25"/>
                <a:gd name="T13" fmla="*/ 22 h 22"/>
                <a:gd name="T14" fmla="*/ 16 w 25"/>
                <a:gd name="T15" fmla="*/ 20 h 22"/>
                <a:gd name="T16" fmla="*/ 18 w 25"/>
                <a:gd name="T17" fmla="*/ 18 h 22"/>
                <a:gd name="T18" fmla="*/ 23 w 25"/>
                <a:gd name="T19" fmla="*/ 15 h 22"/>
                <a:gd name="T20" fmla="*/ 25 w 25"/>
                <a:gd name="T21" fmla="*/ 11 h 22"/>
                <a:gd name="T22" fmla="*/ 25 w 25"/>
                <a:gd name="T23" fmla="*/ 11 h 22"/>
                <a:gd name="T24" fmla="*/ 25 w 25"/>
                <a:gd name="T25" fmla="*/ 6 h 22"/>
                <a:gd name="T26" fmla="*/ 23 w 25"/>
                <a:gd name="T27" fmla="*/ 2 h 22"/>
                <a:gd name="T28" fmla="*/ 18 w 25"/>
                <a:gd name="T29" fmla="*/ 0 h 22"/>
                <a:gd name="T30" fmla="*/ 14 w 25"/>
                <a:gd name="T31" fmla="*/ 0 h 22"/>
                <a:gd name="T32" fmla="*/ 14 w 25"/>
                <a:gd name="T33" fmla="*/ 0 h 22"/>
                <a:gd name="T34" fmla="*/ 9 w 25"/>
                <a:gd name="T35" fmla="*/ 0 h 22"/>
                <a:gd name="T36" fmla="*/ 5 w 25"/>
                <a:gd name="T37" fmla="*/ 4 h 22"/>
                <a:gd name="T38" fmla="*/ 3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3" y="18"/>
                  </a:lnTo>
                  <a:lnTo>
                    <a:pt x="5" y="20"/>
                  </a:lnTo>
                  <a:lnTo>
                    <a:pt x="9" y="22"/>
                  </a:lnTo>
                  <a:lnTo>
                    <a:pt x="16" y="20"/>
                  </a:lnTo>
                  <a:lnTo>
                    <a:pt x="18" y="18"/>
                  </a:lnTo>
                  <a:lnTo>
                    <a:pt x="23" y="15"/>
                  </a:lnTo>
                  <a:lnTo>
                    <a:pt x="25" y="11"/>
                  </a:lnTo>
                  <a:lnTo>
                    <a:pt x="25" y="6"/>
                  </a:lnTo>
                  <a:lnTo>
                    <a:pt x="23" y="2"/>
                  </a:lnTo>
                  <a:lnTo>
                    <a:pt x="18" y="0"/>
                  </a:lnTo>
                  <a:lnTo>
                    <a:pt x="14" y="0"/>
                  </a:lnTo>
                  <a:lnTo>
                    <a:pt x="9" y="0"/>
                  </a:lnTo>
                  <a:lnTo>
                    <a:pt x="5" y="4"/>
                  </a:lnTo>
                  <a:lnTo>
                    <a:pt x="3"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3" name="Freeform 1990">
              <a:extLst>
                <a:ext uri="{FF2B5EF4-FFF2-40B4-BE49-F238E27FC236}">
                  <a16:creationId xmlns:a16="http://schemas.microsoft.com/office/drawing/2014/main" xmlns="" id="{F612E54F-C7C5-6540-A24F-0A84AFFE899F}"/>
                </a:ext>
              </a:extLst>
            </p:cNvPr>
            <p:cNvSpPr>
              <a:spLocks/>
            </p:cNvSpPr>
            <p:nvPr/>
          </p:nvSpPr>
          <p:spPr bwMode="auto">
            <a:xfrm>
              <a:off x="3083" y="3231"/>
              <a:ext cx="24" cy="22"/>
            </a:xfrm>
            <a:custGeom>
              <a:avLst/>
              <a:gdLst>
                <a:gd name="T0" fmla="*/ 0 w 24"/>
                <a:gd name="T1" fmla="*/ 11 h 22"/>
                <a:gd name="T2" fmla="*/ 0 w 24"/>
                <a:gd name="T3" fmla="*/ 11 h 22"/>
                <a:gd name="T4" fmla="*/ 0 w 24"/>
                <a:gd name="T5" fmla="*/ 15 h 22"/>
                <a:gd name="T6" fmla="*/ 2 w 24"/>
                <a:gd name="T7" fmla="*/ 20 h 22"/>
                <a:gd name="T8" fmla="*/ 4 w 24"/>
                <a:gd name="T9" fmla="*/ 22 h 22"/>
                <a:gd name="T10" fmla="*/ 9 w 24"/>
                <a:gd name="T11" fmla="*/ 22 h 22"/>
                <a:gd name="T12" fmla="*/ 9 w 24"/>
                <a:gd name="T13" fmla="*/ 22 h 22"/>
                <a:gd name="T14" fmla="*/ 13 w 24"/>
                <a:gd name="T15" fmla="*/ 22 h 22"/>
                <a:gd name="T16" fmla="*/ 18 w 24"/>
                <a:gd name="T17" fmla="*/ 20 h 22"/>
                <a:gd name="T18" fmla="*/ 22 w 24"/>
                <a:gd name="T19" fmla="*/ 15 h 22"/>
                <a:gd name="T20" fmla="*/ 24 w 24"/>
                <a:gd name="T21" fmla="*/ 11 h 22"/>
                <a:gd name="T22" fmla="*/ 24 w 24"/>
                <a:gd name="T23" fmla="*/ 11 h 22"/>
                <a:gd name="T24" fmla="*/ 24 w 24"/>
                <a:gd name="T25" fmla="*/ 6 h 22"/>
                <a:gd name="T26" fmla="*/ 22 w 24"/>
                <a:gd name="T27" fmla="*/ 4 h 22"/>
                <a:gd name="T28" fmla="*/ 18 w 24"/>
                <a:gd name="T29" fmla="*/ 2 h 22"/>
                <a:gd name="T30" fmla="*/ 13 w 24"/>
                <a:gd name="T31" fmla="*/ 0 h 22"/>
                <a:gd name="T32" fmla="*/ 13 w 24"/>
                <a:gd name="T33" fmla="*/ 0 h 22"/>
                <a:gd name="T34" fmla="*/ 9 w 24"/>
                <a:gd name="T35" fmla="*/ 2 h 22"/>
                <a:gd name="T36" fmla="*/ 4 w 24"/>
                <a:gd name="T37" fmla="*/ 4 h 22"/>
                <a:gd name="T38" fmla="*/ 2 w 24"/>
                <a:gd name="T39" fmla="*/ 6 h 22"/>
                <a:gd name="T40" fmla="*/ 0 w 2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2">
                  <a:moveTo>
                    <a:pt x="0" y="11"/>
                  </a:moveTo>
                  <a:lnTo>
                    <a:pt x="0" y="11"/>
                  </a:lnTo>
                  <a:lnTo>
                    <a:pt x="0" y="15"/>
                  </a:lnTo>
                  <a:lnTo>
                    <a:pt x="2" y="20"/>
                  </a:lnTo>
                  <a:lnTo>
                    <a:pt x="4" y="22"/>
                  </a:lnTo>
                  <a:lnTo>
                    <a:pt x="9" y="22"/>
                  </a:lnTo>
                  <a:lnTo>
                    <a:pt x="13" y="22"/>
                  </a:lnTo>
                  <a:lnTo>
                    <a:pt x="18" y="20"/>
                  </a:lnTo>
                  <a:lnTo>
                    <a:pt x="22" y="15"/>
                  </a:lnTo>
                  <a:lnTo>
                    <a:pt x="24" y="11"/>
                  </a:lnTo>
                  <a:lnTo>
                    <a:pt x="24" y="6"/>
                  </a:lnTo>
                  <a:lnTo>
                    <a:pt x="22" y="4"/>
                  </a:lnTo>
                  <a:lnTo>
                    <a:pt x="18" y="2"/>
                  </a:lnTo>
                  <a:lnTo>
                    <a:pt x="13" y="0"/>
                  </a:lnTo>
                  <a:lnTo>
                    <a:pt x="9" y="2"/>
                  </a:lnTo>
                  <a:lnTo>
                    <a:pt x="4"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4" name="Freeform 1991">
              <a:extLst>
                <a:ext uri="{FF2B5EF4-FFF2-40B4-BE49-F238E27FC236}">
                  <a16:creationId xmlns:a16="http://schemas.microsoft.com/office/drawing/2014/main" xmlns="" id="{F8258BF9-4F95-EF44-B90A-4F7C4695C96D}"/>
                </a:ext>
              </a:extLst>
            </p:cNvPr>
            <p:cNvSpPr>
              <a:spLocks/>
            </p:cNvSpPr>
            <p:nvPr/>
          </p:nvSpPr>
          <p:spPr bwMode="auto">
            <a:xfrm>
              <a:off x="3083" y="3231"/>
              <a:ext cx="24" cy="22"/>
            </a:xfrm>
            <a:custGeom>
              <a:avLst/>
              <a:gdLst>
                <a:gd name="T0" fmla="*/ 0 w 24"/>
                <a:gd name="T1" fmla="*/ 11 h 22"/>
                <a:gd name="T2" fmla="*/ 0 w 24"/>
                <a:gd name="T3" fmla="*/ 11 h 22"/>
                <a:gd name="T4" fmla="*/ 0 w 24"/>
                <a:gd name="T5" fmla="*/ 15 h 22"/>
                <a:gd name="T6" fmla="*/ 2 w 24"/>
                <a:gd name="T7" fmla="*/ 20 h 22"/>
                <a:gd name="T8" fmla="*/ 4 w 24"/>
                <a:gd name="T9" fmla="*/ 22 h 22"/>
                <a:gd name="T10" fmla="*/ 9 w 24"/>
                <a:gd name="T11" fmla="*/ 22 h 22"/>
                <a:gd name="T12" fmla="*/ 9 w 24"/>
                <a:gd name="T13" fmla="*/ 22 h 22"/>
                <a:gd name="T14" fmla="*/ 13 w 24"/>
                <a:gd name="T15" fmla="*/ 22 h 22"/>
                <a:gd name="T16" fmla="*/ 18 w 24"/>
                <a:gd name="T17" fmla="*/ 20 h 22"/>
                <a:gd name="T18" fmla="*/ 22 w 24"/>
                <a:gd name="T19" fmla="*/ 15 h 22"/>
                <a:gd name="T20" fmla="*/ 24 w 24"/>
                <a:gd name="T21" fmla="*/ 11 h 22"/>
                <a:gd name="T22" fmla="*/ 24 w 24"/>
                <a:gd name="T23" fmla="*/ 11 h 22"/>
                <a:gd name="T24" fmla="*/ 24 w 24"/>
                <a:gd name="T25" fmla="*/ 6 h 22"/>
                <a:gd name="T26" fmla="*/ 22 w 24"/>
                <a:gd name="T27" fmla="*/ 4 h 22"/>
                <a:gd name="T28" fmla="*/ 18 w 24"/>
                <a:gd name="T29" fmla="*/ 2 h 22"/>
                <a:gd name="T30" fmla="*/ 13 w 24"/>
                <a:gd name="T31" fmla="*/ 0 h 22"/>
                <a:gd name="T32" fmla="*/ 13 w 24"/>
                <a:gd name="T33" fmla="*/ 0 h 22"/>
                <a:gd name="T34" fmla="*/ 9 w 24"/>
                <a:gd name="T35" fmla="*/ 2 h 22"/>
                <a:gd name="T36" fmla="*/ 4 w 24"/>
                <a:gd name="T37" fmla="*/ 4 h 22"/>
                <a:gd name="T38" fmla="*/ 2 w 24"/>
                <a:gd name="T39" fmla="*/ 6 h 22"/>
                <a:gd name="T40" fmla="*/ 0 w 2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2">
                  <a:moveTo>
                    <a:pt x="0" y="11"/>
                  </a:moveTo>
                  <a:lnTo>
                    <a:pt x="0" y="11"/>
                  </a:lnTo>
                  <a:lnTo>
                    <a:pt x="0" y="15"/>
                  </a:lnTo>
                  <a:lnTo>
                    <a:pt x="2" y="20"/>
                  </a:lnTo>
                  <a:lnTo>
                    <a:pt x="4" y="22"/>
                  </a:lnTo>
                  <a:lnTo>
                    <a:pt x="9" y="22"/>
                  </a:lnTo>
                  <a:lnTo>
                    <a:pt x="13" y="22"/>
                  </a:lnTo>
                  <a:lnTo>
                    <a:pt x="18" y="20"/>
                  </a:lnTo>
                  <a:lnTo>
                    <a:pt x="22" y="15"/>
                  </a:lnTo>
                  <a:lnTo>
                    <a:pt x="24" y="11"/>
                  </a:lnTo>
                  <a:lnTo>
                    <a:pt x="24" y="6"/>
                  </a:lnTo>
                  <a:lnTo>
                    <a:pt x="22" y="4"/>
                  </a:lnTo>
                  <a:lnTo>
                    <a:pt x="18" y="2"/>
                  </a:lnTo>
                  <a:lnTo>
                    <a:pt x="13" y="0"/>
                  </a:lnTo>
                  <a:lnTo>
                    <a:pt x="9" y="2"/>
                  </a:lnTo>
                  <a:lnTo>
                    <a:pt x="4"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5" name="Freeform 1992">
              <a:extLst>
                <a:ext uri="{FF2B5EF4-FFF2-40B4-BE49-F238E27FC236}">
                  <a16:creationId xmlns:a16="http://schemas.microsoft.com/office/drawing/2014/main" xmlns="" id="{B7027DEA-AB0B-9B43-BAAD-78F84A7070AC}"/>
                </a:ext>
              </a:extLst>
            </p:cNvPr>
            <p:cNvSpPr>
              <a:spLocks/>
            </p:cNvSpPr>
            <p:nvPr/>
          </p:nvSpPr>
          <p:spPr bwMode="auto">
            <a:xfrm>
              <a:off x="3058" y="3231"/>
              <a:ext cx="25" cy="22"/>
            </a:xfrm>
            <a:custGeom>
              <a:avLst/>
              <a:gdLst>
                <a:gd name="T0" fmla="*/ 0 w 25"/>
                <a:gd name="T1" fmla="*/ 11 h 22"/>
                <a:gd name="T2" fmla="*/ 0 w 25"/>
                <a:gd name="T3" fmla="*/ 11 h 22"/>
                <a:gd name="T4" fmla="*/ 0 w 25"/>
                <a:gd name="T5" fmla="*/ 15 h 22"/>
                <a:gd name="T6" fmla="*/ 0 w 25"/>
                <a:gd name="T7" fmla="*/ 20 h 22"/>
                <a:gd name="T8" fmla="*/ 4 w 25"/>
                <a:gd name="T9" fmla="*/ 22 h 22"/>
                <a:gd name="T10" fmla="*/ 9 w 25"/>
                <a:gd name="T11" fmla="*/ 22 h 22"/>
                <a:gd name="T12" fmla="*/ 9 w 25"/>
                <a:gd name="T13" fmla="*/ 22 h 22"/>
                <a:gd name="T14" fmla="*/ 13 w 25"/>
                <a:gd name="T15" fmla="*/ 22 h 22"/>
                <a:gd name="T16" fmla="*/ 18 w 25"/>
                <a:gd name="T17" fmla="*/ 20 h 22"/>
                <a:gd name="T18" fmla="*/ 22 w 25"/>
                <a:gd name="T19" fmla="*/ 15 h 22"/>
                <a:gd name="T20" fmla="*/ 25 w 25"/>
                <a:gd name="T21" fmla="*/ 11 h 22"/>
                <a:gd name="T22" fmla="*/ 25 w 25"/>
                <a:gd name="T23" fmla="*/ 11 h 22"/>
                <a:gd name="T24" fmla="*/ 25 w 25"/>
                <a:gd name="T25" fmla="*/ 6 h 22"/>
                <a:gd name="T26" fmla="*/ 22 w 25"/>
                <a:gd name="T27" fmla="*/ 4 h 22"/>
                <a:gd name="T28" fmla="*/ 20 w 25"/>
                <a:gd name="T29" fmla="*/ 2 h 22"/>
                <a:gd name="T30" fmla="*/ 16 w 25"/>
                <a:gd name="T31" fmla="*/ 0 h 22"/>
                <a:gd name="T32" fmla="*/ 16 w 25"/>
                <a:gd name="T33" fmla="*/ 0 h 22"/>
                <a:gd name="T34" fmla="*/ 9 w 25"/>
                <a:gd name="T35" fmla="*/ 2 h 22"/>
                <a:gd name="T36" fmla="*/ 4 w 25"/>
                <a:gd name="T37" fmla="*/ 4 h 22"/>
                <a:gd name="T38" fmla="*/ 2 w 25"/>
                <a:gd name="T39" fmla="*/ 9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0" y="20"/>
                  </a:lnTo>
                  <a:lnTo>
                    <a:pt x="4" y="22"/>
                  </a:lnTo>
                  <a:lnTo>
                    <a:pt x="9" y="22"/>
                  </a:lnTo>
                  <a:lnTo>
                    <a:pt x="13" y="22"/>
                  </a:lnTo>
                  <a:lnTo>
                    <a:pt x="18" y="20"/>
                  </a:lnTo>
                  <a:lnTo>
                    <a:pt x="22" y="15"/>
                  </a:lnTo>
                  <a:lnTo>
                    <a:pt x="25" y="11"/>
                  </a:lnTo>
                  <a:lnTo>
                    <a:pt x="25" y="6"/>
                  </a:lnTo>
                  <a:lnTo>
                    <a:pt x="22" y="4"/>
                  </a:lnTo>
                  <a:lnTo>
                    <a:pt x="20" y="2"/>
                  </a:lnTo>
                  <a:lnTo>
                    <a:pt x="16" y="0"/>
                  </a:lnTo>
                  <a:lnTo>
                    <a:pt x="9" y="2"/>
                  </a:lnTo>
                  <a:lnTo>
                    <a:pt x="4" y="4"/>
                  </a:lnTo>
                  <a:lnTo>
                    <a:pt x="2" y="9"/>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6" name="Freeform 1993">
              <a:extLst>
                <a:ext uri="{FF2B5EF4-FFF2-40B4-BE49-F238E27FC236}">
                  <a16:creationId xmlns:a16="http://schemas.microsoft.com/office/drawing/2014/main" xmlns="" id="{4C593F2C-BCDB-A241-A2A5-834BE7D4E1B2}"/>
                </a:ext>
              </a:extLst>
            </p:cNvPr>
            <p:cNvSpPr>
              <a:spLocks/>
            </p:cNvSpPr>
            <p:nvPr/>
          </p:nvSpPr>
          <p:spPr bwMode="auto">
            <a:xfrm>
              <a:off x="3058" y="3231"/>
              <a:ext cx="25" cy="22"/>
            </a:xfrm>
            <a:custGeom>
              <a:avLst/>
              <a:gdLst>
                <a:gd name="T0" fmla="*/ 0 w 25"/>
                <a:gd name="T1" fmla="*/ 11 h 22"/>
                <a:gd name="T2" fmla="*/ 0 w 25"/>
                <a:gd name="T3" fmla="*/ 11 h 22"/>
                <a:gd name="T4" fmla="*/ 0 w 25"/>
                <a:gd name="T5" fmla="*/ 15 h 22"/>
                <a:gd name="T6" fmla="*/ 0 w 25"/>
                <a:gd name="T7" fmla="*/ 20 h 22"/>
                <a:gd name="T8" fmla="*/ 4 w 25"/>
                <a:gd name="T9" fmla="*/ 22 h 22"/>
                <a:gd name="T10" fmla="*/ 9 w 25"/>
                <a:gd name="T11" fmla="*/ 22 h 22"/>
                <a:gd name="T12" fmla="*/ 9 w 25"/>
                <a:gd name="T13" fmla="*/ 22 h 22"/>
                <a:gd name="T14" fmla="*/ 13 w 25"/>
                <a:gd name="T15" fmla="*/ 22 h 22"/>
                <a:gd name="T16" fmla="*/ 18 w 25"/>
                <a:gd name="T17" fmla="*/ 20 h 22"/>
                <a:gd name="T18" fmla="*/ 22 w 25"/>
                <a:gd name="T19" fmla="*/ 15 h 22"/>
                <a:gd name="T20" fmla="*/ 25 w 25"/>
                <a:gd name="T21" fmla="*/ 11 h 22"/>
                <a:gd name="T22" fmla="*/ 25 w 25"/>
                <a:gd name="T23" fmla="*/ 11 h 22"/>
                <a:gd name="T24" fmla="*/ 25 w 25"/>
                <a:gd name="T25" fmla="*/ 6 h 22"/>
                <a:gd name="T26" fmla="*/ 22 w 25"/>
                <a:gd name="T27" fmla="*/ 4 h 22"/>
                <a:gd name="T28" fmla="*/ 20 w 25"/>
                <a:gd name="T29" fmla="*/ 2 h 22"/>
                <a:gd name="T30" fmla="*/ 16 w 25"/>
                <a:gd name="T31" fmla="*/ 0 h 22"/>
                <a:gd name="T32" fmla="*/ 16 w 25"/>
                <a:gd name="T33" fmla="*/ 0 h 22"/>
                <a:gd name="T34" fmla="*/ 9 w 25"/>
                <a:gd name="T35" fmla="*/ 2 h 22"/>
                <a:gd name="T36" fmla="*/ 4 w 25"/>
                <a:gd name="T37" fmla="*/ 4 h 22"/>
                <a:gd name="T38" fmla="*/ 2 w 25"/>
                <a:gd name="T39" fmla="*/ 9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0" y="20"/>
                  </a:lnTo>
                  <a:lnTo>
                    <a:pt x="4" y="22"/>
                  </a:lnTo>
                  <a:lnTo>
                    <a:pt x="9" y="22"/>
                  </a:lnTo>
                  <a:lnTo>
                    <a:pt x="13" y="22"/>
                  </a:lnTo>
                  <a:lnTo>
                    <a:pt x="18" y="20"/>
                  </a:lnTo>
                  <a:lnTo>
                    <a:pt x="22" y="15"/>
                  </a:lnTo>
                  <a:lnTo>
                    <a:pt x="25" y="11"/>
                  </a:lnTo>
                  <a:lnTo>
                    <a:pt x="25" y="6"/>
                  </a:lnTo>
                  <a:lnTo>
                    <a:pt x="22" y="4"/>
                  </a:lnTo>
                  <a:lnTo>
                    <a:pt x="20" y="2"/>
                  </a:lnTo>
                  <a:lnTo>
                    <a:pt x="16" y="0"/>
                  </a:lnTo>
                  <a:lnTo>
                    <a:pt x="9" y="2"/>
                  </a:lnTo>
                  <a:lnTo>
                    <a:pt x="4" y="4"/>
                  </a:lnTo>
                  <a:lnTo>
                    <a:pt x="2" y="9"/>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7" name="Freeform 1994">
              <a:extLst>
                <a:ext uri="{FF2B5EF4-FFF2-40B4-BE49-F238E27FC236}">
                  <a16:creationId xmlns:a16="http://schemas.microsoft.com/office/drawing/2014/main" xmlns="" id="{E1F39C53-1827-D44B-90D4-75E97EF031DF}"/>
                </a:ext>
              </a:extLst>
            </p:cNvPr>
            <p:cNvSpPr>
              <a:spLocks/>
            </p:cNvSpPr>
            <p:nvPr/>
          </p:nvSpPr>
          <p:spPr bwMode="auto">
            <a:xfrm>
              <a:off x="3033" y="3233"/>
              <a:ext cx="25" cy="22"/>
            </a:xfrm>
            <a:custGeom>
              <a:avLst/>
              <a:gdLst>
                <a:gd name="T0" fmla="*/ 0 w 25"/>
                <a:gd name="T1" fmla="*/ 11 h 22"/>
                <a:gd name="T2" fmla="*/ 0 w 25"/>
                <a:gd name="T3" fmla="*/ 11 h 22"/>
                <a:gd name="T4" fmla="*/ 0 w 25"/>
                <a:gd name="T5" fmla="*/ 16 h 22"/>
                <a:gd name="T6" fmla="*/ 0 w 25"/>
                <a:gd name="T7" fmla="*/ 18 h 22"/>
                <a:gd name="T8" fmla="*/ 4 w 25"/>
                <a:gd name="T9" fmla="*/ 20 h 22"/>
                <a:gd name="T10" fmla="*/ 9 w 25"/>
                <a:gd name="T11" fmla="*/ 22 h 22"/>
                <a:gd name="T12" fmla="*/ 9 w 25"/>
                <a:gd name="T13" fmla="*/ 22 h 22"/>
                <a:gd name="T14" fmla="*/ 13 w 25"/>
                <a:gd name="T15" fmla="*/ 20 h 22"/>
                <a:gd name="T16" fmla="*/ 18 w 25"/>
                <a:gd name="T17" fmla="*/ 18 h 22"/>
                <a:gd name="T18" fmla="*/ 23 w 25"/>
                <a:gd name="T19" fmla="*/ 13 h 22"/>
                <a:gd name="T20" fmla="*/ 25 w 25"/>
                <a:gd name="T21" fmla="*/ 9 h 22"/>
                <a:gd name="T22" fmla="*/ 25 w 25"/>
                <a:gd name="T23" fmla="*/ 9 h 22"/>
                <a:gd name="T24" fmla="*/ 25 w 25"/>
                <a:gd name="T25" fmla="*/ 7 h 22"/>
                <a:gd name="T26" fmla="*/ 23 w 25"/>
                <a:gd name="T27" fmla="*/ 2 h 22"/>
                <a:gd name="T28" fmla="*/ 20 w 25"/>
                <a:gd name="T29" fmla="*/ 0 h 22"/>
                <a:gd name="T30" fmla="*/ 16 w 25"/>
                <a:gd name="T31" fmla="*/ 0 h 22"/>
                <a:gd name="T32" fmla="*/ 16 w 25"/>
                <a:gd name="T33" fmla="*/ 0 h 22"/>
                <a:gd name="T34" fmla="*/ 11 w 25"/>
                <a:gd name="T35" fmla="*/ 0 h 22"/>
                <a:gd name="T36" fmla="*/ 4 w 25"/>
                <a:gd name="T37" fmla="*/ 2 h 22"/>
                <a:gd name="T38" fmla="*/ 2 w 25"/>
                <a:gd name="T39" fmla="*/ 7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6"/>
                  </a:lnTo>
                  <a:lnTo>
                    <a:pt x="0" y="18"/>
                  </a:lnTo>
                  <a:lnTo>
                    <a:pt x="4" y="20"/>
                  </a:lnTo>
                  <a:lnTo>
                    <a:pt x="9" y="22"/>
                  </a:lnTo>
                  <a:lnTo>
                    <a:pt x="13" y="20"/>
                  </a:lnTo>
                  <a:lnTo>
                    <a:pt x="18" y="18"/>
                  </a:lnTo>
                  <a:lnTo>
                    <a:pt x="23" y="13"/>
                  </a:lnTo>
                  <a:lnTo>
                    <a:pt x="25" y="9"/>
                  </a:lnTo>
                  <a:lnTo>
                    <a:pt x="25" y="7"/>
                  </a:lnTo>
                  <a:lnTo>
                    <a:pt x="23" y="2"/>
                  </a:lnTo>
                  <a:lnTo>
                    <a:pt x="20" y="0"/>
                  </a:lnTo>
                  <a:lnTo>
                    <a:pt x="16" y="0"/>
                  </a:lnTo>
                  <a:lnTo>
                    <a:pt x="11" y="0"/>
                  </a:lnTo>
                  <a:lnTo>
                    <a:pt x="4"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8" name="Freeform 1995">
              <a:extLst>
                <a:ext uri="{FF2B5EF4-FFF2-40B4-BE49-F238E27FC236}">
                  <a16:creationId xmlns:a16="http://schemas.microsoft.com/office/drawing/2014/main" xmlns="" id="{3AFF11B1-884F-094C-A576-2560E050A668}"/>
                </a:ext>
              </a:extLst>
            </p:cNvPr>
            <p:cNvSpPr>
              <a:spLocks/>
            </p:cNvSpPr>
            <p:nvPr/>
          </p:nvSpPr>
          <p:spPr bwMode="auto">
            <a:xfrm>
              <a:off x="3033" y="3233"/>
              <a:ext cx="25" cy="22"/>
            </a:xfrm>
            <a:custGeom>
              <a:avLst/>
              <a:gdLst>
                <a:gd name="T0" fmla="*/ 0 w 25"/>
                <a:gd name="T1" fmla="*/ 11 h 22"/>
                <a:gd name="T2" fmla="*/ 0 w 25"/>
                <a:gd name="T3" fmla="*/ 11 h 22"/>
                <a:gd name="T4" fmla="*/ 0 w 25"/>
                <a:gd name="T5" fmla="*/ 16 h 22"/>
                <a:gd name="T6" fmla="*/ 0 w 25"/>
                <a:gd name="T7" fmla="*/ 18 h 22"/>
                <a:gd name="T8" fmla="*/ 4 w 25"/>
                <a:gd name="T9" fmla="*/ 20 h 22"/>
                <a:gd name="T10" fmla="*/ 9 w 25"/>
                <a:gd name="T11" fmla="*/ 22 h 22"/>
                <a:gd name="T12" fmla="*/ 9 w 25"/>
                <a:gd name="T13" fmla="*/ 22 h 22"/>
                <a:gd name="T14" fmla="*/ 13 w 25"/>
                <a:gd name="T15" fmla="*/ 20 h 22"/>
                <a:gd name="T16" fmla="*/ 18 w 25"/>
                <a:gd name="T17" fmla="*/ 18 h 22"/>
                <a:gd name="T18" fmla="*/ 23 w 25"/>
                <a:gd name="T19" fmla="*/ 13 h 22"/>
                <a:gd name="T20" fmla="*/ 25 w 25"/>
                <a:gd name="T21" fmla="*/ 9 h 22"/>
                <a:gd name="T22" fmla="*/ 25 w 25"/>
                <a:gd name="T23" fmla="*/ 9 h 22"/>
                <a:gd name="T24" fmla="*/ 25 w 25"/>
                <a:gd name="T25" fmla="*/ 7 h 22"/>
                <a:gd name="T26" fmla="*/ 23 w 25"/>
                <a:gd name="T27" fmla="*/ 2 h 22"/>
                <a:gd name="T28" fmla="*/ 20 w 25"/>
                <a:gd name="T29" fmla="*/ 0 h 22"/>
                <a:gd name="T30" fmla="*/ 16 w 25"/>
                <a:gd name="T31" fmla="*/ 0 h 22"/>
                <a:gd name="T32" fmla="*/ 16 w 25"/>
                <a:gd name="T33" fmla="*/ 0 h 22"/>
                <a:gd name="T34" fmla="*/ 11 w 25"/>
                <a:gd name="T35" fmla="*/ 0 h 22"/>
                <a:gd name="T36" fmla="*/ 4 w 25"/>
                <a:gd name="T37" fmla="*/ 2 h 22"/>
                <a:gd name="T38" fmla="*/ 2 w 25"/>
                <a:gd name="T39" fmla="*/ 7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6"/>
                  </a:lnTo>
                  <a:lnTo>
                    <a:pt x="0" y="18"/>
                  </a:lnTo>
                  <a:lnTo>
                    <a:pt x="4" y="20"/>
                  </a:lnTo>
                  <a:lnTo>
                    <a:pt x="9" y="22"/>
                  </a:lnTo>
                  <a:lnTo>
                    <a:pt x="13" y="20"/>
                  </a:lnTo>
                  <a:lnTo>
                    <a:pt x="18" y="18"/>
                  </a:lnTo>
                  <a:lnTo>
                    <a:pt x="23" y="13"/>
                  </a:lnTo>
                  <a:lnTo>
                    <a:pt x="25" y="9"/>
                  </a:lnTo>
                  <a:lnTo>
                    <a:pt x="25" y="7"/>
                  </a:lnTo>
                  <a:lnTo>
                    <a:pt x="23" y="2"/>
                  </a:lnTo>
                  <a:lnTo>
                    <a:pt x="20" y="0"/>
                  </a:lnTo>
                  <a:lnTo>
                    <a:pt x="16" y="0"/>
                  </a:lnTo>
                  <a:lnTo>
                    <a:pt x="11" y="0"/>
                  </a:lnTo>
                  <a:lnTo>
                    <a:pt x="4"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79" name="Freeform 1996">
              <a:extLst>
                <a:ext uri="{FF2B5EF4-FFF2-40B4-BE49-F238E27FC236}">
                  <a16:creationId xmlns:a16="http://schemas.microsoft.com/office/drawing/2014/main" xmlns="" id="{BE458BB5-E796-554E-9313-883B9DEA9A6A}"/>
                </a:ext>
              </a:extLst>
            </p:cNvPr>
            <p:cNvSpPr>
              <a:spLocks/>
            </p:cNvSpPr>
            <p:nvPr/>
          </p:nvSpPr>
          <p:spPr bwMode="auto">
            <a:xfrm>
              <a:off x="3006" y="3233"/>
              <a:ext cx="27" cy="22"/>
            </a:xfrm>
            <a:custGeom>
              <a:avLst/>
              <a:gdLst>
                <a:gd name="T0" fmla="*/ 2 w 27"/>
                <a:gd name="T1" fmla="*/ 11 h 22"/>
                <a:gd name="T2" fmla="*/ 2 w 27"/>
                <a:gd name="T3" fmla="*/ 11 h 22"/>
                <a:gd name="T4" fmla="*/ 0 w 27"/>
                <a:gd name="T5" fmla="*/ 16 h 22"/>
                <a:gd name="T6" fmla="*/ 2 w 27"/>
                <a:gd name="T7" fmla="*/ 18 h 22"/>
                <a:gd name="T8" fmla="*/ 4 w 27"/>
                <a:gd name="T9" fmla="*/ 20 h 22"/>
                <a:gd name="T10" fmla="*/ 9 w 27"/>
                <a:gd name="T11" fmla="*/ 22 h 22"/>
                <a:gd name="T12" fmla="*/ 9 w 27"/>
                <a:gd name="T13" fmla="*/ 22 h 22"/>
                <a:gd name="T14" fmla="*/ 16 w 27"/>
                <a:gd name="T15" fmla="*/ 20 h 22"/>
                <a:gd name="T16" fmla="*/ 20 w 27"/>
                <a:gd name="T17" fmla="*/ 18 h 22"/>
                <a:gd name="T18" fmla="*/ 25 w 27"/>
                <a:gd name="T19" fmla="*/ 16 h 22"/>
                <a:gd name="T20" fmla="*/ 27 w 27"/>
                <a:gd name="T21" fmla="*/ 11 h 22"/>
                <a:gd name="T22" fmla="*/ 27 w 27"/>
                <a:gd name="T23" fmla="*/ 11 h 22"/>
                <a:gd name="T24" fmla="*/ 27 w 27"/>
                <a:gd name="T25" fmla="*/ 7 h 22"/>
                <a:gd name="T26" fmla="*/ 25 w 27"/>
                <a:gd name="T27" fmla="*/ 2 h 22"/>
                <a:gd name="T28" fmla="*/ 22 w 27"/>
                <a:gd name="T29" fmla="*/ 0 h 22"/>
                <a:gd name="T30" fmla="*/ 18 w 27"/>
                <a:gd name="T31" fmla="*/ 0 h 22"/>
                <a:gd name="T32" fmla="*/ 18 w 27"/>
                <a:gd name="T33" fmla="*/ 0 h 22"/>
                <a:gd name="T34" fmla="*/ 13 w 27"/>
                <a:gd name="T35" fmla="*/ 0 h 22"/>
                <a:gd name="T36" fmla="*/ 9 w 27"/>
                <a:gd name="T37" fmla="*/ 2 h 22"/>
                <a:gd name="T38" fmla="*/ 4 w 27"/>
                <a:gd name="T39" fmla="*/ 7 h 22"/>
                <a:gd name="T40" fmla="*/ 2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2" y="11"/>
                  </a:moveTo>
                  <a:lnTo>
                    <a:pt x="2" y="11"/>
                  </a:lnTo>
                  <a:lnTo>
                    <a:pt x="0" y="16"/>
                  </a:lnTo>
                  <a:lnTo>
                    <a:pt x="2" y="18"/>
                  </a:lnTo>
                  <a:lnTo>
                    <a:pt x="4" y="20"/>
                  </a:lnTo>
                  <a:lnTo>
                    <a:pt x="9" y="22"/>
                  </a:lnTo>
                  <a:lnTo>
                    <a:pt x="16" y="20"/>
                  </a:lnTo>
                  <a:lnTo>
                    <a:pt x="20" y="18"/>
                  </a:lnTo>
                  <a:lnTo>
                    <a:pt x="25" y="16"/>
                  </a:lnTo>
                  <a:lnTo>
                    <a:pt x="27" y="11"/>
                  </a:lnTo>
                  <a:lnTo>
                    <a:pt x="27" y="7"/>
                  </a:lnTo>
                  <a:lnTo>
                    <a:pt x="25" y="2"/>
                  </a:lnTo>
                  <a:lnTo>
                    <a:pt x="22" y="0"/>
                  </a:lnTo>
                  <a:lnTo>
                    <a:pt x="18" y="0"/>
                  </a:lnTo>
                  <a:lnTo>
                    <a:pt x="13" y="0"/>
                  </a:lnTo>
                  <a:lnTo>
                    <a:pt x="9" y="2"/>
                  </a:lnTo>
                  <a:lnTo>
                    <a:pt x="4"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0" name="Freeform 1997">
              <a:extLst>
                <a:ext uri="{FF2B5EF4-FFF2-40B4-BE49-F238E27FC236}">
                  <a16:creationId xmlns:a16="http://schemas.microsoft.com/office/drawing/2014/main" xmlns="" id="{49DA2FA1-C3ED-FD4C-942B-52A87D6E3C1A}"/>
                </a:ext>
              </a:extLst>
            </p:cNvPr>
            <p:cNvSpPr>
              <a:spLocks/>
            </p:cNvSpPr>
            <p:nvPr/>
          </p:nvSpPr>
          <p:spPr bwMode="auto">
            <a:xfrm>
              <a:off x="3006" y="3233"/>
              <a:ext cx="27" cy="22"/>
            </a:xfrm>
            <a:custGeom>
              <a:avLst/>
              <a:gdLst>
                <a:gd name="T0" fmla="*/ 2 w 27"/>
                <a:gd name="T1" fmla="*/ 11 h 22"/>
                <a:gd name="T2" fmla="*/ 2 w 27"/>
                <a:gd name="T3" fmla="*/ 11 h 22"/>
                <a:gd name="T4" fmla="*/ 0 w 27"/>
                <a:gd name="T5" fmla="*/ 16 h 22"/>
                <a:gd name="T6" fmla="*/ 2 w 27"/>
                <a:gd name="T7" fmla="*/ 18 h 22"/>
                <a:gd name="T8" fmla="*/ 4 w 27"/>
                <a:gd name="T9" fmla="*/ 20 h 22"/>
                <a:gd name="T10" fmla="*/ 9 w 27"/>
                <a:gd name="T11" fmla="*/ 22 h 22"/>
                <a:gd name="T12" fmla="*/ 9 w 27"/>
                <a:gd name="T13" fmla="*/ 22 h 22"/>
                <a:gd name="T14" fmla="*/ 16 w 27"/>
                <a:gd name="T15" fmla="*/ 20 h 22"/>
                <a:gd name="T16" fmla="*/ 20 w 27"/>
                <a:gd name="T17" fmla="*/ 18 h 22"/>
                <a:gd name="T18" fmla="*/ 25 w 27"/>
                <a:gd name="T19" fmla="*/ 16 h 22"/>
                <a:gd name="T20" fmla="*/ 27 w 27"/>
                <a:gd name="T21" fmla="*/ 11 h 22"/>
                <a:gd name="T22" fmla="*/ 27 w 27"/>
                <a:gd name="T23" fmla="*/ 11 h 22"/>
                <a:gd name="T24" fmla="*/ 27 w 27"/>
                <a:gd name="T25" fmla="*/ 7 h 22"/>
                <a:gd name="T26" fmla="*/ 25 w 27"/>
                <a:gd name="T27" fmla="*/ 2 h 22"/>
                <a:gd name="T28" fmla="*/ 22 w 27"/>
                <a:gd name="T29" fmla="*/ 0 h 22"/>
                <a:gd name="T30" fmla="*/ 18 w 27"/>
                <a:gd name="T31" fmla="*/ 0 h 22"/>
                <a:gd name="T32" fmla="*/ 18 w 27"/>
                <a:gd name="T33" fmla="*/ 0 h 22"/>
                <a:gd name="T34" fmla="*/ 13 w 27"/>
                <a:gd name="T35" fmla="*/ 0 h 22"/>
                <a:gd name="T36" fmla="*/ 9 w 27"/>
                <a:gd name="T37" fmla="*/ 2 h 22"/>
                <a:gd name="T38" fmla="*/ 4 w 27"/>
                <a:gd name="T39" fmla="*/ 7 h 22"/>
                <a:gd name="T40" fmla="*/ 2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2" y="11"/>
                  </a:moveTo>
                  <a:lnTo>
                    <a:pt x="2" y="11"/>
                  </a:lnTo>
                  <a:lnTo>
                    <a:pt x="0" y="16"/>
                  </a:lnTo>
                  <a:lnTo>
                    <a:pt x="2" y="18"/>
                  </a:lnTo>
                  <a:lnTo>
                    <a:pt x="4" y="20"/>
                  </a:lnTo>
                  <a:lnTo>
                    <a:pt x="9" y="22"/>
                  </a:lnTo>
                  <a:lnTo>
                    <a:pt x="16" y="20"/>
                  </a:lnTo>
                  <a:lnTo>
                    <a:pt x="20" y="18"/>
                  </a:lnTo>
                  <a:lnTo>
                    <a:pt x="25" y="16"/>
                  </a:lnTo>
                  <a:lnTo>
                    <a:pt x="27" y="11"/>
                  </a:lnTo>
                  <a:lnTo>
                    <a:pt x="27" y="7"/>
                  </a:lnTo>
                  <a:lnTo>
                    <a:pt x="25" y="2"/>
                  </a:lnTo>
                  <a:lnTo>
                    <a:pt x="22" y="0"/>
                  </a:lnTo>
                  <a:lnTo>
                    <a:pt x="18" y="0"/>
                  </a:lnTo>
                  <a:lnTo>
                    <a:pt x="13" y="0"/>
                  </a:lnTo>
                  <a:lnTo>
                    <a:pt x="9" y="2"/>
                  </a:lnTo>
                  <a:lnTo>
                    <a:pt x="4"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1" name="Freeform 1998">
              <a:extLst>
                <a:ext uri="{FF2B5EF4-FFF2-40B4-BE49-F238E27FC236}">
                  <a16:creationId xmlns:a16="http://schemas.microsoft.com/office/drawing/2014/main" xmlns="" id="{7BDE2F40-5F1C-8D49-8850-23972F751CA9}"/>
                </a:ext>
              </a:extLst>
            </p:cNvPr>
            <p:cNvSpPr>
              <a:spLocks/>
            </p:cNvSpPr>
            <p:nvPr/>
          </p:nvSpPr>
          <p:spPr bwMode="auto">
            <a:xfrm>
              <a:off x="2981" y="3233"/>
              <a:ext cx="27" cy="22"/>
            </a:xfrm>
            <a:custGeom>
              <a:avLst/>
              <a:gdLst>
                <a:gd name="T0" fmla="*/ 2 w 27"/>
                <a:gd name="T1" fmla="*/ 11 h 22"/>
                <a:gd name="T2" fmla="*/ 2 w 27"/>
                <a:gd name="T3" fmla="*/ 11 h 22"/>
                <a:gd name="T4" fmla="*/ 0 w 27"/>
                <a:gd name="T5" fmla="*/ 16 h 22"/>
                <a:gd name="T6" fmla="*/ 2 w 27"/>
                <a:gd name="T7" fmla="*/ 20 h 22"/>
                <a:gd name="T8" fmla="*/ 5 w 27"/>
                <a:gd name="T9" fmla="*/ 22 h 22"/>
                <a:gd name="T10" fmla="*/ 9 w 27"/>
                <a:gd name="T11" fmla="*/ 22 h 22"/>
                <a:gd name="T12" fmla="*/ 9 w 27"/>
                <a:gd name="T13" fmla="*/ 22 h 22"/>
                <a:gd name="T14" fmla="*/ 14 w 27"/>
                <a:gd name="T15" fmla="*/ 22 h 22"/>
                <a:gd name="T16" fmla="*/ 20 w 27"/>
                <a:gd name="T17" fmla="*/ 18 h 22"/>
                <a:gd name="T18" fmla="*/ 23 w 27"/>
                <a:gd name="T19" fmla="*/ 16 h 22"/>
                <a:gd name="T20" fmla="*/ 27 w 27"/>
                <a:gd name="T21" fmla="*/ 11 h 22"/>
                <a:gd name="T22" fmla="*/ 27 w 27"/>
                <a:gd name="T23" fmla="*/ 11 h 22"/>
                <a:gd name="T24" fmla="*/ 27 w 27"/>
                <a:gd name="T25" fmla="*/ 7 h 22"/>
                <a:gd name="T26" fmla="*/ 25 w 27"/>
                <a:gd name="T27" fmla="*/ 4 h 22"/>
                <a:gd name="T28" fmla="*/ 23 w 27"/>
                <a:gd name="T29" fmla="*/ 2 h 22"/>
                <a:gd name="T30" fmla="*/ 18 w 27"/>
                <a:gd name="T31" fmla="*/ 0 h 22"/>
                <a:gd name="T32" fmla="*/ 18 w 27"/>
                <a:gd name="T33" fmla="*/ 0 h 22"/>
                <a:gd name="T34" fmla="*/ 14 w 27"/>
                <a:gd name="T35" fmla="*/ 2 h 22"/>
                <a:gd name="T36" fmla="*/ 9 w 27"/>
                <a:gd name="T37" fmla="*/ 4 h 22"/>
                <a:gd name="T38" fmla="*/ 5 w 27"/>
                <a:gd name="T39" fmla="*/ 7 h 22"/>
                <a:gd name="T40" fmla="*/ 2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2" y="11"/>
                  </a:moveTo>
                  <a:lnTo>
                    <a:pt x="2" y="11"/>
                  </a:lnTo>
                  <a:lnTo>
                    <a:pt x="0" y="16"/>
                  </a:lnTo>
                  <a:lnTo>
                    <a:pt x="2" y="20"/>
                  </a:lnTo>
                  <a:lnTo>
                    <a:pt x="5" y="22"/>
                  </a:lnTo>
                  <a:lnTo>
                    <a:pt x="9" y="22"/>
                  </a:lnTo>
                  <a:lnTo>
                    <a:pt x="14" y="22"/>
                  </a:lnTo>
                  <a:lnTo>
                    <a:pt x="20" y="18"/>
                  </a:lnTo>
                  <a:lnTo>
                    <a:pt x="23" y="16"/>
                  </a:lnTo>
                  <a:lnTo>
                    <a:pt x="27" y="11"/>
                  </a:lnTo>
                  <a:lnTo>
                    <a:pt x="27" y="7"/>
                  </a:lnTo>
                  <a:lnTo>
                    <a:pt x="25" y="4"/>
                  </a:lnTo>
                  <a:lnTo>
                    <a:pt x="23" y="2"/>
                  </a:lnTo>
                  <a:lnTo>
                    <a:pt x="18" y="0"/>
                  </a:lnTo>
                  <a:lnTo>
                    <a:pt x="14" y="2"/>
                  </a:lnTo>
                  <a:lnTo>
                    <a:pt x="9" y="4"/>
                  </a:lnTo>
                  <a:lnTo>
                    <a:pt x="5"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2" name="Freeform 1999">
              <a:extLst>
                <a:ext uri="{FF2B5EF4-FFF2-40B4-BE49-F238E27FC236}">
                  <a16:creationId xmlns:a16="http://schemas.microsoft.com/office/drawing/2014/main" xmlns="" id="{499AE5FE-4E9F-1B4A-B092-B0C05F83F9A6}"/>
                </a:ext>
              </a:extLst>
            </p:cNvPr>
            <p:cNvSpPr>
              <a:spLocks/>
            </p:cNvSpPr>
            <p:nvPr/>
          </p:nvSpPr>
          <p:spPr bwMode="auto">
            <a:xfrm>
              <a:off x="2981" y="3233"/>
              <a:ext cx="27" cy="22"/>
            </a:xfrm>
            <a:custGeom>
              <a:avLst/>
              <a:gdLst>
                <a:gd name="T0" fmla="*/ 2 w 27"/>
                <a:gd name="T1" fmla="*/ 11 h 22"/>
                <a:gd name="T2" fmla="*/ 2 w 27"/>
                <a:gd name="T3" fmla="*/ 11 h 22"/>
                <a:gd name="T4" fmla="*/ 0 w 27"/>
                <a:gd name="T5" fmla="*/ 16 h 22"/>
                <a:gd name="T6" fmla="*/ 2 w 27"/>
                <a:gd name="T7" fmla="*/ 20 h 22"/>
                <a:gd name="T8" fmla="*/ 5 w 27"/>
                <a:gd name="T9" fmla="*/ 22 h 22"/>
                <a:gd name="T10" fmla="*/ 9 w 27"/>
                <a:gd name="T11" fmla="*/ 22 h 22"/>
                <a:gd name="T12" fmla="*/ 9 w 27"/>
                <a:gd name="T13" fmla="*/ 22 h 22"/>
                <a:gd name="T14" fmla="*/ 14 w 27"/>
                <a:gd name="T15" fmla="*/ 22 h 22"/>
                <a:gd name="T16" fmla="*/ 20 w 27"/>
                <a:gd name="T17" fmla="*/ 18 h 22"/>
                <a:gd name="T18" fmla="*/ 23 w 27"/>
                <a:gd name="T19" fmla="*/ 16 h 22"/>
                <a:gd name="T20" fmla="*/ 27 w 27"/>
                <a:gd name="T21" fmla="*/ 11 h 22"/>
                <a:gd name="T22" fmla="*/ 27 w 27"/>
                <a:gd name="T23" fmla="*/ 11 h 22"/>
                <a:gd name="T24" fmla="*/ 27 w 27"/>
                <a:gd name="T25" fmla="*/ 7 h 22"/>
                <a:gd name="T26" fmla="*/ 25 w 27"/>
                <a:gd name="T27" fmla="*/ 4 h 22"/>
                <a:gd name="T28" fmla="*/ 23 w 27"/>
                <a:gd name="T29" fmla="*/ 2 h 22"/>
                <a:gd name="T30" fmla="*/ 18 w 27"/>
                <a:gd name="T31" fmla="*/ 0 h 22"/>
                <a:gd name="T32" fmla="*/ 18 w 27"/>
                <a:gd name="T33" fmla="*/ 0 h 22"/>
                <a:gd name="T34" fmla="*/ 14 w 27"/>
                <a:gd name="T35" fmla="*/ 2 h 22"/>
                <a:gd name="T36" fmla="*/ 9 w 27"/>
                <a:gd name="T37" fmla="*/ 4 h 22"/>
                <a:gd name="T38" fmla="*/ 5 w 27"/>
                <a:gd name="T39" fmla="*/ 7 h 22"/>
                <a:gd name="T40" fmla="*/ 2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2" y="11"/>
                  </a:moveTo>
                  <a:lnTo>
                    <a:pt x="2" y="11"/>
                  </a:lnTo>
                  <a:lnTo>
                    <a:pt x="0" y="16"/>
                  </a:lnTo>
                  <a:lnTo>
                    <a:pt x="2" y="20"/>
                  </a:lnTo>
                  <a:lnTo>
                    <a:pt x="5" y="22"/>
                  </a:lnTo>
                  <a:lnTo>
                    <a:pt x="9" y="22"/>
                  </a:lnTo>
                  <a:lnTo>
                    <a:pt x="14" y="22"/>
                  </a:lnTo>
                  <a:lnTo>
                    <a:pt x="20" y="18"/>
                  </a:lnTo>
                  <a:lnTo>
                    <a:pt x="23" y="16"/>
                  </a:lnTo>
                  <a:lnTo>
                    <a:pt x="27" y="11"/>
                  </a:lnTo>
                  <a:lnTo>
                    <a:pt x="27" y="7"/>
                  </a:lnTo>
                  <a:lnTo>
                    <a:pt x="25" y="4"/>
                  </a:lnTo>
                  <a:lnTo>
                    <a:pt x="23" y="2"/>
                  </a:lnTo>
                  <a:lnTo>
                    <a:pt x="18" y="0"/>
                  </a:lnTo>
                  <a:lnTo>
                    <a:pt x="14" y="2"/>
                  </a:lnTo>
                  <a:lnTo>
                    <a:pt x="9" y="4"/>
                  </a:lnTo>
                  <a:lnTo>
                    <a:pt x="5"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3" name="Freeform 2000">
              <a:extLst>
                <a:ext uri="{FF2B5EF4-FFF2-40B4-BE49-F238E27FC236}">
                  <a16:creationId xmlns:a16="http://schemas.microsoft.com/office/drawing/2014/main" xmlns="" id="{AB9B8C68-583A-2D41-BD50-9FF981210BC7}"/>
                </a:ext>
              </a:extLst>
            </p:cNvPr>
            <p:cNvSpPr>
              <a:spLocks/>
            </p:cNvSpPr>
            <p:nvPr/>
          </p:nvSpPr>
          <p:spPr bwMode="auto">
            <a:xfrm>
              <a:off x="2956" y="3233"/>
              <a:ext cx="27" cy="22"/>
            </a:xfrm>
            <a:custGeom>
              <a:avLst/>
              <a:gdLst>
                <a:gd name="T0" fmla="*/ 0 w 27"/>
                <a:gd name="T1" fmla="*/ 11 h 22"/>
                <a:gd name="T2" fmla="*/ 0 w 27"/>
                <a:gd name="T3" fmla="*/ 11 h 22"/>
                <a:gd name="T4" fmla="*/ 0 w 27"/>
                <a:gd name="T5" fmla="*/ 16 h 22"/>
                <a:gd name="T6" fmla="*/ 0 w 27"/>
                <a:gd name="T7" fmla="*/ 20 h 22"/>
                <a:gd name="T8" fmla="*/ 5 w 27"/>
                <a:gd name="T9" fmla="*/ 22 h 22"/>
                <a:gd name="T10" fmla="*/ 9 w 27"/>
                <a:gd name="T11" fmla="*/ 22 h 22"/>
                <a:gd name="T12" fmla="*/ 9 w 27"/>
                <a:gd name="T13" fmla="*/ 22 h 22"/>
                <a:gd name="T14" fmla="*/ 14 w 27"/>
                <a:gd name="T15" fmla="*/ 22 h 22"/>
                <a:gd name="T16" fmla="*/ 18 w 27"/>
                <a:gd name="T17" fmla="*/ 20 h 22"/>
                <a:gd name="T18" fmla="*/ 23 w 27"/>
                <a:gd name="T19" fmla="*/ 16 h 22"/>
                <a:gd name="T20" fmla="*/ 25 w 27"/>
                <a:gd name="T21" fmla="*/ 11 h 22"/>
                <a:gd name="T22" fmla="*/ 25 w 27"/>
                <a:gd name="T23" fmla="*/ 11 h 22"/>
                <a:gd name="T24" fmla="*/ 27 w 27"/>
                <a:gd name="T25" fmla="*/ 7 h 22"/>
                <a:gd name="T26" fmla="*/ 25 w 27"/>
                <a:gd name="T27" fmla="*/ 4 h 22"/>
                <a:gd name="T28" fmla="*/ 23 w 27"/>
                <a:gd name="T29" fmla="*/ 2 h 22"/>
                <a:gd name="T30" fmla="*/ 18 w 27"/>
                <a:gd name="T31" fmla="*/ 0 h 22"/>
                <a:gd name="T32" fmla="*/ 18 w 27"/>
                <a:gd name="T33" fmla="*/ 0 h 22"/>
                <a:gd name="T34" fmla="*/ 14 w 27"/>
                <a:gd name="T35" fmla="*/ 2 h 22"/>
                <a:gd name="T36" fmla="*/ 9 w 27"/>
                <a:gd name="T37" fmla="*/ 4 h 22"/>
                <a:gd name="T38" fmla="*/ 5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6"/>
                  </a:lnTo>
                  <a:lnTo>
                    <a:pt x="0" y="20"/>
                  </a:lnTo>
                  <a:lnTo>
                    <a:pt x="5" y="22"/>
                  </a:lnTo>
                  <a:lnTo>
                    <a:pt x="9" y="22"/>
                  </a:lnTo>
                  <a:lnTo>
                    <a:pt x="14" y="22"/>
                  </a:lnTo>
                  <a:lnTo>
                    <a:pt x="18" y="20"/>
                  </a:lnTo>
                  <a:lnTo>
                    <a:pt x="23" y="16"/>
                  </a:lnTo>
                  <a:lnTo>
                    <a:pt x="25" y="11"/>
                  </a:lnTo>
                  <a:lnTo>
                    <a:pt x="27" y="7"/>
                  </a:lnTo>
                  <a:lnTo>
                    <a:pt x="25" y="4"/>
                  </a:lnTo>
                  <a:lnTo>
                    <a:pt x="23" y="2"/>
                  </a:lnTo>
                  <a:lnTo>
                    <a:pt x="18" y="0"/>
                  </a:lnTo>
                  <a:lnTo>
                    <a:pt x="14" y="2"/>
                  </a:lnTo>
                  <a:lnTo>
                    <a:pt x="9" y="4"/>
                  </a:lnTo>
                  <a:lnTo>
                    <a:pt x="5"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4" name="Freeform 2001">
              <a:extLst>
                <a:ext uri="{FF2B5EF4-FFF2-40B4-BE49-F238E27FC236}">
                  <a16:creationId xmlns:a16="http://schemas.microsoft.com/office/drawing/2014/main" xmlns="" id="{26DCAEF0-BF68-CC48-AAF0-98CB8631183F}"/>
                </a:ext>
              </a:extLst>
            </p:cNvPr>
            <p:cNvSpPr>
              <a:spLocks/>
            </p:cNvSpPr>
            <p:nvPr/>
          </p:nvSpPr>
          <p:spPr bwMode="auto">
            <a:xfrm>
              <a:off x="2956" y="3233"/>
              <a:ext cx="27" cy="22"/>
            </a:xfrm>
            <a:custGeom>
              <a:avLst/>
              <a:gdLst>
                <a:gd name="T0" fmla="*/ 0 w 27"/>
                <a:gd name="T1" fmla="*/ 11 h 22"/>
                <a:gd name="T2" fmla="*/ 0 w 27"/>
                <a:gd name="T3" fmla="*/ 11 h 22"/>
                <a:gd name="T4" fmla="*/ 0 w 27"/>
                <a:gd name="T5" fmla="*/ 16 h 22"/>
                <a:gd name="T6" fmla="*/ 0 w 27"/>
                <a:gd name="T7" fmla="*/ 20 h 22"/>
                <a:gd name="T8" fmla="*/ 5 w 27"/>
                <a:gd name="T9" fmla="*/ 22 h 22"/>
                <a:gd name="T10" fmla="*/ 9 w 27"/>
                <a:gd name="T11" fmla="*/ 22 h 22"/>
                <a:gd name="T12" fmla="*/ 9 w 27"/>
                <a:gd name="T13" fmla="*/ 22 h 22"/>
                <a:gd name="T14" fmla="*/ 14 w 27"/>
                <a:gd name="T15" fmla="*/ 22 h 22"/>
                <a:gd name="T16" fmla="*/ 18 w 27"/>
                <a:gd name="T17" fmla="*/ 20 h 22"/>
                <a:gd name="T18" fmla="*/ 23 w 27"/>
                <a:gd name="T19" fmla="*/ 16 h 22"/>
                <a:gd name="T20" fmla="*/ 25 w 27"/>
                <a:gd name="T21" fmla="*/ 11 h 22"/>
                <a:gd name="T22" fmla="*/ 25 w 27"/>
                <a:gd name="T23" fmla="*/ 11 h 22"/>
                <a:gd name="T24" fmla="*/ 27 w 27"/>
                <a:gd name="T25" fmla="*/ 7 h 22"/>
                <a:gd name="T26" fmla="*/ 25 w 27"/>
                <a:gd name="T27" fmla="*/ 4 h 22"/>
                <a:gd name="T28" fmla="*/ 23 w 27"/>
                <a:gd name="T29" fmla="*/ 2 h 22"/>
                <a:gd name="T30" fmla="*/ 18 w 27"/>
                <a:gd name="T31" fmla="*/ 0 h 22"/>
                <a:gd name="T32" fmla="*/ 18 w 27"/>
                <a:gd name="T33" fmla="*/ 0 h 22"/>
                <a:gd name="T34" fmla="*/ 14 w 27"/>
                <a:gd name="T35" fmla="*/ 2 h 22"/>
                <a:gd name="T36" fmla="*/ 9 w 27"/>
                <a:gd name="T37" fmla="*/ 4 h 22"/>
                <a:gd name="T38" fmla="*/ 5 w 27"/>
                <a:gd name="T39" fmla="*/ 7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6"/>
                  </a:lnTo>
                  <a:lnTo>
                    <a:pt x="0" y="20"/>
                  </a:lnTo>
                  <a:lnTo>
                    <a:pt x="5" y="22"/>
                  </a:lnTo>
                  <a:lnTo>
                    <a:pt x="9" y="22"/>
                  </a:lnTo>
                  <a:lnTo>
                    <a:pt x="14" y="22"/>
                  </a:lnTo>
                  <a:lnTo>
                    <a:pt x="18" y="20"/>
                  </a:lnTo>
                  <a:lnTo>
                    <a:pt x="23" y="16"/>
                  </a:lnTo>
                  <a:lnTo>
                    <a:pt x="25" y="11"/>
                  </a:lnTo>
                  <a:lnTo>
                    <a:pt x="27" y="7"/>
                  </a:lnTo>
                  <a:lnTo>
                    <a:pt x="25" y="4"/>
                  </a:lnTo>
                  <a:lnTo>
                    <a:pt x="23" y="2"/>
                  </a:lnTo>
                  <a:lnTo>
                    <a:pt x="18" y="0"/>
                  </a:lnTo>
                  <a:lnTo>
                    <a:pt x="14" y="2"/>
                  </a:lnTo>
                  <a:lnTo>
                    <a:pt x="9" y="4"/>
                  </a:lnTo>
                  <a:lnTo>
                    <a:pt x="5"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5" name="Freeform 2002">
              <a:extLst>
                <a:ext uri="{FF2B5EF4-FFF2-40B4-BE49-F238E27FC236}">
                  <a16:creationId xmlns:a16="http://schemas.microsoft.com/office/drawing/2014/main" xmlns="" id="{DC104AA2-4269-C04C-90A6-6117D3C68E34}"/>
                </a:ext>
              </a:extLst>
            </p:cNvPr>
            <p:cNvSpPr>
              <a:spLocks/>
            </p:cNvSpPr>
            <p:nvPr/>
          </p:nvSpPr>
          <p:spPr bwMode="auto">
            <a:xfrm>
              <a:off x="2932" y="3235"/>
              <a:ext cx="27" cy="20"/>
            </a:xfrm>
            <a:custGeom>
              <a:avLst/>
              <a:gdLst>
                <a:gd name="T0" fmla="*/ 0 w 27"/>
                <a:gd name="T1" fmla="*/ 11 h 20"/>
                <a:gd name="T2" fmla="*/ 0 w 27"/>
                <a:gd name="T3" fmla="*/ 11 h 20"/>
                <a:gd name="T4" fmla="*/ 0 w 27"/>
                <a:gd name="T5" fmla="*/ 16 h 20"/>
                <a:gd name="T6" fmla="*/ 0 w 27"/>
                <a:gd name="T7" fmla="*/ 18 h 20"/>
                <a:gd name="T8" fmla="*/ 2 w 27"/>
                <a:gd name="T9" fmla="*/ 20 h 20"/>
                <a:gd name="T10" fmla="*/ 6 w 27"/>
                <a:gd name="T11" fmla="*/ 20 h 20"/>
                <a:gd name="T12" fmla="*/ 6 w 27"/>
                <a:gd name="T13" fmla="*/ 20 h 20"/>
                <a:gd name="T14" fmla="*/ 13 w 27"/>
                <a:gd name="T15" fmla="*/ 20 h 20"/>
                <a:gd name="T16" fmla="*/ 18 w 27"/>
                <a:gd name="T17" fmla="*/ 18 h 20"/>
                <a:gd name="T18" fmla="*/ 22 w 27"/>
                <a:gd name="T19" fmla="*/ 14 h 20"/>
                <a:gd name="T20" fmla="*/ 24 w 27"/>
                <a:gd name="T21" fmla="*/ 9 h 20"/>
                <a:gd name="T22" fmla="*/ 24 w 27"/>
                <a:gd name="T23" fmla="*/ 9 h 20"/>
                <a:gd name="T24" fmla="*/ 27 w 27"/>
                <a:gd name="T25" fmla="*/ 7 h 20"/>
                <a:gd name="T26" fmla="*/ 24 w 27"/>
                <a:gd name="T27" fmla="*/ 2 h 20"/>
                <a:gd name="T28" fmla="*/ 22 w 27"/>
                <a:gd name="T29" fmla="*/ 0 h 20"/>
                <a:gd name="T30" fmla="*/ 18 w 27"/>
                <a:gd name="T31" fmla="*/ 0 h 20"/>
                <a:gd name="T32" fmla="*/ 18 w 27"/>
                <a:gd name="T33" fmla="*/ 0 h 20"/>
                <a:gd name="T34" fmla="*/ 13 w 27"/>
                <a:gd name="T35" fmla="*/ 0 h 20"/>
                <a:gd name="T36" fmla="*/ 6 w 27"/>
                <a:gd name="T37" fmla="*/ 2 h 20"/>
                <a:gd name="T38" fmla="*/ 2 w 27"/>
                <a:gd name="T39" fmla="*/ 7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0" y="16"/>
                  </a:lnTo>
                  <a:lnTo>
                    <a:pt x="0" y="18"/>
                  </a:lnTo>
                  <a:lnTo>
                    <a:pt x="2" y="20"/>
                  </a:lnTo>
                  <a:lnTo>
                    <a:pt x="6" y="20"/>
                  </a:lnTo>
                  <a:lnTo>
                    <a:pt x="13" y="20"/>
                  </a:lnTo>
                  <a:lnTo>
                    <a:pt x="18" y="18"/>
                  </a:lnTo>
                  <a:lnTo>
                    <a:pt x="22" y="14"/>
                  </a:lnTo>
                  <a:lnTo>
                    <a:pt x="24" y="9"/>
                  </a:lnTo>
                  <a:lnTo>
                    <a:pt x="27" y="7"/>
                  </a:lnTo>
                  <a:lnTo>
                    <a:pt x="24" y="2"/>
                  </a:lnTo>
                  <a:lnTo>
                    <a:pt x="22" y="0"/>
                  </a:lnTo>
                  <a:lnTo>
                    <a:pt x="18" y="0"/>
                  </a:lnTo>
                  <a:lnTo>
                    <a:pt x="13" y="0"/>
                  </a:lnTo>
                  <a:lnTo>
                    <a:pt x="6"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6" name="Freeform 2003">
              <a:extLst>
                <a:ext uri="{FF2B5EF4-FFF2-40B4-BE49-F238E27FC236}">
                  <a16:creationId xmlns:a16="http://schemas.microsoft.com/office/drawing/2014/main" xmlns="" id="{59A5BFD7-0FA1-6E46-99F0-4F35B8E63B70}"/>
                </a:ext>
              </a:extLst>
            </p:cNvPr>
            <p:cNvSpPr>
              <a:spLocks/>
            </p:cNvSpPr>
            <p:nvPr/>
          </p:nvSpPr>
          <p:spPr bwMode="auto">
            <a:xfrm>
              <a:off x="2932" y="3235"/>
              <a:ext cx="27" cy="20"/>
            </a:xfrm>
            <a:custGeom>
              <a:avLst/>
              <a:gdLst>
                <a:gd name="T0" fmla="*/ 0 w 27"/>
                <a:gd name="T1" fmla="*/ 11 h 20"/>
                <a:gd name="T2" fmla="*/ 0 w 27"/>
                <a:gd name="T3" fmla="*/ 11 h 20"/>
                <a:gd name="T4" fmla="*/ 0 w 27"/>
                <a:gd name="T5" fmla="*/ 16 h 20"/>
                <a:gd name="T6" fmla="*/ 0 w 27"/>
                <a:gd name="T7" fmla="*/ 18 h 20"/>
                <a:gd name="T8" fmla="*/ 2 w 27"/>
                <a:gd name="T9" fmla="*/ 20 h 20"/>
                <a:gd name="T10" fmla="*/ 6 w 27"/>
                <a:gd name="T11" fmla="*/ 20 h 20"/>
                <a:gd name="T12" fmla="*/ 6 w 27"/>
                <a:gd name="T13" fmla="*/ 20 h 20"/>
                <a:gd name="T14" fmla="*/ 13 w 27"/>
                <a:gd name="T15" fmla="*/ 20 h 20"/>
                <a:gd name="T16" fmla="*/ 18 w 27"/>
                <a:gd name="T17" fmla="*/ 18 h 20"/>
                <a:gd name="T18" fmla="*/ 22 w 27"/>
                <a:gd name="T19" fmla="*/ 14 h 20"/>
                <a:gd name="T20" fmla="*/ 24 w 27"/>
                <a:gd name="T21" fmla="*/ 9 h 20"/>
                <a:gd name="T22" fmla="*/ 24 w 27"/>
                <a:gd name="T23" fmla="*/ 9 h 20"/>
                <a:gd name="T24" fmla="*/ 27 w 27"/>
                <a:gd name="T25" fmla="*/ 7 h 20"/>
                <a:gd name="T26" fmla="*/ 24 w 27"/>
                <a:gd name="T27" fmla="*/ 2 h 20"/>
                <a:gd name="T28" fmla="*/ 22 w 27"/>
                <a:gd name="T29" fmla="*/ 0 h 20"/>
                <a:gd name="T30" fmla="*/ 18 w 27"/>
                <a:gd name="T31" fmla="*/ 0 h 20"/>
                <a:gd name="T32" fmla="*/ 18 w 27"/>
                <a:gd name="T33" fmla="*/ 0 h 20"/>
                <a:gd name="T34" fmla="*/ 13 w 27"/>
                <a:gd name="T35" fmla="*/ 0 h 20"/>
                <a:gd name="T36" fmla="*/ 6 w 27"/>
                <a:gd name="T37" fmla="*/ 2 h 20"/>
                <a:gd name="T38" fmla="*/ 2 w 27"/>
                <a:gd name="T39" fmla="*/ 7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0" y="16"/>
                  </a:lnTo>
                  <a:lnTo>
                    <a:pt x="0" y="18"/>
                  </a:lnTo>
                  <a:lnTo>
                    <a:pt x="2" y="20"/>
                  </a:lnTo>
                  <a:lnTo>
                    <a:pt x="6" y="20"/>
                  </a:lnTo>
                  <a:lnTo>
                    <a:pt x="13" y="20"/>
                  </a:lnTo>
                  <a:lnTo>
                    <a:pt x="18" y="18"/>
                  </a:lnTo>
                  <a:lnTo>
                    <a:pt x="22" y="14"/>
                  </a:lnTo>
                  <a:lnTo>
                    <a:pt x="24" y="9"/>
                  </a:lnTo>
                  <a:lnTo>
                    <a:pt x="27" y="7"/>
                  </a:lnTo>
                  <a:lnTo>
                    <a:pt x="24" y="2"/>
                  </a:lnTo>
                  <a:lnTo>
                    <a:pt x="22" y="0"/>
                  </a:lnTo>
                  <a:lnTo>
                    <a:pt x="18" y="0"/>
                  </a:lnTo>
                  <a:lnTo>
                    <a:pt x="13" y="0"/>
                  </a:lnTo>
                  <a:lnTo>
                    <a:pt x="6"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7" name="Freeform 2004">
              <a:extLst>
                <a:ext uri="{FF2B5EF4-FFF2-40B4-BE49-F238E27FC236}">
                  <a16:creationId xmlns:a16="http://schemas.microsoft.com/office/drawing/2014/main" xmlns="" id="{2773297F-FA2A-BB48-B8CC-D209A72682E0}"/>
                </a:ext>
              </a:extLst>
            </p:cNvPr>
            <p:cNvSpPr>
              <a:spLocks/>
            </p:cNvSpPr>
            <p:nvPr/>
          </p:nvSpPr>
          <p:spPr bwMode="auto">
            <a:xfrm>
              <a:off x="2905" y="3235"/>
              <a:ext cx="29" cy="23"/>
            </a:xfrm>
            <a:custGeom>
              <a:avLst/>
              <a:gdLst>
                <a:gd name="T0" fmla="*/ 2 w 29"/>
                <a:gd name="T1" fmla="*/ 11 h 23"/>
                <a:gd name="T2" fmla="*/ 2 w 29"/>
                <a:gd name="T3" fmla="*/ 11 h 23"/>
                <a:gd name="T4" fmla="*/ 0 w 29"/>
                <a:gd name="T5" fmla="*/ 16 h 23"/>
                <a:gd name="T6" fmla="*/ 2 w 29"/>
                <a:gd name="T7" fmla="*/ 18 h 23"/>
                <a:gd name="T8" fmla="*/ 4 w 29"/>
                <a:gd name="T9" fmla="*/ 20 h 23"/>
                <a:gd name="T10" fmla="*/ 9 w 29"/>
                <a:gd name="T11" fmla="*/ 23 h 23"/>
                <a:gd name="T12" fmla="*/ 9 w 29"/>
                <a:gd name="T13" fmla="*/ 23 h 23"/>
                <a:gd name="T14" fmla="*/ 13 w 29"/>
                <a:gd name="T15" fmla="*/ 20 h 23"/>
                <a:gd name="T16" fmla="*/ 20 w 29"/>
                <a:gd name="T17" fmla="*/ 18 h 23"/>
                <a:gd name="T18" fmla="*/ 24 w 29"/>
                <a:gd name="T19" fmla="*/ 16 h 23"/>
                <a:gd name="T20" fmla="*/ 27 w 29"/>
                <a:gd name="T21" fmla="*/ 11 h 23"/>
                <a:gd name="T22" fmla="*/ 27 w 29"/>
                <a:gd name="T23" fmla="*/ 11 h 23"/>
                <a:gd name="T24" fmla="*/ 29 w 29"/>
                <a:gd name="T25" fmla="*/ 7 h 23"/>
                <a:gd name="T26" fmla="*/ 27 w 29"/>
                <a:gd name="T27" fmla="*/ 2 h 23"/>
                <a:gd name="T28" fmla="*/ 24 w 29"/>
                <a:gd name="T29" fmla="*/ 0 h 23"/>
                <a:gd name="T30" fmla="*/ 20 w 29"/>
                <a:gd name="T31" fmla="*/ 0 h 23"/>
                <a:gd name="T32" fmla="*/ 20 w 29"/>
                <a:gd name="T33" fmla="*/ 0 h 23"/>
                <a:gd name="T34" fmla="*/ 15 w 29"/>
                <a:gd name="T35" fmla="*/ 0 h 23"/>
                <a:gd name="T36" fmla="*/ 9 w 29"/>
                <a:gd name="T37" fmla="*/ 2 h 23"/>
                <a:gd name="T38" fmla="*/ 4 w 29"/>
                <a:gd name="T39" fmla="*/ 7 h 23"/>
                <a:gd name="T40" fmla="*/ 2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2" y="11"/>
                  </a:moveTo>
                  <a:lnTo>
                    <a:pt x="2" y="11"/>
                  </a:lnTo>
                  <a:lnTo>
                    <a:pt x="0" y="16"/>
                  </a:lnTo>
                  <a:lnTo>
                    <a:pt x="2" y="18"/>
                  </a:lnTo>
                  <a:lnTo>
                    <a:pt x="4" y="20"/>
                  </a:lnTo>
                  <a:lnTo>
                    <a:pt x="9" y="23"/>
                  </a:lnTo>
                  <a:lnTo>
                    <a:pt x="13" y="20"/>
                  </a:lnTo>
                  <a:lnTo>
                    <a:pt x="20" y="18"/>
                  </a:lnTo>
                  <a:lnTo>
                    <a:pt x="24" y="16"/>
                  </a:lnTo>
                  <a:lnTo>
                    <a:pt x="27" y="11"/>
                  </a:lnTo>
                  <a:lnTo>
                    <a:pt x="29" y="7"/>
                  </a:lnTo>
                  <a:lnTo>
                    <a:pt x="27" y="2"/>
                  </a:lnTo>
                  <a:lnTo>
                    <a:pt x="24" y="0"/>
                  </a:lnTo>
                  <a:lnTo>
                    <a:pt x="20" y="0"/>
                  </a:lnTo>
                  <a:lnTo>
                    <a:pt x="15" y="0"/>
                  </a:lnTo>
                  <a:lnTo>
                    <a:pt x="9" y="2"/>
                  </a:lnTo>
                  <a:lnTo>
                    <a:pt x="4"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8" name="Freeform 2005">
              <a:extLst>
                <a:ext uri="{FF2B5EF4-FFF2-40B4-BE49-F238E27FC236}">
                  <a16:creationId xmlns:a16="http://schemas.microsoft.com/office/drawing/2014/main" xmlns="" id="{BB69B0B7-9E79-4C4E-9A24-CD70AB46C400}"/>
                </a:ext>
              </a:extLst>
            </p:cNvPr>
            <p:cNvSpPr>
              <a:spLocks/>
            </p:cNvSpPr>
            <p:nvPr/>
          </p:nvSpPr>
          <p:spPr bwMode="auto">
            <a:xfrm>
              <a:off x="2905" y="3235"/>
              <a:ext cx="29" cy="23"/>
            </a:xfrm>
            <a:custGeom>
              <a:avLst/>
              <a:gdLst>
                <a:gd name="T0" fmla="*/ 2 w 29"/>
                <a:gd name="T1" fmla="*/ 11 h 23"/>
                <a:gd name="T2" fmla="*/ 2 w 29"/>
                <a:gd name="T3" fmla="*/ 11 h 23"/>
                <a:gd name="T4" fmla="*/ 0 w 29"/>
                <a:gd name="T5" fmla="*/ 16 h 23"/>
                <a:gd name="T6" fmla="*/ 2 w 29"/>
                <a:gd name="T7" fmla="*/ 18 h 23"/>
                <a:gd name="T8" fmla="*/ 4 w 29"/>
                <a:gd name="T9" fmla="*/ 20 h 23"/>
                <a:gd name="T10" fmla="*/ 9 w 29"/>
                <a:gd name="T11" fmla="*/ 23 h 23"/>
                <a:gd name="T12" fmla="*/ 9 w 29"/>
                <a:gd name="T13" fmla="*/ 23 h 23"/>
                <a:gd name="T14" fmla="*/ 13 w 29"/>
                <a:gd name="T15" fmla="*/ 20 h 23"/>
                <a:gd name="T16" fmla="*/ 20 w 29"/>
                <a:gd name="T17" fmla="*/ 18 h 23"/>
                <a:gd name="T18" fmla="*/ 24 w 29"/>
                <a:gd name="T19" fmla="*/ 16 h 23"/>
                <a:gd name="T20" fmla="*/ 27 w 29"/>
                <a:gd name="T21" fmla="*/ 11 h 23"/>
                <a:gd name="T22" fmla="*/ 27 w 29"/>
                <a:gd name="T23" fmla="*/ 11 h 23"/>
                <a:gd name="T24" fmla="*/ 29 w 29"/>
                <a:gd name="T25" fmla="*/ 7 h 23"/>
                <a:gd name="T26" fmla="*/ 27 w 29"/>
                <a:gd name="T27" fmla="*/ 2 h 23"/>
                <a:gd name="T28" fmla="*/ 24 w 29"/>
                <a:gd name="T29" fmla="*/ 0 h 23"/>
                <a:gd name="T30" fmla="*/ 20 w 29"/>
                <a:gd name="T31" fmla="*/ 0 h 23"/>
                <a:gd name="T32" fmla="*/ 20 w 29"/>
                <a:gd name="T33" fmla="*/ 0 h 23"/>
                <a:gd name="T34" fmla="*/ 15 w 29"/>
                <a:gd name="T35" fmla="*/ 0 h 23"/>
                <a:gd name="T36" fmla="*/ 9 w 29"/>
                <a:gd name="T37" fmla="*/ 2 h 23"/>
                <a:gd name="T38" fmla="*/ 4 w 29"/>
                <a:gd name="T39" fmla="*/ 7 h 23"/>
                <a:gd name="T40" fmla="*/ 2 w 2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3">
                  <a:moveTo>
                    <a:pt x="2" y="11"/>
                  </a:moveTo>
                  <a:lnTo>
                    <a:pt x="2" y="11"/>
                  </a:lnTo>
                  <a:lnTo>
                    <a:pt x="0" y="16"/>
                  </a:lnTo>
                  <a:lnTo>
                    <a:pt x="2" y="18"/>
                  </a:lnTo>
                  <a:lnTo>
                    <a:pt x="4" y="20"/>
                  </a:lnTo>
                  <a:lnTo>
                    <a:pt x="9" y="23"/>
                  </a:lnTo>
                  <a:lnTo>
                    <a:pt x="13" y="20"/>
                  </a:lnTo>
                  <a:lnTo>
                    <a:pt x="20" y="18"/>
                  </a:lnTo>
                  <a:lnTo>
                    <a:pt x="24" y="16"/>
                  </a:lnTo>
                  <a:lnTo>
                    <a:pt x="27" y="11"/>
                  </a:lnTo>
                  <a:lnTo>
                    <a:pt x="29" y="7"/>
                  </a:lnTo>
                  <a:lnTo>
                    <a:pt x="27" y="2"/>
                  </a:lnTo>
                  <a:lnTo>
                    <a:pt x="24" y="0"/>
                  </a:lnTo>
                  <a:lnTo>
                    <a:pt x="20" y="0"/>
                  </a:lnTo>
                  <a:lnTo>
                    <a:pt x="15" y="0"/>
                  </a:lnTo>
                  <a:lnTo>
                    <a:pt x="9" y="2"/>
                  </a:lnTo>
                  <a:lnTo>
                    <a:pt x="4"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89" name="Freeform 2006">
              <a:extLst>
                <a:ext uri="{FF2B5EF4-FFF2-40B4-BE49-F238E27FC236}">
                  <a16:creationId xmlns:a16="http://schemas.microsoft.com/office/drawing/2014/main" xmlns="" id="{54386640-1DE8-5744-8C0B-2024787901C2}"/>
                </a:ext>
              </a:extLst>
            </p:cNvPr>
            <p:cNvSpPr>
              <a:spLocks/>
            </p:cNvSpPr>
            <p:nvPr/>
          </p:nvSpPr>
          <p:spPr bwMode="auto">
            <a:xfrm>
              <a:off x="2880" y="3235"/>
              <a:ext cx="27" cy="23"/>
            </a:xfrm>
            <a:custGeom>
              <a:avLst/>
              <a:gdLst>
                <a:gd name="T0" fmla="*/ 0 w 27"/>
                <a:gd name="T1" fmla="*/ 11 h 23"/>
                <a:gd name="T2" fmla="*/ 0 w 27"/>
                <a:gd name="T3" fmla="*/ 11 h 23"/>
                <a:gd name="T4" fmla="*/ 0 w 27"/>
                <a:gd name="T5" fmla="*/ 16 h 23"/>
                <a:gd name="T6" fmla="*/ 0 w 27"/>
                <a:gd name="T7" fmla="*/ 20 h 23"/>
                <a:gd name="T8" fmla="*/ 2 w 27"/>
                <a:gd name="T9" fmla="*/ 23 h 23"/>
                <a:gd name="T10" fmla="*/ 7 w 27"/>
                <a:gd name="T11" fmla="*/ 23 h 23"/>
                <a:gd name="T12" fmla="*/ 7 w 27"/>
                <a:gd name="T13" fmla="*/ 23 h 23"/>
                <a:gd name="T14" fmla="*/ 13 w 27"/>
                <a:gd name="T15" fmla="*/ 20 h 23"/>
                <a:gd name="T16" fmla="*/ 18 w 27"/>
                <a:gd name="T17" fmla="*/ 18 h 23"/>
                <a:gd name="T18" fmla="*/ 22 w 27"/>
                <a:gd name="T19" fmla="*/ 16 h 23"/>
                <a:gd name="T20" fmla="*/ 27 w 27"/>
                <a:gd name="T21" fmla="*/ 11 h 23"/>
                <a:gd name="T22" fmla="*/ 27 w 27"/>
                <a:gd name="T23" fmla="*/ 11 h 23"/>
                <a:gd name="T24" fmla="*/ 27 w 27"/>
                <a:gd name="T25" fmla="*/ 7 h 23"/>
                <a:gd name="T26" fmla="*/ 27 w 27"/>
                <a:gd name="T27" fmla="*/ 2 h 23"/>
                <a:gd name="T28" fmla="*/ 25 w 27"/>
                <a:gd name="T29" fmla="*/ 0 h 23"/>
                <a:gd name="T30" fmla="*/ 20 w 27"/>
                <a:gd name="T31" fmla="*/ 0 h 23"/>
                <a:gd name="T32" fmla="*/ 20 w 27"/>
                <a:gd name="T33" fmla="*/ 0 h 23"/>
                <a:gd name="T34" fmla="*/ 13 w 27"/>
                <a:gd name="T35" fmla="*/ 2 h 23"/>
                <a:gd name="T36" fmla="*/ 9 w 27"/>
                <a:gd name="T37" fmla="*/ 5 h 23"/>
                <a:gd name="T38" fmla="*/ 4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0" y="20"/>
                  </a:lnTo>
                  <a:lnTo>
                    <a:pt x="2" y="23"/>
                  </a:lnTo>
                  <a:lnTo>
                    <a:pt x="7" y="23"/>
                  </a:lnTo>
                  <a:lnTo>
                    <a:pt x="13" y="20"/>
                  </a:lnTo>
                  <a:lnTo>
                    <a:pt x="18" y="18"/>
                  </a:lnTo>
                  <a:lnTo>
                    <a:pt x="22" y="16"/>
                  </a:lnTo>
                  <a:lnTo>
                    <a:pt x="27" y="11"/>
                  </a:lnTo>
                  <a:lnTo>
                    <a:pt x="27" y="7"/>
                  </a:lnTo>
                  <a:lnTo>
                    <a:pt x="27" y="2"/>
                  </a:lnTo>
                  <a:lnTo>
                    <a:pt x="25" y="0"/>
                  </a:lnTo>
                  <a:lnTo>
                    <a:pt x="20" y="0"/>
                  </a:lnTo>
                  <a:lnTo>
                    <a:pt x="13" y="2"/>
                  </a:lnTo>
                  <a:lnTo>
                    <a:pt x="9" y="5"/>
                  </a:lnTo>
                  <a:lnTo>
                    <a:pt x="4"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0" name="Freeform 2007">
              <a:extLst>
                <a:ext uri="{FF2B5EF4-FFF2-40B4-BE49-F238E27FC236}">
                  <a16:creationId xmlns:a16="http://schemas.microsoft.com/office/drawing/2014/main" xmlns="" id="{752D2CA4-E0DE-4545-BA72-7C5FDB7396CD}"/>
                </a:ext>
              </a:extLst>
            </p:cNvPr>
            <p:cNvSpPr>
              <a:spLocks/>
            </p:cNvSpPr>
            <p:nvPr/>
          </p:nvSpPr>
          <p:spPr bwMode="auto">
            <a:xfrm>
              <a:off x="2880" y="3235"/>
              <a:ext cx="27" cy="23"/>
            </a:xfrm>
            <a:custGeom>
              <a:avLst/>
              <a:gdLst>
                <a:gd name="T0" fmla="*/ 0 w 27"/>
                <a:gd name="T1" fmla="*/ 11 h 23"/>
                <a:gd name="T2" fmla="*/ 0 w 27"/>
                <a:gd name="T3" fmla="*/ 11 h 23"/>
                <a:gd name="T4" fmla="*/ 0 w 27"/>
                <a:gd name="T5" fmla="*/ 16 h 23"/>
                <a:gd name="T6" fmla="*/ 0 w 27"/>
                <a:gd name="T7" fmla="*/ 20 h 23"/>
                <a:gd name="T8" fmla="*/ 2 w 27"/>
                <a:gd name="T9" fmla="*/ 23 h 23"/>
                <a:gd name="T10" fmla="*/ 7 w 27"/>
                <a:gd name="T11" fmla="*/ 23 h 23"/>
                <a:gd name="T12" fmla="*/ 7 w 27"/>
                <a:gd name="T13" fmla="*/ 23 h 23"/>
                <a:gd name="T14" fmla="*/ 13 w 27"/>
                <a:gd name="T15" fmla="*/ 20 h 23"/>
                <a:gd name="T16" fmla="*/ 18 w 27"/>
                <a:gd name="T17" fmla="*/ 18 h 23"/>
                <a:gd name="T18" fmla="*/ 22 w 27"/>
                <a:gd name="T19" fmla="*/ 16 h 23"/>
                <a:gd name="T20" fmla="*/ 27 w 27"/>
                <a:gd name="T21" fmla="*/ 11 h 23"/>
                <a:gd name="T22" fmla="*/ 27 w 27"/>
                <a:gd name="T23" fmla="*/ 11 h 23"/>
                <a:gd name="T24" fmla="*/ 27 w 27"/>
                <a:gd name="T25" fmla="*/ 7 h 23"/>
                <a:gd name="T26" fmla="*/ 27 w 27"/>
                <a:gd name="T27" fmla="*/ 2 h 23"/>
                <a:gd name="T28" fmla="*/ 25 w 27"/>
                <a:gd name="T29" fmla="*/ 0 h 23"/>
                <a:gd name="T30" fmla="*/ 20 w 27"/>
                <a:gd name="T31" fmla="*/ 0 h 23"/>
                <a:gd name="T32" fmla="*/ 20 w 27"/>
                <a:gd name="T33" fmla="*/ 0 h 23"/>
                <a:gd name="T34" fmla="*/ 13 w 27"/>
                <a:gd name="T35" fmla="*/ 2 h 23"/>
                <a:gd name="T36" fmla="*/ 9 w 27"/>
                <a:gd name="T37" fmla="*/ 5 h 23"/>
                <a:gd name="T38" fmla="*/ 4 w 27"/>
                <a:gd name="T39" fmla="*/ 7 h 23"/>
                <a:gd name="T40" fmla="*/ 0 w 27"/>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1"/>
                  </a:moveTo>
                  <a:lnTo>
                    <a:pt x="0" y="11"/>
                  </a:lnTo>
                  <a:lnTo>
                    <a:pt x="0" y="16"/>
                  </a:lnTo>
                  <a:lnTo>
                    <a:pt x="0" y="20"/>
                  </a:lnTo>
                  <a:lnTo>
                    <a:pt x="2" y="23"/>
                  </a:lnTo>
                  <a:lnTo>
                    <a:pt x="7" y="23"/>
                  </a:lnTo>
                  <a:lnTo>
                    <a:pt x="13" y="20"/>
                  </a:lnTo>
                  <a:lnTo>
                    <a:pt x="18" y="18"/>
                  </a:lnTo>
                  <a:lnTo>
                    <a:pt x="22" y="16"/>
                  </a:lnTo>
                  <a:lnTo>
                    <a:pt x="27" y="11"/>
                  </a:lnTo>
                  <a:lnTo>
                    <a:pt x="27" y="7"/>
                  </a:lnTo>
                  <a:lnTo>
                    <a:pt x="27" y="2"/>
                  </a:lnTo>
                  <a:lnTo>
                    <a:pt x="25" y="0"/>
                  </a:lnTo>
                  <a:lnTo>
                    <a:pt x="20" y="0"/>
                  </a:lnTo>
                  <a:lnTo>
                    <a:pt x="13" y="2"/>
                  </a:lnTo>
                  <a:lnTo>
                    <a:pt x="9" y="5"/>
                  </a:lnTo>
                  <a:lnTo>
                    <a:pt x="4"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1" name="Freeform 2008">
              <a:extLst>
                <a:ext uri="{FF2B5EF4-FFF2-40B4-BE49-F238E27FC236}">
                  <a16:creationId xmlns:a16="http://schemas.microsoft.com/office/drawing/2014/main" xmlns="" id="{67B2F163-4294-B84A-B94F-42CE1C4A8CB1}"/>
                </a:ext>
              </a:extLst>
            </p:cNvPr>
            <p:cNvSpPr>
              <a:spLocks/>
            </p:cNvSpPr>
            <p:nvPr/>
          </p:nvSpPr>
          <p:spPr bwMode="auto">
            <a:xfrm>
              <a:off x="2049" y="3249"/>
              <a:ext cx="52" cy="22"/>
            </a:xfrm>
            <a:custGeom>
              <a:avLst/>
              <a:gdLst>
                <a:gd name="T0" fmla="*/ 7 w 52"/>
                <a:gd name="T1" fmla="*/ 11 h 22"/>
                <a:gd name="T2" fmla="*/ 7 w 52"/>
                <a:gd name="T3" fmla="*/ 11 h 22"/>
                <a:gd name="T4" fmla="*/ 2 w 52"/>
                <a:gd name="T5" fmla="*/ 15 h 22"/>
                <a:gd name="T6" fmla="*/ 0 w 52"/>
                <a:gd name="T7" fmla="*/ 20 h 22"/>
                <a:gd name="T8" fmla="*/ 4 w 52"/>
                <a:gd name="T9" fmla="*/ 22 h 22"/>
                <a:gd name="T10" fmla="*/ 11 w 52"/>
                <a:gd name="T11" fmla="*/ 22 h 22"/>
                <a:gd name="T12" fmla="*/ 11 w 52"/>
                <a:gd name="T13" fmla="*/ 22 h 22"/>
                <a:gd name="T14" fmla="*/ 20 w 52"/>
                <a:gd name="T15" fmla="*/ 22 h 22"/>
                <a:gd name="T16" fmla="*/ 29 w 52"/>
                <a:gd name="T17" fmla="*/ 20 h 22"/>
                <a:gd name="T18" fmla="*/ 38 w 52"/>
                <a:gd name="T19" fmla="*/ 15 h 22"/>
                <a:gd name="T20" fmla="*/ 47 w 52"/>
                <a:gd name="T21" fmla="*/ 11 h 22"/>
                <a:gd name="T22" fmla="*/ 47 w 52"/>
                <a:gd name="T23" fmla="*/ 11 h 22"/>
                <a:gd name="T24" fmla="*/ 52 w 52"/>
                <a:gd name="T25" fmla="*/ 6 h 22"/>
                <a:gd name="T26" fmla="*/ 52 w 52"/>
                <a:gd name="T27" fmla="*/ 2 h 22"/>
                <a:gd name="T28" fmla="*/ 49 w 52"/>
                <a:gd name="T29" fmla="*/ 0 h 22"/>
                <a:gd name="T30" fmla="*/ 43 w 52"/>
                <a:gd name="T31" fmla="*/ 0 h 22"/>
                <a:gd name="T32" fmla="*/ 43 w 52"/>
                <a:gd name="T33" fmla="*/ 0 h 22"/>
                <a:gd name="T34" fmla="*/ 34 w 52"/>
                <a:gd name="T35" fmla="*/ 2 h 22"/>
                <a:gd name="T36" fmla="*/ 22 w 52"/>
                <a:gd name="T37" fmla="*/ 4 h 22"/>
                <a:gd name="T38" fmla="*/ 13 w 52"/>
                <a:gd name="T39" fmla="*/ 6 h 22"/>
                <a:gd name="T40" fmla="*/ 7 w 5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2">
                  <a:moveTo>
                    <a:pt x="7" y="11"/>
                  </a:moveTo>
                  <a:lnTo>
                    <a:pt x="7" y="11"/>
                  </a:lnTo>
                  <a:lnTo>
                    <a:pt x="2" y="15"/>
                  </a:lnTo>
                  <a:lnTo>
                    <a:pt x="0" y="20"/>
                  </a:lnTo>
                  <a:lnTo>
                    <a:pt x="4" y="22"/>
                  </a:lnTo>
                  <a:lnTo>
                    <a:pt x="11" y="22"/>
                  </a:lnTo>
                  <a:lnTo>
                    <a:pt x="20" y="22"/>
                  </a:lnTo>
                  <a:lnTo>
                    <a:pt x="29" y="20"/>
                  </a:lnTo>
                  <a:lnTo>
                    <a:pt x="38" y="15"/>
                  </a:lnTo>
                  <a:lnTo>
                    <a:pt x="47" y="11"/>
                  </a:lnTo>
                  <a:lnTo>
                    <a:pt x="52" y="6"/>
                  </a:lnTo>
                  <a:lnTo>
                    <a:pt x="52" y="2"/>
                  </a:lnTo>
                  <a:lnTo>
                    <a:pt x="49" y="0"/>
                  </a:lnTo>
                  <a:lnTo>
                    <a:pt x="43" y="0"/>
                  </a:lnTo>
                  <a:lnTo>
                    <a:pt x="34" y="2"/>
                  </a:lnTo>
                  <a:lnTo>
                    <a:pt x="22" y="4"/>
                  </a:lnTo>
                  <a:lnTo>
                    <a:pt x="13"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2" name="Freeform 2009">
              <a:extLst>
                <a:ext uri="{FF2B5EF4-FFF2-40B4-BE49-F238E27FC236}">
                  <a16:creationId xmlns:a16="http://schemas.microsoft.com/office/drawing/2014/main" xmlns="" id="{1B95DAD6-5BD7-AF40-BA13-867684066EB8}"/>
                </a:ext>
              </a:extLst>
            </p:cNvPr>
            <p:cNvSpPr>
              <a:spLocks/>
            </p:cNvSpPr>
            <p:nvPr/>
          </p:nvSpPr>
          <p:spPr bwMode="auto">
            <a:xfrm>
              <a:off x="2049" y="3249"/>
              <a:ext cx="52" cy="22"/>
            </a:xfrm>
            <a:custGeom>
              <a:avLst/>
              <a:gdLst>
                <a:gd name="T0" fmla="*/ 7 w 52"/>
                <a:gd name="T1" fmla="*/ 11 h 22"/>
                <a:gd name="T2" fmla="*/ 7 w 52"/>
                <a:gd name="T3" fmla="*/ 11 h 22"/>
                <a:gd name="T4" fmla="*/ 2 w 52"/>
                <a:gd name="T5" fmla="*/ 15 h 22"/>
                <a:gd name="T6" fmla="*/ 0 w 52"/>
                <a:gd name="T7" fmla="*/ 20 h 22"/>
                <a:gd name="T8" fmla="*/ 4 w 52"/>
                <a:gd name="T9" fmla="*/ 22 h 22"/>
                <a:gd name="T10" fmla="*/ 11 w 52"/>
                <a:gd name="T11" fmla="*/ 22 h 22"/>
                <a:gd name="T12" fmla="*/ 11 w 52"/>
                <a:gd name="T13" fmla="*/ 22 h 22"/>
                <a:gd name="T14" fmla="*/ 20 w 52"/>
                <a:gd name="T15" fmla="*/ 22 h 22"/>
                <a:gd name="T16" fmla="*/ 29 w 52"/>
                <a:gd name="T17" fmla="*/ 20 h 22"/>
                <a:gd name="T18" fmla="*/ 38 w 52"/>
                <a:gd name="T19" fmla="*/ 15 h 22"/>
                <a:gd name="T20" fmla="*/ 47 w 52"/>
                <a:gd name="T21" fmla="*/ 11 h 22"/>
                <a:gd name="T22" fmla="*/ 47 w 52"/>
                <a:gd name="T23" fmla="*/ 11 h 22"/>
                <a:gd name="T24" fmla="*/ 52 w 52"/>
                <a:gd name="T25" fmla="*/ 6 h 22"/>
                <a:gd name="T26" fmla="*/ 52 w 52"/>
                <a:gd name="T27" fmla="*/ 2 h 22"/>
                <a:gd name="T28" fmla="*/ 49 w 52"/>
                <a:gd name="T29" fmla="*/ 0 h 22"/>
                <a:gd name="T30" fmla="*/ 43 w 52"/>
                <a:gd name="T31" fmla="*/ 0 h 22"/>
                <a:gd name="T32" fmla="*/ 43 w 52"/>
                <a:gd name="T33" fmla="*/ 0 h 22"/>
                <a:gd name="T34" fmla="*/ 34 w 52"/>
                <a:gd name="T35" fmla="*/ 2 h 22"/>
                <a:gd name="T36" fmla="*/ 22 w 52"/>
                <a:gd name="T37" fmla="*/ 4 h 22"/>
                <a:gd name="T38" fmla="*/ 13 w 52"/>
                <a:gd name="T39" fmla="*/ 6 h 22"/>
                <a:gd name="T40" fmla="*/ 7 w 5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2">
                  <a:moveTo>
                    <a:pt x="7" y="11"/>
                  </a:moveTo>
                  <a:lnTo>
                    <a:pt x="7" y="11"/>
                  </a:lnTo>
                  <a:lnTo>
                    <a:pt x="2" y="15"/>
                  </a:lnTo>
                  <a:lnTo>
                    <a:pt x="0" y="20"/>
                  </a:lnTo>
                  <a:lnTo>
                    <a:pt x="4" y="22"/>
                  </a:lnTo>
                  <a:lnTo>
                    <a:pt x="11" y="22"/>
                  </a:lnTo>
                  <a:lnTo>
                    <a:pt x="20" y="22"/>
                  </a:lnTo>
                  <a:lnTo>
                    <a:pt x="29" y="20"/>
                  </a:lnTo>
                  <a:lnTo>
                    <a:pt x="38" y="15"/>
                  </a:lnTo>
                  <a:lnTo>
                    <a:pt x="47" y="11"/>
                  </a:lnTo>
                  <a:lnTo>
                    <a:pt x="52" y="6"/>
                  </a:lnTo>
                  <a:lnTo>
                    <a:pt x="52" y="2"/>
                  </a:lnTo>
                  <a:lnTo>
                    <a:pt x="49" y="0"/>
                  </a:lnTo>
                  <a:lnTo>
                    <a:pt x="43" y="0"/>
                  </a:lnTo>
                  <a:lnTo>
                    <a:pt x="34" y="2"/>
                  </a:lnTo>
                  <a:lnTo>
                    <a:pt x="22" y="4"/>
                  </a:lnTo>
                  <a:lnTo>
                    <a:pt x="13"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3" name="Freeform 2010">
              <a:extLst>
                <a:ext uri="{FF2B5EF4-FFF2-40B4-BE49-F238E27FC236}">
                  <a16:creationId xmlns:a16="http://schemas.microsoft.com/office/drawing/2014/main" xmlns="" id="{229A5E18-DA8D-C949-9DD4-5005649D5D2B}"/>
                </a:ext>
              </a:extLst>
            </p:cNvPr>
            <p:cNvSpPr>
              <a:spLocks/>
            </p:cNvSpPr>
            <p:nvPr/>
          </p:nvSpPr>
          <p:spPr bwMode="auto">
            <a:xfrm>
              <a:off x="2008" y="3249"/>
              <a:ext cx="52" cy="22"/>
            </a:xfrm>
            <a:custGeom>
              <a:avLst/>
              <a:gdLst>
                <a:gd name="T0" fmla="*/ 7 w 52"/>
                <a:gd name="T1" fmla="*/ 11 h 22"/>
                <a:gd name="T2" fmla="*/ 7 w 52"/>
                <a:gd name="T3" fmla="*/ 11 h 22"/>
                <a:gd name="T4" fmla="*/ 2 w 52"/>
                <a:gd name="T5" fmla="*/ 15 h 22"/>
                <a:gd name="T6" fmla="*/ 0 w 52"/>
                <a:gd name="T7" fmla="*/ 20 h 22"/>
                <a:gd name="T8" fmla="*/ 5 w 52"/>
                <a:gd name="T9" fmla="*/ 22 h 22"/>
                <a:gd name="T10" fmla="*/ 11 w 52"/>
                <a:gd name="T11" fmla="*/ 22 h 22"/>
                <a:gd name="T12" fmla="*/ 11 w 52"/>
                <a:gd name="T13" fmla="*/ 22 h 22"/>
                <a:gd name="T14" fmla="*/ 21 w 52"/>
                <a:gd name="T15" fmla="*/ 22 h 22"/>
                <a:gd name="T16" fmla="*/ 30 w 52"/>
                <a:gd name="T17" fmla="*/ 20 h 22"/>
                <a:gd name="T18" fmla="*/ 39 w 52"/>
                <a:gd name="T19" fmla="*/ 15 h 22"/>
                <a:gd name="T20" fmla="*/ 48 w 52"/>
                <a:gd name="T21" fmla="*/ 11 h 22"/>
                <a:gd name="T22" fmla="*/ 48 w 52"/>
                <a:gd name="T23" fmla="*/ 11 h 22"/>
                <a:gd name="T24" fmla="*/ 52 w 52"/>
                <a:gd name="T25" fmla="*/ 6 h 22"/>
                <a:gd name="T26" fmla="*/ 52 w 52"/>
                <a:gd name="T27" fmla="*/ 4 h 22"/>
                <a:gd name="T28" fmla="*/ 50 w 52"/>
                <a:gd name="T29" fmla="*/ 2 h 22"/>
                <a:gd name="T30" fmla="*/ 43 w 52"/>
                <a:gd name="T31" fmla="*/ 0 h 22"/>
                <a:gd name="T32" fmla="*/ 43 w 52"/>
                <a:gd name="T33" fmla="*/ 0 h 22"/>
                <a:gd name="T34" fmla="*/ 34 w 52"/>
                <a:gd name="T35" fmla="*/ 2 h 22"/>
                <a:gd name="T36" fmla="*/ 23 w 52"/>
                <a:gd name="T37" fmla="*/ 4 h 22"/>
                <a:gd name="T38" fmla="*/ 14 w 52"/>
                <a:gd name="T39" fmla="*/ 6 h 22"/>
                <a:gd name="T40" fmla="*/ 7 w 5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2">
                  <a:moveTo>
                    <a:pt x="7" y="11"/>
                  </a:moveTo>
                  <a:lnTo>
                    <a:pt x="7" y="11"/>
                  </a:lnTo>
                  <a:lnTo>
                    <a:pt x="2" y="15"/>
                  </a:lnTo>
                  <a:lnTo>
                    <a:pt x="0" y="20"/>
                  </a:lnTo>
                  <a:lnTo>
                    <a:pt x="5" y="22"/>
                  </a:lnTo>
                  <a:lnTo>
                    <a:pt x="11" y="22"/>
                  </a:lnTo>
                  <a:lnTo>
                    <a:pt x="21" y="22"/>
                  </a:lnTo>
                  <a:lnTo>
                    <a:pt x="30" y="20"/>
                  </a:lnTo>
                  <a:lnTo>
                    <a:pt x="39" y="15"/>
                  </a:lnTo>
                  <a:lnTo>
                    <a:pt x="48" y="11"/>
                  </a:lnTo>
                  <a:lnTo>
                    <a:pt x="52" y="6"/>
                  </a:lnTo>
                  <a:lnTo>
                    <a:pt x="52" y="4"/>
                  </a:lnTo>
                  <a:lnTo>
                    <a:pt x="50" y="2"/>
                  </a:lnTo>
                  <a:lnTo>
                    <a:pt x="43" y="0"/>
                  </a:lnTo>
                  <a:lnTo>
                    <a:pt x="34" y="2"/>
                  </a:lnTo>
                  <a:lnTo>
                    <a:pt x="23" y="4"/>
                  </a:lnTo>
                  <a:lnTo>
                    <a:pt x="14"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4" name="Freeform 2011">
              <a:extLst>
                <a:ext uri="{FF2B5EF4-FFF2-40B4-BE49-F238E27FC236}">
                  <a16:creationId xmlns:a16="http://schemas.microsoft.com/office/drawing/2014/main" xmlns="" id="{EB19BBE3-FEED-6340-AED3-42B8B3C51C37}"/>
                </a:ext>
              </a:extLst>
            </p:cNvPr>
            <p:cNvSpPr>
              <a:spLocks/>
            </p:cNvSpPr>
            <p:nvPr/>
          </p:nvSpPr>
          <p:spPr bwMode="auto">
            <a:xfrm>
              <a:off x="2008" y="3249"/>
              <a:ext cx="52" cy="22"/>
            </a:xfrm>
            <a:custGeom>
              <a:avLst/>
              <a:gdLst>
                <a:gd name="T0" fmla="*/ 7 w 52"/>
                <a:gd name="T1" fmla="*/ 11 h 22"/>
                <a:gd name="T2" fmla="*/ 7 w 52"/>
                <a:gd name="T3" fmla="*/ 11 h 22"/>
                <a:gd name="T4" fmla="*/ 2 w 52"/>
                <a:gd name="T5" fmla="*/ 15 h 22"/>
                <a:gd name="T6" fmla="*/ 0 w 52"/>
                <a:gd name="T7" fmla="*/ 20 h 22"/>
                <a:gd name="T8" fmla="*/ 5 w 52"/>
                <a:gd name="T9" fmla="*/ 22 h 22"/>
                <a:gd name="T10" fmla="*/ 11 w 52"/>
                <a:gd name="T11" fmla="*/ 22 h 22"/>
                <a:gd name="T12" fmla="*/ 11 w 52"/>
                <a:gd name="T13" fmla="*/ 22 h 22"/>
                <a:gd name="T14" fmla="*/ 21 w 52"/>
                <a:gd name="T15" fmla="*/ 22 h 22"/>
                <a:gd name="T16" fmla="*/ 30 w 52"/>
                <a:gd name="T17" fmla="*/ 20 h 22"/>
                <a:gd name="T18" fmla="*/ 39 w 52"/>
                <a:gd name="T19" fmla="*/ 15 h 22"/>
                <a:gd name="T20" fmla="*/ 48 w 52"/>
                <a:gd name="T21" fmla="*/ 11 h 22"/>
                <a:gd name="T22" fmla="*/ 48 w 52"/>
                <a:gd name="T23" fmla="*/ 11 h 22"/>
                <a:gd name="T24" fmla="*/ 52 w 52"/>
                <a:gd name="T25" fmla="*/ 6 h 22"/>
                <a:gd name="T26" fmla="*/ 52 w 52"/>
                <a:gd name="T27" fmla="*/ 4 h 22"/>
                <a:gd name="T28" fmla="*/ 50 w 52"/>
                <a:gd name="T29" fmla="*/ 2 h 22"/>
                <a:gd name="T30" fmla="*/ 43 w 52"/>
                <a:gd name="T31" fmla="*/ 0 h 22"/>
                <a:gd name="T32" fmla="*/ 43 w 52"/>
                <a:gd name="T33" fmla="*/ 0 h 22"/>
                <a:gd name="T34" fmla="*/ 34 w 52"/>
                <a:gd name="T35" fmla="*/ 2 h 22"/>
                <a:gd name="T36" fmla="*/ 23 w 52"/>
                <a:gd name="T37" fmla="*/ 4 h 22"/>
                <a:gd name="T38" fmla="*/ 14 w 52"/>
                <a:gd name="T39" fmla="*/ 6 h 22"/>
                <a:gd name="T40" fmla="*/ 7 w 5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2">
                  <a:moveTo>
                    <a:pt x="7" y="11"/>
                  </a:moveTo>
                  <a:lnTo>
                    <a:pt x="7" y="11"/>
                  </a:lnTo>
                  <a:lnTo>
                    <a:pt x="2" y="15"/>
                  </a:lnTo>
                  <a:lnTo>
                    <a:pt x="0" y="20"/>
                  </a:lnTo>
                  <a:lnTo>
                    <a:pt x="5" y="22"/>
                  </a:lnTo>
                  <a:lnTo>
                    <a:pt x="11" y="22"/>
                  </a:lnTo>
                  <a:lnTo>
                    <a:pt x="21" y="22"/>
                  </a:lnTo>
                  <a:lnTo>
                    <a:pt x="30" y="20"/>
                  </a:lnTo>
                  <a:lnTo>
                    <a:pt x="39" y="15"/>
                  </a:lnTo>
                  <a:lnTo>
                    <a:pt x="48" y="11"/>
                  </a:lnTo>
                  <a:lnTo>
                    <a:pt x="52" y="6"/>
                  </a:lnTo>
                  <a:lnTo>
                    <a:pt x="52" y="4"/>
                  </a:lnTo>
                  <a:lnTo>
                    <a:pt x="50" y="2"/>
                  </a:lnTo>
                  <a:lnTo>
                    <a:pt x="43" y="0"/>
                  </a:lnTo>
                  <a:lnTo>
                    <a:pt x="34" y="2"/>
                  </a:lnTo>
                  <a:lnTo>
                    <a:pt x="23" y="4"/>
                  </a:lnTo>
                  <a:lnTo>
                    <a:pt x="14"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5" name="Freeform 2012">
              <a:extLst>
                <a:ext uri="{FF2B5EF4-FFF2-40B4-BE49-F238E27FC236}">
                  <a16:creationId xmlns:a16="http://schemas.microsoft.com/office/drawing/2014/main" xmlns="" id="{27CBEE73-9D10-F44C-9383-8101EAB204EF}"/>
                </a:ext>
              </a:extLst>
            </p:cNvPr>
            <p:cNvSpPr>
              <a:spLocks/>
            </p:cNvSpPr>
            <p:nvPr/>
          </p:nvSpPr>
          <p:spPr bwMode="auto">
            <a:xfrm>
              <a:off x="1968" y="3251"/>
              <a:ext cx="51" cy="22"/>
            </a:xfrm>
            <a:custGeom>
              <a:avLst/>
              <a:gdLst>
                <a:gd name="T0" fmla="*/ 4 w 51"/>
                <a:gd name="T1" fmla="*/ 11 h 22"/>
                <a:gd name="T2" fmla="*/ 4 w 51"/>
                <a:gd name="T3" fmla="*/ 11 h 22"/>
                <a:gd name="T4" fmla="*/ 0 w 51"/>
                <a:gd name="T5" fmla="*/ 16 h 22"/>
                <a:gd name="T6" fmla="*/ 0 w 51"/>
                <a:gd name="T7" fmla="*/ 18 h 22"/>
                <a:gd name="T8" fmla="*/ 2 w 51"/>
                <a:gd name="T9" fmla="*/ 20 h 22"/>
                <a:gd name="T10" fmla="*/ 9 w 51"/>
                <a:gd name="T11" fmla="*/ 22 h 22"/>
                <a:gd name="T12" fmla="*/ 9 w 51"/>
                <a:gd name="T13" fmla="*/ 22 h 22"/>
                <a:gd name="T14" fmla="*/ 18 w 51"/>
                <a:gd name="T15" fmla="*/ 20 h 22"/>
                <a:gd name="T16" fmla="*/ 29 w 51"/>
                <a:gd name="T17" fmla="*/ 18 h 22"/>
                <a:gd name="T18" fmla="*/ 38 w 51"/>
                <a:gd name="T19" fmla="*/ 13 h 22"/>
                <a:gd name="T20" fmla="*/ 47 w 51"/>
                <a:gd name="T21" fmla="*/ 9 h 22"/>
                <a:gd name="T22" fmla="*/ 47 w 51"/>
                <a:gd name="T23" fmla="*/ 9 h 22"/>
                <a:gd name="T24" fmla="*/ 51 w 51"/>
                <a:gd name="T25" fmla="*/ 4 h 22"/>
                <a:gd name="T26" fmla="*/ 51 w 51"/>
                <a:gd name="T27" fmla="*/ 2 h 22"/>
                <a:gd name="T28" fmla="*/ 49 w 51"/>
                <a:gd name="T29" fmla="*/ 0 h 22"/>
                <a:gd name="T30" fmla="*/ 42 w 51"/>
                <a:gd name="T31" fmla="*/ 0 h 22"/>
                <a:gd name="T32" fmla="*/ 42 w 51"/>
                <a:gd name="T33" fmla="*/ 0 h 22"/>
                <a:gd name="T34" fmla="*/ 33 w 51"/>
                <a:gd name="T35" fmla="*/ 0 h 22"/>
                <a:gd name="T36" fmla="*/ 22 w 51"/>
                <a:gd name="T37" fmla="*/ 2 h 22"/>
                <a:gd name="T38" fmla="*/ 13 w 51"/>
                <a:gd name="T39" fmla="*/ 7 h 22"/>
                <a:gd name="T40" fmla="*/ 4 w 5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2">
                  <a:moveTo>
                    <a:pt x="4" y="11"/>
                  </a:moveTo>
                  <a:lnTo>
                    <a:pt x="4" y="11"/>
                  </a:lnTo>
                  <a:lnTo>
                    <a:pt x="0" y="16"/>
                  </a:lnTo>
                  <a:lnTo>
                    <a:pt x="0" y="18"/>
                  </a:lnTo>
                  <a:lnTo>
                    <a:pt x="2" y="20"/>
                  </a:lnTo>
                  <a:lnTo>
                    <a:pt x="9" y="22"/>
                  </a:lnTo>
                  <a:lnTo>
                    <a:pt x="18" y="20"/>
                  </a:lnTo>
                  <a:lnTo>
                    <a:pt x="29" y="18"/>
                  </a:lnTo>
                  <a:lnTo>
                    <a:pt x="38" y="13"/>
                  </a:lnTo>
                  <a:lnTo>
                    <a:pt x="47" y="9"/>
                  </a:lnTo>
                  <a:lnTo>
                    <a:pt x="51" y="4"/>
                  </a:lnTo>
                  <a:lnTo>
                    <a:pt x="51" y="2"/>
                  </a:lnTo>
                  <a:lnTo>
                    <a:pt x="49" y="0"/>
                  </a:lnTo>
                  <a:lnTo>
                    <a:pt x="42" y="0"/>
                  </a:lnTo>
                  <a:lnTo>
                    <a:pt x="33" y="0"/>
                  </a:lnTo>
                  <a:lnTo>
                    <a:pt x="22"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6" name="Freeform 2013">
              <a:extLst>
                <a:ext uri="{FF2B5EF4-FFF2-40B4-BE49-F238E27FC236}">
                  <a16:creationId xmlns:a16="http://schemas.microsoft.com/office/drawing/2014/main" xmlns="" id="{CCF239B9-292E-7C46-9DE0-CC2AA19DC99C}"/>
                </a:ext>
              </a:extLst>
            </p:cNvPr>
            <p:cNvSpPr>
              <a:spLocks/>
            </p:cNvSpPr>
            <p:nvPr/>
          </p:nvSpPr>
          <p:spPr bwMode="auto">
            <a:xfrm>
              <a:off x="1968" y="3251"/>
              <a:ext cx="51" cy="22"/>
            </a:xfrm>
            <a:custGeom>
              <a:avLst/>
              <a:gdLst>
                <a:gd name="T0" fmla="*/ 4 w 51"/>
                <a:gd name="T1" fmla="*/ 11 h 22"/>
                <a:gd name="T2" fmla="*/ 4 w 51"/>
                <a:gd name="T3" fmla="*/ 11 h 22"/>
                <a:gd name="T4" fmla="*/ 0 w 51"/>
                <a:gd name="T5" fmla="*/ 16 h 22"/>
                <a:gd name="T6" fmla="*/ 0 w 51"/>
                <a:gd name="T7" fmla="*/ 18 h 22"/>
                <a:gd name="T8" fmla="*/ 2 w 51"/>
                <a:gd name="T9" fmla="*/ 20 h 22"/>
                <a:gd name="T10" fmla="*/ 9 w 51"/>
                <a:gd name="T11" fmla="*/ 22 h 22"/>
                <a:gd name="T12" fmla="*/ 9 w 51"/>
                <a:gd name="T13" fmla="*/ 22 h 22"/>
                <a:gd name="T14" fmla="*/ 18 w 51"/>
                <a:gd name="T15" fmla="*/ 20 h 22"/>
                <a:gd name="T16" fmla="*/ 29 w 51"/>
                <a:gd name="T17" fmla="*/ 18 h 22"/>
                <a:gd name="T18" fmla="*/ 38 w 51"/>
                <a:gd name="T19" fmla="*/ 13 h 22"/>
                <a:gd name="T20" fmla="*/ 47 w 51"/>
                <a:gd name="T21" fmla="*/ 9 h 22"/>
                <a:gd name="T22" fmla="*/ 47 w 51"/>
                <a:gd name="T23" fmla="*/ 9 h 22"/>
                <a:gd name="T24" fmla="*/ 51 w 51"/>
                <a:gd name="T25" fmla="*/ 4 h 22"/>
                <a:gd name="T26" fmla="*/ 51 w 51"/>
                <a:gd name="T27" fmla="*/ 2 h 22"/>
                <a:gd name="T28" fmla="*/ 49 w 51"/>
                <a:gd name="T29" fmla="*/ 0 h 22"/>
                <a:gd name="T30" fmla="*/ 42 w 51"/>
                <a:gd name="T31" fmla="*/ 0 h 22"/>
                <a:gd name="T32" fmla="*/ 42 w 51"/>
                <a:gd name="T33" fmla="*/ 0 h 22"/>
                <a:gd name="T34" fmla="*/ 33 w 51"/>
                <a:gd name="T35" fmla="*/ 0 h 22"/>
                <a:gd name="T36" fmla="*/ 22 w 51"/>
                <a:gd name="T37" fmla="*/ 2 h 22"/>
                <a:gd name="T38" fmla="*/ 13 w 51"/>
                <a:gd name="T39" fmla="*/ 7 h 22"/>
                <a:gd name="T40" fmla="*/ 4 w 5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2">
                  <a:moveTo>
                    <a:pt x="4" y="11"/>
                  </a:moveTo>
                  <a:lnTo>
                    <a:pt x="4" y="11"/>
                  </a:lnTo>
                  <a:lnTo>
                    <a:pt x="0" y="16"/>
                  </a:lnTo>
                  <a:lnTo>
                    <a:pt x="0" y="18"/>
                  </a:lnTo>
                  <a:lnTo>
                    <a:pt x="2" y="20"/>
                  </a:lnTo>
                  <a:lnTo>
                    <a:pt x="9" y="22"/>
                  </a:lnTo>
                  <a:lnTo>
                    <a:pt x="18" y="20"/>
                  </a:lnTo>
                  <a:lnTo>
                    <a:pt x="29" y="18"/>
                  </a:lnTo>
                  <a:lnTo>
                    <a:pt x="38" y="13"/>
                  </a:lnTo>
                  <a:lnTo>
                    <a:pt x="47" y="9"/>
                  </a:lnTo>
                  <a:lnTo>
                    <a:pt x="51" y="4"/>
                  </a:lnTo>
                  <a:lnTo>
                    <a:pt x="51" y="2"/>
                  </a:lnTo>
                  <a:lnTo>
                    <a:pt x="49" y="0"/>
                  </a:lnTo>
                  <a:lnTo>
                    <a:pt x="42" y="0"/>
                  </a:lnTo>
                  <a:lnTo>
                    <a:pt x="33" y="0"/>
                  </a:lnTo>
                  <a:lnTo>
                    <a:pt x="22"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5797" name="Group 2215">
            <a:extLst>
              <a:ext uri="{FF2B5EF4-FFF2-40B4-BE49-F238E27FC236}">
                <a16:creationId xmlns:a16="http://schemas.microsoft.com/office/drawing/2014/main" xmlns="" id="{F37DAC67-4321-F24B-AD24-0A736E4EB99C}"/>
              </a:ext>
            </a:extLst>
          </p:cNvPr>
          <p:cNvGrpSpPr>
            <a:grpSpLocks/>
          </p:cNvGrpSpPr>
          <p:nvPr/>
        </p:nvGrpSpPr>
        <p:grpSpPr bwMode="auto">
          <a:xfrm>
            <a:off x="1597025" y="4721225"/>
            <a:ext cx="4560888" cy="174625"/>
            <a:chOff x="1547" y="3168"/>
            <a:chExt cx="2873" cy="110"/>
          </a:xfrm>
        </p:grpSpPr>
        <p:sp>
          <p:nvSpPr>
            <p:cNvPr id="5798" name="Freeform 2015">
              <a:extLst>
                <a:ext uri="{FF2B5EF4-FFF2-40B4-BE49-F238E27FC236}">
                  <a16:creationId xmlns:a16="http://schemas.microsoft.com/office/drawing/2014/main" xmlns="" id="{315521CA-B643-F741-8D30-53235E7D2E1B}"/>
                </a:ext>
              </a:extLst>
            </p:cNvPr>
            <p:cNvSpPr>
              <a:spLocks/>
            </p:cNvSpPr>
            <p:nvPr/>
          </p:nvSpPr>
          <p:spPr bwMode="auto">
            <a:xfrm>
              <a:off x="1925" y="3251"/>
              <a:ext cx="54" cy="22"/>
            </a:xfrm>
            <a:custGeom>
              <a:avLst/>
              <a:gdLst>
                <a:gd name="T0" fmla="*/ 4 w 54"/>
                <a:gd name="T1" fmla="*/ 11 h 22"/>
                <a:gd name="T2" fmla="*/ 4 w 54"/>
                <a:gd name="T3" fmla="*/ 11 h 22"/>
                <a:gd name="T4" fmla="*/ 0 w 54"/>
                <a:gd name="T5" fmla="*/ 16 h 22"/>
                <a:gd name="T6" fmla="*/ 0 w 54"/>
                <a:gd name="T7" fmla="*/ 18 h 22"/>
                <a:gd name="T8" fmla="*/ 2 w 54"/>
                <a:gd name="T9" fmla="*/ 20 h 22"/>
                <a:gd name="T10" fmla="*/ 9 w 54"/>
                <a:gd name="T11" fmla="*/ 22 h 22"/>
                <a:gd name="T12" fmla="*/ 9 w 54"/>
                <a:gd name="T13" fmla="*/ 22 h 22"/>
                <a:gd name="T14" fmla="*/ 18 w 54"/>
                <a:gd name="T15" fmla="*/ 20 h 22"/>
                <a:gd name="T16" fmla="*/ 29 w 54"/>
                <a:gd name="T17" fmla="*/ 18 h 22"/>
                <a:gd name="T18" fmla="*/ 38 w 54"/>
                <a:gd name="T19" fmla="*/ 16 h 22"/>
                <a:gd name="T20" fmla="*/ 47 w 54"/>
                <a:gd name="T21" fmla="*/ 11 h 22"/>
                <a:gd name="T22" fmla="*/ 47 w 54"/>
                <a:gd name="T23" fmla="*/ 11 h 22"/>
                <a:gd name="T24" fmla="*/ 52 w 54"/>
                <a:gd name="T25" fmla="*/ 7 h 22"/>
                <a:gd name="T26" fmla="*/ 54 w 54"/>
                <a:gd name="T27" fmla="*/ 2 h 22"/>
                <a:gd name="T28" fmla="*/ 49 w 54"/>
                <a:gd name="T29" fmla="*/ 0 h 22"/>
                <a:gd name="T30" fmla="*/ 43 w 54"/>
                <a:gd name="T31" fmla="*/ 0 h 22"/>
                <a:gd name="T32" fmla="*/ 43 w 54"/>
                <a:gd name="T33" fmla="*/ 0 h 22"/>
                <a:gd name="T34" fmla="*/ 34 w 54"/>
                <a:gd name="T35" fmla="*/ 0 h 22"/>
                <a:gd name="T36" fmla="*/ 22 w 54"/>
                <a:gd name="T37" fmla="*/ 2 h 22"/>
                <a:gd name="T38" fmla="*/ 13 w 54"/>
                <a:gd name="T39" fmla="*/ 7 h 22"/>
                <a:gd name="T40" fmla="*/ 4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4" y="11"/>
                  </a:moveTo>
                  <a:lnTo>
                    <a:pt x="4" y="11"/>
                  </a:lnTo>
                  <a:lnTo>
                    <a:pt x="0" y="16"/>
                  </a:lnTo>
                  <a:lnTo>
                    <a:pt x="0" y="18"/>
                  </a:lnTo>
                  <a:lnTo>
                    <a:pt x="2" y="20"/>
                  </a:lnTo>
                  <a:lnTo>
                    <a:pt x="9" y="22"/>
                  </a:lnTo>
                  <a:lnTo>
                    <a:pt x="18" y="20"/>
                  </a:lnTo>
                  <a:lnTo>
                    <a:pt x="29" y="18"/>
                  </a:lnTo>
                  <a:lnTo>
                    <a:pt x="38" y="16"/>
                  </a:lnTo>
                  <a:lnTo>
                    <a:pt x="47" y="11"/>
                  </a:lnTo>
                  <a:lnTo>
                    <a:pt x="52" y="7"/>
                  </a:lnTo>
                  <a:lnTo>
                    <a:pt x="54" y="2"/>
                  </a:lnTo>
                  <a:lnTo>
                    <a:pt x="49" y="0"/>
                  </a:lnTo>
                  <a:lnTo>
                    <a:pt x="43" y="0"/>
                  </a:lnTo>
                  <a:lnTo>
                    <a:pt x="34" y="0"/>
                  </a:lnTo>
                  <a:lnTo>
                    <a:pt x="22"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799" name="Freeform 2016">
              <a:extLst>
                <a:ext uri="{FF2B5EF4-FFF2-40B4-BE49-F238E27FC236}">
                  <a16:creationId xmlns:a16="http://schemas.microsoft.com/office/drawing/2014/main" xmlns="" id="{B92650E2-A54B-654C-A9C8-600A3E003F40}"/>
                </a:ext>
              </a:extLst>
            </p:cNvPr>
            <p:cNvSpPr>
              <a:spLocks/>
            </p:cNvSpPr>
            <p:nvPr/>
          </p:nvSpPr>
          <p:spPr bwMode="auto">
            <a:xfrm>
              <a:off x="1925" y="3251"/>
              <a:ext cx="54" cy="22"/>
            </a:xfrm>
            <a:custGeom>
              <a:avLst/>
              <a:gdLst>
                <a:gd name="T0" fmla="*/ 4 w 54"/>
                <a:gd name="T1" fmla="*/ 11 h 22"/>
                <a:gd name="T2" fmla="*/ 4 w 54"/>
                <a:gd name="T3" fmla="*/ 11 h 22"/>
                <a:gd name="T4" fmla="*/ 0 w 54"/>
                <a:gd name="T5" fmla="*/ 16 h 22"/>
                <a:gd name="T6" fmla="*/ 0 w 54"/>
                <a:gd name="T7" fmla="*/ 18 h 22"/>
                <a:gd name="T8" fmla="*/ 2 w 54"/>
                <a:gd name="T9" fmla="*/ 20 h 22"/>
                <a:gd name="T10" fmla="*/ 9 w 54"/>
                <a:gd name="T11" fmla="*/ 22 h 22"/>
                <a:gd name="T12" fmla="*/ 9 w 54"/>
                <a:gd name="T13" fmla="*/ 22 h 22"/>
                <a:gd name="T14" fmla="*/ 18 w 54"/>
                <a:gd name="T15" fmla="*/ 20 h 22"/>
                <a:gd name="T16" fmla="*/ 29 w 54"/>
                <a:gd name="T17" fmla="*/ 18 h 22"/>
                <a:gd name="T18" fmla="*/ 38 w 54"/>
                <a:gd name="T19" fmla="*/ 16 h 22"/>
                <a:gd name="T20" fmla="*/ 47 w 54"/>
                <a:gd name="T21" fmla="*/ 11 h 22"/>
                <a:gd name="T22" fmla="*/ 47 w 54"/>
                <a:gd name="T23" fmla="*/ 11 h 22"/>
                <a:gd name="T24" fmla="*/ 52 w 54"/>
                <a:gd name="T25" fmla="*/ 7 h 22"/>
                <a:gd name="T26" fmla="*/ 54 w 54"/>
                <a:gd name="T27" fmla="*/ 2 h 22"/>
                <a:gd name="T28" fmla="*/ 49 w 54"/>
                <a:gd name="T29" fmla="*/ 0 h 22"/>
                <a:gd name="T30" fmla="*/ 43 w 54"/>
                <a:gd name="T31" fmla="*/ 0 h 22"/>
                <a:gd name="T32" fmla="*/ 43 w 54"/>
                <a:gd name="T33" fmla="*/ 0 h 22"/>
                <a:gd name="T34" fmla="*/ 34 w 54"/>
                <a:gd name="T35" fmla="*/ 0 h 22"/>
                <a:gd name="T36" fmla="*/ 22 w 54"/>
                <a:gd name="T37" fmla="*/ 2 h 22"/>
                <a:gd name="T38" fmla="*/ 13 w 54"/>
                <a:gd name="T39" fmla="*/ 7 h 22"/>
                <a:gd name="T40" fmla="*/ 4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4" y="11"/>
                  </a:moveTo>
                  <a:lnTo>
                    <a:pt x="4" y="11"/>
                  </a:lnTo>
                  <a:lnTo>
                    <a:pt x="0" y="16"/>
                  </a:lnTo>
                  <a:lnTo>
                    <a:pt x="0" y="18"/>
                  </a:lnTo>
                  <a:lnTo>
                    <a:pt x="2" y="20"/>
                  </a:lnTo>
                  <a:lnTo>
                    <a:pt x="9" y="22"/>
                  </a:lnTo>
                  <a:lnTo>
                    <a:pt x="18" y="20"/>
                  </a:lnTo>
                  <a:lnTo>
                    <a:pt x="29" y="18"/>
                  </a:lnTo>
                  <a:lnTo>
                    <a:pt x="38" y="16"/>
                  </a:lnTo>
                  <a:lnTo>
                    <a:pt x="47" y="11"/>
                  </a:lnTo>
                  <a:lnTo>
                    <a:pt x="52" y="7"/>
                  </a:lnTo>
                  <a:lnTo>
                    <a:pt x="54" y="2"/>
                  </a:lnTo>
                  <a:lnTo>
                    <a:pt x="49" y="0"/>
                  </a:lnTo>
                  <a:lnTo>
                    <a:pt x="43" y="0"/>
                  </a:lnTo>
                  <a:lnTo>
                    <a:pt x="34" y="0"/>
                  </a:lnTo>
                  <a:lnTo>
                    <a:pt x="22"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0" name="Freeform 2017">
              <a:extLst>
                <a:ext uri="{FF2B5EF4-FFF2-40B4-BE49-F238E27FC236}">
                  <a16:creationId xmlns:a16="http://schemas.microsoft.com/office/drawing/2014/main" xmlns="" id="{ED921F7E-5B94-5247-8CC9-CFF25E488C7B}"/>
                </a:ext>
              </a:extLst>
            </p:cNvPr>
            <p:cNvSpPr>
              <a:spLocks/>
            </p:cNvSpPr>
            <p:nvPr/>
          </p:nvSpPr>
          <p:spPr bwMode="auto">
            <a:xfrm>
              <a:off x="1880" y="3251"/>
              <a:ext cx="56" cy="22"/>
            </a:xfrm>
            <a:custGeom>
              <a:avLst/>
              <a:gdLst>
                <a:gd name="T0" fmla="*/ 7 w 56"/>
                <a:gd name="T1" fmla="*/ 11 h 22"/>
                <a:gd name="T2" fmla="*/ 7 w 56"/>
                <a:gd name="T3" fmla="*/ 11 h 22"/>
                <a:gd name="T4" fmla="*/ 2 w 56"/>
                <a:gd name="T5" fmla="*/ 16 h 22"/>
                <a:gd name="T6" fmla="*/ 0 w 56"/>
                <a:gd name="T7" fmla="*/ 20 h 22"/>
                <a:gd name="T8" fmla="*/ 4 w 56"/>
                <a:gd name="T9" fmla="*/ 22 h 22"/>
                <a:gd name="T10" fmla="*/ 11 w 56"/>
                <a:gd name="T11" fmla="*/ 22 h 22"/>
                <a:gd name="T12" fmla="*/ 11 w 56"/>
                <a:gd name="T13" fmla="*/ 22 h 22"/>
                <a:gd name="T14" fmla="*/ 20 w 56"/>
                <a:gd name="T15" fmla="*/ 22 h 22"/>
                <a:gd name="T16" fmla="*/ 31 w 56"/>
                <a:gd name="T17" fmla="*/ 20 h 22"/>
                <a:gd name="T18" fmla="*/ 40 w 56"/>
                <a:gd name="T19" fmla="*/ 16 h 22"/>
                <a:gd name="T20" fmla="*/ 49 w 56"/>
                <a:gd name="T21" fmla="*/ 11 h 22"/>
                <a:gd name="T22" fmla="*/ 49 w 56"/>
                <a:gd name="T23" fmla="*/ 11 h 22"/>
                <a:gd name="T24" fmla="*/ 54 w 56"/>
                <a:gd name="T25" fmla="*/ 7 h 22"/>
                <a:gd name="T26" fmla="*/ 56 w 56"/>
                <a:gd name="T27" fmla="*/ 2 h 22"/>
                <a:gd name="T28" fmla="*/ 52 w 56"/>
                <a:gd name="T29" fmla="*/ 0 h 22"/>
                <a:gd name="T30" fmla="*/ 45 w 56"/>
                <a:gd name="T31" fmla="*/ 0 h 22"/>
                <a:gd name="T32" fmla="*/ 45 w 56"/>
                <a:gd name="T33" fmla="*/ 0 h 22"/>
                <a:gd name="T34" fmla="*/ 36 w 56"/>
                <a:gd name="T35" fmla="*/ 0 h 22"/>
                <a:gd name="T36" fmla="*/ 25 w 56"/>
                <a:gd name="T37" fmla="*/ 4 h 22"/>
                <a:gd name="T38" fmla="*/ 13 w 56"/>
                <a:gd name="T39" fmla="*/ 7 h 22"/>
                <a:gd name="T40" fmla="*/ 7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7" y="11"/>
                  </a:moveTo>
                  <a:lnTo>
                    <a:pt x="7" y="11"/>
                  </a:lnTo>
                  <a:lnTo>
                    <a:pt x="2" y="16"/>
                  </a:lnTo>
                  <a:lnTo>
                    <a:pt x="0" y="20"/>
                  </a:lnTo>
                  <a:lnTo>
                    <a:pt x="4" y="22"/>
                  </a:lnTo>
                  <a:lnTo>
                    <a:pt x="11" y="22"/>
                  </a:lnTo>
                  <a:lnTo>
                    <a:pt x="20" y="22"/>
                  </a:lnTo>
                  <a:lnTo>
                    <a:pt x="31" y="20"/>
                  </a:lnTo>
                  <a:lnTo>
                    <a:pt x="40" y="16"/>
                  </a:lnTo>
                  <a:lnTo>
                    <a:pt x="49" y="11"/>
                  </a:lnTo>
                  <a:lnTo>
                    <a:pt x="54" y="7"/>
                  </a:lnTo>
                  <a:lnTo>
                    <a:pt x="56" y="2"/>
                  </a:lnTo>
                  <a:lnTo>
                    <a:pt x="52" y="0"/>
                  </a:lnTo>
                  <a:lnTo>
                    <a:pt x="45" y="0"/>
                  </a:lnTo>
                  <a:lnTo>
                    <a:pt x="36" y="0"/>
                  </a:lnTo>
                  <a:lnTo>
                    <a:pt x="25" y="4"/>
                  </a:lnTo>
                  <a:lnTo>
                    <a:pt x="13"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1" name="Freeform 2018">
              <a:extLst>
                <a:ext uri="{FF2B5EF4-FFF2-40B4-BE49-F238E27FC236}">
                  <a16:creationId xmlns:a16="http://schemas.microsoft.com/office/drawing/2014/main" xmlns="" id="{8EECC4BC-879D-B248-81FA-E027F588AB81}"/>
                </a:ext>
              </a:extLst>
            </p:cNvPr>
            <p:cNvSpPr>
              <a:spLocks/>
            </p:cNvSpPr>
            <p:nvPr/>
          </p:nvSpPr>
          <p:spPr bwMode="auto">
            <a:xfrm>
              <a:off x="1880" y="3251"/>
              <a:ext cx="56" cy="22"/>
            </a:xfrm>
            <a:custGeom>
              <a:avLst/>
              <a:gdLst>
                <a:gd name="T0" fmla="*/ 7 w 56"/>
                <a:gd name="T1" fmla="*/ 11 h 22"/>
                <a:gd name="T2" fmla="*/ 7 w 56"/>
                <a:gd name="T3" fmla="*/ 11 h 22"/>
                <a:gd name="T4" fmla="*/ 2 w 56"/>
                <a:gd name="T5" fmla="*/ 16 h 22"/>
                <a:gd name="T6" fmla="*/ 0 w 56"/>
                <a:gd name="T7" fmla="*/ 20 h 22"/>
                <a:gd name="T8" fmla="*/ 4 w 56"/>
                <a:gd name="T9" fmla="*/ 22 h 22"/>
                <a:gd name="T10" fmla="*/ 11 w 56"/>
                <a:gd name="T11" fmla="*/ 22 h 22"/>
                <a:gd name="T12" fmla="*/ 11 w 56"/>
                <a:gd name="T13" fmla="*/ 22 h 22"/>
                <a:gd name="T14" fmla="*/ 20 w 56"/>
                <a:gd name="T15" fmla="*/ 22 h 22"/>
                <a:gd name="T16" fmla="*/ 31 w 56"/>
                <a:gd name="T17" fmla="*/ 20 h 22"/>
                <a:gd name="T18" fmla="*/ 40 w 56"/>
                <a:gd name="T19" fmla="*/ 16 h 22"/>
                <a:gd name="T20" fmla="*/ 49 w 56"/>
                <a:gd name="T21" fmla="*/ 11 h 22"/>
                <a:gd name="T22" fmla="*/ 49 w 56"/>
                <a:gd name="T23" fmla="*/ 11 h 22"/>
                <a:gd name="T24" fmla="*/ 54 w 56"/>
                <a:gd name="T25" fmla="*/ 7 h 22"/>
                <a:gd name="T26" fmla="*/ 56 w 56"/>
                <a:gd name="T27" fmla="*/ 2 h 22"/>
                <a:gd name="T28" fmla="*/ 52 w 56"/>
                <a:gd name="T29" fmla="*/ 0 h 22"/>
                <a:gd name="T30" fmla="*/ 45 w 56"/>
                <a:gd name="T31" fmla="*/ 0 h 22"/>
                <a:gd name="T32" fmla="*/ 45 w 56"/>
                <a:gd name="T33" fmla="*/ 0 h 22"/>
                <a:gd name="T34" fmla="*/ 36 w 56"/>
                <a:gd name="T35" fmla="*/ 0 h 22"/>
                <a:gd name="T36" fmla="*/ 25 w 56"/>
                <a:gd name="T37" fmla="*/ 4 h 22"/>
                <a:gd name="T38" fmla="*/ 13 w 56"/>
                <a:gd name="T39" fmla="*/ 7 h 22"/>
                <a:gd name="T40" fmla="*/ 7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7" y="11"/>
                  </a:moveTo>
                  <a:lnTo>
                    <a:pt x="7" y="11"/>
                  </a:lnTo>
                  <a:lnTo>
                    <a:pt x="2" y="16"/>
                  </a:lnTo>
                  <a:lnTo>
                    <a:pt x="0" y="20"/>
                  </a:lnTo>
                  <a:lnTo>
                    <a:pt x="4" y="22"/>
                  </a:lnTo>
                  <a:lnTo>
                    <a:pt x="11" y="22"/>
                  </a:lnTo>
                  <a:lnTo>
                    <a:pt x="20" y="22"/>
                  </a:lnTo>
                  <a:lnTo>
                    <a:pt x="31" y="20"/>
                  </a:lnTo>
                  <a:lnTo>
                    <a:pt x="40" y="16"/>
                  </a:lnTo>
                  <a:lnTo>
                    <a:pt x="49" y="11"/>
                  </a:lnTo>
                  <a:lnTo>
                    <a:pt x="54" y="7"/>
                  </a:lnTo>
                  <a:lnTo>
                    <a:pt x="56" y="2"/>
                  </a:lnTo>
                  <a:lnTo>
                    <a:pt x="52" y="0"/>
                  </a:lnTo>
                  <a:lnTo>
                    <a:pt x="45" y="0"/>
                  </a:lnTo>
                  <a:lnTo>
                    <a:pt x="36" y="0"/>
                  </a:lnTo>
                  <a:lnTo>
                    <a:pt x="25" y="4"/>
                  </a:lnTo>
                  <a:lnTo>
                    <a:pt x="13"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2" name="Freeform 2019">
              <a:extLst>
                <a:ext uri="{FF2B5EF4-FFF2-40B4-BE49-F238E27FC236}">
                  <a16:creationId xmlns:a16="http://schemas.microsoft.com/office/drawing/2014/main" xmlns="" id="{ABAD797B-A5E2-6849-9E86-1035E3139AE5}"/>
                </a:ext>
              </a:extLst>
            </p:cNvPr>
            <p:cNvSpPr>
              <a:spLocks/>
            </p:cNvSpPr>
            <p:nvPr/>
          </p:nvSpPr>
          <p:spPr bwMode="auto">
            <a:xfrm>
              <a:off x="1835" y="3251"/>
              <a:ext cx="56" cy="22"/>
            </a:xfrm>
            <a:custGeom>
              <a:avLst/>
              <a:gdLst>
                <a:gd name="T0" fmla="*/ 7 w 56"/>
                <a:gd name="T1" fmla="*/ 11 h 22"/>
                <a:gd name="T2" fmla="*/ 7 w 56"/>
                <a:gd name="T3" fmla="*/ 11 h 22"/>
                <a:gd name="T4" fmla="*/ 2 w 56"/>
                <a:gd name="T5" fmla="*/ 16 h 22"/>
                <a:gd name="T6" fmla="*/ 0 w 56"/>
                <a:gd name="T7" fmla="*/ 20 h 22"/>
                <a:gd name="T8" fmla="*/ 4 w 56"/>
                <a:gd name="T9" fmla="*/ 22 h 22"/>
                <a:gd name="T10" fmla="*/ 11 w 56"/>
                <a:gd name="T11" fmla="*/ 22 h 22"/>
                <a:gd name="T12" fmla="*/ 11 w 56"/>
                <a:gd name="T13" fmla="*/ 22 h 22"/>
                <a:gd name="T14" fmla="*/ 22 w 56"/>
                <a:gd name="T15" fmla="*/ 22 h 22"/>
                <a:gd name="T16" fmla="*/ 31 w 56"/>
                <a:gd name="T17" fmla="*/ 20 h 22"/>
                <a:gd name="T18" fmla="*/ 43 w 56"/>
                <a:gd name="T19" fmla="*/ 16 h 22"/>
                <a:gd name="T20" fmla="*/ 52 w 56"/>
                <a:gd name="T21" fmla="*/ 11 h 22"/>
                <a:gd name="T22" fmla="*/ 52 w 56"/>
                <a:gd name="T23" fmla="*/ 11 h 22"/>
                <a:gd name="T24" fmla="*/ 56 w 56"/>
                <a:gd name="T25" fmla="*/ 7 h 22"/>
                <a:gd name="T26" fmla="*/ 56 w 56"/>
                <a:gd name="T27" fmla="*/ 4 h 22"/>
                <a:gd name="T28" fmla="*/ 54 w 56"/>
                <a:gd name="T29" fmla="*/ 2 h 22"/>
                <a:gd name="T30" fmla="*/ 45 w 56"/>
                <a:gd name="T31" fmla="*/ 0 h 22"/>
                <a:gd name="T32" fmla="*/ 45 w 56"/>
                <a:gd name="T33" fmla="*/ 0 h 22"/>
                <a:gd name="T34" fmla="*/ 36 w 56"/>
                <a:gd name="T35" fmla="*/ 2 h 22"/>
                <a:gd name="T36" fmla="*/ 25 w 56"/>
                <a:gd name="T37" fmla="*/ 4 h 22"/>
                <a:gd name="T38" fmla="*/ 16 w 56"/>
                <a:gd name="T39" fmla="*/ 7 h 22"/>
                <a:gd name="T40" fmla="*/ 7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7" y="11"/>
                  </a:moveTo>
                  <a:lnTo>
                    <a:pt x="7" y="11"/>
                  </a:lnTo>
                  <a:lnTo>
                    <a:pt x="2" y="16"/>
                  </a:lnTo>
                  <a:lnTo>
                    <a:pt x="0" y="20"/>
                  </a:lnTo>
                  <a:lnTo>
                    <a:pt x="4" y="22"/>
                  </a:lnTo>
                  <a:lnTo>
                    <a:pt x="11" y="22"/>
                  </a:lnTo>
                  <a:lnTo>
                    <a:pt x="22" y="22"/>
                  </a:lnTo>
                  <a:lnTo>
                    <a:pt x="31" y="20"/>
                  </a:lnTo>
                  <a:lnTo>
                    <a:pt x="43" y="16"/>
                  </a:lnTo>
                  <a:lnTo>
                    <a:pt x="52" y="11"/>
                  </a:lnTo>
                  <a:lnTo>
                    <a:pt x="56" y="7"/>
                  </a:lnTo>
                  <a:lnTo>
                    <a:pt x="56" y="4"/>
                  </a:lnTo>
                  <a:lnTo>
                    <a:pt x="54" y="2"/>
                  </a:lnTo>
                  <a:lnTo>
                    <a:pt x="45" y="0"/>
                  </a:lnTo>
                  <a:lnTo>
                    <a:pt x="36" y="2"/>
                  </a:lnTo>
                  <a:lnTo>
                    <a:pt x="25" y="4"/>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3" name="Freeform 2020">
              <a:extLst>
                <a:ext uri="{FF2B5EF4-FFF2-40B4-BE49-F238E27FC236}">
                  <a16:creationId xmlns:a16="http://schemas.microsoft.com/office/drawing/2014/main" xmlns="" id="{57767F75-472B-9847-B3E9-38EBE38268C7}"/>
                </a:ext>
              </a:extLst>
            </p:cNvPr>
            <p:cNvSpPr>
              <a:spLocks/>
            </p:cNvSpPr>
            <p:nvPr/>
          </p:nvSpPr>
          <p:spPr bwMode="auto">
            <a:xfrm>
              <a:off x="1835" y="3251"/>
              <a:ext cx="56" cy="22"/>
            </a:xfrm>
            <a:custGeom>
              <a:avLst/>
              <a:gdLst>
                <a:gd name="T0" fmla="*/ 7 w 56"/>
                <a:gd name="T1" fmla="*/ 11 h 22"/>
                <a:gd name="T2" fmla="*/ 7 w 56"/>
                <a:gd name="T3" fmla="*/ 11 h 22"/>
                <a:gd name="T4" fmla="*/ 2 w 56"/>
                <a:gd name="T5" fmla="*/ 16 h 22"/>
                <a:gd name="T6" fmla="*/ 0 w 56"/>
                <a:gd name="T7" fmla="*/ 20 h 22"/>
                <a:gd name="T8" fmla="*/ 4 w 56"/>
                <a:gd name="T9" fmla="*/ 22 h 22"/>
                <a:gd name="T10" fmla="*/ 11 w 56"/>
                <a:gd name="T11" fmla="*/ 22 h 22"/>
                <a:gd name="T12" fmla="*/ 11 w 56"/>
                <a:gd name="T13" fmla="*/ 22 h 22"/>
                <a:gd name="T14" fmla="*/ 22 w 56"/>
                <a:gd name="T15" fmla="*/ 22 h 22"/>
                <a:gd name="T16" fmla="*/ 31 w 56"/>
                <a:gd name="T17" fmla="*/ 20 h 22"/>
                <a:gd name="T18" fmla="*/ 43 w 56"/>
                <a:gd name="T19" fmla="*/ 16 h 22"/>
                <a:gd name="T20" fmla="*/ 52 w 56"/>
                <a:gd name="T21" fmla="*/ 11 h 22"/>
                <a:gd name="T22" fmla="*/ 52 w 56"/>
                <a:gd name="T23" fmla="*/ 11 h 22"/>
                <a:gd name="T24" fmla="*/ 56 w 56"/>
                <a:gd name="T25" fmla="*/ 7 h 22"/>
                <a:gd name="T26" fmla="*/ 56 w 56"/>
                <a:gd name="T27" fmla="*/ 4 h 22"/>
                <a:gd name="T28" fmla="*/ 54 w 56"/>
                <a:gd name="T29" fmla="*/ 2 h 22"/>
                <a:gd name="T30" fmla="*/ 45 w 56"/>
                <a:gd name="T31" fmla="*/ 0 h 22"/>
                <a:gd name="T32" fmla="*/ 45 w 56"/>
                <a:gd name="T33" fmla="*/ 0 h 22"/>
                <a:gd name="T34" fmla="*/ 36 w 56"/>
                <a:gd name="T35" fmla="*/ 2 h 22"/>
                <a:gd name="T36" fmla="*/ 25 w 56"/>
                <a:gd name="T37" fmla="*/ 4 h 22"/>
                <a:gd name="T38" fmla="*/ 16 w 56"/>
                <a:gd name="T39" fmla="*/ 7 h 22"/>
                <a:gd name="T40" fmla="*/ 7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7" y="11"/>
                  </a:moveTo>
                  <a:lnTo>
                    <a:pt x="7" y="11"/>
                  </a:lnTo>
                  <a:lnTo>
                    <a:pt x="2" y="16"/>
                  </a:lnTo>
                  <a:lnTo>
                    <a:pt x="0" y="20"/>
                  </a:lnTo>
                  <a:lnTo>
                    <a:pt x="4" y="22"/>
                  </a:lnTo>
                  <a:lnTo>
                    <a:pt x="11" y="22"/>
                  </a:lnTo>
                  <a:lnTo>
                    <a:pt x="22" y="22"/>
                  </a:lnTo>
                  <a:lnTo>
                    <a:pt x="31" y="20"/>
                  </a:lnTo>
                  <a:lnTo>
                    <a:pt x="43" y="16"/>
                  </a:lnTo>
                  <a:lnTo>
                    <a:pt x="52" y="11"/>
                  </a:lnTo>
                  <a:lnTo>
                    <a:pt x="56" y="7"/>
                  </a:lnTo>
                  <a:lnTo>
                    <a:pt x="56" y="4"/>
                  </a:lnTo>
                  <a:lnTo>
                    <a:pt x="54" y="2"/>
                  </a:lnTo>
                  <a:lnTo>
                    <a:pt x="45" y="0"/>
                  </a:lnTo>
                  <a:lnTo>
                    <a:pt x="36" y="2"/>
                  </a:lnTo>
                  <a:lnTo>
                    <a:pt x="25" y="4"/>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4" name="Freeform 2021">
              <a:extLst>
                <a:ext uri="{FF2B5EF4-FFF2-40B4-BE49-F238E27FC236}">
                  <a16:creationId xmlns:a16="http://schemas.microsoft.com/office/drawing/2014/main" xmlns="" id="{C5D6A934-FF25-2C4A-B672-F2F2D14DC3AE}"/>
                </a:ext>
              </a:extLst>
            </p:cNvPr>
            <p:cNvSpPr>
              <a:spLocks/>
            </p:cNvSpPr>
            <p:nvPr/>
          </p:nvSpPr>
          <p:spPr bwMode="auto">
            <a:xfrm>
              <a:off x="1790" y="3253"/>
              <a:ext cx="56" cy="23"/>
            </a:xfrm>
            <a:custGeom>
              <a:avLst/>
              <a:gdLst>
                <a:gd name="T0" fmla="*/ 7 w 56"/>
                <a:gd name="T1" fmla="*/ 11 h 23"/>
                <a:gd name="T2" fmla="*/ 7 w 56"/>
                <a:gd name="T3" fmla="*/ 11 h 23"/>
                <a:gd name="T4" fmla="*/ 0 w 56"/>
                <a:gd name="T5" fmla="*/ 16 h 23"/>
                <a:gd name="T6" fmla="*/ 0 w 56"/>
                <a:gd name="T7" fmla="*/ 18 h 23"/>
                <a:gd name="T8" fmla="*/ 4 w 56"/>
                <a:gd name="T9" fmla="*/ 20 h 23"/>
                <a:gd name="T10" fmla="*/ 11 w 56"/>
                <a:gd name="T11" fmla="*/ 23 h 23"/>
                <a:gd name="T12" fmla="*/ 11 w 56"/>
                <a:gd name="T13" fmla="*/ 23 h 23"/>
                <a:gd name="T14" fmla="*/ 22 w 56"/>
                <a:gd name="T15" fmla="*/ 20 h 23"/>
                <a:gd name="T16" fmla="*/ 31 w 56"/>
                <a:gd name="T17" fmla="*/ 18 h 23"/>
                <a:gd name="T18" fmla="*/ 43 w 56"/>
                <a:gd name="T19" fmla="*/ 14 h 23"/>
                <a:gd name="T20" fmla="*/ 52 w 56"/>
                <a:gd name="T21" fmla="*/ 9 h 23"/>
                <a:gd name="T22" fmla="*/ 52 w 56"/>
                <a:gd name="T23" fmla="*/ 9 h 23"/>
                <a:gd name="T24" fmla="*/ 56 w 56"/>
                <a:gd name="T25" fmla="*/ 5 h 23"/>
                <a:gd name="T26" fmla="*/ 56 w 56"/>
                <a:gd name="T27" fmla="*/ 2 h 23"/>
                <a:gd name="T28" fmla="*/ 54 w 56"/>
                <a:gd name="T29" fmla="*/ 0 h 23"/>
                <a:gd name="T30" fmla="*/ 45 w 56"/>
                <a:gd name="T31" fmla="*/ 0 h 23"/>
                <a:gd name="T32" fmla="*/ 45 w 56"/>
                <a:gd name="T33" fmla="*/ 0 h 23"/>
                <a:gd name="T34" fmla="*/ 36 w 56"/>
                <a:gd name="T35" fmla="*/ 0 h 23"/>
                <a:gd name="T36" fmla="*/ 25 w 56"/>
                <a:gd name="T37" fmla="*/ 2 h 23"/>
                <a:gd name="T38" fmla="*/ 13 w 56"/>
                <a:gd name="T39" fmla="*/ 7 h 23"/>
                <a:gd name="T40" fmla="*/ 7 w 5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3">
                  <a:moveTo>
                    <a:pt x="7" y="11"/>
                  </a:moveTo>
                  <a:lnTo>
                    <a:pt x="7" y="11"/>
                  </a:lnTo>
                  <a:lnTo>
                    <a:pt x="0" y="16"/>
                  </a:lnTo>
                  <a:lnTo>
                    <a:pt x="0" y="18"/>
                  </a:lnTo>
                  <a:lnTo>
                    <a:pt x="4" y="20"/>
                  </a:lnTo>
                  <a:lnTo>
                    <a:pt x="11" y="23"/>
                  </a:lnTo>
                  <a:lnTo>
                    <a:pt x="22" y="20"/>
                  </a:lnTo>
                  <a:lnTo>
                    <a:pt x="31" y="18"/>
                  </a:lnTo>
                  <a:lnTo>
                    <a:pt x="43" y="14"/>
                  </a:lnTo>
                  <a:lnTo>
                    <a:pt x="52" y="9"/>
                  </a:lnTo>
                  <a:lnTo>
                    <a:pt x="56" y="5"/>
                  </a:lnTo>
                  <a:lnTo>
                    <a:pt x="56" y="2"/>
                  </a:lnTo>
                  <a:lnTo>
                    <a:pt x="54" y="0"/>
                  </a:lnTo>
                  <a:lnTo>
                    <a:pt x="45" y="0"/>
                  </a:lnTo>
                  <a:lnTo>
                    <a:pt x="36" y="0"/>
                  </a:lnTo>
                  <a:lnTo>
                    <a:pt x="25" y="2"/>
                  </a:lnTo>
                  <a:lnTo>
                    <a:pt x="13"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5" name="Freeform 2022">
              <a:extLst>
                <a:ext uri="{FF2B5EF4-FFF2-40B4-BE49-F238E27FC236}">
                  <a16:creationId xmlns:a16="http://schemas.microsoft.com/office/drawing/2014/main" xmlns="" id="{AB00D8D7-F5A4-7549-A5BD-E41111C01724}"/>
                </a:ext>
              </a:extLst>
            </p:cNvPr>
            <p:cNvSpPr>
              <a:spLocks/>
            </p:cNvSpPr>
            <p:nvPr/>
          </p:nvSpPr>
          <p:spPr bwMode="auto">
            <a:xfrm>
              <a:off x="1790" y="3253"/>
              <a:ext cx="56" cy="23"/>
            </a:xfrm>
            <a:custGeom>
              <a:avLst/>
              <a:gdLst>
                <a:gd name="T0" fmla="*/ 7 w 56"/>
                <a:gd name="T1" fmla="*/ 11 h 23"/>
                <a:gd name="T2" fmla="*/ 7 w 56"/>
                <a:gd name="T3" fmla="*/ 11 h 23"/>
                <a:gd name="T4" fmla="*/ 0 w 56"/>
                <a:gd name="T5" fmla="*/ 16 h 23"/>
                <a:gd name="T6" fmla="*/ 0 w 56"/>
                <a:gd name="T7" fmla="*/ 18 h 23"/>
                <a:gd name="T8" fmla="*/ 4 w 56"/>
                <a:gd name="T9" fmla="*/ 20 h 23"/>
                <a:gd name="T10" fmla="*/ 11 w 56"/>
                <a:gd name="T11" fmla="*/ 23 h 23"/>
                <a:gd name="T12" fmla="*/ 11 w 56"/>
                <a:gd name="T13" fmla="*/ 23 h 23"/>
                <a:gd name="T14" fmla="*/ 22 w 56"/>
                <a:gd name="T15" fmla="*/ 20 h 23"/>
                <a:gd name="T16" fmla="*/ 31 w 56"/>
                <a:gd name="T17" fmla="*/ 18 h 23"/>
                <a:gd name="T18" fmla="*/ 43 w 56"/>
                <a:gd name="T19" fmla="*/ 14 h 23"/>
                <a:gd name="T20" fmla="*/ 52 w 56"/>
                <a:gd name="T21" fmla="*/ 9 h 23"/>
                <a:gd name="T22" fmla="*/ 52 w 56"/>
                <a:gd name="T23" fmla="*/ 9 h 23"/>
                <a:gd name="T24" fmla="*/ 56 w 56"/>
                <a:gd name="T25" fmla="*/ 5 h 23"/>
                <a:gd name="T26" fmla="*/ 56 w 56"/>
                <a:gd name="T27" fmla="*/ 2 h 23"/>
                <a:gd name="T28" fmla="*/ 54 w 56"/>
                <a:gd name="T29" fmla="*/ 0 h 23"/>
                <a:gd name="T30" fmla="*/ 45 w 56"/>
                <a:gd name="T31" fmla="*/ 0 h 23"/>
                <a:gd name="T32" fmla="*/ 45 w 56"/>
                <a:gd name="T33" fmla="*/ 0 h 23"/>
                <a:gd name="T34" fmla="*/ 36 w 56"/>
                <a:gd name="T35" fmla="*/ 0 h 23"/>
                <a:gd name="T36" fmla="*/ 25 w 56"/>
                <a:gd name="T37" fmla="*/ 2 h 23"/>
                <a:gd name="T38" fmla="*/ 13 w 56"/>
                <a:gd name="T39" fmla="*/ 7 h 23"/>
                <a:gd name="T40" fmla="*/ 7 w 5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3">
                  <a:moveTo>
                    <a:pt x="7" y="11"/>
                  </a:moveTo>
                  <a:lnTo>
                    <a:pt x="7" y="11"/>
                  </a:lnTo>
                  <a:lnTo>
                    <a:pt x="0" y="16"/>
                  </a:lnTo>
                  <a:lnTo>
                    <a:pt x="0" y="18"/>
                  </a:lnTo>
                  <a:lnTo>
                    <a:pt x="4" y="20"/>
                  </a:lnTo>
                  <a:lnTo>
                    <a:pt x="11" y="23"/>
                  </a:lnTo>
                  <a:lnTo>
                    <a:pt x="22" y="20"/>
                  </a:lnTo>
                  <a:lnTo>
                    <a:pt x="31" y="18"/>
                  </a:lnTo>
                  <a:lnTo>
                    <a:pt x="43" y="14"/>
                  </a:lnTo>
                  <a:lnTo>
                    <a:pt x="52" y="9"/>
                  </a:lnTo>
                  <a:lnTo>
                    <a:pt x="56" y="5"/>
                  </a:lnTo>
                  <a:lnTo>
                    <a:pt x="56" y="2"/>
                  </a:lnTo>
                  <a:lnTo>
                    <a:pt x="54" y="0"/>
                  </a:lnTo>
                  <a:lnTo>
                    <a:pt x="45" y="0"/>
                  </a:lnTo>
                  <a:lnTo>
                    <a:pt x="36" y="0"/>
                  </a:lnTo>
                  <a:lnTo>
                    <a:pt x="25" y="2"/>
                  </a:lnTo>
                  <a:lnTo>
                    <a:pt x="13"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6" name="Freeform 2023">
              <a:extLst>
                <a:ext uri="{FF2B5EF4-FFF2-40B4-BE49-F238E27FC236}">
                  <a16:creationId xmlns:a16="http://schemas.microsoft.com/office/drawing/2014/main" xmlns="" id="{C3791BAC-8289-8C41-9C54-0E0EB279C7FB}"/>
                </a:ext>
              </a:extLst>
            </p:cNvPr>
            <p:cNvSpPr>
              <a:spLocks/>
            </p:cNvSpPr>
            <p:nvPr/>
          </p:nvSpPr>
          <p:spPr bwMode="auto">
            <a:xfrm>
              <a:off x="1742" y="3253"/>
              <a:ext cx="59" cy="23"/>
            </a:xfrm>
            <a:custGeom>
              <a:avLst/>
              <a:gdLst>
                <a:gd name="T0" fmla="*/ 7 w 59"/>
                <a:gd name="T1" fmla="*/ 11 h 23"/>
                <a:gd name="T2" fmla="*/ 7 w 59"/>
                <a:gd name="T3" fmla="*/ 11 h 23"/>
                <a:gd name="T4" fmla="*/ 3 w 59"/>
                <a:gd name="T5" fmla="*/ 16 h 23"/>
                <a:gd name="T6" fmla="*/ 0 w 59"/>
                <a:gd name="T7" fmla="*/ 18 h 23"/>
                <a:gd name="T8" fmla="*/ 5 w 59"/>
                <a:gd name="T9" fmla="*/ 20 h 23"/>
                <a:gd name="T10" fmla="*/ 12 w 59"/>
                <a:gd name="T11" fmla="*/ 23 h 23"/>
                <a:gd name="T12" fmla="*/ 12 w 59"/>
                <a:gd name="T13" fmla="*/ 23 h 23"/>
                <a:gd name="T14" fmla="*/ 23 w 59"/>
                <a:gd name="T15" fmla="*/ 20 h 23"/>
                <a:gd name="T16" fmla="*/ 34 w 59"/>
                <a:gd name="T17" fmla="*/ 18 h 23"/>
                <a:gd name="T18" fmla="*/ 46 w 59"/>
                <a:gd name="T19" fmla="*/ 16 h 23"/>
                <a:gd name="T20" fmla="*/ 55 w 59"/>
                <a:gd name="T21" fmla="*/ 11 h 23"/>
                <a:gd name="T22" fmla="*/ 55 w 59"/>
                <a:gd name="T23" fmla="*/ 11 h 23"/>
                <a:gd name="T24" fmla="*/ 59 w 59"/>
                <a:gd name="T25" fmla="*/ 7 h 23"/>
                <a:gd name="T26" fmla="*/ 59 w 59"/>
                <a:gd name="T27" fmla="*/ 2 h 23"/>
                <a:gd name="T28" fmla="*/ 55 w 59"/>
                <a:gd name="T29" fmla="*/ 0 h 23"/>
                <a:gd name="T30" fmla="*/ 48 w 59"/>
                <a:gd name="T31" fmla="*/ 0 h 23"/>
                <a:gd name="T32" fmla="*/ 48 w 59"/>
                <a:gd name="T33" fmla="*/ 0 h 23"/>
                <a:gd name="T34" fmla="*/ 37 w 59"/>
                <a:gd name="T35" fmla="*/ 0 h 23"/>
                <a:gd name="T36" fmla="*/ 25 w 59"/>
                <a:gd name="T37" fmla="*/ 2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3" y="16"/>
                  </a:lnTo>
                  <a:lnTo>
                    <a:pt x="0" y="18"/>
                  </a:lnTo>
                  <a:lnTo>
                    <a:pt x="5" y="20"/>
                  </a:lnTo>
                  <a:lnTo>
                    <a:pt x="12" y="23"/>
                  </a:lnTo>
                  <a:lnTo>
                    <a:pt x="23" y="20"/>
                  </a:lnTo>
                  <a:lnTo>
                    <a:pt x="34" y="18"/>
                  </a:lnTo>
                  <a:lnTo>
                    <a:pt x="46" y="16"/>
                  </a:lnTo>
                  <a:lnTo>
                    <a:pt x="55" y="11"/>
                  </a:lnTo>
                  <a:lnTo>
                    <a:pt x="59" y="7"/>
                  </a:lnTo>
                  <a:lnTo>
                    <a:pt x="59" y="2"/>
                  </a:lnTo>
                  <a:lnTo>
                    <a:pt x="55" y="0"/>
                  </a:lnTo>
                  <a:lnTo>
                    <a:pt x="48" y="0"/>
                  </a:lnTo>
                  <a:lnTo>
                    <a:pt x="37" y="0"/>
                  </a:lnTo>
                  <a:lnTo>
                    <a:pt x="25"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7" name="Freeform 2024">
              <a:extLst>
                <a:ext uri="{FF2B5EF4-FFF2-40B4-BE49-F238E27FC236}">
                  <a16:creationId xmlns:a16="http://schemas.microsoft.com/office/drawing/2014/main" xmlns="" id="{780A066F-25FA-E840-96BB-B33B38893B79}"/>
                </a:ext>
              </a:extLst>
            </p:cNvPr>
            <p:cNvSpPr>
              <a:spLocks/>
            </p:cNvSpPr>
            <p:nvPr/>
          </p:nvSpPr>
          <p:spPr bwMode="auto">
            <a:xfrm>
              <a:off x="1742" y="3253"/>
              <a:ext cx="59" cy="23"/>
            </a:xfrm>
            <a:custGeom>
              <a:avLst/>
              <a:gdLst>
                <a:gd name="T0" fmla="*/ 7 w 59"/>
                <a:gd name="T1" fmla="*/ 11 h 23"/>
                <a:gd name="T2" fmla="*/ 7 w 59"/>
                <a:gd name="T3" fmla="*/ 11 h 23"/>
                <a:gd name="T4" fmla="*/ 3 w 59"/>
                <a:gd name="T5" fmla="*/ 16 h 23"/>
                <a:gd name="T6" fmla="*/ 0 w 59"/>
                <a:gd name="T7" fmla="*/ 18 h 23"/>
                <a:gd name="T8" fmla="*/ 5 w 59"/>
                <a:gd name="T9" fmla="*/ 20 h 23"/>
                <a:gd name="T10" fmla="*/ 12 w 59"/>
                <a:gd name="T11" fmla="*/ 23 h 23"/>
                <a:gd name="T12" fmla="*/ 12 w 59"/>
                <a:gd name="T13" fmla="*/ 23 h 23"/>
                <a:gd name="T14" fmla="*/ 23 w 59"/>
                <a:gd name="T15" fmla="*/ 20 h 23"/>
                <a:gd name="T16" fmla="*/ 34 w 59"/>
                <a:gd name="T17" fmla="*/ 18 h 23"/>
                <a:gd name="T18" fmla="*/ 46 w 59"/>
                <a:gd name="T19" fmla="*/ 16 h 23"/>
                <a:gd name="T20" fmla="*/ 55 w 59"/>
                <a:gd name="T21" fmla="*/ 11 h 23"/>
                <a:gd name="T22" fmla="*/ 55 w 59"/>
                <a:gd name="T23" fmla="*/ 11 h 23"/>
                <a:gd name="T24" fmla="*/ 59 w 59"/>
                <a:gd name="T25" fmla="*/ 7 h 23"/>
                <a:gd name="T26" fmla="*/ 59 w 59"/>
                <a:gd name="T27" fmla="*/ 2 h 23"/>
                <a:gd name="T28" fmla="*/ 55 w 59"/>
                <a:gd name="T29" fmla="*/ 0 h 23"/>
                <a:gd name="T30" fmla="*/ 48 w 59"/>
                <a:gd name="T31" fmla="*/ 0 h 23"/>
                <a:gd name="T32" fmla="*/ 48 w 59"/>
                <a:gd name="T33" fmla="*/ 0 h 23"/>
                <a:gd name="T34" fmla="*/ 37 w 59"/>
                <a:gd name="T35" fmla="*/ 0 h 23"/>
                <a:gd name="T36" fmla="*/ 25 w 59"/>
                <a:gd name="T37" fmla="*/ 2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3" y="16"/>
                  </a:lnTo>
                  <a:lnTo>
                    <a:pt x="0" y="18"/>
                  </a:lnTo>
                  <a:lnTo>
                    <a:pt x="5" y="20"/>
                  </a:lnTo>
                  <a:lnTo>
                    <a:pt x="12" y="23"/>
                  </a:lnTo>
                  <a:lnTo>
                    <a:pt x="23" y="20"/>
                  </a:lnTo>
                  <a:lnTo>
                    <a:pt x="34" y="18"/>
                  </a:lnTo>
                  <a:lnTo>
                    <a:pt x="46" y="16"/>
                  </a:lnTo>
                  <a:lnTo>
                    <a:pt x="55" y="11"/>
                  </a:lnTo>
                  <a:lnTo>
                    <a:pt x="59" y="7"/>
                  </a:lnTo>
                  <a:lnTo>
                    <a:pt x="59" y="2"/>
                  </a:lnTo>
                  <a:lnTo>
                    <a:pt x="55" y="0"/>
                  </a:lnTo>
                  <a:lnTo>
                    <a:pt x="48" y="0"/>
                  </a:lnTo>
                  <a:lnTo>
                    <a:pt x="37" y="0"/>
                  </a:lnTo>
                  <a:lnTo>
                    <a:pt x="25"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8" name="Freeform 2025">
              <a:extLst>
                <a:ext uri="{FF2B5EF4-FFF2-40B4-BE49-F238E27FC236}">
                  <a16:creationId xmlns:a16="http://schemas.microsoft.com/office/drawing/2014/main" xmlns="" id="{E781543E-1B18-4143-B4F9-4C44CE85E69A}"/>
                </a:ext>
              </a:extLst>
            </p:cNvPr>
            <p:cNvSpPr>
              <a:spLocks/>
            </p:cNvSpPr>
            <p:nvPr/>
          </p:nvSpPr>
          <p:spPr bwMode="auto">
            <a:xfrm>
              <a:off x="1695" y="3253"/>
              <a:ext cx="59" cy="23"/>
            </a:xfrm>
            <a:custGeom>
              <a:avLst/>
              <a:gdLst>
                <a:gd name="T0" fmla="*/ 7 w 59"/>
                <a:gd name="T1" fmla="*/ 11 h 23"/>
                <a:gd name="T2" fmla="*/ 7 w 59"/>
                <a:gd name="T3" fmla="*/ 11 h 23"/>
                <a:gd name="T4" fmla="*/ 0 w 59"/>
                <a:gd name="T5" fmla="*/ 16 h 23"/>
                <a:gd name="T6" fmla="*/ 0 w 59"/>
                <a:gd name="T7" fmla="*/ 20 h 23"/>
                <a:gd name="T8" fmla="*/ 5 w 59"/>
                <a:gd name="T9" fmla="*/ 23 h 23"/>
                <a:gd name="T10" fmla="*/ 11 w 59"/>
                <a:gd name="T11" fmla="*/ 23 h 23"/>
                <a:gd name="T12" fmla="*/ 11 w 59"/>
                <a:gd name="T13" fmla="*/ 23 h 23"/>
                <a:gd name="T14" fmla="*/ 23 w 59"/>
                <a:gd name="T15" fmla="*/ 23 h 23"/>
                <a:gd name="T16" fmla="*/ 34 w 59"/>
                <a:gd name="T17" fmla="*/ 18 h 23"/>
                <a:gd name="T18" fmla="*/ 45 w 59"/>
                <a:gd name="T19" fmla="*/ 16 h 23"/>
                <a:gd name="T20" fmla="*/ 54 w 59"/>
                <a:gd name="T21" fmla="*/ 11 h 23"/>
                <a:gd name="T22" fmla="*/ 54 w 59"/>
                <a:gd name="T23" fmla="*/ 11 h 23"/>
                <a:gd name="T24" fmla="*/ 59 w 59"/>
                <a:gd name="T25" fmla="*/ 7 h 23"/>
                <a:gd name="T26" fmla="*/ 59 w 59"/>
                <a:gd name="T27" fmla="*/ 2 h 23"/>
                <a:gd name="T28" fmla="*/ 56 w 59"/>
                <a:gd name="T29" fmla="*/ 0 h 23"/>
                <a:gd name="T30" fmla="*/ 47 w 59"/>
                <a:gd name="T31" fmla="*/ 0 h 23"/>
                <a:gd name="T32" fmla="*/ 47 w 59"/>
                <a:gd name="T33" fmla="*/ 0 h 23"/>
                <a:gd name="T34" fmla="*/ 36 w 59"/>
                <a:gd name="T35" fmla="*/ 0 h 23"/>
                <a:gd name="T36" fmla="*/ 25 w 59"/>
                <a:gd name="T37" fmla="*/ 5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0" y="16"/>
                  </a:lnTo>
                  <a:lnTo>
                    <a:pt x="0" y="20"/>
                  </a:lnTo>
                  <a:lnTo>
                    <a:pt x="5" y="23"/>
                  </a:lnTo>
                  <a:lnTo>
                    <a:pt x="11" y="23"/>
                  </a:lnTo>
                  <a:lnTo>
                    <a:pt x="23" y="23"/>
                  </a:lnTo>
                  <a:lnTo>
                    <a:pt x="34" y="18"/>
                  </a:lnTo>
                  <a:lnTo>
                    <a:pt x="45" y="16"/>
                  </a:lnTo>
                  <a:lnTo>
                    <a:pt x="54" y="11"/>
                  </a:lnTo>
                  <a:lnTo>
                    <a:pt x="59" y="7"/>
                  </a:lnTo>
                  <a:lnTo>
                    <a:pt x="59" y="2"/>
                  </a:lnTo>
                  <a:lnTo>
                    <a:pt x="56" y="0"/>
                  </a:lnTo>
                  <a:lnTo>
                    <a:pt x="47" y="0"/>
                  </a:lnTo>
                  <a:lnTo>
                    <a:pt x="36" y="0"/>
                  </a:lnTo>
                  <a:lnTo>
                    <a:pt x="25" y="5"/>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09" name="Freeform 2026">
              <a:extLst>
                <a:ext uri="{FF2B5EF4-FFF2-40B4-BE49-F238E27FC236}">
                  <a16:creationId xmlns:a16="http://schemas.microsoft.com/office/drawing/2014/main" xmlns="" id="{3D515FEF-E7E5-ED4C-9959-AE1A37408911}"/>
                </a:ext>
              </a:extLst>
            </p:cNvPr>
            <p:cNvSpPr>
              <a:spLocks/>
            </p:cNvSpPr>
            <p:nvPr/>
          </p:nvSpPr>
          <p:spPr bwMode="auto">
            <a:xfrm>
              <a:off x="1695" y="3253"/>
              <a:ext cx="59" cy="23"/>
            </a:xfrm>
            <a:custGeom>
              <a:avLst/>
              <a:gdLst>
                <a:gd name="T0" fmla="*/ 7 w 59"/>
                <a:gd name="T1" fmla="*/ 11 h 23"/>
                <a:gd name="T2" fmla="*/ 7 w 59"/>
                <a:gd name="T3" fmla="*/ 11 h 23"/>
                <a:gd name="T4" fmla="*/ 0 w 59"/>
                <a:gd name="T5" fmla="*/ 16 h 23"/>
                <a:gd name="T6" fmla="*/ 0 w 59"/>
                <a:gd name="T7" fmla="*/ 20 h 23"/>
                <a:gd name="T8" fmla="*/ 5 w 59"/>
                <a:gd name="T9" fmla="*/ 23 h 23"/>
                <a:gd name="T10" fmla="*/ 11 w 59"/>
                <a:gd name="T11" fmla="*/ 23 h 23"/>
                <a:gd name="T12" fmla="*/ 11 w 59"/>
                <a:gd name="T13" fmla="*/ 23 h 23"/>
                <a:gd name="T14" fmla="*/ 23 w 59"/>
                <a:gd name="T15" fmla="*/ 23 h 23"/>
                <a:gd name="T16" fmla="*/ 34 w 59"/>
                <a:gd name="T17" fmla="*/ 18 h 23"/>
                <a:gd name="T18" fmla="*/ 45 w 59"/>
                <a:gd name="T19" fmla="*/ 16 h 23"/>
                <a:gd name="T20" fmla="*/ 54 w 59"/>
                <a:gd name="T21" fmla="*/ 11 h 23"/>
                <a:gd name="T22" fmla="*/ 54 w 59"/>
                <a:gd name="T23" fmla="*/ 11 h 23"/>
                <a:gd name="T24" fmla="*/ 59 w 59"/>
                <a:gd name="T25" fmla="*/ 7 h 23"/>
                <a:gd name="T26" fmla="*/ 59 w 59"/>
                <a:gd name="T27" fmla="*/ 2 h 23"/>
                <a:gd name="T28" fmla="*/ 56 w 59"/>
                <a:gd name="T29" fmla="*/ 0 h 23"/>
                <a:gd name="T30" fmla="*/ 47 w 59"/>
                <a:gd name="T31" fmla="*/ 0 h 23"/>
                <a:gd name="T32" fmla="*/ 47 w 59"/>
                <a:gd name="T33" fmla="*/ 0 h 23"/>
                <a:gd name="T34" fmla="*/ 36 w 59"/>
                <a:gd name="T35" fmla="*/ 0 h 23"/>
                <a:gd name="T36" fmla="*/ 25 w 59"/>
                <a:gd name="T37" fmla="*/ 5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0" y="16"/>
                  </a:lnTo>
                  <a:lnTo>
                    <a:pt x="0" y="20"/>
                  </a:lnTo>
                  <a:lnTo>
                    <a:pt x="5" y="23"/>
                  </a:lnTo>
                  <a:lnTo>
                    <a:pt x="11" y="23"/>
                  </a:lnTo>
                  <a:lnTo>
                    <a:pt x="23" y="23"/>
                  </a:lnTo>
                  <a:lnTo>
                    <a:pt x="34" y="18"/>
                  </a:lnTo>
                  <a:lnTo>
                    <a:pt x="45" y="16"/>
                  </a:lnTo>
                  <a:lnTo>
                    <a:pt x="54" y="11"/>
                  </a:lnTo>
                  <a:lnTo>
                    <a:pt x="59" y="7"/>
                  </a:lnTo>
                  <a:lnTo>
                    <a:pt x="59" y="2"/>
                  </a:lnTo>
                  <a:lnTo>
                    <a:pt x="56" y="0"/>
                  </a:lnTo>
                  <a:lnTo>
                    <a:pt x="47" y="0"/>
                  </a:lnTo>
                  <a:lnTo>
                    <a:pt x="36" y="0"/>
                  </a:lnTo>
                  <a:lnTo>
                    <a:pt x="25" y="5"/>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0" name="Freeform 2027">
              <a:extLst>
                <a:ext uri="{FF2B5EF4-FFF2-40B4-BE49-F238E27FC236}">
                  <a16:creationId xmlns:a16="http://schemas.microsoft.com/office/drawing/2014/main" xmlns="" id="{2367AF2D-30CF-3446-8BB6-65D45E9914E9}"/>
                </a:ext>
              </a:extLst>
            </p:cNvPr>
            <p:cNvSpPr>
              <a:spLocks/>
            </p:cNvSpPr>
            <p:nvPr/>
          </p:nvSpPr>
          <p:spPr bwMode="auto">
            <a:xfrm>
              <a:off x="1648" y="3253"/>
              <a:ext cx="58" cy="23"/>
            </a:xfrm>
            <a:custGeom>
              <a:avLst/>
              <a:gdLst>
                <a:gd name="T0" fmla="*/ 4 w 58"/>
                <a:gd name="T1" fmla="*/ 11 h 23"/>
                <a:gd name="T2" fmla="*/ 4 w 58"/>
                <a:gd name="T3" fmla="*/ 11 h 23"/>
                <a:gd name="T4" fmla="*/ 0 w 58"/>
                <a:gd name="T5" fmla="*/ 16 h 23"/>
                <a:gd name="T6" fmla="*/ 0 w 58"/>
                <a:gd name="T7" fmla="*/ 20 h 23"/>
                <a:gd name="T8" fmla="*/ 2 w 58"/>
                <a:gd name="T9" fmla="*/ 23 h 23"/>
                <a:gd name="T10" fmla="*/ 11 w 58"/>
                <a:gd name="T11" fmla="*/ 23 h 23"/>
                <a:gd name="T12" fmla="*/ 11 w 58"/>
                <a:gd name="T13" fmla="*/ 23 h 23"/>
                <a:gd name="T14" fmla="*/ 22 w 58"/>
                <a:gd name="T15" fmla="*/ 23 h 23"/>
                <a:gd name="T16" fmla="*/ 34 w 58"/>
                <a:gd name="T17" fmla="*/ 20 h 23"/>
                <a:gd name="T18" fmla="*/ 45 w 58"/>
                <a:gd name="T19" fmla="*/ 16 h 23"/>
                <a:gd name="T20" fmla="*/ 54 w 58"/>
                <a:gd name="T21" fmla="*/ 11 h 23"/>
                <a:gd name="T22" fmla="*/ 54 w 58"/>
                <a:gd name="T23" fmla="*/ 11 h 23"/>
                <a:gd name="T24" fmla="*/ 58 w 58"/>
                <a:gd name="T25" fmla="*/ 7 h 23"/>
                <a:gd name="T26" fmla="*/ 58 w 58"/>
                <a:gd name="T27" fmla="*/ 5 h 23"/>
                <a:gd name="T28" fmla="*/ 54 w 58"/>
                <a:gd name="T29" fmla="*/ 2 h 23"/>
                <a:gd name="T30" fmla="*/ 47 w 58"/>
                <a:gd name="T31" fmla="*/ 0 h 23"/>
                <a:gd name="T32" fmla="*/ 47 w 58"/>
                <a:gd name="T33" fmla="*/ 0 h 23"/>
                <a:gd name="T34" fmla="*/ 36 w 58"/>
                <a:gd name="T35" fmla="*/ 2 h 23"/>
                <a:gd name="T36" fmla="*/ 25 w 58"/>
                <a:gd name="T37" fmla="*/ 5 h 23"/>
                <a:gd name="T38" fmla="*/ 13 w 58"/>
                <a:gd name="T39" fmla="*/ 7 h 23"/>
                <a:gd name="T40" fmla="*/ 4 w 5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1"/>
                  </a:moveTo>
                  <a:lnTo>
                    <a:pt x="4" y="11"/>
                  </a:lnTo>
                  <a:lnTo>
                    <a:pt x="0" y="16"/>
                  </a:lnTo>
                  <a:lnTo>
                    <a:pt x="0" y="20"/>
                  </a:lnTo>
                  <a:lnTo>
                    <a:pt x="2" y="23"/>
                  </a:lnTo>
                  <a:lnTo>
                    <a:pt x="11" y="23"/>
                  </a:lnTo>
                  <a:lnTo>
                    <a:pt x="22" y="23"/>
                  </a:lnTo>
                  <a:lnTo>
                    <a:pt x="34" y="20"/>
                  </a:lnTo>
                  <a:lnTo>
                    <a:pt x="45" y="16"/>
                  </a:lnTo>
                  <a:lnTo>
                    <a:pt x="54" y="11"/>
                  </a:lnTo>
                  <a:lnTo>
                    <a:pt x="58" y="7"/>
                  </a:lnTo>
                  <a:lnTo>
                    <a:pt x="58" y="5"/>
                  </a:lnTo>
                  <a:lnTo>
                    <a:pt x="54" y="2"/>
                  </a:lnTo>
                  <a:lnTo>
                    <a:pt x="47" y="0"/>
                  </a:lnTo>
                  <a:lnTo>
                    <a:pt x="36" y="2"/>
                  </a:lnTo>
                  <a:lnTo>
                    <a:pt x="25" y="5"/>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1" name="Freeform 2028">
              <a:extLst>
                <a:ext uri="{FF2B5EF4-FFF2-40B4-BE49-F238E27FC236}">
                  <a16:creationId xmlns:a16="http://schemas.microsoft.com/office/drawing/2014/main" xmlns="" id="{2D68D5E8-35A3-BD43-94CD-EBE47437C252}"/>
                </a:ext>
              </a:extLst>
            </p:cNvPr>
            <p:cNvSpPr>
              <a:spLocks/>
            </p:cNvSpPr>
            <p:nvPr/>
          </p:nvSpPr>
          <p:spPr bwMode="auto">
            <a:xfrm>
              <a:off x="1648" y="3253"/>
              <a:ext cx="58" cy="23"/>
            </a:xfrm>
            <a:custGeom>
              <a:avLst/>
              <a:gdLst>
                <a:gd name="T0" fmla="*/ 4 w 58"/>
                <a:gd name="T1" fmla="*/ 11 h 23"/>
                <a:gd name="T2" fmla="*/ 4 w 58"/>
                <a:gd name="T3" fmla="*/ 11 h 23"/>
                <a:gd name="T4" fmla="*/ 0 w 58"/>
                <a:gd name="T5" fmla="*/ 16 h 23"/>
                <a:gd name="T6" fmla="*/ 0 w 58"/>
                <a:gd name="T7" fmla="*/ 20 h 23"/>
                <a:gd name="T8" fmla="*/ 2 w 58"/>
                <a:gd name="T9" fmla="*/ 23 h 23"/>
                <a:gd name="T10" fmla="*/ 11 w 58"/>
                <a:gd name="T11" fmla="*/ 23 h 23"/>
                <a:gd name="T12" fmla="*/ 11 w 58"/>
                <a:gd name="T13" fmla="*/ 23 h 23"/>
                <a:gd name="T14" fmla="*/ 22 w 58"/>
                <a:gd name="T15" fmla="*/ 23 h 23"/>
                <a:gd name="T16" fmla="*/ 34 w 58"/>
                <a:gd name="T17" fmla="*/ 20 h 23"/>
                <a:gd name="T18" fmla="*/ 45 w 58"/>
                <a:gd name="T19" fmla="*/ 16 h 23"/>
                <a:gd name="T20" fmla="*/ 54 w 58"/>
                <a:gd name="T21" fmla="*/ 11 h 23"/>
                <a:gd name="T22" fmla="*/ 54 w 58"/>
                <a:gd name="T23" fmla="*/ 11 h 23"/>
                <a:gd name="T24" fmla="*/ 58 w 58"/>
                <a:gd name="T25" fmla="*/ 7 h 23"/>
                <a:gd name="T26" fmla="*/ 58 w 58"/>
                <a:gd name="T27" fmla="*/ 5 h 23"/>
                <a:gd name="T28" fmla="*/ 54 w 58"/>
                <a:gd name="T29" fmla="*/ 2 h 23"/>
                <a:gd name="T30" fmla="*/ 47 w 58"/>
                <a:gd name="T31" fmla="*/ 0 h 23"/>
                <a:gd name="T32" fmla="*/ 47 w 58"/>
                <a:gd name="T33" fmla="*/ 0 h 23"/>
                <a:gd name="T34" fmla="*/ 36 w 58"/>
                <a:gd name="T35" fmla="*/ 2 h 23"/>
                <a:gd name="T36" fmla="*/ 25 w 58"/>
                <a:gd name="T37" fmla="*/ 5 h 23"/>
                <a:gd name="T38" fmla="*/ 13 w 58"/>
                <a:gd name="T39" fmla="*/ 7 h 23"/>
                <a:gd name="T40" fmla="*/ 4 w 5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1"/>
                  </a:moveTo>
                  <a:lnTo>
                    <a:pt x="4" y="11"/>
                  </a:lnTo>
                  <a:lnTo>
                    <a:pt x="0" y="16"/>
                  </a:lnTo>
                  <a:lnTo>
                    <a:pt x="0" y="20"/>
                  </a:lnTo>
                  <a:lnTo>
                    <a:pt x="2" y="23"/>
                  </a:lnTo>
                  <a:lnTo>
                    <a:pt x="11" y="23"/>
                  </a:lnTo>
                  <a:lnTo>
                    <a:pt x="22" y="23"/>
                  </a:lnTo>
                  <a:lnTo>
                    <a:pt x="34" y="20"/>
                  </a:lnTo>
                  <a:lnTo>
                    <a:pt x="45" y="16"/>
                  </a:lnTo>
                  <a:lnTo>
                    <a:pt x="54" y="11"/>
                  </a:lnTo>
                  <a:lnTo>
                    <a:pt x="58" y="7"/>
                  </a:lnTo>
                  <a:lnTo>
                    <a:pt x="58" y="5"/>
                  </a:lnTo>
                  <a:lnTo>
                    <a:pt x="54" y="2"/>
                  </a:lnTo>
                  <a:lnTo>
                    <a:pt x="47" y="0"/>
                  </a:lnTo>
                  <a:lnTo>
                    <a:pt x="36" y="2"/>
                  </a:lnTo>
                  <a:lnTo>
                    <a:pt x="25" y="5"/>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2" name="Freeform 2029">
              <a:extLst>
                <a:ext uri="{FF2B5EF4-FFF2-40B4-BE49-F238E27FC236}">
                  <a16:creationId xmlns:a16="http://schemas.microsoft.com/office/drawing/2014/main" xmlns="" id="{70E880B8-C532-AE47-B429-9A45621C434C}"/>
                </a:ext>
              </a:extLst>
            </p:cNvPr>
            <p:cNvSpPr>
              <a:spLocks/>
            </p:cNvSpPr>
            <p:nvPr/>
          </p:nvSpPr>
          <p:spPr bwMode="auto">
            <a:xfrm>
              <a:off x="1596" y="3253"/>
              <a:ext cx="61" cy="25"/>
            </a:xfrm>
            <a:custGeom>
              <a:avLst/>
              <a:gdLst>
                <a:gd name="T0" fmla="*/ 7 w 61"/>
                <a:gd name="T1" fmla="*/ 14 h 25"/>
                <a:gd name="T2" fmla="*/ 7 w 61"/>
                <a:gd name="T3" fmla="*/ 14 h 25"/>
                <a:gd name="T4" fmla="*/ 2 w 61"/>
                <a:gd name="T5" fmla="*/ 18 h 25"/>
                <a:gd name="T6" fmla="*/ 0 w 61"/>
                <a:gd name="T7" fmla="*/ 20 h 25"/>
                <a:gd name="T8" fmla="*/ 5 w 61"/>
                <a:gd name="T9" fmla="*/ 23 h 25"/>
                <a:gd name="T10" fmla="*/ 14 w 61"/>
                <a:gd name="T11" fmla="*/ 25 h 25"/>
                <a:gd name="T12" fmla="*/ 14 w 61"/>
                <a:gd name="T13" fmla="*/ 25 h 25"/>
                <a:gd name="T14" fmla="*/ 25 w 61"/>
                <a:gd name="T15" fmla="*/ 23 h 25"/>
                <a:gd name="T16" fmla="*/ 36 w 61"/>
                <a:gd name="T17" fmla="*/ 20 h 25"/>
                <a:gd name="T18" fmla="*/ 47 w 61"/>
                <a:gd name="T19" fmla="*/ 16 h 25"/>
                <a:gd name="T20" fmla="*/ 56 w 61"/>
                <a:gd name="T21" fmla="*/ 11 h 25"/>
                <a:gd name="T22" fmla="*/ 56 w 61"/>
                <a:gd name="T23" fmla="*/ 11 h 25"/>
                <a:gd name="T24" fmla="*/ 61 w 61"/>
                <a:gd name="T25" fmla="*/ 7 h 25"/>
                <a:gd name="T26" fmla="*/ 61 w 61"/>
                <a:gd name="T27" fmla="*/ 5 h 25"/>
                <a:gd name="T28" fmla="*/ 56 w 61"/>
                <a:gd name="T29" fmla="*/ 2 h 25"/>
                <a:gd name="T30" fmla="*/ 50 w 61"/>
                <a:gd name="T31" fmla="*/ 0 h 25"/>
                <a:gd name="T32" fmla="*/ 50 w 61"/>
                <a:gd name="T33" fmla="*/ 0 h 25"/>
                <a:gd name="T34" fmla="*/ 38 w 61"/>
                <a:gd name="T35" fmla="*/ 2 h 25"/>
                <a:gd name="T36" fmla="*/ 27 w 61"/>
                <a:gd name="T37" fmla="*/ 5 h 25"/>
                <a:gd name="T38" fmla="*/ 16 w 61"/>
                <a:gd name="T39" fmla="*/ 9 h 25"/>
                <a:gd name="T40" fmla="*/ 7 w 6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5">
                  <a:moveTo>
                    <a:pt x="7" y="14"/>
                  </a:moveTo>
                  <a:lnTo>
                    <a:pt x="7" y="14"/>
                  </a:lnTo>
                  <a:lnTo>
                    <a:pt x="2" y="18"/>
                  </a:lnTo>
                  <a:lnTo>
                    <a:pt x="0" y="20"/>
                  </a:lnTo>
                  <a:lnTo>
                    <a:pt x="5" y="23"/>
                  </a:lnTo>
                  <a:lnTo>
                    <a:pt x="14" y="25"/>
                  </a:lnTo>
                  <a:lnTo>
                    <a:pt x="25" y="23"/>
                  </a:lnTo>
                  <a:lnTo>
                    <a:pt x="36" y="20"/>
                  </a:lnTo>
                  <a:lnTo>
                    <a:pt x="47" y="16"/>
                  </a:lnTo>
                  <a:lnTo>
                    <a:pt x="56" y="11"/>
                  </a:lnTo>
                  <a:lnTo>
                    <a:pt x="61" y="7"/>
                  </a:lnTo>
                  <a:lnTo>
                    <a:pt x="61" y="5"/>
                  </a:lnTo>
                  <a:lnTo>
                    <a:pt x="56" y="2"/>
                  </a:lnTo>
                  <a:lnTo>
                    <a:pt x="50" y="0"/>
                  </a:lnTo>
                  <a:lnTo>
                    <a:pt x="38" y="2"/>
                  </a:lnTo>
                  <a:lnTo>
                    <a:pt x="27" y="5"/>
                  </a:lnTo>
                  <a:lnTo>
                    <a:pt x="16" y="9"/>
                  </a:lnTo>
                  <a:lnTo>
                    <a:pt x="7" y="1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3" name="Freeform 2030">
              <a:extLst>
                <a:ext uri="{FF2B5EF4-FFF2-40B4-BE49-F238E27FC236}">
                  <a16:creationId xmlns:a16="http://schemas.microsoft.com/office/drawing/2014/main" xmlns="" id="{B7DB2066-C373-334D-8F9E-EF1BA81FEAC9}"/>
                </a:ext>
              </a:extLst>
            </p:cNvPr>
            <p:cNvSpPr>
              <a:spLocks/>
            </p:cNvSpPr>
            <p:nvPr/>
          </p:nvSpPr>
          <p:spPr bwMode="auto">
            <a:xfrm>
              <a:off x="1596" y="3253"/>
              <a:ext cx="61" cy="25"/>
            </a:xfrm>
            <a:custGeom>
              <a:avLst/>
              <a:gdLst>
                <a:gd name="T0" fmla="*/ 7 w 61"/>
                <a:gd name="T1" fmla="*/ 14 h 25"/>
                <a:gd name="T2" fmla="*/ 7 w 61"/>
                <a:gd name="T3" fmla="*/ 14 h 25"/>
                <a:gd name="T4" fmla="*/ 2 w 61"/>
                <a:gd name="T5" fmla="*/ 18 h 25"/>
                <a:gd name="T6" fmla="*/ 0 w 61"/>
                <a:gd name="T7" fmla="*/ 20 h 25"/>
                <a:gd name="T8" fmla="*/ 5 w 61"/>
                <a:gd name="T9" fmla="*/ 23 h 25"/>
                <a:gd name="T10" fmla="*/ 14 w 61"/>
                <a:gd name="T11" fmla="*/ 25 h 25"/>
                <a:gd name="T12" fmla="*/ 14 w 61"/>
                <a:gd name="T13" fmla="*/ 25 h 25"/>
                <a:gd name="T14" fmla="*/ 25 w 61"/>
                <a:gd name="T15" fmla="*/ 23 h 25"/>
                <a:gd name="T16" fmla="*/ 36 w 61"/>
                <a:gd name="T17" fmla="*/ 20 h 25"/>
                <a:gd name="T18" fmla="*/ 47 w 61"/>
                <a:gd name="T19" fmla="*/ 16 h 25"/>
                <a:gd name="T20" fmla="*/ 56 w 61"/>
                <a:gd name="T21" fmla="*/ 11 h 25"/>
                <a:gd name="T22" fmla="*/ 56 w 61"/>
                <a:gd name="T23" fmla="*/ 11 h 25"/>
                <a:gd name="T24" fmla="*/ 61 w 61"/>
                <a:gd name="T25" fmla="*/ 7 h 25"/>
                <a:gd name="T26" fmla="*/ 61 w 61"/>
                <a:gd name="T27" fmla="*/ 5 h 25"/>
                <a:gd name="T28" fmla="*/ 56 w 61"/>
                <a:gd name="T29" fmla="*/ 2 h 25"/>
                <a:gd name="T30" fmla="*/ 50 w 61"/>
                <a:gd name="T31" fmla="*/ 0 h 25"/>
                <a:gd name="T32" fmla="*/ 50 w 61"/>
                <a:gd name="T33" fmla="*/ 0 h 25"/>
                <a:gd name="T34" fmla="*/ 38 w 61"/>
                <a:gd name="T35" fmla="*/ 2 h 25"/>
                <a:gd name="T36" fmla="*/ 27 w 61"/>
                <a:gd name="T37" fmla="*/ 5 h 25"/>
                <a:gd name="T38" fmla="*/ 16 w 61"/>
                <a:gd name="T39" fmla="*/ 9 h 25"/>
                <a:gd name="T40" fmla="*/ 7 w 61"/>
                <a:gd name="T41" fmla="*/ 14 h 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5">
                  <a:moveTo>
                    <a:pt x="7" y="14"/>
                  </a:moveTo>
                  <a:lnTo>
                    <a:pt x="7" y="14"/>
                  </a:lnTo>
                  <a:lnTo>
                    <a:pt x="2" y="18"/>
                  </a:lnTo>
                  <a:lnTo>
                    <a:pt x="0" y="20"/>
                  </a:lnTo>
                  <a:lnTo>
                    <a:pt x="5" y="23"/>
                  </a:lnTo>
                  <a:lnTo>
                    <a:pt x="14" y="25"/>
                  </a:lnTo>
                  <a:lnTo>
                    <a:pt x="25" y="23"/>
                  </a:lnTo>
                  <a:lnTo>
                    <a:pt x="36" y="20"/>
                  </a:lnTo>
                  <a:lnTo>
                    <a:pt x="47" y="16"/>
                  </a:lnTo>
                  <a:lnTo>
                    <a:pt x="56" y="11"/>
                  </a:lnTo>
                  <a:lnTo>
                    <a:pt x="61" y="7"/>
                  </a:lnTo>
                  <a:lnTo>
                    <a:pt x="61" y="5"/>
                  </a:lnTo>
                  <a:lnTo>
                    <a:pt x="56" y="2"/>
                  </a:lnTo>
                  <a:lnTo>
                    <a:pt x="50" y="0"/>
                  </a:lnTo>
                  <a:lnTo>
                    <a:pt x="38" y="2"/>
                  </a:lnTo>
                  <a:lnTo>
                    <a:pt x="27" y="5"/>
                  </a:lnTo>
                  <a:lnTo>
                    <a:pt x="16" y="9"/>
                  </a:lnTo>
                  <a:lnTo>
                    <a:pt x="7"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4" name="Freeform 2031">
              <a:extLst>
                <a:ext uri="{FF2B5EF4-FFF2-40B4-BE49-F238E27FC236}">
                  <a16:creationId xmlns:a16="http://schemas.microsoft.com/office/drawing/2014/main" xmlns="" id="{044BDCD4-B26A-2049-88B9-47925AB209D8}"/>
                </a:ext>
              </a:extLst>
            </p:cNvPr>
            <p:cNvSpPr>
              <a:spLocks/>
            </p:cNvSpPr>
            <p:nvPr/>
          </p:nvSpPr>
          <p:spPr bwMode="auto">
            <a:xfrm>
              <a:off x="1547" y="3255"/>
              <a:ext cx="60" cy="23"/>
            </a:xfrm>
            <a:custGeom>
              <a:avLst/>
              <a:gdLst>
                <a:gd name="T0" fmla="*/ 4 w 60"/>
                <a:gd name="T1" fmla="*/ 12 h 23"/>
                <a:gd name="T2" fmla="*/ 4 w 60"/>
                <a:gd name="T3" fmla="*/ 12 h 23"/>
                <a:gd name="T4" fmla="*/ 0 w 60"/>
                <a:gd name="T5" fmla="*/ 16 h 23"/>
                <a:gd name="T6" fmla="*/ 0 w 60"/>
                <a:gd name="T7" fmla="*/ 18 h 23"/>
                <a:gd name="T8" fmla="*/ 4 w 60"/>
                <a:gd name="T9" fmla="*/ 21 h 23"/>
                <a:gd name="T10" fmla="*/ 11 w 60"/>
                <a:gd name="T11" fmla="*/ 23 h 23"/>
                <a:gd name="T12" fmla="*/ 11 w 60"/>
                <a:gd name="T13" fmla="*/ 23 h 23"/>
                <a:gd name="T14" fmla="*/ 22 w 60"/>
                <a:gd name="T15" fmla="*/ 21 h 23"/>
                <a:gd name="T16" fmla="*/ 36 w 60"/>
                <a:gd name="T17" fmla="*/ 18 h 23"/>
                <a:gd name="T18" fmla="*/ 47 w 60"/>
                <a:gd name="T19" fmla="*/ 16 h 23"/>
                <a:gd name="T20" fmla="*/ 56 w 60"/>
                <a:gd name="T21" fmla="*/ 12 h 23"/>
                <a:gd name="T22" fmla="*/ 56 w 60"/>
                <a:gd name="T23" fmla="*/ 12 h 23"/>
                <a:gd name="T24" fmla="*/ 60 w 60"/>
                <a:gd name="T25" fmla="*/ 7 h 23"/>
                <a:gd name="T26" fmla="*/ 60 w 60"/>
                <a:gd name="T27" fmla="*/ 3 h 23"/>
                <a:gd name="T28" fmla="*/ 56 w 60"/>
                <a:gd name="T29" fmla="*/ 0 h 23"/>
                <a:gd name="T30" fmla="*/ 47 w 60"/>
                <a:gd name="T31" fmla="*/ 0 h 23"/>
                <a:gd name="T32" fmla="*/ 47 w 60"/>
                <a:gd name="T33" fmla="*/ 0 h 23"/>
                <a:gd name="T34" fmla="*/ 36 w 60"/>
                <a:gd name="T35" fmla="*/ 0 h 23"/>
                <a:gd name="T36" fmla="*/ 24 w 60"/>
                <a:gd name="T37" fmla="*/ 3 h 23"/>
                <a:gd name="T38" fmla="*/ 13 w 60"/>
                <a:gd name="T39" fmla="*/ 7 h 23"/>
                <a:gd name="T40" fmla="*/ 4 w 6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3">
                  <a:moveTo>
                    <a:pt x="4" y="12"/>
                  </a:moveTo>
                  <a:lnTo>
                    <a:pt x="4" y="12"/>
                  </a:lnTo>
                  <a:lnTo>
                    <a:pt x="0" y="16"/>
                  </a:lnTo>
                  <a:lnTo>
                    <a:pt x="0" y="18"/>
                  </a:lnTo>
                  <a:lnTo>
                    <a:pt x="4" y="21"/>
                  </a:lnTo>
                  <a:lnTo>
                    <a:pt x="11" y="23"/>
                  </a:lnTo>
                  <a:lnTo>
                    <a:pt x="22" y="21"/>
                  </a:lnTo>
                  <a:lnTo>
                    <a:pt x="36" y="18"/>
                  </a:lnTo>
                  <a:lnTo>
                    <a:pt x="47" y="16"/>
                  </a:lnTo>
                  <a:lnTo>
                    <a:pt x="56" y="12"/>
                  </a:lnTo>
                  <a:lnTo>
                    <a:pt x="60" y="7"/>
                  </a:lnTo>
                  <a:lnTo>
                    <a:pt x="60" y="3"/>
                  </a:lnTo>
                  <a:lnTo>
                    <a:pt x="56" y="0"/>
                  </a:lnTo>
                  <a:lnTo>
                    <a:pt x="47" y="0"/>
                  </a:lnTo>
                  <a:lnTo>
                    <a:pt x="36" y="0"/>
                  </a:lnTo>
                  <a:lnTo>
                    <a:pt x="24"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5" name="Freeform 2032">
              <a:extLst>
                <a:ext uri="{FF2B5EF4-FFF2-40B4-BE49-F238E27FC236}">
                  <a16:creationId xmlns:a16="http://schemas.microsoft.com/office/drawing/2014/main" xmlns="" id="{736012B5-18A5-AC42-A67C-9D79E4908F9F}"/>
                </a:ext>
              </a:extLst>
            </p:cNvPr>
            <p:cNvSpPr>
              <a:spLocks/>
            </p:cNvSpPr>
            <p:nvPr/>
          </p:nvSpPr>
          <p:spPr bwMode="auto">
            <a:xfrm>
              <a:off x="1547" y="3255"/>
              <a:ext cx="60" cy="23"/>
            </a:xfrm>
            <a:custGeom>
              <a:avLst/>
              <a:gdLst>
                <a:gd name="T0" fmla="*/ 4 w 60"/>
                <a:gd name="T1" fmla="*/ 12 h 23"/>
                <a:gd name="T2" fmla="*/ 4 w 60"/>
                <a:gd name="T3" fmla="*/ 12 h 23"/>
                <a:gd name="T4" fmla="*/ 0 w 60"/>
                <a:gd name="T5" fmla="*/ 16 h 23"/>
                <a:gd name="T6" fmla="*/ 0 w 60"/>
                <a:gd name="T7" fmla="*/ 18 h 23"/>
                <a:gd name="T8" fmla="*/ 4 w 60"/>
                <a:gd name="T9" fmla="*/ 21 h 23"/>
                <a:gd name="T10" fmla="*/ 11 w 60"/>
                <a:gd name="T11" fmla="*/ 23 h 23"/>
                <a:gd name="T12" fmla="*/ 11 w 60"/>
                <a:gd name="T13" fmla="*/ 23 h 23"/>
                <a:gd name="T14" fmla="*/ 22 w 60"/>
                <a:gd name="T15" fmla="*/ 21 h 23"/>
                <a:gd name="T16" fmla="*/ 36 w 60"/>
                <a:gd name="T17" fmla="*/ 18 h 23"/>
                <a:gd name="T18" fmla="*/ 47 w 60"/>
                <a:gd name="T19" fmla="*/ 16 h 23"/>
                <a:gd name="T20" fmla="*/ 56 w 60"/>
                <a:gd name="T21" fmla="*/ 12 h 23"/>
                <a:gd name="T22" fmla="*/ 56 w 60"/>
                <a:gd name="T23" fmla="*/ 12 h 23"/>
                <a:gd name="T24" fmla="*/ 60 w 60"/>
                <a:gd name="T25" fmla="*/ 7 h 23"/>
                <a:gd name="T26" fmla="*/ 60 w 60"/>
                <a:gd name="T27" fmla="*/ 3 h 23"/>
                <a:gd name="T28" fmla="*/ 56 w 60"/>
                <a:gd name="T29" fmla="*/ 0 h 23"/>
                <a:gd name="T30" fmla="*/ 47 w 60"/>
                <a:gd name="T31" fmla="*/ 0 h 23"/>
                <a:gd name="T32" fmla="*/ 47 w 60"/>
                <a:gd name="T33" fmla="*/ 0 h 23"/>
                <a:gd name="T34" fmla="*/ 36 w 60"/>
                <a:gd name="T35" fmla="*/ 0 h 23"/>
                <a:gd name="T36" fmla="*/ 24 w 60"/>
                <a:gd name="T37" fmla="*/ 3 h 23"/>
                <a:gd name="T38" fmla="*/ 13 w 60"/>
                <a:gd name="T39" fmla="*/ 7 h 23"/>
                <a:gd name="T40" fmla="*/ 4 w 6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3">
                  <a:moveTo>
                    <a:pt x="4" y="12"/>
                  </a:moveTo>
                  <a:lnTo>
                    <a:pt x="4" y="12"/>
                  </a:lnTo>
                  <a:lnTo>
                    <a:pt x="0" y="16"/>
                  </a:lnTo>
                  <a:lnTo>
                    <a:pt x="0" y="18"/>
                  </a:lnTo>
                  <a:lnTo>
                    <a:pt x="4" y="21"/>
                  </a:lnTo>
                  <a:lnTo>
                    <a:pt x="11" y="23"/>
                  </a:lnTo>
                  <a:lnTo>
                    <a:pt x="22" y="21"/>
                  </a:lnTo>
                  <a:lnTo>
                    <a:pt x="36" y="18"/>
                  </a:lnTo>
                  <a:lnTo>
                    <a:pt x="47" y="16"/>
                  </a:lnTo>
                  <a:lnTo>
                    <a:pt x="56" y="12"/>
                  </a:lnTo>
                  <a:lnTo>
                    <a:pt x="60" y="7"/>
                  </a:lnTo>
                  <a:lnTo>
                    <a:pt x="60" y="3"/>
                  </a:lnTo>
                  <a:lnTo>
                    <a:pt x="56" y="0"/>
                  </a:lnTo>
                  <a:lnTo>
                    <a:pt x="47" y="0"/>
                  </a:lnTo>
                  <a:lnTo>
                    <a:pt x="36" y="0"/>
                  </a:lnTo>
                  <a:lnTo>
                    <a:pt x="24"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6" name="Freeform 2033">
              <a:extLst>
                <a:ext uri="{FF2B5EF4-FFF2-40B4-BE49-F238E27FC236}">
                  <a16:creationId xmlns:a16="http://schemas.microsoft.com/office/drawing/2014/main" xmlns="" id="{82367586-3135-884A-B7DD-5363F70CC976}"/>
                </a:ext>
              </a:extLst>
            </p:cNvPr>
            <p:cNvSpPr>
              <a:spLocks/>
            </p:cNvSpPr>
            <p:nvPr/>
          </p:nvSpPr>
          <p:spPr bwMode="auto">
            <a:xfrm>
              <a:off x="4369" y="3188"/>
              <a:ext cx="51" cy="22"/>
            </a:xfrm>
            <a:custGeom>
              <a:avLst/>
              <a:gdLst>
                <a:gd name="T0" fmla="*/ 2 w 51"/>
                <a:gd name="T1" fmla="*/ 11 h 22"/>
                <a:gd name="T2" fmla="*/ 2 w 51"/>
                <a:gd name="T3" fmla="*/ 11 h 22"/>
                <a:gd name="T4" fmla="*/ 9 w 51"/>
                <a:gd name="T5" fmla="*/ 16 h 22"/>
                <a:gd name="T6" fmla="*/ 18 w 51"/>
                <a:gd name="T7" fmla="*/ 18 h 22"/>
                <a:gd name="T8" fmla="*/ 27 w 51"/>
                <a:gd name="T9" fmla="*/ 20 h 22"/>
                <a:gd name="T10" fmla="*/ 38 w 51"/>
                <a:gd name="T11" fmla="*/ 22 h 22"/>
                <a:gd name="T12" fmla="*/ 38 w 51"/>
                <a:gd name="T13" fmla="*/ 22 h 22"/>
                <a:gd name="T14" fmla="*/ 45 w 51"/>
                <a:gd name="T15" fmla="*/ 20 h 22"/>
                <a:gd name="T16" fmla="*/ 49 w 51"/>
                <a:gd name="T17" fmla="*/ 18 h 22"/>
                <a:gd name="T18" fmla="*/ 51 w 51"/>
                <a:gd name="T19" fmla="*/ 16 h 22"/>
                <a:gd name="T20" fmla="*/ 47 w 51"/>
                <a:gd name="T21" fmla="*/ 11 h 22"/>
                <a:gd name="T22" fmla="*/ 47 w 51"/>
                <a:gd name="T23" fmla="*/ 11 h 22"/>
                <a:gd name="T24" fmla="*/ 40 w 51"/>
                <a:gd name="T25" fmla="*/ 7 h 22"/>
                <a:gd name="T26" fmla="*/ 31 w 51"/>
                <a:gd name="T27" fmla="*/ 2 h 22"/>
                <a:gd name="T28" fmla="*/ 22 w 51"/>
                <a:gd name="T29" fmla="*/ 2 h 22"/>
                <a:gd name="T30" fmla="*/ 11 w 51"/>
                <a:gd name="T31" fmla="*/ 0 h 22"/>
                <a:gd name="T32" fmla="*/ 11 w 51"/>
                <a:gd name="T33" fmla="*/ 0 h 22"/>
                <a:gd name="T34" fmla="*/ 4 w 51"/>
                <a:gd name="T35" fmla="*/ 2 h 22"/>
                <a:gd name="T36" fmla="*/ 0 w 51"/>
                <a:gd name="T37" fmla="*/ 4 h 22"/>
                <a:gd name="T38" fmla="*/ 0 w 51"/>
                <a:gd name="T39" fmla="*/ 7 h 22"/>
                <a:gd name="T40" fmla="*/ 2 w 5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2">
                  <a:moveTo>
                    <a:pt x="2" y="11"/>
                  </a:moveTo>
                  <a:lnTo>
                    <a:pt x="2" y="11"/>
                  </a:lnTo>
                  <a:lnTo>
                    <a:pt x="9" y="16"/>
                  </a:lnTo>
                  <a:lnTo>
                    <a:pt x="18" y="18"/>
                  </a:lnTo>
                  <a:lnTo>
                    <a:pt x="27" y="20"/>
                  </a:lnTo>
                  <a:lnTo>
                    <a:pt x="38" y="22"/>
                  </a:lnTo>
                  <a:lnTo>
                    <a:pt x="45" y="20"/>
                  </a:lnTo>
                  <a:lnTo>
                    <a:pt x="49" y="18"/>
                  </a:lnTo>
                  <a:lnTo>
                    <a:pt x="51" y="16"/>
                  </a:lnTo>
                  <a:lnTo>
                    <a:pt x="47" y="11"/>
                  </a:lnTo>
                  <a:lnTo>
                    <a:pt x="40" y="7"/>
                  </a:lnTo>
                  <a:lnTo>
                    <a:pt x="31" y="2"/>
                  </a:lnTo>
                  <a:lnTo>
                    <a:pt x="22" y="2"/>
                  </a:lnTo>
                  <a:lnTo>
                    <a:pt x="11"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7" name="Freeform 2034">
              <a:extLst>
                <a:ext uri="{FF2B5EF4-FFF2-40B4-BE49-F238E27FC236}">
                  <a16:creationId xmlns:a16="http://schemas.microsoft.com/office/drawing/2014/main" xmlns="" id="{024BA217-654A-2A4C-BA60-02B618BB00C8}"/>
                </a:ext>
              </a:extLst>
            </p:cNvPr>
            <p:cNvSpPr>
              <a:spLocks/>
            </p:cNvSpPr>
            <p:nvPr/>
          </p:nvSpPr>
          <p:spPr bwMode="auto">
            <a:xfrm>
              <a:off x="4369" y="3188"/>
              <a:ext cx="51" cy="22"/>
            </a:xfrm>
            <a:custGeom>
              <a:avLst/>
              <a:gdLst>
                <a:gd name="T0" fmla="*/ 2 w 51"/>
                <a:gd name="T1" fmla="*/ 11 h 22"/>
                <a:gd name="T2" fmla="*/ 2 w 51"/>
                <a:gd name="T3" fmla="*/ 11 h 22"/>
                <a:gd name="T4" fmla="*/ 9 w 51"/>
                <a:gd name="T5" fmla="*/ 16 h 22"/>
                <a:gd name="T6" fmla="*/ 18 w 51"/>
                <a:gd name="T7" fmla="*/ 18 h 22"/>
                <a:gd name="T8" fmla="*/ 27 w 51"/>
                <a:gd name="T9" fmla="*/ 20 h 22"/>
                <a:gd name="T10" fmla="*/ 38 w 51"/>
                <a:gd name="T11" fmla="*/ 22 h 22"/>
                <a:gd name="T12" fmla="*/ 38 w 51"/>
                <a:gd name="T13" fmla="*/ 22 h 22"/>
                <a:gd name="T14" fmla="*/ 45 w 51"/>
                <a:gd name="T15" fmla="*/ 20 h 22"/>
                <a:gd name="T16" fmla="*/ 49 w 51"/>
                <a:gd name="T17" fmla="*/ 18 h 22"/>
                <a:gd name="T18" fmla="*/ 51 w 51"/>
                <a:gd name="T19" fmla="*/ 16 h 22"/>
                <a:gd name="T20" fmla="*/ 47 w 51"/>
                <a:gd name="T21" fmla="*/ 11 h 22"/>
                <a:gd name="T22" fmla="*/ 47 w 51"/>
                <a:gd name="T23" fmla="*/ 11 h 22"/>
                <a:gd name="T24" fmla="*/ 40 w 51"/>
                <a:gd name="T25" fmla="*/ 7 h 22"/>
                <a:gd name="T26" fmla="*/ 31 w 51"/>
                <a:gd name="T27" fmla="*/ 2 h 22"/>
                <a:gd name="T28" fmla="*/ 22 w 51"/>
                <a:gd name="T29" fmla="*/ 2 h 22"/>
                <a:gd name="T30" fmla="*/ 11 w 51"/>
                <a:gd name="T31" fmla="*/ 0 h 22"/>
                <a:gd name="T32" fmla="*/ 11 w 51"/>
                <a:gd name="T33" fmla="*/ 0 h 22"/>
                <a:gd name="T34" fmla="*/ 4 w 51"/>
                <a:gd name="T35" fmla="*/ 2 h 22"/>
                <a:gd name="T36" fmla="*/ 0 w 51"/>
                <a:gd name="T37" fmla="*/ 4 h 22"/>
                <a:gd name="T38" fmla="*/ 0 w 51"/>
                <a:gd name="T39" fmla="*/ 7 h 22"/>
                <a:gd name="T40" fmla="*/ 2 w 5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2">
                  <a:moveTo>
                    <a:pt x="2" y="11"/>
                  </a:moveTo>
                  <a:lnTo>
                    <a:pt x="2" y="11"/>
                  </a:lnTo>
                  <a:lnTo>
                    <a:pt x="9" y="16"/>
                  </a:lnTo>
                  <a:lnTo>
                    <a:pt x="18" y="18"/>
                  </a:lnTo>
                  <a:lnTo>
                    <a:pt x="27" y="20"/>
                  </a:lnTo>
                  <a:lnTo>
                    <a:pt x="38" y="22"/>
                  </a:lnTo>
                  <a:lnTo>
                    <a:pt x="45" y="20"/>
                  </a:lnTo>
                  <a:lnTo>
                    <a:pt x="49" y="18"/>
                  </a:lnTo>
                  <a:lnTo>
                    <a:pt x="51" y="16"/>
                  </a:lnTo>
                  <a:lnTo>
                    <a:pt x="47" y="11"/>
                  </a:lnTo>
                  <a:lnTo>
                    <a:pt x="40" y="7"/>
                  </a:lnTo>
                  <a:lnTo>
                    <a:pt x="31" y="2"/>
                  </a:lnTo>
                  <a:lnTo>
                    <a:pt x="22" y="2"/>
                  </a:lnTo>
                  <a:lnTo>
                    <a:pt x="11"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8" name="Freeform 2035">
              <a:extLst>
                <a:ext uri="{FF2B5EF4-FFF2-40B4-BE49-F238E27FC236}">
                  <a16:creationId xmlns:a16="http://schemas.microsoft.com/office/drawing/2014/main" xmlns="" id="{AAB8BEE9-0C0E-F849-918B-563BEB134D6A}"/>
                </a:ext>
              </a:extLst>
            </p:cNvPr>
            <p:cNvSpPr>
              <a:spLocks/>
            </p:cNvSpPr>
            <p:nvPr/>
          </p:nvSpPr>
          <p:spPr bwMode="auto">
            <a:xfrm>
              <a:off x="4323" y="3188"/>
              <a:ext cx="50" cy="22"/>
            </a:xfrm>
            <a:custGeom>
              <a:avLst/>
              <a:gdLst>
                <a:gd name="T0" fmla="*/ 3 w 50"/>
                <a:gd name="T1" fmla="*/ 11 h 22"/>
                <a:gd name="T2" fmla="*/ 3 w 50"/>
                <a:gd name="T3" fmla="*/ 11 h 22"/>
                <a:gd name="T4" fmla="*/ 9 w 50"/>
                <a:gd name="T5" fmla="*/ 16 h 22"/>
                <a:gd name="T6" fmla="*/ 19 w 50"/>
                <a:gd name="T7" fmla="*/ 18 h 22"/>
                <a:gd name="T8" fmla="*/ 30 w 50"/>
                <a:gd name="T9" fmla="*/ 20 h 22"/>
                <a:gd name="T10" fmla="*/ 39 w 50"/>
                <a:gd name="T11" fmla="*/ 22 h 22"/>
                <a:gd name="T12" fmla="*/ 39 w 50"/>
                <a:gd name="T13" fmla="*/ 22 h 22"/>
                <a:gd name="T14" fmla="*/ 46 w 50"/>
                <a:gd name="T15" fmla="*/ 20 h 22"/>
                <a:gd name="T16" fmla="*/ 50 w 50"/>
                <a:gd name="T17" fmla="*/ 18 h 22"/>
                <a:gd name="T18" fmla="*/ 50 w 50"/>
                <a:gd name="T19" fmla="*/ 16 h 22"/>
                <a:gd name="T20" fmla="*/ 48 w 50"/>
                <a:gd name="T21" fmla="*/ 11 h 22"/>
                <a:gd name="T22" fmla="*/ 48 w 50"/>
                <a:gd name="T23" fmla="*/ 11 h 22"/>
                <a:gd name="T24" fmla="*/ 41 w 50"/>
                <a:gd name="T25" fmla="*/ 7 h 22"/>
                <a:gd name="T26" fmla="*/ 32 w 50"/>
                <a:gd name="T27" fmla="*/ 4 h 22"/>
                <a:gd name="T28" fmla="*/ 23 w 50"/>
                <a:gd name="T29" fmla="*/ 2 h 22"/>
                <a:gd name="T30" fmla="*/ 14 w 50"/>
                <a:gd name="T31" fmla="*/ 0 h 22"/>
                <a:gd name="T32" fmla="*/ 14 w 50"/>
                <a:gd name="T33" fmla="*/ 0 h 22"/>
                <a:gd name="T34" fmla="*/ 5 w 50"/>
                <a:gd name="T35" fmla="*/ 2 h 22"/>
                <a:gd name="T36" fmla="*/ 0 w 50"/>
                <a:gd name="T37" fmla="*/ 4 h 22"/>
                <a:gd name="T38" fmla="*/ 0 w 50"/>
                <a:gd name="T39" fmla="*/ 7 h 22"/>
                <a:gd name="T40" fmla="*/ 3 w 5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2">
                  <a:moveTo>
                    <a:pt x="3" y="11"/>
                  </a:moveTo>
                  <a:lnTo>
                    <a:pt x="3" y="11"/>
                  </a:lnTo>
                  <a:lnTo>
                    <a:pt x="9" y="16"/>
                  </a:lnTo>
                  <a:lnTo>
                    <a:pt x="19" y="18"/>
                  </a:lnTo>
                  <a:lnTo>
                    <a:pt x="30" y="20"/>
                  </a:lnTo>
                  <a:lnTo>
                    <a:pt x="39" y="22"/>
                  </a:lnTo>
                  <a:lnTo>
                    <a:pt x="46" y="20"/>
                  </a:lnTo>
                  <a:lnTo>
                    <a:pt x="50" y="18"/>
                  </a:lnTo>
                  <a:lnTo>
                    <a:pt x="50" y="16"/>
                  </a:lnTo>
                  <a:lnTo>
                    <a:pt x="48" y="11"/>
                  </a:lnTo>
                  <a:lnTo>
                    <a:pt x="41" y="7"/>
                  </a:lnTo>
                  <a:lnTo>
                    <a:pt x="32" y="4"/>
                  </a:lnTo>
                  <a:lnTo>
                    <a:pt x="23" y="2"/>
                  </a:lnTo>
                  <a:lnTo>
                    <a:pt x="14" y="0"/>
                  </a:lnTo>
                  <a:lnTo>
                    <a:pt x="5" y="2"/>
                  </a:lnTo>
                  <a:lnTo>
                    <a:pt x="0"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19" name="Freeform 2036">
              <a:extLst>
                <a:ext uri="{FF2B5EF4-FFF2-40B4-BE49-F238E27FC236}">
                  <a16:creationId xmlns:a16="http://schemas.microsoft.com/office/drawing/2014/main" xmlns="" id="{AC6A4F0B-FA49-AE4F-90E2-DC81A488B736}"/>
                </a:ext>
              </a:extLst>
            </p:cNvPr>
            <p:cNvSpPr>
              <a:spLocks/>
            </p:cNvSpPr>
            <p:nvPr/>
          </p:nvSpPr>
          <p:spPr bwMode="auto">
            <a:xfrm>
              <a:off x="4323" y="3188"/>
              <a:ext cx="50" cy="22"/>
            </a:xfrm>
            <a:custGeom>
              <a:avLst/>
              <a:gdLst>
                <a:gd name="T0" fmla="*/ 3 w 50"/>
                <a:gd name="T1" fmla="*/ 11 h 22"/>
                <a:gd name="T2" fmla="*/ 3 w 50"/>
                <a:gd name="T3" fmla="*/ 11 h 22"/>
                <a:gd name="T4" fmla="*/ 9 w 50"/>
                <a:gd name="T5" fmla="*/ 16 h 22"/>
                <a:gd name="T6" fmla="*/ 19 w 50"/>
                <a:gd name="T7" fmla="*/ 18 h 22"/>
                <a:gd name="T8" fmla="*/ 30 w 50"/>
                <a:gd name="T9" fmla="*/ 20 h 22"/>
                <a:gd name="T10" fmla="*/ 39 w 50"/>
                <a:gd name="T11" fmla="*/ 22 h 22"/>
                <a:gd name="T12" fmla="*/ 39 w 50"/>
                <a:gd name="T13" fmla="*/ 22 h 22"/>
                <a:gd name="T14" fmla="*/ 46 w 50"/>
                <a:gd name="T15" fmla="*/ 20 h 22"/>
                <a:gd name="T16" fmla="*/ 50 w 50"/>
                <a:gd name="T17" fmla="*/ 18 h 22"/>
                <a:gd name="T18" fmla="*/ 50 w 50"/>
                <a:gd name="T19" fmla="*/ 16 h 22"/>
                <a:gd name="T20" fmla="*/ 48 w 50"/>
                <a:gd name="T21" fmla="*/ 11 h 22"/>
                <a:gd name="T22" fmla="*/ 48 w 50"/>
                <a:gd name="T23" fmla="*/ 11 h 22"/>
                <a:gd name="T24" fmla="*/ 41 w 50"/>
                <a:gd name="T25" fmla="*/ 7 h 22"/>
                <a:gd name="T26" fmla="*/ 32 w 50"/>
                <a:gd name="T27" fmla="*/ 4 h 22"/>
                <a:gd name="T28" fmla="*/ 23 w 50"/>
                <a:gd name="T29" fmla="*/ 2 h 22"/>
                <a:gd name="T30" fmla="*/ 14 w 50"/>
                <a:gd name="T31" fmla="*/ 0 h 22"/>
                <a:gd name="T32" fmla="*/ 14 w 50"/>
                <a:gd name="T33" fmla="*/ 0 h 22"/>
                <a:gd name="T34" fmla="*/ 5 w 50"/>
                <a:gd name="T35" fmla="*/ 2 h 22"/>
                <a:gd name="T36" fmla="*/ 0 w 50"/>
                <a:gd name="T37" fmla="*/ 4 h 22"/>
                <a:gd name="T38" fmla="*/ 0 w 50"/>
                <a:gd name="T39" fmla="*/ 7 h 22"/>
                <a:gd name="T40" fmla="*/ 3 w 5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2">
                  <a:moveTo>
                    <a:pt x="3" y="11"/>
                  </a:moveTo>
                  <a:lnTo>
                    <a:pt x="3" y="11"/>
                  </a:lnTo>
                  <a:lnTo>
                    <a:pt x="9" y="16"/>
                  </a:lnTo>
                  <a:lnTo>
                    <a:pt x="19" y="18"/>
                  </a:lnTo>
                  <a:lnTo>
                    <a:pt x="30" y="20"/>
                  </a:lnTo>
                  <a:lnTo>
                    <a:pt x="39" y="22"/>
                  </a:lnTo>
                  <a:lnTo>
                    <a:pt x="46" y="20"/>
                  </a:lnTo>
                  <a:lnTo>
                    <a:pt x="50" y="18"/>
                  </a:lnTo>
                  <a:lnTo>
                    <a:pt x="50" y="16"/>
                  </a:lnTo>
                  <a:lnTo>
                    <a:pt x="48" y="11"/>
                  </a:lnTo>
                  <a:lnTo>
                    <a:pt x="41" y="7"/>
                  </a:lnTo>
                  <a:lnTo>
                    <a:pt x="32" y="4"/>
                  </a:lnTo>
                  <a:lnTo>
                    <a:pt x="23" y="2"/>
                  </a:lnTo>
                  <a:lnTo>
                    <a:pt x="14" y="0"/>
                  </a:lnTo>
                  <a:lnTo>
                    <a:pt x="5" y="2"/>
                  </a:lnTo>
                  <a:lnTo>
                    <a:pt x="0"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0" name="Freeform 2037">
              <a:extLst>
                <a:ext uri="{FF2B5EF4-FFF2-40B4-BE49-F238E27FC236}">
                  <a16:creationId xmlns:a16="http://schemas.microsoft.com/office/drawing/2014/main" xmlns="" id="{FAE1B3FA-C176-0947-8093-DCED1D619B5D}"/>
                </a:ext>
              </a:extLst>
            </p:cNvPr>
            <p:cNvSpPr>
              <a:spLocks/>
            </p:cNvSpPr>
            <p:nvPr/>
          </p:nvSpPr>
          <p:spPr bwMode="auto">
            <a:xfrm>
              <a:off x="4281" y="3190"/>
              <a:ext cx="49" cy="20"/>
            </a:xfrm>
            <a:custGeom>
              <a:avLst/>
              <a:gdLst>
                <a:gd name="T0" fmla="*/ 2 w 49"/>
                <a:gd name="T1" fmla="*/ 9 h 20"/>
                <a:gd name="T2" fmla="*/ 2 w 49"/>
                <a:gd name="T3" fmla="*/ 9 h 20"/>
                <a:gd name="T4" fmla="*/ 9 w 49"/>
                <a:gd name="T5" fmla="*/ 14 h 20"/>
                <a:gd name="T6" fmla="*/ 18 w 49"/>
                <a:gd name="T7" fmla="*/ 18 h 20"/>
                <a:gd name="T8" fmla="*/ 27 w 49"/>
                <a:gd name="T9" fmla="*/ 20 h 20"/>
                <a:gd name="T10" fmla="*/ 36 w 49"/>
                <a:gd name="T11" fmla="*/ 20 h 20"/>
                <a:gd name="T12" fmla="*/ 36 w 49"/>
                <a:gd name="T13" fmla="*/ 20 h 20"/>
                <a:gd name="T14" fmla="*/ 45 w 49"/>
                <a:gd name="T15" fmla="*/ 20 h 20"/>
                <a:gd name="T16" fmla="*/ 47 w 49"/>
                <a:gd name="T17" fmla="*/ 18 h 20"/>
                <a:gd name="T18" fmla="*/ 49 w 49"/>
                <a:gd name="T19" fmla="*/ 14 h 20"/>
                <a:gd name="T20" fmla="*/ 45 w 49"/>
                <a:gd name="T21" fmla="*/ 9 h 20"/>
                <a:gd name="T22" fmla="*/ 45 w 49"/>
                <a:gd name="T23" fmla="*/ 9 h 20"/>
                <a:gd name="T24" fmla="*/ 38 w 49"/>
                <a:gd name="T25" fmla="*/ 5 h 20"/>
                <a:gd name="T26" fmla="*/ 31 w 49"/>
                <a:gd name="T27" fmla="*/ 2 h 20"/>
                <a:gd name="T28" fmla="*/ 20 w 49"/>
                <a:gd name="T29" fmla="*/ 0 h 20"/>
                <a:gd name="T30" fmla="*/ 11 w 49"/>
                <a:gd name="T31" fmla="*/ 0 h 20"/>
                <a:gd name="T32" fmla="*/ 11 w 49"/>
                <a:gd name="T33" fmla="*/ 0 h 20"/>
                <a:gd name="T34" fmla="*/ 4 w 49"/>
                <a:gd name="T35" fmla="*/ 0 h 20"/>
                <a:gd name="T36" fmla="*/ 0 w 49"/>
                <a:gd name="T37" fmla="*/ 2 h 20"/>
                <a:gd name="T38" fmla="*/ 0 w 49"/>
                <a:gd name="T39" fmla="*/ 7 h 20"/>
                <a:gd name="T40" fmla="*/ 2 w 49"/>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0">
                  <a:moveTo>
                    <a:pt x="2" y="9"/>
                  </a:moveTo>
                  <a:lnTo>
                    <a:pt x="2" y="9"/>
                  </a:lnTo>
                  <a:lnTo>
                    <a:pt x="9" y="14"/>
                  </a:lnTo>
                  <a:lnTo>
                    <a:pt x="18" y="18"/>
                  </a:lnTo>
                  <a:lnTo>
                    <a:pt x="27" y="20"/>
                  </a:lnTo>
                  <a:lnTo>
                    <a:pt x="36" y="20"/>
                  </a:lnTo>
                  <a:lnTo>
                    <a:pt x="45" y="20"/>
                  </a:lnTo>
                  <a:lnTo>
                    <a:pt x="47" y="18"/>
                  </a:lnTo>
                  <a:lnTo>
                    <a:pt x="49" y="14"/>
                  </a:lnTo>
                  <a:lnTo>
                    <a:pt x="45" y="9"/>
                  </a:lnTo>
                  <a:lnTo>
                    <a:pt x="38" y="5"/>
                  </a:lnTo>
                  <a:lnTo>
                    <a:pt x="31" y="2"/>
                  </a:lnTo>
                  <a:lnTo>
                    <a:pt x="20" y="0"/>
                  </a:lnTo>
                  <a:lnTo>
                    <a:pt x="11" y="0"/>
                  </a:lnTo>
                  <a:lnTo>
                    <a:pt x="4"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1" name="Freeform 2038">
              <a:extLst>
                <a:ext uri="{FF2B5EF4-FFF2-40B4-BE49-F238E27FC236}">
                  <a16:creationId xmlns:a16="http://schemas.microsoft.com/office/drawing/2014/main" xmlns="" id="{0CDBAFA8-8849-CA4F-81C1-766F99DDE809}"/>
                </a:ext>
              </a:extLst>
            </p:cNvPr>
            <p:cNvSpPr>
              <a:spLocks/>
            </p:cNvSpPr>
            <p:nvPr/>
          </p:nvSpPr>
          <p:spPr bwMode="auto">
            <a:xfrm>
              <a:off x="4281" y="3190"/>
              <a:ext cx="49" cy="20"/>
            </a:xfrm>
            <a:custGeom>
              <a:avLst/>
              <a:gdLst>
                <a:gd name="T0" fmla="*/ 2 w 49"/>
                <a:gd name="T1" fmla="*/ 9 h 20"/>
                <a:gd name="T2" fmla="*/ 2 w 49"/>
                <a:gd name="T3" fmla="*/ 9 h 20"/>
                <a:gd name="T4" fmla="*/ 9 w 49"/>
                <a:gd name="T5" fmla="*/ 14 h 20"/>
                <a:gd name="T6" fmla="*/ 18 w 49"/>
                <a:gd name="T7" fmla="*/ 18 h 20"/>
                <a:gd name="T8" fmla="*/ 27 w 49"/>
                <a:gd name="T9" fmla="*/ 20 h 20"/>
                <a:gd name="T10" fmla="*/ 36 w 49"/>
                <a:gd name="T11" fmla="*/ 20 h 20"/>
                <a:gd name="T12" fmla="*/ 36 w 49"/>
                <a:gd name="T13" fmla="*/ 20 h 20"/>
                <a:gd name="T14" fmla="*/ 45 w 49"/>
                <a:gd name="T15" fmla="*/ 20 h 20"/>
                <a:gd name="T16" fmla="*/ 47 w 49"/>
                <a:gd name="T17" fmla="*/ 18 h 20"/>
                <a:gd name="T18" fmla="*/ 49 w 49"/>
                <a:gd name="T19" fmla="*/ 14 h 20"/>
                <a:gd name="T20" fmla="*/ 45 w 49"/>
                <a:gd name="T21" fmla="*/ 9 h 20"/>
                <a:gd name="T22" fmla="*/ 45 w 49"/>
                <a:gd name="T23" fmla="*/ 9 h 20"/>
                <a:gd name="T24" fmla="*/ 38 w 49"/>
                <a:gd name="T25" fmla="*/ 5 h 20"/>
                <a:gd name="T26" fmla="*/ 31 w 49"/>
                <a:gd name="T27" fmla="*/ 2 h 20"/>
                <a:gd name="T28" fmla="*/ 20 w 49"/>
                <a:gd name="T29" fmla="*/ 0 h 20"/>
                <a:gd name="T30" fmla="*/ 11 w 49"/>
                <a:gd name="T31" fmla="*/ 0 h 20"/>
                <a:gd name="T32" fmla="*/ 11 w 49"/>
                <a:gd name="T33" fmla="*/ 0 h 20"/>
                <a:gd name="T34" fmla="*/ 4 w 49"/>
                <a:gd name="T35" fmla="*/ 0 h 20"/>
                <a:gd name="T36" fmla="*/ 0 w 49"/>
                <a:gd name="T37" fmla="*/ 2 h 20"/>
                <a:gd name="T38" fmla="*/ 0 w 49"/>
                <a:gd name="T39" fmla="*/ 7 h 20"/>
                <a:gd name="T40" fmla="*/ 2 w 49"/>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0">
                  <a:moveTo>
                    <a:pt x="2" y="9"/>
                  </a:moveTo>
                  <a:lnTo>
                    <a:pt x="2" y="9"/>
                  </a:lnTo>
                  <a:lnTo>
                    <a:pt x="9" y="14"/>
                  </a:lnTo>
                  <a:lnTo>
                    <a:pt x="18" y="18"/>
                  </a:lnTo>
                  <a:lnTo>
                    <a:pt x="27" y="20"/>
                  </a:lnTo>
                  <a:lnTo>
                    <a:pt x="36" y="20"/>
                  </a:lnTo>
                  <a:lnTo>
                    <a:pt x="45" y="20"/>
                  </a:lnTo>
                  <a:lnTo>
                    <a:pt x="47" y="18"/>
                  </a:lnTo>
                  <a:lnTo>
                    <a:pt x="49" y="14"/>
                  </a:lnTo>
                  <a:lnTo>
                    <a:pt x="45" y="9"/>
                  </a:lnTo>
                  <a:lnTo>
                    <a:pt x="38" y="5"/>
                  </a:lnTo>
                  <a:lnTo>
                    <a:pt x="31" y="2"/>
                  </a:lnTo>
                  <a:lnTo>
                    <a:pt x="20" y="0"/>
                  </a:lnTo>
                  <a:lnTo>
                    <a:pt x="11" y="0"/>
                  </a:lnTo>
                  <a:lnTo>
                    <a:pt x="4"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2" name="Freeform 2039">
              <a:extLst>
                <a:ext uri="{FF2B5EF4-FFF2-40B4-BE49-F238E27FC236}">
                  <a16:creationId xmlns:a16="http://schemas.microsoft.com/office/drawing/2014/main" xmlns="" id="{F9F03A26-F09E-6044-B43E-B8B9D04D6023}"/>
                </a:ext>
              </a:extLst>
            </p:cNvPr>
            <p:cNvSpPr>
              <a:spLocks/>
            </p:cNvSpPr>
            <p:nvPr/>
          </p:nvSpPr>
          <p:spPr bwMode="auto">
            <a:xfrm>
              <a:off x="4238" y="3190"/>
              <a:ext cx="49" cy="20"/>
            </a:xfrm>
            <a:custGeom>
              <a:avLst/>
              <a:gdLst>
                <a:gd name="T0" fmla="*/ 2 w 49"/>
                <a:gd name="T1" fmla="*/ 11 h 20"/>
                <a:gd name="T2" fmla="*/ 2 w 49"/>
                <a:gd name="T3" fmla="*/ 11 h 20"/>
                <a:gd name="T4" fmla="*/ 9 w 49"/>
                <a:gd name="T5" fmla="*/ 14 h 20"/>
                <a:gd name="T6" fmla="*/ 18 w 49"/>
                <a:gd name="T7" fmla="*/ 18 h 20"/>
                <a:gd name="T8" fmla="*/ 27 w 49"/>
                <a:gd name="T9" fmla="*/ 20 h 20"/>
                <a:gd name="T10" fmla="*/ 36 w 49"/>
                <a:gd name="T11" fmla="*/ 20 h 20"/>
                <a:gd name="T12" fmla="*/ 36 w 49"/>
                <a:gd name="T13" fmla="*/ 20 h 20"/>
                <a:gd name="T14" fmla="*/ 43 w 49"/>
                <a:gd name="T15" fmla="*/ 20 h 20"/>
                <a:gd name="T16" fmla="*/ 47 w 49"/>
                <a:gd name="T17" fmla="*/ 18 h 20"/>
                <a:gd name="T18" fmla="*/ 49 w 49"/>
                <a:gd name="T19" fmla="*/ 14 h 20"/>
                <a:gd name="T20" fmla="*/ 45 w 49"/>
                <a:gd name="T21" fmla="*/ 9 h 20"/>
                <a:gd name="T22" fmla="*/ 45 w 49"/>
                <a:gd name="T23" fmla="*/ 9 h 20"/>
                <a:gd name="T24" fmla="*/ 38 w 49"/>
                <a:gd name="T25" fmla="*/ 7 h 20"/>
                <a:gd name="T26" fmla="*/ 29 w 49"/>
                <a:gd name="T27" fmla="*/ 2 h 20"/>
                <a:gd name="T28" fmla="*/ 20 w 49"/>
                <a:gd name="T29" fmla="*/ 0 h 20"/>
                <a:gd name="T30" fmla="*/ 11 w 49"/>
                <a:gd name="T31" fmla="*/ 0 h 20"/>
                <a:gd name="T32" fmla="*/ 11 w 49"/>
                <a:gd name="T33" fmla="*/ 0 h 20"/>
                <a:gd name="T34" fmla="*/ 4 w 49"/>
                <a:gd name="T35" fmla="*/ 0 h 20"/>
                <a:gd name="T36" fmla="*/ 0 w 49"/>
                <a:gd name="T37" fmla="*/ 2 h 20"/>
                <a:gd name="T38" fmla="*/ 0 w 49"/>
                <a:gd name="T39" fmla="*/ 7 h 20"/>
                <a:gd name="T40" fmla="*/ 2 w 4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0">
                  <a:moveTo>
                    <a:pt x="2" y="11"/>
                  </a:moveTo>
                  <a:lnTo>
                    <a:pt x="2" y="11"/>
                  </a:lnTo>
                  <a:lnTo>
                    <a:pt x="9" y="14"/>
                  </a:lnTo>
                  <a:lnTo>
                    <a:pt x="18" y="18"/>
                  </a:lnTo>
                  <a:lnTo>
                    <a:pt x="27" y="20"/>
                  </a:lnTo>
                  <a:lnTo>
                    <a:pt x="36" y="20"/>
                  </a:lnTo>
                  <a:lnTo>
                    <a:pt x="43" y="20"/>
                  </a:lnTo>
                  <a:lnTo>
                    <a:pt x="47" y="18"/>
                  </a:lnTo>
                  <a:lnTo>
                    <a:pt x="49" y="14"/>
                  </a:lnTo>
                  <a:lnTo>
                    <a:pt x="45" y="9"/>
                  </a:lnTo>
                  <a:lnTo>
                    <a:pt x="38" y="7"/>
                  </a:lnTo>
                  <a:lnTo>
                    <a:pt x="29" y="2"/>
                  </a:lnTo>
                  <a:lnTo>
                    <a:pt x="20"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3" name="Freeform 2040">
              <a:extLst>
                <a:ext uri="{FF2B5EF4-FFF2-40B4-BE49-F238E27FC236}">
                  <a16:creationId xmlns:a16="http://schemas.microsoft.com/office/drawing/2014/main" xmlns="" id="{931DF681-9B5E-9A4E-B307-0D07A9AB5C8A}"/>
                </a:ext>
              </a:extLst>
            </p:cNvPr>
            <p:cNvSpPr>
              <a:spLocks/>
            </p:cNvSpPr>
            <p:nvPr/>
          </p:nvSpPr>
          <p:spPr bwMode="auto">
            <a:xfrm>
              <a:off x="4238" y="3190"/>
              <a:ext cx="49" cy="20"/>
            </a:xfrm>
            <a:custGeom>
              <a:avLst/>
              <a:gdLst>
                <a:gd name="T0" fmla="*/ 2 w 49"/>
                <a:gd name="T1" fmla="*/ 11 h 20"/>
                <a:gd name="T2" fmla="*/ 2 w 49"/>
                <a:gd name="T3" fmla="*/ 11 h 20"/>
                <a:gd name="T4" fmla="*/ 9 w 49"/>
                <a:gd name="T5" fmla="*/ 14 h 20"/>
                <a:gd name="T6" fmla="*/ 18 w 49"/>
                <a:gd name="T7" fmla="*/ 18 h 20"/>
                <a:gd name="T8" fmla="*/ 27 w 49"/>
                <a:gd name="T9" fmla="*/ 20 h 20"/>
                <a:gd name="T10" fmla="*/ 36 w 49"/>
                <a:gd name="T11" fmla="*/ 20 h 20"/>
                <a:gd name="T12" fmla="*/ 36 w 49"/>
                <a:gd name="T13" fmla="*/ 20 h 20"/>
                <a:gd name="T14" fmla="*/ 43 w 49"/>
                <a:gd name="T15" fmla="*/ 20 h 20"/>
                <a:gd name="T16" fmla="*/ 47 w 49"/>
                <a:gd name="T17" fmla="*/ 18 h 20"/>
                <a:gd name="T18" fmla="*/ 49 w 49"/>
                <a:gd name="T19" fmla="*/ 14 h 20"/>
                <a:gd name="T20" fmla="*/ 45 w 49"/>
                <a:gd name="T21" fmla="*/ 9 h 20"/>
                <a:gd name="T22" fmla="*/ 45 w 49"/>
                <a:gd name="T23" fmla="*/ 9 h 20"/>
                <a:gd name="T24" fmla="*/ 38 w 49"/>
                <a:gd name="T25" fmla="*/ 7 h 20"/>
                <a:gd name="T26" fmla="*/ 29 w 49"/>
                <a:gd name="T27" fmla="*/ 2 h 20"/>
                <a:gd name="T28" fmla="*/ 20 w 49"/>
                <a:gd name="T29" fmla="*/ 0 h 20"/>
                <a:gd name="T30" fmla="*/ 11 w 49"/>
                <a:gd name="T31" fmla="*/ 0 h 20"/>
                <a:gd name="T32" fmla="*/ 11 w 49"/>
                <a:gd name="T33" fmla="*/ 0 h 20"/>
                <a:gd name="T34" fmla="*/ 4 w 49"/>
                <a:gd name="T35" fmla="*/ 0 h 20"/>
                <a:gd name="T36" fmla="*/ 0 w 49"/>
                <a:gd name="T37" fmla="*/ 2 h 20"/>
                <a:gd name="T38" fmla="*/ 0 w 49"/>
                <a:gd name="T39" fmla="*/ 7 h 20"/>
                <a:gd name="T40" fmla="*/ 2 w 4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0">
                  <a:moveTo>
                    <a:pt x="2" y="11"/>
                  </a:moveTo>
                  <a:lnTo>
                    <a:pt x="2" y="11"/>
                  </a:lnTo>
                  <a:lnTo>
                    <a:pt x="9" y="14"/>
                  </a:lnTo>
                  <a:lnTo>
                    <a:pt x="18" y="18"/>
                  </a:lnTo>
                  <a:lnTo>
                    <a:pt x="27" y="20"/>
                  </a:lnTo>
                  <a:lnTo>
                    <a:pt x="36" y="20"/>
                  </a:lnTo>
                  <a:lnTo>
                    <a:pt x="43" y="20"/>
                  </a:lnTo>
                  <a:lnTo>
                    <a:pt x="47" y="18"/>
                  </a:lnTo>
                  <a:lnTo>
                    <a:pt x="49" y="14"/>
                  </a:lnTo>
                  <a:lnTo>
                    <a:pt x="45" y="9"/>
                  </a:lnTo>
                  <a:lnTo>
                    <a:pt x="38" y="7"/>
                  </a:lnTo>
                  <a:lnTo>
                    <a:pt x="29" y="2"/>
                  </a:lnTo>
                  <a:lnTo>
                    <a:pt x="20"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4" name="Freeform 2041">
              <a:extLst>
                <a:ext uri="{FF2B5EF4-FFF2-40B4-BE49-F238E27FC236}">
                  <a16:creationId xmlns:a16="http://schemas.microsoft.com/office/drawing/2014/main" xmlns="" id="{730F5131-46D4-B045-AE3C-C0015BAF98EE}"/>
                </a:ext>
              </a:extLst>
            </p:cNvPr>
            <p:cNvSpPr>
              <a:spLocks/>
            </p:cNvSpPr>
            <p:nvPr/>
          </p:nvSpPr>
          <p:spPr bwMode="auto">
            <a:xfrm>
              <a:off x="4197" y="3190"/>
              <a:ext cx="48" cy="20"/>
            </a:xfrm>
            <a:custGeom>
              <a:avLst/>
              <a:gdLst>
                <a:gd name="T0" fmla="*/ 3 w 48"/>
                <a:gd name="T1" fmla="*/ 11 h 20"/>
                <a:gd name="T2" fmla="*/ 3 w 48"/>
                <a:gd name="T3" fmla="*/ 11 h 20"/>
                <a:gd name="T4" fmla="*/ 9 w 48"/>
                <a:gd name="T5" fmla="*/ 16 h 20"/>
                <a:gd name="T6" fmla="*/ 16 w 48"/>
                <a:gd name="T7" fmla="*/ 18 h 20"/>
                <a:gd name="T8" fmla="*/ 27 w 48"/>
                <a:gd name="T9" fmla="*/ 20 h 20"/>
                <a:gd name="T10" fmla="*/ 36 w 48"/>
                <a:gd name="T11" fmla="*/ 20 h 20"/>
                <a:gd name="T12" fmla="*/ 36 w 48"/>
                <a:gd name="T13" fmla="*/ 20 h 20"/>
                <a:gd name="T14" fmla="*/ 43 w 48"/>
                <a:gd name="T15" fmla="*/ 20 h 20"/>
                <a:gd name="T16" fmla="*/ 45 w 48"/>
                <a:gd name="T17" fmla="*/ 18 h 20"/>
                <a:gd name="T18" fmla="*/ 48 w 48"/>
                <a:gd name="T19" fmla="*/ 14 h 20"/>
                <a:gd name="T20" fmla="*/ 43 w 48"/>
                <a:gd name="T21" fmla="*/ 11 h 20"/>
                <a:gd name="T22" fmla="*/ 43 w 48"/>
                <a:gd name="T23" fmla="*/ 11 h 20"/>
                <a:gd name="T24" fmla="*/ 36 w 48"/>
                <a:gd name="T25" fmla="*/ 7 h 20"/>
                <a:gd name="T26" fmla="*/ 30 w 48"/>
                <a:gd name="T27" fmla="*/ 2 h 20"/>
                <a:gd name="T28" fmla="*/ 21 w 48"/>
                <a:gd name="T29" fmla="*/ 0 h 20"/>
                <a:gd name="T30" fmla="*/ 12 w 48"/>
                <a:gd name="T31" fmla="*/ 0 h 20"/>
                <a:gd name="T32" fmla="*/ 12 w 48"/>
                <a:gd name="T33" fmla="*/ 0 h 20"/>
                <a:gd name="T34" fmla="*/ 5 w 48"/>
                <a:gd name="T35" fmla="*/ 2 h 20"/>
                <a:gd name="T36" fmla="*/ 0 w 48"/>
                <a:gd name="T37" fmla="*/ 5 h 20"/>
                <a:gd name="T38" fmla="*/ 0 w 48"/>
                <a:gd name="T39" fmla="*/ 7 h 20"/>
                <a:gd name="T40" fmla="*/ 3 w 4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
                  <a:moveTo>
                    <a:pt x="3" y="11"/>
                  </a:moveTo>
                  <a:lnTo>
                    <a:pt x="3" y="11"/>
                  </a:lnTo>
                  <a:lnTo>
                    <a:pt x="9" y="16"/>
                  </a:lnTo>
                  <a:lnTo>
                    <a:pt x="16" y="18"/>
                  </a:lnTo>
                  <a:lnTo>
                    <a:pt x="27" y="20"/>
                  </a:lnTo>
                  <a:lnTo>
                    <a:pt x="36" y="20"/>
                  </a:lnTo>
                  <a:lnTo>
                    <a:pt x="43" y="20"/>
                  </a:lnTo>
                  <a:lnTo>
                    <a:pt x="45" y="18"/>
                  </a:lnTo>
                  <a:lnTo>
                    <a:pt x="48" y="14"/>
                  </a:lnTo>
                  <a:lnTo>
                    <a:pt x="43" y="11"/>
                  </a:lnTo>
                  <a:lnTo>
                    <a:pt x="36" y="7"/>
                  </a:lnTo>
                  <a:lnTo>
                    <a:pt x="30" y="2"/>
                  </a:lnTo>
                  <a:lnTo>
                    <a:pt x="21" y="0"/>
                  </a:lnTo>
                  <a:lnTo>
                    <a:pt x="12" y="0"/>
                  </a:lnTo>
                  <a:lnTo>
                    <a:pt x="5"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5" name="Freeform 2042">
              <a:extLst>
                <a:ext uri="{FF2B5EF4-FFF2-40B4-BE49-F238E27FC236}">
                  <a16:creationId xmlns:a16="http://schemas.microsoft.com/office/drawing/2014/main" xmlns="" id="{339E87DE-47D2-514D-B358-0CE03440354E}"/>
                </a:ext>
              </a:extLst>
            </p:cNvPr>
            <p:cNvSpPr>
              <a:spLocks/>
            </p:cNvSpPr>
            <p:nvPr/>
          </p:nvSpPr>
          <p:spPr bwMode="auto">
            <a:xfrm>
              <a:off x="4197" y="3190"/>
              <a:ext cx="48" cy="20"/>
            </a:xfrm>
            <a:custGeom>
              <a:avLst/>
              <a:gdLst>
                <a:gd name="T0" fmla="*/ 3 w 48"/>
                <a:gd name="T1" fmla="*/ 11 h 20"/>
                <a:gd name="T2" fmla="*/ 3 w 48"/>
                <a:gd name="T3" fmla="*/ 11 h 20"/>
                <a:gd name="T4" fmla="*/ 9 w 48"/>
                <a:gd name="T5" fmla="*/ 16 h 20"/>
                <a:gd name="T6" fmla="*/ 16 w 48"/>
                <a:gd name="T7" fmla="*/ 18 h 20"/>
                <a:gd name="T8" fmla="*/ 27 w 48"/>
                <a:gd name="T9" fmla="*/ 20 h 20"/>
                <a:gd name="T10" fmla="*/ 36 w 48"/>
                <a:gd name="T11" fmla="*/ 20 h 20"/>
                <a:gd name="T12" fmla="*/ 36 w 48"/>
                <a:gd name="T13" fmla="*/ 20 h 20"/>
                <a:gd name="T14" fmla="*/ 43 w 48"/>
                <a:gd name="T15" fmla="*/ 20 h 20"/>
                <a:gd name="T16" fmla="*/ 45 w 48"/>
                <a:gd name="T17" fmla="*/ 18 h 20"/>
                <a:gd name="T18" fmla="*/ 48 w 48"/>
                <a:gd name="T19" fmla="*/ 14 h 20"/>
                <a:gd name="T20" fmla="*/ 43 w 48"/>
                <a:gd name="T21" fmla="*/ 11 h 20"/>
                <a:gd name="T22" fmla="*/ 43 w 48"/>
                <a:gd name="T23" fmla="*/ 11 h 20"/>
                <a:gd name="T24" fmla="*/ 36 w 48"/>
                <a:gd name="T25" fmla="*/ 7 h 20"/>
                <a:gd name="T26" fmla="*/ 30 w 48"/>
                <a:gd name="T27" fmla="*/ 2 h 20"/>
                <a:gd name="T28" fmla="*/ 21 w 48"/>
                <a:gd name="T29" fmla="*/ 0 h 20"/>
                <a:gd name="T30" fmla="*/ 12 w 48"/>
                <a:gd name="T31" fmla="*/ 0 h 20"/>
                <a:gd name="T32" fmla="*/ 12 w 48"/>
                <a:gd name="T33" fmla="*/ 0 h 20"/>
                <a:gd name="T34" fmla="*/ 5 w 48"/>
                <a:gd name="T35" fmla="*/ 2 h 20"/>
                <a:gd name="T36" fmla="*/ 0 w 48"/>
                <a:gd name="T37" fmla="*/ 5 h 20"/>
                <a:gd name="T38" fmla="*/ 0 w 48"/>
                <a:gd name="T39" fmla="*/ 7 h 20"/>
                <a:gd name="T40" fmla="*/ 3 w 4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20">
                  <a:moveTo>
                    <a:pt x="3" y="11"/>
                  </a:moveTo>
                  <a:lnTo>
                    <a:pt x="3" y="11"/>
                  </a:lnTo>
                  <a:lnTo>
                    <a:pt x="9" y="16"/>
                  </a:lnTo>
                  <a:lnTo>
                    <a:pt x="16" y="18"/>
                  </a:lnTo>
                  <a:lnTo>
                    <a:pt x="27" y="20"/>
                  </a:lnTo>
                  <a:lnTo>
                    <a:pt x="36" y="20"/>
                  </a:lnTo>
                  <a:lnTo>
                    <a:pt x="43" y="20"/>
                  </a:lnTo>
                  <a:lnTo>
                    <a:pt x="45" y="18"/>
                  </a:lnTo>
                  <a:lnTo>
                    <a:pt x="48" y="14"/>
                  </a:lnTo>
                  <a:lnTo>
                    <a:pt x="43" y="11"/>
                  </a:lnTo>
                  <a:lnTo>
                    <a:pt x="36" y="7"/>
                  </a:lnTo>
                  <a:lnTo>
                    <a:pt x="30" y="2"/>
                  </a:lnTo>
                  <a:lnTo>
                    <a:pt x="21" y="0"/>
                  </a:lnTo>
                  <a:lnTo>
                    <a:pt x="12" y="0"/>
                  </a:lnTo>
                  <a:lnTo>
                    <a:pt x="5"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6" name="Freeform 2043">
              <a:extLst>
                <a:ext uri="{FF2B5EF4-FFF2-40B4-BE49-F238E27FC236}">
                  <a16:creationId xmlns:a16="http://schemas.microsoft.com/office/drawing/2014/main" xmlns="" id="{473EC33E-B265-8A4D-A5B3-F757BE0FAA00}"/>
                </a:ext>
              </a:extLst>
            </p:cNvPr>
            <p:cNvSpPr>
              <a:spLocks/>
            </p:cNvSpPr>
            <p:nvPr/>
          </p:nvSpPr>
          <p:spPr bwMode="auto">
            <a:xfrm>
              <a:off x="4078" y="3192"/>
              <a:ext cx="45" cy="21"/>
            </a:xfrm>
            <a:custGeom>
              <a:avLst/>
              <a:gdLst>
                <a:gd name="T0" fmla="*/ 2 w 45"/>
                <a:gd name="T1" fmla="*/ 12 h 21"/>
                <a:gd name="T2" fmla="*/ 2 w 45"/>
                <a:gd name="T3" fmla="*/ 12 h 21"/>
                <a:gd name="T4" fmla="*/ 9 w 45"/>
                <a:gd name="T5" fmla="*/ 14 h 21"/>
                <a:gd name="T6" fmla="*/ 16 w 45"/>
                <a:gd name="T7" fmla="*/ 18 h 21"/>
                <a:gd name="T8" fmla="*/ 25 w 45"/>
                <a:gd name="T9" fmla="*/ 21 h 21"/>
                <a:gd name="T10" fmla="*/ 34 w 45"/>
                <a:gd name="T11" fmla="*/ 21 h 21"/>
                <a:gd name="T12" fmla="*/ 34 w 45"/>
                <a:gd name="T13" fmla="*/ 21 h 21"/>
                <a:gd name="T14" fmla="*/ 41 w 45"/>
                <a:gd name="T15" fmla="*/ 21 h 21"/>
                <a:gd name="T16" fmla="*/ 45 w 45"/>
                <a:gd name="T17" fmla="*/ 18 h 21"/>
                <a:gd name="T18" fmla="*/ 45 w 45"/>
                <a:gd name="T19" fmla="*/ 14 h 21"/>
                <a:gd name="T20" fmla="*/ 41 w 45"/>
                <a:gd name="T21" fmla="*/ 9 h 21"/>
                <a:gd name="T22" fmla="*/ 41 w 45"/>
                <a:gd name="T23" fmla="*/ 9 h 21"/>
                <a:gd name="T24" fmla="*/ 36 w 45"/>
                <a:gd name="T25" fmla="*/ 7 h 21"/>
                <a:gd name="T26" fmla="*/ 27 w 45"/>
                <a:gd name="T27" fmla="*/ 3 h 21"/>
                <a:gd name="T28" fmla="*/ 20 w 45"/>
                <a:gd name="T29" fmla="*/ 0 h 21"/>
                <a:gd name="T30" fmla="*/ 11 w 45"/>
                <a:gd name="T31" fmla="*/ 0 h 21"/>
                <a:gd name="T32" fmla="*/ 11 w 45"/>
                <a:gd name="T33" fmla="*/ 0 h 21"/>
                <a:gd name="T34" fmla="*/ 4 w 45"/>
                <a:gd name="T35" fmla="*/ 0 h 21"/>
                <a:gd name="T36" fmla="*/ 0 w 45"/>
                <a:gd name="T37" fmla="*/ 3 h 21"/>
                <a:gd name="T38" fmla="*/ 0 w 45"/>
                <a:gd name="T39" fmla="*/ 7 h 21"/>
                <a:gd name="T40" fmla="*/ 2 w 4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1">
                  <a:moveTo>
                    <a:pt x="2" y="12"/>
                  </a:moveTo>
                  <a:lnTo>
                    <a:pt x="2" y="12"/>
                  </a:lnTo>
                  <a:lnTo>
                    <a:pt x="9" y="14"/>
                  </a:lnTo>
                  <a:lnTo>
                    <a:pt x="16" y="18"/>
                  </a:lnTo>
                  <a:lnTo>
                    <a:pt x="25" y="21"/>
                  </a:lnTo>
                  <a:lnTo>
                    <a:pt x="34" y="21"/>
                  </a:lnTo>
                  <a:lnTo>
                    <a:pt x="41" y="21"/>
                  </a:lnTo>
                  <a:lnTo>
                    <a:pt x="45" y="18"/>
                  </a:lnTo>
                  <a:lnTo>
                    <a:pt x="45" y="14"/>
                  </a:lnTo>
                  <a:lnTo>
                    <a:pt x="41" y="9"/>
                  </a:lnTo>
                  <a:lnTo>
                    <a:pt x="36" y="7"/>
                  </a:lnTo>
                  <a:lnTo>
                    <a:pt x="27" y="3"/>
                  </a:lnTo>
                  <a:lnTo>
                    <a:pt x="20" y="0"/>
                  </a:lnTo>
                  <a:lnTo>
                    <a:pt x="11" y="0"/>
                  </a:lnTo>
                  <a:lnTo>
                    <a:pt x="4"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7" name="Freeform 2044">
              <a:extLst>
                <a:ext uri="{FF2B5EF4-FFF2-40B4-BE49-F238E27FC236}">
                  <a16:creationId xmlns:a16="http://schemas.microsoft.com/office/drawing/2014/main" xmlns="" id="{632E8FAD-0A72-964A-8DD8-EC3631ED58FD}"/>
                </a:ext>
              </a:extLst>
            </p:cNvPr>
            <p:cNvSpPr>
              <a:spLocks/>
            </p:cNvSpPr>
            <p:nvPr/>
          </p:nvSpPr>
          <p:spPr bwMode="auto">
            <a:xfrm>
              <a:off x="4078" y="3192"/>
              <a:ext cx="45" cy="21"/>
            </a:xfrm>
            <a:custGeom>
              <a:avLst/>
              <a:gdLst>
                <a:gd name="T0" fmla="*/ 2 w 45"/>
                <a:gd name="T1" fmla="*/ 12 h 21"/>
                <a:gd name="T2" fmla="*/ 2 w 45"/>
                <a:gd name="T3" fmla="*/ 12 h 21"/>
                <a:gd name="T4" fmla="*/ 9 w 45"/>
                <a:gd name="T5" fmla="*/ 14 h 21"/>
                <a:gd name="T6" fmla="*/ 16 w 45"/>
                <a:gd name="T7" fmla="*/ 18 h 21"/>
                <a:gd name="T8" fmla="*/ 25 w 45"/>
                <a:gd name="T9" fmla="*/ 21 h 21"/>
                <a:gd name="T10" fmla="*/ 34 w 45"/>
                <a:gd name="T11" fmla="*/ 21 h 21"/>
                <a:gd name="T12" fmla="*/ 34 w 45"/>
                <a:gd name="T13" fmla="*/ 21 h 21"/>
                <a:gd name="T14" fmla="*/ 41 w 45"/>
                <a:gd name="T15" fmla="*/ 21 h 21"/>
                <a:gd name="T16" fmla="*/ 45 w 45"/>
                <a:gd name="T17" fmla="*/ 18 h 21"/>
                <a:gd name="T18" fmla="*/ 45 w 45"/>
                <a:gd name="T19" fmla="*/ 14 h 21"/>
                <a:gd name="T20" fmla="*/ 41 w 45"/>
                <a:gd name="T21" fmla="*/ 9 h 21"/>
                <a:gd name="T22" fmla="*/ 41 w 45"/>
                <a:gd name="T23" fmla="*/ 9 h 21"/>
                <a:gd name="T24" fmla="*/ 36 w 45"/>
                <a:gd name="T25" fmla="*/ 7 h 21"/>
                <a:gd name="T26" fmla="*/ 27 w 45"/>
                <a:gd name="T27" fmla="*/ 3 h 21"/>
                <a:gd name="T28" fmla="*/ 20 w 45"/>
                <a:gd name="T29" fmla="*/ 0 h 21"/>
                <a:gd name="T30" fmla="*/ 11 w 45"/>
                <a:gd name="T31" fmla="*/ 0 h 21"/>
                <a:gd name="T32" fmla="*/ 11 w 45"/>
                <a:gd name="T33" fmla="*/ 0 h 21"/>
                <a:gd name="T34" fmla="*/ 4 w 45"/>
                <a:gd name="T35" fmla="*/ 0 h 21"/>
                <a:gd name="T36" fmla="*/ 0 w 45"/>
                <a:gd name="T37" fmla="*/ 3 h 21"/>
                <a:gd name="T38" fmla="*/ 0 w 45"/>
                <a:gd name="T39" fmla="*/ 7 h 21"/>
                <a:gd name="T40" fmla="*/ 2 w 4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1">
                  <a:moveTo>
                    <a:pt x="2" y="12"/>
                  </a:moveTo>
                  <a:lnTo>
                    <a:pt x="2" y="12"/>
                  </a:lnTo>
                  <a:lnTo>
                    <a:pt x="9" y="14"/>
                  </a:lnTo>
                  <a:lnTo>
                    <a:pt x="16" y="18"/>
                  </a:lnTo>
                  <a:lnTo>
                    <a:pt x="25" y="21"/>
                  </a:lnTo>
                  <a:lnTo>
                    <a:pt x="34" y="21"/>
                  </a:lnTo>
                  <a:lnTo>
                    <a:pt x="41" y="21"/>
                  </a:lnTo>
                  <a:lnTo>
                    <a:pt x="45" y="18"/>
                  </a:lnTo>
                  <a:lnTo>
                    <a:pt x="45" y="14"/>
                  </a:lnTo>
                  <a:lnTo>
                    <a:pt x="41" y="9"/>
                  </a:lnTo>
                  <a:lnTo>
                    <a:pt x="36" y="7"/>
                  </a:lnTo>
                  <a:lnTo>
                    <a:pt x="27" y="3"/>
                  </a:lnTo>
                  <a:lnTo>
                    <a:pt x="20" y="0"/>
                  </a:lnTo>
                  <a:lnTo>
                    <a:pt x="11" y="0"/>
                  </a:lnTo>
                  <a:lnTo>
                    <a:pt x="4"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8" name="Freeform 2045">
              <a:extLst>
                <a:ext uri="{FF2B5EF4-FFF2-40B4-BE49-F238E27FC236}">
                  <a16:creationId xmlns:a16="http://schemas.microsoft.com/office/drawing/2014/main" xmlns="" id="{02EDFFE9-0FF1-1E41-8999-03F2467F8F87}"/>
                </a:ext>
              </a:extLst>
            </p:cNvPr>
            <p:cNvSpPr>
              <a:spLocks/>
            </p:cNvSpPr>
            <p:nvPr/>
          </p:nvSpPr>
          <p:spPr bwMode="auto">
            <a:xfrm>
              <a:off x="4040" y="3192"/>
              <a:ext cx="45" cy="21"/>
            </a:xfrm>
            <a:custGeom>
              <a:avLst/>
              <a:gdLst>
                <a:gd name="T0" fmla="*/ 4 w 45"/>
                <a:gd name="T1" fmla="*/ 12 h 21"/>
                <a:gd name="T2" fmla="*/ 4 w 45"/>
                <a:gd name="T3" fmla="*/ 12 h 21"/>
                <a:gd name="T4" fmla="*/ 9 w 45"/>
                <a:gd name="T5" fmla="*/ 16 h 21"/>
                <a:gd name="T6" fmla="*/ 18 w 45"/>
                <a:gd name="T7" fmla="*/ 18 h 21"/>
                <a:gd name="T8" fmla="*/ 24 w 45"/>
                <a:gd name="T9" fmla="*/ 21 h 21"/>
                <a:gd name="T10" fmla="*/ 33 w 45"/>
                <a:gd name="T11" fmla="*/ 21 h 21"/>
                <a:gd name="T12" fmla="*/ 33 w 45"/>
                <a:gd name="T13" fmla="*/ 21 h 21"/>
                <a:gd name="T14" fmla="*/ 40 w 45"/>
                <a:gd name="T15" fmla="*/ 21 h 21"/>
                <a:gd name="T16" fmla="*/ 42 w 45"/>
                <a:gd name="T17" fmla="*/ 18 h 21"/>
                <a:gd name="T18" fmla="*/ 45 w 45"/>
                <a:gd name="T19" fmla="*/ 14 h 21"/>
                <a:gd name="T20" fmla="*/ 40 w 45"/>
                <a:gd name="T21" fmla="*/ 12 h 21"/>
                <a:gd name="T22" fmla="*/ 40 w 45"/>
                <a:gd name="T23" fmla="*/ 12 h 21"/>
                <a:gd name="T24" fmla="*/ 36 w 45"/>
                <a:gd name="T25" fmla="*/ 7 h 21"/>
                <a:gd name="T26" fmla="*/ 27 w 45"/>
                <a:gd name="T27" fmla="*/ 3 h 21"/>
                <a:gd name="T28" fmla="*/ 20 w 45"/>
                <a:gd name="T29" fmla="*/ 0 h 21"/>
                <a:gd name="T30" fmla="*/ 11 w 45"/>
                <a:gd name="T31" fmla="*/ 0 h 21"/>
                <a:gd name="T32" fmla="*/ 11 w 45"/>
                <a:gd name="T33" fmla="*/ 0 h 21"/>
                <a:gd name="T34" fmla="*/ 4 w 45"/>
                <a:gd name="T35" fmla="*/ 0 h 21"/>
                <a:gd name="T36" fmla="*/ 2 w 45"/>
                <a:gd name="T37" fmla="*/ 3 h 21"/>
                <a:gd name="T38" fmla="*/ 0 w 45"/>
                <a:gd name="T39" fmla="*/ 7 h 21"/>
                <a:gd name="T40" fmla="*/ 4 w 4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1">
                  <a:moveTo>
                    <a:pt x="4" y="12"/>
                  </a:moveTo>
                  <a:lnTo>
                    <a:pt x="4" y="12"/>
                  </a:lnTo>
                  <a:lnTo>
                    <a:pt x="9" y="16"/>
                  </a:lnTo>
                  <a:lnTo>
                    <a:pt x="18" y="18"/>
                  </a:lnTo>
                  <a:lnTo>
                    <a:pt x="24" y="21"/>
                  </a:lnTo>
                  <a:lnTo>
                    <a:pt x="33" y="21"/>
                  </a:lnTo>
                  <a:lnTo>
                    <a:pt x="40" y="21"/>
                  </a:lnTo>
                  <a:lnTo>
                    <a:pt x="42" y="18"/>
                  </a:lnTo>
                  <a:lnTo>
                    <a:pt x="45" y="14"/>
                  </a:lnTo>
                  <a:lnTo>
                    <a:pt x="40" y="12"/>
                  </a:lnTo>
                  <a:lnTo>
                    <a:pt x="36" y="7"/>
                  </a:lnTo>
                  <a:lnTo>
                    <a:pt x="27" y="3"/>
                  </a:lnTo>
                  <a:lnTo>
                    <a:pt x="20" y="0"/>
                  </a:lnTo>
                  <a:lnTo>
                    <a:pt x="11" y="0"/>
                  </a:lnTo>
                  <a:lnTo>
                    <a:pt x="4" y="0"/>
                  </a:lnTo>
                  <a:lnTo>
                    <a:pt x="2" y="3"/>
                  </a:lnTo>
                  <a:lnTo>
                    <a:pt x="0"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29" name="Freeform 2046">
              <a:extLst>
                <a:ext uri="{FF2B5EF4-FFF2-40B4-BE49-F238E27FC236}">
                  <a16:creationId xmlns:a16="http://schemas.microsoft.com/office/drawing/2014/main" xmlns="" id="{6A297D59-7222-394C-A352-146F075B1334}"/>
                </a:ext>
              </a:extLst>
            </p:cNvPr>
            <p:cNvSpPr>
              <a:spLocks/>
            </p:cNvSpPr>
            <p:nvPr/>
          </p:nvSpPr>
          <p:spPr bwMode="auto">
            <a:xfrm>
              <a:off x="4040" y="3192"/>
              <a:ext cx="45" cy="21"/>
            </a:xfrm>
            <a:custGeom>
              <a:avLst/>
              <a:gdLst>
                <a:gd name="T0" fmla="*/ 4 w 45"/>
                <a:gd name="T1" fmla="*/ 12 h 21"/>
                <a:gd name="T2" fmla="*/ 4 w 45"/>
                <a:gd name="T3" fmla="*/ 12 h 21"/>
                <a:gd name="T4" fmla="*/ 9 w 45"/>
                <a:gd name="T5" fmla="*/ 16 h 21"/>
                <a:gd name="T6" fmla="*/ 18 w 45"/>
                <a:gd name="T7" fmla="*/ 18 h 21"/>
                <a:gd name="T8" fmla="*/ 24 w 45"/>
                <a:gd name="T9" fmla="*/ 21 h 21"/>
                <a:gd name="T10" fmla="*/ 33 w 45"/>
                <a:gd name="T11" fmla="*/ 21 h 21"/>
                <a:gd name="T12" fmla="*/ 33 w 45"/>
                <a:gd name="T13" fmla="*/ 21 h 21"/>
                <a:gd name="T14" fmla="*/ 40 w 45"/>
                <a:gd name="T15" fmla="*/ 21 h 21"/>
                <a:gd name="T16" fmla="*/ 42 w 45"/>
                <a:gd name="T17" fmla="*/ 18 h 21"/>
                <a:gd name="T18" fmla="*/ 45 w 45"/>
                <a:gd name="T19" fmla="*/ 14 h 21"/>
                <a:gd name="T20" fmla="*/ 40 w 45"/>
                <a:gd name="T21" fmla="*/ 12 h 21"/>
                <a:gd name="T22" fmla="*/ 40 w 45"/>
                <a:gd name="T23" fmla="*/ 12 h 21"/>
                <a:gd name="T24" fmla="*/ 36 w 45"/>
                <a:gd name="T25" fmla="*/ 7 h 21"/>
                <a:gd name="T26" fmla="*/ 27 w 45"/>
                <a:gd name="T27" fmla="*/ 3 h 21"/>
                <a:gd name="T28" fmla="*/ 20 w 45"/>
                <a:gd name="T29" fmla="*/ 0 h 21"/>
                <a:gd name="T30" fmla="*/ 11 w 45"/>
                <a:gd name="T31" fmla="*/ 0 h 21"/>
                <a:gd name="T32" fmla="*/ 11 w 45"/>
                <a:gd name="T33" fmla="*/ 0 h 21"/>
                <a:gd name="T34" fmla="*/ 4 w 45"/>
                <a:gd name="T35" fmla="*/ 0 h 21"/>
                <a:gd name="T36" fmla="*/ 2 w 45"/>
                <a:gd name="T37" fmla="*/ 3 h 21"/>
                <a:gd name="T38" fmla="*/ 0 w 45"/>
                <a:gd name="T39" fmla="*/ 7 h 21"/>
                <a:gd name="T40" fmla="*/ 4 w 4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1">
                  <a:moveTo>
                    <a:pt x="4" y="12"/>
                  </a:moveTo>
                  <a:lnTo>
                    <a:pt x="4" y="12"/>
                  </a:lnTo>
                  <a:lnTo>
                    <a:pt x="9" y="16"/>
                  </a:lnTo>
                  <a:lnTo>
                    <a:pt x="18" y="18"/>
                  </a:lnTo>
                  <a:lnTo>
                    <a:pt x="24" y="21"/>
                  </a:lnTo>
                  <a:lnTo>
                    <a:pt x="33" y="21"/>
                  </a:lnTo>
                  <a:lnTo>
                    <a:pt x="40" y="21"/>
                  </a:lnTo>
                  <a:lnTo>
                    <a:pt x="42" y="18"/>
                  </a:lnTo>
                  <a:lnTo>
                    <a:pt x="45" y="14"/>
                  </a:lnTo>
                  <a:lnTo>
                    <a:pt x="40" y="12"/>
                  </a:lnTo>
                  <a:lnTo>
                    <a:pt x="36" y="7"/>
                  </a:lnTo>
                  <a:lnTo>
                    <a:pt x="27" y="3"/>
                  </a:lnTo>
                  <a:lnTo>
                    <a:pt x="20" y="0"/>
                  </a:lnTo>
                  <a:lnTo>
                    <a:pt x="11" y="0"/>
                  </a:lnTo>
                  <a:lnTo>
                    <a:pt x="4" y="0"/>
                  </a:lnTo>
                  <a:lnTo>
                    <a:pt x="2" y="3"/>
                  </a:lnTo>
                  <a:lnTo>
                    <a:pt x="0"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0" name="Freeform 2047">
              <a:extLst>
                <a:ext uri="{FF2B5EF4-FFF2-40B4-BE49-F238E27FC236}">
                  <a16:creationId xmlns:a16="http://schemas.microsoft.com/office/drawing/2014/main" xmlns="" id="{579D3FC7-1E98-0241-947C-9A5A4C26AAF7}"/>
                </a:ext>
              </a:extLst>
            </p:cNvPr>
            <p:cNvSpPr>
              <a:spLocks/>
            </p:cNvSpPr>
            <p:nvPr/>
          </p:nvSpPr>
          <p:spPr bwMode="auto">
            <a:xfrm>
              <a:off x="4004" y="3192"/>
              <a:ext cx="42" cy="23"/>
            </a:xfrm>
            <a:custGeom>
              <a:avLst/>
              <a:gdLst>
                <a:gd name="T0" fmla="*/ 2 w 42"/>
                <a:gd name="T1" fmla="*/ 12 h 23"/>
                <a:gd name="T2" fmla="*/ 2 w 42"/>
                <a:gd name="T3" fmla="*/ 12 h 23"/>
                <a:gd name="T4" fmla="*/ 9 w 42"/>
                <a:gd name="T5" fmla="*/ 16 h 23"/>
                <a:gd name="T6" fmla="*/ 15 w 42"/>
                <a:gd name="T7" fmla="*/ 18 h 23"/>
                <a:gd name="T8" fmla="*/ 24 w 42"/>
                <a:gd name="T9" fmla="*/ 21 h 23"/>
                <a:gd name="T10" fmla="*/ 31 w 42"/>
                <a:gd name="T11" fmla="*/ 23 h 23"/>
                <a:gd name="T12" fmla="*/ 31 w 42"/>
                <a:gd name="T13" fmla="*/ 23 h 23"/>
                <a:gd name="T14" fmla="*/ 38 w 42"/>
                <a:gd name="T15" fmla="*/ 21 h 23"/>
                <a:gd name="T16" fmla="*/ 42 w 42"/>
                <a:gd name="T17" fmla="*/ 18 h 23"/>
                <a:gd name="T18" fmla="*/ 42 w 42"/>
                <a:gd name="T19" fmla="*/ 16 h 23"/>
                <a:gd name="T20" fmla="*/ 40 w 42"/>
                <a:gd name="T21" fmla="*/ 12 h 23"/>
                <a:gd name="T22" fmla="*/ 40 w 42"/>
                <a:gd name="T23" fmla="*/ 12 h 23"/>
                <a:gd name="T24" fmla="*/ 33 w 42"/>
                <a:gd name="T25" fmla="*/ 7 h 23"/>
                <a:gd name="T26" fmla="*/ 27 w 42"/>
                <a:gd name="T27" fmla="*/ 5 h 23"/>
                <a:gd name="T28" fmla="*/ 18 w 42"/>
                <a:gd name="T29" fmla="*/ 3 h 23"/>
                <a:gd name="T30" fmla="*/ 11 w 42"/>
                <a:gd name="T31" fmla="*/ 0 h 23"/>
                <a:gd name="T32" fmla="*/ 11 w 42"/>
                <a:gd name="T33" fmla="*/ 0 h 23"/>
                <a:gd name="T34" fmla="*/ 4 w 42"/>
                <a:gd name="T35" fmla="*/ 3 h 23"/>
                <a:gd name="T36" fmla="*/ 0 w 42"/>
                <a:gd name="T37" fmla="*/ 5 h 23"/>
                <a:gd name="T38" fmla="*/ 0 w 42"/>
                <a:gd name="T39" fmla="*/ 7 h 23"/>
                <a:gd name="T40" fmla="*/ 2 w 42"/>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23">
                  <a:moveTo>
                    <a:pt x="2" y="12"/>
                  </a:moveTo>
                  <a:lnTo>
                    <a:pt x="2" y="12"/>
                  </a:lnTo>
                  <a:lnTo>
                    <a:pt x="9" y="16"/>
                  </a:lnTo>
                  <a:lnTo>
                    <a:pt x="15" y="18"/>
                  </a:lnTo>
                  <a:lnTo>
                    <a:pt x="24" y="21"/>
                  </a:lnTo>
                  <a:lnTo>
                    <a:pt x="31" y="23"/>
                  </a:lnTo>
                  <a:lnTo>
                    <a:pt x="38" y="21"/>
                  </a:lnTo>
                  <a:lnTo>
                    <a:pt x="42" y="18"/>
                  </a:lnTo>
                  <a:lnTo>
                    <a:pt x="42" y="16"/>
                  </a:lnTo>
                  <a:lnTo>
                    <a:pt x="40" y="12"/>
                  </a:lnTo>
                  <a:lnTo>
                    <a:pt x="33" y="7"/>
                  </a:lnTo>
                  <a:lnTo>
                    <a:pt x="27" y="5"/>
                  </a:lnTo>
                  <a:lnTo>
                    <a:pt x="18" y="3"/>
                  </a:lnTo>
                  <a:lnTo>
                    <a:pt x="11"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1" name="Freeform 2048">
              <a:extLst>
                <a:ext uri="{FF2B5EF4-FFF2-40B4-BE49-F238E27FC236}">
                  <a16:creationId xmlns:a16="http://schemas.microsoft.com/office/drawing/2014/main" xmlns="" id="{B0855648-9CEB-5547-8850-E84E50BA19FE}"/>
                </a:ext>
              </a:extLst>
            </p:cNvPr>
            <p:cNvSpPr>
              <a:spLocks/>
            </p:cNvSpPr>
            <p:nvPr/>
          </p:nvSpPr>
          <p:spPr bwMode="auto">
            <a:xfrm>
              <a:off x="4004" y="3192"/>
              <a:ext cx="42" cy="23"/>
            </a:xfrm>
            <a:custGeom>
              <a:avLst/>
              <a:gdLst>
                <a:gd name="T0" fmla="*/ 2 w 42"/>
                <a:gd name="T1" fmla="*/ 12 h 23"/>
                <a:gd name="T2" fmla="*/ 2 w 42"/>
                <a:gd name="T3" fmla="*/ 12 h 23"/>
                <a:gd name="T4" fmla="*/ 9 w 42"/>
                <a:gd name="T5" fmla="*/ 16 h 23"/>
                <a:gd name="T6" fmla="*/ 15 w 42"/>
                <a:gd name="T7" fmla="*/ 18 h 23"/>
                <a:gd name="T8" fmla="*/ 24 w 42"/>
                <a:gd name="T9" fmla="*/ 21 h 23"/>
                <a:gd name="T10" fmla="*/ 31 w 42"/>
                <a:gd name="T11" fmla="*/ 23 h 23"/>
                <a:gd name="T12" fmla="*/ 31 w 42"/>
                <a:gd name="T13" fmla="*/ 23 h 23"/>
                <a:gd name="T14" fmla="*/ 38 w 42"/>
                <a:gd name="T15" fmla="*/ 21 h 23"/>
                <a:gd name="T16" fmla="*/ 42 w 42"/>
                <a:gd name="T17" fmla="*/ 18 h 23"/>
                <a:gd name="T18" fmla="*/ 42 w 42"/>
                <a:gd name="T19" fmla="*/ 16 h 23"/>
                <a:gd name="T20" fmla="*/ 40 w 42"/>
                <a:gd name="T21" fmla="*/ 12 h 23"/>
                <a:gd name="T22" fmla="*/ 40 w 42"/>
                <a:gd name="T23" fmla="*/ 12 h 23"/>
                <a:gd name="T24" fmla="*/ 33 w 42"/>
                <a:gd name="T25" fmla="*/ 7 h 23"/>
                <a:gd name="T26" fmla="*/ 27 w 42"/>
                <a:gd name="T27" fmla="*/ 5 h 23"/>
                <a:gd name="T28" fmla="*/ 18 w 42"/>
                <a:gd name="T29" fmla="*/ 3 h 23"/>
                <a:gd name="T30" fmla="*/ 11 w 42"/>
                <a:gd name="T31" fmla="*/ 0 h 23"/>
                <a:gd name="T32" fmla="*/ 11 w 42"/>
                <a:gd name="T33" fmla="*/ 0 h 23"/>
                <a:gd name="T34" fmla="*/ 4 w 42"/>
                <a:gd name="T35" fmla="*/ 3 h 23"/>
                <a:gd name="T36" fmla="*/ 0 w 42"/>
                <a:gd name="T37" fmla="*/ 5 h 23"/>
                <a:gd name="T38" fmla="*/ 0 w 42"/>
                <a:gd name="T39" fmla="*/ 7 h 23"/>
                <a:gd name="T40" fmla="*/ 2 w 42"/>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2" h="23">
                  <a:moveTo>
                    <a:pt x="2" y="12"/>
                  </a:moveTo>
                  <a:lnTo>
                    <a:pt x="2" y="12"/>
                  </a:lnTo>
                  <a:lnTo>
                    <a:pt x="9" y="16"/>
                  </a:lnTo>
                  <a:lnTo>
                    <a:pt x="15" y="18"/>
                  </a:lnTo>
                  <a:lnTo>
                    <a:pt x="24" y="21"/>
                  </a:lnTo>
                  <a:lnTo>
                    <a:pt x="31" y="23"/>
                  </a:lnTo>
                  <a:lnTo>
                    <a:pt x="38" y="21"/>
                  </a:lnTo>
                  <a:lnTo>
                    <a:pt x="42" y="18"/>
                  </a:lnTo>
                  <a:lnTo>
                    <a:pt x="42" y="16"/>
                  </a:lnTo>
                  <a:lnTo>
                    <a:pt x="40" y="12"/>
                  </a:lnTo>
                  <a:lnTo>
                    <a:pt x="33" y="7"/>
                  </a:lnTo>
                  <a:lnTo>
                    <a:pt x="27" y="5"/>
                  </a:lnTo>
                  <a:lnTo>
                    <a:pt x="18" y="3"/>
                  </a:lnTo>
                  <a:lnTo>
                    <a:pt x="11"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2" name="Freeform 2049">
              <a:extLst>
                <a:ext uri="{FF2B5EF4-FFF2-40B4-BE49-F238E27FC236}">
                  <a16:creationId xmlns:a16="http://schemas.microsoft.com/office/drawing/2014/main" xmlns="" id="{ED1D5423-C23F-A345-8BF5-22EE1A5F3E0E}"/>
                </a:ext>
              </a:extLst>
            </p:cNvPr>
            <p:cNvSpPr>
              <a:spLocks/>
            </p:cNvSpPr>
            <p:nvPr/>
          </p:nvSpPr>
          <p:spPr bwMode="auto">
            <a:xfrm>
              <a:off x="3968" y="3192"/>
              <a:ext cx="40" cy="23"/>
            </a:xfrm>
            <a:custGeom>
              <a:avLst/>
              <a:gdLst>
                <a:gd name="T0" fmla="*/ 2 w 40"/>
                <a:gd name="T1" fmla="*/ 12 h 23"/>
                <a:gd name="T2" fmla="*/ 2 w 40"/>
                <a:gd name="T3" fmla="*/ 12 h 23"/>
                <a:gd name="T4" fmla="*/ 9 w 40"/>
                <a:gd name="T5" fmla="*/ 16 h 23"/>
                <a:gd name="T6" fmla="*/ 15 w 40"/>
                <a:gd name="T7" fmla="*/ 21 h 23"/>
                <a:gd name="T8" fmla="*/ 22 w 40"/>
                <a:gd name="T9" fmla="*/ 23 h 23"/>
                <a:gd name="T10" fmla="*/ 31 w 40"/>
                <a:gd name="T11" fmla="*/ 23 h 23"/>
                <a:gd name="T12" fmla="*/ 31 w 40"/>
                <a:gd name="T13" fmla="*/ 23 h 23"/>
                <a:gd name="T14" fmla="*/ 38 w 40"/>
                <a:gd name="T15" fmla="*/ 21 h 23"/>
                <a:gd name="T16" fmla="*/ 40 w 40"/>
                <a:gd name="T17" fmla="*/ 18 h 23"/>
                <a:gd name="T18" fmla="*/ 40 w 40"/>
                <a:gd name="T19" fmla="*/ 16 h 23"/>
                <a:gd name="T20" fmla="*/ 38 w 40"/>
                <a:gd name="T21" fmla="*/ 12 h 23"/>
                <a:gd name="T22" fmla="*/ 38 w 40"/>
                <a:gd name="T23" fmla="*/ 12 h 23"/>
                <a:gd name="T24" fmla="*/ 33 w 40"/>
                <a:gd name="T25" fmla="*/ 7 h 23"/>
                <a:gd name="T26" fmla="*/ 24 w 40"/>
                <a:gd name="T27" fmla="*/ 5 h 23"/>
                <a:gd name="T28" fmla="*/ 18 w 40"/>
                <a:gd name="T29" fmla="*/ 3 h 23"/>
                <a:gd name="T30" fmla="*/ 9 w 40"/>
                <a:gd name="T31" fmla="*/ 0 h 23"/>
                <a:gd name="T32" fmla="*/ 9 w 40"/>
                <a:gd name="T33" fmla="*/ 0 h 23"/>
                <a:gd name="T34" fmla="*/ 4 w 40"/>
                <a:gd name="T35" fmla="*/ 3 h 23"/>
                <a:gd name="T36" fmla="*/ 0 w 40"/>
                <a:gd name="T37" fmla="*/ 5 h 23"/>
                <a:gd name="T38" fmla="*/ 0 w 40"/>
                <a:gd name="T39" fmla="*/ 7 h 23"/>
                <a:gd name="T40" fmla="*/ 2 w 4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3">
                  <a:moveTo>
                    <a:pt x="2" y="12"/>
                  </a:moveTo>
                  <a:lnTo>
                    <a:pt x="2" y="12"/>
                  </a:lnTo>
                  <a:lnTo>
                    <a:pt x="9" y="16"/>
                  </a:lnTo>
                  <a:lnTo>
                    <a:pt x="15" y="21"/>
                  </a:lnTo>
                  <a:lnTo>
                    <a:pt x="22" y="23"/>
                  </a:lnTo>
                  <a:lnTo>
                    <a:pt x="31" y="23"/>
                  </a:lnTo>
                  <a:lnTo>
                    <a:pt x="38" y="21"/>
                  </a:lnTo>
                  <a:lnTo>
                    <a:pt x="40" y="18"/>
                  </a:lnTo>
                  <a:lnTo>
                    <a:pt x="40" y="16"/>
                  </a:lnTo>
                  <a:lnTo>
                    <a:pt x="38" y="12"/>
                  </a:lnTo>
                  <a:lnTo>
                    <a:pt x="33" y="7"/>
                  </a:lnTo>
                  <a:lnTo>
                    <a:pt x="24" y="5"/>
                  </a:lnTo>
                  <a:lnTo>
                    <a:pt x="18" y="3"/>
                  </a:lnTo>
                  <a:lnTo>
                    <a:pt x="9"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3" name="Freeform 2050">
              <a:extLst>
                <a:ext uri="{FF2B5EF4-FFF2-40B4-BE49-F238E27FC236}">
                  <a16:creationId xmlns:a16="http://schemas.microsoft.com/office/drawing/2014/main" xmlns="" id="{20067A92-4F5F-604E-881B-E9AE1F35D956}"/>
                </a:ext>
              </a:extLst>
            </p:cNvPr>
            <p:cNvSpPr>
              <a:spLocks/>
            </p:cNvSpPr>
            <p:nvPr/>
          </p:nvSpPr>
          <p:spPr bwMode="auto">
            <a:xfrm>
              <a:off x="3968" y="3192"/>
              <a:ext cx="40" cy="23"/>
            </a:xfrm>
            <a:custGeom>
              <a:avLst/>
              <a:gdLst>
                <a:gd name="T0" fmla="*/ 2 w 40"/>
                <a:gd name="T1" fmla="*/ 12 h 23"/>
                <a:gd name="T2" fmla="*/ 2 w 40"/>
                <a:gd name="T3" fmla="*/ 12 h 23"/>
                <a:gd name="T4" fmla="*/ 9 w 40"/>
                <a:gd name="T5" fmla="*/ 16 h 23"/>
                <a:gd name="T6" fmla="*/ 15 w 40"/>
                <a:gd name="T7" fmla="*/ 21 h 23"/>
                <a:gd name="T8" fmla="*/ 22 w 40"/>
                <a:gd name="T9" fmla="*/ 23 h 23"/>
                <a:gd name="T10" fmla="*/ 31 w 40"/>
                <a:gd name="T11" fmla="*/ 23 h 23"/>
                <a:gd name="T12" fmla="*/ 31 w 40"/>
                <a:gd name="T13" fmla="*/ 23 h 23"/>
                <a:gd name="T14" fmla="*/ 38 w 40"/>
                <a:gd name="T15" fmla="*/ 21 h 23"/>
                <a:gd name="T16" fmla="*/ 40 w 40"/>
                <a:gd name="T17" fmla="*/ 18 h 23"/>
                <a:gd name="T18" fmla="*/ 40 w 40"/>
                <a:gd name="T19" fmla="*/ 16 h 23"/>
                <a:gd name="T20" fmla="*/ 38 w 40"/>
                <a:gd name="T21" fmla="*/ 12 h 23"/>
                <a:gd name="T22" fmla="*/ 38 w 40"/>
                <a:gd name="T23" fmla="*/ 12 h 23"/>
                <a:gd name="T24" fmla="*/ 33 w 40"/>
                <a:gd name="T25" fmla="*/ 7 h 23"/>
                <a:gd name="T26" fmla="*/ 24 w 40"/>
                <a:gd name="T27" fmla="*/ 5 h 23"/>
                <a:gd name="T28" fmla="*/ 18 w 40"/>
                <a:gd name="T29" fmla="*/ 3 h 23"/>
                <a:gd name="T30" fmla="*/ 9 w 40"/>
                <a:gd name="T31" fmla="*/ 0 h 23"/>
                <a:gd name="T32" fmla="*/ 9 w 40"/>
                <a:gd name="T33" fmla="*/ 0 h 23"/>
                <a:gd name="T34" fmla="*/ 4 w 40"/>
                <a:gd name="T35" fmla="*/ 3 h 23"/>
                <a:gd name="T36" fmla="*/ 0 w 40"/>
                <a:gd name="T37" fmla="*/ 5 h 23"/>
                <a:gd name="T38" fmla="*/ 0 w 40"/>
                <a:gd name="T39" fmla="*/ 7 h 23"/>
                <a:gd name="T40" fmla="*/ 2 w 40"/>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3">
                  <a:moveTo>
                    <a:pt x="2" y="12"/>
                  </a:moveTo>
                  <a:lnTo>
                    <a:pt x="2" y="12"/>
                  </a:lnTo>
                  <a:lnTo>
                    <a:pt x="9" y="16"/>
                  </a:lnTo>
                  <a:lnTo>
                    <a:pt x="15" y="21"/>
                  </a:lnTo>
                  <a:lnTo>
                    <a:pt x="22" y="23"/>
                  </a:lnTo>
                  <a:lnTo>
                    <a:pt x="31" y="23"/>
                  </a:lnTo>
                  <a:lnTo>
                    <a:pt x="38" y="21"/>
                  </a:lnTo>
                  <a:lnTo>
                    <a:pt x="40" y="18"/>
                  </a:lnTo>
                  <a:lnTo>
                    <a:pt x="40" y="16"/>
                  </a:lnTo>
                  <a:lnTo>
                    <a:pt x="38" y="12"/>
                  </a:lnTo>
                  <a:lnTo>
                    <a:pt x="33" y="7"/>
                  </a:lnTo>
                  <a:lnTo>
                    <a:pt x="24" y="5"/>
                  </a:lnTo>
                  <a:lnTo>
                    <a:pt x="18" y="3"/>
                  </a:lnTo>
                  <a:lnTo>
                    <a:pt x="9"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4" name="Freeform 2051">
              <a:extLst>
                <a:ext uri="{FF2B5EF4-FFF2-40B4-BE49-F238E27FC236}">
                  <a16:creationId xmlns:a16="http://schemas.microsoft.com/office/drawing/2014/main" xmlns="" id="{80B28491-C125-9745-9E2B-A3723AC4FCC5}"/>
                </a:ext>
              </a:extLst>
            </p:cNvPr>
            <p:cNvSpPr>
              <a:spLocks/>
            </p:cNvSpPr>
            <p:nvPr/>
          </p:nvSpPr>
          <p:spPr bwMode="auto">
            <a:xfrm>
              <a:off x="3932" y="3195"/>
              <a:ext cx="40" cy="20"/>
            </a:xfrm>
            <a:custGeom>
              <a:avLst/>
              <a:gdLst>
                <a:gd name="T0" fmla="*/ 2 w 40"/>
                <a:gd name="T1" fmla="*/ 9 h 20"/>
                <a:gd name="T2" fmla="*/ 2 w 40"/>
                <a:gd name="T3" fmla="*/ 9 h 20"/>
                <a:gd name="T4" fmla="*/ 9 w 40"/>
                <a:gd name="T5" fmla="*/ 13 h 20"/>
                <a:gd name="T6" fmla="*/ 15 w 40"/>
                <a:gd name="T7" fmla="*/ 18 h 20"/>
                <a:gd name="T8" fmla="*/ 22 w 40"/>
                <a:gd name="T9" fmla="*/ 20 h 20"/>
                <a:gd name="T10" fmla="*/ 31 w 40"/>
                <a:gd name="T11" fmla="*/ 20 h 20"/>
                <a:gd name="T12" fmla="*/ 31 w 40"/>
                <a:gd name="T13" fmla="*/ 20 h 20"/>
                <a:gd name="T14" fmla="*/ 38 w 40"/>
                <a:gd name="T15" fmla="*/ 20 h 20"/>
                <a:gd name="T16" fmla="*/ 40 w 40"/>
                <a:gd name="T17" fmla="*/ 18 h 20"/>
                <a:gd name="T18" fmla="*/ 40 w 40"/>
                <a:gd name="T19" fmla="*/ 13 h 20"/>
                <a:gd name="T20" fmla="*/ 38 w 40"/>
                <a:gd name="T21" fmla="*/ 9 h 20"/>
                <a:gd name="T22" fmla="*/ 38 w 40"/>
                <a:gd name="T23" fmla="*/ 9 h 20"/>
                <a:gd name="T24" fmla="*/ 33 w 40"/>
                <a:gd name="T25" fmla="*/ 4 h 20"/>
                <a:gd name="T26" fmla="*/ 27 w 40"/>
                <a:gd name="T27" fmla="*/ 2 h 20"/>
                <a:gd name="T28" fmla="*/ 18 w 40"/>
                <a:gd name="T29" fmla="*/ 0 h 20"/>
                <a:gd name="T30" fmla="*/ 11 w 40"/>
                <a:gd name="T31" fmla="*/ 0 h 20"/>
                <a:gd name="T32" fmla="*/ 11 w 40"/>
                <a:gd name="T33" fmla="*/ 0 h 20"/>
                <a:gd name="T34" fmla="*/ 4 w 40"/>
                <a:gd name="T35" fmla="*/ 0 h 20"/>
                <a:gd name="T36" fmla="*/ 2 w 40"/>
                <a:gd name="T37" fmla="*/ 2 h 20"/>
                <a:gd name="T38" fmla="*/ 0 w 40"/>
                <a:gd name="T39" fmla="*/ 6 h 20"/>
                <a:gd name="T40" fmla="*/ 2 w 4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0">
                  <a:moveTo>
                    <a:pt x="2" y="9"/>
                  </a:moveTo>
                  <a:lnTo>
                    <a:pt x="2" y="9"/>
                  </a:lnTo>
                  <a:lnTo>
                    <a:pt x="9" y="13"/>
                  </a:lnTo>
                  <a:lnTo>
                    <a:pt x="15" y="18"/>
                  </a:lnTo>
                  <a:lnTo>
                    <a:pt x="22" y="20"/>
                  </a:lnTo>
                  <a:lnTo>
                    <a:pt x="31" y="20"/>
                  </a:lnTo>
                  <a:lnTo>
                    <a:pt x="38" y="20"/>
                  </a:lnTo>
                  <a:lnTo>
                    <a:pt x="40" y="18"/>
                  </a:lnTo>
                  <a:lnTo>
                    <a:pt x="40" y="13"/>
                  </a:lnTo>
                  <a:lnTo>
                    <a:pt x="38" y="9"/>
                  </a:lnTo>
                  <a:lnTo>
                    <a:pt x="33" y="4"/>
                  </a:lnTo>
                  <a:lnTo>
                    <a:pt x="27" y="2"/>
                  </a:lnTo>
                  <a:lnTo>
                    <a:pt x="18" y="0"/>
                  </a:lnTo>
                  <a:lnTo>
                    <a:pt x="11" y="0"/>
                  </a:lnTo>
                  <a:lnTo>
                    <a:pt x="4" y="0"/>
                  </a:lnTo>
                  <a:lnTo>
                    <a:pt x="2"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5" name="Freeform 2052">
              <a:extLst>
                <a:ext uri="{FF2B5EF4-FFF2-40B4-BE49-F238E27FC236}">
                  <a16:creationId xmlns:a16="http://schemas.microsoft.com/office/drawing/2014/main" xmlns="" id="{FF00026C-1D71-084D-BAA7-494CC7AEF115}"/>
                </a:ext>
              </a:extLst>
            </p:cNvPr>
            <p:cNvSpPr>
              <a:spLocks/>
            </p:cNvSpPr>
            <p:nvPr/>
          </p:nvSpPr>
          <p:spPr bwMode="auto">
            <a:xfrm>
              <a:off x="3932" y="3195"/>
              <a:ext cx="40" cy="20"/>
            </a:xfrm>
            <a:custGeom>
              <a:avLst/>
              <a:gdLst>
                <a:gd name="T0" fmla="*/ 2 w 40"/>
                <a:gd name="T1" fmla="*/ 9 h 20"/>
                <a:gd name="T2" fmla="*/ 2 w 40"/>
                <a:gd name="T3" fmla="*/ 9 h 20"/>
                <a:gd name="T4" fmla="*/ 9 w 40"/>
                <a:gd name="T5" fmla="*/ 13 h 20"/>
                <a:gd name="T6" fmla="*/ 15 w 40"/>
                <a:gd name="T7" fmla="*/ 18 h 20"/>
                <a:gd name="T8" fmla="*/ 22 w 40"/>
                <a:gd name="T9" fmla="*/ 20 h 20"/>
                <a:gd name="T10" fmla="*/ 31 w 40"/>
                <a:gd name="T11" fmla="*/ 20 h 20"/>
                <a:gd name="T12" fmla="*/ 31 w 40"/>
                <a:gd name="T13" fmla="*/ 20 h 20"/>
                <a:gd name="T14" fmla="*/ 38 w 40"/>
                <a:gd name="T15" fmla="*/ 20 h 20"/>
                <a:gd name="T16" fmla="*/ 40 w 40"/>
                <a:gd name="T17" fmla="*/ 18 h 20"/>
                <a:gd name="T18" fmla="*/ 40 w 40"/>
                <a:gd name="T19" fmla="*/ 13 h 20"/>
                <a:gd name="T20" fmla="*/ 38 w 40"/>
                <a:gd name="T21" fmla="*/ 9 h 20"/>
                <a:gd name="T22" fmla="*/ 38 w 40"/>
                <a:gd name="T23" fmla="*/ 9 h 20"/>
                <a:gd name="T24" fmla="*/ 33 w 40"/>
                <a:gd name="T25" fmla="*/ 4 h 20"/>
                <a:gd name="T26" fmla="*/ 27 w 40"/>
                <a:gd name="T27" fmla="*/ 2 h 20"/>
                <a:gd name="T28" fmla="*/ 18 w 40"/>
                <a:gd name="T29" fmla="*/ 0 h 20"/>
                <a:gd name="T30" fmla="*/ 11 w 40"/>
                <a:gd name="T31" fmla="*/ 0 h 20"/>
                <a:gd name="T32" fmla="*/ 11 w 40"/>
                <a:gd name="T33" fmla="*/ 0 h 20"/>
                <a:gd name="T34" fmla="*/ 4 w 40"/>
                <a:gd name="T35" fmla="*/ 0 h 20"/>
                <a:gd name="T36" fmla="*/ 2 w 40"/>
                <a:gd name="T37" fmla="*/ 2 h 20"/>
                <a:gd name="T38" fmla="*/ 0 w 40"/>
                <a:gd name="T39" fmla="*/ 6 h 20"/>
                <a:gd name="T40" fmla="*/ 2 w 4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0">
                  <a:moveTo>
                    <a:pt x="2" y="9"/>
                  </a:moveTo>
                  <a:lnTo>
                    <a:pt x="2" y="9"/>
                  </a:lnTo>
                  <a:lnTo>
                    <a:pt x="9" y="13"/>
                  </a:lnTo>
                  <a:lnTo>
                    <a:pt x="15" y="18"/>
                  </a:lnTo>
                  <a:lnTo>
                    <a:pt x="22" y="20"/>
                  </a:lnTo>
                  <a:lnTo>
                    <a:pt x="31" y="20"/>
                  </a:lnTo>
                  <a:lnTo>
                    <a:pt x="38" y="20"/>
                  </a:lnTo>
                  <a:lnTo>
                    <a:pt x="40" y="18"/>
                  </a:lnTo>
                  <a:lnTo>
                    <a:pt x="40" y="13"/>
                  </a:lnTo>
                  <a:lnTo>
                    <a:pt x="38" y="9"/>
                  </a:lnTo>
                  <a:lnTo>
                    <a:pt x="33" y="4"/>
                  </a:lnTo>
                  <a:lnTo>
                    <a:pt x="27" y="2"/>
                  </a:lnTo>
                  <a:lnTo>
                    <a:pt x="18" y="0"/>
                  </a:lnTo>
                  <a:lnTo>
                    <a:pt x="11" y="0"/>
                  </a:lnTo>
                  <a:lnTo>
                    <a:pt x="4" y="0"/>
                  </a:lnTo>
                  <a:lnTo>
                    <a:pt x="2"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6" name="Freeform 2053">
              <a:extLst>
                <a:ext uri="{FF2B5EF4-FFF2-40B4-BE49-F238E27FC236}">
                  <a16:creationId xmlns:a16="http://schemas.microsoft.com/office/drawing/2014/main" xmlns="" id="{ECA72B3F-0B3D-664D-A3AD-DE1867051041}"/>
                </a:ext>
              </a:extLst>
            </p:cNvPr>
            <p:cNvSpPr>
              <a:spLocks/>
            </p:cNvSpPr>
            <p:nvPr/>
          </p:nvSpPr>
          <p:spPr bwMode="auto">
            <a:xfrm>
              <a:off x="3898" y="3195"/>
              <a:ext cx="40" cy="20"/>
            </a:xfrm>
            <a:custGeom>
              <a:avLst/>
              <a:gdLst>
                <a:gd name="T0" fmla="*/ 2 w 40"/>
                <a:gd name="T1" fmla="*/ 11 h 20"/>
                <a:gd name="T2" fmla="*/ 2 w 40"/>
                <a:gd name="T3" fmla="*/ 11 h 20"/>
                <a:gd name="T4" fmla="*/ 7 w 40"/>
                <a:gd name="T5" fmla="*/ 15 h 20"/>
                <a:gd name="T6" fmla="*/ 13 w 40"/>
                <a:gd name="T7" fmla="*/ 18 h 20"/>
                <a:gd name="T8" fmla="*/ 22 w 40"/>
                <a:gd name="T9" fmla="*/ 20 h 20"/>
                <a:gd name="T10" fmla="*/ 29 w 40"/>
                <a:gd name="T11" fmla="*/ 20 h 20"/>
                <a:gd name="T12" fmla="*/ 29 w 40"/>
                <a:gd name="T13" fmla="*/ 20 h 20"/>
                <a:gd name="T14" fmla="*/ 36 w 40"/>
                <a:gd name="T15" fmla="*/ 20 h 20"/>
                <a:gd name="T16" fmla="*/ 38 w 40"/>
                <a:gd name="T17" fmla="*/ 18 h 20"/>
                <a:gd name="T18" fmla="*/ 40 w 40"/>
                <a:gd name="T19" fmla="*/ 13 h 20"/>
                <a:gd name="T20" fmla="*/ 36 w 40"/>
                <a:gd name="T21" fmla="*/ 9 h 20"/>
                <a:gd name="T22" fmla="*/ 36 w 40"/>
                <a:gd name="T23" fmla="*/ 9 h 20"/>
                <a:gd name="T24" fmla="*/ 31 w 40"/>
                <a:gd name="T25" fmla="*/ 6 h 20"/>
                <a:gd name="T26" fmla="*/ 25 w 40"/>
                <a:gd name="T27" fmla="*/ 2 h 20"/>
                <a:gd name="T28" fmla="*/ 18 w 40"/>
                <a:gd name="T29" fmla="*/ 0 h 20"/>
                <a:gd name="T30" fmla="*/ 9 w 40"/>
                <a:gd name="T31" fmla="*/ 0 h 20"/>
                <a:gd name="T32" fmla="*/ 9 w 40"/>
                <a:gd name="T33" fmla="*/ 0 h 20"/>
                <a:gd name="T34" fmla="*/ 4 w 40"/>
                <a:gd name="T35" fmla="*/ 0 h 20"/>
                <a:gd name="T36" fmla="*/ 0 w 40"/>
                <a:gd name="T37" fmla="*/ 2 h 20"/>
                <a:gd name="T38" fmla="*/ 0 w 40"/>
                <a:gd name="T39" fmla="*/ 6 h 20"/>
                <a:gd name="T40" fmla="*/ 2 w 4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0">
                  <a:moveTo>
                    <a:pt x="2" y="11"/>
                  </a:moveTo>
                  <a:lnTo>
                    <a:pt x="2" y="11"/>
                  </a:lnTo>
                  <a:lnTo>
                    <a:pt x="7" y="15"/>
                  </a:lnTo>
                  <a:lnTo>
                    <a:pt x="13" y="18"/>
                  </a:lnTo>
                  <a:lnTo>
                    <a:pt x="22" y="20"/>
                  </a:lnTo>
                  <a:lnTo>
                    <a:pt x="29" y="20"/>
                  </a:lnTo>
                  <a:lnTo>
                    <a:pt x="36" y="20"/>
                  </a:lnTo>
                  <a:lnTo>
                    <a:pt x="38" y="18"/>
                  </a:lnTo>
                  <a:lnTo>
                    <a:pt x="40" y="13"/>
                  </a:lnTo>
                  <a:lnTo>
                    <a:pt x="36" y="9"/>
                  </a:lnTo>
                  <a:lnTo>
                    <a:pt x="31" y="6"/>
                  </a:lnTo>
                  <a:lnTo>
                    <a:pt x="25" y="2"/>
                  </a:lnTo>
                  <a:lnTo>
                    <a:pt x="18" y="0"/>
                  </a:lnTo>
                  <a:lnTo>
                    <a:pt x="9" y="0"/>
                  </a:lnTo>
                  <a:lnTo>
                    <a:pt x="4"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7" name="Freeform 2054">
              <a:extLst>
                <a:ext uri="{FF2B5EF4-FFF2-40B4-BE49-F238E27FC236}">
                  <a16:creationId xmlns:a16="http://schemas.microsoft.com/office/drawing/2014/main" xmlns="" id="{1D1347D2-6FDC-0243-B4D4-37A70D569231}"/>
                </a:ext>
              </a:extLst>
            </p:cNvPr>
            <p:cNvSpPr>
              <a:spLocks/>
            </p:cNvSpPr>
            <p:nvPr/>
          </p:nvSpPr>
          <p:spPr bwMode="auto">
            <a:xfrm>
              <a:off x="3898" y="3195"/>
              <a:ext cx="40" cy="20"/>
            </a:xfrm>
            <a:custGeom>
              <a:avLst/>
              <a:gdLst>
                <a:gd name="T0" fmla="*/ 2 w 40"/>
                <a:gd name="T1" fmla="*/ 11 h 20"/>
                <a:gd name="T2" fmla="*/ 2 w 40"/>
                <a:gd name="T3" fmla="*/ 11 h 20"/>
                <a:gd name="T4" fmla="*/ 7 w 40"/>
                <a:gd name="T5" fmla="*/ 15 h 20"/>
                <a:gd name="T6" fmla="*/ 13 w 40"/>
                <a:gd name="T7" fmla="*/ 18 h 20"/>
                <a:gd name="T8" fmla="*/ 22 w 40"/>
                <a:gd name="T9" fmla="*/ 20 h 20"/>
                <a:gd name="T10" fmla="*/ 29 w 40"/>
                <a:gd name="T11" fmla="*/ 20 h 20"/>
                <a:gd name="T12" fmla="*/ 29 w 40"/>
                <a:gd name="T13" fmla="*/ 20 h 20"/>
                <a:gd name="T14" fmla="*/ 36 w 40"/>
                <a:gd name="T15" fmla="*/ 20 h 20"/>
                <a:gd name="T16" fmla="*/ 38 w 40"/>
                <a:gd name="T17" fmla="*/ 18 h 20"/>
                <a:gd name="T18" fmla="*/ 40 w 40"/>
                <a:gd name="T19" fmla="*/ 13 h 20"/>
                <a:gd name="T20" fmla="*/ 36 w 40"/>
                <a:gd name="T21" fmla="*/ 9 h 20"/>
                <a:gd name="T22" fmla="*/ 36 w 40"/>
                <a:gd name="T23" fmla="*/ 9 h 20"/>
                <a:gd name="T24" fmla="*/ 31 w 40"/>
                <a:gd name="T25" fmla="*/ 6 h 20"/>
                <a:gd name="T26" fmla="*/ 25 w 40"/>
                <a:gd name="T27" fmla="*/ 2 h 20"/>
                <a:gd name="T28" fmla="*/ 18 w 40"/>
                <a:gd name="T29" fmla="*/ 0 h 20"/>
                <a:gd name="T30" fmla="*/ 9 w 40"/>
                <a:gd name="T31" fmla="*/ 0 h 20"/>
                <a:gd name="T32" fmla="*/ 9 w 40"/>
                <a:gd name="T33" fmla="*/ 0 h 20"/>
                <a:gd name="T34" fmla="*/ 4 w 40"/>
                <a:gd name="T35" fmla="*/ 0 h 20"/>
                <a:gd name="T36" fmla="*/ 0 w 40"/>
                <a:gd name="T37" fmla="*/ 2 h 20"/>
                <a:gd name="T38" fmla="*/ 0 w 40"/>
                <a:gd name="T39" fmla="*/ 6 h 20"/>
                <a:gd name="T40" fmla="*/ 2 w 4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0">
                  <a:moveTo>
                    <a:pt x="2" y="11"/>
                  </a:moveTo>
                  <a:lnTo>
                    <a:pt x="2" y="11"/>
                  </a:lnTo>
                  <a:lnTo>
                    <a:pt x="7" y="15"/>
                  </a:lnTo>
                  <a:lnTo>
                    <a:pt x="13" y="18"/>
                  </a:lnTo>
                  <a:lnTo>
                    <a:pt x="22" y="20"/>
                  </a:lnTo>
                  <a:lnTo>
                    <a:pt x="29" y="20"/>
                  </a:lnTo>
                  <a:lnTo>
                    <a:pt x="36" y="20"/>
                  </a:lnTo>
                  <a:lnTo>
                    <a:pt x="38" y="18"/>
                  </a:lnTo>
                  <a:lnTo>
                    <a:pt x="40" y="13"/>
                  </a:lnTo>
                  <a:lnTo>
                    <a:pt x="36" y="9"/>
                  </a:lnTo>
                  <a:lnTo>
                    <a:pt x="31" y="6"/>
                  </a:lnTo>
                  <a:lnTo>
                    <a:pt x="25" y="2"/>
                  </a:lnTo>
                  <a:lnTo>
                    <a:pt x="18" y="0"/>
                  </a:lnTo>
                  <a:lnTo>
                    <a:pt x="9" y="0"/>
                  </a:lnTo>
                  <a:lnTo>
                    <a:pt x="4"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8" name="Freeform 2055">
              <a:extLst>
                <a:ext uri="{FF2B5EF4-FFF2-40B4-BE49-F238E27FC236}">
                  <a16:creationId xmlns:a16="http://schemas.microsoft.com/office/drawing/2014/main" xmlns="" id="{7180E132-9689-4441-A4E4-1DFFCC93FBC2}"/>
                </a:ext>
              </a:extLst>
            </p:cNvPr>
            <p:cNvSpPr>
              <a:spLocks/>
            </p:cNvSpPr>
            <p:nvPr/>
          </p:nvSpPr>
          <p:spPr bwMode="auto">
            <a:xfrm>
              <a:off x="3864" y="3195"/>
              <a:ext cx="38" cy="22"/>
            </a:xfrm>
            <a:custGeom>
              <a:avLst/>
              <a:gdLst>
                <a:gd name="T0" fmla="*/ 2 w 38"/>
                <a:gd name="T1" fmla="*/ 11 h 22"/>
                <a:gd name="T2" fmla="*/ 2 w 38"/>
                <a:gd name="T3" fmla="*/ 11 h 22"/>
                <a:gd name="T4" fmla="*/ 7 w 38"/>
                <a:gd name="T5" fmla="*/ 15 h 22"/>
                <a:gd name="T6" fmla="*/ 14 w 38"/>
                <a:gd name="T7" fmla="*/ 18 h 22"/>
                <a:gd name="T8" fmla="*/ 23 w 38"/>
                <a:gd name="T9" fmla="*/ 20 h 22"/>
                <a:gd name="T10" fmla="*/ 29 w 38"/>
                <a:gd name="T11" fmla="*/ 22 h 22"/>
                <a:gd name="T12" fmla="*/ 29 w 38"/>
                <a:gd name="T13" fmla="*/ 22 h 22"/>
                <a:gd name="T14" fmla="*/ 34 w 38"/>
                <a:gd name="T15" fmla="*/ 20 h 22"/>
                <a:gd name="T16" fmla="*/ 38 w 38"/>
                <a:gd name="T17" fmla="*/ 18 h 22"/>
                <a:gd name="T18" fmla="*/ 38 w 38"/>
                <a:gd name="T19" fmla="*/ 15 h 22"/>
                <a:gd name="T20" fmla="*/ 36 w 38"/>
                <a:gd name="T21" fmla="*/ 11 h 22"/>
                <a:gd name="T22" fmla="*/ 36 w 38"/>
                <a:gd name="T23" fmla="*/ 11 h 22"/>
                <a:gd name="T24" fmla="*/ 32 w 38"/>
                <a:gd name="T25" fmla="*/ 6 h 22"/>
                <a:gd name="T26" fmla="*/ 25 w 38"/>
                <a:gd name="T27" fmla="*/ 2 h 22"/>
                <a:gd name="T28" fmla="*/ 18 w 38"/>
                <a:gd name="T29" fmla="*/ 0 h 22"/>
                <a:gd name="T30" fmla="*/ 9 w 38"/>
                <a:gd name="T31" fmla="*/ 0 h 22"/>
                <a:gd name="T32" fmla="*/ 9 w 38"/>
                <a:gd name="T33" fmla="*/ 0 h 22"/>
                <a:gd name="T34" fmla="*/ 5 w 38"/>
                <a:gd name="T35" fmla="*/ 2 h 22"/>
                <a:gd name="T36" fmla="*/ 0 w 38"/>
                <a:gd name="T37" fmla="*/ 4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5"/>
                  </a:lnTo>
                  <a:lnTo>
                    <a:pt x="14" y="18"/>
                  </a:lnTo>
                  <a:lnTo>
                    <a:pt x="23" y="20"/>
                  </a:lnTo>
                  <a:lnTo>
                    <a:pt x="29" y="22"/>
                  </a:lnTo>
                  <a:lnTo>
                    <a:pt x="34" y="20"/>
                  </a:lnTo>
                  <a:lnTo>
                    <a:pt x="38" y="18"/>
                  </a:lnTo>
                  <a:lnTo>
                    <a:pt x="38" y="15"/>
                  </a:lnTo>
                  <a:lnTo>
                    <a:pt x="36" y="11"/>
                  </a:lnTo>
                  <a:lnTo>
                    <a:pt x="32" y="6"/>
                  </a:lnTo>
                  <a:lnTo>
                    <a:pt x="25" y="2"/>
                  </a:lnTo>
                  <a:lnTo>
                    <a:pt x="18" y="0"/>
                  </a:lnTo>
                  <a:lnTo>
                    <a:pt x="9" y="0"/>
                  </a:lnTo>
                  <a:lnTo>
                    <a:pt x="5"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39" name="Freeform 2056">
              <a:extLst>
                <a:ext uri="{FF2B5EF4-FFF2-40B4-BE49-F238E27FC236}">
                  <a16:creationId xmlns:a16="http://schemas.microsoft.com/office/drawing/2014/main" xmlns="" id="{7A2674D5-52E7-A04D-9EF0-B00506152E7B}"/>
                </a:ext>
              </a:extLst>
            </p:cNvPr>
            <p:cNvSpPr>
              <a:spLocks/>
            </p:cNvSpPr>
            <p:nvPr/>
          </p:nvSpPr>
          <p:spPr bwMode="auto">
            <a:xfrm>
              <a:off x="3864" y="3195"/>
              <a:ext cx="38" cy="22"/>
            </a:xfrm>
            <a:custGeom>
              <a:avLst/>
              <a:gdLst>
                <a:gd name="T0" fmla="*/ 2 w 38"/>
                <a:gd name="T1" fmla="*/ 11 h 22"/>
                <a:gd name="T2" fmla="*/ 2 w 38"/>
                <a:gd name="T3" fmla="*/ 11 h 22"/>
                <a:gd name="T4" fmla="*/ 7 w 38"/>
                <a:gd name="T5" fmla="*/ 15 h 22"/>
                <a:gd name="T6" fmla="*/ 14 w 38"/>
                <a:gd name="T7" fmla="*/ 18 h 22"/>
                <a:gd name="T8" fmla="*/ 23 w 38"/>
                <a:gd name="T9" fmla="*/ 20 h 22"/>
                <a:gd name="T10" fmla="*/ 29 w 38"/>
                <a:gd name="T11" fmla="*/ 22 h 22"/>
                <a:gd name="T12" fmla="*/ 29 w 38"/>
                <a:gd name="T13" fmla="*/ 22 h 22"/>
                <a:gd name="T14" fmla="*/ 34 w 38"/>
                <a:gd name="T15" fmla="*/ 20 h 22"/>
                <a:gd name="T16" fmla="*/ 38 w 38"/>
                <a:gd name="T17" fmla="*/ 18 h 22"/>
                <a:gd name="T18" fmla="*/ 38 w 38"/>
                <a:gd name="T19" fmla="*/ 15 h 22"/>
                <a:gd name="T20" fmla="*/ 36 w 38"/>
                <a:gd name="T21" fmla="*/ 11 h 22"/>
                <a:gd name="T22" fmla="*/ 36 w 38"/>
                <a:gd name="T23" fmla="*/ 11 h 22"/>
                <a:gd name="T24" fmla="*/ 32 w 38"/>
                <a:gd name="T25" fmla="*/ 6 h 22"/>
                <a:gd name="T26" fmla="*/ 25 w 38"/>
                <a:gd name="T27" fmla="*/ 2 h 22"/>
                <a:gd name="T28" fmla="*/ 18 w 38"/>
                <a:gd name="T29" fmla="*/ 0 h 22"/>
                <a:gd name="T30" fmla="*/ 9 w 38"/>
                <a:gd name="T31" fmla="*/ 0 h 22"/>
                <a:gd name="T32" fmla="*/ 9 w 38"/>
                <a:gd name="T33" fmla="*/ 0 h 22"/>
                <a:gd name="T34" fmla="*/ 5 w 38"/>
                <a:gd name="T35" fmla="*/ 2 h 22"/>
                <a:gd name="T36" fmla="*/ 0 w 38"/>
                <a:gd name="T37" fmla="*/ 4 h 22"/>
                <a:gd name="T38" fmla="*/ 0 w 38"/>
                <a:gd name="T39" fmla="*/ 6 h 22"/>
                <a:gd name="T40" fmla="*/ 2 w 38"/>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2">
                  <a:moveTo>
                    <a:pt x="2" y="11"/>
                  </a:moveTo>
                  <a:lnTo>
                    <a:pt x="2" y="11"/>
                  </a:lnTo>
                  <a:lnTo>
                    <a:pt x="7" y="15"/>
                  </a:lnTo>
                  <a:lnTo>
                    <a:pt x="14" y="18"/>
                  </a:lnTo>
                  <a:lnTo>
                    <a:pt x="23" y="20"/>
                  </a:lnTo>
                  <a:lnTo>
                    <a:pt x="29" y="22"/>
                  </a:lnTo>
                  <a:lnTo>
                    <a:pt x="34" y="20"/>
                  </a:lnTo>
                  <a:lnTo>
                    <a:pt x="38" y="18"/>
                  </a:lnTo>
                  <a:lnTo>
                    <a:pt x="38" y="15"/>
                  </a:lnTo>
                  <a:lnTo>
                    <a:pt x="36" y="11"/>
                  </a:lnTo>
                  <a:lnTo>
                    <a:pt x="32" y="6"/>
                  </a:lnTo>
                  <a:lnTo>
                    <a:pt x="25" y="2"/>
                  </a:lnTo>
                  <a:lnTo>
                    <a:pt x="18" y="0"/>
                  </a:lnTo>
                  <a:lnTo>
                    <a:pt x="9" y="0"/>
                  </a:lnTo>
                  <a:lnTo>
                    <a:pt x="5"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0" name="Freeform 2057">
              <a:extLst>
                <a:ext uri="{FF2B5EF4-FFF2-40B4-BE49-F238E27FC236}">
                  <a16:creationId xmlns:a16="http://schemas.microsoft.com/office/drawing/2014/main" xmlns="" id="{D736BC92-33C2-E14A-A464-A3697525F8A6}"/>
                </a:ext>
              </a:extLst>
            </p:cNvPr>
            <p:cNvSpPr>
              <a:spLocks/>
            </p:cNvSpPr>
            <p:nvPr/>
          </p:nvSpPr>
          <p:spPr bwMode="auto">
            <a:xfrm>
              <a:off x="3830" y="3195"/>
              <a:ext cx="39" cy="22"/>
            </a:xfrm>
            <a:custGeom>
              <a:avLst/>
              <a:gdLst>
                <a:gd name="T0" fmla="*/ 3 w 39"/>
                <a:gd name="T1" fmla="*/ 11 h 22"/>
                <a:gd name="T2" fmla="*/ 3 w 39"/>
                <a:gd name="T3" fmla="*/ 11 h 22"/>
                <a:gd name="T4" fmla="*/ 9 w 39"/>
                <a:gd name="T5" fmla="*/ 15 h 22"/>
                <a:gd name="T6" fmla="*/ 14 w 39"/>
                <a:gd name="T7" fmla="*/ 18 h 22"/>
                <a:gd name="T8" fmla="*/ 23 w 39"/>
                <a:gd name="T9" fmla="*/ 20 h 22"/>
                <a:gd name="T10" fmla="*/ 30 w 39"/>
                <a:gd name="T11" fmla="*/ 22 h 22"/>
                <a:gd name="T12" fmla="*/ 30 w 39"/>
                <a:gd name="T13" fmla="*/ 22 h 22"/>
                <a:gd name="T14" fmla="*/ 34 w 39"/>
                <a:gd name="T15" fmla="*/ 20 h 22"/>
                <a:gd name="T16" fmla="*/ 39 w 39"/>
                <a:gd name="T17" fmla="*/ 18 h 22"/>
                <a:gd name="T18" fmla="*/ 39 w 39"/>
                <a:gd name="T19" fmla="*/ 15 h 22"/>
                <a:gd name="T20" fmla="*/ 36 w 39"/>
                <a:gd name="T21" fmla="*/ 11 h 22"/>
                <a:gd name="T22" fmla="*/ 36 w 39"/>
                <a:gd name="T23" fmla="*/ 11 h 22"/>
                <a:gd name="T24" fmla="*/ 32 w 39"/>
                <a:gd name="T25" fmla="*/ 6 h 22"/>
                <a:gd name="T26" fmla="*/ 25 w 39"/>
                <a:gd name="T27" fmla="*/ 4 h 22"/>
                <a:gd name="T28" fmla="*/ 18 w 39"/>
                <a:gd name="T29" fmla="*/ 2 h 22"/>
                <a:gd name="T30" fmla="*/ 12 w 39"/>
                <a:gd name="T31" fmla="*/ 0 h 22"/>
                <a:gd name="T32" fmla="*/ 12 w 39"/>
                <a:gd name="T33" fmla="*/ 0 h 22"/>
                <a:gd name="T34" fmla="*/ 5 w 39"/>
                <a:gd name="T35" fmla="*/ 2 h 22"/>
                <a:gd name="T36" fmla="*/ 3 w 39"/>
                <a:gd name="T37" fmla="*/ 4 h 22"/>
                <a:gd name="T38" fmla="*/ 0 w 39"/>
                <a:gd name="T39" fmla="*/ 6 h 22"/>
                <a:gd name="T40" fmla="*/ 3 w 3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2">
                  <a:moveTo>
                    <a:pt x="3" y="11"/>
                  </a:moveTo>
                  <a:lnTo>
                    <a:pt x="3" y="11"/>
                  </a:lnTo>
                  <a:lnTo>
                    <a:pt x="9" y="15"/>
                  </a:lnTo>
                  <a:lnTo>
                    <a:pt x="14" y="18"/>
                  </a:lnTo>
                  <a:lnTo>
                    <a:pt x="23" y="20"/>
                  </a:lnTo>
                  <a:lnTo>
                    <a:pt x="30" y="22"/>
                  </a:lnTo>
                  <a:lnTo>
                    <a:pt x="34" y="20"/>
                  </a:lnTo>
                  <a:lnTo>
                    <a:pt x="39" y="18"/>
                  </a:lnTo>
                  <a:lnTo>
                    <a:pt x="39" y="15"/>
                  </a:lnTo>
                  <a:lnTo>
                    <a:pt x="36" y="11"/>
                  </a:lnTo>
                  <a:lnTo>
                    <a:pt x="32" y="6"/>
                  </a:lnTo>
                  <a:lnTo>
                    <a:pt x="25" y="4"/>
                  </a:lnTo>
                  <a:lnTo>
                    <a:pt x="18" y="2"/>
                  </a:lnTo>
                  <a:lnTo>
                    <a:pt x="12" y="0"/>
                  </a:lnTo>
                  <a:lnTo>
                    <a:pt x="5" y="2"/>
                  </a:lnTo>
                  <a:lnTo>
                    <a:pt x="3" y="4"/>
                  </a:lnTo>
                  <a:lnTo>
                    <a:pt x="0"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1" name="Freeform 2058">
              <a:extLst>
                <a:ext uri="{FF2B5EF4-FFF2-40B4-BE49-F238E27FC236}">
                  <a16:creationId xmlns:a16="http://schemas.microsoft.com/office/drawing/2014/main" xmlns="" id="{438BADD7-7BC4-FF41-945B-B6FCFAC4DE9F}"/>
                </a:ext>
              </a:extLst>
            </p:cNvPr>
            <p:cNvSpPr>
              <a:spLocks/>
            </p:cNvSpPr>
            <p:nvPr/>
          </p:nvSpPr>
          <p:spPr bwMode="auto">
            <a:xfrm>
              <a:off x="3830" y="3195"/>
              <a:ext cx="39" cy="22"/>
            </a:xfrm>
            <a:custGeom>
              <a:avLst/>
              <a:gdLst>
                <a:gd name="T0" fmla="*/ 3 w 39"/>
                <a:gd name="T1" fmla="*/ 11 h 22"/>
                <a:gd name="T2" fmla="*/ 3 w 39"/>
                <a:gd name="T3" fmla="*/ 11 h 22"/>
                <a:gd name="T4" fmla="*/ 9 w 39"/>
                <a:gd name="T5" fmla="*/ 15 h 22"/>
                <a:gd name="T6" fmla="*/ 14 w 39"/>
                <a:gd name="T7" fmla="*/ 18 h 22"/>
                <a:gd name="T8" fmla="*/ 23 w 39"/>
                <a:gd name="T9" fmla="*/ 20 h 22"/>
                <a:gd name="T10" fmla="*/ 30 w 39"/>
                <a:gd name="T11" fmla="*/ 22 h 22"/>
                <a:gd name="T12" fmla="*/ 30 w 39"/>
                <a:gd name="T13" fmla="*/ 22 h 22"/>
                <a:gd name="T14" fmla="*/ 34 w 39"/>
                <a:gd name="T15" fmla="*/ 20 h 22"/>
                <a:gd name="T16" fmla="*/ 39 w 39"/>
                <a:gd name="T17" fmla="*/ 18 h 22"/>
                <a:gd name="T18" fmla="*/ 39 w 39"/>
                <a:gd name="T19" fmla="*/ 15 h 22"/>
                <a:gd name="T20" fmla="*/ 36 w 39"/>
                <a:gd name="T21" fmla="*/ 11 h 22"/>
                <a:gd name="T22" fmla="*/ 36 w 39"/>
                <a:gd name="T23" fmla="*/ 11 h 22"/>
                <a:gd name="T24" fmla="*/ 32 w 39"/>
                <a:gd name="T25" fmla="*/ 6 h 22"/>
                <a:gd name="T26" fmla="*/ 25 w 39"/>
                <a:gd name="T27" fmla="*/ 4 h 22"/>
                <a:gd name="T28" fmla="*/ 18 w 39"/>
                <a:gd name="T29" fmla="*/ 2 h 22"/>
                <a:gd name="T30" fmla="*/ 12 w 39"/>
                <a:gd name="T31" fmla="*/ 0 h 22"/>
                <a:gd name="T32" fmla="*/ 12 w 39"/>
                <a:gd name="T33" fmla="*/ 0 h 22"/>
                <a:gd name="T34" fmla="*/ 5 w 39"/>
                <a:gd name="T35" fmla="*/ 2 h 22"/>
                <a:gd name="T36" fmla="*/ 3 w 39"/>
                <a:gd name="T37" fmla="*/ 4 h 22"/>
                <a:gd name="T38" fmla="*/ 0 w 39"/>
                <a:gd name="T39" fmla="*/ 6 h 22"/>
                <a:gd name="T40" fmla="*/ 3 w 3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2">
                  <a:moveTo>
                    <a:pt x="3" y="11"/>
                  </a:moveTo>
                  <a:lnTo>
                    <a:pt x="3" y="11"/>
                  </a:lnTo>
                  <a:lnTo>
                    <a:pt x="9" y="15"/>
                  </a:lnTo>
                  <a:lnTo>
                    <a:pt x="14" y="18"/>
                  </a:lnTo>
                  <a:lnTo>
                    <a:pt x="23" y="20"/>
                  </a:lnTo>
                  <a:lnTo>
                    <a:pt x="30" y="22"/>
                  </a:lnTo>
                  <a:lnTo>
                    <a:pt x="34" y="20"/>
                  </a:lnTo>
                  <a:lnTo>
                    <a:pt x="39" y="18"/>
                  </a:lnTo>
                  <a:lnTo>
                    <a:pt x="39" y="15"/>
                  </a:lnTo>
                  <a:lnTo>
                    <a:pt x="36" y="11"/>
                  </a:lnTo>
                  <a:lnTo>
                    <a:pt x="32" y="6"/>
                  </a:lnTo>
                  <a:lnTo>
                    <a:pt x="25" y="4"/>
                  </a:lnTo>
                  <a:lnTo>
                    <a:pt x="18" y="2"/>
                  </a:lnTo>
                  <a:lnTo>
                    <a:pt x="12" y="0"/>
                  </a:lnTo>
                  <a:lnTo>
                    <a:pt x="5" y="2"/>
                  </a:lnTo>
                  <a:lnTo>
                    <a:pt x="3" y="4"/>
                  </a:lnTo>
                  <a:lnTo>
                    <a:pt x="0"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2" name="Freeform 2059">
              <a:extLst>
                <a:ext uri="{FF2B5EF4-FFF2-40B4-BE49-F238E27FC236}">
                  <a16:creationId xmlns:a16="http://schemas.microsoft.com/office/drawing/2014/main" xmlns="" id="{2A0116DE-3573-E94C-BF87-FE3CF5B2E9D8}"/>
                </a:ext>
              </a:extLst>
            </p:cNvPr>
            <p:cNvSpPr>
              <a:spLocks/>
            </p:cNvSpPr>
            <p:nvPr/>
          </p:nvSpPr>
          <p:spPr bwMode="auto">
            <a:xfrm>
              <a:off x="3799" y="3197"/>
              <a:ext cx="36" cy="20"/>
            </a:xfrm>
            <a:custGeom>
              <a:avLst/>
              <a:gdLst>
                <a:gd name="T0" fmla="*/ 2 w 36"/>
                <a:gd name="T1" fmla="*/ 9 h 20"/>
                <a:gd name="T2" fmla="*/ 2 w 36"/>
                <a:gd name="T3" fmla="*/ 9 h 20"/>
                <a:gd name="T4" fmla="*/ 6 w 36"/>
                <a:gd name="T5" fmla="*/ 13 h 20"/>
                <a:gd name="T6" fmla="*/ 13 w 36"/>
                <a:gd name="T7" fmla="*/ 18 h 20"/>
                <a:gd name="T8" fmla="*/ 20 w 36"/>
                <a:gd name="T9" fmla="*/ 20 h 20"/>
                <a:gd name="T10" fmla="*/ 27 w 36"/>
                <a:gd name="T11" fmla="*/ 20 h 20"/>
                <a:gd name="T12" fmla="*/ 27 w 36"/>
                <a:gd name="T13" fmla="*/ 20 h 20"/>
                <a:gd name="T14" fmla="*/ 34 w 36"/>
                <a:gd name="T15" fmla="*/ 20 h 20"/>
                <a:gd name="T16" fmla="*/ 36 w 36"/>
                <a:gd name="T17" fmla="*/ 18 h 20"/>
                <a:gd name="T18" fmla="*/ 36 w 36"/>
                <a:gd name="T19" fmla="*/ 13 h 20"/>
                <a:gd name="T20" fmla="*/ 34 w 36"/>
                <a:gd name="T21" fmla="*/ 9 h 20"/>
                <a:gd name="T22" fmla="*/ 34 w 36"/>
                <a:gd name="T23" fmla="*/ 9 h 20"/>
                <a:gd name="T24" fmla="*/ 29 w 36"/>
                <a:gd name="T25" fmla="*/ 4 h 20"/>
                <a:gd name="T26" fmla="*/ 22 w 36"/>
                <a:gd name="T27" fmla="*/ 2 h 20"/>
                <a:gd name="T28" fmla="*/ 15 w 36"/>
                <a:gd name="T29" fmla="*/ 0 h 20"/>
                <a:gd name="T30" fmla="*/ 9 w 36"/>
                <a:gd name="T31" fmla="*/ 0 h 20"/>
                <a:gd name="T32" fmla="*/ 9 w 36"/>
                <a:gd name="T33" fmla="*/ 0 h 20"/>
                <a:gd name="T34" fmla="*/ 4 w 36"/>
                <a:gd name="T35" fmla="*/ 0 h 20"/>
                <a:gd name="T36" fmla="*/ 0 w 36"/>
                <a:gd name="T37" fmla="*/ 2 h 20"/>
                <a:gd name="T38" fmla="*/ 0 w 36"/>
                <a:gd name="T39" fmla="*/ 7 h 20"/>
                <a:gd name="T40" fmla="*/ 2 w 3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9"/>
                  </a:moveTo>
                  <a:lnTo>
                    <a:pt x="2" y="9"/>
                  </a:lnTo>
                  <a:lnTo>
                    <a:pt x="6" y="13"/>
                  </a:lnTo>
                  <a:lnTo>
                    <a:pt x="13" y="18"/>
                  </a:lnTo>
                  <a:lnTo>
                    <a:pt x="20" y="20"/>
                  </a:lnTo>
                  <a:lnTo>
                    <a:pt x="27" y="20"/>
                  </a:lnTo>
                  <a:lnTo>
                    <a:pt x="34" y="20"/>
                  </a:lnTo>
                  <a:lnTo>
                    <a:pt x="36" y="18"/>
                  </a:lnTo>
                  <a:lnTo>
                    <a:pt x="36" y="13"/>
                  </a:lnTo>
                  <a:lnTo>
                    <a:pt x="34" y="9"/>
                  </a:lnTo>
                  <a:lnTo>
                    <a:pt x="29" y="4"/>
                  </a:lnTo>
                  <a:lnTo>
                    <a:pt x="22" y="2"/>
                  </a:lnTo>
                  <a:lnTo>
                    <a:pt x="15" y="0"/>
                  </a:lnTo>
                  <a:lnTo>
                    <a:pt x="9" y="0"/>
                  </a:lnTo>
                  <a:lnTo>
                    <a:pt x="4"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3" name="Freeform 2060">
              <a:extLst>
                <a:ext uri="{FF2B5EF4-FFF2-40B4-BE49-F238E27FC236}">
                  <a16:creationId xmlns:a16="http://schemas.microsoft.com/office/drawing/2014/main" xmlns="" id="{977FE400-1D80-9243-AEA6-C014E1D1FC95}"/>
                </a:ext>
              </a:extLst>
            </p:cNvPr>
            <p:cNvSpPr>
              <a:spLocks/>
            </p:cNvSpPr>
            <p:nvPr/>
          </p:nvSpPr>
          <p:spPr bwMode="auto">
            <a:xfrm>
              <a:off x="3799" y="3197"/>
              <a:ext cx="36" cy="20"/>
            </a:xfrm>
            <a:custGeom>
              <a:avLst/>
              <a:gdLst>
                <a:gd name="T0" fmla="*/ 2 w 36"/>
                <a:gd name="T1" fmla="*/ 9 h 20"/>
                <a:gd name="T2" fmla="*/ 2 w 36"/>
                <a:gd name="T3" fmla="*/ 9 h 20"/>
                <a:gd name="T4" fmla="*/ 6 w 36"/>
                <a:gd name="T5" fmla="*/ 13 h 20"/>
                <a:gd name="T6" fmla="*/ 13 w 36"/>
                <a:gd name="T7" fmla="*/ 18 h 20"/>
                <a:gd name="T8" fmla="*/ 20 w 36"/>
                <a:gd name="T9" fmla="*/ 20 h 20"/>
                <a:gd name="T10" fmla="*/ 27 w 36"/>
                <a:gd name="T11" fmla="*/ 20 h 20"/>
                <a:gd name="T12" fmla="*/ 27 w 36"/>
                <a:gd name="T13" fmla="*/ 20 h 20"/>
                <a:gd name="T14" fmla="*/ 34 w 36"/>
                <a:gd name="T15" fmla="*/ 20 h 20"/>
                <a:gd name="T16" fmla="*/ 36 w 36"/>
                <a:gd name="T17" fmla="*/ 18 h 20"/>
                <a:gd name="T18" fmla="*/ 36 w 36"/>
                <a:gd name="T19" fmla="*/ 13 h 20"/>
                <a:gd name="T20" fmla="*/ 34 w 36"/>
                <a:gd name="T21" fmla="*/ 9 h 20"/>
                <a:gd name="T22" fmla="*/ 34 w 36"/>
                <a:gd name="T23" fmla="*/ 9 h 20"/>
                <a:gd name="T24" fmla="*/ 29 w 36"/>
                <a:gd name="T25" fmla="*/ 4 h 20"/>
                <a:gd name="T26" fmla="*/ 22 w 36"/>
                <a:gd name="T27" fmla="*/ 2 h 20"/>
                <a:gd name="T28" fmla="*/ 15 w 36"/>
                <a:gd name="T29" fmla="*/ 0 h 20"/>
                <a:gd name="T30" fmla="*/ 9 w 36"/>
                <a:gd name="T31" fmla="*/ 0 h 20"/>
                <a:gd name="T32" fmla="*/ 9 w 36"/>
                <a:gd name="T33" fmla="*/ 0 h 20"/>
                <a:gd name="T34" fmla="*/ 4 w 36"/>
                <a:gd name="T35" fmla="*/ 0 h 20"/>
                <a:gd name="T36" fmla="*/ 0 w 36"/>
                <a:gd name="T37" fmla="*/ 2 h 20"/>
                <a:gd name="T38" fmla="*/ 0 w 36"/>
                <a:gd name="T39" fmla="*/ 7 h 20"/>
                <a:gd name="T40" fmla="*/ 2 w 3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9"/>
                  </a:moveTo>
                  <a:lnTo>
                    <a:pt x="2" y="9"/>
                  </a:lnTo>
                  <a:lnTo>
                    <a:pt x="6" y="13"/>
                  </a:lnTo>
                  <a:lnTo>
                    <a:pt x="13" y="18"/>
                  </a:lnTo>
                  <a:lnTo>
                    <a:pt x="20" y="20"/>
                  </a:lnTo>
                  <a:lnTo>
                    <a:pt x="27" y="20"/>
                  </a:lnTo>
                  <a:lnTo>
                    <a:pt x="34" y="20"/>
                  </a:lnTo>
                  <a:lnTo>
                    <a:pt x="36" y="18"/>
                  </a:lnTo>
                  <a:lnTo>
                    <a:pt x="36" y="13"/>
                  </a:lnTo>
                  <a:lnTo>
                    <a:pt x="34" y="9"/>
                  </a:lnTo>
                  <a:lnTo>
                    <a:pt x="29" y="4"/>
                  </a:lnTo>
                  <a:lnTo>
                    <a:pt x="22" y="2"/>
                  </a:lnTo>
                  <a:lnTo>
                    <a:pt x="15" y="0"/>
                  </a:lnTo>
                  <a:lnTo>
                    <a:pt x="9" y="0"/>
                  </a:lnTo>
                  <a:lnTo>
                    <a:pt x="4"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4" name="Freeform 2061">
              <a:extLst>
                <a:ext uri="{FF2B5EF4-FFF2-40B4-BE49-F238E27FC236}">
                  <a16:creationId xmlns:a16="http://schemas.microsoft.com/office/drawing/2014/main" xmlns="" id="{1C41D24C-8EF2-F240-AAB5-43682F776777}"/>
                </a:ext>
              </a:extLst>
            </p:cNvPr>
            <p:cNvSpPr>
              <a:spLocks/>
            </p:cNvSpPr>
            <p:nvPr/>
          </p:nvSpPr>
          <p:spPr bwMode="auto">
            <a:xfrm>
              <a:off x="3767" y="3197"/>
              <a:ext cx="36" cy="20"/>
            </a:xfrm>
            <a:custGeom>
              <a:avLst/>
              <a:gdLst>
                <a:gd name="T0" fmla="*/ 2 w 36"/>
                <a:gd name="T1" fmla="*/ 11 h 20"/>
                <a:gd name="T2" fmla="*/ 2 w 36"/>
                <a:gd name="T3" fmla="*/ 11 h 20"/>
                <a:gd name="T4" fmla="*/ 7 w 36"/>
                <a:gd name="T5" fmla="*/ 13 h 20"/>
                <a:gd name="T6" fmla="*/ 14 w 36"/>
                <a:gd name="T7" fmla="*/ 18 h 20"/>
                <a:gd name="T8" fmla="*/ 20 w 36"/>
                <a:gd name="T9" fmla="*/ 20 h 20"/>
                <a:gd name="T10" fmla="*/ 27 w 36"/>
                <a:gd name="T11" fmla="*/ 20 h 20"/>
                <a:gd name="T12" fmla="*/ 27 w 36"/>
                <a:gd name="T13" fmla="*/ 20 h 20"/>
                <a:gd name="T14" fmla="*/ 32 w 36"/>
                <a:gd name="T15" fmla="*/ 20 h 20"/>
                <a:gd name="T16" fmla="*/ 36 w 36"/>
                <a:gd name="T17" fmla="*/ 18 h 20"/>
                <a:gd name="T18" fmla="*/ 36 w 36"/>
                <a:gd name="T19" fmla="*/ 13 h 20"/>
                <a:gd name="T20" fmla="*/ 34 w 36"/>
                <a:gd name="T21" fmla="*/ 9 h 20"/>
                <a:gd name="T22" fmla="*/ 34 w 36"/>
                <a:gd name="T23" fmla="*/ 9 h 20"/>
                <a:gd name="T24" fmla="*/ 29 w 36"/>
                <a:gd name="T25" fmla="*/ 7 h 20"/>
                <a:gd name="T26" fmla="*/ 23 w 36"/>
                <a:gd name="T27" fmla="*/ 2 h 20"/>
                <a:gd name="T28" fmla="*/ 16 w 36"/>
                <a:gd name="T29" fmla="*/ 0 h 20"/>
                <a:gd name="T30" fmla="*/ 9 w 36"/>
                <a:gd name="T31" fmla="*/ 0 h 20"/>
                <a:gd name="T32" fmla="*/ 9 w 36"/>
                <a:gd name="T33" fmla="*/ 0 h 20"/>
                <a:gd name="T34" fmla="*/ 5 w 36"/>
                <a:gd name="T35" fmla="*/ 0 h 20"/>
                <a:gd name="T36" fmla="*/ 0 w 36"/>
                <a:gd name="T37" fmla="*/ 2 h 20"/>
                <a:gd name="T38" fmla="*/ 0 w 36"/>
                <a:gd name="T39" fmla="*/ 7 h 20"/>
                <a:gd name="T40" fmla="*/ 2 w 36"/>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11"/>
                  </a:moveTo>
                  <a:lnTo>
                    <a:pt x="2" y="11"/>
                  </a:lnTo>
                  <a:lnTo>
                    <a:pt x="7" y="13"/>
                  </a:lnTo>
                  <a:lnTo>
                    <a:pt x="14" y="18"/>
                  </a:lnTo>
                  <a:lnTo>
                    <a:pt x="20" y="20"/>
                  </a:lnTo>
                  <a:lnTo>
                    <a:pt x="27" y="20"/>
                  </a:lnTo>
                  <a:lnTo>
                    <a:pt x="32" y="20"/>
                  </a:lnTo>
                  <a:lnTo>
                    <a:pt x="36" y="18"/>
                  </a:lnTo>
                  <a:lnTo>
                    <a:pt x="36" y="13"/>
                  </a:lnTo>
                  <a:lnTo>
                    <a:pt x="34" y="9"/>
                  </a:lnTo>
                  <a:lnTo>
                    <a:pt x="29" y="7"/>
                  </a:lnTo>
                  <a:lnTo>
                    <a:pt x="23" y="2"/>
                  </a:lnTo>
                  <a:lnTo>
                    <a:pt x="16" y="0"/>
                  </a:lnTo>
                  <a:lnTo>
                    <a:pt x="9" y="0"/>
                  </a:lnTo>
                  <a:lnTo>
                    <a:pt x="5"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5" name="Freeform 2062">
              <a:extLst>
                <a:ext uri="{FF2B5EF4-FFF2-40B4-BE49-F238E27FC236}">
                  <a16:creationId xmlns:a16="http://schemas.microsoft.com/office/drawing/2014/main" xmlns="" id="{E270CF79-2D07-E44B-B6F1-AB8652654645}"/>
                </a:ext>
              </a:extLst>
            </p:cNvPr>
            <p:cNvSpPr>
              <a:spLocks/>
            </p:cNvSpPr>
            <p:nvPr/>
          </p:nvSpPr>
          <p:spPr bwMode="auto">
            <a:xfrm>
              <a:off x="3767" y="3197"/>
              <a:ext cx="36" cy="20"/>
            </a:xfrm>
            <a:custGeom>
              <a:avLst/>
              <a:gdLst>
                <a:gd name="T0" fmla="*/ 2 w 36"/>
                <a:gd name="T1" fmla="*/ 11 h 20"/>
                <a:gd name="T2" fmla="*/ 2 w 36"/>
                <a:gd name="T3" fmla="*/ 11 h 20"/>
                <a:gd name="T4" fmla="*/ 7 w 36"/>
                <a:gd name="T5" fmla="*/ 13 h 20"/>
                <a:gd name="T6" fmla="*/ 14 w 36"/>
                <a:gd name="T7" fmla="*/ 18 h 20"/>
                <a:gd name="T8" fmla="*/ 20 w 36"/>
                <a:gd name="T9" fmla="*/ 20 h 20"/>
                <a:gd name="T10" fmla="*/ 27 w 36"/>
                <a:gd name="T11" fmla="*/ 20 h 20"/>
                <a:gd name="T12" fmla="*/ 27 w 36"/>
                <a:gd name="T13" fmla="*/ 20 h 20"/>
                <a:gd name="T14" fmla="*/ 32 w 36"/>
                <a:gd name="T15" fmla="*/ 20 h 20"/>
                <a:gd name="T16" fmla="*/ 36 w 36"/>
                <a:gd name="T17" fmla="*/ 18 h 20"/>
                <a:gd name="T18" fmla="*/ 36 w 36"/>
                <a:gd name="T19" fmla="*/ 13 h 20"/>
                <a:gd name="T20" fmla="*/ 34 w 36"/>
                <a:gd name="T21" fmla="*/ 9 h 20"/>
                <a:gd name="T22" fmla="*/ 34 w 36"/>
                <a:gd name="T23" fmla="*/ 9 h 20"/>
                <a:gd name="T24" fmla="*/ 29 w 36"/>
                <a:gd name="T25" fmla="*/ 7 h 20"/>
                <a:gd name="T26" fmla="*/ 23 w 36"/>
                <a:gd name="T27" fmla="*/ 2 h 20"/>
                <a:gd name="T28" fmla="*/ 16 w 36"/>
                <a:gd name="T29" fmla="*/ 0 h 20"/>
                <a:gd name="T30" fmla="*/ 9 w 36"/>
                <a:gd name="T31" fmla="*/ 0 h 20"/>
                <a:gd name="T32" fmla="*/ 9 w 36"/>
                <a:gd name="T33" fmla="*/ 0 h 20"/>
                <a:gd name="T34" fmla="*/ 5 w 36"/>
                <a:gd name="T35" fmla="*/ 0 h 20"/>
                <a:gd name="T36" fmla="*/ 0 w 36"/>
                <a:gd name="T37" fmla="*/ 2 h 20"/>
                <a:gd name="T38" fmla="*/ 0 w 36"/>
                <a:gd name="T39" fmla="*/ 7 h 20"/>
                <a:gd name="T40" fmla="*/ 2 w 36"/>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11"/>
                  </a:moveTo>
                  <a:lnTo>
                    <a:pt x="2" y="11"/>
                  </a:lnTo>
                  <a:lnTo>
                    <a:pt x="7" y="13"/>
                  </a:lnTo>
                  <a:lnTo>
                    <a:pt x="14" y="18"/>
                  </a:lnTo>
                  <a:lnTo>
                    <a:pt x="20" y="20"/>
                  </a:lnTo>
                  <a:lnTo>
                    <a:pt x="27" y="20"/>
                  </a:lnTo>
                  <a:lnTo>
                    <a:pt x="32" y="20"/>
                  </a:lnTo>
                  <a:lnTo>
                    <a:pt x="36" y="18"/>
                  </a:lnTo>
                  <a:lnTo>
                    <a:pt x="36" y="13"/>
                  </a:lnTo>
                  <a:lnTo>
                    <a:pt x="34" y="9"/>
                  </a:lnTo>
                  <a:lnTo>
                    <a:pt x="29" y="7"/>
                  </a:lnTo>
                  <a:lnTo>
                    <a:pt x="23" y="2"/>
                  </a:lnTo>
                  <a:lnTo>
                    <a:pt x="16" y="0"/>
                  </a:lnTo>
                  <a:lnTo>
                    <a:pt x="9" y="0"/>
                  </a:lnTo>
                  <a:lnTo>
                    <a:pt x="5"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6" name="Freeform 2063">
              <a:extLst>
                <a:ext uri="{FF2B5EF4-FFF2-40B4-BE49-F238E27FC236}">
                  <a16:creationId xmlns:a16="http://schemas.microsoft.com/office/drawing/2014/main" xmlns="" id="{CBF0FD82-5417-0643-B86F-D97295D1EA26}"/>
                </a:ext>
              </a:extLst>
            </p:cNvPr>
            <p:cNvSpPr>
              <a:spLocks/>
            </p:cNvSpPr>
            <p:nvPr/>
          </p:nvSpPr>
          <p:spPr bwMode="auto">
            <a:xfrm>
              <a:off x="3736" y="3197"/>
              <a:ext cx="36" cy="20"/>
            </a:xfrm>
            <a:custGeom>
              <a:avLst/>
              <a:gdLst>
                <a:gd name="T0" fmla="*/ 2 w 36"/>
                <a:gd name="T1" fmla="*/ 11 h 20"/>
                <a:gd name="T2" fmla="*/ 2 w 36"/>
                <a:gd name="T3" fmla="*/ 11 h 20"/>
                <a:gd name="T4" fmla="*/ 6 w 36"/>
                <a:gd name="T5" fmla="*/ 16 h 20"/>
                <a:gd name="T6" fmla="*/ 13 w 36"/>
                <a:gd name="T7" fmla="*/ 18 h 20"/>
                <a:gd name="T8" fmla="*/ 20 w 36"/>
                <a:gd name="T9" fmla="*/ 20 h 20"/>
                <a:gd name="T10" fmla="*/ 27 w 36"/>
                <a:gd name="T11" fmla="*/ 20 h 20"/>
                <a:gd name="T12" fmla="*/ 27 w 36"/>
                <a:gd name="T13" fmla="*/ 20 h 20"/>
                <a:gd name="T14" fmla="*/ 31 w 36"/>
                <a:gd name="T15" fmla="*/ 20 h 20"/>
                <a:gd name="T16" fmla="*/ 33 w 36"/>
                <a:gd name="T17" fmla="*/ 18 h 20"/>
                <a:gd name="T18" fmla="*/ 36 w 36"/>
                <a:gd name="T19" fmla="*/ 13 h 20"/>
                <a:gd name="T20" fmla="*/ 33 w 36"/>
                <a:gd name="T21" fmla="*/ 11 h 20"/>
                <a:gd name="T22" fmla="*/ 33 w 36"/>
                <a:gd name="T23" fmla="*/ 11 h 20"/>
                <a:gd name="T24" fmla="*/ 29 w 36"/>
                <a:gd name="T25" fmla="*/ 7 h 20"/>
                <a:gd name="T26" fmla="*/ 22 w 36"/>
                <a:gd name="T27" fmla="*/ 2 h 20"/>
                <a:gd name="T28" fmla="*/ 15 w 36"/>
                <a:gd name="T29" fmla="*/ 0 h 20"/>
                <a:gd name="T30" fmla="*/ 9 w 36"/>
                <a:gd name="T31" fmla="*/ 0 h 20"/>
                <a:gd name="T32" fmla="*/ 9 w 36"/>
                <a:gd name="T33" fmla="*/ 0 h 20"/>
                <a:gd name="T34" fmla="*/ 4 w 36"/>
                <a:gd name="T35" fmla="*/ 0 h 20"/>
                <a:gd name="T36" fmla="*/ 0 w 36"/>
                <a:gd name="T37" fmla="*/ 4 h 20"/>
                <a:gd name="T38" fmla="*/ 0 w 36"/>
                <a:gd name="T39" fmla="*/ 7 h 20"/>
                <a:gd name="T40" fmla="*/ 2 w 36"/>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11"/>
                  </a:moveTo>
                  <a:lnTo>
                    <a:pt x="2" y="11"/>
                  </a:lnTo>
                  <a:lnTo>
                    <a:pt x="6" y="16"/>
                  </a:lnTo>
                  <a:lnTo>
                    <a:pt x="13" y="18"/>
                  </a:lnTo>
                  <a:lnTo>
                    <a:pt x="20" y="20"/>
                  </a:lnTo>
                  <a:lnTo>
                    <a:pt x="27" y="20"/>
                  </a:lnTo>
                  <a:lnTo>
                    <a:pt x="31" y="20"/>
                  </a:lnTo>
                  <a:lnTo>
                    <a:pt x="33" y="18"/>
                  </a:lnTo>
                  <a:lnTo>
                    <a:pt x="36" y="13"/>
                  </a:lnTo>
                  <a:lnTo>
                    <a:pt x="33" y="11"/>
                  </a:lnTo>
                  <a:lnTo>
                    <a:pt x="29" y="7"/>
                  </a:lnTo>
                  <a:lnTo>
                    <a:pt x="22" y="2"/>
                  </a:lnTo>
                  <a:lnTo>
                    <a:pt x="15" y="0"/>
                  </a:lnTo>
                  <a:lnTo>
                    <a:pt x="9" y="0"/>
                  </a:lnTo>
                  <a:lnTo>
                    <a:pt x="4" y="0"/>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7" name="Freeform 2064">
              <a:extLst>
                <a:ext uri="{FF2B5EF4-FFF2-40B4-BE49-F238E27FC236}">
                  <a16:creationId xmlns:a16="http://schemas.microsoft.com/office/drawing/2014/main" xmlns="" id="{9A7D6FB9-DDF7-E347-AA1A-8ABB8D648355}"/>
                </a:ext>
              </a:extLst>
            </p:cNvPr>
            <p:cNvSpPr>
              <a:spLocks/>
            </p:cNvSpPr>
            <p:nvPr/>
          </p:nvSpPr>
          <p:spPr bwMode="auto">
            <a:xfrm>
              <a:off x="3736" y="3197"/>
              <a:ext cx="36" cy="20"/>
            </a:xfrm>
            <a:custGeom>
              <a:avLst/>
              <a:gdLst>
                <a:gd name="T0" fmla="*/ 2 w 36"/>
                <a:gd name="T1" fmla="*/ 11 h 20"/>
                <a:gd name="T2" fmla="*/ 2 w 36"/>
                <a:gd name="T3" fmla="*/ 11 h 20"/>
                <a:gd name="T4" fmla="*/ 6 w 36"/>
                <a:gd name="T5" fmla="*/ 16 h 20"/>
                <a:gd name="T6" fmla="*/ 13 w 36"/>
                <a:gd name="T7" fmla="*/ 18 h 20"/>
                <a:gd name="T8" fmla="*/ 20 w 36"/>
                <a:gd name="T9" fmla="*/ 20 h 20"/>
                <a:gd name="T10" fmla="*/ 27 w 36"/>
                <a:gd name="T11" fmla="*/ 20 h 20"/>
                <a:gd name="T12" fmla="*/ 27 w 36"/>
                <a:gd name="T13" fmla="*/ 20 h 20"/>
                <a:gd name="T14" fmla="*/ 31 w 36"/>
                <a:gd name="T15" fmla="*/ 20 h 20"/>
                <a:gd name="T16" fmla="*/ 33 w 36"/>
                <a:gd name="T17" fmla="*/ 18 h 20"/>
                <a:gd name="T18" fmla="*/ 36 w 36"/>
                <a:gd name="T19" fmla="*/ 13 h 20"/>
                <a:gd name="T20" fmla="*/ 33 w 36"/>
                <a:gd name="T21" fmla="*/ 11 h 20"/>
                <a:gd name="T22" fmla="*/ 33 w 36"/>
                <a:gd name="T23" fmla="*/ 11 h 20"/>
                <a:gd name="T24" fmla="*/ 29 w 36"/>
                <a:gd name="T25" fmla="*/ 7 h 20"/>
                <a:gd name="T26" fmla="*/ 22 w 36"/>
                <a:gd name="T27" fmla="*/ 2 h 20"/>
                <a:gd name="T28" fmla="*/ 15 w 36"/>
                <a:gd name="T29" fmla="*/ 0 h 20"/>
                <a:gd name="T30" fmla="*/ 9 w 36"/>
                <a:gd name="T31" fmla="*/ 0 h 20"/>
                <a:gd name="T32" fmla="*/ 9 w 36"/>
                <a:gd name="T33" fmla="*/ 0 h 20"/>
                <a:gd name="T34" fmla="*/ 4 w 36"/>
                <a:gd name="T35" fmla="*/ 0 h 20"/>
                <a:gd name="T36" fmla="*/ 0 w 36"/>
                <a:gd name="T37" fmla="*/ 4 h 20"/>
                <a:gd name="T38" fmla="*/ 0 w 36"/>
                <a:gd name="T39" fmla="*/ 7 h 20"/>
                <a:gd name="T40" fmla="*/ 2 w 36"/>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11"/>
                  </a:moveTo>
                  <a:lnTo>
                    <a:pt x="2" y="11"/>
                  </a:lnTo>
                  <a:lnTo>
                    <a:pt x="6" y="16"/>
                  </a:lnTo>
                  <a:lnTo>
                    <a:pt x="13" y="18"/>
                  </a:lnTo>
                  <a:lnTo>
                    <a:pt x="20" y="20"/>
                  </a:lnTo>
                  <a:lnTo>
                    <a:pt x="27" y="20"/>
                  </a:lnTo>
                  <a:lnTo>
                    <a:pt x="31" y="20"/>
                  </a:lnTo>
                  <a:lnTo>
                    <a:pt x="33" y="18"/>
                  </a:lnTo>
                  <a:lnTo>
                    <a:pt x="36" y="13"/>
                  </a:lnTo>
                  <a:lnTo>
                    <a:pt x="33" y="11"/>
                  </a:lnTo>
                  <a:lnTo>
                    <a:pt x="29" y="7"/>
                  </a:lnTo>
                  <a:lnTo>
                    <a:pt x="22" y="2"/>
                  </a:lnTo>
                  <a:lnTo>
                    <a:pt x="15" y="0"/>
                  </a:lnTo>
                  <a:lnTo>
                    <a:pt x="9" y="0"/>
                  </a:lnTo>
                  <a:lnTo>
                    <a:pt x="4" y="0"/>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8" name="Freeform 2065">
              <a:extLst>
                <a:ext uri="{FF2B5EF4-FFF2-40B4-BE49-F238E27FC236}">
                  <a16:creationId xmlns:a16="http://schemas.microsoft.com/office/drawing/2014/main" xmlns="" id="{38BE897D-AD1B-8C47-A414-7EABF84EE3DB}"/>
                </a:ext>
              </a:extLst>
            </p:cNvPr>
            <p:cNvSpPr>
              <a:spLocks/>
            </p:cNvSpPr>
            <p:nvPr/>
          </p:nvSpPr>
          <p:spPr bwMode="auto">
            <a:xfrm>
              <a:off x="3706" y="3197"/>
              <a:ext cx="34" cy="22"/>
            </a:xfrm>
            <a:custGeom>
              <a:avLst/>
              <a:gdLst>
                <a:gd name="T0" fmla="*/ 0 w 34"/>
                <a:gd name="T1" fmla="*/ 11 h 22"/>
                <a:gd name="T2" fmla="*/ 0 w 34"/>
                <a:gd name="T3" fmla="*/ 11 h 22"/>
                <a:gd name="T4" fmla="*/ 5 w 34"/>
                <a:gd name="T5" fmla="*/ 16 h 22"/>
                <a:gd name="T6" fmla="*/ 12 w 34"/>
                <a:gd name="T7" fmla="*/ 18 h 22"/>
                <a:gd name="T8" fmla="*/ 18 w 34"/>
                <a:gd name="T9" fmla="*/ 20 h 22"/>
                <a:gd name="T10" fmla="*/ 25 w 34"/>
                <a:gd name="T11" fmla="*/ 22 h 22"/>
                <a:gd name="T12" fmla="*/ 25 w 34"/>
                <a:gd name="T13" fmla="*/ 22 h 22"/>
                <a:gd name="T14" fmla="*/ 30 w 34"/>
                <a:gd name="T15" fmla="*/ 20 h 22"/>
                <a:gd name="T16" fmla="*/ 32 w 34"/>
                <a:gd name="T17" fmla="*/ 18 h 22"/>
                <a:gd name="T18" fmla="*/ 34 w 34"/>
                <a:gd name="T19" fmla="*/ 16 h 22"/>
                <a:gd name="T20" fmla="*/ 32 w 34"/>
                <a:gd name="T21" fmla="*/ 11 h 22"/>
                <a:gd name="T22" fmla="*/ 32 w 34"/>
                <a:gd name="T23" fmla="*/ 11 h 22"/>
                <a:gd name="T24" fmla="*/ 27 w 34"/>
                <a:gd name="T25" fmla="*/ 7 h 22"/>
                <a:gd name="T26" fmla="*/ 21 w 34"/>
                <a:gd name="T27" fmla="*/ 4 h 22"/>
                <a:gd name="T28" fmla="*/ 16 w 34"/>
                <a:gd name="T29" fmla="*/ 2 h 22"/>
                <a:gd name="T30" fmla="*/ 9 w 34"/>
                <a:gd name="T31" fmla="*/ 0 h 22"/>
                <a:gd name="T32" fmla="*/ 9 w 34"/>
                <a:gd name="T33" fmla="*/ 0 h 22"/>
                <a:gd name="T34" fmla="*/ 3 w 34"/>
                <a:gd name="T35" fmla="*/ 2 h 22"/>
                <a:gd name="T36" fmla="*/ 0 w 34"/>
                <a:gd name="T37" fmla="*/ 4 h 22"/>
                <a:gd name="T38" fmla="*/ 0 w 34"/>
                <a:gd name="T39" fmla="*/ 7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5" y="16"/>
                  </a:lnTo>
                  <a:lnTo>
                    <a:pt x="12" y="18"/>
                  </a:lnTo>
                  <a:lnTo>
                    <a:pt x="18" y="20"/>
                  </a:lnTo>
                  <a:lnTo>
                    <a:pt x="25" y="22"/>
                  </a:lnTo>
                  <a:lnTo>
                    <a:pt x="30" y="20"/>
                  </a:lnTo>
                  <a:lnTo>
                    <a:pt x="32" y="18"/>
                  </a:lnTo>
                  <a:lnTo>
                    <a:pt x="34" y="16"/>
                  </a:lnTo>
                  <a:lnTo>
                    <a:pt x="32" y="11"/>
                  </a:lnTo>
                  <a:lnTo>
                    <a:pt x="27" y="7"/>
                  </a:lnTo>
                  <a:lnTo>
                    <a:pt x="21" y="4"/>
                  </a:lnTo>
                  <a:lnTo>
                    <a:pt x="16" y="2"/>
                  </a:lnTo>
                  <a:lnTo>
                    <a:pt x="9" y="0"/>
                  </a:lnTo>
                  <a:lnTo>
                    <a:pt x="3" y="2"/>
                  </a:lnTo>
                  <a:lnTo>
                    <a:pt x="0"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49" name="Freeform 2066">
              <a:extLst>
                <a:ext uri="{FF2B5EF4-FFF2-40B4-BE49-F238E27FC236}">
                  <a16:creationId xmlns:a16="http://schemas.microsoft.com/office/drawing/2014/main" xmlns="" id="{4DD5103D-429C-344C-9842-C2B2706FA277}"/>
                </a:ext>
              </a:extLst>
            </p:cNvPr>
            <p:cNvSpPr>
              <a:spLocks/>
            </p:cNvSpPr>
            <p:nvPr/>
          </p:nvSpPr>
          <p:spPr bwMode="auto">
            <a:xfrm>
              <a:off x="3706" y="3197"/>
              <a:ext cx="34" cy="22"/>
            </a:xfrm>
            <a:custGeom>
              <a:avLst/>
              <a:gdLst>
                <a:gd name="T0" fmla="*/ 0 w 34"/>
                <a:gd name="T1" fmla="*/ 11 h 22"/>
                <a:gd name="T2" fmla="*/ 0 w 34"/>
                <a:gd name="T3" fmla="*/ 11 h 22"/>
                <a:gd name="T4" fmla="*/ 5 w 34"/>
                <a:gd name="T5" fmla="*/ 16 h 22"/>
                <a:gd name="T6" fmla="*/ 12 w 34"/>
                <a:gd name="T7" fmla="*/ 18 h 22"/>
                <a:gd name="T8" fmla="*/ 18 w 34"/>
                <a:gd name="T9" fmla="*/ 20 h 22"/>
                <a:gd name="T10" fmla="*/ 25 w 34"/>
                <a:gd name="T11" fmla="*/ 22 h 22"/>
                <a:gd name="T12" fmla="*/ 25 w 34"/>
                <a:gd name="T13" fmla="*/ 22 h 22"/>
                <a:gd name="T14" fmla="*/ 30 w 34"/>
                <a:gd name="T15" fmla="*/ 20 h 22"/>
                <a:gd name="T16" fmla="*/ 32 w 34"/>
                <a:gd name="T17" fmla="*/ 18 h 22"/>
                <a:gd name="T18" fmla="*/ 34 w 34"/>
                <a:gd name="T19" fmla="*/ 16 h 22"/>
                <a:gd name="T20" fmla="*/ 32 w 34"/>
                <a:gd name="T21" fmla="*/ 11 h 22"/>
                <a:gd name="T22" fmla="*/ 32 w 34"/>
                <a:gd name="T23" fmla="*/ 11 h 22"/>
                <a:gd name="T24" fmla="*/ 27 w 34"/>
                <a:gd name="T25" fmla="*/ 7 h 22"/>
                <a:gd name="T26" fmla="*/ 21 w 34"/>
                <a:gd name="T27" fmla="*/ 4 h 22"/>
                <a:gd name="T28" fmla="*/ 16 w 34"/>
                <a:gd name="T29" fmla="*/ 2 h 22"/>
                <a:gd name="T30" fmla="*/ 9 w 34"/>
                <a:gd name="T31" fmla="*/ 0 h 22"/>
                <a:gd name="T32" fmla="*/ 9 w 34"/>
                <a:gd name="T33" fmla="*/ 0 h 22"/>
                <a:gd name="T34" fmla="*/ 3 w 34"/>
                <a:gd name="T35" fmla="*/ 2 h 22"/>
                <a:gd name="T36" fmla="*/ 0 w 34"/>
                <a:gd name="T37" fmla="*/ 4 h 22"/>
                <a:gd name="T38" fmla="*/ 0 w 34"/>
                <a:gd name="T39" fmla="*/ 7 h 22"/>
                <a:gd name="T40" fmla="*/ 0 w 3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2">
                  <a:moveTo>
                    <a:pt x="0" y="11"/>
                  </a:moveTo>
                  <a:lnTo>
                    <a:pt x="0" y="11"/>
                  </a:lnTo>
                  <a:lnTo>
                    <a:pt x="5" y="16"/>
                  </a:lnTo>
                  <a:lnTo>
                    <a:pt x="12" y="18"/>
                  </a:lnTo>
                  <a:lnTo>
                    <a:pt x="18" y="20"/>
                  </a:lnTo>
                  <a:lnTo>
                    <a:pt x="25" y="22"/>
                  </a:lnTo>
                  <a:lnTo>
                    <a:pt x="30" y="20"/>
                  </a:lnTo>
                  <a:lnTo>
                    <a:pt x="32" y="18"/>
                  </a:lnTo>
                  <a:lnTo>
                    <a:pt x="34" y="16"/>
                  </a:lnTo>
                  <a:lnTo>
                    <a:pt x="32" y="11"/>
                  </a:lnTo>
                  <a:lnTo>
                    <a:pt x="27" y="7"/>
                  </a:lnTo>
                  <a:lnTo>
                    <a:pt x="21" y="4"/>
                  </a:lnTo>
                  <a:lnTo>
                    <a:pt x="16" y="2"/>
                  </a:lnTo>
                  <a:lnTo>
                    <a:pt x="9" y="0"/>
                  </a:lnTo>
                  <a:lnTo>
                    <a:pt x="3" y="2"/>
                  </a:lnTo>
                  <a:lnTo>
                    <a:pt x="0"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0" name="Freeform 2067">
              <a:extLst>
                <a:ext uri="{FF2B5EF4-FFF2-40B4-BE49-F238E27FC236}">
                  <a16:creationId xmlns:a16="http://schemas.microsoft.com/office/drawing/2014/main" xmlns="" id="{D0CCE93F-9201-3743-924F-58E99C649772}"/>
                </a:ext>
              </a:extLst>
            </p:cNvPr>
            <p:cNvSpPr>
              <a:spLocks/>
            </p:cNvSpPr>
            <p:nvPr/>
          </p:nvSpPr>
          <p:spPr bwMode="auto">
            <a:xfrm>
              <a:off x="3675" y="3199"/>
              <a:ext cx="34" cy="20"/>
            </a:xfrm>
            <a:custGeom>
              <a:avLst/>
              <a:gdLst>
                <a:gd name="T0" fmla="*/ 2 w 34"/>
                <a:gd name="T1" fmla="*/ 9 h 20"/>
                <a:gd name="T2" fmla="*/ 2 w 34"/>
                <a:gd name="T3" fmla="*/ 9 h 20"/>
                <a:gd name="T4" fmla="*/ 7 w 34"/>
                <a:gd name="T5" fmla="*/ 14 h 20"/>
                <a:gd name="T6" fmla="*/ 11 w 34"/>
                <a:gd name="T7" fmla="*/ 18 h 20"/>
                <a:gd name="T8" fmla="*/ 18 w 34"/>
                <a:gd name="T9" fmla="*/ 20 h 20"/>
                <a:gd name="T10" fmla="*/ 25 w 34"/>
                <a:gd name="T11" fmla="*/ 20 h 20"/>
                <a:gd name="T12" fmla="*/ 25 w 34"/>
                <a:gd name="T13" fmla="*/ 20 h 20"/>
                <a:gd name="T14" fmla="*/ 29 w 34"/>
                <a:gd name="T15" fmla="*/ 20 h 20"/>
                <a:gd name="T16" fmla="*/ 34 w 34"/>
                <a:gd name="T17" fmla="*/ 16 h 20"/>
                <a:gd name="T18" fmla="*/ 34 w 34"/>
                <a:gd name="T19" fmla="*/ 14 h 20"/>
                <a:gd name="T20" fmla="*/ 31 w 34"/>
                <a:gd name="T21" fmla="*/ 9 h 20"/>
                <a:gd name="T22" fmla="*/ 31 w 34"/>
                <a:gd name="T23" fmla="*/ 9 h 20"/>
                <a:gd name="T24" fmla="*/ 29 w 34"/>
                <a:gd name="T25" fmla="*/ 5 h 20"/>
                <a:gd name="T26" fmla="*/ 22 w 34"/>
                <a:gd name="T27" fmla="*/ 2 h 20"/>
                <a:gd name="T28" fmla="*/ 16 w 34"/>
                <a:gd name="T29" fmla="*/ 0 h 20"/>
                <a:gd name="T30" fmla="*/ 9 w 34"/>
                <a:gd name="T31" fmla="*/ 0 h 20"/>
                <a:gd name="T32" fmla="*/ 9 w 34"/>
                <a:gd name="T33" fmla="*/ 0 h 20"/>
                <a:gd name="T34" fmla="*/ 4 w 34"/>
                <a:gd name="T35" fmla="*/ 0 h 20"/>
                <a:gd name="T36" fmla="*/ 2 w 34"/>
                <a:gd name="T37" fmla="*/ 2 h 20"/>
                <a:gd name="T38" fmla="*/ 0 w 34"/>
                <a:gd name="T39" fmla="*/ 5 h 20"/>
                <a:gd name="T40" fmla="*/ 2 w 3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9"/>
                  </a:moveTo>
                  <a:lnTo>
                    <a:pt x="2" y="9"/>
                  </a:lnTo>
                  <a:lnTo>
                    <a:pt x="7" y="14"/>
                  </a:lnTo>
                  <a:lnTo>
                    <a:pt x="11" y="18"/>
                  </a:lnTo>
                  <a:lnTo>
                    <a:pt x="18" y="20"/>
                  </a:lnTo>
                  <a:lnTo>
                    <a:pt x="25" y="20"/>
                  </a:lnTo>
                  <a:lnTo>
                    <a:pt x="29" y="20"/>
                  </a:lnTo>
                  <a:lnTo>
                    <a:pt x="34" y="16"/>
                  </a:lnTo>
                  <a:lnTo>
                    <a:pt x="34" y="14"/>
                  </a:lnTo>
                  <a:lnTo>
                    <a:pt x="31" y="9"/>
                  </a:lnTo>
                  <a:lnTo>
                    <a:pt x="29" y="5"/>
                  </a:lnTo>
                  <a:lnTo>
                    <a:pt x="22" y="2"/>
                  </a:lnTo>
                  <a:lnTo>
                    <a:pt x="16" y="0"/>
                  </a:lnTo>
                  <a:lnTo>
                    <a:pt x="9" y="0"/>
                  </a:lnTo>
                  <a:lnTo>
                    <a:pt x="4" y="0"/>
                  </a:lnTo>
                  <a:lnTo>
                    <a:pt x="2"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1" name="Freeform 2068">
              <a:extLst>
                <a:ext uri="{FF2B5EF4-FFF2-40B4-BE49-F238E27FC236}">
                  <a16:creationId xmlns:a16="http://schemas.microsoft.com/office/drawing/2014/main" xmlns="" id="{49AD37FE-28AD-0F44-8FF1-491F8EF3B13D}"/>
                </a:ext>
              </a:extLst>
            </p:cNvPr>
            <p:cNvSpPr>
              <a:spLocks/>
            </p:cNvSpPr>
            <p:nvPr/>
          </p:nvSpPr>
          <p:spPr bwMode="auto">
            <a:xfrm>
              <a:off x="3675" y="3199"/>
              <a:ext cx="34" cy="20"/>
            </a:xfrm>
            <a:custGeom>
              <a:avLst/>
              <a:gdLst>
                <a:gd name="T0" fmla="*/ 2 w 34"/>
                <a:gd name="T1" fmla="*/ 9 h 20"/>
                <a:gd name="T2" fmla="*/ 2 w 34"/>
                <a:gd name="T3" fmla="*/ 9 h 20"/>
                <a:gd name="T4" fmla="*/ 7 w 34"/>
                <a:gd name="T5" fmla="*/ 14 h 20"/>
                <a:gd name="T6" fmla="*/ 11 w 34"/>
                <a:gd name="T7" fmla="*/ 18 h 20"/>
                <a:gd name="T8" fmla="*/ 18 w 34"/>
                <a:gd name="T9" fmla="*/ 20 h 20"/>
                <a:gd name="T10" fmla="*/ 25 w 34"/>
                <a:gd name="T11" fmla="*/ 20 h 20"/>
                <a:gd name="T12" fmla="*/ 25 w 34"/>
                <a:gd name="T13" fmla="*/ 20 h 20"/>
                <a:gd name="T14" fmla="*/ 29 w 34"/>
                <a:gd name="T15" fmla="*/ 20 h 20"/>
                <a:gd name="T16" fmla="*/ 34 w 34"/>
                <a:gd name="T17" fmla="*/ 16 h 20"/>
                <a:gd name="T18" fmla="*/ 34 w 34"/>
                <a:gd name="T19" fmla="*/ 14 h 20"/>
                <a:gd name="T20" fmla="*/ 31 w 34"/>
                <a:gd name="T21" fmla="*/ 9 h 20"/>
                <a:gd name="T22" fmla="*/ 31 w 34"/>
                <a:gd name="T23" fmla="*/ 9 h 20"/>
                <a:gd name="T24" fmla="*/ 29 w 34"/>
                <a:gd name="T25" fmla="*/ 5 h 20"/>
                <a:gd name="T26" fmla="*/ 22 w 34"/>
                <a:gd name="T27" fmla="*/ 2 h 20"/>
                <a:gd name="T28" fmla="*/ 16 w 34"/>
                <a:gd name="T29" fmla="*/ 0 h 20"/>
                <a:gd name="T30" fmla="*/ 9 w 34"/>
                <a:gd name="T31" fmla="*/ 0 h 20"/>
                <a:gd name="T32" fmla="*/ 9 w 34"/>
                <a:gd name="T33" fmla="*/ 0 h 20"/>
                <a:gd name="T34" fmla="*/ 4 w 34"/>
                <a:gd name="T35" fmla="*/ 0 h 20"/>
                <a:gd name="T36" fmla="*/ 2 w 34"/>
                <a:gd name="T37" fmla="*/ 2 h 20"/>
                <a:gd name="T38" fmla="*/ 0 w 34"/>
                <a:gd name="T39" fmla="*/ 5 h 20"/>
                <a:gd name="T40" fmla="*/ 2 w 3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9"/>
                  </a:moveTo>
                  <a:lnTo>
                    <a:pt x="2" y="9"/>
                  </a:lnTo>
                  <a:lnTo>
                    <a:pt x="7" y="14"/>
                  </a:lnTo>
                  <a:lnTo>
                    <a:pt x="11" y="18"/>
                  </a:lnTo>
                  <a:lnTo>
                    <a:pt x="18" y="20"/>
                  </a:lnTo>
                  <a:lnTo>
                    <a:pt x="25" y="20"/>
                  </a:lnTo>
                  <a:lnTo>
                    <a:pt x="29" y="20"/>
                  </a:lnTo>
                  <a:lnTo>
                    <a:pt x="34" y="16"/>
                  </a:lnTo>
                  <a:lnTo>
                    <a:pt x="34" y="14"/>
                  </a:lnTo>
                  <a:lnTo>
                    <a:pt x="31" y="9"/>
                  </a:lnTo>
                  <a:lnTo>
                    <a:pt x="29" y="5"/>
                  </a:lnTo>
                  <a:lnTo>
                    <a:pt x="22" y="2"/>
                  </a:lnTo>
                  <a:lnTo>
                    <a:pt x="16" y="0"/>
                  </a:lnTo>
                  <a:lnTo>
                    <a:pt x="9" y="0"/>
                  </a:lnTo>
                  <a:lnTo>
                    <a:pt x="4" y="0"/>
                  </a:lnTo>
                  <a:lnTo>
                    <a:pt x="2"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2" name="Freeform 2069">
              <a:extLst>
                <a:ext uri="{FF2B5EF4-FFF2-40B4-BE49-F238E27FC236}">
                  <a16:creationId xmlns:a16="http://schemas.microsoft.com/office/drawing/2014/main" xmlns="" id="{E5EE210C-7CB0-2545-9D66-88100DF7B3FA}"/>
                </a:ext>
              </a:extLst>
            </p:cNvPr>
            <p:cNvSpPr>
              <a:spLocks/>
            </p:cNvSpPr>
            <p:nvPr/>
          </p:nvSpPr>
          <p:spPr bwMode="auto">
            <a:xfrm>
              <a:off x="3646" y="3199"/>
              <a:ext cx="33" cy="20"/>
            </a:xfrm>
            <a:custGeom>
              <a:avLst/>
              <a:gdLst>
                <a:gd name="T0" fmla="*/ 2 w 33"/>
                <a:gd name="T1" fmla="*/ 11 h 20"/>
                <a:gd name="T2" fmla="*/ 2 w 33"/>
                <a:gd name="T3" fmla="*/ 11 h 20"/>
                <a:gd name="T4" fmla="*/ 6 w 33"/>
                <a:gd name="T5" fmla="*/ 14 h 20"/>
                <a:gd name="T6" fmla="*/ 11 w 33"/>
                <a:gd name="T7" fmla="*/ 18 h 20"/>
                <a:gd name="T8" fmla="*/ 18 w 33"/>
                <a:gd name="T9" fmla="*/ 20 h 20"/>
                <a:gd name="T10" fmla="*/ 24 w 33"/>
                <a:gd name="T11" fmla="*/ 20 h 20"/>
                <a:gd name="T12" fmla="*/ 24 w 33"/>
                <a:gd name="T13" fmla="*/ 20 h 20"/>
                <a:gd name="T14" fmla="*/ 29 w 33"/>
                <a:gd name="T15" fmla="*/ 20 h 20"/>
                <a:gd name="T16" fmla="*/ 31 w 33"/>
                <a:gd name="T17" fmla="*/ 18 h 20"/>
                <a:gd name="T18" fmla="*/ 33 w 33"/>
                <a:gd name="T19" fmla="*/ 14 h 20"/>
                <a:gd name="T20" fmla="*/ 31 w 33"/>
                <a:gd name="T21" fmla="*/ 9 h 20"/>
                <a:gd name="T22" fmla="*/ 31 w 33"/>
                <a:gd name="T23" fmla="*/ 9 h 20"/>
                <a:gd name="T24" fmla="*/ 27 w 33"/>
                <a:gd name="T25" fmla="*/ 5 h 20"/>
                <a:gd name="T26" fmla="*/ 22 w 33"/>
                <a:gd name="T27" fmla="*/ 2 h 20"/>
                <a:gd name="T28" fmla="*/ 15 w 33"/>
                <a:gd name="T29" fmla="*/ 0 h 20"/>
                <a:gd name="T30" fmla="*/ 9 w 33"/>
                <a:gd name="T31" fmla="*/ 0 h 20"/>
                <a:gd name="T32" fmla="*/ 9 w 33"/>
                <a:gd name="T33" fmla="*/ 0 h 20"/>
                <a:gd name="T34" fmla="*/ 4 w 33"/>
                <a:gd name="T35" fmla="*/ 0 h 20"/>
                <a:gd name="T36" fmla="*/ 2 w 33"/>
                <a:gd name="T37" fmla="*/ 2 h 20"/>
                <a:gd name="T38" fmla="*/ 0 w 33"/>
                <a:gd name="T39" fmla="*/ 7 h 20"/>
                <a:gd name="T40" fmla="*/ 2 w 3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0">
                  <a:moveTo>
                    <a:pt x="2" y="11"/>
                  </a:moveTo>
                  <a:lnTo>
                    <a:pt x="2" y="11"/>
                  </a:lnTo>
                  <a:lnTo>
                    <a:pt x="6" y="14"/>
                  </a:lnTo>
                  <a:lnTo>
                    <a:pt x="11" y="18"/>
                  </a:lnTo>
                  <a:lnTo>
                    <a:pt x="18" y="20"/>
                  </a:lnTo>
                  <a:lnTo>
                    <a:pt x="24" y="20"/>
                  </a:lnTo>
                  <a:lnTo>
                    <a:pt x="29" y="20"/>
                  </a:lnTo>
                  <a:lnTo>
                    <a:pt x="31" y="18"/>
                  </a:lnTo>
                  <a:lnTo>
                    <a:pt x="33" y="14"/>
                  </a:lnTo>
                  <a:lnTo>
                    <a:pt x="31" y="9"/>
                  </a:lnTo>
                  <a:lnTo>
                    <a:pt x="27" y="5"/>
                  </a:lnTo>
                  <a:lnTo>
                    <a:pt x="22" y="2"/>
                  </a:lnTo>
                  <a:lnTo>
                    <a:pt x="15" y="0"/>
                  </a:lnTo>
                  <a:lnTo>
                    <a:pt x="9" y="0"/>
                  </a:lnTo>
                  <a:lnTo>
                    <a:pt x="4"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3" name="Freeform 2070">
              <a:extLst>
                <a:ext uri="{FF2B5EF4-FFF2-40B4-BE49-F238E27FC236}">
                  <a16:creationId xmlns:a16="http://schemas.microsoft.com/office/drawing/2014/main" xmlns="" id="{AD44F901-6378-194E-8653-537C11B9AE17}"/>
                </a:ext>
              </a:extLst>
            </p:cNvPr>
            <p:cNvSpPr>
              <a:spLocks/>
            </p:cNvSpPr>
            <p:nvPr/>
          </p:nvSpPr>
          <p:spPr bwMode="auto">
            <a:xfrm>
              <a:off x="3646" y="3199"/>
              <a:ext cx="33" cy="20"/>
            </a:xfrm>
            <a:custGeom>
              <a:avLst/>
              <a:gdLst>
                <a:gd name="T0" fmla="*/ 2 w 33"/>
                <a:gd name="T1" fmla="*/ 11 h 20"/>
                <a:gd name="T2" fmla="*/ 2 w 33"/>
                <a:gd name="T3" fmla="*/ 11 h 20"/>
                <a:gd name="T4" fmla="*/ 6 w 33"/>
                <a:gd name="T5" fmla="*/ 14 h 20"/>
                <a:gd name="T6" fmla="*/ 11 w 33"/>
                <a:gd name="T7" fmla="*/ 18 h 20"/>
                <a:gd name="T8" fmla="*/ 18 w 33"/>
                <a:gd name="T9" fmla="*/ 20 h 20"/>
                <a:gd name="T10" fmla="*/ 24 w 33"/>
                <a:gd name="T11" fmla="*/ 20 h 20"/>
                <a:gd name="T12" fmla="*/ 24 w 33"/>
                <a:gd name="T13" fmla="*/ 20 h 20"/>
                <a:gd name="T14" fmla="*/ 29 w 33"/>
                <a:gd name="T15" fmla="*/ 20 h 20"/>
                <a:gd name="T16" fmla="*/ 31 w 33"/>
                <a:gd name="T17" fmla="*/ 18 h 20"/>
                <a:gd name="T18" fmla="*/ 33 w 33"/>
                <a:gd name="T19" fmla="*/ 14 h 20"/>
                <a:gd name="T20" fmla="*/ 31 w 33"/>
                <a:gd name="T21" fmla="*/ 9 h 20"/>
                <a:gd name="T22" fmla="*/ 31 w 33"/>
                <a:gd name="T23" fmla="*/ 9 h 20"/>
                <a:gd name="T24" fmla="*/ 27 w 33"/>
                <a:gd name="T25" fmla="*/ 5 h 20"/>
                <a:gd name="T26" fmla="*/ 22 w 33"/>
                <a:gd name="T27" fmla="*/ 2 h 20"/>
                <a:gd name="T28" fmla="*/ 15 w 33"/>
                <a:gd name="T29" fmla="*/ 0 h 20"/>
                <a:gd name="T30" fmla="*/ 9 w 33"/>
                <a:gd name="T31" fmla="*/ 0 h 20"/>
                <a:gd name="T32" fmla="*/ 9 w 33"/>
                <a:gd name="T33" fmla="*/ 0 h 20"/>
                <a:gd name="T34" fmla="*/ 4 w 33"/>
                <a:gd name="T35" fmla="*/ 0 h 20"/>
                <a:gd name="T36" fmla="*/ 2 w 33"/>
                <a:gd name="T37" fmla="*/ 2 h 20"/>
                <a:gd name="T38" fmla="*/ 0 w 33"/>
                <a:gd name="T39" fmla="*/ 7 h 20"/>
                <a:gd name="T40" fmla="*/ 2 w 3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0">
                  <a:moveTo>
                    <a:pt x="2" y="11"/>
                  </a:moveTo>
                  <a:lnTo>
                    <a:pt x="2" y="11"/>
                  </a:lnTo>
                  <a:lnTo>
                    <a:pt x="6" y="14"/>
                  </a:lnTo>
                  <a:lnTo>
                    <a:pt x="11" y="18"/>
                  </a:lnTo>
                  <a:lnTo>
                    <a:pt x="18" y="20"/>
                  </a:lnTo>
                  <a:lnTo>
                    <a:pt x="24" y="20"/>
                  </a:lnTo>
                  <a:lnTo>
                    <a:pt x="29" y="20"/>
                  </a:lnTo>
                  <a:lnTo>
                    <a:pt x="31" y="18"/>
                  </a:lnTo>
                  <a:lnTo>
                    <a:pt x="33" y="14"/>
                  </a:lnTo>
                  <a:lnTo>
                    <a:pt x="31" y="9"/>
                  </a:lnTo>
                  <a:lnTo>
                    <a:pt x="27" y="5"/>
                  </a:lnTo>
                  <a:lnTo>
                    <a:pt x="22" y="2"/>
                  </a:lnTo>
                  <a:lnTo>
                    <a:pt x="15" y="0"/>
                  </a:lnTo>
                  <a:lnTo>
                    <a:pt x="9" y="0"/>
                  </a:lnTo>
                  <a:lnTo>
                    <a:pt x="4"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4" name="Freeform 2071">
              <a:extLst>
                <a:ext uri="{FF2B5EF4-FFF2-40B4-BE49-F238E27FC236}">
                  <a16:creationId xmlns:a16="http://schemas.microsoft.com/office/drawing/2014/main" xmlns="" id="{3B5F1E8D-55EF-8747-A504-E2CC62B84FC1}"/>
                </a:ext>
              </a:extLst>
            </p:cNvPr>
            <p:cNvSpPr>
              <a:spLocks/>
            </p:cNvSpPr>
            <p:nvPr/>
          </p:nvSpPr>
          <p:spPr bwMode="auto">
            <a:xfrm>
              <a:off x="3619" y="3199"/>
              <a:ext cx="31" cy="20"/>
            </a:xfrm>
            <a:custGeom>
              <a:avLst/>
              <a:gdLst>
                <a:gd name="T0" fmla="*/ 0 w 31"/>
                <a:gd name="T1" fmla="*/ 11 h 20"/>
                <a:gd name="T2" fmla="*/ 0 w 31"/>
                <a:gd name="T3" fmla="*/ 11 h 20"/>
                <a:gd name="T4" fmla="*/ 4 w 31"/>
                <a:gd name="T5" fmla="*/ 16 h 20"/>
                <a:gd name="T6" fmla="*/ 9 w 31"/>
                <a:gd name="T7" fmla="*/ 18 h 20"/>
                <a:gd name="T8" fmla="*/ 15 w 31"/>
                <a:gd name="T9" fmla="*/ 20 h 20"/>
                <a:gd name="T10" fmla="*/ 22 w 31"/>
                <a:gd name="T11" fmla="*/ 20 h 20"/>
                <a:gd name="T12" fmla="*/ 22 w 31"/>
                <a:gd name="T13" fmla="*/ 20 h 20"/>
                <a:gd name="T14" fmla="*/ 27 w 31"/>
                <a:gd name="T15" fmla="*/ 20 h 20"/>
                <a:gd name="T16" fmla="*/ 29 w 31"/>
                <a:gd name="T17" fmla="*/ 18 h 20"/>
                <a:gd name="T18" fmla="*/ 31 w 31"/>
                <a:gd name="T19" fmla="*/ 14 h 20"/>
                <a:gd name="T20" fmla="*/ 29 w 31"/>
                <a:gd name="T21" fmla="*/ 11 h 20"/>
                <a:gd name="T22" fmla="*/ 29 w 31"/>
                <a:gd name="T23" fmla="*/ 11 h 20"/>
                <a:gd name="T24" fmla="*/ 24 w 31"/>
                <a:gd name="T25" fmla="*/ 7 h 20"/>
                <a:gd name="T26" fmla="*/ 20 w 31"/>
                <a:gd name="T27" fmla="*/ 2 h 20"/>
                <a:gd name="T28" fmla="*/ 13 w 31"/>
                <a:gd name="T29" fmla="*/ 0 h 20"/>
                <a:gd name="T30" fmla="*/ 9 w 31"/>
                <a:gd name="T31" fmla="*/ 0 h 20"/>
                <a:gd name="T32" fmla="*/ 9 w 31"/>
                <a:gd name="T33" fmla="*/ 0 h 20"/>
                <a:gd name="T34" fmla="*/ 2 w 31"/>
                <a:gd name="T35" fmla="*/ 0 h 20"/>
                <a:gd name="T36" fmla="*/ 0 w 31"/>
                <a:gd name="T37" fmla="*/ 2 h 20"/>
                <a:gd name="T38" fmla="*/ 0 w 31"/>
                <a:gd name="T39" fmla="*/ 7 h 20"/>
                <a:gd name="T40" fmla="*/ 0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0" y="11"/>
                  </a:moveTo>
                  <a:lnTo>
                    <a:pt x="0" y="11"/>
                  </a:lnTo>
                  <a:lnTo>
                    <a:pt x="4" y="16"/>
                  </a:lnTo>
                  <a:lnTo>
                    <a:pt x="9" y="18"/>
                  </a:lnTo>
                  <a:lnTo>
                    <a:pt x="15" y="20"/>
                  </a:lnTo>
                  <a:lnTo>
                    <a:pt x="22" y="20"/>
                  </a:lnTo>
                  <a:lnTo>
                    <a:pt x="27" y="20"/>
                  </a:lnTo>
                  <a:lnTo>
                    <a:pt x="29" y="18"/>
                  </a:lnTo>
                  <a:lnTo>
                    <a:pt x="31" y="14"/>
                  </a:lnTo>
                  <a:lnTo>
                    <a:pt x="29" y="11"/>
                  </a:lnTo>
                  <a:lnTo>
                    <a:pt x="24" y="7"/>
                  </a:lnTo>
                  <a:lnTo>
                    <a:pt x="20" y="2"/>
                  </a:lnTo>
                  <a:lnTo>
                    <a:pt x="13" y="0"/>
                  </a:lnTo>
                  <a:lnTo>
                    <a:pt x="9" y="0"/>
                  </a:lnTo>
                  <a:lnTo>
                    <a:pt x="2"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5" name="Freeform 2072">
              <a:extLst>
                <a:ext uri="{FF2B5EF4-FFF2-40B4-BE49-F238E27FC236}">
                  <a16:creationId xmlns:a16="http://schemas.microsoft.com/office/drawing/2014/main" xmlns="" id="{A85FDBAC-71CA-F649-89DE-B7E90056E766}"/>
                </a:ext>
              </a:extLst>
            </p:cNvPr>
            <p:cNvSpPr>
              <a:spLocks/>
            </p:cNvSpPr>
            <p:nvPr/>
          </p:nvSpPr>
          <p:spPr bwMode="auto">
            <a:xfrm>
              <a:off x="3619" y="3199"/>
              <a:ext cx="31" cy="20"/>
            </a:xfrm>
            <a:custGeom>
              <a:avLst/>
              <a:gdLst>
                <a:gd name="T0" fmla="*/ 0 w 31"/>
                <a:gd name="T1" fmla="*/ 11 h 20"/>
                <a:gd name="T2" fmla="*/ 0 w 31"/>
                <a:gd name="T3" fmla="*/ 11 h 20"/>
                <a:gd name="T4" fmla="*/ 4 w 31"/>
                <a:gd name="T5" fmla="*/ 16 h 20"/>
                <a:gd name="T6" fmla="*/ 9 w 31"/>
                <a:gd name="T7" fmla="*/ 18 h 20"/>
                <a:gd name="T8" fmla="*/ 15 w 31"/>
                <a:gd name="T9" fmla="*/ 20 h 20"/>
                <a:gd name="T10" fmla="*/ 22 w 31"/>
                <a:gd name="T11" fmla="*/ 20 h 20"/>
                <a:gd name="T12" fmla="*/ 22 w 31"/>
                <a:gd name="T13" fmla="*/ 20 h 20"/>
                <a:gd name="T14" fmla="*/ 27 w 31"/>
                <a:gd name="T15" fmla="*/ 20 h 20"/>
                <a:gd name="T16" fmla="*/ 29 w 31"/>
                <a:gd name="T17" fmla="*/ 18 h 20"/>
                <a:gd name="T18" fmla="*/ 31 w 31"/>
                <a:gd name="T19" fmla="*/ 14 h 20"/>
                <a:gd name="T20" fmla="*/ 29 w 31"/>
                <a:gd name="T21" fmla="*/ 11 h 20"/>
                <a:gd name="T22" fmla="*/ 29 w 31"/>
                <a:gd name="T23" fmla="*/ 11 h 20"/>
                <a:gd name="T24" fmla="*/ 24 w 31"/>
                <a:gd name="T25" fmla="*/ 7 h 20"/>
                <a:gd name="T26" fmla="*/ 20 w 31"/>
                <a:gd name="T27" fmla="*/ 2 h 20"/>
                <a:gd name="T28" fmla="*/ 13 w 31"/>
                <a:gd name="T29" fmla="*/ 0 h 20"/>
                <a:gd name="T30" fmla="*/ 9 w 31"/>
                <a:gd name="T31" fmla="*/ 0 h 20"/>
                <a:gd name="T32" fmla="*/ 9 w 31"/>
                <a:gd name="T33" fmla="*/ 0 h 20"/>
                <a:gd name="T34" fmla="*/ 2 w 31"/>
                <a:gd name="T35" fmla="*/ 0 h 20"/>
                <a:gd name="T36" fmla="*/ 0 w 31"/>
                <a:gd name="T37" fmla="*/ 2 h 20"/>
                <a:gd name="T38" fmla="*/ 0 w 31"/>
                <a:gd name="T39" fmla="*/ 7 h 20"/>
                <a:gd name="T40" fmla="*/ 0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0" y="11"/>
                  </a:moveTo>
                  <a:lnTo>
                    <a:pt x="0" y="11"/>
                  </a:lnTo>
                  <a:lnTo>
                    <a:pt x="4" y="16"/>
                  </a:lnTo>
                  <a:lnTo>
                    <a:pt x="9" y="18"/>
                  </a:lnTo>
                  <a:lnTo>
                    <a:pt x="15" y="20"/>
                  </a:lnTo>
                  <a:lnTo>
                    <a:pt x="22" y="20"/>
                  </a:lnTo>
                  <a:lnTo>
                    <a:pt x="27" y="20"/>
                  </a:lnTo>
                  <a:lnTo>
                    <a:pt x="29" y="18"/>
                  </a:lnTo>
                  <a:lnTo>
                    <a:pt x="31" y="14"/>
                  </a:lnTo>
                  <a:lnTo>
                    <a:pt x="29" y="11"/>
                  </a:lnTo>
                  <a:lnTo>
                    <a:pt x="24" y="7"/>
                  </a:lnTo>
                  <a:lnTo>
                    <a:pt x="20" y="2"/>
                  </a:lnTo>
                  <a:lnTo>
                    <a:pt x="13" y="0"/>
                  </a:lnTo>
                  <a:lnTo>
                    <a:pt x="9" y="0"/>
                  </a:lnTo>
                  <a:lnTo>
                    <a:pt x="2"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6" name="Freeform 2073">
              <a:extLst>
                <a:ext uri="{FF2B5EF4-FFF2-40B4-BE49-F238E27FC236}">
                  <a16:creationId xmlns:a16="http://schemas.microsoft.com/office/drawing/2014/main" xmlns="" id="{EE24640E-35D4-E548-A8ED-6BA99B1D281B}"/>
                </a:ext>
              </a:extLst>
            </p:cNvPr>
            <p:cNvSpPr>
              <a:spLocks/>
            </p:cNvSpPr>
            <p:nvPr/>
          </p:nvSpPr>
          <p:spPr bwMode="auto">
            <a:xfrm>
              <a:off x="3589" y="3199"/>
              <a:ext cx="32" cy="23"/>
            </a:xfrm>
            <a:custGeom>
              <a:avLst/>
              <a:gdLst>
                <a:gd name="T0" fmla="*/ 3 w 32"/>
                <a:gd name="T1" fmla="*/ 11 h 23"/>
                <a:gd name="T2" fmla="*/ 3 w 32"/>
                <a:gd name="T3" fmla="*/ 11 h 23"/>
                <a:gd name="T4" fmla="*/ 5 w 32"/>
                <a:gd name="T5" fmla="*/ 16 h 23"/>
                <a:gd name="T6" fmla="*/ 9 w 32"/>
                <a:gd name="T7" fmla="*/ 18 h 23"/>
                <a:gd name="T8" fmla="*/ 16 w 32"/>
                <a:gd name="T9" fmla="*/ 20 h 23"/>
                <a:gd name="T10" fmla="*/ 23 w 32"/>
                <a:gd name="T11" fmla="*/ 23 h 23"/>
                <a:gd name="T12" fmla="*/ 23 w 32"/>
                <a:gd name="T13" fmla="*/ 23 h 23"/>
                <a:gd name="T14" fmla="*/ 27 w 32"/>
                <a:gd name="T15" fmla="*/ 20 h 23"/>
                <a:gd name="T16" fmla="*/ 30 w 32"/>
                <a:gd name="T17" fmla="*/ 18 h 23"/>
                <a:gd name="T18" fmla="*/ 32 w 32"/>
                <a:gd name="T19" fmla="*/ 16 h 23"/>
                <a:gd name="T20" fmla="*/ 30 w 32"/>
                <a:gd name="T21" fmla="*/ 11 h 23"/>
                <a:gd name="T22" fmla="*/ 30 w 32"/>
                <a:gd name="T23" fmla="*/ 11 h 23"/>
                <a:gd name="T24" fmla="*/ 27 w 32"/>
                <a:gd name="T25" fmla="*/ 7 h 23"/>
                <a:gd name="T26" fmla="*/ 21 w 32"/>
                <a:gd name="T27" fmla="*/ 2 h 23"/>
                <a:gd name="T28" fmla="*/ 16 w 32"/>
                <a:gd name="T29" fmla="*/ 2 h 23"/>
                <a:gd name="T30" fmla="*/ 9 w 32"/>
                <a:gd name="T31" fmla="*/ 0 h 23"/>
                <a:gd name="T32" fmla="*/ 9 w 32"/>
                <a:gd name="T33" fmla="*/ 0 h 23"/>
                <a:gd name="T34" fmla="*/ 5 w 32"/>
                <a:gd name="T35" fmla="*/ 2 h 23"/>
                <a:gd name="T36" fmla="*/ 0 w 32"/>
                <a:gd name="T37" fmla="*/ 5 h 23"/>
                <a:gd name="T38" fmla="*/ 0 w 32"/>
                <a:gd name="T39" fmla="*/ 7 h 23"/>
                <a:gd name="T40" fmla="*/ 3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3" y="11"/>
                  </a:moveTo>
                  <a:lnTo>
                    <a:pt x="3" y="11"/>
                  </a:lnTo>
                  <a:lnTo>
                    <a:pt x="5" y="16"/>
                  </a:lnTo>
                  <a:lnTo>
                    <a:pt x="9" y="18"/>
                  </a:lnTo>
                  <a:lnTo>
                    <a:pt x="16" y="20"/>
                  </a:lnTo>
                  <a:lnTo>
                    <a:pt x="23" y="23"/>
                  </a:lnTo>
                  <a:lnTo>
                    <a:pt x="27" y="20"/>
                  </a:lnTo>
                  <a:lnTo>
                    <a:pt x="30" y="18"/>
                  </a:lnTo>
                  <a:lnTo>
                    <a:pt x="32" y="16"/>
                  </a:lnTo>
                  <a:lnTo>
                    <a:pt x="30" y="11"/>
                  </a:lnTo>
                  <a:lnTo>
                    <a:pt x="27" y="7"/>
                  </a:lnTo>
                  <a:lnTo>
                    <a:pt x="21" y="2"/>
                  </a:lnTo>
                  <a:lnTo>
                    <a:pt x="16" y="2"/>
                  </a:lnTo>
                  <a:lnTo>
                    <a:pt x="9" y="0"/>
                  </a:lnTo>
                  <a:lnTo>
                    <a:pt x="5"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7" name="Freeform 2074">
              <a:extLst>
                <a:ext uri="{FF2B5EF4-FFF2-40B4-BE49-F238E27FC236}">
                  <a16:creationId xmlns:a16="http://schemas.microsoft.com/office/drawing/2014/main" xmlns="" id="{3BB23C63-236D-A646-BEB2-4CDF4E81EED9}"/>
                </a:ext>
              </a:extLst>
            </p:cNvPr>
            <p:cNvSpPr>
              <a:spLocks/>
            </p:cNvSpPr>
            <p:nvPr/>
          </p:nvSpPr>
          <p:spPr bwMode="auto">
            <a:xfrm>
              <a:off x="3589" y="3199"/>
              <a:ext cx="32" cy="23"/>
            </a:xfrm>
            <a:custGeom>
              <a:avLst/>
              <a:gdLst>
                <a:gd name="T0" fmla="*/ 3 w 32"/>
                <a:gd name="T1" fmla="*/ 11 h 23"/>
                <a:gd name="T2" fmla="*/ 3 w 32"/>
                <a:gd name="T3" fmla="*/ 11 h 23"/>
                <a:gd name="T4" fmla="*/ 5 w 32"/>
                <a:gd name="T5" fmla="*/ 16 h 23"/>
                <a:gd name="T6" fmla="*/ 9 w 32"/>
                <a:gd name="T7" fmla="*/ 18 h 23"/>
                <a:gd name="T8" fmla="*/ 16 w 32"/>
                <a:gd name="T9" fmla="*/ 20 h 23"/>
                <a:gd name="T10" fmla="*/ 23 w 32"/>
                <a:gd name="T11" fmla="*/ 23 h 23"/>
                <a:gd name="T12" fmla="*/ 23 w 32"/>
                <a:gd name="T13" fmla="*/ 23 h 23"/>
                <a:gd name="T14" fmla="*/ 27 w 32"/>
                <a:gd name="T15" fmla="*/ 20 h 23"/>
                <a:gd name="T16" fmla="*/ 30 w 32"/>
                <a:gd name="T17" fmla="*/ 18 h 23"/>
                <a:gd name="T18" fmla="*/ 32 w 32"/>
                <a:gd name="T19" fmla="*/ 16 h 23"/>
                <a:gd name="T20" fmla="*/ 30 w 32"/>
                <a:gd name="T21" fmla="*/ 11 h 23"/>
                <a:gd name="T22" fmla="*/ 30 w 32"/>
                <a:gd name="T23" fmla="*/ 11 h 23"/>
                <a:gd name="T24" fmla="*/ 27 w 32"/>
                <a:gd name="T25" fmla="*/ 7 h 23"/>
                <a:gd name="T26" fmla="*/ 21 w 32"/>
                <a:gd name="T27" fmla="*/ 2 h 23"/>
                <a:gd name="T28" fmla="*/ 16 w 32"/>
                <a:gd name="T29" fmla="*/ 2 h 23"/>
                <a:gd name="T30" fmla="*/ 9 w 32"/>
                <a:gd name="T31" fmla="*/ 0 h 23"/>
                <a:gd name="T32" fmla="*/ 9 w 32"/>
                <a:gd name="T33" fmla="*/ 0 h 23"/>
                <a:gd name="T34" fmla="*/ 5 w 32"/>
                <a:gd name="T35" fmla="*/ 2 h 23"/>
                <a:gd name="T36" fmla="*/ 0 w 32"/>
                <a:gd name="T37" fmla="*/ 5 h 23"/>
                <a:gd name="T38" fmla="*/ 0 w 32"/>
                <a:gd name="T39" fmla="*/ 7 h 23"/>
                <a:gd name="T40" fmla="*/ 3 w 3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3">
                  <a:moveTo>
                    <a:pt x="3" y="11"/>
                  </a:moveTo>
                  <a:lnTo>
                    <a:pt x="3" y="11"/>
                  </a:lnTo>
                  <a:lnTo>
                    <a:pt x="5" y="16"/>
                  </a:lnTo>
                  <a:lnTo>
                    <a:pt x="9" y="18"/>
                  </a:lnTo>
                  <a:lnTo>
                    <a:pt x="16" y="20"/>
                  </a:lnTo>
                  <a:lnTo>
                    <a:pt x="23" y="23"/>
                  </a:lnTo>
                  <a:lnTo>
                    <a:pt x="27" y="20"/>
                  </a:lnTo>
                  <a:lnTo>
                    <a:pt x="30" y="18"/>
                  </a:lnTo>
                  <a:lnTo>
                    <a:pt x="32" y="16"/>
                  </a:lnTo>
                  <a:lnTo>
                    <a:pt x="30" y="11"/>
                  </a:lnTo>
                  <a:lnTo>
                    <a:pt x="27" y="7"/>
                  </a:lnTo>
                  <a:lnTo>
                    <a:pt x="21" y="2"/>
                  </a:lnTo>
                  <a:lnTo>
                    <a:pt x="16" y="2"/>
                  </a:lnTo>
                  <a:lnTo>
                    <a:pt x="9" y="0"/>
                  </a:lnTo>
                  <a:lnTo>
                    <a:pt x="5"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8" name="Freeform 2075">
              <a:extLst>
                <a:ext uri="{FF2B5EF4-FFF2-40B4-BE49-F238E27FC236}">
                  <a16:creationId xmlns:a16="http://schemas.microsoft.com/office/drawing/2014/main" xmlns="" id="{EBB3A422-E638-6346-B796-8B208A32BC35}"/>
                </a:ext>
              </a:extLst>
            </p:cNvPr>
            <p:cNvSpPr>
              <a:spLocks/>
            </p:cNvSpPr>
            <p:nvPr/>
          </p:nvSpPr>
          <p:spPr bwMode="auto">
            <a:xfrm>
              <a:off x="3562" y="3199"/>
              <a:ext cx="30" cy="23"/>
            </a:xfrm>
            <a:custGeom>
              <a:avLst/>
              <a:gdLst>
                <a:gd name="T0" fmla="*/ 0 w 30"/>
                <a:gd name="T1" fmla="*/ 11 h 23"/>
                <a:gd name="T2" fmla="*/ 0 w 30"/>
                <a:gd name="T3" fmla="*/ 11 h 23"/>
                <a:gd name="T4" fmla="*/ 5 w 30"/>
                <a:gd name="T5" fmla="*/ 16 h 23"/>
                <a:gd name="T6" fmla="*/ 9 w 30"/>
                <a:gd name="T7" fmla="*/ 20 h 23"/>
                <a:gd name="T8" fmla="*/ 14 w 30"/>
                <a:gd name="T9" fmla="*/ 23 h 23"/>
                <a:gd name="T10" fmla="*/ 21 w 30"/>
                <a:gd name="T11" fmla="*/ 23 h 23"/>
                <a:gd name="T12" fmla="*/ 21 w 30"/>
                <a:gd name="T13" fmla="*/ 23 h 23"/>
                <a:gd name="T14" fmla="*/ 25 w 30"/>
                <a:gd name="T15" fmla="*/ 20 h 23"/>
                <a:gd name="T16" fmla="*/ 30 w 30"/>
                <a:gd name="T17" fmla="*/ 18 h 23"/>
                <a:gd name="T18" fmla="*/ 30 w 30"/>
                <a:gd name="T19" fmla="*/ 16 h 23"/>
                <a:gd name="T20" fmla="*/ 30 w 30"/>
                <a:gd name="T21" fmla="*/ 11 h 23"/>
                <a:gd name="T22" fmla="*/ 30 w 30"/>
                <a:gd name="T23" fmla="*/ 11 h 23"/>
                <a:gd name="T24" fmla="*/ 25 w 30"/>
                <a:gd name="T25" fmla="*/ 7 h 23"/>
                <a:gd name="T26" fmla="*/ 21 w 30"/>
                <a:gd name="T27" fmla="*/ 5 h 23"/>
                <a:gd name="T28" fmla="*/ 14 w 30"/>
                <a:gd name="T29" fmla="*/ 2 h 23"/>
                <a:gd name="T30" fmla="*/ 9 w 30"/>
                <a:gd name="T31" fmla="*/ 0 h 23"/>
                <a:gd name="T32" fmla="*/ 9 w 30"/>
                <a:gd name="T33" fmla="*/ 0 h 23"/>
                <a:gd name="T34" fmla="*/ 5 w 30"/>
                <a:gd name="T35" fmla="*/ 2 h 23"/>
                <a:gd name="T36" fmla="*/ 0 w 30"/>
                <a:gd name="T37" fmla="*/ 5 h 23"/>
                <a:gd name="T38" fmla="*/ 0 w 30"/>
                <a:gd name="T39" fmla="*/ 7 h 23"/>
                <a:gd name="T40" fmla="*/ 0 w 30"/>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3">
                  <a:moveTo>
                    <a:pt x="0" y="11"/>
                  </a:moveTo>
                  <a:lnTo>
                    <a:pt x="0" y="11"/>
                  </a:lnTo>
                  <a:lnTo>
                    <a:pt x="5" y="16"/>
                  </a:lnTo>
                  <a:lnTo>
                    <a:pt x="9" y="20"/>
                  </a:lnTo>
                  <a:lnTo>
                    <a:pt x="14" y="23"/>
                  </a:lnTo>
                  <a:lnTo>
                    <a:pt x="21" y="23"/>
                  </a:lnTo>
                  <a:lnTo>
                    <a:pt x="25" y="20"/>
                  </a:lnTo>
                  <a:lnTo>
                    <a:pt x="30" y="18"/>
                  </a:lnTo>
                  <a:lnTo>
                    <a:pt x="30" y="16"/>
                  </a:lnTo>
                  <a:lnTo>
                    <a:pt x="30" y="11"/>
                  </a:lnTo>
                  <a:lnTo>
                    <a:pt x="25" y="7"/>
                  </a:lnTo>
                  <a:lnTo>
                    <a:pt x="21" y="5"/>
                  </a:lnTo>
                  <a:lnTo>
                    <a:pt x="14" y="2"/>
                  </a:lnTo>
                  <a:lnTo>
                    <a:pt x="9" y="0"/>
                  </a:lnTo>
                  <a:lnTo>
                    <a:pt x="5"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59" name="Freeform 2076">
              <a:extLst>
                <a:ext uri="{FF2B5EF4-FFF2-40B4-BE49-F238E27FC236}">
                  <a16:creationId xmlns:a16="http://schemas.microsoft.com/office/drawing/2014/main" xmlns="" id="{11CC9C4E-4A8F-0441-A2B7-B0B75AA4BAAA}"/>
                </a:ext>
              </a:extLst>
            </p:cNvPr>
            <p:cNvSpPr>
              <a:spLocks/>
            </p:cNvSpPr>
            <p:nvPr/>
          </p:nvSpPr>
          <p:spPr bwMode="auto">
            <a:xfrm>
              <a:off x="3562" y="3199"/>
              <a:ext cx="30" cy="23"/>
            </a:xfrm>
            <a:custGeom>
              <a:avLst/>
              <a:gdLst>
                <a:gd name="T0" fmla="*/ 0 w 30"/>
                <a:gd name="T1" fmla="*/ 11 h 23"/>
                <a:gd name="T2" fmla="*/ 0 w 30"/>
                <a:gd name="T3" fmla="*/ 11 h 23"/>
                <a:gd name="T4" fmla="*/ 5 w 30"/>
                <a:gd name="T5" fmla="*/ 16 h 23"/>
                <a:gd name="T6" fmla="*/ 9 w 30"/>
                <a:gd name="T7" fmla="*/ 20 h 23"/>
                <a:gd name="T8" fmla="*/ 14 w 30"/>
                <a:gd name="T9" fmla="*/ 23 h 23"/>
                <a:gd name="T10" fmla="*/ 21 w 30"/>
                <a:gd name="T11" fmla="*/ 23 h 23"/>
                <a:gd name="T12" fmla="*/ 21 w 30"/>
                <a:gd name="T13" fmla="*/ 23 h 23"/>
                <a:gd name="T14" fmla="*/ 25 w 30"/>
                <a:gd name="T15" fmla="*/ 20 h 23"/>
                <a:gd name="T16" fmla="*/ 30 w 30"/>
                <a:gd name="T17" fmla="*/ 18 h 23"/>
                <a:gd name="T18" fmla="*/ 30 w 30"/>
                <a:gd name="T19" fmla="*/ 16 h 23"/>
                <a:gd name="T20" fmla="*/ 30 w 30"/>
                <a:gd name="T21" fmla="*/ 11 h 23"/>
                <a:gd name="T22" fmla="*/ 30 w 30"/>
                <a:gd name="T23" fmla="*/ 11 h 23"/>
                <a:gd name="T24" fmla="*/ 25 w 30"/>
                <a:gd name="T25" fmla="*/ 7 h 23"/>
                <a:gd name="T26" fmla="*/ 21 w 30"/>
                <a:gd name="T27" fmla="*/ 5 h 23"/>
                <a:gd name="T28" fmla="*/ 14 w 30"/>
                <a:gd name="T29" fmla="*/ 2 h 23"/>
                <a:gd name="T30" fmla="*/ 9 w 30"/>
                <a:gd name="T31" fmla="*/ 0 h 23"/>
                <a:gd name="T32" fmla="*/ 9 w 30"/>
                <a:gd name="T33" fmla="*/ 0 h 23"/>
                <a:gd name="T34" fmla="*/ 5 w 30"/>
                <a:gd name="T35" fmla="*/ 2 h 23"/>
                <a:gd name="T36" fmla="*/ 0 w 30"/>
                <a:gd name="T37" fmla="*/ 5 h 23"/>
                <a:gd name="T38" fmla="*/ 0 w 30"/>
                <a:gd name="T39" fmla="*/ 7 h 23"/>
                <a:gd name="T40" fmla="*/ 0 w 30"/>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3">
                  <a:moveTo>
                    <a:pt x="0" y="11"/>
                  </a:moveTo>
                  <a:lnTo>
                    <a:pt x="0" y="11"/>
                  </a:lnTo>
                  <a:lnTo>
                    <a:pt x="5" y="16"/>
                  </a:lnTo>
                  <a:lnTo>
                    <a:pt x="9" y="20"/>
                  </a:lnTo>
                  <a:lnTo>
                    <a:pt x="14" y="23"/>
                  </a:lnTo>
                  <a:lnTo>
                    <a:pt x="21" y="23"/>
                  </a:lnTo>
                  <a:lnTo>
                    <a:pt x="25" y="20"/>
                  </a:lnTo>
                  <a:lnTo>
                    <a:pt x="30" y="18"/>
                  </a:lnTo>
                  <a:lnTo>
                    <a:pt x="30" y="16"/>
                  </a:lnTo>
                  <a:lnTo>
                    <a:pt x="30" y="11"/>
                  </a:lnTo>
                  <a:lnTo>
                    <a:pt x="25" y="7"/>
                  </a:lnTo>
                  <a:lnTo>
                    <a:pt x="21" y="5"/>
                  </a:lnTo>
                  <a:lnTo>
                    <a:pt x="14" y="2"/>
                  </a:lnTo>
                  <a:lnTo>
                    <a:pt x="9" y="0"/>
                  </a:lnTo>
                  <a:lnTo>
                    <a:pt x="5"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0" name="Freeform 2077">
              <a:extLst>
                <a:ext uri="{FF2B5EF4-FFF2-40B4-BE49-F238E27FC236}">
                  <a16:creationId xmlns:a16="http://schemas.microsoft.com/office/drawing/2014/main" xmlns="" id="{DEDD408A-AEDC-E64B-964D-73D323B9E0C1}"/>
                </a:ext>
              </a:extLst>
            </p:cNvPr>
            <p:cNvSpPr>
              <a:spLocks/>
            </p:cNvSpPr>
            <p:nvPr/>
          </p:nvSpPr>
          <p:spPr bwMode="auto">
            <a:xfrm>
              <a:off x="3533" y="3201"/>
              <a:ext cx="31" cy="21"/>
            </a:xfrm>
            <a:custGeom>
              <a:avLst/>
              <a:gdLst>
                <a:gd name="T0" fmla="*/ 2 w 31"/>
                <a:gd name="T1" fmla="*/ 9 h 21"/>
                <a:gd name="T2" fmla="*/ 2 w 31"/>
                <a:gd name="T3" fmla="*/ 9 h 21"/>
                <a:gd name="T4" fmla="*/ 4 w 31"/>
                <a:gd name="T5" fmla="*/ 14 h 21"/>
                <a:gd name="T6" fmla="*/ 9 w 31"/>
                <a:gd name="T7" fmla="*/ 18 h 21"/>
                <a:gd name="T8" fmla="*/ 16 w 31"/>
                <a:gd name="T9" fmla="*/ 21 h 21"/>
                <a:gd name="T10" fmla="*/ 20 w 31"/>
                <a:gd name="T11" fmla="*/ 21 h 21"/>
                <a:gd name="T12" fmla="*/ 20 w 31"/>
                <a:gd name="T13" fmla="*/ 21 h 21"/>
                <a:gd name="T14" fmla="*/ 27 w 31"/>
                <a:gd name="T15" fmla="*/ 21 h 21"/>
                <a:gd name="T16" fmla="*/ 29 w 31"/>
                <a:gd name="T17" fmla="*/ 18 h 21"/>
                <a:gd name="T18" fmla="*/ 31 w 31"/>
                <a:gd name="T19" fmla="*/ 14 h 21"/>
                <a:gd name="T20" fmla="*/ 29 w 31"/>
                <a:gd name="T21" fmla="*/ 9 h 21"/>
                <a:gd name="T22" fmla="*/ 29 w 31"/>
                <a:gd name="T23" fmla="*/ 9 h 21"/>
                <a:gd name="T24" fmla="*/ 27 w 31"/>
                <a:gd name="T25" fmla="*/ 5 h 21"/>
                <a:gd name="T26" fmla="*/ 22 w 31"/>
                <a:gd name="T27" fmla="*/ 3 h 21"/>
                <a:gd name="T28" fmla="*/ 16 w 31"/>
                <a:gd name="T29" fmla="*/ 0 h 21"/>
                <a:gd name="T30" fmla="*/ 11 w 31"/>
                <a:gd name="T31" fmla="*/ 0 h 21"/>
                <a:gd name="T32" fmla="*/ 11 w 31"/>
                <a:gd name="T33" fmla="*/ 0 h 21"/>
                <a:gd name="T34" fmla="*/ 4 w 31"/>
                <a:gd name="T35" fmla="*/ 0 h 21"/>
                <a:gd name="T36" fmla="*/ 2 w 31"/>
                <a:gd name="T37" fmla="*/ 3 h 21"/>
                <a:gd name="T38" fmla="*/ 0 w 31"/>
                <a:gd name="T39" fmla="*/ 7 h 21"/>
                <a:gd name="T40" fmla="*/ 2 w 31"/>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1">
                  <a:moveTo>
                    <a:pt x="2" y="9"/>
                  </a:moveTo>
                  <a:lnTo>
                    <a:pt x="2" y="9"/>
                  </a:lnTo>
                  <a:lnTo>
                    <a:pt x="4" y="14"/>
                  </a:lnTo>
                  <a:lnTo>
                    <a:pt x="9" y="18"/>
                  </a:lnTo>
                  <a:lnTo>
                    <a:pt x="16" y="21"/>
                  </a:lnTo>
                  <a:lnTo>
                    <a:pt x="20" y="21"/>
                  </a:lnTo>
                  <a:lnTo>
                    <a:pt x="27" y="21"/>
                  </a:lnTo>
                  <a:lnTo>
                    <a:pt x="29" y="18"/>
                  </a:lnTo>
                  <a:lnTo>
                    <a:pt x="31" y="14"/>
                  </a:lnTo>
                  <a:lnTo>
                    <a:pt x="29" y="9"/>
                  </a:lnTo>
                  <a:lnTo>
                    <a:pt x="27" y="5"/>
                  </a:lnTo>
                  <a:lnTo>
                    <a:pt x="22" y="3"/>
                  </a:lnTo>
                  <a:lnTo>
                    <a:pt x="16" y="0"/>
                  </a:lnTo>
                  <a:lnTo>
                    <a:pt x="11" y="0"/>
                  </a:lnTo>
                  <a:lnTo>
                    <a:pt x="4" y="0"/>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1" name="Freeform 2078">
              <a:extLst>
                <a:ext uri="{FF2B5EF4-FFF2-40B4-BE49-F238E27FC236}">
                  <a16:creationId xmlns:a16="http://schemas.microsoft.com/office/drawing/2014/main" xmlns="" id="{BFE645F0-D15A-254A-80F0-0790C089CDAB}"/>
                </a:ext>
              </a:extLst>
            </p:cNvPr>
            <p:cNvSpPr>
              <a:spLocks/>
            </p:cNvSpPr>
            <p:nvPr/>
          </p:nvSpPr>
          <p:spPr bwMode="auto">
            <a:xfrm>
              <a:off x="3533" y="3201"/>
              <a:ext cx="31" cy="21"/>
            </a:xfrm>
            <a:custGeom>
              <a:avLst/>
              <a:gdLst>
                <a:gd name="T0" fmla="*/ 2 w 31"/>
                <a:gd name="T1" fmla="*/ 9 h 21"/>
                <a:gd name="T2" fmla="*/ 2 w 31"/>
                <a:gd name="T3" fmla="*/ 9 h 21"/>
                <a:gd name="T4" fmla="*/ 4 w 31"/>
                <a:gd name="T5" fmla="*/ 14 h 21"/>
                <a:gd name="T6" fmla="*/ 9 w 31"/>
                <a:gd name="T7" fmla="*/ 18 h 21"/>
                <a:gd name="T8" fmla="*/ 16 w 31"/>
                <a:gd name="T9" fmla="*/ 21 h 21"/>
                <a:gd name="T10" fmla="*/ 20 w 31"/>
                <a:gd name="T11" fmla="*/ 21 h 21"/>
                <a:gd name="T12" fmla="*/ 20 w 31"/>
                <a:gd name="T13" fmla="*/ 21 h 21"/>
                <a:gd name="T14" fmla="*/ 27 w 31"/>
                <a:gd name="T15" fmla="*/ 21 h 21"/>
                <a:gd name="T16" fmla="*/ 29 w 31"/>
                <a:gd name="T17" fmla="*/ 18 h 21"/>
                <a:gd name="T18" fmla="*/ 31 w 31"/>
                <a:gd name="T19" fmla="*/ 14 h 21"/>
                <a:gd name="T20" fmla="*/ 29 w 31"/>
                <a:gd name="T21" fmla="*/ 9 h 21"/>
                <a:gd name="T22" fmla="*/ 29 w 31"/>
                <a:gd name="T23" fmla="*/ 9 h 21"/>
                <a:gd name="T24" fmla="*/ 27 w 31"/>
                <a:gd name="T25" fmla="*/ 5 h 21"/>
                <a:gd name="T26" fmla="*/ 22 w 31"/>
                <a:gd name="T27" fmla="*/ 3 h 21"/>
                <a:gd name="T28" fmla="*/ 16 w 31"/>
                <a:gd name="T29" fmla="*/ 0 h 21"/>
                <a:gd name="T30" fmla="*/ 11 w 31"/>
                <a:gd name="T31" fmla="*/ 0 h 21"/>
                <a:gd name="T32" fmla="*/ 11 w 31"/>
                <a:gd name="T33" fmla="*/ 0 h 21"/>
                <a:gd name="T34" fmla="*/ 4 w 31"/>
                <a:gd name="T35" fmla="*/ 0 h 21"/>
                <a:gd name="T36" fmla="*/ 2 w 31"/>
                <a:gd name="T37" fmla="*/ 3 h 21"/>
                <a:gd name="T38" fmla="*/ 0 w 31"/>
                <a:gd name="T39" fmla="*/ 7 h 21"/>
                <a:gd name="T40" fmla="*/ 2 w 31"/>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1">
                  <a:moveTo>
                    <a:pt x="2" y="9"/>
                  </a:moveTo>
                  <a:lnTo>
                    <a:pt x="2" y="9"/>
                  </a:lnTo>
                  <a:lnTo>
                    <a:pt x="4" y="14"/>
                  </a:lnTo>
                  <a:lnTo>
                    <a:pt x="9" y="18"/>
                  </a:lnTo>
                  <a:lnTo>
                    <a:pt x="16" y="21"/>
                  </a:lnTo>
                  <a:lnTo>
                    <a:pt x="20" y="21"/>
                  </a:lnTo>
                  <a:lnTo>
                    <a:pt x="27" y="21"/>
                  </a:lnTo>
                  <a:lnTo>
                    <a:pt x="29" y="18"/>
                  </a:lnTo>
                  <a:lnTo>
                    <a:pt x="31" y="14"/>
                  </a:lnTo>
                  <a:lnTo>
                    <a:pt x="29" y="9"/>
                  </a:lnTo>
                  <a:lnTo>
                    <a:pt x="27" y="5"/>
                  </a:lnTo>
                  <a:lnTo>
                    <a:pt x="22" y="3"/>
                  </a:lnTo>
                  <a:lnTo>
                    <a:pt x="16" y="0"/>
                  </a:lnTo>
                  <a:lnTo>
                    <a:pt x="11" y="0"/>
                  </a:lnTo>
                  <a:lnTo>
                    <a:pt x="4" y="0"/>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2" name="Freeform 2079">
              <a:extLst>
                <a:ext uri="{FF2B5EF4-FFF2-40B4-BE49-F238E27FC236}">
                  <a16:creationId xmlns:a16="http://schemas.microsoft.com/office/drawing/2014/main" xmlns="" id="{7C5A45D3-BD15-9B4B-A713-417034384CC1}"/>
                </a:ext>
              </a:extLst>
            </p:cNvPr>
            <p:cNvSpPr>
              <a:spLocks/>
            </p:cNvSpPr>
            <p:nvPr/>
          </p:nvSpPr>
          <p:spPr bwMode="auto">
            <a:xfrm>
              <a:off x="3508" y="3201"/>
              <a:ext cx="27" cy="21"/>
            </a:xfrm>
            <a:custGeom>
              <a:avLst/>
              <a:gdLst>
                <a:gd name="T0" fmla="*/ 0 w 27"/>
                <a:gd name="T1" fmla="*/ 12 h 21"/>
                <a:gd name="T2" fmla="*/ 0 w 27"/>
                <a:gd name="T3" fmla="*/ 12 h 21"/>
                <a:gd name="T4" fmla="*/ 2 w 27"/>
                <a:gd name="T5" fmla="*/ 16 h 21"/>
                <a:gd name="T6" fmla="*/ 7 w 27"/>
                <a:gd name="T7" fmla="*/ 18 h 21"/>
                <a:gd name="T8" fmla="*/ 14 w 27"/>
                <a:gd name="T9" fmla="*/ 21 h 21"/>
                <a:gd name="T10" fmla="*/ 18 w 27"/>
                <a:gd name="T11" fmla="*/ 21 h 21"/>
                <a:gd name="T12" fmla="*/ 18 w 27"/>
                <a:gd name="T13" fmla="*/ 21 h 21"/>
                <a:gd name="T14" fmla="*/ 23 w 27"/>
                <a:gd name="T15" fmla="*/ 21 h 21"/>
                <a:gd name="T16" fmla="*/ 27 w 27"/>
                <a:gd name="T17" fmla="*/ 18 h 21"/>
                <a:gd name="T18" fmla="*/ 27 w 27"/>
                <a:gd name="T19" fmla="*/ 14 h 21"/>
                <a:gd name="T20" fmla="*/ 27 w 27"/>
                <a:gd name="T21" fmla="*/ 9 h 21"/>
                <a:gd name="T22" fmla="*/ 27 w 27"/>
                <a:gd name="T23" fmla="*/ 9 h 21"/>
                <a:gd name="T24" fmla="*/ 25 w 27"/>
                <a:gd name="T25" fmla="*/ 7 h 21"/>
                <a:gd name="T26" fmla="*/ 18 w 27"/>
                <a:gd name="T27" fmla="*/ 3 h 21"/>
                <a:gd name="T28" fmla="*/ 14 w 27"/>
                <a:gd name="T29" fmla="*/ 0 h 21"/>
                <a:gd name="T30" fmla="*/ 9 w 27"/>
                <a:gd name="T31" fmla="*/ 0 h 21"/>
                <a:gd name="T32" fmla="*/ 9 w 27"/>
                <a:gd name="T33" fmla="*/ 0 h 21"/>
                <a:gd name="T34" fmla="*/ 2 w 27"/>
                <a:gd name="T35" fmla="*/ 0 h 21"/>
                <a:gd name="T36" fmla="*/ 0 w 27"/>
                <a:gd name="T37" fmla="*/ 3 h 21"/>
                <a:gd name="T38" fmla="*/ 0 w 27"/>
                <a:gd name="T39" fmla="*/ 7 h 21"/>
                <a:gd name="T40" fmla="*/ 0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12"/>
                  </a:moveTo>
                  <a:lnTo>
                    <a:pt x="0" y="12"/>
                  </a:lnTo>
                  <a:lnTo>
                    <a:pt x="2" y="16"/>
                  </a:lnTo>
                  <a:lnTo>
                    <a:pt x="7" y="18"/>
                  </a:lnTo>
                  <a:lnTo>
                    <a:pt x="14" y="21"/>
                  </a:lnTo>
                  <a:lnTo>
                    <a:pt x="18" y="21"/>
                  </a:lnTo>
                  <a:lnTo>
                    <a:pt x="23" y="21"/>
                  </a:lnTo>
                  <a:lnTo>
                    <a:pt x="27" y="18"/>
                  </a:lnTo>
                  <a:lnTo>
                    <a:pt x="27" y="14"/>
                  </a:lnTo>
                  <a:lnTo>
                    <a:pt x="27" y="9"/>
                  </a:lnTo>
                  <a:lnTo>
                    <a:pt x="25" y="7"/>
                  </a:lnTo>
                  <a:lnTo>
                    <a:pt x="18" y="3"/>
                  </a:lnTo>
                  <a:lnTo>
                    <a:pt x="14" y="0"/>
                  </a:lnTo>
                  <a:lnTo>
                    <a:pt x="9" y="0"/>
                  </a:lnTo>
                  <a:lnTo>
                    <a:pt x="2"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3" name="Freeform 2080">
              <a:extLst>
                <a:ext uri="{FF2B5EF4-FFF2-40B4-BE49-F238E27FC236}">
                  <a16:creationId xmlns:a16="http://schemas.microsoft.com/office/drawing/2014/main" xmlns="" id="{8522C2B1-D55E-8947-99FF-D825E0482E8B}"/>
                </a:ext>
              </a:extLst>
            </p:cNvPr>
            <p:cNvSpPr>
              <a:spLocks/>
            </p:cNvSpPr>
            <p:nvPr/>
          </p:nvSpPr>
          <p:spPr bwMode="auto">
            <a:xfrm>
              <a:off x="3508" y="3201"/>
              <a:ext cx="27" cy="21"/>
            </a:xfrm>
            <a:custGeom>
              <a:avLst/>
              <a:gdLst>
                <a:gd name="T0" fmla="*/ 0 w 27"/>
                <a:gd name="T1" fmla="*/ 12 h 21"/>
                <a:gd name="T2" fmla="*/ 0 w 27"/>
                <a:gd name="T3" fmla="*/ 12 h 21"/>
                <a:gd name="T4" fmla="*/ 2 w 27"/>
                <a:gd name="T5" fmla="*/ 16 h 21"/>
                <a:gd name="T6" fmla="*/ 7 w 27"/>
                <a:gd name="T7" fmla="*/ 18 h 21"/>
                <a:gd name="T8" fmla="*/ 14 w 27"/>
                <a:gd name="T9" fmla="*/ 21 h 21"/>
                <a:gd name="T10" fmla="*/ 18 w 27"/>
                <a:gd name="T11" fmla="*/ 21 h 21"/>
                <a:gd name="T12" fmla="*/ 18 w 27"/>
                <a:gd name="T13" fmla="*/ 21 h 21"/>
                <a:gd name="T14" fmla="*/ 23 w 27"/>
                <a:gd name="T15" fmla="*/ 21 h 21"/>
                <a:gd name="T16" fmla="*/ 27 w 27"/>
                <a:gd name="T17" fmla="*/ 18 h 21"/>
                <a:gd name="T18" fmla="*/ 27 w 27"/>
                <a:gd name="T19" fmla="*/ 14 h 21"/>
                <a:gd name="T20" fmla="*/ 27 w 27"/>
                <a:gd name="T21" fmla="*/ 9 h 21"/>
                <a:gd name="T22" fmla="*/ 27 w 27"/>
                <a:gd name="T23" fmla="*/ 9 h 21"/>
                <a:gd name="T24" fmla="*/ 25 w 27"/>
                <a:gd name="T25" fmla="*/ 7 h 21"/>
                <a:gd name="T26" fmla="*/ 18 w 27"/>
                <a:gd name="T27" fmla="*/ 3 h 21"/>
                <a:gd name="T28" fmla="*/ 14 w 27"/>
                <a:gd name="T29" fmla="*/ 0 h 21"/>
                <a:gd name="T30" fmla="*/ 9 w 27"/>
                <a:gd name="T31" fmla="*/ 0 h 21"/>
                <a:gd name="T32" fmla="*/ 9 w 27"/>
                <a:gd name="T33" fmla="*/ 0 h 21"/>
                <a:gd name="T34" fmla="*/ 2 w 27"/>
                <a:gd name="T35" fmla="*/ 0 h 21"/>
                <a:gd name="T36" fmla="*/ 0 w 27"/>
                <a:gd name="T37" fmla="*/ 3 h 21"/>
                <a:gd name="T38" fmla="*/ 0 w 27"/>
                <a:gd name="T39" fmla="*/ 7 h 21"/>
                <a:gd name="T40" fmla="*/ 0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12"/>
                  </a:moveTo>
                  <a:lnTo>
                    <a:pt x="0" y="12"/>
                  </a:lnTo>
                  <a:lnTo>
                    <a:pt x="2" y="16"/>
                  </a:lnTo>
                  <a:lnTo>
                    <a:pt x="7" y="18"/>
                  </a:lnTo>
                  <a:lnTo>
                    <a:pt x="14" y="21"/>
                  </a:lnTo>
                  <a:lnTo>
                    <a:pt x="18" y="21"/>
                  </a:lnTo>
                  <a:lnTo>
                    <a:pt x="23" y="21"/>
                  </a:lnTo>
                  <a:lnTo>
                    <a:pt x="27" y="18"/>
                  </a:lnTo>
                  <a:lnTo>
                    <a:pt x="27" y="14"/>
                  </a:lnTo>
                  <a:lnTo>
                    <a:pt x="27" y="9"/>
                  </a:lnTo>
                  <a:lnTo>
                    <a:pt x="25" y="7"/>
                  </a:lnTo>
                  <a:lnTo>
                    <a:pt x="18" y="3"/>
                  </a:lnTo>
                  <a:lnTo>
                    <a:pt x="14" y="0"/>
                  </a:lnTo>
                  <a:lnTo>
                    <a:pt x="9" y="0"/>
                  </a:lnTo>
                  <a:lnTo>
                    <a:pt x="2"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4" name="Freeform 2081">
              <a:extLst>
                <a:ext uri="{FF2B5EF4-FFF2-40B4-BE49-F238E27FC236}">
                  <a16:creationId xmlns:a16="http://schemas.microsoft.com/office/drawing/2014/main" xmlns="" id="{F6BD1386-21A5-624D-9C93-92CF007F66E3}"/>
                </a:ext>
              </a:extLst>
            </p:cNvPr>
            <p:cNvSpPr>
              <a:spLocks/>
            </p:cNvSpPr>
            <p:nvPr/>
          </p:nvSpPr>
          <p:spPr bwMode="auto">
            <a:xfrm>
              <a:off x="3481" y="3201"/>
              <a:ext cx="27" cy="23"/>
            </a:xfrm>
            <a:custGeom>
              <a:avLst/>
              <a:gdLst>
                <a:gd name="T0" fmla="*/ 0 w 27"/>
                <a:gd name="T1" fmla="*/ 12 h 23"/>
                <a:gd name="T2" fmla="*/ 0 w 27"/>
                <a:gd name="T3" fmla="*/ 12 h 23"/>
                <a:gd name="T4" fmla="*/ 2 w 27"/>
                <a:gd name="T5" fmla="*/ 16 h 23"/>
                <a:gd name="T6" fmla="*/ 7 w 27"/>
                <a:gd name="T7" fmla="*/ 18 h 23"/>
                <a:gd name="T8" fmla="*/ 14 w 27"/>
                <a:gd name="T9" fmla="*/ 21 h 23"/>
                <a:gd name="T10" fmla="*/ 18 w 27"/>
                <a:gd name="T11" fmla="*/ 23 h 23"/>
                <a:gd name="T12" fmla="*/ 18 w 27"/>
                <a:gd name="T13" fmla="*/ 23 h 23"/>
                <a:gd name="T14" fmla="*/ 23 w 27"/>
                <a:gd name="T15" fmla="*/ 21 h 23"/>
                <a:gd name="T16" fmla="*/ 27 w 27"/>
                <a:gd name="T17" fmla="*/ 18 h 23"/>
                <a:gd name="T18" fmla="*/ 27 w 27"/>
                <a:gd name="T19" fmla="*/ 16 h 23"/>
                <a:gd name="T20" fmla="*/ 27 w 27"/>
                <a:gd name="T21" fmla="*/ 12 h 23"/>
                <a:gd name="T22" fmla="*/ 27 w 27"/>
                <a:gd name="T23" fmla="*/ 12 h 23"/>
                <a:gd name="T24" fmla="*/ 25 w 27"/>
                <a:gd name="T25" fmla="*/ 7 h 23"/>
                <a:gd name="T26" fmla="*/ 20 w 27"/>
                <a:gd name="T27" fmla="*/ 3 h 23"/>
                <a:gd name="T28" fmla="*/ 14 w 27"/>
                <a:gd name="T29" fmla="*/ 0 h 23"/>
                <a:gd name="T30" fmla="*/ 9 w 27"/>
                <a:gd name="T31" fmla="*/ 0 h 23"/>
                <a:gd name="T32" fmla="*/ 9 w 27"/>
                <a:gd name="T33" fmla="*/ 0 h 23"/>
                <a:gd name="T34" fmla="*/ 5 w 27"/>
                <a:gd name="T35" fmla="*/ 0 h 23"/>
                <a:gd name="T36" fmla="*/ 0 w 27"/>
                <a:gd name="T37" fmla="*/ 5 h 23"/>
                <a:gd name="T38" fmla="*/ 0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7" y="18"/>
                  </a:lnTo>
                  <a:lnTo>
                    <a:pt x="14" y="21"/>
                  </a:lnTo>
                  <a:lnTo>
                    <a:pt x="18" y="23"/>
                  </a:lnTo>
                  <a:lnTo>
                    <a:pt x="23" y="21"/>
                  </a:lnTo>
                  <a:lnTo>
                    <a:pt x="27" y="18"/>
                  </a:lnTo>
                  <a:lnTo>
                    <a:pt x="27" y="16"/>
                  </a:lnTo>
                  <a:lnTo>
                    <a:pt x="27" y="12"/>
                  </a:lnTo>
                  <a:lnTo>
                    <a:pt x="25" y="7"/>
                  </a:lnTo>
                  <a:lnTo>
                    <a:pt x="20" y="3"/>
                  </a:lnTo>
                  <a:lnTo>
                    <a:pt x="14" y="0"/>
                  </a:lnTo>
                  <a:lnTo>
                    <a:pt x="9" y="0"/>
                  </a:lnTo>
                  <a:lnTo>
                    <a:pt x="5" y="0"/>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5" name="Freeform 2082">
              <a:extLst>
                <a:ext uri="{FF2B5EF4-FFF2-40B4-BE49-F238E27FC236}">
                  <a16:creationId xmlns:a16="http://schemas.microsoft.com/office/drawing/2014/main" xmlns="" id="{FDFEA894-E41C-944B-BDBB-CFCFAF6CF7CB}"/>
                </a:ext>
              </a:extLst>
            </p:cNvPr>
            <p:cNvSpPr>
              <a:spLocks/>
            </p:cNvSpPr>
            <p:nvPr/>
          </p:nvSpPr>
          <p:spPr bwMode="auto">
            <a:xfrm>
              <a:off x="3481" y="3201"/>
              <a:ext cx="27" cy="23"/>
            </a:xfrm>
            <a:custGeom>
              <a:avLst/>
              <a:gdLst>
                <a:gd name="T0" fmla="*/ 0 w 27"/>
                <a:gd name="T1" fmla="*/ 12 h 23"/>
                <a:gd name="T2" fmla="*/ 0 w 27"/>
                <a:gd name="T3" fmla="*/ 12 h 23"/>
                <a:gd name="T4" fmla="*/ 2 w 27"/>
                <a:gd name="T5" fmla="*/ 16 h 23"/>
                <a:gd name="T6" fmla="*/ 7 w 27"/>
                <a:gd name="T7" fmla="*/ 18 h 23"/>
                <a:gd name="T8" fmla="*/ 14 w 27"/>
                <a:gd name="T9" fmla="*/ 21 h 23"/>
                <a:gd name="T10" fmla="*/ 18 w 27"/>
                <a:gd name="T11" fmla="*/ 23 h 23"/>
                <a:gd name="T12" fmla="*/ 18 w 27"/>
                <a:gd name="T13" fmla="*/ 23 h 23"/>
                <a:gd name="T14" fmla="*/ 23 w 27"/>
                <a:gd name="T15" fmla="*/ 21 h 23"/>
                <a:gd name="T16" fmla="*/ 27 w 27"/>
                <a:gd name="T17" fmla="*/ 18 h 23"/>
                <a:gd name="T18" fmla="*/ 27 w 27"/>
                <a:gd name="T19" fmla="*/ 16 h 23"/>
                <a:gd name="T20" fmla="*/ 27 w 27"/>
                <a:gd name="T21" fmla="*/ 12 h 23"/>
                <a:gd name="T22" fmla="*/ 27 w 27"/>
                <a:gd name="T23" fmla="*/ 12 h 23"/>
                <a:gd name="T24" fmla="*/ 25 w 27"/>
                <a:gd name="T25" fmla="*/ 7 h 23"/>
                <a:gd name="T26" fmla="*/ 20 w 27"/>
                <a:gd name="T27" fmla="*/ 3 h 23"/>
                <a:gd name="T28" fmla="*/ 14 w 27"/>
                <a:gd name="T29" fmla="*/ 0 h 23"/>
                <a:gd name="T30" fmla="*/ 9 w 27"/>
                <a:gd name="T31" fmla="*/ 0 h 23"/>
                <a:gd name="T32" fmla="*/ 9 w 27"/>
                <a:gd name="T33" fmla="*/ 0 h 23"/>
                <a:gd name="T34" fmla="*/ 5 w 27"/>
                <a:gd name="T35" fmla="*/ 0 h 23"/>
                <a:gd name="T36" fmla="*/ 0 w 27"/>
                <a:gd name="T37" fmla="*/ 5 h 23"/>
                <a:gd name="T38" fmla="*/ 0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2" y="16"/>
                  </a:lnTo>
                  <a:lnTo>
                    <a:pt x="7" y="18"/>
                  </a:lnTo>
                  <a:lnTo>
                    <a:pt x="14" y="21"/>
                  </a:lnTo>
                  <a:lnTo>
                    <a:pt x="18" y="23"/>
                  </a:lnTo>
                  <a:lnTo>
                    <a:pt x="23" y="21"/>
                  </a:lnTo>
                  <a:lnTo>
                    <a:pt x="27" y="18"/>
                  </a:lnTo>
                  <a:lnTo>
                    <a:pt x="27" y="16"/>
                  </a:lnTo>
                  <a:lnTo>
                    <a:pt x="27" y="12"/>
                  </a:lnTo>
                  <a:lnTo>
                    <a:pt x="25" y="7"/>
                  </a:lnTo>
                  <a:lnTo>
                    <a:pt x="20" y="3"/>
                  </a:lnTo>
                  <a:lnTo>
                    <a:pt x="14" y="0"/>
                  </a:lnTo>
                  <a:lnTo>
                    <a:pt x="9" y="0"/>
                  </a:lnTo>
                  <a:lnTo>
                    <a:pt x="5" y="0"/>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6" name="Freeform 2083">
              <a:extLst>
                <a:ext uri="{FF2B5EF4-FFF2-40B4-BE49-F238E27FC236}">
                  <a16:creationId xmlns:a16="http://schemas.microsoft.com/office/drawing/2014/main" xmlns="" id="{C32AF894-8640-0C4D-A9E8-357166D2C67E}"/>
                </a:ext>
              </a:extLst>
            </p:cNvPr>
            <p:cNvSpPr>
              <a:spLocks/>
            </p:cNvSpPr>
            <p:nvPr/>
          </p:nvSpPr>
          <p:spPr bwMode="auto">
            <a:xfrm>
              <a:off x="3454" y="3201"/>
              <a:ext cx="27" cy="23"/>
            </a:xfrm>
            <a:custGeom>
              <a:avLst/>
              <a:gdLst>
                <a:gd name="T0" fmla="*/ 0 w 27"/>
                <a:gd name="T1" fmla="*/ 12 h 23"/>
                <a:gd name="T2" fmla="*/ 0 w 27"/>
                <a:gd name="T3" fmla="*/ 12 h 23"/>
                <a:gd name="T4" fmla="*/ 5 w 27"/>
                <a:gd name="T5" fmla="*/ 16 h 23"/>
                <a:gd name="T6" fmla="*/ 7 w 27"/>
                <a:gd name="T7" fmla="*/ 18 h 23"/>
                <a:gd name="T8" fmla="*/ 14 w 27"/>
                <a:gd name="T9" fmla="*/ 21 h 23"/>
                <a:gd name="T10" fmla="*/ 18 w 27"/>
                <a:gd name="T11" fmla="*/ 23 h 23"/>
                <a:gd name="T12" fmla="*/ 18 w 27"/>
                <a:gd name="T13" fmla="*/ 23 h 23"/>
                <a:gd name="T14" fmla="*/ 23 w 27"/>
                <a:gd name="T15" fmla="*/ 21 h 23"/>
                <a:gd name="T16" fmla="*/ 27 w 27"/>
                <a:gd name="T17" fmla="*/ 18 h 23"/>
                <a:gd name="T18" fmla="*/ 27 w 27"/>
                <a:gd name="T19" fmla="*/ 16 h 23"/>
                <a:gd name="T20" fmla="*/ 27 w 27"/>
                <a:gd name="T21" fmla="*/ 12 h 23"/>
                <a:gd name="T22" fmla="*/ 27 w 27"/>
                <a:gd name="T23" fmla="*/ 12 h 23"/>
                <a:gd name="T24" fmla="*/ 25 w 27"/>
                <a:gd name="T25" fmla="*/ 7 h 23"/>
                <a:gd name="T26" fmla="*/ 20 w 27"/>
                <a:gd name="T27" fmla="*/ 5 h 23"/>
                <a:gd name="T28" fmla="*/ 16 w 27"/>
                <a:gd name="T29" fmla="*/ 3 h 23"/>
                <a:gd name="T30" fmla="*/ 9 w 27"/>
                <a:gd name="T31" fmla="*/ 0 h 23"/>
                <a:gd name="T32" fmla="*/ 9 w 27"/>
                <a:gd name="T33" fmla="*/ 0 h 23"/>
                <a:gd name="T34" fmla="*/ 5 w 27"/>
                <a:gd name="T35" fmla="*/ 3 h 23"/>
                <a:gd name="T36" fmla="*/ 2 w 27"/>
                <a:gd name="T37" fmla="*/ 5 h 23"/>
                <a:gd name="T38" fmla="*/ 0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5" y="16"/>
                  </a:lnTo>
                  <a:lnTo>
                    <a:pt x="7" y="18"/>
                  </a:lnTo>
                  <a:lnTo>
                    <a:pt x="14" y="21"/>
                  </a:lnTo>
                  <a:lnTo>
                    <a:pt x="18" y="23"/>
                  </a:lnTo>
                  <a:lnTo>
                    <a:pt x="23" y="21"/>
                  </a:lnTo>
                  <a:lnTo>
                    <a:pt x="27" y="18"/>
                  </a:lnTo>
                  <a:lnTo>
                    <a:pt x="27" y="16"/>
                  </a:lnTo>
                  <a:lnTo>
                    <a:pt x="27" y="12"/>
                  </a:lnTo>
                  <a:lnTo>
                    <a:pt x="25" y="7"/>
                  </a:lnTo>
                  <a:lnTo>
                    <a:pt x="20" y="5"/>
                  </a:lnTo>
                  <a:lnTo>
                    <a:pt x="16" y="3"/>
                  </a:lnTo>
                  <a:lnTo>
                    <a:pt x="9" y="0"/>
                  </a:lnTo>
                  <a:lnTo>
                    <a:pt x="5" y="3"/>
                  </a:lnTo>
                  <a:lnTo>
                    <a:pt x="2"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7" name="Freeform 2084">
              <a:extLst>
                <a:ext uri="{FF2B5EF4-FFF2-40B4-BE49-F238E27FC236}">
                  <a16:creationId xmlns:a16="http://schemas.microsoft.com/office/drawing/2014/main" xmlns="" id="{808F82DE-8760-124B-9C7F-18C83DDE9697}"/>
                </a:ext>
              </a:extLst>
            </p:cNvPr>
            <p:cNvSpPr>
              <a:spLocks/>
            </p:cNvSpPr>
            <p:nvPr/>
          </p:nvSpPr>
          <p:spPr bwMode="auto">
            <a:xfrm>
              <a:off x="3454" y="3201"/>
              <a:ext cx="27" cy="23"/>
            </a:xfrm>
            <a:custGeom>
              <a:avLst/>
              <a:gdLst>
                <a:gd name="T0" fmla="*/ 0 w 27"/>
                <a:gd name="T1" fmla="*/ 12 h 23"/>
                <a:gd name="T2" fmla="*/ 0 w 27"/>
                <a:gd name="T3" fmla="*/ 12 h 23"/>
                <a:gd name="T4" fmla="*/ 5 w 27"/>
                <a:gd name="T5" fmla="*/ 16 h 23"/>
                <a:gd name="T6" fmla="*/ 7 w 27"/>
                <a:gd name="T7" fmla="*/ 18 h 23"/>
                <a:gd name="T8" fmla="*/ 14 w 27"/>
                <a:gd name="T9" fmla="*/ 21 h 23"/>
                <a:gd name="T10" fmla="*/ 18 w 27"/>
                <a:gd name="T11" fmla="*/ 23 h 23"/>
                <a:gd name="T12" fmla="*/ 18 w 27"/>
                <a:gd name="T13" fmla="*/ 23 h 23"/>
                <a:gd name="T14" fmla="*/ 23 w 27"/>
                <a:gd name="T15" fmla="*/ 21 h 23"/>
                <a:gd name="T16" fmla="*/ 27 w 27"/>
                <a:gd name="T17" fmla="*/ 18 h 23"/>
                <a:gd name="T18" fmla="*/ 27 w 27"/>
                <a:gd name="T19" fmla="*/ 16 h 23"/>
                <a:gd name="T20" fmla="*/ 27 w 27"/>
                <a:gd name="T21" fmla="*/ 12 h 23"/>
                <a:gd name="T22" fmla="*/ 27 w 27"/>
                <a:gd name="T23" fmla="*/ 12 h 23"/>
                <a:gd name="T24" fmla="*/ 25 w 27"/>
                <a:gd name="T25" fmla="*/ 7 h 23"/>
                <a:gd name="T26" fmla="*/ 20 w 27"/>
                <a:gd name="T27" fmla="*/ 5 h 23"/>
                <a:gd name="T28" fmla="*/ 16 w 27"/>
                <a:gd name="T29" fmla="*/ 3 h 23"/>
                <a:gd name="T30" fmla="*/ 9 w 27"/>
                <a:gd name="T31" fmla="*/ 0 h 23"/>
                <a:gd name="T32" fmla="*/ 9 w 27"/>
                <a:gd name="T33" fmla="*/ 0 h 23"/>
                <a:gd name="T34" fmla="*/ 5 w 27"/>
                <a:gd name="T35" fmla="*/ 3 h 23"/>
                <a:gd name="T36" fmla="*/ 2 w 27"/>
                <a:gd name="T37" fmla="*/ 5 h 23"/>
                <a:gd name="T38" fmla="*/ 0 w 27"/>
                <a:gd name="T39" fmla="*/ 7 h 23"/>
                <a:gd name="T40" fmla="*/ 0 w 27"/>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3">
                  <a:moveTo>
                    <a:pt x="0" y="12"/>
                  </a:moveTo>
                  <a:lnTo>
                    <a:pt x="0" y="12"/>
                  </a:lnTo>
                  <a:lnTo>
                    <a:pt x="5" y="16"/>
                  </a:lnTo>
                  <a:lnTo>
                    <a:pt x="7" y="18"/>
                  </a:lnTo>
                  <a:lnTo>
                    <a:pt x="14" y="21"/>
                  </a:lnTo>
                  <a:lnTo>
                    <a:pt x="18" y="23"/>
                  </a:lnTo>
                  <a:lnTo>
                    <a:pt x="23" y="21"/>
                  </a:lnTo>
                  <a:lnTo>
                    <a:pt x="27" y="18"/>
                  </a:lnTo>
                  <a:lnTo>
                    <a:pt x="27" y="16"/>
                  </a:lnTo>
                  <a:lnTo>
                    <a:pt x="27" y="12"/>
                  </a:lnTo>
                  <a:lnTo>
                    <a:pt x="25" y="7"/>
                  </a:lnTo>
                  <a:lnTo>
                    <a:pt x="20" y="5"/>
                  </a:lnTo>
                  <a:lnTo>
                    <a:pt x="16" y="3"/>
                  </a:lnTo>
                  <a:lnTo>
                    <a:pt x="9" y="0"/>
                  </a:lnTo>
                  <a:lnTo>
                    <a:pt x="5" y="3"/>
                  </a:lnTo>
                  <a:lnTo>
                    <a:pt x="2"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8" name="Freeform 2085">
              <a:extLst>
                <a:ext uri="{FF2B5EF4-FFF2-40B4-BE49-F238E27FC236}">
                  <a16:creationId xmlns:a16="http://schemas.microsoft.com/office/drawing/2014/main" xmlns="" id="{D0C73E59-AA9C-1642-92DC-FC76E12FDB10}"/>
                </a:ext>
              </a:extLst>
            </p:cNvPr>
            <p:cNvSpPr>
              <a:spLocks/>
            </p:cNvSpPr>
            <p:nvPr/>
          </p:nvSpPr>
          <p:spPr bwMode="auto">
            <a:xfrm>
              <a:off x="3429" y="3204"/>
              <a:ext cx="27" cy="20"/>
            </a:xfrm>
            <a:custGeom>
              <a:avLst/>
              <a:gdLst>
                <a:gd name="T0" fmla="*/ 0 w 27"/>
                <a:gd name="T1" fmla="*/ 9 h 20"/>
                <a:gd name="T2" fmla="*/ 0 w 27"/>
                <a:gd name="T3" fmla="*/ 9 h 20"/>
                <a:gd name="T4" fmla="*/ 3 w 27"/>
                <a:gd name="T5" fmla="*/ 13 h 20"/>
                <a:gd name="T6" fmla="*/ 7 w 27"/>
                <a:gd name="T7" fmla="*/ 18 h 20"/>
                <a:gd name="T8" fmla="*/ 12 w 27"/>
                <a:gd name="T9" fmla="*/ 20 h 20"/>
                <a:gd name="T10" fmla="*/ 16 w 27"/>
                <a:gd name="T11" fmla="*/ 20 h 20"/>
                <a:gd name="T12" fmla="*/ 16 w 27"/>
                <a:gd name="T13" fmla="*/ 20 h 20"/>
                <a:gd name="T14" fmla="*/ 21 w 27"/>
                <a:gd name="T15" fmla="*/ 20 h 20"/>
                <a:gd name="T16" fmla="*/ 25 w 27"/>
                <a:gd name="T17" fmla="*/ 18 h 20"/>
                <a:gd name="T18" fmla="*/ 27 w 27"/>
                <a:gd name="T19" fmla="*/ 13 h 20"/>
                <a:gd name="T20" fmla="*/ 25 w 27"/>
                <a:gd name="T21" fmla="*/ 9 h 20"/>
                <a:gd name="T22" fmla="*/ 25 w 27"/>
                <a:gd name="T23" fmla="*/ 9 h 20"/>
                <a:gd name="T24" fmla="*/ 23 w 27"/>
                <a:gd name="T25" fmla="*/ 4 h 20"/>
                <a:gd name="T26" fmla="*/ 18 w 27"/>
                <a:gd name="T27" fmla="*/ 2 h 20"/>
                <a:gd name="T28" fmla="*/ 14 w 27"/>
                <a:gd name="T29" fmla="*/ 0 h 20"/>
                <a:gd name="T30" fmla="*/ 9 w 27"/>
                <a:gd name="T31" fmla="*/ 0 h 20"/>
                <a:gd name="T32" fmla="*/ 9 w 27"/>
                <a:gd name="T33" fmla="*/ 0 h 20"/>
                <a:gd name="T34" fmla="*/ 5 w 27"/>
                <a:gd name="T35" fmla="*/ 0 h 20"/>
                <a:gd name="T36" fmla="*/ 0 w 27"/>
                <a:gd name="T37" fmla="*/ 2 h 20"/>
                <a:gd name="T38" fmla="*/ 0 w 27"/>
                <a:gd name="T39" fmla="*/ 6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3" y="13"/>
                  </a:lnTo>
                  <a:lnTo>
                    <a:pt x="7" y="18"/>
                  </a:lnTo>
                  <a:lnTo>
                    <a:pt x="12" y="20"/>
                  </a:lnTo>
                  <a:lnTo>
                    <a:pt x="16" y="20"/>
                  </a:lnTo>
                  <a:lnTo>
                    <a:pt x="21" y="20"/>
                  </a:lnTo>
                  <a:lnTo>
                    <a:pt x="25" y="18"/>
                  </a:lnTo>
                  <a:lnTo>
                    <a:pt x="27" y="13"/>
                  </a:lnTo>
                  <a:lnTo>
                    <a:pt x="25" y="9"/>
                  </a:lnTo>
                  <a:lnTo>
                    <a:pt x="23" y="4"/>
                  </a:lnTo>
                  <a:lnTo>
                    <a:pt x="18" y="2"/>
                  </a:lnTo>
                  <a:lnTo>
                    <a:pt x="14" y="0"/>
                  </a:lnTo>
                  <a:lnTo>
                    <a:pt x="9" y="0"/>
                  </a:lnTo>
                  <a:lnTo>
                    <a:pt x="5" y="0"/>
                  </a:lnTo>
                  <a:lnTo>
                    <a:pt x="0"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69" name="Freeform 2086">
              <a:extLst>
                <a:ext uri="{FF2B5EF4-FFF2-40B4-BE49-F238E27FC236}">
                  <a16:creationId xmlns:a16="http://schemas.microsoft.com/office/drawing/2014/main" xmlns="" id="{79504AC6-49F3-CF42-902F-60A3D6924081}"/>
                </a:ext>
              </a:extLst>
            </p:cNvPr>
            <p:cNvSpPr>
              <a:spLocks/>
            </p:cNvSpPr>
            <p:nvPr/>
          </p:nvSpPr>
          <p:spPr bwMode="auto">
            <a:xfrm>
              <a:off x="3429" y="3204"/>
              <a:ext cx="27" cy="20"/>
            </a:xfrm>
            <a:custGeom>
              <a:avLst/>
              <a:gdLst>
                <a:gd name="T0" fmla="*/ 0 w 27"/>
                <a:gd name="T1" fmla="*/ 9 h 20"/>
                <a:gd name="T2" fmla="*/ 0 w 27"/>
                <a:gd name="T3" fmla="*/ 9 h 20"/>
                <a:gd name="T4" fmla="*/ 3 w 27"/>
                <a:gd name="T5" fmla="*/ 13 h 20"/>
                <a:gd name="T6" fmla="*/ 7 w 27"/>
                <a:gd name="T7" fmla="*/ 18 h 20"/>
                <a:gd name="T8" fmla="*/ 12 w 27"/>
                <a:gd name="T9" fmla="*/ 20 h 20"/>
                <a:gd name="T10" fmla="*/ 16 w 27"/>
                <a:gd name="T11" fmla="*/ 20 h 20"/>
                <a:gd name="T12" fmla="*/ 16 w 27"/>
                <a:gd name="T13" fmla="*/ 20 h 20"/>
                <a:gd name="T14" fmla="*/ 21 w 27"/>
                <a:gd name="T15" fmla="*/ 20 h 20"/>
                <a:gd name="T16" fmla="*/ 25 w 27"/>
                <a:gd name="T17" fmla="*/ 18 h 20"/>
                <a:gd name="T18" fmla="*/ 27 w 27"/>
                <a:gd name="T19" fmla="*/ 13 h 20"/>
                <a:gd name="T20" fmla="*/ 25 w 27"/>
                <a:gd name="T21" fmla="*/ 9 h 20"/>
                <a:gd name="T22" fmla="*/ 25 w 27"/>
                <a:gd name="T23" fmla="*/ 9 h 20"/>
                <a:gd name="T24" fmla="*/ 23 w 27"/>
                <a:gd name="T25" fmla="*/ 4 h 20"/>
                <a:gd name="T26" fmla="*/ 18 w 27"/>
                <a:gd name="T27" fmla="*/ 2 h 20"/>
                <a:gd name="T28" fmla="*/ 14 w 27"/>
                <a:gd name="T29" fmla="*/ 0 h 20"/>
                <a:gd name="T30" fmla="*/ 9 w 27"/>
                <a:gd name="T31" fmla="*/ 0 h 20"/>
                <a:gd name="T32" fmla="*/ 9 w 27"/>
                <a:gd name="T33" fmla="*/ 0 h 20"/>
                <a:gd name="T34" fmla="*/ 5 w 27"/>
                <a:gd name="T35" fmla="*/ 0 h 20"/>
                <a:gd name="T36" fmla="*/ 0 w 27"/>
                <a:gd name="T37" fmla="*/ 2 h 20"/>
                <a:gd name="T38" fmla="*/ 0 w 27"/>
                <a:gd name="T39" fmla="*/ 6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3" y="13"/>
                  </a:lnTo>
                  <a:lnTo>
                    <a:pt x="7" y="18"/>
                  </a:lnTo>
                  <a:lnTo>
                    <a:pt x="12" y="20"/>
                  </a:lnTo>
                  <a:lnTo>
                    <a:pt x="16" y="20"/>
                  </a:lnTo>
                  <a:lnTo>
                    <a:pt x="21" y="20"/>
                  </a:lnTo>
                  <a:lnTo>
                    <a:pt x="25" y="18"/>
                  </a:lnTo>
                  <a:lnTo>
                    <a:pt x="27" y="13"/>
                  </a:lnTo>
                  <a:lnTo>
                    <a:pt x="25" y="9"/>
                  </a:lnTo>
                  <a:lnTo>
                    <a:pt x="23" y="4"/>
                  </a:lnTo>
                  <a:lnTo>
                    <a:pt x="18" y="2"/>
                  </a:lnTo>
                  <a:lnTo>
                    <a:pt x="14" y="0"/>
                  </a:lnTo>
                  <a:lnTo>
                    <a:pt x="9" y="0"/>
                  </a:lnTo>
                  <a:lnTo>
                    <a:pt x="5" y="0"/>
                  </a:lnTo>
                  <a:lnTo>
                    <a:pt x="0"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0" name="Freeform 2087">
              <a:extLst>
                <a:ext uri="{FF2B5EF4-FFF2-40B4-BE49-F238E27FC236}">
                  <a16:creationId xmlns:a16="http://schemas.microsoft.com/office/drawing/2014/main" xmlns="" id="{0D9EFAB0-417F-B145-B8D1-F6712B5DF276}"/>
                </a:ext>
              </a:extLst>
            </p:cNvPr>
            <p:cNvSpPr>
              <a:spLocks/>
            </p:cNvSpPr>
            <p:nvPr/>
          </p:nvSpPr>
          <p:spPr bwMode="auto">
            <a:xfrm>
              <a:off x="3402" y="3204"/>
              <a:ext cx="27" cy="20"/>
            </a:xfrm>
            <a:custGeom>
              <a:avLst/>
              <a:gdLst>
                <a:gd name="T0" fmla="*/ 0 w 27"/>
                <a:gd name="T1" fmla="*/ 11 h 20"/>
                <a:gd name="T2" fmla="*/ 0 w 27"/>
                <a:gd name="T3" fmla="*/ 11 h 20"/>
                <a:gd name="T4" fmla="*/ 3 w 27"/>
                <a:gd name="T5" fmla="*/ 13 h 20"/>
                <a:gd name="T6" fmla="*/ 7 w 27"/>
                <a:gd name="T7" fmla="*/ 18 h 20"/>
                <a:gd name="T8" fmla="*/ 12 w 27"/>
                <a:gd name="T9" fmla="*/ 20 h 20"/>
                <a:gd name="T10" fmla="*/ 18 w 27"/>
                <a:gd name="T11" fmla="*/ 20 h 20"/>
                <a:gd name="T12" fmla="*/ 18 w 27"/>
                <a:gd name="T13" fmla="*/ 20 h 20"/>
                <a:gd name="T14" fmla="*/ 23 w 27"/>
                <a:gd name="T15" fmla="*/ 20 h 20"/>
                <a:gd name="T16" fmla="*/ 25 w 27"/>
                <a:gd name="T17" fmla="*/ 18 h 20"/>
                <a:gd name="T18" fmla="*/ 27 w 27"/>
                <a:gd name="T19" fmla="*/ 13 h 20"/>
                <a:gd name="T20" fmla="*/ 27 w 27"/>
                <a:gd name="T21" fmla="*/ 9 h 20"/>
                <a:gd name="T22" fmla="*/ 27 w 27"/>
                <a:gd name="T23" fmla="*/ 9 h 20"/>
                <a:gd name="T24" fmla="*/ 25 w 27"/>
                <a:gd name="T25" fmla="*/ 6 h 20"/>
                <a:gd name="T26" fmla="*/ 21 w 27"/>
                <a:gd name="T27" fmla="*/ 2 h 20"/>
                <a:gd name="T28" fmla="*/ 16 w 27"/>
                <a:gd name="T29" fmla="*/ 0 h 20"/>
                <a:gd name="T30" fmla="*/ 12 w 27"/>
                <a:gd name="T31" fmla="*/ 0 h 20"/>
                <a:gd name="T32" fmla="*/ 12 w 27"/>
                <a:gd name="T33" fmla="*/ 0 h 20"/>
                <a:gd name="T34" fmla="*/ 7 w 27"/>
                <a:gd name="T35" fmla="*/ 0 h 20"/>
                <a:gd name="T36" fmla="*/ 3 w 27"/>
                <a:gd name="T37" fmla="*/ 2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3" y="13"/>
                  </a:lnTo>
                  <a:lnTo>
                    <a:pt x="7" y="18"/>
                  </a:lnTo>
                  <a:lnTo>
                    <a:pt x="12" y="20"/>
                  </a:lnTo>
                  <a:lnTo>
                    <a:pt x="18" y="20"/>
                  </a:lnTo>
                  <a:lnTo>
                    <a:pt x="23" y="20"/>
                  </a:lnTo>
                  <a:lnTo>
                    <a:pt x="25" y="18"/>
                  </a:lnTo>
                  <a:lnTo>
                    <a:pt x="27" y="13"/>
                  </a:lnTo>
                  <a:lnTo>
                    <a:pt x="27" y="9"/>
                  </a:lnTo>
                  <a:lnTo>
                    <a:pt x="25" y="6"/>
                  </a:lnTo>
                  <a:lnTo>
                    <a:pt x="21" y="2"/>
                  </a:lnTo>
                  <a:lnTo>
                    <a:pt x="16" y="0"/>
                  </a:lnTo>
                  <a:lnTo>
                    <a:pt x="12" y="0"/>
                  </a:lnTo>
                  <a:lnTo>
                    <a:pt x="7" y="0"/>
                  </a:lnTo>
                  <a:lnTo>
                    <a:pt x="3"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1" name="Freeform 2088">
              <a:extLst>
                <a:ext uri="{FF2B5EF4-FFF2-40B4-BE49-F238E27FC236}">
                  <a16:creationId xmlns:a16="http://schemas.microsoft.com/office/drawing/2014/main" xmlns="" id="{CC204187-9DBD-F345-A200-653BE381A8C8}"/>
                </a:ext>
              </a:extLst>
            </p:cNvPr>
            <p:cNvSpPr>
              <a:spLocks/>
            </p:cNvSpPr>
            <p:nvPr/>
          </p:nvSpPr>
          <p:spPr bwMode="auto">
            <a:xfrm>
              <a:off x="3402" y="3204"/>
              <a:ext cx="27" cy="20"/>
            </a:xfrm>
            <a:custGeom>
              <a:avLst/>
              <a:gdLst>
                <a:gd name="T0" fmla="*/ 0 w 27"/>
                <a:gd name="T1" fmla="*/ 11 h 20"/>
                <a:gd name="T2" fmla="*/ 0 w 27"/>
                <a:gd name="T3" fmla="*/ 11 h 20"/>
                <a:gd name="T4" fmla="*/ 3 w 27"/>
                <a:gd name="T5" fmla="*/ 13 h 20"/>
                <a:gd name="T6" fmla="*/ 7 w 27"/>
                <a:gd name="T7" fmla="*/ 18 h 20"/>
                <a:gd name="T8" fmla="*/ 12 w 27"/>
                <a:gd name="T9" fmla="*/ 20 h 20"/>
                <a:gd name="T10" fmla="*/ 18 w 27"/>
                <a:gd name="T11" fmla="*/ 20 h 20"/>
                <a:gd name="T12" fmla="*/ 18 w 27"/>
                <a:gd name="T13" fmla="*/ 20 h 20"/>
                <a:gd name="T14" fmla="*/ 23 w 27"/>
                <a:gd name="T15" fmla="*/ 20 h 20"/>
                <a:gd name="T16" fmla="*/ 25 w 27"/>
                <a:gd name="T17" fmla="*/ 18 h 20"/>
                <a:gd name="T18" fmla="*/ 27 w 27"/>
                <a:gd name="T19" fmla="*/ 13 h 20"/>
                <a:gd name="T20" fmla="*/ 27 w 27"/>
                <a:gd name="T21" fmla="*/ 9 h 20"/>
                <a:gd name="T22" fmla="*/ 27 w 27"/>
                <a:gd name="T23" fmla="*/ 9 h 20"/>
                <a:gd name="T24" fmla="*/ 25 w 27"/>
                <a:gd name="T25" fmla="*/ 6 h 20"/>
                <a:gd name="T26" fmla="*/ 21 w 27"/>
                <a:gd name="T27" fmla="*/ 2 h 20"/>
                <a:gd name="T28" fmla="*/ 16 w 27"/>
                <a:gd name="T29" fmla="*/ 0 h 20"/>
                <a:gd name="T30" fmla="*/ 12 w 27"/>
                <a:gd name="T31" fmla="*/ 0 h 20"/>
                <a:gd name="T32" fmla="*/ 12 w 27"/>
                <a:gd name="T33" fmla="*/ 0 h 20"/>
                <a:gd name="T34" fmla="*/ 7 w 27"/>
                <a:gd name="T35" fmla="*/ 0 h 20"/>
                <a:gd name="T36" fmla="*/ 3 w 27"/>
                <a:gd name="T37" fmla="*/ 2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3" y="13"/>
                  </a:lnTo>
                  <a:lnTo>
                    <a:pt x="7" y="18"/>
                  </a:lnTo>
                  <a:lnTo>
                    <a:pt x="12" y="20"/>
                  </a:lnTo>
                  <a:lnTo>
                    <a:pt x="18" y="20"/>
                  </a:lnTo>
                  <a:lnTo>
                    <a:pt x="23" y="20"/>
                  </a:lnTo>
                  <a:lnTo>
                    <a:pt x="25" y="18"/>
                  </a:lnTo>
                  <a:lnTo>
                    <a:pt x="27" y="13"/>
                  </a:lnTo>
                  <a:lnTo>
                    <a:pt x="27" y="9"/>
                  </a:lnTo>
                  <a:lnTo>
                    <a:pt x="25" y="6"/>
                  </a:lnTo>
                  <a:lnTo>
                    <a:pt x="21" y="2"/>
                  </a:lnTo>
                  <a:lnTo>
                    <a:pt x="16" y="0"/>
                  </a:lnTo>
                  <a:lnTo>
                    <a:pt x="12" y="0"/>
                  </a:lnTo>
                  <a:lnTo>
                    <a:pt x="7" y="0"/>
                  </a:lnTo>
                  <a:lnTo>
                    <a:pt x="3"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2" name="Freeform 2089">
              <a:extLst>
                <a:ext uri="{FF2B5EF4-FFF2-40B4-BE49-F238E27FC236}">
                  <a16:creationId xmlns:a16="http://schemas.microsoft.com/office/drawing/2014/main" xmlns="" id="{CB1B3DBE-DF4B-084B-BE94-17E8D64BC057}"/>
                </a:ext>
              </a:extLst>
            </p:cNvPr>
            <p:cNvSpPr>
              <a:spLocks/>
            </p:cNvSpPr>
            <p:nvPr/>
          </p:nvSpPr>
          <p:spPr bwMode="auto">
            <a:xfrm>
              <a:off x="3378" y="3204"/>
              <a:ext cx="27" cy="20"/>
            </a:xfrm>
            <a:custGeom>
              <a:avLst/>
              <a:gdLst>
                <a:gd name="T0" fmla="*/ 0 w 27"/>
                <a:gd name="T1" fmla="*/ 11 h 20"/>
                <a:gd name="T2" fmla="*/ 0 w 27"/>
                <a:gd name="T3" fmla="*/ 11 h 20"/>
                <a:gd name="T4" fmla="*/ 2 w 27"/>
                <a:gd name="T5" fmla="*/ 15 h 20"/>
                <a:gd name="T6" fmla="*/ 6 w 27"/>
                <a:gd name="T7" fmla="*/ 18 h 20"/>
                <a:gd name="T8" fmla="*/ 11 w 27"/>
                <a:gd name="T9" fmla="*/ 20 h 20"/>
                <a:gd name="T10" fmla="*/ 15 w 27"/>
                <a:gd name="T11" fmla="*/ 20 h 20"/>
                <a:gd name="T12" fmla="*/ 15 w 27"/>
                <a:gd name="T13" fmla="*/ 20 h 20"/>
                <a:gd name="T14" fmla="*/ 20 w 27"/>
                <a:gd name="T15" fmla="*/ 20 h 20"/>
                <a:gd name="T16" fmla="*/ 24 w 27"/>
                <a:gd name="T17" fmla="*/ 18 h 20"/>
                <a:gd name="T18" fmla="*/ 27 w 27"/>
                <a:gd name="T19" fmla="*/ 13 h 20"/>
                <a:gd name="T20" fmla="*/ 24 w 27"/>
                <a:gd name="T21" fmla="*/ 11 h 20"/>
                <a:gd name="T22" fmla="*/ 24 w 27"/>
                <a:gd name="T23" fmla="*/ 11 h 20"/>
                <a:gd name="T24" fmla="*/ 22 w 27"/>
                <a:gd name="T25" fmla="*/ 6 h 20"/>
                <a:gd name="T26" fmla="*/ 20 w 27"/>
                <a:gd name="T27" fmla="*/ 2 h 20"/>
                <a:gd name="T28" fmla="*/ 15 w 27"/>
                <a:gd name="T29" fmla="*/ 0 h 20"/>
                <a:gd name="T30" fmla="*/ 11 w 27"/>
                <a:gd name="T31" fmla="*/ 0 h 20"/>
                <a:gd name="T32" fmla="*/ 11 w 27"/>
                <a:gd name="T33" fmla="*/ 0 h 20"/>
                <a:gd name="T34" fmla="*/ 4 w 27"/>
                <a:gd name="T35" fmla="*/ 0 h 20"/>
                <a:gd name="T36" fmla="*/ 2 w 27"/>
                <a:gd name="T37" fmla="*/ 2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2" y="15"/>
                  </a:lnTo>
                  <a:lnTo>
                    <a:pt x="6" y="18"/>
                  </a:lnTo>
                  <a:lnTo>
                    <a:pt x="11" y="20"/>
                  </a:lnTo>
                  <a:lnTo>
                    <a:pt x="15" y="20"/>
                  </a:lnTo>
                  <a:lnTo>
                    <a:pt x="20" y="20"/>
                  </a:lnTo>
                  <a:lnTo>
                    <a:pt x="24" y="18"/>
                  </a:lnTo>
                  <a:lnTo>
                    <a:pt x="27" y="13"/>
                  </a:lnTo>
                  <a:lnTo>
                    <a:pt x="24" y="11"/>
                  </a:lnTo>
                  <a:lnTo>
                    <a:pt x="22" y="6"/>
                  </a:lnTo>
                  <a:lnTo>
                    <a:pt x="20" y="2"/>
                  </a:lnTo>
                  <a:lnTo>
                    <a:pt x="15" y="0"/>
                  </a:lnTo>
                  <a:lnTo>
                    <a:pt x="11" y="0"/>
                  </a:lnTo>
                  <a:lnTo>
                    <a:pt x="4" y="0"/>
                  </a:lnTo>
                  <a:lnTo>
                    <a:pt x="2"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3" name="Freeform 2090">
              <a:extLst>
                <a:ext uri="{FF2B5EF4-FFF2-40B4-BE49-F238E27FC236}">
                  <a16:creationId xmlns:a16="http://schemas.microsoft.com/office/drawing/2014/main" xmlns="" id="{75EB268A-3477-1041-ACF6-A4D75289059F}"/>
                </a:ext>
              </a:extLst>
            </p:cNvPr>
            <p:cNvSpPr>
              <a:spLocks/>
            </p:cNvSpPr>
            <p:nvPr/>
          </p:nvSpPr>
          <p:spPr bwMode="auto">
            <a:xfrm>
              <a:off x="3378" y="3204"/>
              <a:ext cx="27" cy="20"/>
            </a:xfrm>
            <a:custGeom>
              <a:avLst/>
              <a:gdLst>
                <a:gd name="T0" fmla="*/ 0 w 27"/>
                <a:gd name="T1" fmla="*/ 11 h 20"/>
                <a:gd name="T2" fmla="*/ 0 w 27"/>
                <a:gd name="T3" fmla="*/ 11 h 20"/>
                <a:gd name="T4" fmla="*/ 2 w 27"/>
                <a:gd name="T5" fmla="*/ 15 h 20"/>
                <a:gd name="T6" fmla="*/ 6 w 27"/>
                <a:gd name="T7" fmla="*/ 18 h 20"/>
                <a:gd name="T8" fmla="*/ 11 w 27"/>
                <a:gd name="T9" fmla="*/ 20 h 20"/>
                <a:gd name="T10" fmla="*/ 15 w 27"/>
                <a:gd name="T11" fmla="*/ 20 h 20"/>
                <a:gd name="T12" fmla="*/ 15 w 27"/>
                <a:gd name="T13" fmla="*/ 20 h 20"/>
                <a:gd name="T14" fmla="*/ 20 w 27"/>
                <a:gd name="T15" fmla="*/ 20 h 20"/>
                <a:gd name="T16" fmla="*/ 24 w 27"/>
                <a:gd name="T17" fmla="*/ 18 h 20"/>
                <a:gd name="T18" fmla="*/ 27 w 27"/>
                <a:gd name="T19" fmla="*/ 13 h 20"/>
                <a:gd name="T20" fmla="*/ 24 w 27"/>
                <a:gd name="T21" fmla="*/ 11 h 20"/>
                <a:gd name="T22" fmla="*/ 24 w 27"/>
                <a:gd name="T23" fmla="*/ 11 h 20"/>
                <a:gd name="T24" fmla="*/ 22 w 27"/>
                <a:gd name="T25" fmla="*/ 6 h 20"/>
                <a:gd name="T26" fmla="*/ 20 w 27"/>
                <a:gd name="T27" fmla="*/ 2 h 20"/>
                <a:gd name="T28" fmla="*/ 15 w 27"/>
                <a:gd name="T29" fmla="*/ 0 h 20"/>
                <a:gd name="T30" fmla="*/ 11 w 27"/>
                <a:gd name="T31" fmla="*/ 0 h 20"/>
                <a:gd name="T32" fmla="*/ 11 w 27"/>
                <a:gd name="T33" fmla="*/ 0 h 20"/>
                <a:gd name="T34" fmla="*/ 4 w 27"/>
                <a:gd name="T35" fmla="*/ 0 h 20"/>
                <a:gd name="T36" fmla="*/ 2 w 27"/>
                <a:gd name="T37" fmla="*/ 2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2" y="15"/>
                  </a:lnTo>
                  <a:lnTo>
                    <a:pt x="6" y="18"/>
                  </a:lnTo>
                  <a:lnTo>
                    <a:pt x="11" y="20"/>
                  </a:lnTo>
                  <a:lnTo>
                    <a:pt x="15" y="20"/>
                  </a:lnTo>
                  <a:lnTo>
                    <a:pt x="20" y="20"/>
                  </a:lnTo>
                  <a:lnTo>
                    <a:pt x="24" y="18"/>
                  </a:lnTo>
                  <a:lnTo>
                    <a:pt x="27" y="13"/>
                  </a:lnTo>
                  <a:lnTo>
                    <a:pt x="24" y="11"/>
                  </a:lnTo>
                  <a:lnTo>
                    <a:pt x="22" y="6"/>
                  </a:lnTo>
                  <a:lnTo>
                    <a:pt x="20" y="2"/>
                  </a:lnTo>
                  <a:lnTo>
                    <a:pt x="15" y="0"/>
                  </a:lnTo>
                  <a:lnTo>
                    <a:pt x="11" y="0"/>
                  </a:lnTo>
                  <a:lnTo>
                    <a:pt x="4" y="0"/>
                  </a:lnTo>
                  <a:lnTo>
                    <a:pt x="2"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4" name="Freeform 2091">
              <a:extLst>
                <a:ext uri="{FF2B5EF4-FFF2-40B4-BE49-F238E27FC236}">
                  <a16:creationId xmlns:a16="http://schemas.microsoft.com/office/drawing/2014/main" xmlns="" id="{195BF461-1B66-3B4A-A669-E06F70CC593E}"/>
                </a:ext>
              </a:extLst>
            </p:cNvPr>
            <p:cNvSpPr>
              <a:spLocks/>
            </p:cNvSpPr>
            <p:nvPr/>
          </p:nvSpPr>
          <p:spPr bwMode="auto">
            <a:xfrm>
              <a:off x="3353" y="3204"/>
              <a:ext cx="25" cy="22"/>
            </a:xfrm>
            <a:custGeom>
              <a:avLst/>
              <a:gdLst>
                <a:gd name="T0" fmla="*/ 0 w 25"/>
                <a:gd name="T1" fmla="*/ 11 h 22"/>
                <a:gd name="T2" fmla="*/ 0 w 25"/>
                <a:gd name="T3" fmla="*/ 11 h 22"/>
                <a:gd name="T4" fmla="*/ 2 w 25"/>
                <a:gd name="T5" fmla="*/ 15 h 22"/>
                <a:gd name="T6" fmla="*/ 4 w 25"/>
                <a:gd name="T7" fmla="*/ 18 h 22"/>
                <a:gd name="T8" fmla="*/ 9 w 25"/>
                <a:gd name="T9" fmla="*/ 20 h 22"/>
                <a:gd name="T10" fmla="*/ 16 w 25"/>
                <a:gd name="T11" fmla="*/ 22 h 22"/>
                <a:gd name="T12" fmla="*/ 16 w 25"/>
                <a:gd name="T13" fmla="*/ 22 h 22"/>
                <a:gd name="T14" fmla="*/ 20 w 25"/>
                <a:gd name="T15" fmla="*/ 20 h 22"/>
                <a:gd name="T16" fmla="*/ 22 w 25"/>
                <a:gd name="T17" fmla="*/ 18 h 22"/>
                <a:gd name="T18" fmla="*/ 25 w 25"/>
                <a:gd name="T19" fmla="*/ 15 h 22"/>
                <a:gd name="T20" fmla="*/ 25 w 25"/>
                <a:gd name="T21" fmla="*/ 11 h 22"/>
                <a:gd name="T22" fmla="*/ 25 w 25"/>
                <a:gd name="T23" fmla="*/ 11 h 22"/>
                <a:gd name="T24" fmla="*/ 22 w 25"/>
                <a:gd name="T25" fmla="*/ 6 h 22"/>
                <a:gd name="T26" fmla="*/ 20 w 25"/>
                <a:gd name="T27" fmla="*/ 2 h 22"/>
                <a:gd name="T28" fmla="*/ 16 w 25"/>
                <a:gd name="T29" fmla="*/ 2 h 22"/>
                <a:gd name="T30" fmla="*/ 11 w 25"/>
                <a:gd name="T31" fmla="*/ 0 h 22"/>
                <a:gd name="T32" fmla="*/ 11 w 25"/>
                <a:gd name="T33" fmla="*/ 0 h 22"/>
                <a:gd name="T34" fmla="*/ 4 w 25"/>
                <a:gd name="T35" fmla="*/ 2 h 22"/>
                <a:gd name="T36" fmla="*/ 2 w 25"/>
                <a:gd name="T37" fmla="*/ 4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2" y="15"/>
                  </a:lnTo>
                  <a:lnTo>
                    <a:pt x="4" y="18"/>
                  </a:lnTo>
                  <a:lnTo>
                    <a:pt x="9" y="20"/>
                  </a:lnTo>
                  <a:lnTo>
                    <a:pt x="16" y="22"/>
                  </a:lnTo>
                  <a:lnTo>
                    <a:pt x="20" y="20"/>
                  </a:lnTo>
                  <a:lnTo>
                    <a:pt x="22" y="18"/>
                  </a:lnTo>
                  <a:lnTo>
                    <a:pt x="25" y="15"/>
                  </a:lnTo>
                  <a:lnTo>
                    <a:pt x="25" y="11"/>
                  </a:lnTo>
                  <a:lnTo>
                    <a:pt x="22" y="6"/>
                  </a:lnTo>
                  <a:lnTo>
                    <a:pt x="20" y="2"/>
                  </a:lnTo>
                  <a:lnTo>
                    <a:pt x="16" y="2"/>
                  </a:lnTo>
                  <a:lnTo>
                    <a:pt x="11" y="0"/>
                  </a:lnTo>
                  <a:lnTo>
                    <a:pt x="4"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5" name="Freeform 2092">
              <a:extLst>
                <a:ext uri="{FF2B5EF4-FFF2-40B4-BE49-F238E27FC236}">
                  <a16:creationId xmlns:a16="http://schemas.microsoft.com/office/drawing/2014/main" xmlns="" id="{157CEA3A-5488-4940-828D-787AD5788108}"/>
                </a:ext>
              </a:extLst>
            </p:cNvPr>
            <p:cNvSpPr>
              <a:spLocks/>
            </p:cNvSpPr>
            <p:nvPr/>
          </p:nvSpPr>
          <p:spPr bwMode="auto">
            <a:xfrm>
              <a:off x="3353" y="3204"/>
              <a:ext cx="25" cy="22"/>
            </a:xfrm>
            <a:custGeom>
              <a:avLst/>
              <a:gdLst>
                <a:gd name="T0" fmla="*/ 0 w 25"/>
                <a:gd name="T1" fmla="*/ 11 h 22"/>
                <a:gd name="T2" fmla="*/ 0 w 25"/>
                <a:gd name="T3" fmla="*/ 11 h 22"/>
                <a:gd name="T4" fmla="*/ 2 w 25"/>
                <a:gd name="T5" fmla="*/ 15 h 22"/>
                <a:gd name="T6" fmla="*/ 4 w 25"/>
                <a:gd name="T7" fmla="*/ 18 h 22"/>
                <a:gd name="T8" fmla="*/ 9 w 25"/>
                <a:gd name="T9" fmla="*/ 20 h 22"/>
                <a:gd name="T10" fmla="*/ 16 w 25"/>
                <a:gd name="T11" fmla="*/ 22 h 22"/>
                <a:gd name="T12" fmla="*/ 16 w 25"/>
                <a:gd name="T13" fmla="*/ 22 h 22"/>
                <a:gd name="T14" fmla="*/ 20 w 25"/>
                <a:gd name="T15" fmla="*/ 20 h 22"/>
                <a:gd name="T16" fmla="*/ 22 w 25"/>
                <a:gd name="T17" fmla="*/ 18 h 22"/>
                <a:gd name="T18" fmla="*/ 25 w 25"/>
                <a:gd name="T19" fmla="*/ 15 h 22"/>
                <a:gd name="T20" fmla="*/ 25 w 25"/>
                <a:gd name="T21" fmla="*/ 11 h 22"/>
                <a:gd name="T22" fmla="*/ 25 w 25"/>
                <a:gd name="T23" fmla="*/ 11 h 22"/>
                <a:gd name="T24" fmla="*/ 22 w 25"/>
                <a:gd name="T25" fmla="*/ 6 h 22"/>
                <a:gd name="T26" fmla="*/ 20 w 25"/>
                <a:gd name="T27" fmla="*/ 2 h 22"/>
                <a:gd name="T28" fmla="*/ 16 w 25"/>
                <a:gd name="T29" fmla="*/ 2 h 22"/>
                <a:gd name="T30" fmla="*/ 11 w 25"/>
                <a:gd name="T31" fmla="*/ 0 h 22"/>
                <a:gd name="T32" fmla="*/ 11 w 25"/>
                <a:gd name="T33" fmla="*/ 0 h 22"/>
                <a:gd name="T34" fmla="*/ 4 w 25"/>
                <a:gd name="T35" fmla="*/ 2 h 22"/>
                <a:gd name="T36" fmla="*/ 2 w 25"/>
                <a:gd name="T37" fmla="*/ 4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2" y="15"/>
                  </a:lnTo>
                  <a:lnTo>
                    <a:pt x="4" y="18"/>
                  </a:lnTo>
                  <a:lnTo>
                    <a:pt x="9" y="20"/>
                  </a:lnTo>
                  <a:lnTo>
                    <a:pt x="16" y="22"/>
                  </a:lnTo>
                  <a:lnTo>
                    <a:pt x="20" y="20"/>
                  </a:lnTo>
                  <a:lnTo>
                    <a:pt x="22" y="18"/>
                  </a:lnTo>
                  <a:lnTo>
                    <a:pt x="25" y="15"/>
                  </a:lnTo>
                  <a:lnTo>
                    <a:pt x="25" y="11"/>
                  </a:lnTo>
                  <a:lnTo>
                    <a:pt x="22" y="6"/>
                  </a:lnTo>
                  <a:lnTo>
                    <a:pt x="20" y="2"/>
                  </a:lnTo>
                  <a:lnTo>
                    <a:pt x="16" y="2"/>
                  </a:lnTo>
                  <a:lnTo>
                    <a:pt x="11" y="0"/>
                  </a:lnTo>
                  <a:lnTo>
                    <a:pt x="4"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6" name="Freeform 2093">
              <a:extLst>
                <a:ext uri="{FF2B5EF4-FFF2-40B4-BE49-F238E27FC236}">
                  <a16:creationId xmlns:a16="http://schemas.microsoft.com/office/drawing/2014/main" xmlns="" id="{80A13416-15A8-E447-98F8-442F08C71B09}"/>
                </a:ext>
              </a:extLst>
            </p:cNvPr>
            <p:cNvSpPr>
              <a:spLocks/>
            </p:cNvSpPr>
            <p:nvPr/>
          </p:nvSpPr>
          <p:spPr bwMode="auto">
            <a:xfrm>
              <a:off x="3328" y="3204"/>
              <a:ext cx="25" cy="22"/>
            </a:xfrm>
            <a:custGeom>
              <a:avLst/>
              <a:gdLst>
                <a:gd name="T0" fmla="*/ 0 w 25"/>
                <a:gd name="T1" fmla="*/ 11 h 22"/>
                <a:gd name="T2" fmla="*/ 0 w 25"/>
                <a:gd name="T3" fmla="*/ 11 h 22"/>
                <a:gd name="T4" fmla="*/ 2 w 25"/>
                <a:gd name="T5" fmla="*/ 15 h 22"/>
                <a:gd name="T6" fmla="*/ 5 w 25"/>
                <a:gd name="T7" fmla="*/ 20 h 22"/>
                <a:gd name="T8" fmla="*/ 9 w 25"/>
                <a:gd name="T9" fmla="*/ 22 h 22"/>
                <a:gd name="T10" fmla="*/ 14 w 25"/>
                <a:gd name="T11" fmla="*/ 22 h 22"/>
                <a:gd name="T12" fmla="*/ 14 w 25"/>
                <a:gd name="T13" fmla="*/ 22 h 22"/>
                <a:gd name="T14" fmla="*/ 20 w 25"/>
                <a:gd name="T15" fmla="*/ 22 h 22"/>
                <a:gd name="T16" fmla="*/ 23 w 25"/>
                <a:gd name="T17" fmla="*/ 18 h 22"/>
                <a:gd name="T18" fmla="*/ 25 w 25"/>
                <a:gd name="T19" fmla="*/ 15 h 22"/>
                <a:gd name="T20" fmla="*/ 25 w 25"/>
                <a:gd name="T21" fmla="*/ 11 h 22"/>
                <a:gd name="T22" fmla="*/ 25 w 25"/>
                <a:gd name="T23" fmla="*/ 11 h 22"/>
                <a:gd name="T24" fmla="*/ 23 w 25"/>
                <a:gd name="T25" fmla="*/ 6 h 22"/>
                <a:gd name="T26" fmla="*/ 20 w 25"/>
                <a:gd name="T27" fmla="*/ 4 h 22"/>
                <a:gd name="T28" fmla="*/ 16 w 25"/>
                <a:gd name="T29" fmla="*/ 2 h 22"/>
                <a:gd name="T30" fmla="*/ 11 w 25"/>
                <a:gd name="T31" fmla="*/ 0 h 22"/>
                <a:gd name="T32" fmla="*/ 11 w 25"/>
                <a:gd name="T33" fmla="*/ 0 h 22"/>
                <a:gd name="T34" fmla="*/ 7 w 25"/>
                <a:gd name="T35" fmla="*/ 2 h 22"/>
                <a:gd name="T36" fmla="*/ 2 w 25"/>
                <a:gd name="T37" fmla="*/ 4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2" y="15"/>
                  </a:lnTo>
                  <a:lnTo>
                    <a:pt x="5" y="20"/>
                  </a:lnTo>
                  <a:lnTo>
                    <a:pt x="9" y="22"/>
                  </a:lnTo>
                  <a:lnTo>
                    <a:pt x="14" y="22"/>
                  </a:lnTo>
                  <a:lnTo>
                    <a:pt x="20" y="22"/>
                  </a:lnTo>
                  <a:lnTo>
                    <a:pt x="23" y="18"/>
                  </a:lnTo>
                  <a:lnTo>
                    <a:pt x="25" y="15"/>
                  </a:lnTo>
                  <a:lnTo>
                    <a:pt x="25" y="11"/>
                  </a:lnTo>
                  <a:lnTo>
                    <a:pt x="23" y="6"/>
                  </a:lnTo>
                  <a:lnTo>
                    <a:pt x="20" y="4"/>
                  </a:lnTo>
                  <a:lnTo>
                    <a:pt x="16" y="2"/>
                  </a:lnTo>
                  <a:lnTo>
                    <a:pt x="11" y="0"/>
                  </a:lnTo>
                  <a:lnTo>
                    <a:pt x="7"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7" name="Freeform 2094">
              <a:extLst>
                <a:ext uri="{FF2B5EF4-FFF2-40B4-BE49-F238E27FC236}">
                  <a16:creationId xmlns:a16="http://schemas.microsoft.com/office/drawing/2014/main" xmlns="" id="{FFE5727C-135F-2242-A88E-ACD60BB7F8A0}"/>
                </a:ext>
              </a:extLst>
            </p:cNvPr>
            <p:cNvSpPr>
              <a:spLocks/>
            </p:cNvSpPr>
            <p:nvPr/>
          </p:nvSpPr>
          <p:spPr bwMode="auto">
            <a:xfrm>
              <a:off x="3328" y="3204"/>
              <a:ext cx="25" cy="22"/>
            </a:xfrm>
            <a:custGeom>
              <a:avLst/>
              <a:gdLst>
                <a:gd name="T0" fmla="*/ 0 w 25"/>
                <a:gd name="T1" fmla="*/ 11 h 22"/>
                <a:gd name="T2" fmla="*/ 0 w 25"/>
                <a:gd name="T3" fmla="*/ 11 h 22"/>
                <a:gd name="T4" fmla="*/ 2 w 25"/>
                <a:gd name="T5" fmla="*/ 15 h 22"/>
                <a:gd name="T6" fmla="*/ 5 w 25"/>
                <a:gd name="T7" fmla="*/ 20 h 22"/>
                <a:gd name="T8" fmla="*/ 9 w 25"/>
                <a:gd name="T9" fmla="*/ 22 h 22"/>
                <a:gd name="T10" fmla="*/ 14 w 25"/>
                <a:gd name="T11" fmla="*/ 22 h 22"/>
                <a:gd name="T12" fmla="*/ 14 w 25"/>
                <a:gd name="T13" fmla="*/ 22 h 22"/>
                <a:gd name="T14" fmla="*/ 20 w 25"/>
                <a:gd name="T15" fmla="*/ 22 h 22"/>
                <a:gd name="T16" fmla="*/ 23 w 25"/>
                <a:gd name="T17" fmla="*/ 18 h 22"/>
                <a:gd name="T18" fmla="*/ 25 w 25"/>
                <a:gd name="T19" fmla="*/ 15 h 22"/>
                <a:gd name="T20" fmla="*/ 25 w 25"/>
                <a:gd name="T21" fmla="*/ 11 h 22"/>
                <a:gd name="T22" fmla="*/ 25 w 25"/>
                <a:gd name="T23" fmla="*/ 11 h 22"/>
                <a:gd name="T24" fmla="*/ 23 w 25"/>
                <a:gd name="T25" fmla="*/ 6 h 22"/>
                <a:gd name="T26" fmla="*/ 20 w 25"/>
                <a:gd name="T27" fmla="*/ 4 h 22"/>
                <a:gd name="T28" fmla="*/ 16 w 25"/>
                <a:gd name="T29" fmla="*/ 2 h 22"/>
                <a:gd name="T30" fmla="*/ 11 w 25"/>
                <a:gd name="T31" fmla="*/ 0 h 22"/>
                <a:gd name="T32" fmla="*/ 11 w 25"/>
                <a:gd name="T33" fmla="*/ 0 h 22"/>
                <a:gd name="T34" fmla="*/ 7 w 25"/>
                <a:gd name="T35" fmla="*/ 2 h 22"/>
                <a:gd name="T36" fmla="*/ 2 w 25"/>
                <a:gd name="T37" fmla="*/ 4 h 22"/>
                <a:gd name="T38" fmla="*/ 0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2" y="15"/>
                  </a:lnTo>
                  <a:lnTo>
                    <a:pt x="5" y="20"/>
                  </a:lnTo>
                  <a:lnTo>
                    <a:pt x="9" y="22"/>
                  </a:lnTo>
                  <a:lnTo>
                    <a:pt x="14" y="22"/>
                  </a:lnTo>
                  <a:lnTo>
                    <a:pt x="20" y="22"/>
                  </a:lnTo>
                  <a:lnTo>
                    <a:pt x="23" y="18"/>
                  </a:lnTo>
                  <a:lnTo>
                    <a:pt x="25" y="15"/>
                  </a:lnTo>
                  <a:lnTo>
                    <a:pt x="25" y="11"/>
                  </a:lnTo>
                  <a:lnTo>
                    <a:pt x="23" y="6"/>
                  </a:lnTo>
                  <a:lnTo>
                    <a:pt x="20" y="4"/>
                  </a:lnTo>
                  <a:lnTo>
                    <a:pt x="16" y="2"/>
                  </a:lnTo>
                  <a:lnTo>
                    <a:pt x="11" y="0"/>
                  </a:lnTo>
                  <a:lnTo>
                    <a:pt x="7"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8" name="Freeform 2095">
              <a:extLst>
                <a:ext uri="{FF2B5EF4-FFF2-40B4-BE49-F238E27FC236}">
                  <a16:creationId xmlns:a16="http://schemas.microsoft.com/office/drawing/2014/main" xmlns="" id="{593E7442-94A8-4742-A636-F06F87FE6DC0}"/>
                </a:ext>
              </a:extLst>
            </p:cNvPr>
            <p:cNvSpPr>
              <a:spLocks/>
            </p:cNvSpPr>
            <p:nvPr/>
          </p:nvSpPr>
          <p:spPr bwMode="auto">
            <a:xfrm>
              <a:off x="3303" y="3206"/>
              <a:ext cx="25" cy="20"/>
            </a:xfrm>
            <a:custGeom>
              <a:avLst/>
              <a:gdLst>
                <a:gd name="T0" fmla="*/ 0 w 25"/>
                <a:gd name="T1" fmla="*/ 9 h 20"/>
                <a:gd name="T2" fmla="*/ 0 w 25"/>
                <a:gd name="T3" fmla="*/ 9 h 20"/>
                <a:gd name="T4" fmla="*/ 2 w 25"/>
                <a:gd name="T5" fmla="*/ 13 h 20"/>
                <a:gd name="T6" fmla="*/ 5 w 25"/>
                <a:gd name="T7" fmla="*/ 18 h 20"/>
                <a:gd name="T8" fmla="*/ 9 w 25"/>
                <a:gd name="T9" fmla="*/ 20 h 20"/>
                <a:gd name="T10" fmla="*/ 14 w 25"/>
                <a:gd name="T11" fmla="*/ 20 h 20"/>
                <a:gd name="T12" fmla="*/ 14 w 25"/>
                <a:gd name="T13" fmla="*/ 20 h 20"/>
                <a:gd name="T14" fmla="*/ 18 w 25"/>
                <a:gd name="T15" fmla="*/ 20 h 20"/>
                <a:gd name="T16" fmla="*/ 23 w 25"/>
                <a:gd name="T17" fmla="*/ 18 h 20"/>
                <a:gd name="T18" fmla="*/ 25 w 25"/>
                <a:gd name="T19" fmla="*/ 13 h 20"/>
                <a:gd name="T20" fmla="*/ 25 w 25"/>
                <a:gd name="T21" fmla="*/ 9 h 20"/>
                <a:gd name="T22" fmla="*/ 25 w 25"/>
                <a:gd name="T23" fmla="*/ 9 h 20"/>
                <a:gd name="T24" fmla="*/ 23 w 25"/>
                <a:gd name="T25" fmla="*/ 4 h 20"/>
                <a:gd name="T26" fmla="*/ 21 w 25"/>
                <a:gd name="T27" fmla="*/ 2 h 20"/>
                <a:gd name="T28" fmla="*/ 16 w 25"/>
                <a:gd name="T29" fmla="*/ 0 h 20"/>
                <a:gd name="T30" fmla="*/ 12 w 25"/>
                <a:gd name="T31" fmla="*/ 0 h 20"/>
                <a:gd name="T32" fmla="*/ 12 w 25"/>
                <a:gd name="T33" fmla="*/ 0 h 20"/>
                <a:gd name="T34" fmla="*/ 7 w 25"/>
                <a:gd name="T35" fmla="*/ 0 h 20"/>
                <a:gd name="T36" fmla="*/ 2 w 25"/>
                <a:gd name="T37" fmla="*/ 2 h 20"/>
                <a:gd name="T38" fmla="*/ 0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2" y="13"/>
                  </a:lnTo>
                  <a:lnTo>
                    <a:pt x="5" y="18"/>
                  </a:lnTo>
                  <a:lnTo>
                    <a:pt x="9" y="20"/>
                  </a:lnTo>
                  <a:lnTo>
                    <a:pt x="14" y="20"/>
                  </a:lnTo>
                  <a:lnTo>
                    <a:pt x="18" y="20"/>
                  </a:lnTo>
                  <a:lnTo>
                    <a:pt x="23" y="18"/>
                  </a:lnTo>
                  <a:lnTo>
                    <a:pt x="25" y="13"/>
                  </a:lnTo>
                  <a:lnTo>
                    <a:pt x="25" y="9"/>
                  </a:lnTo>
                  <a:lnTo>
                    <a:pt x="23" y="4"/>
                  </a:lnTo>
                  <a:lnTo>
                    <a:pt x="21" y="2"/>
                  </a:lnTo>
                  <a:lnTo>
                    <a:pt x="16" y="0"/>
                  </a:lnTo>
                  <a:lnTo>
                    <a:pt x="12" y="0"/>
                  </a:lnTo>
                  <a:lnTo>
                    <a:pt x="7" y="0"/>
                  </a:lnTo>
                  <a:lnTo>
                    <a:pt x="2"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79" name="Freeform 2096">
              <a:extLst>
                <a:ext uri="{FF2B5EF4-FFF2-40B4-BE49-F238E27FC236}">
                  <a16:creationId xmlns:a16="http://schemas.microsoft.com/office/drawing/2014/main" xmlns="" id="{4073FD8D-5969-8746-8B5A-9BFB30C506BC}"/>
                </a:ext>
              </a:extLst>
            </p:cNvPr>
            <p:cNvSpPr>
              <a:spLocks/>
            </p:cNvSpPr>
            <p:nvPr/>
          </p:nvSpPr>
          <p:spPr bwMode="auto">
            <a:xfrm>
              <a:off x="3303" y="3206"/>
              <a:ext cx="25" cy="20"/>
            </a:xfrm>
            <a:custGeom>
              <a:avLst/>
              <a:gdLst>
                <a:gd name="T0" fmla="*/ 0 w 25"/>
                <a:gd name="T1" fmla="*/ 9 h 20"/>
                <a:gd name="T2" fmla="*/ 0 w 25"/>
                <a:gd name="T3" fmla="*/ 9 h 20"/>
                <a:gd name="T4" fmla="*/ 2 w 25"/>
                <a:gd name="T5" fmla="*/ 13 h 20"/>
                <a:gd name="T6" fmla="*/ 5 w 25"/>
                <a:gd name="T7" fmla="*/ 18 h 20"/>
                <a:gd name="T8" fmla="*/ 9 w 25"/>
                <a:gd name="T9" fmla="*/ 20 h 20"/>
                <a:gd name="T10" fmla="*/ 14 w 25"/>
                <a:gd name="T11" fmla="*/ 20 h 20"/>
                <a:gd name="T12" fmla="*/ 14 w 25"/>
                <a:gd name="T13" fmla="*/ 20 h 20"/>
                <a:gd name="T14" fmla="*/ 18 w 25"/>
                <a:gd name="T15" fmla="*/ 20 h 20"/>
                <a:gd name="T16" fmla="*/ 23 w 25"/>
                <a:gd name="T17" fmla="*/ 18 h 20"/>
                <a:gd name="T18" fmla="*/ 25 w 25"/>
                <a:gd name="T19" fmla="*/ 13 h 20"/>
                <a:gd name="T20" fmla="*/ 25 w 25"/>
                <a:gd name="T21" fmla="*/ 9 h 20"/>
                <a:gd name="T22" fmla="*/ 25 w 25"/>
                <a:gd name="T23" fmla="*/ 9 h 20"/>
                <a:gd name="T24" fmla="*/ 23 w 25"/>
                <a:gd name="T25" fmla="*/ 4 h 20"/>
                <a:gd name="T26" fmla="*/ 21 w 25"/>
                <a:gd name="T27" fmla="*/ 2 h 20"/>
                <a:gd name="T28" fmla="*/ 16 w 25"/>
                <a:gd name="T29" fmla="*/ 0 h 20"/>
                <a:gd name="T30" fmla="*/ 12 w 25"/>
                <a:gd name="T31" fmla="*/ 0 h 20"/>
                <a:gd name="T32" fmla="*/ 12 w 25"/>
                <a:gd name="T33" fmla="*/ 0 h 20"/>
                <a:gd name="T34" fmla="*/ 7 w 25"/>
                <a:gd name="T35" fmla="*/ 0 h 20"/>
                <a:gd name="T36" fmla="*/ 2 w 25"/>
                <a:gd name="T37" fmla="*/ 2 h 20"/>
                <a:gd name="T38" fmla="*/ 0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2" y="13"/>
                  </a:lnTo>
                  <a:lnTo>
                    <a:pt x="5" y="18"/>
                  </a:lnTo>
                  <a:lnTo>
                    <a:pt x="9" y="20"/>
                  </a:lnTo>
                  <a:lnTo>
                    <a:pt x="14" y="20"/>
                  </a:lnTo>
                  <a:lnTo>
                    <a:pt x="18" y="20"/>
                  </a:lnTo>
                  <a:lnTo>
                    <a:pt x="23" y="18"/>
                  </a:lnTo>
                  <a:lnTo>
                    <a:pt x="25" y="13"/>
                  </a:lnTo>
                  <a:lnTo>
                    <a:pt x="25" y="9"/>
                  </a:lnTo>
                  <a:lnTo>
                    <a:pt x="23" y="4"/>
                  </a:lnTo>
                  <a:lnTo>
                    <a:pt x="21" y="2"/>
                  </a:lnTo>
                  <a:lnTo>
                    <a:pt x="16" y="0"/>
                  </a:lnTo>
                  <a:lnTo>
                    <a:pt x="12" y="0"/>
                  </a:lnTo>
                  <a:lnTo>
                    <a:pt x="7" y="0"/>
                  </a:lnTo>
                  <a:lnTo>
                    <a:pt x="2"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0" name="Freeform 2097">
              <a:extLst>
                <a:ext uri="{FF2B5EF4-FFF2-40B4-BE49-F238E27FC236}">
                  <a16:creationId xmlns:a16="http://schemas.microsoft.com/office/drawing/2014/main" xmlns="" id="{E0BCE968-1B29-584D-8CB1-FDC164A7023F}"/>
                </a:ext>
              </a:extLst>
            </p:cNvPr>
            <p:cNvSpPr>
              <a:spLocks/>
            </p:cNvSpPr>
            <p:nvPr/>
          </p:nvSpPr>
          <p:spPr bwMode="auto">
            <a:xfrm>
              <a:off x="3278" y="3206"/>
              <a:ext cx="25" cy="20"/>
            </a:xfrm>
            <a:custGeom>
              <a:avLst/>
              <a:gdLst>
                <a:gd name="T0" fmla="*/ 0 w 25"/>
                <a:gd name="T1" fmla="*/ 11 h 20"/>
                <a:gd name="T2" fmla="*/ 0 w 25"/>
                <a:gd name="T3" fmla="*/ 11 h 20"/>
                <a:gd name="T4" fmla="*/ 3 w 25"/>
                <a:gd name="T5" fmla="*/ 16 h 20"/>
                <a:gd name="T6" fmla="*/ 5 w 25"/>
                <a:gd name="T7" fmla="*/ 18 h 20"/>
                <a:gd name="T8" fmla="*/ 9 w 25"/>
                <a:gd name="T9" fmla="*/ 20 h 20"/>
                <a:gd name="T10" fmla="*/ 14 w 25"/>
                <a:gd name="T11" fmla="*/ 20 h 20"/>
                <a:gd name="T12" fmla="*/ 14 w 25"/>
                <a:gd name="T13" fmla="*/ 20 h 20"/>
                <a:gd name="T14" fmla="*/ 18 w 25"/>
                <a:gd name="T15" fmla="*/ 20 h 20"/>
                <a:gd name="T16" fmla="*/ 23 w 25"/>
                <a:gd name="T17" fmla="*/ 18 h 20"/>
                <a:gd name="T18" fmla="*/ 25 w 25"/>
                <a:gd name="T19" fmla="*/ 13 h 20"/>
                <a:gd name="T20" fmla="*/ 25 w 25"/>
                <a:gd name="T21" fmla="*/ 9 h 20"/>
                <a:gd name="T22" fmla="*/ 25 w 25"/>
                <a:gd name="T23" fmla="*/ 9 h 20"/>
                <a:gd name="T24" fmla="*/ 23 w 25"/>
                <a:gd name="T25" fmla="*/ 7 h 20"/>
                <a:gd name="T26" fmla="*/ 21 w 25"/>
                <a:gd name="T27" fmla="*/ 2 h 20"/>
                <a:gd name="T28" fmla="*/ 16 w 25"/>
                <a:gd name="T29" fmla="*/ 0 h 20"/>
                <a:gd name="T30" fmla="*/ 12 w 25"/>
                <a:gd name="T31" fmla="*/ 0 h 20"/>
                <a:gd name="T32" fmla="*/ 12 w 25"/>
                <a:gd name="T33" fmla="*/ 0 h 20"/>
                <a:gd name="T34" fmla="*/ 7 w 25"/>
                <a:gd name="T35" fmla="*/ 0 h 20"/>
                <a:gd name="T36" fmla="*/ 5 w 25"/>
                <a:gd name="T37" fmla="*/ 2 h 20"/>
                <a:gd name="T38" fmla="*/ 3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3" y="16"/>
                  </a:lnTo>
                  <a:lnTo>
                    <a:pt x="5" y="18"/>
                  </a:lnTo>
                  <a:lnTo>
                    <a:pt x="9" y="20"/>
                  </a:lnTo>
                  <a:lnTo>
                    <a:pt x="14" y="20"/>
                  </a:lnTo>
                  <a:lnTo>
                    <a:pt x="18" y="20"/>
                  </a:lnTo>
                  <a:lnTo>
                    <a:pt x="23" y="18"/>
                  </a:lnTo>
                  <a:lnTo>
                    <a:pt x="25" y="13"/>
                  </a:lnTo>
                  <a:lnTo>
                    <a:pt x="25" y="9"/>
                  </a:lnTo>
                  <a:lnTo>
                    <a:pt x="23" y="7"/>
                  </a:lnTo>
                  <a:lnTo>
                    <a:pt x="21" y="2"/>
                  </a:lnTo>
                  <a:lnTo>
                    <a:pt x="16" y="0"/>
                  </a:lnTo>
                  <a:lnTo>
                    <a:pt x="12" y="0"/>
                  </a:lnTo>
                  <a:lnTo>
                    <a:pt x="7" y="0"/>
                  </a:lnTo>
                  <a:lnTo>
                    <a:pt x="5" y="2"/>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1" name="Freeform 2098">
              <a:extLst>
                <a:ext uri="{FF2B5EF4-FFF2-40B4-BE49-F238E27FC236}">
                  <a16:creationId xmlns:a16="http://schemas.microsoft.com/office/drawing/2014/main" xmlns="" id="{4DCC78DE-E651-504C-A63A-7E11BE71B293}"/>
                </a:ext>
              </a:extLst>
            </p:cNvPr>
            <p:cNvSpPr>
              <a:spLocks/>
            </p:cNvSpPr>
            <p:nvPr/>
          </p:nvSpPr>
          <p:spPr bwMode="auto">
            <a:xfrm>
              <a:off x="3278" y="3206"/>
              <a:ext cx="25" cy="20"/>
            </a:xfrm>
            <a:custGeom>
              <a:avLst/>
              <a:gdLst>
                <a:gd name="T0" fmla="*/ 0 w 25"/>
                <a:gd name="T1" fmla="*/ 11 h 20"/>
                <a:gd name="T2" fmla="*/ 0 w 25"/>
                <a:gd name="T3" fmla="*/ 11 h 20"/>
                <a:gd name="T4" fmla="*/ 3 w 25"/>
                <a:gd name="T5" fmla="*/ 16 h 20"/>
                <a:gd name="T6" fmla="*/ 5 w 25"/>
                <a:gd name="T7" fmla="*/ 18 h 20"/>
                <a:gd name="T8" fmla="*/ 9 w 25"/>
                <a:gd name="T9" fmla="*/ 20 h 20"/>
                <a:gd name="T10" fmla="*/ 14 w 25"/>
                <a:gd name="T11" fmla="*/ 20 h 20"/>
                <a:gd name="T12" fmla="*/ 14 w 25"/>
                <a:gd name="T13" fmla="*/ 20 h 20"/>
                <a:gd name="T14" fmla="*/ 18 w 25"/>
                <a:gd name="T15" fmla="*/ 20 h 20"/>
                <a:gd name="T16" fmla="*/ 23 w 25"/>
                <a:gd name="T17" fmla="*/ 18 h 20"/>
                <a:gd name="T18" fmla="*/ 25 w 25"/>
                <a:gd name="T19" fmla="*/ 13 h 20"/>
                <a:gd name="T20" fmla="*/ 25 w 25"/>
                <a:gd name="T21" fmla="*/ 9 h 20"/>
                <a:gd name="T22" fmla="*/ 25 w 25"/>
                <a:gd name="T23" fmla="*/ 9 h 20"/>
                <a:gd name="T24" fmla="*/ 23 w 25"/>
                <a:gd name="T25" fmla="*/ 7 h 20"/>
                <a:gd name="T26" fmla="*/ 21 w 25"/>
                <a:gd name="T27" fmla="*/ 2 h 20"/>
                <a:gd name="T28" fmla="*/ 16 w 25"/>
                <a:gd name="T29" fmla="*/ 0 h 20"/>
                <a:gd name="T30" fmla="*/ 12 w 25"/>
                <a:gd name="T31" fmla="*/ 0 h 20"/>
                <a:gd name="T32" fmla="*/ 12 w 25"/>
                <a:gd name="T33" fmla="*/ 0 h 20"/>
                <a:gd name="T34" fmla="*/ 7 w 25"/>
                <a:gd name="T35" fmla="*/ 0 h 20"/>
                <a:gd name="T36" fmla="*/ 5 w 25"/>
                <a:gd name="T37" fmla="*/ 2 h 20"/>
                <a:gd name="T38" fmla="*/ 3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3" y="16"/>
                  </a:lnTo>
                  <a:lnTo>
                    <a:pt x="5" y="18"/>
                  </a:lnTo>
                  <a:lnTo>
                    <a:pt x="9" y="20"/>
                  </a:lnTo>
                  <a:lnTo>
                    <a:pt x="14" y="20"/>
                  </a:lnTo>
                  <a:lnTo>
                    <a:pt x="18" y="20"/>
                  </a:lnTo>
                  <a:lnTo>
                    <a:pt x="23" y="18"/>
                  </a:lnTo>
                  <a:lnTo>
                    <a:pt x="25" y="13"/>
                  </a:lnTo>
                  <a:lnTo>
                    <a:pt x="25" y="9"/>
                  </a:lnTo>
                  <a:lnTo>
                    <a:pt x="23" y="7"/>
                  </a:lnTo>
                  <a:lnTo>
                    <a:pt x="21" y="2"/>
                  </a:lnTo>
                  <a:lnTo>
                    <a:pt x="16" y="0"/>
                  </a:lnTo>
                  <a:lnTo>
                    <a:pt x="12" y="0"/>
                  </a:lnTo>
                  <a:lnTo>
                    <a:pt x="7" y="0"/>
                  </a:lnTo>
                  <a:lnTo>
                    <a:pt x="5" y="2"/>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2" name="Freeform 2099">
              <a:extLst>
                <a:ext uri="{FF2B5EF4-FFF2-40B4-BE49-F238E27FC236}">
                  <a16:creationId xmlns:a16="http://schemas.microsoft.com/office/drawing/2014/main" xmlns="" id="{7DC0EDD6-9779-7F4B-9A60-A3075A71E8DA}"/>
                </a:ext>
              </a:extLst>
            </p:cNvPr>
            <p:cNvSpPr>
              <a:spLocks/>
            </p:cNvSpPr>
            <p:nvPr/>
          </p:nvSpPr>
          <p:spPr bwMode="auto">
            <a:xfrm>
              <a:off x="3256" y="3206"/>
              <a:ext cx="22" cy="22"/>
            </a:xfrm>
            <a:custGeom>
              <a:avLst/>
              <a:gdLst>
                <a:gd name="T0" fmla="*/ 0 w 22"/>
                <a:gd name="T1" fmla="*/ 11 h 22"/>
                <a:gd name="T2" fmla="*/ 0 w 22"/>
                <a:gd name="T3" fmla="*/ 11 h 22"/>
                <a:gd name="T4" fmla="*/ 0 w 22"/>
                <a:gd name="T5" fmla="*/ 16 h 22"/>
                <a:gd name="T6" fmla="*/ 2 w 22"/>
                <a:gd name="T7" fmla="*/ 18 h 22"/>
                <a:gd name="T8" fmla="*/ 7 w 22"/>
                <a:gd name="T9" fmla="*/ 20 h 22"/>
                <a:gd name="T10" fmla="*/ 11 w 22"/>
                <a:gd name="T11" fmla="*/ 22 h 22"/>
                <a:gd name="T12" fmla="*/ 11 w 22"/>
                <a:gd name="T13" fmla="*/ 22 h 22"/>
                <a:gd name="T14" fmla="*/ 16 w 22"/>
                <a:gd name="T15" fmla="*/ 20 h 22"/>
                <a:gd name="T16" fmla="*/ 20 w 22"/>
                <a:gd name="T17" fmla="*/ 18 h 22"/>
                <a:gd name="T18" fmla="*/ 22 w 22"/>
                <a:gd name="T19" fmla="*/ 16 h 22"/>
                <a:gd name="T20" fmla="*/ 22 w 22"/>
                <a:gd name="T21" fmla="*/ 11 h 22"/>
                <a:gd name="T22" fmla="*/ 22 w 22"/>
                <a:gd name="T23" fmla="*/ 11 h 22"/>
                <a:gd name="T24" fmla="*/ 22 w 22"/>
                <a:gd name="T25" fmla="*/ 7 h 22"/>
                <a:gd name="T26" fmla="*/ 18 w 22"/>
                <a:gd name="T27" fmla="*/ 2 h 22"/>
                <a:gd name="T28" fmla="*/ 16 w 22"/>
                <a:gd name="T29" fmla="*/ 0 h 22"/>
                <a:gd name="T30" fmla="*/ 11 w 22"/>
                <a:gd name="T31" fmla="*/ 0 h 22"/>
                <a:gd name="T32" fmla="*/ 11 w 22"/>
                <a:gd name="T33" fmla="*/ 0 h 22"/>
                <a:gd name="T34" fmla="*/ 7 w 22"/>
                <a:gd name="T35" fmla="*/ 0 h 22"/>
                <a:gd name="T36" fmla="*/ 2 w 22"/>
                <a:gd name="T37" fmla="*/ 4 h 22"/>
                <a:gd name="T38" fmla="*/ 0 w 22"/>
                <a:gd name="T39" fmla="*/ 7 h 22"/>
                <a:gd name="T40" fmla="*/ 0 w 2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2">
                  <a:moveTo>
                    <a:pt x="0" y="11"/>
                  </a:moveTo>
                  <a:lnTo>
                    <a:pt x="0" y="11"/>
                  </a:lnTo>
                  <a:lnTo>
                    <a:pt x="0" y="16"/>
                  </a:lnTo>
                  <a:lnTo>
                    <a:pt x="2" y="18"/>
                  </a:lnTo>
                  <a:lnTo>
                    <a:pt x="7" y="20"/>
                  </a:lnTo>
                  <a:lnTo>
                    <a:pt x="11" y="22"/>
                  </a:lnTo>
                  <a:lnTo>
                    <a:pt x="16" y="20"/>
                  </a:lnTo>
                  <a:lnTo>
                    <a:pt x="20" y="18"/>
                  </a:lnTo>
                  <a:lnTo>
                    <a:pt x="22" y="16"/>
                  </a:lnTo>
                  <a:lnTo>
                    <a:pt x="22" y="11"/>
                  </a:lnTo>
                  <a:lnTo>
                    <a:pt x="22" y="7"/>
                  </a:lnTo>
                  <a:lnTo>
                    <a:pt x="18" y="2"/>
                  </a:lnTo>
                  <a:lnTo>
                    <a:pt x="16" y="0"/>
                  </a:lnTo>
                  <a:lnTo>
                    <a:pt x="11" y="0"/>
                  </a:lnTo>
                  <a:lnTo>
                    <a:pt x="7" y="0"/>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3" name="Freeform 2100">
              <a:extLst>
                <a:ext uri="{FF2B5EF4-FFF2-40B4-BE49-F238E27FC236}">
                  <a16:creationId xmlns:a16="http://schemas.microsoft.com/office/drawing/2014/main" xmlns="" id="{8E7001B3-DA29-7A49-9A26-5C00883D4B96}"/>
                </a:ext>
              </a:extLst>
            </p:cNvPr>
            <p:cNvSpPr>
              <a:spLocks/>
            </p:cNvSpPr>
            <p:nvPr/>
          </p:nvSpPr>
          <p:spPr bwMode="auto">
            <a:xfrm>
              <a:off x="3256" y="3206"/>
              <a:ext cx="22" cy="22"/>
            </a:xfrm>
            <a:custGeom>
              <a:avLst/>
              <a:gdLst>
                <a:gd name="T0" fmla="*/ 0 w 22"/>
                <a:gd name="T1" fmla="*/ 11 h 22"/>
                <a:gd name="T2" fmla="*/ 0 w 22"/>
                <a:gd name="T3" fmla="*/ 11 h 22"/>
                <a:gd name="T4" fmla="*/ 0 w 22"/>
                <a:gd name="T5" fmla="*/ 16 h 22"/>
                <a:gd name="T6" fmla="*/ 2 w 22"/>
                <a:gd name="T7" fmla="*/ 18 h 22"/>
                <a:gd name="T8" fmla="*/ 7 w 22"/>
                <a:gd name="T9" fmla="*/ 20 h 22"/>
                <a:gd name="T10" fmla="*/ 11 w 22"/>
                <a:gd name="T11" fmla="*/ 22 h 22"/>
                <a:gd name="T12" fmla="*/ 11 w 22"/>
                <a:gd name="T13" fmla="*/ 22 h 22"/>
                <a:gd name="T14" fmla="*/ 16 w 22"/>
                <a:gd name="T15" fmla="*/ 20 h 22"/>
                <a:gd name="T16" fmla="*/ 20 w 22"/>
                <a:gd name="T17" fmla="*/ 18 h 22"/>
                <a:gd name="T18" fmla="*/ 22 w 22"/>
                <a:gd name="T19" fmla="*/ 16 h 22"/>
                <a:gd name="T20" fmla="*/ 22 w 22"/>
                <a:gd name="T21" fmla="*/ 11 h 22"/>
                <a:gd name="T22" fmla="*/ 22 w 22"/>
                <a:gd name="T23" fmla="*/ 11 h 22"/>
                <a:gd name="T24" fmla="*/ 22 w 22"/>
                <a:gd name="T25" fmla="*/ 7 h 22"/>
                <a:gd name="T26" fmla="*/ 18 w 22"/>
                <a:gd name="T27" fmla="*/ 2 h 22"/>
                <a:gd name="T28" fmla="*/ 16 w 22"/>
                <a:gd name="T29" fmla="*/ 0 h 22"/>
                <a:gd name="T30" fmla="*/ 11 w 22"/>
                <a:gd name="T31" fmla="*/ 0 h 22"/>
                <a:gd name="T32" fmla="*/ 11 w 22"/>
                <a:gd name="T33" fmla="*/ 0 h 22"/>
                <a:gd name="T34" fmla="*/ 7 w 22"/>
                <a:gd name="T35" fmla="*/ 0 h 22"/>
                <a:gd name="T36" fmla="*/ 2 w 22"/>
                <a:gd name="T37" fmla="*/ 4 h 22"/>
                <a:gd name="T38" fmla="*/ 0 w 22"/>
                <a:gd name="T39" fmla="*/ 7 h 22"/>
                <a:gd name="T40" fmla="*/ 0 w 2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2">
                  <a:moveTo>
                    <a:pt x="0" y="11"/>
                  </a:moveTo>
                  <a:lnTo>
                    <a:pt x="0" y="11"/>
                  </a:lnTo>
                  <a:lnTo>
                    <a:pt x="0" y="16"/>
                  </a:lnTo>
                  <a:lnTo>
                    <a:pt x="2" y="18"/>
                  </a:lnTo>
                  <a:lnTo>
                    <a:pt x="7" y="20"/>
                  </a:lnTo>
                  <a:lnTo>
                    <a:pt x="11" y="22"/>
                  </a:lnTo>
                  <a:lnTo>
                    <a:pt x="16" y="20"/>
                  </a:lnTo>
                  <a:lnTo>
                    <a:pt x="20" y="18"/>
                  </a:lnTo>
                  <a:lnTo>
                    <a:pt x="22" y="16"/>
                  </a:lnTo>
                  <a:lnTo>
                    <a:pt x="22" y="11"/>
                  </a:lnTo>
                  <a:lnTo>
                    <a:pt x="22" y="7"/>
                  </a:lnTo>
                  <a:lnTo>
                    <a:pt x="18" y="2"/>
                  </a:lnTo>
                  <a:lnTo>
                    <a:pt x="16" y="0"/>
                  </a:lnTo>
                  <a:lnTo>
                    <a:pt x="11" y="0"/>
                  </a:lnTo>
                  <a:lnTo>
                    <a:pt x="7" y="0"/>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4" name="Freeform 2101">
              <a:extLst>
                <a:ext uri="{FF2B5EF4-FFF2-40B4-BE49-F238E27FC236}">
                  <a16:creationId xmlns:a16="http://schemas.microsoft.com/office/drawing/2014/main" xmlns="" id="{76EDDC22-E235-A94C-A6C2-7B71B8001213}"/>
                </a:ext>
              </a:extLst>
            </p:cNvPr>
            <p:cNvSpPr>
              <a:spLocks/>
            </p:cNvSpPr>
            <p:nvPr/>
          </p:nvSpPr>
          <p:spPr bwMode="auto">
            <a:xfrm>
              <a:off x="3134" y="3208"/>
              <a:ext cx="25" cy="23"/>
            </a:xfrm>
            <a:custGeom>
              <a:avLst/>
              <a:gdLst>
                <a:gd name="T0" fmla="*/ 0 w 25"/>
                <a:gd name="T1" fmla="*/ 11 h 23"/>
                <a:gd name="T2" fmla="*/ 0 w 25"/>
                <a:gd name="T3" fmla="*/ 11 h 23"/>
                <a:gd name="T4" fmla="*/ 0 w 25"/>
                <a:gd name="T5" fmla="*/ 16 h 23"/>
                <a:gd name="T6" fmla="*/ 3 w 25"/>
                <a:gd name="T7" fmla="*/ 18 h 23"/>
                <a:gd name="T8" fmla="*/ 7 w 25"/>
                <a:gd name="T9" fmla="*/ 20 h 23"/>
                <a:gd name="T10" fmla="*/ 12 w 25"/>
                <a:gd name="T11" fmla="*/ 23 h 23"/>
                <a:gd name="T12" fmla="*/ 12 w 25"/>
                <a:gd name="T13" fmla="*/ 23 h 23"/>
                <a:gd name="T14" fmla="*/ 16 w 25"/>
                <a:gd name="T15" fmla="*/ 20 h 23"/>
                <a:gd name="T16" fmla="*/ 21 w 25"/>
                <a:gd name="T17" fmla="*/ 18 h 23"/>
                <a:gd name="T18" fmla="*/ 23 w 25"/>
                <a:gd name="T19" fmla="*/ 16 h 23"/>
                <a:gd name="T20" fmla="*/ 25 w 25"/>
                <a:gd name="T21" fmla="*/ 11 h 23"/>
                <a:gd name="T22" fmla="*/ 25 w 25"/>
                <a:gd name="T23" fmla="*/ 11 h 23"/>
                <a:gd name="T24" fmla="*/ 25 w 25"/>
                <a:gd name="T25" fmla="*/ 7 h 23"/>
                <a:gd name="T26" fmla="*/ 23 w 25"/>
                <a:gd name="T27" fmla="*/ 2 h 23"/>
                <a:gd name="T28" fmla="*/ 18 w 25"/>
                <a:gd name="T29" fmla="*/ 2 h 23"/>
                <a:gd name="T30" fmla="*/ 14 w 25"/>
                <a:gd name="T31" fmla="*/ 0 h 23"/>
                <a:gd name="T32" fmla="*/ 14 w 25"/>
                <a:gd name="T33" fmla="*/ 0 h 23"/>
                <a:gd name="T34" fmla="*/ 9 w 25"/>
                <a:gd name="T35" fmla="*/ 2 h 23"/>
                <a:gd name="T36" fmla="*/ 5 w 25"/>
                <a:gd name="T37" fmla="*/ 5 h 23"/>
                <a:gd name="T38" fmla="*/ 3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0" y="16"/>
                  </a:lnTo>
                  <a:lnTo>
                    <a:pt x="3" y="18"/>
                  </a:lnTo>
                  <a:lnTo>
                    <a:pt x="7" y="20"/>
                  </a:lnTo>
                  <a:lnTo>
                    <a:pt x="12" y="23"/>
                  </a:lnTo>
                  <a:lnTo>
                    <a:pt x="16" y="20"/>
                  </a:lnTo>
                  <a:lnTo>
                    <a:pt x="21" y="18"/>
                  </a:lnTo>
                  <a:lnTo>
                    <a:pt x="23" y="16"/>
                  </a:lnTo>
                  <a:lnTo>
                    <a:pt x="25" y="11"/>
                  </a:lnTo>
                  <a:lnTo>
                    <a:pt x="25" y="7"/>
                  </a:lnTo>
                  <a:lnTo>
                    <a:pt x="23" y="2"/>
                  </a:lnTo>
                  <a:lnTo>
                    <a:pt x="18" y="2"/>
                  </a:lnTo>
                  <a:lnTo>
                    <a:pt x="14" y="0"/>
                  </a:lnTo>
                  <a:lnTo>
                    <a:pt x="9" y="2"/>
                  </a:lnTo>
                  <a:lnTo>
                    <a:pt x="5" y="5"/>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5" name="Freeform 2102">
              <a:extLst>
                <a:ext uri="{FF2B5EF4-FFF2-40B4-BE49-F238E27FC236}">
                  <a16:creationId xmlns:a16="http://schemas.microsoft.com/office/drawing/2014/main" xmlns="" id="{F96BCD93-DAA3-6741-B620-95A0567E50B9}"/>
                </a:ext>
              </a:extLst>
            </p:cNvPr>
            <p:cNvSpPr>
              <a:spLocks/>
            </p:cNvSpPr>
            <p:nvPr/>
          </p:nvSpPr>
          <p:spPr bwMode="auto">
            <a:xfrm>
              <a:off x="3134" y="3208"/>
              <a:ext cx="25" cy="23"/>
            </a:xfrm>
            <a:custGeom>
              <a:avLst/>
              <a:gdLst>
                <a:gd name="T0" fmla="*/ 0 w 25"/>
                <a:gd name="T1" fmla="*/ 11 h 23"/>
                <a:gd name="T2" fmla="*/ 0 w 25"/>
                <a:gd name="T3" fmla="*/ 11 h 23"/>
                <a:gd name="T4" fmla="*/ 0 w 25"/>
                <a:gd name="T5" fmla="*/ 16 h 23"/>
                <a:gd name="T6" fmla="*/ 3 w 25"/>
                <a:gd name="T7" fmla="*/ 18 h 23"/>
                <a:gd name="T8" fmla="*/ 7 w 25"/>
                <a:gd name="T9" fmla="*/ 20 h 23"/>
                <a:gd name="T10" fmla="*/ 12 w 25"/>
                <a:gd name="T11" fmla="*/ 23 h 23"/>
                <a:gd name="T12" fmla="*/ 12 w 25"/>
                <a:gd name="T13" fmla="*/ 23 h 23"/>
                <a:gd name="T14" fmla="*/ 16 w 25"/>
                <a:gd name="T15" fmla="*/ 20 h 23"/>
                <a:gd name="T16" fmla="*/ 21 w 25"/>
                <a:gd name="T17" fmla="*/ 18 h 23"/>
                <a:gd name="T18" fmla="*/ 23 w 25"/>
                <a:gd name="T19" fmla="*/ 16 h 23"/>
                <a:gd name="T20" fmla="*/ 25 w 25"/>
                <a:gd name="T21" fmla="*/ 11 h 23"/>
                <a:gd name="T22" fmla="*/ 25 w 25"/>
                <a:gd name="T23" fmla="*/ 11 h 23"/>
                <a:gd name="T24" fmla="*/ 25 w 25"/>
                <a:gd name="T25" fmla="*/ 7 h 23"/>
                <a:gd name="T26" fmla="*/ 23 w 25"/>
                <a:gd name="T27" fmla="*/ 2 h 23"/>
                <a:gd name="T28" fmla="*/ 18 w 25"/>
                <a:gd name="T29" fmla="*/ 2 h 23"/>
                <a:gd name="T30" fmla="*/ 14 w 25"/>
                <a:gd name="T31" fmla="*/ 0 h 23"/>
                <a:gd name="T32" fmla="*/ 14 w 25"/>
                <a:gd name="T33" fmla="*/ 0 h 23"/>
                <a:gd name="T34" fmla="*/ 9 w 25"/>
                <a:gd name="T35" fmla="*/ 2 h 23"/>
                <a:gd name="T36" fmla="*/ 5 w 25"/>
                <a:gd name="T37" fmla="*/ 5 h 23"/>
                <a:gd name="T38" fmla="*/ 3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0" y="16"/>
                  </a:lnTo>
                  <a:lnTo>
                    <a:pt x="3" y="18"/>
                  </a:lnTo>
                  <a:lnTo>
                    <a:pt x="7" y="20"/>
                  </a:lnTo>
                  <a:lnTo>
                    <a:pt x="12" y="23"/>
                  </a:lnTo>
                  <a:lnTo>
                    <a:pt x="16" y="20"/>
                  </a:lnTo>
                  <a:lnTo>
                    <a:pt x="21" y="18"/>
                  </a:lnTo>
                  <a:lnTo>
                    <a:pt x="23" y="16"/>
                  </a:lnTo>
                  <a:lnTo>
                    <a:pt x="25" y="11"/>
                  </a:lnTo>
                  <a:lnTo>
                    <a:pt x="25" y="7"/>
                  </a:lnTo>
                  <a:lnTo>
                    <a:pt x="23" y="2"/>
                  </a:lnTo>
                  <a:lnTo>
                    <a:pt x="18" y="2"/>
                  </a:lnTo>
                  <a:lnTo>
                    <a:pt x="14" y="0"/>
                  </a:lnTo>
                  <a:lnTo>
                    <a:pt x="9" y="2"/>
                  </a:lnTo>
                  <a:lnTo>
                    <a:pt x="5" y="5"/>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6" name="Freeform 2103">
              <a:extLst>
                <a:ext uri="{FF2B5EF4-FFF2-40B4-BE49-F238E27FC236}">
                  <a16:creationId xmlns:a16="http://schemas.microsoft.com/office/drawing/2014/main" xmlns="" id="{A858FEB4-4807-6F46-B944-B8D21CA28EFC}"/>
                </a:ext>
              </a:extLst>
            </p:cNvPr>
            <p:cNvSpPr>
              <a:spLocks/>
            </p:cNvSpPr>
            <p:nvPr/>
          </p:nvSpPr>
          <p:spPr bwMode="auto">
            <a:xfrm>
              <a:off x="3065" y="3210"/>
              <a:ext cx="22" cy="21"/>
            </a:xfrm>
            <a:custGeom>
              <a:avLst/>
              <a:gdLst>
                <a:gd name="T0" fmla="*/ 0 w 22"/>
                <a:gd name="T1" fmla="*/ 12 h 21"/>
                <a:gd name="T2" fmla="*/ 0 w 22"/>
                <a:gd name="T3" fmla="*/ 12 h 21"/>
                <a:gd name="T4" fmla="*/ 0 w 22"/>
                <a:gd name="T5" fmla="*/ 16 h 21"/>
                <a:gd name="T6" fmla="*/ 0 w 22"/>
                <a:gd name="T7" fmla="*/ 18 h 21"/>
                <a:gd name="T8" fmla="*/ 4 w 22"/>
                <a:gd name="T9" fmla="*/ 21 h 21"/>
                <a:gd name="T10" fmla="*/ 9 w 22"/>
                <a:gd name="T11" fmla="*/ 21 h 21"/>
                <a:gd name="T12" fmla="*/ 9 w 22"/>
                <a:gd name="T13" fmla="*/ 21 h 21"/>
                <a:gd name="T14" fmla="*/ 13 w 22"/>
                <a:gd name="T15" fmla="*/ 21 h 21"/>
                <a:gd name="T16" fmla="*/ 18 w 22"/>
                <a:gd name="T17" fmla="*/ 18 h 21"/>
                <a:gd name="T18" fmla="*/ 20 w 22"/>
                <a:gd name="T19" fmla="*/ 14 h 21"/>
                <a:gd name="T20" fmla="*/ 22 w 22"/>
                <a:gd name="T21" fmla="*/ 12 h 21"/>
                <a:gd name="T22" fmla="*/ 22 w 22"/>
                <a:gd name="T23" fmla="*/ 12 h 21"/>
                <a:gd name="T24" fmla="*/ 22 w 22"/>
                <a:gd name="T25" fmla="*/ 7 h 21"/>
                <a:gd name="T26" fmla="*/ 22 w 22"/>
                <a:gd name="T27" fmla="*/ 3 h 21"/>
                <a:gd name="T28" fmla="*/ 18 w 22"/>
                <a:gd name="T29" fmla="*/ 0 h 21"/>
                <a:gd name="T30" fmla="*/ 13 w 22"/>
                <a:gd name="T31" fmla="*/ 0 h 21"/>
                <a:gd name="T32" fmla="*/ 13 w 22"/>
                <a:gd name="T33" fmla="*/ 0 h 21"/>
                <a:gd name="T34" fmla="*/ 9 w 22"/>
                <a:gd name="T35" fmla="*/ 0 h 21"/>
                <a:gd name="T36" fmla="*/ 4 w 22"/>
                <a:gd name="T37" fmla="*/ 3 h 21"/>
                <a:gd name="T38" fmla="*/ 2 w 22"/>
                <a:gd name="T39" fmla="*/ 7 h 21"/>
                <a:gd name="T40" fmla="*/ 0 w 22"/>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0" y="12"/>
                  </a:moveTo>
                  <a:lnTo>
                    <a:pt x="0" y="12"/>
                  </a:lnTo>
                  <a:lnTo>
                    <a:pt x="0" y="16"/>
                  </a:lnTo>
                  <a:lnTo>
                    <a:pt x="0" y="18"/>
                  </a:lnTo>
                  <a:lnTo>
                    <a:pt x="4" y="21"/>
                  </a:lnTo>
                  <a:lnTo>
                    <a:pt x="9" y="21"/>
                  </a:lnTo>
                  <a:lnTo>
                    <a:pt x="13" y="21"/>
                  </a:lnTo>
                  <a:lnTo>
                    <a:pt x="18" y="18"/>
                  </a:lnTo>
                  <a:lnTo>
                    <a:pt x="20" y="14"/>
                  </a:lnTo>
                  <a:lnTo>
                    <a:pt x="22" y="12"/>
                  </a:lnTo>
                  <a:lnTo>
                    <a:pt x="22" y="7"/>
                  </a:lnTo>
                  <a:lnTo>
                    <a:pt x="22" y="3"/>
                  </a:lnTo>
                  <a:lnTo>
                    <a:pt x="18" y="0"/>
                  </a:lnTo>
                  <a:lnTo>
                    <a:pt x="13" y="0"/>
                  </a:lnTo>
                  <a:lnTo>
                    <a:pt x="9" y="0"/>
                  </a:lnTo>
                  <a:lnTo>
                    <a:pt x="4"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7" name="Freeform 2104">
              <a:extLst>
                <a:ext uri="{FF2B5EF4-FFF2-40B4-BE49-F238E27FC236}">
                  <a16:creationId xmlns:a16="http://schemas.microsoft.com/office/drawing/2014/main" xmlns="" id="{CC1A9190-5906-654B-A3CA-210C8F441709}"/>
                </a:ext>
              </a:extLst>
            </p:cNvPr>
            <p:cNvSpPr>
              <a:spLocks/>
            </p:cNvSpPr>
            <p:nvPr/>
          </p:nvSpPr>
          <p:spPr bwMode="auto">
            <a:xfrm>
              <a:off x="3065" y="3210"/>
              <a:ext cx="22" cy="21"/>
            </a:xfrm>
            <a:custGeom>
              <a:avLst/>
              <a:gdLst>
                <a:gd name="T0" fmla="*/ 0 w 22"/>
                <a:gd name="T1" fmla="*/ 12 h 21"/>
                <a:gd name="T2" fmla="*/ 0 w 22"/>
                <a:gd name="T3" fmla="*/ 12 h 21"/>
                <a:gd name="T4" fmla="*/ 0 w 22"/>
                <a:gd name="T5" fmla="*/ 16 h 21"/>
                <a:gd name="T6" fmla="*/ 0 w 22"/>
                <a:gd name="T7" fmla="*/ 18 h 21"/>
                <a:gd name="T8" fmla="*/ 4 w 22"/>
                <a:gd name="T9" fmla="*/ 21 h 21"/>
                <a:gd name="T10" fmla="*/ 9 w 22"/>
                <a:gd name="T11" fmla="*/ 21 h 21"/>
                <a:gd name="T12" fmla="*/ 9 w 22"/>
                <a:gd name="T13" fmla="*/ 21 h 21"/>
                <a:gd name="T14" fmla="*/ 13 w 22"/>
                <a:gd name="T15" fmla="*/ 21 h 21"/>
                <a:gd name="T16" fmla="*/ 18 w 22"/>
                <a:gd name="T17" fmla="*/ 18 h 21"/>
                <a:gd name="T18" fmla="*/ 20 w 22"/>
                <a:gd name="T19" fmla="*/ 14 h 21"/>
                <a:gd name="T20" fmla="*/ 22 w 22"/>
                <a:gd name="T21" fmla="*/ 12 h 21"/>
                <a:gd name="T22" fmla="*/ 22 w 22"/>
                <a:gd name="T23" fmla="*/ 12 h 21"/>
                <a:gd name="T24" fmla="*/ 22 w 22"/>
                <a:gd name="T25" fmla="*/ 7 h 21"/>
                <a:gd name="T26" fmla="*/ 22 w 22"/>
                <a:gd name="T27" fmla="*/ 3 h 21"/>
                <a:gd name="T28" fmla="*/ 18 w 22"/>
                <a:gd name="T29" fmla="*/ 0 h 21"/>
                <a:gd name="T30" fmla="*/ 13 w 22"/>
                <a:gd name="T31" fmla="*/ 0 h 21"/>
                <a:gd name="T32" fmla="*/ 13 w 22"/>
                <a:gd name="T33" fmla="*/ 0 h 21"/>
                <a:gd name="T34" fmla="*/ 9 w 22"/>
                <a:gd name="T35" fmla="*/ 0 h 21"/>
                <a:gd name="T36" fmla="*/ 4 w 22"/>
                <a:gd name="T37" fmla="*/ 3 h 21"/>
                <a:gd name="T38" fmla="*/ 2 w 22"/>
                <a:gd name="T39" fmla="*/ 7 h 21"/>
                <a:gd name="T40" fmla="*/ 0 w 22"/>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0" y="12"/>
                  </a:moveTo>
                  <a:lnTo>
                    <a:pt x="0" y="12"/>
                  </a:lnTo>
                  <a:lnTo>
                    <a:pt x="0" y="16"/>
                  </a:lnTo>
                  <a:lnTo>
                    <a:pt x="0" y="18"/>
                  </a:lnTo>
                  <a:lnTo>
                    <a:pt x="4" y="21"/>
                  </a:lnTo>
                  <a:lnTo>
                    <a:pt x="9" y="21"/>
                  </a:lnTo>
                  <a:lnTo>
                    <a:pt x="13" y="21"/>
                  </a:lnTo>
                  <a:lnTo>
                    <a:pt x="18" y="18"/>
                  </a:lnTo>
                  <a:lnTo>
                    <a:pt x="20" y="14"/>
                  </a:lnTo>
                  <a:lnTo>
                    <a:pt x="22" y="12"/>
                  </a:lnTo>
                  <a:lnTo>
                    <a:pt x="22" y="7"/>
                  </a:lnTo>
                  <a:lnTo>
                    <a:pt x="22" y="3"/>
                  </a:lnTo>
                  <a:lnTo>
                    <a:pt x="18" y="0"/>
                  </a:lnTo>
                  <a:lnTo>
                    <a:pt x="13" y="0"/>
                  </a:lnTo>
                  <a:lnTo>
                    <a:pt x="9" y="0"/>
                  </a:lnTo>
                  <a:lnTo>
                    <a:pt x="4"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8" name="Freeform 2105">
              <a:extLst>
                <a:ext uri="{FF2B5EF4-FFF2-40B4-BE49-F238E27FC236}">
                  <a16:creationId xmlns:a16="http://schemas.microsoft.com/office/drawing/2014/main" xmlns="" id="{8F3302D6-EC0B-FA4C-8867-4AE40D11973F}"/>
                </a:ext>
              </a:extLst>
            </p:cNvPr>
            <p:cNvSpPr>
              <a:spLocks/>
            </p:cNvSpPr>
            <p:nvPr/>
          </p:nvSpPr>
          <p:spPr bwMode="auto">
            <a:xfrm>
              <a:off x="3040" y="3210"/>
              <a:ext cx="25" cy="23"/>
            </a:xfrm>
            <a:custGeom>
              <a:avLst/>
              <a:gdLst>
                <a:gd name="T0" fmla="*/ 0 w 25"/>
                <a:gd name="T1" fmla="*/ 12 h 23"/>
                <a:gd name="T2" fmla="*/ 0 w 25"/>
                <a:gd name="T3" fmla="*/ 12 h 23"/>
                <a:gd name="T4" fmla="*/ 0 w 25"/>
                <a:gd name="T5" fmla="*/ 16 h 23"/>
                <a:gd name="T6" fmla="*/ 0 w 25"/>
                <a:gd name="T7" fmla="*/ 18 h 23"/>
                <a:gd name="T8" fmla="*/ 4 w 25"/>
                <a:gd name="T9" fmla="*/ 21 h 23"/>
                <a:gd name="T10" fmla="*/ 9 w 25"/>
                <a:gd name="T11" fmla="*/ 23 h 23"/>
                <a:gd name="T12" fmla="*/ 9 w 25"/>
                <a:gd name="T13" fmla="*/ 23 h 23"/>
                <a:gd name="T14" fmla="*/ 13 w 25"/>
                <a:gd name="T15" fmla="*/ 21 h 23"/>
                <a:gd name="T16" fmla="*/ 18 w 25"/>
                <a:gd name="T17" fmla="*/ 18 h 23"/>
                <a:gd name="T18" fmla="*/ 22 w 25"/>
                <a:gd name="T19" fmla="*/ 16 h 23"/>
                <a:gd name="T20" fmla="*/ 25 w 25"/>
                <a:gd name="T21" fmla="*/ 12 h 23"/>
                <a:gd name="T22" fmla="*/ 25 w 25"/>
                <a:gd name="T23" fmla="*/ 12 h 23"/>
                <a:gd name="T24" fmla="*/ 25 w 25"/>
                <a:gd name="T25" fmla="*/ 7 h 23"/>
                <a:gd name="T26" fmla="*/ 22 w 25"/>
                <a:gd name="T27" fmla="*/ 3 h 23"/>
                <a:gd name="T28" fmla="*/ 20 w 25"/>
                <a:gd name="T29" fmla="*/ 0 h 23"/>
                <a:gd name="T30" fmla="*/ 16 w 25"/>
                <a:gd name="T31" fmla="*/ 0 h 23"/>
                <a:gd name="T32" fmla="*/ 16 w 25"/>
                <a:gd name="T33" fmla="*/ 0 h 23"/>
                <a:gd name="T34" fmla="*/ 11 w 25"/>
                <a:gd name="T35" fmla="*/ 0 h 23"/>
                <a:gd name="T36" fmla="*/ 6 w 25"/>
                <a:gd name="T37" fmla="*/ 5 h 23"/>
                <a:gd name="T38" fmla="*/ 2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0" y="18"/>
                  </a:lnTo>
                  <a:lnTo>
                    <a:pt x="4" y="21"/>
                  </a:lnTo>
                  <a:lnTo>
                    <a:pt x="9" y="23"/>
                  </a:lnTo>
                  <a:lnTo>
                    <a:pt x="13" y="21"/>
                  </a:lnTo>
                  <a:lnTo>
                    <a:pt x="18" y="18"/>
                  </a:lnTo>
                  <a:lnTo>
                    <a:pt x="22" y="16"/>
                  </a:lnTo>
                  <a:lnTo>
                    <a:pt x="25" y="12"/>
                  </a:lnTo>
                  <a:lnTo>
                    <a:pt x="25" y="7"/>
                  </a:lnTo>
                  <a:lnTo>
                    <a:pt x="22" y="3"/>
                  </a:lnTo>
                  <a:lnTo>
                    <a:pt x="20" y="0"/>
                  </a:lnTo>
                  <a:lnTo>
                    <a:pt x="16" y="0"/>
                  </a:lnTo>
                  <a:lnTo>
                    <a:pt x="11" y="0"/>
                  </a:lnTo>
                  <a:lnTo>
                    <a:pt x="6" y="5"/>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89" name="Freeform 2106">
              <a:extLst>
                <a:ext uri="{FF2B5EF4-FFF2-40B4-BE49-F238E27FC236}">
                  <a16:creationId xmlns:a16="http://schemas.microsoft.com/office/drawing/2014/main" xmlns="" id="{8285F68D-A362-944C-9749-5048D2929CE6}"/>
                </a:ext>
              </a:extLst>
            </p:cNvPr>
            <p:cNvSpPr>
              <a:spLocks/>
            </p:cNvSpPr>
            <p:nvPr/>
          </p:nvSpPr>
          <p:spPr bwMode="auto">
            <a:xfrm>
              <a:off x="3040" y="3210"/>
              <a:ext cx="25" cy="23"/>
            </a:xfrm>
            <a:custGeom>
              <a:avLst/>
              <a:gdLst>
                <a:gd name="T0" fmla="*/ 0 w 25"/>
                <a:gd name="T1" fmla="*/ 12 h 23"/>
                <a:gd name="T2" fmla="*/ 0 w 25"/>
                <a:gd name="T3" fmla="*/ 12 h 23"/>
                <a:gd name="T4" fmla="*/ 0 w 25"/>
                <a:gd name="T5" fmla="*/ 16 h 23"/>
                <a:gd name="T6" fmla="*/ 0 w 25"/>
                <a:gd name="T7" fmla="*/ 18 h 23"/>
                <a:gd name="T8" fmla="*/ 4 w 25"/>
                <a:gd name="T9" fmla="*/ 21 h 23"/>
                <a:gd name="T10" fmla="*/ 9 w 25"/>
                <a:gd name="T11" fmla="*/ 23 h 23"/>
                <a:gd name="T12" fmla="*/ 9 w 25"/>
                <a:gd name="T13" fmla="*/ 23 h 23"/>
                <a:gd name="T14" fmla="*/ 13 w 25"/>
                <a:gd name="T15" fmla="*/ 21 h 23"/>
                <a:gd name="T16" fmla="*/ 18 w 25"/>
                <a:gd name="T17" fmla="*/ 18 h 23"/>
                <a:gd name="T18" fmla="*/ 22 w 25"/>
                <a:gd name="T19" fmla="*/ 16 h 23"/>
                <a:gd name="T20" fmla="*/ 25 w 25"/>
                <a:gd name="T21" fmla="*/ 12 h 23"/>
                <a:gd name="T22" fmla="*/ 25 w 25"/>
                <a:gd name="T23" fmla="*/ 12 h 23"/>
                <a:gd name="T24" fmla="*/ 25 w 25"/>
                <a:gd name="T25" fmla="*/ 7 h 23"/>
                <a:gd name="T26" fmla="*/ 22 w 25"/>
                <a:gd name="T27" fmla="*/ 3 h 23"/>
                <a:gd name="T28" fmla="*/ 20 w 25"/>
                <a:gd name="T29" fmla="*/ 0 h 23"/>
                <a:gd name="T30" fmla="*/ 16 w 25"/>
                <a:gd name="T31" fmla="*/ 0 h 23"/>
                <a:gd name="T32" fmla="*/ 16 w 25"/>
                <a:gd name="T33" fmla="*/ 0 h 23"/>
                <a:gd name="T34" fmla="*/ 11 w 25"/>
                <a:gd name="T35" fmla="*/ 0 h 23"/>
                <a:gd name="T36" fmla="*/ 6 w 25"/>
                <a:gd name="T37" fmla="*/ 5 h 23"/>
                <a:gd name="T38" fmla="*/ 2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0" y="18"/>
                  </a:lnTo>
                  <a:lnTo>
                    <a:pt x="4" y="21"/>
                  </a:lnTo>
                  <a:lnTo>
                    <a:pt x="9" y="23"/>
                  </a:lnTo>
                  <a:lnTo>
                    <a:pt x="13" y="21"/>
                  </a:lnTo>
                  <a:lnTo>
                    <a:pt x="18" y="18"/>
                  </a:lnTo>
                  <a:lnTo>
                    <a:pt x="22" y="16"/>
                  </a:lnTo>
                  <a:lnTo>
                    <a:pt x="25" y="12"/>
                  </a:lnTo>
                  <a:lnTo>
                    <a:pt x="25" y="7"/>
                  </a:lnTo>
                  <a:lnTo>
                    <a:pt x="22" y="3"/>
                  </a:lnTo>
                  <a:lnTo>
                    <a:pt x="20" y="0"/>
                  </a:lnTo>
                  <a:lnTo>
                    <a:pt x="16" y="0"/>
                  </a:lnTo>
                  <a:lnTo>
                    <a:pt x="11" y="0"/>
                  </a:lnTo>
                  <a:lnTo>
                    <a:pt x="6" y="5"/>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0" name="Freeform 2107">
              <a:extLst>
                <a:ext uri="{FF2B5EF4-FFF2-40B4-BE49-F238E27FC236}">
                  <a16:creationId xmlns:a16="http://schemas.microsoft.com/office/drawing/2014/main" xmlns="" id="{C3D0CD5E-29F6-8648-BAEE-FE2F56F1AA3E}"/>
                </a:ext>
              </a:extLst>
            </p:cNvPr>
            <p:cNvSpPr>
              <a:spLocks/>
            </p:cNvSpPr>
            <p:nvPr/>
          </p:nvSpPr>
          <p:spPr bwMode="auto">
            <a:xfrm>
              <a:off x="3015" y="3210"/>
              <a:ext cx="25" cy="23"/>
            </a:xfrm>
            <a:custGeom>
              <a:avLst/>
              <a:gdLst>
                <a:gd name="T0" fmla="*/ 0 w 25"/>
                <a:gd name="T1" fmla="*/ 12 h 23"/>
                <a:gd name="T2" fmla="*/ 0 w 25"/>
                <a:gd name="T3" fmla="*/ 12 h 23"/>
                <a:gd name="T4" fmla="*/ 0 w 25"/>
                <a:gd name="T5" fmla="*/ 16 h 23"/>
                <a:gd name="T6" fmla="*/ 2 w 25"/>
                <a:gd name="T7" fmla="*/ 21 h 23"/>
                <a:gd name="T8" fmla="*/ 4 w 25"/>
                <a:gd name="T9" fmla="*/ 23 h 23"/>
                <a:gd name="T10" fmla="*/ 9 w 25"/>
                <a:gd name="T11" fmla="*/ 23 h 23"/>
                <a:gd name="T12" fmla="*/ 9 w 25"/>
                <a:gd name="T13" fmla="*/ 23 h 23"/>
                <a:gd name="T14" fmla="*/ 13 w 25"/>
                <a:gd name="T15" fmla="*/ 21 h 23"/>
                <a:gd name="T16" fmla="*/ 18 w 25"/>
                <a:gd name="T17" fmla="*/ 18 h 23"/>
                <a:gd name="T18" fmla="*/ 22 w 25"/>
                <a:gd name="T19" fmla="*/ 16 h 23"/>
                <a:gd name="T20" fmla="*/ 25 w 25"/>
                <a:gd name="T21" fmla="*/ 12 h 23"/>
                <a:gd name="T22" fmla="*/ 25 w 25"/>
                <a:gd name="T23" fmla="*/ 12 h 23"/>
                <a:gd name="T24" fmla="*/ 25 w 25"/>
                <a:gd name="T25" fmla="*/ 7 h 23"/>
                <a:gd name="T26" fmla="*/ 25 w 25"/>
                <a:gd name="T27" fmla="*/ 5 h 23"/>
                <a:gd name="T28" fmla="*/ 20 w 25"/>
                <a:gd name="T29" fmla="*/ 3 h 23"/>
                <a:gd name="T30" fmla="*/ 16 w 25"/>
                <a:gd name="T31" fmla="*/ 0 h 23"/>
                <a:gd name="T32" fmla="*/ 16 w 25"/>
                <a:gd name="T33" fmla="*/ 0 h 23"/>
                <a:gd name="T34" fmla="*/ 11 w 25"/>
                <a:gd name="T35" fmla="*/ 3 h 23"/>
                <a:gd name="T36" fmla="*/ 7 w 25"/>
                <a:gd name="T37" fmla="*/ 5 h 23"/>
                <a:gd name="T38" fmla="*/ 4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2" y="21"/>
                  </a:lnTo>
                  <a:lnTo>
                    <a:pt x="4" y="23"/>
                  </a:lnTo>
                  <a:lnTo>
                    <a:pt x="9" y="23"/>
                  </a:lnTo>
                  <a:lnTo>
                    <a:pt x="13" y="21"/>
                  </a:lnTo>
                  <a:lnTo>
                    <a:pt x="18" y="18"/>
                  </a:lnTo>
                  <a:lnTo>
                    <a:pt x="22" y="16"/>
                  </a:lnTo>
                  <a:lnTo>
                    <a:pt x="25" y="12"/>
                  </a:lnTo>
                  <a:lnTo>
                    <a:pt x="25" y="7"/>
                  </a:lnTo>
                  <a:lnTo>
                    <a:pt x="25" y="5"/>
                  </a:lnTo>
                  <a:lnTo>
                    <a:pt x="20" y="3"/>
                  </a:lnTo>
                  <a:lnTo>
                    <a:pt x="16" y="0"/>
                  </a:lnTo>
                  <a:lnTo>
                    <a:pt x="11" y="3"/>
                  </a:lnTo>
                  <a:lnTo>
                    <a:pt x="7" y="5"/>
                  </a:lnTo>
                  <a:lnTo>
                    <a:pt x="4"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1" name="Freeform 2108">
              <a:extLst>
                <a:ext uri="{FF2B5EF4-FFF2-40B4-BE49-F238E27FC236}">
                  <a16:creationId xmlns:a16="http://schemas.microsoft.com/office/drawing/2014/main" xmlns="" id="{9184F655-E09F-F24E-9116-801E738A9F69}"/>
                </a:ext>
              </a:extLst>
            </p:cNvPr>
            <p:cNvSpPr>
              <a:spLocks/>
            </p:cNvSpPr>
            <p:nvPr/>
          </p:nvSpPr>
          <p:spPr bwMode="auto">
            <a:xfrm>
              <a:off x="3015" y="3210"/>
              <a:ext cx="25" cy="23"/>
            </a:xfrm>
            <a:custGeom>
              <a:avLst/>
              <a:gdLst>
                <a:gd name="T0" fmla="*/ 0 w 25"/>
                <a:gd name="T1" fmla="*/ 12 h 23"/>
                <a:gd name="T2" fmla="*/ 0 w 25"/>
                <a:gd name="T3" fmla="*/ 12 h 23"/>
                <a:gd name="T4" fmla="*/ 0 w 25"/>
                <a:gd name="T5" fmla="*/ 16 h 23"/>
                <a:gd name="T6" fmla="*/ 2 w 25"/>
                <a:gd name="T7" fmla="*/ 21 h 23"/>
                <a:gd name="T8" fmla="*/ 4 w 25"/>
                <a:gd name="T9" fmla="*/ 23 h 23"/>
                <a:gd name="T10" fmla="*/ 9 w 25"/>
                <a:gd name="T11" fmla="*/ 23 h 23"/>
                <a:gd name="T12" fmla="*/ 9 w 25"/>
                <a:gd name="T13" fmla="*/ 23 h 23"/>
                <a:gd name="T14" fmla="*/ 13 w 25"/>
                <a:gd name="T15" fmla="*/ 21 h 23"/>
                <a:gd name="T16" fmla="*/ 18 w 25"/>
                <a:gd name="T17" fmla="*/ 18 h 23"/>
                <a:gd name="T18" fmla="*/ 22 w 25"/>
                <a:gd name="T19" fmla="*/ 16 h 23"/>
                <a:gd name="T20" fmla="*/ 25 w 25"/>
                <a:gd name="T21" fmla="*/ 12 h 23"/>
                <a:gd name="T22" fmla="*/ 25 w 25"/>
                <a:gd name="T23" fmla="*/ 12 h 23"/>
                <a:gd name="T24" fmla="*/ 25 w 25"/>
                <a:gd name="T25" fmla="*/ 7 h 23"/>
                <a:gd name="T26" fmla="*/ 25 w 25"/>
                <a:gd name="T27" fmla="*/ 5 h 23"/>
                <a:gd name="T28" fmla="*/ 20 w 25"/>
                <a:gd name="T29" fmla="*/ 3 h 23"/>
                <a:gd name="T30" fmla="*/ 16 w 25"/>
                <a:gd name="T31" fmla="*/ 0 h 23"/>
                <a:gd name="T32" fmla="*/ 16 w 25"/>
                <a:gd name="T33" fmla="*/ 0 h 23"/>
                <a:gd name="T34" fmla="*/ 11 w 25"/>
                <a:gd name="T35" fmla="*/ 3 h 23"/>
                <a:gd name="T36" fmla="*/ 7 w 25"/>
                <a:gd name="T37" fmla="*/ 5 h 23"/>
                <a:gd name="T38" fmla="*/ 4 w 25"/>
                <a:gd name="T39" fmla="*/ 7 h 23"/>
                <a:gd name="T40" fmla="*/ 0 w 25"/>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2"/>
                  </a:moveTo>
                  <a:lnTo>
                    <a:pt x="0" y="12"/>
                  </a:lnTo>
                  <a:lnTo>
                    <a:pt x="0" y="16"/>
                  </a:lnTo>
                  <a:lnTo>
                    <a:pt x="2" y="21"/>
                  </a:lnTo>
                  <a:lnTo>
                    <a:pt x="4" y="23"/>
                  </a:lnTo>
                  <a:lnTo>
                    <a:pt x="9" y="23"/>
                  </a:lnTo>
                  <a:lnTo>
                    <a:pt x="13" y="21"/>
                  </a:lnTo>
                  <a:lnTo>
                    <a:pt x="18" y="18"/>
                  </a:lnTo>
                  <a:lnTo>
                    <a:pt x="22" y="16"/>
                  </a:lnTo>
                  <a:lnTo>
                    <a:pt x="25" y="12"/>
                  </a:lnTo>
                  <a:lnTo>
                    <a:pt x="25" y="7"/>
                  </a:lnTo>
                  <a:lnTo>
                    <a:pt x="25" y="5"/>
                  </a:lnTo>
                  <a:lnTo>
                    <a:pt x="20" y="3"/>
                  </a:lnTo>
                  <a:lnTo>
                    <a:pt x="16" y="0"/>
                  </a:lnTo>
                  <a:lnTo>
                    <a:pt x="11" y="3"/>
                  </a:lnTo>
                  <a:lnTo>
                    <a:pt x="7" y="5"/>
                  </a:lnTo>
                  <a:lnTo>
                    <a:pt x="4"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2" name="Freeform 2109">
              <a:extLst>
                <a:ext uri="{FF2B5EF4-FFF2-40B4-BE49-F238E27FC236}">
                  <a16:creationId xmlns:a16="http://schemas.microsoft.com/office/drawing/2014/main" xmlns="" id="{0C6E60C5-0AB7-8149-B0A0-B91058A5873B}"/>
                </a:ext>
              </a:extLst>
            </p:cNvPr>
            <p:cNvSpPr>
              <a:spLocks/>
            </p:cNvSpPr>
            <p:nvPr/>
          </p:nvSpPr>
          <p:spPr bwMode="auto">
            <a:xfrm>
              <a:off x="2990" y="3213"/>
              <a:ext cx="27" cy="20"/>
            </a:xfrm>
            <a:custGeom>
              <a:avLst/>
              <a:gdLst>
                <a:gd name="T0" fmla="*/ 2 w 27"/>
                <a:gd name="T1" fmla="*/ 9 h 20"/>
                <a:gd name="T2" fmla="*/ 2 w 27"/>
                <a:gd name="T3" fmla="*/ 9 h 20"/>
                <a:gd name="T4" fmla="*/ 0 w 27"/>
                <a:gd name="T5" fmla="*/ 13 h 20"/>
                <a:gd name="T6" fmla="*/ 2 w 27"/>
                <a:gd name="T7" fmla="*/ 18 h 20"/>
                <a:gd name="T8" fmla="*/ 5 w 27"/>
                <a:gd name="T9" fmla="*/ 20 h 20"/>
                <a:gd name="T10" fmla="*/ 9 w 27"/>
                <a:gd name="T11" fmla="*/ 20 h 20"/>
                <a:gd name="T12" fmla="*/ 9 w 27"/>
                <a:gd name="T13" fmla="*/ 20 h 20"/>
                <a:gd name="T14" fmla="*/ 14 w 27"/>
                <a:gd name="T15" fmla="*/ 20 h 20"/>
                <a:gd name="T16" fmla="*/ 18 w 27"/>
                <a:gd name="T17" fmla="*/ 18 h 20"/>
                <a:gd name="T18" fmla="*/ 23 w 27"/>
                <a:gd name="T19" fmla="*/ 13 h 20"/>
                <a:gd name="T20" fmla="*/ 25 w 27"/>
                <a:gd name="T21" fmla="*/ 9 h 20"/>
                <a:gd name="T22" fmla="*/ 25 w 27"/>
                <a:gd name="T23" fmla="*/ 9 h 20"/>
                <a:gd name="T24" fmla="*/ 27 w 27"/>
                <a:gd name="T25" fmla="*/ 4 h 20"/>
                <a:gd name="T26" fmla="*/ 25 w 27"/>
                <a:gd name="T27" fmla="*/ 2 h 20"/>
                <a:gd name="T28" fmla="*/ 23 w 27"/>
                <a:gd name="T29" fmla="*/ 0 h 20"/>
                <a:gd name="T30" fmla="*/ 18 w 27"/>
                <a:gd name="T31" fmla="*/ 0 h 20"/>
                <a:gd name="T32" fmla="*/ 18 w 27"/>
                <a:gd name="T33" fmla="*/ 0 h 20"/>
                <a:gd name="T34" fmla="*/ 14 w 27"/>
                <a:gd name="T35" fmla="*/ 0 h 20"/>
                <a:gd name="T36" fmla="*/ 9 w 27"/>
                <a:gd name="T37" fmla="*/ 2 h 20"/>
                <a:gd name="T38" fmla="*/ 5 w 27"/>
                <a:gd name="T39" fmla="*/ 6 h 20"/>
                <a:gd name="T40" fmla="*/ 2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9"/>
                  </a:moveTo>
                  <a:lnTo>
                    <a:pt x="2" y="9"/>
                  </a:lnTo>
                  <a:lnTo>
                    <a:pt x="0" y="13"/>
                  </a:lnTo>
                  <a:lnTo>
                    <a:pt x="2" y="18"/>
                  </a:lnTo>
                  <a:lnTo>
                    <a:pt x="5" y="20"/>
                  </a:lnTo>
                  <a:lnTo>
                    <a:pt x="9" y="20"/>
                  </a:lnTo>
                  <a:lnTo>
                    <a:pt x="14" y="20"/>
                  </a:lnTo>
                  <a:lnTo>
                    <a:pt x="18" y="18"/>
                  </a:lnTo>
                  <a:lnTo>
                    <a:pt x="23" y="13"/>
                  </a:lnTo>
                  <a:lnTo>
                    <a:pt x="25" y="9"/>
                  </a:lnTo>
                  <a:lnTo>
                    <a:pt x="27" y="4"/>
                  </a:lnTo>
                  <a:lnTo>
                    <a:pt x="25" y="2"/>
                  </a:lnTo>
                  <a:lnTo>
                    <a:pt x="23" y="0"/>
                  </a:lnTo>
                  <a:lnTo>
                    <a:pt x="18" y="0"/>
                  </a:lnTo>
                  <a:lnTo>
                    <a:pt x="14" y="0"/>
                  </a:lnTo>
                  <a:lnTo>
                    <a:pt x="9" y="2"/>
                  </a:lnTo>
                  <a:lnTo>
                    <a:pt x="5"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3" name="Freeform 2110">
              <a:extLst>
                <a:ext uri="{FF2B5EF4-FFF2-40B4-BE49-F238E27FC236}">
                  <a16:creationId xmlns:a16="http://schemas.microsoft.com/office/drawing/2014/main" xmlns="" id="{56ECC632-8614-374E-8004-A49A459854C5}"/>
                </a:ext>
              </a:extLst>
            </p:cNvPr>
            <p:cNvSpPr>
              <a:spLocks/>
            </p:cNvSpPr>
            <p:nvPr/>
          </p:nvSpPr>
          <p:spPr bwMode="auto">
            <a:xfrm>
              <a:off x="2990" y="3213"/>
              <a:ext cx="27" cy="20"/>
            </a:xfrm>
            <a:custGeom>
              <a:avLst/>
              <a:gdLst>
                <a:gd name="T0" fmla="*/ 2 w 27"/>
                <a:gd name="T1" fmla="*/ 9 h 20"/>
                <a:gd name="T2" fmla="*/ 2 w 27"/>
                <a:gd name="T3" fmla="*/ 9 h 20"/>
                <a:gd name="T4" fmla="*/ 0 w 27"/>
                <a:gd name="T5" fmla="*/ 13 h 20"/>
                <a:gd name="T6" fmla="*/ 2 w 27"/>
                <a:gd name="T7" fmla="*/ 18 h 20"/>
                <a:gd name="T8" fmla="*/ 5 w 27"/>
                <a:gd name="T9" fmla="*/ 20 h 20"/>
                <a:gd name="T10" fmla="*/ 9 w 27"/>
                <a:gd name="T11" fmla="*/ 20 h 20"/>
                <a:gd name="T12" fmla="*/ 9 w 27"/>
                <a:gd name="T13" fmla="*/ 20 h 20"/>
                <a:gd name="T14" fmla="*/ 14 w 27"/>
                <a:gd name="T15" fmla="*/ 20 h 20"/>
                <a:gd name="T16" fmla="*/ 18 w 27"/>
                <a:gd name="T17" fmla="*/ 18 h 20"/>
                <a:gd name="T18" fmla="*/ 23 w 27"/>
                <a:gd name="T19" fmla="*/ 13 h 20"/>
                <a:gd name="T20" fmla="*/ 25 w 27"/>
                <a:gd name="T21" fmla="*/ 9 h 20"/>
                <a:gd name="T22" fmla="*/ 25 w 27"/>
                <a:gd name="T23" fmla="*/ 9 h 20"/>
                <a:gd name="T24" fmla="*/ 27 w 27"/>
                <a:gd name="T25" fmla="*/ 4 h 20"/>
                <a:gd name="T26" fmla="*/ 25 w 27"/>
                <a:gd name="T27" fmla="*/ 2 h 20"/>
                <a:gd name="T28" fmla="*/ 23 w 27"/>
                <a:gd name="T29" fmla="*/ 0 h 20"/>
                <a:gd name="T30" fmla="*/ 18 w 27"/>
                <a:gd name="T31" fmla="*/ 0 h 20"/>
                <a:gd name="T32" fmla="*/ 18 w 27"/>
                <a:gd name="T33" fmla="*/ 0 h 20"/>
                <a:gd name="T34" fmla="*/ 14 w 27"/>
                <a:gd name="T35" fmla="*/ 0 h 20"/>
                <a:gd name="T36" fmla="*/ 9 w 27"/>
                <a:gd name="T37" fmla="*/ 2 h 20"/>
                <a:gd name="T38" fmla="*/ 5 w 27"/>
                <a:gd name="T39" fmla="*/ 6 h 20"/>
                <a:gd name="T40" fmla="*/ 2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9"/>
                  </a:moveTo>
                  <a:lnTo>
                    <a:pt x="2" y="9"/>
                  </a:lnTo>
                  <a:lnTo>
                    <a:pt x="0" y="13"/>
                  </a:lnTo>
                  <a:lnTo>
                    <a:pt x="2" y="18"/>
                  </a:lnTo>
                  <a:lnTo>
                    <a:pt x="5" y="20"/>
                  </a:lnTo>
                  <a:lnTo>
                    <a:pt x="9" y="20"/>
                  </a:lnTo>
                  <a:lnTo>
                    <a:pt x="14" y="20"/>
                  </a:lnTo>
                  <a:lnTo>
                    <a:pt x="18" y="18"/>
                  </a:lnTo>
                  <a:lnTo>
                    <a:pt x="23" y="13"/>
                  </a:lnTo>
                  <a:lnTo>
                    <a:pt x="25" y="9"/>
                  </a:lnTo>
                  <a:lnTo>
                    <a:pt x="27" y="4"/>
                  </a:lnTo>
                  <a:lnTo>
                    <a:pt x="25" y="2"/>
                  </a:lnTo>
                  <a:lnTo>
                    <a:pt x="23" y="0"/>
                  </a:lnTo>
                  <a:lnTo>
                    <a:pt x="18" y="0"/>
                  </a:lnTo>
                  <a:lnTo>
                    <a:pt x="14" y="0"/>
                  </a:lnTo>
                  <a:lnTo>
                    <a:pt x="9" y="2"/>
                  </a:lnTo>
                  <a:lnTo>
                    <a:pt x="5"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4" name="Freeform 2111">
              <a:extLst>
                <a:ext uri="{FF2B5EF4-FFF2-40B4-BE49-F238E27FC236}">
                  <a16:creationId xmlns:a16="http://schemas.microsoft.com/office/drawing/2014/main" xmlns="" id="{B56DC32B-0C4E-CE48-9817-054EDC07E602}"/>
                </a:ext>
              </a:extLst>
            </p:cNvPr>
            <p:cNvSpPr>
              <a:spLocks/>
            </p:cNvSpPr>
            <p:nvPr/>
          </p:nvSpPr>
          <p:spPr bwMode="auto">
            <a:xfrm>
              <a:off x="2965" y="3213"/>
              <a:ext cx="27" cy="20"/>
            </a:xfrm>
            <a:custGeom>
              <a:avLst/>
              <a:gdLst>
                <a:gd name="T0" fmla="*/ 3 w 27"/>
                <a:gd name="T1" fmla="*/ 11 h 20"/>
                <a:gd name="T2" fmla="*/ 3 w 27"/>
                <a:gd name="T3" fmla="*/ 11 h 20"/>
                <a:gd name="T4" fmla="*/ 0 w 27"/>
                <a:gd name="T5" fmla="*/ 15 h 20"/>
                <a:gd name="T6" fmla="*/ 3 w 27"/>
                <a:gd name="T7" fmla="*/ 18 h 20"/>
                <a:gd name="T8" fmla="*/ 5 w 27"/>
                <a:gd name="T9" fmla="*/ 20 h 20"/>
                <a:gd name="T10" fmla="*/ 9 w 27"/>
                <a:gd name="T11" fmla="*/ 20 h 20"/>
                <a:gd name="T12" fmla="*/ 9 w 27"/>
                <a:gd name="T13" fmla="*/ 20 h 20"/>
                <a:gd name="T14" fmla="*/ 14 w 27"/>
                <a:gd name="T15" fmla="*/ 20 h 20"/>
                <a:gd name="T16" fmla="*/ 21 w 27"/>
                <a:gd name="T17" fmla="*/ 18 h 20"/>
                <a:gd name="T18" fmla="*/ 23 w 27"/>
                <a:gd name="T19" fmla="*/ 13 h 20"/>
                <a:gd name="T20" fmla="*/ 27 w 27"/>
                <a:gd name="T21" fmla="*/ 9 h 20"/>
                <a:gd name="T22" fmla="*/ 27 w 27"/>
                <a:gd name="T23" fmla="*/ 9 h 20"/>
                <a:gd name="T24" fmla="*/ 27 w 27"/>
                <a:gd name="T25" fmla="*/ 6 h 20"/>
                <a:gd name="T26" fmla="*/ 27 w 27"/>
                <a:gd name="T27" fmla="*/ 2 h 20"/>
                <a:gd name="T28" fmla="*/ 23 w 27"/>
                <a:gd name="T29" fmla="*/ 0 h 20"/>
                <a:gd name="T30" fmla="*/ 18 w 27"/>
                <a:gd name="T31" fmla="*/ 0 h 20"/>
                <a:gd name="T32" fmla="*/ 18 w 27"/>
                <a:gd name="T33" fmla="*/ 0 h 20"/>
                <a:gd name="T34" fmla="*/ 14 w 27"/>
                <a:gd name="T35" fmla="*/ 0 h 20"/>
                <a:gd name="T36" fmla="*/ 9 w 27"/>
                <a:gd name="T37" fmla="*/ 2 h 20"/>
                <a:gd name="T38" fmla="*/ 5 w 27"/>
                <a:gd name="T39" fmla="*/ 6 h 20"/>
                <a:gd name="T40" fmla="*/ 3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3" y="11"/>
                  </a:moveTo>
                  <a:lnTo>
                    <a:pt x="3" y="11"/>
                  </a:lnTo>
                  <a:lnTo>
                    <a:pt x="0" y="15"/>
                  </a:lnTo>
                  <a:lnTo>
                    <a:pt x="3" y="18"/>
                  </a:lnTo>
                  <a:lnTo>
                    <a:pt x="5" y="20"/>
                  </a:lnTo>
                  <a:lnTo>
                    <a:pt x="9" y="20"/>
                  </a:lnTo>
                  <a:lnTo>
                    <a:pt x="14" y="20"/>
                  </a:lnTo>
                  <a:lnTo>
                    <a:pt x="21" y="18"/>
                  </a:lnTo>
                  <a:lnTo>
                    <a:pt x="23" y="13"/>
                  </a:lnTo>
                  <a:lnTo>
                    <a:pt x="27" y="9"/>
                  </a:lnTo>
                  <a:lnTo>
                    <a:pt x="27" y="6"/>
                  </a:lnTo>
                  <a:lnTo>
                    <a:pt x="27" y="2"/>
                  </a:lnTo>
                  <a:lnTo>
                    <a:pt x="23" y="0"/>
                  </a:lnTo>
                  <a:lnTo>
                    <a:pt x="18" y="0"/>
                  </a:lnTo>
                  <a:lnTo>
                    <a:pt x="14" y="0"/>
                  </a:lnTo>
                  <a:lnTo>
                    <a:pt x="9" y="2"/>
                  </a:lnTo>
                  <a:lnTo>
                    <a:pt x="5"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5" name="Freeform 2112">
              <a:extLst>
                <a:ext uri="{FF2B5EF4-FFF2-40B4-BE49-F238E27FC236}">
                  <a16:creationId xmlns:a16="http://schemas.microsoft.com/office/drawing/2014/main" xmlns="" id="{F30FC3F3-1820-D24D-AC69-FF08582F7168}"/>
                </a:ext>
              </a:extLst>
            </p:cNvPr>
            <p:cNvSpPr>
              <a:spLocks/>
            </p:cNvSpPr>
            <p:nvPr/>
          </p:nvSpPr>
          <p:spPr bwMode="auto">
            <a:xfrm>
              <a:off x="2965" y="3213"/>
              <a:ext cx="27" cy="20"/>
            </a:xfrm>
            <a:custGeom>
              <a:avLst/>
              <a:gdLst>
                <a:gd name="T0" fmla="*/ 3 w 27"/>
                <a:gd name="T1" fmla="*/ 11 h 20"/>
                <a:gd name="T2" fmla="*/ 3 w 27"/>
                <a:gd name="T3" fmla="*/ 11 h 20"/>
                <a:gd name="T4" fmla="*/ 0 w 27"/>
                <a:gd name="T5" fmla="*/ 15 h 20"/>
                <a:gd name="T6" fmla="*/ 3 w 27"/>
                <a:gd name="T7" fmla="*/ 18 h 20"/>
                <a:gd name="T8" fmla="*/ 5 w 27"/>
                <a:gd name="T9" fmla="*/ 20 h 20"/>
                <a:gd name="T10" fmla="*/ 9 w 27"/>
                <a:gd name="T11" fmla="*/ 20 h 20"/>
                <a:gd name="T12" fmla="*/ 9 w 27"/>
                <a:gd name="T13" fmla="*/ 20 h 20"/>
                <a:gd name="T14" fmla="*/ 14 w 27"/>
                <a:gd name="T15" fmla="*/ 20 h 20"/>
                <a:gd name="T16" fmla="*/ 21 w 27"/>
                <a:gd name="T17" fmla="*/ 18 h 20"/>
                <a:gd name="T18" fmla="*/ 23 w 27"/>
                <a:gd name="T19" fmla="*/ 13 h 20"/>
                <a:gd name="T20" fmla="*/ 27 w 27"/>
                <a:gd name="T21" fmla="*/ 9 h 20"/>
                <a:gd name="T22" fmla="*/ 27 w 27"/>
                <a:gd name="T23" fmla="*/ 9 h 20"/>
                <a:gd name="T24" fmla="*/ 27 w 27"/>
                <a:gd name="T25" fmla="*/ 6 h 20"/>
                <a:gd name="T26" fmla="*/ 27 w 27"/>
                <a:gd name="T27" fmla="*/ 2 h 20"/>
                <a:gd name="T28" fmla="*/ 23 w 27"/>
                <a:gd name="T29" fmla="*/ 0 h 20"/>
                <a:gd name="T30" fmla="*/ 18 w 27"/>
                <a:gd name="T31" fmla="*/ 0 h 20"/>
                <a:gd name="T32" fmla="*/ 18 w 27"/>
                <a:gd name="T33" fmla="*/ 0 h 20"/>
                <a:gd name="T34" fmla="*/ 14 w 27"/>
                <a:gd name="T35" fmla="*/ 0 h 20"/>
                <a:gd name="T36" fmla="*/ 9 w 27"/>
                <a:gd name="T37" fmla="*/ 2 h 20"/>
                <a:gd name="T38" fmla="*/ 5 w 27"/>
                <a:gd name="T39" fmla="*/ 6 h 20"/>
                <a:gd name="T40" fmla="*/ 3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3" y="11"/>
                  </a:moveTo>
                  <a:lnTo>
                    <a:pt x="3" y="11"/>
                  </a:lnTo>
                  <a:lnTo>
                    <a:pt x="0" y="15"/>
                  </a:lnTo>
                  <a:lnTo>
                    <a:pt x="3" y="18"/>
                  </a:lnTo>
                  <a:lnTo>
                    <a:pt x="5" y="20"/>
                  </a:lnTo>
                  <a:lnTo>
                    <a:pt x="9" y="20"/>
                  </a:lnTo>
                  <a:lnTo>
                    <a:pt x="14" y="20"/>
                  </a:lnTo>
                  <a:lnTo>
                    <a:pt x="21" y="18"/>
                  </a:lnTo>
                  <a:lnTo>
                    <a:pt x="23" y="13"/>
                  </a:lnTo>
                  <a:lnTo>
                    <a:pt x="27" y="9"/>
                  </a:lnTo>
                  <a:lnTo>
                    <a:pt x="27" y="6"/>
                  </a:lnTo>
                  <a:lnTo>
                    <a:pt x="27" y="2"/>
                  </a:lnTo>
                  <a:lnTo>
                    <a:pt x="23" y="0"/>
                  </a:lnTo>
                  <a:lnTo>
                    <a:pt x="18" y="0"/>
                  </a:lnTo>
                  <a:lnTo>
                    <a:pt x="14" y="0"/>
                  </a:lnTo>
                  <a:lnTo>
                    <a:pt x="9" y="2"/>
                  </a:lnTo>
                  <a:lnTo>
                    <a:pt x="5"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6" name="Freeform 2113">
              <a:extLst>
                <a:ext uri="{FF2B5EF4-FFF2-40B4-BE49-F238E27FC236}">
                  <a16:creationId xmlns:a16="http://schemas.microsoft.com/office/drawing/2014/main" xmlns="" id="{A9409B17-6494-454A-8883-983F6B841F74}"/>
                </a:ext>
              </a:extLst>
            </p:cNvPr>
            <p:cNvSpPr>
              <a:spLocks/>
            </p:cNvSpPr>
            <p:nvPr/>
          </p:nvSpPr>
          <p:spPr bwMode="auto">
            <a:xfrm>
              <a:off x="2943" y="3213"/>
              <a:ext cx="25" cy="22"/>
            </a:xfrm>
            <a:custGeom>
              <a:avLst/>
              <a:gdLst>
                <a:gd name="T0" fmla="*/ 0 w 25"/>
                <a:gd name="T1" fmla="*/ 11 h 22"/>
                <a:gd name="T2" fmla="*/ 0 w 25"/>
                <a:gd name="T3" fmla="*/ 11 h 22"/>
                <a:gd name="T4" fmla="*/ 0 w 25"/>
                <a:gd name="T5" fmla="*/ 15 h 22"/>
                <a:gd name="T6" fmla="*/ 0 w 25"/>
                <a:gd name="T7" fmla="*/ 18 h 22"/>
                <a:gd name="T8" fmla="*/ 2 w 25"/>
                <a:gd name="T9" fmla="*/ 20 h 22"/>
                <a:gd name="T10" fmla="*/ 7 w 25"/>
                <a:gd name="T11" fmla="*/ 22 h 22"/>
                <a:gd name="T12" fmla="*/ 7 w 25"/>
                <a:gd name="T13" fmla="*/ 22 h 22"/>
                <a:gd name="T14" fmla="*/ 11 w 25"/>
                <a:gd name="T15" fmla="*/ 20 h 22"/>
                <a:gd name="T16" fmla="*/ 18 w 25"/>
                <a:gd name="T17" fmla="*/ 18 h 22"/>
                <a:gd name="T18" fmla="*/ 22 w 25"/>
                <a:gd name="T19" fmla="*/ 15 h 22"/>
                <a:gd name="T20" fmla="*/ 25 w 25"/>
                <a:gd name="T21" fmla="*/ 11 h 22"/>
                <a:gd name="T22" fmla="*/ 25 w 25"/>
                <a:gd name="T23" fmla="*/ 11 h 22"/>
                <a:gd name="T24" fmla="*/ 25 w 25"/>
                <a:gd name="T25" fmla="*/ 6 h 22"/>
                <a:gd name="T26" fmla="*/ 25 w 25"/>
                <a:gd name="T27" fmla="*/ 2 h 22"/>
                <a:gd name="T28" fmla="*/ 22 w 25"/>
                <a:gd name="T29" fmla="*/ 0 h 22"/>
                <a:gd name="T30" fmla="*/ 18 w 25"/>
                <a:gd name="T31" fmla="*/ 0 h 22"/>
                <a:gd name="T32" fmla="*/ 18 w 25"/>
                <a:gd name="T33" fmla="*/ 0 h 22"/>
                <a:gd name="T34" fmla="*/ 13 w 25"/>
                <a:gd name="T35" fmla="*/ 0 h 22"/>
                <a:gd name="T36" fmla="*/ 7 w 25"/>
                <a:gd name="T37" fmla="*/ 2 h 22"/>
                <a:gd name="T38" fmla="*/ 2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0" y="18"/>
                  </a:lnTo>
                  <a:lnTo>
                    <a:pt x="2" y="20"/>
                  </a:lnTo>
                  <a:lnTo>
                    <a:pt x="7" y="22"/>
                  </a:lnTo>
                  <a:lnTo>
                    <a:pt x="11" y="20"/>
                  </a:lnTo>
                  <a:lnTo>
                    <a:pt x="18" y="18"/>
                  </a:lnTo>
                  <a:lnTo>
                    <a:pt x="22" y="15"/>
                  </a:lnTo>
                  <a:lnTo>
                    <a:pt x="25" y="11"/>
                  </a:lnTo>
                  <a:lnTo>
                    <a:pt x="25" y="6"/>
                  </a:lnTo>
                  <a:lnTo>
                    <a:pt x="25" y="2"/>
                  </a:lnTo>
                  <a:lnTo>
                    <a:pt x="22" y="0"/>
                  </a:lnTo>
                  <a:lnTo>
                    <a:pt x="18" y="0"/>
                  </a:lnTo>
                  <a:lnTo>
                    <a:pt x="13" y="0"/>
                  </a:lnTo>
                  <a:lnTo>
                    <a:pt x="7" y="2"/>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7" name="Freeform 2114">
              <a:extLst>
                <a:ext uri="{FF2B5EF4-FFF2-40B4-BE49-F238E27FC236}">
                  <a16:creationId xmlns:a16="http://schemas.microsoft.com/office/drawing/2014/main" xmlns="" id="{237F3E35-7AAD-9740-8951-87963E5B4A35}"/>
                </a:ext>
              </a:extLst>
            </p:cNvPr>
            <p:cNvSpPr>
              <a:spLocks/>
            </p:cNvSpPr>
            <p:nvPr/>
          </p:nvSpPr>
          <p:spPr bwMode="auto">
            <a:xfrm>
              <a:off x="2943" y="3213"/>
              <a:ext cx="25" cy="22"/>
            </a:xfrm>
            <a:custGeom>
              <a:avLst/>
              <a:gdLst>
                <a:gd name="T0" fmla="*/ 0 w 25"/>
                <a:gd name="T1" fmla="*/ 11 h 22"/>
                <a:gd name="T2" fmla="*/ 0 w 25"/>
                <a:gd name="T3" fmla="*/ 11 h 22"/>
                <a:gd name="T4" fmla="*/ 0 w 25"/>
                <a:gd name="T5" fmla="*/ 15 h 22"/>
                <a:gd name="T6" fmla="*/ 0 w 25"/>
                <a:gd name="T7" fmla="*/ 18 h 22"/>
                <a:gd name="T8" fmla="*/ 2 w 25"/>
                <a:gd name="T9" fmla="*/ 20 h 22"/>
                <a:gd name="T10" fmla="*/ 7 w 25"/>
                <a:gd name="T11" fmla="*/ 22 h 22"/>
                <a:gd name="T12" fmla="*/ 7 w 25"/>
                <a:gd name="T13" fmla="*/ 22 h 22"/>
                <a:gd name="T14" fmla="*/ 11 w 25"/>
                <a:gd name="T15" fmla="*/ 20 h 22"/>
                <a:gd name="T16" fmla="*/ 18 w 25"/>
                <a:gd name="T17" fmla="*/ 18 h 22"/>
                <a:gd name="T18" fmla="*/ 22 w 25"/>
                <a:gd name="T19" fmla="*/ 15 h 22"/>
                <a:gd name="T20" fmla="*/ 25 w 25"/>
                <a:gd name="T21" fmla="*/ 11 h 22"/>
                <a:gd name="T22" fmla="*/ 25 w 25"/>
                <a:gd name="T23" fmla="*/ 11 h 22"/>
                <a:gd name="T24" fmla="*/ 25 w 25"/>
                <a:gd name="T25" fmla="*/ 6 h 22"/>
                <a:gd name="T26" fmla="*/ 25 w 25"/>
                <a:gd name="T27" fmla="*/ 2 h 22"/>
                <a:gd name="T28" fmla="*/ 22 w 25"/>
                <a:gd name="T29" fmla="*/ 0 h 22"/>
                <a:gd name="T30" fmla="*/ 18 w 25"/>
                <a:gd name="T31" fmla="*/ 0 h 22"/>
                <a:gd name="T32" fmla="*/ 18 w 25"/>
                <a:gd name="T33" fmla="*/ 0 h 22"/>
                <a:gd name="T34" fmla="*/ 13 w 25"/>
                <a:gd name="T35" fmla="*/ 0 h 22"/>
                <a:gd name="T36" fmla="*/ 7 w 25"/>
                <a:gd name="T37" fmla="*/ 2 h 22"/>
                <a:gd name="T38" fmla="*/ 2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0" y="15"/>
                  </a:lnTo>
                  <a:lnTo>
                    <a:pt x="0" y="18"/>
                  </a:lnTo>
                  <a:lnTo>
                    <a:pt x="2" y="20"/>
                  </a:lnTo>
                  <a:lnTo>
                    <a:pt x="7" y="22"/>
                  </a:lnTo>
                  <a:lnTo>
                    <a:pt x="11" y="20"/>
                  </a:lnTo>
                  <a:lnTo>
                    <a:pt x="18" y="18"/>
                  </a:lnTo>
                  <a:lnTo>
                    <a:pt x="22" y="15"/>
                  </a:lnTo>
                  <a:lnTo>
                    <a:pt x="25" y="11"/>
                  </a:lnTo>
                  <a:lnTo>
                    <a:pt x="25" y="6"/>
                  </a:lnTo>
                  <a:lnTo>
                    <a:pt x="25" y="2"/>
                  </a:lnTo>
                  <a:lnTo>
                    <a:pt x="22" y="0"/>
                  </a:lnTo>
                  <a:lnTo>
                    <a:pt x="18" y="0"/>
                  </a:lnTo>
                  <a:lnTo>
                    <a:pt x="13" y="0"/>
                  </a:lnTo>
                  <a:lnTo>
                    <a:pt x="7" y="2"/>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8" name="Freeform 2115">
              <a:extLst>
                <a:ext uri="{FF2B5EF4-FFF2-40B4-BE49-F238E27FC236}">
                  <a16:creationId xmlns:a16="http://schemas.microsoft.com/office/drawing/2014/main" xmlns="" id="{7DCC52FB-9CA9-0D4B-8853-0EDB796B6D6F}"/>
                </a:ext>
              </a:extLst>
            </p:cNvPr>
            <p:cNvSpPr>
              <a:spLocks/>
            </p:cNvSpPr>
            <p:nvPr/>
          </p:nvSpPr>
          <p:spPr bwMode="auto">
            <a:xfrm>
              <a:off x="2918" y="3213"/>
              <a:ext cx="27" cy="22"/>
            </a:xfrm>
            <a:custGeom>
              <a:avLst/>
              <a:gdLst>
                <a:gd name="T0" fmla="*/ 0 w 27"/>
                <a:gd name="T1" fmla="*/ 11 h 22"/>
                <a:gd name="T2" fmla="*/ 0 w 27"/>
                <a:gd name="T3" fmla="*/ 11 h 22"/>
                <a:gd name="T4" fmla="*/ 0 w 27"/>
                <a:gd name="T5" fmla="*/ 15 h 22"/>
                <a:gd name="T6" fmla="*/ 0 w 27"/>
                <a:gd name="T7" fmla="*/ 18 h 22"/>
                <a:gd name="T8" fmla="*/ 2 w 27"/>
                <a:gd name="T9" fmla="*/ 20 h 22"/>
                <a:gd name="T10" fmla="*/ 7 w 27"/>
                <a:gd name="T11" fmla="*/ 22 h 22"/>
                <a:gd name="T12" fmla="*/ 7 w 27"/>
                <a:gd name="T13" fmla="*/ 22 h 22"/>
                <a:gd name="T14" fmla="*/ 11 w 27"/>
                <a:gd name="T15" fmla="*/ 20 h 22"/>
                <a:gd name="T16" fmla="*/ 18 w 27"/>
                <a:gd name="T17" fmla="*/ 18 h 22"/>
                <a:gd name="T18" fmla="*/ 23 w 27"/>
                <a:gd name="T19" fmla="*/ 15 h 22"/>
                <a:gd name="T20" fmla="*/ 25 w 27"/>
                <a:gd name="T21" fmla="*/ 11 h 22"/>
                <a:gd name="T22" fmla="*/ 25 w 27"/>
                <a:gd name="T23" fmla="*/ 11 h 22"/>
                <a:gd name="T24" fmla="*/ 27 w 27"/>
                <a:gd name="T25" fmla="*/ 6 h 22"/>
                <a:gd name="T26" fmla="*/ 25 w 27"/>
                <a:gd name="T27" fmla="*/ 2 h 22"/>
                <a:gd name="T28" fmla="*/ 23 w 27"/>
                <a:gd name="T29" fmla="*/ 0 h 22"/>
                <a:gd name="T30" fmla="*/ 18 w 27"/>
                <a:gd name="T31" fmla="*/ 0 h 22"/>
                <a:gd name="T32" fmla="*/ 18 w 27"/>
                <a:gd name="T33" fmla="*/ 0 h 22"/>
                <a:gd name="T34" fmla="*/ 14 w 27"/>
                <a:gd name="T35" fmla="*/ 2 h 22"/>
                <a:gd name="T36" fmla="*/ 9 w 27"/>
                <a:gd name="T37" fmla="*/ 4 h 22"/>
                <a:gd name="T38" fmla="*/ 5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0" y="18"/>
                  </a:lnTo>
                  <a:lnTo>
                    <a:pt x="2" y="20"/>
                  </a:lnTo>
                  <a:lnTo>
                    <a:pt x="7" y="22"/>
                  </a:lnTo>
                  <a:lnTo>
                    <a:pt x="11" y="20"/>
                  </a:lnTo>
                  <a:lnTo>
                    <a:pt x="18" y="18"/>
                  </a:lnTo>
                  <a:lnTo>
                    <a:pt x="23" y="15"/>
                  </a:lnTo>
                  <a:lnTo>
                    <a:pt x="25" y="11"/>
                  </a:lnTo>
                  <a:lnTo>
                    <a:pt x="27" y="6"/>
                  </a:lnTo>
                  <a:lnTo>
                    <a:pt x="25" y="2"/>
                  </a:lnTo>
                  <a:lnTo>
                    <a:pt x="23" y="0"/>
                  </a:lnTo>
                  <a:lnTo>
                    <a:pt x="18" y="0"/>
                  </a:lnTo>
                  <a:lnTo>
                    <a:pt x="14" y="2"/>
                  </a:lnTo>
                  <a:lnTo>
                    <a:pt x="9" y="4"/>
                  </a:lnTo>
                  <a:lnTo>
                    <a:pt x="5"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899" name="Freeform 2116">
              <a:extLst>
                <a:ext uri="{FF2B5EF4-FFF2-40B4-BE49-F238E27FC236}">
                  <a16:creationId xmlns:a16="http://schemas.microsoft.com/office/drawing/2014/main" xmlns="" id="{B41DF0A7-C167-0B4A-B7BB-BD2228CE208F}"/>
                </a:ext>
              </a:extLst>
            </p:cNvPr>
            <p:cNvSpPr>
              <a:spLocks/>
            </p:cNvSpPr>
            <p:nvPr/>
          </p:nvSpPr>
          <p:spPr bwMode="auto">
            <a:xfrm>
              <a:off x="2918" y="3213"/>
              <a:ext cx="27" cy="22"/>
            </a:xfrm>
            <a:custGeom>
              <a:avLst/>
              <a:gdLst>
                <a:gd name="T0" fmla="*/ 0 w 27"/>
                <a:gd name="T1" fmla="*/ 11 h 22"/>
                <a:gd name="T2" fmla="*/ 0 w 27"/>
                <a:gd name="T3" fmla="*/ 11 h 22"/>
                <a:gd name="T4" fmla="*/ 0 w 27"/>
                <a:gd name="T5" fmla="*/ 15 h 22"/>
                <a:gd name="T6" fmla="*/ 0 w 27"/>
                <a:gd name="T7" fmla="*/ 18 h 22"/>
                <a:gd name="T8" fmla="*/ 2 w 27"/>
                <a:gd name="T9" fmla="*/ 20 h 22"/>
                <a:gd name="T10" fmla="*/ 7 w 27"/>
                <a:gd name="T11" fmla="*/ 22 h 22"/>
                <a:gd name="T12" fmla="*/ 7 w 27"/>
                <a:gd name="T13" fmla="*/ 22 h 22"/>
                <a:gd name="T14" fmla="*/ 11 w 27"/>
                <a:gd name="T15" fmla="*/ 20 h 22"/>
                <a:gd name="T16" fmla="*/ 18 w 27"/>
                <a:gd name="T17" fmla="*/ 18 h 22"/>
                <a:gd name="T18" fmla="*/ 23 w 27"/>
                <a:gd name="T19" fmla="*/ 15 h 22"/>
                <a:gd name="T20" fmla="*/ 25 w 27"/>
                <a:gd name="T21" fmla="*/ 11 h 22"/>
                <a:gd name="T22" fmla="*/ 25 w 27"/>
                <a:gd name="T23" fmla="*/ 11 h 22"/>
                <a:gd name="T24" fmla="*/ 27 w 27"/>
                <a:gd name="T25" fmla="*/ 6 h 22"/>
                <a:gd name="T26" fmla="*/ 25 w 27"/>
                <a:gd name="T27" fmla="*/ 2 h 22"/>
                <a:gd name="T28" fmla="*/ 23 w 27"/>
                <a:gd name="T29" fmla="*/ 0 h 22"/>
                <a:gd name="T30" fmla="*/ 18 w 27"/>
                <a:gd name="T31" fmla="*/ 0 h 22"/>
                <a:gd name="T32" fmla="*/ 18 w 27"/>
                <a:gd name="T33" fmla="*/ 0 h 22"/>
                <a:gd name="T34" fmla="*/ 14 w 27"/>
                <a:gd name="T35" fmla="*/ 2 h 22"/>
                <a:gd name="T36" fmla="*/ 9 w 27"/>
                <a:gd name="T37" fmla="*/ 4 h 22"/>
                <a:gd name="T38" fmla="*/ 5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0" y="15"/>
                  </a:lnTo>
                  <a:lnTo>
                    <a:pt x="0" y="18"/>
                  </a:lnTo>
                  <a:lnTo>
                    <a:pt x="2" y="20"/>
                  </a:lnTo>
                  <a:lnTo>
                    <a:pt x="7" y="22"/>
                  </a:lnTo>
                  <a:lnTo>
                    <a:pt x="11" y="20"/>
                  </a:lnTo>
                  <a:lnTo>
                    <a:pt x="18" y="18"/>
                  </a:lnTo>
                  <a:lnTo>
                    <a:pt x="23" y="15"/>
                  </a:lnTo>
                  <a:lnTo>
                    <a:pt x="25" y="11"/>
                  </a:lnTo>
                  <a:lnTo>
                    <a:pt x="27" y="6"/>
                  </a:lnTo>
                  <a:lnTo>
                    <a:pt x="25" y="2"/>
                  </a:lnTo>
                  <a:lnTo>
                    <a:pt x="23" y="0"/>
                  </a:lnTo>
                  <a:lnTo>
                    <a:pt x="18" y="0"/>
                  </a:lnTo>
                  <a:lnTo>
                    <a:pt x="14" y="2"/>
                  </a:lnTo>
                  <a:lnTo>
                    <a:pt x="9" y="4"/>
                  </a:lnTo>
                  <a:lnTo>
                    <a:pt x="5"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0" name="Freeform 2117">
              <a:extLst>
                <a:ext uri="{FF2B5EF4-FFF2-40B4-BE49-F238E27FC236}">
                  <a16:creationId xmlns:a16="http://schemas.microsoft.com/office/drawing/2014/main" xmlns="" id="{7C4D672E-BBA5-3B40-9010-69698388758E}"/>
                </a:ext>
              </a:extLst>
            </p:cNvPr>
            <p:cNvSpPr>
              <a:spLocks/>
            </p:cNvSpPr>
            <p:nvPr/>
          </p:nvSpPr>
          <p:spPr bwMode="auto">
            <a:xfrm>
              <a:off x="2891" y="3213"/>
              <a:ext cx="29" cy="22"/>
            </a:xfrm>
            <a:custGeom>
              <a:avLst/>
              <a:gdLst>
                <a:gd name="T0" fmla="*/ 2 w 29"/>
                <a:gd name="T1" fmla="*/ 11 h 22"/>
                <a:gd name="T2" fmla="*/ 2 w 29"/>
                <a:gd name="T3" fmla="*/ 11 h 22"/>
                <a:gd name="T4" fmla="*/ 0 w 29"/>
                <a:gd name="T5" fmla="*/ 15 h 22"/>
                <a:gd name="T6" fmla="*/ 2 w 29"/>
                <a:gd name="T7" fmla="*/ 20 h 22"/>
                <a:gd name="T8" fmla="*/ 5 w 29"/>
                <a:gd name="T9" fmla="*/ 22 h 22"/>
                <a:gd name="T10" fmla="*/ 9 w 29"/>
                <a:gd name="T11" fmla="*/ 22 h 22"/>
                <a:gd name="T12" fmla="*/ 9 w 29"/>
                <a:gd name="T13" fmla="*/ 22 h 22"/>
                <a:gd name="T14" fmla="*/ 14 w 29"/>
                <a:gd name="T15" fmla="*/ 22 h 22"/>
                <a:gd name="T16" fmla="*/ 20 w 29"/>
                <a:gd name="T17" fmla="*/ 20 h 22"/>
                <a:gd name="T18" fmla="*/ 25 w 29"/>
                <a:gd name="T19" fmla="*/ 15 h 22"/>
                <a:gd name="T20" fmla="*/ 27 w 29"/>
                <a:gd name="T21" fmla="*/ 11 h 22"/>
                <a:gd name="T22" fmla="*/ 27 w 29"/>
                <a:gd name="T23" fmla="*/ 11 h 22"/>
                <a:gd name="T24" fmla="*/ 29 w 29"/>
                <a:gd name="T25" fmla="*/ 6 h 22"/>
                <a:gd name="T26" fmla="*/ 27 w 29"/>
                <a:gd name="T27" fmla="*/ 4 h 22"/>
                <a:gd name="T28" fmla="*/ 25 w 29"/>
                <a:gd name="T29" fmla="*/ 2 h 22"/>
                <a:gd name="T30" fmla="*/ 20 w 29"/>
                <a:gd name="T31" fmla="*/ 0 h 22"/>
                <a:gd name="T32" fmla="*/ 20 w 29"/>
                <a:gd name="T33" fmla="*/ 0 h 22"/>
                <a:gd name="T34" fmla="*/ 16 w 29"/>
                <a:gd name="T35" fmla="*/ 2 h 22"/>
                <a:gd name="T36" fmla="*/ 11 w 29"/>
                <a:gd name="T37" fmla="*/ 4 h 22"/>
                <a:gd name="T38" fmla="*/ 7 w 29"/>
                <a:gd name="T39" fmla="*/ 6 h 22"/>
                <a:gd name="T40" fmla="*/ 2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2" y="11"/>
                  </a:moveTo>
                  <a:lnTo>
                    <a:pt x="2" y="11"/>
                  </a:lnTo>
                  <a:lnTo>
                    <a:pt x="0" y="15"/>
                  </a:lnTo>
                  <a:lnTo>
                    <a:pt x="2" y="20"/>
                  </a:lnTo>
                  <a:lnTo>
                    <a:pt x="5" y="22"/>
                  </a:lnTo>
                  <a:lnTo>
                    <a:pt x="9" y="22"/>
                  </a:lnTo>
                  <a:lnTo>
                    <a:pt x="14" y="22"/>
                  </a:lnTo>
                  <a:lnTo>
                    <a:pt x="20" y="20"/>
                  </a:lnTo>
                  <a:lnTo>
                    <a:pt x="25" y="15"/>
                  </a:lnTo>
                  <a:lnTo>
                    <a:pt x="27" y="11"/>
                  </a:lnTo>
                  <a:lnTo>
                    <a:pt x="29" y="6"/>
                  </a:lnTo>
                  <a:lnTo>
                    <a:pt x="27" y="4"/>
                  </a:lnTo>
                  <a:lnTo>
                    <a:pt x="25" y="2"/>
                  </a:lnTo>
                  <a:lnTo>
                    <a:pt x="20" y="0"/>
                  </a:lnTo>
                  <a:lnTo>
                    <a:pt x="16" y="2"/>
                  </a:lnTo>
                  <a:lnTo>
                    <a:pt x="11" y="4"/>
                  </a:lnTo>
                  <a:lnTo>
                    <a:pt x="7"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1" name="Freeform 2118">
              <a:extLst>
                <a:ext uri="{FF2B5EF4-FFF2-40B4-BE49-F238E27FC236}">
                  <a16:creationId xmlns:a16="http://schemas.microsoft.com/office/drawing/2014/main" xmlns="" id="{172D352B-6A9D-9545-9575-3F03701FF009}"/>
                </a:ext>
              </a:extLst>
            </p:cNvPr>
            <p:cNvSpPr>
              <a:spLocks/>
            </p:cNvSpPr>
            <p:nvPr/>
          </p:nvSpPr>
          <p:spPr bwMode="auto">
            <a:xfrm>
              <a:off x="2891" y="3213"/>
              <a:ext cx="29" cy="22"/>
            </a:xfrm>
            <a:custGeom>
              <a:avLst/>
              <a:gdLst>
                <a:gd name="T0" fmla="*/ 2 w 29"/>
                <a:gd name="T1" fmla="*/ 11 h 22"/>
                <a:gd name="T2" fmla="*/ 2 w 29"/>
                <a:gd name="T3" fmla="*/ 11 h 22"/>
                <a:gd name="T4" fmla="*/ 0 w 29"/>
                <a:gd name="T5" fmla="*/ 15 h 22"/>
                <a:gd name="T6" fmla="*/ 2 w 29"/>
                <a:gd name="T7" fmla="*/ 20 h 22"/>
                <a:gd name="T8" fmla="*/ 5 w 29"/>
                <a:gd name="T9" fmla="*/ 22 h 22"/>
                <a:gd name="T10" fmla="*/ 9 w 29"/>
                <a:gd name="T11" fmla="*/ 22 h 22"/>
                <a:gd name="T12" fmla="*/ 9 w 29"/>
                <a:gd name="T13" fmla="*/ 22 h 22"/>
                <a:gd name="T14" fmla="*/ 14 w 29"/>
                <a:gd name="T15" fmla="*/ 22 h 22"/>
                <a:gd name="T16" fmla="*/ 20 w 29"/>
                <a:gd name="T17" fmla="*/ 20 h 22"/>
                <a:gd name="T18" fmla="*/ 25 w 29"/>
                <a:gd name="T19" fmla="*/ 15 h 22"/>
                <a:gd name="T20" fmla="*/ 27 w 29"/>
                <a:gd name="T21" fmla="*/ 11 h 22"/>
                <a:gd name="T22" fmla="*/ 27 w 29"/>
                <a:gd name="T23" fmla="*/ 11 h 22"/>
                <a:gd name="T24" fmla="*/ 29 w 29"/>
                <a:gd name="T25" fmla="*/ 6 h 22"/>
                <a:gd name="T26" fmla="*/ 27 w 29"/>
                <a:gd name="T27" fmla="*/ 4 h 22"/>
                <a:gd name="T28" fmla="*/ 25 w 29"/>
                <a:gd name="T29" fmla="*/ 2 h 22"/>
                <a:gd name="T30" fmla="*/ 20 w 29"/>
                <a:gd name="T31" fmla="*/ 0 h 22"/>
                <a:gd name="T32" fmla="*/ 20 w 29"/>
                <a:gd name="T33" fmla="*/ 0 h 22"/>
                <a:gd name="T34" fmla="*/ 16 w 29"/>
                <a:gd name="T35" fmla="*/ 2 h 22"/>
                <a:gd name="T36" fmla="*/ 11 w 29"/>
                <a:gd name="T37" fmla="*/ 4 h 22"/>
                <a:gd name="T38" fmla="*/ 7 w 29"/>
                <a:gd name="T39" fmla="*/ 6 h 22"/>
                <a:gd name="T40" fmla="*/ 2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2" y="11"/>
                  </a:moveTo>
                  <a:lnTo>
                    <a:pt x="2" y="11"/>
                  </a:lnTo>
                  <a:lnTo>
                    <a:pt x="0" y="15"/>
                  </a:lnTo>
                  <a:lnTo>
                    <a:pt x="2" y="20"/>
                  </a:lnTo>
                  <a:lnTo>
                    <a:pt x="5" y="22"/>
                  </a:lnTo>
                  <a:lnTo>
                    <a:pt x="9" y="22"/>
                  </a:lnTo>
                  <a:lnTo>
                    <a:pt x="14" y="22"/>
                  </a:lnTo>
                  <a:lnTo>
                    <a:pt x="20" y="20"/>
                  </a:lnTo>
                  <a:lnTo>
                    <a:pt x="25" y="15"/>
                  </a:lnTo>
                  <a:lnTo>
                    <a:pt x="27" y="11"/>
                  </a:lnTo>
                  <a:lnTo>
                    <a:pt x="29" y="6"/>
                  </a:lnTo>
                  <a:lnTo>
                    <a:pt x="27" y="4"/>
                  </a:lnTo>
                  <a:lnTo>
                    <a:pt x="25" y="2"/>
                  </a:lnTo>
                  <a:lnTo>
                    <a:pt x="20" y="0"/>
                  </a:lnTo>
                  <a:lnTo>
                    <a:pt x="16" y="2"/>
                  </a:lnTo>
                  <a:lnTo>
                    <a:pt x="11" y="4"/>
                  </a:lnTo>
                  <a:lnTo>
                    <a:pt x="7"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2" name="Freeform 2119">
              <a:extLst>
                <a:ext uri="{FF2B5EF4-FFF2-40B4-BE49-F238E27FC236}">
                  <a16:creationId xmlns:a16="http://schemas.microsoft.com/office/drawing/2014/main" xmlns="" id="{77352236-B271-8E45-887C-84B70DA26B95}"/>
                </a:ext>
              </a:extLst>
            </p:cNvPr>
            <p:cNvSpPr>
              <a:spLocks/>
            </p:cNvSpPr>
            <p:nvPr/>
          </p:nvSpPr>
          <p:spPr bwMode="auto">
            <a:xfrm>
              <a:off x="2159" y="3226"/>
              <a:ext cx="50" cy="23"/>
            </a:xfrm>
            <a:custGeom>
              <a:avLst/>
              <a:gdLst>
                <a:gd name="T0" fmla="*/ 7 w 50"/>
                <a:gd name="T1" fmla="*/ 11 h 23"/>
                <a:gd name="T2" fmla="*/ 7 w 50"/>
                <a:gd name="T3" fmla="*/ 11 h 23"/>
                <a:gd name="T4" fmla="*/ 2 w 50"/>
                <a:gd name="T5" fmla="*/ 16 h 23"/>
                <a:gd name="T6" fmla="*/ 0 w 50"/>
                <a:gd name="T7" fmla="*/ 18 h 23"/>
                <a:gd name="T8" fmla="*/ 5 w 50"/>
                <a:gd name="T9" fmla="*/ 20 h 23"/>
                <a:gd name="T10" fmla="*/ 9 w 50"/>
                <a:gd name="T11" fmla="*/ 23 h 23"/>
                <a:gd name="T12" fmla="*/ 9 w 50"/>
                <a:gd name="T13" fmla="*/ 23 h 23"/>
                <a:gd name="T14" fmla="*/ 18 w 50"/>
                <a:gd name="T15" fmla="*/ 20 h 23"/>
                <a:gd name="T16" fmla="*/ 27 w 50"/>
                <a:gd name="T17" fmla="*/ 18 h 23"/>
                <a:gd name="T18" fmla="*/ 36 w 50"/>
                <a:gd name="T19" fmla="*/ 14 h 23"/>
                <a:gd name="T20" fmla="*/ 45 w 50"/>
                <a:gd name="T21" fmla="*/ 11 h 23"/>
                <a:gd name="T22" fmla="*/ 45 w 50"/>
                <a:gd name="T23" fmla="*/ 11 h 23"/>
                <a:gd name="T24" fmla="*/ 50 w 50"/>
                <a:gd name="T25" fmla="*/ 7 h 23"/>
                <a:gd name="T26" fmla="*/ 50 w 50"/>
                <a:gd name="T27" fmla="*/ 2 h 23"/>
                <a:gd name="T28" fmla="*/ 47 w 50"/>
                <a:gd name="T29" fmla="*/ 0 h 23"/>
                <a:gd name="T30" fmla="*/ 41 w 50"/>
                <a:gd name="T31" fmla="*/ 0 h 23"/>
                <a:gd name="T32" fmla="*/ 41 w 50"/>
                <a:gd name="T33" fmla="*/ 0 h 23"/>
                <a:gd name="T34" fmla="*/ 23 w 50"/>
                <a:gd name="T35" fmla="*/ 2 h 23"/>
                <a:gd name="T36" fmla="*/ 14 w 50"/>
                <a:gd name="T37" fmla="*/ 7 h 23"/>
                <a:gd name="T38" fmla="*/ 7 w 50"/>
                <a:gd name="T39" fmla="*/ 1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23">
                  <a:moveTo>
                    <a:pt x="7" y="11"/>
                  </a:moveTo>
                  <a:lnTo>
                    <a:pt x="7" y="11"/>
                  </a:lnTo>
                  <a:lnTo>
                    <a:pt x="2" y="16"/>
                  </a:lnTo>
                  <a:lnTo>
                    <a:pt x="0" y="18"/>
                  </a:lnTo>
                  <a:lnTo>
                    <a:pt x="5" y="20"/>
                  </a:lnTo>
                  <a:lnTo>
                    <a:pt x="9" y="23"/>
                  </a:lnTo>
                  <a:lnTo>
                    <a:pt x="18" y="20"/>
                  </a:lnTo>
                  <a:lnTo>
                    <a:pt x="27" y="18"/>
                  </a:lnTo>
                  <a:lnTo>
                    <a:pt x="36" y="14"/>
                  </a:lnTo>
                  <a:lnTo>
                    <a:pt x="45" y="11"/>
                  </a:lnTo>
                  <a:lnTo>
                    <a:pt x="50" y="7"/>
                  </a:lnTo>
                  <a:lnTo>
                    <a:pt x="50" y="2"/>
                  </a:lnTo>
                  <a:lnTo>
                    <a:pt x="47" y="0"/>
                  </a:lnTo>
                  <a:lnTo>
                    <a:pt x="41" y="0"/>
                  </a:lnTo>
                  <a:lnTo>
                    <a:pt x="23" y="2"/>
                  </a:lnTo>
                  <a:lnTo>
                    <a:pt x="14"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3" name="Freeform 2120">
              <a:extLst>
                <a:ext uri="{FF2B5EF4-FFF2-40B4-BE49-F238E27FC236}">
                  <a16:creationId xmlns:a16="http://schemas.microsoft.com/office/drawing/2014/main" xmlns="" id="{77A1A84A-3162-8F46-B99A-7628A2FB2EE4}"/>
                </a:ext>
              </a:extLst>
            </p:cNvPr>
            <p:cNvSpPr>
              <a:spLocks/>
            </p:cNvSpPr>
            <p:nvPr/>
          </p:nvSpPr>
          <p:spPr bwMode="auto">
            <a:xfrm>
              <a:off x="2159" y="3226"/>
              <a:ext cx="50" cy="23"/>
            </a:xfrm>
            <a:custGeom>
              <a:avLst/>
              <a:gdLst>
                <a:gd name="T0" fmla="*/ 7 w 50"/>
                <a:gd name="T1" fmla="*/ 11 h 23"/>
                <a:gd name="T2" fmla="*/ 7 w 50"/>
                <a:gd name="T3" fmla="*/ 11 h 23"/>
                <a:gd name="T4" fmla="*/ 2 w 50"/>
                <a:gd name="T5" fmla="*/ 16 h 23"/>
                <a:gd name="T6" fmla="*/ 0 w 50"/>
                <a:gd name="T7" fmla="*/ 18 h 23"/>
                <a:gd name="T8" fmla="*/ 5 w 50"/>
                <a:gd name="T9" fmla="*/ 20 h 23"/>
                <a:gd name="T10" fmla="*/ 9 w 50"/>
                <a:gd name="T11" fmla="*/ 23 h 23"/>
                <a:gd name="T12" fmla="*/ 9 w 50"/>
                <a:gd name="T13" fmla="*/ 23 h 23"/>
                <a:gd name="T14" fmla="*/ 18 w 50"/>
                <a:gd name="T15" fmla="*/ 20 h 23"/>
                <a:gd name="T16" fmla="*/ 27 w 50"/>
                <a:gd name="T17" fmla="*/ 18 h 23"/>
                <a:gd name="T18" fmla="*/ 36 w 50"/>
                <a:gd name="T19" fmla="*/ 14 h 23"/>
                <a:gd name="T20" fmla="*/ 45 w 50"/>
                <a:gd name="T21" fmla="*/ 11 h 23"/>
                <a:gd name="T22" fmla="*/ 45 w 50"/>
                <a:gd name="T23" fmla="*/ 11 h 23"/>
                <a:gd name="T24" fmla="*/ 50 w 50"/>
                <a:gd name="T25" fmla="*/ 7 h 23"/>
                <a:gd name="T26" fmla="*/ 50 w 50"/>
                <a:gd name="T27" fmla="*/ 2 h 23"/>
                <a:gd name="T28" fmla="*/ 47 w 50"/>
                <a:gd name="T29" fmla="*/ 0 h 23"/>
                <a:gd name="T30" fmla="*/ 41 w 50"/>
                <a:gd name="T31" fmla="*/ 0 h 23"/>
                <a:gd name="T32" fmla="*/ 41 w 50"/>
                <a:gd name="T33" fmla="*/ 0 h 23"/>
                <a:gd name="T34" fmla="*/ 23 w 50"/>
                <a:gd name="T35" fmla="*/ 2 h 23"/>
                <a:gd name="T36" fmla="*/ 14 w 50"/>
                <a:gd name="T37" fmla="*/ 7 h 23"/>
                <a:gd name="T38" fmla="*/ 7 w 50"/>
                <a:gd name="T39" fmla="*/ 1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23">
                  <a:moveTo>
                    <a:pt x="7" y="11"/>
                  </a:moveTo>
                  <a:lnTo>
                    <a:pt x="7" y="11"/>
                  </a:lnTo>
                  <a:lnTo>
                    <a:pt x="2" y="16"/>
                  </a:lnTo>
                  <a:lnTo>
                    <a:pt x="0" y="18"/>
                  </a:lnTo>
                  <a:lnTo>
                    <a:pt x="5" y="20"/>
                  </a:lnTo>
                  <a:lnTo>
                    <a:pt x="9" y="23"/>
                  </a:lnTo>
                  <a:lnTo>
                    <a:pt x="18" y="20"/>
                  </a:lnTo>
                  <a:lnTo>
                    <a:pt x="27" y="18"/>
                  </a:lnTo>
                  <a:lnTo>
                    <a:pt x="36" y="14"/>
                  </a:lnTo>
                  <a:lnTo>
                    <a:pt x="45" y="11"/>
                  </a:lnTo>
                  <a:lnTo>
                    <a:pt x="50" y="7"/>
                  </a:lnTo>
                  <a:lnTo>
                    <a:pt x="50" y="2"/>
                  </a:lnTo>
                  <a:lnTo>
                    <a:pt x="47" y="0"/>
                  </a:lnTo>
                  <a:lnTo>
                    <a:pt x="41" y="0"/>
                  </a:lnTo>
                  <a:lnTo>
                    <a:pt x="23" y="2"/>
                  </a:lnTo>
                  <a:lnTo>
                    <a:pt x="14"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4" name="Freeform 2121">
              <a:extLst>
                <a:ext uri="{FF2B5EF4-FFF2-40B4-BE49-F238E27FC236}">
                  <a16:creationId xmlns:a16="http://schemas.microsoft.com/office/drawing/2014/main" xmlns="" id="{20C6B353-A371-744D-BEA3-84010052551D}"/>
                </a:ext>
              </a:extLst>
            </p:cNvPr>
            <p:cNvSpPr>
              <a:spLocks/>
            </p:cNvSpPr>
            <p:nvPr/>
          </p:nvSpPr>
          <p:spPr bwMode="auto">
            <a:xfrm>
              <a:off x="2121" y="3226"/>
              <a:ext cx="49" cy="23"/>
            </a:xfrm>
            <a:custGeom>
              <a:avLst/>
              <a:gdLst>
                <a:gd name="T0" fmla="*/ 7 w 49"/>
                <a:gd name="T1" fmla="*/ 11 h 23"/>
                <a:gd name="T2" fmla="*/ 7 w 49"/>
                <a:gd name="T3" fmla="*/ 11 h 23"/>
                <a:gd name="T4" fmla="*/ 2 w 49"/>
                <a:gd name="T5" fmla="*/ 16 h 23"/>
                <a:gd name="T6" fmla="*/ 0 w 49"/>
                <a:gd name="T7" fmla="*/ 18 h 23"/>
                <a:gd name="T8" fmla="*/ 2 w 49"/>
                <a:gd name="T9" fmla="*/ 20 h 23"/>
                <a:gd name="T10" fmla="*/ 9 w 49"/>
                <a:gd name="T11" fmla="*/ 23 h 23"/>
                <a:gd name="T12" fmla="*/ 9 w 49"/>
                <a:gd name="T13" fmla="*/ 23 h 23"/>
                <a:gd name="T14" fmla="*/ 18 w 49"/>
                <a:gd name="T15" fmla="*/ 20 h 23"/>
                <a:gd name="T16" fmla="*/ 27 w 49"/>
                <a:gd name="T17" fmla="*/ 18 h 23"/>
                <a:gd name="T18" fmla="*/ 36 w 49"/>
                <a:gd name="T19" fmla="*/ 16 h 23"/>
                <a:gd name="T20" fmla="*/ 45 w 49"/>
                <a:gd name="T21" fmla="*/ 11 h 23"/>
                <a:gd name="T22" fmla="*/ 45 w 49"/>
                <a:gd name="T23" fmla="*/ 11 h 23"/>
                <a:gd name="T24" fmla="*/ 49 w 49"/>
                <a:gd name="T25" fmla="*/ 7 h 23"/>
                <a:gd name="T26" fmla="*/ 49 w 49"/>
                <a:gd name="T27" fmla="*/ 2 h 23"/>
                <a:gd name="T28" fmla="*/ 47 w 49"/>
                <a:gd name="T29" fmla="*/ 0 h 23"/>
                <a:gd name="T30" fmla="*/ 40 w 49"/>
                <a:gd name="T31" fmla="*/ 0 h 23"/>
                <a:gd name="T32" fmla="*/ 40 w 49"/>
                <a:gd name="T33" fmla="*/ 0 h 23"/>
                <a:gd name="T34" fmla="*/ 31 w 49"/>
                <a:gd name="T35" fmla="*/ 0 h 23"/>
                <a:gd name="T36" fmla="*/ 22 w 49"/>
                <a:gd name="T37" fmla="*/ 2 h 23"/>
                <a:gd name="T38" fmla="*/ 13 w 49"/>
                <a:gd name="T39" fmla="*/ 7 h 23"/>
                <a:gd name="T40" fmla="*/ 7 w 4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7" y="11"/>
                  </a:moveTo>
                  <a:lnTo>
                    <a:pt x="7" y="11"/>
                  </a:lnTo>
                  <a:lnTo>
                    <a:pt x="2" y="16"/>
                  </a:lnTo>
                  <a:lnTo>
                    <a:pt x="0" y="18"/>
                  </a:lnTo>
                  <a:lnTo>
                    <a:pt x="2" y="20"/>
                  </a:lnTo>
                  <a:lnTo>
                    <a:pt x="9" y="23"/>
                  </a:lnTo>
                  <a:lnTo>
                    <a:pt x="18" y="20"/>
                  </a:lnTo>
                  <a:lnTo>
                    <a:pt x="27" y="18"/>
                  </a:lnTo>
                  <a:lnTo>
                    <a:pt x="36" y="16"/>
                  </a:lnTo>
                  <a:lnTo>
                    <a:pt x="45" y="11"/>
                  </a:lnTo>
                  <a:lnTo>
                    <a:pt x="49" y="7"/>
                  </a:lnTo>
                  <a:lnTo>
                    <a:pt x="49" y="2"/>
                  </a:lnTo>
                  <a:lnTo>
                    <a:pt x="47" y="0"/>
                  </a:lnTo>
                  <a:lnTo>
                    <a:pt x="40" y="0"/>
                  </a:lnTo>
                  <a:lnTo>
                    <a:pt x="31" y="0"/>
                  </a:lnTo>
                  <a:lnTo>
                    <a:pt x="22" y="2"/>
                  </a:lnTo>
                  <a:lnTo>
                    <a:pt x="13"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5" name="Freeform 2122">
              <a:extLst>
                <a:ext uri="{FF2B5EF4-FFF2-40B4-BE49-F238E27FC236}">
                  <a16:creationId xmlns:a16="http://schemas.microsoft.com/office/drawing/2014/main" xmlns="" id="{AF684240-D66F-1148-80EC-9562991D217D}"/>
                </a:ext>
              </a:extLst>
            </p:cNvPr>
            <p:cNvSpPr>
              <a:spLocks/>
            </p:cNvSpPr>
            <p:nvPr/>
          </p:nvSpPr>
          <p:spPr bwMode="auto">
            <a:xfrm>
              <a:off x="2121" y="3226"/>
              <a:ext cx="49" cy="23"/>
            </a:xfrm>
            <a:custGeom>
              <a:avLst/>
              <a:gdLst>
                <a:gd name="T0" fmla="*/ 7 w 49"/>
                <a:gd name="T1" fmla="*/ 11 h 23"/>
                <a:gd name="T2" fmla="*/ 7 w 49"/>
                <a:gd name="T3" fmla="*/ 11 h 23"/>
                <a:gd name="T4" fmla="*/ 2 w 49"/>
                <a:gd name="T5" fmla="*/ 16 h 23"/>
                <a:gd name="T6" fmla="*/ 0 w 49"/>
                <a:gd name="T7" fmla="*/ 18 h 23"/>
                <a:gd name="T8" fmla="*/ 2 w 49"/>
                <a:gd name="T9" fmla="*/ 20 h 23"/>
                <a:gd name="T10" fmla="*/ 9 w 49"/>
                <a:gd name="T11" fmla="*/ 23 h 23"/>
                <a:gd name="T12" fmla="*/ 9 w 49"/>
                <a:gd name="T13" fmla="*/ 23 h 23"/>
                <a:gd name="T14" fmla="*/ 18 w 49"/>
                <a:gd name="T15" fmla="*/ 20 h 23"/>
                <a:gd name="T16" fmla="*/ 27 w 49"/>
                <a:gd name="T17" fmla="*/ 18 h 23"/>
                <a:gd name="T18" fmla="*/ 36 w 49"/>
                <a:gd name="T19" fmla="*/ 16 h 23"/>
                <a:gd name="T20" fmla="*/ 45 w 49"/>
                <a:gd name="T21" fmla="*/ 11 h 23"/>
                <a:gd name="T22" fmla="*/ 45 w 49"/>
                <a:gd name="T23" fmla="*/ 11 h 23"/>
                <a:gd name="T24" fmla="*/ 49 w 49"/>
                <a:gd name="T25" fmla="*/ 7 h 23"/>
                <a:gd name="T26" fmla="*/ 49 w 49"/>
                <a:gd name="T27" fmla="*/ 2 h 23"/>
                <a:gd name="T28" fmla="*/ 47 w 49"/>
                <a:gd name="T29" fmla="*/ 0 h 23"/>
                <a:gd name="T30" fmla="*/ 40 w 49"/>
                <a:gd name="T31" fmla="*/ 0 h 23"/>
                <a:gd name="T32" fmla="*/ 40 w 49"/>
                <a:gd name="T33" fmla="*/ 0 h 23"/>
                <a:gd name="T34" fmla="*/ 31 w 49"/>
                <a:gd name="T35" fmla="*/ 0 h 23"/>
                <a:gd name="T36" fmla="*/ 22 w 49"/>
                <a:gd name="T37" fmla="*/ 2 h 23"/>
                <a:gd name="T38" fmla="*/ 13 w 49"/>
                <a:gd name="T39" fmla="*/ 7 h 23"/>
                <a:gd name="T40" fmla="*/ 7 w 4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7" y="11"/>
                  </a:moveTo>
                  <a:lnTo>
                    <a:pt x="7" y="11"/>
                  </a:lnTo>
                  <a:lnTo>
                    <a:pt x="2" y="16"/>
                  </a:lnTo>
                  <a:lnTo>
                    <a:pt x="0" y="18"/>
                  </a:lnTo>
                  <a:lnTo>
                    <a:pt x="2" y="20"/>
                  </a:lnTo>
                  <a:lnTo>
                    <a:pt x="9" y="23"/>
                  </a:lnTo>
                  <a:lnTo>
                    <a:pt x="18" y="20"/>
                  </a:lnTo>
                  <a:lnTo>
                    <a:pt x="27" y="18"/>
                  </a:lnTo>
                  <a:lnTo>
                    <a:pt x="36" y="16"/>
                  </a:lnTo>
                  <a:lnTo>
                    <a:pt x="45" y="11"/>
                  </a:lnTo>
                  <a:lnTo>
                    <a:pt x="49" y="7"/>
                  </a:lnTo>
                  <a:lnTo>
                    <a:pt x="49" y="2"/>
                  </a:lnTo>
                  <a:lnTo>
                    <a:pt x="47" y="0"/>
                  </a:lnTo>
                  <a:lnTo>
                    <a:pt x="40" y="0"/>
                  </a:lnTo>
                  <a:lnTo>
                    <a:pt x="31" y="0"/>
                  </a:lnTo>
                  <a:lnTo>
                    <a:pt x="22" y="2"/>
                  </a:lnTo>
                  <a:lnTo>
                    <a:pt x="13"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6" name="Freeform 2123">
              <a:extLst>
                <a:ext uri="{FF2B5EF4-FFF2-40B4-BE49-F238E27FC236}">
                  <a16:creationId xmlns:a16="http://schemas.microsoft.com/office/drawing/2014/main" xmlns="" id="{7C95D172-B13F-B242-AC51-02F7507BB3CD}"/>
                </a:ext>
              </a:extLst>
            </p:cNvPr>
            <p:cNvSpPr>
              <a:spLocks/>
            </p:cNvSpPr>
            <p:nvPr/>
          </p:nvSpPr>
          <p:spPr bwMode="auto">
            <a:xfrm>
              <a:off x="2083" y="3226"/>
              <a:ext cx="49" cy="23"/>
            </a:xfrm>
            <a:custGeom>
              <a:avLst/>
              <a:gdLst>
                <a:gd name="T0" fmla="*/ 4 w 49"/>
                <a:gd name="T1" fmla="*/ 11 h 23"/>
                <a:gd name="T2" fmla="*/ 4 w 49"/>
                <a:gd name="T3" fmla="*/ 11 h 23"/>
                <a:gd name="T4" fmla="*/ 0 w 49"/>
                <a:gd name="T5" fmla="*/ 16 h 23"/>
                <a:gd name="T6" fmla="*/ 0 w 49"/>
                <a:gd name="T7" fmla="*/ 20 h 23"/>
                <a:gd name="T8" fmla="*/ 2 w 49"/>
                <a:gd name="T9" fmla="*/ 23 h 23"/>
                <a:gd name="T10" fmla="*/ 9 w 49"/>
                <a:gd name="T11" fmla="*/ 23 h 23"/>
                <a:gd name="T12" fmla="*/ 9 w 49"/>
                <a:gd name="T13" fmla="*/ 23 h 23"/>
                <a:gd name="T14" fmla="*/ 18 w 49"/>
                <a:gd name="T15" fmla="*/ 23 h 23"/>
                <a:gd name="T16" fmla="*/ 27 w 49"/>
                <a:gd name="T17" fmla="*/ 20 h 23"/>
                <a:gd name="T18" fmla="*/ 36 w 49"/>
                <a:gd name="T19" fmla="*/ 16 h 23"/>
                <a:gd name="T20" fmla="*/ 45 w 49"/>
                <a:gd name="T21" fmla="*/ 11 h 23"/>
                <a:gd name="T22" fmla="*/ 45 w 49"/>
                <a:gd name="T23" fmla="*/ 11 h 23"/>
                <a:gd name="T24" fmla="*/ 49 w 49"/>
                <a:gd name="T25" fmla="*/ 7 h 23"/>
                <a:gd name="T26" fmla="*/ 49 w 49"/>
                <a:gd name="T27" fmla="*/ 5 h 23"/>
                <a:gd name="T28" fmla="*/ 47 w 49"/>
                <a:gd name="T29" fmla="*/ 2 h 23"/>
                <a:gd name="T30" fmla="*/ 40 w 49"/>
                <a:gd name="T31" fmla="*/ 0 h 23"/>
                <a:gd name="T32" fmla="*/ 40 w 49"/>
                <a:gd name="T33" fmla="*/ 0 h 23"/>
                <a:gd name="T34" fmla="*/ 31 w 49"/>
                <a:gd name="T35" fmla="*/ 2 h 23"/>
                <a:gd name="T36" fmla="*/ 22 w 49"/>
                <a:gd name="T37" fmla="*/ 5 h 23"/>
                <a:gd name="T38" fmla="*/ 13 w 49"/>
                <a:gd name="T39" fmla="*/ 7 h 23"/>
                <a:gd name="T40" fmla="*/ 4 w 4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4" y="11"/>
                  </a:moveTo>
                  <a:lnTo>
                    <a:pt x="4" y="11"/>
                  </a:lnTo>
                  <a:lnTo>
                    <a:pt x="0" y="16"/>
                  </a:lnTo>
                  <a:lnTo>
                    <a:pt x="0" y="20"/>
                  </a:lnTo>
                  <a:lnTo>
                    <a:pt x="2" y="23"/>
                  </a:lnTo>
                  <a:lnTo>
                    <a:pt x="9" y="23"/>
                  </a:lnTo>
                  <a:lnTo>
                    <a:pt x="18" y="23"/>
                  </a:lnTo>
                  <a:lnTo>
                    <a:pt x="27" y="20"/>
                  </a:lnTo>
                  <a:lnTo>
                    <a:pt x="36" y="16"/>
                  </a:lnTo>
                  <a:lnTo>
                    <a:pt x="45" y="11"/>
                  </a:lnTo>
                  <a:lnTo>
                    <a:pt x="49" y="7"/>
                  </a:lnTo>
                  <a:lnTo>
                    <a:pt x="49" y="5"/>
                  </a:lnTo>
                  <a:lnTo>
                    <a:pt x="47" y="2"/>
                  </a:lnTo>
                  <a:lnTo>
                    <a:pt x="40" y="0"/>
                  </a:lnTo>
                  <a:lnTo>
                    <a:pt x="31" y="2"/>
                  </a:lnTo>
                  <a:lnTo>
                    <a:pt x="22" y="5"/>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7" name="Freeform 2124">
              <a:extLst>
                <a:ext uri="{FF2B5EF4-FFF2-40B4-BE49-F238E27FC236}">
                  <a16:creationId xmlns:a16="http://schemas.microsoft.com/office/drawing/2014/main" xmlns="" id="{AAE387C6-5531-9D4C-9457-BA55AC2BD912}"/>
                </a:ext>
              </a:extLst>
            </p:cNvPr>
            <p:cNvSpPr>
              <a:spLocks/>
            </p:cNvSpPr>
            <p:nvPr/>
          </p:nvSpPr>
          <p:spPr bwMode="auto">
            <a:xfrm>
              <a:off x="2083" y="3226"/>
              <a:ext cx="49" cy="23"/>
            </a:xfrm>
            <a:custGeom>
              <a:avLst/>
              <a:gdLst>
                <a:gd name="T0" fmla="*/ 4 w 49"/>
                <a:gd name="T1" fmla="*/ 11 h 23"/>
                <a:gd name="T2" fmla="*/ 4 w 49"/>
                <a:gd name="T3" fmla="*/ 11 h 23"/>
                <a:gd name="T4" fmla="*/ 0 w 49"/>
                <a:gd name="T5" fmla="*/ 16 h 23"/>
                <a:gd name="T6" fmla="*/ 0 w 49"/>
                <a:gd name="T7" fmla="*/ 20 h 23"/>
                <a:gd name="T8" fmla="*/ 2 w 49"/>
                <a:gd name="T9" fmla="*/ 23 h 23"/>
                <a:gd name="T10" fmla="*/ 9 w 49"/>
                <a:gd name="T11" fmla="*/ 23 h 23"/>
                <a:gd name="T12" fmla="*/ 9 w 49"/>
                <a:gd name="T13" fmla="*/ 23 h 23"/>
                <a:gd name="T14" fmla="*/ 18 w 49"/>
                <a:gd name="T15" fmla="*/ 23 h 23"/>
                <a:gd name="T16" fmla="*/ 27 w 49"/>
                <a:gd name="T17" fmla="*/ 20 h 23"/>
                <a:gd name="T18" fmla="*/ 36 w 49"/>
                <a:gd name="T19" fmla="*/ 16 h 23"/>
                <a:gd name="T20" fmla="*/ 45 w 49"/>
                <a:gd name="T21" fmla="*/ 11 h 23"/>
                <a:gd name="T22" fmla="*/ 45 w 49"/>
                <a:gd name="T23" fmla="*/ 11 h 23"/>
                <a:gd name="T24" fmla="*/ 49 w 49"/>
                <a:gd name="T25" fmla="*/ 7 h 23"/>
                <a:gd name="T26" fmla="*/ 49 w 49"/>
                <a:gd name="T27" fmla="*/ 5 h 23"/>
                <a:gd name="T28" fmla="*/ 47 w 49"/>
                <a:gd name="T29" fmla="*/ 2 h 23"/>
                <a:gd name="T30" fmla="*/ 40 w 49"/>
                <a:gd name="T31" fmla="*/ 0 h 23"/>
                <a:gd name="T32" fmla="*/ 40 w 49"/>
                <a:gd name="T33" fmla="*/ 0 h 23"/>
                <a:gd name="T34" fmla="*/ 31 w 49"/>
                <a:gd name="T35" fmla="*/ 2 h 23"/>
                <a:gd name="T36" fmla="*/ 22 w 49"/>
                <a:gd name="T37" fmla="*/ 5 h 23"/>
                <a:gd name="T38" fmla="*/ 13 w 49"/>
                <a:gd name="T39" fmla="*/ 7 h 23"/>
                <a:gd name="T40" fmla="*/ 4 w 4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3">
                  <a:moveTo>
                    <a:pt x="4" y="11"/>
                  </a:moveTo>
                  <a:lnTo>
                    <a:pt x="4" y="11"/>
                  </a:lnTo>
                  <a:lnTo>
                    <a:pt x="0" y="16"/>
                  </a:lnTo>
                  <a:lnTo>
                    <a:pt x="0" y="20"/>
                  </a:lnTo>
                  <a:lnTo>
                    <a:pt x="2" y="23"/>
                  </a:lnTo>
                  <a:lnTo>
                    <a:pt x="9" y="23"/>
                  </a:lnTo>
                  <a:lnTo>
                    <a:pt x="18" y="23"/>
                  </a:lnTo>
                  <a:lnTo>
                    <a:pt x="27" y="20"/>
                  </a:lnTo>
                  <a:lnTo>
                    <a:pt x="36" y="16"/>
                  </a:lnTo>
                  <a:lnTo>
                    <a:pt x="45" y="11"/>
                  </a:lnTo>
                  <a:lnTo>
                    <a:pt x="49" y="7"/>
                  </a:lnTo>
                  <a:lnTo>
                    <a:pt x="49" y="5"/>
                  </a:lnTo>
                  <a:lnTo>
                    <a:pt x="47" y="2"/>
                  </a:lnTo>
                  <a:lnTo>
                    <a:pt x="40" y="0"/>
                  </a:lnTo>
                  <a:lnTo>
                    <a:pt x="31" y="2"/>
                  </a:lnTo>
                  <a:lnTo>
                    <a:pt x="22" y="5"/>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8" name="Freeform 2125">
              <a:extLst>
                <a:ext uri="{FF2B5EF4-FFF2-40B4-BE49-F238E27FC236}">
                  <a16:creationId xmlns:a16="http://schemas.microsoft.com/office/drawing/2014/main" xmlns="" id="{D228F91D-A6AC-B84D-9109-6794B3C27833}"/>
                </a:ext>
              </a:extLst>
            </p:cNvPr>
            <p:cNvSpPr>
              <a:spLocks/>
            </p:cNvSpPr>
            <p:nvPr/>
          </p:nvSpPr>
          <p:spPr bwMode="auto">
            <a:xfrm>
              <a:off x="2042" y="3226"/>
              <a:ext cx="50" cy="23"/>
            </a:xfrm>
            <a:custGeom>
              <a:avLst/>
              <a:gdLst>
                <a:gd name="T0" fmla="*/ 5 w 50"/>
                <a:gd name="T1" fmla="*/ 11 h 23"/>
                <a:gd name="T2" fmla="*/ 5 w 50"/>
                <a:gd name="T3" fmla="*/ 11 h 23"/>
                <a:gd name="T4" fmla="*/ 0 w 50"/>
                <a:gd name="T5" fmla="*/ 16 h 23"/>
                <a:gd name="T6" fmla="*/ 0 w 50"/>
                <a:gd name="T7" fmla="*/ 20 h 23"/>
                <a:gd name="T8" fmla="*/ 2 w 50"/>
                <a:gd name="T9" fmla="*/ 23 h 23"/>
                <a:gd name="T10" fmla="*/ 9 w 50"/>
                <a:gd name="T11" fmla="*/ 23 h 23"/>
                <a:gd name="T12" fmla="*/ 9 w 50"/>
                <a:gd name="T13" fmla="*/ 23 h 23"/>
                <a:gd name="T14" fmla="*/ 18 w 50"/>
                <a:gd name="T15" fmla="*/ 23 h 23"/>
                <a:gd name="T16" fmla="*/ 27 w 50"/>
                <a:gd name="T17" fmla="*/ 20 h 23"/>
                <a:gd name="T18" fmla="*/ 38 w 50"/>
                <a:gd name="T19" fmla="*/ 16 h 23"/>
                <a:gd name="T20" fmla="*/ 45 w 50"/>
                <a:gd name="T21" fmla="*/ 11 h 23"/>
                <a:gd name="T22" fmla="*/ 45 w 50"/>
                <a:gd name="T23" fmla="*/ 11 h 23"/>
                <a:gd name="T24" fmla="*/ 50 w 50"/>
                <a:gd name="T25" fmla="*/ 7 h 23"/>
                <a:gd name="T26" fmla="*/ 50 w 50"/>
                <a:gd name="T27" fmla="*/ 5 h 23"/>
                <a:gd name="T28" fmla="*/ 47 w 50"/>
                <a:gd name="T29" fmla="*/ 2 h 23"/>
                <a:gd name="T30" fmla="*/ 41 w 50"/>
                <a:gd name="T31" fmla="*/ 0 h 23"/>
                <a:gd name="T32" fmla="*/ 41 w 50"/>
                <a:gd name="T33" fmla="*/ 0 h 23"/>
                <a:gd name="T34" fmla="*/ 32 w 50"/>
                <a:gd name="T35" fmla="*/ 2 h 23"/>
                <a:gd name="T36" fmla="*/ 23 w 50"/>
                <a:gd name="T37" fmla="*/ 5 h 23"/>
                <a:gd name="T38" fmla="*/ 14 w 50"/>
                <a:gd name="T39" fmla="*/ 9 h 23"/>
                <a:gd name="T40" fmla="*/ 5 w 50"/>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3">
                  <a:moveTo>
                    <a:pt x="5" y="11"/>
                  </a:moveTo>
                  <a:lnTo>
                    <a:pt x="5" y="11"/>
                  </a:lnTo>
                  <a:lnTo>
                    <a:pt x="0" y="16"/>
                  </a:lnTo>
                  <a:lnTo>
                    <a:pt x="0" y="20"/>
                  </a:lnTo>
                  <a:lnTo>
                    <a:pt x="2" y="23"/>
                  </a:lnTo>
                  <a:lnTo>
                    <a:pt x="9" y="23"/>
                  </a:lnTo>
                  <a:lnTo>
                    <a:pt x="18" y="23"/>
                  </a:lnTo>
                  <a:lnTo>
                    <a:pt x="27" y="20"/>
                  </a:lnTo>
                  <a:lnTo>
                    <a:pt x="38" y="16"/>
                  </a:lnTo>
                  <a:lnTo>
                    <a:pt x="45" y="11"/>
                  </a:lnTo>
                  <a:lnTo>
                    <a:pt x="50" y="7"/>
                  </a:lnTo>
                  <a:lnTo>
                    <a:pt x="50" y="5"/>
                  </a:lnTo>
                  <a:lnTo>
                    <a:pt x="47" y="2"/>
                  </a:lnTo>
                  <a:lnTo>
                    <a:pt x="41" y="0"/>
                  </a:lnTo>
                  <a:lnTo>
                    <a:pt x="32" y="2"/>
                  </a:lnTo>
                  <a:lnTo>
                    <a:pt x="23" y="5"/>
                  </a:lnTo>
                  <a:lnTo>
                    <a:pt x="14" y="9"/>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09" name="Freeform 2126">
              <a:extLst>
                <a:ext uri="{FF2B5EF4-FFF2-40B4-BE49-F238E27FC236}">
                  <a16:creationId xmlns:a16="http://schemas.microsoft.com/office/drawing/2014/main" xmlns="" id="{81F1132E-3603-784E-B9BC-1BD388FCD348}"/>
                </a:ext>
              </a:extLst>
            </p:cNvPr>
            <p:cNvSpPr>
              <a:spLocks/>
            </p:cNvSpPr>
            <p:nvPr/>
          </p:nvSpPr>
          <p:spPr bwMode="auto">
            <a:xfrm>
              <a:off x="2042" y="3226"/>
              <a:ext cx="50" cy="23"/>
            </a:xfrm>
            <a:custGeom>
              <a:avLst/>
              <a:gdLst>
                <a:gd name="T0" fmla="*/ 5 w 50"/>
                <a:gd name="T1" fmla="*/ 11 h 23"/>
                <a:gd name="T2" fmla="*/ 5 w 50"/>
                <a:gd name="T3" fmla="*/ 11 h 23"/>
                <a:gd name="T4" fmla="*/ 0 w 50"/>
                <a:gd name="T5" fmla="*/ 16 h 23"/>
                <a:gd name="T6" fmla="*/ 0 w 50"/>
                <a:gd name="T7" fmla="*/ 20 h 23"/>
                <a:gd name="T8" fmla="*/ 2 w 50"/>
                <a:gd name="T9" fmla="*/ 23 h 23"/>
                <a:gd name="T10" fmla="*/ 9 w 50"/>
                <a:gd name="T11" fmla="*/ 23 h 23"/>
                <a:gd name="T12" fmla="*/ 9 w 50"/>
                <a:gd name="T13" fmla="*/ 23 h 23"/>
                <a:gd name="T14" fmla="*/ 18 w 50"/>
                <a:gd name="T15" fmla="*/ 23 h 23"/>
                <a:gd name="T16" fmla="*/ 27 w 50"/>
                <a:gd name="T17" fmla="*/ 20 h 23"/>
                <a:gd name="T18" fmla="*/ 38 w 50"/>
                <a:gd name="T19" fmla="*/ 16 h 23"/>
                <a:gd name="T20" fmla="*/ 45 w 50"/>
                <a:gd name="T21" fmla="*/ 11 h 23"/>
                <a:gd name="T22" fmla="*/ 45 w 50"/>
                <a:gd name="T23" fmla="*/ 11 h 23"/>
                <a:gd name="T24" fmla="*/ 50 w 50"/>
                <a:gd name="T25" fmla="*/ 7 h 23"/>
                <a:gd name="T26" fmla="*/ 50 w 50"/>
                <a:gd name="T27" fmla="*/ 5 h 23"/>
                <a:gd name="T28" fmla="*/ 47 w 50"/>
                <a:gd name="T29" fmla="*/ 2 h 23"/>
                <a:gd name="T30" fmla="*/ 41 w 50"/>
                <a:gd name="T31" fmla="*/ 0 h 23"/>
                <a:gd name="T32" fmla="*/ 41 w 50"/>
                <a:gd name="T33" fmla="*/ 0 h 23"/>
                <a:gd name="T34" fmla="*/ 32 w 50"/>
                <a:gd name="T35" fmla="*/ 2 h 23"/>
                <a:gd name="T36" fmla="*/ 23 w 50"/>
                <a:gd name="T37" fmla="*/ 5 h 23"/>
                <a:gd name="T38" fmla="*/ 14 w 50"/>
                <a:gd name="T39" fmla="*/ 9 h 23"/>
                <a:gd name="T40" fmla="*/ 5 w 50"/>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3">
                  <a:moveTo>
                    <a:pt x="5" y="11"/>
                  </a:moveTo>
                  <a:lnTo>
                    <a:pt x="5" y="11"/>
                  </a:lnTo>
                  <a:lnTo>
                    <a:pt x="0" y="16"/>
                  </a:lnTo>
                  <a:lnTo>
                    <a:pt x="0" y="20"/>
                  </a:lnTo>
                  <a:lnTo>
                    <a:pt x="2" y="23"/>
                  </a:lnTo>
                  <a:lnTo>
                    <a:pt x="9" y="23"/>
                  </a:lnTo>
                  <a:lnTo>
                    <a:pt x="18" y="23"/>
                  </a:lnTo>
                  <a:lnTo>
                    <a:pt x="27" y="20"/>
                  </a:lnTo>
                  <a:lnTo>
                    <a:pt x="38" y="16"/>
                  </a:lnTo>
                  <a:lnTo>
                    <a:pt x="45" y="11"/>
                  </a:lnTo>
                  <a:lnTo>
                    <a:pt x="50" y="7"/>
                  </a:lnTo>
                  <a:lnTo>
                    <a:pt x="50" y="5"/>
                  </a:lnTo>
                  <a:lnTo>
                    <a:pt x="47" y="2"/>
                  </a:lnTo>
                  <a:lnTo>
                    <a:pt x="41" y="0"/>
                  </a:lnTo>
                  <a:lnTo>
                    <a:pt x="32" y="2"/>
                  </a:lnTo>
                  <a:lnTo>
                    <a:pt x="23" y="5"/>
                  </a:lnTo>
                  <a:lnTo>
                    <a:pt x="14" y="9"/>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0" name="Freeform 2127">
              <a:extLst>
                <a:ext uri="{FF2B5EF4-FFF2-40B4-BE49-F238E27FC236}">
                  <a16:creationId xmlns:a16="http://schemas.microsoft.com/office/drawing/2014/main" xmlns="" id="{7B52803F-FFED-8F43-8A16-CAF0AC1AC408}"/>
                </a:ext>
              </a:extLst>
            </p:cNvPr>
            <p:cNvSpPr>
              <a:spLocks/>
            </p:cNvSpPr>
            <p:nvPr/>
          </p:nvSpPr>
          <p:spPr bwMode="auto">
            <a:xfrm>
              <a:off x="1999" y="3228"/>
              <a:ext cx="54" cy="23"/>
            </a:xfrm>
            <a:custGeom>
              <a:avLst/>
              <a:gdLst>
                <a:gd name="T0" fmla="*/ 7 w 54"/>
                <a:gd name="T1" fmla="*/ 12 h 23"/>
                <a:gd name="T2" fmla="*/ 7 w 54"/>
                <a:gd name="T3" fmla="*/ 12 h 23"/>
                <a:gd name="T4" fmla="*/ 2 w 54"/>
                <a:gd name="T5" fmla="*/ 16 h 23"/>
                <a:gd name="T6" fmla="*/ 0 w 54"/>
                <a:gd name="T7" fmla="*/ 18 h 23"/>
                <a:gd name="T8" fmla="*/ 5 w 54"/>
                <a:gd name="T9" fmla="*/ 21 h 23"/>
                <a:gd name="T10" fmla="*/ 11 w 54"/>
                <a:gd name="T11" fmla="*/ 23 h 23"/>
                <a:gd name="T12" fmla="*/ 11 w 54"/>
                <a:gd name="T13" fmla="*/ 23 h 23"/>
                <a:gd name="T14" fmla="*/ 20 w 54"/>
                <a:gd name="T15" fmla="*/ 21 h 23"/>
                <a:gd name="T16" fmla="*/ 30 w 54"/>
                <a:gd name="T17" fmla="*/ 18 h 23"/>
                <a:gd name="T18" fmla="*/ 41 w 54"/>
                <a:gd name="T19" fmla="*/ 14 h 23"/>
                <a:gd name="T20" fmla="*/ 48 w 54"/>
                <a:gd name="T21" fmla="*/ 9 h 23"/>
                <a:gd name="T22" fmla="*/ 48 w 54"/>
                <a:gd name="T23" fmla="*/ 9 h 23"/>
                <a:gd name="T24" fmla="*/ 52 w 54"/>
                <a:gd name="T25" fmla="*/ 7 h 23"/>
                <a:gd name="T26" fmla="*/ 54 w 54"/>
                <a:gd name="T27" fmla="*/ 3 h 23"/>
                <a:gd name="T28" fmla="*/ 50 w 54"/>
                <a:gd name="T29" fmla="*/ 0 h 23"/>
                <a:gd name="T30" fmla="*/ 43 w 54"/>
                <a:gd name="T31" fmla="*/ 0 h 23"/>
                <a:gd name="T32" fmla="*/ 43 w 54"/>
                <a:gd name="T33" fmla="*/ 0 h 23"/>
                <a:gd name="T34" fmla="*/ 34 w 54"/>
                <a:gd name="T35" fmla="*/ 0 h 23"/>
                <a:gd name="T36" fmla="*/ 25 w 54"/>
                <a:gd name="T37" fmla="*/ 3 h 23"/>
                <a:gd name="T38" fmla="*/ 14 w 54"/>
                <a:gd name="T39" fmla="*/ 7 h 23"/>
                <a:gd name="T40" fmla="*/ 7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7" y="12"/>
                  </a:moveTo>
                  <a:lnTo>
                    <a:pt x="7" y="12"/>
                  </a:lnTo>
                  <a:lnTo>
                    <a:pt x="2" y="16"/>
                  </a:lnTo>
                  <a:lnTo>
                    <a:pt x="0" y="18"/>
                  </a:lnTo>
                  <a:lnTo>
                    <a:pt x="5" y="21"/>
                  </a:lnTo>
                  <a:lnTo>
                    <a:pt x="11" y="23"/>
                  </a:lnTo>
                  <a:lnTo>
                    <a:pt x="20" y="21"/>
                  </a:lnTo>
                  <a:lnTo>
                    <a:pt x="30" y="18"/>
                  </a:lnTo>
                  <a:lnTo>
                    <a:pt x="41" y="14"/>
                  </a:lnTo>
                  <a:lnTo>
                    <a:pt x="48" y="9"/>
                  </a:lnTo>
                  <a:lnTo>
                    <a:pt x="52" y="7"/>
                  </a:lnTo>
                  <a:lnTo>
                    <a:pt x="54" y="3"/>
                  </a:lnTo>
                  <a:lnTo>
                    <a:pt x="50" y="0"/>
                  </a:lnTo>
                  <a:lnTo>
                    <a:pt x="43" y="0"/>
                  </a:lnTo>
                  <a:lnTo>
                    <a:pt x="34" y="0"/>
                  </a:lnTo>
                  <a:lnTo>
                    <a:pt x="25" y="3"/>
                  </a:lnTo>
                  <a:lnTo>
                    <a:pt x="14" y="7"/>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1" name="Freeform 2128">
              <a:extLst>
                <a:ext uri="{FF2B5EF4-FFF2-40B4-BE49-F238E27FC236}">
                  <a16:creationId xmlns:a16="http://schemas.microsoft.com/office/drawing/2014/main" xmlns="" id="{440F2C89-4329-C14E-85F6-01145C7B621A}"/>
                </a:ext>
              </a:extLst>
            </p:cNvPr>
            <p:cNvSpPr>
              <a:spLocks/>
            </p:cNvSpPr>
            <p:nvPr/>
          </p:nvSpPr>
          <p:spPr bwMode="auto">
            <a:xfrm>
              <a:off x="1999" y="3228"/>
              <a:ext cx="54" cy="23"/>
            </a:xfrm>
            <a:custGeom>
              <a:avLst/>
              <a:gdLst>
                <a:gd name="T0" fmla="*/ 7 w 54"/>
                <a:gd name="T1" fmla="*/ 12 h 23"/>
                <a:gd name="T2" fmla="*/ 7 w 54"/>
                <a:gd name="T3" fmla="*/ 12 h 23"/>
                <a:gd name="T4" fmla="*/ 2 w 54"/>
                <a:gd name="T5" fmla="*/ 16 h 23"/>
                <a:gd name="T6" fmla="*/ 0 w 54"/>
                <a:gd name="T7" fmla="*/ 18 h 23"/>
                <a:gd name="T8" fmla="*/ 5 w 54"/>
                <a:gd name="T9" fmla="*/ 21 h 23"/>
                <a:gd name="T10" fmla="*/ 11 w 54"/>
                <a:gd name="T11" fmla="*/ 23 h 23"/>
                <a:gd name="T12" fmla="*/ 11 w 54"/>
                <a:gd name="T13" fmla="*/ 23 h 23"/>
                <a:gd name="T14" fmla="*/ 20 w 54"/>
                <a:gd name="T15" fmla="*/ 21 h 23"/>
                <a:gd name="T16" fmla="*/ 30 w 54"/>
                <a:gd name="T17" fmla="*/ 18 h 23"/>
                <a:gd name="T18" fmla="*/ 41 w 54"/>
                <a:gd name="T19" fmla="*/ 14 h 23"/>
                <a:gd name="T20" fmla="*/ 48 w 54"/>
                <a:gd name="T21" fmla="*/ 9 h 23"/>
                <a:gd name="T22" fmla="*/ 48 w 54"/>
                <a:gd name="T23" fmla="*/ 9 h 23"/>
                <a:gd name="T24" fmla="*/ 52 w 54"/>
                <a:gd name="T25" fmla="*/ 7 h 23"/>
                <a:gd name="T26" fmla="*/ 54 w 54"/>
                <a:gd name="T27" fmla="*/ 3 h 23"/>
                <a:gd name="T28" fmla="*/ 50 w 54"/>
                <a:gd name="T29" fmla="*/ 0 h 23"/>
                <a:gd name="T30" fmla="*/ 43 w 54"/>
                <a:gd name="T31" fmla="*/ 0 h 23"/>
                <a:gd name="T32" fmla="*/ 43 w 54"/>
                <a:gd name="T33" fmla="*/ 0 h 23"/>
                <a:gd name="T34" fmla="*/ 34 w 54"/>
                <a:gd name="T35" fmla="*/ 0 h 23"/>
                <a:gd name="T36" fmla="*/ 25 w 54"/>
                <a:gd name="T37" fmla="*/ 3 h 23"/>
                <a:gd name="T38" fmla="*/ 14 w 54"/>
                <a:gd name="T39" fmla="*/ 7 h 23"/>
                <a:gd name="T40" fmla="*/ 7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7" y="12"/>
                  </a:moveTo>
                  <a:lnTo>
                    <a:pt x="7" y="12"/>
                  </a:lnTo>
                  <a:lnTo>
                    <a:pt x="2" y="16"/>
                  </a:lnTo>
                  <a:lnTo>
                    <a:pt x="0" y="18"/>
                  </a:lnTo>
                  <a:lnTo>
                    <a:pt x="5" y="21"/>
                  </a:lnTo>
                  <a:lnTo>
                    <a:pt x="11" y="23"/>
                  </a:lnTo>
                  <a:lnTo>
                    <a:pt x="20" y="21"/>
                  </a:lnTo>
                  <a:lnTo>
                    <a:pt x="30" y="18"/>
                  </a:lnTo>
                  <a:lnTo>
                    <a:pt x="41" y="14"/>
                  </a:lnTo>
                  <a:lnTo>
                    <a:pt x="48" y="9"/>
                  </a:lnTo>
                  <a:lnTo>
                    <a:pt x="52" y="7"/>
                  </a:lnTo>
                  <a:lnTo>
                    <a:pt x="54" y="3"/>
                  </a:lnTo>
                  <a:lnTo>
                    <a:pt x="50" y="0"/>
                  </a:lnTo>
                  <a:lnTo>
                    <a:pt x="43" y="0"/>
                  </a:lnTo>
                  <a:lnTo>
                    <a:pt x="34" y="0"/>
                  </a:lnTo>
                  <a:lnTo>
                    <a:pt x="25" y="3"/>
                  </a:lnTo>
                  <a:lnTo>
                    <a:pt x="14" y="7"/>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2" name="Freeform 2129">
              <a:extLst>
                <a:ext uri="{FF2B5EF4-FFF2-40B4-BE49-F238E27FC236}">
                  <a16:creationId xmlns:a16="http://schemas.microsoft.com/office/drawing/2014/main" xmlns="" id="{BE2BE083-FB61-184C-83EE-7A6B8A582B17}"/>
                </a:ext>
              </a:extLst>
            </p:cNvPr>
            <p:cNvSpPr>
              <a:spLocks/>
            </p:cNvSpPr>
            <p:nvPr/>
          </p:nvSpPr>
          <p:spPr bwMode="auto">
            <a:xfrm>
              <a:off x="1959" y="3228"/>
              <a:ext cx="51" cy="23"/>
            </a:xfrm>
            <a:custGeom>
              <a:avLst/>
              <a:gdLst>
                <a:gd name="T0" fmla="*/ 4 w 51"/>
                <a:gd name="T1" fmla="*/ 12 h 23"/>
                <a:gd name="T2" fmla="*/ 4 w 51"/>
                <a:gd name="T3" fmla="*/ 12 h 23"/>
                <a:gd name="T4" fmla="*/ 0 w 51"/>
                <a:gd name="T5" fmla="*/ 16 h 23"/>
                <a:gd name="T6" fmla="*/ 0 w 51"/>
                <a:gd name="T7" fmla="*/ 18 h 23"/>
                <a:gd name="T8" fmla="*/ 2 w 51"/>
                <a:gd name="T9" fmla="*/ 21 h 23"/>
                <a:gd name="T10" fmla="*/ 9 w 51"/>
                <a:gd name="T11" fmla="*/ 23 h 23"/>
                <a:gd name="T12" fmla="*/ 9 w 51"/>
                <a:gd name="T13" fmla="*/ 23 h 23"/>
                <a:gd name="T14" fmla="*/ 18 w 51"/>
                <a:gd name="T15" fmla="*/ 21 h 23"/>
                <a:gd name="T16" fmla="*/ 29 w 51"/>
                <a:gd name="T17" fmla="*/ 18 h 23"/>
                <a:gd name="T18" fmla="*/ 38 w 51"/>
                <a:gd name="T19" fmla="*/ 16 h 23"/>
                <a:gd name="T20" fmla="*/ 47 w 51"/>
                <a:gd name="T21" fmla="*/ 12 h 23"/>
                <a:gd name="T22" fmla="*/ 47 w 51"/>
                <a:gd name="T23" fmla="*/ 12 h 23"/>
                <a:gd name="T24" fmla="*/ 51 w 51"/>
                <a:gd name="T25" fmla="*/ 7 h 23"/>
                <a:gd name="T26" fmla="*/ 51 w 51"/>
                <a:gd name="T27" fmla="*/ 3 h 23"/>
                <a:gd name="T28" fmla="*/ 49 w 51"/>
                <a:gd name="T29" fmla="*/ 0 h 23"/>
                <a:gd name="T30" fmla="*/ 42 w 51"/>
                <a:gd name="T31" fmla="*/ 0 h 23"/>
                <a:gd name="T32" fmla="*/ 42 w 51"/>
                <a:gd name="T33" fmla="*/ 0 h 23"/>
                <a:gd name="T34" fmla="*/ 33 w 51"/>
                <a:gd name="T35" fmla="*/ 0 h 23"/>
                <a:gd name="T36" fmla="*/ 22 w 51"/>
                <a:gd name="T37" fmla="*/ 3 h 23"/>
                <a:gd name="T38" fmla="*/ 13 w 51"/>
                <a:gd name="T39" fmla="*/ 7 h 23"/>
                <a:gd name="T40" fmla="*/ 4 w 5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3">
                  <a:moveTo>
                    <a:pt x="4" y="12"/>
                  </a:moveTo>
                  <a:lnTo>
                    <a:pt x="4" y="12"/>
                  </a:lnTo>
                  <a:lnTo>
                    <a:pt x="0" y="16"/>
                  </a:lnTo>
                  <a:lnTo>
                    <a:pt x="0" y="18"/>
                  </a:lnTo>
                  <a:lnTo>
                    <a:pt x="2" y="21"/>
                  </a:lnTo>
                  <a:lnTo>
                    <a:pt x="9" y="23"/>
                  </a:lnTo>
                  <a:lnTo>
                    <a:pt x="18" y="21"/>
                  </a:lnTo>
                  <a:lnTo>
                    <a:pt x="29" y="18"/>
                  </a:lnTo>
                  <a:lnTo>
                    <a:pt x="38" y="16"/>
                  </a:lnTo>
                  <a:lnTo>
                    <a:pt x="47" y="12"/>
                  </a:lnTo>
                  <a:lnTo>
                    <a:pt x="51" y="7"/>
                  </a:lnTo>
                  <a:lnTo>
                    <a:pt x="51" y="3"/>
                  </a:lnTo>
                  <a:lnTo>
                    <a:pt x="49" y="0"/>
                  </a:lnTo>
                  <a:lnTo>
                    <a:pt x="42" y="0"/>
                  </a:lnTo>
                  <a:lnTo>
                    <a:pt x="33" y="0"/>
                  </a:lnTo>
                  <a:lnTo>
                    <a:pt x="22"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3" name="Freeform 2130">
              <a:extLst>
                <a:ext uri="{FF2B5EF4-FFF2-40B4-BE49-F238E27FC236}">
                  <a16:creationId xmlns:a16="http://schemas.microsoft.com/office/drawing/2014/main" xmlns="" id="{47161DBB-EB12-164D-A1AB-CE97BD99ED47}"/>
                </a:ext>
              </a:extLst>
            </p:cNvPr>
            <p:cNvSpPr>
              <a:spLocks/>
            </p:cNvSpPr>
            <p:nvPr/>
          </p:nvSpPr>
          <p:spPr bwMode="auto">
            <a:xfrm>
              <a:off x="1959" y="3228"/>
              <a:ext cx="51" cy="23"/>
            </a:xfrm>
            <a:custGeom>
              <a:avLst/>
              <a:gdLst>
                <a:gd name="T0" fmla="*/ 4 w 51"/>
                <a:gd name="T1" fmla="*/ 12 h 23"/>
                <a:gd name="T2" fmla="*/ 4 w 51"/>
                <a:gd name="T3" fmla="*/ 12 h 23"/>
                <a:gd name="T4" fmla="*/ 0 w 51"/>
                <a:gd name="T5" fmla="*/ 16 h 23"/>
                <a:gd name="T6" fmla="*/ 0 w 51"/>
                <a:gd name="T7" fmla="*/ 18 h 23"/>
                <a:gd name="T8" fmla="*/ 2 w 51"/>
                <a:gd name="T9" fmla="*/ 21 h 23"/>
                <a:gd name="T10" fmla="*/ 9 w 51"/>
                <a:gd name="T11" fmla="*/ 23 h 23"/>
                <a:gd name="T12" fmla="*/ 9 w 51"/>
                <a:gd name="T13" fmla="*/ 23 h 23"/>
                <a:gd name="T14" fmla="*/ 18 w 51"/>
                <a:gd name="T15" fmla="*/ 21 h 23"/>
                <a:gd name="T16" fmla="*/ 29 w 51"/>
                <a:gd name="T17" fmla="*/ 18 h 23"/>
                <a:gd name="T18" fmla="*/ 38 w 51"/>
                <a:gd name="T19" fmla="*/ 16 h 23"/>
                <a:gd name="T20" fmla="*/ 47 w 51"/>
                <a:gd name="T21" fmla="*/ 12 h 23"/>
                <a:gd name="T22" fmla="*/ 47 w 51"/>
                <a:gd name="T23" fmla="*/ 12 h 23"/>
                <a:gd name="T24" fmla="*/ 51 w 51"/>
                <a:gd name="T25" fmla="*/ 7 h 23"/>
                <a:gd name="T26" fmla="*/ 51 w 51"/>
                <a:gd name="T27" fmla="*/ 3 h 23"/>
                <a:gd name="T28" fmla="*/ 49 w 51"/>
                <a:gd name="T29" fmla="*/ 0 h 23"/>
                <a:gd name="T30" fmla="*/ 42 w 51"/>
                <a:gd name="T31" fmla="*/ 0 h 23"/>
                <a:gd name="T32" fmla="*/ 42 w 51"/>
                <a:gd name="T33" fmla="*/ 0 h 23"/>
                <a:gd name="T34" fmla="*/ 33 w 51"/>
                <a:gd name="T35" fmla="*/ 0 h 23"/>
                <a:gd name="T36" fmla="*/ 22 w 51"/>
                <a:gd name="T37" fmla="*/ 3 h 23"/>
                <a:gd name="T38" fmla="*/ 13 w 51"/>
                <a:gd name="T39" fmla="*/ 7 h 23"/>
                <a:gd name="T40" fmla="*/ 4 w 5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3">
                  <a:moveTo>
                    <a:pt x="4" y="12"/>
                  </a:moveTo>
                  <a:lnTo>
                    <a:pt x="4" y="12"/>
                  </a:lnTo>
                  <a:lnTo>
                    <a:pt x="0" y="16"/>
                  </a:lnTo>
                  <a:lnTo>
                    <a:pt x="0" y="18"/>
                  </a:lnTo>
                  <a:lnTo>
                    <a:pt x="2" y="21"/>
                  </a:lnTo>
                  <a:lnTo>
                    <a:pt x="9" y="23"/>
                  </a:lnTo>
                  <a:lnTo>
                    <a:pt x="18" y="21"/>
                  </a:lnTo>
                  <a:lnTo>
                    <a:pt x="29" y="18"/>
                  </a:lnTo>
                  <a:lnTo>
                    <a:pt x="38" y="16"/>
                  </a:lnTo>
                  <a:lnTo>
                    <a:pt x="47" y="12"/>
                  </a:lnTo>
                  <a:lnTo>
                    <a:pt x="51" y="7"/>
                  </a:lnTo>
                  <a:lnTo>
                    <a:pt x="51" y="3"/>
                  </a:lnTo>
                  <a:lnTo>
                    <a:pt x="49" y="0"/>
                  </a:lnTo>
                  <a:lnTo>
                    <a:pt x="42" y="0"/>
                  </a:lnTo>
                  <a:lnTo>
                    <a:pt x="33" y="0"/>
                  </a:lnTo>
                  <a:lnTo>
                    <a:pt x="22"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4" name="Freeform 2131">
              <a:extLst>
                <a:ext uri="{FF2B5EF4-FFF2-40B4-BE49-F238E27FC236}">
                  <a16:creationId xmlns:a16="http://schemas.microsoft.com/office/drawing/2014/main" xmlns="" id="{7FDC7C25-49A3-344A-831B-8EF54681664F}"/>
                </a:ext>
              </a:extLst>
            </p:cNvPr>
            <p:cNvSpPr>
              <a:spLocks/>
            </p:cNvSpPr>
            <p:nvPr/>
          </p:nvSpPr>
          <p:spPr bwMode="auto">
            <a:xfrm>
              <a:off x="1914" y="3228"/>
              <a:ext cx="54" cy="23"/>
            </a:xfrm>
            <a:custGeom>
              <a:avLst/>
              <a:gdLst>
                <a:gd name="T0" fmla="*/ 6 w 54"/>
                <a:gd name="T1" fmla="*/ 12 h 23"/>
                <a:gd name="T2" fmla="*/ 6 w 54"/>
                <a:gd name="T3" fmla="*/ 12 h 23"/>
                <a:gd name="T4" fmla="*/ 2 w 54"/>
                <a:gd name="T5" fmla="*/ 16 h 23"/>
                <a:gd name="T6" fmla="*/ 0 w 54"/>
                <a:gd name="T7" fmla="*/ 21 h 23"/>
                <a:gd name="T8" fmla="*/ 4 w 54"/>
                <a:gd name="T9" fmla="*/ 23 h 23"/>
                <a:gd name="T10" fmla="*/ 11 w 54"/>
                <a:gd name="T11" fmla="*/ 23 h 23"/>
                <a:gd name="T12" fmla="*/ 11 w 54"/>
                <a:gd name="T13" fmla="*/ 23 h 23"/>
                <a:gd name="T14" fmla="*/ 20 w 54"/>
                <a:gd name="T15" fmla="*/ 23 h 23"/>
                <a:gd name="T16" fmla="*/ 31 w 54"/>
                <a:gd name="T17" fmla="*/ 18 h 23"/>
                <a:gd name="T18" fmla="*/ 40 w 54"/>
                <a:gd name="T19" fmla="*/ 16 h 23"/>
                <a:gd name="T20" fmla="*/ 49 w 54"/>
                <a:gd name="T21" fmla="*/ 12 h 23"/>
                <a:gd name="T22" fmla="*/ 49 w 54"/>
                <a:gd name="T23" fmla="*/ 12 h 23"/>
                <a:gd name="T24" fmla="*/ 54 w 54"/>
                <a:gd name="T25" fmla="*/ 7 h 23"/>
                <a:gd name="T26" fmla="*/ 54 w 54"/>
                <a:gd name="T27" fmla="*/ 3 h 23"/>
                <a:gd name="T28" fmla="*/ 51 w 54"/>
                <a:gd name="T29" fmla="*/ 0 h 23"/>
                <a:gd name="T30" fmla="*/ 45 w 54"/>
                <a:gd name="T31" fmla="*/ 0 h 23"/>
                <a:gd name="T32" fmla="*/ 45 w 54"/>
                <a:gd name="T33" fmla="*/ 0 h 23"/>
                <a:gd name="T34" fmla="*/ 36 w 54"/>
                <a:gd name="T35" fmla="*/ 3 h 23"/>
                <a:gd name="T36" fmla="*/ 24 w 54"/>
                <a:gd name="T37" fmla="*/ 5 h 23"/>
                <a:gd name="T38" fmla="*/ 13 w 54"/>
                <a:gd name="T39" fmla="*/ 7 h 23"/>
                <a:gd name="T40" fmla="*/ 6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6" y="12"/>
                  </a:moveTo>
                  <a:lnTo>
                    <a:pt x="6" y="12"/>
                  </a:lnTo>
                  <a:lnTo>
                    <a:pt x="2" y="16"/>
                  </a:lnTo>
                  <a:lnTo>
                    <a:pt x="0" y="21"/>
                  </a:lnTo>
                  <a:lnTo>
                    <a:pt x="4" y="23"/>
                  </a:lnTo>
                  <a:lnTo>
                    <a:pt x="11" y="23"/>
                  </a:lnTo>
                  <a:lnTo>
                    <a:pt x="20" y="23"/>
                  </a:lnTo>
                  <a:lnTo>
                    <a:pt x="31" y="18"/>
                  </a:lnTo>
                  <a:lnTo>
                    <a:pt x="40" y="16"/>
                  </a:lnTo>
                  <a:lnTo>
                    <a:pt x="49" y="12"/>
                  </a:lnTo>
                  <a:lnTo>
                    <a:pt x="54" y="7"/>
                  </a:lnTo>
                  <a:lnTo>
                    <a:pt x="54" y="3"/>
                  </a:lnTo>
                  <a:lnTo>
                    <a:pt x="51" y="0"/>
                  </a:lnTo>
                  <a:lnTo>
                    <a:pt x="45" y="0"/>
                  </a:lnTo>
                  <a:lnTo>
                    <a:pt x="36" y="3"/>
                  </a:lnTo>
                  <a:lnTo>
                    <a:pt x="24" y="5"/>
                  </a:lnTo>
                  <a:lnTo>
                    <a:pt x="13" y="7"/>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5" name="Freeform 2132">
              <a:extLst>
                <a:ext uri="{FF2B5EF4-FFF2-40B4-BE49-F238E27FC236}">
                  <a16:creationId xmlns:a16="http://schemas.microsoft.com/office/drawing/2014/main" xmlns="" id="{36C72289-843D-BF40-A175-3DEFC0815F1C}"/>
                </a:ext>
              </a:extLst>
            </p:cNvPr>
            <p:cNvSpPr>
              <a:spLocks/>
            </p:cNvSpPr>
            <p:nvPr/>
          </p:nvSpPr>
          <p:spPr bwMode="auto">
            <a:xfrm>
              <a:off x="1914" y="3228"/>
              <a:ext cx="54" cy="23"/>
            </a:xfrm>
            <a:custGeom>
              <a:avLst/>
              <a:gdLst>
                <a:gd name="T0" fmla="*/ 6 w 54"/>
                <a:gd name="T1" fmla="*/ 12 h 23"/>
                <a:gd name="T2" fmla="*/ 6 w 54"/>
                <a:gd name="T3" fmla="*/ 12 h 23"/>
                <a:gd name="T4" fmla="*/ 2 w 54"/>
                <a:gd name="T5" fmla="*/ 16 h 23"/>
                <a:gd name="T6" fmla="*/ 0 w 54"/>
                <a:gd name="T7" fmla="*/ 21 h 23"/>
                <a:gd name="T8" fmla="*/ 4 w 54"/>
                <a:gd name="T9" fmla="*/ 23 h 23"/>
                <a:gd name="T10" fmla="*/ 11 w 54"/>
                <a:gd name="T11" fmla="*/ 23 h 23"/>
                <a:gd name="T12" fmla="*/ 11 w 54"/>
                <a:gd name="T13" fmla="*/ 23 h 23"/>
                <a:gd name="T14" fmla="*/ 20 w 54"/>
                <a:gd name="T15" fmla="*/ 23 h 23"/>
                <a:gd name="T16" fmla="*/ 31 w 54"/>
                <a:gd name="T17" fmla="*/ 18 h 23"/>
                <a:gd name="T18" fmla="*/ 40 w 54"/>
                <a:gd name="T19" fmla="*/ 16 h 23"/>
                <a:gd name="T20" fmla="*/ 49 w 54"/>
                <a:gd name="T21" fmla="*/ 12 h 23"/>
                <a:gd name="T22" fmla="*/ 49 w 54"/>
                <a:gd name="T23" fmla="*/ 12 h 23"/>
                <a:gd name="T24" fmla="*/ 54 w 54"/>
                <a:gd name="T25" fmla="*/ 7 h 23"/>
                <a:gd name="T26" fmla="*/ 54 w 54"/>
                <a:gd name="T27" fmla="*/ 3 h 23"/>
                <a:gd name="T28" fmla="*/ 51 w 54"/>
                <a:gd name="T29" fmla="*/ 0 h 23"/>
                <a:gd name="T30" fmla="*/ 45 w 54"/>
                <a:gd name="T31" fmla="*/ 0 h 23"/>
                <a:gd name="T32" fmla="*/ 45 w 54"/>
                <a:gd name="T33" fmla="*/ 0 h 23"/>
                <a:gd name="T34" fmla="*/ 36 w 54"/>
                <a:gd name="T35" fmla="*/ 3 h 23"/>
                <a:gd name="T36" fmla="*/ 24 w 54"/>
                <a:gd name="T37" fmla="*/ 5 h 23"/>
                <a:gd name="T38" fmla="*/ 13 w 54"/>
                <a:gd name="T39" fmla="*/ 7 h 23"/>
                <a:gd name="T40" fmla="*/ 6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6" y="12"/>
                  </a:moveTo>
                  <a:lnTo>
                    <a:pt x="6" y="12"/>
                  </a:lnTo>
                  <a:lnTo>
                    <a:pt x="2" y="16"/>
                  </a:lnTo>
                  <a:lnTo>
                    <a:pt x="0" y="21"/>
                  </a:lnTo>
                  <a:lnTo>
                    <a:pt x="4" y="23"/>
                  </a:lnTo>
                  <a:lnTo>
                    <a:pt x="11" y="23"/>
                  </a:lnTo>
                  <a:lnTo>
                    <a:pt x="20" y="23"/>
                  </a:lnTo>
                  <a:lnTo>
                    <a:pt x="31" y="18"/>
                  </a:lnTo>
                  <a:lnTo>
                    <a:pt x="40" y="16"/>
                  </a:lnTo>
                  <a:lnTo>
                    <a:pt x="49" y="12"/>
                  </a:lnTo>
                  <a:lnTo>
                    <a:pt x="54" y="7"/>
                  </a:lnTo>
                  <a:lnTo>
                    <a:pt x="54" y="3"/>
                  </a:lnTo>
                  <a:lnTo>
                    <a:pt x="51" y="0"/>
                  </a:lnTo>
                  <a:lnTo>
                    <a:pt x="45" y="0"/>
                  </a:lnTo>
                  <a:lnTo>
                    <a:pt x="36" y="3"/>
                  </a:lnTo>
                  <a:lnTo>
                    <a:pt x="24" y="5"/>
                  </a:lnTo>
                  <a:lnTo>
                    <a:pt x="13" y="7"/>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6" name="Freeform 2133">
              <a:extLst>
                <a:ext uri="{FF2B5EF4-FFF2-40B4-BE49-F238E27FC236}">
                  <a16:creationId xmlns:a16="http://schemas.microsoft.com/office/drawing/2014/main" xmlns="" id="{E9E745E6-72B4-274D-8A85-48FE54273E82}"/>
                </a:ext>
              </a:extLst>
            </p:cNvPr>
            <p:cNvSpPr>
              <a:spLocks/>
            </p:cNvSpPr>
            <p:nvPr/>
          </p:nvSpPr>
          <p:spPr bwMode="auto">
            <a:xfrm>
              <a:off x="1871" y="3228"/>
              <a:ext cx="54" cy="23"/>
            </a:xfrm>
            <a:custGeom>
              <a:avLst/>
              <a:gdLst>
                <a:gd name="T0" fmla="*/ 4 w 54"/>
                <a:gd name="T1" fmla="*/ 12 h 23"/>
                <a:gd name="T2" fmla="*/ 4 w 54"/>
                <a:gd name="T3" fmla="*/ 12 h 23"/>
                <a:gd name="T4" fmla="*/ 0 w 54"/>
                <a:gd name="T5" fmla="*/ 16 h 23"/>
                <a:gd name="T6" fmla="*/ 0 w 54"/>
                <a:gd name="T7" fmla="*/ 21 h 23"/>
                <a:gd name="T8" fmla="*/ 2 w 54"/>
                <a:gd name="T9" fmla="*/ 23 h 23"/>
                <a:gd name="T10" fmla="*/ 9 w 54"/>
                <a:gd name="T11" fmla="*/ 23 h 23"/>
                <a:gd name="T12" fmla="*/ 9 w 54"/>
                <a:gd name="T13" fmla="*/ 23 h 23"/>
                <a:gd name="T14" fmla="*/ 20 w 54"/>
                <a:gd name="T15" fmla="*/ 23 h 23"/>
                <a:gd name="T16" fmla="*/ 31 w 54"/>
                <a:gd name="T17" fmla="*/ 21 h 23"/>
                <a:gd name="T18" fmla="*/ 40 w 54"/>
                <a:gd name="T19" fmla="*/ 16 h 23"/>
                <a:gd name="T20" fmla="*/ 49 w 54"/>
                <a:gd name="T21" fmla="*/ 12 h 23"/>
                <a:gd name="T22" fmla="*/ 49 w 54"/>
                <a:gd name="T23" fmla="*/ 12 h 23"/>
                <a:gd name="T24" fmla="*/ 54 w 54"/>
                <a:gd name="T25" fmla="*/ 7 h 23"/>
                <a:gd name="T26" fmla="*/ 54 w 54"/>
                <a:gd name="T27" fmla="*/ 5 h 23"/>
                <a:gd name="T28" fmla="*/ 52 w 54"/>
                <a:gd name="T29" fmla="*/ 3 h 23"/>
                <a:gd name="T30" fmla="*/ 43 w 54"/>
                <a:gd name="T31" fmla="*/ 0 h 23"/>
                <a:gd name="T32" fmla="*/ 43 w 54"/>
                <a:gd name="T33" fmla="*/ 0 h 23"/>
                <a:gd name="T34" fmla="*/ 34 w 54"/>
                <a:gd name="T35" fmla="*/ 3 h 23"/>
                <a:gd name="T36" fmla="*/ 22 w 54"/>
                <a:gd name="T37" fmla="*/ 5 h 23"/>
                <a:gd name="T38" fmla="*/ 13 w 54"/>
                <a:gd name="T39" fmla="*/ 7 h 23"/>
                <a:gd name="T40" fmla="*/ 4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4" y="12"/>
                  </a:moveTo>
                  <a:lnTo>
                    <a:pt x="4" y="12"/>
                  </a:lnTo>
                  <a:lnTo>
                    <a:pt x="0" y="16"/>
                  </a:lnTo>
                  <a:lnTo>
                    <a:pt x="0" y="21"/>
                  </a:lnTo>
                  <a:lnTo>
                    <a:pt x="2" y="23"/>
                  </a:lnTo>
                  <a:lnTo>
                    <a:pt x="9" y="23"/>
                  </a:lnTo>
                  <a:lnTo>
                    <a:pt x="20" y="23"/>
                  </a:lnTo>
                  <a:lnTo>
                    <a:pt x="31" y="21"/>
                  </a:lnTo>
                  <a:lnTo>
                    <a:pt x="40" y="16"/>
                  </a:lnTo>
                  <a:lnTo>
                    <a:pt x="49" y="12"/>
                  </a:lnTo>
                  <a:lnTo>
                    <a:pt x="54" y="7"/>
                  </a:lnTo>
                  <a:lnTo>
                    <a:pt x="54" y="5"/>
                  </a:lnTo>
                  <a:lnTo>
                    <a:pt x="52" y="3"/>
                  </a:lnTo>
                  <a:lnTo>
                    <a:pt x="43" y="0"/>
                  </a:lnTo>
                  <a:lnTo>
                    <a:pt x="34" y="3"/>
                  </a:lnTo>
                  <a:lnTo>
                    <a:pt x="22"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7" name="Freeform 2134">
              <a:extLst>
                <a:ext uri="{FF2B5EF4-FFF2-40B4-BE49-F238E27FC236}">
                  <a16:creationId xmlns:a16="http://schemas.microsoft.com/office/drawing/2014/main" xmlns="" id="{9C1BD8E0-1E01-7546-B496-50AF8E260CDB}"/>
                </a:ext>
              </a:extLst>
            </p:cNvPr>
            <p:cNvSpPr>
              <a:spLocks/>
            </p:cNvSpPr>
            <p:nvPr/>
          </p:nvSpPr>
          <p:spPr bwMode="auto">
            <a:xfrm>
              <a:off x="1871" y="3228"/>
              <a:ext cx="54" cy="23"/>
            </a:xfrm>
            <a:custGeom>
              <a:avLst/>
              <a:gdLst>
                <a:gd name="T0" fmla="*/ 4 w 54"/>
                <a:gd name="T1" fmla="*/ 12 h 23"/>
                <a:gd name="T2" fmla="*/ 4 w 54"/>
                <a:gd name="T3" fmla="*/ 12 h 23"/>
                <a:gd name="T4" fmla="*/ 0 w 54"/>
                <a:gd name="T5" fmla="*/ 16 h 23"/>
                <a:gd name="T6" fmla="*/ 0 w 54"/>
                <a:gd name="T7" fmla="*/ 21 h 23"/>
                <a:gd name="T8" fmla="*/ 2 w 54"/>
                <a:gd name="T9" fmla="*/ 23 h 23"/>
                <a:gd name="T10" fmla="*/ 9 w 54"/>
                <a:gd name="T11" fmla="*/ 23 h 23"/>
                <a:gd name="T12" fmla="*/ 9 w 54"/>
                <a:gd name="T13" fmla="*/ 23 h 23"/>
                <a:gd name="T14" fmla="*/ 20 w 54"/>
                <a:gd name="T15" fmla="*/ 23 h 23"/>
                <a:gd name="T16" fmla="*/ 31 w 54"/>
                <a:gd name="T17" fmla="*/ 21 h 23"/>
                <a:gd name="T18" fmla="*/ 40 w 54"/>
                <a:gd name="T19" fmla="*/ 16 h 23"/>
                <a:gd name="T20" fmla="*/ 49 w 54"/>
                <a:gd name="T21" fmla="*/ 12 h 23"/>
                <a:gd name="T22" fmla="*/ 49 w 54"/>
                <a:gd name="T23" fmla="*/ 12 h 23"/>
                <a:gd name="T24" fmla="*/ 54 w 54"/>
                <a:gd name="T25" fmla="*/ 7 h 23"/>
                <a:gd name="T26" fmla="*/ 54 w 54"/>
                <a:gd name="T27" fmla="*/ 5 h 23"/>
                <a:gd name="T28" fmla="*/ 52 w 54"/>
                <a:gd name="T29" fmla="*/ 3 h 23"/>
                <a:gd name="T30" fmla="*/ 43 w 54"/>
                <a:gd name="T31" fmla="*/ 0 h 23"/>
                <a:gd name="T32" fmla="*/ 43 w 54"/>
                <a:gd name="T33" fmla="*/ 0 h 23"/>
                <a:gd name="T34" fmla="*/ 34 w 54"/>
                <a:gd name="T35" fmla="*/ 3 h 23"/>
                <a:gd name="T36" fmla="*/ 22 w 54"/>
                <a:gd name="T37" fmla="*/ 5 h 23"/>
                <a:gd name="T38" fmla="*/ 13 w 54"/>
                <a:gd name="T39" fmla="*/ 7 h 23"/>
                <a:gd name="T40" fmla="*/ 4 w 54"/>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3">
                  <a:moveTo>
                    <a:pt x="4" y="12"/>
                  </a:moveTo>
                  <a:lnTo>
                    <a:pt x="4" y="12"/>
                  </a:lnTo>
                  <a:lnTo>
                    <a:pt x="0" y="16"/>
                  </a:lnTo>
                  <a:lnTo>
                    <a:pt x="0" y="21"/>
                  </a:lnTo>
                  <a:lnTo>
                    <a:pt x="2" y="23"/>
                  </a:lnTo>
                  <a:lnTo>
                    <a:pt x="9" y="23"/>
                  </a:lnTo>
                  <a:lnTo>
                    <a:pt x="20" y="23"/>
                  </a:lnTo>
                  <a:lnTo>
                    <a:pt x="31" y="21"/>
                  </a:lnTo>
                  <a:lnTo>
                    <a:pt x="40" y="16"/>
                  </a:lnTo>
                  <a:lnTo>
                    <a:pt x="49" y="12"/>
                  </a:lnTo>
                  <a:lnTo>
                    <a:pt x="54" y="7"/>
                  </a:lnTo>
                  <a:lnTo>
                    <a:pt x="54" y="5"/>
                  </a:lnTo>
                  <a:lnTo>
                    <a:pt x="52" y="3"/>
                  </a:lnTo>
                  <a:lnTo>
                    <a:pt x="43" y="0"/>
                  </a:lnTo>
                  <a:lnTo>
                    <a:pt x="34" y="3"/>
                  </a:lnTo>
                  <a:lnTo>
                    <a:pt x="22"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8" name="Freeform 2135">
              <a:extLst>
                <a:ext uri="{FF2B5EF4-FFF2-40B4-BE49-F238E27FC236}">
                  <a16:creationId xmlns:a16="http://schemas.microsoft.com/office/drawing/2014/main" xmlns="" id="{1B10EA6D-1C7E-594A-AA78-E950544EA7DA}"/>
                </a:ext>
              </a:extLst>
            </p:cNvPr>
            <p:cNvSpPr>
              <a:spLocks/>
            </p:cNvSpPr>
            <p:nvPr/>
          </p:nvSpPr>
          <p:spPr bwMode="auto">
            <a:xfrm>
              <a:off x="1826" y="3231"/>
              <a:ext cx="54" cy="20"/>
            </a:xfrm>
            <a:custGeom>
              <a:avLst/>
              <a:gdLst>
                <a:gd name="T0" fmla="*/ 4 w 54"/>
                <a:gd name="T1" fmla="*/ 11 h 20"/>
                <a:gd name="T2" fmla="*/ 4 w 54"/>
                <a:gd name="T3" fmla="*/ 11 h 20"/>
                <a:gd name="T4" fmla="*/ 0 w 54"/>
                <a:gd name="T5" fmla="*/ 15 h 20"/>
                <a:gd name="T6" fmla="*/ 0 w 54"/>
                <a:gd name="T7" fmla="*/ 18 h 20"/>
                <a:gd name="T8" fmla="*/ 2 w 54"/>
                <a:gd name="T9" fmla="*/ 20 h 20"/>
                <a:gd name="T10" fmla="*/ 9 w 54"/>
                <a:gd name="T11" fmla="*/ 20 h 20"/>
                <a:gd name="T12" fmla="*/ 9 w 54"/>
                <a:gd name="T13" fmla="*/ 20 h 20"/>
                <a:gd name="T14" fmla="*/ 20 w 54"/>
                <a:gd name="T15" fmla="*/ 20 h 20"/>
                <a:gd name="T16" fmla="*/ 31 w 54"/>
                <a:gd name="T17" fmla="*/ 18 h 20"/>
                <a:gd name="T18" fmla="*/ 40 w 54"/>
                <a:gd name="T19" fmla="*/ 13 h 20"/>
                <a:gd name="T20" fmla="*/ 49 w 54"/>
                <a:gd name="T21" fmla="*/ 9 h 20"/>
                <a:gd name="T22" fmla="*/ 49 w 54"/>
                <a:gd name="T23" fmla="*/ 9 h 20"/>
                <a:gd name="T24" fmla="*/ 54 w 54"/>
                <a:gd name="T25" fmla="*/ 4 h 20"/>
                <a:gd name="T26" fmla="*/ 54 w 54"/>
                <a:gd name="T27" fmla="*/ 2 h 20"/>
                <a:gd name="T28" fmla="*/ 52 w 54"/>
                <a:gd name="T29" fmla="*/ 0 h 20"/>
                <a:gd name="T30" fmla="*/ 45 w 54"/>
                <a:gd name="T31" fmla="*/ 0 h 20"/>
                <a:gd name="T32" fmla="*/ 45 w 54"/>
                <a:gd name="T33" fmla="*/ 0 h 20"/>
                <a:gd name="T34" fmla="*/ 34 w 54"/>
                <a:gd name="T35" fmla="*/ 0 h 20"/>
                <a:gd name="T36" fmla="*/ 22 w 54"/>
                <a:gd name="T37" fmla="*/ 2 h 20"/>
                <a:gd name="T38" fmla="*/ 13 w 54"/>
                <a:gd name="T39" fmla="*/ 6 h 20"/>
                <a:gd name="T40" fmla="*/ 4 w 5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0">
                  <a:moveTo>
                    <a:pt x="4" y="11"/>
                  </a:moveTo>
                  <a:lnTo>
                    <a:pt x="4" y="11"/>
                  </a:lnTo>
                  <a:lnTo>
                    <a:pt x="0" y="15"/>
                  </a:lnTo>
                  <a:lnTo>
                    <a:pt x="0" y="18"/>
                  </a:lnTo>
                  <a:lnTo>
                    <a:pt x="2" y="20"/>
                  </a:lnTo>
                  <a:lnTo>
                    <a:pt x="9" y="20"/>
                  </a:lnTo>
                  <a:lnTo>
                    <a:pt x="20" y="20"/>
                  </a:lnTo>
                  <a:lnTo>
                    <a:pt x="31" y="18"/>
                  </a:lnTo>
                  <a:lnTo>
                    <a:pt x="40" y="13"/>
                  </a:lnTo>
                  <a:lnTo>
                    <a:pt x="49" y="9"/>
                  </a:lnTo>
                  <a:lnTo>
                    <a:pt x="54" y="4"/>
                  </a:lnTo>
                  <a:lnTo>
                    <a:pt x="54" y="2"/>
                  </a:lnTo>
                  <a:lnTo>
                    <a:pt x="52" y="0"/>
                  </a:lnTo>
                  <a:lnTo>
                    <a:pt x="45" y="0"/>
                  </a:lnTo>
                  <a:lnTo>
                    <a:pt x="34" y="0"/>
                  </a:lnTo>
                  <a:lnTo>
                    <a:pt x="22"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19" name="Freeform 2136">
              <a:extLst>
                <a:ext uri="{FF2B5EF4-FFF2-40B4-BE49-F238E27FC236}">
                  <a16:creationId xmlns:a16="http://schemas.microsoft.com/office/drawing/2014/main" xmlns="" id="{4FDE35BA-4CAE-154E-81F7-966BA1AB7746}"/>
                </a:ext>
              </a:extLst>
            </p:cNvPr>
            <p:cNvSpPr>
              <a:spLocks/>
            </p:cNvSpPr>
            <p:nvPr/>
          </p:nvSpPr>
          <p:spPr bwMode="auto">
            <a:xfrm>
              <a:off x="1826" y="3231"/>
              <a:ext cx="54" cy="20"/>
            </a:xfrm>
            <a:custGeom>
              <a:avLst/>
              <a:gdLst>
                <a:gd name="T0" fmla="*/ 4 w 54"/>
                <a:gd name="T1" fmla="*/ 11 h 20"/>
                <a:gd name="T2" fmla="*/ 4 w 54"/>
                <a:gd name="T3" fmla="*/ 11 h 20"/>
                <a:gd name="T4" fmla="*/ 0 w 54"/>
                <a:gd name="T5" fmla="*/ 15 h 20"/>
                <a:gd name="T6" fmla="*/ 0 w 54"/>
                <a:gd name="T7" fmla="*/ 18 h 20"/>
                <a:gd name="T8" fmla="*/ 2 w 54"/>
                <a:gd name="T9" fmla="*/ 20 h 20"/>
                <a:gd name="T10" fmla="*/ 9 w 54"/>
                <a:gd name="T11" fmla="*/ 20 h 20"/>
                <a:gd name="T12" fmla="*/ 9 w 54"/>
                <a:gd name="T13" fmla="*/ 20 h 20"/>
                <a:gd name="T14" fmla="*/ 20 w 54"/>
                <a:gd name="T15" fmla="*/ 20 h 20"/>
                <a:gd name="T16" fmla="*/ 31 w 54"/>
                <a:gd name="T17" fmla="*/ 18 h 20"/>
                <a:gd name="T18" fmla="*/ 40 w 54"/>
                <a:gd name="T19" fmla="*/ 13 h 20"/>
                <a:gd name="T20" fmla="*/ 49 w 54"/>
                <a:gd name="T21" fmla="*/ 9 h 20"/>
                <a:gd name="T22" fmla="*/ 49 w 54"/>
                <a:gd name="T23" fmla="*/ 9 h 20"/>
                <a:gd name="T24" fmla="*/ 54 w 54"/>
                <a:gd name="T25" fmla="*/ 4 h 20"/>
                <a:gd name="T26" fmla="*/ 54 w 54"/>
                <a:gd name="T27" fmla="*/ 2 h 20"/>
                <a:gd name="T28" fmla="*/ 52 w 54"/>
                <a:gd name="T29" fmla="*/ 0 h 20"/>
                <a:gd name="T30" fmla="*/ 45 w 54"/>
                <a:gd name="T31" fmla="*/ 0 h 20"/>
                <a:gd name="T32" fmla="*/ 45 w 54"/>
                <a:gd name="T33" fmla="*/ 0 h 20"/>
                <a:gd name="T34" fmla="*/ 34 w 54"/>
                <a:gd name="T35" fmla="*/ 0 h 20"/>
                <a:gd name="T36" fmla="*/ 22 w 54"/>
                <a:gd name="T37" fmla="*/ 2 h 20"/>
                <a:gd name="T38" fmla="*/ 13 w 54"/>
                <a:gd name="T39" fmla="*/ 6 h 20"/>
                <a:gd name="T40" fmla="*/ 4 w 5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0">
                  <a:moveTo>
                    <a:pt x="4" y="11"/>
                  </a:moveTo>
                  <a:lnTo>
                    <a:pt x="4" y="11"/>
                  </a:lnTo>
                  <a:lnTo>
                    <a:pt x="0" y="15"/>
                  </a:lnTo>
                  <a:lnTo>
                    <a:pt x="0" y="18"/>
                  </a:lnTo>
                  <a:lnTo>
                    <a:pt x="2" y="20"/>
                  </a:lnTo>
                  <a:lnTo>
                    <a:pt x="9" y="20"/>
                  </a:lnTo>
                  <a:lnTo>
                    <a:pt x="20" y="20"/>
                  </a:lnTo>
                  <a:lnTo>
                    <a:pt x="31" y="18"/>
                  </a:lnTo>
                  <a:lnTo>
                    <a:pt x="40" y="13"/>
                  </a:lnTo>
                  <a:lnTo>
                    <a:pt x="49" y="9"/>
                  </a:lnTo>
                  <a:lnTo>
                    <a:pt x="54" y="4"/>
                  </a:lnTo>
                  <a:lnTo>
                    <a:pt x="54" y="2"/>
                  </a:lnTo>
                  <a:lnTo>
                    <a:pt x="52" y="0"/>
                  </a:lnTo>
                  <a:lnTo>
                    <a:pt x="45" y="0"/>
                  </a:lnTo>
                  <a:lnTo>
                    <a:pt x="34" y="0"/>
                  </a:lnTo>
                  <a:lnTo>
                    <a:pt x="22"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0" name="Freeform 2137">
              <a:extLst>
                <a:ext uri="{FF2B5EF4-FFF2-40B4-BE49-F238E27FC236}">
                  <a16:creationId xmlns:a16="http://schemas.microsoft.com/office/drawing/2014/main" xmlns="" id="{50611262-D3B4-4345-A6DA-B99F914F4B2F}"/>
                </a:ext>
              </a:extLst>
            </p:cNvPr>
            <p:cNvSpPr>
              <a:spLocks/>
            </p:cNvSpPr>
            <p:nvPr/>
          </p:nvSpPr>
          <p:spPr bwMode="auto">
            <a:xfrm>
              <a:off x="1779" y="3231"/>
              <a:ext cx="56" cy="22"/>
            </a:xfrm>
            <a:custGeom>
              <a:avLst/>
              <a:gdLst>
                <a:gd name="T0" fmla="*/ 4 w 56"/>
                <a:gd name="T1" fmla="*/ 11 h 22"/>
                <a:gd name="T2" fmla="*/ 4 w 56"/>
                <a:gd name="T3" fmla="*/ 11 h 22"/>
                <a:gd name="T4" fmla="*/ 0 w 56"/>
                <a:gd name="T5" fmla="*/ 15 h 22"/>
                <a:gd name="T6" fmla="*/ 0 w 56"/>
                <a:gd name="T7" fmla="*/ 18 h 22"/>
                <a:gd name="T8" fmla="*/ 4 w 56"/>
                <a:gd name="T9" fmla="*/ 20 h 22"/>
                <a:gd name="T10" fmla="*/ 11 w 56"/>
                <a:gd name="T11" fmla="*/ 22 h 22"/>
                <a:gd name="T12" fmla="*/ 11 w 56"/>
                <a:gd name="T13" fmla="*/ 22 h 22"/>
                <a:gd name="T14" fmla="*/ 22 w 56"/>
                <a:gd name="T15" fmla="*/ 20 h 22"/>
                <a:gd name="T16" fmla="*/ 33 w 56"/>
                <a:gd name="T17" fmla="*/ 18 h 22"/>
                <a:gd name="T18" fmla="*/ 42 w 56"/>
                <a:gd name="T19" fmla="*/ 15 h 22"/>
                <a:gd name="T20" fmla="*/ 51 w 56"/>
                <a:gd name="T21" fmla="*/ 11 h 22"/>
                <a:gd name="T22" fmla="*/ 51 w 56"/>
                <a:gd name="T23" fmla="*/ 11 h 22"/>
                <a:gd name="T24" fmla="*/ 56 w 56"/>
                <a:gd name="T25" fmla="*/ 6 h 22"/>
                <a:gd name="T26" fmla="*/ 56 w 56"/>
                <a:gd name="T27" fmla="*/ 2 h 22"/>
                <a:gd name="T28" fmla="*/ 54 w 56"/>
                <a:gd name="T29" fmla="*/ 0 h 22"/>
                <a:gd name="T30" fmla="*/ 45 w 56"/>
                <a:gd name="T31" fmla="*/ 0 h 22"/>
                <a:gd name="T32" fmla="*/ 45 w 56"/>
                <a:gd name="T33" fmla="*/ 0 h 22"/>
                <a:gd name="T34" fmla="*/ 36 w 56"/>
                <a:gd name="T35" fmla="*/ 0 h 22"/>
                <a:gd name="T36" fmla="*/ 24 w 56"/>
                <a:gd name="T37" fmla="*/ 2 h 22"/>
                <a:gd name="T38" fmla="*/ 13 w 56"/>
                <a:gd name="T39" fmla="*/ 6 h 22"/>
                <a:gd name="T40" fmla="*/ 4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4" y="11"/>
                  </a:moveTo>
                  <a:lnTo>
                    <a:pt x="4" y="11"/>
                  </a:lnTo>
                  <a:lnTo>
                    <a:pt x="0" y="15"/>
                  </a:lnTo>
                  <a:lnTo>
                    <a:pt x="0" y="18"/>
                  </a:lnTo>
                  <a:lnTo>
                    <a:pt x="4" y="20"/>
                  </a:lnTo>
                  <a:lnTo>
                    <a:pt x="11" y="22"/>
                  </a:lnTo>
                  <a:lnTo>
                    <a:pt x="22" y="20"/>
                  </a:lnTo>
                  <a:lnTo>
                    <a:pt x="33" y="18"/>
                  </a:lnTo>
                  <a:lnTo>
                    <a:pt x="42" y="15"/>
                  </a:lnTo>
                  <a:lnTo>
                    <a:pt x="51" y="11"/>
                  </a:lnTo>
                  <a:lnTo>
                    <a:pt x="56" y="6"/>
                  </a:lnTo>
                  <a:lnTo>
                    <a:pt x="56" y="2"/>
                  </a:lnTo>
                  <a:lnTo>
                    <a:pt x="54" y="0"/>
                  </a:lnTo>
                  <a:lnTo>
                    <a:pt x="45" y="0"/>
                  </a:lnTo>
                  <a:lnTo>
                    <a:pt x="36" y="0"/>
                  </a:lnTo>
                  <a:lnTo>
                    <a:pt x="24"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1" name="Freeform 2138">
              <a:extLst>
                <a:ext uri="{FF2B5EF4-FFF2-40B4-BE49-F238E27FC236}">
                  <a16:creationId xmlns:a16="http://schemas.microsoft.com/office/drawing/2014/main" xmlns="" id="{EEFDCDD5-20F6-944D-B8D2-523DFEF82155}"/>
                </a:ext>
              </a:extLst>
            </p:cNvPr>
            <p:cNvSpPr>
              <a:spLocks/>
            </p:cNvSpPr>
            <p:nvPr/>
          </p:nvSpPr>
          <p:spPr bwMode="auto">
            <a:xfrm>
              <a:off x="1779" y="3231"/>
              <a:ext cx="56" cy="22"/>
            </a:xfrm>
            <a:custGeom>
              <a:avLst/>
              <a:gdLst>
                <a:gd name="T0" fmla="*/ 4 w 56"/>
                <a:gd name="T1" fmla="*/ 11 h 22"/>
                <a:gd name="T2" fmla="*/ 4 w 56"/>
                <a:gd name="T3" fmla="*/ 11 h 22"/>
                <a:gd name="T4" fmla="*/ 0 w 56"/>
                <a:gd name="T5" fmla="*/ 15 h 22"/>
                <a:gd name="T6" fmla="*/ 0 w 56"/>
                <a:gd name="T7" fmla="*/ 18 h 22"/>
                <a:gd name="T8" fmla="*/ 4 w 56"/>
                <a:gd name="T9" fmla="*/ 20 h 22"/>
                <a:gd name="T10" fmla="*/ 11 w 56"/>
                <a:gd name="T11" fmla="*/ 22 h 22"/>
                <a:gd name="T12" fmla="*/ 11 w 56"/>
                <a:gd name="T13" fmla="*/ 22 h 22"/>
                <a:gd name="T14" fmla="*/ 22 w 56"/>
                <a:gd name="T15" fmla="*/ 20 h 22"/>
                <a:gd name="T16" fmla="*/ 33 w 56"/>
                <a:gd name="T17" fmla="*/ 18 h 22"/>
                <a:gd name="T18" fmla="*/ 42 w 56"/>
                <a:gd name="T19" fmla="*/ 15 h 22"/>
                <a:gd name="T20" fmla="*/ 51 w 56"/>
                <a:gd name="T21" fmla="*/ 11 h 22"/>
                <a:gd name="T22" fmla="*/ 51 w 56"/>
                <a:gd name="T23" fmla="*/ 11 h 22"/>
                <a:gd name="T24" fmla="*/ 56 w 56"/>
                <a:gd name="T25" fmla="*/ 6 h 22"/>
                <a:gd name="T26" fmla="*/ 56 w 56"/>
                <a:gd name="T27" fmla="*/ 2 h 22"/>
                <a:gd name="T28" fmla="*/ 54 w 56"/>
                <a:gd name="T29" fmla="*/ 0 h 22"/>
                <a:gd name="T30" fmla="*/ 45 w 56"/>
                <a:gd name="T31" fmla="*/ 0 h 22"/>
                <a:gd name="T32" fmla="*/ 45 w 56"/>
                <a:gd name="T33" fmla="*/ 0 h 22"/>
                <a:gd name="T34" fmla="*/ 36 w 56"/>
                <a:gd name="T35" fmla="*/ 0 h 22"/>
                <a:gd name="T36" fmla="*/ 24 w 56"/>
                <a:gd name="T37" fmla="*/ 2 h 22"/>
                <a:gd name="T38" fmla="*/ 13 w 56"/>
                <a:gd name="T39" fmla="*/ 6 h 22"/>
                <a:gd name="T40" fmla="*/ 4 w 56"/>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2">
                  <a:moveTo>
                    <a:pt x="4" y="11"/>
                  </a:moveTo>
                  <a:lnTo>
                    <a:pt x="4" y="11"/>
                  </a:lnTo>
                  <a:lnTo>
                    <a:pt x="0" y="15"/>
                  </a:lnTo>
                  <a:lnTo>
                    <a:pt x="0" y="18"/>
                  </a:lnTo>
                  <a:lnTo>
                    <a:pt x="4" y="20"/>
                  </a:lnTo>
                  <a:lnTo>
                    <a:pt x="11" y="22"/>
                  </a:lnTo>
                  <a:lnTo>
                    <a:pt x="22" y="20"/>
                  </a:lnTo>
                  <a:lnTo>
                    <a:pt x="33" y="18"/>
                  </a:lnTo>
                  <a:lnTo>
                    <a:pt x="42" y="15"/>
                  </a:lnTo>
                  <a:lnTo>
                    <a:pt x="51" y="11"/>
                  </a:lnTo>
                  <a:lnTo>
                    <a:pt x="56" y="6"/>
                  </a:lnTo>
                  <a:lnTo>
                    <a:pt x="56" y="2"/>
                  </a:lnTo>
                  <a:lnTo>
                    <a:pt x="54" y="0"/>
                  </a:lnTo>
                  <a:lnTo>
                    <a:pt x="45" y="0"/>
                  </a:lnTo>
                  <a:lnTo>
                    <a:pt x="36" y="0"/>
                  </a:lnTo>
                  <a:lnTo>
                    <a:pt x="24"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2" name="Freeform 2139">
              <a:extLst>
                <a:ext uri="{FF2B5EF4-FFF2-40B4-BE49-F238E27FC236}">
                  <a16:creationId xmlns:a16="http://schemas.microsoft.com/office/drawing/2014/main" xmlns="" id="{F1931FB4-E5CB-0041-9A8A-DE9A4DF7D300}"/>
                </a:ext>
              </a:extLst>
            </p:cNvPr>
            <p:cNvSpPr>
              <a:spLocks/>
            </p:cNvSpPr>
            <p:nvPr/>
          </p:nvSpPr>
          <p:spPr bwMode="auto">
            <a:xfrm>
              <a:off x="1731" y="3231"/>
              <a:ext cx="59" cy="22"/>
            </a:xfrm>
            <a:custGeom>
              <a:avLst/>
              <a:gdLst>
                <a:gd name="T0" fmla="*/ 5 w 59"/>
                <a:gd name="T1" fmla="*/ 11 h 22"/>
                <a:gd name="T2" fmla="*/ 5 w 59"/>
                <a:gd name="T3" fmla="*/ 11 h 22"/>
                <a:gd name="T4" fmla="*/ 0 w 59"/>
                <a:gd name="T5" fmla="*/ 15 h 22"/>
                <a:gd name="T6" fmla="*/ 0 w 59"/>
                <a:gd name="T7" fmla="*/ 20 h 22"/>
                <a:gd name="T8" fmla="*/ 5 w 59"/>
                <a:gd name="T9" fmla="*/ 22 h 22"/>
                <a:gd name="T10" fmla="*/ 11 w 59"/>
                <a:gd name="T11" fmla="*/ 22 h 22"/>
                <a:gd name="T12" fmla="*/ 11 w 59"/>
                <a:gd name="T13" fmla="*/ 22 h 22"/>
                <a:gd name="T14" fmla="*/ 23 w 59"/>
                <a:gd name="T15" fmla="*/ 22 h 22"/>
                <a:gd name="T16" fmla="*/ 34 w 59"/>
                <a:gd name="T17" fmla="*/ 18 h 22"/>
                <a:gd name="T18" fmla="*/ 43 w 59"/>
                <a:gd name="T19" fmla="*/ 15 h 22"/>
                <a:gd name="T20" fmla="*/ 52 w 59"/>
                <a:gd name="T21" fmla="*/ 11 h 22"/>
                <a:gd name="T22" fmla="*/ 52 w 59"/>
                <a:gd name="T23" fmla="*/ 11 h 22"/>
                <a:gd name="T24" fmla="*/ 57 w 59"/>
                <a:gd name="T25" fmla="*/ 6 h 22"/>
                <a:gd name="T26" fmla="*/ 59 w 59"/>
                <a:gd name="T27" fmla="*/ 2 h 22"/>
                <a:gd name="T28" fmla="*/ 54 w 59"/>
                <a:gd name="T29" fmla="*/ 0 h 22"/>
                <a:gd name="T30" fmla="*/ 48 w 59"/>
                <a:gd name="T31" fmla="*/ 0 h 22"/>
                <a:gd name="T32" fmla="*/ 48 w 59"/>
                <a:gd name="T33" fmla="*/ 0 h 22"/>
                <a:gd name="T34" fmla="*/ 36 w 59"/>
                <a:gd name="T35" fmla="*/ 0 h 22"/>
                <a:gd name="T36" fmla="*/ 25 w 59"/>
                <a:gd name="T37" fmla="*/ 4 h 22"/>
                <a:gd name="T38" fmla="*/ 14 w 59"/>
                <a:gd name="T39" fmla="*/ 6 h 22"/>
                <a:gd name="T40" fmla="*/ 5 w 5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2">
                  <a:moveTo>
                    <a:pt x="5" y="11"/>
                  </a:moveTo>
                  <a:lnTo>
                    <a:pt x="5" y="11"/>
                  </a:lnTo>
                  <a:lnTo>
                    <a:pt x="0" y="15"/>
                  </a:lnTo>
                  <a:lnTo>
                    <a:pt x="0" y="20"/>
                  </a:lnTo>
                  <a:lnTo>
                    <a:pt x="5" y="22"/>
                  </a:lnTo>
                  <a:lnTo>
                    <a:pt x="11" y="22"/>
                  </a:lnTo>
                  <a:lnTo>
                    <a:pt x="23" y="22"/>
                  </a:lnTo>
                  <a:lnTo>
                    <a:pt x="34" y="18"/>
                  </a:lnTo>
                  <a:lnTo>
                    <a:pt x="43" y="15"/>
                  </a:lnTo>
                  <a:lnTo>
                    <a:pt x="52" y="11"/>
                  </a:lnTo>
                  <a:lnTo>
                    <a:pt x="57" y="6"/>
                  </a:lnTo>
                  <a:lnTo>
                    <a:pt x="59" y="2"/>
                  </a:lnTo>
                  <a:lnTo>
                    <a:pt x="54" y="0"/>
                  </a:lnTo>
                  <a:lnTo>
                    <a:pt x="48" y="0"/>
                  </a:lnTo>
                  <a:lnTo>
                    <a:pt x="36" y="0"/>
                  </a:lnTo>
                  <a:lnTo>
                    <a:pt x="25" y="4"/>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3" name="Freeform 2140">
              <a:extLst>
                <a:ext uri="{FF2B5EF4-FFF2-40B4-BE49-F238E27FC236}">
                  <a16:creationId xmlns:a16="http://schemas.microsoft.com/office/drawing/2014/main" xmlns="" id="{ED51BAB2-566B-214E-8A34-4E1FD1B6AE29}"/>
                </a:ext>
              </a:extLst>
            </p:cNvPr>
            <p:cNvSpPr>
              <a:spLocks/>
            </p:cNvSpPr>
            <p:nvPr/>
          </p:nvSpPr>
          <p:spPr bwMode="auto">
            <a:xfrm>
              <a:off x="1731" y="3231"/>
              <a:ext cx="59" cy="22"/>
            </a:xfrm>
            <a:custGeom>
              <a:avLst/>
              <a:gdLst>
                <a:gd name="T0" fmla="*/ 5 w 59"/>
                <a:gd name="T1" fmla="*/ 11 h 22"/>
                <a:gd name="T2" fmla="*/ 5 w 59"/>
                <a:gd name="T3" fmla="*/ 11 h 22"/>
                <a:gd name="T4" fmla="*/ 0 w 59"/>
                <a:gd name="T5" fmla="*/ 15 h 22"/>
                <a:gd name="T6" fmla="*/ 0 w 59"/>
                <a:gd name="T7" fmla="*/ 20 h 22"/>
                <a:gd name="T8" fmla="*/ 5 w 59"/>
                <a:gd name="T9" fmla="*/ 22 h 22"/>
                <a:gd name="T10" fmla="*/ 11 w 59"/>
                <a:gd name="T11" fmla="*/ 22 h 22"/>
                <a:gd name="T12" fmla="*/ 11 w 59"/>
                <a:gd name="T13" fmla="*/ 22 h 22"/>
                <a:gd name="T14" fmla="*/ 23 w 59"/>
                <a:gd name="T15" fmla="*/ 22 h 22"/>
                <a:gd name="T16" fmla="*/ 34 w 59"/>
                <a:gd name="T17" fmla="*/ 18 h 22"/>
                <a:gd name="T18" fmla="*/ 43 w 59"/>
                <a:gd name="T19" fmla="*/ 15 h 22"/>
                <a:gd name="T20" fmla="*/ 52 w 59"/>
                <a:gd name="T21" fmla="*/ 11 h 22"/>
                <a:gd name="T22" fmla="*/ 52 w 59"/>
                <a:gd name="T23" fmla="*/ 11 h 22"/>
                <a:gd name="T24" fmla="*/ 57 w 59"/>
                <a:gd name="T25" fmla="*/ 6 h 22"/>
                <a:gd name="T26" fmla="*/ 59 w 59"/>
                <a:gd name="T27" fmla="*/ 2 h 22"/>
                <a:gd name="T28" fmla="*/ 54 w 59"/>
                <a:gd name="T29" fmla="*/ 0 h 22"/>
                <a:gd name="T30" fmla="*/ 48 w 59"/>
                <a:gd name="T31" fmla="*/ 0 h 22"/>
                <a:gd name="T32" fmla="*/ 48 w 59"/>
                <a:gd name="T33" fmla="*/ 0 h 22"/>
                <a:gd name="T34" fmla="*/ 36 w 59"/>
                <a:gd name="T35" fmla="*/ 0 h 22"/>
                <a:gd name="T36" fmla="*/ 25 w 59"/>
                <a:gd name="T37" fmla="*/ 4 h 22"/>
                <a:gd name="T38" fmla="*/ 14 w 59"/>
                <a:gd name="T39" fmla="*/ 6 h 22"/>
                <a:gd name="T40" fmla="*/ 5 w 5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2">
                  <a:moveTo>
                    <a:pt x="5" y="11"/>
                  </a:moveTo>
                  <a:lnTo>
                    <a:pt x="5" y="11"/>
                  </a:lnTo>
                  <a:lnTo>
                    <a:pt x="0" y="15"/>
                  </a:lnTo>
                  <a:lnTo>
                    <a:pt x="0" y="20"/>
                  </a:lnTo>
                  <a:lnTo>
                    <a:pt x="5" y="22"/>
                  </a:lnTo>
                  <a:lnTo>
                    <a:pt x="11" y="22"/>
                  </a:lnTo>
                  <a:lnTo>
                    <a:pt x="23" y="22"/>
                  </a:lnTo>
                  <a:lnTo>
                    <a:pt x="34" y="18"/>
                  </a:lnTo>
                  <a:lnTo>
                    <a:pt x="43" y="15"/>
                  </a:lnTo>
                  <a:lnTo>
                    <a:pt x="52" y="11"/>
                  </a:lnTo>
                  <a:lnTo>
                    <a:pt x="57" y="6"/>
                  </a:lnTo>
                  <a:lnTo>
                    <a:pt x="59" y="2"/>
                  </a:lnTo>
                  <a:lnTo>
                    <a:pt x="54" y="0"/>
                  </a:lnTo>
                  <a:lnTo>
                    <a:pt x="48" y="0"/>
                  </a:lnTo>
                  <a:lnTo>
                    <a:pt x="36" y="0"/>
                  </a:lnTo>
                  <a:lnTo>
                    <a:pt x="25" y="4"/>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4" name="Freeform 2141">
              <a:extLst>
                <a:ext uri="{FF2B5EF4-FFF2-40B4-BE49-F238E27FC236}">
                  <a16:creationId xmlns:a16="http://schemas.microsoft.com/office/drawing/2014/main" xmlns="" id="{5DA43BD7-00E4-B64D-A31E-E10CACF5FFCF}"/>
                </a:ext>
              </a:extLst>
            </p:cNvPr>
            <p:cNvSpPr>
              <a:spLocks/>
            </p:cNvSpPr>
            <p:nvPr/>
          </p:nvSpPr>
          <p:spPr bwMode="auto">
            <a:xfrm>
              <a:off x="1682" y="3231"/>
              <a:ext cx="60" cy="22"/>
            </a:xfrm>
            <a:custGeom>
              <a:avLst/>
              <a:gdLst>
                <a:gd name="T0" fmla="*/ 6 w 60"/>
                <a:gd name="T1" fmla="*/ 11 h 22"/>
                <a:gd name="T2" fmla="*/ 6 w 60"/>
                <a:gd name="T3" fmla="*/ 11 h 22"/>
                <a:gd name="T4" fmla="*/ 0 w 60"/>
                <a:gd name="T5" fmla="*/ 15 h 22"/>
                <a:gd name="T6" fmla="*/ 0 w 60"/>
                <a:gd name="T7" fmla="*/ 20 h 22"/>
                <a:gd name="T8" fmla="*/ 4 w 60"/>
                <a:gd name="T9" fmla="*/ 22 h 22"/>
                <a:gd name="T10" fmla="*/ 13 w 60"/>
                <a:gd name="T11" fmla="*/ 22 h 22"/>
                <a:gd name="T12" fmla="*/ 13 w 60"/>
                <a:gd name="T13" fmla="*/ 22 h 22"/>
                <a:gd name="T14" fmla="*/ 22 w 60"/>
                <a:gd name="T15" fmla="*/ 22 h 22"/>
                <a:gd name="T16" fmla="*/ 36 w 60"/>
                <a:gd name="T17" fmla="*/ 20 h 22"/>
                <a:gd name="T18" fmla="*/ 45 w 60"/>
                <a:gd name="T19" fmla="*/ 15 h 22"/>
                <a:gd name="T20" fmla="*/ 54 w 60"/>
                <a:gd name="T21" fmla="*/ 11 h 22"/>
                <a:gd name="T22" fmla="*/ 54 w 60"/>
                <a:gd name="T23" fmla="*/ 11 h 22"/>
                <a:gd name="T24" fmla="*/ 58 w 60"/>
                <a:gd name="T25" fmla="*/ 6 h 22"/>
                <a:gd name="T26" fmla="*/ 60 w 60"/>
                <a:gd name="T27" fmla="*/ 4 h 22"/>
                <a:gd name="T28" fmla="*/ 56 w 60"/>
                <a:gd name="T29" fmla="*/ 2 h 22"/>
                <a:gd name="T30" fmla="*/ 47 w 60"/>
                <a:gd name="T31" fmla="*/ 0 h 22"/>
                <a:gd name="T32" fmla="*/ 47 w 60"/>
                <a:gd name="T33" fmla="*/ 0 h 22"/>
                <a:gd name="T34" fmla="*/ 36 w 60"/>
                <a:gd name="T35" fmla="*/ 2 h 22"/>
                <a:gd name="T36" fmla="*/ 24 w 60"/>
                <a:gd name="T37" fmla="*/ 4 h 22"/>
                <a:gd name="T38" fmla="*/ 15 w 60"/>
                <a:gd name="T39" fmla="*/ 6 h 22"/>
                <a:gd name="T40" fmla="*/ 6 w 6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2">
                  <a:moveTo>
                    <a:pt x="6" y="11"/>
                  </a:moveTo>
                  <a:lnTo>
                    <a:pt x="6" y="11"/>
                  </a:lnTo>
                  <a:lnTo>
                    <a:pt x="0" y="15"/>
                  </a:lnTo>
                  <a:lnTo>
                    <a:pt x="0" y="20"/>
                  </a:lnTo>
                  <a:lnTo>
                    <a:pt x="4" y="22"/>
                  </a:lnTo>
                  <a:lnTo>
                    <a:pt x="13" y="22"/>
                  </a:lnTo>
                  <a:lnTo>
                    <a:pt x="22" y="22"/>
                  </a:lnTo>
                  <a:lnTo>
                    <a:pt x="36" y="20"/>
                  </a:lnTo>
                  <a:lnTo>
                    <a:pt x="45" y="15"/>
                  </a:lnTo>
                  <a:lnTo>
                    <a:pt x="54" y="11"/>
                  </a:lnTo>
                  <a:lnTo>
                    <a:pt x="58" y="6"/>
                  </a:lnTo>
                  <a:lnTo>
                    <a:pt x="60" y="4"/>
                  </a:lnTo>
                  <a:lnTo>
                    <a:pt x="56" y="2"/>
                  </a:lnTo>
                  <a:lnTo>
                    <a:pt x="47" y="0"/>
                  </a:lnTo>
                  <a:lnTo>
                    <a:pt x="36" y="2"/>
                  </a:lnTo>
                  <a:lnTo>
                    <a:pt x="24" y="4"/>
                  </a:lnTo>
                  <a:lnTo>
                    <a:pt x="15" y="6"/>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5" name="Freeform 2142">
              <a:extLst>
                <a:ext uri="{FF2B5EF4-FFF2-40B4-BE49-F238E27FC236}">
                  <a16:creationId xmlns:a16="http://schemas.microsoft.com/office/drawing/2014/main" xmlns="" id="{F7D6BE2B-DCB4-D24F-84E9-F17AAC7ADD5F}"/>
                </a:ext>
              </a:extLst>
            </p:cNvPr>
            <p:cNvSpPr>
              <a:spLocks/>
            </p:cNvSpPr>
            <p:nvPr/>
          </p:nvSpPr>
          <p:spPr bwMode="auto">
            <a:xfrm>
              <a:off x="1682" y="3231"/>
              <a:ext cx="60" cy="22"/>
            </a:xfrm>
            <a:custGeom>
              <a:avLst/>
              <a:gdLst>
                <a:gd name="T0" fmla="*/ 6 w 60"/>
                <a:gd name="T1" fmla="*/ 11 h 22"/>
                <a:gd name="T2" fmla="*/ 6 w 60"/>
                <a:gd name="T3" fmla="*/ 11 h 22"/>
                <a:gd name="T4" fmla="*/ 0 w 60"/>
                <a:gd name="T5" fmla="*/ 15 h 22"/>
                <a:gd name="T6" fmla="*/ 0 w 60"/>
                <a:gd name="T7" fmla="*/ 20 h 22"/>
                <a:gd name="T8" fmla="*/ 4 w 60"/>
                <a:gd name="T9" fmla="*/ 22 h 22"/>
                <a:gd name="T10" fmla="*/ 13 w 60"/>
                <a:gd name="T11" fmla="*/ 22 h 22"/>
                <a:gd name="T12" fmla="*/ 13 w 60"/>
                <a:gd name="T13" fmla="*/ 22 h 22"/>
                <a:gd name="T14" fmla="*/ 22 w 60"/>
                <a:gd name="T15" fmla="*/ 22 h 22"/>
                <a:gd name="T16" fmla="*/ 36 w 60"/>
                <a:gd name="T17" fmla="*/ 20 h 22"/>
                <a:gd name="T18" fmla="*/ 45 w 60"/>
                <a:gd name="T19" fmla="*/ 15 h 22"/>
                <a:gd name="T20" fmla="*/ 54 w 60"/>
                <a:gd name="T21" fmla="*/ 11 h 22"/>
                <a:gd name="T22" fmla="*/ 54 w 60"/>
                <a:gd name="T23" fmla="*/ 11 h 22"/>
                <a:gd name="T24" fmla="*/ 58 w 60"/>
                <a:gd name="T25" fmla="*/ 6 h 22"/>
                <a:gd name="T26" fmla="*/ 60 w 60"/>
                <a:gd name="T27" fmla="*/ 4 h 22"/>
                <a:gd name="T28" fmla="*/ 56 w 60"/>
                <a:gd name="T29" fmla="*/ 2 h 22"/>
                <a:gd name="T30" fmla="*/ 47 w 60"/>
                <a:gd name="T31" fmla="*/ 0 h 22"/>
                <a:gd name="T32" fmla="*/ 47 w 60"/>
                <a:gd name="T33" fmla="*/ 0 h 22"/>
                <a:gd name="T34" fmla="*/ 36 w 60"/>
                <a:gd name="T35" fmla="*/ 2 h 22"/>
                <a:gd name="T36" fmla="*/ 24 w 60"/>
                <a:gd name="T37" fmla="*/ 4 h 22"/>
                <a:gd name="T38" fmla="*/ 15 w 60"/>
                <a:gd name="T39" fmla="*/ 6 h 22"/>
                <a:gd name="T40" fmla="*/ 6 w 6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2">
                  <a:moveTo>
                    <a:pt x="6" y="11"/>
                  </a:moveTo>
                  <a:lnTo>
                    <a:pt x="6" y="11"/>
                  </a:lnTo>
                  <a:lnTo>
                    <a:pt x="0" y="15"/>
                  </a:lnTo>
                  <a:lnTo>
                    <a:pt x="0" y="20"/>
                  </a:lnTo>
                  <a:lnTo>
                    <a:pt x="4" y="22"/>
                  </a:lnTo>
                  <a:lnTo>
                    <a:pt x="13" y="22"/>
                  </a:lnTo>
                  <a:lnTo>
                    <a:pt x="22" y="22"/>
                  </a:lnTo>
                  <a:lnTo>
                    <a:pt x="36" y="20"/>
                  </a:lnTo>
                  <a:lnTo>
                    <a:pt x="45" y="15"/>
                  </a:lnTo>
                  <a:lnTo>
                    <a:pt x="54" y="11"/>
                  </a:lnTo>
                  <a:lnTo>
                    <a:pt x="58" y="6"/>
                  </a:lnTo>
                  <a:lnTo>
                    <a:pt x="60" y="4"/>
                  </a:lnTo>
                  <a:lnTo>
                    <a:pt x="56" y="2"/>
                  </a:lnTo>
                  <a:lnTo>
                    <a:pt x="47" y="0"/>
                  </a:lnTo>
                  <a:lnTo>
                    <a:pt x="36" y="2"/>
                  </a:lnTo>
                  <a:lnTo>
                    <a:pt x="24" y="4"/>
                  </a:lnTo>
                  <a:lnTo>
                    <a:pt x="15" y="6"/>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6" name="Freeform 2143">
              <a:extLst>
                <a:ext uri="{FF2B5EF4-FFF2-40B4-BE49-F238E27FC236}">
                  <a16:creationId xmlns:a16="http://schemas.microsoft.com/office/drawing/2014/main" xmlns="" id="{E8CEB116-D20B-7541-AFCA-5F756C41E79D}"/>
                </a:ext>
              </a:extLst>
            </p:cNvPr>
            <p:cNvSpPr>
              <a:spLocks/>
            </p:cNvSpPr>
            <p:nvPr/>
          </p:nvSpPr>
          <p:spPr bwMode="auto">
            <a:xfrm>
              <a:off x="1632" y="3231"/>
              <a:ext cx="61" cy="22"/>
            </a:xfrm>
            <a:custGeom>
              <a:avLst/>
              <a:gdLst>
                <a:gd name="T0" fmla="*/ 7 w 61"/>
                <a:gd name="T1" fmla="*/ 13 h 22"/>
                <a:gd name="T2" fmla="*/ 7 w 61"/>
                <a:gd name="T3" fmla="*/ 13 h 22"/>
                <a:gd name="T4" fmla="*/ 0 w 61"/>
                <a:gd name="T5" fmla="*/ 15 h 22"/>
                <a:gd name="T6" fmla="*/ 0 w 61"/>
                <a:gd name="T7" fmla="*/ 20 h 22"/>
                <a:gd name="T8" fmla="*/ 5 w 61"/>
                <a:gd name="T9" fmla="*/ 22 h 22"/>
                <a:gd name="T10" fmla="*/ 14 w 61"/>
                <a:gd name="T11" fmla="*/ 22 h 22"/>
                <a:gd name="T12" fmla="*/ 14 w 61"/>
                <a:gd name="T13" fmla="*/ 22 h 22"/>
                <a:gd name="T14" fmla="*/ 25 w 61"/>
                <a:gd name="T15" fmla="*/ 22 h 22"/>
                <a:gd name="T16" fmla="*/ 36 w 61"/>
                <a:gd name="T17" fmla="*/ 20 h 22"/>
                <a:gd name="T18" fmla="*/ 47 w 61"/>
                <a:gd name="T19" fmla="*/ 15 h 22"/>
                <a:gd name="T20" fmla="*/ 56 w 61"/>
                <a:gd name="T21" fmla="*/ 11 h 22"/>
                <a:gd name="T22" fmla="*/ 56 w 61"/>
                <a:gd name="T23" fmla="*/ 11 h 22"/>
                <a:gd name="T24" fmla="*/ 61 w 61"/>
                <a:gd name="T25" fmla="*/ 6 h 22"/>
                <a:gd name="T26" fmla="*/ 61 w 61"/>
                <a:gd name="T27" fmla="*/ 4 h 22"/>
                <a:gd name="T28" fmla="*/ 56 w 61"/>
                <a:gd name="T29" fmla="*/ 2 h 22"/>
                <a:gd name="T30" fmla="*/ 47 w 61"/>
                <a:gd name="T31" fmla="*/ 0 h 22"/>
                <a:gd name="T32" fmla="*/ 47 w 61"/>
                <a:gd name="T33" fmla="*/ 0 h 22"/>
                <a:gd name="T34" fmla="*/ 38 w 61"/>
                <a:gd name="T35" fmla="*/ 2 h 22"/>
                <a:gd name="T36" fmla="*/ 25 w 61"/>
                <a:gd name="T37" fmla="*/ 4 h 22"/>
                <a:gd name="T38" fmla="*/ 16 w 61"/>
                <a:gd name="T39" fmla="*/ 9 h 22"/>
                <a:gd name="T40" fmla="*/ 7 w 61"/>
                <a:gd name="T41" fmla="*/ 13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7" y="13"/>
                  </a:moveTo>
                  <a:lnTo>
                    <a:pt x="7" y="13"/>
                  </a:lnTo>
                  <a:lnTo>
                    <a:pt x="0" y="15"/>
                  </a:lnTo>
                  <a:lnTo>
                    <a:pt x="0" y="20"/>
                  </a:lnTo>
                  <a:lnTo>
                    <a:pt x="5" y="22"/>
                  </a:lnTo>
                  <a:lnTo>
                    <a:pt x="14" y="22"/>
                  </a:lnTo>
                  <a:lnTo>
                    <a:pt x="25" y="22"/>
                  </a:lnTo>
                  <a:lnTo>
                    <a:pt x="36" y="20"/>
                  </a:lnTo>
                  <a:lnTo>
                    <a:pt x="47" y="15"/>
                  </a:lnTo>
                  <a:lnTo>
                    <a:pt x="56" y="11"/>
                  </a:lnTo>
                  <a:lnTo>
                    <a:pt x="61" y="6"/>
                  </a:lnTo>
                  <a:lnTo>
                    <a:pt x="61" y="4"/>
                  </a:lnTo>
                  <a:lnTo>
                    <a:pt x="56" y="2"/>
                  </a:lnTo>
                  <a:lnTo>
                    <a:pt x="47" y="0"/>
                  </a:lnTo>
                  <a:lnTo>
                    <a:pt x="38" y="2"/>
                  </a:lnTo>
                  <a:lnTo>
                    <a:pt x="25" y="4"/>
                  </a:lnTo>
                  <a:lnTo>
                    <a:pt x="16" y="9"/>
                  </a:lnTo>
                  <a:lnTo>
                    <a:pt x="7" y="13"/>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7" name="Freeform 2144">
              <a:extLst>
                <a:ext uri="{FF2B5EF4-FFF2-40B4-BE49-F238E27FC236}">
                  <a16:creationId xmlns:a16="http://schemas.microsoft.com/office/drawing/2014/main" xmlns="" id="{982DE470-EC5C-6E4D-B3FB-36C5498E6E8D}"/>
                </a:ext>
              </a:extLst>
            </p:cNvPr>
            <p:cNvSpPr>
              <a:spLocks/>
            </p:cNvSpPr>
            <p:nvPr/>
          </p:nvSpPr>
          <p:spPr bwMode="auto">
            <a:xfrm>
              <a:off x="1632" y="3231"/>
              <a:ext cx="61" cy="22"/>
            </a:xfrm>
            <a:custGeom>
              <a:avLst/>
              <a:gdLst>
                <a:gd name="T0" fmla="*/ 7 w 61"/>
                <a:gd name="T1" fmla="*/ 13 h 22"/>
                <a:gd name="T2" fmla="*/ 7 w 61"/>
                <a:gd name="T3" fmla="*/ 13 h 22"/>
                <a:gd name="T4" fmla="*/ 0 w 61"/>
                <a:gd name="T5" fmla="*/ 15 h 22"/>
                <a:gd name="T6" fmla="*/ 0 w 61"/>
                <a:gd name="T7" fmla="*/ 20 h 22"/>
                <a:gd name="T8" fmla="*/ 5 w 61"/>
                <a:gd name="T9" fmla="*/ 22 h 22"/>
                <a:gd name="T10" fmla="*/ 14 w 61"/>
                <a:gd name="T11" fmla="*/ 22 h 22"/>
                <a:gd name="T12" fmla="*/ 14 w 61"/>
                <a:gd name="T13" fmla="*/ 22 h 22"/>
                <a:gd name="T14" fmla="*/ 25 w 61"/>
                <a:gd name="T15" fmla="*/ 22 h 22"/>
                <a:gd name="T16" fmla="*/ 36 w 61"/>
                <a:gd name="T17" fmla="*/ 20 h 22"/>
                <a:gd name="T18" fmla="*/ 47 w 61"/>
                <a:gd name="T19" fmla="*/ 15 h 22"/>
                <a:gd name="T20" fmla="*/ 56 w 61"/>
                <a:gd name="T21" fmla="*/ 11 h 22"/>
                <a:gd name="T22" fmla="*/ 56 w 61"/>
                <a:gd name="T23" fmla="*/ 11 h 22"/>
                <a:gd name="T24" fmla="*/ 61 w 61"/>
                <a:gd name="T25" fmla="*/ 6 h 22"/>
                <a:gd name="T26" fmla="*/ 61 w 61"/>
                <a:gd name="T27" fmla="*/ 4 h 22"/>
                <a:gd name="T28" fmla="*/ 56 w 61"/>
                <a:gd name="T29" fmla="*/ 2 h 22"/>
                <a:gd name="T30" fmla="*/ 47 w 61"/>
                <a:gd name="T31" fmla="*/ 0 h 22"/>
                <a:gd name="T32" fmla="*/ 47 w 61"/>
                <a:gd name="T33" fmla="*/ 0 h 22"/>
                <a:gd name="T34" fmla="*/ 38 w 61"/>
                <a:gd name="T35" fmla="*/ 2 h 22"/>
                <a:gd name="T36" fmla="*/ 25 w 61"/>
                <a:gd name="T37" fmla="*/ 4 h 22"/>
                <a:gd name="T38" fmla="*/ 16 w 61"/>
                <a:gd name="T39" fmla="*/ 9 h 22"/>
                <a:gd name="T40" fmla="*/ 7 w 61"/>
                <a:gd name="T41" fmla="*/ 13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7" y="13"/>
                  </a:moveTo>
                  <a:lnTo>
                    <a:pt x="7" y="13"/>
                  </a:lnTo>
                  <a:lnTo>
                    <a:pt x="0" y="15"/>
                  </a:lnTo>
                  <a:lnTo>
                    <a:pt x="0" y="20"/>
                  </a:lnTo>
                  <a:lnTo>
                    <a:pt x="5" y="22"/>
                  </a:lnTo>
                  <a:lnTo>
                    <a:pt x="14" y="22"/>
                  </a:lnTo>
                  <a:lnTo>
                    <a:pt x="25" y="22"/>
                  </a:lnTo>
                  <a:lnTo>
                    <a:pt x="36" y="20"/>
                  </a:lnTo>
                  <a:lnTo>
                    <a:pt x="47" y="15"/>
                  </a:lnTo>
                  <a:lnTo>
                    <a:pt x="56" y="11"/>
                  </a:lnTo>
                  <a:lnTo>
                    <a:pt x="61" y="6"/>
                  </a:lnTo>
                  <a:lnTo>
                    <a:pt x="61" y="4"/>
                  </a:lnTo>
                  <a:lnTo>
                    <a:pt x="56" y="2"/>
                  </a:lnTo>
                  <a:lnTo>
                    <a:pt x="47" y="0"/>
                  </a:lnTo>
                  <a:lnTo>
                    <a:pt x="38" y="2"/>
                  </a:lnTo>
                  <a:lnTo>
                    <a:pt x="25" y="4"/>
                  </a:lnTo>
                  <a:lnTo>
                    <a:pt x="16" y="9"/>
                  </a:lnTo>
                  <a:lnTo>
                    <a:pt x="7"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8" name="Freeform 2145">
              <a:extLst>
                <a:ext uri="{FF2B5EF4-FFF2-40B4-BE49-F238E27FC236}">
                  <a16:creationId xmlns:a16="http://schemas.microsoft.com/office/drawing/2014/main" xmlns="" id="{0C87323E-6196-C743-8A31-7FEE4FEE989B}"/>
                </a:ext>
              </a:extLst>
            </p:cNvPr>
            <p:cNvSpPr>
              <a:spLocks/>
            </p:cNvSpPr>
            <p:nvPr/>
          </p:nvSpPr>
          <p:spPr bwMode="auto">
            <a:xfrm>
              <a:off x="1583" y="3233"/>
              <a:ext cx="60" cy="22"/>
            </a:xfrm>
            <a:custGeom>
              <a:avLst/>
              <a:gdLst>
                <a:gd name="T0" fmla="*/ 4 w 60"/>
                <a:gd name="T1" fmla="*/ 11 h 22"/>
                <a:gd name="T2" fmla="*/ 4 w 60"/>
                <a:gd name="T3" fmla="*/ 11 h 22"/>
                <a:gd name="T4" fmla="*/ 0 w 60"/>
                <a:gd name="T5" fmla="*/ 16 h 22"/>
                <a:gd name="T6" fmla="*/ 0 w 60"/>
                <a:gd name="T7" fmla="*/ 18 h 22"/>
                <a:gd name="T8" fmla="*/ 4 w 60"/>
                <a:gd name="T9" fmla="*/ 20 h 22"/>
                <a:gd name="T10" fmla="*/ 11 w 60"/>
                <a:gd name="T11" fmla="*/ 22 h 22"/>
                <a:gd name="T12" fmla="*/ 11 w 60"/>
                <a:gd name="T13" fmla="*/ 22 h 22"/>
                <a:gd name="T14" fmla="*/ 22 w 60"/>
                <a:gd name="T15" fmla="*/ 20 h 22"/>
                <a:gd name="T16" fmla="*/ 36 w 60"/>
                <a:gd name="T17" fmla="*/ 18 h 22"/>
                <a:gd name="T18" fmla="*/ 47 w 60"/>
                <a:gd name="T19" fmla="*/ 16 h 22"/>
                <a:gd name="T20" fmla="*/ 56 w 60"/>
                <a:gd name="T21" fmla="*/ 11 h 22"/>
                <a:gd name="T22" fmla="*/ 56 w 60"/>
                <a:gd name="T23" fmla="*/ 11 h 22"/>
                <a:gd name="T24" fmla="*/ 60 w 60"/>
                <a:gd name="T25" fmla="*/ 7 h 22"/>
                <a:gd name="T26" fmla="*/ 60 w 60"/>
                <a:gd name="T27" fmla="*/ 2 h 22"/>
                <a:gd name="T28" fmla="*/ 56 w 60"/>
                <a:gd name="T29" fmla="*/ 0 h 22"/>
                <a:gd name="T30" fmla="*/ 47 w 60"/>
                <a:gd name="T31" fmla="*/ 0 h 22"/>
                <a:gd name="T32" fmla="*/ 47 w 60"/>
                <a:gd name="T33" fmla="*/ 0 h 22"/>
                <a:gd name="T34" fmla="*/ 36 w 60"/>
                <a:gd name="T35" fmla="*/ 0 h 22"/>
                <a:gd name="T36" fmla="*/ 24 w 60"/>
                <a:gd name="T37" fmla="*/ 2 h 22"/>
                <a:gd name="T38" fmla="*/ 13 w 60"/>
                <a:gd name="T39" fmla="*/ 7 h 22"/>
                <a:gd name="T40" fmla="*/ 4 w 6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2">
                  <a:moveTo>
                    <a:pt x="4" y="11"/>
                  </a:moveTo>
                  <a:lnTo>
                    <a:pt x="4" y="11"/>
                  </a:lnTo>
                  <a:lnTo>
                    <a:pt x="0" y="16"/>
                  </a:lnTo>
                  <a:lnTo>
                    <a:pt x="0" y="18"/>
                  </a:lnTo>
                  <a:lnTo>
                    <a:pt x="4" y="20"/>
                  </a:lnTo>
                  <a:lnTo>
                    <a:pt x="11" y="22"/>
                  </a:lnTo>
                  <a:lnTo>
                    <a:pt x="22" y="20"/>
                  </a:lnTo>
                  <a:lnTo>
                    <a:pt x="36" y="18"/>
                  </a:lnTo>
                  <a:lnTo>
                    <a:pt x="47" y="16"/>
                  </a:lnTo>
                  <a:lnTo>
                    <a:pt x="56" y="11"/>
                  </a:lnTo>
                  <a:lnTo>
                    <a:pt x="60" y="7"/>
                  </a:lnTo>
                  <a:lnTo>
                    <a:pt x="60" y="2"/>
                  </a:lnTo>
                  <a:lnTo>
                    <a:pt x="56" y="0"/>
                  </a:lnTo>
                  <a:lnTo>
                    <a:pt x="47" y="0"/>
                  </a:lnTo>
                  <a:lnTo>
                    <a:pt x="36" y="0"/>
                  </a:lnTo>
                  <a:lnTo>
                    <a:pt x="24"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29" name="Freeform 2146">
              <a:extLst>
                <a:ext uri="{FF2B5EF4-FFF2-40B4-BE49-F238E27FC236}">
                  <a16:creationId xmlns:a16="http://schemas.microsoft.com/office/drawing/2014/main" xmlns="" id="{FA7A4D14-147F-B74C-B5E6-5928C7428D98}"/>
                </a:ext>
              </a:extLst>
            </p:cNvPr>
            <p:cNvSpPr>
              <a:spLocks/>
            </p:cNvSpPr>
            <p:nvPr/>
          </p:nvSpPr>
          <p:spPr bwMode="auto">
            <a:xfrm>
              <a:off x="1583" y="3233"/>
              <a:ext cx="60" cy="22"/>
            </a:xfrm>
            <a:custGeom>
              <a:avLst/>
              <a:gdLst>
                <a:gd name="T0" fmla="*/ 4 w 60"/>
                <a:gd name="T1" fmla="*/ 11 h 22"/>
                <a:gd name="T2" fmla="*/ 4 w 60"/>
                <a:gd name="T3" fmla="*/ 11 h 22"/>
                <a:gd name="T4" fmla="*/ 0 w 60"/>
                <a:gd name="T5" fmla="*/ 16 h 22"/>
                <a:gd name="T6" fmla="*/ 0 w 60"/>
                <a:gd name="T7" fmla="*/ 18 h 22"/>
                <a:gd name="T8" fmla="*/ 4 w 60"/>
                <a:gd name="T9" fmla="*/ 20 h 22"/>
                <a:gd name="T10" fmla="*/ 11 w 60"/>
                <a:gd name="T11" fmla="*/ 22 h 22"/>
                <a:gd name="T12" fmla="*/ 11 w 60"/>
                <a:gd name="T13" fmla="*/ 22 h 22"/>
                <a:gd name="T14" fmla="*/ 22 w 60"/>
                <a:gd name="T15" fmla="*/ 20 h 22"/>
                <a:gd name="T16" fmla="*/ 36 w 60"/>
                <a:gd name="T17" fmla="*/ 18 h 22"/>
                <a:gd name="T18" fmla="*/ 47 w 60"/>
                <a:gd name="T19" fmla="*/ 16 h 22"/>
                <a:gd name="T20" fmla="*/ 56 w 60"/>
                <a:gd name="T21" fmla="*/ 11 h 22"/>
                <a:gd name="T22" fmla="*/ 56 w 60"/>
                <a:gd name="T23" fmla="*/ 11 h 22"/>
                <a:gd name="T24" fmla="*/ 60 w 60"/>
                <a:gd name="T25" fmla="*/ 7 h 22"/>
                <a:gd name="T26" fmla="*/ 60 w 60"/>
                <a:gd name="T27" fmla="*/ 2 h 22"/>
                <a:gd name="T28" fmla="*/ 56 w 60"/>
                <a:gd name="T29" fmla="*/ 0 h 22"/>
                <a:gd name="T30" fmla="*/ 47 w 60"/>
                <a:gd name="T31" fmla="*/ 0 h 22"/>
                <a:gd name="T32" fmla="*/ 47 w 60"/>
                <a:gd name="T33" fmla="*/ 0 h 22"/>
                <a:gd name="T34" fmla="*/ 36 w 60"/>
                <a:gd name="T35" fmla="*/ 0 h 22"/>
                <a:gd name="T36" fmla="*/ 24 w 60"/>
                <a:gd name="T37" fmla="*/ 2 h 22"/>
                <a:gd name="T38" fmla="*/ 13 w 60"/>
                <a:gd name="T39" fmla="*/ 7 h 22"/>
                <a:gd name="T40" fmla="*/ 4 w 6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2">
                  <a:moveTo>
                    <a:pt x="4" y="11"/>
                  </a:moveTo>
                  <a:lnTo>
                    <a:pt x="4" y="11"/>
                  </a:lnTo>
                  <a:lnTo>
                    <a:pt x="0" y="16"/>
                  </a:lnTo>
                  <a:lnTo>
                    <a:pt x="0" y="18"/>
                  </a:lnTo>
                  <a:lnTo>
                    <a:pt x="4" y="20"/>
                  </a:lnTo>
                  <a:lnTo>
                    <a:pt x="11" y="22"/>
                  </a:lnTo>
                  <a:lnTo>
                    <a:pt x="22" y="20"/>
                  </a:lnTo>
                  <a:lnTo>
                    <a:pt x="36" y="18"/>
                  </a:lnTo>
                  <a:lnTo>
                    <a:pt x="47" y="16"/>
                  </a:lnTo>
                  <a:lnTo>
                    <a:pt x="56" y="11"/>
                  </a:lnTo>
                  <a:lnTo>
                    <a:pt x="60" y="7"/>
                  </a:lnTo>
                  <a:lnTo>
                    <a:pt x="60" y="2"/>
                  </a:lnTo>
                  <a:lnTo>
                    <a:pt x="56" y="0"/>
                  </a:lnTo>
                  <a:lnTo>
                    <a:pt x="47" y="0"/>
                  </a:lnTo>
                  <a:lnTo>
                    <a:pt x="36" y="0"/>
                  </a:lnTo>
                  <a:lnTo>
                    <a:pt x="24"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0" name="Freeform 2147">
              <a:extLst>
                <a:ext uri="{FF2B5EF4-FFF2-40B4-BE49-F238E27FC236}">
                  <a16:creationId xmlns:a16="http://schemas.microsoft.com/office/drawing/2014/main" xmlns="" id="{990B0493-FF6B-084F-90B9-18AF60571C8C}"/>
                </a:ext>
              </a:extLst>
            </p:cNvPr>
            <p:cNvSpPr>
              <a:spLocks/>
            </p:cNvSpPr>
            <p:nvPr/>
          </p:nvSpPr>
          <p:spPr bwMode="auto">
            <a:xfrm>
              <a:off x="4342" y="3168"/>
              <a:ext cx="51" cy="20"/>
            </a:xfrm>
            <a:custGeom>
              <a:avLst/>
              <a:gdLst>
                <a:gd name="T0" fmla="*/ 4 w 51"/>
                <a:gd name="T1" fmla="*/ 11 h 20"/>
                <a:gd name="T2" fmla="*/ 4 w 51"/>
                <a:gd name="T3" fmla="*/ 11 h 20"/>
                <a:gd name="T4" fmla="*/ 11 w 51"/>
                <a:gd name="T5" fmla="*/ 13 h 20"/>
                <a:gd name="T6" fmla="*/ 20 w 51"/>
                <a:gd name="T7" fmla="*/ 18 h 20"/>
                <a:gd name="T8" fmla="*/ 29 w 51"/>
                <a:gd name="T9" fmla="*/ 20 h 20"/>
                <a:gd name="T10" fmla="*/ 38 w 51"/>
                <a:gd name="T11" fmla="*/ 20 h 20"/>
                <a:gd name="T12" fmla="*/ 38 w 51"/>
                <a:gd name="T13" fmla="*/ 20 h 20"/>
                <a:gd name="T14" fmla="*/ 47 w 51"/>
                <a:gd name="T15" fmla="*/ 20 h 20"/>
                <a:gd name="T16" fmla="*/ 51 w 51"/>
                <a:gd name="T17" fmla="*/ 18 h 20"/>
                <a:gd name="T18" fmla="*/ 51 w 51"/>
                <a:gd name="T19" fmla="*/ 13 h 20"/>
                <a:gd name="T20" fmla="*/ 49 w 51"/>
                <a:gd name="T21" fmla="*/ 9 h 20"/>
                <a:gd name="T22" fmla="*/ 49 w 51"/>
                <a:gd name="T23" fmla="*/ 9 h 20"/>
                <a:gd name="T24" fmla="*/ 42 w 51"/>
                <a:gd name="T25" fmla="*/ 6 h 20"/>
                <a:gd name="T26" fmla="*/ 33 w 51"/>
                <a:gd name="T27" fmla="*/ 2 h 20"/>
                <a:gd name="T28" fmla="*/ 22 w 51"/>
                <a:gd name="T29" fmla="*/ 0 h 20"/>
                <a:gd name="T30" fmla="*/ 13 w 51"/>
                <a:gd name="T31" fmla="*/ 0 h 20"/>
                <a:gd name="T32" fmla="*/ 13 w 51"/>
                <a:gd name="T33" fmla="*/ 0 h 20"/>
                <a:gd name="T34" fmla="*/ 6 w 51"/>
                <a:gd name="T35" fmla="*/ 0 h 20"/>
                <a:gd name="T36" fmla="*/ 2 w 51"/>
                <a:gd name="T37" fmla="*/ 2 h 20"/>
                <a:gd name="T38" fmla="*/ 0 w 51"/>
                <a:gd name="T39" fmla="*/ 6 h 20"/>
                <a:gd name="T40" fmla="*/ 4 w 5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0">
                  <a:moveTo>
                    <a:pt x="4" y="11"/>
                  </a:moveTo>
                  <a:lnTo>
                    <a:pt x="4" y="11"/>
                  </a:lnTo>
                  <a:lnTo>
                    <a:pt x="11" y="13"/>
                  </a:lnTo>
                  <a:lnTo>
                    <a:pt x="20" y="18"/>
                  </a:lnTo>
                  <a:lnTo>
                    <a:pt x="29" y="20"/>
                  </a:lnTo>
                  <a:lnTo>
                    <a:pt x="38" y="20"/>
                  </a:lnTo>
                  <a:lnTo>
                    <a:pt x="47" y="20"/>
                  </a:lnTo>
                  <a:lnTo>
                    <a:pt x="51" y="18"/>
                  </a:lnTo>
                  <a:lnTo>
                    <a:pt x="51" y="13"/>
                  </a:lnTo>
                  <a:lnTo>
                    <a:pt x="49" y="9"/>
                  </a:lnTo>
                  <a:lnTo>
                    <a:pt x="42" y="6"/>
                  </a:lnTo>
                  <a:lnTo>
                    <a:pt x="33" y="2"/>
                  </a:lnTo>
                  <a:lnTo>
                    <a:pt x="22" y="0"/>
                  </a:lnTo>
                  <a:lnTo>
                    <a:pt x="13" y="0"/>
                  </a:lnTo>
                  <a:lnTo>
                    <a:pt x="6" y="0"/>
                  </a:lnTo>
                  <a:lnTo>
                    <a:pt x="2" y="2"/>
                  </a:lnTo>
                  <a:lnTo>
                    <a:pt x="0"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1" name="Freeform 2148">
              <a:extLst>
                <a:ext uri="{FF2B5EF4-FFF2-40B4-BE49-F238E27FC236}">
                  <a16:creationId xmlns:a16="http://schemas.microsoft.com/office/drawing/2014/main" xmlns="" id="{0C10CA75-9BDD-DF4D-B5AE-FECD783270FC}"/>
                </a:ext>
              </a:extLst>
            </p:cNvPr>
            <p:cNvSpPr>
              <a:spLocks/>
            </p:cNvSpPr>
            <p:nvPr/>
          </p:nvSpPr>
          <p:spPr bwMode="auto">
            <a:xfrm>
              <a:off x="4342" y="3168"/>
              <a:ext cx="51" cy="20"/>
            </a:xfrm>
            <a:custGeom>
              <a:avLst/>
              <a:gdLst>
                <a:gd name="T0" fmla="*/ 4 w 51"/>
                <a:gd name="T1" fmla="*/ 11 h 20"/>
                <a:gd name="T2" fmla="*/ 4 w 51"/>
                <a:gd name="T3" fmla="*/ 11 h 20"/>
                <a:gd name="T4" fmla="*/ 11 w 51"/>
                <a:gd name="T5" fmla="*/ 13 h 20"/>
                <a:gd name="T6" fmla="*/ 20 w 51"/>
                <a:gd name="T7" fmla="*/ 18 h 20"/>
                <a:gd name="T8" fmla="*/ 29 w 51"/>
                <a:gd name="T9" fmla="*/ 20 h 20"/>
                <a:gd name="T10" fmla="*/ 38 w 51"/>
                <a:gd name="T11" fmla="*/ 20 h 20"/>
                <a:gd name="T12" fmla="*/ 38 w 51"/>
                <a:gd name="T13" fmla="*/ 20 h 20"/>
                <a:gd name="T14" fmla="*/ 47 w 51"/>
                <a:gd name="T15" fmla="*/ 20 h 20"/>
                <a:gd name="T16" fmla="*/ 51 w 51"/>
                <a:gd name="T17" fmla="*/ 18 h 20"/>
                <a:gd name="T18" fmla="*/ 51 w 51"/>
                <a:gd name="T19" fmla="*/ 13 h 20"/>
                <a:gd name="T20" fmla="*/ 49 w 51"/>
                <a:gd name="T21" fmla="*/ 9 h 20"/>
                <a:gd name="T22" fmla="*/ 49 w 51"/>
                <a:gd name="T23" fmla="*/ 9 h 20"/>
                <a:gd name="T24" fmla="*/ 42 w 51"/>
                <a:gd name="T25" fmla="*/ 6 h 20"/>
                <a:gd name="T26" fmla="*/ 33 w 51"/>
                <a:gd name="T27" fmla="*/ 2 h 20"/>
                <a:gd name="T28" fmla="*/ 22 w 51"/>
                <a:gd name="T29" fmla="*/ 0 h 20"/>
                <a:gd name="T30" fmla="*/ 13 w 51"/>
                <a:gd name="T31" fmla="*/ 0 h 20"/>
                <a:gd name="T32" fmla="*/ 13 w 51"/>
                <a:gd name="T33" fmla="*/ 0 h 20"/>
                <a:gd name="T34" fmla="*/ 6 w 51"/>
                <a:gd name="T35" fmla="*/ 0 h 20"/>
                <a:gd name="T36" fmla="*/ 2 w 51"/>
                <a:gd name="T37" fmla="*/ 2 h 20"/>
                <a:gd name="T38" fmla="*/ 0 w 51"/>
                <a:gd name="T39" fmla="*/ 6 h 20"/>
                <a:gd name="T40" fmla="*/ 4 w 5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1" h="20">
                  <a:moveTo>
                    <a:pt x="4" y="11"/>
                  </a:moveTo>
                  <a:lnTo>
                    <a:pt x="4" y="11"/>
                  </a:lnTo>
                  <a:lnTo>
                    <a:pt x="11" y="13"/>
                  </a:lnTo>
                  <a:lnTo>
                    <a:pt x="20" y="18"/>
                  </a:lnTo>
                  <a:lnTo>
                    <a:pt x="29" y="20"/>
                  </a:lnTo>
                  <a:lnTo>
                    <a:pt x="38" y="20"/>
                  </a:lnTo>
                  <a:lnTo>
                    <a:pt x="47" y="20"/>
                  </a:lnTo>
                  <a:lnTo>
                    <a:pt x="51" y="18"/>
                  </a:lnTo>
                  <a:lnTo>
                    <a:pt x="51" y="13"/>
                  </a:lnTo>
                  <a:lnTo>
                    <a:pt x="49" y="9"/>
                  </a:lnTo>
                  <a:lnTo>
                    <a:pt x="42" y="6"/>
                  </a:lnTo>
                  <a:lnTo>
                    <a:pt x="33" y="2"/>
                  </a:lnTo>
                  <a:lnTo>
                    <a:pt x="22" y="0"/>
                  </a:lnTo>
                  <a:lnTo>
                    <a:pt x="13" y="0"/>
                  </a:lnTo>
                  <a:lnTo>
                    <a:pt x="6" y="0"/>
                  </a:lnTo>
                  <a:lnTo>
                    <a:pt x="2" y="2"/>
                  </a:lnTo>
                  <a:lnTo>
                    <a:pt x="0"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2" name="Freeform 2149">
              <a:extLst>
                <a:ext uri="{FF2B5EF4-FFF2-40B4-BE49-F238E27FC236}">
                  <a16:creationId xmlns:a16="http://schemas.microsoft.com/office/drawing/2014/main" xmlns="" id="{E043D7B9-8B48-554A-A705-99482329CA91}"/>
                </a:ext>
              </a:extLst>
            </p:cNvPr>
            <p:cNvSpPr>
              <a:spLocks/>
            </p:cNvSpPr>
            <p:nvPr/>
          </p:nvSpPr>
          <p:spPr bwMode="auto">
            <a:xfrm>
              <a:off x="4299" y="3168"/>
              <a:ext cx="49" cy="20"/>
            </a:xfrm>
            <a:custGeom>
              <a:avLst/>
              <a:gdLst>
                <a:gd name="T0" fmla="*/ 2 w 49"/>
                <a:gd name="T1" fmla="*/ 11 h 20"/>
                <a:gd name="T2" fmla="*/ 2 w 49"/>
                <a:gd name="T3" fmla="*/ 11 h 20"/>
                <a:gd name="T4" fmla="*/ 9 w 49"/>
                <a:gd name="T5" fmla="*/ 15 h 20"/>
                <a:gd name="T6" fmla="*/ 18 w 49"/>
                <a:gd name="T7" fmla="*/ 18 h 20"/>
                <a:gd name="T8" fmla="*/ 27 w 49"/>
                <a:gd name="T9" fmla="*/ 20 h 20"/>
                <a:gd name="T10" fmla="*/ 38 w 49"/>
                <a:gd name="T11" fmla="*/ 20 h 20"/>
                <a:gd name="T12" fmla="*/ 38 w 49"/>
                <a:gd name="T13" fmla="*/ 20 h 20"/>
                <a:gd name="T14" fmla="*/ 45 w 49"/>
                <a:gd name="T15" fmla="*/ 20 h 20"/>
                <a:gd name="T16" fmla="*/ 49 w 49"/>
                <a:gd name="T17" fmla="*/ 18 h 20"/>
                <a:gd name="T18" fmla="*/ 49 w 49"/>
                <a:gd name="T19" fmla="*/ 15 h 20"/>
                <a:gd name="T20" fmla="*/ 47 w 49"/>
                <a:gd name="T21" fmla="*/ 11 h 20"/>
                <a:gd name="T22" fmla="*/ 47 w 49"/>
                <a:gd name="T23" fmla="*/ 11 h 20"/>
                <a:gd name="T24" fmla="*/ 40 w 49"/>
                <a:gd name="T25" fmla="*/ 6 h 20"/>
                <a:gd name="T26" fmla="*/ 31 w 49"/>
                <a:gd name="T27" fmla="*/ 4 h 20"/>
                <a:gd name="T28" fmla="*/ 22 w 49"/>
                <a:gd name="T29" fmla="*/ 2 h 20"/>
                <a:gd name="T30" fmla="*/ 11 w 49"/>
                <a:gd name="T31" fmla="*/ 0 h 20"/>
                <a:gd name="T32" fmla="*/ 11 w 49"/>
                <a:gd name="T33" fmla="*/ 0 h 20"/>
                <a:gd name="T34" fmla="*/ 4 w 49"/>
                <a:gd name="T35" fmla="*/ 2 h 20"/>
                <a:gd name="T36" fmla="*/ 0 w 49"/>
                <a:gd name="T37" fmla="*/ 4 h 20"/>
                <a:gd name="T38" fmla="*/ 0 w 49"/>
                <a:gd name="T39" fmla="*/ 6 h 20"/>
                <a:gd name="T40" fmla="*/ 2 w 4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0">
                  <a:moveTo>
                    <a:pt x="2" y="11"/>
                  </a:moveTo>
                  <a:lnTo>
                    <a:pt x="2" y="11"/>
                  </a:lnTo>
                  <a:lnTo>
                    <a:pt x="9" y="15"/>
                  </a:lnTo>
                  <a:lnTo>
                    <a:pt x="18" y="18"/>
                  </a:lnTo>
                  <a:lnTo>
                    <a:pt x="27" y="20"/>
                  </a:lnTo>
                  <a:lnTo>
                    <a:pt x="38" y="20"/>
                  </a:lnTo>
                  <a:lnTo>
                    <a:pt x="45" y="20"/>
                  </a:lnTo>
                  <a:lnTo>
                    <a:pt x="49" y="18"/>
                  </a:lnTo>
                  <a:lnTo>
                    <a:pt x="49" y="15"/>
                  </a:lnTo>
                  <a:lnTo>
                    <a:pt x="47" y="11"/>
                  </a:lnTo>
                  <a:lnTo>
                    <a:pt x="40" y="6"/>
                  </a:lnTo>
                  <a:lnTo>
                    <a:pt x="31" y="4"/>
                  </a:lnTo>
                  <a:lnTo>
                    <a:pt x="22" y="2"/>
                  </a:lnTo>
                  <a:lnTo>
                    <a:pt x="11" y="0"/>
                  </a:lnTo>
                  <a:lnTo>
                    <a:pt x="4"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3" name="Freeform 2150">
              <a:extLst>
                <a:ext uri="{FF2B5EF4-FFF2-40B4-BE49-F238E27FC236}">
                  <a16:creationId xmlns:a16="http://schemas.microsoft.com/office/drawing/2014/main" xmlns="" id="{8DE3E292-2715-5C44-94EE-08788A022A3D}"/>
                </a:ext>
              </a:extLst>
            </p:cNvPr>
            <p:cNvSpPr>
              <a:spLocks/>
            </p:cNvSpPr>
            <p:nvPr/>
          </p:nvSpPr>
          <p:spPr bwMode="auto">
            <a:xfrm>
              <a:off x="4299" y="3168"/>
              <a:ext cx="49" cy="20"/>
            </a:xfrm>
            <a:custGeom>
              <a:avLst/>
              <a:gdLst>
                <a:gd name="T0" fmla="*/ 2 w 49"/>
                <a:gd name="T1" fmla="*/ 11 h 20"/>
                <a:gd name="T2" fmla="*/ 2 w 49"/>
                <a:gd name="T3" fmla="*/ 11 h 20"/>
                <a:gd name="T4" fmla="*/ 9 w 49"/>
                <a:gd name="T5" fmla="*/ 15 h 20"/>
                <a:gd name="T6" fmla="*/ 18 w 49"/>
                <a:gd name="T7" fmla="*/ 18 h 20"/>
                <a:gd name="T8" fmla="*/ 27 w 49"/>
                <a:gd name="T9" fmla="*/ 20 h 20"/>
                <a:gd name="T10" fmla="*/ 38 w 49"/>
                <a:gd name="T11" fmla="*/ 20 h 20"/>
                <a:gd name="T12" fmla="*/ 38 w 49"/>
                <a:gd name="T13" fmla="*/ 20 h 20"/>
                <a:gd name="T14" fmla="*/ 45 w 49"/>
                <a:gd name="T15" fmla="*/ 20 h 20"/>
                <a:gd name="T16" fmla="*/ 49 w 49"/>
                <a:gd name="T17" fmla="*/ 18 h 20"/>
                <a:gd name="T18" fmla="*/ 49 w 49"/>
                <a:gd name="T19" fmla="*/ 15 h 20"/>
                <a:gd name="T20" fmla="*/ 47 w 49"/>
                <a:gd name="T21" fmla="*/ 11 h 20"/>
                <a:gd name="T22" fmla="*/ 47 w 49"/>
                <a:gd name="T23" fmla="*/ 11 h 20"/>
                <a:gd name="T24" fmla="*/ 40 w 49"/>
                <a:gd name="T25" fmla="*/ 6 h 20"/>
                <a:gd name="T26" fmla="*/ 31 w 49"/>
                <a:gd name="T27" fmla="*/ 4 h 20"/>
                <a:gd name="T28" fmla="*/ 22 w 49"/>
                <a:gd name="T29" fmla="*/ 2 h 20"/>
                <a:gd name="T30" fmla="*/ 11 w 49"/>
                <a:gd name="T31" fmla="*/ 0 h 20"/>
                <a:gd name="T32" fmla="*/ 11 w 49"/>
                <a:gd name="T33" fmla="*/ 0 h 20"/>
                <a:gd name="T34" fmla="*/ 4 w 49"/>
                <a:gd name="T35" fmla="*/ 2 h 20"/>
                <a:gd name="T36" fmla="*/ 0 w 49"/>
                <a:gd name="T37" fmla="*/ 4 h 20"/>
                <a:gd name="T38" fmla="*/ 0 w 49"/>
                <a:gd name="T39" fmla="*/ 6 h 20"/>
                <a:gd name="T40" fmla="*/ 2 w 4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0">
                  <a:moveTo>
                    <a:pt x="2" y="11"/>
                  </a:moveTo>
                  <a:lnTo>
                    <a:pt x="2" y="11"/>
                  </a:lnTo>
                  <a:lnTo>
                    <a:pt x="9" y="15"/>
                  </a:lnTo>
                  <a:lnTo>
                    <a:pt x="18" y="18"/>
                  </a:lnTo>
                  <a:lnTo>
                    <a:pt x="27" y="20"/>
                  </a:lnTo>
                  <a:lnTo>
                    <a:pt x="38" y="20"/>
                  </a:lnTo>
                  <a:lnTo>
                    <a:pt x="45" y="20"/>
                  </a:lnTo>
                  <a:lnTo>
                    <a:pt x="49" y="18"/>
                  </a:lnTo>
                  <a:lnTo>
                    <a:pt x="49" y="15"/>
                  </a:lnTo>
                  <a:lnTo>
                    <a:pt x="47" y="11"/>
                  </a:lnTo>
                  <a:lnTo>
                    <a:pt x="40" y="6"/>
                  </a:lnTo>
                  <a:lnTo>
                    <a:pt x="31" y="4"/>
                  </a:lnTo>
                  <a:lnTo>
                    <a:pt x="22" y="2"/>
                  </a:lnTo>
                  <a:lnTo>
                    <a:pt x="11" y="0"/>
                  </a:lnTo>
                  <a:lnTo>
                    <a:pt x="4"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4" name="Freeform 2151">
              <a:extLst>
                <a:ext uri="{FF2B5EF4-FFF2-40B4-BE49-F238E27FC236}">
                  <a16:creationId xmlns:a16="http://schemas.microsoft.com/office/drawing/2014/main" xmlns="" id="{6F9EEC76-B808-2D4E-BE25-74DCF750F0DA}"/>
                </a:ext>
              </a:extLst>
            </p:cNvPr>
            <p:cNvSpPr>
              <a:spLocks/>
            </p:cNvSpPr>
            <p:nvPr/>
          </p:nvSpPr>
          <p:spPr bwMode="auto">
            <a:xfrm>
              <a:off x="4256" y="3168"/>
              <a:ext cx="49" cy="22"/>
            </a:xfrm>
            <a:custGeom>
              <a:avLst/>
              <a:gdLst>
                <a:gd name="T0" fmla="*/ 2 w 49"/>
                <a:gd name="T1" fmla="*/ 11 h 22"/>
                <a:gd name="T2" fmla="*/ 2 w 49"/>
                <a:gd name="T3" fmla="*/ 11 h 22"/>
                <a:gd name="T4" fmla="*/ 9 w 49"/>
                <a:gd name="T5" fmla="*/ 15 h 22"/>
                <a:gd name="T6" fmla="*/ 18 w 49"/>
                <a:gd name="T7" fmla="*/ 18 h 22"/>
                <a:gd name="T8" fmla="*/ 27 w 49"/>
                <a:gd name="T9" fmla="*/ 20 h 22"/>
                <a:gd name="T10" fmla="*/ 36 w 49"/>
                <a:gd name="T11" fmla="*/ 22 h 22"/>
                <a:gd name="T12" fmla="*/ 36 w 49"/>
                <a:gd name="T13" fmla="*/ 22 h 22"/>
                <a:gd name="T14" fmla="*/ 43 w 49"/>
                <a:gd name="T15" fmla="*/ 20 h 22"/>
                <a:gd name="T16" fmla="*/ 47 w 49"/>
                <a:gd name="T17" fmla="*/ 18 h 22"/>
                <a:gd name="T18" fmla="*/ 49 w 49"/>
                <a:gd name="T19" fmla="*/ 15 h 22"/>
                <a:gd name="T20" fmla="*/ 45 w 49"/>
                <a:gd name="T21" fmla="*/ 11 h 22"/>
                <a:gd name="T22" fmla="*/ 45 w 49"/>
                <a:gd name="T23" fmla="*/ 11 h 22"/>
                <a:gd name="T24" fmla="*/ 38 w 49"/>
                <a:gd name="T25" fmla="*/ 6 h 22"/>
                <a:gd name="T26" fmla="*/ 31 w 49"/>
                <a:gd name="T27" fmla="*/ 4 h 22"/>
                <a:gd name="T28" fmla="*/ 20 w 49"/>
                <a:gd name="T29" fmla="*/ 2 h 22"/>
                <a:gd name="T30" fmla="*/ 11 w 49"/>
                <a:gd name="T31" fmla="*/ 0 h 22"/>
                <a:gd name="T32" fmla="*/ 11 w 49"/>
                <a:gd name="T33" fmla="*/ 0 h 22"/>
                <a:gd name="T34" fmla="*/ 4 w 49"/>
                <a:gd name="T35" fmla="*/ 2 h 22"/>
                <a:gd name="T36" fmla="*/ 0 w 49"/>
                <a:gd name="T37" fmla="*/ 4 h 22"/>
                <a:gd name="T38" fmla="*/ 0 w 49"/>
                <a:gd name="T39" fmla="*/ 6 h 22"/>
                <a:gd name="T40" fmla="*/ 2 w 4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2">
                  <a:moveTo>
                    <a:pt x="2" y="11"/>
                  </a:moveTo>
                  <a:lnTo>
                    <a:pt x="2" y="11"/>
                  </a:lnTo>
                  <a:lnTo>
                    <a:pt x="9" y="15"/>
                  </a:lnTo>
                  <a:lnTo>
                    <a:pt x="18" y="18"/>
                  </a:lnTo>
                  <a:lnTo>
                    <a:pt x="27" y="20"/>
                  </a:lnTo>
                  <a:lnTo>
                    <a:pt x="36" y="22"/>
                  </a:lnTo>
                  <a:lnTo>
                    <a:pt x="43" y="20"/>
                  </a:lnTo>
                  <a:lnTo>
                    <a:pt x="47" y="18"/>
                  </a:lnTo>
                  <a:lnTo>
                    <a:pt x="49" y="15"/>
                  </a:lnTo>
                  <a:lnTo>
                    <a:pt x="45" y="11"/>
                  </a:lnTo>
                  <a:lnTo>
                    <a:pt x="38" y="6"/>
                  </a:lnTo>
                  <a:lnTo>
                    <a:pt x="31" y="4"/>
                  </a:lnTo>
                  <a:lnTo>
                    <a:pt x="20" y="2"/>
                  </a:lnTo>
                  <a:lnTo>
                    <a:pt x="11" y="0"/>
                  </a:lnTo>
                  <a:lnTo>
                    <a:pt x="4"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5" name="Freeform 2152">
              <a:extLst>
                <a:ext uri="{FF2B5EF4-FFF2-40B4-BE49-F238E27FC236}">
                  <a16:creationId xmlns:a16="http://schemas.microsoft.com/office/drawing/2014/main" xmlns="" id="{3A875380-BA49-4948-B6BB-60143BCE549A}"/>
                </a:ext>
              </a:extLst>
            </p:cNvPr>
            <p:cNvSpPr>
              <a:spLocks/>
            </p:cNvSpPr>
            <p:nvPr/>
          </p:nvSpPr>
          <p:spPr bwMode="auto">
            <a:xfrm>
              <a:off x="4256" y="3168"/>
              <a:ext cx="49" cy="22"/>
            </a:xfrm>
            <a:custGeom>
              <a:avLst/>
              <a:gdLst>
                <a:gd name="T0" fmla="*/ 2 w 49"/>
                <a:gd name="T1" fmla="*/ 11 h 22"/>
                <a:gd name="T2" fmla="*/ 2 w 49"/>
                <a:gd name="T3" fmla="*/ 11 h 22"/>
                <a:gd name="T4" fmla="*/ 9 w 49"/>
                <a:gd name="T5" fmla="*/ 15 h 22"/>
                <a:gd name="T6" fmla="*/ 18 w 49"/>
                <a:gd name="T7" fmla="*/ 18 h 22"/>
                <a:gd name="T8" fmla="*/ 27 w 49"/>
                <a:gd name="T9" fmla="*/ 20 h 22"/>
                <a:gd name="T10" fmla="*/ 36 w 49"/>
                <a:gd name="T11" fmla="*/ 22 h 22"/>
                <a:gd name="T12" fmla="*/ 36 w 49"/>
                <a:gd name="T13" fmla="*/ 22 h 22"/>
                <a:gd name="T14" fmla="*/ 43 w 49"/>
                <a:gd name="T15" fmla="*/ 20 h 22"/>
                <a:gd name="T16" fmla="*/ 47 w 49"/>
                <a:gd name="T17" fmla="*/ 18 h 22"/>
                <a:gd name="T18" fmla="*/ 49 w 49"/>
                <a:gd name="T19" fmla="*/ 15 h 22"/>
                <a:gd name="T20" fmla="*/ 45 w 49"/>
                <a:gd name="T21" fmla="*/ 11 h 22"/>
                <a:gd name="T22" fmla="*/ 45 w 49"/>
                <a:gd name="T23" fmla="*/ 11 h 22"/>
                <a:gd name="T24" fmla="*/ 38 w 49"/>
                <a:gd name="T25" fmla="*/ 6 h 22"/>
                <a:gd name="T26" fmla="*/ 31 w 49"/>
                <a:gd name="T27" fmla="*/ 4 h 22"/>
                <a:gd name="T28" fmla="*/ 20 w 49"/>
                <a:gd name="T29" fmla="*/ 2 h 22"/>
                <a:gd name="T30" fmla="*/ 11 w 49"/>
                <a:gd name="T31" fmla="*/ 0 h 22"/>
                <a:gd name="T32" fmla="*/ 11 w 49"/>
                <a:gd name="T33" fmla="*/ 0 h 22"/>
                <a:gd name="T34" fmla="*/ 4 w 49"/>
                <a:gd name="T35" fmla="*/ 2 h 22"/>
                <a:gd name="T36" fmla="*/ 0 w 49"/>
                <a:gd name="T37" fmla="*/ 4 h 22"/>
                <a:gd name="T38" fmla="*/ 0 w 49"/>
                <a:gd name="T39" fmla="*/ 6 h 22"/>
                <a:gd name="T40" fmla="*/ 2 w 4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2">
                  <a:moveTo>
                    <a:pt x="2" y="11"/>
                  </a:moveTo>
                  <a:lnTo>
                    <a:pt x="2" y="11"/>
                  </a:lnTo>
                  <a:lnTo>
                    <a:pt x="9" y="15"/>
                  </a:lnTo>
                  <a:lnTo>
                    <a:pt x="18" y="18"/>
                  </a:lnTo>
                  <a:lnTo>
                    <a:pt x="27" y="20"/>
                  </a:lnTo>
                  <a:lnTo>
                    <a:pt x="36" y="22"/>
                  </a:lnTo>
                  <a:lnTo>
                    <a:pt x="43" y="20"/>
                  </a:lnTo>
                  <a:lnTo>
                    <a:pt x="47" y="18"/>
                  </a:lnTo>
                  <a:lnTo>
                    <a:pt x="49" y="15"/>
                  </a:lnTo>
                  <a:lnTo>
                    <a:pt x="45" y="11"/>
                  </a:lnTo>
                  <a:lnTo>
                    <a:pt x="38" y="6"/>
                  </a:lnTo>
                  <a:lnTo>
                    <a:pt x="31" y="4"/>
                  </a:lnTo>
                  <a:lnTo>
                    <a:pt x="20" y="2"/>
                  </a:lnTo>
                  <a:lnTo>
                    <a:pt x="11" y="0"/>
                  </a:lnTo>
                  <a:lnTo>
                    <a:pt x="4"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6" name="Freeform 2153">
              <a:extLst>
                <a:ext uri="{FF2B5EF4-FFF2-40B4-BE49-F238E27FC236}">
                  <a16:creationId xmlns:a16="http://schemas.microsoft.com/office/drawing/2014/main" xmlns="" id="{0B01A3C2-9C57-F44C-A63D-97013743D104}"/>
                </a:ext>
              </a:extLst>
            </p:cNvPr>
            <p:cNvSpPr>
              <a:spLocks/>
            </p:cNvSpPr>
            <p:nvPr/>
          </p:nvSpPr>
          <p:spPr bwMode="auto">
            <a:xfrm>
              <a:off x="4173" y="3170"/>
              <a:ext cx="47" cy="20"/>
            </a:xfrm>
            <a:custGeom>
              <a:avLst/>
              <a:gdLst>
                <a:gd name="T0" fmla="*/ 2 w 47"/>
                <a:gd name="T1" fmla="*/ 11 h 20"/>
                <a:gd name="T2" fmla="*/ 2 w 47"/>
                <a:gd name="T3" fmla="*/ 11 h 20"/>
                <a:gd name="T4" fmla="*/ 9 w 47"/>
                <a:gd name="T5" fmla="*/ 13 h 20"/>
                <a:gd name="T6" fmla="*/ 18 w 47"/>
                <a:gd name="T7" fmla="*/ 18 h 20"/>
                <a:gd name="T8" fmla="*/ 27 w 47"/>
                <a:gd name="T9" fmla="*/ 20 h 20"/>
                <a:gd name="T10" fmla="*/ 36 w 47"/>
                <a:gd name="T11" fmla="*/ 20 h 20"/>
                <a:gd name="T12" fmla="*/ 36 w 47"/>
                <a:gd name="T13" fmla="*/ 20 h 20"/>
                <a:gd name="T14" fmla="*/ 42 w 47"/>
                <a:gd name="T15" fmla="*/ 20 h 20"/>
                <a:gd name="T16" fmla="*/ 47 w 47"/>
                <a:gd name="T17" fmla="*/ 18 h 20"/>
                <a:gd name="T18" fmla="*/ 47 w 47"/>
                <a:gd name="T19" fmla="*/ 13 h 20"/>
                <a:gd name="T20" fmla="*/ 45 w 47"/>
                <a:gd name="T21" fmla="*/ 9 h 20"/>
                <a:gd name="T22" fmla="*/ 45 w 47"/>
                <a:gd name="T23" fmla="*/ 9 h 20"/>
                <a:gd name="T24" fmla="*/ 38 w 47"/>
                <a:gd name="T25" fmla="*/ 7 h 20"/>
                <a:gd name="T26" fmla="*/ 29 w 47"/>
                <a:gd name="T27" fmla="*/ 2 h 20"/>
                <a:gd name="T28" fmla="*/ 20 w 47"/>
                <a:gd name="T29" fmla="*/ 0 h 20"/>
                <a:gd name="T30" fmla="*/ 11 w 47"/>
                <a:gd name="T31" fmla="*/ 0 h 20"/>
                <a:gd name="T32" fmla="*/ 11 w 47"/>
                <a:gd name="T33" fmla="*/ 0 h 20"/>
                <a:gd name="T34" fmla="*/ 4 w 47"/>
                <a:gd name="T35" fmla="*/ 0 h 20"/>
                <a:gd name="T36" fmla="*/ 0 w 47"/>
                <a:gd name="T37" fmla="*/ 2 h 20"/>
                <a:gd name="T38" fmla="*/ 0 w 47"/>
                <a:gd name="T39" fmla="*/ 7 h 20"/>
                <a:gd name="T40" fmla="*/ 2 w 4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0">
                  <a:moveTo>
                    <a:pt x="2" y="11"/>
                  </a:moveTo>
                  <a:lnTo>
                    <a:pt x="2" y="11"/>
                  </a:lnTo>
                  <a:lnTo>
                    <a:pt x="9" y="13"/>
                  </a:lnTo>
                  <a:lnTo>
                    <a:pt x="18" y="18"/>
                  </a:lnTo>
                  <a:lnTo>
                    <a:pt x="27" y="20"/>
                  </a:lnTo>
                  <a:lnTo>
                    <a:pt x="36" y="20"/>
                  </a:lnTo>
                  <a:lnTo>
                    <a:pt x="42" y="20"/>
                  </a:lnTo>
                  <a:lnTo>
                    <a:pt x="47" y="18"/>
                  </a:lnTo>
                  <a:lnTo>
                    <a:pt x="47" y="13"/>
                  </a:lnTo>
                  <a:lnTo>
                    <a:pt x="45" y="9"/>
                  </a:lnTo>
                  <a:lnTo>
                    <a:pt x="38" y="7"/>
                  </a:lnTo>
                  <a:lnTo>
                    <a:pt x="29" y="2"/>
                  </a:lnTo>
                  <a:lnTo>
                    <a:pt x="20"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7" name="Freeform 2154">
              <a:extLst>
                <a:ext uri="{FF2B5EF4-FFF2-40B4-BE49-F238E27FC236}">
                  <a16:creationId xmlns:a16="http://schemas.microsoft.com/office/drawing/2014/main" xmlns="" id="{AA5FA73C-20F2-9A4A-B87E-53B059F19AD5}"/>
                </a:ext>
              </a:extLst>
            </p:cNvPr>
            <p:cNvSpPr>
              <a:spLocks/>
            </p:cNvSpPr>
            <p:nvPr/>
          </p:nvSpPr>
          <p:spPr bwMode="auto">
            <a:xfrm>
              <a:off x="4173" y="3170"/>
              <a:ext cx="47" cy="20"/>
            </a:xfrm>
            <a:custGeom>
              <a:avLst/>
              <a:gdLst>
                <a:gd name="T0" fmla="*/ 2 w 47"/>
                <a:gd name="T1" fmla="*/ 11 h 20"/>
                <a:gd name="T2" fmla="*/ 2 w 47"/>
                <a:gd name="T3" fmla="*/ 11 h 20"/>
                <a:gd name="T4" fmla="*/ 9 w 47"/>
                <a:gd name="T5" fmla="*/ 13 h 20"/>
                <a:gd name="T6" fmla="*/ 18 w 47"/>
                <a:gd name="T7" fmla="*/ 18 h 20"/>
                <a:gd name="T8" fmla="*/ 27 w 47"/>
                <a:gd name="T9" fmla="*/ 20 h 20"/>
                <a:gd name="T10" fmla="*/ 36 w 47"/>
                <a:gd name="T11" fmla="*/ 20 h 20"/>
                <a:gd name="T12" fmla="*/ 36 w 47"/>
                <a:gd name="T13" fmla="*/ 20 h 20"/>
                <a:gd name="T14" fmla="*/ 42 w 47"/>
                <a:gd name="T15" fmla="*/ 20 h 20"/>
                <a:gd name="T16" fmla="*/ 47 w 47"/>
                <a:gd name="T17" fmla="*/ 18 h 20"/>
                <a:gd name="T18" fmla="*/ 47 w 47"/>
                <a:gd name="T19" fmla="*/ 13 h 20"/>
                <a:gd name="T20" fmla="*/ 45 w 47"/>
                <a:gd name="T21" fmla="*/ 9 h 20"/>
                <a:gd name="T22" fmla="*/ 45 w 47"/>
                <a:gd name="T23" fmla="*/ 9 h 20"/>
                <a:gd name="T24" fmla="*/ 38 w 47"/>
                <a:gd name="T25" fmla="*/ 7 h 20"/>
                <a:gd name="T26" fmla="*/ 29 w 47"/>
                <a:gd name="T27" fmla="*/ 2 h 20"/>
                <a:gd name="T28" fmla="*/ 20 w 47"/>
                <a:gd name="T29" fmla="*/ 0 h 20"/>
                <a:gd name="T30" fmla="*/ 11 w 47"/>
                <a:gd name="T31" fmla="*/ 0 h 20"/>
                <a:gd name="T32" fmla="*/ 11 w 47"/>
                <a:gd name="T33" fmla="*/ 0 h 20"/>
                <a:gd name="T34" fmla="*/ 4 w 47"/>
                <a:gd name="T35" fmla="*/ 0 h 20"/>
                <a:gd name="T36" fmla="*/ 0 w 47"/>
                <a:gd name="T37" fmla="*/ 2 h 20"/>
                <a:gd name="T38" fmla="*/ 0 w 47"/>
                <a:gd name="T39" fmla="*/ 7 h 20"/>
                <a:gd name="T40" fmla="*/ 2 w 4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7" h="20">
                  <a:moveTo>
                    <a:pt x="2" y="11"/>
                  </a:moveTo>
                  <a:lnTo>
                    <a:pt x="2" y="11"/>
                  </a:lnTo>
                  <a:lnTo>
                    <a:pt x="9" y="13"/>
                  </a:lnTo>
                  <a:lnTo>
                    <a:pt x="18" y="18"/>
                  </a:lnTo>
                  <a:lnTo>
                    <a:pt x="27" y="20"/>
                  </a:lnTo>
                  <a:lnTo>
                    <a:pt x="36" y="20"/>
                  </a:lnTo>
                  <a:lnTo>
                    <a:pt x="42" y="20"/>
                  </a:lnTo>
                  <a:lnTo>
                    <a:pt x="47" y="18"/>
                  </a:lnTo>
                  <a:lnTo>
                    <a:pt x="47" y="13"/>
                  </a:lnTo>
                  <a:lnTo>
                    <a:pt x="45" y="9"/>
                  </a:lnTo>
                  <a:lnTo>
                    <a:pt x="38" y="7"/>
                  </a:lnTo>
                  <a:lnTo>
                    <a:pt x="29" y="2"/>
                  </a:lnTo>
                  <a:lnTo>
                    <a:pt x="20"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8" name="Freeform 2155">
              <a:extLst>
                <a:ext uri="{FF2B5EF4-FFF2-40B4-BE49-F238E27FC236}">
                  <a16:creationId xmlns:a16="http://schemas.microsoft.com/office/drawing/2014/main" xmlns="" id="{F838C343-F005-0E40-B3DE-249E53ED4560}"/>
                </a:ext>
              </a:extLst>
            </p:cNvPr>
            <p:cNvSpPr>
              <a:spLocks/>
            </p:cNvSpPr>
            <p:nvPr/>
          </p:nvSpPr>
          <p:spPr bwMode="auto">
            <a:xfrm>
              <a:off x="4055" y="3172"/>
              <a:ext cx="46" cy="20"/>
            </a:xfrm>
            <a:custGeom>
              <a:avLst/>
              <a:gdLst>
                <a:gd name="T0" fmla="*/ 3 w 46"/>
                <a:gd name="T1" fmla="*/ 9 h 20"/>
                <a:gd name="T2" fmla="*/ 3 w 46"/>
                <a:gd name="T3" fmla="*/ 9 h 20"/>
                <a:gd name="T4" fmla="*/ 9 w 46"/>
                <a:gd name="T5" fmla="*/ 14 h 20"/>
                <a:gd name="T6" fmla="*/ 16 w 46"/>
                <a:gd name="T7" fmla="*/ 16 h 20"/>
                <a:gd name="T8" fmla="*/ 25 w 46"/>
                <a:gd name="T9" fmla="*/ 18 h 20"/>
                <a:gd name="T10" fmla="*/ 34 w 46"/>
                <a:gd name="T11" fmla="*/ 20 h 20"/>
                <a:gd name="T12" fmla="*/ 34 w 46"/>
                <a:gd name="T13" fmla="*/ 20 h 20"/>
                <a:gd name="T14" fmla="*/ 41 w 46"/>
                <a:gd name="T15" fmla="*/ 18 h 20"/>
                <a:gd name="T16" fmla="*/ 43 w 46"/>
                <a:gd name="T17" fmla="*/ 16 h 20"/>
                <a:gd name="T18" fmla="*/ 46 w 46"/>
                <a:gd name="T19" fmla="*/ 14 h 20"/>
                <a:gd name="T20" fmla="*/ 41 w 46"/>
                <a:gd name="T21" fmla="*/ 9 h 20"/>
                <a:gd name="T22" fmla="*/ 41 w 46"/>
                <a:gd name="T23" fmla="*/ 9 h 20"/>
                <a:gd name="T24" fmla="*/ 37 w 46"/>
                <a:gd name="T25" fmla="*/ 5 h 20"/>
                <a:gd name="T26" fmla="*/ 27 w 46"/>
                <a:gd name="T27" fmla="*/ 2 h 20"/>
                <a:gd name="T28" fmla="*/ 21 w 46"/>
                <a:gd name="T29" fmla="*/ 0 h 20"/>
                <a:gd name="T30" fmla="*/ 12 w 46"/>
                <a:gd name="T31" fmla="*/ 0 h 20"/>
                <a:gd name="T32" fmla="*/ 12 w 46"/>
                <a:gd name="T33" fmla="*/ 0 h 20"/>
                <a:gd name="T34" fmla="*/ 5 w 46"/>
                <a:gd name="T35" fmla="*/ 0 h 20"/>
                <a:gd name="T36" fmla="*/ 0 w 46"/>
                <a:gd name="T37" fmla="*/ 2 h 20"/>
                <a:gd name="T38" fmla="*/ 0 w 46"/>
                <a:gd name="T39" fmla="*/ 5 h 20"/>
                <a:gd name="T40" fmla="*/ 3 w 4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20">
                  <a:moveTo>
                    <a:pt x="3" y="9"/>
                  </a:moveTo>
                  <a:lnTo>
                    <a:pt x="3" y="9"/>
                  </a:lnTo>
                  <a:lnTo>
                    <a:pt x="9" y="14"/>
                  </a:lnTo>
                  <a:lnTo>
                    <a:pt x="16" y="16"/>
                  </a:lnTo>
                  <a:lnTo>
                    <a:pt x="25" y="18"/>
                  </a:lnTo>
                  <a:lnTo>
                    <a:pt x="34" y="20"/>
                  </a:lnTo>
                  <a:lnTo>
                    <a:pt x="41" y="18"/>
                  </a:lnTo>
                  <a:lnTo>
                    <a:pt x="43" y="16"/>
                  </a:lnTo>
                  <a:lnTo>
                    <a:pt x="46" y="14"/>
                  </a:lnTo>
                  <a:lnTo>
                    <a:pt x="41" y="9"/>
                  </a:lnTo>
                  <a:lnTo>
                    <a:pt x="37" y="5"/>
                  </a:lnTo>
                  <a:lnTo>
                    <a:pt x="27" y="2"/>
                  </a:lnTo>
                  <a:lnTo>
                    <a:pt x="21" y="0"/>
                  </a:lnTo>
                  <a:lnTo>
                    <a:pt x="12" y="0"/>
                  </a:lnTo>
                  <a:lnTo>
                    <a:pt x="5"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39" name="Freeform 2156">
              <a:extLst>
                <a:ext uri="{FF2B5EF4-FFF2-40B4-BE49-F238E27FC236}">
                  <a16:creationId xmlns:a16="http://schemas.microsoft.com/office/drawing/2014/main" xmlns="" id="{EE86BAD3-75DD-3047-BC60-B798EFBA4284}"/>
                </a:ext>
              </a:extLst>
            </p:cNvPr>
            <p:cNvSpPr>
              <a:spLocks/>
            </p:cNvSpPr>
            <p:nvPr/>
          </p:nvSpPr>
          <p:spPr bwMode="auto">
            <a:xfrm>
              <a:off x="4055" y="3172"/>
              <a:ext cx="46" cy="20"/>
            </a:xfrm>
            <a:custGeom>
              <a:avLst/>
              <a:gdLst>
                <a:gd name="T0" fmla="*/ 3 w 46"/>
                <a:gd name="T1" fmla="*/ 9 h 20"/>
                <a:gd name="T2" fmla="*/ 3 w 46"/>
                <a:gd name="T3" fmla="*/ 9 h 20"/>
                <a:gd name="T4" fmla="*/ 9 w 46"/>
                <a:gd name="T5" fmla="*/ 14 h 20"/>
                <a:gd name="T6" fmla="*/ 16 w 46"/>
                <a:gd name="T7" fmla="*/ 16 h 20"/>
                <a:gd name="T8" fmla="*/ 25 w 46"/>
                <a:gd name="T9" fmla="*/ 18 h 20"/>
                <a:gd name="T10" fmla="*/ 34 w 46"/>
                <a:gd name="T11" fmla="*/ 20 h 20"/>
                <a:gd name="T12" fmla="*/ 34 w 46"/>
                <a:gd name="T13" fmla="*/ 20 h 20"/>
                <a:gd name="T14" fmla="*/ 41 w 46"/>
                <a:gd name="T15" fmla="*/ 18 h 20"/>
                <a:gd name="T16" fmla="*/ 43 w 46"/>
                <a:gd name="T17" fmla="*/ 16 h 20"/>
                <a:gd name="T18" fmla="*/ 46 w 46"/>
                <a:gd name="T19" fmla="*/ 14 h 20"/>
                <a:gd name="T20" fmla="*/ 41 w 46"/>
                <a:gd name="T21" fmla="*/ 9 h 20"/>
                <a:gd name="T22" fmla="*/ 41 w 46"/>
                <a:gd name="T23" fmla="*/ 9 h 20"/>
                <a:gd name="T24" fmla="*/ 37 w 46"/>
                <a:gd name="T25" fmla="*/ 5 h 20"/>
                <a:gd name="T26" fmla="*/ 27 w 46"/>
                <a:gd name="T27" fmla="*/ 2 h 20"/>
                <a:gd name="T28" fmla="*/ 21 w 46"/>
                <a:gd name="T29" fmla="*/ 0 h 20"/>
                <a:gd name="T30" fmla="*/ 12 w 46"/>
                <a:gd name="T31" fmla="*/ 0 h 20"/>
                <a:gd name="T32" fmla="*/ 12 w 46"/>
                <a:gd name="T33" fmla="*/ 0 h 20"/>
                <a:gd name="T34" fmla="*/ 5 w 46"/>
                <a:gd name="T35" fmla="*/ 0 h 20"/>
                <a:gd name="T36" fmla="*/ 0 w 46"/>
                <a:gd name="T37" fmla="*/ 2 h 20"/>
                <a:gd name="T38" fmla="*/ 0 w 46"/>
                <a:gd name="T39" fmla="*/ 5 h 20"/>
                <a:gd name="T40" fmla="*/ 3 w 4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20">
                  <a:moveTo>
                    <a:pt x="3" y="9"/>
                  </a:moveTo>
                  <a:lnTo>
                    <a:pt x="3" y="9"/>
                  </a:lnTo>
                  <a:lnTo>
                    <a:pt x="9" y="14"/>
                  </a:lnTo>
                  <a:lnTo>
                    <a:pt x="16" y="16"/>
                  </a:lnTo>
                  <a:lnTo>
                    <a:pt x="25" y="18"/>
                  </a:lnTo>
                  <a:lnTo>
                    <a:pt x="34" y="20"/>
                  </a:lnTo>
                  <a:lnTo>
                    <a:pt x="41" y="18"/>
                  </a:lnTo>
                  <a:lnTo>
                    <a:pt x="43" y="16"/>
                  </a:lnTo>
                  <a:lnTo>
                    <a:pt x="46" y="14"/>
                  </a:lnTo>
                  <a:lnTo>
                    <a:pt x="41" y="9"/>
                  </a:lnTo>
                  <a:lnTo>
                    <a:pt x="37" y="5"/>
                  </a:lnTo>
                  <a:lnTo>
                    <a:pt x="27" y="2"/>
                  </a:lnTo>
                  <a:lnTo>
                    <a:pt x="21" y="0"/>
                  </a:lnTo>
                  <a:lnTo>
                    <a:pt x="12" y="0"/>
                  </a:lnTo>
                  <a:lnTo>
                    <a:pt x="5"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0" name="Freeform 2157">
              <a:extLst>
                <a:ext uri="{FF2B5EF4-FFF2-40B4-BE49-F238E27FC236}">
                  <a16:creationId xmlns:a16="http://schemas.microsoft.com/office/drawing/2014/main" xmlns="" id="{DA8C90F1-881B-C943-967A-DA1FEE872A44}"/>
                </a:ext>
              </a:extLst>
            </p:cNvPr>
            <p:cNvSpPr>
              <a:spLocks/>
            </p:cNvSpPr>
            <p:nvPr/>
          </p:nvSpPr>
          <p:spPr bwMode="auto">
            <a:xfrm>
              <a:off x="4019" y="3172"/>
              <a:ext cx="43" cy="20"/>
            </a:xfrm>
            <a:custGeom>
              <a:avLst/>
              <a:gdLst>
                <a:gd name="T0" fmla="*/ 3 w 43"/>
                <a:gd name="T1" fmla="*/ 9 h 20"/>
                <a:gd name="T2" fmla="*/ 3 w 43"/>
                <a:gd name="T3" fmla="*/ 9 h 20"/>
                <a:gd name="T4" fmla="*/ 7 w 43"/>
                <a:gd name="T5" fmla="*/ 14 h 20"/>
                <a:gd name="T6" fmla="*/ 16 w 43"/>
                <a:gd name="T7" fmla="*/ 18 h 20"/>
                <a:gd name="T8" fmla="*/ 23 w 43"/>
                <a:gd name="T9" fmla="*/ 20 h 20"/>
                <a:gd name="T10" fmla="*/ 32 w 43"/>
                <a:gd name="T11" fmla="*/ 20 h 20"/>
                <a:gd name="T12" fmla="*/ 32 w 43"/>
                <a:gd name="T13" fmla="*/ 20 h 20"/>
                <a:gd name="T14" fmla="*/ 39 w 43"/>
                <a:gd name="T15" fmla="*/ 20 h 20"/>
                <a:gd name="T16" fmla="*/ 41 w 43"/>
                <a:gd name="T17" fmla="*/ 18 h 20"/>
                <a:gd name="T18" fmla="*/ 43 w 43"/>
                <a:gd name="T19" fmla="*/ 14 h 20"/>
                <a:gd name="T20" fmla="*/ 39 w 43"/>
                <a:gd name="T21" fmla="*/ 9 h 20"/>
                <a:gd name="T22" fmla="*/ 39 w 43"/>
                <a:gd name="T23" fmla="*/ 9 h 20"/>
                <a:gd name="T24" fmla="*/ 34 w 43"/>
                <a:gd name="T25" fmla="*/ 5 h 20"/>
                <a:gd name="T26" fmla="*/ 25 w 43"/>
                <a:gd name="T27" fmla="*/ 2 h 20"/>
                <a:gd name="T28" fmla="*/ 18 w 43"/>
                <a:gd name="T29" fmla="*/ 0 h 20"/>
                <a:gd name="T30" fmla="*/ 9 w 43"/>
                <a:gd name="T31" fmla="*/ 0 h 20"/>
                <a:gd name="T32" fmla="*/ 9 w 43"/>
                <a:gd name="T33" fmla="*/ 0 h 20"/>
                <a:gd name="T34" fmla="*/ 3 w 43"/>
                <a:gd name="T35" fmla="*/ 0 h 20"/>
                <a:gd name="T36" fmla="*/ 0 w 43"/>
                <a:gd name="T37" fmla="*/ 2 h 20"/>
                <a:gd name="T38" fmla="*/ 0 w 43"/>
                <a:gd name="T39" fmla="*/ 7 h 20"/>
                <a:gd name="T40" fmla="*/ 3 w 4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3" y="9"/>
                  </a:moveTo>
                  <a:lnTo>
                    <a:pt x="3" y="9"/>
                  </a:lnTo>
                  <a:lnTo>
                    <a:pt x="7" y="14"/>
                  </a:lnTo>
                  <a:lnTo>
                    <a:pt x="16" y="18"/>
                  </a:lnTo>
                  <a:lnTo>
                    <a:pt x="23" y="20"/>
                  </a:lnTo>
                  <a:lnTo>
                    <a:pt x="32" y="20"/>
                  </a:lnTo>
                  <a:lnTo>
                    <a:pt x="39" y="20"/>
                  </a:lnTo>
                  <a:lnTo>
                    <a:pt x="41" y="18"/>
                  </a:lnTo>
                  <a:lnTo>
                    <a:pt x="43" y="14"/>
                  </a:lnTo>
                  <a:lnTo>
                    <a:pt x="39" y="9"/>
                  </a:lnTo>
                  <a:lnTo>
                    <a:pt x="34" y="5"/>
                  </a:lnTo>
                  <a:lnTo>
                    <a:pt x="25" y="2"/>
                  </a:lnTo>
                  <a:lnTo>
                    <a:pt x="18" y="0"/>
                  </a:lnTo>
                  <a:lnTo>
                    <a:pt x="9" y="0"/>
                  </a:lnTo>
                  <a:lnTo>
                    <a:pt x="3" y="0"/>
                  </a:lnTo>
                  <a:lnTo>
                    <a:pt x="0" y="2"/>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1" name="Freeform 2158">
              <a:extLst>
                <a:ext uri="{FF2B5EF4-FFF2-40B4-BE49-F238E27FC236}">
                  <a16:creationId xmlns:a16="http://schemas.microsoft.com/office/drawing/2014/main" xmlns="" id="{845936B9-0B82-5344-9957-959D511B5B61}"/>
                </a:ext>
              </a:extLst>
            </p:cNvPr>
            <p:cNvSpPr>
              <a:spLocks/>
            </p:cNvSpPr>
            <p:nvPr/>
          </p:nvSpPr>
          <p:spPr bwMode="auto">
            <a:xfrm>
              <a:off x="4019" y="3172"/>
              <a:ext cx="43" cy="20"/>
            </a:xfrm>
            <a:custGeom>
              <a:avLst/>
              <a:gdLst>
                <a:gd name="T0" fmla="*/ 3 w 43"/>
                <a:gd name="T1" fmla="*/ 9 h 20"/>
                <a:gd name="T2" fmla="*/ 3 w 43"/>
                <a:gd name="T3" fmla="*/ 9 h 20"/>
                <a:gd name="T4" fmla="*/ 7 w 43"/>
                <a:gd name="T5" fmla="*/ 14 h 20"/>
                <a:gd name="T6" fmla="*/ 16 w 43"/>
                <a:gd name="T7" fmla="*/ 18 h 20"/>
                <a:gd name="T8" fmla="*/ 23 w 43"/>
                <a:gd name="T9" fmla="*/ 20 h 20"/>
                <a:gd name="T10" fmla="*/ 32 w 43"/>
                <a:gd name="T11" fmla="*/ 20 h 20"/>
                <a:gd name="T12" fmla="*/ 32 w 43"/>
                <a:gd name="T13" fmla="*/ 20 h 20"/>
                <a:gd name="T14" fmla="*/ 39 w 43"/>
                <a:gd name="T15" fmla="*/ 20 h 20"/>
                <a:gd name="T16" fmla="*/ 41 w 43"/>
                <a:gd name="T17" fmla="*/ 18 h 20"/>
                <a:gd name="T18" fmla="*/ 43 w 43"/>
                <a:gd name="T19" fmla="*/ 14 h 20"/>
                <a:gd name="T20" fmla="*/ 39 w 43"/>
                <a:gd name="T21" fmla="*/ 9 h 20"/>
                <a:gd name="T22" fmla="*/ 39 w 43"/>
                <a:gd name="T23" fmla="*/ 9 h 20"/>
                <a:gd name="T24" fmla="*/ 34 w 43"/>
                <a:gd name="T25" fmla="*/ 5 h 20"/>
                <a:gd name="T26" fmla="*/ 25 w 43"/>
                <a:gd name="T27" fmla="*/ 2 h 20"/>
                <a:gd name="T28" fmla="*/ 18 w 43"/>
                <a:gd name="T29" fmla="*/ 0 h 20"/>
                <a:gd name="T30" fmla="*/ 9 w 43"/>
                <a:gd name="T31" fmla="*/ 0 h 20"/>
                <a:gd name="T32" fmla="*/ 9 w 43"/>
                <a:gd name="T33" fmla="*/ 0 h 20"/>
                <a:gd name="T34" fmla="*/ 3 w 43"/>
                <a:gd name="T35" fmla="*/ 0 h 20"/>
                <a:gd name="T36" fmla="*/ 0 w 43"/>
                <a:gd name="T37" fmla="*/ 2 h 20"/>
                <a:gd name="T38" fmla="*/ 0 w 43"/>
                <a:gd name="T39" fmla="*/ 7 h 20"/>
                <a:gd name="T40" fmla="*/ 3 w 4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3" y="9"/>
                  </a:moveTo>
                  <a:lnTo>
                    <a:pt x="3" y="9"/>
                  </a:lnTo>
                  <a:lnTo>
                    <a:pt x="7" y="14"/>
                  </a:lnTo>
                  <a:lnTo>
                    <a:pt x="16" y="18"/>
                  </a:lnTo>
                  <a:lnTo>
                    <a:pt x="23" y="20"/>
                  </a:lnTo>
                  <a:lnTo>
                    <a:pt x="32" y="20"/>
                  </a:lnTo>
                  <a:lnTo>
                    <a:pt x="39" y="20"/>
                  </a:lnTo>
                  <a:lnTo>
                    <a:pt x="41" y="18"/>
                  </a:lnTo>
                  <a:lnTo>
                    <a:pt x="43" y="14"/>
                  </a:lnTo>
                  <a:lnTo>
                    <a:pt x="39" y="9"/>
                  </a:lnTo>
                  <a:lnTo>
                    <a:pt x="34" y="5"/>
                  </a:lnTo>
                  <a:lnTo>
                    <a:pt x="25" y="2"/>
                  </a:lnTo>
                  <a:lnTo>
                    <a:pt x="18" y="0"/>
                  </a:lnTo>
                  <a:lnTo>
                    <a:pt x="9" y="0"/>
                  </a:lnTo>
                  <a:lnTo>
                    <a:pt x="3" y="0"/>
                  </a:lnTo>
                  <a:lnTo>
                    <a:pt x="0" y="2"/>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2" name="Freeform 2159">
              <a:extLst>
                <a:ext uri="{FF2B5EF4-FFF2-40B4-BE49-F238E27FC236}">
                  <a16:creationId xmlns:a16="http://schemas.microsoft.com/office/drawing/2014/main" xmlns="" id="{40501141-CF69-3A41-AC52-2BCA4BC49477}"/>
                </a:ext>
              </a:extLst>
            </p:cNvPr>
            <p:cNvSpPr>
              <a:spLocks/>
            </p:cNvSpPr>
            <p:nvPr/>
          </p:nvSpPr>
          <p:spPr bwMode="auto">
            <a:xfrm>
              <a:off x="3983" y="3172"/>
              <a:ext cx="41" cy="20"/>
            </a:xfrm>
            <a:custGeom>
              <a:avLst/>
              <a:gdLst>
                <a:gd name="T0" fmla="*/ 3 w 41"/>
                <a:gd name="T1" fmla="*/ 11 h 20"/>
                <a:gd name="T2" fmla="*/ 3 w 41"/>
                <a:gd name="T3" fmla="*/ 11 h 20"/>
                <a:gd name="T4" fmla="*/ 7 w 41"/>
                <a:gd name="T5" fmla="*/ 14 h 20"/>
                <a:gd name="T6" fmla="*/ 14 w 41"/>
                <a:gd name="T7" fmla="*/ 18 h 20"/>
                <a:gd name="T8" fmla="*/ 23 w 41"/>
                <a:gd name="T9" fmla="*/ 20 h 20"/>
                <a:gd name="T10" fmla="*/ 32 w 41"/>
                <a:gd name="T11" fmla="*/ 20 h 20"/>
                <a:gd name="T12" fmla="*/ 32 w 41"/>
                <a:gd name="T13" fmla="*/ 20 h 20"/>
                <a:gd name="T14" fmla="*/ 36 w 41"/>
                <a:gd name="T15" fmla="*/ 20 h 20"/>
                <a:gd name="T16" fmla="*/ 41 w 41"/>
                <a:gd name="T17" fmla="*/ 18 h 20"/>
                <a:gd name="T18" fmla="*/ 41 w 41"/>
                <a:gd name="T19" fmla="*/ 14 h 20"/>
                <a:gd name="T20" fmla="*/ 39 w 41"/>
                <a:gd name="T21" fmla="*/ 9 h 20"/>
                <a:gd name="T22" fmla="*/ 39 w 41"/>
                <a:gd name="T23" fmla="*/ 9 h 20"/>
                <a:gd name="T24" fmla="*/ 32 w 41"/>
                <a:gd name="T25" fmla="*/ 7 h 20"/>
                <a:gd name="T26" fmla="*/ 25 w 41"/>
                <a:gd name="T27" fmla="*/ 2 h 20"/>
                <a:gd name="T28" fmla="*/ 18 w 41"/>
                <a:gd name="T29" fmla="*/ 0 h 20"/>
                <a:gd name="T30" fmla="*/ 9 w 41"/>
                <a:gd name="T31" fmla="*/ 0 h 20"/>
                <a:gd name="T32" fmla="*/ 9 w 41"/>
                <a:gd name="T33" fmla="*/ 0 h 20"/>
                <a:gd name="T34" fmla="*/ 3 w 41"/>
                <a:gd name="T35" fmla="*/ 0 h 20"/>
                <a:gd name="T36" fmla="*/ 0 w 41"/>
                <a:gd name="T37" fmla="*/ 2 h 20"/>
                <a:gd name="T38" fmla="*/ 0 w 41"/>
                <a:gd name="T39" fmla="*/ 7 h 20"/>
                <a:gd name="T40" fmla="*/ 3 w 4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0">
                  <a:moveTo>
                    <a:pt x="3" y="11"/>
                  </a:moveTo>
                  <a:lnTo>
                    <a:pt x="3" y="11"/>
                  </a:lnTo>
                  <a:lnTo>
                    <a:pt x="7" y="14"/>
                  </a:lnTo>
                  <a:lnTo>
                    <a:pt x="14" y="18"/>
                  </a:lnTo>
                  <a:lnTo>
                    <a:pt x="23" y="20"/>
                  </a:lnTo>
                  <a:lnTo>
                    <a:pt x="32" y="20"/>
                  </a:lnTo>
                  <a:lnTo>
                    <a:pt x="36" y="20"/>
                  </a:lnTo>
                  <a:lnTo>
                    <a:pt x="41" y="18"/>
                  </a:lnTo>
                  <a:lnTo>
                    <a:pt x="41" y="14"/>
                  </a:lnTo>
                  <a:lnTo>
                    <a:pt x="39" y="9"/>
                  </a:lnTo>
                  <a:lnTo>
                    <a:pt x="32" y="7"/>
                  </a:lnTo>
                  <a:lnTo>
                    <a:pt x="25" y="2"/>
                  </a:lnTo>
                  <a:lnTo>
                    <a:pt x="18" y="0"/>
                  </a:lnTo>
                  <a:lnTo>
                    <a:pt x="9" y="0"/>
                  </a:lnTo>
                  <a:lnTo>
                    <a:pt x="3" y="0"/>
                  </a:lnTo>
                  <a:lnTo>
                    <a:pt x="0" y="2"/>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3" name="Freeform 2160">
              <a:extLst>
                <a:ext uri="{FF2B5EF4-FFF2-40B4-BE49-F238E27FC236}">
                  <a16:creationId xmlns:a16="http://schemas.microsoft.com/office/drawing/2014/main" xmlns="" id="{169891AF-E888-D846-B423-94FF154ED9D2}"/>
                </a:ext>
              </a:extLst>
            </p:cNvPr>
            <p:cNvSpPr>
              <a:spLocks/>
            </p:cNvSpPr>
            <p:nvPr/>
          </p:nvSpPr>
          <p:spPr bwMode="auto">
            <a:xfrm>
              <a:off x="3983" y="3172"/>
              <a:ext cx="41" cy="20"/>
            </a:xfrm>
            <a:custGeom>
              <a:avLst/>
              <a:gdLst>
                <a:gd name="T0" fmla="*/ 3 w 41"/>
                <a:gd name="T1" fmla="*/ 11 h 20"/>
                <a:gd name="T2" fmla="*/ 3 w 41"/>
                <a:gd name="T3" fmla="*/ 11 h 20"/>
                <a:gd name="T4" fmla="*/ 7 w 41"/>
                <a:gd name="T5" fmla="*/ 14 h 20"/>
                <a:gd name="T6" fmla="*/ 14 w 41"/>
                <a:gd name="T7" fmla="*/ 18 h 20"/>
                <a:gd name="T8" fmla="*/ 23 w 41"/>
                <a:gd name="T9" fmla="*/ 20 h 20"/>
                <a:gd name="T10" fmla="*/ 32 w 41"/>
                <a:gd name="T11" fmla="*/ 20 h 20"/>
                <a:gd name="T12" fmla="*/ 32 w 41"/>
                <a:gd name="T13" fmla="*/ 20 h 20"/>
                <a:gd name="T14" fmla="*/ 36 w 41"/>
                <a:gd name="T15" fmla="*/ 20 h 20"/>
                <a:gd name="T16" fmla="*/ 41 w 41"/>
                <a:gd name="T17" fmla="*/ 18 h 20"/>
                <a:gd name="T18" fmla="*/ 41 w 41"/>
                <a:gd name="T19" fmla="*/ 14 h 20"/>
                <a:gd name="T20" fmla="*/ 39 w 41"/>
                <a:gd name="T21" fmla="*/ 9 h 20"/>
                <a:gd name="T22" fmla="*/ 39 w 41"/>
                <a:gd name="T23" fmla="*/ 9 h 20"/>
                <a:gd name="T24" fmla="*/ 32 w 41"/>
                <a:gd name="T25" fmla="*/ 7 h 20"/>
                <a:gd name="T26" fmla="*/ 25 w 41"/>
                <a:gd name="T27" fmla="*/ 2 h 20"/>
                <a:gd name="T28" fmla="*/ 18 w 41"/>
                <a:gd name="T29" fmla="*/ 0 h 20"/>
                <a:gd name="T30" fmla="*/ 9 w 41"/>
                <a:gd name="T31" fmla="*/ 0 h 20"/>
                <a:gd name="T32" fmla="*/ 9 w 41"/>
                <a:gd name="T33" fmla="*/ 0 h 20"/>
                <a:gd name="T34" fmla="*/ 3 w 41"/>
                <a:gd name="T35" fmla="*/ 0 h 20"/>
                <a:gd name="T36" fmla="*/ 0 w 41"/>
                <a:gd name="T37" fmla="*/ 2 h 20"/>
                <a:gd name="T38" fmla="*/ 0 w 41"/>
                <a:gd name="T39" fmla="*/ 7 h 20"/>
                <a:gd name="T40" fmla="*/ 3 w 4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0">
                  <a:moveTo>
                    <a:pt x="3" y="11"/>
                  </a:moveTo>
                  <a:lnTo>
                    <a:pt x="3" y="11"/>
                  </a:lnTo>
                  <a:lnTo>
                    <a:pt x="7" y="14"/>
                  </a:lnTo>
                  <a:lnTo>
                    <a:pt x="14" y="18"/>
                  </a:lnTo>
                  <a:lnTo>
                    <a:pt x="23" y="20"/>
                  </a:lnTo>
                  <a:lnTo>
                    <a:pt x="32" y="20"/>
                  </a:lnTo>
                  <a:lnTo>
                    <a:pt x="36" y="20"/>
                  </a:lnTo>
                  <a:lnTo>
                    <a:pt x="41" y="18"/>
                  </a:lnTo>
                  <a:lnTo>
                    <a:pt x="41" y="14"/>
                  </a:lnTo>
                  <a:lnTo>
                    <a:pt x="39" y="9"/>
                  </a:lnTo>
                  <a:lnTo>
                    <a:pt x="32" y="7"/>
                  </a:lnTo>
                  <a:lnTo>
                    <a:pt x="25" y="2"/>
                  </a:lnTo>
                  <a:lnTo>
                    <a:pt x="18" y="0"/>
                  </a:lnTo>
                  <a:lnTo>
                    <a:pt x="9" y="0"/>
                  </a:lnTo>
                  <a:lnTo>
                    <a:pt x="3" y="0"/>
                  </a:lnTo>
                  <a:lnTo>
                    <a:pt x="0" y="2"/>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4" name="Freeform 2161">
              <a:extLst>
                <a:ext uri="{FF2B5EF4-FFF2-40B4-BE49-F238E27FC236}">
                  <a16:creationId xmlns:a16="http://schemas.microsoft.com/office/drawing/2014/main" xmlns="" id="{3C314E0A-A19D-4742-A02B-79F6792BFBC2}"/>
                </a:ext>
              </a:extLst>
            </p:cNvPr>
            <p:cNvSpPr>
              <a:spLocks/>
            </p:cNvSpPr>
            <p:nvPr/>
          </p:nvSpPr>
          <p:spPr bwMode="auto">
            <a:xfrm>
              <a:off x="3947" y="3172"/>
              <a:ext cx="41" cy="20"/>
            </a:xfrm>
            <a:custGeom>
              <a:avLst/>
              <a:gdLst>
                <a:gd name="T0" fmla="*/ 3 w 41"/>
                <a:gd name="T1" fmla="*/ 11 h 20"/>
                <a:gd name="T2" fmla="*/ 3 w 41"/>
                <a:gd name="T3" fmla="*/ 11 h 20"/>
                <a:gd name="T4" fmla="*/ 7 w 41"/>
                <a:gd name="T5" fmla="*/ 16 h 20"/>
                <a:gd name="T6" fmla="*/ 16 w 41"/>
                <a:gd name="T7" fmla="*/ 18 h 20"/>
                <a:gd name="T8" fmla="*/ 23 w 41"/>
                <a:gd name="T9" fmla="*/ 20 h 20"/>
                <a:gd name="T10" fmla="*/ 30 w 41"/>
                <a:gd name="T11" fmla="*/ 20 h 20"/>
                <a:gd name="T12" fmla="*/ 30 w 41"/>
                <a:gd name="T13" fmla="*/ 20 h 20"/>
                <a:gd name="T14" fmla="*/ 36 w 41"/>
                <a:gd name="T15" fmla="*/ 20 h 20"/>
                <a:gd name="T16" fmla="*/ 41 w 41"/>
                <a:gd name="T17" fmla="*/ 18 h 20"/>
                <a:gd name="T18" fmla="*/ 41 w 41"/>
                <a:gd name="T19" fmla="*/ 16 h 20"/>
                <a:gd name="T20" fmla="*/ 39 w 41"/>
                <a:gd name="T21" fmla="*/ 11 h 20"/>
                <a:gd name="T22" fmla="*/ 39 w 41"/>
                <a:gd name="T23" fmla="*/ 11 h 20"/>
                <a:gd name="T24" fmla="*/ 32 w 41"/>
                <a:gd name="T25" fmla="*/ 7 h 20"/>
                <a:gd name="T26" fmla="*/ 25 w 41"/>
                <a:gd name="T27" fmla="*/ 5 h 20"/>
                <a:gd name="T28" fmla="*/ 18 w 41"/>
                <a:gd name="T29" fmla="*/ 2 h 20"/>
                <a:gd name="T30" fmla="*/ 9 w 41"/>
                <a:gd name="T31" fmla="*/ 0 h 20"/>
                <a:gd name="T32" fmla="*/ 9 w 41"/>
                <a:gd name="T33" fmla="*/ 0 h 20"/>
                <a:gd name="T34" fmla="*/ 5 w 41"/>
                <a:gd name="T35" fmla="*/ 2 h 20"/>
                <a:gd name="T36" fmla="*/ 0 w 41"/>
                <a:gd name="T37" fmla="*/ 5 h 20"/>
                <a:gd name="T38" fmla="*/ 0 w 41"/>
                <a:gd name="T39" fmla="*/ 7 h 20"/>
                <a:gd name="T40" fmla="*/ 3 w 4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0">
                  <a:moveTo>
                    <a:pt x="3" y="11"/>
                  </a:moveTo>
                  <a:lnTo>
                    <a:pt x="3" y="11"/>
                  </a:lnTo>
                  <a:lnTo>
                    <a:pt x="7" y="16"/>
                  </a:lnTo>
                  <a:lnTo>
                    <a:pt x="16" y="18"/>
                  </a:lnTo>
                  <a:lnTo>
                    <a:pt x="23" y="20"/>
                  </a:lnTo>
                  <a:lnTo>
                    <a:pt x="30" y="20"/>
                  </a:lnTo>
                  <a:lnTo>
                    <a:pt x="36" y="20"/>
                  </a:lnTo>
                  <a:lnTo>
                    <a:pt x="41" y="18"/>
                  </a:lnTo>
                  <a:lnTo>
                    <a:pt x="41" y="16"/>
                  </a:lnTo>
                  <a:lnTo>
                    <a:pt x="39" y="11"/>
                  </a:lnTo>
                  <a:lnTo>
                    <a:pt x="32" y="7"/>
                  </a:lnTo>
                  <a:lnTo>
                    <a:pt x="25" y="5"/>
                  </a:lnTo>
                  <a:lnTo>
                    <a:pt x="18" y="2"/>
                  </a:lnTo>
                  <a:lnTo>
                    <a:pt x="9" y="0"/>
                  </a:lnTo>
                  <a:lnTo>
                    <a:pt x="5"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5" name="Freeform 2162">
              <a:extLst>
                <a:ext uri="{FF2B5EF4-FFF2-40B4-BE49-F238E27FC236}">
                  <a16:creationId xmlns:a16="http://schemas.microsoft.com/office/drawing/2014/main" xmlns="" id="{0677D530-108D-4142-AECE-6C04FA38B943}"/>
                </a:ext>
              </a:extLst>
            </p:cNvPr>
            <p:cNvSpPr>
              <a:spLocks/>
            </p:cNvSpPr>
            <p:nvPr/>
          </p:nvSpPr>
          <p:spPr bwMode="auto">
            <a:xfrm>
              <a:off x="3947" y="3172"/>
              <a:ext cx="41" cy="20"/>
            </a:xfrm>
            <a:custGeom>
              <a:avLst/>
              <a:gdLst>
                <a:gd name="T0" fmla="*/ 3 w 41"/>
                <a:gd name="T1" fmla="*/ 11 h 20"/>
                <a:gd name="T2" fmla="*/ 3 w 41"/>
                <a:gd name="T3" fmla="*/ 11 h 20"/>
                <a:gd name="T4" fmla="*/ 7 w 41"/>
                <a:gd name="T5" fmla="*/ 16 h 20"/>
                <a:gd name="T6" fmla="*/ 16 w 41"/>
                <a:gd name="T7" fmla="*/ 18 h 20"/>
                <a:gd name="T8" fmla="*/ 23 w 41"/>
                <a:gd name="T9" fmla="*/ 20 h 20"/>
                <a:gd name="T10" fmla="*/ 30 w 41"/>
                <a:gd name="T11" fmla="*/ 20 h 20"/>
                <a:gd name="T12" fmla="*/ 30 w 41"/>
                <a:gd name="T13" fmla="*/ 20 h 20"/>
                <a:gd name="T14" fmla="*/ 36 w 41"/>
                <a:gd name="T15" fmla="*/ 20 h 20"/>
                <a:gd name="T16" fmla="*/ 41 w 41"/>
                <a:gd name="T17" fmla="*/ 18 h 20"/>
                <a:gd name="T18" fmla="*/ 41 w 41"/>
                <a:gd name="T19" fmla="*/ 16 h 20"/>
                <a:gd name="T20" fmla="*/ 39 w 41"/>
                <a:gd name="T21" fmla="*/ 11 h 20"/>
                <a:gd name="T22" fmla="*/ 39 w 41"/>
                <a:gd name="T23" fmla="*/ 11 h 20"/>
                <a:gd name="T24" fmla="*/ 32 w 41"/>
                <a:gd name="T25" fmla="*/ 7 h 20"/>
                <a:gd name="T26" fmla="*/ 25 w 41"/>
                <a:gd name="T27" fmla="*/ 5 h 20"/>
                <a:gd name="T28" fmla="*/ 18 w 41"/>
                <a:gd name="T29" fmla="*/ 2 h 20"/>
                <a:gd name="T30" fmla="*/ 9 w 41"/>
                <a:gd name="T31" fmla="*/ 0 h 20"/>
                <a:gd name="T32" fmla="*/ 9 w 41"/>
                <a:gd name="T33" fmla="*/ 0 h 20"/>
                <a:gd name="T34" fmla="*/ 5 w 41"/>
                <a:gd name="T35" fmla="*/ 2 h 20"/>
                <a:gd name="T36" fmla="*/ 0 w 41"/>
                <a:gd name="T37" fmla="*/ 5 h 20"/>
                <a:gd name="T38" fmla="*/ 0 w 41"/>
                <a:gd name="T39" fmla="*/ 7 h 20"/>
                <a:gd name="T40" fmla="*/ 3 w 4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0">
                  <a:moveTo>
                    <a:pt x="3" y="11"/>
                  </a:moveTo>
                  <a:lnTo>
                    <a:pt x="3" y="11"/>
                  </a:lnTo>
                  <a:lnTo>
                    <a:pt x="7" y="16"/>
                  </a:lnTo>
                  <a:lnTo>
                    <a:pt x="16" y="18"/>
                  </a:lnTo>
                  <a:lnTo>
                    <a:pt x="23" y="20"/>
                  </a:lnTo>
                  <a:lnTo>
                    <a:pt x="30" y="20"/>
                  </a:lnTo>
                  <a:lnTo>
                    <a:pt x="36" y="20"/>
                  </a:lnTo>
                  <a:lnTo>
                    <a:pt x="41" y="18"/>
                  </a:lnTo>
                  <a:lnTo>
                    <a:pt x="41" y="16"/>
                  </a:lnTo>
                  <a:lnTo>
                    <a:pt x="39" y="11"/>
                  </a:lnTo>
                  <a:lnTo>
                    <a:pt x="32" y="7"/>
                  </a:lnTo>
                  <a:lnTo>
                    <a:pt x="25" y="5"/>
                  </a:lnTo>
                  <a:lnTo>
                    <a:pt x="18" y="2"/>
                  </a:lnTo>
                  <a:lnTo>
                    <a:pt x="9" y="0"/>
                  </a:lnTo>
                  <a:lnTo>
                    <a:pt x="5"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6" name="Freeform 2163">
              <a:extLst>
                <a:ext uri="{FF2B5EF4-FFF2-40B4-BE49-F238E27FC236}">
                  <a16:creationId xmlns:a16="http://schemas.microsoft.com/office/drawing/2014/main" xmlns="" id="{3D58CDC2-BECA-5A42-BC42-7D19725ADB80}"/>
                </a:ext>
              </a:extLst>
            </p:cNvPr>
            <p:cNvSpPr>
              <a:spLocks/>
            </p:cNvSpPr>
            <p:nvPr/>
          </p:nvSpPr>
          <p:spPr bwMode="auto">
            <a:xfrm>
              <a:off x="3911" y="3172"/>
              <a:ext cx="41" cy="23"/>
            </a:xfrm>
            <a:custGeom>
              <a:avLst/>
              <a:gdLst>
                <a:gd name="T0" fmla="*/ 5 w 41"/>
                <a:gd name="T1" fmla="*/ 11 h 23"/>
                <a:gd name="T2" fmla="*/ 5 w 41"/>
                <a:gd name="T3" fmla="*/ 11 h 23"/>
                <a:gd name="T4" fmla="*/ 9 w 41"/>
                <a:gd name="T5" fmla="*/ 16 h 23"/>
                <a:gd name="T6" fmla="*/ 16 w 41"/>
                <a:gd name="T7" fmla="*/ 18 h 23"/>
                <a:gd name="T8" fmla="*/ 23 w 41"/>
                <a:gd name="T9" fmla="*/ 20 h 23"/>
                <a:gd name="T10" fmla="*/ 32 w 41"/>
                <a:gd name="T11" fmla="*/ 23 h 23"/>
                <a:gd name="T12" fmla="*/ 32 w 41"/>
                <a:gd name="T13" fmla="*/ 23 h 23"/>
                <a:gd name="T14" fmla="*/ 36 w 41"/>
                <a:gd name="T15" fmla="*/ 20 h 23"/>
                <a:gd name="T16" fmla="*/ 41 w 41"/>
                <a:gd name="T17" fmla="*/ 18 h 23"/>
                <a:gd name="T18" fmla="*/ 41 w 41"/>
                <a:gd name="T19" fmla="*/ 16 h 23"/>
                <a:gd name="T20" fmla="*/ 39 w 41"/>
                <a:gd name="T21" fmla="*/ 11 h 23"/>
                <a:gd name="T22" fmla="*/ 39 w 41"/>
                <a:gd name="T23" fmla="*/ 11 h 23"/>
                <a:gd name="T24" fmla="*/ 34 w 41"/>
                <a:gd name="T25" fmla="*/ 7 h 23"/>
                <a:gd name="T26" fmla="*/ 25 w 41"/>
                <a:gd name="T27" fmla="*/ 5 h 23"/>
                <a:gd name="T28" fmla="*/ 18 w 41"/>
                <a:gd name="T29" fmla="*/ 2 h 23"/>
                <a:gd name="T30" fmla="*/ 12 w 41"/>
                <a:gd name="T31" fmla="*/ 0 h 23"/>
                <a:gd name="T32" fmla="*/ 12 w 41"/>
                <a:gd name="T33" fmla="*/ 0 h 23"/>
                <a:gd name="T34" fmla="*/ 5 w 41"/>
                <a:gd name="T35" fmla="*/ 2 h 23"/>
                <a:gd name="T36" fmla="*/ 3 w 41"/>
                <a:gd name="T37" fmla="*/ 5 h 23"/>
                <a:gd name="T38" fmla="*/ 0 w 41"/>
                <a:gd name="T39" fmla="*/ 7 h 23"/>
                <a:gd name="T40" fmla="*/ 5 w 4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5" y="11"/>
                  </a:moveTo>
                  <a:lnTo>
                    <a:pt x="5" y="11"/>
                  </a:lnTo>
                  <a:lnTo>
                    <a:pt x="9" y="16"/>
                  </a:lnTo>
                  <a:lnTo>
                    <a:pt x="16" y="18"/>
                  </a:lnTo>
                  <a:lnTo>
                    <a:pt x="23" y="20"/>
                  </a:lnTo>
                  <a:lnTo>
                    <a:pt x="32" y="23"/>
                  </a:lnTo>
                  <a:lnTo>
                    <a:pt x="36" y="20"/>
                  </a:lnTo>
                  <a:lnTo>
                    <a:pt x="41" y="18"/>
                  </a:lnTo>
                  <a:lnTo>
                    <a:pt x="41" y="16"/>
                  </a:lnTo>
                  <a:lnTo>
                    <a:pt x="39" y="11"/>
                  </a:lnTo>
                  <a:lnTo>
                    <a:pt x="34" y="7"/>
                  </a:lnTo>
                  <a:lnTo>
                    <a:pt x="25" y="5"/>
                  </a:lnTo>
                  <a:lnTo>
                    <a:pt x="18" y="2"/>
                  </a:lnTo>
                  <a:lnTo>
                    <a:pt x="12" y="0"/>
                  </a:lnTo>
                  <a:lnTo>
                    <a:pt x="5" y="2"/>
                  </a:lnTo>
                  <a:lnTo>
                    <a:pt x="3" y="5"/>
                  </a:lnTo>
                  <a:lnTo>
                    <a:pt x="0"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7" name="Freeform 2164">
              <a:extLst>
                <a:ext uri="{FF2B5EF4-FFF2-40B4-BE49-F238E27FC236}">
                  <a16:creationId xmlns:a16="http://schemas.microsoft.com/office/drawing/2014/main" xmlns="" id="{7C4DF92E-CF50-404E-B7BC-3559E9F265F8}"/>
                </a:ext>
              </a:extLst>
            </p:cNvPr>
            <p:cNvSpPr>
              <a:spLocks/>
            </p:cNvSpPr>
            <p:nvPr/>
          </p:nvSpPr>
          <p:spPr bwMode="auto">
            <a:xfrm>
              <a:off x="3911" y="3172"/>
              <a:ext cx="41" cy="23"/>
            </a:xfrm>
            <a:custGeom>
              <a:avLst/>
              <a:gdLst>
                <a:gd name="T0" fmla="*/ 5 w 41"/>
                <a:gd name="T1" fmla="*/ 11 h 23"/>
                <a:gd name="T2" fmla="*/ 5 w 41"/>
                <a:gd name="T3" fmla="*/ 11 h 23"/>
                <a:gd name="T4" fmla="*/ 9 w 41"/>
                <a:gd name="T5" fmla="*/ 16 h 23"/>
                <a:gd name="T6" fmla="*/ 16 w 41"/>
                <a:gd name="T7" fmla="*/ 18 h 23"/>
                <a:gd name="T8" fmla="*/ 23 w 41"/>
                <a:gd name="T9" fmla="*/ 20 h 23"/>
                <a:gd name="T10" fmla="*/ 32 w 41"/>
                <a:gd name="T11" fmla="*/ 23 h 23"/>
                <a:gd name="T12" fmla="*/ 32 w 41"/>
                <a:gd name="T13" fmla="*/ 23 h 23"/>
                <a:gd name="T14" fmla="*/ 36 w 41"/>
                <a:gd name="T15" fmla="*/ 20 h 23"/>
                <a:gd name="T16" fmla="*/ 41 w 41"/>
                <a:gd name="T17" fmla="*/ 18 h 23"/>
                <a:gd name="T18" fmla="*/ 41 w 41"/>
                <a:gd name="T19" fmla="*/ 16 h 23"/>
                <a:gd name="T20" fmla="*/ 39 w 41"/>
                <a:gd name="T21" fmla="*/ 11 h 23"/>
                <a:gd name="T22" fmla="*/ 39 w 41"/>
                <a:gd name="T23" fmla="*/ 11 h 23"/>
                <a:gd name="T24" fmla="*/ 34 w 41"/>
                <a:gd name="T25" fmla="*/ 7 h 23"/>
                <a:gd name="T26" fmla="*/ 25 w 41"/>
                <a:gd name="T27" fmla="*/ 5 h 23"/>
                <a:gd name="T28" fmla="*/ 18 w 41"/>
                <a:gd name="T29" fmla="*/ 2 h 23"/>
                <a:gd name="T30" fmla="*/ 12 w 41"/>
                <a:gd name="T31" fmla="*/ 0 h 23"/>
                <a:gd name="T32" fmla="*/ 12 w 41"/>
                <a:gd name="T33" fmla="*/ 0 h 23"/>
                <a:gd name="T34" fmla="*/ 5 w 41"/>
                <a:gd name="T35" fmla="*/ 2 h 23"/>
                <a:gd name="T36" fmla="*/ 3 w 41"/>
                <a:gd name="T37" fmla="*/ 5 h 23"/>
                <a:gd name="T38" fmla="*/ 0 w 41"/>
                <a:gd name="T39" fmla="*/ 7 h 23"/>
                <a:gd name="T40" fmla="*/ 5 w 4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3">
                  <a:moveTo>
                    <a:pt x="5" y="11"/>
                  </a:moveTo>
                  <a:lnTo>
                    <a:pt x="5" y="11"/>
                  </a:lnTo>
                  <a:lnTo>
                    <a:pt x="9" y="16"/>
                  </a:lnTo>
                  <a:lnTo>
                    <a:pt x="16" y="18"/>
                  </a:lnTo>
                  <a:lnTo>
                    <a:pt x="23" y="20"/>
                  </a:lnTo>
                  <a:lnTo>
                    <a:pt x="32" y="23"/>
                  </a:lnTo>
                  <a:lnTo>
                    <a:pt x="36" y="20"/>
                  </a:lnTo>
                  <a:lnTo>
                    <a:pt x="41" y="18"/>
                  </a:lnTo>
                  <a:lnTo>
                    <a:pt x="41" y="16"/>
                  </a:lnTo>
                  <a:lnTo>
                    <a:pt x="39" y="11"/>
                  </a:lnTo>
                  <a:lnTo>
                    <a:pt x="34" y="7"/>
                  </a:lnTo>
                  <a:lnTo>
                    <a:pt x="25" y="5"/>
                  </a:lnTo>
                  <a:lnTo>
                    <a:pt x="18" y="2"/>
                  </a:lnTo>
                  <a:lnTo>
                    <a:pt x="12" y="0"/>
                  </a:lnTo>
                  <a:lnTo>
                    <a:pt x="5" y="2"/>
                  </a:lnTo>
                  <a:lnTo>
                    <a:pt x="3" y="5"/>
                  </a:lnTo>
                  <a:lnTo>
                    <a:pt x="0"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8" name="Freeform 2165">
              <a:extLst>
                <a:ext uri="{FF2B5EF4-FFF2-40B4-BE49-F238E27FC236}">
                  <a16:creationId xmlns:a16="http://schemas.microsoft.com/office/drawing/2014/main" xmlns="" id="{DAD857AB-BFC4-2C4A-B486-D85927A58AD0}"/>
                </a:ext>
              </a:extLst>
            </p:cNvPr>
            <p:cNvSpPr>
              <a:spLocks/>
            </p:cNvSpPr>
            <p:nvPr/>
          </p:nvSpPr>
          <p:spPr bwMode="auto">
            <a:xfrm>
              <a:off x="3878" y="3174"/>
              <a:ext cx="40" cy="21"/>
            </a:xfrm>
            <a:custGeom>
              <a:avLst/>
              <a:gdLst>
                <a:gd name="T0" fmla="*/ 2 w 40"/>
                <a:gd name="T1" fmla="*/ 9 h 21"/>
                <a:gd name="T2" fmla="*/ 2 w 40"/>
                <a:gd name="T3" fmla="*/ 9 h 21"/>
                <a:gd name="T4" fmla="*/ 9 w 40"/>
                <a:gd name="T5" fmla="*/ 14 h 21"/>
                <a:gd name="T6" fmla="*/ 15 w 40"/>
                <a:gd name="T7" fmla="*/ 18 h 21"/>
                <a:gd name="T8" fmla="*/ 22 w 40"/>
                <a:gd name="T9" fmla="*/ 21 h 21"/>
                <a:gd name="T10" fmla="*/ 29 w 40"/>
                <a:gd name="T11" fmla="*/ 21 h 21"/>
                <a:gd name="T12" fmla="*/ 29 w 40"/>
                <a:gd name="T13" fmla="*/ 21 h 21"/>
                <a:gd name="T14" fmla="*/ 36 w 40"/>
                <a:gd name="T15" fmla="*/ 18 h 21"/>
                <a:gd name="T16" fmla="*/ 38 w 40"/>
                <a:gd name="T17" fmla="*/ 16 h 21"/>
                <a:gd name="T18" fmla="*/ 40 w 40"/>
                <a:gd name="T19" fmla="*/ 14 h 21"/>
                <a:gd name="T20" fmla="*/ 36 w 40"/>
                <a:gd name="T21" fmla="*/ 9 h 21"/>
                <a:gd name="T22" fmla="*/ 36 w 40"/>
                <a:gd name="T23" fmla="*/ 9 h 21"/>
                <a:gd name="T24" fmla="*/ 31 w 40"/>
                <a:gd name="T25" fmla="*/ 5 h 21"/>
                <a:gd name="T26" fmla="*/ 24 w 40"/>
                <a:gd name="T27" fmla="*/ 3 h 21"/>
                <a:gd name="T28" fmla="*/ 18 w 40"/>
                <a:gd name="T29" fmla="*/ 0 h 21"/>
                <a:gd name="T30" fmla="*/ 11 w 40"/>
                <a:gd name="T31" fmla="*/ 0 h 21"/>
                <a:gd name="T32" fmla="*/ 11 w 40"/>
                <a:gd name="T33" fmla="*/ 0 h 21"/>
                <a:gd name="T34" fmla="*/ 4 w 40"/>
                <a:gd name="T35" fmla="*/ 0 h 21"/>
                <a:gd name="T36" fmla="*/ 2 w 40"/>
                <a:gd name="T37" fmla="*/ 3 h 21"/>
                <a:gd name="T38" fmla="*/ 0 w 40"/>
                <a:gd name="T39" fmla="*/ 7 h 21"/>
                <a:gd name="T40" fmla="*/ 2 w 40"/>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1">
                  <a:moveTo>
                    <a:pt x="2" y="9"/>
                  </a:moveTo>
                  <a:lnTo>
                    <a:pt x="2" y="9"/>
                  </a:lnTo>
                  <a:lnTo>
                    <a:pt x="9" y="14"/>
                  </a:lnTo>
                  <a:lnTo>
                    <a:pt x="15" y="18"/>
                  </a:lnTo>
                  <a:lnTo>
                    <a:pt x="22" y="21"/>
                  </a:lnTo>
                  <a:lnTo>
                    <a:pt x="29" y="21"/>
                  </a:lnTo>
                  <a:lnTo>
                    <a:pt x="36" y="18"/>
                  </a:lnTo>
                  <a:lnTo>
                    <a:pt x="38" y="16"/>
                  </a:lnTo>
                  <a:lnTo>
                    <a:pt x="40" y="14"/>
                  </a:lnTo>
                  <a:lnTo>
                    <a:pt x="36" y="9"/>
                  </a:lnTo>
                  <a:lnTo>
                    <a:pt x="31" y="5"/>
                  </a:lnTo>
                  <a:lnTo>
                    <a:pt x="24" y="3"/>
                  </a:lnTo>
                  <a:lnTo>
                    <a:pt x="18" y="0"/>
                  </a:lnTo>
                  <a:lnTo>
                    <a:pt x="11" y="0"/>
                  </a:lnTo>
                  <a:lnTo>
                    <a:pt x="4" y="0"/>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49" name="Freeform 2166">
              <a:extLst>
                <a:ext uri="{FF2B5EF4-FFF2-40B4-BE49-F238E27FC236}">
                  <a16:creationId xmlns:a16="http://schemas.microsoft.com/office/drawing/2014/main" xmlns="" id="{6E16ADA8-4676-164A-92DA-2CE74E293F43}"/>
                </a:ext>
              </a:extLst>
            </p:cNvPr>
            <p:cNvSpPr>
              <a:spLocks/>
            </p:cNvSpPr>
            <p:nvPr/>
          </p:nvSpPr>
          <p:spPr bwMode="auto">
            <a:xfrm>
              <a:off x="3878" y="3174"/>
              <a:ext cx="40" cy="21"/>
            </a:xfrm>
            <a:custGeom>
              <a:avLst/>
              <a:gdLst>
                <a:gd name="T0" fmla="*/ 2 w 40"/>
                <a:gd name="T1" fmla="*/ 9 h 21"/>
                <a:gd name="T2" fmla="*/ 2 w 40"/>
                <a:gd name="T3" fmla="*/ 9 h 21"/>
                <a:gd name="T4" fmla="*/ 9 w 40"/>
                <a:gd name="T5" fmla="*/ 14 h 21"/>
                <a:gd name="T6" fmla="*/ 15 w 40"/>
                <a:gd name="T7" fmla="*/ 18 h 21"/>
                <a:gd name="T8" fmla="*/ 22 w 40"/>
                <a:gd name="T9" fmla="*/ 21 h 21"/>
                <a:gd name="T10" fmla="*/ 29 w 40"/>
                <a:gd name="T11" fmla="*/ 21 h 21"/>
                <a:gd name="T12" fmla="*/ 29 w 40"/>
                <a:gd name="T13" fmla="*/ 21 h 21"/>
                <a:gd name="T14" fmla="*/ 36 w 40"/>
                <a:gd name="T15" fmla="*/ 18 h 21"/>
                <a:gd name="T16" fmla="*/ 38 w 40"/>
                <a:gd name="T17" fmla="*/ 16 h 21"/>
                <a:gd name="T18" fmla="*/ 40 w 40"/>
                <a:gd name="T19" fmla="*/ 14 h 21"/>
                <a:gd name="T20" fmla="*/ 36 w 40"/>
                <a:gd name="T21" fmla="*/ 9 h 21"/>
                <a:gd name="T22" fmla="*/ 36 w 40"/>
                <a:gd name="T23" fmla="*/ 9 h 21"/>
                <a:gd name="T24" fmla="*/ 31 w 40"/>
                <a:gd name="T25" fmla="*/ 5 h 21"/>
                <a:gd name="T26" fmla="*/ 24 w 40"/>
                <a:gd name="T27" fmla="*/ 3 h 21"/>
                <a:gd name="T28" fmla="*/ 18 w 40"/>
                <a:gd name="T29" fmla="*/ 0 h 21"/>
                <a:gd name="T30" fmla="*/ 11 w 40"/>
                <a:gd name="T31" fmla="*/ 0 h 21"/>
                <a:gd name="T32" fmla="*/ 11 w 40"/>
                <a:gd name="T33" fmla="*/ 0 h 21"/>
                <a:gd name="T34" fmla="*/ 4 w 40"/>
                <a:gd name="T35" fmla="*/ 0 h 21"/>
                <a:gd name="T36" fmla="*/ 2 w 40"/>
                <a:gd name="T37" fmla="*/ 3 h 21"/>
                <a:gd name="T38" fmla="*/ 0 w 40"/>
                <a:gd name="T39" fmla="*/ 7 h 21"/>
                <a:gd name="T40" fmla="*/ 2 w 40"/>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1">
                  <a:moveTo>
                    <a:pt x="2" y="9"/>
                  </a:moveTo>
                  <a:lnTo>
                    <a:pt x="2" y="9"/>
                  </a:lnTo>
                  <a:lnTo>
                    <a:pt x="9" y="14"/>
                  </a:lnTo>
                  <a:lnTo>
                    <a:pt x="15" y="18"/>
                  </a:lnTo>
                  <a:lnTo>
                    <a:pt x="22" y="21"/>
                  </a:lnTo>
                  <a:lnTo>
                    <a:pt x="29" y="21"/>
                  </a:lnTo>
                  <a:lnTo>
                    <a:pt x="36" y="18"/>
                  </a:lnTo>
                  <a:lnTo>
                    <a:pt x="38" y="16"/>
                  </a:lnTo>
                  <a:lnTo>
                    <a:pt x="40" y="14"/>
                  </a:lnTo>
                  <a:lnTo>
                    <a:pt x="36" y="9"/>
                  </a:lnTo>
                  <a:lnTo>
                    <a:pt x="31" y="5"/>
                  </a:lnTo>
                  <a:lnTo>
                    <a:pt x="24" y="3"/>
                  </a:lnTo>
                  <a:lnTo>
                    <a:pt x="18" y="0"/>
                  </a:lnTo>
                  <a:lnTo>
                    <a:pt x="11" y="0"/>
                  </a:lnTo>
                  <a:lnTo>
                    <a:pt x="4" y="0"/>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0" name="Freeform 2167">
              <a:extLst>
                <a:ext uri="{FF2B5EF4-FFF2-40B4-BE49-F238E27FC236}">
                  <a16:creationId xmlns:a16="http://schemas.microsoft.com/office/drawing/2014/main" xmlns="" id="{087678BC-476E-E74E-B2B3-2513FF0C04C1}"/>
                </a:ext>
              </a:extLst>
            </p:cNvPr>
            <p:cNvSpPr>
              <a:spLocks/>
            </p:cNvSpPr>
            <p:nvPr/>
          </p:nvSpPr>
          <p:spPr bwMode="auto">
            <a:xfrm>
              <a:off x="3846" y="3174"/>
              <a:ext cx="36" cy="21"/>
            </a:xfrm>
            <a:custGeom>
              <a:avLst/>
              <a:gdLst>
                <a:gd name="T0" fmla="*/ 2 w 36"/>
                <a:gd name="T1" fmla="*/ 12 h 21"/>
                <a:gd name="T2" fmla="*/ 2 w 36"/>
                <a:gd name="T3" fmla="*/ 12 h 21"/>
                <a:gd name="T4" fmla="*/ 7 w 36"/>
                <a:gd name="T5" fmla="*/ 14 h 21"/>
                <a:gd name="T6" fmla="*/ 14 w 36"/>
                <a:gd name="T7" fmla="*/ 18 h 21"/>
                <a:gd name="T8" fmla="*/ 20 w 36"/>
                <a:gd name="T9" fmla="*/ 21 h 21"/>
                <a:gd name="T10" fmla="*/ 27 w 36"/>
                <a:gd name="T11" fmla="*/ 21 h 21"/>
                <a:gd name="T12" fmla="*/ 27 w 36"/>
                <a:gd name="T13" fmla="*/ 21 h 21"/>
                <a:gd name="T14" fmla="*/ 34 w 36"/>
                <a:gd name="T15" fmla="*/ 21 h 21"/>
                <a:gd name="T16" fmla="*/ 36 w 36"/>
                <a:gd name="T17" fmla="*/ 18 h 21"/>
                <a:gd name="T18" fmla="*/ 36 w 36"/>
                <a:gd name="T19" fmla="*/ 14 h 21"/>
                <a:gd name="T20" fmla="*/ 34 w 36"/>
                <a:gd name="T21" fmla="*/ 9 h 21"/>
                <a:gd name="T22" fmla="*/ 34 w 36"/>
                <a:gd name="T23" fmla="*/ 9 h 21"/>
                <a:gd name="T24" fmla="*/ 29 w 36"/>
                <a:gd name="T25" fmla="*/ 7 h 21"/>
                <a:gd name="T26" fmla="*/ 23 w 36"/>
                <a:gd name="T27" fmla="*/ 3 h 21"/>
                <a:gd name="T28" fmla="*/ 16 w 36"/>
                <a:gd name="T29" fmla="*/ 0 h 21"/>
                <a:gd name="T30" fmla="*/ 9 w 36"/>
                <a:gd name="T31" fmla="*/ 0 h 21"/>
                <a:gd name="T32" fmla="*/ 9 w 36"/>
                <a:gd name="T33" fmla="*/ 0 h 21"/>
                <a:gd name="T34" fmla="*/ 2 w 36"/>
                <a:gd name="T35" fmla="*/ 0 h 21"/>
                <a:gd name="T36" fmla="*/ 0 w 36"/>
                <a:gd name="T37" fmla="*/ 3 h 21"/>
                <a:gd name="T38" fmla="*/ 0 w 36"/>
                <a:gd name="T39" fmla="*/ 7 h 21"/>
                <a:gd name="T40" fmla="*/ 2 w 36"/>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1">
                  <a:moveTo>
                    <a:pt x="2" y="12"/>
                  </a:moveTo>
                  <a:lnTo>
                    <a:pt x="2" y="12"/>
                  </a:lnTo>
                  <a:lnTo>
                    <a:pt x="7" y="14"/>
                  </a:lnTo>
                  <a:lnTo>
                    <a:pt x="14" y="18"/>
                  </a:lnTo>
                  <a:lnTo>
                    <a:pt x="20" y="21"/>
                  </a:lnTo>
                  <a:lnTo>
                    <a:pt x="27" y="21"/>
                  </a:lnTo>
                  <a:lnTo>
                    <a:pt x="34" y="21"/>
                  </a:lnTo>
                  <a:lnTo>
                    <a:pt x="36" y="18"/>
                  </a:lnTo>
                  <a:lnTo>
                    <a:pt x="36" y="14"/>
                  </a:lnTo>
                  <a:lnTo>
                    <a:pt x="34" y="9"/>
                  </a:lnTo>
                  <a:lnTo>
                    <a:pt x="29" y="7"/>
                  </a:lnTo>
                  <a:lnTo>
                    <a:pt x="23" y="3"/>
                  </a:lnTo>
                  <a:lnTo>
                    <a:pt x="16" y="0"/>
                  </a:lnTo>
                  <a:lnTo>
                    <a:pt x="9" y="0"/>
                  </a:lnTo>
                  <a:lnTo>
                    <a:pt x="2" y="0"/>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1" name="Freeform 2168">
              <a:extLst>
                <a:ext uri="{FF2B5EF4-FFF2-40B4-BE49-F238E27FC236}">
                  <a16:creationId xmlns:a16="http://schemas.microsoft.com/office/drawing/2014/main" xmlns="" id="{67A508D7-BD92-EB47-9338-2704F948F405}"/>
                </a:ext>
              </a:extLst>
            </p:cNvPr>
            <p:cNvSpPr>
              <a:spLocks/>
            </p:cNvSpPr>
            <p:nvPr/>
          </p:nvSpPr>
          <p:spPr bwMode="auto">
            <a:xfrm>
              <a:off x="3846" y="3174"/>
              <a:ext cx="36" cy="21"/>
            </a:xfrm>
            <a:custGeom>
              <a:avLst/>
              <a:gdLst>
                <a:gd name="T0" fmla="*/ 2 w 36"/>
                <a:gd name="T1" fmla="*/ 12 h 21"/>
                <a:gd name="T2" fmla="*/ 2 w 36"/>
                <a:gd name="T3" fmla="*/ 12 h 21"/>
                <a:gd name="T4" fmla="*/ 7 w 36"/>
                <a:gd name="T5" fmla="*/ 14 h 21"/>
                <a:gd name="T6" fmla="*/ 14 w 36"/>
                <a:gd name="T7" fmla="*/ 18 h 21"/>
                <a:gd name="T8" fmla="*/ 20 w 36"/>
                <a:gd name="T9" fmla="*/ 21 h 21"/>
                <a:gd name="T10" fmla="*/ 27 w 36"/>
                <a:gd name="T11" fmla="*/ 21 h 21"/>
                <a:gd name="T12" fmla="*/ 27 w 36"/>
                <a:gd name="T13" fmla="*/ 21 h 21"/>
                <a:gd name="T14" fmla="*/ 34 w 36"/>
                <a:gd name="T15" fmla="*/ 21 h 21"/>
                <a:gd name="T16" fmla="*/ 36 w 36"/>
                <a:gd name="T17" fmla="*/ 18 h 21"/>
                <a:gd name="T18" fmla="*/ 36 w 36"/>
                <a:gd name="T19" fmla="*/ 14 h 21"/>
                <a:gd name="T20" fmla="*/ 34 w 36"/>
                <a:gd name="T21" fmla="*/ 9 h 21"/>
                <a:gd name="T22" fmla="*/ 34 w 36"/>
                <a:gd name="T23" fmla="*/ 9 h 21"/>
                <a:gd name="T24" fmla="*/ 29 w 36"/>
                <a:gd name="T25" fmla="*/ 7 h 21"/>
                <a:gd name="T26" fmla="*/ 23 w 36"/>
                <a:gd name="T27" fmla="*/ 3 h 21"/>
                <a:gd name="T28" fmla="*/ 16 w 36"/>
                <a:gd name="T29" fmla="*/ 0 h 21"/>
                <a:gd name="T30" fmla="*/ 9 w 36"/>
                <a:gd name="T31" fmla="*/ 0 h 21"/>
                <a:gd name="T32" fmla="*/ 9 w 36"/>
                <a:gd name="T33" fmla="*/ 0 h 21"/>
                <a:gd name="T34" fmla="*/ 2 w 36"/>
                <a:gd name="T35" fmla="*/ 0 h 21"/>
                <a:gd name="T36" fmla="*/ 0 w 36"/>
                <a:gd name="T37" fmla="*/ 3 h 21"/>
                <a:gd name="T38" fmla="*/ 0 w 36"/>
                <a:gd name="T39" fmla="*/ 7 h 21"/>
                <a:gd name="T40" fmla="*/ 2 w 36"/>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1">
                  <a:moveTo>
                    <a:pt x="2" y="12"/>
                  </a:moveTo>
                  <a:lnTo>
                    <a:pt x="2" y="12"/>
                  </a:lnTo>
                  <a:lnTo>
                    <a:pt x="7" y="14"/>
                  </a:lnTo>
                  <a:lnTo>
                    <a:pt x="14" y="18"/>
                  </a:lnTo>
                  <a:lnTo>
                    <a:pt x="20" y="21"/>
                  </a:lnTo>
                  <a:lnTo>
                    <a:pt x="27" y="21"/>
                  </a:lnTo>
                  <a:lnTo>
                    <a:pt x="34" y="21"/>
                  </a:lnTo>
                  <a:lnTo>
                    <a:pt x="36" y="18"/>
                  </a:lnTo>
                  <a:lnTo>
                    <a:pt x="36" y="14"/>
                  </a:lnTo>
                  <a:lnTo>
                    <a:pt x="34" y="9"/>
                  </a:lnTo>
                  <a:lnTo>
                    <a:pt x="29" y="7"/>
                  </a:lnTo>
                  <a:lnTo>
                    <a:pt x="23" y="3"/>
                  </a:lnTo>
                  <a:lnTo>
                    <a:pt x="16" y="0"/>
                  </a:lnTo>
                  <a:lnTo>
                    <a:pt x="9" y="0"/>
                  </a:lnTo>
                  <a:lnTo>
                    <a:pt x="2" y="0"/>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2" name="Freeform 2169">
              <a:extLst>
                <a:ext uri="{FF2B5EF4-FFF2-40B4-BE49-F238E27FC236}">
                  <a16:creationId xmlns:a16="http://schemas.microsoft.com/office/drawing/2014/main" xmlns="" id="{D8B6E528-1696-2847-B0D9-A7DB7B083481}"/>
                </a:ext>
              </a:extLst>
            </p:cNvPr>
            <p:cNvSpPr>
              <a:spLocks/>
            </p:cNvSpPr>
            <p:nvPr/>
          </p:nvSpPr>
          <p:spPr bwMode="auto">
            <a:xfrm>
              <a:off x="3812" y="3174"/>
              <a:ext cx="39" cy="21"/>
            </a:xfrm>
            <a:custGeom>
              <a:avLst/>
              <a:gdLst>
                <a:gd name="T0" fmla="*/ 2 w 39"/>
                <a:gd name="T1" fmla="*/ 12 h 21"/>
                <a:gd name="T2" fmla="*/ 2 w 39"/>
                <a:gd name="T3" fmla="*/ 12 h 21"/>
                <a:gd name="T4" fmla="*/ 7 w 39"/>
                <a:gd name="T5" fmla="*/ 16 h 21"/>
                <a:gd name="T6" fmla="*/ 14 w 39"/>
                <a:gd name="T7" fmla="*/ 18 h 21"/>
                <a:gd name="T8" fmla="*/ 21 w 39"/>
                <a:gd name="T9" fmla="*/ 21 h 21"/>
                <a:gd name="T10" fmla="*/ 30 w 39"/>
                <a:gd name="T11" fmla="*/ 21 h 21"/>
                <a:gd name="T12" fmla="*/ 30 w 39"/>
                <a:gd name="T13" fmla="*/ 21 h 21"/>
                <a:gd name="T14" fmla="*/ 34 w 39"/>
                <a:gd name="T15" fmla="*/ 21 h 21"/>
                <a:gd name="T16" fmla="*/ 36 w 39"/>
                <a:gd name="T17" fmla="*/ 18 h 21"/>
                <a:gd name="T18" fmla="*/ 39 w 39"/>
                <a:gd name="T19" fmla="*/ 14 h 21"/>
                <a:gd name="T20" fmla="*/ 36 w 39"/>
                <a:gd name="T21" fmla="*/ 12 h 21"/>
                <a:gd name="T22" fmla="*/ 36 w 39"/>
                <a:gd name="T23" fmla="*/ 12 h 21"/>
                <a:gd name="T24" fmla="*/ 32 w 39"/>
                <a:gd name="T25" fmla="*/ 7 h 21"/>
                <a:gd name="T26" fmla="*/ 25 w 39"/>
                <a:gd name="T27" fmla="*/ 3 h 21"/>
                <a:gd name="T28" fmla="*/ 16 w 39"/>
                <a:gd name="T29" fmla="*/ 0 h 21"/>
                <a:gd name="T30" fmla="*/ 9 w 39"/>
                <a:gd name="T31" fmla="*/ 0 h 21"/>
                <a:gd name="T32" fmla="*/ 9 w 39"/>
                <a:gd name="T33" fmla="*/ 0 h 21"/>
                <a:gd name="T34" fmla="*/ 5 w 39"/>
                <a:gd name="T35" fmla="*/ 3 h 21"/>
                <a:gd name="T36" fmla="*/ 2 w 39"/>
                <a:gd name="T37" fmla="*/ 5 h 21"/>
                <a:gd name="T38" fmla="*/ 0 w 39"/>
                <a:gd name="T39" fmla="*/ 7 h 21"/>
                <a:gd name="T40" fmla="*/ 2 w 39"/>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1">
                  <a:moveTo>
                    <a:pt x="2" y="12"/>
                  </a:moveTo>
                  <a:lnTo>
                    <a:pt x="2" y="12"/>
                  </a:lnTo>
                  <a:lnTo>
                    <a:pt x="7" y="16"/>
                  </a:lnTo>
                  <a:lnTo>
                    <a:pt x="14" y="18"/>
                  </a:lnTo>
                  <a:lnTo>
                    <a:pt x="21" y="21"/>
                  </a:lnTo>
                  <a:lnTo>
                    <a:pt x="30" y="21"/>
                  </a:lnTo>
                  <a:lnTo>
                    <a:pt x="34" y="21"/>
                  </a:lnTo>
                  <a:lnTo>
                    <a:pt x="36" y="18"/>
                  </a:lnTo>
                  <a:lnTo>
                    <a:pt x="39" y="14"/>
                  </a:lnTo>
                  <a:lnTo>
                    <a:pt x="36" y="12"/>
                  </a:lnTo>
                  <a:lnTo>
                    <a:pt x="32" y="7"/>
                  </a:lnTo>
                  <a:lnTo>
                    <a:pt x="25" y="3"/>
                  </a:lnTo>
                  <a:lnTo>
                    <a:pt x="16" y="0"/>
                  </a:lnTo>
                  <a:lnTo>
                    <a:pt x="9" y="0"/>
                  </a:lnTo>
                  <a:lnTo>
                    <a:pt x="5" y="3"/>
                  </a:lnTo>
                  <a:lnTo>
                    <a:pt x="2"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3" name="Freeform 2170">
              <a:extLst>
                <a:ext uri="{FF2B5EF4-FFF2-40B4-BE49-F238E27FC236}">
                  <a16:creationId xmlns:a16="http://schemas.microsoft.com/office/drawing/2014/main" xmlns="" id="{D24B57C2-2A6D-8947-BAEF-D9EDD3BAAF6A}"/>
                </a:ext>
              </a:extLst>
            </p:cNvPr>
            <p:cNvSpPr>
              <a:spLocks/>
            </p:cNvSpPr>
            <p:nvPr/>
          </p:nvSpPr>
          <p:spPr bwMode="auto">
            <a:xfrm>
              <a:off x="3812" y="3174"/>
              <a:ext cx="39" cy="21"/>
            </a:xfrm>
            <a:custGeom>
              <a:avLst/>
              <a:gdLst>
                <a:gd name="T0" fmla="*/ 2 w 39"/>
                <a:gd name="T1" fmla="*/ 12 h 21"/>
                <a:gd name="T2" fmla="*/ 2 w 39"/>
                <a:gd name="T3" fmla="*/ 12 h 21"/>
                <a:gd name="T4" fmla="*/ 7 w 39"/>
                <a:gd name="T5" fmla="*/ 16 h 21"/>
                <a:gd name="T6" fmla="*/ 14 w 39"/>
                <a:gd name="T7" fmla="*/ 18 h 21"/>
                <a:gd name="T8" fmla="*/ 21 w 39"/>
                <a:gd name="T9" fmla="*/ 21 h 21"/>
                <a:gd name="T10" fmla="*/ 30 w 39"/>
                <a:gd name="T11" fmla="*/ 21 h 21"/>
                <a:gd name="T12" fmla="*/ 30 w 39"/>
                <a:gd name="T13" fmla="*/ 21 h 21"/>
                <a:gd name="T14" fmla="*/ 34 w 39"/>
                <a:gd name="T15" fmla="*/ 21 h 21"/>
                <a:gd name="T16" fmla="*/ 36 w 39"/>
                <a:gd name="T17" fmla="*/ 18 h 21"/>
                <a:gd name="T18" fmla="*/ 39 w 39"/>
                <a:gd name="T19" fmla="*/ 14 h 21"/>
                <a:gd name="T20" fmla="*/ 36 w 39"/>
                <a:gd name="T21" fmla="*/ 12 h 21"/>
                <a:gd name="T22" fmla="*/ 36 w 39"/>
                <a:gd name="T23" fmla="*/ 12 h 21"/>
                <a:gd name="T24" fmla="*/ 32 w 39"/>
                <a:gd name="T25" fmla="*/ 7 h 21"/>
                <a:gd name="T26" fmla="*/ 25 w 39"/>
                <a:gd name="T27" fmla="*/ 3 h 21"/>
                <a:gd name="T28" fmla="*/ 16 w 39"/>
                <a:gd name="T29" fmla="*/ 0 h 21"/>
                <a:gd name="T30" fmla="*/ 9 w 39"/>
                <a:gd name="T31" fmla="*/ 0 h 21"/>
                <a:gd name="T32" fmla="*/ 9 w 39"/>
                <a:gd name="T33" fmla="*/ 0 h 21"/>
                <a:gd name="T34" fmla="*/ 5 w 39"/>
                <a:gd name="T35" fmla="*/ 3 h 21"/>
                <a:gd name="T36" fmla="*/ 2 w 39"/>
                <a:gd name="T37" fmla="*/ 5 h 21"/>
                <a:gd name="T38" fmla="*/ 0 w 39"/>
                <a:gd name="T39" fmla="*/ 7 h 21"/>
                <a:gd name="T40" fmla="*/ 2 w 39"/>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1">
                  <a:moveTo>
                    <a:pt x="2" y="12"/>
                  </a:moveTo>
                  <a:lnTo>
                    <a:pt x="2" y="12"/>
                  </a:lnTo>
                  <a:lnTo>
                    <a:pt x="7" y="16"/>
                  </a:lnTo>
                  <a:lnTo>
                    <a:pt x="14" y="18"/>
                  </a:lnTo>
                  <a:lnTo>
                    <a:pt x="21" y="21"/>
                  </a:lnTo>
                  <a:lnTo>
                    <a:pt x="30" y="21"/>
                  </a:lnTo>
                  <a:lnTo>
                    <a:pt x="34" y="21"/>
                  </a:lnTo>
                  <a:lnTo>
                    <a:pt x="36" y="18"/>
                  </a:lnTo>
                  <a:lnTo>
                    <a:pt x="39" y="14"/>
                  </a:lnTo>
                  <a:lnTo>
                    <a:pt x="36" y="12"/>
                  </a:lnTo>
                  <a:lnTo>
                    <a:pt x="32" y="7"/>
                  </a:lnTo>
                  <a:lnTo>
                    <a:pt x="25" y="3"/>
                  </a:lnTo>
                  <a:lnTo>
                    <a:pt x="16" y="0"/>
                  </a:lnTo>
                  <a:lnTo>
                    <a:pt x="9" y="0"/>
                  </a:lnTo>
                  <a:lnTo>
                    <a:pt x="5" y="3"/>
                  </a:lnTo>
                  <a:lnTo>
                    <a:pt x="2"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4" name="Freeform 2171">
              <a:extLst>
                <a:ext uri="{FF2B5EF4-FFF2-40B4-BE49-F238E27FC236}">
                  <a16:creationId xmlns:a16="http://schemas.microsoft.com/office/drawing/2014/main" xmlns="" id="{8C6E2756-C7DC-FB45-AF43-012933EF42F3}"/>
                </a:ext>
              </a:extLst>
            </p:cNvPr>
            <p:cNvSpPr>
              <a:spLocks/>
            </p:cNvSpPr>
            <p:nvPr/>
          </p:nvSpPr>
          <p:spPr bwMode="auto">
            <a:xfrm>
              <a:off x="3781" y="3174"/>
              <a:ext cx="36" cy="23"/>
            </a:xfrm>
            <a:custGeom>
              <a:avLst/>
              <a:gdLst>
                <a:gd name="T0" fmla="*/ 2 w 36"/>
                <a:gd name="T1" fmla="*/ 12 h 23"/>
                <a:gd name="T2" fmla="*/ 2 w 36"/>
                <a:gd name="T3" fmla="*/ 12 h 23"/>
                <a:gd name="T4" fmla="*/ 6 w 36"/>
                <a:gd name="T5" fmla="*/ 16 h 23"/>
                <a:gd name="T6" fmla="*/ 13 w 36"/>
                <a:gd name="T7" fmla="*/ 18 h 23"/>
                <a:gd name="T8" fmla="*/ 20 w 36"/>
                <a:gd name="T9" fmla="*/ 21 h 23"/>
                <a:gd name="T10" fmla="*/ 27 w 36"/>
                <a:gd name="T11" fmla="*/ 23 h 23"/>
                <a:gd name="T12" fmla="*/ 27 w 36"/>
                <a:gd name="T13" fmla="*/ 23 h 23"/>
                <a:gd name="T14" fmla="*/ 33 w 36"/>
                <a:gd name="T15" fmla="*/ 21 h 23"/>
                <a:gd name="T16" fmla="*/ 36 w 36"/>
                <a:gd name="T17" fmla="*/ 18 h 23"/>
                <a:gd name="T18" fmla="*/ 36 w 36"/>
                <a:gd name="T19" fmla="*/ 16 h 23"/>
                <a:gd name="T20" fmla="*/ 33 w 36"/>
                <a:gd name="T21" fmla="*/ 12 h 23"/>
                <a:gd name="T22" fmla="*/ 33 w 36"/>
                <a:gd name="T23" fmla="*/ 12 h 23"/>
                <a:gd name="T24" fmla="*/ 29 w 36"/>
                <a:gd name="T25" fmla="*/ 7 h 23"/>
                <a:gd name="T26" fmla="*/ 22 w 36"/>
                <a:gd name="T27" fmla="*/ 5 h 23"/>
                <a:gd name="T28" fmla="*/ 15 w 36"/>
                <a:gd name="T29" fmla="*/ 3 h 23"/>
                <a:gd name="T30" fmla="*/ 9 w 36"/>
                <a:gd name="T31" fmla="*/ 0 h 23"/>
                <a:gd name="T32" fmla="*/ 9 w 36"/>
                <a:gd name="T33" fmla="*/ 0 h 23"/>
                <a:gd name="T34" fmla="*/ 4 w 36"/>
                <a:gd name="T35" fmla="*/ 3 h 23"/>
                <a:gd name="T36" fmla="*/ 2 w 36"/>
                <a:gd name="T37" fmla="*/ 5 h 23"/>
                <a:gd name="T38" fmla="*/ 0 w 36"/>
                <a:gd name="T39" fmla="*/ 7 h 23"/>
                <a:gd name="T40" fmla="*/ 2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2"/>
                  </a:moveTo>
                  <a:lnTo>
                    <a:pt x="2" y="12"/>
                  </a:lnTo>
                  <a:lnTo>
                    <a:pt x="6" y="16"/>
                  </a:lnTo>
                  <a:lnTo>
                    <a:pt x="13" y="18"/>
                  </a:lnTo>
                  <a:lnTo>
                    <a:pt x="20" y="21"/>
                  </a:lnTo>
                  <a:lnTo>
                    <a:pt x="27" y="23"/>
                  </a:lnTo>
                  <a:lnTo>
                    <a:pt x="33" y="21"/>
                  </a:lnTo>
                  <a:lnTo>
                    <a:pt x="36" y="18"/>
                  </a:lnTo>
                  <a:lnTo>
                    <a:pt x="36" y="16"/>
                  </a:lnTo>
                  <a:lnTo>
                    <a:pt x="33" y="12"/>
                  </a:lnTo>
                  <a:lnTo>
                    <a:pt x="29" y="7"/>
                  </a:lnTo>
                  <a:lnTo>
                    <a:pt x="22" y="5"/>
                  </a:lnTo>
                  <a:lnTo>
                    <a:pt x="15" y="3"/>
                  </a:lnTo>
                  <a:lnTo>
                    <a:pt x="9" y="0"/>
                  </a:lnTo>
                  <a:lnTo>
                    <a:pt x="4" y="3"/>
                  </a:lnTo>
                  <a:lnTo>
                    <a:pt x="2"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5" name="Freeform 2172">
              <a:extLst>
                <a:ext uri="{FF2B5EF4-FFF2-40B4-BE49-F238E27FC236}">
                  <a16:creationId xmlns:a16="http://schemas.microsoft.com/office/drawing/2014/main" xmlns="" id="{CC4BF191-66D2-5641-A6E1-67B82007FD3F}"/>
                </a:ext>
              </a:extLst>
            </p:cNvPr>
            <p:cNvSpPr>
              <a:spLocks/>
            </p:cNvSpPr>
            <p:nvPr/>
          </p:nvSpPr>
          <p:spPr bwMode="auto">
            <a:xfrm>
              <a:off x="3781" y="3174"/>
              <a:ext cx="36" cy="23"/>
            </a:xfrm>
            <a:custGeom>
              <a:avLst/>
              <a:gdLst>
                <a:gd name="T0" fmla="*/ 2 w 36"/>
                <a:gd name="T1" fmla="*/ 12 h 23"/>
                <a:gd name="T2" fmla="*/ 2 w 36"/>
                <a:gd name="T3" fmla="*/ 12 h 23"/>
                <a:gd name="T4" fmla="*/ 6 w 36"/>
                <a:gd name="T5" fmla="*/ 16 h 23"/>
                <a:gd name="T6" fmla="*/ 13 w 36"/>
                <a:gd name="T7" fmla="*/ 18 h 23"/>
                <a:gd name="T8" fmla="*/ 20 w 36"/>
                <a:gd name="T9" fmla="*/ 21 h 23"/>
                <a:gd name="T10" fmla="*/ 27 w 36"/>
                <a:gd name="T11" fmla="*/ 23 h 23"/>
                <a:gd name="T12" fmla="*/ 27 w 36"/>
                <a:gd name="T13" fmla="*/ 23 h 23"/>
                <a:gd name="T14" fmla="*/ 33 w 36"/>
                <a:gd name="T15" fmla="*/ 21 h 23"/>
                <a:gd name="T16" fmla="*/ 36 w 36"/>
                <a:gd name="T17" fmla="*/ 18 h 23"/>
                <a:gd name="T18" fmla="*/ 36 w 36"/>
                <a:gd name="T19" fmla="*/ 16 h 23"/>
                <a:gd name="T20" fmla="*/ 33 w 36"/>
                <a:gd name="T21" fmla="*/ 12 h 23"/>
                <a:gd name="T22" fmla="*/ 33 w 36"/>
                <a:gd name="T23" fmla="*/ 12 h 23"/>
                <a:gd name="T24" fmla="*/ 29 w 36"/>
                <a:gd name="T25" fmla="*/ 7 h 23"/>
                <a:gd name="T26" fmla="*/ 22 w 36"/>
                <a:gd name="T27" fmla="*/ 5 h 23"/>
                <a:gd name="T28" fmla="*/ 15 w 36"/>
                <a:gd name="T29" fmla="*/ 3 h 23"/>
                <a:gd name="T30" fmla="*/ 9 w 36"/>
                <a:gd name="T31" fmla="*/ 0 h 23"/>
                <a:gd name="T32" fmla="*/ 9 w 36"/>
                <a:gd name="T33" fmla="*/ 0 h 23"/>
                <a:gd name="T34" fmla="*/ 4 w 36"/>
                <a:gd name="T35" fmla="*/ 3 h 23"/>
                <a:gd name="T36" fmla="*/ 2 w 36"/>
                <a:gd name="T37" fmla="*/ 5 h 23"/>
                <a:gd name="T38" fmla="*/ 0 w 36"/>
                <a:gd name="T39" fmla="*/ 7 h 23"/>
                <a:gd name="T40" fmla="*/ 2 w 36"/>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3">
                  <a:moveTo>
                    <a:pt x="2" y="12"/>
                  </a:moveTo>
                  <a:lnTo>
                    <a:pt x="2" y="12"/>
                  </a:lnTo>
                  <a:lnTo>
                    <a:pt x="6" y="16"/>
                  </a:lnTo>
                  <a:lnTo>
                    <a:pt x="13" y="18"/>
                  </a:lnTo>
                  <a:lnTo>
                    <a:pt x="20" y="21"/>
                  </a:lnTo>
                  <a:lnTo>
                    <a:pt x="27" y="23"/>
                  </a:lnTo>
                  <a:lnTo>
                    <a:pt x="33" y="21"/>
                  </a:lnTo>
                  <a:lnTo>
                    <a:pt x="36" y="18"/>
                  </a:lnTo>
                  <a:lnTo>
                    <a:pt x="36" y="16"/>
                  </a:lnTo>
                  <a:lnTo>
                    <a:pt x="33" y="12"/>
                  </a:lnTo>
                  <a:lnTo>
                    <a:pt x="29" y="7"/>
                  </a:lnTo>
                  <a:lnTo>
                    <a:pt x="22" y="5"/>
                  </a:lnTo>
                  <a:lnTo>
                    <a:pt x="15" y="3"/>
                  </a:lnTo>
                  <a:lnTo>
                    <a:pt x="9" y="0"/>
                  </a:lnTo>
                  <a:lnTo>
                    <a:pt x="4" y="3"/>
                  </a:lnTo>
                  <a:lnTo>
                    <a:pt x="2"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6" name="Freeform 2173">
              <a:extLst>
                <a:ext uri="{FF2B5EF4-FFF2-40B4-BE49-F238E27FC236}">
                  <a16:creationId xmlns:a16="http://schemas.microsoft.com/office/drawing/2014/main" xmlns="" id="{4E6BFFF9-2A6A-764D-9E6A-A8112FAEBCE4}"/>
                </a:ext>
              </a:extLst>
            </p:cNvPr>
            <p:cNvSpPr>
              <a:spLocks/>
            </p:cNvSpPr>
            <p:nvPr/>
          </p:nvSpPr>
          <p:spPr bwMode="auto">
            <a:xfrm>
              <a:off x="3749" y="3177"/>
              <a:ext cx="36" cy="20"/>
            </a:xfrm>
            <a:custGeom>
              <a:avLst/>
              <a:gdLst>
                <a:gd name="T0" fmla="*/ 2 w 36"/>
                <a:gd name="T1" fmla="*/ 9 h 20"/>
                <a:gd name="T2" fmla="*/ 2 w 36"/>
                <a:gd name="T3" fmla="*/ 9 h 20"/>
                <a:gd name="T4" fmla="*/ 7 w 36"/>
                <a:gd name="T5" fmla="*/ 13 h 20"/>
                <a:gd name="T6" fmla="*/ 14 w 36"/>
                <a:gd name="T7" fmla="*/ 18 h 20"/>
                <a:gd name="T8" fmla="*/ 20 w 36"/>
                <a:gd name="T9" fmla="*/ 18 h 20"/>
                <a:gd name="T10" fmla="*/ 27 w 36"/>
                <a:gd name="T11" fmla="*/ 20 h 20"/>
                <a:gd name="T12" fmla="*/ 27 w 36"/>
                <a:gd name="T13" fmla="*/ 20 h 20"/>
                <a:gd name="T14" fmla="*/ 32 w 36"/>
                <a:gd name="T15" fmla="*/ 18 h 20"/>
                <a:gd name="T16" fmla="*/ 36 w 36"/>
                <a:gd name="T17" fmla="*/ 15 h 20"/>
                <a:gd name="T18" fmla="*/ 36 w 36"/>
                <a:gd name="T19" fmla="*/ 13 h 20"/>
                <a:gd name="T20" fmla="*/ 34 w 36"/>
                <a:gd name="T21" fmla="*/ 9 h 20"/>
                <a:gd name="T22" fmla="*/ 34 w 36"/>
                <a:gd name="T23" fmla="*/ 9 h 20"/>
                <a:gd name="T24" fmla="*/ 29 w 36"/>
                <a:gd name="T25" fmla="*/ 4 h 20"/>
                <a:gd name="T26" fmla="*/ 23 w 36"/>
                <a:gd name="T27" fmla="*/ 2 h 20"/>
                <a:gd name="T28" fmla="*/ 16 w 36"/>
                <a:gd name="T29" fmla="*/ 0 h 20"/>
                <a:gd name="T30" fmla="*/ 9 w 36"/>
                <a:gd name="T31" fmla="*/ 0 h 20"/>
                <a:gd name="T32" fmla="*/ 9 w 36"/>
                <a:gd name="T33" fmla="*/ 0 h 20"/>
                <a:gd name="T34" fmla="*/ 5 w 36"/>
                <a:gd name="T35" fmla="*/ 0 h 20"/>
                <a:gd name="T36" fmla="*/ 2 w 36"/>
                <a:gd name="T37" fmla="*/ 2 h 20"/>
                <a:gd name="T38" fmla="*/ 0 w 36"/>
                <a:gd name="T39" fmla="*/ 4 h 20"/>
                <a:gd name="T40" fmla="*/ 2 w 3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9"/>
                  </a:moveTo>
                  <a:lnTo>
                    <a:pt x="2" y="9"/>
                  </a:lnTo>
                  <a:lnTo>
                    <a:pt x="7" y="13"/>
                  </a:lnTo>
                  <a:lnTo>
                    <a:pt x="14" y="18"/>
                  </a:lnTo>
                  <a:lnTo>
                    <a:pt x="20" y="18"/>
                  </a:lnTo>
                  <a:lnTo>
                    <a:pt x="27" y="20"/>
                  </a:lnTo>
                  <a:lnTo>
                    <a:pt x="32" y="18"/>
                  </a:lnTo>
                  <a:lnTo>
                    <a:pt x="36" y="15"/>
                  </a:lnTo>
                  <a:lnTo>
                    <a:pt x="36" y="13"/>
                  </a:lnTo>
                  <a:lnTo>
                    <a:pt x="34" y="9"/>
                  </a:lnTo>
                  <a:lnTo>
                    <a:pt x="29" y="4"/>
                  </a:lnTo>
                  <a:lnTo>
                    <a:pt x="23" y="2"/>
                  </a:lnTo>
                  <a:lnTo>
                    <a:pt x="16" y="0"/>
                  </a:lnTo>
                  <a:lnTo>
                    <a:pt x="9" y="0"/>
                  </a:lnTo>
                  <a:lnTo>
                    <a:pt x="5"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7" name="Freeform 2174">
              <a:extLst>
                <a:ext uri="{FF2B5EF4-FFF2-40B4-BE49-F238E27FC236}">
                  <a16:creationId xmlns:a16="http://schemas.microsoft.com/office/drawing/2014/main" xmlns="" id="{2D3DB6AF-F935-7B46-9B3E-60AA267C142D}"/>
                </a:ext>
              </a:extLst>
            </p:cNvPr>
            <p:cNvSpPr>
              <a:spLocks/>
            </p:cNvSpPr>
            <p:nvPr/>
          </p:nvSpPr>
          <p:spPr bwMode="auto">
            <a:xfrm>
              <a:off x="3749" y="3177"/>
              <a:ext cx="36" cy="20"/>
            </a:xfrm>
            <a:custGeom>
              <a:avLst/>
              <a:gdLst>
                <a:gd name="T0" fmla="*/ 2 w 36"/>
                <a:gd name="T1" fmla="*/ 9 h 20"/>
                <a:gd name="T2" fmla="*/ 2 w 36"/>
                <a:gd name="T3" fmla="*/ 9 h 20"/>
                <a:gd name="T4" fmla="*/ 7 w 36"/>
                <a:gd name="T5" fmla="*/ 13 h 20"/>
                <a:gd name="T6" fmla="*/ 14 w 36"/>
                <a:gd name="T7" fmla="*/ 18 h 20"/>
                <a:gd name="T8" fmla="*/ 20 w 36"/>
                <a:gd name="T9" fmla="*/ 18 h 20"/>
                <a:gd name="T10" fmla="*/ 27 w 36"/>
                <a:gd name="T11" fmla="*/ 20 h 20"/>
                <a:gd name="T12" fmla="*/ 27 w 36"/>
                <a:gd name="T13" fmla="*/ 20 h 20"/>
                <a:gd name="T14" fmla="*/ 32 w 36"/>
                <a:gd name="T15" fmla="*/ 18 h 20"/>
                <a:gd name="T16" fmla="*/ 36 w 36"/>
                <a:gd name="T17" fmla="*/ 15 h 20"/>
                <a:gd name="T18" fmla="*/ 36 w 36"/>
                <a:gd name="T19" fmla="*/ 13 h 20"/>
                <a:gd name="T20" fmla="*/ 34 w 36"/>
                <a:gd name="T21" fmla="*/ 9 h 20"/>
                <a:gd name="T22" fmla="*/ 34 w 36"/>
                <a:gd name="T23" fmla="*/ 9 h 20"/>
                <a:gd name="T24" fmla="*/ 29 w 36"/>
                <a:gd name="T25" fmla="*/ 4 h 20"/>
                <a:gd name="T26" fmla="*/ 23 w 36"/>
                <a:gd name="T27" fmla="*/ 2 h 20"/>
                <a:gd name="T28" fmla="*/ 16 w 36"/>
                <a:gd name="T29" fmla="*/ 0 h 20"/>
                <a:gd name="T30" fmla="*/ 9 w 36"/>
                <a:gd name="T31" fmla="*/ 0 h 20"/>
                <a:gd name="T32" fmla="*/ 9 w 36"/>
                <a:gd name="T33" fmla="*/ 0 h 20"/>
                <a:gd name="T34" fmla="*/ 5 w 36"/>
                <a:gd name="T35" fmla="*/ 0 h 20"/>
                <a:gd name="T36" fmla="*/ 2 w 36"/>
                <a:gd name="T37" fmla="*/ 2 h 20"/>
                <a:gd name="T38" fmla="*/ 0 w 36"/>
                <a:gd name="T39" fmla="*/ 4 h 20"/>
                <a:gd name="T40" fmla="*/ 2 w 3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9"/>
                  </a:moveTo>
                  <a:lnTo>
                    <a:pt x="2" y="9"/>
                  </a:lnTo>
                  <a:lnTo>
                    <a:pt x="7" y="13"/>
                  </a:lnTo>
                  <a:lnTo>
                    <a:pt x="14" y="18"/>
                  </a:lnTo>
                  <a:lnTo>
                    <a:pt x="20" y="18"/>
                  </a:lnTo>
                  <a:lnTo>
                    <a:pt x="27" y="20"/>
                  </a:lnTo>
                  <a:lnTo>
                    <a:pt x="32" y="18"/>
                  </a:lnTo>
                  <a:lnTo>
                    <a:pt x="36" y="15"/>
                  </a:lnTo>
                  <a:lnTo>
                    <a:pt x="36" y="13"/>
                  </a:lnTo>
                  <a:lnTo>
                    <a:pt x="34" y="9"/>
                  </a:lnTo>
                  <a:lnTo>
                    <a:pt x="29" y="4"/>
                  </a:lnTo>
                  <a:lnTo>
                    <a:pt x="23" y="2"/>
                  </a:lnTo>
                  <a:lnTo>
                    <a:pt x="16" y="0"/>
                  </a:lnTo>
                  <a:lnTo>
                    <a:pt x="9" y="0"/>
                  </a:lnTo>
                  <a:lnTo>
                    <a:pt x="5"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8" name="Freeform 2175">
              <a:extLst>
                <a:ext uri="{FF2B5EF4-FFF2-40B4-BE49-F238E27FC236}">
                  <a16:creationId xmlns:a16="http://schemas.microsoft.com/office/drawing/2014/main" xmlns="" id="{39329A89-743B-8445-95DE-A290F0E0EEAD}"/>
                </a:ext>
              </a:extLst>
            </p:cNvPr>
            <p:cNvSpPr>
              <a:spLocks/>
            </p:cNvSpPr>
            <p:nvPr/>
          </p:nvSpPr>
          <p:spPr bwMode="auto">
            <a:xfrm>
              <a:off x="3720" y="3177"/>
              <a:ext cx="34" cy="20"/>
            </a:xfrm>
            <a:custGeom>
              <a:avLst/>
              <a:gdLst>
                <a:gd name="T0" fmla="*/ 2 w 34"/>
                <a:gd name="T1" fmla="*/ 9 h 20"/>
                <a:gd name="T2" fmla="*/ 2 w 34"/>
                <a:gd name="T3" fmla="*/ 9 h 20"/>
                <a:gd name="T4" fmla="*/ 7 w 34"/>
                <a:gd name="T5" fmla="*/ 13 h 20"/>
                <a:gd name="T6" fmla="*/ 11 w 34"/>
                <a:gd name="T7" fmla="*/ 18 h 20"/>
                <a:gd name="T8" fmla="*/ 18 w 34"/>
                <a:gd name="T9" fmla="*/ 20 h 20"/>
                <a:gd name="T10" fmla="*/ 25 w 34"/>
                <a:gd name="T11" fmla="*/ 20 h 20"/>
                <a:gd name="T12" fmla="*/ 25 w 34"/>
                <a:gd name="T13" fmla="*/ 20 h 20"/>
                <a:gd name="T14" fmla="*/ 31 w 34"/>
                <a:gd name="T15" fmla="*/ 20 h 20"/>
                <a:gd name="T16" fmla="*/ 34 w 34"/>
                <a:gd name="T17" fmla="*/ 18 h 20"/>
                <a:gd name="T18" fmla="*/ 34 w 34"/>
                <a:gd name="T19" fmla="*/ 13 h 20"/>
                <a:gd name="T20" fmla="*/ 31 w 34"/>
                <a:gd name="T21" fmla="*/ 9 h 20"/>
                <a:gd name="T22" fmla="*/ 31 w 34"/>
                <a:gd name="T23" fmla="*/ 9 h 20"/>
                <a:gd name="T24" fmla="*/ 27 w 34"/>
                <a:gd name="T25" fmla="*/ 4 h 20"/>
                <a:gd name="T26" fmla="*/ 22 w 34"/>
                <a:gd name="T27" fmla="*/ 2 h 20"/>
                <a:gd name="T28" fmla="*/ 16 w 34"/>
                <a:gd name="T29" fmla="*/ 0 h 20"/>
                <a:gd name="T30" fmla="*/ 9 w 34"/>
                <a:gd name="T31" fmla="*/ 0 h 20"/>
                <a:gd name="T32" fmla="*/ 9 w 34"/>
                <a:gd name="T33" fmla="*/ 0 h 20"/>
                <a:gd name="T34" fmla="*/ 4 w 34"/>
                <a:gd name="T35" fmla="*/ 0 h 20"/>
                <a:gd name="T36" fmla="*/ 0 w 34"/>
                <a:gd name="T37" fmla="*/ 2 h 20"/>
                <a:gd name="T38" fmla="*/ 0 w 34"/>
                <a:gd name="T39" fmla="*/ 6 h 20"/>
                <a:gd name="T40" fmla="*/ 2 w 3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9"/>
                  </a:moveTo>
                  <a:lnTo>
                    <a:pt x="2" y="9"/>
                  </a:lnTo>
                  <a:lnTo>
                    <a:pt x="7" y="13"/>
                  </a:lnTo>
                  <a:lnTo>
                    <a:pt x="11" y="18"/>
                  </a:lnTo>
                  <a:lnTo>
                    <a:pt x="18" y="20"/>
                  </a:lnTo>
                  <a:lnTo>
                    <a:pt x="25" y="20"/>
                  </a:lnTo>
                  <a:lnTo>
                    <a:pt x="31" y="20"/>
                  </a:lnTo>
                  <a:lnTo>
                    <a:pt x="34" y="18"/>
                  </a:lnTo>
                  <a:lnTo>
                    <a:pt x="34" y="13"/>
                  </a:lnTo>
                  <a:lnTo>
                    <a:pt x="31" y="9"/>
                  </a:lnTo>
                  <a:lnTo>
                    <a:pt x="27" y="4"/>
                  </a:lnTo>
                  <a:lnTo>
                    <a:pt x="22" y="2"/>
                  </a:lnTo>
                  <a:lnTo>
                    <a:pt x="16" y="0"/>
                  </a:lnTo>
                  <a:lnTo>
                    <a:pt x="9" y="0"/>
                  </a:lnTo>
                  <a:lnTo>
                    <a:pt x="4" y="0"/>
                  </a:lnTo>
                  <a:lnTo>
                    <a:pt x="0"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59" name="Freeform 2176">
              <a:extLst>
                <a:ext uri="{FF2B5EF4-FFF2-40B4-BE49-F238E27FC236}">
                  <a16:creationId xmlns:a16="http://schemas.microsoft.com/office/drawing/2014/main" xmlns="" id="{F46568D1-CE52-054A-BBFB-C46F25494842}"/>
                </a:ext>
              </a:extLst>
            </p:cNvPr>
            <p:cNvSpPr>
              <a:spLocks/>
            </p:cNvSpPr>
            <p:nvPr/>
          </p:nvSpPr>
          <p:spPr bwMode="auto">
            <a:xfrm>
              <a:off x="3720" y="3177"/>
              <a:ext cx="34" cy="20"/>
            </a:xfrm>
            <a:custGeom>
              <a:avLst/>
              <a:gdLst>
                <a:gd name="T0" fmla="*/ 2 w 34"/>
                <a:gd name="T1" fmla="*/ 9 h 20"/>
                <a:gd name="T2" fmla="*/ 2 w 34"/>
                <a:gd name="T3" fmla="*/ 9 h 20"/>
                <a:gd name="T4" fmla="*/ 7 w 34"/>
                <a:gd name="T5" fmla="*/ 13 h 20"/>
                <a:gd name="T6" fmla="*/ 11 w 34"/>
                <a:gd name="T7" fmla="*/ 18 h 20"/>
                <a:gd name="T8" fmla="*/ 18 w 34"/>
                <a:gd name="T9" fmla="*/ 20 h 20"/>
                <a:gd name="T10" fmla="*/ 25 w 34"/>
                <a:gd name="T11" fmla="*/ 20 h 20"/>
                <a:gd name="T12" fmla="*/ 25 w 34"/>
                <a:gd name="T13" fmla="*/ 20 h 20"/>
                <a:gd name="T14" fmla="*/ 31 w 34"/>
                <a:gd name="T15" fmla="*/ 20 h 20"/>
                <a:gd name="T16" fmla="*/ 34 w 34"/>
                <a:gd name="T17" fmla="*/ 18 h 20"/>
                <a:gd name="T18" fmla="*/ 34 w 34"/>
                <a:gd name="T19" fmla="*/ 13 h 20"/>
                <a:gd name="T20" fmla="*/ 31 w 34"/>
                <a:gd name="T21" fmla="*/ 9 h 20"/>
                <a:gd name="T22" fmla="*/ 31 w 34"/>
                <a:gd name="T23" fmla="*/ 9 h 20"/>
                <a:gd name="T24" fmla="*/ 27 w 34"/>
                <a:gd name="T25" fmla="*/ 4 h 20"/>
                <a:gd name="T26" fmla="*/ 22 w 34"/>
                <a:gd name="T27" fmla="*/ 2 h 20"/>
                <a:gd name="T28" fmla="*/ 16 w 34"/>
                <a:gd name="T29" fmla="*/ 0 h 20"/>
                <a:gd name="T30" fmla="*/ 9 w 34"/>
                <a:gd name="T31" fmla="*/ 0 h 20"/>
                <a:gd name="T32" fmla="*/ 9 w 34"/>
                <a:gd name="T33" fmla="*/ 0 h 20"/>
                <a:gd name="T34" fmla="*/ 4 w 34"/>
                <a:gd name="T35" fmla="*/ 0 h 20"/>
                <a:gd name="T36" fmla="*/ 0 w 34"/>
                <a:gd name="T37" fmla="*/ 2 h 20"/>
                <a:gd name="T38" fmla="*/ 0 w 34"/>
                <a:gd name="T39" fmla="*/ 6 h 20"/>
                <a:gd name="T40" fmla="*/ 2 w 3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9"/>
                  </a:moveTo>
                  <a:lnTo>
                    <a:pt x="2" y="9"/>
                  </a:lnTo>
                  <a:lnTo>
                    <a:pt x="7" y="13"/>
                  </a:lnTo>
                  <a:lnTo>
                    <a:pt x="11" y="18"/>
                  </a:lnTo>
                  <a:lnTo>
                    <a:pt x="18" y="20"/>
                  </a:lnTo>
                  <a:lnTo>
                    <a:pt x="25" y="20"/>
                  </a:lnTo>
                  <a:lnTo>
                    <a:pt x="31" y="20"/>
                  </a:lnTo>
                  <a:lnTo>
                    <a:pt x="34" y="18"/>
                  </a:lnTo>
                  <a:lnTo>
                    <a:pt x="34" y="13"/>
                  </a:lnTo>
                  <a:lnTo>
                    <a:pt x="31" y="9"/>
                  </a:lnTo>
                  <a:lnTo>
                    <a:pt x="27" y="4"/>
                  </a:lnTo>
                  <a:lnTo>
                    <a:pt x="22" y="2"/>
                  </a:lnTo>
                  <a:lnTo>
                    <a:pt x="16" y="0"/>
                  </a:lnTo>
                  <a:lnTo>
                    <a:pt x="9" y="0"/>
                  </a:lnTo>
                  <a:lnTo>
                    <a:pt x="4" y="0"/>
                  </a:lnTo>
                  <a:lnTo>
                    <a:pt x="0"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0" name="Freeform 2177">
              <a:extLst>
                <a:ext uri="{FF2B5EF4-FFF2-40B4-BE49-F238E27FC236}">
                  <a16:creationId xmlns:a16="http://schemas.microsoft.com/office/drawing/2014/main" xmlns="" id="{3E6A1FEE-2582-034F-8E2F-AB0AF1C17145}"/>
                </a:ext>
              </a:extLst>
            </p:cNvPr>
            <p:cNvSpPr>
              <a:spLocks/>
            </p:cNvSpPr>
            <p:nvPr/>
          </p:nvSpPr>
          <p:spPr bwMode="auto">
            <a:xfrm>
              <a:off x="3691" y="3177"/>
              <a:ext cx="33" cy="20"/>
            </a:xfrm>
            <a:custGeom>
              <a:avLst/>
              <a:gdLst>
                <a:gd name="T0" fmla="*/ 2 w 33"/>
                <a:gd name="T1" fmla="*/ 11 h 20"/>
                <a:gd name="T2" fmla="*/ 2 w 33"/>
                <a:gd name="T3" fmla="*/ 11 h 20"/>
                <a:gd name="T4" fmla="*/ 4 w 33"/>
                <a:gd name="T5" fmla="*/ 15 h 20"/>
                <a:gd name="T6" fmla="*/ 11 w 33"/>
                <a:gd name="T7" fmla="*/ 18 h 20"/>
                <a:gd name="T8" fmla="*/ 18 w 33"/>
                <a:gd name="T9" fmla="*/ 20 h 20"/>
                <a:gd name="T10" fmla="*/ 24 w 33"/>
                <a:gd name="T11" fmla="*/ 20 h 20"/>
                <a:gd name="T12" fmla="*/ 24 w 33"/>
                <a:gd name="T13" fmla="*/ 20 h 20"/>
                <a:gd name="T14" fmla="*/ 29 w 33"/>
                <a:gd name="T15" fmla="*/ 20 h 20"/>
                <a:gd name="T16" fmla="*/ 31 w 33"/>
                <a:gd name="T17" fmla="*/ 18 h 20"/>
                <a:gd name="T18" fmla="*/ 33 w 33"/>
                <a:gd name="T19" fmla="*/ 13 h 20"/>
                <a:gd name="T20" fmla="*/ 31 w 33"/>
                <a:gd name="T21" fmla="*/ 9 h 20"/>
                <a:gd name="T22" fmla="*/ 31 w 33"/>
                <a:gd name="T23" fmla="*/ 9 h 20"/>
                <a:gd name="T24" fmla="*/ 27 w 33"/>
                <a:gd name="T25" fmla="*/ 6 h 20"/>
                <a:gd name="T26" fmla="*/ 20 w 33"/>
                <a:gd name="T27" fmla="*/ 2 h 20"/>
                <a:gd name="T28" fmla="*/ 15 w 33"/>
                <a:gd name="T29" fmla="*/ 0 h 20"/>
                <a:gd name="T30" fmla="*/ 9 w 33"/>
                <a:gd name="T31" fmla="*/ 0 h 20"/>
                <a:gd name="T32" fmla="*/ 9 w 33"/>
                <a:gd name="T33" fmla="*/ 0 h 20"/>
                <a:gd name="T34" fmla="*/ 2 w 33"/>
                <a:gd name="T35" fmla="*/ 0 h 20"/>
                <a:gd name="T36" fmla="*/ 0 w 33"/>
                <a:gd name="T37" fmla="*/ 2 h 20"/>
                <a:gd name="T38" fmla="*/ 0 w 33"/>
                <a:gd name="T39" fmla="*/ 6 h 20"/>
                <a:gd name="T40" fmla="*/ 2 w 3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0">
                  <a:moveTo>
                    <a:pt x="2" y="11"/>
                  </a:moveTo>
                  <a:lnTo>
                    <a:pt x="2" y="11"/>
                  </a:lnTo>
                  <a:lnTo>
                    <a:pt x="4" y="15"/>
                  </a:lnTo>
                  <a:lnTo>
                    <a:pt x="11" y="18"/>
                  </a:lnTo>
                  <a:lnTo>
                    <a:pt x="18" y="20"/>
                  </a:lnTo>
                  <a:lnTo>
                    <a:pt x="24" y="20"/>
                  </a:lnTo>
                  <a:lnTo>
                    <a:pt x="29" y="20"/>
                  </a:lnTo>
                  <a:lnTo>
                    <a:pt x="31" y="18"/>
                  </a:lnTo>
                  <a:lnTo>
                    <a:pt x="33" y="13"/>
                  </a:lnTo>
                  <a:lnTo>
                    <a:pt x="31" y="9"/>
                  </a:lnTo>
                  <a:lnTo>
                    <a:pt x="27" y="6"/>
                  </a:lnTo>
                  <a:lnTo>
                    <a:pt x="20" y="2"/>
                  </a:lnTo>
                  <a:lnTo>
                    <a:pt x="15" y="0"/>
                  </a:lnTo>
                  <a:lnTo>
                    <a:pt x="9" y="0"/>
                  </a:lnTo>
                  <a:lnTo>
                    <a:pt x="2"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1" name="Freeform 2178">
              <a:extLst>
                <a:ext uri="{FF2B5EF4-FFF2-40B4-BE49-F238E27FC236}">
                  <a16:creationId xmlns:a16="http://schemas.microsoft.com/office/drawing/2014/main" xmlns="" id="{CE60DA94-828C-924F-B728-844B79C30302}"/>
                </a:ext>
              </a:extLst>
            </p:cNvPr>
            <p:cNvSpPr>
              <a:spLocks/>
            </p:cNvSpPr>
            <p:nvPr/>
          </p:nvSpPr>
          <p:spPr bwMode="auto">
            <a:xfrm>
              <a:off x="3691" y="3177"/>
              <a:ext cx="33" cy="20"/>
            </a:xfrm>
            <a:custGeom>
              <a:avLst/>
              <a:gdLst>
                <a:gd name="T0" fmla="*/ 2 w 33"/>
                <a:gd name="T1" fmla="*/ 11 h 20"/>
                <a:gd name="T2" fmla="*/ 2 w 33"/>
                <a:gd name="T3" fmla="*/ 11 h 20"/>
                <a:gd name="T4" fmla="*/ 4 w 33"/>
                <a:gd name="T5" fmla="*/ 15 h 20"/>
                <a:gd name="T6" fmla="*/ 11 w 33"/>
                <a:gd name="T7" fmla="*/ 18 h 20"/>
                <a:gd name="T8" fmla="*/ 18 w 33"/>
                <a:gd name="T9" fmla="*/ 20 h 20"/>
                <a:gd name="T10" fmla="*/ 24 w 33"/>
                <a:gd name="T11" fmla="*/ 20 h 20"/>
                <a:gd name="T12" fmla="*/ 24 w 33"/>
                <a:gd name="T13" fmla="*/ 20 h 20"/>
                <a:gd name="T14" fmla="*/ 29 w 33"/>
                <a:gd name="T15" fmla="*/ 20 h 20"/>
                <a:gd name="T16" fmla="*/ 31 w 33"/>
                <a:gd name="T17" fmla="*/ 18 h 20"/>
                <a:gd name="T18" fmla="*/ 33 w 33"/>
                <a:gd name="T19" fmla="*/ 13 h 20"/>
                <a:gd name="T20" fmla="*/ 31 w 33"/>
                <a:gd name="T21" fmla="*/ 9 h 20"/>
                <a:gd name="T22" fmla="*/ 31 w 33"/>
                <a:gd name="T23" fmla="*/ 9 h 20"/>
                <a:gd name="T24" fmla="*/ 27 w 33"/>
                <a:gd name="T25" fmla="*/ 6 h 20"/>
                <a:gd name="T26" fmla="*/ 20 w 33"/>
                <a:gd name="T27" fmla="*/ 2 h 20"/>
                <a:gd name="T28" fmla="*/ 15 w 33"/>
                <a:gd name="T29" fmla="*/ 0 h 20"/>
                <a:gd name="T30" fmla="*/ 9 w 33"/>
                <a:gd name="T31" fmla="*/ 0 h 20"/>
                <a:gd name="T32" fmla="*/ 9 w 33"/>
                <a:gd name="T33" fmla="*/ 0 h 20"/>
                <a:gd name="T34" fmla="*/ 2 w 33"/>
                <a:gd name="T35" fmla="*/ 0 h 20"/>
                <a:gd name="T36" fmla="*/ 0 w 33"/>
                <a:gd name="T37" fmla="*/ 2 h 20"/>
                <a:gd name="T38" fmla="*/ 0 w 33"/>
                <a:gd name="T39" fmla="*/ 6 h 20"/>
                <a:gd name="T40" fmla="*/ 2 w 3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0">
                  <a:moveTo>
                    <a:pt x="2" y="11"/>
                  </a:moveTo>
                  <a:lnTo>
                    <a:pt x="2" y="11"/>
                  </a:lnTo>
                  <a:lnTo>
                    <a:pt x="4" y="15"/>
                  </a:lnTo>
                  <a:lnTo>
                    <a:pt x="11" y="18"/>
                  </a:lnTo>
                  <a:lnTo>
                    <a:pt x="18" y="20"/>
                  </a:lnTo>
                  <a:lnTo>
                    <a:pt x="24" y="20"/>
                  </a:lnTo>
                  <a:lnTo>
                    <a:pt x="29" y="20"/>
                  </a:lnTo>
                  <a:lnTo>
                    <a:pt x="31" y="18"/>
                  </a:lnTo>
                  <a:lnTo>
                    <a:pt x="33" y="13"/>
                  </a:lnTo>
                  <a:lnTo>
                    <a:pt x="31" y="9"/>
                  </a:lnTo>
                  <a:lnTo>
                    <a:pt x="27" y="6"/>
                  </a:lnTo>
                  <a:lnTo>
                    <a:pt x="20" y="2"/>
                  </a:lnTo>
                  <a:lnTo>
                    <a:pt x="15" y="0"/>
                  </a:lnTo>
                  <a:lnTo>
                    <a:pt x="9" y="0"/>
                  </a:lnTo>
                  <a:lnTo>
                    <a:pt x="2"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2" name="Freeform 2179">
              <a:extLst>
                <a:ext uri="{FF2B5EF4-FFF2-40B4-BE49-F238E27FC236}">
                  <a16:creationId xmlns:a16="http://schemas.microsoft.com/office/drawing/2014/main" xmlns="" id="{9C8FA25D-B288-124F-95C0-DC33390D3F25}"/>
                </a:ext>
              </a:extLst>
            </p:cNvPr>
            <p:cNvSpPr>
              <a:spLocks/>
            </p:cNvSpPr>
            <p:nvPr/>
          </p:nvSpPr>
          <p:spPr bwMode="auto">
            <a:xfrm>
              <a:off x="3661" y="3177"/>
              <a:ext cx="32" cy="20"/>
            </a:xfrm>
            <a:custGeom>
              <a:avLst/>
              <a:gdLst>
                <a:gd name="T0" fmla="*/ 3 w 32"/>
                <a:gd name="T1" fmla="*/ 11 h 20"/>
                <a:gd name="T2" fmla="*/ 3 w 32"/>
                <a:gd name="T3" fmla="*/ 11 h 20"/>
                <a:gd name="T4" fmla="*/ 5 w 32"/>
                <a:gd name="T5" fmla="*/ 15 h 20"/>
                <a:gd name="T6" fmla="*/ 12 w 32"/>
                <a:gd name="T7" fmla="*/ 18 h 20"/>
                <a:gd name="T8" fmla="*/ 18 w 32"/>
                <a:gd name="T9" fmla="*/ 20 h 20"/>
                <a:gd name="T10" fmla="*/ 23 w 32"/>
                <a:gd name="T11" fmla="*/ 20 h 20"/>
                <a:gd name="T12" fmla="*/ 23 w 32"/>
                <a:gd name="T13" fmla="*/ 20 h 20"/>
                <a:gd name="T14" fmla="*/ 30 w 32"/>
                <a:gd name="T15" fmla="*/ 20 h 20"/>
                <a:gd name="T16" fmla="*/ 32 w 32"/>
                <a:gd name="T17" fmla="*/ 18 h 20"/>
                <a:gd name="T18" fmla="*/ 32 w 32"/>
                <a:gd name="T19" fmla="*/ 15 h 20"/>
                <a:gd name="T20" fmla="*/ 32 w 32"/>
                <a:gd name="T21" fmla="*/ 11 h 20"/>
                <a:gd name="T22" fmla="*/ 32 w 32"/>
                <a:gd name="T23" fmla="*/ 11 h 20"/>
                <a:gd name="T24" fmla="*/ 27 w 32"/>
                <a:gd name="T25" fmla="*/ 6 h 20"/>
                <a:gd name="T26" fmla="*/ 21 w 32"/>
                <a:gd name="T27" fmla="*/ 2 h 20"/>
                <a:gd name="T28" fmla="*/ 16 w 32"/>
                <a:gd name="T29" fmla="*/ 2 h 20"/>
                <a:gd name="T30" fmla="*/ 9 w 32"/>
                <a:gd name="T31" fmla="*/ 0 h 20"/>
                <a:gd name="T32" fmla="*/ 9 w 32"/>
                <a:gd name="T33" fmla="*/ 0 h 20"/>
                <a:gd name="T34" fmla="*/ 5 w 32"/>
                <a:gd name="T35" fmla="*/ 2 h 20"/>
                <a:gd name="T36" fmla="*/ 0 w 32"/>
                <a:gd name="T37" fmla="*/ 4 h 20"/>
                <a:gd name="T38" fmla="*/ 0 w 32"/>
                <a:gd name="T39" fmla="*/ 6 h 20"/>
                <a:gd name="T40" fmla="*/ 3 w 3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3" y="11"/>
                  </a:moveTo>
                  <a:lnTo>
                    <a:pt x="3" y="11"/>
                  </a:lnTo>
                  <a:lnTo>
                    <a:pt x="5" y="15"/>
                  </a:lnTo>
                  <a:lnTo>
                    <a:pt x="12" y="18"/>
                  </a:lnTo>
                  <a:lnTo>
                    <a:pt x="18" y="20"/>
                  </a:lnTo>
                  <a:lnTo>
                    <a:pt x="23" y="20"/>
                  </a:lnTo>
                  <a:lnTo>
                    <a:pt x="30" y="20"/>
                  </a:lnTo>
                  <a:lnTo>
                    <a:pt x="32" y="18"/>
                  </a:lnTo>
                  <a:lnTo>
                    <a:pt x="32" y="15"/>
                  </a:lnTo>
                  <a:lnTo>
                    <a:pt x="32" y="11"/>
                  </a:lnTo>
                  <a:lnTo>
                    <a:pt x="27" y="6"/>
                  </a:lnTo>
                  <a:lnTo>
                    <a:pt x="21" y="2"/>
                  </a:lnTo>
                  <a:lnTo>
                    <a:pt x="16" y="2"/>
                  </a:lnTo>
                  <a:lnTo>
                    <a:pt x="9" y="0"/>
                  </a:lnTo>
                  <a:lnTo>
                    <a:pt x="5" y="2"/>
                  </a:lnTo>
                  <a:lnTo>
                    <a:pt x="0" y="4"/>
                  </a:lnTo>
                  <a:lnTo>
                    <a:pt x="0"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3" name="Freeform 2180">
              <a:extLst>
                <a:ext uri="{FF2B5EF4-FFF2-40B4-BE49-F238E27FC236}">
                  <a16:creationId xmlns:a16="http://schemas.microsoft.com/office/drawing/2014/main" xmlns="" id="{078529C7-02AC-C142-A4C5-10FF26223028}"/>
                </a:ext>
              </a:extLst>
            </p:cNvPr>
            <p:cNvSpPr>
              <a:spLocks/>
            </p:cNvSpPr>
            <p:nvPr/>
          </p:nvSpPr>
          <p:spPr bwMode="auto">
            <a:xfrm>
              <a:off x="3661" y="3177"/>
              <a:ext cx="32" cy="20"/>
            </a:xfrm>
            <a:custGeom>
              <a:avLst/>
              <a:gdLst>
                <a:gd name="T0" fmla="*/ 3 w 32"/>
                <a:gd name="T1" fmla="*/ 11 h 20"/>
                <a:gd name="T2" fmla="*/ 3 w 32"/>
                <a:gd name="T3" fmla="*/ 11 h 20"/>
                <a:gd name="T4" fmla="*/ 5 w 32"/>
                <a:gd name="T5" fmla="*/ 15 h 20"/>
                <a:gd name="T6" fmla="*/ 12 w 32"/>
                <a:gd name="T7" fmla="*/ 18 h 20"/>
                <a:gd name="T8" fmla="*/ 18 w 32"/>
                <a:gd name="T9" fmla="*/ 20 h 20"/>
                <a:gd name="T10" fmla="*/ 23 w 32"/>
                <a:gd name="T11" fmla="*/ 20 h 20"/>
                <a:gd name="T12" fmla="*/ 23 w 32"/>
                <a:gd name="T13" fmla="*/ 20 h 20"/>
                <a:gd name="T14" fmla="*/ 30 w 32"/>
                <a:gd name="T15" fmla="*/ 20 h 20"/>
                <a:gd name="T16" fmla="*/ 32 w 32"/>
                <a:gd name="T17" fmla="*/ 18 h 20"/>
                <a:gd name="T18" fmla="*/ 32 w 32"/>
                <a:gd name="T19" fmla="*/ 15 h 20"/>
                <a:gd name="T20" fmla="*/ 32 w 32"/>
                <a:gd name="T21" fmla="*/ 11 h 20"/>
                <a:gd name="T22" fmla="*/ 32 w 32"/>
                <a:gd name="T23" fmla="*/ 11 h 20"/>
                <a:gd name="T24" fmla="*/ 27 w 32"/>
                <a:gd name="T25" fmla="*/ 6 h 20"/>
                <a:gd name="T26" fmla="*/ 21 w 32"/>
                <a:gd name="T27" fmla="*/ 2 h 20"/>
                <a:gd name="T28" fmla="*/ 16 w 32"/>
                <a:gd name="T29" fmla="*/ 2 h 20"/>
                <a:gd name="T30" fmla="*/ 9 w 32"/>
                <a:gd name="T31" fmla="*/ 0 h 20"/>
                <a:gd name="T32" fmla="*/ 9 w 32"/>
                <a:gd name="T33" fmla="*/ 0 h 20"/>
                <a:gd name="T34" fmla="*/ 5 w 32"/>
                <a:gd name="T35" fmla="*/ 2 h 20"/>
                <a:gd name="T36" fmla="*/ 0 w 32"/>
                <a:gd name="T37" fmla="*/ 4 h 20"/>
                <a:gd name="T38" fmla="*/ 0 w 32"/>
                <a:gd name="T39" fmla="*/ 6 h 20"/>
                <a:gd name="T40" fmla="*/ 3 w 3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3" y="11"/>
                  </a:moveTo>
                  <a:lnTo>
                    <a:pt x="3" y="11"/>
                  </a:lnTo>
                  <a:lnTo>
                    <a:pt x="5" y="15"/>
                  </a:lnTo>
                  <a:lnTo>
                    <a:pt x="12" y="18"/>
                  </a:lnTo>
                  <a:lnTo>
                    <a:pt x="18" y="20"/>
                  </a:lnTo>
                  <a:lnTo>
                    <a:pt x="23" y="20"/>
                  </a:lnTo>
                  <a:lnTo>
                    <a:pt x="30" y="20"/>
                  </a:lnTo>
                  <a:lnTo>
                    <a:pt x="32" y="18"/>
                  </a:lnTo>
                  <a:lnTo>
                    <a:pt x="32" y="15"/>
                  </a:lnTo>
                  <a:lnTo>
                    <a:pt x="32" y="11"/>
                  </a:lnTo>
                  <a:lnTo>
                    <a:pt x="27" y="6"/>
                  </a:lnTo>
                  <a:lnTo>
                    <a:pt x="21" y="2"/>
                  </a:lnTo>
                  <a:lnTo>
                    <a:pt x="16" y="2"/>
                  </a:lnTo>
                  <a:lnTo>
                    <a:pt x="9" y="0"/>
                  </a:lnTo>
                  <a:lnTo>
                    <a:pt x="5" y="2"/>
                  </a:lnTo>
                  <a:lnTo>
                    <a:pt x="0" y="4"/>
                  </a:lnTo>
                  <a:lnTo>
                    <a:pt x="0"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4" name="Freeform 2181">
              <a:extLst>
                <a:ext uri="{FF2B5EF4-FFF2-40B4-BE49-F238E27FC236}">
                  <a16:creationId xmlns:a16="http://schemas.microsoft.com/office/drawing/2014/main" xmlns="" id="{7BD51A10-3A24-214A-A56F-DC8F198B925C}"/>
                </a:ext>
              </a:extLst>
            </p:cNvPr>
            <p:cNvSpPr>
              <a:spLocks/>
            </p:cNvSpPr>
            <p:nvPr/>
          </p:nvSpPr>
          <p:spPr bwMode="auto">
            <a:xfrm>
              <a:off x="3632" y="3177"/>
              <a:ext cx="32" cy="22"/>
            </a:xfrm>
            <a:custGeom>
              <a:avLst/>
              <a:gdLst>
                <a:gd name="T0" fmla="*/ 2 w 32"/>
                <a:gd name="T1" fmla="*/ 11 h 22"/>
                <a:gd name="T2" fmla="*/ 2 w 32"/>
                <a:gd name="T3" fmla="*/ 11 h 22"/>
                <a:gd name="T4" fmla="*/ 7 w 32"/>
                <a:gd name="T5" fmla="*/ 15 h 22"/>
                <a:gd name="T6" fmla="*/ 11 w 32"/>
                <a:gd name="T7" fmla="*/ 18 h 22"/>
                <a:gd name="T8" fmla="*/ 18 w 32"/>
                <a:gd name="T9" fmla="*/ 20 h 22"/>
                <a:gd name="T10" fmla="*/ 23 w 32"/>
                <a:gd name="T11" fmla="*/ 22 h 22"/>
                <a:gd name="T12" fmla="*/ 23 w 32"/>
                <a:gd name="T13" fmla="*/ 22 h 22"/>
                <a:gd name="T14" fmla="*/ 29 w 32"/>
                <a:gd name="T15" fmla="*/ 20 h 22"/>
                <a:gd name="T16" fmla="*/ 32 w 32"/>
                <a:gd name="T17" fmla="*/ 18 h 22"/>
                <a:gd name="T18" fmla="*/ 32 w 32"/>
                <a:gd name="T19" fmla="*/ 15 h 22"/>
                <a:gd name="T20" fmla="*/ 32 w 32"/>
                <a:gd name="T21" fmla="*/ 11 h 22"/>
                <a:gd name="T22" fmla="*/ 32 w 32"/>
                <a:gd name="T23" fmla="*/ 11 h 22"/>
                <a:gd name="T24" fmla="*/ 27 w 32"/>
                <a:gd name="T25" fmla="*/ 6 h 22"/>
                <a:gd name="T26" fmla="*/ 20 w 32"/>
                <a:gd name="T27" fmla="*/ 4 h 22"/>
                <a:gd name="T28" fmla="*/ 16 w 32"/>
                <a:gd name="T29" fmla="*/ 2 h 22"/>
                <a:gd name="T30" fmla="*/ 9 w 32"/>
                <a:gd name="T31" fmla="*/ 0 h 22"/>
                <a:gd name="T32" fmla="*/ 9 w 32"/>
                <a:gd name="T33" fmla="*/ 0 h 22"/>
                <a:gd name="T34" fmla="*/ 5 w 32"/>
                <a:gd name="T35" fmla="*/ 2 h 22"/>
                <a:gd name="T36" fmla="*/ 2 w 32"/>
                <a:gd name="T37" fmla="*/ 4 h 22"/>
                <a:gd name="T38" fmla="*/ 0 w 32"/>
                <a:gd name="T39" fmla="*/ 6 h 22"/>
                <a:gd name="T40" fmla="*/ 2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2" y="11"/>
                  </a:moveTo>
                  <a:lnTo>
                    <a:pt x="2" y="11"/>
                  </a:lnTo>
                  <a:lnTo>
                    <a:pt x="7" y="15"/>
                  </a:lnTo>
                  <a:lnTo>
                    <a:pt x="11" y="18"/>
                  </a:lnTo>
                  <a:lnTo>
                    <a:pt x="18" y="20"/>
                  </a:lnTo>
                  <a:lnTo>
                    <a:pt x="23" y="22"/>
                  </a:lnTo>
                  <a:lnTo>
                    <a:pt x="29" y="20"/>
                  </a:lnTo>
                  <a:lnTo>
                    <a:pt x="32" y="18"/>
                  </a:lnTo>
                  <a:lnTo>
                    <a:pt x="32" y="15"/>
                  </a:lnTo>
                  <a:lnTo>
                    <a:pt x="32" y="11"/>
                  </a:lnTo>
                  <a:lnTo>
                    <a:pt x="27" y="6"/>
                  </a:lnTo>
                  <a:lnTo>
                    <a:pt x="20" y="4"/>
                  </a:lnTo>
                  <a:lnTo>
                    <a:pt x="16" y="2"/>
                  </a:lnTo>
                  <a:lnTo>
                    <a:pt x="9" y="0"/>
                  </a:lnTo>
                  <a:lnTo>
                    <a:pt x="5" y="2"/>
                  </a:lnTo>
                  <a:lnTo>
                    <a:pt x="2"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5" name="Freeform 2182">
              <a:extLst>
                <a:ext uri="{FF2B5EF4-FFF2-40B4-BE49-F238E27FC236}">
                  <a16:creationId xmlns:a16="http://schemas.microsoft.com/office/drawing/2014/main" xmlns="" id="{1E2ADF04-B7AE-C347-A9C9-D87B168D85CE}"/>
                </a:ext>
              </a:extLst>
            </p:cNvPr>
            <p:cNvSpPr>
              <a:spLocks/>
            </p:cNvSpPr>
            <p:nvPr/>
          </p:nvSpPr>
          <p:spPr bwMode="auto">
            <a:xfrm>
              <a:off x="3632" y="3177"/>
              <a:ext cx="32" cy="22"/>
            </a:xfrm>
            <a:custGeom>
              <a:avLst/>
              <a:gdLst>
                <a:gd name="T0" fmla="*/ 2 w 32"/>
                <a:gd name="T1" fmla="*/ 11 h 22"/>
                <a:gd name="T2" fmla="*/ 2 w 32"/>
                <a:gd name="T3" fmla="*/ 11 h 22"/>
                <a:gd name="T4" fmla="*/ 7 w 32"/>
                <a:gd name="T5" fmla="*/ 15 h 22"/>
                <a:gd name="T6" fmla="*/ 11 w 32"/>
                <a:gd name="T7" fmla="*/ 18 h 22"/>
                <a:gd name="T8" fmla="*/ 18 w 32"/>
                <a:gd name="T9" fmla="*/ 20 h 22"/>
                <a:gd name="T10" fmla="*/ 23 w 32"/>
                <a:gd name="T11" fmla="*/ 22 h 22"/>
                <a:gd name="T12" fmla="*/ 23 w 32"/>
                <a:gd name="T13" fmla="*/ 22 h 22"/>
                <a:gd name="T14" fmla="*/ 29 w 32"/>
                <a:gd name="T15" fmla="*/ 20 h 22"/>
                <a:gd name="T16" fmla="*/ 32 w 32"/>
                <a:gd name="T17" fmla="*/ 18 h 22"/>
                <a:gd name="T18" fmla="*/ 32 w 32"/>
                <a:gd name="T19" fmla="*/ 15 h 22"/>
                <a:gd name="T20" fmla="*/ 32 w 32"/>
                <a:gd name="T21" fmla="*/ 11 h 22"/>
                <a:gd name="T22" fmla="*/ 32 w 32"/>
                <a:gd name="T23" fmla="*/ 11 h 22"/>
                <a:gd name="T24" fmla="*/ 27 w 32"/>
                <a:gd name="T25" fmla="*/ 6 h 22"/>
                <a:gd name="T26" fmla="*/ 20 w 32"/>
                <a:gd name="T27" fmla="*/ 4 h 22"/>
                <a:gd name="T28" fmla="*/ 16 w 32"/>
                <a:gd name="T29" fmla="*/ 2 h 22"/>
                <a:gd name="T30" fmla="*/ 9 w 32"/>
                <a:gd name="T31" fmla="*/ 0 h 22"/>
                <a:gd name="T32" fmla="*/ 9 w 32"/>
                <a:gd name="T33" fmla="*/ 0 h 22"/>
                <a:gd name="T34" fmla="*/ 5 w 32"/>
                <a:gd name="T35" fmla="*/ 2 h 22"/>
                <a:gd name="T36" fmla="*/ 2 w 32"/>
                <a:gd name="T37" fmla="*/ 4 h 22"/>
                <a:gd name="T38" fmla="*/ 0 w 32"/>
                <a:gd name="T39" fmla="*/ 6 h 22"/>
                <a:gd name="T40" fmla="*/ 2 w 3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2">
                  <a:moveTo>
                    <a:pt x="2" y="11"/>
                  </a:moveTo>
                  <a:lnTo>
                    <a:pt x="2" y="11"/>
                  </a:lnTo>
                  <a:lnTo>
                    <a:pt x="7" y="15"/>
                  </a:lnTo>
                  <a:lnTo>
                    <a:pt x="11" y="18"/>
                  </a:lnTo>
                  <a:lnTo>
                    <a:pt x="18" y="20"/>
                  </a:lnTo>
                  <a:lnTo>
                    <a:pt x="23" y="22"/>
                  </a:lnTo>
                  <a:lnTo>
                    <a:pt x="29" y="20"/>
                  </a:lnTo>
                  <a:lnTo>
                    <a:pt x="32" y="18"/>
                  </a:lnTo>
                  <a:lnTo>
                    <a:pt x="32" y="15"/>
                  </a:lnTo>
                  <a:lnTo>
                    <a:pt x="32" y="11"/>
                  </a:lnTo>
                  <a:lnTo>
                    <a:pt x="27" y="6"/>
                  </a:lnTo>
                  <a:lnTo>
                    <a:pt x="20" y="4"/>
                  </a:lnTo>
                  <a:lnTo>
                    <a:pt x="16" y="2"/>
                  </a:lnTo>
                  <a:lnTo>
                    <a:pt x="9" y="0"/>
                  </a:lnTo>
                  <a:lnTo>
                    <a:pt x="5" y="2"/>
                  </a:lnTo>
                  <a:lnTo>
                    <a:pt x="2"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6" name="Freeform 2183">
              <a:extLst>
                <a:ext uri="{FF2B5EF4-FFF2-40B4-BE49-F238E27FC236}">
                  <a16:creationId xmlns:a16="http://schemas.microsoft.com/office/drawing/2014/main" xmlns="" id="{248E1328-1FCB-9346-AA1E-CB88DEE2F168}"/>
                </a:ext>
              </a:extLst>
            </p:cNvPr>
            <p:cNvSpPr>
              <a:spLocks/>
            </p:cNvSpPr>
            <p:nvPr/>
          </p:nvSpPr>
          <p:spPr bwMode="auto">
            <a:xfrm>
              <a:off x="3605" y="3179"/>
              <a:ext cx="32" cy="20"/>
            </a:xfrm>
            <a:custGeom>
              <a:avLst/>
              <a:gdLst>
                <a:gd name="T0" fmla="*/ 0 w 32"/>
                <a:gd name="T1" fmla="*/ 9 h 20"/>
                <a:gd name="T2" fmla="*/ 0 w 32"/>
                <a:gd name="T3" fmla="*/ 9 h 20"/>
                <a:gd name="T4" fmla="*/ 5 w 32"/>
                <a:gd name="T5" fmla="*/ 13 h 20"/>
                <a:gd name="T6" fmla="*/ 9 w 32"/>
                <a:gd name="T7" fmla="*/ 18 h 20"/>
                <a:gd name="T8" fmla="*/ 16 w 32"/>
                <a:gd name="T9" fmla="*/ 20 h 20"/>
                <a:gd name="T10" fmla="*/ 23 w 32"/>
                <a:gd name="T11" fmla="*/ 20 h 20"/>
                <a:gd name="T12" fmla="*/ 23 w 32"/>
                <a:gd name="T13" fmla="*/ 20 h 20"/>
                <a:gd name="T14" fmla="*/ 27 w 32"/>
                <a:gd name="T15" fmla="*/ 20 h 20"/>
                <a:gd name="T16" fmla="*/ 29 w 32"/>
                <a:gd name="T17" fmla="*/ 16 h 20"/>
                <a:gd name="T18" fmla="*/ 32 w 32"/>
                <a:gd name="T19" fmla="*/ 13 h 20"/>
                <a:gd name="T20" fmla="*/ 29 w 32"/>
                <a:gd name="T21" fmla="*/ 9 h 20"/>
                <a:gd name="T22" fmla="*/ 29 w 32"/>
                <a:gd name="T23" fmla="*/ 9 h 20"/>
                <a:gd name="T24" fmla="*/ 25 w 32"/>
                <a:gd name="T25" fmla="*/ 4 h 20"/>
                <a:gd name="T26" fmla="*/ 20 w 32"/>
                <a:gd name="T27" fmla="*/ 2 h 20"/>
                <a:gd name="T28" fmla="*/ 14 w 32"/>
                <a:gd name="T29" fmla="*/ 0 h 20"/>
                <a:gd name="T30" fmla="*/ 9 w 32"/>
                <a:gd name="T31" fmla="*/ 0 h 20"/>
                <a:gd name="T32" fmla="*/ 9 w 32"/>
                <a:gd name="T33" fmla="*/ 0 h 20"/>
                <a:gd name="T34" fmla="*/ 5 w 32"/>
                <a:gd name="T35" fmla="*/ 0 h 20"/>
                <a:gd name="T36" fmla="*/ 0 w 32"/>
                <a:gd name="T37" fmla="*/ 2 h 20"/>
                <a:gd name="T38" fmla="*/ 0 w 32"/>
                <a:gd name="T39" fmla="*/ 7 h 20"/>
                <a:gd name="T40" fmla="*/ 0 w 3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0" y="9"/>
                  </a:moveTo>
                  <a:lnTo>
                    <a:pt x="0" y="9"/>
                  </a:lnTo>
                  <a:lnTo>
                    <a:pt x="5" y="13"/>
                  </a:lnTo>
                  <a:lnTo>
                    <a:pt x="9" y="18"/>
                  </a:lnTo>
                  <a:lnTo>
                    <a:pt x="16" y="20"/>
                  </a:lnTo>
                  <a:lnTo>
                    <a:pt x="23" y="20"/>
                  </a:lnTo>
                  <a:lnTo>
                    <a:pt x="27" y="20"/>
                  </a:lnTo>
                  <a:lnTo>
                    <a:pt x="29" y="16"/>
                  </a:lnTo>
                  <a:lnTo>
                    <a:pt x="32" y="13"/>
                  </a:lnTo>
                  <a:lnTo>
                    <a:pt x="29" y="9"/>
                  </a:lnTo>
                  <a:lnTo>
                    <a:pt x="25" y="4"/>
                  </a:lnTo>
                  <a:lnTo>
                    <a:pt x="20" y="2"/>
                  </a:lnTo>
                  <a:lnTo>
                    <a:pt x="14" y="0"/>
                  </a:lnTo>
                  <a:lnTo>
                    <a:pt x="9" y="0"/>
                  </a:lnTo>
                  <a:lnTo>
                    <a:pt x="5"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7" name="Freeform 2184">
              <a:extLst>
                <a:ext uri="{FF2B5EF4-FFF2-40B4-BE49-F238E27FC236}">
                  <a16:creationId xmlns:a16="http://schemas.microsoft.com/office/drawing/2014/main" xmlns="" id="{2B579950-A911-C544-A4CF-30C4EEC644B4}"/>
                </a:ext>
              </a:extLst>
            </p:cNvPr>
            <p:cNvSpPr>
              <a:spLocks/>
            </p:cNvSpPr>
            <p:nvPr/>
          </p:nvSpPr>
          <p:spPr bwMode="auto">
            <a:xfrm>
              <a:off x="3605" y="3179"/>
              <a:ext cx="32" cy="20"/>
            </a:xfrm>
            <a:custGeom>
              <a:avLst/>
              <a:gdLst>
                <a:gd name="T0" fmla="*/ 0 w 32"/>
                <a:gd name="T1" fmla="*/ 9 h 20"/>
                <a:gd name="T2" fmla="*/ 0 w 32"/>
                <a:gd name="T3" fmla="*/ 9 h 20"/>
                <a:gd name="T4" fmla="*/ 5 w 32"/>
                <a:gd name="T5" fmla="*/ 13 h 20"/>
                <a:gd name="T6" fmla="*/ 9 w 32"/>
                <a:gd name="T7" fmla="*/ 18 h 20"/>
                <a:gd name="T8" fmla="*/ 16 w 32"/>
                <a:gd name="T9" fmla="*/ 20 h 20"/>
                <a:gd name="T10" fmla="*/ 23 w 32"/>
                <a:gd name="T11" fmla="*/ 20 h 20"/>
                <a:gd name="T12" fmla="*/ 23 w 32"/>
                <a:gd name="T13" fmla="*/ 20 h 20"/>
                <a:gd name="T14" fmla="*/ 27 w 32"/>
                <a:gd name="T15" fmla="*/ 20 h 20"/>
                <a:gd name="T16" fmla="*/ 29 w 32"/>
                <a:gd name="T17" fmla="*/ 16 h 20"/>
                <a:gd name="T18" fmla="*/ 32 w 32"/>
                <a:gd name="T19" fmla="*/ 13 h 20"/>
                <a:gd name="T20" fmla="*/ 29 w 32"/>
                <a:gd name="T21" fmla="*/ 9 h 20"/>
                <a:gd name="T22" fmla="*/ 29 w 32"/>
                <a:gd name="T23" fmla="*/ 9 h 20"/>
                <a:gd name="T24" fmla="*/ 25 w 32"/>
                <a:gd name="T25" fmla="*/ 4 h 20"/>
                <a:gd name="T26" fmla="*/ 20 w 32"/>
                <a:gd name="T27" fmla="*/ 2 h 20"/>
                <a:gd name="T28" fmla="*/ 14 w 32"/>
                <a:gd name="T29" fmla="*/ 0 h 20"/>
                <a:gd name="T30" fmla="*/ 9 w 32"/>
                <a:gd name="T31" fmla="*/ 0 h 20"/>
                <a:gd name="T32" fmla="*/ 9 w 32"/>
                <a:gd name="T33" fmla="*/ 0 h 20"/>
                <a:gd name="T34" fmla="*/ 5 w 32"/>
                <a:gd name="T35" fmla="*/ 0 h 20"/>
                <a:gd name="T36" fmla="*/ 0 w 32"/>
                <a:gd name="T37" fmla="*/ 2 h 20"/>
                <a:gd name="T38" fmla="*/ 0 w 32"/>
                <a:gd name="T39" fmla="*/ 7 h 20"/>
                <a:gd name="T40" fmla="*/ 0 w 3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0" y="9"/>
                  </a:moveTo>
                  <a:lnTo>
                    <a:pt x="0" y="9"/>
                  </a:lnTo>
                  <a:lnTo>
                    <a:pt x="5" y="13"/>
                  </a:lnTo>
                  <a:lnTo>
                    <a:pt x="9" y="18"/>
                  </a:lnTo>
                  <a:lnTo>
                    <a:pt x="16" y="20"/>
                  </a:lnTo>
                  <a:lnTo>
                    <a:pt x="23" y="20"/>
                  </a:lnTo>
                  <a:lnTo>
                    <a:pt x="27" y="20"/>
                  </a:lnTo>
                  <a:lnTo>
                    <a:pt x="29" y="16"/>
                  </a:lnTo>
                  <a:lnTo>
                    <a:pt x="32" y="13"/>
                  </a:lnTo>
                  <a:lnTo>
                    <a:pt x="29" y="9"/>
                  </a:lnTo>
                  <a:lnTo>
                    <a:pt x="25" y="4"/>
                  </a:lnTo>
                  <a:lnTo>
                    <a:pt x="20" y="2"/>
                  </a:lnTo>
                  <a:lnTo>
                    <a:pt x="14" y="0"/>
                  </a:lnTo>
                  <a:lnTo>
                    <a:pt x="9" y="0"/>
                  </a:lnTo>
                  <a:lnTo>
                    <a:pt x="5"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8" name="Freeform 2185">
              <a:extLst>
                <a:ext uri="{FF2B5EF4-FFF2-40B4-BE49-F238E27FC236}">
                  <a16:creationId xmlns:a16="http://schemas.microsoft.com/office/drawing/2014/main" xmlns="" id="{5F82E2CB-AB28-FB4D-B4F8-CE2246D6031E}"/>
                </a:ext>
              </a:extLst>
            </p:cNvPr>
            <p:cNvSpPr>
              <a:spLocks/>
            </p:cNvSpPr>
            <p:nvPr/>
          </p:nvSpPr>
          <p:spPr bwMode="auto">
            <a:xfrm>
              <a:off x="3578" y="3179"/>
              <a:ext cx="29" cy="20"/>
            </a:xfrm>
            <a:custGeom>
              <a:avLst/>
              <a:gdLst>
                <a:gd name="T0" fmla="*/ 0 w 29"/>
                <a:gd name="T1" fmla="*/ 11 h 20"/>
                <a:gd name="T2" fmla="*/ 0 w 29"/>
                <a:gd name="T3" fmla="*/ 11 h 20"/>
                <a:gd name="T4" fmla="*/ 5 w 29"/>
                <a:gd name="T5" fmla="*/ 13 h 20"/>
                <a:gd name="T6" fmla="*/ 9 w 29"/>
                <a:gd name="T7" fmla="*/ 18 h 20"/>
                <a:gd name="T8" fmla="*/ 14 w 29"/>
                <a:gd name="T9" fmla="*/ 20 h 20"/>
                <a:gd name="T10" fmla="*/ 20 w 29"/>
                <a:gd name="T11" fmla="*/ 20 h 20"/>
                <a:gd name="T12" fmla="*/ 20 w 29"/>
                <a:gd name="T13" fmla="*/ 20 h 20"/>
                <a:gd name="T14" fmla="*/ 25 w 29"/>
                <a:gd name="T15" fmla="*/ 20 h 20"/>
                <a:gd name="T16" fmla="*/ 29 w 29"/>
                <a:gd name="T17" fmla="*/ 18 h 20"/>
                <a:gd name="T18" fmla="*/ 29 w 29"/>
                <a:gd name="T19" fmla="*/ 13 h 20"/>
                <a:gd name="T20" fmla="*/ 27 w 29"/>
                <a:gd name="T21" fmla="*/ 9 h 20"/>
                <a:gd name="T22" fmla="*/ 27 w 29"/>
                <a:gd name="T23" fmla="*/ 9 h 20"/>
                <a:gd name="T24" fmla="*/ 25 w 29"/>
                <a:gd name="T25" fmla="*/ 7 h 20"/>
                <a:gd name="T26" fmla="*/ 20 w 29"/>
                <a:gd name="T27" fmla="*/ 2 h 20"/>
                <a:gd name="T28" fmla="*/ 14 w 29"/>
                <a:gd name="T29" fmla="*/ 0 h 20"/>
                <a:gd name="T30" fmla="*/ 7 w 29"/>
                <a:gd name="T31" fmla="*/ 0 h 20"/>
                <a:gd name="T32" fmla="*/ 7 w 29"/>
                <a:gd name="T33" fmla="*/ 0 h 20"/>
                <a:gd name="T34" fmla="*/ 2 w 29"/>
                <a:gd name="T35" fmla="*/ 0 h 20"/>
                <a:gd name="T36" fmla="*/ 0 w 29"/>
                <a:gd name="T37" fmla="*/ 2 h 20"/>
                <a:gd name="T38" fmla="*/ 0 w 29"/>
                <a:gd name="T39" fmla="*/ 7 h 20"/>
                <a:gd name="T40" fmla="*/ 0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0" y="11"/>
                  </a:moveTo>
                  <a:lnTo>
                    <a:pt x="0" y="11"/>
                  </a:lnTo>
                  <a:lnTo>
                    <a:pt x="5" y="13"/>
                  </a:lnTo>
                  <a:lnTo>
                    <a:pt x="9" y="18"/>
                  </a:lnTo>
                  <a:lnTo>
                    <a:pt x="14" y="20"/>
                  </a:lnTo>
                  <a:lnTo>
                    <a:pt x="20" y="20"/>
                  </a:lnTo>
                  <a:lnTo>
                    <a:pt x="25" y="20"/>
                  </a:lnTo>
                  <a:lnTo>
                    <a:pt x="29" y="18"/>
                  </a:lnTo>
                  <a:lnTo>
                    <a:pt x="29" y="13"/>
                  </a:lnTo>
                  <a:lnTo>
                    <a:pt x="27" y="9"/>
                  </a:lnTo>
                  <a:lnTo>
                    <a:pt x="25" y="7"/>
                  </a:lnTo>
                  <a:lnTo>
                    <a:pt x="20" y="2"/>
                  </a:lnTo>
                  <a:lnTo>
                    <a:pt x="14" y="0"/>
                  </a:lnTo>
                  <a:lnTo>
                    <a:pt x="7" y="0"/>
                  </a:lnTo>
                  <a:lnTo>
                    <a:pt x="2"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69" name="Freeform 2186">
              <a:extLst>
                <a:ext uri="{FF2B5EF4-FFF2-40B4-BE49-F238E27FC236}">
                  <a16:creationId xmlns:a16="http://schemas.microsoft.com/office/drawing/2014/main" xmlns="" id="{E8DFBF2C-2ED7-3348-8D73-13F517FA1E69}"/>
                </a:ext>
              </a:extLst>
            </p:cNvPr>
            <p:cNvSpPr>
              <a:spLocks/>
            </p:cNvSpPr>
            <p:nvPr/>
          </p:nvSpPr>
          <p:spPr bwMode="auto">
            <a:xfrm>
              <a:off x="3578" y="3179"/>
              <a:ext cx="29" cy="20"/>
            </a:xfrm>
            <a:custGeom>
              <a:avLst/>
              <a:gdLst>
                <a:gd name="T0" fmla="*/ 0 w 29"/>
                <a:gd name="T1" fmla="*/ 11 h 20"/>
                <a:gd name="T2" fmla="*/ 0 w 29"/>
                <a:gd name="T3" fmla="*/ 11 h 20"/>
                <a:gd name="T4" fmla="*/ 5 w 29"/>
                <a:gd name="T5" fmla="*/ 13 h 20"/>
                <a:gd name="T6" fmla="*/ 9 w 29"/>
                <a:gd name="T7" fmla="*/ 18 h 20"/>
                <a:gd name="T8" fmla="*/ 14 w 29"/>
                <a:gd name="T9" fmla="*/ 20 h 20"/>
                <a:gd name="T10" fmla="*/ 20 w 29"/>
                <a:gd name="T11" fmla="*/ 20 h 20"/>
                <a:gd name="T12" fmla="*/ 20 w 29"/>
                <a:gd name="T13" fmla="*/ 20 h 20"/>
                <a:gd name="T14" fmla="*/ 25 w 29"/>
                <a:gd name="T15" fmla="*/ 20 h 20"/>
                <a:gd name="T16" fmla="*/ 29 w 29"/>
                <a:gd name="T17" fmla="*/ 18 h 20"/>
                <a:gd name="T18" fmla="*/ 29 w 29"/>
                <a:gd name="T19" fmla="*/ 13 h 20"/>
                <a:gd name="T20" fmla="*/ 27 w 29"/>
                <a:gd name="T21" fmla="*/ 9 h 20"/>
                <a:gd name="T22" fmla="*/ 27 w 29"/>
                <a:gd name="T23" fmla="*/ 9 h 20"/>
                <a:gd name="T24" fmla="*/ 25 w 29"/>
                <a:gd name="T25" fmla="*/ 7 h 20"/>
                <a:gd name="T26" fmla="*/ 20 w 29"/>
                <a:gd name="T27" fmla="*/ 2 h 20"/>
                <a:gd name="T28" fmla="*/ 14 w 29"/>
                <a:gd name="T29" fmla="*/ 0 h 20"/>
                <a:gd name="T30" fmla="*/ 7 w 29"/>
                <a:gd name="T31" fmla="*/ 0 h 20"/>
                <a:gd name="T32" fmla="*/ 7 w 29"/>
                <a:gd name="T33" fmla="*/ 0 h 20"/>
                <a:gd name="T34" fmla="*/ 2 w 29"/>
                <a:gd name="T35" fmla="*/ 0 h 20"/>
                <a:gd name="T36" fmla="*/ 0 w 29"/>
                <a:gd name="T37" fmla="*/ 2 h 20"/>
                <a:gd name="T38" fmla="*/ 0 w 29"/>
                <a:gd name="T39" fmla="*/ 7 h 20"/>
                <a:gd name="T40" fmla="*/ 0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0" y="11"/>
                  </a:moveTo>
                  <a:lnTo>
                    <a:pt x="0" y="11"/>
                  </a:lnTo>
                  <a:lnTo>
                    <a:pt x="5" y="13"/>
                  </a:lnTo>
                  <a:lnTo>
                    <a:pt x="9" y="18"/>
                  </a:lnTo>
                  <a:lnTo>
                    <a:pt x="14" y="20"/>
                  </a:lnTo>
                  <a:lnTo>
                    <a:pt x="20" y="20"/>
                  </a:lnTo>
                  <a:lnTo>
                    <a:pt x="25" y="20"/>
                  </a:lnTo>
                  <a:lnTo>
                    <a:pt x="29" y="18"/>
                  </a:lnTo>
                  <a:lnTo>
                    <a:pt x="29" y="13"/>
                  </a:lnTo>
                  <a:lnTo>
                    <a:pt x="27" y="9"/>
                  </a:lnTo>
                  <a:lnTo>
                    <a:pt x="25" y="7"/>
                  </a:lnTo>
                  <a:lnTo>
                    <a:pt x="20" y="2"/>
                  </a:lnTo>
                  <a:lnTo>
                    <a:pt x="14" y="0"/>
                  </a:lnTo>
                  <a:lnTo>
                    <a:pt x="7" y="0"/>
                  </a:lnTo>
                  <a:lnTo>
                    <a:pt x="2"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0" name="Freeform 2187">
              <a:extLst>
                <a:ext uri="{FF2B5EF4-FFF2-40B4-BE49-F238E27FC236}">
                  <a16:creationId xmlns:a16="http://schemas.microsoft.com/office/drawing/2014/main" xmlns="" id="{E229D497-F9ED-A34B-A929-8F2705F33B41}"/>
                </a:ext>
              </a:extLst>
            </p:cNvPr>
            <p:cNvSpPr>
              <a:spLocks/>
            </p:cNvSpPr>
            <p:nvPr/>
          </p:nvSpPr>
          <p:spPr bwMode="auto">
            <a:xfrm>
              <a:off x="3551" y="3179"/>
              <a:ext cx="29" cy="20"/>
            </a:xfrm>
            <a:custGeom>
              <a:avLst/>
              <a:gdLst>
                <a:gd name="T0" fmla="*/ 0 w 29"/>
                <a:gd name="T1" fmla="*/ 11 h 20"/>
                <a:gd name="T2" fmla="*/ 0 w 29"/>
                <a:gd name="T3" fmla="*/ 11 h 20"/>
                <a:gd name="T4" fmla="*/ 4 w 29"/>
                <a:gd name="T5" fmla="*/ 16 h 20"/>
                <a:gd name="T6" fmla="*/ 9 w 29"/>
                <a:gd name="T7" fmla="*/ 18 h 20"/>
                <a:gd name="T8" fmla="*/ 13 w 29"/>
                <a:gd name="T9" fmla="*/ 20 h 20"/>
                <a:gd name="T10" fmla="*/ 20 w 29"/>
                <a:gd name="T11" fmla="*/ 20 h 20"/>
                <a:gd name="T12" fmla="*/ 20 w 29"/>
                <a:gd name="T13" fmla="*/ 20 h 20"/>
                <a:gd name="T14" fmla="*/ 25 w 29"/>
                <a:gd name="T15" fmla="*/ 20 h 20"/>
                <a:gd name="T16" fmla="*/ 27 w 29"/>
                <a:gd name="T17" fmla="*/ 18 h 20"/>
                <a:gd name="T18" fmla="*/ 29 w 29"/>
                <a:gd name="T19" fmla="*/ 13 h 20"/>
                <a:gd name="T20" fmla="*/ 27 w 29"/>
                <a:gd name="T21" fmla="*/ 11 h 20"/>
                <a:gd name="T22" fmla="*/ 27 w 29"/>
                <a:gd name="T23" fmla="*/ 11 h 20"/>
                <a:gd name="T24" fmla="*/ 25 w 29"/>
                <a:gd name="T25" fmla="*/ 7 h 20"/>
                <a:gd name="T26" fmla="*/ 18 w 29"/>
                <a:gd name="T27" fmla="*/ 2 h 20"/>
                <a:gd name="T28" fmla="*/ 13 w 29"/>
                <a:gd name="T29" fmla="*/ 0 h 20"/>
                <a:gd name="T30" fmla="*/ 7 w 29"/>
                <a:gd name="T31" fmla="*/ 0 h 20"/>
                <a:gd name="T32" fmla="*/ 7 w 29"/>
                <a:gd name="T33" fmla="*/ 0 h 20"/>
                <a:gd name="T34" fmla="*/ 2 w 29"/>
                <a:gd name="T35" fmla="*/ 0 h 20"/>
                <a:gd name="T36" fmla="*/ 0 w 29"/>
                <a:gd name="T37" fmla="*/ 2 h 20"/>
                <a:gd name="T38" fmla="*/ 0 w 29"/>
                <a:gd name="T39" fmla="*/ 7 h 20"/>
                <a:gd name="T40" fmla="*/ 0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0" y="11"/>
                  </a:moveTo>
                  <a:lnTo>
                    <a:pt x="0" y="11"/>
                  </a:lnTo>
                  <a:lnTo>
                    <a:pt x="4" y="16"/>
                  </a:lnTo>
                  <a:lnTo>
                    <a:pt x="9" y="18"/>
                  </a:lnTo>
                  <a:lnTo>
                    <a:pt x="13" y="20"/>
                  </a:lnTo>
                  <a:lnTo>
                    <a:pt x="20" y="20"/>
                  </a:lnTo>
                  <a:lnTo>
                    <a:pt x="25" y="20"/>
                  </a:lnTo>
                  <a:lnTo>
                    <a:pt x="27" y="18"/>
                  </a:lnTo>
                  <a:lnTo>
                    <a:pt x="29" y="13"/>
                  </a:lnTo>
                  <a:lnTo>
                    <a:pt x="27" y="11"/>
                  </a:lnTo>
                  <a:lnTo>
                    <a:pt x="25" y="7"/>
                  </a:lnTo>
                  <a:lnTo>
                    <a:pt x="18" y="2"/>
                  </a:lnTo>
                  <a:lnTo>
                    <a:pt x="13" y="0"/>
                  </a:lnTo>
                  <a:lnTo>
                    <a:pt x="7" y="0"/>
                  </a:lnTo>
                  <a:lnTo>
                    <a:pt x="2"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1" name="Freeform 2188">
              <a:extLst>
                <a:ext uri="{FF2B5EF4-FFF2-40B4-BE49-F238E27FC236}">
                  <a16:creationId xmlns:a16="http://schemas.microsoft.com/office/drawing/2014/main" xmlns="" id="{38525C03-F81D-884F-AD9C-235BAFC50C4B}"/>
                </a:ext>
              </a:extLst>
            </p:cNvPr>
            <p:cNvSpPr>
              <a:spLocks/>
            </p:cNvSpPr>
            <p:nvPr/>
          </p:nvSpPr>
          <p:spPr bwMode="auto">
            <a:xfrm>
              <a:off x="3551" y="3179"/>
              <a:ext cx="29" cy="20"/>
            </a:xfrm>
            <a:custGeom>
              <a:avLst/>
              <a:gdLst>
                <a:gd name="T0" fmla="*/ 0 w 29"/>
                <a:gd name="T1" fmla="*/ 11 h 20"/>
                <a:gd name="T2" fmla="*/ 0 w 29"/>
                <a:gd name="T3" fmla="*/ 11 h 20"/>
                <a:gd name="T4" fmla="*/ 4 w 29"/>
                <a:gd name="T5" fmla="*/ 16 h 20"/>
                <a:gd name="T6" fmla="*/ 9 w 29"/>
                <a:gd name="T7" fmla="*/ 18 h 20"/>
                <a:gd name="T8" fmla="*/ 13 w 29"/>
                <a:gd name="T9" fmla="*/ 20 h 20"/>
                <a:gd name="T10" fmla="*/ 20 w 29"/>
                <a:gd name="T11" fmla="*/ 20 h 20"/>
                <a:gd name="T12" fmla="*/ 20 w 29"/>
                <a:gd name="T13" fmla="*/ 20 h 20"/>
                <a:gd name="T14" fmla="*/ 25 w 29"/>
                <a:gd name="T15" fmla="*/ 20 h 20"/>
                <a:gd name="T16" fmla="*/ 27 w 29"/>
                <a:gd name="T17" fmla="*/ 18 h 20"/>
                <a:gd name="T18" fmla="*/ 29 w 29"/>
                <a:gd name="T19" fmla="*/ 13 h 20"/>
                <a:gd name="T20" fmla="*/ 27 w 29"/>
                <a:gd name="T21" fmla="*/ 11 h 20"/>
                <a:gd name="T22" fmla="*/ 27 w 29"/>
                <a:gd name="T23" fmla="*/ 11 h 20"/>
                <a:gd name="T24" fmla="*/ 25 w 29"/>
                <a:gd name="T25" fmla="*/ 7 h 20"/>
                <a:gd name="T26" fmla="*/ 18 w 29"/>
                <a:gd name="T27" fmla="*/ 2 h 20"/>
                <a:gd name="T28" fmla="*/ 13 w 29"/>
                <a:gd name="T29" fmla="*/ 0 h 20"/>
                <a:gd name="T30" fmla="*/ 7 w 29"/>
                <a:gd name="T31" fmla="*/ 0 h 20"/>
                <a:gd name="T32" fmla="*/ 7 w 29"/>
                <a:gd name="T33" fmla="*/ 0 h 20"/>
                <a:gd name="T34" fmla="*/ 2 w 29"/>
                <a:gd name="T35" fmla="*/ 0 h 20"/>
                <a:gd name="T36" fmla="*/ 0 w 29"/>
                <a:gd name="T37" fmla="*/ 2 h 20"/>
                <a:gd name="T38" fmla="*/ 0 w 29"/>
                <a:gd name="T39" fmla="*/ 7 h 20"/>
                <a:gd name="T40" fmla="*/ 0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0" y="11"/>
                  </a:moveTo>
                  <a:lnTo>
                    <a:pt x="0" y="11"/>
                  </a:lnTo>
                  <a:lnTo>
                    <a:pt x="4" y="16"/>
                  </a:lnTo>
                  <a:lnTo>
                    <a:pt x="9" y="18"/>
                  </a:lnTo>
                  <a:lnTo>
                    <a:pt x="13" y="20"/>
                  </a:lnTo>
                  <a:lnTo>
                    <a:pt x="20" y="20"/>
                  </a:lnTo>
                  <a:lnTo>
                    <a:pt x="25" y="20"/>
                  </a:lnTo>
                  <a:lnTo>
                    <a:pt x="27" y="18"/>
                  </a:lnTo>
                  <a:lnTo>
                    <a:pt x="29" y="13"/>
                  </a:lnTo>
                  <a:lnTo>
                    <a:pt x="27" y="11"/>
                  </a:lnTo>
                  <a:lnTo>
                    <a:pt x="25" y="7"/>
                  </a:lnTo>
                  <a:lnTo>
                    <a:pt x="18" y="2"/>
                  </a:lnTo>
                  <a:lnTo>
                    <a:pt x="13" y="0"/>
                  </a:lnTo>
                  <a:lnTo>
                    <a:pt x="7" y="0"/>
                  </a:lnTo>
                  <a:lnTo>
                    <a:pt x="2"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2" name="Freeform 2189">
              <a:extLst>
                <a:ext uri="{FF2B5EF4-FFF2-40B4-BE49-F238E27FC236}">
                  <a16:creationId xmlns:a16="http://schemas.microsoft.com/office/drawing/2014/main" xmlns="" id="{80FA5AD5-50F3-F643-9D80-E7845A303263}"/>
                </a:ext>
              </a:extLst>
            </p:cNvPr>
            <p:cNvSpPr>
              <a:spLocks/>
            </p:cNvSpPr>
            <p:nvPr/>
          </p:nvSpPr>
          <p:spPr bwMode="auto">
            <a:xfrm>
              <a:off x="3524" y="3179"/>
              <a:ext cx="29" cy="22"/>
            </a:xfrm>
            <a:custGeom>
              <a:avLst/>
              <a:gdLst>
                <a:gd name="T0" fmla="*/ 0 w 29"/>
                <a:gd name="T1" fmla="*/ 11 h 22"/>
                <a:gd name="T2" fmla="*/ 0 w 29"/>
                <a:gd name="T3" fmla="*/ 11 h 22"/>
                <a:gd name="T4" fmla="*/ 4 w 29"/>
                <a:gd name="T5" fmla="*/ 16 h 22"/>
                <a:gd name="T6" fmla="*/ 9 w 29"/>
                <a:gd name="T7" fmla="*/ 18 h 22"/>
                <a:gd name="T8" fmla="*/ 13 w 29"/>
                <a:gd name="T9" fmla="*/ 20 h 22"/>
                <a:gd name="T10" fmla="*/ 20 w 29"/>
                <a:gd name="T11" fmla="*/ 22 h 22"/>
                <a:gd name="T12" fmla="*/ 20 w 29"/>
                <a:gd name="T13" fmla="*/ 22 h 22"/>
                <a:gd name="T14" fmla="*/ 25 w 29"/>
                <a:gd name="T15" fmla="*/ 20 h 22"/>
                <a:gd name="T16" fmla="*/ 27 w 29"/>
                <a:gd name="T17" fmla="*/ 18 h 22"/>
                <a:gd name="T18" fmla="*/ 29 w 29"/>
                <a:gd name="T19" fmla="*/ 16 h 22"/>
                <a:gd name="T20" fmla="*/ 27 w 29"/>
                <a:gd name="T21" fmla="*/ 11 h 22"/>
                <a:gd name="T22" fmla="*/ 27 w 29"/>
                <a:gd name="T23" fmla="*/ 11 h 22"/>
                <a:gd name="T24" fmla="*/ 25 w 29"/>
                <a:gd name="T25" fmla="*/ 7 h 22"/>
                <a:gd name="T26" fmla="*/ 20 w 29"/>
                <a:gd name="T27" fmla="*/ 4 h 22"/>
                <a:gd name="T28" fmla="*/ 13 w 29"/>
                <a:gd name="T29" fmla="*/ 2 h 22"/>
                <a:gd name="T30" fmla="*/ 9 w 29"/>
                <a:gd name="T31" fmla="*/ 0 h 22"/>
                <a:gd name="T32" fmla="*/ 9 w 29"/>
                <a:gd name="T33" fmla="*/ 0 h 22"/>
                <a:gd name="T34" fmla="*/ 4 w 29"/>
                <a:gd name="T35" fmla="*/ 2 h 22"/>
                <a:gd name="T36" fmla="*/ 0 w 29"/>
                <a:gd name="T37" fmla="*/ 4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4" y="16"/>
                  </a:lnTo>
                  <a:lnTo>
                    <a:pt x="9" y="18"/>
                  </a:lnTo>
                  <a:lnTo>
                    <a:pt x="13" y="20"/>
                  </a:lnTo>
                  <a:lnTo>
                    <a:pt x="20" y="22"/>
                  </a:lnTo>
                  <a:lnTo>
                    <a:pt x="25" y="20"/>
                  </a:lnTo>
                  <a:lnTo>
                    <a:pt x="27" y="18"/>
                  </a:lnTo>
                  <a:lnTo>
                    <a:pt x="29" y="16"/>
                  </a:lnTo>
                  <a:lnTo>
                    <a:pt x="27" y="11"/>
                  </a:lnTo>
                  <a:lnTo>
                    <a:pt x="25" y="7"/>
                  </a:lnTo>
                  <a:lnTo>
                    <a:pt x="20" y="4"/>
                  </a:lnTo>
                  <a:lnTo>
                    <a:pt x="13" y="2"/>
                  </a:lnTo>
                  <a:lnTo>
                    <a:pt x="9" y="0"/>
                  </a:lnTo>
                  <a:lnTo>
                    <a:pt x="4" y="2"/>
                  </a:lnTo>
                  <a:lnTo>
                    <a:pt x="0"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3" name="Freeform 2190">
              <a:extLst>
                <a:ext uri="{FF2B5EF4-FFF2-40B4-BE49-F238E27FC236}">
                  <a16:creationId xmlns:a16="http://schemas.microsoft.com/office/drawing/2014/main" xmlns="" id="{846EDEB8-C980-BA45-A861-A3BD6620DAD1}"/>
                </a:ext>
              </a:extLst>
            </p:cNvPr>
            <p:cNvSpPr>
              <a:spLocks/>
            </p:cNvSpPr>
            <p:nvPr/>
          </p:nvSpPr>
          <p:spPr bwMode="auto">
            <a:xfrm>
              <a:off x="3524" y="3179"/>
              <a:ext cx="29" cy="22"/>
            </a:xfrm>
            <a:custGeom>
              <a:avLst/>
              <a:gdLst>
                <a:gd name="T0" fmla="*/ 0 w 29"/>
                <a:gd name="T1" fmla="*/ 11 h 22"/>
                <a:gd name="T2" fmla="*/ 0 w 29"/>
                <a:gd name="T3" fmla="*/ 11 h 22"/>
                <a:gd name="T4" fmla="*/ 4 w 29"/>
                <a:gd name="T5" fmla="*/ 16 h 22"/>
                <a:gd name="T6" fmla="*/ 9 w 29"/>
                <a:gd name="T7" fmla="*/ 18 h 22"/>
                <a:gd name="T8" fmla="*/ 13 w 29"/>
                <a:gd name="T9" fmla="*/ 20 h 22"/>
                <a:gd name="T10" fmla="*/ 20 w 29"/>
                <a:gd name="T11" fmla="*/ 22 h 22"/>
                <a:gd name="T12" fmla="*/ 20 w 29"/>
                <a:gd name="T13" fmla="*/ 22 h 22"/>
                <a:gd name="T14" fmla="*/ 25 w 29"/>
                <a:gd name="T15" fmla="*/ 20 h 22"/>
                <a:gd name="T16" fmla="*/ 27 w 29"/>
                <a:gd name="T17" fmla="*/ 18 h 22"/>
                <a:gd name="T18" fmla="*/ 29 w 29"/>
                <a:gd name="T19" fmla="*/ 16 h 22"/>
                <a:gd name="T20" fmla="*/ 27 w 29"/>
                <a:gd name="T21" fmla="*/ 11 h 22"/>
                <a:gd name="T22" fmla="*/ 27 w 29"/>
                <a:gd name="T23" fmla="*/ 11 h 22"/>
                <a:gd name="T24" fmla="*/ 25 w 29"/>
                <a:gd name="T25" fmla="*/ 7 h 22"/>
                <a:gd name="T26" fmla="*/ 20 w 29"/>
                <a:gd name="T27" fmla="*/ 4 h 22"/>
                <a:gd name="T28" fmla="*/ 13 w 29"/>
                <a:gd name="T29" fmla="*/ 2 h 22"/>
                <a:gd name="T30" fmla="*/ 9 w 29"/>
                <a:gd name="T31" fmla="*/ 0 h 22"/>
                <a:gd name="T32" fmla="*/ 9 w 29"/>
                <a:gd name="T33" fmla="*/ 0 h 22"/>
                <a:gd name="T34" fmla="*/ 4 w 29"/>
                <a:gd name="T35" fmla="*/ 2 h 22"/>
                <a:gd name="T36" fmla="*/ 0 w 29"/>
                <a:gd name="T37" fmla="*/ 4 h 22"/>
                <a:gd name="T38" fmla="*/ 0 w 29"/>
                <a:gd name="T39" fmla="*/ 7 h 22"/>
                <a:gd name="T40" fmla="*/ 0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0" y="11"/>
                  </a:moveTo>
                  <a:lnTo>
                    <a:pt x="0" y="11"/>
                  </a:lnTo>
                  <a:lnTo>
                    <a:pt x="4" y="16"/>
                  </a:lnTo>
                  <a:lnTo>
                    <a:pt x="9" y="18"/>
                  </a:lnTo>
                  <a:lnTo>
                    <a:pt x="13" y="20"/>
                  </a:lnTo>
                  <a:lnTo>
                    <a:pt x="20" y="22"/>
                  </a:lnTo>
                  <a:lnTo>
                    <a:pt x="25" y="20"/>
                  </a:lnTo>
                  <a:lnTo>
                    <a:pt x="27" y="18"/>
                  </a:lnTo>
                  <a:lnTo>
                    <a:pt x="29" y="16"/>
                  </a:lnTo>
                  <a:lnTo>
                    <a:pt x="27" y="11"/>
                  </a:lnTo>
                  <a:lnTo>
                    <a:pt x="25" y="7"/>
                  </a:lnTo>
                  <a:lnTo>
                    <a:pt x="20" y="4"/>
                  </a:lnTo>
                  <a:lnTo>
                    <a:pt x="13" y="2"/>
                  </a:lnTo>
                  <a:lnTo>
                    <a:pt x="9" y="0"/>
                  </a:lnTo>
                  <a:lnTo>
                    <a:pt x="4" y="2"/>
                  </a:lnTo>
                  <a:lnTo>
                    <a:pt x="0"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4" name="Freeform 2191">
              <a:extLst>
                <a:ext uri="{FF2B5EF4-FFF2-40B4-BE49-F238E27FC236}">
                  <a16:creationId xmlns:a16="http://schemas.microsoft.com/office/drawing/2014/main" xmlns="" id="{1E526A4C-DD4F-3244-A2D0-1A1F4CABDCD3}"/>
                </a:ext>
              </a:extLst>
            </p:cNvPr>
            <p:cNvSpPr>
              <a:spLocks/>
            </p:cNvSpPr>
            <p:nvPr/>
          </p:nvSpPr>
          <p:spPr bwMode="auto">
            <a:xfrm>
              <a:off x="3497" y="3179"/>
              <a:ext cx="29" cy="22"/>
            </a:xfrm>
            <a:custGeom>
              <a:avLst/>
              <a:gdLst>
                <a:gd name="T0" fmla="*/ 2 w 29"/>
                <a:gd name="T1" fmla="*/ 11 h 22"/>
                <a:gd name="T2" fmla="*/ 2 w 29"/>
                <a:gd name="T3" fmla="*/ 11 h 22"/>
                <a:gd name="T4" fmla="*/ 4 w 29"/>
                <a:gd name="T5" fmla="*/ 16 h 22"/>
                <a:gd name="T6" fmla="*/ 9 w 29"/>
                <a:gd name="T7" fmla="*/ 20 h 22"/>
                <a:gd name="T8" fmla="*/ 13 w 29"/>
                <a:gd name="T9" fmla="*/ 20 h 22"/>
                <a:gd name="T10" fmla="*/ 20 w 29"/>
                <a:gd name="T11" fmla="*/ 22 h 22"/>
                <a:gd name="T12" fmla="*/ 20 w 29"/>
                <a:gd name="T13" fmla="*/ 22 h 22"/>
                <a:gd name="T14" fmla="*/ 25 w 29"/>
                <a:gd name="T15" fmla="*/ 20 h 22"/>
                <a:gd name="T16" fmla="*/ 27 w 29"/>
                <a:gd name="T17" fmla="*/ 18 h 22"/>
                <a:gd name="T18" fmla="*/ 29 w 29"/>
                <a:gd name="T19" fmla="*/ 16 h 22"/>
                <a:gd name="T20" fmla="*/ 27 w 29"/>
                <a:gd name="T21" fmla="*/ 11 h 22"/>
                <a:gd name="T22" fmla="*/ 27 w 29"/>
                <a:gd name="T23" fmla="*/ 11 h 22"/>
                <a:gd name="T24" fmla="*/ 25 w 29"/>
                <a:gd name="T25" fmla="*/ 7 h 22"/>
                <a:gd name="T26" fmla="*/ 20 w 29"/>
                <a:gd name="T27" fmla="*/ 4 h 22"/>
                <a:gd name="T28" fmla="*/ 16 w 29"/>
                <a:gd name="T29" fmla="*/ 2 h 22"/>
                <a:gd name="T30" fmla="*/ 9 w 29"/>
                <a:gd name="T31" fmla="*/ 0 h 22"/>
                <a:gd name="T32" fmla="*/ 9 w 29"/>
                <a:gd name="T33" fmla="*/ 0 h 22"/>
                <a:gd name="T34" fmla="*/ 4 w 29"/>
                <a:gd name="T35" fmla="*/ 2 h 22"/>
                <a:gd name="T36" fmla="*/ 2 w 29"/>
                <a:gd name="T37" fmla="*/ 4 h 22"/>
                <a:gd name="T38" fmla="*/ 0 w 29"/>
                <a:gd name="T39" fmla="*/ 7 h 22"/>
                <a:gd name="T40" fmla="*/ 2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2" y="11"/>
                  </a:moveTo>
                  <a:lnTo>
                    <a:pt x="2" y="11"/>
                  </a:lnTo>
                  <a:lnTo>
                    <a:pt x="4" y="16"/>
                  </a:lnTo>
                  <a:lnTo>
                    <a:pt x="9" y="20"/>
                  </a:lnTo>
                  <a:lnTo>
                    <a:pt x="13" y="20"/>
                  </a:lnTo>
                  <a:lnTo>
                    <a:pt x="20" y="22"/>
                  </a:lnTo>
                  <a:lnTo>
                    <a:pt x="25" y="20"/>
                  </a:lnTo>
                  <a:lnTo>
                    <a:pt x="27" y="18"/>
                  </a:lnTo>
                  <a:lnTo>
                    <a:pt x="29" y="16"/>
                  </a:lnTo>
                  <a:lnTo>
                    <a:pt x="27" y="11"/>
                  </a:lnTo>
                  <a:lnTo>
                    <a:pt x="25" y="7"/>
                  </a:lnTo>
                  <a:lnTo>
                    <a:pt x="20" y="4"/>
                  </a:lnTo>
                  <a:lnTo>
                    <a:pt x="16" y="2"/>
                  </a:lnTo>
                  <a:lnTo>
                    <a:pt x="9" y="0"/>
                  </a:lnTo>
                  <a:lnTo>
                    <a:pt x="4" y="2"/>
                  </a:lnTo>
                  <a:lnTo>
                    <a:pt x="2"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5" name="Freeform 2192">
              <a:extLst>
                <a:ext uri="{FF2B5EF4-FFF2-40B4-BE49-F238E27FC236}">
                  <a16:creationId xmlns:a16="http://schemas.microsoft.com/office/drawing/2014/main" xmlns="" id="{C2A10899-9041-7D47-B29E-948C2538C6A8}"/>
                </a:ext>
              </a:extLst>
            </p:cNvPr>
            <p:cNvSpPr>
              <a:spLocks/>
            </p:cNvSpPr>
            <p:nvPr/>
          </p:nvSpPr>
          <p:spPr bwMode="auto">
            <a:xfrm>
              <a:off x="3497" y="3179"/>
              <a:ext cx="29" cy="22"/>
            </a:xfrm>
            <a:custGeom>
              <a:avLst/>
              <a:gdLst>
                <a:gd name="T0" fmla="*/ 2 w 29"/>
                <a:gd name="T1" fmla="*/ 11 h 22"/>
                <a:gd name="T2" fmla="*/ 2 w 29"/>
                <a:gd name="T3" fmla="*/ 11 h 22"/>
                <a:gd name="T4" fmla="*/ 4 w 29"/>
                <a:gd name="T5" fmla="*/ 16 h 22"/>
                <a:gd name="T6" fmla="*/ 9 w 29"/>
                <a:gd name="T7" fmla="*/ 20 h 22"/>
                <a:gd name="T8" fmla="*/ 13 w 29"/>
                <a:gd name="T9" fmla="*/ 20 h 22"/>
                <a:gd name="T10" fmla="*/ 20 w 29"/>
                <a:gd name="T11" fmla="*/ 22 h 22"/>
                <a:gd name="T12" fmla="*/ 20 w 29"/>
                <a:gd name="T13" fmla="*/ 22 h 22"/>
                <a:gd name="T14" fmla="*/ 25 w 29"/>
                <a:gd name="T15" fmla="*/ 20 h 22"/>
                <a:gd name="T16" fmla="*/ 27 w 29"/>
                <a:gd name="T17" fmla="*/ 18 h 22"/>
                <a:gd name="T18" fmla="*/ 29 w 29"/>
                <a:gd name="T19" fmla="*/ 16 h 22"/>
                <a:gd name="T20" fmla="*/ 27 w 29"/>
                <a:gd name="T21" fmla="*/ 11 h 22"/>
                <a:gd name="T22" fmla="*/ 27 w 29"/>
                <a:gd name="T23" fmla="*/ 11 h 22"/>
                <a:gd name="T24" fmla="*/ 25 w 29"/>
                <a:gd name="T25" fmla="*/ 7 h 22"/>
                <a:gd name="T26" fmla="*/ 20 w 29"/>
                <a:gd name="T27" fmla="*/ 4 h 22"/>
                <a:gd name="T28" fmla="*/ 16 w 29"/>
                <a:gd name="T29" fmla="*/ 2 h 22"/>
                <a:gd name="T30" fmla="*/ 9 w 29"/>
                <a:gd name="T31" fmla="*/ 0 h 22"/>
                <a:gd name="T32" fmla="*/ 9 w 29"/>
                <a:gd name="T33" fmla="*/ 0 h 22"/>
                <a:gd name="T34" fmla="*/ 4 w 29"/>
                <a:gd name="T35" fmla="*/ 2 h 22"/>
                <a:gd name="T36" fmla="*/ 2 w 29"/>
                <a:gd name="T37" fmla="*/ 4 h 22"/>
                <a:gd name="T38" fmla="*/ 0 w 29"/>
                <a:gd name="T39" fmla="*/ 7 h 22"/>
                <a:gd name="T40" fmla="*/ 2 w 2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2">
                  <a:moveTo>
                    <a:pt x="2" y="11"/>
                  </a:moveTo>
                  <a:lnTo>
                    <a:pt x="2" y="11"/>
                  </a:lnTo>
                  <a:lnTo>
                    <a:pt x="4" y="16"/>
                  </a:lnTo>
                  <a:lnTo>
                    <a:pt x="9" y="20"/>
                  </a:lnTo>
                  <a:lnTo>
                    <a:pt x="13" y="20"/>
                  </a:lnTo>
                  <a:lnTo>
                    <a:pt x="20" y="22"/>
                  </a:lnTo>
                  <a:lnTo>
                    <a:pt x="25" y="20"/>
                  </a:lnTo>
                  <a:lnTo>
                    <a:pt x="27" y="18"/>
                  </a:lnTo>
                  <a:lnTo>
                    <a:pt x="29" y="16"/>
                  </a:lnTo>
                  <a:lnTo>
                    <a:pt x="27" y="11"/>
                  </a:lnTo>
                  <a:lnTo>
                    <a:pt x="25" y="7"/>
                  </a:lnTo>
                  <a:lnTo>
                    <a:pt x="20" y="4"/>
                  </a:lnTo>
                  <a:lnTo>
                    <a:pt x="16" y="2"/>
                  </a:lnTo>
                  <a:lnTo>
                    <a:pt x="9" y="0"/>
                  </a:lnTo>
                  <a:lnTo>
                    <a:pt x="4" y="2"/>
                  </a:lnTo>
                  <a:lnTo>
                    <a:pt x="2"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6" name="Freeform 2193">
              <a:extLst>
                <a:ext uri="{FF2B5EF4-FFF2-40B4-BE49-F238E27FC236}">
                  <a16:creationId xmlns:a16="http://schemas.microsoft.com/office/drawing/2014/main" xmlns="" id="{8EE2B9FE-9913-BB49-8E8E-BEC6482AB8A4}"/>
                </a:ext>
              </a:extLst>
            </p:cNvPr>
            <p:cNvSpPr>
              <a:spLocks/>
            </p:cNvSpPr>
            <p:nvPr/>
          </p:nvSpPr>
          <p:spPr bwMode="auto">
            <a:xfrm>
              <a:off x="3472" y="3181"/>
              <a:ext cx="27" cy="20"/>
            </a:xfrm>
            <a:custGeom>
              <a:avLst/>
              <a:gdLst>
                <a:gd name="T0" fmla="*/ 0 w 27"/>
                <a:gd name="T1" fmla="*/ 9 h 20"/>
                <a:gd name="T2" fmla="*/ 0 w 27"/>
                <a:gd name="T3" fmla="*/ 9 h 20"/>
                <a:gd name="T4" fmla="*/ 2 w 27"/>
                <a:gd name="T5" fmla="*/ 14 h 20"/>
                <a:gd name="T6" fmla="*/ 7 w 27"/>
                <a:gd name="T7" fmla="*/ 18 h 20"/>
                <a:gd name="T8" fmla="*/ 11 w 27"/>
                <a:gd name="T9" fmla="*/ 20 h 20"/>
                <a:gd name="T10" fmla="*/ 18 w 27"/>
                <a:gd name="T11" fmla="*/ 20 h 20"/>
                <a:gd name="T12" fmla="*/ 18 w 27"/>
                <a:gd name="T13" fmla="*/ 20 h 20"/>
                <a:gd name="T14" fmla="*/ 23 w 27"/>
                <a:gd name="T15" fmla="*/ 20 h 20"/>
                <a:gd name="T16" fmla="*/ 25 w 27"/>
                <a:gd name="T17" fmla="*/ 18 h 20"/>
                <a:gd name="T18" fmla="*/ 27 w 27"/>
                <a:gd name="T19" fmla="*/ 14 h 20"/>
                <a:gd name="T20" fmla="*/ 27 w 27"/>
                <a:gd name="T21" fmla="*/ 9 h 20"/>
                <a:gd name="T22" fmla="*/ 27 w 27"/>
                <a:gd name="T23" fmla="*/ 9 h 20"/>
                <a:gd name="T24" fmla="*/ 23 w 27"/>
                <a:gd name="T25" fmla="*/ 5 h 20"/>
                <a:gd name="T26" fmla="*/ 18 w 27"/>
                <a:gd name="T27" fmla="*/ 2 h 20"/>
                <a:gd name="T28" fmla="*/ 14 w 27"/>
                <a:gd name="T29" fmla="*/ 0 h 20"/>
                <a:gd name="T30" fmla="*/ 9 w 27"/>
                <a:gd name="T31" fmla="*/ 0 h 20"/>
                <a:gd name="T32" fmla="*/ 9 w 27"/>
                <a:gd name="T33" fmla="*/ 0 h 20"/>
                <a:gd name="T34" fmla="*/ 5 w 27"/>
                <a:gd name="T35" fmla="*/ 0 h 20"/>
                <a:gd name="T36" fmla="*/ 0 w 27"/>
                <a:gd name="T37" fmla="*/ 2 h 20"/>
                <a:gd name="T38" fmla="*/ 0 w 27"/>
                <a:gd name="T39" fmla="*/ 7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2" y="14"/>
                  </a:lnTo>
                  <a:lnTo>
                    <a:pt x="7" y="18"/>
                  </a:lnTo>
                  <a:lnTo>
                    <a:pt x="11" y="20"/>
                  </a:lnTo>
                  <a:lnTo>
                    <a:pt x="18" y="20"/>
                  </a:lnTo>
                  <a:lnTo>
                    <a:pt x="23" y="20"/>
                  </a:lnTo>
                  <a:lnTo>
                    <a:pt x="25" y="18"/>
                  </a:lnTo>
                  <a:lnTo>
                    <a:pt x="27" y="14"/>
                  </a:lnTo>
                  <a:lnTo>
                    <a:pt x="27" y="9"/>
                  </a:lnTo>
                  <a:lnTo>
                    <a:pt x="23" y="5"/>
                  </a:lnTo>
                  <a:lnTo>
                    <a:pt x="18" y="2"/>
                  </a:lnTo>
                  <a:lnTo>
                    <a:pt x="14" y="0"/>
                  </a:lnTo>
                  <a:lnTo>
                    <a:pt x="9" y="0"/>
                  </a:lnTo>
                  <a:lnTo>
                    <a:pt x="5"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7" name="Freeform 2194">
              <a:extLst>
                <a:ext uri="{FF2B5EF4-FFF2-40B4-BE49-F238E27FC236}">
                  <a16:creationId xmlns:a16="http://schemas.microsoft.com/office/drawing/2014/main" xmlns="" id="{992C0379-C065-E640-9DCB-BEF7F21E884D}"/>
                </a:ext>
              </a:extLst>
            </p:cNvPr>
            <p:cNvSpPr>
              <a:spLocks/>
            </p:cNvSpPr>
            <p:nvPr/>
          </p:nvSpPr>
          <p:spPr bwMode="auto">
            <a:xfrm>
              <a:off x="3472" y="3181"/>
              <a:ext cx="27" cy="20"/>
            </a:xfrm>
            <a:custGeom>
              <a:avLst/>
              <a:gdLst>
                <a:gd name="T0" fmla="*/ 0 w 27"/>
                <a:gd name="T1" fmla="*/ 9 h 20"/>
                <a:gd name="T2" fmla="*/ 0 w 27"/>
                <a:gd name="T3" fmla="*/ 9 h 20"/>
                <a:gd name="T4" fmla="*/ 2 w 27"/>
                <a:gd name="T5" fmla="*/ 14 h 20"/>
                <a:gd name="T6" fmla="*/ 7 w 27"/>
                <a:gd name="T7" fmla="*/ 18 h 20"/>
                <a:gd name="T8" fmla="*/ 11 w 27"/>
                <a:gd name="T9" fmla="*/ 20 h 20"/>
                <a:gd name="T10" fmla="*/ 18 w 27"/>
                <a:gd name="T11" fmla="*/ 20 h 20"/>
                <a:gd name="T12" fmla="*/ 18 w 27"/>
                <a:gd name="T13" fmla="*/ 20 h 20"/>
                <a:gd name="T14" fmla="*/ 23 w 27"/>
                <a:gd name="T15" fmla="*/ 20 h 20"/>
                <a:gd name="T16" fmla="*/ 25 w 27"/>
                <a:gd name="T17" fmla="*/ 18 h 20"/>
                <a:gd name="T18" fmla="*/ 27 w 27"/>
                <a:gd name="T19" fmla="*/ 14 h 20"/>
                <a:gd name="T20" fmla="*/ 27 w 27"/>
                <a:gd name="T21" fmla="*/ 9 h 20"/>
                <a:gd name="T22" fmla="*/ 27 w 27"/>
                <a:gd name="T23" fmla="*/ 9 h 20"/>
                <a:gd name="T24" fmla="*/ 23 w 27"/>
                <a:gd name="T25" fmla="*/ 5 h 20"/>
                <a:gd name="T26" fmla="*/ 18 w 27"/>
                <a:gd name="T27" fmla="*/ 2 h 20"/>
                <a:gd name="T28" fmla="*/ 14 w 27"/>
                <a:gd name="T29" fmla="*/ 0 h 20"/>
                <a:gd name="T30" fmla="*/ 9 w 27"/>
                <a:gd name="T31" fmla="*/ 0 h 20"/>
                <a:gd name="T32" fmla="*/ 9 w 27"/>
                <a:gd name="T33" fmla="*/ 0 h 20"/>
                <a:gd name="T34" fmla="*/ 5 w 27"/>
                <a:gd name="T35" fmla="*/ 0 h 20"/>
                <a:gd name="T36" fmla="*/ 0 w 27"/>
                <a:gd name="T37" fmla="*/ 2 h 20"/>
                <a:gd name="T38" fmla="*/ 0 w 27"/>
                <a:gd name="T39" fmla="*/ 7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2" y="14"/>
                  </a:lnTo>
                  <a:lnTo>
                    <a:pt x="7" y="18"/>
                  </a:lnTo>
                  <a:lnTo>
                    <a:pt x="11" y="20"/>
                  </a:lnTo>
                  <a:lnTo>
                    <a:pt x="18" y="20"/>
                  </a:lnTo>
                  <a:lnTo>
                    <a:pt x="23" y="20"/>
                  </a:lnTo>
                  <a:lnTo>
                    <a:pt x="25" y="18"/>
                  </a:lnTo>
                  <a:lnTo>
                    <a:pt x="27" y="14"/>
                  </a:lnTo>
                  <a:lnTo>
                    <a:pt x="27" y="9"/>
                  </a:lnTo>
                  <a:lnTo>
                    <a:pt x="23" y="5"/>
                  </a:lnTo>
                  <a:lnTo>
                    <a:pt x="18" y="2"/>
                  </a:lnTo>
                  <a:lnTo>
                    <a:pt x="14" y="0"/>
                  </a:lnTo>
                  <a:lnTo>
                    <a:pt x="9" y="0"/>
                  </a:lnTo>
                  <a:lnTo>
                    <a:pt x="5"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8" name="Freeform 2195">
              <a:extLst>
                <a:ext uri="{FF2B5EF4-FFF2-40B4-BE49-F238E27FC236}">
                  <a16:creationId xmlns:a16="http://schemas.microsoft.com/office/drawing/2014/main" xmlns="" id="{DA12F7FA-A80D-1A45-ACE4-6373915B9678}"/>
                </a:ext>
              </a:extLst>
            </p:cNvPr>
            <p:cNvSpPr>
              <a:spLocks/>
            </p:cNvSpPr>
            <p:nvPr/>
          </p:nvSpPr>
          <p:spPr bwMode="auto">
            <a:xfrm>
              <a:off x="3447" y="3181"/>
              <a:ext cx="25" cy="20"/>
            </a:xfrm>
            <a:custGeom>
              <a:avLst/>
              <a:gdLst>
                <a:gd name="T0" fmla="*/ 0 w 25"/>
                <a:gd name="T1" fmla="*/ 11 h 20"/>
                <a:gd name="T2" fmla="*/ 0 w 25"/>
                <a:gd name="T3" fmla="*/ 11 h 20"/>
                <a:gd name="T4" fmla="*/ 3 w 25"/>
                <a:gd name="T5" fmla="*/ 14 h 20"/>
                <a:gd name="T6" fmla="*/ 7 w 25"/>
                <a:gd name="T7" fmla="*/ 18 h 20"/>
                <a:gd name="T8" fmla="*/ 12 w 25"/>
                <a:gd name="T9" fmla="*/ 20 h 20"/>
                <a:gd name="T10" fmla="*/ 16 w 25"/>
                <a:gd name="T11" fmla="*/ 20 h 20"/>
                <a:gd name="T12" fmla="*/ 16 w 25"/>
                <a:gd name="T13" fmla="*/ 20 h 20"/>
                <a:gd name="T14" fmla="*/ 21 w 25"/>
                <a:gd name="T15" fmla="*/ 20 h 20"/>
                <a:gd name="T16" fmla="*/ 25 w 25"/>
                <a:gd name="T17" fmla="*/ 18 h 20"/>
                <a:gd name="T18" fmla="*/ 25 w 25"/>
                <a:gd name="T19" fmla="*/ 14 h 20"/>
                <a:gd name="T20" fmla="*/ 25 w 25"/>
                <a:gd name="T21" fmla="*/ 9 h 20"/>
                <a:gd name="T22" fmla="*/ 25 w 25"/>
                <a:gd name="T23" fmla="*/ 9 h 20"/>
                <a:gd name="T24" fmla="*/ 23 w 25"/>
                <a:gd name="T25" fmla="*/ 7 h 20"/>
                <a:gd name="T26" fmla="*/ 18 w 25"/>
                <a:gd name="T27" fmla="*/ 2 h 20"/>
                <a:gd name="T28" fmla="*/ 14 w 25"/>
                <a:gd name="T29" fmla="*/ 0 h 20"/>
                <a:gd name="T30" fmla="*/ 9 w 25"/>
                <a:gd name="T31" fmla="*/ 0 h 20"/>
                <a:gd name="T32" fmla="*/ 9 w 25"/>
                <a:gd name="T33" fmla="*/ 0 h 20"/>
                <a:gd name="T34" fmla="*/ 5 w 25"/>
                <a:gd name="T35" fmla="*/ 0 h 20"/>
                <a:gd name="T36" fmla="*/ 0 w 25"/>
                <a:gd name="T37" fmla="*/ 2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3" y="14"/>
                  </a:lnTo>
                  <a:lnTo>
                    <a:pt x="7" y="18"/>
                  </a:lnTo>
                  <a:lnTo>
                    <a:pt x="12" y="20"/>
                  </a:lnTo>
                  <a:lnTo>
                    <a:pt x="16" y="20"/>
                  </a:lnTo>
                  <a:lnTo>
                    <a:pt x="21" y="20"/>
                  </a:lnTo>
                  <a:lnTo>
                    <a:pt x="25" y="18"/>
                  </a:lnTo>
                  <a:lnTo>
                    <a:pt x="25" y="14"/>
                  </a:lnTo>
                  <a:lnTo>
                    <a:pt x="25" y="9"/>
                  </a:lnTo>
                  <a:lnTo>
                    <a:pt x="23" y="7"/>
                  </a:lnTo>
                  <a:lnTo>
                    <a:pt x="18" y="2"/>
                  </a:lnTo>
                  <a:lnTo>
                    <a:pt x="14" y="0"/>
                  </a:lnTo>
                  <a:lnTo>
                    <a:pt x="9" y="0"/>
                  </a:lnTo>
                  <a:lnTo>
                    <a:pt x="5"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79" name="Freeform 2196">
              <a:extLst>
                <a:ext uri="{FF2B5EF4-FFF2-40B4-BE49-F238E27FC236}">
                  <a16:creationId xmlns:a16="http://schemas.microsoft.com/office/drawing/2014/main" xmlns="" id="{11C8D965-6B65-104B-B682-17E7F5FF7313}"/>
                </a:ext>
              </a:extLst>
            </p:cNvPr>
            <p:cNvSpPr>
              <a:spLocks/>
            </p:cNvSpPr>
            <p:nvPr/>
          </p:nvSpPr>
          <p:spPr bwMode="auto">
            <a:xfrm>
              <a:off x="3447" y="3181"/>
              <a:ext cx="25" cy="20"/>
            </a:xfrm>
            <a:custGeom>
              <a:avLst/>
              <a:gdLst>
                <a:gd name="T0" fmla="*/ 0 w 25"/>
                <a:gd name="T1" fmla="*/ 11 h 20"/>
                <a:gd name="T2" fmla="*/ 0 w 25"/>
                <a:gd name="T3" fmla="*/ 11 h 20"/>
                <a:gd name="T4" fmla="*/ 3 w 25"/>
                <a:gd name="T5" fmla="*/ 14 h 20"/>
                <a:gd name="T6" fmla="*/ 7 w 25"/>
                <a:gd name="T7" fmla="*/ 18 h 20"/>
                <a:gd name="T8" fmla="*/ 12 w 25"/>
                <a:gd name="T9" fmla="*/ 20 h 20"/>
                <a:gd name="T10" fmla="*/ 16 w 25"/>
                <a:gd name="T11" fmla="*/ 20 h 20"/>
                <a:gd name="T12" fmla="*/ 16 w 25"/>
                <a:gd name="T13" fmla="*/ 20 h 20"/>
                <a:gd name="T14" fmla="*/ 21 w 25"/>
                <a:gd name="T15" fmla="*/ 20 h 20"/>
                <a:gd name="T16" fmla="*/ 25 w 25"/>
                <a:gd name="T17" fmla="*/ 18 h 20"/>
                <a:gd name="T18" fmla="*/ 25 w 25"/>
                <a:gd name="T19" fmla="*/ 14 h 20"/>
                <a:gd name="T20" fmla="*/ 25 w 25"/>
                <a:gd name="T21" fmla="*/ 9 h 20"/>
                <a:gd name="T22" fmla="*/ 25 w 25"/>
                <a:gd name="T23" fmla="*/ 9 h 20"/>
                <a:gd name="T24" fmla="*/ 23 w 25"/>
                <a:gd name="T25" fmla="*/ 7 h 20"/>
                <a:gd name="T26" fmla="*/ 18 w 25"/>
                <a:gd name="T27" fmla="*/ 2 h 20"/>
                <a:gd name="T28" fmla="*/ 14 w 25"/>
                <a:gd name="T29" fmla="*/ 0 h 20"/>
                <a:gd name="T30" fmla="*/ 9 w 25"/>
                <a:gd name="T31" fmla="*/ 0 h 20"/>
                <a:gd name="T32" fmla="*/ 9 w 25"/>
                <a:gd name="T33" fmla="*/ 0 h 20"/>
                <a:gd name="T34" fmla="*/ 5 w 25"/>
                <a:gd name="T35" fmla="*/ 0 h 20"/>
                <a:gd name="T36" fmla="*/ 0 w 25"/>
                <a:gd name="T37" fmla="*/ 2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3" y="14"/>
                  </a:lnTo>
                  <a:lnTo>
                    <a:pt x="7" y="18"/>
                  </a:lnTo>
                  <a:lnTo>
                    <a:pt x="12" y="20"/>
                  </a:lnTo>
                  <a:lnTo>
                    <a:pt x="16" y="20"/>
                  </a:lnTo>
                  <a:lnTo>
                    <a:pt x="21" y="20"/>
                  </a:lnTo>
                  <a:lnTo>
                    <a:pt x="25" y="18"/>
                  </a:lnTo>
                  <a:lnTo>
                    <a:pt x="25" y="14"/>
                  </a:lnTo>
                  <a:lnTo>
                    <a:pt x="25" y="9"/>
                  </a:lnTo>
                  <a:lnTo>
                    <a:pt x="23" y="7"/>
                  </a:lnTo>
                  <a:lnTo>
                    <a:pt x="18" y="2"/>
                  </a:lnTo>
                  <a:lnTo>
                    <a:pt x="14" y="0"/>
                  </a:lnTo>
                  <a:lnTo>
                    <a:pt x="9" y="0"/>
                  </a:lnTo>
                  <a:lnTo>
                    <a:pt x="5"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0" name="Freeform 2197">
              <a:extLst>
                <a:ext uri="{FF2B5EF4-FFF2-40B4-BE49-F238E27FC236}">
                  <a16:creationId xmlns:a16="http://schemas.microsoft.com/office/drawing/2014/main" xmlns="" id="{5BF3C963-94D3-184D-BFF1-BF27255AA083}"/>
                </a:ext>
              </a:extLst>
            </p:cNvPr>
            <p:cNvSpPr>
              <a:spLocks/>
            </p:cNvSpPr>
            <p:nvPr/>
          </p:nvSpPr>
          <p:spPr bwMode="auto">
            <a:xfrm>
              <a:off x="3423" y="3181"/>
              <a:ext cx="24" cy="20"/>
            </a:xfrm>
            <a:custGeom>
              <a:avLst/>
              <a:gdLst>
                <a:gd name="T0" fmla="*/ 0 w 24"/>
                <a:gd name="T1" fmla="*/ 11 h 20"/>
                <a:gd name="T2" fmla="*/ 0 w 24"/>
                <a:gd name="T3" fmla="*/ 11 h 20"/>
                <a:gd name="T4" fmla="*/ 2 w 24"/>
                <a:gd name="T5" fmla="*/ 16 h 20"/>
                <a:gd name="T6" fmla="*/ 4 w 24"/>
                <a:gd name="T7" fmla="*/ 18 h 20"/>
                <a:gd name="T8" fmla="*/ 11 w 24"/>
                <a:gd name="T9" fmla="*/ 20 h 20"/>
                <a:gd name="T10" fmla="*/ 15 w 24"/>
                <a:gd name="T11" fmla="*/ 20 h 20"/>
                <a:gd name="T12" fmla="*/ 15 w 24"/>
                <a:gd name="T13" fmla="*/ 20 h 20"/>
                <a:gd name="T14" fmla="*/ 20 w 24"/>
                <a:gd name="T15" fmla="*/ 20 h 20"/>
                <a:gd name="T16" fmla="*/ 22 w 24"/>
                <a:gd name="T17" fmla="*/ 18 h 20"/>
                <a:gd name="T18" fmla="*/ 24 w 24"/>
                <a:gd name="T19" fmla="*/ 16 h 20"/>
                <a:gd name="T20" fmla="*/ 24 w 24"/>
                <a:gd name="T21" fmla="*/ 11 h 20"/>
                <a:gd name="T22" fmla="*/ 24 w 24"/>
                <a:gd name="T23" fmla="*/ 11 h 20"/>
                <a:gd name="T24" fmla="*/ 22 w 24"/>
                <a:gd name="T25" fmla="*/ 7 h 20"/>
                <a:gd name="T26" fmla="*/ 18 w 24"/>
                <a:gd name="T27" fmla="*/ 2 h 20"/>
                <a:gd name="T28" fmla="*/ 13 w 24"/>
                <a:gd name="T29" fmla="*/ 0 h 20"/>
                <a:gd name="T30" fmla="*/ 9 w 24"/>
                <a:gd name="T31" fmla="*/ 0 h 20"/>
                <a:gd name="T32" fmla="*/ 9 w 24"/>
                <a:gd name="T33" fmla="*/ 0 h 20"/>
                <a:gd name="T34" fmla="*/ 4 w 24"/>
                <a:gd name="T35" fmla="*/ 2 h 20"/>
                <a:gd name="T36" fmla="*/ 0 w 24"/>
                <a:gd name="T37" fmla="*/ 5 h 20"/>
                <a:gd name="T38" fmla="*/ 0 w 24"/>
                <a:gd name="T39" fmla="*/ 7 h 20"/>
                <a:gd name="T40" fmla="*/ 0 w 2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0">
                  <a:moveTo>
                    <a:pt x="0" y="11"/>
                  </a:moveTo>
                  <a:lnTo>
                    <a:pt x="0" y="11"/>
                  </a:lnTo>
                  <a:lnTo>
                    <a:pt x="2" y="16"/>
                  </a:lnTo>
                  <a:lnTo>
                    <a:pt x="4" y="18"/>
                  </a:lnTo>
                  <a:lnTo>
                    <a:pt x="11" y="20"/>
                  </a:lnTo>
                  <a:lnTo>
                    <a:pt x="15" y="20"/>
                  </a:lnTo>
                  <a:lnTo>
                    <a:pt x="20" y="20"/>
                  </a:lnTo>
                  <a:lnTo>
                    <a:pt x="22" y="18"/>
                  </a:lnTo>
                  <a:lnTo>
                    <a:pt x="24" y="16"/>
                  </a:lnTo>
                  <a:lnTo>
                    <a:pt x="24" y="11"/>
                  </a:lnTo>
                  <a:lnTo>
                    <a:pt x="22" y="7"/>
                  </a:lnTo>
                  <a:lnTo>
                    <a:pt x="18" y="2"/>
                  </a:lnTo>
                  <a:lnTo>
                    <a:pt x="13" y="0"/>
                  </a:lnTo>
                  <a:lnTo>
                    <a:pt x="9" y="0"/>
                  </a:lnTo>
                  <a:lnTo>
                    <a:pt x="4"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1" name="Freeform 2198">
              <a:extLst>
                <a:ext uri="{FF2B5EF4-FFF2-40B4-BE49-F238E27FC236}">
                  <a16:creationId xmlns:a16="http://schemas.microsoft.com/office/drawing/2014/main" xmlns="" id="{2379BE9F-67AA-4744-9E36-AF5F17ED85EE}"/>
                </a:ext>
              </a:extLst>
            </p:cNvPr>
            <p:cNvSpPr>
              <a:spLocks/>
            </p:cNvSpPr>
            <p:nvPr/>
          </p:nvSpPr>
          <p:spPr bwMode="auto">
            <a:xfrm>
              <a:off x="3423" y="3181"/>
              <a:ext cx="24" cy="20"/>
            </a:xfrm>
            <a:custGeom>
              <a:avLst/>
              <a:gdLst>
                <a:gd name="T0" fmla="*/ 0 w 24"/>
                <a:gd name="T1" fmla="*/ 11 h 20"/>
                <a:gd name="T2" fmla="*/ 0 w 24"/>
                <a:gd name="T3" fmla="*/ 11 h 20"/>
                <a:gd name="T4" fmla="*/ 2 w 24"/>
                <a:gd name="T5" fmla="*/ 16 h 20"/>
                <a:gd name="T6" fmla="*/ 4 w 24"/>
                <a:gd name="T7" fmla="*/ 18 h 20"/>
                <a:gd name="T8" fmla="*/ 11 w 24"/>
                <a:gd name="T9" fmla="*/ 20 h 20"/>
                <a:gd name="T10" fmla="*/ 15 w 24"/>
                <a:gd name="T11" fmla="*/ 20 h 20"/>
                <a:gd name="T12" fmla="*/ 15 w 24"/>
                <a:gd name="T13" fmla="*/ 20 h 20"/>
                <a:gd name="T14" fmla="*/ 20 w 24"/>
                <a:gd name="T15" fmla="*/ 20 h 20"/>
                <a:gd name="T16" fmla="*/ 22 w 24"/>
                <a:gd name="T17" fmla="*/ 18 h 20"/>
                <a:gd name="T18" fmla="*/ 24 w 24"/>
                <a:gd name="T19" fmla="*/ 16 h 20"/>
                <a:gd name="T20" fmla="*/ 24 w 24"/>
                <a:gd name="T21" fmla="*/ 11 h 20"/>
                <a:gd name="T22" fmla="*/ 24 w 24"/>
                <a:gd name="T23" fmla="*/ 11 h 20"/>
                <a:gd name="T24" fmla="*/ 22 w 24"/>
                <a:gd name="T25" fmla="*/ 7 h 20"/>
                <a:gd name="T26" fmla="*/ 18 w 24"/>
                <a:gd name="T27" fmla="*/ 2 h 20"/>
                <a:gd name="T28" fmla="*/ 13 w 24"/>
                <a:gd name="T29" fmla="*/ 0 h 20"/>
                <a:gd name="T30" fmla="*/ 9 w 24"/>
                <a:gd name="T31" fmla="*/ 0 h 20"/>
                <a:gd name="T32" fmla="*/ 9 w 24"/>
                <a:gd name="T33" fmla="*/ 0 h 20"/>
                <a:gd name="T34" fmla="*/ 4 w 24"/>
                <a:gd name="T35" fmla="*/ 2 h 20"/>
                <a:gd name="T36" fmla="*/ 0 w 24"/>
                <a:gd name="T37" fmla="*/ 5 h 20"/>
                <a:gd name="T38" fmla="*/ 0 w 24"/>
                <a:gd name="T39" fmla="*/ 7 h 20"/>
                <a:gd name="T40" fmla="*/ 0 w 2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0">
                  <a:moveTo>
                    <a:pt x="0" y="11"/>
                  </a:moveTo>
                  <a:lnTo>
                    <a:pt x="0" y="11"/>
                  </a:lnTo>
                  <a:lnTo>
                    <a:pt x="2" y="16"/>
                  </a:lnTo>
                  <a:lnTo>
                    <a:pt x="4" y="18"/>
                  </a:lnTo>
                  <a:lnTo>
                    <a:pt x="11" y="20"/>
                  </a:lnTo>
                  <a:lnTo>
                    <a:pt x="15" y="20"/>
                  </a:lnTo>
                  <a:lnTo>
                    <a:pt x="20" y="20"/>
                  </a:lnTo>
                  <a:lnTo>
                    <a:pt x="22" y="18"/>
                  </a:lnTo>
                  <a:lnTo>
                    <a:pt x="24" y="16"/>
                  </a:lnTo>
                  <a:lnTo>
                    <a:pt x="24" y="11"/>
                  </a:lnTo>
                  <a:lnTo>
                    <a:pt x="22" y="7"/>
                  </a:lnTo>
                  <a:lnTo>
                    <a:pt x="18" y="2"/>
                  </a:lnTo>
                  <a:lnTo>
                    <a:pt x="13" y="0"/>
                  </a:lnTo>
                  <a:lnTo>
                    <a:pt x="9" y="0"/>
                  </a:lnTo>
                  <a:lnTo>
                    <a:pt x="4"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2" name="Freeform 2199">
              <a:extLst>
                <a:ext uri="{FF2B5EF4-FFF2-40B4-BE49-F238E27FC236}">
                  <a16:creationId xmlns:a16="http://schemas.microsoft.com/office/drawing/2014/main" xmlns="" id="{9357C2CD-5749-124F-A0CC-2C5660269675}"/>
                </a:ext>
              </a:extLst>
            </p:cNvPr>
            <p:cNvSpPr>
              <a:spLocks/>
            </p:cNvSpPr>
            <p:nvPr/>
          </p:nvSpPr>
          <p:spPr bwMode="auto">
            <a:xfrm>
              <a:off x="3398" y="3181"/>
              <a:ext cx="25" cy="23"/>
            </a:xfrm>
            <a:custGeom>
              <a:avLst/>
              <a:gdLst>
                <a:gd name="T0" fmla="*/ 0 w 25"/>
                <a:gd name="T1" fmla="*/ 11 h 23"/>
                <a:gd name="T2" fmla="*/ 0 w 25"/>
                <a:gd name="T3" fmla="*/ 11 h 23"/>
                <a:gd name="T4" fmla="*/ 2 w 25"/>
                <a:gd name="T5" fmla="*/ 16 h 23"/>
                <a:gd name="T6" fmla="*/ 4 w 25"/>
                <a:gd name="T7" fmla="*/ 18 h 23"/>
                <a:gd name="T8" fmla="*/ 9 w 25"/>
                <a:gd name="T9" fmla="*/ 20 h 23"/>
                <a:gd name="T10" fmla="*/ 16 w 25"/>
                <a:gd name="T11" fmla="*/ 23 h 23"/>
                <a:gd name="T12" fmla="*/ 16 w 25"/>
                <a:gd name="T13" fmla="*/ 23 h 23"/>
                <a:gd name="T14" fmla="*/ 20 w 25"/>
                <a:gd name="T15" fmla="*/ 20 h 23"/>
                <a:gd name="T16" fmla="*/ 22 w 25"/>
                <a:gd name="T17" fmla="*/ 18 h 23"/>
                <a:gd name="T18" fmla="*/ 25 w 25"/>
                <a:gd name="T19" fmla="*/ 16 h 23"/>
                <a:gd name="T20" fmla="*/ 25 w 25"/>
                <a:gd name="T21" fmla="*/ 11 h 23"/>
                <a:gd name="T22" fmla="*/ 25 w 25"/>
                <a:gd name="T23" fmla="*/ 11 h 23"/>
                <a:gd name="T24" fmla="*/ 22 w 25"/>
                <a:gd name="T25" fmla="*/ 7 h 23"/>
                <a:gd name="T26" fmla="*/ 18 w 25"/>
                <a:gd name="T27" fmla="*/ 5 h 23"/>
                <a:gd name="T28" fmla="*/ 13 w 25"/>
                <a:gd name="T29" fmla="*/ 2 h 23"/>
                <a:gd name="T30" fmla="*/ 9 w 25"/>
                <a:gd name="T31" fmla="*/ 0 h 23"/>
                <a:gd name="T32" fmla="*/ 9 w 25"/>
                <a:gd name="T33" fmla="*/ 0 h 23"/>
                <a:gd name="T34" fmla="*/ 4 w 25"/>
                <a:gd name="T35" fmla="*/ 2 h 23"/>
                <a:gd name="T36" fmla="*/ 0 w 25"/>
                <a:gd name="T37" fmla="*/ 5 h 23"/>
                <a:gd name="T38" fmla="*/ 0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2" y="16"/>
                  </a:lnTo>
                  <a:lnTo>
                    <a:pt x="4" y="18"/>
                  </a:lnTo>
                  <a:lnTo>
                    <a:pt x="9" y="20"/>
                  </a:lnTo>
                  <a:lnTo>
                    <a:pt x="16" y="23"/>
                  </a:lnTo>
                  <a:lnTo>
                    <a:pt x="20" y="20"/>
                  </a:lnTo>
                  <a:lnTo>
                    <a:pt x="22" y="18"/>
                  </a:lnTo>
                  <a:lnTo>
                    <a:pt x="25" y="16"/>
                  </a:lnTo>
                  <a:lnTo>
                    <a:pt x="25" y="11"/>
                  </a:lnTo>
                  <a:lnTo>
                    <a:pt x="22" y="7"/>
                  </a:lnTo>
                  <a:lnTo>
                    <a:pt x="18" y="5"/>
                  </a:lnTo>
                  <a:lnTo>
                    <a:pt x="13" y="2"/>
                  </a:lnTo>
                  <a:lnTo>
                    <a:pt x="9" y="0"/>
                  </a:lnTo>
                  <a:lnTo>
                    <a:pt x="4"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3" name="Freeform 2200">
              <a:extLst>
                <a:ext uri="{FF2B5EF4-FFF2-40B4-BE49-F238E27FC236}">
                  <a16:creationId xmlns:a16="http://schemas.microsoft.com/office/drawing/2014/main" xmlns="" id="{89D3D761-89BF-E94F-9793-E47625513F1A}"/>
                </a:ext>
              </a:extLst>
            </p:cNvPr>
            <p:cNvSpPr>
              <a:spLocks/>
            </p:cNvSpPr>
            <p:nvPr/>
          </p:nvSpPr>
          <p:spPr bwMode="auto">
            <a:xfrm>
              <a:off x="3398" y="3181"/>
              <a:ext cx="25" cy="23"/>
            </a:xfrm>
            <a:custGeom>
              <a:avLst/>
              <a:gdLst>
                <a:gd name="T0" fmla="*/ 0 w 25"/>
                <a:gd name="T1" fmla="*/ 11 h 23"/>
                <a:gd name="T2" fmla="*/ 0 w 25"/>
                <a:gd name="T3" fmla="*/ 11 h 23"/>
                <a:gd name="T4" fmla="*/ 2 w 25"/>
                <a:gd name="T5" fmla="*/ 16 h 23"/>
                <a:gd name="T6" fmla="*/ 4 w 25"/>
                <a:gd name="T7" fmla="*/ 18 h 23"/>
                <a:gd name="T8" fmla="*/ 9 w 25"/>
                <a:gd name="T9" fmla="*/ 20 h 23"/>
                <a:gd name="T10" fmla="*/ 16 w 25"/>
                <a:gd name="T11" fmla="*/ 23 h 23"/>
                <a:gd name="T12" fmla="*/ 16 w 25"/>
                <a:gd name="T13" fmla="*/ 23 h 23"/>
                <a:gd name="T14" fmla="*/ 20 w 25"/>
                <a:gd name="T15" fmla="*/ 20 h 23"/>
                <a:gd name="T16" fmla="*/ 22 w 25"/>
                <a:gd name="T17" fmla="*/ 18 h 23"/>
                <a:gd name="T18" fmla="*/ 25 w 25"/>
                <a:gd name="T19" fmla="*/ 16 h 23"/>
                <a:gd name="T20" fmla="*/ 25 w 25"/>
                <a:gd name="T21" fmla="*/ 11 h 23"/>
                <a:gd name="T22" fmla="*/ 25 w 25"/>
                <a:gd name="T23" fmla="*/ 11 h 23"/>
                <a:gd name="T24" fmla="*/ 22 w 25"/>
                <a:gd name="T25" fmla="*/ 7 h 23"/>
                <a:gd name="T26" fmla="*/ 18 w 25"/>
                <a:gd name="T27" fmla="*/ 5 h 23"/>
                <a:gd name="T28" fmla="*/ 13 w 25"/>
                <a:gd name="T29" fmla="*/ 2 h 23"/>
                <a:gd name="T30" fmla="*/ 9 w 25"/>
                <a:gd name="T31" fmla="*/ 0 h 23"/>
                <a:gd name="T32" fmla="*/ 9 w 25"/>
                <a:gd name="T33" fmla="*/ 0 h 23"/>
                <a:gd name="T34" fmla="*/ 4 w 25"/>
                <a:gd name="T35" fmla="*/ 2 h 23"/>
                <a:gd name="T36" fmla="*/ 0 w 25"/>
                <a:gd name="T37" fmla="*/ 5 h 23"/>
                <a:gd name="T38" fmla="*/ 0 w 25"/>
                <a:gd name="T39" fmla="*/ 7 h 23"/>
                <a:gd name="T40" fmla="*/ 0 w 25"/>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3">
                  <a:moveTo>
                    <a:pt x="0" y="11"/>
                  </a:moveTo>
                  <a:lnTo>
                    <a:pt x="0" y="11"/>
                  </a:lnTo>
                  <a:lnTo>
                    <a:pt x="2" y="16"/>
                  </a:lnTo>
                  <a:lnTo>
                    <a:pt x="4" y="18"/>
                  </a:lnTo>
                  <a:lnTo>
                    <a:pt x="9" y="20"/>
                  </a:lnTo>
                  <a:lnTo>
                    <a:pt x="16" y="23"/>
                  </a:lnTo>
                  <a:lnTo>
                    <a:pt x="20" y="20"/>
                  </a:lnTo>
                  <a:lnTo>
                    <a:pt x="22" y="18"/>
                  </a:lnTo>
                  <a:lnTo>
                    <a:pt x="25" y="16"/>
                  </a:lnTo>
                  <a:lnTo>
                    <a:pt x="25" y="11"/>
                  </a:lnTo>
                  <a:lnTo>
                    <a:pt x="22" y="7"/>
                  </a:lnTo>
                  <a:lnTo>
                    <a:pt x="18" y="5"/>
                  </a:lnTo>
                  <a:lnTo>
                    <a:pt x="13" y="2"/>
                  </a:lnTo>
                  <a:lnTo>
                    <a:pt x="9" y="0"/>
                  </a:lnTo>
                  <a:lnTo>
                    <a:pt x="4"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4" name="Freeform 2201">
              <a:extLst>
                <a:ext uri="{FF2B5EF4-FFF2-40B4-BE49-F238E27FC236}">
                  <a16:creationId xmlns:a16="http://schemas.microsoft.com/office/drawing/2014/main" xmlns="" id="{2B0B81F7-D991-2C44-8058-57EDACC2E50E}"/>
                </a:ext>
              </a:extLst>
            </p:cNvPr>
            <p:cNvSpPr>
              <a:spLocks/>
            </p:cNvSpPr>
            <p:nvPr/>
          </p:nvSpPr>
          <p:spPr bwMode="auto">
            <a:xfrm>
              <a:off x="3373" y="3183"/>
              <a:ext cx="25" cy="21"/>
            </a:xfrm>
            <a:custGeom>
              <a:avLst/>
              <a:gdLst>
                <a:gd name="T0" fmla="*/ 0 w 25"/>
                <a:gd name="T1" fmla="*/ 9 h 21"/>
                <a:gd name="T2" fmla="*/ 0 w 25"/>
                <a:gd name="T3" fmla="*/ 9 h 21"/>
                <a:gd name="T4" fmla="*/ 2 w 25"/>
                <a:gd name="T5" fmla="*/ 14 h 21"/>
                <a:gd name="T6" fmla="*/ 5 w 25"/>
                <a:gd name="T7" fmla="*/ 18 h 21"/>
                <a:gd name="T8" fmla="*/ 9 w 25"/>
                <a:gd name="T9" fmla="*/ 21 h 21"/>
                <a:gd name="T10" fmla="*/ 16 w 25"/>
                <a:gd name="T11" fmla="*/ 21 h 21"/>
                <a:gd name="T12" fmla="*/ 16 w 25"/>
                <a:gd name="T13" fmla="*/ 21 h 21"/>
                <a:gd name="T14" fmla="*/ 20 w 25"/>
                <a:gd name="T15" fmla="*/ 21 h 21"/>
                <a:gd name="T16" fmla="*/ 23 w 25"/>
                <a:gd name="T17" fmla="*/ 16 h 21"/>
                <a:gd name="T18" fmla="*/ 25 w 25"/>
                <a:gd name="T19" fmla="*/ 14 h 21"/>
                <a:gd name="T20" fmla="*/ 25 w 25"/>
                <a:gd name="T21" fmla="*/ 9 h 21"/>
                <a:gd name="T22" fmla="*/ 25 w 25"/>
                <a:gd name="T23" fmla="*/ 9 h 21"/>
                <a:gd name="T24" fmla="*/ 23 w 25"/>
                <a:gd name="T25" fmla="*/ 5 h 21"/>
                <a:gd name="T26" fmla="*/ 18 w 25"/>
                <a:gd name="T27" fmla="*/ 3 h 21"/>
                <a:gd name="T28" fmla="*/ 14 w 25"/>
                <a:gd name="T29" fmla="*/ 0 h 21"/>
                <a:gd name="T30" fmla="*/ 9 w 25"/>
                <a:gd name="T31" fmla="*/ 0 h 21"/>
                <a:gd name="T32" fmla="*/ 9 w 25"/>
                <a:gd name="T33" fmla="*/ 0 h 21"/>
                <a:gd name="T34" fmla="*/ 5 w 25"/>
                <a:gd name="T35" fmla="*/ 0 h 21"/>
                <a:gd name="T36" fmla="*/ 2 w 25"/>
                <a:gd name="T37" fmla="*/ 3 h 21"/>
                <a:gd name="T38" fmla="*/ 0 w 25"/>
                <a:gd name="T39" fmla="*/ 5 h 21"/>
                <a:gd name="T40" fmla="*/ 0 w 25"/>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0" y="9"/>
                  </a:moveTo>
                  <a:lnTo>
                    <a:pt x="0" y="9"/>
                  </a:lnTo>
                  <a:lnTo>
                    <a:pt x="2" y="14"/>
                  </a:lnTo>
                  <a:lnTo>
                    <a:pt x="5" y="18"/>
                  </a:lnTo>
                  <a:lnTo>
                    <a:pt x="9" y="21"/>
                  </a:lnTo>
                  <a:lnTo>
                    <a:pt x="16" y="21"/>
                  </a:lnTo>
                  <a:lnTo>
                    <a:pt x="20" y="21"/>
                  </a:lnTo>
                  <a:lnTo>
                    <a:pt x="23" y="16"/>
                  </a:lnTo>
                  <a:lnTo>
                    <a:pt x="25" y="14"/>
                  </a:lnTo>
                  <a:lnTo>
                    <a:pt x="25" y="9"/>
                  </a:lnTo>
                  <a:lnTo>
                    <a:pt x="23" y="5"/>
                  </a:lnTo>
                  <a:lnTo>
                    <a:pt x="18" y="3"/>
                  </a:lnTo>
                  <a:lnTo>
                    <a:pt x="14" y="0"/>
                  </a:lnTo>
                  <a:lnTo>
                    <a:pt x="9" y="0"/>
                  </a:lnTo>
                  <a:lnTo>
                    <a:pt x="5" y="0"/>
                  </a:lnTo>
                  <a:lnTo>
                    <a:pt x="2"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5" name="Freeform 2202">
              <a:extLst>
                <a:ext uri="{FF2B5EF4-FFF2-40B4-BE49-F238E27FC236}">
                  <a16:creationId xmlns:a16="http://schemas.microsoft.com/office/drawing/2014/main" xmlns="" id="{9E73963C-F863-6D4F-80BA-3A4EB560B9AC}"/>
                </a:ext>
              </a:extLst>
            </p:cNvPr>
            <p:cNvSpPr>
              <a:spLocks/>
            </p:cNvSpPr>
            <p:nvPr/>
          </p:nvSpPr>
          <p:spPr bwMode="auto">
            <a:xfrm>
              <a:off x="3373" y="3183"/>
              <a:ext cx="25" cy="21"/>
            </a:xfrm>
            <a:custGeom>
              <a:avLst/>
              <a:gdLst>
                <a:gd name="T0" fmla="*/ 0 w 25"/>
                <a:gd name="T1" fmla="*/ 9 h 21"/>
                <a:gd name="T2" fmla="*/ 0 w 25"/>
                <a:gd name="T3" fmla="*/ 9 h 21"/>
                <a:gd name="T4" fmla="*/ 2 w 25"/>
                <a:gd name="T5" fmla="*/ 14 h 21"/>
                <a:gd name="T6" fmla="*/ 5 w 25"/>
                <a:gd name="T7" fmla="*/ 18 h 21"/>
                <a:gd name="T8" fmla="*/ 9 w 25"/>
                <a:gd name="T9" fmla="*/ 21 h 21"/>
                <a:gd name="T10" fmla="*/ 16 w 25"/>
                <a:gd name="T11" fmla="*/ 21 h 21"/>
                <a:gd name="T12" fmla="*/ 16 w 25"/>
                <a:gd name="T13" fmla="*/ 21 h 21"/>
                <a:gd name="T14" fmla="*/ 20 w 25"/>
                <a:gd name="T15" fmla="*/ 21 h 21"/>
                <a:gd name="T16" fmla="*/ 23 w 25"/>
                <a:gd name="T17" fmla="*/ 16 h 21"/>
                <a:gd name="T18" fmla="*/ 25 w 25"/>
                <a:gd name="T19" fmla="*/ 14 h 21"/>
                <a:gd name="T20" fmla="*/ 25 w 25"/>
                <a:gd name="T21" fmla="*/ 9 h 21"/>
                <a:gd name="T22" fmla="*/ 25 w 25"/>
                <a:gd name="T23" fmla="*/ 9 h 21"/>
                <a:gd name="T24" fmla="*/ 23 w 25"/>
                <a:gd name="T25" fmla="*/ 5 h 21"/>
                <a:gd name="T26" fmla="*/ 18 w 25"/>
                <a:gd name="T27" fmla="*/ 3 h 21"/>
                <a:gd name="T28" fmla="*/ 14 w 25"/>
                <a:gd name="T29" fmla="*/ 0 h 21"/>
                <a:gd name="T30" fmla="*/ 9 w 25"/>
                <a:gd name="T31" fmla="*/ 0 h 21"/>
                <a:gd name="T32" fmla="*/ 9 w 25"/>
                <a:gd name="T33" fmla="*/ 0 h 21"/>
                <a:gd name="T34" fmla="*/ 5 w 25"/>
                <a:gd name="T35" fmla="*/ 0 h 21"/>
                <a:gd name="T36" fmla="*/ 2 w 25"/>
                <a:gd name="T37" fmla="*/ 3 h 21"/>
                <a:gd name="T38" fmla="*/ 0 w 25"/>
                <a:gd name="T39" fmla="*/ 5 h 21"/>
                <a:gd name="T40" fmla="*/ 0 w 25"/>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0" y="9"/>
                  </a:moveTo>
                  <a:lnTo>
                    <a:pt x="0" y="9"/>
                  </a:lnTo>
                  <a:lnTo>
                    <a:pt x="2" y="14"/>
                  </a:lnTo>
                  <a:lnTo>
                    <a:pt x="5" y="18"/>
                  </a:lnTo>
                  <a:lnTo>
                    <a:pt x="9" y="21"/>
                  </a:lnTo>
                  <a:lnTo>
                    <a:pt x="16" y="21"/>
                  </a:lnTo>
                  <a:lnTo>
                    <a:pt x="20" y="21"/>
                  </a:lnTo>
                  <a:lnTo>
                    <a:pt x="23" y="16"/>
                  </a:lnTo>
                  <a:lnTo>
                    <a:pt x="25" y="14"/>
                  </a:lnTo>
                  <a:lnTo>
                    <a:pt x="25" y="9"/>
                  </a:lnTo>
                  <a:lnTo>
                    <a:pt x="23" y="5"/>
                  </a:lnTo>
                  <a:lnTo>
                    <a:pt x="18" y="3"/>
                  </a:lnTo>
                  <a:lnTo>
                    <a:pt x="14" y="0"/>
                  </a:lnTo>
                  <a:lnTo>
                    <a:pt x="9" y="0"/>
                  </a:lnTo>
                  <a:lnTo>
                    <a:pt x="5" y="0"/>
                  </a:lnTo>
                  <a:lnTo>
                    <a:pt x="2"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6" name="Freeform 2203">
              <a:extLst>
                <a:ext uri="{FF2B5EF4-FFF2-40B4-BE49-F238E27FC236}">
                  <a16:creationId xmlns:a16="http://schemas.microsoft.com/office/drawing/2014/main" xmlns="" id="{09556645-135F-AE4C-A306-8A3E55702C1F}"/>
                </a:ext>
              </a:extLst>
            </p:cNvPr>
            <p:cNvSpPr>
              <a:spLocks/>
            </p:cNvSpPr>
            <p:nvPr/>
          </p:nvSpPr>
          <p:spPr bwMode="auto">
            <a:xfrm>
              <a:off x="3348" y="3183"/>
              <a:ext cx="25" cy="21"/>
            </a:xfrm>
            <a:custGeom>
              <a:avLst/>
              <a:gdLst>
                <a:gd name="T0" fmla="*/ 0 w 25"/>
                <a:gd name="T1" fmla="*/ 12 h 21"/>
                <a:gd name="T2" fmla="*/ 0 w 25"/>
                <a:gd name="T3" fmla="*/ 12 h 21"/>
                <a:gd name="T4" fmla="*/ 3 w 25"/>
                <a:gd name="T5" fmla="*/ 14 h 21"/>
                <a:gd name="T6" fmla="*/ 5 w 25"/>
                <a:gd name="T7" fmla="*/ 18 h 21"/>
                <a:gd name="T8" fmla="*/ 9 w 25"/>
                <a:gd name="T9" fmla="*/ 21 h 21"/>
                <a:gd name="T10" fmla="*/ 16 w 25"/>
                <a:gd name="T11" fmla="*/ 21 h 21"/>
                <a:gd name="T12" fmla="*/ 16 w 25"/>
                <a:gd name="T13" fmla="*/ 21 h 21"/>
                <a:gd name="T14" fmla="*/ 21 w 25"/>
                <a:gd name="T15" fmla="*/ 21 h 21"/>
                <a:gd name="T16" fmla="*/ 23 w 25"/>
                <a:gd name="T17" fmla="*/ 18 h 21"/>
                <a:gd name="T18" fmla="*/ 25 w 25"/>
                <a:gd name="T19" fmla="*/ 14 h 21"/>
                <a:gd name="T20" fmla="*/ 25 w 25"/>
                <a:gd name="T21" fmla="*/ 9 h 21"/>
                <a:gd name="T22" fmla="*/ 25 w 25"/>
                <a:gd name="T23" fmla="*/ 9 h 21"/>
                <a:gd name="T24" fmla="*/ 23 w 25"/>
                <a:gd name="T25" fmla="*/ 7 h 21"/>
                <a:gd name="T26" fmla="*/ 18 w 25"/>
                <a:gd name="T27" fmla="*/ 3 h 21"/>
                <a:gd name="T28" fmla="*/ 14 w 25"/>
                <a:gd name="T29" fmla="*/ 0 h 21"/>
                <a:gd name="T30" fmla="*/ 9 w 25"/>
                <a:gd name="T31" fmla="*/ 0 h 21"/>
                <a:gd name="T32" fmla="*/ 9 w 25"/>
                <a:gd name="T33" fmla="*/ 0 h 21"/>
                <a:gd name="T34" fmla="*/ 5 w 25"/>
                <a:gd name="T35" fmla="*/ 0 h 21"/>
                <a:gd name="T36" fmla="*/ 3 w 25"/>
                <a:gd name="T37" fmla="*/ 3 h 21"/>
                <a:gd name="T38" fmla="*/ 0 w 25"/>
                <a:gd name="T39" fmla="*/ 7 h 21"/>
                <a:gd name="T40" fmla="*/ 0 w 2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0" y="12"/>
                  </a:moveTo>
                  <a:lnTo>
                    <a:pt x="0" y="12"/>
                  </a:lnTo>
                  <a:lnTo>
                    <a:pt x="3" y="14"/>
                  </a:lnTo>
                  <a:lnTo>
                    <a:pt x="5" y="18"/>
                  </a:lnTo>
                  <a:lnTo>
                    <a:pt x="9" y="21"/>
                  </a:lnTo>
                  <a:lnTo>
                    <a:pt x="16" y="21"/>
                  </a:lnTo>
                  <a:lnTo>
                    <a:pt x="21" y="21"/>
                  </a:lnTo>
                  <a:lnTo>
                    <a:pt x="23" y="18"/>
                  </a:lnTo>
                  <a:lnTo>
                    <a:pt x="25" y="14"/>
                  </a:lnTo>
                  <a:lnTo>
                    <a:pt x="25" y="9"/>
                  </a:lnTo>
                  <a:lnTo>
                    <a:pt x="23" y="7"/>
                  </a:lnTo>
                  <a:lnTo>
                    <a:pt x="18" y="3"/>
                  </a:lnTo>
                  <a:lnTo>
                    <a:pt x="14" y="0"/>
                  </a:lnTo>
                  <a:lnTo>
                    <a:pt x="9" y="0"/>
                  </a:lnTo>
                  <a:lnTo>
                    <a:pt x="5" y="0"/>
                  </a:lnTo>
                  <a:lnTo>
                    <a:pt x="3"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7" name="Freeform 2204">
              <a:extLst>
                <a:ext uri="{FF2B5EF4-FFF2-40B4-BE49-F238E27FC236}">
                  <a16:creationId xmlns:a16="http://schemas.microsoft.com/office/drawing/2014/main" xmlns="" id="{B9D06447-64A2-A244-BDB9-EEF3AC35CC1B}"/>
                </a:ext>
              </a:extLst>
            </p:cNvPr>
            <p:cNvSpPr>
              <a:spLocks/>
            </p:cNvSpPr>
            <p:nvPr/>
          </p:nvSpPr>
          <p:spPr bwMode="auto">
            <a:xfrm>
              <a:off x="3348" y="3183"/>
              <a:ext cx="25" cy="21"/>
            </a:xfrm>
            <a:custGeom>
              <a:avLst/>
              <a:gdLst>
                <a:gd name="T0" fmla="*/ 0 w 25"/>
                <a:gd name="T1" fmla="*/ 12 h 21"/>
                <a:gd name="T2" fmla="*/ 0 w 25"/>
                <a:gd name="T3" fmla="*/ 12 h 21"/>
                <a:gd name="T4" fmla="*/ 3 w 25"/>
                <a:gd name="T5" fmla="*/ 14 h 21"/>
                <a:gd name="T6" fmla="*/ 5 w 25"/>
                <a:gd name="T7" fmla="*/ 18 h 21"/>
                <a:gd name="T8" fmla="*/ 9 w 25"/>
                <a:gd name="T9" fmla="*/ 21 h 21"/>
                <a:gd name="T10" fmla="*/ 16 w 25"/>
                <a:gd name="T11" fmla="*/ 21 h 21"/>
                <a:gd name="T12" fmla="*/ 16 w 25"/>
                <a:gd name="T13" fmla="*/ 21 h 21"/>
                <a:gd name="T14" fmla="*/ 21 w 25"/>
                <a:gd name="T15" fmla="*/ 21 h 21"/>
                <a:gd name="T16" fmla="*/ 23 w 25"/>
                <a:gd name="T17" fmla="*/ 18 h 21"/>
                <a:gd name="T18" fmla="*/ 25 w 25"/>
                <a:gd name="T19" fmla="*/ 14 h 21"/>
                <a:gd name="T20" fmla="*/ 25 w 25"/>
                <a:gd name="T21" fmla="*/ 9 h 21"/>
                <a:gd name="T22" fmla="*/ 25 w 25"/>
                <a:gd name="T23" fmla="*/ 9 h 21"/>
                <a:gd name="T24" fmla="*/ 23 w 25"/>
                <a:gd name="T25" fmla="*/ 7 h 21"/>
                <a:gd name="T26" fmla="*/ 18 w 25"/>
                <a:gd name="T27" fmla="*/ 3 h 21"/>
                <a:gd name="T28" fmla="*/ 14 w 25"/>
                <a:gd name="T29" fmla="*/ 0 h 21"/>
                <a:gd name="T30" fmla="*/ 9 w 25"/>
                <a:gd name="T31" fmla="*/ 0 h 21"/>
                <a:gd name="T32" fmla="*/ 9 w 25"/>
                <a:gd name="T33" fmla="*/ 0 h 21"/>
                <a:gd name="T34" fmla="*/ 5 w 25"/>
                <a:gd name="T35" fmla="*/ 0 h 21"/>
                <a:gd name="T36" fmla="*/ 3 w 25"/>
                <a:gd name="T37" fmla="*/ 3 h 21"/>
                <a:gd name="T38" fmla="*/ 0 w 25"/>
                <a:gd name="T39" fmla="*/ 7 h 21"/>
                <a:gd name="T40" fmla="*/ 0 w 25"/>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0" y="12"/>
                  </a:moveTo>
                  <a:lnTo>
                    <a:pt x="0" y="12"/>
                  </a:lnTo>
                  <a:lnTo>
                    <a:pt x="3" y="14"/>
                  </a:lnTo>
                  <a:lnTo>
                    <a:pt x="5" y="18"/>
                  </a:lnTo>
                  <a:lnTo>
                    <a:pt x="9" y="21"/>
                  </a:lnTo>
                  <a:lnTo>
                    <a:pt x="16" y="21"/>
                  </a:lnTo>
                  <a:lnTo>
                    <a:pt x="21" y="21"/>
                  </a:lnTo>
                  <a:lnTo>
                    <a:pt x="23" y="18"/>
                  </a:lnTo>
                  <a:lnTo>
                    <a:pt x="25" y="14"/>
                  </a:lnTo>
                  <a:lnTo>
                    <a:pt x="25" y="9"/>
                  </a:lnTo>
                  <a:lnTo>
                    <a:pt x="23" y="7"/>
                  </a:lnTo>
                  <a:lnTo>
                    <a:pt x="18" y="3"/>
                  </a:lnTo>
                  <a:lnTo>
                    <a:pt x="14" y="0"/>
                  </a:lnTo>
                  <a:lnTo>
                    <a:pt x="9" y="0"/>
                  </a:lnTo>
                  <a:lnTo>
                    <a:pt x="5" y="0"/>
                  </a:lnTo>
                  <a:lnTo>
                    <a:pt x="3"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8" name="Freeform 2205">
              <a:extLst>
                <a:ext uri="{FF2B5EF4-FFF2-40B4-BE49-F238E27FC236}">
                  <a16:creationId xmlns:a16="http://schemas.microsoft.com/office/drawing/2014/main" xmlns="" id="{F3203378-9053-7F42-B3D4-557358491C92}"/>
                </a:ext>
              </a:extLst>
            </p:cNvPr>
            <p:cNvSpPr>
              <a:spLocks/>
            </p:cNvSpPr>
            <p:nvPr/>
          </p:nvSpPr>
          <p:spPr bwMode="auto">
            <a:xfrm>
              <a:off x="3324" y="3183"/>
              <a:ext cx="24" cy="21"/>
            </a:xfrm>
            <a:custGeom>
              <a:avLst/>
              <a:gdLst>
                <a:gd name="T0" fmla="*/ 0 w 24"/>
                <a:gd name="T1" fmla="*/ 12 h 21"/>
                <a:gd name="T2" fmla="*/ 0 w 24"/>
                <a:gd name="T3" fmla="*/ 12 h 21"/>
                <a:gd name="T4" fmla="*/ 2 w 24"/>
                <a:gd name="T5" fmla="*/ 16 h 21"/>
                <a:gd name="T6" fmla="*/ 6 w 24"/>
                <a:gd name="T7" fmla="*/ 18 h 21"/>
                <a:gd name="T8" fmla="*/ 9 w 24"/>
                <a:gd name="T9" fmla="*/ 21 h 21"/>
                <a:gd name="T10" fmla="*/ 15 w 24"/>
                <a:gd name="T11" fmla="*/ 21 h 21"/>
                <a:gd name="T12" fmla="*/ 15 w 24"/>
                <a:gd name="T13" fmla="*/ 21 h 21"/>
                <a:gd name="T14" fmla="*/ 20 w 24"/>
                <a:gd name="T15" fmla="*/ 21 h 21"/>
                <a:gd name="T16" fmla="*/ 22 w 24"/>
                <a:gd name="T17" fmla="*/ 18 h 21"/>
                <a:gd name="T18" fmla="*/ 24 w 24"/>
                <a:gd name="T19" fmla="*/ 14 h 21"/>
                <a:gd name="T20" fmla="*/ 24 w 24"/>
                <a:gd name="T21" fmla="*/ 12 h 21"/>
                <a:gd name="T22" fmla="*/ 24 w 24"/>
                <a:gd name="T23" fmla="*/ 12 h 21"/>
                <a:gd name="T24" fmla="*/ 22 w 24"/>
                <a:gd name="T25" fmla="*/ 7 h 21"/>
                <a:gd name="T26" fmla="*/ 20 w 24"/>
                <a:gd name="T27" fmla="*/ 3 h 21"/>
                <a:gd name="T28" fmla="*/ 15 w 24"/>
                <a:gd name="T29" fmla="*/ 0 h 21"/>
                <a:gd name="T30" fmla="*/ 11 w 24"/>
                <a:gd name="T31" fmla="*/ 0 h 21"/>
                <a:gd name="T32" fmla="*/ 11 w 24"/>
                <a:gd name="T33" fmla="*/ 0 h 21"/>
                <a:gd name="T34" fmla="*/ 6 w 24"/>
                <a:gd name="T35" fmla="*/ 0 h 21"/>
                <a:gd name="T36" fmla="*/ 2 w 24"/>
                <a:gd name="T37" fmla="*/ 3 h 21"/>
                <a:gd name="T38" fmla="*/ 2 w 24"/>
                <a:gd name="T39" fmla="*/ 7 h 21"/>
                <a:gd name="T40" fmla="*/ 0 w 24"/>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1">
                  <a:moveTo>
                    <a:pt x="0" y="12"/>
                  </a:moveTo>
                  <a:lnTo>
                    <a:pt x="0" y="12"/>
                  </a:lnTo>
                  <a:lnTo>
                    <a:pt x="2" y="16"/>
                  </a:lnTo>
                  <a:lnTo>
                    <a:pt x="6" y="18"/>
                  </a:lnTo>
                  <a:lnTo>
                    <a:pt x="9" y="21"/>
                  </a:lnTo>
                  <a:lnTo>
                    <a:pt x="15" y="21"/>
                  </a:lnTo>
                  <a:lnTo>
                    <a:pt x="20" y="21"/>
                  </a:lnTo>
                  <a:lnTo>
                    <a:pt x="22" y="18"/>
                  </a:lnTo>
                  <a:lnTo>
                    <a:pt x="24" y="14"/>
                  </a:lnTo>
                  <a:lnTo>
                    <a:pt x="24" y="12"/>
                  </a:lnTo>
                  <a:lnTo>
                    <a:pt x="22" y="7"/>
                  </a:lnTo>
                  <a:lnTo>
                    <a:pt x="20" y="3"/>
                  </a:lnTo>
                  <a:lnTo>
                    <a:pt x="15" y="0"/>
                  </a:lnTo>
                  <a:lnTo>
                    <a:pt x="11" y="0"/>
                  </a:lnTo>
                  <a:lnTo>
                    <a:pt x="6" y="0"/>
                  </a:lnTo>
                  <a:lnTo>
                    <a:pt x="2"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89" name="Freeform 2206">
              <a:extLst>
                <a:ext uri="{FF2B5EF4-FFF2-40B4-BE49-F238E27FC236}">
                  <a16:creationId xmlns:a16="http://schemas.microsoft.com/office/drawing/2014/main" xmlns="" id="{9B1DBAFC-F7EB-3D4C-99EC-4B405B558EB3}"/>
                </a:ext>
              </a:extLst>
            </p:cNvPr>
            <p:cNvSpPr>
              <a:spLocks/>
            </p:cNvSpPr>
            <p:nvPr/>
          </p:nvSpPr>
          <p:spPr bwMode="auto">
            <a:xfrm>
              <a:off x="3324" y="3183"/>
              <a:ext cx="24" cy="21"/>
            </a:xfrm>
            <a:custGeom>
              <a:avLst/>
              <a:gdLst>
                <a:gd name="T0" fmla="*/ 0 w 24"/>
                <a:gd name="T1" fmla="*/ 12 h 21"/>
                <a:gd name="T2" fmla="*/ 0 w 24"/>
                <a:gd name="T3" fmla="*/ 12 h 21"/>
                <a:gd name="T4" fmla="*/ 2 w 24"/>
                <a:gd name="T5" fmla="*/ 16 h 21"/>
                <a:gd name="T6" fmla="*/ 6 w 24"/>
                <a:gd name="T7" fmla="*/ 18 h 21"/>
                <a:gd name="T8" fmla="*/ 9 w 24"/>
                <a:gd name="T9" fmla="*/ 21 h 21"/>
                <a:gd name="T10" fmla="*/ 15 w 24"/>
                <a:gd name="T11" fmla="*/ 21 h 21"/>
                <a:gd name="T12" fmla="*/ 15 w 24"/>
                <a:gd name="T13" fmla="*/ 21 h 21"/>
                <a:gd name="T14" fmla="*/ 20 w 24"/>
                <a:gd name="T15" fmla="*/ 21 h 21"/>
                <a:gd name="T16" fmla="*/ 22 w 24"/>
                <a:gd name="T17" fmla="*/ 18 h 21"/>
                <a:gd name="T18" fmla="*/ 24 w 24"/>
                <a:gd name="T19" fmla="*/ 14 h 21"/>
                <a:gd name="T20" fmla="*/ 24 w 24"/>
                <a:gd name="T21" fmla="*/ 12 h 21"/>
                <a:gd name="T22" fmla="*/ 24 w 24"/>
                <a:gd name="T23" fmla="*/ 12 h 21"/>
                <a:gd name="T24" fmla="*/ 22 w 24"/>
                <a:gd name="T25" fmla="*/ 7 h 21"/>
                <a:gd name="T26" fmla="*/ 20 w 24"/>
                <a:gd name="T27" fmla="*/ 3 h 21"/>
                <a:gd name="T28" fmla="*/ 15 w 24"/>
                <a:gd name="T29" fmla="*/ 0 h 21"/>
                <a:gd name="T30" fmla="*/ 11 w 24"/>
                <a:gd name="T31" fmla="*/ 0 h 21"/>
                <a:gd name="T32" fmla="*/ 11 w 24"/>
                <a:gd name="T33" fmla="*/ 0 h 21"/>
                <a:gd name="T34" fmla="*/ 6 w 24"/>
                <a:gd name="T35" fmla="*/ 0 h 21"/>
                <a:gd name="T36" fmla="*/ 2 w 24"/>
                <a:gd name="T37" fmla="*/ 3 h 21"/>
                <a:gd name="T38" fmla="*/ 2 w 24"/>
                <a:gd name="T39" fmla="*/ 7 h 21"/>
                <a:gd name="T40" fmla="*/ 0 w 24"/>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1">
                  <a:moveTo>
                    <a:pt x="0" y="12"/>
                  </a:moveTo>
                  <a:lnTo>
                    <a:pt x="0" y="12"/>
                  </a:lnTo>
                  <a:lnTo>
                    <a:pt x="2" y="16"/>
                  </a:lnTo>
                  <a:lnTo>
                    <a:pt x="6" y="18"/>
                  </a:lnTo>
                  <a:lnTo>
                    <a:pt x="9" y="21"/>
                  </a:lnTo>
                  <a:lnTo>
                    <a:pt x="15" y="21"/>
                  </a:lnTo>
                  <a:lnTo>
                    <a:pt x="20" y="21"/>
                  </a:lnTo>
                  <a:lnTo>
                    <a:pt x="22" y="18"/>
                  </a:lnTo>
                  <a:lnTo>
                    <a:pt x="24" y="14"/>
                  </a:lnTo>
                  <a:lnTo>
                    <a:pt x="24" y="12"/>
                  </a:lnTo>
                  <a:lnTo>
                    <a:pt x="22" y="7"/>
                  </a:lnTo>
                  <a:lnTo>
                    <a:pt x="20" y="3"/>
                  </a:lnTo>
                  <a:lnTo>
                    <a:pt x="15" y="0"/>
                  </a:lnTo>
                  <a:lnTo>
                    <a:pt x="11" y="0"/>
                  </a:lnTo>
                  <a:lnTo>
                    <a:pt x="6" y="0"/>
                  </a:lnTo>
                  <a:lnTo>
                    <a:pt x="2"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0" name="Freeform 2207">
              <a:extLst>
                <a:ext uri="{FF2B5EF4-FFF2-40B4-BE49-F238E27FC236}">
                  <a16:creationId xmlns:a16="http://schemas.microsoft.com/office/drawing/2014/main" xmlns="" id="{CA63D2E6-C15D-024D-B9E4-04D67BEBAC50}"/>
                </a:ext>
              </a:extLst>
            </p:cNvPr>
            <p:cNvSpPr>
              <a:spLocks/>
            </p:cNvSpPr>
            <p:nvPr/>
          </p:nvSpPr>
          <p:spPr bwMode="auto">
            <a:xfrm>
              <a:off x="3301" y="3183"/>
              <a:ext cx="23" cy="23"/>
            </a:xfrm>
            <a:custGeom>
              <a:avLst/>
              <a:gdLst>
                <a:gd name="T0" fmla="*/ 0 w 23"/>
                <a:gd name="T1" fmla="*/ 12 h 23"/>
                <a:gd name="T2" fmla="*/ 0 w 23"/>
                <a:gd name="T3" fmla="*/ 12 h 23"/>
                <a:gd name="T4" fmla="*/ 2 w 23"/>
                <a:gd name="T5" fmla="*/ 16 h 23"/>
                <a:gd name="T6" fmla="*/ 4 w 23"/>
                <a:gd name="T7" fmla="*/ 18 h 23"/>
                <a:gd name="T8" fmla="*/ 9 w 23"/>
                <a:gd name="T9" fmla="*/ 21 h 23"/>
                <a:gd name="T10" fmla="*/ 14 w 23"/>
                <a:gd name="T11" fmla="*/ 23 h 23"/>
                <a:gd name="T12" fmla="*/ 14 w 23"/>
                <a:gd name="T13" fmla="*/ 23 h 23"/>
                <a:gd name="T14" fmla="*/ 18 w 23"/>
                <a:gd name="T15" fmla="*/ 21 h 23"/>
                <a:gd name="T16" fmla="*/ 20 w 23"/>
                <a:gd name="T17" fmla="*/ 18 h 23"/>
                <a:gd name="T18" fmla="*/ 23 w 23"/>
                <a:gd name="T19" fmla="*/ 16 h 23"/>
                <a:gd name="T20" fmla="*/ 23 w 23"/>
                <a:gd name="T21" fmla="*/ 12 h 23"/>
                <a:gd name="T22" fmla="*/ 23 w 23"/>
                <a:gd name="T23" fmla="*/ 12 h 23"/>
                <a:gd name="T24" fmla="*/ 23 w 23"/>
                <a:gd name="T25" fmla="*/ 7 h 23"/>
                <a:gd name="T26" fmla="*/ 18 w 23"/>
                <a:gd name="T27" fmla="*/ 3 h 23"/>
                <a:gd name="T28" fmla="*/ 16 w 23"/>
                <a:gd name="T29" fmla="*/ 3 h 23"/>
                <a:gd name="T30" fmla="*/ 11 w 23"/>
                <a:gd name="T31" fmla="*/ 0 h 23"/>
                <a:gd name="T32" fmla="*/ 11 w 23"/>
                <a:gd name="T33" fmla="*/ 0 h 23"/>
                <a:gd name="T34" fmla="*/ 7 w 23"/>
                <a:gd name="T35" fmla="*/ 3 h 23"/>
                <a:gd name="T36" fmla="*/ 2 w 23"/>
                <a:gd name="T37" fmla="*/ 5 h 23"/>
                <a:gd name="T38" fmla="*/ 0 w 23"/>
                <a:gd name="T39" fmla="*/ 7 h 23"/>
                <a:gd name="T40" fmla="*/ 0 w 2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3">
                  <a:moveTo>
                    <a:pt x="0" y="12"/>
                  </a:moveTo>
                  <a:lnTo>
                    <a:pt x="0" y="12"/>
                  </a:lnTo>
                  <a:lnTo>
                    <a:pt x="2" y="16"/>
                  </a:lnTo>
                  <a:lnTo>
                    <a:pt x="4" y="18"/>
                  </a:lnTo>
                  <a:lnTo>
                    <a:pt x="9" y="21"/>
                  </a:lnTo>
                  <a:lnTo>
                    <a:pt x="14" y="23"/>
                  </a:lnTo>
                  <a:lnTo>
                    <a:pt x="18" y="21"/>
                  </a:lnTo>
                  <a:lnTo>
                    <a:pt x="20" y="18"/>
                  </a:lnTo>
                  <a:lnTo>
                    <a:pt x="23" y="16"/>
                  </a:lnTo>
                  <a:lnTo>
                    <a:pt x="23" y="12"/>
                  </a:lnTo>
                  <a:lnTo>
                    <a:pt x="23" y="7"/>
                  </a:lnTo>
                  <a:lnTo>
                    <a:pt x="18" y="3"/>
                  </a:lnTo>
                  <a:lnTo>
                    <a:pt x="16" y="3"/>
                  </a:lnTo>
                  <a:lnTo>
                    <a:pt x="11" y="0"/>
                  </a:lnTo>
                  <a:lnTo>
                    <a:pt x="7" y="3"/>
                  </a:lnTo>
                  <a:lnTo>
                    <a:pt x="2"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1" name="Freeform 2208">
              <a:extLst>
                <a:ext uri="{FF2B5EF4-FFF2-40B4-BE49-F238E27FC236}">
                  <a16:creationId xmlns:a16="http://schemas.microsoft.com/office/drawing/2014/main" xmlns="" id="{34C6B568-3588-0A49-A154-5DDB923F3817}"/>
                </a:ext>
              </a:extLst>
            </p:cNvPr>
            <p:cNvSpPr>
              <a:spLocks/>
            </p:cNvSpPr>
            <p:nvPr/>
          </p:nvSpPr>
          <p:spPr bwMode="auto">
            <a:xfrm>
              <a:off x="3301" y="3183"/>
              <a:ext cx="23" cy="23"/>
            </a:xfrm>
            <a:custGeom>
              <a:avLst/>
              <a:gdLst>
                <a:gd name="T0" fmla="*/ 0 w 23"/>
                <a:gd name="T1" fmla="*/ 12 h 23"/>
                <a:gd name="T2" fmla="*/ 0 w 23"/>
                <a:gd name="T3" fmla="*/ 12 h 23"/>
                <a:gd name="T4" fmla="*/ 2 w 23"/>
                <a:gd name="T5" fmla="*/ 16 h 23"/>
                <a:gd name="T6" fmla="*/ 4 w 23"/>
                <a:gd name="T7" fmla="*/ 18 h 23"/>
                <a:gd name="T8" fmla="*/ 9 w 23"/>
                <a:gd name="T9" fmla="*/ 21 h 23"/>
                <a:gd name="T10" fmla="*/ 14 w 23"/>
                <a:gd name="T11" fmla="*/ 23 h 23"/>
                <a:gd name="T12" fmla="*/ 14 w 23"/>
                <a:gd name="T13" fmla="*/ 23 h 23"/>
                <a:gd name="T14" fmla="*/ 18 w 23"/>
                <a:gd name="T15" fmla="*/ 21 h 23"/>
                <a:gd name="T16" fmla="*/ 20 w 23"/>
                <a:gd name="T17" fmla="*/ 18 h 23"/>
                <a:gd name="T18" fmla="*/ 23 w 23"/>
                <a:gd name="T19" fmla="*/ 16 h 23"/>
                <a:gd name="T20" fmla="*/ 23 w 23"/>
                <a:gd name="T21" fmla="*/ 12 h 23"/>
                <a:gd name="T22" fmla="*/ 23 w 23"/>
                <a:gd name="T23" fmla="*/ 12 h 23"/>
                <a:gd name="T24" fmla="*/ 23 w 23"/>
                <a:gd name="T25" fmla="*/ 7 h 23"/>
                <a:gd name="T26" fmla="*/ 18 w 23"/>
                <a:gd name="T27" fmla="*/ 3 h 23"/>
                <a:gd name="T28" fmla="*/ 16 w 23"/>
                <a:gd name="T29" fmla="*/ 3 h 23"/>
                <a:gd name="T30" fmla="*/ 11 w 23"/>
                <a:gd name="T31" fmla="*/ 0 h 23"/>
                <a:gd name="T32" fmla="*/ 11 w 23"/>
                <a:gd name="T33" fmla="*/ 0 h 23"/>
                <a:gd name="T34" fmla="*/ 7 w 23"/>
                <a:gd name="T35" fmla="*/ 3 h 23"/>
                <a:gd name="T36" fmla="*/ 2 w 23"/>
                <a:gd name="T37" fmla="*/ 5 h 23"/>
                <a:gd name="T38" fmla="*/ 0 w 23"/>
                <a:gd name="T39" fmla="*/ 7 h 23"/>
                <a:gd name="T40" fmla="*/ 0 w 2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3">
                  <a:moveTo>
                    <a:pt x="0" y="12"/>
                  </a:moveTo>
                  <a:lnTo>
                    <a:pt x="0" y="12"/>
                  </a:lnTo>
                  <a:lnTo>
                    <a:pt x="2" y="16"/>
                  </a:lnTo>
                  <a:lnTo>
                    <a:pt x="4" y="18"/>
                  </a:lnTo>
                  <a:lnTo>
                    <a:pt x="9" y="21"/>
                  </a:lnTo>
                  <a:lnTo>
                    <a:pt x="14" y="23"/>
                  </a:lnTo>
                  <a:lnTo>
                    <a:pt x="18" y="21"/>
                  </a:lnTo>
                  <a:lnTo>
                    <a:pt x="20" y="18"/>
                  </a:lnTo>
                  <a:lnTo>
                    <a:pt x="23" y="16"/>
                  </a:lnTo>
                  <a:lnTo>
                    <a:pt x="23" y="12"/>
                  </a:lnTo>
                  <a:lnTo>
                    <a:pt x="23" y="7"/>
                  </a:lnTo>
                  <a:lnTo>
                    <a:pt x="18" y="3"/>
                  </a:lnTo>
                  <a:lnTo>
                    <a:pt x="16" y="3"/>
                  </a:lnTo>
                  <a:lnTo>
                    <a:pt x="11" y="0"/>
                  </a:lnTo>
                  <a:lnTo>
                    <a:pt x="7" y="3"/>
                  </a:lnTo>
                  <a:lnTo>
                    <a:pt x="2"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2" name="Freeform 2209">
              <a:extLst>
                <a:ext uri="{FF2B5EF4-FFF2-40B4-BE49-F238E27FC236}">
                  <a16:creationId xmlns:a16="http://schemas.microsoft.com/office/drawing/2014/main" xmlns="" id="{4553C67F-FE85-3F4B-9BB1-B3EA04B5044A}"/>
                </a:ext>
              </a:extLst>
            </p:cNvPr>
            <p:cNvSpPr>
              <a:spLocks/>
            </p:cNvSpPr>
            <p:nvPr/>
          </p:nvSpPr>
          <p:spPr bwMode="auto">
            <a:xfrm>
              <a:off x="3278" y="3183"/>
              <a:ext cx="23" cy="23"/>
            </a:xfrm>
            <a:custGeom>
              <a:avLst/>
              <a:gdLst>
                <a:gd name="T0" fmla="*/ 0 w 23"/>
                <a:gd name="T1" fmla="*/ 12 h 23"/>
                <a:gd name="T2" fmla="*/ 0 w 23"/>
                <a:gd name="T3" fmla="*/ 12 h 23"/>
                <a:gd name="T4" fmla="*/ 0 w 23"/>
                <a:gd name="T5" fmla="*/ 16 h 23"/>
                <a:gd name="T6" fmla="*/ 3 w 23"/>
                <a:gd name="T7" fmla="*/ 21 h 23"/>
                <a:gd name="T8" fmla="*/ 7 w 23"/>
                <a:gd name="T9" fmla="*/ 21 h 23"/>
                <a:gd name="T10" fmla="*/ 12 w 23"/>
                <a:gd name="T11" fmla="*/ 23 h 23"/>
                <a:gd name="T12" fmla="*/ 12 w 23"/>
                <a:gd name="T13" fmla="*/ 23 h 23"/>
                <a:gd name="T14" fmla="*/ 16 w 23"/>
                <a:gd name="T15" fmla="*/ 21 h 23"/>
                <a:gd name="T16" fmla="*/ 21 w 23"/>
                <a:gd name="T17" fmla="*/ 18 h 23"/>
                <a:gd name="T18" fmla="*/ 23 w 23"/>
                <a:gd name="T19" fmla="*/ 16 h 23"/>
                <a:gd name="T20" fmla="*/ 23 w 23"/>
                <a:gd name="T21" fmla="*/ 12 h 23"/>
                <a:gd name="T22" fmla="*/ 23 w 23"/>
                <a:gd name="T23" fmla="*/ 12 h 23"/>
                <a:gd name="T24" fmla="*/ 21 w 23"/>
                <a:gd name="T25" fmla="*/ 7 h 23"/>
                <a:gd name="T26" fmla="*/ 18 w 23"/>
                <a:gd name="T27" fmla="*/ 5 h 23"/>
                <a:gd name="T28" fmla="*/ 14 w 23"/>
                <a:gd name="T29" fmla="*/ 3 h 23"/>
                <a:gd name="T30" fmla="*/ 9 w 23"/>
                <a:gd name="T31" fmla="*/ 0 h 23"/>
                <a:gd name="T32" fmla="*/ 9 w 23"/>
                <a:gd name="T33" fmla="*/ 0 h 23"/>
                <a:gd name="T34" fmla="*/ 5 w 23"/>
                <a:gd name="T35" fmla="*/ 3 h 23"/>
                <a:gd name="T36" fmla="*/ 3 w 23"/>
                <a:gd name="T37" fmla="*/ 5 h 23"/>
                <a:gd name="T38" fmla="*/ 0 w 23"/>
                <a:gd name="T39" fmla="*/ 7 h 23"/>
                <a:gd name="T40" fmla="*/ 0 w 2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3">
                  <a:moveTo>
                    <a:pt x="0" y="12"/>
                  </a:moveTo>
                  <a:lnTo>
                    <a:pt x="0" y="12"/>
                  </a:lnTo>
                  <a:lnTo>
                    <a:pt x="0" y="16"/>
                  </a:lnTo>
                  <a:lnTo>
                    <a:pt x="3" y="21"/>
                  </a:lnTo>
                  <a:lnTo>
                    <a:pt x="7" y="21"/>
                  </a:lnTo>
                  <a:lnTo>
                    <a:pt x="12" y="23"/>
                  </a:lnTo>
                  <a:lnTo>
                    <a:pt x="16" y="21"/>
                  </a:lnTo>
                  <a:lnTo>
                    <a:pt x="21" y="18"/>
                  </a:lnTo>
                  <a:lnTo>
                    <a:pt x="23" y="16"/>
                  </a:lnTo>
                  <a:lnTo>
                    <a:pt x="23" y="12"/>
                  </a:lnTo>
                  <a:lnTo>
                    <a:pt x="21" y="7"/>
                  </a:lnTo>
                  <a:lnTo>
                    <a:pt x="18" y="5"/>
                  </a:lnTo>
                  <a:lnTo>
                    <a:pt x="14" y="3"/>
                  </a:lnTo>
                  <a:lnTo>
                    <a:pt x="9" y="0"/>
                  </a:lnTo>
                  <a:lnTo>
                    <a:pt x="5" y="3"/>
                  </a:lnTo>
                  <a:lnTo>
                    <a:pt x="3"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3" name="Freeform 2210">
              <a:extLst>
                <a:ext uri="{FF2B5EF4-FFF2-40B4-BE49-F238E27FC236}">
                  <a16:creationId xmlns:a16="http://schemas.microsoft.com/office/drawing/2014/main" xmlns="" id="{0B38CB7E-7959-824B-BFC1-57CEC1F818BC}"/>
                </a:ext>
              </a:extLst>
            </p:cNvPr>
            <p:cNvSpPr>
              <a:spLocks/>
            </p:cNvSpPr>
            <p:nvPr/>
          </p:nvSpPr>
          <p:spPr bwMode="auto">
            <a:xfrm>
              <a:off x="3278" y="3183"/>
              <a:ext cx="23" cy="23"/>
            </a:xfrm>
            <a:custGeom>
              <a:avLst/>
              <a:gdLst>
                <a:gd name="T0" fmla="*/ 0 w 23"/>
                <a:gd name="T1" fmla="*/ 12 h 23"/>
                <a:gd name="T2" fmla="*/ 0 w 23"/>
                <a:gd name="T3" fmla="*/ 12 h 23"/>
                <a:gd name="T4" fmla="*/ 0 w 23"/>
                <a:gd name="T5" fmla="*/ 16 h 23"/>
                <a:gd name="T6" fmla="*/ 3 w 23"/>
                <a:gd name="T7" fmla="*/ 21 h 23"/>
                <a:gd name="T8" fmla="*/ 7 w 23"/>
                <a:gd name="T9" fmla="*/ 21 h 23"/>
                <a:gd name="T10" fmla="*/ 12 w 23"/>
                <a:gd name="T11" fmla="*/ 23 h 23"/>
                <a:gd name="T12" fmla="*/ 12 w 23"/>
                <a:gd name="T13" fmla="*/ 23 h 23"/>
                <a:gd name="T14" fmla="*/ 16 w 23"/>
                <a:gd name="T15" fmla="*/ 21 h 23"/>
                <a:gd name="T16" fmla="*/ 21 w 23"/>
                <a:gd name="T17" fmla="*/ 18 h 23"/>
                <a:gd name="T18" fmla="*/ 23 w 23"/>
                <a:gd name="T19" fmla="*/ 16 h 23"/>
                <a:gd name="T20" fmla="*/ 23 w 23"/>
                <a:gd name="T21" fmla="*/ 12 h 23"/>
                <a:gd name="T22" fmla="*/ 23 w 23"/>
                <a:gd name="T23" fmla="*/ 12 h 23"/>
                <a:gd name="T24" fmla="*/ 21 w 23"/>
                <a:gd name="T25" fmla="*/ 7 h 23"/>
                <a:gd name="T26" fmla="*/ 18 w 23"/>
                <a:gd name="T27" fmla="*/ 5 h 23"/>
                <a:gd name="T28" fmla="*/ 14 w 23"/>
                <a:gd name="T29" fmla="*/ 3 h 23"/>
                <a:gd name="T30" fmla="*/ 9 w 23"/>
                <a:gd name="T31" fmla="*/ 0 h 23"/>
                <a:gd name="T32" fmla="*/ 9 w 23"/>
                <a:gd name="T33" fmla="*/ 0 h 23"/>
                <a:gd name="T34" fmla="*/ 5 w 23"/>
                <a:gd name="T35" fmla="*/ 3 h 23"/>
                <a:gd name="T36" fmla="*/ 3 w 23"/>
                <a:gd name="T37" fmla="*/ 5 h 23"/>
                <a:gd name="T38" fmla="*/ 0 w 23"/>
                <a:gd name="T39" fmla="*/ 7 h 23"/>
                <a:gd name="T40" fmla="*/ 0 w 2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3">
                  <a:moveTo>
                    <a:pt x="0" y="12"/>
                  </a:moveTo>
                  <a:lnTo>
                    <a:pt x="0" y="12"/>
                  </a:lnTo>
                  <a:lnTo>
                    <a:pt x="0" y="16"/>
                  </a:lnTo>
                  <a:lnTo>
                    <a:pt x="3" y="21"/>
                  </a:lnTo>
                  <a:lnTo>
                    <a:pt x="7" y="21"/>
                  </a:lnTo>
                  <a:lnTo>
                    <a:pt x="12" y="23"/>
                  </a:lnTo>
                  <a:lnTo>
                    <a:pt x="16" y="21"/>
                  </a:lnTo>
                  <a:lnTo>
                    <a:pt x="21" y="18"/>
                  </a:lnTo>
                  <a:lnTo>
                    <a:pt x="23" y="16"/>
                  </a:lnTo>
                  <a:lnTo>
                    <a:pt x="23" y="12"/>
                  </a:lnTo>
                  <a:lnTo>
                    <a:pt x="21" y="7"/>
                  </a:lnTo>
                  <a:lnTo>
                    <a:pt x="18" y="5"/>
                  </a:lnTo>
                  <a:lnTo>
                    <a:pt x="14" y="3"/>
                  </a:lnTo>
                  <a:lnTo>
                    <a:pt x="9" y="0"/>
                  </a:lnTo>
                  <a:lnTo>
                    <a:pt x="5" y="3"/>
                  </a:lnTo>
                  <a:lnTo>
                    <a:pt x="3"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4" name="Freeform 2211">
              <a:extLst>
                <a:ext uri="{FF2B5EF4-FFF2-40B4-BE49-F238E27FC236}">
                  <a16:creationId xmlns:a16="http://schemas.microsoft.com/office/drawing/2014/main" xmlns="" id="{A5880A50-E70A-8840-8003-A9768ABA485F}"/>
                </a:ext>
              </a:extLst>
            </p:cNvPr>
            <p:cNvSpPr>
              <a:spLocks/>
            </p:cNvSpPr>
            <p:nvPr/>
          </p:nvSpPr>
          <p:spPr bwMode="auto">
            <a:xfrm>
              <a:off x="3254" y="3186"/>
              <a:ext cx="22" cy="20"/>
            </a:xfrm>
            <a:custGeom>
              <a:avLst/>
              <a:gdLst>
                <a:gd name="T0" fmla="*/ 0 w 22"/>
                <a:gd name="T1" fmla="*/ 9 h 20"/>
                <a:gd name="T2" fmla="*/ 0 w 22"/>
                <a:gd name="T3" fmla="*/ 9 h 20"/>
                <a:gd name="T4" fmla="*/ 2 w 22"/>
                <a:gd name="T5" fmla="*/ 13 h 20"/>
                <a:gd name="T6" fmla="*/ 4 w 22"/>
                <a:gd name="T7" fmla="*/ 18 h 20"/>
                <a:gd name="T8" fmla="*/ 9 w 22"/>
                <a:gd name="T9" fmla="*/ 20 h 20"/>
                <a:gd name="T10" fmla="*/ 13 w 22"/>
                <a:gd name="T11" fmla="*/ 20 h 20"/>
                <a:gd name="T12" fmla="*/ 13 w 22"/>
                <a:gd name="T13" fmla="*/ 20 h 20"/>
                <a:gd name="T14" fmla="*/ 18 w 22"/>
                <a:gd name="T15" fmla="*/ 20 h 20"/>
                <a:gd name="T16" fmla="*/ 20 w 22"/>
                <a:gd name="T17" fmla="*/ 18 h 20"/>
                <a:gd name="T18" fmla="*/ 22 w 22"/>
                <a:gd name="T19" fmla="*/ 13 h 20"/>
                <a:gd name="T20" fmla="*/ 22 w 22"/>
                <a:gd name="T21" fmla="*/ 9 h 20"/>
                <a:gd name="T22" fmla="*/ 22 w 22"/>
                <a:gd name="T23" fmla="*/ 9 h 20"/>
                <a:gd name="T24" fmla="*/ 22 w 22"/>
                <a:gd name="T25" fmla="*/ 4 h 20"/>
                <a:gd name="T26" fmla="*/ 20 w 22"/>
                <a:gd name="T27" fmla="*/ 2 h 20"/>
                <a:gd name="T28" fmla="*/ 15 w 22"/>
                <a:gd name="T29" fmla="*/ 0 h 20"/>
                <a:gd name="T30" fmla="*/ 11 w 22"/>
                <a:gd name="T31" fmla="*/ 0 h 20"/>
                <a:gd name="T32" fmla="*/ 11 w 22"/>
                <a:gd name="T33" fmla="*/ 0 h 20"/>
                <a:gd name="T34" fmla="*/ 6 w 22"/>
                <a:gd name="T35" fmla="*/ 0 h 20"/>
                <a:gd name="T36" fmla="*/ 2 w 22"/>
                <a:gd name="T37" fmla="*/ 2 h 20"/>
                <a:gd name="T38" fmla="*/ 0 w 22"/>
                <a:gd name="T39" fmla="*/ 6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3"/>
                  </a:lnTo>
                  <a:lnTo>
                    <a:pt x="4" y="18"/>
                  </a:lnTo>
                  <a:lnTo>
                    <a:pt x="9" y="20"/>
                  </a:lnTo>
                  <a:lnTo>
                    <a:pt x="13" y="20"/>
                  </a:lnTo>
                  <a:lnTo>
                    <a:pt x="18" y="20"/>
                  </a:lnTo>
                  <a:lnTo>
                    <a:pt x="20" y="18"/>
                  </a:lnTo>
                  <a:lnTo>
                    <a:pt x="22" y="13"/>
                  </a:lnTo>
                  <a:lnTo>
                    <a:pt x="22" y="9"/>
                  </a:lnTo>
                  <a:lnTo>
                    <a:pt x="22" y="4"/>
                  </a:lnTo>
                  <a:lnTo>
                    <a:pt x="20" y="2"/>
                  </a:lnTo>
                  <a:lnTo>
                    <a:pt x="15" y="0"/>
                  </a:lnTo>
                  <a:lnTo>
                    <a:pt x="11" y="0"/>
                  </a:lnTo>
                  <a:lnTo>
                    <a:pt x="6" y="0"/>
                  </a:lnTo>
                  <a:lnTo>
                    <a:pt x="2"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5" name="Freeform 2212">
              <a:extLst>
                <a:ext uri="{FF2B5EF4-FFF2-40B4-BE49-F238E27FC236}">
                  <a16:creationId xmlns:a16="http://schemas.microsoft.com/office/drawing/2014/main" xmlns="" id="{B5150AC1-3A78-9C4D-B6AE-E77D3251D5B1}"/>
                </a:ext>
              </a:extLst>
            </p:cNvPr>
            <p:cNvSpPr>
              <a:spLocks/>
            </p:cNvSpPr>
            <p:nvPr/>
          </p:nvSpPr>
          <p:spPr bwMode="auto">
            <a:xfrm>
              <a:off x="3254" y="3186"/>
              <a:ext cx="22" cy="20"/>
            </a:xfrm>
            <a:custGeom>
              <a:avLst/>
              <a:gdLst>
                <a:gd name="T0" fmla="*/ 0 w 22"/>
                <a:gd name="T1" fmla="*/ 9 h 20"/>
                <a:gd name="T2" fmla="*/ 0 w 22"/>
                <a:gd name="T3" fmla="*/ 9 h 20"/>
                <a:gd name="T4" fmla="*/ 2 w 22"/>
                <a:gd name="T5" fmla="*/ 13 h 20"/>
                <a:gd name="T6" fmla="*/ 4 w 22"/>
                <a:gd name="T7" fmla="*/ 18 h 20"/>
                <a:gd name="T8" fmla="*/ 9 w 22"/>
                <a:gd name="T9" fmla="*/ 20 h 20"/>
                <a:gd name="T10" fmla="*/ 13 w 22"/>
                <a:gd name="T11" fmla="*/ 20 h 20"/>
                <a:gd name="T12" fmla="*/ 13 w 22"/>
                <a:gd name="T13" fmla="*/ 20 h 20"/>
                <a:gd name="T14" fmla="*/ 18 w 22"/>
                <a:gd name="T15" fmla="*/ 20 h 20"/>
                <a:gd name="T16" fmla="*/ 20 w 22"/>
                <a:gd name="T17" fmla="*/ 18 h 20"/>
                <a:gd name="T18" fmla="*/ 22 w 22"/>
                <a:gd name="T19" fmla="*/ 13 h 20"/>
                <a:gd name="T20" fmla="*/ 22 w 22"/>
                <a:gd name="T21" fmla="*/ 9 h 20"/>
                <a:gd name="T22" fmla="*/ 22 w 22"/>
                <a:gd name="T23" fmla="*/ 9 h 20"/>
                <a:gd name="T24" fmla="*/ 22 w 22"/>
                <a:gd name="T25" fmla="*/ 4 h 20"/>
                <a:gd name="T26" fmla="*/ 20 w 22"/>
                <a:gd name="T27" fmla="*/ 2 h 20"/>
                <a:gd name="T28" fmla="*/ 15 w 22"/>
                <a:gd name="T29" fmla="*/ 0 h 20"/>
                <a:gd name="T30" fmla="*/ 11 w 22"/>
                <a:gd name="T31" fmla="*/ 0 h 20"/>
                <a:gd name="T32" fmla="*/ 11 w 22"/>
                <a:gd name="T33" fmla="*/ 0 h 20"/>
                <a:gd name="T34" fmla="*/ 6 w 22"/>
                <a:gd name="T35" fmla="*/ 0 h 20"/>
                <a:gd name="T36" fmla="*/ 2 w 22"/>
                <a:gd name="T37" fmla="*/ 2 h 20"/>
                <a:gd name="T38" fmla="*/ 0 w 22"/>
                <a:gd name="T39" fmla="*/ 6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3"/>
                  </a:lnTo>
                  <a:lnTo>
                    <a:pt x="4" y="18"/>
                  </a:lnTo>
                  <a:lnTo>
                    <a:pt x="9" y="20"/>
                  </a:lnTo>
                  <a:lnTo>
                    <a:pt x="13" y="20"/>
                  </a:lnTo>
                  <a:lnTo>
                    <a:pt x="18" y="20"/>
                  </a:lnTo>
                  <a:lnTo>
                    <a:pt x="20" y="18"/>
                  </a:lnTo>
                  <a:lnTo>
                    <a:pt x="22" y="13"/>
                  </a:lnTo>
                  <a:lnTo>
                    <a:pt x="22" y="9"/>
                  </a:lnTo>
                  <a:lnTo>
                    <a:pt x="22" y="4"/>
                  </a:lnTo>
                  <a:lnTo>
                    <a:pt x="20" y="2"/>
                  </a:lnTo>
                  <a:lnTo>
                    <a:pt x="15" y="0"/>
                  </a:lnTo>
                  <a:lnTo>
                    <a:pt x="11" y="0"/>
                  </a:lnTo>
                  <a:lnTo>
                    <a:pt x="6" y="0"/>
                  </a:lnTo>
                  <a:lnTo>
                    <a:pt x="2"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6" name="Freeform 2213">
              <a:extLst>
                <a:ext uri="{FF2B5EF4-FFF2-40B4-BE49-F238E27FC236}">
                  <a16:creationId xmlns:a16="http://schemas.microsoft.com/office/drawing/2014/main" xmlns="" id="{897F257E-6B44-174A-873A-7CB7F5BB3D55}"/>
                </a:ext>
              </a:extLst>
            </p:cNvPr>
            <p:cNvSpPr>
              <a:spLocks/>
            </p:cNvSpPr>
            <p:nvPr/>
          </p:nvSpPr>
          <p:spPr bwMode="auto">
            <a:xfrm>
              <a:off x="3231" y="3186"/>
              <a:ext cx="23" cy="20"/>
            </a:xfrm>
            <a:custGeom>
              <a:avLst/>
              <a:gdLst>
                <a:gd name="T0" fmla="*/ 0 w 23"/>
                <a:gd name="T1" fmla="*/ 11 h 20"/>
                <a:gd name="T2" fmla="*/ 0 w 23"/>
                <a:gd name="T3" fmla="*/ 11 h 20"/>
                <a:gd name="T4" fmla="*/ 0 w 23"/>
                <a:gd name="T5" fmla="*/ 13 h 20"/>
                <a:gd name="T6" fmla="*/ 2 w 23"/>
                <a:gd name="T7" fmla="*/ 18 h 20"/>
                <a:gd name="T8" fmla="*/ 7 w 23"/>
                <a:gd name="T9" fmla="*/ 20 h 20"/>
                <a:gd name="T10" fmla="*/ 11 w 23"/>
                <a:gd name="T11" fmla="*/ 20 h 20"/>
                <a:gd name="T12" fmla="*/ 11 w 23"/>
                <a:gd name="T13" fmla="*/ 20 h 20"/>
                <a:gd name="T14" fmla="*/ 16 w 23"/>
                <a:gd name="T15" fmla="*/ 20 h 20"/>
                <a:gd name="T16" fmla="*/ 20 w 23"/>
                <a:gd name="T17" fmla="*/ 18 h 20"/>
                <a:gd name="T18" fmla="*/ 23 w 23"/>
                <a:gd name="T19" fmla="*/ 13 h 20"/>
                <a:gd name="T20" fmla="*/ 23 w 23"/>
                <a:gd name="T21" fmla="*/ 9 h 20"/>
                <a:gd name="T22" fmla="*/ 23 w 23"/>
                <a:gd name="T23" fmla="*/ 9 h 20"/>
                <a:gd name="T24" fmla="*/ 23 w 23"/>
                <a:gd name="T25" fmla="*/ 6 h 20"/>
                <a:gd name="T26" fmla="*/ 20 w 23"/>
                <a:gd name="T27" fmla="*/ 2 h 20"/>
                <a:gd name="T28" fmla="*/ 16 w 23"/>
                <a:gd name="T29" fmla="*/ 0 h 20"/>
                <a:gd name="T30" fmla="*/ 11 w 23"/>
                <a:gd name="T31" fmla="*/ 0 h 20"/>
                <a:gd name="T32" fmla="*/ 11 w 23"/>
                <a:gd name="T33" fmla="*/ 0 h 20"/>
                <a:gd name="T34" fmla="*/ 7 w 23"/>
                <a:gd name="T35" fmla="*/ 0 h 20"/>
                <a:gd name="T36" fmla="*/ 2 w 23"/>
                <a:gd name="T37" fmla="*/ 2 h 20"/>
                <a:gd name="T38" fmla="*/ 0 w 23"/>
                <a:gd name="T39" fmla="*/ 6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0" y="13"/>
                  </a:lnTo>
                  <a:lnTo>
                    <a:pt x="2" y="18"/>
                  </a:lnTo>
                  <a:lnTo>
                    <a:pt x="7" y="20"/>
                  </a:lnTo>
                  <a:lnTo>
                    <a:pt x="11" y="20"/>
                  </a:lnTo>
                  <a:lnTo>
                    <a:pt x="16" y="20"/>
                  </a:lnTo>
                  <a:lnTo>
                    <a:pt x="20" y="18"/>
                  </a:lnTo>
                  <a:lnTo>
                    <a:pt x="23" y="13"/>
                  </a:lnTo>
                  <a:lnTo>
                    <a:pt x="23" y="9"/>
                  </a:lnTo>
                  <a:lnTo>
                    <a:pt x="23" y="6"/>
                  </a:lnTo>
                  <a:lnTo>
                    <a:pt x="20" y="2"/>
                  </a:lnTo>
                  <a:lnTo>
                    <a:pt x="16" y="0"/>
                  </a:lnTo>
                  <a:lnTo>
                    <a:pt x="11" y="0"/>
                  </a:lnTo>
                  <a:lnTo>
                    <a:pt x="7" y="0"/>
                  </a:lnTo>
                  <a:lnTo>
                    <a:pt x="2"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5997" name="Freeform 2214">
              <a:extLst>
                <a:ext uri="{FF2B5EF4-FFF2-40B4-BE49-F238E27FC236}">
                  <a16:creationId xmlns:a16="http://schemas.microsoft.com/office/drawing/2014/main" xmlns="" id="{0E66694D-F6FC-8A46-B8BB-5E625C09BEBF}"/>
                </a:ext>
              </a:extLst>
            </p:cNvPr>
            <p:cNvSpPr>
              <a:spLocks/>
            </p:cNvSpPr>
            <p:nvPr/>
          </p:nvSpPr>
          <p:spPr bwMode="auto">
            <a:xfrm>
              <a:off x="3231" y="3186"/>
              <a:ext cx="23" cy="20"/>
            </a:xfrm>
            <a:custGeom>
              <a:avLst/>
              <a:gdLst>
                <a:gd name="T0" fmla="*/ 0 w 23"/>
                <a:gd name="T1" fmla="*/ 11 h 20"/>
                <a:gd name="T2" fmla="*/ 0 w 23"/>
                <a:gd name="T3" fmla="*/ 11 h 20"/>
                <a:gd name="T4" fmla="*/ 0 w 23"/>
                <a:gd name="T5" fmla="*/ 13 h 20"/>
                <a:gd name="T6" fmla="*/ 2 w 23"/>
                <a:gd name="T7" fmla="*/ 18 h 20"/>
                <a:gd name="T8" fmla="*/ 7 w 23"/>
                <a:gd name="T9" fmla="*/ 20 h 20"/>
                <a:gd name="T10" fmla="*/ 11 w 23"/>
                <a:gd name="T11" fmla="*/ 20 h 20"/>
                <a:gd name="T12" fmla="*/ 11 w 23"/>
                <a:gd name="T13" fmla="*/ 20 h 20"/>
                <a:gd name="T14" fmla="*/ 16 w 23"/>
                <a:gd name="T15" fmla="*/ 20 h 20"/>
                <a:gd name="T16" fmla="*/ 20 w 23"/>
                <a:gd name="T17" fmla="*/ 18 h 20"/>
                <a:gd name="T18" fmla="*/ 23 w 23"/>
                <a:gd name="T19" fmla="*/ 13 h 20"/>
                <a:gd name="T20" fmla="*/ 23 w 23"/>
                <a:gd name="T21" fmla="*/ 9 h 20"/>
                <a:gd name="T22" fmla="*/ 23 w 23"/>
                <a:gd name="T23" fmla="*/ 9 h 20"/>
                <a:gd name="T24" fmla="*/ 23 w 23"/>
                <a:gd name="T25" fmla="*/ 6 h 20"/>
                <a:gd name="T26" fmla="*/ 20 w 23"/>
                <a:gd name="T27" fmla="*/ 2 h 20"/>
                <a:gd name="T28" fmla="*/ 16 w 23"/>
                <a:gd name="T29" fmla="*/ 0 h 20"/>
                <a:gd name="T30" fmla="*/ 11 w 23"/>
                <a:gd name="T31" fmla="*/ 0 h 20"/>
                <a:gd name="T32" fmla="*/ 11 w 23"/>
                <a:gd name="T33" fmla="*/ 0 h 20"/>
                <a:gd name="T34" fmla="*/ 7 w 23"/>
                <a:gd name="T35" fmla="*/ 0 h 20"/>
                <a:gd name="T36" fmla="*/ 2 w 23"/>
                <a:gd name="T37" fmla="*/ 2 h 20"/>
                <a:gd name="T38" fmla="*/ 0 w 23"/>
                <a:gd name="T39" fmla="*/ 6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0" y="13"/>
                  </a:lnTo>
                  <a:lnTo>
                    <a:pt x="2" y="18"/>
                  </a:lnTo>
                  <a:lnTo>
                    <a:pt x="7" y="20"/>
                  </a:lnTo>
                  <a:lnTo>
                    <a:pt x="11" y="20"/>
                  </a:lnTo>
                  <a:lnTo>
                    <a:pt x="16" y="20"/>
                  </a:lnTo>
                  <a:lnTo>
                    <a:pt x="20" y="18"/>
                  </a:lnTo>
                  <a:lnTo>
                    <a:pt x="23" y="13"/>
                  </a:lnTo>
                  <a:lnTo>
                    <a:pt x="23" y="9"/>
                  </a:lnTo>
                  <a:lnTo>
                    <a:pt x="23" y="6"/>
                  </a:lnTo>
                  <a:lnTo>
                    <a:pt x="20" y="2"/>
                  </a:lnTo>
                  <a:lnTo>
                    <a:pt x="16" y="0"/>
                  </a:lnTo>
                  <a:lnTo>
                    <a:pt x="11" y="0"/>
                  </a:lnTo>
                  <a:lnTo>
                    <a:pt x="7" y="0"/>
                  </a:lnTo>
                  <a:lnTo>
                    <a:pt x="2"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5998" name="Group 2416">
            <a:extLst>
              <a:ext uri="{FF2B5EF4-FFF2-40B4-BE49-F238E27FC236}">
                <a16:creationId xmlns:a16="http://schemas.microsoft.com/office/drawing/2014/main" xmlns="" id="{48FDA4A3-ABA4-0241-9976-F89E023A865C}"/>
              </a:ext>
            </a:extLst>
          </p:cNvPr>
          <p:cNvGrpSpPr>
            <a:grpSpLocks/>
          </p:cNvGrpSpPr>
          <p:nvPr/>
        </p:nvGrpSpPr>
        <p:grpSpPr bwMode="auto">
          <a:xfrm>
            <a:off x="1625600" y="4656138"/>
            <a:ext cx="4451350" cy="168275"/>
            <a:chOff x="1565" y="3127"/>
            <a:chExt cx="2804" cy="106"/>
          </a:xfrm>
        </p:grpSpPr>
        <p:sp>
          <p:nvSpPr>
            <p:cNvPr id="5999" name="Freeform 2216">
              <a:extLst>
                <a:ext uri="{FF2B5EF4-FFF2-40B4-BE49-F238E27FC236}">
                  <a16:creationId xmlns:a16="http://schemas.microsoft.com/office/drawing/2014/main" xmlns="" id="{F4619500-4A02-DE49-97E8-3B8042711A95}"/>
                </a:ext>
              </a:extLst>
            </p:cNvPr>
            <p:cNvSpPr>
              <a:spLocks/>
            </p:cNvSpPr>
            <p:nvPr/>
          </p:nvSpPr>
          <p:spPr bwMode="auto">
            <a:xfrm>
              <a:off x="3184" y="3186"/>
              <a:ext cx="25" cy="22"/>
            </a:xfrm>
            <a:custGeom>
              <a:avLst/>
              <a:gdLst>
                <a:gd name="T0" fmla="*/ 0 w 25"/>
                <a:gd name="T1" fmla="*/ 11 h 22"/>
                <a:gd name="T2" fmla="*/ 0 w 25"/>
                <a:gd name="T3" fmla="*/ 11 h 22"/>
                <a:gd name="T4" fmla="*/ 2 w 25"/>
                <a:gd name="T5" fmla="*/ 15 h 22"/>
                <a:gd name="T6" fmla="*/ 4 w 25"/>
                <a:gd name="T7" fmla="*/ 18 h 22"/>
                <a:gd name="T8" fmla="*/ 7 w 25"/>
                <a:gd name="T9" fmla="*/ 20 h 22"/>
                <a:gd name="T10" fmla="*/ 11 w 25"/>
                <a:gd name="T11" fmla="*/ 22 h 22"/>
                <a:gd name="T12" fmla="*/ 11 w 25"/>
                <a:gd name="T13" fmla="*/ 22 h 22"/>
                <a:gd name="T14" fmla="*/ 16 w 25"/>
                <a:gd name="T15" fmla="*/ 20 h 22"/>
                <a:gd name="T16" fmla="*/ 20 w 25"/>
                <a:gd name="T17" fmla="*/ 18 h 22"/>
                <a:gd name="T18" fmla="*/ 22 w 25"/>
                <a:gd name="T19" fmla="*/ 15 h 22"/>
                <a:gd name="T20" fmla="*/ 25 w 25"/>
                <a:gd name="T21" fmla="*/ 11 h 22"/>
                <a:gd name="T22" fmla="*/ 25 w 25"/>
                <a:gd name="T23" fmla="*/ 11 h 22"/>
                <a:gd name="T24" fmla="*/ 22 w 25"/>
                <a:gd name="T25" fmla="*/ 6 h 22"/>
                <a:gd name="T26" fmla="*/ 20 w 25"/>
                <a:gd name="T27" fmla="*/ 4 h 22"/>
                <a:gd name="T28" fmla="*/ 18 w 25"/>
                <a:gd name="T29" fmla="*/ 2 h 22"/>
                <a:gd name="T30" fmla="*/ 13 w 25"/>
                <a:gd name="T31" fmla="*/ 0 h 22"/>
                <a:gd name="T32" fmla="*/ 13 w 25"/>
                <a:gd name="T33" fmla="*/ 0 h 22"/>
                <a:gd name="T34" fmla="*/ 9 w 25"/>
                <a:gd name="T35" fmla="*/ 2 h 22"/>
                <a:gd name="T36" fmla="*/ 4 w 25"/>
                <a:gd name="T37" fmla="*/ 4 h 22"/>
                <a:gd name="T38" fmla="*/ 2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2" y="15"/>
                  </a:lnTo>
                  <a:lnTo>
                    <a:pt x="4" y="18"/>
                  </a:lnTo>
                  <a:lnTo>
                    <a:pt x="7" y="20"/>
                  </a:lnTo>
                  <a:lnTo>
                    <a:pt x="11" y="22"/>
                  </a:lnTo>
                  <a:lnTo>
                    <a:pt x="16" y="20"/>
                  </a:lnTo>
                  <a:lnTo>
                    <a:pt x="20" y="18"/>
                  </a:lnTo>
                  <a:lnTo>
                    <a:pt x="22" y="15"/>
                  </a:lnTo>
                  <a:lnTo>
                    <a:pt x="25" y="11"/>
                  </a:lnTo>
                  <a:lnTo>
                    <a:pt x="22" y="6"/>
                  </a:lnTo>
                  <a:lnTo>
                    <a:pt x="20" y="4"/>
                  </a:lnTo>
                  <a:lnTo>
                    <a:pt x="18" y="2"/>
                  </a:lnTo>
                  <a:lnTo>
                    <a:pt x="13" y="0"/>
                  </a:lnTo>
                  <a:lnTo>
                    <a:pt x="9" y="2"/>
                  </a:lnTo>
                  <a:lnTo>
                    <a:pt x="4"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0" name="Freeform 2217">
              <a:extLst>
                <a:ext uri="{FF2B5EF4-FFF2-40B4-BE49-F238E27FC236}">
                  <a16:creationId xmlns:a16="http://schemas.microsoft.com/office/drawing/2014/main" xmlns="" id="{33EE85B4-3B36-1242-871A-13B80E257126}"/>
                </a:ext>
              </a:extLst>
            </p:cNvPr>
            <p:cNvSpPr>
              <a:spLocks/>
            </p:cNvSpPr>
            <p:nvPr/>
          </p:nvSpPr>
          <p:spPr bwMode="auto">
            <a:xfrm>
              <a:off x="3184" y="3186"/>
              <a:ext cx="25" cy="22"/>
            </a:xfrm>
            <a:custGeom>
              <a:avLst/>
              <a:gdLst>
                <a:gd name="T0" fmla="*/ 0 w 25"/>
                <a:gd name="T1" fmla="*/ 11 h 22"/>
                <a:gd name="T2" fmla="*/ 0 w 25"/>
                <a:gd name="T3" fmla="*/ 11 h 22"/>
                <a:gd name="T4" fmla="*/ 2 w 25"/>
                <a:gd name="T5" fmla="*/ 15 h 22"/>
                <a:gd name="T6" fmla="*/ 4 w 25"/>
                <a:gd name="T7" fmla="*/ 18 h 22"/>
                <a:gd name="T8" fmla="*/ 7 w 25"/>
                <a:gd name="T9" fmla="*/ 20 h 22"/>
                <a:gd name="T10" fmla="*/ 11 w 25"/>
                <a:gd name="T11" fmla="*/ 22 h 22"/>
                <a:gd name="T12" fmla="*/ 11 w 25"/>
                <a:gd name="T13" fmla="*/ 22 h 22"/>
                <a:gd name="T14" fmla="*/ 16 w 25"/>
                <a:gd name="T15" fmla="*/ 20 h 22"/>
                <a:gd name="T16" fmla="*/ 20 w 25"/>
                <a:gd name="T17" fmla="*/ 18 h 22"/>
                <a:gd name="T18" fmla="*/ 22 w 25"/>
                <a:gd name="T19" fmla="*/ 15 h 22"/>
                <a:gd name="T20" fmla="*/ 25 w 25"/>
                <a:gd name="T21" fmla="*/ 11 h 22"/>
                <a:gd name="T22" fmla="*/ 25 w 25"/>
                <a:gd name="T23" fmla="*/ 11 h 22"/>
                <a:gd name="T24" fmla="*/ 22 w 25"/>
                <a:gd name="T25" fmla="*/ 6 h 22"/>
                <a:gd name="T26" fmla="*/ 20 w 25"/>
                <a:gd name="T27" fmla="*/ 4 h 22"/>
                <a:gd name="T28" fmla="*/ 18 w 25"/>
                <a:gd name="T29" fmla="*/ 2 h 22"/>
                <a:gd name="T30" fmla="*/ 13 w 25"/>
                <a:gd name="T31" fmla="*/ 0 h 22"/>
                <a:gd name="T32" fmla="*/ 13 w 25"/>
                <a:gd name="T33" fmla="*/ 0 h 22"/>
                <a:gd name="T34" fmla="*/ 9 w 25"/>
                <a:gd name="T35" fmla="*/ 2 h 22"/>
                <a:gd name="T36" fmla="*/ 4 w 25"/>
                <a:gd name="T37" fmla="*/ 4 h 22"/>
                <a:gd name="T38" fmla="*/ 2 w 25"/>
                <a:gd name="T39" fmla="*/ 6 h 22"/>
                <a:gd name="T40" fmla="*/ 0 w 25"/>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2">
                  <a:moveTo>
                    <a:pt x="0" y="11"/>
                  </a:moveTo>
                  <a:lnTo>
                    <a:pt x="0" y="11"/>
                  </a:lnTo>
                  <a:lnTo>
                    <a:pt x="2" y="15"/>
                  </a:lnTo>
                  <a:lnTo>
                    <a:pt x="4" y="18"/>
                  </a:lnTo>
                  <a:lnTo>
                    <a:pt x="7" y="20"/>
                  </a:lnTo>
                  <a:lnTo>
                    <a:pt x="11" y="22"/>
                  </a:lnTo>
                  <a:lnTo>
                    <a:pt x="16" y="20"/>
                  </a:lnTo>
                  <a:lnTo>
                    <a:pt x="20" y="18"/>
                  </a:lnTo>
                  <a:lnTo>
                    <a:pt x="22" y="15"/>
                  </a:lnTo>
                  <a:lnTo>
                    <a:pt x="25" y="11"/>
                  </a:lnTo>
                  <a:lnTo>
                    <a:pt x="22" y="6"/>
                  </a:lnTo>
                  <a:lnTo>
                    <a:pt x="20" y="4"/>
                  </a:lnTo>
                  <a:lnTo>
                    <a:pt x="18" y="2"/>
                  </a:lnTo>
                  <a:lnTo>
                    <a:pt x="13" y="0"/>
                  </a:lnTo>
                  <a:lnTo>
                    <a:pt x="9" y="2"/>
                  </a:lnTo>
                  <a:lnTo>
                    <a:pt x="4"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1" name="Freeform 2218">
              <a:extLst>
                <a:ext uri="{FF2B5EF4-FFF2-40B4-BE49-F238E27FC236}">
                  <a16:creationId xmlns:a16="http://schemas.microsoft.com/office/drawing/2014/main" xmlns="" id="{28F5FEB2-34DB-6B45-8582-67A0CEB3BAAC}"/>
                </a:ext>
              </a:extLst>
            </p:cNvPr>
            <p:cNvSpPr>
              <a:spLocks/>
            </p:cNvSpPr>
            <p:nvPr/>
          </p:nvSpPr>
          <p:spPr bwMode="auto">
            <a:xfrm>
              <a:off x="3094" y="3188"/>
              <a:ext cx="22" cy="22"/>
            </a:xfrm>
            <a:custGeom>
              <a:avLst/>
              <a:gdLst>
                <a:gd name="T0" fmla="*/ 0 w 22"/>
                <a:gd name="T1" fmla="*/ 11 h 22"/>
                <a:gd name="T2" fmla="*/ 0 w 22"/>
                <a:gd name="T3" fmla="*/ 11 h 22"/>
                <a:gd name="T4" fmla="*/ 0 w 22"/>
                <a:gd name="T5" fmla="*/ 16 h 22"/>
                <a:gd name="T6" fmla="*/ 0 w 22"/>
                <a:gd name="T7" fmla="*/ 18 h 22"/>
                <a:gd name="T8" fmla="*/ 4 w 22"/>
                <a:gd name="T9" fmla="*/ 20 h 22"/>
                <a:gd name="T10" fmla="*/ 9 w 22"/>
                <a:gd name="T11" fmla="*/ 22 h 22"/>
                <a:gd name="T12" fmla="*/ 9 w 22"/>
                <a:gd name="T13" fmla="*/ 22 h 22"/>
                <a:gd name="T14" fmla="*/ 13 w 22"/>
                <a:gd name="T15" fmla="*/ 20 h 22"/>
                <a:gd name="T16" fmla="*/ 18 w 22"/>
                <a:gd name="T17" fmla="*/ 18 h 22"/>
                <a:gd name="T18" fmla="*/ 20 w 22"/>
                <a:gd name="T19" fmla="*/ 16 h 22"/>
                <a:gd name="T20" fmla="*/ 22 w 22"/>
                <a:gd name="T21" fmla="*/ 11 h 22"/>
                <a:gd name="T22" fmla="*/ 22 w 22"/>
                <a:gd name="T23" fmla="*/ 11 h 22"/>
                <a:gd name="T24" fmla="*/ 22 w 22"/>
                <a:gd name="T25" fmla="*/ 7 h 22"/>
                <a:gd name="T26" fmla="*/ 20 w 22"/>
                <a:gd name="T27" fmla="*/ 2 h 22"/>
                <a:gd name="T28" fmla="*/ 18 w 22"/>
                <a:gd name="T29" fmla="*/ 0 h 22"/>
                <a:gd name="T30" fmla="*/ 13 w 22"/>
                <a:gd name="T31" fmla="*/ 0 h 22"/>
                <a:gd name="T32" fmla="*/ 13 w 22"/>
                <a:gd name="T33" fmla="*/ 0 h 22"/>
                <a:gd name="T34" fmla="*/ 9 w 22"/>
                <a:gd name="T35" fmla="*/ 2 h 22"/>
                <a:gd name="T36" fmla="*/ 4 w 22"/>
                <a:gd name="T37" fmla="*/ 4 h 22"/>
                <a:gd name="T38" fmla="*/ 2 w 22"/>
                <a:gd name="T39" fmla="*/ 7 h 22"/>
                <a:gd name="T40" fmla="*/ 0 w 2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2">
                  <a:moveTo>
                    <a:pt x="0" y="11"/>
                  </a:moveTo>
                  <a:lnTo>
                    <a:pt x="0" y="11"/>
                  </a:lnTo>
                  <a:lnTo>
                    <a:pt x="0" y="16"/>
                  </a:lnTo>
                  <a:lnTo>
                    <a:pt x="0" y="18"/>
                  </a:lnTo>
                  <a:lnTo>
                    <a:pt x="4" y="20"/>
                  </a:lnTo>
                  <a:lnTo>
                    <a:pt x="9" y="22"/>
                  </a:lnTo>
                  <a:lnTo>
                    <a:pt x="13" y="20"/>
                  </a:lnTo>
                  <a:lnTo>
                    <a:pt x="18" y="18"/>
                  </a:lnTo>
                  <a:lnTo>
                    <a:pt x="20" y="16"/>
                  </a:lnTo>
                  <a:lnTo>
                    <a:pt x="22" y="11"/>
                  </a:lnTo>
                  <a:lnTo>
                    <a:pt x="22" y="7"/>
                  </a:lnTo>
                  <a:lnTo>
                    <a:pt x="20" y="2"/>
                  </a:lnTo>
                  <a:lnTo>
                    <a:pt x="18" y="0"/>
                  </a:lnTo>
                  <a:lnTo>
                    <a:pt x="13" y="0"/>
                  </a:lnTo>
                  <a:lnTo>
                    <a:pt x="9" y="2"/>
                  </a:lnTo>
                  <a:lnTo>
                    <a:pt x="4" y="4"/>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2" name="Freeform 2219">
              <a:extLst>
                <a:ext uri="{FF2B5EF4-FFF2-40B4-BE49-F238E27FC236}">
                  <a16:creationId xmlns:a16="http://schemas.microsoft.com/office/drawing/2014/main" xmlns="" id="{756C79DF-6E5D-CC46-8573-522EFF611921}"/>
                </a:ext>
              </a:extLst>
            </p:cNvPr>
            <p:cNvSpPr>
              <a:spLocks/>
            </p:cNvSpPr>
            <p:nvPr/>
          </p:nvSpPr>
          <p:spPr bwMode="auto">
            <a:xfrm>
              <a:off x="3094" y="3188"/>
              <a:ext cx="22" cy="22"/>
            </a:xfrm>
            <a:custGeom>
              <a:avLst/>
              <a:gdLst>
                <a:gd name="T0" fmla="*/ 0 w 22"/>
                <a:gd name="T1" fmla="*/ 11 h 22"/>
                <a:gd name="T2" fmla="*/ 0 w 22"/>
                <a:gd name="T3" fmla="*/ 11 h 22"/>
                <a:gd name="T4" fmla="*/ 0 w 22"/>
                <a:gd name="T5" fmla="*/ 16 h 22"/>
                <a:gd name="T6" fmla="*/ 0 w 22"/>
                <a:gd name="T7" fmla="*/ 18 h 22"/>
                <a:gd name="T8" fmla="*/ 4 w 22"/>
                <a:gd name="T9" fmla="*/ 20 h 22"/>
                <a:gd name="T10" fmla="*/ 9 w 22"/>
                <a:gd name="T11" fmla="*/ 22 h 22"/>
                <a:gd name="T12" fmla="*/ 9 w 22"/>
                <a:gd name="T13" fmla="*/ 22 h 22"/>
                <a:gd name="T14" fmla="*/ 13 w 22"/>
                <a:gd name="T15" fmla="*/ 20 h 22"/>
                <a:gd name="T16" fmla="*/ 18 w 22"/>
                <a:gd name="T17" fmla="*/ 18 h 22"/>
                <a:gd name="T18" fmla="*/ 20 w 22"/>
                <a:gd name="T19" fmla="*/ 16 h 22"/>
                <a:gd name="T20" fmla="*/ 22 w 22"/>
                <a:gd name="T21" fmla="*/ 11 h 22"/>
                <a:gd name="T22" fmla="*/ 22 w 22"/>
                <a:gd name="T23" fmla="*/ 11 h 22"/>
                <a:gd name="T24" fmla="*/ 22 w 22"/>
                <a:gd name="T25" fmla="*/ 7 h 22"/>
                <a:gd name="T26" fmla="*/ 20 w 22"/>
                <a:gd name="T27" fmla="*/ 2 h 22"/>
                <a:gd name="T28" fmla="*/ 18 w 22"/>
                <a:gd name="T29" fmla="*/ 0 h 22"/>
                <a:gd name="T30" fmla="*/ 13 w 22"/>
                <a:gd name="T31" fmla="*/ 0 h 22"/>
                <a:gd name="T32" fmla="*/ 13 w 22"/>
                <a:gd name="T33" fmla="*/ 0 h 22"/>
                <a:gd name="T34" fmla="*/ 9 w 22"/>
                <a:gd name="T35" fmla="*/ 2 h 22"/>
                <a:gd name="T36" fmla="*/ 4 w 22"/>
                <a:gd name="T37" fmla="*/ 4 h 22"/>
                <a:gd name="T38" fmla="*/ 2 w 22"/>
                <a:gd name="T39" fmla="*/ 7 h 22"/>
                <a:gd name="T40" fmla="*/ 0 w 22"/>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2">
                  <a:moveTo>
                    <a:pt x="0" y="11"/>
                  </a:moveTo>
                  <a:lnTo>
                    <a:pt x="0" y="11"/>
                  </a:lnTo>
                  <a:lnTo>
                    <a:pt x="0" y="16"/>
                  </a:lnTo>
                  <a:lnTo>
                    <a:pt x="0" y="18"/>
                  </a:lnTo>
                  <a:lnTo>
                    <a:pt x="4" y="20"/>
                  </a:lnTo>
                  <a:lnTo>
                    <a:pt x="9" y="22"/>
                  </a:lnTo>
                  <a:lnTo>
                    <a:pt x="13" y="20"/>
                  </a:lnTo>
                  <a:lnTo>
                    <a:pt x="18" y="18"/>
                  </a:lnTo>
                  <a:lnTo>
                    <a:pt x="20" y="16"/>
                  </a:lnTo>
                  <a:lnTo>
                    <a:pt x="22" y="11"/>
                  </a:lnTo>
                  <a:lnTo>
                    <a:pt x="22" y="7"/>
                  </a:lnTo>
                  <a:lnTo>
                    <a:pt x="20" y="2"/>
                  </a:lnTo>
                  <a:lnTo>
                    <a:pt x="18" y="0"/>
                  </a:lnTo>
                  <a:lnTo>
                    <a:pt x="13" y="0"/>
                  </a:lnTo>
                  <a:lnTo>
                    <a:pt x="9" y="2"/>
                  </a:lnTo>
                  <a:lnTo>
                    <a:pt x="4" y="4"/>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3" name="Freeform 2220">
              <a:extLst>
                <a:ext uri="{FF2B5EF4-FFF2-40B4-BE49-F238E27FC236}">
                  <a16:creationId xmlns:a16="http://schemas.microsoft.com/office/drawing/2014/main" xmlns="" id="{AFDEA5F2-D2A5-9342-8294-1E0712142322}"/>
                </a:ext>
              </a:extLst>
            </p:cNvPr>
            <p:cNvSpPr>
              <a:spLocks/>
            </p:cNvSpPr>
            <p:nvPr/>
          </p:nvSpPr>
          <p:spPr bwMode="auto">
            <a:xfrm>
              <a:off x="3046" y="3190"/>
              <a:ext cx="25" cy="20"/>
            </a:xfrm>
            <a:custGeom>
              <a:avLst/>
              <a:gdLst>
                <a:gd name="T0" fmla="*/ 0 w 25"/>
                <a:gd name="T1" fmla="*/ 9 h 20"/>
                <a:gd name="T2" fmla="*/ 0 w 25"/>
                <a:gd name="T3" fmla="*/ 9 h 20"/>
                <a:gd name="T4" fmla="*/ 0 w 25"/>
                <a:gd name="T5" fmla="*/ 14 h 20"/>
                <a:gd name="T6" fmla="*/ 3 w 25"/>
                <a:gd name="T7" fmla="*/ 18 h 20"/>
                <a:gd name="T8" fmla="*/ 5 w 25"/>
                <a:gd name="T9" fmla="*/ 20 h 20"/>
                <a:gd name="T10" fmla="*/ 10 w 25"/>
                <a:gd name="T11" fmla="*/ 20 h 20"/>
                <a:gd name="T12" fmla="*/ 10 w 25"/>
                <a:gd name="T13" fmla="*/ 20 h 20"/>
                <a:gd name="T14" fmla="*/ 14 w 25"/>
                <a:gd name="T15" fmla="*/ 20 h 20"/>
                <a:gd name="T16" fmla="*/ 19 w 25"/>
                <a:gd name="T17" fmla="*/ 18 h 20"/>
                <a:gd name="T18" fmla="*/ 23 w 25"/>
                <a:gd name="T19" fmla="*/ 14 h 20"/>
                <a:gd name="T20" fmla="*/ 25 w 25"/>
                <a:gd name="T21" fmla="*/ 9 h 20"/>
                <a:gd name="T22" fmla="*/ 25 w 25"/>
                <a:gd name="T23" fmla="*/ 9 h 20"/>
                <a:gd name="T24" fmla="*/ 25 w 25"/>
                <a:gd name="T25" fmla="*/ 5 h 20"/>
                <a:gd name="T26" fmla="*/ 23 w 25"/>
                <a:gd name="T27" fmla="*/ 2 h 20"/>
                <a:gd name="T28" fmla="*/ 21 w 25"/>
                <a:gd name="T29" fmla="*/ 0 h 20"/>
                <a:gd name="T30" fmla="*/ 16 w 25"/>
                <a:gd name="T31" fmla="*/ 0 h 20"/>
                <a:gd name="T32" fmla="*/ 16 w 25"/>
                <a:gd name="T33" fmla="*/ 0 h 20"/>
                <a:gd name="T34" fmla="*/ 12 w 25"/>
                <a:gd name="T35" fmla="*/ 0 h 20"/>
                <a:gd name="T36" fmla="*/ 7 w 25"/>
                <a:gd name="T37" fmla="*/ 2 h 20"/>
                <a:gd name="T38" fmla="*/ 3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0" y="14"/>
                  </a:lnTo>
                  <a:lnTo>
                    <a:pt x="3" y="18"/>
                  </a:lnTo>
                  <a:lnTo>
                    <a:pt x="5" y="20"/>
                  </a:lnTo>
                  <a:lnTo>
                    <a:pt x="10" y="20"/>
                  </a:lnTo>
                  <a:lnTo>
                    <a:pt x="14" y="20"/>
                  </a:lnTo>
                  <a:lnTo>
                    <a:pt x="19" y="18"/>
                  </a:lnTo>
                  <a:lnTo>
                    <a:pt x="23" y="14"/>
                  </a:lnTo>
                  <a:lnTo>
                    <a:pt x="25" y="9"/>
                  </a:lnTo>
                  <a:lnTo>
                    <a:pt x="25" y="5"/>
                  </a:lnTo>
                  <a:lnTo>
                    <a:pt x="23" y="2"/>
                  </a:lnTo>
                  <a:lnTo>
                    <a:pt x="21" y="0"/>
                  </a:lnTo>
                  <a:lnTo>
                    <a:pt x="16" y="0"/>
                  </a:lnTo>
                  <a:lnTo>
                    <a:pt x="12" y="0"/>
                  </a:lnTo>
                  <a:lnTo>
                    <a:pt x="7" y="2"/>
                  </a:lnTo>
                  <a:lnTo>
                    <a:pt x="3"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4" name="Freeform 2221">
              <a:extLst>
                <a:ext uri="{FF2B5EF4-FFF2-40B4-BE49-F238E27FC236}">
                  <a16:creationId xmlns:a16="http://schemas.microsoft.com/office/drawing/2014/main" xmlns="" id="{257DF300-ABF7-F041-91BB-27B1B3551E30}"/>
                </a:ext>
              </a:extLst>
            </p:cNvPr>
            <p:cNvSpPr>
              <a:spLocks/>
            </p:cNvSpPr>
            <p:nvPr/>
          </p:nvSpPr>
          <p:spPr bwMode="auto">
            <a:xfrm>
              <a:off x="3046" y="3190"/>
              <a:ext cx="25" cy="20"/>
            </a:xfrm>
            <a:custGeom>
              <a:avLst/>
              <a:gdLst>
                <a:gd name="T0" fmla="*/ 0 w 25"/>
                <a:gd name="T1" fmla="*/ 9 h 20"/>
                <a:gd name="T2" fmla="*/ 0 w 25"/>
                <a:gd name="T3" fmla="*/ 9 h 20"/>
                <a:gd name="T4" fmla="*/ 0 w 25"/>
                <a:gd name="T5" fmla="*/ 14 h 20"/>
                <a:gd name="T6" fmla="*/ 3 w 25"/>
                <a:gd name="T7" fmla="*/ 18 h 20"/>
                <a:gd name="T8" fmla="*/ 5 w 25"/>
                <a:gd name="T9" fmla="*/ 20 h 20"/>
                <a:gd name="T10" fmla="*/ 10 w 25"/>
                <a:gd name="T11" fmla="*/ 20 h 20"/>
                <a:gd name="T12" fmla="*/ 10 w 25"/>
                <a:gd name="T13" fmla="*/ 20 h 20"/>
                <a:gd name="T14" fmla="*/ 14 w 25"/>
                <a:gd name="T15" fmla="*/ 20 h 20"/>
                <a:gd name="T16" fmla="*/ 19 w 25"/>
                <a:gd name="T17" fmla="*/ 18 h 20"/>
                <a:gd name="T18" fmla="*/ 23 w 25"/>
                <a:gd name="T19" fmla="*/ 14 h 20"/>
                <a:gd name="T20" fmla="*/ 25 w 25"/>
                <a:gd name="T21" fmla="*/ 9 h 20"/>
                <a:gd name="T22" fmla="*/ 25 w 25"/>
                <a:gd name="T23" fmla="*/ 9 h 20"/>
                <a:gd name="T24" fmla="*/ 25 w 25"/>
                <a:gd name="T25" fmla="*/ 5 h 20"/>
                <a:gd name="T26" fmla="*/ 23 w 25"/>
                <a:gd name="T27" fmla="*/ 2 h 20"/>
                <a:gd name="T28" fmla="*/ 21 w 25"/>
                <a:gd name="T29" fmla="*/ 0 h 20"/>
                <a:gd name="T30" fmla="*/ 16 w 25"/>
                <a:gd name="T31" fmla="*/ 0 h 20"/>
                <a:gd name="T32" fmla="*/ 16 w 25"/>
                <a:gd name="T33" fmla="*/ 0 h 20"/>
                <a:gd name="T34" fmla="*/ 12 w 25"/>
                <a:gd name="T35" fmla="*/ 0 h 20"/>
                <a:gd name="T36" fmla="*/ 7 w 25"/>
                <a:gd name="T37" fmla="*/ 2 h 20"/>
                <a:gd name="T38" fmla="*/ 3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0" y="14"/>
                  </a:lnTo>
                  <a:lnTo>
                    <a:pt x="3" y="18"/>
                  </a:lnTo>
                  <a:lnTo>
                    <a:pt x="5" y="20"/>
                  </a:lnTo>
                  <a:lnTo>
                    <a:pt x="10" y="20"/>
                  </a:lnTo>
                  <a:lnTo>
                    <a:pt x="14" y="20"/>
                  </a:lnTo>
                  <a:lnTo>
                    <a:pt x="19" y="18"/>
                  </a:lnTo>
                  <a:lnTo>
                    <a:pt x="23" y="14"/>
                  </a:lnTo>
                  <a:lnTo>
                    <a:pt x="25" y="9"/>
                  </a:lnTo>
                  <a:lnTo>
                    <a:pt x="25" y="5"/>
                  </a:lnTo>
                  <a:lnTo>
                    <a:pt x="23" y="2"/>
                  </a:lnTo>
                  <a:lnTo>
                    <a:pt x="21" y="0"/>
                  </a:lnTo>
                  <a:lnTo>
                    <a:pt x="16" y="0"/>
                  </a:lnTo>
                  <a:lnTo>
                    <a:pt x="12" y="0"/>
                  </a:lnTo>
                  <a:lnTo>
                    <a:pt x="7" y="2"/>
                  </a:lnTo>
                  <a:lnTo>
                    <a:pt x="3"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5" name="Freeform 2222">
              <a:extLst>
                <a:ext uri="{FF2B5EF4-FFF2-40B4-BE49-F238E27FC236}">
                  <a16:creationId xmlns:a16="http://schemas.microsoft.com/office/drawing/2014/main" xmlns="" id="{363ED859-50A6-2148-BBE2-C8A45B11B0AA}"/>
                </a:ext>
              </a:extLst>
            </p:cNvPr>
            <p:cNvSpPr>
              <a:spLocks/>
            </p:cNvSpPr>
            <p:nvPr/>
          </p:nvSpPr>
          <p:spPr bwMode="auto">
            <a:xfrm>
              <a:off x="3024" y="3190"/>
              <a:ext cx="25" cy="20"/>
            </a:xfrm>
            <a:custGeom>
              <a:avLst/>
              <a:gdLst>
                <a:gd name="T0" fmla="*/ 0 w 25"/>
                <a:gd name="T1" fmla="*/ 11 h 20"/>
                <a:gd name="T2" fmla="*/ 0 w 25"/>
                <a:gd name="T3" fmla="*/ 11 h 20"/>
                <a:gd name="T4" fmla="*/ 0 w 25"/>
                <a:gd name="T5" fmla="*/ 14 h 20"/>
                <a:gd name="T6" fmla="*/ 0 w 25"/>
                <a:gd name="T7" fmla="*/ 18 h 20"/>
                <a:gd name="T8" fmla="*/ 4 w 25"/>
                <a:gd name="T9" fmla="*/ 20 h 20"/>
                <a:gd name="T10" fmla="*/ 7 w 25"/>
                <a:gd name="T11" fmla="*/ 20 h 20"/>
                <a:gd name="T12" fmla="*/ 7 w 25"/>
                <a:gd name="T13" fmla="*/ 20 h 20"/>
                <a:gd name="T14" fmla="*/ 13 w 25"/>
                <a:gd name="T15" fmla="*/ 20 h 20"/>
                <a:gd name="T16" fmla="*/ 18 w 25"/>
                <a:gd name="T17" fmla="*/ 18 h 20"/>
                <a:gd name="T18" fmla="*/ 20 w 25"/>
                <a:gd name="T19" fmla="*/ 14 h 20"/>
                <a:gd name="T20" fmla="*/ 22 w 25"/>
                <a:gd name="T21" fmla="*/ 9 h 20"/>
                <a:gd name="T22" fmla="*/ 22 w 25"/>
                <a:gd name="T23" fmla="*/ 9 h 20"/>
                <a:gd name="T24" fmla="*/ 25 w 25"/>
                <a:gd name="T25" fmla="*/ 7 h 20"/>
                <a:gd name="T26" fmla="*/ 22 w 25"/>
                <a:gd name="T27" fmla="*/ 2 h 20"/>
                <a:gd name="T28" fmla="*/ 20 w 25"/>
                <a:gd name="T29" fmla="*/ 0 h 20"/>
                <a:gd name="T30" fmla="*/ 16 w 25"/>
                <a:gd name="T31" fmla="*/ 0 h 20"/>
                <a:gd name="T32" fmla="*/ 16 w 25"/>
                <a:gd name="T33" fmla="*/ 0 h 20"/>
                <a:gd name="T34" fmla="*/ 11 w 25"/>
                <a:gd name="T35" fmla="*/ 0 h 20"/>
                <a:gd name="T36" fmla="*/ 7 w 25"/>
                <a:gd name="T37" fmla="*/ 2 h 20"/>
                <a:gd name="T38" fmla="*/ 2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0" y="14"/>
                  </a:lnTo>
                  <a:lnTo>
                    <a:pt x="0" y="18"/>
                  </a:lnTo>
                  <a:lnTo>
                    <a:pt x="4" y="20"/>
                  </a:lnTo>
                  <a:lnTo>
                    <a:pt x="7" y="20"/>
                  </a:lnTo>
                  <a:lnTo>
                    <a:pt x="13" y="20"/>
                  </a:lnTo>
                  <a:lnTo>
                    <a:pt x="18" y="18"/>
                  </a:lnTo>
                  <a:lnTo>
                    <a:pt x="20" y="14"/>
                  </a:lnTo>
                  <a:lnTo>
                    <a:pt x="22" y="9"/>
                  </a:lnTo>
                  <a:lnTo>
                    <a:pt x="25" y="7"/>
                  </a:lnTo>
                  <a:lnTo>
                    <a:pt x="22" y="2"/>
                  </a:lnTo>
                  <a:lnTo>
                    <a:pt x="20" y="0"/>
                  </a:lnTo>
                  <a:lnTo>
                    <a:pt x="16"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6" name="Freeform 2223">
              <a:extLst>
                <a:ext uri="{FF2B5EF4-FFF2-40B4-BE49-F238E27FC236}">
                  <a16:creationId xmlns:a16="http://schemas.microsoft.com/office/drawing/2014/main" xmlns="" id="{ABC7E17A-B8F1-4A43-8B31-D2730BD0412B}"/>
                </a:ext>
              </a:extLst>
            </p:cNvPr>
            <p:cNvSpPr>
              <a:spLocks/>
            </p:cNvSpPr>
            <p:nvPr/>
          </p:nvSpPr>
          <p:spPr bwMode="auto">
            <a:xfrm>
              <a:off x="3024" y="3190"/>
              <a:ext cx="25" cy="20"/>
            </a:xfrm>
            <a:custGeom>
              <a:avLst/>
              <a:gdLst>
                <a:gd name="T0" fmla="*/ 0 w 25"/>
                <a:gd name="T1" fmla="*/ 11 h 20"/>
                <a:gd name="T2" fmla="*/ 0 w 25"/>
                <a:gd name="T3" fmla="*/ 11 h 20"/>
                <a:gd name="T4" fmla="*/ 0 w 25"/>
                <a:gd name="T5" fmla="*/ 14 h 20"/>
                <a:gd name="T6" fmla="*/ 0 w 25"/>
                <a:gd name="T7" fmla="*/ 18 h 20"/>
                <a:gd name="T8" fmla="*/ 4 w 25"/>
                <a:gd name="T9" fmla="*/ 20 h 20"/>
                <a:gd name="T10" fmla="*/ 7 w 25"/>
                <a:gd name="T11" fmla="*/ 20 h 20"/>
                <a:gd name="T12" fmla="*/ 7 w 25"/>
                <a:gd name="T13" fmla="*/ 20 h 20"/>
                <a:gd name="T14" fmla="*/ 13 w 25"/>
                <a:gd name="T15" fmla="*/ 20 h 20"/>
                <a:gd name="T16" fmla="*/ 18 w 25"/>
                <a:gd name="T17" fmla="*/ 18 h 20"/>
                <a:gd name="T18" fmla="*/ 20 w 25"/>
                <a:gd name="T19" fmla="*/ 14 h 20"/>
                <a:gd name="T20" fmla="*/ 22 w 25"/>
                <a:gd name="T21" fmla="*/ 9 h 20"/>
                <a:gd name="T22" fmla="*/ 22 w 25"/>
                <a:gd name="T23" fmla="*/ 9 h 20"/>
                <a:gd name="T24" fmla="*/ 25 w 25"/>
                <a:gd name="T25" fmla="*/ 7 h 20"/>
                <a:gd name="T26" fmla="*/ 22 w 25"/>
                <a:gd name="T27" fmla="*/ 2 h 20"/>
                <a:gd name="T28" fmla="*/ 20 w 25"/>
                <a:gd name="T29" fmla="*/ 0 h 20"/>
                <a:gd name="T30" fmla="*/ 16 w 25"/>
                <a:gd name="T31" fmla="*/ 0 h 20"/>
                <a:gd name="T32" fmla="*/ 16 w 25"/>
                <a:gd name="T33" fmla="*/ 0 h 20"/>
                <a:gd name="T34" fmla="*/ 11 w 25"/>
                <a:gd name="T35" fmla="*/ 0 h 20"/>
                <a:gd name="T36" fmla="*/ 7 w 25"/>
                <a:gd name="T37" fmla="*/ 2 h 20"/>
                <a:gd name="T38" fmla="*/ 2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0" y="14"/>
                  </a:lnTo>
                  <a:lnTo>
                    <a:pt x="0" y="18"/>
                  </a:lnTo>
                  <a:lnTo>
                    <a:pt x="4" y="20"/>
                  </a:lnTo>
                  <a:lnTo>
                    <a:pt x="7" y="20"/>
                  </a:lnTo>
                  <a:lnTo>
                    <a:pt x="13" y="20"/>
                  </a:lnTo>
                  <a:lnTo>
                    <a:pt x="18" y="18"/>
                  </a:lnTo>
                  <a:lnTo>
                    <a:pt x="20" y="14"/>
                  </a:lnTo>
                  <a:lnTo>
                    <a:pt x="22" y="9"/>
                  </a:lnTo>
                  <a:lnTo>
                    <a:pt x="25" y="7"/>
                  </a:lnTo>
                  <a:lnTo>
                    <a:pt x="22" y="2"/>
                  </a:lnTo>
                  <a:lnTo>
                    <a:pt x="20" y="0"/>
                  </a:lnTo>
                  <a:lnTo>
                    <a:pt x="16"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7" name="Freeform 2224">
              <a:extLst>
                <a:ext uri="{FF2B5EF4-FFF2-40B4-BE49-F238E27FC236}">
                  <a16:creationId xmlns:a16="http://schemas.microsoft.com/office/drawing/2014/main" xmlns="" id="{F920724A-B642-734D-AC48-D0C556399F93}"/>
                </a:ext>
              </a:extLst>
            </p:cNvPr>
            <p:cNvSpPr>
              <a:spLocks/>
            </p:cNvSpPr>
            <p:nvPr/>
          </p:nvSpPr>
          <p:spPr bwMode="auto">
            <a:xfrm>
              <a:off x="2999" y="3190"/>
              <a:ext cx="25" cy="20"/>
            </a:xfrm>
            <a:custGeom>
              <a:avLst/>
              <a:gdLst>
                <a:gd name="T0" fmla="*/ 2 w 25"/>
                <a:gd name="T1" fmla="*/ 11 h 20"/>
                <a:gd name="T2" fmla="*/ 2 w 25"/>
                <a:gd name="T3" fmla="*/ 11 h 20"/>
                <a:gd name="T4" fmla="*/ 0 w 25"/>
                <a:gd name="T5" fmla="*/ 16 h 20"/>
                <a:gd name="T6" fmla="*/ 2 w 25"/>
                <a:gd name="T7" fmla="*/ 18 h 20"/>
                <a:gd name="T8" fmla="*/ 5 w 25"/>
                <a:gd name="T9" fmla="*/ 20 h 20"/>
                <a:gd name="T10" fmla="*/ 9 w 25"/>
                <a:gd name="T11" fmla="*/ 20 h 20"/>
                <a:gd name="T12" fmla="*/ 9 w 25"/>
                <a:gd name="T13" fmla="*/ 20 h 20"/>
                <a:gd name="T14" fmla="*/ 14 w 25"/>
                <a:gd name="T15" fmla="*/ 20 h 20"/>
                <a:gd name="T16" fmla="*/ 18 w 25"/>
                <a:gd name="T17" fmla="*/ 18 h 20"/>
                <a:gd name="T18" fmla="*/ 23 w 25"/>
                <a:gd name="T19" fmla="*/ 14 h 20"/>
                <a:gd name="T20" fmla="*/ 25 w 25"/>
                <a:gd name="T21" fmla="*/ 11 h 20"/>
                <a:gd name="T22" fmla="*/ 25 w 25"/>
                <a:gd name="T23" fmla="*/ 11 h 20"/>
                <a:gd name="T24" fmla="*/ 25 w 25"/>
                <a:gd name="T25" fmla="*/ 7 h 20"/>
                <a:gd name="T26" fmla="*/ 25 w 25"/>
                <a:gd name="T27" fmla="*/ 2 h 20"/>
                <a:gd name="T28" fmla="*/ 23 w 25"/>
                <a:gd name="T29" fmla="*/ 0 h 20"/>
                <a:gd name="T30" fmla="*/ 18 w 25"/>
                <a:gd name="T31" fmla="*/ 0 h 20"/>
                <a:gd name="T32" fmla="*/ 18 w 25"/>
                <a:gd name="T33" fmla="*/ 0 h 20"/>
                <a:gd name="T34" fmla="*/ 14 w 25"/>
                <a:gd name="T35" fmla="*/ 0 h 20"/>
                <a:gd name="T36" fmla="*/ 9 w 25"/>
                <a:gd name="T37" fmla="*/ 2 h 20"/>
                <a:gd name="T38" fmla="*/ 5 w 25"/>
                <a:gd name="T39" fmla="*/ 7 h 20"/>
                <a:gd name="T40" fmla="*/ 2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2" y="11"/>
                  </a:moveTo>
                  <a:lnTo>
                    <a:pt x="2" y="11"/>
                  </a:lnTo>
                  <a:lnTo>
                    <a:pt x="0" y="16"/>
                  </a:lnTo>
                  <a:lnTo>
                    <a:pt x="2" y="18"/>
                  </a:lnTo>
                  <a:lnTo>
                    <a:pt x="5" y="20"/>
                  </a:lnTo>
                  <a:lnTo>
                    <a:pt x="9" y="20"/>
                  </a:lnTo>
                  <a:lnTo>
                    <a:pt x="14" y="20"/>
                  </a:lnTo>
                  <a:lnTo>
                    <a:pt x="18" y="18"/>
                  </a:lnTo>
                  <a:lnTo>
                    <a:pt x="23" y="14"/>
                  </a:lnTo>
                  <a:lnTo>
                    <a:pt x="25" y="11"/>
                  </a:lnTo>
                  <a:lnTo>
                    <a:pt x="25" y="7"/>
                  </a:lnTo>
                  <a:lnTo>
                    <a:pt x="25" y="2"/>
                  </a:lnTo>
                  <a:lnTo>
                    <a:pt x="23" y="0"/>
                  </a:lnTo>
                  <a:lnTo>
                    <a:pt x="18" y="0"/>
                  </a:lnTo>
                  <a:lnTo>
                    <a:pt x="14" y="0"/>
                  </a:lnTo>
                  <a:lnTo>
                    <a:pt x="9" y="2"/>
                  </a:lnTo>
                  <a:lnTo>
                    <a:pt x="5"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8" name="Freeform 2225">
              <a:extLst>
                <a:ext uri="{FF2B5EF4-FFF2-40B4-BE49-F238E27FC236}">
                  <a16:creationId xmlns:a16="http://schemas.microsoft.com/office/drawing/2014/main" xmlns="" id="{E1E1599D-D0B4-5F4D-B614-04FED8CA8DD6}"/>
                </a:ext>
              </a:extLst>
            </p:cNvPr>
            <p:cNvSpPr>
              <a:spLocks/>
            </p:cNvSpPr>
            <p:nvPr/>
          </p:nvSpPr>
          <p:spPr bwMode="auto">
            <a:xfrm>
              <a:off x="2999" y="3190"/>
              <a:ext cx="25" cy="20"/>
            </a:xfrm>
            <a:custGeom>
              <a:avLst/>
              <a:gdLst>
                <a:gd name="T0" fmla="*/ 2 w 25"/>
                <a:gd name="T1" fmla="*/ 11 h 20"/>
                <a:gd name="T2" fmla="*/ 2 w 25"/>
                <a:gd name="T3" fmla="*/ 11 h 20"/>
                <a:gd name="T4" fmla="*/ 0 w 25"/>
                <a:gd name="T5" fmla="*/ 16 h 20"/>
                <a:gd name="T6" fmla="*/ 2 w 25"/>
                <a:gd name="T7" fmla="*/ 18 h 20"/>
                <a:gd name="T8" fmla="*/ 5 w 25"/>
                <a:gd name="T9" fmla="*/ 20 h 20"/>
                <a:gd name="T10" fmla="*/ 9 w 25"/>
                <a:gd name="T11" fmla="*/ 20 h 20"/>
                <a:gd name="T12" fmla="*/ 9 w 25"/>
                <a:gd name="T13" fmla="*/ 20 h 20"/>
                <a:gd name="T14" fmla="*/ 14 w 25"/>
                <a:gd name="T15" fmla="*/ 20 h 20"/>
                <a:gd name="T16" fmla="*/ 18 w 25"/>
                <a:gd name="T17" fmla="*/ 18 h 20"/>
                <a:gd name="T18" fmla="*/ 23 w 25"/>
                <a:gd name="T19" fmla="*/ 14 h 20"/>
                <a:gd name="T20" fmla="*/ 25 w 25"/>
                <a:gd name="T21" fmla="*/ 11 h 20"/>
                <a:gd name="T22" fmla="*/ 25 w 25"/>
                <a:gd name="T23" fmla="*/ 11 h 20"/>
                <a:gd name="T24" fmla="*/ 25 w 25"/>
                <a:gd name="T25" fmla="*/ 7 h 20"/>
                <a:gd name="T26" fmla="*/ 25 w 25"/>
                <a:gd name="T27" fmla="*/ 2 h 20"/>
                <a:gd name="T28" fmla="*/ 23 w 25"/>
                <a:gd name="T29" fmla="*/ 0 h 20"/>
                <a:gd name="T30" fmla="*/ 18 w 25"/>
                <a:gd name="T31" fmla="*/ 0 h 20"/>
                <a:gd name="T32" fmla="*/ 18 w 25"/>
                <a:gd name="T33" fmla="*/ 0 h 20"/>
                <a:gd name="T34" fmla="*/ 14 w 25"/>
                <a:gd name="T35" fmla="*/ 0 h 20"/>
                <a:gd name="T36" fmla="*/ 9 w 25"/>
                <a:gd name="T37" fmla="*/ 2 h 20"/>
                <a:gd name="T38" fmla="*/ 5 w 25"/>
                <a:gd name="T39" fmla="*/ 7 h 20"/>
                <a:gd name="T40" fmla="*/ 2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2" y="11"/>
                  </a:moveTo>
                  <a:lnTo>
                    <a:pt x="2" y="11"/>
                  </a:lnTo>
                  <a:lnTo>
                    <a:pt x="0" y="16"/>
                  </a:lnTo>
                  <a:lnTo>
                    <a:pt x="2" y="18"/>
                  </a:lnTo>
                  <a:lnTo>
                    <a:pt x="5" y="20"/>
                  </a:lnTo>
                  <a:lnTo>
                    <a:pt x="9" y="20"/>
                  </a:lnTo>
                  <a:lnTo>
                    <a:pt x="14" y="20"/>
                  </a:lnTo>
                  <a:lnTo>
                    <a:pt x="18" y="18"/>
                  </a:lnTo>
                  <a:lnTo>
                    <a:pt x="23" y="14"/>
                  </a:lnTo>
                  <a:lnTo>
                    <a:pt x="25" y="11"/>
                  </a:lnTo>
                  <a:lnTo>
                    <a:pt x="25" y="7"/>
                  </a:lnTo>
                  <a:lnTo>
                    <a:pt x="25" y="2"/>
                  </a:lnTo>
                  <a:lnTo>
                    <a:pt x="23" y="0"/>
                  </a:lnTo>
                  <a:lnTo>
                    <a:pt x="18" y="0"/>
                  </a:lnTo>
                  <a:lnTo>
                    <a:pt x="14" y="0"/>
                  </a:lnTo>
                  <a:lnTo>
                    <a:pt x="9" y="2"/>
                  </a:lnTo>
                  <a:lnTo>
                    <a:pt x="5"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09" name="Freeform 2226">
              <a:extLst>
                <a:ext uri="{FF2B5EF4-FFF2-40B4-BE49-F238E27FC236}">
                  <a16:creationId xmlns:a16="http://schemas.microsoft.com/office/drawing/2014/main" xmlns="" id="{E5D05BC7-FA56-1E4E-95A2-92DED2F80462}"/>
                </a:ext>
              </a:extLst>
            </p:cNvPr>
            <p:cNvSpPr>
              <a:spLocks/>
            </p:cNvSpPr>
            <p:nvPr/>
          </p:nvSpPr>
          <p:spPr bwMode="auto">
            <a:xfrm>
              <a:off x="2977" y="3190"/>
              <a:ext cx="24" cy="23"/>
            </a:xfrm>
            <a:custGeom>
              <a:avLst/>
              <a:gdLst>
                <a:gd name="T0" fmla="*/ 0 w 24"/>
                <a:gd name="T1" fmla="*/ 11 h 23"/>
                <a:gd name="T2" fmla="*/ 0 w 24"/>
                <a:gd name="T3" fmla="*/ 11 h 23"/>
                <a:gd name="T4" fmla="*/ 0 w 24"/>
                <a:gd name="T5" fmla="*/ 16 h 23"/>
                <a:gd name="T6" fmla="*/ 0 w 24"/>
                <a:gd name="T7" fmla="*/ 18 h 23"/>
                <a:gd name="T8" fmla="*/ 4 w 24"/>
                <a:gd name="T9" fmla="*/ 20 h 23"/>
                <a:gd name="T10" fmla="*/ 6 w 24"/>
                <a:gd name="T11" fmla="*/ 23 h 23"/>
                <a:gd name="T12" fmla="*/ 6 w 24"/>
                <a:gd name="T13" fmla="*/ 23 h 23"/>
                <a:gd name="T14" fmla="*/ 13 w 24"/>
                <a:gd name="T15" fmla="*/ 20 h 23"/>
                <a:gd name="T16" fmla="*/ 18 w 24"/>
                <a:gd name="T17" fmla="*/ 18 h 23"/>
                <a:gd name="T18" fmla="*/ 22 w 24"/>
                <a:gd name="T19" fmla="*/ 16 h 23"/>
                <a:gd name="T20" fmla="*/ 24 w 24"/>
                <a:gd name="T21" fmla="*/ 11 h 23"/>
                <a:gd name="T22" fmla="*/ 24 w 24"/>
                <a:gd name="T23" fmla="*/ 11 h 23"/>
                <a:gd name="T24" fmla="*/ 24 w 24"/>
                <a:gd name="T25" fmla="*/ 7 h 23"/>
                <a:gd name="T26" fmla="*/ 24 w 24"/>
                <a:gd name="T27" fmla="*/ 2 h 23"/>
                <a:gd name="T28" fmla="*/ 22 w 24"/>
                <a:gd name="T29" fmla="*/ 2 h 23"/>
                <a:gd name="T30" fmla="*/ 18 w 24"/>
                <a:gd name="T31" fmla="*/ 0 h 23"/>
                <a:gd name="T32" fmla="*/ 18 w 24"/>
                <a:gd name="T33" fmla="*/ 0 h 23"/>
                <a:gd name="T34" fmla="*/ 13 w 24"/>
                <a:gd name="T35" fmla="*/ 2 h 23"/>
                <a:gd name="T36" fmla="*/ 9 w 24"/>
                <a:gd name="T37" fmla="*/ 5 h 23"/>
                <a:gd name="T38" fmla="*/ 4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0" y="16"/>
                  </a:lnTo>
                  <a:lnTo>
                    <a:pt x="0" y="18"/>
                  </a:lnTo>
                  <a:lnTo>
                    <a:pt x="4" y="20"/>
                  </a:lnTo>
                  <a:lnTo>
                    <a:pt x="6" y="23"/>
                  </a:lnTo>
                  <a:lnTo>
                    <a:pt x="13" y="20"/>
                  </a:lnTo>
                  <a:lnTo>
                    <a:pt x="18" y="18"/>
                  </a:lnTo>
                  <a:lnTo>
                    <a:pt x="22" y="16"/>
                  </a:lnTo>
                  <a:lnTo>
                    <a:pt x="24" y="11"/>
                  </a:lnTo>
                  <a:lnTo>
                    <a:pt x="24" y="7"/>
                  </a:lnTo>
                  <a:lnTo>
                    <a:pt x="24" y="2"/>
                  </a:lnTo>
                  <a:lnTo>
                    <a:pt x="22" y="2"/>
                  </a:lnTo>
                  <a:lnTo>
                    <a:pt x="18" y="0"/>
                  </a:lnTo>
                  <a:lnTo>
                    <a:pt x="13" y="2"/>
                  </a:lnTo>
                  <a:lnTo>
                    <a:pt x="9" y="5"/>
                  </a:lnTo>
                  <a:lnTo>
                    <a:pt x="4"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0" name="Freeform 2227">
              <a:extLst>
                <a:ext uri="{FF2B5EF4-FFF2-40B4-BE49-F238E27FC236}">
                  <a16:creationId xmlns:a16="http://schemas.microsoft.com/office/drawing/2014/main" xmlns="" id="{A36E5246-3375-564A-AF69-D00A1EEBDD08}"/>
                </a:ext>
              </a:extLst>
            </p:cNvPr>
            <p:cNvSpPr>
              <a:spLocks/>
            </p:cNvSpPr>
            <p:nvPr/>
          </p:nvSpPr>
          <p:spPr bwMode="auto">
            <a:xfrm>
              <a:off x="2977" y="3190"/>
              <a:ext cx="24" cy="23"/>
            </a:xfrm>
            <a:custGeom>
              <a:avLst/>
              <a:gdLst>
                <a:gd name="T0" fmla="*/ 0 w 24"/>
                <a:gd name="T1" fmla="*/ 11 h 23"/>
                <a:gd name="T2" fmla="*/ 0 w 24"/>
                <a:gd name="T3" fmla="*/ 11 h 23"/>
                <a:gd name="T4" fmla="*/ 0 w 24"/>
                <a:gd name="T5" fmla="*/ 16 h 23"/>
                <a:gd name="T6" fmla="*/ 0 w 24"/>
                <a:gd name="T7" fmla="*/ 18 h 23"/>
                <a:gd name="T8" fmla="*/ 4 w 24"/>
                <a:gd name="T9" fmla="*/ 20 h 23"/>
                <a:gd name="T10" fmla="*/ 6 w 24"/>
                <a:gd name="T11" fmla="*/ 23 h 23"/>
                <a:gd name="T12" fmla="*/ 6 w 24"/>
                <a:gd name="T13" fmla="*/ 23 h 23"/>
                <a:gd name="T14" fmla="*/ 13 w 24"/>
                <a:gd name="T15" fmla="*/ 20 h 23"/>
                <a:gd name="T16" fmla="*/ 18 w 24"/>
                <a:gd name="T17" fmla="*/ 18 h 23"/>
                <a:gd name="T18" fmla="*/ 22 w 24"/>
                <a:gd name="T19" fmla="*/ 16 h 23"/>
                <a:gd name="T20" fmla="*/ 24 w 24"/>
                <a:gd name="T21" fmla="*/ 11 h 23"/>
                <a:gd name="T22" fmla="*/ 24 w 24"/>
                <a:gd name="T23" fmla="*/ 11 h 23"/>
                <a:gd name="T24" fmla="*/ 24 w 24"/>
                <a:gd name="T25" fmla="*/ 7 h 23"/>
                <a:gd name="T26" fmla="*/ 24 w 24"/>
                <a:gd name="T27" fmla="*/ 2 h 23"/>
                <a:gd name="T28" fmla="*/ 22 w 24"/>
                <a:gd name="T29" fmla="*/ 2 h 23"/>
                <a:gd name="T30" fmla="*/ 18 w 24"/>
                <a:gd name="T31" fmla="*/ 0 h 23"/>
                <a:gd name="T32" fmla="*/ 18 w 24"/>
                <a:gd name="T33" fmla="*/ 0 h 23"/>
                <a:gd name="T34" fmla="*/ 13 w 24"/>
                <a:gd name="T35" fmla="*/ 2 h 23"/>
                <a:gd name="T36" fmla="*/ 9 w 24"/>
                <a:gd name="T37" fmla="*/ 5 h 23"/>
                <a:gd name="T38" fmla="*/ 4 w 24"/>
                <a:gd name="T39" fmla="*/ 7 h 23"/>
                <a:gd name="T40" fmla="*/ 0 w 2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3">
                  <a:moveTo>
                    <a:pt x="0" y="11"/>
                  </a:moveTo>
                  <a:lnTo>
                    <a:pt x="0" y="11"/>
                  </a:lnTo>
                  <a:lnTo>
                    <a:pt x="0" y="16"/>
                  </a:lnTo>
                  <a:lnTo>
                    <a:pt x="0" y="18"/>
                  </a:lnTo>
                  <a:lnTo>
                    <a:pt x="4" y="20"/>
                  </a:lnTo>
                  <a:lnTo>
                    <a:pt x="6" y="23"/>
                  </a:lnTo>
                  <a:lnTo>
                    <a:pt x="13" y="20"/>
                  </a:lnTo>
                  <a:lnTo>
                    <a:pt x="18" y="18"/>
                  </a:lnTo>
                  <a:lnTo>
                    <a:pt x="22" y="16"/>
                  </a:lnTo>
                  <a:lnTo>
                    <a:pt x="24" y="11"/>
                  </a:lnTo>
                  <a:lnTo>
                    <a:pt x="24" y="7"/>
                  </a:lnTo>
                  <a:lnTo>
                    <a:pt x="24" y="2"/>
                  </a:lnTo>
                  <a:lnTo>
                    <a:pt x="22" y="2"/>
                  </a:lnTo>
                  <a:lnTo>
                    <a:pt x="18" y="0"/>
                  </a:lnTo>
                  <a:lnTo>
                    <a:pt x="13" y="2"/>
                  </a:lnTo>
                  <a:lnTo>
                    <a:pt x="9" y="5"/>
                  </a:lnTo>
                  <a:lnTo>
                    <a:pt x="4"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1" name="Freeform 2228">
              <a:extLst>
                <a:ext uri="{FF2B5EF4-FFF2-40B4-BE49-F238E27FC236}">
                  <a16:creationId xmlns:a16="http://schemas.microsoft.com/office/drawing/2014/main" xmlns="" id="{0EEE8BBA-AD90-CF42-B21C-224D283ACD62}"/>
                </a:ext>
              </a:extLst>
            </p:cNvPr>
            <p:cNvSpPr>
              <a:spLocks/>
            </p:cNvSpPr>
            <p:nvPr/>
          </p:nvSpPr>
          <p:spPr bwMode="auto">
            <a:xfrm>
              <a:off x="2929" y="3192"/>
              <a:ext cx="27" cy="21"/>
            </a:xfrm>
            <a:custGeom>
              <a:avLst/>
              <a:gdLst>
                <a:gd name="T0" fmla="*/ 3 w 27"/>
                <a:gd name="T1" fmla="*/ 9 h 21"/>
                <a:gd name="T2" fmla="*/ 3 w 27"/>
                <a:gd name="T3" fmla="*/ 9 h 21"/>
                <a:gd name="T4" fmla="*/ 0 w 27"/>
                <a:gd name="T5" fmla="*/ 14 h 21"/>
                <a:gd name="T6" fmla="*/ 0 w 27"/>
                <a:gd name="T7" fmla="*/ 18 h 21"/>
                <a:gd name="T8" fmla="*/ 3 w 27"/>
                <a:gd name="T9" fmla="*/ 21 h 21"/>
                <a:gd name="T10" fmla="*/ 7 w 27"/>
                <a:gd name="T11" fmla="*/ 21 h 21"/>
                <a:gd name="T12" fmla="*/ 7 w 27"/>
                <a:gd name="T13" fmla="*/ 21 h 21"/>
                <a:gd name="T14" fmla="*/ 12 w 27"/>
                <a:gd name="T15" fmla="*/ 21 h 21"/>
                <a:gd name="T16" fmla="*/ 18 w 27"/>
                <a:gd name="T17" fmla="*/ 18 h 21"/>
                <a:gd name="T18" fmla="*/ 23 w 27"/>
                <a:gd name="T19" fmla="*/ 14 h 21"/>
                <a:gd name="T20" fmla="*/ 25 w 27"/>
                <a:gd name="T21" fmla="*/ 9 h 21"/>
                <a:gd name="T22" fmla="*/ 25 w 27"/>
                <a:gd name="T23" fmla="*/ 9 h 21"/>
                <a:gd name="T24" fmla="*/ 27 w 27"/>
                <a:gd name="T25" fmla="*/ 5 h 21"/>
                <a:gd name="T26" fmla="*/ 25 w 27"/>
                <a:gd name="T27" fmla="*/ 3 h 21"/>
                <a:gd name="T28" fmla="*/ 23 w 27"/>
                <a:gd name="T29" fmla="*/ 0 h 21"/>
                <a:gd name="T30" fmla="*/ 18 w 27"/>
                <a:gd name="T31" fmla="*/ 0 h 21"/>
                <a:gd name="T32" fmla="*/ 18 w 27"/>
                <a:gd name="T33" fmla="*/ 0 h 21"/>
                <a:gd name="T34" fmla="*/ 14 w 27"/>
                <a:gd name="T35" fmla="*/ 0 h 21"/>
                <a:gd name="T36" fmla="*/ 9 w 27"/>
                <a:gd name="T37" fmla="*/ 3 h 21"/>
                <a:gd name="T38" fmla="*/ 5 w 27"/>
                <a:gd name="T39" fmla="*/ 7 h 21"/>
                <a:gd name="T40" fmla="*/ 3 w 27"/>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3" y="9"/>
                  </a:moveTo>
                  <a:lnTo>
                    <a:pt x="3" y="9"/>
                  </a:lnTo>
                  <a:lnTo>
                    <a:pt x="0" y="14"/>
                  </a:lnTo>
                  <a:lnTo>
                    <a:pt x="0" y="18"/>
                  </a:lnTo>
                  <a:lnTo>
                    <a:pt x="3" y="21"/>
                  </a:lnTo>
                  <a:lnTo>
                    <a:pt x="7" y="21"/>
                  </a:lnTo>
                  <a:lnTo>
                    <a:pt x="12" y="21"/>
                  </a:lnTo>
                  <a:lnTo>
                    <a:pt x="18" y="18"/>
                  </a:lnTo>
                  <a:lnTo>
                    <a:pt x="23" y="14"/>
                  </a:lnTo>
                  <a:lnTo>
                    <a:pt x="25" y="9"/>
                  </a:lnTo>
                  <a:lnTo>
                    <a:pt x="27" y="5"/>
                  </a:lnTo>
                  <a:lnTo>
                    <a:pt x="25" y="3"/>
                  </a:lnTo>
                  <a:lnTo>
                    <a:pt x="23" y="0"/>
                  </a:lnTo>
                  <a:lnTo>
                    <a:pt x="18" y="0"/>
                  </a:lnTo>
                  <a:lnTo>
                    <a:pt x="14" y="0"/>
                  </a:lnTo>
                  <a:lnTo>
                    <a:pt x="9" y="3"/>
                  </a:lnTo>
                  <a:lnTo>
                    <a:pt x="5"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2" name="Freeform 2229">
              <a:extLst>
                <a:ext uri="{FF2B5EF4-FFF2-40B4-BE49-F238E27FC236}">
                  <a16:creationId xmlns:a16="http://schemas.microsoft.com/office/drawing/2014/main" xmlns="" id="{B404F194-829C-F14F-B0F4-77FD093E47CC}"/>
                </a:ext>
              </a:extLst>
            </p:cNvPr>
            <p:cNvSpPr>
              <a:spLocks/>
            </p:cNvSpPr>
            <p:nvPr/>
          </p:nvSpPr>
          <p:spPr bwMode="auto">
            <a:xfrm>
              <a:off x="2929" y="3192"/>
              <a:ext cx="27" cy="21"/>
            </a:xfrm>
            <a:custGeom>
              <a:avLst/>
              <a:gdLst>
                <a:gd name="T0" fmla="*/ 3 w 27"/>
                <a:gd name="T1" fmla="*/ 9 h 21"/>
                <a:gd name="T2" fmla="*/ 3 w 27"/>
                <a:gd name="T3" fmla="*/ 9 h 21"/>
                <a:gd name="T4" fmla="*/ 0 w 27"/>
                <a:gd name="T5" fmla="*/ 14 h 21"/>
                <a:gd name="T6" fmla="*/ 0 w 27"/>
                <a:gd name="T7" fmla="*/ 18 h 21"/>
                <a:gd name="T8" fmla="*/ 3 w 27"/>
                <a:gd name="T9" fmla="*/ 21 h 21"/>
                <a:gd name="T10" fmla="*/ 7 w 27"/>
                <a:gd name="T11" fmla="*/ 21 h 21"/>
                <a:gd name="T12" fmla="*/ 7 w 27"/>
                <a:gd name="T13" fmla="*/ 21 h 21"/>
                <a:gd name="T14" fmla="*/ 12 w 27"/>
                <a:gd name="T15" fmla="*/ 21 h 21"/>
                <a:gd name="T16" fmla="*/ 18 w 27"/>
                <a:gd name="T17" fmla="*/ 18 h 21"/>
                <a:gd name="T18" fmla="*/ 23 w 27"/>
                <a:gd name="T19" fmla="*/ 14 h 21"/>
                <a:gd name="T20" fmla="*/ 25 w 27"/>
                <a:gd name="T21" fmla="*/ 9 h 21"/>
                <a:gd name="T22" fmla="*/ 25 w 27"/>
                <a:gd name="T23" fmla="*/ 9 h 21"/>
                <a:gd name="T24" fmla="*/ 27 w 27"/>
                <a:gd name="T25" fmla="*/ 5 h 21"/>
                <a:gd name="T26" fmla="*/ 25 w 27"/>
                <a:gd name="T27" fmla="*/ 3 h 21"/>
                <a:gd name="T28" fmla="*/ 23 w 27"/>
                <a:gd name="T29" fmla="*/ 0 h 21"/>
                <a:gd name="T30" fmla="*/ 18 w 27"/>
                <a:gd name="T31" fmla="*/ 0 h 21"/>
                <a:gd name="T32" fmla="*/ 18 w 27"/>
                <a:gd name="T33" fmla="*/ 0 h 21"/>
                <a:gd name="T34" fmla="*/ 14 w 27"/>
                <a:gd name="T35" fmla="*/ 0 h 21"/>
                <a:gd name="T36" fmla="*/ 9 w 27"/>
                <a:gd name="T37" fmla="*/ 3 h 21"/>
                <a:gd name="T38" fmla="*/ 5 w 27"/>
                <a:gd name="T39" fmla="*/ 7 h 21"/>
                <a:gd name="T40" fmla="*/ 3 w 27"/>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3" y="9"/>
                  </a:moveTo>
                  <a:lnTo>
                    <a:pt x="3" y="9"/>
                  </a:lnTo>
                  <a:lnTo>
                    <a:pt x="0" y="14"/>
                  </a:lnTo>
                  <a:lnTo>
                    <a:pt x="0" y="18"/>
                  </a:lnTo>
                  <a:lnTo>
                    <a:pt x="3" y="21"/>
                  </a:lnTo>
                  <a:lnTo>
                    <a:pt x="7" y="21"/>
                  </a:lnTo>
                  <a:lnTo>
                    <a:pt x="12" y="21"/>
                  </a:lnTo>
                  <a:lnTo>
                    <a:pt x="18" y="18"/>
                  </a:lnTo>
                  <a:lnTo>
                    <a:pt x="23" y="14"/>
                  </a:lnTo>
                  <a:lnTo>
                    <a:pt x="25" y="9"/>
                  </a:lnTo>
                  <a:lnTo>
                    <a:pt x="27" y="5"/>
                  </a:lnTo>
                  <a:lnTo>
                    <a:pt x="25" y="3"/>
                  </a:lnTo>
                  <a:lnTo>
                    <a:pt x="23" y="0"/>
                  </a:lnTo>
                  <a:lnTo>
                    <a:pt x="18" y="0"/>
                  </a:lnTo>
                  <a:lnTo>
                    <a:pt x="14" y="0"/>
                  </a:lnTo>
                  <a:lnTo>
                    <a:pt x="9" y="3"/>
                  </a:lnTo>
                  <a:lnTo>
                    <a:pt x="5"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3" name="Freeform 2230">
              <a:extLst>
                <a:ext uri="{FF2B5EF4-FFF2-40B4-BE49-F238E27FC236}">
                  <a16:creationId xmlns:a16="http://schemas.microsoft.com/office/drawing/2014/main" xmlns="" id="{6A3C1AEB-AB4F-9E45-8337-7A399C6BC55A}"/>
                </a:ext>
              </a:extLst>
            </p:cNvPr>
            <p:cNvSpPr>
              <a:spLocks/>
            </p:cNvSpPr>
            <p:nvPr/>
          </p:nvSpPr>
          <p:spPr bwMode="auto">
            <a:xfrm>
              <a:off x="2229" y="3204"/>
              <a:ext cx="47" cy="20"/>
            </a:xfrm>
            <a:custGeom>
              <a:avLst/>
              <a:gdLst>
                <a:gd name="T0" fmla="*/ 4 w 47"/>
                <a:gd name="T1" fmla="*/ 11 h 20"/>
                <a:gd name="T2" fmla="*/ 4 w 47"/>
                <a:gd name="T3" fmla="*/ 11 h 20"/>
                <a:gd name="T4" fmla="*/ 0 w 47"/>
                <a:gd name="T5" fmla="*/ 15 h 20"/>
                <a:gd name="T6" fmla="*/ 0 w 47"/>
                <a:gd name="T7" fmla="*/ 18 h 20"/>
                <a:gd name="T8" fmla="*/ 2 w 47"/>
                <a:gd name="T9" fmla="*/ 20 h 20"/>
                <a:gd name="T10" fmla="*/ 9 w 47"/>
                <a:gd name="T11" fmla="*/ 20 h 20"/>
                <a:gd name="T12" fmla="*/ 9 w 47"/>
                <a:gd name="T13" fmla="*/ 20 h 20"/>
                <a:gd name="T14" fmla="*/ 16 w 47"/>
                <a:gd name="T15" fmla="*/ 20 h 20"/>
                <a:gd name="T16" fmla="*/ 25 w 47"/>
                <a:gd name="T17" fmla="*/ 18 h 20"/>
                <a:gd name="T18" fmla="*/ 40 w 47"/>
                <a:gd name="T19" fmla="*/ 11 h 20"/>
                <a:gd name="T20" fmla="*/ 40 w 47"/>
                <a:gd name="T21" fmla="*/ 11 h 20"/>
                <a:gd name="T22" fmla="*/ 45 w 47"/>
                <a:gd name="T23" fmla="*/ 6 h 20"/>
                <a:gd name="T24" fmla="*/ 47 w 47"/>
                <a:gd name="T25" fmla="*/ 2 h 20"/>
                <a:gd name="T26" fmla="*/ 43 w 47"/>
                <a:gd name="T27" fmla="*/ 0 h 20"/>
                <a:gd name="T28" fmla="*/ 38 w 47"/>
                <a:gd name="T29" fmla="*/ 0 h 20"/>
                <a:gd name="T30" fmla="*/ 38 w 47"/>
                <a:gd name="T31" fmla="*/ 0 h 20"/>
                <a:gd name="T32" fmla="*/ 20 w 47"/>
                <a:gd name="T33" fmla="*/ 2 h 20"/>
                <a:gd name="T34" fmla="*/ 4 w 47"/>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20">
                  <a:moveTo>
                    <a:pt x="4" y="11"/>
                  </a:moveTo>
                  <a:lnTo>
                    <a:pt x="4" y="11"/>
                  </a:lnTo>
                  <a:lnTo>
                    <a:pt x="0" y="15"/>
                  </a:lnTo>
                  <a:lnTo>
                    <a:pt x="0" y="18"/>
                  </a:lnTo>
                  <a:lnTo>
                    <a:pt x="2" y="20"/>
                  </a:lnTo>
                  <a:lnTo>
                    <a:pt x="9" y="20"/>
                  </a:lnTo>
                  <a:lnTo>
                    <a:pt x="16" y="20"/>
                  </a:lnTo>
                  <a:lnTo>
                    <a:pt x="25" y="18"/>
                  </a:lnTo>
                  <a:lnTo>
                    <a:pt x="40" y="11"/>
                  </a:lnTo>
                  <a:lnTo>
                    <a:pt x="45" y="6"/>
                  </a:lnTo>
                  <a:lnTo>
                    <a:pt x="47" y="2"/>
                  </a:lnTo>
                  <a:lnTo>
                    <a:pt x="43" y="0"/>
                  </a:lnTo>
                  <a:lnTo>
                    <a:pt x="38" y="0"/>
                  </a:lnTo>
                  <a:lnTo>
                    <a:pt x="20"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4" name="Freeform 2231">
              <a:extLst>
                <a:ext uri="{FF2B5EF4-FFF2-40B4-BE49-F238E27FC236}">
                  <a16:creationId xmlns:a16="http://schemas.microsoft.com/office/drawing/2014/main" xmlns="" id="{E69022B9-8FFD-E842-8B33-E6C54130D2F7}"/>
                </a:ext>
              </a:extLst>
            </p:cNvPr>
            <p:cNvSpPr>
              <a:spLocks/>
            </p:cNvSpPr>
            <p:nvPr/>
          </p:nvSpPr>
          <p:spPr bwMode="auto">
            <a:xfrm>
              <a:off x="2229" y="3204"/>
              <a:ext cx="47" cy="20"/>
            </a:xfrm>
            <a:custGeom>
              <a:avLst/>
              <a:gdLst>
                <a:gd name="T0" fmla="*/ 4 w 47"/>
                <a:gd name="T1" fmla="*/ 11 h 20"/>
                <a:gd name="T2" fmla="*/ 4 w 47"/>
                <a:gd name="T3" fmla="*/ 11 h 20"/>
                <a:gd name="T4" fmla="*/ 0 w 47"/>
                <a:gd name="T5" fmla="*/ 15 h 20"/>
                <a:gd name="T6" fmla="*/ 0 w 47"/>
                <a:gd name="T7" fmla="*/ 18 h 20"/>
                <a:gd name="T8" fmla="*/ 2 w 47"/>
                <a:gd name="T9" fmla="*/ 20 h 20"/>
                <a:gd name="T10" fmla="*/ 9 w 47"/>
                <a:gd name="T11" fmla="*/ 20 h 20"/>
                <a:gd name="T12" fmla="*/ 9 w 47"/>
                <a:gd name="T13" fmla="*/ 20 h 20"/>
                <a:gd name="T14" fmla="*/ 16 w 47"/>
                <a:gd name="T15" fmla="*/ 20 h 20"/>
                <a:gd name="T16" fmla="*/ 25 w 47"/>
                <a:gd name="T17" fmla="*/ 18 h 20"/>
                <a:gd name="T18" fmla="*/ 40 w 47"/>
                <a:gd name="T19" fmla="*/ 11 h 20"/>
                <a:gd name="T20" fmla="*/ 40 w 47"/>
                <a:gd name="T21" fmla="*/ 11 h 20"/>
                <a:gd name="T22" fmla="*/ 45 w 47"/>
                <a:gd name="T23" fmla="*/ 6 h 20"/>
                <a:gd name="T24" fmla="*/ 47 w 47"/>
                <a:gd name="T25" fmla="*/ 2 h 20"/>
                <a:gd name="T26" fmla="*/ 43 w 47"/>
                <a:gd name="T27" fmla="*/ 0 h 20"/>
                <a:gd name="T28" fmla="*/ 38 w 47"/>
                <a:gd name="T29" fmla="*/ 0 h 20"/>
                <a:gd name="T30" fmla="*/ 38 w 47"/>
                <a:gd name="T31" fmla="*/ 0 h 20"/>
                <a:gd name="T32" fmla="*/ 20 w 47"/>
                <a:gd name="T33" fmla="*/ 2 h 20"/>
                <a:gd name="T34" fmla="*/ 4 w 47"/>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20">
                  <a:moveTo>
                    <a:pt x="4" y="11"/>
                  </a:moveTo>
                  <a:lnTo>
                    <a:pt x="4" y="11"/>
                  </a:lnTo>
                  <a:lnTo>
                    <a:pt x="0" y="15"/>
                  </a:lnTo>
                  <a:lnTo>
                    <a:pt x="0" y="18"/>
                  </a:lnTo>
                  <a:lnTo>
                    <a:pt x="2" y="20"/>
                  </a:lnTo>
                  <a:lnTo>
                    <a:pt x="9" y="20"/>
                  </a:lnTo>
                  <a:lnTo>
                    <a:pt x="16" y="20"/>
                  </a:lnTo>
                  <a:lnTo>
                    <a:pt x="25" y="18"/>
                  </a:lnTo>
                  <a:lnTo>
                    <a:pt x="40" y="11"/>
                  </a:lnTo>
                  <a:lnTo>
                    <a:pt x="45" y="6"/>
                  </a:lnTo>
                  <a:lnTo>
                    <a:pt x="47" y="2"/>
                  </a:lnTo>
                  <a:lnTo>
                    <a:pt x="43" y="0"/>
                  </a:lnTo>
                  <a:lnTo>
                    <a:pt x="38" y="0"/>
                  </a:lnTo>
                  <a:lnTo>
                    <a:pt x="20"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5" name="Freeform 2232">
              <a:extLst>
                <a:ext uri="{FF2B5EF4-FFF2-40B4-BE49-F238E27FC236}">
                  <a16:creationId xmlns:a16="http://schemas.microsoft.com/office/drawing/2014/main" xmlns="" id="{23FA1CF3-0DE1-CA4C-B538-1B324514E529}"/>
                </a:ext>
              </a:extLst>
            </p:cNvPr>
            <p:cNvSpPr>
              <a:spLocks/>
            </p:cNvSpPr>
            <p:nvPr/>
          </p:nvSpPr>
          <p:spPr bwMode="auto">
            <a:xfrm>
              <a:off x="2191" y="3204"/>
              <a:ext cx="47" cy="22"/>
            </a:xfrm>
            <a:custGeom>
              <a:avLst/>
              <a:gdLst>
                <a:gd name="T0" fmla="*/ 6 w 47"/>
                <a:gd name="T1" fmla="*/ 11 h 22"/>
                <a:gd name="T2" fmla="*/ 6 w 47"/>
                <a:gd name="T3" fmla="*/ 11 h 22"/>
                <a:gd name="T4" fmla="*/ 2 w 47"/>
                <a:gd name="T5" fmla="*/ 15 h 22"/>
                <a:gd name="T6" fmla="*/ 0 w 47"/>
                <a:gd name="T7" fmla="*/ 18 h 22"/>
                <a:gd name="T8" fmla="*/ 2 w 47"/>
                <a:gd name="T9" fmla="*/ 20 h 22"/>
                <a:gd name="T10" fmla="*/ 9 w 47"/>
                <a:gd name="T11" fmla="*/ 22 h 22"/>
                <a:gd name="T12" fmla="*/ 9 w 47"/>
                <a:gd name="T13" fmla="*/ 22 h 22"/>
                <a:gd name="T14" fmla="*/ 18 w 47"/>
                <a:gd name="T15" fmla="*/ 20 h 22"/>
                <a:gd name="T16" fmla="*/ 27 w 47"/>
                <a:gd name="T17" fmla="*/ 18 h 22"/>
                <a:gd name="T18" fmla="*/ 42 w 47"/>
                <a:gd name="T19" fmla="*/ 11 h 22"/>
                <a:gd name="T20" fmla="*/ 42 w 47"/>
                <a:gd name="T21" fmla="*/ 11 h 22"/>
                <a:gd name="T22" fmla="*/ 47 w 47"/>
                <a:gd name="T23" fmla="*/ 6 h 22"/>
                <a:gd name="T24" fmla="*/ 47 w 47"/>
                <a:gd name="T25" fmla="*/ 2 h 22"/>
                <a:gd name="T26" fmla="*/ 45 w 47"/>
                <a:gd name="T27" fmla="*/ 0 h 22"/>
                <a:gd name="T28" fmla="*/ 40 w 47"/>
                <a:gd name="T29" fmla="*/ 0 h 22"/>
                <a:gd name="T30" fmla="*/ 40 w 47"/>
                <a:gd name="T31" fmla="*/ 0 h 22"/>
                <a:gd name="T32" fmla="*/ 22 w 47"/>
                <a:gd name="T33" fmla="*/ 4 h 22"/>
                <a:gd name="T34" fmla="*/ 6 w 47"/>
                <a:gd name="T35" fmla="*/ 11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22">
                  <a:moveTo>
                    <a:pt x="6" y="11"/>
                  </a:moveTo>
                  <a:lnTo>
                    <a:pt x="6" y="11"/>
                  </a:lnTo>
                  <a:lnTo>
                    <a:pt x="2" y="15"/>
                  </a:lnTo>
                  <a:lnTo>
                    <a:pt x="0" y="18"/>
                  </a:lnTo>
                  <a:lnTo>
                    <a:pt x="2" y="20"/>
                  </a:lnTo>
                  <a:lnTo>
                    <a:pt x="9" y="22"/>
                  </a:lnTo>
                  <a:lnTo>
                    <a:pt x="18" y="20"/>
                  </a:lnTo>
                  <a:lnTo>
                    <a:pt x="27" y="18"/>
                  </a:lnTo>
                  <a:lnTo>
                    <a:pt x="42" y="11"/>
                  </a:lnTo>
                  <a:lnTo>
                    <a:pt x="47" y="6"/>
                  </a:lnTo>
                  <a:lnTo>
                    <a:pt x="47" y="2"/>
                  </a:lnTo>
                  <a:lnTo>
                    <a:pt x="45" y="0"/>
                  </a:lnTo>
                  <a:lnTo>
                    <a:pt x="40" y="0"/>
                  </a:lnTo>
                  <a:lnTo>
                    <a:pt x="22" y="4"/>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6" name="Freeform 2233">
              <a:extLst>
                <a:ext uri="{FF2B5EF4-FFF2-40B4-BE49-F238E27FC236}">
                  <a16:creationId xmlns:a16="http://schemas.microsoft.com/office/drawing/2014/main" xmlns="" id="{4F63656C-B0EC-A243-BC43-F59EBF27CB49}"/>
                </a:ext>
              </a:extLst>
            </p:cNvPr>
            <p:cNvSpPr>
              <a:spLocks/>
            </p:cNvSpPr>
            <p:nvPr/>
          </p:nvSpPr>
          <p:spPr bwMode="auto">
            <a:xfrm>
              <a:off x="2191" y="3204"/>
              <a:ext cx="47" cy="22"/>
            </a:xfrm>
            <a:custGeom>
              <a:avLst/>
              <a:gdLst>
                <a:gd name="T0" fmla="*/ 6 w 47"/>
                <a:gd name="T1" fmla="*/ 11 h 22"/>
                <a:gd name="T2" fmla="*/ 6 w 47"/>
                <a:gd name="T3" fmla="*/ 11 h 22"/>
                <a:gd name="T4" fmla="*/ 2 w 47"/>
                <a:gd name="T5" fmla="*/ 15 h 22"/>
                <a:gd name="T6" fmla="*/ 0 w 47"/>
                <a:gd name="T7" fmla="*/ 18 h 22"/>
                <a:gd name="T8" fmla="*/ 2 w 47"/>
                <a:gd name="T9" fmla="*/ 20 h 22"/>
                <a:gd name="T10" fmla="*/ 9 w 47"/>
                <a:gd name="T11" fmla="*/ 22 h 22"/>
                <a:gd name="T12" fmla="*/ 9 w 47"/>
                <a:gd name="T13" fmla="*/ 22 h 22"/>
                <a:gd name="T14" fmla="*/ 18 w 47"/>
                <a:gd name="T15" fmla="*/ 20 h 22"/>
                <a:gd name="T16" fmla="*/ 27 w 47"/>
                <a:gd name="T17" fmla="*/ 18 h 22"/>
                <a:gd name="T18" fmla="*/ 42 w 47"/>
                <a:gd name="T19" fmla="*/ 11 h 22"/>
                <a:gd name="T20" fmla="*/ 42 w 47"/>
                <a:gd name="T21" fmla="*/ 11 h 22"/>
                <a:gd name="T22" fmla="*/ 47 w 47"/>
                <a:gd name="T23" fmla="*/ 6 h 22"/>
                <a:gd name="T24" fmla="*/ 47 w 47"/>
                <a:gd name="T25" fmla="*/ 2 h 22"/>
                <a:gd name="T26" fmla="*/ 45 w 47"/>
                <a:gd name="T27" fmla="*/ 0 h 22"/>
                <a:gd name="T28" fmla="*/ 40 w 47"/>
                <a:gd name="T29" fmla="*/ 0 h 22"/>
                <a:gd name="T30" fmla="*/ 40 w 47"/>
                <a:gd name="T31" fmla="*/ 0 h 22"/>
                <a:gd name="T32" fmla="*/ 22 w 47"/>
                <a:gd name="T33" fmla="*/ 4 h 22"/>
                <a:gd name="T34" fmla="*/ 6 w 47"/>
                <a:gd name="T35" fmla="*/ 11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 h="22">
                  <a:moveTo>
                    <a:pt x="6" y="11"/>
                  </a:moveTo>
                  <a:lnTo>
                    <a:pt x="6" y="11"/>
                  </a:lnTo>
                  <a:lnTo>
                    <a:pt x="2" y="15"/>
                  </a:lnTo>
                  <a:lnTo>
                    <a:pt x="0" y="18"/>
                  </a:lnTo>
                  <a:lnTo>
                    <a:pt x="2" y="20"/>
                  </a:lnTo>
                  <a:lnTo>
                    <a:pt x="9" y="22"/>
                  </a:lnTo>
                  <a:lnTo>
                    <a:pt x="18" y="20"/>
                  </a:lnTo>
                  <a:lnTo>
                    <a:pt x="27" y="18"/>
                  </a:lnTo>
                  <a:lnTo>
                    <a:pt x="42" y="11"/>
                  </a:lnTo>
                  <a:lnTo>
                    <a:pt x="47" y="6"/>
                  </a:lnTo>
                  <a:lnTo>
                    <a:pt x="47" y="2"/>
                  </a:lnTo>
                  <a:lnTo>
                    <a:pt x="45" y="0"/>
                  </a:lnTo>
                  <a:lnTo>
                    <a:pt x="40" y="0"/>
                  </a:lnTo>
                  <a:lnTo>
                    <a:pt x="22" y="4"/>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7" name="Freeform 2234">
              <a:extLst>
                <a:ext uri="{FF2B5EF4-FFF2-40B4-BE49-F238E27FC236}">
                  <a16:creationId xmlns:a16="http://schemas.microsoft.com/office/drawing/2014/main" xmlns="" id="{AACEB48D-5301-334B-8554-87F5DD9166C4}"/>
                </a:ext>
              </a:extLst>
            </p:cNvPr>
            <p:cNvSpPr>
              <a:spLocks/>
            </p:cNvSpPr>
            <p:nvPr/>
          </p:nvSpPr>
          <p:spPr bwMode="auto">
            <a:xfrm>
              <a:off x="2152" y="3204"/>
              <a:ext cx="50" cy="22"/>
            </a:xfrm>
            <a:custGeom>
              <a:avLst/>
              <a:gdLst>
                <a:gd name="T0" fmla="*/ 7 w 50"/>
                <a:gd name="T1" fmla="*/ 11 h 22"/>
                <a:gd name="T2" fmla="*/ 7 w 50"/>
                <a:gd name="T3" fmla="*/ 11 h 22"/>
                <a:gd name="T4" fmla="*/ 3 w 50"/>
                <a:gd name="T5" fmla="*/ 15 h 22"/>
                <a:gd name="T6" fmla="*/ 0 w 50"/>
                <a:gd name="T7" fmla="*/ 20 h 22"/>
                <a:gd name="T8" fmla="*/ 3 w 50"/>
                <a:gd name="T9" fmla="*/ 22 h 22"/>
                <a:gd name="T10" fmla="*/ 9 w 50"/>
                <a:gd name="T11" fmla="*/ 22 h 22"/>
                <a:gd name="T12" fmla="*/ 9 w 50"/>
                <a:gd name="T13" fmla="*/ 22 h 22"/>
                <a:gd name="T14" fmla="*/ 18 w 50"/>
                <a:gd name="T15" fmla="*/ 22 h 22"/>
                <a:gd name="T16" fmla="*/ 27 w 50"/>
                <a:gd name="T17" fmla="*/ 18 h 22"/>
                <a:gd name="T18" fmla="*/ 36 w 50"/>
                <a:gd name="T19" fmla="*/ 15 h 22"/>
                <a:gd name="T20" fmla="*/ 45 w 50"/>
                <a:gd name="T21" fmla="*/ 11 h 22"/>
                <a:gd name="T22" fmla="*/ 45 w 50"/>
                <a:gd name="T23" fmla="*/ 11 h 22"/>
                <a:gd name="T24" fmla="*/ 50 w 50"/>
                <a:gd name="T25" fmla="*/ 6 h 22"/>
                <a:gd name="T26" fmla="*/ 50 w 50"/>
                <a:gd name="T27" fmla="*/ 4 h 22"/>
                <a:gd name="T28" fmla="*/ 48 w 50"/>
                <a:gd name="T29" fmla="*/ 2 h 22"/>
                <a:gd name="T30" fmla="*/ 41 w 50"/>
                <a:gd name="T31" fmla="*/ 0 h 22"/>
                <a:gd name="T32" fmla="*/ 41 w 50"/>
                <a:gd name="T33" fmla="*/ 0 h 22"/>
                <a:gd name="T34" fmla="*/ 23 w 50"/>
                <a:gd name="T35" fmla="*/ 4 h 22"/>
                <a:gd name="T36" fmla="*/ 14 w 50"/>
                <a:gd name="T37" fmla="*/ 6 h 22"/>
                <a:gd name="T38" fmla="*/ 7 w 50"/>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22">
                  <a:moveTo>
                    <a:pt x="7" y="11"/>
                  </a:moveTo>
                  <a:lnTo>
                    <a:pt x="7" y="11"/>
                  </a:lnTo>
                  <a:lnTo>
                    <a:pt x="3" y="15"/>
                  </a:lnTo>
                  <a:lnTo>
                    <a:pt x="0" y="20"/>
                  </a:lnTo>
                  <a:lnTo>
                    <a:pt x="3" y="22"/>
                  </a:lnTo>
                  <a:lnTo>
                    <a:pt x="9" y="22"/>
                  </a:lnTo>
                  <a:lnTo>
                    <a:pt x="18" y="22"/>
                  </a:lnTo>
                  <a:lnTo>
                    <a:pt x="27" y="18"/>
                  </a:lnTo>
                  <a:lnTo>
                    <a:pt x="36" y="15"/>
                  </a:lnTo>
                  <a:lnTo>
                    <a:pt x="45" y="11"/>
                  </a:lnTo>
                  <a:lnTo>
                    <a:pt x="50" y="6"/>
                  </a:lnTo>
                  <a:lnTo>
                    <a:pt x="50" y="4"/>
                  </a:lnTo>
                  <a:lnTo>
                    <a:pt x="48" y="2"/>
                  </a:lnTo>
                  <a:lnTo>
                    <a:pt x="41" y="0"/>
                  </a:lnTo>
                  <a:lnTo>
                    <a:pt x="23" y="4"/>
                  </a:lnTo>
                  <a:lnTo>
                    <a:pt x="14"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8" name="Freeform 2235">
              <a:extLst>
                <a:ext uri="{FF2B5EF4-FFF2-40B4-BE49-F238E27FC236}">
                  <a16:creationId xmlns:a16="http://schemas.microsoft.com/office/drawing/2014/main" xmlns="" id="{C8DD58AE-7921-4241-A159-E16B1A3C5FA5}"/>
                </a:ext>
              </a:extLst>
            </p:cNvPr>
            <p:cNvSpPr>
              <a:spLocks/>
            </p:cNvSpPr>
            <p:nvPr/>
          </p:nvSpPr>
          <p:spPr bwMode="auto">
            <a:xfrm>
              <a:off x="2152" y="3204"/>
              <a:ext cx="50" cy="22"/>
            </a:xfrm>
            <a:custGeom>
              <a:avLst/>
              <a:gdLst>
                <a:gd name="T0" fmla="*/ 7 w 50"/>
                <a:gd name="T1" fmla="*/ 11 h 22"/>
                <a:gd name="T2" fmla="*/ 7 w 50"/>
                <a:gd name="T3" fmla="*/ 11 h 22"/>
                <a:gd name="T4" fmla="*/ 3 w 50"/>
                <a:gd name="T5" fmla="*/ 15 h 22"/>
                <a:gd name="T6" fmla="*/ 0 w 50"/>
                <a:gd name="T7" fmla="*/ 20 h 22"/>
                <a:gd name="T8" fmla="*/ 3 w 50"/>
                <a:gd name="T9" fmla="*/ 22 h 22"/>
                <a:gd name="T10" fmla="*/ 9 w 50"/>
                <a:gd name="T11" fmla="*/ 22 h 22"/>
                <a:gd name="T12" fmla="*/ 9 w 50"/>
                <a:gd name="T13" fmla="*/ 22 h 22"/>
                <a:gd name="T14" fmla="*/ 18 w 50"/>
                <a:gd name="T15" fmla="*/ 22 h 22"/>
                <a:gd name="T16" fmla="*/ 27 w 50"/>
                <a:gd name="T17" fmla="*/ 18 h 22"/>
                <a:gd name="T18" fmla="*/ 36 w 50"/>
                <a:gd name="T19" fmla="*/ 15 h 22"/>
                <a:gd name="T20" fmla="*/ 45 w 50"/>
                <a:gd name="T21" fmla="*/ 11 h 22"/>
                <a:gd name="T22" fmla="*/ 45 w 50"/>
                <a:gd name="T23" fmla="*/ 11 h 22"/>
                <a:gd name="T24" fmla="*/ 50 w 50"/>
                <a:gd name="T25" fmla="*/ 6 h 22"/>
                <a:gd name="T26" fmla="*/ 50 w 50"/>
                <a:gd name="T27" fmla="*/ 4 h 22"/>
                <a:gd name="T28" fmla="*/ 48 w 50"/>
                <a:gd name="T29" fmla="*/ 2 h 22"/>
                <a:gd name="T30" fmla="*/ 41 w 50"/>
                <a:gd name="T31" fmla="*/ 0 h 22"/>
                <a:gd name="T32" fmla="*/ 41 w 50"/>
                <a:gd name="T33" fmla="*/ 0 h 22"/>
                <a:gd name="T34" fmla="*/ 23 w 50"/>
                <a:gd name="T35" fmla="*/ 4 h 22"/>
                <a:gd name="T36" fmla="*/ 14 w 50"/>
                <a:gd name="T37" fmla="*/ 6 h 22"/>
                <a:gd name="T38" fmla="*/ 7 w 50"/>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22">
                  <a:moveTo>
                    <a:pt x="7" y="11"/>
                  </a:moveTo>
                  <a:lnTo>
                    <a:pt x="7" y="11"/>
                  </a:lnTo>
                  <a:lnTo>
                    <a:pt x="3" y="15"/>
                  </a:lnTo>
                  <a:lnTo>
                    <a:pt x="0" y="20"/>
                  </a:lnTo>
                  <a:lnTo>
                    <a:pt x="3" y="22"/>
                  </a:lnTo>
                  <a:lnTo>
                    <a:pt x="9" y="22"/>
                  </a:lnTo>
                  <a:lnTo>
                    <a:pt x="18" y="22"/>
                  </a:lnTo>
                  <a:lnTo>
                    <a:pt x="27" y="18"/>
                  </a:lnTo>
                  <a:lnTo>
                    <a:pt x="36" y="15"/>
                  </a:lnTo>
                  <a:lnTo>
                    <a:pt x="45" y="11"/>
                  </a:lnTo>
                  <a:lnTo>
                    <a:pt x="50" y="6"/>
                  </a:lnTo>
                  <a:lnTo>
                    <a:pt x="50" y="4"/>
                  </a:lnTo>
                  <a:lnTo>
                    <a:pt x="48" y="2"/>
                  </a:lnTo>
                  <a:lnTo>
                    <a:pt x="41" y="0"/>
                  </a:lnTo>
                  <a:lnTo>
                    <a:pt x="23" y="4"/>
                  </a:lnTo>
                  <a:lnTo>
                    <a:pt x="14"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19" name="Freeform 2236">
              <a:extLst>
                <a:ext uri="{FF2B5EF4-FFF2-40B4-BE49-F238E27FC236}">
                  <a16:creationId xmlns:a16="http://schemas.microsoft.com/office/drawing/2014/main" xmlns="" id="{A44D3A28-5EF7-9C43-8D31-A05041F5D10E}"/>
                </a:ext>
              </a:extLst>
            </p:cNvPr>
            <p:cNvSpPr>
              <a:spLocks/>
            </p:cNvSpPr>
            <p:nvPr/>
          </p:nvSpPr>
          <p:spPr bwMode="auto">
            <a:xfrm>
              <a:off x="2114" y="3204"/>
              <a:ext cx="50" cy="22"/>
            </a:xfrm>
            <a:custGeom>
              <a:avLst/>
              <a:gdLst>
                <a:gd name="T0" fmla="*/ 5 w 50"/>
                <a:gd name="T1" fmla="*/ 11 h 22"/>
                <a:gd name="T2" fmla="*/ 5 w 50"/>
                <a:gd name="T3" fmla="*/ 11 h 22"/>
                <a:gd name="T4" fmla="*/ 0 w 50"/>
                <a:gd name="T5" fmla="*/ 15 h 22"/>
                <a:gd name="T6" fmla="*/ 0 w 50"/>
                <a:gd name="T7" fmla="*/ 20 h 22"/>
                <a:gd name="T8" fmla="*/ 2 w 50"/>
                <a:gd name="T9" fmla="*/ 22 h 22"/>
                <a:gd name="T10" fmla="*/ 9 w 50"/>
                <a:gd name="T11" fmla="*/ 22 h 22"/>
                <a:gd name="T12" fmla="*/ 9 w 50"/>
                <a:gd name="T13" fmla="*/ 22 h 22"/>
                <a:gd name="T14" fmla="*/ 18 w 50"/>
                <a:gd name="T15" fmla="*/ 22 h 22"/>
                <a:gd name="T16" fmla="*/ 27 w 50"/>
                <a:gd name="T17" fmla="*/ 20 h 22"/>
                <a:gd name="T18" fmla="*/ 36 w 50"/>
                <a:gd name="T19" fmla="*/ 15 h 22"/>
                <a:gd name="T20" fmla="*/ 45 w 50"/>
                <a:gd name="T21" fmla="*/ 11 h 22"/>
                <a:gd name="T22" fmla="*/ 45 w 50"/>
                <a:gd name="T23" fmla="*/ 11 h 22"/>
                <a:gd name="T24" fmla="*/ 50 w 50"/>
                <a:gd name="T25" fmla="*/ 6 h 22"/>
                <a:gd name="T26" fmla="*/ 50 w 50"/>
                <a:gd name="T27" fmla="*/ 4 h 22"/>
                <a:gd name="T28" fmla="*/ 47 w 50"/>
                <a:gd name="T29" fmla="*/ 2 h 22"/>
                <a:gd name="T30" fmla="*/ 41 w 50"/>
                <a:gd name="T31" fmla="*/ 0 h 22"/>
                <a:gd name="T32" fmla="*/ 41 w 50"/>
                <a:gd name="T33" fmla="*/ 0 h 22"/>
                <a:gd name="T34" fmla="*/ 23 w 50"/>
                <a:gd name="T35" fmla="*/ 4 h 22"/>
                <a:gd name="T36" fmla="*/ 14 w 50"/>
                <a:gd name="T37" fmla="*/ 9 h 22"/>
                <a:gd name="T38" fmla="*/ 5 w 50"/>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22">
                  <a:moveTo>
                    <a:pt x="5" y="11"/>
                  </a:moveTo>
                  <a:lnTo>
                    <a:pt x="5" y="11"/>
                  </a:lnTo>
                  <a:lnTo>
                    <a:pt x="0" y="15"/>
                  </a:lnTo>
                  <a:lnTo>
                    <a:pt x="0" y="20"/>
                  </a:lnTo>
                  <a:lnTo>
                    <a:pt x="2" y="22"/>
                  </a:lnTo>
                  <a:lnTo>
                    <a:pt x="9" y="22"/>
                  </a:lnTo>
                  <a:lnTo>
                    <a:pt x="18" y="22"/>
                  </a:lnTo>
                  <a:lnTo>
                    <a:pt x="27" y="20"/>
                  </a:lnTo>
                  <a:lnTo>
                    <a:pt x="36" y="15"/>
                  </a:lnTo>
                  <a:lnTo>
                    <a:pt x="45" y="11"/>
                  </a:lnTo>
                  <a:lnTo>
                    <a:pt x="50" y="6"/>
                  </a:lnTo>
                  <a:lnTo>
                    <a:pt x="50" y="4"/>
                  </a:lnTo>
                  <a:lnTo>
                    <a:pt x="47" y="2"/>
                  </a:lnTo>
                  <a:lnTo>
                    <a:pt x="41" y="0"/>
                  </a:lnTo>
                  <a:lnTo>
                    <a:pt x="23" y="4"/>
                  </a:lnTo>
                  <a:lnTo>
                    <a:pt x="14" y="9"/>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0" name="Freeform 2237">
              <a:extLst>
                <a:ext uri="{FF2B5EF4-FFF2-40B4-BE49-F238E27FC236}">
                  <a16:creationId xmlns:a16="http://schemas.microsoft.com/office/drawing/2014/main" xmlns="" id="{E92177A3-2D34-6149-9203-BCC95A6D4FE3}"/>
                </a:ext>
              </a:extLst>
            </p:cNvPr>
            <p:cNvSpPr>
              <a:spLocks/>
            </p:cNvSpPr>
            <p:nvPr/>
          </p:nvSpPr>
          <p:spPr bwMode="auto">
            <a:xfrm>
              <a:off x="2114" y="3204"/>
              <a:ext cx="50" cy="22"/>
            </a:xfrm>
            <a:custGeom>
              <a:avLst/>
              <a:gdLst>
                <a:gd name="T0" fmla="*/ 5 w 50"/>
                <a:gd name="T1" fmla="*/ 11 h 22"/>
                <a:gd name="T2" fmla="*/ 5 w 50"/>
                <a:gd name="T3" fmla="*/ 11 h 22"/>
                <a:gd name="T4" fmla="*/ 0 w 50"/>
                <a:gd name="T5" fmla="*/ 15 h 22"/>
                <a:gd name="T6" fmla="*/ 0 w 50"/>
                <a:gd name="T7" fmla="*/ 20 h 22"/>
                <a:gd name="T8" fmla="*/ 2 w 50"/>
                <a:gd name="T9" fmla="*/ 22 h 22"/>
                <a:gd name="T10" fmla="*/ 9 w 50"/>
                <a:gd name="T11" fmla="*/ 22 h 22"/>
                <a:gd name="T12" fmla="*/ 9 w 50"/>
                <a:gd name="T13" fmla="*/ 22 h 22"/>
                <a:gd name="T14" fmla="*/ 18 w 50"/>
                <a:gd name="T15" fmla="*/ 22 h 22"/>
                <a:gd name="T16" fmla="*/ 27 w 50"/>
                <a:gd name="T17" fmla="*/ 20 h 22"/>
                <a:gd name="T18" fmla="*/ 36 w 50"/>
                <a:gd name="T19" fmla="*/ 15 h 22"/>
                <a:gd name="T20" fmla="*/ 45 w 50"/>
                <a:gd name="T21" fmla="*/ 11 h 22"/>
                <a:gd name="T22" fmla="*/ 45 w 50"/>
                <a:gd name="T23" fmla="*/ 11 h 22"/>
                <a:gd name="T24" fmla="*/ 50 w 50"/>
                <a:gd name="T25" fmla="*/ 6 h 22"/>
                <a:gd name="T26" fmla="*/ 50 w 50"/>
                <a:gd name="T27" fmla="*/ 4 h 22"/>
                <a:gd name="T28" fmla="*/ 47 w 50"/>
                <a:gd name="T29" fmla="*/ 2 h 22"/>
                <a:gd name="T30" fmla="*/ 41 w 50"/>
                <a:gd name="T31" fmla="*/ 0 h 22"/>
                <a:gd name="T32" fmla="*/ 41 w 50"/>
                <a:gd name="T33" fmla="*/ 0 h 22"/>
                <a:gd name="T34" fmla="*/ 23 w 50"/>
                <a:gd name="T35" fmla="*/ 4 h 22"/>
                <a:gd name="T36" fmla="*/ 14 w 50"/>
                <a:gd name="T37" fmla="*/ 9 h 22"/>
                <a:gd name="T38" fmla="*/ 5 w 50"/>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22">
                  <a:moveTo>
                    <a:pt x="5" y="11"/>
                  </a:moveTo>
                  <a:lnTo>
                    <a:pt x="5" y="11"/>
                  </a:lnTo>
                  <a:lnTo>
                    <a:pt x="0" y="15"/>
                  </a:lnTo>
                  <a:lnTo>
                    <a:pt x="0" y="20"/>
                  </a:lnTo>
                  <a:lnTo>
                    <a:pt x="2" y="22"/>
                  </a:lnTo>
                  <a:lnTo>
                    <a:pt x="9" y="22"/>
                  </a:lnTo>
                  <a:lnTo>
                    <a:pt x="18" y="22"/>
                  </a:lnTo>
                  <a:lnTo>
                    <a:pt x="27" y="20"/>
                  </a:lnTo>
                  <a:lnTo>
                    <a:pt x="36" y="15"/>
                  </a:lnTo>
                  <a:lnTo>
                    <a:pt x="45" y="11"/>
                  </a:lnTo>
                  <a:lnTo>
                    <a:pt x="50" y="6"/>
                  </a:lnTo>
                  <a:lnTo>
                    <a:pt x="50" y="4"/>
                  </a:lnTo>
                  <a:lnTo>
                    <a:pt x="47" y="2"/>
                  </a:lnTo>
                  <a:lnTo>
                    <a:pt x="41" y="0"/>
                  </a:lnTo>
                  <a:lnTo>
                    <a:pt x="23" y="4"/>
                  </a:lnTo>
                  <a:lnTo>
                    <a:pt x="14" y="9"/>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1" name="Freeform 2238">
              <a:extLst>
                <a:ext uri="{FF2B5EF4-FFF2-40B4-BE49-F238E27FC236}">
                  <a16:creationId xmlns:a16="http://schemas.microsoft.com/office/drawing/2014/main" xmlns="" id="{EB5075AE-4EE8-F74F-82BA-57C8E7F344A7}"/>
                </a:ext>
              </a:extLst>
            </p:cNvPr>
            <p:cNvSpPr>
              <a:spLocks/>
            </p:cNvSpPr>
            <p:nvPr/>
          </p:nvSpPr>
          <p:spPr bwMode="auto">
            <a:xfrm>
              <a:off x="2074" y="3206"/>
              <a:ext cx="51" cy="20"/>
            </a:xfrm>
            <a:custGeom>
              <a:avLst/>
              <a:gdLst>
                <a:gd name="T0" fmla="*/ 6 w 51"/>
                <a:gd name="T1" fmla="*/ 11 h 20"/>
                <a:gd name="T2" fmla="*/ 6 w 51"/>
                <a:gd name="T3" fmla="*/ 11 h 20"/>
                <a:gd name="T4" fmla="*/ 2 w 51"/>
                <a:gd name="T5" fmla="*/ 16 h 20"/>
                <a:gd name="T6" fmla="*/ 0 w 51"/>
                <a:gd name="T7" fmla="*/ 18 h 20"/>
                <a:gd name="T8" fmla="*/ 2 w 51"/>
                <a:gd name="T9" fmla="*/ 20 h 20"/>
                <a:gd name="T10" fmla="*/ 9 w 51"/>
                <a:gd name="T11" fmla="*/ 20 h 20"/>
                <a:gd name="T12" fmla="*/ 9 w 51"/>
                <a:gd name="T13" fmla="*/ 20 h 20"/>
                <a:gd name="T14" fmla="*/ 18 w 51"/>
                <a:gd name="T15" fmla="*/ 20 h 20"/>
                <a:gd name="T16" fmla="*/ 29 w 51"/>
                <a:gd name="T17" fmla="*/ 18 h 20"/>
                <a:gd name="T18" fmla="*/ 38 w 51"/>
                <a:gd name="T19" fmla="*/ 13 h 20"/>
                <a:gd name="T20" fmla="*/ 45 w 51"/>
                <a:gd name="T21" fmla="*/ 9 h 20"/>
                <a:gd name="T22" fmla="*/ 45 w 51"/>
                <a:gd name="T23" fmla="*/ 9 h 20"/>
                <a:gd name="T24" fmla="*/ 49 w 51"/>
                <a:gd name="T25" fmla="*/ 7 h 20"/>
                <a:gd name="T26" fmla="*/ 51 w 51"/>
                <a:gd name="T27" fmla="*/ 2 h 20"/>
                <a:gd name="T28" fmla="*/ 47 w 51"/>
                <a:gd name="T29" fmla="*/ 0 h 20"/>
                <a:gd name="T30" fmla="*/ 42 w 51"/>
                <a:gd name="T31" fmla="*/ 0 h 20"/>
                <a:gd name="T32" fmla="*/ 42 w 51"/>
                <a:gd name="T33" fmla="*/ 0 h 20"/>
                <a:gd name="T34" fmla="*/ 22 w 51"/>
                <a:gd name="T35" fmla="*/ 2 h 20"/>
                <a:gd name="T36" fmla="*/ 13 w 51"/>
                <a:gd name="T37" fmla="*/ 7 h 20"/>
                <a:gd name="T38" fmla="*/ 6 w 51"/>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1" h="20">
                  <a:moveTo>
                    <a:pt x="6" y="11"/>
                  </a:moveTo>
                  <a:lnTo>
                    <a:pt x="6" y="11"/>
                  </a:lnTo>
                  <a:lnTo>
                    <a:pt x="2" y="16"/>
                  </a:lnTo>
                  <a:lnTo>
                    <a:pt x="0" y="18"/>
                  </a:lnTo>
                  <a:lnTo>
                    <a:pt x="2" y="20"/>
                  </a:lnTo>
                  <a:lnTo>
                    <a:pt x="9" y="20"/>
                  </a:lnTo>
                  <a:lnTo>
                    <a:pt x="18" y="20"/>
                  </a:lnTo>
                  <a:lnTo>
                    <a:pt x="29" y="18"/>
                  </a:lnTo>
                  <a:lnTo>
                    <a:pt x="38" y="13"/>
                  </a:lnTo>
                  <a:lnTo>
                    <a:pt x="45" y="9"/>
                  </a:lnTo>
                  <a:lnTo>
                    <a:pt x="49" y="7"/>
                  </a:lnTo>
                  <a:lnTo>
                    <a:pt x="51" y="2"/>
                  </a:lnTo>
                  <a:lnTo>
                    <a:pt x="47" y="0"/>
                  </a:lnTo>
                  <a:lnTo>
                    <a:pt x="42" y="0"/>
                  </a:lnTo>
                  <a:lnTo>
                    <a:pt x="22" y="2"/>
                  </a:lnTo>
                  <a:lnTo>
                    <a:pt x="13" y="7"/>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2" name="Freeform 2239">
              <a:extLst>
                <a:ext uri="{FF2B5EF4-FFF2-40B4-BE49-F238E27FC236}">
                  <a16:creationId xmlns:a16="http://schemas.microsoft.com/office/drawing/2014/main" xmlns="" id="{735E0574-CD35-3E4D-9130-CF4391C55BF1}"/>
                </a:ext>
              </a:extLst>
            </p:cNvPr>
            <p:cNvSpPr>
              <a:spLocks/>
            </p:cNvSpPr>
            <p:nvPr/>
          </p:nvSpPr>
          <p:spPr bwMode="auto">
            <a:xfrm>
              <a:off x="2074" y="3206"/>
              <a:ext cx="51" cy="20"/>
            </a:xfrm>
            <a:custGeom>
              <a:avLst/>
              <a:gdLst>
                <a:gd name="T0" fmla="*/ 6 w 51"/>
                <a:gd name="T1" fmla="*/ 11 h 20"/>
                <a:gd name="T2" fmla="*/ 6 w 51"/>
                <a:gd name="T3" fmla="*/ 11 h 20"/>
                <a:gd name="T4" fmla="*/ 2 w 51"/>
                <a:gd name="T5" fmla="*/ 16 h 20"/>
                <a:gd name="T6" fmla="*/ 0 w 51"/>
                <a:gd name="T7" fmla="*/ 18 h 20"/>
                <a:gd name="T8" fmla="*/ 2 w 51"/>
                <a:gd name="T9" fmla="*/ 20 h 20"/>
                <a:gd name="T10" fmla="*/ 9 w 51"/>
                <a:gd name="T11" fmla="*/ 20 h 20"/>
                <a:gd name="T12" fmla="*/ 9 w 51"/>
                <a:gd name="T13" fmla="*/ 20 h 20"/>
                <a:gd name="T14" fmla="*/ 18 w 51"/>
                <a:gd name="T15" fmla="*/ 20 h 20"/>
                <a:gd name="T16" fmla="*/ 29 w 51"/>
                <a:gd name="T17" fmla="*/ 18 h 20"/>
                <a:gd name="T18" fmla="*/ 38 w 51"/>
                <a:gd name="T19" fmla="*/ 13 h 20"/>
                <a:gd name="T20" fmla="*/ 45 w 51"/>
                <a:gd name="T21" fmla="*/ 9 h 20"/>
                <a:gd name="T22" fmla="*/ 45 w 51"/>
                <a:gd name="T23" fmla="*/ 9 h 20"/>
                <a:gd name="T24" fmla="*/ 49 w 51"/>
                <a:gd name="T25" fmla="*/ 7 h 20"/>
                <a:gd name="T26" fmla="*/ 51 w 51"/>
                <a:gd name="T27" fmla="*/ 2 h 20"/>
                <a:gd name="T28" fmla="*/ 47 w 51"/>
                <a:gd name="T29" fmla="*/ 0 h 20"/>
                <a:gd name="T30" fmla="*/ 42 w 51"/>
                <a:gd name="T31" fmla="*/ 0 h 20"/>
                <a:gd name="T32" fmla="*/ 42 w 51"/>
                <a:gd name="T33" fmla="*/ 0 h 20"/>
                <a:gd name="T34" fmla="*/ 22 w 51"/>
                <a:gd name="T35" fmla="*/ 2 h 20"/>
                <a:gd name="T36" fmla="*/ 13 w 51"/>
                <a:gd name="T37" fmla="*/ 7 h 20"/>
                <a:gd name="T38" fmla="*/ 6 w 51"/>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1" h="20">
                  <a:moveTo>
                    <a:pt x="6" y="11"/>
                  </a:moveTo>
                  <a:lnTo>
                    <a:pt x="6" y="11"/>
                  </a:lnTo>
                  <a:lnTo>
                    <a:pt x="2" y="16"/>
                  </a:lnTo>
                  <a:lnTo>
                    <a:pt x="0" y="18"/>
                  </a:lnTo>
                  <a:lnTo>
                    <a:pt x="2" y="20"/>
                  </a:lnTo>
                  <a:lnTo>
                    <a:pt x="9" y="20"/>
                  </a:lnTo>
                  <a:lnTo>
                    <a:pt x="18" y="20"/>
                  </a:lnTo>
                  <a:lnTo>
                    <a:pt x="29" y="18"/>
                  </a:lnTo>
                  <a:lnTo>
                    <a:pt x="38" y="13"/>
                  </a:lnTo>
                  <a:lnTo>
                    <a:pt x="45" y="9"/>
                  </a:lnTo>
                  <a:lnTo>
                    <a:pt x="49" y="7"/>
                  </a:lnTo>
                  <a:lnTo>
                    <a:pt x="51" y="2"/>
                  </a:lnTo>
                  <a:lnTo>
                    <a:pt x="47" y="0"/>
                  </a:lnTo>
                  <a:lnTo>
                    <a:pt x="42" y="0"/>
                  </a:lnTo>
                  <a:lnTo>
                    <a:pt x="22" y="2"/>
                  </a:lnTo>
                  <a:lnTo>
                    <a:pt x="13" y="7"/>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3" name="Freeform 2240">
              <a:extLst>
                <a:ext uri="{FF2B5EF4-FFF2-40B4-BE49-F238E27FC236}">
                  <a16:creationId xmlns:a16="http://schemas.microsoft.com/office/drawing/2014/main" xmlns="" id="{BA108082-4655-4D49-93CE-0605C184AB39}"/>
                </a:ext>
              </a:extLst>
            </p:cNvPr>
            <p:cNvSpPr>
              <a:spLocks/>
            </p:cNvSpPr>
            <p:nvPr/>
          </p:nvSpPr>
          <p:spPr bwMode="auto">
            <a:xfrm>
              <a:off x="2033" y="3206"/>
              <a:ext cx="52" cy="22"/>
            </a:xfrm>
            <a:custGeom>
              <a:avLst/>
              <a:gdLst>
                <a:gd name="T0" fmla="*/ 5 w 52"/>
                <a:gd name="T1" fmla="*/ 11 h 22"/>
                <a:gd name="T2" fmla="*/ 5 w 52"/>
                <a:gd name="T3" fmla="*/ 11 h 22"/>
                <a:gd name="T4" fmla="*/ 0 w 52"/>
                <a:gd name="T5" fmla="*/ 16 h 22"/>
                <a:gd name="T6" fmla="*/ 0 w 52"/>
                <a:gd name="T7" fmla="*/ 18 h 22"/>
                <a:gd name="T8" fmla="*/ 2 w 52"/>
                <a:gd name="T9" fmla="*/ 20 h 22"/>
                <a:gd name="T10" fmla="*/ 9 w 52"/>
                <a:gd name="T11" fmla="*/ 22 h 22"/>
                <a:gd name="T12" fmla="*/ 9 w 52"/>
                <a:gd name="T13" fmla="*/ 22 h 22"/>
                <a:gd name="T14" fmla="*/ 18 w 52"/>
                <a:gd name="T15" fmla="*/ 20 h 22"/>
                <a:gd name="T16" fmla="*/ 29 w 52"/>
                <a:gd name="T17" fmla="*/ 18 h 22"/>
                <a:gd name="T18" fmla="*/ 38 w 52"/>
                <a:gd name="T19" fmla="*/ 16 h 22"/>
                <a:gd name="T20" fmla="*/ 47 w 52"/>
                <a:gd name="T21" fmla="*/ 11 h 22"/>
                <a:gd name="T22" fmla="*/ 47 w 52"/>
                <a:gd name="T23" fmla="*/ 11 h 22"/>
                <a:gd name="T24" fmla="*/ 52 w 52"/>
                <a:gd name="T25" fmla="*/ 7 h 22"/>
                <a:gd name="T26" fmla="*/ 52 w 52"/>
                <a:gd name="T27" fmla="*/ 2 h 22"/>
                <a:gd name="T28" fmla="*/ 50 w 52"/>
                <a:gd name="T29" fmla="*/ 0 h 22"/>
                <a:gd name="T30" fmla="*/ 43 w 52"/>
                <a:gd name="T31" fmla="*/ 0 h 22"/>
                <a:gd name="T32" fmla="*/ 43 w 52"/>
                <a:gd name="T33" fmla="*/ 0 h 22"/>
                <a:gd name="T34" fmla="*/ 23 w 52"/>
                <a:gd name="T35" fmla="*/ 2 h 22"/>
                <a:gd name="T36" fmla="*/ 14 w 52"/>
                <a:gd name="T37" fmla="*/ 7 h 22"/>
                <a:gd name="T38" fmla="*/ 5 w 52"/>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2">
                  <a:moveTo>
                    <a:pt x="5" y="11"/>
                  </a:moveTo>
                  <a:lnTo>
                    <a:pt x="5" y="11"/>
                  </a:lnTo>
                  <a:lnTo>
                    <a:pt x="0" y="16"/>
                  </a:lnTo>
                  <a:lnTo>
                    <a:pt x="0" y="18"/>
                  </a:lnTo>
                  <a:lnTo>
                    <a:pt x="2" y="20"/>
                  </a:lnTo>
                  <a:lnTo>
                    <a:pt x="9" y="22"/>
                  </a:lnTo>
                  <a:lnTo>
                    <a:pt x="18" y="20"/>
                  </a:lnTo>
                  <a:lnTo>
                    <a:pt x="29" y="18"/>
                  </a:lnTo>
                  <a:lnTo>
                    <a:pt x="38" y="16"/>
                  </a:lnTo>
                  <a:lnTo>
                    <a:pt x="47" y="11"/>
                  </a:lnTo>
                  <a:lnTo>
                    <a:pt x="52" y="7"/>
                  </a:lnTo>
                  <a:lnTo>
                    <a:pt x="52" y="2"/>
                  </a:lnTo>
                  <a:lnTo>
                    <a:pt x="50" y="0"/>
                  </a:lnTo>
                  <a:lnTo>
                    <a:pt x="43" y="0"/>
                  </a:lnTo>
                  <a:lnTo>
                    <a:pt x="23"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4" name="Freeform 2241">
              <a:extLst>
                <a:ext uri="{FF2B5EF4-FFF2-40B4-BE49-F238E27FC236}">
                  <a16:creationId xmlns:a16="http://schemas.microsoft.com/office/drawing/2014/main" xmlns="" id="{F2F021D7-F9B9-1548-A0DB-47D1BCFE34DE}"/>
                </a:ext>
              </a:extLst>
            </p:cNvPr>
            <p:cNvSpPr>
              <a:spLocks/>
            </p:cNvSpPr>
            <p:nvPr/>
          </p:nvSpPr>
          <p:spPr bwMode="auto">
            <a:xfrm>
              <a:off x="2033" y="3206"/>
              <a:ext cx="52" cy="22"/>
            </a:xfrm>
            <a:custGeom>
              <a:avLst/>
              <a:gdLst>
                <a:gd name="T0" fmla="*/ 5 w 52"/>
                <a:gd name="T1" fmla="*/ 11 h 22"/>
                <a:gd name="T2" fmla="*/ 5 w 52"/>
                <a:gd name="T3" fmla="*/ 11 h 22"/>
                <a:gd name="T4" fmla="*/ 0 w 52"/>
                <a:gd name="T5" fmla="*/ 16 h 22"/>
                <a:gd name="T6" fmla="*/ 0 w 52"/>
                <a:gd name="T7" fmla="*/ 18 h 22"/>
                <a:gd name="T8" fmla="*/ 2 w 52"/>
                <a:gd name="T9" fmla="*/ 20 h 22"/>
                <a:gd name="T10" fmla="*/ 9 w 52"/>
                <a:gd name="T11" fmla="*/ 22 h 22"/>
                <a:gd name="T12" fmla="*/ 9 w 52"/>
                <a:gd name="T13" fmla="*/ 22 h 22"/>
                <a:gd name="T14" fmla="*/ 18 w 52"/>
                <a:gd name="T15" fmla="*/ 20 h 22"/>
                <a:gd name="T16" fmla="*/ 29 w 52"/>
                <a:gd name="T17" fmla="*/ 18 h 22"/>
                <a:gd name="T18" fmla="*/ 38 w 52"/>
                <a:gd name="T19" fmla="*/ 16 h 22"/>
                <a:gd name="T20" fmla="*/ 47 w 52"/>
                <a:gd name="T21" fmla="*/ 11 h 22"/>
                <a:gd name="T22" fmla="*/ 47 w 52"/>
                <a:gd name="T23" fmla="*/ 11 h 22"/>
                <a:gd name="T24" fmla="*/ 52 w 52"/>
                <a:gd name="T25" fmla="*/ 7 h 22"/>
                <a:gd name="T26" fmla="*/ 52 w 52"/>
                <a:gd name="T27" fmla="*/ 2 h 22"/>
                <a:gd name="T28" fmla="*/ 50 w 52"/>
                <a:gd name="T29" fmla="*/ 0 h 22"/>
                <a:gd name="T30" fmla="*/ 43 w 52"/>
                <a:gd name="T31" fmla="*/ 0 h 22"/>
                <a:gd name="T32" fmla="*/ 43 w 52"/>
                <a:gd name="T33" fmla="*/ 0 h 22"/>
                <a:gd name="T34" fmla="*/ 23 w 52"/>
                <a:gd name="T35" fmla="*/ 2 h 22"/>
                <a:gd name="T36" fmla="*/ 14 w 52"/>
                <a:gd name="T37" fmla="*/ 7 h 22"/>
                <a:gd name="T38" fmla="*/ 5 w 52"/>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2">
                  <a:moveTo>
                    <a:pt x="5" y="11"/>
                  </a:moveTo>
                  <a:lnTo>
                    <a:pt x="5" y="11"/>
                  </a:lnTo>
                  <a:lnTo>
                    <a:pt x="0" y="16"/>
                  </a:lnTo>
                  <a:lnTo>
                    <a:pt x="0" y="18"/>
                  </a:lnTo>
                  <a:lnTo>
                    <a:pt x="2" y="20"/>
                  </a:lnTo>
                  <a:lnTo>
                    <a:pt x="9" y="22"/>
                  </a:lnTo>
                  <a:lnTo>
                    <a:pt x="18" y="20"/>
                  </a:lnTo>
                  <a:lnTo>
                    <a:pt x="29" y="18"/>
                  </a:lnTo>
                  <a:lnTo>
                    <a:pt x="38" y="16"/>
                  </a:lnTo>
                  <a:lnTo>
                    <a:pt x="47" y="11"/>
                  </a:lnTo>
                  <a:lnTo>
                    <a:pt x="52" y="7"/>
                  </a:lnTo>
                  <a:lnTo>
                    <a:pt x="52" y="2"/>
                  </a:lnTo>
                  <a:lnTo>
                    <a:pt x="50" y="0"/>
                  </a:lnTo>
                  <a:lnTo>
                    <a:pt x="43" y="0"/>
                  </a:lnTo>
                  <a:lnTo>
                    <a:pt x="23"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5" name="Freeform 2242">
              <a:extLst>
                <a:ext uri="{FF2B5EF4-FFF2-40B4-BE49-F238E27FC236}">
                  <a16:creationId xmlns:a16="http://schemas.microsoft.com/office/drawing/2014/main" xmlns="" id="{19477F28-9DF7-1546-BFBA-7C041112F0F5}"/>
                </a:ext>
              </a:extLst>
            </p:cNvPr>
            <p:cNvSpPr>
              <a:spLocks/>
            </p:cNvSpPr>
            <p:nvPr/>
          </p:nvSpPr>
          <p:spPr bwMode="auto">
            <a:xfrm>
              <a:off x="1990" y="3206"/>
              <a:ext cx="54" cy="22"/>
            </a:xfrm>
            <a:custGeom>
              <a:avLst/>
              <a:gdLst>
                <a:gd name="T0" fmla="*/ 7 w 54"/>
                <a:gd name="T1" fmla="*/ 11 h 22"/>
                <a:gd name="T2" fmla="*/ 7 w 54"/>
                <a:gd name="T3" fmla="*/ 11 h 22"/>
                <a:gd name="T4" fmla="*/ 2 w 54"/>
                <a:gd name="T5" fmla="*/ 16 h 22"/>
                <a:gd name="T6" fmla="*/ 0 w 54"/>
                <a:gd name="T7" fmla="*/ 20 h 22"/>
                <a:gd name="T8" fmla="*/ 5 w 54"/>
                <a:gd name="T9" fmla="*/ 22 h 22"/>
                <a:gd name="T10" fmla="*/ 11 w 54"/>
                <a:gd name="T11" fmla="*/ 22 h 22"/>
                <a:gd name="T12" fmla="*/ 11 w 54"/>
                <a:gd name="T13" fmla="*/ 22 h 22"/>
                <a:gd name="T14" fmla="*/ 20 w 54"/>
                <a:gd name="T15" fmla="*/ 20 h 22"/>
                <a:gd name="T16" fmla="*/ 32 w 54"/>
                <a:gd name="T17" fmla="*/ 18 h 22"/>
                <a:gd name="T18" fmla="*/ 41 w 54"/>
                <a:gd name="T19" fmla="*/ 16 h 22"/>
                <a:gd name="T20" fmla="*/ 48 w 54"/>
                <a:gd name="T21" fmla="*/ 11 h 22"/>
                <a:gd name="T22" fmla="*/ 48 w 54"/>
                <a:gd name="T23" fmla="*/ 11 h 22"/>
                <a:gd name="T24" fmla="*/ 52 w 54"/>
                <a:gd name="T25" fmla="*/ 7 h 22"/>
                <a:gd name="T26" fmla="*/ 54 w 54"/>
                <a:gd name="T27" fmla="*/ 2 h 22"/>
                <a:gd name="T28" fmla="*/ 50 w 54"/>
                <a:gd name="T29" fmla="*/ 0 h 22"/>
                <a:gd name="T30" fmla="*/ 43 w 54"/>
                <a:gd name="T31" fmla="*/ 0 h 22"/>
                <a:gd name="T32" fmla="*/ 43 w 54"/>
                <a:gd name="T33" fmla="*/ 0 h 22"/>
                <a:gd name="T34" fmla="*/ 34 w 54"/>
                <a:gd name="T35" fmla="*/ 2 h 22"/>
                <a:gd name="T36" fmla="*/ 25 w 54"/>
                <a:gd name="T37" fmla="*/ 4 h 22"/>
                <a:gd name="T38" fmla="*/ 14 w 54"/>
                <a:gd name="T39" fmla="*/ 7 h 22"/>
                <a:gd name="T40" fmla="*/ 7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7" y="11"/>
                  </a:moveTo>
                  <a:lnTo>
                    <a:pt x="7" y="11"/>
                  </a:lnTo>
                  <a:lnTo>
                    <a:pt x="2" y="16"/>
                  </a:lnTo>
                  <a:lnTo>
                    <a:pt x="0" y="20"/>
                  </a:lnTo>
                  <a:lnTo>
                    <a:pt x="5" y="22"/>
                  </a:lnTo>
                  <a:lnTo>
                    <a:pt x="11" y="22"/>
                  </a:lnTo>
                  <a:lnTo>
                    <a:pt x="20" y="20"/>
                  </a:lnTo>
                  <a:lnTo>
                    <a:pt x="32" y="18"/>
                  </a:lnTo>
                  <a:lnTo>
                    <a:pt x="41" y="16"/>
                  </a:lnTo>
                  <a:lnTo>
                    <a:pt x="48" y="11"/>
                  </a:lnTo>
                  <a:lnTo>
                    <a:pt x="52" y="7"/>
                  </a:lnTo>
                  <a:lnTo>
                    <a:pt x="54" y="2"/>
                  </a:lnTo>
                  <a:lnTo>
                    <a:pt x="50" y="0"/>
                  </a:lnTo>
                  <a:lnTo>
                    <a:pt x="43" y="0"/>
                  </a:lnTo>
                  <a:lnTo>
                    <a:pt x="34" y="2"/>
                  </a:lnTo>
                  <a:lnTo>
                    <a:pt x="25" y="4"/>
                  </a:lnTo>
                  <a:lnTo>
                    <a:pt x="14"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6" name="Freeform 2243">
              <a:extLst>
                <a:ext uri="{FF2B5EF4-FFF2-40B4-BE49-F238E27FC236}">
                  <a16:creationId xmlns:a16="http://schemas.microsoft.com/office/drawing/2014/main" xmlns="" id="{A9867BA0-2EE5-D24B-AB36-43830E47CF5D}"/>
                </a:ext>
              </a:extLst>
            </p:cNvPr>
            <p:cNvSpPr>
              <a:spLocks/>
            </p:cNvSpPr>
            <p:nvPr/>
          </p:nvSpPr>
          <p:spPr bwMode="auto">
            <a:xfrm>
              <a:off x="1990" y="3206"/>
              <a:ext cx="54" cy="22"/>
            </a:xfrm>
            <a:custGeom>
              <a:avLst/>
              <a:gdLst>
                <a:gd name="T0" fmla="*/ 7 w 54"/>
                <a:gd name="T1" fmla="*/ 11 h 22"/>
                <a:gd name="T2" fmla="*/ 7 w 54"/>
                <a:gd name="T3" fmla="*/ 11 h 22"/>
                <a:gd name="T4" fmla="*/ 2 w 54"/>
                <a:gd name="T5" fmla="*/ 16 h 22"/>
                <a:gd name="T6" fmla="*/ 0 w 54"/>
                <a:gd name="T7" fmla="*/ 20 h 22"/>
                <a:gd name="T8" fmla="*/ 5 w 54"/>
                <a:gd name="T9" fmla="*/ 22 h 22"/>
                <a:gd name="T10" fmla="*/ 11 w 54"/>
                <a:gd name="T11" fmla="*/ 22 h 22"/>
                <a:gd name="T12" fmla="*/ 11 w 54"/>
                <a:gd name="T13" fmla="*/ 22 h 22"/>
                <a:gd name="T14" fmla="*/ 20 w 54"/>
                <a:gd name="T15" fmla="*/ 20 h 22"/>
                <a:gd name="T16" fmla="*/ 32 w 54"/>
                <a:gd name="T17" fmla="*/ 18 h 22"/>
                <a:gd name="T18" fmla="*/ 41 w 54"/>
                <a:gd name="T19" fmla="*/ 16 h 22"/>
                <a:gd name="T20" fmla="*/ 48 w 54"/>
                <a:gd name="T21" fmla="*/ 11 h 22"/>
                <a:gd name="T22" fmla="*/ 48 w 54"/>
                <a:gd name="T23" fmla="*/ 11 h 22"/>
                <a:gd name="T24" fmla="*/ 52 w 54"/>
                <a:gd name="T25" fmla="*/ 7 h 22"/>
                <a:gd name="T26" fmla="*/ 54 w 54"/>
                <a:gd name="T27" fmla="*/ 2 h 22"/>
                <a:gd name="T28" fmla="*/ 50 w 54"/>
                <a:gd name="T29" fmla="*/ 0 h 22"/>
                <a:gd name="T30" fmla="*/ 43 w 54"/>
                <a:gd name="T31" fmla="*/ 0 h 22"/>
                <a:gd name="T32" fmla="*/ 43 w 54"/>
                <a:gd name="T33" fmla="*/ 0 h 22"/>
                <a:gd name="T34" fmla="*/ 34 w 54"/>
                <a:gd name="T35" fmla="*/ 2 h 22"/>
                <a:gd name="T36" fmla="*/ 25 w 54"/>
                <a:gd name="T37" fmla="*/ 4 h 22"/>
                <a:gd name="T38" fmla="*/ 14 w 54"/>
                <a:gd name="T39" fmla="*/ 7 h 22"/>
                <a:gd name="T40" fmla="*/ 7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7" y="11"/>
                  </a:moveTo>
                  <a:lnTo>
                    <a:pt x="7" y="11"/>
                  </a:lnTo>
                  <a:lnTo>
                    <a:pt x="2" y="16"/>
                  </a:lnTo>
                  <a:lnTo>
                    <a:pt x="0" y="20"/>
                  </a:lnTo>
                  <a:lnTo>
                    <a:pt x="5" y="22"/>
                  </a:lnTo>
                  <a:lnTo>
                    <a:pt x="11" y="22"/>
                  </a:lnTo>
                  <a:lnTo>
                    <a:pt x="20" y="20"/>
                  </a:lnTo>
                  <a:lnTo>
                    <a:pt x="32" y="18"/>
                  </a:lnTo>
                  <a:lnTo>
                    <a:pt x="41" y="16"/>
                  </a:lnTo>
                  <a:lnTo>
                    <a:pt x="48" y="11"/>
                  </a:lnTo>
                  <a:lnTo>
                    <a:pt x="52" y="7"/>
                  </a:lnTo>
                  <a:lnTo>
                    <a:pt x="54" y="2"/>
                  </a:lnTo>
                  <a:lnTo>
                    <a:pt x="50" y="0"/>
                  </a:lnTo>
                  <a:lnTo>
                    <a:pt x="43" y="0"/>
                  </a:lnTo>
                  <a:lnTo>
                    <a:pt x="34" y="2"/>
                  </a:lnTo>
                  <a:lnTo>
                    <a:pt x="25" y="4"/>
                  </a:lnTo>
                  <a:lnTo>
                    <a:pt x="14"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7" name="Freeform 2244">
              <a:extLst>
                <a:ext uri="{FF2B5EF4-FFF2-40B4-BE49-F238E27FC236}">
                  <a16:creationId xmlns:a16="http://schemas.microsoft.com/office/drawing/2014/main" xmlns="" id="{19AAA51A-3649-764D-9C0F-FBE87EEE3FF7}"/>
                </a:ext>
              </a:extLst>
            </p:cNvPr>
            <p:cNvSpPr>
              <a:spLocks/>
            </p:cNvSpPr>
            <p:nvPr/>
          </p:nvSpPr>
          <p:spPr bwMode="auto">
            <a:xfrm>
              <a:off x="1947" y="3206"/>
              <a:ext cx="54" cy="22"/>
            </a:xfrm>
            <a:custGeom>
              <a:avLst/>
              <a:gdLst>
                <a:gd name="T0" fmla="*/ 7 w 54"/>
                <a:gd name="T1" fmla="*/ 11 h 22"/>
                <a:gd name="T2" fmla="*/ 7 w 54"/>
                <a:gd name="T3" fmla="*/ 11 h 22"/>
                <a:gd name="T4" fmla="*/ 3 w 54"/>
                <a:gd name="T5" fmla="*/ 16 h 22"/>
                <a:gd name="T6" fmla="*/ 0 w 54"/>
                <a:gd name="T7" fmla="*/ 20 h 22"/>
                <a:gd name="T8" fmla="*/ 5 w 54"/>
                <a:gd name="T9" fmla="*/ 22 h 22"/>
                <a:gd name="T10" fmla="*/ 12 w 54"/>
                <a:gd name="T11" fmla="*/ 22 h 22"/>
                <a:gd name="T12" fmla="*/ 12 w 54"/>
                <a:gd name="T13" fmla="*/ 22 h 22"/>
                <a:gd name="T14" fmla="*/ 21 w 54"/>
                <a:gd name="T15" fmla="*/ 22 h 22"/>
                <a:gd name="T16" fmla="*/ 32 w 54"/>
                <a:gd name="T17" fmla="*/ 20 h 22"/>
                <a:gd name="T18" fmla="*/ 41 w 54"/>
                <a:gd name="T19" fmla="*/ 16 h 22"/>
                <a:gd name="T20" fmla="*/ 50 w 54"/>
                <a:gd name="T21" fmla="*/ 11 h 22"/>
                <a:gd name="T22" fmla="*/ 50 w 54"/>
                <a:gd name="T23" fmla="*/ 11 h 22"/>
                <a:gd name="T24" fmla="*/ 54 w 54"/>
                <a:gd name="T25" fmla="*/ 7 h 22"/>
                <a:gd name="T26" fmla="*/ 54 w 54"/>
                <a:gd name="T27" fmla="*/ 4 h 22"/>
                <a:gd name="T28" fmla="*/ 52 w 54"/>
                <a:gd name="T29" fmla="*/ 2 h 22"/>
                <a:gd name="T30" fmla="*/ 45 w 54"/>
                <a:gd name="T31" fmla="*/ 0 h 22"/>
                <a:gd name="T32" fmla="*/ 45 w 54"/>
                <a:gd name="T33" fmla="*/ 0 h 22"/>
                <a:gd name="T34" fmla="*/ 34 w 54"/>
                <a:gd name="T35" fmla="*/ 2 h 22"/>
                <a:gd name="T36" fmla="*/ 25 w 54"/>
                <a:gd name="T37" fmla="*/ 4 h 22"/>
                <a:gd name="T38" fmla="*/ 14 w 54"/>
                <a:gd name="T39" fmla="*/ 7 h 22"/>
                <a:gd name="T40" fmla="*/ 7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7" y="11"/>
                  </a:moveTo>
                  <a:lnTo>
                    <a:pt x="7" y="11"/>
                  </a:lnTo>
                  <a:lnTo>
                    <a:pt x="3" y="16"/>
                  </a:lnTo>
                  <a:lnTo>
                    <a:pt x="0" y="20"/>
                  </a:lnTo>
                  <a:lnTo>
                    <a:pt x="5" y="22"/>
                  </a:lnTo>
                  <a:lnTo>
                    <a:pt x="12" y="22"/>
                  </a:lnTo>
                  <a:lnTo>
                    <a:pt x="21" y="22"/>
                  </a:lnTo>
                  <a:lnTo>
                    <a:pt x="32" y="20"/>
                  </a:lnTo>
                  <a:lnTo>
                    <a:pt x="41" y="16"/>
                  </a:lnTo>
                  <a:lnTo>
                    <a:pt x="50" y="11"/>
                  </a:lnTo>
                  <a:lnTo>
                    <a:pt x="54" y="7"/>
                  </a:lnTo>
                  <a:lnTo>
                    <a:pt x="54" y="4"/>
                  </a:lnTo>
                  <a:lnTo>
                    <a:pt x="52" y="2"/>
                  </a:lnTo>
                  <a:lnTo>
                    <a:pt x="45" y="0"/>
                  </a:lnTo>
                  <a:lnTo>
                    <a:pt x="34" y="2"/>
                  </a:lnTo>
                  <a:lnTo>
                    <a:pt x="25" y="4"/>
                  </a:lnTo>
                  <a:lnTo>
                    <a:pt x="14"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8" name="Freeform 2245">
              <a:extLst>
                <a:ext uri="{FF2B5EF4-FFF2-40B4-BE49-F238E27FC236}">
                  <a16:creationId xmlns:a16="http://schemas.microsoft.com/office/drawing/2014/main" xmlns="" id="{46777D01-24DB-6842-8CA4-DBAF77ECE10D}"/>
                </a:ext>
              </a:extLst>
            </p:cNvPr>
            <p:cNvSpPr>
              <a:spLocks/>
            </p:cNvSpPr>
            <p:nvPr/>
          </p:nvSpPr>
          <p:spPr bwMode="auto">
            <a:xfrm>
              <a:off x="1947" y="3206"/>
              <a:ext cx="54" cy="22"/>
            </a:xfrm>
            <a:custGeom>
              <a:avLst/>
              <a:gdLst>
                <a:gd name="T0" fmla="*/ 7 w 54"/>
                <a:gd name="T1" fmla="*/ 11 h 22"/>
                <a:gd name="T2" fmla="*/ 7 w 54"/>
                <a:gd name="T3" fmla="*/ 11 h 22"/>
                <a:gd name="T4" fmla="*/ 3 w 54"/>
                <a:gd name="T5" fmla="*/ 16 h 22"/>
                <a:gd name="T6" fmla="*/ 0 w 54"/>
                <a:gd name="T7" fmla="*/ 20 h 22"/>
                <a:gd name="T8" fmla="*/ 5 w 54"/>
                <a:gd name="T9" fmla="*/ 22 h 22"/>
                <a:gd name="T10" fmla="*/ 12 w 54"/>
                <a:gd name="T11" fmla="*/ 22 h 22"/>
                <a:gd name="T12" fmla="*/ 12 w 54"/>
                <a:gd name="T13" fmla="*/ 22 h 22"/>
                <a:gd name="T14" fmla="*/ 21 w 54"/>
                <a:gd name="T15" fmla="*/ 22 h 22"/>
                <a:gd name="T16" fmla="*/ 32 w 54"/>
                <a:gd name="T17" fmla="*/ 20 h 22"/>
                <a:gd name="T18" fmla="*/ 41 w 54"/>
                <a:gd name="T19" fmla="*/ 16 h 22"/>
                <a:gd name="T20" fmla="*/ 50 w 54"/>
                <a:gd name="T21" fmla="*/ 11 h 22"/>
                <a:gd name="T22" fmla="*/ 50 w 54"/>
                <a:gd name="T23" fmla="*/ 11 h 22"/>
                <a:gd name="T24" fmla="*/ 54 w 54"/>
                <a:gd name="T25" fmla="*/ 7 h 22"/>
                <a:gd name="T26" fmla="*/ 54 w 54"/>
                <a:gd name="T27" fmla="*/ 4 h 22"/>
                <a:gd name="T28" fmla="*/ 52 w 54"/>
                <a:gd name="T29" fmla="*/ 2 h 22"/>
                <a:gd name="T30" fmla="*/ 45 w 54"/>
                <a:gd name="T31" fmla="*/ 0 h 22"/>
                <a:gd name="T32" fmla="*/ 45 w 54"/>
                <a:gd name="T33" fmla="*/ 0 h 22"/>
                <a:gd name="T34" fmla="*/ 34 w 54"/>
                <a:gd name="T35" fmla="*/ 2 h 22"/>
                <a:gd name="T36" fmla="*/ 25 w 54"/>
                <a:gd name="T37" fmla="*/ 4 h 22"/>
                <a:gd name="T38" fmla="*/ 14 w 54"/>
                <a:gd name="T39" fmla="*/ 7 h 22"/>
                <a:gd name="T40" fmla="*/ 7 w 54"/>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2">
                  <a:moveTo>
                    <a:pt x="7" y="11"/>
                  </a:moveTo>
                  <a:lnTo>
                    <a:pt x="7" y="11"/>
                  </a:lnTo>
                  <a:lnTo>
                    <a:pt x="3" y="16"/>
                  </a:lnTo>
                  <a:lnTo>
                    <a:pt x="0" y="20"/>
                  </a:lnTo>
                  <a:lnTo>
                    <a:pt x="5" y="22"/>
                  </a:lnTo>
                  <a:lnTo>
                    <a:pt x="12" y="22"/>
                  </a:lnTo>
                  <a:lnTo>
                    <a:pt x="21" y="22"/>
                  </a:lnTo>
                  <a:lnTo>
                    <a:pt x="32" y="20"/>
                  </a:lnTo>
                  <a:lnTo>
                    <a:pt x="41" y="16"/>
                  </a:lnTo>
                  <a:lnTo>
                    <a:pt x="50" y="11"/>
                  </a:lnTo>
                  <a:lnTo>
                    <a:pt x="54" y="7"/>
                  </a:lnTo>
                  <a:lnTo>
                    <a:pt x="54" y="4"/>
                  </a:lnTo>
                  <a:lnTo>
                    <a:pt x="52" y="2"/>
                  </a:lnTo>
                  <a:lnTo>
                    <a:pt x="45" y="0"/>
                  </a:lnTo>
                  <a:lnTo>
                    <a:pt x="34" y="2"/>
                  </a:lnTo>
                  <a:lnTo>
                    <a:pt x="25" y="4"/>
                  </a:lnTo>
                  <a:lnTo>
                    <a:pt x="14"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29" name="Freeform 2246">
              <a:extLst>
                <a:ext uri="{FF2B5EF4-FFF2-40B4-BE49-F238E27FC236}">
                  <a16:creationId xmlns:a16="http://schemas.microsoft.com/office/drawing/2014/main" xmlns="" id="{5005303D-DB9D-F94C-90AB-45DB1C34D165}"/>
                </a:ext>
              </a:extLst>
            </p:cNvPr>
            <p:cNvSpPr>
              <a:spLocks/>
            </p:cNvSpPr>
            <p:nvPr/>
          </p:nvSpPr>
          <p:spPr bwMode="auto">
            <a:xfrm>
              <a:off x="1905" y="3208"/>
              <a:ext cx="54" cy="20"/>
            </a:xfrm>
            <a:custGeom>
              <a:avLst/>
              <a:gdLst>
                <a:gd name="T0" fmla="*/ 4 w 54"/>
                <a:gd name="T1" fmla="*/ 11 h 20"/>
                <a:gd name="T2" fmla="*/ 4 w 54"/>
                <a:gd name="T3" fmla="*/ 11 h 20"/>
                <a:gd name="T4" fmla="*/ 0 w 54"/>
                <a:gd name="T5" fmla="*/ 14 h 20"/>
                <a:gd name="T6" fmla="*/ 0 w 54"/>
                <a:gd name="T7" fmla="*/ 18 h 20"/>
                <a:gd name="T8" fmla="*/ 2 w 54"/>
                <a:gd name="T9" fmla="*/ 20 h 20"/>
                <a:gd name="T10" fmla="*/ 11 w 54"/>
                <a:gd name="T11" fmla="*/ 20 h 20"/>
                <a:gd name="T12" fmla="*/ 11 w 54"/>
                <a:gd name="T13" fmla="*/ 20 h 20"/>
                <a:gd name="T14" fmla="*/ 20 w 54"/>
                <a:gd name="T15" fmla="*/ 20 h 20"/>
                <a:gd name="T16" fmla="*/ 31 w 54"/>
                <a:gd name="T17" fmla="*/ 18 h 20"/>
                <a:gd name="T18" fmla="*/ 40 w 54"/>
                <a:gd name="T19" fmla="*/ 14 h 20"/>
                <a:gd name="T20" fmla="*/ 49 w 54"/>
                <a:gd name="T21" fmla="*/ 9 h 20"/>
                <a:gd name="T22" fmla="*/ 49 w 54"/>
                <a:gd name="T23" fmla="*/ 9 h 20"/>
                <a:gd name="T24" fmla="*/ 54 w 54"/>
                <a:gd name="T25" fmla="*/ 5 h 20"/>
                <a:gd name="T26" fmla="*/ 54 w 54"/>
                <a:gd name="T27" fmla="*/ 2 h 20"/>
                <a:gd name="T28" fmla="*/ 51 w 54"/>
                <a:gd name="T29" fmla="*/ 0 h 20"/>
                <a:gd name="T30" fmla="*/ 42 w 54"/>
                <a:gd name="T31" fmla="*/ 0 h 20"/>
                <a:gd name="T32" fmla="*/ 42 w 54"/>
                <a:gd name="T33" fmla="*/ 0 h 20"/>
                <a:gd name="T34" fmla="*/ 33 w 54"/>
                <a:gd name="T35" fmla="*/ 0 h 20"/>
                <a:gd name="T36" fmla="*/ 22 w 54"/>
                <a:gd name="T37" fmla="*/ 2 h 20"/>
                <a:gd name="T38" fmla="*/ 13 w 54"/>
                <a:gd name="T39" fmla="*/ 7 h 20"/>
                <a:gd name="T40" fmla="*/ 4 w 5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0">
                  <a:moveTo>
                    <a:pt x="4" y="11"/>
                  </a:moveTo>
                  <a:lnTo>
                    <a:pt x="4" y="11"/>
                  </a:lnTo>
                  <a:lnTo>
                    <a:pt x="0" y="14"/>
                  </a:lnTo>
                  <a:lnTo>
                    <a:pt x="0" y="18"/>
                  </a:lnTo>
                  <a:lnTo>
                    <a:pt x="2" y="20"/>
                  </a:lnTo>
                  <a:lnTo>
                    <a:pt x="11" y="20"/>
                  </a:lnTo>
                  <a:lnTo>
                    <a:pt x="20" y="20"/>
                  </a:lnTo>
                  <a:lnTo>
                    <a:pt x="31" y="18"/>
                  </a:lnTo>
                  <a:lnTo>
                    <a:pt x="40" y="14"/>
                  </a:lnTo>
                  <a:lnTo>
                    <a:pt x="49" y="9"/>
                  </a:lnTo>
                  <a:lnTo>
                    <a:pt x="54" y="5"/>
                  </a:lnTo>
                  <a:lnTo>
                    <a:pt x="54" y="2"/>
                  </a:lnTo>
                  <a:lnTo>
                    <a:pt x="51" y="0"/>
                  </a:lnTo>
                  <a:lnTo>
                    <a:pt x="42" y="0"/>
                  </a:lnTo>
                  <a:lnTo>
                    <a:pt x="33" y="0"/>
                  </a:lnTo>
                  <a:lnTo>
                    <a:pt x="22"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0" name="Freeform 2247">
              <a:extLst>
                <a:ext uri="{FF2B5EF4-FFF2-40B4-BE49-F238E27FC236}">
                  <a16:creationId xmlns:a16="http://schemas.microsoft.com/office/drawing/2014/main" xmlns="" id="{D50970F7-3737-F943-8B25-9E4187F4D65E}"/>
                </a:ext>
              </a:extLst>
            </p:cNvPr>
            <p:cNvSpPr>
              <a:spLocks/>
            </p:cNvSpPr>
            <p:nvPr/>
          </p:nvSpPr>
          <p:spPr bwMode="auto">
            <a:xfrm>
              <a:off x="1905" y="3208"/>
              <a:ext cx="54" cy="20"/>
            </a:xfrm>
            <a:custGeom>
              <a:avLst/>
              <a:gdLst>
                <a:gd name="T0" fmla="*/ 4 w 54"/>
                <a:gd name="T1" fmla="*/ 11 h 20"/>
                <a:gd name="T2" fmla="*/ 4 w 54"/>
                <a:gd name="T3" fmla="*/ 11 h 20"/>
                <a:gd name="T4" fmla="*/ 0 w 54"/>
                <a:gd name="T5" fmla="*/ 14 h 20"/>
                <a:gd name="T6" fmla="*/ 0 w 54"/>
                <a:gd name="T7" fmla="*/ 18 h 20"/>
                <a:gd name="T8" fmla="*/ 2 w 54"/>
                <a:gd name="T9" fmla="*/ 20 h 20"/>
                <a:gd name="T10" fmla="*/ 11 w 54"/>
                <a:gd name="T11" fmla="*/ 20 h 20"/>
                <a:gd name="T12" fmla="*/ 11 w 54"/>
                <a:gd name="T13" fmla="*/ 20 h 20"/>
                <a:gd name="T14" fmla="*/ 20 w 54"/>
                <a:gd name="T15" fmla="*/ 20 h 20"/>
                <a:gd name="T16" fmla="*/ 31 w 54"/>
                <a:gd name="T17" fmla="*/ 18 h 20"/>
                <a:gd name="T18" fmla="*/ 40 w 54"/>
                <a:gd name="T19" fmla="*/ 14 h 20"/>
                <a:gd name="T20" fmla="*/ 49 w 54"/>
                <a:gd name="T21" fmla="*/ 9 h 20"/>
                <a:gd name="T22" fmla="*/ 49 w 54"/>
                <a:gd name="T23" fmla="*/ 9 h 20"/>
                <a:gd name="T24" fmla="*/ 54 w 54"/>
                <a:gd name="T25" fmla="*/ 5 h 20"/>
                <a:gd name="T26" fmla="*/ 54 w 54"/>
                <a:gd name="T27" fmla="*/ 2 h 20"/>
                <a:gd name="T28" fmla="*/ 51 w 54"/>
                <a:gd name="T29" fmla="*/ 0 h 20"/>
                <a:gd name="T30" fmla="*/ 42 w 54"/>
                <a:gd name="T31" fmla="*/ 0 h 20"/>
                <a:gd name="T32" fmla="*/ 42 w 54"/>
                <a:gd name="T33" fmla="*/ 0 h 20"/>
                <a:gd name="T34" fmla="*/ 33 w 54"/>
                <a:gd name="T35" fmla="*/ 0 h 20"/>
                <a:gd name="T36" fmla="*/ 22 w 54"/>
                <a:gd name="T37" fmla="*/ 2 h 20"/>
                <a:gd name="T38" fmla="*/ 13 w 54"/>
                <a:gd name="T39" fmla="*/ 7 h 20"/>
                <a:gd name="T40" fmla="*/ 4 w 5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0">
                  <a:moveTo>
                    <a:pt x="4" y="11"/>
                  </a:moveTo>
                  <a:lnTo>
                    <a:pt x="4" y="11"/>
                  </a:lnTo>
                  <a:lnTo>
                    <a:pt x="0" y="14"/>
                  </a:lnTo>
                  <a:lnTo>
                    <a:pt x="0" y="18"/>
                  </a:lnTo>
                  <a:lnTo>
                    <a:pt x="2" y="20"/>
                  </a:lnTo>
                  <a:lnTo>
                    <a:pt x="11" y="20"/>
                  </a:lnTo>
                  <a:lnTo>
                    <a:pt x="20" y="20"/>
                  </a:lnTo>
                  <a:lnTo>
                    <a:pt x="31" y="18"/>
                  </a:lnTo>
                  <a:lnTo>
                    <a:pt x="40" y="14"/>
                  </a:lnTo>
                  <a:lnTo>
                    <a:pt x="49" y="9"/>
                  </a:lnTo>
                  <a:lnTo>
                    <a:pt x="54" y="5"/>
                  </a:lnTo>
                  <a:lnTo>
                    <a:pt x="54" y="2"/>
                  </a:lnTo>
                  <a:lnTo>
                    <a:pt x="51" y="0"/>
                  </a:lnTo>
                  <a:lnTo>
                    <a:pt x="42" y="0"/>
                  </a:lnTo>
                  <a:lnTo>
                    <a:pt x="33" y="0"/>
                  </a:lnTo>
                  <a:lnTo>
                    <a:pt x="22"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1" name="Freeform 2248">
              <a:extLst>
                <a:ext uri="{FF2B5EF4-FFF2-40B4-BE49-F238E27FC236}">
                  <a16:creationId xmlns:a16="http://schemas.microsoft.com/office/drawing/2014/main" xmlns="" id="{EF2AC761-8FEB-BA40-BA56-03ED6E168369}"/>
                </a:ext>
              </a:extLst>
            </p:cNvPr>
            <p:cNvSpPr>
              <a:spLocks/>
            </p:cNvSpPr>
            <p:nvPr/>
          </p:nvSpPr>
          <p:spPr bwMode="auto">
            <a:xfrm>
              <a:off x="1860" y="3208"/>
              <a:ext cx="56" cy="23"/>
            </a:xfrm>
            <a:custGeom>
              <a:avLst/>
              <a:gdLst>
                <a:gd name="T0" fmla="*/ 4 w 56"/>
                <a:gd name="T1" fmla="*/ 11 h 23"/>
                <a:gd name="T2" fmla="*/ 4 w 56"/>
                <a:gd name="T3" fmla="*/ 11 h 23"/>
                <a:gd name="T4" fmla="*/ 0 w 56"/>
                <a:gd name="T5" fmla="*/ 16 h 23"/>
                <a:gd name="T6" fmla="*/ 0 w 56"/>
                <a:gd name="T7" fmla="*/ 18 h 23"/>
                <a:gd name="T8" fmla="*/ 2 w 56"/>
                <a:gd name="T9" fmla="*/ 20 h 23"/>
                <a:gd name="T10" fmla="*/ 11 w 56"/>
                <a:gd name="T11" fmla="*/ 23 h 23"/>
                <a:gd name="T12" fmla="*/ 11 w 56"/>
                <a:gd name="T13" fmla="*/ 23 h 23"/>
                <a:gd name="T14" fmla="*/ 20 w 56"/>
                <a:gd name="T15" fmla="*/ 20 h 23"/>
                <a:gd name="T16" fmla="*/ 31 w 56"/>
                <a:gd name="T17" fmla="*/ 18 h 23"/>
                <a:gd name="T18" fmla="*/ 40 w 56"/>
                <a:gd name="T19" fmla="*/ 14 h 23"/>
                <a:gd name="T20" fmla="*/ 49 w 56"/>
                <a:gd name="T21" fmla="*/ 11 h 23"/>
                <a:gd name="T22" fmla="*/ 49 w 56"/>
                <a:gd name="T23" fmla="*/ 11 h 23"/>
                <a:gd name="T24" fmla="*/ 54 w 56"/>
                <a:gd name="T25" fmla="*/ 7 h 23"/>
                <a:gd name="T26" fmla="*/ 56 w 56"/>
                <a:gd name="T27" fmla="*/ 2 h 23"/>
                <a:gd name="T28" fmla="*/ 51 w 56"/>
                <a:gd name="T29" fmla="*/ 0 h 23"/>
                <a:gd name="T30" fmla="*/ 45 w 56"/>
                <a:gd name="T31" fmla="*/ 0 h 23"/>
                <a:gd name="T32" fmla="*/ 45 w 56"/>
                <a:gd name="T33" fmla="*/ 0 h 23"/>
                <a:gd name="T34" fmla="*/ 33 w 56"/>
                <a:gd name="T35" fmla="*/ 0 h 23"/>
                <a:gd name="T36" fmla="*/ 24 w 56"/>
                <a:gd name="T37" fmla="*/ 2 h 23"/>
                <a:gd name="T38" fmla="*/ 13 w 56"/>
                <a:gd name="T39" fmla="*/ 7 h 23"/>
                <a:gd name="T40" fmla="*/ 4 w 5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3">
                  <a:moveTo>
                    <a:pt x="4" y="11"/>
                  </a:moveTo>
                  <a:lnTo>
                    <a:pt x="4" y="11"/>
                  </a:lnTo>
                  <a:lnTo>
                    <a:pt x="0" y="16"/>
                  </a:lnTo>
                  <a:lnTo>
                    <a:pt x="0" y="18"/>
                  </a:lnTo>
                  <a:lnTo>
                    <a:pt x="2" y="20"/>
                  </a:lnTo>
                  <a:lnTo>
                    <a:pt x="11" y="23"/>
                  </a:lnTo>
                  <a:lnTo>
                    <a:pt x="20" y="20"/>
                  </a:lnTo>
                  <a:lnTo>
                    <a:pt x="31" y="18"/>
                  </a:lnTo>
                  <a:lnTo>
                    <a:pt x="40" y="14"/>
                  </a:lnTo>
                  <a:lnTo>
                    <a:pt x="49" y="11"/>
                  </a:lnTo>
                  <a:lnTo>
                    <a:pt x="54" y="7"/>
                  </a:lnTo>
                  <a:lnTo>
                    <a:pt x="56" y="2"/>
                  </a:lnTo>
                  <a:lnTo>
                    <a:pt x="51" y="0"/>
                  </a:lnTo>
                  <a:lnTo>
                    <a:pt x="45" y="0"/>
                  </a:lnTo>
                  <a:lnTo>
                    <a:pt x="33" y="0"/>
                  </a:lnTo>
                  <a:lnTo>
                    <a:pt x="24"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2" name="Freeform 2249">
              <a:extLst>
                <a:ext uri="{FF2B5EF4-FFF2-40B4-BE49-F238E27FC236}">
                  <a16:creationId xmlns:a16="http://schemas.microsoft.com/office/drawing/2014/main" xmlns="" id="{252BD386-375D-BF4F-83BA-5BF95AFE39CB}"/>
                </a:ext>
              </a:extLst>
            </p:cNvPr>
            <p:cNvSpPr>
              <a:spLocks/>
            </p:cNvSpPr>
            <p:nvPr/>
          </p:nvSpPr>
          <p:spPr bwMode="auto">
            <a:xfrm>
              <a:off x="1860" y="3208"/>
              <a:ext cx="56" cy="23"/>
            </a:xfrm>
            <a:custGeom>
              <a:avLst/>
              <a:gdLst>
                <a:gd name="T0" fmla="*/ 4 w 56"/>
                <a:gd name="T1" fmla="*/ 11 h 23"/>
                <a:gd name="T2" fmla="*/ 4 w 56"/>
                <a:gd name="T3" fmla="*/ 11 h 23"/>
                <a:gd name="T4" fmla="*/ 0 w 56"/>
                <a:gd name="T5" fmla="*/ 16 h 23"/>
                <a:gd name="T6" fmla="*/ 0 w 56"/>
                <a:gd name="T7" fmla="*/ 18 h 23"/>
                <a:gd name="T8" fmla="*/ 2 w 56"/>
                <a:gd name="T9" fmla="*/ 20 h 23"/>
                <a:gd name="T10" fmla="*/ 11 w 56"/>
                <a:gd name="T11" fmla="*/ 23 h 23"/>
                <a:gd name="T12" fmla="*/ 11 w 56"/>
                <a:gd name="T13" fmla="*/ 23 h 23"/>
                <a:gd name="T14" fmla="*/ 20 w 56"/>
                <a:gd name="T15" fmla="*/ 20 h 23"/>
                <a:gd name="T16" fmla="*/ 31 w 56"/>
                <a:gd name="T17" fmla="*/ 18 h 23"/>
                <a:gd name="T18" fmla="*/ 40 w 56"/>
                <a:gd name="T19" fmla="*/ 14 h 23"/>
                <a:gd name="T20" fmla="*/ 49 w 56"/>
                <a:gd name="T21" fmla="*/ 11 h 23"/>
                <a:gd name="T22" fmla="*/ 49 w 56"/>
                <a:gd name="T23" fmla="*/ 11 h 23"/>
                <a:gd name="T24" fmla="*/ 54 w 56"/>
                <a:gd name="T25" fmla="*/ 7 h 23"/>
                <a:gd name="T26" fmla="*/ 56 w 56"/>
                <a:gd name="T27" fmla="*/ 2 h 23"/>
                <a:gd name="T28" fmla="*/ 51 w 56"/>
                <a:gd name="T29" fmla="*/ 0 h 23"/>
                <a:gd name="T30" fmla="*/ 45 w 56"/>
                <a:gd name="T31" fmla="*/ 0 h 23"/>
                <a:gd name="T32" fmla="*/ 45 w 56"/>
                <a:gd name="T33" fmla="*/ 0 h 23"/>
                <a:gd name="T34" fmla="*/ 33 w 56"/>
                <a:gd name="T35" fmla="*/ 0 h 23"/>
                <a:gd name="T36" fmla="*/ 24 w 56"/>
                <a:gd name="T37" fmla="*/ 2 h 23"/>
                <a:gd name="T38" fmla="*/ 13 w 56"/>
                <a:gd name="T39" fmla="*/ 7 h 23"/>
                <a:gd name="T40" fmla="*/ 4 w 56"/>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3">
                  <a:moveTo>
                    <a:pt x="4" y="11"/>
                  </a:moveTo>
                  <a:lnTo>
                    <a:pt x="4" y="11"/>
                  </a:lnTo>
                  <a:lnTo>
                    <a:pt x="0" y="16"/>
                  </a:lnTo>
                  <a:lnTo>
                    <a:pt x="0" y="18"/>
                  </a:lnTo>
                  <a:lnTo>
                    <a:pt x="2" y="20"/>
                  </a:lnTo>
                  <a:lnTo>
                    <a:pt x="11" y="23"/>
                  </a:lnTo>
                  <a:lnTo>
                    <a:pt x="20" y="20"/>
                  </a:lnTo>
                  <a:lnTo>
                    <a:pt x="31" y="18"/>
                  </a:lnTo>
                  <a:lnTo>
                    <a:pt x="40" y="14"/>
                  </a:lnTo>
                  <a:lnTo>
                    <a:pt x="49" y="11"/>
                  </a:lnTo>
                  <a:lnTo>
                    <a:pt x="54" y="7"/>
                  </a:lnTo>
                  <a:lnTo>
                    <a:pt x="56" y="2"/>
                  </a:lnTo>
                  <a:lnTo>
                    <a:pt x="51" y="0"/>
                  </a:lnTo>
                  <a:lnTo>
                    <a:pt x="45" y="0"/>
                  </a:lnTo>
                  <a:lnTo>
                    <a:pt x="33" y="0"/>
                  </a:lnTo>
                  <a:lnTo>
                    <a:pt x="24"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3" name="Freeform 2250">
              <a:extLst>
                <a:ext uri="{FF2B5EF4-FFF2-40B4-BE49-F238E27FC236}">
                  <a16:creationId xmlns:a16="http://schemas.microsoft.com/office/drawing/2014/main" xmlns="" id="{7290C9E0-D18E-A24E-9046-A0FC9B076272}"/>
                </a:ext>
              </a:extLst>
            </p:cNvPr>
            <p:cNvSpPr>
              <a:spLocks/>
            </p:cNvSpPr>
            <p:nvPr/>
          </p:nvSpPr>
          <p:spPr bwMode="auto">
            <a:xfrm>
              <a:off x="1812" y="3208"/>
              <a:ext cx="59" cy="23"/>
            </a:xfrm>
            <a:custGeom>
              <a:avLst/>
              <a:gdLst>
                <a:gd name="T0" fmla="*/ 7 w 59"/>
                <a:gd name="T1" fmla="*/ 11 h 23"/>
                <a:gd name="T2" fmla="*/ 7 w 59"/>
                <a:gd name="T3" fmla="*/ 11 h 23"/>
                <a:gd name="T4" fmla="*/ 3 w 59"/>
                <a:gd name="T5" fmla="*/ 16 h 23"/>
                <a:gd name="T6" fmla="*/ 0 w 59"/>
                <a:gd name="T7" fmla="*/ 18 h 23"/>
                <a:gd name="T8" fmla="*/ 5 w 59"/>
                <a:gd name="T9" fmla="*/ 20 h 23"/>
                <a:gd name="T10" fmla="*/ 12 w 59"/>
                <a:gd name="T11" fmla="*/ 23 h 23"/>
                <a:gd name="T12" fmla="*/ 12 w 59"/>
                <a:gd name="T13" fmla="*/ 23 h 23"/>
                <a:gd name="T14" fmla="*/ 23 w 59"/>
                <a:gd name="T15" fmla="*/ 20 h 23"/>
                <a:gd name="T16" fmla="*/ 34 w 59"/>
                <a:gd name="T17" fmla="*/ 18 h 23"/>
                <a:gd name="T18" fmla="*/ 43 w 59"/>
                <a:gd name="T19" fmla="*/ 16 h 23"/>
                <a:gd name="T20" fmla="*/ 52 w 59"/>
                <a:gd name="T21" fmla="*/ 11 h 23"/>
                <a:gd name="T22" fmla="*/ 52 w 59"/>
                <a:gd name="T23" fmla="*/ 11 h 23"/>
                <a:gd name="T24" fmla="*/ 57 w 59"/>
                <a:gd name="T25" fmla="*/ 7 h 23"/>
                <a:gd name="T26" fmla="*/ 59 w 59"/>
                <a:gd name="T27" fmla="*/ 2 h 23"/>
                <a:gd name="T28" fmla="*/ 54 w 59"/>
                <a:gd name="T29" fmla="*/ 0 h 23"/>
                <a:gd name="T30" fmla="*/ 48 w 59"/>
                <a:gd name="T31" fmla="*/ 0 h 23"/>
                <a:gd name="T32" fmla="*/ 48 w 59"/>
                <a:gd name="T33" fmla="*/ 0 h 23"/>
                <a:gd name="T34" fmla="*/ 36 w 59"/>
                <a:gd name="T35" fmla="*/ 0 h 23"/>
                <a:gd name="T36" fmla="*/ 25 w 59"/>
                <a:gd name="T37" fmla="*/ 2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3" y="16"/>
                  </a:lnTo>
                  <a:lnTo>
                    <a:pt x="0" y="18"/>
                  </a:lnTo>
                  <a:lnTo>
                    <a:pt x="5" y="20"/>
                  </a:lnTo>
                  <a:lnTo>
                    <a:pt x="12" y="23"/>
                  </a:lnTo>
                  <a:lnTo>
                    <a:pt x="23" y="20"/>
                  </a:lnTo>
                  <a:lnTo>
                    <a:pt x="34" y="18"/>
                  </a:lnTo>
                  <a:lnTo>
                    <a:pt x="43" y="16"/>
                  </a:lnTo>
                  <a:lnTo>
                    <a:pt x="52" y="11"/>
                  </a:lnTo>
                  <a:lnTo>
                    <a:pt x="57" y="7"/>
                  </a:lnTo>
                  <a:lnTo>
                    <a:pt x="59" y="2"/>
                  </a:lnTo>
                  <a:lnTo>
                    <a:pt x="54" y="0"/>
                  </a:lnTo>
                  <a:lnTo>
                    <a:pt x="48" y="0"/>
                  </a:lnTo>
                  <a:lnTo>
                    <a:pt x="36" y="0"/>
                  </a:lnTo>
                  <a:lnTo>
                    <a:pt x="25"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4" name="Freeform 2251">
              <a:extLst>
                <a:ext uri="{FF2B5EF4-FFF2-40B4-BE49-F238E27FC236}">
                  <a16:creationId xmlns:a16="http://schemas.microsoft.com/office/drawing/2014/main" xmlns="" id="{7961437C-3071-5145-AE9F-8EAB58FEED32}"/>
                </a:ext>
              </a:extLst>
            </p:cNvPr>
            <p:cNvSpPr>
              <a:spLocks/>
            </p:cNvSpPr>
            <p:nvPr/>
          </p:nvSpPr>
          <p:spPr bwMode="auto">
            <a:xfrm>
              <a:off x="1812" y="3208"/>
              <a:ext cx="59" cy="23"/>
            </a:xfrm>
            <a:custGeom>
              <a:avLst/>
              <a:gdLst>
                <a:gd name="T0" fmla="*/ 7 w 59"/>
                <a:gd name="T1" fmla="*/ 11 h 23"/>
                <a:gd name="T2" fmla="*/ 7 w 59"/>
                <a:gd name="T3" fmla="*/ 11 h 23"/>
                <a:gd name="T4" fmla="*/ 3 w 59"/>
                <a:gd name="T5" fmla="*/ 16 h 23"/>
                <a:gd name="T6" fmla="*/ 0 w 59"/>
                <a:gd name="T7" fmla="*/ 18 h 23"/>
                <a:gd name="T8" fmla="*/ 5 w 59"/>
                <a:gd name="T9" fmla="*/ 20 h 23"/>
                <a:gd name="T10" fmla="*/ 12 w 59"/>
                <a:gd name="T11" fmla="*/ 23 h 23"/>
                <a:gd name="T12" fmla="*/ 12 w 59"/>
                <a:gd name="T13" fmla="*/ 23 h 23"/>
                <a:gd name="T14" fmla="*/ 23 w 59"/>
                <a:gd name="T15" fmla="*/ 20 h 23"/>
                <a:gd name="T16" fmla="*/ 34 w 59"/>
                <a:gd name="T17" fmla="*/ 18 h 23"/>
                <a:gd name="T18" fmla="*/ 43 w 59"/>
                <a:gd name="T19" fmla="*/ 16 h 23"/>
                <a:gd name="T20" fmla="*/ 52 w 59"/>
                <a:gd name="T21" fmla="*/ 11 h 23"/>
                <a:gd name="T22" fmla="*/ 52 w 59"/>
                <a:gd name="T23" fmla="*/ 11 h 23"/>
                <a:gd name="T24" fmla="*/ 57 w 59"/>
                <a:gd name="T25" fmla="*/ 7 h 23"/>
                <a:gd name="T26" fmla="*/ 59 w 59"/>
                <a:gd name="T27" fmla="*/ 2 h 23"/>
                <a:gd name="T28" fmla="*/ 54 w 59"/>
                <a:gd name="T29" fmla="*/ 0 h 23"/>
                <a:gd name="T30" fmla="*/ 48 w 59"/>
                <a:gd name="T31" fmla="*/ 0 h 23"/>
                <a:gd name="T32" fmla="*/ 48 w 59"/>
                <a:gd name="T33" fmla="*/ 0 h 23"/>
                <a:gd name="T34" fmla="*/ 36 w 59"/>
                <a:gd name="T35" fmla="*/ 0 h 23"/>
                <a:gd name="T36" fmla="*/ 25 w 59"/>
                <a:gd name="T37" fmla="*/ 2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3" y="16"/>
                  </a:lnTo>
                  <a:lnTo>
                    <a:pt x="0" y="18"/>
                  </a:lnTo>
                  <a:lnTo>
                    <a:pt x="5" y="20"/>
                  </a:lnTo>
                  <a:lnTo>
                    <a:pt x="12" y="23"/>
                  </a:lnTo>
                  <a:lnTo>
                    <a:pt x="23" y="20"/>
                  </a:lnTo>
                  <a:lnTo>
                    <a:pt x="34" y="18"/>
                  </a:lnTo>
                  <a:lnTo>
                    <a:pt x="43" y="16"/>
                  </a:lnTo>
                  <a:lnTo>
                    <a:pt x="52" y="11"/>
                  </a:lnTo>
                  <a:lnTo>
                    <a:pt x="57" y="7"/>
                  </a:lnTo>
                  <a:lnTo>
                    <a:pt x="59" y="2"/>
                  </a:lnTo>
                  <a:lnTo>
                    <a:pt x="54" y="0"/>
                  </a:lnTo>
                  <a:lnTo>
                    <a:pt x="48" y="0"/>
                  </a:lnTo>
                  <a:lnTo>
                    <a:pt x="36" y="0"/>
                  </a:lnTo>
                  <a:lnTo>
                    <a:pt x="25"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5" name="Freeform 2252">
              <a:extLst>
                <a:ext uri="{FF2B5EF4-FFF2-40B4-BE49-F238E27FC236}">
                  <a16:creationId xmlns:a16="http://schemas.microsoft.com/office/drawing/2014/main" xmlns="" id="{59EB0327-8E94-9642-A5A9-5B37E3E75752}"/>
                </a:ext>
              </a:extLst>
            </p:cNvPr>
            <p:cNvSpPr>
              <a:spLocks/>
            </p:cNvSpPr>
            <p:nvPr/>
          </p:nvSpPr>
          <p:spPr bwMode="auto">
            <a:xfrm>
              <a:off x="1765" y="3208"/>
              <a:ext cx="59" cy="23"/>
            </a:xfrm>
            <a:custGeom>
              <a:avLst/>
              <a:gdLst>
                <a:gd name="T0" fmla="*/ 7 w 59"/>
                <a:gd name="T1" fmla="*/ 11 h 23"/>
                <a:gd name="T2" fmla="*/ 7 w 59"/>
                <a:gd name="T3" fmla="*/ 11 h 23"/>
                <a:gd name="T4" fmla="*/ 2 w 59"/>
                <a:gd name="T5" fmla="*/ 16 h 23"/>
                <a:gd name="T6" fmla="*/ 0 w 59"/>
                <a:gd name="T7" fmla="*/ 20 h 23"/>
                <a:gd name="T8" fmla="*/ 4 w 59"/>
                <a:gd name="T9" fmla="*/ 23 h 23"/>
                <a:gd name="T10" fmla="*/ 14 w 59"/>
                <a:gd name="T11" fmla="*/ 23 h 23"/>
                <a:gd name="T12" fmla="*/ 14 w 59"/>
                <a:gd name="T13" fmla="*/ 23 h 23"/>
                <a:gd name="T14" fmla="*/ 23 w 59"/>
                <a:gd name="T15" fmla="*/ 23 h 23"/>
                <a:gd name="T16" fmla="*/ 34 w 59"/>
                <a:gd name="T17" fmla="*/ 18 h 23"/>
                <a:gd name="T18" fmla="*/ 45 w 59"/>
                <a:gd name="T19" fmla="*/ 16 h 23"/>
                <a:gd name="T20" fmla="*/ 54 w 59"/>
                <a:gd name="T21" fmla="*/ 11 h 23"/>
                <a:gd name="T22" fmla="*/ 54 w 59"/>
                <a:gd name="T23" fmla="*/ 11 h 23"/>
                <a:gd name="T24" fmla="*/ 59 w 59"/>
                <a:gd name="T25" fmla="*/ 7 h 23"/>
                <a:gd name="T26" fmla="*/ 59 w 59"/>
                <a:gd name="T27" fmla="*/ 5 h 23"/>
                <a:gd name="T28" fmla="*/ 54 w 59"/>
                <a:gd name="T29" fmla="*/ 2 h 23"/>
                <a:gd name="T30" fmla="*/ 47 w 59"/>
                <a:gd name="T31" fmla="*/ 0 h 23"/>
                <a:gd name="T32" fmla="*/ 47 w 59"/>
                <a:gd name="T33" fmla="*/ 0 h 23"/>
                <a:gd name="T34" fmla="*/ 36 w 59"/>
                <a:gd name="T35" fmla="*/ 2 h 23"/>
                <a:gd name="T36" fmla="*/ 25 w 59"/>
                <a:gd name="T37" fmla="*/ 5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2" y="16"/>
                  </a:lnTo>
                  <a:lnTo>
                    <a:pt x="0" y="20"/>
                  </a:lnTo>
                  <a:lnTo>
                    <a:pt x="4" y="23"/>
                  </a:lnTo>
                  <a:lnTo>
                    <a:pt x="14" y="23"/>
                  </a:lnTo>
                  <a:lnTo>
                    <a:pt x="23" y="23"/>
                  </a:lnTo>
                  <a:lnTo>
                    <a:pt x="34" y="18"/>
                  </a:lnTo>
                  <a:lnTo>
                    <a:pt x="45" y="16"/>
                  </a:lnTo>
                  <a:lnTo>
                    <a:pt x="54" y="11"/>
                  </a:lnTo>
                  <a:lnTo>
                    <a:pt x="59" y="7"/>
                  </a:lnTo>
                  <a:lnTo>
                    <a:pt x="59" y="5"/>
                  </a:lnTo>
                  <a:lnTo>
                    <a:pt x="54" y="2"/>
                  </a:lnTo>
                  <a:lnTo>
                    <a:pt x="47" y="0"/>
                  </a:lnTo>
                  <a:lnTo>
                    <a:pt x="36" y="2"/>
                  </a:lnTo>
                  <a:lnTo>
                    <a:pt x="25" y="5"/>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6" name="Freeform 2253">
              <a:extLst>
                <a:ext uri="{FF2B5EF4-FFF2-40B4-BE49-F238E27FC236}">
                  <a16:creationId xmlns:a16="http://schemas.microsoft.com/office/drawing/2014/main" xmlns="" id="{CA36E8BA-941B-7E4C-9990-D31AEB3B0C7B}"/>
                </a:ext>
              </a:extLst>
            </p:cNvPr>
            <p:cNvSpPr>
              <a:spLocks/>
            </p:cNvSpPr>
            <p:nvPr/>
          </p:nvSpPr>
          <p:spPr bwMode="auto">
            <a:xfrm>
              <a:off x="1765" y="3208"/>
              <a:ext cx="59" cy="23"/>
            </a:xfrm>
            <a:custGeom>
              <a:avLst/>
              <a:gdLst>
                <a:gd name="T0" fmla="*/ 7 w 59"/>
                <a:gd name="T1" fmla="*/ 11 h 23"/>
                <a:gd name="T2" fmla="*/ 7 w 59"/>
                <a:gd name="T3" fmla="*/ 11 h 23"/>
                <a:gd name="T4" fmla="*/ 2 w 59"/>
                <a:gd name="T5" fmla="*/ 16 h 23"/>
                <a:gd name="T6" fmla="*/ 0 w 59"/>
                <a:gd name="T7" fmla="*/ 20 h 23"/>
                <a:gd name="T8" fmla="*/ 4 w 59"/>
                <a:gd name="T9" fmla="*/ 23 h 23"/>
                <a:gd name="T10" fmla="*/ 14 w 59"/>
                <a:gd name="T11" fmla="*/ 23 h 23"/>
                <a:gd name="T12" fmla="*/ 14 w 59"/>
                <a:gd name="T13" fmla="*/ 23 h 23"/>
                <a:gd name="T14" fmla="*/ 23 w 59"/>
                <a:gd name="T15" fmla="*/ 23 h 23"/>
                <a:gd name="T16" fmla="*/ 34 w 59"/>
                <a:gd name="T17" fmla="*/ 18 h 23"/>
                <a:gd name="T18" fmla="*/ 45 w 59"/>
                <a:gd name="T19" fmla="*/ 16 h 23"/>
                <a:gd name="T20" fmla="*/ 54 w 59"/>
                <a:gd name="T21" fmla="*/ 11 h 23"/>
                <a:gd name="T22" fmla="*/ 54 w 59"/>
                <a:gd name="T23" fmla="*/ 11 h 23"/>
                <a:gd name="T24" fmla="*/ 59 w 59"/>
                <a:gd name="T25" fmla="*/ 7 h 23"/>
                <a:gd name="T26" fmla="*/ 59 w 59"/>
                <a:gd name="T27" fmla="*/ 5 h 23"/>
                <a:gd name="T28" fmla="*/ 54 w 59"/>
                <a:gd name="T29" fmla="*/ 2 h 23"/>
                <a:gd name="T30" fmla="*/ 47 w 59"/>
                <a:gd name="T31" fmla="*/ 0 h 23"/>
                <a:gd name="T32" fmla="*/ 47 w 59"/>
                <a:gd name="T33" fmla="*/ 0 h 23"/>
                <a:gd name="T34" fmla="*/ 36 w 59"/>
                <a:gd name="T35" fmla="*/ 2 h 23"/>
                <a:gd name="T36" fmla="*/ 25 w 59"/>
                <a:gd name="T37" fmla="*/ 5 h 23"/>
                <a:gd name="T38" fmla="*/ 16 w 59"/>
                <a:gd name="T39" fmla="*/ 7 h 23"/>
                <a:gd name="T40" fmla="*/ 7 w 59"/>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7" y="11"/>
                  </a:moveTo>
                  <a:lnTo>
                    <a:pt x="7" y="11"/>
                  </a:lnTo>
                  <a:lnTo>
                    <a:pt x="2" y="16"/>
                  </a:lnTo>
                  <a:lnTo>
                    <a:pt x="0" y="20"/>
                  </a:lnTo>
                  <a:lnTo>
                    <a:pt x="4" y="23"/>
                  </a:lnTo>
                  <a:lnTo>
                    <a:pt x="14" y="23"/>
                  </a:lnTo>
                  <a:lnTo>
                    <a:pt x="23" y="23"/>
                  </a:lnTo>
                  <a:lnTo>
                    <a:pt x="34" y="18"/>
                  </a:lnTo>
                  <a:lnTo>
                    <a:pt x="45" y="16"/>
                  </a:lnTo>
                  <a:lnTo>
                    <a:pt x="54" y="11"/>
                  </a:lnTo>
                  <a:lnTo>
                    <a:pt x="59" y="7"/>
                  </a:lnTo>
                  <a:lnTo>
                    <a:pt x="59" y="5"/>
                  </a:lnTo>
                  <a:lnTo>
                    <a:pt x="54" y="2"/>
                  </a:lnTo>
                  <a:lnTo>
                    <a:pt x="47" y="0"/>
                  </a:lnTo>
                  <a:lnTo>
                    <a:pt x="36" y="2"/>
                  </a:lnTo>
                  <a:lnTo>
                    <a:pt x="25" y="5"/>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7" name="Freeform 2254">
              <a:extLst>
                <a:ext uri="{FF2B5EF4-FFF2-40B4-BE49-F238E27FC236}">
                  <a16:creationId xmlns:a16="http://schemas.microsoft.com/office/drawing/2014/main" xmlns="" id="{50B37AF0-1924-B243-8CF9-C02040EF50F6}"/>
                </a:ext>
              </a:extLst>
            </p:cNvPr>
            <p:cNvSpPr>
              <a:spLocks/>
            </p:cNvSpPr>
            <p:nvPr/>
          </p:nvSpPr>
          <p:spPr bwMode="auto">
            <a:xfrm>
              <a:off x="1718" y="3208"/>
              <a:ext cx="58" cy="23"/>
            </a:xfrm>
            <a:custGeom>
              <a:avLst/>
              <a:gdLst>
                <a:gd name="T0" fmla="*/ 4 w 58"/>
                <a:gd name="T1" fmla="*/ 11 h 23"/>
                <a:gd name="T2" fmla="*/ 4 w 58"/>
                <a:gd name="T3" fmla="*/ 11 h 23"/>
                <a:gd name="T4" fmla="*/ 0 w 58"/>
                <a:gd name="T5" fmla="*/ 16 h 23"/>
                <a:gd name="T6" fmla="*/ 0 w 58"/>
                <a:gd name="T7" fmla="*/ 20 h 23"/>
                <a:gd name="T8" fmla="*/ 4 w 58"/>
                <a:gd name="T9" fmla="*/ 23 h 23"/>
                <a:gd name="T10" fmla="*/ 11 w 58"/>
                <a:gd name="T11" fmla="*/ 23 h 23"/>
                <a:gd name="T12" fmla="*/ 11 w 58"/>
                <a:gd name="T13" fmla="*/ 23 h 23"/>
                <a:gd name="T14" fmla="*/ 22 w 58"/>
                <a:gd name="T15" fmla="*/ 23 h 23"/>
                <a:gd name="T16" fmla="*/ 33 w 58"/>
                <a:gd name="T17" fmla="*/ 20 h 23"/>
                <a:gd name="T18" fmla="*/ 45 w 58"/>
                <a:gd name="T19" fmla="*/ 16 h 23"/>
                <a:gd name="T20" fmla="*/ 54 w 58"/>
                <a:gd name="T21" fmla="*/ 11 h 23"/>
                <a:gd name="T22" fmla="*/ 54 w 58"/>
                <a:gd name="T23" fmla="*/ 11 h 23"/>
                <a:gd name="T24" fmla="*/ 58 w 58"/>
                <a:gd name="T25" fmla="*/ 7 h 23"/>
                <a:gd name="T26" fmla="*/ 58 w 58"/>
                <a:gd name="T27" fmla="*/ 5 h 23"/>
                <a:gd name="T28" fmla="*/ 54 w 58"/>
                <a:gd name="T29" fmla="*/ 2 h 23"/>
                <a:gd name="T30" fmla="*/ 47 w 58"/>
                <a:gd name="T31" fmla="*/ 0 h 23"/>
                <a:gd name="T32" fmla="*/ 47 w 58"/>
                <a:gd name="T33" fmla="*/ 0 h 23"/>
                <a:gd name="T34" fmla="*/ 36 w 58"/>
                <a:gd name="T35" fmla="*/ 2 h 23"/>
                <a:gd name="T36" fmla="*/ 24 w 58"/>
                <a:gd name="T37" fmla="*/ 5 h 23"/>
                <a:gd name="T38" fmla="*/ 13 w 58"/>
                <a:gd name="T39" fmla="*/ 9 h 23"/>
                <a:gd name="T40" fmla="*/ 4 w 5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1"/>
                  </a:moveTo>
                  <a:lnTo>
                    <a:pt x="4" y="11"/>
                  </a:lnTo>
                  <a:lnTo>
                    <a:pt x="0" y="16"/>
                  </a:lnTo>
                  <a:lnTo>
                    <a:pt x="0" y="20"/>
                  </a:lnTo>
                  <a:lnTo>
                    <a:pt x="4" y="23"/>
                  </a:lnTo>
                  <a:lnTo>
                    <a:pt x="11" y="23"/>
                  </a:lnTo>
                  <a:lnTo>
                    <a:pt x="22" y="23"/>
                  </a:lnTo>
                  <a:lnTo>
                    <a:pt x="33" y="20"/>
                  </a:lnTo>
                  <a:lnTo>
                    <a:pt x="45" y="16"/>
                  </a:lnTo>
                  <a:lnTo>
                    <a:pt x="54" y="11"/>
                  </a:lnTo>
                  <a:lnTo>
                    <a:pt x="58" y="7"/>
                  </a:lnTo>
                  <a:lnTo>
                    <a:pt x="58" y="5"/>
                  </a:lnTo>
                  <a:lnTo>
                    <a:pt x="54" y="2"/>
                  </a:lnTo>
                  <a:lnTo>
                    <a:pt x="47" y="0"/>
                  </a:lnTo>
                  <a:lnTo>
                    <a:pt x="36" y="2"/>
                  </a:lnTo>
                  <a:lnTo>
                    <a:pt x="24" y="5"/>
                  </a:lnTo>
                  <a:lnTo>
                    <a:pt x="13" y="9"/>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8" name="Freeform 2255">
              <a:extLst>
                <a:ext uri="{FF2B5EF4-FFF2-40B4-BE49-F238E27FC236}">
                  <a16:creationId xmlns:a16="http://schemas.microsoft.com/office/drawing/2014/main" xmlns="" id="{96BE1ACA-5F24-374F-8E0C-56A52E3DF68F}"/>
                </a:ext>
              </a:extLst>
            </p:cNvPr>
            <p:cNvSpPr>
              <a:spLocks/>
            </p:cNvSpPr>
            <p:nvPr/>
          </p:nvSpPr>
          <p:spPr bwMode="auto">
            <a:xfrm>
              <a:off x="1718" y="3208"/>
              <a:ext cx="58" cy="23"/>
            </a:xfrm>
            <a:custGeom>
              <a:avLst/>
              <a:gdLst>
                <a:gd name="T0" fmla="*/ 4 w 58"/>
                <a:gd name="T1" fmla="*/ 11 h 23"/>
                <a:gd name="T2" fmla="*/ 4 w 58"/>
                <a:gd name="T3" fmla="*/ 11 h 23"/>
                <a:gd name="T4" fmla="*/ 0 w 58"/>
                <a:gd name="T5" fmla="*/ 16 h 23"/>
                <a:gd name="T6" fmla="*/ 0 w 58"/>
                <a:gd name="T7" fmla="*/ 20 h 23"/>
                <a:gd name="T8" fmla="*/ 4 w 58"/>
                <a:gd name="T9" fmla="*/ 23 h 23"/>
                <a:gd name="T10" fmla="*/ 11 w 58"/>
                <a:gd name="T11" fmla="*/ 23 h 23"/>
                <a:gd name="T12" fmla="*/ 11 w 58"/>
                <a:gd name="T13" fmla="*/ 23 h 23"/>
                <a:gd name="T14" fmla="*/ 22 w 58"/>
                <a:gd name="T15" fmla="*/ 23 h 23"/>
                <a:gd name="T16" fmla="*/ 33 w 58"/>
                <a:gd name="T17" fmla="*/ 20 h 23"/>
                <a:gd name="T18" fmla="*/ 45 w 58"/>
                <a:gd name="T19" fmla="*/ 16 h 23"/>
                <a:gd name="T20" fmla="*/ 54 w 58"/>
                <a:gd name="T21" fmla="*/ 11 h 23"/>
                <a:gd name="T22" fmla="*/ 54 w 58"/>
                <a:gd name="T23" fmla="*/ 11 h 23"/>
                <a:gd name="T24" fmla="*/ 58 w 58"/>
                <a:gd name="T25" fmla="*/ 7 h 23"/>
                <a:gd name="T26" fmla="*/ 58 w 58"/>
                <a:gd name="T27" fmla="*/ 5 h 23"/>
                <a:gd name="T28" fmla="*/ 54 w 58"/>
                <a:gd name="T29" fmla="*/ 2 h 23"/>
                <a:gd name="T30" fmla="*/ 47 w 58"/>
                <a:gd name="T31" fmla="*/ 0 h 23"/>
                <a:gd name="T32" fmla="*/ 47 w 58"/>
                <a:gd name="T33" fmla="*/ 0 h 23"/>
                <a:gd name="T34" fmla="*/ 36 w 58"/>
                <a:gd name="T35" fmla="*/ 2 h 23"/>
                <a:gd name="T36" fmla="*/ 24 w 58"/>
                <a:gd name="T37" fmla="*/ 5 h 23"/>
                <a:gd name="T38" fmla="*/ 13 w 58"/>
                <a:gd name="T39" fmla="*/ 9 h 23"/>
                <a:gd name="T40" fmla="*/ 4 w 58"/>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1"/>
                  </a:moveTo>
                  <a:lnTo>
                    <a:pt x="4" y="11"/>
                  </a:lnTo>
                  <a:lnTo>
                    <a:pt x="0" y="16"/>
                  </a:lnTo>
                  <a:lnTo>
                    <a:pt x="0" y="20"/>
                  </a:lnTo>
                  <a:lnTo>
                    <a:pt x="4" y="23"/>
                  </a:lnTo>
                  <a:lnTo>
                    <a:pt x="11" y="23"/>
                  </a:lnTo>
                  <a:lnTo>
                    <a:pt x="22" y="23"/>
                  </a:lnTo>
                  <a:lnTo>
                    <a:pt x="33" y="20"/>
                  </a:lnTo>
                  <a:lnTo>
                    <a:pt x="45" y="16"/>
                  </a:lnTo>
                  <a:lnTo>
                    <a:pt x="54" y="11"/>
                  </a:lnTo>
                  <a:lnTo>
                    <a:pt x="58" y="7"/>
                  </a:lnTo>
                  <a:lnTo>
                    <a:pt x="58" y="5"/>
                  </a:lnTo>
                  <a:lnTo>
                    <a:pt x="54" y="2"/>
                  </a:lnTo>
                  <a:lnTo>
                    <a:pt x="47" y="0"/>
                  </a:lnTo>
                  <a:lnTo>
                    <a:pt x="36" y="2"/>
                  </a:lnTo>
                  <a:lnTo>
                    <a:pt x="24" y="5"/>
                  </a:lnTo>
                  <a:lnTo>
                    <a:pt x="13" y="9"/>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39" name="Freeform 2256">
              <a:extLst>
                <a:ext uri="{FF2B5EF4-FFF2-40B4-BE49-F238E27FC236}">
                  <a16:creationId xmlns:a16="http://schemas.microsoft.com/office/drawing/2014/main" xmlns="" id="{BAFA9E02-4AA4-1A42-9243-8B8D95F877CC}"/>
                </a:ext>
              </a:extLst>
            </p:cNvPr>
            <p:cNvSpPr>
              <a:spLocks/>
            </p:cNvSpPr>
            <p:nvPr/>
          </p:nvSpPr>
          <p:spPr bwMode="auto">
            <a:xfrm>
              <a:off x="1668" y="3210"/>
              <a:ext cx="61" cy="21"/>
            </a:xfrm>
            <a:custGeom>
              <a:avLst/>
              <a:gdLst>
                <a:gd name="T0" fmla="*/ 5 w 61"/>
                <a:gd name="T1" fmla="*/ 12 h 21"/>
                <a:gd name="T2" fmla="*/ 5 w 61"/>
                <a:gd name="T3" fmla="*/ 12 h 21"/>
                <a:gd name="T4" fmla="*/ 0 w 61"/>
                <a:gd name="T5" fmla="*/ 16 h 21"/>
                <a:gd name="T6" fmla="*/ 0 w 61"/>
                <a:gd name="T7" fmla="*/ 18 h 21"/>
                <a:gd name="T8" fmla="*/ 5 w 61"/>
                <a:gd name="T9" fmla="*/ 21 h 21"/>
                <a:gd name="T10" fmla="*/ 14 w 61"/>
                <a:gd name="T11" fmla="*/ 21 h 21"/>
                <a:gd name="T12" fmla="*/ 14 w 61"/>
                <a:gd name="T13" fmla="*/ 21 h 21"/>
                <a:gd name="T14" fmla="*/ 23 w 61"/>
                <a:gd name="T15" fmla="*/ 21 h 21"/>
                <a:gd name="T16" fmla="*/ 36 w 61"/>
                <a:gd name="T17" fmla="*/ 18 h 21"/>
                <a:gd name="T18" fmla="*/ 45 w 61"/>
                <a:gd name="T19" fmla="*/ 14 h 21"/>
                <a:gd name="T20" fmla="*/ 54 w 61"/>
                <a:gd name="T21" fmla="*/ 9 h 21"/>
                <a:gd name="T22" fmla="*/ 54 w 61"/>
                <a:gd name="T23" fmla="*/ 9 h 21"/>
                <a:gd name="T24" fmla="*/ 59 w 61"/>
                <a:gd name="T25" fmla="*/ 7 h 21"/>
                <a:gd name="T26" fmla="*/ 61 w 61"/>
                <a:gd name="T27" fmla="*/ 3 h 21"/>
                <a:gd name="T28" fmla="*/ 56 w 61"/>
                <a:gd name="T29" fmla="*/ 0 h 21"/>
                <a:gd name="T30" fmla="*/ 47 w 61"/>
                <a:gd name="T31" fmla="*/ 0 h 21"/>
                <a:gd name="T32" fmla="*/ 47 w 61"/>
                <a:gd name="T33" fmla="*/ 0 h 21"/>
                <a:gd name="T34" fmla="*/ 36 w 61"/>
                <a:gd name="T35" fmla="*/ 0 h 21"/>
                <a:gd name="T36" fmla="*/ 25 w 61"/>
                <a:gd name="T37" fmla="*/ 3 h 21"/>
                <a:gd name="T38" fmla="*/ 14 w 61"/>
                <a:gd name="T39" fmla="*/ 7 h 21"/>
                <a:gd name="T40" fmla="*/ 5 w 6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1">
                  <a:moveTo>
                    <a:pt x="5" y="12"/>
                  </a:moveTo>
                  <a:lnTo>
                    <a:pt x="5" y="12"/>
                  </a:lnTo>
                  <a:lnTo>
                    <a:pt x="0" y="16"/>
                  </a:lnTo>
                  <a:lnTo>
                    <a:pt x="0" y="18"/>
                  </a:lnTo>
                  <a:lnTo>
                    <a:pt x="5" y="21"/>
                  </a:lnTo>
                  <a:lnTo>
                    <a:pt x="14" y="21"/>
                  </a:lnTo>
                  <a:lnTo>
                    <a:pt x="23" y="21"/>
                  </a:lnTo>
                  <a:lnTo>
                    <a:pt x="36" y="18"/>
                  </a:lnTo>
                  <a:lnTo>
                    <a:pt x="45" y="14"/>
                  </a:lnTo>
                  <a:lnTo>
                    <a:pt x="54" y="9"/>
                  </a:lnTo>
                  <a:lnTo>
                    <a:pt x="59" y="7"/>
                  </a:lnTo>
                  <a:lnTo>
                    <a:pt x="61" y="3"/>
                  </a:lnTo>
                  <a:lnTo>
                    <a:pt x="56" y="0"/>
                  </a:lnTo>
                  <a:lnTo>
                    <a:pt x="47" y="0"/>
                  </a:lnTo>
                  <a:lnTo>
                    <a:pt x="36" y="0"/>
                  </a:lnTo>
                  <a:lnTo>
                    <a:pt x="25" y="3"/>
                  </a:lnTo>
                  <a:lnTo>
                    <a:pt x="14"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0" name="Freeform 2257">
              <a:extLst>
                <a:ext uri="{FF2B5EF4-FFF2-40B4-BE49-F238E27FC236}">
                  <a16:creationId xmlns:a16="http://schemas.microsoft.com/office/drawing/2014/main" xmlns="" id="{65D1253F-E176-804B-8671-745984DAE5E1}"/>
                </a:ext>
              </a:extLst>
            </p:cNvPr>
            <p:cNvSpPr>
              <a:spLocks/>
            </p:cNvSpPr>
            <p:nvPr/>
          </p:nvSpPr>
          <p:spPr bwMode="auto">
            <a:xfrm>
              <a:off x="1668" y="3210"/>
              <a:ext cx="61" cy="21"/>
            </a:xfrm>
            <a:custGeom>
              <a:avLst/>
              <a:gdLst>
                <a:gd name="T0" fmla="*/ 5 w 61"/>
                <a:gd name="T1" fmla="*/ 12 h 21"/>
                <a:gd name="T2" fmla="*/ 5 w 61"/>
                <a:gd name="T3" fmla="*/ 12 h 21"/>
                <a:gd name="T4" fmla="*/ 0 w 61"/>
                <a:gd name="T5" fmla="*/ 16 h 21"/>
                <a:gd name="T6" fmla="*/ 0 w 61"/>
                <a:gd name="T7" fmla="*/ 18 h 21"/>
                <a:gd name="T8" fmla="*/ 5 w 61"/>
                <a:gd name="T9" fmla="*/ 21 h 21"/>
                <a:gd name="T10" fmla="*/ 14 w 61"/>
                <a:gd name="T11" fmla="*/ 21 h 21"/>
                <a:gd name="T12" fmla="*/ 14 w 61"/>
                <a:gd name="T13" fmla="*/ 21 h 21"/>
                <a:gd name="T14" fmla="*/ 23 w 61"/>
                <a:gd name="T15" fmla="*/ 21 h 21"/>
                <a:gd name="T16" fmla="*/ 36 w 61"/>
                <a:gd name="T17" fmla="*/ 18 h 21"/>
                <a:gd name="T18" fmla="*/ 45 w 61"/>
                <a:gd name="T19" fmla="*/ 14 h 21"/>
                <a:gd name="T20" fmla="*/ 54 w 61"/>
                <a:gd name="T21" fmla="*/ 9 h 21"/>
                <a:gd name="T22" fmla="*/ 54 w 61"/>
                <a:gd name="T23" fmla="*/ 9 h 21"/>
                <a:gd name="T24" fmla="*/ 59 w 61"/>
                <a:gd name="T25" fmla="*/ 7 h 21"/>
                <a:gd name="T26" fmla="*/ 61 w 61"/>
                <a:gd name="T27" fmla="*/ 3 h 21"/>
                <a:gd name="T28" fmla="*/ 56 w 61"/>
                <a:gd name="T29" fmla="*/ 0 h 21"/>
                <a:gd name="T30" fmla="*/ 47 w 61"/>
                <a:gd name="T31" fmla="*/ 0 h 21"/>
                <a:gd name="T32" fmla="*/ 47 w 61"/>
                <a:gd name="T33" fmla="*/ 0 h 21"/>
                <a:gd name="T34" fmla="*/ 36 w 61"/>
                <a:gd name="T35" fmla="*/ 0 h 21"/>
                <a:gd name="T36" fmla="*/ 25 w 61"/>
                <a:gd name="T37" fmla="*/ 3 h 21"/>
                <a:gd name="T38" fmla="*/ 14 w 61"/>
                <a:gd name="T39" fmla="*/ 7 h 21"/>
                <a:gd name="T40" fmla="*/ 5 w 6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1">
                  <a:moveTo>
                    <a:pt x="5" y="12"/>
                  </a:moveTo>
                  <a:lnTo>
                    <a:pt x="5" y="12"/>
                  </a:lnTo>
                  <a:lnTo>
                    <a:pt x="0" y="16"/>
                  </a:lnTo>
                  <a:lnTo>
                    <a:pt x="0" y="18"/>
                  </a:lnTo>
                  <a:lnTo>
                    <a:pt x="5" y="21"/>
                  </a:lnTo>
                  <a:lnTo>
                    <a:pt x="14" y="21"/>
                  </a:lnTo>
                  <a:lnTo>
                    <a:pt x="23" y="21"/>
                  </a:lnTo>
                  <a:lnTo>
                    <a:pt x="36" y="18"/>
                  </a:lnTo>
                  <a:lnTo>
                    <a:pt x="45" y="14"/>
                  </a:lnTo>
                  <a:lnTo>
                    <a:pt x="54" y="9"/>
                  </a:lnTo>
                  <a:lnTo>
                    <a:pt x="59" y="7"/>
                  </a:lnTo>
                  <a:lnTo>
                    <a:pt x="61" y="3"/>
                  </a:lnTo>
                  <a:lnTo>
                    <a:pt x="56" y="0"/>
                  </a:lnTo>
                  <a:lnTo>
                    <a:pt x="47" y="0"/>
                  </a:lnTo>
                  <a:lnTo>
                    <a:pt x="36" y="0"/>
                  </a:lnTo>
                  <a:lnTo>
                    <a:pt x="25" y="3"/>
                  </a:lnTo>
                  <a:lnTo>
                    <a:pt x="14"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1" name="Freeform 2258">
              <a:extLst>
                <a:ext uri="{FF2B5EF4-FFF2-40B4-BE49-F238E27FC236}">
                  <a16:creationId xmlns:a16="http://schemas.microsoft.com/office/drawing/2014/main" xmlns="" id="{AFCB7790-4E72-AC4A-BE99-8C3C5639C46D}"/>
                </a:ext>
              </a:extLst>
            </p:cNvPr>
            <p:cNvSpPr>
              <a:spLocks/>
            </p:cNvSpPr>
            <p:nvPr/>
          </p:nvSpPr>
          <p:spPr bwMode="auto">
            <a:xfrm>
              <a:off x="1619" y="3210"/>
              <a:ext cx="58" cy="23"/>
            </a:xfrm>
            <a:custGeom>
              <a:avLst/>
              <a:gdLst>
                <a:gd name="T0" fmla="*/ 4 w 58"/>
                <a:gd name="T1" fmla="*/ 12 h 23"/>
                <a:gd name="T2" fmla="*/ 4 w 58"/>
                <a:gd name="T3" fmla="*/ 12 h 23"/>
                <a:gd name="T4" fmla="*/ 0 w 58"/>
                <a:gd name="T5" fmla="*/ 16 h 23"/>
                <a:gd name="T6" fmla="*/ 0 w 58"/>
                <a:gd name="T7" fmla="*/ 18 h 23"/>
                <a:gd name="T8" fmla="*/ 2 w 58"/>
                <a:gd name="T9" fmla="*/ 21 h 23"/>
                <a:gd name="T10" fmla="*/ 11 w 58"/>
                <a:gd name="T11" fmla="*/ 23 h 23"/>
                <a:gd name="T12" fmla="*/ 11 w 58"/>
                <a:gd name="T13" fmla="*/ 23 h 23"/>
                <a:gd name="T14" fmla="*/ 22 w 58"/>
                <a:gd name="T15" fmla="*/ 21 h 23"/>
                <a:gd name="T16" fmla="*/ 33 w 58"/>
                <a:gd name="T17" fmla="*/ 18 h 23"/>
                <a:gd name="T18" fmla="*/ 45 w 58"/>
                <a:gd name="T19" fmla="*/ 16 h 23"/>
                <a:gd name="T20" fmla="*/ 54 w 58"/>
                <a:gd name="T21" fmla="*/ 12 h 23"/>
                <a:gd name="T22" fmla="*/ 54 w 58"/>
                <a:gd name="T23" fmla="*/ 12 h 23"/>
                <a:gd name="T24" fmla="*/ 58 w 58"/>
                <a:gd name="T25" fmla="*/ 7 h 23"/>
                <a:gd name="T26" fmla="*/ 58 w 58"/>
                <a:gd name="T27" fmla="*/ 3 h 23"/>
                <a:gd name="T28" fmla="*/ 56 w 58"/>
                <a:gd name="T29" fmla="*/ 0 h 23"/>
                <a:gd name="T30" fmla="*/ 47 w 58"/>
                <a:gd name="T31" fmla="*/ 0 h 23"/>
                <a:gd name="T32" fmla="*/ 47 w 58"/>
                <a:gd name="T33" fmla="*/ 0 h 23"/>
                <a:gd name="T34" fmla="*/ 36 w 58"/>
                <a:gd name="T35" fmla="*/ 0 h 23"/>
                <a:gd name="T36" fmla="*/ 24 w 58"/>
                <a:gd name="T37" fmla="*/ 3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18"/>
                  </a:lnTo>
                  <a:lnTo>
                    <a:pt x="2" y="21"/>
                  </a:lnTo>
                  <a:lnTo>
                    <a:pt x="11" y="23"/>
                  </a:lnTo>
                  <a:lnTo>
                    <a:pt x="22" y="21"/>
                  </a:lnTo>
                  <a:lnTo>
                    <a:pt x="33" y="18"/>
                  </a:lnTo>
                  <a:lnTo>
                    <a:pt x="45" y="16"/>
                  </a:lnTo>
                  <a:lnTo>
                    <a:pt x="54" y="12"/>
                  </a:lnTo>
                  <a:lnTo>
                    <a:pt x="58" y="7"/>
                  </a:lnTo>
                  <a:lnTo>
                    <a:pt x="58" y="3"/>
                  </a:lnTo>
                  <a:lnTo>
                    <a:pt x="56" y="0"/>
                  </a:lnTo>
                  <a:lnTo>
                    <a:pt x="47" y="0"/>
                  </a:lnTo>
                  <a:lnTo>
                    <a:pt x="36" y="0"/>
                  </a:lnTo>
                  <a:lnTo>
                    <a:pt x="24"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2" name="Freeform 2259">
              <a:extLst>
                <a:ext uri="{FF2B5EF4-FFF2-40B4-BE49-F238E27FC236}">
                  <a16:creationId xmlns:a16="http://schemas.microsoft.com/office/drawing/2014/main" xmlns="" id="{A2A31BD9-DB22-E848-956D-9CD55AD0A6D4}"/>
                </a:ext>
              </a:extLst>
            </p:cNvPr>
            <p:cNvSpPr>
              <a:spLocks/>
            </p:cNvSpPr>
            <p:nvPr/>
          </p:nvSpPr>
          <p:spPr bwMode="auto">
            <a:xfrm>
              <a:off x="1619" y="3210"/>
              <a:ext cx="58" cy="23"/>
            </a:xfrm>
            <a:custGeom>
              <a:avLst/>
              <a:gdLst>
                <a:gd name="T0" fmla="*/ 4 w 58"/>
                <a:gd name="T1" fmla="*/ 12 h 23"/>
                <a:gd name="T2" fmla="*/ 4 w 58"/>
                <a:gd name="T3" fmla="*/ 12 h 23"/>
                <a:gd name="T4" fmla="*/ 0 w 58"/>
                <a:gd name="T5" fmla="*/ 16 h 23"/>
                <a:gd name="T6" fmla="*/ 0 w 58"/>
                <a:gd name="T7" fmla="*/ 18 h 23"/>
                <a:gd name="T8" fmla="*/ 2 w 58"/>
                <a:gd name="T9" fmla="*/ 21 h 23"/>
                <a:gd name="T10" fmla="*/ 11 w 58"/>
                <a:gd name="T11" fmla="*/ 23 h 23"/>
                <a:gd name="T12" fmla="*/ 11 w 58"/>
                <a:gd name="T13" fmla="*/ 23 h 23"/>
                <a:gd name="T14" fmla="*/ 22 w 58"/>
                <a:gd name="T15" fmla="*/ 21 h 23"/>
                <a:gd name="T16" fmla="*/ 33 w 58"/>
                <a:gd name="T17" fmla="*/ 18 h 23"/>
                <a:gd name="T18" fmla="*/ 45 w 58"/>
                <a:gd name="T19" fmla="*/ 16 h 23"/>
                <a:gd name="T20" fmla="*/ 54 w 58"/>
                <a:gd name="T21" fmla="*/ 12 h 23"/>
                <a:gd name="T22" fmla="*/ 54 w 58"/>
                <a:gd name="T23" fmla="*/ 12 h 23"/>
                <a:gd name="T24" fmla="*/ 58 w 58"/>
                <a:gd name="T25" fmla="*/ 7 h 23"/>
                <a:gd name="T26" fmla="*/ 58 w 58"/>
                <a:gd name="T27" fmla="*/ 3 h 23"/>
                <a:gd name="T28" fmla="*/ 56 w 58"/>
                <a:gd name="T29" fmla="*/ 0 h 23"/>
                <a:gd name="T30" fmla="*/ 47 w 58"/>
                <a:gd name="T31" fmla="*/ 0 h 23"/>
                <a:gd name="T32" fmla="*/ 47 w 58"/>
                <a:gd name="T33" fmla="*/ 0 h 23"/>
                <a:gd name="T34" fmla="*/ 36 w 58"/>
                <a:gd name="T35" fmla="*/ 0 h 23"/>
                <a:gd name="T36" fmla="*/ 24 w 58"/>
                <a:gd name="T37" fmla="*/ 3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18"/>
                  </a:lnTo>
                  <a:lnTo>
                    <a:pt x="2" y="21"/>
                  </a:lnTo>
                  <a:lnTo>
                    <a:pt x="11" y="23"/>
                  </a:lnTo>
                  <a:lnTo>
                    <a:pt x="22" y="21"/>
                  </a:lnTo>
                  <a:lnTo>
                    <a:pt x="33" y="18"/>
                  </a:lnTo>
                  <a:lnTo>
                    <a:pt x="45" y="16"/>
                  </a:lnTo>
                  <a:lnTo>
                    <a:pt x="54" y="12"/>
                  </a:lnTo>
                  <a:lnTo>
                    <a:pt x="58" y="7"/>
                  </a:lnTo>
                  <a:lnTo>
                    <a:pt x="58" y="3"/>
                  </a:lnTo>
                  <a:lnTo>
                    <a:pt x="56" y="0"/>
                  </a:lnTo>
                  <a:lnTo>
                    <a:pt x="47" y="0"/>
                  </a:lnTo>
                  <a:lnTo>
                    <a:pt x="36" y="0"/>
                  </a:lnTo>
                  <a:lnTo>
                    <a:pt x="24"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3" name="Freeform 2260">
              <a:extLst>
                <a:ext uri="{FF2B5EF4-FFF2-40B4-BE49-F238E27FC236}">
                  <a16:creationId xmlns:a16="http://schemas.microsoft.com/office/drawing/2014/main" xmlns="" id="{5888695B-2CC5-6348-80BF-208AE8307C44}"/>
                </a:ext>
              </a:extLst>
            </p:cNvPr>
            <p:cNvSpPr>
              <a:spLocks/>
            </p:cNvSpPr>
            <p:nvPr/>
          </p:nvSpPr>
          <p:spPr bwMode="auto">
            <a:xfrm>
              <a:off x="1565" y="3210"/>
              <a:ext cx="63" cy="23"/>
            </a:xfrm>
            <a:custGeom>
              <a:avLst/>
              <a:gdLst>
                <a:gd name="T0" fmla="*/ 6 w 63"/>
                <a:gd name="T1" fmla="*/ 12 h 23"/>
                <a:gd name="T2" fmla="*/ 6 w 63"/>
                <a:gd name="T3" fmla="*/ 12 h 23"/>
                <a:gd name="T4" fmla="*/ 2 w 63"/>
                <a:gd name="T5" fmla="*/ 16 h 23"/>
                <a:gd name="T6" fmla="*/ 0 w 63"/>
                <a:gd name="T7" fmla="*/ 21 h 23"/>
                <a:gd name="T8" fmla="*/ 4 w 63"/>
                <a:gd name="T9" fmla="*/ 23 h 23"/>
                <a:gd name="T10" fmla="*/ 13 w 63"/>
                <a:gd name="T11" fmla="*/ 23 h 23"/>
                <a:gd name="T12" fmla="*/ 13 w 63"/>
                <a:gd name="T13" fmla="*/ 23 h 23"/>
                <a:gd name="T14" fmla="*/ 24 w 63"/>
                <a:gd name="T15" fmla="*/ 21 h 23"/>
                <a:gd name="T16" fmla="*/ 38 w 63"/>
                <a:gd name="T17" fmla="*/ 18 h 23"/>
                <a:gd name="T18" fmla="*/ 49 w 63"/>
                <a:gd name="T19" fmla="*/ 16 h 23"/>
                <a:gd name="T20" fmla="*/ 58 w 63"/>
                <a:gd name="T21" fmla="*/ 12 h 23"/>
                <a:gd name="T22" fmla="*/ 58 w 63"/>
                <a:gd name="T23" fmla="*/ 12 h 23"/>
                <a:gd name="T24" fmla="*/ 63 w 63"/>
                <a:gd name="T25" fmla="*/ 7 h 23"/>
                <a:gd name="T26" fmla="*/ 63 w 63"/>
                <a:gd name="T27" fmla="*/ 3 h 23"/>
                <a:gd name="T28" fmla="*/ 58 w 63"/>
                <a:gd name="T29" fmla="*/ 0 h 23"/>
                <a:gd name="T30" fmla="*/ 49 w 63"/>
                <a:gd name="T31" fmla="*/ 0 h 23"/>
                <a:gd name="T32" fmla="*/ 49 w 63"/>
                <a:gd name="T33" fmla="*/ 0 h 23"/>
                <a:gd name="T34" fmla="*/ 38 w 63"/>
                <a:gd name="T35" fmla="*/ 3 h 23"/>
                <a:gd name="T36" fmla="*/ 27 w 63"/>
                <a:gd name="T37" fmla="*/ 5 h 23"/>
                <a:gd name="T38" fmla="*/ 15 w 63"/>
                <a:gd name="T39" fmla="*/ 7 h 23"/>
                <a:gd name="T40" fmla="*/ 6 w 6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3">
                  <a:moveTo>
                    <a:pt x="6" y="12"/>
                  </a:moveTo>
                  <a:lnTo>
                    <a:pt x="6" y="12"/>
                  </a:lnTo>
                  <a:lnTo>
                    <a:pt x="2" y="16"/>
                  </a:lnTo>
                  <a:lnTo>
                    <a:pt x="0" y="21"/>
                  </a:lnTo>
                  <a:lnTo>
                    <a:pt x="4" y="23"/>
                  </a:lnTo>
                  <a:lnTo>
                    <a:pt x="13" y="23"/>
                  </a:lnTo>
                  <a:lnTo>
                    <a:pt x="24" y="21"/>
                  </a:lnTo>
                  <a:lnTo>
                    <a:pt x="38" y="18"/>
                  </a:lnTo>
                  <a:lnTo>
                    <a:pt x="49" y="16"/>
                  </a:lnTo>
                  <a:lnTo>
                    <a:pt x="58" y="12"/>
                  </a:lnTo>
                  <a:lnTo>
                    <a:pt x="63" y="7"/>
                  </a:lnTo>
                  <a:lnTo>
                    <a:pt x="63" y="3"/>
                  </a:lnTo>
                  <a:lnTo>
                    <a:pt x="58" y="0"/>
                  </a:lnTo>
                  <a:lnTo>
                    <a:pt x="49" y="0"/>
                  </a:lnTo>
                  <a:lnTo>
                    <a:pt x="38" y="3"/>
                  </a:lnTo>
                  <a:lnTo>
                    <a:pt x="27" y="5"/>
                  </a:lnTo>
                  <a:lnTo>
                    <a:pt x="15" y="7"/>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4" name="Freeform 2261">
              <a:extLst>
                <a:ext uri="{FF2B5EF4-FFF2-40B4-BE49-F238E27FC236}">
                  <a16:creationId xmlns:a16="http://schemas.microsoft.com/office/drawing/2014/main" xmlns="" id="{98A126C4-A403-DC43-8D91-28DDF7A0D13A}"/>
                </a:ext>
              </a:extLst>
            </p:cNvPr>
            <p:cNvSpPr>
              <a:spLocks/>
            </p:cNvSpPr>
            <p:nvPr/>
          </p:nvSpPr>
          <p:spPr bwMode="auto">
            <a:xfrm>
              <a:off x="1565" y="3210"/>
              <a:ext cx="63" cy="23"/>
            </a:xfrm>
            <a:custGeom>
              <a:avLst/>
              <a:gdLst>
                <a:gd name="T0" fmla="*/ 6 w 63"/>
                <a:gd name="T1" fmla="*/ 12 h 23"/>
                <a:gd name="T2" fmla="*/ 6 w 63"/>
                <a:gd name="T3" fmla="*/ 12 h 23"/>
                <a:gd name="T4" fmla="*/ 2 w 63"/>
                <a:gd name="T5" fmla="*/ 16 h 23"/>
                <a:gd name="T6" fmla="*/ 0 w 63"/>
                <a:gd name="T7" fmla="*/ 21 h 23"/>
                <a:gd name="T8" fmla="*/ 4 w 63"/>
                <a:gd name="T9" fmla="*/ 23 h 23"/>
                <a:gd name="T10" fmla="*/ 13 w 63"/>
                <a:gd name="T11" fmla="*/ 23 h 23"/>
                <a:gd name="T12" fmla="*/ 13 w 63"/>
                <a:gd name="T13" fmla="*/ 23 h 23"/>
                <a:gd name="T14" fmla="*/ 24 w 63"/>
                <a:gd name="T15" fmla="*/ 21 h 23"/>
                <a:gd name="T16" fmla="*/ 38 w 63"/>
                <a:gd name="T17" fmla="*/ 18 h 23"/>
                <a:gd name="T18" fmla="*/ 49 w 63"/>
                <a:gd name="T19" fmla="*/ 16 h 23"/>
                <a:gd name="T20" fmla="*/ 58 w 63"/>
                <a:gd name="T21" fmla="*/ 12 h 23"/>
                <a:gd name="T22" fmla="*/ 58 w 63"/>
                <a:gd name="T23" fmla="*/ 12 h 23"/>
                <a:gd name="T24" fmla="*/ 63 w 63"/>
                <a:gd name="T25" fmla="*/ 7 h 23"/>
                <a:gd name="T26" fmla="*/ 63 w 63"/>
                <a:gd name="T27" fmla="*/ 3 h 23"/>
                <a:gd name="T28" fmla="*/ 58 w 63"/>
                <a:gd name="T29" fmla="*/ 0 h 23"/>
                <a:gd name="T30" fmla="*/ 49 w 63"/>
                <a:gd name="T31" fmla="*/ 0 h 23"/>
                <a:gd name="T32" fmla="*/ 49 w 63"/>
                <a:gd name="T33" fmla="*/ 0 h 23"/>
                <a:gd name="T34" fmla="*/ 38 w 63"/>
                <a:gd name="T35" fmla="*/ 3 h 23"/>
                <a:gd name="T36" fmla="*/ 27 w 63"/>
                <a:gd name="T37" fmla="*/ 5 h 23"/>
                <a:gd name="T38" fmla="*/ 15 w 63"/>
                <a:gd name="T39" fmla="*/ 7 h 23"/>
                <a:gd name="T40" fmla="*/ 6 w 63"/>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3">
                  <a:moveTo>
                    <a:pt x="6" y="12"/>
                  </a:moveTo>
                  <a:lnTo>
                    <a:pt x="6" y="12"/>
                  </a:lnTo>
                  <a:lnTo>
                    <a:pt x="2" y="16"/>
                  </a:lnTo>
                  <a:lnTo>
                    <a:pt x="0" y="21"/>
                  </a:lnTo>
                  <a:lnTo>
                    <a:pt x="4" y="23"/>
                  </a:lnTo>
                  <a:lnTo>
                    <a:pt x="13" y="23"/>
                  </a:lnTo>
                  <a:lnTo>
                    <a:pt x="24" y="21"/>
                  </a:lnTo>
                  <a:lnTo>
                    <a:pt x="38" y="18"/>
                  </a:lnTo>
                  <a:lnTo>
                    <a:pt x="49" y="16"/>
                  </a:lnTo>
                  <a:lnTo>
                    <a:pt x="58" y="12"/>
                  </a:lnTo>
                  <a:lnTo>
                    <a:pt x="63" y="7"/>
                  </a:lnTo>
                  <a:lnTo>
                    <a:pt x="63" y="3"/>
                  </a:lnTo>
                  <a:lnTo>
                    <a:pt x="58" y="0"/>
                  </a:lnTo>
                  <a:lnTo>
                    <a:pt x="49" y="0"/>
                  </a:lnTo>
                  <a:lnTo>
                    <a:pt x="38" y="3"/>
                  </a:lnTo>
                  <a:lnTo>
                    <a:pt x="27" y="5"/>
                  </a:lnTo>
                  <a:lnTo>
                    <a:pt x="15" y="7"/>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5" name="Freeform 2262">
              <a:extLst>
                <a:ext uri="{FF2B5EF4-FFF2-40B4-BE49-F238E27FC236}">
                  <a16:creationId xmlns:a16="http://schemas.microsoft.com/office/drawing/2014/main" xmlns="" id="{5070B10C-C818-B84B-939A-3BECCADC38C7}"/>
                </a:ext>
              </a:extLst>
            </p:cNvPr>
            <p:cNvSpPr>
              <a:spLocks/>
            </p:cNvSpPr>
            <p:nvPr/>
          </p:nvSpPr>
          <p:spPr bwMode="auto">
            <a:xfrm>
              <a:off x="4317" y="3147"/>
              <a:ext cx="52" cy="21"/>
            </a:xfrm>
            <a:custGeom>
              <a:avLst/>
              <a:gdLst>
                <a:gd name="T0" fmla="*/ 4 w 52"/>
                <a:gd name="T1" fmla="*/ 12 h 21"/>
                <a:gd name="T2" fmla="*/ 4 w 52"/>
                <a:gd name="T3" fmla="*/ 12 h 21"/>
                <a:gd name="T4" fmla="*/ 11 w 52"/>
                <a:gd name="T5" fmla="*/ 14 h 21"/>
                <a:gd name="T6" fmla="*/ 18 w 52"/>
                <a:gd name="T7" fmla="*/ 18 h 21"/>
                <a:gd name="T8" fmla="*/ 29 w 52"/>
                <a:gd name="T9" fmla="*/ 21 h 21"/>
                <a:gd name="T10" fmla="*/ 38 w 52"/>
                <a:gd name="T11" fmla="*/ 21 h 21"/>
                <a:gd name="T12" fmla="*/ 38 w 52"/>
                <a:gd name="T13" fmla="*/ 21 h 21"/>
                <a:gd name="T14" fmla="*/ 45 w 52"/>
                <a:gd name="T15" fmla="*/ 21 h 21"/>
                <a:gd name="T16" fmla="*/ 49 w 52"/>
                <a:gd name="T17" fmla="*/ 18 h 21"/>
                <a:gd name="T18" fmla="*/ 52 w 52"/>
                <a:gd name="T19" fmla="*/ 14 h 21"/>
                <a:gd name="T20" fmla="*/ 47 w 52"/>
                <a:gd name="T21" fmla="*/ 9 h 21"/>
                <a:gd name="T22" fmla="*/ 47 w 52"/>
                <a:gd name="T23" fmla="*/ 9 h 21"/>
                <a:gd name="T24" fmla="*/ 40 w 52"/>
                <a:gd name="T25" fmla="*/ 7 h 21"/>
                <a:gd name="T26" fmla="*/ 34 w 52"/>
                <a:gd name="T27" fmla="*/ 3 h 21"/>
                <a:gd name="T28" fmla="*/ 22 w 52"/>
                <a:gd name="T29" fmla="*/ 0 h 21"/>
                <a:gd name="T30" fmla="*/ 13 w 52"/>
                <a:gd name="T31" fmla="*/ 0 h 21"/>
                <a:gd name="T32" fmla="*/ 13 w 52"/>
                <a:gd name="T33" fmla="*/ 0 h 21"/>
                <a:gd name="T34" fmla="*/ 6 w 52"/>
                <a:gd name="T35" fmla="*/ 0 h 21"/>
                <a:gd name="T36" fmla="*/ 2 w 52"/>
                <a:gd name="T37" fmla="*/ 3 h 21"/>
                <a:gd name="T38" fmla="*/ 0 w 52"/>
                <a:gd name="T39" fmla="*/ 7 h 21"/>
                <a:gd name="T40" fmla="*/ 4 w 52"/>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1">
                  <a:moveTo>
                    <a:pt x="4" y="12"/>
                  </a:moveTo>
                  <a:lnTo>
                    <a:pt x="4" y="12"/>
                  </a:lnTo>
                  <a:lnTo>
                    <a:pt x="11" y="14"/>
                  </a:lnTo>
                  <a:lnTo>
                    <a:pt x="18" y="18"/>
                  </a:lnTo>
                  <a:lnTo>
                    <a:pt x="29" y="21"/>
                  </a:lnTo>
                  <a:lnTo>
                    <a:pt x="38" y="21"/>
                  </a:lnTo>
                  <a:lnTo>
                    <a:pt x="45" y="21"/>
                  </a:lnTo>
                  <a:lnTo>
                    <a:pt x="49" y="18"/>
                  </a:lnTo>
                  <a:lnTo>
                    <a:pt x="52" y="14"/>
                  </a:lnTo>
                  <a:lnTo>
                    <a:pt x="47" y="9"/>
                  </a:lnTo>
                  <a:lnTo>
                    <a:pt x="40" y="7"/>
                  </a:lnTo>
                  <a:lnTo>
                    <a:pt x="34" y="3"/>
                  </a:lnTo>
                  <a:lnTo>
                    <a:pt x="22" y="0"/>
                  </a:lnTo>
                  <a:lnTo>
                    <a:pt x="13" y="0"/>
                  </a:lnTo>
                  <a:lnTo>
                    <a:pt x="6" y="0"/>
                  </a:lnTo>
                  <a:lnTo>
                    <a:pt x="2" y="3"/>
                  </a:lnTo>
                  <a:lnTo>
                    <a:pt x="0"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6" name="Freeform 2263">
              <a:extLst>
                <a:ext uri="{FF2B5EF4-FFF2-40B4-BE49-F238E27FC236}">
                  <a16:creationId xmlns:a16="http://schemas.microsoft.com/office/drawing/2014/main" xmlns="" id="{B046DFE0-200A-DA42-8368-15965F410D19}"/>
                </a:ext>
              </a:extLst>
            </p:cNvPr>
            <p:cNvSpPr>
              <a:spLocks/>
            </p:cNvSpPr>
            <p:nvPr/>
          </p:nvSpPr>
          <p:spPr bwMode="auto">
            <a:xfrm>
              <a:off x="4317" y="3147"/>
              <a:ext cx="52" cy="21"/>
            </a:xfrm>
            <a:custGeom>
              <a:avLst/>
              <a:gdLst>
                <a:gd name="T0" fmla="*/ 4 w 52"/>
                <a:gd name="T1" fmla="*/ 12 h 21"/>
                <a:gd name="T2" fmla="*/ 4 w 52"/>
                <a:gd name="T3" fmla="*/ 12 h 21"/>
                <a:gd name="T4" fmla="*/ 11 w 52"/>
                <a:gd name="T5" fmla="*/ 14 h 21"/>
                <a:gd name="T6" fmla="*/ 18 w 52"/>
                <a:gd name="T7" fmla="*/ 18 h 21"/>
                <a:gd name="T8" fmla="*/ 29 w 52"/>
                <a:gd name="T9" fmla="*/ 21 h 21"/>
                <a:gd name="T10" fmla="*/ 38 w 52"/>
                <a:gd name="T11" fmla="*/ 21 h 21"/>
                <a:gd name="T12" fmla="*/ 38 w 52"/>
                <a:gd name="T13" fmla="*/ 21 h 21"/>
                <a:gd name="T14" fmla="*/ 45 w 52"/>
                <a:gd name="T15" fmla="*/ 21 h 21"/>
                <a:gd name="T16" fmla="*/ 49 w 52"/>
                <a:gd name="T17" fmla="*/ 18 h 21"/>
                <a:gd name="T18" fmla="*/ 52 w 52"/>
                <a:gd name="T19" fmla="*/ 14 h 21"/>
                <a:gd name="T20" fmla="*/ 47 w 52"/>
                <a:gd name="T21" fmla="*/ 9 h 21"/>
                <a:gd name="T22" fmla="*/ 47 w 52"/>
                <a:gd name="T23" fmla="*/ 9 h 21"/>
                <a:gd name="T24" fmla="*/ 40 w 52"/>
                <a:gd name="T25" fmla="*/ 7 h 21"/>
                <a:gd name="T26" fmla="*/ 34 w 52"/>
                <a:gd name="T27" fmla="*/ 3 h 21"/>
                <a:gd name="T28" fmla="*/ 22 w 52"/>
                <a:gd name="T29" fmla="*/ 0 h 21"/>
                <a:gd name="T30" fmla="*/ 13 w 52"/>
                <a:gd name="T31" fmla="*/ 0 h 21"/>
                <a:gd name="T32" fmla="*/ 13 w 52"/>
                <a:gd name="T33" fmla="*/ 0 h 21"/>
                <a:gd name="T34" fmla="*/ 6 w 52"/>
                <a:gd name="T35" fmla="*/ 0 h 21"/>
                <a:gd name="T36" fmla="*/ 2 w 52"/>
                <a:gd name="T37" fmla="*/ 3 h 21"/>
                <a:gd name="T38" fmla="*/ 0 w 52"/>
                <a:gd name="T39" fmla="*/ 7 h 21"/>
                <a:gd name="T40" fmla="*/ 4 w 52"/>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2" h="21">
                  <a:moveTo>
                    <a:pt x="4" y="12"/>
                  </a:moveTo>
                  <a:lnTo>
                    <a:pt x="4" y="12"/>
                  </a:lnTo>
                  <a:lnTo>
                    <a:pt x="11" y="14"/>
                  </a:lnTo>
                  <a:lnTo>
                    <a:pt x="18" y="18"/>
                  </a:lnTo>
                  <a:lnTo>
                    <a:pt x="29" y="21"/>
                  </a:lnTo>
                  <a:lnTo>
                    <a:pt x="38" y="21"/>
                  </a:lnTo>
                  <a:lnTo>
                    <a:pt x="45" y="21"/>
                  </a:lnTo>
                  <a:lnTo>
                    <a:pt x="49" y="18"/>
                  </a:lnTo>
                  <a:lnTo>
                    <a:pt x="52" y="14"/>
                  </a:lnTo>
                  <a:lnTo>
                    <a:pt x="47" y="9"/>
                  </a:lnTo>
                  <a:lnTo>
                    <a:pt x="40" y="7"/>
                  </a:lnTo>
                  <a:lnTo>
                    <a:pt x="34" y="3"/>
                  </a:lnTo>
                  <a:lnTo>
                    <a:pt x="22" y="0"/>
                  </a:lnTo>
                  <a:lnTo>
                    <a:pt x="13" y="0"/>
                  </a:lnTo>
                  <a:lnTo>
                    <a:pt x="6" y="0"/>
                  </a:lnTo>
                  <a:lnTo>
                    <a:pt x="2" y="3"/>
                  </a:lnTo>
                  <a:lnTo>
                    <a:pt x="0"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7" name="Freeform 2264">
              <a:extLst>
                <a:ext uri="{FF2B5EF4-FFF2-40B4-BE49-F238E27FC236}">
                  <a16:creationId xmlns:a16="http://schemas.microsoft.com/office/drawing/2014/main" xmlns="" id="{F420F000-BBAF-AE41-A4B7-98427E6DDB57}"/>
                </a:ext>
              </a:extLst>
            </p:cNvPr>
            <p:cNvSpPr>
              <a:spLocks/>
            </p:cNvSpPr>
            <p:nvPr/>
          </p:nvSpPr>
          <p:spPr bwMode="auto">
            <a:xfrm>
              <a:off x="4274" y="3147"/>
              <a:ext cx="49" cy="21"/>
            </a:xfrm>
            <a:custGeom>
              <a:avLst/>
              <a:gdLst>
                <a:gd name="T0" fmla="*/ 2 w 49"/>
                <a:gd name="T1" fmla="*/ 12 h 21"/>
                <a:gd name="T2" fmla="*/ 2 w 49"/>
                <a:gd name="T3" fmla="*/ 12 h 21"/>
                <a:gd name="T4" fmla="*/ 9 w 49"/>
                <a:gd name="T5" fmla="*/ 16 h 21"/>
                <a:gd name="T6" fmla="*/ 18 w 49"/>
                <a:gd name="T7" fmla="*/ 18 h 21"/>
                <a:gd name="T8" fmla="*/ 27 w 49"/>
                <a:gd name="T9" fmla="*/ 21 h 21"/>
                <a:gd name="T10" fmla="*/ 36 w 49"/>
                <a:gd name="T11" fmla="*/ 21 h 21"/>
                <a:gd name="T12" fmla="*/ 36 w 49"/>
                <a:gd name="T13" fmla="*/ 21 h 21"/>
                <a:gd name="T14" fmla="*/ 45 w 49"/>
                <a:gd name="T15" fmla="*/ 21 h 21"/>
                <a:gd name="T16" fmla="*/ 49 w 49"/>
                <a:gd name="T17" fmla="*/ 18 h 21"/>
                <a:gd name="T18" fmla="*/ 49 w 49"/>
                <a:gd name="T19" fmla="*/ 14 h 21"/>
                <a:gd name="T20" fmla="*/ 47 w 49"/>
                <a:gd name="T21" fmla="*/ 12 h 21"/>
                <a:gd name="T22" fmla="*/ 47 w 49"/>
                <a:gd name="T23" fmla="*/ 12 h 21"/>
                <a:gd name="T24" fmla="*/ 40 w 49"/>
                <a:gd name="T25" fmla="*/ 7 h 21"/>
                <a:gd name="T26" fmla="*/ 31 w 49"/>
                <a:gd name="T27" fmla="*/ 5 h 21"/>
                <a:gd name="T28" fmla="*/ 22 w 49"/>
                <a:gd name="T29" fmla="*/ 3 h 21"/>
                <a:gd name="T30" fmla="*/ 11 w 49"/>
                <a:gd name="T31" fmla="*/ 0 h 21"/>
                <a:gd name="T32" fmla="*/ 11 w 49"/>
                <a:gd name="T33" fmla="*/ 0 h 21"/>
                <a:gd name="T34" fmla="*/ 4 w 49"/>
                <a:gd name="T35" fmla="*/ 3 h 21"/>
                <a:gd name="T36" fmla="*/ 0 w 49"/>
                <a:gd name="T37" fmla="*/ 5 h 21"/>
                <a:gd name="T38" fmla="*/ 0 w 49"/>
                <a:gd name="T39" fmla="*/ 7 h 21"/>
                <a:gd name="T40" fmla="*/ 2 w 49"/>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1">
                  <a:moveTo>
                    <a:pt x="2" y="12"/>
                  </a:moveTo>
                  <a:lnTo>
                    <a:pt x="2" y="12"/>
                  </a:lnTo>
                  <a:lnTo>
                    <a:pt x="9" y="16"/>
                  </a:lnTo>
                  <a:lnTo>
                    <a:pt x="18" y="18"/>
                  </a:lnTo>
                  <a:lnTo>
                    <a:pt x="27" y="21"/>
                  </a:lnTo>
                  <a:lnTo>
                    <a:pt x="36" y="21"/>
                  </a:lnTo>
                  <a:lnTo>
                    <a:pt x="45" y="21"/>
                  </a:lnTo>
                  <a:lnTo>
                    <a:pt x="49" y="18"/>
                  </a:lnTo>
                  <a:lnTo>
                    <a:pt x="49" y="14"/>
                  </a:lnTo>
                  <a:lnTo>
                    <a:pt x="47" y="12"/>
                  </a:lnTo>
                  <a:lnTo>
                    <a:pt x="40" y="7"/>
                  </a:lnTo>
                  <a:lnTo>
                    <a:pt x="31" y="5"/>
                  </a:lnTo>
                  <a:lnTo>
                    <a:pt x="22" y="3"/>
                  </a:lnTo>
                  <a:lnTo>
                    <a:pt x="11"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8" name="Freeform 2265">
              <a:extLst>
                <a:ext uri="{FF2B5EF4-FFF2-40B4-BE49-F238E27FC236}">
                  <a16:creationId xmlns:a16="http://schemas.microsoft.com/office/drawing/2014/main" xmlns="" id="{069C579E-C823-4149-BB95-A234C89443DE}"/>
                </a:ext>
              </a:extLst>
            </p:cNvPr>
            <p:cNvSpPr>
              <a:spLocks/>
            </p:cNvSpPr>
            <p:nvPr/>
          </p:nvSpPr>
          <p:spPr bwMode="auto">
            <a:xfrm>
              <a:off x="4274" y="3147"/>
              <a:ext cx="49" cy="21"/>
            </a:xfrm>
            <a:custGeom>
              <a:avLst/>
              <a:gdLst>
                <a:gd name="T0" fmla="*/ 2 w 49"/>
                <a:gd name="T1" fmla="*/ 12 h 21"/>
                <a:gd name="T2" fmla="*/ 2 w 49"/>
                <a:gd name="T3" fmla="*/ 12 h 21"/>
                <a:gd name="T4" fmla="*/ 9 w 49"/>
                <a:gd name="T5" fmla="*/ 16 h 21"/>
                <a:gd name="T6" fmla="*/ 18 w 49"/>
                <a:gd name="T7" fmla="*/ 18 h 21"/>
                <a:gd name="T8" fmla="*/ 27 w 49"/>
                <a:gd name="T9" fmla="*/ 21 h 21"/>
                <a:gd name="T10" fmla="*/ 36 w 49"/>
                <a:gd name="T11" fmla="*/ 21 h 21"/>
                <a:gd name="T12" fmla="*/ 36 w 49"/>
                <a:gd name="T13" fmla="*/ 21 h 21"/>
                <a:gd name="T14" fmla="*/ 45 w 49"/>
                <a:gd name="T15" fmla="*/ 21 h 21"/>
                <a:gd name="T16" fmla="*/ 49 w 49"/>
                <a:gd name="T17" fmla="*/ 18 h 21"/>
                <a:gd name="T18" fmla="*/ 49 w 49"/>
                <a:gd name="T19" fmla="*/ 14 h 21"/>
                <a:gd name="T20" fmla="*/ 47 w 49"/>
                <a:gd name="T21" fmla="*/ 12 h 21"/>
                <a:gd name="T22" fmla="*/ 47 w 49"/>
                <a:gd name="T23" fmla="*/ 12 h 21"/>
                <a:gd name="T24" fmla="*/ 40 w 49"/>
                <a:gd name="T25" fmla="*/ 7 h 21"/>
                <a:gd name="T26" fmla="*/ 31 w 49"/>
                <a:gd name="T27" fmla="*/ 5 h 21"/>
                <a:gd name="T28" fmla="*/ 22 w 49"/>
                <a:gd name="T29" fmla="*/ 3 h 21"/>
                <a:gd name="T30" fmla="*/ 11 w 49"/>
                <a:gd name="T31" fmla="*/ 0 h 21"/>
                <a:gd name="T32" fmla="*/ 11 w 49"/>
                <a:gd name="T33" fmla="*/ 0 h 21"/>
                <a:gd name="T34" fmla="*/ 4 w 49"/>
                <a:gd name="T35" fmla="*/ 3 h 21"/>
                <a:gd name="T36" fmla="*/ 0 w 49"/>
                <a:gd name="T37" fmla="*/ 5 h 21"/>
                <a:gd name="T38" fmla="*/ 0 w 49"/>
                <a:gd name="T39" fmla="*/ 7 h 21"/>
                <a:gd name="T40" fmla="*/ 2 w 49"/>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9" h="21">
                  <a:moveTo>
                    <a:pt x="2" y="12"/>
                  </a:moveTo>
                  <a:lnTo>
                    <a:pt x="2" y="12"/>
                  </a:lnTo>
                  <a:lnTo>
                    <a:pt x="9" y="16"/>
                  </a:lnTo>
                  <a:lnTo>
                    <a:pt x="18" y="18"/>
                  </a:lnTo>
                  <a:lnTo>
                    <a:pt x="27" y="21"/>
                  </a:lnTo>
                  <a:lnTo>
                    <a:pt x="36" y="21"/>
                  </a:lnTo>
                  <a:lnTo>
                    <a:pt x="45" y="21"/>
                  </a:lnTo>
                  <a:lnTo>
                    <a:pt x="49" y="18"/>
                  </a:lnTo>
                  <a:lnTo>
                    <a:pt x="49" y="14"/>
                  </a:lnTo>
                  <a:lnTo>
                    <a:pt x="47" y="12"/>
                  </a:lnTo>
                  <a:lnTo>
                    <a:pt x="40" y="7"/>
                  </a:lnTo>
                  <a:lnTo>
                    <a:pt x="31" y="5"/>
                  </a:lnTo>
                  <a:lnTo>
                    <a:pt x="22" y="3"/>
                  </a:lnTo>
                  <a:lnTo>
                    <a:pt x="11"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49" name="Freeform 2266">
              <a:extLst>
                <a:ext uri="{FF2B5EF4-FFF2-40B4-BE49-F238E27FC236}">
                  <a16:creationId xmlns:a16="http://schemas.microsoft.com/office/drawing/2014/main" xmlns="" id="{C042215D-9A43-E54D-BFDA-FFE617C324FC}"/>
                </a:ext>
              </a:extLst>
            </p:cNvPr>
            <p:cNvSpPr>
              <a:spLocks/>
            </p:cNvSpPr>
            <p:nvPr/>
          </p:nvSpPr>
          <p:spPr bwMode="auto">
            <a:xfrm>
              <a:off x="4110" y="3150"/>
              <a:ext cx="45" cy="20"/>
            </a:xfrm>
            <a:custGeom>
              <a:avLst/>
              <a:gdLst>
                <a:gd name="T0" fmla="*/ 2 w 45"/>
                <a:gd name="T1" fmla="*/ 11 h 20"/>
                <a:gd name="T2" fmla="*/ 2 w 45"/>
                <a:gd name="T3" fmla="*/ 11 h 20"/>
                <a:gd name="T4" fmla="*/ 9 w 45"/>
                <a:gd name="T5" fmla="*/ 13 h 20"/>
                <a:gd name="T6" fmla="*/ 18 w 45"/>
                <a:gd name="T7" fmla="*/ 18 h 20"/>
                <a:gd name="T8" fmla="*/ 24 w 45"/>
                <a:gd name="T9" fmla="*/ 20 h 20"/>
                <a:gd name="T10" fmla="*/ 33 w 45"/>
                <a:gd name="T11" fmla="*/ 20 h 20"/>
                <a:gd name="T12" fmla="*/ 33 w 45"/>
                <a:gd name="T13" fmla="*/ 20 h 20"/>
                <a:gd name="T14" fmla="*/ 40 w 45"/>
                <a:gd name="T15" fmla="*/ 20 h 20"/>
                <a:gd name="T16" fmla="*/ 45 w 45"/>
                <a:gd name="T17" fmla="*/ 18 h 20"/>
                <a:gd name="T18" fmla="*/ 45 w 45"/>
                <a:gd name="T19" fmla="*/ 13 h 20"/>
                <a:gd name="T20" fmla="*/ 42 w 45"/>
                <a:gd name="T21" fmla="*/ 9 h 20"/>
                <a:gd name="T22" fmla="*/ 42 w 45"/>
                <a:gd name="T23" fmla="*/ 9 h 20"/>
                <a:gd name="T24" fmla="*/ 36 w 45"/>
                <a:gd name="T25" fmla="*/ 6 h 20"/>
                <a:gd name="T26" fmla="*/ 29 w 45"/>
                <a:gd name="T27" fmla="*/ 2 h 20"/>
                <a:gd name="T28" fmla="*/ 20 w 45"/>
                <a:gd name="T29" fmla="*/ 0 h 20"/>
                <a:gd name="T30" fmla="*/ 11 w 45"/>
                <a:gd name="T31" fmla="*/ 0 h 20"/>
                <a:gd name="T32" fmla="*/ 11 w 45"/>
                <a:gd name="T33" fmla="*/ 0 h 20"/>
                <a:gd name="T34" fmla="*/ 4 w 45"/>
                <a:gd name="T35" fmla="*/ 2 h 20"/>
                <a:gd name="T36" fmla="*/ 0 w 45"/>
                <a:gd name="T37" fmla="*/ 4 h 20"/>
                <a:gd name="T38" fmla="*/ 0 w 45"/>
                <a:gd name="T39" fmla="*/ 6 h 20"/>
                <a:gd name="T40" fmla="*/ 2 w 4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0">
                  <a:moveTo>
                    <a:pt x="2" y="11"/>
                  </a:moveTo>
                  <a:lnTo>
                    <a:pt x="2" y="11"/>
                  </a:lnTo>
                  <a:lnTo>
                    <a:pt x="9" y="13"/>
                  </a:lnTo>
                  <a:lnTo>
                    <a:pt x="18" y="18"/>
                  </a:lnTo>
                  <a:lnTo>
                    <a:pt x="24" y="20"/>
                  </a:lnTo>
                  <a:lnTo>
                    <a:pt x="33" y="20"/>
                  </a:lnTo>
                  <a:lnTo>
                    <a:pt x="40" y="20"/>
                  </a:lnTo>
                  <a:lnTo>
                    <a:pt x="45" y="18"/>
                  </a:lnTo>
                  <a:lnTo>
                    <a:pt x="45" y="13"/>
                  </a:lnTo>
                  <a:lnTo>
                    <a:pt x="42" y="9"/>
                  </a:lnTo>
                  <a:lnTo>
                    <a:pt x="36" y="6"/>
                  </a:lnTo>
                  <a:lnTo>
                    <a:pt x="29" y="2"/>
                  </a:lnTo>
                  <a:lnTo>
                    <a:pt x="20" y="0"/>
                  </a:lnTo>
                  <a:lnTo>
                    <a:pt x="11" y="0"/>
                  </a:lnTo>
                  <a:lnTo>
                    <a:pt x="4"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0" name="Freeform 2267">
              <a:extLst>
                <a:ext uri="{FF2B5EF4-FFF2-40B4-BE49-F238E27FC236}">
                  <a16:creationId xmlns:a16="http://schemas.microsoft.com/office/drawing/2014/main" xmlns="" id="{6187E22C-61AB-2448-B8CF-D84E439F93D2}"/>
                </a:ext>
              </a:extLst>
            </p:cNvPr>
            <p:cNvSpPr>
              <a:spLocks/>
            </p:cNvSpPr>
            <p:nvPr/>
          </p:nvSpPr>
          <p:spPr bwMode="auto">
            <a:xfrm>
              <a:off x="4110" y="3150"/>
              <a:ext cx="45" cy="20"/>
            </a:xfrm>
            <a:custGeom>
              <a:avLst/>
              <a:gdLst>
                <a:gd name="T0" fmla="*/ 2 w 45"/>
                <a:gd name="T1" fmla="*/ 11 h 20"/>
                <a:gd name="T2" fmla="*/ 2 w 45"/>
                <a:gd name="T3" fmla="*/ 11 h 20"/>
                <a:gd name="T4" fmla="*/ 9 w 45"/>
                <a:gd name="T5" fmla="*/ 13 h 20"/>
                <a:gd name="T6" fmla="*/ 18 w 45"/>
                <a:gd name="T7" fmla="*/ 18 h 20"/>
                <a:gd name="T8" fmla="*/ 24 w 45"/>
                <a:gd name="T9" fmla="*/ 20 h 20"/>
                <a:gd name="T10" fmla="*/ 33 w 45"/>
                <a:gd name="T11" fmla="*/ 20 h 20"/>
                <a:gd name="T12" fmla="*/ 33 w 45"/>
                <a:gd name="T13" fmla="*/ 20 h 20"/>
                <a:gd name="T14" fmla="*/ 40 w 45"/>
                <a:gd name="T15" fmla="*/ 20 h 20"/>
                <a:gd name="T16" fmla="*/ 45 w 45"/>
                <a:gd name="T17" fmla="*/ 18 h 20"/>
                <a:gd name="T18" fmla="*/ 45 w 45"/>
                <a:gd name="T19" fmla="*/ 13 h 20"/>
                <a:gd name="T20" fmla="*/ 42 w 45"/>
                <a:gd name="T21" fmla="*/ 9 h 20"/>
                <a:gd name="T22" fmla="*/ 42 w 45"/>
                <a:gd name="T23" fmla="*/ 9 h 20"/>
                <a:gd name="T24" fmla="*/ 36 w 45"/>
                <a:gd name="T25" fmla="*/ 6 h 20"/>
                <a:gd name="T26" fmla="*/ 29 w 45"/>
                <a:gd name="T27" fmla="*/ 2 h 20"/>
                <a:gd name="T28" fmla="*/ 20 w 45"/>
                <a:gd name="T29" fmla="*/ 0 h 20"/>
                <a:gd name="T30" fmla="*/ 11 w 45"/>
                <a:gd name="T31" fmla="*/ 0 h 20"/>
                <a:gd name="T32" fmla="*/ 11 w 45"/>
                <a:gd name="T33" fmla="*/ 0 h 20"/>
                <a:gd name="T34" fmla="*/ 4 w 45"/>
                <a:gd name="T35" fmla="*/ 2 h 20"/>
                <a:gd name="T36" fmla="*/ 0 w 45"/>
                <a:gd name="T37" fmla="*/ 4 h 20"/>
                <a:gd name="T38" fmla="*/ 0 w 45"/>
                <a:gd name="T39" fmla="*/ 6 h 20"/>
                <a:gd name="T40" fmla="*/ 2 w 4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5" h="20">
                  <a:moveTo>
                    <a:pt x="2" y="11"/>
                  </a:moveTo>
                  <a:lnTo>
                    <a:pt x="2" y="11"/>
                  </a:lnTo>
                  <a:lnTo>
                    <a:pt x="9" y="13"/>
                  </a:lnTo>
                  <a:lnTo>
                    <a:pt x="18" y="18"/>
                  </a:lnTo>
                  <a:lnTo>
                    <a:pt x="24" y="20"/>
                  </a:lnTo>
                  <a:lnTo>
                    <a:pt x="33" y="20"/>
                  </a:lnTo>
                  <a:lnTo>
                    <a:pt x="40" y="20"/>
                  </a:lnTo>
                  <a:lnTo>
                    <a:pt x="45" y="18"/>
                  </a:lnTo>
                  <a:lnTo>
                    <a:pt x="45" y="13"/>
                  </a:lnTo>
                  <a:lnTo>
                    <a:pt x="42" y="9"/>
                  </a:lnTo>
                  <a:lnTo>
                    <a:pt x="36" y="6"/>
                  </a:lnTo>
                  <a:lnTo>
                    <a:pt x="29" y="2"/>
                  </a:lnTo>
                  <a:lnTo>
                    <a:pt x="20" y="0"/>
                  </a:lnTo>
                  <a:lnTo>
                    <a:pt x="11" y="0"/>
                  </a:lnTo>
                  <a:lnTo>
                    <a:pt x="4"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1" name="Freeform 2268">
              <a:extLst>
                <a:ext uri="{FF2B5EF4-FFF2-40B4-BE49-F238E27FC236}">
                  <a16:creationId xmlns:a16="http://schemas.microsoft.com/office/drawing/2014/main" xmlns="" id="{DA7AC0CA-D585-7740-87D3-457E01A7FD9E}"/>
                </a:ext>
              </a:extLst>
            </p:cNvPr>
            <p:cNvSpPr>
              <a:spLocks/>
            </p:cNvSpPr>
            <p:nvPr/>
          </p:nvSpPr>
          <p:spPr bwMode="auto">
            <a:xfrm>
              <a:off x="3997" y="3152"/>
              <a:ext cx="43" cy="20"/>
            </a:xfrm>
            <a:custGeom>
              <a:avLst/>
              <a:gdLst>
                <a:gd name="T0" fmla="*/ 2 w 43"/>
                <a:gd name="T1" fmla="*/ 9 h 20"/>
                <a:gd name="T2" fmla="*/ 2 w 43"/>
                <a:gd name="T3" fmla="*/ 9 h 20"/>
                <a:gd name="T4" fmla="*/ 9 w 43"/>
                <a:gd name="T5" fmla="*/ 13 h 20"/>
                <a:gd name="T6" fmla="*/ 16 w 43"/>
                <a:gd name="T7" fmla="*/ 18 h 20"/>
                <a:gd name="T8" fmla="*/ 25 w 43"/>
                <a:gd name="T9" fmla="*/ 18 h 20"/>
                <a:gd name="T10" fmla="*/ 31 w 43"/>
                <a:gd name="T11" fmla="*/ 20 h 20"/>
                <a:gd name="T12" fmla="*/ 31 w 43"/>
                <a:gd name="T13" fmla="*/ 20 h 20"/>
                <a:gd name="T14" fmla="*/ 38 w 43"/>
                <a:gd name="T15" fmla="*/ 18 h 20"/>
                <a:gd name="T16" fmla="*/ 43 w 43"/>
                <a:gd name="T17" fmla="*/ 16 h 20"/>
                <a:gd name="T18" fmla="*/ 43 w 43"/>
                <a:gd name="T19" fmla="*/ 13 h 20"/>
                <a:gd name="T20" fmla="*/ 40 w 43"/>
                <a:gd name="T21" fmla="*/ 9 h 20"/>
                <a:gd name="T22" fmla="*/ 40 w 43"/>
                <a:gd name="T23" fmla="*/ 9 h 20"/>
                <a:gd name="T24" fmla="*/ 34 w 43"/>
                <a:gd name="T25" fmla="*/ 4 h 20"/>
                <a:gd name="T26" fmla="*/ 27 w 43"/>
                <a:gd name="T27" fmla="*/ 2 h 20"/>
                <a:gd name="T28" fmla="*/ 18 w 43"/>
                <a:gd name="T29" fmla="*/ 0 h 20"/>
                <a:gd name="T30" fmla="*/ 11 w 43"/>
                <a:gd name="T31" fmla="*/ 0 h 20"/>
                <a:gd name="T32" fmla="*/ 11 w 43"/>
                <a:gd name="T33" fmla="*/ 0 h 20"/>
                <a:gd name="T34" fmla="*/ 4 w 43"/>
                <a:gd name="T35" fmla="*/ 0 h 20"/>
                <a:gd name="T36" fmla="*/ 0 w 43"/>
                <a:gd name="T37" fmla="*/ 2 h 20"/>
                <a:gd name="T38" fmla="*/ 0 w 43"/>
                <a:gd name="T39" fmla="*/ 7 h 20"/>
                <a:gd name="T40" fmla="*/ 2 w 4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2" y="9"/>
                  </a:moveTo>
                  <a:lnTo>
                    <a:pt x="2" y="9"/>
                  </a:lnTo>
                  <a:lnTo>
                    <a:pt x="9" y="13"/>
                  </a:lnTo>
                  <a:lnTo>
                    <a:pt x="16" y="18"/>
                  </a:lnTo>
                  <a:lnTo>
                    <a:pt x="25" y="18"/>
                  </a:lnTo>
                  <a:lnTo>
                    <a:pt x="31" y="20"/>
                  </a:lnTo>
                  <a:lnTo>
                    <a:pt x="38" y="18"/>
                  </a:lnTo>
                  <a:lnTo>
                    <a:pt x="43" y="16"/>
                  </a:lnTo>
                  <a:lnTo>
                    <a:pt x="43" y="13"/>
                  </a:lnTo>
                  <a:lnTo>
                    <a:pt x="40" y="9"/>
                  </a:lnTo>
                  <a:lnTo>
                    <a:pt x="34" y="4"/>
                  </a:lnTo>
                  <a:lnTo>
                    <a:pt x="27" y="2"/>
                  </a:lnTo>
                  <a:lnTo>
                    <a:pt x="18" y="0"/>
                  </a:lnTo>
                  <a:lnTo>
                    <a:pt x="11" y="0"/>
                  </a:lnTo>
                  <a:lnTo>
                    <a:pt x="4"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2" name="Freeform 2269">
              <a:extLst>
                <a:ext uri="{FF2B5EF4-FFF2-40B4-BE49-F238E27FC236}">
                  <a16:creationId xmlns:a16="http://schemas.microsoft.com/office/drawing/2014/main" xmlns="" id="{E311B9E8-CEDE-8B45-A09D-5A60FD3116DF}"/>
                </a:ext>
              </a:extLst>
            </p:cNvPr>
            <p:cNvSpPr>
              <a:spLocks/>
            </p:cNvSpPr>
            <p:nvPr/>
          </p:nvSpPr>
          <p:spPr bwMode="auto">
            <a:xfrm>
              <a:off x="3997" y="3152"/>
              <a:ext cx="43" cy="20"/>
            </a:xfrm>
            <a:custGeom>
              <a:avLst/>
              <a:gdLst>
                <a:gd name="T0" fmla="*/ 2 w 43"/>
                <a:gd name="T1" fmla="*/ 9 h 20"/>
                <a:gd name="T2" fmla="*/ 2 w 43"/>
                <a:gd name="T3" fmla="*/ 9 h 20"/>
                <a:gd name="T4" fmla="*/ 9 w 43"/>
                <a:gd name="T5" fmla="*/ 13 h 20"/>
                <a:gd name="T6" fmla="*/ 16 w 43"/>
                <a:gd name="T7" fmla="*/ 18 h 20"/>
                <a:gd name="T8" fmla="*/ 25 w 43"/>
                <a:gd name="T9" fmla="*/ 18 h 20"/>
                <a:gd name="T10" fmla="*/ 31 w 43"/>
                <a:gd name="T11" fmla="*/ 20 h 20"/>
                <a:gd name="T12" fmla="*/ 31 w 43"/>
                <a:gd name="T13" fmla="*/ 20 h 20"/>
                <a:gd name="T14" fmla="*/ 38 w 43"/>
                <a:gd name="T15" fmla="*/ 18 h 20"/>
                <a:gd name="T16" fmla="*/ 43 w 43"/>
                <a:gd name="T17" fmla="*/ 16 h 20"/>
                <a:gd name="T18" fmla="*/ 43 w 43"/>
                <a:gd name="T19" fmla="*/ 13 h 20"/>
                <a:gd name="T20" fmla="*/ 40 w 43"/>
                <a:gd name="T21" fmla="*/ 9 h 20"/>
                <a:gd name="T22" fmla="*/ 40 w 43"/>
                <a:gd name="T23" fmla="*/ 9 h 20"/>
                <a:gd name="T24" fmla="*/ 34 w 43"/>
                <a:gd name="T25" fmla="*/ 4 h 20"/>
                <a:gd name="T26" fmla="*/ 27 w 43"/>
                <a:gd name="T27" fmla="*/ 2 h 20"/>
                <a:gd name="T28" fmla="*/ 18 w 43"/>
                <a:gd name="T29" fmla="*/ 0 h 20"/>
                <a:gd name="T30" fmla="*/ 11 w 43"/>
                <a:gd name="T31" fmla="*/ 0 h 20"/>
                <a:gd name="T32" fmla="*/ 11 w 43"/>
                <a:gd name="T33" fmla="*/ 0 h 20"/>
                <a:gd name="T34" fmla="*/ 4 w 43"/>
                <a:gd name="T35" fmla="*/ 0 h 20"/>
                <a:gd name="T36" fmla="*/ 0 w 43"/>
                <a:gd name="T37" fmla="*/ 2 h 20"/>
                <a:gd name="T38" fmla="*/ 0 w 43"/>
                <a:gd name="T39" fmla="*/ 7 h 20"/>
                <a:gd name="T40" fmla="*/ 2 w 4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20">
                  <a:moveTo>
                    <a:pt x="2" y="9"/>
                  </a:moveTo>
                  <a:lnTo>
                    <a:pt x="2" y="9"/>
                  </a:lnTo>
                  <a:lnTo>
                    <a:pt x="9" y="13"/>
                  </a:lnTo>
                  <a:lnTo>
                    <a:pt x="16" y="18"/>
                  </a:lnTo>
                  <a:lnTo>
                    <a:pt x="25" y="18"/>
                  </a:lnTo>
                  <a:lnTo>
                    <a:pt x="31" y="20"/>
                  </a:lnTo>
                  <a:lnTo>
                    <a:pt x="38" y="18"/>
                  </a:lnTo>
                  <a:lnTo>
                    <a:pt x="43" y="16"/>
                  </a:lnTo>
                  <a:lnTo>
                    <a:pt x="43" y="13"/>
                  </a:lnTo>
                  <a:lnTo>
                    <a:pt x="40" y="9"/>
                  </a:lnTo>
                  <a:lnTo>
                    <a:pt x="34" y="4"/>
                  </a:lnTo>
                  <a:lnTo>
                    <a:pt x="27" y="2"/>
                  </a:lnTo>
                  <a:lnTo>
                    <a:pt x="18" y="0"/>
                  </a:lnTo>
                  <a:lnTo>
                    <a:pt x="11" y="0"/>
                  </a:lnTo>
                  <a:lnTo>
                    <a:pt x="4"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3" name="Freeform 2270">
              <a:extLst>
                <a:ext uri="{FF2B5EF4-FFF2-40B4-BE49-F238E27FC236}">
                  <a16:creationId xmlns:a16="http://schemas.microsoft.com/office/drawing/2014/main" xmlns="" id="{8442D03B-B95E-D64D-8126-10BFE3C3C62F}"/>
                </a:ext>
              </a:extLst>
            </p:cNvPr>
            <p:cNvSpPr>
              <a:spLocks/>
            </p:cNvSpPr>
            <p:nvPr/>
          </p:nvSpPr>
          <p:spPr bwMode="auto">
            <a:xfrm>
              <a:off x="3961" y="3152"/>
              <a:ext cx="40" cy="20"/>
            </a:xfrm>
            <a:custGeom>
              <a:avLst/>
              <a:gdLst>
                <a:gd name="T0" fmla="*/ 2 w 40"/>
                <a:gd name="T1" fmla="*/ 11 h 20"/>
                <a:gd name="T2" fmla="*/ 2 w 40"/>
                <a:gd name="T3" fmla="*/ 11 h 20"/>
                <a:gd name="T4" fmla="*/ 9 w 40"/>
                <a:gd name="T5" fmla="*/ 13 h 20"/>
                <a:gd name="T6" fmla="*/ 16 w 40"/>
                <a:gd name="T7" fmla="*/ 18 h 20"/>
                <a:gd name="T8" fmla="*/ 25 w 40"/>
                <a:gd name="T9" fmla="*/ 20 h 20"/>
                <a:gd name="T10" fmla="*/ 31 w 40"/>
                <a:gd name="T11" fmla="*/ 20 h 20"/>
                <a:gd name="T12" fmla="*/ 31 w 40"/>
                <a:gd name="T13" fmla="*/ 20 h 20"/>
                <a:gd name="T14" fmla="*/ 38 w 40"/>
                <a:gd name="T15" fmla="*/ 20 h 20"/>
                <a:gd name="T16" fmla="*/ 40 w 40"/>
                <a:gd name="T17" fmla="*/ 18 h 20"/>
                <a:gd name="T18" fmla="*/ 40 w 40"/>
                <a:gd name="T19" fmla="*/ 13 h 20"/>
                <a:gd name="T20" fmla="*/ 38 w 40"/>
                <a:gd name="T21" fmla="*/ 9 h 20"/>
                <a:gd name="T22" fmla="*/ 38 w 40"/>
                <a:gd name="T23" fmla="*/ 9 h 20"/>
                <a:gd name="T24" fmla="*/ 34 w 40"/>
                <a:gd name="T25" fmla="*/ 7 h 20"/>
                <a:gd name="T26" fmla="*/ 27 w 40"/>
                <a:gd name="T27" fmla="*/ 2 h 20"/>
                <a:gd name="T28" fmla="*/ 18 w 40"/>
                <a:gd name="T29" fmla="*/ 0 h 20"/>
                <a:gd name="T30" fmla="*/ 11 w 40"/>
                <a:gd name="T31" fmla="*/ 0 h 20"/>
                <a:gd name="T32" fmla="*/ 11 w 40"/>
                <a:gd name="T33" fmla="*/ 0 h 20"/>
                <a:gd name="T34" fmla="*/ 4 w 40"/>
                <a:gd name="T35" fmla="*/ 0 h 20"/>
                <a:gd name="T36" fmla="*/ 0 w 40"/>
                <a:gd name="T37" fmla="*/ 2 h 20"/>
                <a:gd name="T38" fmla="*/ 0 w 40"/>
                <a:gd name="T39" fmla="*/ 7 h 20"/>
                <a:gd name="T40" fmla="*/ 2 w 4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0">
                  <a:moveTo>
                    <a:pt x="2" y="11"/>
                  </a:moveTo>
                  <a:lnTo>
                    <a:pt x="2" y="11"/>
                  </a:lnTo>
                  <a:lnTo>
                    <a:pt x="9" y="13"/>
                  </a:lnTo>
                  <a:lnTo>
                    <a:pt x="16" y="18"/>
                  </a:lnTo>
                  <a:lnTo>
                    <a:pt x="25" y="20"/>
                  </a:lnTo>
                  <a:lnTo>
                    <a:pt x="31" y="20"/>
                  </a:lnTo>
                  <a:lnTo>
                    <a:pt x="38" y="20"/>
                  </a:lnTo>
                  <a:lnTo>
                    <a:pt x="40" y="18"/>
                  </a:lnTo>
                  <a:lnTo>
                    <a:pt x="40" y="13"/>
                  </a:lnTo>
                  <a:lnTo>
                    <a:pt x="38" y="9"/>
                  </a:lnTo>
                  <a:lnTo>
                    <a:pt x="34" y="7"/>
                  </a:lnTo>
                  <a:lnTo>
                    <a:pt x="27" y="2"/>
                  </a:lnTo>
                  <a:lnTo>
                    <a:pt x="18" y="0"/>
                  </a:lnTo>
                  <a:lnTo>
                    <a:pt x="11"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4" name="Freeform 2271">
              <a:extLst>
                <a:ext uri="{FF2B5EF4-FFF2-40B4-BE49-F238E27FC236}">
                  <a16:creationId xmlns:a16="http://schemas.microsoft.com/office/drawing/2014/main" xmlns="" id="{261A7939-11E5-9347-AD18-C307E015A63B}"/>
                </a:ext>
              </a:extLst>
            </p:cNvPr>
            <p:cNvSpPr>
              <a:spLocks/>
            </p:cNvSpPr>
            <p:nvPr/>
          </p:nvSpPr>
          <p:spPr bwMode="auto">
            <a:xfrm>
              <a:off x="3961" y="3152"/>
              <a:ext cx="40" cy="20"/>
            </a:xfrm>
            <a:custGeom>
              <a:avLst/>
              <a:gdLst>
                <a:gd name="T0" fmla="*/ 2 w 40"/>
                <a:gd name="T1" fmla="*/ 11 h 20"/>
                <a:gd name="T2" fmla="*/ 2 w 40"/>
                <a:gd name="T3" fmla="*/ 11 h 20"/>
                <a:gd name="T4" fmla="*/ 9 w 40"/>
                <a:gd name="T5" fmla="*/ 13 h 20"/>
                <a:gd name="T6" fmla="*/ 16 w 40"/>
                <a:gd name="T7" fmla="*/ 18 h 20"/>
                <a:gd name="T8" fmla="*/ 25 w 40"/>
                <a:gd name="T9" fmla="*/ 20 h 20"/>
                <a:gd name="T10" fmla="*/ 31 w 40"/>
                <a:gd name="T11" fmla="*/ 20 h 20"/>
                <a:gd name="T12" fmla="*/ 31 w 40"/>
                <a:gd name="T13" fmla="*/ 20 h 20"/>
                <a:gd name="T14" fmla="*/ 38 w 40"/>
                <a:gd name="T15" fmla="*/ 20 h 20"/>
                <a:gd name="T16" fmla="*/ 40 w 40"/>
                <a:gd name="T17" fmla="*/ 18 h 20"/>
                <a:gd name="T18" fmla="*/ 40 w 40"/>
                <a:gd name="T19" fmla="*/ 13 h 20"/>
                <a:gd name="T20" fmla="*/ 38 w 40"/>
                <a:gd name="T21" fmla="*/ 9 h 20"/>
                <a:gd name="T22" fmla="*/ 38 w 40"/>
                <a:gd name="T23" fmla="*/ 9 h 20"/>
                <a:gd name="T24" fmla="*/ 34 w 40"/>
                <a:gd name="T25" fmla="*/ 7 h 20"/>
                <a:gd name="T26" fmla="*/ 27 w 40"/>
                <a:gd name="T27" fmla="*/ 2 h 20"/>
                <a:gd name="T28" fmla="*/ 18 w 40"/>
                <a:gd name="T29" fmla="*/ 0 h 20"/>
                <a:gd name="T30" fmla="*/ 11 w 40"/>
                <a:gd name="T31" fmla="*/ 0 h 20"/>
                <a:gd name="T32" fmla="*/ 11 w 40"/>
                <a:gd name="T33" fmla="*/ 0 h 20"/>
                <a:gd name="T34" fmla="*/ 4 w 40"/>
                <a:gd name="T35" fmla="*/ 0 h 20"/>
                <a:gd name="T36" fmla="*/ 0 w 40"/>
                <a:gd name="T37" fmla="*/ 2 h 20"/>
                <a:gd name="T38" fmla="*/ 0 w 40"/>
                <a:gd name="T39" fmla="*/ 7 h 20"/>
                <a:gd name="T40" fmla="*/ 2 w 4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 h="20">
                  <a:moveTo>
                    <a:pt x="2" y="11"/>
                  </a:moveTo>
                  <a:lnTo>
                    <a:pt x="2" y="11"/>
                  </a:lnTo>
                  <a:lnTo>
                    <a:pt x="9" y="13"/>
                  </a:lnTo>
                  <a:lnTo>
                    <a:pt x="16" y="18"/>
                  </a:lnTo>
                  <a:lnTo>
                    <a:pt x="25" y="20"/>
                  </a:lnTo>
                  <a:lnTo>
                    <a:pt x="31" y="20"/>
                  </a:lnTo>
                  <a:lnTo>
                    <a:pt x="38" y="20"/>
                  </a:lnTo>
                  <a:lnTo>
                    <a:pt x="40" y="18"/>
                  </a:lnTo>
                  <a:lnTo>
                    <a:pt x="40" y="13"/>
                  </a:lnTo>
                  <a:lnTo>
                    <a:pt x="38" y="9"/>
                  </a:lnTo>
                  <a:lnTo>
                    <a:pt x="34" y="7"/>
                  </a:lnTo>
                  <a:lnTo>
                    <a:pt x="27" y="2"/>
                  </a:lnTo>
                  <a:lnTo>
                    <a:pt x="18" y="0"/>
                  </a:lnTo>
                  <a:lnTo>
                    <a:pt x="11"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5" name="Freeform 2272">
              <a:extLst>
                <a:ext uri="{FF2B5EF4-FFF2-40B4-BE49-F238E27FC236}">
                  <a16:creationId xmlns:a16="http://schemas.microsoft.com/office/drawing/2014/main" xmlns="" id="{33051FAF-7F85-9B44-AFE2-0D2CE8C12ECC}"/>
                </a:ext>
              </a:extLst>
            </p:cNvPr>
            <p:cNvSpPr>
              <a:spLocks/>
            </p:cNvSpPr>
            <p:nvPr/>
          </p:nvSpPr>
          <p:spPr bwMode="auto">
            <a:xfrm>
              <a:off x="3927" y="3152"/>
              <a:ext cx="41" cy="20"/>
            </a:xfrm>
            <a:custGeom>
              <a:avLst/>
              <a:gdLst>
                <a:gd name="T0" fmla="*/ 2 w 41"/>
                <a:gd name="T1" fmla="*/ 11 h 20"/>
                <a:gd name="T2" fmla="*/ 2 w 41"/>
                <a:gd name="T3" fmla="*/ 11 h 20"/>
                <a:gd name="T4" fmla="*/ 7 w 41"/>
                <a:gd name="T5" fmla="*/ 16 h 20"/>
                <a:gd name="T6" fmla="*/ 14 w 41"/>
                <a:gd name="T7" fmla="*/ 18 h 20"/>
                <a:gd name="T8" fmla="*/ 23 w 41"/>
                <a:gd name="T9" fmla="*/ 20 h 20"/>
                <a:gd name="T10" fmla="*/ 29 w 41"/>
                <a:gd name="T11" fmla="*/ 20 h 20"/>
                <a:gd name="T12" fmla="*/ 29 w 41"/>
                <a:gd name="T13" fmla="*/ 20 h 20"/>
                <a:gd name="T14" fmla="*/ 36 w 41"/>
                <a:gd name="T15" fmla="*/ 20 h 20"/>
                <a:gd name="T16" fmla="*/ 38 w 41"/>
                <a:gd name="T17" fmla="*/ 18 h 20"/>
                <a:gd name="T18" fmla="*/ 41 w 41"/>
                <a:gd name="T19" fmla="*/ 13 h 20"/>
                <a:gd name="T20" fmla="*/ 36 w 41"/>
                <a:gd name="T21" fmla="*/ 11 h 20"/>
                <a:gd name="T22" fmla="*/ 36 w 41"/>
                <a:gd name="T23" fmla="*/ 11 h 20"/>
                <a:gd name="T24" fmla="*/ 32 w 41"/>
                <a:gd name="T25" fmla="*/ 7 h 20"/>
                <a:gd name="T26" fmla="*/ 25 w 41"/>
                <a:gd name="T27" fmla="*/ 2 h 20"/>
                <a:gd name="T28" fmla="*/ 16 w 41"/>
                <a:gd name="T29" fmla="*/ 0 h 20"/>
                <a:gd name="T30" fmla="*/ 9 w 41"/>
                <a:gd name="T31" fmla="*/ 0 h 20"/>
                <a:gd name="T32" fmla="*/ 9 w 41"/>
                <a:gd name="T33" fmla="*/ 0 h 20"/>
                <a:gd name="T34" fmla="*/ 2 w 41"/>
                <a:gd name="T35" fmla="*/ 2 h 20"/>
                <a:gd name="T36" fmla="*/ 0 w 41"/>
                <a:gd name="T37" fmla="*/ 4 h 20"/>
                <a:gd name="T38" fmla="*/ 0 w 41"/>
                <a:gd name="T39" fmla="*/ 7 h 20"/>
                <a:gd name="T40" fmla="*/ 2 w 4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0">
                  <a:moveTo>
                    <a:pt x="2" y="11"/>
                  </a:moveTo>
                  <a:lnTo>
                    <a:pt x="2" y="11"/>
                  </a:lnTo>
                  <a:lnTo>
                    <a:pt x="7" y="16"/>
                  </a:lnTo>
                  <a:lnTo>
                    <a:pt x="14" y="18"/>
                  </a:lnTo>
                  <a:lnTo>
                    <a:pt x="23" y="20"/>
                  </a:lnTo>
                  <a:lnTo>
                    <a:pt x="29" y="20"/>
                  </a:lnTo>
                  <a:lnTo>
                    <a:pt x="36" y="20"/>
                  </a:lnTo>
                  <a:lnTo>
                    <a:pt x="38" y="18"/>
                  </a:lnTo>
                  <a:lnTo>
                    <a:pt x="41" y="13"/>
                  </a:lnTo>
                  <a:lnTo>
                    <a:pt x="36" y="11"/>
                  </a:lnTo>
                  <a:lnTo>
                    <a:pt x="32" y="7"/>
                  </a:lnTo>
                  <a:lnTo>
                    <a:pt x="25" y="2"/>
                  </a:lnTo>
                  <a:lnTo>
                    <a:pt x="16" y="0"/>
                  </a:lnTo>
                  <a:lnTo>
                    <a:pt x="9" y="0"/>
                  </a:lnTo>
                  <a:lnTo>
                    <a:pt x="2"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6" name="Freeform 2273">
              <a:extLst>
                <a:ext uri="{FF2B5EF4-FFF2-40B4-BE49-F238E27FC236}">
                  <a16:creationId xmlns:a16="http://schemas.microsoft.com/office/drawing/2014/main" xmlns="" id="{020217DE-B03A-E54D-961F-9227289D13B1}"/>
                </a:ext>
              </a:extLst>
            </p:cNvPr>
            <p:cNvSpPr>
              <a:spLocks/>
            </p:cNvSpPr>
            <p:nvPr/>
          </p:nvSpPr>
          <p:spPr bwMode="auto">
            <a:xfrm>
              <a:off x="3927" y="3152"/>
              <a:ext cx="41" cy="20"/>
            </a:xfrm>
            <a:custGeom>
              <a:avLst/>
              <a:gdLst>
                <a:gd name="T0" fmla="*/ 2 w 41"/>
                <a:gd name="T1" fmla="*/ 11 h 20"/>
                <a:gd name="T2" fmla="*/ 2 w 41"/>
                <a:gd name="T3" fmla="*/ 11 h 20"/>
                <a:gd name="T4" fmla="*/ 7 w 41"/>
                <a:gd name="T5" fmla="*/ 16 h 20"/>
                <a:gd name="T6" fmla="*/ 14 w 41"/>
                <a:gd name="T7" fmla="*/ 18 h 20"/>
                <a:gd name="T8" fmla="*/ 23 w 41"/>
                <a:gd name="T9" fmla="*/ 20 h 20"/>
                <a:gd name="T10" fmla="*/ 29 w 41"/>
                <a:gd name="T11" fmla="*/ 20 h 20"/>
                <a:gd name="T12" fmla="*/ 29 w 41"/>
                <a:gd name="T13" fmla="*/ 20 h 20"/>
                <a:gd name="T14" fmla="*/ 36 w 41"/>
                <a:gd name="T15" fmla="*/ 20 h 20"/>
                <a:gd name="T16" fmla="*/ 38 w 41"/>
                <a:gd name="T17" fmla="*/ 18 h 20"/>
                <a:gd name="T18" fmla="*/ 41 w 41"/>
                <a:gd name="T19" fmla="*/ 13 h 20"/>
                <a:gd name="T20" fmla="*/ 36 w 41"/>
                <a:gd name="T21" fmla="*/ 11 h 20"/>
                <a:gd name="T22" fmla="*/ 36 w 41"/>
                <a:gd name="T23" fmla="*/ 11 h 20"/>
                <a:gd name="T24" fmla="*/ 32 w 41"/>
                <a:gd name="T25" fmla="*/ 7 h 20"/>
                <a:gd name="T26" fmla="*/ 25 w 41"/>
                <a:gd name="T27" fmla="*/ 2 h 20"/>
                <a:gd name="T28" fmla="*/ 16 w 41"/>
                <a:gd name="T29" fmla="*/ 0 h 20"/>
                <a:gd name="T30" fmla="*/ 9 w 41"/>
                <a:gd name="T31" fmla="*/ 0 h 20"/>
                <a:gd name="T32" fmla="*/ 9 w 41"/>
                <a:gd name="T33" fmla="*/ 0 h 20"/>
                <a:gd name="T34" fmla="*/ 2 w 41"/>
                <a:gd name="T35" fmla="*/ 2 h 20"/>
                <a:gd name="T36" fmla="*/ 0 w 41"/>
                <a:gd name="T37" fmla="*/ 4 h 20"/>
                <a:gd name="T38" fmla="*/ 0 w 41"/>
                <a:gd name="T39" fmla="*/ 7 h 20"/>
                <a:gd name="T40" fmla="*/ 2 w 4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20">
                  <a:moveTo>
                    <a:pt x="2" y="11"/>
                  </a:moveTo>
                  <a:lnTo>
                    <a:pt x="2" y="11"/>
                  </a:lnTo>
                  <a:lnTo>
                    <a:pt x="7" y="16"/>
                  </a:lnTo>
                  <a:lnTo>
                    <a:pt x="14" y="18"/>
                  </a:lnTo>
                  <a:lnTo>
                    <a:pt x="23" y="20"/>
                  </a:lnTo>
                  <a:lnTo>
                    <a:pt x="29" y="20"/>
                  </a:lnTo>
                  <a:lnTo>
                    <a:pt x="36" y="20"/>
                  </a:lnTo>
                  <a:lnTo>
                    <a:pt x="38" y="18"/>
                  </a:lnTo>
                  <a:lnTo>
                    <a:pt x="41" y="13"/>
                  </a:lnTo>
                  <a:lnTo>
                    <a:pt x="36" y="11"/>
                  </a:lnTo>
                  <a:lnTo>
                    <a:pt x="32" y="7"/>
                  </a:lnTo>
                  <a:lnTo>
                    <a:pt x="25" y="2"/>
                  </a:lnTo>
                  <a:lnTo>
                    <a:pt x="16" y="0"/>
                  </a:lnTo>
                  <a:lnTo>
                    <a:pt x="9" y="0"/>
                  </a:lnTo>
                  <a:lnTo>
                    <a:pt x="2"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7" name="Freeform 2274">
              <a:extLst>
                <a:ext uri="{FF2B5EF4-FFF2-40B4-BE49-F238E27FC236}">
                  <a16:creationId xmlns:a16="http://schemas.microsoft.com/office/drawing/2014/main" xmlns="" id="{A3E6A41B-042C-F948-B65C-3489D5ACC456}"/>
                </a:ext>
              </a:extLst>
            </p:cNvPr>
            <p:cNvSpPr>
              <a:spLocks/>
            </p:cNvSpPr>
            <p:nvPr/>
          </p:nvSpPr>
          <p:spPr bwMode="auto">
            <a:xfrm>
              <a:off x="3893" y="3152"/>
              <a:ext cx="39" cy="20"/>
            </a:xfrm>
            <a:custGeom>
              <a:avLst/>
              <a:gdLst>
                <a:gd name="T0" fmla="*/ 3 w 39"/>
                <a:gd name="T1" fmla="*/ 11 h 20"/>
                <a:gd name="T2" fmla="*/ 3 w 39"/>
                <a:gd name="T3" fmla="*/ 11 h 20"/>
                <a:gd name="T4" fmla="*/ 7 w 39"/>
                <a:gd name="T5" fmla="*/ 16 h 20"/>
                <a:gd name="T6" fmla="*/ 14 w 39"/>
                <a:gd name="T7" fmla="*/ 18 h 20"/>
                <a:gd name="T8" fmla="*/ 21 w 39"/>
                <a:gd name="T9" fmla="*/ 20 h 20"/>
                <a:gd name="T10" fmla="*/ 30 w 39"/>
                <a:gd name="T11" fmla="*/ 20 h 20"/>
                <a:gd name="T12" fmla="*/ 30 w 39"/>
                <a:gd name="T13" fmla="*/ 20 h 20"/>
                <a:gd name="T14" fmla="*/ 34 w 39"/>
                <a:gd name="T15" fmla="*/ 20 h 20"/>
                <a:gd name="T16" fmla="*/ 39 w 39"/>
                <a:gd name="T17" fmla="*/ 18 h 20"/>
                <a:gd name="T18" fmla="*/ 39 w 39"/>
                <a:gd name="T19" fmla="*/ 16 h 20"/>
                <a:gd name="T20" fmla="*/ 36 w 39"/>
                <a:gd name="T21" fmla="*/ 11 h 20"/>
                <a:gd name="T22" fmla="*/ 36 w 39"/>
                <a:gd name="T23" fmla="*/ 11 h 20"/>
                <a:gd name="T24" fmla="*/ 32 w 39"/>
                <a:gd name="T25" fmla="*/ 7 h 20"/>
                <a:gd name="T26" fmla="*/ 23 w 39"/>
                <a:gd name="T27" fmla="*/ 4 h 20"/>
                <a:gd name="T28" fmla="*/ 16 w 39"/>
                <a:gd name="T29" fmla="*/ 2 h 20"/>
                <a:gd name="T30" fmla="*/ 9 w 39"/>
                <a:gd name="T31" fmla="*/ 0 h 20"/>
                <a:gd name="T32" fmla="*/ 9 w 39"/>
                <a:gd name="T33" fmla="*/ 0 h 20"/>
                <a:gd name="T34" fmla="*/ 3 w 39"/>
                <a:gd name="T35" fmla="*/ 2 h 20"/>
                <a:gd name="T36" fmla="*/ 0 w 39"/>
                <a:gd name="T37" fmla="*/ 4 h 20"/>
                <a:gd name="T38" fmla="*/ 0 w 39"/>
                <a:gd name="T39" fmla="*/ 7 h 20"/>
                <a:gd name="T40" fmla="*/ 3 w 3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0">
                  <a:moveTo>
                    <a:pt x="3" y="11"/>
                  </a:moveTo>
                  <a:lnTo>
                    <a:pt x="3" y="11"/>
                  </a:lnTo>
                  <a:lnTo>
                    <a:pt x="7" y="16"/>
                  </a:lnTo>
                  <a:lnTo>
                    <a:pt x="14" y="18"/>
                  </a:lnTo>
                  <a:lnTo>
                    <a:pt x="21" y="20"/>
                  </a:lnTo>
                  <a:lnTo>
                    <a:pt x="30" y="20"/>
                  </a:lnTo>
                  <a:lnTo>
                    <a:pt x="34" y="20"/>
                  </a:lnTo>
                  <a:lnTo>
                    <a:pt x="39" y="18"/>
                  </a:lnTo>
                  <a:lnTo>
                    <a:pt x="39" y="16"/>
                  </a:lnTo>
                  <a:lnTo>
                    <a:pt x="36" y="11"/>
                  </a:lnTo>
                  <a:lnTo>
                    <a:pt x="32" y="7"/>
                  </a:lnTo>
                  <a:lnTo>
                    <a:pt x="23" y="4"/>
                  </a:lnTo>
                  <a:lnTo>
                    <a:pt x="16" y="2"/>
                  </a:lnTo>
                  <a:lnTo>
                    <a:pt x="9" y="0"/>
                  </a:lnTo>
                  <a:lnTo>
                    <a:pt x="3" y="2"/>
                  </a:lnTo>
                  <a:lnTo>
                    <a:pt x="0"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8" name="Freeform 2275">
              <a:extLst>
                <a:ext uri="{FF2B5EF4-FFF2-40B4-BE49-F238E27FC236}">
                  <a16:creationId xmlns:a16="http://schemas.microsoft.com/office/drawing/2014/main" xmlns="" id="{2D880005-A8B4-A44A-A052-5053E3258673}"/>
                </a:ext>
              </a:extLst>
            </p:cNvPr>
            <p:cNvSpPr>
              <a:spLocks/>
            </p:cNvSpPr>
            <p:nvPr/>
          </p:nvSpPr>
          <p:spPr bwMode="auto">
            <a:xfrm>
              <a:off x="3893" y="3152"/>
              <a:ext cx="39" cy="20"/>
            </a:xfrm>
            <a:custGeom>
              <a:avLst/>
              <a:gdLst>
                <a:gd name="T0" fmla="*/ 3 w 39"/>
                <a:gd name="T1" fmla="*/ 11 h 20"/>
                <a:gd name="T2" fmla="*/ 3 w 39"/>
                <a:gd name="T3" fmla="*/ 11 h 20"/>
                <a:gd name="T4" fmla="*/ 7 w 39"/>
                <a:gd name="T5" fmla="*/ 16 h 20"/>
                <a:gd name="T6" fmla="*/ 14 w 39"/>
                <a:gd name="T7" fmla="*/ 18 h 20"/>
                <a:gd name="T8" fmla="*/ 21 w 39"/>
                <a:gd name="T9" fmla="*/ 20 h 20"/>
                <a:gd name="T10" fmla="*/ 30 w 39"/>
                <a:gd name="T11" fmla="*/ 20 h 20"/>
                <a:gd name="T12" fmla="*/ 30 w 39"/>
                <a:gd name="T13" fmla="*/ 20 h 20"/>
                <a:gd name="T14" fmla="*/ 34 w 39"/>
                <a:gd name="T15" fmla="*/ 20 h 20"/>
                <a:gd name="T16" fmla="*/ 39 w 39"/>
                <a:gd name="T17" fmla="*/ 18 h 20"/>
                <a:gd name="T18" fmla="*/ 39 w 39"/>
                <a:gd name="T19" fmla="*/ 16 h 20"/>
                <a:gd name="T20" fmla="*/ 36 w 39"/>
                <a:gd name="T21" fmla="*/ 11 h 20"/>
                <a:gd name="T22" fmla="*/ 36 w 39"/>
                <a:gd name="T23" fmla="*/ 11 h 20"/>
                <a:gd name="T24" fmla="*/ 32 w 39"/>
                <a:gd name="T25" fmla="*/ 7 h 20"/>
                <a:gd name="T26" fmla="*/ 23 w 39"/>
                <a:gd name="T27" fmla="*/ 4 h 20"/>
                <a:gd name="T28" fmla="*/ 16 w 39"/>
                <a:gd name="T29" fmla="*/ 2 h 20"/>
                <a:gd name="T30" fmla="*/ 9 w 39"/>
                <a:gd name="T31" fmla="*/ 0 h 20"/>
                <a:gd name="T32" fmla="*/ 9 w 39"/>
                <a:gd name="T33" fmla="*/ 0 h 20"/>
                <a:gd name="T34" fmla="*/ 3 w 39"/>
                <a:gd name="T35" fmla="*/ 2 h 20"/>
                <a:gd name="T36" fmla="*/ 0 w 39"/>
                <a:gd name="T37" fmla="*/ 4 h 20"/>
                <a:gd name="T38" fmla="*/ 0 w 39"/>
                <a:gd name="T39" fmla="*/ 7 h 20"/>
                <a:gd name="T40" fmla="*/ 3 w 3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 h="20">
                  <a:moveTo>
                    <a:pt x="3" y="11"/>
                  </a:moveTo>
                  <a:lnTo>
                    <a:pt x="3" y="11"/>
                  </a:lnTo>
                  <a:lnTo>
                    <a:pt x="7" y="16"/>
                  </a:lnTo>
                  <a:lnTo>
                    <a:pt x="14" y="18"/>
                  </a:lnTo>
                  <a:lnTo>
                    <a:pt x="21" y="20"/>
                  </a:lnTo>
                  <a:lnTo>
                    <a:pt x="30" y="20"/>
                  </a:lnTo>
                  <a:lnTo>
                    <a:pt x="34" y="20"/>
                  </a:lnTo>
                  <a:lnTo>
                    <a:pt x="39" y="18"/>
                  </a:lnTo>
                  <a:lnTo>
                    <a:pt x="39" y="16"/>
                  </a:lnTo>
                  <a:lnTo>
                    <a:pt x="36" y="11"/>
                  </a:lnTo>
                  <a:lnTo>
                    <a:pt x="32" y="7"/>
                  </a:lnTo>
                  <a:lnTo>
                    <a:pt x="23" y="4"/>
                  </a:lnTo>
                  <a:lnTo>
                    <a:pt x="16" y="2"/>
                  </a:lnTo>
                  <a:lnTo>
                    <a:pt x="9" y="0"/>
                  </a:lnTo>
                  <a:lnTo>
                    <a:pt x="3" y="2"/>
                  </a:lnTo>
                  <a:lnTo>
                    <a:pt x="0"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59" name="Freeform 2276">
              <a:extLst>
                <a:ext uri="{FF2B5EF4-FFF2-40B4-BE49-F238E27FC236}">
                  <a16:creationId xmlns:a16="http://schemas.microsoft.com/office/drawing/2014/main" xmlns="" id="{081EBF92-8BEF-A540-ADAB-C6ED1057D230}"/>
                </a:ext>
              </a:extLst>
            </p:cNvPr>
            <p:cNvSpPr>
              <a:spLocks/>
            </p:cNvSpPr>
            <p:nvPr/>
          </p:nvSpPr>
          <p:spPr bwMode="auto">
            <a:xfrm>
              <a:off x="3860" y="3154"/>
              <a:ext cx="38" cy="20"/>
            </a:xfrm>
            <a:custGeom>
              <a:avLst/>
              <a:gdLst>
                <a:gd name="T0" fmla="*/ 2 w 38"/>
                <a:gd name="T1" fmla="*/ 9 h 20"/>
                <a:gd name="T2" fmla="*/ 2 w 38"/>
                <a:gd name="T3" fmla="*/ 9 h 20"/>
                <a:gd name="T4" fmla="*/ 6 w 38"/>
                <a:gd name="T5" fmla="*/ 14 h 20"/>
                <a:gd name="T6" fmla="*/ 13 w 38"/>
                <a:gd name="T7" fmla="*/ 16 h 20"/>
                <a:gd name="T8" fmla="*/ 20 w 38"/>
                <a:gd name="T9" fmla="*/ 18 h 20"/>
                <a:gd name="T10" fmla="*/ 29 w 38"/>
                <a:gd name="T11" fmla="*/ 20 h 20"/>
                <a:gd name="T12" fmla="*/ 29 w 38"/>
                <a:gd name="T13" fmla="*/ 20 h 20"/>
                <a:gd name="T14" fmla="*/ 33 w 38"/>
                <a:gd name="T15" fmla="*/ 18 h 20"/>
                <a:gd name="T16" fmla="*/ 38 w 38"/>
                <a:gd name="T17" fmla="*/ 16 h 20"/>
                <a:gd name="T18" fmla="*/ 38 w 38"/>
                <a:gd name="T19" fmla="*/ 14 h 20"/>
                <a:gd name="T20" fmla="*/ 36 w 38"/>
                <a:gd name="T21" fmla="*/ 9 h 20"/>
                <a:gd name="T22" fmla="*/ 36 w 38"/>
                <a:gd name="T23" fmla="*/ 9 h 20"/>
                <a:gd name="T24" fmla="*/ 29 w 38"/>
                <a:gd name="T25" fmla="*/ 5 h 20"/>
                <a:gd name="T26" fmla="*/ 22 w 38"/>
                <a:gd name="T27" fmla="*/ 2 h 20"/>
                <a:gd name="T28" fmla="*/ 15 w 38"/>
                <a:gd name="T29" fmla="*/ 0 h 20"/>
                <a:gd name="T30" fmla="*/ 9 w 38"/>
                <a:gd name="T31" fmla="*/ 0 h 20"/>
                <a:gd name="T32" fmla="*/ 9 w 38"/>
                <a:gd name="T33" fmla="*/ 0 h 20"/>
                <a:gd name="T34" fmla="*/ 4 w 38"/>
                <a:gd name="T35" fmla="*/ 0 h 20"/>
                <a:gd name="T36" fmla="*/ 0 w 38"/>
                <a:gd name="T37" fmla="*/ 2 h 20"/>
                <a:gd name="T38" fmla="*/ 0 w 38"/>
                <a:gd name="T39" fmla="*/ 5 h 20"/>
                <a:gd name="T40" fmla="*/ 2 w 3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9"/>
                  </a:moveTo>
                  <a:lnTo>
                    <a:pt x="2" y="9"/>
                  </a:lnTo>
                  <a:lnTo>
                    <a:pt x="6" y="14"/>
                  </a:lnTo>
                  <a:lnTo>
                    <a:pt x="13" y="16"/>
                  </a:lnTo>
                  <a:lnTo>
                    <a:pt x="20" y="18"/>
                  </a:lnTo>
                  <a:lnTo>
                    <a:pt x="29" y="20"/>
                  </a:lnTo>
                  <a:lnTo>
                    <a:pt x="33" y="18"/>
                  </a:lnTo>
                  <a:lnTo>
                    <a:pt x="38" y="16"/>
                  </a:lnTo>
                  <a:lnTo>
                    <a:pt x="38" y="14"/>
                  </a:lnTo>
                  <a:lnTo>
                    <a:pt x="36" y="9"/>
                  </a:lnTo>
                  <a:lnTo>
                    <a:pt x="29" y="5"/>
                  </a:lnTo>
                  <a:lnTo>
                    <a:pt x="22" y="2"/>
                  </a:lnTo>
                  <a:lnTo>
                    <a:pt x="15" y="0"/>
                  </a:lnTo>
                  <a:lnTo>
                    <a:pt x="9"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0" name="Freeform 2277">
              <a:extLst>
                <a:ext uri="{FF2B5EF4-FFF2-40B4-BE49-F238E27FC236}">
                  <a16:creationId xmlns:a16="http://schemas.microsoft.com/office/drawing/2014/main" xmlns="" id="{73188BEC-1A8D-2A44-BA4B-403EC484969A}"/>
                </a:ext>
              </a:extLst>
            </p:cNvPr>
            <p:cNvSpPr>
              <a:spLocks/>
            </p:cNvSpPr>
            <p:nvPr/>
          </p:nvSpPr>
          <p:spPr bwMode="auto">
            <a:xfrm>
              <a:off x="3860" y="3154"/>
              <a:ext cx="38" cy="20"/>
            </a:xfrm>
            <a:custGeom>
              <a:avLst/>
              <a:gdLst>
                <a:gd name="T0" fmla="*/ 2 w 38"/>
                <a:gd name="T1" fmla="*/ 9 h 20"/>
                <a:gd name="T2" fmla="*/ 2 w 38"/>
                <a:gd name="T3" fmla="*/ 9 h 20"/>
                <a:gd name="T4" fmla="*/ 6 w 38"/>
                <a:gd name="T5" fmla="*/ 14 h 20"/>
                <a:gd name="T6" fmla="*/ 13 w 38"/>
                <a:gd name="T7" fmla="*/ 16 h 20"/>
                <a:gd name="T8" fmla="*/ 20 w 38"/>
                <a:gd name="T9" fmla="*/ 18 h 20"/>
                <a:gd name="T10" fmla="*/ 29 w 38"/>
                <a:gd name="T11" fmla="*/ 20 h 20"/>
                <a:gd name="T12" fmla="*/ 29 w 38"/>
                <a:gd name="T13" fmla="*/ 20 h 20"/>
                <a:gd name="T14" fmla="*/ 33 w 38"/>
                <a:gd name="T15" fmla="*/ 18 h 20"/>
                <a:gd name="T16" fmla="*/ 38 w 38"/>
                <a:gd name="T17" fmla="*/ 16 h 20"/>
                <a:gd name="T18" fmla="*/ 38 w 38"/>
                <a:gd name="T19" fmla="*/ 14 h 20"/>
                <a:gd name="T20" fmla="*/ 36 w 38"/>
                <a:gd name="T21" fmla="*/ 9 h 20"/>
                <a:gd name="T22" fmla="*/ 36 w 38"/>
                <a:gd name="T23" fmla="*/ 9 h 20"/>
                <a:gd name="T24" fmla="*/ 29 w 38"/>
                <a:gd name="T25" fmla="*/ 5 h 20"/>
                <a:gd name="T26" fmla="*/ 22 w 38"/>
                <a:gd name="T27" fmla="*/ 2 h 20"/>
                <a:gd name="T28" fmla="*/ 15 w 38"/>
                <a:gd name="T29" fmla="*/ 0 h 20"/>
                <a:gd name="T30" fmla="*/ 9 w 38"/>
                <a:gd name="T31" fmla="*/ 0 h 20"/>
                <a:gd name="T32" fmla="*/ 9 w 38"/>
                <a:gd name="T33" fmla="*/ 0 h 20"/>
                <a:gd name="T34" fmla="*/ 4 w 38"/>
                <a:gd name="T35" fmla="*/ 0 h 20"/>
                <a:gd name="T36" fmla="*/ 0 w 38"/>
                <a:gd name="T37" fmla="*/ 2 h 20"/>
                <a:gd name="T38" fmla="*/ 0 w 38"/>
                <a:gd name="T39" fmla="*/ 5 h 20"/>
                <a:gd name="T40" fmla="*/ 2 w 3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9"/>
                  </a:moveTo>
                  <a:lnTo>
                    <a:pt x="2" y="9"/>
                  </a:lnTo>
                  <a:lnTo>
                    <a:pt x="6" y="14"/>
                  </a:lnTo>
                  <a:lnTo>
                    <a:pt x="13" y="16"/>
                  </a:lnTo>
                  <a:lnTo>
                    <a:pt x="20" y="18"/>
                  </a:lnTo>
                  <a:lnTo>
                    <a:pt x="29" y="20"/>
                  </a:lnTo>
                  <a:lnTo>
                    <a:pt x="33" y="18"/>
                  </a:lnTo>
                  <a:lnTo>
                    <a:pt x="38" y="16"/>
                  </a:lnTo>
                  <a:lnTo>
                    <a:pt x="38" y="14"/>
                  </a:lnTo>
                  <a:lnTo>
                    <a:pt x="36" y="9"/>
                  </a:lnTo>
                  <a:lnTo>
                    <a:pt x="29" y="5"/>
                  </a:lnTo>
                  <a:lnTo>
                    <a:pt x="22" y="2"/>
                  </a:lnTo>
                  <a:lnTo>
                    <a:pt x="15" y="0"/>
                  </a:lnTo>
                  <a:lnTo>
                    <a:pt x="9"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1" name="Freeform 2278">
              <a:extLst>
                <a:ext uri="{FF2B5EF4-FFF2-40B4-BE49-F238E27FC236}">
                  <a16:creationId xmlns:a16="http://schemas.microsoft.com/office/drawing/2014/main" xmlns="" id="{CF31BE4B-ABD8-8947-B1E1-78F414CA678E}"/>
                </a:ext>
              </a:extLst>
            </p:cNvPr>
            <p:cNvSpPr>
              <a:spLocks/>
            </p:cNvSpPr>
            <p:nvPr/>
          </p:nvSpPr>
          <p:spPr bwMode="auto">
            <a:xfrm>
              <a:off x="3826" y="3154"/>
              <a:ext cx="38" cy="20"/>
            </a:xfrm>
            <a:custGeom>
              <a:avLst/>
              <a:gdLst>
                <a:gd name="T0" fmla="*/ 2 w 38"/>
                <a:gd name="T1" fmla="*/ 9 h 20"/>
                <a:gd name="T2" fmla="*/ 2 w 38"/>
                <a:gd name="T3" fmla="*/ 9 h 20"/>
                <a:gd name="T4" fmla="*/ 9 w 38"/>
                <a:gd name="T5" fmla="*/ 14 h 20"/>
                <a:gd name="T6" fmla="*/ 13 w 38"/>
                <a:gd name="T7" fmla="*/ 18 h 20"/>
                <a:gd name="T8" fmla="*/ 22 w 38"/>
                <a:gd name="T9" fmla="*/ 20 h 20"/>
                <a:gd name="T10" fmla="*/ 29 w 38"/>
                <a:gd name="T11" fmla="*/ 20 h 20"/>
                <a:gd name="T12" fmla="*/ 29 w 38"/>
                <a:gd name="T13" fmla="*/ 20 h 20"/>
                <a:gd name="T14" fmla="*/ 34 w 38"/>
                <a:gd name="T15" fmla="*/ 18 h 20"/>
                <a:gd name="T16" fmla="*/ 38 w 38"/>
                <a:gd name="T17" fmla="*/ 16 h 20"/>
                <a:gd name="T18" fmla="*/ 38 w 38"/>
                <a:gd name="T19" fmla="*/ 14 h 20"/>
                <a:gd name="T20" fmla="*/ 36 w 38"/>
                <a:gd name="T21" fmla="*/ 9 h 20"/>
                <a:gd name="T22" fmla="*/ 36 w 38"/>
                <a:gd name="T23" fmla="*/ 9 h 20"/>
                <a:gd name="T24" fmla="*/ 31 w 38"/>
                <a:gd name="T25" fmla="*/ 5 h 20"/>
                <a:gd name="T26" fmla="*/ 25 w 38"/>
                <a:gd name="T27" fmla="*/ 2 h 20"/>
                <a:gd name="T28" fmla="*/ 18 w 38"/>
                <a:gd name="T29" fmla="*/ 0 h 20"/>
                <a:gd name="T30" fmla="*/ 11 w 38"/>
                <a:gd name="T31" fmla="*/ 0 h 20"/>
                <a:gd name="T32" fmla="*/ 11 w 38"/>
                <a:gd name="T33" fmla="*/ 0 h 20"/>
                <a:gd name="T34" fmla="*/ 4 w 38"/>
                <a:gd name="T35" fmla="*/ 0 h 20"/>
                <a:gd name="T36" fmla="*/ 2 w 38"/>
                <a:gd name="T37" fmla="*/ 2 h 20"/>
                <a:gd name="T38" fmla="*/ 0 w 38"/>
                <a:gd name="T39" fmla="*/ 7 h 20"/>
                <a:gd name="T40" fmla="*/ 2 w 3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9"/>
                  </a:moveTo>
                  <a:lnTo>
                    <a:pt x="2" y="9"/>
                  </a:lnTo>
                  <a:lnTo>
                    <a:pt x="9" y="14"/>
                  </a:lnTo>
                  <a:lnTo>
                    <a:pt x="13" y="18"/>
                  </a:lnTo>
                  <a:lnTo>
                    <a:pt x="22" y="20"/>
                  </a:lnTo>
                  <a:lnTo>
                    <a:pt x="29" y="20"/>
                  </a:lnTo>
                  <a:lnTo>
                    <a:pt x="34" y="18"/>
                  </a:lnTo>
                  <a:lnTo>
                    <a:pt x="38" y="16"/>
                  </a:lnTo>
                  <a:lnTo>
                    <a:pt x="38" y="14"/>
                  </a:lnTo>
                  <a:lnTo>
                    <a:pt x="36" y="9"/>
                  </a:lnTo>
                  <a:lnTo>
                    <a:pt x="31" y="5"/>
                  </a:lnTo>
                  <a:lnTo>
                    <a:pt x="25" y="2"/>
                  </a:lnTo>
                  <a:lnTo>
                    <a:pt x="18" y="0"/>
                  </a:lnTo>
                  <a:lnTo>
                    <a:pt x="11" y="0"/>
                  </a:lnTo>
                  <a:lnTo>
                    <a:pt x="4" y="0"/>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2" name="Freeform 2279">
              <a:extLst>
                <a:ext uri="{FF2B5EF4-FFF2-40B4-BE49-F238E27FC236}">
                  <a16:creationId xmlns:a16="http://schemas.microsoft.com/office/drawing/2014/main" xmlns="" id="{6D22B674-04C6-2949-8B02-20A1F602911B}"/>
                </a:ext>
              </a:extLst>
            </p:cNvPr>
            <p:cNvSpPr>
              <a:spLocks/>
            </p:cNvSpPr>
            <p:nvPr/>
          </p:nvSpPr>
          <p:spPr bwMode="auto">
            <a:xfrm>
              <a:off x="3826" y="3154"/>
              <a:ext cx="38" cy="20"/>
            </a:xfrm>
            <a:custGeom>
              <a:avLst/>
              <a:gdLst>
                <a:gd name="T0" fmla="*/ 2 w 38"/>
                <a:gd name="T1" fmla="*/ 9 h 20"/>
                <a:gd name="T2" fmla="*/ 2 w 38"/>
                <a:gd name="T3" fmla="*/ 9 h 20"/>
                <a:gd name="T4" fmla="*/ 9 w 38"/>
                <a:gd name="T5" fmla="*/ 14 h 20"/>
                <a:gd name="T6" fmla="*/ 13 w 38"/>
                <a:gd name="T7" fmla="*/ 18 h 20"/>
                <a:gd name="T8" fmla="*/ 22 w 38"/>
                <a:gd name="T9" fmla="*/ 20 h 20"/>
                <a:gd name="T10" fmla="*/ 29 w 38"/>
                <a:gd name="T11" fmla="*/ 20 h 20"/>
                <a:gd name="T12" fmla="*/ 29 w 38"/>
                <a:gd name="T13" fmla="*/ 20 h 20"/>
                <a:gd name="T14" fmla="*/ 34 w 38"/>
                <a:gd name="T15" fmla="*/ 18 h 20"/>
                <a:gd name="T16" fmla="*/ 38 w 38"/>
                <a:gd name="T17" fmla="*/ 16 h 20"/>
                <a:gd name="T18" fmla="*/ 38 w 38"/>
                <a:gd name="T19" fmla="*/ 14 h 20"/>
                <a:gd name="T20" fmla="*/ 36 w 38"/>
                <a:gd name="T21" fmla="*/ 9 h 20"/>
                <a:gd name="T22" fmla="*/ 36 w 38"/>
                <a:gd name="T23" fmla="*/ 9 h 20"/>
                <a:gd name="T24" fmla="*/ 31 w 38"/>
                <a:gd name="T25" fmla="*/ 5 h 20"/>
                <a:gd name="T26" fmla="*/ 25 w 38"/>
                <a:gd name="T27" fmla="*/ 2 h 20"/>
                <a:gd name="T28" fmla="*/ 18 w 38"/>
                <a:gd name="T29" fmla="*/ 0 h 20"/>
                <a:gd name="T30" fmla="*/ 11 w 38"/>
                <a:gd name="T31" fmla="*/ 0 h 20"/>
                <a:gd name="T32" fmla="*/ 11 w 38"/>
                <a:gd name="T33" fmla="*/ 0 h 20"/>
                <a:gd name="T34" fmla="*/ 4 w 38"/>
                <a:gd name="T35" fmla="*/ 0 h 20"/>
                <a:gd name="T36" fmla="*/ 2 w 38"/>
                <a:gd name="T37" fmla="*/ 2 h 20"/>
                <a:gd name="T38" fmla="*/ 0 w 38"/>
                <a:gd name="T39" fmla="*/ 7 h 20"/>
                <a:gd name="T40" fmla="*/ 2 w 3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9"/>
                  </a:moveTo>
                  <a:lnTo>
                    <a:pt x="2" y="9"/>
                  </a:lnTo>
                  <a:lnTo>
                    <a:pt x="9" y="14"/>
                  </a:lnTo>
                  <a:lnTo>
                    <a:pt x="13" y="18"/>
                  </a:lnTo>
                  <a:lnTo>
                    <a:pt x="22" y="20"/>
                  </a:lnTo>
                  <a:lnTo>
                    <a:pt x="29" y="20"/>
                  </a:lnTo>
                  <a:lnTo>
                    <a:pt x="34" y="18"/>
                  </a:lnTo>
                  <a:lnTo>
                    <a:pt x="38" y="16"/>
                  </a:lnTo>
                  <a:lnTo>
                    <a:pt x="38" y="14"/>
                  </a:lnTo>
                  <a:lnTo>
                    <a:pt x="36" y="9"/>
                  </a:lnTo>
                  <a:lnTo>
                    <a:pt x="31" y="5"/>
                  </a:lnTo>
                  <a:lnTo>
                    <a:pt x="25" y="2"/>
                  </a:lnTo>
                  <a:lnTo>
                    <a:pt x="18" y="0"/>
                  </a:lnTo>
                  <a:lnTo>
                    <a:pt x="11" y="0"/>
                  </a:lnTo>
                  <a:lnTo>
                    <a:pt x="4" y="0"/>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3" name="Freeform 2280">
              <a:extLst>
                <a:ext uri="{FF2B5EF4-FFF2-40B4-BE49-F238E27FC236}">
                  <a16:creationId xmlns:a16="http://schemas.microsoft.com/office/drawing/2014/main" xmlns="" id="{BE224387-AD51-904C-AAEA-9399FCF6A728}"/>
                </a:ext>
              </a:extLst>
            </p:cNvPr>
            <p:cNvSpPr>
              <a:spLocks/>
            </p:cNvSpPr>
            <p:nvPr/>
          </p:nvSpPr>
          <p:spPr bwMode="auto">
            <a:xfrm>
              <a:off x="3794" y="3154"/>
              <a:ext cx="36" cy="20"/>
            </a:xfrm>
            <a:custGeom>
              <a:avLst/>
              <a:gdLst>
                <a:gd name="T0" fmla="*/ 2 w 36"/>
                <a:gd name="T1" fmla="*/ 11 h 20"/>
                <a:gd name="T2" fmla="*/ 2 w 36"/>
                <a:gd name="T3" fmla="*/ 11 h 20"/>
                <a:gd name="T4" fmla="*/ 7 w 36"/>
                <a:gd name="T5" fmla="*/ 14 h 20"/>
                <a:gd name="T6" fmla="*/ 14 w 36"/>
                <a:gd name="T7" fmla="*/ 18 h 20"/>
                <a:gd name="T8" fmla="*/ 20 w 36"/>
                <a:gd name="T9" fmla="*/ 20 h 20"/>
                <a:gd name="T10" fmla="*/ 27 w 36"/>
                <a:gd name="T11" fmla="*/ 20 h 20"/>
                <a:gd name="T12" fmla="*/ 27 w 36"/>
                <a:gd name="T13" fmla="*/ 20 h 20"/>
                <a:gd name="T14" fmla="*/ 34 w 36"/>
                <a:gd name="T15" fmla="*/ 20 h 20"/>
                <a:gd name="T16" fmla="*/ 36 w 36"/>
                <a:gd name="T17" fmla="*/ 18 h 20"/>
                <a:gd name="T18" fmla="*/ 36 w 36"/>
                <a:gd name="T19" fmla="*/ 14 h 20"/>
                <a:gd name="T20" fmla="*/ 34 w 36"/>
                <a:gd name="T21" fmla="*/ 9 h 20"/>
                <a:gd name="T22" fmla="*/ 34 w 36"/>
                <a:gd name="T23" fmla="*/ 9 h 20"/>
                <a:gd name="T24" fmla="*/ 29 w 36"/>
                <a:gd name="T25" fmla="*/ 7 h 20"/>
                <a:gd name="T26" fmla="*/ 25 w 36"/>
                <a:gd name="T27" fmla="*/ 2 h 20"/>
                <a:gd name="T28" fmla="*/ 16 w 36"/>
                <a:gd name="T29" fmla="*/ 0 h 20"/>
                <a:gd name="T30" fmla="*/ 9 w 36"/>
                <a:gd name="T31" fmla="*/ 0 h 20"/>
                <a:gd name="T32" fmla="*/ 9 w 36"/>
                <a:gd name="T33" fmla="*/ 0 h 20"/>
                <a:gd name="T34" fmla="*/ 5 w 36"/>
                <a:gd name="T35" fmla="*/ 0 h 20"/>
                <a:gd name="T36" fmla="*/ 2 w 36"/>
                <a:gd name="T37" fmla="*/ 2 h 20"/>
                <a:gd name="T38" fmla="*/ 0 w 36"/>
                <a:gd name="T39" fmla="*/ 7 h 20"/>
                <a:gd name="T40" fmla="*/ 2 w 36"/>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11"/>
                  </a:moveTo>
                  <a:lnTo>
                    <a:pt x="2" y="11"/>
                  </a:lnTo>
                  <a:lnTo>
                    <a:pt x="7" y="14"/>
                  </a:lnTo>
                  <a:lnTo>
                    <a:pt x="14" y="18"/>
                  </a:lnTo>
                  <a:lnTo>
                    <a:pt x="20" y="20"/>
                  </a:lnTo>
                  <a:lnTo>
                    <a:pt x="27" y="20"/>
                  </a:lnTo>
                  <a:lnTo>
                    <a:pt x="34" y="20"/>
                  </a:lnTo>
                  <a:lnTo>
                    <a:pt x="36" y="18"/>
                  </a:lnTo>
                  <a:lnTo>
                    <a:pt x="36" y="14"/>
                  </a:lnTo>
                  <a:lnTo>
                    <a:pt x="34" y="9"/>
                  </a:lnTo>
                  <a:lnTo>
                    <a:pt x="29" y="7"/>
                  </a:lnTo>
                  <a:lnTo>
                    <a:pt x="25" y="2"/>
                  </a:lnTo>
                  <a:lnTo>
                    <a:pt x="16" y="0"/>
                  </a:lnTo>
                  <a:lnTo>
                    <a:pt x="9" y="0"/>
                  </a:lnTo>
                  <a:lnTo>
                    <a:pt x="5"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4" name="Freeform 2281">
              <a:extLst>
                <a:ext uri="{FF2B5EF4-FFF2-40B4-BE49-F238E27FC236}">
                  <a16:creationId xmlns:a16="http://schemas.microsoft.com/office/drawing/2014/main" xmlns="" id="{7603D452-7BCF-A741-8619-5C64BE0E4708}"/>
                </a:ext>
              </a:extLst>
            </p:cNvPr>
            <p:cNvSpPr>
              <a:spLocks/>
            </p:cNvSpPr>
            <p:nvPr/>
          </p:nvSpPr>
          <p:spPr bwMode="auto">
            <a:xfrm>
              <a:off x="3794" y="3154"/>
              <a:ext cx="36" cy="20"/>
            </a:xfrm>
            <a:custGeom>
              <a:avLst/>
              <a:gdLst>
                <a:gd name="T0" fmla="*/ 2 w 36"/>
                <a:gd name="T1" fmla="*/ 11 h 20"/>
                <a:gd name="T2" fmla="*/ 2 w 36"/>
                <a:gd name="T3" fmla="*/ 11 h 20"/>
                <a:gd name="T4" fmla="*/ 7 w 36"/>
                <a:gd name="T5" fmla="*/ 14 h 20"/>
                <a:gd name="T6" fmla="*/ 14 w 36"/>
                <a:gd name="T7" fmla="*/ 18 h 20"/>
                <a:gd name="T8" fmla="*/ 20 w 36"/>
                <a:gd name="T9" fmla="*/ 20 h 20"/>
                <a:gd name="T10" fmla="*/ 27 w 36"/>
                <a:gd name="T11" fmla="*/ 20 h 20"/>
                <a:gd name="T12" fmla="*/ 27 w 36"/>
                <a:gd name="T13" fmla="*/ 20 h 20"/>
                <a:gd name="T14" fmla="*/ 34 w 36"/>
                <a:gd name="T15" fmla="*/ 20 h 20"/>
                <a:gd name="T16" fmla="*/ 36 w 36"/>
                <a:gd name="T17" fmla="*/ 18 h 20"/>
                <a:gd name="T18" fmla="*/ 36 w 36"/>
                <a:gd name="T19" fmla="*/ 14 h 20"/>
                <a:gd name="T20" fmla="*/ 34 w 36"/>
                <a:gd name="T21" fmla="*/ 9 h 20"/>
                <a:gd name="T22" fmla="*/ 34 w 36"/>
                <a:gd name="T23" fmla="*/ 9 h 20"/>
                <a:gd name="T24" fmla="*/ 29 w 36"/>
                <a:gd name="T25" fmla="*/ 7 h 20"/>
                <a:gd name="T26" fmla="*/ 25 w 36"/>
                <a:gd name="T27" fmla="*/ 2 h 20"/>
                <a:gd name="T28" fmla="*/ 16 w 36"/>
                <a:gd name="T29" fmla="*/ 0 h 20"/>
                <a:gd name="T30" fmla="*/ 9 w 36"/>
                <a:gd name="T31" fmla="*/ 0 h 20"/>
                <a:gd name="T32" fmla="*/ 9 w 36"/>
                <a:gd name="T33" fmla="*/ 0 h 20"/>
                <a:gd name="T34" fmla="*/ 5 w 36"/>
                <a:gd name="T35" fmla="*/ 0 h 20"/>
                <a:gd name="T36" fmla="*/ 2 w 36"/>
                <a:gd name="T37" fmla="*/ 2 h 20"/>
                <a:gd name="T38" fmla="*/ 0 w 36"/>
                <a:gd name="T39" fmla="*/ 7 h 20"/>
                <a:gd name="T40" fmla="*/ 2 w 36"/>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6" h="20">
                  <a:moveTo>
                    <a:pt x="2" y="11"/>
                  </a:moveTo>
                  <a:lnTo>
                    <a:pt x="2" y="11"/>
                  </a:lnTo>
                  <a:lnTo>
                    <a:pt x="7" y="14"/>
                  </a:lnTo>
                  <a:lnTo>
                    <a:pt x="14" y="18"/>
                  </a:lnTo>
                  <a:lnTo>
                    <a:pt x="20" y="20"/>
                  </a:lnTo>
                  <a:lnTo>
                    <a:pt x="27" y="20"/>
                  </a:lnTo>
                  <a:lnTo>
                    <a:pt x="34" y="20"/>
                  </a:lnTo>
                  <a:lnTo>
                    <a:pt x="36" y="18"/>
                  </a:lnTo>
                  <a:lnTo>
                    <a:pt x="36" y="14"/>
                  </a:lnTo>
                  <a:lnTo>
                    <a:pt x="34" y="9"/>
                  </a:lnTo>
                  <a:lnTo>
                    <a:pt x="29" y="7"/>
                  </a:lnTo>
                  <a:lnTo>
                    <a:pt x="25" y="2"/>
                  </a:lnTo>
                  <a:lnTo>
                    <a:pt x="16" y="0"/>
                  </a:lnTo>
                  <a:lnTo>
                    <a:pt x="9" y="0"/>
                  </a:lnTo>
                  <a:lnTo>
                    <a:pt x="5"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5" name="Freeform 2282">
              <a:extLst>
                <a:ext uri="{FF2B5EF4-FFF2-40B4-BE49-F238E27FC236}">
                  <a16:creationId xmlns:a16="http://schemas.microsoft.com/office/drawing/2014/main" xmlns="" id="{49D440F4-CE4C-5A4A-A344-3304546CCEE1}"/>
                </a:ext>
              </a:extLst>
            </p:cNvPr>
            <p:cNvSpPr>
              <a:spLocks/>
            </p:cNvSpPr>
            <p:nvPr/>
          </p:nvSpPr>
          <p:spPr bwMode="auto">
            <a:xfrm>
              <a:off x="3765" y="3154"/>
              <a:ext cx="34" cy="20"/>
            </a:xfrm>
            <a:custGeom>
              <a:avLst/>
              <a:gdLst>
                <a:gd name="T0" fmla="*/ 2 w 34"/>
                <a:gd name="T1" fmla="*/ 11 h 20"/>
                <a:gd name="T2" fmla="*/ 2 w 34"/>
                <a:gd name="T3" fmla="*/ 11 h 20"/>
                <a:gd name="T4" fmla="*/ 7 w 34"/>
                <a:gd name="T5" fmla="*/ 16 h 20"/>
                <a:gd name="T6" fmla="*/ 11 w 34"/>
                <a:gd name="T7" fmla="*/ 18 h 20"/>
                <a:gd name="T8" fmla="*/ 18 w 34"/>
                <a:gd name="T9" fmla="*/ 20 h 20"/>
                <a:gd name="T10" fmla="*/ 25 w 34"/>
                <a:gd name="T11" fmla="*/ 20 h 20"/>
                <a:gd name="T12" fmla="*/ 25 w 34"/>
                <a:gd name="T13" fmla="*/ 20 h 20"/>
                <a:gd name="T14" fmla="*/ 31 w 34"/>
                <a:gd name="T15" fmla="*/ 20 h 20"/>
                <a:gd name="T16" fmla="*/ 34 w 34"/>
                <a:gd name="T17" fmla="*/ 18 h 20"/>
                <a:gd name="T18" fmla="*/ 34 w 34"/>
                <a:gd name="T19" fmla="*/ 14 h 20"/>
                <a:gd name="T20" fmla="*/ 31 w 34"/>
                <a:gd name="T21" fmla="*/ 11 h 20"/>
                <a:gd name="T22" fmla="*/ 31 w 34"/>
                <a:gd name="T23" fmla="*/ 11 h 20"/>
                <a:gd name="T24" fmla="*/ 27 w 34"/>
                <a:gd name="T25" fmla="*/ 7 h 20"/>
                <a:gd name="T26" fmla="*/ 22 w 34"/>
                <a:gd name="T27" fmla="*/ 2 h 20"/>
                <a:gd name="T28" fmla="*/ 16 w 34"/>
                <a:gd name="T29" fmla="*/ 2 h 20"/>
                <a:gd name="T30" fmla="*/ 9 w 34"/>
                <a:gd name="T31" fmla="*/ 0 h 20"/>
                <a:gd name="T32" fmla="*/ 9 w 34"/>
                <a:gd name="T33" fmla="*/ 0 h 20"/>
                <a:gd name="T34" fmla="*/ 2 w 34"/>
                <a:gd name="T35" fmla="*/ 2 h 20"/>
                <a:gd name="T36" fmla="*/ 0 w 34"/>
                <a:gd name="T37" fmla="*/ 5 h 20"/>
                <a:gd name="T38" fmla="*/ 0 w 34"/>
                <a:gd name="T39" fmla="*/ 7 h 20"/>
                <a:gd name="T40" fmla="*/ 2 w 3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11"/>
                  </a:moveTo>
                  <a:lnTo>
                    <a:pt x="2" y="11"/>
                  </a:lnTo>
                  <a:lnTo>
                    <a:pt x="7" y="16"/>
                  </a:lnTo>
                  <a:lnTo>
                    <a:pt x="11" y="18"/>
                  </a:lnTo>
                  <a:lnTo>
                    <a:pt x="18" y="20"/>
                  </a:lnTo>
                  <a:lnTo>
                    <a:pt x="25" y="20"/>
                  </a:lnTo>
                  <a:lnTo>
                    <a:pt x="31" y="20"/>
                  </a:lnTo>
                  <a:lnTo>
                    <a:pt x="34" y="18"/>
                  </a:lnTo>
                  <a:lnTo>
                    <a:pt x="34" y="14"/>
                  </a:lnTo>
                  <a:lnTo>
                    <a:pt x="31" y="11"/>
                  </a:lnTo>
                  <a:lnTo>
                    <a:pt x="27" y="7"/>
                  </a:lnTo>
                  <a:lnTo>
                    <a:pt x="22" y="2"/>
                  </a:lnTo>
                  <a:lnTo>
                    <a:pt x="16" y="2"/>
                  </a:lnTo>
                  <a:lnTo>
                    <a:pt x="9" y="0"/>
                  </a:lnTo>
                  <a:lnTo>
                    <a:pt x="2"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6" name="Freeform 2283">
              <a:extLst>
                <a:ext uri="{FF2B5EF4-FFF2-40B4-BE49-F238E27FC236}">
                  <a16:creationId xmlns:a16="http://schemas.microsoft.com/office/drawing/2014/main" xmlns="" id="{C129F341-694D-514B-9FCE-31B7A3047AD8}"/>
                </a:ext>
              </a:extLst>
            </p:cNvPr>
            <p:cNvSpPr>
              <a:spLocks/>
            </p:cNvSpPr>
            <p:nvPr/>
          </p:nvSpPr>
          <p:spPr bwMode="auto">
            <a:xfrm>
              <a:off x="3765" y="3154"/>
              <a:ext cx="34" cy="20"/>
            </a:xfrm>
            <a:custGeom>
              <a:avLst/>
              <a:gdLst>
                <a:gd name="T0" fmla="*/ 2 w 34"/>
                <a:gd name="T1" fmla="*/ 11 h 20"/>
                <a:gd name="T2" fmla="*/ 2 w 34"/>
                <a:gd name="T3" fmla="*/ 11 h 20"/>
                <a:gd name="T4" fmla="*/ 7 w 34"/>
                <a:gd name="T5" fmla="*/ 16 h 20"/>
                <a:gd name="T6" fmla="*/ 11 w 34"/>
                <a:gd name="T7" fmla="*/ 18 h 20"/>
                <a:gd name="T8" fmla="*/ 18 w 34"/>
                <a:gd name="T9" fmla="*/ 20 h 20"/>
                <a:gd name="T10" fmla="*/ 25 w 34"/>
                <a:gd name="T11" fmla="*/ 20 h 20"/>
                <a:gd name="T12" fmla="*/ 25 w 34"/>
                <a:gd name="T13" fmla="*/ 20 h 20"/>
                <a:gd name="T14" fmla="*/ 31 w 34"/>
                <a:gd name="T15" fmla="*/ 20 h 20"/>
                <a:gd name="T16" fmla="*/ 34 w 34"/>
                <a:gd name="T17" fmla="*/ 18 h 20"/>
                <a:gd name="T18" fmla="*/ 34 w 34"/>
                <a:gd name="T19" fmla="*/ 14 h 20"/>
                <a:gd name="T20" fmla="*/ 31 w 34"/>
                <a:gd name="T21" fmla="*/ 11 h 20"/>
                <a:gd name="T22" fmla="*/ 31 w 34"/>
                <a:gd name="T23" fmla="*/ 11 h 20"/>
                <a:gd name="T24" fmla="*/ 27 w 34"/>
                <a:gd name="T25" fmla="*/ 7 h 20"/>
                <a:gd name="T26" fmla="*/ 22 w 34"/>
                <a:gd name="T27" fmla="*/ 2 h 20"/>
                <a:gd name="T28" fmla="*/ 16 w 34"/>
                <a:gd name="T29" fmla="*/ 2 h 20"/>
                <a:gd name="T30" fmla="*/ 9 w 34"/>
                <a:gd name="T31" fmla="*/ 0 h 20"/>
                <a:gd name="T32" fmla="*/ 9 w 34"/>
                <a:gd name="T33" fmla="*/ 0 h 20"/>
                <a:gd name="T34" fmla="*/ 2 w 34"/>
                <a:gd name="T35" fmla="*/ 2 h 20"/>
                <a:gd name="T36" fmla="*/ 0 w 34"/>
                <a:gd name="T37" fmla="*/ 5 h 20"/>
                <a:gd name="T38" fmla="*/ 0 w 34"/>
                <a:gd name="T39" fmla="*/ 7 h 20"/>
                <a:gd name="T40" fmla="*/ 2 w 3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11"/>
                  </a:moveTo>
                  <a:lnTo>
                    <a:pt x="2" y="11"/>
                  </a:lnTo>
                  <a:lnTo>
                    <a:pt x="7" y="16"/>
                  </a:lnTo>
                  <a:lnTo>
                    <a:pt x="11" y="18"/>
                  </a:lnTo>
                  <a:lnTo>
                    <a:pt x="18" y="20"/>
                  </a:lnTo>
                  <a:lnTo>
                    <a:pt x="25" y="20"/>
                  </a:lnTo>
                  <a:lnTo>
                    <a:pt x="31" y="20"/>
                  </a:lnTo>
                  <a:lnTo>
                    <a:pt x="34" y="18"/>
                  </a:lnTo>
                  <a:lnTo>
                    <a:pt x="34" y="14"/>
                  </a:lnTo>
                  <a:lnTo>
                    <a:pt x="31" y="11"/>
                  </a:lnTo>
                  <a:lnTo>
                    <a:pt x="27" y="7"/>
                  </a:lnTo>
                  <a:lnTo>
                    <a:pt x="22" y="2"/>
                  </a:lnTo>
                  <a:lnTo>
                    <a:pt x="16" y="2"/>
                  </a:lnTo>
                  <a:lnTo>
                    <a:pt x="9" y="0"/>
                  </a:lnTo>
                  <a:lnTo>
                    <a:pt x="2"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7" name="Freeform 2284">
              <a:extLst>
                <a:ext uri="{FF2B5EF4-FFF2-40B4-BE49-F238E27FC236}">
                  <a16:creationId xmlns:a16="http://schemas.microsoft.com/office/drawing/2014/main" xmlns="" id="{BF000673-F256-C641-98A3-213ABBE15CC1}"/>
                </a:ext>
              </a:extLst>
            </p:cNvPr>
            <p:cNvSpPr>
              <a:spLocks/>
            </p:cNvSpPr>
            <p:nvPr/>
          </p:nvSpPr>
          <p:spPr bwMode="auto">
            <a:xfrm>
              <a:off x="3733" y="3154"/>
              <a:ext cx="34" cy="23"/>
            </a:xfrm>
            <a:custGeom>
              <a:avLst/>
              <a:gdLst>
                <a:gd name="T0" fmla="*/ 3 w 34"/>
                <a:gd name="T1" fmla="*/ 11 h 23"/>
                <a:gd name="T2" fmla="*/ 3 w 34"/>
                <a:gd name="T3" fmla="*/ 11 h 23"/>
                <a:gd name="T4" fmla="*/ 7 w 34"/>
                <a:gd name="T5" fmla="*/ 16 h 23"/>
                <a:gd name="T6" fmla="*/ 14 w 34"/>
                <a:gd name="T7" fmla="*/ 18 h 23"/>
                <a:gd name="T8" fmla="*/ 21 w 34"/>
                <a:gd name="T9" fmla="*/ 20 h 23"/>
                <a:gd name="T10" fmla="*/ 25 w 34"/>
                <a:gd name="T11" fmla="*/ 23 h 23"/>
                <a:gd name="T12" fmla="*/ 25 w 34"/>
                <a:gd name="T13" fmla="*/ 23 h 23"/>
                <a:gd name="T14" fmla="*/ 32 w 34"/>
                <a:gd name="T15" fmla="*/ 20 h 23"/>
                <a:gd name="T16" fmla="*/ 34 w 34"/>
                <a:gd name="T17" fmla="*/ 18 h 23"/>
                <a:gd name="T18" fmla="*/ 34 w 34"/>
                <a:gd name="T19" fmla="*/ 16 h 23"/>
                <a:gd name="T20" fmla="*/ 34 w 34"/>
                <a:gd name="T21" fmla="*/ 11 h 23"/>
                <a:gd name="T22" fmla="*/ 34 w 34"/>
                <a:gd name="T23" fmla="*/ 11 h 23"/>
                <a:gd name="T24" fmla="*/ 30 w 34"/>
                <a:gd name="T25" fmla="*/ 7 h 23"/>
                <a:gd name="T26" fmla="*/ 23 w 34"/>
                <a:gd name="T27" fmla="*/ 5 h 23"/>
                <a:gd name="T28" fmla="*/ 16 w 34"/>
                <a:gd name="T29" fmla="*/ 2 h 23"/>
                <a:gd name="T30" fmla="*/ 9 w 34"/>
                <a:gd name="T31" fmla="*/ 0 h 23"/>
                <a:gd name="T32" fmla="*/ 9 w 34"/>
                <a:gd name="T33" fmla="*/ 0 h 23"/>
                <a:gd name="T34" fmla="*/ 5 w 34"/>
                <a:gd name="T35" fmla="*/ 2 h 23"/>
                <a:gd name="T36" fmla="*/ 0 w 34"/>
                <a:gd name="T37" fmla="*/ 5 h 23"/>
                <a:gd name="T38" fmla="*/ 0 w 34"/>
                <a:gd name="T39" fmla="*/ 7 h 23"/>
                <a:gd name="T40" fmla="*/ 3 w 3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3" y="11"/>
                  </a:moveTo>
                  <a:lnTo>
                    <a:pt x="3" y="11"/>
                  </a:lnTo>
                  <a:lnTo>
                    <a:pt x="7" y="16"/>
                  </a:lnTo>
                  <a:lnTo>
                    <a:pt x="14" y="18"/>
                  </a:lnTo>
                  <a:lnTo>
                    <a:pt x="21" y="20"/>
                  </a:lnTo>
                  <a:lnTo>
                    <a:pt x="25" y="23"/>
                  </a:lnTo>
                  <a:lnTo>
                    <a:pt x="32" y="20"/>
                  </a:lnTo>
                  <a:lnTo>
                    <a:pt x="34" y="18"/>
                  </a:lnTo>
                  <a:lnTo>
                    <a:pt x="34" y="16"/>
                  </a:lnTo>
                  <a:lnTo>
                    <a:pt x="34" y="11"/>
                  </a:lnTo>
                  <a:lnTo>
                    <a:pt x="30" y="7"/>
                  </a:lnTo>
                  <a:lnTo>
                    <a:pt x="23" y="5"/>
                  </a:lnTo>
                  <a:lnTo>
                    <a:pt x="16" y="2"/>
                  </a:lnTo>
                  <a:lnTo>
                    <a:pt x="9" y="0"/>
                  </a:lnTo>
                  <a:lnTo>
                    <a:pt x="5"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8" name="Freeform 2285">
              <a:extLst>
                <a:ext uri="{FF2B5EF4-FFF2-40B4-BE49-F238E27FC236}">
                  <a16:creationId xmlns:a16="http://schemas.microsoft.com/office/drawing/2014/main" xmlns="" id="{2CAB5F5F-F2F9-9F4C-9764-1FB9FC890683}"/>
                </a:ext>
              </a:extLst>
            </p:cNvPr>
            <p:cNvSpPr>
              <a:spLocks/>
            </p:cNvSpPr>
            <p:nvPr/>
          </p:nvSpPr>
          <p:spPr bwMode="auto">
            <a:xfrm>
              <a:off x="3733" y="3154"/>
              <a:ext cx="34" cy="23"/>
            </a:xfrm>
            <a:custGeom>
              <a:avLst/>
              <a:gdLst>
                <a:gd name="T0" fmla="*/ 3 w 34"/>
                <a:gd name="T1" fmla="*/ 11 h 23"/>
                <a:gd name="T2" fmla="*/ 3 w 34"/>
                <a:gd name="T3" fmla="*/ 11 h 23"/>
                <a:gd name="T4" fmla="*/ 7 w 34"/>
                <a:gd name="T5" fmla="*/ 16 h 23"/>
                <a:gd name="T6" fmla="*/ 14 w 34"/>
                <a:gd name="T7" fmla="*/ 18 h 23"/>
                <a:gd name="T8" fmla="*/ 21 w 34"/>
                <a:gd name="T9" fmla="*/ 20 h 23"/>
                <a:gd name="T10" fmla="*/ 25 w 34"/>
                <a:gd name="T11" fmla="*/ 23 h 23"/>
                <a:gd name="T12" fmla="*/ 25 w 34"/>
                <a:gd name="T13" fmla="*/ 23 h 23"/>
                <a:gd name="T14" fmla="*/ 32 w 34"/>
                <a:gd name="T15" fmla="*/ 20 h 23"/>
                <a:gd name="T16" fmla="*/ 34 w 34"/>
                <a:gd name="T17" fmla="*/ 18 h 23"/>
                <a:gd name="T18" fmla="*/ 34 w 34"/>
                <a:gd name="T19" fmla="*/ 16 h 23"/>
                <a:gd name="T20" fmla="*/ 34 w 34"/>
                <a:gd name="T21" fmla="*/ 11 h 23"/>
                <a:gd name="T22" fmla="*/ 34 w 34"/>
                <a:gd name="T23" fmla="*/ 11 h 23"/>
                <a:gd name="T24" fmla="*/ 30 w 34"/>
                <a:gd name="T25" fmla="*/ 7 h 23"/>
                <a:gd name="T26" fmla="*/ 23 w 34"/>
                <a:gd name="T27" fmla="*/ 5 h 23"/>
                <a:gd name="T28" fmla="*/ 16 w 34"/>
                <a:gd name="T29" fmla="*/ 2 h 23"/>
                <a:gd name="T30" fmla="*/ 9 w 34"/>
                <a:gd name="T31" fmla="*/ 0 h 23"/>
                <a:gd name="T32" fmla="*/ 9 w 34"/>
                <a:gd name="T33" fmla="*/ 0 h 23"/>
                <a:gd name="T34" fmla="*/ 5 w 34"/>
                <a:gd name="T35" fmla="*/ 2 h 23"/>
                <a:gd name="T36" fmla="*/ 0 w 34"/>
                <a:gd name="T37" fmla="*/ 5 h 23"/>
                <a:gd name="T38" fmla="*/ 0 w 34"/>
                <a:gd name="T39" fmla="*/ 7 h 23"/>
                <a:gd name="T40" fmla="*/ 3 w 34"/>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3">
                  <a:moveTo>
                    <a:pt x="3" y="11"/>
                  </a:moveTo>
                  <a:lnTo>
                    <a:pt x="3" y="11"/>
                  </a:lnTo>
                  <a:lnTo>
                    <a:pt x="7" y="16"/>
                  </a:lnTo>
                  <a:lnTo>
                    <a:pt x="14" y="18"/>
                  </a:lnTo>
                  <a:lnTo>
                    <a:pt x="21" y="20"/>
                  </a:lnTo>
                  <a:lnTo>
                    <a:pt x="25" y="23"/>
                  </a:lnTo>
                  <a:lnTo>
                    <a:pt x="32" y="20"/>
                  </a:lnTo>
                  <a:lnTo>
                    <a:pt x="34" y="18"/>
                  </a:lnTo>
                  <a:lnTo>
                    <a:pt x="34" y="16"/>
                  </a:lnTo>
                  <a:lnTo>
                    <a:pt x="34" y="11"/>
                  </a:lnTo>
                  <a:lnTo>
                    <a:pt x="30" y="7"/>
                  </a:lnTo>
                  <a:lnTo>
                    <a:pt x="23" y="5"/>
                  </a:lnTo>
                  <a:lnTo>
                    <a:pt x="16" y="2"/>
                  </a:lnTo>
                  <a:lnTo>
                    <a:pt x="9" y="0"/>
                  </a:lnTo>
                  <a:lnTo>
                    <a:pt x="5"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69" name="Freeform 2286">
              <a:extLst>
                <a:ext uri="{FF2B5EF4-FFF2-40B4-BE49-F238E27FC236}">
                  <a16:creationId xmlns:a16="http://schemas.microsoft.com/office/drawing/2014/main" xmlns="" id="{A97CE536-460E-3045-AE2F-C16DDDA79C14}"/>
                </a:ext>
              </a:extLst>
            </p:cNvPr>
            <p:cNvSpPr>
              <a:spLocks/>
            </p:cNvSpPr>
            <p:nvPr/>
          </p:nvSpPr>
          <p:spPr bwMode="auto">
            <a:xfrm>
              <a:off x="3704" y="3156"/>
              <a:ext cx="34" cy="21"/>
            </a:xfrm>
            <a:custGeom>
              <a:avLst/>
              <a:gdLst>
                <a:gd name="T0" fmla="*/ 2 w 34"/>
                <a:gd name="T1" fmla="*/ 9 h 21"/>
                <a:gd name="T2" fmla="*/ 2 w 34"/>
                <a:gd name="T3" fmla="*/ 9 h 21"/>
                <a:gd name="T4" fmla="*/ 7 w 34"/>
                <a:gd name="T5" fmla="*/ 14 h 21"/>
                <a:gd name="T6" fmla="*/ 11 w 34"/>
                <a:gd name="T7" fmla="*/ 16 h 21"/>
                <a:gd name="T8" fmla="*/ 18 w 34"/>
                <a:gd name="T9" fmla="*/ 18 h 21"/>
                <a:gd name="T10" fmla="*/ 25 w 34"/>
                <a:gd name="T11" fmla="*/ 21 h 21"/>
                <a:gd name="T12" fmla="*/ 25 w 34"/>
                <a:gd name="T13" fmla="*/ 21 h 21"/>
                <a:gd name="T14" fmla="*/ 29 w 34"/>
                <a:gd name="T15" fmla="*/ 18 h 21"/>
                <a:gd name="T16" fmla="*/ 34 w 34"/>
                <a:gd name="T17" fmla="*/ 16 h 21"/>
                <a:gd name="T18" fmla="*/ 34 w 34"/>
                <a:gd name="T19" fmla="*/ 14 h 21"/>
                <a:gd name="T20" fmla="*/ 32 w 34"/>
                <a:gd name="T21" fmla="*/ 9 h 21"/>
                <a:gd name="T22" fmla="*/ 32 w 34"/>
                <a:gd name="T23" fmla="*/ 9 h 21"/>
                <a:gd name="T24" fmla="*/ 27 w 34"/>
                <a:gd name="T25" fmla="*/ 5 h 21"/>
                <a:gd name="T26" fmla="*/ 23 w 34"/>
                <a:gd name="T27" fmla="*/ 3 h 21"/>
                <a:gd name="T28" fmla="*/ 16 w 34"/>
                <a:gd name="T29" fmla="*/ 0 h 21"/>
                <a:gd name="T30" fmla="*/ 9 w 34"/>
                <a:gd name="T31" fmla="*/ 0 h 21"/>
                <a:gd name="T32" fmla="*/ 9 w 34"/>
                <a:gd name="T33" fmla="*/ 0 h 21"/>
                <a:gd name="T34" fmla="*/ 5 w 34"/>
                <a:gd name="T35" fmla="*/ 0 h 21"/>
                <a:gd name="T36" fmla="*/ 0 w 34"/>
                <a:gd name="T37" fmla="*/ 3 h 21"/>
                <a:gd name="T38" fmla="*/ 0 w 34"/>
                <a:gd name="T39" fmla="*/ 5 h 21"/>
                <a:gd name="T40" fmla="*/ 2 w 3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1">
                  <a:moveTo>
                    <a:pt x="2" y="9"/>
                  </a:moveTo>
                  <a:lnTo>
                    <a:pt x="2" y="9"/>
                  </a:lnTo>
                  <a:lnTo>
                    <a:pt x="7" y="14"/>
                  </a:lnTo>
                  <a:lnTo>
                    <a:pt x="11" y="16"/>
                  </a:lnTo>
                  <a:lnTo>
                    <a:pt x="18" y="18"/>
                  </a:lnTo>
                  <a:lnTo>
                    <a:pt x="25" y="21"/>
                  </a:lnTo>
                  <a:lnTo>
                    <a:pt x="29" y="18"/>
                  </a:lnTo>
                  <a:lnTo>
                    <a:pt x="34" y="16"/>
                  </a:lnTo>
                  <a:lnTo>
                    <a:pt x="34" y="14"/>
                  </a:lnTo>
                  <a:lnTo>
                    <a:pt x="32" y="9"/>
                  </a:lnTo>
                  <a:lnTo>
                    <a:pt x="27" y="5"/>
                  </a:lnTo>
                  <a:lnTo>
                    <a:pt x="23" y="3"/>
                  </a:lnTo>
                  <a:lnTo>
                    <a:pt x="16" y="0"/>
                  </a:lnTo>
                  <a:lnTo>
                    <a:pt x="9" y="0"/>
                  </a:lnTo>
                  <a:lnTo>
                    <a:pt x="5"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0" name="Freeform 2287">
              <a:extLst>
                <a:ext uri="{FF2B5EF4-FFF2-40B4-BE49-F238E27FC236}">
                  <a16:creationId xmlns:a16="http://schemas.microsoft.com/office/drawing/2014/main" xmlns="" id="{88951944-D5CB-3A4F-87EE-88BEACDDF645}"/>
                </a:ext>
              </a:extLst>
            </p:cNvPr>
            <p:cNvSpPr>
              <a:spLocks/>
            </p:cNvSpPr>
            <p:nvPr/>
          </p:nvSpPr>
          <p:spPr bwMode="auto">
            <a:xfrm>
              <a:off x="3704" y="3156"/>
              <a:ext cx="34" cy="21"/>
            </a:xfrm>
            <a:custGeom>
              <a:avLst/>
              <a:gdLst>
                <a:gd name="T0" fmla="*/ 2 w 34"/>
                <a:gd name="T1" fmla="*/ 9 h 21"/>
                <a:gd name="T2" fmla="*/ 2 w 34"/>
                <a:gd name="T3" fmla="*/ 9 h 21"/>
                <a:gd name="T4" fmla="*/ 7 w 34"/>
                <a:gd name="T5" fmla="*/ 14 h 21"/>
                <a:gd name="T6" fmla="*/ 11 w 34"/>
                <a:gd name="T7" fmla="*/ 16 h 21"/>
                <a:gd name="T8" fmla="*/ 18 w 34"/>
                <a:gd name="T9" fmla="*/ 18 h 21"/>
                <a:gd name="T10" fmla="*/ 25 w 34"/>
                <a:gd name="T11" fmla="*/ 21 h 21"/>
                <a:gd name="T12" fmla="*/ 25 w 34"/>
                <a:gd name="T13" fmla="*/ 21 h 21"/>
                <a:gd name="T14" fmla="*/ 29 w 34"/>
                <a:gd name="T15" fmla="*/ 18 h 21"/>
                <a:gd name="T16" fmla="*/ 34 w 34"/>
                <a:gd name="T17" fmla="*/ 16 h 21"/>
                <a:gd name="T18" fmla="*/ 34 w 34"/>
                <a:gd name="T19" fmla="*/ 14 h 21"/>
                <a:gd name="T20" fmla="*/ 32 w 34"/>
                <a:gd name="T21" fmla="*/ 9 h 21"/>
                <a:gd name="T22" fmla="*/ 32 w 34"/>
                <a:gd name="T23" fmla="*/ 9 h 21"/>
                <a:gd name="T24" fmla="*/ 27 w 34"/>
                <a:gd name="T25" fmla="*/ 5 h 21"/>
                <a:gd name="T26" fmla="*/ 23 w 34"/>
                <a:gd name="T27" fmla="*/ 3 h 21"/>
                <a:gd name="T28" fmla="*/ 16 w 34"/>
                <a:gd name="T29" fmla="*/ 0 h 21"/>
                <a:gd name="T30" fmla="*/ 9 w 34"/>
                <a:gd name="T31" fmla="*/ 0 h 21"/>
                <a:gd name="T32" fmla="*/ 9 w 34"/>
                <a:gd name="T33" fmla="*/ 0 h 21"/>
                <a:gd name="T34" fmla="*/ 5 w 34"/>
                <a:gd name="T35" fmla="*/ 0 h 21"/>
                <a:gd name="T36" fmla="*/ 0 w 34"/>
                <a:gd name="T37" fmla="*/ 3 h 21"/>
                <a:gd name="T38" fmla="*/ 0 w 34"/>
                <a:gd name="T39" fmla="*/ 5 h 21"/>
                <a:gd name="T40" fmla="*/ 2 w 3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1">
                  <a:moveTo>
                    <a:pt x="2" y="9"/>
                  </a:moveTo>
                  <a:lnTo>
                    <a:pt x="2" y="9"/>
                  </a:lnTo>
                  <a:lnTo>
                    <a:pt x="7" y="14"/>
                  </a:lnTo>
                  <a:lnTo>
                    <a:pt x="11" y="16"/>
                  </a:lnTo>
                  <a:lnTo>
                    <a:pt x="18" y="18"/>
                  </a:lnTo>
                  <a:lnTo>
                    <a:pt x="25" y="21"/>
                  </a:lnTo>
                  <a:lnTo>
                    <a:pt x="29" y="18"/>
                  </a:lnTo>
                  <a:lnTo>
                    <a:pt x="34" y="16"/>
                  </a:lnTo>
                  <a:lnTo>
                    <a:pt x="34" y="14"/>
                  </a:lnTo>
                  <a:lnTo>
                    <a:pt x="32" y="9"/>
                  </a:lnTo>
                  <a:lnTo>
                    <a:pt x="27" y="5"/>
                  </a:lnTo>
                  <a:lnTo>
                    <a:pt x="23" y="3"/>
                  </a:lnTo>
                  <a:lnTo>
                    <a:pt x="16" y="0"/>
                  </a:lnTo>
                  <a:lnTo>
                    <a:pt x="9" y="0"/>
                  </a:lnTo>
                  <a:lnTo>
                    <a:pt x="5"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1" name="Freeform 2288">
              <a:extLst>
                <a:ext uri="{FF2B5EF4-FFF2-40B4-BE49-F238E27FC236}">
                  <a16:creationId xmlns:a16="http://schemas.microsoft.com/office/drawing/2014/main" xmlns="" id="{C92547EF-7CBE-F74E-9E90-529E0E42ABBF}"/>
                </a:ext>
              </a:extLst>
            </p:cNvPr>
            <p:cNvSpPr>
              <a:spLocks/>
            </p:cNvSpPr>
            <p:nvPr/>
          </p:nvSpPr>
          <p:spPr bwMode="auto">
            <a:xfrm>
              <a:off x="3675" y="3156"/>
              <a:ext cx="34" cy="21"/>
            </a:xfrm>
            <a:custGeom>
              <a:avLst/>
              <a:gdLst>
                <a:gd name="T0" fmla="*/ 2 w 34"/>
                <a:gd name="T1" fmla="*/ 9 h 21"/>
                <a:gd name="T2" fmla="*/ 2 w 34"/>
                <a:gd name="T3" fmla="*/ 9 h 21"/>
                <a:gd name="T4" fmla="*/ 7 w 34"/>
                <a:gd name="T5" fmla="*/ 14 h 21"/>
                <a:gd name="T6" fmla="*/ 11 w 34"/>
                <a:gd name="T7" fmla="*/ 18 h 21"/>
                <a:gd name="T8" fmla="*/ 18 w 34"/>
                <a:gd name="T9" fmla="*/ 21 h 21"/>
                <a:gd name="T10" fmla="*/ 25 w 34"/>
                <a:gd name="T11" fmla="*/ 21 h 21"/>
                <a:gd name="T12" fmla="*/ 25 w 34"/>
                <a:gd name="T13" fmla="*/ 21 h 21"/>
                <a:gd name="T14" fmla="*/ 29 w 34"/>
                <a:gd name="T15" fmla="*/ 21 h 21"/>
                <a:gd name="T16" fmla="*/ 31 w 34"/>
                <a:gd name="T17" fmla="*/ 18 h 21"/>
                <a:gd name="T18" fmla="*/ 34 w 34"/>
                <a:gd name="T19" fmla="*/ 14 h 21"/>
                <a:gd name="T20" fmla="*/ 31 w 34"/>
                <a:gd name="T21" fmla="*/ 9 h 21"/>
                <a:gd name="T22" fmla="*/ 31 w 34"/>
                <a:gd name="T23" fmla="*/ 9 h 21"/>
                <a:gd name="T24" fmla="*/ 27 w 34"/>
                <a:gd name="T25" fmla="*/ 7 h 21"/>
                <a:gd name="T26" fmla="*/ 20 w 34"/>
                <a:gd name="T27" fmla="*/ 3 h 21"/>
                <a:gd name="T28" fmla="*/ 16 w 34"/>
                <a:gd name="T29" fmla="*/ 0 h 21"/>
                <a:gd name="T30" fmla="*/ 9 w 34"/>
                <a:gd name="T31" fmla="*/ 0 h 21"/>
                <a:gd name="T32" fmla="*/ 9 w 34"/>
                <a:gd name="T33" fmla="*/ 0 h 21"/>
                <a:gd name="T34" fmla="*/ 4 w 34"/>
                <a:gd name="T35" fmla="*/ 0 h 21"/>
                <a:gd name="T36" fmla="*/ 0 w 34"/>
                <a:gd name="T37" fmla="*/ 3 h 21"/>
                <a:gd name="T38" fmla="*/ 0 w 34"/>
                <a:gd name="T39" fmla="*/ 7 h 21"/>
                <a:gd name="T40" fmla="*/ 2 w 3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1">
                  <a:moveTo>
                    <a:pt x="2" y="9"/>
                  </a:moveTo>
                  <a:lnTo>
                    <a:pt x="2" y="9"/>
                  </a:lnTo>
                  <a:lnTo>
                    <a:pt x="7" y="14"/>
                  </a:lnTo>
                  <a:lnTo>
                    <a:pt x="11" y="18"/>
                  </a:lnTo>
                  <a:lnTo>
                    <a:pt x="18" y="21"/>
                  </a:lnTo>
                  <a:lnTo>
                    <a:pt x="25" y="21"/>
                  </a:lnTo>
                  <a:lnTo>
                    <a:pt x="29" y="21"/>
                  </a:lnTo>
                  <a:lnTo>
                    <a:pt x="31" y="18"/>
                  </a:lnTo>
                  <a:lnTo>
                    <a:pt x="34" y="14"/>
                  </a:lnTo>
                  <a:lnTo>
                    <a:pt x="31" y="9"/>
                  </a:lnTo>
                  <a:lnTo>
                    <a:pt x="27" y="7"/>
                  </a:lnTo>
                  <a:lnTo>
                    <a:pt x="20" y="3"/>
                  </a:lnTo>
                  <a:lnTo>
                    <a:pt x="16" y="0"/>
                  </a:lnTo>
                  <a:lnTo>
                    <a:pt x="9" y="0"/>
                  </a:lnTo>
                  <a:lnTo>
                    <a:pt x="4"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2" name="Freeform 2289">
              <a:extLst>
                <a:ext uri="{FF2B5EF4-FFF2-40B4-BE49-F238E27FC236}">
                  <a16:creationId xmlns:a16="http://schemas.microsoft.com/office/drawing/2014/main" xmlns="" id="{4CD12CC7-1A3A-6549-96E0-88B1430ACCA5}"/>
                </a:ext>
              </a:extLst>
            </p:cNvPr>
            <p:cNvSpPr>
              <a:spLocks/>
            </p:cNvSpPr>
            <p:nvPr/>
          </p:nvSpPr>
          <p:spPr bwMode="auto">
            <a:xfrm>
              <a:off x="3675" y="3156"/>
              <a:ext cx="34" cy="21"/>
            </a:xfrm>
            <a:custGeom>
              <a:avLst/>
              <a:gdLst>
                <a:gd name="T0" fmla="*/ 2 w 34"/>
                <a:gd name="T1" fmla="*/ 9 h 21"/>
                <a:gd name="T2" fmla="*/ 2 w 34"/>
                <a:gd name="T3" fmla="*/ 9 h 21"/>
                <a:gd name="T4" fmla="*/ 7 w 34"/>
                <a:gd name="T5" fmla="*/ 14 h 21"/>
                <a:gd name="T6" fmla="*/ 11 w 34"/>
                <a:gd name="T7" fmla="*/ 18 h 21"/>
                <a:gd name="T8" fmla="*/ 18 w 34"/>
                <a:gd name="T9" fmla="*/ 21 h 21"/>
                <a:gd name="T10" fmla="*/ 25 w 34"/>
                <a:gd name="T11" fmla="*/ 21 h 21"/>
                <a:gd name="T12" fmla="*/ 25 w 34"/>
                <a:gd name="T13" fmla="*/ 21 h 21"/>
                <a:gd name="T14" fmla="*/ 29 w 34"/>
                <a:gd name="T15" fmla="*/ 21 h 21"/>
                <a:gd name="T16" fmla="*/ 31 w 34"/>
                <a:gd name="T17" fmla="*/ 18 h 21"/>
                <a:gd name="T18" fmla="*/ 34 w 34"/>
                <a:gd name="T19" fmla="*/ 14 h 21"/>
                <a:gd name="T20" fmla="*/ 31 w 34"/>
                <a:gd name="T21" fmla="*/ 9 h 21"/>
                <a:gd name="T22" fmla="*/ 31 w 34"/>
                <a:gd name="T23" fmla="*/ 9 h 21"/>
                <a:gd name="T24" fmla="*/ 27 w 34"/>
                <a:gd name="T25" fmla="*/ 7 h 21"/>
                <a:gd name="T26" fmla="*/ 20 w 34"/>
                <a:gd name="T27" fmla="*/ 3 h 21"/>
                <a:gd name="T28" fmla="*/ 16 w 34"/>
                <a:gd name="T29" fmla="*/ 0 h 21"/>
                <a:gd name="T30" fmla="*/ 9 w 34"/>
                <a:gd name="T31" fmla="*/ 0 h 21"/>
                <a:gd name="T32" fmla="*/ 9 w 34"/>
                <a:gd name="T33" fmla="*/ 0 h 21"/>
                <a:gd name="T34" fmla="*/ 4 w 34"/>
                <a:gd name="T35" fmla="*/ 0 h 21"/>
                <a:gd name="T36" fmla="*/ 0 w 34"/>
                <a:gd name="T37" fmla="*/ 3 h 21"/>
                <a:gd name="T38" fmla="*/ 0 w 34"/>
                <a:gd name="T39" fmla="*/ 7 h 21"/>
                <a:gd name="T40" fmla="*/ 2 w 3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1">
                  <a:moveTo>
                    <a:pt x="2" y="9"/>
                  </a:moveTo>
                  <a:lnTo>
                    <a:pt x="2" y="9"/>
                  </a:lnTo>
                  <a:lnTo>
                    <a:pt x="7" y="14"/>
                  </a:lnTo>
                  <a:lnTo>
                    <a:pt x="11" y="18"/>
                  </a:lnTo>
                  <a:lnTo>
                    <a:pt x="18" y="21"/>
                  </a:lnTo>
                  <a:lnTo>
                    <a:pt x="25" y="21"/>
                  </a:lnTo>
                  <a:lnTo>
                    <a:pt x="29" y="21"/>
                  </a:lnTo>
                  <a:lnTo>
                    <a:pt x="31" y="18"/>
                  </a:lnTo>
                  <a:lnTo>
                    <a:pt x="34" y="14"/>
                  </a:lnTo>
                  <a:lnTo>
                    <a:pt x="31" y="9"/>
                  </a:lnTo>
                  <a:lnTo>
                    <a:pt x="27" y="7"/>
                  </a:lnTo>
                  <a:lnTo>
                    <a:pt x="20" y="3"/>
                  </a:lnTo>
                  <a:lnTo>
                    <a:pt x="16" y="0"/>
                  </a:lnTo>
                  <a:lnTo>
                    <a:pt x="9" y="0"/>
                  </a:lnTo>
                  <a:lnTo>
                    <a:pt x="4"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3" name="Freeform 2290">
              <a:extLst>
                <a:ext uri="{FF2B5EF4-FFF2-40B4-BE49-F238E27FC236}">
                  <a16:creationId xmlns:a16="http://schemas.microsoft.com/office/drawing/2014/main" xmlns="" id="{5D6C1D4C-3DF7-8743-A837-EE29B17ECAC3}"/>
                </a:ext>
              </a:extLst>
            </p:cNvPr>
            <p:cNvSpPr>
              <a:spLocks/>
            </p:cNvSpPr>
            <p:nvPr/>
          </p:nvSpPr>
          <p:spPr bwMode="auto">
            <a:xfrm>
              <a:off x="3648" y="3156"/>
              <a:ext cx="31" cy="21"/>
            </a:xfrm>
            <a:custGeom>
              <a:avLst/>
              <a:gdLst>
                <a:gd name="T0" fmla="*/ 0 w 31"/>
                <a:gd name="T1" fmla="*/ 12 h 21"/>
                <a:gd name="T2" fmla="*/ 0 w 31"/>
                <a:gd name="T3" fmla="*/ 12 h 21"/>
                <a:gd name="T4" fmla="*/ 4 w 31"/>
                <a:gd name="T5" fmla="*/ 14 h 21"/>
                <a:gd name="T6" fmla="*/ 9 w 31"/>
                <a:gd name="T7" fmla="*/ 18 h 21"/>
                <a:gd name="T8" fmla="*/ 16 w 31"/>
                <a:gd name="T9" fmla="*/ 21 h 21"/>
                <a:gd name="T10" fmla="*/ 22 w 31"/>
                <a:gd name="T11" fmla="*/ 21 h 21"/>
                <a:gd name="T12" fmla="*/ 22 w 31"/>
                <a:gd name="T13" fmla="*/ 21 h 21"/>
                <a:gd name="T14" fmla="*/ 27 w 31"/>
                <a:gd name="T15" fmla="*/ 21 h 21"/>
                <a:gd name="T16" fmla="*/ 29 w 31"/>
                <a:gd name="T17" fmla="*/ 18 h 21"/>
                <a:gd name="T18" fmla="*/ 31 w 31"/>
                <a:gd name="T19" fmla="*/ 14 h 21"/>
                <a:gd name="T20" fmla="*/ 29 w 31"/>
                <a:gd name="T21" fmla="*/ 9 h 21"/>
                <a:gd name="T22" fmla="*/ 29 w 31"/>
                <a:gd name="T23" fmla="*/ 9 h 21"/>
                <a:gd name="T24" fmla="*/ 25 w 31"/>
                <a:gd name="T25" fmla="*/ 7 h 21"/>
                <a:gd name="T26" fmla="*/ 20 w 31"/>
                <a:gd name="T27" fmla="*/ 3 h 21"/>
                <a:gd name="T28" fmla="*/ 13 w 31"/>
                <a:gd name="T29" fmla="*/ 0 h 21"/>
                <a:gd name="T30" fmla="*/ 7 w 31"/>
                <a:gd name="T31" fmla="*/ 0 h 21"/>
                <a:gd name="T32" fmla="*/ 7 w 31"/>
                <a:gd name="T33" fmla="*/ 0 h 21"/>
                <a:gd name="T34" fmla="*/ 2 w 31"/>
                <a:gd name="T35" fmla="*/ 0 h 21"/>
                <a:gd name="T36" fmla="*/ 0 w 31"/>
                <a:gd name="T37" fmla="*/ 3 h 21"/>
                <a:gd name="T38" fmla="*/ 0 w 31"/>
                <a:gd name="T39" fmla="*/ 7 h 21"/>
                <a:gd name="T40" fmla="*/ 0 w 3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1">
                  <a:moveTo>
                    <a:pt x="0" y="12"/>
                  </a:moveTo>
                  <a:lnTo>
                    <a:pt x="0" y="12"/>
                  </a:lnTo>
                  <a:lnTo>
                    <a:pt x="4" y="14"/>
                  </a:lnTo>
                  <a:lnTo>
                    <a:pt x="9" y="18"/>
                  </a:lnTo>
                  <a:lnTo>
                    <a:pt x="16" y="21"/>
                  </a:lnTo>
                  <a:lnTo>
                    <a:pt x="22" y="21"/>
                  </a:lnTo>
                  <a:lnTo>
                    <a:pt x="27" y="21"/>
                  </a:lnTo>
                  <a:lnTo>
                    <a:pt x="29" y="18"/>
                  </a:lnTo>
                  <a:lnTo>
                    <a:pt x="31" y="14"/>
                  </a:lnTo>
                  <a:lnTo>
                    <a:pt x="29" y="9"/>
                  </a:lnTo>
                  <a:lnTo>
                    <a:pt x="25" y="7"/>
                  </a:lnTo>
                  <a:lnTo>
                    <a:pt x="20" y="3"/>
                  </a:lnTo>
                  <a:lnTo>
                    <a:pt x="13" y="0"/>
                  </a:lnTo>
                  <a:lnTo>
                    <a:pt x="7" y="0"/>
                  </a:lnTo>
                  <a:lnTo>
                    <a:pt x="2"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4" name="Freeform 2291">
              <a:extLst>
                <a:ext uri="{FF2B5EF4-FFF2-40B4-BE49-F238E27FC236}">
                  <a16:creationId xmlns:a16="http://schemas.microsoft.com/office/drawing/2014/main" xmlns="" id="{A22AE05E-6646-8A4C-BFF1-DD4ABF5DEC95}"/>
                </a:ext>
              </a:extLst>
            </p:cNvPr>
            <p:cNvSpPr>
              <a:spLocks/>
            </p:cNvSpPr>
            <p:nvPr/>
          </p:nvSpPr>
          <p:spPr bwMode="auto">
            <a:xfrm>
              <a:off x="3648" y="3156"/>
              <a:ext cx="31" cy="21"/>
            </a:xfrm>
            <a:custGeom>
              <a:avLst/>
              <a:gdLst>
                <a:gd name="T0" fmla="*/ 0 w 31"/>
                <a:gd name="T1" fmla="*/ 12 h 21"/>
                <a:gd name="T2" fmla="*/ 0 w 31"/>
                <a:gd name="T3" fmla="*/ 12 h 21"/>
                <a:gd name="T4" fmla="*/ 4 w 31"/>
                <a:gd name="T5" fmla="*/ 14 h 21"/>
                <a:gd name="T6" fmla="*/ 9 w 31"/>
                <a:gd name="T7" fmla="*/ 18 h 21"/>
                <a:gd name="T8" fmla="*/ 16 w 31"/>
                <a:gd name="T9" fmla="*/ 21 h 21"/>
                <a:gd name="T10" fmla="*/ 22 w 31"/>
                <a:gd name="T11" fmla="*/ 21 h 21"/>
                <a:gd name="T12" fmla="*/ 22 w 31"/>
                <a:gd name="T13" fmla="*/ 21 h 21"/>
                <a:gd name="T14" fmla="*/ 27 w 31"/>
                <a:gd name="T15" fmla="*/ 21 h 21"/>
                <a:gd name="T16" fmla="*/ 29 w 31"/>
                <a:gd name="T17" fmla="*/ 18 h 21"/>
                <a:gd name="T18" fmla="*/ 31 w 31"/>
                <a:gd name="T19" fmla="*/ 14 h 21"/>
                <a:gd name="T20" fmla="*/ 29 w 31"/>
                <a:gd name="T21" fmla="*/ 9 h 21"/>
                <a:gd name="T22" fmla="*/ 29 w 31"/>
                <a:gd name="T23" fmla="*/ 9 h 21"/>
                <a:gd name="T24" fmla="*/ 25 w 31"/>
                <a:gd name="T25" fmla="*/ 7 h 21"/>
                <a:gd name="T26" fmla="*/ 20 w 31"/>
                <a:gd name="T27" fmla="*/ 3 h 21"/>
                <a:gd name="T28" fmla="*/ 13 w 31"/>
                <a:gd name="T29" fmla="*/ 0 h 21"/>
                <a:gd name="T30" fmla="*/ 7 w 31"/>
                <a:gd name="T31" fmla="*/ 0 h 21"/>
                <a:gd name="T32" fmla="*/ 7 w 31"/>
                <a:gd name="T33" fmla="*/ 0 h 21"/>
                <a:gd name="T34" fmla="*/ 2 w 31"/>
                <a:gd name="T35" fmla="*/ 0 h 21"/>
                <a:gd name="T36" fmla="*/ 0 w 31"/>
                <a:gd name="T37" fmla="*/ 3 h 21"/>
                <a:gd name="T38" fmla="*/ 0 w 31"/>
                <a:gd name="T39" fmla="*/ 7 h 21"/>
                <a:gd name="T40" fmla="*/ 0 w 3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1">
                  <a:moveTo>
                    <a:pt x="0" y="12"/>
                  </a:moveTo>
                  <a:lnTo>
                    <a:pt x="0" y="12"/>
                  </a:lnTo>
                  <a:lnTo>
                    <a:pt x="4" y="14"/>
                  </a:lnTo>
                  <a:lnTo>
                    <a:pt x="9" y="18"/>
                  </a:lnTo>
                  <a:lnTo>
                    <a:pt x="16" y="21"/>
                  </a:lnTo>
                  <a:lnTo>
                    <a:pt x="22" y="21"/>
                  </a:lnTo>
                  <a:lnTo>
                    <a:pt x="27" y="21"/>
                  </a:lnTo>
                  <a:lnTo>
                    <a:pt x="29" y="18"/>
                  </a:lnTo>
                  <a:lnTo>
                    <a:pt x="31" y="14"/>
                  </a:lnTo>
                  <a:lnTo>
                    <a:pt x="29" y="9"/>
                  </a:lnTo>
                  <a:lnTo>
                    <a:pt x="25" y="7"/>
                  </a:lnTo>
                  <a:lnTo>
                    <a:pt x="20" y="3"/>
                  </a:lnTo>
                  <a:lnTo>
                    <a:pt x="13" y="0"/>
                  </a:lnTo>
                  <a:lnTo>
                    <a:pt x="7" y="0"/>
                  </a:lnTo>
                  <a:lnTo>
                    <a:pt x="2"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5" name="Freeform 2292">
              <a:extLst>
                <a:ext uri="{FF2B5EF4-FFF2-40B4-BE49-F238E27FC236}">
                  <a16:creationId xmlns:a16="http://schemas.microsoft.com/office/drawing/2014/main" xmlns="" id="{7712A1F5-228F-8441-ACD0-71E2AAE574EA}"/>
                </a:ext>
              </a:extLst>
            </p:cNvPr>
            <p:cNvSpPr>
              <a:spLocks/>
            </p:cNvSpPr>
            <p:nvPr/>
          </p:nvSpPr>
          <p:spPr bwMode="auto">
            <a:xfrm>
              <a:off x="3619" y="3156"/>
              <a:ext cx="31" cy="21"/>
            </a:xfrm>
            <a:custGeom>
              <a:avLst/>
              <a:gdLst>
                <a:gd name="T0" fmla="*/ 2 w 31"/>
                <a:gd name="T1" fmla="*/ 12 h 21"/>
                <a:gd name="T2" fmla="*/ 2 w 31"/>
                <a:gd name="T3" fmla="*/ 12 h 21"/>
                <a:gd name="T4" fmla="*/ 6 w 31"/>
                <a:gd name="T5" fmla="*/ 16 h 21"/>
                <a:gd name="T6" fmla="*/ 11 w 31"/>
                <a:gd name="T7" fmla="*/ 18 h 21"/>
                <a:gd name="T8" fmla="*/ 15 w 31"/>
                <a:gd name="T9" fmla="*/ 21 h 21"/>
                <a:gd name="T10" fmla="*/ 22 w 31"/>
                <a:gd name="T11" fmla="*/ 21 h 21"/>
                <a:gd name="T12" fmla="*/ 22 w 31"/>
                <a:gd name="T13" fmla="*/ 21 h 21"/>
                <a:gd name="T14" fmla="*/ 27 w 31"/>
                <a:gd name="T15" fmla="*/ 21 h 21"/>
                <a:gd name="T16" fmla="*/ 31 w 31"/>
                <a:gd name="T17" fmla="*/ 18 h 21"/>
                <a:gd name="T18" fmla="*/ 31 w 31"/>
                <a:gd name="T19" fmla="*/ 14 h 21"/>
                <a:gd name="T20" fmla="*/ 29 w 31"/>
                <a:gd name="T21" fmla="*/ 12 h 21"/>
                <a:gd name="T22" fmla="*/ 29 w 31"/>
                <a:gd name="T23" fmla="*/ 12 h 21"/>
                <a:gd name="T24" fmla="*/ 27 w 31"/>
                <a:gd name="T25" fmla="*/ 7 h 21"/>
                <a:gd name="T26" fmla="*/ 20 w 31"/>
                <a:gd name="T27" fmla="*/ 5 h 21"/>
                <a:gd name="T28" fmla="*/ 15 w 31"/>
                <a:gd name="T29" fmla="*/ 3 h 21"/>
                <a:gd name="T30" fmla="*/ 9 w 31"/>
                <a:gd name="T31" fmla="*/ 0 h 21"/>
                <a:gd name="T32" fmla="*/ 9 w 31"/>
                <a:gd name="T33" fmla="*/ 0 h 21"/>
                <a:gd name="T34" fmla="*/ 4 w 31"/>
                <a:gd name="T35" fmla="*/ 3 h 21"/>
                <a:gd name="T36" fmla="*/ 2 w 31"/>
                <a:gd name="T37" fmla="*/ 5 h 21"/>
                <a:gd name="T38" fmla="*/ 0 w 31"/>
                <a:gd name="T39" fmla="*/ 7 h 21"/>
                <a:gd name="T40" fmla="*/ 2 w 3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1">
                  <a:moveTo>
                    <a:pt x="2" y="12"/>
                  </a:moveTo>
                  <a:lnTo>
                    <a:pt x="2" y="12"/>
                  </a:lnTo>
                  <a:lnTo>
                    <a:pt x="6" y="16"/>
                  </a:lnTo>
                  <a:lnTo>
                    <a:pt x="11" y="18"/>
                  </a:lnTo>
                  <a:lnTo>
                    <a:pt x="15" y="21"/>
                  </a:lnTo>
                  <a:lnTo>
                    <a:pt x="22" y="21"/>
                  </a:lnTo>
                  <a:lnTo>
                    <a:pt x="27" y="21"/>
                  </a:lnTo>
                  <a:lnTo>
                    <a:pt x="31" y="18"/>
                  </a:lnTo>
                  <a:lnTo>
                    <a:pt x="31" y="14"/>
                  </a:lnTo>
                  <a:lnTo>
                    <a:pt x="29" y="12"/>
                  </a:lnTo>
                  <a:lnTo>
                    <a:pt x="27" y="7"/>
                  </a:lnTo>
                  <a:lnTo>
                    <a:pt x="20" y="5"/>
                  </a:lnTo>
                  <a:lnTo>
                    <a:pt x="15" y="3"/>
                  </a:lnTo>
                  <a:lnTo>
                    <a:pt x="9" y="0"/>
                  </a:lnTo>
                  <a:lnTo>
                    <a:pt x="4" y="3"/>
                  </a:lnTo>
                  <a:lnTo>
                    <a:pt x="2"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6" name="Freeform 2293">
              <a:extLst>
                <a:ext uri="{FF2B5EF4-FFF2-40B4-BE49-F238E27FC236}">
                  <a16:creationId xmlns:a16="http://schemas.microsoft.com/office/drawing/2014/main" xmlns="" id="{3FF1A3CD-70C9-2440-B328-912B95F12E85}"/>
                </a:ext>
              </a:extLst>
            </p:cNvPr>
            <p:cNvSpPr>
              <a:spLocks/>
            </p:cNvSpPr>
            <p:nvPr/>
          </p:nvSpPr>
          <p:spPr bwMode="auto">
            <a:xfrm>
              <a:off x="3619" y="3156"/>
              <a:ext cx="31" cy="21"/>
            </a:xfrm>
            <a:custGeom>
              <a:avLst/>
              <a:gdLst>
                <a:gd name="T0" fmla="*/ 2 w 31"/>
                <a:gd name="T1" fmla="*/ 12 h 21"/>
                <a:gd name="T2" fmla="*/ 2 w 31"/>
                <a:gd name="T3" fmla="*/ 12 h 21"/>
                <a:gd name="T4" fmla="*/ 6 w 31"/>
                <a:gd name="T5" fmla="*/ 16 h 21"/>
                <a:gd name="T6" fmla="*/ 11 w 31"/>
                <a:gd name="T7" fmla="*/ 18 h 21"/>
                <a:gd name="T8" fmla="*/ 15 w 31"/>
                <a:gd name="T9" fmla="*/ 21 h 21"/>
                <a:gd name="T10" fmla="*/ 22 w 31"/>
                <a:gd name="T11" fmla="*/ 21 h 21"/>
                <a:gd name="T12" fmla="*/ 22 w 31"/>
                <a:gd name="T13" fmla="*/ 21 h 21"/>
                <a:gd name="T14" fmla="*/ 27 w 31"/>
                <a:gd name="T15" fmla="*/ 21 h 21"/>
                <a:gd name="T16" fmla="*/ 31 w 31"/>
                <a:gd name="T17" fmla="*/ 18 h 21"/>
                <a:gd name="T18" fmla="*/ 31 w 31"/>
                <a:gd name="T19" fmla="*/ 14 h 21"/>
                <a:gd name="T20" fmla="*/ 29 w 31"/>
                <a:gd name="T21" fmla="*/ 12 h 21"/>
                <a:gd name="T22" fmla="*/ 29 w 31"/>
                <a:gd name="T23" fmla="*/ 12 h 21"/>
                <a:gd name="T24" fmla="*/ 27 w 31"/>
                <a:gd name="T25" fmla="*/ 7 h 21"/>
                <a:gd name="T26" fmla="*/ 20 w 31"/>
                <a:gd name="T27" fmla="*/ 5 h 21"/>
                <a:gd name="T28" fmla="*/ 15 w 31"/>
                <a:gd name="T29" fmla="*/ 3 h 21"/>
                <a:gd name="T30" fmla="*/ 9 w 31"/>
                <a:gd name="T31" fmla="*/ 0 h 21"/>
                <a:gd name="T32" fmla="*/ 9 w 31"/>
                <a:gd name="T33" fmla="*/ 0 h 21"/>
                <a:gd name="T34" fmla="*/ 4 w 31"/>
                <a:gd name="T35" fmla="*/ 3 h 21"/>
                <a:gd name="T36" fmla="*/ 2 w 31"/>
                <a:gd name="T37" fmla="*/ 5 h 21"/>
                <a:gd name="T38" fmla="*/ 0 w 31"/>
                <a:gd name="T39" fmla="*/ 7 h 21"/>
                <a:gd name="T40" fmla="*/ 2 w 3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1">
                  <a:moveTo>
                    <a:pt x="2" y="12"/>
                  </a:moveTo>
                  <a:lnTo>
                    <a:pt x="2" y="12"/>
                  </a:lnTo>
                  <a:lnTo>
                    <a:pt x="6" y="16"/>
                  </a:lnTo>
                  <a:lnTo>
                    <a:pt x="11" y="18"/>
                  </a:lnTo>
                  <a:lnTo>
                    <a:pt x="15" y="21"/>
                  </a:lnTo>
                  <a:lnTo>
                    <a:pt x="22" y="21"/>
                  </a:lnTo>
                  <a:lnTo>
                    <a:pt x="27" y="21"/>
                  </a:lnTo>
                  <a:lnTo>
                    <a:pt x="31" y="18"/>
                  </a:lnTo>
                  <a:lnTo>
                    <a:pt x="31" y="14"/>
                  </a:lnTo>
                  <a:lnTo>
                    <a:pt x="29" y="12"/>
                  </a:lnTo>
                  <a:lnTo>
                    <a:pt x="27" y="7"/>
                  </a:lnTo>
                  <a:lnTo>
                    <a:pt x="20" y="5"/>
                  </a:lnTo>
                  <a:lnTo>
                    <a:pt x="15" y="3"/>
                  </a:lnTo>
                  <a:lnTo>
                    <a:pt x="9" y="0"/>
                  </a:lnTo>
                  <a:lnTo>
                    <a:pt x="4" y="3"/>
                  </a:lnTo>
                  <a:lnTo>
                    <a:pt x="2"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7" name="Freeform 2294">
              <a:extLst>
                <a:ext uri="{FF2B5EF4-FFF2-40B4-BE49-F238E27FC236}">
                  <a16:creationId xmlns:a16="http://schemas.microsoft.com/office/drawing/2014/main" xmlns="" id="{5F70296E-9B9A-8146-AED4-4586BD404992}"/>
                </a:ext>
              </a:extLst>
            </p:cNvPr>
            <p:cNvSpPr>
              <a:spLocks/>
            </p:cNvSpPr>
            <p:nvPr/>
          </p:nvSpPr>
          <p:spPr bwMode="auto">
            <a:xfrm>
              <a:off x="3592" y="3156"/>
              <a:ext cx="31" cy="23"/>
            </a:xfrm>
            <a:custGeom>
              <a:avLst/>
              <a:gdLst>
                <a:gd name="T0" fmla="*/ 2 w 31"/>
                <a:gd name="T1" fmla="*/ 12 h 23"/>
                <a:gd name="T2" fmla="*/ 2 w 31"/>
                <a:gd name="T3" fmla="*/ 12 h 23"/>
                <a:gd name="T4" fmla="*/ 4 w 31"/>
                <a:gd name="T5" fmla="*/ 16 h 23"/>
                <a:gd name="T6" fmla="*/ 9 w 31"/>
                <a:gd name="T7" fmla="*/ 18 h 23"/>
                <a:gd name="T8" fmla="*/ 15 w 31"/>
                <a:gd name="T9" fmla="*/ 21 h 23"/>
                <a:gd name="T10" fmla="*/ 22 w 31"/>
                <a:gd name="T11" fmla="*/ 23 h 23"/>
                <a:gd name="T12" fmla="*/ 22 w 31"/>
                <a:gd name="T13" fmla="*/ 23 h 23"/>
                <a:gd name="T14" fmla="*/ 27 w 31"/>
                <a:gd name="T15" fmla="*/ 21 h 23"/>
                <a:gd name="T16" fmla="*/ 29 w 31"/>
                <a:gd name="T17" fmla="*/ 18 h 23"/>
                <a:gd name="T18" fmla="*/ 31 w 31"/>
                <a:gd name="T19" fmla="*/ 16 h 23"/>
                <a:gd name="T20" fmla="*/ 29 w 31"/>
                <a:gd name="T21" fmla="*/ 12 h 23"/>
                <a:gd name="T22" fmla="*/ 29 w 31"/>
                <a:gd name="T23" fmla="*/ 12 h 23"/>
                <a:gd name="T24" fmla="*/ 24 w 31"/>
                <a:gd name="T25" fmla="*/ 7 h 23"/>
                <a:gd name="T26" fmla="*/ 20 w 31"/>
                <a:gd name="T27" fmla="*/ 5 h 23"/>
                <a:gd name="T28" fmla="*/ 13 w 31"/>
                <a:gd name="T29" fmla="*/ 3 h 23"/>
                <a:gd name="T30" fmla="*/ 9 w 31"/>
                <a:gd name="T31" fmla="*/ 0 h 23"/>
                <a:gd name="T32" fmla="*/ 9 w 31"/>
                <a:gd name="T33" fmla="*/ 0 h 23"/>
                <a:gd name="T34" fmla="*/ 4 w 31"/>
                <a:gd name="T35" fmla="*/ 3 h 23"/>
                <a:gd name="T36" fmla="*/ 0 w 31"/>
                <a:gd name="T37" fmla="*/ 5 h 23"/>
                <a:gd name="T38" fmla="*/ 0 w 31"/>
                <a:gd name="T39" fmla="*/ 7 h 23"/>
                <a:gd name="T40" fmla="*/ 2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2"/>
                  </a:moveTo>
                  <a:lnTo>
                    <a:pt x="2" y="12"/>
                  </a:lnTo>
                  <a:lnTo>
                    <a:pt x="4" y="16"/>
                  </a:lnTo>
                  <a:lnTo>
                    <a:pt x="9" y="18"/>
                  </a:lnTo>
                  <a:lnTo>
                    <a:pt x="15" y="21"/>
                  </a:lnTo>
                  <a:lnTo>
                    <a:pt x="22" y="23"/>
                  </a:lnTo>
                  <a:lnTo>
                    <a:pt x="27" y="21"/>
                  </a:lnTo>
                  <a:lnTo>
                    <a:pt x="29" y="18"/>
                  </a:lnTo>
                  <a:lnTo>
                    <a:pt x="31" y="16"/>
                  </a:lnTo>
                  <a:lnTo>
                    <a:pt x="29" y="12"/>
                  </a:lnTo>
                  <a:lnTo>
                    <a:pt x="24" y="7"/>
                  </a:lnTo>
                  <a:lnTo>
                    <a:pt x="20" y="5"/>
                  </a:lnTo>
                  <a:lnTo>
                    <a:pt x="13" y="3"/>
                  </a:lnTo>
                  <a:lnTo>
                    <a:pt x="9"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8" name="Freeform 2295">
              <a:extLst>
                <a:ext uri="{FF2B5EF4-FFF2-40B4-BE49-F238E27FC236}">
                  <a16:creationId xmlns:a16="http://schemas.microsoft.com/office/drawing/2014/main" xmlns="" id="{33B79AF5-B64B-A847-B2DC-CA2BC286EF3D}"/>
                </a:ext>
              </a:extLst>
            </p:cNvPr>
            <p:cNvSpPr>
              <a:spLocks/>
            </p:cNvSpPr>
            <p:nvPr/>
          </p:nvSpPr>
          <p:spPr bwMode="auto">
            <a:xfrm>
              <a:off x="3592" y="3156"/>
              <a:ext cx="31" cy="23"/>
            </a:xfrm>
            <a:custGeom>
              <a:avLst/>
              <a:gdLst>
                <a:gd name="T0" fmla="*/ 2 w 31"/>
                <a:gd name="T1" fmla="*/ 12 h 23"/>
                <a:gd name="T2" fmla="*/ 2 w 31"/>
                <a:gd name="T3" fmla="*/ 12 h 23"/>
                <a:gd name="T4" fmla="*/ 4 w 31"/>
                <a:gd name="T5" fmla="*/ 16 h 23"/>
                <a:gd name="T6" fmla="*/ 9 w 31"/>
                <a:gd name="T7" fmla="*/ 18 h 23"/>
                <a:gd name="T8" fmla="*/ 15 w 31"/>
                <a:gd name="T9" fmla="*/ 21 h 23"/>
                <a:gd name="T10" fmla="*/ 22 w 31"/>
                <a:gd name="T11" fmla="*/ 23 h 23"/>
                <a:gd name="T12" fmla="*/ 22 w 31"/>
                <a:gd name="T13" fmla="*/ 23 h 23"/>
                <a:gd name="T14" fmla="*/ 27 w 31"/>
                <a:gd name="T15" fmla="*/ 21 h 23"/>
                <a:gd name="T16" fmla="*/ 29 w 31"/>
                <a:gd name="T17" fmla="*/ 18 h 23"/>
                <a:gd name="T18" fmla="*/ 31 w 31"/>
                <a:gd name="T19" fmla="*/ 16 h 23"/>
                <a:gd name="T20" fmla="*/ 29 w 31"/>
                <a:gd name="T21" fmla="*/ 12 h 23"/>
                <a:gd name="T22" fmla="*/ 29 w 31"/>
                <a:gd name="T23" fmla="*/ 12 h 23"/>
                <a:gd name="T24" fmla="*/ 24 w 31"/>
                <a:gd name="T25" fmla="*/ 7 h 23"/>
                <a:gd name="T26" fmla="*/ 20 w 31"/>
                <a:gd name="T27" fmla="*/ 5 h 23"/>
                <a:gd name="T28" fmla="*/ 13 w 31"/>
                <a:gd name="T29" fmla="*/ 3 h 23"/>
                <a:gd name="T30" fmla="*/ 9 w 31"/>
                <a:gd name="T31" fmla="*/ 0 h 23"/>
                <a:gd name="T32" fmla="*/ 9 w 31"/>
                <a:gd name="T33" fmla="*/ 0 h 23"/>
                <a:gd name="T34" fmla="*/ 4 w 31"/>
                <a:gd name="T35" fmla="*/ 3 h 23"/>
                <a:gd name="T36" fmla="*/ 0 w 31"/>
                <a:gd name="T37" fmla="*/ 5 h 23"/>
                <a:gd name="T38" fmla="*/ 0 w 31"/>
                <a:gd name="T39" fmla="*/ 7 h 23"/>
                <a:gd name="T40" fmla="*/ 2 w 3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3">
                  <a:moveTo>
                    <a:pt x="2" y="12"/>
                  </a:moveTo>
                  <a:lnTo>
                    <a:pt x="2" y="12"/>
                  </a:lnTo>
                  <a:lnTo>
                    <a:pt x="4" y="16"/>
                  </a:lnTo>
                  <a:lnTo>
                    <a:pt x="9" y="18"/>
                  </a:lnTo>
                  <a:lnTo>
                    <a:pt x="15" y="21"/>
                  </a:lnTo>
                  <a:lnTo>
                    <a:pt x="22" y="23"/>
                  </a:lnTo>
                  <a:lnTo>
                    <a:pt x="27" y="21"/>
                  </a:lnTo>
                  <a:lnTo>
                    <a:pt x="29" y="18"/>
                  </a:lnTo>
                  <a:lnTo>
                    <a:pt x="31" y="16"/>
                  </a:lnTo>
                  <a:lnTo>
                    <a:pt x="29" y="12"/>
                  </a:lnTo>
                  <a:lnTo>
                    <a:pt x="24" y="7"/>
                  </a:lnTo>
                  <a:lnTo>
                    <a:pt x="20" y="5"/>
                  </a:lnTo>
                  <a:lnTo>
                    <a:pt x="13" y="3"/>
                  </a:lnTo>
                  <a:lnTo>
                    <a:pt x="9"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79" name="Freeform 2296">
              <a:extLst>
                <a:ext uri="{FF2B5EF4-FFF2-40B4-BE49-F238E27FC236}">
                  <a16:creationId xmlns:a16="http://schemas.microsoft.com/office/drawing/2014/main" xmlns="" id="{65BC4454-EA1D-EB4B-950F-41BFE97ECF25}"/>
                </a:ext>
              </a:extLst>
            </p:cNvPr>
            <p:cNvSpPr>
              <a:spLocks/>
            </p:cNvSpPr>
            <p:nvPr/>
          </p:nvSpPr>
          <p:spPr bwMode="auto">
            <a:xfrm>
              <a:off x="3564" y="3159"/>
              <a:ext cx="30" cy="20"/>
            </a:xfrm>
            <a:custGeom>
              <a:avLst/>
              <a:gdLst>
                <a:gd name="T0" fmla="*/ 3 w 30"/>
                <a:gd name="T1" fmla="*/ 9 h 20"/>
                <a:gd name="T2" fmla="*/ 3 w 30"/>
                <a:gd name="T3" fmla="*/ 9 h 20"/>
                <a:gd name="T4" fmla="*/ 5 w 30"/>
                <a:gd name="T5" fmla="*/ 13 h 20"/>
                <a:gd name="T6" fmla="*/ 10 w 30"/>
                <a:gd name="T7" fmla="*/ 18 h 20"/>
                <a:gd name="T8" fmla="*/ 16 w 30"/>
                <a:gd name="T9" fmla="*/ 18 h 20"/>
                <a:gd name="T10" fmla="*/ 21 w 30"/>
                <a:gd name="T11" fmla="*/ 20 h 20"/>
                <a:gd name="T12" fmla="*/ 21 w 30"/>
                <a:gd name="T13" fmla="*/ 20 h 20"/>
                <a:gd name="T14" fmla="*/ 28 w 30"/>
                <a:gd name="T15" fmla="*/ 18 h 20"/>
                <a:gd name="T16" fmla="*/ 30 w 30"/>
                <a:gd name="T17" fmla="*/ 15 h 20"/>
                <a:gd name="T18" fmla="*/ 30 w 30"/>
                <a:gd name="T19" fmla="*/ 13 h 20"/>
                <a:gd name="T20" fmla="*/ 30 w 30"/>
                <a:gd name="T21" fmla="*/ 9 h 20"/>
                <a:gd name="T22" fmla="*/ 30 w 30"/>
                <a:gd name="T23" fmla="*/ 9 h 20"/>
                <a:gd name="T24" fmla="*/ 25 w 30"/>
                <a:gd name="T25" fmla="*/ 4 h 20"/>
                <a:gd name="T26" fmla="*/ 21 w 30"/>
                <a:gd name="T27" fmla="*/ 2 h 20"/>
                <a:gd name="T28" fmla="*/ 16 w 30"/>
                <a:gd name="T29" fmla="*/ 0 h 20"/>
                <a:gd name="T30" fmla="*/ 10 w 30"/>
                <a:gd name="T31" fmla="*/ 0 h 20"/>
                <a:gd name="T32" fmla="*/ 10 w 30"/>
                <a:gd name="T33" fmla="*/ 0 h 20"/>
                <a:gd name="T34" fmla="*/ 5 w 30"/>
                <a:gd name="T35" fmla="*/ 0 h 20"/>
                <a:gd name="T36" fmla="*/ 3 w 30"/>
                <a:gd name="T37" fmla="*/ 2 h 20"/>
                <a:gd name="T38" fmla="*/ 0 w 30"/>
                <a:gd name="T39" fmla="*/ 6 h 20"/>
                <a:gd name="T40" fmla="*/ 3 w 3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0">
                  <a:moveTo>
                    <a:pt x="3" y="9"/>
                  </a:moveTo>
                  <a:lnTo>
                    <a:pt x="3" y="9"/>
                  </a:lnTo>
                  <a:lnTo>
                    <a:pt x="5" y="13"/>
                  </a:lnTo>
                  <a:lnTo>
                    <a:pt x="10" y="18"/>
                  </a:lnTo>
                  <a:lnTo>
                    <a:pt x="16" y="18"/>
                  </a:lnTo>
                  <a:lnTo>
                    <a:pt x="21" y="20"/>
                  </a:lnTo>
                  <a:lnTo>
                    <a:pt x="28" y="18"/>
                  </a:lnTo>
                  <a:lnTo>
                    <a:pt x="30" y="15"/>
                  </a:lnTo>
                  <a:lnTo>
                    <a:pt x="30" y="13"/>
                  </a:lnTo>
                  <a:lnTo>
                    <a:pt x="30" y="9"/>
                  </a:lnTo>
                  <a:lnTo>
                    <a:pt x="25" y="4"/>
                  </a:lnTo>
                  <a:lnTo>
                    <a:pt x="21" y="2"/>
                  </a:lnTo>
                  <a:lnTo>
                    <a:pt x="16" y="0"/>
                  </a:lnTo>
                  <a:lnTo>
                    <a:pt x="10" y="0"/>
                  </a:lnTo>
                  <a:lnTo>
                    <a:pt x="5" y="0"/>
                  </a:lnTo>
                  <a:lnTo>
                    <a:pt x="3" y="2"/>
                  </a:lnTo>
                  <a:lnTo>
                    <a:pt x="0" y="6"/>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0" name="Freeform 2297">
              <a:extLst>
                <a:ext uri="{FF2B5EF4-FFF2-40B4-BE49-F238E27FC236}">
                  <a16:creationId xmlns:a16="http://schemas.microsoft.com/office/drawing/2014/main" xmlns="" id="{6C03512E-AD10-2D4B-8078-92BDF4385B1B}"/>
                </a:ext>
              </a:extLst>
            </p:cNvPr>
            <p:cNvSpPr>
              <a:spLocks/>
            </p:cNvSpPr>
            <p:nvPr/>
          </p:nvSpPr>
          <p:spPr bwMode="auto">
            <a:xfrm>
              <a:off x="3564" y="3159"/>
              <a:ext cx="30" cy="20"/>
            </a:xfrm>
            <a:custGeom>
              <a:avLst/>
              <a:gdLst>
                <a:gd name="T0" fmla="*/ 3 w 30"/>
                <a:gd name="T1" fmla="*/ 9 h 20"/>
                <a:gd name="T2" fmla="*/ 3 w 30"/>
                <a:gd name="T3" fmla="*/ 9 h 20"/>
                <a:gd name="T4" fmla="*/ 5 w 30"/>
                <a:gd name="T5" fmla="*/ 13 h 20"/>
                <a:gd name="T6" fmla="*/ 10 w 30"/>
                <a:gd name="T7" fmla="*/ 18 h 20"/>
                <a:gd name="T8" fmla="*/ 16 w 30"/>
                <a:gd name="T9" fmla="*/ 18 h 20"/>
                <a:gd name="T10" fmla="*/ 21 w 30"/>
                <a:gd name="T11" fmla="*/ 20 h 20"/>
                <a:gd name="T12" fmla="*/ 21 w 30"/>
                <a:gd name="T13" fmla="*/ 20 h 20"/>
                <a:gd name="T14" fmla="*/ 28 w 30"/>
                <a:gd name="T15" fmla="*/ 18 h 20"/>
                <a:gd name="T16" fmla="*/ 30 w 30"/>
                <a:gd name="T17" fmla="*/ 15 h 20"/>
                <a:gd name="T18" fmla="*/ 30 w 30"/>
                <a:gd name="T19" fmla="*/ 13 h 20"/>
                <a:gd name="T20" fmla="*/ 30 w 30"/>
                <a:gd name="T21" fmla="*/ 9 h 20"/>
                <a:gd name="T22" fmla="*/ 30 w 30"/>
                <a:gd name="T23" fmla="*/ 9 h 20"/>
                <a:gd name="T24" fmla="*/ 25 w 30"/>
                <a:gd name="T25" fmla="*/ 4 h 20"/>
                <a:gd name="T26" fmla="*/ 21 w 30"/>
                <a:gd name="T27" fmla="*/ 2 h 20"/>
                <a:gd name="T28" fmla="*/ 16 w 30"/>
                <a:gd name="T29" fmla="*/ 0 h 20"/>
                <a:gd name="T30" fmla="*/ 10 w 30"/>
                <a:gd name="T31" fmla="*/ 0 h 20"/>
                <a:gd name="T32" fmla="*/ 10 w 30"/>
                <a:gd name="T33" fmla="*/ 0 h 20"/>
                <a:gd name="T34" fmla="*/ 5 w 30"/>
                <a:gd name="T35" fmla="*/ 0 h 20"/>
                <a:gd name="T36" fmla="*/ 3 w 30"/>
                <a:gd name="T37" fmla="*/ 2 h 20"/>
                <a:gd name="T38" fmla="*/ 0 w 30"/>
                <a:gd name="T39" fmla="*/ 6 h 20"/>
                <a:gd name="T40" fmla="*/ 3 w 3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0">
                  <a:moveTo>
                    <a:pt x="3" y="9"/>
                  </a:moveTo>
                  <a:lnTo>
                    <a:pt x="3" y="9"/>
                  </a:lnTo>
                  <a:lnTo>
                    <a:pt x="5" y="13"/>
                  </a:lnTo>
                  <a:lnTo>
                    <a:pt x="10" y="18"/>
                  </a:lnTo>
                  <a:lnTo>
                    <a:pt x="16" y="18"/>
                  </a:lnTo>
                  <a:lnTo>
                    <a:pt x="21" y="20"/>
                  </a:lnTo>
                  <a:lnTo>
                    <a:pt x="28" y="18"/>
                  </a:lnTo>
                  <a:lnTo>
                    <a:pt x="30" y="15"/>
                  </a:lnTo>
                  <a:lnTo>
                    <a:pt x="30" y="13"/>
                  </a:lnTo>
                  <a:lnTo>
                    <a:pt x="30" y="9"/>
                  </a:lnTo>
                  <a:lnTo>
                    <a:pt x="25" y="4"/>
                  </a:lnTo>
                  <a:lnTo>
                    <a:pt x="21" y="2"/>
                  </a:lnTo>
                  <a:lnTo>
                    <a:pt x="16" y="0"/>
                  </a:lnTo>
                  <a:lnTo>
                    <a:pt x="10" y="0"/>
                  </a:lnTo>
                  <a:lnTo>
                    <a:pt x="5" y="0"/>
                  </a:lnTo>
                  <a:lnTo>
                    <a:pt x="3" y="2"/>
                  </a:lnTo>
                  <a:lnTo>
                    <a:pt x="0" y="6"/>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1" name="Freeform 2298">
              <a:extLst>
                <a:ext uri="{FF2B5EF4-FFF2-40B4-BE49-F238E27FC236}">
                  <a16:creationId xmlns:a16="http://schemas.microsoft.com/office/drawing/2014/main" xmlns="" id="{41828790-DDF3-6648-BEB2-953968579C17}"/>
                </a:ext>
              </a:extLst>
            </p:cNvPr>
            <p:cNvSpPr>
              <a:spLocks/>
            </p:cNvSpPr>
            <p:nvPr/>
          </p:nvSpPr>
          <p:spPr bwMode="auto">
            <a:xfrm>
              <a:off x="3540" y="3159"/>
              <a:ext cx="27" cy="20"/>
            </a:xfrm>
            <a:custGeom>
              <a:avLst/>
              <a:gdLst>
                <a:gd name="T0" fmla="*/ 0 w 27"/>
                <a:gd name="T1" fmla="*/ 11 h 20"/>
                <a:gd name="T2" fmla="*/ 0 w 27"/>
                <a:gd name="T3" fmla="*/ 11 h 20"/>
                <a:gd name="T4" fmla="*/ 4 w 27"/>
                <a:gd name="T5" fmla="*/ 13 h 20"/>
                <a:gd name="T6" fmla="*/ 9 w 27"/>
                <a:gd name="T7" fmla="*/ 18 h 20"/>
                <a:gd name="T8" fmla="*/ 13 w 27"/>
                <a:gd name="T9" fmla="*/ 20 h 20"/>
                <a:gd name="T10" fmla="*/ 18 w 27"/>
                <a:gd name="T11" fmla="*/ 20 h 20"/>
                <a:gd name="T12" fmla="*/ 18 w 27"/>
                <a:gd name="T13" fmla="*/ 20 h 20"/>
                <a:gd name="T14" fmla="*/ 24 w 27"/>
                <a:gd name="T15" fmla="*/ 20 h 20"/>
                <a:gd name="T16" fmla="*/ 27 w 27"/>
                <a:gd name="T17" fmla="*/ 18 h 20"/>
                <a:gd name="T18" fmla="*/ 27 w 27"/>
                <a:gd name="T19" fmla="*/ 13 h 20"/>
                <a:gd name="T20" fmla="*/ 27 w 27"/>
                <a:gd name="T21" fmla="*/ 9 h 20"/>
                <a:gd name="T22" fmla="*/ 27 w 27"/>
                <a:gd name="T23" fmla="*/ 9 h 20"/>
                <a:gd name="T24" fmla="*/ 22 w 27"/>
                <a:gd name="T25" fmla="*/ 6 h 20"/>
                <a:gd name="T26" fmla="*/ 18 w 27"/>
                <a:gd name="T27" fmla="*/ 2 h 20"/>
                <a:gd name="T28" fmla="*/ 13 w 27"/>
                <a:gd name="T29" fmla="*/ 0 h 20"/>
                <a:gd name="T30" fmla="*/ 6 w 27"/>
                <a:gd name="T31" fmla="*/ 0 h 20"/>
                <a:gd name="T32" fmla="*/ 6 w 27"/>
                <a:gd name="T33" fmla="*/ 0 h 20"/>
                <a:gd name="T34" fmla="*/ 2 w 27"/>
                <a:gd name="T35" fmla="*/ 0 h 20"/>
                <a:gd name="T36" fmla="*/ 0 w 27"/>
                <a:gd name="T37" fmla="*/ 2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4" y="13"/>
                  </a:lnTo>
                  <a:lnTo>
                    <a:pt x="9" y="18"/>
                  </a:lnTo>
                  <a:lnTo>
                    <a:pt x="13" y="20"/>
                  </a:lnTo>
                  <a:lnTo>
                    <a:pt x="18" y="20"/>
                  </a:lnTo>
                  <a:lnTo>
                    <a:pt x="24" y="20"/>
                  </a:lnTo>
                  <a:lnTo>
                    <a:pt x="27" y="18"/>
                  </a:lnTo>
                  <a:lnTo>
                    <a:pt x="27" y="13"/>
                  </a:lnTo>
                  <a:lnTo>
                    <a:pt x="27" y="9"/>
                  </a:lnTo>
                  <a:lnTo>
                    <a:pt x="22" y="6"/>
                  </a:lnTo>
                  <a:lnTo>
                    <a:pt x="18" y="2"/>
                  </a:lnTo>
                  <a:lnTo>
                    <a:pt x="13" y="0"/>
                  </a:lnTo>
                  <a:lnTo>
                    <a:pt x="6" y="0"/>
                  </a:lnTo>
                  <a:lnTo>
                    <a:pt x="2" y="0"/>
                  </a:lnTo>
                  <a:lnTo>
                    <a:pt x="0"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2" name="Freeform 2299">
              <a:extLst>
                <a:ext uri="{FF2B5EF4-FFF2-40B4-BE49-F238E27FC236}">
                  <a16:creationId xmlns:a16="http://schemas.microsoft.com/office/drawing/2014/main" xmlns="" id="{B52428CD-6975-9F47-93EC-36A0462394A5}"/>
                </a:ext>
              </a:extLst>
            </p:cNvPr>
            <p:cNvSpPr>
              <a:spLocks/>
            </p:cNvSpPr>
            <p:nvPr/>
          </p:nvSpPr>
          <p:spPr bwMode="auto">
            <a:xfrm>
              <a:off x="3540" y="3159"/>
              <a:ext cx="27" cy="20"/>
            </a:xfrm>
            <a:custGeom>
              <a:avLst/>
              <a:gdLst>
                <a:gd name="T0" fmla="*/ 0 w 27"/>
                <a:gd name="T1" fmla="*/ 11 h 20"/>
                <a:gd name="T2" fmla="*/ 0 w 27"/>
                <a:gd name="T3" fmla="*/ 11 h 20"/>
                <a:gd name="T4" fmla="*/ 4 w 27"/>
                <a:gd name="T5" fmla="*/ 13 h 20"/>
                <a:gd name="T6" fmla="*/ 9 w 27"/>
                <a:gd name="T7" fmla="*/ 18 h 20"/>
                <a:gd name="T8" fmla="*/ 13 w 27"/>
                <a:gd name="T9" fmla="*/ 20 h 20"/>
                <a:gd name="T10" fmla="*/ 18 w 27"/>
                <a:gd name="T11" fmla="*/ 20 h 20"/>
                <a:gd name="T12" fmla="*/ 18 w 27"/>
                <a:gd name="T13" fmla="*/ 20 h 20"/>
                <a:gd name="T14" fmla="*/ 24 w 27"/>
                <a:gd name="T15" fmla="*/ 20 h 20"/>
                <a:gd name="T16" fmla="*/ 27 w 27"/>
                <a:gd name="T17" fmla="*/ 18 h 20"/>
                <a:gd name="T18" fmla="*/ 27 w 27"/>
                <a:gd name="T19" fmla="*/ 13 h 20"/>
                <a:gd name="T20" fmla="*/ 27 w 27"/>
                <a:gd name="T21" fmla="*/ 9 h 20"/>
                <a:gd name="T22" fmla="*/ 27 w 27"/>
                <a:gd name="T23" fmla="*/ 9 h 20"/>
                <a:gd name="T24" fmla="*/ 22 w 27"/>
                <a:gd name="T25" fmla="*/ 6 h 20"/>
                <a:gd name="T26" fmla="*/ 18 w 27"/>
                <a:gd name="T27" fmla="*/ 2 h 20"/>
                <a:gd name="T28" fmla="*/ 13 w 27"/>
                <a:gd name="T29" fmla="*/ 0 h 20"/>
                <a:gd name="T30" fmla="*/ 6 w 27"/>
                <a:gd name="T31" fmla="*/ 0 h 20"/>
                <a:gd name="T32" fmla="*/ 6 w 27"/>
                <a:gd name="T33" fmla="*/ 0 h 20"/>
                <a:gd name="T34" fmla="*/ 2 w 27"/>
                <a:gd name="T35" fmla="*/ 0 h 20"/>
                <a:gd name="T36" fmla="*/ 0 w 27"/>
                <a:gd name="T37" fmla="*/ 2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4" y="13"/>
                  </a:lnTo>
                  <a:lnTo>
                    <a:pt x="9" y="18"/>
                  </a:lnTo>
                  <a:lnTo>
                    <a:pt x="13" y="20"/>
                  </a:lnTo>
                  <a:lnTo>
                    <a:pt x="18" y="20"/>
                  </a:lnTo>
                  <a:lnTo>
                    <a:pt x="24" y="20"/>
                  </a:lnTo>
                  <a:lnTo>
                    <a:pt x="27" y="18"/>
                  </a:lnTo>
                  <a:lnTo>
                    <a:pt x="27" y="13"/>
                  </a:lnTo>
                  <a:lnTo>
                    <a:pt x="27" y="9"/>
                  </a:lnTo>
                  <a:lnTo>
                    <a:pt x="22" y="6"/>
                  </a:lnTo>
                  <a:lnTo>
                    <a:pt x="18" y="2"/>
                  </a:lnTo>
                  <a:lnTo>
                    <a:pt x="13" y="0"/>
                  </a:lnTo>
                  <a:lnTo>
                    <a:pt x="6" y="0"/>
                  </a:lnTo>
                  <a:lnTo>
                    <a:pt x="2" y="0"/>
                  </a:lnTo>
                  <a:lnTo>
                    <a:pt x="0"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3" name="Freeform 2300">
              <a:extLst>
                <a:ext uri="{FF2B5EF4-FFF2-40B4-BE49-F238E27FC236}">
                  <a16:creationId xmlns:a16="http://schemas.microsoft.com/office/drawing/2014/main" xmlns="" id="{799B7DE7-4A28-884A-A827-593F8B6D9D4B}"/>
                </a:ext>
              </a:extLst>
            </p:cNvPr>
            <p:cNvSpPr>
              <a:spLocks/>
            </p:cNvSpPr>
            <p:nvPr/>
          </p:nvSpPr>
          <p:spPr bwMode="auto">
            <a:xfrm>
              <a:off x="3513" y="3159"/>
              <a:ext cx="29" cy="20"/>
            </a:xfrm>
            <a:custGeom>
              <a:avLst/>
              <a:gdLst>
                <a:gd name="T0" fmla="*/ 2 w 29"/>
                <a:gd name="T1" fmla="*/ 11 h 20"/>
                <a:gd name="T2" fmla="*/ 2 w 29"/>
                <a:gd name="T3" fmla="*/ 11 h 20"/>
                <a:gd name="T4" fmla="*/ 4 w 29"/>
                <a:gd name="T5" fmla="*/ 15 h 20"/>
                <a:gd name="T6" fmla="*/ 9 w 29"/>
                <a:gd name="T7" fmla="*/ 18 h 20"/>
                <a:gd name="T8" fmla="*/ 13 w 29"/>
                <a:gd name="T9" fmla="*/ 20 h 20"/>
                <a:gd name="T10" fmla="*/ 20 w 29"/>
                <a:gd name="T11" fmla="*/ 20 h 20"/>
                <a:gd name="T12" fmla="*/ 20 w 29"/>
                <a:gd name="T13" fmla="*/ 20 h 20"/>
                <a:gd name="T14" fmla="*/ 24 w 29"/>
                <a:gd name="T15" fmla="*/ 20 h 20"/>
                <a:gd name="T16" fmla="*/ 27 w 29"/>
                <a:gd name="T17" fmla="*/ 18 h 20"/>
                <a:gd name="T18" fmla="*/ 29 w 29"/>
                <a:gd name="T19" fmla="*/ 13 h 20"/>
                <a:gd name="T20" fmla="*/ 27 w 29"/>
                <a:gd name="T21" fmla="*/ 11 h 20"/>
                <a:gd name="T22" fmla="*/ 27 w 29"/>
                <a:gd name="T23" fmla="*/ 11 h 20"/>
                <a:gd name="T24" fmla="*/ 24 w 29"/>
                <a:gd name="T25" fmla="*/ 6 h 20"/>
                <a:gd name="T26" fmla="*/ 20 w 29"/>
                <a:gd name="T27" fmla="*/ 2 h 20"/>
                <a:gd name="T28" fmla="*/ 13 w 29"/>
                <a:gd name="T29" fmla="*/ 0 h 20"/>
                <a:gd name="T30" fmla="*/ 9 w 29"/>
                <a:gd name="T31" fmla="*/ 0 h 20"/>
                <a:gd name="T32" fmla="*/ 9 w 29"/>
                <a:gd name="T33" fmla="*/ 0 h 20"/>
                <a:gd name="T34" fmla="*/ 4 w 29"/>
                <a:gd name="T35" fmla="*/ 0 h 20"/>
                <a:gd name="T36" fmla="*/ 2 w 29"/>
                <a:gd name="T37" fmla="*/ 2 h 20"/>
                <a:gd name="T38" fmla="*/ 0 w 29"/>
                <a:gd name="T39" fmla="*/ 6 h 20"/>
                <a:gd name="T40" fmla="*/ 2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2" y="11"/>
                  </a:moveTo>
                  <a:lnTo>
                    <a:pt x="2" y="11"/>
                  </a:lnTo>
                  <a:lnTo>
                    <a:pt x="4" y="15"/>
                  </a:lnTo>
                  <a:lnTo>
                    <a:pt x="9" y="18"/>
                  </a:lnTo>
                  <a:lnTo>
                    <a:pt x="13" y="20"/>
                  </a:lnTo>
                  <a:lnTo>
                    <a:pt x="20" y="20"/>
                  </a:lnTo>
                  <a:lnTo>
                    <a:pt x="24" y="20"/>
                  </a:lnTo>
                  <a:lnTo>
                    <a:pt x="27" y="18"/>
                  </a:lnTo>
                  <a:lnTo>
                    <a:pt x="29" y="13"/>
                  </a:lnTo>
                  <a:lnTo>
                    <a:pt x="27" y="11"/>
                  </a:lnTo>
                  <a:lnTo>
                    <a:pt x="24" y="6"/>
                  </a:lnTo>
                  <a:lnTo>
                    <a:pt x="20" y="2"/>
                  </a:lnTo>
                  <a:lnTo>
                    <a:pt x="13" y="0"/>
                  </a:lnTo>
                  <a:lnTo>
                    <a:pt x="9" y="0"/>
                  </a:lnTo>
                  <a:lnTo>
                    <a:pt x="4" y="0"/>
                  </a:lnTo>
                  <a:lnTo>
                    <a:pt x="2"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4" name="Freeform 2301">
              <a:extLst>
                <a:ext uri="{FF2B5EF4-FFF2-40B4-BE49-F238E27FC236}">
                  <a16:creationId xmlns:a16="http://schemas.microsoft.com/office/drawing/2014/main" xmlns="" id="{A7481C47-A557-9248-AED3-0243930B5850}"/>
                </a:ext>
              </a:extLst>
            </p:cNvPr>
            <p:cNvSpPr>
              <a:spLocks/>
            </p:cNvSpPr>
            <p:nvPr/>
          </p:nvSpPr>
          <p:spPr bwMode="auto">
            <a:xfrm>
              <a:off x="3513" y="3159"/>
              <a:ext cx="29" cy="20"/>
            </a:xfrm>
            <a:custGeom>
              <a:avLst/>
              <a:gdLst>
                <a:gd name="T0" fmla="*/ 2 w 29"/>
                <a:gd name="T1" fmla="*/ 11 h 20"/>
                <a:gd name="T2" fmla="*/ 2 w 29"/>
                <a:gd name="T3" fmla="*/ 11 h 20"/>
                <a:gd name="T4" fmla="*/ 4 w 29"/>
                <a:gd name="T5" fmla="*/ 15 h 20"/>
                <a:gd name="T6" fmla="*/ 9 w 29"/>
                <a:gd name="T7" fmla="*/ 18 h 20"/>
                <a:gd name="T8" fmla="*/ 13 w 29"/>
                <a:gd name="T9" fmla="*/ 20 h 20"/>
                <a:gd name="T10" fmla="*/ 20 w 29"/>
                <a:gd name="T11" fmla="*/ 20 h 20"/>
                <a:gd name="T12" fmla="*/ 20 w 29"/>
                <a:gd name="T13" fmla="*/ 20 h 20"/>
                <a:gd name="T14" fmla="*/ 24 w 29"/>
                <a:gd name="T15" fmla="*/ 20 h 20"/>
                <a:gd name="T16" fmla="*/ 27 w 29"/>
                <a:gd name="T17" fmla="*/ 18 h 20"/>
                <a:gd name="T18" fmla="*/ 29 w 29"/>
                <a:gd name="T19" fmla="*/ 13 h 20"/>
                <a:gd name="T20" fmla="*/ 27 w 29"/>
                <a:gd name="T21" fmla="*/ 11 h 20"/>
                <a:gd name="T22" fmla="*/ 27 w 29"/>
                <a:gd name="T23" fmla="*/ 11 h 20"/>
                <a:gd name="T24" fmla="*/ 24 w 29"/>
                <a:gd name="T25" fmla="*/ 6 h 20"/>
                <a:gd name="T26" fmla="*/ 20 w 29"/>
                <a:gd name="T27" fmla="*/ 2 h 20"/>
                <a:gd name="T28" fmla="*/ 13 w 29"/>
                <a:gd name="T29" fmla="*/ 0 h 20"/>
                <a:gd name="T30" fmla="*/ 9 w 29"/>
                <a:gd name="T31" fmla="*/ 0 h 20"/>
                <a:gd name="T32" fmla="*/ 9 w 29"/>
                <a:gd name="T33" fmla="*/ 0 h 20"/>
                <a:gd name="T34" fmla="*/ 4 w 29"/>
                <a:gd name="T35" fmla="*/ 0 h 20"/>
                <a:gd name="T36" fmla="*/ 2 w 29"/>
                <a:gd name="T37" fmla="*/ 2 h 20"/>
                <a:gd name="T38" fmla="*/ 0 w 29"/>
                <a:gd name="T39" fmla="*/ 6 h 20"/>
                <a:gd name="T40" fmla="*/ 2 w 2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20">
                  <a:moveTo>
                    <a:pt x="2" y="11"/>
                  </a:moveTo>
                  <a:lnTo>
                    <a:pt x="2" y="11"/>
                  </a:lnTo>
                  <a:lnTo>
                    <a:pt x="4" y="15"/>
                  </a:lnTo>
                  <a:lnTo>
                    <a:pt x="9" y="18"/>
                  </a:lnTo>
                  <a:lnTo>
                    <a:pt x="13" y="20"/>
                  </a:lnTo>
                  <a:lnTo>
                    <a:pt x="20" y="20"/>
                  </a:lnTo>
                  <a:lnTo>
                    <a:pt x="24" y="20"/>
                  </a:lnTo>
                  <a:lnTo>
                    <a:pt x="27" y="18"/>
                  </a:lnTo>
                  <a:lnTo>
                    <a:pt x="29" y="13"/>
                  </a:lnTo>
                  <a:lnTo>
                    <a:pt x="27" y="11"/>
                  </a:lnTo>
                  <a:lnTo>
                    <a:pt x="24" y="6"/>
                  </a:lnTo>
                  <a:lnTo>
                    <a:pt x="20" y="2"/>
                  </a:lnTo>
                  <a:lnTo>
                    <a:pt x="13" y="0"/>
                  </a:lnTo>
                  <a:lnTo>
                    <a:pt x="9" y="0"/>
                  </a:lnTo>
                  <a:lnTo>
                    <a:pt x="4" y="0"/>
                  </a:lnTo>
                  <a:lnTo>
                    <a:pt x="2"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5" name="Freeform 2302">
              <a:extLst>
                <a:ext uri="{FF2B5EF4-FFF2-40B4-BE49-F238E27FC236}">
                  <a16:creationId xmlns:a16="http://schemas.microsoft.com/office/drawing/2014/main" xmlns="" id="{D88D0C3A-881E-9147-8F58-3DE6B4D21D76}"/>
                </a:ext>
              </a:extLst>
            </p:cNvPr>
            <p:cNvSpPr>
              <a:spLocks/>
            </p:cNvSpPr>
            <p:nvPr/>
          </p:nvSpPr>
          <p:spPr bwMode="auto">
            <a:xfrm>
              <a:off x="3488" y="3159"/>
              <a:ext cx="27" cy="20"/>
            </a:xfrm>
            <a:custGeom>
              <a:avLst/>
              <a:gdLst>
                <a:gd name="T0" fmla="*/ 0 w 27"/>
                <a:gd name="T1" fmla="*/ 11 h 20"/>
                <a:gd name="T2" fmla="*/ 0 w 27"/>
                <a:gd name="T3" fmla="*/ 11 h 20"/>
                <a:gd name="T4" fmla="*/ 4 w 27"/>
                <a:gd name="T5" fmla="*/ 15 h 20"/>
                <a:gd name="T6" fmla="*/ 9 w 27"/>
                <a:gd name="T7" fmla="*/ 18 h 20"/>
                <a:gd name="T8" fmla="*/ 13 w 27"/>
                <a:gd name="T9" fmla="*/ 20 h 20"/>
                <a:gd name="T10" fmla="*/ 18 w 27"/>
                <a:gd name="T11" fmla="*/ 20 h 20"/>
                <a:gd name="T12" fmla="*/ 18 w 27"/>
                <a:gd name="T13" fmla="*/ 20 h 20"/>
                <a:gd name="T14" fmla="*/ 22 w 27"/>
                <a:gd name="T15" fmla="*/ 20 h 20"/>
                <a:gd name="T16" fmla="*/ 27 w 27"/>
                <a:gd name="T17" fmla="*/ 18 h 20"/>
                <a:gd name="T18" fmla="*/ 27 w 27"/>
                <a:gd name="T19" fmla="*/ 15 h 20"/>
                <a:gd name="T20" fmla="*/ 27 w 27"/>
                <a:gd name="T21" fmla="*/ 11 h 20"/>
                <a:gd name="T22" fmla="*/ 27 w 27"/>
                <a:gd name="T23" fmla="*/ 11 h 20"/>
                <a:gd name="T24" fmla="*/ 22 w 27"/>
                <a:gd name="T25" fmla="*/ 6 h 20"/>
                <a:gd name="T26" fmla="*/ 18 w 27"/>
                <a:gd name="T27" fmla="*/ 4 h 20"/>
                <a:gd name="T28" fmla="*/ 13 w 27"/>
                <a:gd name="T29" fmla="*/ 2 h 20"/>
                <a:gd name="T30" fmla="*/ 9 w 27"/>
                <a:gd name="T31" fmla="*/ 0 h 20"/>
                <a:gd name="T32" fmla="*/ 9 w 27"/>
                <a:gd name="T33" fmla="*/ 0 h 20"/>
                <a:gd name="T34" fmla="*/ 4 w 27"/>
                <a:gd name="T35" fmla="*/ 2 h 20"/>
                <a:gd name="T36" fmla="*/ 0 w 27"/>
                <a:gd name="T37" fmla="*/ 4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4" y="15"/>
                  </a:lnTo>
                  <a:lnTo>
                    <a:pt x="9" y="18"/>
                  </a:lnTo>
                  <a:lnTo>
                    <a:pt x="13" y="20"/>
                  </a:lnTo>
                  <a:lnTo>
                    <a:pt x="18" y="20"/>
                  </a:lnTo>
                  <a:lnTo>
                    <a:pt x="22" y="20"/>
                  </a:lnTo>
                  <a:lnTo>
                    <a:pt x="27" y="18"/>
                  </a:lnTo>
                  <a:lnTo>
                    <a:pt x="27" y="15"/>
                  </a:lnTo>
                  <a:lnTo>
                    <a:pt x="27" y="11"/>
                  </a:lnTo>
                  <a:lnTo>
                    <a:pt x="22" y="6"/>
                  </a:lnTo>
                  <a:lnTo>
                    <a:pt x="18" y="4"/>
                  </a:lnTo>
                  <a:lnTo>
                    <a:pt x="13" y="2"/>
                  </a:lnTo>
                  <a:lnTo>
                    <a:pt x="9" y="0"/>
                  </a:lnTo>
                  <a:lnTo>
                    <a:pt x="4" y="2"/>
                  </a:lnTo>
                  <a:lnTo>
                    <a:pt x="0"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6" name="Freeform 2303">
              <a:extLst>
                <a:ext uri="{FF2B5EF4-FFF2-40B4-BE49-F238E27FC236}">
                  <a16:creationId xmlns:a16="http://schemas.microsoft.com/office/drawing/2014/main" xmlns="" id="{7C6EA6AB-05FB-5743-B50F-40C298F0623E}"/>
                </a:ext>
              </a:extLst>
            </p:cNvPr>
            <p:cNvSpPr>
              <a:spLocks/>
            </p:cNvSpPr>
            <p:nvPr/>
          </p:nvSpPr>
          <p:spPr bwMode="auto">
            <a:xfrm>
              <a:off x="3488" y="3159"/>
              <a:ext cx="27" cy="20"/>
            </a:xfrm>
            <a:custGeom>
              <a:avLst/>
              <a:gdLst>
                <a:gd name="T0" fmla="*/ 0 w 27"/>
                <a:gd name="T1" fmla="*/ 11 h 20"/>
                <a:gd name="T2" fmla="*/ 0 w 27"/>
                <a:gd name="T3" fmla="*/ 11 h 20"/>
                <a:gd name="T4" fmla="*/ 4 w 27"/>
                <a:gd name="T5" fmla="*/ 15 h 20"/>
                <a:gd name="T6" fmla="*/ 9 w 27"/>
                <a:gd name="T7" fmla="*/ 18 h 20"/>
                <a:gd name="T8" fmla="*/ 13 w 27"/>
                <a:gd name="T9" fmla="*/ 20 h 20"/>
                <a:gd name="T10" fmla="*/ 18 w 27"/>
                <a:gd name="T11" fmla="*/ 20 h 20"/>
                <a:gd name="T12" fmla="*/ 18 w 27"/>
                <a:gd name="T13" fmla="*/ 20 h 20"/>
                <a:gd name="T14" fmla="*/ 22 w 27"/>
                <a:gd name="T15" fmla="*/ 20 h 20"/>
                <a:gd name="T16" fmla="*/ 27 w 27"/>
                <a:gd name="T17" fmla="*/ 18 h 20"/>
                <a:gd name="T18" fmla="*/ 27 w 27"/>
                <a:gd name="T19" fmla="*/ 15 h 20"/>
                <a:gd name="T20" fmla="*/ 27 w 27"/>
                <a:gd name="T21" fmla="*/ 11 h 20"/>
                <a:gd name="T22" fmla="*/ 27 w 27"/>
                <a:gd name="T23" fmla="*/ 11 h 20"/>
                <a:gd name="T24" fmla="*/ 22 w 27"/>
                <a:gd name="T25" fmla="*/ 6 h 20"/>
                <a:gd name="T26" fmla="*/ 18 w 27"/>
                <a:gd name="T27" fmla="*/ 4 h 20"/>
                <a:gd name="T28" fmla="*/ 13 w 27"/>
                <a:gd name="T29" fmla="*/ 2 h 20"/>
                <a:gd name="T30" fmla="*/ 9 w 27"/>
                <a:gd name="T31" fmla="*/ 0 h 20"/>
                <a:gd name="T32" fmla="*/ 9 w 27"/>
                <a:gd name="T33" fmla="*/ 0 h 20"/>
                <a:gd name="T34" fmla="*/ 4 w 27"/>
                <a:gd name="T35" fmla="*/ 2 h 20"/>
                <a:gd name="T36" fmla="*/ 0 w 27"/>
                <a:gd name="T37" fmla="*/ 4 h 20"/>
                <a:gd name="T38" fmla="*/ 0 w 27"/>
                <a:gd name="T39" fmla="*/ 6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4" y="15"/>
                  </a:lnTo>
                  <a:lnTo>
                    <a:pt x="9" y="18"/>
                  </a:lnTo>
                  <a:lnTo>
                    <a:pt x="13" y="20"/>
                  </a:lnTo>
                  <a:lnTo>
                    <a:pt x="18" y="20"/>
                  </a:lnTo>
                  <a:lnTo>
                    <a:pt x="22" y="20"/>
                  </a:lnTo>
                  <a:lnTo>
                    <a:pt x="27" y="18"/>
                  </a:lnTo>
                  <a:lnTo>
                    <a:pt x="27" y="15"/>
                  </a:lnTo>
                  <a:lnTo>
                    <a:pt x="27" y="11"/>
                  </a:lnTo>
                  <a:lnTo>
                    <a:pt x="22" y="6"/>
                  </a:lnTo>
                  <a:lnTo>
                    <a:pt x="18" y="4"/>
                  </a:lnTo>
                  <a:lnTo>
                    <a:pt x="13" y="2"/>
                  </a:lnTo>
                  <a:lnTo>
                    <a:pt x="9" y="0"/>
                  </a:lnTo>
                  <a:lnTo>
                    <a:pt x="4" y="2"/>
                  </a:lnTo>
                  <a:lnTo>
                    <a:pt x="0"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7" name="Freeform 2304">
              <a:extLst>
                <a:ext uri="{FF2B5EF4-FFF2-40B4-BE49-F238E27FC236}">
                  <a16:creationId xmlns:a16="http://schemas.microsoft.com/office/drawing/2014/main" xmlns="" id="{8D591648-32E8-5E44-8E95-5A9D93A727FB}"/>
                </a:ext>
              </a:extLst>
            </p:cNvPr>
            <p:cNvSpPr>
              <a:spLocks/>
            </p:cNvSpPr>
            <p:nvPr/>
          </p:nvSpPr>
          <p:spPr bwMode="auto">
            <a:xfrm>
              <a:off x="3463" y="3159"/>
              <a:ext cx="27" cy="22"/>
            </a:xfrm>
            <a:custGeom>
              <a:avLst/>
              <a:gdLst>
                <a:gd name="T0" fmla="*/ 0 w 27"/>
                <a:gd name="T1" fmla="*/ 11 h 22"/>
                <a:gd name="T2" fmla="*/ 0 w 27"/>
                <a:gd name="T3" fmla="*/ 11 h 22"/>
                <a:gd name="T4" fmla="*/ 2 w 27"/>
                <a:gd name="T5" fmla="*/ 15 h 22"/>
                <a:gd name="T6" fmla="*/ 7 w 27"/>
                <a:gd name="T7" fmla="*/ 18 h 22"/>
                <a:gd name="T8" fmla="*/ 11 w 27"/>
                <a:gd name="T9" fmla="*/ 20 h 22"/>
                <a:gd name="T10" fmla="*/ 18 w 27"/>
                <a:gd name="T11" fmla="*/ 22 h 22"/>
                <a:gd name="T12" fmla="*/ 18 w 27"/>
                <a:gd name="T13" fmla="*/ 22 h 22"/>
                <a:gd name="T14" fmla="*/ 23 w 27"/>
                <a:gd name="T15" fmla="*/ 20 h 22"/>
                <a:gd name="T16" fmla="*/ 25 w 27"/>
                <a:gd name="T17" fmla="*/ 18 h 22"/>
                <a:gd name="T18" fmla="*/ 27 w 27"/>
                <a:gd name="T19" fmla="*/ 15 h 22"/>
                <a:gd name="T20" fmla="*/ 25 w 27"/>
                <a:gd name="T21" fmla="*/ 11 h 22"/>
                <a:gd name="T22" fmla="*/ 25 w 27"/>
                <a:gd name="T23" fmla="*/ 11 h 22"/>
                <a:gd name="T24" fmla="*/ 23 w 27"/>
                <a:gd name="T25" fmla="*/ 6 h 22"/>
                <a:gd name="T26" fmla="*/ 18 w 27"/>
                <a:gd name="T27" fmla="*/ 4 h 22"/>
                <a:gd name="T28" fmla="*/ 14 w 27"/>
                <a:gd name="T29" fmla="*/ 2 h 22"/>
                <a:gd name="T30" fmla="*/ 9 w 27"/>
                <a:gd name="T31" fmla="*/ 0 h 22"/>
                <a:gd name="T32" fmla="*/ 9 w 27"/>
                <a:gd name="T33" fmla="*/ 0 h 22"/>
                <a:gd name="T34" fmla="*/ 5 w 27"/>
                <a:gd name="T35" fmla="*/ 2 h 22"/>
                <a:gd name="T36" fmla="*/ 2 w 27"/>
                <a:gd name="T37" fmla="*/ 4 h 22"/>
                <a:gd name="T38" fmla="*/ 0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7" y="18"/>
                  </a:lnTo>
                  <a:lnTo>
                    <a:pt x="11" y="20"/>
                  </a:lnTo>
                  <a:lnTo>
                    <a:pt x="18" y="22"/>
                  </a:lnTo>
                  <a:lnTo>
                    <a:pt x="23" y="20"/>
                  </a:lnTo>
                  <a:lnTo>
                    <a:pt x="25" y="18"/>
                  </a:lnTo>
                  <a:lnTo>
                    <a:pt x="27" y="15"/>
                  </a:lnTo>
                  <a:lnTo>
                    <a:pt x="25" y="11"/>
                  </a:lnTo>
                  <a:lnTo>
                    <a:pt x="23" y="6"/>
                  </a:lnTo>
                  <a:lnTo>
                    <a:pt x="18" y="4"/>
                  </a:lnTo>
                  <a:lnTo>
                    <a:pt x="14" y="2"/>
                  </a:lnTo>
                  <a:lnTo>
                    <a:pt x="9" y="0"/>
                  </a:lnTo>
                  <a:lnTo>
                    <a:pt x="5"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8" name="Freeform 2305">
              <a:extLst>
                <a:ext uri="{FF2B5EF4-FFF2-40B4-BE49-F238E27FC236}">
                  <a16:creationId xmlns:a16="http://schemas.microsoft.com/office/drawing/2014/main" xmlns="" id="{6E271AFB-0133-3043-9AA0-5E02C8CB40A9}"/>
                </a:ext>
              </a:extLst>
            </p:cNvPr>
            <p:cNvSpPr>
              <a:spLocks/>
            </p:cNvSpPr>
            <p:nvPr/>
          </p:nvSpPr>
          <p:spPr bwMode="auto">
            <a:xfrm>
              <a:off x="3463" y="3159"/>
              <a:ext cx="27" cy="22"/>
            </a:xfrm>
            <a:custGeom>
              <a:avLst/>
              <a:gdLst>
                <a:gd name="T0" fmla="*/ 0 w 27"/>
                <a:gd name="T1" fmla="*/ 11 h 22"/>
                <a:gd name="T2" fmla="*/ 0 w 27"/>
                <a:gd name="T3" fmla="*/ 11 h 22"/>
                <a:gd name="T4" fmla="*/ 2 w 27"/>
                <a:gd name="T5" fmla="*/ 15 h 22"/>
                <a:gd name="T6" fmla="*/ 7 w 27"/>
                <a:gd name="T7" fmla="*/ 18 h 22"/>
                <a:gd name="T8" fmla="*/ 11 w 27"/>
                <a:gd name="T9" fmla="*/ 20 h 22"/>
                <a:gd name="T10" fmla="*/ 18 w 27"/>
                <a:gd name="T11" fmla="*/ 22 h 22"/>
                <a:gd name="T12" fmla="*/ 18 w 27"/>
                <a:gd name="T13" fmla="*/ 22 h 22"/>
                <a:gd name="T14" fmla="*/ 23 w 27"/>
                <a:gd name="T15" fmla="*/ 20 h 22"/>
                <a:gd name="T16" fmla="*/ 25 w 27"/>
                <a:gd name="T17" fmla="*/ 18 h 22"/>
                <a:gd name="T18" fmla="*/ 27 w 27"/>
                <a:gd name="T19" fmla="*/ 15 h 22"/>
                <a:gd name="T20" fmla="*/ 25 w 27"/>
                <a:gd name="T21" fmla="*/ 11 h 22"/>
                <a:gd name="T22" fmla="*/ 25 w 27"/>
                <a:gd name="T23" fmla="*/ 11 h 22"/>
                <a:gd name="T24" fmla="*/ 23 w 27"/>
                <a:gd name="T25" fmla="*/ 6 h 22"/>
                <a:gd name="T26" fmla="*/ 18 w 27"/>
                <a:gd name="T27" fmla="*/ 4 h 22"/>
                <a:gd name="T28" fmla="*/ 14 w 27"/>
                <a:gd name="T29" fmla="*/ 2 h 22"/>
                <a:gd name="T30" fmla="*/ 9 w 27"/>
                <a:gd name="T31" fmla="*/ 0 h 22"/>
                <a:gd name="T32" fmla="*/ 9 w 27"/>
                <a:gd name="T33" fmla="*/ 0 h 22"/>
                <a:gd name="T34" fmla="*/ 5 w 27"/>
                <a:gd name="T35" fmla="*/ 2 h 22"/>
                <a:gd name="T36" fmla="*/ 2 w 27"/>
                <a:gd name="T37" fmla="*/ 4 h 22"/>
                <a:gd name="T38" fmla="*/ 0 w 27"/>
                <a:gd name="T39" fmla="*/ 6 h 22"/>
                <a:gd name="T40" fmla="*/ 0 w 2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2">
                  <a:moveTo>
                    <a:pt x="0" y="11"/>
                  </a:moveTo>
                  <a:lnTo>
                    <a:pt x="0" y="11"/>
                  </a:lnTo>
                  <a:lnTo>
                    <a:pt x="2" y="15"/>
                  </a:lnTo>
                  <a:lnTo>
                    <a:pt x="7" y="18"/>
                  </a:lnTo>
                  <a:lnTo>
                    <a:pt x="11" y="20"/>
                  </a:lnTo>
                  <a:lnTo>
                    <a:pt x="18" y="22"/>
                  </a:lnTo>
                  <a:lnTo>
                    <a:pt x="23" y="20"/>
                  </a:lnTo>
                  <a:lnTo>
                    <a:pt x="25" y="18"/>
                  </a:lnTo>
                  <a:lnTo>
                    <a:pt x="27" y="15"/>
                  </a:lnTo>
                  <a:lnTo>
                    <a:pt x="25" y="11"/>
                  </a:lnTo>
                  <a:lnTo>
                    <a:pt x="23" y="6"/>
                  </a:lnTo>
                  <a:lnTo>
                    <a:pt x="18" y="4"/>
                  </a:lnTo>
                  <a:lnTo>
                    <a:pt x="14" y="2"/>
                  </a:lnTo>
                  <a:lnTo>
                    <a:pt x="9" y="0"/>
                  </a:lnTo>
                  <a:lnTo>
                    <a:pt x="5"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89" name="Freeform 2306">
              <a:extLst>
                <a:ext uri="{FF2B5EF4-FFF2-40B4-BE49-F238E27FC236}">
                  <a16:creationId xmlns:a16="http://schemas.microsoft.com/office/drawing/2014/main" xmlns="" id="{B853D1E3-6B33-EA47-B746-C30795E69752}"/>
                </a:ext>
              </a:extLst>
            </p:cNvPr>
            <p:cNvSpPr>
              <a:spLocks/>
            </p:cNvSpPr>
            <p:nvPr/>
          </p:nvSpPr>
          <p:spPr bwMode="auto">
            <a:xfrm>
              <a:off x="3438" y="3161"/>
              <a:ext cx="27" cy="20"/>
            </a:xfrm>
            <a:custGeom>
              <a:avLst/>
              <a:gdLst>
                <a:gd name="T0" fmla="*/ 0 w 27"/>
                <a:gd name="T1" fmla="*/ 9 h 20"/>
                <a:gd name="T2" fmla="*/ 0 w 27"/>
                <a:gd name="T3" fmla="*/ 9 h 20"/>
                <a:gd name="T4" fmla="*/ 3 w 27"/>
                <a:gd name="T5" fmla="*/ 13 h 20"/>
                <a:gd name="T6" fmla="*/ 7 w 27"/>
                <a:gd name="T7" fmla="*/ 18 h 20"/>
                <a:gd name="T8" fmla="*/ 12 w 27"/>
                <a:gd name="T9" fmla="*/ 20 h 20"/>
                <a:gd name="T10" fmla="*/ 18 w 27"/>
                <a:gd name="T11" fmla="*/ 20 h 20"/>
                <a:gd name="T12" fmla="*/ 18 w 27"/>
                <a:gd name="T13" fmla="*/ 20 h 20"/>
                <a:gd name="T14" fmla="*/ 23 w 27"/>
                <a:gd name="T15" fmla="*/ 18 h 20"/>
                <a:gd name="T16" fmla="*/ 25 w 27"/>
                <a:gd name="T17" fmla="*/ 16 h 20"/>
                <a:gd name="T18" fmla="*/ 27 w 27"/>
                <a:gd name="T19" fmla="*/ 13 h 20"/>
                <a:gd name="T20" fmla="*/ 25 w 27"/>
                <a:gd name="T21" fmla="*/ 9 h 20"/>
                <a:gd name="T22" fmla="*/ 25 w 27"/>
                <a:gd name="T23" fmla="*/ 9 h 20"/>
                <a:gd name="T24" fmla="*/ 23 w 27"/>
                <a:gd name="T25" fmla="*/ 4 h 20"/>
                <a:gd name="T26" fmla="*/ 18 w 27"/>
                <a:gd name="T27" fmla="*/ 2 h 20"/>
                <a:gd name="T28" fmla="*/ 14 w 27"/>
                <a:gd name="T29" fmla="*/ 0 h 20"/>
                <a:gd name="T30" fmla="*/ 9 w 27"/>
                <a:gd name="T31" fmla="*/ 0 h 20"/>
                <a:gd name="T32" fmla="*/ 9 w 27"/>
                <a:gd name="T33" fmla="*/ 0 h 20"/>
                <a:gd name="T34" fmla="*/ 5 w 27"/>
                <a:gd name="T35" fmla="*/ 0 h 20"/>
                <a:gd name="T36" fmla="*/ 3 w 27"/>
                <a:gd name="T37" fmla="*/ 2 h 20"/>
                <a:gd name="T38" fmla="*/ 0 w 27"/>
                <a:gd name="T39" fmla="*/ 7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3" y="13"/>
                  </a:lnTo>
                  <a:lnTo>
                    <a:pt x="7" y="18"/>
                  </a:lnTo>
                  <a:lnTo>
                    <a:pt x="12" y="20"/>
                  </a:lnTo>
                  <a:lnTo>
                    <a:pt x="18" y="20"/>
                  </a:lnTo>
                  <a:lnTo>
                    <a:pt x="23" y="18"/>
                  </a:lnTo>
                  <a:lnTo>
                    <a:pt x="25" y="16"/>
                  </a:lnTo>
                  <a:lnTo>
                    <a:pt x="27" y="13"/>
                  </a:lnTo>
                  <a:lnTo>
                    <a:pt x="25" y="9"/>
                  </a:lnTo>
                  <a:lnTo>
                    <a:pt x="23" y="4"/>
                  </a:lnTo>
                  <a:lnTo>
                    <a:pt x="18" y="2"/>
                  </a:lnTo>
                  <a:lnTo>
                    <a:pt x="14" y="0"/>
                  </a:lnTo>
                  <a:lnTo>
                    <a:pt x="9"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0" name="Freeform 2307">
              <a:extLst>
                <a:ext uri="{FF2B5EF4-FFF2-40B4-BE49-F238E27FC236}">
                  <a16:creationId xmlns:a16="http://schemas.microsoft.com/office/drawing/2014/main" xmlns="" id="{FCFD7708-660C-E245-A6A7-69AD9CEFB69E}"/>
                </a:ext>
              </a:extLst>
            </p:cNvPr>
            <p:cNvSpPr>
              <a:spLocks/>
            </p:cNvSpPr>
            <p:nvPr/>
          </p:nvSpPr>
          <p:spPr bwMode="auto">
            <a:xfrm>
              <a:off x="3438" y="3161"/>
              <a:ext cx="27" cy="20"/>
            </a:xfrm>
            <a:custGeom>
              <a:avLst/>
              <a:gdLst>
                <a:gd name="T0" fmla="*/ 0 w 27"/>
                <a:gd name="T1" fmla="*/ 9 h 20"/>
                <a:gd name="T2" fmla="*/ 0 w 27"/>
                <a:gd name="T3" fmla="*/ 9 h 20"/>
                <a:gd name="T4" fmla="*/ 3 w 27"/>
                <a:gd name="T5" fmla="*/ 13 h 20"/>
                <a:gd name="T6" fmla="*/ 7 w 27"/>
                <a:gd name="T7" fmla="*/ 18 h 20"/>
                <a:gd name="T8" fmla="*/ 12 w 27"/>
                <a:gd name="T9" fmla="*/ 20 h 20"/>
                <a:gd name="T10" fmla="*/ 18 w 27"/>
                <a:gd name="T11" fmla="*/ 20 h 20"/>
                <a:gd name="T12" fmla="*/ 18 w 27"/>
                <a:gd name="T13" fmla="*/ 20 h 20"/>
                <a:gd name="T14" fmla="*/ 23 w 27"/>
                <a:gd name="T15" fmla="*/ 18 h 20"/>
                <a:gd name="T16" fmla="*/ 25 w 27"/>
                <a:gd name="T17" fmla="*/ 16 h 20"/>
                <a:gd name="T18" fmla="*/ 27 w 27"/>
                <a:gd name="T19" fmla="*/ 13 h 20"/>
                <a:gd name="T20" fmla="*/ 25 w 27"/>
                <a:gd name="T21" fmla="*/ 9 h 20"/>
                <a:gd name="T22" fmla="*/ 25 w 27"/>
                <a:gd name="T23" fmla="*/ 9 h 20"/>
                <a:gd name="T24" fmla="*/ 23 w 27"/>
                <a:gd name="T25" fmla="*/ 4 h 20"/>
                <a:gd name="T26" fmla="*/ 18 w 27"/>
                <a:gd name="T27" fmla="*/ 2 h 20"/>
                <a:gd name="T28" fmla="*/ 14 w 27"/>
                <a:gd name="T29" fmla="*/ 0 h 20"/>
                <a:gd name="T30" fmla="*/ 9 w 27"/>
                <a:gd name="T31" fmla="*/ 0 h 20"/>
                <a:gd name="T32" fmla="*/ 9 w 27"/>
                <a:gd name="T33" fmla="*/ 0 h 20"/>
                <a:gd name="T34" fmla="*/ 5 w 27"/>
                <a:gd name="T35" fmla="*/ 0 h 20"/>
                <a:gd name="T36" fmla="*/ 3 w 27"/>
                <a:gd name="T37" fmla="*/ 2 h 20"/>
                <a:gd name="T38" fmla="*/ 0 w 27"/>
                <a:gd name="T39" fmla="*/ 7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3" y="13"/>
                  </a:lnTo>
                  <a:lnTo>
                    <a:pt x="7" y="18"/>
                  </a:lnTo>
                  <a:lnTo>
                    <a:pt x="12" y="20"/>
                  </a:lnTo>
                  <a:lnTo>
                    <a:pt x="18" y="20"/>
                  </a:lnTo>
                  <a:lnTo>
                    <a:pt x="23" y="18"/>
                  </a:lnTo>
                  <a:lnTo>
                    <a:pt x="25" y="16"/>
                  </a:lnTo>
                  <a:lnTo>
                    <a:pt x="27" y="13"/>
                  </a:lnTo>
                  <a:lnTo>
                    <a:pt x="25" y="9"/>
                  </a:lnTo>
                  <a:lnTo>
                    <a:pt x="23" y="4"/>
                  </a:lnTo>
                  <a:lnTo>
                    <a:pt x="18" y="2"/>
                  </a:lnTo>
                  <a:lnTo>
                    <a:pt x="14" y="0"/>
                  </a:lnTo>
                  <a:lnTo>
                    <a:pt x="9"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1" name="Freeform 2308">
              <a:extLst>
                <a:ext uri="{FF2B5EF4-FFF2-40B4-BE49-F238E27FC236}">
                  <a16:creationId xmlns:a16="http://schemas.microsoft.com/office/drawing/2014/main" xmlns="" id="{24C6ED97-B08A-5A4F-8EDF-77C47760C1AE}"/>
                </a:ext>
              </a:extLst>
            </p:cNvPr>
            <p:cNvSpPr>
              <a:spLocks/>
            </p:cNvSpPr>
            <p:nvPr/>
          </p:nvSpPr>
          <p:spPr bwMode="auto">
            <a:xfrm>
              <a:off x="3414" y="3161"/>
              <a:ext cx="27" cy="20"/>
            </a:xfrm>
            <a:custGeom>
              <a:avLst/>
              <a:gdLst>
                <a:gd name="T0" fmla="*/ 2 w 27"/>
                <a:gd name="T1" fmla="*/ 11 h 20"/>
                <a:gd name="T2" fmla="*/ 2 w 27"/>
                <a:gd name="T3" fmla="*/ 11 h 20"/>
                <a:gd name="T4" fmla="*/ 4 w 27"/>
                <a:gd name="T5" fmla="*/ 13 h 20"/>
                <a:gd name="T6" fmla="*/ 6 w 27"/>
                <a:gd name="T7" fmla="*/ 18 h 20"/>
                <a:gd name="T8" fmla="*/ 11 w 27"/>
                <a:gd name="T9" fmla="*/ 20 h 20"/>
                <a:gd name="T10" fmla="*/ 18 w 27"/>
                <a:gd name="T11" fmla="*/ 20 h 20"/>
                <a:gd name="T12" fmla="*/ 18 w 27"/>
                <a:gd name="T13" fmla="*/ 20 h 20"/>
                <a:gd name="T14" fmla="*/ 22 w 27"/>
                <a:gd name="T15" fmla="*/ 20 h 20"/>
                <a:gd name="T16" fmla="*/ 24 w 27"/>
                <a:gd name="T17" fmla="*/ 18 h 20"/>
                <a:gd name="T18" fmla="*/ 27 w 27"/>
                <a:gd name="T19" fmla="*/ 13 h 20"/>
                <a:gd name="T20" fmla="*/ 24 w 27"/>
                <a:gd name="T21" fmla="*/ 9 h 20"/>
                <a:gd name="T22" fmla="*/ 24 w 27"/>
                <a:gd name="T23" fmla="*/ 9 h 20"/>
                <a:gd name="T24" fmla="*/ 22 w 27"/>
                <a:gd name="T25" fmla="*/ 7 h 20"/>
                <a:gd name="T26" fmla="*/ 20 w 27"/>
                <a:gd name="T27" fmla="*/ 2 h 20"/>
                <a:gd name="T28" fmla="*/ 15 w 27"/>
                <a:gd name="T29" fmla="*/ 0 h 20"/>
                <a:gd name="T30" fmla="*/ 9 w 27"/>
                <a:gd name="T31" fmla="*/ 0 h 20"/>
                <a:gd name="T32" fmla="*/ 9 w 27"/>
                <a:gd name="T33" fmla="*/ 0 h 20"/>
                <a:gd name="T34" fmla="*/ 4 w 27"/>
                <a:gd name="T35" fmla="*/ 0 h 20"/>
                <a:gd name="T36" fmla="*/ 2 w 27"/>
                <a:gd name="T37" fmla="*/ 2 h 20"/>
                <a:gd name="T38" fmla="*/ 0 w 27"/>
                <a:gd name="T39" fmla="*/ 7 h 20"/>
                <a:gd name="T40" fmla="*/ 2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11"/>
                  </a:moveTo>
                  <a:lnTo>
                    <a:pt x="2" y="11"/>
                  </a:lnTo>
                  <a:lnTo>
                    <a:pt x="4" y="13"/>
                  </a:lnTo>
                  <a:lnTo>
                    <a:pt x="6" y="18"/>
                  </a:lnTo>
                  <a:lnTo>
                    <a:pt x="11" y="20"/>
                  </a:lnTo>
                  <a:lnTo>
                    <a:pt x="18" y="20"/>
                  </a:lnTo>
                  <a:lnTo>
                    <a:pt x="22" y="20"/>
                  </a:lnTo>
                  <a:lnTo>
                    <a:pt x="24" y="18"/>
                  </a:lnTo>
                  <a:lnTo>
                    <a:pt x="27" y="13"/>
                  </a:lnTo>
                  <a:lnTo>
                    <a:pt x="24" y="9"/>
                  </a:lnTo>
                  <a:lnTo>
                    <a:pt x="22" y="7"/>
                  </a:lnTo>
                  <a:lnTo>
                    <a:pt x="20" y="2"/>
                  </a:lnTo>
                  <a:lnTo>
                    <a:pt x="15" y="0"/>
                  </a:lnTo>
                  <a:lnTo>
                    <a:pt x="9" y="0"/>
                  </a:lnTo>
                  <a:lnTo>
                    <a:pt x="4"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2" name="Freeform 2309">
              <a:extLst>
                <a:ext uri="{FF2B5EF4-FFF2-40B4-BE49-F238E27FC236}">
                  <a16:creationId xmlns:a16="http://schemas.microsoft.com/office/drawing/2014/main" xmlns="" id="{B33898B8-B2F5-C749-80BD-AF5C1473872E}"/>
                </a:ext>
              </a:extLst>
            </p:cNvPr>
            <p:cNvSpPr>
              <a:spLocks/>
            </p:cNvSpPr>
            <p:nvPr/>
          </p:nvSpPr>
          <p:spPr bwMode="auto">
            <a:xfrm>
              <a:off x="3414" y="3161"/>
              <a:ext cx="27" cy="20"/>
            </a:xfrm>
            <a:custGeom>
              <a:avLst/>
              <a:gdLst>
                <a:gd name="T0" fmla="*/ 2 w 27"/>
                <a:gd name="T1" fmla="*/ 11 h 20"/>
                <a:gd name="T2" fmla="*/ 2 w 27"/>
                <a:gd name="T3" fmla="*/ 11 h 20"/>
                <a:gd name="T4" fmla="*/ 4 w 27"/>
                <a:gd name="T5" fmla="*/ 13 h 20"/>
                <a:gd name="T6" fmla="*/ 6 w 27"/>
                <a:gd name="T7" fmla="*/ 18 h 20"/>
                <a:gd name="T8" fmla="*/ 11 w 27"/>
                <a:gd name="T9" fmla="*/ 20 h 20"/>
                <a:gd name="T10" fmla="*/ 18 w 27"/>
                <a:gd name="T11" fmla="*/ 20 h 20"/>
                <a:gd name="T12" fmla="*/ 18 w 27"/>
                <a:gd name="T13" fmla="*/ 20 h 20"/>
                <a:gd name="T14" fmla="*/ 22 w 27"/>
                <a:gd name="T15" fmla="*/ 20 h 20"/>
                <a:gd name="T16" fmla="*/ 24 w 27"/>
                <a:gd name="T17" fmla="*/ 18 h 20"/>
                <a:gd name="T18" fmla="*/ 27 w 27"/>
                <a:gd name="T19" fmla="*/ 13 h 20"/>
                <a:gd name="T20" fmla="*/ 24 w 27"/>
                <a:gd name="T21" fmla="*/ 9 h 20"/>
                <a:gd name="T22" fmla="*/ 24 w 27"/>
                <a:gd name="T23" fmla="*/ 9 h 20"/>
                <a:gd name="T24" fmla="*/ 22 w 27"/>
                <a:gd name="T25" fmla="*/ 7 h 20"/>
                <a:gd name="T26" fmla="*/ 20 w 27"/>
                <a:gd name="T27" fmla="*/ 2 h 20"/>
                <a:gd name="T28" fmla="*/ 15 w 27"/>
                <a:gd name="T29" fmla="*/ 0 h 20"/>
                <a:gd name="T30" fmla="*/ 9 w 27"/>
                <a:gd name="T31" fmla="*/ 0 h 20"/>
                <a:gd name="T32" fmla="*/ 9 w 27"/>
                <a:gd name="T33" fmla="*/ 0 h 20"/>
                <a:gd name="T34" fmla="*/ 4 w 27"/>
                <a:gd name="T35" fmla="*/ 0 h 20"/>
                <a:gd name="T36" fmla="*/ 2 w 27"/>
                <a:gd name="T37" fmla="*/ 2 h 20"/>
                <a:gd name="T38" fmla="*/ 0 w 27"/>
                <a:gd name="T39" fmla="*/ 7 h 20"/>
                <a:gd name="T40" fmla="*/ 2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11"/>
                  </a:moveTo>
                  <a:lnTo>
                    <a:pt x="2" y="11"/>
                  </a:lnTo>
                  <a:lnTo>
                    <a:pt x="4" y="13"/>
                  </a:lnTo>
                  <a:lnTo>
                    <a:pt x="6" y="18"/>
                  </a:lnTo>
                  <a:lnTo>
                    <a:pt x="11" y="20"/>
                  </a:lnTo>
                  <a:lnTo>
                    <a:pt x="18" y="20"/>
                  </a:lnTo>
                  <a:lnTo>
                    <a:pt x="22" y="20"/>
                  </a:lnTo>
                  <a:lnTo>
                    <a:pt x="24" y="18"/>
                  </a:lnTo>
                  <a:lnTo>
                    <a:pt x="27" y="13"/>
                  </a:lnTo>
                  <a:lnTo>
                    <a:pt x="24" y="9"/>
                  </a:lnTo>
                  <a:lnTo>
                    <a:pt x="22" y="7"/>
                  </a:lnTo>
                  <a:lnTo>
                    <a:pt x="20" y="2"/>
                  </a:lnTo>
                  <a:lnTo>
                    <a:pt x="15" y="0"/>
                  </a:lnTo>
                  <a:lnTo>
                    <a:pt x="9" y="0"/>
                  </a:lnTo>
                  <a:lnTo>
                    <a:pt x="4"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3" name="Freeform 2310">
              <a:extLst>
                <a:ext uri="{FF2B5EF4-FFF2-40B4-BE49-F238E27FC236}">
                  <a16:creationId xmlns:a16="http://schemas.microsoft.com/office/drawing/2014/main" xmlns="" id="{F4512BA2-AD12-F14E-A32D-575D007877A1}"/>
                </a:ext>
              </a:extLst>
            </p:cNvPr>
            <p:cNvSpPr>
              <a:spLocks/>
            </p:cNvSpPr>
            <p:nvPr/>
          </p:nvSpPr>
          <p:spPr bwMode="auto">
            <a:xfrm>
              <a:off x="3391" y="3161"/>
              <a:ext cx="25" cy="20"/>
            </a:xfrm>
            <a:custGeom>
              <a:avLst/>
              <a:gdLst>
                <a:gd name="T0" fmla="*/ 0 w 25"/>
                <a:gd name="T1" fmla="*/ 11 h 20"/>
                <a:gd name="T2" fmla="*/ 0 w 25"/>
                <a:gd name="T3" fmla="*/ 11 h 20"/>
                <a:gd name="T4" fmla="*/ 2 w 25"/>
                <a:gd name="T5" fmla="*/ 16 h 20"/>
                <a:gd name="T6" fmla="*/ 5 w 25"/>
                <a:gd name="T7" fmla="*/ 18 h 20"/>
                <a:gd name="T8" fmla="*/ 9 w 25"/>
                <a:gd name="T9" fmla="*/ 20 h 20"/>
                <a:gd name="T10" fmla="*/ 16 w 25"/>
                <a:gd name="T11" fmla="*/ 20 h 20"/>
                <a:gd name="T12" fmla="*/ 16 w 25"/>
                <a:gd name="T13" fmla="*/ 20 h 20"/>
                <a:gd name="T14" fmla="*/ 20 w 25"/>
                <a:gd name="T15" fmla="*/ 20 h 20"/>
                <a:gd name="T16" fmla="*/ 23 w 25"/>
                <a:gd name="T17" fmla="*/ 18 h 20"/>
                <a:gd name="T18" fmla="*/ 25 w 25"/>
                <a:gd name="T19" fmla="*/ 13 h 20"/>
                <a:gd name="T20" fmla="*/ 25 w 25"/>
                <a:gd name="T21" fmla="*/ 11 h 20"/>
                <a:gd name="T22" fmla="*/ 25 w 25"/>
                <a:gd name="T23" fmla="*/ 11 h 20"/>
                <a:gd name="T24" fmla="*/ 23 w 25"/>
                <a:gd name="T25" fmla="*/ 7 h 20"/>
                <a:gd name="T26" fmla="*/ 18 w 25"/>
                <a:gd name="T27" fmla="*/ 2 h 20"/>
                <a:gd name="T28" fmla="*/ 14 w 25"/>
                <a:gd name="T29" fmla="*/ 0 h 20"/>
                <a:gd name="T30" fmla="*/ 9 w 25"/>
                <a:gd name="T31" fmla="*/ 0 h 20"/>
                <a:gd name="T32" fmla="*/ 9 w 25"/>
                <a:gd name="T33" fmla="*/ 0 h 20"/>
                <a:gd name="T34" fmla="*/ 5 w 25"/>
                <a:gd name="T35" fmla="*/ 2 h 20"/>
                <a:gd name="T36" fmla="*/ 2 w 25"/>
                <a:gd name="T37" fmla="*/ 4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2" y="16"/>
                  </a:lnTo>
                  <a:lnTo>
                    <a:pt x="5" y="18"/>
                  </a:lnTo>
                  <a:lnTo>
                    <a:pt x="9" y="20"/>
                  </a:lnTo>
                  <a:lnTo>
                    <a:pt x="16" y="20"/>
                  </a:lnTo>
                  <a:lnTo>
                    <a:pt x="20" y="20"/>
                  </a:lnTo>
                  <a:lnTo>
                    <a:pt x="23" y="18"/>
                  </a:lnTo>
                  <a:lnTo>
                    <a:pt x="25" y="13"/>
                  </a:lnTo>
                  <a:lnTo>
                    <a:pt x="25" y="11"/>
                  </a:lnTo>
                  <a:lnTo>
                    <a:pt x="23" y="7"/>
                  </a:lnTo>
                  <a:lnTo>
                    <a:pt x="18" y="2"/>
                  </a:lnTo>
                  <a:lnTo>
                    <a:pt x="14" y="0"/>
                  </a:lnTo>
                  <a:lnTo>
                    <a:pt x="9" y="0"/>
                  </a:lnTo>
                  <a:lnTo>
                    <a:pt x="5"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4" name="Freeform 2311">
              <a:extLst>
                <a:ext uri="{FF2B5EF4-FFF2-40B4-BE49-F238E27FC236}">
                  <a16:creationId xmlns:a16="http://schemas.microsoft.com/office/drawing/2014/main" xmlns="" id="{F80BBDB5-A465-A64F-828E-E436459AAEDD}"/>
                </a:ext>
              </a:extLst>
            </p:cNvPr>
            <p:cNvSpPr>
              <a:spLocks/>
            </p:cNvSpPr>
            <p:nvPr/>
          </p:nvSpPr>
          <p:spPr bwMode="auto">
            <a:xfrm>
              <a:off x="3391" y="3161"/>
              <a:ext cx="25" cy="20"/>
            </a:xfrm>
            <a:custGeom>
              <a:avLst/>
              <a:gdLst>
                <a:gd name="T0" fmla="*/ 0 w 25"/>
                <a:gd name="T1" fmla="*/ 11 h 20"/>
                <a:gd name="T2" fmla="*/ 0 w 25"/>
                <a:gd name="T3" fmla="*/ 11 h 20"/>
                <a:gd name="T4" fmla="*/ 2 w 25"/>
                <a:gd name="T5" fmla="*/ 16 h 20"/>
                <a:gd name="T6" fmla="*/ 5 w 25"/>
                <a:gd name="T7" fmla="*/ 18 h 20"/>
                <a:gd name="T8" fmla="*/ 9 w 25"/>
                <a:gd name="T9" fmla="*/ 20 h 20"/>
                <a:gd name="T10" fmla="*/ 16 w 25"/>
                <a:gd name="T11" fmla="*/ 20 h 20"/>
                <a:gd name="T12" fmla="*/ 16 w 25"/>
                <a:gd name="T13" fmla="*/ 20 h 20"/>
                <a:gd name="T14" fmla="*/ 20 w 25"/>
                <a:gd name="T15" fmla="*/ 20 h 20"/>
                <a:gd name="T16" fmla="*/ 23 w 25"/>
                <a:gd name="T17" fmla="*/ 18 h 20"/>
                <a:gd name="T18" fmla="*/ 25 w 25"/>
                <a:gd name="T19" fmla="*/ 13 h 20"/>
                <a:gd name="T20" fmla="*/ 25 w 25"/>
                <a:gd name="T21" fmla="*/ 11 h 20"/>
                <a:gd name="T22" fmla="*/ 25 w 25"/>
                <a:gd name="T23" fmla="*/ 11 h 20"/>
                <a:gd name="T24" fmla="*/ 23 w 25"/>
                <a:gd name="T25" fmla="*/ 7 h 20"/>
                <a:gd name="T26" fmla="*/ 18 w 25"/>
                <a:gd name="T27" fmla="*/ 2 h 20"/>
                <a:gd name="T28" fmla="*/ 14 w 25"/>
                <a:gd name="T29" fmla="*/ 0 h 20"/>
                <a:gd name="T30" fmla="*/ 9 w 25"/>
                <a:gd name="T31" fmla="*/ 0 h 20"/>
                <a:gd name="T32" fmla="*/ 9 w 25"/>
                <a:gd name="T33" fmla="*/ 0 h 20"/>
                <a:gd name="T34" fmla="*/ 5 w 25"/>
                <a:gd name="T35" fmla="*/ 2 h 20"/>
                <a:gd name="T36" fmla="*/ 2 w 25"/>
                <a:gd name="T37" fmla="*/ 4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2" y="16"/>
                  </a:lnTo>
                  <a:lnTo>
                    <a:pt x="5" y="18"/>
                  </a:lnTo>
                  <a:lnTo>
                    <a:pt x="9" y="20"/>
                  </a:lnTo>
                  <a:lnTo>
                    <a:pt x="16" y="20"/>
                  </a:lnTo>
                  <a:lnTo>
                    <a:pt x="20" y="20"/>
                  </a:lnTo>
                  <a:lnTo>
                    <a:pt x="23" y="18"/>
                  </a:lnTo>
                  <a:lnTo>
                    <a:pt x="25" y="13"/>
                  </a:lnTo>
                  <a:lnTo>
                    <a:pt x="25" y="11"/>
                  </a:lnTo>
                  <a:lnTo>
                    <a:pt x="23" y="7"/>
                  </a:lnTo>
                  <a:lnTo>
                    <a:pt x="18" y="2"/>
                  </a:lnTo>
                  <a:lnTo>
                    <a:pt x="14" y="0"/>
                  </a:lnTo>
                  <a:lnTo>
                    <a:pt x="9" y="0"/>
                  </a:lnTo>
                  <a:lnTo>
                    <a:pt x="5"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5" name="Freeform 2312">
              <a:extLst>
                <a:ext uri="{FF2B5EF4-FFF2-40B4-BE49-F238E27FC236}">
                  <a16:creationId xmlns:a16="http://schemas.microsoft.com/office/drawing/2014/main" xmlns="" id="{943C257A-9EF4-6E44-BCEF-B7F05D4AE3D5}"/>
                </a:ext>
              </a:extLst>
            </p:cNvPr>
            <p:cNvSpPr>
              <a:spLocks/>
            </p:cNvSpPr>
            <p:nvPr/>
          </p:nvSpPr>
          <p:spPr bwMode="auto">
            <a:xfrm>
              <a:off x="3344" y="3163"/>
              <a:ext cx="22" cy="20"/>
            </a:xfrm>
            <a:custGeom>
              <a:avLst/>
              <a:gdLst>
                <a:gd name="T0" fmla="*/ 0 w 22"/>
                <a:gd name="T1" fmla="*/ 9 h 20"/>
                <a:gd name="T2" fmla="*/ 0 w 22"/>
                <a:gd name="T3" fmla="*/ 9 h 20"/>
                <a:gd name="T4" fmla="*/ 2 w 22"/>
                <a:gd name="T5" fmla="*/ 14 h 20"/>
                <a:gd name="T6" fmla="*/ 4 w 22"/>
                <a:gd name="T7" fmla="*/ 16 h 20"/>
                <a:gd name="T8" fmla="*/ 9 w 22"/>
                <a:gd name="T9" fmla="*/ 18 h 20"/>
                <a:gd name="T10" fmla="*/ 13 w 22"/>
                <a:gd name="T11" fmla="*/ 20 h 20"/>
                <a:gd name="T12" fmla="*/ 13 w 22"/>
                <a:gd name="T13" fmla="*/ 20 h 20"/>
                <a:gd name="T14" fmla="*/ 18 w 22"/>
                <a:gd name="T15" fmla="*/ 18 h 20"/>
                <a:gd name="T16" fmla="*/ 22 w 22"/>
                <a:gd name="T17" fmla="*/ 16 h 20"/>
                <a:gd name="T18" fmla="*/ 22 w 22"/>
                <a:gd name="T19" fmla="*/ 14 h 20"/>
                <a:gd name="T20" fmla="*/ 22 w 22"/>
                <a:gd name="T21" fmla="*/ 9 h 20"/>
                <a:gd name="T22" fmla="*/ 22 w 22"/>
                <a:gd name="T23" fmla="*/ 9 h 20"/>
                <a:gd name="T24" fmla="*/ 22 w 22"/>
                <a:gd name="T25" fmla="*/ 5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5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4"/>
                  </a:lnTo>
                  <a:lnTo>
                    <a:pt x="4" y="16"/>
                  </a:lnTo>
                  <a:lnTo>
                    <a:pt x="9" y="18"/>
                  </a:lnTo>
                  <a:lnTo>
                    <a:pt x="13" y="20"/>
                  </a:lnTo>
                  <a:lnTo>
                    <a:pt x="18" y="18"/>
                  </a:lnTo>
                  <a:lnTo>
                    <a:pt x="22" y="16"/>
                  </a:lnTo>
                  <a:lnTo>
                    <a:pt x="22" y="14"/>
                  </a:lnTo>
                  <a:lnTo>
                    <a:pt x="22" y="9"/>
                  </a:lnTo>
                  <a:lnTo>
                    <a:pt x="22" y="5"/>
                  </a:lnTo>
                  <a:lnTo>
                    <a:pt x="18" y="2"/>
                  </a:lnTo>
                  <a:lnTo>
                    <a:pt x="13" y="0"/>
                  </a:lnTo>
                  <a:lnTo>
                    <a:pt x="9" y="0"/>
                  </a:lnTo>
                  <a:lnTo>
                    <a:pt x="4" y="0"/>
                  </a:lnTo>
                  <a:lnTo>
                    <a:pt x="2"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6" name="Freeform 2313">
              <a:extLst>
                <a:ext uri="{FF2B5EF4-FFF2-40B4-BE49-F238E27FC236}">
                  <a16:creationId xmlns:a16="http://schemas.microsoft.com/office/drawing/2014/main" xmlns="" id="{9EA65FE8-E31C-014F-B391-F3A9EFE3F5CA}"/>
                </a:ext>
              </a:extLst>
            </p:cNvPr>
            <p:cNvSpPr>
              <a:spLocks/>
            </p:cNvSpPr>
            <p:nvPr/>
          </p:nvSpPr>
          <p:spPr bwMode="auto">
            <a:xfrm>
              <a:off x="3344" y="3163"/>
              <a:ext cx="22" cy="20"/>
            </a:xfrm>
            <a:custGeom>
              <a:avLst/>
              <a:gdLst>
                <a:gd name="T0" fmla="*/ 0 w 22"/>
                <a:gd name="T1" fmla="*/ 9 h 20"/>
                <a:gd name="T2" fmla="*/ 0 w 22"/>
                <a:gd name="T3" fmla="*/ 9 h 20"/>
                <a:gd name="T4" fmla="*/ 2 w 22"/>
                <a:gd name="T5" fmla="*/ 14 h 20"/>
                <a:gd name="T6" fmla="*/ 4 w 22"/>
                <a:gd name="T7" fmla="*/ 16 h 20"/>
                <a:gd name="T8" fmla="*/ 9 w 22"/>
                <a:gd name="T9" fmla="*/ 18 h 20"/>
                <a:gd name="T10" fmla="*/ 13 w 22"/>
                <a:gd name="T11" fmla="*/ 20 h 20"/>
                <a:gd name="T12" fmla="*/ 13 w 22"/>
                <a:gd name="T13" fmla="*/ 20 h 20"/>
                <a:gd name="T14" fmla="*/ 18 w 22"/>
                <a:gd name="T15" fmla="*/ 18 h 20"/>
                <a:gd name="T16" fmla="*/ 22 w 22"/>
                <a:gd name="T17" fmla="*/ 16 h 20"/>
                <a:gd name="T18" fmla="*/ 22 w 22"/>
                <a:gd name="T19" fmla="*/ 14 h 20"/>
                <a:gd name="T20" fmla="*/ 22 w 22"/>
                <a:gd name="T21" fmla="*/ 9 h 20"/>
                <a:gd name="T22" fmla="*/ 22 w 22"/>
                <a:gd name="T23" fmla="*/ 9 h 20"/>
                <a:gd name="T24" fmla="*/ 22 w 22"/>
                <a:gd name="T25" fmla="*/ 5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5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4"/>
                  </a:lnTo>
                  <a:lnTo>
                    <a:pt x="4" y="16"/>
                  </a:lnTo>
                  <a:lnTo>
                    <a:pt x="9" y="18"/>
                  </a:lnTo>
                  <a:lnTo>
                    <a:pt x="13" y="20"/>
                  </a:lnTo>
                  <a:lnTo>
                    <a:pt x="18" y="18"/>
                  </a:lnTo>
                  <a:lnTo>
                    <a:pt x="22" y="16"/>
                  </a:lnTo>
                  <a:lnTo>
                    <a:pt x="22" y="14"/>
                  </a:lnTo>
                  <a:lnTo>
                    <a:pt x="22" y="9"/>
                  </a:lnTo>
                  <a:lnTo>
                    <a:pt x="22" y="5"/>
                  </a:lnTo>
                  <a:lnTo>
                    <a:pt x="18" y="2"/>
                  </a:lnTo>
                  <a:lnTo>
                    <a:pt x="13" y="0"/>
                  </a:lnTo>
                  <a:lnTo>
                    <a:pt x="9" y="0"/>
                  </a:lnTo>
                  <a:lnTo>
                    <a:pt x="4" y="0"/>
                  </a:lnTo>
                  <a:lnTo>
                    <a:pt x="2"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7" name="Freeform 2314">
              <a:extLst>
                <a:ext uri="{FF2B5EF4-FFF2-40B4-BE49-F238E27FC236}">
                  <a16:creationId xmlns:a16="http://schemas.microsoft.com/office/drawing/2014/main" xmlns="" id="{B6081C50-E57E-9C48-B098-FC6EEA3D4707}"/>
                </a:ext>
              </a:extLst>
            </p:cNvPr>
            <p:cNvSpPr>
              <a:spLocks/>
            </p:cNvSpPr>
            <p:nvPr/>
          </p:nvSpPr>
          <p:spPr bwMode="auto">
            <a:xfrm>
              <a:off x="3321" y="3163"/>
              <a:ext cx="23" cy="20"/>
            </a:xfrm>
            <a:custGeom>
              <a:avLst/>
              <a:gdLst>
                <a:gd name="T0" fmla="*/ 0 w 23"/>
                <a:gd name="T1" fmla="*/ 9 h 20"/>
                <a:gd name="T2" fmla="*/ 0 w 23"/>
                <a:gd name="T3" fmla="*/ 9 h 20"/>
                <a:gd name="T4" fmla="*/ 3 w 23"/>
                <a:gd name="T5" fmla="*/ 14 h 20"/>
                <a:gd name="T6" fmla="*/ 5 w 23"/>
                <a:gd name="T7" fmla="*/ 18 h 20"/>
                <a:gd name="T8" fmla="*/ 9 w 23"/>
                <a:gd name="T9" fmla="*/ 20 h 20"/>
                <a:gd name="T10" fmla="*/ 14 w 23"/>
                <a:gd name="T11" fmla="*/ 20 h 20"/>
                <a:gd name="T12" fmla="*/ 14 w 23"/>
                <a:gd name="T13" fmla="*/ 20 h 20"/>
                <a:gd name="T14" fmla="*/ 18 w 23"/>
                <a:gd name="T15" fmla="*/ 20 h 20"/>
                <a:gd name="T16" fmla="*/ 21 w 23"/>
                <a:gd name="T17" fmla="*/ 18 h 20"/>
                <a:gd name="T18" fmla="*/ 23 w 23"/>
                <a:gd name="T19" fmla="*/ 14 h 20"/>
                <a:gd name="T20" fmla="*/ 23 w 23"/>
                <a:gd name="T21" fmla="*/ 9 h 20"/>
                <a:gd name="T22" fmla="*/ 23 w 23"/>
                <a:gd name="T23" fmla="*/ 9 h 20"/>
                <a:gd name="T24" fmla="*/ 21 w 23"/>
                <a:gd name="T25" fmla="*/ 5 h 20"/>
                <a:gd name="T26" fmla="*/ 18 w 23"/>
                <a:gd name="T27" fmla="*/ 2 h 20"/>
                <a:gd name="T28" fmla="*/ 14 w 23"/>
                <a:gd name="T29" fmla="*/ 0 h 20"/>
                <a:gd name="T30" fmla="*/ 9 w 23"/>
                <a:gd name="T31" fmla="*/ 0 h 20"/>
                <a:gd name="T32" fmla="*/ 9 w 23"/>
                <a:gd name="T33" fmla="*/ 0 h 20"/>
                <a:gd name="T34" fmla="*/ 5 w 23"/>
                <a:gd name="T35" fmla="*/ 0 h 20"/>
                <a:gd name="T36" fmla="*/ 3 w 23"/>
                <a:gd name="T37" fmla="*/ 2 h 20"/>
                <a:gd name="T38" fmla="*/ 0 w 23"/>
                <a:gd name="T39" fmla="*/ 7 h 20"/>
                <a:gd name="T40" fmla="*/ 0 w 2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9"/>
                  </a:moveTo>
                  <a:lnTo>
                    <a:pt x="0" y="9"/>
                  </a:lnTo>
                  <a:lnTo>
                    <a:pt x="3" y="14"/>
                  </a:lnTo>
                  <a:lnTo>
                    <a:pt x="5" y="18"/>
                  </a:lnTo>
                  <a:lnTo>
                    <a:pt x="9" y="20"/>
                  </a:lnTo>
                  <a:lnTo>
                    <a:pt x="14" y="20"/>
                  </a:lnTo>
                  <a:lnTo>
                    <a:pt x="18" y="20"/>
                  </a:lnTo>
                  <a:lnTo>
                    <a:pt x="21" y="18"/>
                  </a:lnTo>
                  <a:lnTo>
                    <a:pt x="23" y="14"/>
                  </a:lnTo>
                  <a:lnTo>
                    <a:pt x="23" y="9"/>
                  </a:lnTo>
                  <a:lnTo>
                    <a:pt x="21" y="5"/>
                  </a:lnTo>
                  <a:lnTo>
                    <a:pt x="18" y="2"/>
                  </a:lnTo>
                  <a:lnTo>
                    <a:pt x="14" y="0"/>
                  </a:lnTo>
                  <a:lnTo>
                    <a:pt x="9"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8" name="Freeform 2315">
              <a:extLst>
                <a:ext uri="{FF2B5EF4-FFF2-40B4-BE49-F238E27FC236}">
                  <a16:creationId xmlns:a16="http://schemas.microsoft.com/office/drawing/2014/main" xmlns="" id="{5E036780-E521-424D-A590-4EE5DF42C4A1}"/>
                </a:ext>
              </a:extLst>
            </p:cNvPr>
            <p:cNvSpPr>
              <a:spLocks/>
            </p:cNvSpPr>
            <p:nvPr/>
          </p:nvSpPr>
          <p:spPr bwMode="auto">
            <a:xfrm>
              <a:off x="3321" y="3163"/>
              <a:ext cx="23" cy="20"/>
            </a:xfrm>
            <a:custGeom>
              <a:avLst/>
              <a:gdLst>
                <a:gd name="T0" fmla="*/ 0 w 23"/>
                <a:gd name="T1" fmla="*/ 9 h 20"/>
                <a:gd name="T2" fmla="*/ 0 w 23"/>
                <a:gd name="T3" fmla="*/ 9 h 20"/>
                <a:gd name="T4" fmla="*/ 3 w 23"/>
                <a:gd name="T5" fmla="*/ 14 h 20"/>
                <a:gd name="T6" fmla="*/ 5 w 23"/>
                <a:gd name="T7" fmla="*/ 18 h 20"/>
                <a:gd name="T8" fmla="*/ 9 w 23"/>
                <a:gd name="T9" fmla="*/ 20 h 20"/>
                <a:gd name="T10" fmla="*/ 14 w 23"/>
                <a:gd name="T11" fmla="*/ 20 h 20"/>
                <a:gd name="T12" fmla="*/ 14 w 23"/>
                <a:gd name="T13" fmla="*/ 20 h 20"/>
                <a:gd name="T14" fmla="*/ 18 w 23"/>
                <a:gd name="T15" fmla="*/ 20 h 20"/>
                <a:gd name="T16" fmla="*/ 21 w 23"/>
                <a:gd name="T17" fmla="*/ 18 h 20"/>
                <a:gd name="T18" fmla="*/ 23 w 23"/>
                <a:gd name="T19" fmla="*/ 14 h 20"/>
                <a:gd name="T20" fmla="*/ 23 w 23"/>
                <a:gd name="T21" fmla="*/ 9 h 20"/>
                <a:gd name="T22" fmla="*/ 23 w 23"/>
                <a:gd name="T23" fmla="*/ 9 h 20"/>
                <a:gd name="T24" fmla="*/ 21 w 23"/>
                <a:gd name="T25" fmla="*/ 5 h 20"/>
                <a:gd name="T26" fmla="*/ 18 w 23"/>
                <a:gd name="T27" fmla="*/ 2 h 20"/>
                <a:gd name="T28" fmla="*/ 14 w 23"/>
                <a:gd name="T29" fmla="*/ 0 h 20"/>
                <a:gd name="T30" fmla="*/ 9 w 23"/>
                <a:gd name="T31" fmla="*/ 0 h 20"/>
                <a:gd name="T32" fmla="*/ 9 w 23"/>
                <a:gd name="T33" fmla="*/ 0 h 20"/>
                <a:gd name="T34" fmla="*/ 5 w 23"/>
                <a:gd name="T35" fmla="*/ 0 h 20"/>
                <a:gd name="T36" fmla="*/ 3 w 23"/>
                <a:gd name="T37" fmla="*/ 2 h 20"/>
                <a:gd name="T38" fmla="*/ 0 w 23"/>
                <a:gd name="T39" fmla="*/ 7 h 20"/>
                <a:gd name="T40" fmla="*/ 0 w 2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9"/>
                  </a:moveTo>
                  <a:lnTo>
                    <a:pt x="0" y="9"/>
                  </a:lnTo>
                  <a:lnTo>
                    <a:pt x="3" y="14"/>
                  </a:lnTo>
                  <a:lnTo>
                    <a:pt x="5" y="18"/>
                  </a:lnTo>
                  <a:lnTo>
                    <a:pt x="9" y="20"/>
                  </a:lnTo>
                  <a:lnTo>
                    <a:pt x="14" y="20"/>
                  </a:lnTo>
                  <a:lnTo>
                    <a:pt x="18" y="20"/>
                  </a:lnTo>
                  <a:lnTo>
                    <a:pt x="21" y="18"/>
                  </a:lnTo>
                  <a:lnTo>
                    <a:pt x="23" y="14"/>
                  </a:lnTo>
                  <a:lnTo>
                    <a:pt x="23" y="9"/>
                  </a:lnTo>
                  <a:lnTo>
                    <a:pt x="21" y="5"/>
                  </a:lnTo>
                  <a:lnTo>
                    <a:pt x="18" y="2"/>
                  </a:lnTo>
                  <a:lnTo>
                    <a:pt x="14" y="0"/>
                  </a:lnTo>
                  <a:lnTo>
                    <a:pt x="9"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099" name="Freeform 2316">
              <a:extLst>
                <a:ext uri="{FF2B5EF4-FFF2-40B4-BE49-F238E27FC236}">
                  <a16:creationId xmlns:a16="http://schemas.microsoft.com/office/drawing/2014/main" xmlns="" id="{E9BE52AA-64ED-AE43-95BE-2440C3833B47}"/>
                </a:ext>
              </a:extLst>
            </p:cNvPr>
            <p:cNvSpPr>
              <a:spLocks/>
            </p:cNvSpPr>
            <p:nvPr/>
          </p:nvSpPr>
          <p:spPr bwMode="auto">
            <a:xfrm>
              <a:off x="3299" y="3163"/>
              <a:ext cx="22" cy="20"/>
            </a:xfrm>
            <a:custGeom>
              <a:avLst/>
              <a:gdLst>
                <a:gd name="T0" fmla="*/ 0 w 22"/>
                <a:gd name="T1" fmla="*/ 11 h 20"/>
                <a:gd name="T2" fmla="*/ 0 w 22"/>
                <a:gd name="T3" fmla="*/ 11 h 20"/>
                <a:gd name="T4" fmla="*/ 0 w 22"/>
                <a:gd name="T5" fmla="*/ 14 h 20"/>
                <a:gd name="T6" fmla="*/ 4 w 22"/>
                <a:gd name="T7" fmla="*/ 18 h 20"/>
                <a:gd name="T8" fmla="*/ 6 w 22"/>
                <a:gd name="T9" fmla="*/ 20 h 20"/>
                <a:gd name="T10" fmla="*/ 11 w 22"/>
                <a:gd name="T11" fmla="*/ 20 h 20"/>
                <a:gd name="T12" fmla="*/ 11 w 22"/>
                <a:gd name="T13" fmla="*/ 20 h 20"/>
                <a:gd name="T14" fmla="*/ 16 w 22"/>
                <a:gd name="T15" fmla="*/ 20 h 20"/>
                <a:gd name="T16" fmla="*/ 20 w 22"/>
                <a:gd name="T17" fmla="*/ 18 h 20"/>
                <a:gd name="T18" fmla="*/ 22 w 22"/>
                <a:gd name="T19" fmla="*/ 14 h 20"/>
                <a:gd name="T20" fmla="*/ 22 w 22"/>
                <a:gd name="T21" fmla="*/ 9 h 20"/>
                <a:gd name="T22" fmla="*/ 22 w 22"/>
                <a:gd name="T23" fmla="*/ 9 h 20"/>
                <a:gd name="T24" fmla="*/ 20 w 22"/>
                <a:gd name="T25" fmla="*/ 7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7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0" y="14"/>
                  </a:lnTo>
                  <a:lnTo>
                    <a:pt x="4" y="18"/>
                  </a:lnTo>
                  <a:lnTo>
                    <a:pt x="6" y="20"/>
                  </a:lnTo>
                  <a:lnTo>
                    <a:pt x="11" y="20"/>
                  </a:lnTo>
                  <a:lnTo>
                    <a:pt x="16" y="20"/>
                  </a:lnTo>
                  <a:lnTo>
                    <a:pt x="20" y="18"/>
                  </a:lnTo>
                  <a:lnTo>
                    <a:pt x="22" y="14"/>
                  </a:lnTo>
                  <a:lnTo>
                    <a:pt x="22" y="9"/>
                  </a:lnTo>
                  <a:lnTo>
                    <a:pt x="20" y="7"/>
                  </a:lnTo>
                  <a:lnTo>
                    <a:pt x="18" y="2"/>
                  </a:lnTo>
                  <a:lnTo>
                    <a:pt x="13" y="0"/>
                  </a:lnTo>
                  <a:lnTo>
                    <a:pt x="9" y="0"/>
                  </a:lnTo>
                  <a:lnTo>
                    <a:pt x="4" y="0"/>
                  </a:lnTo>
                  <a:lnTo>
                    <a:pt x="2"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0" name="Freeform 2317">
              <a:extLst>
                <a:ext uri="{FF2B5EF4-FFF2-40B4-BE49-F238E27FC236}">
                  <a16:creationId xmlns:a16="http://schemas.microsoft.com/office/drawing/2014/main" xmlns="" id="{7C9D4D91-1A44-2D4C-A9CB-06850202FD68}"/>
                </a:ext>
              </a:extLst>
            </p:cNvPr>
            <p:cNvSpPr>
              <a:spLocks/>
            </p:cNvSpPr>
            <p:nvPr/>
          </p:nvSpPr>
          <p:spPr bwMode="auto">
            <a:xfrm>
              <a:off x="3299" y="3163"/>
              <a:ext cx="22" cy="20"/>
            </a:xfrm>
            <a:custGeom>
              <a:avLst/>
              <a:gdLst>
                <a:gd name="T0" fmla="*/ 0 w 22"/>
                <a:gd name="T1" fmla="*/ 11 h 20"/>
                <a:gd name="T2" fmla="*/ 0 w 22"/>
                <a:gd name="T3" fmla="*/ 11 h 20"/>
                <a:gd name="T4" fmla="*/ 0 w 22"/>
                <a:gd name="T5" fmla="*/ 14 h 20"/>
                <a:gd name="T6" fmla="*/ 4 w 22"/>
                <a:gd name="T7" fmla="*/ 18 h 20"/>
                <a:gd name="T8" fmla="*/ 6 w 22"/>
                <a:gd name="T9" fmla="*/ 20 h 20"/>
                <a:gd name="T10" fmla="*/ 11 w 22"/>
                <a:gd name="T11" fmla="*/ 20 h 20"/>
                <a:gd name="T12" fmla="*/ 11 w 22"/>
                <a:gd name="T13" fmla="*/ 20 h 20"/>
                <a:gd name="T14" fmla="*/ 16 w 22"/>
                <a:gd name="T15" fmla="*/ 20 h 20"/>
                <a:gd name="T16" fmla="*/ 20 w 22"/>
                <a:gd name="T17" fmla="*/ 18 h 20"/>
                <a:gd name="T18" fmla="*/ 22 w 22"/>
                <a:gd name="T19" fmla="*/ 14 h 20"/>
                <a:gd name="T20" fmla="*/ 22 w 22"/>
                <a:gd name="T21" fmla="*/ 9 h 20"/>
                <a:gd name="T22" fmla="*/ 22 w 22"/>
                <a:gd name="T23" fmla="*/ 9 h 20"/>
                <a:gd name="T24" fmla="*/ 20 w 22"/>
                <a:gd name="T25" fmla="*/ 7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7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0" y="14"/>
                  </a:lnTo>
                  <a:lnTo>
                    <a:pt x="4" y="18"/>
                  </a:lnTo>
                  <a:lnTo>
                    <a:pt x="6" y="20"/>
                  </a:lnTo>
                  <a:lnTo>
                    <a:pt x="11" y="20"/>
                  </a:lnTo>
                  <a:lnTo>
                    <a:pt x="16" y="20"/>
                  </a:lnTo>
                  <a:lnTo>
                    <a:pt x="20" y="18"/>
                  </a:lnTo>
                  <a:lnTo>
                    <a:pt x="22" y="14"/>
                  </a:lnTo>
                  <a:lnTo>
                    <a:pt x="22" y="9"/>
                  </a:lnTo>
                  <a:lnTo>
                    <a:pt x="20" y="7"/>
                  </a:lnTo>
                  <a:lnTo>
                    <a:pt x="18" y="2"/>
                  </a:lnTo>
                  <a:lnTo>
                    <a:pt x="13" y="0"/>
                  </a:lnTo>
                  <a:lnTo>
                    <a:pt x="9" y="0"/>
                  </a:lnTo>
                  <a:lnTo>
                    <a:pt x="4" y="0"/>
                  </a:lnTo>
                  <a:lnTo>
                    <a:pt x="2"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1" name="Freeform 2318">
              <a:extLst>
                <a:ext uri="{FF2B5EF4-FFF2-40B4-BE49-F238E27FC236}">
                  <a16:creationId xmlns:a16="http://schemas.microsoft.com/office/drawing/2014/main" xmlns="" id="{4F81FF47-7E4B-C342-B8DE-FD4FFAA3468D}"/>
                </a:ext>
              </a:extLst>
            </p:cNvPr>
            <p:cNvSpPr>
              <a:spLocks/>
            </p:cNvSpPr>
            <p:nvPr/>
          </p:nvSpPr>
          <p:spPr bwMode="auto">
            <a:xfrm>
              <a:off x="3276" y="3163"/>
              <a:ext cx="23" cy="20"/>
            </a:xfrm>
            <a:custGeom>
              <a:avLst/>
              <a:gdLst>
                <a:gd name="T0" fmla="*/ 0 w 23"/>
                <a:gd name="T1" fmla="*/ 11 h 20"/>
                <a:gd name="T2" fmla="*/ 0 w 23"/>
                <a:gd name="T3" fmla="*/ 11 h 20"/>
                <a:gd name="T4" fmla="*/ 0 w 23"/>
                <a:gd name="T5" fmla="*/ 16 h 20"/>
                <a:gd name="T6" fmla="*/ 5 w 23"/>
                <a:gd name="T7" fmla="*/ 18 h 20"/>
                <a:gd name="T8" fmla="*/ 7 w 23"/>
                <a:gd name="T9" fmla="*/ 20 h 20"/>
                <a:gd name="T10" fmla="*/ 11 w 23"/>
                <a:gd name="T11" fmla="*/ 20 h 20"/>
                <a:gd name="T12" fmla="*/ 11 w 23"/>
                <a:gd name="T13" fmla="*/ 20 h 20"/>
                <a:gd name="T14" fmla="*/ 16 w 23"/>
                <a:gd name="T15" fmla="*/ 20 h 20"/>
                <a:gd name="T16" fmla="*/ 20 w 23"/>
                <a:gd name="T17" fmla="*/ 18 h 20"/>
                <a:gd name="T18" fmla="*/ 23 w 23"/>
                <a:gd name="T19" fmla="*/ 14 h 20"/>
                <a:gd name="T20" fmla="*/ 23 w 23"/>
                <a:gd name="T21" fmla="*/ 11 h 20"/>
                <a:gd name="T22" fmla="*/ 23 w 23"/>
                <a:gd name="T23" fmla="*/ 11 h 20"/>
                <a:gd name="T24" fmla="*/ 20 w 23"/>
                <a:gd name="T25" fmla="*/ 7 h 20"/>
                <a:gd name="T26" fmla="*/ 18 w 23"/>
                <a:gd name="T27" fmla="*/ 2 h 20"/>
                <a:gd name="T28" fmla="*/ 14 w 23"/>
                <a:gd name="T29" fmla="*/ 0 h 20"/>
                <a:gd name="T30" fmla="*/ 9 w 23"/>
                <a:gd name="T31" fmla="*/ 0 h 20"/>
                <a:gd name="T32" fmla="*/ 9 w 23"/>
                <a:gd name="T33" fmla="*/ 0 h 20"/>
                <a:gd name="T34" fmla="*/ 5 w 23"/>
                <a:gd name="T35" fmla="*/ 2 h 20"/>
                <a:gd name="T36" fmla="*/ 2 w 23"/>
                <a:gd name="T37" fmla="*/ 5 h 20"/>
                <a:gd name="T38" fmla="*/ 0 w 23"/>
                <a:gd name="T39" fmla="*/ 7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0" y="16"/>
                  </a:lnTo>
                  <a:lnTo>
                    <a:pt x="5" y="18"/>
                  </a:lnTo>
                  <a:lnTo>
                    <a:pt x="7" y="20"/>
                  </a:lnTo>
                  <a:lnTo>
                    <a:pt x="11" y="20"/>
                  </a:lnTo>
                  <a:lnTo>
                    <a:pt x="16" y="20"/>
                  </a:lnTo>
                  <a:lnTo>
                    <a:pt x="20" y="18"/>
                  </a:lnTo>
                  <a:lnTo>
                    <a:pt x="23" y="14"/>
                  </a:lnTo>
                  <a:lnTo>
                    <a:pt x="23" y="11"/>
                  </a:lnTo>
                  <a:lnTo>
                    <a:pt x="20" y="7"/>
                  </a:lnTo>
                  <a:lnTo>
                    <a:pt x="18" y="2"/>
                  </a:lnTo>
                  <a:lnTo>
                    <a:pt x="14" y="0"/>
                  </a:lnTo>
                  <a:lnTo>
                    <a:pt x="9" y="0"/>
                  </a:lnTo>
                  <a:lnTo>
                    <a:pt x="5"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2" name="Freeform 2319">
              <a:extLst>
                <a:ext uri="{FF2B5EF4-FFF2-40B4-BE49-F238E27FC236}">
                  <a16:creationId xmlns:a16="http://schemas.microsoft.com/office/drawing/2014/main" xmlns="" id="{508BCEBB-9A38-CB40-98F7-26AA9A40C824}"/>
                </a:ext>
              </a:extLst>
            </p:cNvPr>
            <p:cNvSpPr>
              <a:spLocks/>
            </p:cNvSpPr>
            <p:nvPr/>
          </p:nvSpPr>
          <p:spPr bwMode="auto">
            <a:xfrm>
              <a:off x="3276" y="3163"/>
              <a:ext cx="23" cy="20"/>
            </a:xfrm>
            <a:custGeom>
              <a:avLst/>
              <a:gdLst>
                <a:gd name="T0" fmla="*/ 0 w 23"/>
                <a:gd name="T1" fmla="*/ 11 h 20"/>
                <a:gd name="T2" fmla="*/ 0 w 23"/>
                <a:gd name="T3" fmla="*/ 11 h 20"/>
                <a:gd name="T4" fmla="*/ 0 w 23"/>
                <a:gd name="T5" fmla="*/ 16 h 20"/>
                <a:gd name="T6" fmla="*/ 5 w 23"/>
                <a:gd name="T7" fmla="*/ 18 h 20"/>
                <a:gd name="T8" fmla="*/ 7 w 23"/>
                <a:gd name="T9" fmla="*/ 20 h 20"/>
                <a:gd name="T10" fmla="*/ 11 w 23"/>
                <a:gd name="T11" fmla="*/ 20 h 20"/>
                <a:gd name="T12" fmla="*/ 11 w 23"/>
                <a:gd name="T13" fmla="*/ 20 h 20"/>
                <a:gd name="T14" fmla="*/ 16 w 23"/>
                <a:gd name="T15" fmla="*/ 20 h 20"/>
                <a:gd name="T16" fmla="*/ 20 w 23"/>
                <a:gd name="T17" fmla="*/ 18 h 20"/>
                <a:gd name="T18" fmla="*/ 23 w 23"/>
                <a:gd name="T19" fmla="*/ 14 h 20"/>
                <a:gd name="T20" fmla="*/ 23 w 23"/>
                <a:gd name="T21" fmla="*/ 11 h 20"/>
                <a:gd name="T22" fmla="*/ 23 w 23"/>
                <a:gd name="T23" fmla="*/ 11 h 20"/>
                <a:gd name="T24" fmla="*/ 20 w 23"/>
                <a:gd name="T25" fmla="*/ 7 h 20"/>
                <a:gd name="T26" fmla="*/ 18 w 23"/>
                <a:gd name="T27" fmla="*/ 2 h 20"/>
                <a:gd name="T28" fmla="*/ 14 w 23"/>
                <a:gd name="T29" fmla="*/ 0 h 20"/>
                <a:gd name="T30" fmla="*/ 9 w 23"/>
                <a:gd name="T31" fmla="*/ 0 h 20"/>
                <a:gd name="T32" fmla="*/ 9 w 23"/>
                <a:gd name="T33" fmla="*/ 0 h 20"/>
                <a:gd name="T34" fmla="*/ 5 w 23"/>
                <a:gd name="T35" fmla="*/ 2 h 20"/>
                <a:gd name="T36" fmla="*/ 2 w 23"/>
                <a:gd name="T37" fmla="*/ 5 h 20"/>
                <a:gd name="T38" fmla="*/ 0 w 23"/>
                <a:gd name="T39" fmla="*/ 7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0" y="16"/>
                  </a:lnTo>
                  <a:lnTo>
                    <a:pt x="5" y="18"/>
                  </a:lnTo>
                  <a:lnTo>
                    <a:pt x="7" y="20"/>
                  </a:lnTo>
                  <a:lnTo>
                    <a:pt x="11" y="20"/>
                  </a:lnTo>
                  <a:lnTo>
                    <a:pt x="16" y="20"/>
                  </a:lnTo>
                  <a:lnTo>
                    <a:pt x="20" y="18"/>
                  </a:lnTo>
                  <a:lnTo>
                    <a:pt x="23" y="14"/>
                  </a:lnTo>
                  <a:lnTo>
                    <a:pt x="23" y="11"/>
                  </a:lnTo>
                  <a:lnTo>
                    <a:pt x="20" y="7"/>
                  </a:lnTo>
                  <a:lnTo>
                    <a:pt x="18" y="2"/>
                  </a:lnTo>
                  <a:lnTo>
                    <a:pt x="14" y="0"/>
                  </a:lnTo>
                  <a:lnTo>
                    <a:pt x="9" y="0"/>
                  </a:lnTo>
                  <a:lnTo>
                    <a:pt x="5"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3" name="Freeform 2320">
              <a:extLst>
                <a:ext uri="{FF2B5EF4-FFF2-40B4-BE49-F238E27FC236}">
                  <a16:creationId xmlns:a16="http://schemas.microsoft.com/office/drawing/2014/main" xmlns="" id="{610D5FCC-4606-FC42-B357-F86BA70608B9}"/>
                </a:ext>
              </a:extLst>
            </p:cNvPr>
            <p:cNvSpPr>
              <a:spLocks/>
            </p:cNvSpPr>
            <p:nvPr/>
          </p:nvSpPr>
          <p:spPr bwMode="auto">
            <a:xfrm>
              <a:off x="3254" y="3163"/>
              <a:ext cx="22" cy="23"/>
            </a:xfrm>
            <a:custGeom>
              <a:avLst/>
              <a:gdLst>
                <a:gd name="T0" fmla="*/ 0 w 22"/>
                <a:gd name="T1" fmla="*/ 11 h 23"/>
                <a:gd name="T2" fmla="*/ 0 w 22"/>
                <a:gd name="T3" fmla="*/ 11 h 23"/>
                <a:gd name="T4" fmla="*/ 0 w 22"/>
                <a:gd name="T5" fmla="*/ 16 h 23"/>
                <a:gd name="T6" fmla="*/ 2 w 22"/>
                <a:gd name="T7" fmla="*/ 18 h 23"/>
                <a:gd name="T8" fmla="*/ 6 w 22"/>
                <a:gd name="T9" fmla="*/ 20 h 23"/>
                <a:gd name="T10" fmla="*/ 11 w 22"/>
                <a:gd name="T11" fmla="*/ 23 h 23"/>
                <a:gd name="T12" fmla="*/ 11 w 22"/>
                <a:gd name="T13" fmla="*/ 23 h 23"/>
                <a:gd name="T14" fmla="*/ 15 w 22"/>
                <a:gd name="T15" fmla="*/ 20 h 23"/>
                <a:gd name="T16" fmla="*/ 20 w 22"/>
                <a:gd name="T17" fmla="*/ 18 h 23"/>
                <a:gd name="T18" fmla="*/ 20 w 22"/>
                <a:gd name="T19" fmla="*/ 16 h 23"/>
                <a:gd name="T20" fmla="*/ 22 w 22"/>
                <a:gd name="T21" fmla="*/ 11 h 23"/>
                <a:gd name="T22" fmla="*/ 22 w 22"/>
                <a:gd name="T23" fmla="*/ 11 h 23"/>
                <a:gd name="T24" fmla="*/ 20 w 22"/>
                <a:gd name="T25" fmla="*/ 7 h 23"/>
                <a:gd name="T26" fmla="*/ 18 w 22"/>
                <a:gd name="T27" fmla="*/ 5 h 23"/>
                <a:gd name="T28" fmla="*/ 13 w 22"/>
                <a:gd name="T29" fmla="*/ 2 h 23"/>
                <a:gd name="T30" fmla="*/ 11 w 22"/>
                <a:gd name="T31" fmla="*/ 0 h 23"/>
                <a:gd name="T32" fmla="*/ 11 w 22"/>
                <a:gd name="T33" fmla="*/ 0 h 23"/>
                <a:gd name="T34" fmla="*/ 6 w 22"/>
                <a:gd name="T35" fmla="*/ 2 h 23"/>
                <a:gd name="T36" fmla="*/ 2 w 22"/>
                <a:gd name="T37" fmla="*/ 5 h 23"/>
                <a:gd name="T38" fmla="*/ 0 w 22"/>
                <a:gd name="T39" fmla="*/ 7 h 23"/>
                <a:gd name="T40" fmla="*/ 0 w 2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3">
                  <a:moveTo>
                    <a:pt x="0" y="11"/>
                  </a:moveTo>
                  <a:lnTo>
                    <a:pt x="0" y="11"/>
                  </a:lnTo>
                  <a:lnTo>
                    <a:pt x="0" y="16"/>
                  </a:lnTo>
                  <a:lnTo>
                    <a:pt x="2" y="18"/>
                  </a:lnTo>
                  <a:lnTo>
                    <a:pt x="6" y="20"/>
                  </a:lnTo>
                  <a:lnTo>
                    <a:pt x="11" y="23"/>
                  </a:lnTo>
                  <a:lnTo>
                    <a:pt x="15" y="20"/>
                  </a:lnTo>
                  <a:lnTo>
                    <a:pt x="20" y="18"/>
                  </a:lnTo>
                  <a:lnTo>
                    <a:pt x="20" y="16"/>
                  </a:lnTo>
                  <a:lnTo>
                    <a:pt x="22" y="11"/>
                  </a:lnTo>
                  <a:lnTo>
                    <a:pt x="20" y="7"/>
                  </a:lnTo>
                  <a:lnTo>
                    <a:pt x="18" y="5"/>
                  </a:lnTo>
                  <a:lnTo>
                    <a:pt x="13" y="2"/>
                  </a:lnTo>
                  <a:lnTo>
                    <a:pt x="11" y="0"/>
                  </a:lnTo>
                  <a:lnTo>
                    <a:pt x="6"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4" name="Freeform 2321">
              <a:extLst>
                <a:ext uri="{FF2B5EF4-FFF2-40B4-BE49-F238E27FC236}">
                  <a16:creationId xmlns:a16="http://schemas.microsoft.com/office/drawing/2014/main" xmlns="" id="{13B5FC2C-F65E-B842-8F1F-05CDD3FC9970}"/>
                </a:ext>
              </a:extLst>
            </p:cNvPr>
            <p:cNvSpPr>
              <a:spLocks/>
            </p:cNvSpPr>
            <p:nvPr/>
          </p:nvSpPr>
          <p:spPr bwMode="auto">
            <a:xfrm>
              <a:off x="3254" y="3163"/>
              <a:ext cx="22" cy="23"/>
            </a:xfrm>
            <a:custGeom>
              <a:avLst/>
              <a:gdLst>
                <a:gd name="T0" fmla="*/ 0 w 22"/>
                <a:gd name="T1" fmla="*/ 11 h 23"/>
                <a:gd name="T2" fmla="*/ 0 w 22"/>
                <a:gd name="T3" fmla="*/ 11 h 23"/>
                <a:gd name="T4" fmla="*/ 0 w 22"/>
                <a:gd name="T5" fmla="*/ 16 h 23"/>
                <a:gd name="T6" fmla="*/ 2 w 22"/>
                <a:gd name="T7" fmla="*/ 18 h 23"/>
                <a:gd name="T8" fmla="*/ 6 w 22"/>
                <a:gd name="T9" fmla="*/ 20 h 23"/>
                <a:gd name="T10" fmla="*/ 11 w 22"/>
                <a:gd name="T11" fmla="*/ 23 h 23"/>
                <a:gd name="T12" fmla="*/ 11 w 22"/>
                <a:gd name="T13" fmla="*/ 23 h 23"/>
                <a:gd name="T14" fmla="*/ 15 w 22"/>
                <a:gd name="T15" fmla="*/ 20 h 23"/>
                <a:gd name="T16" fmla="*/ 20 w 22"/>
                <a:gd name="T17" fmla="*/ 18 h 23"/>
                <a:gd name="T18" fmla="*/ 20 w 22"/>
                <a:gd name="T19" fmla="*/ 16 h 23"/>
                <a:gd name="T20" fmla="*/ 22 w 22"/>
                <a:gd name="T21" fmla="*/ 11 h 23"/>
                <a:gd name="T22" fmla="*/ 22 w 22"/>
                <a:gd name="T23" fmla="*/ 11 h 23"/>
                <a:gd name="T24" fmla="*/ 20 w 22"/>
                <a:gd name="T25" fmla="*/ 7 h 23"/>
                <a:gd name="T26" fmla="*/ 18 w 22"/>
                <a:gd name="T27" fmla="*/ 5 h 23"/>
                <a:gd name="T28" fmla="*/ 13 w 22"/>
                <a:gd name="T29" fmla="*/ 2 h 23"/>
                <a:gd name="T30" fmla="*/ 11 w 22"/>
                <a:gd name="T31" fmla="*/ 0 h 23"/>
                <a:gd name="T32" fmla="*/ 11 w 22"/>
                <a:gd name="T33" fmla="*/ 0 h 23"/>
                <a:gd name="T34" fmla="*/ 6 w 22"/>
                <a:gd name="T35" fmla="*/ 2 h 23"/>
                <a:gd name="T36" fmla="*/ 2 w 22"/>
                <a:gd name="T37" fmla="*/ 5 h 23"/>
                <a:gd name="T38" fmla="*/ 0 w 22"/>
                <a:gd name="T39" fmla="*/ 7 h 23"/>
                <a:gd name="T40" fmla="*/ 0 w 22"/>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3">
                  <a:moveTo>
                    <a:pt x="0" y="11"/>
                  </a:moveTo>
                  <a:lnTo>
                    <a:pt x="0" y="11"/>
                  </a:lnTo>
                  <a:lnTo>
                    <a:pt x="0" y="16"/>
                  </a:lnTo>
                  <a:lnTo>
                    <a:pt x="2" y="18"/>
                  </a:lnTo>
                  <a:lnTo>
                    <a:pt x="6" y="20"/>
                  </a:lnTo>
                  <a:lnTo>
                    <a:pt x="11" y="23"/>
                  </a:lnTo>
                  <a:lnTo>
                    <a:pt x="15" y="20"/>
                  </a:lnTo>
                  <a:lnTo>
                    <a:pt x="20" y="18"/>
                  </a:lnTo>
                  <a:lnTo>
                    <a:pt x="20" y="16"/>
                  </a:lnTo>
                  <a:lnTo>
                    <a:pt x="22" y="11"/>
                  </a:lnTo>
                  <a:lnTo>
                    <a:pt x="20" y="7"/>
                  </a:lnTo>
                  <a:lnTo>
                    <a:pt x="18" y="5"/>
                  </a:lnTo>
                  <a:lnTo>
                    <a:pt x="13" y="2"/>
                  </a:lnTo>
                  <a:lnTo>
                    <a:pt x="11" y="0"/>
                  </a:lnTo>
                  <a:lnTo>
                    <a:pt x="6"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5" name="Freeform 2322">
              <a:extLst>
                <a:ext uri="{FF2B5EF4-FFF2-40B4-BE49-F238E27FC236}">
                  <a16:creationId xmlns:a16="http://schemas.microsoft.com/office/drawing/2014/main" xmlns="" id="{C914E049-1B63-7945-A441-58654E4FBBBA}"/>
                </a:ext>
              </a:extLst>
            </p:cNvPr>
            <p:cNvSpPr>
              <a:spLocks/>
            </p:cNvSpPr>
            <p:nvPr/>
          </p:nvSpPr>
          <p:spPr bwMode="auto">
            <a:xfrm>
              <a:off x="3231" y="3165"/>
              <a:ext cx="23" cy="21"/>
            </a:xfrm>
            <a:custGeom>
              <a:avLst/>
              <a:gdLst>
                <a:gd name="T0" fmla="*/ 0 w 23"/>
                <a:gd name="T1" fmla="*/ 9 h 21"/>
                <a:gd name="T2" fmla="*/ 0 w 23"/>
                <a:gd name="T3" fmla="*/ 9 h 21"/>
                <a:gd name="T4" fmla="*/ 0 w 23"/>
                <a:gd name="T5" fmla="*/ 14 h 21"/>
                <a:gd name="T6" fmla="*/ 2 w 23"/>
                <a:gd name="T7" fmla="*/ 18 h 21"/>
                <a:gd name="T8" fmla="*/ 7 w 23"/>
                <a:gd name="T9" fmla="*/ 18 h 21"/>
                <a:gd name="T10" fmla="*/ 11 w 23"/>
                <a:gd name="T11" fmla="*/ 21 h 21"/>
                <a:gd name="T12" fmla="*/ 11 w 23"/>
                <a:gd name="T13" fmla="*/ 21 h 21"/>
                <a:gd name="T14" fmla="*/ 16 w 23"/>
                <a:gd name="T15" fmla="*/ 18 h 21"/>
                <a:gd name="T16" fmla="*/ 18 w 23"/>
                <a:gd name="T17" fmla="*/ 16 h 21"/>
                <a:gd name="T18" fmla="*/ 20 w 23"/>
                <a:gd name="T19" fmla="*/ 14 h 21"/>
                <a:gd name="T20" fmla="*/ 23 w 23"/>
                <a:gd name="T21" fmla="*/ 9 h 21"/>
                <a:gd name="T22" fmla="*/ 23 w 23"/>
                <a:gd name="T23" fmla="*/ 9 h 21"/>
                <a:gd name="T24" fmla="*/ 20 w 23"/>
                <a:gd name="T25" fmla="*/ 5 h 21"/>
                <a:gd name="T26" fmla="*/ 18 w 23"/>
                <a:gd name="T27" fmla="*/ 3 h 21"/>
                <a:gd name="T28" fmla="*/ 16 w 23"/>
                <a:gd name="T29" fmla="*/ 0 h 21"/>
                <a:gd name="T30" fmla="*/ 11 w 23"/>
                <a:gd name="T31" fmla="*/ 0 h 21"/>
                <a:gd name="T32" fmla="*/ 11 w 23"/>
                <a:gd name="T33" fmla="*/ 0 h 21"/>
                <a:gd name="T34" fmla="*/ 7 w 23"/>
                <a:gd name="T35" fmla="*/ 0 h 21"/>
                <a:gd name="T36" fmla="*/ 2 w 23"/>
                <a:gd name="T37" fmla="*/ 3 h 21"/>
                <a:gd name="T38" fmla="*/ 0 w 23"/>
                <a:gd name="T39" fmla="*/ 5 h 21"/>
                <a:gd name="T40" fmla="*/ 0 w 23"/>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1">
                  <a:moveTo>
                    <a:pt x="0" y="9"/>
                  </a:moveTo>
                  <a:lnTo>
                    <a:pt x="0" y="9"/>
                  </a:lnTo>
                  <a:lnTo>
                    <a:pt x="0" y="14"/>
                  </a:lnTo>
                  <a:lnTo>
                    <a:pt x="2" y="18"/>
                  </a:lnTo>
                  <a:lnTo>
                    <a:pt x="7" y="18"/>
                  </a:lnTo>
                  <a:lnTo>
                    <a:pt x="11" y="21"/>
                  </a:lnTo>
                  <a:lnTo>
                    <a:pt x="16" y="18"/>
                  </a:lnTo>
                  <a:lnTo>
                    <a:pt x="18" y="16"/>
                  </a:lnTo>
                  <a:lnTo>
                    <a:pt x="20" y="14"/>
                  </a:lnTo>
                  <a:lnTo>
                    <a:pt x="23" y="9"/>
                  </a:lnTo>
                  <a:lnTo>
                    <a:pt x="20" y="5"/>
                  </a:lnTo>
                  <a:lnTo>
                    <a:pt x="18" y="3"/>
                  </a:lnTo>
                  <a:lnTo>
                    <a:pt x="16" y="0"/>
                  </a:lnTo>
                  <a:lnTo>
                    <a:pt x="11" y="0"/>
                  </a:lnTo>
                  <a:lnTo>
                    <a:pt x="7" y="0"/>
                  </a:lnTo>
                  <a:lnTo>
                    <a:pt x="2"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6" name="Freeform 2323">
              <a:extLst>
                <a:ext uri="{FF2B5EF4-FFF2-40B4-BE49-F238E27FC236}">
                  <a16:creationId xmlns:a16="http://schemas.microsoft.com/office/drawing/2014/main" xmlns="" id="{4EFBEF26-B0DC-734D-A118-C3291D3154DD}"/>
                </a:ext>
              </a:extLst>
            </p:cNvPr>
            <p:cNvSpPr>
              <a:spLocks/>
            </p:cNvSpPr>
            <p:nvPr/>
          </p:nvSpPr>
          <p:spPr bwMode="auto">
            <a:xfrm>
              <a:off x="3231" y="3165"/>
              <a:ext cx="23" cy="21"/>
            </a:xfrm>
            <a:custGeom>
              <a:avLst/>
              <a:gdLst>
                <a:gd name="T0" fmla="*/ 0 w 23"/>
                <a:gd name="T1" fmla="*/ 9 h 21"/>
                <a:gd name="T2" fmla="*/ 0 w 23"/>
                <a:gd name="T3" fmla="*/ 9 h 21"/>
                <a:gd name="T4" fmla="*/ 0 w 23"/>
                <a:gd name="T5" fmla="*/ 14 h 21"/>
                <a:gd name="T6" fmla="*/ 2 w 23"/>
                <a:gd name="T7" fmla="*/ 18 h 21"/>
                <a:gd name="T8" fmla="*/ 7 w 23"/>
                <a:gd name="T9" fmla="*/ 18 h 21"/>
                <a:gd name="T10" fmla="*/ 11 w 23"/>
                <a:gd name="T11" fmla="*/ 21 h 21"/>
                <a:gd name="T12" fmla="*/ 11 w 23"/>
                <a:gd name="T13" fmla="*/ 21 h 21"/>
                <a:gd name="T14" fmla="*/ 16 w 23"/>
                <a:gd name="T15" fmla="*/ 18 h 21"/>
                <a:gd name="T16" fmla="*/ 18 w 23"/>
                <a:gd name="T17" fmla="*/ 16 h 21"/>
                <a:gd name="T18" fmla="*/ 20 w 23"/>
                <a:gd name="T19" fmla="*/ 14 h 21"/>
                <a:gd name="T20" fmla="*/ 23 w 23"/>
                <a:gd name="T21" fmla="*/ 9 h 21"/>
                <a:gd name="T22" fmla="*/ 23 w 23"/>
                <a:gd name="T23" fmla="*/ 9 h 21"/>
                <a:gd name="T24" fmla="*/ 20 w 23"/>
                <a:gd name="T25" fmla="*/ 5 h 21"/>
                <a:gd name="T26" fmla="*/ 18 w 23"/>
                <a:gd name="T27" fmla="*/ 3 h 21"/>
                <a:gd name="T28" fmla="*/ 16 w 23"/>
                <a:gd name="T29" fmla="*/ 0 h 21"/>
                <a:gd name="T30" fmla="*/ 11 w 23"/>
                <a:gd name="T31" fmla="*/ 0 h 21"/>
                <a:gd name="T32" fmla="*/ 11 w 23"/>
                <a:gd name="T33" fmla="*/ 0 h 21"/>
                <a:gd name="T34" fmla="*/ 7 w 23"/>
                <a:gd name="T35" fmla="*/ 0 h 21"/>
                <a:gd name="T36" fmla="*/ 2 w 23"/>
                <a:gd name="T37" fmla="*/ 3 h 21"/>
                <a:gd name="T38" fmla="*/ 0 w 23"/>
                <a:gd name="T39" fmla="*/ 5 h 21"/>
                <a:gd name="T40" fmla="*/ 0 w 23"/>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1">
                  <a:moveTo>
                    <a:pt x="0" y="9"/>
                  </a:moveTo>
                  <a:lnTo>
                    <a:pt x="0" y="9"/>
                  </a:lnTo>
                  <a:lnTo>
                    <a:pt x="0" y="14"/>
                  </a:lnTo>
                  <a:lnTo>
                    <a:pt x="2" y="18"/>
                  </a:lnTo>
                  <a:lnTo>
                    <a:pt x="7" y="18"/>
                  </a:lnTo>
                  <a:lnTo>
                    <a:pt x="11" y="21"/>
                  </a:lnTo>
                  <a:lnTo>
                    <a:pt x="16" y="18"/>
                  </a:lnTo>
                  <a:lnTo>
                    <a:pt x="18" y="16"/>
                  </a:lnTo>
                  <a:lnTo>
                    <a:pt x="20" y="14"/>
                  </a:lnTo>
                  <a:lnTo>
                    <a:pt x="23" y="9"/>
                  </a:lnTo>
                  <a:lnTo>
                    <a:pt x="20" y="5"/>
                  </a:lnTo>
                  <a:lnTo>
                    <a:pt x="18" y="3"/>
                  </a:lnTo>
                  <a:lnTo>
                    <a:pt x="16" y="0"/>
                  </a:lnTo>
                  <a:lnTo>
                    <a:pt x="11" y="0"/>
                  </a:lnTo>
                  <a:lnTo>
                    <a:pt x="7" y="0"/>
                  </a:lnTo>
                  <a:lnTo>
                    <a:pt x="2"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7" name="Freeform 2324">
              <a:extLst>
                <a:ext uri="{FF2B5EF4-FFF2-40B4-BE49-F238E27FC236}">
                  <a16:creationId xmlns:a16="http://schemas.microsoft.com/office/drawing/2014/main" xmlns="" id="{7F8C2DD4-E0A1-9948-98DB-F55770BD3623}"/>
                </a:ext>
              </a:extLst>
            </p:cNvPr>
            <p:cNvSpPr>
              <a:spLocks/>
            </p:cNvSpPr>
            <p:nvPr/>
          </p:nvSpPr>
          <p:spPr bwMode="auto">
            <a:xfrm>
              <a:off x="3209" y="3165"/>
              <a:ext cx="22" cy="21"/>
            </a:xfrm>
            <a:custGeom>
              <a:avLst/>
              <a:gdLst>
                <a:gd name="T0" fmla="*/ 0 w 22"/>
                <a:gd name="T1" fmla="*/ 9 h 21"/>
                <a:gd name="T2" fmla="*/ 0 w 22"/>
                <a:gd name="T3" fmla="*/ 9 h 21"/>
                <a:gd name="T4" fmla="*/ 0 w 22"/>
                <a:gd name="T5" fmla="*/ 14 h 21"/>
                <a:gd name="T6" fmla="*/ 2 w 22"/>
                <a:gd name="T7" fmla="*/ 18 h 21"/>
                <a:gd name="T8" fmla="*/ 6 w 22"/>
                <a:gd name="T9" fmla="*/ 21 h 21"/>
                <a:gd name="T10" fmla="*/ 11 w 22"/>
                <a:gd name="T11" fmla="*/ 21 h 21"/>
                <a:gd name="T12" fmla="*/ 11 w 22"/>
                <a:gd name="T13" fmla="*/ 21 h 21"/>
                <a:gd name="T14" fmla="*/ 15 w 22"/>
                <a:gd name="T15" fmla="*/ 21 h 21"/>
                <a:gd name="T16" fmla="*/ 18 w 22"/>
                <a:gd name="T17" fmla="*/ 18 h 21"/>
                <a:gd name="T18" fmla="*/ 20 w 22"/>
                <a:gd name="T19" fmla="*/ 14 h 21"/>
                <a:gd name="T20" fmla="*/ 22 w 22"/>
                <a:gd name="T21" fmla="*/ 9 h 21"/>
                <a:gd name="T22" fmla="*/ 22 w 22"/>
                <a:gd name="T23" fmla="*/ 9 h 21"/>
                <a:gd name="T24" fmla="*/ 22 w 22"/>
                <a:gd name="T25" fmla="*/ 5 h 21"/>
                <a:gd name="T26" fmla="*/ 20 w 22"/>
                <a:gd name="T27" fmla="*/ 3 h 21"/>
                <a:gd name="T28" fmla="*/ 15 w 22"/>
                <a:gd name="T29" fmla="*/ 0 h 21"/>
                <a:gd name="T30" fmla="*/ 11 w 22"/>
                <a:gd name="T31" fmla="*/ 0 h 21"/>
                <a:gd name="T32" fmla="*/ 11 w 22"/>
                <a:gd name="T33" fmla="*/ 0 h 21"/>
                <a:gd name="T34" fmla="*/ 6 w 22"/>
                <a:gd name="T35" fmla="*/ 0 h 21"/>
                <a:gd name="T36" fmla="*/ 4 w 22"/>
                <a:gd name="T37" fmla="*/ 3 h 21"/>
                <a:gd name="T38" fmla="*/ 2 w 22"/>
                <a:gd name="T39" fmla="*/ 7 h 21"/>
                <a:gd name="T40" fmla="*/ 0 w 22"/>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0" y="9"/>
                  </a:moveTo>
                  <a:lnTo>
                    <a:pt x="0" y="9"/>
                  </a:lnTo>
                  <a:lnTo>
                    <a:pt x="0" y="14"/>
                  </a:lnTo>
                  <a:lnTo>
                    <a:pt x="2" y="18"/>
                  </a:lnTo>
                  <a:lnTo>
                    <a:pt x="6" y="21"/>
                  </a:lnTo>
                  <a:lnTo>
                    <a:pt x="11" y="21"/>
                  </a:lnTo>
                  <a:lnTo>
                    <a:pt x="15" y="21"/>
                  </a:lnTo>
                  <a:lnTo>
                    <a:pt x="18" y="18"/>
                  </a:lnTo>
                  <a:lnTo>
                    <a:pt x="20" y="14"/>
                  </a:lnTo>
                  <a:lnTo>
                    <a:pt x="22" y="9"/>
                  </a:lnTo>
                  <a:lnTo>
                    <a:pt x="22" y="5"/>
                  </a:lnTo>
                  <a:lnTo>
                    <a:pt x="20" y="3"/>
                  </a:lnTo>
                  <a:lnTo>
                    <a:pt x="15" y="0"/>
                  </a:lnTo>
                  <a:lnTo>
                    <a:pt x="11" y="0"/>
                  </a:lnTo>
                  <a:lnTo>
                    <a:pt x="6" y="0"/>
                  </a:lnTo>
                  <a:lnTo>
                    <a:pt x="4" y="3"/>
                  </a:lnTo>
                  <a:lnTo>
                    <a:pt x="2"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8" name="Freeform 2325">
              <a:extLst>
                <a:ext uri="{FF2B5EF4-FFF2-40B4-BE49-F238E27FC236}">
                  <a16:creationId xmlns:a16="http://schemas.microsoft.com/office/drawing/2014/main" xmlns="" id="{946963E2-D11C-FA4E-A41A-C2567A6EA618}"/>
                </a:ext>
              </a:extLst>
            </p:cNvPr>
            <p:cNvSpPr>
              <a:spLocks/>
            </p:cNvSpPr>
            <p:nvPr/>
          </p:nvSpPr>
          <p:spPr bwMode="auto">
            <a:xfrm>
              <a:off x="3209" y="3165"/>
              <a:ext cx="22" cy="21"/>
            </a:xfrm>
            <a:custGeom>
              <a:avLst/>
              <a:gdLst>
                <a:gd name="T0" fmla="*/ 0 w 22"/>
                <a:gd name="T1" fmla="*/ 9 h 21"/>
                <a:gd name="T2" fmla="*/ 0 w 22"/>
                <a:gd name="T3" fmla="*/ 9 h 21"/>
                <a:gd name="T4" fmla="*/ 0 w 22"/>
                <a:gd name="T5" fmla="*/ 14 h 21"/>
                <a:gd name="T6" fmla="*/ 2 w 22"/>
                <a:gd name="T7" fmla="*/ 18 h 21"/>
                <a:gd name="T8" fmla="*/ 6 w 22"/>
                <a:gd name="T9" fmla="*/ 21 h 21"/>
                <a:gd name="T10" fmla="*/ 11 w 22"/>
                <a:gd name="T11" fmla="*/ 21 h 21"/>
                <a:gd name="T12" fmla="*/ 11 w 22"/>
                <a:gd name="T13" fmla="*/ 21 h 21"/>
                <a:gd name="T14" fmla="*/ 15 w 22"/>
                <a:gd name="T15" fmla="*/ 21 h 21"/>
                <a:gd name="T16" fmla="*/ 18 w 22"/>
                <a:gd name="T17" fmla="*/ 18 h 21"/>
                <a:gd name="T18" fmla="*/ 20 w 22"/>
                <a:gd name="T19" fmla="*/ 14 h 21"/>
                <a:gd name="T20" fmla="*/ 22 w 22"/>
                <a:gd name="T21" fmla="*/ 9 h 21"/>
                <a:gd name="T22" fmla="*/ 22 w 22"/>
                <a:gd name="T23" fmla="*/ 9 h 21"/>
                <a:gd name="T24" fmla="*/ 22 w 22"/>
                <a:gd name="T25" fmla="*/ 5 h 21"/>
                <a:gd name="T26" fmla="*/ 20 w 22"/>
                <a:gd name="T27" fmla="*/ 3 h 21"/>
                <a:gd name="T28" fmla="*/ 15 w 22"/>
                <a:gd name="T29" fmla="*/ 0 h 21"/>
                <a:gd name="T30" fmla="*/ 11 w 22"/>
                <a:gd name="T31" fmla="*/ 0 h 21"/>
                <a:gd name="T32" fmla="*/ 11 w 22"/>
                <a:gd name="T33" fmla="*/ 0 h 21"/>
                <a:gd name="T34" fmla="*/ 6 w 22"/>
                <a:gd name="T35" fmla="*/ 0 h 21"/>
                <a:gd name="T36" fmla="*/ 4 w 22"/>
                <a:gd name="T37" fmla="*/ 3 h 21"/>
                <a:gd name="T38" fmla="*/ 2 w 22"/>
                <a:gd name="T39" fmla="*/ 7 h 21"/>
                <a:gd name="T40" fmla="*/ 0 w 22"/>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0" y="9"/>
                  </a:moveTo>
                  <a:lnTo>
                    <a:pt x="0" y="9"/>
                  </a:lnTo>
                  <a:lnTo>
                    <a:pt x="0" y="14"/>
                  </a:lnTo>
                  <a:lnTo>
                    <a:pt x="2" y="18"/>
                  </a:lnTo>
                  <a:lnTo>
                    <a:pt x="6" y="21"/>
                  </a:lnTo>
                  <a:lnTo>
                    <a:pt x="11" y="21"/>
                  </a:lnTo>
                  <a:lnTo>
                    <a:pt x="15" y="21"/>
                  </a:lnTo>
                  <a:lnTo>
                    <a:pt x="18" y="18"/>
                  </a:lnTo>
                  <a:lnTo>
                    <a:pt x="20" y="14"/>
                  </a:lnTo>
                  <a:lnTo>
                    <a:pt x="22" y="9"/>
                  </a:lnTo>
                  <a:lnTo>
                    <a:pt x="22" y="5"/>
                  </a:lnTo>
                  <a:lnTo>
                    <a:pt x="20" y="3"/>
                  </a:lnTo>
                  <a:lnTo>
                    <a:pt x="15" y="0"/>
                  </a:lnTo>
                  <a:lnTo>
                    <a:pt x="11" y="0"/>
                  </a:lnTo>
                  <a:lnTo>
                    <a:pt x="6" y="0"/>
                  </a:lnTo>
                  <a:lnTo>
                    <a:pt x="4" y="3"/>
                  </a:lnTo>
                  <a:lnTo>
                    <a:pt x="2"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09" name="Freeform 2326">
              <a:extLst>
                <a:ext uri="{FF2B5EF4-FFF2-40B4-BE49-F238E27FC236}">
                  <a16:creationId xmlns:a16="http://schemas.microsoft.com/office/drawing/2014/main" xmlns="" id="{CFEC1BAD-E183-0C4F-BCD4-BE757EA23144}"/>
                </a:ext>
              </a:extLst>
            </p:cNvPr>
            <p:cNvSpPr>
              <a:spLocks/>
            </p:cNvSpPr>
            <p:nvPr/>
          </p:nvSpPr>
          <p:spPr bwMode="auto">
            <a:xfrm>
              <a:off x="3186" y="3165"/>
              <a:ext cx="23" cy="21"/>
            </a:xfrm>
            <a:custGeom>
              <a:avLst/>
              <a:gdLst>
                <a:gd name="T0" fmla="*/ 0 w 23"/>
                <a:gd name="T1" fmla="*/ 12 h 21"/>
                <a:gd name="T2" fmla="*/ 0 w 23"/>
                <a:gd name="T3" fmla="*/ 12 h 21"/>
                <a:gd name="T4" fmla="*/ 2 w 23"/>
                <a:gd name="T5" fmla="*/ 14 h 21"/>
                <a:gd name="T6" fmla="*/ 2 w 23"/>
                <a:gd name="T7" fmla="*/ 18 h 21"/>
                <a:gd name="T8" fmla="*/ 7 w 23"/>
                <a:gd name="T9" fmla="*/ 21 h 21"/>
                <a:gd name="T10" fmla="*/ 11 w 23"/>
                <a:gd name="T11" fmla="*/ 21 h 21"/>
                <a:gd name="T12" fmla="*/ 11 w 23"/>
                <a:gd name="T13" fmla="*/ 21 h 21"/>
                <a:gd name="T14" fmla="*/ 16 w 23"/>
                <a:gd name="T15" fmla="*/ 21 h 21"/>
                <a:gd name="T16" fmla="*/ 18 w 23"/>
                <a:gd name="T17" fmla="*/ 18 h 21"/>
                <a:gd name="T18" fmla="*/ 23 w 23"/>
                <a:gd name="T19" fmla="*/ 14 h 21"/>
                <a:gd name="T20" fmla="*/ 23 w 23"/>
                <a:gd name="T21" fmla="*/ 9 h 21"/>
                <a:gd name="T22" fmla="*/ 23 w 23"/>
                <a:gd name="T23" fmla="*/ 9 h 21"/>
                <a:gd name="T24" fmla="*/ 23 w 23"/>
                <a:gd name="T25" fmla="*/ 7 h 21"/>
                <a:gd name="T26" fmla="*/ 20 w 23"/>
                <a:gd name="T27" fmla="*/ 3 h 21"/>
                <a:gd name="T28" fmla="*/ 16 w 23"/>
                <a:gd name="T29" fmla="*/ 0 h 21"/>
                <a:gd name="T30" fmla="*/ 14 w 23"/>
                <a:gd name="T31" fmla="*/ 0 h 21"/>
                <a:gd name="T32" fmla="*/ 14 w 23"/>
                <a:gd name="T33" fmla="*/ 0 h 21"/>
                <a:gd name="T34" fmla="*/ 9 w 23"/>
                <a:gd name="T35" fmla="*/ 0 h 21"/>
                <a:gd name="T36" fmla="*/ 5 w 23"/>
                <a:gd name="T37" fmla="*/ 3 h 21"/>
                <a:gd name="T38" fmla="*/ 2 w 23"/>
                <a:gd name="T39" fmla="*/ 7 h 21"/>
                <a:gd name="T40" fmla="*/ 0 w 23"/>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1">
                  <a:moveTo>
                    <a:pt x="0" y="12"/>
                  </a:moveTo>
                  <a:lnTo>
                    <a:pt x="0" y="12"/>
                  </a:lnTo>
                  <a:lnTo>
                    <a:pt x="2" y="14"/>
                  </a:lnTo>
                  <a:lnTo>
                    <a:pt x="2" y="18"/>
                  </a:lnTo>
                  <a:lnTo>
                    <a:pt x="7" y="21"/>
                  </a:lnTo>
                  <a:lnTo>
                    <a:pt x="11" y="21"/>
                  </a:lnTo>
                  <a:lnTo>
                    <a:pt x="16" y="21"/>
                  </a:lnTo>
                  <a:lnTo>
                    <a:pt x="18" y="18"/>
                  </a:lnTo>
                  <a:lnTo>
                    <a:pt x="23" y="14"/>
                  </a:lnTo>
                  <a:lnTo>
                    <a:pt x="23" y="9"/>
                  </a:lnTo>
                  <a:lnTo>
                    <a:pt x="23" y="7"/>
                  </a:lnTo>
                  <a:lnTo>
                    <a:pt x="20" y="3"/>
                  </a:lnTo>
                  <a:lnTo>
                    <a:pt x="16" y="0"/>
                  </a:lnTo>
                  <a:lnTo>
                    <a:pt x="14" y="0"/>
                  </a:lnTo>
                  <a:lnTo>
                    <a:pt x="9" y="0"/>
                  </a:lnTo>
                  <a:lnTo>
                    <a:pt x="5" y="3"/>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0" name="Freeform 2327">
              <a:extLst>
                <a:ext uri="{FF2B5EF4-FFF2-40B4-BE49-F238E27FC236}">
                  <a16:creationId xmlns:a16="http://schemas.microsoft.com/office/drawing/2014/main" xmlns="" id="{0122E6BA-A0EA-3F46-9259-C6CE3D9BD00C}"/>
                </a:ext>
              </a:extLst>
            </p:cNvPr>
            <p:cNvSpPr>
              <a:spLocks/>
            </p:cNvSpPr>
            <p:nvPr/>
          </p:nvSpPr>
          <p:spPr bwMode="auto">
            <a:xfrm>
              <a:off x="3186" y="3165"/>
              <a:ext cx="23" cy="21"/>
            </a:xfrm>
            <a:custGeom>
              <a:avLst/>
              <a:gdLst>
                <a:gd name="T0" fmla="*/ 0 w 23"/>
                <a:gd name="T1" fmla="*/ 12 h 21"/>
                <a:gd name="T2" fmla="*/ 0 w 23"/>
                <a:gd name="T3" fmla="*/ 12 h 21"/>
                <a:gd name="T4" fmla="*/ 2 w 23"/>
                <a:gd name="T5" fmla="*/ 14 h 21"/>
                <a:gd name="T6" fmla="*/ 2 w 23"/>
                <a:gd name="T7" fmla="*/ 18 h 21"/>
                <a:gd name="T8" fmla="*/ 7 w 23"/>
                <a:gd name="T9" fmla="*/ 21 h 21"/>
                <a:gd name="T10" fmla="*/ 11 w 23"/>
                <a:gd name="T11" fmla="*/ 21 h 21"/>
                <a:gd name="T12" fmla="*/ 11 w 23"/>
                <a:gd name="T13" fmla="*/ 21 h 21"/>
                <a:gd name="T14" fmla="*/ 16 w 23"/>
                <a:gd name="T15" fmla="*/ 21 h 21"/>
                <a:gd name="T16" fmla="*/ 18 w 23"/>
                <a:gd name="T17" fmla="*/ 18 h 21"/>
                <a:gd name="T18" fmla="*/ 23 w 23"/>
                <a:gd name="T19" fmla="*/ 14 h 21"/>
                <a:gd name="T20" fmla="*/ 23 w 23"/>
                <a:gd name="T21" fmla="*/ 9 h 21"/>
                <a:gd name="T22" fmla="*/ 23 w 23"/>
                <a:gd name="T23" fmla="*/ 9 h 21"/>
                <a:gd name="T24" fmla="*/ 23 w 23"/>
                <a:gd name="T25" fmla="*/ 7 h 21"/>
                <a:gd name="T26" fmla="*/ 20 w 23"/>
                <a:gd name="T27" fmla="*/ 3 h 21"/>
                <a:gd name="T28" fmla="*/ 16 w 23"/>
                <a:gd name="T29" fmla="*/ 0 h 21"/>
                <a:gd name="T30" fmla="*/ 14 w 23"/>
                <a:gd name="T31" fmla="*/ 0 h 21"/>
                <a:gd name="T32" fmla="*/ 14 w 23"/>
                <a:gd name="T33" fmla="*/ 0 h 21"/>
                <a:gd name="T34" fmla="*/ 9 w 23"/>
                <a:gd name="T35" fmla="*/ 0 h 21"/>
                <a:gd name="T36" fmla="*/ 5 w 23"/>
                <a:gd name="T37" fmla="*/ 3 h 21"/>
                <a:gd name="T38" fmla="*/ 2 w 23"/>
                <a:gd name="T39" fmla="*/ 7 h 21"/>
                <a:gd name="T40" fmla="*/ 0 w 23"/>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1">
                  <a:moveTo>
                    <a:pt x="0" y="12"/>
                  </a:moveTo>
                  <a:lnTo>
                    <a:pt x="0" y="12"/>
                  </a:lnTo>
                  <a:lnTo>
                    <a:pt x="2" y="14"/>
                  </a:lnTo>
                  <a:lnTo>
                    <a:pt x="2" y="18"/>
                  </a:lnTo>
                  <a:lnTo>
                    <a:pt x="7" y="21"/>
                  </a:lnTo>
                  <a:lnTo>
                    <a:pt x="11" y="21"/>
                  </a:lnTo>
                  <a:lnTo>
                    <a:pt x="16" y="21"/>
                  </a:lnTo>
                  <a:lnTo>
                    <a:pt x="18" y="18"/>
                  </a:lnTo>
                  <a:lnTo>
                    <a:pt x="23" y="14"/>
                  </a:lnTo>
                  <a:lnTo>
                    <a:pt x="23" y="9"/>
                  </a:lnTo>
                  <a:lnTo>
                    <a:pt x="23" y="7"/>
                  </a:lnTo>
                  <a:lnTo>
                    <a:pt x="20" y="3"/>
                  </a:lnTo>
                  <a:lnTo>
                    <a:pt x="16" y="0"/>
                  </a:lnTo>
                  <a:lnTo>
                    <a:pt x="14" y="0"/>
                  </a:lnTo>
                  <a:lnTo>
                    <a:pt x="9" y="0"/>
                  </a:lnTo>
                  <a:lnTo>
                    <a:pt x="5" y="3"/>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1" name="Freeform 2328">
              <a:extLst>
                <a:ext uri="{FF2B5EF4-FFF2-40B4-BE49-F238E27FC236}">
                  <a16:creationId xmlns:a16="http://schemas.microsoft.com/office/drawing/2014/main" xmlns="" id="{3899EE28-788E-0242-B8C0-5F34081D0EF5}"/>
                </a:ext>
              </a:extLst>
            </p:cNvPr>
            <p:cNvSpPr>
              <a:spLocks/>
            </p:cNvSpPr>
            <p:nvPr/>
          </p:nvSpPr>
          <p:spPr bwMode="auto">
            <a:xfrm>
              <a:off x="3166" y="3165"/>
              <a:ext cx="20" cy="21"/>
            </a:xfrm>
            <a:custGeom>
              <a:avLst/>
              <a:gdLst>
                <a:gd name="T0" fmla="*/ 0 w 20"/>
                <a:gd name="T1" fmla="*/ 12 h 21"/>
                <a:gd name="T2" fmla="*/ 0 w 20"/>
                <a:gd name="T3" fmla="*/ 12 h 21"/>
                <a:gd name="T4" fmla="*/ 0 w 20"/>
                <a:gd name="T5" fmla="*/ 16 h 21"/>
                <a:gd name="T6" fmla="*/ 2 w 20"/>
                <a:gd name="T7" fmla="*/ 18 h 21"/>
                <a:gd name="T8" fmla="*/ 4 w 20"/>
                <a:gd name="T9" fmla="*/ 21 h 21"/>
                <a:gd name="T10" fmla="*/ 9 w 20"/>
                <a:gd name="T11" fmla="*/ 21 h 21"/>
                <a:gd name="T12" fmla="*/ 9 w 20"/>
                <a:gd name="T13" fmla="*/ 21 h 21"/>
                <a:gd name="T14" fmla="*/ 13 w 20"/>
                <a:gd name="T15" fmla="*/ 21 h 21"/>
                <a:gd name="T16" fmla="*/ 16 w 20"/>
                <a:gd name="T17" fmla="*/ 18 h 21"/>
                <a:gd name="T18" fmla="*/ 20 w 20"/>
                <a:gd name="T19" fmla="*/ 16 h 21"/>
                <a:gd name="T20" fmla="*/ 20 w 20"/>
                <a:gd name="T21" fmla="*/ 12 h 21"/>
                <a:gd name="T22" fmla="*/ 20 w 20"/>
                <a:gd name="T23" fmla="*/ 12 h 21"/>
                <a:gd name="T24" fmla="*/ 20 w 20"/>
                <a:gd name="T25" fmla="*/ 7 h 21"/>
                <a:gd name="T26" fmla="*/ 18 w 20"/>
                <a:gd name="T27" fmla="*/ 3 h 21"/>
                <a:gd name="T28" fmla="*/ 16 w 20"/>
                <a:gd name="T29" fmla="*/ 3 h 21"/>
                <a:gd name="T30" fmla="*/ 11 w 20"/>
                <a:gd name="T31" fmla="*/ 0 h 21"/>
                <a:gd name="T32" fmla="*/ 11 w 20"/>
                <a:gd name="T33" fmla="*/ 0 h 21"/>
                <a:gd name="T34" fmla="*/ 7 w 20"/>
                <a:gd name="T35" fmla="*/ 3 h 21"/>
                <a:gd name="T36" fmla="*/ 2 w 20"/>
                <a:gd name="T37" fmla="*/ 5 h 21"/>
                <a:gd name="T38" fmla="*/ 0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6"/>
                  </a:lnTo>
                  <a:lnTo>
                    <a:pt x="2" y="18"/>
                  </a:lnTo>
                  <a:lnTo>
                    <a:pt x="4" y="21"/>
                  </a:lnTo>
                  <a:lnTo>
                    <a:pt x="9" y="21"/>
                  </a:lnTo>
                  <a:lnTo>
                    <a:pt x="13" y="21"/>
                  </a:lnTo>
                  <a:lnTo>
                    <a:pt x="16" y="18"/>
                  </a:lnTo>
                  <a:lnTo>
                    <a:pt x="20" y="16"/>
                  </a:lnTo>
                  <a:lnTo>
                    <a:pt x="20" y="12"/>
                  </a:lnTo>
                  <a:lnTo>
                    <a:pt x="20" y="7"/>
                  </a:lnTo>
                  <a:lnTo>
                    <a:pt x="18" y="3"/>
                  </a:lnTo>
                  <a:lnTo>
                    <a:pt x="16" y="3"/>
                  </a:lnTo>
                  <a:lnTo>
                    <a:pt x="11" y="0"/>
                  </a:lnTo>
                  <a:lnTo>
                    <a:pt x="7" y="3"/>
                  </a:lnTo>
                  <a:lnTo>
                    <a:pt x="2"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2" name="Freeform 2329">
              <a:extLst>
                <a:ext uri="{FF2B5EF4-FFF2-40B4-BE49-F238E27FC236}">
                  <a16:creationId xmlns:a16="http://schemas.microsoft.com/office/drawing/2014/main" xmlns="" id="{54295361-01CE-244E-9091-1610C8253FBF}"/>
                </a:ext>
              </a:extLst>
            </p:cNvPr>
            <p:cNvSpPr>
              <a:spLocks/>
            </p:cNvSpPr>
            <p:nvPr/>
          </p:nvSpPr>
          <p:spPr bwMode="auto">
            <a:xfrm>
              <a:off x="3166" y="3165"/>
              <a:ext cx="20" cy="21"/>
            </a:xfrm>
            <a:custGeom>
              <a:avLst/>
              <a:gdLst>
                <a:gd name="T0" fmla="*/ 0 w 20"/>
                <a:gd name="T1" fmla="*/ 12 h 21"/>
                <a:gd name="T2" fmla="*/ 0 w 20"/>
                <a:gd name="T3" fmla="*/ 12 h 21"/>
                <a:gd name="T4" fmla="*/ 0 w 20"/>
                <a:gd name="T5" fmla="*/ 16 h 21"/>
                <a:gd name="T6" fmla="*/ 2 w 20"/>
                <a:gd name="T7" fmla="*/ 18 h 21"/>
                <a:gd name="T8" fmla="*/ 4 w 20"/>
                <a:gd name="T9" fmla="*/ 21 h 21"/>
                <a:gd name="T10" fmla="*/ 9 w 20"/>
                <a:gd name="T11" fmla="*/ 21 h 21"/>
                <a:gd name="T12" fmla="*/ 9 w 20"/>
                <a:gd name="T13" fmla="*/ 21 h 21"/>
                <a:gd name="T14" fmla="*/ 13 w 20"/>
                <a:gd name="T15" fmla="*/ 21 h 21"/>
                <a:gd name="T16" fmla="*/ 16 w 20"/>
                <a:gd name="T17" fmla="*/ 18 h 21"/>
                <a:gd name="T18" fmla="*/ 20 w 20"/>
                <a:gd name="T19" fmla="*/ 16 h 21"/>
                <a:gd name="T20" fmla="*/ 20 w 20"/>
                <a:gd name="T21" fmla="*/ 12 h 21"/>
                <a:gd name="T22" fmla="*/ 20 w 20"/>
                <a:gd name="T23" fmla="*/ 12 h 21"/>
                <a:gd name="T24" fmla="*/ 20 w 20"/>
                <a:gd name="T25" fmla="*/ 7 h 21"/>
                <a:gd name="T26" fmla="*/ 18 w 20"/>
                <a:gd name="T27" fmla="*/ 3 h 21"/>
                <a:gd name="T28" fmla="*/ 16 w 20"/>
                <a:gd name="T29" fmla="*/ 3 h 21"/>
                <a:gd name="T30" fmla="*/ 11 w 20"/>
                <a:gd name="T31" fmla="*/ 0 h 21"/>
                <a:gd name="T32" fmla="*/ 11 w 20"/>
                <a:gd name="T33" fmla="*/ 0 h 21"/>
                <a:gd name="T34" fmla="*/ 7 w 20"/>
                <a:gd name="T35" fmla="*/ 3 h 21"/>
                <a:gd name="T36" fmla="*/ 2 w 20"/>
                <a:gd name="T37" fmla="*/ 5 h 21"/>
                <a:gd name="T38" fmla="*/ 0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6"/>
                  </a:lnTo>
                  <a:lnTo>
                    <a:pt x="2" y="18"/>
                  </a:lnTo>
                  <a:lnTo>
                    <a:pt x="4" y="21"/>
                  </a:lnTo>
                  <a:lnTo>
                    <a:pt x="9" y="21"/>
                  </a:lnTo>
                  <a:lnTo>
                    <a:pt x="13" y="21"/>
                  </a:lnTo>
                  <a:lnTo>
                    <a:pt x="16" y="18"/>
                  </a:lnTo>
                  <a:lnTo>
                    <a:pt x="20" y="16"/>
                  </a:lnTo>
                  <a:lnTo>
                    <a:pt x="20" y="12"/>
                  </a:lnTo>
                  <a:lnTo>
                    <a:pt x="20" y="7"/>
                  </a:lnTo>
                  <a:lnTo>
                    <a:pt x="18" y="3"/>
                  </a:lnTo>
                  <a:lnTo>
                    <a:pt x="16" y="3"/>
                  </a:lnTo>
                  <a:lnTo>
                    <a:pt x="11" y="0"/>
                  </a:lnTo>
                  <a:lnTo>
                    <a:pt x="7" y="3"/>
                  </a:lnTo>
                  <a:lnTo>
                    <a:pt x="2"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3" name="Freeform 2330">
              <a:extLst>
                <a:ext uri="{FF2B5EF4-FFF2-40B4-BE49-F238E27FC236}">
                  <a16:creationId xmlns:a16="http://schemas.microsoft.com/office/drawing/2014/main" xmlns="" id="{8192663F-11BB-F44A-9A91-988A92DDF42B}"/>
                </a:ext>
              </a:extLst>
            </p:cNvPr>
            <p:cNvSpPr>
              <a:spLocks/>
            </p:cNvSpPr>
            <p:nvPr/>
          </p:nvSpPr>
          <p:spPr bwMode="auto">
            <a:xfrm>
              <a:off x="3143" y="3165"/>
              <a:ext cx="21" cy="23"/>
            </a:xfrm>
            <a:custGeom>
              <a:avLst/>
              <a:gdLst>
                <a:gd name="T0" fmla="*/ 0 w 21"/>
                <a:gd name="T1" fmla="*/ 12 h 23"/>
                <a:gd name="T2" fmla="*/ 0 w 21"/>
                <a:gd name="T3" fmla="*/ 12 h 23"/>
                <a:gd name="T4" fmla="*/ 0 w 21"/>
                <a:gd name="T5" fmla="*/ 16 h 23"/>
                <a:gd name="T6" fmla="*/ 3 w 21"/>
                <a:gd name="T7" fmla="*/ 18 h 23"/>
                <a:gd name="T8" fmla="*/ 5 w 21"/>
                <a:gd name="T9" fmla="*/ 21 h 23"/>
                <a:gd name="T10" fmla="*/ 9 w 21"/>
                <a:gd name="T11" fmla="*/ 23 h 23"/>
                <a:gd name="T12" fmla="*/ 9 w 21"/>
                <a:gd name="T13" fmla="*/ 23 h 23"/>
                <a:gd name="T14" fmla="*/ 14 w 21"/>
                <a:gd name="T15" fmla="*/ 21 h 23"/>
                <a:gd name="T16" fmla="*/ 18 w 21"/>
                <a:gd name="T17" fmla="*/ 18 h 23"/>
                <a:gd name="T18" fmla="*/ 21 w 21"/>
                <a:gd name="T19" fmla="*/ 16 h 23"/>
                <a:gd name="T20" fmla="*/ 21 w 21"/>
                <a:gd name="T21" fmla="*/ 12 h 23"/>
                <a:gd name="T22" fmla="*/ 21 w 21"/>
                <a:gd name="T23" fmla="*/ 12 h 23"/>
                <a:gd name="T24" fmla="*/ 21 w 21"/>
                <a:gd name="T25" fmla="*/ 7 h 23"/>
                <a:gd name="T26" fmla="*/ 21 w 21"/>
                <a:gd name="T27" fmla="*/ 5 h 23"/>
                <a:gd name="T28" fmla="*/ 16 w 21"/>
                <a:gd name="T29" fmla="*/ 3 h 23"/>
                <a:gd name="T30" fmla="*/ 12 w 21"/>
                <a:gd name="T31" fmla="*/ 0 h 23"/>
                <a:gd name="T32" fmla="*/ 12 w 21"/>
                <a:gd name="T33" fmla="*/ 0 h 23"/>
                <a:gd name="T34" fmla="*/ 9 w 21"/>
                <a:gd name="T35" fmla="*/ 3 h 23"/>
                <a:gd name="T36" fmla="*/ 5 w 21"/>
                <a:gd name="T37" fmla="*/ 5 h 23"/>
                <a:gd name="T38" fmla="*/ 3 w 21"/>
                <a:gd name="T39" fmla="*/ 7 h 23"/>
                <a:gd name="T40" fmla="*/ 0 w 2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3">
                  <a:moveTo>
                    <a:pt x="0" y="12"/>
                  </a:moveTo>
                  <a:lnTo>
                    <a:pt x="0" y="12"/>
                  </a:lnTo>
                  <a:lnTo>
                    <a:pt x="0" y="16"/>
                  </a:lnTo>
                  <a:lnTo>
                    <a:pt x="3" y="18"/>
                  </a:lnTo>
                  <a:lnTo>
                    <a:pt x="5" y="21"/>
                  </a:lnTo>
                  <a:lnTo>
                    <a:pt x="9" y="23"/>
                  </a:lnTo>
                  <a:lnTo>
                    <a:pt x="14" y="21"/>
                  </a:lnTo>
                  <a:lnTo>
                    <a:pt x="18" y="18"/>
                  </a:lnTo>
                  <a:lnTo>
                    <a:pt x="21" y="16"/>
                  </a:lnTo>
                  <a:lnTo>
                    <a:pt x="21" y="12"/>
                  </a:lnTo>
                  <a:lnTo>
                    <a:pt x="21" y="7"/>
                  </a:lnTo>
                  <a:lnTo>
                    <a:pt x="21" y="5"/>
                  </a:lnTo>
                  <a:lnTo>
                    <a:pt x="16" y="3"/>
                  </a:lnTo>
                  <a:lnTo>
                    <a:pt x="12" y="0"/>
                  </a:lnTo>
                  <a:lnTo>
                    <a:pt x="9" y="3"/>
                  </a:lnTo>
                  <a:lnTo>
                    <a:pt x="5" y="5"/>
                  </a:lnTo>
                  <a:lnTo>
                    <a:pt x="3"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4" name="Freeform 2331">
              <a:extLst>
                <a:ext uri="{FF2B5EF4-FFF2-40B4-BE49-F238E27FC236}">
                  <a16:creationId xmlns:a16="http://schemas.microsoft.com/office/drawing/2014/main" xmlns="" id="{59AC921C-96DB-4E45-829C-403B3C2455A8}"/>
                </a:ext>
              </a:extLst>
            </p:cNvPr>
            <p:cNvSpPr>
              <a:spLocks/>
            </p:cNvSpPr>
            <p:nvPr/>
          </p:nvSpPr>
          <p:spPr bwMode="auto">
            <a:xfrm>
              <a:off x="3143" y="3165"/>
              <a:ext cx="21" cy="23"/>
            </a:xfrm>
            <a:custGeom>
              <a:avLst/>
              <a:gdLst>
                <a:gd name="T0" fmla="*/ 0 w 21"/>
                <a:gd name="T1" fmla="*/ 12 h 23"/>
                <a:gd name="T2" fmla="*/ 0 w 21"/>
                <a:gd name="T3" fmla="*/ 12 h 23"/>
                <a:gd name="T4" fmla="*/ 0 w 21"/>
                <a:gd name="T5" fmla="*/ 16 h 23"/>
                <a:gd name="T6" fmla="*/ 3 w 21"/>
                <a:gd name="T7" fmla="*/ 18 h 23"/>
                <a:gd name="T8" fmla="*/ 5 w 21"/>
                <a:gd name="T9" fmla="*/ 21 h 23"/>
                <a:gd name="T10" fmla="*/ 9 w 21"/>
                <a:gd name="T11" fmla="*/ 23 h 23"/>
                <a:gd name="T12" fmla="*/ 9 w 21"/>
                <a:gd name="T13" fmla="*/ 23 h 23"/>
                <a:gd name="T14" fmla="*/ 14 w 21"/>
                <a:gd name="T15" fmla="*/ 21 h 23"/>
                <a:gd name="T16" fmla="*/ 18 w 21"/>
                <a:gd name="T17" fmla="*/ 18 h 23"/>
                <a:gd name="T18" fmla="*/ 21 w 21"/>
                <a:gd name="T19" fmla="*/ 16 h 23"/>
                <a:gd name="T20" fmla="*/ 21 w 21"/>
                <a:gd name="T21" fmla="*/ 12 h 23"/>
                <a:gd name="T22" fmla="*/ 21 w 21"/>
                <a:gd name="T23" fmla="*/ 12 h 23"/>
                <a:gd name="T24" fmla="*/ 21 w 21"/>
                <a:gd name="T25" fmla="*/ 7 h 23"/>
                <a:gd name="T26" fmla="*/ 21 w 21"/>
                <a:gd name="T27" fmla="*/ 5 h 23"/>
                <a:gd name="T28" fmla="*/ 16 w 21"/>
                <a:gd name="T29" fmla="*/ 3 h 23"/>
                <a:gd name="T30" fmla="*/ 12 w 21"/>
                <a:gd name="T31" fmla="*/ 0 h 23"/>
                <a:gd name="T32" fmla="*/ 12 w 21"/>
                <a:gd name="T33" fmla="*/ 0 h 23"/>
                <a:gd name="T34" fmla="*/ 9 w 21"/>
                <a:gd name="T35" fmla="*/ 3 h 23"/>
                <a:gd name="T36" fmla="*/ 5 w 21"/>
                <a:gd name="T37" fmla="*/ 5 h 23"/>
                <a:gd name="T38" fmla="*/ 3 w 21"/>
                <a:gd name="T39" fmla="*/ 7 h 23"/>
                <a:gd name="T40" fmla="*/ 0 w 21"/>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3">
                  <a:moveTo>
                    <a:pt x="0" y="12"/>
                  </a:moveTo>
                  <a:lnTo>
                    <a:pt x="0" y="12"/>
                  </a:lnTo>
                  <a:lnTo>
                    <a:pt x="0" y="16"/>
                  </a:lnTo>
                  <a:lnTo>
                    <a:pt x="3" y="18"/>
                  </a:lnTo>
                  <a:lnTo>
                    <a:pt x="5" y="21"/>
                  </a:lnTo>
                  <a:lnTo>
                    <a:pt x="9" y="23"/>
                  </a:lnTo>
                  <a:lnTo>
                    <a:pt x="14" y="21"/>
                  </a:lnTo>
                  <a:lnTo>
                    <a:pt x="18" y="18"/>
                  </a:lnTo>
                  <a:lnTo>
                    <a:pt x="21" y="16"/>
                  </a:lnTo>
                  <a:lnTo>
                    <a:pt x="21" y="12"/>
                  </a:lnTo>
                  <a:lnTo>
                    <a:pt x="21" y="7"/>
                  </a:lnTo>
                  <a:lnTo>
                    <a:pt x="21" y="5"/>
                  </a:lnTo>
                  <a:lnTo>
                    <a:pt x="16" y="3"/>
                  </a:lnTo>
                  <a:lnTo>
                    <a:pt x="12" y="0"/>
                  </a:lnTo>
                  <a:lnTo>
                    <a:pt x="9" y="3"/>
                  </a:lnTo>
                  <a:lnTo>
                    <a:pt x="5" y="5"/>
                  </a:lnTo>
                  <a:lnTo>
                    <a:pt x="3"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5" name="Freeform 2332">
              <a:extLst>
                <a:ext uri="{FF2B5EF4-FFF2-40B4-BE49-F238E27FC236}">
                  <a16:creationId xmlns:a16="http://schemas.microsoft.com/office/drawing/2014/main" xmlns="" id="{49644D95-718E-BE4C-A076-883827B94E12}"/>
                </a:ext>
              </a:extLst>
            </p:cNvPr>
            <p:cNvSpPr>
              <a:spLocks/>
            </p:cNvSpPr>
            <p:nvPr/>
          </p:nvSpPr>
          <p:spPr bwMode="auto">
            <a:xfrm>
              <a:off x="2988" y="3170"/>
              <a:ext cx="22" cy="20"/>
            </a:xfrm>
            <a:custGeom>
              <a:avLst/>
              <a:gdLst>
                <a:gd name="T0" fmla="*/ 0 w 22"/>
                <a:gd name="T1" fmla="*/ 11 h 20"/>
                <a:gd name="T2" fmla="*/ 0 w 22"/>
                <a:gd name="T3" fmla="*/ 11 h 20"/>
                <a:gd name="T4" fmla="*/ 0 w 22"/>
                <a:gd name="T5" fmla="*/ 13 h 20"/>
                <a:gd name="T6" fmla="*/ 0 w 22"/>
                <a:gd name="T7" fmla="*/ 18 h 20"/>
                <a:gd name="T8" fmla="*/ 2 w 22"/>
                <a:gd name="T9" fmla="*/ 20 h 20"/>
                <a:gd name="T10" fmla="*/ 7 w 22"/>
                <a:gd name="T11" fmla="*/ 20 h 20"/>
                <a:gd name="T12" fmla="*/ 7 w 22"/>
                <a:gd name="T13" fmla="*/ 20 h 20"/>
                <a:gd name="T14" fmla="*/ 11 w 22"/>
                <a:gd name="T15" fmla="*/ 20 h 20"/>
                <a:gd name="T16" fmla="*/ 16 w 22"/>
                <a:gd name="T17" fmla="*/ 18 h 20"/>
                <a:gd name="T18" fmla="*/ 20 w 22"/>
                <a:gd name="T19" fmla="*/ 13 h 20"/>
                <a:gd name="T20" fmla="*/ 22 w 22"/>
                <a:gd name="T21" fmla="*/ 9 h 20"/>
                <a:gd name="T22" fmla="*/ 22 w 22"/>
                <a:gd name="T23" fmla="*/ 9 h 20"/>
                <a:gd name="T24" fmla="*/ 22 w 22"/>
                <a:gd name="T25" fmla="*/ 7 h 20"/>
                <a:gd name="T26" fmla="*/ 22 w 22"/>
                <a:gd name="T27" fmla="*/ 2 h 20"/>
                <a:gd name="T28" fmla="*/ 20 w 22"/>
                <a:gd name="T29" fmla="*/ 0 h 20"/>
                <a:gd name="T30" fmla="*/ 16 w 22"/>
                <a:gd name="T31" fmla="*/ 0 h 20"/>
                <a:gd name="T32" fmla="*/ 16 w 22"/>
                <a:gd name="T33" fmla="*/ 0 h 20"/>
                <a:gd name="T34" fmla="*/ 11 w 22"/>
                <a:gd name="T35" fmla="*/ 0 h 20"/>
                <a:gd name="T36" fmla="*/ 7 w 22"/>
                <a:gd name="T37" fmla="*/ 2 h 20"/>
                <a:gd name="T38" fmla="*/ 2 w 22"/>
                <a:gd name="T39" fmla="*/ 7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0" y="13"/>
                  </a:lnTo>
                  <a:lnTo>
                    <a:pt x="0" y="18"/>
                  </a:lnTo>
                  <a:lnTo>
                    <a:pt x="2" y="20"/>
                  </a:lnTo>
                  <a:lnTo>
                    <a:pt x="7" y="20"/>
                  </a:lnTo>
                  <a:lnTo>
                    <a:pt x="11" y="20"/>
                  </a:lnTo>
                  <a:lnTo>
                    <a:pt x="16" y="18"/>
                  </a:lnTo>
                  <a:lnTo>
                    <a:pt x="20" y="13"/>
                  </a:lnTo>
                  <a:lnTo>
                    <a:pt x="22" y="9"/>
                  </a:lnTo>
                  <a:lnTo>
                    <a:pt x="22" y="7"/>
                  </a:lnTo>
                  <a:lnTo>
                    <a:pt x="22" y="2"/>
                  </a:lnTo>
                  <a:lnTo>
                    <a:pt x="20" y="0"/>
                  </a:lnTo>
                  <a:lnTo>
                    <a:pt x="16" y="0"/>
                  </a:lnTo>
                  <a:lnTo>
                    <a:pt x="11" y="0"/>
                  </a:lnTo>
                  <a:lnTo>
                    <a:pt x="7"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6" name="Freeform 2333">
              <a:extLst>
                <a:ext uri="{FF2B5EF4-FFF2-40B4-BE49-F238E27FC236}">
                  <a16:creationId xmlns:a16="http://schemas.microsoft.com/office/drawing/2014/main" xmlns="" id="{182FC07C-1E0E-E445-B491-21643918DF88}"/>
                </a:ext>
              </a:extLst>
            </p:cNvPr>
            <p:cNvSpPr>
              <a:spLocks/>
            </p:cNvSpPr>
            <p:nvPr/>
          </p:nvSpPr>
          <p:spPr bwMode="auto">
            <a:xfrm>
              <a:off x="2988" y="3170"/>
              <a:ext cx="22" cy="20"/>
            </a:xfrm>
            <a:custGeom>
              <a:avLst/>
              <a:gdLst>
                <a:gd name="T0" fmla="*/ 0 w 22"/>
                <a:gd name="T1" fmla="*/ 11 h 20"/>
                <a:gd name="T2" fmla="*/ 0 w 22"/>
                <a:gd name="T3" fmla="*/ 11 h 20"/>
                <a:gd name="T4" fmla="*/ 0 w 22"/>
                <a:gd name="T5" fmla="*/ 13 h 20"/>
                <a:gd name="T6" fmla="*/ 0 w 22"/>
                <a:gd name="T7" fmla="*/ 18 h 20"/>
                <a:gd name="T8" fmla="*/ 2 w 22"/>
                <a:gd name="T9" fmla="*/ 20 h 20"/>
                <a:gd name="T10" fmla="*/ 7 w 22"/>
                <a:gd name="T11" fmla="*/ 20 h 20"/>
                <a:gd name="T12" fmla="*/ 7 w 22"/>
                <a:gd name="T13" fmla="*/ 20 h 20"/>
                <a:gd name="T14" fmla="*/ 11 w 22"/>
                <a:gd name="T15" fmla="*/ 20 h 20"/>
                <a:gd name="T16" fmla="*/ 16 w 22"/>
                <a:gd name="T17" fmla="*/ 18 h 20"/>
                <a:gd name="T18" fmla="*/ 20 w 22"/>
                <a:gd name="T19" fmla="*/ 13 h 20"/>
                <a:gd name="T20" fmla="*/ 22 w 22"/>
                <a:gd name="T21" fmla="*/ 9 h 20"/>
                <a:gd name="T22" fmla="*/ 22 w 22"/>
                <a:gd name="T23" fmla="*/ 9 h 20"/>
                <a:gd name="T24" fmla="*/ 22 w 22"/>
                <a:gd name="T25" fmla="*/ 7 h 20"/>
                <a:gd name="T26" fmla="*/ 22 w 22"/>
                <a:gd name="T27" fmla="*/ 2 h 20"/>
                <a:gd name="T28" fmla="*/ 20 w 22"/>
                <a:gd name="T29" fmla="*/ 0 h 20"/>
                <a:gd name="T30" fmla="*/ 16 w 22"/>
                <a:gd name="T31" fmla="*/ 0 h 20"/>
                <a:gd name="T32" fmla="*/ 16 w 22"/>
                <a:gd name="T33" fmla="*/ 0 h 20"/>
                <a:gd name="T34" fmla="*/ 11 w 22"/>
                <a:gd name="T35" fmla="*/ 0 h 20"/>
                <a:gd name="T36" fmla="*/ 7 w 22"/>
                <a:gd name="T37" fmla="*/ 2 h 20"/>
                <a:gd name="T38" fmla="*/ 2 w 22"/>
                <a:gd name="T39" fmla="*/ 7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0" y="13"/>
                  </a:lnTo>
                  <a:lnTo>
                    <a:pt x="0" y="18"/>
                  </a:lnTo>
                  <a:lnTo>
                    <a:pt x="2" y="20"/>
                  </a:lnTo>
                  <a:lnTo>
                    <a:pt x="7" y="20"/>
                  </a:lnTo>
                  <a:lnTo>
                    <a:pt x="11" y="20"/>
                  </a:lnTo>
                  <a:lnTo>
                    <a:pt x="16" y="18"/>
                  </a:lnTo>
                  <a:lnTo>
                    <a:pt x="20" y="13"/>
                  </a:lnTo>
                  <a:lnTo>
                    <a:pt x="22" y="9"/>
                  </a:lnTo>
                  <a:lnTo>
                    <a:pt x="22" y="7"/>
                  </a:lnTo>
                  <a:lnTo>
                    <a:pt x="22" y="2"/>
                  </a:lnTo>
                  <a:lnTo>
                    <a:pt x="20" y="0"/>
                  </a:lnTo>
                  <a:lnTo>
                    <a:pt x="16" y="0"/>
                  </a:lnTo>
                  <a:lnTo>
                    <a:pt x="11" y="0"/>
                  </a:lnTo>
                  <a:lnTo>
                    <a:pt x="7"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7" name="Freeform 2334">
              <a:extLst>
                <a:ext uri="{FF2B5EF4-FFF2-40B4-BE49-F238E27FC236}">
                  <a16:creationId xmlns:a16="http://schemas.microsoft.com/office/drawing/2014/main" xmlns="" id="{59D2D7D7-A660-EE40-B38D-A60EF85F0CAA}"/>
                </a:ext>
              </a:extLst>
            </p:cNvPr>
            <p:cNvSpPr>
              <a:spLocks/>
            </p:cNvSpPr>
            <p:nvPr/>
          </p:nvSpPr>
          <p:spPr bwMode="auto">
            <a:xfrm>
              <a:off x="2963" y="3170"/>
              <a:ext cx="27" cy="20"/>
            </a:xfrm>
            <a:custGeom>
              <a:avLst/>
              <a:gdLst>
                <a:gd name="T0" fmla="*/ 2 w 27"/>
                <a:gd name="T1" fmla="*/ 11 h 20"/>
                <a:gd name="T2" fmla="*/ 2 w 27"/>
                <a:gd name="T3" fmla="*/ 11 h 20"/>
                <a:gd name="T4" fmla="*/ 0 w 27"/>
                <a:gd name="T5" fmla="*/ 16 h 20"/>
                <a:gd name="T6" fmla="*/ 2 w 27"/>
                <a:gd name="T7" fmla="*/ 18 h 20"/>
                <a:gd name="T8" fmla="*/ 5 w 27"/>
                <a:gd name="T9" fmla="*/ 20 h 20"/>
                <a:gd name="T10" fmla="*/ 9 w 27"/>
                <a:gd name="T11" fmla="*/ 20 h 20"/>
                <a:gd name="T12" fmla="*/ 9 w 27"/>
                <a:gd name="T13" fmla="*/ 20 h 20"/>
                <a:gd name="T14" fmla="*/ 14 w 27"/>
                <a:gd name="T15" fmla="*/ 20 h 20"/>
                <a:gd name="T16" fmla="*/ 18 w 27"/>
                <a:gd name="T17" fmla="*/ 18 h 20"/>
                <a:gd name="T18" fmla="*/ 23 w 27"/>
                <a:gd name="T19" fmla="*/ 13 h 20"/>
                <a:gd name="T20" fmla="*/ 25 w 27"/>
                <a:gd name="T21" fmla="*/ 11 h 20"/>
                <a:gd name="T22" fmla="*/ 25 w 27"/>
                <a:gd name="T23" fmla="*/ 11 h 20"/>
                <a:gd name="T24" fmla="*/ 27 w 27"/>
                <a:gd name="T25" fmla="*/ 7 h 20"/>
                <a:gd name="T26" fmla="*/ 25 w 27"/>
                <a:gd name="T27" fmla="*/ 2 h 20"/>
                <a:gd name="T28" fmla="*/ 23 w 27"/>
                <a:gd name="T29" fmla="*/ 0 h 20"/>
                <a:gd name="T30" fmla="*/ 18 w 27"/>
                <a:gd name="T31" fmla="*/ 0 h 20"/>
                <a:gd name="T32" fmla="*/ 18 w 27"/>
                <a:gd name="T33" fmla="*/ 0 h 20"/>
                <a:gd name="T34" fmla="*/ 14 w 27"/>
                <a:gd name="T35" fmla="*/ 0 h 20"/>
                <a:gd name="T36" fmla="*/ 9 w 27"/>
                <a:gd name="T37" fmla="*/ 2 h 20"/>
                <a:gd name="T38" fmla="*/ 5 w 27"/>
                <a:gd name="T39" fmla="*/ 7 h 20"/>
                <a:gd name="T40" fmla="*/ 2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11"/>
                  </a:moveTo>
                  <a:lnTo>
                    <a:pt x="2" y="11"/>
                  </a:lnTo>
                  <a:lnTo>
                    <a:pt x="0" y="16"/>
                  </a:lnTo>
                  <a:lnTo>
                    <a:pt x="2" y="18"/>
                  </a:lnTo>
                  <a:lnTo>
                    <a:pt x="5" y="20"/>
                  </a:lnTo>
                  <a:lnTo>
                    <a:pt x="9" y="20"/>
                  </a:lnTo>
                  <a:lnTo>
                    <a:pt x="14" y="20"/>
                  </a:lnTo>
                  <a:lnTo>
                    <a:pt x="18" y="18"/>
                  </a:lnTo>
                  <a:lnTo>
                    <a:pt x="23" y="13"/>
                  </a:lnTo>
                  <a:lnTo>
                    <a:pt x="25" y="11"/>
                  </a:lnTo>
                  <a:lnTo>
                    <a:pt x="27" y="7"/>
                  </a:lnTo>
                  <a:lnTo>
                    <a:pt x="25" y="2"/>
                  </a:lnTo>
                  <a:lnTo>
                    <a:pt x="23" y="0"/>
                  </a:lnTo>
                  <a:lnTo>
                    <a:pt x="18" y="0"/>
                  </a:lnTo>
                  <a:lnTo>
                    <a:pt x="14" y="0"/>
                  </a:lnTo>
                  <a:lnTo>
                    <a:pt x="9" y="2"/>
                  </a:lnTo>
                  <a:lnTo>
                    <a:pt x="5"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8" name="Freeform 2335">
              <a:extLst>
                <a:ext uri="{FF2B5EF4-FFF2-40B4-BE49-F238E27FC236}">
                  <a16:creationId xmlns:a16="http://schemas.microsoft.com/office/drawing/2014/main" xmlns="" id="{E8776E19-45DC-4240-A267-F80B99567E05}"/>
                </a:ext>
              </a:extLst>
            </p:cNvPr>
            <p:cNvSpPr>
              <a:spLocks/>
            </p:cNvSpPr>
            <p:nvPr/>
          </p:nvSpPr>
          <p:spPr bwMode="auto">
            <a:xfrm>
              <a:off x="2963" y="3170"/>
              <a:ext cx="27" cy="20"/>
            </a:xfrm>
            <a:custGeom>
              <a:avLst/>
              <a:gdLst>
                <a:gd name="T0" fmla="*/ 2 w 27"/>
                <a:gd name="T1" fmla="*/ 11 h 20"/>
                <a:gd name="T2" fmla="*/ 2 w 27"/>
                <a:gd name="T3" fmla="*/ 11 h 20"/>
                <a:gd name="T4" fmla="*/ 0 w 27"/>
                <a:gd name="T5" fmla="*/ 16 h 20"/>
                <a:gd name="T6" fmla="*/ 2 w 27"/>
                <a:gd name="T7" fmla="*/ 18 h 20"/>
                <a:gd name="T8" fmla="*/ 5 w 27"/>
                <a:gd name="T9" fmla="*/ 20 h 20"/>
                <a:gd name="T10" fmla="*/ 9 w 27"/>
                <a:gd name="T11" fmla="*/ 20 h 20"/>
                <a:gd name="T12" fmla="*/ 9 w 27"/>
                <a:gd name="T13" fmla="*/ 20 h 20"/>
                <a:gd name="T14" fmla="*/ 14 w 27"/>
                <a:gd name="T15" fmla="*/ 20 h 20"/>
                <a:gd name="T16" fmla="*/ 18 w 27"/>
                <a:gd name="T17" fmla="*/ 18 h 20"/>
                <a:gd name="T18" fmla="*/ 23 w 27"/>
                <a:gd name="T19" fmla="*/ 13 h 20"/>
                <a:gd name="T20" fmla="*/ 25 w 27"/>
                <a:gd name="T21" fmla="*/ 11 h 20"/>
                <a:gd name="T22" fmla="*/ 25 w 27"/>
                <a:gd name="T23" fmla="*/ 11 h 20"/>
                <a:gd name="T24" fmla="*/ 27 w 27"/>
                <a:gd name="T25" fmla="*/ 7 h 20"/>
                <a:gd name="T26" fmla="*/ 25 w 27"/>
                <a:gd name="T27" fmla="*/ 2 h 20"/>
                <a:gd name="T28" fmla="*/ 23 w 27"/>
                <a:gd name="T29" fmla="*/ 0 h 20"/>
                <a:gd name="T30" fmla="*/ 18 w 27"/>
                <a:gd name="T31" fmla="*/ 0 h 20"/>
                <a:gd name="T32" fmla="*/ 18 w 27"/>
                <a:gd name="T33" fmla="*/ 0 h 20"/>
                <a:gd name="T34" fmla="*/ 14 w 27"/>
                <a:gd name="T35" fmla="*/ 0 h 20"/>
                <a:gd name="T36" fmla="*/ 9 w 27"/>
                <a:gd name="T37" fmla="*/ 2 h 20"/>
                <a:gd name="T38" fmla="*/ 5 w 27"/>
                <a:gd name="T39" fmla="*/ 7 h 20"/>
                <a:gd name="T40" fmla="*/ 2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11"/>
                  </a:moveTo>
                  <a:lnTo>
                    <a:pt x="2" y="11"/>
                  </a:lnTo>
                  <a:lnTo>
                    <a:pt x="0" y="16"/>
                  </a:lnTo>
                  <a:lnTo>
                    <a:pt x="2" y="18"/>
                  </a:lnTo>
                  <a:lnTo>
                    <a:pt x="5" y="20"/>
                  </a:lnTo>
                  <a:lnTo>
                    <a:pt x="9" y="20"/>
                  </a:lnTo>
                  <a:lnTo>
                    <a:pt x="14" y="20"/>
                  </a:lnTo>
                  <a:lnTo>
                    <a:pt x="18" y="18"/>
                  </a:lnTo>
                  <a:lnTo>
                    <a:pt x="23" y="13"/>
                  </a:lnTo>
                  <a:lnTo>
                    <a:pt x="25" y="11"/>
                  </a:lnTo>
                  <a:lnTo>
                    <a:pt x="27" y="7"/>
                  </a:lnTo>
                  <a:lnTo>
                    <a:pt x="25" y="2"/>
                  </a:lnTo>
                  <a:lnTo>
                    <a:pt x="23" y="0"/>
                  </a:lnTo>
                  <a:lnTo>
                    <a:pt x="18" y="0"/>
                  </a:lnTo>
                  <a:lnTo>
                    <a:pt x="14" y="0"/>
                  </a:lnTo>
                  <a:lnTo>
                    <a:pt x="9" y="2"/>
                  </a:lnTo>
                  <a:lnTo>
                    <a:pt x="5"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19" name="Freeform 2336">
              <a:extLst>
                <a:ext uri="{FF2B5EF4-FFF2-40B4-BE49-F238E27FC236}">
                  <a16:creationId xmlns:a16="http://schemas.microsoft.com/office/drawing/2014/main" xmlns="" id="{53C49E9E-F70F-9E40-A260-D8EB0CAED9A7}"/>
                </a:ext>
              </a:extLst>
            </p:cNvPr>
            <p:cNvSpPr>
              <a:spLocks/>
            </p:cNvSpPr>
            <p:nvPr/>
          </p:nvSpPr>
          <p:spPr bwMode="auto">
            <a:xfrm>
              <a:off x="2941" y="3170"/>
              <a:ext cx="27" cy="22"/>
            </a:xfrm>
            <a:custGeom>
              <a:avLst/>
              <a:gdLst>
                <a:gd name="T0" fmla="*/ 2 w 27"/>
                <a:gd name="T1" fmla="*/ 11 h 22"/>
                <a:gd name="T2" fmla="*/ 2 w 27"/>
                <a:gd name="T3" fmla="*/ 11 h 22"/>
                <a:gd name="T4" fmla="*/ 0 w 27"/>
                <a:gd name="T5" fmla="*/ 16 h 22"/>
                <a:gd name="T6" fmla="*/ 2 w 27"/>
                <a:gd name="T7" fmla="*/ 18 h 22"/>
                <a:gd name="T8" fmla="*/ 4 w 27"/>
                <a:gd name="T9" fmla="*/ 20 h 22"/>
                <a:gd name="T10" fmla="*/ 6 w 27"/>
                <a:gd name="T11" fmla="*/ 22 h 22"/>
                <a:gd name="T12" fmla="*/ 6 w 27"/>
                <a:gd name="T13" fmla="*/ 22 h 22"/>
                <a:gd name="T14" fmla="*/ 13 w 27"/>
                <a:gd name="T15" fmla="*/ 20 h 22"/>
                <a:gd name="T16" fmla="*/ 18 w 27"/>
                <a:gd name="T17" fmla="*/ 18 h 22"/>
                <a:gd name="T18" fmla="*/ 22 w 27"/>
                <a:gd name="T19" fmla="*/ 16 h 22"/>
                <a:gd name="T20" fmla="*/ 24 w 27"/>
                <a:gd name="T21" fmla="*/ 11 h 22"/>
                <a:gd name="T22" fmla="*/ 24 w 27"/>
                <a:gd name="T23" fmla="*/ 11 h 22"/>
                <a:gd name="T24" fmla="*/ 27 w 27"/>
                <a:gd name="T25" fmla="*/ 7 h 22"/>
                <a:gd name="T26" fmla="*/ 24 w 27"/>
                <a:gd name="T27" fmla="*/ 4 h 22"/>
                <a:gd name="T28" fmla="*/ 22 w 27"/>
                <a:gd name="T29" fmla="*/ 2 h 22"/>
                <a:gd name="T30" fmla="*/ 20 w 27"/>
                <a:gd name="T31" fmla="*/ 0 h 22"/>
                <a:gd name="T32" fmla="*/ 20 w 27"/>
                <a:gd name="T33" fmla="*/ 0 h 22"/>
                <a:gd name="T34" fmla="*/ 13 w 27"/>
                <a:gd name="T35" fmla="*/ 2 h 22"/>
                <a:gd name="T36" fmla="*/ 9 w 27"/>
                <a:gd name="T37" fmla="*/ 4 h 22"/>
                <a:gd name="T38" fmla="*/ 2 w 27"/>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2">
                  <a:moveTo>
                    <a:pt x="2" y="11"/>
                  </a:moveTo>
                  <a:lnTo>
                    <a:pt x="2" y="11"/>
                  </a:lnTo>
                  <a:lnTo>
                    <a:pt x="0" y="16"/>
                  </a:lnTo>
                  <a:lnTo>
                    <a:pt x="2" y="18"/>
                  </a:lnTo>
                  <a:lnTo>
                    <a:pt x="4" y="20"/>
                  </a:lnTo>
                  <a:lnTo>
                    <a:pt x="6" y="22"/>
                  </a:lnTo>
                  <a:lnTo>
                    <a:pt x="13" y="20"/>
                  </a:lnTo>
                  <a:lnTo>
                    <a:pt x="18" y="18"/>
                  </a:lnTo>
                  <a:lnTo>
                    <a:pt x="22" y="16"/>
                  </a:lnTo>
                  <a:lnTo>
                    <a:pt x="24" y="11"/>
                  </a:lnTo>
                  <a:lnTo>
                    <a:pt x="27" y="7"/>
                  </a:lnTo>
                  <a:lnTo>
                    <a:pt x="24" y="4"/>
                  </a:lnTo>
                  <a:lnTo>
                    <a:pt x="22" y="2"/>
                  </a:lnTo>
                  <a:lnTo>
                    <a:pt x="20" y="0"/>
                  </a:lnTo>
                  <a:lnTo>
                    <a:pt x="13" y="2"/>
                  </a:lnTo>
                  <a:lnTo>
                    <a:pt x="9" y="4"/>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0" name="Freeform 2337">
              <a:extLst>
                <a:ext uri="{FF2B5EF4-FFF2-40B4-BE49-F238E27FC236}">
                  <a16:creationId xmlns:a16="http://schemas.microsoft.com/office/drawing/2014/main" xmlns="" id="{C7BAFB16-3F4F-B147-8C13-BCA44E230365}"/>
                </a:ext>
              </a:extLst>
            </p:cNvPr>
            <p:cNvSpPr>
              <a:spLocks/>
            </p:cNvSpPr>
            <p:nvPr/>
          </p:nvSpPr>
          <p:spPr bwMode="auto">
            <a:xfrm>
              <a:off x="2941" y="3170"/>
              <a:ext cx="27" cy="22"/>
            </a:xfrm>
            <a:custGeom>
              <a:avLst/>
              <a:gdLst>
                <a:gd name="T0" fmla="*/ 2 w 27"/>
                <a:gd name="T1" fmla="*/ 11 h 22"/>
                <a:gd name="T2" fmla="*/ 2 w 27"/>
                <a:gd name="T3" fmla="*/ 11 h 22"/>
                <a:gd name="T4" fmla="*/ 0 w 27"/>
                <a:gd name="T5" fmla="*/ 16 h 22"/>
                <a:gd name="T6" fmla="*/ 2 w 27"/>
                <a:gd name="T7" fmla="*/ 18 h 22"/>
                <a:gd name="T8" fmla="*/ 4 w 27"/>
                <a:gd name="T9" fmla="*/ 20 h 22"/>
                <a:gd name="T10" fmla="*/ 6 w 27"/>
                <a:gd name="T11" fmla="*/ 22 h 22"/>
                <a:gd name="T12" fmla="*/ 6 w 27"/>
                <a:gd name="T13" fmla="*/ 22 h 22"/>
                <a:gd name="T14" fmla="*/ 13 w 27"/>
                <a:gd name="T15" fmla="*/ 20 h 22"/>
                <a:gd name="T16" fmla="*/ 18 w 27"/>
                <a:gd name="T17" fmla="*/ 18 h 22"/>
                <a:gd name="T18" fmla="*/ 22 w 27"/>
                <a:gd name="T19" fmla="*/ 16 h 22"/>
                <a:gd name="T20" fmla="*/ 24 w 27"/>
                <a:gd name="T21" fmla="*/ 11 h 22"/>
                <a:gd name="T22" fmla="*/ 24 w 27"/>
                <a:gd name="T23" fmla="*/ 11 h 22"/>
                <a:gd name="T24" fmla="*/ 27 w 27"/>
                <a:gd name="T25" fmla="*/ 7 h 22"/>
                <a:gd name="T26" fmla="*/ 24 w 27"/>
                <a:gd name="T27" fmla="*/ 4 h 22"/>
                <a:gd name="T28" fmla="*/ 22 w 27"/>
                <a:gd name="T29" fmla="*/ 2 h 22"/>
                <a:gd name="T30" fmla="*/ 20 w 27"/>
                <a:gd name="T31" fmla="*/ 0 h 22"/>
                <a:gd name="T32" fmla="*/ 20 w 27"/>
                <a:gd name="T33" fmla="*/ 0 h 22"/>
                <a:gd name="T34" fmla="*/ 13 w 27"/>
                <a:gd name="T35" fmla="*/ 2 h 22"/>
                <a:gd name="T36" fmla="*/ 9 w 27"/>
                <a:gd name="T37" fmla="*/ 4 h 22"/>
                <a:gd name="T38" fmla="*/ 2 w 27"/>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2">
                  <a:moveTo>
                    <a:pt x="2" y="11"/>
                  </a:moveTo>
                  <a:lnTo>
                    <a:pt x="2" y="11"/>
                  </a:lnTo>
                  <a:lnTo>
                    <a:pt x="0" y="16"/>
                  </a:lnTo>
                  <a:lnTo>
                    <a:pt x="2" y="18"/>
                  </a:lnTo>
                  <a:lnTo>
                    <a:pt x="4" y="20"/>
                  </a:lnTo>
                  <a:lnTo>
                    <a:pt x="6" y="22"/>
                  </a:lnTo>
                  <a:lnTo>
                    <a:pt x="13" y="20"/>
                  </a:lnTo>
                  <a:lnTo>
                    <a:pt x="18" y="18"/>
                  </a:lnTo>
                  <a:lnTo>
                    <a:pt x="22" y="16"/>
                  </a:lnTo>
                  <a:lnTo>
                    <a:pt x="24" y="11"/>
                  </a:lnTo>
                  <a:lnTo>
                    <a:pt x="27" y="7"/>
                  </a:lnTo>
                  <a:lnTo>
                    <a:pt x="24" y="4"/>
                  </a:lnTo>
                  <a:lnTo>
                    <a:pt x="22" y="2"/>
                  </a:lnTo>
                  <a:lnTo>
                    <a:pt x="20" y="0"/>
                  </a:lnTo>
                  <a:lnTo>
                    <a:pt x="13" y="2"/>
                  </a:lnTo>
                  <a:lnTo>
                    <a:pt x="9" y="4"/>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1" name="Freeform 2338">
              <a:extLst>
                <a:ext uri="{FF2B5EF4-FFF2-40B4-BE49-F238E27FC236}">
                  <a16:creationId xmlns:a16="http://schemas.microsoft.com/office/drawing/2014/main" xmlns="" id="{70D632C8-D92F-BE46-8C70-9ADAC610B4B4}"/>
                </a:ext>
              </a:extLst>
            </p:cNvPr>
            <p:cNvSpPr>
              <a:spLocks/>
            </p:cNvSpPr>
            <p:nvPr/>
          </p:nvSpPr>
          <p:spPr bwMode="auto">
            <a:xfrm>
              <a:off x="2918" y="3170"/>
              <a:ext cx="27" cy="22"/>
            </a:xfrm>
            <a:custGeom>
              <a:avLst/>
              <a:gdLst>
                <a:gd name="T0" fmla="*/ 2 w 27"/>
                <a:gd name="T1" fmla="*/ 11 h 22"/>
                <a:gd name="T2" fmla="*/ 2 w 27"/>
                <a:gd name="T3" fmla="*/ 11 h 22"/>
                <a:gd name="T4" fmla="*/ 0 w 27"/>
                <a:gd name="T5" fmla="*/ 16 h 22"/>
                <a:gd name="T6" fmla="*/ 0 w 27"/>
                <a:gd name="T7" fmla="*/ 20 h 22"/>
                <a:gd name="T8" fmla="*/ 2 w 27"/>
                <a:gd name="T9" fmla="*/ 20 h 22"/>
                <a:gd name="T10" fmla="*/ 7 w 27"/>
                <a:gd name="T11" fmla="*/ 22 h 22"/>
                <a:gd name="T12" fmla="*/ 7 w 27"/>
                <a:gd name="T13" fmla="*/ 22 h 22"/>
                <a:gd name="T14" fmla="*/ 11 w 27"/>
                <a:gd name="T15" fmla="*/ 20 h 22"/>
                <a:gd name="T16" fmla="*/ 16 w 27"/>
                <a:gd name="T17" fmla="*/ 18 h 22"/>
                <a:gd name="T18" fmla="*/ 20 w 27"/>
                <a:gd name="T19" fmla="*/ 16 h 22"/>
                <a:gd name="T20" fmla="*/ 25 w 27"/>
                <a:gd name="T21" fmla="*/ 11 h 22"/>
                <a:gd name="T22" fmla="*/ 25 w 27"/>
                <a:gd name="T23" fmla="*/ 11 h 22"/>
                <a:gd name="T24" fmla="*/ 27 w 27"/>
                <a:gd name="T25" fmla="*/ 7 h 22"/>
                <a:gd name="T26" fmla="*/ 25 w 27"/>
                <a:gd name="T27" fmla="*/ 4 h 22"/>
                <a:gd name="T28" fmla="*/ 23 w 27"/>
                <a:gd name="T29" fmla="*/ 2 h 22"/>
                <a:gd name="T30" fmla="*/ 20 w 27"/>
                <a:gd name="T31" fmla="*/ 0 h 22"/>
                <a:gd name="T32" fmla="*/ 20 w 27"/>
                <a:gd name="T33" fmla="*/ 0 h 22"/>
                <a:gd name="T34" fmla="*/ 14 w 27"/>
                <a:gd name="T35" fmla="*/ 2 h 22"/>
                <a:gd name="T36" fmla="*/ 9 w 27"/>
                <a:gd name="T37" fmla="*/ 4 h 22"/>
                <a:gd name="T38" fmla="*/ 2 w 27"/>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2">
                  <a:moveTo>
                    <a:pt x="2" y="11"/>
                  </a:moveTo>
                  <a:lnTo>
                    <a:pt x="2" y="11"/>
                  </a:lnTo>
                  <a:lnTo>
                    <a:pt x="0" y="16"/>
                  </a:lnTo>
                  <a:lnTo>
                    <a:pt x="0" y="20"/>
                  </a:lnTo>
                  <a:lnTo>
                    <a:pt x="2" y="20"/>
                  </a:lnTo>
                  <a:lnTo>
                    <a:pt x="7" y="22"/>
                  </a:lnTo>
                  <a:lnTo>
                    <a:pt x="11" y="20"/>
                  </a:lnTo>
                  <a:lnTo>
                    <a:pt x="16" y="18"/>
                  </a:lnTo>
                  <a:lnTo>
                    <a:pt x="20" y="16"/>
                  </a:lnTo>
                  <a:lnTo>
                    <a:pt x="25" y="11"/>
                  </a:lnTo>
                  <a:lnTo>
                    <a:pt x="27" y="7"/>
                  </a:lnTo>
                  <a:lnTo>
                    <a:pt x="25" y="4"/>
                  </a:lnTo>
                  <a:lnTo>
                    <a:pt x="23" y="2"/>
                  </a:lnTo>
                  <a:lnTo>
                    <a:pt x="20" y="0"/>
                  </a:lnTo>
                  <a:lnTo>
                    <a:pt x="14" y="2"/>
                  </a:lnTo>
                  <a:lnTo>
                    <a:pt x="9" y="4"/>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2" name="Freeform 2339">
              <a:extLst>
                <a:ext uri="{FF2B5EF4-FFF2-40B4-BE49-F238E27FC236}">
                  <a16:creationId xmlns:a16="http://schemas.microsoft.com/office/drawing/2014/main" xmlns="" id="{5C854529-8A3A-DA4E-A4B9-2C27ECF7F038}"/>
                </a:ext>
              </a:extLst>
            </p:cNvPr>
            <p:cNvSpPr>
              <a:spLocks/>
            </p:cNvSpPr>
            <p:nvPr/>
          </p:nvSpPr>
          <p:spPr bwMode="auto">
            <a:xfrm>
              <a:off x="2918" y="3170"/>
              <a:ext cx="27" cy="22"/>
            </a:xfrm>
            <a:custGeom>
              <a:avLst/>
              <a:gdLst>
                <a:gd name="T0" fmla="*/ 2 w 27"/>
                <a:gd name="T1" fmla="*/ 11 h 22"/>
                <a:gd name="T2" fmla="*/ 2 w 27"/>
                <a:gd name="T3" fmla="*/ 11 h 22"/>
                <a:gd name="T4" fmla="*/ 0 w 27"/>
                <a:gd name="T5" fmla="*/ 16 h 22"/>
                <a:gd name="T6" fmla="*/ 0 w 27"/>
                <a:gd name="T7" fmla="*/ 20 h 22"/>
                <a:gd name="T8" fmla="*/ 2 w 27"/>
                <a:gd name="T9" fmla="*/ 20 h 22"/>
                <a:gd name="T10" fmla="*/ 7 w 27"/>
                <a:gd name="T11" fmla="*/ 22 h 22"/>
                <a:gd name="T12" fmla="*/ 7 w 27"/>
                <a:gd name="T13" fmla="*/ 22 h 22"/>
                <a:gd name="T14" fmla="*/ 11 w 27"/>
                <a:gd name="T15" fmla="*/ 20 h 22"/>
                <a:gd name="T16" fmla="*/ 16 w 27"/>
                <a:gd name="T17" fmla="*/ 18 h 22"/>
                <a:gd name="T18" fmla="*/ 20 w 27"/>
                <a:gd name="T19" fmla="*/ 16 h 22"/>
                <a:gd name="T20" fmla="*/ 25 w 27"/>
                <a:gd name="T21" fmla="*/ 11 h 22"/>
                <a:gd name="T22" fmla="*/ 25 w 27"/>
                <a:gd name="T23" fmla="*/ 11 h 22"/>
                <a:gd name="T24" fmla="*/ 27 w 27"/>
                <a:gd name="T25" fmla="*/ 7 h 22"/>
                <a:gd name="T26" fmla="*/ 25 w 27"/>
                <a:gd name="T27" fmla="*/ 4 h 22"/>
                <a:gd name="T28" fmla="*/ 23 w 27"/>
                <a:gd name="T29" fmla="*/ 2 h 22"/>
                <a:gd name="T30" fmla="*/ 20 w 27"/>
                <a:gd name="T31" fmla="*/ 0 h 22"/>
                <a:gd name="T32" fmla="*/ 20 w 27"/>
                <a:gd name="T33" fmla="*/ 0 h 22"/>
                <a:gd name="T34" fmla="*/ 14 w 27"/>
                <a:gd name="T35" fmla="*/ 2 h 22"/>
                <a:gd name="T36" fmla="*/ 9 w 27"/>
                <a:gd name="T37" fmla="*/ 4 h 22"/>
                <a:gd name="T38" fmla="*/ 2 w 27"/>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2">
                  <a:moveTo>
                    <a:pt x="2" y="11"/>
                  </a:moveTo>
                  <a:lnTo>
                    <a:pt x="2" y="11"/>
                  </a:lnTo>
                  <a:lnTo>
                    <a:pt x="0" y="16"/>
                  </a:lnTo>
                  <a:lnTo>
                    <a:pt x="0" y="20"/>
                  </a:lnTo>
                  <a:lnTo>
                    <a:pt x="2" y="20"/>
                  </a:lnTo>
                  <a:lnTo>
                    <a:pt x="7" y="22"/>
                  </a:lnTo>
                  <a:lnTo>
                    <a:pt x="11" y="20"/>
                  </a:lnTo>
                  <a:lnTo>
                    <a:pt x="16" y="18"/>
                  </a:lnTo>
                  <a:lnTo>
                    <a:pt x="20" y="16"/>
                  </a:lnTo>
                  <a:lnTo>
                    <a:pt x="25" y="11"/>
                  </a:lnTo>
                  <a:lnTo>
                    <a:pt x="27" y="7"/>
                  </a:lnTo>
                  <a:lnTo>
                    <a:pt x="25" y="4"/>
                  </a:lnTo>
                  <a:lnTo>
                    <a:pt x="23" y="2"/>
                  </a:lnTo>
                  <a:lnTo>
                    <a:pt x="20" y="0"/>
                  </a:lnTo>
                  <a:lnTo>
                    <a:pt x="14" y="2"/>
                  </a:lnTo>
                  <a:lnTo>
                    <a:pt x="9" y="4"/>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3" name="Freeform 2340">
              <a:extLst>
                <a:ext uri="{FF2B5EF4-FFF2-40B4-BE49-F238E27FC236}">
                  <a16:creationId xmlns:a16="http://schemas.microsoft.com/office/drawing/2014/main" xmlns="" id="{325E5AC1-645A-564D-9C60-DF6D0704D0A1}"/>
                </a:ext>
              </a:extLst>
            </p:cNvPr>
            <p:cNvSpPr>
              <a:spLocks/>
            </p:cNvSpPr>
            <p:nvPr/>
          </p:nvSpPr>
          <p:spPr bwMode="auto">
            <a:xfrm>
              <a:off x="2294" y="3181"/>
              <a:ext cx="45" cy="23"/>
            </a:xfrm>
            <a:custGeom>
              <a:avLst/>
              <a:gdLst>
                <a:gd name="T0" fmla="*/ 5 w 45"/>
                <a:gd name="T1" fmla="*/ 11 h 23"/>
                <a:gd name="T2" fmla="*/ 5 w 45"/>
                <a:gd name="T3" fmla="*/ 11 h 23"/>
                <a:gd name="T4" fmla="*/ 3 w 45"/>
                <a:gd name="T5" fmla="*/ 16 h 23"/>
                <a:gd name="T6" fmla="*/ 0 w 45"/>
                <a:gd name="T7" fmla="*/ 18 h 23"/>
                <a:gd name="T8" fmla="*/ 3 w 45"/>
                <a:gd name="T9" fmla="*/ 20 h 23"/>
                <a:gd name="T10" fmla="*/ 9 w 45"/>
                <a:gd name="T11" fmla="*/ 23 h 23"/>
                <a:gd name="T12" fmla="*/ 9 w 45"/>
                <a:gd name="T13" fmla="*/ 23 h 23"/>
                <a:gd name="T14" fmla="*/ 25 w 45"/>
                <a:gd name="T15" fmla="*/ 18 h 23"/>
                <a:gd name="T16" fmla="*/ 41 w 45"/>
                <a:gd name="T17" fmla="*/ 11 h 23"/>
                <a:gd name="T18" fmla="*/ 41 w 45"/>
                <a:gd name="T19" fmla="*/ 11 h 23"/>
                <a:gd name="T20" fmla="*/ 45 w 45"/>
                <a:gd name="T21" fmla="*/ 7 h 23"/>
                <a:gd name="T22" fmla="*/ 45 w 45"/>
                <a:gd name="T23" fmla="*/ 2 h 23"/>
                <a:gd name="T24" fmla="*/ 43 w 45"/>
                <a:gd name="T25" fmla="*/ 0 h 23"/>
                <a:gd name="T26" fmla="*/ 39 w 45"/>
                <a:gd name="T27" fmla="*/ 0 h 23"/>
                <a:gd name="T28" fmla="*/ 39 w 45"/>
                <a:gd name="T29" fmla="*/ 0 h 23"/>
                <a:gd name="T30" fmla="*/ 21 w 45"/>
                <a:gd name="T31" fmla="*/ 2 h 23"/>
                <a:gd name="T32" fmla="*/ 5 w 45"/>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3">
                  <a:moveTo>
                    <a:pt x="5" y="11"/>
                  </a:moveTo>
                  <a:lnTo>
                    <a:pt x="5" y="11"/>
                  </a:lnTo>
                  <a:lnTo>
                    <a:pt x="3" y="16"/>
                  </a:lnTo>
                  <a:lnTo>
                    <a:pt x="0" y="18"/>
                  </a:lnTo>
                  <a:lnTo>
                    <a:pt x="3" y="20"/>
                  </a:lnTo>
                  <a:lnTo>
                    <a:pt x="9" y="23"/>
                  </a:lnTo>
                  <a:lnTo>
                    <a:pt x="25" y="18"/>
                  </a:lnTo>
                  <a:lnTo>
                    <a:pt x="41" y="11"/>
                  </a:lnTo>
                  <a:lnTo>
                    <a:pt x="45" y="7"/>
                  </a:lnTo>
                  <a:lnTo>
                    <a:pt x="45" y="2"/>
                  </a:lnTo>
                  <a:lnTo>
                    <a:pt x="43" y="0"/>
                  </a:lnTo>
                  <a:lnTo>
                    <a:pt x="39" y="0"/>
                  </a:lnTo>
                  <a:lnTo>
                    <a:pt x="21" y="2"/>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4" name="Freeform 2341">
              <a:extLst>
                <a:ext uri="{FF2B5EF4-FFF2-40B4-BE49-F238E27FC236}">
                  <a16:creationId xmlns:a16="http://schemas.microsoft.com/office/drawing/2014/main" xmlns="" id="{D8800546-C4F9-E24E-9CC7-F27C08B049BE}"/>
                </a:ext>
              </a:extLst>
            </p:cNvPr>
            <p:cNvSpPr>
              <a:spLocks/>
            </p:cNvSpPr>
            <p:nvPr/>
          </p:nvSpPr>
          <p:spPr bwMode="auto">
            <a:xfrm>
              <a:off x="2294" y="3181"/>
              <a:ext cx="45" cy="23"/>
            </a:xfrm>
            <a:custGeom>
              <a:avLst/>
              <a:gdLst>
                <a:gd name="T0" fmla="*/ 5 w 45"/>
                <a:gd name="T1" fmla="*/ 11 h 23"/>
                <a:gd name="T2" fmla="*/ 5 w 45"/>
                <a:gd name="T3" fmla="*/ 11 h 23"/>
                <a:gd name="T4" fmla="*/ 3 w 45"/>
                <a:gd name="T5" fmla="*/ 16 h 23"/>
                <a:gd name="T6" fmla="*/ 0 w 45"/>
                <a:gd name="T7" fmla="*/ 18 h 23"/>
                <a:gd name="T8" fmla="*/ 3 w 45"/>
                <a:gd name="T9" fmla="*/ 20 h 23"/>
                <a:gd name="T10" fmla="*/ 9 w 45"/>
                <a:gd name="T11" fmla="*/ 23 h 23"/>
                <a:gd name="T12" fmla="*/ 9 w 45"/>
                <a:gd name="T13" fmla="*/ 23 h 23"/>
                <a:gd name="T14" fmla="*/ 25 w 45"/>
                <a:gd name="T15" fmla="*/ 18 h 23"/>
                <a:gd name="T16" fmla="*/ 41 w 45"/>
                <a:gd name="T17" fmla="*/ 11 h 23"/>
                <a:gd name="T18" fmla="*/ 41 w 45"/>
                <a:gd name="T19" fmla="*/ 11 h 23"/>
                <a:gd name="T20" fmla="*/ 45 w 45"/>
                <a:gd name="T21" fmla="*/ 7 h 23"/>
                <a:gd name="T22" fmla="*/ 45 w 45"/>
                <a:gd name="T23" fmla="*/ 2 h 23"/>
                <a:gd name="T24" fmla="*/ 43 w 45"/>
                <a:gd name="T25" fmla="*/ 0 h 23"/>
                <a:gd name="T26" fmla="*/ 39 w 45"/>
                <a:gd name="T27" fmla="*/ 0 h 23"/>
                <a:gd name="T28" fmla="*/ 39 w 45"/>
                <a:gd name="T29" fmla="*/ 0 h 23"/>
                <a:gd name="T30" fmla="*/ 21 w 45"/>
                <a:gd name="T31" fmla="*/ 2 h 23"/>
                <a:gd name="T32" fmla="*/ 5 w 45"/>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3">
                  <a:moveTo>
                    <a:pt x="5" y="11"/>
                  </a:moveTo>
                  <a:lnTo>
                    <a:pt x="5" y="11"/>
                  </a:lnTo>
                  <a:lnTo>
                    <a:pt x="3" y="16"/>
                  </a:lnTo>
                  <a:lnTo>
                    <a:pt x="0" y="18"/>
                  </a:lnTo>
                  <a:lnTo>
                    <a:pt x="3" y="20"/>
                  </a:lnTo>
                  <a:lnTo>
                    <a:pt x="9" y="23"/>
                  </a:lnTo>
                  <a:lnTo>
                    <a:pt x="25" y="18"/>
                  </a:lnTo>
                  <a:lnTo>
                    <a:pt x="41" y="11"/>
                  </a:lnTo>
                  <a:lnTo>
                    <a:pt x="45" y="7"/>
                  </a:lnTo>
                  <a:lnTo>
                    <a:pt x="45" y="2"/>
                  </a:lnTo>
                  <a:lnTo>
                    <a:pt x="43" y="0"/>
                  </a:lnTo>
                  <a:lnTo>
                    <a:pt x="39" y="0"/>
                  </a:lnTo>
                  <a:lnTo>
                    <a:pt x="21" y="2"/>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5" name="Freeform 2342">
              <a:extLst>
                <a:ext uri="{FF2B5EF4-FFF2-40B4-BE49-F238E27FC236}">
                  <a16:creationId xmlns:a16="http://schemas.microsoft.com/office/drawing/2014/main" xmlns="" id="{F29EA56F-43F6-D04D-B4C6-8CDF1AB79EA8}"/>
                </a:ext>
              </a:extLst>
            </p:cNvPr>
            <p:cNvSpPr>
              <a:spLocks/>
            </p:cNvSpPr>
            <p:nvPr/>
          </p:nvSpPr>
          <p:spPr bwMode="auto">
            <a:xfrm>
              <a:off x="2258" y="3181"/>
              <a:ext cx="48" cy="23"/>
            </a:xfrm>
            <a:custGeom>
              <a:avLst/>
              <a:gdLst>
                <a:gd name="T0" fmla="*/ 7 w 48"/>
                <a:gd name="T1" fmla="*/ 11 h 23"/>
                <a:gd name="T2" fmla="*/ 7 w 48"/>
                <a:gd name="T3" fmla="*/ 11 h 23"/>
                <a:gd name="T4" fmla="*/ 2 w 48"/>
                <a:gd name="T5" fmla="*/ 16 h 23"/>
                <a:gd name="T6" fmla="*/ 0 w 48"/>
                <a:gd name="T7" fmla="*/ 18 h 23"/>
                <a:gd name="T8" fmla="*/ 2 w 48"/>
                <a:gd name="T9" fmla="*/ 20 h 23"/>
                <a:gd name="T10" fmla="*/ 9 w 48"/>
                <a:gd name="T11" fmla="*/ 23 h 23"/>
                <a:gd name="T12" fmla="*/ 9 w 48"/>
                <a:gd name="T13" fmla="*/ 23 h 23"/>
                <a:gd name="T14" fmla="*/ 25 w 48"/>
                <a:gd name="T15" fmla="*/ 18 h 23"/>
                <a:gd name="T16" fmla="*/ 41 w 48"/>
                <a:gd name="T17" fmla="*/ 11 h 23"/>
                <a:gd name="T18" fmla="*/ 41 w 48"/>
                <a:gd name="T19" fmla="*/ 11 h 23"/>
                <a:gd name="T20" fmla="*/ 45 w 48"/>
                <a:gd name="T21" fmla="*/ 7 h 23"/>
                <a:gd name="T22" fmla="*/ 48 w 48"/>
                <a:gd name="T23" fmla="*/ 5 h 23"/>
                <a:gd name="T24" fmla="*/ 45 w 48"/>
                <a:gd name="T25" fmla="*/ 2 h 23"/>
                <a:gd name="T26" fmla="*/ 39 w 48"/>
                <a:gd name="T27" fmla="*/ 0 h 23"/>
                <a:gd name="T28" fmla="*/ 39 w 48"/>
                <a:gd name="T29" fmla="*/ 0 h 23"/>
                <a:gd name="T30" fmla="*/ 23 w 48"/>
                <a:gd name="T31" fmla="*/ 5 h 23"/>
                <a:gd name="T32" fmla="*/ 7 w 48"/>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3">
                  <a:moveTo>
                    <a:pt x="7" y="11"/>
                  </a:moveTo>
                  <a:lnTo>
                    <a:pt x="7" y="11"/>
                  </a:lnTo>
                  <a:lnTo>
                    <a:pt x="2" y="16"/>
                  </a:lnTo>
                  <a:lnTo>
                    <a:pt x="0" y="18"/>
                  </a:lnTo>
                  <a:lnTo>
                    <a:pt x="2" y="20"/>
                  </a:lnTo>
                  <a:lnTo>
                    <a:pt x="9" y="23"/>
                  </a:lnTo>
                  <a:lnTo>
                    <a:pt x="25" y="18"/>
                  </a:lnTo>
                  <a:lnTo>
                    <a:pt x="41" y="11"/>
                  </a:lnTo>
                  <a:lnTo>
                    <a:pt x="45" y="7"/>
                  </a:lnTo>
                  <a:lnTo>
                    <a:pt x="48" y="5"/>
                  </a:lnTo>
                  <a:lnTo>
                    <a:pt x="45" y="2"/>
                  </a:lnTo>
                  <a:lnTo>
                    <a:pt x="39" y="0"/>
                  </a:lnTo>
                  <a:lnTo>
                    <a:pt x="23" y="5"/>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6" name="Freeform 2343">
              <a:extLst>
                <a:ext uri="{FF2B5EF4-FFF2-40B4-BE49-F238E27FC236}">
                  <a16:creationId xmlns:a16="http://schemas.microsoft.com/office/drawing/2014/main" xmlns="" id="{1A740B93-B530-7D4E-93CC-1015BCD41C27}"/>
                </a:ext>
              </a:extLst>
            </p:cNvPr>
            <p:cNvSpPr>
              <a:spLocks/>
            </p:cNvSpPr>
            <p:nvPr/>
          </p:nvSpPr>
          <p:spPr bwMode="auto">
            <a:xfrm>
              <a:off x="2258" y="3181"/>
              <a:ext cx="48" cy="23"/>
            </a:xfrm>
            <a:custGeom>
              <a:avLst/>
              <a:gdLst>
                <a:gd name="T0" fmla="*/ 7 w 48"/>
                <a:gd name="T1" fmla="*/ 11 h 23"/>
                <a:gd name="T2" fmla="*/ 7 w 48"/>
                <a:gd name="T3" fmla="*/ 11 h 23"/>
                <a:gd name="T4" fmla="*/ 2 w 48"/>
                <a:gd name="T5" fmla="*/ 16 h 23"/>
                <a:gd name="T6" fmla="*/ 0 w 48"/>
                <a:gd name="T7" fmla="*/ 18 h 23"/>
                <a:gd name="T8" fmla="*/ 2 w 48"/>
                <a:gd name="T9" fmla="*/ 20 h 23"/>
                <a:gd name="T10" fmla="*/ 9 w 48"/>
                <a:gd name="T11" fmla="*/ 23 h 23"/>
                <a:gd name="T12" fmla="*/ 9 w 48"/>
                <a:gd name="T13" fmla="*/ 23 h 23"/>
                <a:gd name="T14" fmla="*/ 25 w 48"/>
                <a:gd name="T15" fmla="*/ 18 h 23"/>
                <a:gd name="T16" fmla="*/ 41 w 48"/>
                <a:gd name="T17" fmla="*/ 11 h 23"/>
                <a:gd name="T18" fmla="*/ 41 w 48"/>
                <a:gd name="T19" fmla="*/ 11 h 23"/>
                <a:gd name="T20" fmla="*/ 45 w 48"/>
                <a:gd name="T21" fmla="*/ 7 h 23"/>
                <a:gd name="T22" fmla="*/ 48 w 48"/>
                <a:gd name="T23" fmla="*/ 5 h 23"/>
                <a:gd name="T24" fmla="*/ 45 w 48"/>
                <a:gd name="T25" fmla="*/ 2 h 23"/>
                <a:gd name="T26" fmla="*/ 39 w 48"/>
                <a:gd name="T27" fmla="*/ 0 h 23"/>
                <a:gd name="T28" fmla="*/ 39 w 48"/>
                <a:gd name="T29" fmla="*/ 0 h 23"/>
                <a:gd name="T30" fmla="*/ 23 w 48"/>
                <a:gd name="T31" fmla="*/ 5 h 23"/>
                <a:gd name="T32" fmla="*/ 7 w 48"/>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3">
                  <a:moveTo>
                    <a:pt x="7" y="11"/>
                  </a:moveTo>
                  <a:lnTo>
                    <a:pt x="7" y="11"/>
                  </a:lnTo>
                  <a:lnTo>
                    <a:pt x="2" y="16"/>
                  </a:lnTo>
                  <a:lnTo>
                    <a:pt x="0" y="18"/>
                  </a:lnTo>
                  <a:lnTo>
                    <a:pt x="2" y="20"/>
                  </a:lnTo>
                  <a:lnTo>
                    <a:pt x="9" y="23"/>
                  </a:lnTo>
                  <a:lnTo>
                    <a:pt x="25" y="18"/>
                  </a:lnTo>
                  <a:lnTo>
                    <a:pt x="41" y="11"/>
                  </a:lnTo>
                  <a:lnTo>
                    <a:pt x="45" y="7"/>
                  </a:lnTo>
                  <a:lnTo>
                    <a:pt x="48" y="5"/>
                  </a:lnTo>
                  <a:lnTo>
                    <a:pt x="45" y="2"/>
                  </a:lnTo>
                  <a:lnTo>
                    <a:pt x="39" y="0"/>
                  </a:lnTo>
                  <a:lnTo>
                    <a:pt x="23" y="5"/>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7" name="Freeform 2344">
              <a:extLst>
                <a:ext uri="{FF2B5EF4-FFF2-40B4-BE49-F238E27FC236}">
                  <a16:creationId xmlns:a16="http://schemas.microsoft.com/office/drawing/2014/main" xmlns="" id="{B976A562-E595-0240-B627-00229DDD0679}"/>
                </a:ext>
              </a:extLst>
            </p:cNvPr>
            <p:cNvSpPr>
              <a:spLocks/>
            </p:cNvSpPr>
            <p:nvPr/>
          </p:nvSpPr>
          <p:spPr bwMode="auto">
            <a:xfrm>
              <a:off x="2222" y="3181"/>
              <a:ext cx="47" cy="23"/>
            </a:xfrm>
            <a:custGeom>
              <a:avLst/>
              <a:gdLst>
                <a:gd name="T0" fmla="*/ 5 w 47"/>
                <a:gd name="T1" fmla="*/ 11 h 23"/>
                <a:gd name="T2" fmla="*/ 5 w 47"/>
                <a:gd name="T3" fmla="*/ 11 h 23"/>
                <a:gd name="T4" fmla="*/ 0 w 47"/>
                <a:gd name="T5" fmla="*/ 16 h 23"/>
                <a:gd name="T6" fmla="*/ 0 w 47"/>
                <a:gd name="T7" fmla="*/ 20 h 23"/>
                <a:gd name="T8" fmla="*/ 2 w 47"/>
                <a:gd name="T9" fmla="*/ 23 h 23"/>
                <a:gd name="T10" fmla="*/ 9 w 47"/>
                <a:gd name="T11" fmla="*/ 23 h 23"/>
                <a:gd name="T12" fmla="*/ 9 w 47"/>
                <a:gd name="T13" fmla="*/ 23 h 23"/>
                <a:gd name="T14" fmla="*/ 25 w 47"/>
                <a:gd name="T15" fmla="*/ 20 h 23"/>
                <a:gd name="T16" fmla="*/ 41 w 47"/>
                <a:gd name="T17" fmla="*/ 11 h 23"/>
                <a:gd name="T18" fmla="*/ 41 w 47"/>
                <a:gd name="T19" fmla="*/ 11 h 23"/>
                <a:gd name="T20" fmla="*/ 45 w 47"/>
                <a:gd name="T21" fmla="*/ 7 h 23"/>
                <a:gd name="T22" fmla="*/ 47 w 47"/>
                <a:gd name="T23" fmla="*/ 5 h 23"/>
                <a:gd name="T24" fmla="*/ 45 w 47"/>
                <a:gd name="T25" fmla="*/ 2 h 23"/>
                <a:gd name="T26" fmla="*/ 38 w 47"/>
                <a:gd name="T27" fmla="*/ 0 h 23"/>
                <a:gd name="T28" fmla="*/ 38 w 47"/>
                <a:gd name="T29" fmla="*/ 0 h 23"/>
                <a:gd name="T30" fmla="*/ 20 w 47"/>
                <a:gd name="T31" fmla="*/ 5 h 23"/>
                <a:gd name="T32" fmla="*/ 5 w 4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3">
                  <a:moveTo>
                    <a:pt x="5" y="11"/>
                  </a:moveTo>
                  <a:lnTo>
                    <a:pt x="5" y="11"/>
                  </a:lnTo>
                  <a:lnTo>
                    <a:pt x="0" y="16"/>
                  </a:lnTo>
                  <a:lnTo>
                    <a:pt x="0" y="20"/>
                  </a:lnTo>
                  <a:lnTo>
                    <a:pt x="2" y="23"/>
                  </a:lnTo>
                  <a:lnTo>
                    <a:pt x="9" y="23"/>
                  </a:lnTo>
                  <a:lnTo>
                    <a:pt x="25" y="20"/>
                  </a:lnTo>
                  <a:lnTo>
                    <a:pt x="41" y="11"/>
                  </a:lnTo>
                  <a:lnTo>
                    <a:pt x="45" y="7"/>
                  </a:lnTo>
                  <a:lnTo>
                    <a:pt x="47" y="5"/>
                  </a:lnTo>
                  <a:lnTo>
                    <a:pt x="45" y="2"/>
                  </a:lnTo>
                  <a:lnTo>
                    <a:pt x="38" y="0"/>
                  </a:lnTo>
                  <a:lnTo>
                    <a:pt x="20"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8" name="Freeform 2345">
              <a:extLst>
                <a:ext uri="{FF2B5EF4-FFF2-40B4-BE49-F238E27FC236}">
                  <a16:creationId xmlns:a16="http://schemas.microsoft.com/office/drawing/2014/main" xmlns="" id="{C7AB1B22-A36D-8F40-B2A2-FFB749D5A1EF}"/>
                </a:ext>
              </a:extLst>
            </p:cNvPr>
            <p:cNvSpPr>
              <a:spLocks/>
            </p:cNvSpPr>
            <p:nvPr/>
          </p:nvSpPr>
          <p:spPr bwMode="auto">
            <a:xfrm>
              <a:off x="2222" y="3181"/>
              <a:ext cx="47" cy="23"/>
            </a:xfrm>
            <a:custGeom>
              <a:avLst/>
              <a:gdLst>
                <a:gd name="T0" fmla="*/ 5 w 47"/>
                <a:gd name="T1" fmla="*/ 11 h 23"/>
                <a:gd name="T2" fmla="*/ 5 w 47"/>
                <a:gd name="T3" fmla="*/ 11 h 23"/>
                <a:gd name="T4" fmla="*/ 0 w 47"/>
                <a:gd name="T5" fmla="*/ 16 h 23"/>
                <a:gd name="T6" fmla="*/ 0 w 47"/>
                <a:gd name="T7" fmla="*/ 20 h 23"/>
                <a:gd name="T8" fmla="*/ 2 w 47"/>
                <a:gd name="T9" fmla="*/ 23 h 23"/>
                <a:gd name="T10" fmla="*/ 9 w 47"/>
                <a:gd name="T11" fmla="*/ 23 h 23"/>
                <a:gd name="T12" fmla="*/ 9 w 47"/>
                <a:gd name="T13" fmla="*/ 23 h 23"/>
                <a:gd name="T14" fmla="*/ 25 w 47"/>
                <a:gd name="T15" fmla="*/ 20 h 23"/>
                <a:gd name="T16" fmla="*/ 41 w 47"/>
                <a:gd name="T17" fmla="*/ 11 h 23"/>
                <a:gd name="T18" fmla="*/ 41 w 47"/>
                <a:gd name="T19" fmla="*/ 11 h 23"/>
                <a:gd name="T20" fmla="*/ 45 w 47"/>
                <a:gd name="T21" fmla="*/ 7 h 23"/>
                <a:gd name="T22" fmla="*/ 47 w 47"/>
                <a:gd name="T23" fmla="*/ 5 h 23"/>
                <a:gd name="T24" fmla="*/ 45 w 47"/>
                <a:gd name="T25" fmla="*/ 2 h 23"/>
                <a:gd name="T26" fmla="*/ 38 w 47"/>
                <a:gd name="T27" fmla="*/ 0 h 23"/>
                <a:gd name="T28" fmla="*/ 38 w 47"/>
                <a:gd name="T29" fmla="*/ 0 h 23"/>
                <a:gd name="T30" fmla="*/ 20 w 47"/>
                <a:gd name="T31" fmla="*/ 5 h 23"/>
                <a:gd name="T32" fmla="*/ 5 w 47"/>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3">
                  <a:moveTo>
                    <a:pt x="5" y="11"/>
                  </a:moveTo>
                  <a:lnTo>
                    <a:pt x="5" y="11"/>
                  </a:lnTo>
                  <a:lnTo>
                    <a:pt x="0" y="16"/>
                  </a:lnTo>
                  <a:lnTo>
                    <a:pt x="0" y="20"/>
                  </a:lnTo>
                  <a:lnTo>
                    <a:pt x="2" y="23"/>
                  </a:lnTo>
                  <a:lnTo>
                    <a:pt x="9" y="23"/>
                  </a:lnTo>
                  <a:lnTo>
                    <a:pt x="25" y="20"/>
                  </a:lnTo>
                  <a:lnTo>
                    <a:pt x="41" y="11"/>
                  </a:lnTo>
                  <a:lnTo>
                    <a:pt x="45" y="7"/>
                  </a:lnTo>
                  <a:lnTo>
                    <a:pt x="47" y="5"/>
                  </a:lnTo>
                  <a:lnTo>
                    <a:pt x="45" y="2"/>
                  </a:lnTo>
                  <a:lnTo>
                    <a:pt x="38" y="0"/>
                  </a:lnTo>
                  <a:lnTo>
                    <a:pt x="20"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29" name="Freeform 2346">
              <a:extLst>
                <a:ext uri="{FF2B5EF4-FFF2-40B4-BE49-F238E27FC236}">
                  <a16:creationId xmlns:a16="http://schemas.microsoft.com/office/drawing/2014/main" xmlns="" id="{22E56669-7EE5-A243-9420-3EA710ECA49C}"/>
                </a:ext>
              </a:extLst>
            </p:cNvPr>
            <p:cNvSpPr>
              <a:spLocks/>
            </p:cNvSpPr>
            <p:nvPr/>
          </p:nvSpPr>
          <p:spPr bwMode="auto">
            <a:xfrm>
              <a:off x="2184" y="3183"/>
              <a:ext cx="49" cy="21"/>
            </a:xfrm>
            <a:custGeom>
              <a:avLst/>
              <a:gdLst>
                <a:gd name="T0" fmla="*/ 7 w 49"/>
                <a:gd name="T1" fmla="*/ 12 h 21"/>
                <a:gd name="T2" fmla="*/ 7 w 49"/>
                <a:gd name="T3" fmla="*/ 12 h 21"/>
                <a:gd name="T4" fmla="*/ 2 w 49"/>
                <a:gd name="T5" fmla="*/ 14 h 21"/>
                <a:gd name="T6" fmla="*/ 0 w 49"/>
                <a:gd name="T7" fmla="*/ 18 h 21"/>
                <a:gd name="T8" fmla="*/ 2 w 49"/>
                <a:gd name="T9" fmla="*/ 21 h 21"/>
                <a:gd name="T10" fmla="*/ 9 w 49"/>
                <a:gd name="T11" fmla="*/ 21 h 21"/>
                <a:gd name="T12" fmla="*/ 9 w 49"/>
                <a:gd name="T13" fmla="*/ 21 h 21"/>
                <a:gd name="T14" fmla="*/ 18 w 49"/>
                <a:gd name="T15" fmla="*/ 21 h 21"/>
                <a:gd name="T16" fmla="*/ 27 w 49"/>
                <a:gd name="T17" fmla="*/ 18 h 21"/>
                <a:gd name="T18" fmla="*/ 43 w 49"/>
                <a:gd name="T19" fmla="*/ 9 h 21"/>
                <a:gd name="T20" fmla="*/ 43 w 49"/>
                <a:gd name="T21" fmla="*/ 9 h 21"/>
                <a:gd name="T22" fmla="*/ 47 w 49"/>
                <a:gd name="T23" fmla="*/ 5 h 21"/>
                <a:gd name="T24" fmla="*/ 49 w 49"/>
                <a:gd name="T25" fmla="*/ 3 h 21"/>
                <a:gd name="T26" fmla="*/ 45 w 49"/>
                <a:gd name="T27" fmla="*/ 0 h 21"/>
                <a:gd name="T28" fmla="*/ 40 w 49"/>
                <a:gd name="T29" fmla="*/ 0 h 21"/>
                <a:gd name="T30" fmla="*/ 40 w 49"/>
                <a:gd name="T31" fmla="*/ 0 h 21"/>
                <a:gd name="T32" fmla="*/ 22 w 49"/>
                <a:gd name="T33" fmla="*/ 3 h 21"/>
                <a:gd name="T34" fmla="*/ 7 w 49"/>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21">
                  <a:moveTo>
                    <a:pt x="7" y="12"/>
                  </a:moveTo>
                  <a:lnTo>
                    <a:pt x="7" y="12"/>
                  </a:lnTo>
                  <a:lnTo>
                    <a:pt x="2" y="14"/>
                  </a:lnTo>
                  <a:lnTo>
                    <a:pt x="0" y="18"/>
                  </a:lnTo>
                  <a:lnTo>
                    <a:pt x="2" y="21"/>
                  </a:lnTo>
                  <a:lnTo>
                    <a:pt x="9" y="21"/>
                  </a:lnTo>
                  <a:lnTo>
                    <a:pt x="18" y="21"/>
                  </a:lnTo>
                  <a:lnTo>
                    <a:pt x="27" y="18"/>
                  </a:lnTo>
                  <a:lnTo>
                    <a:pt x="43" y="9"/>
                  </a:lnTo>
                  <a:lnTo>
                    <a:pt x="47" y="5"/>
                  </a:lnTo>
                  <a:lnTo>
                    <a:pt x="49" y="3"/>
                  </a:lnTo>
                  <a:lnTo>
                    <a:pt x="45" y="0"/>
                  </a:lnTo>
                  <a:lnTo>
                    <a:pt x="40" y="0"/>
                  </a:lnTo>
                  <a:lnTo>
                    <a:pt x="22" y="3"/>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0" name="Freeform 2347">
              <a:extLst>
                <a:ext uri="{FF2B5EF4-FFF2-40B4-BE49-F238E27FC236}">
                  <a16:creationId xmlns:a16="http://schemas.microsoft.com/office/drawing/2014/main" xmlns="" id="{1D4DB828-10AB-2F4E-A775-DBEFBBDBA0D9}"/>
                </a:ext>
              </a:extLst>
            </p:cNvPr>
            <p:cNvSpPr>
              <a:spLocks/>
            </p:cNvSpPr>
            <p:nvPr/>
          </p:nvSpPr>
          <p:spPr bwMode="auto">
            <a:xfrm>
              <a:off x="2184" y="3183"/>
              <a:ext cx="49" cy="21"/>
            </a:xfrm>
            <a:custGeom>
              <a:avLst/>
              <a:gdLst>
                <a:gd name="T0" fmla="*/ 7 w 49"/>
                <a:gd name="T1" fmla="*/ 12 h 21"/>
                <a:gd name="T2" fmla="*/ 7 w 49"/>
                <a:gd name="T3" fmla="*/ 12 h 21"/>
                <a:gd name="T4" fmla="*/ 2 w 49"/>
                <a:gd name="T5" fmla="*/ 14 h 21"/>
                <a:gd name="T6" fmla="*/ 0 w 49"/>
                <a:gd name="T7" fmla="*/ 18 h 21"/>
                <a:gd name="T8" fmla="*/ 2 w 49"/>
                <a:gd name="T9" fmla="*/ 21 h 21"/>
                <a:gd name="T10" fmla="*/ 9 w 49"/>
                <a:gd name="T11" fmla="*/ 21 h 21"/>
                <a:gd name="T12" fmla="*/ 9 w 49"/>
                <a:gd name="T13" fmla="*/ 21 h 21"/>
                <a:gd name="T14" fmla="*/ 18 w 49"/>
                <a:gd name="T15" fmla="*/ 21 h 21"/>
                <a:gd name="T16" fmla="*/ 27 w 49"/>
                <a:gd name="T17" fmla="*/ 18 h 21"/>
                <a:gd name="T18" fmla="*/ 43 w 49"/>
                <a:gd name="T19" fmla="*/ 9 h 21"/>
                <a:gd name="T20" fmla="*/ 43 w 49"/>
                <a:gd name="T21" fmla="*/ 9 h 21"/>
                <a:gd name="T22" fmla="*/ 47 w 49"/>
                <a:gd name="T23" fmla="*/ 5 h 21"/>
                <a:gd name="T24" fmla="*/ 49 w 49"/>
                <a:gd name="T25" fmla="*/ 3 h 21"/>
                <a:gd name="T26" fmla="*/ 45 w 49"/>
                <a:gd name="T27" fmla="*/ 0 h 21"/>
                <a:gd name="T28" fmla="*/ 40 w 49"/>
                <a:gd name="T29" fmla="*/ 0 h 21"/>
                <a:gd name="T30" fmla="*/ 40 w 49"/>
                <a:gd name="T31" fmla="*/ 0 h 21"/>
                <a:gd name="T32" fmla="*/ 22 w 49"/>
                <a:gd name="T33" fmla="*/ 3 h 21"/>
                <a:gd name="T34" fmla="*/ 7 w 49"/>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21">
                  <a:moveTo>
                    <a:pt x="7" y="12"/>
                  </a:moveTo>
                  <a:lnTo>
                    <a:pt x="7" y="12"/>
                  </a:lnTo>
                  <a:lnTo>
                    <a:pt x="2" y="14"/>
                  </a:lnTo>
                  <a:lnTo>
                    <a:pt x="0" y="18"/>
                  </a:lnTo>
                  <a:lnTo>
                    <a:pt x="2" y="21"/>
                  </a:lnTo>
                  <a:lnTo>
                    <a:pt x="9" y="21"/>
                  </a:lnTo>
                  <a:lnTo>
                    <a:pt x="18" y="21"/>
                  </a:lnTo>
                  <a:lnTo>
                    <a:pt x="27" y="18"/>
                  </a:lnTo>
                  <a:lnTo>
                    <a:pt x="43" y="9"/>
                  </a:lnTo>
                  <a:lnTo>
                    <a:pt x="47" y="5"/>
                  </a:lnTo>
                  <a:lnTo>
                    <a:pt x="49" y="3"/>
                  </a:lnTo>
                  <a:lnTo>
                    <a:pt x="45" y="0"/>
                  </a:lnTo>
                  <a:lnTo>
                    <a:pt x="40" y="0"/>
                  </a:lnTo>
                  <a:lnTo>
                    <a:pt x="22" y="3"/>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1" name="Freeform 2348">
              <a:extLst>
                <a:ext uri="{FF2B5EF4-FFF2-40B4-BE49-F238E27FC236}">
                  <a16:creationId xmlns:a16="http://schemas.microsoft.com/office/drawing/2014/main" xmlns="" id="{96893E3D-F1A0-1A47-AF22-54BE39900ECF}"/>
                </a:ext>
              </a:extLst>
            </p:cNvPr>
            <p:cNvSpPr>
              <a:spLocks/>
            </p:cNvSpPr>
            <p:nvPr/>
          </p:nvSpPr>
          <p:spPr bwMode="auto">
            <a:xfrm>
              <a:off x="2146" y="3183"/>
              <a:ext cx="49" cy="21"/>
            </a:xfrm>
            <a:custGeom>
              <a:avLst/>
              <a:gdLst>
                <a:gd name="T0" fmla="*/ 4 w 49"/>
                <a:gd name="T1" fmla="*/ 12 h 21"/>
                <a:gd name="T2" fmla="*/ 4 w 49"/>
                <a:gd name="T3" fmla="*/ 12 h 21"/>
                <a:gd name="T4" fmla="*/ 0 w 49"/>
                <a:gd name="T5" fmla="*/ 16 h 21"/>
                <a:gd name="T6" fmla="*/ 0 w 49"/>
                <a:gd name="T7" fmla="*/ 18 h 21"/>
                <a:gd name="T8" fmla="*/ 2 w 49"/>
                <a:gd name="T9" fmla="*/ 21 h 21"/>
                <a:gd name="T10" fmla="*/ 9 w 49"/>
                <a:gd name="T11" fmla="*/ 21 h 21"/>
                <a:gd name="T12" fmla="*/ 9 w 49"/>
                <a:gd name="T13" fmla="*/ 21 h 21"/>
                <a:gd name="T14" fmla="*/ 18 w 49"/>
                <a:gd name="T15" fmla="*/ 21 h 21"/>
                <a:gd name="T16" fmla="*/ 27 w 49"/>
                <a:gd name="T17" fmla="*/ 18 h 21"/>
                <a:gd name="T18" fmla="*/ 42 w 49"/>
                <a:gd name="T19" fmla="*/ 12 h 21"/>
                <a:gd name="T20" fmla="*/ 42 w 49"/>
                <a:gd name="T21" fmla="*/ 12 h 21"/>
                <a:gd name="T22" fmla="*/ 49 w 49"/>
                <a:gd name="T23" fmla="*/ 7 h 21"/>
                <a:gd name="T24" fmla="*/ 49 w 49"/>
                <a:gd name="T25" fmla="*/ 3 h 21"/>
                <a:gd name="T26" fmla="*/ 47 w 49"/>
                <a:gd name="T27" fmla="*/ 0 h 21"/>
                <a:gd name="T28" fmla="*/ 40 w 49"/>
                <a:gd name="T29" fmla="*/ 0 h 21"/>
                <a:gd name="T30" fmla="*/ 40 w 49"/>
                <a:gd name="T31" fmla="*/ 0 h 21"/>
                <a:gd name="T32" fmla="*/ 22 w 49"/>
                <a:gd name="T33" fmla="*/ 3 h 21"/>
                <a:gd name="T34" fmla="*/ 4 w 49"/>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21">
                  <a:moveTo>
                    <a:pt x="4" y="12"/>
                  </a:moveTo>
                  <a:lnTo>
                    <a:pt x="4" y="12"/>
                  </a:lnTo>
                  <a:lnTo>
                    <a:pt x="0" y="16"/>
                  </a:lnTo>
                  <a:lnTo>
                    <a:pt x="0" y="18"/>
                  </a:lnTo>
                  <a:lnTo>
                    <a:pt x="2" y="21"/>
                  </a:lnTo>
                  <a:lnTo>
                    <a:pt x="9" y="21"/>
                  </a:lnTo>
                  <a:lnTo>
                    <a:pt x="18" y="21"/>
                  </a:lnTo>
                  <a:lnTo>
                    <a:pt x="27" y="18"/>
                  </a:lnTo>
                  <a:lnTo>
                    <a:pt x="42" y="12"/>
                  </a:lnTo>
                  <a:lnTo>
                    <a:pt x="49" y="7"/>
                  </a:lnTo>
                  <a:lnTo>
                    <a:pt x="49" y="3"/>
                  </a:lnTo>
                  <a:lnTo>
                    <a:pt x="47" y="0"/>
                  </a:lnTo>
                  <a:lnTo>
                    <a:pt x="40" y="0"/>
                  </a:lnTo>
                  <a:lnTo>
                    <a:pt x="22" y="3"/>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2" name="Freeform 2349">
              <a:extLst>
                <a:ext uri="{FF2B5EF4-FFF2-40B4-BE49-F238E27FC236}">
                  <a16:creationId xmlns:a16="http://schemas.microsoft.com/office/drawing/2014/main" xmlns="" id="{DF8A47DF-2DDD-2648-8788-2DDFAE31094E}"/>
                </a:ext>
              </a:extLst>
            </p:cNvPr>
            <p:cNvSpPr>
              <a:spLocks/>
            </p:cNvSpPr>
            <p:nvPr/>
          </p:nvSpPr>
          <p:spPr bwMode="auto">
            <a:xfrm>
              <a:off x="2146" y="3183"/>
              <a:ext cx="49" cy="21"/>
            </a:xfrm>
            <a:custGeom>
              <a:avLst/>
              <a:gdLst>
                <a:gd name="T0" fmla="*/ 4 w 49"/>
                <a:gd name="T1" fmla="*/ 12 h 21"/>
                <a:gd name="T2" fmla="*/ 4 w 49"/>
                <a:gd name="T3" fmla="*/ 12 h 21"/>
                <a:gd name="T4" fmla="*/ 0 w 49"/>
                <a:gd name="T5" fmla="*/ 16 h 21"/>
                <a:gd name="T6" fmla="*/ 0 w 49"/>
                <a:gd name="T7" fmla="*/ 18 h 21"/>
                <a:gd name="T8" fmla="*/ 2 w 49"/>
                <a:gd name="T9" fmla="*/ 21 h 21"/>
                <a:gd name="T10" fmla="*/ 9 w 49"/>
                <a:gd name="T11" fmla="*/ 21 h 21"/>
                <a:gd name="T12" fmla="*/ 9 w 49"/>
                <a:gd name="T13" fmla="*/ 21 h 21"/>
                <a:gd name="T14" fmla="*/ 18 w 49"/>
                <a:gd name="T15" fmla="*/ 21 h 21"/>
                <a:gd name="T16" fmla="*/ 27 w 49"/>
                <a:gd name="T17" fmla="*/ 18 h 21"/>
                <a:gd name="T18" fmla="*/ 42 w 49"/>
                <a:gd name="T19" fmla="*/ 12 h 21"/>
                <a:gd name="T20" fmla="*/ 42 w 49"/>
                <a:gd name="T21" fmla="*/ 12 h 21"/>
                <a:gd name="T22" fmla="*/ 49 w 49"/>
                <a:gd name="T23" fmla="*/ 7 h 21"/>
                <a:gd name="T24" fmla="*/ 49 w 49"/>
                <a:gd name="T25" fmla="*/ 3 h 21"/>
                <a:gd name="T26" fmla="*/ 47 w 49"/>
                <a:gd name="T27" fmla="*/ 0 h 21"/>
                <a:gd name="T28" fmla="*/ 40 w 49"/>
                <a:gd name="T29" fmla="*/ 0 h 21"/>
                <a:gd name="T30" fmla="*/ 40 w 49"/>
                <a:gd name="T31" fmla="*/ 0 h 21"/>
                <a:gd name="T32" fmla="*/ 22 w 49"/>
                <a:gd name="T33" fmla="*/ 3 h 21"/>
                <a:gd name="T34" fmla="*/ 4 w 49"/>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9" h="21">
                  <a:moveTo>
                    <a:pt x="4" y="12"/>
                  </a:moveTo>
                  <a:lnTo>
                    <a:pt x="4" y="12"/>
                  </a:lnTo>
                  <a:lnTo>
                    <a:pt x="0" y="16"/>
                  </a:lnTo>
                  <a:lnTo>
                    <a:pt x="0" y="18"/>
                  </a:lnTo>
                  <a:lnTo>
                    <a:pt x="2" y="21"/>
                  </a:lnTo>
                  <a:lnTo>
                    <a:pt x="9" y="21"/>
                  </a:lnTo>
                  <a:lnTo>
                    <a:pt x="18" y="21"/>
                  </a:lnTo>
                  <a:lnTo>
                    <a:pt x="27" y="18"/>
                  </a:lnTo>
                  <a:lnTo>
                    <a:pt x="42" y="12"/>
                  </a:lnTo>
                  <a:lnTo>
                    <a:pt x="49" y="7"/>
                  </a:lnTo>
                  <a:lnTo>
                    <a:pt x="49" y="3"/>
                  </a:lnTo>
                  <a:lnTo>
                    <a:pt x="47" y="0"/>
                  </a:lnTo>
                  <a:lnTo>
                    <a:pt x="40" y="0"/>
                  </a:lnTo>
                  <a:lnTo>
                    <a:pt x="22" y="3"/>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3" name="Freeform 2350">
              <a:extLst>
                <a:ext uri="{FF2B5EF4-FFF2-40B4-BE49-F238E27FC236}">
                  <a16:creationId xmlns:a16="http://schemas.microsoft.com/office/drawing/2014/main" xmlns="" id="{CC04B6AF-A5FB-5F4D-9301-6294199E901B}"/>
                </a:ext>
              </a:extLst>
            </p:cNvPr>
            <p:cNvSpPr>
              <a:spLocks/>
            </p:cNvSpPr>
            <p:nvPr/>
          </p:nvSpPr>
          <p:spPr bwMode="auto">
            <a:xfrm>
              <a:off x="2105" y="3183"/>
              <a:ext cx="52" cy="23"/>
            </a:xfrm>
            <a:custGeom>
              <a:avLst/>
              <a:gdLst>
                <a:gd name="T0" fmla="*/ 7 w 52"/>
                <a:gd name="T1" fmla="*/ 12 h 23"/>
                <a:gd name="T2" fmla="*/ 7 w 52"/>
                <a:gd name="T3" fmla="*/ 12 h 23"/>
                <a:gd name="T4" fmla="*/ 2 w 52"/>
                <a:gd name="T5" fmla="*/ 16 h 23"/>
                <a:gd name="T6" fmla="*/ 0 w 52"/>
                <a:gd name="T7" fmla="*/ 18 h 23"/>
                <a:gd name="T8" fmla="*/ 5 w 52"/>
                <a:gd name="T9" fmla="*/ 21 h 23"/>
                <a:gd name="T10" fmla="*/ 11 w 52"/>
                <a:gd name="T11" fmla="*/ 23 h 23"/>
                <a:gd name="T12" fmla="*/ 11 w 52"/>
                <a:gd name="T13" fmla="*/ 23 h 23"/>
                <a:gd name="T14" fmla="*/ 20 w 52"/>
                <a:gd name="T15" fmla="*/ 21 h 23"/>
                <a:gd name="T16" fmla="*/ 29 w 52"/>
                <a:gd name="T17" fmla="*/ 18 h 23"/>
                <a:gd name="T18" fmla="*/ 38 w 52"/>
                <a:gd name="T19" fmla="*/ 16 h 23"/>
                <a:gd name="T20" fmla="*/ 45 w 52"/>
                <a:gd name="T21" fmla="*/ 12 h 23"/>
                <a:gd name="T22" fmla="*/ 45 w 52"/>
                <a:gd name="T23" fmla="*/ 12 h 23"/>
                <a:gd name="T24" fmla="*/ 50 w 52"/>
                <a:gd name="T25" fmla="*/ 7 h 23"/>
                <a:gd name="T26" fmla="*/ 52 w 52"/>
                <a:gd name="T27" fmla="*/ 3 h 23"/>
                <a:gd name="T28" fmla="*/ 50 w 52"/>
                <a:gd name="T29" fmla="*/ 0 h 23"/>
                <a:gd name="T30" fmla="*/ 43 w 52"/>
                <a:gd name="T31" fmla="*/ 0 h 23"/>
                <a:gd name="T32" fmla="*/ 43 w 52"/>
                <a:gd name="T33" fmla="*/ 0 h 23"/>
                <a:gd name="T34" fmla="*/ 23 w 52"/>
                <a:gd name="T35" fmla="*/ 5 h 23"/>
                <a:gd name="T36" fmla="*/ 14 w 52"/>
                <a:gd name="T37" fmla="*/ 7 h 23"/>
                <a:gd name="T38" fmla="*/ 7 w 52"/>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3">
                  <a:moveTo>
                    <a:pt x="7" y="12"/>
                  </a:moveTo>
                  <a:lnTo>
                    <a:pt x="7" y="12"/>
                  </a:lnTo>
                  <a:lnTo>
                    <a:pt x="2" y="16"/>
                  </a:lnTo>
                  <a:lnTo>
                    <a:pt x="0" y="18"/>
                  </a:lnTo>
                  <a:lnTo>
                    <a:pt x="5" y="21"/>
                  </a:lnTo>
                  <a:lnTo>
                    <a:pt x="11" y="23"/>
                  </a:lnTo>
                  <a:lnTo>
                    <a:pt x="20" y="21"/>
                  </a:lnTo>
                  <a:lnTo>
                    <a:pt x="29" y="18"/>
                  </a:lnTo>
                  <a:lnTo>
                    <a:pt x="38" y="16"/>
                  </a:lnTo>
                  <a:lnTo>
                    <a:pt x="45" y="12"/>
                  </a:lnTo>
                  <a:lnTo>
                    <a:pt x="50" y="7"/>
                  </a:lnTo>
                  <a:lnTo>
                    <a:pt x="52" y="3"/>
                  </a:lnTo>
                  <a:lnTo>
                    <a:pt x="50" y="0"/>
                  </a:lnTo>
                  <a:lnTo>
                    <a:pt x="43" y="0"/>
                  </a:lnTo>
                  <a:lnTo>
                    <a:pt x="23" y="5"/>
                  </a:lnTo>
                  <a:lnTo>
                    <a:pt x="14" y="7"/>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4" name="Freeform 2351">
              <a:extLst>
                <a:ext uri="{FF2B5EF4-FFF2-40B4-BE49-F238E27FC236}">
                  <a16:creationId xmlns:a16="http://schemas.microsoft.com/office/drawing/2014/main" xmlns="" id="{83C5B46D-D308-6642-A71F-7D80F8A8D69D}"/>
                </a:ext>
              </a:extLst>
            </p:cNvPr>
            <p:cNvSpPr>
              <a:spLocks/>
            </p:cNvSpPr>
            <p:nvPr/>
          </p:nvSpPr>
          <p:spPr bwMode="auto">
            <a:xfrm>
              <a:off x="2105" y="3183"/>
              <a:ext cx="52" cy="23"/>
            </a:xfrm>
            <a:custGeom>
              <a:avLst/>
              <a:gdLst>
                <a:gd name="T0" fmla="*/ 7 w 52"/>
                <a:gd name="T1" fmla="*/ 12 h 23"/>
                <a:gd name="T2" fmla="*/ 7 w 52"/>
                <a:gd name="T3" fmla="*/ 12 h 23"/>
                <a:gd name="T4" fmla="*/ 2 w 52"/>
                <a:gd name="T5" fmla="*/ 16 h 23"/>
                <a:gd name="T6" fmla="*/ 0 w 52"/>
                <a:gd name="T7" fmla="*/ 18 h 23"/>
                <a:gd name="T8" fmla="*/ 5 w 52"/>
                <a:gd name="T9" fmla="*/ 21 h 23"/>
                <a:gd name="T10" fmla="*/ 11 w 52"/>
                <a:gd name="T11" fmla="*/ 23 h 23"/>
                <a:gd name="T12" fmla="*/ 11 w 52"/>
                <a:gd name="T13" fmla="*/ 23 h 23"/>
                <a:gd name="T14" fmla="*/ 20 w 52"/>
                <a:gd name="T15" fmla="*/ 21 h 23"/>
                <a:gd name="T16" fmla="*/ 29 w 52"/>
                <a:gd name="T17" fmla="*/ 18 h 23"/>
                <a:gd name="T18" fmla="*/ 38 w 52"/>
                <a:gd name="T19" fmla="*/ 16 h 23"/>
                <a:gd name="T20" fmla="*/ 45 w 52"/>
                <a:gd name="T21" fmla="*/ 12 h 23"/>
                <a:gd name="T22" fmla="*/ 45 w 52"/>
                <a:gd name="T23" fmla="*/ 12 h 23"/>
                <a:gd name="T24" fmla="*/ 50 w 52"/>
                <a:gd name="T25" fmla="*/ 7 h 23"/>
                <a:gd name="T26" fmla="*/ 52 w 52"/>
                <a:gd name="T27" fmla="*/ 3 h 23"/>
                <a:gd name="T28" fmla="*/ 50 w 52"/>
                <a:gd name="T29" fmla="*/ 0 h 23"/>
                <a:gd name="T30" fmla="*/ 43 w 52"/>
                <a:gd name="T31" fmla="*/ 0 h 23"/>
                <a:gd name="T32" fmla="*/ 43 w 52"/>
                <a:gd name="T33" fmla="*/ 0 h 23"/>
                <a:gd name="T34" fmla="*/ 23 w 52"/>
                <a:gd name="T35" fmla="*/ 5 h 23"/>
                <a:gd name="T36" fmla="*/ 14 w 52"/>
                <a:gd name="T37" fmla="*/ 7 h 23"/>
                <a:gd name="T38" fmla="*/ 7 w 52"/>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3">
                  <a:moveTo>
                    <a:pt x="7" y="12"/>
                  </a:moveTo>
                  <a:lnTo>
                    <a:pt x="7" y="12"/>
                  </a:lnTo>
                  <a:lnTo>
                    <a:pt x="2" y="16"/>
                  </a:lnTo>
                  <a:lnTo>
                    <a:pt x="0" y="18"/>
                  </a:lnTo>
                  <a:lnTo>
                    <a:pt x="5" y="21"/>
                  </a:lnTo>
                  <a:lnTo>
                    <a:pt x="11" y="23"/>
                  </a:lnTo>
                  <a:lnTo>
                    <a:pt x="20" y="21"/>
                  </a:lnTo>
                  <a:lnTo>
                    <a:pt x="29" y="18"/>
                  </a:lnTo>
                  <a:lnTo>
                    <a:pt x="38" y="16"/>
                  </a:lnTo>
                  <a:lnTo>
                    <a:pt x="45" y="12"/>
                  </a:lnTo>
                  <a:lnTo>
                    <a:pt x="50" y="7"/>
                  </a:lnTo>
                  <a:lnTo>
                    <a:pt x="52" y="3"/>
                  </a:lnTo>
                  <a:lnTo>
                    <a:pt x="50" y="0"/>
                  </a:lnTo>
                  <a:lnTo>
                    <a:pt x="43" y="0"/>
                  </a:lnTo>
                  <a:lnTo>
                    <a:pt x="23" y="5"/>
                  </a:lnTo>
                  <a:lnTo>
                    <a:pt x="14" y="7"/>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5" name="Freeform 2352">
              <a:extLst>
                <a:ext uri="{FF2B5EF4-FFF2-40B4-BE49-F238E27FC236}">
                  <a16:creationId xmlns:a16="http://schemas.microsoft.com/office/drawing/2014/main" xmlns="" id="{94537B6A-6CFC-A94D-BE65-735A430F8543}"/>
                </a:ext>
              </a:extLst>
            </p:cNvPr>
            <p:cNvSpPr>
              <a:spLocks/>
            </p:cNvSpPr>
            <p:nvPr/>
          </p:nvSpPr>
          <p:spPr bwMode="auto">
            <a:xfrm>
              <a:off x="2065" y="3183"/>
              <a:ext cx="51" cy="23"/>
            </a:xfrm>
            <a:custGeom>
              <a:avLst/>
              <a:gdLst>
                <a:gd name="T0" fmla="*/ 6 w 51"/>
                <a:gd name="T1" fmla="*/ 12 h 23"/>
                <a:gd name="T2" fmla="*/ 6 w 51"/>
                <a:gd name="T3" fmla="*/ 12 h 23"/>
                <a:gd name="T4" fmla="*/ 2 w 51"/>
                <a:gd name="T5" fmla="*/ 16 h 23"/>
                <a:gd name="T6" fmla="*/ 0 w 51"/>
                <a:gd name="T7" fmla="*/ 21 h 23"/>
                <a:gd name="T8" fmla="*/ 4 w 51"/>
                <a:gd name="T9" fmla="*/ 23 h 23"/>
                <a:gd name="T10" fmla="*/ 11 w 51"/>
                <a:gd name="T11" fmla="*/ 23 h 23"/>
                <a:gd name="T12" fmla="*/ 11 w 51"/>
                <a:gd name="T13" fmla="*/ 23 h 23"/>
                <a:gd name="T14" fmla="*/ 20 w 51"/>
                <a:gd name="T15" fmla="*/ 21 h 23"/>
                <a:gd name="T16" fmla="*/ 29 w 51"/>
                <a:gd name="T17" fmla="*/ 18 h 23"/>
                <a:gd name="T18" fmla="*/ 38 w 51"/>
                <a:gd name="T19" fmla="*/ 16 h 23"/>
                <a:gd name="T20" fmla="*/ 47 w 51"/>
                <a:gd name="T21" fmla="*/ 12 h 23"/>
                <a:gd name="T22" fmla="*/ 47 w 51"/>
                <a:gd name="T23" fmla="*/ 12 h 23"/>
                <a:gd name="T24" fmla="*/ 51 w 51"/>
                <a:gd name="T25" fmla="*/ 7 h 23"/>
                <a:gd name="T26" fmla="*/ 51 w 51"/>
                <a:gd name="T27" fmla="*/ 5 h 23"/>
                <a:gd name="T28" fmla="*/ 49 w 51"/>
                <a:gd name="T29" fmla="*/ 3 h 23"/>
                <a:gd name="T30" fmla="*/ 42 w 51"/>
                <a:gd name="T31" fmla="*/ 0 h 23"/>
                <a:gd name="T32" fmla="*/ 42 w 51"/>
                <a:gd name="T33" fmla="*/ 0 h 23"/>
                <a:gd name="T34" fmla="*/ 24 w 51"/>
                <a:gd name="T35" fmla="*/ 5 h 23"/>
                <a:gd name="T36" fmla="*/ 13 w 51"/>
                <a:gd name="T37" fmla="*/ 7 h 23"/>
                <a:gd name="T38" fmla="*/ 6 w 51"/>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1" h="23">
                  <a:moveTo>
                    <a:pt x="6" y="12"/>
                  </a:moveTo>
                  <a:lnTo>
                    <a:pt x="6" y="12"/>
                  </a:lnTo>
                  <a:lnTo>
                    <a:pt x="2" y="16"/>
                  </a:lnTo>
                  <a:lnTo>
                    <a:pt x="0" y="21"/>
                  </a:lnTo>
                  <a:lnTo>
                    <a:pt x="4" y="23"/>
                  </a:lnTo>
                  <a:lnTo>
                    <a:pt x="11" y="23"/>
                  </a:lnTo>
                  <a:lnTo>
                    <a:pt x="20" y="21"/>
                  </a:lnTo>
                  <a:lnTo>
                    <a:pt x="29" y="18"/>
                  </a:lnTo>
                  <a:lnTo>
                    <a:pt x="38" y="16"/>
                  </a:lnTo>
                  <a:lnTo>
                    <a:pt x="47" y="12"/>
                  </a:lnTo>
                  <a:lnTo>
                    <a:pt x="51" y="7"/>
                  </a:lnTo>
                  <a:lnTo>
                    <a:pt x="51" y="5"/>
                  </a:lnTo>
                  <a:lnTo>
                    <a:pt x="49" y="3"/>
                  </a:lnTo>
                  <a:lnTo>
                    <a:pt x="42" y="0"/>
                  </a:lnTo>
                  <a:lnTo>
                    <a:pt x="24" y="5"/>
                  </a:lnTo>
                  <a:lnTo>
                    <a:pt x="13" y="7"/>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6" name="Freeform 2353">
              <a:extLst>
                <a:ext uri="{FF2B5EF4-FFF2-40B4-BE49-F238E27FC236}">
                  <a16:creationId xmlns:a16="http://schemas.microsoft.com/office/drawing/2014/main" xmlns="" id="{E25FCB95-7B9F-174C-8BF3-62D6D53F94FB}"/>
                </a:ext>
              </a:extLst>
            </p:cNvPr>
            <p:cNvSpPr>
              <a:spLocks/>
            </p:cNvSpPr>
            <p:nvPr/>
          </p:nvSpPr>
          <p:spPr bwMode="auto">
            <a:xfrm>
              <a:off x="2065" y="3183"/>
              <a:ext cx="51" cy="23"/>
            </a:xfrm>
            <a:custGeom>
              <a:avLst/>
              <a:gdLst>
                <a:gd name="T0" fmla="*/ 6 w 51"/>
                <a:gd name="T1" fmla="*/ 12 h 23"/>
                <a:gd name="T2" fmla="*/ 6 w 51"/>
                <a:gd name="T3" fmla="*/ 12 h 23"/>
                <a:gd name="T4" fmla="*/ 2 w 51"/>
                <a:gd name="T5" fmla="*/ 16 h 23"/>
                <a:gd name="T6" fmla="*/ 0 w 51"/>
                <a:gd name="T7" fmla="*/ 21 h 23"/>
                <a:gd name="T8" fmla="*/ 4 w 51"/>
                <a:gd name="T9" fmla="*/ 23 h 23"/>
                <a:gd name="T10" fmla="*/ 11 w 51"/>
                <a:gd name="T11" fmla="*/ 23 h 23"/>
                <a:gd name="T12" fmla="*/ 11 w 51"/>
                <a:gd name="T13" fmla="*/ 23 h 23"/>
                <a:gd name="T14" fmla="*/ 20 w 51"/>
                <a:gd name="T15" fmla="*/ 21 h 23"/>
                <a:gd name="T16" fmla="*/ 29 w 51"/>
                <a:gd name="T17" fmla="*/ 18 h 23"/>
                <a:gd name="T18" fmla="*/ 38 w 51"/>
                <a:gd name="T19" fmla="*/ 16 h 23"/>
                <a:gd name="T20" fmla="*/ 47 w 51"/>
                <a:gd name="T21" fmla="*/ 12 h 23"/>
                <a:gd name="T22" fmla="*/ 47 w 51"/>
                <a:gd name="T23" fmla="*/ 12 h 23"/>
                <a:gd name="T24" fmla="*/ 51 w 51"/>
                <a:gd name="T25" fmla="*/ 7 h 23"/>
                <a:gd name="T26" fmla="*/ 51 w 51"/>
                <a:gd name="T27" fmla="*/ 5 h 23"/>
                <a:gd name="T28" fmla="*/ 49 w 51"/>
                <a:gd name="T29" fmla="*/ 3 h 23"/>
                <a:gd name="T30" fmla="*/ 42 w 51"/>
                <a:gd name="T31" fmla="*/ 0 h 23"/>
                <a:gd name="T32" fmla="*/ 42 w 51"/>
                <a:gd name="T33" fmla="*/ 0 h 23"/>
                <a:gd name="T34" fmla="*/ 24 w 51"/>
                <a:gd name="T35" fmla="*/ 5 h 23"/>
                <a:gd name="T36" fmla="*/ 13 w 51"/>
                <a:gd name="T37" fmla="*/ 7 h 23"/>
                <a:gd name="T38" fmla="*/ 6 w 51"/>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1" h="23">
                  <a:moveTo>
                    <a:pt x="6" y="12"/>
                  </a:moveTo>
                  <a:lnTo>
                    <a:pt x="6" y="12"/>
                  </a:lnTo>
                  <a:lnTo>
                    <a:pt x="2" y="16"/>
                  </a:lnTo>
                  <a:lnTo>
                    <a:pt x="0" y="21"/>
                  </a:lnTo>
                  <a:lnTo>
                    <a:pt x="4" y="23"/>
                  </a:lnTo>
                  <a:lnTo>
                    <a:pt x="11" y="23"/>
                  </a:lnTo>
                  <a:lnTo>
                    <a:pt x="20" y="21"/>
                  </a:lnTo>
                  <a:lnTo>
                    <a:pt x="29" y="18"/>
                  </a:lnTo>
                  <a:lnTo>
                    <a:pt x="38" y="16"/>
                  </a:lnTo>
                  <a:lnTo>
                    <a:pt x="47" y="12"/>
                  </a:lnTo>
                  <a:lnTo>
                    <a:pt x="51" y="7"/>
                  </a:lnTo>
                  <a:lnTo>
                    <a:pt x="51" y="5"/>
                  </a:lnTo>
                  <a:lnTo>
                    <a:pt x="49" y="3"/>
                  </a:lnTo>
                  <a:lnTo>
                    <a:pt x="42" y="0"/>
                  </a:lnTo>
                  <a:lnTo>
                    <a:pt x="24" y="5"/>
                  </a:lnTo>
                  <a:lnTo>
                    <a:pt x="13" y="7"/>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7" name="Freeform 2354">
              <a:extLst>
                <a:ext uri="{FF2B5EF4-FFF2-40B4-BE49-F238E27FC236}">
                  <a16:creationId xmlns:a16="http://schemas.microsoft.com/office/drawing/2014/main" xmlns="" id="{FECAEF19-AAA7-E542-BF4D-99D03D1B24D2}"/>
                </a:ext>
              </a:extLst>
            </p:cNvPr>
            <p:cNvSpPr>
              <a:spLocks/>
            </p:cNvSpPr>
            <p:nvPr/>
          </p:nvSpPr>
          <p:spPr bwMode="auto">
            <a:xfrm>
              <a:off x="2024" y="3183"/>
              <a:ext cx="52" cy="23"/>
            </a:xfrm>
            <a:custGeom>
              <a:avLst/>
              <a:gdLst>
                <a:gd name="T0" fmla="*/ 7 w 52"/>
                <a:gd name="T1" fmla="*/ 12 h 23"/>
                <a:gd name="T2" fmla="*/ 7 w 52"/>
                <a:gd name="T3" fmla="*/ 12 h 23"/>
                <a:gd name="T4" fmla="*/ 0 w 52"/>
                <a:gd name="T5" fmla="*/ 16 h 23"/>
                <a:gd name="T6" fmla="*/ 0 w 52"/>
                <a:gd name="T7" fmla="*/ 21 h 23"/>
                <a:gd name="T8" fmla="*/ 2 w 52"/>
                <a:gd name="T9" fmla="*/ 23 h 23"/>
                <a:gd name="T10" fmla="*/ 9 w 52"/>
                <a:gd name="T11" fmla="*/ 23 h 23"/>
                <a:gd name="T12" fmla="*/ 9 w 52"/>
                <a:gd name="T13" fmla="*/ 23 h 23"/>
                <a:gd name="T14" fmla="*/ 20 w 52"/>
                <a:gd name="T15" fmla="*/ 23 h 23"/>
                <a:gd name="T16" fmla="*/ 29 w 52"/>
                <a:gd name="T17" fmla="*/ 21 h 23"/>
                <a:gd name="T18" fmla="*/ 38 w 52"/>
                <a:gd name="T19" fmla="*/ 16 h 23"/>
                <a:gd name="T20" fmla="*/ 47 w 52"/>
                <a:gd name="T21" fmla="*/ 12 h 23"/>
                <a:gd name="T22" fmla="*/ 47 w 52"/>
                <a:gd name="T23" fmla="*/ 12 h 23"/>
                <a:gd name="T24" fmla="*/ 52 w 52"/>
                <a:gd name="T25" fmla="*/ 7 h 23"/>
                <a:gd name="T26" fmla="*/ 52 w 52"/>
                <a:gd name="T27" fmla="*/ 5 h 23"/>
                <a:gd name="T28" fmla="*/ 50 w 52"/>
                <a:gd name="T29" fmla="*/ 3 h 23"/>
                <a:gd name="T30" fmla="*/ 43 w 52"/>
                <a:gd name="T31" fmla="*/ 0 h 23"/>
                <a:gd name="T32" fmla="*/ 43 w 52"/>
                <a:gd name="T33" fmla="*/ 0 h 23"/>
                <a:gd name="T34" fmla="*/ 23 w 52"/>
                <a:gd name="T35" fmla="*/ 5 h 23"/>
                <a:gd name="T36" fmla="*/ 14 w 52"/>
                <a:gd name="T37" fmla="*/ 7 h 23"/>
                <a:gd name="T38" fmla="*/ 7 w 52"/>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3">
                  <a:moveTo>
                    <a:pt x="7" y="12"/>
                  </a:moveTo>
                  <a:lnTo>
                    <a:pt x="7" y="12"/>
                  </a:lnTo>
                  <a:lnTo>
                    <a:pt x="0" y="16"/>
                  </a:lnTo>
                  <a:lnTo>
                    <a:pt x="0" y="21"/>
                  </a:lnTo>
                  <a:lnTo>
                    <a:pt x="2" y="23"/>
                  </a:lnTo>
                  <a:lnTo>
                    <a:pt x="9" y="23"/>
                  </a:lnTo>
                  <a:lnTo>
                    <a:pt x="20" y="23"/>
                  </a:lnTo>
                  <a:lnTo>
                    <a:pt x="29" y="21"/>
                  </a:lnTo>
                  <a:lnTo>
                    <a:pt x="38" y="16"/>
                  </a:lnTo>
                  <a:lnTo>
                    <a:pt x="47" y="12"/>
                  </a:lnTo>
                  <a:lnTo>
                    <a:pt x="52" y="7"/>
                  </a:lnTo>
                  <a:lnTo>
                    <a:pt x="52" y="5"/>
                  </a:lnTo>
                  <a:lnTo>
                    <a:pt x="50" y="3"/>
                  </a:lnTo>
                  <a:lnTo>
                    <a:pt x="43" y="0"/>
                  </a:lnTo>
                  <a:lnTo>
                    <a:pt x="23" y="5"/>
                  </a:lnTo>
                  <a:lnTo>
                    <a:pt x="14" y="7"/>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8" name="Freeform 2355">
              <a:extLst>
                <a:ext uri="{FF2B5EF4-FFF2-40B4-BE49-F238E27FC236}">
                  <a16:creationId xmlns:a16="http://schemas.microsoft.com/office/drawing/2014/main" xmlns="" id="{4E33A6DB-0845-4D48-985E-35853278F206}"/>
                </a:ext>
              </a:extLst>
            </p:cNvPr>
            <p:cNvSpPr>
              <a:spLocks/>
            </p:cNvSpPr>
            <p:nvPr/>
          </p:nvSpPr>
          <p:spPr bwMode="auto">
            <a:xfrm>
              <a:off x="2024" y="3183"/>
              <a:ext cx="52" cy="23"/>
            </a:xfrm>
            <a:custGeom>
              <a:avLst/>
              <a:gdLst>
                <a:gd name="T0" fmla="*/ 7 w 52"/>
                <a:gd name="T1" fmla="*/ 12 h 23"/>
                <a:gd name="T2" fmla="*/ 7 w 52"/>
                <a:gd name="T3" fmla="*/ 12 h 23"/>
                <a:gd name="T4" fmla="*/ 0 w 52"/>
                <a:gd name="T5" fmla="*/ 16 h 23"/>
                <a:gd name="T6" fmla="*/ 0 w 52"/>
                <a:gd name="T7" fmla="*/ 21 h 23"/>
                <a:gd name="T8" fmla="*/ 2 w 52"/>
                <a:gd name="T9" fmla="*/ 23 h 23"/>
                <a:gd name="T10" fmla="*/ 9 w 52"/>
                <a:gd name="T11" fmla="*/ 23 h 23"/>
                <a:gd name="T12" fmla="*/ 9 w 52"/>
                <a:gd name="T13" fmla="*/ 23 h 23"/>
                <a:gd name="T14" fmla="*/ 20 w 52"/>
                <a:gd name="T15" fmla="*/ 23 h 23"/>
                <a:gd name="T16" fmla="*/ 29 w 52"/>
                <a:gd name="T17" fmla="*/ 21 h 23"/>
                <a:gd name="T18" fmla="*/ 38 w 52"/>
                <a:gd name="T19" fmla="*/ 16 h 23"/>
                <a:gd name="T20" fmla="*/ 47 w 52"/>
                <a:gd name="T21" fmla="*/ 12 h 23"/>
                <a:gd name="T22" fmla="*/ 47 w 52"/>
                <a:gd name="T23" fmla="*/ 12 h 23"/>
                <a:gd name="T24" fmla="*/ 52 w 52"/>
                <a:gd name="T25" fmla="*/ 7 h 23"/>
                <a:gd name="T26" fmla="*/ 52 w 52"/>
                <a:gd name="T27" fmla="*/ 5 h 23"/>
                <a:gd name="T28" fmla="*/ 50 w 52"/>
                <a:gd name="T29" fmla="*/ 3 h 23"/>
                <a:gd name="T30" fmla="*/ 43 w 52"/>
                <a:gd name="T31" fmla="*/ 0 h 23"/>
                <a:gd name="T32" fmla="*/ 43 w 52"/>
                <a:gd name="T33" fmla="*/ 0 h 23"/>
                <a:gd name="T34" fmla="*/ 23 w 52"/>
                <a:gd name="T35" fmla="*/ 5 h 23"/>
                <a:gd name="T36" fmla="*/ 14 w 52"/>
                <a:gd name="T37" fmla="*/ 7 h 23"/>
                <a:gd name="T38" fmla="*/ 7 w 52"/>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3">
                  <a:moveTo>
                    <a:pt x="7" y="12"/>
                  </a:moveTo>
                  <a:lnTo>
                    <a:pt x="7" y="12"/>
                  </a:lnTo>
                  <a:lnTo>
                    <a:pt x="0" y="16"/>
                  </a:lnTo>
                  <a:lnTo>
                    <a:pt x="0" y="21"/>
                  </a:lnTo>
                  <a:lnTo>
                    <a:pt x="2" y="23"/>
                  </a:lnTo>
                  <a:lnTo>
                    <a:pt x="9" y="23"/>
                  </a:lnTo>
                  <a:lnTo>
                    <a:pt x="20" y="23"/>
                  </a:lnTo>
                  <a:lnTo>
                    <a:pt x="29" y="21"/>
                  </a:lnTo>
                  <a:lnTo>
                    <a:pt x="38" y="16"/>
                  </a:lnTo>
                  <a:lnTo>
                    <a:pt x="47" y="12"/>
                  </a:lnTo>
                  <a:lnTo>
                    <a:pt x="52" y="7"/>
                  </a:lnTo>
                  <a:lnTo>
                    <a:pt x="52" y="5"/>
                  </a:lnTo>
                  <a:lnTo>
                    <a:pt x="50" y="3"/>
                  </a:lnTo>
                  <a:lnTo>
                    <a:pt x="43" y="0"/>
                  </a:lnTo>
                  <a:lnTo>
                    <a:pt x="23" y="5"/>
                  </a:lnTo>
                  <a:lnTo>
                    <a:pt x="14" y="7"/>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39" name="Freeform 2356">
              <a:extLst>
                <a:ext uri="{FF2B5EF4-FFF2-40B4-BE49-F238E27FC236}">
                  <a16:creationId xmlns:a16="http://schemas.microsoft.com/office/drawing/2014/main" xmlns="" id="{7963A966-CAD1-AD42-8592-0373B6771EC9}"/>
                </a:ext>
              </a:extLst>
            </p:cNvPr>
            <p:cNvSpPr>
              <a:spLocks/>
            </p:cNvSpPr>
            <p:nvPr/>
          </p:nvSpPr>
          <p:spPr bwMode="auto">
            <a:xfrm>
              <a:off x="1981" y="3186"/>
              <a:ext cx="54" cy="20"/>
            </a:xfrm>
            <a:custGeom>
              <a:avLst/>
              <a:gdLst>
                <a:gd name="T0" fmla="*/ 7 w 54"/>
                <a:gd name="T1" fmla="*/ 11 h 20"/>
                <a:gd name="T2" fmla="*/ 7 w 54"/>
                <a:gd name="T3" fmla="*/ 11 h 20"/>
                <a:gd name="T4" fmla="*/ 0 w 54"/>
                <a:gd name="T5" fmla="*/ 13 h 20"/>
                <a:gd name="T6" fmla="*/ 0 w 54"/>
                <a:gd name="T7" fmla="*/ 18 h 20"/>
                <a:gd name="T8" fmla="*/ 5 w 54"/>
                <a:gd name="T9" fmla="*/ 20 h 20"/>
                <a:gd name="T10" fmla="*/ 11 w 54"/>
                <a:gd name="T11" fmla="*/ 20 h 20"/>
                <a:gd name="T12" fmla="*/ 11 w 54"/>
                <a:gd name="T13" fmla="*/ 20 h 20"/>
                <a:gd name="T14" fmla="*/ 20 w 54"/>
                <a:gd name="T15" fmla="*/ 20 h 20"/>
                <a:gd name="T16" fmla="*/ 32 w 54"/>
                <a:gd name="T17" fmla="*/ 18 h 20"/>
                <a:gd name="T18" fmla="*/ 41 w 54"/>
                <a:gd name="T19" fmla="*/ 13 h 20"/>
                <a:gd name="T20" fmla="*/ 48 w 54"/>
                <a:gd name="T21" fmla="*/ 9 h 20"/>
                <a:gd name="T22" fmla="*/ 48 w 54"/>
                <a:gd name="T23" fmla="*/ 9 h 20"/>
                <a:gd name="T24" fmla="*/ 54 w 54"/>
                <a:gd name="T25" fmla="*/ 6 h 20"/>
                <a:gd name="T26" fmla="*/ 54 w 54"/>
                <a:gd name="T27" fmla="*/ 2 h 20"/>
                <a:gd name="T28" fmla="*/ 50 w 54"/>
                <a:gd name="T29" fmla="*/ 0 h 20"/>
                <a:gd name="T30" fmla="*/ 43 w 54"/>
                <a:gd name="T31" fmla="*/ 0 h 20"/>
                <a:gd name="T32" fmla="*/ 43 w 54"/>
                <a:gd name="T33" fmla="*/ 0 h 20"/>
                <a:gd name="T34" fmla="*/ 25 w 54"/>
                <a:gd name="T35" fmla="*/ 2 h 20"/>
                <a:gd name="T36" fmla="*/ 14 w 54"/>
                <a:gd name="T37" fmla="*/ 6 h 20"/>
                <a:gd name="T38" fmla="*/ 7 w 54"/>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0">
                  <a:moveTo>
                    <a:pt x="7" y="11"/>
                  </a:moveTo>
                  <a:lnTo>
                    <a:pt x="7" y="11"/>
                  </a:lnTo>
                  <a:lnTo>
                    <a:pt x="0" y="13"/>
                  </a:lnTo>
                  <a:lnTo>
                    <a:pt x="0" y="18"/>
                  </a:lnTo>
                  <a:lnTo>
                    <a:pt x="5" y="20"/>
                  </a:lnTo>
                  <a:lnTo>
                    <a:pt x="11" y="20"/>
                  </a:lnTo>
                  <a:lnTo>
                    <a:pt x="20" y="20"/>
                  </a:lnTo>
                  <a:lnTo>
                    <a:pt x="32" y="18"/>
                  </a:lnTo>
                  <a:lnTo>
                    <a:pt x="41" y="13"/>
                  </a:lnTo>
                  <a:lnTo>
                    <a:pt x="48" y="9"/>
                  </a:lnTo>
                  <a:lnTo>
                    <a:pt x="54" y="6"/>
                  </a:lnTo>
                  <a:lnTo>
                    <a:pt x="54" y="2"/>
                  </a:lnTo>
                  <a:lnTo>
                    <a:pt x="50" y="0"/>
                  </a:lnTo>
                  <a:lnTo>
                    <a:pt x="43" y="0"/>
                  </a:lnTo>
                  <a:lnTo>
                    <a:pt x="25" y="2"/>
                  </a:lnTo>
                  <a:lnTo>
                    <a:pt x="14"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0" name="Freeform 2357">
              <a:extLst>
                <a:ext uri="{FF2B5EF4-FFF2-40B4-BE49-F238E27FC236}">
                  <a16:creationId xmlns:a16="http://schemas.microsoft.com/office/drawing/2014/main" xmlns="" id="{D50B9C71-1AD1-804B-9996-BA6A09526B98}"/>
                </a:ext>
              </a:extLst>
            </p:cNvPr>
            <p:cNvSpPr>
              <a:spLocks/>
            </p:cNvSpPr>
            <p:nvPr/>
          </p:nvSpPr>
          <p:spPr bwMode="auto">
            <a:xfrm>
              <a:off x="1981" y="3186"/>
              <a:ext cx="54" cy="20"/>
            </a:xfrm>
            <a:custGeom>
              <a:avLst/>
              <a:gdLst>
                <a:gd name="T0" fmla="*/ 7 w 54"/>
                <a:gd name="T1" fmla="*/ 11 h 20"/>
                <a:gd name="T2" fmla="*/ 7 w 54"/>
                <a:gd name="T3" fmla="*/ 11 h 20"/>
                <a:gd name="T4" fmla="*/ 0 w 54"/>
                <a:gd name="T5" fmla="*/ 13 h 20"/>
                <a:gd name="T6" fmla="*/ 0 w 54"/>
                <a:gd name="T7" fmla="*/ 18 h 20"/>
                <a:gd name="T8" fmla="*/ 5 w 54"/>
                <a:gd name="T9" fmla="*/ 20 h 20"/>
                <a:gd name="T10" fmla="*/ 11 w 54"/>
                <a:gd name="T11" fmla="*/ 20 h 20"/>
                <a:gd name="T12" fmla="*/ 11 w 54"/>
                <a:gd name="T13" fmla="*/ 20 h 20"/>
                <a:gd name="T14" fmla="*/ 20 w 54"/>
                <a:gd name="T15" fmla="*/ 20 h 20"/>
                <a:gd name="T16" fmla="*/ 32 w 54"/>
                <a:gd name="T17" fmla="*/ 18 h 20"/>
                <a:gd name="T18" fmla="*/ 41 w 54"/>
                <a:gd name="T19" fmla="*/ 13 h 20"/>
                <a:gd name="T20" fmla="*/ 48 w 54"/>
                <a:gd name="T21" fmla="*/ 9 h 20"/>
                <a:gd name="T22" fmla="*/ 48 w 54"/>
                <a:gd name="T23" fmla="*/ 9 h 20"/>
                <a:gd name="T24" fmla="*/ 54 w 54"/>
                <a:gd name="T25" fmla="*/ 6 h 20"/>
                <a:gd name="T26" fmla="*/ 54 w 54"/>
                <a:gd name="T27" fmla="*/ 2 h 20"/>
                <a:gd name="T28" fmla="*/ 50 w 54"/>
                <a:gd name="T29" fmla="*/ 0 h 20"/>
                <a:gd name="T30" fmla="*/ 43 w 54"/>
                <a:gd name="T31" fmla="*/ 0 h 20"/>
                <a:gd name="T32" fmla="*/ 43 w 54"/>
                <a:gd name="T33" fmla="*/ 0 h 20"/>
                <a:gd name="T34" fmla="*/ 25 w 54"/>
                <a:gd name="T35" fmla="*/ 2 h 20"/>
                <a:gd name="T36" fmla="*/ 14 w 54"/>
                <a:gd name="T37" fmla="*/ 6 h 20"/>
                <a:gd name="T38" fmla="*/ 7 w 54"/>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0">
                  <a:moveTo>
                    <a:pt x="7" y="11"/>
                  </a:moveTo>
                  <a:lnTo>
                    <a:pt x="7" y="11"/>
                  </a:lnTo>
                  <a:lnTo>
                    <a:pt x="0" y="13"/>
                  </a:lnTo>
                  <a:lnTo>
                    <a:pt x="0" y="18"/>
                  </a:lnTo>
                  <a:lnTo>
                    <a:pt x="5" y="20"/>
                  </a:lnTo>
                  <a:lnTo>
                    <a:pt x="11" y="20"/>
                  </a:lnTo>
                  <a:lnTo>
                    <a:pt x="20" y="20"/>
                  </a:lnTo>
                  <a:lnTo>
                    <a:pt x="32" y="18"/>
                  </a:lnTo>
                  <a:lnTo>
                    <a:pt x="41" y="13"/>
                  </a:lnTo>
                  <a:lnTo>
                    <a:pt x="48" y="9"/>
                  </a:lnTo>
                  <a:lnTo>
                    <a:pt x="54" y="6"/>
                  </a:lnTo>
                  <a:lnTo>
                    <a:pt x="54" y="2"/>
                  </a:lnTo>
                  <a:lnTo>
                    <a:pt x="50" y="0"/>
                  </a:lnTo>
                  <a:lnTo>
                    <a:pt x="43" y="0"/>
                  </a:lnTo>
                  <a:lnTo>
                    <a:pt x="25" y="2"/>
                  </a:lnTo>
                  <a:lnTo>
                    <a:pt x="14"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1" name="Freeform 2358">
              <a:extLst>
                <a:ext uri="{FF2B5EF4-FFF2-40B4-BE49-F238E27FC236}">
                  <a16:creationId xmlns:a16="http://schemas.microsoft.com/office/drawing/2014/main" xmlns="" id="{CB6961DF-6D56-1D49-82D4-244D850334D0}"/>
                </a:ext>
              </a:extLst>
            </p:cNvPr>
            <p:cNvSpPr>
              <a:spLocks/>
            </p:cNvSpPr>
            <p:nvPr/>
          </p:nvSpPr>
          <p:spPr bwMode="auto">
            <a:xfrm>
              <a:off x="1938" y="3186"/>
              <a:ext cx="54" cy="22"/>
            </a:xfrm>
            <a:custGeom>
              <a:avLst/>
              <a:gdLst>
                <a:gd name="T0" fmla="*/ 5 w 54"/>
                <a:gd name="T1" fmla="*/ 11 h 22"/>
                <a:gd name="T2" fmla="*/ 5 w 54"/>
                <a:gd name="T3" fmla="*/ 11 h 22"/>
                <a:gd name="T4" fmla="*/ 0 w 54"/>
                <a:gd name="T5" fmla="*/ 15 h 22"/>
                <a:gd name="T6" fmla="*/ 0 w 54"/>
                <a:gd name="T7" fmla="*/ 18 h 22"/>
                <a:gd name="T8" fmla="*/ 3 w 54"/>
                <a:gd name="T9" fmla="*/ 20 h 22"/>
                <a:gd name="T10" fmla="*/ 12 w 54"/>
                <a:gd name="T11" fmla="*/ 22 h 22"/>
                <a:gd name="T12" fmla="*/ 12 w 54"/>
                <a:gd name="T13" fmla="*/ 22 h 22"/>
                <a:gd name="T14" fmla="*/ 21 w 54"/>
                <a:gd name="T15" fmla="*/ 20 h 22"/>
                <a:gd name="T16" fmla="*/ 32 w 54"/>
                <a:gd name="T17" fmla="*/ 18 h 22"/>
                <a:gd name="T18" fmla="*/ 41 w 54"/>
                <a:gd name="T19" fmla="*/ 13 h 22"/>
                <a:gd name="T20" fmla="*/ 50 w 54"/>
                <a:gd name="T21" fmla="*/ 11 h 22"/>
                <a:gd name="T22" fmla="*/ 50 w 54"/>
                <a:gd name="T23" fmla="*/ 11 h 22"/>
                <a:gd name="T24" fmla="*/ 54 w 54"/>
                <a:gd name="T25" fmla="*/ 6 h 22"/>
                <a:gd name="T26" fmla="*/ 54 w 54"/>
                <a:gd name="T27" fmla="*/ 2 h 22"/>
                <a:gd name="T28" fmla="*/ 50 w 54"/>
                <a:gd name="T29" fmla="*/ 0 h 22"/>
                <a:gd name="T30" fmla="*/ 43 w 54"/>
                <a:gd name="T31" fmla="*/ 0 h 22"/>
                <a:gd name="T32" fmla="*/ 43 w 54"/>
                <a:gd name="T33" fmla="*/ 0 h 22"/>
                <a:gd name="T34" fmla="*/ 23 w 54"/>
                <a:gd name="T35" fmla="*/ 2 h 22"/>
                <a:gd name="T36" fmla="*/ 14 w 54"/>
                <a:gd name="T37" fmla="*/ 6 h 22"/>
                <a:gd name="T38" fmla="*/ 5 w 54"/>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2">
                  <a:moveTo>
                    <a:pt x="5" y="11"/>
                  </a:moveTo>
                  <a:lnTo>
                    <a:pt x="5" y="11"/>
                  </a:lnTo>
                  <a:lnTo>
                    <a:pt x="0" y="15"/>
                  </a:lnTo>
                  <a:lnTo>
                    <a:pt x="0" y="18"/>
                  </a:lnTo>
                  <a:lnTo>
                    <a:pt x="3" y="20"/>
                  </a:lnTo>
                  <a:lnTo>
                    <a:pt x="12" y="22"/>
                  </a:lnTo>
                  <a:lnTo>
                    <a:pt x="21" y="20"/>
                  </a:lnTo>
                  <a:lnTo>
                    <a:pt x="32" y="18"/>
                  </a:lnTo>
                  <a:lnTo>
                    <a:pt x="41" y="13"/>
                  </a:lnTo>
                  <a:lnTo>
                    <a:pt x="50" y="11"/>
                  </a:lnTo>
                  <a:lnTo>
                    <a:pt x="54" y="6"/>
                  </a:lnTo>
                  <a:lnTo>
                    <a:pt x="54" y="2"/>
                  </a:lnTo>
                  <a:lnTo>
                    <a:pt x="50" y="0"/>
                  </a:lnTo>
                  <a:lnTo>
                    <a:pt x="43" y="0"/>
                  </a:lnTo>
                  <a:lnTo>
                    <a:pt x="23" y="2"/>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2" name="Freeform 2359">
              <a:extLst>
                <a:ext uri="{FF2B5EF4-FFF2-40B4-BE49-F238E27FC236}">
                  <a16:creationId xmlns:a16="http://schemas.microsoft.com/office/drawing/2014/main" xmlns="" id="{78493AD7-B1B7-8F41-B521-9024510D604E}"/>
                </a:ext>
              </a:extLst>
            </p:cNvPr>
            <p:cNvSpPr>
              <a:spLocks/>
            </p:cNvSpPr>
            <p:nvPr/>
          </p:nvSpPr>
          <p:spPr bwMode="auto">
            <a:xfrm>
              <a:off x="1938" y="3186"/>
              <a:ext cx="54" cy="22"/>
            </a:xfrm>
            <a:custGeom>
              <a:avLst/>
              <a:gdLst>
                <a:gd name="T0" fmla="*/ 5 w 54"/>
                <a:gd name="T1" fmla="*/ 11 h 22"/>
                <a:gd name="T2" fmla="*/ 5 w 54"/>
                <a:gd name="T3" fmla="*/ 11 h 22"/>
                <a:gd name="T4" fmla="*/ 0 w 54"/>
                <a:gd name="T5" fmla="*/ 15 h 22"/>
                <a:gd name="T6" fmla="*/ 0 w 54"/>
                <a:gd name="T7" fmla="*/ 18 h 22"/>
                <a:gd name="T8" fmla="*/ 3 w 54"/>
                <a:gd name="T9" fmla="*/ 20 h 22"/>
                <a:gd name="T10" fmla="*/ 12 w 54"/>
                <a:gd name="T11" fmla="*/ 22 h 22"/>
                <a:gd name="T12" fmla="*/ 12 w 54"/>
                <a:gd name="T13" fmla="*/ 22 h 22"/>
                <a:gd name="T14" fmla="*/ 21 w 54"/>
                <a:gd name="T15" fmla="*/ 20 h 22"/>
                <a:gd name="T16" fmla="*/ 32 w 54"/>
                <a:gd name="T17" fmla="*/ 18 h 22"/>
                <a:gd name="T18" fmla="*/ 41 w 54"/>
                <a:gd name="T19" fmla="*/ 13 h 22"/>
                <a:gd name="T20" fmla="*/ 50 w 54"/>
                <a:gd name="T21" fmla="*/ 11 h 22"/>
                <a:gd name="T22" fmla="*/ 50 w 54"/>
                <a:gd name="T23" fmla="*/ 11 h 22"/>
                <a:gd name="T24" fmla="*/ 54 w 54"/>
                <a:gd name="T25" fmla="*/ 6 h 22"/>
                <a:gd name="T26" fmla="*/ 54 w 54"/>
                <a:gd name="T27" fmla="*/ 2 h 22"/>
                <a:gd name="T28" fmla="*/ 50 w 54"/>
                <a:gd name="T29" fmla="*/ 0 h 22"/>
                <a:gd name="T30" fmla="*/ 43 w 54"/>
                <a:gd name="T31" fmla="*/ 0 h 22"/>
                <a:gd name="T32" fmla="*/ 43 w 54"/>
                <a:gd name="T33" fmla="*/ 0 h 22"/>
                <a:gd name="T34" fmla="*/ 23 w 54"/>
                <a:gd name="T35" fmla="*/ 2 h 22"/>
                <a:gd name="T36" fmla="*/ 14 w 54"/>
                <a:gd name="T37" fmla="*/ 6 h 22"/>
                <a:gd name="T38" fmla="*/ 5 w 54"/>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2">
                  <a:moveTo>
                    <a:pt x="5" y="11"/>
                  </a:moveTo>
                  <a:lnTo>
                    <a:pt x="5" y="11"/>
                  </a:lnTo>
                  <a:lnTo>
                    <a:pt x="0" y="15"/>
                  </a:lnTo>
                  <a:lnTo>
                    <a:pt x="0" y="18"/>
                  </a:lnTo>
                  <a:lnTo>
                    <a:pt x="3" y="20"/>
                  </a:lnTo>
                  <a:lnTo>
                    <a:pt x="12" y="22"/>
                  </a:lnTo>
                  <a:lnTo>
                    <a:pt x="21" y="20"/>
                  </a:lnTo>
                  <a:lnTo>
                    <a:pt x="32" y="18"/>
                  </a:lnTo>
                  <a:lnTo>
                    <a:pt x="41" y="13"/>
                  </a:lnTo>
                  <a:lnTo>
                    <a:pt x="50" y="11"/>
                  </a:lnTo>
                  <a:lnTo>
                    <a:pt x="54" y="6"/>
                  </a:lnTo>
                  <a:lnTo>
                    <a:pt x="54" y="2"/>
                  </a:lnTo>
                  <a:lnTo>
                    <a:pt x="50" y="0"/>
                  </a:lnTo>
                  <a:lnTo>
                    <a:pt x="43" y="0"/>
                  </a:lnTo>
                  <a:lnTo>
                    <a:pt x="23" y="2"/>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3" name="Freeform 2360">
              <a:extLst>
                <a:ext uri="{FF2B5EF4-FFF2-40B4-BE49-F238E27FC236}">
                  <a16:creationId xmlns:a16="http://schemas.microsoft.com/office/drawing/2014/main" xmlns="" id="{EB1BD9C7-E81E-F94D-96A2-90712E660C10}"/>
                </a:ext>
              </a:extLst>
            </p:cNvPr>
            <p:cNvSpPr>
              <a:spLocks/>
            </p:cNvSpPr>
            <p:nvPr/>
          </p:nvSpPr>
          <p:spPr bwMode="auto">
            <a:xfrm>
              <a:off x="1893" y="3186"/>
              <a:ext cx="57" cy="22"/>
            </a:xfrm>
            <a:custGeom>
              <a:avLst/>
              <a:gdLst>
                <a:gd name="T0" fmla="*/ 5 w 57"/>
                <a:gd name="T1" fmla="*/ 11 h 22"/>
                <a:gd name="T2" fmla="*/ 5 w 57"/>
                <a:gd name="T3" fmla="*/ 11 h 22"/>
                <a:gd name="T4" fmla="*/ 0 w 57"/>
                <a:gd name="T5" fmla="*/ 15 h 22"/>
                <a:gd name="T6" fmla="*/ 0 w 57"/>
                <a:gd name="T7" fmla="*/ 18 h 22"/>
                <a:gd name="T8" fmla="*/ 5 w 57"/>
                <a:gd name="T9" fmla="*/ 20 h 22"/>
                <a:gd name="T10" fmla="*/ 12 w 57"/>
                <a:gd name="T11" fmla="*/ 22 h 22"/>
                <a:gd name="T12" fmla="*/ 12 w 57"/>
                <a:gd name="T13" fmla="*/ 22 h 22"/>
                <a:gd name="T14" fmla="*/ 21 w 57"/>
                <a:gd name="T15" fmla="*/ 20 h 22"/>
                <a:gd name="T16" fmla="*/ 32 w 57"/>
                <a:gd name="T17" fmla="*/ 18 h 22"/>
                <a:gd name="T18" fmla="*/ 41 w 57"/>
                <a:gd name="T19" fmla="*/ 15 h 22"/>
                <a:gd name="T20" fmla="*/ 50 w 57"/>
                <a:gd name="T21" fmla="*/ 11 h 22"/>
                <a:gd name="T22" fmla="*/ 50 w 57"/>
                <a:gd name="T23" fmla="*/ 11 h 22"/>
                <a:gd name="T24" fmla="*/ 54 w 57"/>
                <a:gd name="T25" fmla="*/ 6 h 22"/>
                <a:gd name="T26" fmla="*/ 57 w 57"/>
                <a:gd name="T27" fmla="*/ 2 h 22"/>
                <a:gd name="T28" fmla="*/ 52 w 57"/>
                <a:gd name="T29" fmla="*/ 0 h 22"/>
                <a:gd name="T30" fmla="*/ 45 w 57"/>
                <a:gd name="T31" fmla="*/ 0 h 22"/>
                <a:gd name="T32" fmla="*/ 45 w 57"/>
                <a:gd name="T33" fmla="*/ 0 h 22"/>
                <a:gd name="T34" fmla="*/ 34 w 57"/>
                <a:gd name="T35" fmla="*/ 2 h 22"/>
                <a:gd name="T36" fmla="*/ 25 w 57"/>
                <a:gd name="T37" fmla="*/ 4 h 22"/>
                <a:gd name="T38" fmla="*/ 14 w 57"/>
                <a:gd name="T39" fmla="*/ 6 h 22"/>
                <a:gd name="T40" fmla="*/ 5 w 5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2">
                  <a:moveTo>
                    <a:pt x="5" y="11"/>
                  </a:moveTo>
                  <a:lnTo>
                    <a:pt x="5" y="11"/>
                  </a:lnTo>
                  <a:lnTo>
                    <a:pt x="0" y="15"/>
                  </a:lnTo>
                  <a:lnTo>
                    <a:pt x="0" y="18"/>
                  </a:lnTo>
                  <a:lnTo>
                    <a:pt x="5" y="20"/>
                  </a:lnTo>
                  <a:lnTo>
                    <a:pt x="12" y="22"/>
                  </a:lnTo>
                  <a:lnTo>
                    <a:pt x="21" y="20"/>
                  </a:lnTo>
                  <a:lnTo>
                    <a:pt x="32" y="18"/>
                  </a:lnTo>
                  <a:lnTo>
                    <a:pt x="41" y="15"/>
                  </a:lnTo>
                  <a:lnTo>
                    <a:pt x="50" y="11"/>
                  </a:lnTo>
                  <a:lnTo>
                    <a:pt x="54" y="6"/>
                  </a:lnTo>
                  <a:lnTo>
                    <a:pt x="57" y="2"/>
                  </a:lnTo>
                  <a:lnTo>
                    <a:pt x="52" y="0"/>
                  </a:lnTo>
                  <a:lnTo>
                    <a:pt x="45" y="0"/>
                  </a:lnTo>
                  <a:lnTo>
                    <a:pt x="34" y="2"/>
                  </a:lnTo>
                  <a:lnTo>
                    <a:pt x="25" y="4"/>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4" name="Freeform 2361">
              <a:extLst>
                <a:ext uri="{FF2B5EF4-FFF2-40B4-BE49-F238E27FC236}">
                  <a16:creationId xmlns:a16="http://schemas.microsoft.com/office/drawing/2014/main" xmlns="" id="{5DA88117-F550-8F46-B75A-A7681D7DF38D}"/>
                </a:ext>
              </a:extLst>
            </p:cNvPr>
            <p:cNvSpPr>
              <a:spLocks/>
            </p:cNvSpPr>
            <p:nvPr/>
          </p:nvSpPr>
          <p:spPr bwMode="auto">
            <a:xfrm>
              <a:off x="1893" y="3186"/>
              <a:ext cx="57" cy="22"/>
            </a:xfrm>
            <a:custGeom>
              <a:avLst/>
              <a:gdLst>
                <a:gd name="T0" fmla="*/ 5 w 57"/>
                <a:gd name="T1" fmla="*/ 11 h 22"/>
                <a:gd name="T2" fmla="*/ 5 w 57"/>
                <a:gd name="T3" fmla="*/ 11 h 22"/>
                <a:gd name="T4" fmla="*/ 0 w 57"/>
                <a:gd name="T5" fmla="*/ 15 h 22"/>
                <a:gd name="T6" fmla="*/ 0 w 57"/>
                <a:gd name="T7" fmla="*/ 18 h 22"/>
                <a:gd name="T8" fmla="*/ 5 w 57"/>
                <a:gd name="T9" fmla="*/ 20 h 22"/>
                <a:gd name="T10" fmla="*/ 12 w 57"/>
                <a:gd name="T11" fmla="*/ 22 h 22"/>
                <a:gd name="T12" fmla="*/ 12 w 57"/>
                <a:gd name="T13" fmla="*/ 22 h 22"/>
                <a:gd name="T14" fmla="*/ 21 w 57"/>
                <a:gd name="T15" fmla="*/ 20 h 22"/>
                <a:gd name="T16" fmla="*/ 32 w 57"/>
                <a:gd name="T17" fmla="*/ 18 h 22"/>
                <a:gd name="T18" fmla="*/ 41 w 57"/>
                <a:gd name="T19" fmla="*/ 15 h 22"/>
                <a:gd name="T20" fmla="*/ 50 w 57"/>
                <a:gd name="T21" fmla="*/ 11 h 22"/>
                <a:gd name="T22" fmla="*/ 50 w 57"/>
                <a:gd name="T23" fmla="*/ 11 h 22"/>
                <a:gd name="T24" fmla="*/ 54 w 57"/>
                <a:gd name="T25" fmla="*/ 6 h 22"/>
                <a:gd name="T26" fmla="*/ 57 w 57"/>
                <a:gd name="T27" fmla="*/ 2 h 22"/>
                <a:gd name="T28" fmla="*/ 52 w 57"/>
                <a:gd name="T29" fmla="*/ 0 h 22"/>
                <a:gd name="T30" fmla="*/ 45 w 57"/>
                <a:gd name="T31" fmla="*/ 0 h 22"/>
                <a:gd name="T32" fmla="*/ 45 w 57"/>
                <a:gd name="T33" fmla="*/ 0 h 22"/>
                <a:gd name="T34" fmla="*/ 34 w 57"/>
                <a:gd name="T35" fmla="*/ 2 h 22"/>
                <a:gd name="T36" fmla="*/ 25 w 57"/>
                <a:gd name="T37" fmla="*/ 4 h 22"/>
                <a:gd name="T38" fmla="*/ 14 w 57"/>
                <a:gd name="T39" fmla="*/ 6 h 22"/>
                <a:gd name="T40" fmla="*/ 5 w 5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2">
                  <a:moveTo>
                    <a:pt x="5" y="11"/>
                  </a:moveTo>
                  <a:lnTo>
                    <a:pt x="5" y="11"/>
                  </a:lnTo>
                  <a:lnTo>
                    <a:pt x="0" y="15"/>
                  </a:lnTo>
                  <a:lnTo>
                    <a:pt x="0" y="18"/>
                  </a:lnTo>
                  <a:lnTo>
                    <a:pt x="5" y="20"/>
                  </a:lnTo>
                  <a:lnTo>
                    <a:pt x="12" y="22"/>
                  </a:lnTo>
                  <a:lnTo>
                    <a:pt x="21" y="20"/>
                  </a:lnTo>
                  <a:lnTo>
                    <a:pt x="32" y="18"/>
                  </a:lnTo>
                  <a:lnTo>
                    <a:pt x="41" y="15"/>
                  </a:lnTo>
                  <a:lnTo>
                    <a:pt x="50" y="11"/>
                  </a:lnTo>
                  <a:lnTo>
                    <a:pt x="54" y="6"/>
                  </a:lnTo>
                  <a:lnTo>
                    <a:pt x="57" y="2"/>
                  </a:lnTo>
                  <a:lnTo>
                    <a:pt x="52" y="0"/>
                  </a:lnTo>
                  <a:lnTo>
                    <a:pt x="45" y="0"/>
                  </a:lnTo>
                  <a:lnTo>
                    <a:pt x="34" y="2"/>
                  </a:lnTo>
                  <a:lnTo>
                    <a:pt x="25" y="4"/>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5" name="Freeform 2362">
              <a:extLst>
                <a:ext uri="{FF2B5EF4-FFF2-40B4-BE49-F238E27FC236}">
                  <a16:creationId xmlns:a16="http://schemas.microsoft.com/office/drawing/2014/main" xmlns="" id="{B6116EED-FE05-7A47-9676-FF7FB4C881FB}"/>
                </a:ext>
              </a:extLst>
            </p:cNvPr>
            <p:cNvSpPr>
              <a:spLocks/>
            </p:cNvSpPr>
            <p:nvPr/>
          </p:nvSpPr>
          <p:spPr bwMode="auto">
            <a:xfrm>
              <a:off x="1848" y="3186"/>
              <a:ext cx="57" cy="22"/>
            </a:xfrm>
            <a:custGeom>
              <a:avLst/>
              <a:gdLst>
                <a:gd name="T0" fmla="*/ 5 w 57"/>
                <a:gd name="T1" fmla="*/ 11 h 22"/>
                <a:gd name="T2" fmla="*/ 5 w 57"/>
                <a:gd name="T3" fmla="*/ 11 h 22"/>
                <a:gd name="T4" fmla="*/ 0 w 57"/>
                <a:gd name="T5" fmla="*/ 15 h 22"/>
                <a:gd name="T6" fmla="*/ 0 w 57"/>
                <a:gd name="T7" fmla="*/ 20 h 22"/>
                <a:gd name="T8" fmla="*/ 3 w 57"/>
                <a:gd name="T9" fmla="*/ 22 h 22"/>
                <a:gd name="T10" fmla="*/ 12 w 57"/>
                <a:gd name="T11" fmla="*/ 22 h 22"/>
                <a:gd name="T12" fmla="*/ 12 w 57"/>
                <a:gd name="T13" fmla="*/ 22 h 22"/>
                <a:gd name="T14" fmla="*/ 21 w 57"/>
                <a:gd name="T15" fmla="*/ 22 h 22"/>
                <a:gd name="T16" fmla="*/ 32 w 57"/>
                <a:gd name="T17" fmla="*/ 18 h 22"/>
                <a:gd name="T18" fmla="*/ 43 w 57"/>
                <a:gd name="T19" fmla="*/ 15 h 22"/>
                <a:gd name="T20" fmla="*/ 50 w 57"/>
                <a:gd name="T21" fmla="*/ 11 h 22"/>
                <a:gd name="T22" fmla="*/ 50 w 57"/>
                <a:gd name="T23" fmla="*/ 11 h 22"/>
                <a:gd name="T24" fmla="*/ 54 w 57"/>
                <a:gd name="T25" fmla="*/ 6 h 22"/>
                <a:gd name="T26" fmla="*/ 57 w 57"/>
                <a:gd name="T27" fmla="*/ 4 h 22"/>
                <a:gd name="T28" fmla="*/ 52 w 57"/>
                <a:gd name="T29" fmla="*/ 2 h 22"/>
                <a:gd name="T30" fmla="*/ 45 w 57"/>
                <a:gd name="T31" fmla="*/ 0 h 22"/>
                <a:gd name="T32" fmla="*/ 45 w 57"/>
                <a:gd name="T33" fmla="*/ 0 h 22"/>
                <a:gd name="T34" fmla="*/ 34 w 57"/>
                <a:gd name="T35" fmla="*/ 2 h 22"/>
                <a:gd name="T36" fmla="*/ 23 w 57"/>
                <a:gd name="T37" fmla="*/ 4 h 22"/>
                <a:gd name="T38" fmla="*/ 14 w 57"/>
                <a:gd name="T39" fmla="*/ 6 h 22"/>
                <a:gd name="T40" fmla="*/ 5 w 5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2">
                  <a:moveTo>
                    <a:pt x="5" y="11"/>
                  </a:moveTo>
                  <a:lnTo>
                    <a:pt x="5" y="11"/>
                  </a:lnTo>
                  <a:lnTo>
                    <a:pt x="0" y="15"/>
                  </a:lnTo>
                  <a:lnTo>
                    <a:pt x="0" y="20"/>
                  </a:lnTo>
                  <a:lnTo>
                    <a:pt x="3" y="22"/>
                  </a:lnTo>
                  <a:lnTo>
                    <a:pt x="12" y="22"/>
                  </a:lnTo>
                  <a:lnTo>
                    <a:pt x="21" y="22"/>
                  </a:lnTo>
                  <a:lnTo>
                    <a:pt x="32" y="18"/>
                  </a:lnTo>
                  <a:lnTo>
                    <a:pt x="43" y="15"/>
                  </a:lnTo>
                  <a:lnTo>
                    <a:pt x="50" y="11"/>
                  </a:lnTo>
                  <a:lnTo>
                    <a:pt x="54" y="6"/>
                  </a:lnTo>
                  <a:lnTo>
                    <a:pt x="57" y="4"/>
                  </a:lnTo>
                  <a:lnTo>
                    <a:pt x="52" y="2"/>
                  </a:lnTo>
                  <a:lnTo>
                    <a:pt x="45" y="0"/>
                  </a:lnTo>
                  <a:lnTo>
                    <a:pt x="34" y="2"/>
                  </a:lnTo>
                  <a:lnTo>
                    <a:pt x="23" y="4"/>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6" name="Freeform 2363">
              <a:extLst>
                <a:ext uri="{FF2B5EF4-FFF2-40B4-BE49-F238E27FC236}">
                  <a16:creationId xmlns:a16="http://schemas.microsoft.com/office/drawing/2014/main" xmlns="" id="{160886DE-A8F5-F244-A576-519CF52024AF}"/>
                </a:ext>
              </a:extLst>
            </p:cNvPr>
            <p:cNvSpPr>
              <a:spLocks/>
            </p:cNvSpPr>
            <p:nvPr/>
          </p:nvSpPr>
          <p:spPr bwMode="auto">
            <a:xfrm>
              <a:off x="1848" y="3186"/>
              <a:ext cx="57" cy="22"/>
            </a:xfrm>
            <a:custGeom>
              <a:avLst/>
              <a:gdLst>
                <a:gd name="T0" fmla="*/ 5 w 57"/>
                <a:gd name="T1" fmla="*/ 11 h 22"/>
                <a:gd name="T2" fmla="*/ 5 w 57"/>
                <a:gd name="T3" fmla="*/ 11 h 22"/>
                <a:gd name="T4" fmla="*/ 0 w 57"/>
                <a:gd name="T5" fmla="*/ 15 h 22"/>
                <a:gd name="T6" fmla="*/ 0 w 57"/>
                <a:gd name="T7" fmla="*/ 20 h 22"/>
                <a:gd name="T8" fmla="*/ 3 w 57"/>
                <a:gd name="T9" fmla="*/ 22 h 22"/>
                <a:gd name="T10" fmla="*/ 12 w 57"/>
                <a:gd name="T11" fmla="*/ 22 h 22"/>
                <a:gd name="T12" fmla="*/ 12 w 57"/>
                <a:gd name="T13" fmla="*/ 22 h 22"/>
                <a:gd name="T14" fmla="*/ 21 w 57"/>
                <a:gd name="T15" fmla="*/ 22 h 22"/>
                <a:gd name="T16" fmla="*/ 32 w 57"/>
                <a:gd name="T17" fmla="*/ 18 h 22"/>
                <a:gd name="T18" fmla="*/ 43 w 57"/>
                <a:gd name="T19" fmla="*/ 15 h 22"/>
                <a:gd name="T20" fmla="*/ 50 w 57"/>
                <a:gd name="T21" fmla="*/ 11 h 22"/>
                <a:gd name="T22" fmla="*/ 50 w 57"/>
                <a:gd name="T23" fmla="*/ 11 h 22"/>
                <a:gd name="T24" fmla="*/ 54 w 57"/>
                <a:gd name="T25" fmla="*/ 6 h 22"/>
                <a:gd name="T26" fmla="*/ 57 w 57"/>
                <a:gd name="T27" fmla="*/ 4 h 22"/>
                <a:gd name="T28" fmla="*/ 52 w 57"/>
                <a:gd name="T29" fmla="*/ 2 h 22"/>
                <a:gd name="T30" fmla="*/ 45 w 57"/>
                <a:gd name="T31" fmla="*/ 0 h 22"/>
                <a:gd name="T32" fmla="*/ 45 w 57"/>
                <a:gd name="T33" fmla="*/ 0 h 22"/>
                <a:gd name="T34" fmla="*/ 34 w 57"/>
                <a:gd name="T35" fmla="*/ 2 h 22"/>
                <a:gd name="T36" fmla="*/ 23 w 57"/>
                <a:gd name="T37" fmla="*/ 4 h 22"/>
                <a:gd name="T38" fmla="*/ 14 w 57"/>
                <a:gd name="T39" fmla="*/ 6 h 22"/>
                <a:gd name="T40" fmla="*/ 5 w 57"/>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7" h="22">
                  <a:moveTo>
                    <a:pt x="5" y="11"/>
                  </a:moveTo>
                  <a:lnTo>
                    <a:pt x="5" y="11"/>
                  </a:lnTo>
                  <a:lnTo>
                    <a:pt x="0" y="15"/>
                  </a:lnTo>
                  <a:lnTo>
                    <a:pt x="0" y="20"/>
                  </a:lnTo>
                  <a:lnTo>
                    <a:pt x="3" y="22"/>
                  </a:lnTo>
                  <a:lnTo>
                    <a:pt x="12" y="22"/>
                  </a:lnTo>
                  <a:lnTo>
                    <a:pt x="21" y="22"/>
                  </a:lnTo>
                  <a:lnTo>
                    <a:pt x="32" y="18"/>
                  </a:lnTo>
                  <a:lnTo>
                    <a:pt x="43" y="15"/>
                  </a:lnTo>
                  <a:lnTo>
                    <a:pt x="50" y="11"/>
                  </a:lnTo>
                  <a:lnTo>
                    <a:pt x="54" y="6"/>
                  </a:lnTo>
                  <a:lnTo>
                    <a:pt x="57" y="4"/>
                  </a:lnTo>
                  <a:lnTo>
                    <a:pt x="52" y="2"/>
                  </a:lnTo>
                  <a:lnTo>
                    <a:pt x="45" y="0"/>
                  </a:lnTo>
                  <a:lnTo>
                    <a:pt x="34" y="2"/>
                  </a:lnTo>
                  <a:lnTo>
                    <a:pt x="23" y="4"/>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7" name="Freeform 2364">
              <a:extLst>
                <a:ext uri="{FF2B5EF4-FFF2-40B4-BE49-F238E27FC236}">
                  <a16:creationId xmlns:a16="http://schemas.microsoft.com/office/drawing/2014/main" xmlns="" id="{E16B1D40-FDFE-B643-98FF-8DA50BE86012}"/>
                </a:ext>
              </a:extLst>
            </p:cNvPr>
            <p:cNvSpPr>
              <a:spLocks/>
            </p:cNvSpPr>
            <p:nvPr/>
          </p:nvSpPr>
          <p:spPr bwMode="auto">
            <a:xfrm>
              <a:off x="1801" y="3188"/>
              <a:ext cx="56" cy="20"/>
            </a:xfrm>
            <a:custGeom>
              <a:avLst/>
              <a:gdLst>
                <a:gd name="T0" fmla="*/ 5 w 56"/>
                <a:gd name="T1" fmla="*/ 9 h 20"/>
                <a:gd name="T2" fmla="*/ 5 w 56"/>
                <a:gd name="T3" fmla="*/ 9 h 20"/>
                <a:gd name="T4" fmla="*/ 0 w 56"/>
                <a:gd name="T5" fmla="*/ 13 h 20"/>
                <a:gd name="T6" fmla="*/ 0 w 56"/>
                <a:gd name="T7" fmla="*/ 18 h 20"/>
                <a:gd name="T8" fmla="*/ 5 w 56"/>
                <a:gd name="T9" fmla="*/ 20 h 20"/>
                <a:gd name="T10" fmla="*/ 11 w 56"/>
                <a:gd name="T11" fmla="*/ 20 h 20"/>
                <a:gd name="T12" fmla="*/ 11 w 56"/>
                <a:gd name="T13" fmla="*/ 20 h 20"/>
                <a:gd name="T14" fmla="*/ 23 w 56"/>
                <a:gd name="T15" fmla="*/ 20 h 20"/>
                <a:gd name="T16" fmla="*/ 34 w 56"/>
                <a:gd name="T17" fmla="*/ 18 h 20"/>
                <a:gd name="T18" fmla="*/ 43 w 56"/>
                <a:gd name="T19" fmla="*/ 13 h 20"/>
                <a:gd name="T20" fmla="*/ 52 w 56"/>
                <a:gd name="T21" fmla="*/ 9 h 20"/>
                <a:gd name="T22" fmla="*/ 52 w 56"/>
                <a:gd name="T23" fmla="*/ 9 h 20"/>
                <a:gd name="T24" fmla="*/ 56 w 56"/>
                <a:gd name="T25" fmla="*/ 4 h 20"/>
                <a:gd name="T26" fmla="*/ 56 w 56"/>
                <a:gd name="T27" fmla="*/ 2 h 20"/>
                <a:gd name="T28" fmla="*/ 54 w 56"/>
                <a:gd name="T29" fmla="*/ 0 h 20"/>
                <a:gd name="T30" fmla="*/ 45 w 56"/>
                <a:gd name="T31" fmla="*/ 0 h 20"/>
                <a:gd name="T32" fmla="*/ 45 w 56"/>
                <a:gd name="T33" fmla="*/ 0 h 20"/>
                <a:gd name="T34" fmla="*/ 36 w 56"/>
                <a:gd name="T35" fmla="*/ 0 h 20"/>
                <a:gd name="T36" fmla="*/ 25 w 56"/>
                <a:gd name="T37" fmla="*/ 2 h 20"/>
                <a:gd name="T38" fmla="*/ 14 w 56"/>
                <a:gd name="T39" fmla="*/ 7 h 20"/>
                <a:gd name="T40" fmla="*/ 5 w 5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0">
                  <a:moveTo>
                    <a:pt x="5" y="9"/>
                  </a:moveTo>
                  <a:lnTo>
                    <a:pt x="5" y="9"/>
                  </a:lnTo>
                  <a:lnTo>
                    <a:pt x="0" y="13"/>
                  </a:lnTo>
                  <a:lnTo>
                    <a:pt x="0" y="18"/>
                  </a:lnTo>
                  <a:lnTo>
                    <a:pt x="5" y="20"/>
                  </a:lnTo>
                  <a:lnTo>
                    <a:pt x="11" y="20"/>
                  </a:lnTo>
                  <a:lnTo>
                    <a:pt x="23" y="20"/>
                  </a:lnTo>
                  <a:lnTo>
                    <a:pt x="34" y="18"/>
                  </a:lnTo>
                  <a:lnTo>
                    <a:pt x="43" y="13"/>
                  </a:lnTo>
                  <a:lnTo>
                    <a:pt x="52" y="9"/>
                  </a:lnTo>
                  <a:lnTo>
                    <a:pt x="56" y="4"/>
                  </a:lnTo>
                  <a:lnTo>
                    <a:pt x="56" y="2"/>
                  </a:lnTo>
                  <a:lnTo>
                    <a:pt x="54" y="0"/>
                  </a:lnTo>
                  <a:lnTo>
                    <a:pt x="45" y="0"/>
                  </a:lnTo>
                  <a:lnTo>
                    <a:pt x="36" y="0"/>
                  </a:lnTo>
                  <a:lnTo>
                    <a:pt x="25" y="2"/>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8" name="Freeform 2365">
              <a:extLst>
                <a:ext uri="{FF2B5EF4-FFF2-40B4-BE49-F238E27FC236}">
                  <a16:creationId xmlns:a16="http://schemas.microsoft.com/office/drawing/2014/main" xmlns="" id="{FD89DBBB-B34D-D44F-80B0-160AFD2161C3}"/>
                </a:ext>
              </a:extLst>
            </p:cNvPr>
            <p:cNvSpPr>
              <a:spLocks/>
            </p:cNvSpPr>
            <p:nvPr/>
          </p:nvSpPr>
          <p:spPr bwMode="auto">
            <a:xfrm>
              <a:off x="1801" y="3188"/>
              <a:ext cx="56" cy="20"/>
            </a:xfrm>
            <a:custGeom>
              <a:avLst/>
              <a:gdLst>
                <a:gd name="T0" fmla="*/ 5 w 56"/>
                <a:gd name="T1" fmla="*/ 9 h 20"/>
                <a:gd name="T2" fmla="*/ 5 w 56"/>
                <a:gd name="T3" fmla="*/ 9 h 20"/>
                <a:gd name="T4" fmla="*/ 0 w 56"/>
                <a:gd name="T5" fmla="*/ 13 h 20"/>
                <a:gd name="T6" fmla="*/ 0 w 56"/>
                <a:gd name="T7" fmla="*/ 18 h 20"/>
                <a:gd name="T8" fmla="*/ 5 w 56"/>
                <a:gd name="T9" fmla="*/ 20 h 20"/>
                <a:gd name="T10" fmla="*/ 11 w 56"/>
                <a:gd name="T11" fmla="*/ 20 h 20"/>
                <a:gd name="T12" fmla="*/ 11 w 56"/>
                <a:gd name="T13" fmla="*/ 20 h 20"/>
                <a:gd name="T14" fmla="*/ 23 w 56"/>
                <a:gd name="T15" fmla="*/ 20 h 20"/>
                <a:gd name="T16" fmla="*/ 34 w 56"/>
                <a:gd name="T17" fmla="*/ 18 h 20"/>
                <a:gd name="T18" fmla="*/ 43 w 56"/>
                <a:gd name="T19" fmla="*/ 13 h 20"/>
                <a:gd name="T20" fmla="*/ 52 w 56"/>
                <a:gd name="T21" fmla="*/ 9 h 20"/>
                <a:gd name="T22" fmla="*/ 52 w 56"/>
                <a:gd name="T23" fmla="*/ 9 h 20"/>
                <a:gd name="T24" fmla="*/ 56 w 56"/>
                <a:gd name="T25" fmla="*/ 4 h 20"/>
                <a:gd name="T26" fmla="*/ 56 w 56"/>
                <a:gd name="T27" fmla="*/ 2 h 20"/>
                <a:gd name="T28" fmla="*/ 54 w 56"/>
                <a:gd name="T29" fmla="*/ 0 h 20"/>
                <a:gd name="T30" fmla="*/ 45 w 56"/>
                <a:gd name="T31" fmla="*/ 0 h 20"/>
                <a:gd name="T32" fmla="*/ 45 w 56"/>
                <a:gd name="T33" fmla="*/ 0 h 20"/>
                <a:gd name="T34" fmla="*/ 36 w 56"/>
                <a:gd name="T35" fmla="*/ 0 h 20"/>
                <a:gd name="T36" fmla="*/ 25 w 56"/>
                <a:gd name="T37" fmla="*/ 2 h 20"/>
                <a:gd name="T38" fmla="*/ 14 w 56"/>
                <a:gd name="T39" fmla="*/ 7 h 20"/>
                <a:gd name="T40" fmla="*/ 5 w 5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0">
                  <a:moveTo>
                    <a:pt x="5" y="9"/>
                  </a:moveTo>
                  <a:lnTo>
                    <a:pt x="5" y="9"/>
                  </a:lnTo>
                  <a:lnTo>
                    <a:pt x="0" y="13"/>
                  </a:lnTo>
                  <a:lnTo>
                    <a:pt x="0" y="18"/>
                  </a:lnTo>
                  <a:lnTo>
                    <a:pt x="5" y="20"/>
                  </a:lnTo>
                  <a:lnTo>
                    <a:pt x="11" y="20"/>
                  </a:lnTo>
                  <a:lnTo>
                    <a:pt x="23" y="20"/>
                  </a:lnTo>
                  <a:lnTo>
                    <a:pt x="34" y="18"/>
                  </a:lnTo>
                  <a:lnTo>
                    <a:pt x="43" y="13"/>
                  </a:lnTo>
                  <a:lnTo>
                    <a:pt x="52" y="9"/>
                  </a:lnTo>
                  <a:lnTo>
                    <a:pt x="56" y="4"/>
                  </a:lnTo>
                  <a:lnTo>
                    <a:pt x="56" y="2"/>
                  </a:lnTo>
                  <a:lnTo>
                    <a:pt x="54" y="0"/>
                  </a:lnTo>
                  <a:lnTo>
                    <a:pt x="45" y="0"/>
                  </a:lnTo>
                  <a:lnTo>
                    <a:pt x="36" y="0"/>
                  </a:lnTo>
                  <a:lnTo>
                    <a:pt x="25" y="2"/>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49" name="Freeform 2366">
              <a:extLst>
                <a:ext uri="{FF2B5EF4-FFF2-40B4-BE49-F238E27FC236}">
                  <a16:creationId xmlns:a16="http://schemas.microsoft.com/office/drawing/2014/main" xmlns="" id="{7620A3AA-4ED1-D54F-90C4-8435F15A1900}"/>
                </a:ext>
              </a:extLst>
            </p:cNvPr>
            <p:cNvSpPr>
              <a:spLocks/>
            </p:cNvSpPr>
            <p:nvPr/>
          </p:nvSpPr>
          <p:spPr bwMode="auto">
            <a:xfrm>
              <a:off x="1751" y="3188"/>
              <a:ext cx="59" cy="20"/>
            </a:xfrm>
            <a:custGeom>
              <a:avLst/>
              <a:gdLst>
                <a:gd name="T0" fmla="*/ 7 w 59"/>
                <a:gd name="T1" fmla="*/ 11 h 20"/>
                <a:gd name="T2" fmla="*/ 7 w 59"/>
                <a:gd name="T3" fmla="*/ 11 h 20"/>
                <a:gd name="T4" fmla="*/ 3 w 59"/>
                <a:gd name="T5" fmla="*/ 16 h 20"/>
                <a:gd name="T6" fmla="*/ 0 w 59"/>
                <a:gd name="T7" fmla="*/ 18 h 20"/>
                <a:gd name="T8" fmla="*/ 5 w 59"/>
                <a:gd name="T9" fmla="*/ 20 h 20"/>
                <a:gd name="T10" fmla="*/ 14 w 59"/>
                <a:gd name="T11" fmla="*/ 20 h 20"/>
                <a:gd name="T12" fmla="*/ 14 w 59"/>
                <a:gd name="T13" fmla="*/ 20 h 20"/>
                <a:gd name="T14" fmla="*/ 25 w 59"/>
                <a:gd name="T15" fmla="*/ 20 h 20"/>
                <a:gd name="T16" fmla="*/ 37 w 59"/>
                <a:gd name="T17" fmla="*/ 18 h 20"/>
                <a:gd name="T18" fmla="*/ 46 w 59"/>
                <a:gd name="T19" fmla="*/ 13 h 20"/>
                <a:gd name="T20" fmla="*/ 55 w 59"/>
                <a:gd name="T21" fmla="*/ 9 h 20"/>
                <a:gd name="T22" fmla="*/ 55 w 59"/>
                <a:gd name="T23" fmla="*/ 9 h 20"/>
                <a:gd name="T24" fmla="*/ 59 w 59"/>
                <a:gd name="T25" fmla="*/ 7 h 20"/>
                <a:gd name="T26" fmla="*/ 59 w 59"/>
                <a:gd name="T27" fmla="*/ 2 h 20"/>
                <a:gd name="T28" fmla="*/ 57 w 59"/>
                <a:gd name="T29" fmla="*/ 0 h 20"/>
                <a:gd name="T30" fmla="*/ 48 w 59"/>
                <a:gd name="T31" fmla="*/ 0 h 20"/>
                <a:gd name="T32" fmla="*/ 48 w 59"/>
                <a:gd name="T33" fmla="*/ 0 h 20"/>
                <a:gd name="T34" fmla="*/ 37 w 59"/>
                <a:gd name="T35" fmla="*/ 0 h 20"/>
                <a:gd name="T36" fmla="*/ 25 w 59"/>
                <a:gd name="T37" fmla="*/ 2 h 20"/>
                <a:gd name="T38" fmla="*/ 16 w 59"/>
                <a:gd name="T39" fmla="*/ 7 h 20"/>
                <a:gd name="T40" fmla="*/ 7 w 5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0">
                  <a:moveTo>
                    <a:pt x="7" y="11"/>
                  </a:moveTo>
                  <a:lnTo>
                    <a:pt x="7" y="11"/>
                  </a:lnTo>
                  <a:lnTo>
                    <a:pt x="3" y="16"/>
                  </a:lnTo>
                  <a:lnTo>
                    <a:pt x="0" y="18"/>
                  </a:lnTo>
                  <a:lnTo>
                    <a:pt x="5" y="20"/>
                  </a:lnTo>
                  <a:lnTo>
                    <a:pt x="14" y="20"/>
                  </a:lnTo>
                  <a:lnTo>
                    <a:pt x="25" y="20"/>
                  </a:lnTo>
                  <a:lnTo>
                    <a:pt x="37" y="18"/>
                  </a:lnTo>
                  <a:lnTo>
                    <a:pt x="46" y="13"/>
                  </a:lnTo>
                  <a:lnTo>
                    <a:pt x="55" y="9"/>
                  </a:lnTo>
                  <a:lnTo>
                    <a:pt x="59" y="7"/>
                  </a:lnTo>
                  <a:lnTo>
                    <a:pt x="59" y="2"/>
                  </a:lnTo>
                  <a:lnTo>
                    <a:pt x="57" y="0"/>
                  </a:lnTo>
                  <a:lnTo>
                    <a:pt x="48" y="0"/>
                  </a:lnTo>
                  <a:lnTo>
                    <a:pt x="37" y="0"/>
                  </a:lnTo>
                  <a:lnTo>
                    <a:pt x="25" y="2"/>
                  </a:lnTo>
                  <a:lnTo>
                    <a:pt x="16"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0" name="Freeform 2367">
              <a:extLst>
                <a:ext uri="{FF2B5EF4-FFF2-40B4-BE49-F238E27FC236}">
                  <a16:creationId xmlns:a16="http://schemas.microsoft.com/office/drawing/2014/main" xmlns="" id="{DBEDD845-C7CC-4043-91EB-D70C55F4824F}"/>
                </a:ext>
              </a:extLst>
            </p:cNvPr>
            <p:cNvSpPr>
              <a:spLocks/>
            </p:cNvSpPr>
            <p:nvPr/>
          </p:nvSpPr>
          <p:spPr bwMode="auto">
            <a:xfrm>
              <a:off x="1751" y="3188"/>
              <a:ext cx="59" cy="20"/>
            </a:xfrm>
            <a:custGeom>
              <a:avLst/>
              <a:gdLst>
                <a:gd name="T0" fmla="*/ 7 w 59"/>
                <a:gd name="T1" fmla="*/ 11 h 20"/>
                <a:gd name="T2" fmla="*/ 7 w 59"/>
                <a:gd name="T3" fmla="*/ 11 h 20"/>
                <a:gd name="T4" fmla="*/ 3 w 59"/>
                <a:gd name="T5" fmla="*/ 16 h 20"/>
                <a:gd name="T6" fmla="*/ 0 w 59"/>
                <a:gd name="T7" fmla="*/ 18 h 20"/>
                <a:gd name="T8" fmla="*/ 5 w 59"/>
                <a:gd name="T9" fmla="*/ 20 h 20"/>
                <a:gd name="T10" fmla="*/ 14 w 59"/>
                <a:gd name="T11" fmla="*/ 20 h 20"/>
                <a:gd name="T12" fmla="*/ 14 w 59"/>
                <a:gd name="T13" fmla="*/ 20 h 20"/>
                <a:gd name="T14" fmla="*/ 25 w 59"/>
                <a:gd name="T15" fmla="*/ 20 h 20"/>
                <a:gd name="T16" fmla="*/ 37 w 59"/>
                <a:gd name="T17" fmla="*/ 18 h 20"/>
                <a:gd name="T18" fmla="*/ 46 w 59"/>
                <a:gd name="T19" fmla="*/ 13 h 20"/>
                <a:gd name="T20" fmla="*/ 55 w 59"/>
                <a:gd name="T21" fmla="*/ 9 h 20"/>
                <a:gd name="T22" fmla="*/ 55 w 59"/>
                <a:gd name="T23" fmla="*/ 9 h 20"/>
                <a:gd name="T24" fmla="*/ 59 w 59"/>
                <a:gd name="T25" fmla="*/ 7 h 20"/>
                <a:gd name="T26" fmla="*/ 59 w 59"/>
                <a:gd name="T27" fmla="*/ 2 h 20"/>
                <a:gd name="T28" fmla="*/ 57 w 59"/>
                <a:gd name="T29" fmla="*/ 0 h 20"/>
                <a:gd name="T30" fmla="*/ 48 w 59"/>
                <a:gd name="T31" fmla="*/ 0 h 20"/>
                <a:gd name="T32" fmla="*/ 48 w 59"/>
                <a:gd name="T33" fmla="*/ 0 h 20"/>
                <a:gd name="T34" fmla="*/ 37 w 59"/>
                <a:gd name="T35" fmla="*/ 0 h 20"/>
                <a:gd name="T36" fmla="*/ 25 w 59"/>
                <a:gd name="T37" fmla="*/ 2 h 20"/>
                <a:gd name="T38" fmla="*/ 16 w 59"/>
                <a:gd name="T39" fmla="*/ 7 h 20"/>
                <a:gd name="T40" fmla="*/ 7 w 59"/>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0">
                  <a:moveTo>
                    <a:pt x="7" y="11"/>
                  </a:moveTo>
                  <a:lnTo>
                    <a:pt x="7" y="11"/>
                  </a:lnTo>
                  <a:lnTo>
                    <a:pt x="3" y="16"/>
                  </a:lnTo>
                  <a:lnTo>
                    <a:pt x="0" y="18"/>
                  </a:lnTo>
                  <a:lnTo>
                    <a:pt x="5" y="20"/>
                  </a:lnTo>
                  <a:lnTo>
                    <a:pt x="14" y="20"/>
                  </a:lnTo>
                  <a:lnTo>
                    <a:pt x="25" y="20"/>
                  </a:lnTo>
                  <a:lnTo>
                    <a:pt x="37" y="18"/>
                  </a:lnTo>
                  <a:lnTo>
                    <a:pt x="46" y="13"/>
                  </a:lnTo>
                  <a:lnTo>
                    <a:pt x="55" y="9"/>
                  </a:lnTo>
                  <a:lnTo>
                    <a:pt x="59" y="7"/>
                  </a:lnTo>
                  <a:lnTo>
                    <a:pt x="59" y="2"/>
                  </a:lnTo>
                  <a:lnTo>
                    <a:pt x="57" y="0"/>
                  </a:lnTo>
                  <a:lnTo>
                    <a:pt x="48" y="0"/>
                  </a:lnTo>
                  <a:lnTo>
                    <a:pt x="37" y="0"/>
                  </a:lnTo>
                  <a:lnTo>
                    <a:pt x="25" y="2"/>
                  </a:lnTo>
                  <a:lnTo>
                    <a:pt x="16"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1" name="Freeform 2368">
              <a:extLst>
                <a:ext uri="{FF2B5EF4-FFF2-40B4-BE49-F238E27FC236}">
                  <a16:creationId xmlns:a16="http://schemas.microsoft.com/office/drawing/2014/main" xmlns="" id="{B893C9AF-DB94-384D-9CF1-FF2FC5825282}"/>
                </a:ext>
              </a:extLst>
            </p:cNvPr>
            <p:cNvSpPr>
              <a:spLocks/>
            </p:cNvSpPr>
            <p:nvPr/>
          </p:nvSpPr>
          <p:spPr bwMode="auto">
            <a:xfrm>
              <a:off x="1704" y="3188"/>
              <a:ext cx="59" cy="22"/>
            </a:xfrm>
            <a:custGeom>
              <a:avLst/>
              <a:gdLst>
                <a:gd name="T0" fmla="*/ 5 w 59"/>
                <a:gd name="T1" fmla="*/ 11 h 22"/>
                <a:gd name="T2" fmla="*/ 5 w 59"/>
                <a:gd name="T3" fmla="*/ 11 h 22"/>
                <a:gd name="T4" fmla="*/ 0 w 59"/>
                <a:gd name="T5" fmla="*/ 16 h 22"/>
                <a:gd name="T6" fmla="*/ 0 w 59"/>
                <a:gd name="T7" fmla="*/ 18 h 22"/>
                <a:gd name="T8" fmla="*/ 2 w 59"/>
                <a:gd name="T9" fmla="*/ 20 h 22"/>
                <a:gd name="T10" fmla="*/ 11 w 59"/>
                <a:gd name="T11" fmla="*/ 22 h 22"/>
                <a:gd name="T12" fmla="*/ 11 w 59"/>
                <a:gd name="T13" fmla="*/ 22 h 22"/>
                <a:gd name="T14" fmla="*/ 23 w 59"/>
                <a:gd name="T15" fmla="*/ 20 h 22"/>
                <a:gd name="T16" fmla="*/ 34 w 59"/>
                <a:gd name="T17" fmla="*/ 18 h 22"/>
                <a:gd name="T18" fmla="*/ 45 w 59"/>
                <a:gd name="T19" fmla="*/ 16 h 22"/>
                <a:gd name="T20" fmla="*/ 54 w 59"/>
                <a:gd name="T21" fmla="*/ 11 h 22"/>
                <a:gd name="T22" fmla="*/ 54 w 59"/>
                <a:gd name="T23" fmla="*/ 11 h 22"/>
                <a:gd name="T24" fmla="*/ 59 w 59"/>
                <a:gd name="T25" fmla="*/ 7 h 22"/>
                <a:gd name="T26" fmla="*/ 59 w 59"/>
                <a:gd name="T27" fmla="*/ 2 h 22"/>
                <a:gd name="T28" fmla="*/ 54 w 59"/>
                <a:gd name="T29" fmla="*/ 0 h 22"/>
                <a:gd name="T30" fmla="*/ 47 w 59"/>
                <a:gd name="T31" fmla="*/ 0 h 22"/>
                <a:gd name="T32" fmla="*/ 47 w 59"/>
                <a:gd name="T33" fmla="*/ 0 h 22"/>
                <a:gd name="T34" fmla="*/ 36 w 59"/>
                <a:gd name="T35" fmla="*/ 0 h 22"/>
                <a:gd name="T36" fmla="*/ 25 w 59"/>
                <a:gd name="T37" fmla="*/ 2 h 22"/>
                <a:gd name="T38" fmla="*/ 14 w 59"/>
                <a:gd name="T39" fmla="*/ 7 h 22"/>
                <a:gd name="T40" fmla="*/ 5 w 5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2">
                  <a:moveTo>
                    <a:pt x="5" y="11"/>
                  </a:moveTo>
                  <a:lnTo>
                    <a:pt x="5" y="11"/>
                  </a:lnTo>
                  <a:lnTo>
                    <a:pt x="0" y="16"/>
                  </a:lnTo>
                  <a:lnTo>
                    <a:pt x="0" y="18"/>
                  </a:lnTo>
                  <a:lnTo>
                    <a:pt x="2" y="20"/>
                  </a:lnTo>
                  <a:lnTo>
                    <a:pt x="11" y="22"/>
                  </a:lnTo>
                  <a:lnTo>
                    <a:pt x="23" y="20"/>
                  </a:lnTo>
                  <a:lnTo>
                    <a:pt x="34" y="18"/>
                  </a:lnTo>
                  <a:lnTo>
                    <a:pt x="45" y="16"/>
                  </a:lnTo>
                  <a:lnTo>
                    <a:pt x="54" y="11"/>
                  </a:lnTo>
                  <a:lnTo>
                    <a:pt x="59" y="7"/>
                  </a:lnTo>
                  <a:lnTo>
                    <a:pt x="59" y="2"/>
                  </a:lnTo>
                  <a:lnTo>
                    <a:pt x="54" y="0"/>
                  </a:lnTo>
                  <a:lnTo>
                    <a:pt x="47" y="0"/>
                  </a:lnTo>
                  <a:lnTo>
                    <a:pt x="36" y="0"/>
                  </a:lnTo>
                  <a:lnTo>
                    <a:pt x="25"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2" name="Freeform 2369">
              <a:extLst>
                <a:ext uri="{FF2B5EF4-FFF2-40B4-BE49-F238E27FC236}">
                  <a16:creationId xmlns:a16="http://schemas.microsoft.com/office/drawing/2014/main" xmlns="" id="{197501E1-A9B0-774E-808F-D77BB96DAF98}"/>
                </a:ext>
              </a:extLst>
            </p:cNvPr>
            <p:cNvSpPr>
              <a:spLocks/>
            </p:cNvSpPr>
            <p:nvPr/>
          </p:nvSpPr>
          <p:spPr bwMode="auto">
            <a:xfrm>
              <a:off x="1704" y="3188"/>
              <a:ext cx="59" cy="22"/>
            </a:xfrm>
            <a:custGeom>
              <a:avLst/>
              <a:gdLst>
                <a:gd name="T0" fmla="*/ 5 w 59"/>
                <a:gd name="T1" fmla="*/ 11 h 22"/>
                <a:gd name="T2" fmla="*/ 5 w 59"/>
                <a:gd name="T3" fmla="*/ 11 h 22"/>
                <a:gd name="T4" fmla="*/ 0 w 59"/>
                <a:gd name="T5" fmla="*/ 16 h 22"/>
                <a:gd name="T6" fmla="*/ 0 w 59"/>
                <a:gd name="T7" fmla="*/ 18 h 22"/>
                <a:gd name="T8" fmla="*/ 2 w 59"/>
                <a:gd name="T9" fmla="*/ 20 h 22"/>
                <a:gd name="T10" fmla="*/ 11 w 59"/>
                <a:gd name="T11" fmla="*/ 22 h 22"/>
                <a:gd name="T12" fmla="*/ 11 w 59"/>
                <a:gd name="T13" fmla="*/ 22 h 22"/>
                <a:gd name="T14" fmla="*/ 23 w 59"/>
                <a:gd name="T15" fmla="*/ 20 h 22"/>
                <a:gd name="T16" fmla="*/ 34 w 59"/>
                <a:gd name="T17" fmla="*/ 18 h 22"/>
                <a:gd name="T18" fmla="*/ 45 w 59"/>
                <a:gd name="T19" fmla="*/ 16 h 22"/>
                <a:gd name="T20" fmla="*/ 54 w 59"/>
                <a:gd name="T21" fmla="*/ 11 h 22"/>
                <a:gd name="T22" fmla="*/ 54 w 59"/>
                <a:gd name="T23" fmla="*/ 11 h 22"/>
                <a:gd name="T24" fmla="*/ 59 w 59"/>
                <a:gd name="T25" fmla="*/ 7 h 22"/>
                <a:gd name="T26" fmla="*/ 59 w 59"/>
                <a:gd name="T27" fmla="*/ 2 h 22"/>
                <a:gd name="T28" fmla="*/ 54 w 59"/>
                <a:gd name="T29" fmla="*/ 0 h 22"/>
                <a:gd name="T30" fmla="*/ 47 w 59"/>
                <a:gd name="T31" fmla="*/ 0 h 22"/>
                <a:gd name="T32" fmla="*/ 47 w 59"/>
                <a:gd name="T33" fmla="*/ 0 h 22"/>
                <a:gd name="T34" fmla="*/ 36 w 59"/>
                <a:gd name="T35" fmla="*/ 0 h 22"/>
                <a:gd name="T36" fmla="*/ 25 w 59"/>
                <a:gd name="T37" fmla="*/ 2 h 22"/>
                <a:gd name="T38" fmla="*/ 14 w 59"/>
                <a:gd name="T39" fmla="*/ 7 h 22"/>
                <a:gd name="T40" fmla="*/ 5 w 59"/>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2">
                  <a:moveTo>
                    <a:pt x="5" y="11"/>
                  </a:moveTo>
                  <a:lnTo>
                    <a:pt x="5" y="11"/>
                  </a:lnTo>
                  <a:lnTo>
                    <a:pt x="0" y="16"/>
                  </a:lnTo>
                  <a:lnTo>
                    <a:pt x="0" y="18"/>
                  </a:lnTo>
                  <a:lnTo>
                    <a:pt x="2" y="20"/>
                  </a:lnTo>
                  <a:lnTo>
                    <a:pt x="11" y="22"/>
                  </a:lnTo>
                  <a:lnTo>
                    <a:pt x="23" y="20"/>
                  </a:lnTo>
                  <a:lnTo>
                    <a:pt x="34" y="18"/>
                  </a:lnTo>
                  <a:lnTo>
                    <a:pt x="45" y="16"/>
                  </a:lnTo>
                  <a:lnTo>
                    <a:pt x="54" y="11"/>
                  </a:lnTo>
                  <a:lnTo>
                    <a:pt x="59" y="7"/>
                  </a:lnTo>
                  <a:lnTo>
                    <a:pt x="59" y="2"/>
                  </a:lnTo>
                  <a:lnTo>
                    <a:pt x="54" y="0"/>
                  </a:lnTo>
                  <a:lnTo>
                    <a:pt x="47" y="0"/>
                  </a:lnTo>
                  <a:lnTo>
                    <a:pt x="36" y="0"/>
                  </a:lnTo>
                  <a:lnTo>
                    <a:pt x="25"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3" name="Freeform 2370">
              <a:extLst>
                <a:ext uri="{FF2B5EF4-FFF2-40B4-BE49-F238E27FC236}">
                  <a16:creationId xmlns:a16="http://schemas.microsoft.com/office/drawing/2014/main" xmlns="" id="{ED266518-44FF-DD4D-B64F-1563FBBC395F}"/>
                </a:ext>
              </a:extLst>
            </p:cNvPr>
            <p:cNvSpPr>
              <a:spLocks/>
            </p:cNvSpPr>
            <p:nvPr/>
          </p:nvSpPr>
          <p:spPr bwMode="auto">
            <a:xfrm>
              <a:off x="1652" y="3188"/>
              <a:ext cx="61" cy="22"/>
            </a:xfrm>
            <a:custGeom>
              <a:avLst/>
              <a:gdLst>
                <a:gd name="T0" fmla="*/ 5 w 61"/>
                <a:gd name="T1" fmla="*/ 11 h 22"/>
                <a:gd name="T2" fmla="*/ 5 w 61"/>
                <a:gd name="T3" fmla="*/ 11 h 22"/>
                <a:gd name="T4" fmla="*/ 0 w 61"/>
                <a:gd name="T5" fmla="*/ 16 h 22"/>
                <a:gd name="T6" fmla="*/ 0 w 61"/>
                <a:gd name="T7" fmla="*/ 20 h 22"/>
                <a:gd name="T8" fmla="*/ 5 w 61"/>
                <a:gd name="T9" fmla="*/ 22 h 22"/>
                <a:gd name="T10" fmla="*/ 14 w 61"/>
                <a:gd name="T11" fmla="*/ 22 h 22"/>
                <a:gd name="T12" fmla="*/ 14 w 61"/>
                <a:gd name="T13" fmla="*/ 22 h 22"/>
                <a:gd name="T14" fmla="*/ 25 w 61"/>
                <a:gd name="T15" fmla="*/ 20 h 22"/>
                <a:gd name="T16" fmla="*/ 36 w 61"/>
                <a:gd name="T17" fmla="*/ 18 h 22"/>
                <a:gd name="T18" fmla="*/ 48 w 61"/>
                <a:gd name="T19" fmla="*/ 16 h 22"/>
                <a:gd name="T20" fmla="*/ 57 w 61"/>
                <a:gd name="T21" fmla="*/ 11 h 22"/>
                <a:gd name="T22" fmla="*/ 57 w 61"/>
                <a:gd name="T23" fmla="*/ 11 h 22"/>
                <a:gd name="T24" fmla="*/ 61 w 61"/>
                <a:gd name="T25" fmla="*/ 7 h 22"/>
                <a:gd name="T26" fmla="*/ 61 w 61"/>
                <a:gd name="T27" fmla="*/ 4 h 22"/>
                <a:gd name="T28" fmla="*/ 57 w 61"/>
                <a:gd name="T29" fmla="*/ 2 h 22"/>
                <a:gd name="T30" fmla="*/ 48 w 61"/>
                <a:gd name="T31" fmla="*/ 0 h 22"/>
                <a:gd name="T32" fmla="*/ 48 w 61"/>
                <a:gd name="T33" fmla="*/ 0 h 22"/>
                <a:gd name="T34" fmla="*/ 36 w 61"/>
                <a:gd name="T35" fmla="*/ 2 h 22"/>
                <a:gd name="T36" fmla="*/ 25 w 61"/>
                <a:gd name="T37" fmla="*/ 4 h 22"/>
                <a:gd name="T38" fmla="*/ 14 w 61"/>
                <a:gd name="T39" fmla="*/ 7 h 22"/>
                <a:gd name="T40" fmla="*/ 5 w 6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5" y="11"/>
                  </a:moveTo>
                  <a:lnTo>
                    <a:pt x="5" y="11"/>
                  </a:lnTo>
                  <a:lnTo>
                    <a:pt x="0" y="16"/>
                  </a:lnTo>
                  <a:lnTo>
                    <a:pt x="0" y="20"/>
                  </a:lnTo>
                  <a:lnTo>
                    <a:pt x="5" y="22"/>
                  </a:lnTo>
                  <a:lnTo>
                    <a:pt x="14" y="22"/>
                  </a:lnTo>
                  <a:lnTo>
                    <a:pt x="25" y="20"/>
                  </a:lnTo>
                  <a:lnTo>
                    <a:pt x="36" y="18"/>
                  </a:lnTo>
                  <a:lnTo>
                    <a:pt x="48" y="16"/>
                  </a:lnTo>
                  <a:lnTo>
                    <a:pt x="57" y="11"/>
                  </a:lnTo>
                  <a:lnTo>
                    <a:pt x="61" y="7"/>
                  </a:lnTo>
                  <a:lnTo>
                    <a:pt x="61" y="4"/>
                  </a:lnTo>
                  <a:lnTo>
                    <a:pt x="57" y="2"/>
                  </a:lnTo>
                  <a:lnTo>
                    <a:pt x="48" y="0"/>
                  </a:lnTo>
                  <a:lnTo>
                    <a:pt x="36" y="2"/>
                  </a:lnTo>
                  <a:lnTo>
                    <a:pt x="25" y="4"/>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4" name="Freeform 2371">
              <a:extLst>
                <a:ext uri="{FF2B5EF4-FFF2-40B4-BE49-F238E27FC236}">
                  <a16:creationId xmlns:a16="http://schemas.microsoft.com/office/drawing/2014/main" xmlns="" id="{D3EA0BDD-3EFA-B542-90DB-A29CDC0A89B2}"/>
                </a:ext>
              </a:extLst>
            </p:cNvPr>
            <p:cNvSpPr>
              <a:spLocks/>
            </p:cNvSpPr>
            <p:nvPr/>
          </p:nvSpPr>
          <p:spPr bwMode="auto">
            <a:xfrm>
              <a:off x="1652" y="3188"/>
              <a:ext cx="61" cy="22"/>
            </a:xfrm>
            <a:custGeom>
              <a:avLst/>
              <a:gdLst>
                <a:gd name="T0" fmla="*/ 5 w 61"/>
                <a:gd name="T1" fmla="*/ 11 h 22"/>
                <a:gd name="T2" fmla="*/ 5 w 61"/>
                <a:gd name="T3" fmla="*/ 11 h 22"/>
                <a:gd name="T4" fmla="*/ 0 w 61"/>
                <a:gd name="T5" fmla="*/ 16 h 22"/>
                <a:gd name="T6" fmla="*/ 0 w 61"/>
                <a:gd name="T7" fmla="*/ 20 h 22"/>
                <a:gd name="T8" fmla="*/ 5 w 61"/>
                <a:gd name="T9" fmla="*/ 22 h 22"/>
                <a:gd name="T10" fmla="*/ 14 w 61"/>
                <a:gd name="T11" fmla="*/ 22 h 22"/>
                <a:gd name="T12" fmla="*/ 14 w 61"/>
                <a:gd name="T13" fmla="*/ 22 h 22"/>
                <a:gd name="T14" fmla="*/ 25 w 61"/>
                <a:gd name="T15" fmla="*/ 20 h 22"/>
                <a:gd name="T16" fmla="*/ 36 w 61"/>
                <a:gd name="T17" fmla="*/ 18 h 22"/>
                <a:gd name="T18" fmla="*/ 48 w 61"/>
                <a:gd name="T19" fmla="*/ 16 h 22"/>
                <a:gd name="T20" fmla="*/ 57 w 61"/>
                <a:gd name="T21" fmla="*/ 11 h 22"/>
                <a:gd name="T22" fmla="*/ 57 w 61"/>
                <a:gd name="T23" fmla="*/ 11 h 22"/>
                <a:gd name="T24" fmla="*/ 61 w 61"/>
                <a:gd name="T25" fmla="*/ 7 h 22"/>
                <a:gd name="T26" fmla="*/ 61 w 61"/>
                <a:gd name="T27" fmla="*/ 4 h 22"/>
                <a:gd name="T28" fmla="*/ 57 w 61"/>
                <a:gd name="T29" fmla="*/ 2 h 22"/>
                <a:gd name="T30" fmla="*/ 48 w 61"/>
                <a:gd name="T31" fmla="*/ 0 h 22"/>
                <a:gd name="T32" fmla="*/ 48 w 61"/>
                <a:gd name="T33" fmla="*/ 0 h 22"/>
                <a:gd name="T34" fmla="*/ 36 w 61"/>
                <a:gd name="T35" fmla="*/ 2 h 22"/>
                <a:gd name="T36" fmla="*/ 25 w 61"/>
                <a:gd name="T37" fmla="*/ 4 h 22"/>
                <a:gd name="T38" fmla="*/ 14 w 61"/>
                <a:gd name="T39" fmla="*/ 7 h 22"/>
                <a:gd name="T40" fmla="*/ 5 w 61"/>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2">
                  <a:moveTo>
                    <a:pt x="5" y="11"/>
                  </a:moveTo>
                  <a:lnTo>
                    <a:pt x="5" y="11"/>
                  </a:lnTo>
                  <a:lnTo>
                    <a:pt x="0" y="16"/>
                  </a:lnTo>
                  <a:lnTo>
                    <a:pt x="0" y="20"/>
                  </a:lnTo>
                  <a:lnTo>
                    <a:pt x="5" y="22"/>
                  </a:lnTo>
                  <a:lnTo>
                    <a:pt x="14" y="22"/>
                  </a:lnTo>
                  <a:lnTo>
                    <a:pt x="25" y="20"/>
                  </a:lnTo>
                  <a:lnTo>
                    <a:pt x="36" y="18"/>
                  </a:lnTo>
                  <a:lnTo>
                    <a:pt x="48" y="16"/>
                  </a:lnTo>
                  <a:lnTo>
                    <a:pt x="57" y="11"/>
                  </a:lnTo>
                  <a:lnTo>
                    <a:pt x="61" y="7"/>
                  </a:lnTo>
                  <a:lnTo>
                    <a:pt x="61" y="4"/>
                  </a:lnTo>
                  <a:lnTo>
                    <a:pt x="57" y="2"/>
                  </a:lnTo>
                  <a:lnTo>
                    <a:pt x="48" y="0"/>
                  </a:lnTo>
                  <a:lnTo>
                    <a:pt x="36" y="2"/>
                  </a:lnTo>
                  <a:lnTo>
                    <a:pt x="25" y="4"/>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5" name="Freeform 2372">
              <a:extLst>
                <a:ext uri="{FF2B5EF4-FFF2-40B4-BE49-F238E27FC236}">
                  <a16:creationId xmlns:a16="http://schemas.microsoft.com/office/drawing/2014/main" xmlns="" id="{FD99FA94-8C09-9249-BD2F-5F47FD329645}"/>
                </a:ext>
              </a:extLst>
            </p:cNvPr>
            <p:cNvSpPr>
              <a:spLocks/>
            </p:cNvSpPr>
            <p:nvPr/>
          </p:nvSpPr>
          <p:spPr bwMode="auto">
            <a:xfrm>
              <a:off x="1601" y="3188"/>
              <a:ext cx="60" cy="22"/>
            </a:xfrm>
            <a:custGeom>
              <a:avLst/>
              <a:gdLst>
                <a:gd name="T0" fmla="*/ 4 w 60"/>
                <a:gd name="T1" fmla="*/ 11 h 22"/>
                <a:gd name="T2" fmla="*/ 4 w 60"/>
                <a:gd name="T3" fmla="*/ 11 h 22"/>
                <a:gd name="T4" fmla="*/ 0 w 60"/>
                <a:gd name="T5" fmla="*/ 16 h 22"/>
                <a:gd name="T6" fmla="*/ 0 w 60"/>
                <a:gd name="T7" fmla="*/ 20 h 22"/>
                <a:gd name="T8" fmla="*/ 4 w 60"/>
                <a:gd name="T9" fmla="*/ 22 h 22"/>
                <a:gd name="T10" fmla="*/ 13 w 60"/>
                <a:gd name="T11" fmla="*/ 22 h 22"/>
                <a:gd name="T12" fmla="*/ 13 w 60"/>
                <a:gd name="T13" fmla="*/ 22 h 22"/>
                <a:gd name="T14" fmla="*/ 24 w 60"/>
                <a:gd name="T15" fmla="*/ 22 h 22"/>
                <a:gd name="T16" fmla="*/ 36 w 60"/>
                <a:gd name="T17" fmla="*/ 20 h 22"/>
                <a:gd name="T18" fmla="*/ 47 w 60"/>
                <a:gd name="T19" fmla="*/ 16 h 22"/>
                <a:gd name="T20" fmla="*/ 56 w 60"/>
                <a:gd name="T21" fmla="*/ 11 h 22"/>
                <a:gd name="T22" fmla="*/ 56 w 60"/>
                <a:gd name="T23" fmla="*/ 11 h 22"/>
                <a:gd name="T24" fmla="*/ 60 w 60"/>
                <a:gd name="T25" fmla="*/ 7 h 22"/>
                <a:gd name="T26" fmla="*/ 60 w 60"/>
                <a:gd name="T27" fmla="*/ 4 h 22"/>
                <a:gd name="T28" fmla="*/ 56 w 60"/>
                <a:gd name="T29" fmla="*/ 2 h 22"/>
                <a:gd name="T30" fmla="*/ 49 w 60"/>
                <a:gd name="T31" fmla="*/ 0 h 22"/>
                <a:gd name="T32" fmla="*/ 49 w 60"/>
                <a:gd name="T33" fmla="*/ 0 h 22"/>
                <a:gd name="T34" fmla="*/ 38 w 60"/>
                <a:gd name="T35" fmla="*/ 2 h 22"/>
                <a:gd name="T36" fmla="*/ 24 w 60"/>
                <a:gd name="T37" fmla="*/ 4 h 22"/>
                <a:gd name="T38" fmla="*/ 13 w 60"/>
                <a:gd name="T39" fmla="*/ 7 h 22"/>
                <a:gd name="T40" fmla="*/ 4 w 6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2">
                  <a:moveTo>
                    <a:pt x="4" y="11"/>
                  </a:moveTo>
                  <a:lnTo>
                    <a:pt x="4" y="11"/>
                  </a:lnTo>
                  <a:lnTo>
                    <a:pt x="0" y="16"/>
                  </a:lnTo>
                  <a:lnTo>
                    <a:pt x="0" y="20"/>
                  </a:lnTo>
                  <a:lnTo>
                    <a:pt x="4" y="22"/>
                  </a:lnTo>
                  <a:lnTo>
                    <a:pt x="13" y="22"/>
                  </a:lnTo>
                  <a:lnTo>
                    <a:pt x="24" y="22"/>
                  </a:lnTo>
                  <a:lnTo>
                    <a:pt x="36" y="20"/>
                  </a:lnTo>
                  <a:lnTo>
                    <a:pt x="47" y="16"/>
                  </a:lnTo>
                  <a:lnTo>
                    <a:pt x="56" y="11"/>
                  </a:lnTo>
                  <a:lnTo>
                    <a:pt x="60" y="7"/>
                  </a:lnTo>
                  <a:lnTo>
                    <a:pt x="60" y="4"/>
                  </a:lnTo>
                  <a:lnTo>
                    <a:pt x="56" y="2"/>
                  </a:lnTo>
                  <a:lnTo>
                    <a:pt x="49" y="0"/>
                  </a:lnTo>
                  <a:lnTo>
                    <a:pt x="38" y="2"/>
                  </a:lnTo>
                  <a:lnTo>
                    <a:pt x="24" y="4"/>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6" name="Freeform 2373">
              <a:extLst>
                <a:ext uri="{FF2B5EF4-FFF2-40B4-BE49-F238E27FC236}">
                  <a16:creationId xmlns:a16="http://schemas.microsoft.com/office/drawing/2014/main" xmlns="" id="{AF442E47-553A-5342-A081-AC93F079C608}"/>
                </a:ext>
              </a:extLst>
            </p:cNvPr>
            <p:cNvSpPr>
              <a:spLocks/>
            </p:cNvSpPr>
            <p:nvPr/>
          </p:nvSpPr>
          <p:spPr bwMode="auto">
            <a:xfrm>
              <a:off x="1601" y="3188"/>
              <a:ext cx="60" cy="22"/>
            </a:xfrm>
            <a:custGeom>
              <a:avLst/>
              <a:gdLst>
                <a:gd name="T0" fmla="*/ 4 w 60"/>
                <a:gd name="T1" fmla="*/ 11 h 22"/>
                <a:gd name="T2" fmla="*/ 4 w 60"/>
                <a:gd name="T3" fmla="*/ 11 h 22"/>
                <a:gd name="T4" fmla="*/ 0 w 60"/>
                <a:gd name="T5" fmla="*/ 16 h 22"/>
                <a:gd name="T6" fmla="*/ 0 w 60"/>
                <a:gd name="T7" fmla="*/ 20 h 22"/>
                <a:gd name="T8" fmla="*/ 4 w 60"/>
                <a:gd name="T9" fmla="*/ 22 h 22"/>
                <a:gd name="T10" fmla="*/ 13 w 60"/>
                <a:gd name="T11" fmla="*/ 22 h 22"/>
                <a:gd name="T12" fmla="*/ 13 w 60"/>
                <a:gd name="T13" fmla="*/ 22 h 22"/>
                <a:gd name="T14" fmla="*/ 24 w 60"/>
                <a:gd name="T15" fmla="*/ 22 h 22"/>
                <a:gd name="T16" fmla="*/ 36 w 60"/>
                <a:gd name="T17" fmla="*/ 20 h 22"/>
                <a:gd name="T18" fmla="*/ 47 w 60"/>
                <a:gd name="T19" fmla="*/ 16 h 22"/>
                <a:gd name="T20" fmla="*/ 56 w 60"/>
                <a:gd name="T21" fmla="*/ 11 h 22"/>
                <a:gd name="T22" fmla="*/ 56 w 60"/>
                <a:gd name="T23" fmla="*/ 11 h 22"/>
                <a:gd name="T24" fmla="*/ 60 w 60"/>
                <a:gd name="T25" fmla="*/ 7 h 22"/>
                <a:gd name="T26" fmla="*/ 60 w 60"/>
                <a:gd name="T27" fmla="*/ 4 h 22"/>
                <a:gd name="T28" fmla="*/ 56 w 60"/>
                <a:gd name="T29" fmla="*/ 2 h 22"/>
                <a:gd name="T30" fmla="*/ 49 w 60"/>
                <a:gd name="T31" fmla="*/ 0 h 22"/>
                <a:gd name="T32" fmla="*/ 49 w 60"/>
                <a:gd name="T33" fmla="*/ 0 h 22"/>
                <a:gd name="T34" fmla="*/ 38 w 60"/>
                <a:gd name="T35" fmla="*/ 2 h 22"/>
                <a:gd name="T36" fmla="*/ 24 w 60"/>
                <a:gd name="T37" fmla="*/ 4 h 22"/>
                <a:gd name="T38" fmla="*/ 13 w 60"/>
                <a:gd name="T39" fmla="*/ 7 h 22"/>
                <a:gd name="T40" fmla="*/ 4 w 60"/>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2">
                  <a:moveTo>
                    <a:pt x="4" y="11"/>
                  </a:moveTo>
                  <a:lnTo>
                    <a:pt x="4" y="11"/>
                  </a:lnTo>
                  <a:lnTo>
                    <a:pt x="0" y="16"/>
                  </a:lnTo>
                  <a:lnTo>
                    <a:pt x="0" y="20"/>
                  </a:lnTo>
                  <a:lnTo>
                    <a:pt x="4" y="22"/>
                  </a:lnTo>
                  <a:lnTo>
                    <a:pt x="13" y="22"/>
                  </a:lnTo>
                  <a:lnTo>
                    <a:pt x="24" y="22"/>
                  </a:lnTo>
                  <a:lnTo>
                    <a:pt x="36" y="20"/>
                  </a:lnTo>
                  <a:lnTo>
                    <a:pt x="47" y="16"/>
                  </a:lnTo>
                  <a:lnTo>
                    <a:pt x="56" y="11"/>
                  </a:lnTo>
                  <a:lnTo>
                    <a:pt x="60" y="7"/>
                  </a:lnTo>
                  <a:lnTo>
                    <a:pt x="60" y="4"/>
                  </a:lnTo>
                  <a:lnTo>
                    <a:pt x="56" y="2"/>
                  </a:lnTo>
                  <a:lnTo>
                    <a:pt x="49" y="0"/>
                  </a:lnTo>
                  <a:lnTo>
                    <a:pt x="38" y="2"/>
                  </a:lnTo>
                  <a:lnTo>
                    <a:pt x="24" y="4"/>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7" name="Freeform 2374">
              <a:extLst>
                <a:ext uri="{FF2B5EF4-FFF2-40B4-BE49-F238E27FC236}">
                  <a16:creationId xmlns:a16="http://schemas.microsoft.com/office/drawing/2014/main" xmlns="" id="{6C7563B6-8558-F947-B88C-FC064FA4E18E}"/>
                </a:ext>
              </a:extLst>
            </p:cNvPr>
            <p:cNvSpPr>
              <a:spLocks/>
            </p:cNvSpPr>
            <p:nvPr/>
          </p:nvSpPr>
          <p:spPr bwMode="auto">
            <a:xfrm>
              <a:off x="4249" y="3127"/>
              <a:ext cx="50" cy="20"/>
            </a:xfrm>
            <a:custGeom>
              <a:avLst/>
              <a:gdLst>
                <a:gd name="T0" fmla="*/ 2 w 50"/>
                <a:gd name="T1" fmla="*/ 11 h 20"/>
                <a:gd name="T2" fmla="*/ 2 w 50"/>
                <a:gd name="T3" fmla="*/ 11 h 20"/>
                <a:gd name="T4" fmla="*/ 9 w 50"/>
                <a:gd name="T5" fmla="*/ 16 h 20"/>
                <a:gd name="T6" fmla="*/ 18 w 50"/>
                <a:gd name="T7" fmla="*/ 18 h 20"/>
                <a:gd name="T8" fmla="*/ 27 w 50"/>
                <a:gd name="T9" fmla="*/ 20 h 20"/>
                <a:gd name="T10" fmla="*/ 36 w 50"/>
                <a:gd name="T11" fmla="*/ 20 h 20"/>
                <a:gd name="T12" fmla="*/ 36 w 50"/>
                <a:gd name="T13" fmla="*/ 20 h 20"/>
                <a:gd name="T14" fmla="*/ 45 w 50"/>
                <a:gd name="T15" fmla="*/ 20 h 20"/>
                <a:gd name="T16" fmla="*/ 50 w 50"/>
                <a:gd name="T17" fmla="*/ 18 h 20"/>
                <a:gd name="T18" fmla="*/ 50 w 50"/>
                <a:gd name="T19" fmla="*/ 14 h 20"/>
                <a:gd name="T20" fmla="*/ 47 w 50"/>
                <a:gd name="T21" fmla="*/ 11 h 20"/>
                <a:gd name="T22" fmla="*/ 47 w 50"/>
                <a:gd name="T23" fmla="*/ 11 h 20"/>
                <a:gd name="T24" fmla="*/ 41 w 50"/>
                <a:gd name="T25" fmla="*/ 7 h 20"/>
                <a:gd name="T26" fmla="*/ 32 w 50"/>
                <a:gd name="T27" fmla="*/ 5 h 20"/>
                <a:gd name="T28" fmla="*/ 23 w 50"/>
                <a:gd name="T29" fmla="*/ 2 h 20"/>
                <a:gd name="T30" fmla="*/ 14 w 50"/>
                <a:gd name="T31" fmla="*/ 0 h 20"/>
                <a:gd name="T32" fmla="*/ 14 w 50"/>
                <a:gd name="T33" fmla="*/ 0 h 20"/>
                <a:gd name="T34" fmla="*/ 5 w 50"/>
                <a:gd name="T35" fmla="*/ 2 h 20"/>
                <a:gd name="T36" fmla="*/ 0 w 50"/>
                <a:gd name="T37" fmla="*/ 5 h 20"/>
                <a:gd name="T38" fmla="*/ 0 w 50"/>
                <a:gd name="T39" fmla="*/ 7 h 20"/>
                <a:gd name="T40" fmla="*/ 2 w 5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0">
                  <a:moveTo>
                    <a:pt x="2" y="11"/>
                  </a:moveTo>
                  <a:lnTo>
                    <a:pt x="2" y="11"/>
                  </a:lnTo>
                  <a:lnTo>
                    <a:pt x="9" y="16"/>
                  </a:lnTo>
                  <a:lnTo>
                    <a:pt x="18" y="18"/>
                  </a:lnTo>
                  <a:lnTo>
                    <a:pt x="27" y="20"/>
                  </a:lnTo>
                  <a:lnTo>
                    <a:pt x="36" y="20"/>
                  </a:lnTo>
                  <a:lnTo>
                    <a:pt x="45" y="20"/>
                  </a:lnTo>
                  <a:lnTo>
                    <a:pt x="50" y="18"/>
                  </a:lnTo>
                  <a:lnTo>
                    <a:pt x="50" y="14"/>
                  </a:lnTo>
                  <a:lnTo>
                    <a:pt x="47" y="11"/>
                  </a:lnTo>
                  <a:lnTo>
                    <a:pt x="41" y="7"/>
                  </a:lnTo>
                  <a:lnTo>
                    <a:pt x="32" y="5"/>
                  </a:lnTo>
                  <a:lnTo>
                    <a:pt x="23" y="2"/>
                  </a:lnTo>
                  <a:lnTo>
                    <a:pt x="14" y="0"/>
                  </a:lnTo>
                  <a:lnTo>
                    <a:pt x="5"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8" name="Freeform 2375">
              <a:extLst>
                <a:ext uri="{FF2B5EF4-FFF2-40B4-BE49-F238E27FC236}">
                  <a16:creationId xmlns:a16="http://schemas.microsoft.com/office/drawing/2014/main" xmlns="" id="{8F2C32FB-F320-9441-B9BA-8E7772C3AA39}"/>
                </a:ext>
              </a:extLst>
            </p:cNvPr>
            <p:cNvSpPr>
              <a:spLocks/>
            </p:cNvSpPr>
            <p:nvPr/>
          </p:nvSpPr>
          <p:spPr bwMode="auto">
            <a:xfrm>
              <a:off x="4249" y="3127"/>
              <a:ext cx="50" cy="20"/>
            </a:xfrm>
            <a:custGeom>
              <a:avLst/>
              <a:gdLst>
                <a:gd name="T0" fmla="*/ 2 w 50"/>
                <a:gd name="T1" fmla="*/ 11 h 20"/>
                <a:gd name="T2" fmla="*/ 2 w 50"/>
                <a:gd name="T3" fmla="*/ 11 h 20"/>
                <a:gd name="T4" fmla="*/ 9 w 50"/>
                <a:gd name="T5" fmla="*/ 16 h 20"/>
                <a:gd name="T6" fmla="*/ 18 w 50"/>
                <a:gd name="T7" fmla="*/ 18 h 20"/>
                <a:gd name="T8" fmla="*/ 27 w 50"/>
                <a:gd name="T9" fmla="*/ 20 h 20"/>
                <a:gd name="T10" fmla="*/ 36 w 50"/>
                <a:gd name="T11" fmla="*/ 20 h 20"/>
                <a:gd name="T12" fmla="*/ 36 w 50"/>
                <a:gd name="T13" fmla="*/ 20 h 20"/>
                <a:gd name="T14" fmla="*/ 45 w 50"/>
                <a:gd name="T15" fmla="*/ 20 h 20"/>
                <a:gd name="T16" fmla="*/ 50 w 50"/>
                <a:gd name="T17" fmla="*/ 18 h 20"/>
                <a:gd name="T18" fmla="*/ 50 w 50"/>
                <a:gd name="T19" fmla="*/ 14 h 20"/>
                <a:gd name="T20" fmla="*/ 47 w 50"/>
                <a:gd name="T21" fmla="*/ 11 h 20"/>
                <a:gd name="T22" fmla="*/ 47 w 50"/>
                <a:gd name="T23" fmla="*/ 11 h 20"/>
                <a:gd name="T24" fmla="*/ 41 w 50"/>
                <a:gd name="T25" fmla="*/ 7 h 20"/>
                <a:gd name="T26" fmla="*/ 32 w 50"/>
                <a:gd name="T27" fmla="*/ 5 h 20"/>
                <a:gd name="T28" fmla="*/ 23 w 50"/>
                <a:gd name="T29" fmla="*/ 2 h 20"/>
                <a:gd name="T30" fmla="*/ 14 w 50"/>
                <a:gd name="T31" fmla="*/ 0 h 20"/>
                <a:gd name="T32" fmla="*/ 14 w 50"/>
                <a:gd name="T33" fmla="*/ 0 h 20"/>
                <a:gd name="T34" fmla="*/ 5 w 50"/>
                <a:gd name="T35" fmla="*/ 2 h 20"/>
                <a:gd name="T36" fmla="*/ 0 w 50"/>
                <a:gd name="T37" fmla="*/ 5 h 20"/>
                <a:gd name="T38" fmla="*/ 0 w 50"/>
                <a:gd name="T39" fmla="*/ 7 h 20"/>
                <a:gd name="T40" fmla="*/ 2 w 5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0" h="20">
                  <a:moveTo>
                    <a:pt x="2" y="11"/>
                  </a:moveTo>
                  <a:lnTo>
                    <a:pt x="2" y="11"/>
                  </a:lnTo>
                  <a:lnTo>
                    <a:pt x="9" y="16"/>
                  </a:lnTo>
                  <a:lnTo>
                    <a:pt x="18" y="18"/>
                  </a:lnTo>
                  <a:lnTo>
                    <a:pt x="27" y="20"/>
                  </a:lnTo>
                  <a:lnTo>
                    <a:pt x="36" y="20"/>
                  </a:lnTo>
                  <a:lnTo>
                    <a:pt x="45" y="20"/>
                  </a:lnTo>
                  <a:lnTo>
                    <a:pt x="50" y="18"/>
                  </a:lnTo>
                  <a:lnTo>
                    <a:pt x="50" y="14"/>
                  </a:lnTo>
                  <a:lnTo>
                    <a:pt x="47" y="11"/>
                  </a:lnTo>
                  <a:lnTo>
                    <a:pt x="41" y="7"/>
                  </a:lnTo>
                  <a:lnTo>
                    <a:pt x="32" y="5"/>
                  </a:lnTo>
                  <a:lnTo>
                    <a:pt x="23" y="2"/>
                  </a:lnTo>
                  <a:lnTo>
                    <a:pt x="14" y="0"/>
                  </a:lnTo>
                  <a:lnTo>
                    <a:pt x="5"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59" name="Freeform 2376">
              <a:extLst>
                <a:ext uri="{FF2B5EF4-FFF2-40B4-BE49-F238E27FC236}">
                  <a16:creationId xmlns:a16="http://schemas.microsoft.com/office/drawing/2014/main" xmlns="" id="{36052F43-90C5-404C-967E-9C5BE6FED307}"/>
                </a:ext>
              </a:extLst>
            </p:cNvPr>
            <p:cNvSpPr>
              <a:spLocks/>
            </p:cNvSpPr>
            <p:nvPr/>
          </p:nvSpPr>
          <p:spPr bwMode="auto">
            <a:xfrm>
              <a:off x="4087" y="3129"/>
              <a:ext cx="45" cy="21"/>
            </a:xfrm>
            <a:custGeom>
              <a:avLst/>
              <a:gdLst>
                <a:gd name="T0" fmla="*/ 2 w 45"/>
                <a:gd name="T1" fmla="*/ 12 h 21"/>
                <a:gd name="T2" fmla="*/ 2 w 45"/>
                <a:gd name="T3" fmla="*/ 12 h 21"/>
                <a:gd name="T4" fmla="*/ 9 w 45"/>
                <a:gd name="T5" fmla="*/ 14 h 21"/>
                <a:gd name="T6" fmla="*/ 16 w 45"/>
                <a:gd name="T7" fmla="*/ 18 h 21"/>
                <a:gd name="T8" fmla="*/ 25 w 45"/>
                <a:gd name="T9" fmla="*/ 21 h 21"/>
                <a:gd name="T10" fmla="*/ 34 w 45"/>
                <a:gd name="T11" fmla="*/ 21 h 21"/>
                <a:gd name="T12" fmla="*/ 34 w 45"/>
                <a:gd name="T13" fmla="*/ 21 h 21"/>
                <a:gd name="T14" fmla="*/ 41 w 45"/>
                <a:gd name="T15" fmla="*/ 21 h 21"/>
                <a:gd name="T16" fmla="*/ 45 w 45"/>
                <a:gd name="T17" fmla="*/ 18 h 21"/>
                <a:gd name="T18" fmla="*/ 45 w 45"/>
                <a:gd name="T19" fmla="*/ 14 h 21"/>
                <a:gd name="T20" fmla="*/ 43 w 45"/>
                <a:gd name="T21" fmla="*/ 12 h 21"/>
                <a:gd name="T22" fmla="*/ 43 w 45"/>
                <a:gd name="T23" fmla="*/ 12 h 21"/>
                <a:gd name="T24" fmla="*/ 36 w 45"/>
                <a:gd name="T25" fmla="*/ 7 h 21"/>
                <a:gd name="T26" fmla="*/ 29 w 45"/>
                <a:gd name="T27" fmla="*/ 3 h 21"/>
                <a:gd name="T28" fmla="*/ 11 w 45"/>
                <a:gd name="T29" fmla="*/ 0 h 21"/>
                <a:gd name="T30" fmla="*/ 11 w 45"/>
                <a:gd name="T31" fmla="*/ 0 h 21"/>
                <a:gd name="T32" fmla="*/ 5 w 45"/>
                <a:gd name="T33" fmla="*/ 3 h 21"/>
                <a:gd name="T34" fmla="*/ 0 w 45"/>
                <a:gd name="T35" fmla="*/ 5 h 21"/>
                <a:gd name="T36" fmla="*/ 0 w 45"/>
                <a:gd name="T37" fmla="*/ 7 h 21"/>
                <a:gd name="T38" fmla="*/ 2 w 45"/>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21">
                  <a:moveTo>
                    <a:pt x="2" y="12"/>
                  </a:moveTo>
                  <a:lnTo>
                    <a:pt x="2" y="12"/>
                  </a:lnTo>
                  <a:lnTo>
                    <a:pt x="9" y="14"/>
                  </a:lnTo>
                  <a:lnTo>
                    <a:pt x="16" y="18"/>
                  </a:lnTo>
                  <a:lnTo>
                    <a:pt x="25" y="21"/>
                  </a:lnTo>
                  <a:lnTo>
                    <a:pt x="34" y="21"/>
                  </a:lnTo>
                  <a:lnTo>
                    <a:pt x="41" y="21"/>
                  </a:lnTo>
                  <a:lnTo>
                    <a:pt x="45" y="18"/>
                  </a:lnTo>
                  <a:lnTo>
                    <a:pt x="45" y="14"/>
                  </a:lnTo>
                  <a:lnTo>
                    <a:pt x="43" y="12"/>
                  </a:lnTo>
                  <a:lnTo>
                    <a:pt x="36" y="7"/>
                  </a:lnTo>
                  <a:lnTo>
                    <a:pt x="29" y="3"/>
                  </a:lnTo>
                  <a:lnTo>
                    <a:pt x="11" y="0"/>
                  </a:lnTo>
                  <a:lnTo>
                    <a:pt x="5"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0" name="Freeform 2377">
              <a:extLst>
                <a:ext uri="{FF2B5EF4-FFF2-40B4-BE49-F238E27FC236}">
                  <a16:creationId xmlns:a16="http://schemas.microsoft.com/office/drawing/2014/main" xmlns="" id="{C682753B-5D55-154C-BF95-6E73A878F6B8}"/>
                </a:ext>
              </a:extLst>
            </p:cNvPr>
            <p:cNvSpPr>
              <a:spLocks/>
            </p:cNvSpPr>
            <p:nvPr/>
          </p:nvSpPr>
          <p:spPr bwMode="auto">
            <a:xfrm>
              <a:off x="4087" y="3129"/>
              <a:ext cx="45" cy="21"/>
            </a:xfrm>
            <a:custGeom>
              <a:avLst/>
              <a:gdLst>
                <a:gd name="T0" fmla="*/ 2 w 45"/>
                <a:gd name="T1" fmla="*/ 12 h 21"/>
                <a:gd name="T2" fmla="*/ 2 w 45"/>
                <a:gd name="T3" fmla="*/ 12 h 21"/>
                <a:gd name="T4" fmla="*/ 9 w 45"/>
                <a:gd name="T5" fmla="*/ 14 h 21"/>
                <a:gd name="T6" fmla="*/ 16 w 45"/>
                <a:gd name="T7" fmla="*/ 18 h 21"/>
                <a:gd name="T8" fmla="*/ 25 w 45"/>
                <a:gd name="T9" fmla="*/ 21 h 21"/>
                <a:gd name="T10" fmla="*/ 34 w 45"/>
                <a:gd name="T11" fmla="*/ 21 h 21"/>
                <a:gd name="T12" fmla="*/ 34 w 45"/>
                <a:gd name="T13" fmla="*/ 21 h 21"/>
                <a:gd name="T14" fmla="*/ 41 w 45"/>
                <a:gd name="T15" fmla="*/ 21 h 21"/>
                <a:gd name="T16" fmla="*/ 45 w 45"/>
                <a:gd name="T17" fmla="*/ 18 h 21"/>
                <a:gd name="T18" fmla="*/ 45 w 45"/>
                <a:gd name="T19" fmla="*/ 14 h 21"/>
                <a:gd name="T20" fmla="*/ 43 w 45"/>
                <a:gd name="T21" fmla="*/ 12 h 21"/>
                <a:gd name="T22" fmla="*/ 43 w 45"/>
                <a:gd name="T23" fmla="*/ 12 h 21"/>
                <a:gd name="T24" fmla="*/ 36 w 45"/>
                <a:gd name="T25" fmla="*/ 7 h 21"/>
                <a:gd name="T26" fmla="*/ 29 w 45"/>
                <a:gd name="T27" fmla="*/ 3 h 21"/>
                <a:gd name="T28" fmla="*/ 11 w 45"/>
                <a:gd name="T29" fmla="*/ 0 h 21"/>
                <a:gd name="T30" fmla="*/ 11 w 45"/>
                <a:gd name="T31" fmla="*/ 0 h 21"/>
                <a:gd name="T32" fmla="*/ 5 w 45"/>
                <a:gd name="T33" fmla="*/ 3 h 21"/>
                <a:gd name="T34" fmla="*/ 0 w 45"/>
                <a:gd name="T35" fmla="*/ 5 h 21"/>
                <a:gd name="T36" fmla="*/ 0 w 45"/>
                <a:gd name="T37" fmla="*/ 7 h 21"/>
                <a:gd name="T38" fmla="*/ 2 w 45"/>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21">
                  <a:moveTo>
                    <a:pt x="2" y="12"/>
                  </a:moveTo>
                  <a:lnTo>
                    <a:pt x="2" y="12"/>
                  </a:lnTo>
                  <a:lnTo>
                    <a:pt x="9" y="14"/>
                  </a:lnTo>
                  <a:lnTo>
                    <a:pt x="16" y="18"/>
                  </a:lnTo>
                  <a:lnTo>
                    <a:pt x="25" y="21"/>
                  </a:lnTo>
                  <a:lnTo>
                    <a:pt x="34" y="21"/>
                  </a:lnTo>
                  <a:lnTo>
                    <a:pt x="41" y="21"/>
                  </a:lnTo>
                  <a:lnTo>
                    <a:pt x="45" y="18"/>
                  </a:lnTo>
                  <a:lnTo>
                    <a:pt x="45" y="14"/>
                  </a:lnTo>
                  <a:lnTo>
                    <a:pt x="43" y="12"/>
                  </a:lnTo>
                  <a:lnTo>
                    <a:pt x="36" y="7"/>
                  </a:lnTo>
                  <a:lnTo>
                    <a:pt x="29" y="3"/>
                  </a:lnTo>
                  <a:lnTo>
                    <a:pt x="11" y="0"/>
                  </a:lnTo>
                  <a:lnTo>
                    <a:pt x="5"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1" name="Freeform 2378">
              <a:extLst>
                <a:ext uri="{FF2B5EF4-FFF2-40B4-BE49-F238E27FC236}">
                  <a16:creationId xmlns:a16="http://schemas.microsoft.com/office/drawing/2014/main" xmlns="" id="{8A019F99-FC6E-B947-B12A-2A200DF6D56A}"/>
                </a:ext>
              </a:extLst>
            </p:cNvPr>
            <p:cNvSpPr>
              <a:spLocks/>
            </p:cNvSpPr>
            <p:nvPr/>
          </p:nvSpPr>
          <p:spPr bwMode="auto">
            <a:xfrm>
              <a:off x="4049" y="3129"/>
              <a:ext cx="45" cy="21"/>
            </a:xfrm>
            <a:custGeom>
              <a:avLst/>
              <a:gdLst>
                <a:gd name="T0" fmla="*/ 2 w 45"/>
                <a:gd name="T1" fmla="*/ 12 h 21"/>
                <a:gd name="T2" fmla="*/ 2 w 45"/>
                <a:gd name="T3" fmla="*/ 12 h 21"/>
                <a:gd name="T4" fmla="*/ 9 w 45"/>
                <a:gd name="T5" fmla="*/ 16 h 21"/>
                <a:gd name="T6" fmla="*/ 15 w 45"/>
                <a:gd name="T7" fmla="*/ 18 h 21"/>
                <a:gd name="T8" fmla="*/ 24 w 45"/>
                <a:gd name="T9" fmla="*/ 21 h 21"/>
                <a:gd name="T10" fmla="*/ 33 w 45"/>
                <a:gd name="T11" fmla="*/ 21 h 21"/>
                <a:gd name="T12" fmla="*/ 33 w 45"/>
                <a:gd name="T13" fmla="*/ 21 h 21"/>
                <a:gd name="T14" fmla="*/ 40 w 45"/>
                <a:gd name="T15" fmla="*/ 21 h 21"/>
                <a:gd name="T16" fmla="*/ 43 w 45"/>
                <a:gd name="T17" fmla="*/ 18 h 21"/>
                <a:gd name="T18" fmla="*/ 45 w 45"/>
                <a:gd name="T19" fmla="*/ 16 h 21"/>
                <a:gd name="T20" fmla="*/ 40 w 45"/>
                <a:gd name="T21" fmla="*/ 12 h 21"/>
                <a:gd name="T22" fmla="*/ 40 w 45"/>
                <a:gd name="T23" fmla="*/ 12 h 21"/>
                <a:gd name="T24" fmla="*/ 36 w 45"/>
                <a:gd name="T25" fmla="*/ 7 h 21"/>
                <a:gd name="T26" fmla="*/ 27 w 45"/>
                <a:gd name="T27" fmla="*/ 5 h 21"/>
                <a:gd name="T28" fmla="*/ 11 w 45"/>
                <a:gd name="T29" fmla="*/ 0 h 21"/>
                <a:gd name="T30" fmla="*/ 11 w 45"/>
                <a:gd name="T31" fmla="*/ 0 h 21"/>
                <a:gd name="T32" fmla="*/ 4 w 45"/>
                <a:gd name="T33" fmla="*/ 3 h 21"/>
                <a:gd name="T34" fmla="*/ 0 w 45"/>
                <a:gd name="T35" fmla="*/ 5 h 21"/>
                <a:gd name="T36" fmla="*/ 0 w 45"/>
                <a:gd name="T37" fmla="*/ 7 h 21"/>
                <a:gd name="T38" fmla="*/ 2 w 45"/>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21">
                  <a:moveTo>
                    <a:pt x="2" y="12"/>
                  </a:moveTo>
                  <a:lnTo>
                    <a:pt x="2" y="12"/>
                  </a:lnTo>
                  <a:lnTo>
                    <a:pt x="9" y="16"/>
                  </a:lnTo>
                  <a:lnTo>
                    <a:pt x="15" y="18"/>
                  </a:lnTo>
                  <a:lnTo>
                    <a:pt x="24" y="21"/>
                  </a:lnTo>
                  <a:lnTo>
                    <a:pt x="33" y="21"/>
                  </a:lnTo>
                  <a:lnTo>
                    <a:pt x="40" y="21"/>
                  </a:lnTo>
                  <a:lnTo>
                    <a:pt x="43" y="18"/>
                  </a:lnTo>
                  <a:lnTo>
                    <a:pt x="45" y="16"/>
                  </a:lnTo>
                  <a:lnTo>
                    <a:pt x="40" y="12"/>
                  </a:lnTo>
                  <a:lnTo>
                    <a:pt x="36" y="7"/>
                  </a:lnTo>
                  <a:lnTo>
                    <a:pt x="27" y="5"/>
                  </a:lnTo>
                  <a:lnTo>
                    <a:pt x="11" y="0"/>
                  </a:lnTo>
                  <a:lnTo>
                    <a:pt x="4"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2" name="Freeform 2379">
              <a:extLst>
                <a:ext uri="{FF2B5EF4-FFF2-40B4-BE49-F238E27FC236}">
                  <a16:creationId xmlns:a16="http://schemas.microsoft.com/office/drawing/2014/main" xmlns="" id="{4653D960-F169-764A-98F8-083EB0E740EC}"/>
                </a:ext>
              </a:extLst>
            </p:cNvPr>
            <p:cNvSpPr>
              <a:spLocks/>
            </p:cNvSpPr>
            <p:nvPr/>
          </p:nvSpPr>
          <p:spPr bwMode="auto">
            <a:xfrm>
              <a:off x="4049" y="3129"/>
              <a:ext cx="45" cy="21"/>
            </a:xfrm>
            <a:custGeom>
              <a:avLst/>
              <a:gdLst>
                <a:gd name="T0" fmla="*/ 2 w 45"/>
                <a:gd name="T1" fmla="*/ 12 h 21"/>
                <a:gd name="T2" fmla="*/ 2 w 45"/>
                <a:gd name="T3" fmla="*/ 12 h 21"/>
                <a:gd name="T4" fmla="*/ 9 w 45"/>
                <a:gd name="T5" fmla="*/ 16 h 21"/>
                <a:gd name="T6" fmla="*/ 15 w 45"/>
                <a:gd name="T7" fmla="*/ 18 h 21"/>
                <a:gd name="T8" fmla="*/ 24 w 45"/>
                <a:gd name="T9" fmla="*/ 21 h 21"/>
                <a:gd name="T10" fmla="*/ 33 w 45"/>
                <a:gd name="T11" fmla="*/ 21 h 21"/>
                <a:gd name="T12" fmla="*/ 33 w 45"/>
                <a:gd name="T13" fmla="*/ 21 h 21"/>
                <a:gd name="T14" fmla="*/ 40 w 45"/>
                <a:gd name="T15" fmla="*/ 21 h 21"/>
                <a:gd name="T16" fmla="*/ 43 w 45"/>
                <a:gd name="T17" fmla="*/ 18 h 21"/>
                <a:gd name="T18" fmla="*/ 45 w 45"/>
                <a:gd name="T19" fmla="*/ 16 h 21"/>
                <a:gd name="T20" fmla="*/ 40 w 45"/>
                <a:gd name="T21" fmla="*/ 12 h 21"/>
                <a:gd name="T22" fmla="*/ 40 w 45"/>
                <a:gd name="T23" fmla="*/ 12 h 21"/>
                <a:gd name="T24" fmla="*/ 36 w 45"/>
                <a:gd name="T25" fmla="*/ 7 h 21"/>
                <a:gd name="T26" fmla="*/ 27 w 45"/>
                <a:gd name="T27" fmla="*/ 5 h 21"/>
                <a:gd name="T28" fmla="*/ 11 w 45"/>
                <a:gd name="T29" fmla="*/ 0 h 21"/>
                <a:gd name="T30" fmla="*/ 11 w 45"/>
                <a:gd name="T31" fmla="*/ 0 h 21"/>
                <a:gd name="T32" fmla="*/ 4 w 45"/>
                <a:gd name="T33" fmla="*/ 3 h 21"/>
                <a:gd name="T34" fmla="*/ 0 w 45"/>
                <a:gd name="T35" fmla="*/ 5 h 21"/>
                <a:gd name="T36" fmla="*/ 0 w 45"/>
                <a:gd name="T37" fmla="*/ 7 h 21"/>
                <a:gd name="T38" fmla="*/ 2 w 45"/>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21">
                  <a:moveTo>
                    <a:pt x="2" y="12"/>
                  </a:moveTo>
                  <a:lnTo>
                    <a:pt x="2" y="12"/>
                  </a:lnTo>
                  <a:lnTo>
                    <a:pt x="9" y="16"/>
                  </a:lnTo>
                  <a:lnTo>
                    <a:pt x="15" y="18"/>
                  </a:lnTo>
                  <a:lnTo>
                    <a:pt x="24" y="21"/>
                  </a:lnTo>
                  <a:lnTo>
                    <a:pt x="33" y="21"/>
                  </a:lnTo>
                  <a:lnTo>
                    <a:pt x="40" y="21"/>
                  </a:lnTo>
                  <a:lnTo>
                    <a:pt x="43" y="18"/>
                  </a:lnTo>
                  <a:lnTo>
                    <a:pt x="45" y="16"/>
                  </a:lnTo>
                  <a:lnTo>
                    <a:pt x="40" y="12"/>
                  </a:lnTo>
                  <a:lnTo>
                    <a:pt x="36" y="7"/>
                  </a:lnTo>
                  <a:lnTo>
                    <a:pt x="27" y="5"/>
                  </a:lnTo>
                  <a:lnTo>
                    <a:pt x="11" y="0"/>
                  </a:lnTo>
                  <a:lnTo>
                    <a:pt x="4"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3" name="Freeform 2380">
              <a:extLst>
                <a:ext uri="{FF2B5EF4-FFF2-40B4-BE49-F238E27FC236}">
                  <a16:creationId xmlns:a16="http://schemas.microsoft.com/office/drawing/2014/main" xmlns="" id="{1C9E88C5-D6C9-FE49-B2D5-94ECFAB6AB4C}"/>
                </a:ext>
              </a:extLst>
            </p:cNvPr>
            <p:cNvSpPr>
              <a:spLocks/>
            </p:cNvSpPr>
            <p:nvPr/>
          </p:nvSpPr>
          <p:spPr bwMode="auto">
            <a:xfrm>
              <a:off x="4013" y="3132"/>
              <a:ext cx="42" cy="20"/>
            </a:xfrm>
            <a:custGeom>
              <a:avLst/>
              <a:gdLst>
                <a:gd name="T0" fmla="*/ 2 w 42"/>
                <a:gd name="T1" fmla="*/ 9 h 20"/>
                <a:gd name="T2" fmla="*/ 2 w 42"/>
                <a:gd name="T3" fmla="*/ 9 h 20"/>
                <a:gd name="T4" fmla="*/ 6 w 42"/>
                <a:gd name="T5" fmla="*/ 13 h 20"/>
                <a:gd name="T6" fmla="*/ 15 w 42"/>
                <a:gd name="T7" fmla="*/ 15 h 20"/>
                <a:gd name="T8" fmla="*/ 22 w 42"/>
                <a:gd name="T9" fmla="*/ 18 h 20"/>
                <a:gd name="T10" fmla="*/ 31 w 42"/>
                <a:gd name="T11" fmla="*/ 20 h 20"/>
                <a:gd name="T12" fmla="*/ 31 w 42"/>
                <a:gd name="T13" fmla="*/ 20 h 20"/>
                <a:gd name="T14" fmla="*/ 38 w 42"/>
                <a:gd name="T15" fmla="*/ 18 h 20"/>
                <a:gd name="T16" fmla="*/ 40 w 42"/>
                <a:gd name="T17" fmla="*/ 15 h 20"/>
                <a:gd name="T18" fmla="*/ 42 w 42"/>
                <a:gd name="T19" fmla="*/ 13 h 20"/>
                <a:gd name="T20" fmla="*/ 38 w 42"/>
                <a:gd name="T21" fmla="*/ 9 h 20"/>
                <a:gd name="T22" fmla="*/ 38 w 42"/>
                <a:gd name="T23" fmla="*/ 9 h 20"/>
                <a:gd name="T24" fmla="*/ 33 w 42"/>
                <a:gd name="T25" fmla="*/ 4 h 20"/>
                <a:gd name="T26" fmla="*/ 27 w 42"/>
                <a:gd name="T27" fmla="*/ 2 h 20"/>
                <a:gd name="T28" fmla="*/ 9 w 42"/>
                <a:gd name="T29" fmla="*/ 0 h 20"/>
                <a:gd name="T30" fmla="*/ 9 w 42"/>
                <a:gd name="T31" fmla="*/ 0 h 20"/>
                <a:gd name="T32" fmla="*/ 4 w 42"/>
                <a:gd name="T33" fmla="*/ 0 h 20"/>
                <a:gd name="T34" fmla="*/ 0 w 42"/>
                <a:gd name="T35" fmla="*/ 2 h 20"/>
                <a:gd name="T36" fmla="*/ 0 w 42"/>
                <a:gd name="T37" fmla="*/ 4 h 20"/>
                <a:gd name="T38" fmla="*/ 2 w 42"/>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20">
                  <a:moveTo>
                    <a:pt x="2" y="9"/>
                  </a:moveTo>
                  <a:lnTo>
                    <a:pt x="2" y="9"/>
                  </a:lnTo>
                  <a:lnTo>
                    <a:pt x="6" y="13"/>
                  </a:lnTo>
                  <a:lnTo>
                    <a:pt x="15" y="15"/>
                  </a:lnTo>
                  <a:lnTo>
                    <a:pt x="22" y="18"/>
                  </a:lnTo>
                  <a:lnTo>
                    <a:pt x="31" y="20"/>
                  </a:lnTo>
                  <a:lnTo>
                    <a:pt x="38" y="18"/>
                  </a:lnTo>
                  <a:lnTo>
                    <a:pt x="40" y="15"/>
                  </a:lnTo>
                  <a:lnTo>
                    <a:pt x="42" y="13"/>
                  </a:lnTo>
                  <a:lnTo>
                    <a:pt x="38" y="9"/>
                  </a:lnTo>
                  <a:lnTo>
                    <a:pt x="33" y="4"/>
                  </a:lnTo>
                  <a:lnTo>
                    <a:pt x="27" y="2"/>
                  </a:lnTo>
                  <a:lnTo>
                    <a:pt x="9" y="0"/>
                  </a:lnTo>
                  <a:lnTo>
                    <a:pt x="4"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4" name="Freeform 2381">
              <a:extLst>
                <a:ext uri="{FF2B5EF4-FFF2-40B4-BE49-F238E27FC236}">
                  <a16:creationId xmlns:a16="http://schemas.microsoft.com/office/drawing/2014/main" xmlns="" id="{1BBC6893-544C-0646-BD73-0D7B9B22BF59}"/>
                </a:ext>
              </a:extLst>
            </p:cNvPr>
            <p:cNvSpPr>
              <a:spLocks/>
            </p:cNvSpPr>
            <p:nvPr/>
          </p:nvSpPr>
          <p:spPr bwMode="auto">
            <a:xfrm>
              <a:off x="4013" y="3132"/>
              <a:ext cx="42" cy="20"/>
            </a:xfrm>
            <a:custGeom>
              <a:avLst/>
              <a:gdLst>
                <a:gd name="T0" fmla="*/ 2 w 42"/>
                <a:gd name="T1" fmla="*/ 9 h 20"/>
                <a:gd name="T2" fmla="*/ 2 w 42"/>
                <a:gd name="T3" fmla="*/ 9 h 20"/>
                <a:gd name="T4" fmla="*/ 6 w 42"/>
                <a:gd name="T5" fmla="*/ 13 h 20"/>
                <a:gd name="T6" fmla="*/ 15 w 42"/>
                <a:gd name="T7" fmla="*/ 15 h 20"/>
                <a:gd name="T8" fmla="*/ 22 w 42"/>
                <a:gd name="T9" fmla="*/ 18 h 20"/>
                <a:gd name="T10" fmla="*/ 31 w 42"/>
                <a:gd name="T11" fmla="*/ 20 h 20"/>
                <a:gd name="T12" fmla="*/ 31 w 42"/>
                <a:gd name="T13" fmla="*/ 20 h 20"/>
                <a:gd name="T14" fmla="*/ 38 w 42"/>
                <a:gd name="T15" fmla="*/ 18 h 20"/>
                <a:gd name="T16" fmla="*/ 40 w 42"/>
                <a:gd name="T17" fmla="*/ 15 h 20"/>
                <a:gd name="T18" fmla="*/ 42 w 42"/>
                <a:gd name="T19" fmla="*/ 13 h 20"/>
                <a:gd name="T20" fmla="*/ 38 w 42"/>
                <a:gd name="T21" fmla="*/ 9 h 20"/>
                <a:gd name="T22" fmla="*/ 38 w 42"/>
                <a:gd name="T23" fmla="*/ 9 h 20"/>
                <a:gd name="T24" fmla="*/ 33 w 42"/>
                <a:gd name="T25" fmla="*/ 4 h 20"/>
                <a:gd name="T26" fmla="*/ 27 w 42"/>
                <a:gd name="T27" fmla="*/ 2 h 20"/>
                <a:gd name="T28" fmla="*/ 9 w 42"/>
                <a:gd name="T29" fmla="*/ 0 h 20"/>
                <a:gd name="T30" fmla="*/ 9 w 42"/>
                <a:gd name="T31" fmla="*/ 0 h 20"/>
                <a:gd name="T32" fmla="*/ 4 w 42"/>
                <a:gd name="T33" fmla="*/ 0 h 20"/>
                <a:gd name="T34" fmla="*/ 0 w 42"/>
                <a:gd name="T35" fmla="*/ 2 h 20"/>
                <a:gd name="T36" fmla="*/ 0 w 42"/>
                <a:gd name="T37" fmla="*/ 4 h 20"/>
                <a:gd name="T38" fmla="*/ 2 w 42"/>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20">
                  <a:moveTo>
                    <a:pt x="2" y="9"/>
                  </a:moveTo>
                  <a:lnTo>
                    <a:pt x="2" y="9"/>
                  </a:lnTo>
                  <a:lnTo>
                    <a:pt x="6" y="13"/>
                  </a:lnTo>
                  <a:lnTo>
                    <a:pt x="15" y="15"/>
                  </a:lnTo>
                  <a:lnTo>
                    <a:pt x="22" y="18"/>
                  </a:lnTo>
                  <a:lnTo>
                    <a:pt x="31" y="20"/>
                  </a:lnTo>
                  <a:lnTo>
                    <a:pt x="38" y="18"/>
                  </a:lnTo>
                  <a:lnTo>
                    <a:pt x="40" y="15"/>
                  </a:lnTo>
                  <a:lnTo>
                    <a:pt x="42" y="13"/>
                  </a:lnTo>
                  <a:lnTo>
                    <a:pt x="38" y="9"/>
                  </a:lnTo>
                  <a:lnTo>
                    <a:pt x="33" y="4"/>
                  </a:lnTo>
                  <a:lnTo>
                    <a:pt x="27" y="2"/>
                  </a:lnTo>
                  <a:lnTo>
                    <a:pt x="9" y="0"/>
                  </a:lnTo>
                  <a:lnTo>
                    <a:pt x="4"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5" name="Freeform 2382">
              <a:extLst>
                <a:ext uri="{FF2B5EF4-FFF2-40B4-BE49-F238E27FC236}">
                  <a16:creationId xmlns:a16="http://schemas.microsoft.com/office/drawing/2014/main" xmlns="" id="{83A7D292-4F1C-F44B-8C34-8518A8539660}"/>
                </a:ext>
              </a:extLst>
            </p:cNvPr>
            <p:cNvSpPr>
              <a:spLocks/>
            </p:cNvSpPr>
            <p:nvPr/>
          </p:nvSpPr>
          <p:spPr bwMode="auto">
            <a:xfrm>
              <a:off x="3977" y="3132"/>
              <a:ext cx="40" cy="20"/>
            </a:xfrm>
            <a:custGeom>
              <a:avLst/>
              <a:gdLst>
                <a:gd name="T0" fmla="*/ 2 w 40"/>
                <a:gd name="T1" fmla="*/ 9 h 20"/>
                <a:gd name="T2" fmla="*/ 2 w 40"/>
                <a:gd name="T3" fmla="*/ 9 h 20"/>
                <a:gd name="T4" fmla="*/ 6 w 40"/>
                <a:gd name="T5" fmla="*/ 13 h 20"/>
                <a:gd name="T6" fmla="*/ 15 w 40"/>
                <a:gd name="T7" fmla="*/ 15 h 20"/>
                <a:gd name="T8" fmla="*/ 22 w 40"/>
                <a:gd name="T9" fmla="*/ 18 h 20"/>
                <a:gd name="T10" fmla="*/ 31 w 40"/>
                <a:gd name="T11" fmla="*/ 20 h 20"/>
                <a:gd name="T12" fmla="*/ 31 w 40"/>
                <a:gd name="T13" fmla="*/ 20 h 20"/>
                <a:gd name="T14" fmla="*/ 36 w 40"/>
                <a:gd name="T15" fmla="*/ 18 h 20"/>
                <a:gd name="T16" fmla="*/ 40 w 40"/>
                <a:gd name="T17" fmla="*/ 15 h 20"/>
                <a:gd name="T18" fmla="*/ 40 w 40"/>
                <a:gd name="T19" fmla="*/ 13 h 20"/>
                <a:gd name="T20" fmla="*/ 38 w 40"/>
                <a:gd name="T21" fmla="*/ 9 h 20"/>
                <a:gd name="T22" fmla="*/ 38 w 40"/>
                <a:gd name="T23" fmla="*/ 9 h 20"/>
                <a:gd name="T24" fmla="*/ 31 w 40"/>
                <a:gd name="T25" fmla="*/ 4 h 20"/>
                <a:gd name="T26" fmla="*/ 24 w 40"/>
                <a:gd name="T27" fmla="*/ 2 h 20"/>
                <a:gd name="T28" fmla="*/ 9 w 40"/>
                <a:gd name="T29" fmla="*/ 0 h 20"/>
                <a:gd name="T30" fmla="*/ 9 w 40"/>
                <a:gd name="T31" fmla="*/ 0 h 20"/>
                <a:gd name="T32" fmla="*/ 2 w 40"/>
                <a:gd name="T33" fmla="*/ 0 h 20"/>
                <a:gd name="T34" fmla="*/ 0 w 40"/>
                <a:gd name="T35" fmla="*/ 2 h 20"/>
                <a:gd name="T36" fmla="*/ 0 w 40"/>
                <a:gd name="T37" fmla="*/ 6 h 20"/>
                <a:gd name="T38" fmla="*/ 2 w 40"/>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20">
                  <a:moveTo>
                    <a:pt x="2" y="9"/>
                  </a:moveTo>
                  <a:lnTo>
                    <a:pt x="2" y="9"/>
                  </a:lnTo>
                  <a:lnTo>
                    <a:pt x="6" y="13"/>
                  </a:lnTo>
                  <a:lnTo>
                    <a:pt x="15" y="15"/>
                  </a:lnTo>
                  <a:lnTo>
                    <a:pt x="22" y="18"/>
                  </a:lnTo>
                  <a:lnTo>
                    <a:pt x="31" y="20"/>
                  </a:lnTo>
                  <a:lnTo>
                    <a:pt x="36" y="18"/>
                  </a:lnTo>
                  <a:lnTo>
                    <a:pt x="40" y="15"/>
                  </a:lnTo>
                  <a:lnTo>
                    <a:pt x="40" y="13"/>
                  </a:lnTo>
                  <a:lnTo>
                    <a:pt x="38" y="9"/>
                  </a:lnTo>
                  <a:lnTo>
                    <a:pt x="31" y="4"/>
                  </a:lnTo>
                  <a:lnTo>
                    <a:pt x="24" y="2"/>
                  </a:lnTo>
                  <a:lnTo>
                    <a:pt x="9" y="0"/>
                  </a:lnTo>
                  <a:lnTo>
                    <a:pt x="2" y="0"/>
                  </a:lnTo>
                  <a:lnTo>
                    <a:pt x="0"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6" name="Freeform 2383">
              <a:extLst>
                <a:ext uri="{FF2B5EF4-FFF2-40B4-BE49-F238E27FC236}">
                  <a16:creationId xmlns:a16="http://schemas.microsoft.com/office/drawing/2014/main" xmlns="" id="{1C6D7589-3669-3544-ADB9-0E2FACF56769}"/>
                </a:ext>
              </a:extLst>
            </p:cNvPr>
            <p:cNvSpPr>
              <a:spLocks/>
            </p:cNvSpPr>
            <p:nvPr/>
          </p:nvSpPr>
          <p:spPr bwMode="auto">
            <a:xfrm>
              <a:off x="3977" y="3132"/>
              <a:ext cx="40" cy="20"/>
            </a:xfrm>
            <a:custGeom>
              <a:avLst/>
              <a:gdLst>
                <a:gd name="T0" fmla="*/ 2 w 40"/>
                <a:gd name="T1" fmla="*/ 9 h 20"/>
                <a:gd name="T2" fmla="*/ 2 w 40"/>
                <a:gd name="T3" fmla="*/ 9 h 20"/>
                <a:gd name="T4" fmla="*/ 6 w 40"/>
                <a:gd name="T5" fmla="*/ 13 h 20"/>
                <a:gd name="T6" fmla="*/ 15 w 40"/>
                <a:gd name="T7" fmla="*/ 15 h 20"/>
                <a:gd name="T8" fmla="*/ 22 w 40"/>
                <a:gd name="T9" fmla="*/ 18 h 20"/>
                <a:gd name="T10" fmla="*/ 31 w 40"/>
                <a:gd name="T11" fmla="*/ 20 h 20"/>
                <a:gd name="T12" fmla="*/ 31 w 40"/>
                <a:gd name="T13" fmla="*/ 20 h 20"/>
                <a:gd name="T14" fmla="*/ 36 w 40"/>
                <a:gd name="T15" fmla="*/ 18 h 20"/>
                <a:gd name="T16" fmla="*/ 40 w 40"/>
                <a:gd name="T17" fmla="*/ 15 h 20"/>
                <a:gd name="T18" fmla="*/ 40 w 40"/>
                <a:gd name="T19" fmla="*/ 13 h 20"/>
                <a:gd name="T20" fmla="*/ 38 w 40"/>
                <a:gd name="T21" fmla="*/ 9 h 20"/>
                <a:gd name="T22" fmla="*/ 38 w 40"/>
                <a:gd name="T23" fmla="*/ 9 h 20"/>
                <a:gd name="T24" fmla="*/ 31 w 40"/>
                <a:gd name="T25" fmla="*/ 4 h 20"/>
                <a:gd name="T26" fmla="*/ 24 w 40"/>
                <a:gd name="T27" fmla="*/ 2 h 20"/>
                <a:gd name="T28" fmla="*/ 9 w 40"/>
                <a:gd name="T29" fmla="*/ 0 h 20"/>
                <a:gd name="T30" fmla="*/ 9 w 40"/>
                <a:gd name="T31" fmla="*/ 0 h 20"/>
                <a:gd name="T32" fmla="*/ 2 w 40"/>
                <a:gd name="T33" fmla="*/ 0 h 20"/>
                <a:gd name="T34" fmla="*/ 0 w 40"/>
                <a:gd name="T35" fmla="*/ 2 h 20"/>
                <a:gd name="T36" fmla="*/ 0 w 40"/>
                <a:gd name="T37" fmla="*/ 6 h 20"/>
                <a:gd name="T38" fmla="*/ 2 w 40"/>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20">
                  <a:moveTo>
                    <a:pt x="2" y="9"/>
                  </a:moveTo>
                  <a:lnTo>
                    <a:pt x="2" y="9"/>
                  </a:lnTo>
                  <a:lnTo>
                    <a:pt x="6" y="13"/>
                  </a:lnTo>
                  <a:lnTo>
                    <a:pt x="15" y="15"/>
                  </a:lnTo>
                  <a:lnTo>
                    <a:pt x="22" y="18"/>
                  </a:lnTo>
                  <a:lnTo>
                    <a:pt x="31" y="20"/>
                  </a:lnTo>
                  <a:lnTo>
                    <a:pt x="36" y="18"/>
                  </a:lnTo>
                  <a:lnTo>
                    <a:pt x="40" y="15"/>
                  </a:lnTo>
                  <a:lnTo>
                    <a:pt x="40" y="13"/>
                  </a:lnTo>
                  <a:lnTo>
                    <a:pt x="38" y="9"/>
                  </a:lnTo>
                  <a:lnTo>
                    <a:pt x="31" y="4"/>
                  </a:lnTo>
                  <a:lnTo>
                    <a:pt x="24" y="2"/>
                  </a:lnTo>
                  <a:lnTo>
                    <a:pt x="9" y="0"/>
                  </a:lnTo>
                  <a:lnTo>
                    <a:pt x="2" y="0"/>
                  </a:lnTo>
                  <a:lnTo>
                    <a:pt x="0"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7" name="Freeform 2384">
              <a:extLst>
                <a:ext uri="{FF2B5EF4-FFF2-40B4-BE49-F238E27FC236}">
                  <a16:creationId xmlns:a16="http://schemas.microsoft.com/office/drawing/2014/main" xmlns="" id="{C4283BBE-6BFE-9F49-AF8E-015C29C00ECA}"/>
                </a:ext>
              </a:extLst>
            </p:cNvPr>
            <p:cNvSpPr>
              <a:spLocks/>
            </p:cNvSpPr>
            <p:nvPr/>
          </p:nvSpPr>
          <p:spPr bwMode="auto">
            <a:xfrm>
              <a:off x="3941" y="3132"/>
              <a:ext cx="40" cy="20"/>
            </a:xfrm>
            <a:custGeom>
              <a:avLst/>
              <a:gdLst>
                <a:gd name="T0" fmla="*/ 2 w 40"/>
                <a:gd name="T1" fmla="*/ 11 h 20"/>
                <a:gd name="T2" fmla="*/ 2 w 40"/>
                <a:gd name="T3" fmla="*/ 11 h 20"/>
                <a:gd name="T4" fmla="*/ 9 w 40"/>
                <a:gd name="T5" fmla="*/ 13 h 20"/>
                <a:gd name="T6" fmla="*/ 15 w 40"/>
                <a:gd name="T7" fmla="*/ 18 h 20"/>
                <a:gd name="T8" fmla="*/ 22 w 40"/>
                <a:gd name="T9" fmla="*/ 20 h 20"/>
                <a:gd name="T10" fmla="*/ 31 w 40"/>
                <a:gd name="T11" fmla="*/ 20 h 20"/>
                <a:gd name="T12" fmla="*/ 31 w 40"/>
                <a:gd name="T13" fmla="*/ 20 h 20"/>
                <a:gd name="T14" fmla="*/ 36 w 40"/>
                <a:gd name="T15" fmla="*/ 20 h 20"/>
                <a:gd name="T16" fmla="*/ 40 w 40"/>
                <a:gd name="T17" fmla="*/ 18 h 20"/>
                <a:gd name="T18" fmla="*/ 40 w 40"/>
                <a:gd name="T19" fmla="*/ 13 h 20"/>
                <a:gd name="T20" fmla="*/ 38 w 40"/>
                <a:gd name="T21" fmla="*/ 9 h 20"/>
                <a:gd name="T22" fmla="*/ 38 w 40"/>
                <a:gd name="T23" fmla="*/ 9 h 20"/>
                <a:gd name="T24" fmla="*/ 31 w 40"/>
                <a:gd name="T25" fmla="*/ 6 h 20"/>
                <a:gd name="T26" fmla="*/ 24 w 40"/>
                <a:gd name="T27" fmla="*/ 2 h 20"/>
                <a:gd name="T28" fmla="*/ 9 w 40"/>
                <a:gd name="T29" fmla="*/ 0 h 20"/>
                <a:gd name="T30" fmla="*/ 9 w 40"/>
                <a:gd name="T31" fmla="*/ 0 h 20"/>
                <a:gd name="T32" fmla="*/ 4 w 40"/>
                <a:gd name="T33" fmla="*/ 0 h 20"/>
                <a:gd name="T34" fmla="*/ 0 w 40"/>
                <a:gd name="T35" fmla="*/ 2 h 20"/>
                <a:gd name="T36" fmla="*/ 0 w 40"/>
                <a:gd name="T37" fmla="*/ 6 h 20"/>
                <a:gd name="T38" fmla="*/ 2 w 40"/>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20">
                  <a:moveTo>
                    <a:pt x="2" y="11"/>
                  </a:moveTo>
                  <a:lnTo>
                    <a:pt x="2" y="11"/>
                  </a:lnTo>
                  <a:lnTo>
                    <a:pt x="9" y="13"/>
                  </a:lnTo>
                  <a:lnTo>
                    <a:pt x="15" y="18"/>
                  </a:lnTo>
                  <a:lnTo>
                    <a:pt x="22" y="20"/>
                  </a:lnTo>
                  <a:lnTo>
                    <a:pt x="31" y="20"/>
                  </a:lnTo>
                  <a:lnTo>
                    <a:pt x="36" y="20"/>
                  </a:lnTo>
                  <a:lnTo>
                    <a:pt x="40" y="18"/>
                  </a:lnTo>
                  <a:lnTo>
                    <a:pt x="40" y="13"/>
                  </a:lnTo>
                  <a:lnTo>
                    <a:pt x="38" y="9"/>
                  </a:lnTo>
                  <a:lnTo>
                    <a:pt x="31" y="6"/>
                  </a:lnTo>
                  <a:lnTo>
                    <a:pt x="24" y="2"/>
                  </a:lnTo>
                  <a:lnTo>
                    <a:pt x="9" y="0"/>
                  </a:lnTo>
                  <a:lnTo>
                    <a:pt x="4" y="0"/>
                  </a:lnTo>
                  <a:lnTo>
                    <a:pt x="0"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8" name="Freeform 2385">
              <a:extLst>
                <a:ext uri="{FF2B5EF4-FFF2-40B4-BE49-F238E27FC236}">
                  <a16:creationId xmlns:a16="http://schemas.microsoft.com/office/drawing/2014/main" xmlns="" id="{E6CDCA72-2D32-FD4B-A38F-B50E72C59485}"/>
                </a:ext>
              </a:extLst>
            </p:cNvPr>
            <p:cNvSpPr>
              <a:spLocks/>
            </p:cNvSpPr>
            <p:nvPr/>
          </p:nvSpPr>
          <p:spPr bwMode="auto">
            <a:xfrm>
              <a:off x="3941" y="3132"/>
              <a:ext cx="40" cy="20"/>
            </a:xfrm>
            <a:custGeom>
              <a:avLst/>
              <a:gdLst>
                <a:gd name="T0" fmla="*/ 2 w 40"/>
                <a:gd name="T1" fmla="*/ 11 h 20"/>
                <a:gd name="T2" fmla="*/ 2 w 40"/>
                <a:gd name="T3" fmla="*/ 11 h 20"/>
                <a:gd name="T4" fmla="*/ 9 w 40"/>
                <a:gd name="T5" fmla="*/ 13 h 20"/>
                <a:gd name="T6" fmla="*/ 15 w 40"/>
                <a:gd name="T7" fmla="*/ 18 h 20"/>
                <a:gd name="T8" fmla="*/ 22 w 40"/>
                <a:gd name="T9" fmla="*/ 20 h 20"/>
                <a:gd name="T10" fmla="*/ 31 w 40"/>
                <a:gd name="T11" fmla="*/ 20 h 20"/>
                <a:gd name="T12" fmla="*/ 31 w 40"/>
                <a:gd name="T13" fmla="*/ 20 h 20"/>
                <a:gd name="T14" fmla="*/ 36 w 40"/>
                <a:gd name="T15" fmla="*/ 20 h 20"/>
                <a:gd name="T16" fmla="*/ 40 w 40"/>
                <a:gd name="T17" fmla="*/ 18 h 20"/>
                <a:gd name="T18" fmla="*/ 40 w 40"/>
                <a:gd name="T19" fmla="*/ 13 h 20"/>
                <a:gd name="T20" fmla="*/ 38 w 40"/>
                <a:gd name="T21" fmla="*/ 9 h 20"/>
                <a:gd name="T22" fmla="*/ 38 w 40"/>
                <a:gd name="T23" fmla="*/ 9 h 20"/>
                <a:gd name="T24" fmla="*/ 31 w 40"/>
                <a:gd name="T25" fmla="*/ 6 h 20"/>
                <a:gd name="T26" fmla="*/ 24 w 40"/>
                <a:gd name="T27" fmla="*/ 2 h 20"/>
                <a:gd name="T28" fmla="*/ 9 w 40"/>
                <a:gd name="T29" fmla="*/ 0 h 20"/>
                <a:gd name="T30" fmla="*/ 9 w 40"/>
                <a:gd name="T31" fmla="*/ 0 h 20"/>
                <a:gd name="T32" fmla="*/ 4 w 40"/>
                <a:gd name="T33" fmla="*/ 0 h 20"/>
                <a:gd name="T34" fmla="*/ 0 w 40"/>
                <a:gd name="T35" fmla="*/ 2 h 20"/>
                <a:gd name="T36" fmla="*/ 0 w 40"/>
                <a:gd name="T37" fmla="*/ 6 h 20"/>
                <a:gd name="T38" fmla="*/ 2 w 40"/>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0" h="20">
                  <a:moveTo>
                    <a:pt x="2" y="11"/>
                  </a:moveTo>
                  <a:lnTo>
                    <a:pt x="2" y="11"/>
                  </a:lnTo>
                  <a:lnTo>
                    <a:pt x="9" y="13"/>
                  </a:lnTo>
                  <a:lnTo>
                    <a:pt x="15" y="18"/>
                  </a:lnTo>
                  <a:lnTo>
                    <a:pt x="22" y="20"/>
                  </a:lnTo>
                  <a:lnTo>
                    <a:pt x="31" y="20"/>
                  </a:lnTo>
                  <a:lnTo>
                    <a:pt x="36" y="20"/>
                  </a:lnTo>
                  <a:lnTo>
                    <a:pt x="40" y="18"/>
                  </a:lnTo>
                  <a:lnTo>
                    <a:pt x="40" y="13"/>
                  </a:lnTo>
                  <a:lnTo>
                    <a:pt x="38" y="9"/>
                  </a:lnTo>
                  <a:lnTo>
                    <a:pt x="31" y="6"/>
                  </a:lnTo>
                  <a:lnTo>
                    <a:pt x="24" y="2"/>
                  </a:lnTo>
                  <a:lnTo>
                    <a:pt x="9" y="0"/>
                  </a:lnTo>
                  <a:lnTo>
                    <a:pt x="4" y="0"/>
                  </a:lnTo>
                  <a:lnTo>
                    <a:pt x="0"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69" name="Freeform 2386">
              <a:extLst>
                <a:ext uri="{FF2B5EF4-FFF2-40B4-BE49-F238E27FC236}">
                  <a16:creationId xmlns:a16="http://schemas.microsoft.com/office/drawing/2014/main" xmlns="" id="{655FA75D-C511-4244-9800-828A36C06386}"/>
                </a:ext>
              </a:extLst>
            </p:cNvPr>
            <p:cNvSpPr>
              <a:spLocks/>
            </p:cNvSpPr>
            <p:nvPr/>
          </p:nvSpPr>
          <p:spPr bwMode="auto">
            <a:xfrm>
              <a:off x="3907" y="3132"/>
              <a:ext cx="38" cy="20"/>
            </a:xfrm>
            <a:custGeom>
              <a:avLst/>
              <a:gdLst>
                <a:gd name="T0" fmla="*/ 2 w 38"/>
                <a:gd name="T1" fmla="*/ 11 h 20"/>
                <a:gd name="T2" fmla="*/ 2 w 38"/>
                <a:gd name="T3" fmla="*/ 11 h 20"/>
                <a:gd name="T4" fmla="*/ 7 w 38"/>
                <a:gd name="T5" fmla="*/ 15 h 20"/>
                <a:gd name="T6" fmla="*/ 13 w 38"/>
                <a:gd name="T7" fmla="*/ 18 h 20"/>
                <a:gd name="T8" fmla="*/ 22 w 38"/>
                <a:gd name="T9" fmla="*/ 20 h 20"/>
                <a:gd name="T10" fmla="*/ 29 w 38"/>
                <a:gd name="T11" fmla="*/ 20 h 20"/>
                <a:gd name="T12" fmla="*/ 29 w 38"/>
                <a:gd name="T13" fmla="*/ 20 h 20"/>
                <a:gd name="T14" fmla="*/ 36 w 38"/>
                <a:gd name="T15" fmla="*/ 20 h 20"/>
                <a:gd name="T16" fmla="*/ 38 w 38"/>
                <a:gd name="T17" fmla="*/ 18 h 20"/>
                <a:gd name="T18" fmla="*/ 38 w 38"/>
                <a:gd name="T19" fmla="*/ 13 h 20"/>
                <a:gd name="T20" fmla="*/ 36 w 38"/>
                <a:gd name="T21" fmla="*/ 11 h 20"/>
                <a:gd name="T22" fmla="*/ 36 w 38"/>
                <a:gd name="T23" fmla="*/ 11 h 20"/>
                <a:gd name="T24" fmla="*/ 31 w 38"/>
                <a:gd name="T25" fmla="*/ 6 h 20"/>
                <a:gd name="T26" fmla="*/ 25 w 38"/>
                <a:gd name="T27" fmla="*/ 2 h 20"/>
                <a:gd name="T28" fmla="*/ 16 w 38"/>
                <a:gd name="T29" fmla="*/ 2 h 20"/>
                <a:gd name="T30" fmla="*/ 9 w 38"/>
                <a:gd name="T31" fmla="*/ 0 h 20"/>
                <a:gd name="T32" fmla="*/ 9 w 38"/>
                <a:gd name="T33" fmla="*/ 0 h 20"/>
                <a:gd name="T34" fmla="*/ 4 w 38"/>
                <a:gd name="T35" fmla="*/ 2 h 20"/>
                <a:gd name="T36" fmla="*/ 0 w 38"/>
                <a:gd name="T37" fmla="*/ 4 h 20"/>
                <a:gd name="T38" fmla="*/ 0 w 38"/>
                <a:gd name="T39" fmla="*/ 6 h 20"/>
                <a:gd name="T40" fmla="*/ 2 w 3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11"/>
                  </a:moveTo>
                  <a:lnTo>
                    <a:pt x="2" y="11"/>
                  </a:lnTo>
                  <a:lnTo>
                    <a:pt x="7" y="15"/>
                  </a:lnTo>
                  <a:lnTo>
                    <a:pt x="13" y="18"/>
                  </a:lnTo>
                  <a:lnTo>
                    <a:pt x="22" y="20"/>
                  </a:lnTo>
                  <a:lnTo>
                    <a:pt x="29" y="20"/>
                  </a:lnTo>
                  <a:lnTo>
                    <a:pt x="36" y="20"/>
                  </a:lnTo>
                  <a:lnTo>
                    <a:pt x="38" y="18"/>
                  </a:lnTo>
                  <a:lnTo>
                    <a:pt x="38" y="13"/>
                  </a:lnTo>
                  <a:lnTo>
                    <a:pt x="36" y="11"/>
                  </a:lnTo>
                  <a:lnTo>
                    <a:pt x="31" y="6"/>
                  </a:lnTo>
                  <a:lnTo>
                    <a:pt x="25" y="2"/>
                  </a:lnTo>
                  <a:lnTo>
                    <a:pt x="16" y="2"/>
                  </a:lnTo>
                  <a:lnTo>
                    <a:pt x="9" y="0"/>
                  </a:lnTo>
                  <a:lnTo>
                    <a:pt x="4"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0" name="Freeform 2387">
              <a:extLst>
                <a:ext uri="{FF2B5EF4-FFF2-40B4-BE49-F238E27FC236}">
                  <a16:creationId xmlns:a16="http://schemas.microsoft.com/office/drawing/2014/main" xmlns="" id="{338BDDE2-8D86-5740-A460-E4EC614C7F91}"/>
                </a:ext>
              </a:extLst>
            </p:cNvPr>
            <p:cNvSpPr>
              <a:spLocks/>
            </p:cNvSpPr>
            <p:nvPr/>
          </p:nvSpPr>
          <p:spPr bwMode="auto">
            <a:xfrm>
              <a:off x="3907" y="3132"/>
              <a:ext cx="38" cy="20"/>
            </a:xfrm>
            <a:custGeom>
              <a:avLst/>
              <a:gdLst>
                <a:gd name="T0" fmla="*/ 2 w 38"/>
                <a:gd name="T1" fmla="*/ 11 h 20"/>
                <a:gd name="T2" fmla="*/ 2 w 38"/>
                <a:gd name="T3" fmla="*/ 11 h 20"/>
                <a:gd name="T4" fmla="*/ 7 w 38"/>
                <a:gd name="T5" fmla="*/ 15 h 20"/>
                <a:gd name="T6" fmla="*/ 13 w 38"/>
                <a:gd name="T7" fmla="*/ 18 h 20"/>
                <a:gd name="T8" fmla="*/ 22 w 38"/>
                <a:gd name="T9" fmla="*/ 20 h 20"/>
                <a:gd name="T10" fmla="*/ 29 w 38"/>
                <a:gd name="T11" fmla="*/ 20 h 20"/>
                <a:gd name="T12" fmla="*/ 29 w 38"/>
                <a:gd name="T13" fmla="*/ 20 h 20"/>
                <a:gd name="T14" fmla="*/ 36 w 38"/>
                <a:gd name="T15" fmla="*/ 20 h 20"/>
                <a:gd name="T16" fmla="*/ 38 w 38"/>
                <a:gd name="T17" fmla="*/ 18 h 20"/>
                <a:gd name="T18" fmla="*/ 38 w 38"/>
                <a:gd name="T19" fmla="*/ 13 h 20"/>
                <a:gd name="T20" fmla="*/ 36 w 38"/>
                <a:gd name="T21" fmla="*/ 11 h 20"/>
                <a:gd name="T22" fmla="*/ 36 w 38"/>
                <a:gd name="T23" fmla="*/ 11 h 20"/>
                <a:gd name="T24" fmla="*/ 31 w 38"/>
                <a:gd name="T25" fmla="*/ 6 h 20"/>
                <a:gd name="T26" fmla="*/ 25 w 38"/>
                <a:gd name="T27" fmla="*/ 2 h 20"/>
                <a:gd name="T28" fmla="*/ 16 w 38"/>
                <a:gd name="T29" fmla="*/ 2 h 20"/>
                <a:gd name="T30" fmla="*/ 9 w 38"/>
                <a:gd name="T31" fmla="*/ 0 h 20"/>
                <a:gd name="T32" fmla="*/ 9 w 38"/>
                <a:gd name="T33" fmla="*/ 0 h 20"/>
                <a:gd name="T34" fmla="*/ 4 w 38"/>
                <a:gd name="T35" fmla="*/ 2 h 20"/>
                <a:gd name="T36" fmla="*/ 0 w 38"/>
                <a:gd name="T37" fmla="*/ 4 h 20"/>
                <a:gd name="T38" fmla="*/ 0 w 38"/>
                <a:gd name="T39" fmla="*/ 6 h 20"/>
                <a:gd name="T40" fmla="*/ 2 w 3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11"/>
                  </a:moveTo>
                  <a:lnTo>
                    <a:pt x="2" y="11"/>
                  </a:lnTo>
                  <a:lnTo>
                    <a:pt x="7" y="15"/>
                  </a:lnTo>
                  <a:lnTo>
                    <a:pt x="13" y="18"/>
                  </a:lnTo>
                  <a:lnTo>
                    <a:pt x="22" y="20"/>
                  </a:lnTo>
                  <a:lnTo>
                    <a:pt x="29" y="20"/>
                  </a:lnTo>
                  <a:lnTo>
                    <a:pt x="36" y="20"/>
                  </a:lnTo>
                  <a:lnTo>
                    <a:pt x="38" y="18"/>
                  </a:lnTo>
                  <a:lnTo>
                    <a:pt x="38" y="13"/>
                  </a:lnTo>
                  <a:lnTo>
                    <a:pt x="36" y="11"/>
                  </a:lnTo>
                  <a:lnTo>
                    <a:pt x="31" y="6"/>
                  </a:lnTo>
                  <a:lnTo>
                    <a:pt x="25" y="2"/>
                  </a:lnTo>
                  <a:lnTo>
                    <a:pt x="16" y="2"/>
                  </a:lnTo>
                  <a:lnTo>
                    <a:pt x="9" y="0"/>
                  </a:lnTo>
                  <a:lnTo>
                    <a:pt x="4"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1" name="Freeform 2388">
              <a:extLst>
                <a:ext uri="{FF2B5EF4-FFF2-40B4-BE49-F238E27FC236}">
                  <a16:creationId xmlns:a16="http://schemas.microsoft.com/office/drawing/2014/main" xmlns="" id="{F7E2E87A-8539-BA4E-9CA5-D0563DD2E2C6}"/>
                </a:ext>
              </a:extLst>
            </p:cNvPr>
            <p:cNvSpPr>
              <a:spLocks/>
            </p:cNvSpPr>
            <p:nvPr/>
          </p:nvSpPr>
          <p:spPr bwMode="auto">
            <a:xfrm>
              <a:off x="3873" y="3132"/>
              <a:ext cx="38" cy="20"/>
            </a:xfrm>
            <a:custGeom>
              <a:avLst/>
              <a:gdLst>
                <a:gd name="T0" fmla="*/ 2 w 38"/>
                <a:gd name="T1" fmla="*/ 11 h 20"/>
                <a:gd name="T2" fmla="*/ 2 w 38"/>
                <a:gd name="T3" fmla="*/ 11 h 20"/>
                <a:gd name="T4" fmla="*/ 7 w 38"/>
                <a:gd name="T5" fmla="*/ 15 h 20"/>
                <a:gd name="T6" fmla="*/ 14 w 38"/>
                <a:gd name="T7" fmla="*/ 18 h 20"/>
                <a:gd name="T8" fmla="*/ 23 w 38"/>
                <a:gd name="T9" fmla="*/ 20 h 20"/>
                <a:gd name="T10" fmla="*/ 29 w 38"/>
                <a:gd name="T11" fmla="*/ 20 h 20"/>
                <a:gd name="T12" fmla="*/ 29 w 38"/>
                <a:gd name="T13" fmla="*/ 20 h 20"/>
                <a:gd name="T14" fmla="*/ 34 w 38"/>
                <a:gd name="T15" fmla="*/ 20 h 20"/>
                <a:gd name="T16" fmla="*/ 38 w 38"/>
                <a:gd name="T17" fmla="*/ 18 h 20"/>
                <a:gd name="T18" fmla="*/ 38 w 38"/>
                <a:gd name="T19" fmla="*/ 15 h 20"/>
                <a:gd name="T20" fmla="*/ 36 w 38"/>
                <a:gd name="T21" fmla="*/ 11 h 20"/>
                <a:gd name="T22" fmla="*/ 36 w 38"/>
                <a:gd name="T23" fmla="*/ 11 h 20"/>
                <a:gd name="T24" fmla="*/ 32 w 38"/>
                <a:gd name="T25" fmla="*/ 6 h 20"/>
                <a:gd name="T26" fmla="*/ 25 w 38"/>
                <a:gd name="T27" fmla="*/ 4 h 20"/>
                <a:gd name="T28" fmla="*/ 16 w 38"/>
                <a:gd name="T29" fmla="*/ 2 h 20"/>
                <a:gd name="T30" fmla="*/ 9 w 38"/>
                <a:gd name="T31" fmla="*/ 0 h 20"/>
                <a:gd name="T32" fmla="*/ 9 w 38"/>
                <a:gd name="T33" fmla="*/ 0 h 20"/>
                <a:gd name="T34" fmla="*/ 5 w 38"/>
                <a:gd name="T35" fmla="*/ 2 h 20"/>
                <a:gd name="T36" fmla="*/ 0 w 38"/>
                <a:gd name="T37" fmla="*/ 4 h 20"/>
                <a:gd name="T38" fmla="*/ 0 w 38"/>
                <a:gd name="T39" fmla="*/ 6 h 20"/>
                <a:gd name="T40" fmla="*/ 2 w 3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11"/>
                  </a:moveTo>
                  <a:lnTo>
                    <a:pt x="2" y="11"/>
                  </a:lnTo>
                  <a:lnTo>
                    <a:pt x="7" y="15"/>
                  </a:lnTo>
                  <a:lnTo>
                    <a:pt x="14" y="18"/>
                  </a:lnTo>
                  <a:lnTo>
                    <a:pt x="23" y="20"/>
                  </a:lnTo>
                  <a:lnTo>
                    <a:pt x="29" y="20"/>
                  </a:lnTo>
                  <a:lnTo>
                    <a:pt x="34" y="20"/>
                  </a:lnTo>
                  <a:lnTo>
                    <a:pt x="38" y="18"/>
                  </a:lnTo>
                  <a:lnTo>
                    <a:pt x="38" y="15"/>
                  </a:lnTo>
                  <a:lnTo>
                    <a:pt x="36" y="11"/>
                  </a:lnTo>
                  <a:lnTo>
                    <a:pt x="32" y="6"/>
                  </a:lnTo>
                  <a:lnTo>
                    <a:pt x="25" y="4"/>
                  </a:lnTo>
                  <a:lnTo>
                    <a:pt x="16" y="2"/>
                  </a:lnTo>
                  <a:lnTo>
                    <a:pt x="9" y="0"/>
                  </a:lnTo>
                  <a:lnTo>
                    <a:pt x="5"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2" name="Freeform 2389">
              <a:extLst>
                <a:ext uri="{FF2B5EF4-FFF2-40B4-BE49-F238E27FC236}">
                  <a16:creationId xmlns:a16="http://schemas.microsoft.com/office/drawing/2014/main" xmlns="" id="{596AAD71-ECBF-864F-9271-5F6812C3EF5C}"/>
                </a:ext>
              </a:extLst>
            </p:cNvPr>
            <p:cNvSpPr>
              <a:spLocks/>
            </p:cNvSpPr>
            <p:nvPr/>
          </p:nvSpPr>
          <p:spPr bwMode="auto">
            <a:xfrm>
              <a:off x="3873" y="3132"/>
              <a:ext cx="38" cy="20"/>
            </a:xfrm>
            <a:custGeom>
              <a:avLst/>
              <a:gdLst>
                <a:gd name="T0" fmla="*/ 2 w 38"/>
                <a:gd name="T1" fmla="*/ 11 h 20"/>
                <a:gd name="T2" fmla="*/ 2 w 38"/>
                <a:gd name="T3" fmla="*/ 11 h 20"/>
                <a:gd name="T4" fmla="*/ 7 w 38"/>
                <a:gd name="T5" fmla="*/ 15 h 20"/>
                <a:gd name="T6" fmla="*/ 14 w 38"/>
                <a:gd name="T7" fmla="*/ 18 h 20"/>
                <a:gd name="T8" fmla="*/ 23 w 38"/>
                <a:gd name="T9" fmla="*/ 20 h 20"/>
                <a:gd name="T10" fmla="*/ 29 w 38"/>
                <a:gd name="T11" fmla="*/ 20 h 20"/>
                <a:gd name="T12" fmla="*/ 29 w 38"/>
                <a:gd name="T13" fmla="*/ 20 h 20"/>
                <a:gd name="T14" fmla="*/ 34 w 38"/>
                <a:gd name="T15" fmla="*/ 20 h 20"/>
                <a:gd name="T16" fmla="*/ 38 w 38"/>
                <a:gd name="T17" fmla="*/ 18 h 20"/>
                <a:gd name="T18" fmla="*/ 38 w 38"/>
                <a:gd name="T19" fmla="*/ 15 h 20"/>
                <a:gd name="T20" fmla="*/ 36 w 38"/>
                <a:gd name="T21" fmla="*/ 11 h 20"/>
                <a:gd name="T22" fmla="*/ 36 w 38"/>
                <a:gd name="T23" fmla="*/ 11 h 20"/>
                <a:gd name="T24" fmla="*/ 32 w 38"/>
                <a:gd name="T25" fmla="*/ 6 h 20"/>
                <a:gd name="T26" fmla="*/ 25 w 38"/>
                <a:gd name="T27" fmla="*/ 4 h 20"/>
                <a:gd name="T28" fmla="*/ 16 w 38"/>
                <a:gd name="T29" fmla="*/ 2 h 20"/>
                <a:gd name="T30" fmla="*/ 9 w 38"/>
                <a:gd name="T31" fmla="*/ 0 h 20"/>
                <a:gd name="T32" fmla="*/ 9 w 38"/>
                <a:gd name="T33" fmla="*/ 0 h 20"/>
                <a:gd name="T34" fmla="*/ 5 w 38"/>
                <a:gd name="T35" fmla="*/ 2 h 20"/>
                <a:gd name="T36" fmla="*/ 0 w 38"/>
                <a:gd name="T37" fmla="*/ 4 h 20"/>
                <a:gd name="T38" fmla="*/ 0 w 38"/>
                <a:gd name="T39" fmla="*/ 6 h 20"/>
                <a:gd name="T40" fmla="*/ 2 w 3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11"/>
                  </a:moveTo>
                  <a:lnTo>
                    <a:pt x="2" y="11"/>
                  </a:lnTo>
                  <a:lnTo>
                    <a:pt x="7" y="15"/>
                  </a:lnTo>
                  <a:lnTo>
                    <a:pt x="14" y="18"/>
                  </a:lnTo>
                  <a:lnTo>
                    <a:pt x="23" y="20"/>
                  </a:lnTo>
                  <a:lnTo>
                    <a:pt x="29" y="20"/>
                  </a:lnTo>
                  <a:lnTo>
                    <a:pt x="34" y="20"/>
                  </a:lnTo>
                  <a:lnTo>
                    <a:pt x="38" y="18"/>
                  </a:lnTo>
                  <a:lnTo>
                    <a:pt x="38" y="15"/>
                  </a:lnTo>
                  <a:lnTo>
                    <a:pt x="36" y="11"/>
                  </a:lnTo>
                  <a:lnTo>
                    <a:pt x="32" y="6"/>
                  </a:lnTo>
                  <a:lnTo>
                    <a:pt x="25" y="4"/>
                  </a:lnTo>
                  <a:lnTo>
                    <a:pt x="16" y="2"/>
                  </a:lnTo>
                  <a:lnTo>
                    <a:pt x="9" y="0"/>
                  </a:lnTo>
                  <a:lnTo>
                    <a:pt x="5"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3" name="Freeform 2390">
              <a:extLst>
                <a:ext uri="{FF2B5EF4-FFF2-40B4-BE49-F238E27FC236}">
                  <a16:creationId xmlns:a16="http://schemas.microsoft.com/office/drawing/2014/main" xmlns="" id="{8540943E-F699-3542-9756-A90DABFB9336}"/>
                </a:ext>
              </a:extLst>
            </p:cNvPr>
            <p:cNvSpPr>
              <a:spLocks/>
            </p:cNvSpPr>
            <p:nvPr/>
          </p:nvSpPr>
          <p:spPr bwMode="auto">
            <a:xfrm>
              <a:off x="3842" y="3134"/>
              <a:ext cx="36" cy="20"/>
            </a:xfrm>
            <a:custGeom>
              <a:avLst/>
              <a:gdLst>
                <a:gd name="T0" fmla="*/ 2 w 36"/>
                <a:gd name="T1" fmla="*/ 9 h 20"/>
                <a:gd name="T2" fmla="*/ 2 w 36"/>
                <a:gd name="T3" fmla="*/ 9 h 20"/>
                <a:gd name="T4" fmla="*/ 6 w 36"/>
                <a:gd name="T5" fmla="*/ 13 h 20"/>
                <a:gd name="T6" fmla="*/ 13 w 36"/>
                <a:gd name="T7" fmla="*/ 16 h 20"/>
                <a:gd name="T8" fmla="*/ 20 w 36"/>
                <a:gd name="T9" fmla="*/ 18 h 20"/>
                <a:gd name="T10" fmla="*/ 27 w 36"/>
                <a:gd name="T11" fmla="*/ 20 h 20"/>
                <a:gd name="T12" fmla="*/ 27 w 36"/>
                <a:gd name="T13" fmla="*/ 20 h 20"/>
                <a:gd name="T14" fmla="*/ 31 w 36"/>
                <a:gd name="T15" fmla="*/ 18 h 20"/>
                <a:gd name="T16" fmla="*/ 36 w 36"/>
                <a:gd name="T17" fmla="*/ 16 h 20"/>
                <a:gd name="T18" fmla="*/ 36 w 36"/>
                <a:gd name="T19" fmla="*/ 13 h 20"/>
                <a:gd name="T20" fmla="*/ 33 w 36"/>
                <a:gd name="T21" fmla="*/ 9 h 20"/>
                <a:gd name="T22" fmla="*/ 33 w 36"/>
                <a:gd name="T23" fmla="*/ 9 h 20"/>
                <a:gd name="T24" fmla="*/ 29 w 36"/>
                <a:gd name="T25" fmla="*/ 4 h 20"/>
                <a:gd name="T26" fmla="*/ 22 w 36"/>
                <a:gd name="T27" fmla="*/ 2 h 20"/>
                <a:gd name="T28" fmla="*/ 9 w 36"/>
                <a:gd name="T29" fmla="*/ 0 h 20"/>
                <a:gd name="T30" fmla="*/ 9 w 36"/>
                <a:gd name="T31" fmla="*/ 0 h 20"/>
                <a:gd name="T32" fmla="*/ 2 w 36"/>
                <a:gd name="T33" fmla="*/ 0 h 20"/>
                <a:gd name="T34" fmla="*/ 0 w 36"/>
                <a:gd name="T35" fmla="*/ 2 h 20"/>
                <a:gd name="T36" fmla="*/ 0 w 36"/>
                <a:gd name="T37" fmla="*/ 4 h 20"/>
                <a:gd name="T38" fmla="*/ 2 w 36"/>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0">
                  <a:moveTo>
                    <a:pt x="2" y="9"/>
                  </a:moveTo>
                  <a:lnTo>
                    <a:pt x="2" y="9"/>
                  </a:lnTo>
                  <a:lnTo>
                    <a:pt x="6" y="13"/>
                  </a:lnTo>
                  <a:lnTo>
                    <a:pt x="13" y="16"/>
                  </a:lnTo>
                  <a:lnTo>
                    <a:pt x="20" y="18"/>
                  </a:lnTo>
                  <a:lnTo>
                    <a:pt x="27" y="20"/>
                  </a:lnTo>
                  <a:lnTo>
                    <a:pt x="31" y="18"/>
                  </a:lnTo>
                  <a:lnTo>
                    <a:pt x="36" y="16"/>
                  </a:lnTo>
                  <a:lnTo>
                    <a:pt x="36" y="13"/>
                  </a:lnTo>
                  <a:lnTo>
                    <a:pt x="33" y="9"/>
                  </a:lnTo>
                  <a:lnTo>
                    <a:pt x="29" y="4"/>
                  </a:lnTo>
                  <a:lnTo>
                    <a:pt x="22" y="2"/>
                  </a:lnTo>
                  <a:lnTo>
                    <a:pt x="9"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4" name="Freeform 2391">
              <a:extLst>
                <a:ext uri="{FF2B5EF4-FFF2-40B4-BE49-F238E27FC236}">
                  <a16:creationId xmlns:a16="http://schemas.microsoft.com/office/drawing/2014/main" xmlns="" id="{200C41B6-9F7F-9140-9CD2-05BFCEFDED69}"/>
                </a:ext>
              </a:extLst>
            </p:cNvPr>
            <p:cNvSpPr>
              <a:spLocks/>
            </p:cNvSpPr>
            <p:nvPr/>
          </p:nvSpPr>
          <p:spPr bwMode="auto">
            <a:xfrm>
              <a:off x="3842" y="3134"/>
              <a:ext cx="36" cy="20"/>
            </a:xfrm>
            <a:custGeom>
              <a:avLst/>
              <a:gdLst>
                <a:gd name="T0" fmla="*/ 2 w 36"/>
                <a:gd name="T1" fmla="*/ 9 h 20"/>
                <a:gd name="T2" fmla="*/ 2 w 36"/>
                <a:gd name="T3" fmla="*/ 9 h 20"/>
                <a:gd name="T4" fmla="*/ 6 w 36"/>
                <a:gd name="T5" fmla="*/ 13 h 20"/>
                <a:gd name="T6" fmla="*/ 13 w 36"/>
                <a:gd name="T7" fmla="*/ 16 h 20"/>
                <a:gd name="T8" fmla="*/ 20 w 36"/>
                <a:gd name="T9" fmla="*/ 18 h 20"/>
                <a:gd name="T10" fmla="*/ 27 w 36"/>
                <a:gd name="T11" fmla="*/ 20 h 20"/>
                <a:gd name="T12" fmla="*/ 27 w 36"/>
                <a:gd name="T13" fmla="*/ 20 h 20"/>
                <a:gd name="T14" fmla="*/ 31 w 36"/>
                <a:gd name="T15" fmla="*/ 18 h 20"/>
                <a:gd name="T16" fmla="*/ 36 w 36"/>
                <a:gd name="T17" fmla="*/ 16 h 20"/>
                <a:gd name="T18" fmla="*/ 36 w 36"/>
                <a:gd name="T19" fmla="*/ 13 h 20"/>
                <a:gd name="T20" fmla="*/ 33 w 36"/>
                <a:gd name="T21" fmla="*/ 9 h 20"/>
                <a:gd name="T22" fmla="*/ 33 w 36"/>
                <a:gd name="T23" fmla="*/ 9 h 20"/>
                <a:gd name="T24" fmla="*/ 29 w 36"/>
                <a:gd name="T25" fmla="*/ 4 h 20"/>
                <a:gd name="T26" fmla="*/ 22 w 36"/>
                <a:gd name="T27" fmla="*/ 2 h 20"/>
                <a:gd name="T28" fmla="*/ 9 w 36"/>
                <a:gd name="T29" fmla="*/ 0 h 20"/>
                <a:gd name="T30" fmla="*/ 9 w 36"/>
                <a:gd name="T31" fmla="*/ 0 h 20"/>
                <a:gd name="T32" fmla="*/ 2 w 36"/>
                <a:gd name="T33" fmla="*/ 0 h 20"/>
                <a:gd name="T34" fmla="*/ 0 w 36"/>
                <a:gd name="T35" fmla="*/ 2 h 20"/>
                <a:gd name="T36" fmla="*/ 0 w 36"/>
                <a:gd name="T37" fmla="*/ 4 h 20"/>
                <a:gd name="T38" fmla="*/ 2 w 36"/>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0">
                  <a:moveTo>
                    <a:pt x="2" y="9"/>
                  </a:moveTo>
                  <a:lnTo>
                    <a:pt x="2" y="9"/>
                  </a:lnTo>
                  <a:lnTo>
                    <a:pt x="6" y="13"/>
                  </a:lnTo>
                  <a:lnTo>
                    <a:pt x="13" y="16"/>
                  </a:lnTo>
                  <a:lnTo>
                    <a:pt x="20" y="18"/>
                  </a:lnTo>
                  <a:lnTo>
                    <a:pt x="27" y="20"/>
                  </a:lnTo>
                  <a:lnTo>
                    <a:pt x="31" y="18"/>
                  </a:lnTo>
                  <a:lnTo>
                    <a:pt x="36" y="16"/>
                  </a:lnTo>
                  <a:lnTo>
                    <a:pt x="36" y="13"/>
                  </a:lnTo>
                  <a:lnTo>
                    <a:pt x="33" y="9"/>
                  </a:lnTo>
                  <a:lnTo>
                    <a:pt x="29" y="4"/>
                  </a:lnTo>
                  <a:lnTo>
                    <a:pt x="22" y="2"/>
                  </a:lnTo>
                  <a:lnTo>
                    <a:pt x="9"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5" name="Freeform 2392">
              <a:extLst>
                <a:ext uri="{FF2B5EF4-FFF2-40B4-BE49-F238E27FC236}">
                  <a16:creationId xmlns:a16="http://schemas.microsoft.com/office/drawing/2014/main" xmlns="" id="{EB75588E-CF83-E542-A220-E7DCA13F3F20}"/>
                </a:ext>
              </a:extLst>
            </p:cNvPr>
            <p:cNvSpPr>
              <a:spLocks/>
            </p:cNvSpPr>
            <p:nvPr/>
          </p:nvSpPr>
          <p:spPr bwMode="auto">
            <a:xfrm>
              <a:off x="3808" y="3134"/>
              <a:ext cx="38" cy="20"/>
            </a:xfrm>
            <a:custGeom>
              <a:avLst/>
              <a:gdLst>
                <a:gd name="T0" fmla="*/ 2 w 38"/>
                <a:gd name="T1" fmla="*/ 9 h 20"/>
                <a:gd name="T2" fmla="*/ 2 w 38"/>
                <a:gd name="T3" fmla="*/ 9 h 20"/>
                <a:gd name="T4" fmla="*/ 9 w 38"/>
                <a:gd name="T5" fmla="*/ 13 h 20"/>
                <a:gd name="T6" fmla="*/ 13 w 38"/>
                <a:gd name="T7" fmla="*/ 18 h 20"/>
                <a:gd name="T8" fmla="*/ 20 w 38"/>
                <a:gd name="T9" fmla="*/ 18 h 20"/>
                <a:gd name="T10" fmla="*/ 27 w 38"/>
                <a:gd name="T11" fmla="*/ 20 h 20"/>
                <a:gd name="T12" fmla="*/ 27 w 38"/>
                <a:gd name="T13" fmla="*/ 20 h 20"/>
                <a:gd name="T14" fmla="*/ 34 w 38"/>
                <a:gd name="T15" fmla="*/ 18 h 20"/>
                <a:gd name="T16" fmla="*/ 36 w 38"/>
                <a:gd name="T17" fmla="*/ 16 h 20"/>
                <a:gd name="T18" fmla="*/ 38 w 38"/>
                <a:gd name="T19" fmla="*/ 13 h 20"/>
                <a:gd name="T20" fmla="*/ 36 w 38"/>
                <a:gd name="T21" fmla="*/ 9 h 20"/>
                <a:gd name="T22" fmla="*/ 36 w 38"/>
                <a:gd name="T23" fmla="*/ 9 h 20"/>
                <a:gd name="T24" fmla="*/ 29 w 38"/>
                <a:gd name="T25" fmla="*/ 4 h 20"/>
                <a:gd name="T26" fmla="*/ 25 w 38"/>
                <a:gd name="T27" fmla="*/ 2 h 20"/>
                <a:gd name="T28" fmla="*/ 15 w 38"/>
                <a:gd name="T29" fmla="*/ 0 h 20"/>
                <a:gd name="T30" fmla="*/ 9 w 38"/>
                <a:gd name="T31" fmla="*/ 0 h 20"/>
                <a:gd name="T32" fmla="*/ 9 w 38"/>
                <a:gd name="T33" fmla="*/ 0 h 20"/>
                <a:gd name="T34" fmla="*/ 4 w 38"/>
                <a:gd name="T35" fmla="*/ 0 h 20"/>
                <a:gd name="T36" fmla="*/ 2 w 38"/>
                <a:gd name="T37" fmla="*/ 2 h 20"/>
                <a:gd name="T38" fmla="*/ 0 w 38"/>
                <a:gd name="T39" fmla="*/ 7 h 20"/>
                <a:gd name="T40" fmla="*/ 2 w 3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9"/>
                  </a:moveTo>
                  <a:lnTo>
                    <a:pt x="2" y="9"/>
                  </a:lnTo>
                  <a:lnTo>
                    <a:pt x="9" y="13"/>
                  </a:lnTo>
                  <a:lnTo>
                    <a:pt x="13" y="18"/>
                  </a:lnTo>
                  <a:lnTo>
                    <a:pt x="20" y="18"/>
                  </a:lnTo>
                  <a:lnTo>
                    <a:pt x="27" y="20"/>
                  </a:lnTo>
                  <a:lnTo>
                    <a:pt x="34" y="18"/>
                  </a:lnTo>
                  <a:lnTo>
                    <a:pt x="36" y="16"/>
                  </a:lnTo>
                  <a:lnTo>
                    <a:pt x="38" y="13"/>
                  </a:lnTo>
                  <a:lnTo>
                    <a:pt x="36" y="9"/>
                  </a:lnTo>
                  <a:lnTo>
                    <a:pt x="29" y="4"/>
                  </a:lnTo>
                  <a:lnTo>
                    <a:pt x="25" y="2"/>
                  </a:lnTo>
                  <a:lnTo>
                    <a:pt x="15" y="0"/>
                  </a:lnTo>
                  <a:lnTo>
                    <a:pt x="9" y="0"/>
                  </a:lnTo>
                  <a:lnTo>
                    <a:pt x="4" y="0"/>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6" name="Freeform 2393">
              <a:extLst>
                <a:ext uri="{FF2B5EF4-FFF2-40B4-BE49-F238E27FC236}">
                  <a16:creationId xmlns:a16="http://schemas.microsoft.com/office/drawing/2014/main" xmlns="" id="{377FB36A-9EE1-454C-B573-B65CB9B19132}"/>
                </a:ext>
              </a:extLst>
            </p:cNvPr>
            <p:cNvSpPr>
              <a:spLocks/>
            </p:cNvSpPr>
            <p:nvPr/>
          </p:nvSpPr>
          <p:spPr bwMode="auto">
            <a:xfrm>
              <a:off x="3808" y="3134"/>
              <a:ext cx="38" cy="20"/>
            </a:xfrm>
            <a:custGeom>
              <a:avLst/>
              <a:gdLst>
                <a:gd name="T0" fmla="*/ 2 w 38"/>
                <a:gd name="T1" fmla="*/ 9 h 20"/>
                <a:gd name="T2" fmla="*/ 2 w 38"/>
                <a:gd name="T3" fmla="*/ 9 h 20"/>
                <a:gd name="T4" fmla="*/ 9 w 38"/>
                <a:gd name="T5" fmla="*/ 13 h 20"/>
                <a:gd name="T6" fmla="*/ 13 w 38"/>
                <a:gd name="T7" fmla="*/ 18 h 20"/>
                <a:gd name="T8" fmla="*/ 20 w 38"/>
                <a:gd name="T9" fmla="*/ 18 h 20"/>
                <a:gd name="T10" fmla="*/ 27 w 38"/>
                <a:gd name="T11" fmla="*/ 20 h 20"/>
                <a:gd name="T12" fmla="*/ 27 w 38"/>
                <a:gd name="T13" fmla="*/ 20 h 20"/>
                <a:gd name="T14" fmla="*/ 34 w 38"/>
                <a:gd name="T15" fmla="*/ 18 h 20"/>
                <a:gd name="T16" fmla="*/ 36 w 38"/>
                <a:gd name="T17" fmla="*/ 16 h 20"/>
                <a:gd name="T18" fmla="*/ 38 w 38"/>
                <a:gd name="T19" fmla="*/ 13 h 20"/>
                <a:gd name="T20" fmla="*/ 36 w 38"/>
                <a:gd name="T21" fmla="*/ 9 h 20"/>
                <a:gd name="T22" fmla="*/ 36 w 38"/>
                <a:gd name="T23" fmla="*/ 9 h 20"/>
                <a:gd name="T24" fmla="*/ 29 w 38"/>
                <a:gd name="T25" fmla="*/ 4 h 20"/>
                <a:gd name="T26" fmla="*/ 25 w 38"/>
                <a:gd name="T27" fmla="*/ 2 h 20"/>
                <a:gd name="T28" fmla="*/ 15 w 38"/>
                <a:gd name="T29" fmla="*/ 0 h 20"/>
                <a:gd name="T30" fmla="*/ 9 w 38"/>
                <a:gd name="T31" fmla="*/ 0 h 20"/>
                <a:gd name="T32" fmla="*/ 9 w 38"/>
                <a:gd name="T33" fmla="*/ 0 h 20"/>
                <a:gd name="T34" fmla="*/ 4 w 38"/>
                <a:gd name="T35" fmla="*/ 0 h 20"/>
                <a:gd name="T36" fmla="*/ 2 w 38"/>
                <a:gd name="T37" fmla="*/ 2 h 20"/>
                <a:gd name="T38" fmla="*/ 0 w 38"/>
                <a:gd name="T39" fmla="*/ 7 h 20"/>
                <a:gd name="T40" fmla="*/ 2 w 3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8" h="20">
                  <a:moveTo>
                    <a:pt x="2" y="9"/>
                  </a:moveTo>
                  <a:lnTo>
                    <a:pt x="2" y="9"/>
                  </a:lnTo>
                  <a:lnTo>
                    <a:pt x="9" y="13"/>
                  </a:lnTo>
                  <a:lnTo>
                    <a:pt x="13" y="18"/>
                  </a:lnTo>
                  <a:lnTo>
                    <a:pt x="20" y="18"/>
                  </a:lnTo>
                  <a:lnTo>
                    <a:pt x="27" y="20"/>
                  </a:lnTo>
                  <a:lnTo>
                    <a:pt x="34" y="18"/>
                  </a:lnTo>
                  <a:lnTo>
                    <a:pt x="36" y="16"/>
                  </a:lnTo>
                  <a:lnTo>
                    <a:pt x="38" y="13"/>
                  </a:lnTo>
                  <a:lnTo>
                    <a:pt x="36" y="9"/>
                  </a:lnTo>
                  <a:lnTo>
                    <a:pt x="29" y="4"/>
                  </a:lnTo>
                  <a:lnTo>
                    <a:pt x="25" y="2"/>
                  </a:lnTo>
                  <a:lnTo>
                    <a:pt x="15" y="0"/>
                  </a:lnTo>
                  <a:lnTo>
                    <a:pt x="9" y="0"/>
                  </a:lnTo>
                  <a:lnTo>
                    <a:pt x="4" y="0"/>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7" name="Freeform 2394">
              <a:extLst>
                <a:ext uri="{FF2B5EF4-FFF2-40B4-BE49-F238E27FC236}">
                  <a16:creationId xmlns:a16="http://schemas.microsoft.com/office/drawing/2014/main" xmlns="" id="{4BEEAD3D-EB52-4B4A-8060-DBCDCDE18D04}"/>
                </a:ext>
              </a:extLst>
            </p:cNvPr>
            <p:cNvSpPr>
              <a:spLocks/>
            </p:cNvSpPr>
            <p:nvPr/>
          </p:nvSpPr>
          <p:spPr bwMode="auto">
            <a:xfrm>
              <a:off x="3778" y="3134"/>
              <a:ext cx="34" cy="20"/>
            </a:xfrm>
            <a:custGeom>
              <a:avLst/>
              <a:gdLst>
                <a:gd name="T0" fmla="*/ 3 w 34"/>
                <a:gd name="T1" fmla="*/ 11 h 20"/>
                <a:gd name="T2" fmla="*/ 3 w 34"/>
                <a:gd name="T3" fmla="*/ 11 h 20"/>
                <a:gd name="T4" fmla="*/ 7 w 34"/>
                <a:gd name="T5" fmla="*/ 13 h 20"/>
                <a:gd name="T6" fmla="*/ 12 w 34"/>
                <a:gd name="T7" fmla="*/ 18 h 20"/>
                <a:gd name="T8" fmla="*/ 18 w 34"/>
                <a:gd name="T9" fmla="*/ 20 h 20"/>
                <a:gd name="T10" fmla="*/ 25 w 34"/>
                <a:gd name="T11" fmla="*/ 20 h 20"/>
                <a:gd name="T12" fmla="*/ 25 w 34"/>
                <a:gd name="T13" fmla="*/ 20 h 20"/>
                <a:gd name="T14" fmla="*/ 32 w 34"/>
                <a:gd name="T15" fmla="*/ 20 h 20"/>
                <a:gd name="T16" fmla="*/ 34 w 34"/>
                <a:gd name="T17" fmla="*/ 18 h 20"/>
                <a:gd name="T18" fmla="*/ 34 w 34"/>
                <a:gd name="T19" fmla="*/ 13 h 20"/>
                <a:gd name="T20" fmla="*/ 32 w 34"/>
                <a:gd name="T21" fmla="*/ 9 h 20"/>
                <a:gd name="T22" fmla="*/ 32 w 34"/>
                <a:gd name="T23" fmla="*/ 9 h 20"/>
                <a:gd name="T24" fmla="*/ 27 w 34"/>
                <a:gd name="T25" fmla="*/ 7 h 20"/>
                <a:gd name="T26" fmla="*/ 21 w 34"/>
                <a:gd name="T27" fmla="*/ 2 h 20"/>
                <a:gd name="T28" fmla="*/ 14 w 34"/>
                <a:gd name="T29" fmla="*/ 0 h 20"/>
                <a:gd name="T30" fmla="*/ 7 w 34"/>
                <a:gd name="T31" fmla="*/ 0 h 20"/>
                <a:gd name="T32" fmla="*/ 7 w 34"/>
                <a:gd name="T33" fmla="*/ 0 h 20"/>
                <a:gd name="T34" fmla="*/ 3 w 34"/>
                <a:gd name="T35" fmla="*/ 0 h 20"/>
                <a:gd name="T36" fmla="*/ 0 w 34"/>
                <a:gd name="T37" fmla="*/ 2 h 20"/>
                <a:gd name="T38" fmla="*/ 0 w 34"/>
                <a:gd name="T39" fmla="*/ 7 h 20"/>
                <a:gd name="T40" fmla="*/ 3 w 3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3" y="11"/>
                  </a:moveTo>
                  <a:lnTo>
                    <a:pt x="3" y="11"/>
                  </a:lnTo>
                  <a:lnTo>
                    <a:pt x="7" y="13"/>
                  </a:lnTo>
                  <a:lnTo>
                    <a:pt x="12" y="18"/>
                  </a:lnTo>
                  <a:lnTo>
                    <a:pt x="18" y="20"/>
                  </a:lnTo>
                  <a:lnTo>
                    <a:pt x="25" y="20"/>
                  </a:lnTo>
                  <a:lnTo>
                    <a:pt x="32" y="20"/>
                  </a:lnTo>
                  <a:lnTo>
                    <a:pt x="34" y="18"/>
                  </a:lnTo>
                  <a:lnTo>
                    <a:pt x="34" y="13"/>
                  </a:lnTo>
                  <a:lnTo>
                    <a:pt x="32" y="9"/>
                  </a:lnTo>
                  <a:lnTo>
                    <a:pt x="27" y="7"/>
                  </a:lnTo>
                  <a:lnTo>
                    <a:pt x="21" y="2"/>
                  </a:lnTo>
                  <a:lnTo>
                    <a:pt x="14" y="0"/>
                  </a:lnTo>
                  <a:lnTo>
                    <a:pt x="7" y="0"/>
                  </a:lnTo>
                  <a:lnTo>
                    <a:pt x="3" y="0"/>
                  </a:lnTo>
                  <a:lnTo>
                    <a:pt x="0" y="2"/>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8" name="Freeform 2395">
              <a:extLst>
                <a:ext uri="{FF2B5EF4-FFF2-40B4-BE49-F238E27FC236}">
                  <a16:creationId xmlns:a16="http://schemas.microsoft.com/office/drawing/2014/main" xmlns="" id="{0A9F8782-4D63-764E-88B8-AB722D35C893}"/>
                </a:ext>
              </a:extLst>
            </p:cNvPr>
            <p:cNvSpPr>
              <a:spLocks/>
            </p:cNvSpPr>
            <p:nvPr/>
          </p:nvSpPr>
          <p:spPr bwMode="auto">
            <a:xfrm>
              <a:off x="3778" y="3134"/>
              <a:ext cx="34" cy="20"/>
            </a:xfrm>
            <a:custGeom>
              <a:avLst/>
              <a:gdLst>
                <a:gd name="T0" fmla="*/ 3 w 34"/>
                <a:gd name="T1" fmla="*/ 11 h 20"/>
                <a:gd name="T2" fmla="*/ 3 w 34"/>
                <a:gd name="T3" fmla="*/ 11 h 20"/>
                <a:gd name="T4" fmla="*/ 7 w 34"/>
                <a:gd name="T5" fmla="*/ 13 h 20"/>
                <a:gd name="T6" fmla="*/ 12 w 34"/>
                <a:gd name="T7" fmla="*/ 18 h 20"/>
                <a:gd name="T8" fmla="*/ 18 w 34"/>
                <a:gd name="T9" fmla="*/ 20 h 20"/>
                <a:gd name="T10" fmla="*/ 25 w 34"/>
                <a:gd name="T11" fmla="*/ 20 h 20"/>
                <a:gd name="T12" fmla="*/ 25 w 34"/>
                <a:gd name="T13" fmla="*/ 20 h 20"/>
                <a:gd name="T14" fmla="*/ 32 w 34"/>
                <a:gd name="T15" fmla="*/ 20 h 20"/>
                <a:gd name="T16" fmla="*/ 34 w 34"/>
                <a:gd name="T17" fmla="*/ 18 h 20"/>
                <a:gd name="T18" fmla="*/ 34 w 34"/>
                <a:gd name="T19" fmla="*/ 13 h 20"/>
                <a:gd name="T20" fmla="*/ 32 w 34"/>
                <a:gd name="T21" fmla="*/ 9 h 20"/>
                <a:gd name="T22" fmla="*/ 32 w 34"/>
                <a:gd name="T23" fmla="*/ 9 h 20"/>
                <a:gd name="T24" fmla="*/ 27 w 34"/>
                <a:gd name="T25" fmla="*/ 7 h 20"/>
                <a:gd name="T26" fmla="*/ 21 w 34"/>
                <a:gd name="T27" fmla="*/ 2 h 20"/>
                <a:gd name="T28" fmla="*/ 14 w 34"/>
                <a:gd name="T29" fmla="*/ 0 h 20"/>
                <a:gd name="T30" fmla="*/ 7 w 34"/>
                <a:gd name="T31" fmla="*/ 0 h 20"/>
                <a:gd name="T32" fmla="*/ 7 w 34"/>
                <a:gd name="T33" fmla="*/ 0 h 20"/>
                <a:gd name="T34" fmla="*/ 3 w 34"/>
                <a:gd name="T35" fmla="*/ 0 h 20"/>
                <a:gd name="T36" fmla="*/ 0 w 34"/>
                <a:gd name="T37" fmla="*/ 2 h 20"/>
                <a:gd name="T38" fmla="*/ 0 w 34"/>
                <a:gd name="T39" fmla="*/ 7 h 20"/>
                <a:gd name="T40" fmla="*/ 3 w 3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3" y="11"/>
                  </a:moveTo>
                  <a:lnTo>
                    <a:pt x="3" y="11"/>
                  </a:lnTo>
                  <a:lnTo>
                    <a:pt x="7" y="13"/>
                  </a:lnTo>
                  <a:lnTo>
                    <a:pt x="12" y="18"/>
                  </a:lnTo>
                  <a:lnTo>
                    <a:pt x="18" y="20"/>
                  </a:lnTo>
                  <a:lnTo>
                    <a:pt x="25" y="20"/>
                  </a:lnTo>
                  <a:lnTo>
                    <a:pt x="32" y="20"/>
                  </a:lnTo>
                  <a:lnTo>
                    <a:pt x="34" y="18"/>
                  </a:lnTo>
                  <a:lnTo>
                    <a:pt x="34" y="13"/>
                  </a:lnTo>
                  <a:lnTo>
                    <a:pt x="32" y="9"/>
                  </a:lnTo>
                  <a:lnTo>
                    <a:pt x="27" y="7"/>
                  </a:lnTo>
                  <a:lnTo>
                    <a:pt x="21" y="2"/>
                  </a:lnTo>
                  <a:lnTo>
                    <a:pt x="14" y="0"/>
                  </a:lnTo>
                  <a:lnTo>
                    <a:pt x="7" y="0"/>
                  </a:lnTo>
                  <a:lnTo>
                    <a:pt x="3" y="0"/>
                  </a:lnTo>
                  <a:lnTo>
                    <a:pt x="0" y="2"/>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79" name="Freeform 2396">
              <a:extLst>
                <a:ext uri="{FF2B5EF4-FFF2-40B4-BE49-F238E27FC236}">
                  <a16:creationId xmlns:a16="http://schemas.microsoft.com/office/drawing/2014/main" xmlns="" id="{C9AE6046-2D6D-0A43-B255-60704C839830}"/>
                </a:ext>
              </a:extLst>
            </p:cNvPr>
            <p:cNvSpPr>
              <a:spLocks/>
            </p:cNvSpPr>
            <p:nvPr/>
          </p:nvSpPr>
          <p:spPr bwMode="auto">
            <a:xfrm>
              <a:off x="3747" y="3134"/>
              <a:ext cx="34" cy="20"/>
            </a:xfrm>
            <a:custGeom>
              <a:avLst/>
              <a:gdLst>
                <a:gd name="T0" fmla="*/ 2 w 34"/>
                <a:gd name="T1" fmla="*/ 11 h 20"/>
                <a:gd name="T2" fmla="*/ 2 w 34"/>
                <a:gd name="T3" fmla="*/ 11 h 20"/>
                <a:gd name="T4" fmla="*/ 7 w 34"/>
                <a:gd name="T5" fmla="*/ 16 h 20"/>
                <a:gd name="T6" fmla="*/ 13 w 34"/>
                <a:gd name="T7" fmla="*/ 18 h 20"/>
                <a:gd name="T8" fmla="*/ 20 w 34"/>
                <a:gd name="T9" fmla="*/ 20 h 20"/>
                <a:gd name="T10" fmla="*/ 27 w 34"/>
                <a:gd name="T11" fmla="*/ 20 h 20"/>
                <a:gd name="T12" fmla="*/ 27 w 34"/>
                <a:gd name="T13" fmla="*/ 20 h 20"/>
                <a:gd name="T14" fmla="*/ 31 w 34"/>
                <a:gd name="T15" fmla="*/ 20 h 20"/>
                <a:gd name="T16" fmla="*/ 34 w 34"/>
                <a:gd name="T17" fmla="*/ 18 h 20"/>
                <a:gd name="T18" fmla="*/ 34 w 34"/>
                <a:gd name="T19" fmla="*/ 13 h 20"/>
                <a:gd name="T20" fmla="*/ 34 w 34"/>
                <a:gd name="T21" fmla="*/ 11 h 20"/>
                <a:gd name="T22" fmla="*/ 34 w 34"/>
                <a:gd name="T23" fmla="*/ 11 h 20"/>
                <a:gd name="T24" fmla="*/ 27 w 34"/>
                <a:gd name="T25" fmla="*/ 7 h 20"/>
                <a:gd name="T26" fmla="*/ 22 w 34"/>
                <a:gd name="T27" fmla="*/ 4 h 20"/>
                <a:gd name="T28" fmla="*/ 16 w 34"/>
                <a:gd name="T29" fmla="*/ 2 h 20"/>
                <a:gd name="T30" fmla="*/ 9 w 34"/>
                <a:gd name="T31" fmla="*/ 0 h 20"/>
                <a:gd name="T32" fmla="*/ 9 w 34"/>
                <a:gd name="T33" fmla="*/ 0 h 20"/>
                <a:gd name="T34" fmla="*/ 4 w 34"/>
                <a:gd name="T35" fmla="*/ 2 h 20"/>
                <a:gd name="T36" fmla="*/ 0 w 34"/>
                <a:gd name="T37" fmla="*/ 4 h 20"/>
                <a:gd name="T38" fmla="*/ 0 w 34"/>
                <a:gd name="T39" fmla="*/ 7 h 20"/>
                <a:gd name="T40" fmla="*/ 2 w 3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11"/>
                  </a:moveTo>
                  <a:lnTo>
                    <a:pt x="2" y="11"/>
                  </a:lnTo>
                  <a:lnTo>
                    <a:pt x="7" y="16"/>
                  </a:lnTo>
                  <a:lnTo>
                    <a:pt x="13" y="18"/>
                  </a:lnTo>
                  <a:lnTo>
                    <a:pt x="20" y="20"/>
                  </a:lnTo>
                  <a:lnTo>
                    <a:pt x="27" y="20"/>
                  </a:lnTo>
                  <a:lnTo>
                    <a:pt x="31" y="20"/>
                  </a:lnTo>
                  <a:lnTo>
                    <a:pt x="34" y="18"/>
                  </a:lnTo>
                  <a:lnTo>
                    <a:pt x="34" y="13"/>
                  </a:lnTo>
                  <a:lnTo>
                    <a:pt x="34" y="11"/>
                  </a:lnTo>
                  <a:lnTo>
                    <a:pt x="27" y="7"/>
                  </a:lnTo>
                  <a:lnTo>
                    <a:pt x="22" y="4"/>
                  </a:lnTo>
                  <a:lnTo>
                    <a:pt x="16" y="2"/>
                  </a:lnTo>
                  <a:lnTo>
                    <a:pt x="9"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0" name="Freeform 2397">
              <a:extLst>
                <a:ext uri="{FF2B5EF4-FFF2-40B4-BE49-F238E27FC236}">
                  <a16:creationId xmlns:a16="http://schemas.microsoft.com/office/drawing/2014/main" xmlns="" id="{56BC424C-03AA-EB4D-B852-007BEBB38599}"/>
                </a:ext>
              </a:extLst>
            </p:cNvPr>
            <p:cNvSpPr>
              <a:spLocks/>
            </p:cNvSpPr>
            <p:nvPr/>
          </p:nvSpPr>
          <p:spPr bwMode="auto">
            <a:xfrm>
              <a:off x="3747" y="3134"/>
              <a:ext cx="34" cy="20"/>
            </a:xfrm>
            <a:custGeom>
              <a:avLst/>
              <a:gdLst>
                <a:gd name="T0" fmla="*/ 2 w 34"/>
                <a:gd name="T1" fmla="*/ 11 h 20"/>
                <a:gd name="T2" fmla="*/ 2 w 34"/>
                <a:gd name="T3" fmla="*/ 11 h 20"/>
                <a:gd name="T4" fmla="*/ 7 w 34"/>
                <a:gd name="T5" fmla="*/ 16 h 20"/>
                <a:gd name="T6" fmla="*/ 13 w 34"/>
                <a:gd name="T7" fmla="*/ 18 h 20"/>
                <a:gd name="T8" fmla="*/ 20 w 34"/>
                <a:gd name="T9" fmla="*/ 20 h 20"/>
                <a:gd name="T10" fmla="*/ 27 w 34"/>
                <a:gd name="T11" fmla="*/ 20 h 20"/>
                <a:gd name="T12" fmla="*/ 27 w 34"/>
                <a:gd name="T13" fmla="*/ 20 h 20"/>
                <a:gd name="T14" fmla="*/ 31 w 34"/>
                <a:gd name="T15" fmla="*/ 20 h 20"/>
                <a:gd name="T16" fmla="*/ 34 w 34"/>
                <a:gd name="T17" fmla="*/ 18 h 20"/>
                <a:gd name="T18" fmla="*/ 34 w 34"/>
                <a:gd name="T19" fmla="*/ 13 h 20"/>
                <a:gd name="T20" fmla="*/ 34 w 34"/>
                <a:gd name="T21" fmla="*/ 11 h 20"/>
                <a:gd name="T22" fmla="*/ 34 w 34"/>
                <a:gd name="T23" fmla="*/ 11 h 20"/>
                <a:gd name="T24" fmla="*/ 27 w 34"/>
                <a:gd name="T25" fmla="*/ 7 h 20"/>
                <a:gd name="T26" fmla="*/ 22 w 34"/>
                <a:gd name="T27" fmla="*/ 4 h 20"/>
                <a:gd name="T28" fmla="*/ 16 w 34"/>
                <a:gd name="T29" fmla="*/ 2 h 20"/>
                <a:gd name="T30" fmla="*/ 9 w 34"/>
                <a:gd name="T31" fmla="*/ 0 h 20"/>
                <a:gd name="T32" fmla="*/ 9 w 34"/>
                <a:gd name="T33" fmla="*/ 0 h 20"/>
                <a:gd name="T34" fmla="*/ 4 w 34"/>
                <a:gd name="T35" fmla="*/ 2 h 20"/>
                <a:gd name="T36" fmla="*/ 0 w 34"/>
                <a:gd name="T37" fmla="*/ 4 h 20"/>
                <a:gd name="T38" fmla="*/ 0 w 34"/>
                <a:gd name="T39" fmla="*/ 7 h 20"/>
                <a:gd name="T40" fmla="*/ 2 w 34"/>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2" y="11"/>
                  </a:moveTo>
                  <a:lnTo>
                    <a:pt x="2" y="11"/>
                  </a:lnTo>
                  <a:lnTo>
                    <a:pt x="7" y="16"/>
                  </a:lnTo>
                  <a:lnTo>
                    <a:pt x="13" y="18"/>
                  </a:lnTo>
                  <a:lnTo>
                    <a:pt x="20" y="20"/>
                  </a:lnTo>
                  <a:lnTo>
                    <a:pt x="27" y="20"/>
                  </a:lnTo>
                  <a:lnTo>
                    <a:pt x="31" y="20"/>
                  </a:lnTo>
                  <a:lnTo>
                    <a:pt x="34" y="18"/>
                  </a:lnTo>
                  <a:lnTo>
                    <a:pt x="34" y="13"/>
                  </a:lnTo>
                  <a:lnTo>
                    <a:pt x="34" y="11"/>
                  </a:lnTo>
                  <a:lnTo>
                    <a:pt x="27" y="7"/>
                  </a:lnTo>
                  <a:lnTo>
                    <a:pt x="22" y="4"/>
                  </a:lnTo>
                  <a:lnTo>
                    <a:pt x="16" y="2"/>
                  </a:lnTo>
                  <a:lnTo>
                    <a:pt x="9"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1" name="Freeform 2398">
              <a:extLst>
                <a:ext uri="{FF2B5EF4-FFF2-40B4-BE49-F238E27FC236}">
                  <a16:creationId xmlns:a16="http://schemas.microsoft.com/office/drawing/2014/main" xmlns="" id="{BCFE37C5-5757-5C4A-83F0-D1EA8BE19A64}"/>
                </a:ext>
              </a:extLst>
            </p:cNvPr>
            <p:cNvSpPr>
              <a:spLocks/>
            </p:cNvSpPr>
            <p:nvPr/>
          </p:nvSpPr>
          <p:spPr bwMode="auto">
            <a:xfrm>
              <a:off x="3718" y="3134"/>
              <a:ext cx="33" cy="20"/>
            </a:xfrm>
            <a:custGeom>
              <a:avLst/>
              <a:gdLst>
                <a:gd name="T0" fmla="*/ 2 w 33"/>
                <a:gd name="T1" fmla="*/ 11 h 20"/>
                <a:gd name="T2" fmla="*/ 2 w 33"/>
                <a:gd name="T3" fmla="*/ 11 h 20"/>
                <a:gd name="T4" fmla="*/ 6 w 33"/>
                <a:gd name="T5" fmla="*/ 16 h 20"/>
                <a:gd name="T6" fmla="*/ 11 w 33"/>
                <a:gd name="T7" fmla="*/ 18 h 20"/>
                <a:gd name="T8" fmla="*/ 18 w 33"/>
                <a:gd name="T9" fmla="*/ 20 h 20"/>
                <a:gd name="T10" fmla="*/ 24 w 33"/>
                <a:gd name="T11" fmla="*/ 20 h 20"/>
                <a:gd name="T12" fmla="*/ 24 w 33"/>
                <a:gd name="T13" fmla="*/ 20 h 20"/>
                <a:gd name="T14" fmla="*/ 29 w 33"/>
                <a:gd name="T15" fmla="*/ 20 h 20"/>
                <a:gd name="T16" fmla="*/ 33 w 33"/>
                <a:gd name="T17" fmla="*/ 18 h 20"/>
                <a:gd name="T18" fmla="*/ 33 w 33"/>
                <a:gd name="T19" fmla="*/ 16 h 20"/>
                <a:gd name="T20" fmla="*/ 31 w 33"/>
                <a:gd name="T21" fmla="*/ 11 h 20"/>
                <a:gd name="T22" fmla="*/ 31 w 33"/>
                <a:gd name="T23" fmla="*/ 11 h 20"/>
                <a:gd name="T24" fmla="*/ 27 w 33"/>
                <a:gd name="T25" fmla="*/ 7 h 20"/>
                <a:gd name="T26" fmla="*/ 20 w 33"/>
                <a:gd name="T27" fmla="*/ 4 h 20"/>
                <a:gd name="T28" fmla="*/ 15 w 33"/>
                <a:gd name="T29" fmla="*/ 2 h 20"/>
                <a:gd name="T30" fmla="*/ 9 w 33"/>
                <a:gd name="T31" fmla="*/ 0 h 20"/>
                <a:gd name="T32" fmla="*/ 9 w 33"/>
                <a:gd name="T33" fmla="*/ 0 h 20"/>
                <a:gd name="T34" fmla="*/ 4 w 33"/>
                <a:gd name="T35" fmla="*/ 2 h 20"/>
                <a:gd name="T36" fmla="*/ 0 w 33"/>
                <a:gd name="T37" fmla="*/ 4 h 20"/>
                <a:gd name="T38" fmla="*/ 0 w 33"/>
                <a:gd name="T39" fmla="*/ 7 h 20"/>
                <a:gd name="T40" fmla="*/ 2 w 3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0">
                  <a:moveTo>
                    <a:pt x="2" y="11"/>
                  </a:moveTo>
                  <a:lnTo>
                    <a:pt x="2" y="11"/>
                  </a:lnTo>
                  <a:lnTo>
                    <a:pt x="6" y="16"/>
                  </a:lnTo>
                  <a:lnTo>
                    <a:pt x="11" y="18"/>
                  </a:lnTo>
                  <a:lnTo>
                    <a:pt x="18" y="20"/>
                  </a:lnTo>
                  <a:lnTo>
                    <a:pt x="24" y="20"/>
                  </a:lnTo>
                  <a:lnTo>
                    <a:pt x="29" y="20"/>
                  </a:lnTo>
                  <a:lnTo>
                    <a:pt x="33" y="18"/>
                  </a:lnTo>
                  <a:lnTo>
                    <a:pt x="33" y="16"/>
                  </a:lnTo>
                  <a:lnTo>
                    <a:pt x="31" y="11"/>
                  </a:lnTo>
                  <a:lnTo>
                    <a:pt x="27" y="7"/>
                  </a:lnTo>
                  <a:lnTo>
                    <a:pt x="20" y="4"/>
                  </a:lnTo>
                  <a:lnTo>
                    <a:pt x="15" y="2"/>
                  </a:lnTo>
                  <a:lnTo>
                    <a:pt x="9"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2" name="Freeform 2399">
              <a:extLst>
                <a:ext uri="{FF2B5EF4-FFF2-40B4-BE49-F238E27FC236}">
                  <a16:creationId xmlns:a16="http://schemas.microsoft.com/office/drawing/2014/main" xmlns="" id="{24900382-04CE-8A45-9C19-BD0ED522EB88}"/>
                </a:ext>
              </a:extLst>
            </p:cNvPr>
            <p:cNvSpPr>
              <a:spLocks/>
            </p:cNvSpPr>
            <p:nvPr/>
          </p:nvSpPr>
          <p:spPr bwMode="auto">
            <a:xfrm>
              <a:off x="3718" y="3134"/>
              <a:ext cx="33" cy="20"/>
            </a:xfrm>
            <a:custGeom>
              <a:avLst/>
              <a:gdLst>
                <a:gd name="T0" fmla="*/ 2 w 33"/>
                <a:gd name="T1" fmla="*/ 11 h 20"/>
                <a:gd name="T2" fmla="*/ 2 w 33"/>
                <a:gd name="T3" fmla="*/ 11 h 20"/>
                <a:gd name="T4" fmla="*/ 6 w 33"/>
                <a:gd name="T5" fmla="*/ 16 h 20"/>
                <a:gd name="T6" fmla="*/ 11 w 33"/>
                <a:gd name="T7" fmla="*/ 18 h 20"/>
                <a:gd name="T8" fmla="*/ 18 w 33"/>
                <a:gd name="T9" fmla="*/ 20 h 20"/>
                <a:gd name="T10" fmla="*/ 24 w 33"/>
                <a:gd name="T11" fmla="*/ 20 h 20"/>
                <a:gd name="T12" fmla="*/ 24 w 33"/>
                <a:gd name="T13" fmla="*/ 20 h 20"/>
                <a:gd name="T14" fmla="*/ 29 w 33"/>
                <a:gd name="T15" fmla="*/ 20 h 20"/>
                <a:gd name="T16" fmla="*/ 33 w 33"/>
                <a:gd name="T17" fmla="*/ 18 h 20"/>
                <a:gd name="T18" fmla="*/ 33 w 33"/>
                <a:gd name="T19" fmla="*/ 16 h 20"/>
                <a:gd name="T20" fmla="*/ 31 w 33"/>
                <a:gd name="T21" fmla="*/ 11 h 20"/>
                <a:gd name="T22" fmla="*/ 31 w 33"/>
                <a:gd name="T23" fmla="*/ 11 h 20"/>
                <a:gd name="T24" fmla="*/ 27 w 33"/>
                <a:gd name="T25" fmla="*/ 7 h 20"/>
                <a:gd name="T26" fmla="*/ 20 w 33"/>
                <a:gd name="T27" fmla="*/ 4 h 20"/>
                <a:gd name="T28" fmla="*/ 15 w 33"/>
                <a:gd name="T29" fmla="*/ 2 h 20"/>
                <a:gd name="T30" fmla="*/ 9 w 33"/>
                <a:gd name="T31" fmla="*/ 0 h 20"/>
                <a:gd name="T32" fmla="*/ 9 w 33"/>
                <a:gd name="T33" fmla="*/ 0 h 20"/>
                <a:gd name="T34" fmla="*/ 4 w 33"/>
                <a:gd name="T35" fmla="*/ 2 h 20"/>
                <a:gd name="T36" fmla="*/ 0 w 33"/>
                <a:gd name="T37" fmla="*/ 4 h 20"/>
                <a:gd name="T38" fmla="*/ 0 w 33"/>
                <a:gd name="T39" fmla="*/ 7 h 20"/>
                <a:gd name="T40" fmla="*/ 2 w 3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3" h="20">
                  <a:moveTo>
                    <a:pt x="2" y="11"/>
                  </a:moveTo>
                  <a:lnTo>
                    <a:pt x="2" y="11"/>
                  </a:lnTo>
                  <a:lnTo>
                    <a:pt x="6" y="16"/>
                  </a:lnTo>
                  <a:lnTo>
                    <a:pt x="11" y="18"/>
                  </a:lnTo>
                  <a:lnTo>
                    <a:pt x="18" y="20"/>
                  </a:lnTo>
                  <a:lnTo>
                    <a:pt x="24" y="20"/>
                  </a:lnTo>
                  <a:lnTo>
                    <a:pt x="29" y="20"/>
                  </a:lnTo>
                  <a:lnTo>
                    <a:pt x="33" y="18"/>
                  </a:lnTo>
                  <a:lnTo>
                    <a:pt x="33" y="16"/>
                  </a:lnTo>
                  <a:lnTo>
                    <a:pt x="31" y="11"/>
                  </a:lnTo>
                  <a:lnTo>
                    <a:pt x="27" y="7"/>
                  </a:lnTo>
                  <a:lnTo>
                    <a:pt x="20" y="4"/>
                  </a:lnTo>
                  <a:lnTo>
                    <a:pt x="15" y="2"/>
                  </a:lnTo>
                  <a:lnTo>
                    <a:pt x="9"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3" name="Freeform 2400">
              <a:extLst>
                <a:ext uri="{FF2B5EF4-FFF2-40B4-BE49-F238E27FC236}">
                  <a16:creationId xmlns:a16="http://schemas.microsoft.com/office/drawing/2014/main" xmlns="" id="{581E3AA7-22D1-8D44-8ECA-4148D971C143}"/>
                </a:ext>
              </a:extLst>
            </p:cNvPr>
            <p:cNvSpPr>
              <a:spLocks/>
            </p:cNvSpPr>
            <p:nvPr/>
          </p:nvSpPr>
          <p:spPr bwMode="auto">
            <a:xfrm>
              <a:off x="3688" y="3136"/>
              <a:ext cx="34" cy="20"/>
            </a:xfrm>
            <a:custGeom>
              <a:avLst/>
              <a:gdLst>
                <a:gd name="T0" fmla="*/ 3 w 34"/>
                <a:gd name="T1" fmla="*/ 9 h 20"/>
                <a:gd name="T2" fmla="*/ 3 w 34"/>
                <a:gd name="T3" fmla="*/ 9 h 20"/>
                <a:gd name="T4" fmla="*/ 7 w 34"/>
                <a:gd name="T5" fmla="*/ 14 h 20"/>
                <a:gd name="T6" fmla="*/ 12 w 34"/>
                <a:gd name="T7" fmla="*/ 16 h 20"/>
                <a:gd name="T8" fmla="*/ 18 w 34"/>
                <a:gd name="T9" fmla="*/ 18 h 20"/>
                <a:gd name="T10" fmla="*/ 25 w 34"/>
                <a:gd name="T11" fmla="*/ 20 h 20"/>
                <a:gd name="T12" fmla="*/ 25 w 34"/>
                <a:gd name="T13" fmla="*/ 20 h 20"/>
                <a:gd name="T14" fmla="*/ 30 w 34"/>
                <a:gd name="T15" fmla="*/ 18 h 20"/>
                <a:gd name="T16" fmla="*/ 32 w 34"/>
                <a:gd name="T17" fmla="*/ 16 h 20"/>
                <a:gd name="T18" fmla="*/ 34 w 34"/>
                <a:gd name="T19" fmla="*/ 14 h 20"/>
                <a:gd name="T20" fmla="*/ 32 w 34"/>
                <a:gd name="T21" fmla="*/ 9 h 20"/>
                <a:gd name="T22" fmla="*/ 32 w 34"/>
                <a:gd name="T23" fmla="*/ 9 h 20"/>
                <a:gd name="T24" fmla="*/ 27 w 34"/>
                <a:gd name="T25" fmla="*/ 5 h 20"/>
                <a:gd name="T26" fmla="*/ 21 w 34"/>
                <a:gd name="T27" fmla="*/ 2 h 20"/>
                <a:gd name="T28" fmla="*/ 16 w 34"/>
                <a:gd name="T29" fmla="*/ 0 h 20"/>
                <a:gd name="T30" fmla="*/ 9 w 34"/>
                <a:gd name="T31" fmla="*/ 0 h 20"/>
                <a:gd name="T32" fmla="*/ 9 w 34"/>
                <a:gd name="T33" fmla="*/ 0 h 20"/>
                <a:gd name="T34" fmla="*/ 5 w 34"/>
                <a:gd name="T35" fmla="*/ 0 h 20"/>
                <a:gd name="T36" fmla="*/ 0 w 34"/>
                <a:gd name="T37" fmla="*/ 2 h 20"/>
                <a:gd name="T38" fmla="*/ 0 w 34"/>
                <a:gd name="T39" fmla="*/ 5 h 20"/>
                <a:gd name="T40" fmla="*/ 3 w 3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3" y="9"/>
                  </a:moveTo>
                  <a:lnTo>
                    <a:pt x="3" y="9"/>
                  </a:lnTo>
                  <a:lnTo>
                    <a:pt x="7" y="14"/>
                  </a:lnTo>
                  <a:lnTo>
                    <a:pt x="12" y="16"/>
                  </a:lnTo>
                  <a:lnTo>
                    <a:pt x="18" y="18"/>
                  </a:lnTo>
                  <a:lnTo>
                    <a:pt x="25" y="20"/>
                  </a:lnTo>
                  <a:lnTo>
                    <a:pt x="30" y="18"/>
                  </a:lnTo>
                  <a:lnTo>
                    <a:pt x="32" y="16"/>
                  </a:lnTo>
                  <a:lnTo>
                    <a:pt x="34" y="14"/>
                  </a:lnTo>
                  <a:lnTo>
                    <a:pt x="32" y="9"/>
                  </a:lnTo>
                  <a:lnTo>
                    <a:pt x="27" y="5"/>
                  </a:lnTo>
                  <a:lnTo>
                    <a:pt x="21" y="2"/>
                  </a:lnTo>
                  <a:lnTo>
                    <a:pt x="16" y="0"/>
                  </a:lnTo>
                  <a:lnTo>
                    <a:pt x="9" y="0"/>
                  </a:lnTo>
                  <a:lnTo>
                    <a:pt x="5"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4" name="Freeform 2401">
              <a:extLst>
                <a:ext uri="{FF2B5EF4-FFF2-40B4-BE49-F238E27FC236}">
                  <a16:creationId xmlns:a16="http://schemas.microsoft.com/office/drawing/2014/main" xmlns="" id="{A295BCB3-807D-AA4D-96BE-159E9177A0CF}"/>
                </a:ext>
              </a:extLst>
            </p:cNvPr>
            <p:cNvSpPr>
              <a:spLocks/>
            </p:cNvSpPr>
            <p:nvPr/>
          </p:nvSpPr>
          <p:spPr bwMode="auto">
            <a:xfrm>
              <a:off x="3688" y="3136"/>
              <a:ext cx="34" cy="20"/>
            </a:xfrm>
            <a:custGeom>
              <a:avLst/>
              <a:gdLst>
                <a:gd name="T0" fmla="*/ 3 w 34"/>
                <a:gd name="T1" fmla="*/ 9 h 20"/>
                <a:gd name="T2" fmla="*/ 3 w 34"/>
                <a:gd name="T3" fmla="*/ 9 h 20"/>
                <a:gd name="T4" fmla="*/ 7 w 34"/>
                <a:gd name="T5" fmla="*/ 14 h 20"/>
                <a:gd name="T6" fmla="*/ 12 w 34"/>
                <a:gd name="T7" fmla="*/ 16 h 20"/>
                <a:gd name="T8" fmla="*/ 18 w 34"/>
                <a:gd name="T9" fmla="*/ 18 h 20"/>
                <a:gd name="T10" fmla="*/ 25 w 34"/>
                <a:gd name="T11" fmla="*/ 20 h 20"/>
                <a:gd name="T12" fmla="*/ 25 w 34"/>
                <a:gd name="T13" fmla="*/ 20 h 20"/>
                <a:gd name="T14" fmla="*/ 30 w 34"/>
                <a:gd name="T15" fmla="*/ 18 h 20"/>
                <a:gd name="T16" fmla="*/ 32 w 34"/>
                <a:gd name="T17" fmla="*/ 16 h 20"/>
                <a:gd name="T18" fmla="*/ 34 w 34"/>
                <a:gd name="T19" fmla="*/ 14 h 20"/>
                <a:gd name="T20" fmla="*/ 32 w 34"/>
                <a:gd name="T21" fmla="*/ 9 h 20"/>
                <a:gd name="T22" fmla="*/ 32 w 34"/>
                <a:gd name="T23" fmla="*/ 9 h 20"/>
                <a:gd name="T24" fmla="*/ 27 w 34"/>
                <a:gd name="T25" fmla="*/ 5 h 20"/>
                <a:gd name="T26" fmla="*/ 21 w 34"/>
                <a:gd name="T27" fmla="*/ 2 h 20"/>
                <a:gd name="T28" fmla="*/ 16 w 34"/>
                <a:gd name="T29" fmla="*/ 0 h 20"/>
                <a:gd name="T30" fmla="*/ 9 w 34"/>
                <a:gd name="T31" fmla="*/ 0 h 20"/>
                <a:gd name="T32" fmla="*/ 9 w 34"/>
                <a:gd name="T33" fmla="*/ 0 h 20"/>
                <a:gd name="T34" fmla="*/ 5 w 34"/>
                <a:gd name="T35" fmla="*/ 0 h 20"/>
                <a:gd name="T36" fmla="*/ 0 w 34"/>
                <a:gd name="T37" fmla="*/ 2 h 20"/>
                <a:gd name="T38" fmla="*/ 0 w 34"/>
                <a:gd name="T39" fmla="*/ 5 h 20"/>
                <a:gd name="T40" fmla="*/ 3 w 3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4" h="20">
                  <a:moveTo>
                    <a:pt x="3" y="9"/>
                  </a:moveTo>
                  <a:lnTo>
                    <a:pt x="3" y="9"/>
                  </a:lnTo>
                  <a:lnTo>
                    <a:pt x="7" y="14"/>
                  </a:lnTo>
                  <a:lnTo>
                    <a:pt x="12" y="16"/>
                  </a:lnTo>
                  <a:lnTo>
                    <a:pt x="18" y="18"/>
                  </a:lnTo>
                  <a:lnTo>
                    <a:pt x="25" y="20"/>
                  </a:lnTo>
                  <a:lnTo>
                    <a:pt x="30" y="18"/>
                  </a:lnTo>
                  <a:lnTo>
                    <a:pt x="32" y="16"/>
                  </a:lnTo>
                  <a:lnTo>
                    <a:pt x="34" y="14"/>
                  </a:lnTo>
                  <a:lnTo>
                    <a:pt x="32" y="9"/>
                  </a:lnTo>
                  <a:lnTo>
                    <a:pt x="27" y="5"/>
                  </a:lnTo>
                  <a:lnTo>
                    <a:pt x="21" y="2"/>
                  </a:lnTo>
                  <a:lnTo>
                    <a:pt x="16" y="0"/>
                  </a:lnTo>
                  <a:lnTo>
                    <a:pt x="9" y="0"/>
                  </a:lnTo>
                  <a:lnTo>
                    <a:pt x="5"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5" name="Freeform 2402">
              <a:extLst>
                <a:ext uri="{FF2B5EF4-FFF2-40B4-BE49-F238E27FC236}">
                  <a16:creationId xmlns:a16="http://schemas.microsoft.com/office/drawing/2014/main" xmlns="" id="{3F51A75A-DA21-9C40-887C-FD08F12CFDA3}"/>
                </a:ext>
              </a:extLst>
            </p:cNvPr>
            <p:cNvSpPr>
              <a:spLocks/>
            </p:cNvSpPr>
            <p:nvPr/>
          </p:nvSpPr>
          <p:spPr bwMode="auto">
            <a:xfrm>
              <a:off x="3661" y="3136"/>
              <a:ext cx="32" cy="20"/>
            </a:xfrm>
            <a:custGeom>
              <a:avLst/>
              <a:gdLst>
                <a:gd name="T0" fmla="*/ 0 w 32"/>
                <a:gd name="T1" fmla="*/ 9 h 20"/>
                <a:gd name="T2" fmla="*/ 0 w 32"/>
                <a:gd name="T3" fmla="*/ 9 h 20"/>
                <a:gd name="T4" fmla="*/ 5 w 32"/>
                <a:gd name="T5" fmla="*/ 14 h 20"/>
                <a:gd name="T6" fmla="*/ 9 w 32"/>
                <a:gd name="T7" fmla="*/ 18 h 20"/>
                <a:gd name="T8" fmla="*/ 16 w 32"/>
                <a:gd name="T9" fmla="*/ 20 h 20"/>
                <a:gd name="T10" fmla="*/ 23 w 32"/>
                <a:gd name="T11" fmla="*/ 20 h 20"/>
                <a:gd name="T12" fmla="*/ 23 w 32"/>
                <a:gd name="T13" fmla="*/ 20 h 20"/>
                <a:gd name="T14" fmla="*/ 27 w 32"/>
                <a:gd name="T15" fmla="*/ 18 h 20"/>
                <a:gd name="T16" fmla="*/ 30 w 32"/>
                <a:gd name="T17" fmla="*/ 16 h 20"/>
                <a:gd name="T18" fmla="*/ 32 w 32"/>
                <a:gd name="T19" fmla="*/ 14 h 20"/>
                <a:gd name="T20" fmla="*/ 30 w 32"/>
                <a:gd name="T21" fmla="*/ 9 h 20"/>
                <a:gd name="T22" fmla="*/ 30 w 32"/>
                <a:gd name="T23" fmla="*/ 9 h 20"/>
                <a:gd name="T24" fmla="*/ 25 w 32"/>
                <a:gd name="T25" fmla="*/ 7 h 20"/>
                <a:gd name="T26" fmla="*/ 21 w 32"/>
                <a:gd name="T27" fmla="*/ 2 h 20"/>
                <a:gd name="T28" fmla="*/ 14 w 32"/>
                <a:gd name="T29" fmla="*/ 0 h 20"/>
                <a:gd name="T30" fmla="*/ 7 w 32"/>
                <a:gd name="T31" fmla="*/ 0 h 20"/>
                <a:gd name="T32" fmla="*/ 7 w 32"/>
                <a:gd name="T33" fmla="*/ 0 h 20"/>
                <a:gd name="T34" fmla="*/ 3 w 32"/>
                <a:gd name="T35" fmla="*/ 0 h 20"/>
                <a:gd name="T36" fmla="*/ 0 w 32"/>
                <a:gd name="T37" fmla="*/ 2 h 20"/>
                <a:gd name="T38" fmla="*/ 0 w 32"/>
                <a:gd name="T39" fmla="*/ 7 h 20"/>
                <a:gd name="T40" fmla="*/ 0 w 3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0" y="9"/>
                  </a:moveTo>
                  <a:lnTo>
                    <a:pt x="0" y="9"/>
                  </a:lnTo>
                  <a:lnTo>
                    <a:pt x="5" y="14"/>
                  </a:lnTo>
                  <a:lnTo>
                    <a:pt x="9" y="18"/>
                  </a:lnTo>
                  <a:lnTo>
                    <a:pt x="16" y="20"/>
                  </a:lnTo>
                  <a:lnTo>
                    <a:pt x="23" y="20"/>
                  </a:lnTo>
                  <a:lnTo>
                    <a:pt x="27" y="18"/>
                  </a:lnTo>
                  <a:lnTo>
                    <a:pt x="30" y="16"/>
                  </a:lnTo>
                  <a:lnTo>
                    <a:pt x="32" y="14"/>
                  </a:lnTo>
                  <a:lnTo>
                    <a:pt x="30" y="9"/>
                  </a:lnTo>
                  <a:lnTo>
                    <a:pt x="25" y="7"/>
                  </a:lnTo>
                  <a:lnTo>
                    <a:pt x="21" y="2"/>
                  </a:lnTo>
                  <a:lnTo>
                    <a:pt x="14" y="0"/>
                  </a:lnTo>
                  <a:lnTo>
                    <a:pt x="7" y="0"/>
                  </a:lnTo>
                  <a:lnTo>
                    <a:pt x="3"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6" name="Freeform 2403">
              <a:extLst>
                <a:ext uri="{FF2B5EF4-FFF2-40B4-BE49-F238E27FC236}">
                  <a16:creationId xmlns:a16="http://schemas.microsoft.com/office/drawing/2014/main" xmlns="" id="{C945B6FD-0258-F143-967C-F6CFED4B7FC5}"/>
                </a:ext>
              </a:extLst>
            </p:cNvPr>
            <p:cNvSpPr>
              <a:spLocks/>
            </p:cNvSpPr>
            <p:nvPr/>
          </p:nvSpPr>
          <p:spPr bwMode="auto">
            <a:xfrm>
              <a:off x="3661" y="3136"/>
              <a:ext cx="32" cy="20"/>
            </a:xfrm>
            <a:custGeom>
              <a:avLst/>
              <a:gdLst>
                <a:gd name="T0" fmla="*/ 0 w 32"/>
                <a:gd name="T1" fmla="*/ 9 h 20"/>
                <a:gd name="T2" fmla="*/ 0 w 32"/>
                <a:gd name="T3" fmla="*/ 9 h 20"/>
                <a:gd name="T4" fmla="*/ 5 w 32"/>
                <a:gd name="T5" fmla="*/ 14 h 20"/>
                <a:gd name="T6" fmla="*/ 9 w 32"/>
                <a:gd name="T7" fmla="*/ 18 h 20"/>
                <a:gd name="T8" fmla="*/ 16 w 32"/>
                <a:gd name="T9" fmla="*/ 20 h 20"/>
                <a:gd name="T10" fmla="*/ 23 w 32"/>
                <a:gd name="T11" fmla="*/ 20 h 20"/>
                <a:gd name="T12" fmla="*/ 23 w 32"/>
                <a:gd name="T13" fmla="*/ 20 h 20"/>
                <a:gd name="T14" fmla="*/ 27 w 32"/>
                <a:gd name="T15" fmla="*/ 18 h 20"/>
                <a:gd name="T16" fmla="*/ 30 w 32"/>
                <a:gd name="T17" fmla="*/ 16 h 20"/>
                <a:gd name="T18" fmla="*/ 32 w 32"/>
                <a:gd name="T19" fmla="*/ 14 h 20"/>
                <a:gd name="T20" fmla="*/ 30 w 32"/>
                <a:gd name="T21" fmla="*/ 9 h 20"/>
                <a:gd name="T22" fmla="*/ 30 w 32"/>
                <a:gd name="T23" fmla="*/ 9 h 20"/>
                <a:gd name="T24" fmla="*/ 25 w 32"/>
                <a:gd name="T25" fmla="*/ 7 h 20"/>
                <a:gd name="T26" fmla="*/ 21 w 32"/>
                <a:gd name="T27" fmla="*/ 2 h 20"/>
                <a:gd name="T28" fmla="*/ 14 w 32"/>
                <a:gd name="T29" fmla="*/ 0 h 20"/>
                <a:gd name="T30" fmla="*/ 7 w 32"/>
                <a:gd name="T31" fmla="*/ 0 h 20"/>
                <a:gd name="T32" fmla="*/ 7 w 32"/>
                <a:gd name="T33" fmla="*/ 0 h 20"/>
                <a:gd name="T34" fmla="*/ 3 w 32"/>
                <a:gd name="T35" fmla="*/ 0 h 20"/>
                <a:gd name="T36" fmla="*/ 0 w 32"/>
                <a:gd name="T37" fmla="*/ 2 h 20"/>
                <a:gd name="T38" fmla="*/ 0 w 32"/>
                <a:gd name="T39" fmla="*/ 7 h 20"/>
                <a:gd name="T40" fmla="*/ 0 w 3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0" y="9"/>
                  </a:moveTo>
                  <a:lnTo>
                    <a:pt x="0" y="9"/>
                  </a:lnTo>
                  <a:lnTo>
                    <a:pt x="5" y="14"/>
                  </a:lnTo>
                  <a:lnTo>
                    <a:pt x="9" y="18"/>
                  </a:lnTo>
                  <a:lnTo>
                    <a:pt x="16" y="20"/>
                  </a:lnTo>
                  <a:lnTo>
                    <a:pt x="23" y="20"/>
                  </a:lnTo>
                  <a:lnTo>
                    <a:pt x="27" y="18"/>
                  </a:lnTo>
                  <a:lnTo>
                    <a:pt x="30" y="16"/>
                  </a:lnTo>
                  <a:lnTo>
                    <a:pt x="32" y="14"/>
                  </a:lnTo>
                  <a:lnTo>
                    <a:pt x="30" y="9"/>
                  </a:lnTo>
                  <a:lnTo>
                    <a:pt x="25" y="7"/>
                  </a:lnTo>
                  <a:lnTo>
                    <a:pt x="21" y="2"/>
                  </a:lnTo>
                  <a:lnTo>
                    <a:pt x="14" y="0"/>
                  </a:lnTo>
                  <a:lnTo>
                    <a:pt x="7" y="0"/>
                  </a:lnTo>
                  <a:lnTo>
                    <a:pt x="3"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7" name="Freeform 2404">
              <a:extLst>
                <a:ext uri="{FF2B5EF4-FFF2-40B4-BE49-F238E27FC236}">
                  <a16:creationId xmlns:a16="http://schemas.microsoft.com/office/drawing/2014/main" xmlns="" id="{17EDABFA-F402-994D-87C2-A0DCCA7FF742}"/>
                </a:ext>
              </a:extLst>
            </p:cNvPr>
            <p:cNvSpPr>
              <a:spLocks/>
            </p:cNvSpPr>
            <p:nvPr/>
          </p:nvSpPr>
          <p:spPr bwMode="auto">
            <a:xfrm>
              <a:off x="3632" y="3136"/>
              <a:ext cx="32" cy="20"/>
            </a:xfrm>
            <a:custGeom>
              <a:avLst/>
              <a:gdLst>
                <a:gd name="T0" fmla="*/ 2 w 32"/>
                <a:gd name="T1" fmla="*/ 11 h 20"/>
                <a:gd name="T2" fmla="*/ 2 w 32"/>
                <a:gd name="T3" fmla="*/ 11 h 20"/>
                <a:gd name="T4" fmla="*/ 7 w 32"/>
                <a:gd name="T5" fmla="*/ 14 h 20"/>
                <a:gd name="T6" fmla="*/ 11 w 32"/>
                <a:gd name="T7" fmla="*/ 18 h 20"/>
                <a:gd name="T8" fmla="*/ 18 w 32"/>
                <a:gd name="T9" fmla="*/ 20 h 20"/>
                <a:gd name="T10" fmla="*/ 23 w 32"/>
                <a:gd name="T11" fmla="*/ 20 h 20"/>
                <a:gd name="T12" fmla="*/ 23 w 32"/>
                <a:gd name="T13" fmla="*/ 20 h 20"/>
                <a:gd name="T14" fmla="*/ 27 w 32"/>
                <a:gd name="T15" fmla="*/ 20 h 20"/>
                <a:gd name="T16" fmla="*/ 32 w 32"/>
                <a:gd name="T17" fmla="*/ 18 h 20"/>
                <a:gd name="T18" fmla="*/ 32 w 32"/>
                <a:gd name="T19" fmla="*/ 14 h 20"/>
                <a:gd name="T20" fmla="*/ 29 w 32"/>
                <a:gd name="T21" fmla="*/ 9 h 20"/>
                <a:gd name="T22" fmla="*/ 29 w 32"/>
                <a:gd name="T23" fmla="*/ 9 h 20"/>
                <a:gd name="T24" fmla="*/ 27 w 32"/>
                <a:gd name="T25" fmla="*/ 7 h 20"/>
                <a:gd name="T26" fmla="*/ 20 w 32"/>
                <a:gd name="T27" fmla="*/ 2 h 20"/>
                <a:gd name="T28" fmla="*/ 16 w 32"/>
                <a:gd name="T29" fmla="*/ 0 h 20"/>
                <a:gd name="T30" fmla="*/ 9 w 32"/>
                <a:gd name="T31" fmla="*/ 0 h 20"/>
                <a:gd name="T32" fmla="*/ 9 w 32"/>
                <a:gd name="T33" fmla="*/ 0 h 20"/>
                <a:gd name="T34" fmla="*/ 5 w 32"/>
                <a:gd name="T35" fmla="*/ 0 h 20"/>
                <a:gd name="T36" fmla="*/ 2 w 32"/>
                <a:gd name="T37" fmla="*/ 2 h 20"/>
                <a:gd name="T38" fmla="*/ 0 w 32"/>
                <a:gd name="T39" fmla="*/ 7 h 20"/>
                <a:gd name="T40" fmla="*/ 2 w 3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2" y="11"/>
                  </a:moveTo>
                  <a:lnTo>
                    <a:pt x="2" y="11"/>
                  </a:lnTo>
                  <a:lnTo>
                    <a:pt x="7" y="14"/>
                  </a:lnTo>
                  <a:lnTo>
                    <a:pt x="11" y="18"/>
                  </a:lnTo>
                  <a:lnTo>
                    <a:pt x="18" y="20"/>
                  </a:lnTo>
                  <a:lnTo>
                    <a:pt x="23" y="20"/>
                  </a:lnTo>
                  <a:lnTo>
                    <a:pt x="27" y="20"/>
                  </a:lnTo>
                  <a:lnTo>
                    <a:pt x="32" y="18"/>
                  </a:lnTo>
                  <a:lnTo>
                    <a:pt x="32" y="14"/>
                  </a:lnTo>
                  <a:lnTo>
                    <a:pt x="29" y="9"/>
                  </a:lnTo>
                  <a:lnTo>
                    <a:pt x="27" y="7"/>
                  </a:lnTo>
                  <a:lnTo>
                    <a:pt x="20" y="2"/>
                  </a:lnTo>
                  <a:lnTo>
                    <a:pt x="16" y="0"/>
                  </a:lnTo>
                  <a:lnTo>
                    <a:pt x="9" y="0"/>
                  </a:lnTo>
                  <a:lnTo>
                    <a:pt x="5" y="0"/>
                  </a:lnTo>
                  <a:lnTo>
                    <a:pt x="2"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8" name="Freeform 2405">
              <a:extLst>
                <a:ext uri="{FF2B5EF4-FFF2-40B4-BE49-F238E27FC236}">
                  <a16:creationId xmlns:a16="http://schemas.microsoft.com/office/drawing/2014/main" xmlns="" id="{907A9FC3-9A47-2142-B179-56584C8716F2}"/>
                </a:ext>
              </a:extLst>
            </p:cNvPr>
            <p:cNvSpPr>
              <a:spLocks/>
            </p:cNvSpPr>
            <p:nvPr/>
          </p:nvSpPr>
          <p:spPr bwMode="auto">
            <a:xfrm>
              <a:off x="3632" y="3136"/>
              <a:ext cx="32" cy="20"/>
            </a:xfrm>
            <a:custGeom>
              <a:avLst/>
              <a:gdLst>
                <a:gd name="T0" fmla="*/ 2 w 32"/>
                <a:gd name="T1" fmla="*/ 11 h 20"/>
                <a:gd name="T2" fmla="*/ 2 w 32"/>
                <a:gd name="T3" fmla="*/ 11 h 20"/>
                <a:gd name="T4" fmla="*/ 7 w 32"/>
                <a:gd name="T5" fmla="*/ 14 h 20"/>
                <a:gd name="T6" fmla="*/ 11 w 32"/>
                <a:gd name="T7" fmla="*/ 18 h 20"/>
                <a:gd name="T8" fmla="*/ 18 w 32"/>
                <a:gd name="T9" fmla="*/ 20 h 20"/>
                <a:gd name="T10" fmla="*/ 23 w 32"/>
                <a:gd name="T11" fmla="*/ 20 h 20"/>
                <a:gd name="T12" fmla="*/ 23 w 32"/>
                <a:gd name="T13" fmla="*/ 20 h 20"/>
                <a:gd name="T14" fmla="*/ 27 w 32"/>
                <a:gd name="T15" fmla="*/ 20 h 20"/>
                <a:gd name="T16" fmla="*/ 32 w 32"/>
                <a:gd name="T17" fmla="*/ 18 h 20"/>
                <a:gd name="T18" fmla="*/ 32 w 32"/>
                <a:gd name="T19" fmla="*/ 14 h 20"/>
                <a:gd name="T20" fmla="*/ 29 w 32"/>
                <a:gd name="T21" fmla="*/ 9 h 20"/>
                <a:gd name="T22" fmla="*/ 29 w 32"/>
                <a:gd name="T23" fmla="*/ 9 h 20"/>
                <a:gd name="T24" fmla="*/ 27 w 32"/>
                <a:gd name="T25" fmla="*/ 7 h 20"/>
                <a:gd name="T26" fmla="*/ 20 w 32"/>
                <a:gd name="T27" fmla="*/ 2 h 20"/>
                <a:gd name="T28" fmla="*/ 16 w 32"/>
                <a:gd name="T29" fmla="*/ 0 h 20"/>
                <a:gd name="T30" fmla="*/ 9 w 32"/>
                <a:gd name="T31" fmla="*/ 0 h 20"/>
                <a:gd name="T32" fmla="*/ 9 w 32"/>
                <a:gd name="T33" fmla="*/ 0 h 20"/>
                <a:gd name="T34" fmla="*/ 5 w 32"/>
                <a:gd name="T35" fmla="*/ 0 h 20"/>
                <a:gd name="T36" fmla="*/ 2 w 32"/>
                <a:gd name="T37" fmla="*/ 2 h 20"/>
                <a:gd name="T38" fmla="*/ 0 w 32"/>
                <a:gd name="T39" fmla="*/ 7 h 20"/>
                <a:gd name="T40" fmla="*/ 2 w 3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2" y="11"/>
                  </a:moveTo>
                  <a:lnTo>
                    <a:pt x="2" y="11"/>
                  </a:lnTo>
                  <a:lnTo>
                    <a:pt x="7" y="14"/>
                  </a:lnTo>
                  <a:lnTo>
                    <a:pt x="11" y="18"/>
                  </a:lnTo>
                  <a:lnTo>
                    <a:pt x="18" y="20"/>
                  </a:lnTo>
                  <a:lnTo>
                    <a:pt x="23" y="20"/>
                  </a:lnTo>
                  <a:lnTo>
                    <a:pt x="27" y="20"/>
                  </a:lnTo>
                  <a:lnTo>
                    <a:pt x="32" y="18"/>
                  </a:lnTo>
                  <a:lnTo>
                    <a:pt x="32" y="14"/>
                  </a:lnTo>
                  <a:lnTo>
                    <a:pt x="29" y="9"/>
                  </a:lnTo>
                  <a:lnTo>
                    <a:pt x="27" y="7"/>
                  </a:lnTo>
                  <a:lnTo>
                    <a:pt x="20" y="2"/>
                  </a:lnTo>
                  <a:lnTo>
                    <a:pt x="16" y="0"/>
                  </a:lnTo>
                  <a:lnTo>
                    <a:pt x="9" y="0"/>
                  </a:lnTo>
                  <a:lnTo>
                    <a:pt x="5" y="0"/>
                  </a:lnTo>
                  <a:lnTo>
                    <a:pt x="2"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89" name="Freeform 2406">
              <a:extLst>
                <a:ext uri="{FF2B5EF4-FFF2-40B4-BE49-F238E27FC236}">
                  <a16:creationId xmlns:a16="http://schemas.microsoft.com/office/drawing/2014/main" xmlns="" id="{54C8BEA8-5F7A-9944-B3CC-6AF8F57A4C01}"/>
                </a:ext>
              </a:extLst>
            </p:cNvPr>
            <p:cNvSpPr>
              <a:spLocks/>
            </p:cNvSpPr>
            <p:nvPr/>
          </p:nvSpPr>
          <p:spPr bwMode="auto">
            <a:xfrm>
              <a:off x="3605" y="3136"/>
              <a:ext cx="32" cy="20"/>
            </a:xfrm>
            <a:custGeom>
              <a:avLst/>
              <a:gdLst>
                <a:gd name="T0" fmla="*/ 2 w 32"/>
                <a:gd name="T1" fmla="*/ 11 h 20"/>
                <a:gd name="T2" fmla="*/ 2 w 32"/>
                <a:gd name="T3" fmla="*/ 11 h 20"/>
                <a:gd name="T4" fmla="*/ 7 w 32"/>
                <a:gd name="T5" fmla="*/ 16 h 20"/>
                <a:gd name="T6" fmla="*/ 11 w 32"/>
                <a:gd name="T7" fmla="*/ 18 h 20"/>
                <a:gd name="T8" fmla="*/ 16 w 32"/>
                <a:gd name="T9" fmla="*/ 20 h 20"/>
                <a:gd name="T10" fmla="*/ 23 w 32"/>
                <a:gd name="T11" fmla="*/ 20 h 20"/>
                <a:gd name="T12" fmla="*/ 23 w 32"/>
                <a:gd name="T13" fmla="*/ 20 h 20"/>
                <a:gd name="T14" fmla="*/ 27 w 32"/>
                <a:gd name="T15" fmla="*/ 20 h 20"/>
                <a:gd name="T16" fmla="*/ 29 w 32"/>
                <a:gd name="T17" fmla="*/ 18 h 20"/>
                <a:gd name="T18" fmla="*/ 32 w 32"/>
                <a:gd name="T19" fmla="*/ 14 h 20"/>
                <a:gd name="T20" fmla="*/ 29 w 32"/>
                <a:gd name="T21" fmla="*/ 11 h 20"/>
                <a:gd name="T22" fmla="*/ 29 w 32"/>
                <a:gd name="T23" fmla="*/ 11 h 20"/>
                <a:gd name="T24" fmla="*/ 25 w 32"/>
                <a:gd name="T25" fmla="*/ 7 h 20"/>
                <a:gd name="T26" fmla="*/ 20 w 32"/>
                <a:gd name="T27" fmla="*/ 5 h 20"/>
                <a:gd name="T28" fmla="*/ 14 w 32"/>
                <a:gd name="T29" fmla="*/ 2 h 20"/>
                <a:gd name="T30" fmla="*/ 9 w 32"/>
                <a:gd name="T31" fmla="*/ 0 h 20"/>
                <a:gd name="T32" fmla="*/ 9 w 32"/>
                <a:gd name="T33" fmla="*/ 0 h 20"/>
                <a:gd name="T34" fmla="*/ 5 w 32"/>
                <a:gd name="T35" fmla="*/ 2 h 20"/>
                <a:gd name="T36" fmla="*/ 2 w 32"/>
                <a:gd name="T37" fmla="*/ 5 h 20"/>
                <a:gd name="T38" fmla="*/ 0 w 32"/>
                <a:gd name="T39" fmla="*/ 7 h 20"/>
                <a:gd name="T40" fmla="*/ 2 w 3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2" y="11"/>
                  </a:moveTo>
                  <a:lnTo>
                    <a:pt x="2" y="11"/>
                  </a:lnTo>
                  <a:lnTo>
                    <a:pt x="7" y="16"/>
                  </a:lnTo>
                  <a:lnTo>
                    <a:pt x="11" y="18"/>
                  </a:lnTo>
                  <a:lnTo>
                    <a:pt x="16" y="20"/>
                  </a:lnTo>
                  <a:lnTo>
                    <a:pt x="23" y="20"/>
                  </a:lnTo>
                  <a:lnTo>
                    <a:pt x="27" y="20"/>
                  </a:lnTo>
                  <a:lnTo>
                    <a:pt x="29" y="18"/>
                  </a:lnTo>
                  <a:lnTo>
                    <a:pt x="32" y="14"/>
                  </a:lnTo>
                  <a:lnTo>
                    <a:pt x="29" y="11"/>
                  </a:lnTo>
                  <a:lnTo>
                    <a:pt x="25" y="7"/>
                  </a:lnTo>
                  <a:lnTo>
                    <a:pt x="20" y="5"/>
                  </a:lnTo>
                  <a:lnTo>
                    <a:pt x="14" y="2"/>
                  </a:lnTo>
                  <a:lnTo>
                    <a:pt x="9" y="0"/>
                  </a:lnTo>
                  <a:lnTo>
                    <a:pt x="5" y="2"/>
                  </a:lnTo>
                  <a:lnTo>
                    <a:pt x="2"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0" name="Freeform 2407">
              <a:extLst>
                <a:ext uri="{FF2B5EF4-FFF2-40B4-BE49-F238E27FC236}">
                  <a16:creationId xmlns:a16="http://schemas.microsoft.com/office/drawing/2014/main" xmlns="" id="{C36BF579-0AC3-374A-B1B2-8FFC8E900D65}"/>
                </a:ext>
              </a:extLst>
            </p:cNvPr>
            <p:cNvSpPr>
              <a:spLocks/>
            </p:cNvSpPr>
            <p:nvPr/>
          </p:nvSpPr>
          <p:spPr bwMode="auto">
            <a:xfrm>
              <a:off x="3605" y="3136"/>
              <a:ext cx="32" cy="20"/>
            </a:xfrm>
            <a:custGeom>
              <a:avLst/>
              <a:gdLst>
                <a:gd name="T0" fmla="*/ 2 w 32"/>
                <a:gd name="T1" fmla="*/ 11 h 20"/>
                <a:gd name="T2" fmla="*/ 2 w 32"/>
                <a:gd name="T3" fmla="*/ 11 h 20"/>
                <a:gd name="T4" fmla="*/ 7 w 32"/>
                <a:gd name="T5" fmla="*/ 16 h 20"/>
                <a:gd name="T6" fmla="*/ 11 w 32"/>
                <a:gd name="T7" fmla="*/ 18 h 20"/>
                <a:gd name="T8" fmla="*/ 16 w 32"/>
                <a:gd name="T9" fmla="*/ 20 h 20"/>
                <a:gd name="T10" fmla="*/ 23 w 32"/>
                <a:gd name="T11" fmla="*/ 20 h 20"/>
                <a:gd name="T12" fmla="*/ 23 w 32"/>
                <a:gd name="T13" fmla="*/ 20 h 20"/>
                <a:gd name="T14" fmla="*/ 27 w 32"/>
                <a:gd name="T15" fmla="*/ 20 h 20"/>
                <a:gd name="T16" fmla="*/ 29 w 32"/>
                <a:gd name="T17" fmla="*/ 18 h 20"/>
                <a:gd name="T18" fmla="*/ 32 w 32"/>
                <a:gd name="T19" fmla="*/ 14 h 20"/>
                <a:gd name="T20" fmla="*/ 29 w 32"/>
                <a:gd name="T21" fmla="*/ 11 h 20"/>
                <a:gd name="T22" fmla="*/ 29 w 32"/>
                <a:gd name="T23" fmla="*/ 11 h 20"/>
                <a:gd name="T24" fmla="*/ 25 w 32"/>
                <a:gd name="T25" fmla="*/ 7 h 20"/>
                <a:gd name="T26" fmla="*/ 20 w 32"/>
                <a:gd name="T27" fmla="*/ 5 h 20"/>
                <a:gd name="T28" fmla="*/ 14 w 32"/>
                <a:gd name="T29" fmla="*/ 2 h 20"/>
                <a:gd name="T30" fmla="*/ 9 w 32"/>
                <a:gd name="T31" fmla="*/ 0 h 20"/>
                <a:gd name="T32" fmla="*/ 9 w 32"/>
                <a:gd name="T33" fmla="*/ 0 h 20"/>
                <a:gd name="T34" fmla="*/ 5 w 32"/>
                <a:gd name="T35" fmla="*/ 2 h 20"/>
                <a:gd name="T36" fmla="*/ 2 w 32"/>
                <a:gd name="T37" fmla="*/ 5 h 20"/>
                <a:gd name="T38" fmla="*/ 0 w 32"/>
                <a:gd name="T39" fmla="*/ 7 h 20"/>
                <a:gd name="T40" fmla="*/ 2 w 3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 h="20">
                  <a:moveTo>
                    <a:pt x="2" y="11"/>
                  </a:moveTo>
                  <a:lnTo>
                    <a:pt x="2" y="11"/>
                  </a:lnTo>
                  <a:lnTo>
                    <a:pt x="7" y="16"/>
                  </a:lnTo>
                  <a:lnTo>
                    <a:pt x="11" y="18"/>
                  </a:lnTo>
                  <a:lnTo>
                    <a:pt x="16" y="20"/>
                  </a:lnTo>
                  <a:lnTo>
                    <a:pt x="23" y="20"/>
                  </a:lnTo>
                  <a:lnTo>
                    <a:pt x="27" y="20"/>
                  </a:lnTo>
                  <a:lnTo>
                    <a:pt x="29" y="18"/>
                  </a:lnTo>
                  <a:lnTo>
                    <a:pt x="32" y="14"/>
                  </a:lnTo>
                  <a:lnTo>
                    <a:pt x="29" y="11"/>
                  </a:lnTo>
                  <a:lnTo>
                    <a:pt x="25" y="7"/>
                  </a:lnTo>
                  <a:lnTo>
                    <a:pt x="20" y="5"/>
                  </a:lnTo>
                  <a:lnTo>
                    <a:pt x="14" y="2"/>
                  </a:lnTo>
                  <a:lnTo>
                    <a:pt x="9" y="0"/>
                  </a:lnTo>
                  <a:lnTo>
                    <a:pt x="5" y="2"/>
                  </a:lnTo>
                  <a:lnTo>
                    <a:pt x="2"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1" name="Freeform 2408">
              <a:extLst>
                <a:ext uri="{FF2B5EF4-FFF2-40B4-BE49-F238E27FC236}">
                  <a16:creationId xmlns:a16="http://schemas.microsoft.com/office/drawing/2014/main" xmlns="" id="{9E599A96-090F-AC42-865E-58F7789FB390}"/>
                </a:ext>
              </a:extLst>
            </p:cNvPr>
            <p:cNvSpPr>
              <a:spLocks/>
            </p:cNvSpPr>
            <p:nvPr/>
          </p:nvSpPr>
          <p:spPr bwMode="auto">
            <a:xfrm>
              <a:off x="3580" y="3136"/>
              <a:ext cx="30" cy="20"/>
            </a:xfrm>
            <a:custGeom>
              <a:avLst/>
              <a:gdLst>
                <a:gd name="T0" fmla="*/ 0 w 30"/>
                <a:gd name="T1" fmla="*/ 11 h 20"/>
                <a:gd name="T2" fmla="*/ 0 w 30"/>
                <a:gd name="T3" fmla="*/ 11 h 20"/>
                <a:gd name="T4" fmla="*/ 5 w 30"/>
                <a:gd name="T5" fmla="*/ 16 h 20"/>
                <a:gd name="T6" fmla="*/ 9 w 30"/>
                <a:gd name="T7" fmla="*/ 18 h 20"/>
                <a:gd name="T8" fmla="*/ 14 w 30"/>
                <a:gd name="T9" fmla="*/ 20 h 20"/>
                <a:gd name="T10" fmla="*/ 21 w 30"/>
                <a:gd name="T11" fmla="*/ 20 h 20"/>
                <a:gd name="T12" fmla="*/ 21 w 30"/>
                <a:gd name="T13" fmla="*/ 20 h 20"/>
                <a:gd name="T14" fmla="*/ 25 w 30"/>
                <a:gd name="T15" fmla="*/ 20 h 20"/>
                <a:gd name="T16" fmla="*/ 27 w 30"/>
                <a:gd name="T17" fmla="*/ 18 h 20"/>
                <a:gd name="T18" fmla="*/ 30 w 30"/>
                <a:gd name="T19" fmla="*/ 16 h 20"/>
                <a:gd name="T20" fmla="*/ 27 w 30"/>
                <a:gd name="T21" fmla="*/ 11 h 20"/>
                <a:gd name="T22" fmla="*/ 27 w 30"/>
                <a:gd name="T23" fmla="*/ 11 h 20"/>
                <a:gd name="T24" fmla="*/ 23 w 30"/>
                <a:gd name="T25" fmla="*/ 7 h 20"/>
                <a:gd name="T26" fmla="*/ 18 w 30"/>
                <a:gd name="T27" fmla="*/ 5 h 20"/>
                <a:gd name="T28" fmla="*/ 14 w 30"/>
                <a:gd name="T29" fmla="*/ 2 h 20"/>
                <a:gd name="T30" fmla="*/ 7 w 30"/>
                <a:gd name="T31" fmla="*/ 0 h 20"/>
                <a:gd name="T32" fmla="*/ 7 w 30"/>
                <a:gd name="T33" fmla="*/ 0 h 20"/>
                <a:gd name="T34" fmla="*/ 3 w 30"/>
                <a:gd name="T35" fmla="*/ 2 h 20"/>
                <a:gd name="T36" fmla="*/ 0 w 30"/>
                <a:gd name="T37" fmla="*/ 5 h 20"/>
                <a:gd name="T38" fmla="*/ 0 w 30"/>
                <a:gd name="T39" fmla="*/ 7 h 20"/>
                <a:gd name="T40" fmla="*/ 0 w 3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0">
                  <a:moveTo>
                    <a:pt x="0" y="11"/>
                  </a:moveTo>
                  <a:lnTo>
                    <a:pt x="0" y="11"/>
                  </a:lnTo>
                  <a:lnTo>
                    <a:pt x="5" y="16"/>
                  </a:lnTo>
                  <a:lnTo>
                    <a:pt x="9" y="18"/>
                  </a:lnTo>
                  <a:lnTo>
                    <a:pt x="14" y="20"/>
                  </a:lnTo>
                  <a:lnTo>
                    <a:pt x="21" y="20"/>
                  </a:lnTo>
                  <a:lnTo>
                    <a:pt x="25" y="20"/>
                  </a:lnTo>
                  <a:lnTo>
                    <a:pt x="27" y="18"/>
                  </a:lnTo>
                  <a:lnTo>
                    <a:pt x="30" y="16"/>
                  </a:lnTo>
                  <a:lnTo>
                    <a:pt x="27" y="11"/>
                  </a:lnTo>
                  <a:lnTo>
                    <a:pt x="23" y="7"/>
                  </a:lnTo>
                  <a:lnTo>
                    <a:pt x="18" y="5"/>
                  </a:lnTo>
                  <a:lnTo>
                    <a:pt x="14" y="2"/>
                  </a:lnTo>
                  <a:lnTo>
                    <a:pt x="7" y="0"/>
                  </a:lnTo>
                  <a:lnTo>
                    <a:pt x="3"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2" name="Freeform 2409">
              <a:extLst>
                <a:ext uri="{FF2B5EF4-FFF2-40B4-BE49-F238E27FC236}">
                  <a16:creationId xmlns:a16="http://schemas.microsoft.com/office/drawing/2014/main" xmlns="" id="{4A7C695D-E743-9447-B2C5-06270300382F}"/>
                </a:ext>
              </a:extLst>
            </p:cNvPr>
            <p:cNvSpPr>
              <a:spLocks/>
            </p:cNvSpPr>
            <p:nvPr/>
          </p:nvSpPr>
          <p:spPr bwMode="auto">
            <a:xfrm>
              <a:off x="3580" y="3136"/>
              <a:ext cx="30" cy="20"/>
            </a:xfrm>
            <a:custGeom>
              <a:avLst/>
              <a:gdLst>
                <a:gd name="T0" fmla="*/ 0 w 30"/>
                <a:gd name="T1" fmla="*/ 11 h 20"/>
                <a:gd name="T2" fmla="*/ 0 w 30"/>
                <a:gd name="T3" fmla="*/ 11 h 20"/>
                <a:gd name="T4" fmla="*/ 5 w 30"/>
                <a:gd name="T5" fmla="*/ 16 h 20"/>
                <a:gd name="T6" fmla="*/ 9 w 30"/>
                <a:gd name="T7" fmla="*/ 18 h 20"/>
                <a:gd name="T8" fmla="*/ 14 w 30"/>
                <a:gd name="T9" fmla="*/ 20 h 20"/>
                <a:gd name="T10" fmla="*/ 21 w 30"/>
                <a:gd name="T11" fmla="*/ 20 h 20"/>
                <a:gd name="T12" fmla="*/ 21 w 30"/>
                <a:gd name="T13" fmla="*/ 20 h 20"/>
                <a:gd name="T14" fmla="*/ 25 w 30"/>
                <a:gd name="T15" fmla="*/ 20 h 20"/>
                <a:gd name="T16" fmla="*/ 27 w 30"/>
                <a:gd name="T17" fmla="*/ 18 h 20"/>
                <a:gd name="T18" fmla="*/ 30 w 30"/>
                <a:gd name="T19" fmla="*/ 16 h 20"/>
                <a:gd name="T20" fmla="*/ 27 w 30"/>
                <a:gd name="T21" fmla="*/ 11 h 20"/>
                <a:gd name="T22" fmla="*/ 27 w 30"/>
                <a:gd name="T23" fmla="*/ 11 h 20"/>
                <a:gd name="T24" fmla="*/ 23 w 30"/>
                <a:gd name="T25" fmla="*/ 7 h 20"/>
                <a:gd name="T26" fmla="*/ 18 w 30"/>
                <a:gd name="T27" fmla="*/ 5 h 20"/>
                <a:gd name="T28" fmla="*/ 14 w 30"/>
                <a:gd name="T29" fmla="*/ 2 h 20"/>
                <a:gd name="T30" fmla="*/ 7 w 30"/>
                <a:gd name="T31" fmla="*/ 0 h 20"/>
                <a:gd name="T32" fmla="*/ 7 w 30"/>
                <a:gd name="T33" fmla="*/ 0 h 20"/>
                <a:gd name="T34" fmla="*/ 3 w 30"/>
                <a:gd name="T35" fmla="*/ 2 h 20"/>
                <a:gd name="T36" fmla="*/ 0 w 30"/>
                <a:gd name="T37" fmla="*/ 5 h 20"/>
                <a:gd name="T38" fmla="*/ 0 w 30"/>
                <a:gd name="T39" fmla="*/ 7 h 20"/>
                <a:gd name="T40" fmla="*/ 0 w 3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0">
                  <a:moveTo>
                    <a:pt x="0" y="11"/>
                  </a:moveTo>
                  <a:lnTo>
                    <a:pt x="0" y="11"/>
                  </a:lnTo>
                  <a:lnTo>
                    <a:pt x="5" y="16"/>
                  </a:lnTo>
                  <a:lnTo>
                    <a:pt x="9" y="18"/>
                  </a:lnTo>
                  <a:lnTo>
                    <a:pt x="14" y="20"/>
                  </a:lnTo>
                  <a:lnTo>
                    <a:pt x="21" y="20"/>
                  </a:lnTo>
                  <a:lnTo>
                    <a:pt x="25" y="20"/>
                  </a:lnTo>
                  <a:lnTo>
                    <a:pt x="27" y="18"/>
                  </a:lnTo>
                  <a:lnTo>
                    <a:pt x="30" y="16"/>
                  </a:lnTo>
                  <a:lnTo>
                    <a:pt x="27" y="11"/>
                  </a:lnTo>
                  <a:lnTo>
                    <a:pt x="23" y="7"/>
                  </a:lnTo>
                  <a:lnTo>
                    <a:pt x="18" y="5"/>
                  </a:lnTo>
                  <a:lnTo>
                    <a:pt x="14" y="2"/>
                  </a:lnTo>
                  <a:lnTo>
                    <a:pt x="7" y="0"/>
                  </a:lnTo>
                  <a:lnTo>
                    <a:pt x="3"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3" name="Freeform 2410">
              <a:extLst>
                <a:ext uri="{FF2B5EF4-FFF2-40B4-BE49-F238E27FC236}">
                  <a16:creationId xmlns:a16="http://schemas.microsoft.com/office/drawing/2014/main" xmlns="" id="{46672476-B856-5140-A800-CCD4599FC953}"/>
                </a:ext>
              </a:extLst>
            </p:cNvPr>
            <p:cNvSpPr>
              <a:spLocks/>
            </p:cNvSpPr>
            <p:nvPr/>
          </p:nvSpPr>
          <p:spPr bwMode="auto">
            <a:xfrm>
              <a:off x="3553" y="3138"/>
              <a:ext cx="30" cy="21"/>
            </a:xfrm>
            <a:custGeom>
              <a:avLst/>
              <a:gdLst>
                <a:gd name="T0" fmla="*/ 2 w 30"/>
                <a:gd name="T1" fmla="*/ 9 h 21"/>
                <a:gd name="T2" fmla="*/ 2 w 30"/>
                <a:gd name="T3" fmla="*/ 9 h 21"/>
                <a:gd name="T4" fmla="*/ 5 w 30"/>
                <a:gd name="T5" fmla="*/ 14 h 21"/>
                <a:gd name="T6" fmla="*/ 9 w 30"/>
                <a:gd name="T7" fmla="*/ 16 h 21"/>
                <a:gd name="T8" fmla="*/ 16 w 30"/>
                <a:gd name="T9" fmla="*/ 18 h 21"/>
                <a:gd name="T10" fmla="*/ 21 w 30"/>
                <a:gd name="T11" fmla="*/ 21 h 21"/>
                <a:gd name="T12" fmla="*/ 21 w 30"/>
                <a:gd name="T13" fmla="*/ 21 h 21"/>
                <a:gd name="T14" fmla="*/ 25 w 30"/>
                <a:gd name="T15" fmla="*/ 18 h 21"/>
                <a:gd name="T16" fmla="*/ 27 w 30"/>
                <a:gd name="T17" fmla="*/ 16 h 21"/>
                <a:gd name="T18" fmla="*/ 30 w 30"/>
                <a:gd name="T19" fmla="*/ 14 h 21"/>
                <a:gd name="T20" fmla="*/ 27 w 30"/>
                <a:gd name="T21" fmla="*/ 9 h 21"/>
                <a:gd name="T22" fmla="*/ 27 w 30"/>
                <a:gd name="T23" fmla="*/ 9 h 21"/>
                <a:gd name="T24" fmla="*/ 25 w 30"/>
                <a:gd name="T25" fmla="*/ 5 h 21"/>
                <a:gd name="T26" fmla="*/ 21 w 30"/>
                <a:gd name="T27" fmla="*/ 3 h 21"/>
                <a:gd name="T28" fmla="*/ 14 w 30"/>
                <a:gd name="T29" fmla="*/ 0 h 21"/>
                <a:gd name="T30" fmla="*/ 9 w 30"/>
                <a:gd name="T31" fmla="*/ 0 h 21"/>
                <a:gd name="T32" fmla="*/ 9 w 30"/>
                <a:gd name="T33" fmla="*/ 0 h 21"/>
                <a:gd name="T34" fmla="*/ 5 w 30"/>
                <a:gd name="T35" fmla="*/ 0 h 21"/>
                <a:gd name="T36" fmla="*/ 0 w 30"/>
                <a:gd name="T37" fmla="*/ 3 h 21"/>
                <a:gd name="T38" fmla="*/ 0 w 30"/>
                <a:gd name="T39" fmla="*/ 5 h 21"/>
                <a:gd name="T40" fmla="*/ 2 w 30"/>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1">
                  <a:moveTo>
                    <a:pt x="2" y="9"/>
                  </a:moveTo>
                  <a:lnTo>
                    <a:pt x="2" y="9"/>
                  </a:lnTo>
                  <a:lnTo>
                    <a:pt x="5" y="14"/>
                  </a:lnTo>
                  <a:lnTo>
                    <a:pt x="9" y="16"/>
                  </a:lnTo>
                  <a:lnTo>
                    <a:pt x="16" y="18"/>
                  </a:lnTo>
                  <a:lnTo>
                    <a:pt x="21" y="21"/>
                  </a:lnTo>
                  <a:lnTo>
                    <a:pt x="25" y="18"/>
                  </a:lnTo>
                  <a:lnTo>
                    <a:pt x="27" y="16"/>
                  </a:lnTo>
                  <a:lnTo>
                    <a:pt x="30" y="14"/>
                  </a:lnTo>
                  <a:lnTo>
                    <a:pt x="27" y="9"/>
                  </a:lnTo>
                  <a:lnTo>
                    <a:pt x="25" y="5"/>
                  </a:lnTo>
                  <a:lnTo>
                    <a:pt x="21" y="3"/>
                  </a:lnTo>
                  <a:lnTo>
                    <a:pt x="14" y="0"/>
                  </a:lnTo>
                  <a:lnTo>
                    <a:pt x="9" y="0"/>
                  </a:lnTo>
                  <a:lnTo>
                    <a:pt x="5"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4" name="Freeform 2411">
              <a:extLst>
                <a:ext uri="{FF2B5EF4-FFF2-40B4-BE49-F238E27FC236}">
                  <a16:creationId xmlns:a16="http://schemas.microsoft.com/office/drawing/2014/main" xmlns="" id="{0EA23E92-3DDA-8044-A860-4710D3B9A8BD}"/>
                </a:ext>
              </a:extLst>
            </p:cNvPr>
            <p:cNvSpPr>
              <a:spLocks/>
            </p:cNvSpPr>
            <p:nvPr/>
          </p:nvSpPr>
          <p:spPr bwMode="auto">
            <a:xfrm>
              <a:off x="3553" y="3138"/>
              <a:ext cx="30" cy="21"/>
            </a:xfrm>
            <a:custGeom>
              <a:avLst/>
              <a:gdLst>
                <a:gd name="T0" fmla="*/ 2 w 30"/>
                <a:gd name="T1" fmla="*/ 9 h 21"/>
                <a:gd name="T2" fmla="*/ 2 w 30"/>
                <a:gd name="T3" fmla="*/ 9 h 21"/>
                <a:gd name="T4" fmla="*/ 5 w 30"/>
                <a:gd name="T5" fmla="*/ 14 h 21"/>
                <a:gd name="T6" fmla="*/ 9 w 30"/>
                <a:gd name="T7" fmla="*/ 16 h 21"/>
                <a:gd name="T8" fmla="*/ 16 w 30"/>
                <a:gd name="T9" fmla="*/ 18 h 21"/>
                <a:gd name="T10" fmla="*/ 21 w 30"/>
                <a:gd name="T11" fmla="*/ 21 h 21"/>
                <a:gd name="T12" fmla="*/ 21 w 30"/>
                <a:gd name="T13" fmla="*/ 21 h 21"/>
                <a:gd name="T14" fmla="*/ 25 w 30"/>
                <a:gd name="T15" fmla="*/ 18 h 21"/>
                <a:gd name="T16" fmla="*/ 27 w 30"/>
                <a:gd name="T17" fmla="*/ 16 h 21"/>
                <a:gd name="T18" fmla="*/ 30 w 30"/>
                <a:gd name="T19" fmla="*/ 14 h 21"/>
                <a:gd name="T20" fmla="*/ 27 w 30"/>
                <a:gd name="T21" fmla="*/ 9 h 21"/>
                <a:gd name="T22" fmla="*/ 27 w 30"/>
                <a:gd name="T23" fmla="*/ 9 h 21"/>
                <a:gd name="T24" fmla="*/ 25 w 30"/>
                <a:gd name="T25" fmla="*/ 5 h 21"/>
                <a:gd name="T26" fmla="*/ 21 w 30"/>
                <a:gd name="T27" fmla="*/ 3 h 21"/>
                <a:gd name="T28" fmla="*/ 14 w 30"/>
                <a:gd name="T29" fmla="*/ 0 h 21"/>
                <a:gd name="T30" fmla="*/ 9 w 30"/>
                <a:gd name="T31" fmla="*/ 0 h 21"/>
                <a:gd name="T32" fmla="*/ 9 w 30"/>
                <a:gd name="T33" fmla="*/ 0 h 21"/>
                <a:gd name="T34" fmla="*/ 5 w 30"/>
                <a:gd name="T35" fmla="*/ 0 h 21"/>
                <a:gd name="T36" fmla="*/ 0 w 30"/>
                <a:gd name="T37" fmla="*/ 3 h 21"/>
                <a:gd name="T38" fmla="*/ 0 w 30"/>
                <a:gd name="T39" fmla="*/ 5 h 21"/>
                <a:gd name="T40" fmla="*/ 2 w 30"/>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0" h="21">
                  <a:moveTo>
                    <a:pt x="2" y="9"/>
                  </a:moveTo>
                  <a:lnTo>
                    <a:pt x="2" y="9"/>
                  </a:lnTo>
                  <a:lnTo>
                    <a:pt x="5" y="14"/>
                  </a:lnTo>
                  <a:lnTo>
                    <a:pt x="9" y="16"/>
                  </a:lnTo>
                  <a:lnTo>
                    <a:pt x="16" y="18"/>
                  </a:lnTo>
                  <a:lnTo>
                    <a:pt x="21" y="21"/>
                  </a:lnTo>
                  <a:lnTo>
                    <a:pt x="25" y="18"/>
                  </a:lnTo>
                  <a:lnTo>
                    <a:pt x="27" y="16"/>
                  </a:lnTo>
                  <a:lnTo>
                    <a:pt x="30" y="14"/>
                  </a:lnTo>
                  <a:lnTo>
                    <a:pt x="27" y="9"/>
                  </a:lnTo>
                  <a:lnTo>
                    <a:pt x="25" y="5"/>
                  </a:lnTo>
                  <a:lnTo>
                    <a:pt x="21" y="3"/>
                  </a:lnTo>
                  <a:lnTo>
                    <a:pt x="14" y="0"/>
                  </a:lnTo>
                  <a:lnTo>
                    <a:pt x="9" y="0"/>
                  </a:lnTo>
                  <a:lnTo>
                    <a:pt x="5"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5" name="Freeform 2412">
              <a:extLst>
                <a:ext uri="{FF2B5EF4-FFF2-40B4-BE49-F238E27FC236}">
                  <a16:creationId xmlns:a16="http://schemas.microsoft.com/office/drawing/2014/main" xmlns="" id="{C0B4E19B-6F96-F34E-9DB8-E6398F4432F8}"/>
                </a:ext>
              </a:extLst>
            </p:cNvPr>
            <p:cNvSpPr>
              <a:spLocks/>
            </p:cNvSpPr>
            <p:nvPr/>
          </p:nvSpPr>
          <p:spPr bwMode="auto">
            <a:xfrm>
              <a:off x="3528" y="3138"/>
              <a:ext cx="27" cy="21"/>
            </a:xfrm>
            <a:custGeom>
              <a:avLst/>
              <a:gdLst>
                <a:gd name="T0" fmla="*/ 0 w 27"/>
                <a:gd name="T1" fmla="*/ 9 h 21"/>
                <a:gd name="T2" fmla="*/ 0 w 27"/>
                <a:gd name="T3" fmla="*/ 9 h 21"/>
                <a:gd name="T4" fmla="*/ 5 w 27"/>
                <a:gd name="T5" fmla="*/ 14 h 21"/>
                <a:gd name="T6" fmla="*/ 9 w 27"/>
                <a:gd name="T7" fmla="*/ 18 h 21"/>
                <a:gd name="T8" fmla="*/ 14 w 27"/>
                <a:gd name="T9" fmla="*/ 21 h 21"/>
                <a:gd name="T10" fmla="*/ 18 w 27"/>
                <a:gd name="T11" fmla="*/ 21 h 21"/>
                <a:gd name="T12" fmla="*/ 18 w 27"/>
                <a:gd name="T13" fmla="*/ 21 h 21"/>
                <a:gd name="T14" fmla="*/ 23 w 27"/>
                <a:gd name="T15" fmla="*/ 18 h 21"/>
                <a:gd name="T16" fmla="*/ 27 w 27"/>
                <a:gd name="T17" fmla="*/ 16 h 21"/>
                <a:gd name="T18" fmla="*/ 27 w 27"/>
                <a:gd name="T19" fmla="*/ 14 h 21"/>
                <a:gd name="T20" fmla="*/ 27 w 27"/>
                <a:gd name="T21" fmla="*/ 9 h 21"/>
                <a:gd name="T22" fmla="*/ 27 w 27"/>
                <a:gd name="T23" fmla="*/ 9 h 21"/>
                <a:gd name="T24" fmla="*/ 23 w 27"/>
                <a:gd name="T25" fmla="*/ 7 h 21"/>
                <a:gd name="T26" fmla="*/ 18 w 27"/>
                <a:gd name="T27" fmla="*/ 3 h 21"/>
                <a:gd name="T28" fmla="*/ 14 w 27"/>
                <a:gd name="T29" fmla="*/ 0 h 21"/>
                <a:gd name="T30" fmla="*/ 7 w 27"/>
                <a:gd name="T31" fmla="*/ 0 h 21"/>
                <a:gd name="T32" fmla="*/ 7 w 27"/>
                <a:gd name="T33" fmla="*/ 0 h 21"/>
                <a:gd name="T34" fmla="*/ 3 w 27"/>
                <a:gd name="T35" fmla="*/ 0 h 21"/>
                <a:gd name="T36" fmla="*/ 0 w 27"/>
                <a:gd name="T37" fmla="*/ 3 h 21"/>
                <a:gd name="T38" fmla="*/ 0 w 27"/>
                <a:gd name="T39" fmla="*/ 7 h 21"/>
                <a:gd name="T40" fmla="*/ 0 w 27"/>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9"/>
                  </a:moveTo>
                  <a:lnTo>
                    <a:pt x="0" y="9"/>
                  </a:lnTo>
                  <a:lnTo>
                    <a:pt x="5" y="14"/>
                  </a:lnTo>
                  <a:lnTo>
                    <a:pt x="9" y="18"/>
                  </a:lnTo>
                  <a:lnTo>
                    <a:pt x="14" y="21"/>
                  </a:lnTo>
                  <a:lnTo>
                    <a:pt x="18" y="21"/>
                  </a:lnTo>
                  <a:lnTo>
                    <a:pt x="23" y="18"/>
                  </a:lnTo>
                  <a:lnTo>
                    <a:pt x="27" y="16"/>
                  </a:lnTo>
                  <a:lnTo>
                    <a:pt x="27" y="14"/>
                  </a:lnTo>
                  <a:lnTo>
                    <a:pt x="27" y="9"/>
                  </a:lnTo>
                  <a:lnTo>
                    <a:pt x="23" y="7"/>
                  </a:lnTo>
                  <a:lnTo>
                    <a:pt x="18" y="3"/>
                  </a:lnTo>
                  <a:lnTo>
                    <a:pt x="14" y="0"/>
                  </a:lnTo>
                  <a:lnTo>
                    <a:pt x="7" y="0"/>
                  </a:lnTo>
                  <a:lnTo>
                    <a:pt x="3" y="0"/>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6" name="Freeform 2413">
              <a:extLst>
                <a:ext uri="{FF2B5EF4-FFF2-40B4-BE49-F238E27FC236}">
                  <a16:creationId xmlns:a16="http://schemas.microsoft.com/office/drawing/2014/main" xmlns="" id="{89A8FCA8-7307-E04B-BBCF-DBDC8C0D4374}"/>
                </a:ext>
              </a:extLst>
            </p:cNvPr>
            <p:cNvSpPr>
              <a:spLocks/>
            </p:cNvSpPr>
            <p:nvPr/>
          </p:nvSpPr>
          <p:spPr bwMode="auto">
            <a:xfrm>
              <a:off x="3528" y="3138"/>
              <a:ext cx="27" cy="21"/>
            </a:xfrm>
            <a:custGeom>
              <a:avLst/>
              <a:gdLst>
                <a:gd name="T0" fmla="*/ 0 w 27"/>
                <a:gd name="T1" fmla="*/ 9 h 21"/>
                <a:gd name="T2" fmla="*/ 0 w 27"/>
                <a:gd name="T3" fmla="*/ 9 h 21"/>
                <a:gd name="T4" fmla="*/ 5 w 27"/>
                <a:gd name="T5" fmla="*/ 14 h 21"/>
                <a:gd name="T6" fmla="*/ 9 w 27"/>
                <a:gd name="T7" fmla="*/ 18 h 21"/>
                <a:gd name="T8" fmla="*/ 14 w 27"/>
                <a:gd name="T9" fmla="*/ 21 h 21"/>
                <a:gd name="T10" fmla="*/ 18 w 27"/>
                <a:gd name="T11" fmla="*/ 21 h 21"/>
                <a:gd name="T12" fmla="*/ 18 w 27"/>
                <a:gd name="T13" fmla="*/ 21 h 21"/>
                <a:gd name="T14" fmla="*/ 23 w 27"/>
                <a:gd name="T15" fmla="*/ 18 h 21"/>
                <a:gd name="T16" fmla="*/ 27 w 27"/>
                <a:gd name="T17" fmla="*/ 16 h 21"/>
                <a:gd name="T18" fmla="*/ 27 w 27"/>
                <a:gd name="T19" fmla="*/ 14 h 21"/>
                <a:gd name="T20" fmla="*/ 27 w 27"/>
                <a:gd name="T21" fmla="*/ 9 h 21"/>
                <a:gd name="T22" fmla="*/ 27 w 27"/>
                <a:gd name="T23" fmla="*/ 9 h 21"/>
                <a:gd name="T24" fmla="*/ 23 w 27"/>
                <a:gd name="T25" fmla="*/ 7 h 21"/>
                <a:gd name="T26" fmla="*/ 18 w 27"/>
                <a:gd name="T27" fmla="*/ 3 h 21"/>
                <a:gd name="T28" fmla="*/ 14 w 27"/>
                <a:gd name="T29" fmla="*/ 0 h 21"/>
                <a:gd name="T30" fmla="*/ 7 w 27"/>
                <a:gd name="T31" fmla="*/ 0 h 21"/>
                <a:gd name="T32" fmla="*/ 7 w 27"/>
                <a:gd name="T33" fmla="*/ 0 h 21"/>
                <a:gd name="T34" fmla="*/ 3 w 27"/>
                <a:gd name="T35" fmla="*/ 0 h 21"/>
                <a:gd name="T36" fmla="*/ 0 w 27"/>
                <a:gd name="T37" fmla="*/ 3 h 21"/>
                <a:gd name="T38" fmla="*/ 0 w 27"/>
                <a:gd name="T39" fmla="*/ 7 h 21"/>
                <a:gd name="T40" fmla="*/ 0 w 27"/>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9"/>
                  </a:moveTo>
                  <a:lnTo>
                    <a:pt x="0" y="9"/>
                  </a:lnTo>
                  <a:lnTo>
                    <a:pt x="5" y="14"/>
                  </a:lnTo>
                  <a:lnTo>
                    <a:pt x="9" y="18"/>
                  </a:lnTo>
                  <a:lnTo>
                    <a:pt x="14" y="21"/>
                  </a:lnTo>
                  <a:lnTo>
                    <a:pt x="18" y="21"/>
                  </a:lnTo>
                  <a:lnTo>
                    <a:pt x="23" y="18"/>
                  </a:lnTo>
                  <a:lnTo>
                    <a:pt x="27" y="16"/>
                  </a:lnTo>
                  <a:lnTo>
                    <a:pt x="27" y="14"/>
                  </a:lnTo>
                  <a:lnTo>
                    <a:pt x="27" y="9"/>
                  </a:lnTo>
                  <a:lnTo>
                    <a:pt x="23" y="7"/>
                  </a:lnTo>
                  <a:lnTo>
                    <a:pt x="18" y="3"/>
                  </a:lnTo>
                  <a:lnTo>
                    <a:pt x="14" y="0"/>
                  </a:lnTo>
                  <a:lnTo>
                    <a:pt x="7" y="0"/>
                  </a:lnTo>
                  <a:lnTo>
                    <a:pt x="3" y="0"/>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7" name="Freeform 2414">
              <a:extLst>
                <a:ext uri="{FF2B5EF4-FFF2-40B4-BE49-F238E27FC236}">
                  <a16:creationId xmlns:a16="http://schemas.microsoft.com/office/drawing/2014/main" xmlns="" id="{46B44823-D7C1-B64B-BD35-0AF33DD55837}"/>
                </a:ext>
              </a:extLst>
            </p:cNvPr>
            <p:cNvSpPr>
              <a:spLocks/>
            </p:cNvSpPr>
            <p:nvPr/>
          </p:nvSpPr>
          <p:spPr bwMode="auto">
            <a:xfrm>
              <a:off x="3504" y="3138"/>
              <a:ext cx="27" cy="21"/>
            </a:xfrm>
            <a:custGeom>
              <a:avLst/>
              <a:gdLst>
                <a:gd name="T0" fmla="*/ 0 w 27"/>
                <a:gd name="T1" fmla="*/ 12 h 21"/>
                <a:gd name="T2" fmla="*/ 0 w 27"/>
                <a:gd name="T3" fmla="*/ 12 h 21"/>
                <a:gd name="T4" fmla="*/ 2 w 27"/>
                <a:gd name="T5" fmla="*/ 14 h 21"/>
                <a:gd name="T6" fmla="*/ 6 w 27"/>
                <a:gd name="T7" fmla="*/ 18 h 21"/>
                <a:gd name="T8" fmla="*/ 13 w 27"/>
                <a:gd name="T9" fmla="*/ 21 h 21"/>
                <a:gd name="T10" fmla="*/ 18 w 27"/>
                <a:gd name="T11" fmla="*/ 21 h 21"/>
                <a:gd name="T12" fmla="*/ 18 w 27"/>
                <a:gd name="T13" fmla="*/ 21 h 21"/>
                <a:gd name="T14" fmla="*/ 22 w 27"/>
                <a:gd name="T15" fmla="*/ 21 h 21"/>
                <a:gd name="T16" fmla="*/ 24 w 27"/>
                <a:gd name="T17" fmla="*/ 18 h 21"/>
                <a:gd name="T18" fmla="*/ 27 w 27"/>
                <a:gd name="T19" fmla="*/ 14 h 21"/>
                <a:gd name="T20" fmla="*/ 24 w 27"/>
                <a:gd name="T21" fmla="*/ 9 h 21"/>
                <a:gd name="T22" fmla="*/ 24 w 27"/>
                <a:gd name="T23" fmla="*/ 9 h 21"/>
                <a:gd name="T24" fmla="*/ 22 w 27"/>
                <a:gd name="T25" fmla="*/ 7 h 21"/>
                <a:gd name="T26" fmla="*/ 18 w 27"/>
                <a:gd name="T27" fmla="*/ 3 h 21"/>
                <a:gd name="T28" fmla="*/ 13 w 27"/>
                <a:gd name="T29" fmla="*/ 0 h 21"/>
                <a:gd name="T30" fmla="*/ 6 w 27"/>
                <a:gd name="T31" fmla="*/ 0 h 21"/>
                <a:gd name="T32" fmla="*/ 6 w 27"/>
                <a:gd name="T33" fmla="*/ 0 h 21"/>
                <a:gd name="T34" fmla="*/ 2 w 27"/>
                <a:gd name="T35" fmla="*/ 0 h 21"/>
                <a:gd name="T36" fmla="*/ 0 w 27"/>
                <a:gd name="T37" fmla="*/ 3 h 21"/>
                <a:gd name="T38" fmla="*/ 0 w 27"/>
                <a:gd name="T39" fmla="*/ 7 h 21"/>
                <a:gd name="T40" fmla="*/ 0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12"/>
                  </a:moveTo>
                  <a:lnTo>
                    <a:pt x="0" y="12"/>
                  </a:lnTo>
                  <a:lnTo>
                    <a:pt x="2" y="14"/>
                  </a:lnTo>
                  <a:lnTo>
                    <a:pt x="6" y="18"/>
                  </a:lnTo>
                  <a:lnTo>
                    <a:pt x="13" y="21"/>
                  </a:lnTo>
                  <a:lnTo>
                    <a:pt x="18" y="21"/>
                  </a:lnTo>
                  <a:lnTo>
                    <a:pt x="22" y="21"/>
                  </a:lnTo>
                  <a:lnTo>
                    <a:pt x="24" y="18"/>
                  </a:lnTo>
                  <a:lnTo>
                    <a:pt x="27" y="14"/>
                  </a:lnTo>
                  <a:lnTo>
                    <a:pt x="24" y="9"/>
                  </a:lnTo>
                  <a:lnTo>
                    <a:pt x="22" y="7"/>
                  </a:lnTo>
                  <a:lnTo>
                    <a:pt x="18" y="3"/>
                  </a:lnTo>
                  <a:lnTo>
                    <a:pt x="13" y="0"/>
                  </a:lnTo>
                  <a:lnTo>
                    <a:pt x="6" y="0"/>
                  </a:lnTo>
                  <a:lnTo>
                    <a:pt x="2" y="0"/>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198" name="Freeform 2415">
              <a:extLst>
                <a:ext uri="{FF2B5EF4-FFF2-40B4-BE49-F238E27FC236}">
                  <a16:creationId xmlns:a16="http://schemas.microsoft.com/office/drawing/2014/main" xmlns="" id="{8C979CD9-8B21-E64E-A74F-E7149BB6EC73}"/>
                </a:ext>
              </a:extLst>
            </p:cNvPr>
            <p:cNvSpPr>
              <a:spLocks/>
            </p:cNvSpPr>
            <p:nvPr/>
          </p:nvSpPr>
          <p:spPr bwMode="auto">
            <a:xfrm>
              <a:off x="3504" y="3138"/>
              <a:ext cx="27" cy="21"/>
            </a:xfrm>
            <a:custGeom>
              <a:avLst/>
              <a:gdLst>
                <a:gd name="T0" fmla="*/ 0 w 27"/>
                <a:gd name="T1" fmla="*/ 12 h 21"/>
                <a:gd name="T2" fmla="*/ 0 w 27"/>
                <a:gd name="T3" fmla="*/ 12 h 21"/>
                <a:gd name="T4" fmla="*/ 2 w 27"/>
                <a:gd name="T5" fmla="*/ 14 h 21"/>
                <a:gd name="T6" fmla="*/ 6 w 27"/>
                <a:gd name="T7" fmla="*/ 18 h 21"/>
                <a:gd name="T8" fmla="*/ 13 w 27"/>
                <a:gd name="T9" fmla="*/ 21 h 21"/>
                <a:gd name="T10" fmla="*/ 18 w 27"/>
                <a:gd name="T11" fmla="*/ 21 h 21"/>
                <a:gd name="T12" fmla="*/ 18 w 27"/>
                <a:gd name="T13" fmla="*/ 21 h 21"/>
                <a:gd name="T14" fmla="*/ 22 w 27"/>
                <a:gd name="T15" fmla="*/ 21 h 21"/>
                <a:gd name="T16" fmla="*/ 24 w 27"/>
                <a:gd name="T17" fmla="*/ 18 h 21"/>
                <a:gd name="T18" fmla="*/ 27 w 27"/>
                <a:gd name="T19" fmla="*/ 14 h 21"/>
                <a:gd name="T20" fmla="*/ 24 w 27"/>
                <a:gd name="T21" fmla="*/ 9 h 21"/>
                <a:gd name="T22" fmla="*/ 24 w 27"/>
                <a:gd name="T23" fmla="*/ 9 h 21"/>
                <a:gd name="T24" fmla="*/ 22 w 27"/>
                <a:gd name="T25" fmla="*/ 7 h 21"/>
                <a:gd name="T26" fmla="*/ 18 w 27"/>
                <a:gd name="T27" fmla="*/ 3 h 21"/>
                <a:gd name="T28" fmla="*/ 13 w 27"/>
                <a:gd name="T29" fmla="*/ 0 h 21"/>
                <a:gd name="T30" fmla="*/ 6 w 27"/>
                <a:gd name="T31" fmla="*/ 0 h 21"/>
                <a:gd name="T32" fmla="*/ 6 w 27"/>
                <a:gd name="T33" fmla="*/ 0 h 21"/>
                <a:gd name="T34" fmla="*/ 2 w 27"/>
                <a:gd name="T35" fmla="*/ 0 h 21"/>
                <a:gd name="T36" fmla="*/ 0 w 27"/>
                <a:gd name="T37" fmla="*/ 3 h 21"/>
                <a:gd name="T38" fmla="*/ 0 w 27"/>
                <a:gd name="T39" fmla="*/ 7 h 21"/>
                <a:gd name="T40" fmla="*/ 0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12"/>
                  </a:moveTo>
                  <a:lnTo>
                    <a:pt x="0" y="12"/>
                  </a:lnTo>
                  <a:lnTo>
                    <a:pt x="2" y="14"/>
                  </a:lnTo>
                  <a:lnTo>
                    <a:pt x="6" y="18"/>
                  </a:lnTo>
                  <a:lnTo>
                    <a:pt x="13" y="21"/>
                  </a:lnTo>
                  <a:lnTo>
                    <a:pt x="18" y="21"/>
                  </a:lnTo>
                  <a:lnTo>
                    <a:pt x="22" y="21"/>
                  </a:lnTo>
                  <a:lnTo>
                    <a:pt x="24" y="18"/>
                  </a:lnTo>
                  <a:lnTo>
                    <a:pt x="27" y="14"/>
                  </a:lnTo>
                  <a:lnTo>
                    <a:pt x="24" y="9"/>
                  </a:lnTo>
                  <a:lnTo>
                    <a:pt x="22" y="7"/>
                  </a:lnTo>
                  <a:lnTo>
                    <a:pt x="18" y="3"/>
                  </a:lnTo>
                  <a:lnTo>
                    <a:pt x="13" y="0"/>
                  </a:lnTo>
                  <a:lnTo>
                    <a:pt x="6" y="0"/>
                  </a:lnTo>
                  <a:lnTo>
                    <a:pt x="2" y="0"/>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6199" name="Group 2617">
            <a:extLst>
              <a:ext uri="{FF2B5EF4-FFF2-40B4-BE49-F238E27FC236}">
                <a16:creationId xmlns:a16="http://schemas.microsoft.com/office/drawing/2014/main" xmlns="" id="{5D576A91-A7BD-714A-85E1-DEA78CDBE651}"/>
              </a:ext>
            </a:extLst>
          </p:cNvPr>
          <p:cNvGrpSpPr>
            <a:grpSpLocks/>
          </p:cNvGrpSpPr>
          <p:nvPr/>
        </p:nvGrpSpPr>
        <p:grpSpPr bwMode="auto">
          <a:xfrm>
            <a:off x="1739900" y="4627563"/>
            <a:ext cx="4257675" cy="125412"/>
            <a:chOff x="1637" y="3109"/>
            <a:chExt cx="2682" cy="79"/>
          </a:xfrm>
        </p:grpSpPr>
        <p:sp>
          <p:nvSpPr>
            <p:cNvPr id="6200" name="Freeform 2417">
              <a:extLst>
                <a:ext uri="{FF2B5EF4-FFF2-40B4-BE49-F238E27FC236}">
                  <a16:creationId xmlns:a16="http://schemas.microsoft.com/office/drawing/2014/main" xmlns="" id="{228628AC-B15A-8A40-9008-9F52C3E6A2E8}"/>
                </a:ext>
              </a:extLst>
            </p:cNvPr>
            <p:cNvSpPr>
              <a:spLocks/>
            </p:cNvSpPr>
            <p:nvPr/>
          </p:nvSpPr>
          <p:spPr bwMode="auto">
            <a:xfrm>
              <a:off x="3479" y="3138"/>
              <a:ext cx="27" cy="21"/>
            </a:xfrm>
            <a:custGeom>
              <a:avLst/>
              <a:gdLst>
                <a:gd name="T0" fmla="*/ 0 w 27"/>
                <a:gd name="T1" fmla="*/ 12 h 21"/>
                <a:gd name="T2" fmla="*/ 0 w 27"/>
                <a:gd name="T3" fmla="*/ 12 h 21"/>
                <a:gd name="T4" fmla="*/ 2 w 27"/>
                <a:gd name="T5" fmla="*/ 16 h 21"/>
                <a:gd name="T6" fmla="*/ 7 w 27"/>
                <a:gd name="T7" fmla="*/ 18 h 21"/>
                <a:gd name="T8" fmla="*/ 11 w 27"/>
                <a:gd name="T9" fmla="*/ 21 h 21"/>
                <a:gd name="T10" fmla="*/ 18 w 27"/>
                <a:gd name="T11" fmla="*/ 21 h 21"/>
                <a:gd name="T12" fmla="*/ 18 w 27"/>
                <a:gd name="T13" fmla="*/ 21 h 21"/>
                <a:gd name="T14" fmla="*/ 22 w 27"/>
                <a:gd name="T15" fmla="*/ 21 h 21"/>
                <a:gd name="T16" fmla="*/ 25 w 27"/>
                <a:gd name="T17" fmla="*/ 18 h 21"/>
                <a:gd name="T18" fmla="*/ 27 w 27"/>
                <a:gd name="T19" fmla="*/ 14 h 21"/>
                <a:gd name="T20" fmla="*/ 25 w 27"/>
                <a:gd name="T21" fmla="*/ 12 h 21"/>
                <a:gd name="T22" fmla="*/ 25 w 27"/>
                <a:gd name="T23" fmla="*/ 12 h 21"/>
                <a:gd name="T24" fmla="*/ 22 w 27"/>
                <a:gd name="T25" fmla="*/ 7 h 21"/>
                <a:gd name="T26" fmla="*/ 18 w 27"/>
                <a:gd name="T27" fmla="*/ 3 h 21"/>
                <a:gd name="T28" fmla="*/ 13 w 27"/>
                <a:gd name="T29" fmla="*/ 3 h 21"/>
                <a:gd name="T30" fmla="*/ 9 w 27"/>
                <a:gd name="T31" fmla="*/ 0 h 21"/>
                <a:gd name="T32" fmla="*/ 9 w 27"/>
                <a:gd name="T33" fmla="*/ 0 h 21"/>
                <a:gd name="T34" fmla="*/ 4 w 27"/>
                <a:gd name="T35" fmla="*/ 3 h 21"/>
                <a:gd name="T36" fmla="*/ 0 w 27"/>
                <a:gd name="T37" fmla="*/ 5 h 21"/>
                <a:gd name="T38" fmla="*/ 0 w 27"/>
                <a:gd name="T39" fmla="*/ 7 h 21"/>
                <a:gd name="T40" fmla="*/ 0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12"/>
                  </a:moveTo>
                  <a:lnTo>
                    <a:pt x="0" y="12"/>
                  </a:lnTo>
                  <a:lnTo>
                    <a:pt x="2" y="16"/>
                  </a:lnTo>
                  <a:lnTo>
                    <a:pt x="7" y="18"/>
                  </a:lnTo>
                  <a:lnTo>
                    <a:pt x="11" y="21"/>
                  </a:lnTo>
                  <a:lnTo>
                    <a:pt x="18" y="21"/>
                  </a:lnTo>
                  <a:lnTo>
                    <a:pt x="22" y="21"/>
                  </a:lnTo>
                  <a:lnTo>
                    <a:pt x="25" y="18"/>
                  </a:lnTo>
                  <a:lnTo>
                    <a:pt x="27" y="14"/>
                  </a:lnTo>
                  <a:lnTo>
                    <a:pt x="25" y="12"/>
                  </a:lnTo>
                  <a:lnTo>
                    <a:pt x="22" y="7"/>
                  </a:lnTo>
                  <a:lnTo>
                    <a:pt x="18" y="3"/>
                  </a:lnTo>
                  <a:lnTo>
                    <a:pt x="13" y="3"/>
                  </a:lnTo>
                  <a:lnTo>
                    <a:pt x="9" y="0"/>
                  </a:lnTo>
                  <a:lnTo>
                    <a:pt x="4" y="3"/>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1" name="Freeform 2418">
              <a:extLst>
                <a:ext uri="{FF2B5EF4-FFF2-40B4-BE49-F238E27FC236}">
                  <a16:creationId xmlns:a16="http://schemas.microsoft.com/office/drawing/2014/main" xmlns="" id="{B953DABF-3B3E-944B-B895-FA762994DA7D}"/>
                </a:ext>
              </a:extLst>
            </p:cNvPr>
            <p:cNvSpPr>
              <a:spLocks/>
            </p:cNvSpPr>
            <p:nvPr/>
          </p:nvSpPr>
          <p:spPr bwMode="auto">
            <a:xfrm>
              <a:off x="3479" y="3138"/>
              <a:ext cx="27" cy="21"/>
            </a:xfrm>
            <a:custGeom>
              <a:avLst/>
              <a:gdLst>
                <a:gd name="T0" fmla="*/ 0 w 27"/>
                <a:gd name="T1" fmla="*/ 12 h 21"/>
                <a:gd name="T2" fmla="*/ 0 w 27"/>
                <a:gd name="T3" fmla="*/ 12 h 21"/>
                <a:gd name="T4" fmla="*/ 2 w 27"/>
                <a:gd name="T5" fmla="*/ 16 h 21"/>
                <a:gd name="T6" fmla="*/ 7 w 27"/>
                <a:gd name="T7" fmla="*/ 18 h 21"/>
                <a:gd name="T8" fmla="*/ 11 w 27"/>
                <a:gd name="T9" fmla="*/ 21 h 21"/>
                <a:gd name="T10" fmla="*/ 18 w 27"/>
                <a:gd name="T11" fmla="*/ 21 h 21"/>
                <a:gd name="T12" fmla="*/ 18 w 27"/>
                <a:gd name="T13" fmla="*/ 21 h 21"/>
                <a:gd name="T14" fmla="*/ 22 w 27"/>
                <a:gd name="T15" fmla="*/ 21 h 21"/>
                <a:gd name="T16" fmla="*/ 25 w 27"/>
                <a:gd name="T17" fmla="*/ 18 h 21"/>
                <a:gd name="T18" fmla="*/ 27 w 27"/>
                <a:gd name="T19" fmla="*/ 14 h 21"/>
                <a:gd name="T20" fmla="*/ 25 w 27"/>
                <a:gd name="T21" fmla="*/ 12 h 21"/>
                <a:gd name="T22" fmla="*/ 25 w 27"/>
                <a:gd name="T23" fmla="*/ 12 h 21"/>
                <a:gd name="T24" fmla="*/ 22 w 27"/>
                <a:gd name="T25" fmla="*/ 7 h 21"/>
                <a:gd name="T26" fmla="*/ 18 w 27"/>
                <a:gd name="T27" fmla="*/ 3 h 21"/>
                <a:gd name="T28" fmla="*/ 13 w 27"/>
                <a:gd name="T29" fmla="*/ 3 h 21"/>
                <a:gd name="T30" fmla="*/ 9 w 27"/>
                <a:gd name="T31" fmla="*/ 0 h 21"/>
                <a:gd name="T32" fmla="*/ 9 w 27"/>
                <a:gd name="T33" fmla="*/ 0 h 21"/>
                <a:gd name="T34" fmla="*/ 4 w 27"/>
                <a:gd name="T35" fmla="*/ 3 h 21"/>
                <a:gd name="T36" fmla="*/ 0 w 27"/>
                <a:gd name="T37" fmla="*/ 5 h 21"/>
                <a:gd name="T38" fmla="*/ 0 w 27"/>
                <a:gd name="T39" fmla="*/ 7 h 21"/>
                <a:gd name="T40" fmla="*/ 0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0" y="12"/>
                  </a:moveTo>
                  <a:lnTo>
                    <a:pt x="0" y="12"/>
                  </a:lnTo>
                  <a:lnTo>
                    <a:pt x="2" y="16"/>
                  </a:lnTo>
                  <a:lnTo>
                    <a:pt x="7" y="18"/>
                  </a:lnTo>
                  <a:lnTo>
                    <a:pt x="11" y="21"/>
                  </a:lnTo>
                  <a:lnTo>
                    <a:pt x="18" y="21"/>
                  </a:lnTo>
                  <a:lnTo>
                    <a:pt x="22" y="21"/>
                  </a:lnTo>
                  <a:lnTo>
                    <a:pt x="25" y="18"/>
                  </a:lnTo>
                  <a:lnTo>
                    <a:pt x="27" y="14"/>
                  </a:lnTo>
                  <a:lnTo>
                    <a:pt x="25" y="12"/>
                  </a:lnTo>
                  <a:lnTo>
                    <a:pt x="22" y="7"/>
                  </a:lnTo>
                  <a:lnTo>
                    <a:pt x="18" y="3"/>
                  </a:lnTo>
                  <a:lnTo>
                    <a:pt x="13" y="3"/>
                  </a:lnTo>
                  <a:lnTo>
                    <a:pt x="9" y="0"/>
                  </a:lnTo>
                  <a:lnTo>
                    <a:pt x="4" y="3"/>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2" name="Freeform 2419">
              <a:extLst>
                <a:ext uri="{FF2B5EF4-FFF2-40B4-BE49-F238E27FC236}">
                  <a16:creationId xmlns:a16="http://schemas.microsoft.com/office/drawing/2014/main" xmlns="" id="{F1B94361-0DCF-8349-BF3C-7E455AFB4829}"/>
                </a:ext>
              </a:extLst>
            </p:cNvPr>
            <p:cNvSpPr>
              <a:spLocks/>
            </p:cNvSpPr>
            <p:nvPr/>
          </p:nvSpPr>
          <p:spPr bwMode="auto">
            <a:xfrm>
              <a:off x="3454" y="3138"/>
              <a:ext cx="27" cy="21"/>
            </a:xfrm>
            <a:custGeom>
              <a:avLst/>
              <a:gdLst>
                <a:gd name="T0" fmla="*/ 2 w 27"/>
                <a:gd name="T1" fmla="*/ 12 h 21"/>
                <a:gd name="T2" fmla="*/ 2 w 27"/>
                <a:gd name="T3" fmla="*/ 12 h 21"/>
                <a:gd name="T4" fmla="*/ 5 w 27"/>
                <a:gd name="T5" fmla="*/ 16 h 21"/>
                <a:gd name="T6" fmla="*/ 7 w 27"/>
                <a:gd name="T7" fmla="*/ 18 h 21"/>
                <a:gd name="T8" fmla="*/ 14 w 27"/>
                <a:gd name="T9" fmla="*/ 21 h 21"/>
                <a:gd name="T10" fmla="*/ 18 w 27"/>
                <a:gd name="T11" fmla="*/ 21 h 21"/>
                <a:gd name="T12" fmla="*/ 18 w 27"/>
                <a:gd name="T13" fmla="*/ 21 h 21"/>
                <a:gd name="T14" fmla="*/ 23 w 27"/>
                <a:gd name="T15" fmla="*/ 21 h 21"/>
                <a:gd name="T16" fmla="*/ 25 w 27"/>
                <a:gd name="T17" fmla="*/ 18 h 21"/>
                <a:gd name="T18" fmla="*/ 27 w 27"/>
                <a:gd name="T19" fmla="*/ 16 h 21"/>
                <a:gd name="T20" fmla="*/ 25 w 27"/>
                <a:gd name="T21" fmla="*/ 12 h 21"/>
                <a:gd name="T22" fmla="*/ 25 w 27"/>
                <a:gd name="T23" fmla="*/ 12 h 21"/>
                <a:gd name="T24" fmla="*/ 23 w 27"/>
                <a:gd name="T25" fmla="*/ 7 h 21"/>
                <a:gd name="T26" fmla="*/ 18 w 27"/>
                <a:gd name="T27" fmla="*/ 5 h 21"/>
                <a:gd name="T28" fmla="*/ 14 w 27"/>
                <a:gd name="T29" fmla="*/ 3 h 21"/>
                <a:gd name="T30" fmla="*/ 9 w 27"/>
                <a:gd name="T31" fmla="*/ 0 h 21"/>
                <a:gd name="T32" fmla="*/ 9 w 27"/>
                <a:gd name="T33" fmla="*/ 0 h 21"/>
                <a:gd name="T34" fmla="*/ 5 w 27"/>
                <a:gd name="T35" fmla="*/ 3 h 21"/>
                <a:gd name="T36" fmla="*/ 2 w 27"/>
                <a:gd name="T37" fmla="*/ 5 h 21"/>
                <a:gd name="T38" fmla="*/ 0 w 27"/>
                <a:gd name="T39" fmla="*/ 7 h 21"/>
                <a:gd name="T40" fmla="*/ 2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2" y="12"/>
                  </a:moveTo>
                  <a:lnTo>
                    <a:pt x="2" y="12"/>
                  </a:lnTo>
                  <a:lnTo>
                    <a:pt x="5" y="16"/>
                  </a:lnTo>
                  <a:lnTo>
                    <a:pt x="7" y="18"/>
                  </a:lnTo>
                  <a:lnTo>
                    <a:pt x="14" y="21"/>
                  </a:lnTo>
                  <a:lnTo>
                    <a:pt x="18" y="21"/>
                  </a:lnTo>
                  <a:lnTo>
                    <a:pt x="23" y="21"/>
                  </a:lnTo>
                  <a:lnTo>
                    <a:pt x="25" y="18"/>
                  </a:lnTo>
                  <a:lnTo>
                    <a:pt x="27" y="16"/>
                  </a:lnTo>
                  <a:lnTo>
                    <a:pt x="25" y="12"/>
                  </a:lnTo>
                  <a:lnTo>
                    <a:pt x="23" y="7"/>
                  </a:lnTo>
                  <a:lnTo>
                    <a:pt x="18" y="5"/>
                  </a:lnTo>
                  <a:lnTo>
                    <a:pt x="14" y="3"/>
                  </a:lnTo>
                  <a:lnTo>
                    <a:pt x="9" y="0"/>
                  </a:lnTo>
                  <a:lnTo>
                    <a:pt x="5" y="3"/>
                  </a:lnTo>
                  <a:lnTo>
                    <a:pt x="2"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3" name="Freeform 2420">
              <a:extLst>
                <a:ext uri="{FF2B5EF4-FFF2-40B4-BE49-F238E27FC236}">
                  <a16:creationId xmlns:a16="http://schemas.microsoft.com/office/drawing/2014/main" xmlns="" id="{FD28976C-DD1C-F94E-8DD9-5F996EF2873D}"/>
                </a:ext>
              </a:extLst>
            </p:cNvPr>
            <p:cNvSpPr>
              <a:spLocks/>
            </p:cNvSpPr>
            <p:nvPr/>
          </p:nvSpPr>
          <p:spPr bwMode="auto">
            <a:xfrm>
              <a:off x="3454" y="3138"/>
              <a:ext cx="27" cy="21"/>
            </a:xfrm>
            <a:custGeom>
              <a:avLst/>
              <a:gdLst>
                <a:gd name="T0" fmla="*/ 2 w 27"/>
                <a:gd name="T1" fmla="*/ 12 h 21"/>
                <a:gd name="T2" fmla="*/ 2 w 27"/>
                <a:gd name="T3" fmla="*/ 12 h 21"/>
                <a:gd name="T4" fmla="*/ 5 w 27"/>
                <a:gd name="T5" fmla="*/ 16 h 21"/>
                <a:gd name="T6" fmla="*/ 7 w 27"/>
                <a:gd name="T7" fmla="*/ 18 h 21"/>
                <a:gd name="T8" fmla="*/ 14 w 27"/>
                <a:gd name="T9" fmla="*/ 21 h 21"/>
                <a:gd name="T10" fmla="*/ 18 w 27"/>
                <a:gd name="T11" fmla="*/ 21 h 21"/>
                <a:gd name="T12" fmla="*/ 18 w 27"/>
                <a:gd name="T13" fmla="*/ 21 h 21"/>
                <a:gd name="T14" fmla="*/ 23 w 27"/>
                <a:gd name="T15" fmla="*/ 21 h 21"/>
                <a:gd name="T16" fmla="*/ 25 w 27"/>
                <a:gd name="T17" fmla="*/ 18 h 21"/>
                <a:gd name="T18" fmla="*/ 27 w 27"/>
                <a:gd name="T19" fmla="*/ 16 h 21"/>
                <a:gd name="T20" fmla="*/ 25 w 27"/>
                <a:gd name="T21" fmla="*/ 12 h 21"/>
                <a:gd name="T22" fmla="*/ 25 w 27"/>
                <a:gd name="T23" fmla="*/ 12 h 21"/>
                <a:gd name="T24" fmla="*/ 23 w 27"/>
                <a:gd name="T25" fmla="*/ 7 h 21"/>
                <a:gd name="T26" fmla="*/ 18 w 27"/>
                <a:gd name="T27" fmla="*/ 5 h 21"/>
                <a:gd name="T28" fmla="*/ 14 w 27"/>
                <a:gd name="T29" fmla="*/ 3 h 21"/>
                <a:gd name="T30" fmla="*/ 9 w 27"/>
                <a:gd name="T31" fmla="*/ 0 h 21"/>
                <a:gd name="T32" fmla="*/ 9 w 27"/>
                <a:gd name="T33" fmla="*/ 0 h 21"/>
                <a:gd name="T34" fmla="*/ 5 w 27"/>
                <a:gd name="T35" fmla="*/ 3 h 21"/>
                <a:gd name="T36" fmla="*/ 2 w 27"/>
                <a:gd name="T37" fmla="*/ 5 h 21"/>
                <a:gd name="T38" fmla="*/ 0 w 27"/>
                <a:gd name="T39" fmla="*/ 7 h 21"/>
                <a:gd name="T40" fmla="*/ 2 w 27"/>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1">
                  <a:moveTo>
                    <a:pt x="2" y="12"/>
                  </a:moveTo>
                  <a:lnTo>
                    <a:pt x="2" y="12"/>
                  </a:lnTo>
                  <a:lnTo>
                    <a:pt x="5" y="16"/>
                  </a:lnTo>
                  <a:lnTo>
                    <a:pt x="7" y="18"/>
                  </a:lnTo>
                  <a:lnTo>
                    <a:pt x="14" y="21"/>
                  </a:lnTo>
                  <a:lnTo>
                    <a:pt x="18" y="21"/>
                  </a:lnTo>
                  <a:lnTo>
                    <a:pt x="23" y="21"/>
                  </a:lnTo>
                  <a:lnTo>
                    <a:pt x="25" y="18"/>
                  </a:lnTo>
                  <a:lnTo>
                    <a:pt x="27" y="16"/>
                  </a:lnTo>
                  <a:lnTo>
                    <a:pt x="25" y="12"/>
                  </a:lnTo>
                  <a:lnTo>
                    <a:pt x="23" y="7"/>
                  </a:lnTo>
                  <a:lnTo>
                    <a:pt x="18" y="5"/>
                  </a:lnTo>
                  <a:lnTo>
                    <a:pt x="14" y="3"/>
                  </a:lnTo>
                  <a:lnTo>
                    <a:pt x="9" y="0"/>
                  </a:lnTo>
                  <a:lnTo>
                    <a:pt x="5" y="3"/>
                  </a:lnTo>
                  <a:lnTo>
                    <a:pt x="2"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4" name="Freeform 2421">
              <a:extLst>
                <a:ext uri="{FF2B5EF4-FFF2-40B4-BE49-F238E27FC236}">
                  <a16:creationId xmlns:a16="http://schemas.microsoft.com/office/drawing/2014/main" xmlns="" id="{0B25EC6C-B800-3749-83AA-AA990E84D0B3}"/>
                </a:ext>
              </a:extLst>
            </p:cNvPr>
            <p:cNvSpPr>
              <a:spLocks/>
            </p:cNvSpPr>
            <p:nvPr/>
          </p:nvSpPr>
          <p:spPr bwMode="auto">
            <a:xfrm>
              <a:off x="3432" y="3141"/>
              <a:ext cx="24" cy="20"/>
            </a:xfrm>
            <a:custGeom>
              <a:avLst/>
              <a:gdLst>
                <a:gd name="T0" fmla="*/ 0 w 24"/>
                <a:gd name="T1" fmla="*/ 9 h 20"/>
                <a:gd name="T2" fmla="*/ 0 w 24"/>
                <a:gd name="T3" fmla="*/ 9 h 20"/>
                <a:gd name="T4" fmla="*/ 2 w 24"/>
                <a:gd name="T5" fmla="*/ 13 h 20"/>
                <a:gd name="T6" fmla="*/ 6 w 24"/>
                <a:gd name="T7" fmla="*/ 15 h 20"/>
                <a:gd name="T8" fmla="*/ 11 w 24"/>
                <a:gd name="T9" fmla="*/ 18 h 20"/>
                <a:gd name="T10" fmla="*/ 15 w 24"/>
                <a:gd name="T11" fmla="*/ 20 h 20"/>
                <a:gd name="T12" fmla="*/ 15 w 24"/>
                <a:gd name="T13" fmla="*/ 20 h 20"/>
                <a:gd name="T14" fmla="*/ 20 w 24"/>
                <a:gd name="T15" fmla="*/ 18 h 20"/>
                <a:gd name="T16" fmla="*/ 22 w 24"/>
                <a:gd name="T17" fmla="*/ 15 h 20"/>
                <a:gd name="T18" fmla="*/ 24 w 24"/>
                <a:gd name="T19" fmla="*/ 13 h 20"/>
                <a:gd name="T20" fmla="*/ 22 w 24"/>
                <a:gd name="T21" fmla="*/ 9 h 20"/>
                <a:gd name="T22" fmla="*/ 22 w 24"/>
                <a:gd name="T23" fmla="*/ 9 h 20"/>
                <a:gd name="T24" fmla="*/ 20 w 24"/>
                <a:gd name="T25" fmla="*/ 4 h 20"/>
                <a:gd name="T26" fmla="*/ 18 w 24"/>
                <a:gd name="T27" fmla="*/ 2 h 20"/>
                <a:gd name="T28" fmla="*/ 13 w 24"/>
                <a:gd name="T29" fmla="*/ 0 h 20"/>
                <a:gd name="T30" fmla="*/ 6 w 24"/>
                <a:gd name="T31" fmla="*/ 0 h 20"/>
                <a:gd name="T32" fmla="*/ 6 w 24"/>
                <a:gd name="T33" fmla="*/ 0 h 20"/>
                <a:gd name="T34" fmla="*/ 4 w 24"/>
                <a:gd name="T35" fmla="*/ 0 h 20"/>
                <a:gd name="T36" fmla="*/ 0 w 24"/>
                <a:gd name="T37" fmla="*/ 2 h 20"/>
                <a:gd name="T38" fmla="*/ 0 w 24"/>
                <a:gd name="T39" fmla="*/ 4 h 20"/>
                <a:gd name="T40" fmla="*/ 0 w 2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0">
                  <a:moveTo>
                    <a:pt x="0" y="9"/>
                  </a:moveTo>
                  <a:lnTo>
                    <a:pt x="0" y="9"/>
                  </a:lnTo>
                  <a:lnTo>
                    <a:pt x="2" y="13"/>
                  </a:lnTo>
                  <a:lnTo>
                    <a:pt x="6" y="15"/>
                  </a:lnTo>
                  <a:lnTo>
                    <a:pt x="11" y="18"/>
                  </a:lnTo>
                  <a:lnTo>
                    <a:pt x="15" y="20"/>
                  </a:lnTo>
                  <a:lnTo>
                    <a:pt x="20" y="18"/>
                  </a:lnTo>
                  <a:lnTo>
                    <a:pt x="22" y="15"/>
                  </a:lnTo>
                  <a:lnTo>
                    <a:pt x="24" y="13"/>
                  </a:lnTo>
                  <a:lnTo>
                    <a:pt x="22" y="9"/>
                  </a:lnTo>
                  <a:lnTo>
                    <a:pt x="20" y="4"/>
                  </a:lnTo>
                  <a:lnTo>
                    <a:pt x="18" y="2"/>
                  </a:lnTo>
                  <a:lnTo>
                    <a:pt x="13" y="0"/>
                  </a:lnTo>
                  <a:lnTo>
                    <a:pt x="6" y="0"/>
                  </a:lnTo>
                  <a:lnTo>
                    <a:pt x="4"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5" name="Freeform 2422">
              <a:extLst>
                <a:ext uri="{FF2B5EF4-FFF2-40B4-BE49-F238E27FC236}">
                  <a16:creationId xmlns:a16="http://schemas.microsoft.com/office/drawing/2014/main" xmlns="" id="{1D64F650-13D6-3544-A979-5E003ECFC169}"/>
                </a:ext>
              </a:extLst>
            </p:cNvPr>
            <p:cNvSpPr>
              <a:spLocks/>
            </p:cNvSpPr>
            <p:nvPr/>
          </p:nvSpPr>
          <p:spPr bwMode="auto">
            <a:xfrm>
              <a:off x="3432" y="3141"/>
              <a:ext cx="24" cy="20"/>
            </a:xfrm>
            <a:custGeom>
              <a:avLst/>
              <a:gdLst>
                <a:gd name="T0" fmla="*/ 0 w 24"/>
                <a:gd name="T1" fmla="*/ 9 h 20"/>
                <a:gd name="T2" fmla="*/ 0 w 24"/>
                <a:gd name="T3" fmla="*/ 9 h 20"/>
                <a:gd name="T4" fmla="*/ 2 w 24"/>
                <a:gd name="T5" fmla="*/ 13 h 20"/>
                <a:gd name="T6" fmla="*/ 6 w 24"/>
                <a:gd name="T7" fmla="*/ 15 h 20"/>
                <a:gd name="T8" fmla="*/ 11 w 24"/>
                <a:gd name="T9" fmla="*/ 18 h 20"/>
                <a:gd name="T10" fmla="*/ 15 w 24"/>
                <a:gd name="T11" fmla="*/ 20 h 20"/>
                <a:gd name="T12" fmla="*/ 15 w 24"/>
                <a:gd name="T13" fmla="*/ 20 h 20"/>
                <a:gd name="T14" fmla="*/ 20 w 24"/>
                <a:gd name="T15" fmla="*/ 18 h 20"/>
                <a:gd name="T16" fmla="*/ 22 w 24"/>
                <a:gd name="T17" fmla="*/ 15 h 20"/>
                <a:gd name="T18" fmla="*/ 24 w 24"/>
                <a:gd name="T19" fmla="*/ 13 h 20"/>
                <a:gd name="T20" fmla="*/ 22 w 24"/>
                <a:gd name="T21" fmla="*/ 9 h 20"/>
                <a:gd name="T22" fmla="*/ 22 w 24"/>
                <a:gd name="T23" fmla="*/ 9 h 20"/>
                <a:gd name="T24" fmla="*/ 20 w 24"/>
                <a:gd name="T25" fmla="*/ 4 h 20"/>
                <a:gd name="T26" fmla="*/ 18 w 24"/>
                <a:gd name="T27" fmla="*/ 2 h 20"/>
                <a:gd name="T28" fmla="*/ 13 w 24"/>
                <a:gd name="T29" fmla="*/ 0 h 20"/>
                <a:gd name="T30" fmla="*/ 6 w 24"/>
                <a:gd name="T31" fmla="*/ 0 h 20"/>
                <a:gd name="T32" fmla="*/ 6 w 24"/>
                <a:gd name="T33" fmla="*/ 0 h 20"/>
                <a:gd name="T34" fmla="*/ 4 w 24"/>
                <a:gd name="T35" fmla="*/ 0 h 20"/>
                <a:gd name="T36" fmla="*/ 0 w 24"/>
                <a:gd name="T37" fmla="*/ 2 h 20"/>
                <a:gd name="T38" fmla="*/ 0 w 24"/>
                <a:gd name="T39" fmla="*/ 4 h 20"/>
                <a:gd name="T40" fmla="*/ 0 w 24"/>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0">
                  <a:moveTo>
                    <a:pt x="0" y="9"/>
                  </a:moveTo>
                  <a:lnTo>
                    <a:pt x="0" y="9"/>
                  </a:lnTo>
                  <a:lnTo>
                    <a:pt x="2" y="13"/>
                  </a:lnTo>
                  <a:lnTo>
                    <a:pt x="6" y="15"/>
                  </a:lnTo>
                  <a:lnTo>
                    <a:pt x="11" y="18"/>
                  </a:lnTo>
                  <a:lnTo>
                    <a:pt x="15" y="20"/>
                  </a:lnTo>
                  <a:lnTo>
                    <a:pt x="20" y="18"/>
                  </a:lnTo>
                  <a:lnTo>
                    <a:pt x="22" y="15"/>
                  </a:lnTo>
                  <a:lnTo>
                    <a:pt x="24" y="13"/>
                  </a:lnTo>
                  <a:lnTo>
                    <a:pt x="22" y="9"/>
                  </a:lnTo>
                  <a:lnTo>
                    <a:pt x="20" y="4"/>
                  </a:lnTo>
                  <a:lnTo>
                    <a:pt x="18" y="2"/>
                  </a:lnTo>
                  <a:lnTo>
                    <a:pt x="13" y="0"/>
                  </a:lnTo>
                  <a:lnTo>
                    <a:pt x="6" y="0"/>
                  </a:lnTo>
                  <a:lnTo>
                    <a:pt x="4"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6" name="Freeform 2423">
              <a:extLst>
                <a:ext uri="{FF2B5EF4-FFF2-40B4-BE49-F238E27FC236}">
                  <a16:creationId xmlns:a16="http://schemas.microsoft.com/office/drawing/2014/main" xmlns="" id="{EFFA05A8-6B3B-4841-ABBB-6917605689F7}"/>
                </a:ext>
              </a:extLst>
            </p:cNvPr>
            <p:cNvSpPr>
              <a:spLocks/>
            </p:cNvSpPr>
            <p:nvPr/>
          </p:nvSpPr>
          <p:spPr bwMode="auto">
            <a:xfrm>
              <a:off x="3407" y="3141"/>
              <a:ext cx="25" cy="20"/>
            </a:xfrm>
            <a:custGeom>
              <a:avLst/>
              <a:gdLst>
                <a:gd name="T0" fmla="*/ 2 w 25"/>
                <a:gd name="T1" fmla="*/ 9 h 20"/>
                <a:gd name="T2" fmla="*/ 2 w 25"/>
                <a:gd name="T3" fmla="*/ 9 h 20"/>
                <a:gd name="T4" fmla="*/ 4 w 25"/>
                <a:gd name="T5" fmla="*/ 13 h 20"/>
                <a:gd name="T6" fmla="*/ 7 w 25"/>
                <a:gd name="T7" fmla="*/ 18 h 20"/>
                <a:gd name="T8" fmla="*/ 11 w 25"/>
                <a:gd name="T9" fmla="*/ 20 h 20"/>
                <a:gd name="T10" fmla="*/ 16 w 25"/>
                <a:gd name="T11" fmla="*/ 20 h 20"/>
                <a:gd name="T12" fmla="*/ 16 w 25"/>
                <a:gd name="T13" fmla="*/ 20 h 20"/>
                <a:gd name="T14" fmla="*/ 20 w 25"/>
                <a:gd name="T15" fmla="*/ 18 h 20"/>
                <a:gd name="T16" fmla="*/ 25 w 25"/>
                <a:gd name="T17" fmla="*/ 15 h 20"/>
                <a:gd name="T18" fmla="*/ 25 w 25"/>
                <a:gd name="T19" fmla="*/ 13 h 20"/>
                <a:gd name="T20" fmla="*/ 25 w 25"/>
                <a:gd name="T21" fmla="*/ 9 h 20"/>
                <a:gd name="T22" fmla="*/ 25 w 25"/>
                <a:gd name="T23" fmla="*/ 9 h 20"/>
                <a:gd name="T24" fmla="*/ 22 w 25"/>
                <a:gd name="T25" fmla="*/ 6 h 20"/>
                <a:gd name="T26" fmla="*/ 18 w 25"/>
                <a:gd name="T27" fmla="*/ 2 h 20"/>
                <a:gd name="T28" fmla="*/ 13 w 25"/>
                <a:gd name="T29" fmla="*/ 0 h 20"/>
                <a:gd name="T30" fmla="*/ 9 w 25"/>
                <a:gd name="T31" fmla="*/ 0 h 20"/>
                <a:gd name="T32" fmla="*/ 9 w 25"/>
                <a:gd name="T33" fmla="*/ 0 h 20"/>
                <a:gd name="T34" fmla="*/ 4 w 25"/>
                <a:gd name="T35" fmla="*/ 0 h 20"/>
                <a:gd name="T36" fmla="*/ 2 w 25"/>
                <a:gd name="T37" fmla="*/ 2 h 20"/>
                <a:gd name="T38" fmla="*/ 0 w 25"/>
                <a:gd name="T39" fmla="*/ 6 h 20"/>
                <a:gd name="T40" fmla="*/ 2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2" y="9"/>
                  </a:moveTo>
                  <a:lnTo>
                    <a:pt x="2" y="9"/>
                  </a:lnTo>
                  <a:lnTo>
                    <a:pt x="4" y="13"/>
                  </a:lnTo>
                  <a:lnTo>
                    <a:pt x="7" y="18"/>
                  </a:lnTo>
                  <a:lnTo>
                    <a:pt x="11" y="20"/>
                  </a:lnTo>
                  <a:lnTo>
                    <a:pt x="16" y="20"/>
                  </a:lnTo>
                  <a:lnTo>
                    <a:pt x="20" y="18"/>
                  </a:lnTo>
                  <a:lnTo>
                    <a:pt x="25" y="15"/>
                  </a:lnTo>
                  <a:lnTo>
                    <a:pt x="25" y="13"/>
                  </a:lnTo>
                  <a:lnTo>
                    <a:pt x="25" y="9"/>
                  </a:lnTo>
                  <a:lnTo>
                    <a:pt x="22" y="6"/>
                  </a:lnTo>
                  <a:lnTo>
                    <a:pt x="18" y="2"/>
                  </a:lnTo>
                  <a:lnTo>
                    <a:pt x="13" y="0"/>
                  </a:lnTo>
                  <a:lnTo>
                    <a:pt x="9" y="0"/>
                  </a:lnTo>
                  <a:lnTo>
                    <a:pt x="4" y="0"/>
                  </a:lnTo>
                  <a:lnTo>
                    <a:pt x="2"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7" name="Freeform 2424">
              <a:extLst>
                <a:ext uri="{FF2B5EF4-FFF2-40B4-BE49-F238E27FC236}">
                  <a16:creationId xmlns:a16="http://schemas.microsoft.com/office/drawing/2014/main" xmlns="" id="{7066E31D-303F-6F4D-AE34-1B6F2950BAA0}"/>
                </a:ext>
              </a:extLst>
            </p:cNvPr>
            <p:cNvSpPr>
              <a:spLocks/>
            </p:cNvSpPr>
            <p:nvPr/>
          </p:nvSpPr>
          <p:spPr bwMode="auto">
            <a:xfrm>
              <a:off x="3407" y="3141"/>
              <a:ext cx="25" cy="20"/>
            </a:xfrm>
            <a:custGeom>
              <a:avLst/>
              <a:gdLst>
                <a:gd name="T0" fmla="*/ 2 w 25"/>
                <a:gd name="T1" fmla="*/ 9 h 20"/>
                <a:gd name="T2" fmla="*/ 2 w 25"/>
                <a:gd name="T3" fmla="*/ 9 h 20"/>
                <a:gd name="T4" fmla="*/ 4 w 25"/>
                <a:gd name="T5" fmla="*/ 13 h 20"/>
                <a:gd name="T6" fmla="*/ 7 w 25"/>
                <a:gd name="T7" fmla="*/ 18 h 20"/>
                <a:gd name="T8" fmla="*/ 11 w 25"/>
                <a:gd name="T9" fmla="*/ 20 h 20"/>
                <a:gd name="T10" fmla="*/ 16 w 25"/>
                <a:gd name="T11" fmla="*/ 20 h 20"/>
                <a:gd name="T12" fmla="*/ 16 w 25"/>
                <a:gd name="T13" fmla="*/ 20 h 20"/>
                <a:gd name="T14" fmla="*/ 20 w 25"/>
                <a:gd name="T15" fmla="*/ 18 h 20"/>
                <a:gd name="T16" fmla="*/ 25 w 25"/>
                <a:gd name="T17" fmla="*/ 15 h 20"/>
                <a:gd name="T18" fmla="*/ 25 w 25"/>
                <a:gd name="T19" fmla="*/ 13 h 20"/>
                <a:gd name="T20" fmla="*/ 25 w 25"/>
                <a:gd name="T21" fmla="*/ 9 h 20"/>
                <a:gd name="T22" fmla="*/ 25 w 25"/>
                <a:gd name="T23" fmla="*/ 9 h 20"/>
                <a:gd name="T24" fmla="*/ 22 w 25"/>
                <a:gd name="T25" fmla="*/ 6 h 20"/>
                <a:gd name="T26" fmla="*/ 18 w 25"/>
                <a:gd name="T27" fmla="*/ 2 h 20"/>
                <a:gd name="T28" fmla="*/ 13 w 25"/>
                <a:gd name="T29" fmla="*/ 0 h 20"/>
                <a:gd name="T30" fmla="*/ 9 w 25"/>
                <a:gd name="T31" fmla="*/ 0 h 20"/>
                <a:gd name="T32" fmla="*/ 9 w 25"/>
                <a:gd name="T33" fmla="*/ 0 h 20"/>
                <a:gd name="T34" fmla="*/ 4 w 25"/>
                <a:gd name="T35" fmla="*/ 0 h 20"/>
                <a:gd name="T36" fmla="*/ 2 w 25"/>
                <a:gd name="T37" fmla="*/ 2 h 20"/>
                <a:gd name="T38" fmla="*/ 0 w 25"/>
                <a:gd name="T39" fmla="*/ 6 h 20"/>
                <a:gd name="T40" fmla="*/ 2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2" y="9"/>
                  </a:moveTo>
                  <a:lnTo>
                    <a:pt x="2" y="9"/>
                  </a:lnTo>
                  <a:lnTo>
                    <a:pt x="4" y="13"/>
                  </a:lnTo>
                  <a:lnTo>
                    <a:pt x="7" y="18"/>
                  </a:lnTo>
                  <a:lnTo>
                    <a:pt x="11" y="20"/>
                  </a:lnTo>
                  <a:lnTo>
                    <a:pt x="16" y="20"/>
                  </a:lnTo>
                  <a:lnTo>
                    <a:pt x="20" y="18"/>
                  </a:lnTo>
                  <a:lnTo>
                    <a:pt x="25" y="15"/>
                  </a:lnTo>
                  <a:lnTo>
                    <a:pt x="25" y="13"/>
                  </a:lnTo>
                  <a:lnTo>
                    <a:pt x="25" y="9"/>
                  </a:lnTo>
                  <a:lnTo>
                    <a:pt x="22" y="6"/>
                  </a:lnTo>
                  <a:lnTo>
                    <a:pt x="18" y="2"/>
                  </a:lnTo>
                  <a:lnTo>
                    <a:pt x="13" y="0"/>
                  </a:lnTo>
                  <a:lnTo>
                    <a:pt x="9" y="0"/>
                  </a:lnTo>
                  <a:lnTo>
                    <a:pt x="4" y="0"/>
                  </a:lnTo>
                  <a:lnTo>
                    <a:pt x="2"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8" name="Freeform 2425">
              <a:extLst>
                <a:ext uri="{FF2B5EF4-FFF2-40B4-BE49-F238E27FC236}">
                  <a16:creationId xmlns:a16="http://schemas.microsoft.com/office/drawing/2014/main" xmlns="" id="{82269D71-E484-8D41-9163-B69B3E6C48A5}"/>
                </a:ext>
              </a:extLst>
            </p:cNvPr>
            <p:cNvSpPr>
              <a:spLocks/>
            </p:cNvSpPr>
            <p:nvPr/>
          </p:nvSpPr>
          <p:spPr bwMode="auto">
            <a:xfrm>
              <a:off x="3384" y="3141"/>
              <a:ext cx="25" cy="20"/>
            </a:xfrm>
            <a:custGeom>
              <a:avLst/>
              <a:gdLst>
                <a:gd name="T0" fmla="*/ 0 w 25"/>
                <a:gd name="T1" fmla="*/ 11 h 20"/>
                <a:gd name="T2" fmla="*/ 0 w 25"/>
                <a:gd name="T3" fmla="*/ 11 h 20"/>
                <a:gd name="T4" fmla="*/ 3 w 25"/>
                <a:gd name="T5" fmla="*/ 13 h 20"/>
                <a:gd name="T6" fmla="*/ 7 w 25"/>
                <a:gd name="T7" fmla="*/ 18 h 20"/>
                <a:gd name="T8" fmla="*/ 12 w 25"/>
                <a:gd name="T9" fmla="*/ 20 h 20"/>
                <a:gd name="T10" fmla="*/ 16 w 25"/>
                <a:gd name="T11" fmla="*/ 20 h 20"/>
                <a:gd name="T12" fmla="*/ 16 w 25"/>
                <a:gd name="T13" fmla="*/ 20 h 20"/>
                <a:gd name="T14" fmla="*/ 21 w 25"/>
                <a:gd name="T15" fmla="*/ 20 h 20"/>
                <a:gd name="T16" fmla="*/ 23 w 25"/>
                <a:gd name="T17" fmla="*/ 18 h 20"/>
                <a:gd name="T18" fmla="*/ 25 w 25"/>
                <a:gd name="T19" fmla="*/ 13 h 20"/>
                <a:gd name="T20" fmla="*/ 25 w 25"/>
                <a:gd name="T21" fmla="*/ 9 h 20"/>
                <a:gd name="T22" fmla="*/ 25 w 25"/>
                <a:gd name="T23" fmla="*/ 9 h 20"/>
                <a:gd name="T24" fmla="*/ 23 w 25"/>
                <a:gd name="T25" fmla="*/ 6 h 20"/>
                <a:gd name="T26" fmla="*/ 18 w 25"/>
                <a:gd name="T27" fmla="*/ 2 h 20"/>
                <a:gd name="T28" fmla="*/ 14 w 25"/>
                <a:gd name="T29" fmla="*/ 0 h 20"/>
                <a:gd name="T30" fmla="*/ 9 w 25"/>
                <a:gd name="T31" fmla="*/ 0 h 20"/>
                <a:gd name="T32" fmla="*/ 9 w 25"/>
                <a:gd name="T33" fmla="*/ 0 h 20"/>
                <a:gd name="T34" fmla="*/ 5 w 25"/>
                <a:gd name="T35" fmla="*/ 0 h 20"/>
                <a:gd name="T36" fmla="*/ 3 w 25"/>
                <a:gd name="T37" fmla="*/ 2 h 20"/>
                <a:gd name="T38" fmla="*/ 0 w 25"/>
                <a:gd name="T39" fmla="*/ 6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3" y="13"/>
                  </a:lnTo>
                  <a:lnTo>
                    <a:pt x="7" y="18"/>
                  </a:lnTo>
                  <a:lnTo>
                    <a:pt x="12" y="20"/>
                  </a:lnTo>
                  <a:lnTo>
                    <a:pt x="16" y="20"/>
                  </a:lnTo>
                  <a:lnTo>
                    <a:pt x="21" y="20"/>
                  </a:lnTo>
                  <a:lnTo>
                    <a:pt x="23" y="18"/>
                  </a:lnTo>
                  <a:lnTo>
                    <a:pt x="25" y="13"/>
                  </a:lnTo>
                  <a:lnTo>
                    <a:pt x="25" y="9"/>
                  </a:lnTo>
                  <a:lnTo>
                    <a:pt x="23" y="6"/>
                  </a:lnTo>
                  <a:lnTo>
                    <a:pt x="18" y="2"/>
                  </a:lnTo>
                  <a:lnTo>
                    <a:pt x="14" y="0"/>
                  </a:lnTo>
                  <a:lnTo>
                    <a:pt x="9" y="0"/>
                  </a:lnTo>
                  <a:lnTo>
                    <a:pt x="5" y="0"/>
                  </a:lnTo>
                  <a:lnTo>
                    <a:pt x="3"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09" name="Freeform 2426">
              <a:extLst>
                <a:ext uri="{FF2B5EF4-FFF2-40B4-BE49-F238E27FC236}">
                  <a16:creationId xmlns:a16="http://schemas.microsoft.com/office/drawing/2014/main" xmlns="" id="{9AFF2EE3-F458-E843-BD87-C900DB06C8E4}"/>
                </a:ext>
              </a:extLst>
            </p:cNvPr>
            <p:cNvSpPr>
              <a:spLocks/>
            </p:cNvSpPr>
            <p:nvPr/>
          </p:nvSpPr>
          <p:spPr bwMode="auto">
            <a:xfrm>
              <a:off x="3384" y="3141"/>
              <a:ext cx="25" cy="20"/>
            </a:xfrm>
            <a:custGeom>
              <a:avLst/>
              <a:gdLst>
                <a:gd name="T0" fmla="*/ 0 w 25"/>
                <a:gd name="T1" fmla="*/ 11 h 20"/>
                <a:gd name="T2" fmla="*/ 0 w 25"/>
                <a:gd name="T3" fmla="*/ 11 h 20"/>
                <a:gd name="T4" fmla="*/ 3 w 25"/>
                <a:gd name="T5" fmla="*/ 13 h 20"/>
                <a:gd name="T6" fmla="*/ 7 w 25"/>
                <a:gd name="T7" fmla="*/ 18 h 20"/>
                <a:gd name="T8" fmla="*/ 12 w 25"/>
                <a:gd name="T9" fmla="*/ 20 h 20"/>
                <a:gd name="T10" fmla="*/ 16 w 25"/>
                <a:gd name="T11" fmla="*/ 20 h 20"/>
                <a:gd name="T12" fmla="*/ 16 w 25"/>
                <a:gd name="T13" fmla="*/ 20 h 20"/>
                <a:gd name="T14" fmla="*/ 21 w 25"/>
                <a:gd name="T15" fmla="*/ 20 h 20"/>
                <a:gd name="T16" fmla="*/ 23 w 25"/>
                <a:gd name="T17" fmla="*/ 18 h 20"/>
                <a:gd name="T18" fmla="*/ 25 w 25"/>
                <a:gd name="T19" fmla="*/ 13 h 20"/>
                <a:gd name="T20" fmla="*/ 25 w 25"/>
                <a:gd name="T21" fmla="*/ 9 h 20"/>
                <a:gd name="T22" fmla="*/ 25 w 25"/>
                <a:gd name="T23" fmla="*/ 9 h 20"/>
                <a:gd name="T24" fmla="*/ 23 w 25"/>
                <a:gd name="T25" fmla="*/ 6 h 20"/>
                <a:gd name="T26" fmla="*/ 18 w 25"/>
                <a:gd name="T27" fmla="*/ 2 h 20"/>
                <a:gd name="T28" fmla="*/ 14 w 25"/>
                <a:gd name="T29" fmla="*/ 0 h 20"/>
                <a:gd name="T30" fmla="*/ 9 w 25"/>
                <a:gd name="T31" fmla="*/ 0 h 20"/>
                <a:gd name="T32" fmla="*/ 9 w 25"/>
                <a:gd name="T33" fmla="*/ 0 h 20"/>
                <a:gd name="T34" fmla="*/ 5 w 25"/>
                <a:gd name="T35" fmla="*/ 0 h 20"/>
                <a:gd name="T36" fmla="*/ 3 w 25"/>
                <a:gd name="T37" fmla="*/ 2 h 20"/>
                <a:gd name="T38" fmla="*/ 0 w 25"/>
                <a:gd name="T39" fmla="*/ 6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3" y="13"/>
                  </a:lnTo>
                  <a:lnTo>
                    <a:pt x="7" y="18"/>
                  </a:lnTo>
                  <a:lnTo>
                    <a:pt x="12" y="20"/>
                  </a:lnTo>
                  <a:lnTo>
                    <a:pt x="16" y="20"/>
                  </a:lnTo>
                  <a:lnTo>
                    <a:pt x="21" y="20"/>
                  </a:lnTo>
                  <a:lnTo>
                    <a:pt x="23" y="18"/>
                  </a:lnTo>
                  <a:lnTo>
                    <a:pt x="25" y="13"/>
                  </a:lnTo>
                  <a:lnTo>
                    <a:pt x="25" y="9"/>
                  </a:lnTo>
                  <a:lnTo>
                    <a:pt x="23" y="6"/>
                  </a:lnTo>
                  <a:lnTo>
                    <a:pt x="18" y="2"/>
                  </a:lnTo>
                  <a:lnTo>
                    <a:pt x="14" y="0"/>
                  </a:lnTo>
                  <a:lnTo>
                    <a:pt x="9" y="0"/>
                  </a:lnTo>
                  <a:lnTo>
                    <a:pt x="5" y="0"/>
                  </a:lnTo>
                  <a:lnTo>
                    <a:pt x="3"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0" name="Freeform 2427">
              <a:extLst>
                <a:ext uri="{FF2B5EF4-FFF2-40B4-BE49-F238E27FC236}">
                  <a16:creationId xmlns:a16="http://schemas.microsoft.com/office/drawing/2014/main" xmlns="" id="{A5706417-B626-5B40-99A4-531FBC353057}"/>
                </a:ext>
              </a:extLst>
            </p:cNvPr>
            <p:cNvSpPr>
              <a:spLocks/>
            </p:cNvSpPr>
            <p:nvPr/>
          </p:nvSpPr>
          <p:spPr bwMode="auto">
            <a:xfrm>
              <a:off x="3362" y="3141"/>
              <a:ext cx="22" cy="20"/>
            </a:xfrm>
            <a:custGeom>
              <a:avLst/>
              <a:gdLst>
                <a:gd name="T0" fmla="*/ 0 w 22"/>
                <a:gd name="T1" fmla="*/ 11 h 20"/>
                <a:gd name="T2" fmla="*/ 0 w 22"/>
                <a:gd name="T3" fmla="*/ 11 h 20"/>
                <a:gd name="T4" fmla="*/ 2 w 22"/>
                <a:gd name="T5" fmla="*/ 15 h 20"/>
                <a:gd name="T6" fmla="*/ 7 w 22"/>
                <a:gd name="T7" fmla="*/ 18 h 20"/>
                <a:gd name="T8" fmla="*/ 9 w 22"/>
                <a:gd name="T9" fmla="*/ 20 h 20"/>
                <a:gd name="T10" fmla="*/ 13 w 22"/>
                <a:gd name="T11" fmla="*/ 20 h 20"/>
                <a:gd name="T12" fmla="*/ 13 w 22"/>
                <a:gd name="T13" fmla="*/ 20 h 20"/>
                <a:gd name="T14" fmla="*/ 18 w 22"/>
                <a:gd name="T15" fmla="*/ 20 h 20"/>
                <a:gd name="T16" fmla="*/ 22 w 22"/>
                <a:gd name="T17" fmla="*/ 18 h 20"/>
                <a:gd name="T18" fmla="*/ 22 w 22"/>
                <a:gd name="T19" fmla="*/ 13 h 20"/>
                <a:gd name="T20" fmla="*/ 22 w 22"/>
                <a:gd name="T21" fmla="*/ 11 h 20"/>
                <a:gd name="T22" fmla="*/ 22 w 22"/>
                <a:gd name="T23" fmla="*/ 11 h 20"/>
                <a:gd name="T24" fmla="*/ 20 w 22"/>
                <a:gd name="T25" fmla="*/ 6 h 20"/>
                <a:gd name="T26" fmla="*/ 18 w 22"/>
                <a:gd name="T27" fmla="*/ 2 h 20"/>
                <a:gd name="T28" fmla="*/ 13 w 22"/>
                <a:gd name="T29" fmla="*/ 2 h 20"/>
                <a:gd name="T30" fmla="*/ 9 w 22"/>
                <a:gd name="T31" fmla="*/ 0 h 20"/>
                <a:gd name="T32" fmla="*/ 9 w 22"/>
                <a:gd name="T33" fmla="*/ 0 h 20"/>
                <a:gd name="T34" fmla="*/ 4 w 22"/>
                <a:gd name="T35" fmla="*/ 2 h 20"/>
                <a:gd name="T36" fmla="*/ 2 w 22"/>
                <a:gd name="T37" fmla="*/ 4 h 20"/>
                <a:gd name="T38" fmla="*/ 0 w 22"/>
                <a:gd name="T39" fmla="*/ 6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2" y="15"/>
                  </a:lnTo>
                  <a:lnTo>
                    <a:pt x="7" y="18"/>
                  </a:lnTo>
                  <a:lnTo>
                    <a:pt x="9" y="20"/>
                  </a:lnTo>
                  <a:lnTo>
                    <a:pt x="13" y="20"/>
                  </a:lnTo>
                  <a:lnTo>
                    <a:pt x="18" y="20"/>
                  </a:lnTo>
                  <a:lnTo>
                    <a:pt x="22" y="18"/>
                  </a:lnTo>
                  <a:lnTo>
                    <a:pt x="22" y="13"/>
                  </a:lnTo>
                  <a:lnTo>
                    <a:pt x="22" y="11"/>
                  </a:lnTo>
                  <a:lnTo>
                    <a:pt x="20" y="6"/>
                  </a:lnTo>
                  <a:lnTo>
                    <a:pt x="18" y="2"/>
                  </a:lnTo>
                  <a:lnTo>
                    <a:pt x="13" y="2"/>
                  </a:lnTo>
                  <a:lnTo>
                    <a:pt x="9" y="0"/>
                  </a:lnTo>
                  <a:lnTo>
                    <a:pt x="4" y="2"/>
                  </a:lnTo>
                  <a:lnTo>
                    <a:pt x="2"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1" name="Freeform 2428">
              <a:extLst>
                <a:ext uri="{FF2B5EF4-FFF2-40B4-BE49-F238E27FC236}">
                  <a16:creationId xmlns:a16="http://schemas.microsoft.com/office/drawing/2014/main" xmlns="" id="{EF552C24-36BD-B84F-A0D4-2CF9E7F523AF}"/>
                </a:ext>
              </a:extLst>
            </p:cNvPr>
            <p:cNvSpPr>
              <a:spLocks/>
            </p:cNvSpPr>
            <p:nvPr/>
          </p:nvSpPr>
          <p:spPr bwMode="auto">
            <a:xfrm>
              <a:off x="3362" y="3141"/>
              <a:ext cx="22" cy="20"/>
            </a:xfrm>
            <a:custGeom>
              <a:avLst/>
              <a:gdLst>
                <a:gd name="T0" fmla="*/ 0 w 22"/>
                <a:gd name="T1" fmla="*/ 11 h 20"/>
                <a:gd name="T2" fmla="*/ 0 w 22"/>
                <a:gd name="T3" fmla="*/ 11 h 20"/>
                <a:gd name="T4" fmla="*/ 2 w 22"/>
                <a:gd name="T5" fmla="*/ 15 h 20"/>
                <a:gd name="T6" fmla="*/ 7 w 22"/>
                <a:gd name="T7" fmla="*/ 18 h 20"/>
                <a:gd name="T8" fmla="*/ 9 w 22"/>
                <a:gd name="T9" fmla="*/ 20 h 20"/>
                <a:gd name="T10" fmla="*/ 13 w 22"/>
                <a:gd name="T11" fmla="*/ 20 h 20"/>
                <a:gd name="T12" fmla="*/ 13 w 22"/>
                <a:gd name="T13" fmla="*/ 20 h 20"/>
                <a:gd name="T14" fmla="*/ 18 w 22"/>
                <a:gd name="T15" fmla="*/ 20 h 20"/>
                <a:gd name="T16" fmla="*/ 22 w 22"/>
                <a:gd name="T17" fmla="*/ 18 h 20"/>
                <a:gd name="T18" fmla="*/ 22 w 22"/>
                <a:gd name="T19" fmla="*/ 13 h 20"/>
                <a:gd name="T20" fmla="*/ 22 w 22"/>
                <a:gd name="T21" fmla="*/ 11 h 20"/>
                <a:gd name="T22" fmla="*/ 22 w 22"/>
                <a:gd name="T23" fmla="*/ 11 h 20"/>
                <a:gd name="T24" fmla="*/ 20 w 22"/>
                <a:gd name="T25" fmla="*/ 6 h 20"/>
                <a:gd name="T26" fmla="*/ 18 w 22"/>
                <a:gd name="T27" fmla="*/ 2 h 20"/>
                <a:gd name="T28" fmla="*/ 13 w 22"/>
                <a:gd name="T29" fmla="*/ 2 h 20"/>
                <a:gd name="T30" fmla="*/ 9 w 22"/>
                <a:gd name="T31" fmla="*/ 0 h 20"/>
                <a:gd name="T32" fmla="*/ 9 w 22"/>
                <a:gd name="T33" fmla="*/ 0 h 20"/>
                <a:gd name="T34" fmla="*/ 4 w 22"/>
                <a:gd name="T35" fmla="*/ 2 h 20"/>
                <a:gd name="T36" fmla="*/ 2 w 22"/>
                <a:gd name="T37" fmla="*/ 4 h 20"/>
                <a:gd name="T38" fmla="*/ 0 w 22"/>
                <a:gd name="T39" fmla="*/ 6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2" y="15"/>
                  </a:lnTo>
                  <a:lnTo>
                    <a:pt x="7" y="18"/>
                  </a:lnTo>
                  <a:lnTo>
                    <a:pt x="9" y="20"/>
                  </a:lnTo>
                  <a:lnTo>
                    <a:pt x="13" y="20"/>
                  </a:lnTo>
                  <a:lnTo>
                    <a:pt x="18" y="20"/>
                  </a:lnTo>
                  <a:lnTo>
                    <a:pt x="22" y="18"/>
                  </a:lnTo>
                  <a:lnTo>
                    <a:pt x="22" y="13"/>
                  </a:lnTo>
                  <a:lnTo>
                    <a:pt x="22" y="11"/>
                  </a:lnTo>
                  <a:lnTo>
                    <a:pt x="20" y="6"/>
                  </a:lnTo>
                  <a:lnTo>
                    <a:pt x="18" y="2"/>
                  </a:lnTo>
                  <a:lnTo>
                    <a:pt x="13" y="2"/>
                  </a:lnTo>
                  <a:lnTo>
                    <a:pt x="9" y="0"/>
                  </a:lnTo>
                  <a:lnTo>
                    <a:pt x="4" y="2"/>
                  </a:lnTo>
                  <a:lnTo>
                    <a:pt x="2"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2" name="Freeform 2429">
              <a:extLst>
                <a:ext uri="{FF2B5EF4-FFF2-40B4-BE49-F238E27FC236}">
                  <a16:creationId xmlns:a16="http://schemas.microsoft.com/office/drawing/2014/main" xmlns="" id="{C4FA8425-D5EA-5249-B45C-F9C090B70863}"/>
                </a:ext>
              </a:extLst>
            </p:cNvPr>
            <p:cNvSpPr>
              <a:spLocks/>
            </p:cNvSpPr>
            <p:nvPr/>
          </p:nvSpPr>
          <p:spPr bwMode="auto">
            <a:xfrm>
              <a:off x="3339" y="3141"/>
              <a:ext cx="23" cy="22"/>
            </a:xfrm>
            <a:custGeom>
              <a:avLst/>
              <a:gdLst>
                <a:gd name="T0" fmla="*/ 0 w 23"/>
                <a:gd name="T1" fmla="*/ 11 h 22"/>
                <a:gd name="T2" fmla="*/ 0 w 23"/>
                <a:gd name="T3" fmla="*/ 11 h 22"/>
                <a:gd name="T4" fmla="*/ 3 w 23"/>
                <a:gd name="T5" fmla="*/ 15 h 22"/>
                <a:gd name="T6" fmla="*/ 5 w 23"/>
                <a:gd name="T7" fmla="*/ 18 h 22"/>
                <a:gd name="T8" fmla="*/ 9 w 23"/>
                <a:gd name="T9" fmla="*/ 20 h 22"/>
                <a:gd name="T10" fmla="*/ 14 w 23"/>
                <a:gd name="T11" fmla="*/ 22 h 22"/>
                <a:gd name="T12" fmla="*/ 14 w 23"/>
                <a:gd name="T13" fmla="*/ 22 h 22"/>
                <a:gd name="T14" fmla="*/ 18 w 23"/>
                <a:gd name="T15" fmla="*/ 20 h 22"/>
                <a:gd name="T16" fmla="*/ 23 w 23"/>
                <a:gd name="T17" fmla="*/ 18 h 22"/>
                <a:gd name="T18" fmla="*/ 23 w 23"/>
                <a:gd name="T19" fmla="*/ 15 h 22"/>
                <a:gd name="T20" fmla="*/ 23 w 23"/>
                <a:gd name="T21" fmla="*/ 11 h 22"/>
                <a:gd name="T22" fmla="*/ 23 w 23"/>
                <a:gd name="T23" fmla="*/ 11 h 22"/>
                <a:gd name="T24" fmla="*/ 21 w 23"/>
                <a:gd name="T25" fmla="*/ 6 h 22"/>
                <a:gd name="T26" fmla="*/ 18 w 23"/>
                <a:gd name="T27" fmla="*/ 4 h 22"/>
                <a:gd name="T28" fmla="*/ 14 w 23"/>
                <a:gd name="T29" fmla="*/ 2 h 22"/>
                <a:gd name="T30" fmla="*/ 9 w 23"/>
                <a:gd name="T31" fmla="*/ 0 h 22"/>
                <a:gd name="T32" fmla="*/ 9 w 23"/>
                <a:gd name="T33" fmla="*/ 0 h 22"/>
                <a:gd name="T34" fmla="*/ 5 w 23"/>
                <a:gd name="T35" fmla="*/ 2 h 22"/>
                <a:gd name="T36" fmla="*/ 3 w 23"/>
                <a:gd name="T37" fmla="*/ 4 h 22"/>
                <a:gd name="T38" fmla="*/ 0 w 23"/>
                <a:gd name="T39" fmla="*/ 6 h 22"/>
                <a:gd name="T40" fmla="*/ 0 w 2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2">
                  <a:moveTo>
                    <a:pt x="0" y="11"/>
                  </a:moveTo>
                  <a:lnTo>
                    <a:pt x="0" y="11"/>
                  </a:lnTo>
                  <a:lnTo>
                    <a:pt x="3" y="15"/>
                  </a:lnTo>
                  <a:lnTo>
                    <a:pt x="5" y="18"/>
                  </a:lnTo>
                  <a:lnTo>
                    <a:pt x="9" y="20"/>
                  </a:lnTo>
                  <a:lnTo>
                    <a:pt x="14" y="22"/>
                  </a:lnTo>
                  <a:lnTo>
                    <a:pt x="18" y="20"/>
                  </a:lnTo>
                  <a:lnTo>
                    <a:pt x="23" y="18"/>
                  </a:lnTo>
                  <a:lnTo>
                    <a:pt x="23" y="15"/>
                  </a:lnTo>
                  <a:lnTo>
                    <a:pt x="23" y="11"/>
                  </a:lnTo>
                  <a:lnTo>
                    <a:pt x="21" y="6"/>
                  </a:lnTo>
                  <a:lnTo>
                    <a:pt x="18" y="4"/>
                  </a:lnTo>
                  <a:lnTo>
                    <a:pt x="14" y="2"/>
                  </a:lnTo>
                  <a:lnTo>
                    <a:pt x="9" y="0"/>
                  </a:lnTo>
                  <a:lnTo>
                    <a:pt x="5" y="2"/>
                  </a:lnTo>
                  <a:lnTo>
                    <a:pt x="3"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3" name="Freeform 2430">
              <a:extLst>
                <a:ext uri="{FF2B5EF4-FFF2-40B4-BE49-F238E27FC236}">
                  <a16:creationId xmlns:a16="http://schemas.microsoft.com/office/drawing/2014/main" xmlns="" id="{F34C4002-2D7A-D64F-A3B4-A7A0FC991BD0}"/>
                </a:ext>
              </a:extLst>
            </p:cNvPr>
            <p:cNvSpPr>
              <a:spLocks/>
            </p:cNvSpPr>
            <p:nvPr/>
          </p:nvSpPr>
          <p:spPr bwMode="auto">
            <a:xfrm>
              <a:off x="3339" y="3141"/>
              <a:ext cx="23" cy="22"/>
            </a:xfrm>
            <a:custGeom>
              <a:avLst/>
              <a:gdLst>
                <a:gd name="T0" fmla="*/ 0 w 23"/>
                <a:gd name="T1" fmla="*/ 11 h 22"/>
                <a:gd name="T2" fmla="*/ 0 w 23"/>
                <a:gd name="T3" fmla="*/ 11 h 22"/>
                <a:gd name="T4" fmla="*/ 3 w 23"/>
                <a:gd name="T5" fmla="*/ 15 h 22"/>
                <a:gd name="T6" fmla="*/ 5 w 23"/>
                <a:gd name="T7" fmla="*/ 18 h 22"/>
                <a:gd name="T8" fmla="*/ 9 w 23"/>
                <a:gd name="T9" fmla="*/ 20 h 22"/>
                <a:gd name="T10" fmla="*/ 14 w 23"/>
                <a:gd name="T11" fmla="*/ 22 h 22"/>
                <a:gd name="T12" fmla="*/ 14 w 23"/>
                <a:gd name="T13" fmla="*/ 22 h 22"/>
                <a:gd name="T14" fmla="*/ 18 w 23"/>
                <a:gd name="T15" fmla="*/ 20 h 22"/>
                <a:gd name="T16" fmla="*/ 23 w 23"/>
                <a:gd name="T17" fmla="*/ 18 h 22"/>
                <a:gd name="T18" fmla="*/ 23 w 23"/>
                <a:gd name="T19" fmla="*/ 15 h 22"/>
                <a:gd name="T20" fmla="*/ 23 w 23"/>
                <a:gd name="T21" fmla="*/ 11 h 22"/>
                <a:gd name="T22" fmla="*/ 23 w 23"/>
                <a:gd name="T23" fmla="*/ 11 h 22"/>
                <a:gd name="T24" fmla="*/ 21 w 23"/>
                <a:gd name="T25" fmla="*/ 6 h 22"/>
                <a:gd name="T26" fmla="*/ 18 w 23"/>
                <a:gd name="T27" fmla="*/ 4 h 22"/>
                <a:gd name="T28" fmla="*/ 14 w 23"/>
                <a:gd name="T29" fmla="*/ 2 h 22"/>
                <a:gd name="T30" fmla="*/ 9 w 23"/>
                <a:gd name="T31" fmla="*/ 0 h 22"/>
                <a:gd name="T32" fmla="*/ 9 w 23"/>
                <a:gd name="T33" fmla="*/ 0 h 22"/>
                <a:gd name="T34" fmla="*/ 5 w 23"/>
                <a:gd name="T35" fmla="*/ 2 h 22"/>
                <a:gd name="T36" fmla="*/ 3 w 23"/>
                <a:gd name="T37" fmla="*/ 4 h 22"/>
                <a:gd name="T38" fmla="*/ 0 w 23"/>
                <a:gd name="T39" fmla="*/ 6 h 22"/>
                <a:gd name="T40" fmla="*/ 0 w 2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2">
                  <a:moveTo>
                    <a:pt x="0" y="11"/>
                  </a:moveTo>
                  <a:lnTo>
                    <a:pt x="0" y="11"/>
                  </a:lnTo>
                  <a:lnTo>
                    <a:pt x="3" y="15"/>
                  </a:lnTo>
                  <a:lnTo>
                    <a:pt x="5" y="18"/>
                  </a:lnTo>
                  <a:lnTo>
                    <a:pt x="9" y="20"/>
                  </a:lnTo>
                  <a:lnTo>
                    <a:pt x="14" y="22"/>
                  </a:lnTo>
                  <a:lnTo>
                    <a:pt x="18" y="20"/>
                  </a:lnTo>
                  <a:lnTo>
                    <a:pt x="23" y="18"/>
                  </a:lnTo>
                  <a:lnTo>
                    <a:pt x="23" y="15"/>
                  </a:lnTo>
                  <a:lnTo>
                    <a:pt x="23" y="11"/>
                  </a:lnTo>
                  <a:lnTo>
                    <a:pt x="21" y="6"/>
                  </a:lnTo>
                  <a:lnTo>
                    <a:pt x="18" y="4"/>
                  </a:lnTo>
                  <a:lnTo>
                    <a:pt x="14" y="2"/>
                  </a:lnTo>
                  <a:lnTo>
                    <a:pt x="9" y="0"/>
                  </a:lnTo>
                  <a:lnTo>
                    <a:pt x="5" y="2"/>
                  </a:lnTo>
                  <a:lnTo>
                    <a:pt x="3"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4" name="Freeform 2431">
              <a:extLst>
                <a:ext uri="{FF2B5EF4-FFF2-40B4-BE49-F238E27FC236}">
                  <a16:creationId xmlns:a16="http://schemas.microsoft.com/office/drawing/2014/main" xmlns="" id="{E32E1E70-92D6-2243-B4AF-C9E4F7A8B245}"/>
                </a:ext>
              </a:extLst>
            </p:cNvPr>
            <p:cNvSpPr>
              <a:spLocks/>
            </p:cNvSpPr>
            <p:nvPr/>
          </p:nvSpPr>
          <p:spPr bwMode="auto">
            <a:xfrm>
              <a:off x="3317" y="3143"/>
              <a:ext cx="22" cy="20"/>
            </a:xfrm>
            <a:custGeom>
              <a:avLst/>
              <a:gdLst>
                <a:gd name="T0" fmla="*/ 0 w 22"/>
                <a:gd name="T1" fmla="*/ 9 h 20"/>
                <a:gd name="T2" fmla="*/ 0 w 22"/>
                <a:gd name="T3" fmla="*/ 9 h 20"/>
                <a:gd name="T4" fmla="*/ 2 w 22"/>
                <a:gd name="T5" fmla="*/ 13 h 20"/>
                <a:gd name="T6" fmla="*/ 4 w 22"/>
                <a:gd name="T7" fmla="*/ 16 h 20"/>
                <a:gd name="T8" fmla="*/ 9 w 22"/>
                <a:gd name="T9" fmla="*/ 18 h 20"/>
                <a:gd name="T10" fmla="*/ 13 w 22"/>
                <a:gd name="T11" fmla="*/ 20 h 20"/>
                <a:gd name="T12" fmla="*/ 13 w 22"/>
                <a:gd name="T13" fmla="*/ 20 h 20"/>
                <a:gd name="T14" fmla="*/ 18 w 22"/>
                <a:gd name="T15" fmla="*/ 18 h 20"/>
                <a:gd name="T16" fmla="*/ 20 w 22"/>
                <a:gd name="T17" fmla="*/ 16 h 20"/>
                <a:gd name="T18" fmla="*/ 22 w 22"/>
                <a:gd name="T19" fmla="*/ 13 h 20"/>
                <a:gd name="T20" fmla="*/ 22 w 22"/>
                <a:gd name="T21" fmla="*/ 9 h 20"/>
                <a:gd name="T22" fmla="*/ 22 w 22"/>
                <a:gd name="T23" fmla="*/ 9 h 20"/>
                <a:gd name="T24" fmla="*/ 22 w 22"/>
                <a:gd name="T25" fmla="*/ 4 h 20"/>
                <a:gd name="T26" fmla="*/ 18 w 22"/>
                <a:gd name="T27" fmla="*/ 2 h 20"/>
                <a:gd name="T28" fmla="*/ 16 w 22"/>
                <a:gd name="T29" fmla="*/ 0 h 20"/>
                <a:gd name="T30" fmla="*/ 11 w 22"/>
                <a:gd name="T31" fmla="*/ 0 h 20"/>
                <a:gd name="T32" fmla="*/ 11 w 22"/>
                <a:gd name="T33" fmla="*/ 0 h 20"/>
                <a:gd name="T34" fmla="*/ 7 w 22"/>
                <a:gd name="T35" fmla="*/ 0 h 20"/>
                <a:gd name="T36" fmla="*/ 2 w 22"/>
                <a:gd name="T37" fmla="*/ 2 h 20"/>
                <a:gd name="T38" fmla="*/ 2 w 22"/>
                <a:gd name="T39" fmla="*/ 4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3"/>
                  </a:lnTo>
                  <a:lnTo>
                    <a:pt x="4" y="16"/>
                  </a:lnTo>
                  <a:lnTo>
                    <a:pt x="9" y="18"/>
                  </a:lnTo>
                  <a:lnTo>
                    <a:pt x="13" y="20"/>
                  </a:lnTo>
                  <a:lnTo>
                    <a:pt x="18" y="18"/>
                  </a:lnTo>
                  <a:lnTo>
                    <a:pt x="20" y="16"/>
                  </a:lnTo>
                  <a:lnTo>
                    <a:pt x="22" y="13"/>
                  </a:lnTo>
                  <a:lnTo>
                    <a:pt x="22" y="9"/>
                  </a:lnTo>
                  <a:lnTo>
                    <a:pt x="22" y="4"/>
                  </a:lnTo>
                  <a:lnTo>
                    <a:pt x="18" y="2"/>
                  </a:lnTo>
                  <a:lnTo>
                    <a:pt x="16" y="0"/>
                  </a:lnTo>
                  <a:lnTo>
                    <a:pt x="11" y="0"/>
                  </a:lnTo>
                  <a:lnTo>
                    <a:pt x="7" y="0"/>
                  </a:lnTo>
                  <a:lnTo>
                    <a:pt x="2" y="2"/>
                  </a:lnTo>
                  <a:lnTo>
                    <a:pt x="2"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5" name="Freeform 2432">
              <a:extLst>
                <a:ext uri="{FF2B5EF4-FFF2-40B4-BE49-F238E27FC236}">
                  <a16:creationId xmlns:a16="http://schemas.microsoft.com/office/drawing/2014/main" xmlns="" id="{7E90D6FF-40FA-DF49-BD2D-E64002B3E3AA}"/>
                </a:ext>
              </a:extLst>
            </p:cNvPr>
            <p:cNvSpPr>
              <a:spLocks/>
            </p:cNvSpPr>
            <p:nvPr/>
          </p:nvSpPr>
          <p:spPr bwMode="auto">
            <a:xfrm>
              <a:off x="3317" y="3143"/>
              <a:ext cx="22" cy="20"/>
            </a:xfrm>
            <a:custGeom>
              <a:avLst/>
              <a:gdLst>
                <a:gd name="T0" fmla="*/ 0 w 22"/>
                <a:gd name="T1" fmla="*/ 9 h 20"/>
                <a:gd name="T2" fmla="*/ 0 w 22"/>
                <a:gd name="T3" fmla="*/ 9 h 20"/>
                <a:gd name="T4" fmla="*/ 2 w 22"/>
                <a:gd name="T5" fmla="*/ 13 h 20"/>
                <a:gd name="T6" fmla="*/ 4 w 22"/>
                <a:gd name="T7" fmla="*/ 16 h 20"/>
                <a:gd name="T8" fmla="*/ 9 w 22"/>
                <a:gd name="T9" fmla="*/ 18 h 20"/>
                <a:gd name="T10" fmla="*/ 13 w 22"/>
                <a:gd name="T11" fmla="*/ 20 h 20"/>
                <a:gd name="T12" fmla="*/ 13 w 22"/>
                <a:gd name="T13" fmla="*/ 20 h 20"/>
                <a:gd name="T14" fmla="*/ 18 w 22"/>
                <a:gd name="T15" fmla="*/ 18 h 20"/>
                <a:gd name="T16" fmla="*/ 20 w 22"/>
                <a:gd name="T17" fmla="*/ 16 h 20"/>
                <a:gd name="T18" fmla="*/ 22 w 22"/>
                <a:gd name="T19" fmla="*/ 13 h 20"/>
                <a:gd name="T20" fmla="*/ 22 w 22"/>
                <a:gd name="T21" fmla="*/ 9 h 20"/>
                <a:gd name="T22" fmla="*/ 22 w 22"/>
                <a:gd name="T23" fmla="*/ 9 h 20"/>
                <a:gd name="T24" fmla="*/ 22 w 22"/>
                <a:gd name="T25" fmla="*/ 4 h 20"/>
                <a:gd name="T26" fmla="*/ 18 w 22"/>
                <a:gd name="T27" fmla="*/ 2 h 20"/>
                <a:gd name="T28" fmla="*/ 16 w 22"/>
                <a:gd name="T29" fmla="*/ 0 h 20"/>
                <a:gd name="T30" fmla="*/ 11 w 22"/>
                <a:gd name="T31" fmla="*/ 0 h 20"/>
                <a:gd name="T32" fmla="*/ 11 w 22"/>
                <a:gd name="T33" fmla="*/ 0 h 20"/>
                <a:gd name="T34" fmla="*/ 7 w 22"/>
                <a:gd name="T35" fmla="*/ 0 h 20"/>
                <a:gd name="T36" fmla="*/ 2 w 22"/>
                <a:gd name="T37" fmla="*/ 2 h 20"/>
                <a:gd name="T38" fmla="*/ 2 w 22"/>
                <a:gd name="T39" fmla="*/ 4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3"/>
                  </a:lnTo>
                  <a:lnTo>
                    <a:pt x="4" y="16"/>
                  </a:lnTo>
                  <a:lnTo>
                    <a:pt x="9" y="18"/>
                  </a:lnTo>
                  <a:lnTo>
                    <a:pt x="13" y="20"/>
                  </a:lnTo>
                  <a:lnTo>
                    <a:pt x="18" y="18"/>
                  </a:lnTo>
                  <a:lnTo>
                    <a:pt x="20" y="16"/>
                  </a:lnTo>
                  <a:lnTo>
                    <a:pt x="22" y="13"/>
                  </a:lnTo>
                  <a:lnTo>
                    <a:pt x="22" y="9"/>
                  </a:lnTo>
                  <a:lnTo>
                    <a:pt x="22" y="4"/>
                  </a:lnTo>
                  <a:lnTo>
                    <a:pt x="18" y="2"/>
                  </a:lnTo>
                  <a:lnTo>
                    <a:pt x="16" y="0"/>
                  </a:lnTo>
                  <a:lnTo>
                    <a:pt x="11" y="0"/>
                  </a:lnTo>
                  <a:lnTo>
                    <a:pt x="7" y="0"/>
                  </a:lnTo>
                  <a:lnTo>
                    <a:pt x="2" y="2"/>
                  </a:lnTo>
                  <a:lnTo>
                    <a:pt x="2"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6" name="Freeform 2433">
              <a:extLst>
                <a:ext uri="{FF2B5EF4-FFF2-40B4-BE49-F238E27FC236}">
                  <a16:creationId xmlns:a16="http://schemas.microsoft.com/office/drawing/2014/main" xmlns="" id="{603EAB75-D7D7-3D4E-B9C2-50209BDB6980}"/>
                </a:ext>
              </a:extLst>
            </p:cNvPr>
            <p:cNvSpPr>
              <a:spLocks/>
            </p:cNvSpPr>
            <p:nvPr/>
          </p:nvSpPr>
          <p:spPr bwMode="auto">
            <a:xfrm>
              <a:off x="3296" y="3143"/>
              <a:ext cx="21" cy="20"/>
            </a:xfrm>
            <a:custGeom>
              <a:avLst/>
              <a:gdLst>
                <a:gd name="T0" fmla="*/ 0 w 21"/>
                <a:gd name="T1" fmla="*/ 9 h 20"/>
                <a:gd name="T2" fmla="*/ 0 w 21"/>
                <a:gd name="T3" fmla="*/ 9 h 20"/>
                <a:gd name="T4" fmla="*/ 0 w 21"/>
                <a:gd name="T5" fmla="*/ 13 h 20"/>
                <a:gd name="T6" fmla="*/ 5 w 21"/>
                <a:gd name="T7" fmla="*/ 18 h 20"/>
                <a:gd name="T8" fmla="*/ 7 w 21"/>
                <a:gd name="T9" fmla="*/ 20 h 20"/>
                <a:gd name="T10" fmla="*/ 12 w 21"/>
                <a:gd name="T11" fmla="*/ 20 h 20"/>
                <a:gd name="T12" fmla="*/ 12 w 21"/>
                <a:gd name="T13" fmla="*/ 20 h 20"/>
                <a:gd name="T14" fmla="*/ 16 w 21"/>
                <a:gd name="T15" fmla="*/ 20 h 20"/>
                <a:gd name="T16" fmla="*/ 21 w 21"/>
                <a:gd name="T17" fmla="*/ 18 h 20"/>
                <a:gd name="T18" fmla="*/ 21 w 21"/>
                <a:gd name="T19" fmla="*/ 13 h 20"/>
                <a:gd name="T20" fmla="*/ 21 w 21"/>
                <a:gd name="T21" fmla="*/ 9 h 20"/>
                <a:gd name="T22" fmla="*/ 21 w 21"/>
                <a:gd name="T23" fmla="*/ 9 h 20"/>
                <a:gd name="T24" fmla="*/ 21 w 21"/>
                <a:gd name="T25" fmla="*/ 4 h 20"/>
                <a:gd name="T26" fmla="*/ 19 w 21"/>
                <a:gd name="T27" fmla="*/ 2 h 20"/>
                <a:gd name="T28" fmla="*/ 14 w 21"/>
                <a:gd name="T29" fmla="*/ 0 h 20"/>
                <a:gd name="T30" fmla="*/ 9 w 21"/>
                <a:gd name="T31" fmla="*/ 0 h 20"/>
                <a:gd name="T32" fmla="*/ 9 w 21"/>
                <a:gd name="T33" fmla="*/ 0 h 20"/>
                <a:gd name="T34" fmla="*/ 5 w 21"/>
                <a:gd name="T35" fmla="*/ 0 h 20"/>
                <a:gd name="T36" fmla="*/ 3 w 21"/>
                <a:gd name="T37" fmla="*/ 2 h 20"/>
                <a:gd name="T38" fmla="*/ 0 w 21"/>
                <a:gd name="T39" fmla="*/ 7 h 20"/>
                <a:gd name="T40" fmla="*/ 0 w 2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9"/>
                  </a:moveTo>
                  <a:lnTo>
                    <a:pt x="0" y="9"/>
                  </a:lnTo>
                  <a:lnTo>
                    <a:pt x="0" y="13"/>
                  </a:lnTo>
                  <a:lnTo>
                    <a:pt x="5" y="18"/>
                  </a:lnTo>
                  <a:lnTo>
                    <a:pt x="7" y="20"/>
                  </a:lnTo>
                  <a:lnTo>
                    <a:pt x="12" y="20"/>
                  </a:lnTo>
                  <a:lnTo>
                    <a:pt x="16" y="20"/>
                  </a:lnTo>
                  <a:lnTo>
                    <a:pt x="21" y="18"/>
                  </a:lnTo>
                  <a:lnTo>
                    <a:pt x="21" y="13"/>
                  </a:lnTo>
                  <a:lnTo>
                    <a:pt x="21" y="9"/>
                  </a:lnTo>
                  <a:lnTo>
                    <a:pt x="21" y="4"/>
                  </a:lnTo>
                  <a:lnTo>
                    <a:pt x="19" y="2"/>
                  </a:lnTo>
                  <a:lnTo>
                    <a:pt x="14" y="0"/>
                  </a:lnTo>
                  <a:lnTo>
                    <a:pt x="9"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7" name="Freeform 2434">
              <a:extLst>
                <a:ext uri="{FF2B5EF4-FFF2-40B4-BE49-F238E27FC236}">
                  <a16:creationId xmlns:a16="http://schemas.microsoft.com/office/drawing/2014/main" xmlns="" id="{1C089693-8790-5B46-A633-214D6567F818}"/>
                </a:ext>
              </a:extLst>
            </p:cNvPr>
            <p:cNvSpPr>
              <a:spLocks/>
            </p:cNvSpPr>
            <p:nvPr/>
          </p:nvSpPr>
          <p:spPr bwMode="auto">
            <a:xfrm>
              <a:off x="3296" y="3143"/>
              <a:ext cx="21" cy="20"/>
            </a:xfrm>
            <a:custGeom>
              <a:avLst/>
              <a:gdLst>
                <a:gd name="T0" fmla="*/ 0 w 21"/>
                <a:gd name="T1" fmla="*/ 9 h 20"/>
                <a:gd name="T2" fmla="*/ 0 w 21"/>
                <a:gd name="T3" fmla="*/ 9 h 20"/>
                <a:gd name="T4" fmla="*/ 0 w 21"/>
                <a:gd name="T5" fmla="*/ 13 h 20"/>
                <a:gd name="T6" fmla="*/ 5 w 21"/>
                <a:gd name="T7" fmla="*/ 18 h 20"/>
                <a:gd name="T8" fmla="*/ 7 w 21"/>
                <a:gd name="T9" fmla="*/ 20 h 20"/>
                <a:gd name="T10" fmla="*/ 12 w 21"/>
                <a:gd name="T11" fmla="*/ 20 h 20"/>
                <a:gd name="T12" fmla="*/ 12 w 21"/>
                <a:gd name="T13" fmla="*/ 20 h 20"/>
                <a:gd name="T14" fmla="*/ 16 w 21"/>
                <a:gd name="T15" fmla="*/ 20 h 20"/>
                <a:gd name="T16" fmla="*/ 21 w 21"/>
                <a:gd name="T17" fmla="*/ 18 h 20"/>
                <a:gd name="T18" fmla="*/ 21 w 21"/>
                <a:gd name="T19" fmla="*/ 13 h 20"/>
                <a:gd name="T20" fmla="*/ 21 w 21"/>
                <a:gd name="T21" fmla="*/ 9 h 20"/>
                <a:gd name="T22" fmla="*/ 21 w 21"/>
                <a:gd name="T23" fmla="*/ 9 h 20"/>
                <a:gd name="T24" fmla="*/ 21 w 21"/>
                <a:gd name="T25" fmla="*/ 4 h 20"/>
                <a:gd name="T26" fmla="*/ 19 w 21"/>
                <a:gd name="T27" fmla="*/ 2 h 20"/>
                <a:gd name="T28" fmla="*/ 14 w 21"/>
                <a:gd name="T29" fmla="*/ 0 h 20"/>
                <a:gd name="T30" fmla="*/ 9 w 21"/>
                <a:gd name="T31" fmla="*/ 0 h 20"/>
                <a:gd name="T32" fmla="*/ 9 w 21"/>
                <a:gd name="T33" fmla="*/ 0 h 20"/>
                <a:gd name="T34" fmla="*/ 5 w 21"/>
                <a:gd name="T35" fmla="*/ 0 h 20"/>
                <a:gd name="T36" fmla="*/ 3 w 21"/>
                <a:gd name="T37" fmla="*/ 2 h 20"/>
                <a:gd name="T38" fmla="*/ 0 w 21"/>
                <a:gd name="T39" fmla="*/ 7 h 20"/>
                <a:gd name="T40" fmla="*/ 0 w 2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9"/>
                  </a:moveTo>
                  <a:lnTo>
                    <a:pt x="0" y="9"/>
                  </a:lnTo>
                  <a:lnTo>
                    <a:pt x="0" y="13"/>
                  </a:lnTo>
                  <a:lnTo>
                    <a:pt x="5" y="18"/>
                  </a:lnTo>
                  <a:lnTo>
                    <a:pt x="7" y="20"/>
                  </a:lnTo>
                  <a:lnTo>
                    <a:pt x="12" y="20"/>
                  </a:lnTo>
                  <a:lnTo>
                    <a:pt x="16" y="20"/>
                  </a:lnTo>
                  <a:lnTo>
                    <a:pt x="21" y="18"/>
                  </a:lnTo>
                  <a:lnTo>
                    <a:pt x="21" y="13"/>
                  </a:lnTo>
                  <a:lnTo>
                    <a:pt x="21" y="9"/>
                  </a:lnTo>
                  <a:lnTo>
                    <a:pt x="21" y="4"/>
                  </a:lnTo>
                  <a:lnTo>
                    <a:pt x="19" y="2"/>
                  </a:lnTo>
                  <a:lnTo>
                    <a:pt x="14" y="0"/>
                  </a:lnTo>
                  <a:lnTo>
                    <a:pt x="9"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8" name="Freeform 2435">
              <a:extLst>
                <a:ext uri="{FF2B5EF4-FFF2-40B4-BE49-F238E27FC236}">
                  <a16:creationId xmlns:a16="http://schemas.microsoft.com/office/drawing/2014/main" xmlns="" id="{F6FC7C2B-B388-D440-889F-F61360063FB3}"/>
                </a:ext>
              </a:extLst>
            </p:cNvPr>
            <p:cNvSpPr>
              <a:spLocks/>
            </p:cNvSpPr>
            <p:nvPr/>
          </p:nvSpPr>
          <p:spPr bwMode="auto">
            <a:xfrm>
              <a:off x="3254" y="3143"/>
              <a:ext cx="20" cy="20"/>
            </a:xfrm>
            <a:custGeom>
              <a:avLst/>
              <a:gdLst>
                <a:gd name="T0" fmla="*/ 0 w 20"/>
                <a:gd name="T1" fmla="*/ 11 h 20"/>
                <a:gd name="T2" fmla="*/ 0 w 20"/>
                <a:gd name="T3" fmla="*/ 11 h 20"/>
                <a:gd name="T4" fmla="*/ 0 w 20"/>
                <a:gd name="T5" fmla="*/ 16 h 20"/>
                <a:gd name="T6" fmla="*/ 2 w 20"/>
                <a:gd name="T7" fmla="*/ 18 h 20"/>
                <a:gd name="T8" fmla="*/ 6 w 20"/>
                <a:gd name="T9" fmla="*/ 20 h 20"/>
                <a:gd name="T10" fmla="*/ 11 w 20"/>
                <a:gd name="T11" fmla="*/ 20 h 20"/>
                <a:gd name="T12" fmla="*/ 11 w 20"/>
                <a:gd name="T13" fmla="*/ 20 h 20"/>
                <a:gd name="T14" fmla="*/ 13 w 20"/>
                <a:gd name="T15" fmla="*/ 20 h 20"/>
                <a:gd name="T16" fmla="*/ 18 w 20"/>
                <a:gd name="T17" fmla="*/ 18 h 20"/>
                <a:gd name="T18" fmla="*/ 20 w 20"/>
                <a:gd name="T19" fmla="*/ 13 h 20"/>
                <a:gd name="T20" fmla="*/ 20 w 20"/>
                <a:gd name="T21" fmla="*/ 11 h 20"/>
                <a:gd name="T22" fmla="*/ 20 w 20"/>
                <a:gd name="T23" fmla="*/ 11 h 20"/>
                <a:gd name="T24" fmla="*/ 20 w 20"/>
                <a:gd name="T25" fmla="*/ 7 h 20"/>
                <a:gd name="T26" fmla="*/ 18 w 20"/>
                <a:gd name="T27" fmla="*/ 2 h 20"/>
                <a:gd name="T28" fmla="*/ 13 w 20"/>
                <a:gd name="T29" fmla="*/ 2 h 20"/>
                <a:gd name="T30" fmla="*/ 9 w 20"/>
                <a:gd name="T31" fmla="*/ 0 h 20"/>
                <a:gd name="T32" fmla="*/ 9 w 20"/>
                <a:gd name="T33" fmla="*/ 0 h 20"/>
                <a:gd name="T34" fmla="*/ 4 w 20"/>
                <a:gd name="T35" fmla="*/ 2 h 20"/>
                <a:gd name="T36" fmla="*/ 2 w 20"/>
                <a:gd name="T37" fmla="*/ 4 h 20"/>
                <a:gd name="T38" fmla="*/ 0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2" y="18"/>
                  </a:lnTo>
                  <a:lnTo>
                    <a:pt x="6" y="20"/>
                  </a:lnTo>
                  <a:lnTo>
                    <a:pt x="11" y="20"/>
                  </a:lnTo>
                  <a:lnTo>
                    <a:pt x="13" y="20"/>
                  </a:lnTo>
                  <a:lnTo>
                    <a:pt x="18" y="18"/>
                  </a:lnTo>
                  <a:lnTo>
                    <a:pt x="20" y="13"/>
                  </a:lnTo>
                  <a:lnTo>
                    <a:pt x="20" y="11"/>
                  </a:lnTo>
                  <a:lnTo>
                    <a:pt x="20" y="7"/>
                  </a:lnTo>
                  <a:lnTo>
                    <a:pt x="18" y="2"/>
                  </a:lnTo>
                  <a:lnTo>
                    <a:pt x="13" y="2"/>
                  </a:lnTo>
                  <a:lnTo>
                    <a:pt x="9" y="0"/>
                  </a:lnTo>
                  <a:lnTo>
                    <a:pt x="4"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19" name="Freeform 2436">
              <a:extLst>
                <a:ext uri="{FF2B5EF4-FFF2-40B4-BE49-F238E27FC236}">
                  <a16:creationId xmlns:a16="http://schemas.microsoft.com/office/drawing/2014/main" xmlns="" id="{B8D6F9D5-946D-494A-A12F-33080F6B074E}"/>
                </a:ext>
              </a:extLst>
            </p:cNvPr>
            <p:cNvSpPr>
              <a:spLocks/>
            </p:cNvSpPr>
            <p:nvPr/>
          </p:nvSpPr>
          <p:spPr bwMode="auto">
            <a:xfrm>
              <a:off x="3254" y="3143"/>
              <a:ext cx="20" cy="20"/>
            </a:xfrm>
            <a:custGeom>
              <a:avLst/>
              <a:gdLst>
                <a:gd name="T0" fmla="*/ 0 w 20"/>
                <a:gd name="T1" fmla="*/ 11 h 20"/>
                <a:gd name="T2" fmla="*/ 0 w 20"/>
                <a:gd name="T3" fmla="*/ 11 h 20"/>
                <a:gd name="T4" fmla="*/ 0 w 20"/>
                <a:gd name="T5" fmla="*/ 16 h 20"/>
                <a:gd name="T6" fmla="*/ 2 w 20"/>
                <a:gd name="T7" fmla="*/ 18 h 20"/>
                <a:gd name="T8" fmla="*/ 6 w 20"/>
                <a:gd name="T9" fmla="*/ 20 h 20"/>
                <a:gd name="T10" fmla="*/ 11 w 20"/>
                <a:gd name="T11" fmla="*/ 20 h 20"/>
                <a:gd name="T12" fmla="*/ 11 w 20"/>
                <a:gd name="T13" fmla="*/ 20 h 20"/>
                <a:gd name="T14" fmla="*/ 13 w 20"/>
                <a:gd name="T15" fmla="*/ 20 h 20"/>
                <a:gd name="T16" fmla="*/ 18 w 20"/>
                <a:gd name="T17" fmla="*/ 18 h 20"/>
                <a:gd name="T18" fmla="*/ 20 w 20"/>
                <a:gd name="T19" fmla="*/ 13 h 20"/>
                <a:gd name="T20" fmla="*/ 20 w 20"/>
                <a:gd name="T21" fmla="*/ 11 h 20"/>
                <a:gd name="T22" fmla="*/ 20 w 20"/>
                <a:gd name="T23" fmla="*/ 11 h 20"/>
                <a:gd name="T24" fmla="*/ 20 w 20"/>
                <a:gd name="T25" fmla="*/ 7 h 20"/>
                <a:gd name="T26" fmla="*/ 18 w 20"/>
                <a:gd name="T27" fmla="*/ 2 h 20"/>
                <a:gd name="T28" fmla="*/ 13 w 20"/>
                <a:gd name="T29" fmla="*/ 2 h 20"/>
                <a:gd name="T30" fmla="*/ 9 w 20"/>
                <a:gd name="T31" fmla="*/ 0 h 20"/>
                <a:gd name="T32" fmla="*/ 9 w 20"/>
                <a:gd name="T33" fmla="*/ 0 h 20"/>
                <a:gd name="T34" fmla="*/ 4 w 20"/>
                <a:gd name="T35" fmla="*/ 2 h 20"/>
                <a:gd name="T36" fmla="*/ 2 w 20"/>
                <a:gd name="T37" fmla="*/ 4 h 20"/>
                <a:gd name="T38" fmla="*/ 0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2" y="18"/>
                  </a:lnTo>
                  <a:lnTo>
                    <a:pt x="6" y="20"/>
                  </a:lnTo>
                  <a:lnTo>
                    <a:pt x="11" y="20"/>
                  </a:lnTo>
                  <a:lnTo>
                    <a:pt x="13" y="20"/>
                  </a:lnTo>
                  <a:lnTo>
                    <a:pt x="18" y="18"/>
                  </a:lnTo>
                  <a:lnTo>
                    <a:pt x="20" y="13"/>
                  </a:lnTo>
                  <a:lnTo>
                    <a:pt x="20" y="11"/>
                  </a:lnTo>
                  <a:lnTo>
                    <a:pt x="20" y="7"/>
                  </a:lnTo>
                  <a:lnTo>
                    <a:pt x="18" y="2"/>
                  </a:lnTo>
                  <a:lnTo>
                    <a:pt x="13" y="2"/>
                  </a:lnTo>
                  <a:lnTo>
                    <a:pt x="9" y="0"/>
                  </a:lnTo>
                  <a:lnTo>
                    <a:pt x="4"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0" name="Freeform 2437">
              <a:extLst>
                <a:ext uri="{FF2B5EF4-FFF2-40B4-BE49-F238E27FC236}">
                  <a16:creationId xmlns:a16="http://schemas.microsoft.com/office/drawing/2014/main" xmlns="" id="{C9FE4D09-3528-474E-A0C4-C8CD743F1F3C}"/>
                </a:ext>
              </a:extLst>
            </p:cNvPr>
            <p:cNvSpPr>
              <a:spLocks/>
            </p:cNvSpPr>
            <p:nvPr/>
          </p:nvSpPr>
          <p:spPr bwMode="auto">
            <a:xfrm>
              <a:off x="3231" y="3143"/>
              <a:ext cx="23" cy="22"/>
            </a:xfrm>
            <a:custGeom>
              <a:avLst/>
              <a:gdLst>
                <a:gd name="T0" fmla="*/ 0 w 23"/>
                <a:gd name="T1" fmla="*/ 11 h 22"/>
                <a:gd name="T2" fmla="*/ 0 w 23"/>
                <a:gd name="T3" fmla="*/ 11 h 22"/>
                <a:gd name="T4" fmla="*/ 0 w 23"/>
                <a:gd name="T5" fmla="*/ 16 h 22"/>
                <a:gd name="T6" fmla="*/ 2 w 23"/>
                <a:gd name="T7" fmla="*/ 18 h 22"/>
                <a:gd name="T8" fmla="*/ 7 w 23"/>
                <a:gd name="T9" fmla="*/ 20 h 22"/>
                <a:gd name="T10" fmla="*/ 11 w 23"/>
                <a:gd name="T11" fmla="*/ 22 h 22"/>
                <a:gd name="T12" fmla="*/ 11 w 23"/>
                <a:gd name="T13" fmla="*/ 22 h 22"/>
                <a:gd name="T14" fmla="*/ 16 w 23"/>
                <a:gd name="T15" fmla="*/ 20 h 22"/>
                <a:gd name="T16" fmla="*/ 18 w 23"/>
                <a:gd name="T17" fmla="*/ 18 h 22"/>
                <a:gd name="T18" fmla="*/ 20 w 23"/>
                <a:gd name="T19" fmla="*/ 16 h 22"/>
                <a:gd name="T20" fmla="*/ 23 w 23"/>
                <a:gd name="T21" fmla="*/ 11 h 22"/>
                <a:gd name="T22" fmla="*/ 23 w 23"/>
                <a:gd name="T23" fmla="*/ 11 h 22"/>
                <a:gd name="T24" fmla="*/ 20 w 23"/>
                <a:gd name="T25" fmla="*/ 7 h 22"/>
                <a:gd name="T26" fmla="*/ 18 w 23"/>
                <a:gd name="T27" fmla="*/ 4 h 22"/>
                <a:gd name="T28" fmla="*/ 16 w 23"/>
                <a:gd name="T29" fmla="*/ 2 h 22"/>
                <a:gd name="T30" fmla="*/ 11 w 23"/>
                <a:gd name="T31" fmla="*/ 0 h 22"/>
                <a:gd name="T32" fmla="*/ 11 w 23"/>
                <a:gd name="T33" fmla="*/ 0 h 22"/>
                <a:gd name="T34" fmla="*/ 7 w 23"/>
                <a:gd name="T35" fmla="*/ 2 h 22"/>
                <a:gd name="T36" fmla="*/ 2 w 23"/>
                <a:gd name="T37" fmla="*/ 4 h 22"/>
                <a:gd name="T38" fmla="*/ 0 w 23"/>
                <a:gd name="T39" fmla="*/ 7 h 22"/>
                <a:gd name="T40" fmla="*/ 0 w 2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2">
                  <a:moveTo>
                    <a:pt x="0" y="11"/>
                  </a:moveTo>
                  <a:lnTo>
                    <a:pt x="0" y="11"/>
                  </a:lnTo>
                  <a:lnTo>
                    <a:pt x="0" y="16"/>
                  </a:lnTo>
                  <a:lnTo>
                    <a:pt x="2" y="18"/>
                  </a:lnTo>
                  <a:lnTo>
                    <a:pt x="7" y="20"/>
                  </a:lnTo>
                  <a:lnTo>
                    <a:pt x="11" y="22"/>
                  </a:lnTo>
                  <a:lnTo>
                    <a:pt x="16" y="20"/>
                  </a:lnTo>
                  <a:lnTo>
                    <a:pt x="18" y="18"/>
                  </a:lnTo>
                  <a:lnTo>
                    <a:pt x="20" y="16"/>
                  </a:lnTo>
                  <a:lnTo>
                    <a:pt x="23" y="11"/>
                  </a:lnTo>
                  <a:lnTo>
                    <a:pt x="20" y="7"/>
                  </a:lnTo>
                  <a:lnTo>
                    <a:pt x="18" y="4"/>
                  </a:lnTo>
                  <a:lnTo>
                    <a:pt x="16" y="2"/>
                  </a:lnTo>
                  <a:lnTo>
                    <a:pt x="11" y="0"/>
                  </a:lnTo>
                  <a:lnTo>
                    <a:pt x="7"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1" name="Freeform 2438">
              <a:extLst>
                <a:ext uri="{FF2B5EF4-FFF2-40B4-BE49-F238E27FC236}">
                  <a16:creationId xmlns:a16="http://schemas.microsoft.com/office/drawing/2014/main" xmlns="" id="{5E5F484C-98B2-7748-A0A9-6889B1DA8657}"/>
                </a:ext>
              </a:extLst>
            </p:cNvPr>
            <p:cNvSpPr>
              <a:spLocks/>
            </p:cNvSpPr>
            <p:nvPr/>
          </p:nvSpPr>
          <p:spPr bwMode="auto">
            <a:xfrm>
              <a:off x="3231" y="3143"/>
              <a:ext cx="23" cy="22"/>
            </a:xfrm>
            <a:custGeom>
              <a:avLst/>
              <a:gdLst>
                <a:gd name="T0" fmla="*/ 0 w 23"/>
                <a:gd name="T1" fmla="*/ 11 h 22"/>
                <a:gd name="T2" fmla="*/ 0 w 23"/>
                <a:gd name="T3" fmla="*/ 11 h 22"/>
                <a:gd name="T4" fmla="*/ 0 w 23"/>
                <a:gd name="T5" fmla="*/ 16 h 22"/>
                <a:gd name="T6" fmla="*/ 2 w 23"/>
                <a:gd name="T7" fmla="*/ 18 h 22"/>
                <a:gd name="T8" fmla="*/ 7 w 23"/>
                <a:gd name="T9" fmla="*/ 20 h 22"/>
                <a:gd name="T10" fmla="*/ 11 w 23"/>
                <a:gd name="T11" fmla="*/ 22 h 22"/>
                <a:gd name="T12" fmla="*/ 11 w 23"/>
                <a:gd name="T13" fmla="*/ 22 h 22"/>
                <a:gd name="T14" fmla="*/ 16 w 23"/>
                <a:gd name="T15" fmla="*/ 20 h 22"/>
                <a:gd name="T16" fmla="*/ 18 w 23"/>
                <a:gd name="T17" fmla="*/ 18 h 22"/>
                <a:gd name="T18" fmla="*/ 20 w 23"/>
                <a:gd name="T19" fmla="*/ 16 h 22"/>
                <a:gd name="T20" fmla="*/ 23 w 23"/>
                <a:gd name="T21" fmla="*/ 11 h 22"/>
                <a:gd name="T22" fmla="*/ 23 w 23"/>
                <a:gd name="T23" fmla="*/ 11 h 22"/>
                <a:gd name="T24" fmla="*/ 20 w 23"/>
                <a:gd name="T25" fmla="*/ 7 h 22"/>
                <a:gd name="T26" fmla="*/ 18 w 23"/>
                <a:gd name="T27" fmla="*/ 4 h 22"/>
                <a:gd name="T28" fmla="*/ 16 w 23"/>
                <a:gd name="T29" fmla="*/ 2 h 22"/>
                <a:gd name="T30" fmla="*/ 11 w 23"/>
                <a:gd name="T31" fmla="*/ 0 h 22"/>
                <a:gd name="T32" fmla="*/ 11 w 23"/>
                <a:gd name="T33" fmla="*/ 0 h 22"/>
                <a:gd name="T34" fmla="*/ 7 w 23"/>
                <a:gd name="T35" fmla="*/ 2 h 22"/>
                <a:gd name="T36" fmla="*/ 2 w 23"/>
                <a:gd name="T37" fmla="*/ 4 h 22"/>
                <a:gd name="T38" fmla="*/ 0 w 23"/>
                <a:gd name="T39" fmla="*/ 7 h 22"/>
                <a:gd name="T40" fmla="*/ 0 w 23"/>
                <a:gd name="T41" fmla="*/ 11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2">
                  <a:moveTo>
                    <a:pt x="0" y="11"/>
                  </a:moveTo>
                  <a:lnTo>
                    <a:pt x="0" y="11"/>
                  </a:lnTo>
                  <a:lnTo>
                    <a:pt x="0" y="16"/>
                  </a:lnTo>
                  <a:lnTo>
                    <a:pt x="2" y="18"/>
                  </a:lnTo>
                  <a:lnTo>
                    <a:pt x="7" y="20"/>
                  </a:lnTo>
                  <a:lnTo>
                    <a:pt x="11" y="22"/>
                  </a:lnTo>
                  <a:lnTo>
                    <a:pt x="16" y="20"/>
                  </a:lnTo>
                  <a:lnTo>
                    <a:pt x="18" y="18"/>
                  </a:lnTo>
                  <a:lnTo>
                    <a:pt x="20" y="16"/>
                  </a:lnTo>
                  <a:lnTo>
                    <a:pt x="23" y="11"/>
                  </a:lnTo>
                  <a:lnTo>
                    <a:pt x="20" y="7"/>
                  </a:lnTo>
                  <a:lnTo>
                    <a:pt x="18" y="4"/>
                  </a:lnTo>
                  <a:lnTo>
                    <a:pt x="16" y="2"/>
                  </a:lnTo>
                  <a:lnTo>
                    <a:pt x="11" y="0"/>
                  </a:lnTo>
                  <a:lnTo>
                    <a:pt x="7"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2" name="Freeform 2439">
              <a:extLst>
                <a:ext uri="{FF2B5EF4-FFF2-40B4-BE49-F238E27FC236}">
                  <a16:creationId xmlns:a16="http://schemas.microsoft.com/office/drawing/2014/main" xmlns="" id="{F2F9F359-FBAF-B74B-A0D1-B0FD43FA65F0}"/>
                </a:ext>
              </a:extLst>
            </p:cNvPr>
            <p:cNvSpPr>
              <a:spLocks/>
            </p:cNvSpPr>
            <p:nvPr/>
          </p:nvSpPr>
          <p:spPr bwMode="auto">
            <a:xfrm>
              <a:off x="3211" y="3145"/>
              <a:ext cx="20" cy="20"/>
            </a:xfrm>
            <a:custGeom>
              <a:avLst/>
              <a:gdLst>
                <a:gd name="T0" fmla="*/ 0 w 20"/>
                <a:gd name="T1" fmla="*/ 9 h 20"/>
                <a:gd name="T2" fmla="*/ 0 w 20"/>
                <a:gd name="T3" fmla="*/ 9 h 20"/>
                <a:gd name="T4" fmla="*/ 0 w 20"/>
                <a:gd name="T5" fmla="*/ 14 h 20"/>
                <a:gd name="T6" fmla="*/ 2 w 20"/>
                <a:gd name="T7" fmla="*/ 16 h 20"/>
                <a:gd name="T8" fmla="*/ 4 w 20"/>
                <a:gd name="T9" fmla="*/ 18 h 20"/>
                <a:gd name="T10" fmla="*/ 9 w 20"/>
                <a:gd name="T11" fmla="*/ 20 h 20"/>
                <a:gd name="T12" fmla="*/ 9 w 20"/>
                <a:gd name="T13" fmla="*/ 20 h 20"/>
                <a:gd name="T14" fmla="*/ 13 w 20"/>
                <a:gd name="T15" fmla="*/ 18 h 20"/>
                <a:gd name="T16" fmla="*/ 18 w 20"/>
                <a:gd name="T17" fmla="*/ 16 h 20"/>
                <a:gd name="T18" fmla="*/ 20 w 20"/>
                <a:gd name="T19" fmla="*/ 14 h 20"/>
                <a:gd name="T20" fmla="*/ 20 w 20"/>
                <a:gd name="T21" fmla="*/ 9 h 20"/>
                <a:gd name="T22" fmla="*/ 20 w 20"/>
                <a:gd name="T23" fmla="*/ 9 h 20"/>
                <a:gd name="T24" fmla="*/ 20 w 20"/>
                <a:gd name="T25" fmla="*/ 5 h 20"/>
                <a:gd name="T26" fmla="*/ 18 w 20"/>
                <a:gd name="T27" fmla="*/ 2 h 20"/>
                <a:gd name="T28" fmla="*/ 13 w 20"/>
                <a:gd name="T29" fmla="*/ 0 h 20"/>
                <a:gd name="T30" fmla="*/ 11 w 20"/>
                <a:gd name="T31" fmla="*/ 0 h 20"/>
                <a:gd name="T32" fmla="*/ 11 w 20"/>
                <a:gd name="T33" fmla="*/ 0 h 20"/>
                <a:gd name="T34" fmla="*/ 7 w 20"/>
                <a:gd name="T35" fmla="*/ 0 h 20"/>
                <a:gd name="T36" fmla="*/ 2 w 20"/>
                <a:gd name="T37" fmla="*/ 2 h 20"/>
                <a:gd name="T38" fmla="*/ 0 w 20"/>
                <a:gd name="T39" fmla="*/ 5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4"/>
                  </a:lnTo>
                  <a:lnTo>
                    <a:pt x="2" y="16"/>
                  </a:lnTo>
                  <a:lnTo>
                    <a:pt x="4" y="18"/>
                  </a:lnTo>
                  <a:lnTo>
                    <a:pt x="9" y="20"/>
                  </a:lnTo>
                  <a:lnTo>
                    <a:pt x="13" y="18"/>
                  </a:lnTo>
                  <a:lnTo>
                    <a:pt x="18" y="16"/>
                  </a:lnTo>
                  <a:lnTo>
                    <a:pt x="20" y="14"/>
                  </a:lnTo>
                  <a:lnTo>
                    <a:pt x="20" y="9"/>
                  </a:lnTo>
                  <a:lnTo>
                    <a:pt x="20" y="5"/>
                  </a:lnTo>
                  <a:lnTo>
                    <a:pt x="18" y="2"/>
                  </a:lnTo>
                  <a:lnTo>
                    <a:pt x="13" y="0"/>
                  </a:lnTo>
                  <a:lnTo>
                    <a:pt x="11" y="0"/>
                  </a:lnTo>
                  <a:lnTo>
                    <a:pt x="7" y="0"/>
                  </a:lnTo>
                  <a:lnTo>
                    <a:pt x="2"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3" name="Freeform 2440">
              <a:extLst>
                <a:ext uri="{FF2B5EF4-FFF2-40B4-BE49-F238E27FC236}">
                  <a16:creationId xmlns:a16="http://schemas.microsoft.com/office/drawing/2014/main" xmlns="" id="{143A45E4-AAE6-304D-BDEB-335E98316716}"/>
                </a:ext>
              </a:extLst>
            </p:cNvPr>
            <p:cNvSpPr>
              <a:spLocks/>
            </p:cNvSpPr>
            <p:nvPr/>
          </p:nvSpPr>
          <p:spPr bwMode="auto">
            <a:xfrm>
              <a:off x="3211" y="3145"/>
              <a:ext cx="20" cy="20"/>
            </a:xfrm>
            <a:custGeom>
              <a:avLst/>
              <a:gdLst>
                <a:gd name="T0" fmla="*/ 0 w 20"/>
                <a:gd name="T1" fmla="*/ 9 h 20"/>
                <a:gd name="T2" fmla="*/ 0 w 20"/>
                <a:gd name="T3" fmla="*/ 9 h 20"/>
                <a:gd name="T4" fmla="*/ 0 w 20"/>
                <a:gd name="T5" fmla="*/ 14 h 20"/>
                <a:gd name="T6" fmla="*/ 2 w 20"/>
                <a:gd name="T7" fmla="*/ 16 h 20"/>
                <a:gd name="T8" fmla="*/ 4 w 20"/>
                <a:gd name="T9" fmla="*/ 18 h 20"/>
                <a:gd name="T10" fmla="*/ 9 w 20"/>
                <a:gd name="T11" fmla="*/ 20 h 20"/>
                <a:gd name="T12" fmla="*/ 9 w 20"/>
                <a:gd name="T13" fmla="*/ 20 h 20"/>
                <a:gd name="T14" fmla="*/ 13 w 20"/>
                <a:gd name="T15" fmla="*/ 18 h 20"/>
                <a:gd name="T16" fmla="*/ 18 w 20"/>
                <a:gd name="T17" fmla="*/ 16 h 20"/>
                <a:gd name="T18" fmla="*/ 20 w 20"/>
                <a:gd name="T19" fmla="*/ 14 h 20"/>
                <a:gd name="T20" fmla="*/ 20 w 20"/>
                <a:gd name="T21" fmla="*/ 9 h 20"/>
                <a:gd name="T22" fmla="*/ 20 w 20"/>
                <a:gd name="T23" fmla="*/ 9 h 20"/>
                <a:gd name="T24" fmla="*/ 20 w 20"/>
                <a:gd name="T25" fmla="*/ 5 h 20"/>
                <a:gd name="T26" fmla="*/ 18 w 20"/>
                <a:gd name="T27" fmla="*/ 2 h 20"/>
                <a:gd name="T28" fmla="*/ 13 w 20"/>
                <a:gd name="T29" fmla="*/ 0 h 20"/>
                <a:gd name="T30" fmla="*/ 11 w 20"/>
                <a:gd name="T31" fmla="*/ 0 h 20"/>
                <a:gd name="T32" fmla="*/ 11 w 20"/>
                <a:gd name="T33" fmla="*/ 0 h 20"/>
                <a:gd name="T34" fmla="*/ 7 w 20"/>
                <a:gd name="T35" fmla="*/ 0 h 20"/>
                <a:gd name="T36" fmla="*/ 2 w 20"/>
                <a:gd name="T37" fmla="*/ 2 h 20"/>
                <a:gd name="T38" fmla="*/ 0 w 20"/>
                <a:gd name="T39" fmla="*/ 5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4"/>
                  </a:lnTo>
                  <a:lnTo>
                    <a:pt x="2" y="16"/>
                  </a:lnTo>
                  <a:lnTo>
                    <a:pt x="4" y="18"/>
                  </a:lnTo>
                  <a:lnTo>
                    <a:pt x="9" y="20"/>
                  </a:lnTo>
                  <a:lnTo>
                    <a:pt x="13" y="18"/>
                  </a:lnTo>
                  <a:lnTo>
                    <a:pt x="18" y="16"/>
                  </a:lnTo>
                  <a:lnTo>
                    <a:pt x="20" y="14"/>
                  </a:lnTo>
                  <a:lnTo>
                    <a:pt x="20" y="9"/>
                  </a:lnTo>
                  <a:lnTo>
                    <a:pt x="20" y="5"/>
                  </a:lnTo>
                  <a:lnTo>
                    <a:pt x="18" y="2"/>
                  </a:lnTo>
                  <a:lnTo>
                    <a:pt x="13" y="0"/>
                  </a:lnTo>
                  <a:lnTo>
                    <a:pt x="11" y="0"/>
                  </a:lnTo>
                  <a:lnTo>
                    <a:pt x="7" y="0"/>
                  </a:lnTo>
                  <a:lnTo>
                    <a:pt x="2"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4" name="Freeform 2441">
              <a:extLst>
                <a:ext uri="{FF2B5EF4-FFF2-40B4-BE49-F238E27FC236}">
                  <a16:creationId xmlns:a16="http://schemas.microsoft.com/office/drawing/2014/main" xmlns="" id="{21007D08-69F8-D14B-96E2-C837857089DF}"/>
                </a:ext>
              </a:extLst>
            </p:cNvPr>
            <p:cNvSpPr>
              <a:spLocks/>
            </p:cNvSpPr>
            <p:nvPr/>
          </p:nvSpPr>
          <p:spPr bwMode="auto">
            <a:xfrm>
              <a:off x="3188" y="3145"/>
              <a:ext cx="23" cy="20"/>
            </a:xfrm>
            <a:custGeom>
              <a:avLst/>
              <a:gdLst>
                <a:gd name="T0" fmla="*/ 0 w 23"/>
                <a:gd name="T1" fmla="*/ 9 h 20"/>
                <a:gd name="T2" fmla="*/ 0 w 23"/>
                <a:gd name="T3" fmla="*/ 9 h 20"/>
                <a:gd name="T4" fmla="*/ 0 w 23"/>
                <a:gd name="T5" fmla="*/ 14 h 20"/>
                <a:gd name="T6" fmla="*/ 3 w 23"/>
                <a:gd name="T7" fmla="*/ 18 h 20"/>
                <a:gd name="T8" fmla="*/ 7 w 23"/>
                <a:gd name="T9" fmla="*/ 20 h 20"/>
                <a:gd name="T10" fmla="*/ 12 w 23"/>
                <a:gd name="T11" fmla="*/ 20 h 20"/>
                <a:gd name="T12" fmla="*/ 12 w 23"/>
                <a:gd name="T13" fmla="*/ 20 h 20"/>
                <a:gd name="T14" fmla="*/ 14 w 23"/>
                <a:gd name="T15" fmla="*/ 20 h 20"/>
                <a:gd name="T16" fmla="*/ 18 w 23"/>
                <a:gd name="T17" fmla="*/ 18 h 20"/>
                <a:gd name="T18" fmla="*/ 21 w 23"/>
                <a:gd name="T19" fmla="*/ 14 h 20"/>
                <a:gd name="T20" fmla="*/ 23 w 23"/>
                <a:gd name="T21" fmla="*/ 9 h 20"/>
                <a:gd name="T22" fmla="*/ 23 w 23"/>
                <a:gd name="T23" fmla="*/ 9 h 20"/>
                <a:gd name="T24" fmla="*/ 21 w 23"/>
                <a:gd name="T25" fmla="*/ 5 h 20"/>
                <a:gd name="T26" fmla="*/ 18 w 23"/>
                <a:gd name="T27" fmla="*/ 2 h 20"/>
                <a:gd name="T28" fmla="*/ 16 w 23"/>
                <a:gd name="T29" fmla="*/ 0 h 20"/>
                <a:gd name="T30" fmla="*/ 12 w 23"/>
                <a:gd name="T31" fmla="*/ 0 h 20"/>
                <a:gd name="T32" fmla="*/ 12 w 23"/>
                <a:gd name="T33" fmla="*/ 0 h 20"/>
                <a:gd name="T34" fmla="*/ 9 w 23"/>
                <a:gd name="T35" fmla="*/ 0 h 20"/>
                <a:gd name="T36" fmla="*/ 5 w 23"/>
                <a:gd name="T37" fmla="*/ 2 h 20"/>
                <a:gd name="T38" fmla="*/ 3 w 23"/>
                <a:gd name="T39" fmla="*/ 7 h 20"/>
                <a:gd name="T40" fmla="*/ 0 w 2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9"/>
                  </a:moveTo>
                  <a:lnTo>
                    <a:pt x="0" y="9"/>
                  </a:lnTo>
                  <a:lnTo>
                    <a:pt x="0" y="14"/>
                  </a:lnTo>
                  <a:lnTo>
                    <a:pt x="3" y="18"/>
                  </a:lnTo>
                  <a:lnTo>
                    <a:pt x="7" y="20"/>
                  </a:lnTo>
                  <a:lnTo>
                    <a:pt x="12" y="20"/>
                  </a:lnTo>
                  <a:lnTo>
                    <a:pt x="14" y="20"/>
                  </a:lnTo>
                  <a:lnTo>
                    <a:pt x="18" y="18"/>
                  </a:lnTo>
                  <a:lnTo>
                    <a:pt x="21" y="14"/>
                  </a:lnTo>
                  <a:lnTo>
                    <a:pt x="23" y="9"/>
                  </a:lnTo>
                  <a:lnTo>
                    <a:pt x="21" y="5"/>
                  </a:lnTo>
                  <a:lnTo>
                    <a:pt x="18" y="2"/>
                  </a:lnTo>
                  <a:lnTo>
                    <a:pt x="16" y="0"/>
                  </a:lnTo>
                  <a:lnTo>
                    <a:pt x="12" y="0"/>
                  </a:lnTo>
                  <a:lnTo>
                    <a:pt x="9" y="0"/>
                  </a:lnTo>
                  <a:lnTo>
                    <a:pt x="5" y="2"/>
                  </a:lnTo>
                  <a:lnTo>
                    <a:pt x="3"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5" name="Freeform 2442">
              <a:extLst>
                <a:ext uri="{FF2B5EF4-FFF2-40B4-BE49-F238E27FC236}">
                  <a16:creationId xmlns:a16="http://schemas.microsoft.com/office/drawing/2014/main" xmlns="" id="{74B07EEC-169D-3F49-82FF-831185E7152C}"/>
                </a:ext>
              </a:extLst>
            </p:cNvPr>
            <p:cNvSpPr>
              <a:spLocks/>
            </p:cNvSpPr>
            <p:nvPr/>
          </p:nvSpPr>
          <p:spPr bwMode="auto">
            <a:xfrm>
              <a:off x="3188" y="3145"/>
              <a:ext cx="23" cy="20"/>
            </a:xfrm>
            <a:custGeom>
              <a:avLst/>
              <a:gdLst>
                <a:gd name="T0" fmla="*/ 0 w 23"/>
                <a:gd name="T1" fmla="*/ 9 h 20"/>
                <a:gd name="T2" fmla="*/ 0 w 23"/>
                <a:gd name="T3" fmla="*/ 9 h 20"/>
                <a:gd name="T4" fmla="*/ 0 w 23"/>
                <a:gd name="T5" fmla="*/ 14 h 20"/>
                <a:gd name="T6" fmla="*/ 3 w 23"/>
                <a:gd name="T7" fmla="*/ 18 h 20"/>
                <a:gd name="T8" fmla="*/ 7 w 23"/>
                <a:gd name="T9" fmla="*/ 20 h 20"/>
                <a:gd name="T10" fmla="*/ 12 w 23"/>
                <a:gd name="T11" fmla="*/ 20 h 20"/>
                <a:gd name="T12" fmla="*/ 12 w 23"/>
                <a:gd name="T13" fmla="*/ 20 h 20"/>
                <a:gd name="T14" fmla="*/ 14 w 23"/>
                <a:gd name="T15" fmla="*/ 20 h 20"/>
                <a:gd name="T16" fmla="*/ 18 w 23"/>
                <a:gd name="T17" fmla="*/ 18 h 20"/>
                <a:gd name="T18" fmla="*/ 21 w 23"/>
                <a:gd name="T19" fmla="*/ 14 h 20"/>
                <a:gd name="T20" fmla="*/ 23 w 23"/>
                <a:gd name="T21" fmla="*/ 9 h 20"/>
                <a:gd name="T22" fmla="*/ 23 w 23"/>
                <a:gd name="T23" fmla="*/ 9 h 20"/>
                <a:gd name="T24" fmla="*/ 21 w 23"/>
                <a:gd name="T25" fmla="*/ 5 h 20"/>
                <a:gd name="T26" fmla="*/ 18 w 23"/>
                <a:gd name="T27" fmla="*/ 2 h 20"/>
                <a:gd name="T28" fmla="*/ 16 w 23"/>
                <a:gd name="T29" fmla="*/ 0 h 20"/>
                <a:gd name="T30" fmla="*/ 12 w 23"/>
                <a:gd name="T31" fmla="*/ 0 h 20"/>
                <a:gd name="T32" fmla="*/ 12 w 23"/>
                <a:gd name="T33" fmla="*/ 0 h 20"/>
                <a:gd name="T34" fmla="*/ 9 w 23"/>
                <a:gd name="T35" fmla="*/ 0 h 20"/>
                <a:gd name="T36" fmla="*/ 5 w 23"/>
                <a:gd name="T37" fmla="*/ 2 h 20"/>
                <a:gd name="T38" fmla="*/ 3 w 23"/>
                <a:gd name="T39" fmla="*/ 7 h 20"/>
                <a:gd name="T40" fmla="*/ 0 w 23"/>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9"/>
                  </a:moveTo>
                  <a:lnTo>
                    <a:pt x="0" y="9"/>
                  </a:lnTo>
                  <a:lnTo>
                    <a:pt x="0" y="14"/>
                  </a:lnTo>
                  <a:lnTo>
                    <a:pt x="3" y="18"/>
                  </a:lnTo>
                  <a:lnTo>
                    <a:pt x="7" y="20"/>
                  </a:lnTo>
                  <a:lnTo>
                    <a:pt x="12" y="20"/>
                  </a:lnTo>
                  <a:lnTo>
                    <a:pt x="14" y="20"/>
                  </a:lnTo>
                  <a:lnTo>
                    <a:pt x="18" y="18"/>
                  </a:lnTo>
                  <a:lnTo>
                    <a:pt x="21" y="14"/>
                  </a:lnTo>
                  <a:lnTo>
                    <a:pt x="23" y="9"/>
                  </a:lnTo>
                  <a:lnTo>
                    <a:pt x="21" y="5"/>
                  </a:lnTo>
                  <a:lnTo>
                    <a:pt x="18" y="2"/>
                  </a:lnTo>
                  <a:lnTo>
                    <a:pt x="16" y="0"/>
                  </a:lnTo>
                  <a:lnTo>
                    <a:pt x="12" y="0"/>
                  </a:lnTo>
                  <a:lnTo>
                    <a:pt x="9" y="0"/>
                  </a:lnTo>
                  <a:lnTo>
                    <a:pt x="5" y="2"/>
                  </a:lnTo>
                  <a:lnTo>
                    <a:pt x="3"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6" name="Freeform 2443">
              <a:extLst>
                <a:ext uri="{FF2B5EF4-FFF2-40B4-BE49-F238E27FC236}">
                  <a16:creationId xmlns:a16="http://schemas.microsoft.com/office/drawing/2014/main" xmlns="" id="{539DD304-C731-1B41-B084-C0E138611174}"/>
                </a:ext>
              </a:extLst>
            </p:cNvPr>
            <p:cNvSpPr>
              <a:spLocks/>
            </p:cNvSpPr>
            <p:nvPr/>
          </p:nvSpPr>
          <p:spPr bwMode="auto">
            <a:xfrm>
              <a:off x="3168" y="3145"/>
              <a:ext cx="20" cy="20"/>
            </a:xfrm>
            <a:custGeom>
              <a:avLst/>
              <a:gdLst>
                <a:gd name="T0" fmla="*/ 0 w 20"/>
                <a:gd name="T1" fmla="*/ 11 h 20"/>
                <a:gd name="T2" fmla="*/ 0 w 20"/>
                <a:gd name="T3" fmla="*/ 11 h 20"/>
                <a:gd name="T4" fmla="*/ 0 w 20"/>
                <a:gd name="T5" fmla="*/ 14 h 20"/>
                <a:gd name="T6" fmla="*/ 2 w 20"/>
                <a:gd name="T7" fmla="*/ 18 h 20"/>
                <a:gd name="T8" fmla="*/ 5 w 20"/>
                <a:gd name="T9" fmla="*/ 20 h 20"/>
                <a:gd name="T10" fmla="*/ 9 w 20"/>
                <a:gd name="T11" fmla="*/ 20 h 20"/>
                <a:gd name="T12" fmla="*/ 9 w 20"/>
                <a:gd name="T13" fmla="*/ 20 h 20"/>
                <a:gd name="T14" fmla="*/ 14 w 20"/>
                <a:gd name="T15" fmla="*/ 20 h 20"/>
                <a:gd name="T16" fmla="*/ 16 w 20"/>
                <a:gd name="T17" fmla="*/ 18 h 20"/>
                <a:gd name="T18" fmla="*/ 20 w 20"/>
                <a:gd name="T19" fmla="*/ 14 h 20"/>
                <a:gd name="T20" fmla="*/ 20 w 20"/>
                <a:gd name="T21" fmla="*/ 9 h 20"/>
                <a:gd name="T22" fmla="*/ 20 w 20"/>
                <a:gd name="T23" fmla="*/ 9 h 20"/>
                <a:gd name="T24" fmla="*/ 20 w 20"/>
                <a:gd name="T25" fmla="*/ 7 h 20"/>
                <a:gd name="T26" fmla="*/ 18 w 20"/>
                <a:gd name="T27" fmla="*/ 2 h 20"/>
                <a:gd name="T28" fmla="*/ 16 w 20"/>
                <a:gd name="T29" fmla="*/ 0 h 20"/>
                <a:gd name="T30" fmla="*/ 11 w 20"/>
                <a:gd name="T31" fmla="*/ 0 h 20"/>
                <a:gd name="T32" fmla="*/ 11 w 20"/>
                <a:gd name="T33" fmla="*/ 0 h 20"/>
                <a:gd name="T34" fmla="*/ 7 w 20"/>
                <a:gd name="T35" fmla="*/ 0 h 20"/>
                <a:gd name="T36" fmla="*/ 5 w 20"/>
                <a:gd name="T37" fmla="*/ 2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4"/>
                  </a:lnTo>
                  <a:lnTo>
                    <a:pt x="2" y="18"/>
                  </a:lnTo>
                  <a:lnTo>
                    <a:pt x="5" y="20"/>
                  </a:lnTo>
                  <a:lnTo>
                    <a:pt x="9" y="20"/>
                  </a:lnTo>
                  <a:lnTo>
                    <a:pt x="14" y="20"/>
                  </a:lnTo>
                  <a:lnTo>
                    <a:pt x="16" y="18"/>
                  </a:lnTo>
                  <a:lnTo>
                    <a:pt x="20" y="14"/>
                  </a:lnTo>
                  <a:lnTo>
                    <a:pt x="20" y="9"/>
                  </a:lnTo>
                  <a:lnTo>
                    <a:pt x="20" y="7"/>
                  </a:lnTo>
                  <a:lnTo>
                    <a:pt x="18" y="2"/>
                  </a:lnTo>
                  <a:lnTo>
                    <a:pt x="16" y="0"/>
                  </a:lnTo>
                  <a:lnTo>
                    <a:pt x="11" y="0"/>
                  </a:lnTo>
                  <a:lnTo>
                    <a:pt x="7" y="0"/>
                  </a:lnTo>
                  <a:lnTo>
                    <a:pt x="5" y="2"/>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7" name="Freeform 2444">
              <a:extLst>
                <a:ext uri="{FF2B5EF4-FFF2-40B4-BE49-F238E27FC236}">
                  <a16:creationId xmlns:a16="http://schemas.microsoft.com/office/drawing/2014/main" xmlns="" id="{DE04DBD0-68EF-9849-B8FC-0DF04D135500}"/>
                </a:ext>
              </a:extLst>
            </p:cNvPr>
            <p:cNvSpPr>
              <a:spLocks/>
            </p:cNvSpPr>
            <p:nvPr/>
          </p:nvSpPr>
          <p:spPr bwMode="auto">
            <a:xfrm>
              <a:off x="3168" y="3145"/>
              <a:ext cx="20" cy="20"/>
            </a:xfrm>
            <a:custGeom>
              <a:avLst/>
              <a:gdLst>
                <a:gd name="T0" fmla="*/ 0 w 20"/>
                <a:gd name="T1" fmla="*/ 11 h 20"/>
                <a:gd name="T2" fmla="*/ 0 w 20"/>
                <a:gd name="T3" fmla="*/ 11 h 20"/>
                <a:gd name="T4" fmla="*/ 0 w 20"/>
                <a:gd name="T5" fmla="*/ 14 h 20"/>
                <a:gd name="T6" fmla="*/ 2 w 20"/>
                <a:gd name="T7" fmla="*/ 18 h 20"/>
                <a:gd name="T8" fmla="*/ 5 w 20"/>
                <a:gd name="T9" fmla="*/ 20 h 20"/>
                <a:gd name="T10" fmla="*/ 9 w 20"/>
                <a:gd name="T11" fmla="*/ 20 h 20"/>
                <a:gd name="T12" fmla="*/ 9 w 20"/>
                <a:gd name="T13" fmla="*/ 20 h 20"/>
                <a:gd name="T14" fmla="*/ 14 w 20"/>
                <a:gd name="T15" fmla="*/ 20 h 20"/>
                <a:gd name="T16" fmla="*/ 16 w 20"/>
                <a:gd name="T17" fmla="*/ 18 h 20"/>
                <a:gd name="T18" fmla="*/ 20 w 20"/>
                <a:gd name="T19" fmla="*/ 14 h 20"/>
                <a:gd name="T20" fmla="*/ 20 w 20"/>
                <a:gd name="T21" fmla="*/ 9 h 20"/>
                <a:gd name="T22" fmla="*/ 20 w 20"/>
                <a:gd name="T23" fmla="*/ 9 h 20"/>
                <a:gd name="T24" fmla="*/ 20 w 20"/>
                <a:gd name="T25" fmla="*/ 7 h 20"/>
                <a:gd name="T26" fmla="*/ 18 w 20"/>
                <a:gd name="T27" fmla="*/ 2 h 20"/>
                <a:gd name="T28" fmla="*/ 16 w 20"/>
                <a:gd name="T29" fmla="*/ 0 h 20"/>
                <a:gd name="T30" fmla="*/ 11 w 20"/>
                <a:gd name="T31" fmla="*/ 0 h 20"/>
                <a:gd name="T32" fmla="*/ 11 w 20"/>
                <a:gd name="T33" fmla="*/ 0 h 20"/>
                <a:gd name="T34" fmla="*/ 7 w 20"/>
                <a:gd name="T35" fmla="*/ 0 h 20"/>
                <a:gd name="T36" fmla="*/ 5 w 20"/>
                <a:gd name="T37" fmla="*/ 2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4"/>
                  </a:lnTo>
                  <a:lnTo>
                    <a:pt x="2" y="18"/>
                  </a:lnTo>
                  <a:lnTo>
                    <a:pt x="5" y="20"/>
                  </a:lnTo>
                  <a:lnTo>
                    <a:pt x="9" y="20"/>
                  </a:lnTo>
                  <a:lnTo>
                    <a:pt x="14" y="20"/>
                  </a:lnTo>
                  <a:lnTo>
                    <a:pt x="16" y="18"/>
                  </a:lnTo>
                  <a:lnTo>
                    <a:pt x="20" y="14"/>
                  </a:lnTo>
                  <a:lnTo>
                    <a:pt x="20" y="9"/>
                  </a:lnTo>
                  <a:lnTo>
                    <a:pt x="20" y="7"/>
                  </a:lnTo>
                  <a:lnTo>
                    <a:pt x="18" y="2"/>
                  </a:lnTo>
                  <a:lnTo>
                    <a:pt x="16" y="0"/>
                  </a:lnTo>
                  <a:lnTo>
                    <a:pt x="11" y="0"/>
                  </a:lnTo>
                  <a:lnTo>
                    <a:pt x="7" y="0"/>
                  </a:lnTo>
                  <a:lnTo>
                    <a:pt x="5" y="2"/>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8" name="Freeform 2445">
              <a:extLst>
                <a:ext uri="{FF2B5EF4-FFF2-40B4-BE49-F238E27FC236}">
                  <a16:creationId xmlns:a16="http://schemas.microsoft.com/office/drawing/2014/main" xmlns="" id="{E57E5611-5D4C-B447-B4FF-92ABE765CFE8}"/>
                </a:ext>
              </a:extLst>
            </p:cNvPr>
            <p:cNvSpPr>
              <a:spLocks/>
            </p:cNvSpPr>
            <p:nvPr/>
          </p:nvSpPr>
          <p:spPr bwMode="auto">
            <a:xfrm>
              <a:off x="3148" y="3145"/>
              <a:ext cx="20" cy="20"/>
            </a:xfrm>
            <a:custGeom>
              <a:avLst/>
              <a:gdLst>
                <a:gd name="T0" fmla="*/ 0 w 20"/>
                <a:gd name="T1" fmla="*/ 11 h 20"/>
                <a:gd name="T2" fmla="*/ 0 w 20"/>
                <a:gd name="T3" fmla="*/ 11 h 20"/>
                <a:gd name="T4" fmla="*/ 0 w 20"/>
                <a:gd name="T5" fmla="*/ 16 h 20"/>
                <a:gd name="T6" fmla="*/ 0 w 20"/>
                <a:gd name="T7" fmla="*/ 18 h 20"/>
                <a:gd name="T8" fmla="*/ 4 w 20"/>
                <a:gd name="T9" fmla="*/ 20 h 20"/>
                <a:gd name="T10" fmla="*/ 7 w 20"/>
                <a:gd name="T11" fmla="*/ 20 h 20"/>
                <a:gd name="T12" fmla="*/ 7 w 20"/>
                <a:gd name="T13" fmla="*/ 20 h 20"/>
                <a:gd name="T14" fmla="*/ 11 w 20"/>
                <a:gd name="T15" fmla="*/ 20 h 20"/>
                <a:gd name="T16" fmla="*/ 16 w 20"/>
                <a:gd name="T17" fmla="*/ 18 h 20"/>
                <a:gd name="T18" fmla="*/ 18 w 20"/>
                <a:gd name="T19" fmla="*/ 14 h 20"/>
                <a:gd name="T20" fmla="*/ 20 w 20"/>
                <a:gd name="T21" fmla="*/ 11 h 20"/>
                <a:gd name="T22" fmla="*/ 20 w 20"/>
                <a:gd name="T23" fmla="*/ 11 h 20"/>
                <a:gd name="T24" fmla="*/ 20 w 20"/>
                <a:gd name="T25" fmla="*/ 7 h 20"/>
                <a:gd name="T26" fmla="*/ 18 w 20"/>
                <a:gd name="T27" fmla="*/ 2 h 20"/>
                <a:gd name="T28" fmla="*/ 16 w 20"/>
                <a:gd name="T29" fmla="*/ 2 h 20"/>
                <a:gd name="T30" fmla="*/ 11 w 20"/>
                <a:gd name="T31" fmla="*/ 0 h 20"/>
                <a:gd name="T32" fmla="*/ 11 w 20"/>
                <a:gd name="T33" fmla="*/ 0 h 20"/>
                <a:gd name="T34" fmla="*/ 7 w 20"/>
                <a:gd name="T35" fmla="*/ 2 h 20"/>
                <a:gd name="T36" fmla="*/ 4 w 20"/>
                <a:gd name="T37" fmla="*/ 5 h 20"/>
                <a:gd name="T38" fmla="*/ 0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0" y="18"/>
                  </a:lnTo>
                  <a:lnTo>
                    <a:pt x="4" y="20"/>
                  </a:lnTo>
                  <a:lnTo>
                    <a:pt x="7" y="20"/>
                  </a:lnTo>
                  <a:lnTo>
                    <a:pt x="11" y="20"/>
                  </a:lnTo>
                  <a:lnTo>
                    <a:pt x="16" y="18"/>
                  </a:lnTo>
                  <a:lnTo>
                    <a:pt x="18" y="14"/>
                  </a:lnTo>
                  <a:lnTo>
                    <a:pt x="20" y="11"/>
                  </a:lnTo>
                  <a:lnTo>
                    <a:pt x="20" y="7"/>
                  </a:lnTo>
                  <a:lnTo>
                    <a:pt x="18" y="2"/>
                  </a:lnTo>
                  <a:lnTo>
                    <a:pt x="16" y="2"/>
                  </a:lnTo>
                  <a:lnTo>
                    <a:pt x="11" y="0"/>
                  </a:lnTo>
                  <a:lnTo>
                    <a:pt x="7" y="2"/>
                  </a:lnTo>
                  <a:lnTo>
                    <a:pt x="4"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29" name="Freeform 2446">
              <a:extLst>
                <a:ext uri="{FF2B5EF4-FFF2-40B4-BE49-F238E27FC236}">
                  <a16:creationId xmlns:a16="http://schemas.microsoft.com/office/drawing/2014/main" xmlns="" id="{F54EBA7A-0F81-F54C-8439-DBF0F6C6E38F}"/>
                </a:ext>
              </a:extLst>
            </p:cNvPr>
            <p:cNvSpPr>
              <a:spLocks/>
            </p:cNvSpPr>
            <p:nvPr/>
          </p:nvSpPr>
          <p:spPr bwMode="auto">
            <a:xfrm>
              <a:off x="3148" y="3145"/>
              <a:ext cx="20" cy="20"/>
            </a:xfrm>
            <a:custGeom>
              <a:avLst/>
              <a:gdLst>
                <a:gd name="T0" fmla="*/ 0 w 20"/>
                <a:gd name="T1" fmla="*/ 11 h 20"/>
                <a:gd name="T2" fmla="*/ 0 w 20"/>
                <a:gd name="T3" fmla="*/ 11 h 20"/>
                <a:gd name="T4" fmla="*/ 0 w 20"/>
                <a:gd name="T5" fmla="*/ 16 h 20"/>
                <a:gd name="T6" fmla="*/ 0 w 20"/>
                <a:gd name="T7" fmla="*/ 18 h 20"/>
                <a:gd name="T8" fmla="*/ 4 w 20"/>
                <a:gd name="T9" fmla="*/ 20 h 20"/>
                <a:gd name="T10" fmla="*/ 7 w 20"/>
                <a:gd name="T11" fmla="*/ 20 h 20"/>
                <a:gd name="T12" fmla="*/ 7 w 20"/>
                <a:gd name="T13" fmla="*/ 20 h 20"/>
                <a:gd name="T14" fmla="*/ 11 w 20"/>
                <a:gd name="T15" fmla="*/ 20 h 20"/>
                <a:gd name="T16" fmla="*/ 16 w 20"/>
                <a:gd name="T17" fmla="*/ 18 h 20"/>
                <a:gd name="T18" fmla="*/ 18 w 20"/>
                <a:gd name="T19" fmla="*/ 14 h 20"/>
                <a:gd name="T20" fmla="*/ 20 w 20"/>
                <a:gd name="T21" fmla="*/ 11 h 20"/>
                <a:gd name="T22" fmla="*/ 20 w 20"/>
                <a:gd name="T23" fmla="*/ 11 h 20"/>
                <a:gd name="T24" fmla="*/ 20 w 20"/>
                <a:gd name="T25" fmla="*/ 7 h 20"/>
                <a:gd name="T26" fmla="*/ 18 w 20"/>
                <a:gd name="T27" fmla="*/ 2 h 20"/>
                <a:gd name="T28" fmla="*/ 16 w 20"/>
                <a:gd name="T29" fmla="*/ 2 h 20"/>
                <a:gd name="T30" fmla="*/ 11 w 20"/>
                <a:gd name="T31" fmla="*/ 0 h 20"/>
                <a:gd name="T32" fmla="*/ 11 w 20"/>
                <a:gd name="T33" fmla="*/ 0 h 20"/>
                <a:gd name="T34" fmla="*/ 7 w 20"/>
                <a:gd name="T35" fmla="*/ 2 h 20"/>
                <a:gd name="T36" fmla="*/ 4 w 20"/>
                <a:gd name="T37" fmla="*/ 5 h 20"/>
                <a:gd name="T38" fmla="*/ 0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0" y="18"/>
                  </a:lnTo>
                  <a:lnTo>
                    <a:pt x="4" y="20"/>
                  </a:lnTo>
                  <a:lnTo>
                    <a:pt x="7" y="20"/>
                  </a:lnTo>
                  <a:lnTo>
                    <a:pt x="11" y="20"/>
                  </a:lnTo>
                  <a:lnTo>
                    <a:pt x="16" y="18"/>
                  </a:lnTo>
                  <a:lnTo>
                    <a:pt x="18" y="14"/>
                  </a:lnTo>
                  <a:lnTo>
                    <a:pt x="20" y="11"/>
                  </a:lnTo>
                  <a:lnTo>
                    <a:pt x="20" y="7"/>
                  </a:lnTo>
                  <a:lnTo>
                    <a:pt x="18" y="2"/>
                  </a:lnTo>
                  <a:lnTo>
                    <a:pt x="16" y="2"/>
                  </a:lnTo>
                  <a:lnTo>
                    <a:pt x="11" y="0"/>
                  </a:lnTo>
                  <a:lnTo>
                    <a:pt x="7" y="2"/>
                  </a:lnTo>
                  <a:lnTo>
                    <a:pt x="4"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0" name="Freeform 2447">
              <a:extLst>
                <a:ext uri="{FF2B5EF4-FFF2-40B4-BE49-F238E27FC236}">
                  <a16:creationId xmlns:a16="http://schemas.microsoft.com/office/drawing/2014/main" xmlns="" id="{B9FC8ED0-6B24-1F44-BD70-BBBF759BD2A4}"/>
                </a:ext>
              </a:extLst>
            </p:cNvPr>
            <p:cNvSpPr>
              <a:spLocks/>
            </p:cNvSpPr>
            <p:nvPr/>
          </p:nvSpPr>
          <p:spPr bwMode="auto">
            <a:xfrm>
              <a:off x="3105" y="3147"/>
              <a:ext cx="20" cy="21"/>
            </a:xfrm>
            <a:custGeom>
              <a:avLst/>
              <a:gdLst>
                <a:gd name="T0" fmla="*/ 0 w 20"/>
                <a:gd name="T1" fmla="*/ 9 h 21"/>
                <a:gd name="T2" fmla="*/ 0 w 20"/>
                <a:gd name="T3" fmla="*/ 9 h 21"/>
                <a:gd name="T4" fmla="*/ 0 w 20"/>
                <a:gd name="T5" fmla="*/ 14 h 21"/>
                <a:gd name="T6" fmla="*/ 0 w 20"/>
                <a:gd name="T7" fmla="*/ 16 h 21"/>
                <a:gd name="T8" fmla="*/ 5 w 20"/>
                <a:gd name="T9" fmla="*/ 18 h 21"/>
                <a:gd name="T10" fmla="*/ 7 w 20"/>
                <a:gd name="T11" fmla="*/ 21 h 21"/>
                <a:gd name="T12" fmla="*/ 7 w 20"/>
                <a:gd name="T13" fmla="*/ 21 h 21"/>
                <a:gd name="T14" fmla="*/ 11 w 20"/>
                <a:gd name="T15" fmla="*/ 18 h 21"/>
                <a:gd name="T16" fmla="*/ 16 w 20"/>
                <a:gd name="T17" fmla="*/ 16 h 21"/>
                <a:gd name="T18" fmla="*/ 18 w 20"/>
                <a:gd name="T19" fmla="*/ 14 h 21"/>
                <a:gd name="T20" fmla="*/ 20 w 20"/>
                <a:gd name="T21" fmla="*/ 9 h 21"/>
                <a:gd name="T22" fmla="*/ 20 w 20"/>
                <a:gd name="T23" fmla="*/ 9 h 21"/>
                <a:gd name="T24" fmla="*/ 20 w 20"/>
                <a:gd name="T25" fmla="*/ 5 h 21"/>
                <a:gd name="T26" fmla="*/ 20 w 20"/>
                <a:gd name="T27" fmla="*/ 3 h 21"/>
                <a:gd name="T28" fmla="*/ 16 w 20"/>
                <a:gd name="T29" fmla="*/ 0 h 21"/>
                <a:gd name="T30" fmla="*/ 14 w 20"/>
                <a:gd name="T31" fmla="*/ 0 h 21"/>
                <a:gd name="T32" fmla="*/ 14 w 20"/>
                <a:gd name="T33" fmla="*/ 0 h 21"/>
                <a:gd name="T34" fmla="*/ 9 w 20"/>
                <a:gd name="T35" fmla="*/ 0 h 21"/>
                <a:gd name="T36" fmla="*/ 5 w 20"/>
                <a:gd name="T37" fmla="*/ 3 h 21"/>
                <a:gd name="T38" fmla="*/ 2 w 20"/>
                <a:gd name="T39" fmla="*/ 5 h 21"/>
                <a:gd name="T40" fmla="*/ 0 w 20"/>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9"/>
                  </a:moveTo>
                  <a:lnTo>
                    <a:pt x="0" y="9"/>
                  </a:lnTo>
                  <a:lnTo>
                    <a:pt x="0" y="14"/>
                  </a:lnTo>
                  <a:lnTo>
                    <a:pt x="0" y="16"/>
                  </a:lnTo>
                  <a:lnTo>
                    <a:pt x="5" y="18"/>
                  </a:lnTo>
                  <a:lnTo>
                    <a:pt x="7" y="21"/>
                  </a:lnTo>
                  <a:lnTo>
                    <a:pt x="11" y="18"/>
                  </a:lnTo>
                  <a:lnTo>
                    <a:pt x="16" y="16"/>
                  </a:lnTo>
                  <a:lnTo>
                    <a:pt x="18" y="14"/>
                  </a:lnTo>
                  <a:lnTo>
                    <a:pt x="20" y="9"/>
                  </a:lnTo>
                  <a:lnTo>
                    <a:pt x="20" y="5"/>
                  </a:lnTo>
                  <a:lnTo>
                    <a:pt x="20" y="3"/>
                  </a:lnTo>
                  <a:lnTo>
                    <a:pt x="16" y="0"/>
                  </a:lnTo>
                  <a:lnTo>
                    <a:pt x="14" y="0"/>
                  </a:lnTo>
                  <a:lnTo>
                    <a:pt x="9" y="0"/>
                  </a:lnTo>
                  <a:lnTo>
                    <a:pt x="5" y="3"/>
                  </a:lnTo>
                  <a:lnTo>
                    <a:pt x="2"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1" name="Freeform 2448">
              <a:extLst>
                <a:ext uri="{FF2B5EF4-FFF2-40B4-BE49-F238E27FC236}">
                  <a16:creationId xmlns:a16="http://schemas.microsoft.com/office/drawing/2014/main" xmlns="" id="{E88F1A17-BD1F-F040-A5B4-E41BD7FD425A}"/>
                </a:ext>
              </a:extLst>
            </p:cNvPr>
            <p:cNvSpPr>
              <a:spLocks/>
            </p:cNvSpPr>
            <p:nvPr/>
          </p:nvSpPr>
          <p:spPr bwMode="auto">
            <a:xfrm>
              <a:off x="3105" y="3147"/>
              <a:ext cx="20" cy="21"/>
            </a:xfrm>
            <a:custGeom>
              <a:avLst/>
              <a:gdLst>
                <a:gd name="T0" fmla="*/ 0 w 20"/>
                <a:gd name="T1" fmla="*/ 9 h 21"/>
                <a:gd name="T2" fmla="*/ 0 w 20"/>
                <a:gd name="T3" fmla="*/ 9 h 21"/>
                <a:gd name="T4" fmla="*/ 0 w 20"/>
                <a:gd name="T5" fmla="*/ 14 h 21"/>
                <a:gd name="T6" fmla="*/ 0 w 20"/>
                <a:gd name="T7" fmla="*/ 16 h 21"/>
                <a:gd name="T8" fmla="*/ 5 w 20"/>
                <a:gd name="T9" fmla="*/ 18 h 21"/>
                <a:gd name="T10" fmla="*/ 7 w 20"/>
                <a:gd name="T11" fmla="*/ 21 h 21"/>
                <a:gd name="T12" fmla="*/ 7 w 20"/>
                <a:gd name="T13" fmla="*/ 21 h 21"/>
                <a:gd name="T14" fmla="*/ 11 w 20"/>
                <a:gd name="T15" fmla="*/ 18 h 21"/>
                <a:gd name="T16" fmla="*/ 16 w 20"/>
                <a:gd name="T17" fmla="*/ 16 h 21"/>
                <a:gd name="T18" fmla="*/ 18 w 20"/>
                <a:gd name="T19" fmla="*/ 14 h 21"/>
                <a:gd name="T20" fmla="*/ 20 w 20"/>
                <a:gd name="T21" fmla="*/ 9 h 21"/>
                <a:gd name="T22" fmla="*/ 20 w 20"/>
                <a:gd name="T23" fmla="*/ 9 h 21"/>
                <a:gd name="T24" fmla="*/ 20 w 20"/>
                <a:gd name="T25" fmla="*/ 5 h 21"/>
                <a:gd name="T26" fmla="*/ 20 w 20"/>
                <a:gd name="T27" fmla="*/ 3 h 21"/>
                <a:gd name="T28" fmla="*/ 16 w 20"/>
                <a:gd name="T29" fmla="*/ 0 h 21"/>
                <a:gd name="T30" fmla="*/ 14 w 20"/>
                <a:gd name="T31" fmla="*/ 0 h 21"/>
                <a:gd name="T32" fmla="*/ 14 w 20"/>
                <a:gd name="T33" fmla="*/ 0 h 21"/>
                <a:gd name="T34" fmla="*/ 9 w 20"/>
                <a:gd name="T35" fmla="*/ 0 h 21"/>
                <a:gd name="T36" fmla="*/ 5 w 20"/>
                <a:gd name="T37" fmla="*/ 3 h 21"/>
                <a:gd name="T38" fmla="*/ 2 w 20"/>
                <a:gd name="T39" fmla="*/ 5 h 21"/>
                <a:gd name="T40" fmla="*/ 0 w 20"/>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9"/>
                  </a:moveTo>
                  <a:lnTo>
                    <a:pt x="0" y="9"/>
                  </a:lnTo>
                  <a:lnTo>
                    <a:pt x="0" y="14"/>
                  </a:lnTo>
                  <a:lnTo>
                    <a:pt x="0" y="16"/>
                  </a:lnTo>
                  <a:lnTo>
                    <a:pt x="5" y="18"/>
                  </a:lnTo>
                  <a:lnTo>
                    <a:pt x="7" y="21"/>
                  </a:lnTo>
                  <a:lnTo>
                    <a:pt x="11" y="18"/>
                  </a:lnTo>
                  <a:lnTo>
                    <a:pt x="16" y="16"/>
                  </a:lnTo>
                  <a:lnTo>
                    <a:pt x="18" y="14"/>
                  </a:lnTo>
                  <a:lnTo>
                    <a:pt x="20" y="9"/>
                  </a:lnTo>
                  <a:lnTo>
                    <a:pt x="20" y="5"/>
                  </a:lnTo>
                  <a:lnTo>
                    <a:pt x="20" y="3"/>
                  </a:lnTo>
                  <a:lnTo>
                    <a:pt x="16" y="0"/>
                  </a:lnTo>
                  <a:lnTo>
                    <a:pt x="14" y="0"/>
                  </a:lnTo>
                  <a:lnTo>
                    <a:pt x="9" y="0"/>
                  </a:lnTo>
                  <a:lnTo>
                    <a:pt x="5" y="3"/>
                  </a:lnTo>
                  <a:lnTo>
                    <a:pt x="2"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2" name="Freeform 2449">
              <a:extLst>
                <a:ext uri="{FF2B5EF4-FFF2-40B4-BE49-F238E27FC236}">
                  <a16:creationId xmlns:a16="http://schemas.microsoft.com/office/drawing/2014/main" xmlns="" id="{31BEA0D5-20CD-3A40-9CCC-D52E43F99EA4}"/>
                </a:ext>
              </a:extLst>
            </p:cNvPr>
            <p:cNvSpPr>
              <a:spLocks/>
            </p:cNvSpPr>
            <p:nvPr/>
          </p:nvSpPr>
          <p:spPr bwMode="auto">
            <a:xfrm>
              <a:off x="3083" y="3147"/>
              <a:ext cx="22" cy="21"/>
            </a:xfrm>
            <a:custGeom>
              <a:avLst/>
              <a:gdLst>
                <a:gd name="T0" fmla="*/ 2 w 22"/>
                <a:gd name="T1" fmla="*/ 9 h 21"/>
                <a:gd name="T2" fmla="*/ 2 w 22"/>
                <a:gd name="T3" fmla="*/ 9 h 21"/>
                <a:gd name="T4" fmla="*/ 0 w 22"/>
                <a:gd name="T5" fmla="*/ 14 h 21"/>
                <a:gd name="T6" fmla="*/ 2 w 22"/>
                <a:gd name="T7" fmla="*/ 18 h 21"/>
                <a:gd name="T8" fmla="*/ 4 w 22"/>
                <a:gd name="T9" fmla="*/ 21 h 21"/>
                <a:gd name="T10" fmla="*/ 9 w 22"/>
                <a:gd name="T11" fmla="*/ 21 h 21"/>
                <a:gd name="T12" fmla="*/ 9 w 22"/>
                <a:gd name="T13" fmla="*/ 21 h 21"/>
                <a:gd name="T14" fmla="*/ 13 w 22"/>
                <a:gd name="T15" fmla="*/ 21 h 21"/>
                <a:gd name="T16" fmla="*/ 18 w 22"/>
                <a:gd name="T17" fmla="*/ 18 h 21"/>
                <a:gd name="T18" fmla="*/ 20 w 22"/>
                <a:gd name="T19" fmla="*/ 14 h 21"/>
                <a:gd name="T20" fmla="*/ 22 w 22"/>
                <a:gd name="T21" fmla="*/ 9 h 21"/>
                <a:gd name="T22" fmla="*/ 22 w 22"/>
                <a:gd name="T23" fmla="*/ 9 h 21"/>
                <a:gd name="T24" fmla="*/ 22 w 22"/>
                <a:gd name="T25" fmla="*/ 5 h 21"/>
                <a:gd name="T26" fmla="*/ 20 w 22"/>
                <a:gd name="T27" fmla="*/ 3 h 21"/>
                <a:gd name="T28" fmla="*/ 18 w 22"/>
                <a:gd name="T29" fmla="*/ 0 h 21"/>
                <a:gd name="T30" fmla="*/ 15 w 22"/>
                <a:gd name="T31" fmla="*/ 0 h 21"/>
                <a:gd name="T32" fmla="*/ 15 w 22"/>
                <a:gd name="T33" fmla="*/ 0 h 21"/>
                <a:gd name="T34" fmla="*/ 11 w 22"/>
                <a:gd name="T35" fmla="*/ 0 h 21"/>
                <a:gd name="T36" fmla="*/ 6 w 22"/>
                <a:gd name="T37" fmla="*/ 3 h 21"/>
                <a:gd name="T38" fmla="*/ 2 w 22"/>
                <a:gd name="T39" fmla="*/ 7 h 21"/>
                <a:gd name="T40" fmla="*/ 2 w 22"/>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2" y="9"/>
                  </a:moveTo>
                  <a:lnTo>
                    <a:pt x="2" y="9"/>
                  </a:lnTo>
                  <a:lnTo>
                    <a:pt x="0" y="14"/>
                  </a:lnTo>
                  <a:lnTo>
                    <a:pt x="2" y="18"/>
                  </a:lnTo>
                  <a:lnTo>
                    <a:pt x="4" y="21"/>
                  </a:lnTo>
                  <a:lnTo>
                    <a:pt x="9" y="21"/>
                  </a:lnTo>
                  <a:lnTo>
                    <a:pt x="13" y="21"/>
                  </a:lnTo>
                  <a:lnTo>
                    <a:pt x="18" y="18"/>
                  </a:lnTo>
                  <a:lnTo>
                    <a:pt x="20" y="14"/>
                  </a:lnTo>
                  <a:lnTo>
                    <a:pt x="22" y="9"/>
                  </a:lnTo>
                  <a:lnTo>
                    <a:pt x="22" y="5"/>
                  </a:lnTo>
                  <a:lnTo>
                    <a:pt x="20" y="3"/>
                  </a:lnTo>
                  <a:lnTo>
                    <a:pt x="18" y="0"/>
                  </a:lnTo>
                  <a:lnTo>
                    <a:pt x="15" y="0"/>
                  </a:lnTo>
                  <a:lnTo>
                    <a:pt x="11" y="0"/>
                  </a:lnTo>
                  <a:lnTo>
                    <a:pt x="6" y="3"/>
                  </a:lnTo>
                  <a:lnTo>
                    <a:pt x="2"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3" name="Freeform 2450">
              <a:extLst>
                <a:ext uri="{FF2B5EF4-FFF2-40B4-BE49-F238E27FC236}">
                  <a16:creationId xmlns:a16="http://schemas.microsoft.com/office/drawing/2014/main" xmlns="" id="{23BC78BE-24B1-404D-ACD4-BC880B921EF0}"/>
                </a:ext>
              </a:extLst>
            </p:cNvPr>
            <p:cNvSpPr>
              <a:spLocks/>
            </p:cNvSpPr>
            <p:nvPr/>
          </p:nvSpPr>
          <p:spPr bwMode="auto">
            <a:xfrm>
              <a:off x="3083" y="3147"/>
              <a:ext cx="22" cy="21"/>
            </a:xfrm>
            <a:custGeom>
              <a:avLst/>
              <a:gdLst>
                <a:gd name="T0" fmla="*/ 2 w 22"/>
                <a:gd name="T1" fmla="*/ 9 h 21"/>
                <a:gd name="T2" fmla="*/ 2 w 22"/>
                <a:gd name="T3" fmla="*/ 9 h 21"/>
                <a:gd name="T4" fmla="*/ 0 w 22"/>
                <a:gd name="T5" fmla="*/ 14 h 21"/>
                <a:gd name="T6" fmla="*/ 2 w 22"/>
                <a:gd name="T7" fmla="*/ 18 h 21"/>
                <a:gd name="T8" fmla="*/ 4 w 22"/>
                <a:gd name="T9" fmla="*/ 21 h 21"/>
                <a:gd name="T10" fmla="*/ 9 w 22"/>
                <a:gd name="T11" fmla="*/ 21 h 21"/>
                <a:gd name="T12" fmla="*/ 9 w 22"/>
                <a:gd name="T13" fmla="*/ 21 h 21"/>
                <a:gd name="T14" fmla="*/ 13 w 22"/>
                <a:gd name="T15" fmla="*/ 21 h 21"/>
                <a:gd name="T16" fmla="*/ 18 w 22"/>
                <a:gd name="T17" fmla="*/ 18 h 21"/>
                <a:gd name="T18" fmla="*/ 20 w 22"/>
                <a:gd name="T19" fmla="*/ 14 h 21"/>
                <a:gd name="T20" fmla="*/ 22 w 22"/>
                <a:gd name="T21" fmla="*/ 9 h 21"/>
                <a:gd name="T22" fmla="*/ 22 w 22"/>
                <a:gd name="T23" fmla="*/ 9 h 21"/>
                <a:gd name="T24" fmla="*/ 22 w 22"/>
                <a:gd name="T25" fmla="*/ 5 h 21"/>
                <a:gd name="T26" fmla="*/ 20 w 22"/>
                <a:gd name="T27" fmla="*/ 3 h 21"/>
                <a:gd name="T28" fmla="*/ 18 w 22"/>
                <a:gd name="T29" fmla="*/ 0 h 21"/>
                <a:gd name="T30" fmla="*/ 15 w 22"/>
                <a:gd name="T31" fmla="*/ 0 h 21"/>
                <a:gd name="T32" fmla="*/ 15 w 22"/>
                <a:gd name="T33" fmla="*/ 0 h 21"/>
                <a:gd name="T34" fmla="*/ 11 w 22"/>
                <a:gd name="T35" fmla="*/ 0 h 21"/>
                <a:gd name="T36" fmla="*/ 6 w 22"/>
                <a:gd name="T37" fmla="*/ 3 h 21"/>
                <a:gd name="T38" fmla="*/ 2 w 22"/>
                <a:gd name="T39" fmla="*/ 7 h 21"/>
                <a:gd name="T40" fmla="*/ 2 w 22"/>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2" y="9"/>
                  </a:moveTo>
                  <a:lnTo>
                    <a:pt x="2" y="9"/>
                  </a:lnTo>
                  <a:lnTo>
                    <a:pt x="0" y="14"/>
                  </a:lnTo>
                  <a:lnTo>
                    <a:pt x="2" y="18"/>
                  </a:lnTo>
                  <a:lnTo>
                    <a:pt x="4" y="21"/>
                  </a:lnTo>
                  <a:lnTo>
                    <a:pt x="9" y="21"/>
                  </a:lnTo>
                  <a:lnTo>
                    <a:pt x="13" y="21"/>
                  </a:lnTo>
                  <a:lnTo>
                    <a:pt x="18" y="18"/>
                  </a:lnTo>
                  <a:lnTo>
                    <a:pt x="20" y="14"/>
                  </a:lnTo>
                  <a:lnTo>
                    <a:pt x="22" y="9"/>
                  </a:lnTo>
                  <a:lnTo>
                    <a:pt x="22" y="5"/>
                  </a:lnTo>
                  <a:lnTo>
                    <a:pt x="20" y="3"/>
                  </a:lnTo>
                  <a:lnTo>
                    <a:pt x="18" y="0"/>
                  </a:lnTo>
                  <a:lnTo>
                    <a:pt x="15" y="0"/>
                  </a:lnTo>
                  <a:lnTo>
                    <a:pt x="11" y="0"/>
                  </a:lnTo>
                  <a:lnTo>
                    <a:pt x="6" y="3"/>
                  </a:lnTo>
                  <a:lnTo>
                    <a:pt x="2"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4" name="Freeform 2451">
              <a:extLst>
                <a:ext uri="{FF2B5EF4-FFF2-40B4-BE49-F238E27FC236}">
                  <a16:creationId xmlns:a16="http://schemas.microsoft.com/office/drawing/2014/main" xmlns="" id="{EFA2F1F9-DBAB-774B-BD6F-FEC54A3460B4}"/>
                </a:ext>
              </a:extLst>
            </p:cNvPr>
            <p:cNvSpPr>
              <a:spLocks/>
            </p:cNvSpPr>
            <p:nvPr/>
          </p:nvSpPr>
          <p:spPr bwMode="auto">
            <a:xfrm>
              <a:off x="3019" y="3147"/>
              <a:ext cx="23" cy="23"/>
            </a:xfrm>
            <a:custGeom>
              <a:avLst/>
              <a:gdLst>
                <a:gd name="T0" fmla="*/ 0 w 23"/>
                <a:gd name="T1" fmla="*/ 12 h 23"/>
                <a:gd name="T2" fmla="*/ 0 w 23"/>
                <a:gd name="T3" fmla="*/ 12 h 23"/>
                <a:gd name="T4" fmla="*/ 0 w 23"/>
                <a:gd name="T5" fmla="*/ 16 h 23"/>
                <a:gd name="T6" fmla="*/ 0 w 23"/>
                <a:gd name="T7" fmla="*/ 18 h 23"/>
                <a:gd name="T8" fmla="*/ 3 w 23"/>
                <a:gd name="T9" fmla="*/ 21 h 23"/>
                <a:gd name="T10" fmla="*/ 7 w 23"/>
                <a:gd name="T11" fmla="*/ 23 h 23"/>
                <a:gd name="T12" fmla="*/ 7 w 23"/>
                <a:gd name="T13" fmla="*/ 23 h 23"/>
                <a:gd name="T14" fmla="*/ 12 w 23"/>
                <a:gd name="T15" fmla="*/ 21 h 23"/>
                <a:gd name="T16" fmla="*/ 16 w 23"/>
                <a:gd name="T17" fmla="*/ 18 h 23"/>
                <a:gd name="T18" fmla="*/ 21 w 23"/>
                <a:gd name="T19" fmla="*/ 16 h 23"/>
                <a:gd name="T20" fmla="*/ 23 w 23"/>
                <a:gd name="T21" fmla="*/ 12 h 23"/>
                <a:gd name="T22" fmla="*/ 23 w 23"/>
                <a:gd name="T23" fmla="*/ 12 h 23"/>
                <a:gd name="T24" fmla="*/ 23 w 23"/>
                <a:gd name="T25" fmla="*/ 7 h 23"/>
                <a:gd name="T26" fmla="*/ 23 w 23"/>
                <a:gd name="T27" fmla="*/ 5 h 23"/>
                <a:gd name="T28" fmla="*/ 21 w 23"/>
                <a:gd name="T29" fmla="*/ 3 h 23"/>
                <a:gd name="T30" fmla="*/ 16 w 23"/>
                <a:gd name="T31" fmla="*/ 0 h 23"/>
                <a:gd name="T32" fmla="*/ 16 w 23"/>
                <a:gd name="T33" fmla="*/ 0 h 23"/>
                <a:gd name="T34" fmla="*/ 12 w 23"/>
                <a:gd name="T35" fmla="*/ 3 h 23"/>
                <a:gd name="T36" fmla="*/ 7 w 23"/>
                <a:gd name="T37" fmla="*/ 5 h 23"/>
                <a:gd name="T38" fmla="*/ 0 w 23"/>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23">
                  <a:moveTo>
                    <a:pt x="0" y="12"/>
                  </a:moveTo>
                  <a:lnTo>
                    <a:pt x="0" y="12"/>
                  </a:lnTo>
                  <a:lnTo>
                    <a:pt x="0" y="16"/>
                  </a:lnTo>
                  <a:lnTo>
                    <a:pt x="0" y="18"/>
                  </a:lnTo>
                  <a:lnTo>
                    <a:pt x="3" y="21"/>
                  </a:lnTo>
                  <a:lnTo>
                    <a:pt x="7" y="23"/>
                  </a:lnTo>
                  <a:lnTo>
                    <a:pt x="12" y="21"/>
                  </a:lnTo>
                  <a:lnTo>
                    <a:pt x="16" y="18"/>
                  </a:lnTo>
                  <a:lnTo>
                    <a:pt x="21" y="16"/>
                  </a:lnTo>
                  <a:lnTo>
                    <a:pt x="23" y="12"/>
                  </a:lnTo>
                  <a:lnTo>
                    <a:pt x="23" y="7"/>
                  </a:lnTo>
                  <a:lnTo>
                    <a:pt x="23" y="5"/>
                  </a:lnTo>
                  <a:lnTo>
                    <a:pt x="21" y="3"/>
                  </a:lnTo>
                  <a:lnTo>
                    <a:pt x="16" y="0"/>
                  </a:lnTo>
                  <a:lnTo>
                    <a:pt x="12" y="3"/>
                  </a:lnTo>
                  <a:lnTo>
                    <a:pt x="7" y="5"/>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5" name="Freeform 2452">
              <a:extLst>
                <a:ext uri="{FF2B5EF4-FFF2-40B4-BE49-F238E27FC236}">
                  <a16:creationId xmlns:a16="http://schemas.microsoft.com/office/drawing/2014/main" xmlns="" id="{E7760807-1047-9447-AD51-A7BCE33FD3AC}"/>
                </a:ext>
              </a:extLst>
            </p:cNvPr>
            <p:cNvSpPr>
              <a:spLocks/>
            </p:cNvSpPr>
            <p:nvPr/>
          </p:nvSpPr>
          <p:spPr bwMode="auto">
            <a:xfrm>
              <a:off x="3019" y="3147"/>
              <a:ext cx="23" cy="23"/>
            </a:xfrm>
            <a:custGeom>
              <a:avLst/>
              <a:gdLst>
                <a:gd name="T0" fmla="*/ 0 w 23"/>
                <a:gd name="T1" fmla="*/ 12 h 23"/>
                <a:gd name="T2" fmla="*/ 0 w 23"/>
                <a:gd name="T3" fmla="*/ 12 h 23"/>
                <a:gd name="T4" fmla="*/ 0 w 23"/>
                <a:gd name="T5" fmla="*/ 16 h 23"/>
                <a:gd name="T6" fmla="*/ 0 w 23"/>
                <a:gd name="T7" fmla="*/ 18 h 23"/>
                <a:gd name="T8" fmla="*/ 3 w 23"/>
                <a:gd name="T9" fmla="*/ 21 h 23"/>
                <a:gd name="T10" fmla="*/ 7 w 23"/>
                <a:gd name="T11" fmla="*/ 23 h 23"/>
                <a:gd name="T12" fmla="*/ 7 w 23"/>
                <a:gd name="T13" fmla="*/ 23 h 23"/>
                <a:gd name="T14" fmla="*/ 12 w 23"/>
                <a:gd name="T15" fmla="*/ 21 h 23"/>
                <a:gd name="T16" fmla="*/ 16 w 23"/>
                <a:gd name="T17" fmla="*/ 18 h 23"/>
                <a:gd name="T18" fmla="*/ 21 w 23"/>
                <a:gd name="T19" fmla="*/ 16 h 23"/>
                <a:gd name="T20" fmla="*/ 23 w 23"/>
                <a:gd name="T21" fmla="*/ 12 h 23"/>
                <a:gd name="T22" fmla="*/ 23 w 23"/>
                <a:gd name="T23" fmla="*/ 12 h 23"/>
                <a:gd name="T24" fmla="*/ 23 w 23"/>
                <a:gd name="T25" fmla="*/ 7 h 23"/>
                <a:gd name="T26" fmla="*/ 23 w 23"/>
                <a:gd name="T27" fmla="*/ 5 h 23"/>
                <a:gd name="T28" fmla="*/ 21 w 23"/>
                <a:gd name="T29" fmla="*/ 3 h 23"/>
                <a:gd name="T30" fmla="*/ 16 w 23"/>
                <a:gd name="T31" fmla="*/ 0 h 23"/>
                <a:gd name="T32" fmla="*/ 16 w 23"/>
                <a:gd name="T33" fmla="*/ 0 h 23"/>
                <a:gd name="T34" fmla="*/ 12 w 23"/>
                <a:gd name="T35" fmla="*/ 3 h 23"/>
                <a:gd name="T36" fmla="*/ 7 w 23"/>
                <a:gd name="T37" fmla="*/ 5 h 23"/>
                <a:gd name="T38" fmla="*/ 0 w 23"/>
                <a:gd name="T39" fmla="*/ 1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23">
                  <a:moveTo>
                    <a:pt x="0" y="12"/>
                  </a:moveTo>
                  <a:lnTo>
                    <a:pt x="0" y="12"/>
                  </a:lnTo>
                  <a:lnTo>
                    <a:pt x="0" y="16"/>
                  </a:lnTo>
                  <a:lnTo>
                    <a:pt x="0" y="18"/>
                  </a:lnTo>
                  <a:lnTo>
                    <a:pt x="3" y="21"/>
                  </a:lnTo>
                  <a:lnTo>
                    <a:pt x="7" y="23"/>
                  </a:lnTo>
                  <a:lnTo>
                    <a:pt x="12" y="21"/>
                  </a:lnTo>
                  <a:lnTo>
                    <a:pt x="16" y="18"/>
                  </a:lnTo>
                  <a:lnTo>
                    <a:pt x="21" y="16"/>
                  </a:lnTo>
                  <a:lnTo>
                    <a:pt x="23" y="12"/>
                  </a:lnTo>
                  <a:lnTo>
                    <a:pt x="23" y="7"/>
                  </a:lnTo>
                  <a:lnTo>
                    <a:pt x="23" y="5"/>
                  </a:lnTo>
                  <a:lnTo>
                    <a:pt x="21" y="3"/>
                  </a:lnTo>
                  <a:lnTo>
                    <a:pt x="16" y="0"/>
                  </a:lnTo>
                  <a:lnTo>
                    <a:pt x="12" y="3"/>
                  </a:lnTo>
                  <a:lnTo>
                    <a:pt x="7" y="5"/>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6" name="Freeform 2453">
              <a:extLst>
                <a:ext uri="{FF2B5EF4-FFF2-40B4-BE49-F238E27FC236}">
                  <a16:creationId xmlns:a16="http://schemas.microsoft.com/office/drawing/2014/main" xmlns="" id="{B60E05CA-6C93-9644-B24B-17E014157124}"/>
                </a:ext>
              </a:extLst>
            </p:cNvPr>
            <p:cNvSpPr>
              <a:spLocks/>
            </p:cNvSpPr>
            <p:nvPr/>
          </p:nvSpPr>
          <p:spPr bwMode="auto">
            <a:xfrm>
              <a:off x="2997" y="3150"/>
              <a:ext cx="25" cy="20"/>
            </a:xfrm>
            <a:custGeom>
              <a:avLst/>
              <a:gdLst>
                <a:gd name="T0" fmla="*/ 2 w 25"/>
                <a:gd name="T1" fmla="*/ 9 h 20"/>
                <a:gd name="T2" fmla="*/ 2 w 25"/>
                <a:gd name="T3" fmla="*/ 9 h 20"/>
                <a:gd name="T4" fmla="*/ 0 w 25"/>
                <a:gd name="T5" fmla="*/ 13 h 20"/>
                <a:gd name="T6" fmla="*/ 0 w 25"/>
                <a:gd name="T7" fmla="*/ 18 h 20"/>
                <a:gd name="T8" fmla="*/ 4 w 25"/>
                <a:gd name="T9" fmla="*/ 18 h 20"/>
                <a:gd name="T10" fmla="*/ 7 w 25"/>
                <a:gd name="T11" fmla="*/ 20 h 20"/>
                <a:gd name="T12" fmla="*/ 7 w 25"/>
                <a:gd name="T13" fmla="*/ 20 h 20"/>
                <a:gd name="T14" fmla="*/ 11 w 25"/>
                <a:gd name="T15" fmla="*/ 18 h 20"/>
                <a:gd name="T16" fmla="*/ 16 w 25"/>
                <a:gd name="T17" fmla="*/ 15 h 20"/>
                <a:gd name="T18" fmla="*/ 20 w 25"/>
                <a:gd name="T19" fmla="*/ 13 h 20"/>
                <a:gd name="T20" fmla="*/ 22 w 25"/>
                <a:gd name="T21" fmla="*/ 9 h 20"/>
                <a:gd name="T22" fmla="*/ 22 w 25"/>
                <a:gd name="T23" fmla="*/ 9 h 20"/>
                <a:gd name="T24" fmla="*/ 25 w 25"/>
                <a:gd name="T25" fmla="*/ 4 h 20"/>
                <a:gd name="T26" fmla="*/ 22 w 25"/>
                <a:gd name="T27" fmla="*/ 2 h 20"/>
                <a:gd name="T28" fmla="*/ 20 w 25"/>
                <a:gd name="T29" fmla="*/ 0 h 20"/>
                <a:gd name="T30" fmla="*/ 18 w 25"/>
                <a:gd name="T31" fmla="*/ 0 h 20"/>
                <a:gd name="T32" fmla="*/ 18 w 25"/>
                <a:gd name="T33" fmla="*/ 0 h 20"/>
                <a:gd name="T34" fmla="*/ 13 w 25"/>
                <a:gd name="T35" fmla="*/ 0 h 20"/>
                <a:gd name="T36" fmla="*/ 9 w 25"/>
                <a:gd name="T37" fmla="*/ 2 h 20"/>
                <a:gd name="T38" fmla="*/ 2 w 25"/>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20">
                  <a:moveTo>
                    <a:pt x="2" y="9"/>
                  </a:moveTo>
                  <a:lnTo>
                    <a:pt x="2" y="9"/>
                  </a:lnTo>
                  <a:lnTo>
                    <a:pt x="0" y="13"/>
                  </a:lnTo>
                  <a:lnTo>
                    <a:pt x="0" y="18"/>
                  </a:lnTo>
                  <a:lnTo>
                    <a:pt x="4" y="18"/>
                  </a:lnTo>
                  <a:lnTo>
                    <a:pt x="7" y="20"/>
                  </a:lnTo>
                  <a:lnTo>
                    <a:pt x="11" y="18"/>
                  </a:lnTo>
                  <a:lnTo>
                    <a:pt x="16" y="15"/>
                  </a:lnTo>
                  <a:lnTo>
                    <a:pt x="20" y="13"/>
                  </a:lnTo>
                  <a:lnTo>
                    <a:pt x="22" y="9"/>
                  </a:lnTo>
                  <a:lnTo>
                    <a:pt x="25" y="4"/>
                  </a:lnTo>
                  <a:lnTo>
                    <a:pt x="22" y="2"/>
                  </a:lnTo>
                  <a:lnTo>
                    <a:pt x="20" y="0"/>
                  </a:lnTo>
                  <a:lnTo>
                    <a:pt x="18" y="0"/>
                  </a:lnTo>
                  <a:lnTo>
                    <a:pt x="13"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7" name="Freeform 2454">
              <a:extLst>
                <a:ext uri="{FF2B5EF4-FFF2-40B4-BE49-F238E27FC236}">
                  <a16:creationId xmlns:a16="http://schemas.microsoft.com/office/drawing/2014/main" xmlns="" id="{3B941CF8-8737-BD49-846B-D888EFB4D698}"/>
                </a:ext>
              </a:extLst>
            </p:cNvPr>
            <p:cNvSpPr>
              <a:spLocks/>
            </p:cNvSpPr>
            <p:nvPr/>
          </p:nvSpPr>
          <p:spPr bwMode="auto">
            <a:xfrm>
              <a:off x="2997" y="3150"/>
              <a:ext cx="25" cy="20"/>
            </a:xfrm>
            <a:custGeom>
              <a:avLst/>
              <a:gdLst>
                <a:gd name="T0" fmla="*/ 2 w 25"/>
                <a:gd name="T1" fmla="*/ 9 h 20"/>
                <a:gd name="T2" fmla="*/ 2 w 25"/>
                <a:gd name="T3" fmla="*/ 9 h 20"/>
                <a:gd name="T4" fmla="*/ 0 w 25"/>
                <a:gd name="T5" fmla="*/ 13 h 20"/>
                <a:gd name="T6" fmla="*/ 0 w 25"/>
                <a:gd name="T7" fmla="*/ 18 h 20"/>
                <a:gd name="T8" fmla="*/ 4 w 25"/>
                <a:gd name="T9" fmla="*/ 18 h 20"/>
                <a:gd name="T10" fmla="*/ 7 w 25"/>
                <a:gd name="T11" fmla="*/ 20 h 20"/>
                <a:gd name="T12" fmla="*/ 7 w 25"/>
                <a:gd name="T13" fmla="*/ 20 h 20"/>
                <a:gd name="T14" fmla="*/ 11 w 25"/>
                <a:gd name="T15" fmla="*/ 18 h 20"/>
                <a:gd name="T16" fmla="*/ 16 w 25"/>
                <a:gd name="T17" fmla="*/ 15 h 20"/>
                <a:gd name="T18" fmla="*/ 20 w 25"/>
                <a:gd name="T19" fmla="*/ 13 h 20"/>
                <a:gd name="T20" fmla="*/ 22 w 25"/>
                <a:gd name="T21" fmla="*/ 9 h 20"/>
                <a:gd name="T22" fmla="*/ 22 w 25"/>
                <a:gd name="T23" fmla="*/ 9 h 20"/>
                <a:gd name="T24" fmla="*/ 25 w 25"/>
                <a:gd name="T25" fmla="*/ 4 h 20"/>
                <a:gd name="T26" fmla="*/ 22 w 25"/>
                <a:gd name="T27" fmla="*/ 2 h 20"/>
                <a:gd name="T28" fmla="*/ 20 w 25"/>
                <a:gd name="T29" fmla="*/ 0 h 20"/>
                <a:gd name="T30" fmla="*/ 18 w 25"/>
                <a:gd name="T31" fmla="*/ 0 h 20"/>
                <a:gd name="T32" fmla="*/ 18 w 25"/>
                <a:gd name="T33" fmla="*/ 0 h 20"/>
                <a:gd name="T34" fmla="*/ 13 w 25"/>
                <a:gd name="T35" fmla="*/ 0 h 20"/>
                <a:gd name="T36" fmla="*/ 9 w 25"/>
                <a:gd name="T37" fmla="*/ 2 h 20"/>
                <a:gd name="T38" fmla="*/ 2 w 25"/>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20">
                  <a:moveTo>
                    <a:pt x="2" y="9"/>
                  </a:moveTo>
                  <a:lnTo>
                    <a:pt x="2" y="9"/>
                  </a:lnTo>
                  <a:lnTo>
                    <a:pt x="0" y="13"/>
                  </a:lnTo>
                  <a:lnTo>
                    <a:pt x="0" y="18"/>
                  </a:lnTo>
                  <a:lnTo>
                    <a:pt x="4" y="18"/>
                  </a:lnTo>
                  <a:lnTo>
                    <a:pt x="7" y="20"/>
                  </a:lnTo>
                  <a:lnTo>
                    <a:pt x="11" y="18"/>
                  </a:lnTo>
                  <a:lnTo>
                    <a:pt x="16" y="15"/>
                  </a:lnTo>
                  <a:lnTo>
                    <a:pt x="20" y="13"/>
                  </a:lnTo>
                  <a:lnTo>
                    <a:pt x="22" y="9"/>
                  </a:lnTo>
                  <a:lnTo>
                    <a:pt x="25" y="4"/>
                  </a:lnTo>
                  <a:lnTo>
                    <a:pt x="22" y="2"/>
                  </a:lnTo>
                  <a:lnTo>
                    <a:pt x="20" y="0"/>
                  </a:lnTo>
                  <a:lnTo>
                    <a:pt x="18" y="0"/>
                  </a:lnTo>
                  <a:lnTo>
                    <a:pt x="13"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8" name="Freeform 2455">
              <a:extLst>
                <a:ext uri="{FF2B5EF4-FFF2-40B4-BE49-F238E27FC236}">
                  <a16:creationId xmlns:a16="http://schemas.microsoft.com/office/drawing/2014/main" xmlns="" id="{441FE27C-A758-EF44-BE87-6D4C9CD51EC1}"/>
                </a:ext>
              </a:extLst>
            </p:cNvPr>
            <p:cNvSpPr>
              <a:spLocks/>
            </p:cNvSpPr>
            <p:nvPr/>
          </p:nvSpPr>
          <p:spPr bwMode="auto">
            <a:xfrm>
              <a:off x="2974" y="3150"/>
              <a:ext cx="25" cy="20"/>
            </a:xfrm>
            <a:custGeom>
              <a:avLst/>
              <a:gdLst>
                <a:gd name="T0" fmla="*/ 3 w 25"/>
                <a:gd name="T1" fmla="*/ 9 h 20"/>
                <a:gd name="T2" fmla="*/ 3 w 25"/>
                <a:gd name="T3" fmla="*/ 9 h 20"/>
                <a:gd name="T4" fmla="*/ 0 w 25"/>
                <a:gd name="T5" fmla="*/ 13 h 20"/>
                <a:gd name="T6" fmla="*/ 3 w 25"/>
                <a:gd name="T7" fmla="*/ 18 h 20"/>
                <a:gd name="T8" fmla="*/ 5 w 25"/>
                <a:gd name="T9" fmla="*/ 20 h 20"/>
                <a:gd name="T10" fmla="*/ 7 w 25"/>
                <a:gd name="T11" fmla="*/ 20 h 20"/>
                <a:gd name="T12" fmla="*/ 7 w 25"/>
                <a:gd name="T13" fmla="*/ 20 h 20"/>
                <a:gd name="T14" fmla="*/ 14 w 25"/>
                <a:gd name="T15" fmla="*/ 20 h 20"/>
                <a:gd name="T16" fmla="*/ 18 w 25"/>
                <a:gd name="T17" fmla="*/ 18 h 20"/>
                <a:gd name="T18" fmla="*/ 25 w 25"/>
                <a:gd name="T19" fmla="*/ 9 h 20"/>
                <a:gd name="T20" fmla="*/ 25 w 25"/>
                <a:gd name="T21" fmla="*/ 9 h 20"/>
                <a:gd name="T22" fmla="*/ 25 w 25"/>
                <a:gd name="T23" fmla="*/ 4 h 20"/>
                <a:gd name="T24" fmla="*/ 25 w 25"/>
                <a:gd name="T25" fmla="*/ 2 h 20"/>
                <a:gd name="T26" fmla="*/ 23 w 25"/>
                <a:gd name="T27" fmla="*/ 0 h 20"/>
                <a:gd name="T28" fmla="*/ 18 w 25"/>
                <a:gd name="T29" fmla="*/ 0 h 20"/>
                <a:gd name="T30" fmla="*/ 18 w 25"/>
                <a:gd name="T31" fmla="*/ 0 h 20"/>
                <a:gd name="T32" fmla="*/ 14 w 25"/>
                <a:gd name="T33" fmla="*/ 0 h 20"/>
                <a:gd name="T34" fmla="*/ 9 w 25"/>
                <a:gd name="T35" fmla="*/ 2 h 20"/>
                <a:gd name="T36" fmla="*/ 3 w 25"/>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 h="20">
                  <a:moveTo>
                    <a:pt x="3" y="9"/>
                  </a:moveTo>
                  <a:lnTo>
                    <a:pt x="3" y="9"/>
                  </a:lnTo>
                  <a:lnTo>
                    <a:pt x="0" y="13"/>
                  </a:lnTo>
                  <a:lnTo>
                    <a:pt x="3" y="18"/>
                  </a:lnTo>
                  <a:lnTo>
                    <a:pt x="5" y="20"/>
                  </a:lnTo>
                  <a:lnTo>
                    <a:pt x="7" y="20"/>
                  </a:lnTo>
                  <a:lnTo>
                    <a:pt x="14" y="20"/>
                  </a:lnTo>
                  <a:lnTo>
                    <a:pt x="18" y="18"/>
                  </a:lnTo>
                  <a:lnTo>
                    <a:pt x="25" y="9"/>
                  </a:lnTo>
                  <a:lnTo>
                    <a:pt x="25" y="4"/>
                  </a:lnTo>
                  <a:lnTo>
                    <a:pt x="25" y="2"/>
                  </a:lnTo>
                  <a:lnTo>
                    <a:pt x="23" y="0"/>
                  </a:lnTo>
                  <a:lnTo>
                    <a:pt x="18" y="0"/>
                  </a:lnTo>
                  <a:lnTo>
                    <a:pt x="14" y="0"/>
                  </a:lnTo>
                  <a:lnTo>
                    <a:pt x="9"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39" name="Freeform 2456">
              <a:extLst>
                <a:ext uri="{FF2B5EF4-FFF2-40B4-BE49-F238E27FC236}">
                  <a16:creationId xmlns:a16="http://schemas.microsoft.com/office/drawing/2014/main" xmlns="" id="{815C059F-8AAC-FB44-98B0-BF1971B8E33F}"/>
                </a:ext>
              </a:extLst>
            </p:cNvPr>
            <p:cNvSpPr>
              <a:spLocks/>
            </p:cNvSpPr>
            <p:nvPr/>
          </p:nvSpPr>
          <p:spPr bwMode="auto">
            <a:xfrm>
              <a:off x="2974" y="3150"/>
              <a:ext cx="25" cy="20"/>
            </a:xfrm>
            <a:custGeom>
              <a:avLst/>
              <a:gdLst>
                <a:gd name="T0" fmla="*/ 3 w 25"/>
                <a:gd name="T1" fmla="*/ 9 h 20"/>
                <a:gd name="T2" fmla="*/ 3 w 25"/>
                <a:gd name="T3" fmla="*/ 9 h 20"/>
                <a:gd name="T4" fmla="*/ 0 w 25"/>
                <a:gd name="T5" fmla="*/ 13 h 20"/>
                <a:gd name="T6" fmla="*/ 3 w 25"/>
                <a:gd name="T7" fmla="*/ 18 h 20"/>
                <a:gd name="T8" fmla="*/ 5 w 25"/>
                <a:gd name="T9" fmla="*/ 20 h 20"/>
                <a:gd name="T10" fmla="*/ 7 w 25"/>
                <a:gd name="T11" fmla="*/ 20 h 20"/>
                <a:gd name="T12" fmla="*/ 7 w 25"/>
                <a:gd name="T13" fmla="*/ 20 h 20"/>
                <a:gd name="T14" fmla="*/ 14 w 25"/>
                <a:gd name="T15" fmla="*/ 20 h 20"/>
                <a:gd name="T16" fmla="*/ 18 w 25"/>
                <a:gd name="T17" fmla="*/ 18 h 20"/>
                <a:gd name="T18" fmla="*/ 25 w 25"/>
                <a:gd name="T19" fmla="*/ 9 h 20"/>
                <a:gd name="T20" fmla="*/ 25 w 25"/>
                <a:gd name="T21" fmla="*/ 9 h 20"/>
                <a:gd name="T22" fmla="*/ 25 w 25"/>
                <a:gd name="T23" fmla="*/ 4 h 20"/>
                <a:gd name="T24" fmla="*/ 25 w 25"/>
                <a:gd name="T25" fmla="*/ 2 h 20"/>
                <a:gd name="T26" fmla="*/ 23 w 25"/>
                <a:gd name="T27" fmla="*/ 0 h 20"/>
                <a:gd name="T28" fmla="*/ 18 w 25"/>
                <a:gd name="T29" fmla="*/ 0 h 20"/>
                <a:gd name="T30" fmla="*/ 18 w 25"/>
                <a:gd name="T31" fmla="*/ 0 h 20"/>
                <a:gd name="T32" fmla="*/ 14 w 25"/>
                <a:gd name="T33" fmla="*/ 0 h 20"/>
                <a:gd name="T34" fmla="*/ 9 w 25"/>
                <a:gd name="T35" fmla="*/ 2 h 20"/>
                <a:gd name="T36" fmla="*/ 3 w 25"/>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 h="20">
                  <a:moveTo>
                    <a:pt x="3" y="9"/>
                  </a:moveTo>
                  <a:lnTo>
                    <a:pt x="3" y="9"/>
                  </a:lnTo>
                  <a:lnTo>
                    <a:pt x="0" y="13"/>
                  </a:lnTo>
                  <a:lnTo>
                    <a:pt x="3" y="18"/>
                  </a:lnTo>
                  <a:lnTo>
                    <a:pt x="5" y="20"/>
                  </a:lnTo>
                  <a:lnTo>
                    <a:pt x="7" y="20"/>
                  </a:lnTo>
                  <a:lnTo>
                    <a:pt x="14" y="20"/>
                  </a:lnTo>
                  <a:lnTo>
                    <a:pt x="18" y="18"/>
                  </a:lnTo>
                  <a:lnTo>
                    <a:pt x="25" y="9"/>
                  </a:lnTo>
                  <a:lnTo>
                    <a:pt x="25" y="4"/>
                  </a:lnTo>
                  <a:lnTo>
                    <a:pt x="25" y="2"/>
                  </a:lnTo>
                  <a:lnTo>
                    <a:pt x="23" y="0"/>
                  </a:lnTo>
                  <a:lnTo>
                    <a:pt x="18" y="0"/>
                  </a:lnTo>
                  <a:lnTo>
                    <a:pt x="14" y="0"/>
                  </a:lnTo>
                  <a:lnTo>
                    <a:pt x="9"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0" name="Freeform 2457">
              <a:extLst>
                <a:ext uri="{FF2B5EF4-FFF2-40B4-BE49-F238E27FC236}">
                  <a16:creationId xmlns:a16="http://schemas.microsoft.com/office/drawing/2014/main" xmlns="" id="{3ABF87F4-FA2A-5848-8317-E85DDEBA1890}"/>
                </a:ext>
              </a:extLst>
            </p:cNvPr>
            <p:cNvSpPr>
              <a:spLocks/>
            </p:cNvSpPr>
            <p:nvPr/>
          </p:nvSpPr>
          <p:spPr bwMode="auto">
            <a:xfrm>
              <a:off x="2954" y="3150"/>
              <a:ext cx="25" cy="20"/>
            </a:xfrm>
            <a:custGeom>
              <a:avLst/>
              <a:gdLst>
                <a:gd name="T0" fmla="*/ 0 w 25"/>
                <a:gd name="T1" fmla="*/ 11 h 20"/>
                <a:gd name="T2" fmla="*/ 0 w 25"/>
                <a:gd name="T3" fmla="*/ 11 h 20"/>
                <a:gd name="T4" fmla="*/ 0 w 25"/>
                <a:gd name="T5" fmla="*/ 13 h 20"/>
                <a:gd name="T6" fmla="*/ 0 w 25"/>
                <a:gd name="T7" fmla="*/ 18 h 20"/>
                <a:gd name="T8" fmla="*/ 2 w 25"/>
                <a:gd name="T9" fmla="*/ 20 h 20"/>
                <a:gd name="T10" fmla="*/ 7 w 25"/>
                <a:gd name="T11" fmla="*/ 20 h 20"/>
                <a:gd name="T12" fmla="*/ 7 w 25"/>
                <a:gd name="T13" fmla="*/ 20 h 20"/>
                <a:gd name="T14" fmla="*/ 11 w 25"/>
                <a:gd name="T15" fmla="*/ 20 h 20"/>
                <a:gd name="T16" fmla="*/ 16 w 25"/>
                <a:gd name="T17" fmla="*/ 18 h 20"/>
                <a:gd name="T18" fmla="*/ 23 w 25"/>
                <a:gd name="T19" fmla="*/ 9 h 20"/>
                <a:gd name="T20" fmla="*/ 23 w 25"/>
                <a:gd name="T21" fmla="*/ 9 h 20"/>
                <a:gd name="T22" fmla="*/ 25 w 25"/>
                <a:gd name="T23" fmla="*/ 6 h 20"/>
                <a:gd name="T24" fmla="*/ 23 w 25"/>
                <a:gd name="T25" fmla="*/ 2 h 20"/>
                <a:gd name="T26" fmla="*/ 20 w 25"/>
                <a:gd name="T27" fmla="*/ 0 h 20"/>
                <a:gd name="T28" fmla="*/ 18 w 25"/>
                <a:gd name="T29" fmla="*/ 0 h 20"/>
                <a:gd name="T30" fmla="*/ 18 w 25"/>
                <a:gd name="T31" fmla="*/ 0 h 20"/>
                <a:gd name="T32" fmla="*/ 9 w 25"/>
                <a:gd name="T33" fmla="*/ 2 h 20"/>
                <a:gd name="T34" fmla="*/ 0 w 25"/>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20">
                  <a:moveTo>
                    <a:pt x="0" y="11"/>
                  </a:moveTo>
                  <a:lnTo>
                    <a:pt x="0" y="11"/>
                  </a:lnTo>
                  <a:lnTo>
                    <a:pt x="0" y="13"/>
                  </a:lnTo>
                  <a:lnTo>
                    <a:pt x="0" y="18"/>
                  </a:lnTo>
                  <a:lnTo>
                    <a:pt x="2" y="20"/>
                  </a:lnTo>
                  <a:lnTo>
                    <a:pt x="7" y="20"/>
                  </a:lnTo>
                  <a:lnTo>
                    <a:pt x="11" y="20"/>
                  </a:lnTo>
                  <a:lnTo>
                    <a:pt x="16" y="18"/>
                  </a:lnTo>
                  <a:lnTo>
                    <a:pt x="23" y="9"/>
                  </a:lnTo>
                  <a:lnTo>
                    <a:pt x="25" y="6"/>
                  </a:lnTo>
                  <a:lnTo>
                    <a:pt x="23" y="2"/>
                  </a:lnTo>
                  <a:lnTo>
                    <a:pt x="20" y="0"/>
                  </a:lnTo>
                  <a:lnTo>
                    <a:pt x="18" y="0"/>
                  </a:lnTo>
                  <a:lnTo>
                    <a:pt x="9" y="2"/>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1" name="Freeform 2458">
              <a:extLst>
                <a:ext uri="{FF2B5EF4-FFF2-40B4-BE49-F238E27FC236}">
                  <a16:creationId xmlns:a16="http://schemas.microsoft.com/office/drawing/2014/main" xmlns="" id="{35195835-CEB4-8F4C-A2BC-5BA78A9F1826}"/>
                </a:ext>
              </a:extLst>
            </p:cNvPr>
            <p:cNvSpPr>
              <a:spLocks/>
            </p:cNvSpPr>
            <p:nvPr/>
          </p:nvSpPr>
          <p:spPr bwMode="auto">
            <a:xfrm>
              <a:off x="2954" y="3150"/>
              <a:ext cx="25" cy="20"/>
            </a:xfrm>
            <a:custGeom>
              <a:avLst/>
              <a:gdLst>
                <a:gd name="T0" fmla="*/ 0 w 25"/>
                <a:gd name="T1" fmla="*/ 11 h 20"/>
                <a:gd name="T2" fmla="*/ 0 w 25"/>
                <a:gd name="T3" fmla="*/ 11 h 20"/>
                <a:gd name="T4" fmla="*/ 0 w 25"/>
                <a:gd name="T5" fmla="*/ 13 h 20"/>
                <a:gd name="T6" fmla="*/ 0 w 25"/>
                <a:gd name="T7" fmla="*/ 18 h 20"/>
                <a:gd name="T8" fmla="*/ 2 w 25"/>
                <a:gd name="T9" fmla="*/ 20 h 20"/>
                <a:gd name="T10" fmla="*/ 7 w 25"/>
                <a:gd name="T11" fmla="*/ 20 h 20"/>
                <a:gd name="T12" fmla="*/ 7 w 25"/>
                <a:gd name="T13" fmla="*/ 20 h 20"/>
                <a:gd name="T14" fmla="*/ 11 w 25"/>
                <a:gd name="T15" fmla="*/ 20 h 20"/>
                <a:gd name="T16" fmla="*/ 16 w 25"/>
                <a:gd name="T17" fmla="*/ 18 h 20"/>
                <a:gd name="T18" fmla="*/ 23 w 25"/>
                <a:gd name="T19" fmla="*/ 9 h 20"/>
                <a:gd name="T20" fmla="*/ 23 w 25"/>
                <a:gd name="T21" fmla="*/ 9 h 20"/>
                <a:gd name="T22" fmla="*/ 25 w 25"/>
                <a:gd name="T23" fmla="*/ 6 h 20"/>
                <a:gd name="T24" fmla="*/ 23 w 25"/>
                <a:gd name="T25" fmla="*/ 2 h 20"/>
                <a:gd name="T26" fmla="*/ 20 w 25"/>
                <a:gd name="T27" fmla="*/ 0 h 20"/>
                <a:gd name="T28" fmla="*/ 18 w 25"/>
                <a:gd name="T29" fmla="*/ 0 h 20"/>
                <a:gd name="T30" fmla="*/ 18 w 25"/>
                <a:gd name="T31" fmla="*/ 0 h 20"/>
                <a:gd name="T32" fmla="*/ 9 w 25"/>
                <a:gd name="T33" fmla="*/ 2 h 20"/>
                <a:gd name="T34" fmla="*/ 0 w 25"/>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20">
                  <a:moveTo>
                    <a:pt x="0" y="11"/>
                  </a:moveTo>
                  <a:lnTo>
                    <a:pt x="0" y="11"/>
                  </a:lnTo>
                  <a:lnTo>
                    <a:pt x="0" y="13"/>
                  </a:lnTo>
                  <a:lnTo>
                    <a:pt x="0" y="18"/>
                  </a:lnTo>
                  <a:lnTo>
                    <a:pt x="2" y="20"/>
                  </a:lnTo>
                  <a:lnTo>
                    <a:pt x="7" y="20"/>
                  </a:lnTo>
                  <a:lnTo>
                    <a:pt x="11" y="20"/>
                  </a:lnTo>
                  <a:lnTo>
                    <a:pt x="16" y="18"/>
                  </a:lnTo>
                  <a:lnTo>
                    <a:pt x="23" y="9"/>
                  </a:lnTo>
                  <a:lnTo>
                    <a:pt x="25" y="6"/>
                  </a:lnTo>
                  <a:lnTo>
                    <a:pt x="23" y="2"/>
                  </a:lnTo>
                  <a:lnTo>
                    <a:pt x="20" y="0"/>
                  </a:lnTo>
                  <a:lnTo>
                    <a:pt x="18" y="0"/>
                  </a:lnTo>
                  <a:lnTo>
                    <a:pt x="9" y="2"/>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2" name="Freeform 2459">
              <a:extLst>
                <a:ext uri="{FF2B5EF4-FFF2-40B4-BE49-F238E27FC236}">
                  <a16:creationId xmlns:a16="http://schemas.microsoft.com/office/drawing/2014/main" xmlns="" id="{443197B0-180C-6F4A-8366-7F5895384163}"/>
                </a:ext>
              </a:extLst>
            </p:cNvPr>
            <p:cNvSpPr>
              <a:spLocks/>
            </p:cNvSpPr>
            <p:nvPr/>
          </p:nvSpPr>
          <p:spPr bwMode="auto">
            <a:xfrm>
              <a:off x="2932" y="3150"/>
              <a:ext cx="24" cy="20"/>
            </a:xfrm>
            <a:custGeom>
              <a:avLst/>
              <a:gdLst>
                <a:gd name="T0" fmla="*/ 0 w 24"/>
                <a:gd name="T1" fmla="*/ 11 h 20"/>
                <a:gd name="T2" fmla="*/ 0 w 24"/>
                <a:gd name="T3" fmla="*/ 11 h 20"/>
                <a:gd name="T4" fmla="*/ 0 w 24"/>
                <a:gd name="T5" fmla="*/ 15 h 20"/>
                <a:gd name="T6" fmla="*/ 0 w 24"/>
                <a:gd name="T7" fmla="*/ 18 h 20"/>
                <a:gd name="T8" fmla="*/ 2 w 24"/>
                <a:gd name="T9" fmla="*/ 20 h 20"/>
                <a:gd name="T10" fmla="*/ 6 w 24"/>
                <a:gd name="T11" fmla="*/ 20 h 20"/>
                <a:gd name="T12" fmla="*/ 6 w 24"/>
                <a:gd name="T13" fmla="*/ 20 h 20"/>
                <a:gd name="T14" fmla="*/ 11 w 24"/>
                <a:gd name="T15" fmla="*/ 20 h 20"/>
                <a:gd name="T16" fmla="*/ 15 w 24"/>
                <a:gd name="T17" fmla="*/ 18 h 20"/>
                <a:gd name="T18" fmla="*/ 22 w 24"/>
                <a:gd name="T19" fmla="*/ 11 h 20"/>
                <a:gd name="T20" fmla="*/ 22 w 24"/>
                <a:gd name="T21" fmla="*/ 11 h 20"/>
                <a:gd name="T22" fmla="*/ 24 w 24"/>
                <a:gd name="T23" fmla="*/ 6 h 20"/>
                <a:gd name="T24" fmla="*/ 24 w 24"/>
                <a:gd name="T25" fmla="*/ 2 h 20"/>
                <a:gd name="T26" fmla="*/ 22 w 24"/>
                <a:gd name="T27" fmla="*/ 2 h 20"/>
                <a:gd name="T28" fmla="*/ 18 w 24"/>
                <a:gd name="T29" fmla="*/ 0 h 20"/>
                <a:gd name="T30" fmla="*/ 18 w 24"/>
                <a:gd name="T31" fmla="*/ 0 h 20"/>
                <a:gd name="T32" fmla="*/ 9 w 24"/>
                <a:gd name="T33" fmla="*/ 4 h 20"/>
                <a:gd name="T34" fmla="*/ 0 w 2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20">
                  <a:moveTo>
                    <a:pt x="0" y="11"/>
                  </a:moveTo>
                  <a:lnTo>
                    <a:pt x="0" y="11"/>
                  </a:lnTo>
                  <a:lnTo>
                    <a:pt x="0" y="15"/>
                  </a:lnTo>
                  <a:lnTo>
                    <a:pt x="0" y="18"/>
                  </a:lnTo>
                  <a:lnTo>
                    <a:pt x="2" y="20"/>
                  </a:lnTo>
                  <a:lnTo>
                    <a:pt x="6" y="20"/>
                  </a:lnTo>
                  <a:lnTo>
                    <a:pt x="11" y="20"/>
                  </a:lnTo>
                  <a:lnTo>
                    <a:pt x="15" y="18"/>
                  </a:lnTo>
                  <a:lnTo>
                    <a:pt x="22" y="11"/>
                  </a:lnTo>
                  <a:lnTo>
                    <a:pt x="24" y="6"/>
                  </a:lnTo>
                  <a:lnTo>
                    <a:pt x="24" y="2"/>
                  </a:lnTo>
                  <a:lnTo>
                    <a:pt x="22" y="2"/>
                  </a:lnTo>
                  <a:lnTo>
                    <a:pt x="18" y="0"/>
                  </a:lnTo>
                  <a:lnTo>
                    <a:pt x="9"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3" name="Freeform 2460">
              <a:extLst>
                <a:ext uri="{FF2B5EF4-FFF2-40B4-BE49-F238E27FC236}">
                  <a16:creationId xmlns:a16="http://schemas.microsoft.com/office/drawing/2014/main" xmlns="" id="{127A42C0-3627-6E4E-BE2D-5A3AF4EBDD3A}"/>
                </a:ext>
              </a:extLst>
            </p:cNvPr>
            <p:cNvSpPr>
              <a:spLocks/>
            </p:cNvSpPr>
            <p:nvPr/>
          </p:nvSpPr>
          <p:spPr bwMode="auto">
            <a:xfrm>
              <a:off x="2932" y="3150"/>
              <a:ext cx="24" cy="20"/>
            </a:xfrm>
            <a:custGeom>
              <a:avLst/>
              <a:gdLst>
                <a:gd name="T0" fmla="*/ 0 w 24"/>
                <a:gd name="T1" fmla="*/ 11 h 20"/>
                <a:gd name="T2" fmla="*/ 0 w 24"/>
                <a:gd name="T3" fmla="*/ 11 h 20"/>
                <a:gd name="T4" fmla="*/ 0 w 24"/>
                <a:gd name="T5" fmla="*/ 15 h 20"/>
                <a:gd name="T6" fmla="*/ 0 w 24"/>
                <a:gd name="T7" fmla="*/ 18 h 20"/>
                <a:gd name="T8" fmla="*/ 2 w 24"/>
                <a:gd name="T9" fmla="*/ 20 h 20"/>
                <a:gd name="T10" fmla="*/ 6 w 24"/>
                <a:gd name="T11" fmla="*/ 20 h 20"/>
                <a:gd name="T12" fmla="*/ 6 w 24"/>
                <a:gd name="T13" fmla="*/ 20 h 20"/>
                <a:gd name="T14" fmla="*/ 11 w 24"/>
                <a:gd name="T15" fmla="*/ 20 h 20"/>
                <a:gd name="T16" fmla="*/ 15 w 24"/>
                <a:gd name="T17" fmla="*/ 18 h 20"/>
                <a:gd name="T18" fmla="*/ 22 w 24"/>
                <a:gd name="T19" fmla="*/ 11 h 20"/>
                <a:gd name="T20" fmla="*/ 22 w 24"/>
                <a:gd name="T21" fmla="*/ 11 h 20"/>
                <a:gd name="T22" fmla="*/ 24 w 24"/>
                <a:gd name="T23" fmla="*/ 6 h 20"/>
                <a:gd name="T24" fmla="*/ 24 w 24"/>
                <a:gd name="T25" fmla="*/ 2 h 20"/>
                <a:gd name="T26" fmla="*/ 22 w 24"/>
                <a:gd name="T27" fmla="*/ 2 h 20"/>
                <a:gd name="T28" fmla="*/ 18 w 24"/>
                <a:gd name="T29" fmla="*/ 0 h 20"/>
                <a:gd name="T30" fmla="*/ 18 w 24"/>
                <a:gd name="T31" fmla="*/ 0 h 20"/>
                <a:gd name="T32" fmla="*/ 9 w 24"/>
                <a:gd name="T33" fmla="*/ 4 h 20"/>
                <a:gd name="T34" fmla="*/ 0 w 2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20">
                  <a:moveTo>
                    <a:pt x="0" y="11"/>
                  </a:moveTo>
                  <a:lnTo>
                    <a:pt x="0" y="11"/>
                  </a:lnTo>
                  <a:lnTo>
                    <a:pt x="0" y="15"/>
                  </a:lnTo>
                  <a:lnTo>
                    <a:pt x="0" y="18"/>
                  </a:lnTo>
                  <a:lnTo>
                    <a:pt x="2" y="20"/>
                  </a:lnTo>
                  <a:lnTo>
                    <a:pt x="6" y="20"/>
                  </a:lnTo>
                  <a:lnTo>
                    <a:pt x="11" y="20"/>
                  </a:lnTo>
                  <a:lnTo>
                    <a:pt x="15" y="18"/>
                  </a:lnTo>
                  <a:lnTo>
                    <a:pt x="22" y="11"/>
                  </a:lnTo>
                  <a:lnTo>
                    <a:pt x="24" y="6"/>
                  </a:lnTo>
                  <a:lnTo>
                    <a:pt x="24" y="2"/>
                  </a:lnTo>
                  <a:lnTo>
                    <a:pt x="22" y="2"/>
                  </a:lnTo>
                  <a:lnTo>
                    <a:pt x="18" y="0"/>
                  </a:lnTo>
                  <a:lnTo>
                    <a:pt x="9"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4" name="Freeform 2461">
              <a:extLst>
                <a:ext uri="{FF2B5EF4-FFF2-40B4-BE49-F238E27FC236}">
                  <a16:creationId xmlns:a16="http://schemas.microsoft.com/office/drawing/2014/main" xmlns="" id="{8E11AB82-9E2D-2A47-BAC1-18F0B4A69AD3}"/>
                </a:ext>
              </a:extLst>
            </p:cNvPr>
            <p:cNvSpPr>
              <a:spLocks/>
            </p:cNvSpPr>
            <p:nvPr/>
          </p:nvSpPr>
          <p:spPr bwMode="auto">
            <a:xfrm>
              <a:off x="2360" y="3159"/>
              <a:ext cx="42" cy="22"/>
            </a:xfrm>
            <a:custGeom>
              <a:avLst/>
              <a:gdLst>
                <a:gd name="T0" fmla="*/ 4 w 42"/>
                <a:gd name="T1" fmla="*/ 11 h 22"/>
                <a:gd name="T2" fmla="*/ 4 w 42"/>
                <a:gd name="T3" fmla="*/ 11 h 22"/>
                <a:gd name="T4" fmla="*/ 0 w 42"/>
                <a:gd name="T5" fmla="*/ 15 h 22"/>
                <a:gd name="T6" fmla="*/ 0 w 42"/>
                <a:gd name="T7" fmla="*/ 18 h 22"/>
                <a:gd name="T8" fmla="*/ 2 w 42"/>
                <a:gd name="T9" fmla="*/ 20 h 22"/>
                <a:gd name="T10" fmla="*/ 6 w 42"/>
                <a:gd name="T11" fmla="*/ 22 h 22"/>
                <a:gd name="T12" fmla="*/ 6 w 42"/>
                <a:gd name="T13" fmla="*/ 22 h 22"/>
                <a:gd name="T14" fmla="*/ 22 w 42"/>
                <a:gd name="T15" fmla="*/ 18 h 22"/>
                <a:gd name="T16" fmla="*/ 38 w 42"/>
                <a:gd name="T17" fmla="*/ 11 h 22"/>
                <a:gd name="T18" fmla="*/ 38 w 42"/>
                <a:gd name="T19" fmla="*/ 11 h 22"/>
                <a:gd name="T20" fmla="*/ 42 w 42"/>
                <a:gd name="T21" fmla="*/ 6 h 22"/>
                <a:gd name="T22" fmla="*/ 42 w 42"/>
                <a:gd name="T23" fmla="*/ 4 h 22"/>
                <a:gd name="T24" fmla="*/ 40 w 42"/>
                <a:gd name="T25" fmla="*/ 2 h 22"/>
                <a:gd name="T26" fmla="*/ 36 w 42"/>
                <a:gd name="T27" fmla="*/ 0 h 22"/>
                <a:gd name="T28" fmla="*/ 36 w 42"/>
                <a:gd name="T29" fmla="*/ 0 h 22"/>
                <a:gd name="T30" fmla="*/ 20 w 42"/>
                <a:gd name="T31" fmla="*/ 4 h 22"/>
                <a:gd name="T32" fmla="*/ 4 w 42"/>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 y="11"/>
                  </a:moveTo>
                  <a:lnTo>
                    <a:pt x="4" y="11"/>
                  </a:lnTo>
                  <a:lnTo>
                    <a:pt x="0" y="15"/>
                  </a:lnTo>
                  <a:lnTo>
                    <a:pt x="0" y="18"/>
                  </a:lnTo>
                  <a:lnTo>
                    <a:pt x="2" y="20"/>
                  </a:lnTo>
                  <a:lnTo>
                    <a:pt x="6" y="22"/>
                  </a:lnTo>
                  <a:lnTo>
                    <a:pt x="22" y="18"/>
                  </a:lnTo>
                  <a:lnTo>
                    <a:pt x="38" y="11"/>
                  </a:lnTo>
                  <a:lnTo>
                    <a:pt x="42" y="6"/>
                  </a:lnTo>
                  <a:lnTo>
                    <a:pt x="42" y="4"/>
                  </a:lnTo>
                  <a:lnTo>
                    <a:pt x="40" y="2"/>
                  </a:lnTo>
                  <a:lnTo>
                    <a:pt x="36" y="0"/>
                  </a:lnTo>
                  <a:lnTo>
                    <a:pt x="20"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5" name="Freeform 2462">
              <a:extLst>
                <a:ext uri="{FF2B5EF4-FFF2-40B4-BE49-F238E27FC236}">
                  <a16:creationId xmlns:a16="http://schemas.microsoft.com/office/drawing/2014/main" xmlns="" id="{1C47F4C5-D3BB-9841-AB57-AA69D6A0A138}"/>
                </a:ext>
              </a:extLst>
            </p:cNvPr>
            <p:cNvSpPr>
              <a:spLocks/>
            </p:cNvSpPr>
            <p:nvPr/>
          </p:nvSpPr>
          <p:spPr bwMode="auto">
            <a:xfrm>
              <a:off x="2360" y="3159"/>
              <a:ext cx="42" cy="22"/>
            </a:xfrm>
            <a:custGeom>
              <a:avLst/>
              <a:gdLst>
                <a:gd name="T0" fmla="*/ 4 w 42"/>
                <a:gd name="T1" fmla="*/ 11 h 22"/>
                <a:gd name="T2" fmla="*/ 4 w 42"/>
                <a:gd name="T3" fmla="*/ 11 h 22"/>
                <a:gd name="T4" fmla="*/ 0 w 42"/>
                <a:gd name="T5" fmla="*/ 15 h 22"/>
                <a:gd name="T6" fmla="*/ 0 w 42"/>
                <a:gd name="T7" fmla="*/ 18 h 22"/>
                <a:gd name="T8" fmla="*/ 2 w 42"/>
                <a:gd name="T9" fmla="*/ 20 h 22"/>
                <a:gd name="T10" fmla="*/ 6 w 42"/>
                <a:gd name="T11" fmla="*/ 22 h 22"/>
                <a:gd name="T12" fmla="*/ 6 w 42"/>
                <a:gd name="T13" fmla="*/ 22 h 22"/>
                <a:gd name="T14" fmla="*/ 22 w 42"/>
                <a:gd name="T15" fmla="*/ 18 h 22"/>
                <a:gd name="T16" fmla="*/ 38 w 42"/>
                <a:gd name="T17" fmla="*/ 11 h 22"/>
                <a:gd name="T18" fmla="*/ 38 w 42"/>
                <a:gd name="T19" fmla="*/ 11 h 22"/>
                <a:gd name="T20" fmla="*/ 42 w 42"/>
                <a:gd name="T21" fmla="*/ 6 h 22"/>
                <a:gd name="T22" fmla="*/ 42 w 42"/>
                <a:gd name="T23" fmla="*/ 4 h 22"/>
                <a:gd name="T24" fmla="*/ 40 w 42"/>
                <a:gd name="T25" fmla="*/ 2 h 22"/>
                <a:gd name="T26" fmla="*/ 36 w 42"/>
                <a:gd name="T27" fmla="*/ 0 h 22"/>
                <a:gd name="T28" fmla="*/ 36 w 42"/>
                <a:gd name="T29" fmla="*/ 0 h 22"/>
                <a:gd name="T30" fmla="*/ 20 w 42"/>
                <a:gd name="T31" fmla="*/ 4 h 22"/>
                <a:gd name="T32" fmla="*/ 4 w 42"/>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2">
                  <a:moveTo>
                    <a:pt x="4" y="11"/>
                  </a:moveTo>
                  <a:lnTo>
                    <a:pt x="4" y="11"/>
                  </a:lnTo>
                  <a:lnTo>
                    <a:pt x="0" y="15"/>
                  </a:lnTo>
                  <a:lnTo>
                    <a:pt x="0" y="18"/>
                  </a:lnTo>
                  <a:lnTo>
                    <a:pt x="2" y="20"/>
                  </a:lnTo>
                  <a:lnTo>
                    <a:pt x="6" y="22"/>
                  </a:lnTo>
                  <a:lnTo>
                    <a:pt x="22" y="18"/>
                  </a:lnTo>
                  <a:lnTo>
                    <a:pt x="38" y="11"/>
                  </a:lnTo>
                  <a:lnTo>
                    <a:pt x="42" y="6"/>
                  </a:lnTo>
                  <a:lnTo>
                    <a:pt x="42" y="4"/>
                  </a:lnTo>
                  <a:lnTo>
                    <a:pt x="40" y="2"/>
                  </a:lnTo>
                  <a:lnTo>
                    <a:pt x="36" y="0"/>
                  </a:lnTo>
                  <a:lnTo>
                    <a:pt x="20"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6" name="Freeform 2463">
              <a:extLst>
                <a:ext uri="{FF2B5EF4-FFF2-40B4-BE49-F238E27FC236}">
                  <a16:creationId xmlns:a16="http://schemas.microsoft.com/office/drawing/2014/main" xmlns="" id="{AE331AB5-F662-6544-83DC-51491B3B9CBB}"/>
                </a:ext>
              </a:extLst>
            </p:cNvPr>
            <p:cNvSpPr>
              <a:spLocks/>
            </p:cNvSpPr>
            <p:nvPr/>
          </p:nvSpPr>
          <p:spPr bwMode="auto">
            <a:xfrm>
              <a:off x="2324" y="3161"/>
              <a:ext cx="45" cy="20"/>
            </a:xfrm>
            <a:custGeom>
              <a:avLst/>
              <a:gdLst>
                <a:gd name="T0" fmla="*/ 6 w 45"/>
                <a:gd name="T1" fmla="*/ 9 h 20"/>
                <a:gd name="T2" fmla="*/ 6 w 45"/>
                <a:gd name="T3" fmla="*/ 9 h 20"/>
                <a:gd name="T4" fmla="*/ 2 w 45"/>
                <a:gd name="T5" fmla="*/ 13 h 20"/>
                <a:gd name="T6" fmla="*/ 0 w 45"/>
                <a:gd name="T7" fmla="*/ 18 h 20"/>
                <a:gd name="T8" fmla="*/ 2 w 45"/>
                <a:gd name="T9" fmla="*/ 20 h 20"/>
                <a:gd name="T10" fmla="*/ 9 w 45"/>
                <a:gd name="T11" fmla="*/ 20 h 20"/>
                <a:gd name="T12" fmla="*/ 9 w 45"/>
                <a:gd name="T13" fmla="*/ 20 h 20"/>
                <a:gd name="T14" fmla="*/ 24 w 45"/>
                <a:gd name="T15" fmla="*/ 18 h 20"/>
                <a:gd name="T16" fmla="*/ 40 w 45"/>
                <a:gd name="T17" fmla="*/ 9 h 20"/>
                <a:gd name="T18" fmla="*/ 40 w 45"/>
                <a:gd name="T19" fmla="*/ 9 h 20"/>
                <a:gd name="T20" fmla="*/ 45 w 45"/>
                <a:gd name="T21" fmla="*/ 4 h 20"/>
                <a:gd name="T22" fmla="*/ 45 w 45"/>
                <a:gd name="T23" fmla="*/ 2 h 20"/>
                <a:gd name="T24" fmla="*/ 42 w 45"/>
                <a:gd name="T25" fmla="*/ 0 h 20"/>
                <a:gd name="T26" fmla="*/ 38 w 45"/>
                <a:gd name="T27" fmla="*/ 0 h 20"/>
                <a:gd name="T28" fmla="*/ 38 w 45"/>
                <a:gd name="T29" fmla="*/ 0 h 20"/>
                <a:gd name="T30" fmla="*/ 20 w 45"/>
                <a:gd name="T31" fmla="*/ 2 h 20"/>
                <a:gd name="T32" fmla="*/ 6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6" y="9"/>
                  </a:moveTo>
                  <a:lnTo>
                    <a:pt x="6" y="9"/>
                  </a:lnTo>
                  <a:lnTo>
                    <a:pt x="2" y="13"/>
                  </a:lnTo>
                  <a:lnTo>
                    <a:pt x="0" y="18"/>
                  </a:lnTo>
                  <a:lnTo>
                    <a:pt x="2" y="20"/>
                  </a:lnTo>
                  <a:lnTo>
                    <a:pt x="9" y="20"/>
                  </a:lnTo>
                  <a:lnTo>
                    <a:pt x="24" y="18"/>
                  </a:lnTo>
                  <a:lnTo>
                    <a:pt x="40" y="9"/>
                  </a:lnTo>
                  <a:lnTo>
                    <a:pt x="45" y="4"/>
                  </a:lnTo>
                  <a:lnTo>
                    <a:pt x="45" y="2"/>
                  </a:lnTo>
                  <a:lnTo>
                    <a:pt x="42" y="0"/>
                  </a:lnTo>
                  <a:lnTo>
                    <a:pt x="38" y="0"/>
                  </a:lnTo>
                  <a:lnTo>
                    <a:pt x="20" y="2"/>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7" name="Freeform 2464">
              <a:extLst>
                <a:ext uri="{FF2B5EF4-FFF2-40B4-BE49-F238E27FC236}">
                  <a16:creationId xmlns:a16="http://schemas.microsoft.com/office/drawing/2014/main" xmlns="" id="{49D1F1F5-A717-E84D-82A4-C47F0A09B16A}"/>
                </a:ext>
              </a:extLst>
            </p:cNvPr>
            <p:cNvSpPr>
              <a:spLocks/>
            </p:cNvSpPr>
            <p:nvPr/>
          </p:nvSpPr>
          <p:spPr bwMode="auto">
            <a:xfrm>
              <a:off x="2324" y="3161"/>
              <a:ext cx="45" cy="20"/>
            </a:xfrm>
            <a:custGeom>
              <a:avLst/>
              <a:gdLst>
                <a:gd name="T0" fmla="*/ 6 w 45"/>
                <a:gd name="T1" fmla="*/ 9 h 20"/>
                <a:gd name="T2" fmla="*/ 6 w 45"/>
                <a:gd name="T3" fmla="*/ 9 h 20"/>
                <a:gd name="T4" fmla="*/ 2 w 45"/>
                <a:gd name="T5" fmla="*/ 13 h 20"/>
                <a:gd name="T6" fmla="*/ 0 w 45"/>
                <a:gd name="T7" fmla="*/ 18 h 20"/>
                <a:gd name="T8" fmla="*/ 2 w 45"/>
                <a:gd name="T9" fmla="*/ 20 h 20"/>
                <a:gd name="T10" fmla="*/ 9 w 45"/>
                <a:gd name="T11" fmla="*/ 20 h 20"/>
                <a:gd name="T12" fmla="*/ 9 w 45"/>
                <a:gd name="T13" fmla="*/ 20 h 20"/>
                <a:gd name="T14" fmla="*/ 24 w 45"/>
                <a:gd name="T15" fmla="*/ 18 h 20"/>
                <a:gd name="T16" fmla="*/ 40 w 45"/>
                <a:gd name="T17" fmla="*/ 9 h 20"/>
                <a:gd name="T18" fmla="*/ 40 w 45"/>
                <a:gd name="T19" fmla="*/ 9 h 20"/>
                <a:gd name="T20" fmla="*/ 45 w 45"/>
                <a:gd name="T21" fmla="*/ 4 h 20"/>
                <a:gd name="T22" fmla="*/ 45 w 45"/>
                <a:gd name="T23" fmla="*/ 2 h 20"/>
                <a:gd name="T24" fmla="*/ 42 w 45"/>
                <a:gd name="T25" fmla="*/ 0 h 20"/>
                <a:gd name="T26" fmla="*/ 38 w 45"/>
                <a:gd name="T27" fmla="*/ 0 h 20"/>
                <a:gd name="T28" fmla="*/ 38 w 45"/>
                <a:gd name="T29" fmla="*/ 0 h 20"/>
                <a:gd name="T30" fmla="*/ 20 w 45"/>
                <a:gd name="T31" fmla="*/ 2 h 20"/>
                <a:gd name="T32" fmla="*/ 6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6" y="9"/>
                  </a:moveTo>
                  <a:lnTo>
                    <a:pt x="6" y="9"/>
                  </a:lnTo>
                  <a:lnTo>
                    <a:pt x="2" y="13"/>
                  </a:lnTo>
                  <a:lnTo>
                    <a:pt x="0" y="18"/>
                  </a:lnTo>
                  <a:lnTo>
                    <a:pt x="2" y="20"/>
                  </a:lnTo>
                  <a:lnTo>
                    <a:pt x="9" y="20"/>
                  </a:lnTo>
                  <a:lnTo>
                    <a:pt x="24" y="18"/>
                  </a:lnTo>
                  <a:lnTo>
                    <a:pt x="40" y="9"/>
                  </a:lnTo>
                  <a:lnTo>
                    <a:pt x="45" y="4"/>
                  </a:lnTo>
                  <a:lnTo>
                    <a:pt x="45" y="2"/>
                  </a:lnTo>
                  <a:lnTo>
                    <a:pt x="42" y="0"/>
                  </a:lnTo>
                  <a:lnTo>
                    <a:pt x="38" y="0"/>
                  </a:lnTo>
                  <a:lnTo>
                    <a:pt x="20" y="2"/>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8" name="Freeform 2465">
              <a:extLst>
                <a:ext uri="{FF2B5EF4-FFF2-40B4-BE49-F238E27FC236}">
                  <a16:creationId xmlns:a16="http://schemas.microsoft.com/office/drawing/2014/main" xmlns="" id="{EBF4058F-1504-894A-A6A5-3BEB608C129B}"/>
                </a:ext>
              </a:extLst>
            </p:cNvPr>
            <p:cNvSpPr>
              <a:spLocks/>
            </p:cNvSpPr>
            <p:nvPr/>
          </p:nvSpPr>
          <p:spPr bwMode="auto">
            <a:xfrm>
              <a:off x="2290" y="3161"/>
              <a:ext cx="45" cy="20"/>
            </a:xfrm>
            <a:custGeom>
              <a:avLst/>
              <a:gdLst>
                <a:gd name="T0" fmla="*/ 4 w 45"/>
                <a:gd name="T1" fmla="*/ 11 h 20"/>
                <a:gd name="T2" fmla="*/ 4 w 45"/>
                <a:gd name="T3" fmla="*/ 11 h 20"/>
                <a:gd name="T4" fmla="*/ 0 w 45"/>
                <a:gd name="T5" fmla="*/ 13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9 h 20"/>
                <a:gd name="T18" fmla="*/ 38 w 45"/>
                <a:gd name="T19" fmla="*/ 9 h 20"/>
                <a:gd name="T20" fmla="*/ 43 w 45"/>
                <a:gd name="T21" fmla="*/ 7 h 20"/>
                <a:gd name="T22" fmla="*/ 45 w 45"/>
                <a:gd name="T23" fmla="*/ 2 h 20"/>
                <a:gd name="T24" fmla="*/ 43 w 45"/>
                <a:gd name="T25" fmla="*/ 0 h 20"/>
                <a:gd name="T26" fmla="*/ 36 w 45"/>
                <a:gd name="T27" fmla="*/ 0 h 20"/>
                <a:gd name="T28" fmla="*/ 36 w 45"/>
                <a:gd name="T29" fmla="*/ 0 h 20"/>
                <a:gd name="T30" fmla="*/ 20 w 45"/>
                <a:gd name="T31" fmla="*/ 2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3"/>
                  </a:lnTo>
                  <a:lnTo>
                    <a:pt x="0" y="18"/>
                  </a:lnTo>
                  <a:lnTo>
                    <a:pt x="2" y="20"/>
                  </a:lnTo>
                  <a:lnTo>
                    <a:pt x="7" y="20"/>
                  </a:lnTo>
                  <a:lnTo>
                    <a:pt x="25" y="18"/>
                  </a:lnTo>
                  <a:lnTo>
                    <a:pt x="38" y="9"/>
                  </a:lnTo>
                  <a:lnTo>
                    <a:pt x="43" y="7"/>
                  </a:lnTo>
                  <a:lnTo>
                    <a:pt x="45" y="2"/>
                  </a:lnTo>
                  <a:lnTo>
                    <a:pt x="43" y="0"/>
                  </a:lnTo>
                  <a:lnTo>
                    <a:pt x="36" y="0"/>
                  </a:lnTo>
                  <a:lnTo>
                    <a:pt x="20"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49" name="Freeform 2466">
              <a:extLst>
                <a:ext uri="{FF2B5EF4-FFF2-40B4-BE49-F238E27FC236}">
                  <a16:creationId xmlns:a16="http://schemas.microsoft.com/office/drawing/2014/main" xmlns="" id="{A9B34A10-776D-1C4C-BEB7-6019BB2628AF}"/>
                </a:ext>
              </a:extLst>
            </p:cNvPr>
            <p:cNvSpPr>
              <a:spLocks/>
            </p:cNvSpPr>
            <p:nvPr/>
          </p:nvSpPr>
          <p:spPr bwMode="auto">
            <a:xfrm>
              <a:off x="2290" y="3161"/>
              <a:ext cx="45" cy="20"/>
            </a:xfrm>
            <a:custGeom>
              <a:avLst/>
              <a:gdLst>
                <a:gd name="T0" fmla="*/ 4 w 45"/>
                <a:gd name="T1" fmla="*/ 11 h 20"/>
                <a:gd name="T2" fmla="*/ 4 w 45"/>
                <a:gd name="T3" fmla="*/ 11 h 20"/>
                <a:gd name="T4" fmla="*/ 0 w 45"/>
                <a:gd name="T5" fmla="*/ 13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9 h 20"/>
                <a:gd name="T18" fmla="*/ 38 w 45"/>
                <a:gd name="T19" fmla="*/ 9 h 20"/>
                <a:gd name="T20" fmla="*/ 43 w 45"/>
                <a:gd name="T21" fmla="*/ 7 h 20"/>
                <a:gd name="T22" fmla="*/ 45 w 45"/>
                <a:gd name="T23" fmla="*/ 2 h 20"/>
                <a:gd name="T24" fmla="*/ 43 w 45"/>
                <a:gd name="T25" fmla="*/ 0 h 20"/>
                <a:gd name="T26" fmla="*/ 36 w 45"/>
                <a:gd name="T27" fmla="*/ 0 h 20"/>
                <a:gd name="T28" fmla="*/ 36 w 45"/>
                <a:gd name="T29" fmla="*/ 0 h 20"/>
                <a:gd name="T30" fmla="*/ 20 w 45"/>
                <a:gd name="T31" fmla="*/ 2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3"/>
                  </a:lnTo>
                  <a:lnTo>
                    <a:pt x="0" y="18"/>
                  </a:lnTo>
                  <a:lnTo>
                    <a:pt x="2" y="20"/>
                  </a:lnTo>
                  <a:lnTo>
                    <a:pt x="7" y="20"/>
                  </a:lnTo>
                  <a:lnTo>
                    <a:pt x="25" y="18"/>
                  </a:lnTo>
                  <a:lnTo>
                    <a:pt x="38" y="9"/>
                  </a:lnTo>
                  <a:lnTo>
                    <a:pt x="43" y="7"/>
                  </a:lnTo>
                  <a:lnTo>
                    <a:pt x="45" y="2"/>
                  </a:lnTo>
                  <a:lnTo>
                    <a:pt x="43" y="0"/>
                  </a:lnTo>
                  <a:lnTo>
                    <a:pt x="36" y="0"/>
                  </a:lnTo>
                  <a:lnTo>
                    <a:pt x="20"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0" name="Freeform 2467">
              <a:extLst>
                <a:ext uri="{FF2B5EF4-FFF2-40B4-BE49-F238E27FC236}">
                  <a16:creationId xmlns:a16="http://schemas.microsoft.com/office/drawing/2014/main" xmlns="" id="{F3D72536-0B77-0E41-92DE-E663EFAED2CF}"/>
                </a:ext>
              </a:extLst>
            </p:cNvPr>
            <p:cNvSpPr>
              <a:spLocks/>
            </p:cNvSpPr>
            <p:nvPr/>
          </p:nvSpPr>
          <p:spPr bwMode="auto">
            <a:xfrm>
              <a:off x="2251" y="3161"/>
              <a:ext cx="48" cy="20"/>
            </a:xfrm>
            <a:custGeom>
              <a:avLst/>
              <a:gdLst>
                <a:gd name="T0" fmla="*/ 7 w 48"/>
                <a:gd name="T1" fmla="*/ 11 h 20"/>
                <a:gd name="T2" fmla="*/ 7 w 48"/>
                <a:gd name="T3" fmla="*/ 11 h 20"/>
                <a:gd name="T4" fmla="*/ 3 w 48"/>
                <a:gd name="T5" fmla="*/ 16 h 20"/>
                <a:gd name="T6" fmla="*/ 0 w 48"/>
                <a:gd name="T7" fmla="*/ 18 h 20"/>
                <a:gd name="T8" fmla="*/ 5 w 48"/>
                <a:gd name="T9" fmla="*/ 20 h 20"/>
                <a:gd name="T10" fmla="*/ 9 w 48"/>
                <a:gd name="T11" fmla="*/ 20 h 20"/>
                <a:gd name="T12" fmla="*/ 9 w 48"/>
                <a:gd name="T13" fmla="*/ 20 h 20"/>
                <a:gd name="T14" fmla="*/ 27 w 48"/>
                <a:gd name="T15" fmla="*/ 18 h 20"/>
                <a:gd name="T16" fmla="*/ 43 w 48"/>
                <a:gd name="T17" fmla="*/ 11 h 20"/>
                <a:gd name="T18" fmla="*/ 43 w 48"/>
                <a:gd name="T19" fmla="*/ 11 h 20"/>
                <a:gd name="T20" fmla="*/ 48 w 48"/>
                <a:gd name="T21" fmla="*/ 7 h 20"/>
                <a:gd name="T22" fmla="*/ 48 w 48"/>
                <a:gd name="T23" fmla="*/ 2 h 20"/>
                <a:gd name="T24" fmla="*/ 46 w 48"/>
                <a:gd name="T25" fmla="*/ 0 h 20"/>
                <a:gd name="T26" fmla="*/ 41 w 48"/>
                <a:gd name="T27" fmla="*/ 0 h 20"/>
                <a:gd name="T28" fmla="*/ 41 w 48"/>
                <a:gd name="T29" fmla="*/ 0 h 20"/>
                <a:gd name="T30" fmla="*/ 23 w 48"/>
                <a:gd name="T31" fmla="*/ 2 h 20"/>
                <a:gd name="T32" fmla="*/ 7 w 4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7" y="11"/>
                  </a:moveTo>
                  <a:lnTo>
                    <a:pt x="7" y="11"/>
                  </a:lnTo>
                  <a:lnTo>
                    <a:pt x="3" y="16"/>
                  </a:lnTo>
                  <a:lnTo>
                    <a:pt x="0" y="18"/>
                  </a:lnTo>
                  <a:lnTo>
                    <a:pt x="5" y="20"/>
                  </a:lnTo>
                  <a:lnTo>
                    <a:pt x="9" y="20"/>
                  </a:lnTo>
                  <a:lnTo>
                    <a:pt x="27" y="18"/>
                  </a:lnTo>
                  <a:lnTo>
                    <a:pt x="43" y="11"/>
                  </a:lnTo>
                  <a:lnTo>
                    <a:pt x="48" y="7"/>
                  </a:lnTo>
                  <a:lnTo>
                    <a:pt x="48" y="2"/>
                  </a:lnTo>
                  <a:lnTo>
                    <a:pt x="46" y="0"/>
                  </a:lnTo>
                  <a:lnTo>
                    <a:pt x="41" y="0"/>
                  </a:lnTo>
                  <a:lnTo>
                    <a:pt x="23" y="2"/>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1" name="Freeform 2468">
              <a:extLst>
                <a:ext uri="{FF2B5EF4-FFF2-40B4-BE49-F238E27FC236}">
                  <a16:creationId xmlns:a16="http://schemas.microsoft.com/office/drawing/2014/main" xmlns="" id="{22D7F7AF-ADC1-764F-8A35-E4D7C1D79478}"/>
                </a:ext>
              </a:extLst>
            </p:cNvPr>
            <p:cNvSpPr>
              <a:spLocks/>
            </p:cNvSpPr>
            <p:nvPr/>
          </p:nvSpPr>
          <p:spPr bwMode="auto">
            <a:xfrm>
              <a:off x="2251" y="3161"/>
              <a:ext cx="48" cy="20"/>
            </a:xfrm>
            <a:custGeom>
              <a:avLst/>
              <a:gdLst>
                <a:gd name="T0" fmla="*/ 7 w 48"/>
                <a:gd name="T1" fmla="*/ 11 h 20"/>
                <a:gd name="T2" fmla="*/ 7 w 48"/>
                <a:gd name="T3" fmla="*/ 11 h 20"/>
                <a:gd name="T4" fmla="*/ 3 w 48"/>
                <a:gd name="T5" fmla="*/ 16 h 20"/>
                <a:gd name="T6" fmla="*/ 0 w 48"/>
                <a:gd name="T7" fmla="*/ 18 h 20"/>
                <a:gd name="T8" fmla="*/ 5 w 48"/>
                <a:gd name="T9" fmla="*/ 20 h 20"/>
                <a:gd name="T10" fmla="*/ 9 w 48"/>
                <a:gd name="T11" fmla="*/ 20 h 20"/>
                <a:gd name="T12" fmla="*/ 9 w 48"/>
                <a:gd name="T13" fmla="*/ 20 h 20"/>
                <a:gd name="T14" fmla="*/ 27 w 48"/>
                <a:gd name="T15" fmla="*/ 18 h 20"/>
                <a:gd name="T16" fmla="*/ 43 w 48"/>
                <a:gd name="T17" fmla="*/ 11 h 20"/>
                <a:gd name="T18" fmla="*/ 43 w 48"/>
                <a:gd name="T19" fmla="*/ 11 h 20"/>
                <a:gd name="T20" fmla="*/ 48 w 48"/>
                <a:gd name="T21" fmla="*/ 7 h 20"/>
                <a:gd name="T22" fmla="*/ 48 w 48"/>
                <a:gd name="T23" fmla="*/ 2 h 20"/>
                <a:gd name="T24" fmla="*/ 46 w 48"/>
                <a:gd name="T25" fmla="*/ 0 h 20"/>
                <a:gd name="T26" fmla="*/ 41 w 48"/>
                <a:gd name="T27" fmla="*/ 0 h 20"/>
                <a:gd name="T28" fmla="*/ 41 w 48"/>
                <a:gd name="T29" fmla="*/ 0 h 20"/>
                <a:gd name="T30" fmla="*/ 23 w 48"/>
                <a:gd name="T31" fmla="*/ 2 h 20"/>
                <a:gd name="T32" fmla="*/ 7 w 4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7" y="11"/>
                  </a:moveTo>
                  <a:lnTo>
                    <a:pt x="7" y="11"/>
                  </a:lnTo>
                  <a:lnTo>
                    <a:pt x="3" y="16"/>
                  </a:lnTo>
                  <a:lnTo>
                    <a:pt x="0" y="18"/>
                  </a:lnTo>
                  <a:lnTo>
                    <a:pt x="5" y="20"/>
                  </a:lnTo>
                  <a:lnTo>
                    <a:pt x="9" y="20"/>
                  </a:lnTo>
                  <a:lnTo>
                    <a:pt x="27" y="18"/>
                  </a:lnTo>
                  <a:lnTo>
                    <a:pt x="43" y="11"/>
                  </a:lnTo>
                  <a:lnTo>
                    <a:pt x="48" y="7"/>
                  </a:lnTo>
                  <a:lnTo>
                    <a:pt x="48" y="2"/>
                  </a:lnTo>
                  <a:lnTo>
                    <a:pt x="46" y="0"/>
                  </a:lnTo>
                  <a:lnTo>
                    <a:pt x="41" y="0"/>
                  </a:lnTo>
                  <a:lnTo>
                    <a:pt x="23" y="2"/>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2" name="Freeform 2469">
              <a:extLst>
                <a:ext uri="{FF2B5EF4-FFF2-40B4-BE49-F238E27FC236}">
                  <a16:creationId xmlns:a16="http://schemas.microsoft.com/office/drawing/2014/main" xmlns="" id="{F8C47532-6E4E-7D4D-A268-388DF6A70BE3}"/>
                </a:ext>
              </a:extLst>
            </p:cNvPr>
            <p:cNvSpPr>
              <a:spLocks/>
            </p:cNvSpPr>
            <p:nvPr/>
          </p:nvSpPr>
          <p:spPr bwMode="auto">
            <a:xfrm>
              <a:off x="2215" y="3161"/>
              <a:ext cx="48" cy="22"/>
            </a:xfrm>
            <a:custGeom>
              <a:avLst/>
              <a:gdLst>
                <a:gd name="T0" fmla="*/ 5 w 48"/>
                <a:gd name="T1" fmla="*/ 11 h 22"/>
                <a:gd name="T2" fmla="*/ 5 w 48"/>
                <a:gd name="T3" fmla="*/ 11 h 22"/>
                <a:gd name="T4" fmla="*/ 0 w 48"/>
                <a:gd name="T5" fmla="*/ 16 h 22"/>
                <a:gd name="T6" fmla="*/ 0 w 48"/>
                <a:gd name="T7" fmla="*/ 18 h 22"/>
                <a:gd name="T8" fmla="*/ 3 w 48"/>
                <a:gd name="T9" fmla="*/ 20 h 22"/>
                <a:gd name="T10" fmla="*/ 9 w 48"/>
                <a:gd name="T11" fmla="*/ 22 h 22"/>
                <a:gd name="T12" fmla="*/ 9 w 48"/>
                <a:gd name="T13" fmla="*/ 22 h 22"/>
                <a:gd name="T14" fmla="*/ 27 w 48"/>
                <a:gd name="T15" fmla="*/ 18 h 22"/>
                <a:gd name="T16" fmla="*/ 43 w 48"/>
                <a:gd name="T17" fmla="*/ 11 h 22"/>
                <a:gd name="T18" fmla="*/ 43 w 48"/>
                <a:gd name="T19" fmla="*/ 11 h 22"/>
                <a:gd name="T20" fmla="*/ 48 w 48"/>
                <a:gd name="T21" fmla="*/ 7 h 22"/>
                <a:gd name="T22" fmla="*/ 48 w 48"/>
                <a:gd name="T23" fmla="*/ 2 h 22"/>
                <a:gd name="T24" fmla="*/ 45 w 48"/>
                <a:gd name="T25" fmla="*/ 0 h 22"/>
                <a:gd name="T26" fmla="*/ 39 w 48"/>
                <a:gd name="T27" fmla="*/ 0 h 22"/>
                <a:gd name="T28" fmla="*/ 39 w 48"/>
                <a:gd name="T29" fmla="*/ 0 h 22"/>
                <a:gd name="T30" fmla="*/ 23 w 48"/>
                <a:gd name="T31" fmla="*/ 4 h 22"/>
                <a:gd name="T32" fmla="*/ 5 w 48"/>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2">
                  <a:moveTo>
                    <a:pt x="5" y="11"/>
                  </a:moveTo>
                  <a:lnTo>
                    <a:pt x="5" y="11"/>
                  </a:lnTo>
                  <a:lnTo>
                    <a:pt x="0" y="16"/>
                  </a:lnTo>
                  <a:lnTo>
                    <a:pt x="0" y="18"/>
                  </a:lnTo>
                  <a:lnTo>
                    <a:pt x="3" y="20"/>
                  </a:lnTo>
                  <a:lnTo>
                    <a:pt x="9" y="22"/>
                  </a:lnTo>
                  <a:lnTo>
                    <a:pt x="27" y="18"/>
                  </a:lnTo>
                  <a:lnTo>
                    <a:pt x="43" y="11"/>
                  </a:lnTo>
                  <a:lnTo>
                    <a:pt x="48" y="7"/>
                  </a:lnTo>
                  <a:lnTo>
                    <a:pt x="48" y="2"/>
                  </a:lnTo>
                  <a:lnTo>
                    <a:pt x="45" y="0"/>
                  </a:lnTo>
                  <a:lnTo>
                    <a:pt x="39" y="0"/>
                  </a:lnTo>
                  <a:lnTo>
                    <a:pt x="23"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3" name="Freeform 2470">
              <a:extLst>
                <a:ext uri="{FF2B5EF4-FFF2-40B4-BE49-F238E27FC236}">
                  <a16:creationId xmlns:a16="http://schemas.microsoft.com/office/drawing/2014/main" xmlns="" id="{A7C7AC36-4F5B-F64A-AF43-BAAEB5040AFC}"/>
                </a:ext>
              </a:extLst>
            </p:cNvPr>
            <p:cNvSpPr>
              <a:spLocks/>
            </p:cNvSpPr>
            <p:nvPr/>
          </p:nvSpPr>
          <p:spPr bwMode="auto">
            <a:xfrm>
              <a:off x="2215" y="3161"/>
              <a:ext cx="48" cy="22"/>
            </a:xfrm>
            <a:custGeom>
              <a:avLst/>
              <a:gdLst>
                <a:gd name="T0" fmla="*/ 5 w 48"/>
                <a:gd name="T1" fmla="*/ 11 h 22"/>
                <a:gd name="T2" fmla="*/ 5 w 48"/>
                <a:gd name="T3" fmla="*/ 11 h 22"/>
                <a:gd name="T4" fmla="*/ 0 w 48"/>
                <a:gd name="T5" fmla="*/ 16 h 22"/>
                <a:gd name="T6" fmla="*/ 0 w 48"/>
                <a:gd name="T7" fmla="*/ 18 h 22"/>
                <a:gd name="T8" fmla="*/ 3 w 48"/>
                <a:gd name="T9" fmla="*/ 20 h 22"/>
                <a:gd name="T10" fmla="*/ 9 w 48"/>
                <a:gd name="T11" fmla="*/ 22 h 22"/>
                <a:gd name="T12" fmla="*/ 9 w 48"/>
                <a:gd name="T13" fmla="*/ 22 h 22"/>
                <a:gd name="T14" fmla="*/ 27 w 48"/>
                <a:gd name="T15" fmla="*/ 18 h 22"/>
                <a:gd name="T16" fmla="*/ 43 w 48"/>
                <a:gd name="T17" fmla="*/ 11 h 22"/>
                <a:gd name="T18" fmla="*/ 43 w 48"/>
                <a:gd name="T19" fmla="*/ 11 h 22"/>
                <a:gd name="T20" fmla="*/ 48 w 48"/>
                <a:gd name="T21" fmla="*/ 7 h 22"/>
                <a:gd name="T22" fmla="*/ 48 w 48"/>
                <a:gd name="T23" fmla="*/ 2 h 22"/>
                <a:gd name="T24" fmla="*/ 45 w 48"/>
                <a:gd name="T25" fmla="*/ 0 h 22"/>
                <a:gd name="T26" fmla="*/ 39 w 48"/>
                <a:gd name="T27" fmla="*/ 0 h 22"/>
                <a:gd name="T28" fmla="*/ 39 w 48"/>
                <a:gd name="T29" fmla="*/ 0 h 22"/>
                <a:gd name="T30" fmla="*/ 23 w 48"/>
                <a:gd name="T31" fmla="*/ 4 h 22"/>
                <a:gd name="T32" fmla="*/ 5 w 48"/>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2">
                  <a:moveTo>
                    <a:pt x="5" y="11"/>
                  </a:moveTo>
                  <a:lnTo>
                    <a:pt x="5" y="11"/>
                  </a:lnTo>
                  <a:lnTo>
                    <a:pt x="0" y="16"/>
                  </a:lnTo>
                  <a:lnTo>
                    <a:pt x="0" y="18"/>
                  </a:lnTo>
                  <a:lnTo>
                    <a:pt x="3" y="20"/>
                  </a:lnTo>
                  <a:lnTo>
                    <a:pt x="9" y="22"/>
                  </a:lnTo>
                  <a:lnTo>
                    <a:pt x="27" y="18"/>
                  </a:lnTo>
                  <a:lnTo>
                    <a:pt x="43" y="11"/>
                  </a:lnTo>
                  <a:lnTo>
                    <a:pt x="48" y="7"/>
                  </a:lnTo>
                  <a:lnTo>
                    <a:pt x="48" y="2"/>
                  </a:lnTo>
                  <a:lnTo>
                    <a:pt x="45" y="0"/>
                  </a:lnTo>
                  <a:lnTo>
                    <a:pt x="39" y="0"/>
                  </a:lnTo>
                  <a:lnTo>
                    <a:pt x="23"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4" name="Freeform 2471">
              <a:extLst>
                <a:ext uri="{FF2B5EF4-FFF2-40B4-BE49-F238E27FC236}">
                  <a16:creationId xmlns:a16="http://schemas.microsoft.com/office/drawing/2014/main" xmlns="" id="{23F433D8-380C-5347-9E3F-739DDE00E3EE}"/>
                </a:ext>
              </a:extLst>
            </p:cNvPr>
            <p:cNvSpPr>
              <a:spLocks/>
            </p:cNvSpPr>
            <p:nvPr/>
          </p:nvSpPr>
          <p:spPr bwMode="auto">
            <a:xfrm>
              <a:off x="2177" y="3161"/>
              <a:ext cx="50" cy="22"/>
            </a:xfrm>
            <a:custGeom>
              <a:avLst/>
              <a:gdLst>
                <a:gd name="T0" fmla="*/ 5 w 50"/>
                <a:gd name="T1" fmla="*/ 11 h 22"/>
                <a:gd name="T2" fmla="*/ 5 w 50"/>
                <a:gd name="T3" fmla="*/ 11 h 22"/>
                <a:gd name="T4" fmla="*/ 0 w 50"/>
                <a:gd name="T5" fmla="*/ 16 h 22"/>
                <a:gd name="T6" fmla="*/ 0 w 50"/>
                <a:gd name="T7" fmla="*/ 18 h 22"/>
                <a:gd name="T8" fmla="*/ 2 w 50"/>
                <a:gd name="T9" fmla="*/ 20 h 22"/>
                <a:gd name="T10" fmla="*/ 9 w 50"/>
                <a:gd name="T11" fmla="*/ 22 h 22"/>
                <a:gd name="T12" fmla="*/ 9 w 50"/>
                <a:gd name="T13" fmla="*/ 22 h 22"/>
                <a:gd name="T14" fmla="*/ 27 w 50"/>
                <a:gd name="T15" fmla="*/ 18 h 22"/>
                <a:gd name="T16" fmla="*/ 43 w 50"/>
                <a:gd name="T17" fmla="*/ 11 h 22"/>
                <a:gd name="T18" fmla="*/ 43 w 50"/>
                <a:gd name="T19" fmla="*/ 11 h 22"/>
                <a:gd name="T20" fmla="*/ 47 w 50"/>
                <a:gd name="T21" fmla="*/ 7 h 22"/>
                <a:gd name="T22" fmla="*/ 50 w 50"/>
                <a:gd name="T23" fmla="*/ 4 h 22"/>
                <a:gd name="T24" fmla="*/ 47 w 50"/>
                <a:gd name="T25" fmla="*/ 2 h 22"/>
                <a:gd name="T26" fmla="*/ 41 w 50"/>
                <a:gd name="T27" fmla="*/ 0 h 22"/>
                <a:gd name="T28" fmla="*/ 41 w 50"/>
                <a:gd name="T29" fmla="*/ 0 h 22"/>
                <a:gd name="T30" fmla="*/ 23 w 50"/>
                <a:gd name="T31" fmla="*/ 4 h 22"/>
                <a:gd name="T32" fmla="*/ 5 w 50"/>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2">
                  <a:moveTo>
                    <a:pt x="5" y="11"/>
                  </a:moveTo>
                  <a:lnTo>
                    <a:pt x="5" y="11"/>
                  </a:lnTo>
                  <a:lnTo>
                    <a:pt x="0" y="16"/>
                  </a:lnTo>
                  <a:lnTo>
                    <a:pt x="0" y="18"/>
                  </a:lnTo>
                  <a:lnTo>
                    <a:pt x="2" y="20"/>
                  </a:lnTo>
                  <a:lnTo>
                    <a:pt x="9" y="22"/>
                  </a:lnTo>
                  <a:lnTo>
                    <a:pt x="27" y="18"/>
                  </a:lnTo>
                  <a:lnTo>
                    <a:pt x="43" y="11"/>
                  </a:lnTo>
                  <a:lnTo>
                    <a:pt x="47" y="7"/>
                  </a:lnTo>
                  <a:lnTo>
                    <a:pt x="50" y="4"/>
                  </a:lnTo>
                  <a:lnTo>
                    <a:pt x="47" y="2"/>
                  </a:lnTo>
                  <a:lnTo>
                    <a:pt x="41" y="0"/>
                  </a:lnTo>
                  <a:lnTo>
                    <a:pt x="23"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5" name="Freeform 2472">
              <a:extLst>
                <a:ext uri="{FF2B5EF4-FFF2-40B4-BE49-F238E27FC236}">
                  <a16:creationId xmlns:a16="http://schemas.microsoft.com/office/drawing/2014/main" xmlns="" id="{463C30BA-BB5F-FD40-A731-0CF348D968FD}"/>
                </a:ext>
              </a:extLst>
            </p:cNvPr>
            <p:cNvSpPr>
              <a:spLocks/>
            </p:cNvSpPr>
            <p:nvPr/>
          </p:nvSpPr>
          <p:spPr bwMode="auto">
            <a:xfrm>
              <a:off x="2177" y="3161"/>
              <a:ext cx="50" cy="22"/>
            </a:xfrm>
            <a:custGeom>
              <a:avLst/>
              <a:gdLst>
                <a:gd name="T0" fmla="*/ 5 w 50"/>
                <a:gd name="T1" fmla="*/ 11 h 22"/>
                <a:gd name="T2" fmla="*/ 5 w 50"/>
                <a:gd name="T3" fmla="*/ 11 h 22"/>
                <a:gd name="T4" fmla="*/ 0 w 50"/>
                <a:gd name="T5" fmla="*/ 16 h 22"/>
                <a:gd name="T6" fmla="*/ 0 w 50"/>
                <a:gd name="T7" fmla="*/ 18 h 22"/>
                <a:gd name="T8" fmla="*/ 2 w 50"/>
                <a:gd name="T9" fmla="*/ 20 h 22"/>
                <a:gd name="T10" fmla="*/ 9 w 50"/>
                <a:gd name="T11" fmla="*/ 22 h 22"/>
                <a:gd name="T12" fmla="*/ 9 w 50"/>
                <a:gd name="T13" fmla="*/ 22 h 22"/>
                <a:gd name="T14" fmla="*/ 27 w 50"/>
                <a:gd name="T15" fmla="*/ 18 h 22"/>
                <a:gd name="T16" fmla="*/ 43 w 50"/>
                <a:gd name="T17" fmla="*/ 11 h 22"/>
                <a:gd name="T18" fmla="*/ 43 w 50"/>
                <a:gd name="T19" fmla="*/ 11 h 22"/>
                <a:gd name="T20" fmla="*/ 47 w 50"/>
                <a:gd name="T21" fmla="*/ 7 h 22"/>
                <a:gd name="T22" fmla="*/ 50 w 50"/>
                <a:gd name="T23" fmla="*/ 4 h 22"/>
                <a:gd name="T24" fmla="*/ 47 w 50"/>
                <a:gd name="T25" fmla="*/ 2 h 22"/>
                <a:gd name="T26" fmla="*/ 41 w 50"/>
                <a:gd name="T27" fmla="*/ 0 h 22"/>
                <a:gd name="T28" fmla="*/ 41 w 50"/>
                <a:gd name="T29" fmla="*/ 0 h 22"/>
                <a:gd name="T30" fmla="*/ 23 w 50"/>
                <a:gd name="T31" fmla="*/ 4 h 22"/>
                <a:gd name="T32" fmla="*/ 5 w 50"/>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2">
                  <a:moveTo>
                    <a:pt x="5" y="11"/>
                  </a:moveTo>
                  <a:lnTo>
                    <a:pt x="5" y="11"/>
                  </a:lnTo>
                  <a:lnTo>
                    <a:pt x="0" y="16"/>
                  </a:lnTo>
                  <a:lnTo>
                    <a:pt x="0" y="18"/>
                  </a:lnTo>
                  <a:lnTo>
                    <a:pt x="2" y="20"/>
                  </a:lnTo>
                  <a:lnTo>
                    <a:pt x="9" y="22"/>
                  </a:lnTo>
                  <a:lnTo>
                    <a:pt x="27" y="18"/>
                  </a:lnTo>
                  <a:lnTo>
                    <a:pt x="43" y="11"/>
                  </a:lnTo>
                  <a:lnTo>
                    <a:pt x="47" y="7"/>
                  </a:lnTo>
                  <a:lnTo>
                    <a:pt x="50" y="4"/>
                  </a:lnTo>
                  <a:lnTo>
                    <a:pt x="47" y="2"/>
                  </a:lnTo>
                  <a:lnTo>
                    <a:pt x="41" y="0"/>
                  </a:lnTo>
                  <a:lnTo>
                    <a:pt x="23"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6" name="Freeform 2473">
              <a:extLst>
                <a:ext uri="{FF2B5EF4-FFF2-40B4-BE49-F238E27FC236}">
                  <a16:creationId xmlns:a16="http://schemas.microsoft.com/office/drawing/2014/main" xmlns="" id="{23344FBB-F99B-6D4B-9CBC-7699340E9D0F}"/>
                </a:ext>
              </a:extLst>
            </p:cNvPr>
            <p:cNvSpPr>
              <a:spLocks/>
            </p:cNvSpPr>
            <p:nvPr/>
          </p:nvSpPr>
          <p:spPr bwMode="auto">
            <a:xfrm>
              <a:off x="2139" y="3163"/>
              <a:ext cx="49" cy="20"/>
            </a:xfrm>
            <a:custGeom>
              <a:avLst/>
              <a:gdLst>
                <a:gd name="T0" fmla="*/ 4 w 49"/>
                <a:gd name="T1" fmla="*/ 9 h 20"/>
                <a:gd name="T2" fmla="*/ 4 w 49"/>
                <a:gd name="T3" fmla="*/ 9 h 20"/>
                <a:gd name="T4" fmla="*/ 0 w 49"/>
                <a:gd name="T5" fmla="*/ 14 h 20"/>
                <a:gd name="T6" fmla="*/ 0 w 49"/>
                <a:gd name="T7" fmla="*/ 18 h 20"/>
                <a:gd name="T8" fmla="*/ 2 w 49"/>
                <a:gd name="T9" fmla="*/ 20 h 20"/>
                <a:gd name="T10" fmla="*/ 9 w 49"/>
                <a:gd name="T11" fmla="*/ 20 h 20"/>
                <a:gd name="T12" fmla="*/ 9 w 49"/>
                <a:gd name="T13" fmla="*/ 20 h 20"/>
                <a:gd name="T14" fmla="*/ 27 w 49"/>
                <a:gd name="T15" fmla="*/ 18 h 20"/>
                <a:gd name="T16" fmla="*/ 43 w 49"/>
                <a:gd name="T17" fmla="*/ 9 h 20"/>
                <a:gd name="T18" fmla="*/ 43 w 49"/>
                <a:gd name="T19" fmla="*/ 9 h 20"/>
                <a:gd name="T20" fmla="*/ 47 w 49"/>
                <a:gd name="T21" fmla="*/ 5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9"/>
                  </a:moveTo>
                  <a:lnTo>
                    <a:pt x="4" y="9"/>
                  </a:lnTo>
                  <a:lnTo>
                    <a:pt x="0" y="14"/>
                  </a:lnTo>
                  <a:lnTo>
                    <a:pt x="0" y="18"/>
                  </a:lnTo>
                  <a:lnTo>
                    <a:pt x="2" y="20"/>
                  </a:lnTo>
                  <a:lnTo>
                    <a:pt x="9" y="20"/>
                  </a:lnTo>
                  <a:lnTo>
                    <a:pt x="27" y="18"/>
                  </a:lnTo>
                  <a:lnTo>
                    <a:pt x="43" y="9"/>
                  </a:lnTo>
                  <a:lnTo>
                    <a:pt x="47" y="5"/>
                  </a:lnTo>
                  <a:lnTo>
                    <a:pt x="49" y="2"/>
                  </a:lnTo>
                  <a:lnTo>
                    <a:pt x="47" y="0"/>
                  </a:lnTo>
                  <a:lnTo>
                    <a:pt x="40" y="0"/>
                  </a:lnTo>
                  <a:lnTo>
                    <a:pt x="22"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7" name="Freeform 2474">
              <a:extLst>
                <a:ext uri="{FF2B5EF4-FFF2-40B4-BE49-F238E27FC236}">
                  <a16:creationId xmlns:a16="http://schemas.microsoft.com/office/drawing/2014/main" xmlns="" id="{AB454556-D835-C54F-A740-8E664ADE6FA4}"/>
                </a:ext>
              </a:extLst>
            </p:cNvPr>
            <p:cNvSpPr>
              <a:spLocks/>
            </p:cNvSpPr>
            <p:nvPr/>
          </p:nvSpPr>
          <p:spPr bwMode="auto">
            <a:xfrm>
              <a:off x="2139" y="3163"/>
              <a:ext cx="49" cy="20"/>
            </a:xfrm>
            <a:custGeom>
              <a:avLst/>
              <a:gdLst>
                <a:gd name="T0" fmla="*/ 4 w 49"/>
                <a:gd name="T1" fmla="*/ 9 h 20"/>
                <a:gd name="T2" fmla="*/ 4 w 49"/>
                <a:gd name="T3" fmla="*/ 9 h 20"/>
                <a:gd name="T4" fmla="*/ 0 w 49"/>
                <a:gd name="T5" fmla="*/ 14 h 20"/>
                <a:gd name="T6" fmla="*/ 0 w 49"/>
                <a:gd name="T7" fmla="*/ 18 h 20"/>
                <a:gd name="T8" fmla="*/ 2 w 49"/>
                <a:gd name="T9" fmla="*/ 20 h 20"/>
                <a:gd name="T10" fmla="*/ 9 w 49"/>
                <a:gd name="T11" fmla="*/ 20 h 20"/>
                <a:gd name="T12" fmla="*/ 9 w 49"/>
                <a:gd name="T13" fmla="*/ 20 h 20"/>
                <a:gd name="T14" fmla="*/ 27 w 49"/>
                <a:gd name="T15" fmla="*/ 18 h 20"/>
                <a:gd name="T16" fmla="*/ 43 w 49"/>
                <a:gd name="T17" fmla="*/ 9 h 20"/>
                <a:gd name="T18" fmla="*/ 43 w 49"/>
                <a:gd name="T19" fmla="*/ 9 h 20"/>
                <a:gd name="T20" fmla="*/ 47 w 49"/>
                <a:gd name="T21" fmla="*/ 5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9"/>
                  </a:moveTo>
                  <a:lnTo>
                    <a:pt x="4" y="9"/>
                  </a:lnTo>
                  <a:lnTo>
                    <a:pt x="0" y="14"/>
                  </a:lnTo>
                  <a:lnTo>
                    <a:pt x="0" y="18"/>
                  </a:lnTo>
                  <a:lnTo>
                    <a:pt x="2" y="20"/>
                  </a:lnTo>
                  <a:lnTo>
                    <a:pt x="9" y="20"/>
                  </a:lnTo>
                  <a:lnTo>
                    <a:pt x="27" y="18"/>
                  </a:lnTo>
                  <a:lnTo>
                    <a:pt x="43" y="9"/>
                  </a:lnTo>
                  <a:lnTo>
                    <a:pt x="47" y="5"/>
                  </a:lnTo>
                  <a:lnTo>
                    <a:pt x="49" y="2"/>
                  </a:lnTo>
                  <a:lnTo>
                    <a:pt x="47" y="0"/>
                  </a:lnTo>
                  <a:lnTo>
                    <a:pt x="40" y="0"/>
                  </a:lnTo>
                  <a:lnTo>
                    <a:pt x="22"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8" name="Freeform 2475">
              <a:extLst>
                <a:ext uri="{FF2B5EF4-FFF2-40B4-BE49-F238E27FC236}">
                  <a16:creationId xmlns:a16="http://schemas.microsoft.com/office/drawing/2014/main" xmlns="" id="{328D4CCC-7565-9745-A15B-14051A3D1DD5}"/>
                </a:ext>
              </a:extLst>
            </p:cNvPr>
            <p:cNvSpPr>
              <a:spLocks/>
            </p:cNvSpPr>
            <p:nvPr/>
          </p:nvSpPr>
          <p:spPr bwMode="auto">
            <a:xfrm>
              <a:off x="2098" y="3163"/>
              <a:ext cx="50" cy="20"/>
            </a:xfrm>
            <a:custGeom>
              <a:avLst/>
              <a:gdLst>
                <a:gd name="T0" fmla="*/ 5 w 50"/>
                <a:gd name="T1" fmla="*/ 11 h 20"/>
                <a:gd name="T2" fmla="*/ 5 w 50"/>
                <a:gd name="T3" fmla="*/ 11 h 20"/>
                <a:gd name="T4" fmla="*/ 0 w 50"/>
                <a:gd name="T5" fmla="*/ 14 h 20"/>
                <a:gd name="T6" fmla="*/ 0 w 50"/>
                <a:gd name="T7" fmla="*/ 18 h 20"/>
                <a:gd name="T8" fmla="*/ 3 w 50"/>
                <a:gd name="T9" fmla="*/ 20 h 20"/>
                <a:gd name="T10" fmla="*/ 9 w 50"/>
                <a:gd name="T11" fmla="*/ 20 h 20"/>
                <a:gd name="T12" fmla="*/ 9 w 50"/>
                <a:gd name="T13" fmla="*/ 20 h 20"/>
                <a:gd name="T14" fmla="*/ 27 w 50"/>
                <a:gd name="T15" fmla="*/ 18 h 20"/>
                <a:gd name="T16" fmla="*/ 45 w 50"/>
                <a:gd name="T17" fmla="*/ 9 h 20"/>
                <a:gd name="T18" fmla="*/ 45 w 50"/>
                <a:gd name="T19" fmla="*/ 9 h 20"/>
                <a:gd name="T20" fmla="*/ 50 w 50"/>
                <a:gd name="T21" fmla="*/ 7 h 20"/>
                <a:gd name="T22" fmla="*/ 50 w 50"/>
                <a:gd name="T23" fmla="*/ 2 h 20"/>
                <a:gd name="T24" fmla="*/ 48 w 50"/>
                <a:gd name="T25" fmla="*/ 0 h 20"/>
                <a:gd name="T26" fmla="*/ 41 w 50"/>
                <a:gd name="T27" fmla="*/ 0 h 20"/>
                <a:gd name="T28" fmla="*/ 41 w 50"/>
                <a:gd name="T29" fmla="*/ 0 h 20"/>
                <a:gd name="T30" fmla="*/ 23 w 50"/>
                <a:gd name="T31" fmla="*/ 2 h 20"/>
                <a:gd name="T32" fmla="*/ 14 w 50"/>
                <a:gd name="T33" fmla="*/ 7 h 20"/>
                <a:gd name="T34" fmla="*/ 5 w 5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0">
                  <a:moveTo>
                    <a:pt x="5" y="11"/>
                  </a:moveTo>
                  <a:lnTo>
                    <a:pt x="5" y="11"/>
                  </a:lnTo>
                  <a:lnTo>
                    <a:pt x="0" y="14"/>
                  </a:lnTo>
                  <a:lnTo>
                    <a:pt x="0" y="18"/>
                  </a:lnTo>
                  <a:lnTo>
                    <a:pt x="3" y="20"/>
                  </a:lnTo>
                  <a:lnTo>
                    <a:pt x="9" y="20"/>
                  </a:lnTo>
                  <a:lnTo>
                    <a:pt x="27" y="18"/>
                  </a:lnTo>
                  <a:lnTo>
                    <a:pt x="45" y="9"/>
                  </a:lnTo>
                  <a:lnTo>
                    <a:pt x="50" y="7"/>
                  </a:lnTo>
                  <a:lnTo>
                    <a:pt x="50" y="2"/>
                  </a:lnTo>
                  <a:lnTo>
                    <a:pt x="48" y="0"/>
                  </a:lnTo>
                  <a:lnTo>
                    <a:pt x="41" y="0"/>
                  </a:lnTo>
                  <a:lnTo>
                    <a:pt x="23"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59" name="Freeform 2476">
              <a:extLst>
                <a:ext uri="{FF2B5EF4-FFF2-40B4-BE49-F238E27FC236}">
                  <a16:creationId xmlns:a16="http://schemas.microsoft.com/office/drawing/2014/main" xmlns="" id="{643F3D2A-867C-4A4E-898C-FFB13B44F1AF}"/>
                </a:ext>
              </a:extLst>
            </p:cNvPr>
            <p:cNvSpPr>
              <a:spLocks/>
            </p:cNvSpPr>
            <p:nvPr/>
          </p:nvSpPr>
          <p:spPr bwMode="auto">
            <a:xfrm>
              <a:off x="2098" y="3163"/>
              <a:ext cx="50" cy="20"/>
            </a:xfrm>
            <a:custGeom>
              <a:avLst/>
              <a:gdLst>
                <a:gd name="T0" fmla="*/ 5 w 50"/>
                <a:gd name="T1" fmla="*/ 11 h 20"/>
                <a:gd name="T2" fmla="*/ 5 w 50"/>
                <a:gd name="T3" fmla="*/ 11 h 20"/>
                <a:gd name="T4" fmla="*/ 0 w 50"/>
                <a:gd name="T5" fmla="*/ 14 h 20"/>
                <a:gd name="T6" fmla="*/ 0 w 50"/>
                <a:gd name="T7" fmla="*/ 18 h 20"/>
                <a:gd name="T8" fmla="*/ 3 w 50"/>
                <a:gd name="T9" fmla="*/ 20 h 20"/>
                <a:gd name="T10" fmla="*/ 9 w 50"/>
                <a:gd name="T11" fmla="*/ 20 h 20"/>
                <a:gd name="T12" fmla="*/ 9 w 50"/>
                <a:gd name="T13" fmla="*/ 20 h 20"/>
                <a:gd name="T14" fmla="*/ 27 w 50"/>
                <a:gd name="T15" fmla="*/ 18 h 20"/>
                <a:gd name="T16" fmla="*/ 45 w 50"/>
                <a:gd name="T17" fmla="*/ 9 h 20"/>
                <a:gd name="T18" fmla="*/ 45 w 50"/>
                <a:gd name="T19" fmla="*/ 9 h 20"/>
                <a:gd name="T20" fmla="*/ 50 w 50"/>
                <a:gd name="T21" fmla="*/ 7 h 20"/>
                <a:gd name="T22" fmla="*/ 50 w 50"/>
                <a:gd name="T23" fmla="*/ 2 h 20"/>
                <a:gd name="T24" fmla="*/ 48 w 50"/>
                <a:gd name="T25" fmla="*/ 0 h 20"/>
                <a:gd name="T26" fmla="*/ 41 w 50"/>
                <a:gd name="T27" fmla="*/ 0 h 20"/>
                <a:gd name="T28" fmla="*/ 41 w 50"/>
                <a:gd name="T29" fmla="*/ 0 h 20"/>
                <a:gd name="T30" fmla="*/ 23 w 50"/>
                <a:gd name="T31" fmla="*/ 2 h 20"/>
                <a:gd name="T32" fmla="*/ 14 w 50"/>
                <a:gd name="T33" fmla="*/ 7 h 20"/>
                <a:gd name="T34" fmla="*/ 5 w 5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0">
                  <a:moveTo>
                    <a:pt x="5" y="11"/>
                  </a:moveTo>
                  <a:lnTo>
                    <a:pt x="5" y="11"/>
                  </a:lnTo>
                  <a:lnTo>
                    <a:pt x="0" y="14"/>
                  </a:lnTo>
                  <a:lnTo>
                    <a:pt x="0" y="18"/>
                  </a:lnTo>
                  <a:lnTo>
                    <a:pt x="3" y="20"/>
                  </a:lnTo>
                  <a:lnTo>
                    <a:pt x="9" y="20"/>
                  </a:lnTo>
                  <a:lnTo>
                    <a:pt x="27" y="18"/>
                  </a:lnTo>
                  <a:lnTo>
                    <a:pt x="45" y="9"/>
                  </a:lnTo>
                  <a:lnTo>
                    <a:pt x="50" y="7"/>
                  </a:lnTo>
                  <a:lnTo>
                    <a:pt x="50" y="2"/>
                  </a:lnTo>
                  <a:lnTo>
                    <a:pt x="48" y="0"/>
                  </a:lnTo>
                  <a:lnTo>
                    <a:pt x="41" y="0"/>
                  </a:lnTo>
                  <a:lnTo>
                    <a:pt x="23"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0" name="Freeform 2477">
              <a:extLst>
                <a:ext uri="{FF2B5EF4-FFF2-40B4-BE49-F238E27FC236}">
                  <a16:creationId xmlns:a16="http://schemas.microsoft.com/office/drawing/2014/main" xmlns="" id="{DB0D1B86-6EEE-5246-938F-39FE6DA95BE0}"/>
                </a:ext>
              </a:extLst>
            </p:cNvPr>
            <p:cNvSpPr>
              <a:spLocks/>
            </p:cNvSpPr>
            <p:nvPr/>
          </p:nvSpPr>
          <p:spPr bwMode="auto">
            <a:xfrm>
              <a:off x="2058" y="3163"/>
              <a:ext cx="52" cy="20"/>
            </a:xfrm>
            <a:custGeom>
              <a:avLst/>
              <a:gdLst>
                <a:gd name="T0" fmla="*/ 4 w 52"/>
                <a:gd name="T1" fmla="*/ 11 h 20"/>
                <a:gd name="T2" fmla="*/ 4 w 52"/>
                <a:gd name="T3" fmla="*/ 11 h 20"/>
                <a:gd name="T4" fmla="*/ 0 w 52"/>
                <a:gd name="T5" fmla="*/ 16 h 20"/>
                <a:gd name="T6" fmla="*/ 0 w 52"/>
                <a:gd name="T7" fmla="*/ 18 h 20"/>
                <a:gd name="T8" fmla="*/ 2 w 52"/>
                <a:gd name="T9" fmla="*/ 20 h 20"/>
                <a:gd name="T10" fmla="*/ 9 w 52"/>
                <a:gd name="T11" fmla="*/ 20 h 20"/>
                <a:gd name="T12" fmla="*/ 9 w 52"/>
                <a:gd name="T13" fmla="*/ 20 h 20"/>
                <a:gd name="T14" fmla="*/ 18 w 52"/>
                <a:gd name="T15" fmla="*/ 20 h 20"/>
                <a:gd name="T16" fmla="*/ 29 w 52"/>
                <a:gd name="T17" fmla="*/ 18 h 20"/>
                <a:gd name="T18" fmla="*/ 38 w 52"/>
                <a:gd name="T19" fmla="*/ 14 h 20"/>
                <a:gd name="T20" fmla="*/ 45 w 52"/>
                <a:gd name="T21" fmla="*/ 11 h 20"/>
                <a:gd name="T22" fmla="*/ 45 w 52"/>
                <a:gd name="T23" fmla="*/ 11 h 20"/>
                <a:gd name="T24" fmla="*/ 49 w 52"/>
                <a:gd name="T25" fmla="*/ 7 h 20"/>
                <a:gd name="T26" fmla="*/ 52 w 52"/>
                <a:gd name="T27" fmla="*/ 2 h 20"/>
                <a:gd name="T28" fmla="*/ 47 w 52"/>
                <a:gd name="T29" fmla="*/ 0 h 20"/>
                <a:gd name="T30" fmla="*/ 40 w 52"/>
                <a:gd name="T31" fmla="*/ 0 h 20"/>
                <a:gd name="T32" fmla="*/ 40 w 52"/>
                <a:gd name="T33" fmla="*/ 0 h 20"/>
                <a:gd name="T34" fmla="*/ 22 w 52"/>
                <a:gd name="T35" fmla="*/ 2 h 20"/>
                <a:gd name="T36" fmla="*/ 13 w 52"/>
                <a:gd name="T37" fmla="*/ 7 h 20"/>
                <a:gd name="T38" fmla="*/ 4 w 52"/>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0">
                  <a:moveTo>
                    <a:pt x="4" y="11"/>
                  </a:moveTo>
                  <a:lnTo>
                    <a:pt x="4" y="11"/>
                  </a:lnTo>
                  <a:lnTo>
                    <a:pt x="0" y="16"/>
                  </a:lnTo>
                  <a:lnTo>
                    <a:pt x="0" y="18"/>
                  </a:lnTo>
                  <a:lnTo>
                    <a:pt x="2" y="20"/>
                  </a:lnTo>
                  <a:lnTo>
                    <a:pt x="9" y="20"/>
                  </a:lnTo>
                  <a:lnTo>
                    <a:pt x="18" y="20"/>
                  </a:lnTo>
                  <a:lnTo>
                    <a:pt x="29" y="18"/>
                  </a:lnTo>
                  <a:lnTo>
                    <a:pt x="38" y="14"/>
                  </a:lnTo>
                  <a:lnTo>
                    <a:pt x="45" y="11"/>
                  </a:lnTo>
                  <a:lnTo>
                    <a:pt x="49" y="7"/>
                  </a:lnTo>
                  <a:lnTo>
                    <a:pt x="52" y="2"/>
                  </a:lnTo>
                  <a:lnTo>
                    <a:pt x="47" y="0"/>
                  </a:lnTo>
                  <a:lnTo>
                    <a:pt x="40" y="0"/>
                  </a:lnTo>
                  <a:lnTo>
                    <a:pt x="22"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1" name="Freeform 2478">
              <a:extLst>
                <a:ext uri="{FF2B5EF4-FFF2-40B4-BE49-F238E27FC236}">
                  <a16:creationId xmlns:a16="http://schemas.microsoft.com/office/drawing/2014/main" xmlns="" id="{14DC3D80-B076-C54D-8D05-535C5855624E}"/>
                </a:ext>
              </a:extLst>
            </p:cNvPr>
            <p:cNvSpPr>
              <a:spLocks/>
            </p:cNvSpPr>
            <p:nvPr/>
          </p:nvSpPr>
          <p:spPr bwMode="auto">
            <a:xfrm>
              <a:off x="2058" y="3163"/>
              <a:ext cx="52" cy="20"/>
            </a:xfrm>
            <a:custGeom>
              <a:avLst/>
              <a:gdLst>
                <a:gd name="T0" fmla="*/ 4 w 52"/>
                <a:gd name="T1" fmla="*/ 11 h 20"/>
                <a:gd name="T2" fmla="*/ 4 w 52"/>
                <a:gd name="T3" fmla="*/ 11 h 20"/>
                <a:gd name="T4" fmla="*/ 0 w 52"/>
                <a:gd name="T5" fmla="*/ 16 h 20"/>
                <a:gd name="T6" fmla="*/ 0 w 52"/>
                <a:gd name="T7" fmla="*/ 18 h 20"/>
                <a:gd name="T8" fmla="*/ 2 w 52"/>
                <a:gd name="T9" fmla="*/ 20 h 20"/>
                <a:gd name="T10" fmla="*/ 9 w 52"/>
                <a:gd name="T11" fmla="*/ 20 h 20"/>
                <a:gd name="T12" fmla="*/ 9 w 52"/>
                <a:gd name="T13" fmla="*/ 20 h 20"/>
                <a:gd name="T14" fmla="*/ 18 w 52"/>
                <a:gd name="T15" fmla="*/ 20 h 20"/>
                <a:gd name="T16" fmla="*/ 29 w 52"/>
                <a:gd name="T17" fmla="*/ 18 h 20"/>
                <a:gd name="T18" fmla="*/ 38 w 52"/>
                <a:gd name="T19" fmla="*/ 14 h 20"/>
                <a:gd name="T20" fmla="*/ 45 w 52"/>
                <a:gd name="T21" fmla="*/ 11 h 20"/>
                <a:gd name="T22" fmla="*/ 45 w 52"/>
                <a:gd name="T23" fmla="*/ 11 h 20"/>
                <a:gd name="T24" fmla="*/ 49 w 52"/>
                <a:gd name="T25" fmla="*/ 7 h 20"/>
                <a:gd name="T26" fmla="*/ 52 w 52"/>
                <a:gd name="T27" fmla="*/ 2 h 20"/>
                <a:gd name="T28" fmla="*/ 47 w 52"/>
                <a:gd name="T29" fmla="*/ 0 h 20"/>
                <a:gd name="T30" fmla="*/ 40 w 52"/>
                <a:gd name="T31" fmla="*/ 0 h 20"/>
                <a:gd name="T32" fmla="*/ 40 w 52"/>
                <a:gd name="T33" fmla="*/ 0 h 20"/>
                <a:gd name="T34" fmla="*/ 22 w 52"/>
                <a:gd name="T35" fmla="*/ 2 h 20"/>
                <a:gd name="T36" fmla="*/ 13 w 52"/>
                <a:gd name="T37" fmla="*/ 7 h 20"/>
                <a:gd name="T38" fmla="*/ 4 w 52"/>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0">
                  <a:moveTo>
                    <a:pt x="4" y="11"/>
                  </a:moveTo>
                  <a:lnTo>
                    <a:pt x="4" y="11"/>
                  </a:lnTo>
                  <a:lnTo>
                    <a:pt x="0" y="16"/>
                  </a:lnTo>
                  <a:lnTo>
                    <a:pt x="0" y="18"/>
                  </a:lnTo>
                  <a:lnTo>
                    <a:pt x="2" y="20"/>
                  </a:lnTo>
                  <a:lnTo>
                    <a:pt x="9" y="20"/>
                  </a:lnTo>
                  <a:lnTo>
                    <a:pt x="18" y="20"/>
                  </a:lnTo>
                  <a:lnTo>
                    <a:pt x="29" y="18"/>
                  </a:lnTo>
                  <a:lnTo>
                    <a:pt x="38" y="14"/>
                  </a:lnTo>
                  <a:lnTo>
                    <a:pt x="45" y="11"/>
                  </a:lnTo>
                  <a:lnTo>
                    <a:pt x="49" y="7"/>
                  </a:lnTo>
                  <a:lnTo>
                    <a:pt x="52" y="2"/>
                  </a:lnTo>
                  <a:lnTo>
                    <a:pt x="47" y="0"/>
                  </a:lnTo>
                  <a:lnTo>
                    <a:pt x="40" y="0"/>
                  </a:lnTo>
                  <a:lnTo>
                    <a:pt x="22"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2" name="Freeform 2479">
              <a:extLst>
                <a:ext uri="{FF2B5EF4-FFF2-40B4-BE49-F238E27FC236}">
                  <a16:creationId xmlns:a16="http://schemas.microsoft.com/office/drawing/2014/main" xmlns="" id="{93BB7CCB-69CC-6F4E-9FBA-A4AB593B421E}"/>
                </a:ext>
              </a:extLst>
            </p:cNvPr>
            <p:cNvSpPr>
              <a:spLocks/>
            </p:cNvSpPr>
            <p:nvPr/>
          </p:nvSpPr>
          <p:spPr bwMode="auto">
            <a:xfrm>
              <a:off x="2015" y="3163"/>
              <a:ext cx="52" cy="23"/>
            </a:xfrm>
            <a:custGeom>
              <a:avLst/>
              <a:gdLst>
                <a:gd name="T0" fmla="*/ 4 w 52"/>
                <a:gd name="T1" fmla="*/ 11 h 23"/>
                <a:gd name="T2" fmla="*/ 4 w 52"/>
                <a:gd name="T3" fmla="*/ 11 h 23"/>
                <a:gd name="T4" fmla="*/ 0 w 52"/>
                <a:gd name="T5" fmla="*/ 16 h 23"/>
                <a:gd name="T6" fmla="*/ 0 w 52"/>
                <a:gd name="T7" fmla="*/ 18 h 23"/>
                <a:gd name="T8" fmla="*/ 2 w 52"/>
                <a:gd name="T9" fmla="*/ 20 h 23"/>
                <a:gd name="T10" fmla="*/ 9 w 52"/>
                <a:gd name="T11" fmla="*/ 23 h 23"/>
                <a:gd name="T12" fmla="*/ 9 w 52"/>
                <a:gd name="T13" fmla="*/ 23 h 23"/>
                <a:gd name="T14" fmla="*/ 20 w 52"/>
                <a:gd name="T15" fmla="*/ 20 h 23"/>
                <a:gd name="T16" fmla="*/ 29 w 52"/>
                <a:gd name="T17" fmla="*/ 18 h 23"/>
                <a:gd name="T18" fmla="*/ 38 w 52"/>
                <a:gd name="T19" fmla="*/ 16 h 23"/>
                <a:gd name="T20" fmla="*/ 47 w 52"/>
                <a:gd name="T21" fmla="*/ 11 h 23"/>
                <a:gd name="T22" fmla="*/ 47 w 52"/>
                <a:gd name="T23" fmla="*/ 11 h 23"/>
                <a:gd name="T24" fmla="*/ 52 w 52"/>
                <a:gd name="T25" fmla="*/ 7 h 23"/>
                <a:gd name="T26" fmla="*/ 52 w 52"/>
                <a:gd name="T27" fmla="*/ 2 h 23"/>
                <a:gd name="T28" fmla="*/ 50 w 52"/>
                <a:gd name="T29" fmla="*/ 0 h 23"/>
                <a:gd name="T30" fmla="*/ 43 w 52"/>
                <a:gd name="T31" fmla="*/ 0 h 23"/>
                <a:gd name="T32" fmla="*/ 43 w 52"/>
                <a:gd name="T33" fmla="*/ 0 h 23"/>
                <a:gd name="T34" fmla="*/ 23 w 52"/>
                <a:gd name="T35" fmla="*/ 5 h 23"/>
                <a:gd name="T36" fmla="*/ 14 w 52"/>
                <a:gd name="T37" fmla="*/ 7 h 23"/>
                <a:gd name="T38" fmla="*/ 4 w 52"/>
                <a:gd name="T39" fmla="*/ 1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3">
                  <a:moveTo>
                    <a:pt x="4" y="11"/>
                  </a:moveTo>
                  <a:lnTo>
                    <a:pt x="4" y="11"/>
                  </a:lnTo>
                  <a:lnTo>
                    <a:pt x="0" y="16"/>
                  </a:lnTo>
                  <a:lnTo>
                    <a:pt x="0" y="18"/>
                  </a:lnTo>
                  <a:lnTo>
                    <a:pt x="2" y="20"/>
                  </a:lnTo>
                  <a:lnTo>
                    <a:pt x="9" y="23"/>
                  </a:lnTo>
                  <a:lnTo>
                    <a:pt x="20" y="20"/>
                  </a:lnTo>
                  <a:lnTo>
                    <a:pt x="29" y="18"/>
                  </a:lnTo>
                  <a:lnTo>
                    <a:pt x="38" y="16"/>
                  </a:lnTo>
                  <a:lnTo>
                    <a:pt x="47" y="11"/>
                  </a:lnTo>
                  <a:lnTo>
                    <a:pt x="52" y="7"/>
                  </a:lnTo>
                  <a:lnTo>
                    <a:pt x="52" y="2"/>
                  </a:lnTo>
                  <a:lnTo>
                    <a:pt x="50" y="0"/>
                  </a:lnTo>
                  <a:lnTo>
                    <a:pt x="43" y="0"/>
                  </a:lnTo>
                  <a:lnTo>
                    <a:pt x="23" y="5"/>
                  </a:lnTo>
                  <a:lnTo>
                    <a:pt x="14"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3" name="Freeform 2480">
              <a:extLst>
                <a:ext uri="{FF2B5EF4-FFF2-40B4-BE49-F238E27FC236}">
                  <a16:creationId xmlns:a16="http://schemas.microsoft.com/office/drawing/2014/main" xmlns="" id="{B37C6646-A815-7447-9DD6-7461ED4B405F}"/>
                </a:ext>
              </a:extLst>
            </p:cNvPr>
            <p:cNvSpPr>
              <a:spLocks/>
            </p:cNvSpPr>
            <p:nvPr/>
          </p:nvSpPr>
          <p:spPr bwMode="auto">
            <a:xfrm>
              <a:off x="2015" y="3163"/>
              <a:ext cx="52" cy="23"/>
            </a:xfrm>
            <a:custGeom>
              <a:avLst/>
              <a:gdLst>
                <a:gd name="T0" fmla="*/ 4 w 52"/>
                <a:gd name="T1" fmla="*/ 11 h 23"/>
                <a:gd name="T2" fmla="*/ 4 w 52"/>
                <a:gd name="T3" fmla="*/ 11 h 23"/>
                <a:gd name="T4" fmla="*/ 0 w 52"/>
                <a:gd name="T5" fmla="*/ 16 h 23"/>
                <a:gd name="T6" fmla="*/ 0 w 52"/>
                <a:gd name="T7" fmla="*/ 18 h 23"/>
                <a:gd name="T8" fmla="*/ 2 w 52"/>
                <a:gd name="T9" fmla="*/ 20 h 23"/>
                <a:gd name="T10" fmla="*/ 9 w 52"/>
                <a:gd name="T11" fmla="*/ 23 h 23"/>
                <a:gd name="T12" fmla="*/ 9 w 52"/>
                <a:gd name="T13" fmla="*/ 23 h 23"/>
                <a:gd name="T14" fmla="*/ 20 w 52"/>
                <a:gd name="T15" fmla="*/ 20 h 23"/>
                <a:gd name="T16" fmla="*/ 29 w 52"/>
                <a:gd name="T17" fmla="*/ 18 h 23"/>
                <a:gd name="T18" fmla="*/ 38 w 52"/>
                <a:gd name="T19" fmla="*/ 16 h 23"/>
                <a:gd name="T20" fmla="*/ 47 w 52"/>
                <a:gd name="T21" fmla="*/ 11 h 23"/>
                <a:gd name="T22" fmla="*/ 47 w 52"/>
                <a:gd name="T23" fmla="*/ 11 h 23"/>
                <a:gd name="T24" fmla="*/ 52 w 52"/>
                <a:gd name="T25" fmla="*/ 7 h 23"/>
                <a:gd name="T26" fmla="*/ 52 w 52"/>
                <a:gd name="T27" fmla="*/ 2 h 23"/>
                <a:gd name="T28" fmla="*/ 50 w 52"/>
                <a:gd name="T29" fmla="*/ 0 h 23"/>
                <a:gd name="T30" fmla="*/ 43 w 52"/>
                <a:gd name="T31" fmla="*/ 0 h 23"/>
                <a:gd name="T32" fmla="*/ 43 w 52"/>
                <a:gd name="T33" fmla="*/ 0 h 23"/>
                <a:gd name="T34" fmla="*/ 23 w 52"/>
                <a:gd name="T35" fmla="*/ 5 h 23"/>
                <a:gd name="T36" fmla="*/ 14 w 52"/>
                <a:gd name="T37" fmla="*/ 7 h 23"/>
                <a:gd name="T38" fmla="*/ 4 w 52"/>
                <a:gd name="T39" fmla="*/ 1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2" h="23">
                  <a:moveTo>
                    <a:pt x="4" y="11"/>
                  </a:moveTo>
                  <a:lnTo>
                    <a:pt x="4" y="11"/>
                  </a:lnTo>
                  <a:lnTo>
                    <a:pt x="0" y="16"/>
                  </a:lnTo>
                  <a:lnTo>
                    <a:pt x="0" y="18"/>
                  </a:lnTo>
                  <a:lnTo>
                    <a:pt x="2" y="20"/>
                  </a:lnTo>
                  <a:lnTo>
                    <a:pt x="9" y="23"/>
                  </a:lnTo>
                  <a:lnTo>
                    <a:pt x="20" y="20"/>
                  </a:lnTo>
                  <a:lnTo>
                    <a:pt x="29" y="18"/>
                  </a:lnTo>
                  <a:lnTo>
                    <a:pt x="38" y="16"/>
                  </a:lnTo>
                  <a:lnTo>
                    <a:pt x="47" y="11"/>
                  </a:lnTo>
                  <a:lnTo>
                    <a:pt x="52" y="7"/>
                  </a:lnTo>
                  <a:lnTo>
                    <a:pt x="52" y="2"/>
                  </a:lnTo>
                  <a:lnTo>
                    <a:pt x="50" y="0"/>
                  </a:lnTo>
                  <a:lnTo>
                    <a:pt x="43" y="0"/>
                  </a:lnTo>
                  <a:lnTo>
                    <a:pt x="23" y="5"/>
                  </a:lnTo>
                  <a:lnTo>
                    <a:pt x="14"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4" name="Freeform 2481">
              <a:extLst>
                <a:ext uri="{FF2B5EF4-FFF2-40B4-BE49-F238E27FC236}">
                  <a16:creationId xmlns:a16="http://schemas.microsoft.com/office/drawing/2014/main" xmlns="" id="{AF1C0B07-48F5-0E42-941A-F32FABD4D88E}"/>
                </a:ext>
              </a:extLst>
            </p:cNvPr>
            <p:cNvSpPr>
              <a:spLocks/>
            </p:cNvSpPr>
            <p:nvPr/>
          </p:nvSpPr>
          <p:spPr bwMode="auto">
            <a:xfrm>
              <a:off x="1972" y="3163"/>
              <a:ext cx="54" cy="23"/>
            </a:xfrm>
            <a:custGeom>
              <a:avLst/>
              <a:gdLst>
                <a:gd name="T0" fmla="*/ 5 w 54"/>
                <a:gd name="T1" fmla="*/ 11 h 23"/>
                <a:gd name="T2" fmla="*/ 5 w 54"/>
                <a:gd name="T3" fmla="*/ 11 h 23"/>
                <a:gd name="T4" fmla="*/ 0 w 54"/>
                <a:gd name="T5" fmla="*/ 16 h 23"/>
                <a:gd name="T6" fmla="*/ 0 w 54"/>
                <a:gd name="T7" fmla="*/ 20 h 23"/>
                <a:gd name="T8" fmla="*/ 2 w 54"/>
                <a:gd name="T9" fmla="*/ 23 h 23"/>
                <a:gd name="T10" fmla="*/ 9 w 54"/>
                <a:gd name="T11" fmla="*/ 23 h 23"/>
                <a:gd name="T12" fmla="*/ 9 w 54"/>
                <a:gd name="T13" fmla="*/ 23 h 23"/>
                <a:gd name="T14" fmla="*/ 20 w 54"/>
                <a:gd name="T15" fmla="*/ 20 h 23"/>
                <a:gd name="T16" fmla="*/ 29 w 54"/>
                <a:gd name="T17" fmla="*/ 18 h 23"/>
                <a:gd name="T18" fmla="*/ 41 w 54"/>
                <a:gd name="T19" fmla="*/ 16 h 23"/>
                <a:gd name="T20" fmla="*/ 47 w 54"/>
                <a:gd name="T21" fmla="*/ 11 h 23"/>
                <a:gd name="T22" fmla="*/ 47 w 54"/>
                <a:gd name="T23" fmla="*/ 11 h 23"/>
                <a:gd name="T24" fmla="*/ 52 w 54"/>
                <a:gd name="T25" fmla="*/ 7 h 23"/>
                <a:gd name="T26" fmla="*/ 54 w 54"/>
                <a:gd name="T27" fmla="*/ 5 h 23"/>
                <a:gd name="T28" fmla="*/ 50 w 54"/>
                <a:gd name="T29" fmla="*/ 2 h 23"/>
                <a:gd name="T30" fmla="*/ 43 w 54"/>
                <a:gd name="T31" fmla="*/ 0 h 23"/>
                <a:gd name="T32" fmla="*/ 43 w 54"/>
                <a:gd name="T33" fmla="*/ 0 h 23"/>
                <a:gd name="T34" fmla="*/ 23 w 54"/>
                <a:gd name="T35" fmla="*/ 5 h 23"/>
                <a:gd name="T36" fmla="*/ 14 w 54"/>
                <a:gd name="T37" fmla="*/ 7 h 23"/>
                <a:gd name="T38" fmla="*/ 5 w 54"/>
                <a:gd name="T39" fmla="*/ 1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3">
                  <a:moveTo>
                    <a:pt x="5" y="11"/>
                  </a:moveTo>
                  <a:lnTo>
                    <a:pt x="5" y="11"/>
                  </a:lnTo>
                  <a:lnTo>
                    <a:pt x="0" y="16"/>
                  </a:lnTo>
                  <a:lnTo>
                    <a:pt x="0" y="20"/>
                  </a:lnTo>
                  <a:lnTo>
                    <a:pt x="2" y="23"/>
                  </a:lnTo>
                  <a:lnTo>
                    <a:pt x="9" y="23"/>
                  </a:lnTo>
                  <a:lnTo>
                    <a:pt x="20" y="20"/>
                  </a:lnTo>
                  <a:lnTo>
                    <a:pt x="29" y="18"/>
                  </a:lnTo>
                  <a:lnTo>
                    <a:pt x="41" y="16"/>
                  </a:lnTo>
                  <a:lnTo>
                    <a:pt x="47" y="11"/>
                  </a:lnTo>
                  <a:lnTo>
                    <a:pt x="52" y="7"/>
                  </a:lnTo>
                  <a:lnTo>
                    <a:pt x="54" y="5"/>
                  </a:lnTo>
                  <a:lnTo>
                    <a:pt x="50" y="2"/>
                  </a:lnTo>
                  <a:lnTo>
                    <a:pt x="43" y="0"/>
                  </a:lnTo>
                  <a:lnTo>
                    <a:pt x="23" y="5"/>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5" name="Freeform 2482">
              <a:extLst>
                <a:ext uri="{FF2B5EF4-FFF2-40B4-BE49-F238E27FC236}">
                  <a16:creationId xmlns:a16="http://schemas.microsoft.com/office/drawing/2014/main" xmlns="" id="{39A823DB-20B0-EF48-B916-B8AB5258F1DA}"/>
                </a:ext>
              </a:extLst>
            </p:cNvPr>
            <p:cNvSpPr>
              <a:spLocks/>
            </p:cNvSpPr>
            <p:nvPr/>
          </p:nvSpPr>
          <p:spPr bwMode="auto">
            <a:xfrm>
              <a:off x="1972" y="3163"/>
              <a:ext cx="54" cy="23"/>
            </a:xfrm>
            <a:custGeom>
              <a:avLst/>
              <a:gdLst>
                <a:gd name="T0" fmla="*/ 5 w 54"/>
                <a:gd name="T1" fmla="*/ 11 h 23"/>
                <a:gd name="T2" fmla="*/ 5 w 54"/>
                <a:gd name="T3" fmla="*/ 11 h 23"/>
                <a:gd name="T4" fmla="*/ 0 w 54"/>
                <a:gd name="T5" fmla="*/ 16 h 23"/>
                <a:gd name="T6" fmla="*/ 0 w 54"/>
                <a:gd name="T7" fmla="*/ 20 h 23"/>
                <a:gd name="T8" fmla="*/ 2 w 54"/>
                <a:gd name="T9" fmla="*/ 23 h 23"/>
                <a:gd name="T10" fmla="*/ 9 w 54"/>
                <a:gd name="T11" fmla="*/ 23 h 23"/>
                <a:gd name="T12" fmla="*/ 9 w 54"/>
                <a:gd name="T13" fmla="*/ 23 h 23"/>
                <a:gd name="T14" fmla="*/ 20 w 54"/>
                <a:gd name="T15" fmla="*/ 20 h 23"/>
                <a:gd name="T16" fmla="*/ 29 w 54"/>
                <a:gd name="T17" fmla="*/ 18 h 23"/>
                <a:gd name="T18" fmla="*/ 41 w 54"/>
                <a:gd name="T19" fmla="*/ 16 h 23"/>
                <a:gd name="T20" fmla="*/ 47 w 54"/>
                <a:gd name="T21" fmla="*/ 11 h 23"/>
                <a:gd name="T22" fmla="*/ 47 w 54"/>
                <a:gd name="T23" fmla="*/ 11 h 23"/>
                <a:gd name="T24" fmla="*/ 52 w 54"/>
                <a:gd name="T25" fmla="*/ 7 h 23"/>
                <a:gd name="T26" fmla="*/ 54 w 54"/>
                <a:gd name="T27" fmla="*/ 5 h 23"/>
                <a:gd name="T28" fmla="*/ 50 w 54"/>
                <a:gd name="T29" fmla="*/ 2 h 23"/>
                <a:gd name="T30" fmla="*/ 43 w 54"/>
                <a:gd name="T31" fmla="*/ 0 h 23"/>
                <a:gd name="T32" fmla="*/ 43 w 54"/>
                <a:gd name="T33" fmla="*/ 0 h 23"/>
                <a:gd name="T34" fmla="*/ 23 w 54"/>
                <a:gd name="T35" fmla="*/ 5 h 23"/>
                <a:gd name="T36" fmla="*/ 14 w 54"/>
                <a:gd name="T37" fmla="*/ 7 h 23"/>
                <a:gd name="T38" fmla="*/ 5 w 54"/>
                <a:gd name="T39" fmla="*/ 11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3">
                  <a:moveTo>
                    <a:pt x="5" y="11"/>
                  </a:moveTo>
                  <a:lnTo>
                    <a:pt x="5" y="11"/>
                  </a:lnTo>
                  <a:lnTo>
                    <a:pt x="0" y="16"/>
                  </a:lnTo>
                  <a:lnTo>
                    <a:pt x="0" y="20"/>
                  </a:lnTo>
                  <a:lnTo>
                    <a:pt x="2" y="23"/>
                  </a:lnTo>
                  <a:lnTo>
                    <a:pt x="9" y="23"/>
                  </a:lnTo>
                  <a:lnTo>
                    <a:pt x="20" y="20"/>
                  </a:lnTo>
                  <a:lnTo>
                    <a:pt x="29" y="18"/>
                  </a:lnTo>
                  <a:lnTo>
                    <a:pt x="41" y="16"/>
                  </a:lnTo>
                  <a:lnTo>
                    <a:pt x="47" y="11"/>
                  </a:lnTo>
                  <a:lnTo>
                    <a:pt x="52" y="7"/>
                  </a:lnTo>
                  <a:lnTo>
                    <a:pt x="54" y="5"/>
                  </a:lnTo>
                  <a:lnTo>
                    <a:pt x="50" y="2"/>
                  </a:lnTo>
                  <a:lnTo>
                    <a:pt x="43" y="0"/>
                  </a:lnTo>
                  <a:lnTo>
                    <a:pt x="23" y="5"/>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6" name="Freeform 2483">
              <a:extLst>
                <a:ext uri="{FF2B5EF4-FFF2-40B4-BE49-F238E27FC236}">
                  <a16:creationId xmlns:a16="http://schemas.microsoft.com/office/drawing/2014/main" xmlns="" id="{0FCF04C1-C34E-AB49-A8F0-AB4692D3CE06}"/>
                </a:ext>
              </a:extLst>
            </p:cNvPr>
            <p:cNvSpPr>
              <a:spLocks/>
            </p:cNvSpPr>
            <p:nvPr/>
          </p:nvSpPr>
          <p:spPr bwMode="auto">
            <a:xfrm>
              <a:off x="1927" y="3165"/>
              <a:ext cx="54" cy="21"/>
            </a:xfrm>
            <a:custGeom>
              <a:avLst/>
              <a:gdLst>
                <a:gd name="T0" fmla="*/ 5 w 54"/>
                <a:gd name="T1" fmla="*/ 9 h 21"/>
                <a:gd name="T2" fmla="*/ 5 w 54"/>
                <a:gd name="T3" fmla="*/ 9 h 21"/>
                <a:gd name="T4" fmla="*/ 0 w 54"/>
                <a:gd name="T5" fmla="*/ 14 h 21"/>
                <a:gd name="T6" fmla="*/ 0 w 54"/>
                <a:gd name="T7" fmla="*/ 18 h 21"/>
                <a:gd name="T8" fmla="*/ 5 w 54"/>
                <a:gd name="T9" fmla="*/ 21 h 21"/>
                <a:gd name="T10" fmla="*/ 11 w 54"/>
                <a:gd name="T11" fmla="*/ 21 h 21"/>
                <a:gd name="T12" fmla="*/ 11 w 54"/>
                <a:gd name="T13" fmla="*/ 21 h 21"/>
                <a:gd name="T14" fmla="*/ 20 w 54"/>
                <a:gd name="T15" fmla="*/ 21 h 21"/>
                <a:gd name="T16" fmla="*/ 32 w 54"/>
                <a:gd name="T17" fmla="*/ 18 h 21"/>
                <a:gd name="T18" fmla="*/ 41 w 54"/>
                <a:gd name="T19" fmla="*/ 14 h 21"/>
                <a:gd name="T20" fmla="*/ 50 w 54"/>
                <a:gd name="T21" fmla="*/ 9 h 21"/>
                <a:gd name="T22" fmla="*/ 50 w 54"/>
                <a:gd name="T23" fmla="*/ 9 h 21"/>
                <a:gd name="T24" fmla="*/ 54 w 54"/>
                <a:gd name="T25" fmla="*/ 5 h 21"/>
                <a:gd name="T26" fmla="*/ 54 w 54"/>
                <a:gd name="T27" fmla="*/ 3 h 21"/>
                <a:gd name="T28" fmla="*/ 52 w 54"/>
                <a:gd name="T29" fmla="*/ 0 h 21"/>
                <a:gd name="T30" fmla="*/ 45 w 54"/>
                <a:gd name="T31" fmla="*/ 0 h 21"/>
                <a:gd name="T32" fmla="*/ 45 w 54"/>
                <a:gd name="T33" fmla="*/ 0 h 21"/>
                <a:gd name="T34" fmla="*/ 34 w 54"/>
                <a:gd name="T35" fmla="*/ 0 h 21"/>
                <a:gd name="T36" fmla="*/ 25 w 54"/>
                <a:gd name="T37" fmla="*/ 3 h 21"/>
                <a:gd name="T38" fmla="*/ 14 w 54"/>
                <a:gd name="T39" fmla="*/ 7 h 21"/>
                <a:gd name="T40" fmla="*/ 5 w 5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1">
                  <a:moveTo>
                    <a:pt x="5" y="9"/>
                  </a:moveTo>
                  <a:lnTo>
                    <a:pt x="5" y="9"/>
                  </a:lnTo>
                  <a:lnTo>
                    <a:pt x="0" y="14"/>
                  </a:lnTo>
                  <a:lnTo>
                    <a:pt x="0" y="18"/>
                  </a:lnTo>
                  <a:lnTo>
                    <a:pt x="5" y="21"/>
                  </a:lnTo>
                  <a:lnTo>
                    <a:pt x="11" y="21"/>
                  </a:lnTo>
                  <a:lnTo>
                    <a:pt x="20" y="21"/>
                  </a:lnTo>
                  <a:lnTo>
                    <a:pt x="32" y="18"/>
                  </a:lnTo>
                  <a:lnTo>
                    <a:pt x="41" y="14"/>
                  </a:lnTo>
                  <a:lnTo>
                    <a:pt x="50" y="9"/>
                  </a:lnTo>
                  <a:lnTo>
                    <a:pt x="54" y="5"/>
                  </a:lnTo>
                  <a:lnTo>
                    <a:pt x="54" y="3"/>
                  </a:lnTo>
                  <a:lnTo>
                    <a:pt x="52" y="0"/>
                  </a:lnTo>
                  <a:lnTo>
                    <a:pt x="45" y="0"/>
                  </a:lnTo>
                  <a:lnTo>
                    <a:pt x="34" y="0"/>
                  </a:lnTo>
                  <a:lnTo>
                    <a:pt x="25" y="3"/>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7" name="Freeform 2484">
              <a:extLst>
                <a:ext uri="{FF2B5EF4-FFF2-40B4-BE49-F238E27FC236}">
                  <a16:creationId xmlns:a16="http://schemas.microsoft.com/office/drawing/2014/main" xmlns="" id="{764580FC-EBF7-5840-AC6D-CF8F6A1475B7}"/>
                </a:ext>
              </a:extLst>
            </p:cNvPr>
            <p:cNvSpPr>
              <a:spLocks/>
            </p:cNvSpPr>
            <p:nvPr/>
          </p:nvSpPr>
          <p:spPr bwMode="auto">
            <a:xfrm>
              <a:off x="1927" y="3165"/>
              <a:ext cx="54" cy="21"/>
            </a:xfrm>
            <a:custGeom>
              <a:avLst/>
              <a:gdLst>
                <a:gd name="T0" fmla="*/ 5 w 54"/>
                <a:gd name="T1" fmla="*/ 9 h 21"/>
                <a:gd name="T2" fmla="*/ 5 w 54"/>
                <a:gd name="T3" fmla="*/ 9 h 21"/>
                <a:gd name="T4" fmla="*/ 0 w 54"/>
                <a:gd name="T5" fmla="*/ 14 h 21"/>
                <a:gd name="T6" fmla="*/ 0 w 54"/>
                <a:gd name="T7" fmla="*/ 18 h 21"/>
                <a:gd name="T8" fmla="*/ 5 w 54"/>
                <a:gd name="T9" fmla="*/ 21 h 21"/>
                <a:gd name="T10" fmla="*/ 11 w 54"/>
                <a:gd name="T11" fmla="*/ 21 h 21"/>
                <a:gd name="T12" fmla="*/ 11 w 54"/>
                <a:gd name="T13" fmla="*/ 21 h 21"/>
                <a:gd name="T14" fmla="*/ 20 w 54"/>
                <a:gd name="T15" fmla="*/ 21 h 21"/>
                <a:gd name="T16" fmla="*/ 32 w 54"/>
                <a:gd name="T17" fmla="*/ 18 h 21"/>
                <a:gd name="T18" fmla="*/ 41 w 54"/>
                <a:gd name="T19" fmla="*/ 14 h 21"/>
                <a:gd name="T20" fmla="*/ 50 w 54"/>
                <a:gd name="T21" fmla="*/ 9 h 21"/>
                <a:gd name="T22" fmla="*/ 50 w 54"/>
                <a:gd name="T23" fmla="*/ 9 h 21"/>
                <a:gd name="T24" fmla="*/ 54 w 54"/>
                <a:gd name="T25" fmla="*/ 5 h 21"/>
                <a:gd name="T26" fmla="*/ 54 w 54"/>
                <a:gd name="T27" fmla="*/ 3 h 21"/>
                <a:gd name="T28" fmla="*/ 52 w 54"/>
                <a:gd name="T29" fmla="*/ 0 h 21"/>
                <a:gd name="T30" fmla="*/ 45 w 54"/>
                <a:gd name="T31" fmla="*/ 0 h 21"/>
                <a:gd name="T32" fmla="*/ 45 w 54"/>
                <a:gd name="T33" fmla="*/ 0 h 21"/>
                <a:gd name="T34" fmla="*/ 34 w 54"/>
                <a:gd name="T35" fmla="*/ 0 h 21"/>
                <a:gd name="T36" fmla="*/ 25 w 54"/>
                <a:gd name="T37" fmla="*/ 3 h 21"/>
                <a:gd name="T38" fmla="*/ 14 w 54"/>
                <a:gd name="T39" fmla="*/ 7 h 21"/>
                <a:gd name="T40" fmla="*/ 5 w 5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21">
                  <a:moveTo>
                    <a:pt x="5" y="9"/>
                  </a:moveTo>
                  <a:lnTo>
                    <a:pt x="5" y="9"/>
                  </a:lnTo>
                  <a:lnTo>
                    <a:pt x="0" y="14"/>
                  </a:lnTo>
                  <a:lnTo>
                    <a:pt x="0" y="18"/>
                  </a:lnTo>
                  <a:lnTo>
                    <a:pt x="5" y="21"/>
                  </a:lnTo>
                  <a:lnTo>
                    <a:pt x="11" y="21"/>
                  </a:lnTo>
                  <a:lnTo>
                    <a:pt x="20" y="21"/>
                  </a:lnTo>
                  <a:lnTo>
                    <a:pt x="32" y="18"/>
                  </a:lnTo>
                  <a:lnTo>
                    <a:pt x="41" y="14"/>
                  </a:lnTo>
                  <a:lnTo>
                    <a:pt x="50" y="9"/>
                  </a:lnTo>
                  <a:lnTo>
                    <a:pt x="54" y="5"/>
                  </a:lnTo>
                  <a:lnTo>
                    <a:pt x="54" y="3"/>
                  </a:lnTo>
                  <a:lnTo>
                    <a:pt x="52" y="0"/>
                  </a:lnTo>
                  <a:lnTo>
                    <a:pt x="45" y="0"/>
                  </a:lnTo>
                  <a:lnTo>
                    <a:pt x="34" y="0"/>
                  </a:lnTo>
                  <a:lnTo>
                    <a:pt x="25" y="3"/>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8" name="Freeform 2485">
              <a:extLst>
                <a:ext uri="{FF2B5EF4-FFF2-40B4-BE49-F238E27FC236}">
                  <a16:creationId xmlns:a16="http://schemas.microsoft.com/office/drawing/2014/main" xmlns="" id="{7E22A658-EFB8-CA42-846B-C5477436AA3E}"/>
                </a:ext>
              </a:extLst>
            </p:cNvPr>
            <p:cNvSpPr>
              <a:spLocks/>
            </p:cNvSpPr>
            <p:nvPr/>
          </p:nvSpPr>
          <p:spPr bwMode="auto">
            <a:xfrm>
              <a:off x="1882" y="3165"/>
              <a:ext cx="56" cy="21"/>
            </a:xfrm>
            <a:custGeom>
              <a:avLst/>
              <a:gdLst>
                <a:gd name="T0" fmla="*/ 5 w 56"/>
                <a:gd name="T1" fmla="*/ 12 h 21"/>
                <a:gd name="T2" fmla="*/ 5 w 56"/>
                <a:gd name="T3" fmla="*/ 12 h 21"/>
                <a:gd name="T4" fmla="*/ 0 w 56"/>
                <a:gd name="T5" fmla="*/ 14 h 21"/>
                <a:gd name="T6" fmla="*/ 0 w 56"/>
                <a:gd name="T7" fmla="*/ 18 h 21"/>
                <a:gd name="T8" fmla="*/ 2 w 56"/>
                <a:gd name="T9" fmla="*/ 21 h 21"/>
                <a:gd name="T10" fmla="*/ 11 w 56"/>
                <a:gd name="T11" fmla="*/ 21 h 21"/>
                <a:gd name="T12" fmla="*/ 11 w 56"/>
                <a:gd name="T13" fmla="*/ 21 h 21"/>
                <a:gd name="T14" fmla="*/ 20 w 56"/>
                <a:gd name="T15" fmla="*/ 21 h 21"/>
                <a:gd name="T16" fmla="*/ 32 w 56"/>
                <a:gd name="T17" fmla="*/ 18 h 21"/>
                <a:gd name="T18" fmla="*/ 43 w 56"/>
                <a:gd name="T19" fmla="*/ 14 h 21"/>
                <a:gd name="T20" fmla="*/ 50 w 56"/>
                <a:gd name="T21" fmla="*/ 9 h 21"/>
                <a:gd name="T22" fmla="*/ 50 w 56"/>
                <a:gd name="T23" fmla="*/ 9 h 21"/>
                <a:gd name="T24" fmla="*/ 54 w 56"/>
                <a:gd name="T25" fmla="*/ 7 h 21"/>
                <a:gd name="T26" fmla="*/ 56 w 56"/>
                <a:gd name="T27" fmla="*/ 3 h 21"/>
                <a:gd name="T28" fmla="*/ 52 w 56"/>
                <a:gd name="T29" fmla="*/ 0 h 21"/>
                <a:gd name="T30" fmla="*/ 45 w 56"/>
                <a:gd name="T31" fmla="*/ 0 h 21"/>
                <a:gd name="T32" fmla="*/ 45 w 56"/>
                <a:gd name="T33" fmla="*/ 0 h 21"/>
                <a:gd name="T34" fmla="*/ 34 w 56"/>
                <a:gd name="T35" fmla="*/ 0 h 21"/>
                <a:gd name="T36" fmla="*/ 23 w 56"/>
                <a:gd name="T37" fmla="*/ 3 h 21"/>
                <a:gd name="T38" fmla="*/ 14 w 56"/>
                <a:gd name="T39" fmla="*/ 7 h 21"/>
                <a:gd name="T40" fmla="*/ 5 w 56"/>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1">
                  <a:moveTo>
                    <a:pt x="5" y="12"/>
                  </a:moveTo>
                  <a:lnTo>
                    <a:pt x="5" y="12"/>
                  </a:lnTo>
                  <a:lnTo>
                    <a:pt x="0" y="14"/>
                  </a:lnTo>
                  <a:lnTo>
                    <a:pt x="0" y="18"/>
                  </a:lnTo>
                  <a:lnTo>
                    <a:pt x="2" y="21"/>
                  </a:lnTo>
                  <a:lnTo>
                    <a:pt x="11" y="21"/>
                  </a:lnTo>
                  <a:lnTo>
                    <a:pt x="20" y="21"/>
                  </a:lnTo>
                  <a:lnTo>
                    <a:pt x="32" y="18"/>
                  </a:lnTo>
                  <a:lnTo>
                    <a:pt x="43" y="14"/>
                  </a:lnTo>
                  <a:lnTo>
                    <a:pt x="50" y="9"/>
                  </a:lnTo>
                  <a:lnTo>
                    <a:pt x="54" y="7"/>
                  </a:lnTo>
                  <a:lnTo>
                    <a:pt x="56" y="3"/>
                  </a:lnTo>
                  <a:lnTo>
                    <a:pt x="52" y="0"/>
                  </a:lnTo>
                  <a:lnTo>
                    <a:pt x="45" y="0"/>
                  </a:lnTo>
                  <a:lnTo>
                    <a:pt x="34" y="0"/>
                  </a:lnTo>
                  <a:lnTo>
                    <a:pt x="23" y="3"/>
                  </a:lnTo>
                  <a:lnTo>
                    <a:pt x="14"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69" name="Freeform 2486">
              <a:extLst>
                <a:ext uri="{FF2B5EF4-FFF2-40B4-BE49-F238E27FC236}">
                  <a16:creationId xmlns:a16="http://schemas.microsoft.com/office/drawing/2014/main" xmlns="" id="{59C3DDFE-6C5C-3E43-AE3C-7374520BBD54}"/>
                </a:ext>
              </a:extLst>
            </p:cNvPr>
            <p:cNvSpPr>
              <a:spLocks/>
            </p:cNvSpPr>
            <p:nvPr/>
          </p:nvSpPr>
          <p:spPr bwMode="auto">
            <a:xfrm>
              <a:off x="1882" y="3165"/>
              <a:ext cx="56" cy="21"/>
            </a:xfrm>
            <a:custGeom>
              <a:avLst/>
              <a:gdLst>
                <a:gd name="T0" fmla="*/ 5 w 56"/>
                <a:gd name="T1" fmla="*/ 12 h 21"/>
                <a:gd name="T2" fmla="*/ 5 w 56"/>
                <a:gd name="T3" fmla="*/ 12 h 21"/>
                <a:gd name="T4" fmla="*/ 0 w 56"/>
                <a:gd name="T5" fmla="*/ 14 h 21"/>
                <a:gd name="T6" fmla="*/ 0 w 56"/>
                <a:gd name="T7" fmla="*/ 18 h 21"/>
                <a:gd name="T8" fmla="*/ 2 w 56"/>
                <a:gd name="T9" fmla="*/ 21 h 21"/>
                <a:gd name="T10" fmla="*/ 11 w 56"/>
                <a:gd name="T11" fmla="*/ 21 h 21"/>
                <a:gd name="T12" fmla="*/ 11 w 56"/>
                <a:gd name="T13" fmla="*/ 21 h 21"/>
                <a:gd name="T14" fmla="*/ 20 w 56"/>
                <a:gd name="T15" fmla="*/ 21 h 21"/>
                <a:gd name="T16" fmla="*/ 32 w 56"/>
                <a:gd name="T17" fmla="*/ 18 h 21"/>
                <a:gd name="T18" fmla="*/ 43 w 56"/>
                <a:gd name="T19" fmla="*/ 14 h 21"/>
                <a:gd name="T20" fmla="*/ 50 w 56"/>
                <a:gd name="T21" fmla="*/ 9 h 21"/>
                <a:gd name="T22" fmla="*/ 50 w 56"/>
                <a:gd name="T23" fmla="*/ 9 h 21"/>
                <a:gd name="T24" fmla="*/ 54 w 56"/>
                <a:gd name="T25" fmla="*/ 7 h 21"/>
                <a:gd name="T26" fmla="*/ 56 w 56"/>
                <a:gd name="T27" fmla="*/ 3 h 21"/>
                <a:gd name="T28" fmla="*/ 52 w 56"/>
                <a:gd name="T29" fmla="*/ 0 h 21"/>
                <a:gd name="T30" fmla="*/ 45 w 56"/>
                <a:gd name="T31" fmla="*/ 0 h 21"/>
                <a:gd name="T32" fmla="*/ 45 w 56"/>
                <a:gd name="T33" fmla="*/ 0 h 21"/>
                <a:gd name="T34" fmla="*/ 34 w 56"/>
                <a:gd name="T35" fmla="*/ 0 h 21"/>
                <a:gd name="T36" fmla="*/ 23 w 56"/>
                <a:gd name="T37" fmla="*/ 3 h 21"/>
                <a:gd name="T38" fmla="*/ 14 w 56"/>
                <a:gd name="T39" fmla="*/ 7 h 21"/>
                <a:gd name="T40" fmla="*/ 5 w 56"/>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1">
                  <a:moveTo>
                    <a:pt x="5" y="12"/>
                  </a:moveTo>
                  <a:lnTo>
                    <a:pt x="5" y="12"/>
                  </a:lnTo>
                  <a:lnTo>
                    <a:pt x="0" y="14"/>
                  </a:lnTo>
                  <a:lnTo>
                    <a:pt x="0" y="18"/>
                  </a:lnTo>
                  <a:lnTo>
                    <a:pt x="2" y="21"/>
                  </a:lnTo>
                  <a:lnTo>
                    <a:pt x="11" y="21"/>
                  </a:lnTo>
                  <a:lnTo>
                    <a:pt x="20" y="21"/>
                  </a:lnTo>
                  <a:lnTo>
                    <a:pt x="32" y="18"/>
                  </a:lnTo>
                  <a:lnTo>
                    <a:pt x="43" y="14"/>
                  </a:lnTo>
                  <a:lnTo>
                    <a:pt x="50" y="9"/>
                  </a:lnTo>
                  <a:lnTo>
                    <a:pt x="54" y="7"/>
                  </a:lnTo>
                  <a:lnTo>
                    <a:pt x="56" y="3"/>
                  </a:lnTo>
                  <a:lnTo>
                    <a:pt x="52" y="0"/>
                  </a:lnTo>
                  <a:lnTo>
                    <a:pt x="45" y="0"/>
                  </a:lnTo>
                  <a:lnTo>
                    <a:pt x="34" y="0"/>
                  </a:lnTo>
                  <a:lnTo>
                    <a:pt x="23" y="3"/>
                  </a:lnTo>
                  <a:lnTo>
                    <a:pt x="14"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0" name="Freeform 2487">
              <a:extLst>
                <a:ext uri="{FF2B5EF4-FFF2-40B4-BE49-F238E27FC236}">
                  <a16:creationId xmlns:a16="http://schemas.microsoft.com/office/drawing/2014/main" xmlns="" id="{36D8771D-8D07-164B-BD34-616E9458E2ED}"/>
                </a:ext>
              </a:extLst>
            </p:cNvPr>
            <p:cNvSpPr>
              <a:spLocks/>
            </p:cNvSpPr>
            <p:nvPr/>
          </p:nvSpPr>
          <p:spPr bwMode="auto">
            <a:xfrm>
              <a:off x="1835" y="3165"/>
              <a:ext cx="56" cy="21"/>
            </a:xfrm>
            <a:custGeom>
              <a:avLst/>
              <a:gdLst>
                <a:gd name="T0" fmla="*/ 4 w 56"/>
                <a:gd name="T1" fmla="*/ 12 h 21"/>
                <a:gd name="T2" fmla="*/ 4 w 56"/>
                <a:gd name="T3" fmla="*/ 12 h 21"/>
                <a:gd name="T4" fmla="*/ 0 w 56"/>
                <a:gd name="T5" fmla="*/ 16 h 21"/>
                <a:gd name="T6" fmla="*/ 0 w 56"/>
                <a:gd name="T7" fmla="*/ 18 h 21"/>
                <a:gd name="T8" fmla="*/ 4 w 56"/>
                <a:gd name="T9" fmla="*/ 21 h 21"/>
                <a:gd name="T10" fmla="*/ 11 w 56"/>
                <a:gd name="T11" fmla="*/ 21 h 21"/>
                <a:gd name="T12" fmla="*/ 11 w 56"/>
                <a:gd name="T13" fmla="*/ 21 h 21"/>
                <a:gd name="T14" fmla="*/ 22 w 56"/>
                <a:gd name="T15" fmla="*/ 21 h 21"/>
                <a:gd name="T16" fmla="*/ 34 w 56"/>
                <a:gd name="T17" fmla="*/ 18 h 21"/>
                <a:gd name="T18" fmla="*/ 43 w 56"/>
                <a:gd name="T19" fmla="*/ 14 h 21"/>
                <a:gd name="T20" fmla="*/ 52 w 56"/>
                <a:gd name="T21" fmla="*/ 12 h 21"/>
                <a:gd name="T22" fmla="*/ 52 w 56"/>
                <a:gd name="T23" fmla="*/ 12 h 21"/>
                <a:gd name="T24" fmla="*/ 56 w 56"/>
                <a:gd name="T25" fmla="*/ 7 h 21"/>
                <a:gd name="T26" fmla="*/ 56 w 56"/>
                <a:gd name="T27" fmla="*/ 3 h 21"/>
                <a:gd name="T28" fmla="*/ 54 w 56"/>
                <a:gd name="T29" fmla="*/ 0 h 21"/>
                <a:gd name="T30" fmla="*/ 45 w 56"/>
                <a:gd name="T31" fmla="*/ 0 h 21"/>
                <a:gd name="T32" fmla="*/ 45 w 56"/>
                <a:gd name="T33" fmla="*/ 0 h 21"/>
                <a:gd name="T34" fmla="*/ 36 w 56"/>
                <a:gd name="T35" fmla="*/ 0 h 21"/>
                <a:gd name="T36" fmla="*/ 25 w 56"/>
                <a:gd name="T37" fmla="*/ 3 h 21"/>
                <a:gd name="T38" fmla="*/ 13 w 56"/>
                <a:gd name="T39" fmla="*/ 7 h 21"/>
                <a:gd name="T40" fmla="*/ 4 w 56"/>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1">
                  <a:moveTo>
                    <a:pt x="4" y="12"/>
                  </a:moveTo>
                  <a:lnTo>
                    <a:pt x="4" y="12"/>
                  </a:lnTo>
                  <a:lnTo>
                    <a:pt x="0" y="16"/>
                  </a:lnTo>
                  <a:lnTo>
                    <a:pt x="0" y="18"/>
                  </a:lnTo>
                  <a:lnTo>
                    <a:pt x="4" y="21"/>
                  </a:lnTo>
                  <a:lnTo>
                    <a:pt x="11" y="21"/>
                  </a:lnTo>
                  <a:lnTo>
                    <a:pt x="22" y="21"/>
                  </a:lnTo>
                  <a:lnTo>
                    <a:pt x="34" y="18"/>
                  </a:lnTo>
                  <a:lnTo>
                    <a:pt x="43" y="14"/>
                  </a:lnTo>
                  <a:lnTo>
                    <a:pt x="52" y="12"/>
                  </a:lnTo>
                  <a:lnTo>
                    <a:pt x="56" y="7"/>
                  </a:lnTo>
                  <a:lnTo>
                    <a:pt x="56" y="3"/>
                  </a:lnTo>
                  <a:lnTo>
                    <a:pt x="54" y="0"/>
                  </a:lnTo>
                  <a:lnTo>
                    <a:pt x="45" y="0"/>
                  </a:lnTo>
                  <a:lnTo>
                    <a:pt x="36" y="0"/>
                  </a:lnTo>
                  <a:lnTo>
                    <a:pt x="25"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1" name="Freeform 2488">
              <a:extLst>
                <a:ext uri="{FF2B5EF4-FFF2-40B4-BE49-F238E27FC236}">
                  <a16:creationId xmlns:a16="http://schemas.microsoft.com/office/drawing/2014/main" xmlns="" id="{51552E74-5400-A545-AD0D-B5EBEA17DEEF}"/>
                </a:ext>
              </a:extLst>
            </p:cNvPr>
            <p:cNvSpPr>
              <a:spLocks/>
            </p:cNvSpPr>
            <p:nvPr/>
          </p:nvSpPr>
          <p:spPr bwMode="auto">
            <a:xfrm>
              <a:off x="1835" y="3165"/>
              <a:ext cx="56" cy="21"/>
            </a:xfrm>
            <a:custGeom>
              <a:avLst/>
              <a:gdLst>
                <a:gd name="T0" fmla="*/ 4 w 56"/>
                <a:gd name="T1" fmla="*/ 12 h 21"/>
                <a:gd name="T2" fmla="*/ 4 w 56"/>
                <a:gd name="T3" fmla="*/ 12 h 21"/>
                <a:gd name="T4" fmla="*/ 0 w 56"/>
                <a:gd name="T5" fmla="*/ 16 h 21"/>
                <a:gd name="T6" fmla="*/ 0 w 56"/>
                <a:gd name="T7" fmla="*/ 18 h 21"/>
                <a:gd name="T8" fmla="*/ 4 w 56"/>
                <a:gd name="T9" fmla="*/ 21 h 21"/>
                <a:gd name="T10" fmla="*/ 11 w 56"/>
                <a:gd name="T11" fmla="*/ 21 h 21"/>
                <a:gd name="T12" fmla="*/ 11 w 56"/>
                <a:gd name="T13" fmla="*/ 21 h 21"/>
                <a:gd name="T14" fmla="*/ 22 w 56"/>
                <a:gd name="T15" fmla="*/ 21 h 21"/>
                <a:gd name="T16" fmla="*/ 34 w 56"/>
                <a:gd name="T17" fmla="*/ 18 h 21"/>
                <a:gd name="T18" fmla="*/ 43 w 56"/>
                <a:gd name="T19" fmla="*/ 14 h 21"/>
                <a:gd name="T20" fmla="*/ 52 w 56"/>
                <a:gd name="T21" fmla="*/ 12 h 21"/>
                <a:gd name="T22" fmla="*/ 52 w 56"/>
                <a:gd name="T23" fmla="*/ 12 h 21"/>
                <a:gd name="T24" fmla="*/ 56 w 56"/>
                <a:gd name="T25" fmla="*/ 7 h 21"/>
                <a:gd name="T26" fmla="*/ 56 w 56"/>
                <a:gd name="T27" fmla="*/ 3 h 21"/>
                <a:gd name="T28" fmla="*/ 54 w 56"/>
                <a:gd name="T29" fmla="*/ 0 h 21"/>
                <a:gd name="T30" fmla="*/ 45 w 56"/>
                <a:gd name="T31" fmla="*/ 0 h 21"/>
                <a:gd name="T32" fmla="*/ 45 w 56"/>
                <a:gd name="T33" fmla="*/ 0 h 21"/>
                <a:gd name="T34" fmla="*/ 36 w 56"/>
                <a:gd name="T35" fmla="*/ 0 h 21"/>
                <a:gd name="T36" fmla="*/ 25 w 56"/>
                <a:gd name="T37" fmla="*/ 3 h 21"/>
                <a:gd name="T38" fmla="*/ 13 w 56"/>
                <a:gd name="T39" fmla="*/ 7 h 21"/>
                <a:gd name="T40" fmla="*/ 4 w 56"/>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6" h="21">
                  <a:moveTo>
                    <a:pt x="4" y="12"/>
                  </a:moveTo>
                  <a:lnTo>
                    <a:pt x="4" y="12"/>
                  </a:lnTo>
                  <a:lnTo>
                    <a:pt x="0" y="16"/>
                  </a:lnTo>
                  <a:lnTo>
                    <a:pt x="0" y="18"/>
                  </a:lnTo>
                  <a:lnTo>
                    <a:pt x="4" y="21"/>
                  </a:lnTo>
                  <a:lnTo>
                    <a:pt x="11" y="21"/>
                  </a:lnTo>
                  <a:lnTo>
                    <a:pt x="22" y="21"/>
                  </a:lnTo>
                  <a:lnTo>
                    <a:pt x="34" y="18"/>
                  </a:lnTo>
                  <a:lnTo>
                    <a:pt x="43" y="14"/>
                  </a:lnTo>
                  <a:lnTo>
                    <a:pt x="52" y="12"/>
                  </a:lnTo>
                  <a:lnTo>
                    <a:pt x="56" y="7"/>
                  </a:lnTo>
                  <a:lnTo>
                    <a:pt x="56" y="3"/>
                  </a:lnTo>
                  <a:lnTo>
                    <a:pt x="54" y="0"/>
                  </a:lnTo>
                  <a:lnTo>
                    <a:pt x="45" y="0"/>
                  </a:lnTo>
                  <a:lnTo>
                    <a:pt x="36" y="0"/>
                  </a:lnTo>
                  <a:lnTo>
                    <a:pt x="25"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2" name="Freeform 2489">
              <a:extLst>
                <a:ext uri="{FF2B5EF4-FFF2-40B4-BE49-F238E27FC236}">
                  <a16:creationId xmlns:a16="http://schemas.microsoft.com/office/drawing/2014/main" xmlns="" id="{8C7B6B99-25AC-CE45-B617-D1BC36B6BE62}"/>
                </a:ext>
              </a:extLst>
            </p:cNvPr>
            <p:cNvSpPr>
              <a:spLocks/>
            </p:cNvSpPr>
            <p:nvPr/>
          </p:nvSpPr>
          <p:spPr bwMode="auto">
            <a:xfrm>
              <a:off x="1788" y="3165"/>
              <a:ext cx="58" cy="23"/>
            </a:xfrm>
            <a:custGeom>
              <a:avLst/>
              <a:gdLst>
                <a:gd name="T0" fmla="*/ 4 w 58"/>
                <a:gd name="T1" fmla="*/ 12 h 23"/>
                <a:gd name="T2" fmla="*/ 4 w 58"/>
                <a:gd name="T3" fmla="*/ 12 h 23"/>
                <a:gd name="T4" fmla="*/ 0 w 58"/>
                <a:gd name="T5" fmla="*/ 16 h 23"/>
                <a:gd name="T6" fmla="*/ 0 w 58"/>
                <a:gd name="T7" fmla="*/ 18 h 23"/>
                <a:gd name="T8" fmla="*/ 4 w 58"/>
                <a:gd name="T9" fmla="*/ 21 h 23"/>
                <a:gd name="T10" fmla="*/ 11 w 58"/>
                <a:gd name="T11" fmla="*/ 23 h 23"/>
                <a:gd name="T12" fmla="*/ 11 w 58"/>
                <a:gd name="T13" fmla="*/ 23 h 23"/>
                <a:gd name="T14" fmla="*/ 22 w 58"/>
                <a:gd name="T15" fmla="*/ 21 h 23"/>
                <a:gd name="T16" fmla="*/ 33 w 58"/>
                <a:gd name="T17" fmla="*/ 18 h 23"/>
                <a:gd name="T18" fmla="*/ 45 w 58"/>
                <a:gd name="T19" fmla="*/ 16 h 23"/>
                <a:gd name="T20" fmla="*/ 51 w 58"/>
                <a:gd name="T21" fmla="*/ 12 h 23"/>
                <a:gd name="T22" fmla="*/ 51 w 58"/>
                <a:gd name="T23" fmla="*/ 12 h 23"/>
                <a:gd name="T24" fmla="*/ 56 w 58"/>
                <a:gd name="T25" fmla="*/ 7 h 23"/>
                <a:gd name="T26" fmla="*/ 58 w 58"/>
                <a:gd name="T27" fmla="*/ 3 h 23"/>
                <a:gd name="T28" fmla="*/ 54 w 58"/>
                <a:gd name="T29" fmla="*/ 0 h 23"/>
                <a:gd name="T30" fmla="*/ 45 w 58"/>
                <a:gd name="T31" fmla="*/ 0 h 23"/>
                <a:gd name="T32" fmla="*/ 45 w 58"/>
                <a:gd name="T33" fmla="*/ 0 h 23"/>
                <a:gd name="T34" fmla="*/ 36 w 58"/>
                <a:gd name="T35" fmla="*/ 3 h 23"/>
                <a:gd name="T36" fmla="*/ 24 w 58"/>
                <a:gd name="T37" fmla="*/ 5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18"/>
                  </a:lnTo>
                  <a:lnTo>
                    <a:pt x="4" y="21"/>
                  </a:lnTo>
                  <a:lnTo>
                    <a:pt x="11" y="23"/>
                  </a:lnTo>
                  <a:lnTo>
                    <a:pt x="22" y="21"/>
                  </a:lnTo>
                  <a:lnTo>
                    <a:pt x="33" y="18"/>
                  </a:lnTo>
                  <a:lnTo>
                    <a:pt x="45" y="16"/>
                  </a:lnTo>
                  <a:lnTo>
                    <a:pt x="51" y="12"/>
                  </a:lnTo>
                  <a:lnTo>
                    <a:pt x="56" y="7"/>
                  </a:lnTo>
                  <a:lnTo>
                    <a:pt x="58" y="3"/>
                  </a:lnTo>
                  <a:lnTo>
                    <a:pt x="54" y="0"/>
                  </a:lnTo>
                  <a:lnTo>
                    <a:pt x="45" y="0"/>
                  </a:lnTo>
                  <a:lnTo>
                    <a:pt x="36" y="3"/>
                  </a:lnTo>
                  <a:lnTo>
                    <a:pt x="24"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3" name="Freeform 2490">
              <a:extLst>
                <a:ext uri="{FF2B5EF4-FFF2-40B4-BE49-F238E27FC236}">
                  <a16:creationId xmlns:a16="http://schemas.microsoft.com/office/drawing/2014/main" xmlns="" id="{420DC8B5-B340-7542-85C8-C9B36F75C5D3}"/>
                </a:ext>
              </a:extLst>
            </p:cNvPr>
            <p:cNvSpPr>
              <a:spLocks/>
            </p:cNvSpPr>
            <p:nvPr/>
          </p:nvSpPr>
          <p:spPr bwMode="auto">
            <a:xfrm>
              <a:off x="1788" y="3165"/>
              <a:ext cx="58" cy="23"/>
            </a:xfrm>
            <a:custGeom>
              <a:avLst/>
              <a:gdLst>
                <a:gd name="T0" fmla="*/ 4 w 58"/>
                <a:gd name="T1" fmla="*/ 12 h 23"/>
                <a:gd name="T2" fmla="*/ 4 w 58"/>
                <a:gd name="T3" fmla="*/ 12 h 23"/>
                <a:gd name="T4" fmla="*/ 0 w 58"/>
                <a:gd name="T5" fmla="*/ 16 h 23"/>
                <a:gd name="T6" fmla="*/ 0 w 58"/>
                <a:gd name="T7" fmla="*/ 18 h 23"/>
                <a:gd name="T8" fmla="*/ 4 w 58"/>
                <a:gd name="T9" fmla="*/ 21 h 23"/>
                <a:gd name="T10" fmla="*/ 11 w 58"/>
                <a:gd name="T11" fmla="*/ 23 h 23"/>
                <a:gd name="T12" fmla="*/ 11 w 58"/>
                <a:gd name="T13" fmla="*/ 23 h 23"/>
                <a:gd name="T14" fmla="*/ 22 w 58"/>
                <a:gd name="T15" fmla="*/ 21 h 23"/>
                <a:gd name="T16" fmla="*/ 33 w 58"/>
                <a:gd name="T17" fmla="*/ 18 h 23"/>
                <a:gd name="T18" fmla="*/ 45 w 58"/>
                <a:gd name="T19" fmla="*/ 16 h 23"/>
                <a:gd name="T20" fmla="*/ 51 w 58"/>
                <a:gd name="T21" fmla="*/ 12 h 23"/>
                <a:gd name="T22" fmla="*/ 51 w 58"/>
                <a:gd name="T23" fmla="*/ 12 h 23"/>
                <a:gd name="T24" fmla="*/ 56 w 58"/>
                <a:gd name="T25" fmla="*/ 7 h 23"/>
                <a:gd name="T26" fmla="*/ 58 w 58"/>
                <a:gd name="T27" fmla="*/ 3 h 23"/>
                <a:gd name="T28" fmla="*/ 54 w 58"/>
                <a:gd name="T29" fmla="*/ 0 h 23"/>
                <a:gd name="T30" fmla="*/ 45 w 58"/>
                <a:gd name="T31" fmla="*/ 0 h 23"/>
                <a:gd name="T32" fmla="*/ 45 w 58"/>
                <a:gd name="T33" fmla="*/ 0 h 23"/>
                <a:gd name="T34" fmla="*/ 36 w 58"/>
                <a:gd name="T35" fmla="*/ 3 h 23"/>
                <a:gd name="T36" fmla="*/ 24 w 58"/>
                <a:gd name="T37" fmla="*/ 5 h 23"/>
                <a:gd name="T38" fmla="*/ 13 w 58"/>
                <a:gd name="T39" fmla="*/ 7 h 23"/>
                <a:gd name="T40" fmla="*/ 4 w 58"/>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3">
                  <a:moveTo>
                    <a:pt x="4" y="12"/>
                  </a:moveTo>
                  <a:lnTo>
                    <a:pt x="4" y="12"/>
                  </a:lnTo>
                  <a:lnTo>
                    <a:pt x="0" y="16"/>
                  </a:lnTo>
                  <a:lnTo>
                    <a:pt x="0" y="18"/>
                  </a:lnTo>
                  <a:lnTo>
                    <a:pt x="4" y="21"/>
                  </a:lnTo>
                  <a:lnTo>
                    <a:pt x="11" y="23"/>
                  </a:lnTo>
                  <a:lnTo>
                    <a:pt x="22" y="21"/>
                  </a:lnTo>
                  <a:lnTo>
                    <a:pt x="33" y="18"/>
                  </a:lnTo>
                  <a:lnTo>
                    <a:pt x="45" y="16"/>
                  </a:lnTo>
                  <a:lnTo>
                    <a:pt x="51" y="12"/>
                  </a:lnTo>
                  <a:lnTo>
                    <a:pt x="56" y="7"/>
                  </a:lnTo>
                  <a:lnTo>
                    <a:pt x="58" y="3"/>
                  </a:lnTo>
                  <a:lnTo>
                    <a:pt x="54" y="0"/>
                  </a:lnTo>
                  <a:lnTo>
                    <a:pt x="45" y="0"/>
                  </a:lnTo>
                  <a:lnTo>
                    <a:pt x="36" y="3"/>
                  </a:lnTo>
                  <a:lnTo>
                    <a:pt x="24"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4" name="Freeform 2491">
              <a:extLst>
                <a:ext uri="{FF2B5EF4-FFF2-40B4-BE49-F238E27FC236}">
                  <a16:creationId xmlns:a16="http://schemas.microsoft.com/office/drawing/2014/main" xmlns="" id="{F5F1D8A8-5468-214A-9244-9F360A0E1927}"/>
                </a:ext>
              </a:extLst>
            </p:cNvPr>
            <p:cNvSpPr>
              <a:spLocks/>
            </p:cNvSpPr>
            <p:nvPr/>
          </p:nvSpPr>
          <p:spPr bwMode="auto">
            <a:xfrm>
              <a:off x="1738" y="3165"/>
              <a:ext cx="59" cy="23"/>
            </a:xfrm>
            <a:custGeom>
              <a:avLst/>
              <a:gdLst>
                <a:gd name="T0" fmla="*/ 4 w 59"/>
                <a:gd name="T1" fmla="*/ 12 h 23"/>
                <a:gd name="T2" fmla="*/ 4 w 59"/>
                <a:gd name="T3" fmla="*/ 12 h 23"/>
                <a:gd name="T4" fmla="*/ 0 w 59"/>
                <a:gd name="T5" fmla="*/ 16 h 23"/>
                <a:gd name="T6" fmla="*/ 0 w 59"/>
                <a:gd name="T7" fmla="*/ 21 h 23"/>
                <a:gd name="T8" fmla="*/ 4 w 59"/>
                <a:gd name="T9" fmla="*/ 23 h 23"/>
                <a:gd name="T10" fmla="*/ 13 w 59"/>
                <a:gd name="T11" fmla="*/ 23 h 23"/>
                <a:gd name="T12" fmla="*/ 13 w 59"/>
                <a:gd name="T13" fmla="*/ 23 h 23"/>
                <a:gd name="T14" fmla="*/ 22 w 59"/>
                <a:gd name="T15" fmla="*/ 23 h 23"/>
                <a:gd name="T16" fmla="*/ 34 w 59"/>
                <a:gd name="T17" fmla="*/ 18 h 23"/>
                <a:gd name="T18" fmla="*/ 45 w 59"/>
                <a:gd name="T19" fmla="*/ 16 h 23"/>
                <a:gd name="T20" fmla="*/ 54 w 59"/>
                <a:gd name="T21" fmla="*/ 12 h 23"/>
                <a:gd name="T22" fmla="*/ 54 w 59"/>
                <a:gd name="T23" fmla="*/ 12 h 23"/>
                <a:gd name="T24" fmla="*/ 59 w 59"/>
                <a:gd name="T25" fmla="*/ 7 h 23"/>
                <a:gd name="T26" fmla="*/ 59 w 59"/>
                <a:gd name="T27" fmla="*/ 5 h 23"/>
                <a:gd name="T28" fmla="*/ 54 w 59"/>
                <a:gd name="T29" fmla="*/ 3 h 23"/>
                <a:gd name="T30" fmla="*/ 47 w 59"/>
                <a:gd name="T31" fmla="*/ 0 h 23"/>
                <a:gd name="T32" fmla="*/ 47 w 59"/>
                <a:gd name="T33" fmla="*/ 0 h 23"/>
                <a:gd name="T34" fmla="*/ 36 w 59"/>
                <a:gd name="T35" fmla="*/ 3 h 23"/>
                <a:gd name="T36" fmla="*/ 25 w 59"/>
                <a:gd name="T37" fmla="*/ 5 h 23"/>
                <a:gd name="T38" fmla="*/ 13 w 59"/>
                <a:gd name="T39" fmla="*/ 7 h 23"/>
                <a:gd name="T40" fmla="*/ 4 w 5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4" y="12"/>
                  </a:moveTo>
                  <a:lnTo>
                    <a:pt x="4" y="12"/>
                  </a:lnTo>
                  <a:lnTo>
                    <a:pt x="0" y="16"/>
                  </a:lnTo>
                  <a:lnTo>
                    <a:pt x="0" y="21"/>
                  </a:lnTo>
                  <a:lnTo>
                    <a:pt x="4" y="23"/>
                  </a:lnTo>
                  <a:lnTo>
                    <a:pt x="13" y="23"/>
                  </a:lnTo>
                  <a:lnTo>
                    <a:pt x="22" y="23"/>
                  </a:lnTo>
                  <a:lnTo>
                    <a:pt x="34" y="18"/>
                  </a:lnTo>
                  <a:lnTo>
                    <a:pt x="45" y="16"/>
                  </a:lnTo>
                  <a:lnTo>
                    <a:pt x="54" y="12"/>
                  </a:lnTo>
                  <a:lnTo>
                    <a:pt x="59" y="7"/>
                  </a:lnTo>
                  <a:lnTo>
                    <a:pt x="59" y="5"/>
                  </a:lnTo>
                  <a:lnTo>
                    <a:pt x="54" y="3"/>
                  </a:lnTo>
                  <a:lnTo>
                    <a:pt x="47" y="0"/>
                  </a:lnTo>
                  <a:lnTo>
                    <a:pt x="36" y="3"/>
                  </a:lnTo>
                  <a:lnTo>
                    <a:pt x="25"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5" name="Freeform 2492">
              <a:extLst>
                <a:ext uri="{FF2B5EF4-FFF2-40B4-BE49-F238E27FC236}">
                  <a16:creationId xmlns:a16="http://schemas.microsoft.com/office/drawing/2014/main" xmlns="" id="{41F03B22-A27C-8148-BB64-E3996C7EE279}"/>
                </a:ext>
              </a:extLst>
            </p:cNvPr>
            <p:cNvSpPr>
              <a:spLocks/>
            </p:cNvSpPr>
            <p:nvPr/>
          </p:nvSpPr>
          <p:spPr bwMode="auto">
            <a:xfrm>
              <a:off x="1738" y="3165"/>
              <a:ext cx="59" cy="23"/>
            </a:xfrm>
            <a:custGeom>
              <a:avLst/>
              <a:gdLst>
                <a:gd name="T0" fmla="*/ 4 w 59"/>
                <a:gd name="T1" fmla="*/ 12 h 23"/>
                <a:gd name="T2" fmla="*/ 4 w 59"/>
                <a:gd name="T3" fmla="*/ 12 h 23"/>
                <a:gd name="T4" fmla="*/ 0 w 59"/>
                <a:gd name="T5" fmla="*/ 16 h 23"/>
                <a:gd name="T6" fmla="*/ 0 w 59"/>
                <a:gd name="T7" fmla="*/ 21 h 23"/>
                <a:gd name="T8" fmla="*/ 4 w 59"/>
                <a:gd name="T9" fmla="*/ 23 h 23"/>
                <a:gd name="T10" fmla="*/ 13 w 59"/>
                <a:gd name="T11" fmla="*/ 23 h 23"/>
                <a:gd name="T12" fmla="*/ 13 w 59"/>
                <a:gd name="T13" fmla="*/ 23 h 23"/>
                <a:gd name="T14" fmla="*/ 22 w 59"/>
                <a:gd name="T15" fmla="*/ 23 h 23"/>
                <a:gd name="T16" fmla="*/ 34 w 59"/>
                <a:gd name="T17" fmla="*/ 18 h 23"/>
                <a:gd name="T18" fmla="*/ 45 w 59"/>
                <a:gd name="T19" fmla="*/ 16 h 23"/>
                <a:gd name="T20" fmla="*/ 54 w 59"/>
                <a:gd name="T21" fmla="*/ 12 h 23"/>
                <a:gd name="T22" fmla="*/ 54 w 59"/>
                <a:gd name="T23" fmla="*/ 12 h 23"/>
                <a:gd name="T24" fmla="*/ 59 w 59"/>
                <a:gd name="T25" fmla="*/ 7 h 23"/>
                <a:gd name="T26" fmla="*/ 59 w 59"/>
                <a:gd name="T27" fmla="*/ 5 h 23"/>
                <a:gd name="T28" fmla="*/ 54 w 59"/>
                <a:gd name="T29" fmla="*/ 3 h 23"/>
                <a:gd name="T30" fmla="*/ 47 w 59"/>
                <a:gd name="T31" fmla="*/ 0 h 23"/>
                <a:gd name="T32" fmla="*/ 47 w 59"/>
                <a:gd name="T33" fmla="*/ 0 h 23"/>
                <a:gd name="T34" fmla="*/ 36 w 59"/>
                <a:gd name="T35" fmla="*/ 3 h 23"/>
                <a:gd name="T36" fmla="*/ 25 w 59"/>
                <a:gd name="T37" fmla="*/ 5 h 23"/>
                <a:gd name="T38" fmla="*/ 13 w 59"/>
                <a:gd name="T39" fmla="*/ 7 h 23"/>
                <a:gd name="T40" fmla="*/ 4 w 59"/>
                <a:gd name="T41" fmla="*/ 12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3">
                  <a:moveTo>
                    <a:pt x="4" y="12"/>
                  </a:moveTo>
                  <a:lnTo>
                    <a:pt x="4" y="12"/>
                  </a:lnTo>
                  <a:lnTo>
                    <a:pt x="0" y="16"/>
                  </a:lnTo>
                  <a:lnTo>
                    <a:pt x="0" y="21"/>
                  </a:lnTo>
                  <a:lnTo>
                    <a:pt x="4" y="23"/>
                  </a:lnTo>
                  <a:lnTo>
                    <a:pt x="13" y="23"/>
                  </a:lnTo>
                  <a:lnTo>
                    <a:pt x="22" y="23"/>
                  </a:lnTo>
                  <a:lnTo>
                    <a:pt x="34" y="18"/>
                  </a:lnTo>
                  <a:lnTo>
                    <a:pt x="45" y="16"/>
                  </a:lnTo>
                  <a:lnTo>
                    <a:pt x="54" y="12"/>
                  </a:lnTo>
                  <a:lnTo>
                    <a:pt x="59" y="7"/>
                  </a:lnTo>
                  <a:lnTo>
                    <a:pt x="59" y="5"/>
                  </a:lnTo>
                  <a:lnTo>
                    <a:pt x="54" y="3"/>
                  </a:lnTo>
                  <a:lnTo>
                    <a:pt x="47" y="0"/>
                  </a:lnTo>
                  <a:lnTo>
                    <a:pt x="36" y="3"/>
                  </a:lnTo>
                  <a:lnTo>
                    <a:pt x="25"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6" name="Freeform 2493">
              <a:extLst>
                <a:ext uri="{FF2B5EF4-FFF2-40B4-BE49-F238E27FC236}">
                  <a16:creationId xmlns:a16="http://schemas.microsoft.com/office/drawing/2014/main" xmlns="" id="{CFFDB1B1-7927-144C-9877-7A85B3D5FD63}"/>
                </a:ext>
              </a:extLst>
            </p:cNvPr>
            <p:cNvSpPr>
              <a:spLocks/>
            </p:cNvSpPr>
            <p:nvPr/>
          </p:nvSpPr>
          <p:spPr bwMode="auto">
            <a:xfrm>
              <a:off x="1688" y="3168"/>
              <a:ext cx="59" cy="20"/>
            </a:xfrm>
            <a:custGeom>
              <a:avLst/>
              <a:gdLst>
                <a:gd name="T0" fmla="*/ 5 w 59"/>
                <a:gd name="T1" fmla="*/ 9 h 20"/>
                <a:gd name="T2" fmla="*/ 5 w 59"/>
                <a:gd name="T3" fmla="*/ 9 h 20"/>
                <a:gd name="T4" fmla="*/ 0 w 59"/>
                <a:gd name="T5" fmla="*/ 13 h 20"/>
                <a:gd name="T6" fmla="*/ 0 w 59"/>
                <a:gd name="T7" fmla="*/ 18 h 20"/>
                <a:gd name="T8" fmla="*/ 5 w 59"/>
                <a:gd name="T9" fmla="*/ 20 h 20"/>
                <a:gd name="T10" fmla="*/ 12 w 59"/>
                <a:gd name="T11" fmla="*/ 20 h 20"/>
                <a:gd name="T12" fmla="*/ 12 w 59"/>
                <a:gd name="T13" fmla="*/ 20 h 20"/>
                <a:gd name="T14" fmla="*/ 23 w 59"/>
                <a:gd name="T15" fmla="*/ 20 h 20"/>
                <a:gd name="T16" fmla="*/ 36 w 59"/>
                <a:gd name="T17" fmla="*/ 18 h 20"/>
                <a:gd name="T18" fmla="*/ 45 w 59"/>
                <a:gd name="T19" fmla="*/ 13 h 20"/>
                <a:gd name="T20" fmla="*/ 54 w 59"/>
                <a:gd name="T21" fmla="*/ 9 h 20"/>
                <a:gd name="T22" fmla="*/ 54 w 59"/>
                <a:gd name="T23" fmla="*/ 9 h 20"/>
                <a:gd name="T24" fmla="*/ 59 w 59"/>
                <a:gd name="T25" fmla="*/ 4 h 20"/>
                <a:gd name="T26" fmla="*/ 59 w 59"/>
                <a:gd name="T27" fmla="*/ 2 h 20"/>
                <a:gd name="T28" fmla="*/ 57 w 59"/>
                <a:gd name="T29" fmla="*/ 0 h 20"/>
                <a:gd name="T30" fmla="*/ 48 w 59"/>
                <a:gd name="T31" fmla="*/ 0 h 20"/>
                <a:gd name="T32" fmla="*/ 48 w 59"/>
                <a:gd name="T33" fmla="*/ 0 h 20"/>
                <a:gd name="T34" fmla="*/ 36 w 59"/>
                <a:gd name="T35" fmla="*/ 0 h 20"/>
                <a:gd name="T36" fmla="*/ 25 w 59"/>
                <a:gd name="T37" fmla="*/ 2 h 20"/>
                <a:gd name="T38" fmla="*/ 14 w 59"/>
                <a:gd name="T39" fmla="*/ 6 h 20"/>
                <a:gd name="T40" fmla="*/ 5 w 59"/>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0">
                  <a:moveTo>
                    <a:pt x="5" y="9"/>
                  </a:moveTo>
                  <a:lnTo>
                    <a:pt x="5" y="9"/>
                  </a:lnTo>
                  <a:lnTo>
                    <a:pt x="0" y="13"/>
                  </a:lnTo>
                  <a:lnTo>
                    <a:pt x="0" y="18"/>
                  </a:lnTo>
                  <a:lnTo>
                    <a:pt x="5" y="20"/>
                  </a:lnTo>
                  <a:lnTo>
                    <a:pt x="12" y="20"/>
                  </a:lnTo>
                  <a:lnTo>
                    <a:pt x="23" y="20"/>
                  </a:lnTo>
                  <a:lnTo>
                    <a:pt x="36" y="18"/>
                  </a:lnTo>
                  <a:lnTo>
                    <a:pt x="45" y="13"/>
                  </a:lnTo>
                  <a:lnTo>
                    <a:pt x="54" y="9"/>
                  </a:lnTo>
                  <a:lnTo>
                    <a:pt x="59" y="4"/>
                  </a:lnTo>
                  <a:lnTo>
                    <a:pt x="59" y="2"/>
                  </a:lnTo>
                  <a:lnTo>
                    <a:pt x="57" y="0"/>
                  </a:lnTo>
                  <a:lnTo>
                    <a:pt x="48" y="0"/>
                  </a:lnTo>
                  <a:lnTo>
                    <a:pt x="36" y="0"/>
                  </a:lnTo>
                  <a:lnTo>
                    <a:pt x="25" y="2"/>
                  </a:lnTo>
                  <a:lnTo>
                    <a:pt x="14" y="6"/>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7" name="Freeform 2494">
              <a:extLst>
                <a:ext uri="{FF2B5EF4-FFF2-40B4-BE49-F238E27FC236}">
                  <a16:creationId xmlns:a16="http://schemas.microsoft.com/office/drawing/2014/main" xmlns="" id="{373BB6CA-C602-DB46-991E-5737B0B05676}"/>
                </a:ext>
              </a:extLst>
            </p:cNvPr>
            <p:cNvSpPr>
              <a:spLocks/>
            </p:cNvSpPr>
            <p:nvPr/>
          </p:nvSpPr>
          <p:spPr bwMode="auto">
            <a:xfrm>
              <a:off x="1688" y="3168"/>
              <a:ext cx="59" cy="20"/>
            </a:xfrm>
            <a:custGeom>
              <a:avLst/>
              <a:gdLst>
                <a:gd name="T0" fmla="*/ 5 w 59"/>
                <a:gd name="T1" fmla="*/ 9 h 20"/>
                <a:gd name="T2" fmla="*/ 5 w 59"/>
                <a:gd name="T3" fmla="*/ 9 h 20"/>
                <a:gd name="T4" fmla="*/ 0 w 59"/>
                <a:gd name="T5" fmla="*/ 13 h 20"/>
                <a:gd name="T6" fmla="*/ 0 w 59"/>
                <a:gd name="T7" fmla="*/ 18 h 20"/>
                <a:gd name="T8" fmla="*/ 5 w 59"/>
                <a:gd name="T9" fmla="*/ 20 h 20"/>
                <a:gd name="T10" fmla="*/ 12 w 59"/>
                <a:gd name="T11" fmla="*/ 20 h 20"/>
                <a:gd name="T12" fmla="*/ 12 w 59"/>
                <a:gd name="T13" fmla="*/ 20 h 20"/>
                <a:gd name="T14" fmla="*/ 23 w 59"/>
                <a:gd name="T15" fmla="*/ 20 h 20"/>
                <a:gd name="T16" fmla="*/ 36 w 59"/>
                <a:gd name="T17" fmla="*/ 18 h 20"/>
                <a:gd name="T18" fmla="*/ 45 w 59"/>
                <a:gd name="T19" fmla="*/ 13 h 20"/>
                <a:gd name="T20" fmla="*/ 54 w 59"/>
                <a:gd name="T21" fmla="*/ 9 h 20"/>
                <a:gd name="T22" fmla="*/ 54 w 59"/>
                <a:gd name="T23" fmla="*/ 9 h 20"/>
                <a:gd name="T24" fmla="*/ 59 w 59"/>
                <a:gd name="T25" fmla="*/ 4 h 20"/>
                <a:gd name="T26" fmla="*/ 59 w 59"/>
                <a:gd name="T27" fmla="*/ 2 h 20"/>
                <a:gd name="T28" fmla="*/ 57 w 59"/>
                <a:gd name="T29" fmla="*/ 0 h 20"/>
                <a:gd name="T30" fmla="*/ 48 w 59"/>
                <a:gd name="T31" fmla="*/ 0 h 20"/>
                <a:gd name="T32" fmla="*/ 48 w 59"/>
                <a:gd name="T33" fmla="*/ 0 h 20"/>
                <a:gd name="T34" fmla="*/ 36 w 59"/>
                <a:gd name="T35" fmla="*/ 0 h 20"/>
                <a:gd name="T36" fmla="*/ 25 w 59"/>
                <a:gd name="T37" fmla="*/ 2 h 20"/>
                <a:gd name="T38" fmla="*/ 14 w 59"/>
                <a:gd name="T39" fmla="*/ 6 h 20"/>
                <a:gd name="T40" fmla="*/ 5 w 59"/>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0">
                  <a:moveTo>
                    <a:pt x="5" y="9"/>
                  </a:moveTo>
                  <a:lnTo>
                    <a:pt x="5" y="9"/>
                  </a:lnTo>
                  <a:lnTo>
                    <a:pt x="0" y="13"/>
                  </a:lnTo>
                  <a:lnTo>
                    <a:pt x="0" y="18"/>
                  </a:lnTo>
                  <a:lnTo>
                    <a:pt x="5" y="20"/>
                  </a:lnTo>
                  <a:lnTo>
                    <a:pt x="12" y="20"/>
                  </a:lnTo>
                  <a:lnTo>
                    <a:pt x="23" y="20"/>
                  </a:lnTo>
                  <a:lnTo>
                    <a:pt x="36" y="18"/>
                  </a:lnTo>
                  <a:lnTo>
                    <a:pt x="45" y="13"/>
                  </a:lnTo>
                  <a:lnTo>
                    <a:pt x="54" y="9"/>
                  </a:lnTo>
                  <a:lnTo>
                    <a:pt x="59" y="4"/>
                  </a:lnTo>
                  <a:lnTo>
                    <a:pt x="59" y="2"/>
                  </a:lnTo>
                  <a:lnTo>
                    <a:pt x="57" y="0"/>
                  </a:lnTo>
                  <a:lnTo>
                    <a:pt x="48" y="0"/>
                  </a:lnTo>
                  <a:lnTo>
                    <a:pt x="36" y="0"/>
                  </a:lnTo>
                  <a:lnTo>
                    <a:pt x="25" y="2"/>
                  </a:lnTo>
                  <a:lnTo>
                    <a:pt x="14" y="6"/>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8" name="Freeform 2495">
              <a:extLst>
                <a:ext uri="{FF2B5EF4-FFF2-40B4-BE49-F238E27FC236}">
                  <a16:creationId xmlns:a16="http://schemas.microsoft.com/office/drawing/2014/main" xmlns="" id="{D369D539-405A-1A47-A434-545935D52A2D}"/>
                </a:ext>
              </a:extLst>
            </p:cNvPr>
            <p:cNvSpPr>
              <a:spLocks/>
            </p:cNvSpPr>
            <p:nvPr/>
          </p:nvSpPr>
          <p:spPr bwMode="auto">
            <a:xfrm>
              <a:off x="1637" y="3168"/>
              <a:ext cx="60" cy="20"/>
            </a:xfrm>
            <a:custGeom>
              <a:avLst/>
              <a:gdLst>
                <a:gd name="T0" fmla="*/ 4 w 60"/>
                <a:gd name="T1" fmla="*/ 11 h 20"/>
                <a:gd name="T2" fmla="*/ 4 w 60"/>
                <a:gd name="T3" fmla="*/ 11 h 20"/>
                <a:gd name="T4" fmla="*/ 0 w 60"/>
                <a:gd name="T5" fmla="*/ 15 h 20"/>
                <a:gd name="T6" fmla="*/ 0 w 60"/>
                <a:gd name="T7" fmla="*/ 18 h 20"/>
                <a:gd name="T8" fmla="*/ 4 w 60"/>
                <a:gd name="T9" fmla="*/ 20 h 20"/>
                <a:gd name="T10" fmla="*/ 13 w 60"/>
                <a:gd name="T11" fmla="*/ 20 h 20"/>
                <a:gd name="T12" fmla="*/ 13 w 60"/>
                <a:gd name="T13" fmla="*/ 20 h 20"/>
                <a:gd name="T14" fmla="*/ 24 w 60"/>
                <a:gd name="T15" fmla="*/ 20 h 20"/>
                <a:gd name="T16" fmla="*/ 36 w 60"/>
                <a:gd name="T17" fmla="*/ 18 h 20"/>
                <a:gd name="T18" fmla="*/ 47 w 60"/>
                <a:gd name="T19" fmla="*/ 13 h 20"/>
                <a:gd name="T20" fmla="*/ 56 w 60"/>
                <a:gd name="T21" fmla="*/ 9 h 20"/>
                <a:gd name="T22" fmla="*/ 56 w 60"/>
                <a:gd name="T23" fmla="*/ 9 h 20"/>
                <a:gd name="T24" fmla="*/ 60 w 60"/>
                <a:gd name="T25" fmla="*/ 6 h 20"/>
                <a:gd name="T26" fmla="*/ 60 w 60"/>
                <a:gd name="T27" fmla="*/ 2 h 20"/>
                <a:gd name="T28" fmla="*/ 56 w 60"/>
                <a:gd name="T29" fmla="*/ 0 h 20"/>
                <a:gd name="T30" fmla="*/ 47 w 60"/>
                <a:gd name="T31" fmla="*/ 0 h 20"/>
                <a:gd name="T32" fmla="*/ 47 w 60"/>
                <a:gd name="T33" fmla="*/ 0 h 20"/>
                <a:gd name="T34" fmla="*/ 36 w 60"/>
                <a:gd name="T35" fmla="*/ 0 h 20"/>
                <a:gd name="T36" fmla="*/ 24 w 60"/>
                <a:gd name="T37" fmla="*/ 2 h 20"/>
                <a:gd name="T38" fmla="*/ 13 w 60"/>
                <a:gd name="T39" fmla="*/ 6 h 20"/>
                <a:gd name="T40" fmla="*/ 4 w 6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0">
                  <a:moveTo>
                    <a:pt x="4" y="11"/>
                  </a:moveTo>
                  <a:lnTo>
                    <a:pt x="4" y="11"/>
                  </a:lnTo>
                  <a:lnTo>
                    <a:pt x="0" y="15"/>
                  </a:lnTo>
                  <a:lnTo>
                    <a:pt x="0" y="18"/>
                  </a:lnTo>
                  <a:lnTo>
                    <a:pt x="4" y="20"/>
                  </a:lnTo>
                  <a:lnTo>
                    <a:pt x="13" y="20"/>
                  </a:lnTo>
                  <a:lnTo>
                    <a:pt x="24" y="20"/>
                  </a:lnTo>
                  <a:lnTo>
                    <a:pt x="36" y="18"/>
                  </a:lnTo>
                  <a:lnTo>
                    <a:pt x="47" y="13"/>
                  </a:lnTo>
                  <a:lnTo>
                    <a:pt x="56" y="9"/>
                  </a:lnTo>
                  <a:lnTo>
                    <a:pt x="60" y="6"/>
                  </a:lnTo>
                  <a:lnTo>
                    <a:pt x="60" y="2"/>
                  </a:lnTo>
                  <a:lnTo>
                    <a:pt x="56" y="0"/>
                  </a:lnTo>
                  <a:lnTo>
                    <a:pt x="47" y="0"/>
                  </a:lnTo>
                  <a:lnTo>
                    <a:pt x="36" y="0"/>
                  </a:lnTo>
                  <a:lnTo>
                    <a:pt x="24"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79" name="Freeform 2496">
              <a:extLst>
                <a:ext uri="{FF2B5EF4-FFF2-40B4-BE49-F238E27FC236}">
                  <a16:creationId xmlns:a16="http://schemas.microsoft.com/office/drawing/2014/main" xmlns="" id="{DD758B2E-D4E7-944A-826E-24F97134AD29}"/>
                </a:ext>
              </a:extLst>
            </p:cNvPr>
            <p:cNvSpPr>
              <a:spLocks/>
            </p:cNvSpPr>
            <p:nvPr/>
          </p:nvSpPr>
          <p:spPr bwMode="auto">
            <a:xfrm>
              <a:off x="1637" y="3168"/>
              <a:ext cx="60" cy="20"/>
            </a:xfrm>
            <a:custGeom>
              <a:avLst/>
              <a:gdLst>
                <a:gd name="T0" fmla="*/ 4 w 60"/>
                <a:gd name="T1" fmla="*/ 11 h 20"/>
                <a:gd name="T2" fmla="*/ 4 w 60"/>
                <a:gd name="T3" fmla="*/ 11 h 20"/>
                <a:gd name="T4" fmla="*/ 0 w 60"/>
                <a:gd name="T5" fmla="*/ 15 h 20"/>
                <a:gd name="T6" fmla="*/ 0 w 60"/>
                <a:gd name="T7" fmla="*/ 18 h 20"/>
                <a:gd name="T8" fmla="*/ 4 w 60"/>
                <a:gd name="T9" fmla="*/ 20 h 20"/>
                <a:gd name="T10" fmla="*/ 13 w 60"/>
                <a:gd name="T11" fmla="*/ 20 h 20"/>
                <a:gd name="T12" fmla="*/ 13 w 60"/>
                <a:gd name="T13" fmla="*/ 20 h 20"/>
                <a:gd name="T14" fmla="*/ 24 w 60"/>
                <a:gd name="T15" fmla="*/ 20 h 20"/>
                <a:gd name="T16" fmla="*/ 36 w 60"/>
                <a:gd name="T17" fmla="*/ 18 h 20"/>
                <a:gd name="T18" fmla="*/ 47 w 60"/>
                <a:gd name="T19" fmla="*/ 13 h 20"/>
                <a:gd name="T20" fmla="*/ 56 w 60"/>
                <a:gd name="T21" fmla="*/ 9 h 20"/>
                <a:gd name="T22" fmla="*/ 56 w 60"/>
                <a:gd name="T23" fmla="*/ 9 h 20"/>
                <a:gd name="T24" fmla="*/ 60 w 60"/>
                <a:gd name="T25" fmla="*/ 6 h 20"/>
                <a:gd name="T26" fmla="*/ 60 w 60"/>
                <a:gd name="T27" fmla="*/ 2 h 20"/>
                <a:gd name="T28" fmla="*/ 56 w 60"/>
                <a:gd name="T29" fmla="*/ 0 h 20"/>
                <a:gd name="T30" fmla="*/ 47 w 60"/>
                <a:gd name="T31" fmla="*/ 0 h 20"/>
                <a:gd name="T32" fmla="*/ 47 w 60"/>
                <a:gd name="T33" fmla="*/ 0 h 20"/>
                <a:gd name="T34" fmla="*/ 36 w 60"/>
                <a:gd name="T35" fmla="*/ 0 h 20"/>
                <a:gd name="T36" fmla="*/ 24 w 60"/>
                <a:gd name="T37" fmla="*/ 2 h 20"/>
                <a:gd name="T38" fmla="*/ 13 w 60"/>
                <a:gd name="T39" fmla="*/ 6 h 20"/>
                <a:gd name="T40" fmla="*/ 4 w 6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 h="20">
                  <a:moveTo>
                    <a:pt x="4" y="11"/>
                  </a:moveTo>
                  <a:lnTo>
                    <a:pt x="4" y="11"/>
                  </a:lnTo>
                  <a:lnTo>
                    <a:pt x="0" y="15"/>
                  </a:lnTo>
                  <a:lnTo>
                    <a:pt x="0" y="18"/>
                  </a:lnTo>
                  <a:lnTo>
                    <a:pt x="4" y="20"/>
                  </a:lnTo>
                  <a:lnTo>
                    <a:pt x="13" y="20"/>
                  </a:lnTo>
                  <a:lnTo>
                    <a:pt x="24" y="20"/>
                  </a:lnTo>
                  <a:lnTo>
                    <a:pt x="36" y="18"/>
                  </a:lnTo>
                  <a:lnTo>
                    <a:pt x="47" y="13"/>
                  </a:lnTo>
                  <a:lnTo>
                    <a:pt x="56" y="9"/>
                  </a:lnTo>
                  <a:lnTo>
                    <a:pt x="60" y="6"/>
                  </a:lnTo>
                  <a:lnTo>
                    <a:pt x="60" y="2"/>
                  </a:lnTo>
                  <a:lnTo>
                    <a:pt x="56" y="0"/>
                  </a:lnTo>
                  <a:lnTo>
                    <a:pt x="47" y="0"/>
                  </a:lnTo>
                  <a:lnTo>
                    <a:pt x="36" y="0"/>
                  </a:lnTo>
                  <a:lnTo>
                    <a:pt x="24"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0" name="Freeform 2497">
              <a:extLst>
                <a:ext uri="{FF2B5EF4-FFF2-40B4-BE49-F238E27FC236}">
                  <a16:creationId xmlns:a16="http://schemas.microsoft.com/office/drawing/2014/main" xmlns="" id="{FEEF1A63-6799-BD43-8FE5-0326257E2766}"/>
                </a:ext>
              </a:extLst>
            </p:cNvPr>
            <p:cNvSpPr>
              <a:spLocks/>
            </p:cNvSpPr>
            <p:nvPr/>
          </p:nvSpPr>
          <p:spPr bwMode="auto">
            <a:xfrm>
              <a:off x="4269" y="3109"/>
              <a:ext cx="50" cy="18"/>
            </a:xfrm>
            <a:custGeom>
              <a:avLst/>
              <a:gdLst>
                <a:gd name="T0" fmla="*/ 3 w 50"/>
                <a:gd name="T1" fmla="*/ 9 h 18"/>
                <a:gd name="T2" fmla="*/ 3 w 50"/>
                <a:gd name="T3" fmla="*/ 9 h 18"/>
                <a:gd name="T4" fmla="*/ 9 w 50"/>
                <a:gd name="T5" fmla="*/ 14 h 18"/>
                <a:gd name="T6" fmla="*/ 18 w 50"/>
                <a:gd name="T7" fmla="*/ 16 h 18"/>
                <a:gd name="T8" fmla="*/ 27 w 50"/>
                <a:gd name="T9" fmla="*/ 18 h 18"/>
                <a:gd name="T10" fmla="*/ 36 w 50"/>
                <a:gd name="T11" fmla="*/ 18 h 18"/>
                <a:gd name="T12" fmla="*/ 36 w 50"/>
                <a:gd name="T13" fmla="*/ 18 h 18"/>
                <a:gd name="T14" fmla="*/ 43 w 50"/>
                <a:gd name="T15" fmla="*/ 18 h 18"/>
                <a:gd name="T16" fmla="*/ 48 w 50"/>
                <a:gd name="T17" fmla="*/ 16 h 18"/>
                <a:gd name="T18" fmla="*/ 50 w 50"/>
                <a:gd name="T19" fmla="*/ 14 h 18"/>
                <a:gd name="T20" fmla="*/ 45 w 50"/>
                <a:gd name="T21" fmla="*/ 9 h 18"/>
                <a:gd name="T22" fmla="*/ 45 w 50"/>
                <a:gd name="T23" fmla="*/ 9 h 18"/>
                <a:gd name="T24" fmla="*/ 41 w 50"/>
                <a:gd name="T25" fmla="*/ 5 h 18"/>
                <a:gd name="T26" fmla="*/ 32 w 50"/>
                <a:gd name="T27" fmla="*/ 2 h 18"/>
                <a:gd name="T28" fmla="*/ 12 w 50"/>
                <a:gd name="T29" fmla="*/ 0 h 18"/>
                <a:gd name="T30" fmla="*/ 12 w 50"/>
                <a:gd name="T31" fmla="*/ 0 h 18"/>
                <a:gd name="T32" fmla="*/ 5 w 50"/>
                <a:gd name="T33" fmla="*/ 0 h 18"/>
                <a:gd name="T34" fmla="*/ 0 w 50"/>
                <a:gd name="T35" fmla="*/ 2 h 18"/>
                <a:gd name="T36" fmla="*/ 0 w 50"/>
                <a:gd name="T37" fmla="*/ 5 h 18"/>
                <a:gd name="T38" fmla="*/ 3 w 50"/>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18">
                  <a:moveTo>
                    <a:pt x="3" y="9"/>
                  </a:moveTo>
                  <a:lnTo>
                    <a:pt x="3" y="9"/>
                  </a:lnTo>
                  <a:lnTo>
                    <a:pt x="9" y="14"/>
                  </a:lnTo>
                  <a:lnTo>
                    <a:pt x="18" y="16"/>
                  </a:lnTo>
                  <a:lnTo>
                    <a:pt x="27" y="18"/>
                  </a:lnTo>
                  <a:lnTo>
                    <a:pt x="36" y="18"/>
                  </a:lnTo>
                  <a:lnTo>
                    <a:pt x="43" y="18"/>
                  </a:lnTo>
                  <a:lnTo>
                    <a:pt x="48" y="16"/>
                  </a:lnTo>
                  <a:lnTo>
                    <a:pt x="50" y="14"/>
                  </a:lnTo>
                  <a:lnTo>
                    <a:pt x="45" y="9"/>
                  </a:lnTo>
                  <a:lnTo>
                    <a:pt x="41" y="5"/>
                  </a:lnTo>
                  <a:lnTo>
                    <a:pt x="32" y="2"/>
                  </a:lnTo>
                  <a:lnTo>
                    <a:pt x="12" y="0"/>
                  </a:lnTo>
                  <a:lnTo>
                    <a:pt x="5"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1" name="Freeform 2498">
              <a:extLst>
                <a:ext uri="{FF2B5EF4-FFF2-40B4-BE49-F238E27FC236}">
                  <a16:creationId xmlns:a16="http://schemas.microsoft.com/office/drawing/2014/main" xmlns="" id="{EEAA8FBA-4A7B-7B48-A148-2716744E2700}"/>
                </a:ext>
              </a:extLst>
            </p:cNvPr>
            <p:cNvSpPr>
              <a:spLocks/>
            </p:cNvSpPr>
            <p:nvPr/>
          </p:nvSpPr>
          <p:spPr bwMode="auto">
            <a:xfrm>
              <a:off x="4269" y="3109"/>
              <a:ext cx="50" cy="18"/>
            </a:xfrm>
            <a:custGeom>
              <a:avLst/>
              <a:gdLst>
                <a:gd name="T0" fmla="*/ 3 w 50"/>
                <a:gd name="T1" fmla="*/ 9 h 18"/>
                <a:gd name="T2" fmla="*/ 3 w 50"/>
                <a:gd name="T3" fmla="*/ 9 h 18"/>
                <a:gd name="T4" fmla="*/ 9 w 50"/>
                <a:gd name="T5" fmla="*/ 14 h 18"/>
                <a:gd name="T6" fmla="*/ 18 w 50"/>
                <a:gd name="T7" fmla="*/ 16 h 18"/>
                <a:gd name="T8" fmla="*/ 27 w 50"/>
                <a:gd name="T9" fmla="*/ 18 h 18"/>
                <a:gd name="T10" fmla="*/ 36 w 50"/>
                <a:gd name="T11" fmla="*/ 18 h 18"/>
                <a:gd name="T12" fmla="*/ 36 w 50"/>
                <a:gd name="T13" fmla="*/ 18 h 18"/>
                <a:gd name="T14" fmla="*/ 43 w 50"/>
                <a:gd name="T15" fmla="*/ 18 h 18"/>
                <a:gd name="T16" fmla="*/ 48 w 50"/>
                <a:gd name="T17" fmla="*/ 16 h 18"/>
                <a:gd name="T18" fmla="*/ 50 w 50"/>
                <a:gd name="T19" fmla="*/ 14 h 18"/>
                <a:gd name="T20" fmla="*/ 45 w 50"/>
                <a:gd name="T21" fmla="*/ 9 h 18"/>
                <a:gd name="T22" fmla="*/ 45 w 50"/>
                <a:gd name="T23" fmla="*/ 9 h 18"/>
                <a:gd name="T24" fmla="*/ 41 w 50"/>
                <a:gd name="T25" fmla="*/ 5 h 18"/>
                <a:gd name="T26" fmla="*/ 32 w 50"/>
                <a:gd name="T27" fmla="*/ 2 h 18"/>
                <a:gd name="T28" fmla="*/ 12 w 50"/>
                <a:gd name="T29" fmla="*/ 0 h 18"/>
                <a:gd name="T30" fmla="*/ 12 w 50"/>
                <a:gd name="T31" fmla="*/ 0 h 18"/>
                <a:gd name="T32" fmla="*/ 5 w 50"/>
                <a:gd name="T33" fmla="*/ 0 h 18"/>
                <a:gd name="T34" fmla="*/ 0 w 50"/>
                <a:gd name="T35" fmla="*/ 2 h 18"/>
                <a:gd name="T36" fmla="*/ 0 w 50"/>
                <a:gd name="T37" fmla="*/ 5 h 18"/>
                <a:gd name="T38" fmla="*/ 3 w 50"/>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0" h="18">
                  <a:moveTo>
                    <a:pt x="3" y="9"/>
                  </a:moveTo>
                  <a:lnTo>
                    <a:pt x="3" y="9"/>
                  </a:lnTo>
                  <a:lnTo>
                    <a:pt x="9" y="14"/>
                  </a:lnTo>
                  <a:lnTo>
                    <a:pt x="18" y="16"/>
                  </a:lnTo>
                  <a:lnTo>
                    <a:pt x="27" y="18"/>
                  </a:lnTo>
                  <a:lnTo>
                    <a:pt x="36" y="18"/>
                  </a:lnTo>
                  <a:lnTo>
                    <a:pt x="43" y="18"/>
                  </a:lnTo>
                  <a:lnTo>
                    <a:pt x="48" y="16"/>
                  </a:lnTo>
                  <a:lnTo>
                    <a:pt x="50" y="14"/>
                  </a:lnTo>
                  <a:lnTo>
                    <a:pt x="45" y="9"/>
                  </a:lnTo>
                  <a:lnTo>
                    <a:pt x="41" y="5"/>
                  </a:lnTo>
                  <a:lnTo>
                    <a:pt x="32" y="2"/>
                  </a:lnTo>
                  <a:lnTo>
                    <a:pt x="12" y="0"/>
                  </a:lnTo>
                  <a:lnTo>
                    <a:pt x="5"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2" name="Freeform 2499">
              <a:extLst>
                <a:ext uri="{FF2B5EF4-FFF2-40B4-BE49-F238E27FC236}">
                  <a16:creationId xmlns:a16="http://schemas.microsoft.com/office/drawing/2014/main" xmlns="" id="{2D5F98EA-AE88-FA4F-802C-34C2C2563D93}"/>
                </a:ext>
              </a:extLst>
            </p:cNvPr>
            <p:cNvSpPr>
              <a:spLocks/>
            </p:cNvSpPr>
            <p:nvPr/>
          </p:nvSpPr>
          <p:spPr bwMode="auto">
            <a:xfrm>
              <a:off x="4227" y="3109"/>
              <a:ext cx="47" cy="18"/>
            </a:xfrm>
            <a:custGeom>
              <a:avLst/>
              <a:gdLst>
                <a:gd name="T0" fmla="*/ 2 w 47"/>
                <a:gd name="T1" fmla="*/ 9 h 18"/>
                <a:gd name="T2" fmla="*/ 2 w 47"/>
                <a:gd name="T3" fmla="*/ 9 h 18"/>
                <a:gd name="T4" fmla="*/ 9 w 47"/>
                <a:gd name="T5" fmla="*/ 14 h 18"/>
                <a:gd name="T6" fmla="*/ 15 w 47"/>
                <a:gd name="T7" fmla="*/ 16 h 18"/>
                <a:gd name="T8" fmla="*/ 24 w 47"/>
                <a:gd name="T9" fmla="*/ 18 h 18"/>
                <a:gd name="T10" fmla="*/ 36 w 47"/>
                <a:gd name="T11" fmla="*/ 18 h 18"/>
                <a:gd name="T12" fmla="*/ 36 w 47"/>
                <a:gd name="T13" fmla="*/ 18 h 18"/>
                <a:gd name="T14" fmla="*/ 42 w 47"/>
                <a:gd name="T15" fmla="*/ 18 h 18"/>
                <a:gd name="T16" fmla="*/ 47 w 47"/>
                <a:gd name="T17" fmla="*/ 16 h 18"/>
                <a:gd name="T18" fmla="*/ 47 w 47"/>
                <a:gd name="T19" fmla="*/ 14 h 18"/>
                <a:gd name="T20" fmla="*/ 45 w 47"/>
                <a:gd name="T21" fmla="*/ 9 h 18"/>
                <a:gd name="T22" fmla="*/ 45 w 47"/>
                <a:gd name="T23" fmla="*/ 9 h 18"/>
                <a:gd name="T24" fmla="*/ 38 w 47"/>
                <a:gd name="T25" fmla="*/ 5 h 18"/>
                <a:gd name="T26" fmla="*/ 29 w 47"/>
                <a:gd name="T27" fmla="*/ 2 h 18"/>
                <a:gd name="T28" fmla="*/ 11 w 47"/>
                <a:gd name="T29" fmla="*/ 0 h 18"/>
                <a:gd name="T30" fmla="*/ 11 w 47"/>
                <a:gd name="T31" fmla="*/ 0 h 18"/>
                <a:gd name="T32" fmla="*/ 4 w 47"/>
                <a:gd name="T33" fmla="*/ 0 h 18"/>
                <a:gd name="T34" fmla="*/ 0 w 47"/>
                <a:gd name="T35" fmla="*/ 2 h 18"/>
                <a:gd name="T36" fmla="*/ 0 w 47"/>
                <a:gd name="T37" fmla="*/ 7 h 18"/>
                <a:gd name="T38" fmla="*/ 2 w 47"/>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18">
                  <a:moveTo>
                    <a:pt x="2" y="9"/>
                  </a:moveTo>
                  <a:lnTo>
                    <a:pt x="2" y="9"/>
                  </a:lnTo>
                  <a:lnTo>
                    <a:pt x="9" y="14"/>
                  </a:lnTo>
                  <a:lnTo>
                    <a:pt x="15" y="16"/>
                  </a:lnTo>
                  <a:lnTo>
                    <a:pt x="24" y="18"/>
                  </a:lnTo>
                  <a:lnTo>
                    <a:pt x="36" y="18"/>
                  </a:lnTo>
                  <a:lnTo>
                    <a:pt x="42" y="18"/>
                  </a:lnTo>
                  <a:lnTo>
                    <a:pt x="47" y="16"/>
                  </a:lnTo>
                  <a:lnTo>
                    <a:pt x="47" y="14"/>
                  </a:lnTo>
                  <a:lnTo>
                    <a:pt x="45" y="9"/>
                  </a:lnTo>
                  <a:lnTo>
                    <a:pt x="38" y="5"/>
                  </a:lnTo>
                  <a:lnTo>
                    <a:pt x="29" y="2"/>
                  </a:lnTo>
                  <a:lnTo>
                    <a:pt x="11" y="0"/>
                  </a:lnTo>
                  <a:lnTo>
                    <a:pt x="4"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3" name="Freeform 2500">
              <a:extLst>
                <a:ext uri="{FF2B5EF4-FFF2-40B4-BE49-F238E27FC236}">
                  <a16:creationId xmlns:a16="http://schemas.microsoft.com/office/drawing/2014/main" xmlns="" id="{A4955AB4-5FF1-9442-A815-399EF548873B}"/>
                </a:ext>
              </a:extLst>
            </p:cNvPr>
            <p:cNvSpPr>
              <a:spLocks/>
            </p:cNvSpPr>
            <p:nvPr/>
          </p:nvSpPr>
          <p:spPr bwMode="auto">
            <a:xfrm>
              <a:off x="4227" y="3109"/>
              <a:ext cx="47" cy="18"/>
            </a:xfrm>
            <a:custGeom>
              <a:avLst/>
              <a:gdLst>
                <a:gd name="T0" fmla="*/ 2 w 47"/>
                <a:gd name="T1" fmla="*/ 9 h 18"/>
                <a:gd name="T2" fmla="*/ 2 w 47"/>
                <a:gd name="T3" fmla="*/ 9 h 18"/>
                <a:gd name="T4" fmla="*/ 9 w 47"/>
                <a:gd name="T5" fmla="*/ 14 h 18"/>
                <a:gd name="T6" fmla="*/ 15 w 47"/>
                <a:gd name="T7" fmla="*/ 16 h 18"/>
                <a:gd name="T8" fmla="*/ 24 w 47"/>
                <a:gd name="T9" fmla="*/ 18 h 18"/>
                <a:gd name="T10" fmla="*/ 36 w 47"/>
                <a:gd name="T11" fmla="*/ 18 h 18"/>
                <a:gd name="T12" fmla="*/ 36 w 47"/>
                <a:gd name="T13" fmla="*/ 18 h 18"/>
                <a:gd name="T14" fmla="*/ 42 w 47"/>
                <a:gd name="T15" fmla="*/ 18 h 18"/>
                <a:gd name="T16" fmla="*/ 47 w 47"/>
                <a:gd name="T17" fmla="*/ 16 h 18"/>
                <a:gd name="T18" fmla="*/ 47 w 47"/>
                <a:gd name="T19" fmla="*/ 14 h 18"/>
                <a:gd name="T20" fmla="*/ 45 w 47"/>
                <a:gd name="T21" fmla="*/ 9 h 18"/>
                <a:gd name="T22" fmla="*/ 45 w 47"/>
                <a:gd name="T23" fmla="*/ 9 h 18"/>
                <a:gd name="T24" fmla="*/ 38 w 47"/>
                <a:gd name="T25" fmla="*/ 5 h 18"/>
                <a:gd name="T26" fmla="*/ 29 w 47"/>
                <a:gd name="T27" fmla="*/ 2 h 18"/>
                <a:gd name="T28" fmla="*/ 11 w 47"/>
                <a:gd name="T29" fmla="*/ 0 h 18"/>
                <a:gd name="T30" fmla="*/ 11 w 47"/>
                <a:gd name="T31" fmla="*/ 0 h 18"/>
                <a:gd name="T32" fmla="*/ 4 w 47"/>
                <a:gd name="T33" fmla="*/ 0 h 18"/>
                <a:gd name="T34" fmla="*/ 0 w 47"/>
                <a:gd name="T35" fmla="*/ 2 h 18"/>
                <a:gd name="T36" fmla="*/ 0 w 47"/>
                <a:gd name="T37" fmla="*/ 7 h 18"/>
                <a:gd name="T38" fmla="*/ 2 w 47"/>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7" h="18">
                  <a:moveTo>
                    <a:pt x="2" y="9"/>
                  </a:moveTo>
                  <a:lnTo>
                    <a:pt x="2" y="9"/>
                  </a:lnTo>
                  <a:lnTo>
                    <a:pt x="9" y="14"/>
                  </a:lnTo>
                  <a:lnTo>
                    <a:pt x="15" y="16"/>
                  </a:lnTo>
                  <a:lnTo>
                    <a:pt x="24" y="18"/>
                  </a:lnTo>
                  <a:lnTo>
                    <a:pt x="36" y="18"/>
                  </a:lnTo>
                  <a:lnTo>
                    <a:pt x="42" y="18"/>
                  </a:lnTo>
                  <a:lnTo>
                    <a:pt x="47" y="16"/>
                  </a:lnTo>
                  <a:lnTo>
                    <a:pt x="47" y="14"/>
                  </a:lnTo>
                  <a:lnTo>
                    <a:pt x="45" y="9"/>
                  </a:lnTo>
                  <a:lnTo>
                    <a:pt x="38" y="5"/>
                  </a:lnTo>
                  <a:lnTo>
                    <a:pt x="29" y="2"/>
                  </a:lnTo>
                  <a:lnTo>
                    <a:pt x="11" y="0"/>
                  </a:lnTo>
                  <a:lnTo>
                    <a:pt x="4"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4" name="Freeform 2501">
              <a:extLst>
                <a:ext uri="{FF2B5EF4-FFF2-40B4-BE49-F238E27FC236}">
                  <a16:creationId xmlns:a16="http://schemas.microsoft.com/office/drawing/2014/main" xmlns="" id="{23904263-78CB-6944-944F-02407AE0E859}"/>
                </a:ext>
              </a:extLst>
            </p:cNvPr>
            <p:cNvSpPr>
              <a:spLocks/>
            </p:cNvSpPr>
            <p:nvPr/>
          </p:nvSpPr>
          <p:spPr bwMode="auto">
            <a:xfrm>
              <a:off x="4143" y="3109"/>
              <a:ext cx="48" cy="20"/>
            </a:xfrm>
            <a:custGeom>
              <a:avLst/>
              <a:gdLst>
                <a:gd name="T0" fmla="*/ 3 w 48"/>
                <a:gd name="T1" fmla="*/ 11 h 20"/>
                <a:gd name="T2" fmla="*/ 3 w 48"/>
                <a:gd name="T3" fmla="*/ 11 h 20"/>
                <a:gd name="T4" fmla="*/ 9 w 48"/>
                <a:gd name="T5" fmla="*/ 14 h 20"/>
                <a:gd name="T6" fmla="*/ 16 w 48"/>
                <a:gd name="T7" fmla="*/ 18 h 20"/>
                <a:gd name="T8" fmla="*/ 25 w 48"/>
                <a:gd name="T9" fmla="*/ 20 h 20"/>
                <a:gd name="T10" fmla="*/ 34 w 48"/>
                <a:gd name="T11" fmla="*/ 20 h 20"/>
                <a:gd name="T12" fmla="*/ 34 w 48"/>
                <a:gd name="T13" fmla="*/ 20 h 20"/>
                <a:gd name="T14" fmla="*/ 41 w 48"/>
                <a:gd name="T15" fmla="*/ 18 h 20"/>
                <a:gd name="T16" fmla="*/ 45 w 48"/>
                <a:gd name="T17" fmla="*/ 18 h 20"/>
                <a:gd name="T18" fmla="*/ 48 w 48"/>
                <a:gd name="T19" fmla="*/ 14 h 20"/>
                <a:gd name="T20" fmla="*/ 43 w 48"/>
                <a:gd name="T21" fmla="*/ 9 h 20"/>
                <a:gd name="T22" fmla="*/ 43 w 48"/>
                <a:gd name="T23" fmla="*/ 9 h 20"/>
                <a:gd name="T24" fmla="*/ 36 w 48"/>
                <a:gd name="T25" fmla="*/ 7 h 20"/>
                <a:gd name="T26" fmla="*/ 30 w 48"/>
                <a:gd name="T27" fmla="*/ 2 h 20"/>
                <a:gd name="T28" fmla="*/ 12 w 48"/>
                <a:gd name="T29" fmla="*/ 0 h 20"/>
                <a:gd name="T30" fmla="*/ 12 w 48"/>
                <a:gd name="T31" fmla="*/ 0 h 20"/>
                <a:gd name="T32" fmla="*/ 5 w 48"/>
                <a:gd name="T33" fmla="*/ 2 h 20"/>
                <a:gd name="T34" fmla="*/ 0 w 48"/>
                <a:gd name="T35" fmla="*/ 5 h 20"/>
                <a:gd name="T36" fmla="*/ 0 w 48"/>
                <a:gd name="T37" fmla="*/ 7 h 20"/>
                <a:gd name="T38" fmla="*/ 3 w 4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8" h="20">
                  <a:moveTo>
                    <a:pt x="3" y="11"/>
                  </a:moveTo>
                  <a:lnTo>
                    <a:pt x="3" y="11"/>
                  </a:lnTo>
                  <a:lnTo>
                    <a:pt x="9" y="14"/>
                  </a:lnTo>
                  <a:lnTo>
                    <a:pt x="16" y="18"/>
                  </a:lnTo>
                  <a:lnTo>
                    <a:pt x="25" y="20"/>
                  </a:lnTo>
                  <a:lnTo>
                    <a:pt x="34" y="20"/>
                  </a:lnTo>
                  <a:lnTo>
                    <a:pt x="41" y="18"/>
                  </a:lnTo>
                  <a:lnTo>
                    <a:pt x="45" y="18"/>
                  </a:lnTo>
                  <a:lnTo>
                    <a:pt x="48" y="14"/>
                  </a:lnTo>
                  <a:lnTo>
                    <a:pt x="43" y="9"/>
                  </a:lnTo>
                  <a:lnTo>
                    <a:pt x="36" y="7"/>
                  </a:lnTo>
                  <a:lnTo>
                    <a:pt x="30" y="2"/>
                  </a:lnTo>
                  <a:lnTo>
                    <a:pt x="12" y="0"/>
                  </a:lnTo>
                  <a:lnTo>
                    <a:pt x="5"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5" name="Freeform 2502">
              <a:extLst>
                <a:ext uri="{FF2B5EF4-FFF2-40B4-BE49-F238E27FC236}">
                  <a16:creationId xmlns:a16="http://schemas.microsoft.com/office/drawing/2014/main" xmlns="" id="{9CEF9D5E-730A-8D43-AF76-29673CA84B9B}"/>
                </a:ext>
              </a:extLst>
            </p:cNvPr>
            <p:cNvSpPr>
              <a:spLocks/>
            </p:cNvSpPr>
            <p:nvPr/>
          </p:nvSpPr>
          <p:spPr bwMode="auto">
            <a:xfrm>
              <a:off x="4143" y="3109"/>
              <a:ext cx="48" cy="20"/>
            </a:xfrm>
            <a:custGeom>
              <a:avLst/>
              <a:gdLst>
                <a:gd name="T0" fmla="*/ 3 w 48"/>
                <a:gd name="T1" fmla="*/ 11 h 20"/>
                <a:gd name="T2" fmla="*/ 3 w 48"/>
                <a:gd name="T3" fmla="*/ 11 h 20"/>
                <a:gd name="T4" fmla="*/ 9 w 48"/>
                <a:gd name="T5" fmla="*/ 14 h 20"/>
                <a:gd name="T6" fmla="*/ 16 w 48"/>
                <a:gd name="T7" fmla="*/ 18 h 20"/>
                <a:gd name="T8" fmla="*/ 25 w 48"/>
                <a:gd name="T9" fmla="*/ 20 h 20"/>
                <a:gd name="T10" fmla="*/ 34 w 48"/>
                <a:gd name="T11" fmla="*/ 20 h 20"/>
                <a:gd name="T12" fmla="*/ 34 w 48"/>
                <a:gd name="T13" fmla="*/ 20 h 20"/>
                <a:gd name="T14" fmla="*/ 41 w 48"/>
                <a:gd name="T15" fmla="*/ 18 h 20"/>
                <a:gd name="T16" fmla="*/ 45 w 48"/>
                <a:gd name="T17" fmla="*/ 18 h 20"/>
                <a:gd name="T18" fmla="*/ 48 w 48"/>
                <a:gd name="T19" fmla="*/ 14 h 20"/>
                <a:gd name="T20" fmla="*/ 43 w 48"/>
                <a:gd name="T21" fmla="*/ 9 h 20"/>
                <a:gd name="T22" fmla="*/ 43 w 48"/>
                <a:gd name="T23" fmla="*/ 9 h 20"/>
                <a:gd name="T24" fmla="*/ 36 w 48"/>
                <a:gd name="T25" fmla="*/ 7 h 20"/>
                <a:gd name="T26" fmla="*/ 30 w 48"/>
                <a:gd name="T27" fmla="*/ 2 h 20"/>
                <a:gd name="T28" fmla="*/ 12 w 48"/>
                <a:gd name="T29" fmla="*/ 0 h 20"/>
                <a:gd name="T30" fmla="*/ 12 w 48"/>
                <a:gd name="T31" fmla="*/ 0 h 20"/>
                <a:gd name="T32" fmla="*/ 5 w 48"/>
                <a:gd name="T33" fmla="*/ 2 h 20"/>
                <a:gd name="T34" fmla="*/ 0 w 48"/>
                <a:gd name="T35" fmla="*/ 5 h 20"/>
                <a:gd name="T36" fmla="*/ 0 w 48"/>
                <a:gd name="T37" fmla="*/ 7 h 20"/>
                <a:gd name="T38" fmla="*/ 3 w 4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8" h="20">
                  <a:moveTo>
                    <a:pt x="3" y="11"/>
                  </a:moveTo>
                  <a:lnTo>
                    <a:pt x="3" y="11"/>
                  </a:lnTo>
                  <a:lnTo>
                    <a:pt x="9" y="14"/>
                  </a:lnTo>
                  <a:lnTo>
                    <a:pt x="16" y="18"/>
                  </a:lnTo>
                  <a:lnTo>
                    <a:pt x="25" y="20"/>
                  </a:lnTo>
                  <a:lnTo>
                    <a:pt x="34" y="20"/>
                  </a:lnTo>
                  <a:lnTo>
                    <a:pt x="41" y="18"/>
                  </a:lnTo>
                  <a:lnTo>
                    <a:pt x="45" y="18"/>
                  </a:lnTo>
                  <a:lnTo>
                    <a:pt x="48" y="14"/>
                  </a:lnTo>
                  <a:lnTo>
                    <a:pt x="43" y="9"/>
                  </a:lnTo>
                  <a:lnTo>
                    <a:pt x="36" y="7"/>
                  </a:lnTo>
                  <a:lnTo>
                    <a:pt x="30" y="2"/>
                  </a:lnTo>
                  <a:lnTo>
                    <a:pt x="12" y="0"/>
                  </a:lnTo>
                  <a:lnTo>
                    <a:pt x="5"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6" name="Freeform 2503">
              <a:extLst>
                <a:ext uri="{FF2B5EF4-FFF2-40B4-BE49-F238E27FC236}">
                  <a16:creationId xmlns:a16="http://schemas.microsoft.com/office/drawing/2014/main" xmlns="" id="{6C8B2F18-5805-AC4D-A6EA-F0098CE304BB}"/>
                </a:ext>
              </a:extLst>
            </p:cNvPr>
            <p:cNvSpPr>
              <a:spLocks/>
            </p:cNvSpPr>
            <p:nvPr/>
          </p:nvSpPr>
          <p:spPr bwMode="auto">
            <a:xfrm>
              <a:off x="4103" y="3109"/>
              <a:ext cx="45" cy="20"/>
            </a:xfrm>
            <a:custGeom>
              <a:avLst/>
              <a:gdLst>
                <a:gd name="T0" fmla="*/ 4 w 45"/>
                <a:gd name="T1" fmla="*/ 11 h 20"/>
                <a:gd name="T2" fmla="*/ 4 w 45"/>
                <a:gd name="T3" fmla="*/ 11 h 20"/>
                <a:gd name="T4" fmla="*/ 9 w 45"/>
                <a:gd name="T5" fmla="*/ 14 h 20"/>
                <a:gd name="T6" fmla="*/ 18 w 45"/>
                <a:gd name="T7" fmla="*/ 18 h 20"/>
                <a:gd name="T8" fmla="*/ 27 w 45"/>
                <a:gd name="T9" fmla="*/ 20 h 20"/>
                <a:gd name="T10" fmla="*/ 34 w 45"/>
                <a:gd name="T11" fmla="*/ 20 h 20"/>
                <a:gd name="T12" fmla="*/ 34 w 45"/>
                <a:gd name="T13" fmla="*/ 20 h 20"/>
                <a:gd name="T14" fmla="*/ 40 w 45"/>
                <a:gd name="T15" fmla="*/ 20 h 20"/>
                <a:gd name="T16" fmla="*/ 45 w 45"/>
                <a:gd name="T17" fmla="*/ 18 h 20"/>
                <a:gd name="T18" fmla="*/ 45 w 45"/>
                <a:gd name="T19" fmla="*/ 14 h 20"/>
                <a:gd name="T20" fmla="*/ 43 w 45"/>
                <a:gd name="T21" fmla="*/ 11 h 20"/>
                <a:gd name="T22" fmla="*/ 43 w 45"/>
                <a:gd name="T23" fmla="*/ 11 h 20"/>
                <a:gd name="T24" fmla="*/ 36 w 45"/>
                <a:gd name="T25" fmla="*/ 7 h 20"/>
                <a:gd name="T26" fmla="*/ 29 w 45"/>
                <a:gd name="T27" fmla="*/ 5 h 20"/>
                <a:gd name="T28" fmla="*/ 11 w 45"/>
                <a:gd name="T29" fmla="*/ 0 h 20"/>
                <a:gd name="T30" fmla="*/ 11 w 45"/>
                <a:gd name="T31" fmla="*/ 0 h 20"/>
                <a:gd name="T32" fmla="*/ 4 w 45"/>
                <a:gd name="T33" fmla="*/ 2 h 20"/>
                <a:gd name="T34" fmla="*/ 2 w 45"/>
                <a:gd name="T35" fmla="*/ 5 h 20"/>
                <a:gd name="T36" fmla="*/ 0 w 45"/>
                <a:gd name="T37" fmla="*/ 7 h 20"/>
                <a:gd name="T38" fmla="*/ 4 w 45"/>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20">
                  <a:moveTo>
                    <a:pt x="4" y="11"/>
                  </a:moveTo>
                  <a:lnTo>
                    <a:pt x="4" y="11"/>
                  </a:lnTo>
                  <a:lnTo>
                    <a:pt x="9" y="14"/>
                  </a:lnTo>
                  <a:lnTo>
                    <a:pt x="18" y="18"/>
                  </a:lnTo>
                  <a:lnTo>
                    <a:pt x="27" y="20"/>
                  </a:lnTo>
                  <a:lnTo>
                    <a:pt x="34" y="20"/>
                  </a:lnTo>
                  <a:lnTo>
                    <a:pt x="40" y="20"/>
                  </a:lnTo>
                  <a:lnTo>
                    <a:pt x="45" y="18"/>
                  </a:lnTo>
                  <a:lnTo>
                    <a:pt x="45" y="14"/>
                  </a:lnTo>
                  <a:lnTo>
                    <a:pt x="43" y="11"/>
                  </a:lnTo>
                  <a:lnTo>
                    <a:pt x="36" y="7"/>
                  </a:lnTo>
                  <a:lnTo>
                    <a:pt x="29" y="5"/>
                  </a:lnTo>
                  <a:lnTo>
                    <a:pt x="11" y="0"/>
                  </a:lnTo>
                  <a:lnTo>
                    <a:pt x="4" y="2"/>
                  </a:lnTo>
                  <a:lnTo>
                    <a:pt x="2" y="5"/>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7" name="Freeform 2504">
              <a:extLst>
                <a:ext uri="{FF2B5EF4-FFF2-40B4-BE49-F238E27FC236}">
                  <a16:creationId xmlns:a16="http://schemas.microsoft.com/office/drawing/2014/main" xmlns="" id="{5C351716-9E03-3841-9EEE-313EBE65BBAA}"/>
                </a:ext>
              </a:extLst>
            </p:cNvPr>
            <p:cNvSpPr>
              <a:spLocks/>
            </p:cNvSpPr>
            <p:nvPr/>
          </p:nvSpPr>
          <p:spPr bwMode="auto">
            <a:xfrm>
              <a:off x="4103" y="3109"/>
              <a:ext cx="45" cy="20"/>
            </a:xfrm>
            <a:custGeom>
              <a:avLst/>
              <a:gdLst>
                <a:gd name="T0" fmla="*/ 4 w 45"/>
                <a:gd name="T1" fmla="*/ 11 h 20"/>
                <a:gd name="T2" fmla="*/ 4 w 45"/>
                <a:gd name="T3" fmla="*/ 11 h 20"/>
                <a:gd name="T4" fmla="*/ 9 w 45"/>
                <a:gd name="T5" fmla="*/ 14 h 20"/>
                <a:gd name="T6" fmla="*/ 18 w 45"/>
                <a:gd name="T7" fmla="*/ 18 h 20"/>
                <a:gd name="T8" fmla="*/ 27 w 45"/>
                <a:gd name="T9" fmla="*/ 20 h 20"/>
                <a:gd name="T10" fmla="*/ 34 w 45"/>
                <a:gd name="T11" fmla="*/ 20 h 20"/>
                <a:gd name="T12" fmla="*/ 34 w 45"/>
                <a:gd name="T13" fmla="*/ 20 h 20"/>
                <a:gd name="T14" fmla="*/ 40 w 45"/>
                <a:gd name="T15" fmla="*/ 20 h 20"/>
                <a:gd name="T16" fmla="*/ 45 w 45"/>
                <a:gd name="T17" fmla="*/ 18 h 20"/>
                <a:gd name="T18" fmla="*/ 45 w 45"/>
                <a:gd name="T19" fmla="*/ 14 h 20"/>
                <a:gd name="T20" fmla="*/ 43 w 45"/>
                <a:gd name="T21" fmla="*/ 11 h 20"/>
                <a:gd name="T22" fmla="*/ 43 w 45"/>
                <a:gd name="T23" fmla="*/ 11 h 20"/>
                <a:gd name="T24" fmla="*/ 36 w 45"/>
                <a:gd name="T25" fmla="*/ 7 h 20"/>
                <a:gd name="T26" fmla="*/ 29 w 45"/>
                <a:gd name="T27" fmla="*/ 5 h 20"/>
                <a:gd name="T28" fmla="*/ 11 w 45"/>
                <a:gd name="T29" fmla="*/ 0 h 20"/>
                <a:gd name="T30" fmla="*/ 11 w 45"/>
                <a:gd name="T31" fmla="*/ 0 h 20"/>
                <a:gd name="T32" fmla="*/ 4 w 45"/>
                <a:gd name="T33" fmla="*/ 2 h 20"/>
                <a:gd name="T34" fmla="*/ 2 w 45"/>
                <a:gd name="T35" fmla="*/ 5 h 20"/>
                <a:gd name="T36" fmla="*/ 0 w 45"/>
                <a:gd name="T37" fmla="*/ 7 h 20"/>
                <a:gd name="T38" fmla="*/ 4 w 45"/>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20">
                  <a:moveTo>
                    <a:pt x="4" y="11"/>
                  </a:moveTo>
                  <a:lnTo>
                    <a:pt x="4" y="11"/>
                  </a:lnTo>
                  <a:lnTo>
                    <a:pt x="9" y="14"/>
                  </a:lnTo>
                  <a:lnTo>
                    <a:pt x="18" y="18"/>
                  </a:lnTo>
                  <a:lnTo>
                    <a:pt x="27" y="20"/>
                  </a:lnTo>
                  <a:lnTo>
                    <a:pt x="34" y="20"/>
                  </a:lnTo>
                  <a:lnTo>
                    <a:pt x="40" y="20"/>
                  </a:lnTo>
                  <a:lnTo>
                    <a:pt x="45" y="18"/>
                  </a:lnTo>
                  <a:lnTo>
                    <a:pt x="45" y="14"/>
                  </a:lnTo>
                  <a:lnTo>
                    <a:pt x="43" y="11"/>
                  </a:lnTo>
                  <a:lnTo>
                    <a:pt x="36" y="7"/>
                  </a:lnTo>
                  <a:lnTo>
                    <a:pt x="29" y="5"/>
                  </a:lnTo>
                  <a:lnTo>
                    <a:pt x="11" y="0"/>
                  </a:lnTo>
                  <a:lnTo>
                    <a:pt x="4" y="2"/>
                  </a:lnTo>
                  <a:lnTo>
                    <a:pt x="2" y="5"/>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8" name="Freeform 2505">
              <a:extLst>
                <a:ext uri="{FF2B5EF4-FFF2-40B4-BE49-F238E27FC236}">
                  <a16:creationId xmlns:a16="http://schemas.microsoft.com/office/drawing/2014/main" xmlns="" id="{3A55733E-46D1-C141-9FD6-8913ECD0C1D5}"/>
                </a:ext>
              </a:extLst>
            </p:cNvPr>
            <p:cNvSpPr>
              <a:spLocks/>
            </p:cNvSpPr>
            <p:nvPr/>
          </p:nvSpPr>
          <p:spPr bwMode="auto">
            <a:xfrm>
              <a:off x="4064" y="3111"/>
              <a:ext cx="46" cy="18"/>
            </a:xfrm>
            <a:custGeom>
              <a:avLst/>
              <a:gdLst>
                <a:gd name="T0" fmla="*/ 3 w 46"/>
                <a:gd name="T1" fmla="*/ 9 h 18"/>
                <a:gd name="T2" fmla="*/ 3 w 46"/>
                <a:gd name="T3" fmla="*/ 9 h 18"/>
                <a:gd name="T4" fmla="*/ 9 w 46"/>
                <a:gd name="T5" fmla="*/ 14 h 18"/>
                <a:gd name="T6" fmla="*/ 16 w 46"/>
                <a:gd name="T7" fmla="*/ 16 h 18"/>
                <a:gd name="T8" fmla="*/ 25 w 46"/>
                <a:gd name="T9" fmla="*/ 18 h 18"/>
                <a:gd name="T10" fmla="*/ 34 w 46"/>
                <a:gd name="T11" fmla="*/ 18 h 18"/>
                <a:gd name="T12" fmla="*/ 34 w 46"/>
                <a:gd name="T13" fmla="*/ 18 h 18"/>
                <a:gd name="T14" fmla="*/ 41 w 46"/>
                <a:gd name="T15" fmla="*/ 18 h 18"/>
                <a:gd name="T16" fmla="*/ 46 w 46"/>
                <a:gd name="T17" fmla="*/ 16 h 18"/>
                <a:gd name="T18" fmla="*/ 46 w 46"/>
                <a:gd name="T19" fmla="*/ 14 h 18"/>
                <a:gd name="T20" fmla="*/ 43 w 46"/>
                <a:gd name="T21" fmla="*/ 9 h 18"/>
                <a:gd name="T22" fmla="*/ 43 w 46"/>
                <a:gd name="T23" fmla="*/ 9 h 18"/>
                <a:gd name="T24" fmla="*/ 37 w 46"/>
                <a:gd name="T25" fmla="*/ 5 h 18"/>
                <a:gd name="T26" fmla="*/ 28 w 46"/>
                <a:gd name="T27" fmla="*/ 3 h 18"/>
                <a:gd name="T28" fmla="*/ 12 w 46"/>
                <a:gd name="T29" fmla="*/ 0 h 18"/>
                <a:gd name="T30" fmla="*/ 12 w 46"/>
                <a:gd name="T31" fmla="*/ 0 h 18"/>
                <a:gd name="T32" fmla="*/ 5 w 46"/>
                <a:gd name="T33" fmla="*/ 0 h 18"/>
                <a:gd name="T34" fmla="*/ 0 w 46"/>
                <a:gd name="T35" fmla="*/ 3 h 18"/>
                <a:gd name="T36" fmla="*/ 0 w 46"/>
                <a:gd name="T37" fmla="*/ 5 h 18"/>
                <a:gd name="T38" fmla="*/ 3 w 46"/>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 h="18">
                  <a:moveTo>
                    <a:pt x="3" y="9"/>
                  </a:moveTo>
                  <a:lnTo>
                    <a:pt x="3" y="9"/>
                  </a:lnTo>
                  <a:lnTo>
                    <a:pt x="9" y="14"/>
                  </a:lnTo>
                  <a:lnTo>
                    <a:pt x="16" y="16"/>
                  </a:lnTo>
                  <a:lnTo>
                    <a:pt x="25" y="18"/>
                  </a:lnTo>
                  <a:lnTo>
                    <a:pt x="34" y="18"/>
                  </a:lnTo>
                  <a:lnTo>
                    <a:pt x="41" y="18"/>
                  </a:lnTo>
                  <a:lnTo>
                    <a:pt x="46" y="16"/>
                  </a:lnTo>
                  <a:lnTo>
                    <a:pt x="46" y="14"/>
                  </a:lnTo>
                  <a:lnTo>
                    <a:pt x="43" y="9"/>
                  </a:lnTo>
                  <a:lnTo>
                    <a:pt x="37" y="5"/>
                  </a:lnTo>
                  <a:lnTo>
                    <a:pt x="28" y="3"/>
                  </a:lnTo>
                  <a:lnTo>
                    <a:pt x="12" y="0"/>
                  </a:lnTo>
                  <a:lnTo>
                    <a:pt x="5"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89" name="Freeform 2506">
              <a:extLst>
                <a:ext uri="{FF2B5EF4-FFF2-40B4-BE49-F238E27FC236}">
                  <a16:creationId xmlns:a16="http://schemas.microsoft.com/office/drawing/2014/main" xmlns="" id="{E292EF41-414B-7E46-B2AA-A260B578D912}"/>
                </a:ext>
              </a:extLst>
            </p:cNvPr>
            <p:cNvSpPr>
              <a:spLocks/>
            </p:cNvSpPr>
            <p:nvPr/>
          </p:nvSpPr>
          <p:spPr bwMode="auto">
            <a:xfrm>
              <a:off x="4064" y="3111"/>
              <a:ext cx="46" cy="18"/>
            </a:xfrm>
            <a:custGeom>
              <a:avLst/>
              <a:gdLst>
                <a:gd name="T0" fmla="*/ 3 w 46"/>
                <a:gd name="T1" fmla="*/ 9 h 18"/>
                <a:gd name="T2" fmla="*/ 3 w 46"/>
                <a:gd name="T3" fmla="*/ 9 h 18"/>
                <a:gd name="T4" fmla="*/ 9 w 46"/>
                <a:gd name="T5" fmla="*/ 14 h 18"/>
                <a:gd name="T6" fmla="*/ 16 w 46"/>
                <a:gd name="T7" fmla="*/ 16 h 18"/>
                <a:gd name="T8" fmla="*/ 25 w 46"/>
                <a:gd name="T9" fmla="*/ 18 h 18"/>
                <a:gd name="T10" fmla="*/ 34 w 46"/>
                <a:gd name="T11" fmla="*/ 18 h 18"/>
                <a:gd name="T12" fmla="*/ 34 w 46"/>
                <a:gd name="T13" fmla="*/ 18 h 18"/>
                <a:gd name="T14" fmla="*/ 41 w 46"/>
                <a:gd name="T15" fmla="*/ 18 h 18"/>
                <a:gd name="T16" fmla="*/ 46 w 46"/>
                <a:gd name="T17" fmla="*/ 16 h 18"/>
                <a:gd name="T18" fmla="*/ 46 w 46"/>
                <a:gd name="T19" fmla="*/ 14 h 18"/>
                <a:gd name="T20" fmla="*/ 43 w 46"/>
                <a:gd name="T21" fmla="*/ 9 h 18"/>
                <a:gd name="T22" fmla="*/ 43 w 46"/>
                <a:gd name="T23" fmla="*/ 9 h 18"/>
                <a:gd name="T24" fmla="*/ 37 w 46"/>
                <a:gd name="T25" fmla="*/ 5 h 18"/>
                <a:gd name="T26" fmla="*/ 28 w 46"/>
                <a:gd name="T27" fmla="*/ 3 h 18"/>
                <a:gd name="T28" fmla="*/ 12 w 46"/>
                <a:gd name="T29" fmla="*/ 0 h 18"/>
                <a:gd name="T30" fmla="*/ 12 w 46"/>
                <a:gd name="T31" fmla="*/ 0 h 18"/>
                <a:gd name="T32" fmla="*/ 5 w 46"/>
                <a:gd name="T33" fmla="*/ 0 h 18"/>
                <a:gd name="T34" fmla="*/ 0 w 46"/>
                <a:gd name="T35" fmla="*/ 3 h 18"/>
                <a:gd name="T36" fmla="*/ 0 w 46"/>
                <a:gd name="T37" fmla="*/ 5 h 18"/>
                <a:gd name="T38" fmla="*/ 3 w 46"/>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6" h="18">
                  <a:moveTo>
                    <a:pt x="3" y="9"/>
                  </a:moveTo>
                  <a:lnTo>
                    <a:pt x="3" y="9"/>
                  </a:lnTo>
                  <a:lnTo>
                    <a:pt x="9" y="14"/>
                  </a:lnTo>
                  <a:lnTo>
                    <a:pt x="16" y="16"/>
                  </a:lnTo>
                  <a:lnTo>
                    <a:pt x="25" y="18"/>
                  </a:lnTo>
                  <a:lnTo>
                    <a:pt x="34" y="18"/>
                  </a:lnTo>
                  <a:lnTo>
                    <a:pt x="41" y="18"/>
                  </a:lnTo>
                  <a:lnTo>
                    <a:pt x="46" y="16"/>
                  </a:lnTo>
                  <a:lnTo>
                    <a:pt x="46" y="14"/>
                  </a:lnTo>
                  <a:lnTo>
                    <a:pt x="43" y="9"/>
                  </a:lnTo>
                  <a:lnTo>
                    <a:pt x="37" y="5"/>
                  </a:lnTo>
                  <a:lnTo>
                    <a:pt x="28" y="3"/>
                  </a:lnTo>
                  <a:lnTo>
                    <a:pt x="12" y="0"/>
                  </a:lnTo>
                  <a:lnTo>
                    <a:pt x="5"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0" name="Freeform 2507">
              <a:extLst>
                <a:ext uri="{FF2B5EF4-FFF2-40B4-BE49-F238E27FC236}">
                  <a16:creationId xmlns:a16="http://schemas.microsoft.com/office/drawing/2014/main" xmlns="" id="{9A970333-47B4-654E-9CBA-13A5E49B8908}"/>
                </a:ext>
              </a:extLst>
            </p:cNvPr>
            <p:cNvSpPr>
              <a:spLocks/>
            </p:cNvSpPr>
            <p:nvPr/>
          </p:nvSpPr>
          <p:spPr bwMode="auto">
            <a:xfrm>
              <a:off x="4028" y="3111"/>
              <a:ext cx="43" cy="18"/>
            </a:xfrm>
            <a:custGeom>
              <a:avLst/>
              <a:gdLst>
                <a:gd name="T0" fmla="*/ 3 w 43"/>
                <a:gd name="T1" fmla="*/ 9 h 18"/>
                <a:gd name="T2" fmla="*/ 3 w 43"/>
                <a:gd name="T3" fmla="*/ 9 h 18"/>
                <a:gd name="T4" fmla="*/ 7 w 43"/>
                <a:gd name="T5" fmla="*/ 14 h 18"/>
                <a:gd name="T6" fmla="*/ 16 w 43"/>
                <a:gd name="T7" fmla="*/ 16 h 18"/>
                <a:gd name="T8" fmla="*/ 23 w 43"/>
                <a:gd name="T9" fmla="*/ 18 h 18"/>
                <a:gd name="T10" fmla="*/ 32 w 43"/>
                <a:gd name="T11" fmla="*/ 18 h 18"/>
                <a:gd name="T12" fmla="*/ 32 w 43"/>
                <a:gd name="T13" fmla="*/ 18 h 18"/>
                <a:gd name="T14" fmla="*/ 39 w 43"/>
                <a:gd name="T15" fmla="*/ 18 h 18"/>
                <a:gd name="T16" fmla="*/ 41 w 43"/>
                <a:gd name="T17" fmla="*/ 16 h 18"/>
                <a:gd name="T18" fmla="*/ 43 w 43"/>
                <a:gd name="T19" fmla="*/ 14 h 18"/>
                <a:gd name="T20" fmla="*/ 39 w 43"/>
                <a:gd name="T21" fmla="*/ 9 h 18"/>
                <a:gd name="T22" fmla="*/ 39 w 43"/>
                <a:gd name="T23" fmla="*/ 9 h 18"/>
                <a:gd name="T24" fmla="*/ 34 w 43"/>
                <a:gd name="T25" fmla="*/ 5 h 18"/>
                <a:gd name="T26" fmla="*/ 25 w 43"/>
                <a:gd name="T27" fmla="*/ 3 h 18"/>
                <a:gd name="T28" fmla="*/ 9 w 43"/>
                <a:gd name="T29" fmla="*/ 0 h 18"/>
                <a:gd name="T30" fmla="*/ 9 w 43"/>
                <a:gd name="T31" fmla="*/ 0 h 18"/>
                <a:gd name="T32" fmla="*/ 3 w 43"/>
                <a:gd name="T33" fmla="*/ 0 h 18"/>
                <a:gd name="T34" fmla="*/ 0 w 43"/>
                <a:gd name="T35" fmla="*/ 3 h 18"/>
                <a:gd name="T36" fmla="*/ 0 w 43"/>
                <a:gd name="T37" fmla="*/ 7 h 18"/>
                <a:gd name="T38" fmla="*/ 3 w 43"/>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18">
                  <a:moveTo>
                    <a:pt x="3" y="9"/>
                  </a:moveTo>
                  <a:lnTo>
                    <a:pt x="3" y="9"/>
                  </a:lnTo>
                  <a:lnTo>
                    <a:pt x="7" y="14"/>
                  </a:lnTo>
                  <a:lnTo>
                    <a:pt x="16" y="16"/>
                  </a:lnTo>
                  <a:lnTo>
                    <a:pt x="23" y="18"/>
                  </a:lnTo>
                  <a:lnTo>
                    <a:pt x="32" y="18"/>
                  </a:lnTo>
                  <a:lnTo>
                    <a:pt x="39" y="18"/>
                  </a:lnTo>
                  <a:lnTo>
                    <a:pt x="41" y="16"/>
                  </a:lnTo>
                  <a:lnTo>
                    <a:pt x="43" y="14"/>
                  </a:lnTo>
                  <a:lnTo>
                    <a:pt x="39" y="9"/>
                  </a:lnTo>
                  <a:lnTo>
                    <a:pt x="34" y="5"/>
                  </a:lnTo>
                  <a:lnTo>
                    <a:pt x="25" y="3"/>
                  </a:lnTo>
                  <a:lnTo>
                    <a:pt x="9" y="0"/>
                  </a:lnTo>
                  <a:lnTo>
                    <a:pt x="3" y="0"/>
                  </a:lnTo>
                  <a:lnTo>
                    <a:pt x="0" y="3"/>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1" name="Freeform 2508">
              <a:extLst>
                <a:ext uri="{FF2B5EF4-FFF2-40B4-BE49-F238E27FC236}">
                  <a16:creationId xmlns:a16="http://schemas.microsoft.com/office/drawing/2014/main" xmlns="" id="{0C14A3B6-722A-4247-90BE-2954F89B4941}"/>
                </a:ext>
              </a:extLst>
            </p:cNvPr>
            <p:cNvSpPr>
              <a:spLocks/>
            </p:cNvSpPr>
            <p:nvPr/>
          </p:nvSpPr>
          <p:spPr bwMode="auto">
            <a:xfrm>
              <a:off x="4028" y="3111"/>
              <a:ext cx="43" cy="18"/>
            </a:xfrm>
            <a:custGeom>
              <a:avLst/>
              <a:gdLst>
                <a:gd name="T0" fmla="*/ 3 w 43"/>
                <a:gd name="T1" fmla="*/ 9 h 18"/>
                <a:gd name="T2" fmla="*/ 3 w 43"/>
                <a:gd name="T3" fmla="*/ 9 h 18"/>
                <a:gd name="T4" fmla="*/ 7 w 43"/>
                <a:gd name="T5" fmla="*/ 14 h 18"/>
                <a:gd name="T6" fmla="*/ 16 w 43"/>
                <a:gd name="T7" fmla="*/ 16 h 18"/>
                <a:gd name="T8" fmla="*/ 23 w 43"/>
                <a:gd name="T9" fmla="*/ 18 h 18"/>
                <a:gd name="T10" fmla="*/ 32 w 43"/>
                <a:gd name="T11" fmla="*/ 18 h 18"/>
                <a:gd name="T12" fmla="*/ 32 w 43"/>
                <a:gd name="T13" fmla="*/ 18 h 18"/>
                <a:gd name="T14" fmla="*/ 39 w 43"/>
                <a:gd name="T15" fmla="*/ 18 h 18"/>
                <a:gd name="T16" fmla="*/ 41 w 43"/>
                <a:gd name="T17" fmla="*/ 16 h 18"/>
                <a:gd name="T18" fmla="*/ 43 w 43"/>
                <a:gd name="T19" fmla="*/ 14 h 18"/>
                <a:gd name="T20" fmla="*/ 39 w 43"/>
                <a:gd name="T21" fmla="*/ 9 h 18"/>
                <a:gd name="T22" fmla="*/ 39 w 43"/>
                <a:gd name="T23" fmla="*/ 9 h 18"/>
                <a:gd name="T24" fmla="*/ 34 w 43"/>
                <a:gd name="T25" fmla="*/ 5 h 18"/>
                <a:gd name="T26" fmla="*/ 25 w 43"/>
                <a:gd name="T27" fmla="*/ 3 h 18"/>
                <a:gd name="T28" fmla="*/ 9 w 43"/>
                <a:gd name="T29" fmla="*/ 0 h 18"/>
                <a:gd name="T30" fmla="*/ 9 w 43"/>
                <a:gd name="T31" fmla="*/ 0 h 18"/>
                <a:gd name="T32" fmla="*/ 3 w 43"/>
                <a:gd name="T33" fmla="*/ 0 h 18"/>
                <a:gd name="T34" fmla="*/ 0 w 43"/>
                <a:gd name="T35" fmla="*/ 3 h 18"/>
                <a:gd name="T36" fmla="*/ 0 w 43"/>
                <a:gd name="T37" fmla="*/ 7 h 18"/>
                <a:gd name="T38" fmla="*/ 3 w 43"/>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18">
                  <a:moveTo>
                    <a:pt x="3" y="9"/>
                  </a:moveTo>
                  <a:lnTo>
                    <a:pt x="3" y="9"/>
                  </a:lnTo>
                  <a:lnTo>
                    <a:pt x="7" y="14"/>
                  </a:lnTo>
                  <a:lnTo>
                    <a:pt x="16" y="16"/>
                  </a:lnTo>
                  <a:lnTo>
                    <a:pt x="23" y="18"/>
                  </a:lnTo>
                  <a:lnTo>
                    <a:pt x="32" y="18"/>
                  </a:lnTo>
                  <a:lnTo>
                    <a:pt x="39" y="18"/>
                  </a:lnTo>
                  <a:lnTo>
                    <a:pt x="41" y="16"/>
                  </a:lnTo>
                  <a:lnTo>
                    <a:pt x="43" y="14"/>
                  </a:lnTo>
                  <a:lnTo>
                    <a:pt x="39" y="9"/>
                  </a:lnTo>
                  <a:lnTo>
                    <a:pt x="34" y="5"/>
                  </a:lnTo>
                  <a:lnTo>
                    <a:pt x="25" y="3"/>
                  </a:lnTo>
                  <a:lnTo>
                    <a:pt x="9" y="0"/>
                  </a:lnTo>
                  <a:lnTo>
                    <a:pt x="3" y="0"/>
                  </a:lnTo>
                  <a:lnTo>
                    <a:pt x="0" y="3"/>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2" name="Freeform 2509">
              <a:extLst>
                <a:ext uri="{FF2B5EF4-FFF2-40B4-BE49-F238E27FC236}">
                  <a16:creationId xmlns:a16="http://schemas.microsoft.com/office/drawing/2014/main" xmlns="" id="{12257FF0-16E1-6C48-9FC0-056DB3ED7396}"/>
                </a:ext>
              </a:extLst>
            </p:cNvPr>
            <p:cNvSpPr>
              <a:spLocks/>
            </p:cNvSpPr>
            <p:nvPr/>
          </p:nvSpPr>
          <p:spPr bwMode="auto">
            <a:xfrm>
              <a:off x="3990" y="3111"/>
              <a:ext cx="43" cy="21"/>
            </a:xfrm>
            <a:custGeom>
              <a:avLst/>
              <a:gdLst>
                <a:gd name="T0" fmla="*/ 2 w 43"/>
                <a:gd name="T1" fmla="*/ 9 h 21"/>
                <a:gd name="T2" fmla="*/ 2 w 43"/>
                <a:gd name="T3" fmla="*/ 9 h 21"/>
                <a:gd name="T4" fmla="*/ 9 w 43"/>
                <a:gd name="T5" fmla="*/ 14 h 21"/>
                <a:gd name="T6" fmla="*/ 16 w 43"/>
                <a:gd name="T7" fmla="*/ 16 h 21"/>
                <a:gd name="T8" fmla="*/ 25 w 43"/>
                <a:gd name="T9" fmla="*/ 18 h 21"/>
                <a:gd name="T10" fmla="*/ 32 w 43"/>
                <a:gd name="T11" fmla="*/ 21 h 21"/>
                <a:gd name="T12" fmla="*/ 32 w 43"/>
                <a:gd name="T13" fmla="*/ 21 h 21"/>
                <a:gd name="T14" fmla="*/ 38 w 43"/>
                <a:gd name="T15" fmla="*/ 18 h 21"/>
                <a:gd name="T16" fmla="*/ 43 w 43"/>
                <a:gd name="T17" fmla="*/ 16 h 21"/>
                <a:gd name="T18" fmla="*/ 43 w 43"/>
                <a:gd name="T19" fmla="*/ 14 h 21"/>
                <a:gd name="T20" fmla="*/ 41 w 43"/>
                <a:gd name="T21" fmla="*/ 9 h 21"/>
                <a:gd name="T22" fmla="*/ 41 w 43"/>
                <a:gd name="T23" fmla="*/ 9 h 21"/>
                <a:gd name="T24" fmla="*/ 34 w 43"/>
                <a:gd name="T25" fmla="*/ 7 h 21"/>
                <a:gd name="T26" fmla="*/ 27 w 43"/>
                <a:gd name="T27" fmla="*/ 3 h 21"/>
                <a:gd name="T28" fmla="*/ 11 w 43"/>
                <a:gd name="T29" fmla="*/ 0 h 21"/>
                <a:gd name="T30" fmla="*/ 11 w 43"/>
                <a:gd name="T31" fmla="*/ 0 h 21"/>
                <a:gd name="T32" fmla="*/ 5 w 43"/>
                <a:gd name="T33" fmla="*/ 0 h 21"/>
                <a:gd name="T34" fmla="*/ 2 w 43"/>
                <a:gd name="T35" fmla="*/ 3 h 21"/>
                <a:gd name="T36" fmla="*/ 0 w 43"/>
                <a:gd name="T37" fmla="*/ 7 h 21"/>
                <a:gd name="T38" fmla="*/ 2 w 43"/>
                <a:gd name="T39" fmla="*/ 9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21">
                  <a:moveTo>
                    <a:pt x="2" y="9"/>
                  </a:moveTo>
                  <a:lnTo>
                    <a:pt x="2" y="9"/>
                  </a:lnTo>
                  <a:lnTo>
                    <a:pt x="9" y="14"/>
                  </a:lnTo>
                  <a:lnTo>
                    <a:pt x="16" y="16"/>
                  </a:lnTo>
                  <a:lnTo>
                    <a:pt x="25" y="18"/>
                  </a:lnTo>
                  <a:lnTo>
                    <a:pt x="32" y="21"/>
                  </a:lnTo>
                  <a:lnTo>
                    <a:pt x="38" y="18"/>
                  </a:lnTo>
                  <a:lnTo>
                    <a:pt x="43" y="16"/>
                  </a:lnTo>
                  <a:lnTo>
                    <a:pt x="43" y="14"/>
                  </a:lnTo>
                  <a:lnTo>
                    <a:pt x="41" y="9"/>
                  </a:lnTo>
                  <a:lnTo>
                    <a:pt x="34" y="7"/>
                  </a:lnTo>
                  <a:lnTo>
                    <a:pt x="27" y="3"/>
                  </a:lnTo>
                  <a:lnTo>
                    <a:pt x="11" y="0"/>
                  </a:lnTo>
                  <a:lnTo>
                    <a:pt x="5" y="0"/>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3" name="Freeform 2510">
              <a:extLst>
                <a:ext uri="{FF2B5EF4-FFF2-40B4-BE49-F238E27FC236}">
                  <a16:creationId xmlns:a16="http://schemas.microsoft.com/office/drawing/2014/main" xmlns="" id="{E4FA5688-215E-0C4B-AAB3-6A0B79FB2EEB}"/>
                </a:ext>
              </a:extLst>
            </p:cNvPr>
            <p:cNvSpPr>
              <a:spLocks/>
            </p:cNvSpPr>
            <p:nvPr/>
          </p:nvSpPr>
          <p:spPr bwMode="auto">
            <a:xfrm>
              <a:off x="3990" y="3111"/>
              <a:ext cx="43" cy="21"/>
            </a:xfrm>
            <a:custGeom>
              <a:avLst/>
              <a:gdLst>
                <a:gd name="T0" fmla="*/ 2 w 43"/>
                <a:gd name="T1" fmla="*/ 9 h 21"/>
                <a:gd name="T2" fmla="*/ 2 w 43"/>
                <a:gd name="T3" fmla="*/ 9 h 21"/>
                <a:gd name="T4" fmla="*/ 9 w 43"/>
                <a:gd name="T5" fmla="*/ 14 h 21"/>
                <a:gd name="T6" fmla="*/ 16 w 43"/>
                <a:gd name="T7" fmla="*/ 16 h 21"/>
                <a:gd name="T8" fmla="*/ 25 w 43"/>
                <a:gd name="T9" fmla="*/ 18 h 21"/>
                <a:gd name="T10" fmla="*/ 32 w 43"/>
                <a:gd name="T11" fmla="*/ 21 h 21"/>
                <a:gd name="T12" fmla="*/ 32 w 43"/>
                <a:gd name="T13" fmla="*/ 21 h 21"/>
                <a:gd name="T14" fmla="*/ 38 w 43"/>
                <a:gd name="T15" fmla="*/ 18 h 21"/>
                <a:gd name="T16" fmla="*/ 43 w 43"/>
                <a:gd name="T17" fmla="*/ 16 h 21"/>
                <a:gd name="T18" fmla="*/ 43 w 43"/>
                <a:gd name="T19" fmla="*/ 14 h 21"/>
                <a:gd name="T20" fmla="*/ 41 w 43"/>
                <a:gd name="T21" fmla="*/ 9 h 21"/>
                <a:gd name="T22" fmla="*/ 41 w 43"/>
                <a:gd name="T23" fmla="*/ 9 h 21"/>
                <a:gd name="T24" fmla="*/ 34 w 43"/>
                <a:gd name="T25" fmla="*/ 7 h 21"/>
                <a:gd name="T26" fmla="*/ 27 w 43"/>
                <a:gd name="T27" fmla="*/ 3 h 21"/>
                <a:gd name="T28" fmla="*/ 11 w 43"/>
                <a:gd name="T29" fmla="*/ 0 h 21"/>
                <a:gd name="T30" fmla="*/ 11 w 43"/>
                <a:gd name="T31" fmla="*/ 0 h 21"/>
                <a:gd name="T32" fmla="*/ 5 w 43"/>
                <a:gd name="T33" fmla="*/ 0 h 21"/>
                <a:gd name="T34" fmla="*/ 2 w 43"/>
                <a:gd name="T35" fmla="*/ 3 h 21"/>
                <a:gd name="T36" fmla="*/ 0 w 43"/>
                <a:gd name="T37" fmla="*/ 7 h 21"/>
                <a:gd name="T38" fmla="*/ 2 w 43"/>
                <a:gd name="T39" fmla="*/ 9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21">
                  <a:moveTo>
                    <a:pt x="2" y="9"/>
                  </a:moveTo>
                  <a:lnTo>
                    <a:pt x="2" y="9"/>
                  </a:lnTo>
                  <a:lnTo>
                    <a:pt x="9" y="14"/>
                  </a:lnTo>
                  <a:lnTo>
                    <a:pt x="16" y="16"/>
                  </a:lnTo>
                  <a:lnTo>
                    <a:pt x="25" y="18"/>
                  </a:lnTo>
                  <a:lnTo>
                    <a:pt x="32" y="21"/>
                  </a:lnTo>
                  <a:lnTo>
                    <a:pt x="38" y="18"/>
                  </a:lnTo>
                  <a:lnTo>
                    <a:pt x="43" y="16"/>
                  </a:lnTo>
                  <a:lnTo>
                    <a:pt x="43" y="14"/>
                  </a:lnTo>
                  <a:lnTo>
                    <a:pt x="41" y="9"/>
                  </a:lnTo>
                  <a:lnTo>
                    <a:pt x="34" y="7"/>
                  </a:lnTo>
                  <a:lnTo>
                    <a:pt x="27" y="3"/>
                  </a:lnTo>
                  <a:lnTo>
                    <a:pt x="11" y="0"/>
                  </a:lnTo>
                  <a:lnTo>
                    <a:pt x="5" y="0"/>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4" name="Freeform 2511">
              <a:extLst>
                <a:ext uri="{FF2B5EF4-FFF2-40B4-BE49-F238E27FC236}">
                  <a16:creationId xmlns:a16="http://schemas.microsoft.com/office/drawing/2014/main" xmlns="" id="{684F615C-A7CC-F64E-BB92-87C2BB6950AC}"/>
                </a:ext>
              </a:extLst>
            </p:cNvPr>
            <p:cNvSpPr>
              <a:spLocks/>
            </p:cNvSpPr>
            <p:nvPr/>
          </p:nvSpPr>
          <p:spPr bwMode="auto">
            <a:xfrm>
              <a:off x="3954" y="3111"/>
              <a:ext cx="43" cy="21"/>
            </a:xfrm>
            <a:custGeom>
              <a:avLst/>
              <a:gdLst>
                <a:gd name="T0" fmla="*/ 5 w 43"/>
                <a:gd name="T1" fmla="*/ 12 h 21"/>
                <a:gd name="T2" fmla="*/ 5 w 43"/>
                <a:gd name="T3" fmla="*/ 12 h 21"/>
                <a:gd name="T4" fmla="*/ 9 w 43"/>
                <a:gd name="T5" fmla="*/ 14 h 21"/>
                <a:gd name="T6" fmla="*/ 16 w 43"/>
                <a:gd name="T7" fmla="*/ 18 h 21"/>
                <a:gd name="T8" fmla="*/ 25 w 43"/>
                <a:gd name="T9" fmla="*/ 21 h 21"/>
                <a:gd name="T10" fmla="*/ 32 w 43"/>
                <a:gd name="T11" fmla="*/ 21 h 21"/>
                <a:gd name="T12" fmla="*/ 32 w 43"/>
                <a:gd name="T13" fmla="*/ 21 h 21"/>
                <a:gd name="T14" fmla="*/ 38 w 43"/>
                <a:gd name="T15" fmla="*/ 18 h 21"/>
                <a:gd name="T16" fmla="*/ 41 w 43"/>
                <a:gd name="T17" fmla="*/ 18 h 21"/>
                <a:gd name="T18" fmla="*/ 43 w 43"/>
                <a:gd name="T19" fmla="*/ 14 h 21"/>
                <a:gd name="T20" fmla="*/ 38 w 43"/>
                <a:gd name="T21" fmla="*/ 9 h 21"/>
                <a:gd name="T22" fmla="*/ 38 w 43"/>
                <a:gd name="T23" fmla="*/ 9 h 21"/>
                <a:gd name="T24" fmla="*/ 34 w 43"/>
                <a:gd name="T25" fmla="*/ 7 h 21"/>
                <a:gd name="T26" fmla="*/ 27 w 43"/>
                <a:gd name="T27" fmla="*/ 3 h 21"/>
                <a:gd name="T28" fmla="*/ 11 w 43"/>
                <a:gd name="T29" fmla="*/ 0 h 21"/>
                <a:gd name="T30" fmla="*/ 11 w 43"/>
                <a:gd name="T31" fmla="*/ 0 h 21"/>
                <a:gd name="T32" fmla="*/ 5 w 43"/>
                <a:gd name="T33" fmla="*/ 3 h 21"/>
                <a:gd name="T34" fmla="*/ 2 w 43"/>
                <a:gd name="T35" fmla="*/ 5 h 21"/>
                <a:gd name="T36" fmla="*/ 0 w 43"/>
                <a:gd name="T37" fmla="*/ 7 h 21"/>
                <a:gd name="T38" fmla="*/ 5 w 43"/>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21">
                  <a:moveTo>
                    <a:pt x="5" y="12"/>
                  </a:moveTo>
                  <a:lnTo>
                    <a:pt x="5" y="12"/>
                  </a:lnTo>
                  <a:lnTo>
                    <a:pt x="9" y="14"/>
                  </a:lnTo>
                  <a:lnTo>
                    <a:pt x="16" y="18"/>
                  </a:lnTo>
                  <a:lnTo>
                    <a:pt x="25" y="21"/>
                  </a:lnTo>
                  <a:lnTo>
                    <a:pt x="32" y="21"/>
                  </a:lnTo>
                  <a:lnTo>
                    <a:pt x="38" y="18"/>
                  </a:lnTo>
                  <a:lnTo>
                    <a:pt x="41" y="18"/>
                  </a:lnTo>
                  <a:lnTo>
                    <a:pt x="43" y="14"/>
                  </a:lnTo>
                  <a:lnTo>
                    <a:pt x="38" y="9"/>
                  </a:lnTo>
                  <a:lnTo>
                    <a:pt x="34" y="7"/>
                  </a:lnTo>
                  <a:lnTo>
                    <a:pt x="27" y="3"/>
                  </a:lnTo>
                  <a:lnTo>
                    <a:pt x="11" y="0"/>
                  </a:lnTo>
                  <a:lnTo>
                    <a:pt x="5" y="3"/>
                  </a:lnTo>
                  <a:lnTo>
                    <a:pt x="2" y="5"/>
                  </a:lnTo>
                  <a:lnTo>
                    <a:pt x="0"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5" name="Freeform 2512">
              <a:extLst>
                <a:ext uri="{FF2B5EF4-FFF2-40B4-BE49-F238E27FC236}">
                  <a16:creationId xmlns:a16="http://schemas.microsoft.com/office/drawing/2014/main" xmlns="" id="{15B1B8B2-E6C4-A947-83E4-7C86E2CC5337}"/>
                </a:ext>
              </a:extLst>
            </p:cNvPr>
            <p:cNvSpPr>
              <a:spLocks/>
            </p:cNvSpPr>
            <p:nvPr/>
          </p:nvSpPr>
          <p:spPr bwMode="auto">
            <a:xfrm>
              <a:off x="3954" y="3111"/>
              <a:ext cx="43" cy="21"/>
            </a:xfrm>
            <a:custGeom>
              <a:avLst/>
              <a:gdLst>
                <a:gd name="T0" fmla="*/ 5 w 43"/>
                <a:gd name="T1" fmla="*/ 12 h 21"/>
                <a:gd name="T2" fmla="*/ 5 w 43"/>
                <a:gd name="T3" fmla="*/ 12 h 21"/>
                <a:gd name="T4" fmla="*/ 9 w 43"/>
                <a:gd name="T5" fmla="*/ 14 h 21"/>
                <a:gd name="T6" fmla="*/ 16 w 43"/>
                <a:gd name="T7" fmla="*/ 18 h 21"/>
                <a:gd name="T8" fmla="*/ 25 w 43"/>
                <a:gd name="T9" fmla="*/ 21 h 21"/>
                <a:gd name="T10" fmla="*/ 32 w 43"/>
                <a:gd name="T11" fmla="*/ 21 h 21"/>
                <a:gd name="T12" fmla="*/ 32 w 43"/>
                <a:gd name="T13" fmla="*/ 21 h 21"/>
                <a:gd name="T14" fmla="*/ 38 w 43"/>
                <a:gd name="T15" fmla="*/ 18 h 21"/>
                <a:gd name="T16" fmla="*/ 41 w 43"/>
                <a:gd name="T17" fmla="*/ 18 h 21"/>
                <a:gd name="T18" fmla="*/ 43 w 43"/>
                <a:gd name="T19" fmla="*/ 14 h 21"/>
                <a:gd name="T20" fmla="*/ 38 w 43"/>
                <a:gd name="T21" fmla="*/ 9 h 21"/>
                <a:gd name="T22" fmla="*/ 38 w 43"/>
                <a:gd name="T23" fmla="*/ 9 h 21"/>
                <a:gd name="T24" fmla="*/ 34 w 43"/>
                <a:gd name="T25" fmla="*/ 7 h 21"/>
                <a:gd name="T26" fmla="*/ 27 w 43"/>
                <a:gd name="T27" fmla="*/ 3 h 21"/>
                <a:gd name="T28" fmla="*/ 11 w 43"/>
                <a:gd name="T29" fmla="*/ 0 h 21"/>
                <a:gd name="T30" fmla="*/ 11 w 43"/>
                <a:gd name="T31" fmla="*/ 0 h 21"/>
                <a:gd name="T32" fmla="*/ 5 w 43"/>
                <a:gd name="T33" fmla="*/ 3 h 21"/>
                <a:gd name="T34" fmla="*/ 2 w 43"/>
                <a:gd name="T35" fmla="*/ 5 h 21"/>
                <a:gd name="T36" fmla="*/ 0 w 43"/>
                <a:gd name="T37" fmla="*/ 7 h 21"/>
                <a:gd name="T38" fmla="*/ 5 w 43"/>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 h="21">
                  <a:moveTo>
                    <a:pt x="5" y="12"/>
                  </a:moveTo>
                  <a:lnTo>
                    <a:pt x="5" y="12"/>
                  </a:lnTo>
                  <a:lnTo>
                    <a:pt x="9" y="14"/>
                  </a:lnTo>
                  <a:lnTo>
                    <a:pt x="16" y="18"/>
                  </a:lnTo>
                  <a:lnTo>
                    <a:pt x="25" y="21"/>
                  </a:lnTo>
                  <a:lnTo>
                    <a:pt x="32" y="21"/>
                  </a:lnTo>
                  <a:lnTo>
                    <a:pt x="38" y="18"/>
                  </a:lnTo>
                  <a:lnTo>
                    <a:pt x="41" y="18"/>
                  </a:lnTo>
                  <a:lnTo>
                    <a:pt x="43" y="14"/>
                  </a:lnTo>
                  <a:lnTo>
                    <a:pt x="38" y="9"/>
                  </a:lnTo>
                  <a:lnTo>
                    <a:pt x="34" y="7"/>
                  </a:lnTo>
                  <a:lnTo>
                    <a:pt x="27" y="3"/>
                  </a:lnTo>
                  <a:lnTo>
                    <a:pt x="11" y="0"/>
                  </a:lnTo>
                  <a:lnTo>
                    <a:pt x="5" y="3"/>
                  </a:lnTo>
                  <a:lnTo>
                    <a:pt x="2" y="5"/>
                  </a:lnTo>
                  <a:lnTo>
                    <a:pt x="0"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6" name="Freeform 2513">
              <a:extLst>
                <a:ext uri="{FF2B5EF4-FFF2-40B4-BE49-F238E27FC236}">
                  <a16:creationId xmlns:a16="http://schemas.microsoft.com/office/drawing/2014/main" xmlns="" id="{97C49315-3AEA-EC40-90F2-5641756368CA}"/>
                </a:ext>
              </a:extLst>
            </p:cNvPr>
            <p:cNvSpPr>
              <a:spLocks/>
            </p:cNvSpPr>
            <p:nvPr/>
          </p:nvSpPr>
          <p:spPr bwMode="auto">
            <a:xfrm>
              <a:off x="3920" y="3111"/>
              <a:ext cx="41" cy="21"/>
            </a:xfrm>
            <a:custGeom>
              <a:avLst/>
              <a:gdLst>
                <a:gd name="T0" fmla="*/ 3 w 41"/>
                <a:gd name="T1" fmla="*/ 12 h 21"/>
                <a:gd name="T2" fmla="*/ 3 w 41"/>
                <a:gd name="T3" fmla="*/ 12 h 21"/>
                <a:gd name="T4" fmla="*/ 9 w 41"/>
                <a:gd name="T5" fmla="*/ 14 h 21"/>
                <a:gd name="T6" fmla="*/ 16 w 41"/>
                <a:gd name="T7" fmla="*/ 18 h 21"/>
                <a:gd name="T8" fmla="*/ 23 w 41"/>
                <a:gd name="T9" fmla="*/ 21 h 21"/>
                <a:gd name="T10" fmla="*/ 30 w 41"/>
                <a:gd name="T11" fmla="*/ 21 h 21"/>
                <a:gd name="T12" fmla="*/ 30 w 41"/>
                <a:gd name="T13" fmla="*/ 21 h 21"/>
                <a:gd name="T14" fmla="*/ 36 w 41"/>
                <a:gd name="T15" fmla="*/ 21 h 21"/>
                <a:gd name="T16" fmla="*/ 41 w 41"/>
                <a:gd name="T17" fmla="*/ 18 h 21"/>
                <a:gd name="T18" fmla="*/ 41 w 41"/>
                <a:gd name="T19" fmla="*/ 14 h 21"/>
                <a:gd name="T20" fmla="*/ 39 w 41"/>
                <a:gd name="T21" fmla="*/ 12 h 21"/>
                <a:gd name="T22" fmla="*/ 39 w 41"/>
                <a:gd name="T23" fmla="*/ 12 h 21"/>
                <a:gd name="T24" fmla="*/ 32 w 41"/>
                <a:gd name="T25" fmla="*/ 7 h 21"/>
                <a:gd name="T26" fmla="*/ 25 w 41"/>
                <a:gd name="T27" fmla="*/ 5 h 21"/>
                <a:gd name="T28" fmla="*/ 9 w 41"/>
                <a:gd name="T29" fmla="*/ 0 h 21"/>
                <a:gd name="T30" fmla="*/ 9 w 41"/>
                <a:gd name="T31" fmla="*/ 0 h 21"/>
                <a:gd name="T32" fmla="*/ 5 w 41"/>
                <a:gd name="T33" fmla="*/ 3 h 21"/>
                <a:gd name="T34" fmla="*/ 0 w 41"/>
                <a:gd name="T35" fmla="*/ 5 h 21"/>
                <a:gd name="T36" fmla="*/ 0 w 41"/>
                <a:gd name="T37" fmla="*/ 7 h 21"/>
                <a:gd name="T38" fmla="*/ 3 w 41"/>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21">
                  <a:moveTo>
                    <a:pt x="3" y="12"/>
                  </a:moveTo>
                  <a:lnTo>
                    <a:pt x="3" y="12"/>
                  </a:lnTo>
                  <a:lnTo>
                    <a:pt x="9" y="14"/>
                  </a:lnTo>
                  <a:lnTo>
                    <a:pt x="16" y="18"/>
                  </a:lnTo>
                  <a:lnTo>
                    <a:pt x="23" y="21"/>
                  </a:lnTo>
                  <a:lnTo>
                    <a:pt x="30" y="21"/>
                  </a:lnTo>
                  <a:lnTo>
                    <a:pt x="36" y="21"/>
                  </a:lnTo>
                  <a:lnTo>
                    <a:pt x="41" y="18"/>
                  </a:lnTo>
                  <a:lnTo>
                    <a:pt x="41" y="14"/>
                  </a:lnTo>
                  <a:lnTo>
                    <a:pt x="39" y="12"/>
                  </a:lnTo>
                  <a:lnTo>
                    <a:pt x="32" y="7"/>
                  </a:lnTo>
                  <a:lnTo>
                    <a:pt x="25" y="5"/>
                  </a:lnTo>
                  <a:lnTo>
                    <a:pt x="9" y="0"/>
                  </a:lnTo>
                  <a:lnTo>
                    <a:pt x="5" y="3"/>
                  </a:lnTo>
                  <a:lnTo>
                    <a:pt x="0" y="5"/>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7" name="Freeform 2514">
              <a:extLst>
                <a:ext uri="{FF2B5EF4-FFF2-40B4-BE49-F238E27FC236}">
                  <a16:creationId xmlns:a16="http://schemas.microsoft.com/office/drawing/2014/main" xmlns="" id="{82E6FD45-D410-2243-A967-23A1F6AA9572}"/>
                </a:ext>
              </a:extLst>
            </p:cNvPr>
            <p:cNvSpPr>
              <a:spLocks/>
            </p:cNvSpPr>
            <p:nvPr/>
          </p:nvSpPr>
          <p:spPr bwMode="auto">
            <a:xfrm>
              <a:off x="3920" y="3111"/>
              <a:ext cx="41" cy="21"/>
            </a:xfrm>
            <a:custGeom>
              <a:avLst/>
              <a:gdLst>
                <a:gd name="T0" fmla="*/ 3 w 41"/>
                <a:gd name="T1" fmla="*/ 12 h 21"/>
                <a:gd name="T2" fmla="*/ 3 w 41"/>
                <a:gd name="T3" fmla="*/ 12 h 21"/>
                <a:gd name="T4" fmla="*/ 9 w 41"/>
                <a:gd name="T5" fmla="*/ 14 h 21"/>
                <a:gd name="T6" fmla="*/ 16 w 41"/>
                <a:gd name="T7" fmla="*/ 18 h 21"/>
                <a:gd name="T8" fmla="*/ 23 w 41"/>
                <a:gd name="T9" fmla="*/ 21 h 21"/>
                <a:gd name="T10" fmla="*/ 30 w 41"/>
                <a:gd name="T11" fmla="*/ 21 h 21"/>
                <a:gd name="T12" fmla="*/ 30 w 41"/>
                <a:gd name="T13" fmla="*/ 21 h 21"/>
                <a:gd name="T14" fmla="*/ 36 w 41"/>
                <a:gd name="T15" fmla="*/ 21 h 21"/>
                <a:gd name="T16" fmla="*/ 41 w 41"/>
                <a:gd name="T17" fmla="*/ 18 h 21"/>
                <a:gd name="T18" fmla="*/ 41 w 41"/>
                <a:gd name="T19" fmla="*/ 14 h 21"/>
                <a:gd name="T20" fmla="*/ 39 w 41"/>
                <a:gd name="T21" fmla="*/ 12 h 21"/>
                <a:gd name="T22" fmla="*/ 39 w 41"/>
                <a:gd name="T23" fmla="*/ 12 h 21"/>
                <a:gd name="T24" fmla="*/ 32 w 41"/>
                <a:gd name="T25" fmla="*/ 7 h 21"/>
                <a:gd name="T26" fmla="*/ 25 w 41"/>
                <a:gd name="T27" fmla="*/ 5 h 21"/>
                <a:gd name="T28" fmla="*/ 9 w 41"/>
                <a:gd name="T29" fmla="*/ 0 h 21"/>
                <a:gd name="T30" fmla="*/ 9 w 41"/>
                <a:gd name="T31" fmla="*/ 0 h 21"/>
                <a:gd name="T32" fmla="*/ 5 w 41"/>
                <a:gd name="T33" fmla="*/ 3 h 21"/>
                <a:gd name="T34" fmla="*/ 0 w 41"/>
                <a:gd name="T35" fmla="*/ 5 h 21"/>
                <a:gd name="T36" fmla="*/ 0 w 41"/>
                <a:gd name="T37" fmla="*/ 7 h 21"/>
                <a:gd name="T38" fmla="*/ 3 w 41"/>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21">
                  <a:moveTo>
                    <a:pt x="3" y="12"/>
                  </a:moveTo>
                  <a:lnTo>
                    <a:pt x="3" y="12"/>
                  </a:lnTo>
                  <a:lnTo>
                    <a:pt x="9" y="14"/>
                  </a:lnTo>
                  <a:lnTo>
                    <a:pt x="16" y="18"/>
                  </a:lnTo>
                  <a:lnTo>
                    <a:pt x="23" y="21"/>
                  </a:lnTo>
                  <a:lnTo>
                    <a:pt x="30" y="21"/>
                  </a:lnTo>
                  <a:lnTo>
                    <a:pt x="36" y="21"/>
                  </a:lnTo>
                  <a:lnTo>
                    <a:pt x="41" y="18"/>
                  </a:lnTo>
                  <a:lnTo>
                    <a:pt x="41" y="14"/>
                  </a:lnTo>
                  <a:lnTo>
                    <a:pt x="39" y="12"/>
                  </a:lnTo>
                  <a:lnTo>
                    <a:pt x="32" y="7"/>
                  </a:lnTo>
                  <a:lnTo>
                    <a:pt x="25" y="5"/>
                  </a:lnTo>
                  <a:lnTo>
                    <a:pt x="9" y="0"/>
                  </a:lnTo>
                  <a:lnTo>
                    <a:pt x="5" y="3"/>
                  </a:lnTo>
                  <a:lnTo>
                    <a:pt x="0" y="5"/>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8" name="Freeform 2515">
              <a:extLst>
                <a:ext uri="{FF2B5EF4-FFF2-40B4-BE49-F238E27FC236}">
                  <a16:creationId xmlns:a16="http://schemas.microsoft.com/office/drawing/2014/main" xmlns="" id="{BA90F768-6441-B54E-A3A7-4A137177C3BD}"/>
                </a:ext>
              </a:extLst>
            </p:cNvPr>
            <p:cNvSpPr>
              <a:spLocks/>
            </p:cNvSpPr>
            <p:nvPr/>
          </p:nvSpPr>
          <p:spPr bwMode="auto">
            <a:xfrm>
              <a:off x="3887" y="3114"/>
              <a:ext cx="38" cy="18"/>
            </a:xfrm>
            <a:custGeom>
              <a:avLst/>
              <a:gdLst>
                <a:gd name="T0" fmla="*/ 2 w 38"/>
                <a:gd name="T1" fmla="*/ 9 h 18"/>
                <a:gd name="T2" fmla="*/ 2 w 38"/>
                <a:gd name="T3" fmla="*/ 9 h 18"/>
                <a:gd name="T4" fmla="*/ 6 w 38"/>
                <a:gd name="T5" fmla="*/ 13 h 18"/>
                <a:gd name="T6" fmla="*/ 13 w 38"/>
                <a:gd name="T7" fmla="*/ 15 h 18"/>
                <a:gd name="T8" fmla="*/ 22 w 38"/>
                <a:gd name="T9" fmla="*/ 18 h 18"/>
                <a:gd name="T10" fmla="*/ 29 w 38"/>
                <a:gd name="T11" fmla="*/ 18 h 18"/>
                <a:gd name="T12" fmla="*/ 29 w 38"/>
                <a:gd name="T13" fmla="*/ 18 h 18"/>
                <a:gd name="T14" fmla="*/ 36 w 38"/>
                <a:gd name="T15" fmla="*/ 18 h 18"/>
                <a:gd name="T16" fmla="*/ 38 w 38"/>
                <a:gd name="T17" fmla="*/ 15 h 18"/>
                <a:gd name="T18" fmla="*/ 38 w 38"/>
                <a:gd name="T19" fmla="*/ 11 h 18"/>
                <a:gd name="T20" fmla="*/ 36 w 38"/>
                <a:gd name="T21" fmla="*/ 9 h 18"/>
                <a:gd name="T22" fmla="*/ 36 w 38"/>
                <a:gd name="T23" fmla="*/ 9 h 18"/>
                <a:gd name="T24" fmla="*/ 31 w 38"/>
                <a:gd name="T25" fmla="*/ 4 h 18"/>
                <a:gd name="T26" fmla="*/ 24 w 38"/>
                <a:gd name="T27" fmla="*/ 2 h 18"/>
                <a:gd name="T28" fmla="*/ 9 w 38"/>
                <a:gd name="T29" fmla="*/ 0 h 18"/>
                <a:gd name="T30" fmla="*/ 9 w 38"/>
                <a:gd name="T31" fmla="*/ 0 h 18"/>
                <a:gd name="T32" fmla="*/ 4 w 38"/>
                <a:gd name="T33" fmla="*/ 0 h 18"/>
                <a:gd name="T34" fmla="*/ 0 w 38"/>
                <a:gd name="T35" fmla="*/ 2 h 18"/>
                <a:gd name="T36" fmla="*/ 0 w 38"/>
                <a:gd name="T37" fmla="*/ 4 h 18"/>
                <a:gd name="T38" fmla="*/ 2 w 3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18">
                  <a:moveTo>
                    <a:pt x="2" y="9"/>
                  </a:moveTo>
                  <a:lnTo>
                    <a:pt x="2" y="9"/>
                  </a:lnTo>
                  <a:lnTo>
                    <a:pt x="6" y="13"/>
                  </a:lnTo>
                  <a:lnTo>
                    <a:pt x="13" y="15"/>
                  </a:lnTo>
                  <a:lnTo>
                    <a:pt x="22" y="18"/>
                  </a:lnTo>
                  <a:lnTo>
                    <a:pt x="29" y="18"/>
                  </a:lnTo>
                  <a:lnTo>
                    <a:pt x="36" y="18"/>
                  </a:lnTo>
                  <a:lnTo>
                    <a:pt x="38" y="15"/>
                  </a:lnTo>
                  <a:lnTo>
                    <a:pt x="38" y="11"/>
                  </a:lnTo>
                  <a:lnTo>
                    <a:pt x="36" y="9"/>
                  </a:lnTo>
                  <a:lnTo>
                    <a:pt x="31" y="4"/>
                  </a:lnTo>
                  <a:lnTo>
                    <a:pt x="24" y="2"/>
                  </a:lnTo>
                  <a:lnTo>
                    <a:pt x="9" y="0"/>
                  </a:lnTo>
                  <a:lnTo>
                    <a:pt x="4"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299" name="Freeform 2516">
              <a:extLst>
                <a:ext uri="{FF2B5EF4-FFF2-40B4-BE49-F238E27FC236}">
                  <a16:creationId xmlns:a16="http://schemas.microsoft.com/office/drawing/2014/main" xmlns="" id="{494F8F5C-AB0A-0C4B-8DA8-DBC98E7819A8}"/>
                </a:ext>
              </a:extLst>
            </p:cNvPr>
            <p:cNvSpPr>
              <a:spLocks/>
            </p:cNvSpPr>
            <p:nvPr/>
          </p:nvSpPr>
          <p:spPr bwMode="auto">
            <a:xfrm>
              <a:off x="3887" y="3114"/>
              <a:ext cx="38" cy="18"/>
            </a:xfrm>
            <a:custGeom>
              <a:avLst/>
              <a:gdLst>
                <a:gd name="T0" fmla="*/ 2 w 38"/>
                <a:gd name="T1" fmla="*/ 9 h 18"/>
                <a:gd name="T2" fmla="*/ 2 w 38"/>
                <a:gd name="T3" fmla="*/ 9 h 18"/>
                <a:gd name="T4" fmla="*/ 6 w 38"/>
                <a:gd name="T5" fmla="*/ 13 h 18"/>
                <a:gd name="T6" fmla="*/ 13 w 38"/>
                <a:gd name="T7" fmla="*/ 15 h 18"/>
                <a:gd name="T8" fmla="*/ 22 w 38"/>
                <a:gd name="T9" fmla="*/ 18 h 18"/>
                <a:gd name="T10" fmla="*/ 29 w 38"/>
                <a:gd name="T11" fmla="*/ 18 h 18"/>
                <a:gd name="T12" fmla="*/ 29 w 38"/>
                <a:gd name="T13" fmla="*/ 18 h 18"/>
                <a:gd name="T14" fmla="*/ 36 w 38"/>
                <a:gd name="T15" fmla="*/ 18 h 18"/>
                <a:gd name="T16" fmla="*/ 38 w 38"/>
                <a:gd name="T17" fmla="*/ 15 h 18"/>
                <a:gd name="T18" fmla="*/ 38 w 38"/>
                <a:gd name="T19" fmla="*/ 11 h 18"/>
                <a:gd name="T20" fmla="*/ 36 w 38"/>
                <a:gd name="T21" fmla="*/ 9 h 18"/>
                <a:gd name="T22" fmla="*/ 36 w 38"/>
                <a:gd name="T23" fmla="*/ 9 h 18"/>
                <a:gd name="T24" fmla="*/ 31 w 38"/>
                <a:gd name="T25" fmla="*/ 4 h 18"/>
                <a:gd name="T26" fmla="*/ 24 w 38"/>
                <a:gd name="T27" fmla="*/ 2 h 18"/>
                <a:gd name="T28" fmla="*/ 9 w 38"/>
                <a:gd name="T29" fmla="*/ 0 h 18"/>
                <a:gd name="T30" fmla="*/ 9 w 38"/>
                <a:gd name="T31" fmla="*/ 0 h 18"/>
                <a:gd name="T32" fmla="*/ 4 w 38"/>
                <a:gd name="T33" fmla="*/ 0 h 18"/>
                <a:gd name="T34" fmla="*/ 0 w 38"/>
                <a:gd name="T35" fmla="*/ 2 h 18"/>
                <a:gd name="T36" fmla="*/ 0 w 38"/>
                <a:gd name="T37" fmla="*/ 4 h 18"/>
                <a:gd name="T38" fmla="*/ 2 w 3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18">
                  <a:moveTo>
                    <a:pt x="2" y="9"/>
                  </a:moveTo>
                  <a:lnTo>
                    <a:pt x="2" y="9"/>
                  </a:lnTo>
                  <a:lnTo>
                    <a:pt x="6" y="13"/>
                  </a:lnTo>
                  <a:lnTo>
                    <a:pt x="13" y="15"/>
                  </a:lnTo>
                  <a:lnTo>
                    <a:pt x="22" y="18"/>
                  </a:lnTo>
                  <a:lnTo>
                    <a:pt x="29" y="18"/>
                  </a:lnTo>
                  <a:lnTo>
                    <a:pt x="36" y="18"/>
                  </a:lnTo>
                  <a:lnTo>
                    <a:pt x="38" y="15"/>
                  </a:lnTo>
                  <a:lnTo>
                    <a:pt x="38" y="11"/>
                  </a:lnTo>
                  <a:lnTo>
                    <a:pt x="36" y="9"/>
                  </a:lnTo>
                  <a:lnTo>
                    <a:pt x="31" y="4"/>
                  </a:lnTo>
                  <a:lnTo>
                    <a:pt x="24" y="2"/>
                  </a:lnTo>
                  <a:lnTo>
                    <a:pt x="9" y="0"/>
                  </a:lnTo>
                  <a:lnTo>
                    <a:pt x="4"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0" name="Freeform 2517">
              <a:extLst>
                <a:ext uri="{FF2B5EF4-FFF2-40B4-BE49-F238E27FC236}">
                  <a16:creationId xmlns:a16="http://schemas.microsoft.com/office/drawing/2014/main" xmlns="" id="{4A273D0A-E766-EF40-B492-2399DEFA5851}"/>
                </a:ext>
              </a:extLst>
            </p:cNvPr>
            <p:cNvSpPr>
              <a:spLocks/>
            </p:cNvSpPr>
            <p:nvPr/>
          </p:nvSpPr>
          <p:spPr bwMode="auto">
            <a:xfrm>
              <a:off x="3853" y="3114"/>
              <a:ext cx="38" cy="18"/>
            </a:xfrm>
            <a:custGeom>
              <a:avLst/>
              <a:gdLst>
                <a:gd name="T0" fmla="*/ 4 w 38"/>
                <a:gd name="T1" fmla="*/ 9 h 18"/>
                <a:gd name="T2" fmla="*/ 4 w 38"/>
                <a:gd name="T3" fmla="*/ 9 h 18"/>
                <a:gd name="T4" fmla="*/ 9 w 38"/>
                <a:gd name="T5" fmla="*/ 13 h 18"/>
                <a:gd name="T6" fmla="*/ 16 w 38"/>
                <a:gd name="T7" fmla="*/ 15 h 18"/>
                <a:gd name="T8" fmla="*/ 22 w 38"/>
                <a:gd name="T9" fmla="*/ 18 h 18"/>
                <a:gd name="T10" fmla="*/ 29 w 38"/>
                <a:gd name="T11" fmla="*/ 18 h 18"/>
                <a:gd name="T12" fmla="*/ 29 w 38"/>
                <a:gd name="T13" fmla="*/ 18 h 18"/>
                <a:gd name="T14" fmla="*/ 36 w 38"/>
                <a:gd name="T15" fmla="*/ 18 h 18"/>
                <a:gd name="T16" fmla="*/ 38 w 38"/>
                <a:gd name="T17" fmla="*/ 15 h 18"/>
                <a:gd name="T18" fmla="*/ 38 w 38"/>
                <a:gd name="T19" fmla="*/ 13 h 18"/>
                <a:gd name="T20" fmla="*/ 36 w 38"/>
                <a:gd name="T21" fmla="*/ 9 h 18"/>
                <a:gd name="T22" fmla="*/ 36 w 38"/>
                <a:gd name="T23" fmla="*/ 9 h 18"/>
                <a:gd name="T24" fmla="*/ 31 w 38"/>
                <a:gd name="T25" fmla="*/ 4 h 18"/>
                <a:gd name="T26" fmla="*/ 25 w 38"/>
                <a:gd name="T27" fmla="*/ 2 h 18"/>
                <a:gd name="T28" fmla="*/ 11 w 38"/>
                <a:gd name="T29" fmla="*/ 0 h 18"/>
                <a:gd name="T30" fmla="*/ 11 w 38"/>
                <a:gd name="T31" fmla="*/ 0 h 18"/>
                <a:gd name="T32" fmla="*/ 4 w 38"/>
                <a:gd name="T33" fmla="*/ 0 h 18"/>
                <a:gd name="T34" fmla="*/ 2 w 38"/>
                <a:gd name="T35" fmla="*/ 2 h 18"/>
                <a:gd name="T36" fmla="*/ 0 w 38"/>
                <a:gd name="T37" fmla="*/ 4 h 18"/>
                <a:gd name="T38" fmla="*/ 4 w 3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18">
                  <a:moveTo>
                    <a:pt x="4" y="9"/>
                  </a:moveTo>
                  <a:lnTo>
                    <a:pt x="4" y="9"/>
                  </a:lnTo>
                  <a:lnTo>
                    <a:pt x="9" y="13"/>
                  </a:lnTo>
                  <a:lnTo>
                    <a:pt x="16" y="15"/>
                  </a:lnTo>
                  <a:lnTo>
                    <a:pt x="22" y="18"/>
                  </a:lnTo>
                  <a:lnTo>
                    <a:pt x="29" y="18"/>
                  </a:lnTo>
                  <a:lnTo>
                    <a:pt x="36" y="18"/>
                  </a:lnTo>
                  <a:lnTo>
                    <a:pt x="38" y="15"/>
                  </a:lnTo>
                  <a:lnTo>
                    <a:pt x="38" y="13"/>
                  </a:lnTo>
                  <a:lnTo>
                    <a:pt x="36" y="9"/>
                  </a:lnTo>
                  <a:lnTo>
                    <a:pt x="31" y="4"/>
                  </a:lnTo>
                  <a:lnTo>
                    <a:pt x="25" y="2"/>
                  </a:lnTo>
                  <a:lnTo>
                    <a:pt x="11" y="0"/>
                  </a:lnTo>
                  <a:lnTo>
                    <a:pt x="4" y="0"/>
                  </a:lnTo>
                  <a:lnTo>
                    <a:pt x="2" y="2"/>
                  </a:lnTo>
                  <a:lnTo>
                    <a:pt x="0"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1" name="Freeform 2518">
              <a:extLst>
                <a:ext uri="{FF2B5EF4-FFF2-40B4-BE49-F238E27FC236}">
                  <a16:creationId xmlns:a16="http://schemas.microsoft.com/office/drawing/2014/main" xmlns="" id="{780B6542-FB3D-9841-BB1D-C70DDA2FCC26}"/>
                </a:ext>
              </a:extLst>
            </p:cNvPr>
            <p:cNvSpPr>
              <a:spLocks/>
            </p:cNvSpPr>
            <p:nvPr/>
          </p:nvSpPr>
          <p:spPr bwMode="auto">
            <a:xfrm>
              <a:off x="3853" y="3114"/>
              <a:ext cx="38" cy="18"/>
            </a:xfrm>
            <a:custGeom>
              <a:avLst/>
              <a:gdLst>
                <a:gd name="T0" fmla="*/ 4 w 38"/>
                <a:gd name="T1" fmla="*/ 9 h 18"/>
                <a:gd name="T2" fmla="*/ 4 w 38"/>
                <a:gd name="T3" fmla="*/ 9 h 18"/>
                <a:gd name="T4" fmla="*/ 9 w 38"/>
                <a:gd name="T5" fmla="*/ 13 h 18"/>
                <a:gd name="T6" fmla="*/ 16 w 38"/>
                <a:gd name="T7" fmla="*/ 15 h 18"/>
                <a:gd name="T8" fmla="*/ 22 w 38"/>
                <a:gd name="T9" fmla="*/ 18 h 18"/>
                <a:gd name="T10" fmla="*/ 29 w 38"/>
                <a:gd name="T11" fmla="*/ 18 h 18"/>
                <a:gd name="T12" fmla="*/ 29 w 38"/>
                <a:gd name="T13" fmla="*/ 18 h 18"/>
                <a:gd name="T14" fmla="*/ 36 w 38"/>
                <a:gd name="T15" fmla="*/ 18 h 18"/>
                <a:gd name="T16" fmla="*/ 38 w 38"/>
                <a:gd name="T17" fmla="*/ 15 h 18"/>
                <a:gd name="T18" fmla="*/ 38 w 38"/>
                <a:gd name="T19" fmla="*/ 13 h 18"/>
                <a:gd name="T20" fmla="*/ 36 w 38"/>
                <a:gd name="T21" fmla="*/ 9 h 18"/>
                <a:gd name="T22" fmla="*/ 36 w 38"/>
                <a:gd name="T23" fmla="*/ 9 h 18"/>
                <a:gd name="T24" fmla="*/ 31 w 38"/>
                <a:gd name="T25" fmla="*/ 4 h 18"/>
                <a:gd name="T26" fmla="*/ 25 w 38"/>
                <a:gd name="T27" fmla="*/ 2 h 18"/>
                <a:gd name="T28" fmla="*/ 11 w 38"/>
                <a:gd name="T29" fmla="*/ 0 h 18"/>
                <a:gd name="T30" fmla="*/ 11 w 38"/>
                <a:gd name="T31" fmla="*/ 0 h 18"/>
                <a:gd name="T32" fmla="*/ 4 w 38"/>
                <a:gd name="T33" fmla="*/ 0 h 18"/>
                <a:gd name="T34" fmla="*/ 2 w 38"/>
                <a:gd name="T35" fmla="*/ 2 h 18"/>
                <a:gd name="T36" fmla="*/ 0 w 38"/>
                <a:gd name="T37" fmla="*/ 4 h 18"/>
                <a:gd name="T38" fmla="*/ 4 w 3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18">
                  <a:moveTo>
                    <a:pt x="4" y="9"/>
                  </a:moveTo>
                  <a:lnTo>
                    <a:pt x="4" y="9"/>
                  </a:lnTo>
                  <a:lnTo>
                    <a:pt x="9" y="13"/>
                  </a:lnTo>
                  <a:lnTo>
                    <a:pt x="16" y="15"/>
                  </a:lnTo>
                  <a:lnTo>
                    <a:pt x="22" y="18"/>
                  </a:lnTo>
                  <a:lnTo>
                    <a:pt x="29" y="18"/>
                  </a:lnTo>
                  <a:lnTo>
                    <a:pt x="36" y="18"/>
                  </a:lnTo>
                  <a:lnTo>
                    <a:pt x="38" y="15"/>
                  </a:lnTo>
                  <a:lnTo>
                    <a:pt x="38" y="13"/>
                  </a:lnTo>
                  <a:lnTo>
                    <a:pt x="36" y="9"/>
                  </a:lnTo>
                  <a:lnTo>
                    <a:pt x="31" y="4"/>
                  </a:lnTo>
                  <a:lnTo>
                    <a:pt x="25" y="2"/>
                  </a:lnTo>
                  <a:lnTo>
                    <a:pt x="11" y="0"/>
                  </a:lnTo>
                  <a:lnTo>
                    <a:pt x="4" y="0"/>
                  </a:lnTo>
                  <a:lnTo>
                    <a:pt x="2" y="2"/>
                  </a:lnTo>
                  <a:lnTo>
                    <a:pt x="0"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2" name="Freeform 2519">
              <a:extLst>
                <a:ext uri="{FF2B5EF4-FFF2-40B4-BE49-F238E27FC236}">
                  <a16:creationId xmlns:a16="http://schemas.microsoft.com/office/drawing/2014/main" xmlns="" id="{6CB53147-DA6F-3945-899F-2819A56A1A51}"/>
                </a:ext>
              </a:extLst>
            </p:cNvPr>
            <p:cNvSpPr>
              <a:spLocks/>
            </p:cNvSpPr>
            <p:nvPr/>
          </p:nvSpPr>
          <p:spPr bwMode="auto">
            <a:xfrm>
              <a:off x="3821" y="3114"/>
              <a:ext cx="39" cy="20"/>
            </a:xfrm>
            <a:custGeom>
              <a:avLst/>
              <a:gdLst>
                <a:gd name="T0" fmla="*/ 2 w 39"/>
                <a:gd name="T1" fmla="*/ 9 h 20"/>
                <a:gd name="T2" fmla="*/ 2 w 39"/>
                <a:gd name="T3" fmla="*/ 9 h 20"/>
                <a:gd name="T4" fmla="*/ 7 w 39"/>
                <a:gd name="T5" fmla="*/ 13 h 20"/>
                <a:gd name="T6" fmla="*/ 14 w 39"/>
                <a:gd name="T7" fmla="*/ 15 h 20"/>
                <a:gd name="T8" fmla="*/ 21 w 39"/>
                <a:gd name="T9" fmla="*/ 18 h 20"/>
                <a:gd name="T10" fmla="*/ 30 w 39"/>
                <a:gd name="T11" fmla="*/ 20 h 20"/>
                <a:gd name="T12" fmla="*/ 30 w 39"/>
                <a:gd name="T13" fmla="*/ 20 h 20"/>
                <a:gd name="T14" fmla="*/ 34 w 39"/>
                <a:gd name="T15" fmla="*/ 18 h 20"/>
                <a:gd name="T16" fmla="*/ 36 w 39"/>
                <a:gd name="T17" fmla="*/ 15 h 20"/>
                <a:gd name="T18" fmla="*/ 39 w 39"/>
                <a:gd name="T19" fmla="*/ 13 h 20"/>
                <a:gd name="T20" fmla="*/ 36 w 39"/>
                <a:gd name="T21" fmla="*/ 9 h 20"/>
                <a:gd name="T22" fmla="*/ 36 w 39"/>
                <a:gd name="T23" fmla="*/ 9 h 20"/>
                <a:gd name="T24" fmla="*/ 30 w 39"/>
                <a:gd name="T25" fmla="*/ 4 h 20"/>
                <a:gd name="T26" fmla="*/ 23 w 39"/>
                <a:gd name="T27" fmla="*/ 2 h 20"/>
                <a:gd name="T28" fmla="*/ 9 w 39"/>
                <a:gd name="T29" fmla="*/ 0 h 20"/>
                <a:gd name="T30" fmla="*/ 9 w 39"/>
                <a:gd name="T31" fmla="*/ 0 h 20"/>
                <a:gd name="T32" fmla="*/ 5 w 39"/>
                <a:gd name="T33" fmla="*/ 0 h 20"/>
                <a:gd name="T34" fmla="*/ 0 w 39"/>
                <a:gd name="T35" fmla="*/ 2 h 20"/>
                <a:gd name="T36" fmla="*/ 0 w 39"/>
                <a:gd name="T37" fmla="*/ 6 h 20"/>
                <a:gd name="T38" fmla="*/ 2 w 39"/>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 h="20">
                  <a:moveTo>
                    <a:pt x="2" y="9"/>
                  </a:moveTo>
                  <a:lnTo>
                    <a:pt x="2" y="9"/>
                  </a:lnTo>
                  <a:lnTo>
                    <a:pt x="7" y="13"/>
                  </a:lnTo>
                  <a:lnTo>
                    <a:pt x="14" y="15"/>
                  </a:lnTo>
                  <a:lnTo>
                    <a:pt x="21" y="18"/>
                  </a:lnTo>
                  <a:lnTo>
                    <a:pt x="30" y="20"/>
                  </a:lnTo>
                  <a:lnTo>
                    <a:pt x="34" y="18"/>
                  </a:lnTo>
                  <a:lnTo>
                    <a:pt x="36" y="15"/>
                  </a:lnTo>
                  <a:lnTo>
                    <a:pt x="39" y="13"/>
                  </a:lnTo>
                  <a:lnTo>
                    <a:pt x="36" y="9"/>
                  </a:lnTo>
                  <a:lnTo>
                    <a:pt x="30" y="4"/>
                  </a:lnTo>
                  <a:lnTo>
                    <a:pt x="23" y="2"/>
                  </a:lnTo>
                  <a:lnTo>
                    <a:pt x="9" y="0"/>
                  </a:lnTo>
                  <a:lnTo>
                    <a:pt x="5" y="0"/>
                  </a:lnTo>
                  <a:lnTo>
                    <a:pt x="0"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3" name="Freeform 2520">
              <a:extLst>
                <a:ext uri="{FF2B5EF4-FFF2-40B4-BE49-F238E27FC236}">
                  <a16:creationId xmlns:a16="http://schemas.microsoft.com/office/drawing/2014/main" xmlns="" id="{709348C8-711F-6E4A-A9DC-A1F8065DEAA2}"/>
                </a:ext>
              </a:extLst>
            </p:cNvPr>
            <p:cNvSpPr>
              <a:spLocks/>
            </p:cNvSpPr>
            <p:nvPr/>
          </p:nvSpPr>
          <p:spPr bwMode="auto">
            <a:xfrm>
              <a:off x="3821" y="3114"/>
              <a:ext cx="39" cy="20"/>
            </a:xfrm>
            <a:custGeom>
              <a:avLst/>
              <a:gdLst>
                <a:gd name="T0" fmla="*/ 2 w 39"/>
                <a:gd name="T1" fmla="*/ 9 h 20"/>
                <a:gd name="T2" fmla="*/ 2 w 39"/>
                <a:gd name="T3" fmla="*/ 9 h 20"/>
                <a:gd name="T4" fmla="*/ 7 w 39"/>
                <a:gd name="T5" fmla="*/ 13 h 20"/>
                <a:gd name="T6" fmla="*/ 14 w 39"/>
                <a:gd name="T7" fmla="*/ 15 h 20"/>
                <a:gd name="T8" fmla="*/ 21 w 39"/>
                <a:gd name="T9" fmla="*/ 18 h 20"/>
                <a:gd name="T10" fmla="*/ 30 w 39"/>
                <a:gd name="T11" fmla="*/ 20 h 20"/>
                <a:gd name="T12" fmla="*/ 30 w 39"/>
                <a:gd name="T13" fmla="*/ 20 h 20"/>
                <a:gd name="T14" fmla="*/ 34 w 39"/>
                <a:gd name="T15" fmla="*/ 18 h 20"/>
                <a:gd name="T16" fmla="*/ 36 w 39"/>
                <a:gd name="T17" fmla="*/ 15 h 20"/>
                <a:gd name="T18" fmla="*/ 39 w 39"/>
                <a:gd name="T19" fmla="*/ 13 h 20"/>
                <a:gd name="T20" fmla="*/ 36 w 39"/>
                <a:gd name="T21" fmla="*/ 9 h 20"/>
                <a:gd name="T22" fmla="*/ 36 w 39"/>
                <a:gd name="T23" fmla="*/ 9 h 20"/>
                <a:gd name="T24" fmla="*/ 30 w 39"/>
                <a:gd name="T25" fmla="*/ 4 h 20"/>
                <a:gd name="T26" fmla="*/ 23 w 39"/>
                <a:gd name="T27" fmla="*/ 2 h 20"/>
                <a:gd name="T28" fmla="*/ 9 w 39"/>
                <a:gd name="T29" fmla="*/ 0 h 20"/>
                <a:gd name="T30" fmla="*/ 9 w 39"/>
                <a:gd name="T31" fmla="*/ 0 h 20"/>
                <a:gd name="T32" fmla="*/ 5 w 39"/>
                <a:gd name="T33" fmla="*/ 0 h 20"/>
                <a:gd name="T34" fmla="*/ 0 w 39"/>
                <a:gd name="T35" fmla="*/ 2 h 20"/>
                <a:gd name="T36" fmla="*/ 0 w 39"/>
                <a:gd name="T37" fmla="*/ 6 h 20"/>
                <a:gd name="T38" fmla="*/ 2 w 39"/>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 h="20">
                  <a:moveTo>
                    <a:pt x="2" y="9"/>
                  </a:moveTo>
                  <a:lnTo>
                    <a:pt x="2" y="9"/>
                  </a:lnTo>
                  <a:lnTo>
                    <a:pt x="7" y="13"/>
                  </a:lnTo>
                  <a:lnTo>
                    <a:pt x="14" y="15"/>
                  </a:lnTo>
                  <a:lnTo>
                    <a:pt x="21" y="18"/>
                  </a:lnTo>
                  <a:lnTo>
                    <a:pt x="30" y="20"/>
                  </a:lnTo>
                  <a:lnTo>
                    <a:pt x="34" y="18"/>
                  </a:lnTo>
                  <a:lnTo>
                    <a:pt x="36" y="15"/>
                  </a:lnTo>
                  <a:lnTo>
                    <a:pt x="39" y="13"/>
                  </a:lnTo>
                  <a:lnTo>
                    <a:pt x="36" y="9"/>
                  </a:lnTo>
                  <a:lnTo>
                    <a:pt x="30" y="4"/>
                  </a:lnTo>
                  <a:lnTo>
                    <a:pt x="23" y="2"/>
                  </a:lnTo>
                  <a:lnTo>
                    <a:pt x="9" y="0"/>
                  </a:lnTo>
                  <a:lnTo>
                    <a:pt x="5" y="0"/>
                  </a:lnTo>
                  <a:lnTo>
                    <a:pt x="0"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4" name="Freeform 2521">
              <a:extLst>
                <a:ext uri="{FF2B5EF4-FFF2-40B4-BE49-F238E27FC236}">
                  <a16:creationId xmlns:a16="http://schemas.microsoft.com/office/drawing/2014/main" xmlns="" id="{960FAD71-FE43-C049-9374-52630A7F4104}"/>
                </a:ext>
              </a:extLst>
            </p:cNvPr>
            <p:cNvSpPr>
              <a:spLocks/>
            </p:cNvSpPr>
            <p:nvPr/>
          </p:nvSpPr>
          <p:spPr bwMode="auto">
            <a:xfrm>
              <a:off x="3790" y="3114"/>
              <a:ext cx="36" cy="20"/>
            </a:xfrm>
            <a:custGeom>
              <a:avLst/>
              <a:gdLst>
                <a:gd name="T0" fmla="*/ 2 w 36"/>
                <a:gd name="T1" fmla="*/ 11 h 20"/>
                <a:gd name="T2" fmla="*/ 2 w 36"/>
                <a:gd name="T3" fmla="*/ 11 h 20"/>
                <a:gd name="T4" fmla="*/ 6 w 36"/>
                <a:gd name="T5" fmla="*/ 13 h 20"/>
                <a:gd name="T6" fmla="*/ 13 w 36"/>
                <a:gd name="T7" fmla="*/ 18 h 20"/>
                <a:gd name="T8" fmla="*/ 20 w 36"/>
                <a:gd name="T9" fmla="*/ 20 h 20"/>
                <a:gd name="T10" fmla="*/ 27 w 36"/>
                <a:gd name="T11" fmla="*/ 20 h 20"/>
                <a:gd name="T12" fmla="*/ 27 w 36"/>
                <a:gd name="T13" fmla="*/ 20 h 20"/>
                <a:gd name="T14" fmla="*/ 33 w 36"/>
                <a:gd name="T15" fmla="*/ 18 h 20"/>
                <a:gd name="T16" fmla="*/ 36 w 36"/>
                <a:gd name="T17" fmla="*/ 18 h 20"/>
                <a:gd name="T18" fmla="*/ 36 w 36"/>
                <a:gd name="T19" fmla="*/ 13 h 20"/>
                <a:gd name="T20" fmla="*/ 33 w 36"/>
                <a:gd name="T21" fmla="*/ 9 h 20"/>
                <a:gd name="T22" fmla="*/ 33 w 36"/>
                <a:gd name="T23" fmla="*/ 9 h 20"/>
                <a:gd name="T24" fmla="*/ 29 w 36"/>
                <a:gd name="T25" fmla="*/ 6 h 20"/>
                <a:gd name="T26" fmla="*/ 22 w 36"/>
                <a:gd name="T27" fmla="*/ 2 h 20"/>
                <a:gd name="T28" fmla="*/ 9 w 36"/>
                <a:gd name="T29" fmla="*/ 0 h 20"/>
                <a:gd name="T30" fmla="*/ 9 w 36"/>
                <a:gd name="T31" fmla="*/ 0 h 20"/>
                <a:gd name="T32" fmla="*/ 4 w 36"/>
                <a:gd name="T33" fmla="*/ 2 h 20"/>
                <a:gd name="T34" fmla="*/ 2 w 36"/>
                <a:gd name="T35" fmla="*/ 2 h 20"/>
                <a:gd name="T36" fmla="*/ 0 w 36"/>
                <a:gd name="T37" fmla="*/ 6 h 20"/>
                <a:gd name="T38" fmla="*/ 2 w 36"/>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0">
                  <a:moveTo>
                    <a:pt x="2" y="11"/>
                  </a:moveTo>
                  <a:lnTo>
                    <a:pt x="2" y="11"/>
                  </a:lnTo>
                  <a:lnTo>
                    <a:pt x="6" y="13"/>
                  </a:lnTo>
                  <a:lnTo>
                    <a:pt x="13" y="18"/>
                  </a:lnTo>
                  <a:lnTo>
                    <a:pt x="20" y="20"/>
                  </a:lnTo>
                  <a:lnTo>
                    <a:pt x="27" y="20"/>
                  </a:lnTo>
                  <a:lnTo>
                    <a:pt x="33" y="18"/>
                  </a:lnTo>
                  <a:lnTo>
                    <a:pt x="36" y="18"/>
                  </a:lnTo>
                  <a:lnTo>
                    <a:pt x="36" y="13"/>
                  </a:lnTo>
                  <a:lnTo>
                    <a:pt x="33" y="9"/>
                  </a:lnTo>
                  <a:lnTo>
                    <a:pt x="29" y="6"/>
                  </a:lnTo>
                  <a:lnTo>
                    <a:pt x="22" y="2"/>
                  </a:lnTo>
                  <a:lnTo>
                    <a:pt x="9" y="0"/>
                  </a:lnTo>
                  <a:lnTo>
                    <a:pt x="4" y="2"/>
                  </a:lnTo>
                  <a:lnTo>
                    <a:pt x="2" y="2"/>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5" name="Freeform 2522">
              <a:extLst>
                <a:ext uri="{FF2B5EF4-FFF2-40B4-BE49-F238E27FC236}">
                  <a16:creationId xmlns:a16="http://schemas.microsoft.com/office/drawing/2014/main" xmlns="" id="{9DF83417-1AB4-FC44-82CE-CD8099B3AD10}"/>
                </a:ext>
              </a:extLst>
            </p:cNvPr>
            <p:cNvSpPr>
              <a:spLocks/>
            </p:cNvSpPr>
            <p:nvPr/>
          </p:nvSpPr>
          <p:spPr bwMode="auto">
            <a:xfrm>
              <a:off x="3790" y="3114"/>
              <a:ext cx="36" cy="20"/>
            </a:xfrm>
            <a:custGeom>
              <a:avLst/>
              <a:gdLst>
                <a:gd name="T0" fmla="*/ 2 w 36"/>
                <a:gd name="T1" fmla="*/ 11 h 20"/>
                <a:gd name="T2" fmla="*/ 2 w 36"/>
                <a:gd name="T3" fmla="*/ 11 h 20"/>
                <a:gd name="T4" fmla="*/ 6 w 36"/>
                <a:gd name="T5" fmla="*/ 13 h 20"/>
                <a:gd name="T6" fmla="*/ 13 w 36"/>
                <a:gd name="T7" fmla="*/ 18 h 20"/>
                <a:gd name="T8" fmla="*/ 20 w 36"/>
                <a:gd name="T9" fmla="*/ 20 h 20"/>
                <a:gd name="T10" fmla="*/ 27 w 36"/>
                <a:gd name="T11" fmla="*/ 20 h 20"/>
                <a:gd name="T12" fmla="*/ 27 w 36"/>
                <a:gd name="T13" fmla="*/ 20 h 20"/>
                <a:gd name="T14" fmla="*/ 33 w 36"/>
                <a:gd name="T15" fmla="*/ 18 h 20"/>
                <a:gd name="T16" fmla="*/ 36 w 36"/>
                <a:gd name="T17" fmla="*/ 18 h 20"/>
                <a:gd name="T18" fmla="*/ 36 w 36"/>
                <a:gd name="T19" fmla="*/ 13 h 20"/>
                <a:gd name="T20" fmla="*/ 33 w 36"/>
                <a:gd name="T21" fmla="*/ 9 h 20"/>
                <a:gd name="T22" fmla="*/ 33 w 36"/>
                <a:gd name="T23" fmla="*/ 9 h 20"/>
                <a:gd name="T24" fmla="*/ 29 w 36"/>
                <a:gd name="T25" fmla="*/ 6 h 20"/>
                <a:gd name="T26" fmla="*/ 22 w 36"/>
                <a:gd name="T27" fmla="*/ 2 h 20"/>
                <a:gd name="T28" fmla="*/ 9 w 36"/>
                <a:gd name="T29" fmla="*/ 0 h 20"/>
                <a:gd name="T30" fmla="*/ 9 w 36"/>
                <a:gd name="T31" fmla="*/ 0 h 20"/>
                <a:gd name="T32" fmla="*/ 4 w 36"/>
                <a:gd name="T33" fmla="*/ 2 h 20"/>
                <a:gd name="T34" fmla="*/ 2 w 36"/>
                <a:gd name="T35" fmla="*/ 2 h 20"/>
                <a:gd name="T36" fmla="*/ 0 w 36"/>
                <a:gd name="T37" fmla="*/ 6 h 20"/>
                <a:gd name="T38" fmla="*/ 2 w 36"/>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6" h="20">
                  <a:moveTo>
                    <a:pt x="2" y="11"/>
                  </a:moveTo>
                  <a:lnTo>
                    <a:pt x="2" y="11"/>
                  </a:lnTo>
                  <a:lnTo>
                    <a:pt x="6" y="13"/>
                  </a:lnTo>
                  <a:lnTo>
                    <a:pt x="13" y="18"/>
                  </a:lnTo>
                  <a:lnTo>
                    <a:pt x="20" y="20"/>
                  </a:lnTo>
                  <a:lnTo>
                    <a:pt x="27" y="20"/>
                  </a:lnTo>
                  <a:lnTo>
                    <a:pt x="33" y="18"/>
                  </a:lnTo>
                  <a:lnTo>
                    <a:pt x="36" y="18"/>
                  </a:lnTo>
                  <a:lnTo>
                    <a:pt x="36" y="13"/>
                  </a:lnTo>
                  <a:lnTo>
                    <a:pt x="33" y="9"/>
                  </a:lnTo>
                  <a:lnTo>
                    <a:pt x="29" y="6"/>
                  </a:lnTo>
                  <a:lnTo>
                    <a:pt x="22" y="2"/>
                  </a:lnTo>
                  <a:lnTo>
                    <a:pt x="9" y="0"/>
                  </a:lnTo>
                  <a:lnTo>
                    <a:pt x="4" y="2"/>
                  </a:lnTo>
                  <a:lnTo>
                    <a:pt x="2" y="2"/>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6" name="Freeform 2523">
              <a:extLst>
                <a:ext uri="{FF2B5EF4-FFF2-40B4-BE49-F238E27FC236}">
                  <a16:creationId xmlns:a16="http://schemas.microsoft.com/office/drawing/2014/main" xmlns="" id="{AA3DCAC8-85F3-AE46-9E10-18E24CBC522D}"/>
                </a:ext>
              </a:extLst>
            </p:cNvPr>
            <p:cNvSpPr>
              <a:spLocks/>
            </p:cNvSpPr>
            <p:nvPr/>
          </p:nvSpPr>
          <p:spPr bwMode="auto">
            <a:xfrm>
              <a:off x="3760" y="3114"/>
              <a:ext cx="34" cy="20"/>
            </a:xfrm>
            <a:custGeom>
              <a:avLst/>
              <a:gdLst>
                <a:gd name="T0" fmla="*/ 3 w 34"/>
                <a:gd name="T1" fmla="*/ 11 h 20"/>
                <a:gd name="T2" fmla="*/ 3 w 34"/>
                <a:gd name="T3" fmla="*/ 11 h 20"/>
                <a:gd name="T4" fmla="*/ 7 w 34"/>
                <a:gd name="T5" fmla="*/ 13 h 20"/>
                <a:gd name="T6" fmla="*/ 14 w 34"/>
                <a:gd name="T7" fmla="*/ 18 h 20"/>
                <a:gd name="T8" fmla="*/ 21 w 34"/>
                <a:gd name="T9" fmla="*/ 20 h 20"/>
                <a:gd name="T10" fmla="*/ 25 w 34"/>
                <a:gd name="T11" fmla="*/ 20 h 20"/>
                <a:gd name="T12" fmla="*/ 25 w 34"/>
                <a:gd name="T13" fmla="*/ 20 h 20"/>
                <a:gd name="T14" fmla="*/ 32 w 34"/>
                <a:gd name="T15" fmla="*/ 20 h 20"/>
                <a:gd name="T16" fmla="*/ 34 w 34"/>
                <a:gd name="T17" fmla="*/ 18 h 20"/>
                <a:gd name="T18" fmla="*/ 34 w 34"/>
                <a:gd name="T19" fmla="*/ 13 h 20"/>
                <a:gd name="T20" fmla="*/ 32 w 34"/>
                <a:gd name="T21" fmla="*/ 11 h 20"/>
                <a:gd name="T22" fmla="*/ 32 w 34"/>
                <a:gd name="T23" fmla="*/ 11 h 20"/>
                <a:gd name="T24" fmla="*/ 27 w 34"/>
                <a:gd name="T25" fmla="*/ 6 h 20"/>
                <a:gd name="T26" fmla="*/ 23 w 34"/>
                <a:gd name="T27" fmla="*/ 4 h 20"/>
                <a:gd name="T28" fmla="*/ 9 w 34"/>
                <a:gd name="T29" fmla="*/ 0 h 20"/>
                <a:gd name="T30" fmla="*/ 9 w 34"/>
                <a:gd name="T31" fmla="*/ 0 h 20"/>
                <a:gd name="T32" fmla="*/ 3 w 34"/>
                <a:gd name="T33" fmla="*/ 2 h 20"/>
                <a:gd name="T34" fmla="*/ 0 w 34"/>
                <a:gd name="T35" fmla="*/ 4 h 20"/>
                <a:gd name="T36" fmla="*/ 0 w 34"/>
                <a:gd name="T37" fmla="*/ 6 h 20"/>
                <a:gd name="T38" fmla="*/ 3 w 34"/>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 h="20">
                  <a:moveTo>
                    <a:pt x="3" y="11"/>
                  </a:moveTo>
                  <a:lnTo>
                    <a:pt x="3" y="11"/>
                  </a:lnTo>
                  <a:lnTo>
                    <a:pt x="7" y="13"/>
                  </a:lnTo>
                  <a:lnTo>
                    <a:pt x="14" y="18"/>
                  </a:lnTo>
                  <a:lnTo>
                    <a:pt x="21" y="20"/>
                  </a:lnTo>
                  <a:lnTo>
                    <a:pt x="25" y="20"/>
                  </a:lnTo>
                  <a:lnTo>
                    <a:pt x="32" y="20"/>
                  </a:lnTo>
                  <a:lnTo>
                    <a:pt x="34" y="18"/>
                  </a:lnTo>
                  <a:lnTo>
                    <a:pt x="34" y="13"/>
                  </a:lnTo>
                  <a:lnTo>
                    <a:pt x="32" y="11"/>
                  </a:lnTo>
                  <a:lnTo>
                    <a:pt x="27" y="6"/>
                  </a:lnTo>
                  <a:lnTo>
                    <a:pt x="23" y="4"/>
                  </a:lnTo>
                  <a:lnTo>
                    <a:pt x="9" y="0"/>
                  </a:lnTo>
                  <a:lnTo>
                    <a:pt x="3" y="2"/>
                  </a:lnTo>
                  <a:lnTo>
                    <a:pt x="0" y="4"/>
                  </a:lnTo>
                  <a:lnTo>
                    <a:pt x="0" y="6"/>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7" name="Freeform 2524">
              <a:extLst>
                <a:ext uri="{FF2B5EF4-FFF2-40B4-BE49-F238E27FC236}">
                  <a16:creationId xmlns:a16="http://schemas.microsoft.com/office/drawing/2014/main" xmlns="" id="{1575AC1E-DF64-C846-9F63-CE50C4B09ABE}"/>
                </a:ext>
              </a:extLst>
            </p:cNvPr>
            <p:cNvSpPr>
              <a:spLocks/>
            </p:cNvSpPr>
            <p:nvPr/>
          </p:nvSpPr>
          <p:spPr bwMode="auto">
            <a:xfrm>
              <a:off x="3760" y="3114"/>
              <a:ext cx="34" cy="20"/>
            </a:xfrm>
            <a:custGeom>
              <a:avLst/>
              <a:gdLst>
                <a:gd name="T0" fmla="*/ 3 w 34"/>
                <a:gd name="T1" fmla="*/ 11 h 20"/>
                <a:gd name="T2" fmla="*/ 3 w 34"/>
                <a:gd name="T3" fmla="*/ 11 h 20"/>
                <a:gd name="T4" fmla="*/ 7 w 34"/>
                <a:gd name="T5" fmla="*/ 13 h 20"/>
                <a:gd name="T6" fmla="*/ 14 w 34"/>
                <a:gd name="T7" fmla="*/ 18 h 20"/>
                <a:gd name="T8" fmla="*/ 21 w 34"/>
                <a:gd name="T9" fmla="*/ 20 h 20"/>
                <a:gd name="T10" fmla="*/ 25 w 34"/>
                <a:gd name="T11" fmla="*/ 20 h 20"/>
                <a:gd name="T12" fmla="*/ 25 w 34"/>
                <a:gd name="T13" fmla="*/ 20 h 20"/>
                <a:gd name="T14" fmla="*/ 32 w 34"/>
                <a:gd name="T15" fmla="*/ 20 h 20"/>
                <a:gd name="T16" fmla="*/ 34 w 34"/>
                <a:gd name="T17" fmla="*/ 18 h 20"/>
                <a:gd name="T18" fmla="*/ 34 w 34"/>
                <a:gd name="T19" fmla="*/ 13 h 20"/>
                <a:gd name="T20" fmla="*/ 32 w 34"/>
                <a:gd name="T21" fmla="*/ 11 h 20"/>
                <a:gd name="T22" fmla="*/ 32 w 34"/>
                <a:gd name="T23" fmla="*/ 11 h 20"/>
                <a:gd name="T24" fmla="*/ 27 w 34"/>
                <a:gd name="T25" fmla="*/ 6 h 20"/>
                <a:gd name="T26" fmla="*/ 23 w 34"/>
                <a:gd name="T27" fmla="*/ 4 h 20"/>
                <a:gd name="T28" fmla="*/ 9 w 34"/>
                <a:gd name="T29" fmla="*/ 0 h 20"/>
                <a:gd name="T30" fmla="*/ 9 w 34"/>
                <a:gd name="T31" fmla="*/ 0 h 20"/>
                <a:gd name="T32" fmla="*/ 3 w 34"/>
                <a:gd name="T33" fmla="*/ 2 h 20"/>
                <a:gd name="T34" fmla="*/ 0 w 34"/>
                <a:gd name="T35" fmla="*/ 4 h 20"/>
                <a:gd name="T36" fmla="*/ 0 w 34"/>
                <a:gd name="T37" fmla="*/ 6 h 20"/>
                <a:gd name="T38" fmla="*/ 3 w 34"/>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 h="20">
                  <a:moveTo>
                    <a:pt x="3" y="11"/>
                  </a:moveTo>
                  <a:lnTo>
                    <a:pt x="3" y="11"/>
                  </a:lnTo>
                  <a:lnTo>
                    <a:pt x="7" y="13"/>
                  </a:lnTo>
                  <a:lnTo>
                    <a:pt x="14" y="18"/>
                  </a:lnTo>
                  <a:lnTo>
                    <a:pt x="21" y="20"/>
                  </a:lnTo>
                  <a:lnTo>
                    <a:pt x="25" y="20"/>
                  </a:lnTo>
                  <a:lnTo>
                    <a:pt x="32" y="20"/>
                  </a:lnTo>
                  <a:lnTo>
                    <a:pt x="34" y="18"/>
                  </a:lnTo>
                  <a:lnTo>
                    <a:pt x="34" y="13"/>
                  </a:lnTo>
                  <a:lnTo>
                    <a:pt x="32" y="11"/>
                  </a:lnTo>
                  <a:lnTo>
                    <a:pt x="27" y="6"/>
                  </a:lnTo>
                  <a:lnTo>
                    <a:pt x="23" y="4"/>
                  </a:lnTo>
                  <a:lnTo>
                    <a:pt x="9" y="0"/>
                  </a:lnTo>
                  <a:lnTo>
                    <a:pt x="3" y="2"/>
                  </a:lnTo>
                  <a:lnTo>
                    <a:pt x="0" y="4"/>
                  </a:lnTo>
                  <a:lnTo>
                    <a:pt x="0" y="6"/>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8" name="Freeform 2525">
              <a:extLst>
                <a:ext uri="{FF2B5EF4-FFF2-40B4-BE49-F238E27FC236}">
                  <a16:creationId xmlns:a16="http://schemas.microsoft.com/office/drawing/2014/main" xmlns="" id="{C2673A29-DCDF-D740-B76F-6B15C4C347CF}"/>
                </a:ext>
              </a:extLst>
            </p:cNvPr>
            <p:cNvSpPr>
              <a:spLocks/>
            </p:cNvSpPr>
            <p:nvPr/>
          </p:nvSpPr>
          <p:spPr bwMode="auto">
            <a:xfrm>
              <a:off x="3731" y="3116"/>
              <a:ext cx="34" cy="18"/>
            </a:xfrm>
            <a:custGeom>
              <a:avLst/>
              <a:gdLst>
                <a:gd name="T0" fmla="*/ 2 w 34"/>
                <a:gd name="T1" fmla="*/ 9 h 18"/>
                <a:gd name="T2" fmla="*/ 2 w 34"/>
                <a:gd name="T3" fmla="*/ 9 h 18"/>
                <a:gd name="T4" fmla="*/ 7 w 34"/>
                <a:gd name="T5" fmla="*/ 13 h 18"/>
                <a:gd name="T6" fmla="*/ 11 w 34"/>
                <a:gd name="T7" fmla="*/ 16 h 18"/>
                <a:gd name="T8" fmla="*/ 18 w 34"/>
                <a:gd name="T9" fmla="*/ 18 h 18"/>
                <a:gd name="T10" fmla="*/ 25 w 34"/>
                <a:gd name="T11" fmla="*/ 18 h 18"/>
                <a:gd name="T12" fmla="*/ 25 w 34"/>
                <a:gd name="T13" fmla="*/ 18 h 18"/>
                <a:gd name="T14" fmla="*/ 29 w 34"/>
                <a:gd name="T15" fmla="*/ 18 h 18"/>
                <a:gd name="T16" fmla="*/ 34 w 34"/>
                <a:gd name="T17" fmla="*/ 16 h 18"/>
                <a:gd name="T18" fmla="*/ 34 w 34"/>
                <a:gd name="T19" fmla="*/ 11 h 18"/>
                <a:gd name="T20" fmla="*/ 32 w 34"/>
                <a:gd name="T21" fmla="*/ 9 h 18"/>
                <a:gd name="T22" fmla="*/ 32 w 34"/>
                <a:gd name="T23" fmla="*/ 9 h 18"/>
                <a:gd name="T24" fmla="*/ 27 w 34"/>
                <a:gd name="T25" fmla="*/ 4 h 18"/>
                <a:gd name="T26" fmla="*/ 20 w 34"/>
                <a:gd name="T27" fmla="*/ 2 h 18"/>
                <a:gd name="T28" fmla="*/ 7 w 34"/>
                <a:gd name="T29" fmla="*/ 0 h 18"/>
                <a:gd name="T30" fmla="*/ 7 w 34"/>
                <a:gd name="T31" fmla="*/ 0 h 18"/>
                <a:gd name="T32" fmla="*/ 2 w 34"/>
                <a:gd name="T33" fmla="*/ 0 h 18"/>
                <a:gd name="T34" fmla="*/ 0 w 34"/>
                <a:gd name="T35" fmla="*/ 2 h 18"/>
                <a:gd name="T36" fmla="*/ 0 w 34"/>
                <a:gd name="T37" fmla="*/ 4 h 18"/>
                <a:gd name="T38" fmla="*/ 2 w 34"/>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 h="18">
                  <a:moveTo>
                    <a:pt x="2" y="9"/>
                  </a:moveTo>
                  <a:lnTo>
                    <a:pt x="2" y="9"/>
                  </a:lnTo>
                  <a:lnTo>
                    <a:pt x="7" y="13"/>
                  </a:lnTo>
                  <a:lnTo>
                    <a:pt x="11" y="16"/>
                  </a:lnTo>
                  <a:lnTo>
                    <a:pt x="18" y="18"/>
                  </a:lnTo>
                  <a:lnTo>
                    <a:pt x="25" y="18"/>
                  </a:lnTo>
                  <a:lnTo>
                    <a:pt x="29" y="18"/>
                  </a:lnTo>
                  <a:lnTo>
                    <a:pt x="34" y="16"/>
                  </a:lnTo>
                  <a:lnTo>
                    <a:pt x="34" y="11"/>
                  </a:lnTo>
                  <a:lnTo>
                    <a:pt x="32" y="9"/>
                  </a:lnTo>
                  <a:lnTo>
                    <a:pt x="27" y="4"/>
                  </a:lnTo>
                  <a:lnTo>
                    <a:pt x="20" y="2"/>
                  </a:lnTo>
                  <a:lnTo>
                    <a:pt x="7"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09" name="Freeform 2526">
              <a:extLst>
                <a:ext uri="{FF2B5EF4-FFF2-40B4-BE49-F238E27FC236}">
                  <a16:creationId xmlns:a16="http://schemas.microsoft.com/office/drawing/2014/main" xmlns="" id="{0770BBAD-2FFD-6A42-88DC-3A3AB368E97A}"/>
                </a:ext>
              </a:extLst>
            </p:cNvPr>
            <p:cNvSpPr>
              <a:spLocks/>
            </p:cNvSpPr>
            <p:nvPr/>
          </p:nvSpPr>
          <p:spPr bwMode="auto">
            <a:xfrm>
              <a:off x="3731" y="3116"/>
              <a:ext cx="34" cy="18"/>
            </a:xfrm>
            <a:custGeom>
              <a:avLst/>
              <a:gdLst>
                <a:gd name="T0" fmla="*/ 2 w 34"/>
                <a:gd name="T1" fmla="*/ 9 h 18"/>
                <a:gd name="T2" fmla="*/ 2 w 34"/>
                <a:gd name="T3" fmla="*/ 9 h 18"/>
                <a:gd name="T4" fmla="*/ 7 w 34"/>
                <a:gd name="T5" fmla="*/ 13 h 18"/>
                <a:gd name="T6" fmla="*/ 11 w 34"/>
                <a:gd name="T7" fmla="*/ 16 h 18"/>
                <a:gd name="T8" fmla="*/ 18 w 34"/>
                <a:gd name="T9" fmla="*/ 18 h 18"/>
                <a:gd name="T10" fmla="*/ 25 w 34"/>
                <a:gd name="T11" fmla="*/ 18 h 18"/>
                <a:gd name="T12" fmla="*/ 25 w 34"/>
                <a:gd name="T13" fmla="*/ 18 h 18"/>
                <a:gd name="T14" fmla="*/ 29 w 34"/>
                <a:gd name="T15" fmla="*/ 18 h 18"/>
                <a:gd name="T16" fmla="*/ 34 w 34"/>
                <a:gd name="T17" fmla="*/ 16 h 18"/>
                <a:gd name="T18" fmla="*/ 34 w 34"/>
                <a:gd name="T19" fmla="*/ 11 h 18"/>
                <a:gd name="T20" fmla="*/ 32 w 34"/>
                <a:gd name="T21" fmla="*/ 9 h 18"/>
                <a:gd name="T22" fmla="*/ 32 w 34"/>
                <a:gd name="T23" fmla="*/ 9 h 18"/>
                <a:gd name="T24" fmla="*/ 27 w 34"/>
                <a:gd name="T25" fmla="*/ 4 h 18"/>
                <a:gd name="T26" fmla="*/ 20 w 34"/>
                <a:gd name="T27" fmla="*/ 2 h 18"/>
                <a:gd name="T28" fmla="*/ 7 w 34"/>
                <a:gd name="T29" fmla="*/ 0 h 18"/>
                <a:gd name="T30" fmla="*/ 7 w 34"/>
                <a:gd name="T31" fmla="*/ 0 h 18"/>
                <a:gd name="T32" fmla="*/ 2 w 34"/>
                <a:gd name="T33" fmla="*/ 0 h 18"/>
                <a:gd name="T34" fmla="*/ 0 w 34"/>
                <a:gd name="T35" fmla="*/ 2 h 18"/>
                <a:gd name="T36" fmla="*/ 0 w 34"/>
                <a:gd name="T37" fmla="*/ 4 h 18"/>
                <a:gd name="T38" fmla="*/ 2 w 34"/>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 h="18">
                  <a:moveTo>
                    <a:pt x="2" y="9"/>
                  </a:moveTo>
                  <a:lnTo>
                    <a:pt x="2" y="9"/>
                  </a:lnTo>
                  <a:lnTo>
                    <a:pt x="7" y="13"/>
                  </a:lnTo>
                  <a:lnTo>
                    <a:pt x="11" y="16"/>
                  </a:lnTo>
                  <a:lnTo>
                    <a:pt x="18" y="18"/>
                  </a:lnTo>
                  <a:lnTo>
                    <a:pt x="25" y="18"/>
                  </a:lnTo>
                  <a:lnTo>
                    <a:pt x="29" y="18"/>
                  </a:lnTo>
                  <a:lnTo>
                    <a:pt x="34" y="16"/>
                  </a:lnTo>
                  <a:lnTo>
                    <a:pt x="34" y="11"/>
                  </a:lnTo>
                  <a:lnTo>
                    <a:pt x="32" y="9"/>
                  </a:lnTo>
                  <a:lnTo>
                    <a:pt x="27" y="4"/>
                  </a:lnTo>
                  <a:lnTo>
                    <a:pt x="20" y="2"/>
                  </a:lnTo>
                  <a:lnTo>
                    <a:pt x="7"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0" name="Freeform 2527">
              <a:extLst>
                <a:ext uri="{FF2B5EF4-FFF2-40B4-BE49-F238E27FC236}">
                  <a16:creationId xmlns:a16="http://schemas.microsoft.com/office/drawing/2014/main" xmlns="" id="{D4DA1F44-C2D2-0D49-B1AD-2CC3AC92D5D5}"/>
                </a:ext>
              </a:extLst>
            </p:cNvPr>
            <p:cNvSpPr>
              <a:spLocks/>
            </p:cNvSpPr>
            <p:nvPr/>
          </p:nvSpPr>
          <p:spPr bwMode="auto">
            <a:xfrm>
              <a:off x="3702" y="3116"/>
              <a:ext cx="34" cy="18"/>
            </a:xfrm>
            <a:custGeom>
              <a:avLst/>
              <a:gdLst>
                <a:gd name="T0" fmla="*/ 2 w 34"/>
                <a:gd name="T1" fmla="*/ 9 h 18"/>
                <a:gd name="T2" fmla="*/ 2 w 34"/>
                <a:gd name="T3" fmla="*/ 9 h 18"/>
                <a:gd name="T4" fmla="*/ 7 w 34"/>
                <a:gd name="T5" fmla="*/ 13 h 18"/>
                <a:gd name="T6" fmla="*/ 11 w 34"/>
                <a:gd name="T7" fmla="*/ 16 h 18"/>
                <a:gd name="T8" fmla="*/ 18 w 34"/>
                <a:gd name="T9" fmla="*/ 18 h 18"/>
                <a:gd name="T10" fmla="*/ 25 w 34"/>
                <a:gd name="T11" fmla="*/ 18 h 18"/>
                <a:gd name="T12" fmla="*/ 25 w 34"/>
                <a:gd name="T13" fmla="*/ 18 h 18"/>
                <a:gd name="T14" fmla="*/ 29 w 34"/>
                <a:gd name="T15" fmla="*/ 18 h 18"/>
                <a:gd name="T16" fmla="*/ 31 w 34"/>
                <a:gd name="T17" fmla="*/ 16 h 18"/>
                <a:gd name="T18" fmla="*/ 34 w 34"/>
                <a:gd name="T19" fmla="*/ 13 h 18"/>
                <a:gd name="T20" fmla="*/ 31 w 34"/>
                <a:gd name="T21" fmla="*/ 9 h 18"/>
                <a:gd name="T22" fmla="*/ 31 w 34"/>
                <a:gd name="T23" fmla="*/ 9 h 18"/>
                <a:gd name="T24" fmla="*/ 27 w 34"/>
                <a:gd name="T25" fmla="*/ 4 h 18"/>
                <a:gd name="T26" fmla="*/ 20 w 34"/>
                <a:gd name="T27" fmla="*/ 2 h 18"/>
                <a:gd name="T28" fmla="*/ 9 w 34"/>
                <a:gd name="T29" fmla="*/ 0 h 18"/>
                <a:gd name="T30" fmla="*/ 9 w 34"/>
                <a:gd name="T31" fmla="*/ 0 h 18"/>
                <a:gd name="T32" fmla="*/ 2 w 34"/>
                <a:gd name="T33" fmla="*/ 0 h 18"/>
                <a:gd name="T34" fmla="*/ 0 w 34"/>
                <a:gd name="T35" fmla="*/ 2 h 18"/>
                <a:gd name="T36" fmla="*/ 0 w 34"/>
                <a:gd name="T37" fmla="*/ 4 h 18"/>
                <a:gd name="T38" fmla="*/ 2 w 34"/>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 h="18">
                  <a:moveTo>
                    <a:pt x="2" y="9"/>
                  </a:moveTo>
                  <a:lnTo>
                    <a:pt x="2" y="9"/>
                  </a:lnTo>
                  <a:lnTo>
                    <a:pt x="7" y="13"/>
                  </a:lnTo>
                  <a:lnTo>
                    <a:pt x="11" y="16"/>
                  </a:lnTo>
                  <a:lnTo>
                    <a:pt x="18" y="18"/>
                  </a:lnTo>
                  <a:lnTo>
                    <a:pt x="25" y="18"/>
                  </a:lnTo>
                  <a:lnTo>
                    <a:pt x="29" y="18"/>
                  </a:lnTo>
                  <a:lnTo>
                    <a:pt x="31" y="16"/>
                  </a:lnTo>
                  <a:lnTo>
                    <a:pt x="34" y="13"/>
                  </a:lnTo>
                  <a:lnTo>
                    <a:pt x="31" y="9"/>
                  </a:lnTo>
                  <a:lnTo>
                    <a:pt x="27" y="4"/>
                  </a:lnTo>
                  <a:lnTo>
                    <a:pt x="20" y="2"/>
                  </a:lnTo>
                  <a:lnTo>
                    <a:pt x="9"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1" name="Freeform 2528">
              <a:extLst>
                <a:ext uri="{FF2B5EF4-FFF2-40B4-BE49-F238E27FC236}">
                  <a16:creationId xmlns:a16="http://schemas.microsoft.com/office/drawing/2014/main" xmlns="" id="{244503B8-BC6E-6644-816B-1ADDDF34E472}"/>
                </a:ext>
              </a:extLst>
            </p:cNvPr>
            <p:cNvSpPr>
              <a:spLocks/>
            </p:cNvSpPr>
            <p:nvPr/>
          </p:nvSpPr>
          <p:spPr bwMode="auto">
            <a:xfrm>
              <a:off x="3702" y="3116"/>
              <a:ext cx="34" cy="18"/>
            </a:xfrm>
            <a:custGeom>
              <a:avLst/>
              <a:gdLst>
                <a:gd name="T0" fmla="*/ 2 w 34"/>
                <a:gd name="T1" fmla="*/ 9 h 18"/>
                <a:gd name="T2" fmla="*/ 2 w 34"/>
                <a:gd name="T3" fmla="*/ 9 h 18"/>
                <a:gd name="T4" fmla="*/ 7 w 34"/>
                <a:gd name="T5" fmla="*/ 13 h 18"/>
                <a:gd name="T6" fmla="*/ 11 w 34"/>
                <a:gd name="T7" fmla="*/ 16 h 18"/>
                <a:gd name="T8" fmla="*/ 18 w 34"/>
                <a:gd name="T9" fmla="*/ 18 h 18"/>
                <a:gd name="T10" fmla="*/ 25 w 34"/>
                <a:gd name="T11" fmla="*/ 18 h 18"/>
                <a:gd name="T12" fmla="*/ 25 w 34"/>
                <a:gd name="T13" fmla="*/ 18 h 18"/>
                <a:gd name="T14" fmla="*/ 29 w 34"/>
                <a:gd name="T15" fmla="*/ 18 h 18"/>
                <a:gd name="T16" fmla="*/ 31 w 34"/>
                <a:gd name="T17" fmla="*/ 16 h 18"/>
                <a:gd name="T18" fmla="*/ 34 w 34"/>
                <a:gd name="T19" fmla="*/ 13 h 18"/>
                <a:gd name="T20" fmla="*/ 31 w 34"/>
                <a:gd name="T21" fmla="*/ 9 h 18"/>
                <a:gd name="T22" fmla="*/ 31 w 34"/>
                <a:gd name="T23" fmla="*/ 9 h 18"/>
                <a:gd name="T24" fmla="*/ 27 w 34"/>
                <a:gd name="T25" fmla="*/ 4 h 18"/>
                <a:gd name="T26" fmla="*/ 20 w 34"/>
                <a:gd name="T27" fmla="*/ 2 h 18"/>
                <a:gd name="T28" fmla="*/ 9 w 34"/>
                <a:gd name="T29" fmla="*/ 0 h 18"/>
                <a:gd name="T30" fmla="*/ 9 w 34"/>
                <a:gd name="T31" fmla="*/ 0 h 18"/>
                <a:gd name="T32" fmla="*/ 2 w 34"/>
                <a:gd name="T33" fmla="*/ 0 h 18"/>
                <a:gd name="T34" fmla="*/ 0 w 34"/>
                <a:gd name="T35" fmla="*/ 2 h 18"/>
                <a:gd name="T36" fmla="*/ 0 w 34"/>
                <a:gd name="T37" fmla="*/ 4 h 18"/>
                <a:gd name="T38" fmla="*/ 2 w 34"/>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4" h="18">
                  <a:moveTo>
                    <a:pt x="2" y="9"/>
                  </a:moveTo>
                  <a:lnTo>
                    <a:pt x="2" y="9"/>
                  </a:lnTo>
                  <a:lnTo>
                    <a:pt x="7" y="13"/>
                  </a:lnTo>
                  <a:lnTo>
                    <a:pt x="11" y="16"/>
                  </a:lnTo>
                  <a:lnTo>
                    <a:pt x="18" y="18"/>
                  </a:lnTo>
                  <a:lnTo>
                    <a:pt x="25" y="18"/>
                  </a:lnTo>
                  <a:lnTo>
                    <a:pt x="29" y="18"/>
                  </a:lnTo>
                  <a:lnTo>
                    <a:pt x="31" y="16"/>
                  </a:lnTo>
                  <a:lnTo>
                    <a:pt x="34" y="13"/>
                  </a:lnTo>
                  <a:lnTo>
                    <a:pt x="31" y="9"/>
                  </a:lnTo>
                  <a:lnTo>
                    <a:pt x="27" y="4"/>
                  </a:lnTo>
                  <a:lnTo>
                    <a:pt x="20" y="2"/>
                  </a:lnTo>
                  <a:lnTo>
                    <a:pt x="9"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2" name="Freeform 2529">
              <a:extLst>
                <a:ext uri="{FF2B5EF4-FFF2-40B4-BE49-F238E27FC236}">
                  <a16:creationId xmlns:a16="http://schemas.microsoft.com/office/drawing/2014/main" xmlns="" id="{09399DC4-C2CA-E645-B81D-23F341137D1A}"/>
                </a:ext>
              </a:extLst>
            </p:cNvPr>
            <p:cNvSpPr>
              <a:spLocks/>
            </p:cNvSpPr>
            <p:nvPr/>
          </p:nvSpPr>
          <p:spPr bwMode="auto">
            <a:xfrm>
              <a:off x="3673" y="3116"/>
              <a:ext cx="33" cy="20"/>
            </a:xfrm>
            <a:custGeom>
              <a:avLst/>
              <a:gdLst>
                <a:gd name="T0" fmla="*/ 2 w 33"/>
                <a:gd name="T1" fmla="*/ 9 h 20"/>
                <a:gd name="T2" fmla="*/ 2 w 33"/>
                <a:gd name="T3" fmla="*/ 9 h 20"/>
                <a:gd name="T4" fmla="*/ 6 w 33"/>
                <a:gd name="T5" fmla="*/ 13 h 20"/>
                <a:gd name="T6" fmla="*/ 11 w 33"/>
                <a:gd name="T7" fmla="*/ 16 h 20"/>
                <a:gd name="T8" fmla="*/ 18 w 33"/>
                <a:gd name="T9" fmla="*/ 18 h 20"/>
                <a:gd name="T10" fmla="*/ 24 w 33"/>
                <a:gd name="T11" fmla="*/ 20 h 20"/>
                <a:gd name="T12" fmla="*/ 24 w 33"/>
                <a:gd name="T13" fmla="*/ 20 h 20"/>
                <a:gd name="T14" fmla="*/ 29 w 33"/>
                <a:gd name="T15" fmla="*/ 18 h 20"/>
                <a:gd name="T16" fmla="*/ 31 w 33"/>
                <a:gd name="T17" fmla="*/ 16 h 20"/>
                <a:gd name="T18" fmla="*/ 33 w 33"/>
                <a:gd name="T19" fmla="*/ 13 h 20"/>
                <a:gd name="T20" fmla="*/ 31 w 33"/>
                <a:gd name="T21" fmla="*/ 9 h 20"/>
                <a:gd name="T22" fmla="*/ 31 w 33"/>
                <a:gd name="T23" fmla="*/ 9 h 20"/>
                <a:gd name="T24" fmla="*/ 27 w 33"/>
                <a:gd name="T25" fmla="*/ 4 h 20"/>
                <a:gd name="T26" fmla="*/ 20 w 33"/>
                <a:gd name="T27" fmla="*/ 2 h 20"/>
                <a:gd name="T28" fmla="*/ 9 w 33"/>
                <a:gd name="T29" fmla="*/ 0 h 20"/>
                <a:gd name="T30" fmla="*/ 9 w 33"/>
                <a:gd name="T31" fmla="*/ 0 h 20"/>
                <a:gd name="T32" fmla="*/ 4 w 33"/>
                <a:gd name="T33" fmla="*/ 0 h 20"/>
                <a:gd name="T34" fmla="*/ 2 w 33"/>
                <a:gd name="T35" fmla="*/ 2 h 20"/>
                <a:gd name="T36" fmla="*/ 0 w 33"/>
                <a:gd name="T37" fmla="*/ 7 h 20"/>
                <a:gd name="T38" fmla="*/ 2 w 3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20">
                  <a:moveTo>
                    <a:pt x="2" y="9"/>
                  </a:moveTo>
                  <a:lnTo>
                    <a:pt x="2" y="9"/>
                  </a:lnTo>
                  <a:lnTo>
                    <a:pt x="6" y="13"/>
                  </a:lnTo>
                  <a:lnTo>
                    <a:pt x="11" y="16"/>
                  </a:lnTo>
                  <a:lnTo>
                    <a:pt x="18" y="18"/>
                  </a:lnTo>
                  <a:lnTo>
                    <a:pt x="24" y="20"/>
                  </a:lnTo>
                  <a:lnTo>
                    <a:pt x="29" y="18"/>
                  </a:lnTo>
                  <a:lnTo>
                    <a:pt x="31" y="16"/>
                  </a:lnTo>
                  <a:lnTo>
                    <a:pt x="33" y="13"/>
                  </a:lnTo>
                  <a:lnTo>
                    <a:pt x="31" y="9"/>
                  </a:lnTo>
                  <a:lnTo>
                    <a:pt x="27" y="4"/>
                  </a:lnTo>
                  <a:lnTo>
                    <a:pt x="20" y="2"/>
                  </a:lnTo>
                  <a:lnTo>
                    <a:pt x="9" y="0"/>
                  </a:lnTo>
                  <a:lnTo>
                    <a:pt x="4" y="0"/>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3" name="Freeform 2530">
              <a:extLst>
                <a:ext uri="{FF2B5EF4-FFF2-40B4-BE49-F238E27FC236}">
                  <a16:creationId xmlns:a16="http://schemas.microsoft.com/office/drawing/2014/main" xmlns="" id="{6E3F1D2B-967A-044F-963A-61FD3F0B5E5B}"/>
                </a:ext>
              </a:extLst>
            </p:cNvPr>
            <p:cNvSpPr>
              <a:spLocks/>
            </p:cNvSpPr>
            <p:nvPr/>
          </p:nvSpPr>
          <p:spPr bwMode="auto">
            <a:xfrm>
              <a:off x="3673" y="3116"/>
              <a:ext cx="33" cy="20"/>
            </a:xfrm>
            <a:custGeom>
              <a:avLst/>
              <a:gdLst>
                <a:gd name="T0" fmla="*/ 2 w 33"/>
                <a:gd name="T1" fmla="*/ 9 h 20"/>
                <a:gd name="T2" fmla="*/ 2 w 33"/>
                <a:gd name="T3" fmla="*/ 9 h 20"/>
                <a:gd name="T4" fmla="*/ 6 w 33"/>
                <a:gd name="T5" fmla="*/ 13 h 20"/>
                <a:gd name="T6" fmla="*/ 11 w 33"/>
                <a:gd name="T7" fmla="*/ 16 h 20"/>
                <a:gd name="T8" fmla="*/ 18 w 33"/>
                <a:gd name="T9" fmla="*/ 18 h 20"/>
                <a:gd name="T10" fmla="*/ 24 w 33"/>
                <a:gd name="T11" fmla="*/ 20 h 20"/>
                <a:gd name="T12" fmla="*/ 24 w 33"/>
                <a:gd name="T13" fmla="*/ 20 h 20"/>
                <a:gd name="T14" fmla="*/ 29 w 33"/>
                <a:gd name="T15" fmla="*/ 18 h 20"/>
                <a:gd name="T16" fmla="*/ 31 w 33"/>
                <a:gd name="T17" fmla="*/ 16 h 20"/>
                <a:gd name="T18" fmla="*/ 33 w 33"/>
                <a:gd name="T19" fmla="*/ 13 h 20"/>
                <a:gd name="T20" fmla="*/ 31 w 33"/>
                <a:gd name="T21" fmla="*/ 9 h 20"/>
                <a:gd name="T22" fmla="*/ 31 w 33"/>
                <a:gd name="T23" fmla="*/ 9 h 20"/>
                <a:gd name="T24" fmla="*/ 27 w 33"/>
                <a:gd name="T25" fmla="*/ 4 h 20"/>
                <a:gd name="T26" fmla="*/ 20 w 33"/>
                <a:gd name="T27" fmla="*/ 2 h 20"/>
                <a:gd name="T28" fmla="*/ 9 w 33"/>
                <a:gd name="T29" fmla="*/ 0 h 20"/>
                <a:gd name="T30" fmla="*/ 9 w 33"/>
                <a:gd name="T31" fmla="*/ 0 h 20"/>
                <a:gd name="T32" fmla="*/ 4 w 33"/>
                <a:gd name="T33" fmla="*/ 0 h 20"/>
                <a:gd name="T34" fmla="*/ 2 w 33"/>
                <a:gd name="T35" fmla="*/ 2 h 20"/>
                <a:gd name="T36" fmla="*/ 0 w 33"/>
                <a:gd name="T37" fmla="*/ 7 h 20"/>
                <a:gd name="T38" fmla="*/ 2 w 3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3" h="20">
                  <a:moveTo>
                    <a:pt x="2" y="9"/>
                  </a:moveTo>
                  <a:lnTo>
                    <a:pt x="2" y="9"/>
                  </a:lnTo>
                  <a:lnTo>
                    <a:pt x="6" y="13"/>
                  </a:lnTo>
                  <a:lnTo>
                    <a:pt x="11" y="16"/>
                  </a:lnTo>
                  <a:lnTo>
                    <a:pt x="18" y="18"/>
                  </a:lnTo>
                  <a:lnTo>
                    <a:pt x="24" y="20"/>
                  </a:lnTo>
                  <a:lnTo>
                    <a:pt x="29" y="18"/>
                  </a:lnTo>
                  <a:lnTo>
                    <a:pt x="31" y="16"/>
                  </a:lnTo>
                  <a:lnTo>
                    <a:pt x="33" y="13"/>
                  </a:lnTo>
                  <a:lnTo>
                    <a:pt x="31" y="9"/>
                  </a:lnTo>
                  <a:lnTo>
                    <a:pt x="27" y="4"/>
                  </a:lnTo>
                  <a:lnTo>
                    <a:pt x="20" y="2"/>
                  </a:lnTo>
                  <a:lnTo>
                    <a:pt x="9" y="0"/>
                  </a:lnTo>
                  <a:lnTo>
                    <a:pt x="4" y="0"/>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4" name="Freeform 2531">
              <a:extLst>
                <a:ext uri="{FF2B5EF4-FFF2-40B4-BE49-F238E27FC236}">
                  <a16:creationId xmlns:a16="http://schemas.microsoft.com/office/drawing/2014/main" xmlns="" id="{87E72DB8-36C2-2A4E-807A-8E52178EC518}"/>
                </a:ext>
              </a:extLst>
            </p:cNvPr>
            <p:cNvSpPr>
              <a:spLocks/>
            </p:cNvSpPr>
            <p:nvPr/>
          </p:nvSpPr>
          <p:spPr bwMode="auto">
            <a:xfrm>
              <a:off x="3646" y="3116"/>
              <a:ext cx="31" cy="20"/>
            </a:xfrm>
            <a:custGeom>
              <a:avLst/>
              <a:gdLst>
                <a:gd name="T0" fmla="*/ 2 w 31"/>
                <a:gd name="T1" fmla="*/ 11 h 20"/>
                <a:gd name="T2" fmla="*/ 2 w 31"/>
                <a:gd name="T3" fmla="*/ 11 h 20"/>
                <a:gd name="T4" fmla="*/ 6 w 31"/>
                <a:gd name="T5" fmla="*/ 13 h 20"/>
                <a:gd name="T6" fmla="*/ 11 w 31"/>
                <a:gd name="T7" fmla="*/ 18 h 20"/>
                <a:gd name="T8" fmla="*/ 18 w 31"/>
                <a:gd name="T9" fmla="*/ 20 h 20"/>
                <a:gd name="T10" fmla="*/ 22 w 31"/>
                <a:gd name="T11" fmla="*/ 20 h 20"/>
                <a:gd name="T12" fmla="*/ 22 w 31"/>
                <a:gd name="T13" fmla="*/ 20 h 20"/>
                <a:gd name="T14" fmla="*/ 27 w 31"/>
                <a:gd name="T15" fmla="*/ 18 h 20"/>
                <a:gd name="T16" fmla="*/ 31 w 31"/>
                <a:gd name="T17" fmla="*/ 16 h 20"/>
                <a:gd name="T18" fmla="*/ 31 w 31"/>
                <a:gd name="T19" fmla="*/ 13 h 20"/>
                <a:gd name="T20" fmla="*/ 29 w 31"/>
                <a:gd name="T21" fmla="*/ 9 h 20"/>
                <a:gd name="T22" fmla="*/ 29 w 31"/>
                <a:gd name="T23" fmla="*/ 9 h 20"/>
                <a:gd name="T24" fmla="*/ 24 w 31"/>
                <a:gd name="T25" fmla="*/ 7 h 20"/>
                <a:gd name="T26" fmla="*/ 20 w 31"/>
                <a:gd name="T27" fmla="*/ 2 h 20"/>
                <a:gd name="T28" fmla="*/ 9 w 31"/>
                <a:gd name="T29" fmla="*/ 0 h 20"/>
                <a:gd name="T30" fmla="*/ 9 w 31"/>
                <a:gd name="T31" fmla="*/ 0 h 20"/>
                <a:gd name="T32" fmla="*/ 4 w 31"/>
                <a:gd name="T33" fmla="*/ 0 h 20"/>
                <a:gd name="T34" fmla="*/ 0 w 31"/>
                <a:gd name="T35" fmla="*/ 2 h 20"/>
                <a:gd name="T36" fmla="*/ 0 w 31"/>
                <a:gd name="T37" fmla="*/ 7 h 20"/>
                <a:gd name="T38" fmla="*/ 2 w 31"/>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20">
                  <a:moveTo>
                    <a:pt x="2" y="11"/>
                  </a:moveTo>
                  <a:lnTo>
                    <a:pt x="2" y="11"/>
                  </a:lnTo>
                  <a:lnTo>
                    <a:pt x="6" y="13"/>
                  </a:lnTo>
                  <a:lnTo>
                    <a:pt x="11" y="18"/>
                  </a:lnTo>
                  <a:lnTo>
                    <a:pt x="18" y="20"/>
                  </a:lnTo>
                  <a:lnTo>
                    <a:pt x="22" y="20"/>
                  </a:lnTo>
                  <a:lnTo>
                    <a:pt x="27" y="18"/>
                  </a:lnTo>
                  <a:lnTo>
                    <a:pt x="31" y="16"/>
                  </a:lnTo>
                  <a:lnTo>
                    <a:pt x="31" y="13"/>
                  </a:lnTo>
                  <a:lnTo>
                    <a:pt x="29" y="9"/>
                  </a:lnTo>
                  <a:lnTo>
                    <a:pt x="24" y="7"/>
                  </a:lnTo>
                  <a:lnTo>
                    <a:pt x="20" y="2"/>
                  </a:lnTo>
                  <a:lnTo>
                    <a:pt x="9" y="0"/>
                  </a:lnTo>
                  <a:lnTo>
                    <a:pt x="4" y="0"/>
                  </a:lnTo>
                  <a:lnTo>
                    <a:pt x="0" y="2"/>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5" name="Freeform 2532">
              <a:extLst>
                <a:ext uri="{FF2B5EF4-FFF2-40B4-BE49-F238E27FC236}">
                  <a16:creationId xmlns:a16="http://schemas.microsoft.com/office/drawing/2014/main" xmlns="" id="{FA78F067-86DE-6346-9822-DD4621409021}"/>
                </a:ext>
              </a:extLst>
            </p:cNvPr>
            <p:cNvSpPr>
              <a:spLocks/>
            </p:cNvSpPr>
            <p:nvPr/>
          </p:nvSpPr>
          <p:spPr bwMode="auto">
            <a:xfrm>
              <a:off x="3646" y="3116"/>
              <a:ext cx="31" cy="20"/>
            </a:xfrm>
            <a:custGeom>
              <a:avLst/>
              <a:gdLst>
                <a:gd name="T0" fmla="*/ 2 w 31"/>
                <a:gd name="T1" fmla="*/ 11 h 20"/>
                <a:gd name="T2" fmla="*/ 2 w 31"/>
                <a:gd name="T3" fmla="*/ 11 h 20"/>
                <a:gd name="T4" fmla="*/ 6 w 31"/>
                <a:gd name="T5" fmla="*/ 13 h 20"/>
                <a:gd name="T6" fmla="*/ 11 w 31"/>
                <a:gd name="T7" fmla="*/ 18 h 20"/>
                <a:gd name="T8" fmla="*/ 18 w 31"/>
                <a:gd name="T9" fmla="*/ 20 h 20"/>
                <a:gd name="T10" fmla="*/ 22 w 31"/>
                <a:gd name="T11" fmla="*/ 20 h 20"/>
                <a:gd name="T12" fmla="*/ 22 w 31"/>
                <a:gd name="T13" fmla="*/ 20 h 20"/>
                <a:gd name="T14" fmla="*/ 27 w 31"/>
                <a:gd name="T15" fmla="*/ 18 h 20"/>
                <a:gd name="T16" fmla="*/ 31 w 31"/>
                <a:gd name="T17" fmla="*/ 16 h 20"/>
                <a:gd name="T18" fmla="*/ 31 w 31"/>
                <a:gd name="T19" fmla="*/ 13 h 20"/>
                <a:gd name="T20" fmla="*/ 29 w 31"/>
                <a:gd name="T21" fmla="*/ 9 h 20"/>
                <a:gd name="T22" fmla="*/ 29 w 31"/>
                <a:gd name="T23" fmla="*/ 9 h 20"/>
                <a:gd name="T24" fmla="*/ 24 w 31"/>
                <a:gd name="T25" fmla="*/ 7 h 20"/>
                <a:gd name="T26" fmla="*/ 20 w 31"/>
                <a:gd name="T27" fmla="*/ 2 h 20"/>
                <a:gd name="T28" fmla="*/ 9 w 31"/>
                <a:gd name="T29" fmla="*/ 0 h 20"/>
                <a:gd name="T30" fmla="*/ 9 w 31"/>
                <a:gd name="T31" fmla="*/ 0 h 20"/>
                <a:gd name="T32" fmla="*/ 4 w 31"/>
                <a:gd name="T33" fmla="*/ 0 h 20"/>
                <a:gd name="T34" fmla="*/ 0 w 31"/>
                <a:gd name="T35" fmla="*/ 2 h 20"/>
                <a:gd name="T36" fmla="*/ 0 w 31"/>
                <a:gd name="T37" fmla="*/ 7 h 20"/>
                <a:gd name="T38" fmla="*/ 2 w 31"/>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1" h="20">
                  <a:moveTo>
                    <a:pt x="2" y="11"/>
                  </a:moveTo>
                  <a:lnTo>
                    <a:pt x="2" y="11"/>
                  </a:lnTo>
                  <a:lnTo>
                    <a:pt x="6" y="13"/>
                  </a:lnTo>
                  <a:lnTo>
                    <a:pt x="11" y="18"/>
                  </a:lnTo>
                  <a:lnTo>
                    <a:pt x="18" y="20"/>
                  </a:lnTo>
                  <a:lnTo>
                    <a:pt x="22" y="20"/>
                  </a:lnTo>
                  <a:lnTo>
                    <a:pt x="27" y="18"/>
                  </a:lnTo>
                  <a:lnTo>
                    <a:pt x="31" y="16"/>
                  </a:lnTo>
                  <a:lnTo>
                    <a:pt x="31" y="13"/>
                  </a:lnTo>
                  <a:lnTo>
                    <a:pt x="29" y="9"/>
                  </a:lnTo>
                  <a:lnTo>
                    <a:pt x="24" y="7"/>
                  </a:lnTo>
                  <a:lnTo>
                    <a:pt x="20" y="2"/>
                  </a:lnTo>
                  <a:lnTo>
                    <a:pt x="9" y="0"/>
                  </a:lnTo>
                  <a:lnTo>
                    <a:pt x="4" y="0"/>
                  </a:lnTo>
                  <a:lnTo>
                    <a:pt x="0" y="2"/>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6" name="Freeform 2533">
              <a:extLst>
                <a:ext uri="{FF2B5EF4-FFF2-40B4-BE49-F238E27FC236}">
                  <a16:creationId xmlns:a16="http://schemas.microsoft.com/office/drawing/2014/main" xmlns="" id="{FC1BC67B-BFBE-AD41-8246-6C3C8F216EE1}"/>
                </a:ext>
              </a:extLst>
            </p:cNvPr>
            <p:cNvSpPr>
              <a:spLocks/>
            </p:cNvSpPr>
            <p:nvPr/>
          </p:nvSpPr>
          <p:spPr bwMode="auto">
            <a:xfrm>
              <a:off x="3619" y="3116"/>
              <a:ext cx="31" cy="20"/>
            </a:xfrm>
            <a:custGeom>
              <a:avLst/>
              <a:gdLst>
                <a:gd name="T0" fmla="*/ 2 w 31"/>
                <a:gd name="T1" fmla="*/ 11 h 20"/>
                <a:gd name="T2" fmla="*/ 2 w 31"/>
                <a:gd name="T3" fmla="*/ 11 h 20"/>
                <a:gd name="T4" fmla="*/ 6 w 31"/>
                <a:gd name="T5" fmla="*/ 13 h 20"/>
                <a:gd name="T6" fmla="*/ 11 w 31"/>
                <a:gd name="T7" fmla="*/ 18 h 20"/>
                <a:gd name="T8" fmla="*/ 15 w 31"/>
                <a:gd name="T9" fmla="*/ 20 h 20"/>
                <a:gd name="T10" fmla="*/ 22 w 31"/>
                <a:gd name="T11" fmla="*/ 20 h 20"/>
                <a:gd name="T12" fmla="*/ 22 w 31"/>
                <a:gd name="T13" fmla="*/ 20 h 20"/>
                <a:gd name="T14" fmla="*/ 27 w 31"/>
                <a:gd name="T15" fmla="*/ 20 h 20"/>
                <a:gd name="T16" fmla="*/ 29 w 31"/>
                <a:gd name="T17" fmla="*/ 18 h 20"/>
                <a:gd name="T18" fmla="*/ 31 w 31"/>
                <a:gd name="T19" fmla="*/ 13 h 20"/>
                <a:gd name="T20" fmla="*/ 29 w 31"/>
                <a:gd name="T21" fmla="*/ 11 h 20"/>
                <a:gd name="T22" fmla="*/ 29 w 31"/>
                <a:gd name="T23" fmla="*/ 11 h 20"/>
                <a:gd name="T24" fmla="*/ 24 w 31"/>
                <a:gd name="T25" fmla="*/ 7 h 20"/>
                <a:gd name="T26" fmla="*/ 20 w 31"/>
                <a:gd name="T27" fmla="*/ 2 h 20"/>
                <a:gd name="T28" fmla="*/ 13 w 31"/>
                <a:gd name="T29" fmla="*/ 2 h 20"/>
                <a:gd name="T30" fmla="*/ 9 w 31"/>
                <a:gd name="T31" fmla="*/ 0 h 20"/>
                <a:gd name="T32" fmla="*/ 9 w 31"/>
                <a:gd name="T33" fmla="*/ 0 h 20"/>
                <a:gd name="T34" fmla="*/ 4 w 31"/>
                <a:gd name="T35" fmla="*/ 2 h 20"/>
                <a:gd name="T36" fmla="*/ 0 w 31"/>
                <a:gd name="T37" fmla="*/ 4 h 20"/>
                <a:gd name="T38" fmla="*/ 0 w 31"/>
                <a:gd name="T39" fmla="*/ 7 h 20"/>
                <a:gd name="T40" fmla="*/ 2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2" y="11"/>
                  </a:moveTo>
                  <a:lnTo>
                    <a:pt x="2" y="11"/>
                  </a:lnTo>
                  <a:lnTo>
                    <a:pt x="6" y="13"/>
                  </a:lnTo>
                  <a:lnTo>
                    <a:pt x="11" y="18"/>
                  </a:lnTo>
                  <a:lnTo>
                    <a:pt x="15" y="20"/>
                  </a:lnTo>
                  <a:lnTo>
                    <a:pt x="22" y="20"/>
                  </a:lnTo>
                  <a:lnTo>
                    <a:pt x="27" y="20"/>
                  </a:lnTo>
                  <a:lnTo>
                    <a:pt x="29" y="18"/>
                  </a:lnTo>
                  <a:lnTo>
                    <a:pt x="31" y="13"/>
                  </a:lnTo>
                  <a:lnTo>
                    <a:pt x="29" y="11"/>
                  </a:lnTo>
                  <a:lnTo>
                    <a:pt x="24" y="7"/>
                  </a:lnTo>
                  <a:lnTo>
                    <a:pt x="20" y="2"/>
                  </a:lnTo>
                  <a:lnTo>
                    <a:pt x="13" y="2"/>
                  </a:lnTo>
                  <a:lnTo>
                    <a:pt x="9"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7" name="Freeform 2534">
              <a:extLst>
                <a:ext uri="{FF2B5EF4-FFF2-40B4-BE49-F238E27FC236}">
                  <a16:creationId xmlns:a16="http://schemas.microsoft.com/office/drawing/2014/main" xmlns="" id="{4CAC8641-1A31-1245-BA43-106A661DA6F7}"/>
                </a:ext>
              </a:extLst>
            </p:cNvPr>
            <p:cNvSpPr>
              <a:spLocks/>
            </p:cNvSpPr>
            <p:nvPr/>
          </p:nvSpPr>
          <p:spPr bwMode="auto">
            <a:xfrm>
              <a:off x="3619" y="3116"/>
              <a:ext cx="31" cy="20"/>
            </a:xfrm>
            <a:custGeom>
              <a:avLst/>
              <a:gdLst>
                <a:gd name="T0" fmla="*/ 2 w 31"/>
                <a:gd name="T1" fmla="*/ 11 h 20"/>
                <a:gd name="T2" fmla="*/ 2 w 31"/>
                <a:gd name="T3" fmla="*/ 11 h 20"/>
                <a:gd name="T4" fmla="*/ 6 w 31"/>
                <a:gd name="T5" fmla="*/ 13 h 20"/>
                <a:gd name="T6" fmla="*/ 11 w 31"/>
                <a:gd name="T7" fmla="*/ 18 h 20"/>
                <a:gd name="T8" fmla="*/ 15 w 31"/>
                <a:gd name="T9" fmla="*/ 20 h 20"/>
                <a:gd name="T10" fmla="*/ 22 w 31"/>
                <a:gd name="T11" fmla="*/ 20 h 20"/>
                <a:gd name="T12" fmla="*/ 22 w 31"/>
                <a:gd name="T13" fmla="*/ 20 h 20"/>
                <a:gd name="T14" fmla="*/ 27 w 31"/>
                <a:gd name="T15" fmla="*/ 20 h 20"/>
                <a:gd name="T16" fmla="*/ 29 w 31"/>
                <a:gd name="T17" fmla="*/ 18 h 20"/>
                <a:gd name="T18" fmla="*/ 31 w 31"/>
                <a:gd name="T19" fmla="*/ 13 h 20"/>
                <a:gd name="T20" fmla="*/ 29 w 31"/>
                <a:gd name="T21" fmla="*/ 11 h 20"/>
                <a:gd name="T22" fmla="*/ 29 w 31"/>
                <a:gd name="T23" fmla="*/ 11 h 20"/>
                <a:gd name="T24" fmla="*/ 24 w 31"/>
                <a:gd name="T25" fmla="*/ 7 h 20"/>
                <a:gd name="T26" fmla="*/ 20 w 31"/>
                <a:gd name="T27" fmla="*/ 2 h 20"/>
                <a:gd name="T28" fmla="*/ 13 w 31"/>
                <a:gd name="T29" fmla="*/ 2 h 20"/>
                <a:gd name="T30" fmla="*/ 9 w 31"/>
                <a:gd name="T31" fmla="*/ 0 h 20"/>
                <a:gd name="T32" fmla="*/ 9 w 31"/>
                <a:gd name="T33" fmla="*/ 0 h 20"/>
                <a:gd name="T34" fmla="*/ 4 w 31"/>
                <a:gd name="T35" fmla="*/ 2 h 20"/>
                <a:gd name="T36" fmla="*/ 0 w 31"/>
                <a:gd name="T37" fmla="*/ 4 h 20"/>
                <a:gd name="T38" fmla="*/ 0 w 31"/>
                <a:gd name="T39" fmla="*/ 7 h 20"/>
                <a:gd name="T40" fmla="*/ 2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2" y="11"/>
                  </a:moveTo>
                  <a:lnTo>
                    <a:pt x="2" y="11"/>
                  </a:lnTo>
                  <a:lnTo>
                    <a:pt x="6" y="13"/>
                  </a:lnTo>
                  <a:lnTo>
                    <a:pt x="11" y="18"/>
                  </a:lnTo>
                  <a:lnTo>
                    <a:pt x="15" y="20"/>
                  </a:lnTo>
                  <a:lnTo>
                    <a:pt x="22" y="20"/>
                  </a:lnTo>
                  <a:lnTo>
                    <a:pt x="27" y="20"/>
                  </a:lnTo>
                  <a:lnTo>
                    <a:pt x="29" y="18"/>
                  </a:lnTo>
                  <a:lnTo>
                    <a:pt x="31" y="13"/>
                  </a:lnTo>
                  <a:lnTo>
                    <a:pt x="29" y="11"/>
                  </a:lnTo>
                  <a:lnTo>
                    <a:pt x="24" y="7"/>
                  </a:lnTo>
                  <a:lnTo>
                    <a:pt x="20" y="2"/>
                  </a:lnTo>
                  <a:lnTo>
                    <a:pt x="13" y="2"/>
                  </a:lnTo>
                  <a:lnTo>
                    <a:pt x="9"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8" name="Freeform 2535">
              <a:extLst>
                <a:ext uri="{FF2B5EF4-FFF2-40B4-BE49-F238E27FC236}">
                  <a16:creationId xmlns:a16="http://schemas.microsoft.com/office/drawing/2014/main" xmlns="" id="{C22914ED-6487-9B4A-8E3B-935CB2210606}"/>
                </a:ext>
              </a:extLst>
            </p:cNvPr>
            <p:cNvSpPr>
              <a:spLocks/>
            </p:cNvSpPr>
            <p:nvPr/>
          </p:nvSpPr>
          <p:spPr bwMode="auto">
            <a:xfrm>
              <a:off x="3592" y="3116"/>
              <a:ext cx="31" cy="20"/>
            </a:xfrm>
            <a:custGeom>
              <a:avLst/>
              <a:gdLst>
                <a:gd name="T0" fmla="*/ 2 w 31"/>
                <a:gd name="T1" fmla="*/ 11 h 20"/>
                <a:gd name="T2" fmla="*/ 2 w 31"/>
                <a:gd name="T3" fmla="*/ 11 h 20"/>
                <a:gd name="T4" fmla="*/ 6 w 31"/>
                <a:gd name="T5" fmla="*/ 16 h 20"/>
                <a:gd name="T6" fmla="*/ 11 w 31"/>
                <a:gd name="T7" fmla="*/ 18 h 20"/>
                <a:gd name="T8" fmla="*/ 15 w 31"/>
                <a:gd name="T9" fmla="*/ 20 h 20"/>
                <a:gd name="T10" fmla="*/ 22 w 31"/>
                <a:gd name="T11" fmla="*/ 20 h 20"/>
                <a:gd name="T12" fmla="*/ 22 w 31"/>
                <a:gd name="T13" fmla="*/ 20 h 20"/>
                <a:gd name="T14" fmla="*/ 27 w 31"/>
                <a:gd name="T15" fmla="*/ 20 h 20"/>
                <a:gd name="T16" fmla="*/ 29 w 31"/>
                <a:gd name="T17" fmla="*/ 18 h 20"/>
                <a:gd name="T18" fmla="*/ 31 w 31"/>
                <a:gd name="T19" fmla="*/ 13 h 20"/>
                <a:gd name="T20" fmla="*/ 29 w 31"/>
                <a:gd name="T21" fmla="*/ 11 h 20"/>
                <a:gd name="T22" fmla="*/ 29 w 31"/>
                <a:gd name="T23" fmla="*/ 11 h 20"/>
                <a:gd name="T24" fmla="*/ 24 w 31"/>
                <a:gd name="T25" fmla="*/ 7 h 20"/>
                <a:gd name="T26" fmla="*/ 20 w 31"/>
                <a:gd name="T27" fmla="*/ 4 h 20"/>
                <a:gd name="T28" fmla="*/ 15 w 31"/>
                <a:gd name="T29" fmla="*/ 2 h 20"/>
                <a:gd name="T30" fmla="*/ 9 w 31"/>
                <a:gd name="T31" fmla="*/ 0 h 20"/>
                <a:gd name="T32" fmla="*/ 9 w 31"/>
                <a:gd name="T33" fmla="*/ 0 h 20"/>
                <a:gd name="T34" fmla="*/ 4 w 31"/>
                <a:gd name="T35" fmla="*/ 2 h 20"/>
                <a:gd name="T36" fmla="*/ 2 w 31"/>
                <a:gd name="T37" fmla="*/ 4 h 20"/>
                <a:gd name="T38" fmla="*/ 0 w 31"/>
                <a:gd name="T39" fmla="*/ 7 h 20"/>
                <a:gd name="T40" fmla="*/ 2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2" y="11"/>
                  </a:moveTo>
                  <a:lnTo>
                    <a:pt x="2" y="11"/>
                  </a:lnTo>
                  <a:lnTo>
                    <a:pt x="6" y="16"/>
                  </a:lnTo>
                  <a:lnTo>
                    <a:pt x="11" y="18"/>
                  </a:lnTo>
                  <a:lnTo>
                    <a:pt x="15" y="20"/>
                  </a:lnTo>
                  <a:lnTo>
                    <a:pt x="22" y="20"/>
                  </a:lnTo>
                  <a:lnTo>
                    <a:pt x="27" y="20"/>
                  </a:lnTo>
                  <a:lnTo>
                    <a:pt x="29" y="18"/>
                  </a:lnTo>
                  <a:lnTo>
                    <a:pt x="31" y="13"/>
                  </a:lnTo>
                  <a:lnTo>
                    <a:pt x="29" y="11"/>
                  </a:lnTo>
                  <a:lnTo>
                    <a:pt x="24" y="7"/>
                  </a:lnTo>
                  <a:lnTo>
                    <a:pt x="20" y="4"/>
                  </a:lnTo>
                  <a:lnTo>
                    <a:pt x="15" y="2"/>
                  </a:lnTo>
                  <a:lnTo>
                    <a:pt x="9" y="0"/>
                  </a:lnTo>
                  <a:lnTo>
                    <a:pt x="4" y="2"/>
                  </a:lnTo>
                  <a:lnTo>
                    <a:pt x="2"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19" name="Freeform 2536">
              <a:extLst>
                <a:ext uri="{FF2B5EF4-FFF2-40B4-BE49-F238E27FC236}">
                  <a16:creationId xmlns:a16="http://schemas.microsoft.com/office/drawing/2014/main" xmlns="" id="{143EAC21-B716-3F48-98FF-8BBB783E8B2A}"/>
                </a:ext>
              </a:extLst>
            </p:cNvPr>
            <p:cNvSpPr>
              <a:spLocks/>
            </p:cNvSpPr>
            <p:nvPr/>
          </p:nvSpPr>
          <p:spPr bwMode="auto">
            <a:xfrm>
              <a:off x="3592" y="3116"/>
              <a:ext cx="31" cy="20"/>
            </a:xfrm>
            <a:custGeom>
              <a:avLst/>
              <a:gdLst>
                <a:gd name="T0" fmla="*/ 2 w 31"/>
                <a:gd name="T1" fmla="*/ 11 h 20"/>
                <a:gd name="T2" fmla="*/ 2 w 31"/>
                <a:gd name="T3" fmla="*/ 11 h 20"/>
                <a:gd name="T4" fmla="*/ 6 w 31"/>
                <a:gd name="T5" fmla="*/ 16 h 20"/>
                <a:gd name="T6" fmla="*/ 11 w 31"/>
                <a:gd name="T7" fmla="*/ 18 h 20"/>
                <a:gd name="T8" fmla="*/ 15 w 31"/>
                <a:gd name="T9" fmla="*/ 20 h 20"/>
                <a:gd name="T10" fmla="*/ 22 w 31"/>
                <a:gd name="T11" fmla="*/ 20 h 20"/>
                <a:gd name="T12" fmla="*/ 22 w 31"/>
                <a:gd name="T13" fmla="*/ 20 h 20"/>
                <a:gd name="T14" fmla="*/ 27 w 31"/>
                <a:gd name="T15" fmla="*/ 20 h 20"/>
                <a:gd name="T16" fmla="*/ 29 w 31"/>
                <a:gd name="T17" fmla="*/ 18 h 20"/>
                <a:gd name="T18" fmla="*/ 31 w 31"/>
                <a:gd name="T19" fmla="*/ 13 h 20"/>
                <a:gd name="T20" fmla="*/ 29 w 31"/>
                <a:gd name="T21" fmla="*/ 11 h 20"/>
                <a:gd name="T22" fmla="*/ 29 w 31"/>
                <a:gd name="T23" fmla="*/ 11 h 20"/>
                <a:gd name="T24" fmla="*/ 24 w 31"/>
                <a:gd name="T25" fmla="*/ 7 h 20"/>
                <a:gd name="T26" fmla="*/ 20 w 31"/>
                <a:gd name="T27" fmla="*/ 4 h 20"/>
                <a:gd name="T28" fmla="*/ 15 w 31"/>
                <a:gd name="T29" fmla="*/ 2 h 20"/>
                <a:gd name="T30" fmla="*/ 9 w 31"/>
                <a:gd name="T31" fmla="*/ 0 h 20"/>
                <a:gd name="T32" fmla="*/ 9 w 31"/>
                <a:gd name="T33" fmla="*/ 0 h 20"/>
                <a:gd name="T34" fmla="*/ 4 w 31"/>
                <a:gd name="T35" fmla="*/ 2 h 20"/>
                <a:gd name="T36" fmla="*/ 2 w 31"/>
                <a:gd name="T37" fmla="*/ 4 h 20"/>
                <a:gd name="T38" fmla="*/ 0 w 31"/>
                <a:gd name="T39" fmla="*/ 7 h 20"/>
                <a:gd name="T40" fmla="*/ 2 w 3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1" h="20">
                  <a:moveTo>
                    <a:pt x="2" y="11"/>
                  </a:moveTo>
                  <a:lnTo>
                    <a:pt x="2" y="11"/>
                  </a:lnTo>
                  <a:lnTo>
                    <a:pt x="6" y="16"/>
                  </a:lnTo>
                  <a:lnTo>
                    <a:pt x="11" y="18"/>
                  </a:lnTo>
                  <a:lnTo>
                    <a:pt x="15" y="20"/>
                  </a:lnTo>
                  <a:lnTo>
                    <a:pt x="22" y="20"/>
                  </a:lnTo>
                  <a:lnTo>
                    <a:pt x="27" y="20"/>
                  </a:lnTo>
                  <a:lnTo>
                    <a:pt x="29" y="18"/>
                  </a:lnTo>
                  <a:lnTo>
                    <a:pt x="31" y="13"/>
                  </a:lnTo>
                  <a:lnTo>
                    <a:pt x="29" y="11"/>
                  </a:lnTo>
                  <a:lnTo>
                    <a:pt x="24" y="7"/>
                  </a:lnTo>
                  <a:lnTo>
                    <a:pt x="20" y="4"/>
                  </a:lnTo>
                  <a:lnTo>
                    <a:pt x="15" y="2"/>
                  </a:lnTo>
                  <a:lnTo>
                    <a:pt x="9" y="0"/>
                  </a:lnTo>
                  <a:lnTo>
                    <a:pt x="4" y="2"/>
                  </a:lnTo>
                  <a:lnTo>
                    <a:pt x="2"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0" name="Freeform 2537">
              <a:extLst>
                <a:ext uri="{FF2B5EF4-FFF2-40B4-BE49-F238E27FC236}">
                  <a16:creationId xmlns:a16="http://schemas.microsoft.com/office/drawing/2014/main" xmlns="" id="{85ADEB5A-90E7-B844-B30D-724B910D0D17}"/>
                </a:ext>
              </a:extLst>
            </p:cNvPr>
            <p:cNvSpPr>
              <a:spLocks/>
            </p:cNvSpPr>
            <p:nvPr/>
          </p:nvSpPr>
          <p:spPr bwMode="auto">
            <a:xfrm>
              <a:off x="3567" y="3118"/>
              <a:ext cx="29" cy="18"/>
            </a:xfrm>
            <a:custGeom>
              <a:avLst/>
              <a:gdLst>
                <a:gd name="T0" fmla="*/ 2 w 29"/>
                <a:gd name="T1" fmla="*/ 9 h 18"/>
                <a:gd name="T2" fmla="*/ 2 w 29"/>
                <a:gd name="T3" fmla="*/ 9 h 18"/>
                <a:gd name="T4" fmla="*/ 4 w 29"/>
                <a:gd name="T5" fmla="*/ 14 h 18"/>
                <a:gd name="T6" fmla="*/ 9 w 29"/>
                <a:gd name="T7" fmla="*/ 16 h 18"/>
                <a:gd name="T8" fmla="*/ 16 w 29"/>
                <a:gd name="T9" fmla="*/ 18 h 18"/>
                <a:gd name="T10" fmla="*/ 20 w 29"/>
                <a:gd name="T11" fmla="*/ 18 h 18"/>
                <a:gd name="T12" fmla="*/ 20 w 29"/>
                <a:gd name="T13" fmla="*/ 18 h 18"/>
                <a:gd name="T14" fmla="*/ 25 w 29"/>
                <a:gd name="T15" fmla="*/ 18 h 18"/>
                <a:gd name="T16" fmla="*/ 27 w 29"/>
                <a:gd name="T17" fmla="*/ 16 h 18"/>
                <a:gd name="T18" fmla="*/ 29 w 29"/>
                <a:gd name="T19" fmla="*/ 14 h 18"/>
                <a:gd name="T20" fmla="*/ 27 w 29"/>
                <a:gd name="T21" fmla="*/ 9 h 18"/>
                <a:gd name="T22" fmla="*/ 27 w 29"/>
                <a:gd name="T23" fmla="*/ 9 h 18"/>
                <a:gd name="T24" fmla="*/ 25 w 29"/>
                <a:gd name="T25" fmla="*/ 5 h 18"/>
                <a:gd name="T26" fmla="*/ 18 w 29"/>
                <a:gd name="T27" fmla="*/ 2 h 18"/>
                <a:gd name="T28" fmla="*/ 13 w 29"/>
                <a:gd name="T29" fmla="*/ 0 h 18"/>
                <a:gd name="T30" fmla="*/ 9 w 29"/>
                <a:gd name="T31" fmla="*/ 0 h 18"/>
                <a:gd name="T32" fmla="*/ 9 w 29"/>
                <a:gd name="T33" fmla="*/ 0 h 18"/>
                <a:gd name="T34" fmla="*/ 4 w 29"/>
                <a:gd name="T35" fmla="*/ 0 h 18"/>
                <a:gd name="T36" fmla="*/ 0 w 29"/>
                <a:gd name="T37" fmla="*/ 2 h 18"/>
                <a:gd name="T38" fmla="*/ 0 w 29"/>
                <a:gd name="T39" fmla="*/ 5 h 18"/>
                <a:gd name="T40" fmla="*/ 2 w 29"/>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 y="9"/>
                  </a:moveTo>
                  <a:lnTo>
                    <a:pt x="2" y="9"/>
                  </a:lnTo>
                  <a:lnTo>
                    <a:pt x="4" y="14"/>
                  </a:lnTo>
                  <a:lnTo>
                    <a:pt x="9" y="16"/>
                  </a:lnTo>
                  <a:lnTo>
                    <a:pt x="16" y="18"/>
                  </a:lnTo>
                  <a:lnTo>
                    <a:pt x="20" y="18"/>
                  </a:lnTo>
                  <a:lnTo>
                    <a:pt x="25" y="18"/>
                  </a:lnTo>
                  <a:lnTo>
                    <a:pt x="27" y="16"/>
                  </a:lnTo>
                  <a:lnTo>
                    <a:pt x="29" y="14"/>
                  </a:lnTo>
                  <a:lnTo>
                    <a:pt x="27" y="9"/>
                  </a:lnTo>
                  <a:lnTo>
                    <a:pt x="25" y="5"/>
                  </a:lnTo>
                  <a:lnTo>
                    <a:pt x="18" y="2"/>
                  </a:lnTo>
                  <a:lnTo>
                    <a:pt x="13" y="0"/>
                  </a:lnTo>
                  <a:lnTo>
                    <a:pt x="9"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1" name="Freeform 2538">
              <a:extLst>
                <a:ext uri="{FF2B5EF4-FFF2-40B4-BE49-F238E27FC236}">
                  <a16:creationId xmlns:a16="http://schemas.microsoft.com/office/drawing/2014/main" xmlns="" id="{123E57D6-7168-B24A-A6B7-82BFFF887173}"/>
                </a:ext>
              </a:extLst>
            </p:cNvPr>
            <p:cNvSpPr>
              <a:spLocks/>
            </p:cNvSpPr>
            <p:nvPr/>
          </p:nvSpPr>
          <p:spPr bwMode="auto">
            <a:xfrm>
              <a:off x="3567" y="3118"/>
              <a:ext cx="29" cy="18"/>
            </a:xfrm>
            <a:custGeom>
              <a:avLst/>
              <a:gdLst>
                <a:gd name="T0" fmla="*/ 2 w 29"/>
                <a:gd name="T1" fmla="*/ 9 h 18"/>
                <a:gd name="T2" fmla="*/ 2 w 29"/>
                <a:gd name="T3" fmla="*/ 9 h 18"/>
                <a:gd name="T4" fmla="*/ 4 w 29"/>
                <a:gd name="T5" fmla="*/ 14 h 18"/>
                <a:gd name="T6" fmla="*/ 9 w 29"/>
                <a:gd name="T7" fmla="*/ 16 h 18"/>
                <a:gd name="T8" fmla="*/ 16 w 29"/>
                <a:gd name="T9" fmla="*/ 18 h 18"/>
                <a:gd name="T10" fmla="*/ 20 w 29"/>
                <a:gd name="T11" fmla="*/ 18 h 18"/>
                <a:gd name="T12" fmla="*/ 20 w 29"/>
                <a:gd name="T13" fmla="*/ 18 h 18"/>
                <a:gd name="T14" fmla="*/ 25 w 29"/>
                <a:gd name="T15" fmla="*/ 18 h 18"/>
                <a:gd name="T16" fmla="*/ 27 w 29"/>
                <a:gd name="T17" fmla="*/ 16 h 18"/>
                <a:gd name="T18" fmla="*/ 29 w 29"/>
                <a:gd name="T19" fmla="*/ 14 h 18"/>
                <a:gd name="T20" fmla="*/ 27 w 29"/>
                <a:gd name="T21" fmla="*/ 9 h 18"/>
                <a:gd name="T22" fmla="*/ 27 w 29"/>
                <a:gd name="T23" fmla="*/ 9 h 18"/>
                <a:gd name="T24" fmla="*/ 25 w 29"/>
                <a:gd name="T25" fmla="*/ 5 h 18"/>
                <a:gd name="T26" fmla="*/ 18 w 29"/>
                <a:gd name="T27" fmla="*/ 2 h 18"/>
                <a:gd name="T28" fmla="*/ 13 w 29"/>
                <a:gd name="T29" fmla="*/ 0 h 18"/>
                <a:gd name="T30" fmla="*/ 9 w 29"/>
                <a:gd name="T31" fmla="*/ 0 h 18"/>
                <a:gd name="T32" fmla="*/ 9 w 29"/>
                <a:gd name="T33" fmla="*/ 0 h 18"/>
                <a:gd name="T34" fmla="*/ 4 w 29"/>
                <a:gd name="T35" fmla="*/ 0 h 18"/>
                <a:gd name="T36" fmla="*/ 0 w 29"/>
                <a:gd name="T37" fmla="*/ 2 h 18"/>
                <a:gd name="T38" fmla="*/ 0 w 29"/>
                <a:gd name="T39" fmla="*/ 5 h 18"/>
                <a:gd name="T40" fmla="*/ 2 w 29"/>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9" h="18">
                  <a:moveTo>
                    <a:pt x="2" y="9"/>
                  </a:moveTo>
                  <a:lnTo>
                    <a:pt x="2" y="9"/>
                  </a:lnTo>
                  <a:lnTo>
                    <a:pt x="4" y="14"/>
                  </a:lnTo>
                  <a:lnTo>
                    <a:pt x="9" y="16"/>
                  </a:lnTo>
                  <a:lnTo>
                    <a:pt x="16" y="18"/>
                  </a:lnTo>
                  <a:lnTo>
                    <a:pt x="20" y="18"/>
                  </a:lnTo>
                  <a:lnTo>
                    <a:pt x="25" y="18"/>
                  </a:lnTo>
                  <a:lnTo>
                    <a:pt x="27" y="16"/>
                  </a:lnTo>
                  <a:lnTo>
                    <a:pt x="29" y="14"/>
                  </a:lnTo>
                  <a:lnTo>
                    <a:pt x="27" y="9"/>
                  </a:lnTo>
                  <a:lnTo>
                    <a:pt x="25" y="5"/>
                  </a:lnTo>
                  <a:lnTo>
                    <a:pt x="18" y="2"/>
                  </a:lnTo>
                  <a:lnTo>
                    <a:pt x="13" y="0"/>
                  </a:lnTo>
                  <a:lnTo>
                    <a:pt x="9"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2" name="Freeform 2539">
              <a:extLst>
                <a:ext uri="{FF2B5EF4-FFF2-40B4-BE49-F238E27FC236}">
                  <a16:creationId xmlns:a16="http://schemas.microsoft.com/office/drawing/2014/main" xmlns="" id="{29F31521-1752-EC48-BE5F-357E4F670DB5}"/>
                </a:ext>
              </a:extLst>
            </p:cNvPr>
            <p:cNvSpPr>
              <a:spLocks/>
            </p:cNvSpPr>
            <p:nvPr/>
          </p:nvSpPr>
          <p:spPr bwMode="auto">
            <a:xfrm>
              <a:off x="3542" y="3118"/>
              <a:ext cx="27" cy="20"/>
            </a:xfrm>
            <a:custGeom>
              <a:avLst/>
              <a:gdLst>
                <a:gd name="T0" fmla="*/ 0 w 27"/>
                <a:gd name="T1" fmla="*/ 9 h 20"/>
                <a:gd name="T2" fmla="*/ 0 w 27"/>
                <a:gd name="T3" fmla="*/ 9 h 20"/>
                <a:gd name="T4" fmla="*/ 4 w 27"/>
                <a:gd name="T5" fmla="*/ 14 h 20"/>
                <a:gd name="T6" fmla="*/ 9 w 27"/>
                <a:gd name="T7" fmla="*/ 16 h 20"/>
                <a:gd name="T8" fmla="*/ 13 w 27"/>
                <a:gd name="T9" fmla="*/ 18 h 20"/>
                <a:gd name="T10" fmla="*/ 20 w 27"/>
                <a:gd name="T11" fmla="*/ 20 h 20"/>
                <a:gd name="T12" fmla="*/ 20 w 27"/>
                <a:gd name="T13" fmla="*/ 20 h 20"/>
                <a:gd name="T14" fmla="*/ 25 w 27"/>
                <a:gd name="T15" fmla="*/ 18 h 20"/>
                <a:gd name="T16" fmla="*/ 27 w 27"/>
                <a:gd name="T17" fmla="*/ 16 h 20"/>
                <a:gd name="T18" fmla="*/ 27 w 27"/>
                <a:gd name="T19" fmla="*/ 14 h 20"/>
                <a:gd name="T20" fmla="*/ 27 w 27"/>
                <a:gd name="T21" fmla="*/ 9 h 20"/>
                <a:gd name="T22" fmla="*/ 27 w 27"/>
                <a:gd name="T23" fmla="*/ 9 h 20"/>
                <a:gd name="T24" fmla="*/ 22 w 27"/>
                <a:gd name="T25" fmla="*/ 5 h 20"/>
                <a:gd name="T26" fmla="*/ 18 w 27"/>
                <a:gd name="T27" fmla="*/ 2 h 20"/>
                <a:gd name="T28" fmla="*/ 13 w 27"/>
                <a:gd name="T29" fmla="*/ 0 h 20"/>
                <a:gd name="T30" fmla="*/ 7 w 27"/>
                <a:gd name="T31" fmla="*/ 0 h 20"/>
                <a:gd name="T32" fmla="*/ 7 w 27"/>
                <a:gd name="T33" fmla="*/ 0 h 20"/>
                <a:gd name="T34" fmla="*/ 2 w 27"/>
                <a:gd name="T35" fmla="*/ 0 h 20"/>
                <a:gd name="T36" fmla="*/ 0 w 27"/>
                <a:gd name="T37" fmla="*/ 2 h 20"/>
                <a:gd name="T38" fmla="*/ 0 w 27"/>
                <a:gd name="T39" fmla="*/ 7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4" y="14"/>
                  </a:lnTo>
                  <a:lnTo>
                    <a:pt x="9" y="16"/>
                  </a:lnTo>
                  <a:lnTo>
                    <a:pt x="13" y="18"/>
                  </a:lnTo>
                  <a:lnTo>
                    <a:pt x="20" y="20"/>
                  </a:lnTo>
                  <a:lnTo>
                    <a:pt x="25" y="18"/>
                  </a:lnTo>
                  <a:lnTo>
                    <a:pt x="27" y="16"/>
                  </a:lnTo>
                  <a:lnTo>
                    <a:pt x="27" y="14"/>
                  </a:lnTo>
                  <a:lnTo>
                    <a:pt x="27" y="9"/>
                  </a:lnTo>
                  <a:lnTo>
                    <a:pt x="22" y="5"/>
                  </a:lnTo>
                  <a:lnTo>
                    <a:pt x="18" y="2"/>
                  </a:lnTo>
                  <a:lnTo>
                    <a:pt x="13" y="0"/>
                  </a:lnTo>
                  <a:lnTo>
                    <a:pt x="7" y="0"/>
                  </a:lnTo>
                  <a:lnTo>
                    <a:pt x="2"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3" name="Freeform 2540">
              <a:extLst>
                <a:ext uri="{FF2B5EF4-FFF2-40B4-BE49-F238E27FC236}">
                  <a16:creationId xmlns:a16="http://schemas.microsoft.com/office/drawing/2014/main" xmlns="" id="{2772682E-5997-A247-976A-451816C2DB5E}"/>
                </a:ext>
              </a:extLst>
            </p:cNvPr>
            <p:cNvSpPr>
              <a:spLocks/>
            </p:cNvSpPr>
            <p:nvPr/>
          </p:nvSpPr>
          <p:spPr bwMode="auto">
            <a:xfrm>
              <a:off x="3542" y="3118"/>
              <a:ext cx="27" cy="20"/>
            </a:xfrm>
            <a:custGeom>
              <a:avLst/>
              <a:gdLst>
                <a:gd name="T0" fmla="*/ 0 w 27"/>
                <a:gd name="T1" fmla="*/ 9 h 20"/>
                <a:gd name="T2" fmla="*/ 0 w 27"/>
                <a:gd name="T3" fmla="*/ 9 h 20"/>
                <a:gd name="T4" fmla="*/ 4 w 27"/>
                <a:gd name="T5" fmla="*/ 14 h 20"/>
                <a:gd name="T6" fmla="*/ 9 w 27"/>
                <a:gd name="T7" fmla="*/ 16 h 20"/>
                <a:gd name="T8" fmla="*/ 13 w 27"/>
                <a:gd name="T9" fmla="*/ 18 h 20"/>
                <a:gd name="T10" fmla="*/ 20 w 27"/>
                <a:gd name="T11" fmla="*/ 20 h 20"/>
                <a:gd name="T12" fmla="*/ 20 w 27"/>
                <a:gd name="T13" fmla="*/ 20 h 20"/>
                <a:gd name="T14" fmla="*/ 25 w 27"/>
                <a:gd name="T15" fmla="*/ 18 h 20"/>
                <a:gd name="T16" fmla="*/ 27 w 27"/>
                <a:gd name="T17" fmla="*/ 16 h 20"/>
                <a:gd name="T18" fmla="*/ 27 w 27"/>
                <a:gd name="T19" fmla="*/ 14 h 20"/>
                <a:gd name="T20" fmla="*/ 27 w 27"/>
                <a:gd name="T21" fmla="*/ 9 h 20"/>
                <a:gd name="T22" fmla="*/ 27 w 27"/>
                <a:gd name="T23" fmla="*/ 9 h 20"/>
                <a:gd name="T24" fmla="*/ 22 w 27"/>
                <a:gd name="T25" fmla="*/ 5 h 20"/>
                <a:gd name="T26" fmla="*/ 18 w 27"/>
                <a:gd name="T27" fmla="*/ 2 h 20"/>
                <a:gd name="T28" fmla="*/ 13 w 27"/>
                <a:gd name="T29" fmla="*/ 0 h 20"/>
                <a:gd name="T30" fmla="*/ 7 w 27"/>
                <a:gd name="T31" fmla="*/ 0 h 20"/>
                <a:gd name="T32" fmla="*/ 7 w 27"/>
                <a:gd name="T33" fmla="*/ 0 h 20"/>
                <a:gd name="T34" fmla="*/ 2 w 27"/>
                <a:gd name="T35" fmla="*/ 0 h 20"/>
                <a:gd name="T36" fmla="*/ 0 w 27"/>
                <a:gd name="T37" fmla="*/ 2 h 20"/>
                <a:gd name="T38" fmla="*/ 0 w 27"/>
                <a:gd name="T39" fmla="*/ 7 h 20"/>
                <a:gd name="T40" fmla="*/ 0 w 27"/>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9"/>
                  </a:moveTo>
                  <a:lnTo>
                    <a:pt x="0" y="9"/>
                  </a:lnTo>
                  <a:lnTo>
                    <a:pt x="4" y="14"/>
                  </a:lnTo>
                  <a:lnTo>
                    <a:pt x="9" y="16"/>
                  </a:lnTo>
                  <a:lnTo>
                    <a:pt x="13" y="18"/>
                  </a:lnTo>
                  <a:lnTo>
                    <a:pt x="20" y="20"/>
                  </a:lnTo>
                  <a:lnTo>
                    <a:pt x="25" y="18"/>
                  </a:lnTo>
                  <a:lnTo>
                    <a:pt x="27" y="16"/>
                  </a:lnTo>
                  <a:lnTo>
                    <a:pt x="27" y="14"/>
                  </a:lnTo>
                  <a:lnTo>
                    <a:pt x="27" y="9"/>
                  </a:lnTo>
                  <a:lnTo>
                    <a:pt x="22" y="5"/>
                  </a:lnTo>
                  <a:lnTo>
                    <a:pt x="18" y="2"/>
                  </a:lnTo>
                  <a:lnTo>
                    <a:pt x="13" y="0"/>
                  </a:lnTo>
                  <a:lnTo>
                    <a:pt x="7" y="0"/>
                  </a:lnTo>
                  <a:lnTo>
                    <a:pt x="2"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4" name="Freeform 2541">
              <a:extLst>
                <a:ext uri="{FF2B5EF4-FFF2-40B4-BE49-F238E27FC236}">
                  <a16:creationId xmlns:a16="http://schemas.microsoft.com/office/drawing/2014/main" xmlns="" id="{155CB8E0-D42D-0243-BEAB-679211E03114}"/>
                </a:ext>
              </a:extLst>
            </p:cNvPr>
            <p:cNvSpPr>
              <a:spLocks/>
            </p:cNvSpPr>
            <p:nvPr/>
          </p:nvSpPr>
          <p:spPr bwMode="auto">
            <a:xfrm>
              <a:off x="3517" y="3118"/>
              <a:ext cx="27" cy="20"/>
            </a:xfrm>
            <a:custGeom>
              <a:avLst/>
              <a:gdLst>
                <a:gd name="T0" fmla="*/ 0 w 27"/>
                <a:gd name="T1" fmla="*/ 11 h 20"/>
                <a:gd name="T2" fmla="*/ 0 w 27"/>
                <a:gd name="T3" fmla="*/ 11 h 20"/>
                <a:gd name="T4" fmla="*/ 5 w 27"/>
                <a:gd name="T5" fmla="*/ 14 h 20"/>
                <a:gd name="T6" fmla="*/ 9 w 27"/>
                <a:gd name="T7" fmla="*/ 18 h 20"/>
                <a:gd name="T8" fmla="*/ 14 w 27"/>
                <a:gd name="T9" fmla="*/ 20 h 20"/>
                <a:gd name="T10" fmla="*/ 18 w 27"/>
                <a:gd name="T11" fmla="*/ 20 h 20"/>
                <a:gd name="T12" fmla="*/ 18 w 27"/>
                <a:gd name="T13" fmla="*/ 20 h 20"/>
                <a:gd name="T14" fmla="*/ 23 w 27"/>
                <a:gd name="T15" fmla="*/ 18 h 20"/>
                <a:gd name="T16" fmla="*/ 27 w 27"/>
                <a:gd name="T17" fmla="*/ 16 h 20"/>
                <a:gd name="T18" fmla="*/ 27 w 27"/>
                <a:gd name="T19" fmla="*/ 14 h 20"/>
                <a:gd name="T20" fmla="*/ 25 w 27"/>
                <a:gd name="T21" fmla="*/ 9 h 20"/>
                <a:gd name="T22" fmla="*/ 25 w 27"/>
                <a:gd name="T23" fmla="*/ 9 h 20"/>
                <a:gd name="T24" fmla="*/ 23 w 27"/>
                <a:gd name="T25" fmla="*/ 7 h 20"/>
                <a:gd name="T26" fmla="*/ 18 w 27"/>
                <a:gd name="T27" fmla="*/ 2 h 20"/>
                <a:gd name="T28" fmla="*/ 14 w 27"/>
                <a:gd name="T29" fmla="*/ 0 h 20"/>
                <a:gd name="T30" fmla="*/ 9 w 27"/>
                <a:gd name="T31" fmla="*/ 0 h 20"/>
                <a:gd name="T32" fmla="*/ 9 w 27"/>
                <a:gd name="T33" fmla="*/ 0 h 20"/>
                <a:gd name="T34" fmla="*/ 5 w 27"/>
                <a:gd name="T35" fmla="*/ 0 h 20"/>
                <a:gd name="T36" fmla="*/ 0 w 27"/>
                <a:gd name="T37" fmla="*/ 2 h 20"/>
                <a:gd name="T38" fmla="*/ 0 w 27"/>
                <a:gd name="T39" fmla="*/ 7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5" y="14"/>
                  </a:lnTo>
                  <a:lnTo>
                    <a:pt x="9" y="18"/>
                  </a:lnTo>
                  <a:lnTo>
                    <a:pt x="14" y="20"/>
                  </a:lnTo>
                  <a:lnTo>
                    <a:pt x="18" y="20"/>
                  </a:lnTo>
                  <a:lnTo>
                    <a:pt x="23" y="18"/>
                  </a:lnTo>
                  <a:lnTo>
                    <a:pt x="27" y="16"/>
                  </a:lnTo>
                  <a:lnTo>
                    <a:pt x="27" y="14"/>
                  </a:lnTo>
                  <a:lnTo>
                    <a:pt x="25" y="9"/>
                  </a:lnTo>
                  <a:lnTo>
                    <a:pt x="23" y="7"/>
                  </a:lnTo>
                  <a:lnTo>
                    <a:pt x="18" y="2"/>
                  </a:lnTo>
                  <a:lnTo>
                    <a:pt x="14" y="0"/>
                  </a:lnTo>
                  <a:lnTo>
                    <a:pt x="9" y="0"/>
                  </a:lnTo>
                  <a:lnTo>
                    <a:pt x="5"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5" name="Freeform 2542">
              <a:extLst>
                <a:ext uri="{FF2B5EF4-FFF2-40B4-BE49-F238E27FC236}">
                  <a16:creationId xmlns:a16="http://schemas.microsoft.com/office/drawing/2014/main" xmlns="" id="{E966DC38-674F-E547-AFB6-E28FAD6DAE9A}"/>
                </a:ext>
              </a:extLst>
            </p:cNvPr>
            <p:cNvSpPr>
              <a:spLocks/>
            </p:cNvSpPr>
            <p:nvPr/>
          </p:nvSpPr>
          <p:spPr bwMode="auto">
            <a:xfrm>
              <a:off x="3517" y="3118"/>
              <a:ext cx="27" cy="20"/>
            </a:xfrm>
            <a:custGeom>
              <a:avLst/>
              <a:gdLst>
                <a:gd name="T0" fmla="*/ 0 w 27"/>
                <a:gd name="T1" fmla="*/ 11 h 20"/>
                <a:gd name="T2" fmla="*/ 0 w 27"/>
                <a:gd name="T3" fmla="*/ 11 h 20"/>
                <a:gd name="T4" fmla="*/ 5 w 27"/>
                <a:gd name="T5" fmla="*/ 14 h 20"/>
                <a:gd name="T6" fmla="*/ 9 w 27"/>
                <a:gd name="T7" fmla="*/ 18 h 20"/>
                <a:gd name="T8" fmla="*/ 14 w 27"/>
                <a:gd name="T9" fmla="*/ 20 h 20"/>
                <a:gd name="T10" fmla="*/ 18 w 27"/>
                <a:gd name="T11" fmla="*/ 20 h 20"/>
                <a:gd name="T12" fmla="*/ 18 w 27"/>
                <a:gd name="T13" fmla="*/ 20 h 20"/>
                <a:gd name="T14" fmla="*/ 23 w 27"/>
                <a:gd name="T15" fmla="*/ 18 h 20"/>
                <a:gd name="T16" fmla="*/ 27 w 27"/>
                <a:gd name="T17" fmla="*/ 16 h 20"/>
                <a:gd name="T18" fmla="*/ 27 w 27"/>
                <a:gd name="T19" fmla="*/ 14 h 20"/>
                <a:gd name="T20" fmla="*/ 25 w 27"/>
                <a:gd name="T21" fmla="*/ 9 h 20"/>
                <a:gd name="T22" fmla="*/ 25 w 27"/>
                <a:gd name="T23" fmla="*/ 9 h 20"/>
                <a:gd name="T24" fmla="*/ 23 w 27"/>
                <a:gd name="T25" fmla="*/ 7 h 20"/>
                <a:gd name="T26" fmla="*/ 18 w 27"/>
                <a:gd name="T27" fmla="*/ 2 h 20"/>
                <a:gd name="T28" fmla="*/ 14 w 27"/>
                <a:gd name="T29" fmla="*/ 0 h 20"/>
                <a:gd name="T30" fmla="*/ 9 w 27"/>
                <a:gd name="T31" fmla="*/ 0 h 20"/>
                <a:gd name="T32" fmla="*/ 9 w 27"/>
                <a:gd name="T33" fmla="*/ 0 h 20"/>
                <a:gd name="T34" fmla="*/ 5 w 27"/>
                <a:gd name="T35" fmla="*/ 0 h 20"/>
                <a:gd name="T36" fmla="*/ 0 w 27"/>
                <a:gd name="T37" fmla="*/ 2 h 20"/>
                <a:gd name="T38" fmla="*/ 0 w 27"/>
                <a:gd name="T39" fmla="*/ 7 h 20"/>
                <a:gd name="T40" fmla="*/ 0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0" y="11"/>
                  </a:moveTo>
                  <a:lnTo>
                    <a:pt x="0" y="11"/>
                  </a:lnTo>
                  <a:lnTo>
                    <a:pt x="5" y="14"/>
                  </a:lnTo>
                  <a:lnTo>
                    <a:pt x="9" y="18"/>
                  </a:lnTo>
                  <a:lnTo>
                    <a:pt x="14" y="20"/>
                  </a:lnTo>
                  <a:lnTo>
                    <a:pt x="18" y="20"/>
                  </a:lnTo>
                  <a:lnTo>
                    <a:pt x="23" y="18"/>
                  </a:lnTo>
                  <a:lnTo>
                    <a:pt x="27" y="16"/>
                  </a:lnTo>
                  <a:lnTo>
                    <a:pt x="27" y="14"/>
                  </a:lnTo>
                  <a:lnTo>
                    <a:pt x="25" y="9"/>
                  </a:lnTo>
                  <a:lnTo>
                    <a:pt x="23" y="7"/>
                  </a:lnTo>
                  <a:lnTo>
                    <a:pt x="18" y="2"/>
                  </a:lnTo>
                  <a:lnTo>
                    <a:pt x="14" y="0"/>
                  </a:lnTo>
                  <a:lnTo>
                    <a:pt x="9" y="0"/>
                  </a:lnTo>
                  <a:lnTo>
                    <a:pt x="5"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6" name="Freeform 2543">
              <a:extLst>
                <a:ext uri="{FF2B5EF4-FFF2-40B4-BE49-F238E27FC236}">
                  <a16:creationId xmlns:a16="http://schemas.microsoft.com/office/drawing/2014/main" xmlns="" id="{AC3E4F65-768D-B846-9F8D-399A018DDC3A}"/>
                </a:ext>
              </a:extLst>
            </p:cNvPr>
            <p:cNvSpPr>
              <a:spLocks/>
            </p:cNvSpPr>
            <p:nvPr/>
          </p:nvSpPr>
          <p:spPr bwMode="auto">
            <a:xfrm>
              <a:off x="3492" y="3118"/>
              <a:ext cx="27" cy="20"/>
            </a:xfrm>
            <a:custGeom>
              <a:avLst/>
              <a:gdLst>
                <a:gd name="T0" fmla="*/ 3 w 27"/>
                <a:gd name="T1" fmla="*/ 11 h 20"/>
                <a:gd name="T2" fmla="*/ 3 w 27"/>
                <a:gd name="T3" fmla="*/ 11 h 20"/>
                <a:gd name="T4" fmla="*/ 5 w 27"/>
                <a:gd name="T5" fmla="*/ 14 h 20"/>
                <a:gd name="T6" fmla="*/ 9 w 27"/>
                <a:gd name="T7" fmla="*/ 18 h 20"/>
                <a:gd name="T8" fmla="*/ 14 w 27"/>
                <a:gd name="T9" fmla="*/ 20 h 20"/>
                <a:gd name="T10" fmla="*/ 18 w 27"/>
                <a:gd name="T11" fmla="*/ 20 h 20"/>
                <a:gd name="T12" fmla="*/ 18 w 27"/>
                <a:gd name="T13" fmla="*/ 20 h 20"/>
                <a:gd name="T14" fmla="*/ 23 w 27"/>
                <a:gd name="T15" fmla="*/ 20 h 20"/>
                <a:gd name="T16" fmla="*/ 27 w 27"/>
                <a:gd name="T17" fmla="*/ 18 h 20"/>
                <a:gd name="T18" fmla="*/ 27 w 27"/>
                <a:gd name="T19" fmla="*/ 14 h 20"/>
                <a:gd name="T20" fmla="*/ 25 w 27"/>
                <a:gd name="T21" fmla="*/ 11 h 20"/>
                <a:gd name="T22" fmla="*/ 25 w 27"/>
                <a:gd name="T23" fmla="*/ 11 h 20"/>
                <a:gd name="T24" fmla="*/ 23 w 27"/>
                <a:gd name="T25" fmla="*/ 7 h 20"/>
                <a:gd name="T26" fmla="*/ 18 w 27"/>
                <a:gd name="T27" fmla="*/ 2 h 20"/>
                <a:gd name="T28" fmla="*/ 14 w 27"/>
                <a:gd name="T29" fmla="*/ 2 h 20"/>
                <a:gd name="T30" fmla="*/ 9 w 27"/>
                <a:gd name="T31" fmla="*/ 0 h 20"/>
                <a:gd name="T32" fmla="*/ 9 w 27"/>
                <a:gd name="T33" fmla="*/ 0 h 20"/>
                <a:gd name="T34" fmla="*/ 5 w 27"/>
                <a:gd name="T35" fmla="*/ 2 h 20"/>
                <a:gd name="T36" fmla="*/ 3 w 27"/>
                <a:gd name="T37" fmla="*/ 5 h 20"/>
                <a:gd name="T38" fmla="*/ 0 w 27"/>
                <a:gd name="T39" fmla="*/ 7 h 20"/>
                <a:gd name="T40" fmla="*/ 3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3" y="11"/>
                  </a:moveTo>
                  <a:lnTo>
                    <a:pt x="3" y="11"/>
                  </a:lnTo>
                  <a:lnTo>
                    <a:pt x="5" y="14"/>
                  </a:lnTo>
                  <a:lnTo>
                    <a:pt x="9" y="18"/>
                  </a:lnTo>
                  <a:lnTo>
                    <a:pt x="14" y="20"/>
                  </a:lnTo>
                  <a:lnTo>
                    <a:pt x="18" y="20"/>
                  </a:lnTo>
                  <a:lnTo>
                    <a:pt x="23" y="20"/>
                  </a:lnTo>
                  <a:lnTo>
                    <a:pt x="27" y="18"/>
                  </a:lnTo>
                  <a:lnTo>
                    <a:pt x="27" y="14"/>
                  </a:lnTo>
                  <a:lnTo>
                    <a:pt x="25" y="11"/>
                  </a:lnTo>
                  <a:lnTo>
                    <a:pt x="23" y="7"/>
                  </a:lnTo>
                  <a:lnTo>
                    <a:pt x="18" y="2"/>
                  </a:lnTo>
                  <a:lnTo>
                    <a:pt x="14" y="2"/>
                  </a:lnTo>
                  <a:lnTo>
                    <a:pt x="9" y="0"/>
                  </a:lnTo>
                  <a:lnTo>
                    <a:pt x="5" y="2"/>
                  </a:lnTo>
                  <a:lnTo>
                    <a:pt x="3"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7" name="Freeform 2544">
              <a:extLst>
                <a:ext uri="{FF2B5EF4-FFF2-40B4-BE49-F238E27FC236}">
                  <a16:creationId xmlns:a16="http://schemas.microsoft.com/office/drawing/2014/main" xmlns="" id="{6F15B4C8-5482-2F47-A997-3ED386E60674}"/>
                </a:ext>
              </a:extLst>
            </p:cNvPr>
            <p:cNvSpPr>
              <a:spLocks/>
            </p:cNvSpPr>
            <p:nvPr/>
          </p:nvSpPr>
          <p:spPr bwMode="auto">
            <a:xfrm>
              <a:off x="3492" y="3118"/>
              <a:ext cx="27" cy="20"/>
            </a:xfrm>
            <a:custGeom>
              <a:avLst/>
              <a:gdLst>
                <a:gd name="T0" fmla="*/ 3 w 27"/>
                <a:gd name="T1" fmla="*/ 11 h 20"/>
                <a:gd name="T2" fmla="*/ 3 w 27"/>
                <a:gd name="T3" fmla="*/ 11 h 20"/>
                <a:gd name="T4" fmla="*/ 5 w 27"/>
                <a:gd name="T5" fmla="*/ 14 h 20"/>
                <a:gd name="T6" fmla="*/ 9 w 27"/>
                <a:gd name="T7" fmla="*/ 18 h 20"/>
                <a:gd name="T8" fmla="*/ 14 w 27"/>
                <a:gd name="T9" fmla="*/ 20 h 20"/>
                <a:gd name="T10" fmla="*/ 18 w 27"/>
                <a:gd name="T11" fmla="*/ 20 h 20"/>
                <a:gd name="T12" fmla="*/ 18 w 27"/>
                <a:gd name="T13" fmla="*/ 20 h 20"/>
                <a:gd name="T14" fmla="*/ 23 w 27"/>
                <a:gd name="T15" fmla="*/ 20 h 20"/>
                <a:gd name="T16" fmla="*/ 27 w 27"/>
                <a:gd name="T17" fmla="*/ 18 h 20"/>
                <a:gd name="T18" fmla="*/ 27 w 27"/>
                <a:gd name="T19" fmla="*/ 14 h 20"/>
                <a:gd name="T20" fmla="*/ 25 w 27"/>
                <a:gd name="T21" fmla="*/ 11 h 20"/>
                <a:gd name="T22" fmla="*/ 25 w 27"/>
                <a:gd name="T23" fmla="*/ 11 h 20"/>
                <a:gd name="T24" fmla="*/ 23 w 27"/>
                <a:gd name="T25" fmla="*/ 7 h 20"/>
                <a:gd name="T26" fmla="*/ 18 w 27"/>
                <a:gd name="T27" fmla="*/ 2 h 20"/>
                <a:gd name="T28" fmla="*/ 14 w 27"/>
                <a:gd name="T29" fmla="*/ 2 h 20"/>
                <a:gd name="T30" fmla="*/ 9 w 27"/>
                <a:gd name="T31" fmla="*/ 0 h 20"/>
                <a:gd name="T32" fmla="*/ 9 w 27"/>
                <a:gd name="T33" fmla="*/ 0 h 20"/>
                <a:gd name="T34" fmla="*/ 5 w 27"/>
                <a:gd name="T35" fmla="*/ 2 h 20"/>
                <a:gd name="T36" fmla="*/ 3 w 27"/>
                <a:gd name="T37" fmla="*/ 5 h 20"/>
                <a:gd name="T38" fmla="*/ 0 w 27"/>
                <a:gd name="T39" fmla="*/ 7 h 20"/>
                <a:gd name="T40" fmla="*/ 3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3" y="11"/>
                  </a:moveTo>
                  <a:lnTo>
                    <a:pt x="3" y="11"/>
                  </a:lnTo>
                  <a:lnTo>
                    <a:pt x="5" y="14"/>
                  </a:lnTo>
                  <a:lnTo>
                    <a:pt x="9" y="18"/>
                  </a:lnTo>
                  <a:lnTo>
                    <a:pt x="14" y="20"/>
                  </a:lnTo>
                  <a:lnTo>
                    <a:pt x="18" y="20"/>
                  </a:lnTo>
                  <a:lnTo>
                    <a:pt x="23" y="20"/>
                  </a:lnTo>
                  <a:lnTo>
                    <a:pt x="27" y="18"/>
                  </a:lnTo>
                  <a:lnTo>
                    <a:pt x="27" y="14"/>
                  </a:lnTo>
                  <a:lnTo>
                    <a:pt x="25" y="11"/>
                  </a:lnTo>
                  <a:lnTo>
                    <a:pt x="23" y="7"/>
                  </a:lnTo>
                  <a:lnTo>
                    <a:pt x="18" y="2"/>
                  </a:lnTo>
                  <a:lnTo>
                    <a:pt x="14" y="2"/>
                  </a:lnTo>
                  <a:lnTo>
                    <a:pt x="9" y="0"/>
                  </a:lnTo>
                  <a:lnTo>
                    <a:pt x="5" y="2"/>
                  </a:lnTo>
                  <a:lnTo>
                    <a:pt x="3"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8" name="Freeform 2545">
              <a:extLst>
                <a:ext uri="{FF2B5EF4-FFF2-40B4-BE49-F238E27FC236}">
                  <a16:creationId xmlns:a16="http://schemas.microsoft.com/office/drawing/2014/main" xmlns="" id="{BFC30C59-A0C3-6E42-A17E-ACDDE1886D81}"/>
                </a:ext>
              </a:extLst>
            </p:cNvPr>
            <p:cNvSpPr>
              <a:spLocks/>
            </p:cNvSpPr>
            <p:nvPr/>
          </p:nvSpPr>
          <p:spPr bwMode="auto">
            <a:xfrm>
              <a:off x="3470" y="3118"/>
              <a:ext cx="25" cy="20"/>
            </a:xfrm>
            <a:custGeom>
              <a:avLst/>
              <a:gdLst>
                <a:gd name="T0" fmla="*/ 0 w 25"/>
                <a:gd name="T1" fmla="*/ 11 h 20"/>
                <a:gd name="T2" fmla="*/ 0 w 25"/>
                <a:gd name="T3" fmla="*/ 11 h 20"/>
                <a:gd name="T4" fmla="*/ 2 w 25"/>
                <a:gd name="T5" fmla="*/ 16 h 20"/>
                <a:gd name="T6" fmla="*/ 7 w 25"/>
                <a:gd name="T7" fmla="*/ 18 h 20"/>
                <a:gd name="T8" fmla="*/ 11 w 25"/>
                <a:gd name="T9" fmla="*/ 20 h 20"/>
                <a:gd name="T10" fmla="*/ 18 w 25"/>
                <a:gd name="T11" fmla="*/ 20 h 20"/>
                <a:gd name="T12" fmla="*/ 18 w 25"/>
                <a:gd name="T13" fmla="*/ 20 h 20"/>
                <a:gd name="T14" fmla="*/ 20 w 25"/>
                <a:gd name="T15" fmla="*/ 20 h 20"/>
                <a:gd name="T16" fmla="*/ 25 w 25"/>
                <a:gd name="T17" fmla="*/ 18 h 20"/>
                <a:gd name="T18" fmla="*/ 25 w 25"/>
                <a:gd name="T19" fmla="*/ 14 h 20"/>
                <a:gd name="T20" fmla="*/ 25 w 25"/>
                <a:gd name="T21" fmla="*/ 11 h 20"/>
                <a:gd name="T22" fmla="*/ 25 w 25"/>
                <a:gd name="T23" fmla="*/ 11 h 20"/>
                <a:gd name="T24" fmla="*/ 20 w 25"/>
                <a:gd name="T25" fmla="*/ 7 h 20"/>
                <a:gd name="T26" fmla="*/ 18 w 25"/>
                <a:gd name="T27" fmla="*/ 5 h 20"/>
                <a:gd name="T28" fmla="*/ 13 w 25"/>
                <a:gd name="T29" fmla="*/ 2 h 20"/>
                <a:gd name="T30" fmla="*/ 7 w 25"/>
                <a:gd name="T31" fmla="*/ 0 h 20"/>
                <a:gd name="T32" fmla="*/ 7 w 25"/>
                <a:gd name="T33" fmla="*/ 0 h 20"/>
                <a:gd name="T34" fmla="*/ 2 w 25"/>
                <a:gd name="T35" fmla="*/ 2 h 20"/>
                <a:gd name="T36" fmla="*/ 0 w 25"/>
                <a:gd name="T37" fmla="*/ 5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2" y="16"/>
                  </a:lnTo>
                  <a:lnTo>
                    <a:pt x="7" y="18"/>
                  </a:lnTo>
                  <a:lnTo>
                    <a:pt x="11" y="20"/>
                  </a:lnTo>
                  <a:lnTo>
                    <a:pt x="18" y="20"/>
                  </a:lnTo>
                  <a:lnTo>
                    <a:pt x="20" y="20"/>
                  </a:lnTo>
                  <a:lnTo>
                    <a:pt x="25" y="18"/>
                  </a:lnTo>
                  <a:lnTo>
                    <a:pt x="25" y="14"/>
                  </a:lnTo>
                  <a:lnTo>
                    <a:pt x="25" y="11"/>
                  </a:lnTo>
                  <a:lnTo>
                    <a:pt x="20" y="7"/>
                  </a:lnTo>
                  <a:lnTo>
                    <a:pt x="18" y="5"/>
                  </a:lnTo>
                  <a:lnTo>
                    <a:pt x="13" y="2"/>
                  </a:lnTo>
                  <a:lnTo>
                    <a:pt x="7" y="0"/>
                  </a:lnTo>
                  <a:lnTo>
                    <a:pt x="2"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29" name="Freeform 2546">
              <a:extLst>
                <a:ext uri="{FF2B5EF4-FFF2-40B4-BE49-F238E27FC236}">
                  <a16:creationId xmlns:a16="http://schemas.microsoft.com/office/drawing/2014/main" xmlns="" id="{794ABB3F-3C33-CD4C-BFC2-862E895E1BC3}"/>
                </a:ext>
              </a:extLst>
            </p:cNvPr>
            <p:cNvSpPr>
              <a:spLocks/>
            </p:cNvSpPr>
            <p:nvPr/>
          </p:nvSpPr>
          <p:spPr bwMode="auto">
            <a:xfrm>
              <a:off x="3470" y="3118"/>
              <a:ext cx="25" cy="20"/>
            </a:xfrm>
            <a:custGeom>
              <a:avLst/>
              <a:gdLst>
                <a:gd name="T0" fmla="*/ 0 w 25"/>
                <a:gd name="T1" fmla="*/ 11 h 20"/>
                <a:gd name="T2" fmla="*/ 0 w 25"/>
                <a:gd name="T3" fmla="*/ 11 h 20"/>
                <a:gd name="T4" fmla="*/ 2 w 25"/>
                <a:gd name="T5" fmla="*/ 16 h 20"/>
                <a:gd name="T6" fmla="*/ 7 w 25"/>
                <a:gd name="T7" fmla="*/ 18 h 20"/>
                <a:gd name="T8" fmla="*/ 11 w 25"/>
                <a:gd name="T9" fmla="*/ 20 h 20"/>
                <a:gd name="T10" fmla="*/ 18 w 25"/>
                <a:gd name="T11" fmla="*/ 20 h 20"/>
                <a:gd name="T12" fmla="*/ 18 w 25"/>
                <a:gd name="T13" fmla="*/ 20 h 20"/>
                <a:gd name="T14" fmla="*/ 20 w 25"/>
                <a:gd name="T15" fmla="*/ 20 h 20"/>
                <a:gd name="T16" fmla="*/ 25 w 25"/>
                <a:gd name="T17" fmla="*/ 18 h 20"/>
                <a:gd name="T18" fmla="*/ 25 w 25"/>
                <a:gd name="T19" fmla="*/ 14 h 20"/>
                <a:gd name="T20" fmla="*/ 25 w 25"/>
                <a:gd name="T21" fmla="*/ 11 h 20"/>
                <a:gd name="T22" fmla="*/ 25 w 25"/>
                <a:gd name="T23" fmla="*/ 11 h 20"/>
                <a:gd name="T24" fmla="*/ 20 w 25"/>
                <a:gd name="T25" fmla="*/ 7 h 20"/>
                <a:gd name="T26" fmla="*/ 18 w 25"/>
                <a:gd name="T27" fmla="*/ 5 h 20"/>
                <a:gd name="T28" fmla="*/ 13 w 25"/>
                <a:gd name="T29" fmla="*/ 2 h 20"/>
                <a:gd name="T30" fmla="*/ 7 w 25"/>
                <a:gd name="T31" fmla="*/ 0 h 20"/>
                <a:gd name="T32" fmla="*/ 7 w 25"/>
                <a:gd name="T33" fmla="*/ 0 h 20"/>
                <a:gd name="T34" fmla="*/ 2 w 25"/>
                <a:gd name="T35" fmla="*/ 2 h 20"/>
                <a:gd name="T36" fmla="*/ 0 w 25"/>
                <a:gd name="T37" fmla="*/ 5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2" y="16"/>
                  </a:lnTo>
                  <a:lnTo>
                    <a:pt x="7" y="18"/>
                  </a:lnTo>
                  <a:lnTo>
                    <a:pt x="11" y="20"/>
                  </a:lnTo>
                  <a:lnTo>
                    <a:pt x="18" y="20"/>
                  </a:lnTo>
                  <a:lnTo>
                    <a:pt x="20" y="20"/>
                  </a:lnTo>
                  <a:lnTo>
                    <a:pt x="25" y="18"/>
                  </a:lnTo>
                  <a:lnTo>
                    <a:pt x="25" y="14"/>
                  </a:lnTo>
                  <a:lnTo>
                    <a:pt x="25" y="11"/>
                  </a:lnTo>
                  <a:lnTo>
                    <a:pt x="20" y="7"/>
                  </a:lnTo>
                  <a:lnTo>
                    <a:pt x="18" y="5"/>
                  </a:lnTo>
                  <a:lnTo>
                    <a:pt x="13" y="2"/>
                  </a:lnTo>
                  <a:lnTo>
                    <a:pt x="7" y="0"/>
                  </a:lnTo>
                  <a:lnTo>
                    <a:pt x="2"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0" name="Freeform 2547">
              <a:extLst>
                <a:ext uri="{FF2B5EF4-FFF2-40B4-BE49-F238E27FC236}">
                  <a16:creationId xmlns:a16="http://schemas.microsoft.com/office/drawing/2014/main" xmlns="" id="{F1E46092-D112-0A45-9BF1-47A325E56034}"/>
                </a:ext>
              </a:extLst>
            </p:cNvPr>
            <p:cNvSpPr>
              <a:spLocks/>
            </p:cNvSpPr>
            <p:nvPr/>
          </p:nvSpPr>
          <p:spPr bwMode="auto">
            <a:xfrm>
              <a:off x="3447" y="3120"/>
              <a:ext cx="23" cy="18"/>
            </a:xfrm>
            <a:custGeom>
              <a:avLst/>
              <a:gdLst>
                <a:gd name="T0" fmla="*/ 0 w 23"/>
                <a:gd name="T1" fmla="*/ 9 h 18"/>
                <a:gd name="T2" fmla="*/ 0 w 23"/>
                <a:gd name="T3" fmla="*/ 9 h 18"/>
                <a:gd name="T4" fmla="*/ 3 w 23"/>
                <a:gd name="T5" fmla="*/ 14 h 18"/>
                <a:gd name="T6" fmla="*/ 7 w 23"/>
                <a:gd name="T7" fmla="*/ 16 h 18"/>
                <a:gd name="T8" fmla="*/ 12 w 23"/>
                <a:gd name="T9" fmla="*/ 18 h 18"/>
                <a:gd name="T10" fmla="*/ 16 w 23"/>
                <a:gd name="T11" fmla="*/ 18 h 18"/>
                <a:gd name="T12" fmla="*/ 16 w 23"/>
                <a:gd name="T13" fmla="*/ 18 h 18"/>
                <a:gd name="T14" fmla="*/ 21 w 23"/>
                <a:gd name="T15" fmla="*/ 18 h 18"/>
                <a:gd name="T16" fmla="*/ 23 w 23"/>
                <a:gd name="T17" fmla="*/ 16 h 18"/>
                <a:gd name="T18" fmla="*/ 23 w 23"/>
                <a:gd name="T19" fmla="*/ 14 h 18"/>
                <a:gd name="T20" fmla="*/ 23 w 23"/>
                <a:gd name="T21" fmla="*/ 9 h 18"/>
                <a:gd name="T22" fmla="*/ 23 w 23"/>
                <a:gd name="T23" fmla="*/ 9 h 18"/>
                <a:gd name="T24" fmla="*/ 21 w 23"/>
                <a:gd name="T25" fmla="*/ 5 h 18"/>
                <a:gd name="T26" fmla="*/ 16 w 23"/>
                <a:gd name="T27" fmla="*/ 3 h 18"/>
                <a:gd name="T28" fmla="*/ 12 w 23"/>
                <a:gd name="T29" fmla="*/ 0 h 18"/>
                <a:gd name="T30" fmla="*/ 7 w 23"/>
                <a:gd name="T31" fmla="*/ 0 h 18"/>
                <a:gd name="T32" fmla="*/ 7 w 23"/>
                <a:gd name="T33" fmla="*/ 0 h 18"/>
                <a:gd name="T34" fmla="*/ 3 w 23"/>
                <a:gd name="T35" fmla="*/ 0 h 18"/>
                <a:gd name="T36" fmla="*/ 0 w 23"/>
                <a:gd name="T37" fmla="*/ 3 h 18"/>
                <a:gd name="T38" fmla="*/ 0 w 23"/>
                <a:gd name="T39" fmla="*/ 5 h 18"/>
                <a:gd name="T40" fmla="*/ 0 w 23"/>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18">
                  <a:moveTo>
                    <a:pt x="0" y="9"/>
                  </a:moveTo>
                  <a:lnTo>
                    <a:pt x="0" y="9"/>
                  </a:lnTo>
                  <a:lnTo>
                    <a:pt x="3" y="14"/>
                  </a:lnTo>
                  <a:lnTo>
                    <a:pt x="7" y="16"/>
                  </a:lnTo>
                  <a:lnTo>
                    <a:pt x="12" y="18"/>
                  </a:lnTo>
                  <a:lnTo>
                    <a:pt x="16" y="18"/>
                  </a:lnTo>
                  <a:lnTo>
                    <a:pt x="21" y="18"/>
                  </a:lnTo>
                  <a:lnTo>
                    <a:pt x="23" y="16"/>
                  </a:lnTo>
                  <a:lnTo>
                    <a:pt x="23" y="14"/>
                  </a:lnTo>
                  <a:lnTo>
                    <a:pt x="23" y="9"/>
                  </a:lnTo>
                  <a:lnTo>
                    <a:pt x="21" y="5"/>
                  </a:lnTo>
                  <a:lnTo>
                    <a:pt x="16" y="3"/>
                  </a:lnTo>
                  <a:lnTo>
                    <a:pt x="12" y="0"/>
                  </a:lnTo>
                  <a:lnTo>
                    <a:pt x="7"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1" name="Freeform 2548">
              <a:extLst>
                <a:ext uri="{FF2B5EF4-FFF2-40B4-BE49-F238E27FC236}">
                  <a16:creationId xmlns:a16="http://schemas.microsoft.com/office/drawing/2014/main" xmlns="" id="{21CA73C7-137B-8146-A965-32E3590E0C0F}"/>
                </a:ext>
              </a:extLst>
            </p:cNvPr>
            <p:cNvSpPr>
              <a:spLocks/>
            </p:cNvSpPr>
            <p:nvPr/>
          </p:nvSpPr>
          <p:spPr bwMode="auto">
            <a:xfrm>
              <a:off x="3447" y="3120"/>
              <a:ext cx="23" cy="18"/>
            </a:xfrm>
            <a:custGeom>
              <a:avLst/>
              <a:gdLst>
                <a:gd name="T0" fmla="*/ 0 w 23"/>
                <a:gd name="T1" fmla="*/ 9 h 18"/>
                <a:gd name="T2" fmla="*/ 0 w 23"/>
                <a:gd name="T3" fmla="*/ 9 h 18"/>
                <a:gd name="T4" fmla="*/ 3 w 23"/>
                <a:gd name="T5" fmla="*/ 14 h 18"/>
                <a:gd name="T6" fmla="*/ 7 w 23"/>
                <a:gd name="T7" fmla="*/ 16 h 18"/>
                <a:gd name="T8" fmla="*/ 12 w 23"/>
                <a:gd name="T9" fmla="*/ 18 h 18"/>
                <a:gd name="T10" fmla="*/ 16 w 23"/>
                <a:gd name="T11" fmla="*/ 18 h 18"/>
                <a:gd name="T12" fmla="*/ 16 w 23"/>
                <a:gd name="T13" fmla="*/ 18 h 18"/>
                <a:gd name="T14" fmla="*/ 21 w 23"/>
                <a:gd name="T15" fmla="*/ 18 h 18"/>
                <a:gd name="T16" fmla="*/ 23 w 23"/>
                <a:gd name="T17" fmla="*/ 16 h 18"/>
                <a:gd name="T18" fmla="*/ 23 w 23"/>
                <a:gd name="T19" fmla="*/ 14 h 18"/>
                <a:gd name="T20" fmla="*/ 23 w 23"/>
                <a:gd name="T21" fmla="*/ 9 h 18"/>
                <a:gd name="T22" fmla="*/ 23 w 23"/>
                <a:gd name="T23" fmla="*/ 9 h 18"/>
                <a:gd name="T24" fmla="*/ 21 w 23"/>
                <a:gd name="T25" fmla="*/ 5 h 18"/>
                <a:gd name="T26" fmla="*/ 16 w 23"/>
                <a:gd name="T27" fmla="*/ 3 h 18"/>
                <a:gd name="T28" fmla="*/ 12 w 23"/>
                <a:gd name="T29" fmla="*/ 0 h 18"/>
                <a:gd name="T30" fmla="*/ 7 w 23"/>
                <a:gd name="T31" fmla="*/ 0 h 18"/>
                <a:gd name="T32" fmla="*/ 7 w 23"/>
                <a:gd name="T33" fmla="*/ 0 h 18"/>
                <a:gd name="T34" fmla="*/ 3 w 23"/>
                <a:gd name="T35" fmla="*/ 0 h 18"/>
                <a:gd name="T36" fmla="*/ 0 w 23"/>
                <a:gd name="T37" fmla="*/ 3 h 18"/>
                <a:gd name="T38" fmla="*/ 0 w 23"/>
                <a:gd name="T39" fmla="*/ 5 h 18"/>
                <a:gd name="T40" fmla="*/ 0 w 23"/>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18">
                  <a:moveTo>
                    <a:pt x="0" y="9"/>
                  </a:moveTo>
                  <a:lnTo>
                    <a:pt x="0" y="9"/>
                  </a:lnTo>
                  <a:lnTo>
                    <a:pt x="3" y="14"/>
                  </a:lnTo>
                  <a:lnTo>
                    <a:pt x="7" y="16"/>
                  </a:lnTo>
                  <a:lnTo>
                    <a:pt x="12" y="18"/>
                  </a:lnTo>
                  <a:lnTo>
                    <a:pt x="16" y="18"/>
                  </a:lnTo>
                  <a:lnTo>
                    <a:pt x="21" y="18"/>
                  </a:lnTo>
                  <a:lnTo>
                    <a:pt x="23" y="16"/>
                  </a:lnTo>
                  <a:lnTo>
                    <a:pt x="23" y="14"/>
                  </a:lnTo>
                  <a:lnTo>
                    <a:pt x="23" y="9"/>
                  </a:lnTo>
                  <a:lnTo>
                    <a:pt x="21" y="5"/>
                  </a:lnTo>
                  <a:lnTo>
                    <a:pt x="16" y="3"/>
                  </a:lnTo>
                  <a:lnTo>
                    <a:pt x="12" y="0"/>
                  </a:lnTo>
                  <a:lnTo>
                    <a:pt x="7"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2" name="Freeform 2549">
              <a:extLst>
                <a:ext uri="{FF2B5EF4-FFF2-40B4-BE49-F238E27FC236}">
                  <a16:creationId xmlns:a16="http://schemas.microsoft.com/office/drawing/2014/main" xmlns="" id="{67BB0FCC-22F2-254B-A3FD-22F6DF8EAA5F}"/>
                </a:ext>
              </a:extLst>
            </p:cNvPr>
            <p:cNvSpPr>
              <a:spLocks/>
            </p:cNvSpPr>
            <p:nvPr/>
          </p:nvSpPr>
          <p:spPr bwMode="auto">
            <a:xfrm>
              <a:off x="3423" y="3120"/>
              <a:ext cx="24" cy="21"/>
            </a:xfrm>
            <a:custGeom>
              <a:avLst/>
              <a:gdLst>
                <a:gd name="T0" fmla="*/ 2 w 24"/>
                <a:gd name="T1" fmla="*/ 9 h 21"/>
                <a:gd name="T2" fmla="*/ 2 w 24"/>
                <a:gd name="T3" fmla="*/ 9 h 21"/>
                <a:gd name="T4" fmla="*/ 4 w 24"/>
                <a:gd name="T5" fmla="*/ 14 h 21"/>
                <a:gd name="T6" fmla="*/ 6 w 24"/>
                <a:gd name="T7" fmla="*/ 16 h 21"/>
                <a:gd name="T8" fmla="*/ 11 w 24"/>
                <a:gd name="T9" fmla="*/ 18 h 21"/>
                <a:gd name="T10" fmla="*/ 15 w 24"/>
                <a:gd name="T11" fmla="*/ 21 h 21"/>
                <a:gd name="T12" fmla="*/ 15 w 24"/>
                <a:gd name="T13" fmla="*/ 21 h 21"/>
                <a:gd name="T14" fmla="*/ 20 w 24"/>
                <a:gd name="T15" fmla="*/ 18 h 21"/>
                <a:gd name="T16" fmla="*/ 24 w 24"/>
                <a:gd name="T17" fmla="*/ 16 h 21"/>
                <a:gd name="T18" fmla="*/ 24 w 24"/>
                <a:gd name="T19" fmla="*/ 14 h 21"/>
                <a:gd name="T20" fmla="*/ 24 w 24"/>
                <a:gd name="T21" fmla="*/ 9 h 21"/>
                <a:gd name="T22" fmla="*/ 24 w 24"/>
                <a:gd name="T23" fmla="*/ 9 h 21"/>
                <a:gd name="T24" fmla="*/ 22 w 24"/>
                <a:gd name="T25" fmla="*/ 5 h 21"/>
                <a:gd name="T26" fmla="*/ 18 w 24"/>
                <a:gd name="T27" fmla="*/ 3 h 21"/>
                <a:gd name="T28" fmla="*/ 13 w 24"/>
                <a:gd name="T29" fmla="*/ 0 h 21"/>
                <a:gd name="T30" fmla="*/ 9 w 24"/>
                <a:gd name="T31" fmla="*/ 0 h 21"/>
                <a:gd name="T32" fmla="*/ 9 w 24"/>
                <a:gd name="T33" fmla="*/ 0 h 21"/>
                <a:gd name="T34" fmla="*/ 4 w 24"/>
                <a:gd name="T35" fmla="*/ 0 h 21"/>
                <a:gd name="T36" fmla="*/ 2 w 24"/>
                <a:gd name="T37" fmla="*/ 3 h 21"/>
                <a:gd name="T38" fmla="*/ 0 w 24"/>
                <a:gd name="T39" fmla="*/ 7 h 21"/>
                <a:gd name="T40" fmla="*/ 2 w 2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1">
                  <a:moveTo>
                    <a:pt x="2" y="9"/>
                  </a:moveTo>
                  <a:lnTo>
                    <a:pt x="2" y="9"/>
                  </a:lnTo>
                  <a:lnTo>
                    <a:pt x="4" y="14"/>
                  </a:lnTo>
                  <a:lnTo>
                    <a:pt x="6" y="16"/>
                  </a:lnTo>
                  <a:lnTo>
                    <a:pt x="11" y="18"/>
                  </a:lnTo>
                  <a:lnTo>
                    <a:pt x="15" y="21"/>
                  </a:lnTo>
                  <a:lnTo>
                    <a:pt x="20" y="18"/>
                  </a:lnTo>
                  <a:lnTo>
                    <a:pt x="24" y="16"/>
                  </a:lnTo>
                  <a:lnTo>
                    <a:pt x="24" y="14"/>
                  </a:lnTo>
                  <a:lnTo>
                    <a:pt x="24" y="9"/>
                  </a:lnTo>
                  <a:lnTo>
                    <a:pt x="22" y="5"/>
                  </a:lnTo>
                  <a:lnTo>
                    <a:pt x="18" y="3"/>
                  </a:lnTo>
                  <a:lnTo>
                    <a:pt x="13" y="0"/>
                  </a:lnTo>
                  <a:lnTo>
                    <a:pt x="9" y="0"/>
                  </a:lnTo>
                  <a:lnTo>
                    <a:pt x="4" y="0"/>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3" name="Freeform 2550">
              <a:extLst>
                <a:ext uri="{FF2B5EF4-FFF2-40B4-BE49-F238E27FC236}">
                  <a16:creationId xmlns:a16="http://schemas.microsoft.com/office/drawing/2014/main" xmlns="" id="{95F954D5-CD77-D54B-B943-8363DDE97320}"/>
                </a:ext>
              </a:extLst>
            </p:cNvPr>
            <p:cNvSpPr>
              <a:spLocks/>
            </p:cNvSpPr>
            <p:nvPr/>
          </p:nvSpPr>
          <p:spPr bwMode="auto">
            <a:xfrm>
              <a:off x="3423" y="3120"/>
              <a:ext cx="24" cy="21"/>
            </a:xfrm>
            <a:custGeom>
              <a:avLst/>
              <a:gdLst>
                <a:gd name="T0" fmla="*/ 2 w 24"/>
                <a:gd name="T1" fmla="*/ 9 h 21"/>
                <a:gd name="T2" fmla="*/ 2 w 24"/>
                <a:gd name="T3" fmla="*/ 9 h 21"/>
                <a:gd name="T4" fmla="*/ 4 w 24"/>
                <a:gd name="T5" fmla="*/ 14 h 21"/>
                <a:gd name="T6" fmla="*/ 6 w 24"/>
                <a:gd name="T7" fmla="*/ 16 h 21"/>
                <a:gd name="T8" fmla="*/ 11 w 24"/>
                <a:gd name="T9" fmla="*/ 18 h 21"/>
                <a:gd name="T10" fmla="*/ 15 w 24"/>
                <a:gd name="T11" fmla="*/ 21 h 21"/>
                <a:gd name="T12" fmla="*/ 15 w 24"/>
                <a:gd name="T13" fmla="*/ 21 h 21"/>
                <a:gd name="T14" fmla="*/ 20 w 24"/>
                <a:gd name="T15" fmla="*/ 18 h 21"/>
                <a:gd name="T16" fmla="*/ 24 w 24"/>
                <a:gd name="T17" fmla="*/ 16 h 21"/>
                <a:gd name="T18" fmla="*/ 24 w 24"/>
                <a:gd name="T19" fmla="*/ 14 h 21"/>
                <a:gd name="T20" fmla="*/ 24 w 24"/>
                <a:gd name="T21" fmla="*/ 9 h 21"/>
                <a:gd name="T22" fmla="*/ 24 w 24"/>
                <a:gd name="T23" fmla="*/ 9 h 21"/>
                <a:gd name="T24" fmla="*/ 22 w 24"/>
                <a:gd name="T25" fmla="*/ 5 h 21"/>
                <a:gd name="T26" fmla="*/ 18 w 24"/>
                <a:gd name="T27" fmla="*/ 3 h 21"/>
                <a:gd name="T28" fmla="*/ 13 w 24"/>
                <a:gd name="T29" fmla="*/ 0 h 21"/>
                <a:gd name="T30" fmla="*/ 9 w 24"/>
                <a:gd name="T31" fmla="*/ 0 h 21"/>
                <a:gd name="T32" fmla="*/ 9 w 24"/>
                <a:gd name="T33" fmla="*/ 0 h 21"/>
                <a:gd name="T34" fmla="*/ 4 w 24"/>
                <a:gd name="T35" fmla="*/ 0 h 21"/>
                <a:gd name="T36" fmla="*/ 2 w 24"/>
                <a:gd name="T37" fmla="*/ 3 h 21"/>
                <a:gd name="T38" fmla="*/ 0 w 24"/>
                <a:gd name="T39" fmla="*/ 7 h 21"/>
                <a:gd name="T40" fmla="*/ 2 w 24"/>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 h="21">
                  <a:moveTo>
                    <a:pt x="2" y="9"/>
                  </a:moveTo>
                  <a:lnTo>
                    <a:pt x="2" y="9"/>
                  </a:lnTo>
                  <a:lnTo>
                    <a:pt x="4" y="14"/>
                  </a:lnTo>
                  <a:lnTo>
                    <a:pt x="6" y="16"/>
                  </a:lnTo>
                  <a:lnTo>
                    <a:pt x="11" y="18"/>
                  </a:lnTo>
                  <a:lnTo>
                    <a:pt x="15" y="21"/>
                  </a:lnTo>
                  <a:lnTo>
                    <a:pt x="20" y="18"/>
                  </a:lnTo>
                  <a:lnTo>
                    <a:pt x="24" y="16"/>
                  </a:lnTo>
                  <a:lnTo>
                    <a:pt x="24" y="14"/>
                  </a:lnTo>
                  <a:lnTo>
                    <a:pt x="24" y="9"/>
                  </a:lnTo>
                  <a:lnTo>
                    <a:pt x="22" y="5"/>
                  </a:lnTo>
                  <a:lnTo>
                    <a:pt x="18" y="3"/>
                  </a:lnTo>
                  <a:lnTo>
                    <a:pt x="13" y="0"/>
                  </a:lnTo>
                  <a:lnTo>
                    <a:pt x="9" y="0"/>
                  </a:lnTo>
                  <a:lnTo>
                    <a:pt x="4" y="0"/>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4" name="Freeform 2551">
              <a:extLst>
                <a:ext uri="{FF2B5EF4-FFF2-40B4-BE49-F238E27FC236}">
                  <a16:creationId xmlns:a16="http://schemas.microsoft.com/office/drawing/2014/main" xmlns="" id="{4169E3E8-CCB9-9646-AC7F-D5B2B1F49ABD}"/>
                </a:ext>
              </a:extLst>
            </p:cNvPr>
            <p:cNvSpPr>
              <a:spLocks/>
            </p:cNvSpPr>
            <p:nvPr/>
          </p:nvSpPr>
          <p:spPr bwMode="auto">
            <a:xfrm>
              <a:off x="3400" y="3120"/>
              <a:ext cx="25" cy="21"/>
            </a:xfrm>
            <a:custGeom>
              <a:avLst/>
              <a:gdLst>
                <a:gd name="T0" fmla="*/ 2 w 25"/>
                <a:gd name="T1" fmla="*/ 9 h 21"/>
                <a:gd name="T2" fmla="*/ 2 w 25"/>
                <a:gd name="T3" fmla="*/ 9 h 21"/>
                <a:gd name="T4" fmla="*/ 5 w 25"/>
                <a:gd name="T5" fmla="*/ 14 h 21"/>
                <a:gd name="T6" fmla="*/ 7 w 25"/>
                <a:gd name="T7" fmla="*/ 18 h 21"/>
                <a:gd name="T8" fmla="*/ 11 w 25"/>
                <a:gd name="T9" fmla="*/ 21 h 21"/>
                <a:gd name="T10" fmla="*/ 16 w 25"/>
                <a:gd name="T11" fmla="*/ 21 h 21"/>
                <a:gd name="T12" fmla="*/ 16 w 25"/>
                <a:gd name="T13" fmla="*/ 21 h 21"/>
                <a:gd name="T14" fmla="*/ 20 w 25"/>
                <a:gd name="T15" fmla="*/ 18 h 21"/>
                <a:gd name="T16" fmla="*/ 23 w 25"/>
                <a:gd name="T17" fmla="*/ 16 h 21"/>
                <a:gd name="T18" fmla="*/ 25 w 25"/>
                <a:gd name="T19" fmla="*/ 14 h 21"/>
                <a:gd name="T20" fmla="*/ 25 w 25"/>
                <a:gd name="T21" fmla="*/ 9 h 21"/>
                <a:gd name="T22" fmla="*/ 25 w 25"/>
                <a:gd name="T23" fmla="*/ 9 h 21"/>
                <a:gd name="T24" fmla="*/ 23 w 25"/>
                <a:gd name="T25" fmla="*/ 7 h 21"/>
                <a:gd name="T26" fmla="*/ 18 w 25"/>
                <a:gd name="T27" fmla="*/ 3 h 21"/>
                <a:gd name="T28" fmla="*/ 14 w 25"/>
                <a:gd name="T29" fmla="*/ 0 h 21"/>
                <a:gd name="T30" fmla="*/ 9 w 25"/>
                <a:gd name="T31" fmla="*/ 0 h 21"/>
                <a:gd name="T32" fmla="*/ 9 w 25"/>
                <a:gd name="T33" fmla="*/ 0 h 21"/>
                <a:gd name="T34" fmla="*/ 5 w 25"/>
                <a:gd name="T35" fmla="*/ 0 h 21"/>
                <a:gd name="T36" fmla="*/ 2 w 25"/>
                <a:gd name="T37" fmla="*/ 3 h 21"/>
                <a:gd name="T38" fmla="*/ 0 w 25"/>
                <a:gd name="T39" fmla="*/ 7 h 21"/>
                <a:gd name="T40" fmla="*/ 2 w 25"/>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2" y="9"/>
                  </a:moveTo>
                  <a:lnTo>
                    <a:pt x="2" y="9"/>
                  </a:lnTo>
                  <a:lnTo>
                    <a:pt x="5" y="14"/>
                  </a:lnTo>
                  <a:lnTo>
                    <a:pt x="7" y="18"/>
                  </a:lnTo>
                  <a:lnTo>
                    <a:pt x="11" y="21"/>
                  </a:lnTo>
                  <a:lnTo>
                    <a:pt x="16" y="21"/>
                  </a:lnTo>
                  <a:lnTo>
                    <a:pt x="20" y="18"/>
                  </a:lnTo>
                  <a:lnTo>
                    <a:pt x="23" y="16"/>
                  </a:lnTo>
                  <a:lnTo>
                    <a:pt x="25" y="14"/>
                  </a:lnTo>
                  <a:lnTo>
                    <a:pt x="25" y="9"/>
                  </a:lnTo>
                  <a:lnTo>
                    <a:pt x="23" y="7"/>
                  </a:lnTo>
                  <a:lnTo>
                    <a:pt x="18" y="3"/>
                  </a:lnTo>
                  <a:lnTo>
                    <a:pt x="14" y="0"/>
                  </a:lnTo>
                  <a:lnTo>
                    <a:pt x="9" y="0"/>
                  </a:lnTo>
                  <a:lnTo>
                    <a:pt x="5" y="0"/>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5" name="Freeform 2552">
              <a:extLst>
                <a:ext uri="{FF2B5EF4-FFF2-40B4-BE49-F238E27FC236}">
                  <a16:creationId xmlns:a16="http://schemas.microsoft.com/office/drawing/2014/main" xmlns="" id="{2B796D7B-863C-7644-8A18-20B9F594D898}"/>
                </a:ext>
              </a:extLst>
            </p:cNvPr>
            <p:cNvSpPr>
              <a:spLocks/>
            </p:cNvSpPr>
            <p:nvPr/>
          </p:nvSpPr>
          <p:spPr bwMode="auto">
            <a:xfrm>
              <a:off x="3400" y="3120"/>
              <a:ext cx="25" cy="21"/>
            </a:xfrm>
            <a:custGeom>
              <a:avLst/>
              <a:gdLst>
                <a:gd name="T0" fmla="*/ 2 w 25"/>
                <a:gd name="T1" fmla="*/ 9 h 21"/>
                <a:gd name="T2" fmla="*/ 2 w 25"/>
                <a:gd name="T3" fmla="*/ 9 h 21"/>
                <a:gd name="T4" fmla="*/ 5 w 25"/>
                <a:gd name="T5" fmla="*/ 14 h 21"/>
                <a:gd name="T6" fmla="*/ 7 w 25"/>
                <a:gd name="T7" fmla="*/ 18 h 21"/>
                <a:gd name="T8" fmla="*/ 11 w 25"/>
                <a:gd name="T9" fmla="*/ 21 h 21"/>
                <a:gd name="T10" fmla="*/ 16 w 25"/>
                <a:gd name="T11" fmla="*/ 21 h 21"/>
                <a:gd name="T12" fmla="*/ 16 w 25"/>
                <a:gd name="T13" fmla="*/ 21 h 21"/>
                <a:gd name="T14" fmla="*/ 20 w 25"/>
                <a:gd name="T15" fmla="*/ 18 h 21"/>
                <a:gd name="T16" fmla="*/ 23 w 25"/>
                <a:gd name="T17" fmla="*/ 16 h 21"/>
                <a:gd name="T18" fmla="*/ 25 w 25"/>
                <a:gd name="T19" fmla="*/ 14 h 21"/>
                <a:gd name="T20" fmla="*/ 25 w 25"/>
                <a:gd name="T21" fmla="*/ 9 h 21"/>
                <a:gd name="T22" fmla="*/ 25 w 25"/>
                <a:gd name="T23" fmla="*/ 9 h 21"/>
                <a:gd name="T24" fmla="*/ 23 w 25"/>
                <a:gd name="T25" fmla="*/ 7 h 21"/>
                <a:gd name="T26" fmla="*/ 18 w 25"/>
                <a:gd name="T27" fmla="*/ 3 h 21"/>
                <a:gd name="T28" fmla="*/ 14 w 25"/>
                <a:gd name="T29" fmla="*/ 0 h 21"/>
                <a:gd name="T30" fmla="*/ 9 w 25"/>
                <a:gd name="T31" fmla="*/ 0 h 21"/>
                <a:gd name="T32" fmla="*/ 9 w 25"/>
                <a:gd name="T33" fmla="*/ 0 h 21"/>
                <a:gd name="T34" fmla="*/ 5 w 25"/>
                <a:gd name="T35" fmla="*/ 0 h 21"/>
                <a:gd name="T36" fmla="*/ 2 w 25"/>
                <a:gd name="T37" fmla="*/ 3 h 21"/>
                <a:gd name="T38" fmla="*/ 0 w 25"/>
                <a:gd name="T39" fmla="*/ 7 h 21"/>
                <a:gd name="T40" fmla="*/ 2 w 25"/>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1">
                  <a:moveTo>
                    <a:pt x="2" y="9"/>
                  </a:moveTo>
                  <a:lnTo>
                    <a:pt x="2" y="9"/>
                  </a:lnTo>
                  <a:lnTo>
                    <a:pt x="5" y="14"/>
                  </a:lnTo>
                  <a:lnTo>
                    <a:pt x="7" y="18"/>
                  </a:lnTo>
                  <a:lnTo>
                    <a:pt x="11" y="21"/>
                  </a:lnTo>
                  <a:lnTo>
                    <a:pt x="16" y="21"/>
                  </a:lnTo>
                  <a:lnTo>
                    <a:pt x="20" y="18"/>
                  </a:lnTo>
                  <a:lnTo>
                    <a:pt x="23" y="16"/>
                  </a:lnTo>
                  <a:lnTo>
                    <a:pt x="25" y="14"/>
                  </a:lnTo>
                  <a:lnTo>
                    <a:pt x="25" y="9"/>
                  </a:lnTo>
                  <a:lnTo>
                    <a:pt x="23" y="7"/>
                  </a:lnTo>
                  <a:lnTo>
                    <a:pt x="18" y="3"/>
                  </a:lnTo>
                  <a:lnTo>
                    <a:pt x="14" y="0"/>
                  </a:lnTo>
                  <a:lnTo>
                    <a:pt x="9" y="0"/>
                  </a:lnTo>
                  <a:lnTo>
                    <a:pt x="5" y="0"/>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6" name="Freeform 2553">
              <a:extLst>
                <a:ext uri="{FF2B5EF4-FFF2-40B4-BE49-F238E27FC236}">
                  <a16:creationId xmlns:a16="http://schemas.microsoft.com/office/drawing/2014/main" xmlns="" id="{6B0F645B-7686-A548-B613-0C660B7ECDB8}"/>
                </a:ext>
              </a:extLst>
            </p:cNvPr>
            <p:cNvSpPr>
              <a:spLocks/>
            </p:cNvSpPr>
            <p:nvPr/>
          </p:nvSpPr>
          <p:spPr bwMode="auto">
            <a:xfrm>
              <a:off x="3380" y="3120"/>
              <a:ext cx="22" cy="21"/>
            </a:xfrm>
            <a:custGeom>
              <a:avLst/>
              <a:gdLst>
                <a:gd name="T0" fmla="*/ 0 w 22"/>
                <a:gd name="T1" fmla="*/ 12 h 21"/>
                <a:gd name="T2" fmla="*/ 0 w 22"/>
                <a:gd name="T3" fmla="*/ 12 h 21"/>
                <a:gd name="T4" fmla="*/ 2 w 22"/>
                <a:gd name="T5" fmla="*/ 14 h 21"/>
                <a:gd name="T6" fmla="*/ 4 w 22"/>
                <a:gd name="T7" fmla="*/ 18 h 21"/>
                <a:gd name="T8" fmla="*/ 9 w 22"/>
                <a:gd name="T9" fmla="*/ 21 h 21"/>
                <a:gd name="T10" fmla="*/ 13 w 22"/>
                <a:gd name="T11" fmla="*/ 21 h 21"/>
                <a:gd name="T12" fmla="*/ 13 w 22"/>
                <a:gd name="T13" fmla="*/ 21 h 21"/>
                <a:gd name="T14" fmla="*/ 18 w 22"/>
                <a:gd name="T15" fmla="*/ 21 h 21"/>
                <a:gd name="T16" fmla="*/ 20 w 22"/>
                <a:gd name="T17" fmla="*/ 18 h 21"/>
                <a:gd name="T18" fmla="*/ 22 w 22"/>
                <a:gd name="T19" fmla="*/ 14 h 21"/>
                <a:gd name="T20" fmla="*/ 22 w 22"/>
                <a:gd name="T21" fmla="*/ 9 h 21"/>
                <a:gd name="T22" fmla="*/ 22 w 22"/>
                <a:gd name="T23" fmla="*/ 9 h 21"/>
                <a:gd name="T24" fmla="*/ 20 w 22"/>
                <a:gd name="T25" fmla="*/ 7 h 21"/>
                <a:gd name="T26" fmla="*/ 16 w 22"/>
                <a:gd name="T27" fmla="*/ 3 h 21"/>
                <a:gd name="T28" fmla="*/ 11 w 22"/>
                <a:gd name="T29" fmla="*/ 0 h 21"/>
                <a:gd name="T30" fmla="*/ 7 w 22"/>
                <a:gd name="T31" fmla="*/ 0 h 21"/>
                <a:gd name="T32" fmla="*/ 7 w 22"/>
                <a:gd name="T33" fmla="*/ 0 h 21"/>
                <a:gd name="T34" fmla="*/ 4 w 22"/>
                <a:gd name="T35" fmla="*/ 3 h 21"/>
                <a:gd name="T36" fmla="*/ 0 w 22"/>
                <a:gd name="T37" fmla="*/ 3 h 21"/>
                <a:gd name="T38" fmla="*/ 0 w 22"/>
                <a:gd name="T39" fmla="*/ 7 h 21"/>
                <a:gd name="T40" fmla="*/ 0 w 22"/>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0" y="12"/>
                  </a:moveTo>
                  <a:lnTo>
                    <a:pt x="0" y="12"/>
                  </a:lnTo>
                  <a:lnTo>
                    <a:pt x="2" y="14"/>
                  </a:lnTo>
                  <a:lnTo>
                    <a:pt x="4" y="18"/>
                  </a:lnTo>
                  <a:lnTo>
                    <a:pt x="9" y="21"/>
                  </a:lnTo>
                  <a:lnTo>
                    <a:pt x="13" y="21"/>
                  </a:lnTo>
                  <a:lnTo>
                    <a:pt x="18" y="21"/>
                  </a:lnTo>
                  <a:lnTo>
                    <a:pt x="20" y="18"/>
                  </a:lnTo>
                  <a:lnTo>
                    <a:pt x="22" y="14"/>
                  </a:lnTo>
                  <a:lnTo>
                    <a:pt x="22" y="9"/>
                  </a:lnTo>
                  <a:lnTo>
                    <a:pt x="20" y="7"/>
                  </a:lnTo>
                  <a:lnTo>
                    <a:pt x="16" y="3"/>
                  </a:lnTo>
                  <a:lnTo>
                    <a:pt x="11" y="0"/>
                  </a:lnTo>
                  <a:lnTo>
                    <a:pt x="7" y="0"/>
                  </a:lnTo>
                  <a:lnTo>
                    <a:pt x="4" y="3"/>
                  </a:lnTo>
                  <a:lnTo>
                    <a:pt x="0"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7" name="Freeform 2554">
              <a:extLst>
                <a:ext uri="{FF2B5EF4-FFF2-40B4-BE49-F238E27FC236}">
                  <a16:creationId xmlns:a16="http://schemas.microsoft.com/office/drawing/2014/main" xmlns="" id="{8E8FFC02-E550-DB45-BCF0-A278B03C6FA6}"/>
                </a:ext>
              </a:extLst>
            </p:cNvPr>
            <p:cNvSpPr>
              <a:spLocks/>
            </p:cNvSpPr>
            <p:nvPr/>
          </p:nvSpPr>
          <p:spPr bwMode="auto">
            <a:xfrm>
              <a:off x="3380" y="3120"/>
              <a:ext cx="22" cy="21"/>
            </a:xfrm>
            <a:custGeom>
              <a:avLst/>
              <a:gdLst>
                <a:gd name="T0" fmla="*/ 0 w 22"/>
                <a:gd name="T1" fmla="*/ 12 h 21"/>
                <a:gd name="T2" fmla="*/ 0 w 22"/>
                <a:gd name="T3" fmla="*/ 12 h 21"/>
                <a:gd name="T4" fmla="*/ 2 w 22"/>
                <a:gd name="T5" fmla="*/ 14 h 21"/>
                <a:gd name="T6" fmla="*/ 4 w 22"/>
                <a:gd name="T7" fmla="*/ 18 h 21"/>
                <a:gd name="T8" fmla="*/ 9 w 22"/>
                <a:gd name="T9" fmla="*/ 21 h 21"/>
                <a:gd name="T10" fmla="*/ 13 w 22"/>
                <a:gd name="T11" fmla="*/ 21 h 21"/>
                <a:gd name="T12" fmla="*/ 13 w 22"/>
                <a:gd name="T13" fmla="*/ 21 h 21"/>
                <a:gd name="T14" fmla="*/ 18 w 22"/>
                <a:gd name="T15" fmla="*/ 21 h 21"/>
                <a:gd name="T16" fmla="*/ 20 w 22"/>
                <a:gd name="T17" fmla="*/ 18 h 21"/>
                <a:gd name="T18" fmla="*/ 22 w 22"/>
                <a:gd name="T19" fmla="*/ 14 h 21"/>
                <a:gd name="T20" fmla="*/ 22 w 22"/>
                <a:gd name="T21" fmla="*/ 9 h 21"/>
                <a:gd name="T22" fmla="*/ 22 w 22"/>
                <a:gd name="T23" fmla="*/ 9 h 21"/>
                <a:gd name="T24" fmla="*/ 20 w 22"/>
                <a:gd name="T25" fmla="*/ 7 h 21"/>
                <a:gd name="T26" fmla="*/ 16 w 22"/>
                <a:gd name="T27" fmla="*/ 3 h 21"/>
                <a:gd name="T28" fmla="*/ 11 w 22"/>
                <a:gd name="T29" fmla="*/ 0 h 21"/>
                <a:gd name="T30" fmla="*/ 7 w 22"/>
                <a:gd name="T31" fmla="*/ 0 h 21"/>
                <a:gd name="T32" fmla="*/ 7 w 22"/>
                <a:gd name="T33" fmla="*/ 0 h 21"/>
                <a:gd name="T34" fmla="*/ 4 w 22"/>
                <a:gd name="T35" fmla="*/ 3 h 21"/>
                <a:gd name="T36" fmla="*/ 0 w 22"/>
                <a:gd name="T37" fmla="*/ 3 h 21"/>
                <a:gd name="T38" fmla="*/ 0 w 22"/>
                <a:gd name="T39" fmla="*/ 7 h 21"/>
                <a:gd name="T40" fmla="*/ 0 w 22"/>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1">
                  <a:moveTo>
                    <a:pt x="0" y="12"/>
                  </a:moveTo>
                  <a:lnTo>
                    <a:pt x="0" y="12"/>
                  </a:lnTo>
                  <a:lnTo>
                    <a:pt x="2" y="14"/>
                  </a:lnTo>
                  <a:lnTo>
                    <a:pt x="4" y="18"/>
                  </a:lnTo>
                  <a:lnTo>
                    <a:pt x="9" y="21"/>
                  </a:lnTo>
                  <a:lnTo>
                    <a:pt x="13" y="21"/>
                  </a:lnTo>
                  <a:lnTo>
                    <a:pt x="18" y="21"/>
                  </a:lnTo>
                  <a:lnTo>
                    <a:pt x="20" y="18"/>
                  </a:lnTo>
                  <a:lnTo>
                    <a:pt x="22" y="14"/>
                  </a:lnTo>
                  <a:lnTo>
                    <a:pt x="22" y="9"/>
                  </a:lnTo>
                  <a:lnTo>
                    <a:pt x="20" y="7"/>
                  </a:lnTo>
                  <a:lnTo>
                    <a:pt x="16" y="3"/>
                  </a:lnTo>
                  <a:lnTo>
                    <a:pt x="11" y="0"/>
                  </a:lnTo>
                  <a:lnTo>
                    <a:pt x="7" y="0"/>
                  </a:lnTo>
                  <a:lnTo>
                    <a:pt x="4" y="3"/>
                  </a:lnTo>
                  <a:lnTo>
                    <a:pt x="0"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8" name="Freeform 2555">
              <a:extLst>
                <a:ext uri="{FF2B5EF4-FFF2-40B4-BE49-F238E27FC236}">
                  <a16:creationId xmlns:a16="http://schemas.microsoft.com/office/drawing/2014/main" xmlns="" id="{FA73838B-B71F-074E-8225-85E6BE9C1803}"/>
                </a:ext>
              </a:extLst>
            </p:cNvPr>
            <p:cNvSpPr>
              <a:spLocks/>
            </p:cNvSpPr>
            <p:nvPr/>
          </p:nvSpPr>
          <p:spPr bwMode="auto">
            <a:xfrm>
              <a:off x="3357" y="3120"/>
              <a:ext cx="23" cy="21"/>
            </a:xfrm>
            <a:custGeom>
              <a:avLst/>
              <a:gdLst>
                <a:gd name="T0" fmla="*/ 0 w 23"/>
                <a:gd name="T1" fmla="*/ 12 h 21"/>
                <a:gd name="T2" fmla="*/ 0 w 23"/>
                <a:gd name="T3" fmla="*/ 12 h 21"/>
                <a:gd name="T4" fmla="*/ 3 w 23"/>
                <a:gd name="T5" fmla="*/ 16 h 21"/>
                <a:gd name="T6" fmla="*/ 5 w 23"/>
                <a:gd name="T7" fmla="*/ 18 h 21"/>
                <a:gd name="T8" fmla="*/ 9 w 23"/>
                <a:gd name="T9" fmla="*/ 21 h 21"/>
                <a:gd name="T10" fmla="*/ 14 w 23"/>
                <a:gd name="T11" fmla="*/ 21 h 21"/>
                <a:gd name="T12" fmla="*/ 14 w 23"/>
                <a:gd name="T13" fmla="*/ 21 h 21"/>
                <a:gd name="T14" fmla="*/ 18 w 23"/>
                <a:gd name="T15" fmla="*/ 21 h 21"/>
                <a:gd name="T16" fmla="*/ 21 w 23"/>
                <a:gd name="T17" fmla="*/ 18 h 21"/>
                <a:gd name="T18" fmla="*/ 23 w 23"/>
                <a:gd name="T19" fmla="*/ 14 h 21"/>
                <a:gd name="T20" fmla="*/ 23 w 23"/>
                <a:gd name="T21" fmla="*/ 12 h 21"/>
                <a:gd name="T22" fmla="*/ 23 w 23"/>
                <a:gd name="T23" fmla="*/ 12 h 21"/>
                <a:gd name="T24" fmla="*/ 21 w 23"/>
                <a:gd name="T25" fmla="*/ 7 h 21"/>
                <a:gd name="T26" fmla="*/ 16 w 23"/>
                <a:gd name="T27" fmla="*/ 5 h 21"/>
                <a:gd name="T28" fmla="*/ 14 w 23"/>
                <a:gd name="T29" fmla="*/ 3 h 21"/>
                <a:gd name="T30" fmla="*/ 9 w 23"/>
                <a:gd name="T31" fmla="*/ 0 h 21"/>
                <a:gd name="T32" fmla="*/ 9 w 23"/>
                <a:gd name="T33" fmla="*/ 0 h 21"/>
                <a:gd name="T34" fmla="*/ 5 w 23"/>
                <a:gd name="T35" fmla="*/ 3 h 21"/>
                <a:gd name="T36" fmla="*/ 3 w 23"/>
                <a:gd name="T37" fmla="*/ 5 h 21"/>
                <a:gd name="T38" fmla="*/ 0 w 23"/>
                <a:gd name="T39" fmla="*/ 7 h 21"/>
                <a:gd name="T40" fmla="*/ 0 w 23"/>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1">
                  <a:moveTo>
                    <a:pt x="0" y="12"/>
                  </a:moveTo>
                  <a:lnTo>
                    <a:pt x="0" y="12"/>
                  </a:lnTo>
                  <a:lnTo>
                    <a:pt x="3" y="16"/>
                  </a:lnTo>
                  <a:lnTo>
                    <a:pt x="5" y="18"/>
                  </a:lnTo>
                  <a:lnTo>
                    <a:pt x="9" y="21"/>
                  </a:lnTo>
                  <a:lnTo>
                    <a:pt x="14" y="21"/>
                  </a:lnTo>
                  <a:lnTo>
                    <a:pt x="18" y="21"/>
                  </a:lnTo>
                  <a:lnTo>
                    <a:pt x="21" y="18"/>
                  </a:lnTo>
                  <a:lnTo>
                    <a:pt x="23" y="14"/>
                  </a:lnTo>
                  <a:lnTo>
                    <a:pt x="23" y="12"/>
                  </a:lnTo>
                  <a:lnTo>
                    <a:pt x="21" y="7"/>
                  </a:lnTo>
                  <a:lnTo>
                    <a:pt x="16" y="5"/>
                  </a:lnTo>
                  <a:lnTo>
                    <a:pt x="14" y="3"/>
                  </a:lnTo>
                  <a:lnTo>
                    <a:pt x="9" y="0"/>
                  </a:lnTo>
                  <a:lnTo>
                    <a:pt x="5" y="3"/>
                  </a:lnTo>
                  <a:lnTo>
                    <a:pt x="3"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39" name="Freeform 2556">
              <a:extLst>
                <a:ext uri="{FF2B5EF4-FFF2-40B4-BE49-F238E27FC236}">
                  <a16:creationId xmlns:a16="http://schemas.microsoft.com/office/drawing/2014/main" xmlns="" id="{4BF97B1D-F363-8D47-9786-84AAA57CC7A6}"/>
                </a:ext>
              </a:extLst>
            </p:cNvPr>
            <p:cNvSpPr>
              <a:spLocks/>
            </p:cNvSpPr>
            <p:nvPr/>
          </p:nvSpPr>
          <p:spPr bwMode="auto">
            <a:xfrm>
              <a:off x="3357" y="3120"/>
              <a:ext cx="23" cy="21"/>
            </a:xfrm>
            <a:custGeom>
              <a:avLst/>
              <a:gdLst>
                <a:gd name="T0" fmla="*/ 0 w 23"/>
                <a:gd name="T1" fmla="*/ 12 h 21"/>
                <a:gd name="T2" fmla="*/ 0 w 23"/>
                <a:gd name="T3" fmla="*/ 12 h 21"/>
                <a:gd name="T4" fmla="*/ 3 w 23"/>
                <a:gd name="T5" fmla="*/ 16 h 21"/>
                <a:gd name="T6" fmla="*/ 5 w 23"/>
                <a:gd name="T7" fmla="*/ 18 h 21"/>
                <a:gd name="T8" fmla="*/ 9 w 23"/>
                <a:gd name="T9" fmla="*/ 21 h 21"/>
                <a:gd name="T10" fmla="*/ 14 w 23"/>
                <a:gd name="T11" fmla="*/ 21 h 21"/>
                <a:gd name="T12" fmla="*/ 14 w 23"/>
                <a:gd name="T13" fmla="*/ 21 h 21"/>
                <a:gd name="T14" fmla="*/ 18 w 23"/>
                <a:gd name="T15" fmla="*/ 21 h 21"/>
                <a:gd name="T16" fmla="*/ 21 w 23"/>
                <a:gd name="T17" fmla="*/ 18 h 21"/>
                <a:gd name="T18" fmla="*/ 23 w 23"/>
                <a:gd name="T19" fmla="*/ 14 h 21"/>
                <a:gd name="T20" fmla="*/ 23 w 23"/>
                <a:gd name="T21" fmla="*/ 12 h 21"/>
                <a:gd name="T22" fmla="*/ 23 w 23"/>
                <a:gd name="T23" fmla="*/ 12 h 21"/>
                <a:gd name="T24" fmla="*/ 21 w 23"/>
                <a:gd name="T25" fmla="*/ 7 h 21"/>
                <a:gd name="T26" fmla="*/ 16 w 23"/>
                <a:gd name="T27" fmla="*/ 5 h 21"/>
                <a:gd name="T28" fmla="*/ 14 w 23"/>
                <a:gd name="T29" fmla="*/ 3 h 21"/>
                <a:gd name="T30" fmla="*/ 9 w 23"/>
                <a:gd name="T31" fmla="*/ 0 h 21"/>
                <a:gd name="T32" fmla="*/ 9 w 23"/>
                <a:gd name="T33" fmla="*/ 0 h 21"/>
                <a:gd name="T34" fmla="*/ 5 w 23"/>
                <a:gd name="T35" fmla="*/ 3 h 21"/>
                <a:gd name="T36" fmla="*/ 3 w 23"/>
                <a:gd name="T37" fmla="*/ 5 h 21"/>
                <a:gd name="T38" fmla="*/ 0 w 23"/>
                <a:gd name="T39" fmla="*/ 7 h 21"/>
                <a:gd name="T40" fmla="*/ 0 w 23"/>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1">
                  <a:moveTo>
                    <a:pt x="0" y="12"/>
                  </a:moveTo>
                  <a:lnTo>
                    <a:pt x="0" y="12"/>
                  </a:lnTo>
                  <a:lnTo>
                    <a:pt x="3" y="16"/>
                  </a:lnTo>
                  <a:lnTo>
                    <a:pt x="5" y="18"/>
                  </a:lnTo>
                  <a:lnTo>
                    <a:pt x="9" y="21"/>
                  </a:lnTo>
                  <a:lnTo>
                    <a:pt x="14" y="21"/>
                  </a:lnTo>
                  <a:lnTo>
                    <a:pt x="18" y="21"/>
                  </a:lnTo>
                  <a:lnTo>
                    <a:pt x="21" y="18"/>
                  </a:lnTo>
                  <a:lnTo>
                    <a:pt x="23" y="14"/>
                  </a:lnTo>
                  <a:lnTo>
                    <a:pt x="23" y="12"/>
                  </a:lnTo>
                  <a:lnTo>
                    <a:pt x="21" y="7"/>
                  </a:lnTo>
                  <a:lnTo>
                    <a:pt x="16" y="5"/>
                  </a:lnTo>
                  <a:lnTo>
                    <a:pt x="14" y="3"/>
                  </a:lnTo>
                  <a:lnTo>
                    <a:pt x="9" y="0"/>
                  </a:lnTo>
                  <a:lnTo>
                    <a:pt x="5" y="3"/>
                  </a:lnTo>
                  <a:lnTo>
                    <a:pt x="3"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0" name="Freeform 2557">
              <a:extLst>
                <a:ext uri="{FF2B5EF4-FFF2-40B4-BE49-F238E27FC236}">
                  <a16:creationId xmlns:a16="http://schemas.microsoft.com/office/drawing/2014/main" xmlns="" id="{B476A101-C3DC-DF46-9CE8-10AEABD702FF}"/>
                </a:ext>
              </a:extLst>
            </p:cNvPr>
            <p:cNvSpPr>
              <a:spLocks/>
            </p:cNvSpPr>
            <p:nvPr/>
          </p:nvSpPr>
          <p:spPr bwMode="auto">
            <a:xfrm>
              <a:off x="3315" y="3123"/>
              <a:ext cx="22" cy="20"/>
            </a:xfrm>
            <a:custGeom>
              <a:avLst/>
              <a:gdLst>
                <a:gd name="T0" fmla="*/ 0 w 22"/>
                <a:gd name="T1" fmla="*/ 9 h 20"/>
                <a:gd name="T2" fmla="*/ 0 w 22"/>
                <a:gd name="T3" fmla="*/ 9 h 20"/>
                <a:gd name="T4" fmla="*/ 2 w 22"/>
                <a:gd name="T5" fmla="*/ 13 h 20"/>
                <a:gd name="T6" fmla="*/ 4 w 22"/>
                <a:gd name="T7" fmla="*/ 15 h 20"/>
                <a:gd name="T8" fmla="*/ 9 w 22"/>
                <a:gd name="T9" fmla="*/ 18 h 20"/>
                <a:gd name="T10" fmla="*/ 13 w 22"/>
                <a:gd name="T11" fmla="*/ 20 h 20"/>
                <a:gd name="T12" fmla="*/ 13 w 22"/>
                <a:gd name="T13" fmla="*/ 20 h 20"/>
                <a:gd name="T14" fmla="*/ 15 w 22"/>
                <a:gd name="T15" fmla="*/ 18 h 20"/>
                <a:gd name="T16" fmla="*/ 20 w 22"/>
                <a:gd name="T17" fmla="*/ 15 h 20"/>
                <a:gd name="T18" fmla="*/ 20 w 22"/>
                <a:gd name="T19" fmla="*/ 13 h 20"/>
                <a:gd name="T20" fmla="*/ 22 w 22"/>
                <a:gd name="T21" fmla="*/ 9 h 20"/>
                <a:gd name="T22" fmla="*/ 22 w 22"/>
                <a:gd name="T23" fmla="*/ 9 h 20"/>
                <a:gd name="T24" fmla="*/ 20 w 22"/>
                <a:gd name="T25" fmla="*/ 4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4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3"/>
                  </a:lnTo>
                  <a:lnTo>
                    <a:pt x="4" y="15"/>
                  </a:lnTo>
                  <a:lnTo>
                    <a:pt x="9" y="18"/>
                  </a:lnTo>
                  <a:lnTo>
                    <a:pt x="13" y="20"/>
                  </a:lnTo>
                  <a:lnTo>
                    <a:pt x="15" y="18"/>
                  </a:lnTo>
                  <a:lnTo>
                    <a:pt x="20" y="15"/>
                  </a:lnTo>
                  <a:lnTo>
                    <a:pt x="20" y="13"/>
                  </a:lnTo>
                  <a:lnTo>
                    <a:pt x="22" y="9"/>
                  </a:lnTo>
                  <a:lnTo>
                    <a:pt x="20" y="4"/>
                  </a:lnTo>
                  <a:lnTo>
                    <a:pt x="18" y="2"/>
                  </a:lnTo>
                  <a:lnTo>
                    <a:pt x="13" y="0"/>
                  </a:lnTo>
                  <a:lnTo>
                    <a:pt x="9" y="0"/>
                  </a:lnTo>
                  <a:lnTo>
                    <a:pt x="4" y="0"/>
                  </a:lnTo>
                  <a:lnTo>
                    <a:pt x="2"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1" name="Freeform 2558">
              <a:extLst>
                <a:ext uri="{FF2B5EF4-FFF2-40B4-BE49-F238E27FC236}">
                  <a16:creationId xmlns:a16="http://schemas.microsoft.com/office/drawing/2014/main" xmlns="" id="{F716B5D2-7198-8A49-BA28-9032F812BE4B}"/>
                </a:ext>
              </a:extLst>
            </p:cNvPr>
            <p:cNvSpPr>
              <a:spLocks/>
            </p:cNvSpPr>
            <p:nvPr/>
          </p:nvSpPr>
          <p:spPr bwMode="auto">
            <a:xfrm>
              <a:off x="3315" y="3123"/>
              <a:ext cx="22" cy="20"/>
            </a:xfrm>
            <a:custGeom>
              <a:avLst/>
              <a:gdLst>
                <a:gd name="T0" fmla="*/ 0 w 22"/>
                <a:gd name="T1" fmla="*/ 9 h 20"/>
                <a:gd name="T2" fmla="*/ 0 w 22"/>
                <a:gd name="T3" fmla="*/ 9 h 20"/>
                <a:gd name="T4" fmla="*/ 2 w 22"/>
                <a:gd name="T5" fmla="*/ 13 h 20"/>
                <a:gd name="T6" fmla="*/ 4 w 22"/>
                <a:gd name="T7" fmla="*/ 15 h 20"/>
                <a:gd name="T8" fmla="*/ 9 w 22"/>
                <a:gd name="T9" fmla="*/ 18 h 20"/>
                <a:gd name="T10" fmla="*/ 13 w 22"/>
                <a:gd name="T11" fmla="*/ 20 h 20"/>
                <a:gd name="T12" fmla="*/ 13 w 22"/>
                <a:gd name="T13" fmla="*/ 20 h 20"/>
                <a:gd name="T14" fmla="*/ 15 w 22"/>
                <a:gd name="T15" fmla="*/ 18 h 20"/>
                <a:gd name="T16" fmla="*/ 20 w 22"/>
                <a:gd name="T17" fmla="*/ 15 h 20"/>
                <a:gd name="T18" fmla="*/ 20 w 22"/>
                <a:gd name="T19" fmla="*/ 13 h 20"/>
                <a:gd name="T20" fmla="*/ 22 w 22"/>
                <a:gd name="T21" fmla="*/ 9 h 20"/>
                <a:gd name="T22" fmla="*/ 22 w 22"/>
                <a:gd name="T23" fmla="*/ 9 h 20"/>
                <a:gd name="T24" fmla="*/ 20 w 22"/>
                <a:gd name="T25" fmla="*/ 4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4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3"/>
                  </a:lnTo>
                  <a:lnTo>
                    <a:pt x="4" y="15"/>
                  </a:lnTo>
                  <a:lnTo>
                    <a:pt x="9" y="18"/>
                  </a:lnTo>
                  <a:lnTo>
                    <a:pt x="13" y="20"/>
                  </a:lnTo>
                  <a:lnTo>
                    <a:pt x="15" y="18"/>
                  </a:lnTo>
                  <a:lnTo>
                    <a:pt x="20" y="15"/>
                  </a:lnTo>
                  <a:lnTo>
                    <a:pt x="20" y="13"/>
                  </a:lnTo>
                  <a:lnTo>
                    <a:pt x="22" y="9"/>
                  </a:lnTo>
                  <a:lnTo>
                    <a:pt x="20" y="4"/>
                  </a:lnTo>
                  <a:lnTo>
                    <a:pt x="18" y="2"/>
                  </a:lnTo>
                  <a:lnTo>
                    <a:pt x="13" y="0"/>
                  </a:lnTo>
                  <a:lnTo>
                    <a:pt x="9" y="0"/>
                  </a:lnTo>
                  <a:lnTo>
                    <a:pt x="4" y="0"/>
                  </a:lnTo>
                  <a:lnTo>
                    <a:pt x="2"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2" name="Freeform 2559">
              <a:extLst>
                <a:ext uri="{FF2B5EF4-FFF2-40B4-BE49-F238E27FC236}">
                  <a16:creationId xmlns:a16="http://schemas.microsoft.com/office/drawing/2014/main" xmlns="" id="{BF4BB202-086C-5944-AB31-3534FB732559}"/>
                </a:ext>
              </a:extLst>
            </p:cNvPr>
            <p:cNvSpPr>
              <a:spLocks/>
            </p:cNvSpPr>
            <p:nvPr/>
          </p:nvSpPr>
          <p:spPr bwMode="auto">
            <a:xfrm>
              <a:off x="3294" y="3123"/>
              <a:ext cx="21" cy="20"/>
            </a:xfrm>
            <a:custGeom>
              <a:avLst/>
              <a:gdLst>
                <a:gd name="T0" fmla="*/ 0 w 21"/>
                <a:gd name="T1" fmla="*/ 9 h 20"/>
                <a:gd name="T2" fmla="*/ 0 w 21"/>
                <a:gd name="T3" fmla="*/ 9 h 20"/>
                <a:gd name="T4" fmla="*/ 0 w 21"/>
                <a:gd name="T5" fmla="*/ 13 h 20"/>
                <a:gd name="T6" fmla="*/ 2 w 21"/>
                <a:gd name="T7" fmla="*/ 18 h 20"/>
                <a:gd name="T8" fmla="*/ 7 w 21"/>
                <a:gd name="T9" fmla="*/ 20 h 20"/>
                <a:gd name="T10" fmla="*/ 11 w 21"/>
                <a:gd name="T11" fmla="*/ 20 h 20"/>
                <a:gd name="T12" fmla="*/ 11 w 21"/>
                <a:gd name="T13" fmla="*/ 20 h 20"/>
                <a:gd name="T14" fmla="*/ 16 w 21"/>
                <a:gd name="T15" fmla="*/ 18 h 20"/>
                <a:gd name="T16" fmla="*/ 18 w 21"/>
                <a:gd name="T17" fmla="*/ 15 h 20"/>
                <a:gd name="T18" fmla="*/ 21 w 21"/>
                <a:gd name="T19" fmla="*/ 13 h 20"/>
                <a:gd name="T20" fmla="*/ 21 w 21"/>
                <a:gd name="T21" fmla="*/ 9 h 20"/>
                <a:gd name="T22" fmla="*/ 21 w 21"/>
                <a:gd name="T23" fmla="*/ 9 h 20"/>
                <a:gd name="T24" fmla="*/ 18 w 21"/>
                <a:gd name="T25" fmla="*/ 6 h 20"/>
                <a:gd name="T26" fmla="*/ 16 w 21"/>
                <a:gd name="T27" fmla="*/ 2 h 20"/>
                <a:gd name="T28" fmla="*/ 14 w 21"/>
                <a:gd name="T29" fmla="*/ 0 h 20"/>
                <a:gd name="T30" fmla="*/ 9 w 21"/>
                <a:gd name="T31" fmla="*/ 0 h 20"/>
                <a:gd name="T32" fmla="*/ 9 w 21"/>
                <a:gd name="T33" fmla="*/ 0 h 20"/>
                <a:gd name="T34" fmla="*/ 5 w 21"/>
                <a:gd name="T35" fmla="*/ 0 h 20"/>
                <a:gd name="T36" fmla="*/ 2 w 21"/>
                <a:gd name="T37" fmla="*/ 2 h 20"/>
                <a:gd name="T38" fmla="*/ 0 w 21"/>
                <a:gd name="T39" fmla="*/ 6 h 20"/>
                <a:gd name="T40" fmla="*/ 0 w 2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9"/>
                  </a:moveTo>
                  <a:lnTo>
                    <a:pt x="0" y="9"/>
                  </a:lnTo>
                  <a:lnTo>
                    <a:pt x="0" y="13"/>
                  </a:lnTo>
                  <a:lnTo>
                    <a:pt x="2" y="18"/>
                  </a:lnTo>
                  <a:lnTo>
                    <a:pt x="7" y="20"/>
                  </a:lnTo>
                  <a:lnTo>
                    <a:pt x="11" y="20"/>
                  </a:lnTo>
                  <a:lnTo>
                    <a:pt x="16" y="18"/>
                  </a:lnTo>
                  <a:lnTo>
                    <a:pt x="18" y="15"/>
                  </a:lnTo>
                  <a:lnTo>
                    <a:pt x="21" y="13"/>
                  </a:lnTo>
                  <a:lnTo>
                    <a:pt x="21" y="9"/>
                  </a:lnTo>
                  <a:lnTo>
                    <a:pt x="18" y="6"/>
                  </a:lnTo>
                  <a:lnTo>
                    <a:pt x="16" y="2"/>
                  </a:lnTo>
                  <a:lnTo>
                    <a:pt x="14" y="0"/>
                  </a:lnTo>
                  <a:lnTo>
                    <a:pt x="9" y="0"/>
                  </a:lnTo>
                  <a:lnTo>
                    <a:pt x="5" y="0"/>
                  </a:lnTo>
                  <a:lnTo>
                    <a:pt x="2"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3" name="Freeform 2560">
              <a:extLst>
                <a:ext uri="{FF2B5EF4-FFF2-40B4-BE49-F238E27FC236}">
                  <a16:creationId xmlns:a16="http://schemas.microsoft.com/office/drawing/2014/main" xmlns="" id="{0E0B326C-F291-4A40-A9ED-6B2F89BEA89B}"/>
                </a:ext>
              </a:extLst>
            </p:cNvPr>
            <p:cNvSpPr>
              <a:spLocks/>
            </p:cNvSpPr>
            <p:nvPr/>
          </p:nvSpPr>
          <p:spPr bwMode="auto">
            <a:xfrm>
              <a:off x="3294" y="3123"/>
              <a:ext cx="21" cy="20"/>
            </a:xfrm>
            <a:custGeom>
              <a:avLst/>
              <a:gdLst>
                <a:gd name="T0" fmla="*/ 0 w 21"/>
                <a:gd name="T1" fmla="*/ 9 h 20"/>
                <a:gd name="T2" fmla="*/ 0 w 21"/>
                <a:gd name="T3" fmla="*/ 9 h 20"/>
                <a:gd name="T4" fmla="*/ 0 w 21"/>
                <a:gd name="T5" fmla="*/ 13 h 20"/>
                <a:gd name="T6" fmla="*/ 2 w 21"/>
                <a:gd name="T7" fmla="*/ 18 h 20"/>
                <a:gd name="T8" fmla="*/ 7 w 21"/>
                <a:gd name="T9" fmla="*/ 20 h 20"/>
                <a:gd name="T10" fmla="*/ 11 w 21"/>
                <a:gd name="T11" fmla="*/ 20 h 20"/>
                <a:gd name="T12" fmla="*/ 11 w 21"/>
                <a:gd name="T13" fmla="*/ 20 h 20"/>
                <a:gd name="T14" fmla="*/ 16 w 21"/>
                <a:gd name="T15" fmla="*/ 18 h 20"/>
                <a:gd name="T16" fmla="*/ 18 w 21"/>
                <a:gd name="T17" fmla="*/ 15 h 20"/>
                <a:gd name="T18" fmla="*/ 21 w 21"/>
                <a:gd name="T19" fmla="*/ 13 h 20"/>
                <a:gd name="T20" fmla="*/ 21 w 21"/>
                <a:gd name="T21" fmla="*/ 9 h 20"/>
                <a:gd name="T22" fmla="*/ 21 w 21"/>
                <a:gd name="T23" fmla="*/ 9 h 20"/>
                <a:gd name="T24" fmla="*/ 18 w 21"/>
                <a:gd name="T25" fmla="*/ 6 h 20"/>
                <a:gd name="T26" fmla="*/ 16 w 21"/>
                <a:gd name="T27" fmla="*/ 2 h 20"/>
                <a:gd name="T28" fmla="*/ 14 w 21"/>
                <a:gd name="T29" fmla="*/ 0 h 20"/>
                <a:gd name="T30" fmla="*/ 9 w 21"/>
                <a:gd name="T31" fmla="*/ 0 h 20"/>
                <a:gd name="T32" fmla="*/ 9 w 21"/>
                <a:gd name="T33" fmla="*/ 0 h 20"/>
                <a:gd name="T34" fmla="*/ 5 w 21"/>
                <a:gd name="T35" fmla="*/ 0 h 20"/>
                <a:gd name="T36" fmla="*/ 2 w 21"/>
                <a:gd name="T37" fmla="*/ 2 h 20"/>
                <a:gd name="T38" fmla="*/ 0 w 21"/>
                <a:gd name="T39" fmla="*/ 6 h 20"/>
                <a:gd name="T40" fmla="*/ 0 w 2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9"/>
                  </a:moveTo>
                  <a:lnTo>
                    <a:pt x="0" y="9"/>
                  </a:lnTo>
                  <a:lnTo>
                    <a:pt x="0" y="13"/>
                  </a:lnTo>
                  <a:lnTo>
                    <a:pt x="2" y="18"/>
                  </a:lnTo>
                  <a:lnTo>
                    <a:pt x="7" y="20"/>
                  </a:lnTo>
                  <a:lnTo>
                    <a:pt x="11" y="20"/>
                  </a:lnTo>
                  <a:lnTo>
                    <a:pt x="16" y="18"/>
                  </a:lnTo>
                  <a:lnTo>
                    <a:pt x="18" y="15"/>
                  </a:lnTo>
                  <a:lnTo>
                    <a:pt x="21" y="13"/>
                  </a:lnTo>
                  <a:lnTo>
                    <a:pt x="21" y="9"/>
                  </a:lnTo>
                  <a:lnTo>
                    <a:pt x="18" y="6"/>
                  </a:lnTo>
                  <a:lnTo>
                    <a:pt x="16" y="2"/>
                  </a:lnTo>
                  <a:lnTo>
                    <a:pt x="14" y="0"/>
                  </a:lnTo>
                  <a:lnTo>
                    <a:pt x="9" y="0"/>
                  </a:lnTo>
                  <a:lnTo>
                    <a:pt x="5" y="0"/>
                  </a:lnTo>
                  <a:lnTo>
                    <a:pt x="2"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4" name="Freeform 2561">
              <a:extLst>
                <a:ext uri="{FF2B5EF4-FFF2-40B4-BE49-F238E27FC236}">
                  <a16:creationId xmlns:a16="http://schemas.microsoft.com/office/drawing/2014/main" xmlns="" id="{AE593BD8-EB24-D847-94DC-E9F467F97A74}"/>
                </a:ext>
              </a:extLst>
            </p:cNvPr>
            <p:cNvSpPr>
              <a:spLocks/>
            </p:cNvSpPr>
            <p:nvPr/>
          </p:nvSpPr>
          <p:spPr bwMode="auto">
            <a:xfrm>
              <a:off x="3274" y="3123"/>
              <a:ext cx="20" cy="20"/>
            </a:xfrm>
            <a:custGeom>
              <a:avLst/>
              <a:gdLst>
                <a:gd name="T0" fmla="*/ 0 w 20"/>
                <a:gd name="T1" fmla="*/ 11 h 20"/>
                <a:gd name="T2" fmla="*/ 0 w 20"/>
                <a:gd name="T3" fmla="*/ 11 h 20"/>
                <a:gd name="T4" fmla="*/ 0 w 20"/>
                <a:gd name="T5" fmla="*/ 13 h 20"/>
                <a:gd name="T6" fmla="*/ 2 w 20"/>
                <a:gd name="T7" fmla="*/ 18 h 20"/>
                <a:gd name="T8" fmla="*/ 7 w 20"/>
                <a:gd name="T9" fmla="*/ 20 h 20"/>
                <a:gd name="T10" fmla="*/ 9 w 20"/>
                <a:gd name="T11" fmla="*/ 20 h 20"/>
                <a:gd name="T12" fmla="*/ 9 w 20"/>
                <a:gd name="T13" fmla="*/ 20 h 20"/>
                <a:gd name="T14" fmla="*/ 13 w 20"/>
                <a:gd name="T15" fmla="*/ 20 h 20"/>
                <a:gd name="T16" fmla="*/ 18 w 20"/>
                <a:gd name="T17" fmla="*/ 18 h 20"/>
                <a:gd name="T18" fmla="*/ 20 w 20"/>
                <a:gd name="T19" fmla="*/ 13 h 20"/>
                <a:gd name="T20" fmla="*/ 20 w 20"/>
                <a:gd name="T21" fmla="*/ 9 h 20"/>
                <a:gd name="T22" fmla="*/ 20 w 20"/>
                <a:gd name="T23" fmla="*/ 9 h 20"/>
                <a:gd name="T24" fmla="*/ 18 w 20"/>
                <a:gd name="T25" fmla="*/ 6 h 20"/>
                <a:gd name="T26" fmla="*/ 16 w 20"/>
                <a:gd name="T27" fmla="*/ 2 h 20"/>
                <a:gd name="T28" fmla="*/ 13 w 20"/>
                <a:gd name="T29" fmla="*/ 0 h 20"/>
                <a:gd name="T30" fmla="*/ 9 w 20"/>
                <a:gd name="T31" fmla="*/ 0 h 20"/>
                <a:gd name="T32" fmla="*/ 9 w 20"/>
                <a:gd name="T33" fmla="*/ 0 h 20"/>
                <a:gd name="T34" fmla="*/ 4 w 20"/>
                <a:gd name="T35" fmla="*/ 0 h 20"/>
                <a:gd name="T36" fmla="*/ 2 w 20"/>
                <a:gd name="T37" fmla="*/ 2 h 20"/>
                <a:gd name="T38" fmla="*/ 0 w 20"/>
                <a:gd name="T39" fmla="*/ 6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3"/>
                  </a:lnTo>
                  <a:lnTo>
                    <a:pt x="2" y="18"/>
                  </a:lnTo>
                  <a:lnTo>
                    <a:pt x="7" y="20"/>
                  </a:lnTo>
                  <a:lnTo>
                    <a:pt x="9" y="20"/>
                  </a:lnTo>
                  <a:lnTo>
                    <a:pt x="13" y="20"/>
                  </a:lnTo>
                  <a:lnTo>
                    <a:pt x="18" y="18"/>
                  </a:lnTo>
                  <a:lnTo>
                    <a:pt x="20" y="13"/>
                  </a:lnTo>
                  <a:lnTo>
                    <a:pt x="20" y="9"/>
                  </a:lnTo>
                  <a:lnTo>
                    <a:pt x="18" y="6"/>
                  </a:lnTo>
                  <a:lnTo>
                    <a:pt x="16" y="2"/>
                  </a:lnTo>
                  <a:lnTo>
                    <a:pt x="13" y="0"/>
                  </a:lnTo>
                  <a:lnTo>
                    <a:pt x="9" y="0"/>
                  </a:lnTo>
                  <a:lnTo>
                    <a:pt x="4" y="0"/>
                  </a:lnTo>
                  <a:lnTo>
                    <a:pt x="2"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5" name="Freeform 2562">
              <a:extLst>
                <a:ext uri="{FF2B5EF4-FFF2-40B4-BE49-F238E27FC236}">
                  <a16:creationId xmlns:a16="http://schemas.microsoft.com/office/drawing/2014/main" xmlns="" id="{09F2772F-15C1-6046-A5CB-61D611B66362}"/>
                </a:ext>
              </a:extLst>
            </p:cNvPr>
            <p:cNvSpPr>
              <a:spLocks/>
            </p:cNvSpPr>
            <p:nvPr/>
          </p:nvSpPr>
          <p:spPr bwMode="auto">
            <a:xfrm>
              <a:off x="3274" y="3123"/>
              <a:ext cx="20" cy="20"/>
            </a:xfrm>
            <a:custGeom>
              <a:avLst/>
              <a:gdLst>
                <a:gd name="T0" fmla="*/ 0 w 20"/>
                <a:gd name="T1" fmla="*/ 11 h 20"/>
                <a:gd name="T2" fmla="*/ 0 w 20"/>
                <a:gd name="T3" fmla="*/ 11 h 20"/>
                <a:gd name="T4" fmla="*/ 0 w 20"/>
                <a:gd name="T5" fmla="*/ 13 h 20"/>
                <a:gd name="T6" fmla="*/ 2 w 20"/>
                <a:gd name="T7" fmla="*/ 18 h 20"/>
                <a:gd name="T8" fmla="*/ 7 w 20"/>
                <a:gd name="T9" fmla="*/ 20 h 20"/>
                <a:gd name="T10" fmla="*/ 9 w 20"/>
                <a:gd name="T11" fmla="*/ 20 h 20"/>
                <a:gd name="T12" fmla="*/ 9 w 20"/>
                <a:gd name="T13" fmla="*/ 20 h 20"/>
                <a:gd name="T14" fmla="*/ 13 w 20"/>
                <a:gd name="T15" fmla="*/ 20 h 20"/>
                <a:gd name="T16" fmla="*/ 18 w 20"/>
                <a:gd name="T17" fmla="*/ 18 h 20"/>
                <a:gd name="T18" fmla="*/ 20 w 20"/>
                <a:gd name="T19" fmla="*/ 13 h 20"/>
                <a:gd name="T20" fmla="*/ 20 w 20"/>
                <a:gd name="T21" fmla="*/ 9 h 20"/>
                <a:gd name="T22" fmla="*/ 20 w 20"/>
                <a:gd name="T23" fmla="*/ 9 h 20"/>
                <a:gd name="T24" fmla="*/ 18 w 20"/>
                <a:gd name="T25" fmla="*/ 6 h 20"/>
                <a:gd name="T26" fmla="*/ 16 w 20"/>
                <a:gd name="T27" fmla="*/ 2 h 20"/>
                <a:gd name="T28" fmla="*/ 13 w 20"/>
                <a:gd name="T29" fmla="*/ 0 h 20"/>
                <a:gd name="T30" fmla="*/ 9 w 20"/>
                <a:gd name="T31" fmla="*/ 0 h 20"/>
                <a:gd name="T32" fmla="*/ 9 w 20"/>
                <a:gd name="T33" fmla="*/ 0 h 20"/>
                <a:gd name="T34" fmla="*/ 4 w 20"/>
                <a:gd name="T35" fmla="*/ 0 h 20"/>
                <a:gd name="T36" fmla="*/ 2 w 20"/>
                <a:gd name="T37" fmla="*/ 2 h 20"/>
                <a:gd name="T38" fmla="*/ 0 w 20"/>
                <a:gd name="T39" fmla="*/ 6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3"/>
                  </a:lnTo>
                  <a:lnTo>
                    <a:pt x="2" y="18"/>
                  </a:lnTo>
                  <a:lnTo>
                    <a:pt x="7" y="20"/>
                  </a:lnTo>
                  <a:lnTo>
                    <a:pt x="9" y="20"/>
                  </a:lnTo>
                  <a:lnTo>
                    <a:pt x="13" y="20"/>
                  </a:lnTo>
                  <a:lnTo>
                    <a:pt x="18" y="18"/>
                  </a:lnTo>
                  <a:lnTo>
                    <a:pt x="20" y="13"/>
                  </a:lnTo>
                  <a:lnTo>
                    <a:pt x="20" y="9"/>
                  </a:lnTo>
                  <a:lnTo>
                    <a:pt x="18" y="6"/>
                  </a:lnTo>
                  <a:lnTo>
                    <a:pt x="16" y="2"/>
                  </a:lnTo>
                  <a:lnTo>
                    <a:pt x="13" y="0"/>
                  </a:lnTo>
                  <a:lnTo>
                    <a:pt x="9" y="0"/>
                  </a:lnTo>
                  <a:lnTo>
                    <a:pt x="4" y="0"/>
                  </a:lnTo>
                  <a:lnTo>
                    <a:pt x="2"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6" name="Freeform 2563">
              <a:extLst>
                <a:ext uri="{FF2B5EF4-FFF2-40B4-BE49-F238E27FC236}">
                  <a16:creationId xmlns:a16="http://schemas.microsoft.com/office/drawing/2014/main" xmlns="" id="{3D8DAF85-5E12-DA43-AFDC-5602A2A8D5A0}"/>
                </a:ext>
              </a:extLst>
            </p:cNvPr>
            <p:cNvSpPr>
              <a:spLocks/>
            </p:cNvSpPr>
            <p:nvPr/>
          </p:nvSpPr>
          <p:spPr bwMode="auto">
            <a:xfrm>
              <a:off x="3191" y="3125"/>
              <a:ext cx="20" cy="20"/>
            </a:xfrm>
            <a:custGeom>
              <a:avLst/>
              <a:gdLst>
                <a:gd name="T0" fmla="*/ 0 w 20"/>
                <a:gd name="T1" fmla="*/ 9 h 20"/>
                <a:gd name="T2" fmla="*/ 0 w 20"/>
                <a:gd name="T3" fmla="*/ 9 h 20"/>
                <a:gd name="T4" fmla="*/ 0 w 20"/>
                <a:gd name="T5" fmla="*/ 13 h 20"/>
                <a:gd name="T6" fmla="*/ 2 w 20"/>
                <a:gd name="T7" fmla="*/ 18 h 20"/>
                <a:gd name="T8" fmla="*/ 6 w 20"/>
                <a:gd name="T9" fmla="*/ 18 h 20"/>
                <a:gd name="T10" fmla="*/ 9 w 20"/>
                <a:gd name="T11" fmla="*/ 20 h 20"/>
                <a:gd name="T12" fmla="*/ 9 w 20"/>
                <a:gd name="T13" fmla="*/ 20 h 20"/>
                <a:gd name="T14" fmla="*/ 13 w 20"/>
                <a:gd name="T15" fmla="*/ 18 h 20"/>
                <a:gd name="T16" fmla="*/ 18 w 20"/>
                <a:gd name="T17" fmla="*/ 16 h 20"/>
                <a:gd name="T18" fmla="*/ 20 w 20"/>
                <a:gd name="T19" fmla="*/ 13 h 20"/>
                <a:gd name="T20" fmla="*/ 20 w 20"/>
                <a:gd name="T21" fmla="*/ 9 h 20"/>
                <a:gd name="T22" fmla="*/ 20 w 20"/>
                <a:gd name="T23" fmla="*/ 9 h 20"/>
                <a:gd name="T24" fmla="*/ 20 w 20"/>
                <a:gd name="T25" fmla="*/ 4 h 20"/>
                <a:gd name="T26" fmla="*/ 18 w 20"/>
                <a:gd name="T27" fmla="*/ 2 h 20"/>
                <a:gd name="T28" fmla="*/ 15 w 20"/>
                <a:gd name="T29" fmla="*/ 0 h 20"/>
                <a:gd name="T30" fmla="*/ 11 w 20"/>
                <a:gd name="T31" fmla="*/ 0 h 20"/>
                <a:gd name="T32" fmla="*/ 11 w 20"/>
                <a:gd name="T33" fmla="*/ 0 h 20"/>
                <a:gd name="T34" fmla="*/ 6 w 20"/>
                <a:gd name="T35" fmla="*/ 0 h 20"/>
                <a:gd name="T36" fmla="*/ 4 w 20"/>
                <a:gd name="T37" fmla="*/ 2 h 20"/>
                <a:gd name="T38" fmla="*/ 2 w 20"/>
                <a:gd name="T39" fmla="*/ 7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3"/>
                  </a:lnTo>
                  <a:lnTo>
                    <a:pt x="2" y="18"/>
                  </a:lnTo>
                  <a:lnTo>
                    <a:pt x="6" y="18"/>
                  </a:lnTo>
                  <a:lnTo>
                    <a:pt x="9" y="20"/>
                  </a:lnTo>
                  <a:lnTo>
                    <a:pt x="13" y="18"/>
                  </a:lnTo>
                  <a:lnTo>
                    <a:pt x="18" y="16"/>
                  </a:lnTo>
                  <a:lnTo>
                    <a:pt x="20" y="13"/>
                  </a:lnTo>
                  <a:lnTo>
                    <a:pt x="20" y="9"/>
                  </a:lnTo>
                  <a:lnTo>
                    <a:pt x="20" y="4"/>
                  </a:lnTo>
                  <a:lnTo>
                    <a:pt x="18" y="2"/>
                  </a:lnTo>
                  <a:lnTo>
                    <a:pt x="15" y="0"/>
                  </a:lnTo>
                  <a:lnTo>
                    <a:pt x="11" y="0"/>
                  </a:lnTo>
                  <a:lnTo>
                    <a:pt x="6" y="0"/>
                  </a:lnTo>
                  <a:lnTo>
                    <a:pt x="4" y="2"/>
                  </a:lnTo>
                  <a:lnTo>
                    <a:pt x="2"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7" name="Freeform 2564">
              <a:extLst>
                <a:ext uri="{FF2B5EF4-FFF2-40B4-BE49-F238E27FC236}">
                  <a16:creationId xmlns:a16="http://schemas.microsoft.com/office/drawing/2014/main" xmlns="" id="{BA0CE6DB-3D42-884B-BCEC-208EF9D4A4BF}"/>
                </a:ext>
              </a:extLst>
            </p:cNvPr>
            <p:cNvSpPr>
              <a:spLocks/>
            </p:cNvSpPr>
            <p:nvPr/>
          </p:nvSpPr>
          <p:spPr bwMode="auto">
            <a:xfrm>
              <a:off x="3191" y="3125"/>
              <a:ext cx="20" cy="20"/>
            </a:xfrm>
            <a:custGeom>
              <a:avLst/>
              <a:gdLst>
                <a:gd name="T0" fmla="*/ 0 w 20"/>
                <a:gd name="T1" fmla="*/ 9 h 20"/>
                <a:gd name="T2" fmla="*/ 0 w 20"/>
                <a:gd name="T3" fmla="*/ 9 h 20"/>
                <a:gd name="T4" fmla="*/ 0 w 20"/>
                <a:gd name="T5" fmla="*/ 13 h 20"/>
                <a:gd name="T6" fmla="*/ 2 w 20"/>
                <a:gd name="T7" fmla="*/ 18 h 20"/>
                <a:gd name="T8" fmla="*/ 6 w 20"/>
                <a:gd name="T9" fmla="*/ 18 h 20"/>
                <a:gd name="T10" fmla="*/ 9 w 20"/>
                <a:gd name="T11" fmla="*/ 20 h 20"/>
                <a:gd name="T12" fmla="*/ 9 w 20"/>
                <a:gd name="T13" fmla="*/ 20 h 20"/>
                <a:gd name="T14" fmla="*/ 13 w 20"/>
                <a:gd name="T15" fmla="*/ 18 h 20"/>
                <a:gd name="T16" fmla="*/ 18 w 20"/>
                <a:gd name="T17" fmla="*/ 16 h 20"/>
                <a:gd name="T18" fmla="*/ 20 w 20"/>
                <a:gd name="T19" fmla="*/ 13 h 20"/>
                <a:gd name="T20" fmla="*/ 20 w 20"/>
                <a:gd name="T21" fmla="*/ 9 h 20"/>
                <a:gd name="T22" fmla="*/ 20 w 20"/>
                <a:gd name="T23" fmla="*/ 9 h 20"/>
                <a:gd name="T24" fmla="*/ 20 w 20"/>
                <a:gd name="T25" fmla="*/ 4 h 20"/>
                <a:gd name="T26" fmla="*/ 18 w 20"/>
                <a:gd name="T27" fmla="*/ 2 h 20"/>
                <a:gd name="T28" fmla="*/ 15 w 20"/>
                <a:gd name="T29" fmla="*/ 0 h 20"/>
                <a:gd name="T30" fmla="*/ 11 w 20"/>
                <a:gd name="T31" fmla="*/ 0 h 20"/>
                <a:gd name="T32" fmla="*/ 11 w 20"/>
                <a:gd name="T33" fmla="*/ 0 h 20"/>
                <a:gd name="T34" fmla="*/ 6 w 20"/>
                <a:gd name="T35" fmla="*/ 0 h 20"/>
                <a:gd name="T36" fmla="*/ 4 w 20"/>
                <a:gd name="T37" fmla="*/ 2 h 20"/>
                <a:gd name="T38" fmla="*/ 2 w 20"/>
                <a:gd name="T39" fmla="*/ 7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3"/>
                  </a:lnTo>
                  <a:lnTo>
                    <a:pt x="2" y="18"/>
                  </a:lnTo>
                  <a:lnTo>
                    <a:pt x="6" y="18"/>
                  </a:lnTo>
                  <a:lnTo>
                    <a:pt x="9" y="20"/>
                  </a:lnTo>
                  <a:lnTo>
                    <a:pt x="13" y="18"/>
                  </a:lnTo>
                  <a:lnTo>
                    <a:pt x="18" y="16"/>
                  </a:lnTo>
                  <a:lnTo>
                    <a:pt x="20" y="13"/>
                  </a:lnTo>
                  <a:lnTo>
                    <a:pt x="20" y="9"/>
                  </a:lnTo>
                  <a:lnTo>
                    <a:pt x="20" y="4"/>
                  </a:lnTo>
                  <a:lnTo>
                    <a:pt x="18" y="2"/>
                  </a:lnTo>
                  <a:lnTo>
                    <a:pt x="15" y="0"/>
                  </a:lnTo>
                  <a:lnTo>
                    <a:pt x="11" y="0"/>
                  </a:lnTo>
                  <a:lnTo>
                    <a:pt x="6" y="0"/>
                  </a:lnTo>
                  <a:lnTo>
                    <a:pt x="4" y="2"/>
                  </a:lnTo>
                  <a:lnTo>
                    <a:pt x="2"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8" name="Freeform 2565">
              <a:extLst>
                <a:ext uri="{FF2B5EF4-FFF2-40B4-BE49-F238E27FC236}">
                  <a16:creationId xmlns:a16="http://schemas.microsoft.com/office/drawing/2014/main" xmlns="" id="{288346F8-D138-6142-B87F-0E8BAA3A44FB}"/>
                </a:ext>
              </a:extLst>
            </p:cNvPr>
            <p:cNvSpPr>
              <a:spLocks/>
            </p:cNvSpPr>
            <p:nvPr/>
          </p:nvSpPr>
          <p:spPr bwMode="auto">
            <a:xfrm>
              <a:off x="3170" y="3125"/>
              <a:ext cx="21" cy="20"/>
            </a:xfrm>
            <a:custGeom>
              <a:avLst/>
              <a:gdLst>
                <a:gd name="T0" fmla="*/ 0 w 21"/>
                <a:gd name="T1" fmla="*/ 11 h 20"/>
                <a:gd name="T2" fmla="*/ 0 w 21"/>
                <a:gd name="T3" fmla="*/ 11 h 20"/>
                <a:gd name="T4" fmla="*/ 0 w 21"/>
                <a:gd name="T5" fmla="*/ 13 h 20"/>
                <a:gd name="T6" fmla="*/ 3 w 21"/>
                <a:gd name="T7" fmla="*/ 18 h 20"/>
                <a:gd name="T8" fmla="*/ 5 w 21"/>
                <a:gd name="T9" fmla="*/ 20 h 20"/>
                <a:gd name="T10" fmla="*/ 9 w 21"/>
                <a:gd name="T11" fmla="*/ 20 h 20"/>
                <a:gd name="T12" fmla="*/ 9 w 21"/>
                <a:gd name="T13" fmla="*/ 20 h 20"/>
                <a:gd name="T14" fmla="*/ 14 w 21"/>
                <a:gd name="T15" fmla="*/ 20 h 20"/>
                <a:gd name="T16" fmla="*/ 18 w 21"/>
                <a:gd name="T17" fmla="*/ 18 h 20"/>
                <a:gd name="T18" fmla="*/ 21 w 21"/>
                <a:gd name="T19" fmla="*/ 13 h 20"/>
                <a:gd name="T20" fmla="*/ 21 w 21"/>
                <a:gd name="T21" fmla="*/ 9 h 20"/>
                <a:gd name="T22" fmla="*/ 21 w 21"/>
                <a:gd name="T23" fmla="*/ 9 h 20"/>
                <a:gd name="T24" fmla="*/ 21 w 21"/>
                <a:gd name="T25" fmla="*/ 7 h 20"/>
                <a:gd name="T26" fmla="*/ 18 w 21"/>
                <a:gd name="T27" fmla="*/ 2 h 20"/>
                <a:gd name="T28" fmla="*/ 16 w 21"/>
                <a:gd name="T29" fmla="*/ 0 h 20"/>
                <a:gd name="T30" fmla="*/ 12 w 21"/>
                <a:gd name="T31" fmla="*/ 0 h 20"/>
                <a:gd name="T32" fmla="*/ 12 w 21"/>
                <a:gd name="T33" fmla="*/ 0 h 20"/>
                <a:gd name="T34" fmla="*/ 9 w 21"/>
                <a:gd name="T35" fmla="*/ 0 h 20"/>
                <a:gd name="T36" fmla="*/ 5 w 21"/>
                <a:gd name="T37" fmla="*/ 2 h 20"/>
                <a:gd name="T38" fmla="*/ 3 w 21"/>
                <a:gd name="T39" fmla="*/ 7 h 20"/>
                <a:gd name="T40" fmla="*/ 0 w 2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11"/>
                  </a:moveTo>
                  <a:lnTo>
                    <a:pt x="0" y="11"/>
                  </a:lnTo>
                  <a:lnTo>
                    <a:pt x="0" y="13"/>
                  </a:lnTo>
                  <a:lnTo>
                    <a:pt x="3" y="18"/>
                  </a:lnTo>
                  <a:lnTo>
                    <a:pt x="5" y="20"/>
                  </a:lnTo>
                  <a:lnTo>
                    <a:pt x="9" y="20"/>
                  </a:lnTo>
                  <a:lnTo>
                    <a:pt x="14" y="20"/>
                  </a:lnTo>
                  <a:lnTo>
                    <a:pt x="18" y="18"/>
                  </a:lnTo>
                  <a:lnTo>
                    <a:pt x="21" y="13"/>
                  </a:lnTo>
                  <a:lnTo>
                    <a:pt x="21" y="9"/>
                  </a:lnTo>
                  <a:lnTo>
                    <a:pt x="21" y="7"/>
                  </a:lnTo>
                  <a:lnTo>
                    <a:pt x="18" y="2"/>
                  </a:lnTo>
                  <a:lnTo>
                    <a:pt x="16" y="0"/>
                  </a:lnTo>
                  <a:lnTo>
                    <a:pt x="12" y="0"/>
                  </a:lnTo>
                  <a:lnTo>
                    <a:pt x="9" y="0"/>
                  </a:lnTo>
                  <a:lnTo>
                    <a:pt x="5" y="2"/>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49" name="Freeform 2566">
              <a:extLst>
                <a:ext uri="{FF2B5EF4-FFF2-40B4-BE49-F238E27FC236}">
                  <a16:creationId xmlns:a16="http://schemas.microsoft.com/office/drawing/2014/main" xmlns="" id="{20460EF8-6A76-294C-BB5A-1D4E8EAD616E}"/>
                </a:ext>
              </a:extLst>
            </p:cNvPr>
            <p:cNvSpPr>
              <a:spLocks/>
            </p:cNvSpPr>
            <p:nvPr/>
          </p:nvSpPr>
          <p:spPr bwMode="auto">
            <a:xfrm>
              <a:off x="3170" y="3125"/>
              <a:ext cx="21" cy="20"/>
            </a:xfrm>
            <a:custGeom>
              <a:avLst/>
              <a:gdLst>
                <a:gd name="T0" fmla="*/ 0 w 21"/>
                <a:gd name="T1" fmla="*/ 11 h 20"/>
                <a:gd name="T2" fmla="*/ 0 w 21"/>
                <a:gd name="T3" fmla="*/ 11 h 20"/>
                <a:gd name="T4" fmla="*/ 0 w 21"/>
                <a:gd name="T5" fmla="*/ 13 h 20"/>
                <a:gd name="T6" fmla="*/ 3 w 21"/>
                <a:gd name="T7" fmla="*/ 18 h 20"/>
                <a:gd name="T8" fmla="*/ 5 w 21"/>
                <a:gd name="T9" fmla="*/ 20 h 20"/>
                <a:gd name="T10" fmla="*/ 9 w 21"/>
                <a:gd name="T11" fmla="*/ 20 h 20"/>
                <a:gd name="T12" fmla="*/ 9 w 21"/>
                <a:gd name="T13" fmla="*/ 20 h 20"/>
                <a:gd name="T14" fmla="*/ 14 w 21"/>
                <a:gd name="T15" fmla="*/ 20 h 20"/>
                <a:gd name="T16" fmla="*/ 18 w 21"/>
                <a:gd name="T17" fmla="*/ 18 h 20"/>
                <a:gd name="T18" fmla="*/ 21 w 21"/>
                <a:gd name="T19" fmla="*/ 13 h 20"/>
                <a:gd name="T20" fmla="*/ 21 w 21"/>
                <a:gd name="T21" fmla="*/ 9 h 20"/>
                <a:gd name="T22" fmla="*/ 21 w 21"/>
                <a:gd name="T23" fmla="*/ 9 h 20"/>
                <a:gd name="T24" fmla="*/ 21 w 21"/>
                <a:gd name="T25" fmla="*/ 7 h 20"/>
                <a:gd name="T26" fmla="*/ 18 w 21"/>
                <a:gd name="T27" fmla="*/ 2 h 20"/>
                <a:gd name="T28" fmla="*/ 16 w 21"/>
                <a:gd name="T29" fmla="*/ 0 h 20"/>
                <a:gd name="T30" fmla="*/ 12 w 21"/>
                <a:gd name="T31" fmla="*/ 0 h 20"/>
                <a:gd name="T32" fmla="*/ 12 w 21"/>
                <a:gd name="T33" fmla="*/ 0 h 20"/>
                <a:gd name="T34" fmla="*/ 9 w 21"/>
                <a:gd name="T35" fmla="*/ 0 h 20"/>
                <a:gd name="T36" fmla="*/ 5 w 21"/>
                <a:gd name="T37" fmla="*/ 2 h 20"/>
                <a:gd name="T38" fmla="*/ 3 w 21"/>
                <a:gd name="T39" fmla="*/ 7 h 20"/>
                <a:gd name="T40" fmla="*/ 0 w 21"/>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11"/>
                  </a:moveTo>
                  <a:lnTo>
                    <a:pt x="0" y="11"/>
                  </a:lnTo>
                  <a:lnTo>
                    <a:pt x="0" y="13"/>
                  </a:lnTo>
                  <a:lnTo>
                    <a:pt x="3" y="18"/>
                  </a:lnTo>
                  <a:lnTo>
                    <a:pt x="5" y="20"/>
                  </a:lnTo>
                  <a:lnTo>
                    <a:pt x="9" y="20"/>
                  </a:lnTo>
                  <a:lnTo>
                    <a:pt x="14" y="20"/>
                  </a:lnTo>
                  <a:lnTo>
                    <a:pt x="18" y="18"/>
                  </a:lnTo>
                  <a:lnTo>
                    <a:pt x="21" y="13"/>
                  </a:lnTo>
                  <a:lnTo>
                    <a:pt x="21" y="9"/>
                  </a:lnTo>
                  <a:lnTo>
                    <a:pt x="21" y="7"/>
                  </a:lnTo>
                  <a:lnTo>
                    <a:pt x="18" y="2"/>
                  </a:lnTo>
                  <a:lnTo>
                    <a:pt x="16" y="0"/>
                  </a:lnTo>
                  <a:lnTo>
                    <a:pt x="12" y="0"/>
                  </a:lnTo>
                  <a:lnTo>
                    <a:pt x="9" y="0"/>
                  </a:lnTo>
                  <a:lnTo>
                    <a:pt x="5" y="2"/>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0" name="Freeform 2567">
              <a:extLst>
                <a:ext uri="{FF2B5EF4-FFF2-40B4-BE49-F238E27FC236}">
                  <a16:creationId xmlns:a16="http://schemas.microsoft.com/office/drawing/2014/main" xmlns="" id="{239A13A7-4484-FC43-A9D6-1F0A30742596}"/>
                </a:ext>
              </a:extLst>
            </p:cNvPr>
            <p:cNvSpPr>
              <a:spLocks/>
            </p:cNvSpPr>
            <p:nvPr/>
          </p:nvSpPr>
          <p:spPr bwMode="auto">
            <a:xfrm>
              <a:off x="3150" y="3125"/>
              <a:ext cx="20" cy="20"/>
            </a:xfrm>
            <a:custGeom>
              <a:avLst/>
              <a:gdLst>
                <a:gd name="T0" fmla="*/ 0 w 20"/>
                <a:gd name="T1" fmla="*/ 11 h 20"/>
                <a:gd name="T2" fmla="*/ 0 w 20"/>
                <a:gd name="T3" fmla="*/ 11 h 20"/>
                <a:gd name="T4" fmla="*/ 0 w 20"/>
                <a:gd name="T5" fmla="*/ 16 h 20"/>
                <a:gd name="T6" fmla="*/ 2 w 20"/>
                <a:gd name="T7" fmla="*/ 18 h 20"/>
                <a:gd name="T8" fmla="*/ 5 w 20"/>
                <a:gd name="T9" fmla="*/ 20 h 20"/>
                <a:gd name="T10" fmla="*/ 9 w 20"/>
                <a:gd name="T11" fmla="*/ 20 h 20"/>
                <a:gd name="T12" fmla="*/ 9 w 20"/>
                <a:gd name="T13" fmla="*/ 20 h 20"/>
                <a:gd name="T14" fmla="*/ 14 w 20"/>
                <a:gd name="T15" fmla="*/ 20 h 20"/>
                <a:gd name="T16" fmla="*/ 16 w 20"/>
                <a:gd name="T17" fmla="*/ 18 h 20"/>
                <a:gd name="T18" fmla="*/ 20 w 20"/>
                <a:gd name="T19" fmla="*/ 13 h 20"/>
                <a:gd name="T20" fmla="*/ 20 w 20"/>
                <a:gd name="T21" fmla="*/ 11 h 20"/>
                <a:gd name="T22" fmla="*/ 20 w 20"/>
                <a:gd name="T23" fmla="*/ 11 h 20"/>
                <a:gd name="T24" fmla="*/ 20 w 20"/>
                <a:gd name="T25" fmla="*/ 7 h 20"/>
                <a:gd name="T26" fmla="*/ 18 w 20"/>
                <a:gd name="T27" fmla="*/ 2 h 20"/>
                <a:gd name="T28" fmla="*/ 16 w 20"/>
                <a:gd name="T29" fmla="*/ 2 h 20"/>
                <a:gd name="T30" fmla="*/ 14 w 20"/>
                <a:gd name="T31" fmla="*/ 0 h 20"/>
                <a:gd name="T32" fmla="*/ 14 w 20"/>
                <a:gd name="T33" fmla="*/ 0 h 20"/>
                <a:gd name="T34" fmla="*/ 9 w 20"/>
                <a:gd name="T35" fmla="*/ 2 h 20"/>
                <a:gd name="T36" fmla="*/ 5 w 20"/>
                <a:gd name="T37" fmla="*/ 4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2" y="18"/>
                  </a:lnTo>
                  <a:lnTo>
                    <a:pt x="5" y="20"/>
                  </a:lnTo>
                  <a:lnTo>
                    <a:pt x="9" y="20"/>
                  </a:lnTo>
                  <a:lnTo>
                    <a:pt x="14" y="20"/>
                  </a:lnTo>
                  <a:lnTo>
                    <a:pt x="16" y="18"/>
                  </a:lnTo>
                  <a:lnTo>
                    <a:pt x="20" y="13"/>
                  </a:lnTo>
                  <a:lnTo>
                    <a:pt x="20" y="11"/>
                  </a:lnTo>
                  <a:lnTo>
                    <a:pt x="20" y="7"/>
                  </a:lnTo>
                  <a:lnTo>
                    <a:pt x="18" y="2"/>
                  </a:lnTo>
                  <a:lnTo>
                    <a:pt x="16" y="2"/>
                  </a:lnTo>
                  <a:lnTo>
                    <a:pt x="14" y="0"/>
                  </a:lnTo>
                  <a:lnTo>
                    <a:pt x="9" y="2"/>
                  </a:lnTo>
                  <a:lnTo>
                    <a:pt x="5" y="4"/>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1" name="Freeform 2568">
              <a:extLst>
                <a:ext uri="{FF2B5EF4-FFF2-40B4-BE49-F238E27FC236}">
                  <a16:creationId xmlns:a16="http://schemas.microsoft.com/office/drawing/2014/main" xmlns="" id="{A3C02F04-CDB2-A649-B1DA-56E49820596E}"/>
                </a:ext>
              </a:extLst>
            </p:cNvPr>
            <p:cNvSpPr>
              <a:spLocks/>
            </p:cNvSpPr>
            <p:nvPr/>
          </p:nvSpPr>
          <p:spPr bwMode="auto">
            <a:xfrm>
              <a:off x="3150" y="3125"/>
              <a:ext cx="20" cy="20"/>
            </a:xfrm>
            <a:custGeom>
              <a:avLst/>
              <a:gdLst>
                <a:gd name="T0" fmla="*/ 0 w 20"/>
                <a:gd name="T1" fmla="*/ 11 h 20"/>
                <a:gd name="T2" fmla="*/ 0 w 20"/>
                <a:gd name="T3" fmla="*/ 11 h 20"/>
                <a:gd name="T4" fmla="*/ 0 w 20"/>
                <a:gd name="T5" fmla="*/ 16 h 20"/>
                <a:gd name="T6" fmla="*/ 2 w 20"/>
                <a:gd name="T7" fmla="*/ 18 h 20"/>
                <a:gd name="T8" fmla="*/ 5 w 20"/>
                <a:gd name="T9" fmla="*/ 20 h 20"/>
                <a:gd name="T10" fmla="*/ 9 w 20"/>
                <a:gd name="T11" fmla="*/ 20 h 20"/>
                <a:gd name="T12" fmla="*/ 9 w 20"/>
                <a:gd name="T13" fmla="*/ 20 h 20"/>
                <a:gd name="T14" fmla="*/ 14 w 20"/>
                <a:gd name="T15" fmla="*/ 20 h 20"/>
                <a:gd name="T16" fmla="*/ 16 w 20"/>
                <a:gd name="T17" fmla="*/ 18 h 20"/>
                <a:gd name="T18" fmla="*/ 20 w 20"/>
                <a:gd name="T19" fmla="*/ 13 h 20"/>
                <a:gd name="T20" fmla="*/ 20 w 20"/>
                <a:gd name="T21" fmla="*/ 11 h 20"/>
                <a:gd name="T22" fmla="*/ 20 w 20"/>
                <a:gd name="T23" fmla="*/ 11 h 20"/>
                <a:gd name="T24" fmla="*/ 20 w 20"/>
                <a:gd name="T25" fmla="*/ 7 h 20"/>
                <a:gd name="T26" fmla="*/ 18 w 20"/>
                <a:gd name="T27" fmla="*/ 2 h 20"/>
                <a:gd name="T28" fmla="*/ 16 w 20"/>
                <a:gd name="T29" fmla="*/ 2 h 20"/>
                <a:gd name="T30" fmla="*/ 14 w 20"/>
                <a:gd name="T31" fmla="*/ 0 h 20"/>
                <a:gd name="T32" fmla="*/ 14 w 20"/>
                <a:gd name="T33" fmla="*/ 0 h 20"/>
                <a:gd name="T34" fmla="*/ 9 w 20"/>
                <a:gd name="T35" fmla="*/ 2 h 20"/>
                <a:gd name="T36" fmla="*/ 5 w 20"/>
                <a:gd name="T37" fmla="*/ 4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2" y="18"/>
                  </a:lnTo>
                  <a:lnTo>
                    <a:pt x="5" y="20"/>
                  </a:lnTo>
                  <a:lnTo>
                    <a:pt x="9" y="20"/>
                  </a:lnTo>
                  <a:lnTo>
                    <a:pt x="14" y="20"/>
                  </a:lnTo>
                  <a:lnTo>
                    <a:pt x="16" y="18"/>
                  </a:lnTo>
                  <a:lnTo>
                    <a:pt x="20" y="13"/>
                  </a:lnTo>
                  <a:lnTo>
                    <a:pt x="20" y="11"/>
                  </a:lnTo>
                  <a:lnTo>
                    <a:pt x="20" y="7"/>
                  </a:lnTo>
                  <a:lnTo>
                    <a:pt x="18" y="2"/>
                  </a:lnTo>
                  <a:lnTo>
                    <a:pt x="16" y="2"/>
                  </a:lnTo>
                  <a:lnTo>
                    <a:pt x="14" y="0"/>
                  </a:lnTo>
                  <a:lnTo>
                    <a:pt x="9" y="2"/>
                  </a:lnTo>
                  <a:lnTo>
                    <a:pt x="5" y="4"/>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2" name="Freeform 2569">
              <a:extLst>
                <a:ext uri="{FF2B5EF4-FFF2-40B4-BE49-F238E27FC236}">
                  <a16:creationId xmlns:a16="http://schemas.microsoft.com/office/drawing/2014/main" xmlns="" id="{CA9C94A9-42A4-B444-BE0A-42B6088978BA}"/>
                </a:ext>
              </a:extLst>
            </p:cNvPr>
            <p:cNvSpPr>
              <a:spLocks/>
            </p:cNvSpPr>
            <p:nvPr/>
          </p:nvSpPr>
          <p:spPr bwMode="auto">
            <a:xfrm>
              <a:off x="3130" y="3125"/>
              <a:ext cx="20" cy="20"/>
            </a:xfrm>
            <a:custGeom>
              <a:avLst/>
              <a:gdLst>
                <a:gd name="T0" fmla="*/ 0 w 20"/>
                <a:gd name="T1" fmla="*/ 11 h 20"/>
                <a:gd name="T2" fmla="*/ 0 w 20"/>
                <a:gd name="T3" fmla="*/ 11 h 20"/>
                <a:gd name="T4" fmla="*/ 0 w 20"/>
                <a:gd name="T5" fmla="*/ 16 h 20"/>
                <a:gd name="T6" fmla="*/ 2 w 20"/>
                <a:gd name="T7" fmla="*/ 18 h 20"/>
                <a:gd name="T8" fmla="*/ 4 w 20"/>
                <a:gd name="T9" fmla="*/ 20 h 20"/>
                <a:gd name="T10" fmla="*/ 9 w 20"/>
                <a:gd name="T11" fmla="*/ 20 h 20"/>
                <a:gd name="T12" fmla="*/ 9 w 20"/>
                <a:gd name="T13" fmla="*/ 20 h 20"/>
                <a:gd name="T14" fmla="*/ 13 w 20"/>
                <a:gd name="T15" fmla="*/ 20 h 20"/>
                <a:gd name="T16" fmla="*/ 16 w 20"/>
                <a:gd name="T17" fmla="*/ 18 h 20"/>
                <a:gd name="T18" fmla="*/ 20 w 20"/>
                <a:gd name="T19" fmla="*/ 16 h 20"/>
                <a:gd name="T20" fmla="*/ 20 w 20"/>
                <a:gd name="T21" fmla="*/ 11 h 20"/>
                <a:gd name="T22" fmla="*/ 20 w 20"/>
                <a:gd name="T23" fmla="*/ 11 h 20"/>
                <a:gd name="T24" fmla="*/ 20 w 20"/>
                <a:gd name="T25" fmla="*/ 7 h 20"/>
                <a:gd name="T26" fmla="*/ 20 w 20"/>
                <a:gd name="T27" fmla="*/ 4 h 20"/>
                <a:gd name="T28" fmla="*/ 18 w 20"/>
                <a:gd name="T29" fmla="*/ 2 h 20"/>
                <a:gd name="T30" fmla="*/ 13 w 20"/>
                <a:gd name="T31" fmla="*/ 0 h 20"/>
                <a:gd name="T32" fmla="*/ 13 w 20"/>
                <a:gd name="T33" fmla="*/ 0 h 20"/>
                <a:gd name="T34" fmla="*/ 9 w 20"/>
                <a:gd name="T35" fmla="*/ 2 h 20"/>
                <a:gd name="T36" fmla="*/ 4 w 20"/>
                <a:gd name="T37" fmla="*/ 4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2" y="18"/>
                  </a:lnTo>
                  <a:lnTo>
                    <a:pt x="4" y="20"/>
                  </a:lnTo>
                  <a:lnTo>
                    <a:pt x="9" y="20"/>
                  </a:lnTo>
                  <a:lnTo>
                    <a:pt x="13" y="20"/>
                  </a:lnTo>
                  <a:lnTo>
                    <a:pt x="16" y="18"/>
                  </a:lnTo>
                  <a:lnTo>
                    <a:pt x="20" y="16"/>
                  </a:lnTo>
                  <a:lnTo>
                    <a:pt x="20" y="11"/>
                  </a:lnTo>
                  <a:lnTo>
                    <a:pt x="20" y="7"/>
                  </a:lnTo>
                  <a:lnTo>
                    <a:pt x="20" y="4"/>
                  </a:lnTo>
                  <a:lnTo>
                    <a:pt x="18" y="2"/>
                  </a:lnTo>
                  <a:lnTo>
                    <a:pt x="13" y="0"/>
                  </a:lnTo>
                  <a:lnTo>
                    <a:pt x="9" y="2"/>
                  </a:lnTo>
                  <a:lnTo>
                    <a:pt x="4" y="4"/>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3" name="Freeform 2570">
              <a:extLst>
                <a:ext uri="{FF2B5EF4-FFF2-40B4-BE49-F238E27FC236}">
                  <a16:creationId xmlns:a16="http://schemas.microsoft.com/office/drawing/2014/main" xmlns="" id="{B5DE2080-9F49-C845-8C37-19242D406BCA}"/>
                </a:ext>
              </a:extLst>
            </p:cNvPr>
            <p:cNvSpPr>
              <a:spLocks/>
            </p:cNvSpPr>
            <p:nvPr/>
          </p:nvSpPr>
          <p:spPr bwMode="auto">
            <a:xfrm>
              <a:off x="3130" y="3125"/>
              <a:ext cx="20" cy="20"/>
            </a:xfrm>
            <a:custGeom>
              <a:avLst/>
              <a:gdLst>
                <a:gd name="T0" fmla="*/ 0 w 20"/>
                <a:gd name="T1" fmla="*/ 11 h 20"/>
                <a:gd name="T2" fmla="*/ 0 w 20"/>
                <a:gd name="T3" fmla="*/ 11 h 20"/>
                <a:gd name="T4" fmla="*/ 0 w 20"/>
                <a:gd name="T5" fmla="*/ 16 h 20"/>
                <a:gd name="T6" fmla="*/ 2 w 20"/>
                <a:gd name="T7" fmla="*/ 18 h 20"/>
                <a:gd name="T8" fmla="*/ 4 w 20"/>
                <a:gd name="T9" fmla="*/ 20 h 20"/>
                <a:gd name="T10" fmla="*/ 9 w 20"/>
                <a:gd name="T11" fmla="*/ 20 h 20"/>
                <a:gd name="T12" fmla="*/ 9 w 20"/>
                <a:gd name="T13" fmla="*/ 20 h 20"/>
                <a:gd name="T14" fmla="*/ 13 w 20"/>
                <a:gd name="T15" fmla="*/ 20 h 20"/>
                <a:gd name="T16" fmla="*/ 16 w 20"/>
                <a:gd name="T17" fmla="*/ 18 h 20"/>
                <a:gd name="T18" fmla="*/ 20 w 20"/>
                <a:gd name="T19" fmla="*/ 16 h 20"/>
                <a:gd name="T20" fmla="*/ 20 w 20"/>
                <a:gd name="T21" fmla="*/ 11 h 20"/>
                <a:gd name="T22" fmla="*/ 20 w 20"/>
                <a:gd name="T23" fmla="*/ 11 h 20"/>
                <a:gd name="T24" fmla="*/ 20 w 20"/>
                <a:gd name="T25" fmla="*/ 7 h 20"/>
                <a:gd name="T26" fmla="*/ 20 w 20"/>
                <a:gd name="T27" fmla="*/ 4 h 20"/>
                <a:gd name="T28" fmla="*/ 18 w 20"/>
                <a:gd name="T29" fmla="*/ 2 h 20"/>
                <a:gd name="T30" fmla="*/ 13 w 20"/>
                <a:gd name="T31" fmla="*/ 0 h 20"/>
                <a:gd name="T32" fmla="*/ 13 w 20"/>
                <a:gd name="T33" fmla="*/ 0 h 20"/>
                <a:gd name="T34" fmla="*/ 9 w 20"/>
                <a:gd name="T35" fmla="*/ 2 h 20"/>
                <a:gd name="T36" fmla="*/ 4 w 20"/>
                <a:gd name="T37" fmla="*/ 4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6"/>
                  </a:lnTo>
                  <a:lnTo>
                    <a:pt x="2" y="18"/>
                  </a:lnTo>
                  <a:lnTo>
                    <a:pt x="4" y="20"/>
                  </a:lnTo>
                  <a:lnTo>
                    <a:pt x="9" y="20"/>
                  </a:lnTo>
                  <a:lnTo>
                    <a:pt x="13" y="20"/>
                  </a:lnTo>
                  <a:lnTo>
                    <a:pt x="16" y="18"/>
                  </a:lnTo>
                  <a:lnTo>
                    <a:pt x="20" y="16"/>
                  </a:lnTo>
                  <a:lnTo>
                    <a:pt x="20" y="11"/>
                  </a:lnTo>
                  <a:lnTo>
                    <a:pt x="20" y="7"/>
                  </a:lnTo>
                  <a:lnTo>
                    <a:pt x="20" y="4"/>
                  </a:lnTo>
                  <a:lnTo>
                    <a:pt x="18" y="2"/>
                  </a:lnTo>
                  <a:lnTo>
                    <a:pt x="13" y="0"/>
                  </a:lnTo>
                  <a:lnTo>
                    <a:pt x="9" y="2"/>
                  </a:lnTo>
                  <a:lnTo>
                    <a:pt x="4" y="4"/>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4" name="Freeform 2571">
              <a:extLst>
                <a:ext uri="{FF2B5EF4-FFF2-40B4-BE49-F238E27FC236}">
                  <a16:creationId xmlns:a16="http://schemas.microsoft.com/office/drawing/2014/main" xmlns="" id="{4EC48ED2-D91E-624F-B902-681ECF52624A}"/>
                </a:ext>
              </a:extLst>
            </p:cNvPr>
            <p:cNvSpPr>
              <a:spLocks/>
            </p:cNvSpPr>
            <p:nvPr/>
          </p:nvSpPr>
          <p:spPr bwMode="auto">
            <a:xfrm>
              <a:off x="3110" y="3127"/>
              <a:ext cx="20" cy="20"/>
            </a:xfrm>
            <a:custGeom>
              <a:avLst/>
              <a:gdLst>
                <a:gd name="T0" fmla="*/ 0 w 20"/>
                <a:gd name="T1" fmla="*/ 9 h 20"/>
                <a:gd name="T2" fmla="*/ 0 w 20"/>
                <a:gd name="T3" fmla="*/ 9 h 20"/>
                <a:gd name="T4" fmla="*/ 0 w 20"/>
                <a:gd name="T5" fmla="*/ 14 h 20"/>
                <a:gd name="T6" fmla="*/ 2 w 20"/>
                <a:gd name="T7" fmla="*/ 16 h 20"/>
                <a:gd name="T8" fmla="*/ 4 w 20"/>
                <a:gd name="T9" fmla="*/ 18 h 20"/>
                <a:gd name="T10" fmla="*/ 9 w 20"/>
                <a:gd name="T11" fmla="*/ 20 h 20"/>
                <a:gd name="T12" fmla="*/ 9 w 20"/>
                <a:gd name="T13" fmla="*/ 20 h 20"/>
                <a:gd name="T14" fmla="*/ 13 w 20"/>
                <a:gd name="T15" fmla="*/ 18 h 20"/>
                <a:gd name="T16" fmla="*/ 15 w 20"/>
                <a:gd name="T17" fmla="*/ 16 h 20"/>
                <a:gd name="T18" fmla="*/ 20 w 20"/>
                <a:gd name="T19" fmla="*/ 14 h 20"/>
                <a:gd name="T20" fmla="*/ 20 w 20"/>
                <a:gd name="T21" fmla="*/ 9 h 20"/>
                <a:gd name="T22" fmla="*/ 20 w 20"/>
                <a:gd name="T23" fmla="*/ 9 h 20"/>
                <a:gd name="T24" fmla="*/ 20 w 20"/>
                <a:gd name="T25" fmla="*/ 5 h 20"/>
                <a:gd name="T26" fmla="*/ 20 w 20"/>
                <a:gd name="T27" fmla="*/ 2 h 20"/>
                <a:gd name="T28" fmla="*/ 18 w 20"/>
                <a:gd name="T29" fmla="*/ 0 h 20"/>
                <a:gd name="T30" fmla="*/ 13 w 20"/>
                <a:gd name="T31" fmla="*/ 0 h 20"/>
                <a:gd name="T32" fmla="*/ 13 w 20"/>
                <a:gd name="T33" fmla="*/ 0 h 20"/>
                <a:gd name="T34" fmla="*/ 9 w 20"/>
                <a:gd name="T35" fmla="*/ 0 h 20"/>
                <a:gd name="T36" fmla="*/ 6 w 20"/>
                <a:gd name="T37" fmla="*/ 2 h 20"/>
                <a:gd name="T38" fmla="*/ 2 w 20"/>
                <a:gd name="T39" fmla="*/ 5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4"/>
                  </a:lnTo>
                  <a:lnTo>
                    <a:pt x="2" y="16"/>
                  </a:lnTo>
                  <a:lnTo>
                    <a:pt x="4" y="18"/>
                  </a:lnTo>
                  <a:lnTo>
                    <a:pt x="9" y="20"/>
                  </a:lnTo>
                  <a:lnTo>
                    <a:pt x="13" y="18"/>
                  </a:lnTo>
                  <a:lnTo>
                    <a:pt x="15" y="16"/>
                  </a:lnTo>
                  <a:lnTo>
                    <a:pt x="20" y="14"/>
                  </a:lnTo>
                  <a:lnTo>
                    <a:pt x="20" y="9"/>
                  </a:lnTo>
                  <a:lnTo>
                    <a:pt x="20" y="5"/>
                  </a:lnTo>
                  <a:lnTo>
                    <a:pt x="20" y="2"/>
                  </a:lnTo>
                  <a:lnTo>
                    <a:pt x="18" y="0"/>
                  </a:lnTo>
                  <a:lnTo>
                    <a:pt x="13" y="0"/>
                  </a:lnTo>
                  <a:lnTo>
                    <a:pt x="9" y="0"/>
                  </a:lnTo>
                  <a:lnTo>
                    <a:pt x="6" y="2"/>
                  </a:lnTo>
                  <a:lnTo>
                    <a:pt x="2"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5" name="Freeform 2572">
              <a:extLst>
                <a:ext uri="{FF2B5EF4-FFF2-40B4-BE49-F238E27FC236}">
                  <a16:creationId xmlns:a16="http://schemas.microsoft.com/office/drawing/2014/main" xmlns="" id="{BE2F581B-5590-B44E-952E-38AF12B498AE}"/>
                </a:ext>
              </a:extLst>
            </p:cNvPr>
            <p:cNvSpPr>
              <a:spLocks/>
            </p:cNvSpPr>
            <p:nvPr/>
          </p:nvSpPr>
          <p:spPr bwMode="auto">
            <a:xfrm>
              <a:off x="3110" y="3127"/>
              <a:ext cx="20" cy="20"/>
            </a:xfrm>
            <a:custGeom>
              <a:avLst/>
              <a:gdLst>
                <a:gd name="T0" fmla="*/ 0 w 20"/>
                <a:gd name="T1" fmla="*/ 9 h 20"/>
                <a:gd name="T2" fmla="*/ 0 w 20"/>
                <a:gd name="T3" fmla="*/ 9 h 20"/>
                <a:gd name="T4" fmla="*/ 0 w 20"/>
                <a:gd name="T5" fmla="*/ 14 h 20"/>
                <a:gd name="T6" fmla="*/ 2 w 20"/>
                <a:gd name="T7" fmla="*/ 16 h 20"/>
                <a:gd name="T8" fmla="*/ 4 w 20"/>
                <a:gd name="T9" fmla="*/ 18 h 20"/>
                <a:gd name="T10" fmla="*/ 9 w 20"/>
                <a:gd name="T11" fmla="*/ 20 h 20"/>
                <a:gd name="T12" fmla="*/ 9 w 20"/>
                <a:gd name="T13" fmla="*/ 20 h 20"/>
                <a:gd name="T14" fmla="*/ 13 w 20"/>
                <a:gd name="T15" fmla="*/ 18 h 20"/>
                <a:gd name="T16" fmla="*/ 15 w 20"/>
                <a:gd name="T17" fmla="*/ 16 h 20"/>
                <a:gd name="T18" fmla="*/ 20 w 20"/>
                <a:gd name="T19" fmla="*/ 14 h 20"/>
                <a:gd name="T20" fmla="*/ 20 w 20"/>
                <a:gd name="T21" fmla="*/ 9 h 20"/>
                <a:gd name="T22" fmla="*/ 20 w 20"/>
                <a:gd name="T23" fmla="*/ 9 h 20"/>
                <a:gd name="T24" fmla="*/ 20 w 20"/>
                <a:gd name="T25" fmla="*/ 5 h 20"/>
                <a:gd name="T26" fmla="*/ 20 w 20"/>
                <a:gd name="T27" fmla="*/ 2 h 20"/>
                <a:gd name="T28" fmla="*/ 18 w 20"/>
                <a:gd name="T29" fmla="*/ 0 h 20"/>
                <a:gd name="T30" fmla="*/ 13 w 20"/>
                <a:gd name="T31" fmla="*/ 0 h 20"/>
                <a:gd name="T32" fmla="*/ 13 w 20"/>
                <a:gd name="T33" fmla="*/ 0 h 20"/>
                <a:gd name="T34" fmla="*/ 9 w 20"/>
                <a:gd name="T35" fmla="*/ 0 h 20"/>
                <a:gd name="T36" fmla="*/ 6 w 20"/>
                <a:gd name="T37" fmla="*/ 2 h 20"/>
                <a:gd name="T38" fmla="*/ 2 w 20"/>
                <a:gd name="T39" fmla="*/ 5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4"/>
                  </a:lnTo>
                  <a:lnTo>
                    <a:pt x="2" y="16"/>
                  </a:lnTo>
                  <a:lnTo>
                    <a:pt x="4" y="18"/>
                  </a:lnTo>
                  <a:lnTo>
                    <a:pt x="9" y="20"/>
                  </a:lnTo>
                  <a:lnTo>
                    <a:pt x="13" y="18"/>
                  </a:lnTo>
                  <a:lnTo>
                    <a:pt x="15" y="16"/>
                  </a:lnTo>
                  <a:lnTo>
                    <a:pt x="20" y="14"/>
                  </a:lnTo>
                  <a:lnTo>
                    <a:pt x="20" y="9"/>
                  </a:lnTo>
                  <a:lnTo>
                    <a:pt x="20" y="5"/>
                  </a:lnTo>
                  <a:lnTo>
                    <a:pt x="20" y="2"/>
                  </a:lnTo>
                  <a:lnTo>
                    <a:pt x="18" y="0"/>
                  </a:lnTo>
                  <a:lnTo>
                    <a:pt x="13" y="0"/>
                  </a:lnTo>
                  <a:lnTo>
                    <a:pt x="9" y="0"/>
                  </a:lnTo>
                  <a:lnTo>
                    <a:pt x="6" y="2"/>
                  </a:lnTo>
                  <a:lnTo>
                    <a:pt x="2"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6" name="Freeform 2573">
              <a:extLst>
                <a:ext uri="{FF2B5EF4-FFF2-40B4-BE49-F238E27FC236}">
                  <a16:creationId xmlns:a16="http://schemas.microsoft.com/office/drawing/2014/main" xmlns="" id="{96D5C4A1-2137-6344-896B-AFB72DD47BF4}"/>
                </a:ext>
              </a:extLst>
            </p:cNvPr>
            <p:cNvSpPr>
              <a:spLocks/>
            </p:cNvSpPr>
            <p:nvPr/>
          </p:nvSpPr>
          <p:spPr bwMode="auto">
            <a:xfrm>
              <a:off x="3089" y="3127"/>
              <a:ext cx="23" cy="20"/>
            </a:xfrm>
            <a:custGeom>
              <a:avLst/>
              <a:gdLst>
                <a:gd name="T0" fmla="*/ 3 w 23"/>
                <a:gd name="T1" fmla="*/ 9 h 20"/>
                <a:gd name="T2" fmla="*/ 3 w 23"/>
                <a:gd name="T3" fmla="*/ 9 h 20"/>
                <a:gd name="T4" fmla="*/ 0 w 23"/>
                <a:gd name="T5" fmla="*/ 14 h 20"/>
                <a:gd name="T6" fmla="*/ 3 w 23"/>
                <a:gd name="T7" fmla="*/ 18 h 20"/>
                <a:gd name="T8" fmla="*/ 5 w 23"/>
                <a:gd name="T9" fmla="*/ 18 h 20"/>
                <a:gd name="T10" fmla="*/ 9 w 23"/>
                <a:gd name="T11" fmla="*/ 20 h 20"/>
                <a:gd name="T12" fmla="*/ 9 w 23"/>
                <a:gd name="T13" fmla="*/ 20 h 20"/>
                <a:gd name="T14" fmla="*/ 12 w 23"/>
                <a:gd name="T15" fmla="*/ 18 h 20"/>
                <a:gd name="T16" fmla="*/ 16 w 23"/>
                <a:gd name="T17" fmla="*/ 16 h 20"/>
                <a:gd name="T18" fmla="*/ 21 w 23"/>
                <a:gd name="T19" fmla="*/ 14 h 20"/>
                <a:gd name="T20" fmla="*/ 21 w 23"/>
                <a:gd name="T21" fmla="*/ 9 h 20"/>
                <a:gd name="T22" fmla="*/ 21 w 23"/>
                <a:gd name="T23" fmla="*/ 9 h 20"/>
                <a:gd name="T24" fmla="*/ 23 w 23"/>
                <a:gd name="T25" fmla="*/ 5 h 20"/>
                <a:gd name="T26" fmla="*/ 21 w 23"/>
                <a:gd name="T27" fmla="*/ 2 h 20"/>
                <a:gd name="T28" fmla="*/ 18 w 23"/>
                <a:gd name="T29" fmla="*/ 0 h 20"/>
                <a:gd name="T30" fmla="*/ 14 w 23"/>
                <a:gd name="T31" fmla="*/ 0 h 20"/>
                <a:gd name="T32" fmla="*/ 14 w 23"/>
                <a:gd name="T33" fmla="*/ 0 h 20"/>
                <a:gd name="T34" fmla="*/ 12 w 23"/>
                <a:gd name="T35" fmla="*/ 0 h 20"/>
                <a:gd name="T36" fmla="*/ 7 w 23"/>
                <a:gd name="T37" fmla="*/ 2 h 20"/>
                <a:gd name="T38" fmla="*/ 3 w 2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20">
                  <a:moveTo>
                    <a:pt x="3" y="9"/>
                  </a:moveTo>
                  <a:lnTo>
                    <a:pt x="3" y="9"/>
                  </a:lnTo>
                  <a:lnTo>
                    <a:pt x="0" y="14"/>
                  </a:lnTo>
                  <a:lnTo>
                    <a:pt x="3" y="18"/>
                  </a:lnTo>
                  <a:lnTo>
                    <a:pt x="5" y="18"/>
                  </a:lnTo>
                  <a:lnTo>
                    <a:pt x="9" y="20"/>
                  </a:lnTo>
                  <a:lnTo>
                    <a:pt x="12" y="18"/>
                  </a:lnTo>
                  <a:lnTo>
                    <a:pt x="16" y="16"/>
                  </a:lnTo>
                  <a:lnTo>
                    <a:pt x="21" y="14"/>
                  </a:lnTo>
                  <a:lnTo>
                    <a:pt x="21" y="9"/>
                  </a:lnTo>
                  <a:lnTo>
                    <a:pt x="23" y="5"/>
                  </a:lnTo>
                  <a:lnTo>
                    <a:pt x="21" y="2"/>
                  </a:lnTo>
                  <a:lnTo>
                    <a:pt x="18" y="0"/>
                  </a:lnTo>
                  <a:lnTo>
                    <a:pt x="14" y="0"/>
                  </a:lnTo>
                  <a:lnTo>
                    <a:pt x="12" y="0"/>
                  </a:lnTo>
                  <a:lnTo>
                    <a:pt x="7"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7" name="Freeform 2574">
              <a:extLst>
                <a:ext uri="{FF2B5EF4-FFF2-40B4-BE49-F238E27FC236}">
                  <a16:creationId xmlns:a16="http://schemas.microsoft.com/office/drawing/2014/main" xmlns="" id="{5F9D0A8F-0C9A-CC41-ADDA-EE7FCD87037F}"/>
                </a:ext>
              </a:extLst>
            </p:cNvPr>
            <p:cNvSpPr>
              <a:spLocks/>
            </p:cNvSpPr>
            <p:nvPr/>
          </p:nvSpPr>
          <p:spPr bwMode="auto">
            <a:xfrm>
              <a:off x="3089" y="3127"/>
              <a:ext cx="23" cy="20"/>
            </a:xfrm>
            <a:custGeom>
              <a:avLst/>
              <a:gdLst>
                <a:gd name="T0" fmla="*/ 3 w 23"/>
                <a:gd name="T1" fmla="*/ 9 h 20"/>
                <a:gd name="T2" fmla="*/ 3 w 23"/>
                <a:gd name="T3" fmla="*/ 9 h 20"/>
                <a:gd name="T4" fmla="*/ 0 w 23"/>
                <a:gd name="T5" fmla="*/ 14 h 20"/>
                <a:gd name="T6" fmla="*/ 3 w 23"/>
                <a:gd name="T7" fmla="*/ 18 h 20"/>
                <a:gd name="T8" fmla="*/ 5 w 23"/>
                <a:gd name="T9" fmla="*/ 18 h 20"/>
                <a:gd name="T10" fmla="*/ 9 w 23"/>
                <a:gd name="T11" fmla="*/ 20 h 20"/>
                <a:gd name="T12" fmla="*/ 9 w 23"/>
                <a:gd name="T13" fmla="*/ 20 h 20"/>
                <a:gd name="T14" fmla="*/ 12 w 23"/>
                <a:gd name="T15" fmla="*/ 18 h 20"/>
                <a:gd name="T16" fmla="*/ 16 w 23"/>
                <a:gd name="T17" fmla="*/ 16 h 20"/>
                <a:gd name="T18" fmla="*/ 21 w 23"/>
                <a:gd name="T19" fmla="*/ 14 h 20"/>
                <a:gd name="T20" fmla="*/ 21 w 23"/>
                <a:gd name="T21" fmla="*/ 9 h 20"/>
                <a:gd name="T22" fmla="*/ 21 w 23"/>
                <a:gd name="T23" fmla="*/ 9 h 20"/>
                <a:gd name="T24" fmla="*/ 23 w 23"/>
                <a:gd name="T25" fmla="*/ 5 h 20"/>
                <a:gd name="T26" fmla="*/ 21 w 23"/>
                <a:gd name="T27" fmla="*/ 2 h 20"/>
                <a:gd name="T28" fmla="*/ 18 w 23"/>
                <a:gd name="T29" fmla="*/ 0 h 20"/>
                <a:gd name="T30" fmla="*/ 14 w 23"/>
                <a:gd name="T31" fmla="*/ 0 h 20"/>
                <a:gd name="T32" fmla="*/ 14 w 23"/>
                <a:gd name="T33" fmla="*/ 0 h 20"/>
                <a:gd name="T34" fmla="*/ 12 w 23"/>
                <a:gd name="T35" fmla="*/ 0 h 20"/>
                <a:gd name="T36" fmla="*/ 7 w 23"/>
                <a:gd name="T37" fmla="*/ 2 h 20"/>
                <a:gd name="T38" fmla="*/ 3 w 2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3" h="20">
                  <a:moveTo>
                    <a:pt x="3" y="9"/>
                  </a:moveTo>
                  <a:lnTo>
                    <a:pt x="3" y="9"/>
                  </a:lnTo>
                  <a:lnTo>
                    <a:pt x="0" y="14"/>
                  </a:lnTo>
                  <a:lnTo>
                    <a:pt x="3" y="18"/>
                  </a:lnTo>
                  <a:lnTo>
                    <a:pt x="5" y="18"/>
                  </a:lnTo>
                  <a:lnTo>
                    <a:pt x="9" y="20"/>
                  </a:lnTo>
                  <a:lnTo>
                    <a:pt x="12" y="18"/>
                  </a:lnTo>
                  <a:lnTo>
                    <a:pt x="16" y="16"/>
                  </a:lnTo>
                  <a:lnTo>
                    <a:pt x="21" y="14"/>
                  </a:lnTo>
                  <a:lnTo>
                    <a:pt x="21" y="9"/>
                  </a:lnTo>
                  <a:lnTo>
                    <a:pt x="23" y="5"/>
                  </a:lnTo>
                  <a:lnTo>
                    <a:pt x="21" y="2"/>
                  </a:lnTo>
                  <a:lnTo>
                    <a:pt x="18" y="0"/>
                  </a:lnTo>
                  <a:lnTo>
                    <a:pt x="14" y="0"/>
                  </a:lnTo>
                  <a:lnTo>
                    <a:pt x="12" y="0"/>
                  </a:lnTo>
                  <a:lnTo>
                    <a:pt x="7"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8" name="Freeform 2575">
              <a:extLst>
                <a:ext uri="{FF2B5EF4-FFF2-40B4-BE49-F238E27FC236}">
                  <a16:creationId xmlns:a16="http://schemas.microsoft.com/office/drawing/2014/main" xmlns="" id="{D0DAE3BF-59AE-8947-BF38-7F00DD7A91C6}"/>
                </a:ext>
              </a:extLst>
            </p:cNvPr>
            <p:cNvSpPr>
              <a:spLocks/>
            </p:cNvSpPr>
            <p:nvPr/>
          </p:nvSpPr>
          <p:spPr bwMode="auto">
            <a:xfrm>
              <a:off x="3049" y="3127"/>
              <a:ext cx="22" cy="20"/>
            </a:xfrm>
            <a:custGeom>
              <a:avLst/>
              <a:gdLst>
                <a:gd name="T0" fmla="*/ 2 w 22"/>
                <a:gd name="T1" fmla="*/ 11 h 20"/>
                <a:gd name="T2" fmla="*/ 2 w 22"/>
                <a:gd name="T3" fmla="*/ 11 h 20"/>
                <a:gd name="T4" fmla="*/ 0 w 22"/>
                <a:gd name="T5" fmla="*/ 14 h 20"/>
                <a:gd name="T6" fmla="*/ 2 w 22"/>
                <a:gd name="T7" fmla="*/ 18 h 20"/>
                <a:gd name="T8" fmla="*/ 4 w 22"/>
                <a:gd name="T9" fmla="*/ 20 h 20"/>
                <a:gd name="T10" fmla="*/ 7 w 22"/>
                <a:gd name="T11" fmla="*/ 20 h 20"/>
                <a:gd name="T12" fmla="*/ 7 w 22"/>
                <a:gd name="T13" fmla="*/ 20 h 20"/>
                <a:gd name="T14" fmla="*/ 11 w 22"/>
                <a:gd name="T15" fmla="*/ 20 h 20"/>
                <a:gd name="T16" fmla="*/ 16 w 22"/>
                <a:gd name="T17" fmla="*/ 18 h 20"/>
                <a:gd name="T18" fmla="*/ 18 w 22"/>
                <a:gd name="T19" fmla="*/ 14 h 20"/>
                <a:gd name="T20" fmla="*/ 22 w 22"/>
                <a:gd name="T21" fmla="*/ 11 h 20"/>
                <a:gd name="T22" fmla="*/ 22 w 22"/>
                <a:gd name="T23" fmla="*/ 11 h 20"/>
                <a:gd name="T24" fmla="*/ 22 w 22"/>
                <a:gd name="T25" fmla="*/ 7 h 20"/>
                <a:gd name="T26" fmla="*/ 20 w 22"/>
                <a:gd name="T27" fmla="*/ 2 h 20"/>
                <a:gd name="T28" fmla="*/ 18 w 22"/>
                <a:gd name="T29" fmla="*/ 0 h 20"/>
                <a:gd name="T30" fmla="*/ 16 w 22"/>
                <a:gd name="T31" fmla="*/ 0 h 20"/>
                <a:gd name="T32" fmla="*/ 16 w 22"/>
                <a:gd name="T33" fmla="*/ 0 h 20"/>
                <a:gd name="T34" fmla="*/ 11 w 22"/>
                <a:gd name="T35" fmla="*/ 2 h 20"/>
                <a:gd name="T36" fmla="*/ 7 w 22"/>
                <a:gd name="T37" fmla="*/ 5 h 20"/>
                <a:gd name="T38" fmla="*/ 2 w 22"/>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20">
                  <a:moveTo>
                    <a:pt x="2" y="11"/>
                  </a:moveTo>
                  <a:lnTo>
                    <a:pt x="2" y="11"/>
                  </a:lnTo>
                  <a:lnTo>
                    <a:pt x="0" y="14"/>
                  </a:lnTo>
                  <a:lnTo>
                    <a:pt x="2" y="18"/>
                  </a:lnTo>
                  <a:lnTo>
                    <a:pt x="4" y="20"/>
                  </a:lnTo>
                  <a:lnTo>
                    <a:pt x="7" y="20"/>
                  </a:lnTo>
                  <a:lnTo>
                    <a:pt x="11" y="20"/>
                  </a:lnTo>
                  <a:lnTo>
                    <a:pt x="16" y="18"/>
                  </a:lnTo>
                  <a:lnTo>
                    <a:pt x="18" y="14"/>
                  </a:lnTo>
                  <a:lnTo>
                    <a:pt x="22" y="11"/>
                  </a:lnTo>
                  <a:lnTo>
                    <a:pt x="22" y="7"/>
                  </a:lnTo>
                  <a:lnTo>
                    <a:pt x="20" y="2"/>
                  </a:lnTo>
                  <a:lnTo>
                    <a:pt x="18" y="0"/>
                  </a:lnTo>
                  <a:lnTo>
                    <a:pt x="16" y="0"/>
                  </a:lnTo>
                  <a:lnTo>
                    <a:pt x="11" y="2"/>
                  </a:lnTo>
                  <a:lnTo>
                    <a:pt x="7" y="5"/>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59" name="Freeform 2576">
              <a:extLst>
                <a:ext uri="{FF2B5EF4-FFF2-40B4-BE49-F238E27FC236}">
                  <a16:creationId xmlns:a16="http://schemas.microsoft.com/office/drawing/2014/main" xmlns="" id="{86BD9B29-B51A-3345-8BE1-CE3532D0C271}"/>
                </a:ext>
              </a:extLst>
            </p:cNvPr>
            <p:cNvSpPr>
              <a:spLocks/>
            </p:cNvSpPr>
            <p:nvPr/>
          </p:nvSpPr>
          <p:spPr bwMode="auto">
            <a:xfrm>
              <a:off x="3049" y="3127"/>
              <a:ext cx="22" cy="20"/>
            </a:xfrm>
            <a:custGeom>
              <a:avLst/>
              <a:gdLst>
                <a:gd name="T0" fmla="*/ 2 w 22"/>
                <a:gd name="T1" fmla="*/ 11 h 20"/>
                <a:gd name="T2" fmla="*/ 2 w 22"/>
                <a:gd name="T3" fmla="*/ 11 h 20"/>
                <a:gd name="T4" fmla="*/ 0 w 22"/>
                <a:gd name="T5" fmla="*/ 14 h 20"/>
                <a:gd name="T6" fmla="*/ 2 w 22"/>
                <a:gd name="T7" fmla="*/ 18 h 20"/>
                <a:gd name="T8" fmla="*/ 4 w 22"/>
                <a:gd name="T9" fmla="*/ 20 h 20"/>
                <a:gd name="T10" fmla="*/ 7 w 22"/>
                <a:gd name="T11" fmla="*/ 20 h 20"/>
                <a:gd name="T12" fmla="*/ 7 w 22"/>
                <a:gd name="T13" fmla="*/ 20 h 20"/>
                <a:gd name="T14" fmla="*/ 11 w 22"/>
                <a:gd name="T15" fmla="*/ 20 h 20"/>
                <a:gd name="T16" fmla="*/ 16 w 22"/>
                <a:gd name="T17" fmla="*/ 18 h 20"/>
                <a:gd name="T18" fmla="*/ 18 w 22"/>
                <a:gd name="T19" fmla="*/ 14 h 20"/>
                <a:gd name="T20" fmla="*/ 22 w 22"/>
                <a:gd name="T21" fmla="*/ 11 h 20"/>
                <a:gd name="T22" fmla="*/ 22 w 22"/>
                <a:gd name="T23" fmla="*/ 11 h 20"/>
                <a:gd name="T24" fmla="*/ 22 w 22"/>
                <a:gd name="T25" fmla="*/ 7 h 20"/>
                <a:gd name="T26" fmla="*/ 20 w 22"/>
                <a:gd name="T27" fmla="*/ 2 h 20"/>
                <a:gd name="T28" fmla="*/ 18 w 22"/>
                <a:gd name="T29" fmla="*/ 0 h 20"/>
                <a:gd name="T30" fmla="*/ 16 w 22"/>
                <a:gd name="T31" fmla="*/ 0 h 20"/>
                <a:gd name="T32" fmla="*/ 16 w 22"/>
                <a:gd name="T33" fmla="*/ 0 h 20"/>
                <a:gd name="T34" fmla="*/ 11 w 22"/>
                <a:gd name="T35" fmla="*/ 2 h 20"/>
                <a:gd name="T36" fmla="*/ 7 w 22"/>
                <a:gd name="T37" fmla="*/ 5 h 20"/>
                <a:gd name="T38" fmla="*/ 2 w 22"/>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20">
                  <a:moveTo>
                    <a:pt x="2" y="11"/>
                  </a:moveTo>
                  <a:lnTo>
                    <a:pt x="2" y="11"/>
                  </a:lnTo>
                  <a:lnTo>
                    <a:pt x="0" y="14"/>
                  </a:lnTo>
                  <a:lnTo>
                    <a:pt x="2" y="18"/>
                  </a:lnTo>
                  <a:lnTo>
                    <a:pt x="4" y="20"/>
                  </a:lnTo>
                  <a:lnTo>
                    <a:pt x="7" y="20"/>
                  </a:lnTo>
                  <a:lnTo>
                    <a:pt x="11" y="20"/>
                  </a:lnTo>
                  <a:lnTo>
                    <a:pt x="16" y="18"/>
                  </a:lnTo>
                  <a:lnTo>
                    <a:pt x="18" y="14"/>
                  </a:lnTo>
                  <a:lnTo>
                    <a:pt x="22" y="11"/>
                  </a:lnTo>
                  <a:lnTo>
                    <a:pt x="22" y="7"/>
                  </a:lnTo>
                  <a:lnTo>
                    <a:pt x="20" y="2"/>
                  </a:lnTo>
                  <a:lnTo>
                    <a:pt x="18" y="0"/>
                  </a:lnTo>
                  <a:lnTo>
                    <a:pt x="16" y="0"/>
                  </a:lnTo>
                  <a:lnTo>
                    <a:pt x="11" y="2"/>
                  </a:lnTo>
                  <a:lnTo>
                    <a:pt x="7" y="5"/>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0" name="Freeform 2577">
              <a:extLst>
                <a:ext uri="{FF2B5EF4-FFF2-40B4-BE49-F238E27FC236}">
                  <a16:creationId xmlns:a16="http://schemas.microsoft.com/office/drawing/2014/main" xmlns="" id="{12DCE4C9-C3F9-D846-A68F-E243EABC240D}"/>
                </a:ext>
              </a:extLst>
            </p:cNvPr>
            <p:cNvSpPr>
              <a:spLocks/>
            </p:cNvSpPr>
            <p:nvPr/>
          </p:nvSpPr>
          <p:spPr bwMode="auto">
            <a:xfrm>
              <a:off x="3028" y="3127"/>
              <a:ext cx="23" cy="20"/>
            </a:xfrm>
            <a:custGeom>
              <a:avLst/>
              <a:gdLst>
                <a:gd name="T0" fmla="*/ 0 w 23"/>
                <a:gd name="T1" fmla="*/ 11 h 20"/>
                <a:gd name="T2" fmla="*/ 0 w 23"/>
                <a:gd name="T3" fmla="*/ 11 h 20"/>
                <a:gd name="T4" fmla="*/ 0 w 23"/>
                <a:gd name="T5" fmla="*/ 16 h 20"/>
                <a:gd name="T6" fmla="*/ 0 w 23"/>
                <a:gd name="T7" fmla="*/ 18 h 20"/>
                <a:gd name="T8" fmla="*/ 3 w 23"/>
                <a:gd name="T9" fmla="*/ 20 h 20"/>
                <a:gd name="T10" fmla="*/ 7 w 23"/>
                <a:gd name="T11" fmla="*/ 20 h 20"/>
                <a:gd name="T12" fmla="*/ 7 w 23"/>
                <a:gd name="T13" fmla="*/ 20 h 20"/>
                <a:gd name="T14" fmla="*/ 12 w 23"/>
                <a:gd name="T15" fmla="*/ 20 h 20"/>
                <a:gd name="T16" fmla="*/ 16 w 23"/>
                <a:gd name="T17" fmla="*/ 18 h 20"/>
                <a:gd name="T18" fmla="*/ 21 w 23"/>
                <a:gd name="T19" fmla="*/ 11 h 20"/>
                <a:gd name="T20" fmla="*/ 21 w 23"/>
                <a:gd name="T21" fmla="*/ 11 h 20"/>
                <a:gd name="T22" fmla="*/ 23 w 23"/>
                <a:gd name="T23" fmla="*/ 7 h 20"/>
                <a:gd name="T24" fmla="*/ 23 w 23"/>
                <a:gd name="T25" fmla="*/ 5 h 20"/>
                <a:gd name="T26" fmla="*/ 21 w 23"/>
                <a:gd name="T27" fmla="*/ 2 h 20"/>
                <a:gd name="T28" fmla="*/ 16 w 23"/>
                <a:gd name="T29" fmla="*/ 0 h 20"/>
                <a:gd name="T30" fmla="*/ 16 w 23"/>
                <a:gd name="T31" fmla="*/ 0 h 20"/>
                <a:gd name="T32" fmla="*/ 7 w 23"/>
                <a:gd name="T33" fmla="*/ 5 h 20"/>
                <a:gd name="T34" fmla="*/ 0 w 23"/>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20">
                  <a:moveTo>
                    <a:pt x="0" y="11"/>
                  </a:moveTo>
                  <a:lnTo>
                    <a:pt x="0" y="11"/>
                  </a:lnTo>
                  <a:lnTo>
                    <a:pt x="0" y="16"/>
                  </a:lnTo>
                  <a:lnTo>
                    <a:pt x="0" y="18"/>
                  </a:lnTo>
                  <a:lnTo>
                    <a:pt x="3" y="20"/>
                  </a:lnTo>
                  <a:lnTo>
                    <a:pt x="7" y="20"/>
                  </a:lnTo>
                  <a:lnTo>
                    <a:pt x="12" y="20"/>
                  </a:lnTo>
                  <a:lnTo>
                    <a:pt x="16" y="18"/>
                  </a:lnTo>
                  <a:lnTo>
                    <a:pt x="21" y="11"/>
                  </a:lnTo>
                  <a:lnTo>
                    <a:pt x="23" y="7"/>
                  </a:lnTo>
                  <a:lnTo>
                    <a:pt x="23" y="5"/>
                  </a:lnTo>
                  <a:lnTo>
                    <a:pt x="21" y="2"/>
                  </a:lnTo>
                  <a:lnTo>
                    <a:pt x="16" y="0"/>
                  </a:lnTo>
                  <a:lnTo>
                    <a:pt x="7" y="5"/>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1" name="Freeform 2578">
              <a:extLst>
                <a:ext uri="{FF2B5EF4-FFF2-40B4-BE49-F238E27FC236}">
                  <a16:creationId xmlns:a16="http://schemas.microsoft.com/office/drawing/2014/main" xmlns="" id="{20826F7E-FDA7-8147-BDE1-F1E982EB514D}"/>
                </a:ext>
              </a:extLst>
            </p:cNvPr>
            <p:cNvSpPr>
              <a:spLocks/>
            </p:cNvSpPr>
            <p:nvPr/>
          </p:nvSpPr>
          <p:spPr bwMode="auto">
            <a:xfrm>
              <a:off x="3028" y="3127"/>
              <a:ext cx="23" cy="20"/>
            </a:xfrm>
            <a:custGeom>
              <a:avLst/>
              <a:gdLst>
                <a:gd name="T0" fmla="*/ 0 w 23"/>
                <a:gd name="T1" fmla="*/ 11 h 20"/>
                <a:gd name="T2" fmla="*/ 0 w 23"/>
                <a:gd name="T3" fmla="*/ 11 h 20"/>
                <a:gd name="T4" fmla="*/ 0 w 23"/>
                <a:gd name="T5" fmla="*/ 16 h 20"/>
                <a:gd name="T6" fmla="*/ 0 w 23"/>
                <a:gd name="T7" fmla="*/ 18 h 20"/>
                <a:gd name="T8" fmla="*/ 3 w 23"/>
                <a:gd name="T9" fmla="*/ 20 h 20"/>
                <a:gd name="T10" fmla="*/ 7 w 23"/>
                <a:gd name="T11" fmla="*/ 20 h 20"/>
                <a:gd name="T12" fmla="*/ 7 w 23"/>
                <a:gd name="T13" fmla="*/ 20 h 20"/>
                <a:gd name="T14" fmla="*/ 12 w 23"/>
                <a:gd name="T15" fmla="*/ 20 h 20"/>
                <a:gd name="T16" fmla="*/ 16 w 23"/>
                <a:gd name="T17" fmla="*/ 18 h 20"/>
                <a:gd name="T18" fmla="*/ 21 w 23"/>
                <a:gd name="T19" fmla="*/ 11 h 20"/>
                <a:gd name="T20" fmla="*/ 21 w 23"/>
                <a:gd name="T21" fmla="*/ 11 h 20"/>
                <a:gd name="T22" fmla="*/ 23 w 23"/>
                <a:gd name="T23" fmla="*/ 7 h 20"/>
                <a:gd name="T24" fmla="*/ 23 w 23"/>
                <a:gd name="T25" fmla="*/ 5 h 20"/>
                <a:gd name="T26" fmla="*/ 21 w 23"/>
                <a:gd name="T27" fmla="*/ 2 h 20"/>
                <a:gd name="T28" fmla="*/ 16 w 23"/>
                <a:gd name="T29" fmla="*/ 0 h 20"/>
                <a:gd name="T30" fmla="*/ 16 w 23"/>
                <a:gd name="T31" fmla="*/ 0 h 20"/>
                <a:gd name="T32" fmla="*/ 7 w 23"/>
                <a:gd name="T33" fmla="*/ 5 h 20"/>
                <a:gd name="T34" fmla="*/ 0 w 23"/>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20">
                  <a:moveTo>
                    <a:pt x="0" y="11"/>
                  </a:moveTo>
                  <a:lnTo>
                    <a:pt x="0" y="11"/>
                  </a:lnTo>
                  <a:lnTo>
                    <a:pt x="0" y="16"/>
                  </a:lnTo>
                  <a:lnTo>
                    <a:pt x="0" y="18"/>
                  </a:lnTo>
                  <a:lnTo>
                    <a:pt x="3" y="20"/>
                  </a:lnTo>
                  <a:lnTo>
                    <a:pt x="7" y="20"/>
                  </a:lnTo>
                  <a:lnTo>
                    <a:pt x="12" y="20"/>
                  </a:lnTo>
                  <a:lnTo>
                    <a:pt x="16" y="18"/>
                  </a:lnTo>
                  <a:lnTo>
                    <a:pt x="21" y="11"/>
                  </a:lnTo>
                  <a:lnTo>
                    <a:pt x="23" y="7"/>
                  </a:lnTo>
                  <a:lnTo>
                    <a:pt x="23" y="5"/>
                  </a:lnTo>
                  <a:lnTo>
                    <a:pt x="21" y="2"/>
                  </a:lnTo>
                  <a:lnTo>
                    <a:pt x="16" y="0"/>
                  </a:lnTo>
                  <a:lnTo>
                    <a:pt x="7" y="5"/>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2" name="Freeform 2579">
              <a:extLst>
                <a:ext uri="{FF2B5EF4-FFF2-40B4-BE49-F238E27FC236}">
                  <a16:creationId xmlns:a16="http://schemas.microsoft.com/office/drawing/2014/main" xmlns="" id="{F939A201-6259-9D4D-894B-DBC3B58D64D6}"/>
                </a:ext>
              </a:extLst>
            </p:cNvPr>
            <p:cNvSpPr>
              <a:spLocks/>
            </p:cNvSpPr>
            <p:nvPr/>
          </p:nvSpPr>
          <p:spPr bwMode="auto">
            <a:xfrm>
              <a:off x="3008" y="3127"/>
              <a:ext cx="23" cy="23"/>
            </a:xfrm>
            <a:custGeom>
              <a:avLst/>
              <a:gdLst>
                <a:gd name="T0" fmla="*/ 0 w 23"/>
                <a:gd name="T1" fmla="*/ 11 h 23"/>
                <a:gd name="T2" fmla="*/ 0 w 23"/>
                <a:gd name="T3" fmla="*/ 11 h 23"/>
                <a:gd name="T4" fmla="*/ 0 w 23"/>
                <a:gd name="T5" fmla="*/ 16 h 23"/>
                <a:gd name="T6" fmla="*/ 0 w 23"/>
                <a:gd name="T7" fmla="*/ 18 h 23"/>
                <a:gd name="T8" fmla="*/ 2 w 23"/>
                <a:gd name="T9" fmla="*/ 20 h 23"/>
                <a:gd name="T10" fmla="*/ 7 w 23"/>
                <a:gd name="T11" fmla="*/ 23 h 23"/>
                <a:gd name="T12" fmla="*/ 7 w 23"/>
                <a:gd name="T13" fmla="*/ 23 h 23"/>
                <a:gd name="T14" fmla="*/ 11 w 23"/>
                <a:gd name="T15" fmla="*/ 20 h 23"/>
                <a:gd name="T16" fmla="*/ 16 w 23"/>
                <a:gd name="T17" fmla="*/ 18 h 23"/>
                <a:gd name="T18" fmla="*/ 20 w 23"/>
                <a:gd name="T19" fmla="*/ 11 h 23"/>
                <a:gd name="T20" fmla="*/ 20 w 23"/>
                <a:gd name="T21" fmla="*/ 11 h 23"/>
                <a:gd name="T22" fmla="*/ 23 w 23"/>
                <a:gd name="T23" fmla="*/ 7 h 23"/>
                <a:gd name="T24" fmla="*/ 23 w 23"/>
                <a:gd name="T25" fmla="*/ 5 h 23"/>
                <a:gd name="T26" fmla="*/ 20 w 23"/>
                <a:gd name="T27" fmla="*/ 2 h 23"/>
                <a:gd name="T28" fmla="*/ 16 w 23"/>
                <a:gd name="T29" fmla="*/ 0 h 23"/>
                <a:gd name="T30" fmla="*/ 16 w 23"/>
                <a:gd name="T31" fmla="*/ 0 h 23"/>
                <a:gd name="T32" fmla="*/ 7 w 23"/>
                <a:gd name="T33" fmla="*/ 5 h 23"/>
                <a:gd name="T34" fmla="*/ 0 w 23"/>
                <a:gd name="T35" fmla="*/ 11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23">
                  <a:moveTo>
                    <a:pt x="0" y="11"/>
                  </a:moveTo>
                  <a:lnTo>
                    <a:pt x="0" y="11"/>
                  </a:lnTo>
                  <a:lnTo>
                    <a:pt x="0" y="16"/>
                  </a:lnTo>
                  <a:lnTo>
                    <a:pt x="0" y="18"/>
                  </a:lnTo>
                  <a:lnTo>
                    <a:pt x="2" y="20"/>
                  </a:lnTo>
                  <a:lnTo>
                    <a:pt x="7" y="23"/>
                  </a:lnTo>
                  <a:lnTo>
                    <a:pt x="11" y="20"/>
                  </a:lnTo>
                  <a:lnTo>
                    <a:pt x="16" y="18"/>
                  </a:lnTo>
                  <a:lnTo>
                    <a:pt x="20" y="11"/>
                  </a:lnTo>
                  <a:lnTo>
                    <a:pt x="23" y="7"/>
                  </a:lnTo>
                  <a:lnTo>
                    <a:pt x="23" y="5"/>
                  </a:lnTo>
                  <a:lnTo>
                    <a:pt x="20" y="2"/>
                  </a:lnTo>
                  <a:lnTo>
                    <a:pt x="16" y="0"/>
                  </a:lnTo>
                  <a:lnTo>
                    <a:pt x="7" y="5"/>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3" name="Freeform 2580">
              <a:extLst>
                <a:ext uri="{FF2B5EF4-FFF2-40B4-BE49-F238E27FC236}">
                  <a16:creationId xmlns:a16="http://schemas.microsoft.com/office/drawing/2014/main" xmlns="" id="{BF0096B2-55E7-1A41-BE95-8C2867E746C0}"/>
                </a:ext>
              </a:extLst>
            </p:cNvPr>
            <p:cNvSpPr>
              <a:spLocks/>
            </p:cNvSpPr>
            <p:nvPr/>
          </p:nvSpPr>
          <p:spPr bwMode="auto">
            <a:xfrm>
              <a:off x="3008" y="3127"/>
              <a:ext cx="23" cy="23"/>
            </a:xfrm>
            <a:custGeom>
              <a:avLst/>
              <a:gdLst>
                <a:gd name="T0" fmla="*/ 0 w 23"/>
                <a:gd name="T1" fmla="*/ 11 h 23"/>
                <a:gd name="T2" fmla="*/ 0 w 23"/>
                <a:gd name="T3" fmla="*/ 11 h 23"/>
                <a:gd name="T4" fmla="*/ 0 w 23"/>
                <a:gd name="T5" fmla="*/ 16 h 23"/>
                <a:gd name="T6" fmla="*/ 0 w 23"/>
                <a:gd name="T7" fmla="*/ 18 h 23"/>
                <a:gd name="T8" fmla="*/ 2 w 23"/>
                <a:gd name="T9" fmla="*/ 20 h 23"/>
                <a:gd name="T10" fmla="*/ 7 w 23"/>
                <a:gd name="T11" fmla="*/ 23 h 23"/>
                <a:gd name="T12" fmla="*/ 7 w 23"/>
                <a:gd name="T13" fmla="*/ 23 h 23"/>
                <a:gd name="T14" fmla="*/ 11 w 23"/>
                <a:gd name="T15" fmla="*/ 20 h 23"/>
                <a:gd name="T16" fmla="*/ 16 w 23"/>
                <a:gd name="T17" fmla="*/ 18 h 23"/>
                <a:gd name="T18" fmla="*/ 20 w 23"/>
                <a:gd name="T19" fmla="*/ 11 h 23"/>
                <a:gd name="T20" fmla="*/ 20 w 23"/>
                <a:gd name="T21" fmla="*/ 11 h 23"/>
                <a:gd name="T22" fmla="*/ 23 w 23"/>
                <a:gd name="T23" fmla="*/ 7 h 23"/>
                <a:gd name="T24" fmla="*/ 23 w 23"/>
                <a:gd name="T25" fmla="*/ 5 h 23"/>
                <a:gd name="T26" fmla="*/ 20 w 23"/>
                <a:gd name="T27" fmla="*/ 2 h 23"/>
                <a:gd name="T28" fmla="*/ 16 w 23"/>
                <a:gd name="T29" fmla="*/ 0 h 23"/>
                <a:gd name="T30" fmla="*/ 16 w 23"/>
                <a:gd name="T31" fmla="*/ 0 h 23"/>
                <a:gd name="T32" fmla="*/ 7 w 23"/>
                <a:gd name="T33" fmla="*/ 5 h 23"/>
                <a:gd name="T34" fmla="*/ 0 w 23"/>
                <a:gd name="T35" fmla="*/ 11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23">
                  <a:moveTo>
                    <a:pt x="0" y="11"/>
                  </a:moveTo>
                  <a:lnTo>
                    <a:pt x="0" y="11"/>
                  </a:lnTo>
                  <a:lnTo>
                    <a:pt x="0" y="16"/>
                  </a:lnTo>
                  <a:lnTo>
                    <a:pt x="0" y="18"/>
                  </a:lnTo>
                  <a:lnTo>
                    <a:pt x="2" y="20"/>
                  </a:lnTo>
                  <a:lnTo>
                    <a:pt x="7" y="23"/>
                  </a:lnTo>
                  <a:lnTo>
                    <a:pt x="11" y="20"/>
                  </a:lnTo>
                  <a:lnTo>
                    <a:pt x="16" y="18"/>
                  </a:lnTo>
                  <a:lnTo>
                    <a:pt x="20" y="11"/>
                  </a:lnTo>
                  <a:lnTo>
                    <a:pt x="23" y="7"/>
                  </a:lnTo>
                  <a:lnTo>
                    <a:pt x="23" y="5"/>
                  </a:lnTo>
                  <a:lnTo>
                    <a:pt x="20" y="2"/>
                  </a:lnTo>
                  <a:lnTo>
                    <a:pt x="16" y="0"/>
                  </a:lnTo>
                  <a:lnTo>
                    <a:pt x="7" y="5"/>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4" name="Freeform 2581">
              <a:extLst>
                <a:ext uri="{FF2B5EF4-FFF2-40B4-BE49-F238E27FC236}">
                  <a16:creationId xmlns:a16="http://schemas.microsoft.com/office/drawing/2014/main" xmlns="" id="{D0DCF925-1130-E345-B109-EA80DFE25C18}"/>
                </a:ext>
              </a:extLst>
            </p:cNvPr>
            <p:cNvSpPr>
              <a:spLocks/>
            </p:cNvSpPr>
            <p:nvPr/>
          </p:nvSpPr>
          <p:spPr bwMode="auto">
            <a:xfrm>
              <a:off x="2986" y="3129"/>
              <a:ext cx="24" cy="21"/>
            </a:xfrm>
            <a:custGeom>
              <a:avLst/>
              <a:gdLst>
                <a:gd name="T0" fmla="*/ 2 w 24"/>
                <a:gd name="T1" fmla="*/ 9 h 21"/>
                <a:gd name="T2" fmla="*/ 2 w 24"/>
                <a:gd name="T3" fmla="*/ 9 h 21"/>
                <a:gd name="T4" fmla="*/ 0 w 24"/>
                <a:gd name="T5" fmla="*/ 14 h 21"/>
                <a:gd name="T6" fmla="*/ 2 w 24"/>
                <a:gd name="T7" fmla="*/ 16 h 21"/>
                <a:gd name="T8" fmla="*/ 4 w 24"/>
                <a:gd name="T9" fmla="*/ 18 h 21"/>
                <a:gd name="T10" fmla="*/ 6 w 24"/>
                <a:gd name="T11" fmla="*/ 21 h 21"/>
                <a:gd name="T12" fmla="*/ 6 w 24"/>
                <a:gd name="T13" fmla="*/ 21 h 21"/>
                <a:gd name="T14" fmla="*/ 11 w 24"/>
                <a:gd name="T15" fmla="*/ 18 h 21"/>
                <a:gd name="T16" fmla="*/ 15 w 24"/>
                <a:gd name="T17" fmla="*/ 16 h 21"/>
                <a:gd name="T18" fmla="*/ 22 w 24"/>
                <a:gd name="T19" fmla="*/ 9 h 21"/>
                <a:gd name="T20" fmla="*/ 22 w 24"/>
                <a:gd name="T21" fmla="*/ 9 h 21"/>
                <a:gd name="T22" fmla="*/ 24 w 24"/>
                <a:gd name="T23" fmla="*/ 5 h 21"/>
                <a:gd name="T24" fmla="*/ 24 w 24"/>
                <a:gd name="T25" fmla="*/ 3 h 21"/>
                <a:gd name="T26" fmla="*/ 22 w 24"/>
                <a:gd name="T27" fmla="*/ 0 h 21"/>
                <a:gd name="T28" fmla="*/ 18 w 24"/>
                <a:gd name="T29" fmla="*/ 0 h 21"/>
                <a:gd name="T30" fmla="*/ 18 w 24"/>
                <a:gd name="T31" fmla="*/ 0 h 21"/>
                <a:gd name="T32" fmla="*/ 9 w 24"/>
                <a:gd name="T33" fmla="*/ 3 h 21"/>
                <a:gd name="T34" fmla="*/ 2 w 24"/>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21">
                  <a:moveTo>
                    <a:pt x="2" y="9"/>
                  </a:moveTo>
                  <a:lnTo>
                    <a:pt x="2" y="9"/>
                  </a:lnTo>
                  <a:lnTo>
                    <a:pt x="0" y="14"/>
                  </a:lnTo>
                  <a:lnTo>
                    <a:pt x="2" y="16"/>
                  </a:lnTo>
                  <a:lnTo>
                    <a:pt x="4" y="18"/>
                  </a:lnTo>
                  <a:lnTo>
                    <a:pt x="6" y="21"/>
                  </a:lnTo>
                  <a:lnTo>
                    <a:pt x="11" y="18"/>
                  </a:lnTo>
                  <a:lnTo>
                    <a:pt x="15" y="16"/>
                  </a:lnTo>
                  <a:lnTo>
                    <a:pt x="22" y="9"/>
                  </a:lnTo>
                  <a:lnTo>
                    <a:pt x="24" y="5"/>
                  </a:lnTo>
                  <a:lnTo>
                    <a:pt x="24" y="3"/>
                  </a:lnTo>
                  <a:lnTo>
                    <a:pt x="22" y="0"/>
                  </a:lnTo>
                  <a:lnTo>
                    <a:pt x="18" y="0"/>
                  </a:lnTo>
                  <a:lnTo>
                    <a:pt x="9" y="3"/>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5" name="Freeform 2582">
              <a:extLst>
                <a:ext uri="{FF2B5EF4-FFF2-40B4-BE49-F238E27FC236}">
                  <a16:creationId xmlns:a16="http://schemas.microsoft.com/office/drawing/2014/main" xmlns="" id="{EAD0E76A-D64B-BA45-837C-591830449EA7}"/>
                </a:ext>
              </a:extLst>
            </p:cNvPr>
            <p:cNvSpPr>
              <a:spLocks/>
            </p:cNvSpPr>
            <p:nvPr/>
          </p:nvSpPr>
          <p:spPr bwMode="auto">
            <a:xfrm>
              <a:off x="2986" y="3129"/>
              <a:ext cx="24" cy="21"/>
            </a:xfrm>
            <a:custGeom>
              <a:avLst/>
              <a:gdLst>
                <a:gd name="T0" fmla="*/ 2 w 24"/>
                <a:gd name="T1" fmla="*/ 9 h 21"/>
                <a:gd name="T2" fmla="*/ 2 w 24"/>
                <a:gd name="T3" fmla="*/ 9 h 21"/>
                <a:gd name="T4" fmla="*/ 0 w 24"/>
                <a:gd name="T5" fmla="*/ 14 h 21"/>
                <a:gd name="T6" fmla="*/ 2 w 24"/>
                <a:gd name="T7" fmla="*/ 16 h 21"/>
                <a:gd name="T8" fmla="*/ 4 w 24"/>
                <a:gd name="T9" fmla="*/ 18 h 21"/>
                <a:gd name="T10" fmla="*/ 6 w 24"/>
                <a:gd name="T11" fmla="*/ 21 h 21"/>
                <a:gd name="T12" fmla="*/ 6 w 24"/>
                <a:gd name="T13" fmla="*/ 21 h 21"/>
                <a:gd name="T14" fmla="*/ 11 w 24"/>
                <a:gd name="T15" fmla="*/ 18 h 21"/>
                <a:gd name="T16" fmla="*/ 15 w 24"/>
                <a:gd name="T17" fmla="*/ 16 h 21"/>
                <a:gd name="T18" fmla="*/ 22 w 24"/>
                <a:gd name="T19" fmla="*/ 9 h 21"/>
                <a:gd name="T20" fmla="*/ 22 w 24"/>
                <a:gd name="T21" fmla="*/ 9 h 21"/>
                <a:gd name="T22" fmla="*/ 24 w 24"/>
                <a:gd name="T23" fmla="*/ 5 h 21"/>
                <a:gd name="T24" fmla="*/ 24 w 24"/>
                <a:gd name="T25" fmla="*/ 3 h 21"/>
                <a:gd name="T26" fmla="*/ 22 w 24"/>
                <a:gd name="T27" fmla="*/ 0 h 21"/>
                <a:gd name="T28" fmla="*/ 18 w 24"/>
                <a:gd name="T29" fmla="*/ 0 h 21"/>
                <a:gd name="T30" fmla="*/ 18 w 24"/>
                <a:gd name="T31" fmla="*/ 0 h 21"/>
                <a:gd name="T32" fmla="*/ 9 w 24"/>
                <a:gd name="T33" fmla="*/ 3 h 21"/>
                <a:gd name="T34" fmla="*/ 2 w 24"/>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4" h="21">
                  <a:moveTo>
                    <a:pt x="2" y="9"/>
                  </a:moveTo>
                  <a:lnTo>
                    <a:pt x="2" y="9"/>
                  </a:lnTo>
                  <a:lnTo>
                    <a:pt x="0" y="14"/>
                  </a:lnTo>
                  <a:lnTo>
                    <a:pt x="2" y="16"/>
                  </a:lnTo>
                  <a:lnTo>
                    <a:pt x="4" y="18"/>
                  </a:lnTo>
                  <a:lnTo>
                    <a:pt x="6" y="21"/>
                  </a:lnTo>
                  <a:lnTo>
                    <a:pt x="11" y="18"/>
                  </a:lnTo>
                  <a:lnTo>
                    <a:pt x="15" y="16"/>
                  </a:lnTo>
                  <a:lnTo>
                    <a:pt x="22" y="9"/>
                  </a:lnTo>
                  <a:lnTo>
                    <a:pt x="24" y="5"/>
                  </a:lnTo>
                  <a:lnTo>
                    <a:pt x="24" y="3"/>
                  </a:lnTo>
                  <a:lnTo>
                    <a:pt x="22" y="0"/>
                  </a:lnTo>
                  <a:lnTo>
                    <a:pt x="18" y="0"/>
                  </a:lnTo>
                  <a:lnTo>
                    <a:pt x="9" y="3"/>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6" name="Freeform 2583">
              <a:extLst>
                <a:ext uri="{FF2B5EF4-FFF2-40B4-BE49-F238E27FC236}">
                  <a16:creationId xmlns:a16="http://schemas.microsoft.com/office/drawing/2014/main" xmlns="" id="{DF73F8BB-CD22-6A49-AABC-CE7E655E599C}"/>
                </a:ext>
              </a:extLst>
            </p:cNvPr>
            <p:cNvSpPr>
              <a:spLocks/>
            </p:cNvSpPr>
            <p:nvPr/>
          </p:nvSpPr>
          <p:spPr bwMode="auto">
            <a:xfrm>
              <a:off x="2965" y="3129"/>
              <a:ext cx="25" cy="21"/>
            </a:xfrm>
            <a:custGeom>
              <a:avLst/>
              <a:gdLst>
                <a:gd name="T0" fmla="*/ 3 w 25"/>
                <a:gd name="T1" fmla="*/ 9 h 21"/>
                <a:gd name="T2" fmla="*/ 3 w 25"/>
                <a:gd name="T3" fmla="*/ 9 h 21"/>
                <a:gd name="T4" fmla="*/ 0 w 25"/>
                <a:gd name="T5" fmla="*/ 14 h 21"/>
                <a:gd name="T6" fmla="*/ 0 w 25"/>
                <a:gd name="T7" fmla="*/ 18 h 21"/>
                <a:gd name="T8" fmla="*/ 3 w 25"/>
                <a:gd name="T9" fmla="*/ 21 h 21"/>
                <a:gd name="T10" fmla="*/ 7 w 25"/>
                <a:gd name="T11" fmla="*/ 21 h 21"/>
                <a:gd name="T12" fmla="*/ 7 w 25"/>
                <a:gd name="T13" fmla="*/ 21 h 21"/>
                <a:gd name="T14" fmla="*/ 12 w 25"/>
                <a:gd name="T15" fmla="*/ 21 h 21"/>
                <a:gd name="T16" fmla="*/ 16 w 25"/>
                <a:gd name="T17" fmla="*/ 18 h 21"/>
                <a:gd name="T18" fmla="*/ 23 w 25"/>
                <a:gd name="T19" fmla="*/ 9 h 21"/>
                <a:gd name="T20" fmla="*/ 23 w 25"/>
                <a:gd name="T21" fmla="*/ 9 h 21"/>
                <a:gd name="T22" fmla="*/ 25 w 25"/>
                <a:gd name="T23" fmla="*/ 7 h 21"/>
                <a:gd name="T24" fmla="*/ 23 w 25"/>
                <a:gd name="T25" fmla="*/ 3 h 21"/>
                <a:gd name="T26" fmla="*/ 23 w 25"/>
                <a:gd name="T27" fmla="*/ 0 h 21"/>
                <a:gd name="T28" fmla="*/ 18 w 25"/>
                <a:gd name="T29" fmla="*/ 0 h 21"/>
                <a:gd name="T30" fmla="*/ 18 w 25"/>
                <a:gd name="T31" fmla="*/ 0 h 21"/>
                <a:gd name="T32" fmla="*/ 9 w 25"/>
                <a:gd name="T33" fmla="*/ 3 h 21"/>
                <a:gd name="T34" fmla="*/ 3 w 25"/>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21">
                  <a:moveTo>
                    <a:pt x="3" y="9"/>
                  </a:moveTo>
                  <a:lnTo>
                    <a:pt x="3" y="9"/>
                  </a:lnTo>
                  <a:lnTo>
                    <a:pt x="0" y="14"/>
                  </a:lnTo>
                  <a:lnTo>
                    <a:pt x="0" y="18"/>
                  </a:lnTo>
                  <a:lnTo>
                    <a:pt x="3" y="21"/>
                  </a:lnTo>
                  <a:lnTo>
                    <a:pt x="7" y="21"/>
                  </a:lnTo>
                  <a:lnTo>
                    <a:pt x="12" y="21"/>
                  </a:lnTo>
                  <a:lnTo>
                    <a:pt x="16" y="18"/>
                  </a:lnTo>
                  <a:lnTo>
                    <a:pt x="23" y="9"/>
                  </a:lnTo>
                  <a:lnTo>
                    <a:pt x="25" y="7"/>
                  </a:lnTo>
                  <a:lnTo>
                    <a:pt x="23" y="3"/>
                  </a:lnTo>
                  <a:lnTo>
                    <a:pt x="23" y="0"/>
                  </a:lnTo>
                  <a:lnTo>
                    <a:pt x="18" y="0"/>
                  </a:lnTo>
                  <a:lnTo>
                    <a:pt x="9" y="3"/>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7" name="Freeform 2584">
              <a:extLst>
                <a:ext uri="{FF2B5EF4-FFF2-40B4-BE49-F238E27FC236}">
                  <a16:creationId xmlns:a16="http://schemas.microsoft.com/office/drawing/2014/main" xmlns="" id="{213B4AB7-ED42-7741-A18A-05FC2F2BC164}"/>
                </a:ext>
              </a:extLst>
            </p:cNvPr>
            <p:cNvSpPr>
              <a:spLocks/>
            </p:cNvSpPr>
            <p:nvPr/>
          </p:nvSpPr>
          <p:spPr bwMode="auto">
            <a:xfrm>
              <a:off x="2965" y="3129"/>
              <a:ext cx="25" cy="21"/>
            </a:xfrm>
            <a:custGeom>
              <a:avLst/>
              <a:gdLst>
                <a:gd name="T0" fmla="*/ 3 w 25"/>
                <a:gd name="T1" fmla="*/ 9 h 21"/>
                <a:gd name="T2" fmla="*/ 3 w 25"/>
                <a:gd name="T3" fmla="*/ 9 h 21"/>
                <a:gd name="T4" fmla="*/ 0 w 25"/>
                <a:gd name="T5" fmla="*/ 14 h 21"/>
                <a:gd name="T6" fmla="*/ 0 w 25"/>
                <a:gd name="T7" fmla="*/ 18 h 21"/>
                <a:gd name="T8" fmla="*/ 3 w 25"/>
                <a:gd name="T9" fmla="*/ 21 h 21"/>
                <a:gd name="T10" fmla="*/ 7 w 25"/>
                <a:gd name="T11" fmla="*/ 21 h 21"/>
                <a:gd name="T12" fmla="*/ 7 w 25"/>
                <a:gd name="T13" fmla="*/ 21 h 21"/>
                <a:gd name="T14" fmla="*/ 12 w 25"/>
                <a:gd name="T15" fmla="*/ 21 h 21"/>
                <a:gd name="T16" fmla="*/ 16 w 25"/>
                <a:gd name="T17" fmla="*/ 18 h 21"/>
                <a:gd name="T18" fmla="*/ 23 w 25"/>
                <a:gd name="T19" fmla="*/ 9 h 21"/>
                <a:gd name="T20" fmla="*/ 23 w 25"/>
                <a:gd name="T21" fmla="*/ 9 h 21"/>
                <a:gd name="T22" fmla="*/ 25 w 25"/>
                <a:gd name="T23" fmla="*/ 7 h 21"/>
                <a:gd name="T24" fmla="*/ 23 w 25"/>
                <a:gd name="T25" fmla="*/ 3 h 21"/>
                <a:gd name="T26" fmla="*/ 23 w 25"/>
                <a:gd name="T27" fmla="*/ 0 h 21"/>
                <a:gd name="T28" fmla="*/ 18 w 25"/>
                <a:gd name="T29" fmla="*/ 0 h 21"/>
                <a:gd name="T30" fmla="*/ 18 w 25"/>
                <a:gd name="T31" fmla="*/ 0 h 21"/>
                <a:gd name="T32" fmla="*/ 9 w 25"/>
                <a:gd name="T33" fmla="*/ 3 h 21"/>
                <a:gd name="T34" fmla="*/ 3 w 25"/>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21">
                  <a:moveTo>
                    <a:pt x="3" y="9"/>
                  </a:moveTo>
                  <a:lnTo>
                    <a:pt x="3" y="9"/>
                  </a:lnTo>
                  <a:lnTo>
                    <a:pt x="0" y="14"/>
                  </a:lnTo>
                  <a:lnTo>
                    <a:pt x="0" y="18"/>
                  </a:lnTo>
                  <a:lnTo>
                    <a:pt x="3" y="21"/>
                  </a:lnTo>
                  <a:lnTo>
                    <a:pt x="7" y="21"/>
                  </a:lnTo>
                  <a:lnTo>
                    <a:pt x="12" y="21"/>
                  </a:lnTo>
                  <a:lnTo>
                    <a:pt x="16" y="18"/>
                  </a:lnTo>
                  <a:lnTo>
                    <a:pt x="23" y="9"/>
                  </a:lnTo>
                  <a:lnTo>
                    <a:pt x="25" y="7"/>
                  </a:lnTo>
                  <a:lnTo>
                    <a:pt x="23" y="3"/>
                  </a:lnTo>
                  <a:lnTo>
                    <a:pt x="23" y="0"/>
                  </a:lnTo>
                  <a:lnTo>
                    <a:pt x="18" y="0"/>
                  </a:lnTo>
                  <a:lnTo>
                    <a:pt x="9" y="3"/>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8" name="Freeform 2585">
              <a:extLst>
                <a:ext uri="{FF2B5EF4-FFF2-40B4-BE49-F238E27FC236}">
                  <a16:creationId xmlns:a16="http://schemas.microsoft.com/office/drawing/2014/main" xmlns="" id="{7240C11D-FD7B-4544-9A1C-2C64EF7BCCA7}"/>
                </a:ext>
              </a:extLst>
            </p:cNvPr>
            <p:cNvSpPr>
              <a:spLocks/>
            </p:cNvSpPr>
            <p:nvPr/>
          </p:nvSpPr>
          <p:spPr bwMode="auto">
            <a:xfrm>
              <a:off x="2945" y="3129"/>
              <a:ext cx="23" cy="21"/>
            </a:xfrm>
            <a:custGeom>
              <a:avLst/>
              <a:gdLst>
                <a:gd name="T0" fmla="*/ 0 w 23"/>
                <a:gd name="T1" fmla="*/ 12 h 21"/>
                <a:gd name="T2" fmla="*/ 0 w 23"/>
                <a:gd name="T3" fmla="*/ 12 h 21"/>
                <a:gd name="T4" fmla="*/ 0 w 23"/>
                <a:gd name="T5" fmla="*/ 14 h 21"/>
                <a:gd name="T6" fmla="*/ 0 w 23"/>
                <a:gd name="T7" fmla="*/ 18 h 21"/>
                <a:gd name="T8" fmla="*/ 2 w 23"/>
                <a:gd name="T9" fmla="*/ 21 h 21"/>
                <a:gd name="T10" fmla="*/ 5 w 23"/>
                <a:gd name="T11" fmla="*/ 21 h 21"/>
                <a:gd name="T12" fmla="*/ 5 w 23"/>
                <a:gd name="T13" fmla="*/ 21 h 21"/>
                <a:gd name="T14" fmla="*/ 14 w 23"/>
                <a:gd name="T15" fmla="*/ 18 h 21"/>
                <a:gd name="T16" fmla="*/ 23 w 23"/>
                <a:gd name="T17" fmla="*/ 9 h 21"/>
                <a:gd name="T18" fmla="*/ 23 w 23"/>
                <a:gd name="T19" fmla="*/ 9 h 21"/>
                <a:gd name="T20" fmla="*/ 23 w 23"/>
                <a:gd name="T21" fmla="*/ 7 h 21"/>
                <a:gd name="T22" fmla="*/ 23 w 23"/>
                <a:gd name="T23" fmla="*/ 3 h 21"/>
                <a:gd name="T24" fmla="*/ 20 w 23"/>
                <a:gd name="T25" fmla="*/ 0 h 21"/>
                <a:gd name="T26" fmla="*/ 18 w 23"/>
                <a:gd name="T27" fmla="*/ 0 h 21"/>
                <a:gd name="T28" fmla="*/ 18 w 23"/>
                <a:gd name="T29" fmla="*/ 0 h 21"/>
                <a:gd name="T30" fmla="*/ 9 w 23"/>
                <a:gd name="T31" fmla="*/ 3 h 21"/>
                <a:gd name="T32" fmla="*/ 0 w 2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1">
                  <a:moveTo>
                    <a:pt x="0" y="12"/>
                  </a:moveTo>
                  <a:lnTo>
                    <a:pt x="0" y="12"/>
                  </a:lnTo>
                  <a:lnTo>
                    <a:pt x="0" y="14"/>
                  </a:lnTo>
                  <a:lnTo>
                    <a:pt x="0" y="18"/>
                  </a:lnTo>
                  <a:lnTo>
                    <a:pt x="2" y="21"/>
                  </a:lnTo>
                  <a:lnTo>
                    <a:pt x="5" y="21"/>
                  </a:lnTo>
                  <a:lnTo>
                    <a:pt x="14" y="18"/>
                  </a:lnTo>
                  <a:lnTo>
                    <a:pt x="23" y="9"/>
                  </a:lnTo>
                  <a:lnTo>
                    <a:pt x="23" y="7"/>
                  </a:lnTo>
                  <a:lnTo>
                    <a:pt x="23" y="3"/>
                  </a:lnTo>
                  <a:lnTo>
                    <a:pt x="20" y="0"/>
                  </a:lnTo>
                  <a:lnTo>
                    <a:pt x="18" y="0"/>
                  </a:lnTo>
                  <a:lnTo>
                    <a:pt x="9" y="3"/>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69" name="Freeform 2586">
              <a:extLst>
                <a:ext uri="{FF2B5EF4-FFF2-40B4-BE49-F238E27FC236}">
                  <a16:creationId xmlns:a16="http://schemas.microsoft.com/office/drawing/2014/main" xmlns="" id="{F5D93C47-A4FB-E34E-876D-50CC109BCFB3}"/>
                </a:ext>
              </a:extLst>
            </p:cNvPr>
            <p:cNvSpPr>
              <a:spLocks/>
            </p:cNvSpPr>
            <p:nvPr/>
          </p:nvSpPr>
          <p:spPr bwMode="auto">
            <a:xfrm>
              <a:off x="2945" y="3129"/>
              <a:ext cx="23" cy="21"/>
            </a:xfrm>
            <a:custGeom>
              <a:avLst/>
              <a:gdLst>
                <a:gd name="T0" fmla="*/ 0 w 23"/>
                <a:gd name="T1" fmla="*/ 12 h 21"/>
                <a:gd name="T2" fmla="*/ 0 w 23"/>
                <a:gd name="T3" fmla="*/ 12 h 21"/>
                <a:gd name="T4" fmla="*/ 0 w 23"/>
                <a:gd name="T5" fmla="*/ 14 h 21"/>
                <a:gd name="T6" fmla="*/ 0 w 23"/>
                <a:gd name="T7" fmla="*/ 18 h 21"/>
                <a:gd name="T8" fmla="*/ 2 w 23"/>
                <a:gd name="T9" fmla="*/ 21 h 21"/>
                <a:gd name="T10" fmla="*/ 5 w 23"/>
                <a:gd name="T11" fmla="*/ 21 h 21"/>
                <a:gd name="T12" fmla="*/ 5 w 23"/>
                <a:gd name="T13" fmla="*/ 21 h 21"/>
                <a:gd name="T14" fmla="*/ 14 w 23"/>
                <a:gd name="T15" fmla="*/ 18 h 21"/>
                <a:gd name="T16" fmla="*/ 23 w 23"/>
                <a:gd name="T17" fmla="*/ 9 h 21"/>
                <a:gd name="T18" fmla="*/ 23 w 23"/>
                <a:gd name="T19" fmla="*/ 9 h 21"/>
                <a:gd name="T20" fmla="*/ 23 w 23"/>
                <a:gd name="T21" fmla="*/ 7 h 21"/>
                <a:gd name="T22" fmla="*/ 23 w 23"/>
                <a:gd name="T23" fmla="*/ 3 h 21"/>
                <a:gd name="T24" fmla="*/ 20 w 23"/>
                <a:gd name="T25" fmla="*/ 0 h 21"/>
                <a:gd name="T26" fmla="*/ 18 w 23"/>
                <a:gd name="T27" fmla="*/ 0 h 21"/>
                <a:gd name="T28" fmla="*/ 18 w 23"/>
                <a:gd name="T29" fmla="*/ 0 h 21"/>
                <a:gd name="T30" fmla="*/ 9 w 23"/>
                <a:gd name="T31" fmla="*/ 3 h 21"/>
                <a:gd name="T32" fmla="*/ 0 w 2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1">
                  <a:moveTo>
                    <a:pt x="0" y="12"/>
                  </a:moveTo>
                  <a:lnTo>
                    <a:pt x="0" y="12"/>
                  </a:lnTo>
                  <a:lnTo>
                    <a:pt x="0" y="14"/>
                  </a:lnTo>
                  <a:lnTo>
                    <a:pt x="0" y="18"/>
                  </a:lnTo>
                  <a:lnTo>
                    <a:pt x="2" y="21"/>
                  </a:lnTo>
                  <a:lnTo>
                    <a:pt x="5" y="21"/>
                  </a:lnTo>
                  <a:lnTo>
                    <a:pt x="14" y="18"/>
                  </a:lnTo>
                  <a:lnTo>
                    <a:pt x="23" y="9"/>
                  </a:lnTo>
                  <a:lnTo>
                    <a:pt x="23" y="7"/>
                  </a:lnTo>
                  <a:lnTo>
                    <a:pt x="23" y="3"/>
                  </a:lnTo>
                  <a:lnTo>
                    <a:pt x="20" y="0"/>
                  </a:lnTo>
                  <a:lnTo>
                    <a:pt x="18" y="0"/>
                  </a:lnTo>
                  <a:lnTo>
                    <a:pt x="9" y="3"/>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0" name="Freeform 2587">
              <a:extLst>
                <a:ext uri="{FF2B5EF4-FFF2-40B4-BE49-F238E27FC236}">
                  <a16:creationId xmlns:a16="http://schemas.microsoft.com/office/drawing/2014/main" xmlns="" id="{6A4A253C-C1DE-D540-82FA-6C5276477014}"/>
                </a:ext>
              </a:extLst>
            </p:cNvPr>
            <p:cNvSpPr>
              <a:spLocks/>
            </p:cNvSpPr>
            <p:nvPr/>
          </p:nvSpPr>
          <p:spPr bwMode="auto">
            <a:xfrm>
              <a:off x="2420" y="3138"/>
              <a:ext cx="43" cy="21"/>
            </a:xfrm>
            <a:custGeom>
              <a:avLst/>
              <a:gdLst>
                <a:gd name="T0" fmla="*/ 5 w 43"/>
                <a:gd name="T1" fmla="*/ 12 h 21"/>
                <a:gd name="T2" fmla="*/ 5 w 43"/>
                <a:gd name="T3" fmla="*/ 12 h 21"/>
                <a:gd name="T4" fmla="*/ 0 w 43"/>
                <a:gd name="T5" fmla="*/ 14 h 21"/>
                <a:gd name="T6" fmla="*/ 0 w 43"/>
                <a:gd name="T7" fmla="*/ 18 h 21"/>
                <a:gd name="T8" fmla="*/ 3 w 43"/>
                <a:gd name="T9" fmla="*/ 21 h 21"/>
                <a:gd name="T10" fmla="*/ 7 w 43"/>
                <a:gd name="T11" fmla="*/ 21 h 21"/>
                <a:gd name="T12" fmla="*/ 7 w 43"/>
                <a:gd name="T13" fmla="*/ 21 h 21"/>
                <a:gd name="T14" fmla="*/ 23 w 43"/>
                <a:gd name="T15" fmla="*/ 18 h 21"/>
                <a:gd name="T16" fmla="*/ 36 w 43"/>
                <a:gd name="T17" fmla="*/ 9 h 21"/>
                <a:gd name="T18" fmla="*/ 36 w 43"/>
                <a:gd name="T19" fmla="*/ 9 h 21"/>
                <a:gd name="T20" fmla="*/ 41 w 43"/>
                <a:gd name="T21" fmla="*/ 7 h 21"/>
                <a:gd name="T22" fmla="*/ 43 w 43"/>
                <a:gd name="T23" fmla="*/ 3 h 21"/>
                <a:gd name="T24" fmla="*/ 41 w 43"/>
                <a:gd name="T25" fmla="*/ 0 h 21"/>
                <a:gd name="T26" fmla="*/ 36 w 43"/>
                <a:gd name="T27" fmla="*/ 0 h 21"/>
                <a:gd name="T28" fmla="*/ 36 w 43"/>
                <a:gd name="T29" fmla="*/ 0 h 21"/>
                <a:gd name="T30" fmla="*/ 21 w 43"/>
                <a:gd name="T31" fmla="*/ 3 h 21"/>
                <a:gd name="T32" fmla="*/ 5 w 4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5" y="12"/>
                  </a:moveTo>
                  <a:lnTo>
                    <a:pt x="5" y="12"/>
                  </a:lnTo>
                  <a:lnTo>
                    <a:pt x="0" y="14"/>
                  </a:lnTo>
                  <a:lnTo>
                    <a:pt x="0" y="18"/>
                  </a:lnTo>
                  <a:lnTo>
                    <a:pt x="3" y="21"/>
                  </a:lnTo>
                  <a:lnTo>
                    <a:pt x="7" y="21"/>
                  </a:lnTo>
                  <a:lnTo>
                    <a:pt x="23" y="18"/>
                  </a:lnTo>
                  <a:lnTo>
                    <a:pt x="36" y="9"/>
                  </a:lnTo>
                  <a:lnTo>
                    <a:pt x="41" y="7"/>
                  </a:lnTo>
                  <a:lnTo>
                    <a:pt x="43" y="3"/>
                  </a:lnTo>
                  <a:lnTo>
                    <a:pt x="41" y="0"/>
                  </a:lnTo>
                  <a:lnTo>
                    <a:pt x="36" y="0"/>
                  </a:lnTo>
                  <a:lnTo>
                    <a:pt x="21" y="3"/>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1" name="Freeform 2588">
              <a:extLst>
                <a:ext uri="{FF2B5EF4-FFF2-40B4-BE49-F238E27FC236}">
                  <a16:creationId xmlns:a16="http://schemas.microsoft.com/office/drawing/2014/main" xmlns="" id="{98AEB66B-10A7-0146-B305-ADADBDB843CB}"/>
                </a:ext>
              </a:extLst>
            </p:cNvPr>
            <p:cNvSpPr>
              <a:spLocks/>
            </p:cNvSpPr>
            <p:nvPr/>
          </p:nvSpPr>
          <p:spPr bwMode="auto">
            <a:xfrm>
              <a:off x="2420" y="3138"/>
              <a:ext cx="43" cy="21"/>
            </a:xfrm>
            <a:custGeom>
              <a:avLst/>
              <a:gdLst>
                <a:gd name="T0" fmla="*/ 5 w 43"/>
                <a:gd name="T1" fmla="*/ 12 h 21"/>
                <a:gd name="T2" fmla="*/ 5 w 43"/>
                <a:gd name="T3" fmla="*/ 12 h 21"/>
                <a:gd name="T4" fmla="*/ 0 w 43"/>
                <a:gd name="T5" fmla="*/ 14 h 21"/>
                <a:gd name="T6" fmla="*/ 0 w 43"/>
                <a:gd name="T7" fmla="*/ 18 h 21"/>
                <a:gd name="T8" fmla="*/ 3 w 43"/>
                <a:gd name="T9" fmla="*/ 21 h 21"/>
                <a:gd name="T10" fmla="*/ 7 w 43"/>
                <a:gd name="T11" fmla="*/ 21 h 21"/>
                <a:gd name="T12" fmla="*/ 7 w 43"/>
                <a:gd name="T13" fmla="*/ 21 h 21"/>
                <a:gd name="T14" fmla="*/ 23 w 43"/>
                <a:gd name="T15" fmla="*/ 18 h 21"/>
                <a:gd name="T16" fmla="*/ 36 w 43"/>
                <a:gd name="T17" fmla="*/ 9 h 21"/>
                <a:gd name="T18" fmla="*/ 36 w 43"/>
                <a:gd name="T19" fmla="*/ 9 h 21"/>
                <a:gd name="T20" fmla="*/ 41 w 43"/>
                <a:gd name="T21" fmla="*/ 7 h 21"/>
                <a:gd name="T22" fmla="*/ 43 w 43"/>
                <a:gd name="T23" fmla="*/ 3 h 21"/>
                <a:gd name="T24" fmla="*/ 41 w 43"/>
                <a:gd name="T25" fmla="*/ 0 h 21"/>
                <a:gd name="T26" fmla="*/ 36 w 43"/>
                <a:gd name="T27" fmla="*/ 0 h 21"/>
                <a:gd name="T28" fmla="*/ 36 w 43"/>
                <a:gd name="T29" fmla="*/ 0 h 21"/>
                <a:gd name="T30" fmla="*/ 21 w 43"/>
                <a:gd name="T31" fmla="*/ 3 h 21"/>
                <a:gd name="T32" fmla="*/ 5 w 4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5" y="12"/>
                  </a:moveTo>
                  <a:lnTo>
                    <a:pt x="5" y="12"/>
                  </a:lnTo>
                  <a:lnTo>
                    <a:pt x="0" y="14"/>
                  </a:lnTo>
                  <a:lnTo>
                    <a:pt x="0" y="18"/>
                  </a:lnTo>
                  <a:lnTo>
                    <a:pt x="3" y="21"/>
                  </a:lnTo>
                  <a:lnTo>
                    <a:pt x="7" y="21"/>
                  </a:lnTo>
                  <a:lnTo>
                    <a:pt x="23" y="18"/>
                  </a:lnTo>
                  <a:lnTo>
                    <a:pt x="36" y="9"/>
                  </a:lnTo>
                  <a:lnTo>
                    <a:pt x="41" y="7"/>
                  </a:lnTo>
                  <a:lnTo>
                    <a:pt x="43" y="3"/>
                  </a:lnTo>
                  <a:lnTo>
                    <a:pt x="41" y="0"/>
                  </a:lnTo>
                  <a:lnTo>
                    <a:pt x="36" y="0"/>
                  </a:lnTo>
                  <a:lnTo>
                    <a:pt x="21" y="3"/>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2" name="Freeform 2589">
              <a:extLst>
                <a:ext uri="{FF2B5EF4-FFF2-40B4-BE49-F238E27FC236}">
                  <a16:creationId xmlns:a16="http://schemas.microsoft.com/office/drawing/2014/main" xmlns="" id="{2DD57B3C-2BF2-A146-BFD7-02FF462FE07E}"/>
                </a:ext>
              </a:extLst>
            </p:cNvPr>
            <p:cNvSpPr>
              <a:spLocks/>
            </p:cNvSpPr>
            <p:nvPr/>
          </p:nvSpPr>
          <p:spPr bwMode="auto">
            <a:xfrm>
              <a:off x="2387" y="3138"/>
              <a:ext cx="45" cy="21"/>
            </a:xfrm>
            <a:custGeom>
              <a:avLst/>
              <a:gdLst>
                <a:gd name="T0" fmla="*/ 6 w 45"/>
                <a:gd name="T1" fmla="*/ 12 h 21"/>
                <a:gd name="T2" fmla="*/ 6 w 45"/>
                <a:gd name="T3" fmla="*/ 12 h 21"/>
                <a:gd name="T4" fmla="*/ 2 w 45"/>
                <a:gd name="T5" fmla="*/ 16 h 21"/>
                <a:gd name="T6" fmla="*/ 0 w 45"/>
                <a:gd name="T7" fmla="*/ 18 h 21"/>
                <a:gd name="T8" fmla="*/ 2 w 45"/>
                <a:gd name="T9" fmla="*/ 21 h 21"/>
                <a:gd name="T10" fmla="*/ 9 w 45"/>
                <a:gd name="T11" fmla="*/ 21 h 21"/>
                <a:gd name="T12" fmla="*/ 9 w 45"/>
                <a:gd name="T13" fmla="*/ 21 h 21"/>
                <a:gd name="T14" fmla="*/ 24 w 45"/>
                <a:gd name="T15" fmla="*/ 18 h 21"/>
                <a:gd name="T16" fmla="*/ 38 w 45"/>
                <a:gd name="T17" fmla="*/ 12 h 21"/>
                <a:gd name="T18" fmla="*/ 38 w 45"/>
                <a:gd name="T19" fmla="*/ 12 h 21"/>
                <a:gd name="T20" fmla="*/ 42 w 45"/>
                <a:gd name="T21" fmla="*/ 7 h 21"/>
                <a:gd name="T22" fmla="*/ 45 w 45"/>
                <a:gd name="T23" fmla="*/ 3 h 21"/>
                <a:gd name="T24" fmla="*/ 42 w 45"/>
                <a:gd name="T25" fmla="*/ 0 h 21"/>
                <a:gd name="T26" fmla="*/ 36 w 45"/>
                <a:gd name="T27" fmla="*/ 0 h 21"/>
                <a:gd name="T28" fmla="*/ 36 w 45"/>
                <a:gd name="T29" fmla="*/ 0 h 21"/>
                <a:gd name="T30" fmla="*/ 20 w 45"/>
                <a:gd name="T31" fmla="*/ 3 h 21"/>
                <a:gd name="T32" fmla="*/ 6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6" y="12"/>
                  </a:moveTo>
                  <a:lnTo>
                    <a:pt x="6" y="12"/>
                  </a:lnTo>
                  <a:lnTo>
                    <a:pt x="2" y="16"/>
                  </a:lnTo>
                  <a:lnTo>
                    <a:pt x="0" y="18"/>
                  </a:lnTo>
                  <a:lnTo>
                    <a:pt x="2" y="21"/>
                  </a:lnTo>
                  <a:lnTo>
                    <a:pt x="9" y="21"/>
                  </a:lnTo>
                  <a:lnTo>
                    <a:pt x="24" y="18"/>
                  </a:lnTo>
                  <a:lnTo>
                    <a:pt x="38" y="12"/>
                  </a:lnTo>
                  <a:lnTo>
                    <a:pt x="42" y="7"/>
                  </a:lnTo>
                  <a:lnTo>
                    <a:pt x="45" y="3"/>
                  </a:lnTo>
                  <a:lnTo>
                    <a:pt x="42" y="0"/>
                  </a:lnTo>
                  <a:lnTo>
                    <a:pt x="36" y="0"/>
                  </a:lnTo>
                  <a:lnTo>
                    <a:pt x="20" y="3"/>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3" name="Freeform 2590">
              <a:extLst>
                <a:ext uri="{FF2B5EF4-FFF2-40B4-BE49-F238E27FC236}">
                  <a16:creationId xmlns:a16="http://schemas.microsoft.com/office/drawing/2014/main" xmlns="" id="{BC0BD919-2DB0-0441-B779-62C850C02EAC}"/>
                </a:ext>
              </a:extLst>
            </p:cNvPr>
            <p:cNvSpPr>
              <a:spLocks/>
            </p:cNvSpPr>
            <p:nvPr/>
          </p:nvSpPr>
          <p:spPr bwMode="auto">
            <a:xfrm>
              <a:off x="2387" y="3138"/>
              <a:ext cx="45" cy="21"/>
            </a:xfrm>
            <a:custGeom>
              <a:avLst/>
              <a:gdLst>
                <a:gd name="T0" fmla="*/ 6 w 45"/>
                <a:gd name="T1" fmla="*/ 12 h 21"/>
                <a:gd name="T2" fmla="*/ 6 w 45"/>
                <a:gd name="T3" fmla="*/ 12 h 21"/>
                <a:gd name="T4" fmla="*/ 2 w 45"/>
                <a:gd name="T5" fmla="*/ 16 h 21"/>
                <a:gd name="T6" fmla="*/ 0 w 45"/>
                <a:gd name="T7" fmla="*/ 18 h 21"/>
                <a:gd name="T8" fmla="*/ 2 w 45"/>
                <a:gd name="T9" fmla="*/ 21 h 21"/>
                <a:gd name="T10" fmla="*/ 9 w 45"/>
                <a:gd name="T11" fmla="*/ 21 h 21"/>
                <a:gd name="T12" fmla="*/ 9 w 45"/>
                <a:gd name="T13" fmla="*/ 21 h 21"/>
                <a:gd name="T14" fmla="*/ 24 w 45"/>
                <a:gd name="T15" fmla="*/ 18 h 21"/>
                <a:gd name="T16" fmla="*/ 38 w 45"/>
                <a:gd name="T17" fmla="*/ 12 h 21"/>
                <a:gd name="T18" fmla="*/ 38 w 45"/>
                <a:gd name="T19" fmla="*/ 12 h 21"/>
                <a:gd name="T20" fmla="*/ 42 w 45"/>
                <a:gd name="T21" fmla="*/ 7 h 21"/>
                <a:gd name="T22" fmla="*/ 45 w 45"/>
                <a:gd name="T23" fmla="*/ 3 h 21"/>
                <a:gd name="T24" fmla="*/ 42 w 45"/>
                <a:gd name="T25" fmla="*/ 0 h 21"/>
                <a:gd name="T26" fmla="*/ 36 w 45"/>
                <a:gd name="T27" fmla="*/ 0 h 21"/>
                <a:gd name="T28" fmla="*/ 36 w 45"/>
                <a:gd name="T29" fmla="*/ 0 h 21"/>
                <a:gd name="T30" fmla="*/ 20 w 45"/>
                <a:gd name="T31" fmla="*/ 3 h 21"/>
                <a:gd name="T32" fmla="*/ 6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6" y="12"/>
                  </a:moveTo>
                  <a:lnTo>
                    <a:pt x="6" y="12"/>
                  </a:lnTo>
                  <a:lnTo>
                    <a:pt x="2" y="16"/>
                  </a:lnTo>
                  <a:lnTo>
                    <a:pt x="0" y="18"/>
                  </a:lnTo>
                  <a:lnTo>
                    <a:pt x="2" y="21"/>
                  </a:lnTo>
                  <a:lnTo>
                    <a:pt x="9" y="21"/>
                  </a:lnTo>
                  <a:lnTo>
                    <a:pt x="24" y="18"/>
                  </a:lnTo>
                  <a:lnTo>
                    <a:pt x="38" y="12"/>
                  </a:lnTo>
                  <a:lnTo>
                    <a:pt x="42" y="7"/>
                  </a:lnTo>
                  <a:lnTo>
                    <a:pt x="45" y="3"/>
                  </a:lnTo>
                  <a:lnTo>
                    <a:pt x="42" y="0"/>
                  </a:lnTo>
                  <a:lnTo>
                    <a:pt x="36" y="0"/>
                  </a:lnTo>
                  <a:lnTo>
                    <a:pt x="20" y="3"/>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4" name="Freeform 2591">
              <a:extLst>
                <a:ext uri="{FF2B5EF4-FFF2-40B4-BE49-F238E27FC236}">
                  <a16:creationId xmlns:a16="http://schemas.microsoft.com/office/drawing/2014/main" xmlns="" id="{5A2A0FAA-8371-1D44-BB47-A8DFF9E0EEB4}"/>
                </a:ext>
              </a:extLst>
            </p:cNvPr>
            <p:cNvSpPr>
              <a:spLocks/>
            </p:cNvSpPr>
            <p:nvPr/>
          </p:nvSpPr>
          <p:spPr bwMode="auto">
            <a:xfrm>
              <a:off x="2353" y="3138"/>
              <a:ext cx="45" cy="23"/>
            </a:xfrm>
            <a:custGeom>
              <a:avLst/>
              <a:gdLst>
                <a:gd name="T0" fmla="*/ 7 w 45"/>
                <a:gd name="T1" fmla="*/ 12 h 23"/>
                <a:gd name="T2" fmla="*/ 7 w 45"/>
                <a:gd name="T3" fmla="*/ 12 h 23"/>
                <a:gd name="T4" fmla="*/ 2 w 45"/>
                <a:gd name="T5" fmla="*/ 16 h 23"/>
                <a:gd name="T6" fmla="*/ 0 w 45"/>
                <a:gd name="T7" fmla="*/ 18 h 23"/>
                <a:gd name="T8" fmla="*/ 2 w 45"/>
                <a:gd name="T9" fmla="*/ 21 h 23"/>
                <a:gd name="T10" fmla="*/ 9 w 45"/>
                <a:gd name="T11" fmla="*/ 23 h 23"/>
                <a:gd name="T12" fmla="*/ 9 w 45"/>
                <a:gd name="T13" fmla="*/ 23 h 23"/>
                <a:gd name="T14" fmla="*/ 25 w 45"/>
                <a:gd name="T15" fmla="*/ 18 h 23"/>
                <a:gd name="T16" fmla="*/ 40 w 45"/>
                <a:gd name="T17" fmla="*/ 12 h 23"/>
                <a:gd name="T18" fmla="*/ 40 w 45"/>
                <a:gd name="T19" fmla="*/ 12 h 23"/>
                <a:gd name="T20" fmla="*/ 43 w 45"/>
                <a:gd name="T21" fmla="*/ 7 h 23"/>
                <a:gd name="T22" fmla="*/ 45 w 45"/>
                <a:gd name="T23" fmla="*/ 3 h 23"/>
                <a:gd name="T24" fmla="*/ 43 w 45"/>
                <a:gd name="T25" fmla="*/ 3 h 23"/>
                <a:gd name="T26" fmla="*/ 38 w 45"/>
                <a:gd name="T27" fmla="*/ 0 h 23"/>
                <a:gd name="T28" fmla="*/ 38 w 45"/>
                <a:gd name="T29" fmla="*/ 0 h 23"/>
                <a:gd name="T30" fmla="*/ 20 w 45"/>
                <a:gd name="T31" fmla="*/ 5 h 23"/>
                <a:gd name="T32" fmla="*/ 7 w 45"/>
                <a:gd name="T33" fmla="*/ 12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3">
                  <a:moveTo>
                    <a:pt x="7" y="12"/>
                  </a:moveTo>
                  <a:lnTo>
                    <a:pt x="7" y="12"/>
                  </a:lnTo>
                  <a:lnTo>
                    <a:pt x="2" y="16"/>
                  </a:lnTo>
                  <a:lnTo>
                    <a:pt x="0" y="18"/>
                  </a:lnTo>
                  <a:lnTo>
                    <a:pt x="2" y="21"/>
                  </a:lnTo>
                  <a:lnTo>
                    <a:pt x="9" y="23"/>
                  </a:lnTo>
                  <a:lnTo>
                    <a:pt x="25" y="18"/>
                  </a:lnTo>
                  <a:lnTo>
                    <a:pt x="40" y="12"/>
                  </a:lnTo>
                  <a:lnTo>
                    <a:pt x="43" y="7"/>
                  </a:lnTo>
                  <a:lnTo>
                    <a:pt x="45" y="3"/>
                  </a:lnTo>
                  <a:lnTo>
                    <a:pt x="43" y="3"/>
                  </a:lnTo>
                  <a:lnTo>
                    <a:pt x="38" y="0"/>
                  </a:lnTo>
                  <a:lnTo>
                    <a:pt x="20" y="5"/>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5" name="Freeform 2592">
              <a:extLst>
                <a:ext uri="{FF2B5EF4-FFF2-40B4-BE49-F238E27FC236}">
                  <a16:creationId xmlns:a16="http://schemas.microsoft.com/office/drawing/2014/main" xmlns="" id="{248F5FD2-0B2F-6647-99E3-CB3BFDE8AC94}"/>
                </a:ext>
              </a:extLst>
            </p:cNvPr>
            <p:cNvSpPr>
              <a:spLocks/>
            </p:cNvSpPr>
            <p:nvPr/>
          </p:nvSpPr>
          <p:spPr bwMode="auto">
            <a:xfrm>
              <a:off x="2353" y="3138"/>
              <a:ext cx="45" cy="23"/>
            </a:xfrm>
            <a:custGeom>
              <a:avLst/>
              <a:gdLst>
                <a:gd name="T0" fmla="*/ 7 w 45"/>
                <a:gd name="T1" fmla="*/ 12 h 23"/>
                <a:gd name="T2" fmla="*/ 7 w 45"/>
                <a:gd name="T3" fmla="*/ 12 h 23"/>
                <a:gd name="T4" fmla="*/ 2 w 45"/>
                <a:gd name="T5" fmla="*/ 16 h 23"/>
                <a:gd name="T6" fmla="*/ 0 w 45"/>
                <a:gd name="T7" fmla="*/ 18 h 23"/>
                <a:gd name="T8" fmla="*/ 2 w 45"/>
                <a:gd name="T9" fmla="*/ 21 h 23"/>
                <a:gd name="T10" fmla="*/ 9 w 45"/>
                <a:gd name="T11" fmla="*/ 23 h 23"/>
                <a:gd name="T12" fmla="*/ 9 w 45"/>
                <a:gd name="T13" fmla="*/ 23 h 23"/>
                <a:gd name="T14" fmla="*/ 25 w 45"/>
                <a:gd name="T15" fmla="*/ 18 h 23"/>
                <a:gd name="T16" fmla="*/ 40 w 45"/>
                <a:gd name="T17" fmla="*/ 12 h 23"/>
                <a:gd name="T18" fmla="*/ 40 w 45"/>
                <a:gd name="T19" fmla="*/ 12 h 23"/>
                <a:gd name="T20" fmla="*/ 43 w 45"/>
                <a:gd name="T21" fmla="*/ 7 h 23"/>
                <a:gd name="T22" fmla="*/ 45 w 45"/>
                <a:gd name="T23" fmla="*/ 3 h 23"/>
                <a:gd name="T24" fmla="*/ 43 w 45"/>
                <a:gd name="T25" fmla="*/ 3 h 23"/>
                <a:gd name="T26" fmla="*/ 38 w 45"/>
                <a:gd name="T27" fmla="*/ 0 h 23"/>
                <a:gd name="T28" fmla="*/ 38 w 45"/>
                <a:gd name="T29" fmla="*/ 0 h 23"/>
                <a:gd name="T30" fmla="*/ 20 w 45"/>
                <a:gd name="T31" fmla="*/ 5 h 23"/>
                <a:gd name="T32" fmla="*/ 7 w 45"/>
                <a:gd name="T33" fmla="*/ 12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3">
                  <a:moveTo>
                    <a:pt x="7" y="12"/>
                  </a:moveTo>
                  <a:lnTo>
                    <a:pt x="7" y="12"/>
                  </a:lnTo>
                  <a:lnTo>
                    <a:pt x="2" y="16"/>
                  </a:lnTo>
                  <a:lnTo>
                    <a:pt x="0" y="18"/>
                  </a:lnTo>
                  <a:lnTo>
                    <a:pt x="2" y="21"/>
                  </a:lnTo>
                  <a:lnTo>
                    <a:pt x="9" y="23"/>
                  </a:lnTo>
                  <a:lnTo>
                    <a:pt x="25" y="18"/>
                  </a:lnTo>
                  <a:lnTo>
                    <a:pt x="40" y="12"/>
                  </a:lnTo>
                  <a:lnTo>
                    <a:pt x="43" y="7"/>
                  </a:lnTo>
                  <a:lnTo>
                    <a:pt x="45" y="3"/>
                  </a:lnTo>
                  <a:lnTo>
                    <a:pt x="43" y="3"/>
                  </a:lnTo>
                  <a:lnTo>
                    <a:pt x="38" y="0"/>
                  </a:lnTo>
                  <a:lnTo>
                    <a:pt x="20" y="5"/>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6" name="Freeform 2593">
              <a:extLst>
                <a:ext uri="{FF2B5EF4-FFF2-40B4-BE49-F238E27FC236}">
                  <a16:creationId xmlns:a16="http://schemas.microsoft.com/office/drawing/2014/main" xmlns="" id="{675BDAF5-4D45-4F45-A49B-2DB8A57A1DAE}"/>
                </a:ext>
              </a:extLst>
            </p:cNvPr>
            <p:cNvSpPr>
              <a:spLocks/>
            </p:cNvSpPr>
            <p:nvPr/>
          </p:nvSpPr>
          <p:spPr bwMode="auto">
            <a:xfrm>
              <a:off x="2319" y="3138"/>
              <a:ext cx="45" cy="23"/>
            </a:xfrm>
            <a:custGeom>
              <a:avLst/>
              <a:gdLst>
                <a:gd name="T0" fmla="*/ 5 w 45"/>
                <a:gd name="T1" fmla="*/ 12 h 23"/>
                <a:gd name="T2" fmla="*/ 5 w 45"/>
                <a:gd name="T3" fmla="*/ 12 h 23"/>
                <a:gd name="T4" fmla="*/ 0 w 45"/>
                <a:gd name="T5" fmla="*/ 16 h 23"/>
                <a:gd name="T6" fmla="*/ 0 w 45"/>
                <a:gd name="T7" fmla="*/ 18 h 23"/>
                <a:gd name="T8" fmla="*/ 2 w 45"/>
                <a:gd name="T9" fmla="*/ 21 h 23"/>
                <a:gd name="T10" fmla="*/ 7 w 45"/>
                <a:gd name="T11" fmla="*/ 23 h 23"/>
                <a:gd name="T12" fmla="*/ 7 w 45"/>
                <a:gd name="T13" fmla="*/ 23 h 23"/>
                <a:gd name="T14" fmla="*/ 25 w 45"/>
                <a:gd name="T15" fmla="*/ 18 h 23"/>
                <a:gd name="T16" fmla="*/ 41 w 45"/>
                <a:gd name="T17" fmla="*/ 12 h 23"/>
                <a:gd name="T18" fmla="*/ 41 w 45"/>
                <a:gd name="T19" fmla="*/ 12 h 23"/>
                <a:gd name="T20" fmla="*/ 43 w 45"/>
                <a:gd name="T21" fmla="*/ 7 h 23"/>
                <a:gd name="T22" fmla="*/ 45 w 45"/>
                <a:gd name="T23" fmla="*/ 5 h 23"/>
                <a:gd name="T24" fmla="*/ 43 w 45"/>
                <a:gd name="T25" fmla="*/ 3 h 23"/>
                <a:gd name="T26" fmla="*/ 36 w 45"/>
                <a:gd name="T27" fmla="*/ 0 h 23"/>
                <a:gd name="T28" fmla="*/ 36 w 45"/>
                <a:gd name="T29" fmla="*/ 0 h 23"/>
                <a:gd name="T30" fmla="*/ 20 w 45"/>
                <a:gd name="T31" fmla="*/ 5 h 23"/>
                <a:gd name="T32" fmla="*/ 5 w 45"/>
                <a:gd name="T33" fmla="*/ 12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3">
                  <a:moveTo>
                    <a:pt x="5" y="12"/>
                  </a:moveTo>
                  <a:lnTo>
                    <a:pt x="5" y="12"/>
                  </a:lnTo>
                  <a:lnTo>
                    <a:pt x="0" y="16"/>
                  </a:lnTo>
                  <a:lnTo>
                    <a:pt x="0" y="18"/>
                  </a:lnTo>
                  <a:lnTo>
                    <a:pt x="2" y="21"/>
                  </a:lnTo>
                  <a:lnTo>
                    <a:pt x="7" y="23"/>
                  </a:lnTo>
                  <a:lnTo>
                    <a:pt x="25" y="18"/>
                  </a:lnTo>
                  <a:lnTo>
                    <a:pt x="41" y="12"/>
                  </a:lnTo>
                  <a:lnTo>
                    <a:pt x="43" y="7"/>
                  </a:lnTo>
                  <a:lnTo>
                    <a:pt x="45" y="5"/>
                  </a:lnTo>
                  <a:lnTo>
                    <a:pt x="43" y="3"/>
                  </a:lnTo>
                  <a:lnTo>
                    <a:pt x="36" y="0"/>
                  </a:lnTo>
                  <a:lnTo>
                    <a:pt x="20" y="5"/>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7" name="Freeform 2594">
              <a:extLst>
                <a:ext uri="{FF2B5EF4-FFF2-40B4-BE49-F238E27FC236}">
                  <a16:creationId xmlns:a16="http://schemas.microsoft.com/office/drawing/2014/main" xmlns="" id="{EF37BADE-C58A-C54E-8700-099B35E7EE73}"/>
                </a:ext>
              </a:extLst>
            </p:cNvPr>
            <p:cNvSpPr>
              <a:spLocks/>
            </p:cNvSpPr>
            <p:nvPr/>
          </p:nvSpPr>
          <p:spPr bwMode="auto">
            <a:xfrm>
              <a:off x="2319" y="3138"/>
              <a:ext cx="45" cy="23"/>
            </a:xfrm>
            <a:custGeom>
              <a:avLst/>
              <a:gdLst>
                <a:gd name="T0" fmla="*/ 5 w 45"/>
                <a:gd name="T1" fmla="*/ 12 h 23"/>
                <a:gd name="T2" fmla="*/ 5 w 45"/>
                <a:gd name="T3" fmla="*/ 12 h 23"/>
                <a:gd name="T4" fmla="*/ 0 w 45"/>
                <a:gd name="T5" fmla="*/ 16 h 23"/>
                <a:gd name="T6" fmla="*/ 0 w 45"/>
                <a:gd name="T7" fmla="*/ 18 h 23"/>
                <a:gd name="T8" fmla="*/ 2 w 45"/>
                <a:gd name="T9" fmla="*/ 21 h 23"/>
                <a:gd name="T10" fmla="*/ 7 w 45"/>
                <a:gd name="T11" fmla="*/ 23 h 23"/>
                <a:gd name="T12" fmla="*/ 7 w 45"/>
                <a:gd name="T13" fmla="*/ 23 h 23"/>
                <a:gd name="T14" fmla="*/ 25 w 45"/>
                <a:gd name="T15" fmla="*/ 18 h 23"/>
                <a:gd name="T16" fmla="*/ 41 w 45"/>
                <a:gd name="T17" fmla="*/ 12 h 23"/>
                <a:gd name="T18" fmla="*/ 41 w 45"/>
                <a:gd name="T19" fmla="*/ 12 h 23"/>
                <a:gd name="T20" fmla="*/ 43 w 45"/>
                <a:gd name="T21" fmla="*/ 7 h 23"/>
                <a:gd name="T22" fmla="*/ 45 w 45"/>
                <a:gd name="T23" fmla="*/ 5 h 23"/>
                <a:gd name="T24" fmla="*/ 43 w 45"/>
                <a:gd name="T25" fmla="*/ 3 h 23"/>
                <a:gd name="T26" fmla="*/ 36 w 45"/>
                <a:gd name="T27" fmla="*/ 0 h 23"/>
                <a:gd name="T28" fmla="*/ 36 w 45"/>
                <a:gd name="T29" fmla="*/ 0 h 23"/>
                <a:gd name="T30" fmla="*/ 20 w 45"/>
                <a:gd name="T31" fmla="*/ 5 h 23"/>
                <a:gd name="T32" fmla="*/ 5 w 45"/>
                <a:gd name="T33" fmla="*/ 12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3">
                  <a:moveTo>
                    <a:pt x="5" y="12"/>
                  </a:moveTo>
                  <a:lnTo>
                    <a:pt x="5" y="12"/>
                  </a:lnTo>
                  <a:lnTo>
                    <a:pt x="0" y="16"/>
                  </a:lnTo>
                  <a:lnTo>
                    <a:pt x="0" y="18"/>
                  </a:lnTo>
                  <a:lnTo>
                    <a:pt x="2" y="21"/>
                  </a:lnTo>
                  <a:lnTo>
                    <a:pt x="7" y="23"/>
                  </a:lnTo>
                  <a:lnTo>
                    <a:pt x="25" y="18"/>
                  </a:lnTo>
                  <a:lnTo>
                    <a:pt x="41" y="12"/>
                  </a:lnTo>
                  <a:lnTo>
                    <a:pt x="43" y="7"/>
                  </a:lnTo>
                  <a:lnTo>
                    <a:pt x="45" y="5"/>
                  </a:lnTo>
                  <a:lnTo>
                    <a:pt x="43" y="3"/>
                  </a:lnTo>
                  <a:lnTo>
                    <a:pt x="36" y="0"/>
                  </a:lnTo>
                  <a:lnTo>
                    <a:pt x="20" y="5"/>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8" name="Freeform 2595">
              <a:extLst>
                <a:ext uri="{FF2B5EF4-FFF2-40B4-BE49-F238E27FC236}">
                  <a16:creationId xmlns:a16="http://schemas.microsoft.com/office/drawing/2014/main" xmlns="" id="{320564EE-30FD-814B-90A6-D6AC95317D4C}"/>
                </a:ext>
              </a:extLst>
            </p:cNvPr>
            <p:cNvSpPr>
              <a:spLocks/>
            </p:cNvSpPr>
            <p:nvPr/>
          </p:nvSpPr>
          <p:spPr bwMode="auto">
            <a:xfrm>
              <a:off x="2283" y="3141"/>
              <a:ext cx="47" cy="20"/>
            </a:xfrm>
            <a:custGeom>
              <a:avLst/>
              <a:gdLst>
                <a:gd name="T0" fmla="*/ 5 w 47"/>
                <a:gd name="T1" fmla="*/ 9 h 20"/>
                <a:gd name="T2" fmla="*/ 5 w 47"/>
                <a:gd name="T3" fmla="*/ 9 h 20"/>
                <a:gd name="T4" fmla="*/ 0 w 47"/>
                <a:gd name="T5" fmla="*/ 13 h 20"/>
                <a:gd name="T6" fmla="*/ 0 w 47"/>
                <a:gd name="T7" fmla="*/ 18 h 20"/>
                <a:gd name="T8" fmla="*/ 2 w 47"/>
                <a:gd name="T9" fmla="*/ 20 h 20"/>
                <a:gd name="T10" fmla="*/ 9 w 47"/>
                <a:gd name="T11" fmla="*/ 20 h 20"/>
                <a:gd name="T12" fmla="*/ 9 w 47"/>
                <a:gd name="T13" fmla="*/ 20 h 20"/>
                <a:gd name="T14" fmla="*/ 25 w 47"/>
                <a:gd name="T15" fmla="*/ 15 h 20"/>
                <a:gd name="T16" fmla="*/ 41 w 47"/>
                <a:gd name="T17" fmla="*/ 9 h 20"/>
                <a:gd name="T18" fmla="*/ 41 w 47"/>
                <a:gd name="T19" fmla="*/ 9 h 20"/>
                <a:gd name="T20" fmla="*/ 45 w 47"/>
                <a:gd name="T21" fmla="*/ 4 h 20"/>
                <a:gd name="T22" fmla="*/ 47 w 47"/>
                <a:gd name="T23" fmla="*/ 2 h 20"/>
                <a:gd name="T24" fmla="*/ 43 w 47"/>
                <a:gd name="T25" fmla="*/ 0 h 20"/>
                <a:gd name="T26" fmla="*/ 38 w 47"/>
                <a:gd name="T27" fmla="*/ 0 h 20"/>
                <a:gd name="T28" fmla="*/ 38 w 47"/>
                <a:gd name="T29" fmla="*/ 0 h 20"/>
                <a:gd name="T30" fmla="*/ 20 w 47"/>
                <a:gd name="T31" fmla="*/ 2 h 20"/>
                <a:gd name="T32" fmla="*/ 5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5" y="9"/>
                  </a:moveTo>
                  <a:lnTo>
                    <a:pt x="5" y="9"/>
                  </a:lnTo>
                  <a:lnTo>
                    <a:pt x="0" y="13"/>
                  </a:lnTo>
                  <a:lnTo>
                    <a:pt x="0" y="18"/>
                  </a:lnTo>
                  <a:lnTo>
                    <a:pt x="2" y="20"/>
                  </a:lnTo>
                  <a:lnTo>
                    <a:pt x="9" y="20"/>
                  </a:lnTo>
                  <a:lnTo>
                    <a:pt x="25" y="15"/>
                  </a:lnTo>
                  <a:lnTo>
                    <a:pt x="41" y="9"/>
                  </a:lnTo>
                  <a:lnTo>
                    <a:pt x="45" y="4"/>
                  </a:lnTo>
                  <a:lnTo>
                    <a:pt x="47" y="2"/>
                  </a:lnTo>
                  <a:lnTo>
                    <a:pt x="43" y="0"/>
                  </a:lnTo>
                  <a:lnTo>
                    <a:pt x="38" y="0"/>
                  </a:lnTo>
                  <a:lnTo>
                    <a:pt x="20"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79" name="Freeform 2596">
              <a:extLst>
                <a:ext uri="{FF2B5EF4-FFF2-40B4-BE49-F238E27FC236}">
                  <a16:creationId xmlns:a16="http://schemas.microsoft.com/office/drawing/2014/main" xmlns="" id="{B513C082-E4F1-F745-9A5C-EFCD41619F4C}"/>
                </a:ext>
              </a:extLst>
            </p:cNvPr>
            <p:cNvSpPr>
              <a:spLocks/>
            </p:cNvSpPr>
            <p:nvPr/>
          </p:nvSpPr>
          <p:spPr bwMode="auto">
            <a:xfrm>
              <a:off x="2283" y="3141"/>
              <a:ext cx="47" cy="20"/>
            </a:xfrm>
            <a:custGeom>
              <a:avLst/>
              <a:gdLst>
                <a:gd name="T0" fmla="*/ 5 w 47"/>
                <a:gd name="T1" fmla="*/ 9 h 20"/>
                <a:gd name="T2" fmla="*/ 5 w 47"/>
                <a:gd name="T3" fmla="*/ 9 h 20"/>
                <a:gd name="T4" fmla="*/ 0 w 47"/>
                <a:gd name="T5" fmla="*/ 13 h 20"/>
                <a:gd name="T6" fmla="*/ 0 w 47"/>
                <a:gd name="T7" fmla="*/ 18 h 20"/>
                <a:gd name="T8" fmla="*/ 2 w 47"/>
                <a:gd name="T9" fmla="*/ 20 h 20"/>
                <a:gd name="T10" fmla="*/ 9 w 47"/>
                <a:gd name="T11" fmla="*/ 20 h 20"/>
                <a:gd name="T12" fmla="*/ 9 w 47"/>
                <a:gd name="T13" fmla="*/ 20 h 20"/>
                <a:gd name="T14" fmla="*/ 25 w 47"/>
                <a:gd name="T15" fmla="*/ 15 h 20"/>
                <a:gd name="T16" fmla="*/ 41 w 47"/>
                <a:gd name="T17" fmla="*/ 9 h 20"/>
                <a:gd name="T18" fmla="*/ 41 w 47"/>
                <a:gd name="T19" fmla="*/ 9 h 20"/>
                <a:gd name="T20" fmla="*/ 45 w 47"/>
                <a:gd name="T21" fmla="*/ 4 h 20"/>
                <a:gd name="T22" fmla="*/ 47 w 47"/>
                <a:gd name="T23" fmla="*/ 2 h 20"/>
                <a:gd name="T24" fmla="*/ 43 w 47"/>
                <a:gd name="T25" fmla="*/ 0 h 20"/>
                <a:gd name="T26" fmla="*/ 38 w 47"/>
                <a:gd name="T27" fmla="*/ 0 h 20"/>
                <a:gd name="T28" fmla="*/ 38 w 47"/>
                <a:gd name="T29" fmla="*/ 0 h 20"/>
                <a:gd name="T30" fmla="*/ 20 w 47"/>
                <a:gd name="T31" fmla="*/ 2 h 20"/>
                <a:gd name="T32" fmla="*/ 5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5" y="9"/>
                  </a:moveTo>
                  <a:lnTo>
                    <a:pt x="5" y="9"/>
                  </a:lnTo>
                  <a:lnTo>
                    <a:pt x="0" y="13"/>
                  </a:lnTo>
                  <a:lnTo>
                    <a:pt x="0" y="18"/>
                  </a:lnTo>
                  <a:lnTo>
                    <a:pt x="2" y="20"/>
                  </a:lnTo>
                  <a:lnTo>
                    <a:pt x="9" y="20"/>
                  </a:lnTo>
                  <a:lnTo>
                    <a:pt x="25" y="15"/>
                  </a:lnTo>
                  <a:lnTo>
                    <a:pt x="41" y="9"/>
                  </a:lnTo>
                  <a:lnTo>
                    <a:pt x="45" y="4"/>
                  </a:lnTo>
                  <a:lnTo>
                    <a:pt x="47" y="2"/>
                  </a:lnTo>
                  <a:lnTo>
                    <a:pt x="43" y="0"/>
                  </a:lnTo>
                  <a:lnTo>
                    <a:pt x="38" y="0"/>
                  </a:lnTo>
                  <a:lnTo>
                    <a:pt x="20"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0" name="Freeform 2597">
              <a:extLst>
                <a:ext uri="{FF2B5EF4-FFF2-40B4-BE49-F238E27FC236}">
                  <a16:creationId xmlns:a16="http://schemas.microsoft.com/office/drawing/2014/main" xmlns="" id="{52FCA7ED-9705-A340-8458-95B857843E77}"/>
                </a:ext>
              </a:extLst>
            </p:cNvPr>
            <p:cNvSpPr>
              <a:spLocks/>
            </p:cNvSpPr>
            <p:nvPr/>
          </p:nvSpPr>
          <p:spPr bwMode="auto">
            <a:xfrm>
              <a:off x="2247" y="3141"/>
              <a:ext cx="47" cy="20"/>
            </a:xfrm>
            <a:custGeom>
              <a:avLst/>
              <a:gdLst>
                <a:gd name="T0" fmla="*/ 4 w 47"/>
                <a:gd name="T1" fmla="*/ 11 h 20"/>
                <a:gd name="T2" fmla="*/ 4 w 47"/>
                <a:gd name="T3" fmla="*/ 11 h 20"/>
                <a:gd name="T4" fmla="*/ 0 w 47"/>
                <a:gd name="T5" fmla="*/ 13 h 20"/>
                <a:gd name="T6" fmla="*/ 0 w 47"/>
                <a:gd name="T7" fmla="*/ 18 h 20"/>
                <a:gd name="T8" fmla="*/ 2 w 47"/>
                <a:gd name="T9" fmla="*/ 20 h 20"/>
                <a:gd name="T10" fmla="*/ 7 w 47"/>
                <a:gd name="T11" fmla="*/ 20 h 20"/>
                <a:gd name="T12" fmla="*/ 7 w 47"/>
                <a:gd name="T13" fmla="*/ 20 h 20"/>
                <a:gd name="T14" fmla="*/ 25 w 47"/>
                <a:gd name="T15" fmla="*/ 18 h 20"/>
                <a:gd name="T16" fmla="*/ 41 w 47"/>
                <a:gd name="T17" fmla="*/ 9 h 20"/>
                <a:gd name="T18" fmla="*/ 41 w 47"/>
                <a:gd name="T19" fmla="*/ 9 h 20"/>
                <a:gd name="T20" fmla="*/ 45 w 47"/>
                <a:gd name="T21" fmla="*/ 6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11"/>
                  </a:moveTo>
                  <a:lnTo>
                    <a:pt x="4" y="11"/>
                  </a:lnTo>
                  <a:lnTo>
                    <a:pt x="0" y="13"/>
                  </a:lnTo>
                  <a:lnTo>
                    <a:pt x="0" y="18"/>
                  </a:lnTo>
                  <a:lnTo>
                    <a:pt x="2" y="20"/>
                  </a:lnTo>
                  <a:lnTo>
                    <a:pt x="7" y="20"/>
                  </a:lnTo>
                  <a:lnTo>
                    <a:pt x="25" y="18"/>
                  </a:lnTo>
                  <a:lnTo>
                    <a:pt x="41" y="9"/>
                  </a:lnTo>
                  <a:lnTo>
                    <a:pt x="45" y="6"/>
                  </a:lnTo>
                  <a:lnTo>
                    <a:pt x="47" y="2"/>
                  </a:lnTo>
                  <a:lnTo>
                    <a:pt x="45" y="0"/>
                  </a:lnTo>
                  <a:lnTo>
                    <a:pt x="38" y="0"/>
                  </a:lnTo>
                  <a:lnTo>
                    <a:pt x="20"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1" name="Freeform 2598">
              <a:extLst>
                <a:ext uri="{FF2B5EF4-FFF2-40B4-BE49-F238E27FC236}">
                  <a16:creationId xmlns:a16="http://schemas.microsoft.com/office/drawing/2014/main" xmlns="" id="{5C3CA37B-4F72-C841-8EC7-7FB997895604}"/>
                </a:ext>
              </a:extLst>
            </p:cNvPr>
            <p:cNvSpPr>
              <a:spLocks/>
            </p:cNvSpPr>
            <p:nvPr/>
          </p:nvSpPr>
          <p:spPr bwMode="auto">
            <a:xfrm>
              <a:off x="2247" y="3141"/>
              <a:ext cx="47" cy="20"/>
            </a:xfrm>
            <a:custGeom>
              <a:avLst/>
              <a:gdLst>
                <a:gd name="T0" fmla="*/ 4 w 47"/>
                <a:gd name="T1" fmla="*/ 11 h 20"/>
                <a:gd name="T2" fmla="*/ 4 w 47"/>
                <a:gd name="T3" fmla="*/ 11 h 20"/>
                <a:gd name="T4" fmla="*/ 0 w 47"/>
                <a:gd name="T5" fmla="*/ 13 h 20"/>
                <a:gd name="T6" fmla="*/ 0 w 47"/>
                <a:gd name="T7" fmla="*/ 18 h 20"/>
                <a:gd name="T8" fmla="*/ 2 w 47"/>
                <a:gd name="T9" fmla="*/ 20 h 20"/>
                <a:gd name="T10" fmla="*/ 7 w 47"/>
                <a:gd name="T11" fmla="*/ 20 h 20"/>
                <a:gd name="T12" fmla="*/ 7 w 47"/>
                <a:gd name="T13" fmla="*/ 20 h 20"/>
                <a:gd name="T14" fmla="*/ 25 w 47"/>
                <a:gd name="T15" fmla="*/ 18 h 20"/>
                <a:gd name="T16" fmla="*/ 41 w 47"/>
                <a:gd name="T17" fmla="*/ 9 h 20"/>
                <a:gd name="T18" fmla="*/ 41 w 47"/>
                <a:gd name="T19" fmla="*/ 9 h 20"/>
                <a:gd name="T20" fmla="*/ 45 w 47"/>
                <a:gd name="T21" fmla="*/ 6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11"/>
                  </a:moveTo>
                  <a:lnTo>
                    <a:pt x="4" y="11"/>
                  </a:lnTo>
                  <a:lnTo>
                    <a:pt x="0" y="13"/>
                  </a:lnTo>
                  <a:lnTo>
                    <a:pt x="0" y="18"/>
                  </a:lnTo>
                  <a:lnTo>
                    <a:pt x="2" y="20"/>
                  </a:lnTo>
                  <a:lnTo>
                    <a:pt x="7" y="20"/>
                  </a:lnTo>
                  <a:lnTo>
                    <a:pt x="25" y="18"/>
                  </a:lnTo>
                  <a:lnTo>
                    <a:pt x="41" y="9"/>
                  </a:lnTo>
                  <a:lnTo>
                    <a:pt x="45" y="6"/>
                  </a:lnTo>
                  <a:lnTo>
                    <a:pt x="47" y="2"/>
                  </a:lnTo>
                  <a:lnTo>
                    <a:pt x="45" y="0"/>
                  </a:lnTo>
                  <a:lnTo>
                    <a:pt x="38" y="0"/>
                  </a:lnTo>
                  <a:lnTo>
                    <a:pt x="20"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2" name="Freeform 2599">
              <a:extLst>
                <a:ext uri="{FF2B5EF4-FFF2-40B4-BE49-F238E27FC236}">
                  <a16:creationId xmlns:a16="http://schemas.microsoft.com/office/drawing/2014/main" xmlns="" id="{6ECA1BA3-8208-904E-BEA7-0BC7CDBCCCB4}"/>
                </a:ext>
              </a:extLst>
            </p:cNvPr>
            <p:cNvSpPr>
              <a:spLocks/>
            </p:cNvSpPr>
            <p:nvPr/>
          </p:nvSpPr>
          <p:spPr bwMode="auto">
            <a:xfrm>
              <a:off x="2209" y="3141"/>
              <a:ext cx="47" cy="20"/>
            </a:xfrm>
            <a:custGeom>
              <a:avLst/>
              <a:gdLst>
                <a:gd name="T0" fmla="*/ 4 w 47"/>
                <a:gd name="T1" fmla="*/ 11 h 20"/>
                <a:gd name="T2" fmla="*/ 4 w 47"/>
                <a:gd name="T3" fmla="*/ 11 h 20"/>
                <a:gd name="T4" fmla="*/ 0 w 47"/>
                <a:gd name="T5" fmla="*/ 15 h 20"/>
                <a:gd name="T6" fmla="*/ 0 w 47"/>
                <a:gd name="T7" fmla="*/ 18 h 20"/>
                <a:gd name="T8" fmla="*/ 2 w 47"/>
                <a:gd name="T9" fmla="*/ 20 h 20"/>
                <a:gd name="T10" fmla="*/ 9 w 47"/>
                <a:gd name="T11" fmla="*/ 20 h 20"/>
                <a:gd name="T12" fmla="*/ 9 w 47"/>
                <a:gd name="T13" fmla="*/ 20 h 20"/>
                <a:gd name="T14" fmla="*/ 27 w 47"/>
                <a:gd name="T15" fmla="*/ 18 h 20"/>
                <a:gd name="T16" fmla="*/ 42 w 47"/>
                <a:gd name="T17" fmla="*/ 11 h 20"/>
                <a:gd name="T18" fmla="*/ 42 w 47"/>
                <a:gd name="T19" fmla="*/ 11 h 20"/>
                <a:gd name="T20" fmla="*/ 47 w 47"/>
                <a:gd name="T21" fmla="*/ 6 h 20"/>
                <a:gd name="T22" fmla="*/ 47 w 47"/>
                <a:gd name="T23" fmla="*/ 2 h 20"/>
                <a:gd name="T24" fmla="*/ 45 w 47"/>
                <a:gd name="T25" fmla="*/ 0 h 20"/>
                <a:gd name="T26" fmla="*/ 40 w 47"/>
                <a:gd name="T27" fmla="*/ 0 h 20"/>
                <a:gd name="T28" fmla="*/ 40 w 47"/>
                <a:gd name="T29" fmla="*/ 0 h 20"/>
                <a:gd name="T30" fmla="*/ 22 w 47"/>
                <a:gd name="T31" fmla="*/ 2 h 20"/>
                <a:gd name="T32" fmla="*/ 4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11"/>
                  </a:moveTo>
                  <a:lnTo>
                    <a:pt x="4" y="11"/>
                  </a:lnTo>
                  <a:lnTo>
                    <a:pt x="0" y="15"/>
                  </a:lnTo>
                  <a:lnTo>
                    <a:pt x="0" y="18"/>
                  </a:lnTo>
                  <a:lnTo>
                    <a:pt x="2" y="20"/>
                  </a:lnTo>
                  <a:lnTo>
                    <a:pt x="9" y="20"/>
                  </a:lnTo>
                  <a:lnTo>
                    <a:pt x="27" y="18"/>
                  </a:lnTo>
                  <a:lnTo>
                    <a:pt x="42" y="11"/>
                  </a:lnTo>
                  <a:lnTo>
                    <a:pt x="47" y="6"/>
                  </a:lnTo>
                  <a:lnTo>
                    <a:pt x="47" y="2"/>
                  </a:lnTo>
                  <a:lnTo>
                    <a:pt x="45" y="0"/>
                  </a:lnTo>
                  <a:lnTo>
                    <a:pt x="40" y="0"/>
                  </a:lnTo>
                  <a:lnTo>
                    <a:pt x="22"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3" name="Freeform 2600">
              <a:extLst>
                <a:ext uri="{FF2B5EF4-FFF2-40B4-BE49-F238E27FC236}">
                  <a16:creationId xmlns:a16="http://schemas.microsoft.com/office/drawing/2014/main" xmlns="" id="{FC20A03F-F6E2-FD43-A9CA-C3EECAB0A57C}"/>
                </a:ext>
              </a:extLst>
            </p:cNvPr>
            <p:cNvSpPr>
              <a:spLocks/>
            </p:cNvSpPr>
            <p:nvPr/>
          </p:nvSpPr>
          <p:spPr bwMode="auto">
            <a:xfrm>
              <a:off x="2209" y="3141"/>
              <a:ext cx="47" cy="20"/>
            </a:xfrm>
            <a:custGeom>
              <a:avLst/>
              <a:gdLst>
                <a:gd name="T0" fmla="*/ 4 w 47"/>
                <a:gd name="T1" fmla="*/ 11 h 20"/>
                <a:gd name="T2" fmla="*/ 4 w 47"/>
                <a:gd name="T3" fmla="*/ 11 h 20"/>
                <a:gd name="T4" fmla="*/ 0 w 47"/>
                <a:gd name="T5" fmla="*/ 15 h 20"/>
                <a:gd name="T6" fmla="*/ 0 w 47"/>
                <a:gd name="T7" fmla="*/ 18 h 20"/>
                <a:gd name="T8" fmla="*/ 2 w 47"/>
                <a:gd name="T9" fmla="*/ 20 h 20"/>
                <a:gd name="T10" fmla="*/ 9 w 47"/>
                <a:gd name="T11" fmla="*/ 20 h 20"/>
                <a:gd name="T12" fmla="*/ 9 w 47"/>
                <a:gd name="T13" fmla="*/ 20 h 20"/>
                <a:gd name="T14" fmla="*/ 27 w 47"/>
                <a:gd name="T15" fmla="*/ 18 h 20"/>
                <a:gd name="T16" fmla="*/ 42 w 47"/>
                <a:gd name="T17" fmla="*/ 11 h 20"/>
                <a:gd name="T18" fmla="*/ 42 w 47"/>
                <a:gd name="T19" fmla="*/ 11 h 20"/>
                <a:gd name="T20" fmla="*/ 47 w 47"/>
                <a:gd name="T21" fmla="*/ 6 h 20"/>
                <a:gd name="T22" fmla="*/ 47 w 47"/>
                <a:gd name="T23" fmla="*/ 2 h 20"/>
                <a:gd name="T24" fmla="*/ 45 w 47"/>
                <a:gd name="T25" fmla="*/ 0 h 20"/>
                <a:gd name="T26" fmla="*/ 40 w 47"/>
                <a:gd name="T27" fmla="*/ 0 h 20"/>
                <a:gd name="T28" fmla="*/ 40 w 47"/>
                <a:gd name="T29" fmla="*/ 0 h 20"/>
                <a:gd name="T30" fmla="*/ 22 w 47"/>
                <a:gd name="T31" fmla="*/ 2 h 20"/>
                <a:gd name="T32" fmla="*/ 4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11"/>
                  </a:moveTo>
                  <a:lnTo>
                    <a:pt x="4" y="11"/>
                  </a:lnTo>
                  <a:lnTo>
                    <a:pt x="0" y="15"/>
                  </a:lnTo>
                  <a:lnTo>
                    <a:pt x="0" y="18"/>
                  </a:lnTo>
                  <a:lnTo>
                    <a:pt x="2" y="20"/>
                  </a:lnTo>
                  <a:lnTo>
                    <a:pt x="9" y="20"/>
                  </a:lnTo>
                  <a:lnTo>
                    <a:pt x="27" y="18"/>
                  </a:lnTo>
                  <a:lnTo>
                    <a:pt x="42" y="11"/>
                  </a:lnTo>
                  <a:lnTo>
                    <a:pt x="47" y="6"/>
                  </a:lnTo>
                  <a:lnTo>
                    <a:pt x="47" y="2"/>
                  </a:lnTo>
                  <a:lnTo>
                    <a:pt x="45" y="0"/>
                  </a:lnTo>
                  <a:lnTo>
                    <a:pt x="40" y="0"/>
                  </a:lnTo>
                  <a:lnTo>
                    <a:pt x="22"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4" name="Freeform 2601">
              <a:extLst>
                <a:ext uri="{FF2B5EF4-FFF2-40B4-BE49-F238E27FC236}">
                  <a16:creationId xmlns:a16="http://schemas.microsoft.com/office/drawing/2014/main" xmlns="" id="{3846729D-4DD6-634A-92A4-2146E3AB36FC}"/>
                </a:ext>
              </a:extLst>
            </p:cNvPr>
            <p:cNvSpPr>
              <a:spLocks/>
            </p:cNvSpPr>
            <p:nvPr/>
          </p:nvSpPr>
          <p:spPr bwMode="auto">
            <a:xfrm>
              <a:off x="2170" y="3141"/>
              <a:ext cx="50" cy="22"/>
            </a:xfrm>
            <a:custGeom>
              <a:avLst/>
              <a:gdLst>
                <a:gd name="T0" fmla="*/ 5 w 50"/>
                <a:gd name="T1" fmla="*/ 11 h 22"/>
                <a:gd name="T2" fmla="*/ 5 w 50"/>
                <a:gd name="T3" fmla="*/ 11 h 22"/>
                <a:gd name="T4" fmla="*/ 0 w 50"/>
                <a:gd name="T5" fmla="*/ 15 h 22"/>
                <a:gd name="T6" fmla="*/ 0 w 50"/>
                <a:gd name="T7" fmla="*/ 18 h 22"/>
                <a:gd name="T8" fmla="*/ 3 w 50"/>
                <a:gd name="T9" fmla="*/ 20 h 22"/>
                <a:gd name="T10" fmla="*/ 9 w 50"/>
                <a:gd name="T11" fmla="*/ 22 h 22"/>
                <a:gd name="T12" fmla="*/ 9 w 50"/>
                <a:gd name="T13" fmla="*/ 22 h 22"/>
                <a:gd name="T14" fmla="*/ 27 w 50"/>
                <a:gd name="T15" fmla="*/ 18 h 22"/>
                <a:gd name="T16" fmla="*/ 43 w 50"/>
                <a:gd name="T17" fmla="*/ 11 h 22"/>
                <a:gd name="T18" fmla="*/ 43 w 50"/>
                <a:gd name="T19" fmla="*/ 11 h 22"/>
                <a:gd name="T20" fmla="*/ 48 w 50"/>
                <a:gd name="T21" fmla="*/ 6 h 22"/>
                <a:gd name="T22" fmla="*/ 50 w 50"/>
                <a:gd name="T23" fmla="*/ 2 h 22"/>
                <a:gd name="T24" fmla="*/ 48 w 50"/>
                <a:gd name="T25" fmla="*/ 0 h 22"/>
                <a:gd name="T26" fmla="*/ 41 w 50"/>
                <a:gd name="T27" fmla="*/ 0 h 22"/>
                <a:gd name="T28" fmla="*/ 41 w 50"/>
                <a:gd name="T29" fmla="*/ 0 h 22"/>
                <a:gd name="T30" fmla="*/ 23 w 50"/>
                <a:gd name="T31" fmla="*/ 4 h 22"/>
                <a:gd name="T32" fmla="*/ 5 w 50"/>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2">
                  <a:moveTo>
                    <a:pt x="5" y="11"/>
                  </a:moveTo>
                  <a:lnTo>
                    <a:pt x="5" y="11"/>
                  </a:lnTo>
                  <a:lnTo>
                    <a:pt x="0" y="15"/>
                  </a:lnTo>
                  <a:lnTo>
                    <a:pt x="0" y="18"/>
                  </a:lnTo>
                  <a:lnTo>
                    <a:pt x="3" y="20"/>
                  </a:lnTo>
                  <a:lnTo>
                    <a:pt x="9" y="22"/>
                  </a:lnTo>
                  <a:lnTo>
                    <a:pt x="27" y="18"/>
                  </a:lnTo>
                  <a:lnTo>
                    <a:pt x="43" y="11"/>
                  </a:lnTo>
                  <a:lnTo>
                    <a:pt x="48" y="6"/>
                  </a:lnTo>
                  <a:lnTo>
                    <a:pt x="50" y="2"/>
                  </a:lnTo>
                  <a:lnTo>
                    <a:pt x="48" y="0"/>
                  </a:lnTo>
                  <a:lnTo>
                    <a:pt x="41" y="0"/>
                  </a:lnTo>
                  <a:lnTo>
                    <a:pt x="23"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5" name="Freeform 2602">
              <a:extLst>
                <a:ext uri="{FF2B5EF4-FFF2-40B4-BE49-F238E27FC236}">
                  <a16:creationId xmlns:a16="http://schemas.microsoft.com/office/drawing/2014/main" xmlns="" id="{90744148-7BEA-E64C-A40A-65E2ACF6F071}"/>
                </a:ext>
              </a:extLst>
            </p:cNvPr>
            <p:cNvSpPr>
              <a:spLocks/>
            </p:cNvSpPr>
            <p:nvPr/>
          </p:nvSpPr>
          <p:spPr bwMode="auto">
            <a:xfrm>
              <a:off x="2170" y="3141"/>
              <a:ext cx="50" cy="22"/>
            </a:xfrm>
            <a:custGeom>
              <a:avLst/>
              <a:gdLst>
                <a:gd name="T0" fmla="*/ 5 w 50"/>
                <a:gd name="T1" fmla="*/ 11 h 22"/>
                <a:gd name="T2" fmla="*/ 5 w 50"/>
                <a:gd name="T3" fmla="*/ 11 h 22"/>
                <a:gd name="T4" fmla="*/ 0 w 50"/>
                <a:gd name="T5" fmla="*/ 15 h 22"/>
                <a:gd name="T6" fmla="*/ 0 w 50"/>
                <a:gd name="T7" fmla="*/ 18 h 22"/>
                <a:gd name="T8" fmla="*/ 3 w 50"/>
                <a:gd name="T9" fmla="*/ 20 h 22"/>
                <a:gd name="T10" fmla="*/ 9 w 50"/>
                <a:gd name="T11" fmla="*/ 22 h 22"/>
                <a:gd name="T12" fmla="*/ 9 w 50"/>
                <a:gd name="T13" fmla="*/ 22 h 22"/>
                <a:gd name="T14" fmla="*/ 27 w 50"/>
                <a:gd name="T15" fmla="*/ 18 h 22"/>
                <a:gd name="T16" fmla="*/ 43 w 50"/>
                <a:gd name="T17" fmla="*/ 11 h 22"/>
                <a:gd name="T18" fmla="*/ 43 w 50"/>
                <a:gd name="T19" fmla="*/ 11 h 22"/>
                <a:gd name="T20" fmla="*/ 48 w 50"/>
                <a:gd name="T21" fmla="*/ 6 h 22"/>
                <a:gd name="T22" fmla="*/ 50 w 50"/>
                <a:gd name="T23" fmla="*/ 2 h 22"/>
                <a:gd name="T24" fmla="*/ 48 w 50"/>
                <a:gd name="T25" fmla="*/ 0 h 22"/>
                <a:gd name="T26" fmla="*/ 41 w 50"/>
                <a:gd name="T27" fmla="*/ 0 h 22"/>
                <a:gd name="T28" fmla="*/ 41 w 50"/>
                <a:gd name="T29" fmla="*/ 0 h 22"/>
                <a:gd name="T30" fmla="*/ 23 w 50"/>
                <a:gd name="T31" fmla="*/ 4 h 22"/>
                <a:gd name="T32" fmla="*/ 5 w 50"/>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2">
                  <a:moveTo>
                    <a:pt x="5" y="11"/>
                  </a:moveTo>
                  <a:lnTo>
                    <a:pt x="5" y="11"/>
                  </a:lnTo>
                  <a:lnTo>
                    <a:pt x="0" y="15"/>
                  </a:lnTo>
                  <a:lnTo>
                    <a:pt x="0" y="18"/>
                  </a:lnTo>
                  <a:lnTo>
                    <a:pt x="3" y="20"/>
                  </a:lnTo>
                  <a:lnTo>
                    <a:pt x="9" y="22"/>
                  </a:lnTo>
                  <a:lnTo>
                    <a:pt x="27" y="18"/>
                  </a:lnTo>
                  <a:lnTo>
                    <a:pt x="43" y="11"/>
                  </a:lnTo>
                  <a:lnTo>
                    <a:pt x="48" y="6"/>
                  </a:lnTo>
                  <a:lnTo>
                    <a:pt x="50" y="2"/>
                  </a:lnTo>
                  <a:lnTo>
                    <a:pt x="48" y="0"/>
                  </a:lnTo>
                  <a:lnTo>
                    <a:pt x="41" y="0"/>
                  </a:lnTo>
                  <a:lnTo>
                    <a:pt x="23"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6" name="Freeform 2603">
              <a:extLst>
                <a:ext uri="{FF2B5EF4-FFF2-40B4-BE49-F238E27FC236}">
                  <a16:creationId xmlns:a16="http://schemas.microsoft.com/office/drawing/2014/main" xmlns="" id="{E351BA16-C05B-C74D-8E0B-FEE90362DD7F}"/>
                </a:ext>
              </a:extLst>
            </p:cNvPr>
            <p:cNvSpPr>
              <a:spLocks/>
            </p:cNvSpPr>
            <p:nvPr/>
          </p:nvSpPr>
          <p:spPr bwMode="auto">
            <a:xfrm>
              <a:off x="2130" y="3141"/>
              <a:ext cx="52" cy="22"/>
            </a:xfrm>
            <a:custGeom>
              <a:avLst/>
              <a:gdLst>
                <a:gd name="T0" fmla="*/ 7 w 52"/>
                <a:gd name="T1" fmla="*/ 11 h 22"/>
                <a:gd name="T2" fmla="*/ 7 w 52"/>
                <a:gd name="T3" fmla="*/ 11 h 22"/>
                <a:gd name="T4" fmla="*/ 2 w 52"/>
                <a:gd name="T5" fmla="*/ 15 h 22"/>
                <a:gd name="T6" fmla="*/ 0 w 52"/>
                <a:gd name="T7" fmla="*/ 18 h 22"/>
                <a:gd name="T8" fmla="*/ 4 w 52"/>
                <a:gd name="T9" fmla="*/ 20 h 22"/>
                <a:gd name="T10" fmla="*/ 9 w 52"/>
                <a:gd name="T11" fmla="*/ 22 h 22"/>
                <a:gd name="T12" fmla="*/ 9 w 52"/>
                <a:gd name="T13" fmla="*/ 22 h 22"/>
                <a:gd name="T14" fmla="*/ 29 w 52"/>
                <a:gd name="T15" fmla="*/ 18 h 22"/>
                <a:gd name="T16" fmla="*/ 45 w 52"/>
                <a:gd name="T17" fmla="*/ 11 h 22"/>
                <a:gd name="T18" fmla="*/ 45 w 52"/>
                <a:gd name="T19" fmla="*/ 11 h 22"/>
                <a:gd name="T20" fmla="*/ 49 w 52"/>
                <a:gd name="T21" fmla="*/ 6 h 22"/>
                <a:gd name="T22" fmla="*/ 52 w 52"/>
                <a:gd name="T23" fmla="*/ 4 h 22"/>
                <a:gd name="T24" fmla="*/ 47 w 52"/>
                <a:gd name="T25" fmla="*/ 2 h 22"/>
                <a:gd name="T26" fmla="*/ 43 w 52"/>
                <a:gd name="T27" fmla="*/ 0 h 22"/>
                <a:gd name="T28" fmla="*/ 43 w 52"/>
                <a:gd name="T29" fmla="*/ 0 h 22"/>
                <a:gd name="T30" fmla="*/ 22 w 52"/>
                <a:gd name="T31" fmla="*/ 4 h 22"/>
                <a:gd name="T32" fmla="*/ 7 w 52"/>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2">
                  <a:moveTo>
                    <a:pt x="7" y="11"/>
                  </a:moveTo>
                  <a:lnTo>
                    <a:pt x="7" y="11"/>
                  </a:lnTo>
                  <a:lnTo>
                    <a:pt x="2" y="15"/>
                  </a:lnTo>
                  <a:lnTo>
                    <a:pt x="0" y="18"/>
                  </a:lnTo>
                  <a:lnTo>
                    <a:pt x="4" y="20"/>
                  </a:lnTo>
                  <a:lnTo>
                    <a:pt x="9" y="22"/>
                  </a:lnTo>
                  <a:lnTo>
                    <a:pt x="29" y="18"/>
                  </a:lnTo>
                  <a:lnTo>
                    <a:pt x="45" y="11"/>
                  </a:lnTo>
                  <a:lnTo>
                    <a:pt x="49" y="6"/>
                  </a:lnTo>
                  <a:lnTo>
                    <a:pt x="52" y="4"/>
                  </a:lnTo>
                  <a:lnTo>
                    <a:pt x="47" y="2"/>
                  </a:lnTo>
                  <a:lnTo>
                    <a:pt x="43" y="0"/>
                  </a:lnTo>
                  <a:lnTo>
                    <a:pt x="22"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7" name="Freeform 2604">
              <a:extLst>
                <a:ext uri="{FF2B5EF4-FFF2-40B4-BE49-F238E27FC236}">
                  <a16:creationId xmlns:a16="http://schemas.microsoft.com/office/drawing/2014/main" xmlns="" id="{97ACB84A-E4E9-4147-BE18-1202ECABB58C}"/>
                </a:ext>
              </a:extLst>
            </p:cNvPr>
            <p:cNvSpPr>
              <a:spLocks/>
            </p:cNvSpPr>
            <p:nvPr/>
          </p:nvSpPr>
          <p:spPr bwMode="auto">
            <a:xfrm>
              <a:off x="2130" y="3141"/>
              <a:ext cx="52" cy="22"/>
            </a:xfrm>
            <a:custGeom>
              <a:avLst/>
              <a:gdLst>
                <a:gd name="T0" fmla="*/ 7 w 52"/>
                <a:gd name="T1" fmla="*/ 11 h 22"/>
                <a:gd name="T2" fmla="*/ 7 w 52"/>
                <a:gd name="T3" fmla="*/ 11 h 22"/>
                <a:gd name="T4" fmla="*/ 2 w 52"/>
                <a:gd name="T5" fmla="*/ 15 h 22"/>
                <a:gd name="T6" fmla="*/ 0 w 52"/>
                <a:gd name="T7" fmla="*/ 18 h 22"/>
                <a:gd name="T8" fmla="*/ 4 w 52"/>
                <a:gd name="T9" fmla="*/ 20 h 22"/>
                <a:gd name="T10" fmla="*/ 9 w 52"/>
                <a:gd name="T11" fmla="*/ 22 h 22"/>
                <a:gd name="T12" fmla="*/ 9 w 52"/>
                <a:gd name="T13" fmla="*/ 22 h 22"/>
                <a:gd name="T14" fmla="*/ 29 w 52"/>
                <a:gd name="T15" fmla="*/ 18 h 22"/>
                <a:gd name="T16" fmla="*/ 45 w 52"/>
                <a:gd name="T17" fmla="*/ 11 h 22"/>
                <a:gd name="T18" fmla="*/ 45 w 52"/>
                <a:gd name="T19" fmla="*/ 11 h 22"/>
                <a:gd name="T20" fmla="*/ 49 w 52"/>
                <a:gd name="T21" fmla="*/ 6 h 22"/>
                <a:gd name="T22" fmla="*/ 52 w 52"/>
                <a:gd name="T23" fmla="*/ 4 h 22"/>
                <a:gd name="T24" fmla="*/ 47 w 52"/>
                <a:gd name="T25" fmla="*/ 2 h 22"/>
                <a:gd name="T26" fmla="*/ 43 w 52"/>
                <a:gd name="T27" fmla="*/ 0 h 22"/>
                <a:gd name="T28" fmla="*/ 43 w 52"/>
                <a:gd name="T29" fmla="*/ 0 h 22"/>
                <a:gd name="T30" fmla="*/ 22 w 52"/>
                <a:gd name="T31" fmla="*/ 4 h 22"/>
                <a:gd name="T32" fmla="*/ 7 w 52"/>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2">
                  <a:moveTo>
                    <a:pt x="7" y="11"/>
                  </a:moveTo>
                  <a:lnTo>
                    <a:pt x="7" y="11"/>
                  </a:lnTo>
                  <a:lnTo>
                    <a:pt x="2" y="15"/>
                  </a:lnTo>
                  <a:lnTo>
                    <a:pt x="0" y="18"/>
                  </a:lnTo>
                  <a:lnTo>
                    <a:pt x="4" y="20"/>
                  </a:lnTo>
                  <a:lnTo>
                    <a:pt x="9" y="22"/>
                  </a:lnTo>
                  <a:lnTo>
                    <a:pt x="29" y="18"/>
                  </a:lnTo>
                  <a:lnTo>
                    <a:pt x="45" y="11"/>
                  </a:lnTo>
                  <a:lnTo>
                    <a:pt x="49" y="6"/>
                  </a:lnTo>
                  <a:lnTo>
                    <a:pt x="52" y="4"/>
                  </a:lnTo>
                  <a:lnTo>
                    <a:pt x="47" y="2"/>
                  </a:lnTo>
                  <a:lnTo>
                    <a:pt x="43" y="0"/>
                  </a:lnTo>
                  <a:lnTo>
                    <a:pt x="22"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8" name="Freeform 2605">
              <a:extLst>
                <a:ext uri="{FF2B5EF4-FFF2-40B4-BE49-F238E27FC236}">
                  <a16:creationId xmlns:a16="http://schemas.microsoft.com/office/drawing/2014/main" xmlns="" id="{760751CF-4FA5-C041-86A0-3BDFB514B55A}"/>
                </a:ext>
              </a:extLst>
            </p:cNvPr>
            <p:cNvSpPr>
              <a:spLocks/>
            </p:cNvSpPr>
            <p:nvPr/>
          </p:nvSpPr>
          <p:spPr bwMode="auto">
            <a:xfrm>
              <a:off x="2089" y="3143"/>
              <a:ext cx="52" cy="20"/>
            </a:xfrm>
            <a:custGeom>
              <a:avLst/>
              <a:gdLst>
                <a:gd name="T0" fmla="*/ 7 w 52"/>
                <a:gd name="T1" fmla="*/ 9 h 20"/>
                <a:gd name="T2" fmla="*/ 7 w 52"/>
                <a:gd name="T3" fmla="*/ 9 h 20"/>
                <a:gd name="T4" fmla="*/ 0 w 52"/>
                <a:gd name="T5" fmla="*/ 13 h 20"/>
                <a:gd name="T6" fmla="*/ 0 w 52"/>
                <a:gd name="T7" fmla="*/ 18 h 20"/>
                <a:gd name="T8" fmla="*/ 3 w 52"/>
                <a:gd name="T9" fmla="*/ 20 h 20"/>
                <a:gd name="T10" fmla="*/ 9 w 52"/>
                <a:gd name="T11" fmla="*/ 20 h 20"/>
                <a:gd name="T12" fmla="*/ 9 w 52"/>
                <a:gd name="T13" fmla="*/ 20 h 20"/>
                <a:gd name="T14" fmla="*/ 30 w 52"/>
                <a:gd name="T15" fmla="*/ 16 h 20"/>
                <a:gd name="T16" fmla="*/ 39 w 52"/>
                <a:gd name="T17" fmla="*/ 13 h 20"/>
                <a:gd name="T18" fmla="*/ 48 w 52"/>
                <a:gd name="T19" fmla="*/ 9 h 20"/>
                <a:gd name="T20" fmla="*/ 48 w 52"/>
                <a:gd name="T21" fmla="*/ 9 h 20"/>
                <a:gd name="T22" fmla="*/ 52 w 52"/>
                <a:gd name="T23" fmla="*/ 4 h 20"/>
                <a:gd name="T24" fmla="*/ 52 w 52"/>
                <a:gd name="T25" fmla="*/ 2 h 20"/>
                <a:gd name="T26" fmla="*/ 50 w 52"/>
                <a:gd name="T27" fmla="*/ 0 h 20"/>
                <a:gd name="T28" fmla="*/ 43 w 52"/>
                <a:gd name="T29" fmla="*/ 0 h 20"/>
                <a:gd name="T30" fmla="*/ 43 w 52"/>
                <a:gd name="T31" fmla="*/ 0 h 20"/>
                <a:gd name="T32" fmla="*/ 23 w 52"/>
                <a:gd name="T33" fmla="*/ 2 h 20"/>
                <a:gd name="T34" fmla="*/ 14 w 52"/>
                <a:gd name="T35" fmla="*/ 4 h 20"/>
                <a:gd name="T36" fmla="*/ 7 w 52"/>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7" y="9"/>
                  </a:moveTo>
                  <a:lnTo>
                    <a:pt x="7" y="9"/>
                  </a:lnTo>
                  <a:lnTo>
                    <a:pt x="0" y="13"/>
                  </a:lnTo>
                  <a:lnTo>
                    <a:pt x="0" y="18"/>
                  </a:lnTo>
                  <a:lnTo>
                    <a:pt x="3" y="20"/>
                  </a:lnTo>
                  <a:lnTo>
                    <a:pt x="9" y="20"/>
                  </a:lnTo>
                  <a:lnTo>
                    <a:pt x="30" y="16"/>
                  </a:lnTo>
                  <a:lnTo>
                    <a:pt x="39" y="13"/>
                  </a:lnTo>
                  <a:lnTo>
                    <a:pt x="48" y="9"/>
                  </a:lnTo>
                  <a:lnTo>
                    <a:pt x="52" y="4"/>
                  </a:lnTo>
                  <a:lnTo>
                    <a:pt x="52" y="2"/>
                  </a:lnTo>
                  <a:lnTo>
                    <a:pt x="50" y="0"/>
                  </a:lnTo>
                  <a:lnTo>
                    <a:pt x="43" y="0"/>
                  </a:lnTo>
                  <a:lnTo>
                    <a:pt x="23" y="2"/>
                  </a:lnTo>
                  <a:lnTo>
                    <a:pt x="14" y="4"/>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89" name="Freeform 2606">
              <a:extLst>
                <a:ext uri="{FF2B5EF4-FFF2-40B4-BE49-F238E27FC236}">
                  <a16:creationId xmlns:a16="http://schemas.microsoft.com/office/drawing/2014/main" xmlns="" id="{39E2F99A-2FDA-4543-9F0D-19188F087F01}"/>
                </a:ext>
              </a:extLst>
            </p:cNvPr>
            <p:cNvSpPr>
              <a:spLocks/>
            </p:cNvSpPr>
            <p:nvPr/>
          </p:nvSpPr>
          <p:spPr bwMode="auto">
            <a:xfrm>
              <a:off x="2089" y="3143"/>
              <a:ext cx="52" cy="20"/>
            </a:xfrm>
            <a:custGeom>
              <a:avLst/>
              <a:gdLst>
                <a:gd name="T0" fmla="*/ 7 w 52"/>
                <a:gd name="T1" fmla="*/ 9 h 20"/>
                <a:gd name="T2" fmla="*/ 7 w 52"/>
                <a:gd name="T3" fmla="*/ 9 h 20"/>
                <a:gd name="T4" fmla="*/ 0 w 52"/>
                <a:gd name="T5" fmla="*/ 13 h 20"/>
                <a:gd name="T6" fmla="*/ 0 w 52"/>
                <a:gd name="T7" fmla="*/ 18 h 20"/>
                <a:gd name="T8" fmla="*/ 3 w 52"/>
                <a:gd name="T9" fmla="*/ 20 h 20"/>
                <a:gd name="T10" fmla="*/ 9 w 52"/>
                <a:gd name="T11" fmla="*/ 20 h 20"/>
                <a:gd name="T12" fmla="*/ 9 w 52"/>
                <a:gd name="T13" fmla="*/ 20 h 20"/>
                <a:gd name="T14" fmla="*/ 30 w 52"/>
                <a:gd name="T15" fmla="*/ 16 h 20"/>
                <a:gd name="T16" fmla="*/ 39 w 52"/>
                <a:gd name="T17" fmla="*/ 13 h 20"/>
                <a:gd name="T18" fmla="*/ 48 w 52"/>
                <a:gd name="T19" fmla="*/ 9 h 20"/>
                <a:gd name="T20" fmla="*/ 48 w 52"/>
                <a:gd name="T21" fmla="*/ 9 h 20"/>
                <a:gd name="T22" fmla="*/ 52 w 52"/>
                <a:gd name="T23" fmla="*/ 4 h 20"/>
                <a:gd name="T24" fmla="*/ 52 w 52"/>
                <a:gd name="T25" fmla="*/ 2 h 20"/>
                <a:gd name="T26" fmla="*/ 50 w 52"/>
                <a:gd name="T27" fmla="*/ 0 h 20"/>
                <a:gd name="T28" fmla="*/ 43 w 52"/>
                <a:gd name="T29" fmla="*/ 0 h 20"/>
                <a:gd name="T30" fmla="*/ 43 w 52"/>
                <a:gd name="T31" fmla="*/ 0 h 20"/>
                <a:gd name="T32" fmla="*/ 23 w 52"/>
                <a:gd name="T33" fmla="*/ 2 h 20"/>
                <a:gd name="T34" fmla="*/ 14 w 52"/>
                <a:gd name="T35" fmla="*/ 4 h 20"/>
                <a:gd name="T36" fmla="*/ 7 w 52"/>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7" y="9"/>
                  </a:moveTo>
                  <a:lnTo>
                    <a:pt x="7" y="9"/>
                  </a:lnTo>
                  <a:lnTo>
                    <a:pt x="0" y="13"/>
                  </a:lnTo>
                  <a:lnTo>
                    <a:pt x="0" y="18"/>
                  </a:lnTo>
                  <a:lnTo>
                    <a:pt x="3" y="20"/>
                  </a:lnTo>
                  <a:lnTo>
                    <a:pt x="9" y="20"/>
                  </a:lnTo>
                  <a:lnTo>
                    <a:pt x="30" y="16"/>
                  </a:lnTo>
                  <a:lnTo>
                    <a:pt x="39" y="13"/>
                  </a:lnTo>
                  <a:lnTo>
                    <a:pt x="48" y="9"/>
                  </a:lnTo>
                  <a:lnTo>
                    <a:pt x="52" y="4"/>
                  </a:lnTo>
                  <a:lnTo>
                    <a:pt x="52" y="2"/>
                  </a:lnTo>
                  <a:lnTo>
                    <a:pt x="50" y="0"/>
                  </a:lnTo>
                  <a:lnTo>
                    <a:pt x="43" y="0"/>
                  </a:lnTo>
                  <a:lnTo>
                    <a:pt x="23" y="2"/>
                  </a:lnTo>
                  <a:lnTo>
                    <a:pt x="14" y="4"/>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0" name="Freeform 2607">
              <a:extLst>
                <a:ext uri="{FF2B5EF4-FFF2-40B4-BE49-F238E27FC236}">
                  <a16:creationId xmlns:a16="http://schemas.microsoft.com/office/drawing/2014/main" xmlns="" id="{CFF10A21-4B58-2349-895C-5E7BEFBF8201}"/>
                </a:ext>
              </a:extLst>
            </p:cNvPr>
            <p:cNvSpPr>
              <a:spLocks/>
            </p:cNvSpPr>
            <p:nvPr/>
          </p:nvSpPr>
          <p:spPr bwMode="auto">
            <a:xfrm>
              <a:off x="2049" y="3143"/>
              <a:ext cx="52" cy="20"/>
            </a:xfrm>
            <a:custGeom>
              <a:avLst/>
              <a:gdLst>
                <a:gd name="T0" fmla="*/ 4 w 52"/>
                <a:gd name="T1" fmla="*/ 11 h 20"/>
                <a:gd name="T2" fmla="*/ 4 w 52"/>
                <a:gd name="T3" fmla="*/ 11 h 20"/>
                <a:gd name="T4" fmla="*/ 0 w 52"/>
                <a:gd name="T5" fmla="*/ 13 h 20"/>
                <a:gd name="T6" fmla="*/ 0 w 52"/>
                <a:gd name="T7" fmla="*/ 18 h 20"/>
                <a:gd name="T8" fmla="*/ 2 w 52"/>
                <a:gd name="T9" fmla="*/ 20 h 20"/>
                <a:gd name="T10" fmla="*/ 9 w 52"/>
                <a:gd name="T11" fmla="*/ 20 h 20"/>
                <a:gd name="T12" fmla="*/ 9 w 52"/>
                <a:gd name="T13" fmla="*/ 20 h 20"/>
                <a:gd name="T14" fmla="*/ 29 w 52"/>
                <a:gd name="T15" fmla="*/ 18 h 20"/>
                <a:gd name="T16" fmla="*/ 38 w 52"/>
                <a:gd name="T17" fmla="*/ 13 h 20"/>
                <a:gd name="T18" fmla="*/ 45 w 52"/>
                <a:gd name="T19" fmla="*/ 9 h 20"/>
                <a:gd name="T20" fmla="*/ 45 w 52"/>
                <a:gd name="T21" fmla="*/ 9 h 20"/>
                <a:gd name="T22" fmla="*/ 52 w 52"/>
                <a:gd name="T23" fmla="*/ 4 h 20"/>
                <a:gd name="T24" fmla="*/ 52 w 52"/>
                <a:gd name="T25" fmla="*/ 2 h 20"/>
                <a:gd name="T26" fmla="*/ 49 w 52"/>
                <a:gd name="T27" fmla="*/ 0 h 20"/>
                <a:gd name="T28" fmla="*/ 43 w 52"/>
                <a:gd name="T29" fmla="*/ 0 h 20"/>
                <a:gd name="T30" fmla="*/ 43 w 52"/>
                <a:gd name="T31" fmla="*/ 0 h 20"/>
                <a:gd name="T32" fmla="*/ 22 w 52"/>
                <a:gd name="T33" fmla="*/ 2 h 20"/>
                <a:gd name="T34" fmla="*/ 13 w 52"/>
                <a:gd name="T35" fmla="*/ 7 h 20"/>
                <a:gd name="T36" fmla="*/ 4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4" y="11"/>
                  </a:moveTo>
                  <a:lnTo>
                    <a:pt x="4" y="11"/>
                  </a:lnTo>
                  <a:lnTo>
                    <a:pt x="0" y="13"/>
                  </a:lnTo>
                  <a:lnTo>
                    <a:pt x="0" y="18"/>
                  </a:lnTo>
                  <a:lnTo>
                    <a:pt x="2" y="20"/>
                  </a:lnTo>
                  <a:lnTo>
                    <a:pt x="9" y="20"/>
                  </a:lnTo>
                  <a:lnTo>
                    <a:pt x="29" y="18"/>
                  </a:lnTo>
                  <a:lnTo>
                    <a:pt x="38" y="13"/>
                  </a:lnTo>
                  <a:lnTo>
                    <a:pt x="45" y="9"/>
                  </a:lnTo>
                  <a:lnTo>
                    <a:pt x="52" y="4"/>
                  </a:lnTo>
                  <a:lnTo>
                    <a:pt x="52" y="2"/>
                  </a:lnTo>
                  <a:lnTo>
                    <a:pt x="49" y="0"/>
                  </a:lnTo>
                  <a:lnTo>
                    <a:pt x="43" y="0"/>
                  </a:lnTo>
                  <a:lnTo>
                    <a:pt x="22"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1" name="Freeform 2608">
              <a:extLst>
                <a:ext uri="{FF2B5EF4-FFF2-40B4-BE49-F238E27FC236}">
                  <a16:creationId xmlns:a16="http://schemas.microsoft.com/office/drawing/2014/main" xmlns="" id="{755C63FD-168C-834F-B3C5-B9FB211D0EA7}"/>
                </a:ext>
              </a:extLst>
            </p:cNvPr>
            <p:cNvSpPr>
              <a:spLocks/>
            </p:cNvSpPr>
            <p:nvPr/>
          </p:nvSpPr>
          <p:spPr bwMode="auto">
            <a:xfrm>
              <a:off x="2049" y="3143"/>
              <a:ext cx="52" cy="20"/>
            </a:xfrm>
            <a:custGeom>
              <a:avLst/>
              <a:gdLst>
                <a:gd name="T0" fmla="*/ 4 w 52"/>
                <a:gd name="T1" fmla="*/ 11 h 20"/>
                <a:gd name="T2" fmla="*/ 4 w 52"/>
                <a:gd name="T3" fmla="*/ 11 h 20"/>
                <a:gd name="T4" fmla="*/ 0 w 52"/>
                <a:gd name="T5" fmla="*/ 13 h 20"/>
                <a:gd name="T6" fmla="*/ 0 w 52"/>
                <a:gd name="T7" fmla="*/ 18 h 20"/>
                <a:gd name="T8" fmla="*/ 2 w 52"/>
                <a:gd name="T9" fmla="*/ 20 h 20"/>
                <a:gd name="T10" fmla="*/ 9 w 52"/>
                <a:gd name="T11" fmla="*/ 20 h 20"/>
                <a:gd name="T12" fmla="*/ 9 w 52"/>
                <a:gd name="T13" fmla="*/ 20 h 20"/>
                <a:gd name="T14" fmla="*/ 29 w 52"/>
                <a:gd name="T15" fmla="*/ 18 h 20"/>
                <a:gd name="T16" fmla="*/ 38 w 52"/>
                <a:gd name="T17" fmla="*/ 13 h 20"/>
                <a:gd name="T18" fmla="*/ 45 w 52"/>
                <a:gd name="T19" fmla="*/ 9 h 20"/>
                <a:gd name="T20" fmla="*/ 45 w 52"/>
                <a:gd name="T21" fmla="*/ 9 h 20"/>
                <a:gd name="T22" fmla="*/ 52 w 52"/>
                <a:gd name="T23" fmla="*/ 4 h 20"/>
                <a:gd name="T24" fmla="*/ 52 w 52"/>
                <a:gd name="T25" fmla="*/ 2 h 20"/>
                <a:gd name="T26" fmla="*/ 49 w 52"/>
                <a:gd name="T27" fmla="*/ 0 h 20"/>
                <a:gd name="T28" fmla="*/ 43 w 52"/>
                <a:gd name="T29" fmla="*/ 0 h 20"/>
                <a:gd name="T30" fmla="*/ 43 w 52"/>
                <a:gd name="T31" fmla="*/ 0 h 20"/>
                <a:gd name="T32" fmla="*/ 22 w 52"/>
                <a:gd name="T33" fmla="*/ 2 h 20"/>
                <a:gd name="T34" fmla="*/ 13 w 52"/>
                <a:gd name="T35" fmla="*/ 7 h 20"/>
                <a:gd name="T36" fmla="*/ 4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4" y="11"/>
                  </a:moveTo>
                  <a:lnTo>
                    <a:pt x="4" y="11"/>
                  </a:lnTo>
                  <a:lnTo>
                    <a:pt x="0" y="13"/>
                  </a:lnTo>
                  <a:lnTo>
                    <a:pt x="0" y="18"/>
                  </a:lnTo>
                  <a:lnTo>
                    <a:pt x="2" y="20"/>
                  </a:lnTo>
                  <a:lnTo>
                    <a:pt x="9" y="20"/>
                  </a:lnTo>
                  <a:lnTo>
                    <a:pt x="29" y="18"/>
                  </a:lnTo>
                  <a:lnTo>
                    <a:pt x="38" y="13"/>
                  </a:lnTo>
                  <a:lnTo>
                    <a:pt x="45" y="9"/>
                  </a:lnTo>
                  <a:lnTo>
                    <a:pt x="52" y="4"/>
                  </a:lnTo>
                  <a:lnTo>
                    <a:pt x="52" y="2"/>
                  </a:lnTo>
                  <a:lnTo>
                    <a:pt x="49" y="0"/>
                  </a:lnTo>
                  <a:lnTo>
                    <a:pt x="43" y="0"/>
                  </a:lnTo>
                  <a:lnTo>
                    <a:pt x="22"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2" name="Freeform 2609">
              <a:extLst>
                <a:ext uri="{FF2B5EF4-FFF2-40B4-BE49-F238E27FC236}">
                  <a16:creationId xmlns:a16="http://schemas.microsoft.com/office/drawing/2014/main" xmlns="" id="{A14A2284-2735-EE48-846F-50F166B96BE4}"/>
                </a:ext>
              </a:extLst>
            </p:cNvPr>
            <p:cNvSpPr>
              <a:spLocks/>
            </p:cNvSpPr>
            <p:nvPr/>
          </p:nvSpPr>
          <p:spPr bwMode="auto">
            <a:xfrm>
              <a:off x="2006" y="3143"/>
              <a:ext cx="52" cy="20"/>
            </a:xfrm>
            <a:custGeom>
              <a:avLst/>
              <a:gdLst>
                <a:gd name="T0" fmla="*/ 4 w 52"/>
                <a:gd name="T1" fmla="*/ 11 h 20"/>
                <a:gd name="T2" fmla="*/ 4 w 52"/>
                <a:gd name="T3" fmla="*/ 11 h 20"/>
                <a:gd name="T4" fmla="*/ 0 w 52"/>
                <a:gd name="T5" fmla="*/ 16 h 20"/>
                <a:gd name="T6" fmla="*/ 0 w 52"/>
                <a:gd name="T7" fmla="*/ 18 h 20"/>
                <a:gd name="T8" fmla="*/ 2 w 52"/>
                <a:gd name="T9" fmla="*/ 20 h 20"/>
                <a:gd name="T10" fmla="*/ 9 w 52"/>
                <a:gd name="T11" fmla="*/ 20 h 20"/>
                <a:gd name="T12" fmla="*/ 9 w 52"/>
                <a:gd name="T13" fmla="*/ 20 h 20"/>
                <a:gd name="T14" fmla="*/ 29 w 52"/>
                <a:gd name="T15" fmla="*/ 18 h 20"/>
                <a:gd name="T16" fmla="*/ 38 w 52"/>
                <a:gd name="T17" fmla="*/ 13 h 20"/>
                <a:gd name="T18" fmla="*/ 47 w 52"/>
                <a:gd name="T19" fmla="*/ 11 h 20"/>
                <a:gd name="T20" fmla="*/ 47 w 52"/>
                <a:gd name="T21" fmla="*/ 11 h 20"/>
                <a:gd name="T22" fmla="*/ 52 w 52"/>
                <a:gd name="T23" fmla="*/ 7 h 20"/>
                <a:gd name="T24" fmla="*/ 52 w 52"/>
                <a:gd name="T25" fmla="*/ 2 h 20"/>
                <a:gd name="T26" fmla="*/ 50 w 52"/>
                <a:gd name="T27" fmla="*/ 0 h 20"/>
                <a:gd name="T28" fmla="*/ 43 w 52"/>
                <a:gd name="T29" fmla="*/ 0 h 20"/>
                <a:gd name="T30" fmla="*/ 43 w 52"/>
                <a:gd name="T31" fmla="*/ 0 h 20"/>
                <a:gd name="T32" fmla="*/ 23 w 52"/>
                <a:gd name="T33" fmla="*/ 2 h 20"/>
                <a:gd name="T34" fmla="*/ 13 w 52"/>
                <a:gd name="T35" fmla="*/ 7 h 20"/>
                <a:gd name="T36" fmla="*/ 4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4" y="11"/>
                  </a:moveTo>
                  <a:lnTo>
                    <a:pt x="4" y="11"/>
                  </a:lnTo>
                  <a:lnTo>
                    <a:pt x="0" y="16"/>
                  </a:lnTo>
                  <a:lnTo>
                    <a:pt x="0" y="18"/>
                  </a:lnTo>
                  <a:lnTo>
                    <a:pt x="2" y="20"/>
                  </a:lnTo>
                  <a:lnTo>
                    <a:pt x="9" y="20"/>
                  </a:lnTo>
                  <a:lnTo>
                    <a:pt x="29" y="18"/>
                  </a:lnTo>
                  <a:lnTo>
                    <a:pt x="38" y="13"/>
                  </a:lnTo>
                  <a:lnTo>
                    <a:pt x="47" y="11"/>
                  </a:lnTo>
                  <a:lnTo>
                    <a:pt x="52" y="7"/>
                  </a:lnTo>
                  <a:lnTo>
                    <a:pt x="52" y="2"/>
                  </a:lnTo>
                  <a:lnTo>
                    <a:pt x="50" y="0"/>
                  </a:lnTo>
                  <a:lnTo>
                    <a:pt x="43" y="0"/>
                  </a:lnTo>
                  <a:lnTo>
                    <a:pt x="23"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3" name="Freeform 2610">
              <a:extLst>
                <a:ext uri="{FF2B5EF4-FFF2-40B4-BE49-F238E27FC236}">
                  <a16:creationId xmlns:a16="http://schemas.microsoft.com/office/drawing/2014/main" xmlns="" id="{74F54928-8B1F-1F42-83B3-A04AD7F6DF78}"/>
                </a:ext>
              </a:extLst>
            </p:cNvPr>
            <p:cNvSpPr>
              <a:spLocks/>
            </p:cNvSpPr>
            <p:nvPr/>
          </p:nvSpPr>
          <p:spPr bwMode="auto">
            <a:xfrm>
              <a:off x="2006" y="3143"/>
              <a:ext cx="52" cy="20"/>
            </a:xfrm>
            <a:custGeom>
              <a:avLst/>
              <a:gdLst>
                <a:gd name="T0" fmla="*/ 4 w 52"/>
                <a:gd name="T1" fmla="*/ 11 h 20"/>
                <a:gd name="T2" fmla="*/ 4 w 52"/>
                <a:gd name="T3" fmla="*/ 11 h 20"/>
                <a:gd name="T4" fmla="*/ 0 w 52"/>
                <a:gd name="T5" fmla="*/ 16 h 20"/>
                <a:gd name="T6" fmla="*/ 0 w 52"/>
                <a:gd name="T7" fmla="*/ 18 h 20"/>
                <a:gd name="T8" fmla="*/ 2 w 52"/>
                <a:gd name="T9" fmla="*/ 20 h 20"/>
                <a:gd name="T10" fmla="*/ 9 w 52"/>
                <a:gd name="T11" fmla="*/ 20 h 20"/>
                <a:gd name="T12" fmla="*/ 9 w 52"/>
                <a:gd name="T13" fmla="*/ 20 h 20"/>
                <a:gd name="T14" fmla="*/ 29 w 52"/>
                <a:gd name="T15" fmla="*/ 18 h 20"/>
                <a:gd name="T16" fmla="*/ 38 w 52"/>
                <a:gd name="T17" fmla="*/ 13 h 20"/>
                <a:gd name="T18" fmla="*/ 47 w 52"/>
                <a:gd name="T19" fmla="*/ 11 h 20"/>
                <a:gd name="T20" fmla="*/ 47 w 52"/>
                <a:gd name="T21" fmla="*/ 11 h 20"/>
                <a:gd name="T22" fmla="*/ 52 w 52"/>
                <a:gd name="T23" fmla="*/ 7 h 20"/>
                <a:gd name="T24" fmla="*/ 52 w 52"/>
                <a:gd name="T25" fmla="*/ 2 h 20"/>
                <a:gd name="T26" fmla="*/ 50 w 52"/>
                <a:gd name="T27" fmla="*/ 0 h 20"/>
                <a:gd name="T28" fmla="*/ 43 w 52"/>
                <a:gd name="T29" fmla="*/ 0 h 20"/>
                <a:gd name="T30" fmla="*/ 43 w 52"/>
                <a:gd name="T31" fmla="*/ 0 h 20"/>
                <a:gd name="T32" fmla="*/ 23 w 52"/>
                <a:gd name="T33" fmla="*/ 2 h 20"/>
                <a:gd name="T34" fmla="*/ 13 w 52"/>
                <a:gd name="T35" fmla="*/ 7 h 20"/>
                <a:gd name="T36" fmla="*/ 4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4" y="11"/>
                  </a:moveTo>
                  <a:lnTo>
                    <a:pt x="4" y="11"/>
                  </a:lnTo>
                  <a:lnTo>
                    <a:pt x="0" y="16"/>
                  </a:lnTo>
                  <a:lnTo>
                    <a:pt x="0" y="18"/>
                  </a:lnTo>
                  <a:lnTo>
                    <a:pt x="2" y="20"/>
                  </a:lnTo>
                  <a:lnTo>
                    <a:pt x="9" y="20"/>
                  </a:lnTo>
                  <a:lnTo>
                    <a:pt x="29" y="18"/>
                  </a:lnTo>
                  <a:lnTo>
                    <a:pt x="38" y="13"/>
                  </a:lnTo>
                  <a:lnTo>
                    <a:pt x="47" y="11"/>
                  </a:lnTo>
                  <a:lnTo>
                    <a:pt x="52" y="7"/>
                  </a:lnTo>
                  <a:lnTo>
                    <a:pt x="52" y="2"/>
                  </a:lnTo>
                  <a:lnTo>
                    <a:pt x="50" y="0"/>
                  </a:lnTo>
                  <a:lnTo>
                    <a:pt x="43" y="0"/>
                  </a:lnTo>
                  <a:lnTo>
                    <a:pt x="23"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4" name="Freeform 2611">
              <a:extLst>
                <a:ext uri="{FF2B5EF4-FFF2-40B4-BE49-F238E27FC236}">
                  <a16:creationId xmlns:a16="http://schemas.microsoft.com/office/drawing/2014/main" xmlns="" id="{BE01D37F-3DA0-5143-865F-43C212573325}"/>
                </a:ext>
              </a:extLst>
            </p:cNvPr>
            <p:cNvSpPr>
              <a:spLocks/>
            </p:cNvSpPr>
            <p:nvPr/>
          </p:nvSpPr>
          <p:spPr bwMode="auto">
            <a:xfrm>
              <a:off x="1961" y="3143"/>
              <a:ext cx="54" cy="22"/>
            </a:xfrm>
            <a:custGeom>
              <a:avLst/>
              <a:gdLst>
                <a:gd name="T0" fmla="*/ 4 w 54"/>
                <a:gd name="T1" fmla="*/ 11 h 22"/>
                <a:gd name="T2" fmla="*/ 4 w 54"/>
                <a:gd name="T3" fmla="*/ 11 h 22"/>
                <a:gd name="T4" fmla="*/ 0 w 54"/>
                <a:gd name="T5" fmla="*/ 16 h 22"/>
                <a:gd name="T6" fmla="*/ 0 w 54"/>
                <a:gd name="T7" fmla="*/ 18 h 22"/>
                <a:gd name="T8" fmla="*/ 4 w 54"/>
                <a:gd name="T9" fmla="*/ 20 h 22"/>
                <a:gd name="T10" fmla="*/ 11 w 54"/>
                <a:gd name="T11" fmla="*/ 22 h 22"/>
                <a:gd name="T12" fmla="*/ 11 w 54"/>
                <a:gd name="T13" fmla="*/ 22 h 22"/>
                <a:gd name="T14" fmla="*/ 20 w 54"/>
                <a:gd name="T15" fmla="*/ 20 h 22"/>
                <a:gd name="T16" fmla="*/ 31 w 54"/>
                <a:gd name="T17" fmla="*/ 18 h 22"/>
                <a:gd name="T18" fmla="*/ 40 w 54"/>
                <a:gd name="T19" fmla="*/ 16 h 22"/>
                <a:gd name="T20" fmla="*/ 49 w 54"/>
                <a:gd name="T21" fmla="*/ 11 h 22"/>
                <a:gd name="T22" fmla="*/ 49 w 54"/>
                <a:gd name="T23" fmla="*/ 11 h 22"/>
                <a:gd name="T24" fmla="*/ 54 w 54"/>
                <a:gd name="T25" fmla="*/ 7 h 22"/>
                <a:gd name="T26" fmla="*/ 54 w 54"/>
                <a:gd name="T27" fmla="*/ 2 h 22"/>
                <a:gd name="T28" fmla="*/ 52 w 54"/>
                <a:gd name="T29" fmla="*/ 0 h 22"/>
                <a:gd name="T30" fmla="*/ 45 w 54"/>
                <a:gd name="T31" fmla="*/ 0 h 22"/>
                <a:gd name="T32" fmla="*/ 45 w 54"/>
                <a:gd name="T33" fmla="*/ 0 h 22"/>
                <a:gd name="T34" fmla="*/ 22 w 54"/>
                <a:gd name="T35" fmla="*/ 4 h 22"/>
                <a:gd name="T36" fmla="*/ 13 w 54"/>
                <a:gd name="T37" fmla="*/ 7 h 22"/>
                <a:gd name="T38" fmla="*/ 4 w 54"/>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2">
                  <a:moveTo>
                    <a:pt x="4" y="11"/>
                  </a:moveTo>
                  <a:lnTo>
                    <a:pt x="4" y="11"/>
                  </a:lnTo>
                  <a:lnTo>
                    <a:pt x="0" y="16"/>
                  </a:lnTo>
                  <a:lnTo>
                    <a:pt x="0" y="18"/>
                  </a:lnTo>
                  <a:lnTo>
                    <a:pt x="4" y="20"/>
                  </a:lnTo>
                  <a:lnTo>
                    <a:pt x="11" y="22"/>
                  </a:lnTo>
                  <a:lnTo>
                    <a:pt x="20" y="20"/>
                  </a:lnTo>
                  <a:lnTo>
                    <a:pt x="31" y="18"/>
                  </a:lnTo>
                  <a:lnTo>
                    <a:pt x="40" y="16"/>
                  </a:lnTo>
                  <a:lnTo>
                    <a:pt x="49" y="11"/>
                  </a:lnTo>
                  <a:lnTo>
                    <a:pt x="54" y="7"/>
                  </a:lnTo>
                  <a:lnTo>
                    <a:pt x="54" y="2"/>
                  </a:lnTo>
                  <a:lnTo>
                    <a:pt x="52" y="0"/>
                  </a:lnTo>
                  <a:lnTo>
                    <a:pt x="45" y="0"/>
                  </a:lnTo>
                  <a:lnTo>
                    <a:pt x="22" y="4"/>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5" name="Freeform 2612">
              <a:extLst>
                <a:ext uri="{FF2B5EF4-FFF2-40B4-BE49-F238E27FC236}">
                  <a16:creationId xmlns:a16="http://schemas.microsoft.com/office/drawing/2014/main" xmlns="" id="{614CE9DB-F7B8-C842-8150-29230B79068F}"/>
                </a:ext>
              </a:extLst>
            </p:cNvPr>
            <p:cNvSpPr>
              <a:spLocks/>
            </p:cNvSpPr>
            <p:nvPr/>
          </p:nvSpPr>
          <p:spPr bwMode="auto">
            <a:xfrm>
              <a:off x="1961" y="3143"/>
              <a:ext cx="54" cy="22"/>
            </a:xfrm>
            <a:custGeom>
              <a:avLst/>
              <a:gdLst>
                <a:gd name="T0" fmla="*/ 4 w 54"/>
                <a:gd name="T1" fmla="*/ 11 h 22"/>
                <a:gd name="T2" fmla="*/ 4 w 54"/>
                <a:gd name="T3" fmla="*/ 11 h 22"/>
                <a:gd name="T4" fmla="*/ 0 w 54"/>
                <a:gd name="T5" fmla="*/ 16 h 22"/>
                <a:gd name="T6" fmla="*/ 0 w 54"/>
                <a:gd name="T7" fmla="*/ 18 h 22"/>
                <a:gd name="T8" fmla="*/ 4 w 54"/>
                <a:gd name="T9" fmla="*/ 20 h 22"/>
                <a:gd name="T10" fmla="*/ 11 w 54"/>
                <a:gd name="T11" fmla="*/ 22 h 22"/>
                <a:gd name="T12" fmla="*/ 11 w 54"/>
                <a:gd name="T13" fmla="*/ 22 h 22"/>
                <a:gd name="T14" fmla="*/ 20 w 54"/>
                <a:gd name="T15" fmla="*/ 20 h 22"/>
                <a:gd name="T16" fmla="*/ 31 w 54"/>
                <a:gd name="T17" fmla="*/ 18 h 22"/>
                <a:gd name="T18" fmla="*/ 40 w 54"/>
                <a:gd name="T19" fmla="*/ 16 h 22"/>
                <a:gd name="T20" fmla="*/ 49 w 54"/>
                <a:gd name="T21" fmla="*/ 11 h 22"/>
                <a:gd name="T22" fmla="*/ 49 w 54"/>
                <a:gd name="T23" fmla="*/ 11 h 22"/>
                <a:gd name="T24" fmla="*/ 54 w 54"/>
                <a:gd name="T25" fmla="*/ 7 h 22"/>
                <a:gd name="T26" fmla="*/ 54 w 54"/>
                <a:gd name="T27" fmla="*/ 2 h 22"/>
                <a:gd name="T28" fmla="*/ 52 w 54"/>
                <a:gd name="T29" fmla="*/ 0 h 22"/>
                <a:gd name="T30" fmla="*/ 45 w 54"/>
                <a:gd name="T31" fmla="*/ 0 h 22"/>
                <a:gd name="T32" fmla="*/ 45 w 54"/>
                <a:gd name="T33" fmla="*/ 0 h 22"/>
                <a:gd name="T34" fmla="*/ 22 w 54"/>
                <a:gd name="T35" fmla="*/ 4 h 22"/>
                <a:gd name="T36" fmla="*/ 13 w 54"/>
                <a:gd name="T37" fmla="*/ 7 h 22"/>
                <a:gd name="T38" fmla="*/ 4 w 54"/>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4" h="22">
                  <a:moveTo>
                    <a:pt x="4" y="11"/>
                  </a:moveTo>
                  <a:lnTo>
                    <a:pt x="4" y="11"/>
                  </a:lnTo>
                  <a:lnTo>
                    <a:pt x="0" y="16"/>
                  </a:lnTo>
                  <a:lnTo>
                    <a:pt x="0" y="18"/>
                  </a:lnTo>
                  <a:lnTo>
                    <a:pt x="4" y="20"/>
                  </a:lnTo>
                  <a:lnTo>
                    <a:pt x="11" y="22"/>
                  </a:lnTo>
                  <a:lnTo>
                    <a:pt x="20" y="20"/>
                  </a:lnTo>
                  <a:lnTo>
                    <a:pt x="31" y="18"/>
                  </a:lnTo>
                  <a:lnTo>
                    <a:pt x="40" y="16"/>
                  </a:lnTo>
                  <a:lnTo>
                    <a:pt x="49" y="11"/>
                  </a:lnTo>
                  <a:lnTo>
                    <a:pt x="54" y="7"/>
                  </a:lnTo>
                  <a:lnTo>
                    <a:pt x="54" y="2"/>
                  </a:lnTo>
                  <a:lnTo>
                    <a:pt x="52" y="0"/>
                  </a:lnTo>
                  <a:lnTo>
                    <a:pt x="45" y="0"/>
                  </a:lnTo>
                  <a:lnTo>
                    <a:pt x="22" y="4"/>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6" name="Freeform 2613">
              <a:extLst>
                <a:ext uri="{FF2B5EF4-FFF2-40B4-BE49-F238E27FC236}">
                  <a16:creationId xmlns:a16="http://schemas.microsoft.com/office/drawing/2014/main" xmlns="" id="{05BA28DE-3EB6-944E-AE75-F584A74F2BC8}"/>
                </a:ext>
              </a:extLst>
            </p:cNvPr>
            <p:cNvSpPr>
              <a:spLocks/>
            </p:cNvSpPr>
            <p:nvPr/>
          </p:nvSpPr>
          <p:spPr bwMode="auto">
            <a:xfrm>
              <a:off x="1916" y="3143"/>
              <a:ext cx="56" cy="22"/>
            </a:xfrm>
            <a:custGeom>
              <a:avLst/>
              <a:gdLst>
                <a:gd name="T0" fmla="*/ 4 w 56"/>
                <a:gd name="T1" fmla="*/ 11 h 22"/>
                <a:gd name="T2" fmla="*/ 4 w 56"/>
                <a:gd name="T3" fmla="*/ 11 h 22"/>
                <a:gd name="T4" fmla="*/ 0 w 56"/>
                <a:gd name="T5" fmla="*/ 16 h 22"/>
                <a:gd name="T6" fmla="*/ 0 w 56"/>
                <a:gd name="T7" fmla="*/ 18 h 22"/>
                <a:gd name="T8" fmla="*/ 4 w 56"/>
                <a:gd name="T9" fmla="*/ 20 h 22"/>
                <a:gd name="T10" fmla="*/ 11 w 56"/>
                <a:gd name="T11" fmla="*/ 22 h 22"/>
                <a:gd name="T12" fmla="*/ 11 w 56"/>
                <a:gd name="T13" fmla="*/ 22 h 22"/>
                <a:gd name="T14" fmla="*/ 20 w 56"/>
                <a:gd name="T15" fmla="*/ 20 h 22"/>
                <a:gd name="T16" fmla="*/ 31 w 56"/>
                <a:gd name="T17" fmla="*/ 18 h 22"/>
                <a:gd name="T18" fmla="*/ 43 w 56"/>
                <a:gd name="T19" fmla="*/ 16 h 22"/>
                <a:gd name="T20" fmla="*/ 49 w 56"/>
                <a:gd name="T21" fmla="*/ 11 h 22"/>
                <a:gd name="T22" fmla="*/ 49 w 56"/>
                <a:gd name="T23" fmla="*/ 11 h 22"/>
                <a:gd name="T24" fmla="*/ 54 w 56"/>
                <a:gd name="T25" fmla="*/ 7 h 22"/>
                <a:gd name="T26" fmla="*/ 56 w 56"/>
                <a:gd name="T27" fmla="*/ 4 h 22"/>
                <a:gd name="T28" fmla="*/ 52 w 56"/>
                <a:gd name="T29" fmla="*/ 2 h 22"/>
                <a:gd name="T30" fmla="*/ 45 w 56"/>
                <a:gd name="T31" fmla="*/ 0 h 22"/>
                <a:gd name="T32" fmla="*/ 45 w 56"/>
                <a:gd name="T33" fmla="*/ 0 h 22"/>
                <a:gd name="T34" fmla="*/ 22 w 56"/>
                <a:gd name="T35" fmla="*/ 4 h 22"/>
                <a:gd name="T36" fmla="*/ 13 w 56"/>
                <a:gd name="T37" fmla="*/ 7 h 22"/>
                <a:gd name="T38" fmla="*/ 4 w 56"/>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 h="22">
                  <a:moveTo>
                    <a:pt x="4" y="11"/>
                  </a:moveTo>
                  <a:lnTo>
                    <a:pt x="4" y="11"/>
                  </a:lnTo>
                  <a:lnTo>
                    <a:pt x="0" y="16"/>
                  </a:lnTo>
                  <a:lnTo>
                    <a:pt x="0" y="18"/>
                  </a:lnTo>
                  <a:lnTo>
                    <a:pt x="4" y="20"/>
                  </a:lnTo>
                  <a:lnTo>
                    <a:pt x="11" y="22"/>
                  </a:lnTo>
                  <a:lnTo>
                    <a:pt x="20" y="20"/>
                  </a:lnTo>
                  <a:lnTo>
                    <a:pt x="31" y="18"/>
                  </a:lnTo>
                  <a:lnTo>
                    <a:pt x="43" y="16"/>
                  </a:lnTo>
                  <a:lnTo>
                    <a:pt x="49" y="11"/>
                  </a:lnTo>
                  <a:lnTo>
                    <a:pt x="54" y="7"/>
                  </a:lnTo>
                  <a:lnTo>
                    <a:pt x="56" y="4"/>
                  </a:lnTo>
                  <a:lnTo>
                    <a:pt x="52" y="2"/>
                  </a:lnTo>
                  <a:lnTo>
                    <a:pt x="45" y="0"/>
                  </a:lnTo>
                  <a:lnTo>
                    <a:pt x="22" y="4"/>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7" name="Freeform 2614">
              <a:extLst>
                <a:ext uri="{FF2B5EF4-FFF2-40B4-BE49-F238E27FC236}">
                  <a16:creationId xmlns:a16="http://schemas.microsoft.com/office/drawing/2014/main" xmlns="" id="{9119D49E-4578-2F46-89D3-71EE8E29971A}"/>
                </a:ext>
              </a:extLst>
            </p:cNvPr>
            <p:cNvSpPr>
              <a:spLocks/>
            </p:cNvSpPr>
            <p:nvPr/>
          </p:nvSpPr>
          <p:spPr bwMode="auto">
            <a:xfrm>
              <a:off x="1916" y="3143"/>
              <a:ext cx="56" cy="22"/>
            </a:xfrm>
            <a:custGeom>
              <a:avLst/>
              <a:gdLst>
                <a:gd name="T0" fmla="*/ 4 w 56"/>
                <a:gd name="T1" fmla="*/ 11 h 22"/>
                <a:gd name="T2" fmla="*/ 4 w 56"/>
                <a:gd name="T3" fmla="*/ 11 h 22"/>
                <a:gd name="T4" fmla="*/ 0 w 56"/>
                <a:gd name="T5" fmla="*/ 16 h 22"/>
                <a:gd name="T6" fmla="*/ 0 w 56"/>
                <a:gd name="T7" fmla="*/ 18 h 22"/>
                <a:gd name="T8" fmla="*/ 4 w 56"/>
                <a:gd name="T9" fmla="*/ 20 h 22"/>
                <a:gd name="T10" fmla="*/ 11 w 56"/>
                <a:gd name="T11" fmla="*/ 22 h 22"/>
                <a:gd name="T12" fmla="*/ 11 w 56"/>
                <a:gd name="T13" fmla="*/ 22 h 22"/>
                <a:gd name="T14" fmla="*/ 20 w 56"/>
                <a:gd name="T15" fmla="*/ 20 h 22"/>
                <a:gd name="T16" fmla="*/ 31 w 56"/>
                <a:gd name="T17" fmla="*/ 18 h 22"/>
                <a:gd name="T18" fmla="*/ 43 w 56"/>
                <a:gd name="T19" fmla="*/ 16 h 22"/>
                <a:gd name="T20" fmla="*/ 49 w 56"/>
                <a:gd name="T21" fmla="*/ 11 h 22"/>
                <a:gd name="T22" fmla="*/ 49 w 56"/>
                <a:gd name="T23" fmla="*/ 11 h 22"/>
                <a:gd name="T24" fmla="*/ 54 w 56"/>
                <a:gd name="T25" fmla="*/ 7 h 22"/>
                <a:gd name="T26" fmla="*/ 56 w 56"/>
                <a:gd name="T27" fmla="*/ 4 h 22"/>
                <a:gd name="T28" fmla="*/ 52 w 56"/>
                <a:gd name="T29" fmla="*/ 2 h 22"/>
                <a:gd name="T30" fmla="*/ 45 w 56"/>
                <a:gd name="T31" fmla="*/ 0 h 22"/>
                <a:gd name="T32" fmla="*/ 45 w 56"/>
                <a:gd name="T33" fmla="*/ 0 h 22"/>
                <a:gd name="T34" fmla="*/ 22 w 56"/>
                <a:gd name="T35" fmla="*/ 4 h 22"/>
                <a:gd name="T36" fmla="*/ 13 w 56"/>
                <a:gd name="T37" fmla="*/ 7 h 22"/>
                <a:gd name="T38" fmla="*/ 4 w 56"/>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 h="22">
                  <a:moveTo>
                    <a:pt x="4" y="11"/>
                  </a:moveTo>
                  <a:lnTo>
                    <a:pt x="4" y="11"/>
                  </a:lnTo>
                  <a:lnTo>
                    <a:pt x="0" y="16"/>
                  </a:lnTo>
                  <a:lnTo>
                    <a:pt x="0" y="18"/>
                  </a:lnTo>
                  <a:lnTo>
                    <a:pt x="4" y="20"/>
                  </a:lnTo>
                  <a:lnTo>
                    <a:pt x="11" y="22"/>
                  </a:lnTo>
                  <a:lnTo>
                    <a:pt x="20" y="20"/>
                  </a:lnTo>
                  <a:lnTo>
                    <a:pt x="31" y="18"/>
                  </a:lnTo>
                  <a:lnTo>
                    <a:pt x="43" y="16"/>
                  </a:lnTo>
                  <a:lnTo>
                    <a:pt x="49" y="11"/>
                  </a:lnTo>
                  <a:lnTo>
                    <a:pt x="54" y="7"/>
                  </a:lnTo>
                  <a:lnTo>
                    <a:pt x="56" y="4"/>
                  </a:lnTo>
                  <a:lnTo>
                    <a:pt x="52" y="2"/>
                  </a:lnTo>
                  <a:lnTo>
                    <a:pt x="45" y="0"/>
                  </a:lnTo>
                  <a:lnTo>
                    <a:pt x="22" y="4"/>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8" name="Freeform 2615">
              <a:extLst>
                <a:ext uri="{FF2B5EF4-FFF2-40B4-BE49-F238E27FC236}">
                  <a16:creationId xmlns:a16="http://schemas.microsoft.com/office/drawing/2014/main" xmlns="" id="{5FE4F0AA-717A-E44C-8384-A5E3E1CF6F00}"/>
                </a:ext>
              </a:extLst>
            </p:cNvPr>
            <p:cNvSpPr>
              <a:spLocks/>
            </p:cNvSpPr>
            <p:nvPr/>
          </p:nvSpPr>
          <p:spPr bwMode="auto">
            <a:xfrm>
              <a:off x="1869" y="3143"/>
              <a:ext cx="56" cy="22"/>
            </a:xfrm>
            <a:custGeom>
              <a:avLst/>
              <a:gdLst>
                <a:gd name="T0" fmla="*/ 6 w 56"/>
                <a:gd name="T1" fmla="*/ 11 h 22"/>
                <a:gd name="T2" fmla="*/ 6 w 56"/>
                <a:gd name="T3" fmla="*/ 11 h 22"/>
                <a:gd name="T4" fmla="*/ 0 w 56"/>
                <a:gd name="T5" fmla="*/ 16 h 22"/>
                <a:gd name="T6" fmla="*/ 0 w 56"/>
                <a:gd name="T7" fmla="*/ 20 h 22"/>
                <a:gd name="T8" fmla="*/ 4 w 56"/>
                <a:gd name="T9" fmla="*/ 22 h 22"/>
                <a:gd name="T10" fmla="*/ 11 w 56"/>
                <a:gd name="T11" fmla="*/ 22 h 22"/>
                <a:gd name="T12" fmla="*/ 11 w 56"/>
                <a:gd name="T13" fmla="*/ 22 h 22"/>
                <a:gd name="T14" fmla="*/ 22 w 56"/>
                <a:gd name="T15" fmla="*/ 22 h 22"/>
                <a:gd name="T16" fmla="*/ 33 w 56"/>
                <a:gd name="T17" fmla="*/ 18 h 22"/>
                <a:gd name="T18" fmla="*/ 42 w 56"/>
                <a:gd name="T19" fmla="*/ 16 h 22"/>
                <a:gd name="T20" fmla="*/ 51 w 56"/>
                <a:gd name="T21" fmla="*/ 11 h 22"/>
                <a:gd name="T22" fmla="*/ 51 w 56"/>
                <a:gd name="T23" fmla="*/ 11 h 22"/>
                <a:gd name="T24" fmla="*/ 56 w 56"/>
                <a:gd name="T25" fmla="*/ 7 h 22"/>
                <a:gd name="T26" fmla="*/ 56 w 56"/>
                <a:gd name="T27" fmla="*/ 4 h 22"/>
                <a:gd name="T28" fmla="*/ 54 w 56"/>
                <a:gd name="T29" fmla="*/ 2 h 22"/>
                <a:gd name="T30" fmla="*/ 45 w 56"/>
                <a:gd name="T31" fmla="*/ 0 h 22"/>
                <a:gd name="T32" fmla="*/ 45 w 56"/>
                <a:gd name="T33" fmla="*/ 0 h 22"/>
                <a:gd name="T34" fmla="*/ 24 w 56"/>
                <a:gd name="T35" fmla="*/ 4 h 22"/>
                <a:gd name="T36" fmla="*/ 13 w 56"/>
                <a:gd name="T37" fmla="*/ 7 h 22"/>
                <a:gd name="T38" fmla="*/ 6 w 56"/>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 h="22">
                  <a:moveTo>
                    <a:pt x="6" y="11"/>
                  </a:moveTo>
                  <a:lnTo>
                    <a:pt x="6" y="11"/>
                  </a:lnTo>
                  <a:lnTo>
                    <a:pt x="0" y="16"/>
                  </a:lnTo>
                  <a:lnTo>
                    <a:pt x="0" y="20"/>
                  </a:lnTo>
                  <a:lnTo>
                    <a:pt x="4" y="22"/>
                  </a:lnTo>
                  <a:lnTo>
                    <a:pt x="11" y="22"/>
                  </a:lnTo>
                  <a:lnTo>
                    <a:pt x="22" y="22"/>
                  </a:lnTo>
                  <a:lnTo>
                    <a:pt x="33" y="18"/>
                  </a:lnTo>
                  <a:lnTo>
                    <a:pt x="42" y="16"/>
                  </a:lnTo>
                  <a:lnTo>
                    <a:pt x="51" y="11"/>
                  </a:lnTo>
                  <a:lnTo>
                    <a:pt x="56" y="7"/>
                  </a:lnTo>
                  <a:lnTo>
                    <a:pt x="56" y="4"/>
                  </a:lnTo>
                  <a:lnTo>
                    <a:pt x="54" y="2"/>
                  </a:lnTo>
                  <a:lnTo>
                    <a:pt x="45" y="0"/>
                  </a:lnTo>
                  <a:lnTo>
                    <a:pt x="24" y="4"/>
                  </a:lnTo>
                  <a:lnTo>
                    <a:pt x="13" y="7"/>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399" name="Freeform 2616">
              <a:extLst>
                <a:ext uri="{FF2B5EF4-FFF2-40B4-BE49-F238E27FC236}">
                  <a16:creationId xmlns:a16="http://schemas.microsoft.com/office/drawing/2014/main" xmlns="" id="{D295C545-94E2-0F43-9DCF-D129C4464D0B}"/>
                </a:ext>
              </a:extLst>
            </p:cNvPr>
            <p:cNvSpPr>
              <a:spLocks/>
            </p:cNvSpPr>
            <p:nvPr/>
          </p:nvSpPr>
          <p:spPr bwMode="auto">
            <a:xfrm>
              <a:off x="1869" y="3143"/>
              <a:ext cx="56" cy="22"/>
            </a:xfrm>
            <a:custGeom>
              <a:avLst/>
              <a:gdLst>
                <a:gd name="T0" fmla="*/ 6 w 56"/>
                <a:gd name="T1" fmla="*/ 11 h 22"/>
                <a:gd name="T2" fmla="*/ 6 w 56"/>
                <a:gd name="T3" fmla="*/ 11 h 22"/>
                <a:gd name="T4" fmla="*/ 0 w 56"/>
                <a:gd name="T5" fmla="*/ 16 h 22"/>
                <a:gd name="T6" fmla="*/ 0 w 56"/>
                <a:gd name="T7" fmla="*/ 20 h 22"/>
                <a:gd name="T8" fmla="*/ 4 w 56"/>
                <a:gd name="T9" fmla="*/ 22 h 22"/>
                <a:gd name="T10" fmla="*/ 11 w 56"/>
                <a:gd name="T11" fmla="*/ 22 h 22"/>
                <a:gd name="T12" fmla="*/ 11 w 56"/>
                <a:gd name="T13" fmla="*/ 22 h 22"/>
                <a:gd name="T14" fmla="*/ 22 w 56"/>
                <a:gd name="T15" fmla="*/ 22 h 22"/>
                <a:gd name="T16" fmla="*/ 33 w 56"/>
                <a:gd name="T17" fmla="*/ 18 h 22"/>
                <a:gd name="T18" fmla="*/ 42 w 56"/>
                <a:gd name="T19" fmla="*/ 16 h 22"/>
                <a:gd name="T20" fmla="*/ 51 w 56"/>
                <a:gd name="T21" fmla="*/ 11 h 22"/>
                <a:gd name="T22" fmla="*/ 51 w 56"/>
                <a:gd name="T23" fmla="*/ 11 h 22"/>
                <a:gd name="T24" fmla="*/ 56 w 56"/>
                <a:gd name="T25" fmla="*/ 7 h 22"/>
                <a:gd name="T26" fmla="*/ 56 w 56"/>
                <a:gd name="T27" fmla="*/ 4 h 22"/>
                <a:gd name="T28" fmla="*/ 54 w 56"/>
                <a:gd name="T29" fmla="*/ 2 h 22"/>
                <a:gd name="T30" fmla="*/ 45 w 56"/>
                <a:gd name="T31" fmla="*/ 0 h 22"/>
                <a:gd name="T32" fmla="*/ 45 w 56"/>
                <a:gd name="T33" fmla="*/ 0 h 22"/>
                <a:gd name="T34" fmla="*/ 24 w 56"/>
                <a:gd name="T35" fmla="*/ 4 h 22"/>
                <a:gd name="T36" fmla="*/ 13 w 56"/>
                <a:gd name="T37" fmla="*/ 7 h 22"/>
                <a:gd name="T38" fmla="*/ 6 w 56"/>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6" h="22">
                  <a:moveTo>
                    <a:pt x="6" y="11"/>
                  </a:moveTo>
                  <a:lnTo>
                    <a:pt x="6" y="11"/>
                  </a:lnTo>
                  <a:lnTo>
                    <a:pt x="0" y="16"/>
                  </a:lnTo>
                  <a:lnTo>
                    <a:pt x="0" y="20"/>
                  </a:lnTo>
                  <a:lnTo>
                    <a:pt x="4" y="22"/>
                  </a:lnTo>
                  <a:lnTo>
                    <a:pt x="11" y="22"/>
                  </a:lnTo>
                  <a:lnTo>
                    <a:pt x="22" y="22"/>
                  </a:lnTo>
                  <a:lnTo>
                    <a:pt x="33" y="18"/>
                  </a:lnTo>
                  <a:lnTo>
                    <a:pt x="42" y="16"/>
                  </a:lnTo>
                  <a:lnTo>
                    <a:pt x="51" y="11"/>
                  </a:lnTo>
                  <a:lnTo>
                    <a:pt x="56" y="7"/>
                  </a:lnTo>
                  <a:lnTo>
                    <a:pt x="56" y="4"/>
                  </a:lnTo>
                  <a:lnTo>
                    <a:pt x="54" y="2"/>
                  </a:lnTo>
                  <a:lnTo>
                    <a:pt x="45" y="0"/>
                  </a:lnTo>
                  <a:lnTo>
                    <a:pt x="24" y="4"/>
                  </a:lnTo>
                  <a:lnTo>
                    <a:pt x="13" y="7"/>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6400" name="Group 2818">
            <a:extLst>
              <a:ext uri="{FF2B5EF4-FFF2-40B4-BE49-F238E27FC236}">
                <a16:creationId xmlns:a16="http://schemas.microsoft.com/office/drawing/2014/main" xmlns="" id="{DC3F8027-AAB9-4440-B8AB-CBF0478BB2D8}"/>
              </a:ext>
            </a:extLst>
          </p:cNvPr>
          <p:cNvGrpSpPr>
            <a:grpSpLocks/>
          </p:cNvGrpSpPr>
          <p:nvPr/>
        </p:nvGrpSpPr>
        <p:grpSpPr bwMode="auto">
          <a:xfrm>
            <a:off x="1874838" y="4567238"/>
            <a:ext cx="4154487" cy="153987"/>
            <a:chOff x="1722" y="3071"/>
            <a:chExt cx="2617" cy="97"/>
          </a:xfrm>
        </p:grpSpPr>
        <p:sp>
          <p:nvSpPr>
            <p:cNvPr id="6401" name="Freeform 2618">
              <a:extLst>
                <a:ext uri="{FF2B5EF4-FFF2-40B4-BE49-F238E27FC236}">
                  <a16:creationId xmlns:a16="http://schemas.microsoft.com/office/drawing/2014/main" xmlns="" id="{8C1CFBAC-3445-9241-BA11-79FB4A59DF0D}"/>
                </a:ext>
              </a:extLst>
            </p:cNvPr>
            <p:cNvSpPr>
              <a:spLocks/>
            </p:cNvSpPr>
            <p:nvPr/>
          </p:nvSpPr>
          <p:spPr bwMode="auto">
            <a:xfrm>
              <a:off x="1821" y="3145"/>
              <a:ext cx="59" cy="20"/>
            </a:xfrm>
            <a:custGeom>
              <a:avLst/>
              <a:gdLst>
                <a:gd name="T0" fmla="*/ 5 w 59"/>
                <a:gd name="T1" fmla="*/ 9 h 20"/>
                <a:gd name="T2" fmla="*/ 5 w 59"/>
                <a:gd name="T3" fmla="*/ 9 h 20"/>
                <a:gd name="T4" fmla="*/ 0 w 59"/>
                <a:gd name="T5" fmla="*/ 14 h 20"/>
                <a:gd name="T6" fmla="*/ 0 w 59"/>
                <a:gd name="T7" fmla="*/ 18 h 20"/>
                <a:gd name="T8" fmla="*/ 5 w 59"/>
                <a:gd name="T9" fmla="*/ 20 h 20"/>
                <a:gd name="T10" fmla="*/ 12 w 59"/>
                <a:gd name="T11" fmla="*/ 20 h 20"/>
                <a:gd name="T12" fmla="*/ 12 w 59"/>
                <a:gd name="T13" fmla="*/ 20 h 20"/>
                <a:gd name="T14" fmla="*/ 23 w 59"/>
                <a:gd name="T15" fmla="*/ 20 h 20"/>
                <a:gd name="T16" fmla="*/ 34 w 59"/>
                <a:gd name="T17" fmla="*/ 18 h 20"/>
                <a:gd name="T18" fmla="*/ 45 w 59"/>
                <a:gd name="T19" fmla="*/ 14 h 20"/>
                <a:gd name="T20" fmla="*/ 52 w 59"/>
                <a:gd name="T21" fmla="*/ 9 h 20"/>
                <a:gd name="T22" fmla="*/ 52 w 59"/>
                <a:gd name="T23" fmla="*/ 9 h 20"/>
                <a:gd name="T24" fmla="*/ 59 w 59"/>
                <a:gd name="T25" fmla="*/ 5 h 20"/>
                <a:gd name="T26" fmla="*/ 59 w 59"/>
                <a:gd name="T27" fmla="*/ 2 h 20"/>
                <a:gd name="T28" fmla="*/ 54 w 59"/>
                <a:gd name="T29" fmla="*/ 0 h 20"/>
                <a:gd name="T30" fmla="*/ 48 w 59"/>
                <a:gd name="T31" fmla="*/ 0 h 20"/>
                <a:gd name="T32" fmla="*/ 48 w 59"/>
                <a:gd name="T33" fmla="*/ 0 h 20"/>
                <a:gd name="T34" fmla="*/ 36 w 59"/>
                <a:gd name="T35" fmla="*/ 0 h 20"/>
                <a:gd name="T36" fmla="*/ 25 w 59"/>
                <a:gd name="T37" fmla="*/ 2 h 20"/>
                <a:gd name="T38" fmla="*/ 14 w 59"/>
                <a:gd name="T39" fmla="*/ 7 h 20"/>
                <a:gd name="T40" fmla="*/ 5 w 59"/>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0">
                  <a:moveTo>
                    <a:pt x="5" y="9"/>
                  </a:moveTo>
                  <a:lnTo>
                    <a:pt x="5" y="9"/>
                  </a:lnTo>
                  <a:lnTo>
                    <a:pt x="0" y="14"/>
                  </a:lnTo>
                  <a:lnTo>
                    <a:pt x="0" y="18"/>
                  </a:lnTo>
                  <a:lnTo>
                    <a:pt x="5" y="20"/>
                  </a:lnTo>
                  <a:lnTo>
                    <a:pt x="12" y="20"/>
                  </a:lnTo>
                  <a:lnTo>
                    <a:pt x="23" y="20"/>
                  </a:lnTo>
                  <a:lnTo>
                    <a:pt x="34" y="18"/>
                  </a:lnTo>
                  <a:lnTo>
                    <a:pt x="45" y="14"/>
                  </a:lnTo>
                  <a:lnTo>
                    <a:pt x="52" y="9"/>
                  </a:lnTo>
                  <a:lnTo>
                    <a:pt x="59" y="5"/>
                  </a:lnTo>
                  <a:lnTo>
                    <a:pt x="59" y="2"/>
                  </a:lnTo>
                  <a:lnTo>
                    <a:pt x="54" y="0"/>
                  </a:lnTo>
                  <a:lnTo>
                    <a:pt x="48" y="0"/>
                  </a:lnTo>
                  <a:lnTo>
                    <a:pt x="36" y="0"/>
                  </a:lnTo>
                  <a:lnTo>
                    <a:pt x="25" y="2"/>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2" name="Freeform 2619">
              <a:extLst>
                <a:ext uri="{FF2B5EF4-FFF2-40B4-BE49-F238E27FC236}">
                  <a16:creationId xmlns:a16="http://schemas.microsoft.com/office/drawing/2014/main" xmlns="" id="{DDFFDB72-B07C-7A4D-86F4-9F3BB8F38D22}"/>
                </a:ext>
              </a:extLst>
            </p:cNvPr>
            <p:cNvSpPr>
              <a:spLocks/>
            </p:cNvSpPr>
            <p:nvPr/>
          </p:nvSpPr>
          <p:spPr bwMode="auto">
            <a:xfrm>
              <a:off x="1821" y="3145"/>
              <a:ext cx="59" cy="20"/>
            </a:xfrm>
            <a:custGeom>
              <a:avLst/>
              <a:gdLst>
                <a:gd name="T0" fmla="*/ 5 w 59"/>
                <a:gd name="T1" fmla="*/ 9 h 20"/>
                <a:gd name="T2" fmla="*/ 5 w 59"/>
                <a:gd name="T3" fmla="*/ 9 h 20"/>
                <a:gd name="T4" fmla="*/ 0 w 59"/>
                <a:gd name="T5" fmla="*/ 14 h 20"/>
                <a:gd name="T6" fmla="*/ 0 w 59"/>
                <a:gd name="T7" fmla="*/ 18 h 20"/>
                <a:gd name="T8" fmla="*/ 5 w 59"/>
                <a:gd name="T9" fmla="*/ 20 h 20"/>
                <a:gd name="T10" fmla="*/ 12 w 59"/>
                <a:gd name="T11" fmla="*/ 20 h 20"/>
                <a:gd name="T12" fmla="*/ 12 w 59"/>
                <a:gd name="T13" fmla="*/ 20 h 20"/>
                <a:gd name="T14" fmla="*/ 23 w 59"/>
                <a:gd name="T15" fmla="*/ 20 h 20"/>
                <a:gd name="T16" fmla="*/ 34 w 59"/>
                <a:gd name="T17" fmla="*/ 18 h 20"/>
                <a:gd name="T18" fmla="*/ 45 w 59"/>
                <a:gd name="T19" fmla="*/ 14 h 20"/>
                <a:gd name="T20" fmla="*/ 52 w 59"/>
                <a:gd name="T21" fmla="*/ 9 h 20"/>
                <a:gd name="T22" fmla="*/ 52 w 59"/>
                <a:gd name="T23" fmla="*/ 9 h 20"/>
                <a:gd name="T24" fmla="*/ 59 w 59"/>
                <a:gd name="T25" fmla="*/ 5 h 20"/>
                <a:gd name="T26" fmla="*/ 59 w 59"/>
                <a:gd name="T27" fmla="*/ 2 h 20"/>
                <a:gd name="T28" fmla="*/ 54 w 59"/>
                <a:gd name="T29" fmla="*/ 0 h 20"/>
                <a:gd name="T30" fmla="*/ 48 w 59"/>
                <a:gd name="T31" fmla="*/ 0 h 20"/>
                <a:gd name="T32" fmla="*/ 48 w 59"/>
                <a:gd name="T33" fmla="*/ 0 h 20"/>
                <a:gd name="T34" fmla="*/ 36 w 59"/>
                <a:gd name="T35" fmla="*/ 0 h 20"/>
                <a:gd name="T36" fmla="*/ 25 w 59"/>
                <a:gd name="T37" fmla="*/ 2 h 20"/>
                <a:gd name="T38" fmla="*/ 14 w 59"/>
                <a:gd name="T39" fmla="*/ 7 h 20"/>
                <a:gd name="T40" fmla="*/ 5 w 59"/>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20">
                  <a:moveTo>
                    <a:pt x="5" y="9"/>
                  </a:moveTo>
                  <a:lnTo>
                    <a:pt x="5" y="9"/>
                  </a:lnTo>
                  <a:lnTo>
                    <a:pt x="0" y="14"/>
                  </a:lnTo>
                  <a:lnTo>
                    <a:pt x="0" y="18"/>
                  </a:lnTo>
                  <a:lnTo>
                    <a:pt x="5" y="20"/>
                  </a:lnTo>
                  <a:lnTo>
                    <a:pt x="12" y="20"/>
                  </a:lnTo>
                  <a:lnTo>
                    <a:pt x="23" y="20"/>
                  </a:lnTo>
                  <a:lnTo>
                    <a:pt x="34" y="18"/>
                  </a:lnTo>
                  <a:lnTo>
                    <a:pt x="45" y="14"/>
                  </a:lnTo>
                  <a:lnTo>
                    <a:pt x="52" y="9"/>
                  </a:lnTo>
                  <a:lnTo>
                    <a:pt x="59" y="5"/>
                  </a:lnTo>
                  <a:lnTo>
                    <a:pt x="59" y="2"/>
                  </a:lnTo>
                  <a:lnTo>
                    <a:pt x="54" y="0"/>
                  </a:lnTo>
                  <a:lnTo>
                    <a:pt x="48" y="0"/>
                  </a:lnTo>
                  <a:lnTo>
                    <a:pt x="36" y="0"/>
                  </a:lnTo>
                  <a:lnTo>
                    <a:pt x="25" y="2"/>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3" name="Freeform 2620">
              <a:extLst>
                <a:ext uri="{FF2B5EF4-FFF2-40B4-BE49-F238E27FC236}">
                  <a16:creationId xmlns:a16="http://schemas.microsoft.com/office/drawing/2014/main" xmlns="" id="{B1B6A3BF-8F37-714B-865F-250345BC3819}"/>
                </a:ext>
              </a:extLst>
            </p:cNvPr>
            <p:cNvSpPr>
              <a:spLocks/>
            </p:cNvSpPr>
            <p:nvPr/>
          </p:nvSpPr>
          <p:spPr bwMode="auto">
            <a:xfrm>
              <a:off x="1772" y="3145"/>
              <a:ext cx="58" cy="20"/>
            </a:xfrm>
            <a:custGeom>
              <a:avLst/>
              <a:gdLst>
                <a:gd name="T0" fmla="*/ 7 w 58"/>
                <a:gd name="T1" fmla="*/ 11 h 20"/>
                <a:gd name="T2" fmla="*/ 7 w 58"/>
                <a:gd name="T3" fmla="*/ 11 h 20"/>
                <a:gd name="T4" fmla="*/ 0 w 58"/>
                <a:gd name="T5" fmla="*/ 16 h 20"/>
                <a:gd name="T6" fmla="*/ 0 w 58"/>
                <a:gd name="T7" fmla="*/ 18 h 20"/>
                <a:gd name="T8" fmla="*/ 4 w 58"/>
                <a:gd name="T9" fmla="*/ 20 h 20"/>
                <a:gd name="T10" fmla="*/ 13 w 58"/>
                <a:gd name="T11" fmla="*/ 20 h 20"/>
                <a:gd name="T12" fmla="*/ 13 w 58"/>
                <a:gd name="T13" fmla="*/ 20 h 20"/>
                <a:gd name="T14" fmla="*/ 25 w 58"/>
                <a:gd name="T15" fmla="*/ 20 h 20"/>
                <a:gd name="T16" fmla="*/ 36 w 58"/>
                <a:gd name="T17" fmla="*/ 18 h 20"/>
                <a:gd name="T18" fmla="*/ 45 w 58"/>
                <a:gd name="T19" fmla="*/ 14 h 20"/>
                <a:gd name="T20" fmla="*/ 54 w 58"/>
                <a:gd name="T21" fmla="*/ 9 h 20"/>
                <a:gd name="T22" fmla="*/ 54 w 58"/>
                <a:gd name="T23" fmla="*/ 9 h 20"/>
                <a:gd name="T24" fmla="*/ 58 w 58"/>
                <a:gd name="T25" fmla="*/ 7 h 20"/>
                <a:gd name="T26" fmla="*/ 58 w 58"/>
                <a:gd name="T27" fmla="*/ 2 h 20"/>
                <a:gd name="T28" fmla="*/ 56 w 58"/>
                <a:gd name="T29" fmla="*/ 0 h 20"/>
                <a:gd name="T30" fmla="*/ 47 w 58"/>
                <a:gd name="T31" fmla="*/ 0 h 20"/>
                <a:gd name="T32" fmla="*/ 47 w 58"/>
                <a:gd name="T33" fmla="*/ 0 h 20"/>
                <a:gd name="T34" fmla="*/ 36 w 58"/>
                <a:gd name="T35" fmla="*/ 0 h 20"/>
                <a:gd name="T36" fmla="*/ 25 w 58"/>
                <a:gd name="T37" fmla="*/ 2 h 20"/>
                <a:gd name="T38" fmla="*/ 13 w 58"/>
                <a:gd name="T39" fmla="*/ 7 h 20"/>
                <a:gd name="T40" fmla="*/ 7 w 5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0">
                  <a:moveTo>
                    <a:pt x="7" y="11"/>
                  </a:moveTo>
                  <a:lnTo>
                    <a:pt x="7" y="11"/>
                  </a:lnTo>
                  <a:lnTo>
                    <a:pt x="0" y="16"/>
                  </a:lnTo>
                  <a:lnTo>
                    <a:pt x="0" y="18"/>
                  </a:lnTo>
                  <a:lnTo>
                    <a:pt x="4" y="20"/>
                  </a:lnTo>
                  <a:lnTo>
                    <a:pt x="13" y="20"/>
                  </a:lnTo>
                  <a:lnTo>
                    <a:pt x="25" y="20"/>
                  </a:lnTo>
                  <a:lnTo>
                    <a:pt x="36" y="18"/>
                  </a:lnTo>
                  <a:lnTo>
                    <a:pt x="45" y="14"/>
                  </a:lnTo>
                  <a:lnTo>
                    <a:pt x="54" y="9"/>
                  </a:lnTo>
                  <a:lnTo>
                    <a:pt x="58" y="7"/>
                  </a:lnTo>
                  <a:lnTo>
                    <a:pt x="58" y="2"/>
                  </a:lnTo>
                  <a:lnTo>
                    <a:pt x="56" y="0"/>
                  </a:lnTo>
                  <a:lnTo>
                    <a:pt x="47" y="0"/>
                  </a:lnTo>
                  <a:lnTo>
                    <a:pt x="36" y="0"/>
                  </a:lnTo>
                  <a:lnTo>
                    <a:pt x="25" y="2"/>
                  </a:lnTo>
                  <a:lnTo>
                    <a:pt x="13"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4" name="Freeform 2621">
              <a:extLst>
                <a:ext uri="{FF2B5EF4-FFF2-40B4-BE49-F238E27FC236}">
                  <a16:creationId xmlns:a16="http://schemas.microsoft.com/office/drawing/2014/main" xmlns="" id="{CE6E7DDF-7DE5-884F-B1CB-96E3F9A1905A}"/>
                </a:ext>
              </a:extLst>
            </p:cNvPr>
            <p:cNvSpPr>
              <a:spLocks/>
            </p:cNvSpPr>
            <p:nvPr/>
          </p:nvSpPr>
          <p:spPr bwMode="auto">
            <a:xfrm>
              <a:off x="1772" y="3145"/>
              <a:ext cx="58" cy="20"/>
            </a:xfrm>
            <a:custGeom>
              <a:avLst/>
              <a:gdLst>
                <a:gd name="T0" fmla="*/ 7 w 58"/>
                <a:gd name="T1" fmla="*/ 11 h 20"/>
                <a:gd name="T2" fmla="*/ 7 w 58"/>
                <a:gd name="T3" fmla="*/ 11 h 20"/>
                <a:gd name="T4" fmla="*/ 0 w 58"/>
                <a:gd name="T5" fmla="*/ 16 h 20"/>
                <a:gd name="T6" fmla="*/ 0 w 58"/>
                <a:gd name="T7" fmla="*/ 18 h 20"/>
                <a:gd name="T8" fmla="*/ 4 w 58"/>
                <a:gd name="T9" fmla="*/ 20 h 20"/>
                <a:gd name="T10" fmla="*/ 13 w 58"/>
                <a:gd name="T11" fmla="*/ 20 h 20"/>
                <a:gd name="T12" fmla="*/ 13 w 58"/>
                <a:gd name="T13" fmla="*/ 20 h 20"/>
                <a:gd name="T14" fmla="*/ 25 w 58"/>
                <a:gd name="T15" fmla="*/ 20 h 20"/>
                <a:gd name="T16" fmla="*/ 36 w 58"/>
                <a:gd name="T17" fmla="*/ 18 h 20"/>
                <a:gd name="T18" fmla="*/ 45 w 58"/>
                <a:gd name="T19" fmla="*/ 14 h 20"/>
                <a:gd name="T20" fmla="*/ 54 w 58"/>
                <a:gd name="T21" fmla="*/ 9 h 20"/>
                <a:gd name="T22" fmla="*/ 54 w 58"/>
                <a:gd name="T23" fmla="*/ 9 h 20"/>
                <a:gd name="T24" fmla="*/ 58 w 58"/>
                <a:gd name="T25" fmla="*/ 7 h 20"/>
                <a:gd name="T26" fmla="*/ 58 w 58"/>
                <a:gd name="T27" fmla="*/ 2 h 20"/>
                <a:gd name="T28" fmla="*/ 56 w 58"/>
                <a:gd name="T29" fmla="*/ 0 h 20"/>
                <a:gd name="T30" fmla="*/ 47 w 58"/>
                <a:gd name="T31" fmla="*/ 0 h 20"/>
                <a:gd name="T32" fmla="*/ 47 w 58"/>
                <a:gd name="T33" fmla="*/ 0 h 20"/>
                <a:gd name="T34" fmla="*/ 36 w 58"/>
                <a:gd name="T35" fmla="*/ 0 h 20"/>
                <a:gd name="T36" fmla="*/ 25 w 58"/>
                <a:gd name="T37" fmla="*/ 2 h 20"/>
                <a:gd name="T38" fmla="*/ 13 w 58"/>
                <a:gd name="T39" fmla="*/ 7 h 20"/>
                <a:gd name="T40" fmla="*/ 7 w 5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0">
                  <a:moveTo>
                    <a:pt x="7" y="11"/>
                  </a:moveTo>
                  <a:lnTo>
                    <a:pt x="7" y="11"/>
                  </a:lnTo>
                  <a:lnTo>
                    <a:pt x="0" y="16"/>
                  </a:lnTo>
                  <a:lnTo>
                    <a:pt x="0" y="18"/>
                  </a:lnTo>
                  <a:lnTo>
                    <a:pt x="4" y="20"/>
                  </a:lnTo>
                  <a:lnTo>
                    <a:pt x="13" y="20"/>
                  </a:lnTo>
                  <a:lnTo>
                    <a:pt x="25" y="20"/>
                  </a:lnTo>
                  <a:lnTo>
                    <a:pt x="36" y="18"/>
                  </a:lnTo>
                  <a:lnTo>
                    <a:pt x="45" y="14"/>
                  </a:lnTo>
                  <a:lnTo>
                    <a:pt x="54" y="9"/>
                  </a:lnTo>
                  <a:lnTo>
                    <a:pt x="58" y="7"/>
                  </a:lnTo>
                  <a:lnTo>
                    <a:pt x="58" y="2"/>
                  </a:lnTo>
                  <a:lnTo>
                    <a:pt x="56" y="0"/>
                  </a:lnTo>
                  <a:lnTo>
                    <a:pt x="47" y="0"/>
                  </a:lnTo>
                  <a:lnTo>
                    <a:pt x="36" y="0"/>
                  </a:lnTo>
                  <a:lnTo>
                    <a:pt x="25" y="2"/>
                  </a:lnTo>
                  <a:lnTo>
                    <a:pt x="13"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5" name="Freeform 2622">
              <a:extLst>
                <a:ext uri="{FF2B5EF4-FFF2-40B4-BE49-F238E27FC236}">
                  <a16:creationId xmlns:a16="http://schemas.microsoft.com/office/drawing/2014/main" xmlns="" id="{D4A9A732-1717-C641-85E1-E080F357D6B2}"/>
                </a:ext>
              </a:extLst>
            </p:cNvPr>
            <p:cNvSpPr>
              <a:spLocks/>
            </p:cNvSpPr>
            <p:nvPr/>
          </p:nvSpPr>
          <p:spPr bwMode="auto">
            <a:xfrm>
              <a:off x="1722" y="3145"/>
              <a:ext cx="61" cy="23"/>
            </a:xfrm>
            <a:custGeom>
              <a:avLst/>
              <a:gdLst>
                <a:gd name="T0" fmla="*/ 5 w 61"/>
                <a:gd name="T1" fmla="*/ 11 h 23"/>
                <a:gd name="T2" fmla="*/ 5 w 61"/>
                <a:gd name="T3" fmla="*/ 11 h 23"/>
                <a:gd name="T4" fmla="*/ 0 w 61"/>
                <a:gd name="T5" fmla="*/ 16 h 23"/>
                <a:gd name="T6" fmla="*/ 0 w 61"/>
                <a:gd name="T7" fmla="*/ 18 h 23"/>
                <a:gd name="T8" fmla="*/ 5 w 61"/>
                <a:gd name="T9" fmla="*/ 20 h 23"/>
                <a:gd name="T10" fmla="*/ 14 w 61"/>
                <a:gd name="T11" fmla="*/ 23 h 23"/>
                <a:gd name="T12" fmla="*/ 14 w 61"/>
                <a:gd name="T13" fmla="*/ 23 h 23"/>
                <a:gd name="T14" fmla="*/ 25 w 61"/>
                <a:gd name="T15" fmla="*/ 20 h 23"/>
                <a:gd name="T16" fmla="*/ 36 w 61"/>
                <a:gd name="T17" fmla="*/ 18 h 23"/>
                <a:gd name="T18" fmla="*/ 47 w 61"/>
                <a:gd name="T19" fmla="*/ 16 h 23"/>
                <a:gd name="T20" fmla="*/ 57 w 61"/>
                <a:gd name="T21" fmla="*/ 11 h 23"/>
                <a:gd name="T22" fmla="*/ 57 w 61"/>
                <a:gd name="T23" fmla="*/ 11 h 23"/>
                <a:gd name="T24" fmla="*/ 61 w 61"/>
                <a:gd name="T25" fmla="*/ 7 h 23"/>
                <a:gd name="T26" fmla="*/ 61 w 61"/>
                <a:gd name="T27" fmla="*/ 2 h 23"/>
                <a:gd name="T28" fmla="*/ 57 w 61"/>
                <a:gd name="T29" fmla="*/ 0 h 23"/>
                <a:gd name="T30" fmla="*/ 47 w 61"/>
                <a:gd name="T31" fmla="*/ 0 h 23"/>
                <a:gd name="T32" fmla="*/ 47 w 61"/>
                <a:gd name="T33" fmla="*/ 0 h 23"/>
                <a:gd name="T34" fmla="*/ 36 w 61"/>
                <a:gd name="T35" fmla="*/ 0 h 23"/>
                <a:gd name="T36" fmla="*/ 25 w 61"/>
                <a:gd name="T37" fmla="*/ 5 h 23"/>
                <a:gd name="T38" fmla="*/ 14 w 61"/>
                <a:gd name="T39" fmla="*/ 7 h 23"/>
                <a:gd name="T40" fmla="*/ 5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5" y="11"/>
                  </a:moveTo>
                  <a:lnTo>
                    <a:pt x="5" y="11"/>
                  </a:lnTo>
                  <a:lnTo>
                    <a:pt x="0" y="16"/>
                  </a:lnTo>
                  <a:lnTo>
                    <a:pt x="0" y="18"/>
                  </a:lnTo>
                  <a:lnTo>
                    <a:pt x="5" y="20"/>
                  </a:lnTo>
                  <a:lnTo>
                    <a:pt x="14" y="23"/>
                  </a:lnTo>
                  <a:lnTo>
                    <a:pt x="25" y="20"/>
                  </a:lnTo>
                  <a:lnTo>
                    <a:pt x="36" y="18"/>
                  </a:lnTo>
                  <a:lnTo>
                    <a:pt x="47" y="16"/>
                  </a:lnTo>
                  <a:lnTo>
                    <a:pt x="57" y="11"/>
                  </a:lnTo>
                  <a:lnTo>
                    <a:pt x="61" y="7"/>
                  </a:lnTo>
                  <a:lnTo>
                    <a:pt x="61" y="2"/>
                  </a:lnTo>
                  <a:lnTo>
                    <a:pt x="57" y="0"/>
                  </a:lnTo>
                  <a:lnTo>
                    <a:pt x="47" y="0"/>
                  </a:lnTo>
                  <a:lnTo>
                    <a:pt x="36" y="0"/>
                  </a:lnTo>
                  <a:lnTo>
                    <a:pt x="25" y="5"/>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6" name="Freeform 2623">
              <a:extLst>
                <a:ext uri="{FF2B5EF4-FFF2-40B4-BE49-F238E27FC236}">
                  <a16:creationId xmlns:a16="http://schemas.microsoft.com/office/drawing/2014/main" xmlns="" id="{80B0E9A3-4707-E04C-965E-AA69BCB12D25}"/>
                </a:ext>
              </a:extLst>
            </p:cNvPr>
            <p:cNvSpPr>
              <a:spLocks/>
            </p:cNvSpPr>
            <p:nvPr/>
          </p:nvSpPr>
          <p:spPr bwMode="auto">
            <a:xfrm>
              <a:off x="1722" y="3145"/>
              <a:ext cx="61" cy="23"/>
            </a:xfrm>
            <a:custGeom>
              <a:avLst/>
              <a:gdLst>
                <a:gd name="T0" fmla="*/ 5 w 61"/>
                <a:gd name="T1" fmla="*/ 11 h 23"/>
                <a:gd name="T2" fmla="*/ 5 w 61"/>
                <a:gd name="T3" fmla="*/ 11 h 23"/>
                <a:gd name="T4" fmla="*/ 0 w 61"/>
                <a:gd name="T5" fmla="*/ 16 h 23"/>
                <a:gd name="T6" fmla="*/ 0 w 61"/>
                <a:gd name="T7" fmla="*/ 18 h 23"/>
                <a:gd name="T8" fmla="*/ 5 w 61"/>
                <a:gd name="T9" fmla="*/ 20 h 23"/>
                <a:gd name="T10" fmla="*/ 14 w 61"/>
                <a:gd name="T11" fmla="*/ 23 h 23"/>
                <a:gd name="T12" fmla="*/ 14 w 61"/>
                <a:gd name="T13" fmla="*/ 23 h 23"/>
                <a:gd name="T14" fmla="*/ 25 w 61"/>
                <a:gd name="T15" fmla="*/ 20 h 23"/>
                <a:gd name="T16" fmla="*/ 36 w 61"/>
                <a:gd name="T17" fmla="*/ 18 h 23"/>
                <a:gd name="T18" fmla="*/ 47 w 61"/>
                <a:gd name="T19" fmla="*/ 16 h 23"/>
                <a:gd name="T20" fmla="*/ 57 w 61"/>
                <a:gd name="T21" fmla="*/ 11 h 23"/>
                <a:gd name="T22" fmla="*/ 57 w 61"/>
                <a:gd name="T23" fmla="*/ 11 h 23"/>
                <a:gd name="T24" fmla="*/ 61 w 61"/>
                <a:gd name="T25" fmla="*/ 7 h 23"/>
                <a:gd name="T26" fmla="*/ 61 w 61"/>
                <a:gd name="T27" fmla="*/ 2 h 23"/>
                <a:gd name="T28" fmla="*/ 57 w 61"/>
                <a:gd name="T29" fmla="*/ 0 h 23"/>
                <a:gd name="T30" fmla="*/ 47 w 61"/>
                <a:gd name="T31" fmla="*/ 0 h 23"/>
                <a:gd name="T32" fmla="*/ 47 w 61"/>
                <a:gd name="T33" fmla="*/ 0 h 23"/>
                <a:gd name="T34" fmla="*/ 36 w 61"/>
                <a:gd name="T35" fmla="*/ 0 h 23"/>
                <a:gd name="T36" fmla="*/ 25 w 61"/>
                <a:gd name="T37" fmla="*/ 5 h 23"/>
                <a:gd name="T38" fmla="*/ 14 w 61"/>
                <a:gd name="T39" fmla="*/ 7 h 23"/>
                <a:gd name="T40" fmla="*/ 5 w 61"/>
                <a:gd name="T41" fmla="*/ 11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3">
                  <a:moveTo>
                    <a:pt x="5" y="11"/>
                  </a:moveTo>
                  <a:lnTo>
                    <a:pt x="5" y="11"/>
                  </a:lnTo>
                  <a:lnTo>
                    <a:pt x="0" y="16"/>
                  </a:lnTo>
                  <a:lnTo>
                    <a:pt x="0" y="18"/>
                  </a:lnTo>
                  <a:lnTo>
                    <a:pt x="5" y="20"/>
                  </a:lnTo>
                  <a:lnTo>
                    <a:pt x="14" y="23"/>
                  </a:lnTo>
                  <a:lnTo>
                    <a:pt x="25" y="20"/>
                  </a:lnTo>
                  <a:lnTo>
                    <a:pt x="36" y="18"/>
                  </a:lnTo>
                  <a:lnTo>
                    <a:pt x="47" y="16"/>
                  </a:lnTo>
                  <a:lnTo>
                    <a:pt x="57" y="11"/>
                  </a:lnTo>
                  <a:lnTo>
                    <a:pt x="61" y="7"/>
                  </a:lnTo>
                  <a:lnTo>
                    <a:pt x="61" y="2"/>
                  </a:lnTo>
                  <a:lnTo>
                    <a:pt x="57" y="0"/>
                  </a:lnTo>
                  <a:lnTo>
                    <a:pt x="47" y="0"/>
                  </a:lnTo>
                  <a:lnTo>
                    <a:pt x="36" y="0"/>
                  </a:lnTo>
                  <a:lnTo>
                    <a:pt x="25" y="5"/>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7" name="Freeform 2624">
              <a:extLst>
                <a:ext uri="{FF2B5EF4-FFF2-40B4-BE49-F238E27FC236}">
                  <a16:creationId xmlns:a16="http://schemas.microsoft.com/office/drawing/2014/main" xmlns="" id="{661EA27E-C5D6-D249-8787-8F31F0918F1A}"/>
                </a:ext>
              </a:extLst>
            </p:cNvPr>
            <p:cNvSpPr>
              <a:spLocks/>
            </p:cNvSpPr>
            <p:nvPr/>
          </p:nvSpPr>
          <p:spPr bwMode="auto">
            <a:xfrm>
              <a:off x="4290" y="3089"/>
              <a:ext cx="49" cy="18"/>
            </a:xfrm>
            <a:custGeom>
              <a:avLst/>
              <a:gdLst>
                <a:gd name="T0" fmla="*/ 2 w 49"/>
                <a:gd name="T1" fmla="*/ 9 h 18"/>
                <a:gd name="T2" fmla="*/ 2 w 49"/>
                <a:gd name="T3" fmla="*/ 9 h 18"/>
                <a:gd name="T4" fmla="*/ 9 w 49"/>
                <a:gd name="T5" fmla="*/ 13 h 18"/>
                <a:gd name="T6" fmla="*/ 15 w 49"/>
                <a:gd name="T7" fmla="*/ 16 h 18"/>
                <a:gd name="T8" fmla="*/ 27 w 49"/>
                <a:gd name="T9" fmla="*/ 18 h 18"/>
                <a:gd name="T10" fmla="*/ 36 w 49"/>
                <a:gd name="T11" fmla="*/ 18 h 18"/>
                <a:gd name="T12" fmla="*/ 36 w 49"/>
                <a:gd name="T13" fmla="*/ 18 h 18"/>
                <a:gd name="T14" fmla="*/ 45 w 49"/>
                <a:gd name="T15" fmla="*/ 18 h 18"/>
                <a:gd name="T16" fmla="*/ 49 w 49"/>
                <a:gd name="T17" fmla="*/ 16 h 18"/>
                <a:gd name="T18" fmla="*/ 49 w 49"/>
                <a:gd name="T19" fmla="*/ 13 h 18"/>
                <a:gd name="T20" fmla="*/ 47 w 49"/>
                <a:gd name="T21" fmla="*/ 9 h 18"/>
                <a:gd name="T22" fmla="*/ 47 w 49"/>
                <a:gd name="T23" fmla="*/ 9 h 18"/>
                <a:gd name="T24" fmla="*/ 40 w 49"/>
                <a:gd name="T25" fmla="*/ 4 h 18"/>
                <a:gd name="T26" fmla="*/ 31 w 49"/>
                <a:gd name="T27" fmla="*/ 2 h 18"/>
                <a:gd name="T28" fmla="*/ 11 w 49"/>
                <a:gd name="T29" fmla="*/ 0 h 18"/>
                <a:gd name="T30" fmla="*/ 11 w 49"/>
                <a:gd name="T31" fmla="*/ 0 h 18"/>
                <a:gd name="T32" fmla="*/ 4 w 49"/>
                <a:gd name="T33" fmla="*/ 0 h 18"/>
                <a:gd name="T34" fmla="*/ 0 w 49"/>
                <a:gd name="T35" fmla="*/ 2 h 18"/>
                <a:gd name="T36" fmla="*/ 0 w 49"/>
                <a:gd name="T37" fmla="*/ 7 h 18"/>
                <a:gd name="T38" fmla="*/ 2 w 49"/>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 h="18">
                  <a:moveTo>
                    <a:pt x="2" y="9"/>
                  </a:moveTo>
                  <a:lnTo>
                    <a:pt x="2" y="9"/>
                  </a:lnTo>
                  <a:lnTo>
                    <a:pt x="9" y="13"/>
                  </a:lnTo>
                  <a:lnTo>
                    <a:pt x="15" y="16"/>
                  </a:lnTo>
                  <a:lnTo>
                    <a:pt x="27" y="18"/>
                  </a:lnTo>
                  <a:lnTo>
                    <a:pt x="36" y="18"/>
                  </a:lnTo>
                  <a:lnTo>
                    <a:pt x="45" y="18"/>
                  </a:lnTo>
                  <a:lnTo>
                    <a:pt x="49" y="16"/>
                  </a:lnTo>
                  <a:lnTo>
                    <a:pt x="49" y="13"/>
                  </a:lnTo>
                  <a:lnTo>
                    <a:pt x="47" y="9"/>
                  </a:lnTo>
                  <a:lnTo>
                    <a:pt x="40" y="4"/>
                  </a:lnTo>
                  <a:lnTo>
                    <a:pt x="31" y="2"/>
                  </a:lnTo>
                  <a:lnTo>
                    <a:pt x="11" y="0"/>
                  </a:lnTo>
                  <a:lnTo>
                    <a:pt x="4"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8" name="Freeform 2625">
              <a:extLst>
                <a:ext uri="{FF2B5EF4-FFF2-40B4-BE49-F238E27FC236}">
                  <a16:creationId xmlns:a16="http://schemas.microsoft.com/office/drawing/2014/main" xmlns="" id="{E7DEA3F6-6B72-5948-961F-74D1D5C0727B}"/>
                </a:ext>
              </a:extLst>
            </p:cNvPr>
            <p:cNvSpPr>
              <a:spLocks/>
            </p:cNvSpPr>
            <p:nvPr/>
          </p:nvSpPr>
          <p:spPr bwMode="auto">
            <a:xfrm>
              <a:off x="4290" y="3089"/>
              <a:ext cx="49" cy="18"/>
            </a:xfrm>
            <a:custGeom>
              <a:avLst/>
              <a:gdLst>
                <a:gd name="T0" fmla="*/ 2 w 49"/>
                <a:gd name="T1" fmla="*/ 9 h 18"/>
                <a:gd name="T2" fmla="*/ 2 w 49"/>
                <a:gd name="T3" fmla="*/ 9 h 18"/>
                <a:gd name="T4" fmla="*/ 9 w 49"/>
                <a:gd name="T5" fmla="*/ 13 h 18"/>
                <a:gd name="T6" fmla="*/ 15 w 49"/>
                <a:gd name="T7" fmla="*/ 16 h 18"/>
                <a:gd name="T8" fmla="*/ 27 w 49"/>
                <a:gd name="T9" fmla="*/ 18 h 18"/>
                <a:gd name="T10" fmla="*/ 36 w 49"/>
                <a:gd name="T11" fmla="*/ 18 h 18"/>
                <a:gd name="T12" fmla="*/ 36 w 49"/>
                <a:gd name="T13" fmla="*/ 18 h 18"/>
                <a:gd name="T14" fmla="*/ 45 w 49"/>
                <a:gd name="T15" fmla="*/ 18 h 18"/>
                <a:gd name="T16" fmla="*/ 49 w 49"/>
                <a:gd name="T17" fmla="*/ 16 h 18"/>
                <a:gd name="T18" fmla="*/ 49 w 49"/>
                <a:gd name="T19" fmla="*/ 13 h 18"/>
                <a:gd name="T20" fmla="*/ 47 w 49"/>
                <a:gd name="T21" fmla="*/ 9 h 18"/>
                <a:gd name="T22" fmla="*/ 47 w 49"/>
                <a:gd name="T23" fmla="*/ 9 h 18"/>
                <a:gd name="T24" fmla="*/ 40 w 49"/>
                <a:gd name="T25" fmla="*/ 4 h 18"/>
                <a:gd name="T26" fmla="*/ 31 w 49"/>
                <a:gd name="T27" fmla="*/ 2 h 18"/>
                <a:gd name="T28" fmla="*/ 11 w 49"/>
                <a:gd name="T29" fmla="*/ 0 h 18"/>
                <a:gd name="T30" fmla="*/ 11 w 49"/>
                <a:gd name="T31" fmla="*/ 0 h 18"/>
                <a:gd name="T32" fmla="*/ 4 w 49"/>
                <a:gd name="T33" fmla="*/ 0 h 18"/>
                <a:gd name="T34" fmla="*/ 0 w 49"/>
                <a:gd name="T35" fmla="*/ 2 h 18"/>
                <a:gd name="T36" fmla="*/ 0 w 49"/>
                <a:gd name="T37" fmla="*/ 7 h 18"/>
                <a:gd name="T38" fmla="*/ 2 w 49"/>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 h="18">
                  <a:moveTo>
                    <a:pt x="2" y="9"/>
                  </a:moveTo>
                  <a:lnTo>
                    <a:pt x="2" y="9"/>
                  </a:lnTo>
                  <a:lnTo>
                    <a:pt x="9" y="13"/>
                  </a:lnTo>
                  <a:lnTo>
                    <a:pt x="15" y="16"/>
                  </a:lnTo>
                  <a:lnTo>
                    <a:pt x="27" y="18"/>
                  </a:lnTo>
                  <a:lnTo>
                    <a:pt x="36" y="18"/>
                  </a:lnTo>
                  <a:lnTo>
                    <a:pt x="45" y="18"/>
                  </a:lnTo>
                  <a:lnTo>
                    <a:pt x="49" y="16"/>
                  </a:lnTo>
                  <a:lnTo>
                    <a:pt x="49" y="13"/>
                  </a:lnTo>
                  <a:lnTo>
                    <a:pt x="47" y="9"/>
                  </a:lnTo>
                  <a:lnTo>
                    <a:pt x="40" y="4"/>
                  </a:lnTo>
                  <a:lnTo>
                    <a:pt x="31" y="2"/>
                  </a:lnTo>
                  <a:lnTo>
                    <a:pt x="11" y="0"/>
                  </a:lnTo>
                  <a:lnTo>
                    <a:pt x="4"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09" name="Freeform 2626">
              <a:extLst>
                <a:ext uri="{FF2B5EF4-FFF2-40B4-BE49-F238E27FC236}">
                  <a16:creationId xmlns:a16="http://schemas.microsoft.com/office/drawing/2014/main" xmlns="" id="{5819C11A-A0B9-CA46-9AD1-FBDCF432F382}"/>
                </a:ext>
              </a:extLst>
            </p:cNvPr>
            <p:cNvSpPr>
              <a:spLocks/>
            </p:cNvSpPr>
            <p:nvPr/>
          </p:nvSpPr>
          <p:spPr bwMode="auto">
            <a:xfrm>
              <a:off x="4202" y="3089"/>
              <a:ext cx="49" cy="20"/>
            </a:xfrm>
            <a:custGeom>
              <a:avLst/>
              <a:gdLst>
                <a:gd name="T0" fmla="*/ 2 w 49"/>
                <a:gd name="T1" fmla="*/ 11 h 20"/>
                <a:gd name="T2" fmla="*/ 2 w 49"/>
                <a:gd name="T3" fmla="*/ 11 h 20"/>
                <a:gd name="T4" fmla="*/ 9 w 49"/>
                <a:gd name="T5" fmla="*/ 13 h 20"/>
                <a:gd name="T6" fmla="*/ 18 w 49"/>
                <a:gd name="T7" fmla="*/ 18 h 20"/>
                <a:gd name="T8" fmla="*/ 27 w 49"/>
                <a:gd name="T9" fmla="*/ 20 h 20"/>
                <a:gd name="T10" fmla="*/ 36 w 49"/>
                <a:gd name="T11" fmla="*/ 20 h 20"/>
                <a:gd name="T12" fmla="*/ 36 w 49"/>
                <a:gd name="T13" fmla="*/ 20 h 20"/>
                <a:gd name="T14" fmla="*/ 43 w 49"/>
                <a:gd name="T15" fmla="*/ 18 h 20"/>
                <a:gd name="T16" fmla="*/ 47 w 49"/>
                <a:gd name="T17" fmla="*/ 16 h 20"/>
                <a:gd name="T18" fmla="*/ 49 w 49"/>
                <a:gd name="T19" fmla="*/ 13 h 20"/>
                <a:gd name="T20" fmla="*/ 45 w 49"/>
                <a:gd name="T21" fmla="*/ 9 h 20"/>
                <a:gd name="T22" fmla="*/ 45 w 49"/>
                <a:gd name="T23" fmla="*/ 9 h 20"/>
                <a:gd name="T24" fmla="*/ 38 w 49"/>
                <a:gd name="T25" fmla="*/ 7 h 20"/>
                <a:gd name="T26" fmla="*/ 31 w 49"/>
                <a:gd name="T27" fmla="*/ 4 h 20"/>
                <a:gd name="T28" fmla="*/ 13 w 49"/>
                <a:gd name="T29" fmla="*/ 0 h 20"/>
                <a:gd name="T30" fmla="*/ 13 w 49"/>
                <a:gd name="T31" fmla="*/ 0 h 20"/>
                <a:gd name="T32" fmla="*/ 4 w 49"/>
                <a:gd name="T33" fmla="*/ 2 h 20"/>
                <a:gd name="T34" fmla="*/ 0 w 49"/>
                <a:gd name="T35" fmla="*/ 4 h 20"/>
                <a:gd name="T36" fmla="*/ 0 w 49"/>
                <a:gd name="T37" fmla="*/ 7 h 20"/>
                <a:gd name="T38" fmla="*/ 2 w 4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 h="20">
                  <a:moveTo>
                    <a:pt x="2" y="11"/>
                  </a:moveTo>
                  <a:lnTo>
                    <a:pt x="2" y="11"/>
                  </a:lnTo>
                  <a:lnTo>
                    <a:pt x="9" y="13"/>
                  </a:lnTo>
                  <a:lnTo>
                    <a:pt x="18" y="18"/>
                  </a:lnTo>
                  <a:lnTo>
                    <a:pt x="27" y="20"/>
                  </a:lnTo>
                  <a:lnTo>
                    <a:pt x="36" y="20"/>
                  </a:lnTo>
                  <a:lnTo>
                    <a:pt x="43" y="18"/>
                  </a:lnTo>
                  <a:lnTo>
                    <a:pt x="47" y="16"/>
                  </a:lnTo>
                  <a:lnTo>
                    <a:pt x="49" y="13"/>
                  </a:lnTo>
                  <a:lnTo>
                    <a:pt x="45" y="9"/>
                  </a:lnTo>
                  <a:lnTo>
                    <a:pt x="38" y="7"/>
                  </a:lnTo>
                  <a:lnTo>
                    <a:pt x="31" y="4"/>
                  </a:lnTo>
                  <a:lnTo>
                    <a:pt x="13"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0" name="Freeform 2627">
              <a:extLst>
                <a:ext uri="{FF2B5EF4-FFF2-40B4-BE49-F238E27FC236}">
                  <a16:creationId xmlns:a16="http://schemas.microsoft.com/office/drawing/2014/main" xmlns="" id="{95AB47BE-0987-B84B-90A6-F92D5C6EE9FC}"/>
                </a:ext>
              </a:extLst>
            </p:cNvPr>
            <p:cNvSpPr>
              <a:spLocks/>
            </p:cNvSpPr>
            <p:nvPr/>
          </p:nvSpPr>
          <p:spPr bwMode="auto">
            <a:xfrm>
              <a:off x="4202" y="3089"/>
              <a:ext cx="49" cy="20"/>
            </a:xfrm>
            <a:custGeom>
              <a:avLst/>
              <a:gdLst>
                <a:gd name="T0" fmla="*/ 2 w 49"/>
                <a:gd name="T1" fmla="*/ 11 h 20"/>
                <a:gd name="T2" fmla="*/ 2 w 49"/>
                <a:gd name="T3" fmla="*/ 11 h 20"/>
                <a:gd name="T4" fmla="*/ 9 w 49"/>
                <a:gd name="T5" fmla="*/ 13 h 20"/>
                <a:gd name="T6" fmla="*/ 18 w 49"/>
                <a:gd name="T7" fmla="*/ 18 h 20"/>
                <a:gd name="T8" fmla="*/ 27 w 49"/>
                <a:gd name="T9" fmla="*/ 20 h 20"/>
                <a:gd name="T10" fmla="*/ 36 w 49"/>
                <a:gd name="T11" fmla="*/ 20 h 20"/>
                <a:gd name="T12" fmla="*/ 36 w 49"/>
                <a:gd name="T13" fmla="*/ 20 h 20"/>
                <a:gd name="T14" fmla="*/ 43 w 49"/>
                <a:gd name="T15" fmla="*/ 18 h 20"/>
                <a:gd name="T16" fmla="*/ 47 w 49"/>
                <a:gd name="T17" fmla="*/ 16 h 20"/>
                <a:gd name="T18" fmla="*/ 49 w 49"/>
                <a:gd name="T19" fmla="*/ 13 h 20"/>
                <a:gd name="T20" fmla="*/ 45 w 49"/>
                <a:gd name="T21" fmla="*/ 9 h 20"/>
                <a:gd name="T22" fmla="*/ 45 w 49"/>
                <a:gd name="T23" fmla="*/ 9 h 20"/>
                <a:gd name="T24" fmla="*/ 38 w 49"/>
                <a:gd name="T25" fmla="*/ 7 h 20"/>
                <a:gd name="T26" fmla="*/ 31 w 49"/>
                <a:gd name="T27" fmla="*/ 4 h 20"/>
                <a:gd name="T28" fmla="*/ 13 w 49"/>
                <a:gd name="T29" fmla="*/ 0 h 20"/>
                <a:gd name="T30" fmla="*/ 13 w 49"/>
                <a:gd name="T31" fmla="*/ 0 h 20"/>
                <a:gd name="T32" fmla="*/ 4 w 49"/>
                <a:gd name="T33" fmla="*/ 2 h 20"/>
                <a:gd name="T34" fmla="*/ 0 w 49"/>
                <a:gd name="T35" fmla="*/ 4 h 20"/>
                <a:gd name="T36" fmla="*/ 0 w 49"/>
                <a:gd name="T37" fmla="*/ 7 h 20"/>
                <a:gd name="T38" fmla="*/ 2 w 4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9" h="20">
                  <a:moveTo>
                    <a:pt x="2" y="11"/>
                  </a:moveTo>
                  <a:lnTo>
                    <a:pt x="2" y="11"/>
                  </a:lnTo>
                  <a:lnTo>
                    <a:pt x="9" y="13"/>
                  </a:lnTo>
                  <a:lnTo>
                    <a:pt x="18" y="18"/>
                  </a:lnTo>
                  <a:lnTo>
                    <a:pt x="27" y="20"/>
                  </a:lnTo>
                  <a:lnTo>
                    <a:pt x="36" y="20"/>
                  </a:lnTo>
                  <a:lnTo>
                    <a:pt x="43" y="18"/>
                  </a:lnTo>
                  <a:lnTo>
                    <a:pt x="47" y="16"/>
                  </a:lnTo>
                  <a:lnTo>
                    <a:pt x="49" y="13"/>
                  </a:lnTo>
                  <a:lnTo>
                    <a:pt x="45" y="9"/>
                  </a:lnTo>
                  <a:lnTo>
                    <a:pt x="38" y="7"/>
                  </a:lnTo>
                  <a:lnTo>
                    <a:pt x="31" y="4"/>
                  </a:lnTo>
                  <a:lnTo>
                    <a:pt x="13"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1" name="Freeform 2628">
              <a:extLst>
                <a:ext uri="{FF2B5EF4-FFF2-40B4-BE49-F238E27FC236}">
                  <a16:creationId xmlns:a16="http://schemas.microsoft.com/office/drawing/2014/main" xmlns="" id="{621440FE-A6B1-554A-90D5-63E20BB8D55F}"/>
                </a:ext>
              </a:extLst>
            </p:cNvPr>
            <p:cNvSpPr>
              <a:spLocks/>
            </p:cNvSpPr>
            <p:nvPr/>
          </p:nvSpPr>
          <p:spPr bwMode="auto">
            <a:xfrm>
              <a:off x="4121" y="3091"/>
              <a:ext cx="45" cy="18"/>
            </a:xfrm>
            <a:custGeom>
              <a:avLst/>
              <a:gdLst>
                <a:gd name="T0" fmla="*/ 2 w 45"/>
                <a:gd name="T1" fmla="*/ 9 h 18"/>
                <a:gd name="T2" fmla="*/ 2 w 45"/>
                <a:gd name="T3" fmla="*/ 9 h 18"/>
                <a:gd name="T4" fmla="*/ 9 w 45"/>
                <a:gd name="T5" fmla="*/ 14 h 18"/>
                <a:gd name="T6" fmla="*/ 16 w 45"/>
                <a:gd name="T7" fmla="*/ 16 h 18"/>
                <a:gd name="T8" fmla="*/ 34 w 45"/>
                <a:gd name="T9" fmla="*/ 18 h 18"/>
                <a:gd name="T10" fmla="*/ 34 w 45"/>
                <a:gd name="T11" fmla="*/ 18 h 18"/>
                <a:gd name="T12" fmla="*/ 40 w 45"/>
                <a:gd name="T13" fmla="*/ 18 h 18"/>
                <a:gd name="T14" fmla="*/ 45 w 45"/>
                <a:gd name="T15" fmla="*/ 16 h 18"/>
                <a:gd name="T16" fmla="*/ 45 w 45"/>
                <a:gd name="T17" fmla="*/ 14 h 18"/>
                <a:gd name="T18" fmla="*/ 43 w 45"/>
                <a:gd name="T19" fmla="*/ 9 h 18"/>
                <a:gd name="T20" fmla="*/ 43 w 45"/>
                <a:gd name="T21" fmla="*/ 9 h 18"/>
                <a:gd name="T22" fmla="*/ 36 w 45"/>
                <a:gd name="T23" fmla="*/ 5 h 18"/>
                <a:gd name="T24" fmla="*/ 29 w 45"/>
                <a:gd name="T25" fmla="*/ 2 h 18"/>
                <a:gd name="T26" fmla="*/ 11 w 45"/>
                <a:gd name="T27" fmla="*/ 0 h 18"/>
                <a:gd name="T28" fmla="*/ 11 w 45"/>
                <a:gd name="T29" fmla="*/ 0 h 18"/>
                <a:gd name="T30" fmla="*/ 4 w 45"/>
                <a:gd name="T31" fmla="*/ 0 h 18"/>
                <a:gd name="T32" fmla="*/ 0 w 45"/>
                <a:gd name="T33" fmla="*/ 2 h 18"/>
                <a:gd name="T34" fmla="*/ 0 w 45"/>
                <a:gd name="T35" fmla="*/ 5 h 18"/>
                <a:gd name="T36" fmla="*/ 2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2" y="9"/>
                  </a:moveTo>
                  <a:lnTo>
                    <a:pt x="2" y="9"/>
                  </a:lnTo>
                  <a:lnTo>
                    <a:pt x="9" y="14"/>
                  </a:lnTo>
                  <a:lnTo>
                    <a:pt x="16" y="16"/>
                  </a:lnTo>
                  <a:lnTo>
                    <a:pt x="34" y="18"/>
                  </a:lnTo>
                  <a:lnTo>
                    <a:pt x="40" y="18"/>
                  </a:lnTo>
                  <a:lnTo>
                    <a:pt x="45" y="16"/>
                  </a:lnTo>
                  <a:lnTo>
                    <a:pt x="45" y="14"/>
                  </a:lnTo>
                  <a:lnTo>
                    <a:pt x="43" y="9"/>
                  </a:lnTo>
                  <a:lnTo>
                    <a:pt x="36" y="5"/>
                  </a:lnTo>
                  <a:lnTo>
                    <a:pt x="29" y="2"/>
                  </a:lnTo>
                  <a:lnTo>
                    <a:pt x="11"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2" name="Freeform 2629">
              <a:extLst>
                <a:ext uri="{FF2B5EF4-FFF2-40B4-BE49-F238E27FC236}">
                  <a16:creationId xmlns:a16="http://schemas.microsoft.com/office/drawing/2014/main" xmlns="" id="{DC7A5F12-7BC5-A24B-932C-85E5D34F2ABC}"/>
                </a:ext>
              </a:extLst>
            </p:cNvPr>
            <p:cNvSpPr>
              <a:spLocks/>
            </p:cNvSpPr>
            <p:nvPr/>
          </p:nvSpPr>
          <p:spPr bwMode="auto">
            <a:xfrm>
              <a:off x="4121" y="3091"/>
              <a:ext cx="45" cy="18"/>
            </a:xfrm>
            <a:custGeom>
              <a:avLst/>
              <a:gdLst>
                <a:gd name="T0" fmla="*/ 2 w 45"/>
                <a:gd name="T1" fmla="*/ 9 h 18"/>
                <a:gd name="T2" fmla="*/ 2 w 45"/>
                <a:gd name="T3" fmla="*/ 9 h 18"/>
                <a:gd name="T4" fmla="*/ 9 w 45"/>
                <a:gd name="T5" fmla="*/ 14 h 18"/>
                <a:gd name="T6" fmla="*/ 16 w 45"/>
                <a:gd name="T7" fmla="*/ 16 h 18"/>
                <a:gd name="T8" fmla="*/ 34 w 45"/>
                <a:gd name="T9" fmla="*/ 18 h 18"/>
                <a:gd name="T10" fmla="*/ 34 w 45"/>
                <a:gd name="T11" fmla="*/ 18 h 18"/>
                <a:gd name="T12" fmla="*/ 40 w 45"/>
                <a:gd name="T13" fmla="*/ 18 h 18"/>
                <a:gd name="T14" fmla="*/ 45 w 45"/>
                <a:gd name="T15" fmla="*/ 16 h 18"/>
                <a:gd name="T16" fmla="*/ 45 w 45"/>
                <a:gd name="T17" fmla="*/ 14 h 18"/>
                <a:gd name="T18" fmla="*/ 43 w 45"/>
                <a:gd name="T19" fmla="*/ 9 h 18"/>
                <a:gd name="T20" fmla="*/ 43 w 45"/>
                <a:gd name="T21" fmla="*/ 9 h 18"/>
                <a:gd name="T22" fmla="*/ 36 w 45"/>
                <a:gd name="T23" fmla="*/ 5 h 18"/>
                <a:gd name="T24" fmla="*/ 29 w 45"/>
                <a:gd name="T25" fmla="*/ 2 h 18"/>
                <a:gd name="T26" fmla="*/ 11 w 45"/>
                <a:gd name="T27" fmla="*/ 0 h 18"/>
                <a:gd name="T28" fmla="*/ 11 w 45"/>
                <a:gd name="T29" fmla="*/ 0 h 18"/>
                <a:gd name="T30" fmla="*/ 4 w 45"/>
                <a:gd name="T31" fmla="*/ 0 h 18"/>
                <a:gd name="T32" fmla="*/ 0 w 45"/>
                <a:gd name="T33" fmla="*/ 2 h 18"/>
                <a:gd name="T34" fmla="*/ 0 w 45"/>
                <a:gd name="T35" fmla="*/ 5 h 18"/>
                <a:gd name="T36" fmla="*/ 2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2" y="9"/>
                  </a:moveTo>
                  <a:lnTo>
                    <a:pt x="2" y="9"/>
                  </a:lnTo>
                  <a:lnTo>
                    <a:pt x="9" y="14"/>
                  </a:lnTo>
                  <a:lnTo>
                    <a:pt x="16" y="16"/>
                  </a:lnTo>
                  <a:lnTo>
                    <a:pt x="34" y="18"/>
                  </a:lnTo>
                  <a:lnTo>
                    <a:pt x="40" y="18"/>
                  </a:lnTo>
                  <a:lnTo>
                    <a:pt x="45" y="16"/>
                  </a:lnTo>
                  <a:lnTo>
                    <a:pt x="45" y="14"/>
                  </a:lnTo>
                  <a:lnTo>
                    <a:pt x="43" y="9"/>
                  </a:lnTo>
                  <a:lnTo>
                    <a:pt x="36" y="5"/>
                  </a:lnTo>
                  <a:lnTo>
                    <a:pt x="29" y="2"/>
                  </a:lnTo>
                  <a:lnTo>
                    <a:pt x="11"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3" name="Freeform 2630">
              <a:extLst>
                <a:ext uri="{FF2B5EF4-FFF2-40B4-BE49-F238E27FC236}">
                  <a16:creationId xmlns:a16="http://schemas.microsoft.com/office/drawing/2014/main" xmlns="" id="{E396C775-71BA-5A46-9AB6-5A22773E680A}"/>
                </a:ext>
              </a:extLst>
            </p:cNvPr>
            <p:cNvSpPr>
              <a:spLocks/>
            </p:cNvSpPr>
            <p:nvPr/>
          </p:nvSpPr>
          <p:spPr bwMode="auto">
            <a:xfrm>
              <a:off x="4080" y="3091"/>
              <a:ext cx="45" cy="18"/>
            </a:xfrm>
            <a:custGeom>
              <a:avLst/>
              <a:gdLst>
                <a:gd name="T0" fmla="*/ 5 w 45"/>
                <a:gd name="T1" fmla="*/ 9 h 18"/>
                <a:gd name="T2" fmla="*/ 5 w 45"/>
                <a:gd name="T3" fmla="*/ 9 h 18"/>
                <a:gd name="T4" fmla="*/ 9 w 45"/>
                <a:gd name="T5" fmla="*/ 14 h 18"/>
                <a:gd name="T6" fmla="*/ 18 w 45"/>
                <a:gd name="T7" fmla="*/ 16 h 18"/>
                <a:gd name="T8" fmla="*/ 34 w 45"/>
                <a:gd name="T9" fmla="*/ 18 h 18"/>
                <a:gd name="T10" fmla="*/ 34 w 45"/>
                <a:gd name="T11" fmla="*/ 18 h 18"/>
                <a:gd name="T12" fmla="*/ 41 w 45"/>
                <a:gd name="T13" fmla="*/ 18 h 18"/>
                <a:gd name="T14" fmla="*/ 45 w 45"/>
                <a:gd name="T15" fmla="*/ 16 h 18"/>
                <a:gd name="T16" fmla="*/ 45 w 45"/>
                <a:gd name="T17" fmla="*/ 14 h 18"/>
                <a:gd name="T18" fmla="*/ 43 w 45"/>
                <a:gd name="T19" fmla="*/ 9 h 18"/>
                <a:gd name="T20" fmla="*/ 43 w 45"/>
                <a:gd name="T21" fmla="*/ 9 h 18"/>
                <a:gd name="T22" fmla="*/ 36 w 45"/>
                <a:gd name="T23" fmla="*/ 5 h 18"/>
                <a:gd name="T24" fmla="*/ 30 w 45"/>
                <a:gd name="T25" fmla="*/ 2 h 18"/>
                <a:gd name="T26" fmla="*/ 12 w 45"/>
                <a:gd name="T27" fmla="*/ 0 h 18"/>
                <a:gd name="T28" fmla="*/ 12 w 45"/>
                <a:gd name="T29" fmla="*/ 0 h 18"/>
                <a:gd name="T30" fmla="*/ 5 w 45"/>
                <a:gd name="T31" fmla="*/ 0 h 18"/>
                <a:gd name="T32" fmla="*/ 2 w 45"/>
                <a:gd name="T33" fmla="*/ 2 h 18"/>
                <a:gd name="T34" fmla="*/ 0 w 45"/>
                <a:gd name="T35" fmla="*/ 7 h 18"/>
                <a:gd name="T36" fmla="*/ 5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5" y="9"/>
                  </a:moveTo>
                  <a:lnTo>
                    <a:pt x="5" y="9"/>
                  </a:lnTo>
                  <a:lnTo>
                    <a:pt x="9" y="14"/>
                  </a:lnTo>
                  <a:lnTo>
                    <a:pt x="18" y="16"/>
                  </a:lnTo>
                  <a:lnTo>
                    <a:pt x="34" y="18"/>
                  </a:lnTo>
                  <a:lnTo>
                    <a:pt x="41" y="18"/>
                  </a:lnTo>
                  <a:lnTo>
                    <a:pt x="45" y="16"/>
                  </a:lnTo>
                  <a:lnTo>
                    <a:pt x="45" y="14"/>
                  </a:lnTo>
                  <a:lnTo>
                    <a:pt x="43" y="9"/>
                  </a:lnTo>
                  <a:lnTo>
                    <a:pt x="36" y="5"/>
                  </a:lnTo>
                  <a:lnTo>
                    <a:pt x="30" y="2"/>
                  </a:lnTo>
                  <a:lnTo>
                    <a:pt x="12" y="0"/>
                  </a:lnTo>
                  <a:lnTo>
                    <a:pt x="5" y="0"/>
                  </a:lnTo>
                  <a:lnTo>
                    <a:pt x="2" y="2"/>
                  </a:lnTo>
                  <a:lnTo>
                    <a:pt x="0"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4" name="Freeform 2631">
              <a:extLst>
                <a:ext uri="{FF2B5EF4-FFF2-40B4-BE49-F238E27FC236}">
                  <a16:creationId xmlns:a16="http://schemas.microsoft.com/office/drawing/2014/main" xmlns="" id="{30D8A93C-35F7-0E46-86B7-6A9D92521528}"/>
                </a:ext>
              </a:extLst>
            </p:cNvPr>
            <p:cNvSpPr>
              <a:spLocks/>
            </p:cNvSpPr>
            <p:nvPr/>
          </p:nvSpPr>
          <p:spPr bwMode="auto">
            <a:xfrm>
              <a:off x="4080" y="3091"/>
              <a:ext cx="45" cy="18"/>
            </a:xfrm>
            <a:custGeom>
              <a:avLst/>
              <a:gdLst>
                <a:gd name="T0" fmla="*/ 5 w 45"/>
                <a:gd name="T1" fmla="*/ 9 h 18"/>
                <a:gd name="T2" fmla="*/ 5 w 45"/>
                <a:gd name="T3" fmla="*/ 9 h 18"/>
                <a:gd name="T4" fmla="*/ 9 w 45"/>
                <a:gd name="T5" fmla="*/ 14 h 18"/>
                <a:gd name="T6" fmla="*/ 18 w 45"/>
                <a:gd name="T7" fmla="*/ 16 h 18"/>
                <a:gd name="T8" fmla="*/ 34 w 45"/>
                <a:gd name="T9" fmla="*/ 18 h 18"/>
                <a:gd name="T10" fmla="*/ 34 w 45"/>
                <a:gd name="T11" fmla="*/ 18 h 18"/>
                <a:gd name="T12" fmla="*/ 41 w 45"/>
                <a:gd name="T13" fmla="*/ 18 h 18"/>
                <a:gd name="T14" fmla="*/ 45 w 45"/>
                <a:gd name="T15" fmla="*/ 16 h 18"/>
                <a:gd name="T16" fmla="*/ 45 w 45"/>
                <a:gd name="T17" fmla="*/ 14 h 18"/>
                <a:gd name="T18" fmla="*/ 43 w 45"/>
                <a:gd name="T19" fmla="*/ 9 h 18"/>
                <a:gd name="T20" fmla="*/ 43 w 45"/>
                <a:gd name="T21" fmla="*/ 9 h 18"/>
                <a:gd name="T22" fmla="*/ 36 w 45"/>
                <a:gd name="T23" fmla="*/ 5 h 18"/>
                <a:gd name="T24" fmla="*/ 30 w 45"/>
                <a:gd name="T25" fmla="*/ 2 h 18"/>
                <a:gd name="T26" fmla="*/ 12 w 45"/>
                <a:gd name="T27" fmla="*/ 0 h 18"/>
                <a:gd name="T28" fmla="*/ 12 w 45"/>
                <a:gd name="T29" fmla="*/ 0 h 18"/>
                <a:gd name="T30" fmla="*/ 5 w 45"/>
                <a:gd name="T31" fmla="*/ 0 h 18"/>
                <a:gd name="T32" fmla="*/ 2 w 45"/>
                <a:gd name="T33" fmla="*/ 2 h 18"/>
                <a:gd name="T34" fmla="*/ 0 w 45"/>
                <a:gd name="T35" fmla="*/ 7 h 18"/>
                <a:gd name="T36" fmla="*/ 5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5" y="9"/>
                  </a:moveTo>
                  <a:lnTo>
                    <a:pt x="5" y="9"/>
                  </a:lnTo>
                  <a:lnTo>
                    <a:pt x="9" y="14"/>
                  </a:lnTo>
                  <a:lnTo>
                    <a:pt x="18" y="16"/>
                  </a:lnTo>
                  <a:lnTo>
                    <a:pt x="34" y="18"/>
                  </a:lnTo>
                  <a:lnTo>
                    <a:pt x="41" y="18"/>
                  </a:lnTo>
                  <a:lnTo>
                    <a:pt x="45" y="16"/>
                  </a:lnTo>
                  <a:lnTo>
                    <a:pt x="45" y="14"/>
                  </a:lnTo>
                  <a:lnTo>
                    <a:pt x="43" y="9"/>
                  </a:lnTo>
                  <a:lnTo>
                    <a:pt x="36" y="5"/>
                  </a:lnTo>
                  <a:lnTo>
                    <a:pt x="30" y="2"/>
                  </a:lnTo>
                  <a:lnTo>
                    <a:pt x="12" y="0"/>
                  </a:lnTo>
                  <a:lnTo>
                    <a:pt x="5" y="0"/>
                  </a:lnTo>
                  <a:lnTo>
                    <a:pt x="2" y="2"/>
                  </a:lnTo>
                  <a:lnTo>
                    <a:pt x="0"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5" name="Freeform 2632">
              <a:extLst>
                <a:ext uri="{FF2B5EF4-FFF2-40B4-BE49-F238E27FC236}">
                  <a16:creationId xmlns:a16="http://schemas.microsoft.com/office/drawing/2014/main" xmlns="" id="{66A8BED1-CAB5-9942-B776-3E124B2ACEA7}"/>
                </a:ext>
              </a:extLst>
            </p:cNvPr>
            <p:cNvSpPr>
              <a:spLocks/>
            </p:cNvSpPr>
            <p:nvPr/>
          </p:nvSpPr>
          <p:spPr bwMode="auto">
            <a:xfrm>
              <a:off x="4042" y="3091"/>
              <a:ext cx="45" cy="20"/>
            </a:xfrm>
            <a:custGeom>
              <a:avLst/>
              <a:gdLst>
                <a:gd name="T0" fmla="*/ 4 w 45"/>
                <a:gd name="T1" fmla="*/ 9 h 20"/>
                <a:gd name="T2" fmla="*/ 4 w 45"/>
                <a:gd name="T3" fmla="*/ 9 h 20"/>
                <a:gd name="T4" fmla="*/ 9 w 45"/>
                <a:gd name="T5" fmla="*/ 14 h 20"/>
                <a:gd name="T6" fmla="*/ 18 w 45"/>
                <a:gd name="T7" fmla="*/ 16 h 20"/>
                <a:gd name="T8" fmla="*/ 34 w 45"/>
                <a:gd name="T9" fmla="*/ 20 h 20"/>
                <a:gd name="T10" fmla="*/ 34 w 45"/>
                <a:gd name="T11" fmla="*/ 20 h 20"/>
                <a:gd name="T12" fmla="*/ 40 w 45"/>
                <a:gd name="T13" fmla="*/ 18 h 20"/>
                <a:gd name="T14" fmla="*/ 45 w 45"/>
                <a:gd name="T15" fmla="*/ 16 h 20"/>
                <a:gd name="T16" fmla="*/ 45 w 45"/>
                <a:gd name="T17" fmla="*/ 14 h 20"/>
                <a:gd name="T18" fmla="*/ 43 w 45"/>
                <a:gd name="T19" fmla="*/ 9 h 20"/>
                <a:gd name="T20" fmla="*/ 43 w 45"/>
                <a:gd name="T21" fmla="*/ 9 h 20"/>
                <a:gd name="T22" fmla="*/ 36 w 45"/>
                <a:gd name="T23" fmla="*/ 7 h 20"/>
                <a:gd name="T24" fmla="*/ 29 w 45"/>
                <a:gd name="T25" fmla="*/ 2 h 20"/>
                <a:gd name="T26" fmla="*/ 11 w 45"/>
                <a:gd name="T27" fmla="*/ 0 h 20"/>
                <a:gd name="T28" fmla="*/ 11 w 45"/>
                <a:gd name="T29" fmla="*/ 0 h 20"/>
                <a:gd name="T30" fmla="*/ 4 w 45"/>
                <a:gd name="T31" fmla="*/ 0 h 20"/>
                <a:gd name="T32" fmla="*/ 2 w 45"/>
                <a:gd name="T33" fmla="*/ 2 h 20"/>
                <a:gd name="T34" fmla="*/ 0 w 45"/>
                <a:gd name="T35" fmla="*/ 7 h 20"/>
                <a:gd name="T36" fmla="*/ 4 w 45"/>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20">
                  <a:moveTo>
                    <a:pt x="4" y="9"/>
                  </a:moveTo>
                  <a:lnTo>
                    <a:pt x="4" y="9"/>
                  </a:lnTo>
                  <a:lnTo>
                    <a:pt x="9" y="14"/>
                  </a:lnTo>
                  <a:lnTo>
                    <a:pt x="18" y="16"/>
                  </a:lnTo>
                  <a:lnTo>
                    <a:pt x="34" y="20"/>
                  </a:lnTo>
                  <a:lnTo>
                    <a:pt x="40" y="18"/>
                  </a:lnTo>
                  <a:lnTo>
                    <a:pt x="45" y="16"/>
                  </a:lnTo>
                  <a:lnTo>
                    <a:pt x="45" y="14"/>
                  </a:lnTo>
                  <a:lnTo>
                    <a:pt x="43" y="9"/>
                  </a:lnTo>
                  <a:lnTo>
                    <a:pt x="36" y="7"/>
                  </a:lnTo>
                  <a:lnTo>
                    <a:pt x="29" y="2"/>
                  </a:lnTo>
                  <a:lnTo>
                    <a:pt x="11" y="0"/>
                  </a:lnTo>
                  <a:lnTo>
                    <a:pt x="4" y="0"/>
                  </a:lnTo>
                  <a:lnTo>
                    <a:pt x="2" y="2"/>
                  </a:lnTo>
                  <a:lnTo>
                    <a:pt x="0"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6" name="Freeform 2633">
              <a:extLst>
                <a:ext uri="{FF2B5EF4-FFF2-40B4-BE49-F238E27FC236}">
                  <a16:creationId xmlns:a16="http://schemas.microsoft.com/office/drawing/2014/main" xmlns="" id="{7353ECE0-7527-7A4C-BFEF-5F87CF466352}"/>
                </a:ext>
              </a:extLst>
            </p:cNvPr>
            <p:cNvSpPr>
              <a:spLocks/>
            </p:cNvSpPr>
            <p:nvPr/>
          </p:nvSpPr>
          <p:spPr bwMode="auto">
            <a:xfrm>
              <a:off x="4042" y="3091"/>
              <a:ext cx="45" cy="20"/>
            </a:xfrm>
            <a:custGeom>
              <a:avLst/>
              <a:gdLst>
                <a:gd name="T0" fmla="*/ 4 w 45"/>
                <a:gd name="T1" fmla="*/ 9 h 20"/>
                <a:gd name="T2" fmla="*/ 4 w 45"/>
                <a:gd name="T3" fmla="*/ 9 h 20"/>
                <a:gd name="T4" fmla="*/ 9 w 45"/>
                <a:gd name="T5" fmla="*/ 14 h 20"/>
                <a:gd name="T6" fmla="*/ 18 w 45"/>
                <a:gd name="T7" fmla="*/ 16 h 20"/>
                <a:gd name="T8" fmla="*/ 34 w 45"/>
                <a:gd name="T9" fmla="*/ 20 h 20"/>
                <a:gd name="T10" fmla="*/ 34 w 45"/>
                <a:gd name="T11" fmla="*/ 20 h 20"/>
                <a:gd name="T12" fmla="*/ 40 w 45"/>
                <a:gd name="T13" fmla="*/ 18 h 20"/>
                <a:gd name="T14" fmla="*/ 45 w 45"/>
                <a:gd name="T15" fmla="*/ 16 h 20"/>
                <a:gd name="T16" fmla="*/ 45 w 45"/>
                <a:gd name="T17" fmla="*/ 14 h 20"/>
                <a:gd name="T18" fmla="*/ 43 w 45"/>
                <a:gd name="T19" fmla="*/ 9 h 20"/>
                <a:gd name="T20" fmla="*/ 43 w 45"/>
                <a:gd name="T21" fmla="*/ 9 h 20"/>
                <a:gd name="T22" fmla="*/ 36 w 45"/>
                <a:gd name="T23" fmla="*/ 7 h 20"/>
                <a:gd name="T24" fmla="*/ 29 w 45"/>
                <a:gd name="T25" fmla="*/ 2 h 20"/>
                <a:gd name="T26" fmla="*/ 11 w 45"/>
                <a:gd name="T27" fmla="*/ 0 h 20"/>
                <a:gd name="T28" fmla="*/ 11 w 45"/>
                <a:gd name="T29" fmla="*/ 0 h 20"/>
                <a:gd name="T30" fmla="*/ 4 w 45"/>
                <a:gd name="T31" fmla="*/ 0 h 20"/>
                <a:gd name="T32" fmla="*/ 2 w 45"/>
                <a:gd name="T33" fmla="*/ 2 h 20"/>
                <a:gd name="T34" fmla="*/ 0 w 45"/>
                <a:gd name="T35" fmla="*/ 7 h 20"/>
                <a:gd name="T36" fmla="*/ 4 w 45"/>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20">
                  <a:moveTo>
                    <a:pt x="4" y="9"/>
                  </a:moveTo>
                  <a:lnTo>
                    <a:pt x="4" y="9"/>
                  </a:lnTo>
                  <a:lnTo>
                    <a:pt x="9" y="14"/>
                  </a:lnTo>
                  <a:lnTo>
                    <a:pt x="18" y="16"/>
                  </a:lnTo>
                  <a:lnTo>
                    <a:pt x="34" y="20"/>
                  </a:lnTo>
                  <a:lnTo>
                    <a:pt x="40" y="18"/>
                  </a:lnTo>
                  <a:lnTo>
                    <a:pt x="45" y="16"/>
                  </a:lnTo>
                  <a:lnTo>
                    <a:pt x="45" y="14"/>
                  </a:lnTo>
                  <a:lnTo>
                    <a:pt x="43" y="9"/>
                  </a:lnTo>
                  <a:lnTo>
                    <a:pt x="36" y="7"/>
                  </a:lnTo>
                  <a:lnTo>
                    <a:pt x="29" y="2"/>
                  </a:lnTo>
                  <a:lnTo>
                    <a:pt x="11" y="0"/>
                  </a:lnTo>
                  <a:lnTo>
                    <a:pt x="4" y="0"/>
                  </a:lnTo>
                  <a:lnTo>
                    <a:pt x="2" y="2"/>
                  </a:lnTo>
                  <a:lnTo>
                    <a:pt x="0"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7" name="Freeform 2634">
              <a:extLst>
                <a:ext uri="{FF2B5EF4-FFF2-40B4-BE49-F238E27FC236}">
                  <a16:creationId xmlns:a16="http://schemas.microsoft.com/office/drawing/2014/main" xmlns="" id="{346718C4-584E-5B40-8258-92192EF98AAC}"/>
                </a:ext>
              </a:extLst>
            </p:cNvPr>
            <p:cNvSpPr>
              <a:spLocks/>
            </p:cNvSpPr>
            <p:nvPr/>
          </p:nvSpPr>
          <p:spPr bwMode="auto">
            <a:xfrm>
              <a:off x="4006" y="3091"/>
              <a:ext cx="43" cy="20"/>
            </a:xfrm>
            <a:custGeom>
              <a:avLst/>
              <a:gdLst>
                <a:gd name="T0" fmla="*/ 2 w 43"/>
                <a:gd name="T1" fmla="*/ 11 h 20"/>
                <a:gd name="T2" fmla="*/ 2 w 43"/>
                <a:gd name="T3" fmla="*/ 11 h 20"/>
                <a:gd name="T4" fmla="*/ 9 w 43"/>
                <a:gd name="T5" fmla="*/ 14 h 20"/>
                <a:gd name="T6" fmla="*/ 16 w 43"/>
                <a:gd name="T7" fmla="*/ 18 h 20"/>
                <a:gd name="T8" fmla="*/ 31 w 43"/>
                <a:gd name="T9" fmla="*/ 20 h 20"/>
                <a:gd name="T10" fmla="*/ 31 w 43"/>
                <a:gd name="T11" fmla="*/ 20 h 20"/>
                <a:gd name="T12" fmla="*/ 38 w 43"/>
                <a:gd name="T13" fmla="*/ 18 h 20"/>
                <a:gd name="T14" fmla="*/ 43 w 43"/>
                <a:gd name="T15" fmla="*/ 16 h 20"/>
                <a:gd name="T16" fmla="*/ 43 w 43"/>
                <a:gd name="T17" fmla="*/ 14 h 20"/>
                <a:gd name="T18" fmla="*/ 40 w 43"/>
                <a:gd name="T19" fmla="*/ 9 h 20"/>
                <a:gd name="T20" fmla="*/ 40 w 43"/>
                <a:gd name="T21" fmla="*/ 9 h 20"/>
                <a:gd name="T22" fmla="*/ 34 w 43"/>
                <a:gd name="T23" fmla="*/ 7 h 20"/>
                <a:gd name="T24" fmla="*/ 27 w 43"/>
                <a:gd name="T25" fmla="*/ 2 h 20"/>
                <a:gd name="T26" fmla="*/ 11 w 43"/>
                <a:gd name="T27" fmla="*/ 0 h 20"/>
                <a:gd name="T28" fmla="*/ 11 w 43"/>
                <a:gd name="T29" fmla="*/ 0 h 20"/>
                <a:gd name="T30" fmla="*/ 4 w 43"/>
                <a:gd name="T31" fmla="*/ 2 h 20"/>
                <a:gd name="T32" fmla="*/ 0 w 43"/>
                <a:gd name="T33" fmla="*/ 5 h 20"/>
                <a:gd name="T34" fmla="*/ 0 w 43"/>
                <a:gd name="T35" fmla="*/ 7 h 20"/>
                <a:gd name="T36" fmla="*/ 2 w 43"/>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20">
                  <a:moveTo>
                    <a:pt x="2" y="11"/>
                  </a:moveTo>
                  <a:lnTo>
                    <a:pt x="2" y="11"/>
                  </a:lnTo>
                  <a:lnTo>
                    <a:pt x="9" y="14"/>
                  </a:lnTo>
                  <a:lnTo>
                    <a:pt x="16" y="18"/>
                  </a:lnTo>
                  <a:lnTo>
                    <a:pt x="31" y="20"/>
                  </a:lnTo>
                  <a:lnTo>
                    <a:pt x="38" y="18"/>
                  </a:lnTo>
                  <a:lnTo>
                    <a:pt x="43" y="16"/>
                  </a:lnTo>
                  <a:lnTo>
                    <a:pt x="43" y="14"/>
                  </a:lnTo>
                  <a:lnTo>
                    <a:pt x="40" y="9"/>
                  </a:lnTo>
                  <a:lnTo>
                    <a:pt x="34" y="7"/>
                  </a:lnTo>
                  <a:lnTo>
                    <a:pt x="27" y="2"/>
                  </a:lnTo>
                  <a:lnTo>
                    <a:pt x="11" y="0"/>
                  </a:lnTo>
                  <a:lnTo>
                    <a:pt x="4"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8" name="Freeform 2635">
              <a:extLst>
                <a:ext uri="{FF2B5EF4-FFF2-40B4-BE49-F238E27FC236}">
                  <a16:creationId xmlns:a16="http://schemas.microsoft.com/office/drawing/2014/main" xmlns="" id="{96751239-D380-2449-AA5C-1972FDDA7929}"/>
                </a:ext>
              </a:extLst>
            </p:cNvPr>
            <p:cNvSpPr>
              <a:spLocks/>
            </p:cNvSpPr>
            <p:nvPr/>
          </p:nvSpPr>
          <p:spPr bwMode="auto">
            <a:xfrm>
              <a:off x="4006" y="3091"/>
              <a:ext cx="43" cy="20"/>
            </a:xfrm>
            <a:custGeom>
              <a:avLst/>
              <a:gdLst>
                <a:gd name="T0" fmla="*/ 2 w 43"/>
                <a:gd name="T1" fmla="*/ 11 h 20"/>
                <a:gd name="T2" fmla="*/ 2 w 43"/>
                <a:gd name="T3" fmla="*/ 11 h 20"/>
                <a:gd name="T4" fmla="*/ 9 w 43"/>
                <a:gd name="T5" fmla="*/ 14 h 20"/>
                <a:gd name="T6" fmla="*/ 16 w 43"/>
                <a:gd name="T7" fmla="*/ 18 h 20"/>
                <a:gd name="T8" fmla="*/ 31 w 43"/>
                <a:gd name="T9" fmla="*/ 20 h 20"/>
                <a:gd name="T10" fmla="*/ 31 w 43"/>
                <a:gd name="T11" fmla="*/ 20 h 20"/>
                <a:gd name="T12" fmla="*/ 38 w 43"/>
                <a:gd name="T13" fmla="*/ 18 h 20"/>
                <a:gd name="T14" fmla="*/ 43 w 43"/>
                <a:gd name="T15" fmla="*/ 16 h 20"/>
                <a:gd name="T16" fmla="*/ 43 w 43"/>
                <a:gd name="T17" fmla="*/ 14 h 20"/>
                <a:gd name="T18" fmla="*/ 40 w 43"/>
                <a:gd name="T19" fmla="*/ 9 h 20"/>
                <a:gd name="T20" fmla="*/ 40 w 43"/>
                <a:gd name="T21" fmla="*/ 9 h 20"/>
                <a:gd name="T22" fmla="*/ 34 w 43"/>
                <a:gd name="T23" fmla="*/ 7 h 20"/>
                <a:gd name="T24" fmla="*/ 27 w 43"/>
                <a:gd name="T25" fmla="*/ 2 h 20"/>
                <a:gd name="T26" fmla="*/ 11 w 43"/>
                <a:gd name="T27" fmla="*/ 0 h 20"/>
                <a:gd name="T28" fmla="*/ 11 w 43"/>
                <a:gd name="T29" fmla="*/ 0 h 20"/>
                <a:gd name="T30" fmla="*/ 4 w 43"/>
                <a:gd name="T31" fmla="*/ 2 h 20"/>
                <a:gd name="T32" fmla="*/ 0 w 43"/>
                <a:gd name="T33" fmla="*/ 5 h 20"/>
                <a:gd name="T34" fmla="*/ 0 w 43"/>
                <a:gd name="T35" fmla="*/ 7 h 20"/>
                <a:gd name="T36" fmla="*/ 2 w 43"/>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20">
                  <a:moveTo>
                    <a:pt x="2" y="11"/>
                  </a:moveTo>
                  <a:lnTo>
                    <a:pt x="2" y="11"/>
                  </a:lnTo>
                  <a:lnTo>
                    <a:pt x="9" y="14"/>
                  </a:lnTo>
                  <a:lnTo>
                    <a:pt x="16" y="18"/>
                  </a:lnTo>
                  <a:lnTo>
                    <a:pt x="31" y="20"/>
                  </a:lnTo>
                  <a:lnTo>
                    <a:pt x="38" y="18"/>
                  </a:lnTo>
                  <a:lnTo>
                    <a:pt x="43" y="16"/>
                  </a:lnTo>
                  <a:lnTo>
                    <a:pt x="43" y="14"/>
                  </a:lnTo>
                  <a:lnTo>
                    <a:pt x="40" y="9"/>
                  </a:lnTo>
                  <a:lnTo>
                    <a:pt x="34" y="7"/>
                  </a:lnTo>
                  <a:lnTo>
                    <a:pt x="27" y="2"/>
                  </a:lnTo>
                  <a:lnTo>
                    <a:pt x="11" y="0"/>
                  </a:lnTo>
                  <a:lnTo>
                    <a:pt x="4"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19" name="Freeform 2636">
              <a:extLst>
                <a:ext uri="{FF2B5EF4-FFF2-40B4-BE49-F238E27FC236}">
                  <a16:creationId xmlns:a16="http://schemas.microsoft.com/office/drawing/2014/main" xmlns="" id="{8240F236-224F-C24C-95E9-F0B92507EE6D}"/>
                </a:ext>
              </a:extLst>
            </p:cNvPr>
            <p:cNvSpPr>
              <a:spLocks/>
            </p:cNvSpPr>
            <p:nvPr/>
          </p:nvSpPr>
          <p:spPr bwMode="auto">
            <a:xfrm>
              <a:off x="3970" y="3091"/>
              <a:ext cx="40" cy="20"/>
            </a:xfrm>
            <a:custGeom>
              <a:avLst/>
              <a:gdLst>
                <a:gd name="T0" fmla="*/ 2 w 40"/>
                <a:gd name="T1" fmla="*/ 11 h 20"/>
                <a:gd name="T2" fmla="*/ 2 w 40"/>
                <a:gd name="T3" fmla="*/ 11 h 20"/>
                <a:gd name="T4" fmla="*/ 9 w 40"/>
                <a:gd name="T5" fmla="*/ 14 h 20"/>
                <a:gd name="T6" fmla="*/ 16 w 40"/>
                <a:gd name="T7" fmla="*/ 18 h 20"/>
                <a:gd name="T8" fmla="*/ 31 w 40"/>
                <a:gd name="T9" fmla="*/ 20 h 20"/>
                <a:gd name="T10" fmla="*/ 31 w 40"/>
                <a:gd name="T11" fmla="*/ 20 h 20"/>
                <a:gd name="T12" fmla="*/ 38 w 40"/>
                <a:gd name="T13" fmla="*/ 20 h 20"/>
                <a:gd name="T14" fmla="*/ 40 w 40"/>
                <a:gd name="T15" fmla="*/ 18 h 20"/>
                <a:gd name="T16" fmla="*/ 40 w 40"/>
                <a:gd name="T17" fmla="*/ 14 h 20"/>
                <a:gd name="T18" fmla="*/ 38 w 40"/>
                <a:gd name="T19" fmla="*/ 11 h 20"/>
                <a:gd name="T20" fmla="*/ 38 w 40"/>
                <a:gd name="T21" fmla="*/ 11 h 20"/>
                <a:gd name="T22" fmla="*/ 34 w 40"/>
                <a:gd name="T23" fmla="*/ 7 h 20"/>
                <a:gd name="T24" fmla="*/ 25 w 40"/>
                <a:gd name="T25" fmla="*/ 5 h 20"/>
                <a:gd name="T26" fmla="*/ 9 w 40"/>
                <a:gd name="T27" fmla="*/ 0 h 20"/>
                <a:gd name="T28" fmla="*/ 9 w 40"/>
                <a:gd name="T29" fmla="*/ 0 h 20"/>
                <a:gd name="T30" fmla="*/ 4 w 40"/>
                <a:gd name="T31" fmla="*/ 2 h 20"/>
                <a:gd name="T32" fmla="*/ 0 w 40"/>
                <a:gd name="T33" fmla="*/ 5 h 20"/>
                <a:gd name="T34" fmla="*/ 0 w 40"/>
                <a:gd name="T35" fmla="*/ 7 h 20"/>
                <a:gd name="T36" fmla="*/ 2 w 40"/>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20">
                  <a:moveTo>
                    <a:pt x="2" y="11"/>
                  </a:moveTo>
                  <a:lnTo>
                    <a:pt x="2" y="11"/>
                  </a:lnTo>
                  <a:lnTo>
                    <a:pt x="9" y="14"/>
                  </a:lnTo>
                  <a:lnTo>
                    <a:pt x="16" y="18"/>
                  </a:lnTo>
                  <a:lnTo>
                    <a:pt x="31" y="20"/>
                  </a:lnTo>
                  <a:lnTo>
                    <a:pt x="38" y="20"/>
                  </a:lnTo>
                  <a:lnTo>
                    <a:pt x="40" y="18"/>
                  </a:lnTo>
                  <a:lnTo>
                    <a:pt x="40" y="14"/>
                  </a:lnTo>
                  <a:lnTo>
                    <a:pt x="38" y="11"/>
                  </a:lnTo>
                  <a:lnTo>
                    <a:pt x="34" y="7"/>
                  </a:lnTo>
                  <a:lnTo>
                    <a:pt x="25" y="5"/>
                  </a:lnTo>
                  <a:lnTo>
                    <a:pt x="9" y="0"/>
                  </a:lnTo>
                  <a:lnTo>
                    <a:pt x="4"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0" name="Freeform 2637">
              <a:extLst>
                <a:ext uri="{FF2B5EF4-FFF2-40B4-BE49-F238E27FC236}">
                  <a16:creationId xmlns:a16="http://schemas.microsoft.com/office/drawing/2014/main" xmlns="" id="{0F0BC1A4-EC95-1D41-91DE-772BEA220F5A}"/>
                </a:ext>
              </a:extLst>
            </p:cNvPr>
            <p:cNvSpPr>
              <a:spLocks/>
            </p:cNvSpPr>
            <p:nvPr/>
          </p:nvSpPr>
          <p:spPr bwMode="auto">
            <a:xfrm>
              <a:off x="3970" y="3091"/>
              <a:ext cx="40" cy="20"/>
            </a:xfrm>
            <a:custGeom>
              <a:avLst/>
              <a:gdLst>
                <a:gd name="T0" fmla="*/ 2 w 40"/>
                <a:gd name="T1" fmla="*/ 11 h 20"/>
                <a:gd name="T2" fmla="*/ 2 w 40"/>
                <a:gd name="T3" fmla="*/ 11 h 20"/>
                <a:gd name="T4" fmla="*/ 9 w 40"/>
                <a:gd name="T5" fmla="*/ 14 h 20"/>
                <a:gd name="T6" fmla="*/ 16 w 40"/>
                <a:gd name="T7" fmla="*/ 18 h 20"/>
                <a:gd name="T8" fmla="*/ 31 w 40"/>
                <a:gd name="T9" fmla="*/ 20 h 20"/>
                <a:gd name="T10" fmla="*/ 31 w 40"/>
                <a:gd name="T11" fmla="*/ 20 h 20"/>
                <a:gd name="T12" fmla="*/ 38 w 40"/>
                <a:gd name="T13" fmla="*/ 20 h 20"/>
                <a:gd name="T14" fmla="*/ 40 w 40"/>
                <a:gd name="T15" fmla="*/ 18 h 20"/>
                <a:gd name="T16" fmla="*/ 40 w 40"/>
                <a:gd name="T17" fmla="*/ 14 h 20"/>
                <a:gd name="T18" fmla="*/ 38 w 40"/>
                <a:gd name="T19" fmla="*/ 11 h 20"/>
                <a:gd name="T20" fmla="*/ 38 w 40"/>
                <a:gd name="T21" fmla="*/ 11 h 20"/>
                <a:gd name="T22" fmla="*/ 34 w 40"/>
                <a:gd name="T23" fmla="*/ 7 h 20"/>
                <a:gd name="T24" fmla="*/ 25 w 40"/>
                <a:gd name="T25" fmla="*/ 5 h 20"/>
                <a:gd name="T26" fmla="*/ 9 w 40"/>
                <a:gd name="T27" fmla="*/ 0 h 20"/>
                <a:gd name="T28" fmla="*/ 9 w 40"/>
                <a:gd name="T29" fmla="*/ 0 h 20"/>
                <a:gd name="T30" fmla="*/ 4 w 40"/>
                <a:gd name="T31" fmla="*/ 2 h 20"/>
                <a:gd name="T32" fmla="*/ 0 w 40"/>
                <a:gd name="T33" fmla="*/ 5 h 20"/>
                <a:gd name="T34" fmla="*/ 0 w 40"/>
                <a:gd name="T35" fmla="*/ 7 h 20"/>
                <a:gd name="T36" fmla="*/ 2 w 40"/>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20">
                  <a:moveTo>
                    <a:pt x="2" y="11"/>
                  </a:moveTo>
                  <a:lnTo>
                    <a:pt x="2" y="11"/>
                  </a:lnTo>
                  <a:lnTo>
                    <a:pt x="9" y="14"/>
                  </a:lnTo>
                  <a:lnTo>
                    <a:pt x="16" y="18"/>
                  </a:lnTo>
                  <a:lnTo>
                    <a:pt x="31" y="20"/>
                  </a:lnTo>
                  <a:lnTo>
                    <a:pt x="38" y="20"/>
                  </a:lnTo>
                  <a:lnTo>
                    <a:pt x="40" y="18"/>
                  </a:lnTo>
                  <a:lnTo>
                    <a:pt x="40" y="14"/>
                  </a:lnTo>
                  <a:lnTo>
                    <a:pt x="38" y="11"/>
                  </a:lnTo>
                  <a:lnTo>
                    <a:pt x="34" y="7"/>
                  </a:lnTo>
                  <a:lnTo>
                    <a:pt x="25" y="5"/>
                  </a:lnTo>
                  <a:lnTo>
                    <a:pt x="9" y="0"/>
                  </a:lnTo>
                  <a:lnTo>
                    <a:pt x="4"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1" name="Freeform 2638">
              <a:extLst>
                <a:ext uri="{FF2B5EF4-FFF2-40B4-BE49-F238E27FC236}">
                  <a16:creationId xmlns:a16="http://schemas.microsoft.com/office/drawing/2014/main" xmlns="" id="{1C943ACB-2A1D-1A4D-B7C9-1432DB33DF1A}"/>
                </a:ext>
              </a:extLst>
            </p:cNvPr>
            <p:cNvSpPr>
              <a:spLocks/>
            </p:cNvSpPr>
            <p:nvPr/>
          </p:nvSpPr>
          <p:spPr bwMode="auto">
            <a:xfrm>
              <a:off x="3934" y="3093"/>
              <a:ext cx="40" cy="18"/>
            </a:xfrm>
            <a:custGeom>
              <a:avLst/>
              <a:gdLst>
                <a:gd name="T0" fmla="*/ 4 w 40"/>
                <a:gd name="T1" fmla="*/ 9 h 18"/>
                <a:gd name="T2" fmla="*/ 4 w 40"/>
                <a:gd name="T3" fmla="*/ 9 h 18"/>
                <a:gd name="T4" fmla="*/ 9 w 40"/>
                <a:gd name="T5" fmla="*/ 14 h 18"/>
                <a:gd name="T6" fmla="*/ 16 w 40"/>
                <a:gd name="T7" fmla="*/ 16 h 18"/>
                <a:gd name="T8" fmla="*/ 31 w 40"/>
                <a:gd name="T9" fmla="*/ 18 h 18"/>
                <a:gd name="T10" fmla="*/ 31 w 40"/>
                <a:gd name="T11" fmla="*/ 18 h 18"/>
                <a:gd name="T12" fmla="*/ 38 w 40"/>
                <a:gd name="T13" fmla="*/ 18 h 18"/>
                <a:gd name="T14" fmla="*/ 40 w 40"/>
                <a:gd name="T15" fmla="*/ 16 h 18"/>
                <a:gd name="T16" fmla="*/ 40 w 40"/>
                <a:gd name="T17" fmla="*/ 12 h 18"/>
                <a:gd name="T18" fmla="*/ 38 w 40"/>
                <a:gd name="T19" fmla="*/ 9 h 18"/>
                <a:gd name="T20" fmla="*/ 38 w 40"/>
                <a:gd name="T21" fmla="*/ 9 h 18"/>
                <a:gd name="T22" fmla="*/ 34 w 40"/>
                <a:gd name="T23" fmla="*/ 5 h 18"/>
                <a:gd name="T24" fmla="*/ 27 w 40"/>
                <a:gd name="T25" fmla="*/ 3 h 18"/>
                <a:gd name="T26" fmla="*/ 11 w 40"/>
                <a:gd name="T27" fmla="*/ 0 h 18"/>
                <a:gd name="T28" fmla="*/ 11 w 40"/>
                <a:gd name="T29" fmla="*/ 0 h 18"/>
                <a:gd name="T30" fmla="*/ 4 w 40"/>
                <a:gd name="T31" fmla="*/ 0 h 18"/>
                <a:gd name="T32" fmla="*/ 2 w 40"/>
                <a:gd name="T33" fmla="*/ 3 h 18"/>
                <a:gd name="T34" fmla="*/ 0 w 40"/>
                <a:gd name="T35" fmla="*/ 5 h 18"/>
                <a:gd name="T36" fmla="*/ 4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4" y="9"/>
                  </a:moveTo>
                  <a:lnTo>
                    <a:pt x="4" y="9"/>
                  </a:lnTo>
                  <a:lnTo>
                    <a:pt x="9" y="14"/>
                  </a:lnTo>
                  <a:lnTo>
                    <a:pt x="16" y="16"/>
                  </a:lnTo>
                  <a:lnTo>
                    <a:pt x="31" y="18"/>
                  </a:lnTo>
                  <a:lnTo>
                    <a:pt x="38" y="18"/>
                  </a:lnTo>
                  <a:lnTo>
                    <a:pt x="40" y="16"/>
                  </a:lnTo>
                  <a:lnTo>
                    <a:pt x="40" y="12"/>
                  </a:lnTo>
                  <a:lnTo>
                    <a:pt x="38" y="9"/>
                  </a:lnTo>
                  <a:lnTo>
                    <a:pt x="34" y="5"/>
                  </a:lnTo>
                  <a:lnTo>
                    <a:pt x="27" y="3"/>
                  </a:lnTo>
                  <a:lnTo>
                    <a:pt x="11" y="0"/>
                  </a:lnTo>
                  <a:lnTo>
                    <a:pt x="4" y="0"/>
                  </a:lnTo>
                  <a:lnTo>
                    <a:pt x="2" y="3"/>
                  </a:lnTo>
                  <a:lnTo>
                    <a:pt x="0" y="5"/>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2" name="Freeform 2639">
              <a:extLst>
                <a:ext uri="{FF2B5EF4-FFF2-40B4-BE49-F238E27FC236}">
                  <a16:creationId xmlns:a16="http://schemas.microsoft.com/office/drawing/2014/main" xmlns="" id="{AFE844B4-94E6-7249-B717-DCC87550EB73}"/>
                </a:ext>
              </a:extLst>
            </p:cNvPr>
            <p:cNvSpPr>
              <a:spLocks/>
            </p:cNvSpPr>
            <p:nvPr/>
          </p:nvSpPr>
          <p:spPr bwMode="auto">
            <a:xfrm>
              <a:off x="3934" y="3093"/>
              <a:ext cx="40" cy="18"/>
            </a:xfrm>
            <a:custGeom>
              <a:avLst/>
              <a:gdLst>
                <a:gd name="T0" fmla="*/ 4 w 40"/>
                <a:gd name="T1" fmla="*/ 9 h 18"/>
                <a:gd name="T2" fmla="*/ 4 w 40"/>
                <a:gd name="T3" fmla="*/ 9 h 18"/>
                <a:gd name="T4" fmla="*/ 9 w 40"/>
                <a:gd name="T5" fmla="*/ 14 h 18"/>
                <a:gd name="T6" fmla="*/ 16 w 40"/>
                <a:gd name="T7" fmla="*/ 16 h 18"/>
                <a:gd name="T8" fmla="*/ 31 w 40"/>
                <a:gd name="T9" fmla="*/ 18 h 18"/>
                <a:gd name="T10" fmla="*/ 31 w 40"/>
                <a:gd name="T11" fmla="*/ 18 h 18"/>
                <a:gd name="T12" fmla="*/ 38 w 40"/>
                <a:gd name="T13" fmla="*/ 18 h 18"/>
                <a:gd name="T14" fmla="*/ 40 w 40"/>
                <a:gd name="T15" fmla="*/ 16 h 18"/>
                <a:gd name="T16" fmla="*/ 40 w 40"/>
                <a:gd name="T17" fmla="*/ 12 h 18"/>
                <a:gd name="T18" fmla="*/ 38 w 40"/>
                <a:gd name="T19" fmla="*/ 9 h 18"/>
                <a:gd name="T20" fmla="*/ 38 w 40"/>
                <a:gd name="T21" fmla="*/ 9 h 18"/>
                <a:gd name="T22" fmla="*/ 34 w 40"/>
                <a:gd name="T23" fmla="*/ 5 h 18"/>
                <a:gd name="T24" fmla="*/ 27 w 40"/>
                <a:gd name="T25" fmla="*/ 3 h 18"/>
                <a:gd name="T26" fmla="*/ 11 w 40"/>
                <a:gd name="T27" fmla="*/ 0 h 18"/>
                <a:gd name="T28" fmla="*/ 11 w 40"/>
                <a:gd name="T29" fmla="*/ 0 h 18"/>
                <a:gd name="T30" fmla="*/ 4 w 40"/>
                <a:gd name="T31" fmla="*/ 0 h 18"/>
                <a:gd name="T32" fmla="*/ 2 w 40"/>
                <a:gd name="T33" fmla="*/ 3 h 18"/>
                <a:gd name="T34" fmla="*/ 0 w 40"/>
                <a:gd name="T35" fmla="*/ 5 h 18"/>
                <a:gd name="T36" fmla="*/ 4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4" y="9"/>
                  </a:moveTo>
                  <a:lnTo>
                    <a:pt x="4" y="9"/>
                  </a:lnTo>
                  <a:lnTo>
                    <a:pt x="9" y="14"/>
                  </a:lnTo>
                  <a:lnTo>
                    <a:pt x="16" y="16"/>
                  </a:lnTo>
                  <a:lnTo>
                    <a:pt x="31" y="18"/>
                  </a:lnTo>
                  <a:lnTo>
                    <a:pt x="38" y="18"/>
                  </a:lnTo>
                  <a:lnTo>
                    <a:pt x="40" y="16"/>
                  </a:lnTo>
                  <a:lnTo>
                    <a:pt x="40" y="12"/>
                  </a:lnTo>
                  <a:lnTo>
                    <a:pt x="38" y="9"/>
                  </a:lnTo>
                  <a:lnTo>
                    <a:pt x="34" y="5"/>
                  </a:lnTo>
                  <a:lnTo>
                    <a:pt x="27" y="3"/>
                  </a:lnTo>
                  <a:lnTo>
                    <a:pt x="11" y="0"/>
                  </a:lnTo>
                  <a:lnTo>
                    <a:pt x="4" y="0"/>
                  </a:lnTo>
                  <a:lnTo>
                    <a:pt x="2" y="3"/>
                  </a:lnTo>
                  <a:lnTo>
                    <a:pt x="0" y="5"/>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3" name="Freeform 2640">
              <a:extLst>
                <a:ext uri="{FF2B5EF4-FFF2-40B4-BE49-F238E27FC236}">
                  <a16:creationId xmlns:a16="http://schemas.microsoft.com/office/drawing/2014/main" xmlns="" id="{9B00C3DD-8E4F-CE49-BEB3-47B8F0459587}"/>
                </a:ext>
              </a:extLst>
            </p:cNvPr>
            <p:cNvSpPr>
              <a:spLocks/>
            </p:cNvSpPr>
            <p:nvPr/>
          </p:nvSpPr>
          <p:spPr bwMode="auto">
            <a:xfrm>
              <a:off x="3900" y="3093"/>
              <a:ext cx="41" cy="18"/>
            </a:xfrm>
            <a:custGeom>
              <a:avLst/>
              <a:gdLst>
                <a:gd name="T0" fmla="*/ 2 w 41"/>
                <a:gd name="T1" fmla="*/ 9 h 18"/>
                <a:gd name="T2" fmla="*/ 2 w 41"/>
                <a:gd name="T3" fmla="*/ 9 h 18"/>
                <a:gd name="T4" fmla="*/ 9 w 41"/>
                <a:gd name="T5" fmla="*/ 14 h 18"/>
                <a:gd name="T6" fmla="*/ 16 w 41"/>
                <a:gd name="T7" fmla="*/ 16 h 18"/>
                <a:gd name="T8" fmla="*/ 29 w 41"/>
                <a:gd name="T9" fmla="*/ 18 h 18"/>
                <a:gd name="T10" fmla="*/ 29 w 41"/>
                <a:gd name="T11" fmla="*/ 18 h 18"/>
                <a:gd name="T12" fmla="*/ 36 w 41"/>
                <a:gd name="T13" fmla="*/ 18 h 18"/>
                <a:gd name="T14" fmla="*/ 38 w 41"/>
                <a:gd name="T15" fmla="*/ 16 h 18"/>
                <a:gd name="T16" fmla="*/ 41 w 41"/>
                <a:gd name="T17" fmla="*/ 14 h 18"/>
                <a:gd name="T18" fmla="*/ 36 w 41"/>
                <a:gd name="T19" fmla="*/ 9 h 18"/>
                <a:gd name="T20" fmla="*/ 36 w 41"/>
                <a:gd name="T21" fmla="*/ 9 h 18"/>
                <a:gd name="T22" fmla="*/ 32 w 41"/>
                <a:gd name="T23" fmla="*/ 5 h 18"/>
                <a:gd name="T24" fmla="*/ 25 w 41"/>
                <a:gd name="T25" fmla="*/ 3 h 18"/>
                <a:gd name="T26" fmla="*/ 9 w 41"/>
                <a:gd name="T27" fmla="*/ 0 h 18"/>
                <a:gd name="T28" fmla="*/ 9 w 41"/>
                <a:gd name="T29" fmla="*/ 0 h 18"/>
                <a:gd name="T30" fmla="*/ 5 w 41"/>
                <a:gd name="T31" fmla="*/ 0 h 18"/>
                <a:gd name="T32" fmla="*/ 0 w 41"/>
                <a:gd name="T33" fmla="*/ 3 h 18"/>
                <a:gd name="T34" fmla="*/ 0 w 41"/>
                <a:gd name="T35" fmla="*/ 5 h 18"/>
                <a:gd name="T36" fmla="*/ 2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2" y="9"/>
                  </a:moveTo>
                  <a:lnTo>
                    <a:pt x="2" y="9"/>
                  </a:lnTo>
                  <a:lnTo>
                    <a:pt x="9" y="14"/>
                  </a:lnTo>
                  <a:lnTo>
                    <a:pt x="16" y="16"/>
                  </a:lnTo>
                  <a:lnTo>
                    <a:pt x="29" y="18"/>
                  </a:lnTo>
                  <a:lnTo>
                    <a:pt x="36" y="18"/>
                  </a:lnTo>
                  <a:lnTo>
                    <a:pt x="38" y="16"/>
                  </a:lnTo>
                  <a:lnTo>
                    <a:pt x="41" y="14"/>
                  </a:lnTo>
                  <a:lnTo>
                    <a:pt x="36" y="9"/>
                  </a:lnTo>
                  <a:lnTo>
                    <a:pt x="32" y="5"/>
                  </a:lnTo>
                  <a:lnTo>
                    <a:pt x="25" y="3"/>
                  </a:lnTo>
                  <a:lnTo>
                    <a:pt x="9" y="0"/>
                  </a:lnTo>
                  <a:lnTo>
                    <a:pt x="5"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4" name="Freeform 2641">
              <a:extLst>
                <a:ext uri="{FF2B5EF4-FFF2-40B4-BE49-F238E27FC236}">
                  <a16:creationId xmlns:a16="http://schemas.microsoft.com/office/drawing/2014/main" xmlns="" id="{E8B6ACFE-3D81-5B46-A693-8A6A17780AAF}"/>
                </a:ext>
              </a:extLst>
            </p:cNvPr>
            <p:cNvSpPr>
              <a:spLocks/>
            </p:cNvSpPr>
            <p:nvPr/>
          </p:nvSpPr>
          <p:spPr bwMode="auto">
            <a:xfrm>
              <a:off x="3900" y="3093"/>
              <a:ext cx="41" cy="18"/>
            </a:xfrm>
            <a:custGeom>
              <a:avLst/>
              <a:gdLst>
                <a:gd name="T0" fmla="*/ 2 w 41"/>
                <a:gd name="T1" fmla="*/ 9 h 18"/>
                <a:gd name="T2" fmla="*/ 2 w 41"/>
                <a:gd name="T3" fmla="*/ 9 h 18"/>
                <a:gd name="T4" fmla="*/ 9 w 41"/>
                <a:gd name="T5" fmla="*/ 14 h 18"/>
                <a:gd name="T6" fmla="*/ 16 w 41"/>
                <a:gd name="T7" fmla="*/ 16 h 18"/>
                <a:gd name="T8" fmla="*/ 29 w 41"/>
                <a:gd name="T9" fmla="*/ 18 h 18"/>
                <a:gd name="T10" fmla="*/ 29 w 41"/>
                <a:gd name="T11" fmla="*/ 18 h 18"/>
                <a:gd name="T12" fmla="*/ 36 w 41"/>
                <a:gd name="T13" fmla="*/ 18 h 18"/>
                <a:gd name="T14" fmla="*/ 38 w 41"/>
                <a:gd name="T15" fmla="*/ 16 h 18"/>
                <a:gd name="T16" fmla="*/ 41 w 41"/>
                <a:gd name="T17" fmla="*/ 14 h 18"/>
                <a:gd name="T18" fmla="*/ 36 w 41"/>
                <a:gd name="T19" fmla="*/ 9 h 18"/>
                <a:gd name="T20" fmla="*/ 36 w 41"/>
                <a:gd name="T21" fmla="*/ 9 h 18"/>
                <a:gd name="T22" fmla="*/ 32 w 41"/>
                <a:gd name="T23" fmla="*/ 5 h 18"/>
                <a:gd name="T24" fmla="*/ 25 w 41"/>
                <a:gd name="T25" fmla="*/ 3 h 18"/>
                <a:gd name="T26" fmla="*/ 9 w 41"/>
                <a:gd name="T27" fmla="*/ 0 h 18"/>
                <a:gd name="T28" fmla="*/ 9 w 41"/>
                <a:gd name="T29" fmla="*/ 0 h 18"/>
                <a:gd name="T30" fmla="*/ 5 w 41"/>
                <a:gd name="T31" fmla="*/ 0 h 18"/>
                <a:gd name="T32" fmla="*/ 0 w 41"/>
                <a:gd name="T33" fmla="*/ 3 h 18"/>
                <a:gd name="T34" fmla="*/ 0 w 41"/>
                <a:gd name="T35" fmla="*/ 5 h 18"/>
                <a:gd name="T36" fmla="*/ 2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2" y="9"/>
                  </a:moveTo>
                  <a:lnTo>
                    <a:pt x="2" y="9"/>
                  </a:lnTo>
                  <a:lnTo>
                    <a:pt x="9" y="14"/>
                  </a:lnTo>
                  <a:lnTo>
                    <a:pt x="16" y="16"/>
                  </a:lnTo>
                  <a:lnTo>
                    <a:pt x="29" y="18"/>
                  </a:lnTo>
                  <a:lnTo>
                    <a:pt x="36" y="18"/>
                  </a:lnTo>
                  <a:lnTo>
                    <a:pt x="38" y="16"/>
                  </a:lnTo>
                  <a:lnTo>
                    <a:pt x="41" y="14"/>
                  </a:lnTo>
                  <a:lnTo>
                    <a:pt x="36" y="9"/>
                  </a:lnTo>
                  <a:lnTo>
                    <a:pt x="32" y="5"/>
                  </a:lnTo>
                  <a:lnTo>
                    <a:pt x="25" y="3"/>
                  </a:lnTo>
                  <a:lnTo>
                    <a:pt x="9" y="0"/>
                  </a:lnTo>
                  <a:lnTo>
                    <a:pt x="5"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5" name="Freeform 2642">
              <a:extLst>
                <a:ext uri="{FF2B5EF4-FFF2-40B4-BE49-F238E27FC236}">
                  <a16:creationId xmlns:a16="http://schemas.microsoft.com/office/drawing/2014/main" xmlns="" id="{3528A455-9887-6245-8569-61B110042499}"/>
                </a:ext>
              </a:extLst>
            </p:cNvPr>
            <p:cNvSpPr>
              <a:spLocks/>
            </p:cNvSpPr>
            <p:nvPr/>
          </p:nvSpPr>
          <p:spPr bwMode="auto">
            <a:xfrm>
              <a:off x="3866" y="3093"/>
              <a:ext cx="39" cy="21"/>
            </a:xfrm>
            <a:custGeom>
              <a:avLst/>
              <a:gdLst>
                <a:gd name="T0" fmla="*/ 5 w 39"/>
                <a:gd name="T1" fmla="*/ 9 h 21"/>
                <a:gd name="T2" fmla="*/ 5 w 39"/>
                <a:gd name="T3" fmla="*/ 9 h 21"/>
                <a:gd name="T4" fmla="*/ 9 w 39"/>
                <a:gd name="T5" fmla="*/ 14 h 21"/>
                <a:gd name="T6" fmla="*/ 16 w 39"/>
                <a:gd name="T7" fmla="*/ 16 h 21"/>
                <a:gd name="T8" fmla="*/ 30 w 39"/>
                <a:gd name="T9" fmla="*/ 21 h 21"/>
                <a:gd name="T10" fmla="*/ 30 w 39"/>
                <a:gd name="T11" fmla="*/ 21 h 21"/>
                <a:gd name="T12" fmla="*/ 36 w 39"/>
                <a:gd name="T13" fmla="*/ 18 h 21"/>
                <a:gd name="T14" fmla="*/ 39 w 39"/>
                <a:gd name="T15" fmla="*/ 16 h 21"/>
                <a:gd name="T16" fmla="*/ 39 w 39"/>
                <a:gd name="T17" fmla="*/ 14 h 21"/>
                <a:gd name="T18" fmla="*/ 36 w 39"/>
                <a:gd name="T19" fmla="*/ 9 h 21"/>
                <a:gd name="T20" fmla="*/ 36 w 39"/>
                <a:gd name="T21" fmla="*/ 9 h 21"/>
                <a:gd name="T22" fmla="*/ 32 w 39"/>
                <a:gd name="T23" fmla="*/ 5 h 21"/>
                <a:gd name="T24" fmla="*/ 25 w 39"/>
                <a:gd name="T25" fmla="*/ 3 h 21"/>
                <a:gd name="T26" fmla="*/ 12 w 39"/>
                <a:gd name="T27" fmla="*/ 0 h 21"/>
                <a:gd name="T28" fmla="*/ 12 w 39"/>
                <a:gd name="T29" fmla="*/ 0 h 21"/>
                <a:gd name="T30" fmla="*/ 5 w 39"/>
                <a:gd name="T31" fmla="*/ 0 h 21"/>
                <a:gd name="T32" fmla="*/ 3 w 39"/>
                <a:gd name="T33" fmla="*/ 3 h 21"/>
                <a:gd name="T34" fmla="*/ 0 w 39"/>
                <a:gd name="T35" fmla="*/ 7 h 21"/>
                <a:gd name="T36" fmla="*/ 5 w 39"/>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21">
                  <a:moveTo>
                    <a:pt x="5" y="9"/>
                  </a:moveTo>
                  <a:lnTo>
                    <a:pt x="5" y="9"/>
                  </a:lnTo>
                  <a:lnTo>
                    <a:pt x="9" y="14"/>
                  </a:lnTo>
                  <a:lnTo>
                    <a:pt x="16" y="16"/>
                  </a:lnTo>
                  <a:lnTo>
                    <a:pt x="30" y="21"/>
                  </a:lnTo>
                  <a:lnTo>
                    <a:pt x="36" y="18"/>
                  </a:lnTo>
                  <a:lnTo>
                    <a:pt x="39" y="16"/>
                  </a:lnTo>
                  <a:lnTo>
                    <a:pt x="39" y="14"/>
                  </a:lnTo>
                  <a:lnTo>
                    <a:pt x="36" y="9"/>
                  </a:lnTo>
                  <a:lnTo>
                    <a:pt x="32" y="5"/>
                  </a:lnTo>
                  <a:lnTo>
                    <a:pt x="25" y="3"/>
                  </a:lnTo>
                  <a:lnTo>
                    <a:pt x="12" y="0"/>
                  </a:lnTo>
                  <a:lnTo>
                    <a:pt x="5" y="0"/>
                  </a:lnTo>
                  <a:lnTo>
                    <a:pt x="3" y="3"/>
                  </a:lnTo>
                  <a:lnTo>
                    <a:pt x="0"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6" name="Freeform 2643">
              <a:extLst>
                <a:ext uri="{FF2B5EF4-FFF2-40B4-BE49-F238E27FC236}">
                  <a16:creationId xmlns:a16="http://schemas.microsoft.com/office/drawing/2014/main" xmlns="" id="{1E2BD57A-ED04-374B-9631-35CC0DE06AE4}"/>
                </a:ext>
              </a:extLst>
            </p:cNvPr>
            <p:cNvSpPr>
              <a:spLocks/>
            </p:cNvSpPr>
            <p:nvPr/>
          </p:nvSpPr>
          <p:spPr bwMode="auto">
            <a:xfrm>
              <a:off x="3866" y="3093"/>
              <a:ext cx="39" cy="21"/>
            </a:xfrm>
            <a:custGeom>
              <a:avLst/>
              <a:gdLst>
                <a:gd name="T0" fmla="*/ 5 w 39"/>
                <a:gd name="T1" fmla="*/ 9 h 21"/>
                <a:gd name="T2" fmla="*/ 5 w 39"/>
                <a:gd name="T3" fmla="*/ 9 h 21"/>
                <a:gd name="T4" fmla="*/ 9 w 39"/>
                <a:gd name="T5" fmla="*/ 14 h 21"/>
                <a:gd name="T6" fmla="*/ 16 w 39"/>
                <a:gd name="T7" fmla="*/ 16 h 21"/>
                <a:gd name="T8" fmla="*/ 30 w 39"/>
                <a:gd name="T9" fmla="*/ 21 h 21"/>
                <a:gd name="T10" fmla="*/ 30 w 39"/>
                <a:gd name="T11" fmla="*/ 21 h 21"/>
                <a:gd name="T12" fmla="*/ 36 w 39"/>
                <a:gd name="T13" fmla="*/ 18 h 21"/>
                <a:gd name="T14" fmla="*/ 39 w 39"/>
                <a:gd name="T15" fmla="*/ 16 h 21"/>
                <a:gd name="T16" fmla="*/ 39 w 39"/>
                <a:gd name="T17" fmla="*/ 14 h 21"/>
                <a:gd name="T18" fmla="*/ 36 w 39"/>
                <a:gd name="T19" fmla="*/ 9 h 21"/>
                <a:gd name="T20" fmla="*/ 36 w 39"/>
                <a:gd name="T21" fmla="*/ 9 h 21"/>
                <a:gd name="T22" fmla="*/ 32 w 39"/>
                <a:gd name="T23" fmla="*/ 5 h 21"/>
                <a:gd name="T24" fmla="*/ 25 w 39"/>
                <a:gd name="T25" fmla="*/ 3 h 21"/>
                <a:gd name="T26" fmla="*/ 12 w 39"/>
                <a:gd name="T27" fmla="*/ 0 h 21"/>
                <a:gd name="T28" fmla="*/ 12 w 39"/>
                <a:gd name="T29" fmla="*/ 0 h 21"/>
                <a:gd name="T30" fmla="*/ 5 w 39"/>
                <a:gd name="T31" fmla="*/ 0 h 21"/>
                <a:gd name="T32" fmla="*/ 3 w 39"/>
                <a:gd name="T33" fmla="*/ 3 h 21"/>
                <a:gd name="T34" fmla="*/ 0 w 39"/>
                <a:gd name="T35" fmla="*/ 7 h 21"/>
                <a:gd name="T36" fmla="*/ 5 w 39"/>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21">
                  <a:moveTo>
                    <a:pt x="5" y="9"/>
                  </a:moveTo>
                  <a:lnTo>
                    <a:pt x="5" y="9"/>
                  </a:lnTo>
                  <a:lnTo>
                    <a:pt x="9" y="14"/>
                  </a:lnTo>
                  <a:lnTo>
                    <a:pt x="16" y="16"/>
                  </a:lnTo>
                  <a:lnTo>
                    <a:pt x="30" y="21"/>
                  </a:lnTo>
                  <a:lnTo>
                    <a:pt x="36" y="18"/>
                  </a:lnTo>
                  <a:lnTo>
                    <a:pt x="39" y="16"/>
                  </a:lnTo>
                  <a:lnTo>
                    <a:pt x="39" y="14"/>
                  </a:lnTo>
                  <a:lnTo>
                    <a:pt x="36" y="9"/>
                  </a:lnTo>
                  <a:lnTo>
                    <a:pt x="32" y="5"/>
                  </a:lnTo>
                  <a:lnTo>
                    <a:pt x="25" y="3"/>
                  </a:lnTo>
                  <a:lnTo>
                    <a:pt x="12" y="0"/>
                  </a:lnTo>
                  <a:lnTo>
                    <a:pt x="5" y="0"/>
                  </a:lnTo>
                  <a:lnTo>
                    <a:pt x="3" y="3"/>
                  </a:lnTo>
                  <a:lnTo>
                    <a:pt x="0"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7" name="Freeform 2644">
              <a:extLst>
                <a:ext uri="{FF2B5EF4-FFF2-40B4-BE49-F238E27FC236}">
                  <a16:creationId xmlns:a16="http://schemas.microsoft.com/office/drawing/2014/main" xmlns="" id="{A7B2B4F6-9250-7846-A534-68A9EBBA2E57}"/>
                </a:ext>
              </a:extLst>
            </p:cNvPr>
            <p:cNvSpPr>
              <a:spLocks/>
            </p:cNvSpPr>
            <p:nvPr/>
          </p:nvSpPr>
          <p:spPr bwMode="auto">
            <a:xfrm>
              <a:off x="3835" y="3093"/>
              <a:ext cx="38" cy="21"/>
            </a:xfrm>
            <a:custGeom>
              <a:avLst/>
              <a:gdLst>
                <a:gd name="T0" fmla="*/ 2 w 38"/>
                <a:gd name="T1" fmla="*/ 12 h 21"/>
                <a:gd name="T2" fmla="*/ 2 w 38"/>
                <a:gd name="T3" fmla="*/ 12 h 21"/>
                <a:gd name="T4" fmla="*/ 7 w 38"/>
                <a:gd name="T5" fmla="*/ 14 h 21"/>
                <a:gd name="T6" fmla="*/ 13 w 38"/>
                <a:gd name="T7" fmla="*/ 18 h 21"/>
                <a:gd name="T8" fmla="*/ 29 w 38"/>
                <a:gd name="T9" fmla="*/ 21 h 21"/>
                <a:gd name="T10" fmla="*/ 29 w 38"/>
                <a:gd name="T11" fmla="*/ 21 h 21"/>
                <a:gd name="T12" fmla="*/ 34 w 38"/>
                <a:gd name="T13" fmla="*/ 18 h 21"/>
                <a:gd name="T14" fmla="*/ 36 w 38"/>
                <a:gd name="T15" fmla="*/ 16 h 21"/>
                <a:gd name="T16" fmla="*/ 38 w 38"/>
                <a:gd name="T17" fmla="*/ 14 h 21"/>
                <a:gd name="T18" fmla="*/ 36 w 38"/>
                <a:gd name="T19" fmla="*/ 9 h 21"/>
                <a:gd name="T20" fmla="*/ 36 w 38"/>
                <a:gd name="T21" fmla="*/ 9 h 21"/>
                <a:gd name="T22" fmla="*/ 29 w 38"/>
                <a:gd name="T23" fmla="*/ 7 h 21"/>
                <a:gd name="T24" fmla="*/ 22 w 38"/>
                <a:gd name="T25" fmla="*/ 3 h 21"/>
                <a:gd name="T26" fmla="*/ 9 w 38"/>
                <a:gd name="T27" fmla="*/ 0 h 21"/>
                <a:gd name="T28" fmla="*/ 9 w 38"/>
                <a:gd name="T29" fmla="*/ 0 h 21"/>
                <a:gd name="T30" fmla="*/ 4 w 38"/>
                <a:gd name="T31" fmla="*/ 3 h 21"/>
                <a:gd name="T32" fmla="*/ 0 w 38"/>
                <a:gd name="T33" fmla="*/ 3 h 21"/>
                <a:gd name="T34" fmla="*/ 0 w 38"/>
                <a:gd name="T35" fmla="*/ 7 h 21"/>
                <a:gd name="T36" fmla="*/ 2 w 38"/>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21">
                  <a:moveTo>
                    <a:pt x="2" y="12"/>
                  </a:moveTo>
                  <a:lnTo>
                    <a:pt x="2" y="12"/>
                  </a:lnTo>
                  <a:lnTo>
                    <a:pt x="7" y="14"/>
                  </a:lnTo>
                  <a:lnTo>
                    <a:pt x="13" y="18"/>
                  </a:lnTo>
                  <a:lnTo>
                    <a:pt x="29" y="21"/>
                  </a:lnTo>
                  <a:lnTo>
                    <a:pt x="34" y="18"/>
                  </a:lnTo>
                  <a:lnTo>
                    <a:pt x="36" y="16"/>
                  </a:lnTo>
                  <a:lnTo>
                    <a:pt x="38" y="14"/>
                  </a:lnTo>
                  <a:lnTo>
                    <a:pt x="36" y="9"/>
                  </a:lnTo>
                  <a:lnTo>
                    <a:pt x="29" y="7"/>
                  </a:lnTo>
                  <a:lnTo>
                    <a:pt x="22" y="3"/>
                  </a:lnTo>
                  <a:lnTo>
                    <a:pt x="9" y="0"/>
                  </a:lnTo>
                  <a:lnTo>
                    <a:pt x="4" y="3"/>
                  </a:lnTo>
                  <a:lnTo>
                    <a:pt x="0" y="3"/>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8" name="Freeform 2645">
              <a:extLst>
                <a:ext uri="{FF2B5EF4-FFF2-40B4-BE49-F238E27FC236}">
                  <a16:creationId xmlns:a16="http://schemas.microsoft.com/office/drawing/2014/main" xmlns="" id="{7AF8F68C-24BD-6046-BE1C-A0C2E8CD18DF}"/>
                </a:ext>
              </a:extLst>
            </p:cNvPr>
            <p:cNvSpPr>
              <a:spLocks/>
            </p:cNvSpPr>
            <p:nvPr/>
          </p:nvSpPr>
          <p:spPr bwMode="auto">
            <a:xfrm>
              <a:off x="3835" y="3093"/>
              <a:ext cx="38" cy="21"/>
            </a:xfrm>
            <a:custGeom>
              <a:avLst/>
              <a:gdLst>
                <a:gd name="T0" fmla="*/ 2 w 38"/>
                <a:gd name="T1" fmla="*/ 12 h 21"/>
                <a:gd name="T2" fmla="*/ 2 w 38"/>
                <a:gd name="T3" fmla="*/ 12 h 21"/>
                <a:gd name="T4" fmla="*/ 7 w 38"/>
                <a:gd name="T5" fmla="*/ 14 h 21"/>
                <a:gd name="T6" fmla="*/ 13 w 38"/>
                <a:gd name="T7" fmla="*/ 18 h 21"/>
                <a:gd name="T8" fmla="*/ 29 w 38"/>
                <a:gd name="T9" fmla="*/ 21 h 21"/>
                <a:gd name="T10" fmla="*/ 29 w 38"/>
                <a:gd name="T11" fmla="*/ 21 h 21"/>
                <a:gd name="T12" fmla="*/ 34 w 38"/>
                <a:gd name="T13" fmla="*/ 18 h 21"/>
                <a:gd name="T14" fmla="*/ 36 w 38"/>
                <a:gd name="T15" fmla="*/ 16 h 21"/>
                <a:gd name="T16" fmla="*/ 38 w 38"/>
                <a:gd name="T17" fmla="*/ 14 h 21"/>
                <a:gd name="T18" fmla="*/ 36 w 38"/>
                <a:gd name="T19" fmla="*/ 9 h 21"/>
                <a:gd name="T20" fmla="*/ 36 w 38"/>
                <a:gd name="T21" fmla="*/ 9 h 21"/>
                <a:gd name="T22" fmla="*/ 29 w 38"/>
                <a:gd name="T23" fmla="*/ 7 h 21"/>
                <a:gd name="T24" fmla="*/ 22 w 38"/>
                <a:gd name="T25" fmla="*/ 3 h 21"/>
                <a:gd name="T26" fmla="*/ 9 w 38"/>
                <a:gd name="T27" fmla="*/ 0 h 21"/>
                <a:gd name="T28" fmla="*/ 9 w 38"/>
                <a:gd name="T29" fmla="*/ 0 h 21"/>
                <a:gd name="T30" fmla="*/ 4 w 38"/>
                <a:gd name="T31" fmla="*/ 3 h 21"/>
                <a:gd name="T32" fmla="*/ 0 w 38"/>
                <a:gd name="T33" fmla="*/ 3 h 21"/>
                <a:gd name="T34" fmla="*/ 0 w 38"/>
                <a:gd name="T35" fmla="*/ 7 h 21"/>
                <a:gd name="T36" fmla="*/ 2 w 38"/>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21">
                  <a:moveTo>
                    <a:pt x="2" y="12"/>
                  </a:moveTo>
                  <a:lnTo>
                    <a:pt x="2" y="12"/>
                  </a:lnTo>
                  <a:lnTo>
                    <a:pt x="7" y="14"/>
                  </a:lnTo>
                  <a:lnTo>
                    <a:pt x="13" y="18"/>
                  </a:lnTo>
                  <a:lnTo>
                    <a:pt x="29" y="21"/>
                  </a:lnTo>
                  <a:lnTo>
                    <a:pt x="34" y="18"/>
                  </a:lnTo>
                  <a:lnTo>
                    <a:pt x="36" y="16"/>
                  </a:lnTo>
                  <a:lnTo>
                    <a:pt x="38" y="14"/>
                  </a:lnTo>
                  <a:lnTo>
                    <a:pt x="36" y="9"/>
                  </a:lnTo>
                  <a:lnTo>
                    <a:pt x="29" y="7"/>
                  </a:lnTo>
                  <a:lnTo>
                    <a:pt x="22" y="3"/>
                  </a:lnTo>
                  <a:lnTo>
                    <a:pt x="9" y="0"/>
                  </a:lnTo>
                  <a:lnTo>
                    <a:pt x="4" y="3"/>
                  </a:lnTo>
                  <a:lnTo>
                    <a:pt x="0" y="3"/>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29" name="Freeform 2646">
              <a:extLst>
                <a:ext uri="{FF2B5EF4-FFF2-40B4-BE49-F238E27FC236}">
                  <a16:creationId xmlns:a16="http://schemas.microsoft.com/office/drawing/2014/main" xmlns="" id="{9806C64A-DEA5-644E-9632-F07A6823FB6F}"/>
                </a:ext>
              </a:extLst>
            </p:cNvPr>
            <p:cNvSpPr>
              <a:spLocks/>
            </p:cNvSpPr>
            <p:nvPr/>
          </p:nvSpPr>
          <p:spPr bwMode="auto">
            <a:xfrm>
              <a:off x="3803" y="3093"/>
              <a:ext cx="36" cy="21"/>
            </a:xfrm>
            <a:custGeom>
              <a:avLst/>
              <a:gdLst>
                <a:gd name="T0" fmla="*/ 2 w 36"/>
                <a:gd name="T1" fmla="*/ 12 h 21"/>
                <a:gd name="T2" fmla="*/ 2 w 36"/>
                <a:gd name="T3" fmla="*/ 12 h 21"/>
                <a:gd name="T4" fmla="*/ 7 w 36"/>
                <a:gd name="T5" fmla="*/ 14 h 21"/>
                <a:gd name="T6" fmla="*/ 14 w 36"/>
                <a:gd name="T7" fmla="*/ 18 h 21"/>
                <a:gd name="T8" fmla="*/ 27 w 36"/>
                <a:gd name="T9" fmla="*/ 21 h 21"/>
                <a:gd name="T10" fmla="*/ 27 w 36"/>
                <a:gd name="T11" fmla="*/ 21 h 21"/>
                <a:gd name="T12" fmla="*/ 34 w 36"/>
                <a:gd name="T13" fmla="*/ 21 h 21"/>
                <a:gd name="T14" fmla="*/ 36 w 36"/>
                <a:gd name="T15" fmla="*/ 18 h 21"/>
                <a:gd name="T16" fmla="*/ 36 w 36"/>
                <a:gd name="T17" fmla="*/ 14 h 21"/>
                <a:gd name="T18" fmla="*/ 34 w 36"/>
                <a:gd name="T19" fmla="*/ 12 h 21"/>
                <a:gd name="T20" fmla="*/ 34 w 36"/>
                <a:gd name="T21" fmla="*/ 12 h 21"/>
                <a:gd name="T22" fmla="*/ 30 w 36"/>
                <a:gd name="T23" fmla="*/ 7 h 21"/>
                <a:gd name="T24" fmla="*/ 23 w 36"/>
                <a:gd name="T25" fmla="*/ 5 h 21"/>
                <a:gd name="T26" fmla="*/ 9 w 36"/>
                <a:gd name="T27" fmla="*/ 0 h 21"/>
                <a:gd name="T28" fmla="*/ 9 w 36"/>
                <a:gd name="T29" fmla="*/ 0 h 21"/>
                <a:gd name="T30" fmla="*/ 5 w 36"/>
                <a:gd name="T31" fmla="*/ 3 h 21"/>
                <a:gd name="T32" fmla="*/ 0 w 36"/>
                <a:gd name="T33" fmla="*/ 5 h 21"/>
                <a:gd name="T34" fmla="*/ 0 w 36"/>
                <a:gd name="T35" fmla="*/ 7 h 21"/>
                <a:gd name="T36" fmla="*/ 2 w 36"/>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21">
                  <a:moveTo>
                    <a:pt x="2" y="12"/>
                  </a:moveTo>
                  <a:lnTo>
                    <a:pt x="2" y="12"/>
                  </a:lnTo>
                  <a:lnTo>
                    <a:pt x="7" y="14"/>
                  </a:lnTo>
                  <a:lnTo>
                    <a:pt x="14" y="18"/>
                  </a:lnTo>
                  <a:lnTo>
                    <a:pt x="27" y="21"/>
                  </a:lnTo>
                  <a:lnTo>
                    <a:pt x="34" y="21"/>
                  </a:lnTo>
                  <a:lnTo>
                    <a:pt x="36" y="18"/>
                  </a:lnTo>
                  <a:lnTo>
                    <a:pt x="36" y="14"/>
                  </a:lnTo>
                  <a:lnTo>
                    <a:pt x="34" y="12"/>
                  </a:lnTo>
                  <a:lnTo>
                    <a:pt x="30" y="7"/>
                  </a:lnTo>
                  <a:lnTo>
                    <a:pt x="23" y="5"/>
                  </a:lnTo>
                  <a:lnTo>
                    <a:pt x="9" y="0"/>
                  </a:lnTo>
                  <a:lnTo>
                    <a:pt x="5"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0" name="Freeform 2647">
              <a:extLst>
                <a:ext uri="{FF2B5EF4-FFF2-40B4-BE49-F238E27FC236}">
                  <a16:creationId xmlns:a16="http://schemas.microsoft.com/office/drawing/2014/main" xmlns="" id="{A6B0DC22-CEBB-2C42-98A8-A3B84F50EC1F}"/>
                </a:ext>
              </a:extLst>
            </p:cNvPr>
            <p:cNvSpPr>
              <a:spLocks/>
            </p:cNvSpPr>
            <p:nvPr/>
          </p:nvSpPr>
          <p:spPr bwMode="auto">
            <a:xfrm>
              <a:off x="3803" y="3093"/>
              <a:ext cx="36" cy="21"/>
            </a:xfrm>
            <a:custGeom>
              <a:avLst/>
              <a:gdLst>
                <a:gd name="T0" fmla="*/ 2 w 36"/>
                <a:gd name="T1" fmla="*/ 12 h 21"/>
                <a:gd name="T2" fmla="*/ 2 w 36"/>
                <a:gd name="T3" fmla="*/ 12 h 21"/>
                <a:gd name="T4" fmla="*/ 7 w 36"/>
                <a:gd name="T5" fmla="*/ 14 h 21"/>
                <a:gd name="T6" fmla="*/ 14 w 36"/>
                <a:gd name="T7" fmla="*/ 18 h 21"/>
                <a:gd name="T8" fmla="*/ 27 w 36"/>
                <a:gd name="T9" fmla="*/ 21 h 21"/>
                <a:gd name="T10" fmla="*/ 27 w 36"/>
                <a:gd name="T11" fmla="*/ 21 h 21"/>
                <a:gd name="T12" fmla="*/ 34 w 36"/>
                <a:gd name="T13" fmla="*/ 21 h 21"/>
                <a:gd name="T14" fmla="*/ 36 w 36"/>
                <a:gd name="T15" fmla="*/ 18 h 21"/>
                <a:gd name="T16" fmla="*/ 36 w 36"/>
                <a:gd name="T17" fmla="*/ 14 h 21"/>
                <a:gd name="T18" fmla="*/ 34 w 36"/>
                <a:gd name="T19" fmla="*/ 12 h 21"/>
                <a:gd name="T20" fmla="*/ 34 w 36"/>
                <a:gd name="T21" fmla="*/ 12 h 21"/>
                <a:gd name="T22" fmla="*/ 30 w 36"/>
                <a:gd name="T23" fmla="*/ 7 h 21"/>
                <a:gd name="T24" fmla="*/ 23 w 36"/>
                <a:gd name="T25" fmla="*/ 5 h 21"/>
                <a:gd name="T26" fmla="*/ 9 w 36"/>
                <a:gd name="T27" fmla="*/ 0 h 21"/>
                <a:gd name="T28" fmla="*/ 9 w 36"/>
                <a:gd name="T29" fmla="*/ 0 h 21"/>
                <a:gd name="T30" fmla="*/ 5 w 36"/>
                <a:gd name="T31" fmla="*/ 3 h 21"/>
                <a:gd name="T32" fmla="*/ 0 w 36"/>
                <a:gd name="T33" fmla="*/ 5 h 21"/>
                <a:gd name="T34" fmla="*/ 0 w 36"/>
                <a:gd name="T35" fmla="*/ 7 h 21"/>
                <a:gd name="T36" fmla="*/ 2 w 36"/>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21">
                  <a:moveTo>
                    <a:pt x="2" y="12"/>
                  </a:moveTo>
                  <a:lnTo>
                    <a:pt x="2" y="12"/>
                  </a:lnTo>
                  <a:lnTo>
                    <a:pt x="7" y="14"/>
                  </a:lnTo>
                  <a:lnTo>
                    <a:pt x="14" y="18"/>
                  </a:lnTo>
                  <a:lnTo>
                    <a:pt x="27" y="21"/>
                  </a:lnTo>
                  <a:lnTo>
                    <a:pt x="34" y="21"/>
                  </a:lnTo>
                  <a:lnTo>
                    <a:pt x="36" y="18"/>
                  </a:lnTo>
                  <a:lnTo>
                    <a:pt x="36" y="14"/>
                  </a:lnTo>
                  <a:lnTo>
                    <a:pt x="34" y="12"/>
                  </a:lnTo>
                  <a:lnTo>
                    <a:pt x="30" y="7"/>
                  </a:lnTo>
                  <a:lnTo>
                    <a:pt x="23" y="5"/>
                  </a:lnTo>
                  <a:lnTo>
                    <a:pt x="9" y="0"/>
                  </a:lnTo>
                  <a:lnTo>
                    <a:pt x="5"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1" name="Freeform 2648">
              <a:extLst>
                <a:ext uri="{FF2B5EF4-FFF2-40B4-BE49-F238E27FC236}">
                  <a16:creationId xmlns:a16="http://schemas.microsoft.com/office/drawing/2014/main" xmlns="" id="{446978F9-2CB6-7C4F-90F9-593F30705057}"/>
                </a:ext>
              </a:extLst>
            </p:cNvPr>
            <p:cNvSpPr>
              <a:spLocks/>
            </p:cNvSpPr>
            <p:nvPr/>
          </p:nvSpPr>
          <p:spPr bwMode="auto">
            <a:xfrm>
              <a:off x="3774" y="3096"/>
              <a:ext cx="34" cy="18"/>
            </a:xfrm>
            <a:custGeom>
              <a:avLst/>
              <a:gdLst>
                <a:gd name="T0" fmla="*/ 2 w 34"/>
                <a:gd name="T1" fmla="*/ 9 h 18"/>
                <a:gd name="T2" fmla="*/ 2 w 34"/>
                <a:gd name="T3" fmla="*/ 9 h 18"/>
                <a:gd name="T4" fmla="*/ 7 w 34"/>
                <a:gd name="T5" fmla="*/ 13 h 18"/>
                <a:gd name="T6" fmla="*/ 11 w 34"/>
                <a:gd name="T7" fmla="*/ 15 h 18"/>
                <a:gd name="T8" fmla="*/ 25 w 34"/>
                <a:gd name="T9" fmla="*/ 18 h 18"/>
                <a:gd name="T10" fmla="*/ 25 w 34"/>
                <a:gd name="T11" fmla="*/ 18 h 18"/>
                <a:gd name="T12" fmla="*/ 31 w 34"/>
                <a:gd name="T13" fmla="*/ 18 h 18"/>
                <a:gd name="T14" fmla="*/ 34 w 34"/>
                <a:gd name="T15" fmla="*/ 15 h 18"/>
                <a:gd name="T16" fmla="*/ 34 w 34"/>
                <a:gd name="T17" fmla="*/ 11 h 18"/>
                <a:gd name="T18" fmla="*/ 31 w 34"/>
                <a:gd name="T19" fmla="*/ 9 h 18"/>
                <a:gd name="T20" fmla="*/ 31 w 34"/>
                <a:gd name="T21" fmla="*/ 9 h 18"/>
                <a:gd name="T22" fmla="*/ 27 w 34"/>
                <a:gd name="T23" fmla="*/ 4 h 18"/>
                <a:gd name="T24" fmla="*/ 20 w 34"/>
                <a:gd name="T25" fmla="*/ 2 h 18"/>
                <a:gd name="T26" fmla="*/ 7 w 34"/>
                <a:gd name="T27" fmla="*/ 0 h 18"/>
                <a:gd name="T28" fmla="*/ 7 w 34"/>
                <a:gd name="T29" fmla="*/ 0 h 18"/>
                <a:gd name="T30" fmla="*/ 2 w 34"/>
                <a:gd name="T31" fmla="*/ 0 h 18"/>
                <a:gd name="T32" fmla="*/ 0 w 34"/>
                <a:gd name="T33" fmla="*/ 2 h 18"/>
                <a:gd name="T34" fmla="*/ 0 w 34"/>
                <a:gd name="T35" fmla="*/ 4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3"/>
                  </a:lnTo>
                  <a:lnTo>
                    <a:pt x="11" y="15"/>
                  </a:lnTo>
                  <a:lnTo>
                    <a:pt x="25" y="18"/>
                  </a:lnTo>
                  <a:lnTo>
                    <a:pt x="31" y="18"/>
                  </a:lnTo>
                  <a:lnTo>
                    <a:pt x="34" y="15"/>
                  </a:lnTo>
                  <a:lnTo>
                    <a:pt x="34" y="11"/>
                  </a:lnTo>
                  <a:lnTo>
                    <a:pt x="31" y="9"/>
                  </a:lnTo>
                  <a:lnTo>
                    <a:pt x="27" y="4"/>
                  </a:lnTo>
                  <a:lnTo>
                    <a:pt x="20" y="2"/>
                  </a:lnTo>
                  <a:lnTo>
                    <a:pt x="7"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2" name="Freeform 2649">
              <a:extLst>
                <a:ext uri="{FF2B5EF4-FFF2-40B4-BE49-F238E27FC236}">
                  <a16:creationId xmlns:a16="http://schemas.microsoft.com/office/drawing/2014/main" xmlns="" id="{3F178D2E-CC78-D24C-B886-FAD67822E124}"/>
                </a:ext>
              </a:extLst>
            </p:cNvPr>
            <p:cNvSpPr>
              <a:spLocks/>
            </p:cNvSpPr>
            <p:nvPr/>
          </p:nvSpPr>
          <p:spPr bwMode="auto">
            <a:xfrm>
              <a:off x="3774" y="3096"/>
              <a:ext cx="34" cy="18"/>
            </a:xfrm>
            <a:custGeom>
              <a:avLst/>
              <a:gdLst>
                <a:gd name="T0" fmla="*/ 2 w 34"/>
                <a:gd name="T1" fmla="*/ 9 h 18"/>
                <a:gd name="T2" fmla="*/ 2 w 34"/>
                <a:gd name="T3" fmla="*/ 9 h 18"/>
                <a:gd name="T4" fmla="*/ 7 w 34"/>
                <a:gd name="T5" fmla="*/ 13 h 18"/>
                <a:gd name="T6" fmla="*/ 11 w 34"/>
                <a:gd name="T7" fmla="*/ 15 h 18"/>
                <a:gd name="T8" fmla="*/ 25 w 34"/>
                <a:gd name="T9" fmla="*/ 18 h 18"/>
                <a:gd name="T10" fmla="*/ 25 w 34"/>
                <a:gd name="T11" fmla="*/ 18 h 18"/>
                <a:gd name="T12" fmla="*/ 31 w 34"/>
                <a:gd name="T13" fmla="*/ 18 h 18"/>
                <a:gd name="T14" fmla="*/ 34 w 34"/>
                <a:gd name="T15" fmla="*/ 15 h 18"/>
                <a:gd name="T16" fmla="*/ 34 w 34"/>
                <a:gd name="T17" fmla="*/ 11 h 18"/>
                <a:gd name="T18" fmla="*/ 31 w 34"/>
                <a:gd name="T19" fmla="*/ 9 h 18"/>
                <a:gd name="T20" fmla="*/ 31 w 34"/>
                <a:gd name="T21" fmla="*/ 9 h 18"/>
                <a:gd name="T22" fmla="*/ 27 w 34"/>
                <a:gd name="T23" fmla="*/ 4 h 18"/>
                <a:gd name="T24" fmla="*/ 20 w 34"/>
                <a:gd name="T25" fmla="*/ 2 h 18"/>
                <a:gd name="T26" fmla="*/ 7 w 34"/>
                <a:gd name="T27" fmla="*/ 0 h 18"/>
                <a:gd name="T28" fmla="*/ 7 w 34"/>
                <a:gd name="T29" fmla="*/ 0 h 18"/>
                <a:gd name="T30" fmla="*/ 2 w 34"/>
                <a:gd name="T31" fmla="*/ 0 h 18"/>
                <a:gd name="T32" fmla="*/ 0 w 34"/>
                <a:gd name="T33" fmla="*/ 2 h 18"/>
                <a:gd name="T34" fmla="*/ 0 w 34"/>
                <a:gd name="T35" fmla="*/ 4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3"/>
                  </a:lnTo>
                  <a:lnTo>
                    <a:pt x="11" y="15"/>
                  </a:lnTo>
                  <a:lnTo>
                    <a:pt x="25" y="18"/>
                  </a:lnTo>
                  <a:lnTo>
                    <a:pt x="31" y="18"/>
                  </a:lnTo>
                  <a:lnTo>
                    <a:pt x="34" y="15"/>
                  </a:lnTo>
                  <a:lnTo>
                    <a:pt x="34" y="11"/>
                  </a:lnTo>
                  <a:lnTo>
                    <a:pt x="31" y="9"/>
                  </a:lnTo>
                  <a:lnTo>
                    <a:pt x="27" y="4"/>
                  </a:lnTo>
                  <a:lnTo>
                    <a:pt x="20" y="2"/>
                  </a:lnTo>
                  <a:lnTo>
                    <a:pt x="7"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3" name="Freeform 2650">
              <a:extLst>
                <a:ext uri="{FF2B5EF4-FFF2-40B4-BE49-F238E27FC236}">
                  <a16:creationId xmlns:a16="http://schemas.microsoft.com/office/drawing/2014/main" xmlns="" id="{CAC3EC52-67E0-F54C-89A6-5B0AD8002384}"/>
                </a:ext>
              </a:extLst>
            </p:cNvPr>
            <p:cNvSpPr>
              <a:spLocks/>
            </p:cNvSpPr>
            <p:nvPr/>
          </p:nvSpPr>
          <p:spPr bwMode="auto">
            <a:xfrm>
              <a:off x="3742" y="3096"/>
              <a:ext cx="34" cy="18"/>
            </a:xfrm>
            <a:custGeom>
              <a:avLst/>
              <a:gdLst>
                <a:gd name="T0" fmla="*/ 3 w 34"/>
                <a:gd name="T1" fmla="*/ 9 h 18"/>
                <a:gd name="T2" fmla="*/ 3 w 34"/>
                <a:gd name="T3" fmla="*/ 9 h 18"/>
                <a:gd name="T4" fmla="*/ 7 w 34"/>
                <a:gd name="T5" fmla="*/ 13 h 18"/>
                <a:gd name="T6" fmla="*/ 14 w 34"/>
                <a:gd name="T7" fmla="*/ 15 h 18"/>
                <a:gd name="T8" fmla="*/ 27 w 34"/>
                <a:gd name="T9" fmla="*/ 18 h 18"/>
                <a:gd name="T10" fmla="*/ 27 w 34"/>
                <a:gd name="T11" fmla="*/ 18 h 18"/>
                <a:gd name="T12" fmla="*/ 32 w 34"/>
                <a:gd name="T13" fmla="*/ 18 h 18"/>
                <a:gd name="T14" fmla="*/ 34 w 34"/>
                <a:gd name="T15" fmla="*/ 15 h 18"/>
                <a:gd name="T16" fmla="*/ 34 w 34"/>
                <a:gd name="T17" fmla="*/ 13 h 18"/>
                <a:gd name="T18" fmla="*/ 34 w 34"/>
                <a:gd name="T19" fmla="*/ 9 h 18"/>
                <a:gd name="T20" fmla="*/ 34 w 34"/>
                <a:gd name="T21" fmla="*/ 9 h 18"/>
                <a:gd name="T22" fmla="*/ 27 w 34"/>
                <a:gd name="T23" fmla="*/ 4 h 18"/>
                <a:gd name="T24" fmla="*/ 23 w 34"/>
                <a:gd name="T25" fmla="*/ 2 h 18"/>
                <a:gd name="T26" fmla="*/ 9 w 34"/>
                <a:gd name="T27" fmla="*/ 0 h 18"/>
                <a:gd name="T28" fmla="*/ 9 w 34"/>
                <a:gd name="T29" fmla="*/ 0 h 18"/>
                <a:gd name="T30" fmla="*/ 5 w 34"/>
                <a:gd name="T31" fmla="*/ 0 h 18"/>
                <a:gd name="T32" fmla="*/ 3 w 34"/>
                <a:gd name="T33" fmla="*/ 2 h 18"/>
                <a:gd name="T34" fmla="*/ 0 w 34"/>
                <a:gd name="T35" fmla="*/ 4 h 18"/>
                <a:gd name="T36" fmla="*/ 3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3" y="9"/>
                  </a:moveTo>
                  <a:lnTo>
                    <a:pt x="3" y="9"/>
                  </a:lnTo>
                  <a:lnTo>
                    <a:pt x="7" y="13"/>
                  </a:lnTo>
                  <a:lnTo>
                    <a:pt x="14" y="15"/>
                  </a:lnTo>
                  <a:lnTo>
                    <a:pt x="27" y="18"/>
                  </a:lnTo>
                  <a:lnTo>
                    <a:pt x="32" y="18"/>
                  </a:lnTo>
                  <a:lnTo>
                    <a:pt x="34" y="15"/>
                  </a:lnTo>
                  <a:lnTo>
                    <a:pt x="34" y="13"/>
                  </a:lnTo>
                  <a:lnTo>
                    <a:pt x="34" y="9"/>
                  </a:lnTo>
                  <a:lnTo>
                    <a:pt x="27" y="4"/>
                  </a:lnTo>
                  <a:lnTo>
                    <a:pt x="23" y="2"/>
                  </a:lnTo>
                  <a:lnTo>
                    <a:pt x="9" y="0"/>
                  </a:lnTo>
                  <a:lnTo>
                    <a:pt x="5" y="0"/>
                  </a:lnTo>
                  <a:lnTo>
                    <a:pt x="3"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4" name="Freeform 2651">
              <a:extLst>
                <a:ext uri="{FF2B5EF4-FFF2-40B4-BE49-F238E27FC236}">
                  <a16:creationId xmlns:a16="http://schemas.microsoft.com/office/drawing/2014/main" xmlns="" id="{2A9B1218-7E15-6043-8AA0-7E122E83A5ED}"/>
                </a:ext>
              </a:extLst>
            </p:cNvPr>
            <p:cNvSpPr>
              <a:spLocks/>
            </p:cNvSpPr>
            <p:nvPr/>
          </p:nvSpPr>
          <p:spPr bwMode="auto">
            <a:xfrm>
              <a:off x="3742" y="3096"/>
              <a:ext cx="34" cy="18"/>
            </a:xfrm>
            <a:custGeom>
              <a:avLst/>
              <a:gdLst>
                <a:gd name="T0" fmla="*/ 3 w 34"/>
                <a:gd name="T1" fmla="*/ 9 h 18"/>
                <a:gd name="T2" fmla="*/ 3 w 34"/>
                <a:gd name="T3" fmla="*/ 9 h 18"/>
                <a:gd name="T4" fmla="*/ 7 w 34"/>
                <a:gd name="T5" fmla="*/ 13 h 18"/>
                <a:gd name="T6" fmla="*/ 14 w 34"/>
                <a:gd name="T7" fmla="*/ 15 h 18"/>
                <a:gd name="T8" fmla="*/ 27 w 34"/>
                <a:gd name="T9" fmla="*/ 18 h 18"/>
                <a:gd name="T10" fmla="*/ 27 w 34"/>
                <a:gd name="T11" fmla="*/ 18 h 18"/>
                <a:gd name="T12" fmla="*/ 32 w 34"/>
                <a:gd name="T13" fmla="*/ 18 h 18"/>
                <a:gd name="T14" fmla="*/ 34 w 34"/>
                <a:gd name="T15" fmla="*/ 15 h 18"/>
                <a:gd name="T16" fmla="*/ 34 w 34"/>
                <a:gd name="T17" fmla="*/ 13 h 18"/>
                <a:gd name="T18" fmla="*/ 34 w 34"/>
                <a:gd name="T19" fmla="*/ 9 h 18"/>
                <a:gd name="T20" fmla="*/ 34 w 34"/>
                <a:gd name="T21" fmla="*/ 9 h 18"/>
                <a:gd name="T22" fmla="*/ 27 w 34"/>
                <a:gd name="T23" fmla="*/ 4 h 18"/>
                <a:gd name="T24" fmla="*/ 23 w 34"/>
                <a:gd name="T25" fmla="*/ 2 h 18"/>
                <a:gd name="T26" fmla="*/ 9 w 34"/>
                <a:gd name="T27" fmla="*/ 0 h 18"/>
                <a:gd name="T28" fmla="*/ 9 w 34"/>
                <a:gd name="T29" fmla="*/ 0 h 18"/>
                <a:gd name="T30" fmla="*/ 5 w 34"/>
                <a:gd name="T31" fmla="*/ 0 h 18"/>
                <a:gd name="T32" fmla="*/ 3 w 34"/>
                <a:gd name="T33" fmla="*/ 2 h 18"/>
                <a:gd name="T34" fmla="*/ 0 w 34"/>
                <a:gd name="T35" fmla="*/ 4 h 18"/>
                <a:gd name="T36" fmla="*/ 3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3" y="9"/>
                  </a:moveTo>
                  <a:lnTo>
                    <a:pt x="3" y="9"/>
                  </a:lnTo>
                  <a:lnTo>
                    <a:pt x="7" y="13"/>
                  </a:lnTo>
                  <a:lnTo>
                    <a:pt x="14" y="15"/>
                  </a:lnTo>
                  <a:lnTo>
                    <a:pt x="27" y="18"/>
                  </a:lnTo>
                  <a:lnTo>
                    <a:pt x="32" y="18"/>
                  </a:lnTo>
                  <a:lnTo>
                    <a:pt x="34" y="15"/>
                  </a:lnTo>
                  <a:lnTo>
                    <a:pt x="34" y="13"/>
                  </a:lnTo>
                  <a:lnTo>
                    <a:pt x="34" y="9"/>
                  </a:lnTo>
                  <a:lnTo>
                    <a:pt x="27" y="4"/>
                  </a:lnTo>
                  <a:lnTo>
                    <a:pt x="23" y="2"/>
                  </a:lnTo>
                  <a:lnTo>
                    <a:pt x="9" y="0"/>
                  </a:lnTo>
                  <a:lnTo>
                    <a:pt x="5" y="0"/>
                  </a:lnTo>
                  <a:lnTo>
                    <a:pt x="3"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5" name="Freeform 2652">
              <a:extLst>
                <a:ext uri="{FF2B5EF4-FFF2-40B4-BE49-F238E27FC236}">
                  <a16:creationId xmlns:a16="http://schemas.microsoft.com/office/drawing/2014/main" xmlns="" id="{FE9B032B-C772-ED41-AFBE-4F7FD2AE453B}"/>
                </a:ext>
              </a:extLst>
            </p:cNvPr>
            <p:cNvSpPr>
              <a:spLocks/>
            </p:cNvSpPr>
            <p:nvPr/>
          </p:nvSpPr>
          <p:spPr bwMode="auto">
            <a:xfrm>
              <a:off x="3713" y="3096"/>
              <a:ext cx="34" cy="18"/>
            </a:xfrm>
            <a:custGeom>
              <a:avLst/>
              <a:gdLst>
                <a:gd name="T0" fmla="*/ 2 w 34"/>
                <a:gd name="T1" fmla="*/ 9 h 18"/>
                <a:gd name="T2" fmla="*/ 2 w 34"/>
                <a:gd name="T3" fmla="*/ 9 h 18"/>
                <a:gd name="T4" fmla="*/ 7 w 34"/>
                <a:gd name="T5" fmla="*/ 13 h 18"/>
                <a:gd name="T6" fmla="*/ 14 w 34"/>
                <a:gd name="T7" fmla="*/ 15 h 18"/>
                <a:gd name="T8" fmla="*/ 25 w 34"/>
                <a:gd name="T9" fmla="*/ 18 h 18"/>
                <a:gd name="T10" fmla="*/ 25 w 34"/>
                <a:gd name="T11" fmla="*/ 18 h 18"/>
                <a:gd name="T12" fmla="*/ 32 w 34"/>
                <a:gd name="T13" fmla="*/ 18 h 18"/>
                <a:gd name="T14" fmla="*/ 34 w 34"/>
                <a:gd name="T15" fmla="*/ 15 h 18"/>
                <a:gd name="T16" fmla="*/ 34 w 34"/>
                <a:gd name="T17" fmla="*/ 13 h 18"/>
                <a:gd name="T18" fmla="*/ 32 w 34"/>
                <a:gd name="T19" fmla="*/ 9 h 18"/>
                <a:gd name="T20" fmla="*/ 32 w 34"/>
                <a:gd name="T21" fmla="*/ 9 h 18"/>
                <a:gd name="T22" fmla="*/ 27 w 34"/>
                <a:gd name="T23" fmla="*/ 4 h 18"/>
                <a:gd name="T24" fmla="*/ 23 w 34"/>
                <a:gd name="T25" fmla="*/ 2 h 18"/>
                <a:gd name="T26" fmla="*/ 9 w 34"/>
                <a:gd name="T27" fmla="*/ 0 h 18"/>
                <a:gd name="T28" fmla="*/ 9 w 34"/>
                <a:gd name="T29" fmla="*/ 0 h 18"/>
                <a:gd name="T30" fmla="*/ 5 w 34"/>
                <a:gd name="T31" fmla="*/ 0 h 18"/>
                <a:gd name="T32" fmla="*/ 2 w 34"/>
                <a:gd name="T33" fmla="*/ 2 h 18"/>
                <a:gd name="T34" fmla="*/ 0 w 34"/>
                <a:gd name="T35" fmla="*/ 6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3"/>
                  </a:lnTo>
                  <a:lnTo>
                    <a:pt x="14" y="15"/>
                  </a:lnTo>
                  <a:lnTo>
                    <a:pt x="25" y="18"/>
                  </a:lnTo>
                  <a:lnTo>
                    <a:pt x="32" y="18"/>
                  </a:lnTo>
                  <a:lnTo>
                    <a:pt x="34" y="15"/>
                  </a:lnTo>
                  <a:lnTo>
                    <a:pt x="34" y="13"/>
                  </a:lnTo>
                  <a:lnTo>
                    <a:pt x="32" y="9"/>
                  </a:lnTo>
                  <a:lnTo>
                    <a:pt x="27" y="4"/>
                  </a:lnTo>
                  <a:lnTo>
                    <a:pt x="23" y="2"/>
                  </a:lnTo>
                  <a:lnTo>
                    <a:pt x="9" y="0"/>
                  </a:lnTo>
                  <a:lnTo>
                    <a:pt x="5" y="0"/>
                  </a:lnTo>
                  <a:lnTo>
                    <a:pt x="2"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6" name="Freeform 2653">
              <a:extLst>
                <a:ext uri="{FF2B5EF4-FFF2-40B4-BE49-F238E27FC236}">
                  <a16:creationId xmlns:a16="http://schemas.microsoft.com/office/drawing/2014/main" xmlns="" id="{B110BC33-F468-0846-B156-ADCF8577B7B8}"/>
                </a:ext>
              </a:extLst>
            </p:cNvPr>
            <p:cNvSpPr>
              <a:spLocks/>
            </p:cNvSpPr>
            <p:nvPr/>
          </p:nvSpPr>
          <p:spPr bwMode="auto">
            <a:xfrm>
              <a:off x="3713" y="3096"/>
              <a:ext cx="34" cy="18"/>
            </a:xfrm>
            <a:custGeom>
              <a:avLst/>
              <a:gdLst>
                <a:gd name="T0" fmla="*/ 2 w 34"/>
                <a:gd name="T1" fmla="*/ 9 h 18"/>
                <a:gd name="T2" fmla="*/ 2 w 34"/>
                <a:gd name="T3" fmla="*/ 9 h 18"/>
                <a:gd name="T4" fmla="*/ 7 w 34"/>
                <a:gd name="T5" fmla="*/ 13 h 18"/>
                <a:gd name="T6" fmla="*/ 14 w 34"/>
                <a:gd name="T7" fmla="*/ 15 h 18"/>
                <a:gd name="T8" fmla="*/ 25 w 34"/>
                <a:gd name="T9" fmla="*/ 18 h 18"/>
                <a:gd name="T10" fmla="*/ 25 w 34"/>
                <a:gd name="T11" fmla="*/ 18 h 18"/>
                <a:gd name="T12" fmla="*/ 32 w 34"/>
                <a:gd name="T13" fmla="*/ 18 h 18"/>
                <a:gd name="T14" fmla="*/ 34 w 34"/>
                <a:gd name="T15" fmla="*/ 15 h 18"/>
                <a:gd name="T16" fmla="*/ 34 w 34"/>
                <a:gd name="T17" fmla="*/ 13 h 18"/>
                <a:gd name="T18" fmla="*/ 32 w 34"/>
                <a:gd name="T19" fmla="*/ 9 h 18"/>
                <a:gd name="T20" fmla="*/ 32 w 34"/>
                <a:gd name="T21" fmla="*/ 9 h 18"/>
                <a:gd name="T22" fmla="*/ 27 w 34"/>
                <a:gd name="T23" fmla="*/ 4 h 18"/>
                <a:gd name="T24" fmla="*/ 23 w 34"/>
                <a:gd name="T25" fmla="*/ 2 h 18"/>
                <a:gd name="T26" fmla="*/ 9 w 34"/>
                <a:gd name="T27" fmla="*/ 0 h 18"/>
                <a:gd name="T28" fmla="*/ 9 w 34"/>
                <a:gd name="T29" fmla="*/ 0 h 18"/>
                <a:gd name="T30" fmla="*/ 5 w 34"/>
                <a:gd name="T31" fmla="*/ 0 h 18"/>
                <a:gd name="T32" fmla="*/ 2 w 34"/>
                <a:gd name="T33" fmla="*/ 2 h 18"/>
                <a:gd name="T34" fmla="*/ 0 w 34"/>
                <a:gd name="T35" fmla="*/ 6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3"/>
                  </a:lnTo>
                  <a:lnTo>
                    <a:pt x="14" y="15"/>
                  </a:lnTo>
                  <a:lnTo>
                    <a:pt x="25" y="18"/>
                  </a:lnTo>
                  <a:lnTo>
                    <a:pt x="32" y="18"/>
                  </a:lnTo>
                  <a:lnTo>
                    <a:pt x="34" y="15"/>
                  </a:lnTo>
                  <a:lnTo>
                    <a:pt x="34" y="13"/>
                  </a:lnTo>
                  <a:lnTo>
                    <a:pt x="32" y="9"/>
                  </a:lnTo>
                  <a:lnTo>
                    <a:pt x="27" y="4"/>
                  </a:lnTo>
                  <a:lnTo>
                    <a:pt x="23" y="2"/>
                  </a:lnTo>
                  <a:lnTo>
                    <a:pt x="9" y="0"/>
                  </a:lnTo>
                  <a:lnTo>
                    <a:pt x="5" y="0"/>
                  </a:lnTo>
                  <a:lnTo>
                    <a:pt x="2"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7" name="Freeform 2654">
              <a:extLst>
                <a:ext uri="{FF2B5EF4-FFF2-40B4-BE49-F238E27FC236}">
                  <a16:creationId xmlns:a16="http://schemas.microsoft.com/office/drawing/2014/main" xmlns="" id="{3C20B4F7-F1DF-ED4A-8421-6D032F06755B}"/>
                </a:ext>
              </a:extLst>
            </p:cNvPr>
            <p:cNvSpPr>
              <a:spLocks/>
            </p:cNvSpPr>
            <p:nvPr/>
          </p:nvSpPr>
          <p:spPr bwMode="auto">
            <a:xfrm>
              <a:off x="3686" y="3096"/>
              <a:ext cx="32" cy="20"/>
            </a:xfrm>
            <a:custGeom>
              <a:avLst/>
              <a:gdLst>
                <a:gd name="T0" fmla="*/ 2 w 32"/>
                <a:gd name="T1" fmla="*/ 9 h 20"/>
                <a:gd name="T2" fmla="*/ 2 w 32"/>
                <a:gd name="T3" fmla="*/ 9 h 20"/>
                <a:gd name="T4" fmla="*/ 7 w 32"/>
                <a:gd name="T5" fmla="*/ 13 h 20"/>
                <a:gd name="T6" fmla="*/ 11 w 32"/>
                <a:gd name="T7" fmla="*/ 15 h 20"/>
                <a:gd name="T8" fmla="*/ 18 w 32"/>
                <a:gd name="T9" fmla="*/ 18 h 20"/>
                <a:gd name="T10" fmla="*/ 25 w 32"/>
                <a:gd name="T11" fmla="*/ 20 h 20"/>
                <a:gd name="T12" fmla="*/ 25 w 32"/>
                <a:gd name="T13" fmla="*/ 20 h 20"/>
                <a:gd name="T14" fmla="*/ 29 w 32"/>
                <a:gd name="T15" fmla="*/ 18 h 20"/>
                <a:gd name="T16" fmla="*/ 32 w 32"/>
                <a:gd name="T17" fmla="*/ 15 h 20"/>
                <a:gd name="T18" fmla="*/ 32 w 32"/>
                <a:gd name="T19" fmla="*/ 13 h 20"/>
                <a:gd name="T20" fmla="*/ 29 w 32"/>
                <a:gd name="T21" fmla="*/ 9 h 20"/>
                <a:gd name="T22" fmla="*/ 29 w 32"/>
                <a:gd name="T23" fmla="*/ 9 h 20"/>
                <a:gd name="T24" fmla="*/ 25 w 32"/>
                <a:gd name="T25" fmla="*/ 6 h 20"/>
                <a:gd name="T26" fmla="*/ 20 w 32"/>
                <a:gd name="T27" fmla="*/ 2 h 20"/>
                <a:gd name="T28" fmla="*/ 9 w 32"/>
                <a:gd name="T29" fmla="*/ 0 h 20"/>
                <a:gd name="T30" fmla="*/ 9 w 32"/>
                <a:gd name="T31" fmla="*/ 0 h 20"/>
                <a:gd name="T32" fmla="*/ 2 w 32"/>
                <a:gd name="T33" fmla="*/ 0 h 20"/>
                <a:gd name="T34" fmla="*/ 0 w 32"/>
                <a:gd name="T35" fmla="*/ 2 h 20"/>
                <a:gd name="T36" fmla="*/ 0 w 32"/>
                <a:gd name="T37" fmla="*/ 6 h 20"/>
                <a:gd name="T38" fmla="*/ 2 w 32"/>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0">
                  <a:moveTo>
                    <a:pt x="2" y="9"/>
                  </a:moveTo>
                  <a:lnTo>
                    <a:pt x="2" y="9"/>
                  </a:lnTo>
                  <a:lnTo>
                    <a:pt x="7" y="13"/>
                  </a:lnTo>
                  <a:lnTo>
                    <a:pt x="11" y="15"/>
                  </a:lnTo>
                  <a:lnTo>
                    <a:pt x="18" y="18"/>
                  </a:lnTo>
                  <a:lnTo>
                    <a:pt x="25" y="20"/>
                  </a:lnTo>
                  <a:lnTo>
                    <a:pt x="29" y="18"/>
                  </a:lnTo>
                  <a:lnTo>
                    <a:pt x="32" y="15"/>
                  </a:lnTo>
                  <a:lnTo>
                    <a:pt x="32" y="13"/>
                  </a:lnTo>
                  <a:lnTo>
                    <a:pt x="29" y="9"/>
                  </a:lnTo>
                  <a:lnTo>
                    <a:pt x="25" y="6"/>
                  </a:lnTo>
                  <a:lnTo>
                    <a:pt x="20" y="2"/>
                  </a:lnTo>
                  <a:lnTo>
                    <a:pt x="9" y="0"/>
                  </a:lnTo>
                  <a:lnTo>
                    <a:pt x="2" y="0"/>
                  </a:lnTo>
                  <a:lnTo>
                    <a:pt x="0"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8" name="Freeform 2655">
              <a:extLst>
                <a:ext uri="{FF2B5EF4-FFF2-40B4-BE49-F238E27FC236}">
                  <a16:creationId xmlns:a16="http://schemas.microsoft.com/office/drawing/2014/main" xmlns="" id="{0403C471-6C02-A042-AA96-70DB81D5B650}"/>
                </a:ext>
              </a:extLst>
            </p:cNvPr>
            <p:cNvSpPr>
              <a:spLocks/>
            </p:cNvSpPr>
            <p:nvPr/>
          </p:nvSpPr>
          <p:spPr bwMode="auto">
            <a:xfrm>
              <a:off x="3686" y="3096"/>
              <a:ext cx="32" cy="20"/>
            </a:xfrm>
            <a:custGeom>
              <a:avLst/>
              <a:gdLst>
                <a:gd name="T0" fmla="*/ 2 w 32"/>
                <a:gd name="T1" fmla="*/ 9 h 20"/>
                <a:gd name="T2" fmla="*/ 2 w 32"/>
                <a:gd name="T3" fmla="*/ 9 h 20"/>
                <a:gd name="T4" fmla="*/ 7 w 32"/>
                <a:gd name="T5" fmla="*/ 13 h 20"/>
                <a:gd name="T6" fmla="*/ 11 w 32"/>
                <a:gd name="T7" fmla="*/ 15 h 20"/>
                <a:gd name="T8" fmla="*/ 18 w 32"/>
                <a:gd name="T9" fmla="*/ 18 h 20"/>
                <a:gd name="T10" fmla="*/ 25 w 32"/>
                <a:gd name="T11" fmla="*/ 20 h 20"/>
                <a:gd name="T12" fmla="*/ 25 w 32"/>
                <a:gd name="T13" fmla="*/ 20 h 20"/>
                <a:gd name="T14" fmla="*/ 29 w 32"/>
                <a:gd name="T15" fmla="*/ 18 h 20"/>
                <a:gd name="T16" fmla="*/ 32 w 32"/>
                <a:gd name="T17" fmla="*/ 15 h 20"/>
                <a:gd name="T18" fmla="*/ 32 w 32"/>
                <a:gd name="T19" fmla="*/ 13 h 20"/>
                <a:gd name="T20" fmla="*/ 29 w 32"/>
                <a:gd name="T21" fmla="*/ 9 h 20"/>
                <a:gd name="T22" fmla="*/ 29 w 32"/>
                <a:gd name="T23" fmla="*/ 9 h 20"/>
                <a:gd name="T24" fmla="*/ 25 w 32"/>
                <a:gd name="T25" fmla="*/ 6 h 20"/>
                <a:gd name="T26" fmla="*/ 20 w 32"/>
                <a:gd name="T27" fmla="*/ 2 h 20"/>
                <a:gd name="T28" fmla="*/ 9 w 32"/>
                <a:gd name="T29" fmla="*/ 0 h 20"/>
                <a:gd name="T30" fmla="*/ 9 w 32"/>
                <a:gd name="T31" fmla="*/ 0 h 20"/>
                <a:gd name="T32" fmla="*/ 2 w 32"/>
                <a:gd name="T33" fmla="*/ 0 h 20"/>
                <a:gd name="T34" fmla="*/ 0 w 32"/>
                <a:gd name="T35" fmla="*/ 2 h 20"/>
                <a:gd name="T36" fmla="*/ 0 w 32"/>
                <a:gd name="T37" fmla="*/ 6 h 20"/>
                <a:gd name="T38" fmla="*/ 2 w 32"/>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0">
                  <a:moveTo>
                    <a:pt x="2" y="9"/>
                  </a:moveTo>
                  <a:lnTo>
                    <a:pt x="2" y="9"/>
                  </a:lnTo>
                  <a:lnTo>
                    <a:pt x="7" y="13"/>
                  </a:lnTo>
                  <a:lnTo>
                    <a:pt x="11" y="15"/>
                  </a:lnTo>
                  <a:lnTo>
                    <a:pt x="18" y="18"/>
                  </a:lnTo>
                  <a:lnTo>
                    <a:pt x="25" y="20"/>
                  </a:lnTo>
                  <a:lnTo>
                    <a:pt x="29" y="18"/>
                  </a:lnTo>
                  <a:lnTo>
                    <a:pt x="32" y="15"/>
                  </a:lnTo>
                  <a:lnTo>
                    <a:pt x="32" y="13"/>
                  </a:lnTo>
                  <a:lnTo>
                    <a:pt x="29" y="9"/>
                  </a:lnTo>
                  <a:lnTo>
                    <a:pt x="25" y="6"/>
                  </a:lnTo>
                  <a:lnTo>
                    <a:pt x="20" y="2"/>
                  </a:lnTo>
                  <a:lnTo>
                    <a:pt x="9" y="0"/>
                  </a:lnTo>
                  <a:lnTo>
                    <a:pt x="2" y="0"/>
                  </a:lnTo>
                  <a:lnTo>
                    <a:pt x="0"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39" name="Freeform 2656">
              <a:extLst>
                <a:ext uri="{FF2B5EF4-FFF2-40B4-BE49-F238E27FC236}">
                  <a16:creationId xmlns:a16="http://schemas.microsoft.com/office/drawing/2014/main" xmlns="" id="{DF65B4B9-3D64-3B48-AB17-88078129314D}"/>
                </a:ext>
              </a:extLst>
            </p:cNvPr>
            <p:cNvSpPr>
              <a:spLocks/>
            </p:cNvSpPr>
            <p:nvPr/>
          </p:nvSpPr>
          <p:spPr bwMode="auto">
            <a:xfrm>
              <a:off x="3659" y="3096"/>
              <a:ext cx="32" cy="20"/>
            </a:xfrm>
            <a:custGeom>
              <a:avLst/>
              <a:gdLst>
                <a:gd name="T0" fmla="*/ 2 w 32"/>
                <a:gd name="T1" fmla="*/ 11 h 20"/>
                <a:gd name="T2" fmla="*/ 2 w 32"/>
                <a:gd name="T3" fmla="*/ 11 h 20"/>
                <a:gd name="T4" fmla="*/ 5 w 32"/>
                <a:gd name="T5" fmla="*/ 13 h 20"/>
                <a:gd name="T6" fmla="*/ 11 w 32"/>
                <a:gd name="T7" fmla="*/ 18 h 20"/>
                <a:gd name="T8" fmla="*/ 16 w 32"/>
                <a:gd name="T9" fmla="*/ 20 h 20"/>
                <a:gd name="T10" fmla="*/ 23 w 32"/>
                <a:gd name="T11" fmla="*/ 20 h 20"/>
                <a:gd name="T12" fmla="*/ 23 w 32"/>
                <a:gd name="T13" fmla="*/ 20 h 20"/>
                <a:gd name="T14" fmla="*/ 27 w 32"/>
                <a:gd name="T15" fmla="*/ 18 h 20"/>
                <a:gd name="T16" fmla="*/ 29 w 32"/>
                <a:gd name="T17" fmla="*/ 18 h 20"/>
                <a:gd name="T18" fmla="*/ 32 w 32"/>
                <a:gd name="T19" fmla="*/ 13 h 20"/>
                <a:gd name="T20" fmla="*/ 29 w 32"/>
                <a:gd name="T21" fmla="*/ 9 h 20"/>
                <a:gd name="T22" fmla="*/ 29 w 32"/>
                <a:gd name="T23" fmla="*/ 9 h 20"/>
                <a:gd name="T24" fmla="*/ 25 w 32"/>
                <a:gd name="T25" fmla="*/ 6 h 20"/>
                <a:gd name="T26" fmla="*/ 20 w 32"/>
                <a:gd name="T27" fmla="*/ 2 h 20"/>
                <a:gd name="T28" fmla="*/ 7 w 32"/>
                <a:gd name="T29" fmla="*/ 0 h 20"/>
                <a:gd name="T30" fmla="*/ 7 w 32"/>
                <a:gd name="T31" fmla="*/ 0 h 20"/>
                <a:gd name="T32" fmla="*/ 2 w 32"/>
                <a:gd name="T33" fmla="*/ 2 h 20"/>
                <a:gd name="T34" fmla="*/ 0 w 32"/>
                <a:gd name="T35" fmla="*/ 4 h 20"/>
                <a:gd name="T36" fmla="*/ 0 w 32"/>
                <a:gd name="T37" fmla="*/ 6 h 20"/>
                <a:gd name="T38" fmla="*/ 2 w 32"/>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0">
                  <a:moveTo>
                    <a:pt x="2" y="11"/>
                  </a:moveTo>
                  <a:lnTo>
                    <a:pt x="2" y="11"/>
                  </a:lnTo>
                  <a:lnTo>
                    <a:pt x="5" y="13"/>
                  </a:lnTo>
                  <a:lnTo>
                    <a:pt x="11" y="18"/>
                  </a:lnTo>
                  <a:lnTo>
                    <a:pt x="16" y="20"/>
                  </a:lnTo>
                  <a:lnTo>
                    <a:pt x="23" y="20"/>
                  </a:lnTo>
                  <a:lnTo>
                    <a:pt x="27" y="18"/>
                  </a:lnTo>
                  <a:lnTo>
                    <a:pt x="29" y="18"/>
                  </a:lnTo>
                  <a:lnTo>
                    <a:pt x="32" y="13"/>
                  </a:lnTo>
                  <a:lnTo>
                    <a:pt x="29" y="9"/>
                  </a:lnTo>
                  <a:lnTo>
                    <a:pt x="25" y="6"/>
                  </a:lnTo>
                  <a:lnTo>
                    <a:pt x="20" y="2"/>
                  </a:lnTo>
                  <a:lnTo>
                    <a:pt x="7" y="0"/>
                  </a:lnTo>
                  <a:lnTo>
                    <a:pt x="2"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0" name="Freeform 2657">
              <a:extLst>
                <a:ext uri="{FF2B5EF4-FFF2-40B4-BE49-F238E27FC236}">
                  <a16:creationId xmlns:a16="http://schemas.microsoft.com/office/drawing/2014/main" xmlns="" id="{04BD9E17-1BC6-7147-BF0E-2405D848C783}"/>
                </a:ext>
              </a:extLst>
            </p:cNvPr>
            <p:cNvSpPr>
              <a:spLocks/>
            </p:cNvSpPr>
            <p:nvPr/>
          </p:nvSpPr>
          <p:spPr bwMode="auto">
            <a:xfrm>
              <a:off x="3659" y="3096"/>
              <a:ext cx="32" cy="20"/>
            </a:xfrm>
            <a:custGeom>
              <a:avLst/>
              <a:gdLst>
                <a:gd name="T0" fmla="*/ 2 w 32"/>
                <a:gd name="T1" fmla="*/ 11 h 20"/>
                <a:gd name="T2" fmla="*/ 2 w 32"/>
                <a:gd name="T3" fmla="*/ 11 h 20"/>
                <a:gd name="T4" fmla="*/ 5 w 32"/>
                <a:gd name="T5" fmla="*/ 13 h 20"/>
                <a:gd name="T6" fmla="*/ 11 w 32"/>
                <a:gd name="T7" fmla="*/ 18 h 20"/>
                <a:gd name="T8" fmla="*/ 16 w 32"/>
                <a:gd name="T9" fmla="*/ 20 h 20"/>
                <a:gd name="T10" fmla="*/ 23 w 32"/>
                <a:gd name="T11" fmla="*/ 20 h 20"/>
                <a:gd name="T12" fmla="*/ 23 w 32"/>
                <a:gd name="T13" fmla="*/ 20 h 20"/>
                <a:gd name="T14" fmla="*/ 27 w 32"/>
                <a:gd name="T15" fmla="*/ 18 h 20"/>
                <a:gd name="T16" fmla="*/ 29 w 32"/>
                <a:gd name="T17" fmla="*/ 18 h 20"/>
                <a:gd name="T18" fmla="*/ 32 w 32"/>
                <a:gd name="T19" fmla="*/ 13 h 20"/>
                <a:gd name="T20" fmla="*/ 29 w 32"/>
                <a:gd name="T21" fmla="*/ 9 h 20"/>
                <a:gd name="T22" fmla="*/ 29 w 32"/>
                <a:gd name="T23" fmla="*/ 9 h 20"/>
                <a:gd name="T24" fmla="*/ 25 w 32"/>
                <a:gd name="T25" fmla="*/ 6 h 20"/>
                <a:gd name="T26" fmla="*/ 20 w 32"/>
                <a:gd name="T27" fmla="*/ 2 h 20"/>
                <a:gd name="T28" fmla="*/ 7 w 32"/>
                <a:gd name="T29" fmla="*/ 0 h 20"/>
                <a:gd name="T30" fmla="*/ 7 w 32"/>
                <a:gd name="T31" fmla="*/ 0 h 20"/>
                <a:gd name="T32" fmla="*/ 2 w 32"/>
                <a:gd name="T33" fmla="*/ 2 h 20"/>
                <a:gd name="T34" fmla="*/ 0 w 32"/>
                <a:gd name="T35" fmla="*/ 4 h 20"/>
                <a:gd name="T36" fmla="*/ 0 w 32"/>
                <a:gd name="T37" fmla="*/ 6 h 20"/>
                <a:gd name="T38" fmla="*/ 2 w 32"/>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2" h="20">
                  <a:moveTo>
                    <a:pt x="2" y="11"/>
                  </a:moveTo>
                  <a:lnTo>
                    <a:pt x="2" y="11"/>
                  </a:lnTo>
                  <a:lnTo>
                    <a:pt x="5" y="13"/>
                  </a:lnTo>
                  <a:lnTo>
                    <a:pt x="11" y="18"/>
                  </a:lnTo>
                  <a:lnTo>
                    <a:pt x="16" y="20"/>
                  </a:lnTo>
                  <a:lnTo>
                    <a:pt x="23" y="20"/>
                  </a:lnTo>
                  <a:lnTo>
                    <a:pt x="27" y="18"/>
                  </a:lnTo>
                  <a:lnTo>
                    <a:pt x="29" y="18"/>
                  </a:lnTo>
                  <a:lnTo>
                    <a:pt x="32" y="13"/>
                  </a:lnTo>
                  <a:lnTo>
                    <a:pt x="29" y="9"/>
                  </a:lnTo>
                  <a:lnTo>
                    <a:pt x="25" y="6"/>
                  </a:lnTo>
                  <a:lnTo>
                    <a:pt x="20" y="2"/>
                  </a:lnTo>
                  <a:lnTo>
                    <a:pt x="7" y="0"/>
                  </a:lnTo>
                  <a:lnTo>
                    <a:pt x="2"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1" name="Freeform 2658">
              <a:extLst>
                <a:ext uri="{FF2B5EF4-FFF2-40B4-BE49-F238E27FC236}">
                  <a16:creationId xmlns:a16="http://schemas.microsoft.com/office/drawing/2014/main" xmlns="" id="{65EFC31B-71DA-3A48-8FFE-3DE7D47CDA0C}"/>
                </a:ext>
              </a:extLst>
            </p:cNvPr>
            <p:cNvSpPr>
              <a:spLocks/>
            </p:cNvSpPr>
            <p:nvPr/>
          </p:nvSpPr>
          <p:spPr bwMode="auto">
            <a:xfrm>
              <a:off x="3632" y="3096"/>
              <a:ext cx="29" cy="20"/>
            </a:xfrm>
            <a:custGeom>
              <a:avLst/>
              <a:gdLst>
                <a:gd name="T0" fmla="*/ 2 w 29"/>
                <a:gd name="T1" fmla="*/ 11 h 20"/>
                <a:gd name="T2" fmla="*/ 2 w 29"/>
                <a:gd name="T3" fmla="*/ 11 h 20"/>
                <a:gd name="T4" fmla="*/ 5 w 29"/>
                <a:gd name="T5" fmla="*/ 13 h 20"/>
                <a:gd name="T6" fmla="*/ 11 w 29"/>
                <a:gd name="T7" fmla="*/ 18 h 20"/>
                <a:gd name="T8" fmla="*/ 16 w 29"/>
                <a:gd name="T9" fmla="*/ 20 h 20"/>
                <a:gd name="T10" fmla="*/ 23 w 29"/>
                <a:gd name="T11" fmla="*/ 20 h 20"/>
                <a:gd name="T12" fmla="*/ 23 w 29"/>
                <a:gd name="T13" fmla="*/ 20 h 20"/>
                <a:gd name="T14" fmla="*/ 27 w 29"/>
                <a:gd name="T15" fmla="*/ 20 h 20"/>
                <a:gd name="T16" fmla="*/ 29 w 29"/>
                <a:gd name="T17" fmla="*/ 18 h 20"/>
                <a:gd name="T18" fmla="*/ 29 w 29"/>
                <a:gd name="T19" fmla="*/ 13 h 20"/>
                <a:gd name="T20" fmla="*/ 27 w 29"/>
                <a:gd name="T21" fmla="*/ 11 h 20"/>
                <a:gd name="T22" fmla="*/ 27 w 29"/>
                <a:gd name="T23" fmla="*/ 11 h 20"/>
                <a:gd name="T24" fmla="*/ 25 w 29"/>
                <a:gd name="T25" fmla="*/ 6 h 20"/>
                <a:gd name="T26" fmla="*/ 18 w 29"/>
                <a:gd name="T27" fmla="*/ 4 h 20"/>
                <a:gd name="T28" fmla="*/ 7 w 29"/>
                <a:gd name="T29" fmla="*/ 0 h 20"/>
                <a:gd name="T30" fmla="*/ 7 w 29"/>
                <a:gd name="T31" fmla="*/ 0 h 20"/>
                <a:gd name="T32" fmla="*/ 2 w 29"/>
                <a:gd name="T33" fmla="*/ 2 h 20"/>
                <a:gd name="T34" fmla="*/ 0 w 29"/>
                <a:gd name="T35" fmla="*/ 4 h 20"/>
                <a:gd name="T36" fmla="*/ 0 w 29"/>
                <a:gd name="T37" fmla="*/ 6 h 20"/>
                <a:gd name="T38" fmla="*/ 2 w 2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20">
                  <a:moveTo>
                    <a:pt x="2" y="11"/>
                  </a:moveTo>
                  <a:lnTo>
                    <a:pt x="2" y="11"/>
                  </a:lnTo>
                  <a:lnTo>
                    <a:pt x="5" y="13"/>
                  </a:lnTo>
                  <a:lnTo>
                    <a:pt x="11" y="18"/>
                  </a:lnTo>
                  <a:lnTo>
                    <a:pt x="16" y="20"/>
                  </a:lnTo>
                  <a:lnTo>
                    <a:pt x="23" y="20"/>
                  </a:lnTo>
                  <a:lnTo>
                    <a:pt x="27" y="20"/>
                  </a:lnTo>
                  <a:lnTo>
                    <a:pt x="29" y="18"/>
                  </a:lnTo>
                  <a:lnTo>
                    <a:pt x="29" y="13"/>
                  </a:lnTo>
                  <a:lnTo>
                    <a:pt x="27" y="11"/>
                  </a:lnTo>
                  <a:lnTo>
                    <a:pt x="25" y="6"/>
                  </a:lnTo>
                  <a:lnTo>
                    <a:pt x="18" y="4"/>
                  </a:lnTo>
                  <a:lnTo>
                    <a:pt x="7" y="0"/>
                  </a:lnTo>
                  <a:lnTo>
                    <a:pt x="2"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2" name="Freeform 2659">
              <a:extLst>
                <a:ext uri="{FF2B5EF4-FFF2-40B4-BE49-F238E27FC236}">
                  <a16:creationId xmlns:a16="http://schemas.microsoft.com/office/drawing/2014/main" xmlns="" id="{FD001D99-210C-0D47-BA41-CC31706D1C03}"/>
                </a:ext>
              </a:extLst>
            </p:cNvPr>
            <p:cNvSpPr>
              <a:spLocks/>
            </p:cNvSpPr>
            <p:nvPr/>
          </p:nvSpPr>
          <p:spPr bwMode="auto">
            <a:xfrm>
              <a:off x="3632" y="3096"/>
              <a:ext cx="29" cy="20"/>
            </a:xfrm>
            <a:custGeom>
              <a:avLst/>
              <a:gdLst>
                <a:gd name="T0" fmla="*/ 2 w 29"/>
                <a:gd name="T1" fmla="*/ 11 h 20"/>
                <a:gd name="T2" fmla="*/ 2 w 29"/>
                <a:gd name="T3" fmla="*/ 11 h 20"/>
                <a:gd name="T4" fmla="*/ 5 w 29"/>
                <a:gd name="T5" fmla="*/ 13 h 20"/>
                <a:gd name="T6" fmla="*/ 11 w 29"/>
                <a:gd name="T7" fmla="*/ 18 h 20"/>
                <a:gd name="T8" fmla="*/ 16 w 29"/>
                <a:gd name="T9" fmla="*/ 20 h 20"/>
                <a:gd name="T10" fmla="*/ 23 w 29"/>
                <a:gd name="T11" fmla="*/ 20 h 20"/>
                <a:gd name="T12" fmla="*/ 23 w 29"/>
                <a:gd name="T13" fmla="*/ 20 h 20"/>
                <a:gd name="T14" fmla="*/ 27 w 29"/>
                <a:gd name="T15" fmla="*/ 20 h 20"/>
                <a:gd name="T16" fmla="*/ 29 w 29"/>
                <a:gd name="T17" fmla="*/ 18 h 20"/>
                <a:gd name="T18" fmla="*/ 29 w 29"/>
                <a:gd name="T19" fmla="*/ 13 h 20"/>
                <a:gd name="T20" fmla="*/ 27 w 29"/>
                <a:gd name="T21" fmla="*/ 11 h 20"/>
                <a:gd name="T22" fmla="*/ 27 w 29"/>
                <a:gd name="T23" fmla="*/ 11 h 20"/>
                <a:gd name="T24" fmla="*/ 25 w 29"/>
                <a:gd name="T25" fmla="*/ 6 h 20"/>
                <a:gd name="T26" fmla="*/ 18 w 29"/>
                <a:gd name="T27" fmla="*/ 4 h 20"/>
                <a:gd name="T28" fmla="*/ 7 w 29"/>
                <a:gd name="T29" fmla="*/ 0 h 20"/>
                <a:gd name="T30" fmla="*/ 7 w 29"/>
                <a:gd name="T31" fmla="*/ 0 h 20"/>
                <a:gd name="T32" fmla="*/ 2 w 29"/>
                <a:gd name="T33" fmla="*/ 2 h 20"/>
                <a:gd name="T34" fmla="*/ 0 w 29"/>
                <a:gd name="T35" fmla="*/ 4 h 20"/>
                <a:gd name="T36" fmla="*/ 0 w 29"/>
                <a:gd name="T37" fmla="*/ 6 h 20"/>
                <a:gd name="T38" fmla="*/ 2 w 2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20">
                  <a:moveTo>
                    <a:pt x="2" y="11"/>
                  </a:moveTo>
                  <a:lnTo>
                    <a:pt x="2" y="11"/>
                  </a:lnTo>
                  <a:lnTo>
                    <a:pt x="5" y="13"/>
                  </a:lnTo>
                  <a:lnTo>
                    <a:pt x="11" y="18"/>
                  </a:lnTo>
                  <a:lnTo>
                    <a:pt x="16" y="20"/>
                  </a:lnTo>
                  <a:lnTo>
                    <a:pt x="23" y="20"/>
                  </a:lnTo>
                  <a:lnTo>
                    <a:pt x="27" y="20"/>
                  </a:lnTo>
                  <a:lnTo>
                    <a:pt x="29" y="18"/>
                  </a:lnTo>
                  <a:lnTo>
                    <a:pt x="29" y="13"/>
                  </a:lnTo>
                  <a:lnTo>
                    <a:pt x="27" y="11"/>
                  </a:lnTo>
                  <a:lnTo>
                    <a:pt x="25" y="6"/>
                  </a:lnTo>
                  <a:lnTo>
                    <a:pt x="18" y="4"/>
                  </a:lnTo>
                  <a:lnTo>
                    <a:pt x="7" y="0"/>
                  </a:lnTo>
                  <a:lnTo>
                    <a:pt x="2"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3" name="Freeform 2660">
              <a:extLst>
                <a:ext uri="{FF2B5EF4-FFF2-40B4-BE49-F238E27FC236}">
                  <a16:creationId xmlns:a16="http://schemas.microsoft.com/office/drawing/2014/main" xmlns="" id="{ABD63921-8AD5-344F-9388-DF1B1D20B1FB}"/>
                </a:ext>
              </a:extLst>
            </p:cNvPr>
            <p:cNvSpPr>
              <a:spLocks/>
            </p:cNvSpPr>
            <p:nvPr/>
          </p:nvSpPr>
          <p:spPr bwMode="auto">
            <a:xfrm>
              <a:off x="3605" y="3098"/>
              <a:ext cx="29" cy="18"/>
            </a:xfrm>
            <a:custGeom>
              <a:avLst/>
              <a:gdLst>
                <a:gd name="T0" fmla="*/ 2 w 29"/>
                <a:gd name="T1" fmla="*/ 9 h 18"/>
                <a:gd name="T2" fmla="*/ 2 w 29"/>
                <a:gd name="T3" fmla="*/ 9 h 18"/>
                <a:gd name="T4" fmla="*/ 5 w 29"/>
                <a:gd name="T5" fmla="*/ 13 h 18"/>
                <a:gd name="T6" fmla="*/ 11 w 29"/>
                <a:gd name="T7" fmla="*/ 16 h 18"/>
                <a:gd name="T8" fmla="*/ 16 w 29"/>
                <a:gd name="T9" fmla="*/ 18 h 18"/>
                <a:gd name="T10" fmla="*/ 23 w 29"/>
                <a:gd name="T11" fmla="*/ 18 h 18"/>
                <a:gd name="T12" fmla="*/ 23 w 29"/>
                <a:gd name="T13" fmla="*/ 18 h 18"/>
                <a:gd name="T14" fmla="*/ 27 w 29"/>
                <a:gd name="T15" fmla="*/ 18 h 18"/>
                <a:gd name="T16" fmla="*/ 29 w 29"/>
                <a:gd name="T17" fmla="*/ 16 h 18"/>
                <a:gd name="T18" fmla="*/ 29 w 29"/>
                <a:gd name="T19" fmla="*/ 11 h 18"/>
                <a:gd name="T20" fmla="*/ 27 w 29"/>
                <a:gd name="T21" fmla="*/ 9 h 18"/>
                <a:gd name="T22" fmla="*/ 27 w 29"/>
                <a:gd name="T23" fmla="*/ 9 h 18"/>
                <a:gd name="T24" fmla="*/ 25 w 29"/>
                <a:gd name="T25" fmla="*/ 4 h 18"/>
                <a:gd name="T26" fmla="*/ 20 w 29"/>
                <a:gd name="T27" fmla="*/ 2 h 18"/>
                <a:gd name="T28" fmla="*/ 9 w 29"/>
                <a:gd name="T29" fmla="*/ 0 h 18"/>
                <a:gd name="T30" fmla="*/ 9 w 29"/>
                <a:gd name="T31" fmla="*/ 0 h 18"/>
                <a:gd name="T32" fmla="*/ 5 w 29"/>
                <a:gd name="T33" fmla="*/ 0 h 18"/>
                <a:gd name="T34" fmla="*/ 0 w 29"/>
                <a:gd name="T35" fmla="*/ 2 h 18"/>
                <a:gd name="T36" fmla="*/ 0 w 29"/>
                <a:gd name="T37" fmla="*/ 4 h 18"/>
                <a:gd name="T38" fmla="*/ 2 w 29"/>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18">
                  <a:moveTo>
                    <a:pt x="2" y="9"/>
                  </a:moveTo>
                  <a:lnTo>
                    <a:pt x="2" y="9"/>
                  </a:lnTo>
                  <a:lnTo>
                    <a:pt x="5" y="13"/>
                  </a:lnTo>
                  <a:lnTo>
                    <a:pt x="11" y="16"/>
                  </a:lnTo>
                  <a:lnTo>
                    <a:pt x="16" y="18"/>
                  </a:lnTo>
                  <a:lnTo>
                    <a:pt x="23" y="18"/>
                  </a:lnTo>
                  <a:lnTo>
                    <a:pt x="27" y="18"/>
                  </a:lnTo>
                  <a:lnTo>
                    <a:pt x="29" y="16"/>
                  </a:lnTo>
                  <a:lnTo>
                    <a:pt x="29" y="11"/>
                  </a:lnTo>
                  <a:lnTo>
                    <a:pt x="27" y="9"/>
                  </a:lnTo>
                  <a:lnTo>
                    <a:pt x="25" y="4"/>
                  </a:lnTo>
                  <a:lnTo>
                    <a:pt x="20" y="2"/>
                  </a:lnTo>
                  <a:lnTo>
                    <a:pt x="9" y="0"/>
                  </a:lnTo>
                  <a:lnTo>
                    <a:pt x="5"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4" name="Freeform 2661">
              <a:extLst>
                <a:ext uri="{FF2B5EF4-FFF2-40B4-BE49-F238E27FC236}">
                  <a16:creationId xmlns:a16="http://schemas.microsoft.com/office/drawing/2014/main" xmlns="" id="{17720BF0-6F63-344B-9DC8-01E3A02133B6}"/>
                </a:ext>
              </a:extLst>
            </p:cNvPr>
            <p:cNvSpPr>
              <a:spLocks/>
            </p:cNvSpPr>
            <p:nvPr/>
          </p:nvSpPr>
          <p:spPr bwMode="auto">
            <a:xfrm>
              <a:off x="3605" y="3098"/>
              <a:ext cx="29" cy="18"/>
            </a:xfrm>
            <a:custGeom>
              <a:avLst/>
              <a:gdLst>
                <a:gd name="T0" fmla="*/ 2 w 29"/>
                <a:gd name="T1" fmla="*/ 9 h 18"/>
                <a:gd name="T2" fmla="*/ 2 w 29"/>
                <a:gd name="T3" fmla="*/ 9 h 18"/>
                <a:gd name="T4" fmla="*/ 5 w 29"/>
                <a:gd name="T5" fmla="*/ 13 h 18"/>
                <a:gd name="T6" fmla="*/ 11 w 29"/>
                <a:gd name="T7" fmla="*/ 16 h 18"/>
                <a:gd name="T8" fmla="*/ 16 w 29"/>
                <a:gd name="T9" fmla="*/ 18 h 18"/>
                <a:gd name="T10" fmla="*/ 23 w 29"/>
                <a:gd name="T11" fmla="*/ 18 h 18"/>
                <a:gd name="T12" fmla="*/ 23 w 29"/>
                <a:gd name="T13" fmla="*/ 18 h 18"/>
                <a:gd name="T14" fmla="*/ 27 w 29"/>
                <a:gd name="T15" fmla="*/ 18 h 18"/>
                <a:gd name="T16" fmla="*/ 29 w 29"/>
                <a:gd name="T17" fmla="*/ 16 h 18"/>
                <a:gd name="T18" fmla="*/ 29 w 29"/>
                <a:gd name="T19" fmla="*/ 11 h 18"/>
                <a:gd name="T20" fmla="*/ 27 w 29"/>
                <a:gd name="T21" fmla="*/ 9 h 18"/>
                <a:gd name="T22" fmla="*/ 27 w 29"/>
                <a:gd name="T23" fmla="*/ 9 h 18"/>
                <a:gd name="T24" fmla="*/ 25 w 29"/>
                <a:gd name="T25" fmla="*/ 4 h 18"/>
                <a:gd name="T26" fmla="*/ 20 w 29"/>
                <a:gd name="T27" fmla="*/ 2 h 18"/>
                <a:gd name="T28" fmla="*/ 9 w 29"/>
                <a:gd name="T29" fmla="*/ 0 h 18"/>
                <a:gd name="T30" fmla="*/ 9 w 29"/>
                <a:gd name="T31" fmla="*/ 0 h 18"/>
                <a:gd name="T32" fmla="*/ 5 w 29"/>
                <a:gd name="T33" fmla="*/ 0 h 18"/>
                <a:gd name="T34" fmla="*/ 0 w 29"/>
                <a:gd name="T35" fmla="*/ 2 h 18"/>
                <a:gd name="T36" fmla="*/ 0 w 29"/>
                <a:gd name="T37" fmla="*/ 4 h 18"/>
                <a:gd name="T38" fmla="*/ 2 w 29"/>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18">
                  <a:moveTo>
                    <a:pt x="2" y="9"/>
                  </a:moveTo>
                  <a:lnTo>
                    <a:pt x="2" y="9"/>
                  </a:lnTo>
                  <a:lnTo>
                    <a:pt x="5" y="13"/>
                  </a:lnTo>
                  <a:lnTo>
                    <a:pt x="11" y="16"/>
                  </a:lnTo>
                  <a:lnTo>
                    <a:pt x="16" y="18"/>
                  </a:lnTo>
                  <a:lnTo>
                    <a:pt x="23" y="18"/>
                  </a:lnTo>
                  <a:lnTo>
                    <a:pt x="27" y="18"/>
                  </a:lnTo>
                  <a:lnTo>
                    <a:pt x="29" y="16"/>
                  </a:lnTo>
                  <a:lnTo>
                    <a:pt x="29" y="11"/>
                  </a:lnTo>
                  <a:lnTo>
                    <a:pt x="27" y="9"/>
                  </a:lnTo>
                  <a:lnTo>
                    <a:pt x="25" y="4"/>
                  </a:lnTo>
                  <a:lnTo>
                    <a:pt x="20" y="2"/>
                  </a:lnTo>
                  <a:lnTo>
                    <a:pt x="9" y="0"/>
                  </a:lnTo>
                  <a:lnTo>
                    <a:pt x="5"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5" name="Freeform 2662">
              <a:extLst>
                <a:ext uri="{FF2B5EF4-FFF2-40B4-BE49-F238E27FC236}">
                  <a16:creationId xmlns:a16="http://schemas.microsoft.com/office/drawing/2014/main" xmlns="" id="{C040A4C7-60A8-854A-AE71-4C64628B588A}"/>
                </a:ext>
              </a:extLst>
            </p:cNvPr>
            <p:cNvSpPr>
              <a:spLocks/>
            </p:cNvSpPr>
            <p:nvPr/>
          </p:nvSpPr>
          <p:spPr bwMode="auto">
            <a:xfrm>
              <a:off x="3580" y="3098"/>
              <a:ext cx="30" cy="18"/>
            </a:xfrm>
            <a:custGeom>
              <a:avLst/>
              <a:gdLst>
                <a:gd name="T0" fmla="*/ 0 w 30"/>
                <a:gd name="T1" fmla="*/ 9 h 18"/>
                <a:gd name="T2" fmla="*/ 0 w 30"/>
                <a:gd name="T3" fmla="*/ 9 h 18"/>
                <a:gd name="T4" fmla="*/ 5 w 30"/>
                <a:gd name="T5" fmla="*/ 13 h 18"/>
                <a:gd name="T6" fmla="*/ 9 w 30"/>
                <a:gd name="T7" fmla="*/ 16 h 18"/>
                <a:gd name="T8" fmla="*/ 16 w 30"/>
                <a:gd name="T9" fmla="*/ 18 h 18"/>
                <a:gd name="T10" fmla="*/ 21 w 30"/>
                <a:gd name="T11" fmla="*/ 18 h 18"/>
                <a:gd name="T12" fmla="*/ 21 w 30"/>
                <a:gd name="T13" fmla="*/ 18 h 18"/>
                <a:gd name="T14" fmla="*/ 25 w 30"/>
                <a:gd name="T15" fmla="*/ 18 h 18"/>
                <a:gd name="T16" fmla="*/ 27 w 30"/>
                <a:gd name="T17" fmla="*/ 16 h 18"/>
                <a:gd name="T18" fmla="*/ 30 w 30"/>
                <a:gd name="T19" fmla="*/ 13 h 18"/>
                <a:gd name="T20" fmla="*/ 27 w 30"/>
                <a:gd name="T21" fmla="*/ 9 h 18"/>
                <a:gd name="T22" fmla="*/ 27 w 30"/>
                <a:gd name="T23" fmla="*/ 9 h 18"/>
                <a:gd name="T24" fmla="*/ 23 w 30"/>
                <a:gd name="T25" fmla="*/ 4 h 18"/>
                <a:gd name="T26" fmla="*/ 18 w 30"/>
                <a:gd name="T27" fmla="*/ 2 h 18"/>
                <a:gd name="T28" fmla="*/ 7 w 30"/>
                <a:gd name="T29" fmla="*/ 0 h 18"/>
                <a:gd name="T30" fmla="*/ 7 w 30"/>
                <a:gd name="T31" fmla="*/ 0 h 18"/>
                <a:gd name="T32" fmla="*/ 3 w 30"/>
                <a:gd name="T33" fmla="*/ 0 h 18"/>
                <a:gd name="T34" fmla="*/ 0 w 30"/>
                <a:gd name="T35" fmla="*/ 2 h 18"/>
                <a:gd name="T36" fmla="*/ 0 w 30"/>
                <a:gd name="T37" fmla="*/ 4 h 18"/>
                <a:gd name="T38" fmla="*/ 0 w 30"/>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18">
                  <a:moveTo>
                    <a:pt x="0" y="9"/>
                  </a:moveTo>
                  <a:lnTo>
                    <a:pt x="0" y="9"/>
                  </a:lnTo>
                  <a:lnTo>
                    <a:pt x="5" y="13"/>
                  </a:lnTo>
                  <a:lnTo>
                    <a:pt x="9" y="16"/>
                  </a:lnTo>
                  <a:lnTo>
                    <a:pt x="16" y="18"/>
                  </a:lnTo>
                  <a:lnTo>
                    <a:pt x="21" y="18"/>
                  </a:lnTo>
                  <a:lnTo>
                    <a:pt x="25" y="18"/>
                  </a:lnTo>
                  <a:lnTo>
                    <a:pt x="27" y="16"/>
                  </a:lnTo>
                  <a:lnTo>
                    <a:pt x="30" y="13"/>
                  </a:lnTo>
                  <a:lnTo>
                    <a:pt x="27" y="9"/>
                  </a:lnTo>
                  <a:lnTo>
                    <a:pt x="23" y="4"/>
                  </a:lnTo>
                  <a:lnTo>
                    <a:pt x="18" y="2"/>
                  </a:lnTo>
                  <a:lnTo>
                    <a:pt x="7" y="0"/>
                  </a:lnTo>
                  <a:lnTo>
                    <a:pt x="3"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6" name="Freeform 2663">
              <a:extLst>
                <a:ext uri="{FF2B5EF4-FFF2-40B4-BE49-F238E27FC236}">
                  <a16:creationId xmlns:a16="http://schemas.microsoft.com/office/drawing/2014/main" xmlns="" id="{68B50E34-080F-BE43-B45F-527D256302BB}"/>
                </a:ext>
              </a:extLst>
            </p:cNvPr>
            <p:cNvSpPr>
              <a:spLocks/>
            </p:cNvSpPr>
            <p:nvPr/>
          </p:nvSpPr>
          <p:spPr bwMode="auto">
            <a:xfrm>
              <a:off x="3580" y="3098"/>
              <a:ext cx="30" cy="18"/>
            </a:xfrm>
            <a:custGeom>
              <a:avLst/>
              <a:gdLst>
                <a:gd name="T0" fmla="*/ 0 w 30"/>
                <a:gd name="T1" fmla="*/ 9 h 18"/>
                <a:gd name="T2" fmla="*/ 0 w 30"/>
                <a:gd name="T3" fmla="*/ 9 h 18"/>
                <a:gd name="T4" fmla="*/ 5 w 30"/>
                <a:gd name="T5" fmla="*/ 13 h 18"/>
                <a:gd name="T6" fmla="*/ 9 w 30"/>
                <a:gd name="T7" fmla="*/ 16 h 18"/>
                <a:gd name="T8" fmla="*/ 16 w 30"/>
                <a:gd name="T9" fmla="*/ 18 h 18"/>
                <a:gd name="T10" fmla="*/ 21 w 30"/>
                <a:gd name="T11" fmla="*/ 18 h 18"/>
                <a:gd name="T12" fmla="*/ 21 w 30"/>
                <a:gd name="T13" fmla="*/ 18 h 18"/>
                <a:gd name="T14" fmla="*/ 25 w 30"/>
                <a:gd name="T15" fmla="*/ 18 h 18"/>
                <a:gd name="T16" fmla="*/ 27 w 30"/>
                <a:gd name="T17" fmla="*/ 16 h 18"/>
                <a:gd name="T18" fmla="*/ 30 w 30"/>
                <a:gd name="T19" fmla="*/ 13 h 18"/>
                <a:gd name="T20" fmla="*/ 27 w 30"/>
                <a:gd name="T21" fmla="*/ 9 h 18"/>
                <a:gd name="T22" fmla="*/ 27 w 30"/>
                <a:gd name="T23" fmla="*/ 9 h 18"/>
                <a:gd name="T24" fmla="*/ 23 w 30"/>
                <a:gd name="T25" fmla="*/ 4 h 18"/>
                <a:gd name="T26" fmla="*/ 18 w 30"/>
                <a:gd name="T27" fmla="*/ 2 h 18"/>
                <a:gd name="T28" fmla="*/ 7 w 30"/>
                <a:gd name="T29" fmla="*/ 0 h 18"/>
                <a:gd name="T30" fmla="*/ 7 w 30"/>
                <a:gd name="T31" fmla="*/ 0 h 18"/>
                <a:gd name="T32" fmla="*/ 3 w 30"/>
                <a:gd name="T33" fmla="*/ 0 h 18"/>
                <a:gd name="T34" fmla="*/ 0 w 30"/>
                <a:gd name="T35" fmla="*/ 2 h 18"/>
                <a:gd name="T36" fmla="*/ 0 w 30"/>
                <a:gd name="T37" fmla="*/ 4 h 18"/>
                <a:gd name="T38" fmla="*/ 0 w 30"/>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0" h="18">
                  <a:moveTo>
                    <a:pt x="0" y="9"/>
                  </a:moveTo>
                  <a:lnTo>
                    <a:pt x="0" y="9"/>
                  </a:lnTo>
                  <a:lnTo>
                    <a:pt x="5" y="13"/>
                  </a:lnTo>
                  <a:lnTo>
                    <a:pt x="9" y="16"/>
                  </a:lnTo>
                  <a:lnTo>
                    <a:pt x="16" y="18"/>
                  </a:lnTo>
                  <a:lnTo>
                    <a:pt x="21" y="18"/>
                  </a:lnTo>
                  <a:lnTo>
                    <a:pt x="25" y="18"/>
                  </a:lnTo>
                  <a:lnTo>
                    <a:pt x="27" y="16"/>
                  </a:lnTo>
                  <a:lnTo>
                    <a:pt x="30" y="13"/>
                  </a:lnTo>
                  <a:lnTo>
                    <a:pt x="27" y="9"/>
                  </a:lnTo>
                  <a:lnTo>
                    <a:pt x="23" y="4"/>
                  </a:lnTo>
                  <a:lnTo>
                    <a:pt x="18" y="2"/>
                  </a:lnTo>
                  <a:lnTo>
                    <a:pt x="7" y="0"/>
                  </a:lnTo>
                  <a:lnTo>
                    <a:pt x="3"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7" name="Freeform 2664">
              <a:extLst>
                <a:ext uri="{FF2B5EF4-FFF2-40B4-BE49-F238E27FC236}">
                  <a16:creationId xmlns:a16="http://schemas.microsoft.com/office/drawing/2014/main" xmlns="" id="{B56BAEA5-E08F-D14A-AC2E-691F0D097CF9}"/>
                </a:ext>
              </a:extLst>
            </p:cNvPr>
            <p:cNvSpPr>
              <a:spLocks/>
            </p:cNvSpPr>
            <p:nvPr/>
          </p:nvSpPr>
          <p:spPr bwMode="auto">
            <a:xfrm>
              <a:off x="3555" y="3098"/>
              <a:ext cx="28" cy="20"/>
            </a:xfrm>
            <a:custGeom>
              <a:avLst/>
              <a:gdLst>
                <a:gd name="T0" fmla="*/ 0 w 28"/>
                <a:gd name="T1" fmla="*/ 9 h 20"/>
                <a:gd name="T2" fmla="*/ 0 w 28"/>
                <a:gd name="T3" fmla="*/ 9 h 20"/>
                <a:gd name="T4" fmla="*/ 5 w 28"/>
                <a:gd name="T5" fmla="*/ 13 h 20"/>
                <a:gd name="T6" fmla="*/ 9 w 28"/>
                <a:gd name="T7" fmla="*/ 16 h 20"/>
                <a:gd name="T8" fmla="*/ 14 w 28"/>
                <a:gd name="T9" fmla="*/ 18 h 20"/>
                <a:gd name="T10" fmla="*/ 21 w 28"/>
                <a:gd name="T11" fmla="*/ 20 h 20"/>
                <a:gd name="T12" fmla="*/ 21 w 28"/>
                <a:gd name="T13" fmla="*/ 20 h 20"/>
                <a:gd name="T14" fmla="*/ 25 w 28"/>
                <a:gd name="T15" fmla="*/ 18 h 20"/>
                <a:gd name="T16" fmla="*/ 28 w 28"/>
                <a:gd name="T17" fmla="*/ 16 h 20"/>
                <a:gd name="T18" fmla="*/ 28 w 28"/>
                <a:gd name="T19" fmla="*/ 13 h 20"/>
                <a:gd name="T20" fmla="*/ 25 w 28"/>
                <a:gd name="T21" fmla="*/ 9 h 20"/>
                <a:gd name="T22" fmla="*/ 25 w 28"/>
                <a:gd name="T23" fmla="*/ 9 h 20"/>
                <a:gd name="T24" fmla="*/ 23 w 28"/>
                <a:gd name="T25" fmla="*/ 4 h 20"/>
                <a:gd name="T26" fmla="*/ 19 w 28"/>
                <a:gd name="T27" fmla="*/ 2 h 20"/>
                <a:gd name="T28" fmla="*/ 7 w 28"/>
                <a:gd name="T29" fmla="*/ 0 h 20"/>
                <a:gd name="T30" fmla="*/ 7 w 28"/>
                <a:gd name="T31" fmla="*/ 0 h 20"/>
                <a:gd name="T32" fmla="*/ 3 w 28"/>
                <a:gd name="T33" fmla="*/ 0 h 20"/>
                <a:gd name="T34" fmla="*/ 0 w 28"/>
                <a:gd name="T35" fmla="*/ 2 h 20"/>
                <a:gd name="T36" fmla="*/ 0 w 28"/>
                <a:gd name="T37" fmla="*/ 7 h 20"/>
                <a:gd name="T38" fmla="*/ 0 w 28"/>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20">
                  <a:moveTo>
                    <a:pt x="0" y="9"/>
                  </a:moveTo>
                  <a:lnTo>
                    <a:pt x="0" y="9"/>
                  </a:lnTo>
                  <a:lnTo>
                    <a:pt x="5" y="13"/>
                  </a:lnTo>
                  <a:lnTo>
                    <a:pt x="9" y="16"/>
                  </a:lnTo>
                  <a:lnTo>
                    <a:pt x="14" y="18"/>
                  </a:lnTo>
                  <a:lnTo>
                    <a:pt x="21" y="20"/>
                  </a:lnTo>
                  <a:lnTo>
                    <a:pt x="25" y="18"/>
                  </a:lnTo>
                  <a:lnTo>
                    <a:pt x="28" y="16"/>
                  </a:lnTo>
                  <a:lnTo>
                    <a:pt x="28" y="13"/>
                  </a:lnTo>
                  <a:lnTo>
                    <a:pt x="25" y="9"/>
                  </a:lnTo>
                  <a:lnTo>
                    <a:pt x="23" y="4"/>
                  </a:lnTo>
                  <a:lnTo>
                    <a:pt x="19" y="2"/>
                  </a:lnTo>
                  <a:lnTo>
                    <a:pt x="7" y="0"/>
                  </a:lnTo>
                  <a:lnTo>
                    <a:pt x="3"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8" name="Freeform 2665">
              <a:extLst>
                <a:ext uri="{FF2B5EF4-FFF2-40B4-BE49-F238E27FC236}">
                  <a16:creationId xmlns:a16="http://schemas.microsoft.com/office/drawing/2014/main" xmlns="" id="{EC6F9BAD-69BB-614B-B0DB-18A3BF4D9248}"/>
                </a:ext>
              </a:extLst>
            </p:cNvPr>
            <p:cNvSpPr>
              <a:spLocks/>
            </p:cNvSpPr>
            <p:nvPr/>
          </p:nvSpPr>
          <p:spPr bwMode="auto">
            <a:xfrm>
              <a:off x="3555" y="3098"/>
              <a:ext cx="28" cy="20"/>
            </a:xfrm>
            <a:custGeom>
              <a:avLst/>
              <a:gdLst>
                <a:gd name="T0" fmla="*/ 0 w 28"/>
                <a:gd name="T1" fmla="*/ 9 h 20"/>
                <a:gd name="T2" fmla="*/ 0 w 28"/>
                <a:gd name="T3" fmla="*/ 9 h 20"/>
                <a:gd name="T4" fmla="*/ 5 w 28"/>
                <a:gd name="T5" fmla="*/ 13 h 20"/>
                <a:gd name="T6" fmla="*/ 9 w 28"/>
                <a:gd name="T7" fmla="*/ 16 h 20"/>
                <a:gd name="T8" fmla="*/ 14 w 28"/>
                <a:gd name="T9" fmla="*/ 18 h 20"/>
                <a:gd name="T10" fmla="*/ 21 w 28"/>
                <a:gd name="T11" fmla="*/ 20 h 20"/>
                <a:gd name="T12" fmla="*/ 21 w 28"/>
                <a:gd name="T13" fmla="*/ 20 h 20"/>
                <a:gd name="T14" fmla="*/ 25 w 28"/>
                <a:gd name="T15" fmla="*/ 18 h 20"/>
                <a:gd name="T16" fmla="*/ 28 w 28"/>
                <a:gd name="T17" fmla="*/ 16 h 20"/>
                <a:gd name="T18" fmla="*/ 28 w 28"/>
                <a:gd name="T19" fmla="*/ 13 h 20"/>
                <a:gd name="T20" fmla="*/ 25 w 28"/>
                <a:gd name="T21" fmla="*/ 9 h 20"/>
                <a:gd name="T22" fmla="*/ 25 w 28"/>
                <a:gd name="T23" fmla="*/ 9 h 20"/>
                <a:gd name="T24" fmla="*/ 23 w 28"/>
                <a:gd name="T25" fmla="*/ 4 h 20"/>
                <a:gd name="T26" fmla="*/ 19 w 28"/>
                <a:gd name="T27" fmla="*/ 2 h 20"/>
                <a:gd name="T28" fmla="*/ 7 w 28"/>
                <a:gd name="T29" fmla="*/ 0 h 20"/>
                <a:gd name="T30" fmla="*/ 7 w 28"/>
                <a:gd name="T31" fmla="*/ 0 h 20"/>
                <a:gd name="T32" fmla="*/ 3 w 28"/>
                <a:gd name="T33" fmla="*/ 0 h 20"/>
                <a:gd name="T34" fmla="*/ 0 w 28"/>
                <a:gd name="T35" fmla="*/ 2 h 20"/>
                <a:gd name="T36" fmla="*/ 0 w 28"/>
                <a:gd name="T37" fmla="*/ 7 h 20"/>
                <a:gd name="T38" fmla="*/ 0 w 28"/>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 h="20">
                  <a:moveTo>
                    <a:pt x="0" y="9"/>
                  </a:moveTo>
                  <a:lnTo>
                    <a:pt x="0" y="9"/>
                  </a:lnTo>
                  <a:lnTo>
                    <a:pt x="5" y="13"/>
                  </a:lnTo>
                  <a:lnTo>
                    <a:pt x="9" y="16"/>
                  </a:lnTo>
                  <a:lnTo>
                    <a:pt x="14" y="18"/>
                  </a:lnTo>
                  <a:lnTo>
                    <a:pt x="21" y="20"/>
                  </a:lnTo>
                  <a:lnTo>
                    <a:pt x="25" y="18"/>
                  </a:lnTo>
                  <a:lnTo>
                    <a:pt x="28" y="16"/>
                  </a:lnTo>
                  <a:lnTo>
                    <a:pt x="28" y="13"/>
                  </a:lnTo>
                  <a:lnTo>
                    <a:pt x="25" y="9"/>
                  </a:lnTo>
                  <a:lnTo>
                    <a:pt x="23" y="4"/>
                  </a:lnTo>
                  <a:lnTo>
                    <a:pt x="19" y="2"/>
                  </a:lnTo>
                  <a:lnTo>
                    <a:pt x="7" y="0"/>
                  </a:lnTo>
                  <a:lnTo>
                    <a:pt x="3"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49" name="Freeform 2666">
              <a:extLst>
                <a:ext uri="{FF2B5EF4-FFF2-40B4-BE49-F238E27FC236}">
                  <a16:creationId xmlns:a16="http://schemas.microsoft.com/office/drawing/2014/main" xmlns="" id="{7B7B5603-44C3-9049-9033-E784D63C14AA}"/>
                </a:ext>
              </a:extLst>
            </p:cNvPr>
            <p:cNvSpPr>
              <a:spLocks/>
            </p:cNvSpPr>
            <p:nvPr/>
          </p:nvSpPr>
          <p:spPr bwMode="auto">
            <a:xfrm>
              <a:off x="3531" y="3098"/>
              <a:ext cx="27" cy="20"/>
            </a:xfrm>
            <a:custGeom>
              <a:avLst/>
              <a:gdLst>
                <a:gd name="T0" fmla="*/ 0 w 27"/>
                <a:gd name="T1" fmla="*/ 11 h 20"/>
                <a:gd name="T2" fmla="*/ 0 w 27"/>
                <a:gd name="T3" fmla="*/ 11 h 20"/>
                <a:gd name="T4" fmla="*/ 4 w 27"/>
                <a:gd name="T5" fmla="*/ 13 h 20"/>
                <a:gd name="T6" fmla="*/ 9 w 27"/>
                <a:gd name="T7" fmla="*/ 18 h 20"/>
                <a:gd name="T8" fmla="*/ 13 w 27"/>
                <a:gd name="T9" fmla="*/ 18 h 20"/>
                <a:gd name="T10" fmla="*/ 18 w 27"/>
                <a:gd name="T11" fmla="*/ 20 h 20"/>
                <a:gd name="T12" fmla="*/ 18 w 27"/>
                <a:gd name="T13" fmla="*/ 20 h 20"/>
                <a:gd name="T14" fmla="*/ 22 w 27"/>
                <a:gd name="T15" fmla="*/ 18 h 20"/>
                <a:gd name="T16" fmla="*/ 27 w 27"/>
                <a:gd name="T17" fmla="*/ 16 h 20"/>
                <a:gd name="T18" fmla="*/ 27 w 27"/>
                <a:gd name="T19" fmla="*/ 13 h 20"/>
                <a:gd name="T20" fmla="*/ 24 w 27"/>
                <a:gd name="T21" fmla="*/ 9 h 20"/>
                <a:gd name="T22" fmla="*/ 24 w 27"/>
                <a:gd name="T23" fmla="*/ 9 h 20"/>
                <a:gd name="T24" fmla="*/ 22 w 27"/>
                <a:gd name="T25" fmla="*/ 7 h 20"/>
                <a:gd name="T26" fmla="*/ 18 w 27"/>
                <a:gd name="T27" fmla="*/ 2 h 20"/>
                <a:gd name="T28" fmla="*/ 6 w 27"/>
                <a:gd name="T29" fmla="*/ 0 h 20"/>
                <a:gd name="T30" fmla="*/ 6 w 27"/>
                <a:gd name="T31" fmla="*/ 0 h 20"/>
                <a:gd name="T32" fmla="*/ 2 w 27"/>
                <a:gd name="T33" fmla="*/ 0 h 20"/>
                <a:gd name="T34" fmla="*/ 0 w 27"/>
                <a:gd name="T35" fmla="*/ 2 h 20"/>
                <a:gd name="T36" fmla="*/ 0 w 27"/>
                <a:gd name="T37" fmla="*/ 7 h 20"/>
                <a:gd name="T38" fmla="*/ 0 w 2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0">
                  <a:moveTo>
                    <a:pt x="0" y="11"/>
                  </a:moveTo>
                  <a:lnTo>
                    <a:pt x="0" y="11"/>
                  </a:lnTo>
                  <a:lnTo>
                    <a:pt x="4" y="13"/>
                  </a:lnTo>
                  <a:lnTo>
                    <a:pt x="9" y="18"/>
                  </a:lnTo>
                  <a:lnTo>
                    <a:pt x="13" y="18"/>
                  </a:lnTo>
                  <a:lnTo>
                    <a:pt x="18" y="20"/>
                  </a:lnTo>
                  <a:lnTo>
                    <a:pt x="22" y="18"/>
                  </a:lnTo>
                  <a:lnTo>
                    <a:pt x="27" y="16"/>
                  </a:lnTo>
                  <a:lnTo>
                    <a:pt x="27" y="13"/>
                  </a:lnTo>
                  <a:lnTo>
                    <a:pt x="24" y="9"/>
                  </a:lnTo>
                  <a:lnTo>
                    <a:pt x="22" y="7"/>
                  </a:lnTo>
                  <a:lnTo>
                    <a:pt x="18" y="2"/>
                  </a:lnTo>
                  <a:lnTo>
                    <a:pt x="6" y="0"/>
                  </a:lnTo>
                  <a:lnTo>
                    <a:pt x="2" y="0"/>
                  </a:lnTo>
                  <a:lnTo>
                    <a:pt x="0" y="2"/>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0" name="Freeform 2667">
              <a:extLst>
                <a:ext uri="{FF2B5EF4-FFF2-40B4-BE49-F238E27FC236}">
                  <a16:creationId xmlns:a16="http://schemas.microsoft.com/office/drawing/2014/main" xmlns="" id="{F35FC896-908C-A249-A675-BAF6A4036A7A}"/>
                </a:ext>
              </a:extLst>
            </p:cNvPr>
            <p:cNvSpPr>
              <a:spLocks/>
            </p:cNvSpPr>
            <p:nvPr/>
          </p:nvSpPr>
          <p:spPr bwMode="auto">
            <a:xfrm>
              <a:off x="3531" y="3098"/>
              <a:ext cx="27" cy="20"/>
            </a:xfrm>
            <a:custGeom>
              <a:avLst/>
              <a:gdLst>
                <a:gd name="T0" fmla="*/ 0 w 27"/>
                <a:gd name="T1" fmla="*/ 11 h 20"/>
                <a:gd name="T2" fmla="*/ 0 w 27"/>
                <a:gd name="T3" fmla="*/ 11 h 20"/>
                <a:gd name="T4" fmla="*/ 4 w 27"/>
                <a:gd name="T5" fmla="*/ 13 h 20"/>
                <a:gd name="T6" fmla="*/ 9 w 27"/>
                <a:gd name="T7" fmla="*/ 18 h 20"/>
                <a:gd name="T8" fmla="*/ 13 w 27"/>
                <a:gd name="T9" fmla="*/ 18 h 20"/>
                <a:gd name="T10" fmla="*/ 18 w 27"/>
                <a:gd name="T11" fmla="*/ 20 h 20"/>
                <a:gd name="T12" fmla="*/ 18 w 27"/>
                <a:gd name="T13" fmla="*/ 20 h 20"/>
                <a:gd name="T14" fmla="*/ 22 w 27"/>
                <a:gd name="T15" fmla="*/ 18 h 20"/>
                <a:gd name="T16" fmla="*/ 27 w 27"/>
                <a:gd name="T17" fmla="*/ 16 h 20"/>
                <a:gd name="T18" fmla="*/ 27 w 27"/>
                <a:gd name="T19" fmla="*/ 13 h 20"/>
                <a:gd name="T20" fmla="*/ 24 w 27"/>
                <a:gd name="T21" fmla="*/ 9 h 20"/>
                <a:gd name="T22" fmla="*/ 24 w 27"/>
                <a:gd name="T23" fmla="*/ 9 h 20"/>
                <a:gd name="T24" fmla="*/ 22 w 27"/>
                <a:gd name="T25" fmla="*/ 7 h 20"/>
                <a:gd name="T26" fmla="*/ 18 w 27"/>
                <a:gd name="T27" fmla="*/ 2 h 20"/>
                <a:gd name="T28" fmla="*/ 6 w 27"/>
                <a:gd name="T29" fmla="*/ 0 h 20"/>
                <a:gd name="T30" fmla="*/ 6 w 27"/>
                <a:gd name="T31" fmla="*/ 0 h 20"/>
                <a:gd name="T32" fmla="*/ 2 w 27"/>
                <a:gd name="T33" fmla="*/ 0 h 20"/>
                <a:gd name="T34" fmla="*/ 0 w 27"/>
                <a:gd name="T35" fmla="*/ 2 h 20"/>
                <a:gd name="T36" fmla="*/ 0 w 27"/>
                <a:gd name="T37" fmla="*/ 7 h 20"/>
                <a:gd name="T38" fmla="*/ 0 w 2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0">
                  <a:moveTo>
                    <a:pt x="0" y="11"/>
                  </a:moveTo>
                  <a:lnTo>
                    <a:pt x="0" y="11"/>
                  </a:lnTo>
                  <a:lnTo>
                    <a:pt x="4" y="13"/>
                  </a:lnTo>
                  <a:lnTo>
                    <a:pt x="9" y="18"/>
                  </a:lnTo>
                  <a:lnTo>
                    <a:pt x="13" y="18"/>
                  </a:lnTo>
                  <a:lnTo>
                    <a:pt x="18" y="20"/>
                  </a:lnTo>
                  <a:lnTo>
                    <a:pt x="22" y="18"/>
                  </a:lnTo>
                  <a:lnTo>
                    <a:pt x="27" y="16"/>
                  </a:lnTo>
                  <a:lnTo>
                    <a:pt x="27" y="13"/>
                  </a:lnTo>
                  <a:lnTo>
                    <a:pt x="24" y="9"/>
                  </a:lnTo>
                  <a:lnTo>
                    <a:pt x="22" y="7"/>
                  </a:lnTo>
                  <a:lnTo>
                    <a:pt x="18" y="2"/>
                  </a:lnTo>
                  <a:lnTo>
                    <a:pt x="6" y="0"/>
                  </a:lnTo>
                  <a:lnTo>
                    <a:pt x="2" y="0"/>
                  </a:lnTo>
                  <a:lnTo>
                    <a:pt x="0" y="2"/>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1" name="Freeform 2668">
              <a:extLst>
                <a:ext uri="{FF2B5EF4-FFF2-40B4-BE49-F238E27FC236}">
                  <a16:creationId xmlns:a16="http://schemas.microsoft.com/office/drawing/2014/main" xmlns="" id="{8461158C-E533-7149-A58E-8E30FA431D46}"/>
                </a:ext>
              </a:extLst>
            </p:cNvPr>
            <p:cNvSpPr>
              <a:spLocks/>
            </p:cNvSpPr>
            <p:nvPr/>
          </p:nvSpPr>
          <p:spPr bwMode="auto">
            <a:xfrm>
              <a:off x="3506" y="3098"/>
              <a:ext cx="27" cy="20"/>
            </a:xfrm>
            <a:custGeom>
              <a:avLst/>
              <a:gdLst>
                <a:gd name="T0" fmla="*/ 2 w 27"/>
                <a:gd name="T1" fmla="*/ 11 h 20"/>
                <a:gd name="T2" fmla="*/ 2 w 27"/>
                <a:gd name="T3" fmla="*/ 11 h 20"/>
                <a:gd name="T4" fmla="*/ 4 w 27"/>
                <a:gd name="T5" fmla="*/ 13 h 20"/>
                <a:gd name="T6" fmla="*/ 9 w 27"/>
                <a:gd name="T7" fmla="*/ 18 h 20"/>
                <a:gd name="T8" fmla="*/ 13 w 27"/>
                <a:gd name="T9" fmla="*/ 20 h 20"/>
                <a:gd name="T10" fmla="*/ 18 w 27"/>
                <a:gd name="T11" fmla="*/ 20 h 20"/>
                <a:gd name="T12" fmla="*/ 18 w 27"/>
                <a:gd name="T13" fmla="*/ 20 h 20"/>
                <a:gd name="T14" fmla="*/ 22 w 27"/>
                <a:gd name="T15" fmla="*/ 20 h 20"/>
                <a:gd name="T16" fmla="*/ 27 w 27"/>
                <a:gd name="T17" fmla="*/ 18 h 20"/>
                <a:gd name="T18" fmla="*/ 27 w 27"/>
                <a:gd name="T19" fmla="*/ 13 h 20"/>
                <a:gd name="T20" fmla="*/ 25 w 27"/>
                <a:gd name="T21" fmla="*/ 11 h 20"/>
                <a:gd name="T22" fmla="*/ 25 w 27"/>
                <a:gd name="T23" fmla="*/ 11 h 20"/>
                <a:gd name="T24" fmla="*/ 22 w 27"/>
                <a:gd name="T25" fmla="*/ 7 h 20"/>
                <a:gd name="T26" fmla="*/ 18 w 27"/>
                <a:gd name="T27" fmla="*/ 2 h 20"/>
                <a:gd name="T28" fmla="*/ 13 w 27"/>
                <a:gd name="T29" fmla="*/ 2 h 20"/>
                <a:gd name="T30" fmla="*/ 9 w 27"/>
                <a:gd name="T31" fmla="*/ 0 h 20"/>
                <a:gd name="T32" fmla="*/ 9 w 27"/>
                <a:gd name="T33" fmla="*/ 0 h 20"/>
                <a:gd name="T34" fmla="*/ 4 w 27"/>
                <a:gd name="T35" fmla="*/ 2 h 20"/>
                <a:gd name="T36" fmla="*/ 2 w 27"/>
                <a:gd name="T37" fmla="*/ 4 h 20"/>
                <a:gd name="T38" fmla="*/ 0 w 27"/>
                <a:gd name="T39" fmla="*/ 7 h 20"/>
                <a:gd name="T40" fmla="*/ 2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11"/>
                  </a:moveTo>
                  <a:lnTo>
                    <a:pt x="2" y="11"/>
                  </a:lnTo>
                  <a:lnTo>
                    <a:pt x="4" y="13"/>
                  </a:lnTo>
                  <a:lnTo>
                    <a:pt x="9" y="18"/>
                  </a:lnTo>
                  <a:lnTo>
                    <a:pt x="13" y="20"/>
                  </a:lnTo>
                  <a:lnTo>
                    <a:pt x="18" y="20"/>
                  </a:lnTo>
                  <a:lnTo>
                    <a:pt x="22" y="20"/>
                  </a:lnTo>
                  <a:lnTo>
                    <a:pt x="27" y="18"/>
                  </a:lnTo>
                  <a:lnTo>
                    <a:pt x="27" y="13"/>
                  </a:lnTo>
                  <a:lnTo>
                    <a:pt x="25" y="11"/>
                  </a:lnTo>
                  <a:lnTo>
                    <a:pt x="22" y="7"/>
                  </a:lnTo>
                  <a:lnTo>
                    <a:pt x="18" y="2"/>
                  </a:lnTo>
                  <a:lnTo>
                    <a:pt x="13" y="2"/>
                  </a:lnTo>
                  <a:lnTo>
                    <a:pt x="9" y="0"/>
                  </a:lnTo>
                  <a:lnTo>
                    <a:pt x="4" y="2"/>
                  </a:lnTo>
                  <a:lnTo>
                    <a:pt x="2"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2" name="Freeform 2669">
              <a:extLst>
                <a:ext uri="{FF2B5EF4-FFF2-40B4-BE49-F238E27FC236}">
                  <a16:creationId xmlns:a16="http://schemas.microsoft.com/office/drawing/2014/main" xmlns="" id="{D5F5B02A-B89C-374D-A523-6930057A4BFA}"/>
                </a:ext>
              </a:extLst>
            </p:cNvPr>
            <p:cNvSpPr>
              <a:spLocks/>
            </p:cNvSpPr>
            <p:nvPr/>
          </p:nvSpPr>
          <p:spPr bwMode="auto">
            <a:xfrm>
              <a:off x="3506" y="3098"/>
              <a:ext cx="27" cy="20"/>
            </a:xfrm>
            <a:custGeom>
              <a:avLst/>
              <a:gdLst>
                <a:gd name="T0" fmla="*/ 2 w 27"/>
                <a:gd name="T1" fmla="*/ 11 h 20"/>
                <a:gd name="T2" fmla="*/ 2 w 27"/>
                <a:gd name="T3" fmla="*/ 11 h 20"/>
                <a:gd name="T4" fmla="*/ 4 w 27"/>
                <a:gd name="T5" fmla="*/ 13 h 20"/>
                <a:gd name="T6" fmla="*/ 9 w 27"/>
                <a:gd name="T7" fmla="*/ 18 h 20"/>
                <a:gd name="T8" fmla="*/ 13 w 27"/>
                <a:gd name="T9" fmla="*/ 20 h 20"/>
                <a:gd name="T10" fmla="*/ 18 w 27"/>
                <a:gd name="T11" fmla="*/ 20 h 20"/>
                <a:gd name="T12" fmla="*/ 18 w 27"/>
                <a:gd name="T13" fmla="*/ 20 h 20"/>
                <a:gd name="T14" fmla="*/ 22 w 27"/>
                <a:gd name="T15" fmla="*/ 20 h 20"/>
                <a:gd name="T16" fmla="*/ 27 w 27"/>
                <a:gd name="T17" fmla="*/ 18 h 20"/>
                <a:gd name="T18" fmla="*/ 27 w 27"/>
                <a:gd name="T19" fmla="*/ 13 h 20"/>
                <a:gd name="T20" fmla="*/ 25 w 27"/>
                <a:gd name="T21" fmla="*/ 11 h 20"/>
                <a:gd name="T22" fmla="*/ 25 w 27"/>
                <a:gd name="T23" fmla="*/ 11 h 20"/>
                <a:gd name="T24" fmla="*/ 22 w 27"/>
                <a:gd name="T25" fmla="*/ 7 h 20"/>
                <a:gd name="T26" fmla="*/ 18 w 27"/>
                <a:gd name="T27" fmla="*/ 2 h 20"/>
                <a:gd name="T28" fmla="*/ 13 w 27"/>
                <a:gd name="T29" fmla="*/ 2 h 20"/>
                <a:gd name="T30" fmla="*/ 9 w 27"/>
                <a:gd name="T31" fmla="*/ 0 h 20"/>
                <a:gd name="T32" fmla="*/ 9 w 27"/>
                <a:gd name="T33" fmla="*/ 0 h 20"/>
                <a:gd name="T34" fmla="*/ 4 w 27"/>
                <a:gd name="T35" fmla="*/ 2 h 20"/>
                <a:gd name="T36" fmla="*/ 2 w 27"/>
                <a:gd name="T37" fmla="*/ 4 h 20"/>
                <a:gd name="T38" fmla="*/ 0 w 27"/>
                <a:gd name="T39" fmla="*/ 7 h 20"/>
                <a:gd name="T40" fmla="*/ 2 w 27"/>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20">
                  <a:moveTo>
                    <a:pt x="2" y="11"/>
                  </a:moveTo>
                  <a:lnTo>
                    <a:pt x="2" y="11"/>
                  </a:lnTo>
                  <a:lnTo>
                    <a:pt x="4" y="13"/>
                  </a:lnTo>
                  <a:lnTo>
                    <a:pt x="9" y="18"/>
                  </a:lnTo>
                  <a:lnTo>
                    <a:pt x="13" y="20"/>
                  </a:lnTo>
                  <a:lnTo>
                    <a:pt x="18" y="20"/>
                  </a:lnTo>
                  <a:lnTo>
                    <a:pt x="22" y="20"/>
                  </a:lnTo>
                  <a:lnTo>
                    <a:pt x="27" y="18"/>
                  </a:lnTo>
                  <a:lnTo>
                    <a:pt x="27" y="13"/>
                  </a:lnTo>
                  <a:lnTo>
                    <a:pt x="25" y="11"/>
                  </a:lnTo>
                  <a:lnTo>
                    <a:pt x="22" y="7"/>
                  </a:lnTo>
                  <a:lnTo>
                    <a:pt x="18" y="2"/>
                  </a:lnTo>
                  <a:lnTo>
                    <a:pt x="13" y="2"/>
                  </a:lnTo>
                  <a:lnTo>
                    <a:pt x="9" y="0"/>
                  </a:lnTo>
                  <a:lnTo>
                    <a:pt x="4" y="2"/>
                  </a:lnTo>
                  <a:lnTo>
                    <a:pt x="2"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3" name="Freeform 2670">
              <a:extLst>
                <a:ext uri="{FF2B5EF4-FFF2-40B4-BE49-F238E27FC236}">
                  <a16:creationId xmlns:a16="http://schemas.microsoft.com/office/drawing/2014/main" xmlns="" id="{7C0044EC-7601-4B4D-AAF0-D9FBE7E7332A}"/>
                </a:ext>
              </a:extLst>
            </p:cNvPr>
            <p:cNvSpPr>
              <a:spLocks/>
            </p:cNvSpPr>
            <p:nvPr/>
          </p:nvSpPr>
          <p:spPr bwMode="auto">
            <a:xfrm>
              <a:off x="3483" y="3098"/>
              <a:ext cx="25" cy="20"/>
            </a:xfrm>
            <a:custGeom>
              <a:avLst/>
              <a:gdLst>
                <a:gd name="T0" fmla="*/ 0 w 25"/>
                <a:gd name="T1" fmla="*/ 11 h 20"/>
                <a:gd name="T2" fmla="*/ 0 w 25"/>
                <a:gd name="T3" fmla="*/ 11 h 20"/>
                <a:gd name="T4" fmla="*/ 5 w 25"/>
                <a:gd name="T5" fmla="*/ 16 h 20"/>
                <a:gd name="T6" fmla="*/ 7 w 25"/>
                <a:gd name="T7" fmla="*/ 18 h 20"/>
                <a:gd name="T8" fmla="*/ 14 w 25"/>
                <a:gd name="T9" fmla="*/ 20 h 20"/>
                <a:gd name="T10" fmla="*/ 18 w 25"/>
                <a:gd name="T11" fmla="*/ 20 h 20"/>
                <a:gd name="T12" fmla="*/ 18 w 25"/>
                <a:gd name="T13" fmla="*/ 20 h 20"/>
                <a:gd name="T14" fmla="*/ 23 w 25"/>
                <a:gd name="T15" fmla="*/ 20 h 20"/>
                <a:gd name="T16" fmla="*/ 25 w 25"/>
                <a:gd name="T17" fmla="*/ 18 h 20"/>
                <a:gd name="T18" fmla="*/ 25 w 25"/>
                <a:gd name="T19" fmla="*/ 13 h 20"/>
                <a:gd name="T20" fmla="*/ 25 w 25"/>
                <a:gd name="T21" fmla="*/ 11 h 20"/>
                <a:gd name="T22" fmla="*/ 25 w 25"/>
                <a:gd name="T23" fmla="*/ 11 h 20"/>
                <a:gd name="T24" fmla="*/ 21 w 25"/>
                <a:gd name="T25" fmla="*/ 7 h 20"/>
                <a:gd name="T26" fmla="*/ 18 w 25"/>
                <a:gd name="T27" fmla="*/ 4 h 20"/>
                <a:gd name="T28" fmla="*/ 14 w 25"/>
                <a:gd name="T29" fmla="*/ 2 h 20"/>
                <a:gd name="T30" fmla="*/ 7 w 25"/>
                <a:gd name="T31" fmla="*/ 0 h 20"/>
                <a:gd name="T32" fmla="*/ 7 w 25"/>
                <a:gd name="T33" fmla="*/ 0 h 20"/>
                <a:gd name="T34" fmla="*/ 5 w 25"/>
                <a:gd name="T35" fmla="*/ 2 h 20"/>
                <a:gd name="T36" fmla="*/ 0 w 25"/>
                <a:gd name="T37" fmla="*/ 4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5" y="16"/>
                  </a:lnTo>
                  <a:lnTo>
                    <a:pt x="7" y="18"/>
                  </a:lnTo>
                  <a:lnTo>
                    <a:pt x="14" y="20"/>
                  </a:lnTo>
                  <a:lnTo>
                    <a:pt x="18" y="20"/>
                  </a:lnTo>
                  <a:lnTo>
                    <a:pt x="23" y="20"/>
                  </a:lnTo>
                  <a:lnTo>
                    <a:pt x="25" y="18"/>
                  </a:lnTo>
                  <a:lnTo>
                    <a:pt x="25" y="13"/>
                  </a:lnTo>
                  <a:lnTo>
                    <a:pt x="25" y="11"/>
                  </a:lnTo>
                  <a:lnTo>
                    <a:pt x="21" y="7"/>
                  </a:lnTo>
                  <a:lnTo>
                    <a:pt x="18" y="4"/>
                  </a:lnTo>
                  <a:lnTo>
                    <a:pt x="14" y="2"/>
                  </a:lnTo>
                  <a:lnTo>
                    <a:pt x="7" y="0"/>
                  </a:lnTo>
                  <a:lnTo>
                    <a:pt x="5" y="2"/>
                  </a:lnTo>
                  <a:lnTo>
                    <a:pt x="0"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4" name="Freeform 2671">
              <a:extLst>
                <a:ext uri="{FF2B5EF4-FFF2-40B4-BE49-F238E27FC236}">
                  <a16:creationId xmlns:a16="http://schemas.microsoft.com/office/drawing/2014/main" xmlns="" id="{798B9913-0D69-4149-8BF3-E50BA4CD8E25}"/>
                </a:ext>
              </a:extLst>
            </p:cNvPr>
            <p:cNvSpPr>
              <a:spLocks/>
            </p:cNvSpPr>
            <p:nvPr/>
          </p:nvSpPr>
          <p:spPr bwMode="auto">
            <a:xfrm>
              <a:off x="3483" y="3098"/>
              <a:ext cx="25" cy="20"/>
            </a:xfrm>
            <a:custGeom>
              <a:avLst/>
              <a:gdLst>
                <a:gd name="T0" fmla="*/ 0 w 25"/>
                <a:gd name="T1" fmla="*/ 11 h 20"/>
                <a:gd name="T2" fmla="*/ 0 w 25"/>
                <a:gd name="T3" fmla="*/ 11 h 20"/>
                <a:gd name="T4" fmla="*/ 5 w 25"/>
                <a:gd name="T5" fmla="*/ 16 h 20"/>
                <a:gd name="T6" fmla="*/ 7 w 25"/>
                <a:gd name="T7" fmla="*/ 18 h 20"/>
                <a:gd name="T8" fmla="*/ 14 w 25"/>
                <a:gd name="T9" fmla="*/ 20 h 20"/>
                <a:gd name="T10" fmla="*/ 18 w 25"/>
                <a:gd name="T11" fmla="*/ 20 h 20"/>
                <a:gd name="T12" fmla="*/ 18 w 25"/>
                <a:gd name="T13" fmla="*/ 20 h 20"/>
                <a:gd name="T14" fmla="*/ 23 w 25"/>
                <a:gd name="T15" fmla="*/ 20 h 20"/>
                <a:gd name="T16" fmla="*/ 25 w 25"/>
                <a:gd name="T17" fmla="*/ 18 h 20"/>
                <a:gd name="T18" fmla="*/ 25 w 25"/>
                <a:gd name="T19" fmla="*/ 13 h 20"/>
                <a:gd name="T20" fmla="*/ 25 w 25"/>
                <a:gd name="T21" fmla="*/ 11 h 20"/>
                <a:gd name="T22" fmla="*/ 25 w 25"/>
                <a:gd name="T23" fmla="*/ 11 h 20"/>
                <a:gd name="T24" fmla="*/ 21 w 25"/>
                <a:gd name="T25" fmla="*/ 7 h 20"/>
                <a:gd name="T26" fmla="*/ 18 w 25"/>
                <a:gd name="T27" fmla="*/ 4 h 20"/>
                <a:gd name="T28" fmla="*/ 14 w 25"/>
                <a:gd name="T29" fmla="*/ 2 h 20"/>
                <a:gd name="T30" fmla="*/ 7 w 25"/>
                <a:gd name="T31" fmla="*/ 0 h 20"/>
                <a:gd name="T32" fmla="*/ 7 w 25"/>
                <a:gd name="T33" fmla="*/ 0 h 20"/>
                <a:gd name="T34" fmla="*/ 5 w 25"/>
                <a:gd name="T35" fmla="*/ 2 h 20"/>
                <a:gd name="T36" fmla="*/ 0 w 25"/>
                <a:gd name="T37" fmla="*/ 4 h 20"/>
                <a:gd name="T38" fmla="*/ 0 w 25"/>
                <a:gd name="T39" fmla="*/ 7 h 20"/>
                <a:gd name="T40" fmla="*/ 0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11"/>
                  </a:moveTo>
                  <a:lnTo>
                    <a:pt x="0" y="11"/>
                  </a:lnTo>
                  <a:lnTo>
                    <a:pt x="5" y="16"/>
                  </a:lnTo>
                  <a:lnTo>
                    <a:pt x="7" y="18"/>
                  </a:lnTo>
                  <a:lnTo>
                    <a:pt x="14" y="20"/>
                  </a:lnTo>
                  <a:lnTo>
                    <a:pt x="18" y="20"/>
                  </a:lnTo>
                  <a:lnTo>
                    <a:pt x="23" y="20"/>
                  </a:lnTo>
                  <a:lnTo>
                    <a:pt x="25" y="18"/>
                  </a:lnTo>
                  <a:lnTo>
                    <a:pt x="25" y="13"/>
                  </a:lnTo>
                  <a:lnTo>
                    <a:pt x="25" y="11"/>
                  </a:lnTo>
                  <a:lnTo>
                    <a:pt x="21" y="7"/>
                  </a:lnTo>
                  <a:lnTo>
                    <a:pt x="18" y="4"/>
                  </a:lnTo>
                  <a:lnTo>
                    <a:pt x="14" y="2"/>
                  </a:lnTo>
                  <a:lnTo>
                    <a:pt x="7" y="0"/>
                  </a:lnTo>
                  <a:lnTo>
                    <a:pt x="5" y="2"/>
                  </a:lnTo>
                  <a:lnTo>
                    <a:pt x="0"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5" name="Freeform 2672">
              <a:extLst>
                <a:ext uri="{FF2B5EF4-FFF2-40B4-BE49-F238E27FC236}">
                  <a16:creationId xmlns:a16="http://schemas.microsoft.com/office/drawing/2014/main" xmlns="" id="{C13089EE-54B7-5A45-88B9-4EDB4DCFCB16}"/>
                </a:ext>
              </a:extLst>
            </p:cNvPr>
            <p:cNvSpPr>
              <a:spLocks/>
            </p:cNvSpPr>
            <p:nvPr/>
          </p:nvSpPr>
          <p:spPr bwMode="auto">
            <a:xfrm>
              <a:off x="3461" y="3100"/>
              <a:ext cx="25" cy="18"/>
            </a:xfrm>
            <a:custGeom>
              <a:avLst/>
              <a:gdLst>
                <a:gd name="T0" fmla="*/ 0 w 25"/>
                <a:gd name="T1" fmla="*/ 9 h 18"/>
                <a:gd name="T2" fmla="*/ 0 w 25"/>
                <a:gd name="T3" fmla="*/ 9 h 18"/>
                <a:gd name="T4" fmla="*/ 2 w 25"/>
                <a:gd name="T5" fmla="*/ 14 h 18"/>
                <a:gd name="T6" fmla="*/ 7 w 25"/>
                <a:gd name="T7" fmla="*/ 16 h 18"/>
                <a:gd name="T8" fmla="*/ 11 w 25"/>
                <a:gd name="T9" fmla="*/ 18 h 18"/>
                <a:gd name="T10" fmla="*/ 16 w 25"/>
                <a:gd name="T11" fmla="*/ 18 h 18"/>
                <a:gd name="T12" fmla="*/ 16 w 25"/>
                <a:gd name="T13" fmla="*/ 18 h 18"/>
                <a:gd name="T14" fmla="*/ 20 w 25"/>
                <a:gd name="T15" fmla="*/ 18 h 18"/>
                <a:gd name="T16" fmla="*/ 22 w 25"/>
                <a:gd name="T17" fmla="*/ 16 h 18"/>
                <a:gd name="T18" fmla="*/ 25 w 25"/>
                <a:gd name="T19" fmla="*/ 14 h 18"/>
                <a:gd name="T20" fmla="*/ 22 w 25"/>
                <a:gd name="T21" fmla="*/ 9 h 18"/>
                <a:gd name="T22" fmla="*/ 22 w 25"/>
                <a:gd name="T23" fmla="*/ 9 h 18"/>
                <a:gd name="T24" fmla="*/ 20 w 25"/>
                <a:gd name="T25" fmla="*/ 5 h 18"/>
                <a:gd name="T26" fmla="*/ 16 w 25"/>
                <a:gd name="T27" fmla="*/ 2 h 18"/>
                <a:gd name="T28" fmla="*/ 11 w 25"/>
                <a:gd name="T29" fmla="*/ 0 h 18"/>
                <a:gd name="T30" fmla="*/ 7 w 25"/>
                <a:gd name="T31" fmla="*/ 0 h 18"/>
                <a:gd name="T32" fmla="*/ 7 w 25"/>
                <a:gd name="T33" fmla="*/ 0 h 18"/>
                <a:gd name="T34" fmla="*/ 2 w 25"/>
                <a:gd name="T35" fmla="*/ 0 h 18"/>
                <a:gd name="T36" fmla="*/ 0 w 25"/>
                <a:gd name="T37" fmla="*/ 2 h 18"/>
                <a:gd name="T38" fmla="*/ 0 w 25"/>
                <a:gd name="T39" fmla="*/ 5 h 18"/>
                <a:gd name="T40" fmla="*/ 0 w 25"/>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8">
                  <a:moveTo>
                    <a:pt x="0" y="9"/>
                  </a:moveTo>
                  <a:lnTo>
                    <a:pt x="0" y="9"/>
                  </a:lnTo>
                  <a:lnTo>
                    <a:pt x="2" y="14"/>
                  </a:lnTo>
                  <a:lnTo>
                    <a:pt x="7" y="16"/>
                  </a:lnTo>
                  <a:lnTo>
                    <a:pt x="11" y="18"/>
                  </a:lnTo>
                  <a:lnTo>
                    <a:pt x="16" y="18"/>
                  </a:lnTo>
                  <a:lnTo>
                    <a:pt x="20" y="18"/>
                  </a:lnTo>
                  <a:lnTo>
                    <a:pt x="22" y="16"/>
                  </a:lnTo>
                  <a:lnTo>
                    <a:pt x="25" y="14"/>
                  </a:lnTo>
                  <a:lnTo>
                    <a:pt x="22" y="9"/>
                  </a:lnTo>
                  <a:lnTo>
                    <a:pt x="20" y="5"/>
                  </a:lnTo>
                  <a:lnTo>
                    <a:pt x="16" y="2"/>
                  </a:lnTo>
                  <a:lnTo>
                    <a:pt x="11" y="0"/>
                  </a:lnTo>
                  <a:lnTo>
                    <a:pt x="7" y="0"/>
                  </a:lnTo>
                  <a:lnTo>
                    <a:pt x="2" y="0"/>
                  </a:lnTo>
                  <a:lnTo>
                    <a:pt x="0"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6" name="Freeform 2673">
              <a:extLst>
                <a:ext uri="{FF2B5EF4-FFF2-40B4-BE49-F238E27FC236}">
                  <a16:creationId xmlns:a16="http://schemas.microsoft.com/office/drawing/2014/main" xmlns="" id="{AE3BC7F5-90F4-1A4E-9DFF-D8BC985CAD3A}"/>
                </a:ext>
              </a:extLst>
            </p:cNvPr>
            <p:cNvSpPr>
              <a:spLocks/>
            </p:cNvSpPr>
            <p:nvPr/>
          </p:nvSpPr>
          <p:spPr bwMode="auto">
            <a:xfrm>
              <a:off x="3461" y="3100"/>
              <a:ext cx="25" cy="18"/>
            </a:xfrm>
            <a:custGeom>
              <a:avLst/>
              <a:gdLst>
                <a:gd name="T0" fmla="*/ 0 w 25"/>
                <a:gd name="T1" fmla="*/ 9 h 18"/>
                <a:gd name="T2" fmla="*/ 0 w 25"/>
                <a:gd name="T3" fmla="*/ 9 h 18"/>
                <a:gd name="T4" fmla="*/ 2 w 25"/>
                <a:gd name="T5" fmla="*/ 14 h 18"/>
                <a:gd name="T6" fmla="*/ 7 w 25"/>
                <a:gd name="T7" fmla="*/ 16 h 18"/>
                <a:gd name="T8" fmla="*/ 11 w 25"/>
                <a:gd name="T9" fmla="*/ 18 h 18"/>
                <a:gd name="T10" fmla="*/ 16 w 25"/>
                <a:gd name="T11" fmla="*/ 18 h 18"/>
                <a:gd name="T12" fmla="*/ 16 w 25"/>
                <a:gd name="T13" fmla="*/ 18 h 18"/>
                <a:gd name="T14" fmla="*/ 20 w 25"/>
                <a:gd name="T15" fmla="*/ 18 h 18"/>
                <a:gd name="T16" fmla="*/ 22 w 25"/>
                <a:gd name="T17" fmla="*/ 16 h 18"/>
                <a:gd name="T18" fmla="*/ 25 w 25"/>
                <a:gd name="T19" fmla="*/ 14 h 18"/>
                <a:gd name="T20" fmla="*/ 22 w 25"/>
                <a:gd name="T21" fmla="*/ 9 h 18"/>
                <a:gd name="T22" fmla="*/ 22 w 25"/>
                <a:gd name="T23" fmla="*/ 9 h 18"/>
                <a:gd name="T24" fmla="*/ 20 w 25"/>
                <a:gd name="T25" fmla="*/ 5 h 18"/>
                <a:gd name="T26" fmla="*/ 16 w 25"/>
                <a:gd name="T27" fmla="*/ 2 h 18"/>
                <a:gd name="T28" fmla="*/ 11 w 25"/>
                <a:gd name="T29" fmla="*/ 0 h 18"/>
                <a:gd name="T30" fmla="*/ 7 w 25"/>
                <a:gd name="T31" fmla="*/ 0 h 18"/>
                <a:gd name="T32" fmla="*/ 7 w 25"/>
                <a:gd name="T33" fmla="*/ 0 h 18"/>
                <a:gd name="T34" fmla="*/ 2 w 25"/>
                <a:gd name="T35" fmla="*/ 0 h 18"/>
                <a:gd name="T36" fmla="*/ 0 w 25"/>
                <a:gd name="T37" fmla="*/ 2 h 18"/>
                <a:gd name="T38" fmla="*/ 0 w 25"/>
                <a:gd name="T39" fmla="*/ 5 h 18"/>
                <a:gd name="T40" fmla="*/ 0 w 25"/>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18">
                  <a:moveTo>
                    <a:pt x="0" y="9"/>
                  </a:moveTo>
                  <a:lnTo>
                    <a:pt x="0" y="9"/>
                  </a:lnTo>
                  <a:lnTo>
                    <a:pt x="2" y="14"/>
                  </a:lnTo>
                  <a:lnTo>
                    <a:pt x="7" y="16"/>
                  </a:lnTo>
                  <a:lnTo>
                    <a:pt x="11" y="18"/>
                  </a:lnTo>
                  <a:lnTo>
                    <a:pt x="16" y="18"/>
                  </a:lnTo>
                  <a:lnTo>
                    <a:pt x="20" y="18"/>
                  </a:lnTo>
                  <a:lnTo>
                    <a:pt x="22" y="16"/>
                  </a:lnTo>
                  <a:lnTo>
                    <a:pt x="25" y="14"/>
                  </a:lnTo>
                  <a:lnTo>
                    <a:pt x="22" y="9"/>
                  </a:lnTo>
                  <a:lnTo>
                    <a:pt x="20" y="5"/>
                  </a:lnTo>
                  <a:lnTo>
                    <a:pt x="16" y="2"/>
                  </a:lnTo>
                  <a:lnTo>
                    <a:pt x="11" y="0"/>
                  </a:lnTo>
                  <a:lnTo>
                    <a:pt x="7" y="0"/>
                  </a:lnTo>
                  <a:lnTo>
                    <a:pt x="2" y="0"/>
                  </a:lnTo>
                  <a:lnTo>
                    <a:pt x="0"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7" name="Freeform 2674">
              <a:extLst>
                <a:ext uri="{FF2B5EF4-FFF2-40B4-BE49-F238E27FC236}">
                  <a16:creationId xmlns:a16="http://schemas.microsoft.com/office/drawing/2014/main" xmlns="" id="{21478E58-FEEB-4F4F-AB90-9DBA823275E3}"/>
                </a:ext>
              </a:extLst>
            </p:cNvPr>
            <p:cNvSpPr>
              <a:spLocks/>
            </p:cNvSpPr>
            <p:nvPr/>
          </p:nvSpPr>
          <p:spPr bwMode="auto">
            <a:xfrm>
              <a:off x="3438" y="3100"/>
              <a:ext cx="25" cy="20"/>
            </a:xfrm>
            <a:custGeom>
              <a:avLst/>
              <a:gdLst>
                <a:gd name="T0" fmla="*/ 0 w 25"/>
                <a:gd name="T1" fmla="*/ 9 h 20"/>
                <a:gd name="T2" fmla="*/ 0 w 25"/>
                <a:gd name="T3" fmla="*/ 9 h 20"/>
                <a:gd name="T4" fmla="*/ 3 w 25"/>
                <a:gd name="T5" fmla="*/ 14 h 20"/>
                <a:gd name="T6" fmla="*/ 7 w 25"/>
                <a:gd name="T7" fmla="*/ 16 h 20"/>
                <a:gd name="T8" fmla="*/ 12 w 25"/>
                <a:gd name="T9" fmla="*/ 18 h 20"/>
                <a:gd name="T10" fmla="*/ 16 w 25"/>
                <a:gd name="T11" fmla="*/ 20 h 20"/>
                <a:gd name="T12" fmla="*/ 16 w 25"/>
                <a:gd name="T13" fmla="*/ 20 h 20"/>
                <a:gd name="T14" fmla="*/ 21 w 25"/>
                <a:gd name="T15" fmla="*/ 18 h 20"/>
                <a:gd name="T16" fmla="*/ 23 w 25"/>
                <a:gd name="T17" fmla="*/ 16 h 20"/>
                <a:gd name="T18" fmla="*/ 25 w 25"/>
                <a:gd name="T19" fmla="*/ 14 h 20"/>
                <a:gd name="T20" fmla="*/ 23 w 25"/>
                <a:gd name="T21" fmla="*/ 9 h 20"/>
                <a:gd name="T22" fmla="*/ 23 w 25"/>
                <a:gd name="T23" fmla="*/ 9 h 20"/>
                <a:gd name="T24" fmla="*/ 21 w 25"/>
                <a:gd name="T25" fmla="*/ 5 h 20"/>
                <a:gd name="T26" fmla="*/ 16 w 25"/>
                <a:gd name="T27" fmla="*/ 2 h 20"/>
                <a:gd name="T28" fmla="*/ 12 w 25"/>
                <a:gd name="T29" fmla="*/ 0 h 20"/>
                <a:gd name="T30" fmla="*/ 7 w 25"/>
                <a:gd name="T31" fmla="*/ 0 h 20"/>
                <a:gd name="T32" fmla="*/ 7 w 25"/>
                <a:gd name="T33" fmla="*/ 0 h 20"/>
                <a:gd name="T34" fmla="*/ 5 w 25"/>
                <a:gd name="T35" fmla="*/ 0 h 20"/>
                <a:gd name="T36" fmla="*/ 0 w 25"/>
                <a:gd name="T37" fmla="*/ 2 h 20"/>
                <a:gd name="T38" fmla="*/ 0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3" y="14"/>
                  </a:lnTo>
                  <a:lnTo>
                    <a:pt x="7" y="16"/>
                  </a:lnTo>
                  <a:lnTo>
                    <a:pt x="12" y="18"/>
                  </a:lnTo>
                  <a:lnTo>
                    <a:pt x="16" y="20"/>
                  </a:lnTo>
                  <a:lnTo>
                    <a:pt x="21" y="18"/>
                  </a:lnTo>
                  <a:lnTo>
                    <a:pt x="23" y="16"/>
                  </a:lnTo>
                  <a:lnTo>
                    <a:pt x="25" y="14"/>
                  </a:lnTo>
                  <a:lnTo>
                    <a:pt x="23" y="9"/>
                  </a:lnTo>
                  <a:lnTo>
                    <a:pt x="21" y="5"/>
                  </a:lnTo>
                  <a:lnTo>
                    <a:pt x="16" y="2"/>
                  </a:lnTo>
                  <a:lnTo>
                    <a:pt x="12" y="0"/>
                  </a:lnTo>
                  <a:lnTo>
                    <a:pt x="7" y="0"/>
                  </a:lnTo>
                  <a:lnTo>
                    <a:pt x="5"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8" name="Freeform 2675">
              <a:extLst>
                <a:ext uri="{FF2B5EF4-FFF2-40B4-BE49-F238E27FC236}">
                  <a16:creationId xmlns:a16="http://schemas.microsoft.com/office/drawing/2014/main" xmlns="" id="{8431B2A5-5777-EB42-B837-E5FE865672AF}"/>
                </a:ext>
              </a:extLst>
            </p:cNvPr>
            <p:cNvSpPr>
              <a:spLocks/>
            </p:cNvSpPr>
            <p:nvPr/>
          </p:nvSpPr>
          <p:spPr bwMode="auto">
            <a:xfrm>
              <a:off x="3438" y="3100"/>
              <a:ext cx="25" cy="20"/>
            </a:xfrm>
            <a:custGeom>
              <a:avLst/>
              <a:gdLst>
                <a:gd name="T0" fmla="*/ 0 w 25"/>
                <a:gd name="T1" fmla="*/ 9 h 20"/>
                <a:gd name="T2" fmla="*/ 0 w 25"/>
                <a:gd name="T3" fmla="*/ 9 h 20"/>
                <a:gd name="T4" fmla="*/ 3 w 25"/>
                <a:gd name="T5" fmla="*/ 14 h 20"/>
                <a:gd name="T6" fmla="*/ 7 w 25"/>
                <a:gd name="T7" fmla="*/ 16 h 20"/>
                <a:gd name="T8" fmla="*/ 12 w 25"/>
                <a:gd name="T9" fmla="*/ 18 h 20"/>
                <a:gd name="T10" fmla="*/ 16 w 25"/>
                <a:gd name="T11" fmla="*/ 20 h 20"/>
                <a:gd name="T12" fmla="*/ 16 w 25"/>
                <a:gd name="T13" fmla="*/ 20 h 20"/>
                <a:gd name="T14" fmla="*/ 21 w 25"/>
                <a:gd name="T15" fmla="*/ 18 h 20"/>
                <a:gd name="T16" fmla="*/ 23 w 25"/>
                <a:gd name="T17" fmla="*/ 16 h 20"/>
                <a:gd name="T18" fmla="*/ 25 w 25"/>
                <a:gd name="T19" fmla="*/ 14 h 20"/>
                <a:gd name="T20" fmla="*/ 23 w 25"/>
                <a:gd name="T21" fmla="*/ 9 h 20"/>
                <a:gd name="T22" fmla="*/ 23 w 25"/>
                <a:gd name="T23" fmla="*/ 9 h 20"/>
                <a:gd name="T24" fmla="*/ 21 w 25"/>
                <a:gd name="T25" fmla="*/ 5 h 20"/>
                <a:gd name="T26" fmla="*/ 16 w 25"/>
                <a:gd name="T27" fmla="*/ 2 h 20"/>
                <a:gd name="T28" fmla="*/ 12 w 25"/>
                <a:gd name="T29" fmla="*/ 0 h 20"/>
                <a:gd name="T30" fmla="*/ 7 w 25"/>
                <a:gd name="T31" fmla="*/ 0 h 20"/>
                <a:gd name="T32" fmla="*/ 7 w 25"/>
                <a:gd name="T33" fmla="*/ 0 h 20"/>
                <a:gd name="T34" fmla="*/ 5 w 25"/>
                <a:gd name="T35" fmla="*/ 0 h 20"/>
                <a:gd name="T36" fmla="*/ 0 w 25"/>
                <a:gd name="T37" fmla="*/ 2 h 20"/>
                <a:gd name="T38" fmla="*/ 0 w 25"/>
                <a:gd name="T39" fmla="*/ 7 h 20"/>
                <a:gd name="T40" fmla="*/ 0 w 2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0" y="9"/>
                  </a:moveTo>
                  <a:lnTo>
                    <a:pt x="0" y="9"/>
                  </a:lnTo>
                  <a:lnTo>
                    <a:pt x="3" y="14"/>
                  </a:lnTo>
                  <a:lnTo>
                    <a:pt x="7" y="16"/>
                  </a:lnTo>
                  <a:lnTo>
                    <a:pt x="12" y="18"/>
                  </a:lnTo>
                  <a:lnTo>
                    <a:pt x="16" y="20"/>
                  </a:lnTo>
                  <a:lnTo>
                    <a:pt x="21" y="18"/>
                  </a:lnTo>
                  <a:lnTo>
                    <a:pt x="23" y="16"/>
                  </a:lnTo>
                  <a:lnTo>
                    <a:pt x="25" y="14"/>
                  </a:lnTo>
                  <a:lnTo>
                    <a:pt x="23" y="9"/>
                  </a:lnTo>
                  <a:lnTo>
                    <a:pt x="21" y="5"/>
                  </a:lnTo>
                  <a:lnTo>
                    <a:pt x="16" y="2"/>
                  </a:lnTo>
                  <a:lnTo>
                    <a:pt x="12" y="0"/>
                  </a:lnTo>
                  <a:lnTo>
                    <a:pt x="7" y="0"/>
                  </a:lnTo>
                  <a:lnTo>
                    <a:pt x="5"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59" name="Freeform 2676">
              <a:extLst>
                <a:ext uri="{FF2B5EF4-FFF2-40B4-BE49-F238E27FC236}">
                  <a16:creationId xmlns:a16="http://schemas.microsoft.com/office/drawing/2014/main" xmlns="" id="{D8D8AA4A-1C4B-4E4E-90F0-22E54C006B07}"/>
                </a:ext>
              </a:extLst>
            </p:cNvPr>
            <p:cNvSpPr>
              <a:spLocks/>
            </p:cNvSpPr>
            <p:nvPr/>
          </p:nvSpPr>
          <p:spPr bwMode="auto">
            <a:xfrm>
              <a:off x="3416" y="3100"/>
              <a:ext cx="22" cy="20"/>
            </a:xfrm>
            <a:custGeom>
              <a:avLst/>
              <a:gdLst>
                <a:gd name="T0" fmla="*/ 0 w 22"/>
                <a:gd name="T1" fmla="*/ 9 h 20"/>
                <a:gd name="T2" fmla="*/ 0 w 22"/>
                <a:gd name="T3" fmla="*/ 9 h 20"/>
                <a:gd name="T4" fmla="*/ 2 w 22"/>
                <a:gd name="T5" fmla="*/ 14 h 20"/>
                <a:gd name="T6" fmla="*/ 7 w 22"/>
                <a:gd name="T7" fmla="*/ 18 h 20"/>
                <a:gd name="T8" fmla="*/ 11 w 22"/>
                <a:gd name="T9" fmla="*/ 18 h 20"/>
                <a:gd name="T10" fmla="*/ 16 w 22"/>
                <a:gd name="T11" fmla="*/ 20 h 20"/>
                <a:gd name="T12" fmla="*/ 16 w 22"/>
                <a:gd name="T13" fmla="*/ 20 h 20"/>
                <a:gd name="T14" fmla="*/ 20 w 22"/>
                <a:gd name="T15" fmla="*/ 18 h 20"/>
                <a:gd name="T16" fmla="*/ 22 w 22"/>
                <a:gd name="T17" fmla="*/ 16 h 20"/>
                <a:gd name="T18" fmla="*/ 22 w 22"/>
                <a:gd name="T19" fmla="*/ 14 h 20"/>
                <a:gd name="T20" fmla="*/ 22 w 22"/>
                <a:gd name="T21" fmla="*/ 9 h 20"/>
                <a:gd name="T22" fmla="*/ 22 w 22"/>
                <a:gd name="T23" fmla="*/ 9 h 20"/>
                <a:gd name="T24" fmla="*/ 20 w 22"/>
                <a:gd name="T25" fmla="*/ 7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7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4"/>
                  </a:lnTo>
                  <a:lnTo>
                    <a:pt x="7" y="18"/>
                  </a:lnTo>
                  <a:lnTo>
                    <a:pt x="11" y="18"/>
                  </a:lnTo>
                  <a:lnTo>
                    <a:pt x="16" y="20"/>
                  </a:lnTo>
                  <a:lnTo>
                    <a:pt x="20" y="18"/>
                  </a:lnTo>
                  <a:lnTo>
                    <a:pt x="22" y="16"/>
                  </a:lnTo>
                  <a:lnTo>
                    <a:pt x="22" y="14"/>
                  </a:lnTo>
                  <a:lnTo>
                    <a:pt x="22" y="9"/>
                  </a:lnTo>
                  <a:lnTo>
                    <a:pt x="20" y="7"/>
                  </a:lnTo>
                  <a:lnTo>
                    <a:pt x="18" y="2"/>
                  </a:lnTo>
                  <a:lnTo>
                    <a:pt x="13" y="0"/>
                  </a:lnTo>
                  <a:lnTo>
                    <a:pt x="9" y="0"/>
                  </a:lnTo>
                  <a:lnTo>
                    <a:pt x="4" y="0"/>
                  </a:lnTo>
                  <a:lnTo>
                    <a:pt x="2"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0" name="Freeform 2677">
              <a:extLst>
                <a:ext uri="{FF2B5EF4-FFF2-40B4-BE49-F238E27FC236}">
                  <a16:creationId xmlns:a16="http://schemas.microsoft.com/office/drawing/2014/main" xmlns="" id="{DEE94D35-929A-B340-8434-62CC7F96ED38}"/>
                </a:ext>
              </a:extLst>
            </p:cNvPr>
            <p:cNvSpPr>
              <a:spLocks/>
            </p:cNvSpPr>
            <p:nvPr/>
          </p:nvSpPr>
          <p:spPr bwMode="auto">
            <a:xfrm>
              <a:off x="3416" y="3100"/>
              <a:ext cx="22" cy="20"/>
            </a:xfrm>
            <a:custGeom>
              <a:avLst/>
              <a:gdLst>
                <a:gd name="T0" fmla="*/ 0 w 22"/>
                <a:gd name="T1" fmla="*/ 9 h 20"/>
                <a:gd name="T2" fmla="*/ 0 w 22"/>
                <a:gd name="T3" fmla="*/ 9 h 20"/>
                <a:gd name="T4" fmla="*/ 2 w 22"/>
                <a:gd name="T5" fmla="*/ 14 h 20"/>
                <a:gd name="T6" fmla="*/ 7 w 22"/>
                <a:gd name="T7" fmla="*/ 18 h 20"/>
                <a:gd name="T8" fmla="*/ 11 w 22"/>
                <a:gd name="T9" fmla="*/ 18 h 20"/>
                <a:gd name="T10" fmla="*/ 16 w 22"/>
                <a:gd name="T11" fmla="*/ 20 h 20"/>
                <a:gd name="T12" fmla="*/ 16 w 22"/>
                <a:gd name="T13" fmla="*/ 20 h 20"/>
                <a:gd name="T14" fmla="*/ 20 w 22"/>
                <a:gd name="T15" fmla="*/ 18 h 20"/>
                <a:gd name="T16" fmla="*/ 22 w 22"/>
                <a:gd name="T17" fmla="*/ 16 h 20"/>
                <a:gd name="T18" fmla="*/ 22 w 22"/>
                <a:gd name="T19" fmla="*/ 14 h 20"/>
                <a:gd name="T20" fmla="*/ 22 w 22"/>
                <a:gd name="T21" fmla="*/ 9 h 20"/>
                <a:gd name="T22" fmla="*/ 22 w 22"/>
                <a:gd name="T23" fmla="*/ 9 h 20"/>
                <a:gd name="T24" fmla="*/ 20 w 22"/>
                <a:gd name="T25" fmla="*/ 7 h 20"/>
                <a:gd name="T26" fmla="*/ 18 w 22"/>
                <a:gd name="T27" fmla="*/ 2 h 20"/>
                <a:gd name="T28" fmla="*/ 13 w 22"/>
                <a:gd name="T29" fmla="*/ 0 h 20"/>
                <a:gd name="T30" fmla="*/ 9 w 22"/>
                <a:gd name="T31" fmla="*/ 0 h 20"/>
                <a:gd name="T32" fmla="*/ 9 w 22"/>
                <a:gd name="T33" fmla="*/ 0 h 20"/>
                <a:gd name="T34" fmla="*/ 4 w 22"/>
                <a:gd name="T35" fmla="*/ 0 h 20"/>
                <a:gd name="T36" fmla="*/ 2 w 22"/>
                <a:gd name="T37" fmla="*/ 2 h 20"/>
                <a:gd name="T38" fmla="*/ 0 w 22"/>
                <a:gd name="T39" fmla="*/ 7 h 20"/>
                <a:gd name="T40" fmla="*/ 0 w 22"/>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9"/>
                  </a:moveTo>
                  <a:lnTo>
                    <a:pt x="0" y="9"/>
                  </a:lnTo>
                  <a:lnTo>
                    <a:pt x="2" y="14"/>
                  </a:lnTo>
                  <a:lnTo>
                    <a:pt x="7" y="18"/>
                  </a:lnTo>
                  <a:lnTo>
                    <a:pt x="11" y="18"/>
                  </a:lnTo>
                  <a:lnTo>
                    <a:pt x="16" y="20"/>
                  </a:lnTo>
                  <a:lnTo>
                    <a:pt x="20" y="18"/>
                  </a:lnTo>
                  <a:lnTo>
                    <a:pt x="22" y="16"/>
                  </a:lnTo>
                  <a:lnTo>
                    <a:pt x="22" y="14"/>
                  </a:lnTo>
                  <a:lnTo>
                    <a:pt x="22" y="9"/>
                  </a:lnTo>
                  <a:lnTo>
                    <a:pt x="20" y="7"/>
                  </a:lnTo>
                  <a:lnTo>
                    <a:pt x="18" y="2"/>
                  </a:lnTo>
                  <a:lnTo>
                    <a:pt x="13" y="0"/>
                  </a:lnTo>
                  <a:lnTo>
                    <a:pt x="9" y="0"/>
                  </a:lnTo>
                  <a:lnTo>
                    <a:pt x="4" y="0"/>
                  </a:lnTo>
                  <a:lnTo>
                    <a:pt x="2"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1" name="Freeform 2678">
              <a:extLst>
                <a:ext uri="{FF2B5EF4-FFF2-40B4-BE49-F238E27FC236}">
                  <a16:creationId xmlns:a16="http://schemas.microsoft.com/office/drawing/2014/main" xmlns="" id="{715503D4-AD9C-8E40-82A3-B7E10C3A5DE7}"/>
                </a:ext>
              </a:extLst>
            </p:cNvPr>
            <p:cNvSpPr>
              <a:spLocks/>
            </p:cNvSpPr>
            <p:nvPr/>
          </p:nvSpPr>
          <p:spPr bwMode="auto">
            <a:xfrm>
              <a:off x="3396" y="3100"/>
              <a:ext cx="22" cy="20"/>
            </a:xfrm>
            <a:custGeom>
              <a:avLst/>
              <a:gdLst>
                <a:gd name="T0" fmla="*/ 0 w 22"/>
                <a:gd name="T1" fmla="*/ 11 h 20"/>
                <a:gd name="T2" fmla="*/ 0 w 22"/>
                <a:gd name="T3" fmla="*/ 11 h 20"/>
                <a:gd name="T4" fmla="*/ 2 w 22"/>
                <a:gd name="T5" fmla="*/ 14 h 20"/>
                <a:gd name="T6" fmla="*/ 4 w 22"/>
                <a:gd name="T7" fmla="*/ 18 h 20"/>
                <a:gd name="T8" fmla="*/ 9 w 22"/>
                <a:gd name="T9" fmla="*/ 20 h 20"/>
                <a:gd name="T10" fmla="*/ 13 w 22"/>
                <a:gd name="T11" fmla="*/ 20 h 20"/>
                <a:gd name="T12" fmla="*/ 13 w 22"/>
                <a:gd name="T13" fmla="*/ 20 h 20"/>
                <a:gd name="T14" fmla="*/ 18 w 22"/>
                <a:gd name="T15" fmla="*/ 20 h 20"/>
                <a:gd name="T16" fmla="*/ 20 w 22"/>
                <a:gd name="T17" fmla="*/ 18 h 20"/>
                <a:gd name="T18" fmla="*/ 22 w 22"/>
                <a:gd name="T19" fmla="*/ 14 h 20"/>
                <a:gd name="T20" fmla="*/ 20 w 22"/>
                <a:gd name="T21" fmla="*/ 9 h 20"/>
                <a:gd name="T22" fmla="*/ 20 w 22"/>
                <a:gd name="T23" fmla="*/ 9 h 20"/>
                <a:gd name="T24" fmla="*/ 18 w 22"/>
                <a:gd name="T25" fmla="*/ 7 h 20"/>
                <a:gd name="T26" fmla="*/ 15 w 22"/>
                <a:gd name="T27" fmla="*/ 2 h 20"/>
                <a:gd name="T28" fmla="*/ 11 w 22"/>
                <a:gd name="T29" fmla="*/ 0 h 20"/>
                <a:gd name="T30" fmla="*/ 6 w 22"/>
                <a:gd name="T31" fmla="*/ 0 h 20"/>
                <a:gd name="T32" fmla="*/ 6 w 22"/>
                <a:gd name="T33" fmla="*/ 0 h 20"/>
                <a:gd name="T34" fmla="*/ 2 w 22"/>
                <a:gd name="T35" fmla="*/ 2 h 20"/>
                <a:gd name="T36" fmla="*/ 0 w 22"/>
                <a:gd name="T37" fmla="*/ 5 h 20"/>
                <a:gd name="T38" fmla="*/ 0 w 22"/>
                <a:gd name="T39" fmla="*/ 7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2" y="14"/>
                  </a:lnTo>
                  <a:lnTo>
                    <a:pt x="4" y="18"/>
                  </a:lnTo>
                  <a:lnTo>
                    <a:pt x="9" y="20"/>
                  </a:lnTo>
                  <a:lnTo>
                    <a:pt x="13" y="20"/>
                  </a:lnTo>
                  <a:lnTo>
                    <a:pt x="18" y="20"/>
                  </a:lnTo>
                  <a:lnTo>
                    <a:pt x="20" y="18"/>
                  </a:lnTo>
                  <a:lnTo>
                    <a:pt x="22" y="14"/>
                  </a:lnTo>
                  <a:lnTo>
                    <a:pt x="20" y="9"/>
                  </a:lnTo>
                  <a:lnTo>
                    <a:pt x="18" y="7"/>
                  </a:lnTo>
                  <a:lnTo>
                    <a:pt x="15" y="2"/>
                  </a:lnTo>
                  <a:lnTo>
                    <a:pt x="11" y="0"/>
                  </a:lnTo>
                  <a:lnTo>
                    <a:pt x="6" y="0"/>
                  </a:lnTo>
                  <a:lnTo>
                    <a:pt x="2" y="2"/>
                  </a:lnTo>
                  <a:lnTo>
                    <a:pt x="0"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2" name="Freeform 2679">
              <a:extLst>
                <a:ext uri="{FF2B5EF4-FFF2-40B4-BE49-F238E27FC236}">
                  <a16:creationId xmlns:a16="http://schemas.microsoft.com/office/drawing/2014/main" xmlns="" id="{55F3B297-6C40-3E45-B133-FCB754DFCBD0}"/>
                </a:ext>
              </a:extLst>
            </p:cNvPr>
            <p:cNvSpPr>
              <a:spLocks/>
            </p:cNvSpPr>
            <p:nvPr/>
          </p:nvSpPr>
          <p:spPr bwMode="auto">
            <a:xfrm>
              <a:off x="3396" y="3100"/>
              <a:ext cx="22" cy="20"/>
            </a:xfrm>
            <a:custGeom>
              <a:avLst/>
              <a:gdLst>
                <a:gd name="T0" fmla="*/ 0 w 22"/>
                <a:gd name="T1" fmla="*/ 11 h 20"/>
                <a:gd name="T2" fmla="*/ 0 w 22"/>
                <a:gd name="T3" fmla="*/ 11 h 20"/>
                <a:gd name="T4" fmla="*/ 2 w 22"/>
                <a:gd name="T5" fmla="*/ 14 h 20"/>
                <a:gd name="T6" fmla="*/ 4 w 22"/>
                <a:gd name="T7" fmla="*/ 18 h 20"/>
                <a:gd name="T8" fmla="*/ 9 w 22"/>
                <a:gd name="T9" fmla="*/ 20 h 20"/>
                <a:gd name="T10" fmla="*/ 13 w 22"/>
                <a:gd name="T11" fmla="*/ 20 h 20"/>
                <a:gd name="T12" fmla="*/ 13 w 22"/>
                <a:gd name="T13" fmla="*/ 20 h 20"/>
                <a:gd name="T14" fmla="*/ 18 w 22"/>
                <a:gd name="T15" fmla="*/ 20 h 20"/>
                <a:gd name="T16" fmla="*/ 20 w 22"/>
                <a:gd name="T17" fmla="*/ 18 h 20"/>
                <a:gd name="T18" fmla="*/ 22 w 22"/>
                <a:gd name="T19" fmla="*/ 14 h 20"/>
                <a:gd name="T20" fmla="*/ 20 w 22"/>
                <a:gd name="T21" fmla="*/ 9 h 20"/>
                <a:gd name="T22" fmla="*/ 20 w 22"/>
                <a:gd name="T23" fmla="*/ 9 h 20"/>
                <a:gd name="T24" fmla="*/ 18 w 22"/>
                <a:gd name="T25" fmla="*/ 7 h 20"/>
                <a:gd name="T26" fmla="*/ 15 w 22"/>
                <a:gd name="T27" fmla="*/ 2 h 20"/>
                <a:gd name="T28" fmla="*/ 11 w 22"/>
                <a:gd name="T29" fmla="*/ 0 h 20"/>
                <a:gd name="T30" fmla="*/ 6 w 22"/>
                <a:gd name="T31" fmla="*/ 0 h 20"/>
                <a:gd name="T32" fmla="*/ 6 w 22"/>
                <a:gd name="T33" fmla="*/ 0 h 20"/>
                <a:gd name="T34" fmla="*/ 2 w 22"/>
                <a:gd name="T35" fmla="*/ 2 h 20"/>
                <a:gd name="T36" fmla="*/ 0 w 22"/>
                <a:gd name="T37" fmla="*/ 5 h 20"/>
                <a:gd name="T38" fmla="*/ 0 w 22"/>
                <a:gd name="T39" fmla="*/ 7 h 20"/>
                <a:gd name="T40" fmla="*/ 0 w 22"/>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 h="20">
                  <a:moveTo>
                    <a:pt x="0" y="11"/>
                  </a:moveTo>
                  <a:lnTo>
                    <a:pt x="0" y="11"/>
                  </a:lnTo>
                  <a:lnTo>
                    <a:pt x="2" y="14"/>
                  </a:lnTo>
                  <a:lnTo>
                    <a:pt x="4" y="18"/>
                  </a:lnTo>
                  <a:lnTo>
                    <a:pt x="9" y="20"/>
                  </a:lnTo>
                  <a:lnTo>
                    <a:pt x="13" y="20"/>
                  </a:lnTo>
                  <a:lnTo>
                    <a:pt x="18" y="20"/>
                  </a:lnTo>
                  <a:lnTo>
                    <a:pt x="20" y="18"/>
                  </a:lnTo>
                  <a:lnTo>
                    <a:pt x="22" y="14"/>
                  </a:lnTo>
                  <a:lnTo>
                    <a:pt x="20" y="9"/>
                  </a:lnTo>
                  <a:lnTo>
                    <a:pt x="18" y="7"/>
                  </a:lnTo>
                  <a:lnTo>
                    <a:pt x="15" y="2"/>
                  </a:lnTo>
                  <a:lnTo>
                    <a:pt x="11" y="0"/>
                  </a:lnTo>
                  <a:lnTo>
                    <a:pt x="6" y="0"/>
                  </a:lnTo>
                  <a:lnTo>
                    <a:pt x="2" y="2"/>
                  </a:lnTo>
                  <a:lnTo>
                    <a:pt x="0"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3" name="Freeform 2680">
              <a:extLst>
                <a:ext uri="{FF2B5EF4-FFF2-40B4-BE49-F238E27FC236}">
                  <a16:creationId xmlns:a16="http://schemas.microsoft.com/office/drawing/2014/main" xmlns="" id="{F5A9A6E4-1744-394B-8B55-9A777C57D47B}"/>
                </a:ext>
              </a:extLst>
            </p:cNvPr>
            <p:cNvSpPr>
              <a:spLocks/>
            </p:cNvSpPr>
            <p:nvPr/>
          </p:nvSpPr>
          <p:spPr bwMode="auto">
            <a:xfrm>
              <a:off x="3373" y="3100"/>
              <a:ext cx="23" cy="20"/>
            </a:xfrm>
            <a:custGeom>
              <a:avLst/>
              <a:gdLst>
                <a:gd name="T0" fmla="*/ 0 w 23"/>
                <a:gd name="T1" fmla="*/ 11 h 20"/>
                <a:gd name="T2" fmla="*/ 0 w 23"/>
                <a:gd name="T3" fmla="*/ 11 h 20"/>
                <a:gd name="T4" fmla="*/ 2 w 23"/>
                <a:gd name="T5" fmla="*/ 16 h 20"/>
                <a:gd name="T6" fmla="*/ 7 w 23"/>
                <a:gd name="T7" fmla="*/ 18 h 20"/>
                <a:gd name="T8" fmla="*/ 9 w 23"/>
                <a:gd name="T9" fmla="*/ 20 h 20"/>
                <a:gd name="T10" fmla="*/ 14 w 23"/>
                <a:gd name="T11" fmla="*/ 20 h 20"/>
                <a:gd name="T12" fmla="*/ 14 w 23"/>
                <a:gd name="T13" fmla="*/ 20 h 20"/>
                <a:gd name="T14" fmla="*/ 18 w 23"/>
                <a:gd name="T15" fmla="*/ 20 h 20"/>
                <a:gd name="T16" fmla="*/ 20 w 23"/>
                <a:gd name="T17" fmla="*/ 18 h 20"/>
                <a:gd name="T18" fmla="*/ 23 w 23"/>
                <a:gd name="T19" fmla="*/ 14 h 20"/>
                <a:gd name="T20" fmla="*/ 23 w 23"/>
                <a:gd name="T21" fmla="*/ 11 h 20"/>
                <a:gd name="T22" fmla="*/ 23 w 23"/>
                <a:gd name="T23" fmla="*/ 11 h 20"/>
                <a:gd name="T24" fmla="*/ 20 w 23"/>
                <a:gd name="T25" fmla="*/ 7 h 20"/>
                <a:gd name="T26" fmla="*/ 16 w 23"/>
                <a:gd name="T27" fmla="*/ 5 h 20"/>
                <a:gd name="T28" fmla="*/ 14 w 23"/>
                <a:gd name="T29" fmla="*/ 2 h 20"/>
                <a:gd name="T30" fmla="*/ 9 w 23"/>
                <a:gd name="T31" fmla="*/ 0 h 20"/>
                <a:gd name="T32" fmla="*/ 9 w 23"/>
                <a:gd name="T33" fmla="*/ 0 h 20"/>
                <a:gd name="T34" fmla="*/ 5 w 23"/>
                <a:gd name="T35" fmla="*/ 2 h 20"/>
                <a:gd name="T36" fmla="*/ 2 w 23"/>
                <a:gd name="T37" fmla="*/ 5 h 20"/>
                <a:gd name="T38" fmla="*/ 0 w 23"/>
                <a:gd name="T39" fmla="*/ 7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2" y="16"/>
                  </a:lnTo>
                  <a:lnTo>
                    <a:pt x="7" y="18"/>
                  </a:lnTo>
                  <a:lnTo>
                    <a:pt x="9" y="20"/>
                  </a:lnTo>
                  <a:lnTo>
                    <a:pt x="14" y="20"/>
                  </a:lnTo>
                  <a:lnTo>
                    <a:pt x="18" y="20"/>
                  </a:lnTo>
                  <a:lnTo>
                    <a:pt x="20" y="18"/>
                  </a:lnTo>
                  <a:lnTo>
                    <a:pt x="23" y="14"/>
                  </a:lnTo>
                  <a:lnTo>
                    <a:pt x="23" y="11"/>
                  </a:lnTo>
                  <a:lnTo>
                    <a:pt x="20" y="7"/>
                  </a:lnTo>
                  <a:lnTo>
                    <a:pt x="16" y="5"/>
                  </a:lnTo>
                  <a:lnTo>
                    <a:pt x="14" y="2"/>
                  </a:lnTo>
                  <a:lnTo>
                    <a:pt x="9" y="0"/>
                  </a:lnTo>
                  <a:lnTo>
                    <a:pt x="5"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4" name="Freeform 2681">
              <a:extLst>
                <a:ext uri="{FF2B5EF4-FFF2-40B4-BE49-F238E27FC236}">
                  <a16:creationId xmlns:a16="http://schemas.microsoft.com/office/drawing/2014/main" xmlns="" id="{0FB8E90D-7C3B-B546-9C2A-9CD1F8748627}"/>
                </a:ext>
              </a:extLst>
            </p:cNvPr>
            <p:cNvSpPr>
              <a:spLocks/>
            </p:cNvSpPr>
            <p:nvPr/>
          </p:nvSpPr>
          <p:spPr bwMode="auto">
            <a:xfrm>
              <a:off x="3373" y="3100"/>
              <a:ext cx="23" cy="20"/>
            </a:xfrm>
            <a:custGeom>
              <a:avLst/>
              <a:gdLst>
                <a:gd name="T0" fmla="*/ 0 w 23"/>
                <a:gd name="T1" fmla="*/ 11 h 20"/>
                <a:gd name="T2" fmla="*/ 0 w 23"/>
                <a:gd name="T3" fmla="*/ 11 h 20"/>
                <a:gd name="T4" fmla="*/ 2 w 23"/>
                <a:gd name="T5" fmla="*/ 16 h 20"/>
                <a:gd name="T6" fmla="*/ 7 w 23"/>
                <a:gd name="T7" fmla="*/ 18 h 20"/>
                <a:gd name="T8" fmla="*/ 9 w 23"/>
                <a:gd name="T9" fmla="*/ 20 h 20"/>
                <a:gd name="T10" fmla="*/ 14 w 23"/>
                <a:gd name="T11" fmla="*/ 20 h 20"/>
                <a:gd name="T12" fmla="*/ 14 w 23"/>
                <a:gd name="T13" fmla="*/ 20 h 20"/>
                <a:gd name="T14" fmla="*/ 18 w 23"/>
                <a:gd name="T15" fmla="*/ 20 h 20"/>
                <a:gd name="T16" fmla="*/ 20 w 23"/>
                <a:gd name="T17" fmla="*/ 18 h 20"/>
                <a:gd name="T18" fmla="*/ 23 w 23"/>
                <a:gd name="T19" fmla="*/ 14 h 20"/>
                <a:gd name="T20" fmla="*/ 23 w 23"/>
                <a:gd name="T21" fmla="*/ 11 h 20"/>
                <a:gd name="T22" fmla="*/ 23 w 23"/>
                <a:gd name="T23" fmla="*/ 11 h 20"/>
                <a:gd name="T24" fmla="*/ 20 w 23"/>
                <a:gd name="T25" fmla="*/ 7 h 20"/>
                <a:gd name="T26" fmla="*/ 16 w 23"/>
                <a:gd name="T27" fmla="*/ 5 h 20"/>
                <a:gd name="T28" fmla="*/ 14 w 23"/>
                <a:gd name="T29" fmla="*/ 2 h 20"/>
                <a:gd name="T30" fmla="*/ 9 w 23"/>
                <a:gd name="T31" fmla="*/ 0 h 20"/>
                <a:gd name="T32" fmla="*/ 9 w 23"/>
                <a:gd name="T33" fmla="*/ 0 h 20"/>
                <a:gd name="T34" fmla="*/ 5 w 23"/>
                <a:gd name="T35" fmla="*/ 2 h 20"/>
                <a:gd name="T36" fmla="*/ 2 w 23"/>
                <a:gd name="T37" fmla="*/ 5 h 20"/>
                <a:gd name="T38" fmla="*/ 0 w 23"/>
                <a:gd name="T39" fmla="*/ 7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2" y="16"/>
                  </a:lnTo>
                  <a:lnTo>
                    <a:pt x="7" y="18"/>
                  </a:lnTo>
                  <a:lnTo>
                    <a:pt x="9" y="20"/>
                  </a:lnTo>
                  <a:lnTo>
                    <a:pt x="14" y="20"/>
                  </a:lnTo>
                  <a:lnTo>
                    <a:pt x="18" y="20"/>
                  </a:lnTo>
                  <a:lnTo>
                    <a:pt x="20" y="18"/>
                  </a:lnTo>
                  <a:lnTo>
                    <a:pt x="23" y="14"/>
                  </a:lnTo>
                  <a:lnTo>
                    <a:pt x="23" y="11"/>
                  </a:lnTo>
                  <a:lnTo>
                    <a:pt x="20" y="7"/>
                  </a:lnTo>
                  <a:lnTo>
                    <a:pt x="16" y="5"/>
                  </a:lnTo>
                  <a:lnTo>
                    <a:pt x="14" y="2"/>
                  </a:lnTo>
                  <a:lnTo>
                    <a:pt x="9" y="0"/>
                  </a:lnTo>
                  <a:lnTo>
                    <a:pt x="5"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5" name="Freeform 2682">
              <a:extLst>
                <a:ext uri="{FF2B5EF4-FFF2-40B4-BE49-F238E27FC236}">
                  <a16:creationId xmlns:a16="http://schemas.microsoft.com/office/drawing/2014/main" xmlns="" id="{94BC7450-6FA4-F44C-8FF5-79C474F4D6B9}"/>
                </a:ext>
              </a:extLst>
            </p:cNvPr>
            <p:cNvSpPr>
              <a:spLocks/>
            </p:cNvSpPr>
            <p:nvPr/>
          </p:nvSpPr>
          <p:spPr bwMode="auto">
            <a:xfrm>
              <a:off x="3353" y="3102"/>
              <a:ext cx="20" cy="18"/>
            </a:xfrm>
            <a:custGeom>
              <a:avLst/>
              <a:gdLst>
                <a:gd name="T0" fmla="*/ 0 w 20"/>
                <a:gd name="T1" fmla="*/ 9 h 18"/>
                <a:gd name="T2" fmla="*/ 0 w 20"/>
                <a:gd name="T3" fmla="*/ 9 h 18"/>
                <a:gd name="T4" fmla="*/ 2 w 20"/>
                <a:gd name="T5" fmla="*/ 14 h 18"/>
                <a:gd name="T6" fmla="*/ 4 w 20"/>
                <a:gd name="T7" fmla="*/ 16 h 18"/>
                <a:gd name="T8" fmla="*/ 9 w 20"/>
                <a:gd name="T9" fmla="*/ 18 h 18"/>
                <a:gd name="T10" fmla="*/ 13 w 20"/>
                <a:gd name="T11" fmla="*/ 18 h 18"/>
                <a:gd name="T12" fmla="*/ 13 w 20"/>
                <a:gd name="T13" fmla="*/ 18 h 18"/>
                <a:gd name="T14" fmla="*/ 18 w 20"/>
                <a:gd name="T15" fmla="*/ 18 h 18"/>
                <a:gd name="T16" fmla="*/ 20 w 20"/>
                <a:gd name="T17" fmla="*/ 16 h 18"/>
                <a:gd name="T18" fmla="*/ 20 w 20"/>
                <a:gd name="T19" fmla="*/ 14 h 18"/>
                <a:gd name="T20" fmla="*/ 20 w 20"/>
                <a:gd name="T21" fmla="*/ 9 h 18"/>
                <a:gd name="T22" fmla="*/ 20 w 20"/>
                <a:gd name="T23" fmla="*/ 9 h 18"/>
                <a:gd name="T24" fmla="*/ 18 w 20"/>
                <a:gd name="T25" fmla="*/ 5 h 18"/>
                <a:gd name="T26" fmla="*/ 16 w 20"/>
                <a:gd name="T27" fmla="*/ 3 h 18"/>
                <a:gd name="T28" fmla="*/ 11 w 20"/>
                <a:gd name="T29" fmla="*/ 0 h 18"/>
                <a:gd name="T30" fmla="*/ 9 w 20"/>
                <a:gd name="T31" fmla="*/ 0 h 18"/>
                <a:gd name="T32" fmla="*/ 9 w 20"/>
                <a:gd name="T33" fmla="*/ 0 h 18"/>
                <a:gd name="T34" fmla="*/ 4 w 20"/>
                <a:gd name="T35" fmla="*/ 0 h 18"/>
                <a:gd name="T36" fmla="*/ 2 w 20"/>
                <a:gd name="T37" fmla="*/ 3 h 18"/>
                <a:gd name="T38" fmla="*/ 0 w 20"/>
                <a:gd name="T39" fmla="*/ 5 h 18"/>
                <a:gd name="T40" fmla="*/ 0 w 20"/>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8">
                  <a:moveTo>
                    <a:pt x="0" y="9"/>
                  </a:moveTo>
                  <a:lnTo>
                    <a:pt x="0" y="9"/>
                  </a:lnTo>
                  <a:lnTo>
                    <a:pt x="2" y="14"/>
                  </a:lnTo>
                  <a:lnTo>
                    <a:pt x="4" y="16"/>
                  </a:lnTo>
                  <a:lnTo>
                    <a:pt x="9" y="18"/>
                  </a:lnTo>
                  <a:lnTo>
                    <a:pt x="13" y="18"/>
                  </a:lnTo>
                  <a:lnTo>
                    <a:pt x="18" y="18"/>
                  </a:lnTo>
                  <a:lnTo>
                    <a:pt x="20" y="16"/>
                  </a:lnTo>
                  <a:lnTo>
                    <a:pt x="20" y="14"/>
                  </a:lnTo>
                  <a:lnTo>
                    <a:pt x="20" y="9"/>
                  </a:lnTo>
                  <a:lnTo>
                    <a:pt x="18" y="5"/>
                  </a:lnTo>
                  <a:lnTo>
                    <a:pt x="16" y="3"/>
                  </a:lnTo>
                  <a:lnTo>
                    <a:pt x="11" y="0"/>
                  </a:lnTo>
                  <a:lnTo>
                    <a:pt x="9" y="0"/>
                  </a:lnTo>
                  <a:lnTo>
                    <a:pt x="4" y="0"/>
                  </a:lnTo>
                  <a:lnTo>
                    <a:pt x="2"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6" name="Freeform 2683">
              <a:extLst>
                <a:ext uri="{FF2B5EF4-FFF2-40B4-BE49-F238E27FC236}">
                  <a16:creationId xmlns:a16="http://schemas.microsoft.com/office/drawing/2014/main" xmlns="" id="{A68AEE2E-5CB4-2A4A-B169-A57C85694730}"/>
                </a:ext>
              </a:extLst>
            </p:cNvPr>
            <p:cNvSpPr>
              <a:spLocks/>
            </p:cNvSpPr>
            <p:nvPr/>
          </p:nvSpPr>
          <p:spPr bwMode="auto">
            <a:xfrm>
              <a:off x="3353" y="3102"/>
              <a:ext cx="20" cy="18"/>
            </a:xfrm>
            <a:custGeom>
              <a:avLst/>
              <a:gdLst>
                <a:gd name="T0" fmla="*/ 0 w 20"/>
                <a:gd name="T1" fmla="*/ 9 h 18"/>
                <a:gd name="T2" fmla="*/ 0 w 20"/>
                <a:gd name="T3" fmla="*/ 9 h 18"/>
                <a:gd name="T4" fmla="*/ 2 w 20"/>
                <a:gd name="T5" fmla="*/ 14 h 18"/>
                <a:gd name="T6" fmla="*/ 4 w 20"/>
                <a:gd name="T7" fmla="*/ 16 h 18"/>
                <a:gd name="T8" fmla="*/ 9 w 20"/>
                <a:gd name="T9" fmla="*/ 18 h 18"/>
                <a:gd name="T10" fmla="*/ 13 w 20"/>
                <a:gd name="T11" fmla="*/ 18 h 18"/>
                <a:gd name="T12" fmla="*/ 13 w 20"/>
                <a:gd name="T13" fmla="*/ 18 h 18"/>
                <a:gd name="T14" fmla="*/ 18 w 20"/>
                <a:gd name="T15" fmla="*/ 18 h 18"/>
                <a:gd name="T16" fmla="*/ 20 w 20"/>
                <a:gd name="T17" fmla="*/ 16 h 18"/>
                <a:gd name="T18" fmla="*/ 20 w 20"/>
                <a:gd name="T19" fmla="*/ 14 h 18"/>
                <a:gd name="T20" fmla="*/ 20 w 20"/>
                <a:gd name="T21" fmla="*/ 9 h 18"/>
                <a:gd name="T22" fmla="*/ 20 w 20"/>
                <a:gd name="T23" fmla="*/ 9 h 18"/>
                <a:gd name="T24" fmla="*/ 18 w 20"/>
                <a:gd name="T25" fmla="*/ 5 h 18"/>
                <a:gd name="T26" fmla="*/ 16 w 20"/>
                <a:gd name="T27" fmla="*/ 3 h 18"/>
                <a:gd name="T28" fmla="*/ 11 w 20"/>
                <a:gd name="T29" fmla="*/ 0 h 18"/>
                <a:gd name="T30" fmla="*/ 9 w 20"/>
                <a:gd name="T31" fmla="*/ 0 h 18"/>
                <a:gd name="T32" fmla="*/ 9 w 20"/>
                <a:gd name="T33" fmla="*/ 0 h 18"/>
                <a:gd name="T34" fmla="*/ 4 w 20"/>
                <a:gd name="T35" fmla="*/ 0 h 18"/>
                <a:gd name="T36" fmla="*/ 2 w 20"/>
                <a:gd name="T37" fmla="*/ 3 h 18"/>
                <a:gd name="T38" fmla="*/ 0 w 20"/>
                <a:gd name="T39" fmla="*/ 5 h 18"/>
                <a:gd name="T40" fmla="*/ 0 w 20"/>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8">
                  <a:moveTo>
                    <a:pt x="0" y="9"/>
                  </a:moveTo>
                  <a:lnTo>
                    <a:pt x="0" y="9"/>
                  </a:lnTo>
                  <a:lnTo>
                    <a:pt x="2" y="14"/>
                  </a:lnTo>
                  <a:lnTo>
                    <a:pt x="4" y="16"/>
                  </a:lnTo>
                  <a:lnTo>
                    <a:pt x="9" y="18"/>
                  </a:lnTo>
                  <a:lnTo>
                    <a:pt x="13" y="18"/>
                  </a:lnTo>
                  <a:lnTo>
                    <a:pt x="18" y="18"/>
                  </a:lnTo>
                  <a:lnTo>
                    <a:pt x="20" y="16"/>
                  </a:lnTo>
                  <a:lnTo>
                    <a:pt x="20" y="14"/>
                  </a:lnTo>
                  <a:lnTo>
                    <a:pt x="20" y="9"/>
                  </a:lnTo>
                  <a:lnTo>
                    <a:pt x="18" y="5"/>
                  </a:lnTo>
                  <a:lnTo>
                    <a:pt x="16" y="3"/>
                  </a:lnTo>
                  <a:lnTo>
                    <a:pt x="11" y="0"/>
                  </a:lnTo>
                  <a:lnTo>
                    <a:pt x="9" y="0"/>
                  </a:lnTo>
                  <a:lnTo>
                    <a:pt x="4" y="0"/>
                  </a:lnTo>
                  <a:lnTo>
                    <a:pt x="2"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7" name="Freeform 2684">
              <a:extLst>
                <a:ext uri="{FF2B5EF4-FFF2-40B4-BE49-F238E27FC236}">
                  <a16:creationId xmlns:a16="http://schemas.microsoft.com/office/drawing/2014/main" xmlns="" id="{46A14A45-E2A2-1F41-8A57-FA59A6FBA6B2}"/>
                </a:ext>
              </a:extLst>
            </p:cNvPr>
            <p:cNvSpPr>
              <a:spLocks/>
            </p:cNvSpPr>
            <p:nvPr/>
          </p:nvSpPr>
          <p:spPr bwMode="auto">
            <a:xfrm>
              <a:off x="3312" y="3102"/>
              <a:ext cx="21" cy="21"/>
            </a:xfrm>
            <a:custGeom>
              <a:avLst/>
              <a:gdLst>
                <a:gd name="T0" fmla="*/ 0 w 21"/>
                <a:gd name="T1" fmla="*/ 9 h 21"/>
                <a:gd name="T2" fmla="*/ 0 w 21"/>
                <a:gd name="T3" fmla="*/ 9 h 21"/>
                <a:gd name="T4" fmla="*/ 0 w 21"/>
                <a:gd name="T5" fmla="*/ 14 h 21"/>
                <a:gd name="T6" fmla="*/ 5 w 21"/>
                <a:gd name="T7" fmla="*/ 16 h 21"/>
                <a:gd name="T8" fmla="*/ 7 w 21"/>
                <a:gd name="T9" fmla="*/ 18 h 21"/>
                <a:gd name="T10" fmla="*/ 12 w 21"/>
                <a:gd name="T11" fmla="*/ 21 h 21"/>
                <a:gd name="T12" fmla="*/ 12 w 21"/>
                <a:gd name="T13" fmla="*/ 21 h 21"/>
                <a:gd name="T14" fmla="*/ 16 w 21"/>
                <a:gd name="T15" fmla="*/ 18 h 21"/>
                <a:gd name="T16" fmla="*/ 18 w 21"/>
                <a:gd name="T17" fmla="*/ 16 h 21"/>
                <a:gd name="T18" fmla="*/ 21 w 21"/>
                <a:gd name="T19" fmla="*/ 14 h 21"/>
                <a:gd name="T20" fmla="*/ 21 w 21"/>
                <a:gd name="T21" fmla="*/ 9 h 21"/>
                <a:gd name="T22" fmla="*/ 21 w 21"/>
                <a:gd name="T23" fmla="*/ 9 h 21"/>
                <a:gd name="T24" fmla="*/ 18 w 21"/>
                <a:gd name="T25" fmla="*/ 5 h 21"/>
                <a:gd name="T26" fmla="*/ 16 w 21"/>
                <a:gd name="T27" fmla="*/ 3 h 21"/>
                <a:gd name="T28" fmla="*/ 12 w 21"/>
                <a:gd name="T29" fmla="*/ 0 h 21"/>
                <a:gd name="T30" fmla="*/ 9 w 21"/>
                <a:gd name="T31" fmla="*/ 0 h 21"/>
                <a:gd name="T32" fmla="*/ 9 w 21"/>
                <a:gd name="T33" fmla="*/ 0 h 21"/>
                <a:gd name="T34" fmla="*/ 5 w 21"/>
                <a:gd name="T35" fmla="*/ 0 h 21"/>
                <a:gd name="T36" fmla="*/ 3 w 21"/>
                <a:gd name="T37" fmla="*/ 3 h 21"/>
                <a:gd name="T38" fmla="*/ 0 w 21"/>
                <a:gd name="T39" fmla="*/ 7 h 21"/>
                <a:gd name="T40" fmla="*/ 0 w 21"/>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1">
                  <a:moveTo>
                    <a:pt x="0" y="9"/>
                  </a:moveTo>
                  <a:lnTo>
                    <a:pt x="0" y="9"/>
                  </a:lnTo>
                  <a:lnTo>
                    <a:pt x="0" y="14"/>
                  </a:lnTo>
                  <a:lnTo>
                    <a:pt x="5" y="16"/>
                  </a:lnTo>
                  <a:lnTo>
                    <a:pt x="7" y="18"/>
                  </a:lnTo>
                  <a:lnTo>
                    <a:pt x="12" y="21"/>
                  </a:lnTo>
                  <a:lnTo>
                    <a:pt x="16" y="18"/>
                  </a:lnTo>
                  <a:lnTo>
                    <a:pt x="18" y="16"/>
                  </a:lnTo>
                  <a:lnTo>
                    <a:pt x="21" y="14"/>
                  </a:lnTo>
                  <a:lnTo>
                    <a:pt x="21" y="9"/>
                  </a:lnTo>
                  <a:lnTo>
                    <a:pt x="18" y="5"/>
                  </a:lnTo>
                  <a:lnTo>
                    <a:pt x="16" y="3"/>
                  </a:lnTo>
                  <a:lnTo>
                    <a:pt x="12" y="0"/>
                  </a:lnTo>
                  <a:lnTo>
                    <a:pt x="9" y="0"/>
                  </a:lnTo>
                  <a:lnTo>
                    <a:pt x="5" y="0"/>
                  </a:lnTo>
                  <a:lnTo>
                    <a:pt x="3"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8" name="Freeform 2685">
              <a:extLst>
                <a:ext uri="{FF2B5EF4-FFF2-40B4-BE49-F238E27FC236}">
                  <a16:creationId xmlns:a16="http://schemas.microsoft.com/office/drawing/2014/main" xmlns="" id="{F3F86F43-516E-2943-9F7C-19A5A0E10E66}"/>
                </a:ext>
              </a:extLst>
            </p:cNvPr>
            <p:cNvSpPr>
              <a:spLocks/>
            </p:cNvSpPr>
            <p:nvPr/>
          </p:nvSpPr>
          <p:spPr bwMode="auto">
            <a:xfrm>
              <a:off x="3312" y="3102"/>
              <a:ext cx="21" cy="21"/>
            </a:xfrm>
            <a:custGeom>
              <a:avLst/>
              <a:gdLst>
                <a:gd name="T0" fmla="*/ 0 w 21"/>
                <a:gd name="T1" fmla="*/ 9 h 21"/>
                <a:gd name="T2" fmla="*/ 0 w 21"/>
                <a:gd name="T3" fmla="*/ 9 h 21"/>
                <a:gd name="T4" fmla="*/ 0 w 21"/>
                <a:gd name="T5" fmla="*/ 14 h 21"/>
                <a:gd name="T6" fmla="*/ 5 w 21"/>
                <a:gd name="T7" fmla="*/ 16 h 21"/>
                <a:gd name="T8" fmla="*/ 7 w 21"/>
                <a:gd name="T9" fmla="*/ 18 h 21"/>
                <a:gd name="T10" fmla="*/ 12 w 21"/>
                <a:gd name="T11" fmla="*/ 21 h 21"/>
                <a:gd name="T12" fmla="*/ 12 w 21"/>
                <a:gd name="T13" fmla="*/ 21 h 21"/>
                <a:gd name="T14" fmla="*/ 16 w 21"/>
                <a:gd name="T15" fmla="*/ 18 h 21"/>
                <a:gd name="T16" fmla="*/ 18 w 21"/>
                <a:gd name="T17" fmla="*/ 16 h 21"/>
                <a:gd name="T18" fmla="*/ 21 w 21"/>
                <a:gd name="T19" fmla="*/ 14 h 21"/>
                <a:gd name="T20" fmla="*/ 21 w 21"/>
                <a:gd name="T21" fmla="*/ 9 h 21"/>
                <a:gd name="T22" fmla="*/ 21 w 21"/>
                <a:gd name="T23" fmla="*/ 9 h 21"/>
                <a:gd name="T24" fmla="*/ 18 w 21"/>
                <a:gd name="T25" fmla="*/ 5 h 21"/>
                <a:gd name="T26" fmla="*/ 16 w 21"/>
                <a:gd name="T27" fmla="*/ 3 h 21"/>
                <a:gd name="T28" fmla="*/ 12 w 21"/>
                <a:gd name="T29" fmla="*/ 0 h 21"/>
                <a:gd name="T30" fmla="*/ 9 w 21"/>
                <a:gd name="T31" fmla="*/ 0 h 21"/>
                <a:gd name="T32" fmla="*/ 9 w 21"/>
                <a:gd name="T33" fmla="*/ 0 h 21"/>
                <a:gd name="T34" fmla="*/ 5 w 21"/>
                <a:gd name="T35" fmla="*/ 0 h 21"/>
                <a:gd name="T36" fmla="*/ 3 w 21"/>
                <a:gd name="T37" fmla="*/ 3 h 21"/>
                <a:gd name="T38" fmla="*/ 0 w 21"/>
                <a:gd name="T39" fmla="*/ 7 h 21"/>
                <a:gd name="T40" fmla="*/ 0 w 21"/>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1">
                  <a:moveTo>
                    <a:pt x="0" y="9"/>
                  </a:moveTo>
                  <a:lnTo>
                    <a:pt x="0" y="9"/>
                  </a:lnTo>
                  <a:lnTo>
                    <a:pt x="0" y="14"/>
                  </a:lnTo>
                  <a:lnTo>
                    <a:pt x="5" y="16"/>
                  </a:lnTo>
                  <a:lnTo>
                    <a:pt x="7" y="18"/>
                  </a:lnTo>
                  <a:lnTo>
                    <a:pt x="12" y="21"/>
                  </a:lnTo>
                  <a:lnTo>
                    <a:pt x="16" y="18"/>
                  </a:lnTo>
                  <a:lnTo>
                    <a:pt x="18" y="16"/>
                  </a:lnTo>
                  <a:lnTo>
                    <a:pt x="21" y="14"/>
                  </a:lnTo>
                  <a:lnTo>
                    <a:pt x="21" y="9"/>
                  </a:lnTo>
                  <a:lnTo>
                    <a:pt x="18" y="5"/>
                  </a:lnTo>
                  <a:lnTo>
                    <a:pt x="16" y="3"/>
                  </a:lnTo>
                  <a:lnTo>
                    <a:pt x="12" y="0"/>
                  </a:lnTo>
                  <a:lnTo>
                    <a:pt x="9" y="0"/>
                  </a:lnTo>
                  <a:lnTo>
                    <a:pt x="5" y="0"/>
                  </a:lnTo>
                  <a:lnTo>
                    <a:pt x="3"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69" name="Freeform 2686">
              <a:extLst>
                <a:ext uri="{FF2B5EF4-FFF2-40B4-BE49-F238E27FC236}">
                  <a16:creationId xmlns:a16="http://schemas.microsoft.com/office/drawing/2014/main" xmlns="" id="{214D5313-7A2A-1D48-8590-0B2F7121DA9C}"/>
                </a:ext>
              </a:extLst>
            </p:cNvPr>
            <p:cNvSpPr>
              <a:spLocks/>
            </p:cNvSpPr>
            <p:nvPr/>
          </p:nvSpPr>
          <p:spPr bwMode="auto">
            <a:xfrm>
              <a:off x="3292" y="3102"/>
              <a:ext cx="20" cy="21"/>
            </a:xfrm>
            <a:custGeom>
              <a:avLst/>
              <a:gdLst>
                <a:gd name="T0" fmla="*/ 0 w 20"/>
                <a:gd name="T1" fmla="*/ 12 h 21"/>
                <a:gd name="T2" fmla="*/ 0 w 20"/>
                <a:gd name="T3" fmla="*/ 12 h 21"/>
                <a:gd name="T4" fmla="*/ 0 w 20"/>
                <a:gd name="T5" fmla="*/ 14 h 21"/>
                <a:gd name="T6" fmla="*/ 2 w 20"/>
                <a:gd name="T7" fmla="*/ 18 h 21"/>
                <a:gd name="T8" fmla="*/ 7 w 20"/>
                <a:gd name="T9" fmla="*/ 21 h 21"/>
                <a:gd name="T10" fmla="*/ 11 w 20"/>
                <a:gd name="T11" fmla="*/ 21 h 21"/>
                <a:gd name="T12" fmla="*/ 11 w 20"/>
                <a:gd name="T13" fmla="*/ 21 h 21"/>
                <a:gd name="T14" fmla="*/ 16 w 20"/>
                <a:gd name="T15" fmla="*/ 18 h 21"/>
                <a:gd name="T16" fmla="*/ 18 w 20"/>
                <a:gd name="T17" fmla="*/ 16 h 21"/>
                <a:gd name="T18" fmla="*/ 20 w 20"/>
                <a:gd name="T19" fmla="*/ 14 h 21"/>
                <a:gd name="T20" fmla="*/ 20 w 20"/>
                <a:gd name="T21" fmla="*/ 9 h 21"/>
                <a:gd name="T22" fmla="*/ 20 w 20"/>
                <a:gd name="T23" fmla="*/ 9 h 21"/>
                <a:gd name="T24" fmla="*/ 18 w 20"/>
                <a:gd name="T25" fmla="*/ 7 h 21"/>
                <a:gd name="T26" fmla="*/ 16 w 20"/>
                <a:gd name="T27" fmla="*/ 3 h 21"/>
                <a:gd name="T28" fmla="*/ 11 w 20"/>
                <a:gd name="T29" fmla="*/ 0 h 21"/>
                <a:gd name="T30" fmla="*/ 9 w 20"/>
                <a:gd name="T31" fmla="*/ 0 h 21"/>
                <a:gd name="T32" fmla="*/ 9 w 20"/>
                <a:gd name="T33" fmla="*/ 0 h 21"/>
                <a:gd name="T34" fmla="*/ 4 w 20"/>
                <a:gd name="T35" fmla="*/ 0 h 21"/>
                <a:gd name="T36" fmla="*/ 2 w 20"/>
                <a:gd name="T37" fmla="*/ 3 h 21"/>
                <a:gd name="T38" fmla="*/ 0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4"/>
                  </a:lnTo>
                  <a:lnTo>
                    <a:pt x="2" y="18"/>
                  </a:lnTo>
                  <a:lnTo>
                    <a:pt x="7" y="21"/>
                  </a:lnTo>
                  <a:lnTo>
                    <a:pt x="11" y="21"/>
                  </a:lnTo>
                  <a:lnTo>
                    <a:pt x="16" y="18"/>
                  </a:lnTo>
                  <a:lnTo>
                    <a:pt x="18" y="16"/>
                  </a:lnTo>
                  <a:lnTo>
                    <a:pt x="20" y="14"/>
                  </a:lnTo>
                  <a:lnTo>
                    <a:pt x="20" y="9"/>
                  </a:lnTo>
                  <a:lnTo>
                    <a:pt x="18" y="7"/>
                  </a:lnTo>
                  <a:lnTo>
                    <a:pt x="16" y="3"/>
                  </a:lnTo>
                  <a:lnTo>
                    <a:pt x="11" y="0"/>
                  </a:lnTo>
                  <a:lnTo>
                    <a:pt x="9" y="0"/>
                  </a:lnTo>
                  <a:lnTo>
                    <a:pt x="4" y="0"/>
                  </a:lnTo>
                  <a:lnTo>
                    <a:pt x="2" y="3"/>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0" name="Freeform 2687">
              <a:extLst>
                <a:ext uri="{FF2B5EF4-FFF2-40B4-BE49-F238E27FC236}">
                  <a16:creationId xmlns:a16="http://schemas.microsoft.com/office/drawing/2014/main" xmlns="" id="{264DF2AC-6FE4-4947-AA0B-115CE0F7E5F3}"/>
                </a:ext>
              </a:extLst>
            </p:cNvPr>
            <p:cNvSpPr>
              <a:spLocks/>
            </p:cNvSpPr>
            <p:nvPr/>
          </p:nvSpPr>
          <p:spPr bwMode="auto">
            <a:xfrm>
              <a:off x="3292" y="3102"/>
              <a:ext cx="20" cy="21"/>
            </a:xfrm>
            <a:custGeom>
              <a:avLst/>
              <a:gdLst>
                <a:gd name="T0" fmla="*/ 0 w 20"/>
                <a:gd name="T1" fmla="*/ 12 h 21"/>
                <a:gd name="T2" fmla="*/ 0 w 20"/>
                <a:gd name="T3" fmla="*/ 12 h 21"/>
                <a:gd name="T4" fmla="*/ 0 w 20"/>
                <a:gd name="T5" fmla="*/ 14 h 21"/>
                <a:gd name="T6" fmla="*/ 2 w 20"/>
                <a:gd name="T7" fmla="*/ 18 h 21"/>
                <a:gd name="T8" fmla="*/ 7 w 20"/>
                <a:gd name="T9" fmla="*/ 21 h 21"/>
                <a:gd name="T10" fmla="*/ 11 w 20"/>
                <a:gd name="T11" fmla="*/ 21 h 21"/>
                <a:gd name="T12" fmla="*/ 11 w 20"/>
                <a:gd name="T13" fmla="*/ 21 h 21"/>
                <a:gd name="T14" fmla="*/ 16 w 20"/>
                <a:gd name="T15" fmla="*/ 18 h 21"/>
                <a:gd name="T16" fmla="*/ 18 w 20"/>
                <a:gd name="T17" fmla="*/ 16 h 21"/>
                <a:gd name="T18" fmla="*/ 20 w 20"/>
                <a:gd name="T19" fmla="*/ 14 h 21"/>
                <a:gd name="T20" fmla="*/ 20 w 20"/>
                <a:gd name="T21" fmla="*/ 9 h 21"/>
                <a:gd name="T22" fmla="*/ 20 w 20"/>
                <a:gd name="T23" fmla="*/ 9 h 21"/>
                <a:gd name="T24" fmla="*/ 18 w 20"/>
                <a:gd name="T25" fmla="*/ 7 h 21"/>
                <a:gd name="T26" fmla="*/ 16 w 20"/>
                <a:gd name="T27" fmla="*/ 3 h 21"/>
                <a:gd name="T28" fmla="*/ 11 w 20"/>
                <a:gd name="T29" fmla="*/ 0 h 21"/>
                <a:gd name="T30" fmla="*/ 9 w 20"/>
                <a:gd name="T31" fmla="*/ 0 h 21"/>
                <a:gd name="T32" fmla="*/ 9 w 20"/>
                <a:gd name="T33" fmla="*/ 0 h 21"/>
                <a:gd name="T34" fmla="*/ 4 w 20"/>
                <a:gd name="T35" fmla="*/ 0 h 21"/>
                <a:gd name="T36" fmla="*/ 2 w 20"/>
                <a:gd name="T37" fmla="*/ 3 h 21"/>
                <a:gd name="T38" fmla="*/ 0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4"/>
                  </a:lnTo>
                  <a:lnTo>
                    <a:pt x="2" y="18"/>
                  </a:lnTo>
                  <a:lnTo>
                    <a:pt x="7" y="21"/>
                  </a:lnTo>
                  <a:lnTo>
                    <a:pt x="11" y="21"/>
                  </a:lnTo>
                  <a:lnTo>
                    <a:pt x="16" y="18"/>
                  </a:lnTo>
                  <a:lnTo>
                    <a:pt x="18" y="16"/>
                  </a:lnTo>
                  <a:lnTo>
                    <a:pt x="20" y="14"/>
                  </a:lnTo>
                  <a:lnTo>
                    <a:pt x="20" y="9"/>
                  </a:lnTo>
                  <a:lnTo>
                    <a:pt x="18" y="7"/>
                  </a:lnTo>
                  <a:lnTo>
                    <a:pt x="16" y="3"/>
                  </a:lnTo>
                  <a:lnTo>
                    <a:pt x="11" y="0"/>
                  </a:lnTo>
                  <a:lnTo>
                    <a:pt x="9" y="0"/>
                  </a:lnTo>
                  <a:lnTo>
                    <a:pt x="4" y="0"/>
                  </a:lnTo>
                  <a:lnTo>
                    <a:pt x="2" y="3"/>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1" name="Freeform 2688">
              <a:extLst>
                <a:ext uri="{FF2B5EF4-FFF2-40B4-BE49-F238E27FC236}">
                  <a16:creationId xmlns:a16="http://schemas.microsoft.com/office/drawing/2014/main" xmlns="" id="{94003E8F-6216-4F4C-8CF3-CE3F76B801D0}"/>
                </a:ext>
              </a:extLst>
            </p:cNvPr>
            <p:cNvSpPr>
              <a:spLocks/>
            </p:cNvSpPr>
            <p:nvPr/>
          </p:nvSpPr>
          <p:spPr bwMode="auto">
            <a:xfrm>
              <a:off x="3272" y="3102"/>
              <a:ext cx="20" cy="21"/>
            </a:xfrm>
            <a:custGeom>
              <a:avLst/>
              <a:gdLst>
                <a:gd name="T0" fmla="*/ 0 w 20"/>
                <a:gd name="T1" fmla="*/ 12 h 21"/>
                <a:gd name="T2" fmla="*/ 0 w 20"/>
                <a:gd name="T3" fmla="*/ 12 h 21"/>
                <a:gd name="T4" fmla="*/ 0 w 20"/>
                <a:gd name="T5" fmla="*/ 14 h 21"/>
                <a:gd name="T6" fmla="*/ 2 w 20"/>
                <a:gd name="T7" fmla="*/ 18 h 21"/>
                <a:gd name="T8" fmla="*/ 6 w 20"/>
                <a:gd name="T9" fmla="*/ 21 h 21"/>
                <a:gd name="T10" fmla="*/ 11 w 20"/>
                <a:gd name="T11" fmla="*/ 21 h 21"/>
                <a:gd name="T12" fmla="*/ 11 w 20"/>
                <a:gd name="T13" fmla="*/ 21 h 21"/>
                <a:gd name="T14" fmla="*/ 13 w 20"/>
                <a:gd name="T15" fmla="*/ 21 h 21"/>
                <a:gd name="T16" fmla="*/ 18 w 20"/>
                <a:gd name="T17" fmla="*/ 18 h 21"/>
                <a:gd name="T18" fmla="*/ 20 w 20"/>
                <a:gd name="T19" fmla="*/ 14 h 21"/>
                <a:gd name="T20" fmla="*/ 20 w 20"/>
                <a:gd name="T21" fmla="*/ 12 h 21"/>
                <a:gd name="T22" fmla="*/ 20 w 20"/>
                <a:gd name="T23" fmla="*/ 12 h 21"/>
                <a:gd name="T24" fmla="*/ 18 w 20"/>
                <a:gd name="T25" fmla="*/ 7 h 21"/>
                <a:gd name="T26" fmla="*/ 15 w 20"/>
                <a:gd name="T27" fmla="*/ 3 h 21"/>
                <a:gd name="T28" fmla="*/ 13 w 20"/>
                <a:gd name="T29" fmla="*/ 3 h 21"/>
                <a:gd name="T30" fmla="*/ 9 w 20"/>
                <a:gd name="T31" fmla="*/ 0 h 21"/>
                <a:gd name="T32" fmla="*/ 9 w 20"/>
                <a:gd name="T33" fmla="*/ 0 h 21"/>
                <a:gd name="T34" fmla="*/ 4 w 20"/>
                <a:gd name="T35" fmla="*/ 3 h 21"/>
                <a:gd name="T36" fmla="*/ 2 w 20"/>
                <a:gd name="T37" fmla="*/ 5 h 21"/>
                <a:gd name="T38" fmla="*/ 0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4"/>
                  </a:lnTo>
                  <a:lnTo>
                    <a:pt x="2" y="18"/>
                  </a:lnTo>
                  <a:lnTo>
                    <a:pt x="6" y="21"/>
                  </a:lnTo>
                  <a:lnTo>
                    <a:pt x="11" y="21"/>
                  </a:lnTo>
                  <a:lnTo>
                    <a:pt x="13" y="21"/>
                  </a:lnTo>
                  <a:lnTo>
                    <a:pt x="18" y="18"/>
                  </a:lnTo>
                  <a:lnTo>
                    <a:pt x="20" y="14"/>
                  </a:lnTo>
                  <a:lnTo>
                    <a:pt x="20" y="12"/>
                  </a:lnTo>
                  <a:lnTo>
                    <a:pt x="18" y="7"/>
                  </a:lnTo>
                  <a:lnTo>
                    <a:pt x="15" y="3"/>
                  </a:lnTo>
                  <a:lnTo>
                    <a:pt x="13" y="3"/>
                  </a:lnTo>
                  <a:lnTo>
                    <a:pt x="9" y="0"/>
                  </a:lnTo>
                  <a:lnTo>
                    <a:pt x="4" y="3"/>
                  </a:lnTo>
                  <a:lnTo>
                    <a:pt x="2"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2" name="Freeform 2689">
              <a:extLst>
                <a:ext uri="{FF2B5EF4-FFF2-40B4-BE49-F238E27FC236}">
                  <a16:creationId xmlns:a16="http://schemas.microsoft.com/office/drawing/2014/main" xmlns="" id="{A6DA6BE6-BF8A-3341-A59D-C946373DB876}"/>
                </a:ext>
              </a:extLst>
            </p:cNvPr>
            <p:cNvSpPr>
              <a:spLocks/>
            </p:cNvSpPr>
            <p:nvPr/>
          </p:nvSpPr>
          <p:spPr bwMode="auto">
            <a:xfrm>
              <a:off x="3272" y="3102"/>
              <a:ext cx="20" cy="21"/>
            </a:xfrm>
            <a:custGeom>
              <a:avLst/>
              <a:gdLst>
                <a:gd name="T0" fmla="*/ 0 w 20"/>
                <a:gd name="T1" fmla="*/ 12 h 21"/>
                <a:gd name="T2" fmla="*/ 0 w 20"/>
                <a:gd name="T3" fmla="*/ 12 h 21"/>
                <a:gd name="T4" fmla="*/ 0 w 20"/>
                <a:gd name="T5" fmla="*/ 14 h 21"/>
                <a:gd name="T6" fmla="*/ 2 w 20"/>
                <a:gd name="T7" fmla="*/ 18 h 21"/>
                <a:gd name="T8" fmla="*/ 6 w 20"/>
                <a:gd name="T9" fmla="*/ 21 h 21"/>
                <a:gd name="T10" fmla="*/ 11 w 20"/>
                <a:gd name="T11" fmla="*/ 21 h 21"/>
                <a:gd name="T12" fmla="*/ 11 w 20"/>
                <a:gd name="T13" fmla="*/ 21 h 21"/>
                <a:gd name="T14" fmla="*/ 13 w 20"/>
                <a:gd name="T15" fmla="*/ 21 h 21"/>
                <a:gd name="T16" fmla="*/ 18 w 20"/>
                <a:gd name="T17" fmla="*/ 18 h 21"/>
                <a:gd name="T18" fmla="*/ 20 w 20"/>
                <a:gd name="T19" fmla="*/ 14 h 21"/>
                <a:gd name="T20" fmla="*/ 20 w 20"/>
                <a:gd name="T21" fmla="*/ 12 h 21"/>
                <a:gd name="T22" fmla="*/ 20 w 20"/>
                <a:gd name="T23" fmla="*/ 12 h 21"/>
                <a:gd name="T24" fmla="*/ 18 w 20"/>
                <a:gd name="T25" fmla="*/ 7 h 21"/>
                <a:gd name="T26" fmla="*/ 15 w 20"/>
                <a:gd name="T27" fmla="*/ 3 h 21"/>
                <a:gd name="T28" fmla="*/ 13 w 20"/>
                <a:gd name="T29" fmla="*/ 3 h 21"/>
                <a:gd name="T30" fmla="*/ 9 w 20"/>
                <a:gd name="T31" fmla="*/ 0 h 21"/>
                <a:gd name="T32" fmla="*/ 9 w 20"/>
                <a:gd name="T33" fmla="*/ 0 h 21"/>
                <a:gd name="T34" fmla="*/ 4 w 20"/>
                <a:gd name="T35" fmla="*/ 3 h 21"/>
                <a:gd name="T36" fmla="*/ 2 w 20"/>
                <a:gd name="T37" fmla="*/ 5 h 21"/>
                <a:gd name="T38" fmla="*/ 0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4"/>
                  </a:lnTo>
                  <a:lnTo>
                    <a:pt x="2" y="18"/>
                  </a:lnTo>
                  <a:lnTo>
                    <a:pt x="6" y="21"/>
                  </a:lnTo>
                  <a:lnTo>
                    <a:pt x="11" y="21"/>
                  </a:lnTo>
                  <a:lnTo>
                    <a:pt x="13" y="21"/>
                  </a:lnTo>
                  <a:lnTo>
                    <a:pt x="18" y="18"/>
                  </a:lnTo>
                  <a:lnTo>
                    <a:pt x="20" y="14"/>
                  </a:lnTo>
                  <a:lnTo>
                    <a:pt x="20" y="12"/>
                  </a:lnTo>
                  <a:lnTo>
                    <a:pt x="18" y="7"/>
                  </a:lnTo>
                  <a:lnTo>
                    <a:pt x="15" y="3"/>
                  </a:lnTo>
                  <a:lnTo>
                    <a:pt x="13" y="3"/>
                  </a:lnTo>
                  <a:lnTo>
                    <a:pt x="9" y="0"/>
                  </a:lnTo>
                  <a:lnTo>
                    <a:pt x="4" y="3"/>
                  </a:lnTo>
                  <a:lnTo>
                    <a:pt x="2"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3" name="Freeform 2690">
              <a:extLst>
                <a:ext uri="{FF2B5EF4-FFF2-40B4-BE49-F238E27FC236}">
                  <a16:creationId xmlns:a16="http://schemas.microsoft.com/office/drawing/2014/main" xmlns="" id="{170362F4-683A-D144-951D-2029E9B81616}"/>
                </a:ext>
              </a:extLst>
            </p:cNvPr>
            <p:cNvSpPr>
              <a:spLocks/>
            </p:cNvSpPr>
            <p:nvPr/>
          </p:nvSpPr>
          <p:spPr bwMode="auto">
            <a:xfrm>
              <a:off x="3251" y="3102"/>
              <a:ext cx="21" cy="21"/>
            </a:xfrm>
            <a:custGeom>
              <a:avLst/>
              <a:gdLst>
                <a:gd name="T0" fmla="*/ 0 w 21"/>
                <a:gd name="T1" fmla="*/ 12 h 21"/>
                <a:gd name="T2" fmla="*/ 0 w 21"/>
                <a:gd name="T3" fmla="*/ 12 h 21"/>
                <a:gd name="T4" fmla="*/ 3 w 21"/>
                <a:gd name="T5" fmla="*/ 16 h 21"/>
                <a:gd name="T6" fmla="*/ 5 w 21"/>
                <a:gd name="T7" fmla="*/ 18 h 21"/>
                <a:gd name="T8" fmla="*/ 7 w 21"/>
                <a:gd name="T9" fmla="*/ 21 h 21"/>
                <a:gd name="T10" fmla="*/ 12 w 21"/>
                <a:gd name="T11" fmla="*/ 21 h 21"/>
                <a:gd name="T12" fmla="*/ 12 w 21"/>
                <a:gd name="T13" fmla="*/ 21 h 21"/>
                <a:gd name="T14" fmla="*/ 14 w 21"/>
                <a:gd name="T15" fmla="*/ 21 h 21"/>
                <a:gd name="T16" fmla="*/ 18 w 21"/>
                <a:gd name="T17" fmla="*/ 18 h 21"/>
                <a:gd name="T18" fmla="*/ 21 w 21"/>
                <a:gd name="T19" fmla="*/ 14 h 21"/>
                <a:gd name="T20" fmla="*/ 21 w 21"/>
                <a:gd name="T21" fmla="*/ 12 h 21"/>
                <a:gd name="T22" fmla="*/ 21 w 21"/>
                <a:gd name="T23" fmla="*/ 12 h 21"/>
                <a:gd name="T24" fmla="*/ 21 w 21"/>
                <a:gd name="T25" fmla="*/ 7 h 21"/>
                <a:gd name="T26" fmla="*/ 18 w 21"/>
                <a:gd name="T27" fmla="*/ 5 h 21"/>
                <a:gd name="T28" fmla="*/ 14 w 21"/>
                <a:gd name="T29" fmla="*/ 3 h 21"/>
                <a:gd name="T30" fmla="*/ 9 w 21"/>
                <a:gd name="T31" fmla="*/ 0 h 21"/>
                <a:gd name="T32" fmla="*/ 9 w 21"/>
                <a:gd name="T33" fmla="*/ 0 h 21"/>
                <a:gd name="T34" fmla="*/ 7 w 21"/>
                <a:gd name="T35" fmla="*/ 3 h 21"/>
                <a:gd name="T36" fmla="*/ 3 w 21"/>
                <a:gd name="T37" fmla="*/ 5 h 21"/>
                <a:gd name="T38" fmla="*/ 3 w 21"/>
                <a:gd name="T39" fmla="*/ 7 h 21"/>
                <a:gd name="T40" fmla="*/ 0 w 2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1">
                  <a:moveTo>
                    <a:pt x="0" y="12"/>
                  </a:moveTo>
                  <a:lnTo>
                    <a:pt x="0" y="12"/>
                  </a:lnTo>
                  <a:lnTo>
                    <a:pt x="3" y="16"/>
                  </a:lnTo>
                  <a:lnTo>
                    <a:pt x="5" y="18"/>
                  </a:lnTo>
                  <a:lnTo>
                    <a:pt x="7" y="21"/>
                  </a:lnTo>
                  <a:lnTo>
                    <a:pt x="12" y="21"/>
                  </a:lnTo>
                  <a:lnTo>
                    <a:pt x="14" y="21"/>
                  </a:lnTo>
                  <a:lnTo>
                    <a:pt x="18" y="18"/>
                  </a:lnTo>
                  <a:lnTo>
                    <a:pt x="21" y="14"/>
                  </a:lnTo>
                  <a:lnTo>
                    <a:pt x="21" y="12"/>
                  </a:lnTo>
                  <a:lnTo>
                    <a:pt x="21" y="7"/>
                  </a:lnTo>
                  <a:lnTo>
                    <a:pt x="18" y="5"/>
                  </a:lnTo>
                  <a:lnTo>
                    <a:pt x="14" y="3"/>
                  </a:lnTo>
                  <a:lnTo>
                    <a:pt x="9" y="0"/>
                  </a:lnTo>
                  <a:lnTo>
                    <a:pt x="7" y="3"/>
                  </a:lnTo>
                  <a:lnTo>
                    <a:pt x="3" y="5"/>
                  </a:lnTo>
                  <a:lnTo>
                    <a:pt x="3"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4" name="Freeform 2691">
              <a:extLst>
                <a:ext uri="{FF2B5EF4-FFF2-40B4-BE49-F238E27FC236}">
                  <a16:creationId xmlns:a16="http://schemas.microsoft.com/office/drawing/2014/main" xmlns="" id="{879B689F-33BA-3949-9926-4E2E51C4346D}"/>
                </a:ext>
              </a:extLst>
            </p:cNvPr>
            <p:cNvSpPr>
              <a:spLocks/>
            </p:cNvSpPr>
            <p:nvPr/>
          </p:nvSpPr>
          <p:spPr bwMode="auto">
            <a:xfrm>
              <a:off x="3251" y="3102"/>
              <a:ext cx="21" cy="21"/>
            </a:xfrm>
            <a:custGeom>
              <a:avLst/>
              <a:gdLst>
                <a:gd name="T0" fmla="*/ 0 w 21"/>
                <a:gd name="T1" fmla="*/ 12 h 21"/>
                <a:gd name="T2" fmla="*/ 0 w 21"/>
                <a:gd name="T3" fmla="*/ 12 h 21"/>
                <a:gd name="T4" fmla="*/ 3 w 21"/>
                <a:gd name="T5" fmla="*/ 16 h 21"/>
                <a:gd name="T6" fmla="*/ 5 w 21"/>
                <a:gd name="T7" fmla="*/ 18 h 21"/>
                <a:gd name="T8" fmla="*/ 7 w 21"/>
                <a:gd name="T9" fmla="*/ 21 h 21"/>
                <a:gd name="T10" fmla="*/ 12 w 21"/>
                <a:gd name="T11" fmla="*/ 21 h 21"/>
                <a:gd name="T12" fmla="*/ 12 w 21"/>
                <a:gd name="T13" fmla="*/ 21 h 21"/>
                <a:gd name="T14" fmla="*/ 14 w 21"/>
                <a:gd name="T15" fmla="*/ 21 h 21"/>
                <a:gd name="T16" fmla="*/ 18 w 21"/>
                <a:gd name="T17" fmla="*/ 18 h 21"/>
                <a:gd name="T18" fmla="*/ 21 w 21"/>
                <a:gd name="T19" fmla="*/ 14 h 21"/>
                <a:gd name="T20" fmla="*/ 21 w 21"/>
                <a:gd name="T21" fmla="*/ 12 h 21"/>
                <a:gd name="T22" fmla="*/ 21 w 21"/>
                <a:gd name="T23" fmla="*/ 12 h 21"/>
                <a:gd name="T24" fmla="*/ 21 w 21"/>
                <a:gd name="T25" fmla="*/ 7 h 21"/>
                <a:gd name="T26" fmla="*/ 18 w 21"/>
                <a:gd name="T27" fmla="*/ 5 h 21"/>
                <a:gd name="T28" fmla="*/ 14 w 21"/>
                <a:gd name="T29" fmla="*/ 3 h 21"/>
                <a:gd name="T30" fmla="*/ 9 w 21"/>
                <a:gd name="T31" fmla="*/ 0 h 21"/>
                <a:gd name="T32" fmla="*/ 9 w 21"/>
                <a:gd name="T33" fmla="*/ 0 h 21"/>
                <a:gd name="T34" fmla="*/ 7 w 21"/>
                <a:gd name="T35" fmla="*/ 3 h 21"/>
                <a:gd name="T36" fmla="*/ 3 w 21"/>
                <a:gd name="T37" fmla="*/ 5 h 21"/>
                <a:gd name="T38" fmla="*/ 3 w 21"/>
                <a:gd name="T39" fmla="*/ 7 h 21"/>
                <a:gd name="T40" fmla="*/ 0 w 21"/>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1">
                  <a:moveTo>
                    <a:pt x="0" y="12"/>
                  </a:moveTo>
                  <a:lnTo>
                    <a:pt x="0" y="12"/>
                  </a:lnTo>
                  <a:lnTo>
                    <a:pt x="3" y="16"/>
                  </a:lnTo>
                  <a:lnTo>
                    <a:pt x="5" y="18"/>
                  </a:lnTo>
                  <a:lnTo>
                    <a:pt x="7" y="21"/>
                  </a:lnTo>
                  <a:lnTo>
                    <a:pt x="12" y="21"/>
                  </a:lnTo>
                  <a:lnTo>
                    <a:pt x="14" y="21"/>
                  </a:lnTo>
                  <a:lnTo>
                    <a:pt x="18" y="18"/>
                  </a:lnTo>
                  <a:lnTo>
                    <a:pt x="21" y="14"/>
                  </a:lnTo>
                  <a:lnTo>
                    <a:pt x="21" y="12"/>
                  </a:lnTo>
                  <a:lnTo>
                    <a:pt x="21" y="7"/>
                  </a:lnTo>
                  <a:lnTo>
                    <a:pt x="18" y="5"/>
                  </a:lnTo>
                  <a:lnTo>
                    <a:pt x="14" y="3"/>
                  </a:lnTo>
                  <a:lnTo>
                    <a:pt x="9" y="0"/>
                  </a:lnTo>
                  <a:lnTo>
                    <a:pt x="7" y="3"/>
                  </a:lnTo>
                  <a:lnTo>
                    <a:pt x="3" y="5"/>
                  </a:lnTo>
                  <a:lnTo>
                    <a:pt x="3"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5" name="Freeform 2692">
              <a:extLst>
                <a:ext uri="{FF2B5EF4-FFF2-40B4-BE49-F238E27FC236}">
                  <a16:creationId xmlns:a16="http://schemas.microsoft.com/office/drawing/2014/main" xmlns="" id="{98B3EB7D-ADB7-8442-8906-7A6C799D8BB0}"/>
                </a:ext>
              </a:extLst>
            </p:cNvPr>
            <p:cNvSpPr>
              <a:spLocks/>
            </p:cNvSpPr>
            <p:nvPr/>
          </p:nvSpPr>
          <p:spPr bwMode="auto">
            <a:xfrm>
              <a:off x="3233" y="3105"/>
              <a:ext cx="18" cy="18"/>
            </a:xfrm>
            <a:custGeom>
              <a:avLst/>
              <a:gdLst>
                <a:gd name="T0" fmla="*/ 0 w 18"/>
                <a:gd name="T1" fmla="*/ 9 h 18"/>
                <a:gd name="T2" fmla="*/ 0 w 18"/>
                <a:gd name="T3" fmla="*/ 9 h 18"/>
                <a:gd name="T4" fmla="*/ 0 w 18"/>
                <a:gd name="T5" fmla="*/ 13 h 18"/>
                <a:gd name="T6" fmla="*/ 3 w 18"/>
                <a:gd name="T7" fmla="*/ 15 h 18"/>
                <a:gd name="T8" fmla="*/ 5 w 18"/>
                <a:gd name="T9" fmla="*/ 18 h 18"/>
                <a:gd name="T10" fmla="*/ 9 w 18"/>
                <a:gd name="T11" fmla="*/ 18 h 18"/>
                <a:gd name="T12" fmla="*/ 9 w 18"/>
                <a:gd name="T13" fmla="*/ 18 h 18"/>
                <a:gd name="T14" fmla="*/ 14 w 18"/>
                <a:gd name="T15" fmla="*/ 18 h 18"/>
                <a:gd name="T16" fmla="*/ 16 w 18"/>
                <a:gd name="T17" fmla="*/ 15 h 18"/>
                <a:gd name="T18" fmla="*/ 18 w 18"/>
                <a:gd name="T19" fmla="*/ 13 h 18"/>
                <a:gd name="T20" fmla="*/ 18 w 18"/>
                <a:gd name="T21" fmla="*/ 9 h 18"/>
                <a:gd name="T22" fmla="*/ 18 w 18"/>
                <a:gd name="T23" fmla="*/ 9 h 18"/>
                <a:gd name="T24" fmla="*/ 18 w 18"/>
                <a:gd name="T25" fmla="*/ 4 h 18"/>
                <a:gd name="T26" fmla="*/ 16 w 18"/>
                <a:gd name="T27" fmla="*/ 2 h 18"/>
                <a:gd name="T28" fmla="*/ 14 w 18"/>
                <a:gd name="T29" fmla="*/ 0 h 18"/>
                <a:gd name="T30" fmla="*/ 9 w 18"/>
                <a:gd name="T31" fmla="*/ 0 h 18"/>
                <a:gd name="T32" fmla="*/ 9 w 18"/>
                <a:gd name="T33" fmla="*/ 0 h 18"/>
                <a:gd name="T34" fmla="*/ 5 w 18"/>
                <a:gd name="T35" fmla="*/ 0 h 18"/>
                <a:gd name="T36" fmla="*/ 3 w 18"/>
                <a:gd name="T37" fmla="*/ 2 h 18"/>
                <a:gd name="T38" fmla="*/ 0 w 18"/>
                <a:gd name="T39" fmla="*/ 4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0" y="13"/>
                  </a:lnTo>
                  <a:lnTo>
                    <a:pt x="3" y="15"/>
                  </a:lnTo>
                  <a:lnTo>
                    <a:pt x="5" y="18"/>
                  </a:lnTo>
                  <a:lnTo>
                    <a:pt x="9" y="18"/>
                  </a:lnTo>
                  <a:lnTo>
                    <a:pt x="14" y="18"/>
                  </a:lnTo>
                  <a:lnTo>
                    <a:pt x="16" y="15"/>
                  </a:lnTo>
                  <a:lnTo>
                    <a:pt x="18" y="13"/>
                  </a:lnTo>
                  <a:lnTo>
                    <a:pt x="18" y="9"/>
                  </a:lnTo>
                  <a:lnTo>
                    <a:pt x="18" y="4"/>
                  </a:lnTo>
                  <a:lnTo>
                    <a:pt x="16" y="2"/>
                  </a:lnTo>
                  <a:lnTo>
                    <a:pt x="14" y="0"/>
                  </a:lnTo>
                  <a:lnTo>
                    <a:pt x="9" y="0"/>
                  </a:lnTo>
                  <a:lnTo>
                    <a:pt x="5" y="0"/>
                  </a:lnTo>
                  <a:lnTo>
                    <a:pt x="3"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6" name="Freeform 2693">
              <a:extLst>
                <a:ext uri="{FF2B5EF4-FFF2-40B4-BE49-F238E27FC236}">
                  <a16:creationId xmlns:a16="http://schemas.microsoft.com/office/drawing/2014/main" xmlns="" id="{717BB0E7-7D17-0E41-BEC9-02ED5B49B3E0}"/>
                </a:ext>
              </a:extLst>
            </p:cNvPr>
            <p:cNvSpPr>
              <a:spLocks/>
            </p:cNvSpPr>
            <p:nvPr/>
          </p:nvSpPr>
          <p:spPr bwMode="auto">
            <a:xfrm>
              <a:off x="3233" y="3105"/>
              <a:ext cx="18" cy="18"/>
            </a:xfrm>
            <a:custGeom>
              <a:avLst/>
              <a:gdLst>
                <a:gd name="T0" fmla="*/ 0 w 18"/>
                <a:gd name="T1" fmla="*/ 9 h 18"/>
                <a:gd name="T2" fmla="*/ 0 w 18"/>
                <a:gd name="T3" fmla="*/ 9 h 18"/>
                <a:gd name="T4" fmla="*/ 0 w 18"/>
                <a:gd name="T5" fmla="*/ 13 h 18"/>
                <a:gd name="T6" fmla="*/ 3 w 18"/>
                <a:gd name="T7" fmla="*/ 15 h 18"/>
                <a:gd name="T8" fmla="*/ 5 w 18"/>
                <a:gd name="T9" fmla="*/ 18 h 18"/>
                <a:gd name="T10" fmla="*/ 9 w 18"/>
                <a:gd name="T11" fmla="*/ 18 h 18"/>
                <a:gd name="T12" fmla="*/ 9 w 18"/>
                <a:gd name="T13" fmla="*/ 18 h 18"/>
                <a:gd name="T14" fmla="*/ 14 w 18"/>
                <a:gd name="T15" fmla="*/ 18 h 18"/>
                <a:gd name="T16" fmla="*/ 16 w 18"/>
                <a:gd name="T17" fmla="*/ 15 h 18"/>
                <a:gd name="T18" fmla="*/ 18 w 18"/>
                <a:gd name="T19" fmla="*/ 13 h 18"/>
                <a:gd name="T20" fmla="*/ 18 w 18"/>
                <a:gd name="T21" fmla="*/ 9 h 18"/>
                <a:gd name="T22" fmla="*/ 18 w 18"/>
                <a:gd name="T23" fmla="*/ 9 h 18"/>
                <a:gd name="T24" fmla="*/ 18 w 18"/>
                <a:gd name="T25" fmla="*/ 4 h 18"/>
                <a:gd name="T26" fmla="*/ 16 w 18"/>
                <a:gd name="T27" fmla="*/ 2 h 18"/>
                <a:gd name="T28" fmla="*/ 14 w 18"/>
                <a:gd name="T29" fmla="*/ 0 h 18"/>
                <a:gd name="T30" fmla="*/ 9 w 18"/>
                <a:gd name="T31" fmla="*/ 0 h 18"/>
                <a:gd name="T32" fmla="*/ 9 w 18"/>
                <a:gd name="T33" fmla="*/ 0 h 18"/>
                <a:gd name="T34" fmla="*/ 5 w 18"/>
                <a:gd name="T35" fmla="*/ 0 h 18"/>
                <a:gd name="T36" fmla="*/ 3 w 18"/>
                <a:gd name="T37" fmla="*/ 2 h 18"/>
                <a:gd name="T38" fmla="*/ 0 w 18"/>
                <a:gd name="T39" fmla="*/ 4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0" y="13"/>
                  </a:lnTo>
                  <a:lnTo>
                    <a:pt x="3" y="15"/>
                  </a:lnTo>
                  <a:lnTo>
                    <a:pt x="5" y="18"/>
                  </a:lnTo>
                  <a:lnTo>
                    <a:pt x="9" y="18"/>
                  </a:lnTo>
                  <a:lnTo>
                    <a:pt x="14" y="18"/>
                  </a:lnTo>
                  <a:lnTo>
                    <a:pt x="16" y="15"/>
                  </a:lnTo>
                  <a:lnTo>
                    <a:pt x="18" y="13"/>
                  </a:lnTo>
                  <a:lnTo>
                    <a:pt x="18" y="9"/>
                  </a:lnTo>
                  <a:lnTo>
                    <a:pt x="18" y="4"/>
                  </a:lnTo>
                  <a:lnTo>
                    <a:pt x="16" y="2"/>
                  </a:lnTo>
                  <a:lnTo>
                    <a:pt x="14" y="0"/>
                  </a:lnTo>
                  <a:lnTo>
                    <a:pt x="9" y="0"/>
                  </a:lnTo>
                  <a:lnTo>
                    <a:pt x="5" y="0"/>
                  </a:lnTo>
                  <a:lnTo>
                    <a:pt x="3"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7" name="Freeform 2694">
              <a:extLst>
                <a:ext uri="{FF2B5EF4-FFF2-40B4-BE49-F238E27FC236}">
                  <a16:creationId xmlns:a16="http://schemas.microsoft.com/office/drawing/2014/main" xmlns="" id="{9A4AD3A2-1988-6E46-87A8-B9018449FEA5}"/>
                </a:ext>
              </a:extLst>
            </p:cNvPr>
            <p:cNvSpPr>
              <a:spLocks/>
            </p:cNvSpPr>
            <p:nvPr/>
          </p:nvSpPr>
          <p:spPr bwMode="auto">
            <a:xfrm>
              <a:off x="3193" y="3105"/>
              <a:ext cx="20" cy="20"/>
            </a:xfrm>
            <a:custGeom>
              <a:avLst/>
              <a:gdLst>
                <a:gd name="T0" fmla="*/ 0 w 20"/>
                <a:gd name="T1" fmla="*/ 9 h 20"/>
                <a:gd name="T2" fmla="*/ 0 w 20"/>
                <a:gd name="T3" fmla="*/ 9 h 20"/>
                <a:gd name="T4" fmla="*/ 0 w 20"/>
                <a:gd name="T5" fmla="*/ 13 h 20"/>
                <a:gd name="T6" fmla="*/ 2 w 20"/>
                <a:gd name="T7" fmla="*/ 18 h 20"/>
                <a:gd name="T8" fmla="*/ 4 w 20"/>
                <a:gd name="T9" fmla="*/ 18 h 20"/>
                <a:gd name="T10" fmla="*/ 9 w 20"/>
                <a:gd name="T11" fmla="*/ 20 h 20"/>
                <a:gd name="T12" fmla="*/ 9 w 20"/>
                <a:gd name="T13" fmla="*/ 20 h 20"/>
                <a:gd name="T14" fmla="*/ 13 w 20"/>
                <a:gd name="T15" fmla="*/ 18 h 20"/>
                <a:gd name="T16" fmla="*/ 16 w 20"/>
                <a:gd name="T17" fmla="*/ 15 h 20"/>
                <a:gd name="T18" fmla="*/ 18 w 20"/>
                <a:gd name="T19" fmla="*/ 13 h 20"/>
                <a:gd name="T20" fmla="*/ 20 w 20"/>
                <a:gd name="T21" fmla="*/ 9 h 20"/>
                <a:gd name="T22" fmla="*/ 20 w 20"/>
                <a:gd name="T23" fmla="*/ 9 h 20"/>
                <a:gd name="T24" fmla="*/ 20 w 20"/>
                <a:gd name="T25" fmla="*/ 6 h 20"/>
                <a:gd name="T26" fmla="*/ 18 w 20"/>
                <a:gd name="T27" fmla="*/ 2 h 20"/>
                <a:gd name="T28" fmla="*/ 16 w 20"/>
                <a:gd name="T29" fmla="*/ 0 h 20"/>
                <a:gd name="T30" fmla="*/ 11 w 20"/>
                <a:gd name="T31" fmla="*/ 0 h 20"/>
                <a:gd name="T32" fmla="*/ 11 w 20"/>
                <a:gd name="T33" fmla="*/ 0 h 20"/>
                <a:gd name="T34" fmla="*/ 7 w 20"/>
                <a:gd name="T35" fmla="*/ 0 h 20"/>
                <a:gd name="T36" fmla="*/ 4 w 20"/>
                <a:gd name="T37" fmla="*/ 2 h 20"/>
                <a:gd name="T38" fmla="*/ 2 w 20"/>
                <a:gd name="T39" fmla="*/ 6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3"/>
                  </a:lnTo>
                  <a:lnTo>
                    <a:pt x="2" y="18"/>
                  </a:lnTo>
                  <a:lnTo>
                    <a:pt x="4" y="18"/>
                  </a:lnTo>
                  <a:lnTo>
                    <a:pt x="9" y="20"/>
                  </a:lnTo>
                  <a:lnTo>
                    <a:pt x="13" y="18"/>
                  </a:lnTo>
                  <a:lnTo>
                    <a:pt x="16" y="15"/>
                  </a:lnTo>
                  <a:lnTo>
                    <a:pt x="18" y="13"/>
                  </a:lnTo>
                  <a:lnTo>
                    <a:pt x="20" y="9"/>
                  </a:lnTo>
                  <a:lnTo>
                    <a:pt x="20" y="6"/>
                  </a:lnTo>
                  <a:lnTo>
                    <a:pt x="18" y="2"/>
                  </a:lnTo>
                  <a:lnTo>
                    <a:pt x="16" y="0"/>
                  </a:lnTo>
                  <a:lnTo>
                    <a:pt x="11" y="0"/>
                  </a:lnTo>
                  <a:lnTo>
                    <a:pt x="7" y="0"/>
                  </a:lnTo>
                  <a:lnTo>
                    <a:pt x="4" y="2"/>
                  </a:lnTo>
                  <a:lnTo>
                    <a:pt x="2"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8" name="Freeform 2695">
              <a:extLst>
                <a:ext uri="{FF2B5EF4-FFF2-40B4-BE49-F238E27FC236}">
                  <a16:creationId xmlns:a16="http://schemas.microsoft.com/office/drawing/2014/main" xmlns="" id="{1FE801BF-2EFA-5042-B100-6EBC3690F617}"/>
                </a:ext>
              </a:extLst>
            </p:cNvPr>
            <p:cNvSpPr>
              <a:spLocks/>
            </p:cNvSpPr>
            <p:nvPr/>
          </p:nvSpPr>
          <p:spPr bwMode="auto">
            <a:xfrm>
              <a:off x="3193" y="3105"/>
              <a:ext cx="20" cy="20"/>
            </a:xfrm>
            <a:custGeom>
              <a:avLst/>
              <a:gdLst>
                <a:gd name="T0" fmla="*/ 0 w 20"/>
                <a:gd name="T1" fmla="*/ 9 h 20"/>
                <a:gd name="T2" fmla="*/ 0 w 20"/>
                <a:gd name="T3" fmla="*/ 9 h 20"/>
                <a:gd name="T4" fmla="*/ 0 w 20"/>
                <a:gd name="T5" fmla="*/ 13 h 20"/>
                <a:gd name="T6" fmla="*/ 2 w 20"/>
                <a:gd name="T7" fmla="*/ 18 h 20"/>
                <a:gd name="T8" fmla="*/ 4 w 20"/>
                <a:gd name="T9" fmla="*/ 18 h 20"/>
                <a:gd name="T10" fmla="*/ 9 w 20"/>
                <a:gd name="T11" fmla="*/ 20 h 20"/>
                <a:gd name="T12" fmla="*/ 9 w 20"/>
                <a:gd name="T13" fmla="*/ 20 h 20"/>
                <a:gd name="T14" fmla="*/ 13 w 20"/>
                <a:gd name="T15" fmla="*/ 18 h 20"/>
                <a:gd name="T16" fmla="*/ 16 w 20"/>
                <a:gd name="T17" fmla="*/ 15 h 20"/>
                <a:gd name="T18" fmla="*/ 18 w 20"/>
                <a:gd name="T19" fmla="*/ 13 h 20"/>
                <a:gd name="T20" fmla="*/ 20 w 20"/>
                <a:gd name="T21" fmla="*/ 9 h 20"/>
                <a:gd name="T22" fmla="*/ 20 w 20"/>
                <a:gd name="T23" fmla="*/ 9 h 20"/>
                <a:gd name="T24" fmla="*/ 20 w 20"/>
                <a:gd name="T25" fmla="*/ 6 h 20"/>
                <a:gd name="T26" fmla="*/ 18 w 20"/>
                <a:gd name="T27" fmla="*/ 2 h 20"/>
                <a:gd name="T28" fmla="*/ 16 w 20"/>
                <a:gd name="T29" fmla="*/ 0 h 20"/>
                <a:gd name="T30" fmla="*/ 11 w 20"/>
                <a:gd name="T31" fmla="*/ 0 h 20"/>
                <a:gd name="T32" fmla="*/ 11 w 20"/>
                <a:gd name="T33" fmla="*/ 0 h 20"/>
                <a:gd name="T34" fmla="*/ 7 w 20"/>
                <a:gd name="T35" fmla="*/ 0 h 20"/>
                <a:gd name="T36" fmla="*/ 4 w 20"/>
                <a:gd name="T37" fmla="*/ 2 h 20"/>
                <a:gd name="T38" fmla="*/ 2 w 20"/>
                <a:gd name="T39" fmla="*/ 6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0" y="13"/>
                  </a:lnTo>
                  <a:lnTo>
                    <a:pt x="2" y="18"/>
                  </a:lnTo>
                  <a:lnTo>
                    <a:pt x="4" y="18"/>
                  </a:lnTo>
                  <a:lnTo>
                    <a:pt x="9" y="20"/>
                  </a:lnTo>
                  <a:lnTo>
                    <a:pt x="13" y="18"/>
                  </a:lnTo>
                  <a:lnTo>
                    <a:pt x="16" y="15"/>
                  </a:lnTo>
                  <a:lnTo>
                    <a:pt x="18" y="13"/>
                  </a:lnTo>
                  <a:lnTo>
                    <a:pt x="20" y="9"/>
                  </a:lnTo>
                  <a:lnTo>
                    <a:pt x="20" y="6"/>
                  </a:lnTo>
                  <a:lnTo>
                    <a:pt x="18" y="2"/>
                  </a:lnTo>
                  <a:lnTo>
                    <a:pt x="16" y="0"/>
                  </a:lnTo>
                  <a:lnTo>
                    <a:pt x="11" y="0"/>
                  </a:lnTo>
                  <a:lnTo>
                    <a:pt x="7" y="0"/>
                  </a:lnTo>
                  <a:lnTo>
                    <a:pt x="4" y="2"/>
                  </a:lnTo>
                  <a:lnTo>
                    <a:pt x="2"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79" name="Freeform 2696">
              <a:extLst>
                <a:ext uri="{FF2B5EF4-FFF2-40B4-BE49-F238E27FC236}">
                  <a16:creationId xmlns:a16="http://schemas.microsoft.com/office/drawing/2014/main" xmlns="" id="{640F19B3-9C82-CF45-863B-D789C495857A}"/>
                </a:ext>
              </a:extLst>
            </p:cNvPr>
            <p:cNvSpPr>
              <a:spLocks/>
            </p:cNvSpPr>
            <p:nvPr/>
          </p:nvSpPr>
          <p:spPr bwMode="auto">
            <a:xfrm>
              <a:off x="3175" y="3105"/>
              <a:ext cx="18" cy="20"/>
            </a:xfrm>
            <a:custGeom>
              <a:avLst/>
              <a:gdLst>
                <a:gd name="T0" fmla="*/ 0 w 18"/>
                <a:gd name="T1" fmla="*/ 11 h 20"/>
                <a:gd name="T2" fmla="*/ 0 w 18"/>
                <a:gd name="T3" fmla="*/ 11 h 20"/>
                <a:gd name="T4" fmla="*/ 0 w 18"/>
                <a:gd name="T5" fmla="*/ 13 h 20"/>
                <a:gd name="T6" fmla="*/ 0 w 18"/>
                <a:gd name="T7" fmla="*/ 18 h 20"/>
                <a:gd name="T8" fmla="*/ 4 w 18"/>
                <a:gd name="T9" fmla="*/ 20 h 20"/>
                <a:gd name="T10" fmla="*/ 7 w 18"/>
                <a:gd name="T11" fmla="*/ 20 h 20"/>
                <a:gd name="T12" fmla="*/ 7 w 18"/>
                <a:gd name="T13" fmla="*/ 20 h 20"/>
                <a:gd name="T14" fmla="*/ 11 w 18"/>
                <a:gd name="T15" fmla="*/ 20 h 20"/>
                <a:gd name="T16" fmla="*/ 16 w 18"/>
                <a:gd name="T17" fmla="*/ 18 h 20"/>
                <a:gd name="T18" fmla="*/ 18 w 18"/>
                <a:gd name="T19" fmla="*/ 13 h 20"/>
                <a:gd name="T20" fmla="*/ 18 w 18"/>
                <a:gd name="T21" fmla="*/ 9 h 20"/>
                <a:gd name="T22" fmla="*/ 18 w 18"/>
                <a:gd name="T23" fmla="*/ 9 h 20"/>
                <a:gd name="T24" fmla="*/ 18 w 18"/>
                <a:gd name="T25" fmla="*/ 6 h 20"/>
                <a:gd name="T26" fmla="*/ 16 w 18"/>
                <a:gd name="T27" fmla="*/ 2 h 20"/>
                <a:gd name="T28" fmla="*/ 13 w 18"/>
                <a:gd name="T29" fmla="*/ 0 h 20"/>
                <a:gd name="T30" fmla="*/ 11 w 18"/>
                <a:gd name="T31" fmla="*/ 0 h 20"/>
                <a:gd name="T32" fmla="*/ 11 w 18"/>
                <a:gd name="T33" fmla="*/ 0 h 20"/>
                <a:gd name="T34" fmla="*/ 7 w 18"/>
                <a:gd name="T35" fmla="*/ 2 h 20"/>
                <a:gd name="T36" fmla="*/ 2 w 18"/>
                <a:gd name="T37" fmla="*/ 2 h 20"/>
                <a:gd name="T38" fmla="*/ 0 w 18"/>
                <a:gd name="T39" fmla="*/ 6 h 20"/>
                <a:gd name="T40" fmla="*/ 0 w 1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11"/>
                  </a:moveTo>
                  <a:lnTo>
                    <a:pt x="0" y="11"/>
                  </a:lnTo>
                  <a:lnTo>
                    <a:pt x="0" y="13"/>
                  </a:lnTo>
                  <a:lnTo>
                    <a:pt x="0" y="18"/>
                  </a:lnTo>
                  <a:lnTo>
                    <a:pt x="4" y="20"/>
                  </a:lnTo>
                  <a:lnTo>
                    <a:pt x="7" y="20"/>
                  </a:lnTo>
                  <a:lnTo>
                    <a:pt x="11" y="20"/>
                  </a:lnTo>
                  <a:lnTo>
                    <a:pt x="16" y="18"/>
                  </a:lnTo>
                  <a:lnTo>
                    <a:pt x="18" y="13"/>
                  </a:lnTo>
                  <a:lnTo>
                    <a:pt x="18" y="9"/>
                  </a:lnTo>
                  <a:lnTo>
                    <a:pt x="18" y="6"/>
                  </a:lnTo>
                  <a:lnTo>
                    <a:pt x="16" y="2"/>
                  </a:lnTo>
                  <a:lnTo>
                    <a:pt x="13" y="0"/>
                  </a:lnTo>
                  <a:lnTo>
                    <a:pt x="11" y="0"/>
                  </a:lnTo>
                  <a:lnTo>
                    <a:pt x="7" y="2"/>
                  </a:lnTo>
                  <a:lnTo>
                    <a:pt x="2" y="2"/>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0" name="Freeform 2697">
              <a:extLst>
                <a:ext uri="{FF2B5EF4-FFF2-40B4-BE49-F238E27FC236}">
                  <a16:creationId xmlns:a16="http://schemas.microsoft.com/office/drawing/2014/main" xmlns="" id="{D790A3C7-D3E0-DF47-AFF7-7D2F38C2753E}"/>
                </a:ext>
              </a:extLst>
            </p:cNvPr>
            <p:cNvSpPr>
              <a:spLocks/>
            </p:cNvSpPr>
            <p:nvPr/>
          </p:nvSpPr>
          <p:spPr bwMode="auto">
            <a:xfrm>
              <a:off x="3175" y="3105"/>
              <a:ext cx="18" cy="20"/>
            </a:xfrm>
            <a:custGeom>
              <a:avLst/>
              <a:gdLst>
                <a:gd name="T0" fmla="*/ 0 w 18"/>
                <a:gd name="T1" fmla="*/ 11 h 20"/>
                <a:gd name="T2" fmla="*/ 0 w 18"/>
                <a:gd name="T3" fmla="*/ 11 h 20"/>
                <a:gd name="T4" fmla="*/ 0 w 18"/>
                <a:gd name="T5" fmla="*/ 13 h 20"/>
                <a:gd name="T6" fmla="*/ 0 w 18"/>
                <a:gd name="T7" fmla="*/ 18 h 20"/>
                <a:gd name="T8" fmla="*/ 4 w 18"/>
                <a:gd name="T9" fmla="*/ 20 h 20"/>
                <a:gd name="T10" fmla="*/ 7 w 18"/>
                <a:gd name="T11" fmla="*/ 20 h 20"/>
                <a:gd name="T12" fmla="*/ 7 w 18"/>
                <a:gd name="T13" fmla="*/ 20 h 20"/>
                <a:gd name="T14" fmla="*/ 11 w 18"/>
                <a:gd name="T15" fmla="*/ 20 h 20"/>
                <a:gd name="T16" fmla="*/ 16 w 18"/>
                <a:gd name="T17" fmla="*/ 18 h 20"/>
                <a:gd name="T18" fmla="*/ 18 w 18"/>
                <a:gd name="T19" fmla="*/ 13 h 20"/>
                <a:gd name="T20" fmla="*/ 18 w 18"/>
                <a:gd name="T21" fmla="*/ 9 h 20"/>
                <a:gd name="T22" fmla="*/ 18 w 18"/>
                <a:gd name="T23" fmla="*/ 9 h 20"/>
                <a:gd name="T24" fmla="*/ 18 w 18"/>
                <a:gd name="T25" fmla="*/ 6 h 20"/>
                <a:gd name="T26" fmla="*/ 16 w 18"/>
                <a:gd name="T27" fmla="*/ 2 h 20"/>
                <a:gd name="T28" fmla="*/ 13 w 18"/>
                <a:gd name="T29" fmla="*/ 0 h 20"/>
                <a:gd name="T30" fmla="*/ 11 w 18"/>
                <a:gd name="T31" fmla="*/ 0 h 20"/>
                <a:gd name="T32" fmla="*/ 11 w 18"/>
                <a:gd name="T33" fmla="*/ 0 h 20"/>
                <a:gd name="T34" fmla="*/ 7 w 18"/>
                <a:gd name="T35" fmla="*/ 2 h 20"/>
                <a:gd name="T36" fmla="*/ 2 w 18"/>
                <a:gd name="T37" fmla="*/ 2 h 20"/>
                <a:gd name="T38" fmla="*/ 0 w 18"/>
                <a:gd name="T39" fmla="*/ 6 h 20"/>
                <a:gd name="T40" fmla="*/ 0 w 1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11"/>
                  </a:moveTo>
                  <a:lnTo>
                    <a:pt x="0" y="11"/>
                  </a:lnTo>
                  <a:lnTo>
                    <a:pt x="0" y="13"/>
                  </a:lnTo>
                  <a:lnTo>
                    <a:pt x="0" y="18"/>
                  </a:lnTo>
                  <a:lnTo>
                    <a:pt x="4" y="20"/>
                  </a:lnTo>
                  <a:lnTo>
                    <a:pt x="7" y="20"/>
                  </a:lnTo>
                  <a:lnTo>
                    <a:pt x="11" y="20"/>
                  </a:lnTo>
                  <a:lnTo>
                    <a:pt x="16" y="18"/>
                  </a:lnTo>
                  <a:lnTo>
                    <a:pt x="18" y="13"/>
                  </a:lnTo>
                  <a:lnTo>
                    <a:pt x="18" y="9"/>
                  </a:lnTo>
                  <a:lnTo>
                    <a:pt x="18" y="6"/>
                  </a:lnTo>
                  <a:lnTo>
                    <a:pt x="16" y="2"/>
                  </a:lnTo>
                  <a:lnTo>
                    <a:pt x="13" y="0"/>
                  </a:lnTo>
                  <a:lnTo>
                    <a:pt x="11" y="0"/>
                  </a:lnTo>
                  <a:lnTo>
                    <a:pt x="7" y="2"/>
                  </a:lnTo>
                  <a:lnTo>
                    <a:pt x="2" y="2"/>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1" name="Freeform 2698">
              <a:extLst>
                <a:ext uri="{FF2B5EF4-FFF2-40B4-BE49-F238E27FC236}">
                  <a16:creationId xmlns:a16="http://schemas.microsoft.com/office/drawing/2014/main" xmlns="" id="{20295E32-6C3D-5142-BFBB-D96139CAECB3}"/>
                </a:ext>
              </a:extLst>
            </p:cNvPr>
            <p:cNvSpPr>
              <a:spLocks/>
            </p:cNvSpPr>
            <p:nvPr/>
          </p:nvSpPr>
          <p:spPr bwMode="auto">
            <a:xfrm>
              <a:off x="3155" y="3105"/>
              <a:ext cx="20" cy="20"/>
            </a:xfrm>
            <a:custGeom>
              <a:avLst/>
              <a:gdLst>
                <a:gd name="T0" fmla="*/ 0 w 20"/>
                <a:gd name="T1" fmla="*/ 11 h 20"/>
                <a:gd name="T2" fmla="*/ 0 w 20"/>
                <a:gd name="T3" fmla="*/ 11 h 20"/>
                <a:gd name="T4" fmla="*/ 0 w 20"/>
                <a:gd name="T5" fmla="*/ 15 h 20"/>
                <a:gd name="T6" fmla="*/ 2 w 20"/>
                <a:gd name="T7" fmla="*/ 18 h 20"/>
                <a:gd name="T8" fmla="*/ 4 w 20"/>
                <a:gd name="T9" fmla="*/ 20 h 20"/>
                <a:gd name="T10" fmla="*/ 9 w 20"/>
                <a:gd name="T11" fmla="*/ 20 h 20"/>
                <a:gd name="T12" fmla="*/ 9 w 20"/>
                <a:gd name="T13" fmla="*/ 20 h 20"/>
                <a:gd name="T14" fmla="*/ 11 w 20"/>
                <a:gd name="T15" fmla="*/ 20 h 20"/>
                <a:gd name="T16" fmla="*/ 15 w 20"/>
                <a:gd name="T17" fmla="*/ 18 h 20"/>
                <a:gd name="T18" fmla="*/ 18 w 20"/>
                <a:gd name="T19" fmla="*/ 13 h 20"/>
                <a:gd name="T20" fmla="*/ 20 w 20"/>
                <a:gd name="T21" fmla="*/ 11 h 20"/>
                <a:gd name="T22" fmla="*/ 20 w 20"/>
                <a:gd name="T23" fmla="*/ 11 h 20"/>
                <a:gd name="T24" fmla="*/ 20 w 20"/>
                <a:gd name="T25" fmla="*/ 6 h 20"/>
                <a:gd name="T26" fmla="*/ 18 w 20"/>
                <a:gd name="T27" fmla="*/ 4 h 20"/>
                <a:gd name="T28" fmla="*/ 15 w 20"/>
                <a:gd name="T29" fmla="*/ 2 h 20"/>
                <a:gd name="T30" fmla="*/ 11 w 20"/>
                <a:gd name="T31" fmla="*/ 0 h 20"/>
                <a:gd name="T32" fmla="*/ 11 w 20"/>
                <a:gd name="T33" fmla="*/ 0 h 20"/>
                <a:gd name="T34" fmla="*/ 9 w 20"/>
                <a:gd name="T35" fmla="*/ 2 h 20"/>
                <a:gd name="T36" fmla="*/ 4 w 20"/>
                <a:gd name="T37" fmla="*/ 4 h 20"/>
                <a:gd name="T38" fmla="*/ 2 w 20"/>
                <a:gd name="T39" fmla="*/ 6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5"/>
                  </a:lnTo>
                  <a:lnTo>
                    <a:pt x="2" y="18"/>
                  </a:lnTo>
                  <a:lnTo>
                    <a:pt x="4" y="20"/>
                  </a:lnTo>
                  <a:lnTo>
                    <a:pt x="9" y="20"/>
                  </a:lnTo>
                  <a:lnTo>
                    <a:pt x="11" y="20"/>
                  </a:lnTo>
                  <a:lnTo>
                    <a:pt x="15" y="18"/>
                  </a:lnTo>
                  <a:lnTo>
                    <a:pt x="18" y="13"/>
                  </a:lnTo>
                  <a:lnTo>
                    <a:pt x="20" y="11"/>
                  </a:lnTo>
                  <a:lnTo>
                    <a:pt x="20" y="6"/>
                  </a:lnTo>
                  <a:lnTo>
                    <a:pt x="18" y="4"/>
                  </a:lnTo>
                  <a:lnTo>
                    <a:pt x="15" y="2"/>
                  </a:lnTo>
                  <a:lnTo>
                    <a:pt x="11" y="0"/>
                  </a:lnTo>
                  <a:lnTo>
                    <a:pt x="9" y="2"/>
                  </a:lnTo>
                  <a:lnTo>
                    <a:pt x="4" y="4"/>
                  </a:lnTo>
                  <a:lnTo>
                    <a:pt x="2"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2" name="Freeform 2699">
              <a:extLst>
                <a:ext uri="{FF2B5EF4-FFF2-40B4-BE49-F238E27FC236}">
                  <a16:creationId xmlns:a16="http://schemas.microsoft.com/office/drawing/2014/main" xmlns="" id="{7E915A5A-18EF-C245-9C21-301C019D3F98}"/>
                </a:ext>
              </a:extLst>
            </p:cNvPr>
            <p:cNvSpPr>
              <a:spLocks/>
            </p:cNvSpPr>
            <p:nvPr/>
          </p:nvSpPr>
          <p:spPr bwMode="auto">
            <a:xfrm>
              <a:off x="3155" y="3105"/>
              <a:ext cx="20" cy="20"/>
            </a:xfrm>
            <a:custGeom>
              <a:avLst/>
              <a:gdLst>
                <a:gd name="T0" fmla="*/ 0 w 20"/>
                <a:gd name="T1" fmla="*/ 11 h 20"/>
                <a:gd name="T2" fmla="*/ 0 w 20"/>
                <a:gd name="T3" fmla="*/ 11 h 20"/>
                <a:gd name="T4" fmla="*/ 0 w 20"/>
                <a:gd name="T5" fmla="*/ 15 h 20"/>
                <a:gd name="T6" fmla="*/ 2 w 20"/>
                <a:gd name="T7" fmla="*/ 18 h 20"/>
                <a:gd name="T8" fmla="*/ 4 w 20"/>
                <a:gd name="T9" fmla="*/ 20 h 20"/>
                <a:gd name="T10" fmla="*/ 9 w 20"/>
                <a:gd name="T11" fmla="*/ 20 h 20"/>
                <a:gd name="T12" fmla="*/ 9 w 20"/>
                <a:gd name="T13" fmla="*/ 20 h 20"/>
                <a:gd name="T14" fmla="*/ 11 w 20"/>
                <a:gd name="T15" fmla="*/ 20 h 20"/>
                <a:gd name="T16" fmla="*/ 15 w 20"/>
                <a:gd name="T17" fmla="*/ 18 h 20"/>
                <a:gd name="T18" fmla="*/ 18 w 20"/>
                <a:gd name="T19" fmla="*/ 13 h 20"/>
                <a:gd name="T20" fmla="*/ 20 w 20"/>
                <a:gd name="T21" fmla="*/ 11 h 20"/>
                <a:gd name="T22" fmla="*/ 20 w 20"/>
                <a:gd name="T23" fmla="*/ 11 h 20"/>
                <a:gd name="T24" fmla="*/ 20 w 20"/>
                <a:gd name="T25" fmla="*/ 6 h 20"/>
                <a:gd name="T26" fmla="*/ 18 w 20"/>
                <a:gd name="T27" fmla="*/ 4 h 20"/>
                <a:gd name="T28" fmla="*/ 15 w 20"/>
                <a:gd name="T29" fmla="*/ 2 h 20"/>
                <a:gd name="T30" fmla="*/ 11 w 20"/>
                <a:gd name="T31" fmla="*/ 0 h 20"/>
                <a:gd name="T32" fmla="*/ 11 w 20"/>
                <a:gd name="T33" fmla="*/ 0 h 20"/>
                <a:gd name="T34" fmla="*/ 9 w 20"/>
                <a:gd name="T35" fmla="*/ 2 h 20"/>
                <a:gd name="T36" fmla="*/ 4 w 20"/>
                <a:gd name="T37" fmla="*/ 4 h 20"/>
                <a:gd name="T38" fmla="*/ 2 w 20"/>
                <a:gd name="T39" fmla="*/ 6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0" y="15"/>
                  </a:lnTo>
                  <a:lnTo>
                    <a:pt x="2" y="18"/>
                  </a:lnTo>
                  <a:lnTo>
                    <a:pt x="4" y="20"/>
                  </a:lnTo>
                  <a:lnTo>
                    <a:pt x="9" y="20"/>
                  </a:lnTo>
                  <a:lnTo>
                    <a:pt x="11" y="20"/>
                  </a:lnTo>
                  <a:lnTo>
                    <a:pt x="15" y="18"/>
                  </a:lnTo>
                  <a:lnTo>
                    <a:pt x="18" y="13"/>
                  </a:lnTo>
                  <a:lnTo>
                    <a:pt x="20" y="11"/>
                  </a:lnTo>
                  <a:lnTo>
                    <a:pt x="20" y="6"/>
                  </a:lnTo>
                  <a:lnTo>
                    <a:pt x="18" y="4"/>
                  </a:lnTo>
                  <a:lnTo>
                    <a:pt x="15" y="2"/>
                  </a:lnTo>
                  <a:lnTo>
                    <a:pt x="11" y="0"/>
                  </a:lnTo>
                  <a:lnTo>
                    <a:pt x="9" y="2"/>
                  </a:lnTo>
                  <a:lnTo>
                    <a:pt x="4" y="4"/>
                  </a:lnTo>
                  <a:lnTo>
                    <a:pt x="2"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3" name="Freeform 2700">
              <a:extLst>
                <a:ext uri="{FF2B5EF4-FFF2-40B4-BE49-F238E27FC236}">
                  <a16:creationId xmlns:a16="http://schemas.microsoft.com/office/drawing/2014/main" xmlns="" id="{883CF24B-EAB7-DF44-85A0-9D5C4C9427CD}"/>
                </a:ext>
              </a:extLst>
            </p:cNvPr>
            <p:cNvSpPr>
              <a:spLocks/>
            </p:cNvSpPr>
            <p:nvPr/>
          </p:nvSpPr>
          <p:spPr bwMode="auto">
            <a:xfrm>
              <a:off x="3137" y="3105"/>
              <a:ext cx="18" cy="20"/>
            </a:xfrm>
            <a:custGeom>
              <a:avLst/>
              <a:gdLst>
                <a:gd name="T0" fmla="*/ 0 w 18"/>
                <a:gd name="T1" fmla="*/ 11 h 20"/>
                <a:gd name="T2" fmla="*/ 0 w 18"/>
                <a:gd name="T3" fmla="*/ 11 h 20"/>
                <a:gd name="T4" fmla="*/ 0 w 18"/>
                <a:gd name="T5" fmla="*/ 15 h 20"/>
                <a:gd name="T6" fmla="*/ 0 w 18"/>
                <a:gd name="T7" fmla="*/ 18 h 20"/>
                <a:gd name="T8" fmla="*/ 2 w 18"/>
                <a:gd name="T9" fmla="*/ 20 h 20"/>
                <a:gd name="T10" fmla="*/ 6 w 18"/>
                <a:gd name="T11" fmla="*/ 20 h 20"/>
                <a:gd name="T12" fmla="*/ 6 w 18"/>
                <a:gd name="T13" fmla="*/ 20 h 20"/>
                <a:gd name="T14" fmla="*/ 11 w 18"/>
                <a:gd name="T15" fmla="*/ 20 h 20"/>
                <a:gd name="T16" fmla="*/ 13 w 18"/>
                <a:gd name="T17" fmla="*/ 18 h 20"/>
                <a:gd name="T18" fmla="*/ 15 w 18"/>
                <a:gd name="T19" fmla="*/ 15 h 20"/>
                <a:gd name="T20" fmla="*/ 18 w 18"/>
                <a:gd name="T21" fmla="*/ 11 h 20"/>
                <a:gd name="T22" fmla="*/ 18 w 18"/>
                <a:gd name="T23" fmla="*/ 11 h 20"/>
                <a:gd name="T24" fmla="*/ 18 w 18"/>
                <a:gd name="T25" fmla="*/ 6 h 20"/>
                <a:gd name="T26" fmla="*/ 18 w 18"/>
                <a:gd name="T27" fmla="*/ 4 h 20"/>
                <a:gd name="T28" fmla="*/ 13 w 18"/>
                <a:gd name="T29" fmla="*/ 2 h 20"/>
                <a:gd name="T30" fmla="*/ 11 w 18"/>
                <a:gd name="T31" fmla="*/ 0 h 20"/>
                <a:gd name="T32" fmla="*/ 11 w 18"/>
                <a:gd name="T33" fmla="*/ 0 h 20"/>
                <a:gd name="T34" fmla="*/ 6 w 18"/>
                <a:gd name="T35" fmla="*/ 2 h 20"/>
                <a:gd name="T36" fmla="*/ 4 w 18"/>
                <a:gd name="T37" fmla="*/ 4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0" y="15"/>
                  </a:lnTo>
                  <a:lnTo>
                    <a:pt x="0" y="18"/>
                  </a:lnTo>
                  <a:lnTo>
                    <a:pt x="2" y="20"/>
                  </a:lnTo>
                  <a:lnTo>
                    <a:pt x="6" y="20"/>
                  </a:lnTo>
                  <a:lnTo>
                    <a:pt x="11" y="20"/>
                  </a:lnTo>
                  <a:lnTo>
                    <a:pt x="13" y="18"/>
                  </a:lnTo>
                  <a:lnTo>
                    <a:pt x="15" y="15"/>
                  </a:lnTo>
                  <a:lnTo>
                    <a:pt x="18" y="11"/>
                  </a:lnTo>
                  <a:lnTo>
                    <a:pt x="18" y="6"/>
                  </a:lnTo>
                  <a:lnTo>
                    <a:pt x="18" y="4"/>
                  </a:lnTo>
                  <a:lnTo>
                    <a:pt x="13" y="2"/>
                  </a:lnTo>
                  <a:lnTo>
                    <a:pt x="11" y="0"/>
                  </a:lnTo>
                  <a:lnTo>
                    <a:pt x="6" y="2"/>
                  </a:lnTo>
                  <a:lnTo>
                    <a:pt x="4"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4" name="Freeform 2701">
              <a:extLst>
                <a:ext uri="{FF2B5EF4-FFF2-40B4-BE49-F238E27FC236}">
                  <a16:creationId xmlns:a16="http://schemas.microsoft.com/office/drawing/2014/main" xmlns="" id="{12D685B4-CB82-F44D-BB6C-3A972C0D7BEC}"/>
                </a:ext>
              </a:extLst>
            </p:cNvPr>
            <p:cNvSpPr>
              <a:spLocks/>
            </p:cNvSpPr>
            <p:nvPr/>
          </p:nvSpPr>
          <p:spPr bwMode="auto">
            <a:xfrm>
              <a:off x="3137" y="3105"/>
              <a:ext cx="18" cy="20"/>
            </a:xfrm>
            <a:custGeom>
              <a:avLst/>
              <a:gdLst>
                <a:gd name="T0" fmla="*/ 0 w 18"/>
                <a:gd name="T1" fmla="*/ 11 h 20"/>
                <a:gd name="T2" fmla="*/ 0 w 18"/>
                <a:gd name="T3" fmla="*/ 11 h 20"/>
                <a:gd name="T4" fmla="*/ 0 w 18"/>
                <a:gd name="T5" fmla="*/ 15 h 20"/>
                <a:gd name="T6" fmla="*/ 0 w 18"/>
                <a:gd name="T7" fmla="*/ 18 h 20"/>
                <a:gd name="T8" fmla="*/ 2 w 18"/>
                <a:gd name="T9" fmla="*/ 20 h 20"/>
                <a:gd name="T10" fmla="*/ 6 w 18"/>
                <a:gd name="T11" fmla="*/ 20 h 20"/>
                <a:gd name="T12" fmla="*/ 6 w 18"/>
                <a:gd name="T13" fmla="*/ 20 h 20"/>
                <a:gd name="T14" fmla="*/ 11 w 18"/>
                <a:gd name="T15" fmla="*/ 20 h 20"/>
                <a:gd name="T16" fmla="*/ 13 w 18"/>
                <a:gd name="T17" fmla="*/ 18 h 20"/>
                <a:gd name="T18" fmla="*/ 15 w 18"/>
                <a:gd name="T19" fmla="*/ 15 h 20"/>
                <a:gd name="T20" fmla="*/ 18 w 18"/>
                <a:gd name="T21" fmla="*/ 11 h 20"/>
                <a:gd name="T22" fmla="*/ 18 w 18"/>
                <a:gd name="T23" fmla="*/ 11 h 20"/>
                <a:gd name="T24" fmla="*/ 18 w 18"/>
                <a:gd name="T25" fmla="*/ 6 h 20"/>
                <a:gd name="T26" fmla="*/ 18 w 18"/>
                <a:gd name="T27" fmla="*/ 4 h 20"/>
                <a:gd name="T28" fmla="*/ 13 w 18"/>
                <a:gd name="T29" fmla="*/ 2 h 20"/>
                <a:gd name="T30" fmla="*/ 11 w 18"/>
                <a:gd name="T31" fmla="*/ 0 h 20"/>
                <a:gd name="T32" fmla="*/ 11 w 18"/>
                <a:gd name="T33" fmla="*/ 0 h 20"/>
                <a:gd name="T34" fmla="*/ 6 w 18"/>
                <a:gd name="T35" fmla="*/ 2 h 20"/>
                <a:gd name="T36" fmla="*/ 4 w 18"/>
                <a:gd name="T37" fmla="*/ 4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0" y="15"/>
                  </a:lnTo>
                  <a:lnTo>
                    <a:pt x="0" y="18"/>
                  </a:lnTo>
                  <a:lnTo>
                    <a:pt x="2" y="20"/>
                  </a:lnTo>
                  <a:lnTo>
                    <a:pt x="6" y="20"/>
                  </a:lnTo>
                  <a:lnTo>
                    <a:pt x="11" y="20"/>
                  </a:lnTo>
                  <a:lnTo>
                    <a:pt x="13" y="18"/>
                  </a:lnTo>
                  <a:lnTo>
                    <a:pt x="15" y="15"/>
                  </a:lnTo>
                  <a:lnTo>
                    <a:pt x="18" y="11"/>
                  </a:lnTo>
                  <a:lnTo>
                    <a:pt x="18" y="6"/>
                  </a:lnTo>
                  <a:lnTo>
                    <a:pt x="18" y="4"/>
                  </a:lnTo>
                  <a:lnTo>
                    <a:pt x="13" y="2"/>
                  </a:lnTo>
                  <a:lnTo>
                    <a:pt x="11" y="0"/>
                  </a:lnTo>
                  <a:lnTo>
                    <a:pt x="6" y="2"/>
                  </a:lnTo>
                  <a:lnTo>
                    <a:pt x="4"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5" name="Freeform 2702">
              <a:extLst>
                <a:ext uri="{FF2B5EF4-FFF2-40B4-BE49-F238E27FC236}">
                  <a16:creationId xmlns:a16="http://schemas.microsoft.com/office/drawing/2014/main" xmlns="" id="{9ABBF49D-3F97-B642-800A-F6BF304CC84E}"/>
                </a:ext>
              </a:extLst>
            </p:cNvPr>
            <p:cNvSpPr>
              <a:spLocks/>
            </p:cNvSpPr>
            <p:nvPr/>
          </p:nvSpPr>
          <p:spPr bwMode="auto">
            <a:xfrm>
              <a:off x="3116" y="3107"/>
              <a:ext cx="21" cy="20"/>
            </a:xfrm>
            <a:custGeom>
              <a:avLst/>
              <a:gdLst>
                <a:gd name="T0" fmla="*/ 0 w 21"/>
                <a:gd name="T1" fmla="*/ 9 h 20"/>
                <a:gd name="T2" fmla="*/ 0 w 21"/>
                <a:gd name="T3" fmla="*/ 9 h 20"/>
                <a:gd name="T4" fmla="*/ 0 w 21"/>
                <a:gd name="T5" fmla="*/ 13 h 20"/>
                <a:gd name="T6" fmla="*/ 0 w 21"/>
                <a:gd name="T7" fmla="*/ 16 h 20"/>
                <a:gd name="T8" fmla="*/ 5 w 21"/>
                <a:gd name="T9" fmla="*/ 18 h 20"/>
                <a:gd name="T10" fmla="*/ 7 w 21"/>
                <a:gd name="T11" fmla="*/ 20 h 20"/>
                <a:gd name="T12" fmla="*/ 7 w 21"/>
                <a:gd name="T13" fmla="*/ 20 h 20"/>
                <a:gd name="T14" fmla="*/ 12 w 21"/>
                <a:gd name="T15" fmla="*/ 18 h 20"/>
                <a:gd name="T16" fmla="*/ 16 w 21"/>
                <a:gd name="T17" fmla="*/ 16 h 20"/>
                <a:gd name="T18" fmla="*/ 18 w 21"/>
                <a:gd name="T19" fmla="*/ 13 h 20"/>
                <a:gd name="T20" fmla="*/ 21 w 21"/>
                <a:gd name="T21" fmla="*/ 9 h 20"/>
                <a:gd name="T22" fmla="*/ 21 w 21"/>
                <a:gd name="T23" fmla="*/ 9 h 20"/>
                <a:gd name="T24" fmla="*/ 21 w 21"/>
                <a:gd name="T25" fmla="*/ 4 h 20"/>
                <a:gd name="T26" fmla="*/ 18 w 21"/>
                <a:gd name="T27" fmla="*/ 2 h 20"/>
                <a:gd name="T28" fmla="*/ 16 w 21"/>
                <a:gd name="T29" fmla="*/ 0 h 20"/>
                <a:gd name="T30" fmla="*/ 14 w 21"/>
                <a:gd name="T31" fmla="*/ 0 h 20"/>
                <a:gd name="T32" fmla="*/ 14 w 21"/>
                <a:gd name="T33" fmla="*/ 0 h 20"/>
                <a:gd name="T34" fmla="*/ 9 w 21"/>
                <a:gd name="T35" fmla="*/ 0 h 20"/>
                <a:gd name="T36" fmla="*/ 5 w 21"/>
                <a:gd name="T37" fmla="*/ 2 h 20"/>
                <a:gd name="T38" fmla="*/ 0 w 21"/>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20">
                  <a:moveTo>
                    <a:pt x="0" y="9"/>
                  </a:moveTo>
                  <a:lnTo>
                    <a:pt x="0" y="9"/>
                  </a:lnTo>
                  <a:lnTo>
                    <a:pt x="0" y="13"/>
                  </a:lnTo>
                  <a:lnTo>
                    <a:pt x="0" y="16"/>
                  </a:lnTo>
                  <a:lnTo>
                    <a:pt x="5" y="18"/>
                  </a:lnTo>
                  <a:lnTo>
                    <a:pt x="7" y="20"/>
                  </a:lnTo>
                  <a:lnTo>
                    <a:pt x="12" y="18"/>
                  </a:lnTo>
                  <a:lnTo>
                    <a:pt x="16" y="16"/>
                  </a:lnTo>
                  <a:lnTo>
                    <a:pt x="18" y="13"/>
                  </a:lnTo>
                  <a:lnTo>
                    <a:pt x="21" y="9"/>
                  </a:lnTo>
                  <a:lnTo>
                    <a:pt x="21" y="4"/>
                  </a:lnTo>
                  <a:lnTo>
                    <a:pt x="18" y="2"/>
                  </a:lnTo>
                  <a:lnTo>
                    <a:pt x="16" y="0"/>
                  </a:lnTo>
                  <a:lnTo>
                    <a:pt x="14" y="0"/>
                  </a:lnTo>
                  <a:lnTo>
                    <a:pt x="9"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6" name="Freeform 2703">
              <a:extLst>
                <a:ext uri="{FF2B5EF4-FFF2-40B4-BE49-F238E27FC236}">
                  <a16:creationId xmlns:a16="http://schemas.microsoft.com/office/drawing/2014/main" xmlns="" id="{EC6324F5-A9DB-B64E-A54C-196ED1A65AFA}"/>
                </a:ext>
              </a:extLst>
            </p:cNvPr>
            <p:cNvSpPr>
              <a:spLocks/>
            </p:cNvSpPr>
            <p:nvPr/>
          </p:nvSpPr>
          <p:spPr bwMode="auto">
            <a:xfrm>
              <a:off x="3116" y="3107"/>
              <a:ext cx="21" cy="20"/>
            </a:xfrm>
            <a:custGeom>
              <a:avLst/>
              <a:gdLst>
                <a:gd name="T0" fmla="*/ 0 w 21"/>
                <a:gd name="T1" fmla="*/ 9 h 20"/>
                <a:gd name="T2" fmla="*/ 0 w 21"/>
                <a:gd name="T3" fmla="*/ 9 h 20"/>
                <a:gd name="T4" fmla="*/ 0 w 21"/>
                <a:gd name="T5" fmla="*/ 13 h 20"/>
                <a:gd name="T6" fmla="*/ 0 w 21"/>
                <a:gd name="T7" fmla="*/ 16 h 20"/>
                <a:gd name="T8" fmla="*/ 5 w 21"/>
                <a:gd name="T9" fmla="*/ 18 h 20"/>
                <a:gd name="T10" fmla="*/ 7 w 21"/>
                <a:gd name="T11" fmla="*/ 20 h 20"/>
                <a:gd name="T12" fmla="*/ 7 w 21"/>
                <a:gd name="T13" fmla="*/ 20 h 20"/>
                <a:gd name="T14" fmla="*/ 12 w 21"/>
                <a:gd name="T15" fmla="*/ 18 h 20"/>
                <a:gd name="T16" fmla="*/ 16 w 21"/>
                <a:gd name="T17" fmla="*/ 16 h 20"/>
                <a:gd name="T18" fmla="*/ 18 w 21"/>
                <a:gd name="T19" fmla="*/ 13 h 20"/>
                <a:gd name="T20" fmla="*/ 21 w 21"/>
                <a:gd name="T21" fmla="*/ 9 h 20"/>
                <a:gd name="T22" fmla="*/ 21 w 21"/>
                <a:gd name="T23" fmla="*/ 9 h 20"/>
                <a:gd name="T24" fmla="*/ 21 w 21"/>
                <a:gd name="T25" fmla="*/ 4 h 20"/>
                <a:gd name="T26" fmla="*/ 18 w 21"/>
                <a:gd name="T27" fmla="*/ 2 h 20"/>
                <a:gd name="T28" fmla="*/ 16 w 21"/>
                <a:gd name="T29" fmla="*/ 0 h 20"/>
                <a:gd name="T30" fmla="*/ 14 w 21"/>
                <a:gd name="T31" fmla="*/ 0 h 20"/>
                <a:gd name="T32" fmla="*/ 14 w 21"/>
                <a:gd name="T33" fmla="*/ 0 h 20"/>
                <a:gd name="T34" fmla="*/ 9 w 21"/>
                <a:gd name="T35" fmla="*/ 0 h 20"/>
                <a:gd name="T36" fmla="*/ 5 w 21"/>
                <a:gd name="T37" fmla="*/ 2 h 20"/>
                <a:gd name="T38" fmla="*/ 0 w 21"/>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 h="20">
                  <a:moveTo>
                    <a:pt x="0" y="9"/>
                  </a:moveTo>
                  <a:lnTo>
                    <a:pt x="0" y="9"/>
                  </a:lnTo>
                  <a:lnTo>
                    <a:pt x="0" y="13"/>
                  </a:lnTo>
                  <a:lnTo>
                    <a:pt x="0" y="16"/>
                  </a:lnTo>
                  <a:lnTo>
                    <a:pt x="5" y="18"/>
                  </a:lnTo>
                  <a:lnTo>
                    <a:pt x="7" y="20"/>
                  </a:lnTo>
                  <a:lnTo>
                    <a:pt x="12" y="18"/>
                  </a:lnTo>
                  <a:lnTo>
                    <a:pt x="16" y="16"/>
                  </a:lnTo>
                  <a:lnTo>
                    <a:pt x="18" y="13"/>
                  </a:lnTo>
                  <a:lnTo>
                    <a:pt x="21" y="9"/>
                  </a:lnTo>
                  <a:lnTo>
                    <a:pt x="21" y="4"/>
                  </a:lnTo>
                  <a:lnTo>
                    <a:pt x="18" y="2"/>
                  </a:lnTo>
                  <a:lnTo>
                    <a:pt x="16" y="0"/>
                  </a:lnTo>
                  <a:lnTo>
                    <a:pt x="14" y="0"/>
                  </a:lnTo>
                  <a:lnTo>
                    <a:pt x="9"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7" name="Freeform 2704">
              <a:extLst>
                <a:ext uri="{FF2B5EF4-FFF2-40B4-BE49-F238E27FC236}">
                  <a16:creationId xmlns:a16="http://schemas.microsoft.com/office/drawing/2014/main" xmlns="" id="{A36A6782-4D23-984C-8CDC-ECE92CFFD0BE}"/>
                </a:ext>
              </a:extLst>
            </p:cNvPr>
            <p:cNvSpPr>
              <a:spLocks/>
            </p:cNvSpPr>
            <p:nvPr/>
          </p:nvSpPr>
          <p:spPr bwMode="auto">
            <a:xfrm>
              <a:off x="3096" y="3107"/>
              <a:ext cx="20" cy="20"/>
            </a:xfrm>
            <a:custGeom>
              <a:avLst/>
              <a:gdLst>
                <a:gd name="T0" fmla="*/ 2 w 20"/>
                <a:gd name="T1" fmla="*/ 9 h 20"/>
                <a:gd name="T2" fmla="*/ 2 w 20"/>
                <a:gd name="T3" fmla="*/ 9 h 20"/>
                <a:gd name="T4" fmla="*/ 0 w 20"/>
                <a:gd name="T5" fmla="*/ 13 h 20"/>
                <a:gd name="T6" fmla="*/ 2 w 20"/>
                <a:gd name="T7" fmla="*/ 16 h 20"/>
                <a:gd name="T8" fmla="*/ 5 w 20"/>
                <a:gd name="T9" fmla="*/ 18 h 20"/>
                <a:gd name="T10" fmla="*/ 7 w 20"/>
                <a:gd name="T11" fmla="*/ 20 h 20"/>
                <a:gd name="T12" fmla="*/ 7 w 20"/>
                <a:gd name="T13" fmla="*/ 20 h 20"/>
                <a:gd name="T14" fmla="*/ 11 w 20"/>
                <a:gd name="T15" fmla="*/ 18 h 20"/>
                <a:gd name="T16" fmla="*/ 16 w 20"/>
                <a:gd name="T17" fmla="*/ 16 h 20"/>
                <a:gd name="T18" fmla="*/ 20 w 20"/>
                <a:gd name="T19" fmla="*/ 9 h 20"/>
                <a:gd name="T20" fmla="*/ 20 w 20"/>
                <a:gd name="T21" fmla="*/ 9 h 20"/>
                <a:gd name="T22" fmla="*/ 20 w 20"/>
                <a:gd name="T23" fmla="*/ 4 h 20"/>
                <a:gd name="T24" fmla="*/ 20 w 20"/>
                <a:gd name="T25" fmla="*/ 2 h 20"/>
                <a:gd name="T26" fmla="*/ 18 w 20"/>
                <a:gd name="T27" fmla="*/ 0 h 20"/>
                <a:gd name="T28" fmla="*/ 14 w 20"/>
                <a:gd name="T29" fmla="*/ 0 h 20"/>
                <a:gd name="T30" fmla="*/ 14 w 20"/>
                <a:gd name="T31" fmla="*/ 0 h 20"/>
                <a:gd name="T32" fmla="*/ 11 w 20"/>
                <a:gd name="T33" fmla="*/ 0 h 20"/>
                <a:gd name="T34" fmla="*/ 7 w 20"/>
                <a:gd name="T35" fmla="*/ 2 h 20"/>
                <a:gd name="T36" fmla="*/ 2 w 20"/>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0">
                  <a:moveTo>
                    <a:pt x="2" y="9"/>
                  </a:moveTo>
                  <a:lnTo>
                    <a:pt x="2" y="9"/>
                  </a:lnTo>
                  <a:lnTo>
                    <a:pt x="0" y="13"/>
                  </a:lnTo>
                  <a:lnTo>
                    <a:pt x="2" y="16"/>
                  </a:lnTo>
                  <a:lnTo>
                    <a:pt x="5" y="18"/>
                  </a:lnTo>
                  <a:lnTo>
                    <a:pt x="7" y="20"/>
                  </a:lnTo>
                  <a:lnTo>
                    <a:pt x="11" y="18"/>
                  </a:lnTo>
                  <a:lnTo>
                    <a:pt x="16" y="16"/>
                  </a:lnTo>
                  <a:lnTo>
                    <a:pt x="20" y="9"/>
                  </a:lnTo>
                  <a:lnTo>
                    <a:pt x="20" y="4"/>
                  </a:lnTo>
                  <a:lnTo>
                    <a:pt x="20" y="2"/>
                  </a:lnTo>
                  <a:lnTo>
                    <a:pt x="18" y="0"/>
                  </a:lnTo>
                  <a:lnTo>
                    <a:pt x="14" y="0"/>
                  </a:lnTo>
                  <a:lnTo>
                    <a:pt x="11" y="0"/>
                  </a:lnTo>
                  <a:lnTo>
                    <a:pt x="7"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8" name="Freeform 2705">
              <a:extLst>
                <a:ext uri="{FF2B5EF4-FFF2-40B4-BE49-F238E27FC236}">
                  <a16:creationId xmlns:a16="http://schemas.microsoft.com/office/drawing/2014/main" xmlns="" id="{69A4F0CF-AB42-8140-A5AA-DB10C5E8DCEE}"/>
                </a:ext>
              </a:extLst>
            </p:cNvPr>
            <p:cNvSpPr>
              <a:spLocks/>
            </p:cNvSpPr>
            <p:nvPr/>
          </p:nvSpPr>
          <p:spPr bwMode="auto">
            <a:xfrm>
              <a:off x="3096" y="3107"/>
              <a:ext cx="20" cy="20"/>
            </a:xfrm>
            <a:custGeom>
              <a:avLst/>
              <a:gdLst>
                <a:gd name="T0" fmla="*/ 2 w 20"/>
                <a:gd name="T1" fmla="*/ 9 h 20"/>
                <a:gd name="T2" fmla="*/ 2 w 20"/>
                <a:gd name="T3" fmla="*/ 9 h 20"/>
                <a:gd name="T4" fmla="*/ 0 w 20"/>
                <a:gd name="T5" fmla="*/ 13 h 20"/>
                <a:gd name="T6" fmla="*/ 2 w 20"/>
                <a:gd name="T7" fmla="*/ 16 h 20"/>
                <a:gd name="T8" fmla="*/ 5 w 20"/>
                <a:gd name="T9" fmla="*/ 18 h 20"/>
                <a:gd name="T10" fmla="*/ 7 w 20"/>
                <a:gd name="T11" fmla="*/ 20 h 20"/>
                <a:gd name="T12" fmla="*/ 7 w 20"/>
                <a:gd name="T13" fmla="*/ 20 h 20"/>
                <a:gd name="T14" fmla="*/ 11 w 20"/>
                <a:gd name="T15" fmla="*/ 18 h 20"/>
                <a:gd name="T16" fmla="*/ 16 w 20"/>
                <a:gd name="T17" fmla="*/ 16 h 20"/>
                <a:gd name="T18" fmla="*/ 20 w 20"/>
                <a:gd name="T19" fmla="*/ 9 h 20"/>
                <a:gd name="T20" fmla="*/ 20 w 20"/>
                <a:gd name="T21" fmla="*/ 9 h 20"/>
                <a:gd name="T22" fmla="*/ 20 w 20"/>
                <a:gd name="T23" fmla="*/ 4 h 20"/>
                <a:gd name="T24" fmla="*/ 20 w 20"/>
                <a:gd name="T25" fmla="*/ 2 h 20"/>
                <a:gd name="T26" fmla="*/ 18 w 20"/>
                <a:gd name="T27" fmla="*/ 0 h 20"/>
                <a:gd name="T28" fmla="*/ 14 w 20"/>
                <a:gd name="T29" fmla="*/ 0 h 20"/>
                <a:gd name="T30" fmla="*/ 14 w 20"/>
                <a:gd name="T31" fmla="*/ 0 h 20"/>
                <a:gd name="T32" fmla="*/ 11 w 20"/>
                <a:gd name="T33" fmla="*/ 0 h 20"/>
                <a:gd name="T34" fmla="*/ 7 w 20"/>
                <a:gd name="T35" fmla="*/ 2 h 20"/>
                <a:gd name="T36" fmla="*/ 2 w 20"/>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0">
                  <a:moveTo>
                    <a:pt x="2" y="9"/>
                  </a:moveTo>
                  <a:lnTo>
                    <a:pt x="2" y="9"/>
                  </a:lnTo>
                  <a:lnTo>
                    <a:pt x="0" y="13"/>
                  </a:lnTo>
                  <a:lnTo>
                    <a:pt x="2" y="16"/>
                  </a:lnTo>
                  <a:lnTo>
                    <a:pt x="5" y="18"/>
                  </a:lnTo>
                  <a:lnTo>
                    <a:pt x="7" y="20"/>
                  </a:lnTo>
                  <a:lnTo>
                    <a:pt x="11" y="18"/>
                  </a:lnTo>
                  <a:lnTo>
                    <a:pt x="16" y="16"/>
                  </a:lnTo>
                  <a:lnTo>
                    <a:pt x="20" y="9"/>
                  </a:lnTo>
                  <a:lnTo>
                    <a:pt x="20" y="4"/>
                  </a:lnTo>
                  <a:lnTo>
                    <a:pt x="20" y="2"/>
                  </a:lnTo>
                  <a:lnTo>
                    <a:pt x="18" y="0"/>
                  </a:lnTo>
                  <a:lnTo>
                    <a:pt x="14" y="0"/>
                  </a:lnTo>
                  <a:lnTo>
                    <a:pt x="11" y="0"/>
                  </a:lnTo>
                  <a:lnTo>
                    <a:pt x="7"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89" name="Freeform 2706">
              <a:extLst>
                <a:ext uri="{FF2B5EF4-FFF2-40B4-BE49-F238E27FC236}">
                  <a16:creationId xmlns:a16="http://schemas.microsoft.com/office/drawing/2014/main" xmlns="" id="{07DEBA8E-C3FA-D44C-81C4-D4075E801258}"/>
                </a:ext>
              </a:extLst>
            </p:cNvPr>
            <p:cNvSpPr>
              <a:spLocks/>
            </p:cNvSpPr>
            <p:nvPr/>
          </p:nvSpPr>
          <p:spPr bwMode="auto">
            <a:xfrm>
              <a:off x="3078" y="3107"/>
              <a:ext cx="20" cy="20"/>
            </a:xfrm>
            <a:custGeom>
              <a:avLst/>
              <a:gdLst>
                <a:gd name="T0" fmla="*/ 0 w 20"/>
                <a:gd name="T1" fmla="*/ 11 h 20"/>
                <a:gd name="T2" fmla="*/ 0 w 20"/>
                <a:gd name="T3" fmla="*/ 11 h 20"/>
                <a:gd name="T4" fmla="*/ 0 w 20"/>
                <a:gd name="T5" fmla="*/ 13 h 20"/>
                <a:gd name="T6" fmla="*/ 0 w 20"/>
                <a:gd name="T7" fmla="*/ 18 h 20"/>
                <a:gd name="T8" fmla="*/ 2 w 20"/>
                <a:gd name="T9" fmla="*/ 20 h 20"/>
                <a:gd name="T10" fmla="*/ 7 w 20"/>
                <a:gd name="T11" fmla="*/ 20 h 20"/>
                <a:gd name="T12" fmla="*/ 7 w 20"/>
                <a:gd name="T13" fmla="*/ 20 h 20"/>
                <a:gd name="T14" fmla="*/ 9 w 20"/>
                <a:gd name="T15" fmla="*/ 20 h 20"/>
                <a:gd name="T16" fmla="*/ 14 w 20"/>
                <a:gd name="T17" fmla="*/ 18 h 20"/>
                <a:gd name="T18" fmla="*/ 20 w 20"/>
                <a:gd name="T19" fmla="*/ 9 h 20"/>
                <a:gd name="T20" fmla="*/ 20 w 20"/>
                <a:gd name="T21" fmla="*/ 9 h 20"/>
                <a:gd name="T22" fmla="*/ 20 w 20"/>
                <a:gd name="T23" fmla="*/ 7 h 20"/>
                <a:gd name="T24" fmla="*/ 18 w 20"/>
                <a:gd name="T25" fmla="*/ 2 h 20"/>
                <a:gd name="T26" fmla="*/ 16 w 20"/>
                <a:gd name="T27" fmla="*/ 0 h 20"/>
                <a:gd name="T28" fmla="*/ 14 w 20"/>
                <a:gd name="T29" fmla="*/ 0 h 20"/>
                <a:gd name="T30" fmla="*/ 14 w 20"/>
                <a:gd name="T31" fmla="*/ 0 h 20"/>
                <a:gd name="T32" fmla="*/ 5 w 20"/>
                <a:gd name="T33" fmla="*/ 2 h 20"/>
                <a:gd name="T34" fmla="*/ 0 w 2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0" y="11"/>
                  </a:moveTo>
                  <a:lnTo>
                    <a:pt x="0" y="11"/>
                  </a:lnTo>
                  <a:lnTo>
                    <a:pt x="0" y="13"/>
                  </a:lnTo>
                  <a:lnTo>
                    <a:pt x="0" y="18"/>
                  </a:lnTo>
                  <a:lnTo>
                    <a:pt x="2" y="20"/>
                  </a:lnTo>
                  <a:lnTo>
                    <a:pt x="7" y="20"/>
                  </a:lnTo>
                  <a:lnTo>
                    <a:pt x="9" y="20"/>
                  </a:lnTo>
                  <a:lnTo>
                    <a:pt x="14" y="18"/>
                  </a:lnTo>
                  <a:lnTo>
                    <a:pt x="20" y="9"/>
                  </a:lnTo>
                  <a:lnTo>
                    <a:pt x="20" y="7"/>
                  </a:lnTo>
                  <a:lnTo>
                    <a:pt x="18" y="2"/>
                  </a:lnTo>
                  <a:lnTo>
                    <a:pt x="16" y="0"/>
                  </a:lnTo>
                  <a:lnTo>
                    <a:pt x="14" y="0"/>
                  </a:lnTo>
                  <a:lnTo>
                    <a:pt x="5" y="2"/>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0" name="Freeform 2707">
              <a:extLst>
                <a:ext uri="{FF2B5EF4-FFF2-40B4-BE49-F238E27FC236}">
                  <a16:creationId xmlns:a16="http://schemas.microsoft.com/office/drawing/2014/main" xmlns="" id="{FF37ED3B-BFFD-0548-B941-4007C3C59EED}"/>
                </a:ext>
              </a:extLst>
            </p:cNvPr>
            <p:cNvSpPr>
              <a:spLocks/>
            </p:cNvSpPr>
            <p:nvPr/>
          </p:nvSpPr>
          <p:spPr bwMode="auto">
            <a:xfrm>
              <a:off x="3078" y="3107"/>
              <a:ext cx="20" cy="20"/>
            </a:xfrm>
            <a:custGeom>
              <a:avLst/>
              <a:gdLst>
                <a:gd name="T0" fmla="*/ 0 w 20"/>
                <a:gd name="T1" fmla="*/ 11 h 20"/>
                <a:gd name="T2" fmla="*/ 0 w 20"/>
                <a:gd name="T3" fmla="*/ 11 h 20"/>
                <a:gd name="T4" fmla="*/ 0 w 20"/>
                <a:gd name="T5" fmla="*/ 13 h 20"/>
                <a:gd name="T6" fmla="*/ 0 w 20"/>
                <a:gd name="T7" fmla="*/ 18 h 20"/>
                <a:gd name="T8" fmla="*/ 2 w 20"/>
                <a:gd name="T9" fmla="*/ 20 h 20"/>
                <a:gd name="T10" fmla="*/ 7 w 20"/>
                <a:gd name="T11" fmla="*/ 20 h 20"/>
                <a:gd name="T12" fmla="*/ 7 w 20"/>
                <a:gd name="T13" fmla="*/ 20 h 20"/>
                <a:gd name="T14" fmla="*/ 9 w 20"/>
                <a:gd name="T15" fmla="*/ 20 h 20"/>
                <a:gd name="T16" fmla="*/ 14 w 20"/>
                <a:gd name="T17" fmla="*/ 18 h 20"/>
                <a:gd name="T18" fmla="*/ 20 w 20"/>
                <a:gd name="T19" fmla="*/ 9 h 20"/>
                <a:gd name="T20" fmla="*/ 20 w 20"/>
                <a:gd name="T21" fmla="*/ 9 h 20"/>
                <a:gd name="T22" fmla="*/ 20 w 20"/>
                <a:gd name="T23" fmla="*/ 7 h 20"/>
                <a:gd name="T24" fmla="*/ 18 w 20"/>
                <a:gd name="T25" fmla="*/ 2 h 20"/>
                <a:gd name="T26" fmla="*/ 16 w 20"/>
                <a:gd name="T27" fmla="*/ 0 h 20"/>
                <a:gd name="T28" fmla="*/ 14 w 20"/>
                <a:gd name="T29" fmla="*/ 0 h 20"/>
                <a:gd name="T30" fmla="*/ 14 w 20"/>
                <a:gd name="T31" fmla="*/ 0 h 20"/>
                <a:gd name="T32" fmla="*/ 5 w 20"/>
                <a:gd name="T33" fmla="*/ 2 h 20"/>
                <a:gd name="T34" fmla="*/ 0 w 2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0" y="11"/>
                  </a:moveTo>
                  <a:lnTo>
                    <a:pt x="0" y="11"/>
                  </a:lnTo>
                  <a:lnTo>
                    <a:pt x="0" y="13"/>
                  </a:lnTo>
                  <a:lnTo>
                    <a:pt x="0" y="18"/>
                  </a:lnTo>
                  <a:lnTo>
                    <a:pt x="2" y="20"/>
                  </a:lnTo>
                  <a:lnTo>
                    <a:pt x="7" y="20"/>
                  </a:lnTo>
                  <a:lnTo>
                    <a:pt x="9" y="20"/>
                  </a:lnTo>
                  <a:lnTo>
                    <a:pt x="14" y="18"/>
                  </a:lnTo>
                  <a:lnTo>
                    <a:pt x="20" y="9"/>
                  </a:lnTo>
                  <a:lnTo>
                    <a:pt x="20" y="7"/>
                  </a:lnTo>
                  <a:lnTo>
                    <a:pt x="18" y="2"/>
                  </a:lnTo>
                  <a:lnTo>
                    <a:pt x="16" y="0"/>
                  </a:lnTo>
                  <a:lnTo>
                    <a:pt x="14" y="0"/>
                  </a:lnTo>
                  <a:lnTo>
                    <a:pt x="5" y="2"/>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1" name="Freeform 2708">
              <a:extLst>
                <a:ext uri="{FF2B5EF4-FFF2-40B4-BE49-F238E27FC236}">
                  <a16:creationId xmlns:a16="http://schemas.microsoft.com/office/drawing/2014/main" xmlns="" id="{6188F2A3-69EB-A24D-8E9A-2D329FFAB654}"/>
                </a:ext>
              </a:extLst>
            </p:cNvPr>
            <p:cNvSpPr>
              <a:spLocks/>
            </p:cNvSpPr>
            <p:nvPr/>
          </p:nvSpPr>
          <p:spPr bwMode="auto">
            <a:xfrm>
              <a:off x="3058" y="3107"/>
              <a:ext cx="20" cy="20"/>
            </a:xfrm>
            <a:custGeom>
              <a:avLst/>
              <a:gdLst>
                <a:gd name="T0" fmla="*/ 0 w 20"/>
                <a:gd name="T1" fmla="*/ 11 h 20"/>
                <a:gd name="T2" fmla="*/ 0 w 20"/>
                <a:gd name="T3" fmla="*/ 11 h 20"/>
                <a:gd name="T4" fmla="*/ 0 w 20"/>
                <a:gd name="T5" fmla="*/ 13 h 20"/>
                <a:gd name="T6" fmla="*/ 0 w 20"/>
                <a:gd name="T7" fmla="*/ 18 h 20"/>
                <a:gd name="T8" fmla="*/ 2 w 20"/>
                <a:gd name="T9" fmla="*/ 20 h 20"/>
                <a:gd name="T10" fmla="*/ 7 w 20"/>
                <a:gd name="T11" fmla="*/ 20 h 20"/>
                <a:gd name="T12" fmla="*/ 7 w 20"/>
                <a:gd name="T13" fmla="*/ 20 h 20"/>
                <a:gd name="T14" fmla="*/ 11 w 20"/>
                <a:gd name="T15" fmla="*/ 20 h 20"/>
                <a:gd name="T16" fmla="*/ 13 w 20"/>
                <a:gd name="T17" fmla="*/ 18 h 20"/>
                <a:gd name="T18" fmla="*/ 20 w 20"/>
                <a:gd name="T19" fmla="*/ 11 h 20"/>
                <a:gd name="T20" fmla="*/ 20 w 20"/>
                <a:gd name="T21" fmla="*/ 11 h 20"/>
                <a:gd name="T22" fmla="*/ 20 w 20"/>
                <a:gd name="T23" fmla="*/ 7 h 20"/>
                <a:gd name="T24" fmla="*/ 20 w 20"/>
                <a:gd name="T25" fmla="*/ 2 h 20"/>
                <a:gd name="T26" fmla="*/ 18 w 20"/>
                <a:gd name="T27" fmla="*/ 0 h 20"/>
                <a:gd name="T28" fmla="*/ 13 w 20"/>
                <a:gd name="T29" fmla="*/ 0 h 20"/>
                <a:gd name="T30" fmla="*/ 13 w 20"/>
                <a:gd name="T31" fmla="*/ 0 h 20"/>
                <a:gd name="T32" fmla="*/ 7 w 20"/>
                <a:gd name="T33" fmla="*/ 4 h 20"/>
                <a:gd name="T34" fmla="*/ 0 w 2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0" y="11"/>
                  </a:moveTo>
                  <a:lnTo>
                    <a:pt x="0" y="11"/>
                  </a:lnTo>
                  <a:lnTo>
                    <a:pt x="0" y="13"/>
                  </a:lnTo>
                  <a:lnTo>
                    <a:pt x="0" y="18"/>
                  </a:lnTo>
                  <a:lnTo>
                    <a:pt x="2" y="20"/>
                  </a:lnTo>
                  <a:lnTo>
                    <a:pt x="7" y="20"/>
                  </a:lnTo>
                  <a:lnTo>
                    <a:pt x="11" y="20"/>
                  </a:lnTo>
                  <a:lnTo>
                    <a:pt x="13" y="18"/>
                  </a:lnTo>
                  <a:lnTo>
                    <a:pt x="20" y="11"/>
                  </a:lnTo>
                  <a:lnTo>
                    <a:pt x="20" y="7"/>
                  </a:lnTo>
                  <a:lnTo>
                    <a:pt x="20" y="2"/>
                  </a:lnTo>
                  <a:lnTo>
                    <a:pt x="18" y="0"/>
                  </a:lnTo>
                  <a:lnTo>
                    <a:pt x="13" y="0"/>
                  </a:lnTo>
                  <a:lnTo>
                    <a:pt x="7"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2" name="Freeform 2709">
              <a:extLst>
                <a:ext uri="{FF2B5EF4-FFF2-40B4-BE49-F238E27FC236}">
                  <a16:creationId xmlns:a16="http://schemas.microsoft.com/office/drawing/2014/main" xmlns="" id="{6439128A-739B-314E-B2D7-C0EC2DCD43D8}"/>
                </a:ext>
              </a:extLst>
            </p:cNvPr>
            <p:cNvSpPr>
              <a:spLocks/>
            </p:cNvSpPr>
            <p:nvPr/>
          </p:nvSpPr>
          <p:spPr bwMode="auto">
            <a:xfrm>
              <a:off x="3058" y="3107"/>
              <a:ext cx="20" cy="20"/>
            </a:xfrm>
            <a:custGeom>
              <a:avLst/>
              <a:gdLst>
                <a:gd name="T0" fmla="*/ 0 w 20"/>
                <a:gd name="T1" fmla="*/ 11 h 20"/>
                <a:gd name="T2" fmla="*/ 0 w 20"/>
                <a:gd name="T3" fmla="*/ 11 h 20"/>
                <a:gd name="T4" fmla="*/ 0 w 20"/>
                <a:gd name="T5" fmla="*/ 13 h 20"/>
                <a:gd name="T6" fmla="*/ 0 w 20"/>
                <a:gd name="T7" fmla="*/ 18 h 20"/>
                <a:gd name="T8" fmla="*/ 2 w 20"/>
                <a:gd name="T9" fmla="*/ 20 h 20"/>
                <a:gd name="T10" fmla="*/ 7 w 20"/>
                <a:gd name="T11" fmla="*/ 20 h 20"/>
                <a:gd name="T12" fmla="*/ 7 w 20"/>
                <a:gd name="T13" fmla="*/ 20 h 20"/>
                <a:gd name="T14" fmla="*/ 11 w 20"/>
                <a:gd name="T15" fmla="*/ 20 h 20"/>
                <a:gd name="T16" fmla="*/ 13 w 20"/>
                <a:gd name="T17" fmla="*/ 18 h 20"/>
                <a:gd name="T18" fmla="*/ 20 w 20"/>
                <a:gd name="T19" fmla="*/ 11 h 20"/>
                <a:gd name="T20" fmla="*/ 20 w 20"/>
                <a:gd name="T21" fmla="*/ 11 h 20"/>
                <a:gd name="T22" fmla="*/ 20 w 20"/>
                <a:gd name="T23" fmla="*/ 7 h 20"/>
                <a:gd name="T24" fmla="*/ 20 w 20"/>
                <a:gd name="T25" fmla="*/ 2 h 20"/>
                <a:gd name="T26" fmla="*/ 18 w 20"/>
                <a:gd name="T27" fmla="*/ 0 h 20"/>
                <a:gd name="T28" fmla="*/ 13 w 20"/>
                <a:gd name="T29" fmla="*/ 0 h 20"/>
                <a:gd name="T30" fmla="*/ 13 w 20"/>
                <a:gd name="T31" fmla="*/ 0 h 20"/>
                <a:gd name="T32" fmla="*/ 7 w 20"/>
                <a:gd name="T33" fmla="*/ 4 h 20"/>
                <a:gd name="T34" fmla="*/ 0 w 2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0" y="11"/>
                  </a:moveTo>
                  <a:lnTo>
                    <a:pt x="0" y="11"/>
                  </a:lnTo>
                  <a:lnTo>
                    <a:pt x="0" y="13"/>
                  </a:lnTo>
                  <a:lnTo>
                    <a:pt x="0" y="18"/>
                  </a:lnTo>
                  <a:lnTo>
                    <a:pt x="2" y="20"/>
                  </a:lnTo>
                  <a:lnTo>
                    <a:pt x="7" y="20"/>
                  </a:lnTo>
                  <a:lnTo>
                    <a:pt x="11" y="20"/>
                  </a:lnTo>
                  <a:lnTo>
                    <a:pt x="13" y="18"/>
                  </a:lnTo>
                  <a:lnTo>
                    <a:pt x="20" y="11"/>
                  </a:lnTo>
                  <a:lnTo>
                    <a:pt x="20" y="7"/>
                  </a:lnTo>
                  <a:lnTo>
                    <a:pt x="20" y="2"/>
                  </a:lnTo>
                  <a:lnTo>
                    <a:pt x="18" y="0"/>
                  </a:lnTo>
                  <a:lnTo>
                    <a:pt x="13" y="0"/>
                  </a:lnTo>
                  <a:lnTo>
                    <a:pt x="7"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3" name="Freeform 2710">
              <a:extLst>
                <a:ext uri="{FF2B5EF4-FFF2-40B4-BE49-F238E27FC236}">
                  <a16:creationId xmlns:a16="http://schemas.microsoft.com/office/drawing/2014/main" xmlns="" id="{2E0963E7-A5A9-A14C-9714-8A71600AE90C}"/>
                </a:ext>
              </a:extLst>
            </p:cNvPr>
            <p:cNvSpPr>
              <a:spLocks/>
            </p:cNvSpPr>
            <p:nvPr/>
          </p:nvSpPr>
          <p:spPr bwMode="auto">
            <a:xfrm>
              <a:off x="3037" y="3107"/>
              <a:ext cx="23" cy="20"/>
            </a:xfrm>
            <a:custGeom>
              <a:avLst/>
              <a:gdLst>
                <a:gd name="T0" fmla="*/ 3 w 23"/>
                <a:gd name="T1" fmla="*/ 11 h 20"/>
                <a:gd name="T2" fmla="*/ 3 w 23"/>
                <a:gd name="T3" fmla="*/ 11 h 20"/>
                <a:gd name="T4" fmla="*/ 0 w 23"/>
                <a:gd name="T5" fmla="*/ 16 h 20"/>
                <a:gd name="T6" fmla="*/ 0 w 23"/>
                <a:gd name="T7" fmla="*/ 18 h 20"/>
                <a:gd name="T8" fmla="*/ 3 w 23"/>
                <a:gd name="T9" fmla="*/ 20 h 20"/>
                <a:gd name="T10" fmla="*/ 7 w 23"/>
                <a:gd name="T11" fmla="*/ 20 h 20"/>
                <a:gd name="T12" fmla="*/ 7 w 23"/>
                <a:gd name="T13" fmla="*/ 20 h 20"/>
                <a:gd name="T14" fmla="*/ 12 w 23"/>
                <a:gd name="T15" fmla="*/ 20 h 20"/>
                <a:gd name="T16" fmla="*/ 16 w 23"/>
                <a:gd name="T17" fmla="*/ 18 h 20"/>
                <a:gd name="T18" fmla="*/ 21 w 23"/>
                <a:gd name="T19" fmla="*/ 11 h 20"/>
                <a:gd name="T20" fmla="*/ 21 w 23"/>
                <a:gd name="T21" fmla="*/ 11 h 20"/>
                <a:gd name="T22" fmla="*/ 23 w 23"/>
                <a:gd name="T23" fmla="*/ 7 h 20"/>
                <a:gd name="T24" fmla="*/ 21 w 23"/>
                <a:gd name="T25" fmla="*/ 4 h 20"/>
                <a:gd name="T26" fmla="*/ 21 w 23"/>
                <a:gd name="T27" fmla="*/ 2 h 20"/>
                <a:gd name="T28" fmla="*/ 16 w 23"/>
                <a:gd name="T29" fmla="*/ 0 h 20"/>
                <a:gd name="T30" fmla="*/ 16 w 23"/>
                <a:gd name="T31" fmla="*/ 0 h 20"/>
                <a:gd name="T32" fmla="*/ 7 w 23"/>
                <a:gd name="T33" fmla="*/ 4 h 20"/>
                <a:gd name="T34" fmla="*/ 3 w 23"/>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20">
                  <a:moveTo>
                    <a:pt x="3" y="11"/>
                  </a:moveTo>
                  <a:lnTo>
                    <a:pt x="3" y="11"/>
                  </a:lnTo>
                  <a:lnTo>
                    <a:pt x="0" y="16"/>
                  </a:lnTo>
                  <a:lnTo>
                    <a:pt x="0" y="18"/>
                  </a:lnTo>
                  <a:lnTo>
                    <a:pt x="3" y="20"/>
                  </a:lnTo>
                  <a:lnTo>
                    <a:pt x="7" y="20"/>
                  </a:lnTo>
                  <a:lnTo>
                    <a:pt x="12" y="20"/>
                  </a:lnTo>
                  <a:lnTo>
                    <a:pt x="16" y="18"/>
                  </a:lnTo>
                  <a:lnTo>
                    <a:pt x="21" y="11"/>
                  </a:lnTo>
                  <a:lnTo>
                    <a:pt x="23" y="7"/>
                  </a:lnTo>
                  <a:lnTo>
                    <a:pt x="21" y="4"/>
                  </a:lnTo>
                  <a:lnTo>
                    <a:pt x="21" y="2"/>
                  </a:lnTo>
                  <a:lnTo>
                    <a:pt x="16" y="0"/>
                  </a:lnTo>
                  <a:lnTo>
                    <a:pt x="7" y="4"/>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4" name="Freeform 2711">
              <a:extLst>
                <a:ext uri="{FF2B5EF4-FFF2-40B4-BE49-F238E27FC236}">
                  <a16:creationId xmlns:a16="http://schemas.microsoft.com/office/drawing/2014/main" xmlns="" id="{8B8E56F5-FEF1-1843-B937-4C4101541CD0}"/>
                </a:ext>
              </a:extLst>
            </p:cNvPr>
            <p:cNvSpPr>
              <a:spLocks/>
            </p:cNvSpPr>
            <p:nvPr/>
          </p:nvSpPr>
          <p:spPr bwMode="auto">
            <a:xfrm>
              <a:off x="3037" y="3107"/>
              <a:ext cx="23" cy="20"/>
            </a:xfrm>
            <a:custGeom>
              <a:avLst/>
              <a:gdLst>
                <a:gd name="T0" fmla="*/ 3 w 23"/>
                <a:gd name="T1" fmla="*/ 11 h 20"/>
                <a:gd name="T2" fmla="*/ 3 w 23"/>
                <a:gd name="T3" fmla="*/ 11 h 20"/>
                <a:gd name="T4" fmla="*/ 0 w 23"/>
                <a:gd name="T5" fmla="*/ 16 h 20"/>
                <a:gd name="T6" fmla="*/ 0 w 23"/>
                <a:gd name="T7" fmla="*/ 18 h 20"/>
                <a:gd name="T8" fmla="*/ 3 w 23"/>
                <a:gd name="T9" fmla="*/ 20 h 20"/>
                <a:gd name="T10" fmla="*/ 7 w 23"/>
                <a:gd name="T11" fmla="*/ 20 h 20"/>
                <a:gd name="T12" fmla="*/ 7 w 23"/>
                <a:gd name="T13" fmla="*/ 20 h 20"/>
                <a:gd name="T14" fmla="*/ 12 w 23"/>
                <a:gd name="T15" fmla="*/ 20 h 20"/>
                <a:gd name="T16" fmla="*/ 16 w 23"/>
                <a:gd name="T17" fmla="*/ 18 h 20"/>
                <a:gd name="T18" fmla="*/ 21 w 23"/>
                <a:gd name="T19" fmla="*/ 11 h 20"/>
                <a:gd name="T20" fmla="*/ 21 w 23"/>
                <a:gd name="T21" fmla="*/ 11 h 20"/>
                <a:gd name="T22" fmla="*/ 23 w 23"/>
                <a:gd name="T23" fmla="*/ 7 h 20"/>
                <a:gd name="T24" fmla="*/ 21 w 23"/>
                <a:gd name="T25" fmla="*/ 4 h 20"/>
                <a:gd name="T26" fmla="*/ 21 w 23"/>
                <a:gd name="T27" fmla="*/ 2 h 20"/>
                <a:gd name="T28" fmla="*/ 16 w 23"/>
                <a:gd name="T29" fmla="*/ 0 h 20"/>
                <a:gd name="T30" fmla="*/ 16 w 23"/>
                <a:gd name="T31" fmla="*/ 0 h 20"/>
                <a:gd name="T32" fmla="*/ 7 w 23"/>
                <a:gd name="T33" fmla="*/ 4 h 20"/>
                <a:gd name="T34" fmla="*/ 3 w 23"/>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 h="20">
                  <a:moveTo>
                    <a:pt x="3" y="11"/>
                  </a:moveTo>
                  <a:lnTo>
                    <a:pt x="3" y="11"/>
                  </a:lnTo>
                  <a:lnTo>
                    <a:pt x="0" y="16"/>
                  </a:lnTo>
                  <a:lnTo>
                    <a:pt x="0" y="18"/>
                  </a:lnTo>
                  <a:lnTo>
                    <a:pt x="3" y="20"/>
                  </a:lnTo>
                  <a:lnTo>
                    <a:pt x="7" y="20"/>
                  </a:lnTo>
                  <a:lnTo>
                    <a:pt x="12" y="20"/>
                  </a:lnTo>
                  <a:lnTo>
                    <a:pt x="16" y="18"/>
                  </a:lnTo>
                  <a:lnTo>
                    <a:pt x="21" y="11"/>
                  </a:lnTo>
                  <a:lnTo>
                    <a:pt x="23" y="7"/>
                  </a:lnTo>
                  <a:lnTo>
                    <a:pt x="21" y="4"/>
                  </a:lnTo>
                  <a:lnTo>
                    <a:pt x="21" y="2"/>
                  </a:lnTo>
                  <a:lnTo>
                    <a:pt x="16" y="0"/>
                  </a:lnTo>
                  <a:lnTo>
                    <a:pt x="7" y="4"/>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5" name="Freeform 2712">
              <a:extLst>
                <a:ext uri="{FF2B5EF4-FFF2-40B4-BE49-F238E27FC236}">
                  <a16:creationId xmlns:a16="http://schemas.microsoft.com/office/drawing/2014/main" xmlns="" id="{E5F3EE6E-17D2-BC42-BF01-DD6DCA3522BB}"/>
                </a:ext>
              </a:extLst>
            </p:cNvPr>
            <p:cNvSpPr>
              <a:spLocks/>
            </p:cNvSpPr>
            <p:nvPr/>
          </p:nvSpPr>
          <p:spPr bwMode="auto">
            <a:xfrm>
              <a:off x="3017" y="3109"/>
              <a:ext cx="23" cy="18"/>
            </a:xfrm>
            <a:custGeom>
              <a:avLst/>
              <a:gdLst>
                <a:gd name="T0" fmla="*/ 2 w 23"/>
                <a:gd name="T1" fmla="*/ 9 h 18"/>
                <a:gd name="T2" fmla="*/ 2 w 23"/>
                <a:gd name="T3" fmla="*/ 9 h 18"/>
                <a:gd name="T4" fmla="*/ 0 w 23"/>
                <a:gd name="T5" fmla="*/ 14 h 18"/>
                <a:gd name="T6" fmla="*/ 2 w 23"/>
                <a:gd name="T7" fmla="*/ 16 h 18"/>
                <a:gd name="T8" fmla="*/ 5 w 23"/>
                <a:gd name="T9" fmla="*/ 18 h 18"/>
                <a:gd name="T10" fmla="*/ 7 w 23"/>
                <a:gd name="T11" fmla="*/ 18 h 18"/>
                <a:gd name="T12" fmla="*/ 7 w 23"/>
                <a:gd name="T13" fmla="*/ 18 h 18"/>
                <a:gd name="T14" fmla="*/ 16 w 23"/>
                <a:gd name="T15" fmla="*/ 16 h 18"/>
                <a:gd name="T16" fmla="*/ 23 w 23"/>
                <a:gd name="T17" fmla="*/ 9 h 18"/>
                <a:gd name="T18" fmla="*/ 23 w 23"/>
                <a:gd name="T19" fmla="*/ 9 h 18"/>
                <a:gd name="T20" fmla="*/ 23 w 23"/>
                <a:gd name="T21" fmla="*/ 5 h 18"/>
                <a:gd name="T22" fmla="*/ 23 w 23"/>
                <a:gd name="T23" fmla="*/ 2 h 18"/>
                <a:gd name="T24" fmla="*/ 20 w 23"/>
                <a:gd name="T25" fmla="*/ 0 h 18"/>
                <a:gd name="T26" fmla="*/ 16 w 23"/>
                <a:gd name="T27" fmla="*/ 0 h 18"/>
                <a:gd name="T28" fmla="*/ 16 w 23"/>
                <a:gd name="T29" fmla="*/ 0 h 18"/>
                <a:gd name="T30" fmla="*/ 9 w 23"/>
                <a:gd name="T31" fmla="*/ 2 h 18"/>
                <a:gd name="T32" fmla="*/ 2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2" y="9"/>
                  </a:moveTo>
                  <a:lnTo>
                    <a:pt x="2" y="9"/>
                  </a:lnTo>
                  <a:lnTo>
                    <a:pt x="0" y="14"/>
                  </a:lnTo>
                  <a:lnTo>
                    <a:pt x="2" y="16"/>
                  </a:lnTo>
                  <a:lnTo>
                    <a:pt x="5" y="18"/>
                  </a:lnTo>
                  <a:lnTo>
                    <a:pt x="7" y="18"/>
                  </a:lnTo>
                  <a:lnTo>
                    <a:pt x="16" y="16"/>
                  </a:lnTo>
                  <a:lnTo>
                    <a:pt x="23" y="9"/>
                  </a:lnTo>
                  <a:lnTo>
                    <a:pt x="23" y="5"/>
                  </a:lnTo>
                  <a:lnTo>
                    <a:pt x="23" y="2"/>
                  </a:lnTo>
                  <a:lnTo>
                    <a:pt x="20" y="0"/>
                  </a:lnTo>
                  <a:lnTo>
                    <a:pt x="16"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6" name="Freeform 2713">
              <a:extLst>
                <a:ext uri="{FF2B5EF4-FFF2-40B4-BE49-F238E27FC236}">
                  <a16:creationId xmlns:a16="http://schemas.microsoft.com/office/drawing/2014/main" xmlns="" id="{B91A62F6-9F92-894A-A3B6-BE860FD9257F}"/>
                </a:ext>
              </a:extLst>
            </p:cNvPr>
            <p:cNvSpPr>
              <a:spLocks/>
            </p:cNvSpPr>
            <p:nvPr/>
          </p:nvSpPr>
          <p:spPr bwMode="auto">
            <a:xfrm>
              <a:off x="3017" y="3109"/>
              <a:ext cx="23" cy="18"/>
            </a:xfrm>
            <a:custGeom>
              <a:avLst/>
              <a:gdLst>
                <a:gd name="T0" fmla="*/ 2 w 23"/>
                <a:gd name="T1" fmla="*/ 9 h 18"/>
                <a:gd name="T2" fmla="*/ 2 w 23"/>
                <a:gd name="T3" fmla="*/ 9 h 18"/>
                <a:gd name="T4" fmla="*/ 0 w 23"/>
                <a:gd name="T5" fmla="*/ 14 h 18"/>
                <a:gd name="T6" fmla="*/ 2 w 23"/>
                <a:gd name="T7" fmla="*/ 16 h 18"/>
                <a:gd name="T8" fmla="*/ 5 w 23"/>
                <a:gd name="T9" fmla="*/ 18 h 18"/>
                <a:gd name="T10" fmla="*/ 7 w 23"/>
                <a:gd name="T11" fmla="*/ 18 h 18"/>
                <a:gd name="T12" fmla="*/ 7 w 23"/>
                <a:gd name="T13" fmla="*/ 18 h 18"/>
                <a:gd name="T14" fmla="*/ 16 w 23"/>
                <a:gd name="T15" fmla="*/ 16 h 18"/>
                <a:gd name="T16" fmla="*/ 23 w 23"/>
                <a:gd name="T17" fmla="*/ 9 h 18"/>
                <a:gd name="T18" fmla="*/ 23 w 23"/>
                <a:gd name="T19" fmla="*/ 9 h 18"/>
                <a:gd name="T20" fmla="*/ 23 w 23"/>
                <a:gd name="T21" fmla="*/ 5 h 18"/>
                <a:gd name="T22" fmla="*/ 23 w 23"/>
                <a:gd name="T23" fmla="*/ 2 h 18"/>
                <a:gd name="T24" fmla="*/ 20 w 23"/>
                <a:gd name="T25" fmla="*/ 0 h 18"/>
                <a:gd name="T26" fmla="*/ 16 w 23"/>
                <a:gd name="T27" fmla="*/ 0 h 18"/>
                <a:gd name="T28" fmla="*/ 16 w 23"/>
                <a:gd name="T29" fmla="*/ 0 h 18"/>
                <a:gd name="T30" fmla="*/ 9 w 23"/>
                <a:gd name="T31" fmla="*/ 2 h 18"/>
                <a:gd name="T32" fmla="*/ 2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2" y="9"/>
                  </a:moveTo>
                  <a:lnTo>
                    <a:pt x="2" y="9"/>
                  </a:lnTo>
                  <a:lnTo>
                    <a:pt x="0" y="14"/>
                  </a:lnTo>
                  <a:lnTo>
                    <a:pt x="2" y="16"/>
                  </a:lnTo>
                  <a:lnTo>
                    <a:pt x="5" y="18"/>
                  </a:lnTo>
                  <a:lnTo>
                    <a:pt x="7" y="18"/>
                  </a:lnTo>
                  <a:lnTo>
                    <a:pt x="16" y="16"/>
                  </a:lnTo>
                  <a:lnTo>
                    <a:pt x="23" y="9"/>
                  </a:lnTo>
                  <a:lnTo>
                    <a:pt x="23" y="5"/>
                  </a:lnTo>
                  <a:lnTo>
                    <a:pt x="23" y="2"/>
                  </a:lnTo>
                  <a:lnTo>
                    <a:pt x="20" y="0"/>
                  </a:lnTo>
                  <a:lnTo>
                    <a:pt x="16"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7" name="Freeform 2714">
              <a:extLst>
                <a:ext uri="{FF2B5EF4-FFF2-40B4-BE49-F238E27FC236}">
                  <a16:creationId xmlns:a16="http://schemas.microsoft.com/office/drawing/2014/main" xmlns="" id="{0EF98465-D388-DF49-9B6C-30111859E8B8}"/>
                </a:ext>
              </a:extLst>
            </p:cNvPr>
            <p:cNvSpPr>
              <a:spLocks/>
            </p:cNvSpPr>
            <p:nvPr/>
          </p:nvSpPr>
          <p:spPr bwMode="auto">
            <a:xfrm>
              <a:off x="2625" y="3116"/>
              <a:ext cx="36" cy="20"/>
            </a:xfrm>
            <a:custGeom>
              <a:avLst/>
              <a:gdLst>
                <a:gd name="T0" fmla="*/ 5 w 36"/>
                <a:gd name="T1" fmla="*/ 9 h 20"/>
                <a:gd name="T2" fmla="*/ 5 w 36"/>
                <a:gd name="T3" fmla="*/ 9 h 20"/>
                <a:gd name="T4" fmla="*/ 3 w 36"/>
                <a:gd name="T5" fmla="*/ 13 h 20"/>
                <a:gd name="T6" fmla="*/ 0 w 36"/>
                <a:gd name="T7" fmla="*/ 16 h 20"/>
                <a:gd name="T8" fmla="*/ 3 w 36"/>
                <a:gd name="T9" fmla="*/ 18 h 20"/>
                <a:gd name="T10" fmla="*/ 7 w 36"/>
                <a:gd name="T11" fmla="*/ 20 h 20"/>
                <a:gd name="T12" fmla="*/ 7 w 36"/>
                <a:gd name="T13" fmla="*/ 20 h 20"/>
                <a:gd name="T14" fmla="*/ 21 w 36"/>
                <a:gd name="T15" fmla="*/ 16 h 20"/>
                <a:gd name="T16" fmla="*/ 32 w 36"/>
                <a:gd name="T17" fmla="*/ 9 h 20"/>
                <a:gd name="T18" fmla="*/ 32 w 36"/>
                <a:gd name="T19" fmla="*/ 9 h 20"/>
                <a:gd name="T20" fmla="*/ 36 w 36"/>
                <a:gd name="T21" fmla="*/ 4 h 20"/>
                <a:gd name="T22" fmla="*/ 36 w 36"/>
                <a:gd name="T23" fmla="*/ 2 h 20"/>
                <a:gd name="T24" fmla="*/ 36 w 36"/>
                <a:gd name="T25" fmla="*/ 0 h 20"/>
                <a:gd name="T26" fmla="*/ 32 w 36"/>
                <a:gd name="T27" fmla="*/ 0 h 20"/>
                <a:gd name="T28" fmla="*/ 32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3" y="13"/>
                  </a:lnTo>
                  <a:lnTo>
                    <a:pt x="0" y="16"/>
                  </a:lnTo>
                  <a:lnTo>
                    <a:pt x="3" y="18"/>
                  </a:lnTo>
                  <a:lnTo>
                    <a:pt x="7" y="20"/>
                  </a:lnTo>
                  <a:lnTo>
                    <a:pt x="21" y="16"/>
                  </a:lnTo>
                  <a:lnTo>
                    <a:pt x="32" y="9"/>
                  </a:lnTo>
                  <a:lnTo>
                    <a:pt x="36" y="4"/>
                  </a:lnTo>
                  <a:lnTo>
                    <a:pt x="36" y="2"/>
                  </a:lnTo>
                  <a:lnTo>
                    <a:pt x="36" y="0"/>
                  </a:lnTo>
                  <a:lnTo>
                    <a:pt x="32"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8" name="Freeform 2715">
              <a:extLst>
                <a:ext uri="{FF2B5EF4-FFF2-40B4-BE49-F238E27FC236}">
                  <a16:creationId xmlns:a16="http://schemas.microsoft.com/office/drawing/2014/main" xmlns="" id="{DD94F82D-66E9-4844-AC57-98F6891653D6}"/>
                </a:ext>
              </a:extLst>
            </p:cNvPr>
            <p:cNvSpPr>
              <a:spLocks/>
            </p:cNvSpPr>
            <p:nvPr/>
          </p:nvSpPr>
          <p:spPr bwMode="auto">
            <a:xfrm>
              <a:off x="2625" y="3116"/>
              <a:ext cx="36" cy="20"/>
            </a:xfrm>
            <a:custGeom>
              <a:avLst/>
              <a:gdLst>
                <a:gd name="T0" fmla="*/ 5 w 36"/>
                <a:gd name="T1" fmla="*/ 9 h 20"/>
                <a:gd name="T2" fmla="*/ 5 w 36"/>
                <a:gd name="T3" fmla="*/ 9 h 20"/>
                <a:gd name="T4" fmla="*/ 3 w 36"/>
                <a:gd name="T5" fmla="*/ 13 h 20"/>
                <a:gd name="T6" fmla="*/ 0 w 36"/>
                <a:gd name="T7" fmla="*/ 16 h 20"/>
                <a:gd name="T8" fmla="*/ 3 w 36"/>
                <a:gd name="T9" fmla="*/ 18 h 20"/>
                <a:gd name="T10" fmla="*/ 7 w 36"/>
                <a:gd name="T11" fmla="*/ 20 h 20"/>
                <a:gd name="T12" fmla="*/ 7 w 36"/>
                <a:gd name="T13" fmla="*/ 20 h 20"/>
                <a:gd name="T14" fmla="*/ 21 w 36"/>
                <a:gd name="T15" fmla="*/ 16 h 20"/>
                <a:gd name="T16" fmla="*/ 32 w 36"/>
                <a:gd name="T17" fmla="*/ 9 h 20"/>
                <a:gd name="T18" fmla="*/ 32 w 36"/>
                <a:gd name="T19" fmla="*/ 9 h 20"/>
                <a:gd name="T20" fmla="*/ 36 w 36"/>
                <a:gd name="T21" fmla="*/ 4 h 20"/>
                <a:gd name="T22" fmla="*/ 36 w 36"/>
                <a:gd name="T23" fmla="*/ 2 h 20"/>
                <a:gd name="T24" fmla="*/ 36 w 36"/>
                <a:gd name="T25" fmla="*/ 0 h 20"/>
                <a:gd name="T26" fmla="*/ 32 w 36"/>
                <a:gd name="T27" fmla="*/ 0 h 20"/>
                <a:gd name="T28" fmla="*/ 32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3" y="13"/>
                  </a:lnTo>
                  <a:lnTo>
                    <a:pt x="0" y="16"/>
                  </a:lnTo>
                  <a:lnTo>
                    <a:pt x="3" y="18"/>
                  </a:lnTo>
                  <a:lnTo>
                    <a:pt x="7" y="20"/>
                  </a:lnTo>
                  <a:lnTo>
                    <a:pt x="21" y="16"/>
                  </a:lnTo>
                  <a:lnTo>
                    <a:pt x="32" y="9"/>
                  </a:lnTo>
                  <a:lnTo>
                    <a:pt x="36" y="4"/>
                  </a:lnTo>
                  <a:lnTo>
                    <a:pt x="36" y="2"/>
                  </a:lnTo>
                  <a:lnTo>
                    <a:pt x="36" y="0"/>
                  </a:lnTo>
                  <a:lnTo>
                    <a:pt x="32"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499" name="Freeform 2716">
              <a:extLst>
                <a:ext uri="{FF2B5EF4-FFF2-40B4-BE49-F238E27FC236}">
                  <a16:creationId xmlns:a16="http://schemas.microsoft.com/office/drawing/2014/main" xmlns="" id="{B6BBC321-1134-604E-A761-33CE1052DAEB}"/>
                </a:ext>
              </a:extLst>
            </p:cNvPr>
            <p:cNvSpPr>
              <a:spLocks/>
            </p:cNvSpPr>
            <p:nvPr/>
          </p:nvSpPr>
          <p:spPr bwMode="auto">
            <a:xfrm>
              <a:off x="2540" y="3116"/>
              <a:ext cx="40" cy="20"/>
            </a:xfrm>
            <a:custGeom>
              <a:avLst/>
              <a:gdLst>
                <a:gd name="T0" fmla="*/ 7 w 40"/>
                <a:gd name="T1" fmla="*/ 11 h 20"/>
                <a:gd name="T2" fmla="*/ 7 w 40"/>
                <a:gd name="T3" fmla="*/ 11 h 20"/>
                <a:gd name="T4" fmla="*/ 2 w 40"/>
                <a:gd name="T5" fmla="*/ 13 h 20"/>
                <a:gd name="T6" fmla="*/ 0 w 40"/>
                <a:gd name="T7" fmla="*/ 18 h 20"/>
                <a:gd name="T8" fmla="*/ 2 w 40"/>
                <a:gd name="T9" fmla="*/ 20 h 20"/>
                <a:gd name="T10" fmla="*/ 7 w 40"/>
                <a:gd name="T11" fmla="*/ 20 h 20"/>
                <a:gd name="T12" fmla="*/ 7 w 40"/>
                <a:gd name="T13" fmla="*/ 20 h 20"/>
                <a:gd name="T14" fmla="*/ 22 w 40"/>
                <a:gd name="T15" fmla="*/ 18 h 20"/>
                <a:gd name="T16" fmla="*/ 34 w 40"/>
                <a:gd name="T17" fmla="*/ 11 h 20"/>
                <a:gd name="T18" fmla="*/ 34 w 40"/>
                <a:gd name="T19" fmla="*/ 11 h 20"/>
                <a:gd name="T20" fmla="*/ 38 w 40"/>
                <a:gd name="T21" fmla="*/ 7 h 20"/>
                <a:gd name="T22" fmla="*/ 40 w 40"/>
                <a:gd name="T23" fmla="*/ 2 h 20"/>
                <a:gd name="T24" fmla="*/ 38 w 40"/>
                <a:gd name="T25" fmla="*/ 0 h 20"/>
                <a:gd name="T26" fmla="*/ 34 w 40"/>
                <a:gd name="T27" fmla="*/ 0 h 20"/>
                <a:gd name="T28" fmla="*/ 34 w 40"/>
                <a:gd name="T29" fmla="*/ 0 h 20"/>
                <a:gd name="T30" fmla="*/ 20 w 40"/>
                <a:gd name="T31" fmla="*/ 2 h 20"/>
                <a:gd name="T32" fmla="*/ 7 w 4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0">
                  <a:moveTo>
                    <a:pt x="7" y="11"/>
                  </a:moveTo>
                  <a:lnTo>
                    <a:pt x="7" y="11"/>
                  </a:lnTo>
                  <a:lnTo>
                    <a:pt x="2" y="13"/>
                  </a:lnTo>
                  <a:lnTo>
                    <a:pt x="0" y="18"/>
                  </a:lnTo>
                  <a:lnTo>
                    <a:pt x="2" y="20"/>
                  </a:lnTo>
                  <a:lnTo>
                    <a:pt x="7" y="20"/>
                  </a:lnTo>
                  <a:lnTo>
                    <a:pt x="22" y="18"/>
                  </a:lnTo>
                  <a:lnTo>
                    <a:pt x="34" y="11"/>
                  </a:lnTo>
                  <a:lnTo>
                    <a:pt x="38" y="7"/>
                  </a:lnTo>
                  <a:lnTo>
                    <a:pt x="40" y="2"/>
                  </a:lnTo>
                  <a:lnTo>
                    <a:pt x="38" y="0"/>
                  </a:lnTo>
                  <a:lnTo>
                    <a:pt x="34" y="0"/>
                  </a:lnTo>
                  <a:lnTo>
                    <a:pt x="20" y="2"/>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0" name="Freeform 2717">
              <a:extLst>
                <a:ext uri="{FF2B5EF4-FFF2-40B4-BE49-F238E27FC236}">
                  <a16:creationId xmlns:a16="http://schemas.microsoft.com/office/drawing/2014/main" xmlns="" id="{894EB94E-BCEC-6540-BB73-61B3C18125A0}"/>
                </a:ext>
              </a:extLst>
            </p:cNvPr>
            <p:cNvSpPr>
              <a:spLocks/>
            </p:cNvSpPr>
            <p:nvPr/>
          </p:nvSpPr>
          <p:spPr bwMode="auto">
            <a:xfrm>
              <a:off x="2540" y="3116"/>
              <a:ext cx="40" cy="20"/>
            </a:xfrm>
            <a:custGeom>
              <a:avLst/>
              <a:gdLst>
                <a:gd name="T0" fmla="*/ 7 w 40"/>
                <a:gd name="T1" fmla="*/ 11 h 20"/>
                <a:gd name="T2" fmla="*/ 7 w 40"/>
                <a:gd name="T3" fmla="*/ 11 h 20"/>
                <a:gd name="T4" fmla="*/ 2 w 40"/>
                <a:gd name="T5" fmla="*/ 13 h 20"/>
                <a:gd name="T6" fmla="*/ 0 w 40"/>
                <a:gd name="T7" fmla="*/ 18 h 20"/>
                <a:gd name="T8" fmla="*/ 2 w 40"/>
                <a:gd name="T9" fmla="*/ 20 h 20"/>
                <a:gd name="T10" fmla="*/ 7 w 40"/>
                <a:gd name="T11" fmla="*/ 20 h 20"/>
                <a:gd name="T12" fmla="*/ 7 w 40"/>
                <a:gd name="T13" fmla="*/ 20 h 20"/>
                <a:gd name="T14" fmla="*/ 22 w 40"/>
                <a:gd name="T15" fmla="*/ 18 h 20"/>
                <a:gd name="T16" fmla="*/ 34 w 40"/>
                <a:gd name="T17" fmla="*/ 11 h 20"/>
                <a:gd name="T18" fmla="*/ 34 w 40"/>
                <a:gd name="T19" fmla="*/ 11 h 20"/>
                <a:gd name="T20" fmla="*/ 38 w 40"/>
                <a:gd name="T21" fmla="*/ 7 h 20"/>
                <a:gd name="T22" fmla="*/ 40 w 40"/>
                <a:gd name="T23" fmla="*/ 2 h 20"/>
                <a:gd name="T24" fmla="*/ 38 w 40"/>
                <a:gd name="T25" fmla="*/ 0 h 20"/>
                <a:gd name="T26" fmla="*/ 34 w 40"/>
                <a:gd name="T27" fmla="*/ 0 h 20"/>
                <a:gd name="T28" fmla="*/ 34 w 40"/>
                <a:gd name="T29" fmla="*/ 0 h 20"/>
                <a:gd name="T30" fmla="*/ 20 w 40"/>
                <a:gd name="T31" fmla="*/ 2 h 20"/>
                <a:gd name="T32" fmla="*/ 7 w 4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0">
                  <a:moveTo>
                    <a:pt x="7" y="11"/>
                  </a:moveTo>
                  <a:lnTo>
                    <a:pt x="7" y="11"/>
                  </a:lnTo>
                  <a:lnTo>
                    <a:pt x="2" y="13"/>
                  </a:lnTo>
                  <a:lnTo>
                    <a:pt x="0" y="18"/>
                  </a:lnTo>
                  <a:lnTo>
                    <a:pt x="2" y="20"/>
                  </a:lnTo>
                  <a:lnTo>
                    <a:pt x="7" y="20"/>
                  </a:lnTo>
                  <a:lnTo>
                    <a:pt x="22" y="18"/>
                  </a:lnTo>
                  <a:lnTo>
                    <a:pt x="34" y="11"/>
                  </a:lnTo>
                  <a:lnTo>
                    <a:pt x="38" y="7"/>
                  </a:lnTo>
                  <a:lnTo>
                    <a:pt x="40" y="2"/>
                  </a:lnTo>
                  <a:lnTo>
                    <a:pt x="38" y="0"/>
                  </a:lnTo>
                  <a:lnTo>
                    <a:pt x="34" y="0"/>
                  </a:lnTo>
                  <a:lnTo>
                    <a:pt x="20" y="2"/>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1" name="Freeform 2718">
              <a:extLst>
                <a:ext uri="{FF2B5EF4-FFF2-40B4-BE49-F238E27FC236}">
                  <a16:creationId xmlns:a16="http://schemas.microsoft.com/office/drawing/2014/main" xmlns="" id="{72C4C56B-2D0A-D244-BFC8-665EA76E2F6F}"/>
                </a:ext>
              </a:extLst>
            </p:cNvPr>
            <p:cNvSpPr>
              <a:spLocks/>
            </p:cNvSpPr>
            <p:nvPr/>
          </p:nvSpPr>
          <p:spPr bwMode="auto">
            <a:xfrm>
              <a:off x="2510" y="3116"/>
              <a:ext cx="41" cy="20"/>
            </a:xfrm>
            <a:custGeom>
              <a:avLst/>
              <a:gdLst>
                <a:gd name="T0" fmla="*/ 5 w 41"/>
                <a:gd name="T1" fmla="*/ 11 h 20"/>
                <a:gd name="T2" fmla="*/ 5 w 41"/>
                <a:gd name="T3" fmla="*/ 11 h 20"/>
                <a:gd name="T4" fmla="*/ 3 w 41"/>
                <a:gd name="T5" fmla="*/ 16 h 20"/>
                <a:gd name="T6" fmla="*/ 0 w 41"/>
                <a:gd name="T7" fmla="*/ 18 h 20"/>
                <a:gd name="T8" fmla="*/ 3 w 41"/>
                <a:gd name="T9" fmla="*/ 20 h 20"/>
                <a:gd name="T10" fmla="*/ 7 w 41"/>
                <a:gd name="T11" fmla="*/ 20 h 20"/>
                <a:gd name="T12" fmla="*/ 7 w 41"/>
                <a:gd name="T13" fmla="*/ 20 h 20"/>
                <a:gd name="T14" fmla="*/ 23 w 41"/>
                <a:gd name="T15" fmla="*/ 18 h 20"/>
                <a:gd name="T16" fmla="*/ 37 w 41"/>
                <a:gd name="T17" fmla="*/ 11 h 20"/>
                <a:gd name="T18" fmla="*/ 37 w 41"/>
                <a:gd name="T19" fmla="*/ 11 h 20"/>
                <a:gd name="T20" fmla="*/ 39 w 41"/>
                <a:gd name="T21" fmla="*/ 7 h 20"/>
                <a:gd name="T22" fmla="*/ 41 w 41"/>
                <a:gd name="T23" fmla="*/ 4 h 20"/>
                <a:gd name="T24" fmla="*/ 39 w 41"/>
                <a:gd name="T25" fmla="*/ 2 h 20"/>
                <a:gd name="T26" fmla="*/ 34 w 41"/>
                <a:gd name="T27" fmla="*/ 0 h 20"/>
                <a:gd name="T28" fmla="*/ 34 w 41"/>
                <a:gd name="T29" fmla="*/ 0 h 20"/>
                <a:gd name="T30" fmla="*/ 18 w 41"/>
                <a:gd name="T31" fmla="*/ 4 h 20"/>
                <a:gd name="T32" fmla="*/ 5 w 4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5" y="11"/>
                  </a:moveTo>
                  <a:lnTo>
                    <a:pt x="5" y="11"/>
                  </a:lnTo>
                  <a:lnTo>
                    <a:pt x="3" y="16"/>
                  </a:lnTo>
                  <a:lnTo>
                    <a:pt x="0" y="18"/>
                  </a:lnTo>
                  <a:lnTo>
                    <a:pt x="3" y="20"/>
                  </a:lnTo>
                  <a:lnTo>
                    <a:pt x="7" y="20"/>
                  </a:lnTo>
                  <a:lnTo>
                    <a:pt x="23" y="18"/>
                  </a:lnTo>
                  <a:lnTo>
                    <a:pt x="37" y="11"/>
                  </a:lnTo>
                  <a:lnTo>
                    <a:pt x="39" y="7"/>
                  </a:lnTo>
                  <a:lnTo>
                    <a:pt x="41" y="4"/>
                  </a:lnTo>
                  <a:lnTo>
                    <a:pt x="39" y="2"/>
                  </a:lnTo>
                  <a:lnTo>
                    <a:pt x="34" y="0"/>
                  </a:lnTo>
                  <a:lnTo>
                    <a:pt x="18"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2" name="Freeform 2719">
              <a:extLst>
                <a:ext uri="{FF2B5EF4-FFF2-40B4-BE49-F238E27FC236}">
                  <a16:creationId xmlns:a16="http://schemas.microsoft.com/office/drawing/2014/main" xmlns="" id="{28FEA408-29BD-1A4E-991C-C64F1A2A7961}"/>
                </a:ext>
              </a:extLst>
            </p:cNvPr>
            <p:cNvSpPr>
              <a:spLocks/>
            </p:cNvSpPr>
            <p:nvPr/>
          </p:nvSpPr>
          <p:spPr bwMode="auto">
            <a:xfrm>
              <a:off x="2510" y="3116"/>
              <a:ext cx="41" cy="20"/>
            </a:xfrm>
            <a:custGeom>
              <a:avLst/>
              <a:gdLst>
                <a:gd name="T0" fmla="*/ 5 w 41"/>
                <a:gd name="T1" fmla="*/ 11 h 20"/>
                <a:gd name="T2" fmla="*/ 5 w 41"/>
                <a:gd name="T3" fmla="*/ 11 h 20"/>
                <a:gd name="T4" fmla="*/ 3 w 41"/>
                <a:gd name="T5" fmla="*/ 16 h 20"/>
                <a:gd name="T6" fmla="*/ 0 w 41"/>
                <a:gd name="T7" fmla="*/ 18 h 20"/>
                <a:gd name="T8" fmla="*/ 3 w 41"/>
                <a:gd name="T9" fmla="*/ 20 h 20"/>
                <a:gd name="T10" fmla="*/ 7 w 41"/>
                <a:gd name="T11" fmla="*/ 20 h 20"/>
                <a:gd name="T12" fmla="*/ 7 w 41"/>
                <a:gd name="T13" fmla="*/ 20 h 20"/>
                <a:gd name="T14" fmla="*/ 23 w 41"/>
                <a:gd name="T15" fmla="*/ 18 h 20"/>
                <a:gd name="T16" fmla="*/ 37 w 41"/>
                <a:gd name="T17" fmla="*/ 11 h 20"/>
                <a:gd name="T18" fmla="*/ 37 w 41"/>
                <a:gd name="T19" fmla="*/ 11 h 20"/>
                <a:gd name="T20" fmla="*/ 39 w 41"/>
                <a:gd name="T21" fmla="*/ 7 h 20"/>
                <a:gd name="T22" fmla="*/ 41 w 41"/>
                <a:gd name="T23" fmla="*/ 4 h 20"/>
                <a:gd name="T24" fmla="*/ 39 w 41"/>
                <a:gd name="T25" fmla="*/ 2 h 20"/>
                <a:gd name="T26" fmla="*/ 34 w 41"/>
                <a:gd name="T27" fmla="*/ 0 h 20"/>
                <a:gd name="T28" fmla="*/ 34 w 41"/>
                <a:gd name="T29" fmla="*/ 0 h 20"/>
                <a:gd name="T30" fmla="*/ 18 w 41"/>
                <a:gd name="T31" fmla="*/ 4 h 20"/>
                <a:gd name="T32" fmla="*/ 5 w 4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5" y="11"/>
                  </a:moveTo>
                  <a:lnTo>
                    <a:pt x="5" y="11"/>
                  </a:lnTo>
                  <a:lnTo>
                    <a:pt x="3" y="16"/>
                  </a:lnTo>
                  <a:lnTo>
                    <a:pt x="0" y="18"/>
                  </a:lnTo>
                  <a:lnTo>
                    <a:pt x="3" y="20"/>
                  </a:lnTo>
                  <a:lnTo>
                    <a:pt x="7" y="20"/>
                  </a:lnTo>
                  <a:lnTo>
                    <a:pt x="23" y="18"/>
                  </a:lnTo>
                  <a:lnTo>
                    <a:pt x="37" y="11"/>
                  </a:lnTo>
                  <a:lnTo>
                    <a:pt x="39" y="7"/>
                  </a:lnTo>
                  <a:lnTo>
                    <a:pt x="41" y="4"/>
                  </a:lnTo>
                  <a:lnTo>
                    <a:pt x="39" y="2"/>
                  </a:lnTo>
                  <a:lnTo>
                    <a:pt x="34" y="0"/>
                  </a:lnTo>
                  <a:lnTo>
                    <a:pt x="18"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3" name="Freeform 2720">
              <a:extLst>
                <a:ext uri="{FF2B5EF4-FFF2-40B4-BE49-F238E27FC236}">
                  <a16:creationId xmlns:a16="http://schemas.microsoft.com/office/drawing/2014/main" xmlns="" id="{10EF8AC9-AEE5-E944-9986-28E477ABFB3E}"/>
                </a:ext>
              </a:extLst>
            </p:cNvPr>
            <p:cNvSpPr>
              <a:spLocks/>
            </p:cNvSpPr>
            <p:nvPr/>
          </p:nvSpPr>
          <p:spPr bwMode="auto">
            <a:xfrm>
              <a:off x="2479" y="3116"/>
              <a:ext cx="43" cy="22"/>
            </a:xfrm>
            <a:custGeom>
              <a:avLst/>
              <a:gdLst>
                <a:gd name="T0" fmla="*/ 7 w 43"/>
                <a:gd name="T1" fmla="*/ 11 h 22"/>
                <a:gd name="T2" fmla="*/ 7 w 43"/>
                <a:gd name="T3" fmla="*/ 11 h 22"/>
                <a:gd name="T4" fmla="*/ 2 w 43"/>
                <a:gd name="T5" fmla="*/ 16 h 22"/>
                <a:gd name="T6" fmla="*/ 0 w 43"/>
                <a:gd name="T7" fmla="*/ 18 h 22"/>
                <a:gd name="T8" fmla="*/ 2 w 43"/>
                <a:gd name="T9" fmla="*/ 20 h 22"/>
                <a:gd name="T10" fmla="*/ 9 w 43"/>
                <a:gd name="T11" fmla="*/ 22 h 22"/>
                <a:gd name="T12" fmla="*/ 9 w 43"/>
                <a:gd name="T13" fmla="*/ 22 h 22"/>
                <a:gd name="T14" fmla="*/ 22 w 43"/>
                <a:gd name="T15" fmla="*/ 18 h 22"/>
                <a:gd name="T16" fmla="*/ 36 w 43"/>
                <a:gd name="T17" fmla="*/ 11 h 22"/>
                <a:gd name="T18" fmla="*/ 36 w 43"/>
                <a:gd name="T19" fmla="*/ 11 h 22"/>
                <a:gd name="T20" fmla="*/ 40 w 43"/>
                <a:gd name="T21" fmla="*/ 7 h 22"/>
                <a:gd name="T22" fmla="*/ 43 w 43"/>
                <a:gd name="T23" fmla="*/ 4 h 22"/>
                <a:gd name="T24" fmla="*/ 40 w 43"/>
                <a:gd name="T25" fmla="*/ 2 h 22"/>
                <a:gd name="T26" fmla="*/ 36 w 43"/>
                <a:gd name="T27" fmla="*/ 0 h 22"/>
                <a:gd name="T28" fmla="*/ 36 w 43"/>
                <a:gd name="T29" fmla="*/ 0 h 22"/>
                <a:gd name="T30" fmla="*/ 20 w 43"/>
                <a:gd name="T31" fmla="*/ 4 h 22"/>
                <a:gd name="T32" fmla="*/ 7 w 43"/>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2">
                  <a:moveTo>
                    <a:pt x="7" y="11"/>
                  </a:moveTo>
                  <a:lnTo>
                    <a:pt x="7" y="11"/>
                  </a:lnTo>
                  <a:lnTo>
                    <a:pt x="2" y="16"/>
                  </a:lnTo>
                  <a:lnTo>
                    <a:pt x="0" y="18"/>
                  </a:lnTo>
                  <a:lnTo>
                    <a:pt x="2" y="20"/>
                  </a:lnTo>
                  <a:lnTo>
                    <a:pt x="9" y="22"/>
                  </a:lnTo>
                  <a:lnTo>
                    <a:pt x="22" y="18"/>
                  </a:lnTo>
                  <a:lnTo>
                    <a:pt x="36" y="11"/>
                  </a:lnTo>
                  <a:lnTo>
                    <a:pt x="40" y="7"/>
                  </a:lnTo>
                  <a:lnTo>
                    <a:pt x="43" y="4"/>
                  </a:lnTo>
                  <a:lnTo>
                    <a:pt x="40" y="2"/>
                  </a:lnTo>
                  <a:lnTo>
                    <a:pt x="36" y="0"/>
                  </a:lnTo>
                  <a:lnTo>
                    <a:pt x="20"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4" name="Freeform 2721">
              <a:extLst>
                <a:ext uri="{FF2B5EF4-FFF2-40B4-BE49-F238E27FC236}">
                  <a16:creationId xmlns:a16="http://schemas.microsoft.com/office/drawing/2014/main" xmlns="" id="{F3AC2D46-4D7C-4A47-A996-FE7948F9BA2C}"/>
                </a:ext>
              </a:extLst>
            </p:cNvPr>
            <p:cNvSpPr>
              <a:spLocks/>
            </p:cNvSpPr>
            <p:nvPr/>
          </p:nvSpPr>
          <p:spPr bwMode="auto">
            <a:xfrm>
              <a:off x="2479" y="3116"/>
              <a:ext cx="43" cy="22"/>
            </a:xfrm>
            <a:custGeom>
              <a:avLst/>
              <a:gdLst>
                <a:gd name="T0" fmla="*/ 7 w 43"/>
                <a:gd name="T1" fmla="*/ 11 h 22"/>
                <a:gd name="T2" fmla="*/ 7 w 43"/>
                <a:gd name="T3" fmla="*/ 11 h 22"/>
                <a:gd name="T4" fmla="*/ 2 w 43"/>
                <a:gd name="T5" fmla="*/ 16 h 22"/>
                <a:gd name="T6" fmla="*/ 0 w 43"/>
                <a:gd name="T7" fmla="*/ 18 h 22"/>
                <a:gd name="T8" fmla="*/ 2 w 43"/>
                <a:gd name="T9" fmla="*/ 20 h 22"/>
                <a:gd name="T10" fmla="*/ 9 w 43"/>
                <a:gd name="T11" fmla="*/ 22 h 22"/>
                <a:gd name="T12" fmla="*/ 9 w 43"/>
                <a:gd name="T13" fmla="*/ 22 h 22"/>
                <a:gd name="T14" fmla="*/ 22 w 43"/>
                <a:gd name="T15" fmla="*/ 18 h 22"/>
                <a:gd name="T16" fmla="*/ 36 w 43"/>
                <a:gd name="T17" fmla="*/ 11 h 22"/>
                <a:gd name="T18" fmla="*/ 36 w 43"/>
                <a:gd name="T19" fmla="*/ 11 h 22"/>
                <a:gd name="T20" fmla="*/ 40 w 43"/>
                <a:gd name="T21" fmla="*/ 7 h 22"/>
                <a:gd name="T22" fmla="*/ 43 w 43"/>
                <a:gd name="T23" fmla="*/ 4 h 22"/>
                <a:gd name="T24" fmla="*/ 40 w 43"/>
                <a:gd name="T25" fmla="*/ 2 h 22"/>
                <a:gd name="T26" fmla="*/ 36 w 43"/>
                <a:gd name="T27" fmla="*/ 0 h 22"/>
                <a:gd name="T28" fmla="*/ 36 w 43"/>
                <a:gd name="T29" fmla="*/ 0 h 22"/>
                <a:gd name="T30" fmla="*/ 20 w 43"/>
                <a:gd name="T31" fmla="*/ 4 h 22"/>
                <a:gd name="T32" fmla="*/ 7 w 43"/>
                <a:gd name="T33" fmla="*/ 11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2">
                  <a:moveTo>
                    <a:pt x="7" y="11"/>
                  </a:moveTo>
                  <a:lnTo>
                    <a:pt x="7" y="11"/>
                  </a:lnTo>
                  <a:lnTo>
                    <a:pt x="2" y="16"/>
                  </a:lnTo>
                  <a:lnTo>
                    <a:pt x="0" y="18"/>
                  </a:lnTo>
                  <a:lnTo>
                    <a:pt x="2" y="20"/>
                  </a:lnTo>
                  <a:lnTo>
                    <a:pt x="9" y="22"/>
                  </a:lnTo>
                  <a:lnTo>
                    <a:pt x="22" y="18"/>
                  </a:lnTo>
                  <a:lnTo>
                    <a:pt x="36" y="11"/>
                  </a:lnTo>
                  <a:lnTo>
                    <a:pt x="40" y="7"/>
                  </a:lnTo>
                  <a:lnTo>
                    <a:pt x="43" y="4"/>
                  </a:lnTo>
                  <a:lnTo>
                    <a:pt x="40" y="2"/>
                  </a:lnTo>
                  <a:lnTo>
                    <a:pt x="36" y="0"/>
                  </a:lnTo>
                  <a:lnTo>
                    <a:pt x="20"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5" name="Freeform 2722">
              <a:extLst>
                <a:ext uri="{FF2B5EF4-FFF2-40B4-BE49-F238E27FC236}">
                  <a16:creationId xmlns:a16="http://schemas.microsoft.com/office/drawing/2014/main" xmlns="" id="{30C1F046-28EE-F042-AC4D-D9557B286EA4}"/>
                </a:ext>
              </a:extLst>
            </p:cNvPr>
            <p:cNvSpPr>
              <a:spLocks/>
            </p:cNvSpPr>
            <p:nvPr/>
          </p:nvSpPr>
          <p:spPr bwMode="auto">
            <a:xfrm>
              <a:off x="2447" y="3118"/>
              <a:ext cx="43" cy="20"/>
            </a:xfrm>
            <a:custGeom>
              <a:avLst/>
              <a:gdLst>
                <a:gd name="T0" fmla="*/ 7 w 43"/>
                <a:gd name="T1" fmla="*/ 9 h 20"/>
                <a:gd name="T2" fmla="*/ 7 w 43"/>
                <a:gd name="T3" fmla="*/ 9 h 20"/>
                <a:gd name="T4" fmla="*/ 3 w 43"/>
                <a:gd name="T5" fmla="*/ 14 h 20"/>
                <a:gd name="T6" fmla="*/ 0 w 43"/>
                <a:gd name="T7" fmla="*/ 18 h 20"/>
                <a:gd name="T8" fmla="*/ 3 w 43"/>
                <a:gd name="T9" fmla="*/ 18 h 20"/>
                <a:gd name="T10" fmla="*/ 9 w 43"/>
                <a:gd name="T11" fmla="*/ 20 h 20"/>
                <a:gd name="T12" fmla="*/ 9 w 43"/>
                <a:gd name="T13" fmla="*/ 20 h 20"/>
                <a:gd name="T14" fmla="*/ 23 w 43"/>
                <a:gd name="T15" fmla="*/ 16 h 20"/>
                <a:gd name="T16" fmla="*/ 39 w 43"/>
                <a:gd name="T17" fmla="*/ 9 h 20"/>
                <a:gd name="T18" fmla="*/ 39 w 43"/>
                <a:gd name="T19" fmla="*/ 9 h 20"/>
                <a:gd name="T20" fmla="*/ 41 w 43"/>
                <a:gd name="T21" fmla="*/ 5 h 20"/>
                <a:gd name="T22" fmla="*/ 43 w 43"/>
                <a:gd name="T23" fmla="*/ 2 h 20"/>
                <a:gd name="T24" fmla="*/ 41 w 43"/>
                <a:gd name="T25" fmla="*/ 0 h 20"/>
                <a:gd name="T26" fmla="*/ 36 w 43"/>
                <a:gd name="T27" fmla="*/ 0 h 20"/>
                <a:gd name="T28" fmla="*/ 36 w 43"/>
                <a:gd name="T29" fmla="*/ 0 h 20"/>
                <a:gd name="T30" fmla="*/ 21 w 43"/>
                <a:gd name="T31" fmla="*/ 2 h 20"/>
                <a:gd name="T32" fmla="*/ 7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9"/>
                  </a:moveTo>
                  <a:lnTo>
                    <a:pt x="7" y="9"/>
                  </a:lnTo>
                  <a:lnTo>
                    <a:pt x="3" y="14"/>
                  </a:lnTo>
                  <a:lnTo>
                    <a:pt x="0" y="18"/>
                  </a:lnTo>
                  <a:lnTo>
                    <a:pt x="3" y="18"/>
                  </a:lnTo>
                  <a:lnTo>
                    <a:pt x="9" y="20"/>
                  </a:lnTo>
                  <a:lnTo>
                    <a:pt x="23" y="16"/>
                  </a:lnTo>
                  <a:lnTo>
                    <a:pt x="39" y="9"/>
                  </a:lnTo>
                  <a:lnTo>
                    <a:pt x="41" y="5"/>
                  </a:lnTo>
                  <a:lnTo>
                    <a:pt x="43" y="2"/>
                  </a:lnTo>
                  <a:lnTo>
                    <a:pt x="41" y="0"/>
                  </a:lnTo>
                  <a:lnTo>
                    <a:pt x="36" y="0"/>
                  </a:lnTo>
                  <a:lnTo>
                    <a:pt x="21"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6" name="Freeform 2723">
              <a:extLst>
                <a:ext uri="{FF2B5EF4-FFF2-40B4-BE49-F238E27FC236}">
                  <a16:creationId xmlns:a16="http://schemas.microsoft.com/office/drawing/2014/main" xmlns="" id="{D317F6F2-0406-4042-A82C-E550696DB34D}"/>
                </a:ext>
              </a:extLst>
            </p:cNvPr>
            <p:cNvSpPr>
              <a:spLocks/>
            </p:cNvSpPr>
            <p:nvPr/>
          </p:nvSpPr>
          <p:spPr bwMode="auto">
            <a:xfrm>
              <a:off x="2447" y="3118"/>
              <a:ext cx="43" cy="20"/>
            </a:xfrm>
            <a:custGeom>
              <a:avLst/>
              <a:gdLst>
                <a:gd name="T0" fmla="*/ 7 w 43"/>
                <a:gd name="T1" fmla="*/ 9 h 20"/>
                <a:gd name="T2" fmla="*/ 7 w 43"/>
                <a:gd name="T3" fmla="*/ 9 h 20"/>
                <a:gd name="T4" fmla="*/ 3 w 43"/>
                <a:gd name="T5" fmla="*/ 14 h 20"/>
                <a:gd name="T6" fmla="*/ 0 w 43"/>
                <a:gd name="T7" fmla="*/ 18 h 20"/>
                <a:gd name="T8" fmla="*/ 3 w 43"/>
                <a:gd name="T9" fmla="*/ 18 h 20"/>
                <a:gd name="T10" fmla="*/ 9 w 43"/>
                <a:gd name="T11" fmla="*/ 20 h 20"/>
                <a:gd name="T12" fmla="*/ 9 w 43"/>
                <a:gd name="T13" fmla="*/ 20 h 20"/>
                <a:gd name="T14" fmla="*/ 23 w 43"/>
                <a:gd name="T15" fmla="*/ 16 h 20"/>
                <a:gd name="T16" fmla="*/ 39 w 43"/>
                <a:gd name="T17" fmla="*/ 9 h 20"/>
                <a:gd name="T18" fmla="*/ 39 w 43"/>
                <a:gd name="T19" fmla="*/ 9 h 20"/>
                <a:gd name="T20" fmla="*/ 41 w 43"/>
                <a:gd name="T21" fmla="*/ 5 h 20"/>
                <a:gd name="T22" fmla="*/ 43 w 43"/>
                <a:gd name="T23" fmla="*/ 2 h 20"/>
                <a:gd name="T24" fmla="*/ 41 w 43"/>
                <a:gd name="T25" fmla="*/ 0 h 20"/>
                <a:gd name="T26" fmla="*/ 36 w 43"/>
                <a:gd name="T27" fmla="*/ 0 h 20"/>
                <a:gd name="T28" fmla="*/ 36 w 43"/>
                <a:gd name="T29" fmla="*/ 0 h 20"/>
                <a:gd name="T30" fmla="*/ 21 w 43"/>
                <a:gd name="T31" fmla="*/ 2 h 20"/>
                <a:gd name="T32" fmla="*/ 7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9"/>
                  </a:moveTo>
                  <a:lnTo>
                    <a:pt x="7" y="9"/>
                  </a:lnTo>
                  <a:lnTo>
                    <a:pt x="3" y="14"/>
                  </a:lnTo>
                  <a:lnTo>
                    <a:pt x="0" y="18"/>
                  </a:lnTo>
                  <a:lnTo>
                    <a:pt x="3" y="18"/>
                  </a:lnTo>
                  <a:lnTo>
                    <a:pt x="9" y="20"/>
                  </a:lnTo>
                  <a:lnTo>
                    <a:pt x="23" y="16"/>
                  </a:lnTo>
                  <a:lnTo>
                    <a:pt x="39" y="9"/>
                  </a:lnTo>
                  <a:lnTo>
                    <a:pt x="41" y="5"/>
                  </a:lnTo>
                  <a:lnTo>
                    <a:pt x="43" y="2"/>
                  </a:lnTo>
                  <a:lnTo>
                    <a:pt x="41" y="0"/>
                  </a:lnTo>
                  <a:lnTo>
                    <a:pt x="36" y="0"/>
                  </a:lnTo>
                  <a:lnTo>
                    <a:pt x="21"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7" name="Freeform 2724">
              <a:extLst>
                <a:ext uri="{FF2B5EF4-FFF2-40B4-BE49-F238E27FC236}">
                  <a16:creationId xmlns:a16="http://schemas.microsoft.com/office/drawing/2014/main" xmlns="" id="{5C9DF2EB-BAFF-A844-95EF-9E8AAFC5D6A1}"/>
                </a:ext>
              </a:extLst>
            </p:cNvPr>
            <p:cNvSpPr>
              <a:spLocks/>
            </p:cNvSpPr>
            <p:nvPr/>
          </p:nvSpPr>
          <p:spPr bwMode="auto">
            <a:xfrm>
              <a:off x="2416" y="3118"/>
              <a:ext cx="43" cy="20"/>
            </a:xfrm>
            <a:custGeom>
              <a:avLst/>
              <a:gdLst>
                <a:gd name="T0" fmla="*/ 4 w 43"/>
                <a:gd name="T1" fmla="*/ 9 h 20"/>
                <a:gd name="T2" fmla="*/ 4 w 43"/>
                <a:gd name="T3" fmla="*/ 9 h 20"/>
                <a:gd name="T4" fmla="*/ 0 w 43"/>
                <a:gd name="T5" fmla="*/ 14 h 20"/>
                <a:gd name="T6" fmla="*/ 0 w 43"/>
                <a:gd name="T7" fmla="*/ 18 h 20"/>
                <a:gd name="T8" fmla="*/ 2 w 43"/>
                <a:gd name="T9" fmla="*/ 20 h 20"/>
                <a:gd name="T10" fmla="*/ 7 w 43"/>
                <a:gd name="T11" fmla="*/ 20 h 20"/>
                <a:gd name="T12" fmla="*/ 7 w 43"/>
                <a:gd name="T13" fmla="*/ 20 h 20"/>
                <a:gd name="T14" fmla="*/ 22 w 43"/>
                <a:gd name="T15" fmla="*/ 18 h 20"/>
                <a:gd name="T16" fmla="*/ 38 w 43"/>
                <a:gd name="T17" fmla="*/ 9 h 20"/>
                <a:gd name="T18" fmla="*/ 38 w 43"/>
                <a:gd name="T19" fmla="*/ 9 h 20"/>
                <a:gd name="T20" fmla="*/ 43 w 43"/>
                <a:gd name="T21" fmla="*/ 5 h 20"/>
                <a:gd name="T22" fmla="*/ 43 w 43"/>
                <a:gd name="T23" fmla="*/ 2 h 20"/>
                <a:gd name="T24" fmla="*/ 40 w 43"/>
                <a:gd name="T25" fmla="*/ 0 h 20"/>
                <a:gd name="T26" fmla="*/ 36 w 43"/>
                <a:gd name="T27" fmla="*/ 0 h 20"/>
                <a:gd name="T28" fmla="*/ 36 w 43"/>
                <a:gd name="T29" fmla="*/ 0 h 20"/>
                <a:gd name="T30" fmla="*/ 20 w 43"/>
                <a:gd name="T31" fmla="*/ 2 h 20"/>
                <a:gd name="T32" fmla="*/ 4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4" y="9"/>
                  </a:moveTo>
                  <a:lnTo>
                    <a:pt x="4" y="9"/>
                  </a:lnTo>
                  <a:lnTo>
                    <a:pt x="0" y="14"/>
                  </a:lnTo>
                  <a:lnTo>
                    <a:pt x="0" y="18"/>
                  </a:lnTo>
                  <a:lnTo>
                    <a:pt x="2" y="20"/>
                  </a:lnTo>
                  <a:lnTo>
                    <a:pt x="7" y="20"/>
                  </a:lnTo>
                  <a:lnTo>
                    <a:pt x="22" y="18"/>
                  </a:lnTo>
                  <a:lnTo>
                    <a:pt x="38" y="9"/>
                  </a:lnTo>
                  <a:lnTo>
                    <a:pt x="43" y="5"/>
                  </a:lnTo>
                  <a:lnTo>
                    <a:pt x="43" y="2"/>
                  </a:lnTo>
                  <a:lnTo>
                    <a:pt x="40" y="0"/>
                  </a:lnTo>
                  <a:lnTo>
                    <a:pt x="36"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8" name="Freeform 2725">
              <a:extLst>
                <a:ext uri="{FF2B5EF4-FFF2-40B4-BE49-F238E27FC236}">
                  <a16:creationId xmlns:a16="http://schemas.microsoft.com/office/drawing/2014/main" xmlns="" id="{47D94F04-6A2E-DF41-B2C5-3FAA932899A0}"/>
                </a:ext>
              </a:extLst>
            </p:cNvPr>
            <p:cNvSpPr>
              <a:spLocks/>
            </p:cNvSpPr>
            <p:nvPr/>
          </p:nvSpPr>
          <p:spPr bwMode="auto">
            <a:xfrm>
              <a:off x="2416" y="3118"/>
              <a:ext cx="43" cy="20"/>
            </a:xfrm>
            <a:custGeom>
              <a:avLst/>
              <a:gdLst>
                <a:gd name="T0" fmla="*/ 4 w 43"/>
                <a:gd name="T1" fmla="*/ 9 h 20"/>
                <a:gd name="T2" fmla="*/ 4 w 43"/>
                <a:gd name="T3" fmla="*/ 9 h 20"/>
                <a:gd name="T4" fmla="*/ 0 w 43"/>
                <a:gd name="T5" fmla="*/ 14 h 20"/>
                <a:gd name="T6" fmla="*/ 0 w 43"/>
                <a:gd name="T7" fmla="*/ 18 h 20"/>
                <a:gd name="T8" fmla="*/ 2 w 43"/>
                <a:gd name="T9" fmla="*/ 20 h 20"/>
                <a:gd name="T10" fmla="*/ 7 w 43"/>
                <a:gd name="T11" fmla="*/ 20 h 20"/>
                <a:gd name="T12" fmla="*/ 7 w 43"/>
                <a:gd name="T13" fmla="*/ 20 h 20"/>
                <a:gd name="T14" fmla="*/ 22 w 43"/>
                <a:gd name="T15" fmla="*/ 18 h 20"/>
                <a:gd name="T16" fmla="*/ 38 w 43"/>
                <a:gd name="T17" fmla="*/ 9 h 20"/>
                <a:gd name="T18" fmla="*/ 38 w 43"/>
                <a:gd name="T19" fmla="*/ 9 h 20"/>
                <a:gd name="T20" fmla="*/ 43 w 43"/>
                <a:gd name="T21" fmla="*/ 5 h 20"/>
                <a:gd name="T22" fmla="*/ 43 w 43"/>
                <a:gd name="T23" fmla="*/ 2 h 20"/>
                <a:gd name="T24" fmla="*/ 40 w 43"/>
                <a:gd name="T25" fmla="*/ 0 h 20"/>
                <a:gd name="T26" fmla="*/ 36 w 43"/>
                <a:gd name="T27" fmla="*/ 0 h 20"/>
                <a:gd name="T28" fmla="*/ 36 w 43"/>
                <a:gd name="T29" fmla="*/ 0 h 20"/>
                <a:gd name="T30" fmla="*/ 20 w 43"/>
                <a:gd name="T31" fmla="*/ 2 h 20"/>
                <a:gd name="T32" fmla="*/ 4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4" y="9"/>
                  </a:moveTo>
                  <a:lnTo>
                    <a:pt x="4" y="9"/>
                  </a:lnTo>
                  <a:lnTo>
                    <a:pt x="0" y="14"/>
                  </a:lnTo>
                  <a:lnTo>
                    <a:pt x="0" y="18"/>
                  </a:lnTo>
                  <a:lnTo>
                    <a:pt x="2" y="20"/>
                  </a:lnTo>
                  <a:lnTo>
                    <a:pt x="7" y="20"/>
                  </a:lnTo>
                  <a:lnTo>
                    <a:pt x="22" y="18"/>
                  </a:lnTo>
                  <a:lnTo>
                    <a:pt x="38" y="9"/>
                  </a:lnTo>
                  <a:lnTo>
                    <a:pt x="43" y="5"/>
                  </a:lnTo>
                  <a:lnTo>
                    <a:pt x="43" y="2"/>
                  </a:lnTo>
                  <a:lnTo>
                    <a:pt x="40" y="0"/>
                  </a:lnTo>
                  <a:lnTo>
                    <a:pt x="36"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09" name="Freeform 2726">
              <a:extLst>
                <a:ext uri="{FF2B5EF4-FFF2-40B4-BE49-F238E27FC236}">
                  <a16:creationId xmlns:a16="http://schemas.microsoft.com/office/drawing/2014/main" xmlns="" id="{965ED3AD-37E0-6D42-A479-30445D5DA6DE}"/>
                </a:ext>
              </a:extLst>
            </p:cNvPr>
            <p:cNvSpPr>
              <a:spLocks/>
            </p:cNvSpPr>
            <p:nvPr/>
          </p:nvSpPr>
          <p:spPr bwMode="auto">
            <a:xfrm>
              <a:off x="2382" y="3118"/>
              <a:ext cx="45" cy="20"/>
            </a:xfrm>
            <a:custGeom>
              <a:avLst/>
              <a:gdLst>
                <a:gd name="T0" fmla="*/ 7 w 45"/>
                <a:gd name="T1" fmla="*/ 11 h 20"/>
                <a:gd name="T2" fmla="*/ 7 w 45"/>
                <a:gd name="T3" fmla="*/ 11 h 20"/>
                <a:gd name="T4" fmla="*/ 2 w 45"/>
                <a:gd name="T5" fmla="*/ 14 h 20"/>
                <a:gd name="T6" fmla="*/ 0 w 45"/>
                <a:gd name="T7" fmla="*/ 18 h 20"/>
                <a:gd name="T8" fmla="*/ 2 w 45"/>
                <a:gd name="T9" fmla="*/ 20 h 20"/>
                <a:gd name="T10" fmla="*/ 9 w 45"/>
                <a:gd name="T11" fmla="*/ 20 h 20"/>
                <a:gd name="T12" fmla="*/ 9 w 45"/>
                <a:gd name="T13" fmla="*/ 20 h 20"/>
                <a:gd name="T14" fmla="*/ 25 w 45"/>
                <a:gd name="T15" fmla="*/ 18 h 20"/>
                <a:gd name="T16" fmla="*/ 38 w 45"/>
                <a:gd name="T17" fmla="*/ 9 h 20"/>
                <a:gd name="T18" fmla="*/ 38 w 45"/>
                <a:gd name="T19" fmla="*/ 9 h 20"/>
                <a:gd name="T20" fmla="*/ 43 w 45"/>
                <a:gd name="T21" fmla="*/ 7 h 20"/>
                <a:gd name="T22" fmla="*/ 45 w 45"/>
                <a:gd name="T23" fmla="*/ 2 h 20"/>
                <a:gd name="T24" fmla="*/ 43 w 45"/>
                <a:gd name="T25" fmla="*/ 0 h 20"/>
                <a:gd name="T26" fmla="*/ 36 w 45"/>
                <a:gd name="T27" fmla="*/ 0 h 20"/>
                <a:gd name="T28" fmla="*/ 36 w 45"/>
                <a:gd name="T29" fmla="*/ 0 h 20"/>
                <a:gd name="T30" fmla="*/ 20 w 45"/>
                <a:gd name="T31" fmla="*/ 2 h 20"/>
                <a:gd name="T32" fmla="*/ 7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7" y="11"/>
                  </a:moveTo>
                  <a:lnTo>
                    <a:pt x="7" y="11"/>
                  </a:lnTo>
                  <a:lnTo>
                    <a:pt x="2" y="14"/>
                  </a:lnTo>
                  <a:lnTo>
                    <a:pt x="0" y="18"/>
                  </a:lnTo>
                  <a:lnTo>
                    <a:pt x="2" y="20"/>
                  </a:lnTo>
                  <a:lnTo>
                    <a:pt x="9" y="20"/>
                  </a:lnTo>
                  <a:lnTo>
                    <a:pt x="25" y="18"/>
                  </a:lnTo>
                  <a:lnTo>
                    <a:pt x="38" y="9"/>
                  </a:lnTo>
                  <a:lnTo>
                    <a:pt x="43" y="7"/>
                  </a:lnTo>
                  <a:lnTo>
                    <a:pt x="45" y="2"/>
                  </a:lnTo>
                  <a:lnTo>
                    <a:pt x="43" y="0"/>
                  </a:lnTo>
                  <a:lnTo>
                    <a:pt x="36" y="0"/>
                  </a:lnTo>
                  <a:lnTo>
                    <a:pt x="20" y="2"/>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0" name="Freeform 2727">
              <a:extLst>
                <a:ext uri="{FF2B5EF4-FFF2-40B4-BE49-F238E27FC236}">
                  <a16:creationId xmlns:a16="http://schemas.microsoft.com/office/drawing/2014/main" xmlns="" id="{2A656661-C0EE-594C-B180-918E8D40FF50}"/>
                </a:ext>
              </a:extLst>
            </p:cNvPr>
            <p:cNvSpPr>
              <a:spLocks/>
            </p:cNvSpPr>
            <p:nvPr/>
          </p:nvSpPr>
          <p:spPr bwMode="auto">
            <a:xfrm>
              <a:off x="2382" y="3118"/>
              <a:ext cx="45" cy="20"/>
            </a:xfrm>
            <a:custGeom>
              <a:avLst/>
              <a:gdLst>
                <a:gd name="T0" fmla="*/ 7 w 45"/>
                <a:gd name="T1" fmla="*/ 11 h 20"/>
                <a:gd name="T2" fmla="*/ 7 w 45"/>
                <a:gd name="T3" fmla="*/ 11 h 20"/>
                <a:gd name="T4" fmla="*/ 2 w 45"/>
                <a:gd name="T5" fmla="*/ 14 h 20"/>
                <a:gd name="T6" fmla="*/ 0 w 45"/>
                <a:gd name="T7" fmla="*/ 18 h 20"/>
                <a:gd name="T8" fmla="*/ 2 w 45"/>
                <a:gd name="T9" fmla="*/ 20 h 20"/>
                <a:gd name="T10" fmla="*/ 9 w 45"/>
                <a:gd name="T11" fmla="*/ 20 h 20"/>
                <a:gd name="T12" fmla="*/ 9 w 45"/>
                <a:gd name="T13" fmla="*/ 20 h 20"/>
                <a:gd name="T14" fmla="*/ 25 w 45"/>
                <a:gd name="T15" fmla="*/ 18 h 20"/>
                <a:gd name="T16" fmla="*/ 38 w 45"/>
                <a:gd name="T17" fmla="*/ 9 h 20"/>
                <a:gd name="T18" fmla="*/ 38 w 45"/>
                <a:gd name="T19" fmla="*/ 9 h 20"/>
                <a:gd name="T20" fmla="*/ 43 w 45"/>
                <a:gd name="T21" fmla="*/ 7 h 20"/>
                <a:gd name="T22" fmla="*/ 45 w 45"/>
                <a:gd name="T23" fmla="*/ 2 h 20"/>
                <a:gd name="T24" fmla="*/ 43 w 45"/>
                <a:gd name="T25" fmla="*/ 0 h 20"/>
                <a:gd name="T26" fmla="*/ 36 w 45"/>
                <a:gd name="T27" fmla="*/ 0 h 20"/>
                <a:gd name="T28" fmla="*/ 36 w 45"/>
                <a:gd name="T29" fmla="*/ 0 h 20"/>
                <a:gd name="T30" fmla="*/ 20 w 45"/>
                <a:gd name="T31" fmla="*/ 2 h 20"/>
                <a:gd name="T32" fmla="*/ 7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7" y="11"/>
                  </a:moveTo>
                  <a:lnTo>
                    <a:pt x="7" y="11"/>
                  </a:lnTo>
                  <a:lnTo>
                    <a:pt x="2" y="14"/>
                  </a:lnTo>
                  <a:lnTo>
                    <a:pt x="0" y="18"/>
                  </a:lnTo>
                  <a:lnTo>
                    <a:pt x="2" y="20"/>
                  </a:lnTo>
                  <a:lnTo>
                    <a:pt x="9" y="20"/>
                  </a:lnTo>
                  <a:lnTo>
                    <a:pt x="25" y="18"/>
                  </a:lnTo>
                  <a:lnTo>
                    <a:pt x="38" y="9"/>
                  </a:lnTo>
                  <a:lnTo>
                    <a:pt x="43" y="7"/>
                  </a:lnTo>
                  <a:lnTo>
                    <a:pt x="45" y="2"/>
                  </a:lnTo>
                  <a:lnTo>
                    <a:pt x="43" y="0"/>
                  </a:lnTo>
                  <a:lnTo>
                    <a:pt x="36" y="0"/>
                  </a:lnTo>
                  <a:lnTo>
                    <a:pt x="20" y="2"/>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1" name="Freeform 2728">
              <a:extLst>
                <a:ext uri="{FF2B5EF4-FFF2-40B4-BE49-F238E27FC236}">
                  <a16:creationId xmlns:a16="http://schemas.microsoft.com/office/drawing/2014/main" xmlns="" id="{8A8C8122-BB03-1E4A-BB5F-44C724764F22}"/>
                </a:ext>
              </a:extLst>
            </p:cNvPr>
            <p:cNvSpPr>
              <a:spLocks/>
            </p:cNvSpPr>
            <p:nvPr/>
          </p:nvSpPr>
          <p:spPr bwMode="auto">
            <a:xfrm>
              <a:off x="2348" y="3118"/>
              <a:ext cx="45" cy="20"/>
            </a:xfrm>
            <a:custGeom>
              <a:avLst/>
              <a:gdLst>
                <a:gd name="T0" fmla="*/ 5 w 45"/>
                <a:gd name="T1" fmla="*/ 11 h 20"/>
                <a:gd name="T2" fmla="*/ 5 w 45"/>
                <a:gd name="T3" fmla="*/ 11 h 20"/>
                <a:gd name="T4" fmla="*/ 0 w 45"/>
                <a:gd name="T5" fmla="*/ 16 h 20"/>
                <a:gd name="T6" fmla="*/ 0 w 45"/>
                <a:gd name="T7" fmla="*/ 18 h 20"/>
                <a:gd name="T8" fmla="*/ 3 w 45"/>
                <a:gd name="T9" fmla="*/ 20 h 20"/>
                <a:gd name="T10" fmla="*/ 7 w 45"/>
                <a:gd name="T11" fmla="*/ 20 h 20"/>
                <a:gd name="T12" fmla="*/ 7 w 45"/>
                <a:gd name="T13" fmla="*/ 20 h 20"/>
                <a:gd name="T14" fmla="*/ 25 w 45"/>
                <a:gd name="T15" fmla="*/ 18 h 20"/>
                <a:gd name="T16" fmla="*/ 39 w 45"/>
                <a:gd name="T17" fmla="*/ 11 h 20"/>
                <a:gd name="T18" fmla="*/ 39 w 45"/>
                <a:gd name="T19" fmla="*/ 11 h 20"/>
                <a:gd name="T20" fmla="*/ 43 w 45"/>
                <a:gd name="T21" fmla="*/ 7 h 20"/>
                <a:gd name="T22" fmla="*/ 45 w 45"/>
                <a:gd name="T23" fmla="*/ 2 h 20"/>
                <a:gd name="T24" fmla="*/ 43 w 45"/>
                <a:gd name="T25" fmla="*/ 0 h 20"/>
                <a:gd name="T26" fmla="*/ 36 w 45"/>
                <a:gd name="T27" fmla="*/ 0 h 20"/>
                <a:gd name="T28" fmla="*/ 36 w 45"/>
                <a:gd name="T29" fmla="*/ 0 h 20"/>
                <a:gd name="T30" fmla="*/ 21 w 45"/>
                <a:gd name="T31" fmla="*/ 5 h 20"/>
                <a:gd name="T32" fmla="*/ 5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11"/>
                  </a:moveTo>
                  <a:lnTo>
                    <a:pt x="5" y="11"/>
                  </a:lnTo>
                  <a:lnTo>
                    <a:pt x="0" y="16"/>
                  </a:lnTo>
                  <a:lnTo>
                    <a:pt x="0" y="18"/>
                  </a:lnTo>
                  <a:lnTo>
                    <a:pt x="3" y="20"/>
                  </a:lnTo>
                  <a:lnTo>
                    <a:pt x="7" y="20"/>
                  </a:lnTo>
                  <a:lnTo>
                    <a:pt x="25" y="18"/>
                  </a:lnTo>
                  <a:lnTo>
                    <a:pt x="39" y="11"/>
                  </a:lnTo>
                  <a:lnTo>
                    <a:pt x="43" y="7"/>
                  </a:lnTo>
                  <a:lnTo>
                    <a:pt x="45" y="2"/>
                  </a:lnTo>
                  <a:lnTo>
                    <a:pt x="43" y="0"/>
                  </a:lnTo>
                  <a:lnTo>
                    <a:pt x="36" y="0"/>
                  </a:lnTo>
                  <a:lnTo>
                    <a:pt x="21"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2" name="Freeform 2729">
              <a:extLst>
                <a:ext uri="{FF2B5EF4-FFF2-40B4-BE49-F238E27FC236}">
                  <a16:creationId xmlns:a16="http://schemas.microsoft.com/office/drawing/2014/main" xmlns="" id="{AF0D0AD8-82C8-7948-92C0-95F7BD2C19AF}"/>
                </a:ext>
              </a:extLst>
            </p:cNvPr>
            <p:cNvSpPr>
              <a:spLocks/>
            </p:cNvSpPr>
            <p:nvPr/>
          </p:nvSpPr>
          <p:spPr bwMode="auto">
            <a:xfrm>
              <a:off x="2348" y="3118"/>
              <a:ext cx="45" cy="20"/>
            </a:xfrm>
            <a:custGeom>
              <a:avLst/>
              <a:gdLst>
                <a:gd name="T0" fmla="*/ 5 w 45"/>
                <a:gd name="T1" fmla="*/ 11 h 20"/>
                <a:gd name="T2" fmla="*/ 5 w 45"/>
                <a:gd name="T3" fmla="*/ 11 h 20"/>
                <a:gd name="T4" fmla="*/ 0 w 45"/>
                <a:gd name="T5" fmla="*/ 16 h 20"/>
                <a:gd name="T6" fmla="*/ 0 w 45"/>
                <a:gd name="T7" fmla="*/ 18 h 20"/>
                <a:gd name="T8" fmla="*/ 3 w 45"/>
                <a:gd name="T9" fmla="*/ 20 h 20"/>
                <a:gd name="T10" fmla="*/ 7 w 45"/>
                <a:gd name="T11" fmla="*/ 20 h 20"/>
                <a:gd name="T12" fmla="*/ 7 w 45"/>
                <a:gd name="T13" fmla="*/ 20 h 20"/>
                <a:gd name="T14" fmla="*/ 25 w 45"/>
                <a:gd name="T15" fmla="*/ 18 h 20"/>
                <a:gd name="T16" fmla="*/ 39 w 45"/>
                <a:gd name="T17" fmla="*/ 11 h 20"/>
                <a:gd name="T18" fmla="*/ 39 w 45"/>
                <a:gd name="T19" fmla="*/ 11 h 20"/>
                <a:gd name="T20" fmla="*/ 43 w 45"/>
                <a:gd name="T21" fmla="*/ 7 h 20"/>
                <a:gd name="T22" fmla="*/ 45 w 45"/>
                <a:gd name="T23" fmla="*/ 2 h 20"/>
                <a:gd name="T24" fmla="*/ 43 w 45"/>
                <a:gd name="T25" fmla="*/ 0 h 20"/>
                <a:gd name="T26" fmla="*/ 36 w 45"/>
                <a:gd name="T27" fmla="*/ 0 h 20"/>
                <a:gd name="T28" fmla="*/ 36 w 45"/>
                <a:gd name="T29" fmla="*/ 0 h 20"/>
                <a:gd name="T30" fmla="*/ 21 w 45"/>
                <a:gd name="T31" fmla="*/ 5 h 20"/>
                <a:gd name="T32" fmla="*/ 5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11"/>
                  </a:moveTo>
                  <a:lnTo>
                    <a:pt x="5" y="11"/>
                  </a:lnTo>
                  <a:lnTo>
                    <a:pt x="0" y="16"/>
                  </a:lnTo>
                  <a:lnTo>
                    <a:pt x="0" y="18"/>
                  </a:lnTo>
                  <a:lnTo>
                    <a:pt x="3" y="20"/>
                  </a:lnTo>
                  <a:lnTo>
                    <a:pt x="7" y="20"/>
                  </a:lnTo>
                  <a:lnTo>
                    <a:pt x="25" y="18"/>
                  </a:lnTo>
                  <a:lnTo>
                    <a:pt x="39" y="11"/>
                  </a:lnTo>
                  <a:lnTo>
                    <a:pt x="43" y="7"/>
                  </a:lnTo>
                  <a:lnTo>
                    <a:pt x="45" y="2"/>
                  </a:lnTo>
                  <a:lnTo>
                    <a:pt x="43" y="0"/>
                  </a:lnTo>
                  <a:lnTo>
                    <a:pt x="36" y="0"/>
                  </a:lnTo>
                  <a:lnTo>
                    <a:pt x="21"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3" name="Freeform 2730">
              <a:extLst>
                <a:ext uri="{FF2B5EF4-FFF2-40B4-BE49-F238E27FC236}">
                  <a16:creationId xmlns:a16="http://schemas.microsoft.com/office/drawing/2014/main" xmlns="" id="{9CB6FB79-9907-874B-B265-2F0FC9372D43}"/>
                </a:ext>
              </a:extLst>
            </p:cNvPr>
            <p:cNvSpPr>
              <a:spLocks/>
            </p:cNvSpPr>
            <p:nvPr/>
          </p:nvSpPr>
          <p:spPr bwMode="auto">
            <a:xfrm>
              <a:off x="2312" y="3118"/>
              <a:ext cx="48" cy="23"/>
            </a:xfrm>
            <a:custGeom>
              <a:avLst/>
              <a:gdLst>
                <a:gd name="T0" fmla="*/ 7 w 48"/>
                <a:gd name="T1" fmla="*/ 11 h 23"/>
                <a:gd name="T2" fmla="*/ 7 w 48"/>
                <a:gd name="T3" fmla="*/ 11 h 23"/>
                <a:gd name="T4" fmla="*/ 3 w 48"/>
                <a:gd name="T5" fmla="*/ 16 h 23"/>
                <a:gd name="T6" fmla="*/ 0 w 48"/>
                <a:gd name="T7" fmla="*/ 18 h 23"/>
                <a:gd name="T8" fmla="*/ 3 w 48"/>
                <a:gd name="T9" fmla="*/ 20 h 23"/>
                <a:gd name="T10" fmla="*/ 9 w 48"/>
                <a:gd name="T11" fmla="*/ 23 h 23"/>
                <a:gd name="T12" fmla="*/ 9 w 48"/>
                <a:gd name="T13" fmla="*/ 23 h 23"/>
                <a:gd name="T14" fmla="*/ 25 w 48"/>
                <a:gd name="T15" fmla="*/ 18 h 23"/>
                <a:gd name="T16" fmla="*/ 41 w 48"/>
                <a:gd name="T17" fmla="*/ 11 h 23"/>
                <a:gd name="T18" fmla="*/ 41 w 48"/>
                <a:gd name="T19" fmla="*/ 11 h 23"/>
                <a:gd name="T20" fmla="*/ 45 w 48"/>
                <a:gd name="T21" fmla="*/ 7 h 23"/>
                <a:gd name="T22" fmla="*/ 48 w 48"/>
                <a:gd name="T23" fmla="*/ 5 h 23"/>
                <a:gd name="T24" fmla="*/ 45 w 48"/>
                <a:gd name="T25" fmla="*/ 2 h 23"/>
                <a:gd name="T26" fmla="*/ 39 w 48"/>
                <a:gd name="T27" fmla="*/ 0 h 23"/>
                <a:gd name="T28" fmla="*/ 39 w 48"/>
                <a:gd name="T29" fmla="*/ 0 h 23"/>
                <a:gd name="T30" fmla="*/ 23 w 48"/>
                <a:gd name="T31" fmla="*/ 5 h 23"/>
                <a:gd name="T32" fmla="*/ 7 w 48"/>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3">
                  <a:moveTo>
                    <a:pt x="7" y="11"/>
                  </a:moveTo>
                  <a:lnTo>
                    <a:pt x="7" y="11"/>
                  </a:lnTo>
                  <a:lnTo>
                    <a:pt x="3" y="16"/>
                  </a:lnTo>
                  <a:lnTo>
                    <a:pt x="0" y="18"/>
                  </a:lnTo>
                  <a:lnTo>
                    <a:pt x="3" y="20"/>
                  </a:lnTo>
                  <a:lnTo>
                    <a:pt x="9" y="23"/>
                  </a:lnTo>
                  <a:lnTo>
                    <a:pt x="25" y="18"/>
                  </a:lnTo>
                  <a:lnTo>
                    <a:pt x="41" y="11"/>
                  </a:lnTo>
                  <a:lnTo>
                    <a:pt x="45" y="7"/>
                  </a:lnTo>
                  <a:lnTo>
                    <a:pt x="48" y="5"/>
                  </a:lnTo>
                  <a:lnTo>
                    <a:pt x="45" y="2"/>
                  </a:lnTo>
                  <a:lnTo>
                    <a:pt x="39" y="0"/>
                  </a:lnTo>
                  <a:lnTo>
                    <a:pt x="23" y="5"/>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4" name="Freeform 2731">
              <a:extLst>
                <a:ext uri="{FF2B5EF4-FFF2-40B4-BE49-F238E27FC236}">
                  <a16:creationId xmlns:a16="http://schemas.microsoft.com/office/drawing/2014/main" xmlns="" id="{B098BBA6-B4E2-094B-8D05-ACD792BA1BCB}"/>
                </a:ext>
              </a:extLst>
            </p:cNvPr>
            <p:cNvSpPr>
              <a:spLocks/>
            </p:cNvSpPr>
            <p:nvPr/>
          </p:nvSpPr>
          <p:spPr bwMode="auto">
            <a:xfrm>
              <a:off x="2312" y="3118"/>
              <a:ext cx="48" cy="23"/>
            </a:xfrm>
            <a:custGeom>
              <a:avLst/>
              <a:gdLst>
                <a:gd name="T0" fmla="*/ 7 w 48"/>
                <a:gd name="T1" fmla="*/ 11 h 23"/>
                <a:gd name="T2" fmla="*/ 7 w 48"/>
                <a:gd name="T3" fmla="*/ 11 h 23"/>
                <a:gd name="T4" fmla="*/ 3 w 48"/>
                <a:gd name="T5" fmla="*/ 16 h 23"/>
                <a:gd name="T6" fmla="*/ 0 w 48"/>
                <a:gd name="T7" fmla="*/ 18 h 23"/>
                <a:gd name="T8" fmla="*/ 3 w 48"/>
                <a:gd name="T9" fmla="*/ 20 h 23"/>
                <a:gd name="T10" fmla="*/ 9 w 48"/>
                <a:gd name="T11" fmla="*/ 23 h 23"/>
                <a:gd name="T12" fmla="*/ 9 w 48"/>
                <a:gd name="T13" fmla="*/ 23 h 23"/>
                <a:gd name="T14" fmla="*/ 25 w 48"/>
                <a:gd name="T15" fmla="*/ 18 h 23"/>
                <a:gd name="T16" fmla="*/ 41 w 48"/>
                <a:gd name="T17" fmla="*/ 11 h 23"/>
                <a:gd name="T18" fmla="*/ 41 w 48"/>
                <a:gd name="T19" fmla="*/ 11 h 23"/>
                <a:gd name="T20" fmla="*/ 45 w 48"/>
                <a:gd name="T21" fmla="*/ 7 h 23"/>
                <a:gd name="T22" fmla="*/ 48 w 48"/>
                <a:gd name="T23" fmla="*/ 5 h 23"/>
                <a:gd name="T24" fmla="*/ 45 w 48"/>
                <a:gd name="T25" fmla="*/ 2 h 23"/>
                <a:gd name="T26" fmla="*/ 39 w 48"/>
                <a:gd name="T27" fmla="*/ 0 h 23"/>
                <a:gd name="T28" fmla="*/ 39 w 48"/>
                <a:gd name="T29" fmla="*/ 0 h 23"/>
                <a:gd name="T30" fmla="*/ 23 w 48"/>
                <a:gd name="T31" fmla="*/ 5 h 23"/>
                <a:gd name="T32" fmla="*/ 7 w 48"/>
                <a:gd name="T33" fmla="*/ 1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3">
                  <a:moveTo>
                    <a:pt x="7" y="11"/>
                  </a:moveTo>
                  <a:lnTo>
                    <a:pt x="7" y="11"/>
                  </a:lnTo>
                  <a:lnTo>
                    <a:pt x="3" y="16"/>
                  </a:lnTo>
                  <a:lnTo>
                    <a:pt x="0" y="18"/>
                  </a:lnTo>
                  <a:lnTo>
                    <a:pt x="3" y="20"/>
                  </a:lnTo>
                  <a:lnTo>
                    <a:pt x="9" y="23"/>
                  </a:lnTo>
                  <a:lnTo>
                    <a:pt x="25" y="18"/>
                  </a:lnTo>
                  <a:lnTo>
                    <a:pt x="41" y="11"/>
                  </a:lnTo>
                  <a:lnTo>
                    <a:pt x="45" y="7"/>
                  </a:lnTo>
                  <a:lnTo>
                    <a:pt x="48" y="5"/>
                  </a:lnTo>
                  <a:lnTo>
                    <a:pt x="45" y="2"/>
                  </a:lnTo>
                  <a:lnTo>
                    <a:pt x="39" y="0"/>
                  </a:lnTo>
                  <a:lnTo>
                    <a:pt x="23" y="5"/>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5" name="Freeform 2732">
              <a:extLst>
                <a:ext uri="{FF2B5EF4-FFF2-40B4-BE49-F238E27FC236}">
                  <a16:creationId xmlns:a16="http://schemas.microsoft.com/office/drawing/2014/main" xmlns="" id="{DD7F735E-B402-F64A-9EA5-67C47D2C7193}"/>
                </a:ext>
              </a:extLst>
            </p:cNvPr>
            <p:cNvSpPr>
              <a:spLocks/>
            </p:cNvSpPr>
            <p:nvPr/>
          </p:nvSpPr>
          <p:spPr bwMode="auto">
            <a:xfrm>
              <a:off x="2276" y="3120"/>
              <a:ext cx="48" cy="21"/>
            </a:xfrm>
            <a:custGeom>
              <a:avLst/>
              <a:gdLst>
                <a:gd name="T0" fmla="*/ 7 w 48"/>
                <a:gd name="T1" fmla="*/ 9 h 21"/>
                <a:gd name="T2" fmla="*/ 7 w 48"/>
                <a:gd name="T3" fmla="*/ 9 h 21"/>
                <a:gd name="T4" fmla="*/ 2 w 48"/>
                <a:gd name="T5" fmla="*/ 14 h 21"/>
                <a:gd name="T6" fmla="*/ 0 w 48"/>
                <a:gd name="T7" fmla="*/ 16 h 21"/>
                <a:gd name="T8" fmla="*/ 2 w 48"/>
                <a:gd name="T9" fmla="*/ 18 h 21"/>
                <a:gd name="T10" fmla="*/ 9 w 48"/>
                <a:gd name="T11" fmla="*/ 21 h 21"/>
                <a:gd name="T12" fmla="*/ 9 w 48"/>
                <a:gd name="T13" fmla="*/ 21 h 21"/>
                <a:gd name="T14" fmla="*/ 27 w 48"/>
                <a:gd name="T15" fmla="*/ 16 h 21"/>
                <a:gd name="T16" fmla="*/ 43 w 48"/>
                <a:gd name="T17" fmla="*/ 9 h 21"/>
                <a:gd name="T18" fmla="*/ 43 w 48"/>
                <a:gd name="T19" fmla="*/ 9 h 21"/>
                <a:gd name="T20" fmla="*/ 48 w 48"/>
                <a:gd name="T21" fmla="*/ 5 h 21"/>
                <a:gd name="T22" fmla="*/ 48 w 48"/>
                <a:gd name="T23" fmla="*/ 3 h 21"/>
                <a:gd name="T24" fmla="*/ 45 w 48"/>
                <a:gd name="T25" fmla="*/ 0 h 21"/>
                <a:gd name="T26" fmla="*/ 39 w 48"/>
                <a:gd name="T27" fmla="*/ 0 h 21"/>
                <a:gd name="T28" fmla="*/ 39 w 48"/>
                <a:gd name="T29" fmla="*/ 0 h 21"/>
                <a:gd name="T30" fmla="*/ 23 w 48"/>
                <a:gd name="T31" fmla="*/ 3 h 21"/>
                <a:gd name="T32" fmla="*/ 7 w 4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7" y="9"/>
                  </a:moveTo>
                  <a:lnTo>
                    <a:pt x="7" y="9"/>
                  </a:lnTo>
                  <a:lnTo>
                    <a:pt x="2" y="14"/>
                  </a:lnTo>
                  <a:lnTo>
                    <a:pt x="0" y="16"/>
                  </a:lnTo>
                  <a:lnTo>
                    <a:pt x="2" y="18"/>
                  </a:lnTo>
                  <a:lnTo>
                    <a:pt x="9" y="21"/>
                  </a:lnTo>
                  <a:lnTo>
                    <a:pt x="27" y="16"/>
                  </a:lnTo>
                  <a:lnTo>
                    <a:pt x="43" y="9"/>
                  </a:lnTo>
                  <a:lnTo>
                    <a:pt x="48" y="5"/>
                  </a:lnTo>
                  <a:lnTo>
                    <a:pt x="48" y="3"/>
                  </a:lnTo>
                  <a:lnTo>
                    <a:pt x="45" y="0"/>
                  </a:lnTo>
                  <a:lnTo>
                    <a:pt x="39" y="0"/>
                  </a:lnTo>
                  <a:lnTo>
                    <a:pt x="23" y="3"/>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6" name="Freeform 2733">
              <a:extLst>
                <a:ext uri="{FF2B5EF4-FFF2-40B4-BE49-F238E27FC236}">
                  <a16:creationId xmlns:a16="http://schemas.microsoft.com/office/drawing/2014/main" xmlns="" id="{114863FD-50ED-BF47-B903-5B013AB3E5C2}"/>
                </a:ext>
              </a:extLst>
            </p:cNvPr>
            <p:cNvSpPr>
              <a:spLocks/>
            </p:cNvSpPr>
            <p:nvPr/>
          </p:nvSpPr>
          <p:spPr bwMode="auto">
            <a:xfrm>
              <a:off x="2276" y="3120"/>
              <a:ext cx="48" cy="21"/>
            </a:xfrm>
            <a:custGeom>
              <a:avLst/>
              <a:gdLst>
                <a:gd name="T0" fmla="*/ 7 w 48"/>
                <a:gd name="T1" fmla="*/ 9 h 21"/>
                <a:gd name="T2" fmla="*/ 7 w 48"/>
                <a:gd name="T3" fmla="*/ 9 h 21"/>
                <a:gd name="T4" fmla="*/ 2 w 48"/>
                <a:gd name="T5" fmla="*/ 14 h 21"/>
                <a:gd name="T6" fmla="*/ 0 w 48"/>
                <a:gd name="T7" fmla="*/ 16 h 21"/>
                <a:gd name="T8" fmla="*/ 2 w 48"/>
                <a:gd name="T9" fmla="*/ 18 h 21"/>
                <a:gd name="T10" fmla="*/ 9 w 48"/>
                <a:gd name="T11" fmla="*/ 21 h 21"/>
                <a:gd name="T12" fmla="*/ 9 w 48"/>
                <a:gd name="T13" fmla="*/ 21 h 21"/>
                <a:gd name="T14" fmla="*/ 27 w 48"/>
                <a:gd name="T15" fmla="*/ 16 h 21"/>
                <a:gd name="T16" fmla="*/ 43 w 48"/>
                <a:gd name="T17" fmla="*/ 9 h 21"/>
                <a:gd name="T18" fmla="*/ 43 w 48"/>
                <a:gd name="T19" fmla="*/ 9 h 21"/>
                <a:gd name="T20" fmla="*/ 48 w 48"/>
                <a:gd name="T21" fmla="*/ 5 h 21"/>
                <a:gd name="T22" fmla="*/ 48 w 48"/>
                <a:gd name="T23" fmla="*/ 3 h 21"/>
                <a:gd name="T24" fmla="*/ 45 w 48"/>
                <a:gd name="T25" fmla="*/ 0 h 21"/>
                <a:gd name="T26" fmla="*/ 39 w 48"/>
                <a:gd name="T27" fmla="*/ 0 h 21"/>
                <a:gd name="T28" fmla="*/ 39 w 48"/>
                <a:gd name="T29" fmla="*/ 0 h 21"/>
                <a:gd name="T30" fmla="*/ 23 w 48"/>
                <a:gd name="T31" fmla="*/ 3 h 21"/>
                <a:gd name="T32" fmla="*/ 7 w 4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7" y="9"/>
                  </a:moveTo>
                  <a:lnTo>
                    <a:pt x="7" y="9"/>
                  </a:lnTo>
                  <a:lnTo>
                    <a:pt x="2" y="14"/>
                  </a:lnTo>
                  <a:lnTo>
                    <a:pt x="0" y="16"/>
                  </a:lnTo>
                  <a:lnTo>
                    <a:pt x="2" y="18"/>
                  </a:lnTo>
                  <a:lnTo>
                    <a:pt x="9" y="21"/>
                  </a:lnTo>
                  <a:lnTo>
                    <a:pt x="27" y="16"/>
                  </a:lnTo>
                  <a:lnTo>
                    <a:pt x="43" y="9"/>
                  </a:lnTo>
                  <a:lnTo>
                    <a:pt x="48" y="5"/>
                  </a:lnTo>
                  <a:lnTo>
                    <a:pt x="48" y="3"/>
                  </a:lnTo>
                  <a:lnTo>
                    <a:pt x="45" y="0"/>
                  </a:lnTo>
                  <a:lnTo>
                    <a:pt x="39" y="0"/>
                  </a:lnTo>
                  <a:lnTo>
                    <a:pt x="23" y="3"/>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7" name="Freeform 2734">
              <a:extLst>
                <a:ext uri="{FF2B5EF4-FFF2-40B4-BE49-F238E27FC236}">
                  <a16:creationId xmlns:a16="http://schemas.microsoft.com/office/drawing/2014/main" xmlns="" id="{CC002453-1E8E-C649-B2CD-79F53384D72B}"/>
                </a:ext>
              </a:extLst>
            </p:cNvPr>
            <p:cNvSpPr>
              <a:spLocks/>
            </p:cNvSpPr>
            <p:nvPr/>
          </p:nvSpPr>
          <p:spPr bwMode="auto">
            <a:xfrm>
              <a:off x="2240" y="3120"/>
              <a:ext cx="48" cy="21"/>
            </a:xfrm>
            <a:custGeom>
              <a:avLst/>
              <a:gdLst>
                <a:gd name="T0" fmla="*/ 5 w 48"/>
                <a:gd name="T1" fmla="*/ 9 h 21"/>
                <a:gd name="T2" fmla="*/ 5 w 48"/>
                <a:gd name="T3" fmla="*/ 9 h 21"/>
                <a:gd name="T4" fmla="*/ 0 w 48"/>
                <a:gd name="T5" fmla="*/ 14 h 21"/>
                <a:gd name="T6" fmla="*/ 0 w 48"/>
                <a:gd name="T7" fmla="*/ 18 h 21"/>
                <a:gd name="T8" fmla="*/ 2 w 48"/>
                <a:gd name="T9" fmla="*/ 21 h 21"/>
                <a:gd name="T10" fmla="*/ 9 w 48"/>
                <a:gd name="T11" fmla="*/ 21 h 21"/>
                <a:gd name="T12" fmla="*/ 9 w 48"/>
                <a:gd name="T13" fmla="*/ 21 h 21"/>
                <a:gd name="T14" fmla="*/ 25 w 48"/>
                <a:gd name="T15" fmla="*/ 16 h 21"/>
                <a:gd name="T16" fmla="*/ 43 w 48"/>
                <a:gd name="T17" fmla="*/ 9 h 21"/>
                <a:gd name="T18" fmla="*/ 43 w 48"/>
                <a:gd name="T19" fmla="*/ 9 h 21"/>
                <a:gd name="T20" fmla="*/ 48 w 48"/>
                <a:gd name="T21" fmla="*/ 5 h 21"/>
                <a:gd name="T22" fmla="*/ 48 w 48"/>
                <a:gd name="T23" fmla="*/ 3 h 21"/>
                <a:gd name="T24" fmla="*/ 45 w 48"/>
                <a:gd name="T25" fmla="*/ 0 h 21"/>
                <a:gd name="T26" fmla="*/ 38 w 48"/>
                <a:gd name="T27" fmla="*/ 0 h 21"/>
                <a:gd name="T28" fmla="*/ 38 w 48"/>
                <a:gd name="T29" fmla="*/ 0 h 21"/>
                <a:gd name="T30" fmla="*/ 20 w 48"/>
                <a:gd name="T31" fmla="*/ 3 h 21"/>
                <a:gd name="T32" fmla="*/ 5 w 4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5" y="9"/>
                  </a:moveTo>
                  <a:lnTo>
                    <a:pt x="5" y="9"/>
                  </a:lnTo>
                  <a:lnTo>
                    <a:pt x="0" y="14"/>
                  </a:lnTo>
                  <a:lnTo>
                    <a:pt x="0" y="18"/>
                  </a:lnTo>
                  <a:lnTo>
                    <a:pt x="2" y="21"/>
                  </a:lnTo>
                  <a:lnTo>
                    <a:pt x="9" y="21"/>
                  </a:lnTo>
                  <a:lnTo>
                    <a:pt x="25" y="16"/>
                  </a:lnTo>
                  <a:lnTo>
                    <a:pt x="43" y="9"/>
                  </a:lnTo>
                  <a:lnTo>
                    <a:pt x="48" y="5"/>
                  </a:lnTo>
                  <a:lnTo>
                    <a:pt x="48" y="3"/>
                  </a:lnTo>
                  <a:lnTo>
                    <a:pt x="45" y="0"/>
                  </a:lnTo>
                  <a:lnTo>
                    <a:pt x="38" y="0"/>
                  </a:lnTo>
                  <a:lnTo>
                    <a:pt x="20"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8" name="Freeform 2735">
              <a:extLst>
                <a:ext uri="{FF2B5EF4-FFF2-40B4-BE49-F238E27FC236}">
                  <a16:creationId xmlns:a16="http://schemas.microsoft.com/office/drawing/2014/main" xmlns="" id="{873F2B5F-7231-8349-9DCB-AA6A49096B35}"/>
                </a:ext>
              </a:extLst>
            </p:cNvPr>
            <p:cNvSpPr>
              <a:spLocks/>
            </p:cNvSpPr>
            <p:nvPr/>
          </p:nvSpPr>
          <p:spPr bwMode="auto">
            <a:xfrm>
              <a:off x="2240" y="3120"/>
              <a:ext cx="48" cy="21"/>
            </a:xfrm>
            <a:custGeom>
              <a:avLst/>
              <a:gdLst>
                <a:gd name="T0" fmla="*/ 5 w 48"/>
                <a:gd name="T1" fmla="*/ 9 h 21"/>
                <a:gd name="T2" fmla="*/ 5 w 48"/>
                <a:gd name="T3" fmla="*/ 9 h 21"/>
                <a:gd name="T4" fmla="*/ 0 w 48"/>
                <a:gd name="T5" fmla="*/ 14 h 21"/>
                <a:gd name="T6" fmla="*/ 0 w 48"/>
                <a:gd name="T7" fmla="*/ 18 h 21"/>
                <a:gd name="T8" fmla="*/ 2 w 48"/>
                <a:gd name="T9" fmla="*/ 21 h 21"/>
                <a:gd name="T10" fmla="*/ 9 w 48"/>
                <a:gd name="T11" fmla="*/ 21 h 21"/>
                <a:gd name="T12" fmla="*/ 9 w 48"/>
                <a:gd name="T13" fmla="*/ 21 h 21"/>
                <a:gd name="T14" fmla="*/ 25 w 48"/>
                <a:gd name="T15" fmla="*/ 16 h 21"/>
                <a:gd name="T16" fmla="*/ 43 w 48"/>
                <a:gd name="T17" fmla="*/ 9 h 21"/>
                <a:gd name="T18" fmla="*/ 43 w 48"/>
                <a:gd name="T19" fmla="*/ 9 h 21"/>
                <a:gd name="T20" fmla="*/ 48 w 48"/>
                <a:gd name="T21" fmla="*/ 5 h 21"/>
                <a:gd name="T22" fmla="*/ 48 w 48"/>
                <a:gd name="T23" fmla="*/ 3 h 21"/>
                <a:gd name="T24" fmla="*/ 45 w 48"/>
                <a:gd name="T25" fmla="*/ 0 h 21"/>
                <a:gd name="T26" fmla="*/ 38 w 48"/>
                <a:gd name="T27" fmla="*/ 0 h 21"/>
                <a:gd name="T28" fmla="*/ 38 w 48"/>
                <a:gd name="T29" fmla="*/ 0 h 21"/>
                <a:gd name="T30" fmla="*/ 20 w 48"/>
                <a:gd name="T31" fmla="*/ 3 h 21"/>
                <a:gd name="T32" fmla="*/ 5 w 4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5" y="9"/>
                  </a:moveTo>
                  <a:lnTo>
                    <a:pt x="5" y="9"/>
                  </a:lnTo>
                  <a:lnTo>
                    <a:pt x="0" y="14"/>
                  </a:lnTo>
                  <a:lnTo>
                    <a:pt x="0" y="18"/>
                  </a:lnTo>
                  <a:lnTo>
                    <a:pt x="2" y="21"/>
                  </a:lnTo>
                  <a:lnTo>
                    <a:pt x="9" y="21"/>
                  </a:lnTo>
                  <a:lnTo>
                    <a:pt x="25" y="16"/>
                  </a:lnTo>
                  <a:lnTo>
                    <a:pt x="43" y="9"/>
                  </a:lnTo>
                  <a:lnTo>
                    <a:pt x="48" y="5"/>
                  </a:lnTo>
                  <a:lnTo>
                    <a:pt x="48" y="3"/>
                  </a:lnTo>
                  <a:lnTo>
                    <a:pt x="45" y="0"/>
                  </a:lnTo>
                  <a:lnTo>
                    <a:pt x="38" y="0"/>
                  </a:lnTo>
                  <a:lnTo>
                    <a:pt x="20"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19" name="Freeform 2736">
              <a:extLst>
                <a:ext uri="{FF2B5EF4-FFF2-40B4-BE49-F238E27FC236}">
                  <a16:creationId xmlns:a16="http://schemas.microsoft.com/office/drawing/2014/main" xmlns="" id="{23B102CA-CB36-FB42-A19B-25A4830F9A17}"/>
                </a:ext>
              </a:extLst>
            </p:cNvPr>
            <p:cNvSpPr>
              <a:spLocks/>
            </p:cNvSpPr>
            <p:nvPr/>
          </p:nvSpPr>
          <p:spPr bwMode="auto">
            <a:xfrm>
              <a:off x="2202" y="3120"/>
              <a:ext cx="49" cy="21"/>
            </a:xfrm>
            <a:custGeom>
              <a:avLst/>
              <a:gdLst>
                <a:gd name="T0" fmla="*/ 4 w 49"/>
                <a:gd name="T1" fmla="*/ 12 h 21"/>
                <a:gd name="T2" fmla="*/ 4 w 49"/>
                <a:gd name="T3" fmla="*/ 12 h 21"/>
                <a:gd name="T4" fmla="*/ 0 w 49"/>
                <a:gd name="T5" fmla="*/ 14 h 21"/>
                <a:gd name="T6" fmla="*/ 0 w 49"/>
                <a:gd name="T7" fmla="*/ 18 h 21"/>
                <a:gd name="T8" fmla="*/ 2 w 49"/>
                <a:gd name="T9" fmla="*/ 21 h 21"/>
                <a:gd name="T10" fmla="*/ 9 w 49"/>
                <a:gd name="T11" fmla="*/ 21 h 21"/>
                <a:gd name="T12" fmla="*/ 9 w 49"/>
                <a:gd name="T13" fmla="*/ 21 h 21"/>
                <a:gd name="T14" fmla="*/ 27 w 49"/>
                <a:gd name="T15" fmla="*/ 18 h 21"/>
                <a:gd name="T16" fmla="*/ 43 w 49"/>
                <a:gd name="T17" fmla="*/ 9 h 21"/>
                <a:gd name="T18" fmla="*/ 43 w 49"/>
                <a:gd name="T19" fmla="*/ 9 h 21"/>
                <a:gd name="T20" fmla="*/ 47 w 49"/>
                <a:gd name="T21" fmla="*/ 7 h 21"/>
                <a:gd name="T22" fmla="*/ 49 w 49"/>
                <a:gd name="T23" fmla="*/ 3 h 21"/>
                <a:gd name="T24" fmla="*/ 45 w 49"/>
                <a:gd name="T25" fmla="*/ 0 h 21"/>
                <a:gd name="T26" fmla="*/ 40 w 49"/>
                <a:gd name="T27" fmla="*/ 0 h 21"/>
                <a:gd name="T28" fmla="*/ 40 w 49"/>
                <a:gd name="T29" fmla="*/ 0 h 21"/>
                <a:gd name="T30" fmla="*/ 22 w 49"/>
                <a:gd name="T31" fmla="*/ 3 h 21"/>
                <a:gd name="T32" fmla="*/ 4 w 49"/>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4" y="12"/>
                  </a:moveTo>
                  <a:lnTo>
                    <a:pt x="4" y="12"/>
                  </a:lnTo>
                  <a:lnTo>
                    <a:pt x="0" y="14"/>
                  </a:lnTo>
                  <a:lnTo>
                    <a:pt x="0" y="18"/>
                  </a:lnTo>
                  <a:lnTo>
                    <a:pt x="2" y="21"/>
                  </a:lnTo>
                  <a:lnTo>
                    <a:pt x="9" y="21"/>
                  </a:lnTo>
                  <a:lnTo>
                    <a:pt x="27" y="18"/>
                  </a:lnTo>
                  <a:lnTo>
                    <a:pt x="43" y="9"/>
                  </a:lnTo>
                  <a:lnTo>
                    <a:pt x="47" y="7"/>
                  </a:lnTo>
                  <a:lnTo>
                    <a:pt x="49" y="3"/>
                  </a:lnTo>
                  <a:lnTo>
                    <a:pt x="45" y="0"/>
                  </a:lnTo>
                  <a:lnTo>
                    <a:pt x="40" y="0"/>
                  </a:lnTo>
                  <a:lnTo>
                    <a:pt x="22" y="3"/>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0" name="Freeform 2737">
              <a:extLst>
                <a:ext uri="{FF2B5EF4-FFF2-40B4-BE49-F238E27FC236}">
                  <a16:creationId xmlns:a16="http://schemas.microsoft.com/office/drawing/2014/main" xmlns="" id="{7EE23485-3A24-C64C-98A2-602D36FD8378}"/>
                </a:ext>
              </a:extLst>
            </p:cNvPr>
            <p:cNvSpPr>
              <a:spLocks/>
            </p:cNvSpPr>
            <p:nvPr/>
          </p:nvSpPr>
          <p:spPr bwMode="auto">
            <a:xfrm>
              <a:off x="2202" y="3120"/>
              <a:ext cx="49" cy="21"/>
            </a:xfrm>
            <a:custGeom>
              <a:avLst/>
              <a:gdLst>
                <a:gd name="T0" fmla="*/ 4 w 49"/>
                <a:gd name="T1" fmla="*/ 12 h 21"/>
                <a:gd name="T2" fmla="*/ 4 w 49"/>
                <a:gd name="T3" fmla="*/ 12 h 21"/>
                <a:gd name="T4" fmla="*/ 0 w 49"/>
                <a:gd name="T5" fmla="*/ 14 h 21"/>
                <a:gd name="T6" fmla="*/ 0 w 49"/>
                <a:gd name="T7" fmla="*/ 18 h 21"/>
                <a:gd name="T8" fmla="*/ 2 w 49"/>
                <a:gd name="T9" fmla="*/ 21 h 21"/>
                <a:gd name="T10" fmla="*/ 9 w 49"/>
                <a:gd name="T11" fmla="*/ 21 h 21"/>
                <a:gd name="T12" fmla="*/ 9 w 49"/>
                <a:gd name="T13" fmla="*/ 21 h 21"/>
                <a:gd name="T14" fmla="*/ 27 w 49"/>
                <a:gd name="T15" fmla="*/ 18 h 21"/>
                <a:gd name="T16" fmla="*/ 43 w 49"/>
                <a:gd name="T17" fmla="*/ 9 h 21"/>
                <a:gd name="T18" fmla="*/ 43 w 49"/>
                <a:gd name="T19" fmla="*/ 9 h 21"/>
                <a:gd name="T20" fmla="*/ 47 w 49"/>
                <a:gd name="T21" fmla="*/ 7 h 21"/>
                <a:gd name="T22" fmla="*/ 49 w 49"/>
                <a:gd name="T23" fmla="*/ 3 h 21"/>
                <a:gd name="T24" fmla="*/ 45 w 49"/>
                <a:gd name="T25" fmla="*/ 0 h 21"/>
                <a:gd name="T26" fmla="*/ 40 w 49"/>
                <a:gd name="T27" fmla="*/ 0 h 21"/>
                <a:gd name="T28" fmla="*/ 40 w 49"/>
                <a:gd name="T29" fmla="*/ 0 h 21"/>
                <a:gd name="T30" fmla="*/ 22 w 49"/>
                <a:gd name="T31" fmla="*/ 3 h 21"/>
                <a:gd name="T32" fmla="*/ 4 w 49"/>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4" y="12"/>
                  </a:moveTo>
                  <a:lnTo>
                    <a:pt x="4" y="12"/>
                  </a:lnTo>
                  <a:lnTo>
                    <a:pt x="0" y="14"/>
                  </a:lnTo>
                  <a:lnTo>
                    <a:pt x="0" y="18"/>
                  </a:lnTo>
                  <a:lnTo>
                    <a:pt x="2" y="21"/>
                  </a:lnTo>
                  <a:lnTo>
                    <a:pt x="9" y="21"/>
                  </a:lnTo>
                  <a:lnTo>
                    <a:pt x="27" y="18"/>
                  </a:lnTo>
                  <a:lnTo>
                    <a:pt x="43" y="9"/>
                  </a:lnTo>
                  <a:lnTo>
                    <a:pt x="47" y="7"/>
                  </a:lnTo>
                  <a:lnTo>
                    <a:pt x="49" y="3"/>
                  </a:lnTo>
                  <a:lnTo>
                    <a:pt x="45" y="0"/>
                  </a:lnTo>
                  <a:lnTo>
                    <a:pt x="40" y="0"/>
                  </a:lnTo>
                  <a:lnTo>
                    <a:pt x="22" y="3"/>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1" name="Freeform 2738">
              <a:extLst>
                <a:ext uri="{FF2B5EF4-FFF2-40B4-BE49-F238E27FC236}">
                  <a16:creationId xmlns:a16="http://schemas.microsoft.com/office/drawing/2014/main" xmlns="" id="{711865E5-8AF4-5345-A077-C08F388D1215}"/>
                </a:ext>
              </a:extLst>
            </p:cNvPr>
            <p:cNvSpPr>
              <a:spLocks/>
            </p:cNvSpPr>
            <p:nvPr/>
          </p:nvSpPr>
          <p:spPr bwMode="auto">
            <a:xfrm>
              <a:off x="2161" y="3120"/>
              <a:ext cx="52" cy="21"/>
            </a:xfrm>
            <a:custGeom>
              <a:avLst/>
              <a:gdLst>
                <a:gd name="T0" fmla="*/ 7 w 52"/>
                <a:gd name="T1" fmla="*/ 12 h 21"/>
                <a:gd name="T2" fmla="*/ 7 w 52"/>
                <a:gd name="T3" fmla="*/ 12 h 21"/>
                <a:gd name="T4" fmla="*/ 3 w 52"/>
                <a:gd name="T5" fmla="*/ 16 h 21"/>
                <a:gd name="T6" fmla="*/ 0 w 52"/>
                <a:gd name="T7" fmla="*/ 18 h 21"/>
                <a:gd name="T8" fmla="*/ 5 w 52"/>
                <a:gd name="T9" fmla="*/ 21 h 21"/>
                <a:gd name="T10" fmla="*/ 12 w 52"/>
                <a:gd name="T11" fmla="*/ 21 h 21"/>
                <a:gd name="T12" fmla="*/ 12 w 52"/>
                <a:gd name="T13" fmla="*/ 21 h 21"/>
                <a:gd name="T14" fmla="*/ 30 w 52"/>
                <a:gd name="T15" fmla="*/ 18 h 21"/>
                <a:gd name="T16" fmla="*/ 45 w 52"/>
                <a:gd name="T17" fmla="*/ 12 h 21"/>
                <a:gd name="T18" fmla="*/ 45 w 52"/>
                <a:gd name="T19" fmla="*/ 12 h 21"/>
                <a:gd name="T20" fmla="*/ 50 w 52"/>
                <a:gd name="T21" fmla="*/ 7 h 21"/>
                <a:gd name="T22" fmla="*/ 52 w 52"/>
                <a:gd name="T23" fmla="*/ 3 h 21"/>
                <a:gd name="T24" fmla="*/ 48 w 52"/>
                <a:gd name="T25" fmla="*/ 0 h 21"/>
                <a:gd name="T26" fmla="*/ 43 w 52"/>
                <a:gd name="T27" fmla="*/ 0 h 21"/>
                <a:gd name="T28" fmla="*/ 43 w 52"/>
                <a:gd name="T29" fmla="*/ 0 h 21"/>
                <a:gd name="T30" fmla="*/ 23 w 52"/>
                <a:gd name="T31" fmla="*/ 3 h 21"/>
                <a:gd name="T32" fmla="*/ 7 w 52"/>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1">
                  <a:moveTo>
                    <a:pt x="7" y="12"/>
                  </a:moveTo>
                  <a:lnTo>
                    <a:pt x="7" y="12"/>
                  </a:lnTo>
                  <a:lnTo>
                    <a:pt x="3" y="16"/>
                  </a:lnTo>
                  <a:lnTo>
                    <a:pt x="0" y="18"/>
                  </a:lnTo>
                  <a:lnTo>
                    <a:pt x="5" y="21"/>
                  </a:lnTo>
                  <a:lnTo>
                    <a:pt x="12" y="21"/>
                  </a:lnTo>
                  <a:lnTo>
                    <a:pt x="30" y="18"/>
                  </a:lnTo>
                  <a:lnTo>
                    <a:pt x="45" y="12"/>
                  </a:lnTo>
                  <a:lnTo>
                    <a:pt x="50" y="7"/>
                  </a:lnTo>
                  <a:lnTo>
                    <a:pt x="52" y="3"/>
                  </a:lnTo>
                  <a:lnTo>
                    <a:pt x="48" y="0"/>
                  </a:lnTo>
                  <a:lnTo>
                    <a:pt x="43" y="0"/>
                  </a:lnTo>
                  <a:lnTo>
                    <a:pt x="23" y="3"/>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2" name="Freeform 2739">
              <a:extLst>
                <a:ext uri="{FF2B5EF4-FFF2-40B4-BE49-F238E27FC236}">
                  <a16:creationId xmlns:a16="http://schemas.microsoft.com/office/drawing/2014/main" xmlns="" id="{B1DDB193-E515-F945-B855-726561B60CA7}"/>
                </a:ext>
              </a:extLst>
            </p:cNvPr>
            <p:cNvSpPr>
              <a:spLocks/>
            </p:cNvSpPr>
            <p:nvPr/>
          </p:nvSpPr>
          <p:spPr bwMode="auto">
            <a:xfrm>
              <a:off x="2161" y="3120"/>
              <a:ext cx="52" cy="21"/>
            </a:xfrm>
            <a:custGeom>
              <a:avLst/>
              <a:gdLst>
                <a:gd name="T0" fmla="*/ 7 w 52"/>
                <a:gd name="T1" fmla="*/ 12 h 21"/>
                <a:gd name="T2" fmla="*/ 7 w 52"/>
                <a:gd name="T3" fmla="*/ 12 h 21"/>
                <a:gd name="T4" fmla="*/ 3 w 52"/>
                <a:gd name="T5" fmla="*/ 16 h 21"/>
                <a:gd name="T6" fmla="*/ 0 w 52"/>
                <a:gd name="T7" fmla="*/ 18 h 21"/>
                <a:gd name="T8" fmla="*/ 5 w 52"/>
                <a:gd name="T9" fmla="*/ 21 h 21"/>
                <a:gd name="T10" fmla="*/ 12 w 52"/>
                <a:gd name="T11" fmla="*/ 21 h 21"/>
                <a:gd name="T12" fmla="*/ 12 w 52"/>
                <a:gd name="T13" fmla="*/ 21 h 21"/>
                <a:gd name="T14" fmla="*/ 30 w 52"/>
                <a:gd name="T15" fmla="*/ 18 h 21"/>
                <a:gd name="T16" fmla="*/ 45 w 52"/>
                <a:gd name="T17" fmla="*/ 12 h 21"/>
                <a:gd name="T18" fmla="*/ 45 w 52"/>
                <a:gd name="T19" fmla="*/ 12 h 21"/>
                <a:gd name="T20" fmla="*/ 50 w 52"/>
                <a:gd name="T21" fmla="*/ 7 h 21"/>
                <a:gd name="T22" fmla="*/ 52 w 52"/>
                <a:gd name="T23" fmla="*/ 3 h 21"/>
                <a:gd name="T24" fmla="*/ 48 w 52"/>
                <a:gd name="T25" fmla="*/ 0 h 21"/>
                <a:gd name="T26" fmla="*/ 43 w 52"/>
                <a:gd name="T27" fmla="*/ 0 h 21"/>
                <a:gd name="T28" fmla="*/ 43 w 52"/>
                <a:gd name="T29" fmla="*/ 0 h 21"/>
                <a:gd name="T30" fmla="*/ 23 w 52"/>
                <a:gd name="T31" fmla="*/ 3 h 21"/>
                <a:gd name="T32" fmla="*/ 7 w 52"/>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1">
                  <a:moveTo>
                    <a:pt x="7" y="12"/>
                  </a:moveTo>
                  <a:lnTo>
                    <a:pt x="7" y="12"/>
                  </a:lnTo>
                  <a:lnTo>
                    <a:pt x="3" y="16"/>
                  </a:lnTo>
                  <a:lnTo>
                    <a:pt x="0" y="18"/>
                  </a:lnTo>
                  <a:lnTo>
                    <a:pt x="5" y="21"/>
                  </a:lnTo>
                  <a:lnTo>
                    <a:pt x="12" y="21"/>
                  </a:lnTo>
                  <a:lnTo>
                    <a:pt x="30" y="18"/>
                  </a:lnTo>
                  <a:lnTo>
                    <a:pt x="45" y="12"/>
                  </a:lnTo>
                  <a:lnTo>
                    <a:pt x="50" y="7"/>
                  </a:lnTo>
                  <a:lnTo>
                    <a:pt x="52" y="3"/>
                  </a:lnTo>
                  <a:lnTo>
                    <a:pt x="48" y="0"/>
                  </a:lnTo>
                  <a:lnTo>
                    <a:pt x="43" y="0"/>
                  </a:lnTo>
                  <a:lnTo>
                    <a:pt x="23" y="3"/>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3" name="Freeform 2740">
              <a:extLst>
                <a:ext uri="{FF2B5EF4-FFF2-40B4-BE49-F238E27FC236}">
                  <a16:creationId xmlns:a16="http://schemas.microsoft.com/office/drawing/2014/main" xmlns="" id="{9E70C9B7-59C9-1B4B-80D2-E94CDAB81E6D}"/>
                </a:ext>
              </a:extLst>
            </p:cNvPr>
            <p:cNvSpPr>
              <a:spLocks/>
            </p:cNvSpPr>
            <p:nvPr/>
          </p:nvSpPr>
          <p:spPr bwMode="auto">
            <a:xfrm>
              <a:off x="2123" y="3120"/>
              <a:ext cx="50" cy="23"/>
            </a:xfrm>
            <a:custGeom>
              <a:avLst/>
              <a:gdLst>
                <a:gd name="T0" fmla="*/ 5 w 50"/>
                <a:gd name="T1" fmla="*/ 12 h 23"/>
                <a:gd name="T2" fmla="*/ 5 w 50"/>
                <a:gd name="T3" fmla="*/ 12 h 23"/>
                <a:gd name="T4" fmla="*/ 0 w 50"/>
                <a:gd name="T5" fmla="*/ 16 h 23"/>
                <a:gd name="T6" fmla="*/ 0 w 50"/>
                <a:gd name="T7" fmla="*/ 18 h 23"/>
                <a:gd name="T8" fmla="*/ 2 w 50"/>
                <a:gd name="T9" fmla="*/ 21 h 23"/>
                <a:gd name="T10" fmla="*/ 9 w 50"/>
                <a:gd name="T11" fmla="*/ 23 h 23"/>
                <a:gd name="T12" fmla="*/ 9 w 50"/>
                <a:gd name="T13" fmla="*/ 23 h 23"/>
                <a:gd name="T14" fmla="*/ 27 w 50"/>
                <a:gd name="T15" fmla="*/ 18 h 23"/>
                <a:gd name="T16" fmla="*/ 45 w 50"/>
                <a:gd name="T17" fmla="*/ 12 h 23"/>
                <a:gd name="T18" fmla="*/ 45 w 50"/>
                <a:gd name="T19" fmla="*/ 12 h 23"/>
                <a:gd name="T20" fmla="*/ 50 w 50"/>
                <a:gd name="T21" fmla="*/ 7 h 23"/>
                <a:gd name="T22" fmla="*/ 50 w 50"/>
                <a:gd name="T23" fmla="*/ 5 h 23"/>
                <a:gd name="T24" fmla="*/ 47 w 50"/>
                <a:gd name="T25" fmla="*/ 3 h 23"/>
                <a:gd name="T26" fmla="*/ 41 w 50"/>
                <a:gd name="T27" fmla="*/ 0 h 23"/>
                <a:gd name="T28" fmla="*/ 41 w 50"/>
                <a:gd name="T29" fmla="*/ 0 h 23"/>
                <a:gd name="T30" fmla="*/ 23 w 50"/>
                <a:gd name="T31" fmla="*/ 5 h 23"/>
                <a:gd name="T32" fmla="*/ 11 w 50"/>
                <a:gd name="T33" fmla="*/ 7 h 23"/>
                <a:gd name="T34" fmla="*/ 5 w 50"/>
                <a:gd name="T35" fmla="*/ 12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3">
                  <a:moveTo>
                    <a:pt x="5" y="12"/>
                  </a:moveTo>
                  <a:lnTo>
                    <a:pt x="5" y="12"/>
                  </a:lnTo>
                  <a:lnTo>
                    <a:pt x="0" y="16"/>
                  </a:lnTo>
                  <a:lnTo>
                    <a:pt x="0" y="18"/>
                  </a:lnTo>
                  <a:lnTo>
                    <a:pt x="2" y="21"/>
                  </a:lnTo>
                  <a:lnTo>
                    <a:pt x="9" y="23"/>
                  </a:lnTo>
                  <a:lnTo>
                    <a:pt x="27" y="18"/>
                  </a:lnTo>
                  <a:lnTo>
                    <a:pt x="45" y="12"/>
                  </a:lnTo>
                  <a:lnTo>
                    <a:pt x="50" y="7"/>
                  </a:lnTo>
                  <a:lnTo>
                    <a:pt x="50" y="5"/>
                  </a:lnTo>
                  <a:lnTo>
                    <a:pt x="47" y="3"/>
                  </a:lnTo>
                  <a:lnTo>
                    <a:pt x="41" y="0"/>
                  </a:lnTo>
                  <a:lnTo>
                    <a:pt x="23" y="5"/>
                  </a:lnTo>
                  <a:lnTo>
                    <a:pt x="11"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4" name="Freeform 2741">
              <a:extLst>
                <a:ext uri="{FF2B5EF4-FFF2-40B4-BE49-F238E27FC236}">
                  <a16:creationId xmlns:a16="http://schemas.microsoft.com/office/drawing/2014/main" xmlns="" id="{D3161CA7-4EBC-EE4F-9AE4-43597107C814}"/>
                </a:ext>
              </a:extLst>
            </p:cNvPr>
            <p:cNvSpPr>
              <a:spLocks/>
            </p:cNvSpPr>
            <p:nvPr/>
          </p:nvSpPr>
          <p:spPr bwMode="auto">
            <a:xfrm>
              <a:off x="2123" y="3120"/>
              <a:ext cx="50" cy="23"/>
            </a:xfrm>
            <a:custGeom>
              <a:avLst/>
              <a:gdLst>
                <a:gd name="T0" fmla="*/ 5 w 50"/>
                <a:gd name="T1" fmla="*/ 12 h 23"/>
                <a:gd name="T2" fmla="*/ 5 w 50"/>
                <a:gd name="T3" fmla="*/ 12 h 23"/>
                <a:gd name="T4" fmla="*/ 0 w 50"/>
                <a:gd name="T5" fmla="*/ 16 h 23"/>
                <a:gd name="T6" fmla="*/ 0 w 50"/>
                <a:gd name="T7" fmla="*/ 18 h 23"/>
                <a:gd name="T8" fmla="*/ 2 w 50"/>
                <a:gd name="T9" fmla="*/ 21 h 23"/>
                <a:gd name="T10" fmla="*/ 9 w 50"/>
                <a:gd name="T11" fmla="*/ 23 h 23"/>
                <a:gd name="T12" fmla="*/ 9 w 50"/>
                <a:gd name="T13" fmla="*/ 23 h 23"/>
                <a:gd name="T14" fmla="*/ 27 w 50"/>
                <a:gd name="T15" fmla="*/ 18 h 23"/>
                <a:gd name="T16" fmla="*/ 45 w 50"/>
                <a:gd name="T17" fmla="*/ 12 h 23"/>
                <a:gd name="T18" fmla="*/ 45 w 50"/>
                <a:gd name="T19" fmla="*/ 12 h 23"/>
                <a:gd name="T20" fmla="*/ 50 w 50"/>
                <a:gd name="T21" fmla="*/ 7 h 23"/>
                <a:gd name="T22" fmla="*/ 50 w 50"/>
                <a:gd name="T23" fmla="*/ 5 h 23"/>
                <a:gd name="T24" fmla="*/ 47 w 50"/>
                <a:gd name="T25" fmla="*/ 3 h 23"/>
                <a:gd name="T26" fmla="*/ 41 w 50"/>
                <a:gd name="T27" fmla="*/ 0 h 23"/>
                <a:gd name="T28" fmla="*/ 41 w 50"/>
                <a:gd name="T29" fmla="*/ 0 h 23"/>
                <a:gd name="T30" fmla="*/ 23 w 50"/>
                <a:gd name="T31" fmla="*/ 5 h 23"/>
                <a:gd name="T32" fmla="*/ 11 w 50"/>
                <a:gd name="T33" fmla="*/ 7 h 23"/>
                <a:gd name="T34" fmla="*/ 5 w 50"/>
                <a:gd name="T35" fmla="*/ 12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23">
                  <a:moveTo>
                    <a:pt x="5" y="12"/>
                  </a:moveTo>
                  <a:lnTo>
                    <a:pt x="5" y="12"/>
                  </a:lnTo>
                  <a:lnTo>
                    <a:pt x="0" y="16"/>
                  </a:lnTo>
                  <a:lnTo>
                    <a:pt x="0" y="18"/>
                  </a:lnTo>
                  <a:lnTo>
                    <a:pt x="2" y="21"/>
                  </a:lnTo>
                  <a:lnTo>
                    <a:pt x="9" y="23"/>
                  </a:lnTo>
                  <a:lnTo>
                    <a:pt x="27" y="18"/>
                  </a:lnTo>
                  <a:lnTo>
                    <a:pt x="45" y="12"/>
                  </a:lnTo>
                  <a:lnTo>
                    <a:pt x="50" y="7"/>
                  </a:lnTo>
                  <a:lnTo>
                    <a:pt x="50" y="5"/>
                  </a:lnTo>
                  <a:lnTo>
                    <a:pt x="47" y="3"/>
                  </a:lnTo>
                  <a:lnTo>
                    <a:pt x="41" y="0"/>
                  </a:lnTo>
                  <a:lnTo>
                    <a:pt x="23" y="5"/>
                  </a:lnTo>
                  <a:lnTo>
                    <a:pt x="11"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5" name="Freeform 2742">
              <a:extLst>
                <a:ext uri="{FF2B5EF4-FFF2-40B4-BE49-F238E27FC236}">
                  <a16:creationId xmlns:a16="http://schemas.microsoft.com/office/drawing/2014/main" xmlns="" id="{35AFD7E3-57BA-D748-A693-A2C38D31F4B2}"/>
                </a:ext>
              </a:extLst>
            </p:cNvPr>
            <p:cNvSpPr>
              <a:spLocks/>
            </p:cNvSpPr>
            <p:nvPr/>
          </p:nvSpPr>
          <p:spPr bwMode="auto">
            <a:xfrm>
              <a:off x="2080" y="3120"/>
              <a:ext cx="52" cy="23"/>
            </a:xfrm>
            <a:custGeom>
              <a:avLst/>
              <a:gdLst>
                <a:gd name="T0" fmla="*/ 7 w 52"/>
                <a:gd name="T1" fmla="*/ 12 h 23"/>
                <a:gd name="T2" fmla="*/ 7 w 52"/>
                <a:gd name="T3" fmla="*/ 12 h 23"/>
                <a:gd name="T4" fmla="*/ 0 w 52"/>
                <a:gd name="T5" fmla="*/ 16 h 23"/>
                <a:gd name="T6" fmla="*/ 0 w 52"/>
                <a:gd name="T7" fmla="*/ 18 h 23"/>
                <a:gd name="T8" fmla="*/ 5 w 52"/>
                <a:gd name="T9" fmla="*/ 21 h 23"/>
                <a:gd name="T10" fmla="*/ 12 w 52"/>
                <a:gd name="T11" fmla="*/ 23 h 23"/>
                <a:gd name="T12" fmla="*/ 12 w 52"/>
                <a:gd name="T13" fmla="*/ 23 h 23"/>
                <a:gd name="T14" fmla="*/ 30 w 52"/>
                <a:gd name="T15" fmla="*/ 18 h 23"/>
                <a:gd name="T16" fmla="*/ 48 w 52"/>
                <a:gd name="T17" fmla="*/ 12 h 23"/>
                <a:gd name="T18" fmla="*/ 48 w 52"/>
                <a:gd name="T19" fmla="*/ 12 h 23"/>
                <a:gd name="T20" fmla="*/ 52 w 52"/>
                <a:gd name="T21" fmla="*/ 7 h 23"/>
                <a:gd name="T22" fmla="*/ 52 w 52"/>
                <a:gd name="T23" fmla="*/ 5 h 23"/>
                <a:gd name="T24" fmla="*/ 50 w 52"/>
                <a:gd name="T25" fmla="*/ 3 h 23"/>
                <a:gd name="T26" fmla="*/ 43 w 52"/>
                <a:gd name="T27" fmla="*/ 0 h 23"/>
                <a:gd name="T28" fmla="*/ 43 w 52"/>
                <a:gd name="T29" fmla="*/ 0 h 23"/>
                <a:gd name="T30" fmla="*/ 23 w 52"/>
                <a:gd name="T31" fmla="*/ 5 h 23"/>
                <a:gd name="T32" fmla="*/ 14 w 52"/>
                <a:gd name="T33" fmla="*/ 7 h 23"/>
                <a:gd name="T34" fmla="*/ 7 w 52"/>
                <a:gd name="T35" fmla="*/ 12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3">
                  <a:moveTo>
                    <a:pt x="7" y="12"/>
                  </a:moveTo>
                  <a:lnTo>
                    <a:pt x="7" y="12"/>
                  </a:lnTo>
                  <a:lnTo>
                    <a:pt x="0" y="16"/>
                  </a:lnTo>
                  <a:lnTo>
                    <a:pt x="0" y="18"/>
                  </a:lnTo>
                  <a:lnTo>
                    <a:pt x="5" y="21"/>
                  </a:lnTo>
                  <a:lnTo>
                    <a:pt x="12" y="23"/>
                  </a:lnTo>
                  <a:lnTo>
                    <a:pt x="30" y="18"/>
                  </a:lnTo>
                  <a:lnTo>
                    <a:pt x="48" y="12"/>
                  </a:lnTo>
                  <a:lnTo>
                    <a:pt x="52" y="7"/>
                  </a:lnTo>
                  <a:lnTo>
                    <a:pt x="52" y="5"/>
                  </a:lnTo>
                  <a:lnTo>
                    <a:pt x="50" y="3"/>
                  </a:lnTo>
                  <a:lnTo>
                    <a:pt x="43" y="0"/>
                  </a:lnTo>
                  <a:lnTo>
                    <a:pt x="23" y="5"/>
                  </a:lnTo>
                  <a:lnTo>
                    <a:pt x="14" y="7"/>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6" name="Freeform 2743">
              <a:extLst>
                <a:ext uri="{FF2B5EF4-FFF2-40B4-BE49-F238E27FC236}">
                  <a16:creationId xmlns:a16="http://schemas.microsoft.com/office/drawing/2014/main" xmlns="" id="{3AF8E351-6A78-9C4A-B087-0E914F7C9AED}"/>
                </a:ext>
              </a:extLst>
            </p:cNvPr>
            <p:cNvSpPr>
              <a:spLocks/>
            </p:cNvSpPr>
            <p:nvPr/>
          </p:nvSpPr>
          <p:spPr bwMode="auto">
            <a:xfrm>
              <a:off x="2080" y="3120"/>
              <a:ext cx="52" cy="23"/>
            </a:xfrm>
            <a:custGeom>
              <a:avLst/>
              <a:gdLst>
                <a:gd name="T0" fmla="*/ 7 w 52"/>
                <a:gd name="T1" fmla="*/ 12 h 23"/>
                <a:gd name="T2" fmla="*/ 7 w 52"/>
                <a:gd name="T3" fmla="*/ 12 h 23"/>
                <a:gd name="T4" fmla="*/ 0 w 52"/>
                <a:gd name="T5" fmla="*/ 16 h 23"/>
                <a:gd name="T6" fmla="*/ 0 w 52"/>
                <a:gd name="T7" fmla="*/ 18 h 23"/>
                <a:gd name="T8" fmla="*/ 5 w 52"/>
                <a:gd name="T9" fmla="*/ 21 h 23"/>
                <a:gd name="T10" fmla="*/ 12 w 52"/>
                <a:gd name="T11" fmla="*/ 23 h 23"/>
                <a:gd name="T12" fmla="*/ 12 w 52"/>
                <a:gd name="T13" fmla="*/ 23 h 23"/>
                <a:gd name="T14" fmla="*/ 30 w 52"/>
                <a:gd name="T15" fmla="*/ 18 h 23"/>
                <a:gd name="T16" fmla="*/ 48 w 52"/>
                <a:gd name="T17" fmla="*/ 12 h 23"/>
                <a:gd name="T18" fmla="*/ 48 w 52"/>
                <a:gd name="T19" fmla="*/ 12 h 23"/>
                <a:gd name="T20" fmla="*/ 52 w 52"/>
                <a:gd name="T21" fmla="*/ 7 h 23"/>
                <a:gd name="T22" fmla="*/ 52 w 52"/>
                <a:gd name="T23" fmla="*/ 5 h 23"/>
                <a:gd name="T24" fmla="*/ 50 w 52"/>
                <a:gd name="T25" fmla="*/ 3 h 23"/>
                <a:gd name="T26" fmla="*/ 43 w 52"/>
                <a:gd name="T27" fmla="*/ 0 h 23"/>
                <a:gd name="T28" fmla="*/ 43 w 52"/>
                <a:gd name="T29" fmla="*/ 0 h 23"/>
                <a:gd name="T30" fmla="*/ 23 w 52"/>
                <a:gd name="T31" fmla="*/ 5 h 23"/>
                <a:gd name="T32" fmla="*/ 14 w 52"/>
                <a:gd name="T33" fmla="*/ 7 h 23"/>
                <a:gd name="T34" fmla="*/ 7 w 52"/>
                <a:gd name="T35" fmla="*/ 12 h 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3">
                  <a:moveTo>
                    <a:pt x="7" y="12"/>
                  </a:moveTo>
                  <a:lnTo>
                    <a:pt x="7" y="12"/>
                  </a:lnTo>
                  <a:lnTo>
                    <a:pt x="0" y="16"/>
                  </a:lnTo>
                  <a:lnTo>
                    <a:pt x="0" y="18"/>
                  </a:lnTo>
                  <a:lnTo>
                    <a:pt x="5" y="21"/>
                  </a:lnTo>
                  <a:lnTo>
                    <a:pt x="12" y="23"/>
                  </a:lnTo>
                  <a:lnTo>
                    <a:pt x="30" y="18"/>
                  </a:lnTo>
                  <a:lnTo>
                    <a:pt x="48" y="12"/>
                  </a:lnTo>
                  <a:lnTo>
                    <a:pt x="52" y="7"/>
                  </a:lnTo>
                  <a:lnTo>
                    <a:pt x="52" y="5"/>
                  </a:lnTo>
                  <a:lnTo>
                    <a:pt x="50" y="3"/>
                  </a:lnTo>
                  <a:lnTo>
                    <a:pt x="43" y="0"/>
                  </a:lnTo>
                  <a:lnTo>
                    <a:pt x="23" y="5"/>
                  </a:lnTo>
                  <a:lnTo>
                    <a:pt x="14" y="7"/>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7" name="Freeform 2744">
              <a:extLst>
                <a:ext uri="{FF2B5EF4-FFF2-40B4-BE49-F238E27FC236}">
                  <a16:creationId xmlns:a16="http://schemas.microsoft.com/office/drawing/2014/main" xmlns="" id="{DCD534DA-C4EB-8C47-AF00-E96F13D5B348}"/>
                </a:ext>
              </a:extLst>
            </p:cNvPr>
            <p:cNvSpPr>
              <a:spLocks/>
            </p:cNvSpPr>
            <p:nvPr/>
          </p:nvSpPr>
          <p:spPr bwMode="auto">
            <a:xfrm>
              <a:off x="2038" y="3123"/>
              <a:ext cx="54" cy="20"/>
            </a:xfrm>
            <a:custGeom>
              <a:avLst/>
              <a:gdLst>
                <a:gd name="T0" fmla="*/ 6 w 54"/>
                <a:gd name="T1" fmla="*/ 9 h 20"/>
                <a:gd name="T2" fmla="*/ 6 w 54"/>
                <a:gd name="T3" fmla="*/ 9 h 20"/>
                <a:gd name="T4" fmla="*/ 0 w 54"/>
                <a:gd name="T5" fmla="*/ 13 h 20"/>
                <a:gd name="T6" fmla="*/ 0 w 54"/>
                <a:gd name="T7" fmla="*/ 18 h 20"/>
                <a:gd name="T8" fmla="*/ 4 w 54"/>
                <a:gd name="T9" fmla="*/ 20 h 20"/>
                <a:gd name="T10" fmla="*/ 11 w 54"/>
                <a:gd name="T11" fmla="*/ 20 h 20"/>
                <a:gd name="T12" fmla="*/ 11 w 54"/>
                <a:gd name="T13" fmla="*/ 20 h 20"/>
                <a:gd name="T14" fmla="*/ 31 w 54"/>
                <a:gd name="T15" fmla="*/ 15 h 20"/>
                <a:gd name="T16" fmla="*/ 40 w 54"/>
                <a:gd name="T17" fmla="*/ 13 h 20"/>
                <a:gd name="T18" fmla="*/ 47 w 54"/>
                <a:gd name="T19" fmla="*/ 9 h 20"/>
                <a:gd name="T20" fmla="*/ 47 w 54"/>
                <a:gd name="T21" fmla="*/ 9 h 20"/>
                <a:gd name="T22" fmla="*/ 54 w 54"/>
                <a:gd name="T23" fmla="*/ 4 h 20"/>
                <a:gd name="T24" fmla="*/ 54 w 54"/>
                <a:gd name="T25" fmla="*/ 2 h 20"/>
                <a:gd name="T26" fmla="*/ 49 w 54"/>
                <a:gd name="T27" fmla="*/ 0 h 20"/>
                <a:gd name="T28" fmla="*/ 42 w 54"/>
                <a:gd name="T29" fmla="*/ 0 h 20"/>
                <a:gd name="T30" fmla="*/ 42 w 54"/>
                <a:gd name="T31" fmla="*/ 0 h 20"/>
                <a:gd name="T32" fmla="*/ 24 w 54"/>
                <a:gd name="T33" fmla="*/ 2 h 20"/>
                <a:gd name="T34" fmla="*/ 13 w 54"/>
                <a:gd name="T35" fmla="*/ 6 h 20"/>
                <a:gd name="T36" fmla="*/ 6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6" y="9"/>
                  </a:moveTo>
                  <a:lnTo>
                    <a:pt x="6" y="9"/>
                  </a:lnTo>
                  <a:lnTo>
                    <a:pt x="0" y="13"/>
                  </a:lnTo>
                  <a:lnTo>
                    <a:pt x="0" y="18"/>
                  </a:lnTo>
                  <a:lnTo>
                    <a:pt x="4" y="20"/>
                  </a:lnTo>
                  <a:lnTo>
                    <a:pt x="11" y="20"/>
                  </a:lnTo>
                  <a:lnTo>
                    <a:pt x="31" y="15"/>
                  </a:lnTo>
                  <a:lnTo>
                    <a:pt x="40" y="13"/>
                  </a:lnTo>
                  <a:lnTo>
                    <a:pt x="47" y="9"/>
                  </a:lnTo>
                  <a:lnTo>
                    <a:pt x="54" y="4"/>
                  </a:lnTo>
                  <a:lnTo>
                    <a:pt x="54" y="2"/>
                  </a:lnTo>
                  <a:lnTo>
                    <a:pt x="49" y="0"/>
                  </a:lnTo>
                  <a:lnTo>
                    <a:pt x="42" y="0"/>
                  </a:lnTo>
                  <a:lnTo>
                    <a:pt x="24" y="2"/>
                  </a:lnTo>
                  <a:lnTo>
                    <a:pt x="13" y="6"/>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8" name="Freeform 2745">
              <a:extLst>
                <a:ext uri="{FF2B5EF4-FFF2-40B4-BE49-F238E27FC236}">
                  <a16:creationId xmlns:a16="http://schemas.microsoft.com/office/drawing/2014/main" xmlns="" id="{0D714505-45A4-D04D-9888-BD369B35CEE3}"/>
                </a:ext>
              </a:extLst>
            </p:cNvPr>
            <p:cNvSpPr>
              <a:spLocks/>
            </p:cNvSpPr>
            <p:nvPr/>
          </p:nvSpPr>
          <p:spPr bwMode="auto">
            <a:xfrm>
              <a:off x="2038" y="3123"/>
              <a:ext cx="54" cy="20"/>
            </a:xfrm>
            <a:custGeom>
              <a:avLst/>
              <a:gdLst>
                <a:gd name="T0" fmla="*/ 6 w 54"/>
                <a:gd name="T1" fmla="*/ 9 h 20"/>
                <a:gd name="T2" fmla="*/ 6 w 54"/>
                <a:gd name="T3" fmla="*/ 9 h 20"/>
                <a:gd name="T4" fmla="*/ 0 w 54"/>
                <a:gd name="T5" fmla="*/ 13 h 20"/>
                <a:gd name="T6" fmla="*/ 0 w 54"/>
                <a:gd name="T7" fmla="*/ 18 h 20"/>
                <a:gd name="T8" fmla="*/ 4 w 54"/>
                <a:gd name="T9" fmla="*/ 20 h 20"/>
                <a:gd name="T10" fmla="*/ 11 w 54"/>
                <a:gd name="T11" fmla="*/ 20 h 20"/>
                <a:gd name="T12" fmla="*/ 11 w 54"/>
                <a:gd name="T13" fmla="*/ 20 h 20"/>
                <a:gd name="T14" fmla="*/ 31 w 54"/>
                <a:gd name="T15" fmla="*/ 15 h 20"/>
                <a:gd name="T16" fmla="*/ 40 w 54"/>
                <a:gd name="T17" fmla="*/ 13 h 20"/>
                <a:gd name="T18" fmla="*/ 47 w 54"/>
                <a:gd name="T19" fmla="*/ 9 h 20"/>
                <a:gd name="T20" fmla="*/ 47 w 54"/>
                <a:gd name="T21" fmla="*/ 9 h 20"/>
                <a:gd name="T22" fmla="*/ 54 w 54"/>
                <a:gd name="T23" fmla="*/ 4 h 20"/>
                <a:gd name="T24" fmla="*/ 54 w 54"/>
                <a:gd name="T25" fmla="*/ 2 h 20"/>
                <a:gd name="T26" fmla="*/ 49 w 54"/>
                <a:gd name="T27" fmla="*/ 0 h 20"/>
                <a:gd name="T28" fmla="*/ 42 w 54"/>
                <a:gd name="T29" fmla="*/ 0 h 20"/>
                <a:gd name="T30" fmla="*/ 42 w 54"/>
                <a:gd name="T31" fmla="*/ 0 h 20"/>
                <a:gd name="T32" fmla="*/ 24 w 54"/>
                <a:gd name="T33" fmla="*/ 2 h 20"/>
                <a:gd name="T34" fmla="*/ 13 w 54"/>
                <a:gd name="T35" fmla="*/ 6 h 20"/>
                <a:gd name="T36" fmla="*/ 6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6" y="9"/>
                  </a:moveTo>
                  <a:lnTo>
                    <a:pt x="6" y="9"/>
                  </a:lnTo>
                  <a:lnTo>
                    <a:pt x="0" y="13"/>
                  </a:lnTo>
                  <a:lnTo>
                    <a:pt x="0" y="18"/>
                  </a:lnTo>
                  <a:lnTo>
                    <a:pt x="4" y="20"/>
                  </a:lnTo>
                  <a:lnTo>
                    <a:pt x="11" y="20"/>
                  </a:lnTo>
                  <a:lnTo>
                    <a:pt x="31" y="15"/>
                  </a:lnTo>
                  <a:lnTo>
                    <a:pt x="40" y="13"/>
                  </a:lnTo>
                  <a:lnTo>
                    <a:pt x="47" y="9"/>
                  </a:lnTo>
                  <a:lnTo>
                    <a:pt x="54" y="4"/>
                  </a:lnTo>
                  <a:lnTo>
                    <a:pt x="54" y="2"/>
                  </a:lnTo>
                  <a:lnTo>
                    <a:pt x="49" y="0"/>
                  </a:lnTo>
                  <a:lnTo>
                    <a:pt x="42" y="0"/>
                  </a:lnTo>
                  <a:lnTo>
                    <a:pt x="24" y="2"/>
                  </a:lnTo>
                  <a:lnTo>
                    <a:pt x="13" y="6"/>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29" name="Freeform 2746">
              <a:extLst>
                <a:ext uri="{FF2B5EF4-FFF2-40B4-BE49-F238E27FC236}">
                  <a16:creationId xmlns:a16="http://schemas.microsoft.com/office/drawing/2014/main" xmlns="" id="{9FE1497D-41B1-F744-943F-30DBFC958798}"/>
                </a:ext>
              </a:extLst>
            </p:cNvPr>
            <p:cNvSpPr>
              <a:spLocks/>
            </p:cNvSpPr>
            <p:nvPr/>
          </p:nvSpPr>
          <p:spPr bwMode="auto">
            <a:xfrm>
              <a:off x="1995" y="3123"/>
              <a:ext cx="54" cy="20"/>
            </a:xfrm>
            <a:custGeom>
              <a:avLst/>
              <a:gdLst>
                <a:gd name="T0" fmla="*/ 4 w 54"/>
                <a:gd name="T1" fmla="*/ 9 h 20"/>
                <a:gd name="T2" fmla="*/ 4 w 54"/>
                <a:gd name="T3" fmla="*/ 9 h 20"/>
                <a:gd name="T4" fmla="*/ 0 w 54"/>
                <a:gd name="T5" fmla="*/ 13 h 20"/>
                <a:gd name="T6" fmla="*/ 0 w 54"/>
                <a:gd name="T7" fmla="*/ 18 h 20"/>
                <a:gd name="T8" fmla="*/ 2 w 54"/>
                <a:gd name="T9" fmla="*/ 20 h 20"/>
                <a:gd name="T10" fmla="*/ 11 w 54"/>
                <a:gd name="T11" fmla="*/ 20 h 20"/>
                <a:gd name="T12" fmla="*/ 11 w 54"/>
                <a:gd name="T13" fmla="*/ 20 h 20"/>
                <a:gd name="T14" fmla="*/ 31 w 54"/>
                <a:gd name="T15" fmla="*/ 18 h 20"/>
                <a:gd name="T16" fmla="*/ 40 w 54"/>
                <a:gd name="T17" fmla="*/ 13 h 20"/>
                <a:gd name="T18" fmla="*/ 49 w 54"/>
                <a:gd name="T19" fmla="*/ 9 h 20"/>
                <a:gd name="T20" fmla="*/ 49 w 54"/>
                <a:gd name="T21" fmla="*/ 9 h 20"/>
                <a:gd name="T22" fmla="*/ 54 w 54"/>
                <a:gd name="T23" fmla="*/ 6 h 20"/>
                <a:gd name="T24" fmla="*/ 54 w 54"/>
                <a:gd name="T25" fmla="*/ 2 h 20"/>
                <a:gd name="T26" fmla="*/ 49 w 54"/>
                <a:gd name="T27" fmla="*/ 0 h 20"/>
                <a:gd name="T28" fmla="*/ 43 w 54"/>
                <a:gd name="T29" fmla="*/ 0 h 20"/>
                <a:gd name="T30" fmla="*/ 43 w 54"/>
                <a:gd name="T31" fmla="*/ 0 h 20"/>
                <a:gd name="T32" fmla="*/ 22 w 54"/>
                <a:gd name="T33" fmla="*/ 2 h 20"/>
                <a:gd name="T34" fmla="*/ 13 w 54"/>
                <a:gd name="T35" fmla="*/ 6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8"/>
                  </a:lnTo>
                  <a:lnTo>
                    <a:pt x="2" y="20"/>
                  </a:lnTo>
                  <a:lnTo>
                    <a:pt x="11" y="20"/>
                  </a:lnTo>
                  <a:lnTo>
                    <a:pt x="31" y="18"/>
                  </a:lnTo>
                  <a:lnTo>
                    <a:pt x="40" y="13"/>
                  </a:lnTo>
                  <a:lnTo>
                    <a:pt x="49" y="9"/>
                  </a:lnTo>
                  <a:lnTo>
                    <a:pt x="54" y="6"/>
                  </a:lnTo>
                  <a:lnTo>
                    <a:pt x="54" y="2"/>
                  </a:lnTo>
                  <a:lnTo>
                    <a:pt x="49" y="0"/>
                  </a:lnTo>
                  <a:lnTo>
                    <a:pt x="43" y="0"/>
                  </a:lnTo>
                  <a:lnTo>
                    <a:pt x="22" y="2"/>
                  </a:lnTo>
                  <a:lnTo>
                    <a:pt x="13" y="6"/>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0" name="Freeform 2747">
              <a:extLst>
                <a:ext uri="{FF2B5EF4-FFF2-40B4-BE49-F238E27FC236}">
                  <a16:creationId xmlns:a16="http://schemas.microsoft.com/office/drawing/2014/main" xmlns="" id="{B7D5B4B0-48AD-AA46-884F-A5ACA6F2D79E}"/>
                </a:ext>
              </a:extLst>
            </p:cNvPr>
            <p:cNvSpPr>
              <a:spLocks/>
            </p:cNvSpPr>
            <p:nvPr/>
          </p:nvSpPr>
          <p:spPr bwMode="auto">
            <a:xfrm>
              <a:off x="1995" y="3123"/>
              <a:ext cx="54" cy="20"/>
            </a:xfrm>
            <a:custGeom>
              <a:avLst/>
              <a:gdLst>
                <a:gd name="T0" fmla="*/ 4 w 54"/>
                <a:gd name="T1" fmla="*/ 9 h 20"/>
                <a:gd name="T2" fmla="*/ 4 w 54"/>
                <a:gd name="T3" fmla="*/ 9 h 20"/>
                <a:gd name="T4" fmla="*/ 0 w 54"/>
                <a:gd name="T5" fmla="*/ 13 h 20"/>
                <a:gd name="T6" fmla="*/ 0 w 54"/>
                <a:gd name="T7" fmla="*/ 18 h 20"/>
                <a:gd name="T8" fmla="*/ 2 w 54"/>
                <a:gd name="T9" fmla="*/ 20 h 20"/>
                <a:gd name="T10" fmla="*/ 11 w 54"/>
                <a:gd name="T11" fmla="*/ 20 h 20"/>
                <a:gd name="T12" fmla="*/ 11 w 54"/>
                <a:gd name="T13" fmla="*/ 20 h 20"/>
                <a:gd name="T14" fmla="*/ 31 w 54"/>
                <a:gd name="T15" fmla="*/ 18 h 20"/>
                <a:gd name="T16" fmla="*/ 40 w 54"/>
                <a:gd name="T17" fmla="*/ 13 h 20"/>
                <a:gd name="T18" fmla="*/ 49 w 54"/>
                <a:gd name="T19" fmla="*/ 9 h 20"/>
                <a:gd name="T20" fmla="*/ 49 w 54"/>
                <a:gd name="T21" fmla="*/ 9 h 20"/>
                <a:gd name="T22" fmla="*/ 54 w 54"/>
                <a:gd name="T23" fmla="*/ 6 h 20"/>
                <a:gd name="T24" fmla="*/ 54 w 54"/>
                <a:gd name="T25" fmla="*/ 2 h 20"/>
                <a:gd name="T26" fmla="*/ 49 w 54"/>
                <a:gd name="T27" fmla="*/ 0 h 20"/>
                <a:gd name="T28" fmla="*/ 43 w 54"/>
                <a:gd name="T29" fmla="*/ 0 h 20"/>
                <a:gd name="T30" fmla="*/ 43 w 54"/>
                <a:gd name="T31" fmla="*/ 0 h 20"/>
                <a:gd name="T32" fmla="*/ 22 w 54"/>
                <a:gd name="T33" fmla="*/ 2 h 20"/>
                <a:gd name="T34" fmla="*/ 13 w 54"/>
                <a:gd name="T35" fmla="*/ 6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8"/>
                  </a:lnTo>
                  <a:lnTo>
                    <a:pt x="2" y="20"/>
                  </a:lnTo>
                  <a:lnTo>
                    <a:pt x="11" y="20"/>
                  </a:lnTo>
                  <a:lnTo>
                    <a:pt x="31" y="18"/>
                  </a:lnTo>
                  <a:lnTo>
                    <a:pt x="40" y="13"/>
                  </a:lnTo>
                  <a:lnTo>
                    <a:pt x="49" y="9"/>
                  </a:lnTo>
                  <a:lnTo>
                    <a:pt x="54" y="6"/>
                  </a:lnTo>
                  <a:lnTo>
                    <a:pt x="54" y="2"/>
                  </a:lnTo>
                  <a:lnTo>
                    <a:pt x="49" y="0"/>
                  </a:lnTo>
                  <a:lnTo>
                    <a:pt x="43" y="0"/>
                  </a:lnTo>
                  <a:lnTo>
                    <a:pt x="22" y="2"/>
                  </a:lnTo>
                  <a:lnTo>
                    <a:pt x="13" y="6"/>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1" name="Freeform 2748">
              <a:extLst>
                <a:ext uri="{FF2B5EF4-FFF2-40B4-BE49-F238E27FC236}">
                  <a16:creationId xmlns:a16="http://schemas.microsoft.com/office/drawing/2014/main" xmlns="" id="{38847F0A-0BE2-9B48-9D5A-E5E434D2D1BC}"/>
                </a:ext>
              </a:extLst>
            </p:cNvPr>
            <p:cNvSpPr>
              <a:spLocks/>
            </p:cNvSpPr>
            <p:nvPr/>
          </p:nvSpPr>
          <p:spPr bwMode="auto">
            <a:xfrm>
              <a:off x="1950" y="3123"/>
              <a:ext cx="54" cy="20"/>
            </a:xfrm>
            <a:custGeom>
              <a:avLst/>
              <a:gdLst>
                <a:gd name="T0" fmla="*/ 4 w 54"/>
                <a:gd name="T1" fmla="*/ 11 h 20"/>
                <a:gd name="T2" fmla="*/ 4 w 54"/>
                <a:gd name="T3" fmla="*/ 11 h 20"/>
                <a:gd name="T4" fmla="*/ 0 w 54"/>
                <a:gd name="T5" fmla="*/ 13 h 20"/>
                <a:gd name="T6" fmla="*/ 0 w 54"/>
                <a:gd name="T7" fmla="*/ 18 h 20"/>
                <a:gd name="T8" fmla="*/ 2 w 54"/>
                <a:gd name="T9" fmla="*/ 20 h 20"/>
                <a:gd name="T10" fmla="*/ 11 w 54"/>
                <a:gd name="T11" fmla="*/ 20 h 20"/>
                <a:gd name="T12" fmla="*/ 11 w 54"/>
                <a:gd name="T13" fmla="*/ 20 h 20"/>
                <a:gd name="T14" fmla="*/ 31 w 54"/>
                <a:gd name="T15" fmla="*/ 18 h 20"/>
                <a:gd name="T16" fmla="*/ 40 w 54"/>
                <a:gd name="T17" fmla="*/ 13 h 20"/>
                <a:gd name="T18" fmla="*/ 49 w 54"/>
                <a:gd name="T19" fmla="*/ 9 h 20"/>
                <a:gd name="T20" fmla="*/ 49 w 54"/>
                <a:gd name="T21" fmla="*/ 9 h 20"/>
                <a:gd name="T22" fmla="*/ 54 w 54"/>
                <a:gd name="T23" fmla="*/ 6 h 20"/>
                <a:gd name="T24" fmla="*/ 54 w 54"/>
                <a:gd name="T25" fmla="*/ 2 h 20"/>
                <a:gd name="T26" fmla="*/ 51 w 54"/>
                <a:gd name="T27" fmla="*/ 0 h 20"/>
                <a:gd name="T28" fmla="*/ 45 w 54"/>
                <a:gd name="T29" fmla="*/ 0 h 20"/>
                <a:gd name="T30" fmla="*/ 45 w 54"/>
                <a:gd name="T31" fmla="*/ 0 h 20"/>
                <a:gd name="T32" fmla="*/ 22 w 54"/>
                <a:gd name="T33" fmla="*/ 2 h 20"/>
                <a:gd name="T34" fmla="*/ 13 w 54"/>
                <a:gd name="T35" fmla="*/ 6 h 20"/>
                <a:gd name="T36" fmla="*/ 4 w 54"/>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11"/>
                  </a:moveTo>
                  <a:lnTo>
                    <a:pt x="4" y="11"/>
                  </a:lnTo>
                  <a:lnTo>
                    <a:pt x="0" y="13"/>
                  </a:lnTo>
                  <a:lnTo>
                    <a:pt x="0" y="18"/>
                  </a:lnTo>
                  <a:lnTo>
                    <a:pt x="2" y="20"/>
                  </a:lnTo>
                  <a:lnTo>
                    <a:pt x="11" y="20"/>
                  </a:lnTo>
                  <a:lnTo>
                    <a:pt x="31" y="18"/>
                  </a:lnTo>
                  <a:lnTo>
                    <a:pt x="40" y="13"/>
                  </a:lnTo>
                  <a:lnTo>
                    <a:pt x="49" y="9"/>
                  </a:lnTo>
                  <a:lnTo>
                    <a:pt x="54" y="6"/>
                  </a:lnTo>
                  <a:lnTo>
                    <a:pt x="54" y="2"/>
                  </a:lnTo>
                  <a:lnTo>
                    <a:pt x="51" y="0"/>
                  </a:lnTo>
                  <a:lnTo>
                    <a:pt x="45" y="0"/>
                  </a:lnTo>
                  <a:lnTo>
                    <a:pt x="22" y="2"/>
                  </a:lnTo>
                  <a:lnTo>
                    <a:pt x="13"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2" name="Freeform 2749">
              <a:extLst>
                <a:ext uri="{FF2B5EF4-FFF2-40B4-BE49-F238E27FC236}">
                  <a16:creationId xmlns:a16="http://schemas.microsoft.com/office/drawing/2014/main" xmlns="" id="{01F27EC2-598C-CF4F-8B34-CDF3E1AF06A9}"/>
                </a:ext>
              </a:extLst>
            </p:cNvPr>
            <p:cNvSpPr>
              <a:spLocks/>
            </p:cNvSpPr>
            <p:nvPr/>
          </p:nvSpPr>
          <p:spPr bwMode="auto">
            <a:xfrm>
              <a:off x="1950" y="3123"/>
              <a:ext cx="54" cy="20"/>
            </a:xfrm>
            <a:custGeom>
              <a:avLst/>
              <a:gdLst>
                <a:gd name="T0" fmla="*/ 4 w 54"/>
                <a:gd name="T1" fmla="*/ 11 h 20"/>
                <a:gd name="T2" fmla="*/ 4 w 54"/>
                <a:gd name="T3" fmla="*/ 11 h 20"/>
                <a:gd name="T4" fmla="*/ 0 w 54"/>
                <a:gd name="T5" fmla="*/ 13 h 20"/>
                <a:gd name="T6" fmla="*/ 0 w 54"/>
                <a:gd name="T7" fmla="*/ 18 h 20"/>
                <a:gd name="T8" fmla="*/ 2 w 54"/>
                <a:gd name="T9" fmla="*/ 20 h 20"/>
                <a:gd name="T10" fmla="*/ 11 w 54"/>
                <a:gd name="T11" fmla="*/ 20 h 20"/>
                <a:gd name="T12" fmla="*/ 11 w 54"/>
                <a:gd name="T13" fmla="*/ 20 h 20"/>
                <a:gd name="T14" fmla="*/ 31 w 54"/>
                <a:gd name="T15" fmla="*/ 18 h 20"/>
                <a:gd name="T16" fmla="*/ 40 w 54"/>
                <a:gd name="T17" fmla="*/ 13 h 20"/>
                <a:gd name="T18" fmla="*/ 49 w 54"/>
                <a:gd name="T19" fmla="*/ 9 h 20"/>
                <a:gd name="T20" fmla="*/ 49 w 54"/>
                <a:gd name="T21" fmla="*/ 9 h 20"/>
                <a:gd name="T22" fmla="*/ 54 w 54"/>
                <a:gd name="T23" fmla="*/ 6 h 20"/>
                <a:gd name="T24" fmla="*/ 54 w 54"/>
                <a:gd name="T25" fmla="*/ 2 h 20"/>
                <a:gd name="T26" fmla="*/ 51 w 54"/>
                <a:gd name="T27" fmla="*/ 0 h 20"/>
                <a:gd name="T28" fmla="*/ 45 w 54"/>
                <a:gd name="T29" fmla="*/ 0 h 20"/>
                <a:gd name="T30" fmla="*/ 45 w 54"/>
                <a:gd name="T31" fmla="*/ 0 h 20"/>
                <a:gd name="T32" fmla="*/ 22 w 54"/>
                <a:gd name="T33" fmla="*/ 2 h 20"/>
                <a:gd name="T34" fmla="*/ 13 w 54"/>
                <a:gd name="T35" fmla="*/ 6 h 20"/>
                <a:gd name="T36" fmla="*/ 4 w 54"/>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11"/>
                  </a:moveTo>
                  <a:lnTo>
                    <a:pt x="4" y="11"/>
                  </a:lnTo>
                  <a:lnTo>
                    <a:pt x="0" y="13"/>
                  </a:lnTo>
                  <a:lnTo>
                    <a:pt x="0" y="18"/>
                  </a:lnTo>
                  <a:lnTo>
                    <a:pt x="2" y="20"/>
                  </a:lnTo>
                  <a:lnTo>
                    <a:pt x="11" y="20"/>
                  </a:lnTo>
                  <a:lnTo>
                    <a:pt x="31" y="18"/>
                  </a:lnTo>
                  <a:lnTo>
                    <a:pt x="40" y="13"/>
                  </a:lnTo>
                  <a:lnTo>
                    <a:pt x="49" y="9"/>
                  </a:lnTo>
                  <a:lnTo>
                    <a:pt x="54" y="6"/>
                  </a:lnTo>
                  <a:lnTo>
                    <a:pt x="54" y="2"/>
                  </a:lnTo>
                  <a:lnTo>
                    <a:pt x="51" y="0"/>
                  </a:lnTo>
                  <a:lnTo>
                    <a:pt x="45" y="0"/>
                  </a:lnTo>
                  <a:lnTo>
                    <a:pt x="22" y="2"/>
                  </a:lnTo>
                  <a:lnTo>
                    <a:pt x="13"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3" name="Freeform 2750">
              <a:extLst>
                <a:ext uri="{FF2B5EF4-FFF2-40B4-BE49-F238E27FC236}">
                  <a16:creationId xmlns:a16="http://schemas.microsoft.com/office/drawing/2014/main" xmlns="" id="{4B319122-FBA4-4D43-A2BC-8F3213CC3F8E}"/>
                </a:ext>
              </a:extLst>
            </p:cNvPr>
            <p:cNvSpPr>
              <a:spLocks/>
            </p:cNvSpPr>
            <p:nvPr/>
          </p:nvSpPr>
          <p:spPr bwMode="auto">
            <a:xfrm>
              <a:off x="1902" y="3123"/>
              <a:ext cx="57" cy="20"/>
            </a:xfrm>
            <a:custGeom>
              <a:avLst/>
              <a:gdLst>
                <a:gd name="T0" fmla="*/ 7 w 57"/>
                <a:gd name="T1" fmla="*/ 11 h 20"/>
                <a:gd name="T2" fmla="*/ 7 w 57"/>
                <a:gd name="T3" fmla="*/ 11 h 20"/>
                <a:gd name="T4" fmla="*/ 0 w 57"/>
                <a:gd name="T5" fmla="*/ 15 h 20"/>
                <a:gd name="T6" fmla="*/ 0 w 57"/>
                <a:gd name="T7" fmla="*/ 18 h 20"/>
                <a:gd name="T8" fmla="*/ 5 w 57"/>
                <a:gd name="T9" fmla="*/ 20 h 20"/>
                <a:gd name="T10" fmla="*/ 12 w 57"/>
                <a:gd name="T11" fmla="*/ 20 h 20"/>
                <a:gd name="T12" fmla="*/ 12 w 57"/>
                <a:gd name="T13" fmla="*/ 20 h 20"/>
                <a:gd name="T14" fmla="*/ 23 w 57"/>
                <a:gd name="T15" fmla="*/ 20 h 20"/>
                <a:gd name="T16" fmla="*/ 34 w 57"/>
                <a:gd name="T17" fmla="*/ 18 h 20"/>
                <a:gd name="T18" fmla="*/ 43 w 57"/>
                <a:gd name="T19" fmla="*/ 15 h 20"/>
                <a:gd name="T20" fmla="*/ 52 w 57"/>
                <a:gd name="T21" fmla="*/ 11 h 20"/>
                <a:gd name="T22" fmla="*/ 52 w 57"/>
                <a:gd name="T23" fmla="*/ 11 h 20"/>
                <a:gd name="T24" fmla="*/ 57 w 57"/>
                <a:gd name="T25" fmla="*/ 6 h 20"/>
                <a:gd name="T26" fmla="*/ 57 w 57"/>
                <a:gd name="T27" fmla="*/ 2 h 20"/>
                <a:gd name="T28" fmla="*/ 54 w 57"/>
                <a:gd name="T29" fmla="*/ 0 h 20"/>
                <a:gd name="T30" fmla="*/ 45 w 57"/>
                <a:gd name="T31" fmla="*/ 0 h 20"/>
                <a:gd name="T32" fmla="*/ 45 w 57"/>
                <a:gd name="T33" fmla="*/ 0 h 20"/>
                <a:gd name="T34" fmla="*/ 25 w 57"/>
                <a:gd name="T35" fmla="*/ 4 h 20"/>
                <a:gd name="T36" fmla="*/ 14 w 57"/>
                <a:gd name="T37" fmla="*/ 6 h 20"/>
                <a:gd name="T38" fmla="*/ 7 w 5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20">
                  <a:moveTo>
                    <a:pt x="7" y="11"/>
                  </a:moveTo>
                  <a:lnTo>
                    <a:pt x="7" y="11"/>
                  </a:lnTo>
                  <a:lnTo>
                    <a:pt x="0" y="15"/>
                  </a:lnTo>
                  <a:lnTo>
                    <a:pt x="0" y="18"/>
                  </a:lnTo>
                  <a:lnTo>
                    <a:pt x="5" y="20"/>
                  </a:lnTo>
                  <a:lnTo>
                    <a:pt x="12" y="20"/>
                  </a:lnTo>
                  <a:lnTo>
                    <a:pt x="23" y="20"/>
                  </a:lnTo>
                  <a:lnTo>
                    <a:pt x="34" y="18"/>
                  </a:lnTo>
                  <a:lnTo>
                    <a:pt x="43" y="15"/>
                  </a:lnTo>
                  <a:lnTo>
                    <a:pt x="52" y="11"/>
                  </a:lnTo>
                  <a:lnTo>
                    <a:pt x="57" y="6"/>
                  </a:lnTo>
                  <a:lnTo>
                    <a:pt x="57" y="2"/>
                  </a:lnTo>
                  <a:lnTo>
                    <a:pt x="54" y="0"/>
                  </a:lnTo>
                  <a:lnTo>
                    <a:pt x="45" y="0"/>
                  </a:lnTo>
                  <a:lnTo>
                    <a:pt x="25" y="4"/>
                  </a:lnTo>
                  <a:lnTo>
                    <a:pt x="14"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4" name="Freeform 2751">
              <a:extLst>
                <a:ext uri="{FF2B5EF4-FFF2-40B4-BE49-F238E27FC236}">
                  <a16:creationId xmlns:a16="http://schemas.microsoft.com/office/drawing/2014/main" xmlns="" id="{38326011-4C33-6F48-AB10-AB0184B1416A}"/>
                </a:ext>
              </a:extLst>
            </p:cNvPr>
            <p:cNvSpPr>
              <a:spLocks/>
            </p:cNvSpPr>
            <p:nvPr/>
          </p:nvSpPr>
          <p:spPr bwMode="auto">
            <a:xfrm>
              <a:off x="1902" y="3123"/>
              <a:ext cx="57" cy="20"/>
            </a:xfrm>
            <a:custGeom>
              <a:avLst/>
              <a:gdLst>
                <a:gd name="T0" fmla="*/ 7 w 57"/>
                <a:gd name="T1" fmla="*/ 11 h 20"/>
                <a:gd name="T2" fmla="*/ 7 w 57"/>
                <a:gd name="T3" fmla="*/ 11 h 20"/>
                <a:gd name="T4" fmla="*/ 0 w 57"/>
                <a:gd name="T5" fmla="*/ 15 h 20"/>
                <a:gd name="T6" fmla="*/ 0 w 57"/>
                <a:gd name="T7" fmla="*/ 18 h 20"/>
                <a:gd name="T8" fmla="*/ 5 w 57"/>
                <a:gd name="T9" fmla="*/ 20 h 20"/>
                <a:gd name="T10" fmla="*/ 12 w 57"/>
                <a:gd name="T11" fmla="*/ 20 h 20"/>
                <a:gd name="T12" fmla="*/ 12 w 57"/>
                <a:gd name="T13" fmla="*/ 20 h 20"/>
                <a:gd name="T14" fmla="*/ 23 w 57"/>
                <a:gd name="T15" fmla="*/ 20 h 20"/>
                <a:gd name="T16" fmla="*/ 34 w 57"/>
                <a:gd name="T17" fmla="*/ 18 h 20"/>
                <a:gd name="T18" fmla="*/ 43 w 57"/>
                <a:gd name="T19" fmla="*/ 15 h 20"/>
                <a:gd name="T20" fmla="*/ 52 w 57"/>
                <a:gd name="T21" fmla="*/ 11 h 20"/>
                <a:gd name="T22" fmla="*/ 52 w 57"/>
                <a:gd name="T23" fmla="*/ 11 h 20"/>
                <a:gd name="T24" fmla="*/ 57 w 57"/>
                <a:gd name="T25" fmla="*/ 6 h 20"/>
                <a:gd name="T26" fmla="*/ 57 w 57"/>
                <a:gd name="T27" fmla="*/ 2 h 20"/>
                <a:gd name="T28" fmla="*/ 54 w 57"/>
                <a:gd name="T29" fmla="*/ 0 h 20"/>
                <a:gd name="T30" fmla="*/ 45 w 57"/>
                <a:gd name="T31" fmla="*/ 0 h 20"/>
                <a:gd name="T32" fmla="*/ 45 w 57"/>
                <a:gd name="T33" fmla="*/ 0 h 20"/>
                <a:gd name="T34" fmla="*/ 25 w 57"/>
                <a:gd name="T35" fmla="*/ 4 h 20"/>
                <a:gd name="T36" fmla="*/ 14 w 57"/>
                <a:gd name="T37" fmla="*/ 6 h 20"/>
                <a:gd name="T38" fmla="*/ 7 w 5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20">
                  <a:moveTo>
                    <a:pt x="7" y="11"/>
                  </a:moveTo>
                  <a:lnTo>
                    <a:pt x="7" y="11"/>
                  </a:lnTo>
                  <a:lnTo>
                    <a:pt x="0" y="15"/>
                  </a:lnTo>
                  <a:lnTo>
                    <a:pt x="0" y="18"/>
                  </a:lnTo>
                  <a:lnTo>
                    <a:pt x="5" y="20"/>
                  </a:lnTo>
                  <a:lnTo>
                    <a:pt x="12" y="20"/>
                  </a:lnTo>
                  <a:lnTo>
                    <a:pt x="23" y="20"/>
                  </a:lnTo>
                  <a:lnTo>
                    <a:pt x="34" y="18"/>
                  </a:lnTo>
                  <a:lnTo>
                    <a:pt x="43" y="15"/>
                  </a:lnTo>
                  <a:lnTo>
                    <a:pt x="52" y="11"/>
                  </a:lnTo>
                  <a:lnTo>
                    <a:pt x="57" y="6"/>
                  </a:lnTo>
                  <a:lnTo>
                    <a:pt x="57" y="2"/>
                  </a:lnTo>
                  <a:lnTo>
                    <a:pt x="54" y="0"/>
                  </a:lnTo>
                  <a:lnTo>
                    <a:pt x="45" y="0"/>
                  </a:lnTo>
                  <a:lnTo>
                    <a:pt x="25" y="4"/>
                  </a:lnTo>
                  <a:lnTo>
                    <a:pt x="14"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5" name="Freeform 2752">
              <a:extLst>
                <a:ext uri="{FF2B5EF4-FFF2-40B4-BE49-F238E27FC236}">
                  <a16:creationId xmlns:a16="http://schemas.microsoft.com/office/drawing/2014/main" xmlns="" id="{345DFB62-E358-9A48-9C01-BEEC2BCEDD5D}"/>
                </a:ext>
              </a:extLst>
            </p:cNvPr>
            <p:cNvSpPr>
              <a:spLocks/>
            </p:cNvSpPr>
            <p:nvPr/>
          </p:nvSpPr>
          <p:spPr bwMode="auto">
            <a:xfrm>
              <a:off x="1855" y="3123"/>
              <a:ext cx="59" cy="22"/>
            </a:xfrm>
            <a:custGeom>
              <a:avLst/>
              <a:gdLst>
                <a:gd name="T0" fmla="*/ 5 w 59"/>
                <a:gd name="T1" fmla="*/ 11 h 22"/>
                <a:gd name="T2" fmla="*/ 5 w 59"/>
                <a:gd name="T3" fmla="*/ 11 h 22"/>
                <a:gd name="T4" fmla="*/ 0 w 59"/>
                <a:gd name="T5" fmla="*/ 15 h 22"/>
                <a:gd name="T6" fmla="*/ 0 w 59"/>
                <a:gd name="T7" fmla="*/ 18 h 22"/>
                <a:gd name="T8" fmla="*/ 5 w 59"/>
                <a:gd name="T9" fmla="*/ 20 h 22"/>
                <a:gd name="T10" fmla="*/ 14 w 59"/>
                <a:gd name="T11" fmla="*/ 22 h 22"/>
                <a:gd name="T12" fmla="*/ 14 w 59"/>
                <a:gd name="T13" fmla="*/ 22 h 22"/>
                <a:gd name="T14" fmla="*/ 23 w 59"/>
                <a:gd name="T15" fmla="*/ 20 h 22"/>
                <a:gd name="T16" fmla="*/ 34 w 59"/>
                <a:gd name="T17" fmla="*/ 18 h 22"/>
                <a:gd name="T18" fmla="*/ 45 w 59"/>
                <a:gd name="T19" fmla="*/ 15 h 22"/>
                <a:gd name="T20" fmla="*/ 54 w 59"/>
                <a:gd name="T21" fmla="*/ 11 h 22"/>
                <a:gd name="T22" fmla="*/ 54 w 59"/>
                <a:gd name="T23" fmla="*/ 11 h 22"/>
                <a:gd name="T24" fmla="*/ 59 w 59"/>
                <a:gd name="T25" fmla="*/ 6 h 22"/>
                <a:gd name="T26" fmla="*/ 59 w 59"/>
                <a:gd name="T27" fmla="*/ 4 h 22"/>
                <a:gd name="T28" fmla="*/ 54 w 59"/>
                <a:gd name="T29" fmla="*/ 2 h 22"/>
                <a:gd name="T30" fmla="*/ 47 w 59"/>
                <a:gd name="T31" fmla="*/ 0 h 22"/>
                <a:gd name="T32" fmla="*/ 47 w 59"/>
                <a:gd name="T33" fmla="*/ 0 h 22"/>
                <a:gd name="T34" fmla="*/ 25 w 59"/>
                <a:gd name="T35" fmla="*/ 4 h 22"/>
                <a:gd name="T36" fmla="*/ 14 w 59"/>
                <a:gd name="T37" fmla="*/ 6 h 22"/>
                <a:gd name="T38" fmla="*/ 5 w 59"/>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22">
                  <a:moveTo>
                    <a:pt x="5" y="11"/>
                  </a:moveTo>
                  <a:lnTo>
                    <a:pt x="5" y="11"/>
                  </a:lnTo>
                  <a:lnTo>
                    <a:pt x="0" y="15"/>
                  </a:lnTo>
                  <a:lnTo>
                    <a:pt x="0" y="18"/>
                  </a:lnTo>
                  <a:lnTo>
                    <a:pt x="5" y="20"/>
                  </a:lnTo>
                  <a:lnTo>
                    <a:pt x="14" y="22"/>
                  </a:lnTo>
                  <a:lnTo>
                    <a:pt x="23" y="20"/>
                  </a:lnTo>
                  <a:lnTo>
                    <a:pt x="34" y="18"/>
                  </a:lnTo>
                  <a:lnTo>
                    <a:pt x="45" y="15"/>
                  </a:lnTo>
                  <a:lnTo>
                    <a:pt x="54" y="11"/>
                  </a:lnTo>
                  <a:lnTo>
                    <a:pt x="59" y="6"/>
                  </a:lnTo>
                  <a:lnTo>
                    <a:pt x="59" y="4"/>
                  </a:lnTo>
                  <a:lnTo>
                    <a:pt x="54" y="2"/>
                  </a:lnTo>
                  <a:lnTo>
                    <a:pt x="47" y="0"/>
                  </a:lnTo>
                  <a:lnTo>
                    <a:pt x="25" y="4"/>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6" name="Freeform 2753">
              <a:extLst>
                <a:ext uri="{FF2B5EF4-FFF2-40B4-BE49-F238E27FC236}">
                  <a16:creationId xmlns:a16="http://schemas.microsoft.com/office/drawing/2014/main" xmlns="" id="{312963F9-7EE5-6846-A75F-F263153A20E6}"/>
                </a:ext>
              </a:extLst>
            </p:cNvPr>
            <p:cNvSpPr>
              <a:spLocks/>
            </p:cNvSpPr>
            <p:nvPr/>
          </p:nvSpPr>
          <p:spPr bwMode="auto">
            <a:xfrm>
              <a:off x="1855" y="3123"/>
              <a:ext cx="59" cy="22"/>
            </a:xfrm>
            <a:custGeom>
              <a:avLst/>
              <a:gdLst>
                <a:gd name="T0" fmla="*/ 5 w 59"/>
                <a:gd name="T1" fmla="*/ 11 h 22"/>
                <a:gd name="T2" fmla="*/ 5 w 59"/>
                <a:gd name="T3" fmla="*/ 11 h 22"/>
                <a:gd name="T4" fmla="*/ 0 w 59"/>
                <a:gd name="T5" fmla="*/ 15 h 22"/>
                <a:gd name="T6" fmla="*/ 0 w 59"/>
                <a:gd name="T7" fmla="*/ 18 h 22"/>
                <a:gd name="T8" fmla="*/ 5 w 59"/>
                <a:gd name="T9" fmla="*/ 20 h 22"/>
                <a:gd name="T10" fmla="*/ 14 w 59"/>
                <a:gd name="T11" fmla="*/ 22 h 22"/>
                <a:gd name="T12" fmla="*/ 14 w 59"/>
                <a:gd name="T13" fmla="*/ 22 h 22"/>
                <a:gd name="T14" fmla="*/ 23 w 59"/>
                <a:gd name="T15" fmla="*/ 20 h 22"/>
                <a:gd name="T16" fmla="*/ 34 w 59"/>
                <a:gd name="T17" fmla="*/ 18 h 22"/>
                <a:gd name="T18" fmla="*/ 45 w 59"/>
                <a:gd name="T19" fmla="*/ 15 h 22"/>
                <a:gd name="T20" fmla="*/ 54 w 59"/>
                <a:gd name="T21" fmla="*/ 11 h 22"/>
                <a:gd name="T22" fmla="*/ 54 w 59"/>
                <a:gd name="T23" fmla="*/ 11 h 22"/>
                <a:gd name="T24" fmla="*/ 59 w 59"/>
                <a:gd name="T25" fmla="*/ 6 h 22"/>
                <a:gd name="T26" fmla="*/ 59 w 59"/>
                <a:gd name="T27" fmla="*/ 4 h 22"/>
                <a:gd name="T28" fmla="*/ 54 w 59"/>
                <a:gd name="T29" fmla="*/ 2 h 22"/>
                <a:gd name="T30" fmla="*/ 47 w 59"/>
                <a:gd name="T31" fmla="*/ 0 h 22"/>
                <a:gd name="T32" fmla="*/ 47 w 59"/>
                <a:gd name="T33" fmla="*/ 0 h 22"/>
                <a:gd name="T34" fmla="*/ 25 w 59"/>
                <a:gd name="T35" fmla="*/ 4 h 22"/>
                <a:gd name="T36" fmla="*/ 14 w 59"/>
                <a:gd name="T37" fmla="*/ 6 h 22"/>
                <a:gd name="T38" fmla="*/ 5 w 59"/>
                <a:gd name="T39" fmla="*/ 11 h 2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22">
                  <a:moveTo>
                    <a:pt x="5" y="11"/>
                  </a:moveTo>
                  <a:lnTo>
                    <a:pt x="5" y="11"/>
                  </a:lnTo>
                  <a:lnTo>
                    <a:pt x="0" y="15"/>
                  </a:lnTo>
                  <a:lnTo>
                    <a:pt x="0" y="18"/>
                  </a:lnTo>
                  <a:lnTo>
                    <a:pt x="5" y="20"/>
                  </a:lnTo>
                  <a:lnTo>
                    <a:pt x="14" y="22"/>
                  </a:lnTo>
                  <a:lnTo>
                    <a:pt x="23" y="20"/>
                  </a:lnTo>
                  <a:lnTo>
                    <a:pt x="34" y="18"/>
                  </a:lnTo>
                  <a:lnTo>
                    <a:pt x="45" y="15"/>
                  </a:lnTo>
                  <a:lnTo>
                    <a:pt x="54" y="11"/>
                  </a:lnTo>
                  <a:lnTo>
                    <a:pt x="59" y="6"/>
                  </a:lnTo>
                  <a:lnTo>
                    <a:pt x="59" y="4"/>
                  </a:lnTo>
                  <a:lnTo>
                    <a:pt x="54" y="2"/>
                  </a:lnTo>
                  <a:lnTo>
                    <a:pt x="47" y="0"/>
                  </a:lnTo>
                  <a:lnTo>
                    <a:pt x="25" y="4"/>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7" name="Freeform 2754">
              <a:extLst>
                <a:ext uri="{FF2B5EF4-FFF2-40B4-BE49-F238E27FC236}">
                  <a16:creationId xmlns:a16="http://schemas.microsoft.com/office/drawing/2014/main" xmlns="" id="{0FE53625-8BB8-7649-AA90-0F9687D092BE}"/>
                </a:ext>
              </a:extLst>
            </p:cNvPr>
            <p:cNvSpPr>
              <a:spLocks/>
            </p:cNvSpPr>
            <p:nvPr/>
          </p:nvSpPr>
          <p:spPr bwMode="auto">
            <a:xfrm>
              <a:off x="1808" y="3125"/>
              <a:ext cx="58" cy="20"/>
            </a:xfrm>
            <a:custGeom>
              <a:avLst/>
              <a:gdLst>
                <a:gd name="T0" fmla="*/ 4 w 58"/>
                <a:gd name="T1" fmla="*/ 9 h 20"/>
                <a:gd name="T2" fmla="*/ 4 w 58"/>
                <a:gd name="T3" fmla="*/ 9 h 20"/>
                <a:gd name="T4" fmla="*/ 0 w 58"/>
                <a:gd name="T5" fmla="*/ 13 h 20"/>
                <a:gd name="T6" fmla="*/ 0 w 58"/>
                <a:gd name="T7" fmla="*/ 18 h 20"/>
                <a:gd name="T8" fmla="*/ 2 w 58"/>
                <a:gd name="T9" fmla="*/ 20 h 20"/>
                <a:gd name="T10" fmla="*/ 11 w 58"/>
                <a:gd name="T11" fmla="*/ 20 h 20"/>
                <a:gd name="T12" fmla="*/ 11 w 58"/>
                <a:gd name="T13" fmla="*/ 20 h 20"/>
                <a:gd name="T14" fmla="*/ 22 w 58"/>
                <a:gd name="T15" fmla="*/ 18 h 20"/>
                <a:gd name="T16" fmla="*/ 34 w 58"/>
                <a:gd name="T17" fmla="*/ 16 h 20"/>
                <a:gd name="T18" fmla="*/ 45 w 58"/>
                <a:gd name="T19" fmla="*/ 13 h 20"/>
                <a:gd name="T20" fmla="*/ 52 w 58"/>
                <a:gd name="T21" fmla="*/ 9 h 20"/>
                <a:gd name="T22" fmla="*/ 52 w 58"/>
                <a:gd name="T23" fmla="*/ 9 h 20"/>
                <a:gd name="T24" fmla="*/ 56 w 58"/>
                <a:gd name="T25" fmla="*/ 4 h 20"/>
                <a:gd name="T26" fmla="*/ 58 w 58"/>
                <a:gd name="T27" fmla="*/ 2 h 20"/>
                <a:gd name="T28" fmla="*/ 54 w 58"/>
                <a:gd name="T29" fmla="*/ 0 h 20"/>
                <a:gd name="T30" fmla="*/ 45 w 58"/>
                <a:gd name="T31" fmla="*/ 0 h 20"/>
                <a:gd name="T32" fmla="*/ 45 w 58"/>
                <a:gd name="T33" fmla="*/ 0 h 20"/>
                <a:gd name="T34" fmla="*/ 34 w 58"/>
                <a:gd name="T35" fmla="*/ 0 h 20"/>
                <a:gd name="T36" fmla="*/ 22 w 58"/>
                <a:gd name="T37" fmla="*/ 2 h 20"/>
                <a:gd name="T38" fmla="*/ 13 w 58"/>
                <a:gd name="T39" fmla="*/ 4 h 20"/>
                <a:gd name="T40" fmla="*/ 4 w 5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0">
                  <a:moveTo>
                    <a:pt x="4" y="9"/>
                  </a:moveTo>
                  <a:lnTo>
                    <a:pt x="4" y="9"/>
                  </a:lnTo>
                  <a:lnTo>
                    <a:pt x="0" y="13"/>
                  </a:lnTo>
                  <a:lnTo>
                    <a:pt x="0" y="18"/>
                  </a:lnTo>
                  <a:lnTo>
                    <a:pt x="2" y="20"/>
                  </a:lnTo>
                  <a:lnTo>
                    <a:pt x="11" y="20"/>
                  </a:lnTo>
                  <a:lnTo>
                    <a:pt x="22" y="18"/>
                  </a:lnTo>
                  <a:lnTo>
                    <a:pt x="34" y="16"/>
                  </a:lnTo>
                  <a:lnTo>
                    <a:pt x="45" y="13"/>
                  </a:lnTo>
                  <a:lnTo>
                    <a:pt x="52" y="9"/>
                  </a:lnTo>
                  <a:lnTo>
                    <a:pt x="56" y="4"/>
                  </a:lnTo>
                  <a:lnTo>
                    <a:pt x="58" y="2"/>
                  </a:lnTo>
                  <a:lnTo>
                    <a:pt x="54" y="0"/>
                  </a:lnTo>
                  <a:lnTo>
                    <a:pt x="45" y="0"/>
                  </a:lnTo>
                  <a:lnTo>
                    <a:pt x="34" y="0"/>
                  </a:lnTo>
                  <a:lnTo>
                    <a:pt x="22" y="2"/>
                  </a:lnTo>
                  <a:lnTo>
                    <a:pt x="13"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8" name="Freeform 2755">
              <a:extLst>
                <a:ext uri="{FF2B5EF4-FFF2-40B4-BE49-F238E27FC236}">
                  <a16:creationId xmlns:a16="http://schemas.microsoft.com/office/drawing/2014/main" xmlns="" id="{3723749A-8EED-CE4C-B899-CD2AC6F3E50B}"/>
                </a:ext>
              </a:extLst>
            </p:cNvPr>
            <p:cNvSpPr>
              <a:spLocks/>
            </p:cNvSpPr>
            <p:nvPr/>
          </p:nvSpPr>
          <p:spPr bwMode="auto">
            <a:xfrm>
              <a:off x="1808" y="3125"/>
              <a:ext cx="58" cy="20"/>
            </a:xfrm>
            <a:custGeom>
              <a:avLst/>
              <a:gdLst>
                <a:gd name="T0" fmla="*/ 4 w 58"/>
                <a:gd name="T1" fmla="*/ 9 h 20"/>
                <a:gd name="T2" fmla="*/ 4 w 58"/>
                <a:gd name="T3" fmla="*/ 9 h 20"/>
                <a:gd name="T4" fmla="*/ 0 w 58"/>
                <a:gd name="T5" fmla="*/ 13 h 20"/>
                <a:gd name="T6" fmla="*/ 0 w 58"/>
                <a:gd name="T7" fmla="*/ 18 h 20"/>
                <a:gd name="T8" fmla="*/ 2 w 58"/>
                <a:gd name="T9" fmla="*/ 20 h 20"/>
                <a:gd name="T10" fmla="*/ 11 w 58"/>
                <a:gd name="T11" fmla="*/ 20 h 20"/>
                <a:gd name="T12" fmla="*/ 11 w 58"/>
                <a:gd name="T13" fmla="*/ 20 h 20"/>
                <a:gd name="T14" fmla="*/ 22 w 58"/>
                <a:gd name="T15" fmla="*/ 18 h 20"/>
                <a:gd name="T16" fmla="*/ 34 w 58"/>
                <a:gd name="T17" fmla="*/ 16 h 20"/>
                <a:gd name="T18" fmla="*/ 45 w 58"/>
                <a:gd name="T19" fmla="*/ 13 h 20"/>
                <a:gd name="T20" fmla="*/ 52 w 58"/>
                <a:gd name="T21" fmla="*/ 9 h 20"/>
                <a:gd name="T22" fmla="*/ 52 w 58"/>
                <a:gd name="T23" fmla="*/ 9 h 20"/>
                <a:gd name="T24" fmla="*/ 56 w 58"/>
                <a:gd name="T25" fmla="*/ 4 h 20"/>
                <a:gd name="T26" fmla="*/ 58 w 58"/>
                <a:gd name="T27" fmla="*/ 2 h 20"/>
                <a:gd name="T28" fmla="*/ 54 w 58"/>
                <a:gd name="T29" fmla="*/ 0 h 20"/>
                <a:gd name="T30" fmla="*/ 45 w 58"/>
                <a:gd name="T31" fmla="*/ 0 h 20"/>
                <a:gd name="T32" fmla="*/ 45 w 58"/>
                <a:gd name="T33" fmla="*/ 0 h 20"/>
                <a:gd name="T34" fmla="*/ 34 w 58"/>
                <a:gd name="T35" fmla="*/ 0 h 20"/>
                <a:gd name="T36" fmla="*/ 22 w 58"/>
                <a:gd name="T37" fmla="*/ 2 h 20"/>
                <a:gd name="T38" fmla="*/ 13 w 58"/>
                <a:gd name="T39" fmla="*/ 4 h 20"/>
                <a:gd name="T40" fmla="*/ 4 w 5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20">
                  <a:moveTo>
                    <a:pt x="4" y="9"/>
                  </a:moveTo>
                  <a:lnTo>
                    <a:pt x="4" y="9"/>
                  </a:lnTo>
                  <a:lnTo>
                    <a:pt x="0" y="13"/>
                  </a:lnTo>
                  <a:lnTo>
                    <a:pt x="0" y="18"/>
                  </a:lnTo>
                  <a:lnTo>
                    <a:pt x="2" y="20"/>
                  </a:lnTo>
                  <a:lnTo>
                    <a:pt x="11" y="20"/>
                  </a:lnTo>
                  <a:lnTo>
                    <a:pt x="22" y="18"/>
                  </a:lnTo>
                  <a:lnTo>
                    <a:pt x="34" y="16"/>
                  </a:lnTo>
                  <a:lnTo>
                    <a:pt x="45" y="13"/>
                  </a:lnTo>
                  <a:lnTo>
                    <a:pt x="52" y="9"/>
                  </a:lnTo>
                  <a:lnTo>
                    <a:pt x="56" y="4"/>
                  </a:lnTo>
                  <a:lnTo>
                    <a:pt x="58" y="2"/>
                  </a:lnTo>
                  <a:lnTo>
                    <a:pt x="54" y="0"/>
                  </a:lnTo>
                  <a:lnTo>
                    <a:pt x="45" y="0"/>
                  </a:lnTo>
                  <a:lnTo>
                    <a:pt x="34" y="0"/>
                  </a:lnTo>
                  <a:lnTo>
                    <a:pt x="22" y="2"/>
                  </a:lnTo>
                  <a:lnTo>
                    <a:pt x="13"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39" name="Freeform 2756">
              <a:extLst>
                <a:ext uri="{FF2B5EF4-FFF2-40B4-BE49-F238E27FC236}">
                  <a16:creationId xmlns:a16="http://schemas.microsoft.com/office/drawing/2014/main" xmlns="" id="{F1894231-65CB-0641-847F-BFF93A81B549}"/>
                </a:ext>
              </a:extLst>
            </p:cNvPr>
            <p:cNvSpPr>
              <a:spLocks/>
            </p:cNvSpPr>
            <p:nvPr/>
          </p:nvSpPr>
          <p:spPr bwMode="auto">
            <a:xfrm>
              <a:off x="1756" y="3125"/>
              <a:ext cx="61" cy="20"/>
            </a:xfrm>
            <a:custGeom>
              <a:avLst/>
              <a:gdLst>
                <a:gd name="T0" fmla="*/ 4 w 61"/>
                <a:gd name="T1" fmla="*/ 9 h 20"/>
                <a:gd name="T2" fmla="*/ 4 w 61"/>
                <a:gd name="T3" fmla="*/ 9 h 20"/>
                <a:gd name="T4" fmla="*/ 0 w 61"/>
                <a:gd name="T5" fmla="*/ 13 h 20"/>
                <a:gd name="T6" fmla="*/ 0 w 61"/>
                <a:gd name="T7" fmla="*/ 18 h 20"/>
                <a:gd name="T8" fmla="*/ 4 w 61"/>
                <a:gd name="T9" fmla="*/ 20 h 20"/>
                <a:gd name="T10" fmla="*/ 13 w 61"/>
                <a:gd name="T11" fmla="*/ 20 h 20"/>
                <a:gd name="T12" fmla="*/ 13 w 61"/>
                <a:gd name="T13" fmla="*/ 20 h 20"/>
                <a:gd name="T14" fmla="*/ 25 w 61"/>
                <a:gd name="T15" fmla="*/ 20 h 20"/>
                <a:gd name="T16" fmla="*/ 36 w 61"/>
                <a:gd name="T17" fmla="*/ 18 h 20"/>
                <a:gd name="T18" fmla="*/ 47 w 61"/>
                <a:gd name="T19" fmla="*/ 13 h 20"/>
                <a:gd name="T20" fmla="*/ 56 w 61"/>
                <a:gd name="T21" fmla="*/ 9 h 20"/>
                <a:gd name="T22" fmla="*/ 56 w 61"/>
                <a:gd name="T23" fmla="*/ 9 h 20"/>
                <a:gd name="T24" fmla="*/ 61 w 61"/>
                <a:gd name="T25" fmla="*/ 4 h 20"/>
                <a:gd name="T26" fmla="*/ 61 w 61"/>
                <a:gd name="T27" fmla="*/ 2 h 20"/>
                <a:gd name="T28" fmla="*/ 56 w 61"/>
                <a:gd name="T29" fmla="*/ 0 h 20"/>
                <a:gd name="T30" fmla="*/ 47 w 61"/>
                <a:gd name="T31" fmla="*/ 0 h 20"/>
                <a:gd name="T32" fmla="*/ 47 w 61"/>
                <a:gd name="T33" fmla="*/ 0 h 20"/>
                <a:gd name="T34" fmla="*/ 36 w 61"/>
                <a:gd name="T35" fmla="*/ 0 h 20"/>
                <a:gd name="T36" fmla="*/ 25 w 61"/>
                <a:gd name="T37" fmla="*/ 2 h 20"/>
                <a:gd name="T38" fmla="*/ 13 w 61"/>
                <a:gd name="T39" fmla="*/ 7 h 20"/>
                <a:gd name="T40" fmla="*/ 4 w 6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0">
                  <a:moveTo>
                    <a:pt x="4" y="9"/>
                  </a:moveTo>
                  <a:lnTo>
                    <a:pt x="4" y="9"/>
                  </a:lnTo>
                  <a:lnTo>
                    <a:pt x="0" y="13"/>
                  </a:lnTo>
                  <a:lnTo>
                    <a:pt x="0" y="18"/>
                  </a:lnTo>
                  <a:lnTo>
                    <a:pt x="4" y="20"/>
                  </a:lnTo>
                  <a:lnTo>
                    <a:pt x="13" y="20"/>
                  </a:lnTo>
                  <a:lnTo>
                    <a:pt x="25" y="20"/>
                  </a:lnTo>
                  <a:lnTo>
                    <a:pt x="36" y="18"/>
                  </a:lnTo>
                  <a:lnTo>
                    <a:pt x="47" y="13"/>
                  </a:lnTo>
                  <a:lnTo>
                    <a:pt x="56" y="9"/>
                  </a:lnTo>
                  <a:lnTo>
                    <a:pt x="61" y="4"/>
                  </a:lnTo>
                  <a:lnTo>
                    <a:pt x="61" y="2"/>
                  </a:lnTo>
                  <a:lnTo>
                    <a:pt x="56" y="0"/>
                  </a:lnTo>
                  <a:lnTo>
                    <a:pt x="47" y="0"/>
                  </a:lnTo>
                  <a:lnTo>
                    <a:pt x="36" y="0"/>
                  </a:lnTo>
                  <a:lnTo>
                    <a:pt x="25" y="2"/>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0" name="Freeform 2757">
              <a:extLst>
                <a:ext uri="{FF2B5EF4-FFF2-40B4-BE49-F238E27FC236}">
                  <a16:creationId xmlns:a16="http://schemas.microsoft.com/office/drawing/2014/main" xmlns="" id="{3328FA4F-DB51-4D48-B8C5-DE301923F696}"/>
                </a:ext>
              </a:extLst>
            </p:cNvPr>
            <p:cNvSpPr>
              <a:spLocks/>
            </p:cNvSpPr>
            <p:nvPr/>
          </p:nvSpPr>
          <p:spPr bwMode="auto">
            <a:xfrm>
              <a:off x="1756" y="3125"/>
              <a:ext cx="61" cy="20"/>
            </a:xfrm>
            <a:custGeom>
              <a:avLst/>
              <a:gdLst>
                <a:gd name="T0" fmla="*/ 4 w 61"/>
                <a:gd name="T1" fmla="*/ 9 h 20"/>
                <a:gd name="T2" fmla="*/ 4 w 61"/>
                <a:gd name="T3" fmla="*/ 9 h 20"/>
                <a:gd name="T4" fmla="*/ 0 w 61"/>
                <a:gd name="T5" fmla="*/ 13 h 20"/>
                <a:gd name="T6" fmla="*/ 0 w 61"/>
                <a:gd name="T7" fmla="*/ 18 h 20"/>
                <a:gd name="T8" fmla="*/ 4 w 61"/>
                <a:gd name="T9" fmla="*/ 20 h 20"/>
                <a:gd name="T10" fmla="*/ 13 w 61"/>
                <a:gd name="T11" fmla="*/ 20 h 20"/>
                <a:gd name="T12" fmla="*/ 13 w 61"/>
                <a:gd name="T13" fmla="*/ 20 h 20"/>
                <a:gd name="T14" fmla="*/ 25 w 61"/>
                <a:gd name="T15" fmla="*/ 20 h 20"/>
                <a:gd name="T16" fmla="*/ 36 w 61"/>
                <a:gd name="T17" fmla="*/ 18 h 20"/>
                <a:gd name="T18" fmla="*/ 47 w 61"/>
                <a:gd name="T19" fmla="*/ 13 h 20"/>
                <a:gd name="T20" fmla="*/ 56 w 61"/>
                <a:gd name="T21" fmla="*/ 9 h 20"/>
                <a:gd name="T22" fmla="*/ 56 w 61"/>
                <a:gd name="T23" fmla="*/ 9 h 20"/>
                <a:gd name="T24" fmla="*/ 61 w 61"/>
                <a:gd name="T25" fmla="*/ 4 h 20"/>
                <a:gd name="T26" fmla="*/ 61 w 61"/>
                <a:gd name="T27" fmla="*/ 2 h 20"/>
                <a:gd name="T28" fmla="*/ 56 w 61"/>
                <a:gd name="T29" fmla="*/ 0 h 20"/>
                <a:gd name="T30" fmla="*/ 47 w 61"/>
                <a:gd name="T31" fmla="*/ 0 h 20"/>
                <a:gd name="T32" fmla="*/ 47 w 61"/>
                <a:gd name="T33" fmla="*/ 0 h 20"/>
                <a:gd name="T34" fmla="*/ 36 w 61"/>
                <a:gd name="T35" fmla="*/ 0 h 20"/>
                <a:gd name="T36" fmla="*/ 25 w 61"/>
                <a:gd name="T37" fmla="*/ 2 h 20"/>
                <a:gd name="T38" fmla="*/ 13 w 61"/>
                <a:gd name="T39" fmla="*/ 7 h 20"/>
                <a:gd name="T40" fmla="*/ 4 w 6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20">
                  <a:moveTo>
                    <a:pt x="4" y="9"/>
                  </a:moveTo>
                  <a:lnTo>
                    <a:pt x="4" y="9"/>
                  </a:lnTo>
                  <a:lnTo>
                    <a:pt x="0" y="13"/>
                  </a:lnTo>
                  <a:lnTo>
                    <a:pt x="0" y="18"/>
                  </a:lnTo>
                  <a:lnTo>
                    <a:pt x="4" y="20"/>
                  </a:lnTo>
                  <a:lnTo>
                    <a:pt x="13" y="20"/>
                  </a:lnTo>
                  <a:lnTo>
                    <a:pt x="25" y="20"/>
                  </a:lnTo>
                  <a:lnTo>
                    <a:pt x="36" y="18"/>
                  </a:lnTo>
                  <a:lnTo>
                    <a:pt x="47" y="13"/>
                  </a:lnTo>
                  <a:lnTo>
                    <a:pt x="56" y="9"/>
                  </a:lnTo>
                  <a:lnTo>
                    <a:pt x="61" y="4"/>
                  </a:lnTo>
                  <a:lnTo>
                    <a:pt x="61" y="2"/>
                  </a:lnTo>
                  <a:lnTo>
                    <a:pt x="56" y="0"/>
                  </a:lnTo>
                  <a:lnTo>
                    <a:pt x="47" y="0"/>
                  </a:lnTo>
                  <a:lnTo>
                    <a:pt x="36" y="0"/>
                  </a:lnTo>
                  <a:lnTo>
                    <a:pt x="25" y="2"/>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1" name="Freeform 2758">
              <a:extLst>
                <a:ext uri="{FF2B5EF4-FFF2-40B4-BE49-F238E27FC236}">
                  <a16:creationId xmlns:a16="http://schemas.microsoft.com/office/drawing/2014/main" xmlns="" id="{D49CDC27-8345-3D49-828E-B3BFF7CB555C}"/>
                </a:ext>
              </a:extLst>
            </p:cNvPr>
            <p:cNvSpPr>
              <a:spLocks/>
            </p:cNvSpPr>
            <p:nvPr/>
          </p:nvSpPr>
          <p:spPr bwMode="auto">
            <a:xfrm>
              <a:off x="4139" y="3071"/>
              <a:ext cx="45" cy="20"/>
            </a:xfrm>
            <a:custGeom>
              <a:avLst/>
              <a:gdLst>
                <a:gd name="T0" fmla="*/ 2 w 45"/>
                <a:gd name="T1" fmla="*/ 9 h 20"/>
                <a:gd name="T2" fmla="*/ 2 w 45"/>
                <a:gd name="T3" fmla="*/ 9 h 20"/>
                <a:gd name="T4" fmla="*/ 9 w 45"/>
                <a:gd name="T5" fmla="*/ 13 h 20"/>
                <a:gd name="T6" fmla="*/ 16 w 45"/>
                <a:gd name="T7" fmla="*/ 16 h 20"/>
                <a:gd name="T8" fmla="*/ 34 w 45"/>
                <a:gd name="T9" fmla="*/ 20 h 20"/>
                <a:gd name="T10" fmla="*/ 34 w 45"/>
                <a:gd name="T11" fmla="*/ 20 h 20"/>
                <a:gd name="T12" fmla="*/ 40 w 45"/>
                <a:gd name="T13" fmla="*/ 18 h 20"/>
                <a:gd name="T14" fmla="*/ 45 w 45"/>
                <a:gd name="T15" fmla="*/ 16 h 20"/>
                <a:gd name="T16" fmla="*/ 45 w 45"/>
                <a:gd name="T17" fmla="*/ 13 h 20"/>
                <a:gd name="T18" fmla="*/ 43 w 45"/>
                <a:gd name="T19" fmla="*/ 9 h 20"/>
                <a:gd name="T20" fmla="*/ 43 w 45"/>
                <a:gd name="T21" fmla="*/ 9 h 20"/>
                <a:gd name="T22" fmla="*/ 36 w 45"/>
                <a:gd name="T23" fmla="*/ 7 h 20"/>
                <a:gd name="T24" fmla="*/ 29 w 45"/>
                <a:gd name="T25" fmla="*/ 2 h 20"/>
                <a:gd name="T26" fmla="*/ 11 w 45"/>
                <a:gd name="T27" fmla="*/ 0 h 20"/>
                <a:gd name="T28" fmla="*/ 11 w 45"/>
                <a:gd name="T29" fmla="*/ 0 h 20"/>
                <a:gd name="T30" fmla="*/ 4 w 45"/>
                <a:gd name="T31" fmla="*/ 2 h 20"/>
                <a:gd name="T32" fmla="*/ 0 w 45"/>
                <a:gd name="T33" fmla="*/ 2 h 20"/>
                <a:gd name="T34" fmla="*/ 0 w 45"/>
                <a:gd name="T35" fmla="*/ 7 h 20"/>
                <a:gd name="T36" fmla="*/ 2 w 45"/>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20">
                  <a:moveTo>
                    <a:pt x="2" y="9"/>
                  </a:moveTo>
                  <a:lnTo>
                    <a:pt x="2" y="9"/>
                  </a:lnTo>
                  <a:lnTo>
                    <a:pt x="9" y="13"/>
                  </a:lnTo>
                  <a:lnTo>
                    <a:pt x="16" y="16"/>
                  </a:lnTo>
                  <a:lnTo>
                    <a:pt x="34" y="20"/>
                  </a:lnTo>
                  <a:lnTo>
                    <a:pt x="40" y="18"/>
                  </a:lnTo>
                  <a:lnTo>
                    <a:pt x="45" y="16"/>
                  </a:lnTo>
                  <a:lnTo>
                    <a:pt x="45" y="13"/>
                  </a:lnTo>
                  <a:lnTo>
                    <a:pt x="43" y="9"/>
                  </a:lnTo>
                  <a:lnTo>
                    <a:pt x="36" y="7"/>
                  </a:lnTo>
                  <a:lnTo>
                    <a:pt x="29" y="2"/>
                  </a:lnTo>
                  <a:lnTo>
                    <a:pt x="11" y="0"/>
                  </a:lnTo>
                  <a:lnTo>
                    <a:pt x="4"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2" name="Freeform 2759">
              <a:extLst>
                <a:ext uri="{FF2B5EF4-FFF2-40B4-BE49-F238E27FC236}">
                  <a16:creationId xmlns:a16="http://schemas.microsoft.com/office/drawing/2014/main" xmlns="" id="{D1CB8AEF-CF78-3444-8EDA-DF0F3EA037AA}"/>
                </a:ext>
              </a:extLst>
            </p:cNvPr>
            <p:cNvSpPr>
              <a:spLocks/>
            </p:cNvSpPr>
            <p:nvPr/>
          </p:nvSpPr>
          <p:spPr bwMode="auto">
            <a:xfrm>
              <a:off x="4139" y="3071"/>
              <a:ext cx="45" cy="20"/>
            </a:xfrm>
            <a:custGeom>
              <a:avLst/>
              <a:gdLst>
                <a:gd name="T0" fmla="*/ 2 w 45"/>
                <a:gd name="T1" fmla="*/ 9 h 20"/>
                <a:gd name="T2" fmla="*/ 2 w 45"/>
                <a:gd name="T3" fmla="*/ 9 h 20"/>
                <a:gd name="T4" fmla="*/ 9 w 45"/>
                <a:gd name="T5" fmla="*/ 13 h 20"/>
                <a:gd name="T6" fmla="*/ 16 w 45"/>
                <a:gd name="T7" fmla="*/ 16 h 20"/>
                <a:gd name="T8" fmla="*/ 34 w 45"/>
                <a:gd name="T9" fmla="*/ 20 h 20"/>
                <a:gd name="T10" fmla="*/ 34 w 45"/>
                <a:gd name="T11" fmla="*/ 20 h 20"/>
                <a:gd name="T12" fmla="*/ 40 w 45"/>
                <a:gd name="T13" fmla="*/ 18 h 20"/>
                <a:gd name="T14" fmla="*/ 45 w 45"/>
                <a:gd name="T15" fmla="*/ 16 h 20"/>
                <a:gd name="T16" fmla="*/ 45 w 45"/>
                <a:gd name="T17" fmla="*/ 13 h 20"/>
                <a:gd name="T18" fmla="*/ 43 w 45"/>
                <a:gd name="T19" fmla="*/ 9 h 20"/>
                <a:gd name="T20" fmla="*/ 43 w 45"/>
                <a:gd name="T21" fmla="*/ 9 h 20"/>
                <a:gd name="T22" fmla="*/ 36 w 45"/>
                <a:gd name="T23" fmla="*/ 7 h 20"/>
                <a:gd name="T24" fmla="*/ 29 w 45"/>
                <a:gd name="T25" fmla="*/ 2 h 20"/>
                <a:gd name="T26" fmla="*/ 11 w 45"/>
                <a:gd name="T27" fmla="*/ 0 h 20"/>
                <a:gd name="T28" fmla="*/ 11 w 45"/>
                <a:gd name="T29" fmla="*/ 0 h 20"/>
                <a:gd name="T30" fmla="*/ 4 w 45"/>
                <a:gd name="T31" fmla="*/ 2 h 20"/>
                <a:gd name="T32" fmla="*/ 0 w 45"/>
                <a:gd name="T33" fmla="*/ 2 h 20"/>
                <a:gd name="T34" fmla="*/ 0 w 45"/>
                <a:gd name="T35" fmla="*/ 7 h 20"/>
                <a:gd name="T36" fmla="*/ 2 w 45"/>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20">
                  <a:moveTo>
                    <a:pt x="2" y="9"/>
                  </a:moveTo>
                  <a:lnTo>
                    <a:pt x="2" y="9"/>
                  </a:lnTo>
                  <a:lnTo>
                    <a:pt x="9" y="13"/>
                  </a:lnTo>
                  <a:lnTo>
                    <a:pt x="16" y="16"/>
                  </a:lnTo>
                  <a:lnTo>
                    <a:pt x="34" y="20"/>
                  </a:lnTo>
                  <a:lnTo>
                    <a:pt x="40" y="18"/>
                  </a:lnTo>
                  <a:lnTo>
                    <a:pt x="45" y="16"/>
                  </a:lnTo>
                  <a:lnTo>
                    <a:pt x="45" y="13"/>
                  </a:lnTo>
                  <a:lnTo>
                    <a:pt x="43" y="9"/>
                  </a:lnTo>
                  <a:lnTo>
                    <a:pt x="36" y="7"/>
                  </a:lnTo>
                  <a:lnTo>
                    <a:pt x="29" y="2"/>
                  </a:lnTo>
                  <a:lnTo>
                    <a:pt x="11" y="0"/>
                  </a:lnTo>
                  <a:lnTo>
                    <a:pt x="4"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3" name="Freeform 2760">
              <a:extLst>
                <a:ext uri="{FF2B5EF4-FFF2-40B4-BE49-F238E27FC236}">
                  <a16:creationId xmlns:a16="http://schemas.microsoft.com/office/drawing/2014/main" xmlns="" id="{FDEAEF1F-B768-104D-BA2E-774A3213CD0E}"/>
                </a:ext>
              </a:extLst>
            </p:cNvPr>
            <p:cNvSpPr>
              <a:spLocks/>
            </p:cNvSpPr>
            <p:nvPr/>
          </p:nvSpPr>
          <p:spPr bwMode="auto">
            <a:xfrm>
              <a:off x="4098" y="3071"/>
              <a:ext cx="45" cy="20"/>
            </a:xfrm>
            <a:custGeom>
              <a:avLst/>
              <a:gdLst>
                <a:gd name="T0" fmla="*/ 3 w 45"/>
                <a:gd name="T1" fmla="*/ 11 h 20"/>
                <a:gd name="T2" fmla="*/ 3 w 45"/>
                <a:gd name="T3" fmla="*/ 11 h 20"/>
                <a:gd name="T4" fmla="*/ 9 w 45"/>
                <a:gd name="T5" fmla="*/ 13 h 20"/>
                <a:gd name="T6" fmla="*/ 16 w 45"/>
                <a:gd name="T7" fmla="*/ 18 h 20"/>
                <a:gd name="T8" fmla="*/ 34 w 45"/>
                <a:gd name="T9" fmla="*/ 20 h 20"/>
                <a:gd name="T10" fmla="*/ 34 w 45"/>
                <a:gd name="T11" fmla="*/ 20 h 20"/>
                <a:gd name="T12" fmla="*/ 41 w 45"/>
                <a:gd name="T13" fmla="*/ 18 h 20"/>
                <a:gd name="T14" fmla="*/ 45 w 45"/>
                <a:gd name="T15" fmla="*/ 16 h 20"/>
                <a:gd name="T16" fmla="*/ 45 w 45"/>
                <a:gd name="T17" fmla="*/ 13 h 20"/>
                <a:gd name="T18" fmla="*/ 43 w 45"/>
                <a:gd name="T19" fmla="*/ 9 h 20"/>
                <a:gd name="T20" fmla="*/ 43 w 45"/>
                <a:gd name="T21" fmla="*/ 9 h 20"/>
                <a:gd name="T22" fmla="*/ 36 w 45"/>
                <a:gd name="T23" fmla="*/ 7 h 20"/>
                <a:gd name="T24" fmla="*/ 30 w 45"/>
                <a:gd name="T25" fmla="*/ 4 h 20"/>
                <a:gd name="T26" fmla="*/ 12 w 45"/>
                <a:gd name="T27" fmla="*/ 0 h 20"/>
                <a:gd name="T28" fmla="*/ 12 w 45"/>
                <a:gd name="T29" fmla="*/ 0 h 20"/>
                <a:gd name="T30" fmla="*/ 5 w 45"/>
                <a:gd name="T31" fmla="*/ 2 h 20"/>
                <a:gd name="T32" fmla="*/ 0 w 45"/>
                <a:gd name="T33" fmla="*/ 4 h 20"/>
                <a:gd name="T34" fmla="*/ 0 w 45"/>
                <a:gd name="T35" fmla="*/ 7 h 20"/>
                <a:gd name="T36" fmla="*/ 3 w 45"/>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20">
                  <a:moveTo>
                    <a:pt x="3" y="11"/>
                  </a:moveTo>
                  <a:lnTo>
                    <a:pt x="3" y="11"/>
                  </a:lnTo>
                  <a:lnTo>
                    <a:pt x="9" y="13"/>
                  </a:lnTo>
                  <a:lnTo>
                    <a:pt x="16" y="18"/>
                  </a:lnTo>
                  <a:lnTo>
                    <a:pt x="34" y="20"/>
                  </a:lnTo>
                  <a:lnTo>
                    <a:pt x="41" y="18"/>
                  </a:lnTo>
                  <a:lnTo>
                    <a:pt x="45" y="16"/>
                  </a:lnTo>
                  <a:lnTo>
                    <a:pt x="45" y="13"/>
                  </a:lnTo>
                  <a:lnTo>
                    <a:pt x="43" y="9"/>
                  </a:lnTo>
                  <a:lnTo>
                    <a:pt x="36" y="7"/>
                  </a:lnTo>
                  <a:lnTo>
                    <a:pt x="30" y="4"/>
                  </a:lnTo>
                  <a:lnTo>
                    <a:pt x="12" y="0"/>
                  </a:lnTo>
                  <a:lnTo>
                    <a:pt x="5" y="2"/>
                  </a:lnTo>
                  <a:lnTo>
                    <a:pt x="0"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4" name="Freeform 2761">
              <a:extLst>
                <a:ext uri="{FF2B5EF4-FFF2-40B4-BE49-F238E27FC236}">
                  <a16:creationId xmlns:a16="http://schemas.microsoft.com/office/drawing/2014/main" xmlns="" id="{3745BB1D-B1D8-254E-AAD7-A49402424A2F}"/>
                </a:ext>
              </a:extLst>
            </p:cNvPr>
            <p:cNvSpPr>
              <a:spLocks/>
            </p:cNvSpPr>
            <p:nvPr/>
          </p:nvSpPr>
          <p:spPr bwMode="auto">
            <a:xfrm>
              <a:off x="4098" y="3071"/>
              <a:ext cx="45" cy="20"/>
            </a:xfrm>
            <a:custGeom>
              <a:avLst/>
              <a:gdLst>
                <a:gd name="T0" fmla="*/ 3 w 45"/>
                <a:gd name="T1" fmla="*/ 11 h 20"/>
                <a:gd name="T2" fmla="*/ 3 w 45"/>
                <a:gd name="T3" fmla="*/ 11 h 20"/>
                <a:gd name="T4" fmla="*/ 9 w 45"/>
                <a:gd name="T5" fmla="*/ 13 h 20"/>
                <a:gd name="T6" fmla="*/ 16 w 45"/>
                <a:gd name="T7" fmla="*/ 18 h 20"/>
                <a:gd name="T8" fmla="*/ 34 w 45"/>
                <a:gd name="T9" fmla="*/ 20 h 20"/>
                <a:gd name="T10" fmla="*/ 34 w 45"/>
                <a:gd name="T11" fmla="*/ 20 h 20"/>
                <a:gd name="T12" fmla="*/ 41 w 45"/>
                <a:gd name="T13" fmla="*/ 18 h 20"/>
                <a:gd name="T14" fmla="*/ 45 w 45"/>
                <a:gd name="T15" fmla="*/ 16 h 20"/>
                <a:gd name="T16" fmla="*/ 45 w 45"/>
                <a:gd name="T17" fmla="*/ 13 h 20"/>
                <a:gd name="T18" fmla="*/ 43 w 45"/>
                <a:gd name="T19" fmla="*/ 9 h 20"/>
                <a:gd name="T20" fmla="*/ 43 w 45"/>
                <a:gd name="T21" fmla="*/ 9 h 20"/>
                <a:gd name="T22" fmla="*/ 36 w 45"/>
                <a:gd name="T23" fmla="*/ 7 h 20"/>
                <a:gd name="T24" fmla="*/ 30 w 45"/>
                <a:gd name="T25" fmla="*/ 4 h 20"/>
                <a:gd name="T26" fmla="*/ 12 w 45"/>
                <a:gd name="T27" fmla="*/ 0 h 20"/>
                <a:gd name="T28" fmla="*/ 12 w 45"/>
                <a:gd name="T29" fmla="*/ 0 h 20"/>
                <a:gd name="T30" fmla="*/ 5 w 45"/>
                <a:gd name="T31" fmla="*/ 2 h 20"/>
                <a:gd name="T32" fmla="*/ 0 w 45"/>
                <a:gd name="T33" fmla="*/ 4 h 20"/>
                <a:gd name="T34" fmla="*/ 0 w 45"/>
                <a:gd name="T35" fmla="*/ 7 h 20"/>
                <a:gd name="T36" fmla="*/ 3 w 45"/>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20">
                  <a:moveTo>
                    <a:pt x="3" y="11"/>
                  </a:moveTo>
                  <a:lnTo>
                    <a:pt x="3" y="11"/>
                  </a:lnTo>
                  <a:lnTo>
                    <a:pt x="9" y="13"/>
                  </a:lnTo>
                  <a:lnTo>
                    <a:pt x="16" y="18"/>
                  </a:lnTo>
                  <a:lnTo>
                    <a:pt x="34" y="20"/>
                  </a:lnTo>
                  <a:lnTo>
                    <a:pt x="41" y="18"/>
                  </a:lnTo>
                  <a:lnTo>
                    <a:pt x="45" y="16"/>
                  </a:lnTo>
                  <a:lnTo>
                    <a:pt x="45" y="13"/>
                  </a:lnTo>
                  <a:lnTo>
                    <a:pt x="43" y="9"/>
                  </a:lnTo>
                  <a:lnTo>
                    <a:pt x="36" y="7"/>
                  </a:lnTo>
                  <a:lnTo>
                    <a:pt x="30" y="4"/>
                  </a:lnTo>
                  <a:lnTo>
                    <a:pt x="12" y="0"/>
                  </a:lnTo>
                  <a:lnTo>
                    <a:pt x="5" y="2"/>
                  </a:lnTo>
                  <a:lnTo>
                    <a:pt x="0"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5" name="Freeform 2762">
              <a:extLst>
                <a:ext uri="{FF2B5EF4-FFF2-40B4-BE49-F238E27FC236}">
                  <a16:creationId xmlns:a16="http://schemas.microsoft.com/office/drawing/2014/main" xmlns="" id="{1ED795DA-1F0B-9D48-8833-A4D6958CF0D5}"/>
                </a:ext>
              </a:extLst>
            </p:cNvPr>
            <p:cNvSpPr>
              <a:spLocks/>
            </p:cNvSpPr>
            <p:nvPr/>
          </p:nvSpPr>
          <p:spPr bwMode="auto">
            <a:xfrm>
              <a:off x="4060" y="3073"/>
              <a:ext cx="43" cy="18"/>
            </a:xfrm>
            <a:custGeom>
              <a:avLst/>
              <a:gdLst>
                <a:gd name="T0" fmla="*/ 2 w 43"/>
                <a:gd name="T1" fmla="*/ 9 h 18"/>
                <a:gd name="T2" fmla="*/ 2 w 43"/>
                <a:gd name="T3" fmla="*/ 9 h 18"/>
                <a:gd name="T4" fmla="*/ 7 w 43"/>
                <a:gd name="T5" fmla="*/ 11 h 18"/>
                <a:gd name="T6" fmla="*/ 16 w 43"/>
                <a:gd name="T7" fmla="*/ 16 h 18"/>
                <a:gd name="T8" fmla="*/ 32 w 43"/>
                <a:gd name="T9" fmla="*/ 18 h 18"/>
                <a:gd name="T10" fmla="*/ 32 w 43"/>
                <a:gd name="T11" fmla="*/ 18 h 18"/>
                <a:gd name="T12" fmla="*/ 38 w 43"/>
                <a:gd name="T13" fmla="*/ 18 h 18"/>
                <a:gd name="T14" fmla="*/ 43 w 43"/>
                <a:gd name="T15" fmla="*/ 16 h 18"/>
                <a:gd name="T16" fmla="*/ 43 w 43"/>
                <a:gd name="T17" fmla="*/ 11 h 18"/>
                <a:gd name="T18" fmla="*/ 41 w 43"/>
                <a:gd name="T19" fmla="*/ 9 h 18"/>
                <a:gd name="T20" fmla="*/ 41 w 43"/>
                <a:gd name="T21" fmla="*/ 9 h 18"/>
                <a:gd name="T22" fmla="*/ 34 w 43"/>
                <a:gd name="T23" fmla="*/ 5 h 18"/>
                <a:gd name="T24" fmla="*/ 27 w 43"/>
                <a:gd name="T25" fmla="*/ 2 h 18"/>
                <a:gd name="T26" fmla="*/ 9 w 43"/>
                <a:gd name="T27" fmla="*/ 0 h 18"/>
                <a:gd name="T28" fmla="*/ 9 w 43"/>
                <a:gd name="T29" fmla="*/ 0 h 18"/>
                <a:gd name="T30" fmla="*/ 4 w 43"/>
                <a:gd name="T31" fmla="*/ 0 h 18"/>
                <a:gd name="T32" fmla="*/ 0 w 43"/>
                <a:gd name="T33" fmla="*/ 2 h 18"/>
                <a:gd name="T34" fmla="*/ 0 w 43"/>
                <a:gd name="T35" fmla="*/ 5 h 18"/>
                <a:gd name="T36" fmla="*/ 2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2" y="9"/>
                  </a:moveTo>
                  <a:lnTo>
                    <a:pt x="2" y="9"/>
                  </a:lnTo>
                  <a:lnTo>
                    <a:pt x="7" y="11"/>
                  </a:lnTo>
                  <a:lnTo>
                    <a:pt x="16" y="16"/>
                  </a:lnTo>
                  <a:lnTo>
                    <a:pt x="32" y="18"/>
                  </a:lnTo>
                  <a:lnTo>
                    <a:pt x="38" y="18"/>
                  </a:lnTo>
                  <a:lnTo>
                    <a:pt x="43" y="16"/>
                  </a:lnTo>
                  <a:lnTo>
                    <a:pt x="43" y="11"/>
                  </a:lnTo>
                  <a:lnTo>
                    <a:pt x="41" y="9"/>
                  </a:lnTo>
                  <a:lnTo>
                    <a:pt x="34" y="5"/>
                  </a:lnTo>
                  <a:lnTo>
                    <a:pt x="27" y="2"/>
                  </a:lnTo>
                  <a:lnTo>
                    <a:pt x="9"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6" name="Freeform 2763">
              <a:extLst>
                <a:ext uri="{FF2B5EF4-FFF2-40B4-BE49-F238E27FC236}">
                  <a16:creationId xmlns:a16="http://schemas.microsoft.com/office/drawing/2014/main" xmlns="" id="{06D4C576-C2BF-E340-ACDF-4FA53B4B1EA5}"/>
                </a:ext>
              </a:extLst>
            </p:cNvPr>
            <p:cNvSpPr>
              <a:spLocks/>
            </p:cNvSpPr>
            <p:nvPr/>
          </p:nvSpPr>
          <p:spPr bwMode="auto">
            <a:xfrm>
              <a:off x="4060" y="3073"/>
              <a:ext cx="43" cy="18"/>
            </a:xfrm>
            <a:custGeom>
              <a:avLst/>
              <a:gdLst>
                <a:gd name="T0" fmla="*/ 2 w 43"/>
                <a:gd name="T1" fmla="*/ 9 h 18"/>
                <a:gd name="T2" fmla="*/ 2 w 43"/>
                <a:gd name="T3" fmla="*/ 9 h 18"/>
                <a:gd name="T4" fmla="*/ 7 w 43"/>
                <a:gd name="T5" fmla="*/ 11 h 18"/>
                <a:gd name="T6" fmla="*/ 16 w 43"/>
                <a:gd name="T7" fmla="*/ 16 h 18"/>
                <a:gd name="T8" fmla="*/ 32 w 43"/>
                <a:gd name="T9" fmla="*/ 18 h 18"/>
                <a:gd name="T10" fmla="*/ 32 w 43"/>
                <a:gd name="T11" fmla="*/ 18 h 18"/>
                <a:gd name="T12" fmla="*/ 38 w 43"/>
                <a:gd name="T13" fmla="*/ 18 h 18"/>
                <a:gd name="T14" fmla="*/ 43 w 43"/>
                <a:gd name="T15" fmla="*/ 16 h 18"/>
                <a:gd name="T16" fmla="*/ 43 w 43"/>
                <a:gd name="T17" fmla="*/ 11 h 18"/>
                <a:gd name="T18" fmla="*/ 41 w 43"/>
                <a:gd name="T19" fmla="*/ 9 h 18"/>
                <a:gd name="T20" fmla="*/ 41 w 43"/>
                <a:gd name="T21" fmla="*/ 9 h 18"/>
                <a:gd name="T22" fmla="*/ 34 w 43"/>
                <a:gd name="T23" fmla="*/ 5 h 18"/>
                <a:gd name="T24" fmla="*/ 27 w 43"/>
                <a:gd name="T25" fmla="*/ 2 h 18"/>
                <a:gd name="T26" fmla="*/ 9 w 43"/>
                <a:gd name="T27" fmla="*/ 0 h 18"/>
                <a:gd name="T28" fmla="*/ 9 w 43"/>
                <a:gd name="T29" fmla="*/ 0 h 18"/>
                <a:gd name="T30" fmla="*/ 4 w 43"/>
                <a:gd name="T31" fmla="*/ 0 h 18"/>
                <a:gd name="T32" fmla="*/ 0 w 43"/>
                <a:gd name="T33" fmla="*/ 2 h 18"/>
                <a:gd name="T34" fmla="*/ 0 w 43"/>
                <a:gd name="T35" fmla="*/ 5 h 18"/>
                <a:gd name="T36" fmla="*/ 2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2" y="9"/>
                  </a:moveTo>
                  <a:lnTo>
                    <a:pt x="2" y="9"/>
                  </a:lnTo>
                  <a:lnTo>
                    <a:pt x="7" y="11"/>
                  </a:lnTo>
                  <a:lnTo>
                    <a:pt x="16" y="16"/>
                  </a:lnTo>
                  <a:lnTo>
                    <a:pt x="32" y="18"/>
                  </a:lnTo>
                  <a:lnTo>
                    <a:pt x="38" y="18"/>
                  </a:lnTo>
                  <a:lnTo>
                    <a:pt x="43" y="16"/>
                  </a:lnTo>
                  <a:lnTo>
                    <a:pt x="43" y="11"/>
                  </a:lnTo>
                  <a:lnTo>
                    <a:pt x="41" y="9"/>
                  </a:lnTo>
                  <a:lnTo>
                    <a:pt x="34" y="5"/>
                  </a:lnTo>
                  <a:lnTo>
                    <a:pt x="27" y="2"/>
                  </a:lnTo>
                  <a:lnTo>
                    <a:pt x="9"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7" name="Freeform 2764">
              <a:extLst>
                <a:ext uri="{FF2B5EF4-FFF2-40B4-BE49-F238E27FC236}">
                  <a16:creationId xmlns:a16="http://schemas.microsoft.com/office/drawing/2014/main" xmlns="" id="{564225E9-6019-F14F-A9AE-6A74C362B6C6}"/>
                </a:ext>
              </a:extLst>
            </p:cNvPr>
            <p:cNvSpPr>
              <a:spLocks/>
            </p:cNvSpPr>
            <p:nvPr/>
          </p:nvSpPr>
          <p:spPr bwMode="auto">
            <a:xfrm>
              <a:off x="4022" y="3073"/>
              <a:ext cx="42" cy="18"/>
            </a:xfrm>
            <a:custGeom>
              <a:avLst/>
              <a:gdLst>
                <a:gd name="T0" fmla="*/ 2 w 42"/>
                <a:gd name="T1" fmla="*/ 9 h 18"/>
                <a:gd name="T2" fmla="*/ 2 w 42"/>
                <a:gd name="T3" fmla="*/ 9 h 18"/>
                <a:gd name="T4" fmla="*/ 9 w 42"/>
                <a:gd name="T5" fmla="*/ 14 h 18"/>
                <a:gd name="T6" fmla="*/ 15 w 42"/>
                <a:gd name="T7" fmla="*/ 16 h 18"/>
                <a:gd name="T8" fmla="*/ 31 w 42"/>
                <a:gd name="T9" fmla="*/ 18 h 18"/>
                <a:gd name="T10" fmla="*/ 31 w 42"/>
                <a:gd name="T11" fmla="*/ 18 h 18"/>
                <a:gd name="T12" fmla="*/ 38 w 42"/>
                <a:gd name="T13" fmla="*/ 18 h 18"/>
                <a:gd name="T14" fmla="*/ 42 w 42"/>
                <a:gd name="T15" fmla="*/ 16 h 18"/>
                <a:gd name="T16" fmla="*/ 42 w 42"/>
                <a:gd name="T17" fmla="*/ 11 h 18"/>
                <a:gd name="T18" fmla="*/ 40 w 42"/>
                <a:gd name="T19" fmla="*/ 9 h 18"/>
                <a:gd name="T20" fmla="*/ 40 w 42"/>
                <a:gd name="T21" fmla="*/ 9 h 18"/>
                <a:gd name="T22" fmla="*/ 33 w 42"/>
                <a:gd name="T23" fmla="*/ 5 h 18"/>
                <a:gd name="T24" fmla="*/ 27 w 42"/>
                <a:gd name="T25" fmla="*/ 2 h 18"/>
                <a:gd name="T26" fmla="*/ 11 w 42"/>
                <a:gd name="T27" fmla="*/ 0 h 18"/>
                <a:gd name="T28" fmla="*/ 11 w 42"/>
                <a:gd name="T29" fmla="*/ 0 h 18"/>
                <a:gd name="T30" fmla="*/ 4 w 42"/>
                <a:gd name="T31" fmla="*/ 0 h 18"/>
                <a:gd name="T32" fmla="*/ 0 w 42"/>
                <a:gd name="T33" fmla="*/ 2 h 18"/>
                <a:gd name="T34" fmla="*/ 0 w 42"/>
                <a:gd name="T35" fmla="*/ 5 h 18"/>
                <a:gd name="T36" fmla="*/ 2 w 4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 h="18">
                  <a:moveTo>
                    <a:pt x="2" y="9"/>
                  </a:moveTo>
                  <a:lnTo>
                    <a:pt x="2" y="9"/>
                  </a:lnTo>
                  <a:lnTo>
                    <a:pt x="9" y="14"/>
                  </a:lnTo>
                  <a:lnTo>
                    <a:pt x="15" y="16"/>
                  </a:lnTo>
                  <a:lnTo>
                    <a:pt x="31" y="18"/>
                  </a:lnTo>
                  <a:lnTo>
                    <a:pt x="38" y="18"/>
                  </a:lnTo>
                  <a:lnTo>
                    <a:pt x="42" y="16"/>
                  </a:lnTo>
                  <a:lnTo>
                    <a:pt x="42" y="11"/>
                  </a:lnTo>
                  <a:lnTo>
                    <a:pt x="40" y="9"/>
                  </a:lnTo>
                  <a:lnTo>
                    <a:pt x="33" y="5"/>
                  </a:lnTo>
                  <a:lnTo>
                    <a:pt x="27" y="2"/>
                  </a:lnTo>
                  <a:lnTo>
                    <a:pt x="11"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8" name="Freeform 2765">
              <a:extLst>
                <a:ext uri="{FF2B5EF4-FFF2-40B4-BE49-F238E27FC236}">
                  <a16:creationId xmlns:a16="http://schemas.microsoft.com/office/drawing/2014/main" xmlns="" id="{D58AA92A-27CD-4447-AD79-C6674A2B497A}"/>
                </a:ext>
              </a:extLst>
            </p:cNvPr>
            <p:cNvSpPr>
              <a:spLocks/>
            </p:cNvSpPr>
            <p:nvPr/>
          </p:nvSpPr>
          <p:spPr bwMode="auto">
            <a:xfrm>
              <a:off x="4022" y="3073"/>
              <a:ext cx="42" cy="18"/>
            </a:xfrm>
            <a:custGeom>
              <a:avLst/>
              <a:gdLst>
                <a:gd name="T0" fmla="*/ 2 w 42"/>
                <a:gd name="T1" fmla="*/ 9 h 18"/>
                <a:gd name="T2" fmla="*/ 2 w 42"/>
                <a:gd name="T3" fmla="*/ 9 h 18"/>
                <a:gd name="T4" fmla="*/ 9 w 42"/>
                <a:gd name="T5" fmla="*/ 14 h 18"/>
                <a:gd name="T6" fmla="*/ 15 w 42"/>
                <a:gd name="T7" fmla="*/ 16 h 18"/>
                <a:gd name="T8" fmla="*/ 31 w 42"/>
                <a:gd name="T9" fmla="*/ 18 h 18"/>
                <a:gd name="T10" fmla="*/ 31 w 42"/>
                <a:gd name="T11" fmla="*/ 18 h 18"/>
                <a:gd name="T12" fmla="*/ 38 w 42"/>
                <a:gd name="T13" fmla="*/ 18 h 18"/>
                <a:gd name="T14" fmla="*/ 42 w 42"/>
                <a:gd name="T15" fmla="*/ 16 h 18"/>
                <a:gd name="T16" fmla="*/ 42 w 42"/>
                <a:gd name="T17" fmla="*/ 11 h 18"/>
                <a:gd name="T18" fmla="*/ 40 w 42"/>
                <a:gd name="T19" fmla="*/ 9 h 18"/>
                <a:gd name="T20" fmla="*/ 40 w 42"/>
                <a:gd name="T21" fmla="*/ 9 h 18"/>
                <a:gd name="T22" fmla="*/ 33 w 42"/>
                <a:gd name="T23" fmla="*/ 5 h 18"/>
                <a:gd name="T24" fmla="*/ 27 w 42"/>
                <a:gd name="T25" fmla="*/ 2 h 18"/>
                <a:gd name="T26" fmla="*/ 11 w 42"/>
                <a:gd name="T27" fmla="*/ 0 h 18"/>
                <a:gd name="T28" fmla="*/ 11 w 42"/>
                <a:gd name="T29" fmla="*/ 0 h 18"/>
                <a:gd name="T30" fmla="*/ 4 w 42"/>
                <a:gd name="T31" fmla="*/ 0 h 18"/>
                <a:gd name="T32" fmla="*/ 0 w 42"/>
                <a:gd name="T33" fmla="*/ 2 h 18"/>
                <a:gd name="T34" fmla="*/ 0 w 42"/>
                <a:gd name="T35" fmla="*/ 5 h 18"/>
                <a:gd name="T36" fmla="*/ 2 w 4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 h="18">
                  <a:moveTo>
                    <a:pt x="2" y="9"/>
                  </a:moveTo>
                  <a:lnTo>
                    <a:pt x="2" y="9"/>
                  </a:lnTo>
                  <a:lnTo>
                    <a:pt x="9" y="14"/>
                  </a:lnTo>
                  <a:lnTo>
                    <a:pt x="15" y="16"/>
                  </a:lnTo>
                  <a:lnTo>
                    <a:pt x="31" y="18"/>
                  </a:lnTo>
                  <a:lnTo>
                    <a:pt x="38" y="18"/>
                  </a:lnTo>
                  <a:lnTo>
                    <a:pt x="42" y="16"/>
                  </a:lnTo>
                  <a:lnTo>
                    <a:pt x="42" y="11"/>
                  </a:lnTo>
                  <a:lnTo>
                    <a:pt x="40" y="9"/>
                  </a:lnTo>
                  <a:lnTo>
                    <a:pt x="33" y="5"/>
                  </a:lnTo>
                  <a:lnTo>
                    <a:pt x="27" y="2"/>
                  </a:lnTo>
                  <a:lnTo>
                    <a:pt x="11"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49" name="Freeform 2766">
              <a:extLst>
                <a:ext uri="{FF2B5EF4-FFF2-40B4-BE49-F238E27FC236}">
                  <a16:creationId xmlns:a16="http://schemas.microsoft.com/office/drawing/2014/main" xmlns="" id="{D29866DC-9A48-D842-96FC-AC20E509F34C}"/>
                </a:ext>
              </a:extLst>
            </p:cNvPr>
            <p:cNvSpPr>
              <a:spLocks/>
            </p:cNvSpPr>
            <p:nvPr/>
          </p:nvSpPr>
          <p:spPr bwMode="auto">
            <a:xfrm>
              <a:off x="3986" y="3073"/>
              <a:ext cx="40" cy="18"/>
            </a:xfrm>
            <a:custGeom>
              <a:avLst/>
              <a:gdLst>
                <a:gd name="T0" fmla="*/ 2 w 40"/>
                <a:gd name="T1" fmla="*/ 9 h 18"/>
                <a:gd name="T2" fmla="*/ 2 w 40"/>
                <a:gd name="T3" fmla="*/ 9 h 18"/>
                <a:gd name="T4" fmla="*/ 6 w 40"/>
                <a:gd name="T5" fmla="*/ 14 h 18"/>
                <a:gd name="T6" fmla="*/ 13 w 40"/>
                <a:gd name="T7" fmla="*/ 16 h 18"/>
                <a:gd name="T8" fmla="*/ 31 w 40"/>
                <a:gd name="T9" fmla="*/ 18 h 18"/>
                <a:gd name="T10" fmla="*/ 31 w 40"/>
                <a:gd name="T11" fmla="*/ 18 h 18"/>
                <a:gd name="T12" fmla="*/ 36 w 40"/>
                <a:gd name="T13" fmla="*/ 18 h 18"/>
                <a:gd name="T14" fmla="*/ 40 w 40"/>
                <a:gd name="T15" fmla="*/ 16 h 18"/>
                <a:gd name="T16" fmla="*/ 40 w 40"/>
                <a:gd name="T17" fmla="*/ 14 h 18"/>
                <a:gd name="T18" fmla="*/ 38 w 40"/>
                <a:gd name="T19" fmla="*/ 9 h 18"/>
                <a:gd name="T20" fmla="*/ 38 w 40"/>
                <a:gd name="T21" fmla="*/ 9 h 18"/>
                <a:gd name="T22" fmla="*/ 33 w 40"/>
                <a:gd name="T23" fmla="*/ 5 h 18"/>
                <a:gd name="T24" fmla="*/ 24 w 40"/>
                <a:gd name="T25" fmla="*/ 2 h 18"/>
                <a:gd name="T26" fmla="*/ 9 w 40"/>
                <a:gd name="T27" fmla="*/ 0 h 18"/>
                <a:gd name="T28" fmla="*/ 9 w 40"/>
                <a:gd name="T29" fmla="*/ 0 h 18"/>
                <a:gd name="T30" fmla="*/ 2 w 40"/>
                <a:gd name="T31" fmla="*/ 0 h 18"/>
                <a:gd name="T32" fmla="*/ 0 w 40"/>
                <a:gd name="T33" fmla="*/ 2 h 18"/>
                <a:gd name="T34" fmla="*/ 0 w 40"/>
                <a:gd name="T35" fmla="*/ 5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6" y="14"/>
                  </a:lnTo>
                  <a:lnTo>
                    <a:pt x="13" y="16"/>
                  </a:lnTo>
                  <a:lnTo>
                    <a:pt x="31" y="18"/>
                  </a:lnTo>
                  <a:lnTo>
                    <a:pt x="36" y="18"/>
                  </a:lnTo>
                  <a:lnTo>
                    <a:pt x="40" y="16"/>
                  </a:lnTo>
                  <a:lnTo>
                    <a:pt x="40" y="14"/>
                  </a:lnTo>
                  <a:lnTo>
                    <a:pt x="38" y="9"/>
                  </a:lnTo>
                  <a:lnTo>
                    <a:pt x="33" y="5"/>
                  </a:lnTo>
                  <a:lnTo>
                    <a:pt x="24" y="2"/>
                  </a:lnTo>
                  <a:lnTo>
                    <a:pt x="9"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0" name="Freeform 2767">
              <a:extLst>
                <a:ext uri="{FF2B5EF4-FFF2-40B4-BE49-F238E27FC236}">
                  <a16:creationId xmlns:a16="http://schemas.microsoft.com/office/drawing/2014/main" xmlns="" id="{C12EC281-7169-ED49-BA93-B4B2F183A4CA}"/>
                </a:ext>
              </a:extLst>
            </p:cNvPr>
            <p:cNvSpPr>
              <a:spLocks/>
            </p:cNvSpPr>
            <p:nvPr/>
          </p:nvSpPr>
          <p:spPr bwMode="auto">
            <a:xfrm>
              <a:off x="3986" y="3073"/>
              <a:ext cx="40" cy="18"/>
            </a:xfrm>
            <a:custGeom>
              <a:avLst/>
              <a:gdLst>
                <a:gd name="T0" fmla="*/ 2 w 40"/>
                <a:gd name="T1" fmla="*/ 9 h 18"/>
                <a:gd name="T2" fmla="*/ 2 w 40"/>
                <a:gd name="T3" fmla="*/ 9 h 18"/>
                <a:gd name="T4" fmla="*/ 6 w 40"/>
                <a:gd name="T5" fmla="*/ 14 h 18"/>
                <a:gd name="T6" fmla="*/ 13 w 40"/>
                <a:gd name="T7" fmla="*/ 16 h 18"/>
                <a:gd name="T8" fmla="*/ 31 w 40"/>
                <a:gd name="T9" fmla="*/ 18 h 18"/>
                <a:gd name="T10" fmla="*/ 31 w 40"/>
                <a:gd name="T11" fmla="*/ 18 h 18"/>
                <a:gd name="T12" fmla="*/ 36 w 40"/>
                <a:gd name="T13" fmla="*/ 18 h 18"/>
                <a:gd name="T14" fmla="*/ 40 w 40"/>
                <a:gd name="T15" fmla="*/ 16 h 18"/>
                <a:gd name="T16" fmla="*/ 40 w 40"/>
                <a:gd name="T17" fmla="*/ 14 h 18"/>
                <a:gd name="T18" fmla="*/ 38 w 40"/>
                <a:gd name="T19" fmla="*/ 9 h 18"/>
                <a:gd name="T20" fmla="*/ 38 w 40"/>
                <a:gd name="T21" fmla="*/ 9 h 18"/>
                <a:gd name="T22" fmla="*/ 33 w 40"/>
                <a:gd name="T23" fmla="*/ 5 h 18"/>
                <a:gd name="T24" fmla="*/ 24 w 40"/>
                <a:gd name="T25" fmla="*/ 2 h 18"/>
                <a:gd name="T26" fmla="*/ 9 w 40"/>
                <a:gd name="T27" fmla="*/ 0 h 18"/>
                <a:gd name="T28" fmla="*/ 9 w 40"/>
                <a:gd name="T29" fmla="*/ 0 h 18"/>
                <a:gd name="T30" fmla="*/ 2 w 40"/>
                <a:gd name="T31" fmla="*/ 0 h 18"/>
                <a:gd name="T32" fmla="*/ 0 w 40"/>
                <a:gd name="T33" fmla="*/ 2 h 18"/>
                <a:gd name="T34" fmla="*/ 0 w 40"/>
                <a:gd name="T35" fmla="*/ 5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6" y="14"/>
                  </a:lnTo>
                  <a:lnTo>
                    <a:pt x="13" y="16"/>
                  </a:lnTo>
                  <a:lnTo>
                    <a:pt x="31" y="18"/>
                  </a:lnTo>
                  <a:lnTo>
                    <a:pt x="36" y="18"/>
                  </a:lnTo>
                  <a:lnTo>
                    <a:pt x="40" y="16"/>
                  </a:lnTo>
                  <a:lnTo>
                    <a:pt x="40" y="14"/>
                  </a:lnTo>
                  <a:lnTo>
                    <a:pt x="38" y="9"/>
                  </a:lnTo>
                  <a:lnTo>
                    <a:pt x="33" y="5"/>
                  </a:lnTo>
                  <a:lnTo>
                    <a:pt x="24" y="2"/>
                  </a:lnTo>
                  <a:lnTo>
                    <a:pt x="9"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1" name="Freeform 2768">
              <a:extLst>
                <a:ext uri="{FF2B5EF4-FFF2-40B4-BE49-F238E27FC236}">
                  <a16:creationId xmlns:a16="http://schemas.microsoft.com/office/drawing/2014/main" xmlns="" id="{EDC51241-01F1-E849-A820-1DBC44855857}"/>
                </a:ext>
              </a:extLst>
            </p:cNvPr>
            <p:cNvSpPr>
              <a:spLocks/>
            </p:cNvSpPr>
            <p:nvPr/>
          </p:nvSpPr>
          <p:spPr bwMode="auto">
            <a:xfrm>
              <a:off x="3950" y="3073"/>
              <a:ext cx="40" cy="18"/>
            </a:xfrm>
            <a:custGeom>
              <a:avLst/>
              <a:gdLst>
                <a:gd name="T0" fmla="*/ 2 w 40"/>
                <a:gd name="T1" fmla="*/ 9 h 18"/>
                <a:gd name="T2" fmla="*/ 2 w 40"/>
                <a:gd name="T3" fmla="*/ 9 h 18"/>
                <a:gd name="T4" fmla="*/ 6 w 40"/>
                <a:gd name="T5" fmla="*/ 14 h 18"/>
                <a:gd name="T6" fmla="*/ 13 w 40"/>
                <a:gd name="T7" fmla="*/ 16 h 18"/>
                <a:gd name="T8" fmla="*/ 29 w 40"/>
                <a:gd name="T9" fmla="*/ 18 h 18"/>
                <a:gd name="T10" fmla="*/ 29 w 40"/>
                <a:gd name="T11" fmla="*/ 18 h 18"/>
                <a:gd name="T12" fmla="*/ 36 w 40"/>
                <a:gd name="T13" fmla="*/ 18 h 18"/>
                <a:gd name="T14" fmla="*/ 40 w 40"/>
                <a:gd name="T15" fmla="*/ 16 h 18"/>
                <a:gd name="T16" fmla="*/ 40 w 40"/>
                <a:gd name="T17" fmla="*/ 14 h 18"/>
                <a:gd name="T18" fmla="*/ 38 w 40"/>
                <a:gd name="T19" fmla="*/ 9 h 18"/>
                <a:gd name="T20" fmla="*/ 38 w 40"/>
                <a:gd name="T21" fmla="*/ 9 h 18"/>
                <a:gd name="T22" fmla="*/ 31 w 40"/>
                <a:gd name="T23" fmla="*/ 7 h 18"/>
                <a:gd name="T24" fmla="*/ 24 w 40"/>
                <a:gd name="T25" fmla="*/ 2 h 18"/>
                <a:gd name="T26" fmla="*/ 9 w 40"/>
                <a:gd name="T27" fmla="*/ 0 h 18"/>
                <a:gd name="T28" fmla="*/ 9 w 40"/>
                <a:gd name="T29" fmla="*/ 0 h 18"/>
                <a:gd name="T30" fmla="*/ 2 w 40"/>
                <a:gd name="T31" fmla="*/ 0 h 18"/>
                <a:gd name="T32" fmla="*/ 0 w 40"/>
                <a:gd name="T33" fmla="*/ 2 h 18"/>
                <a:gd name="T34" fmla="*/ 0 w 40"/>
                <a:gd name="T35" fmla="*/ 7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6" y="14"/>
                  </a:lnTo>
                  <a:lnTo>
                    <a:pt x="13" y="16"/>
                  </a:lnTo>
                  <a:lnTo>
                    <a:pt x="29" y="18"/>
                  </a:lnTo>
                  <a:lnTo>
                    <a:pt x="36" y="18"/>
                  </a:lnTo>
                  <a:lnTo>
                    <a:pt x="40" y="16"/>
                  </a:lnTo>
                  <a:lnTo>
                    <a:pt x="40" y="14"/>
                  </a:lnTo>
                  <a:lnTo>
                    <a:pt x="38" y="9"/>
                  </a:lnTo>
                  <a:lnTo>
                    <a:pt x="31" y="7"/>
                  </a:lnTo>
                  <a:lnTo>
                    <a:pt x="24" y="2"/>
                  </a:lnTo>
                  <a:lnTo>
                    <a:pt x="9"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2" name="Freeform 2769">
              <a:extLst>
                <a:ext uri="{FF2B5EF4-FFF2-40B4-BE49-F238E27FC236}">
                  <a16:creationId xmlns:a16="http://schemas.microsoft.com/office/drawing/2014/main" xmlns="" id="{67A1025E-DD6E-FE4A-B2A8-7EBC8FE43258}"/>
                </a:ext>
              </a:extLst>
            </p:cNvPr>
            <p:cNvSpPr>
              <a:spLocks/>
            </p:cNvSpPr>
            <p:nvPr/>
          </p:nvSpPr>
          <p:spPr bwMode="auto">
            <a:xfrm>
              <a:off x="3950" y="3073"/>
              <a:ext cx="40" cy="18"/>
            </a:xfrm>
            <a:custGeom>
              <a:avLst/>
              <a:gdLst>
                <a:gd name="T0" fmla="*/ 2 w 40"/>
                <a:gd name="T1" fmla="*/ 9 h 18"/>
                <a:gd name="T2" fmla="*/ 2 w 40"/>
                <a:gd name="T3" fmla="*/ 9 h 18"/>
                <a:gd name="T4" fmla="*/ 6 w 40"/>
                <a:gd name="T5" fmla="*/ 14 h 18"/>
                <a:gd name="T6" fmla="*/ 13 w 40"/>
                <a:gd name="T7" fmla="*/ 16 h 18"/>
                <a:gd name="T8" fmla="*/ 29 w 40"/>
                <a:gd name="T9" fmla="*/ 18 h 18"/>
                <a:gd name="T10" fmla="*/ 29 w 40"/>
                <a:gd name="T11" fmla="*/ 18 h 18"/>
                <a:gd name="T12" fmla="*/ 36 w 40"/>
                <a:gd name="T13" fmla="*/ 18 h 18"/>
                <a:gd name="T14" fmla="*/ 40 w 40"/>
                <a:gd name="T15" fmla="*/ 16 h 18"/>
                <a:gd name="T16" fmla="*/ 40 w 40"/>
                <a:gd name="T17" fmla="*/ 14 h 18"/>
                <a:gd name="T18" fmla="*/ 38 w 40"/>
                <a:gd name="T19" fmla="*/ 9 h 18"/>
                <a:gd name="T20" fmla="*/ 38 w 40"/>
                <a:gd name="T21" fmla="*/ 9 h 18"/>
                <a:gd name="T22" fmla="*/ 31 w 40"/>
                <a:gd name="T23" fmla="*/ 7 h 18"/>
                <a:gd name="T24" fmla="*/ 24 w 40"/>
                <a:gd name="T25" fmla="*/ 2 h 18"/>
                <a:gd name="T26" fmla="*/ 9 w 40"/>
                <a:gd name="T27" fmla="*/ 0 h 18"/>
                <a:gd name="T28" fmla="*/ 9 w 40"/>
                <a:gd name="T29" fmla="*/ 0 h 18"/>
                <a:gd name="T30" fmla="*/ 2 w 40"/>
                <a:gd name="T31" fmla="*/ 0 h 18"/>
                <a:gd name="T32" fmla="*/ 0 w 40"/>
                <a:gd name="T33" fmla="*/ 2 h 18"/>
                <a:gd name="T34" fmla="*/ 0 w 40"/>
                <a:gd name="T35" fmla="*/ 7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6" y="14"/>
                  </a:lnTo>
                  <a:lnTo>
                    <a:pt x="13" y="16"/>
                  </a:lnTo>
                  <a:lnTo>
                    <a:pt x="29" y="18"/>
                  </a:lnTo>
                  <a:lnTo>
                    <a:pt x="36" y="18"/>
                  </a:lnTo>
                  <a:lnTo>
                    <a:pt x="40" y="16"/>
                  </a:lnTo>
                  <a:lnTo>
                    <a:pt x="40" y="14"/>
                  </a:lnTo>
                  <a:lnTo>
                    <a:pt x="38" y="9"/>
                  </a:lnTo>
                  <a:lnTo>
                    <a:pt x="31" y="7"/>
                  </a:lnTo>
                  <a:lnTo>
                    <a:pt x="24" y="2"/>
                  </a:lnTo>
                  <a:lnTo>
                    <a:pt x="9"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3" name="Freeform 2770">
              <a:extLst>
                <a:ext uri="{FF2B5EF4-FFF2-40B4-BE49-F238E27FC236}">
                  <a16:creationId xmlns:a16="http://schemas.microsoft.com/office/drawing/2014/main" xmlns="" id="{9717FB7F-7710-7D48-A03E-9FB79C0D79B0}"/>
                </a:ext>
              </a:extLst>
            </p:cNvPr>
            <p:cNvSpPr>
              <a:spLocks/>
            </p:cNvSpPr>
            <p:nvPr/>
          </p:nvSpPr>
          <p:spPr bwMode="auto">
            <a:xfrm>
              <a:off x="3914" y="3073"/>
              <a:ext cx="40" cy="20"/>
            </a:xfrm>
            <a:custGeom>
              <a:avLst/>
              <a:gdLst>
                <a:gd name="T0" fmla="*/ 4 w 40"/>
                <a:gd name="T1" fmla="*/ 9 h 20"/>
                <a:gd name="T2" fmla="*/ 4 w 40"/>
                <a:gd name="T3" fmla="*/ 9 h 20"/>
                <a:gd name="T4" fmla="*/ 9 w 40"/>
                <a:gd name="T5" fmla="*/ 14 h 20"/>
                <a:gd name="T6" fmla="*/ 15 w 40"/>
                <a:gd name="T7" fmla="*/ 16 h 20"/>
                <a:gd name="T8" fmla="*/ 31 w 40"/>
                <a:gd name="T9" fmla="*/ 20 h 20"/>
                <a:gd name="T10" fmla="*/ 31 w 40"/>
                <a:gd name="T11" fmla="*/ 20 h 20"/>
                <a:gd name="T12" fmla="*/ 36 w 40"/>
                <a:gd name="T13" fmla="*/ 18 h 20"/>
                <a:gd name="T14" fmla="*/ 40 w 40"/>
                <a:gd name="T15" fmla="*/ 16 h 20"/>
                <a:gd name="T16" fmla="*/ 40 w 40"/>
                <a:gd name="T17" fmla="*/ 14 h 20"/>
                <a:gd name="T18" fmla="*/ 38 w 40"/>
                <a:gd name="T19" fmla="*/ 9 h 20"/>
                <a:gd name="T20" fmla="*/ 38 w 40"/>
                <a:gd name="T21" fmla="*/ 9 h 20"/>
                <a:gd name="T22" fmla="*/ 33 w 40"/>
                <a:gd name="T23" fmla="*/ 7 h 20"/>
                <a:gd name="T24" fmla="*/ 24 w 40"/>
                <a:gd name="T25" fmla="*/ 2 h 20"/>
                <a:gd name="T26" fmla="*/ 11 w 40"/>
                <a:gd name="T27" fmla="*/ 0 h 20"/>
                <a:gd name="T28" fmla="*/ 11 w 40"/>
                <a:gd name="T29" fmla="*/ 0 h 20"/>
                <a:gd name="T30" fmla="*/ 4 w 40"/>
                <a:gd name="T31" fmla="*/ 2 h 20"/>
                <a:gd name="T32" fmla="*/ 2 w 40"/>
                <a:gd name="T33" fmla="*/ 5 h 20"/>
                <a:gd name="T34" fmla="*/ 0 w 40"/>
                <a:gd name="T35" fmla="*/ 7 h 20"/>
                <a:gd name="T36" fmla="*/ 4 w 40"/>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20">
                  <a:moveTo>
                    <a:pt x="4" y="9"/>
                  </a:moveTo>
                  <a:lnTo>
                    <a:pt x="4" y="9"/>
                  </a:lnTo>
                  <a:lnTo>
                    <a:pt x="9" y="14"/>
                  </a:lnTo>
                  <a:lnTo>
                    <a:pt x="15" y="16"/>
                  </a:lnTo>
                  <a:lnTo>
                    <a:pt x="31" y="20"/>
                  </a:lnTo>
                  <a:lnTo>
                    <a:pt x="36" y="18"/>
                  </a:lnTo>
                  <a:lnTo>
                    <a:pt x="40" y="16"/>
                  </a:lnTo>
                  <a:lnTo>
                    <a:pt x="40" y="14"/>
                  </a:lnTo>
                  <a:lnTo>
                    <a:pt x="38" y="9"/>
                  </a:lnTo>
                  <a:lnTo>
                    <a:pt x="33" y="7"/>
                  </a:lnTo>
                  <a:lnTo>
                    <a:pt x="24" y="2"/>
                  </a:lnTo>
                  <a:lnTo>
                    <a:pt x="11" y="0"/>
                  </a:lnTo>
                  <a:lnTo>
                    <a:pt x="4" y="2"/>
                  </a:lnTo>
                  <a:lnTo>
                    <a:pt x="2" y="5"/>
                  </a:lnTo>
                  <a:lnTo>
                    <a:pt x="0"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4" name="Freeform 2771">
              <a:extLst>
                <a:ext uri="{FF2B5EF4-FFF2-40B4-BE49-F238E27FC236}">
                  <a16:creationId xmlns:a16="http://schemas.microsoft.com/office/drawing/2014/main" xmlns="" id="{47910B08-5D0C-2C4C-B579-B24543276C1C}"/>
                </a:ext>
              </a:extLst>
            </p:cNvPr>
            <p:cNvSpPr>
              <a:spLocks/>
            </p:cNvSpPr>
            <p:nvPr/>
          </p:nvSpPr>
          <p:spPr bwMode="auto">
            <a:xfrm>
              <a:off x="3914" y="3073"/>
              <a:ext cx="40" cy="20"/>
            </a:xfrm>
            <a:custGeom>
              <a:avLst/>
              <a:gdLst>
                <a:gd name="T0" fmla="*/ 4 w 40"/>
                <a:gd name="T1" fmla="*/ 9 h 20"/>
                <a:gd name="T2" fmla="*/ 4 w 40"/>
                <a:gd name="T3" fmla="*/ 9 h 20"/>
                <a:gd name="T4" fmla="*/ 9 w 40"/>
                <a:gd name="T5" fmla="*/ 14 h 20"/>
                <a:gd name="T6" fmla="*/ 15 w 40"/>
                <a:gd name="T7" fmla="*/ 16 h 20"/>
                <a:gd name="T8" fmla="*/ 31 w 40"/>
                <a:gd name="T9" fmla="*/ 20 h 20"/>
                <a:gd name="T10" fmla="*/ 31 w 40"/>
                <a:gd name="T11" fmla="*/ 20 h 20"/>
                <a:gd name="T12" fmla="*/ 36 w 40"/>
                <a:gd name="T13" fmla="*/ 18 h 20"/>
                <a:gd name="T14" fmla="*/ 40 w 40"/>
                <a:gd name="T15" fmla="*/ 16 h 20"/>
                <a:gd name="T16" fmla="*/ 40 w 40"/>
                <a:gd name="T17" fmla="*/ 14 h 20"/>
                <a:gd name="T18" fmla="*/ 38 w 40"/>
                <a:gd name="T19" fmla="*/ 9 h 20"/>
                <a:gd name="T20" fmla="*/ 38 w 40"/>
                <a:gd name="T21" fmla="*/ 9 h 20"/>
                <a:gd name="T22" fmla="*/ 33 w 40"/>
                <a:gd name="T23" fmla="*/ 7 h 20"/>
                <a:gd name="T24" fmla="*/ 24 w 40"/>
                <a:gd name="T25" fmla="*/ 2 h 20"/>
                <a:gd name="T26" fmla="*/ 11 w 40"/>
                <a:gd name="T27" fmla="*/ 0 h 20"/>
                <a:gd name="T28" fmla="*/ 11 w 40"/>
                <a:gd name="T29" fmla="*/ 0 h 20"/>
                <a:gd name="T30" fmla="*/ 4 w 40"/>
                <a:gd name="T31" fmla="*/ 2 h 20"/>
                <a:gd name="T32" fmla="*/ 2 w 40"/>
                <a:gd name="T33" fmla="*/ 5 h 20"/>
                <a:gd name="T34" fmla="*/ 0 w 40"/>
                <a:gd name="T35" fmla="*/ 7 h 20"/>
                <a:gd name="T36" fmla="*/ 4 w 40"/>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20">
                  <a:moveTo>
                    <a:pt x="4" y="9"/>
                  </a:moveTo>
                  <a:lnTo>
                    <a:pt x="4" y="9"/>
                  </a:lnTo>
                  <a:lnTo>
                    <a:pt x="9" y="14"/>
                  </a:lnTo>
                  <a:lnTo>
                    <a:pt x="15" y="16"/>
                  </a:lnTo>
                  <a:lnTo>
                    <a:pt x="31" y="20"/>
                  </a:lnTo>
                  <a:lnTo>
                    <a:pt x="36" y="18"/>
                  </a:lnTo>
                  <a:lnTo>
                    <a:pt x="40" y="16"/>
                  </a:lnTo>
                  <a:lnTo>
                    <a:pt x="40" y="14"/>
                  </a:lnTo>
                  <a:lnTo>
                    <a:pt x="38" y="9"/>
                  </a:lnTo>
                  <a:lnTo>
                    <a:pt x="33" y="7"/>
                  </a:lnTo>
                  <a:lnTo>
                    <a:pt x="24" y="2"/>
                  </a:lnTo>
                  <a:lnTo>
                    <a:pt x="11" y="0"/>
                  </a:lnTo>
                  <a:lnTo>
                    <a:pt x="4" y="2"/>
                  </a:lnTo>
                  <a:lnTo>
                    <a:pt x="2" y="5"/>
                  </a:lnTo>
                  <a:lnTo>
                    <a:pt x="0"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5" name="Freeform 2772">
              <a:extLst>
                <a:ext uri="{FF2B5EF4-FFF2-40B4-BE49-F238E27FC236}">
                  <a16:creationId xmlns:a16="http://schemas.microsoft.com/office/drawing/2014/main" xmlns="" id="{1D6A2226-0CAE-FE43-9050-7355628FDFF5}"/>
                </a:ext>
              </a:extLst>
            </p:cNvPr>
            <p:cNvSpPr>
              <a:spLocks/>
            </p:cNvSpPr>
            <p:nvPr/>
          </p:nvSpPr>
          <p:spPr bwMode="auto">
            <a:xfrm>
              <a:off x="3880" y="3073"/>
              <a:ext cx="40" cy="20"/>
            </a:xfrm>
            <a:custGeom>
              <a:avLst/>
              <a:gdLst>
                <a:gd name="T0" fmla="*/ 4 w 40"/>
                <a:gd name="T1" fmla="*/ 11 h 20"/>
                <a:gd name="T2" fmla="*/ 4 w 40"/>
                <a:gd name="T3" fmla="*/ 11 h 20"/>
                <a:gd name="T4" fmla="*/ 9 w 40"/>
                <a:gd name="T5" fmla="*/ 14 h 20"/>
                <a:gd name="T6" fmla="*/ 16 w 40"/>
                <a:gd name="T7" fmla="*/ 18 h 20"/>
                <a:gd name="T8" fmla="*/ 29 w 40"/>
                <a:gd name="T9" fmla="*/ 20 h 20"/>
                <a:gd name="T10" fmla="*/ 29 w 40"/>
                <a:gd name="T11" fmla="*/ 20 h 20"/>
                <a:gd name="T12" fmla="*/ 36 w 40"/>
                <a:gd name="T13" fmla="*/ 18 h 20"/>
                <a:gd name="T14" fmla="*/ 38 w 40"/>
                <a:gd name="T15" fmla="*/ 16 h 20"/>
                <a:gd name="T16" fmla="*/ 40 w 40"/>
                <a:gd name="T17" fmla="*/ 14 h 20"/>
                <a:gd name="T18" fmla="*/ 38 w 40"/>
                <a:gd name="T19" fmla="*/ 9 h 20"/>
                <a:gd name="T20" fmla="*/ 38 w 40"/>
                <a:gd name="T21" fmla="*/ 9 h 20"/>
                <a:gd name="T22" fmla="*/ 31 w 40"/>
                <a:gd name="T23" fmla="*/ 7 h 20"/>
                <a:gd name="T24" fmla="*/ 25 w 40"/>
                <a:gd name="T25" fmla="*/ 5 h 20"/>
                <a:gd name="T26" fmla="*/ 11 w 40"/>
                <a:gd name="T27" fmla="*/ 0 h 20"/>
                <a:gd name="T28" fmla="*/ 11 w 40"/>
                <a:gd name="T29" fmla="*/ 0 h 20"/>
                <a:gd name="T30" fmla="*/ 4 w 40"/>
                <a:gd name="T31" fmla="*/ 2 h 20"/>
                <a:gd name="T32" fmla="*/ 2 w 40"/>
                <a:gd name="T33" fmla="*/ 5 h 20"/>
                <a:gd name="T34" fmla="*/ 0 w 40"/>
                <a:gd name="T35" fmla="*/ 7 h 20"/>
                <a:gd name="T36" fmla="*/ 4 w 40"/>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20">
                  <a:moveTo>
                    <a:pt x="4" y="11"/>
                  </a:moveTo>
                  <a:lnTo>
                    <a:pt x="4" y="11"/>
                  </a:lnTo>
                  <a:lnTo>
                    <a:pt x="9" y="14"/>
                  </a:lnTo>
                  <a:lnTo>
                    <a:pt x="16" y="18"/>
                  </a:lnTo>
                  <a:lnTo>
                    <a:pt x="29" y="20"/>
                  </a:lnTo>
                  <a:lnTo>
                    <a:pt x="36" y="18"/>
                  </a:lnTo>
                  <a:lnTo>
                    <a:pt x="38" y="16"/>
                  </a:lnTo>
                  <a:lnTo>
                    <a:pt x="40" y="14"/>
                  </a:lnTo>
                  <a:lnTo>
                    <a:pt x="38" y="9"/>
                  </a:lnTo>
                  <a:lnTo>
                    <a:pt x="31" y="7"/>
                  </a:lnTo>
                  <a:lnTo>
                    <a:pt x="25" y="5"/>
                  </a:lnTo>
                  <a:lnTo>
                    <a:pt x="11" y="0"/>
                  </a:lnTo>
                  <a:lnTo>
                    <a:pt x="4" y="2"/>
                  </a:lnTo>
                  <a:lnTo>
                    <a:pt x="2" y="5"/>
                  </a:lnTo>
                  <a:lnTo>
                    <a:pt x="0"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6" name="Freeform 2773">
              <a:extLst>
                <a:ext uri="{FF2B5EF4-FFF2-40B4-BE49-F238E27FC236}">
                  <a16:creationId xmlns:a16="http://schemas.microsoft.com/office/drawing/2014/main" xmlns="" id="{F3CCD930-3F6C-A241-A9B5-C4749EB7C041}"/>
                </a:ext>
              </a:extLst>
            </p:cNvPr>
            <p:cNvSpPr>
              <a:spLocks/>
            </p:cNvSpPr>
            <p:nvPr/>
          </p:nvSpPr>
          <p:spPr bwMode="auto">
            <a:xfrm>
              <a:off x="3880" y="3073"/>
              <a:ext cx="40" cy="20"/>
            </a:xfrm>
            <a:custGeom>
              <a:avLst/>
              <a:gdLst>
                <a:gd name="T0" fmla="*/ 4 w 40"/>
                <a:gd name="T1" fmla="*/ 11 h 20"/>
                <a:gd name="T2" fmla="*/ 4 w 40"/>
                <a:gd name="T3" fmla="*/ 11 h 20"/>
                <a:gd name="T4" fmla="*/ 9 w 40"/>
                <a:gd name="T5" fmla="*/ 14 h 20"/>
                <a:gd name="T6" fmla="*/ 16 w 40"/>
                <a:gd name="T7" fmla="*/ 18 h 20"/>
                <a:gd name="T8" fmla="*/ 29 w 40"/>
                <a:gd name="T9" fmla="*/ 20 h 20"/>
                <a:gd name="T10" fmla="*/ 29 w 40"/>
                <a:gd name="T11" fmla="*/ 20 h 20"/>
                <a:gd name="T12" fmla="*/ 36 w 40"/>
                <a:gd name="T13" fmla="*/ 18 h 20"/>
                <a:gd name="T14" fmla="*/ 38 w 40"/>
                <a:gd name="T15" fmla="*/ 16 h 20"/>
                <a:gd name="T16" fmla="*/ 40 w 40"/>
                <a:gd name="T17" fmla="*/ 14 h 20"/>
                <a:gd name="T18" fmla="*/ 38 w 40"/>
                <a:gd name="T19" fmla="*/ 9 h 20"/>
                <a:gd name="T20" fmla="*/ 38 w 40"/>
                <a:gd name="T21" fmla="*/ 9 h 20"/>
                <a:gd name="T22" fmla="*/ 31 w 40"/>
                <a:gd name="T23" fmla="*/ 7 h 20"/>
                <a:gd name="T24" fmla="*/ 25 w 40"/>
                <a:gd name="T25" fmla="*/ 5 h 20"/>
                <a:gd name="T26" fmla="*/ 11 w 40"/>
                <a:gd name="T27" fmla="*/ 0 h 20"/>
                <a:gd name="T28" fmla="*/ 11 w 40"/>
                <a:gd name="T29" fmla="*/ 0 h 20"/>
                <a:gd name="T30" fmla="*/ 4 w 40"/>
                <a:gd name="T31" fmla="*/ 2 h 20"/>
                <a:gd name="T32" fmla="*/ 2 w 40"/>
                <a:gd name="T33" fmla="*/ 5 h 20"/>
                <a:gd name="T34" fmla="*/ 0 w 40"/>
                <a:gd name="T35" fmla="*/ 7 h 20"/>
                <a:gd name="T36" fmla="*/ 4 w 40"/>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20">
                  <a:moveTo>
                    <a:pt x="4" y="11"/>
                  </a:moveTo>
                  <a:lnTo>
                    <a:pt x="4" y="11"/>
                  </a:lnTo>
                  <a:lnTo>
                    <a:pt x="9" y="14"/>
                  </a:lnTo>
                  <a:lnTo>
                    <a:pt x="16" y="18"/>
                  </a:lnTo>
                  <a:lnTo>
                    <a:pt x="29" y="20"/>
                  </a:lnTo>
                  <a:lnTo>
                    <a:pt x="36" y="18"/>
                  </a:lnTo>
                  <a:lnTo>
                    <a:pt x="38" y="16"/>
                  </a:lnTo>
                  <a:lnTo>
                    <a:pt x="40" y="14"/>
                  </a:lnTo>
                  <a:lnTo>
                    <a:pt x="38" y="9"/>
                  </a:lnTo>
                  <a:lnTo>
                    <a:pt x="31" y="7"/>
                  </a:lnTo>
                  <a:lnTo>
                    <a:pt x="25" y="5"/>
                  </a:lnTo>
                  <a:lnTo>
                    <a:pt x="11" y="0"/>
                  </a:lnTo>
                  <a:lnTo>
                    <a:pt x="4" y="2"/>
                  </a:lnTo>
                  <a:lnTo>
                    <a:pt x="2" y="5"/>
                  </a:lnTo>
                  <a:lnTo>
                    <a:pt x="0"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7" name="Freeform 2774">
              <a:extLst>
                <a:ext uri="{FF2B5EF4-FFF2-40B4-BE49-F238E27FC236}">
                  <a16:creationId xmlns:a16="http://schemas.microsoft.com/office/drawing/2014/main" xmlns="" id="{EB9A0B92-DCDE-B342-B7D8-12A29E875A54}"/>
                </a:ext>
              </a:extLst>
            </p:cNvPr>
            <p:cNvSpPr>
              <a:spLocks/>
            </p:cNvSpPr>
            <p:nvPr/>
          </p:nvSpPr>
          <p:spPr bwMode="auto">
            <a:xfrm>
              <a:off x="3848" y="3075"/>
              <a:ext cx="39" cy="18"/>
            </a:xfrm>
            <a:custGeom>
              <a:avLst/>
              <a:gdLst>
                <a:gd name="T0" fmla="*/ 3 w 39"/>
                <a:gd name="T1" fmla="*/ 9 h 18"/>
                <a:gd name="T2" fmla="*/ 3 w 39"/>
                <a:gd name="T3" fmla="*/ 9 h 18"/>
                <a:gd name="T4" fmla="*/ 7 w 39"/>
                <a:gd name="T5" fmla="*/ 12 h 18"/>
                <a:gd name="T6" fmla="*/ 14 w 39"/>
                <a:gd name="T7" fmla="*/ 16 h 18"/>
                <a:gd name="T8" fmla="*/ 30 w 39"/>
                <a:gd name="T9" fmla="*/ 18 h 18"/>
                <a:gd name="T10" fmla="*/ 30 w 39"/>
                <a:gd name="T11" fmla="*/ 18 h 18"/>
                <a:gd name="T12" fmla="*/ 34 w 39"/>
                <a:gd name="T13" fmla="*/ 18 h 18"/>
                <a:gd name="T14" fmla="*/ 36 w 39"/>
                <a:gd name="T15" fmla="*/ 16 h 18"/>
                <a:gd name="T16" fmla="*/ 39 w 39"/>
                <a:gd name="T17" fmla="*/ 12 h 18"/>
                <a:gd name="T18" fmla="*/ 36 w 39"/>
                <a:gd name="T19" fmla="*/ 9 h 18"/>
                <a:gd name="T20" fmla="*/ 36 w 39"/>
                <a:gd name="T21" fmla="*/ 9 h 18"/>
                <a:gd name="T22" fmla="*/ 30 w 39"/>
                <a:gd name="T23" fmla="*/ 5 h 18"/>
                <a:gd name="T24" fmla="*/ 23 w 39"/>
                <a:gd name="T25" fmla="*/ 3 h 18"/>
                <a:gd name="T26" fmla="*/ 9 w 39"/>
                <a:gd name="T27" fmla="*/ 0 h 18"/>
                <a:gd name="T28" fmla="*/ 9 w 39"/>
                <a:gd name="T29" fmla="*/ 0 h 18"/>
                <a:gd name="T30" fmla="*/ 5 w 39"/>
                <a:gd name="T31" fmla="*/ 0 h 18"/>
                <a:gd name="T32" fmla="*/ 0 w 39"/>
                <a:gd name="T33" fmla="*/ 3 h 18"/>
                <a:gd name="T34" fmla="*/ 0 w 39"/>
                <a:gd name="T35" fmla="*/ 5 h 18"/>
                <a:gd name="T36" fmla="*/ 3 w 3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18">
                  <a:moveTo>
                    <a:pt x="3" y="9"/>
                  </a:moveTo>
                  <a:lnTo>
                    <a:pt x="3" y="9"/>
                  </a:lnTo>
                  <a:lnTo>
                    <a:pt x="7" y="12"/>
                  </a:lnTo>
                  <a:lnTo>
                    <a:pt x="14" y="16"/>
                  </a:lnTo>
                  <a:lnTo>
                    <a:pt x="30" y="18"/>
                  </a:lnTo>
                  <a:lnTo>
                    <a:pt x="34" y="18"/>
                  </a:lnTo>
                  <a:lnTo>
                    <a:pt x="36" y="16"/>
                  </a:lnTo>
                  <a:lnTo>
                    <a:pt x="39" y="12"/>
                  </a:lnTo>
                  <a:lnTo>
                    <a:pt x="36" y="9"/>
                  </a:lnTo>
                  <a:lnTo>
                    <a:pt x="30" y="5"/>
                  </a:lnTo>
                  <a:lnTo>
                    <a:pt x="23" y="3"/>
                  </a:lnTo>
                  <a:lnTo>
                    <a:pt x="9" y="0"/>
                  </a:lnTo>
                  <a:lnTo>
                    <a:pt x="5"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8" name="Freeform 2775">
              <a:extLst>
                <a:ext uri="{FF2B5EF4-FFF2-40B4-BE49-F238E27FC236}">
                  <a16:creationId xmlns:a16="http://schemas.microsoft.com/office/drawing/2014/main" xmlns="" id="{4892CF74-A90A-8645-9639-1FADE2AB6F12}"/>
                </a:ext>
              </a:extLst>
            </p:cNvPr>
            <p:cNvSpPr>
              <a:spLocks/>
            </p:cNvSpPr>
            <p:nvPr/>
          </p:nvSpPr>
          <p:spPr bwMode="auto">
            <a:xfrm>
              <a:off x="3848" y="3075"/>
              <a:ext cx="39" cy="18"/>
            </a:xfrm>
            <a:custGeom>
              <a:avLst/>
              <a:gdLst>
                <a:gd name="T0" fmla="*/ 3 w 39"/>
                <a:gd name="T1" fmla="*/ 9 h 18"/>
                <a:gd name="T2" fmla="*/ 3 w 39"/>
                <a:gd name="T3" fmla="*/ 9 h 18"/>
                <a:gd name="T4" fmla="*/ 7 w 39"/>
                <a:gd name="T5" fmla="*/ 12 h 18"/>
                <a:gd name="T6" fmla="*/ 14 w 39"/>
                <a:gd name="T7" fmla="*/ 16 h 18"/>
                <a:gd name="T8" fmla="*/ 30 w 39"/>
                <a:gd name="T9" fmla="*/ 18 h 18"/>
                <a:gd name="T10" fmla="*/ 30 w 39"/>
                <a:gd name="T11" fmla="*/ 18 h 18"/>
                <a:gd name="T12" fmla="*/ 34 w 39"/>
                <a:gd name="T13" fmla="*/ 18 h 18"/>
                <a:gd name="T14" fmla="*/ 36 w 39"/>
                <a:gd name="T15" fmla="*/ 16 h 18"/>
                <a:gd name="T16" fmla="*/ 39 w 39"/>
                <a:gd name="T17" fmla="*/ 12 h 18"/>
                <a:gd name="T18" fmla="*/ 36 w 39"/>
                <a:gd name="T19" fmla="*/ 9 h 18"/>
                <a:gd name="T20" fmla="*/ 36 w 39"/>
                <a:gd name="T21" fmla="*/ 9 h 18"/>
                <a:gd name="T22" fmla="*/ 30 w 39"/>
                <a:gd name="T23" fmla="*/ 5 h 18"/>
                <a:gd name="T24" fmla="*/ 23 w 39"/>
                <a:gd name="T25" fmla="*/ 3 h 18"/>
                <a:gd name="T26" fmla="*/ 9 w 39"/>
                <a:gd name="T27" fmla="*/ 0 h 18"/>
                <a:gd name="T28" fmla="*/ 9 w 39"/>
                <a:gd name="T29" fmla="*/ 0 h 18"/>
                <a:gd name="T30" fmla="*/ 5 w 39"/>
                <a:gd name="T31" fmla="*/ 0 h 18"/>
                <a:gd name="T32" fmla="*/ 0 w 39"/>
                <a:gd name="T33" fmla="*/ 3 h 18"/>
                <a:gd name="T34" fmla="*/ 0 w 39"/>
                <a:gd name="T35" fmla="*/ 5 h 18"/>
                <a:gd name="T36" fmla="*/ 3 w 3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18">
                  <a:moveTo>
                    <a:pt x="3" y="9"/>
                  </a:moveTo>
                  <a:lnTo>
                    <a:pt x="3" y="9"/>
                  </a:lnTo>
                  <a:lnTo>
                    <a:pt x="7" y="12"/>
                  </a:lnTo>
                  <a:lnTo>
                    <a:pt x="14" y="16"/>
                  </a:lnTo>
                  <a:lnTo>
                    <a:pt x="30" y="18"/>
                  </a:lnTo>
                  <a:lnTo>
                    <a:pt x="34" y="18"/>
                  </a:lnTo>
                  <a:lnTo>
                    <a:pt x="36" y="16"/>
                  </a:lnTo>
                  <a:lnTo>
                    <a:pt x="39" y="12"/>
                  </a:lnTo>
                  <a:lnTo>
                    <a:pt x="36" y="9"/>
                  </a:lnTo>
                  <a:lnTo>
                    <a:pt x="30" y="5"/>
                  </a:lnTo>
                  <a:lnTo>
                    <a:pt x="23" y="3"/>
                  </a:lnTo>
                  <a:lnTo>
                    <a:pt x="9" y="0"/>
                  </a:lnTo>
                  <a:lnTo>
                    <a:pt x="5"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59" name="Freeform 2776">
              <a:extLst>
                <a:ext uri="{FF2B5EF4-FFF2-40B4-BE49-F238E27FC236}">
                  <a16:creationId xmlns:a16="http://schemas.microsoft.com/office/drawing/2014/main" xmlns="" id="{0D422854-0D82-304E-962D-22128EFC677F}"/>
                </a:ext>
              </a:extLst>
            </p:cNvPr>
            <p:cNvSpPr>
              <a:spLocks/>
            </p:cNvSpPr>
            <p:nvPr/>
          </p:nvSpPr>
          <p:spPr bwMode="auto">
            <a:xfrm>
              <a:off x="3817" y="3075"/>
              <a:ext cx="36" cy="18"/>
            </a:xfrm>
            <a:custGeom>
              <a:avLst/>
              <a:gdLst>
                <a:gd name="T0" fmla="*/ 2 w 36"/>
                <a:gd name="T1" fmla="*/ 9 h 18"/>
                <a:gd name="T2" fmla="*/ 2 w 36"/>
                <a:gd name="T3" fmla="*/ 9 h 18"/>
                <a:gd name="T4" fmla="*/ 6 w 36"/>
                <a:gd name="T5" fmla="*/ 14 h 18"/>
                <a:gd name="T6" fmla="*/ 13 w 36"/>
                <a:gd name="T7" fmla="*/ 16 h 18"/>
                <a:gd name="T8" fmla="*/ 27 w 36"/>
                <a:gd name="T9" fmla="*/ 18 h 18"/>
                <a:gd name="T10" fmla="*/ 27 w 36"/>
                <a:gd name="T11" fmla="*/ 18 h 18"/>
                <a:gd name="T12" fmla="*/ 34 w 36"/>
                <a:gd name="T13" fmla="*/ 18 h 18"/>
                <a:gd name="T14" fmla="*/ 36 w 36"/>
                <a:gd name="T15" fmla="*/ 16 h 18"/>
                <a:gd name="T16" fmla="*/ 36 w 36"/>
                <a:gd name="T17" fmla="*/ 12 h 18"/>
                <a:gd name="T18" fmla="*/ 34 w 36"/>
                <a:gd name="T19" fmla="*/ 9 h 18"/>
                <a:gd name="T20" fmla="*/ 34 w 36"/>
                <a:gd name="T21" fmla="*/ 9 h 18"/>
                <a:gd name="T22" fmla="*/ 29 w 36"/>
                <a:gd name="T23" fmla="*/ 5 h 18"/>
                <a:gd name="T24" fmla="*/ 22 w 36"/>
                <a:gd name="T25" fmla="*/ 3 h 18"/>
                <a:gd name="T26" fmla="*/ 9 w 36"/>
                <a:gd name="T27" fmla="*/ 0 h 18"/>
                <a:gd name="T28" fmla="*/ 9 w 36"/>
                <a:gd name="T29" fmla="*/ 0 h 18"/>
                <a:gd name="T30" fmla="*/ 2 w 36"/>
                <a:gd name="T31" fmla="*/ 0 h 18"/>
                <a:gd name="T32" fmla="*/ 0 w 36"/>
                <a:gd name="T33" fmla="*/ 3 h 18"/>
                <a:gd name="T34" fmla="*/ 0 w 36"/>
                <a:gd name="T35" fmla="*/ 5 h 18"/>
                <a:gd name="T36" fmla="*/ 2 w 3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18">
                  <a:moveTo>
                    <a:pt x="2" y="9"/>
                  </a:moveTo>
                  <a:lnTo>
                    <a:pt x="2" y="9"/>
                  </a:lnTo>
                  <a:lnTo>
                    <a:pt x="6" y="14"/>
                  </a:lnTo>
                  <a:lnTo>
                    <a:pt x="13" y="16"/>
                  </a:lnTo>
                  <a:lnTo>
                    <a:pt x="27" y="18"/>
                  </a:lnTo>
                  <a:lnTo>
                    <a:pt x="34" y="18"/>
                  </a:lnTo>
                  <a:lnTo>
                    <a:pt x="36" y="16"/>
                  </a:lnTo>
                  <a:lnTo>
                    <a:pt x="36" y="12"/>
                  </a:lnTo>
                  <a:lnTo>
                    <a:pt x="34" y="9"/>
                  </a:lnTo>
                  <a:lnTo>
                    <a:pt x="29" y="5"/>
                  </a:lnTo>
                  <a:lnTo>
                    <a:pt x="22" y="3"/>
                  </a:lnTo>
                  <a:lnTo>
                    <a:pt x="9"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0" name="Freeform 2777">
              <a:extLst>
                <a:ext uri="{FF2B5EF4-FFF2-40B4-BE49-F238E27FC236}">
                  <a16:creationId xmlns:a16="http://schemas.microsoft.com/office/drawing/2014/main" xmlns="" id="{4419CC69-E859-514D-93A4-531A6999846E}"/>
                </a:ext>
              </a:extLst>
            </p:cNvPr>
            <p:cNvSpPr>
              <a:spLocks/>
            </p:cNvSpPr>
            <p:nvPr/>
          </p:nvSpPr>
          <p:spPr bwMode="auto">
            <a:xfrm>
              <a:off x="3817" y="3075"/>
              <a:ext cx="36" cy="18"/>
            </a:xfrm>
            <a:custGeom>
              <a:avLst/>
              <a:gdLst>
                <a:gd name="T0" fmla="*/ 2 w 36"/>
                <a:gd name="T1" fmla="*/ 9 h 18"/>
                <a:gd name="T2" fmla="*/ 2 w 36"/>
                <a:gd name="T3" fmla="*/ 9 h 18"/>
                <a:gd name="T4" fmla="*/ 6 w 36"/>
                <a:gd name="T5" fmla="*/ 14 h 18"/>
                <a:gd name="T6" fmla="*/ 13 w 36"/>
                <a:gd name="T7" fmla="*/ 16 h 18"/>
                <a:gd name="T8" fmla="*/ 27 w 36"/>
                <a:gd name="T9" fmla="*/ 18 h 18"/>
                <a:gd name="T10" fmla="*/ 27 w 36"/>
                <a:gd name="T11" fmla="*/ 18 h 18"/>
                <a:gd name="T12" fmla="*/ 34 w 36"/>
                <a:gd name="T13" fmla="*/ 18 h 18"/>
                <a:gd name="T14" fmla="*/ 36 w 36"/>
                <a:gd name="T15" fmla="*/ 16 h 18"/>
                <a:gd name="T16" fmla="*/ 36 w 36"/>
                <a:gd name="T17" fmla="*/ 12 h 18"/>
                <a:gd name="T18" fmla="*/ 34 w 36"/>
                <a:gd name="T19" fmla="*/ 9 h 18"/>
                <a:gd name="T20" fmla="*/ 34 w 36"/>
                <a:gd name="T21" fmla="*/ 9 h 18"/>
                <a:gd name="T22" fmla="*/ 29 w 36"/>
                <a:gd name="T23" fmla="*/ 5 h 18"/>
                <a:gd name="T24" fmla="*/ 22 w 36"/>
                <a:gd name="T25" fmla="*/ 3 h 18"/>
                <a:gd name="T26" fmla="*/ 9 w 36"/>
                <a:gd name="T27" fmla="*/ 0 h 18"/>
                <a:gd name="T28" fmla="*/ 9 w 36"/>
                <a:gd name="T29" fmla="*/ 0 h 18"/>
                <a:gd name="T30" fmla="*/ 2 w 36"/>
                <a:gd name="T31" fmla="*/ 0 h 18"/>
                <a:gd name="T32" fmla="*/ 0 w 36"/>
                <a:gd name="T33" fmla="*/ 3 h 18"/>
                <a:gd name="T34" fmla="*/ 0 w 36"/>
                <a:gd name="T35" fmla="*/ 5 h 18"/>
                <a:gd name="T36" fmla="*/ 2 w 3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18">
                  <a:moveTo>
                    <a:pt x="2" y="9"/>
                  </a:moveTo>
                  <a:lnTo>
                    <a:pt x="2" y="9"/>
                  </a:lnTo>
                  <a:lnTo>
                    <a:pt x="6" y="14"/>
                  </a:lnTo>
                  <a:lnTo>
                    <a:pt x="13" y="16"/>
                  </a:lnTo>
                  <a:lnTo>
                    <a:pt x="27" y="18"/>
                  </a:lnTo>
                  <a:lnTo>
                    <a:pt x="34" y="18"/>
                  </a:lnTo>
                  <a:lnTo>
                    <a:pt x="36" y="16"/>
                  </a:lnTo>
                  <a:lnTo>
                    <a:pt x="36" y="12"/>
                  </a:lnTo>
                  <a:lnTo>
                    <a:pt x="34" y="9"/>
                  </a:lnTo>
                  <a:lnTo>
                    <a:pt x="29" y="5"/>
                  </a:lnTo>
                  <a:lnTo>
                    <a:pt x="22" y="3"/>
                  </a:lnTo>
                  <a:lnTo>
                    <a:pt x="9"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1" name="Freeform 2778">
              <a:extLst>
                <a:ext uri="{FF2B5EF4-FFF2-40B4-BE49-F238E27FC236}">
                  <a16:creationId xmlns:a16="http://schemas.microsoft.com/office/drawing/2014/main" xmlns="" id="{121FDBBE-094B-4541-952B-E684A8775C2B}"/>
                </a:ext>
              </a:extLst>
            </p:cNvPr>
            <p:cNvSpPr>
              <a:spLocks/>
            </p:cNvSpPr>
            <p:nvPr/>
          </p:nvSpPr>
          <p:spPr bwMode="auto">
            <a:xfrm>
              <a:off x="3785" y="3075"/>
              <a:ext cx="36" cy="18"/>
            </a:xfrm>
            <a:custGeom>
              <a:avLst/>
              <a:gdLst>
                <a:gd name="T0" fmla="*/ 2 w 36"/>
                <a:gd name="T1" fmla="*/ 9 h 18"/>
                <a:gd name="T2" fmla="*/ 2 w 36"/>
                <a:gd name="T3" fmla="*/ 9 h 18"/>
                <a:gd name="T4" fmla="*/ 7 w 36"/>
                <a:gd name="T5" fmla="*/ 14 h 18"/>
                <a:gd name="T6" fmla="*/ 14 w 36"/>
                <a:gd name="T7" fmla="*/ 16 h 18"/>
                <a:gd name="T8" fmla="*/ 27 w 36"/>
                <a:gd name="T9" fmla="*/ 18 h 18"/>
                <a:gd name="T10" fmla="*/ 27 w 36"/>
                <a:gd name="T11" fmla="*/ 18 h 18"/>
                <a:gd name="T12" fmla="*/ 32 w 36"/>
                <a:gd name="T13" fmla="*/ 18 h 18"/>
                <a:gd name="T14" fmla="*/ 36 w 36"/>
                <a:gd name="T15" fmla="*/ 16 h 18"/>
                <a:gd name="T16" fmla="*/ 36 w 36"/>
                <a:gd name="T17" fmla="*/ 14 h 18"/>
                <a:gd name="T18" fmla="*/ 34 w 36"/>
                <a:gd name="T19" fmla="*/ 9 h 18"/>
                <a:gd name="T20" fmla="*/ 34 w 36"/>
                <a:gd name="T21" fmla="*/ 9 h 18"/>
                <a:gd name="T22" fmla="*/ 29 w 36"/>
                <a:gd name="T23" fmla="*/ 5 h 18"/>
                <a:gd name="T24" fmla="*/ 23 w 36"/>
                <a:gd name="T25" fmla="*/ 3 h 18"/>
                <a:gd name="T26" fmla="*/ 9 w 36"/>
                <a:gd name="T27" fmla="*/ 0 h 18"/>
                <a:gd name="T28" fmla="*/ 9 w 36"/>
                <a:gd name="T29" fmla="*/ 0 h 18"/>
                <a:gd name="T30" fmla="*/ 5 w 36"/>
                <a:gd name="T31" fmla="*/ 0 h 18"/>
                <a:gd name="T32" fmla="*/ 0 w 36"/>
                <a:gd name="T33" fmla="*/ 3 h 18"/>
                <a:gd name="T34" fmla="*/ 0 w 36"/>
                <a:gd name="T35" fmla="*/ 7 h 18"/>
                <a:gd name="T36" fmla="*/ 2 w 3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18">
                  <a:moveTo>
                    <a:pt x="2" y="9"/>
                  </a:moveTo>
                  <a:lnTo>
                    <a:pt x="2" y="9"/>
                  </a:lnTo>
                  <a:lnTo>
                    <a:pt x="7" y="14"/>
                  </a:lnTo>
                  <a:lnTo>
                    <a:pt x="14" y="16"/>
                  </a:lnTo>
                  <a:lnTo>
                    <a:pt x="27" y="18"/>
                  </a:lnTo>
                  <a:lnTo>
                    <a:pt x="32" y="18"/>
                  </a:lnTo>
                  <a:lnTo>
                    <a:pt x="36" y="16"/>
                  </a:lnTo>
                  <a:lnTo>
                    <a:pt x="36" y="14"/>
                  </a:lnTo>
                  <a:lnTo>
                    <a:pt x="34" y="9"/>
                  </a:lnTo>
                  <a:lnTo>
                    <a:pt x="29" y="5"/>
                  </a:lnTo>
                  <a:lnTo>
                    <a:pt x="23" y="3"/>
                  </a:lnTo>
                  <a:lnTo>
                    <a:pt x="9" y="0"/>
                  </a:lnTo>
                  <a:lnTo>
                    <a:pt x="5"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2" name="Freeform 2779">
              <a:extLst>
                <a:ext uri="{FF2B5EF4-FFF2-40B4-BE49-F238E27FC236}">
                  <a16:creationId xmlns:a16="http://schemas.microsoft.com/office/drawing/2014/main" xmlns="" id="{85CA6E36-BDD2-3241-B952-BBEBE7017713}"/>
                </a:ext>
              </a:extLst>
            </p:cNvPr>
            <p:cNvSpPr>
              <a:spLocks/>
            </p:cNvSpPr>
            <p:nvPr/>
          </p:nvSpPr>
          <p:spPr bwMode="auto">
            <a:xfrm>
              <a:off x="3785" y="3075"/>
              <a:ext cx="36" cy="18"/>
            </a:xfrm>
            <a:custGeom>
              <a:avLst/>
              <a:gdLst>
                <a:gd name="T0" fmla="*/ 2 w 36"/>
                <a:gd name="T1" fmla="*/ 9 h 18"/>
                <a:gd name="T2" fmla="*/ 2 w 36"/>
                <a:gd name="T3" fmla="*/ 9 h 18"/>
                <a:gd name="T4" fmla="*/ 7 w 36"/>
                <a:gd name="T5" fmla="*/ 14 h 18"/>
                <a:gd name="T6" fmla="*/ 14 w 36"/>
                <a:gd name="T7" fmla="*/ 16 h 18"/>
                <a:gd name="T8" fmla="*/ 27 w 36"/>
                <a:gd name="T9" fmla="*/ 18 h 18"/>
                <a:gd name="T10" fmla="*/ 27 w 36"/>
                <a:gd name="T11" fmla="*/ 18 h 18"/>
                <a:gd name="T12" fmla="*/ 32 w 36"/>
                <a:gd name="T13" fmla="*/ 18 h 18"/>
                <a:gd name="T14" fmla="*/ 36 w 36"/>
                <a:gd name="T15" fmla="*/ 16 h 18"/>
                <a:gd name="T16" fmla="*/ 36 w 36"/>
                <a:gd name="T17" fmla="*/ 14 h 18"/>
                <a:gd name="T18" fmla="*/ 34 w 36"/>
                <a:gd name="T19" fmla="*/ 9 h 18"/>
                <a:gd name="T20" fmla="*/ 34 w 36"/>
                <a:gd name="T21" fmla="*/ 9 h 18"/>
                <a:gd name="T22" fmla="*/ 29 w 36"/>
                <a:gd name="T23" fmla="*/ 5 h 18"/>
                <a:gd name="T24" fmla="*/ 23 w 36"/>
                <a:gd name="T25" fmla="*/ 3 h 18"/>
                <a:gd name="T26" fmla="*/ 9 w 36"/>
                <a:gd name="T27" fmla="*/ 0 h 18"/>
                <a:gd name="T28" fmla="*/ 9 w 36"/>
                <a:gd name="T29" fmla="*/ 0 h 18"/>
                <a:gd name="T30" fmla="*/ 5 w 36"/>
                <a:gd name="T31" fmla="*/ 0 h 18"/>
                <a:gd name="T32" fmla="*/ 0 w 36"/>
                <a:gd name="T33" fmla="*/ 3 h 18"/>
                <a:gd name="T34" fmla="*/ 0 w 36"/>
                <a:gd name="T35" fmla="*/ 7 h 18"/>
                <a:gd name="T36" fmla="*/ 2 w 3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18">
                  <a:moveTo>
                    <a:pt x="2" y="9"/>
                  </a:moveTo>
                  <a:lnTo>
                    <a:pt x="2" y="9"/>
                  </a:lnTo>
                  <a:lnTo>
                    <a:pt x="7" y="14"/>
                  </a:lnTo>
                  <a:lnTo>
                    <a:pt x="14" y="16"/>
                  </a:lnTo>
                  <a:lnTo>
                    <a:pt x="27" y="18"/>
                  </a:lnTo>
                  <a:lnTo>
                    <a:pt x="32" y="18"/>
                  </a:lnTo>
                  <a:lnTo>
                    <a:pt x="36" y="16"/>
                  </a:lnTo>
                  <a:lnTo>
                    <a:pt x="36" y="14"/>
                  </a:lnTo>
                  <a:lnTo>
                    <a:pt x="34" y="9"/>
                  </a:lnTo>
                  <a:lnTo>
                    <a:pt x="29" y="5"/>
                  </a:lnTo>
                  <a:lnTo>
                    <a:pt x="23" y="3"/>
                  </a:lnTo>
                  <a:lnTo>
                    <a:pt x="9" y="0"/>
                  </a:lnTo>
                  <a:lnTo>
                    <a:pt x="5"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3" name="Freeform 2780">
              <a:extLst>
                <a:ext uri="{FF2B5EF4-FFF2-40B4-BE49-F238E27FC236}">
                  <a16:creationId xmlns:a16="http://schemas.microsoft.com/office/drawing/2014/main" xmlns="" id="{07EB1461-7D85-624C-9AB2-4B1AFD270799}"/>
                </a:ext>
              </a:extLst>
            </p:cNvPr>
            <p:cNvSpPr>
              <a:spLocks/>
            </p:cNvSpPr>
            <p:nvPr/>
          </p:nvSpPr>
          <p:spPr bwMode="auto">
            <a:xfrm>
              <a:off x="3756" y="3075"/>
              <a:ext cx="34" cy="18"/>
            </a:xfrm>
            <a:custGeom>
              <a:avLst/>
              <a:gdLst>
                <a:gd name="T0" fmla="*/ 2 w 34"/>
                <a:gd name="T1" fmla="*/ 9 h 18"/>
                <a:gd name="T2" fmla="*/ 2 w 34"/>
                <a:gd name="T3" fmla="*/ 9 h 18"/>
                <a:gd name="T4" fmla="*/ 7 w 34"/>
                <a:gd name="T5" fmla="*/ 14 h 18"/>
                <a:gd name="T6" fmla="*/ 11 w 34"/>
                <a:gd name="T7" fmla="*/ 16 h 18"/>
                <a:gd name="T8" fmla="*/ 25 w 34"/>
                <a:gd name="T9" fmla="*/ 18 h 18"/>
                <a:gd name="T10" fmla="*/ 25 w 34"/>
                <a:gd name="T11" fmla="*/ 18 h 18"/>
                <a:gd name="T12" fmla="*/ 31 w 34"/>
                <a:gd name="T13" fmla="*/ 18 h 18"/>
                <a:gd name="T14" fmla="*/ 34 w 34"/>
                <a:gd name="T15" fmla="*/ 16 h 18"/>
                <a:gd name="T16" fmla="*/ 34 w 34"/>
                <a:gd name="T17" fmla="*/ 14 h 18"/>
                <a:gd name="T18" fmla="*/ 31 w 34"/>
                <a:gd name="T19" fmla="*/ 9 h 18"/>
                <a:gd name="T20" fmla="*/ 31 w 34"/>
                <a:gd name="T21" fmla="*/ 9 h 18"/>
                <a:gd name="T22" fmla="*/ 27 w 34"/>
                <a:gd name="T23" fmla="*/ 7 h 18"/>
                <a:gd name="T24" fmla="*/ 20 w 34"/>
                <a:gd name="T25" fmla="*/ 3 h 18"/>
                <a:gd name="T26" fmla="*/ 9 w 34"/>
                <a:gd name="T27" fmla="*/ 0 h 18"/>
                <a:gd name="T28" fmla="*/ 9 w 34"/>
                <a:gd name="T29" fmla="*/ 0 h 18"/>
                <a:gd name="T30" fmla="*/ 2 w 34"/>
                <a:gd name="T31" fmla="*/ 0 h 18"/>
                <a:gd name="T32" fmla="*/ 0 w 34"/>
                <a:gd name="T33" fmla="*/ 3 h 18"/>
                <a:gd name="T34" fmla="*/ 0 w 34"/>
                <a:gd name="T35" fmla="*/ 7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4"/>
                  </a:lnTo>
                  <a:lnTo>
                    <a:pt x="11" y="16"/>
                  </a:lnTo>
                  <a:lnTo>
                    <a:pt x="25" y="18"/>
                  </a:lnTo>
                  <a:lnTo>
                    <a:pt x="31" y="18"/>
                  </a:lnTo>
                  <a:lnTo>
                    <a:pt x="34" y="16"/>
                  </a:lnTo>
                  <a:lnTo>
                    <a:pt x="34" y="14"/>
                  </a:lnTo>
                  <a:lnTo>
                    <a:pt x="31" y="9"/>
                  </a:lnTo>
                  <a:lnTo>
                    <a:pt x="27" y="7"/>
                  </a:lnTo>
                  <a:lnTo>
                    <a:pt x="20" y="3"/>
                  </a:lnTo>
                  <a:lnTo>
                    <a:pt x="9" y="0"/>
                  </a:lnTo>
                  <a:lnTo>
                    <a:pt x="2"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4" name="Freeform 2781">
              <a:extLst>
                <a:ext uri="{FF2B5EF4-FFF2-40B4-BE49-F238E27FC236}">
                  <a16:creationId xmlns:a16="http://schemas.microsoft.com/office/drawing/2014/main" xmlns="" id="{D84A8A2B-45F6-EC44-9F75-E107C5F08D09}"/>
                </a:ext>
              </a:extLst>
            </p:cNvPr>
            <p:cNvSpPr>
              <a:spLocks/>
            </p:cNvSpPr>
            <p:nvPr/>
          </p:nvSpPr>
          <p:spPr bwMode="auto">
            <a:xfrm>
              <a:off x="3756" y="3075"/>
              <a:ext cx="34" cy="18"/>
            </a:xfrm>
            <a:custGeom>
              <a:avLst/>
              <a:gdLst>
                <a:gd name="T0" fmla="*/ 2 w 34"/>
                <a:gd name="T1" fmla="*/ 9 h 18"/>
                <a:gd name="T2" fmla="*/ 2 w 34"/>
                <a:gd name="T3" fmla="*/ 9 h 18"/>
                <a:gd name="T4" fmla="*/ 7 w 34"/>
                <a:gd name="T5" fmla="*/ 14 h 18"/>
                <a:gd name="T6" fmla="*/ 11 w 34"/>
                <a:gd name="T7" fmla="*/ 16 h 18"/>
                <a:gd name="T8" fmla="*/ 25 w 34"/>
                <a:gd name="T9" fmla="*/ 18 h 18"/>
                <a:gd name="T10" fmla="*/ 25 w 34"/>
                <a:gd name="T11" fmla="*/ 18 h 18"/>
                <a:gd name="T12" fmla="*/ 31 w 34"/>
                <a:gd name="T13" fmla="*/ 18 h 18"/>
                <a:gd name="T14" fmla="*/ 34 w 34"/>
                <a:gd name="T15" fmla="*/ 16 h 18"/>
                <a:gd name="T16" fmla="*/ 34 w 34"/>
                <a:gd name="T17" fmla="*/ 14 h 18"/>
                <a:gd name="T18" fmla="*/ 31 w 34"/>
                <a:gd name="T19" fmla="*/ 9 h 18"/>
                <a:gd name="T20" fmla="*/ 31 w 34"/>
                <a:gd name="T21" fmla="*/ 9 h 18"/>
                <a:gd name="T22" fmla="*/ 27 w 34"/>
                <a:gd name="T23" fmla="*/ 7 h 18"/>
                <a:gd name="T24" fmla="*/ 20 w 34"/>
                <a:gd name="T25" fmla="*/ 3 h 18"/>
                <a:gd name="T26" fmla="*/ 9 w 34"/>
                <a:gd name="T27" fmla="*/ 0 h 18"/>
                <a:gd name="T28" fmla="*/ 9 w 34"/>
                <a:gd name="T29" fmla="*/ 0 h 18"/>
                <a:gd name="T30" fmla="*/ 2 w 34"/>
                <a:gd name="T31" fmla="*/ 0 h 18"/>
                <a:gd name="T32" fmla="*/ 0 w 34"/>
                <a:gd name="T33" fmla="*/ 3 h 18"/>
                <a:gd name="T34" fmla="*/ 0 w 34"/>
                <a:gd name="T35" fmla="*/ 7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4"/>
                  </a:lnTo>
                  <a:lnTo>
                    <a:pt x="11" y="16"/>
                  </a:lnTo>
                  <a:lnTo>
                    <a:pt x="25" y="18"/>
                  </a:lnTo>
                  <a:lnTo>
                    <a:pt x="31" y="18"/>
                  </a:lnTo>
                  <a:lnTo>
                    <a:pt x="34" y="16"/>
                  </a:lnTo>
                  <a:lnTo>
                    <a:pt x="34" y="14"/>
                  </a:lnTo>
                  <a:lnTo>
                    <a:pt x="31" y="9"/>
                  </a:lnTo>
                  <a:lnTo>
                    <a:pt x="27" y="7"/>
                  </a:lnTo>
                  <a:lnTo>
                    <a:pt x="20" y="3"/>
                  </a:lnTo>
                  <a:lnTo>
                    <a:pt x="9" y="0"/>
                  </a:lnTo>
                  <a:lnTo>
                    <a:pt x="2"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5" name="Freeform 2782">
              <a:extLst>
                <a:ext uri="{FF2B5EF4-FFF2-40B4-BE49-F238E27FC236}">
                  <a16:creationId xmlns:a16="http://schemas.microsoft.com/office/drawing/2014/main" xmlns="" id="{C179DFEE-57AB-F144-9EED-4CD167281359}"/>
                </a:ext>
              </a:extLst>
            </p:cNvPr>
            <p:cNvSpPr>
              <a:spLocks/>
            </p:cNvSpPr>
            <p:nvPr/>
          </p:nvSpPr>
          <p:spPr bwMode="auto">
            <a:xfrm>
              <a:off x="3727" y="3075"/>
              <a:ext cx="33" cy="21"/>
            </a:xfrm>
            <a:custGeom>
              <a:avLst/>
              <a:gdLst>
                <a:gd name="T0" fmla="*/ 2 w 33"/>
                <a:gd name="T1" fmla="*/ 12 h 21"/>
                <a:gd name="T2" fmla="*/ 2 w 33"/>
                <a:gd name="T3" fmla="*/ 12 h 21"/>
                <a:gd name="T4" fmla="*/ 6 w 33"/>
                <a:gd name="T5" fmla="*/ 14 h 21"/>
                <a:gd name="T6" fmla="*/ 11 w 33"/>
                <a:gd name="T7" fmla="*/ 16 h 21"/>
                <a:gd name="T8" fmla="*/ 24 w 33"/>
                <a:gd name="T9" fmla="*/ 21 h 21"/>
                <a:gd name="T10" fmla="*/ 24 w 33"/>
                <a:gd name="T11" fmla="*/ 21 h 21"/>
                <a:gd name="T12" fmla="*/ 29 w 33"/>
                <a:gd name="T13" fmla="*/ 18 h 21"/>
                <a:gd name="T14" fmla="*/ 33 w 33"/>
                <a:gd name="T15" fmla="*/ 16 h 21"/>
                <a:gd name="T16" fmla="*/ 33 w 33"/>
                <a:gd name="T17" fmla="*/ 14 h 21"/>
                <a:gd name="T18" fmla="*/ 31 w 33"/>
                <a:gd name="T19" fmla="*/ 9 h 21"/>
                <a:gd name="T20" fmla="*/ 31 w 33"/>
                <a:gd name="T21" fmla="*/ 9 h 21"/>
                <a:gd name="T22" fmla="*/ 27 w 33"/>
                <a:gd name="T23" fmla="*/ 7 h 21"/>
                <a:gd name="T24" fmla="*/ 20 w 33"/>
                <a:gd name="T25" fmla="*/ 3 h 21"/>
                <a:gd name="T26" fmla="*/ 9 w 33"/>
                <a:gd name="T27" fmla="*/ 0 h 21"/>
                <a:gd name="T28" fmla="*/ 9 w 33"/>
                <a:gd name="T29" fmla="*/ 0 h 21"/>
                <a:gd name="T30" fmla="*/ 2 w 33"/>
                <a:gd name="T31" fmla="*/ 3 h 21"/>
                <a:gd name="T32" fmla="*/ 0 w 33"/>
                <a:gd name="T33" fmla="*/ 5 h 21"/>
                <a:gd name="T34" fmla="*/ 0 w 33"/>
                <a:gd name="T35" fmla="*/ 7 h 21"/>
                <a:gd name="T36" fmla="*/ 2 w 33"/>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 h="21">
                  <a:moveTo>
                    <a:pt x="2" y="12"/>
                  </a:moveTo>
                  <a:lnTo>
                    <a:pt x="2" y="12"/>
                  </a:lnTo>
                  <a:lnTo>
                    <a:pt x="6" y="14"/>
                  </a:lnTo>
                  <a:lnTo>
                    <a:pt x="11" y="16"/>
                  </a:lnTo>
                  <a:lnTo>
                    <a:pt x="24" y="21"/>
                  </a:lnTo>
                  <a:lnTo>
                    <a:pt x="29" y="18"/>
                  </a:lnTo>
                  <a:lnTo>
                    <a:pt x="33" y="16"/>
                  </a:lnTo>
                  <a:lnTo>
                    <a:pt x="33" y="14"/>
                  </a:lnTo>
                  <a:lnTo>
                    <a:pt x="31" y="9"/>
                  </a:lnTo>
                  <a:lnTo>
                    <a:pt x="27" y="7"/>
                  </a:lnTo>
                  <a:lnTo>
                    <a:pt x="20" y="3"/>
                  </a:lnTo>
                  <a:lnTo>
                    <a:pt x="9" y="0"/>
                  </a:lnTo>
                  <a:lnTo>
                    <a:pt x="2"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6" name="Freeform 2783">
              <a:extLst>
                <a:ext uri="{FF2B5EF4-FFF2-40B4-BE49-F238E27FC236}">
                  <a16:creationId xmlns:a16="http://schemas.microsoft.com/office/drawing/2014/main" xmlns="" id="{3E3F6845-BACA-2A4F-B273-B97A0D791C8B}"/>
                </a:ext>
              </a:extLst>
            </p:cNvPr>
            <p:cNvSpPr>
              <a:spLocks/>
            </p:cNvSpPr>
            <p:nvPr/>
          </p:nvSpPr>
          <p:spPr bwMode="auto">
            <a:xfrm>
              <a:off x="3727" y="3075"/>
              <a:ext cx="33" cy="21"/>
            </a:xfrm>
            <a:custGeom>
              <a:avLst/>
              <a:gdLst>
                <a:gd name="T0" fmla="*/ 2 w 33"/>
                <a:gd name="T1" fmla="*/ 12 h 21"/>
                <a:gd name="T2" fmla="*/ 2 w 33"/>
                <a:gd name="T3" fmla="*/ 12 h 21"/>
                <a:gd name="T4" fmla="*/ 6 w 33"/>
                <a:gd name="T5" fmla="*/ 14 h 21"/>
                <a:gd name="T6" fmla="*/ 11 w 33"/>
                <a:gd name="T7" fmla="*/ 16 h 21"/>
                <a:gd name="T8" fmla="*/ 24 w 33"/>
                <a:gd name="T9" fmla="*/ 21 h 21"/>
                <a:gd name="T10" fmla="*/ 24 w 33"/>
                <a:gd name="T11" fmla="*/ 21 h 21"/>
                <a:gd name="T12" fmla="*/ 29 w 33"/>
                <a:gd name="T13" fmla="*/ 18 h 21"/>
                <a:gd name="T14" fmla="*/ 33 w 33"/>
                <a:gd name="T15" fmla="*/ 16 h 21"/>
                <a:gd name="T16" fmla="*/ 33 w 33"/>
                <a:gd name="T17" fmla="*/ 14 h 21"/>
                <a:gd name="T18" fmla="*/ 31 w 33"/>
                <a:gd name="T19" fmla="*/ 9 h 21"/>
                <a:gd name="T20" fmla="*/ 31 w 33"/>
                <a:gd name="T21" fmla="*/ 9 h 21"/>
                <a:gd name="T22" fmla="*/ 27 w 33"/>
                <a:gd name="T23" fmla="*/ 7 h 21"/>
                <a:gd name="T24" fmla="*/ 20 w 33"/>
                <a:gd name="T25" fmla="*/ 3 h 21"/>
                <a:gd name="T26" fmla="*/ 9 w 33"/>
                <a:gd name="T27" fmla="*/ 0 h 21"/>
                <a:gd name="T28" fmla="*/ 9 w 33"/>
                <a:gd name="T29" fmla="*/ 0 h 21"/>
                <a:gd name="T30" fmla="*/ 2 w 33"/>
                <a:gd name="T31" fmla="*/ 3 h 21"/>
                <a:gd name="T32" fmla="*/ 0 w 33"/>
                <a:gd name="T33" fmla="*/ 5 h 21"/>
                <a:gd name="T34" fmla="*/ 0 w 33"/>
                <a:gd name="T35" fmla="*/ 7 h 21"/>
                <a:gd name="T36" fmla="*/ 2 w 33"/>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 h="21">
                  <a:moveTo>
                    <a:pt x="2" y="12"/>
                  </a:moveTo>
                  <a:lnTo>
                    <a:pt x="2" y="12"/>
                  </a:lnTo>
                  <a:lnTo>
                    <a:pt x="6" y="14"/>
                  </a:lnTo>
                  <a:lnTo>
                    <a:pt x="11" y="16"/>
                  </a:lnTo>
                  <a:lnTo>
                    <a:pt x="24" y="21"/>
                  </a:lnTo>
                  <a:lnTo>
                    <a:pt x="29" y="18"/>
                  </a:lnTo>
                  <a:lnTo>
                    <a:pt x="33" y="16"/>
                  </a:lnTo>
                  <a:lnTo>
                    <a:pt x="33" y="14"/>
                  </a:lnTo>
                  <a:lnTo>
                    <a:pt x="31" y="9"/>
                  </a:lnTo>
                  <a:lnTo>
                    <a:pt x="27" y="7"/>
                  </a:lnTo>
                  <a:lnTo>
                    <a:pt x="20" y="3"/>
                  </a:lnTo>
                  <a:lnTo>
                    <a:pt x="9" y="0"/>
                  </a:lnTo>
                  <a:lnTo>
                    <a:pt x="2"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7" name="Freeform 2784">
              <a:extLst>
                <a:ext uri="{FF2B5EF4-FFF2-40B4-BE49-F238E27FC236}">
                  <a16:creationId xmlns:a16="http://schemas.microsoft.com/office/drawing/2014/main" xmlns="" id="{157E697B-6F2E-6E4F-9CCF-CC3681B37809}"/>
                </a:ext>
              </a:extLst>
            </p:cNvPr>
            <p:cNvSpPr>
              <a:spLocks/>
            </p:cNvSpPr>
            <p:nvPr/>
          </p:nvSpPr>
          <p:spPr bwMode="auto">
            <a:xfrm>
              <a:off x="3697" y="3075"/>
              <a:ext cx="34" cy="21"/>
            </a:xfrm>
            <a:custGeom>
              <a:avLst/>
              <a:gdLst>
                <a:gd name="T0" fmla="*/ 3 w 34"/>
                <a:gd name="T1" fmla="*/ 12 h 21"/>
                <a:gd name="T2" fmla="*/ 3 w 34"/>
                <a:gd name="T3" fmla="*/ 12 h 21"/>
                <a:gd name="T4" fmla="*/ 7 w 34"/>
                <a:gd name="T5" fmla="*/ 14 h 21"/>
                <a:gd name="T6" fmla="*/ 14 w 34"/>
                <a:gd name="T7" fmla="*/ 18 h 21"/>
                <a:gd name="T8" fmla="*/ 25 w 34"/>
                <a:gd name="T9" fmla="*/ 21 h 21"/>
                <a:gd name="T10" fmla="*/ 25 w 34"/>
                <a:gd name="T11" fmla="*/ 21 h 21"/>
                <a:gd name="T12" fmla="*/ 30 w 34"/>
                <a:gd name="T13" fmla="*/ 18 h 21"/>
                <a:gd name="T14" fmla="*/ 34 w 34"/>
                <a:gd name="T15" fmla="*/ 18 h 21"/>
                <a:gd name="T16" fmla="*/ 34 w 34"/>
                <a:gd name="T17" fmla="*/ 14 h 21"/>
                <a:gd name="T18" fmla="*/ 32 w 34"/>
                <a:gd name="T19" fmla="*/ 12 h 21"/>
                <a:gd name="T20" fmla="*/ 32 w 34"/>
                <a:gd name="T21" fmla="*/ 12 h 21"/>
                <a:gd name="T22" fmla="*/ 27 w 34"/>
                <a:gd name="T23" fmla="*/ 7 h 21"/>
                <a:gd name="T24" fmla="*/ 21 w 34"/>
                <a:gd name="T25" fmla="*/ 5 h 21"/>
                <a:gd name="T26" fmla="*/ 9 w 34"/>
                <a:gd name="T27" fmla="*/ 0 h 21"/>
                <a:gd name="T28" fmla="*/ 9 w 34"/>
                <a:gd name="T29" fmla="*/ 0 h 21"/>
                <a:gd name="T30" fmla="*/ 5 w 34"/>
                <a:gd name="T31" fmla="*/ 3 h 21"/>
                <a:gd name="T32" fmla="*/ 3 w 34"/>
                <a:gd name="T33" fmla="*/ 5 h 21"/>
                <a:gd name="T34" fmla="*/ 0 w 34"/>
                <a:gd name="T35" fmla="*/ 7 h 21"/>
                <a:gd name="T36" fmla="*/ 3 w 34"/>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21">
                  <a:moveTo>
                    <a:pt x="3" y="12"/>
                  </a:moveTo>
                  <a:lnTo>
                    <a:pt x="3" y="12"/>
                  </a:lnTo>
                  <a:lnTo>
                    <a:pt x="7" y="14"/>
                  </a:lnTo>
                  <a:lnTo>
                    <a:pt x="14" y="18"/>
                  </a:lnTo>
                  <a:lnTo>
                    <a:pt x="25" y="21"/>
                  </a:lnTo>
                  <a:lnTo>
                    <a:pt x="30" y="18"/>
                  </a:lnTo>
                  <a:lnTo>
                    <a:pt x="34" y="18"/>
                  </a:lnTo>
                  <a:lnTo>
                    <a:pt x="34" y="14"/>
                  </a:lnTo>
                  <a:lnTo>
                    <a:pt x="32" y="12"/>
                  </a:lnTo>
                  <a:lnTo>
                    <a:pt x="27" y="7"/>
                  </a:lnTo>
                  <a:lnTo>
                    <a:pt x="21" y="5"/>
                  </a:lnTo>
                  <a:lnTo>
                    <a:pt x="9" y="0"/>
                  </a:lnTo>
                  <a:lnTo>
                    <a:pt x="5" y="3"/>
                  </a:lnTo>
                  <a:lnTo>
                    <a:pt x="3" y="5"/>
                  </a:lnTo>
                  <a:lnTo>
                    <a:pt x="0" y="7"/>
                  </a:lnTo>
                  <a:lnTo>
                    <a:pt x="3"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8" name="Freeform 2785">
              <a:extLst>
                <a:ext uri="{FF2B5EF4-FFF2-40B4-BE49-F238E27FC236}">
                  <a16:creationId xmlns:a16="http://schemas.microsoft.com/office/drawing/2014/main" xmlns="" id="{7668F7F3-9E7B-E842-B5CE-A7754BE922B4}"/>
                </a:ext>
              </a:extLst>
            </p:cNvPr>
            <p:cNvSpPr>
              <a:spLocks/>
            </p:cNvSpPr>
            <p:nvPr/>
          </p:nvSpPr>
          <p:spPr bwMode="auto">
            <a:xfrm>
              <a:off x="3697" y="3075"/>
              <a:ext cx="34" cy="21"/>
            </a:xfrm>
            <a:custGeom>
              <a:avLst/>
              <a:gdLst>
                <a:gd name="T0" fmla="*/ 3 w 34"/>
                <a:gd name="T1" fmla="*/ 12 h 21"/>
                <a:gd name="T2" fmla="*/ 3 w 34"/>
                <a:gd name="T3" fmla="*/ 12 h 21"/>
                <a:gd name="T4" fmla="*/ 7 w 34"/>
                <a:gd name="T5" fmla="*/ 14 h 21"/>
                <a:gd name="T6" fmla="*/ 14 w 34"/>
                <a:gd name="T7" fmla="*/ 18 h 21"/>
                <a:gd name="T8" fmla="*/ 25 w 34"/>
                <a:gd name="T9" fmla="*/ 21 h 21"/>
                <a:gd name="T10" fmla="*/ 25 w 34"/>
                <a:gd name="T11" fmla="*/ 21 h 21"/>
                <a:gd name="T12" fmla="*/ 30 w 34"/>
                <a:gd name="T13" fmla="*/ 18 h 21"/>
                <a:gd name="T14" fmla="*/ 34 w 34"/>
                <a:gd name="T15" fmla="*/ 18 h 21"/>
                <a:gd name="T16" fmla="*/ 34 w 34"/>
                <a:gd name="T17" fmla="*/ 14 h 21"/>
                <a:gd name="T18" fmla="*/ 32 w 34"/>
                <a:gd name="T19" fmla="*/ 12 h 21"/>
                <a:gd name="T20" fmla="*/ 32 w 34"/>
                <a:gd name="T21" fmla="*/ 12 h 21"/>
                <a:gd name="T22" fmla="*/ 27 w 34"/>
                <a:gd name="T23" fmla="*/ 7 h 21"/>
                <a:gd name="T24" fmla="*/ 21 w 34"/>
                <a:gd name="T25" fmla="*/ 5 h 21"/>
                <a:gd name="T26" fmla="*/ 9 w 34"/>
                <a:gd name="T27" fmla="*/ 0 h 21"/>
                <a:gd name="T28" fmla="*/ 9 w 34"/>
                <a:gd name="T29" fmla="*/ 0 h 21"/>
                <a:gd name="T30" fmla="*/ 5 w 34"/>
                <a:gd name="T31" fmla="*/ 3 h 21"/>
                <a:gd name="T32" fmla="*/ 3 w 34"/>
                <a:gd name="T33" fmla="*/ 5 h 21"/>
                <a:gd name="T34" fmla="*/ 0 w 34"/>
                <a:gd name="T35" fmla="*/ 7 h 21"/>
                <a:gd name="T36" fmla="*/ 3 w 34"/>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21">
                  <a:moveTo>
                    <a:pt x="3" y="12"/>
                  </a:moveTo>
                  <a:lnTo>
                    <a:pt x="3" y="12"/>
                  </a:lnTo>
                  <a:lnTo>
                    <a:pt x="7" y="14"/>
                  </a:lnTo>
                  <a:lnTo>
                    <a:pt x="14" y="18"/>
                  </a:lnTo>
                  <a:lnTo>
                    <a:pt x="25" y="21"/>
                  </a:lnTo>
                  <a:lnTo>
                    <a:pt x="30" y="18"/>
                  </a:lnTo>
                  <a:lnTo>
                    <a:pt x="34" y="18"/>
                  </a:lnTo>
                  <a:lnTo>
                    <a:pt x="34" y="14"/>
                  </a:lnTo>
                  <a:lnTo>
                    <a:pt x="32" y="12"/>
                  </a:lnTo>
                  <a:lnTo>
                    <a:pt x="27" y="7"/>
                  </a:lnTo>
                  <a:lnTo>
                    <a:pt x="21" y="5"/>
                  </a:lnTo>
                  <a:lnTo>
                    <a:pt x="9" y="0"/>
                  </a:lnTo>
                  <a:lnTo>
                    <a:pt x="5" y="3"/>
                  </a:lnTo>
                  <a:lnTo>
                    <a:pt x="3" y="5"/>
                  </a:lnTo>
                  <a:lnTo>
                    <a:pt x="0" y="7"/>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69" name="Freeform 2786">
              <a:extLst>
                <a:ext uri="{FF2B5EF4-FFF2-40B4-BE49-F238E27FC236}">
                  <a16:creationId xmlns:a16="http://schemas.microsoft.com/office/drawing/2014/main" xmlns="" id="{2B42538B-B11B-CA41-8011-BDBAC9B4D07C}"/>
                </a:ext>
              </a:extLst>
            </p:cNvPr>
            <p:cNvSpPr>
              <a:spLocks/>
            </p:cNvSpPr>
            <p:nvPr/>
          </p:nvSpPr>
          <p:spPr bwMode="auto">
            <a:xfrm>
              <a:off x="3670" y="3078"/>
              <a:ext cx="32" cy="18"/>
            </a:xfrm>
            <a:custGeom>
              <a:avLst/>
              <a:gdLst>
                <a:gd name="T0" fmla="*/ 3 w 32"/>
                <a:gd name="T1" fmla="*/ 9 h 18"/>
                <a:gd name="T2" fmla="*/ 3 w 32"/>
                <a:gd name="T3" fmla="*/ 9 h 18"/>
                <a:gd name="T4" fmla="*/ 7 w 32"/>
                <a:gd name="T5" fmla="*/ 13 h 18"/>
                <a:gd name="T6" fmla="*/ 12 w 32"/>
                <a:gd name="T7" fmla="*/ 15 h 18"/>
                <a:gd name="T8" fmla="*/ 23 w 32"/>
                <a:gd name="T9" fmla="*/ 18 h 18"/>
                <a:gd name="T10" fmla="*/ 23 w 32"/>
                <a:gd name="T11" fmla="*/ 18 h 18"/>
                <a:gd name="T12" fmla="*/ 30 w 32"/>
                <a:gd name="T13" fmla="*/ 18 h 18"/>
                <a:gd name="T14" fmla="*/ 32 w 32"/>
                <a:gd name="T15" fmla="*/ 15 h 18"/>
                <a:gd name="T16" fmla="*/ 32 w 32"/>
                <a:gd name="T17" fmla="*/ 11 h 18"/>
                <a:gd name="T18" fmla="*/ 30 w 32"/>
                <a:gd name="T19" fmla="*/ 9 h 18"/>
                <a:gd name="T20" fmla="*/ 30 w 32"/>
                <a:gd name="T21" fmla="*/ 9 h 18"/>
                <a:gd name="T22" fmla="*/ 25 w 32"/>
                <a:gd name="T23" fmla="*/ 4 h 18"/>
                <a:gd name="T24" fmla="*/ 21 w 32"/>
                <a:gd name="T25" fmla="*/ 2 h 18"/>
                <a:gd name="T26" fmla="*/ 9 w 32"/>
                <a:gd name="T27" fmla="*/ 0 h 18"/>
                <a:gd name="T28" fmla="*/ 9 w 32"/>
                <a:gd name="T29" fmla="*/ 0 h 18"/>
                <a:gd name="T30" fmla="*/ 3 w 32"/>
                <a:gd name="T31" fmla="*/ 0 h 18"/>
                <a:gd name="T32" fmla="*/ 0 w 32"/>
                <a:gd name="T33" fmla="*/ 2 h 18"/>
                <a:gd name="T34" fmla="*/ 0 w 32"/>
                <a:gd name="T35" fmla="*/ 4 h 18"/>
                <a:gd name="T36" fmla="*/ 3 w 3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8">
                  <a:moveTo>
                    <a:pt x="3" y="9"/>
                  </a:moveTo>
                  <a:lnTo>
                    <a:pt x="3" y="9"/>
                  </a:lnTo>
                  <a:lnTo>
                    <a:pt x="7" y="13"/>
                  </a:lnTo>
                  <a:lnTo>
                    <a:pt x="12" y="15"/>
                  </a:lnTo>
                  <a:lnTo>
                    <a:pt x="23" y="18"/>
                  </a:lnTo>
                  <a:lnTo>
                    <a:pt x="30" y="18"/>
                  </a:lnTo>
                  <a:lnTo>
                    <a:pt x="32" y="15"/>
                  </a:lnTo>
                  <a:lnTo>
                    <a:pt x="32" y="11"/>
                  </a:lnTo>
                  <a:lnTo>
                    <a:pt x="30" y="9"/>
                  </a:lnTo>
                  <a:lnTo>
                    <a:pt x="25" y="4"/>
                  </a:lnTo>
                  <a:lnTo>
                    <a:pt x="21" y="2"/>
                  </a:lnTo>
                  <a:lnTo>
                    <a:pt x="9" y="0"/>
                  </a:lnTo>
                  <a:lnTo>
                    <a:pt x="3"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0" name="Freeform 2787">
              <a:extLst>
                <a:ext uri="{FF2B5EF4-FFF2-40B4-BE49-F238E27FC236}">
                  <a16:creationId xmlns:a16="http://schemas.microsoft.com/office/drawing/2014/main" xmlns="" id="{C7B4DD46-E60F-A44D-949C-FB8EB1A81C9F}"/>
                </a:ext>
              </a:extLst>
            </p:cNvPr>
            <p:cNvSpPr>
              <a:spLocks/>
            </p:cNvSpPr>
            <p:nvPr/>
          </p:nvSpPr>
          <p:spPr bwMode="auto">
            <a:xfrm>
              <a:off x="3670" y="3078"/>
              <a:ext cx="32" cy="18"/>
            </a:xfrm>
            <a:custGeom>
              <a:avLst/>
              <a:gdLst>
                <a:gd name="T0" fmla="*/ 3 w 32"/>
                <a:gd name="T1" fmla="*/ 9 h 18"/>
                <a:gd name="T2" fmla="*/ 3 w 32"/>
                <a:gd name="T3" fmla="*/ 9 h 18"/>
                <a:gd name="T4" fmla="*/ 7 w 32"/>
                <a:gd name="T5" fmla="*/ 13 h 18"/>
                <a:gd name="T6" fmla="*/ 12 w 32"/>
                <a:gd name="T7" fmla="*/ 15 h 18"/>
                <a:gd name="T8" fmla="*/ 23 w 32"/>
                <a:gd name="T9" fmla="*/ 18 h 18"/>
                <a:gd name="T10" fmla="*/ 23 w 32"/>
                <a:gd name="T11" fmla="*/ 18 h 18"/>
                <a:gd name="T12" fmla="*/ 30 w 32"/>
                <a:gd name="T13" fmla="*/ 18 h 18"/>
                <a:gd name="T14" fmla="*/ 32 w 32"/>
                <a:gd name="T15" fmla="*/ 15 h 18"/>
                <a:gd name="T16" fmla="*/ 32 w 32"/>
                <a:gd name="T17" fmla="*/ 11 h 18"/>
                <a:gd name="T18" fmla="*/ 30 w 32"/>
                <a:gd name="T19" fmla="*/ 9 h 18"/>
                <a:gd name="T20" fmla="*/ 30 w 32"/>
                <a:gd name="T21" fmla="*/ 9 h 18"/>
                <a:gd name="T22" fmla="*/ 25 w 32"/>
                <a:gd name="T23" fmla="*/ 4 h 18"/>
                <a:gd name="T24" fmla="*/ 21 w 32"/>
                <a:gd name="T25" fmla="*/ 2 h 18"/>
                <a:gd name="T26" fmla="*/ 9 w 32"/>
                <a:gd name="T27" fmla="*/ 0 h 18"/>
                <a:gd name="T28" fmla="*/ 9 w 32"/>
                <a:gd name="T29" fmla="*/ 0 h 18"/>
                <a:gd name="T30" fmla="*/ 3 w 32"/>
                <a:gd name="T31" fmla="*/ 0 h 18"/>
                <a:gd name="T32" fmla="*/ 0 w 32"/>
                <a:gd name="T33" fmla="*/ 2 h 18"/>
                <a:gd name="T34" fmla="*/ 0 w 32"/>
                <a:gd name="T35" fmla="*/ 4 h 18"/>
                <a:gd name="T36" fmla="*/ 3 w 3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8">
                  <a:moveTo>
                    <a:pt x="3" y="9"/>
                  </a:moveTo>
                  <a:lnTo>
                    <a:pt x="3" y="9"/>
                  </a:lnTo>
                  <a:lnTo>
                    <a:pt x="7" y="13"/>
                  </a:lnTo>
                  <a:lnTo>
                    <a:pt x="12" y="15"/>
                  </a:lnTo>
                  <a:lnTo>
                    <a:pt x="23" y="18"/>
                  </a:lnTo>
                  <a:lnTo>
                    <a:pt x="30" y="18"/>
                  </a:lnTo>
                  <a:lnTo>
                    <a:pt x="32" y="15"/>
                  </a:lnTo>
                  <a:lnTo>
                    <a:pt x="32" y="11"/>
                  </a:lnTo>
                  <a:lnTo>
                    <a:pt x="30" y="9"/>
                  </a:lnTo>
                  <a:lnTo>
                    <a:pt x="25" y="4"/>
                  </a:lnTo>
                  <a:lnTo>
                    <a:pt x="21" y="2"/>
                  </a:lnTo>
                  <a:lnTo>
                    <a:pt x="9" y="0"/>
                  </a:lnTo>
                  <a:lnTo>
                    <a:pt x="3"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1" name="Freeform 2788">
              <a:extLst>
                <a:ext uri="{FF2B5EF4-FFF2-40B4-BE49-F238E27FC236}">
                  <a16:creationId xmlns:a16="http://schemas.microsoft.com/office/drawing/2014/main" xmlns="" id="{7AEF46FF-E4EC-6C43-BE87-FA3605826AB0}"/>
                </a:ext>
              </a:extLst>
            </p:cNvPr>
            <p:cNvSpPr>
              <a:spLocks/>
            </p:cNvSpPr>
            <p:nvPr/>
          </p:nvSpPr>
          <p:spPr bwMode="auto">
            <a:xfrm>
              <a:off x="3643" y="3078"/>
              <a:ext cx="32" cy="18"/>
            </a:xfrm>
            <a:custGeom>
              <a:avLst/>
              <a:gdLst>
                <a:gd name="T0" fmla="*/ 3 w 32"/>
                <a:gd name="T1" fmla="*/ 9 h 18"/>
                <a:gd name="T2" fmla="*/ 3 w 32"/>
                <a:gd name="T3" fmla="*/ 9 h 18"/>
                <a:gd name="T4" fmla="*/ 7 w 32"/>
                <a:gd name="T5" fmla="*/ 13 h 18"/>
                <a:gd name="T6" fmla="*/ 12 w 32"/>
                <a:gd name="T7" fmla="*/ 15 h 18"/>
                <a:gd name="T8" fmla="*/ 23 w 32"/>
                <a:gd name="T9" fmla="*/ 18 h 18"/>
                <a:gd name="T10" fmla="*/ 23 w 32"/>
                <a:gd name="T11" fmla="*/ 18 h 18"/>
                <a:gd name="T12" fmla="*/ 27 w 32"/>
                <a:gd name="T13" fmla="*/ 18 h 18"/>
                <a:gd name="T14" fmla="*/ 30 w 32"/>
                <a:gd name="T15" fmla="*/ 15 h 18"/>
                <a:gd name="T16" fmla="*/ 32 w 32"/>
                <a:gd name="T17" fmla="*/ 13 h 18"/>
                <a:gd name="T18" fmla="*/ 30 w 32"/>
                <a:gd name="T19" fmla="*/ 9 h 18"/>
                <a:gd name="T20" fmla="*/ 30 w 32"/>
                <a:gd name="T21" fmla="*/ 9 h 18"/>
                <a:gd name="T22" fmla="*/ 25 w 32"/>
                <a:gd name="T23" fmla="*/ 4 h 18"/>
                <a:gd name="T24" fmla="*/ 21 w 32"/>
                <a:gd name="T25" fmla="*/ 2 h 18"/>
                <a:gd name="T26" fmla="*/ 9 w 32"/>
                <a:gd name="T27" fmla="*/ 0 h 18"/>
                <a:gd name="T28" fmla="*/ 9 w 32"/>
                <a:gd name="T29" fmla="*/ 0 h 18"/>
                <a:gd name="T30" fmla="*/ 5 w 32"/>
                <a:gd name="T31" fmla="*/ 0 h 18"/>
                <a:gd name="T32" fmla="*/ 0 w 32"/>
                <a:gd name="T33" fmla="*/ 2 h 18"/>
                <a:gd name="T34" fmla="*/ 0 w 32"/>
                <a:gd name="T35" fmla="*/ 4 h 18"/>
                <a:gd name="T36" fmla="*/ 3 w 3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8">
                  <a:moveTo>
                    <a:pt x="3" y="9"/>
                  </a:moveTo>
                  <a:lnTo>
                    <a:pt x="3" y="9"/>
                  </a:lnTo>
                  <a:lnTo>
                    <a:pt x="7" y="13"/>
                  </a:lnTo>
                  <a:lnTo>
                    <a:pt x="12" y="15"/>
                  </a:lnTo>
                  <a:lnTo>
                    <a:pt x="23" y="18"/>
                  </a:lnTo>
                  <a:lnTo>
                    <a:pt x="27" y="18"/>
                  </a:lnTo>
                  <a:lnTo>
                    <a:pt x="30" y="15"/>
                  </a:lnTo>
                  <a:lnTo>
                    <a:pt x="32" y="13"/>
                  </a:lnTo>
                  <a:lnTo>
                    <a:pt x="30" y="9"/>
                  </a:lnTo>
                  <a:lnTo>
                    <a:pt x="25" y="4"/>
                  </a:lnTo>
                  <a:lnTo>
                    <a:pt x="21" y="2"/>
                  </a:lnTo>
                  <a:lnTo>
                    <a:pt x="9" y="0"/>
                  </a:lnTo>
                  <a:lnTo>
                    <a:pt x="5"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2" name="Freeform 2789">
              <a:extLst>
                <a:ext uri="{FF2B5EF4-FFF2-40B4-BE49-F238E27FC236}">
                  <a16:creationId xmlns:a16="http://schemas.microsoft.com/office/drawing/2014/main" xmlns="" id="{44F15A84-C749-3048-9A60-522200FDFCA6}"/>
                </a:ext>
              </a:extLst>
            </p:cNvPr>
            <p:cNvSpPr>
              <a:spLocks/>
            </p:cNvSpPr>
            <p:nvPr/>
          </p:nvSpPr>
          <p:spPr bwMode="auto">
            <a:xfrm>
              <a:off x="3643" y="3078"/>
              <a:ext cx="32" cy="18"/>
            </a:xfrm>
            <a:custGeom>
              <a:avLst/>
              <a:gdLst>
                <a:gd name="T0" fmla="*/ 3 w 32"/>
                <a:gd name="T1" fmla="*/ 9 h 18"/>
                <a:gd name="T2" fmla="*/ 3 w 32"/>
                <a:gd name="T3" fmla="*/ 9 h 18"/>
                <a:gd name="T4" fmla="*/ 7 w 32"/>
                <a:gd name="T5" fmla="*/ 13 h 18"/>
                <a:gd name="T6" fmla="*/ 12 w 32"/>
                <a:gd name="T7" fmla="*/ 15 h 18"/>
                <a:gd name="T8" fmla="*/ 23 w 32"/>
                <a:gd name="T9" fmla="*/ 18 h 18"/>
                <a:gd name="T10" fmla="*/ 23 w 32"/>
                <a:gd name="T11" fmla="*/ 18 h 18"/>
                <a:gd name="T12" fmla="*/ 27 w 32"/>
                <a:gd name="T13" fmla="*/ 18 h 18"/>
                <a:gd name="T14" fmla="*/ 30 w 32"/>
                <a:gd name="T15" fmla="*/ 15 h 18"/>
                <a:gd name="T16" fmla="*/ 32 w 32"/>
                <a:gd name="T17" fmla="*/ 13 h 18"/>
                <a:gd name="T18" fmla="*/ 30 w 32"/>
                <a:gd name="T19" fmla="*/ 9 h 18"/>
                <a:gd name="T20" fmla="*/ 30 w 32"/>
                <a:gd name="T21" fmla="*/ 9 h 18"/>
                <a:gd name="T22" fmla="*/ 25 w 32"/>
                <a:gd name="T23" fmla="*/ 4 h 18"/>
                <a:gd name="T24" fmla="*/ 21 w 32"/>
                <a:gd name="T25" fmla="*/ 2 h 18"/>
                <a:gd name="T26" fmla="*/ 9 w 32"/>
                <a:gd name="T27" fmla="*/ 0 h 18"/>
                <a:gd name="T28" fmla="*/ 9 w 32"/>
                <a:gd name="T29" fmla="*/ 0 h 18"/>
                <a:gd name="T30" fmla="*/ 5 w 32"/>
                <a:gd name="T31" fmla="*/ 0 h 18"/>
                <a:gd name="T32" fmla="*/ 0 w 32"/>
                <a:gd name="T33" fmla="*/ 2 h 18"/>
                <a:gd name="T34" fmla="*/ 0 w 32"/>
                <a:gd name="T35" fmla="*/ 4 h 18"/>
                <a:gd name="T36" fmla="*/ 3 w 3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 h="18">
                  <a:moveTo>
                    <a:pt x="3" y="9"/>
                  </a:moveTo>
                  <a:lnTo>
                    <a:pt x="3" y="9"/>
                  </a:lnTo>
                  <a:lnTo>
                    <a:pt x="7" y="13"/>
                  </a:lnTo>
                  <a:lnTo>
                    <a:pt x="12" y="15"/>
                  </a:lnTo>
                  <a:lnTo>
                    <a:pt x="23" y="18"/>
                  </a:lnTo>
                  <a:lnTo>
                    <a:pt x="27" y="18"/>
                  </a:lnTo>
                  <a:lnTo>
                    <a:pt x="30" y="15"/>
                  </a:lnTo>
                  <a:lnTo>
                    <a:pt x="32" y="13"/>
                  </a:lnTo>
                  <a:lnTo>
                    <a:pt x="30" y="9"/>
                  </a:lnTo>
                  <a:lnTo>
                    <a:pt x="25" y="4"/>
                  </a:lnTo>
                  <a:lnTo>
                    <a:pt x="21" y="2"/>
                  </a:lnTo>
                  <a:lnTo>
                    <a:pt x="9" y="0"/>
                  </a:lnTo>
                  <a:lnTo>
                    <a:pt x="5"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3" name="Freeform 2790">
              <a:extLst>
                <a:ext uri="{FF2B5EF4-FFF2-40B4-BE49-F238E27FC236}">
                  <a16:creationId xmlns:a16="http://schemas.microsoft.com/office/drawing/2014/main" xmlns="" id="{6017D5FA-FC24-DB4C-9CBD-998276F15C0D}"/>
                </a:ext>
              </a:extLst>
            </p:cNvPr>
            <p:cNvSpPr>
              <a:spLocks/>
            </p:cNvSpPr>
            <p:nvPr/>
          </p:nvSpPr>
          <p:spPr bwMode="auto">
            <a:xfrm>
              <a:off x="3619" y="3078"/>
              <a:ext cx="29" cy="18"/>
            </a:xfrm>
            <a:custGeom>
              <a:avLst/>
              <a:gdLst>
                <a:gd name="T0" fmla="*/ 0 w 29"/>
                <a:gd name="T1" fmla="*/ 9 h 18"/>
                <a:gd name="T2" fmla="*/ 0 w 29"/>
                <a:gd name="T3" fmla="*/ 9 h 18"/>
                <a:gd name="T4" fmla="*/ 4 w 29"/>
                <a:gd name="T5" fmla="*/ 13 h 18"/>
                <a:gd name="T6" fmla="*/ 9 w 29"/>
                <a:gd name="T7" fmla="*/ 15 h 18"/>
                <a:gd name="T8" fmla="*/ 20 w 29"/>
                <a:gd name="T9" fmla="*/ 18 h 18"/>
                <a:gd name="T10" fmla="*/ 20 w 29"/>
                <a:gd name="T11" fmla="*/ 18 h 18"/>
                <a:gd name="T12" fmla="*/ 24 w 29"/>
                <a:gd name="T13" fmla="*/ 18 h 18"/>
                <a:gd name="T14" fmla="*/ 27 w 29"/>
                <a:gd name="T15" fmla="*/ 15 h 18"/>
                <a:gd name="T16" fmla="*/ 29 w 29"/>
                <a:gd name="T17" fmla="*/ 13 h 18"/>
                <a:gd name="T18" fmla="*/ 27 w 29"/>
                <a:gd name="T19" fmla="*/ 9 h 18"/>
                <a:gd name="T20" fmla="*/ 27 w 29"/>
                <a:gd name="T21" fmla="*/ 9 h 18"/>
                <a:gd name="T22" fmla="*/ 22 w 29"/>
                <a:gd name="T23" fmla="*/ 4 h 18"/>
                <a:gd name="T24" fmla="*/ 18 w 29"/>
                <a:gd name="T25" fmla="*/ 2 h 18"/>
                <a:gd name="T26" fmla="*/ 6 w 29"/>
                <a:gd name="T27" fmla="*/ 0 h 18"/>
                <a:gd name="T28" fmla="*/ 6 w 29"/>
                <a:gd name="T29" fmla="*/ 0 h 18"/>
                <a:gd name="T30" fmla="*/ 2 w 29"/>
                <a:gd name="T31" fmla="*/ 0 h 18"/>
                <a:gd name="T32" fmla="*/ 0 w 29"/>
                <a:gd name="T33" fmla="*/ 2 h 18"/>
                <a:gd name="T34" fmla="*/ 0 w 29"/>
                <a:gd name="T35" fmla="*/ 6 h 18"/>
                <a:gd name="T36" fmla="*/ 0 w 2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18">
                  <a:moveTo>
                    <a:pt x="0" y="9"/>
                  </a:moveTo>
                  <a:lnTo>
                    <a:pt x="0" y="9"/>
                  </a:lnTo>
                  <a:lnTo>
                    <a:pt x="4" y="13"/>
                  </a:lnTo>
                  <a:lnTo>
                    <a:pt x="9" y="15"/>
                  </a:lnTo>
                  <a:lnTo>
                    <a:pt x="20" y="18"/>
                  </a:lnTo>
                  <a:lnTo>
                    <a:pt x="24" y="18"/>
                  </a:lnTo>
                  <a:lnTo>
                    <a:pt x="27" y="15"/>
                  </a:lnTo>
                  <a:lnTo>
                    <a:pt x="29" y="13"/>
                  </a:lnTo>
                  <a:lnTo>
                    <a:pt x="27" y="9"/>
                  </a:lnTo>
                  <a:lnTo>
                    <a:pt x="22" y="4"/>
                  </a:lnTo>
                  <a:lnTo>
                    <a:pt x="18" y="2"/>
                  </a:lnTo>
                  <a:lnTo>
                    <a:pt x="6" y="0"/>
                  </a:lnTo>
                  <a:lnTo>
                    <a:pt x="2" y="0"/>
                  </a:lnTo>
                  <a:lnTo>
                    <a:pt x="0"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4" name="Freeform 2791">
              <a:extLst>
                <a:ext uri="{FF2B5EF4-FFF2-40B4-BE49-F238E27FC236}">
                  <a16:creationId xmlns:a16="http://schemas.microsoft.com/office/drawing/2014/main" xmlns="" id="{B9D50D12-7341-D342-ACF3-FD92BA44631D}"/>
                </a:ext>
              </a:extLst>
            </p:cNvPr>
            <p:cNvSpPr>
              <a:spLocks/>
            </p:cNvSpPr>
            <p:nvPr/>
          </p:nvSpPr>
          <p:spPr bwMode="auto">
            <a:xfrm>
              <a:off x="3619" y="3078"/>
              <a:ext cx="29" cy="18"/>
            </a:xfrm>
            <a:custGeom>
              <a:avLst/>
              <a:gdLst>
                <a:gd name="T0" fmla="*/ 0 w 29"/>
                <a:gd name="T1" fmla="*/ 9 h 18"/>
                <a:gd name="T2" fmla="*/ 0 w 29"/>
                <a:gd name="T3" fmla="*/ 9 h 18"/>
                <a:gd name="T4" fmla="*/ 4 w 29"/>
                <a:gd name="T5" fmla="*/ 13 h 18"/>
                <a:gd name="T6" fmla="*/ 9 w 29"/>
                <a:gd name="T7" fmla="*/ 15 h 18"/>
                <a:gd name="T8" fmla="*/ 20 w 29"/>
                <a:gd name="T9" fmla="*/ 18 h 18"/>
                <a:gd name="T10" fmla="*/ 20 w 29"/>
                <a:gd name="T11" fmla="*/ 18 h 18"/>
                <a:gd name="T12" fmla="*/ 24 w 29"/>
                <a:gd name="T13" fmla="*/ 18 h 18"/>
                <a:gd name="T14" fmla="*/ 27 w 29"/>
                <a:gd name="T15" fmla="*/ 15 h 18"/>
                <a:gd name="T16" fmla="*/ 29 w 29"/>
                <a:gd name="T17" fmla="*/ 13 h 18"/>
                <a:gd name="T18" fmla="*/ 27 w 29"/>
                <a:gd name="T19" fmla="*/ 9 h 18"/>
                <a:gd name="T20" fmla="*/ 27 w 29"/>
                <a:gd name="T21" fmla="*/ 9 h 18"/>
                <a:gd name="T22" fmla="*/ 22 w 29"/>
                <a:gd name="T23" fmla="*/ 4 h 18"/>
                <a:gd name="T24" fmla="*/ 18 w 29"/>
                <a:gd name="T25" fmla="*/ 2 h 18"/>
                <a:gd name="T26" fmla="*/ 6 w 29"/>
                <a:gd name="T27" fmla="*/ 0 h 18"/>
                <a:gd name="T28" fmla="*/ 6 w 29"/>
                <a:gd name="T29" fmla="*/ 0 h 18"/>
                <a:gd name="T30" fmla="*/ 2 w 29"/>
                <a:gd name="T31" fmla="*/ 0 h 18"/>
                <a:gd name="T32" fmla="*/ 0 w 29"/>
                <a:gd name="T33" fmla="*/ 2 h 18"/>
                <a:gd name="T34" fmla="*/ 0 w 29"/>
                <a:gd name="T35" fmla="*/ 6 h 18"/>
                <a:gd name="T36" fmla="*/ 0 w 2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9" h="18">
                  <a:moveTo>
                    <a:pt x="0" y="9"/>
                  </a:moveTo>
                  <a:lnTo>
                    <a:pt x="0" y="9"/>
                  </a:lnTo>
                  <a:lnTo>
                    <a:pt x="4" y="13"/>
                  </a:lnTo>
                  <a:lnTo>
                    <a:pt x="9" y="15"/>
                  </a:lnTo>
                  <a:lnTo>
                    <a:pt x="20" y="18"/>
                  </a:lnTo>
                  <a:lnTo>
                    <a:pt x="24" y="18"/>
                  </a:lnTo>
                  <a:lnTo>
                    <a:pt x="27" y="15"/>
                  </a:lnTo>
                  <a:lnTo>
                    <a:pt x="29" y="13"/>
                  </a:lnTo>
                  <a:lnTo>
                    <a:pt x="27" y="9"/>
                  </a:lnTo>
                  <a:lnTo>
                    <a:pt x="22" y="4"/>
                  </a:lnTo>
                  <a:lnTo>
                    <a:pt x="18" y="2"/>
                  </a:lnTo>
                  <a:lnTo>
                    <a:pt x="6" y="0"/>
                  </a:lnTo>
                  <a:lnTo>
                    <a:pt x="2" y="0"/>
                  </a:lnTo>
                  <a:lnTo>
                    <a:pt x="0"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5" name="Freeform 2792">
              <a:extLst>
                <a:ext uri="{FF2B5EF4-FFF2-40B4-BE49-F238E27FC236}">
                  <a16:creationId xmlns:a16="http://schemas.microsoft.com/office/drawing/2014/main" xmlns="" id="{DEEC7F20-4504-804C-8899-F74466CD2F05}"/>
                </a:ext>
              </a:extLst>
            </p:cNvPr>
            <p:cNvSpPr>
              <a:spLocks/>
            </p:cNvSpPr>
            <p:nvPr/>
          </p:nvSpPr>
          <p:spPr bwMode="auto">
            <a:xfrm>
              <a:off x="3592" y="3078"/>
              <a:ext cx="29" cy="20"/>
            </a:xfrm>
            <a:custGeom>
              <a:avLst/>
              <a:gdLst>
                <a:gd name="T0" fmla="*/ 2 w 29"/>
                <a:gd name="T1" fmla="*/ 9 h 20"/>
                <a:gd name="T2" fmla="*/ 2 w 29"/>
                <a:gd name="T3" fmla="*/ 9 h 20"/>
                <a:gd name="T4" fmla="*/ 6 w 29"/>
                <a:gd name="T5" fmla="*/ 13 h 20"/>
                <a:gd name="T6" fmla="*/ 11 w 29"/>
                <a:gd name="T7" fmla="*/ 15 h 20"/>
                <a:gd name="T8" fmla="*/ 15 w 29"/>
                <a:gd name="T9" fmla="*/ 18 h 20"/>
                <a:gd name="T10" fmla="*/ 22 w 29"/>
                <a:gd name="T11" fmla="*/ 20 h 20"/>
                <a:gd name="T12" fmla="*/ 22 w 29"/>
                <a:gd name="T13" fmla="*/ 20 h 20"/>
                <a:gd name="T14" fmla="*/ 27 w 29"/>
                <a:gd name="T15" fmla="*/ 18 h 20"/>
                <a:gd name="T16" fmla="*/ 29 w 29"/>
                <a:gd name="T17" fmla="*/ 15 h 20"/>
                <a:gd name="T18" fmla="*/ 29 w 29"/>
                <a:gd name="T19" fmla="*/ 13 h 20"/>
                <a:gd name="T20" fmla="*/ 27 w 29"/>
                <a:gd name="T21" fmla="*/ 9 h 20"/>
                <a:gd name="T22" fmla="*/ 27 w 29"/>
                <a:gd name="T23" fmla="*/ 9 h 20"/>
                <a:gd name="T24" fmla="*/ 24 w 29"/>
                <a:gd name="T25" fmla="*/ 6 h 20"/>
                <a:gd name="T26" fmla="*/ 18 w 29"/>
                <a:gd name="T27" fmla="*/ 2 h 20"/>
                <a:gd name="T28" fmla="*/ 9 w 29"/>
                <a:gd name="T29" fmla="*/ 0 h 20"/>
                <a:gd name="T30" fmla="*/ 9 w 29"/>
                <a:gd name="T31" fmla="*/ 0 h 20"/>
                <a:gd name="T32" fmla="*/ 4 w 29"/>
                <a:gd name="T33" fmla="*/ 0 h 20"/>
                <a:gd name="T34" fmla="*/ 0 w 29"/>
                <a:gd name="T35" fmla="*/ 2 h 20"/>
                <a:gd name="T36" fmla="*/ 0 w 29"/>
                <a:gd name="T37" fmla="*/ 6 h 20"/>
                <a:gd name="T38" fmla="*/ 2 w 29"/>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20">
                  <a:moveTo>
                    <a:pt x="2" y="9"/>
                  </a:moveTo>
                  <a:lnTo>
                    <a:pt x="2" y="9"/>
                  </a:lnTo>
                  <a:lnTo>
                    <a:pt x="6" y="13"/>
                  </a:lnTo>
                  <a:lnTo>
                    <a:pt x="11" y="15"/>
                  </a:lnTo>
                  <a:lnTo>
                    <a:pt x="15" y="18"/>
                  </a:lnTo>
                  <a:lnTo>
                    <a:pt x="22" y="20"/>
                  </a:lnTo>
                  <a:lnTo>
                    <a:pt x="27" y="18"/>
                  </a:lnTo>
                  <a:lnTo>
                    <a:pt x="29" y="15"/>
                  </a:lnTo>
                  <a:lnTo>
                    <a:pt x="29" y="13"/>
                  </a:lnTo>
                  <a:lnTo>
                    <a:pt x="27" y="9"/>
                  </a:lnTo>
                  <a:lnTo>
                    <a:pt x="24" y="6"/>
                  </a:lnTo>
                  <a:lnTo>
                    <a:pt x="18" y="2"/>
                  </a:lnTo>
                  <a:lnTo>
                    <a:pt x="9" y="0"/>
                  </a:lnTo>
                  <a:lnTo>
                    <a:pt x="4" y="0"/>
                  </a:lnTo>
                  <a:lnTo>
                    <a:pt x="0"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6" name="Freeform 2793">
              <a:extLst>
                <a:ext uri="{FF2B5EF4-FFF2-40B4-BE49-F238E27FC236}">
                  <a16:creationId xmlns:a16="http://schemas.microsoft.com/office/drawing/2014/main" xmlns="" id="{076B6EDF-6742-3B48-BDB0-07F22F8F31D7}"/>
                </a:ext>
              </a:extLst>
            </p:cNvPr>
            <p:cNvSpPr>
              <a:spLocks/>
            </p:cNvSpPr>
            <p:nvPr/>
          </p:nvSpPr>
          <p:spPr bwMode="auto">
            <a:xfrm>
              <a:off x="3592" y="3078"/>
              <a:ext cx="29" cy="20"/>
            </a:xfrm>
            <a:custGeom>
              <a:avLst/>
              <a:gdLst>
                <a:gd name="T0" fmla="*/ 2 w 29"/>
                <a:gd name="T1" fmla="*/ 9 h 20"/>
                <a:gd name="T2" fmla="*/ 2 w 29"/>
                <a:gd name="T3" fmla="*/ 9 h 20"/>
                <a:gd name="T4" fmla="*/ 6 w 29"/>
                <a:gd name="T5" fmla="*/ 13 h 20"/>
                <a:gd name="T6" fmla="*/ 11 w 29"/>
                <a:gd name="T7" fmla="*/ 15 h 20"/>
                <a:gd name="T8" fmla="*/ 15 w 29"/>
                <a:gd name="T9" fmla="*/ 18 h 20"/>
                <a:gd name="T10" fmla="*/ 22 w 29"/>
                <a:gd name="T11" fmla="*/ 20 h 20"/>
                <a:gd name="T12" fmla="*/ 22 w 29"/>
                <a:gd name="T13" fmla="*/ 20 h 20"/>
                <a:gd name="T14" fmla="*/ 27 w 29"/>
                <a:gd name="T15" fmla="*/ 18 h 20"/>
                <a:gd name="T16" fmla="*/ 29 w 29"/>
                <a:gd name="T17" fmla="*/ 15 h 20"/>
                <a:gd name="T18" fmla="*/ 29 w 29"/>
                <a:gd name="T19" fmla="*/ 13 h 20"/>
                <a:gd name="T20" fmla="*/ 27 w 29"/>
                <a:gd name="T21" fmla="*/ 9 h 20"/>
                <a:gd name="T22" fmla="*/ 27 w 29"/>
                <a:gd name="T23" fmla="*/ 9 h 20"/>
                <a:gd name="T24" fmla="*/ 24 w 29"/>
                <a:gd name="T25" fmla="*/ 6 h 20"/>
                <a:gd name="T26" fmla="*/ 18 w 29"/>
                <a:gd name="T27" fmla="*/ 2 h 20"/>
                <a:gd name="T28" fmla="*/ 9 w 29"/>
                <a:gd name="T29" fmla="*/ 0 h 20"/>
                <a:gd name="T30" fmla="*/ 9 w 29"/>
                <a:gd name="T31" fmla="*/ 0 h 20"/>
                <a:gd name="T32" fmla="*/ 4 w 29"/>
                <a:gd name="T33" fmla="*/ 0 h 20"/>
                <a:gd name="T34" fmla="*/ 0 w 29"/>
                <a:gd name="T35" fmla="*/ 2 h 20"/>
                <a:gd name="T36" fmla="*/ 0 w 29"/>
                <a:gd name="T37" fmla="*/ 6 h 20"/>
                <a:gd name="T38" fmla="*/ 2 w 29"/>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20">
                  <a:moveTo>
                    <a:pt x="2" y="9"/>
                  </a:moveTo>
                  <a:lnTo>
                    <a:pt x="2" y="9"/>
                  </a:lnTo>
                  <a:lnTo>
                    <a:pt x="6" y="13"/>
                  </a:lnTo>
                  <a:lnTo>
                    <a:pt x="11" y="15"/>
                  </a:lnTo>
                  <a:lnTo>
                    <a:pt x="15" y="18"/>
                  </a:lnTo>
                  <a:lnTo>
                    <a:pt x="22" y="20"/>
                  </a:lnTo>
                  <a:lnTo>
                    <a:pt x="27" y="18"/>
                  </a:lnTo>
                  <a:lnTo>
                    <a:pt x="29" y="15"/>
                  </a:lnTo>
                  <a:lnTo>
                    <a:pt x="29" y="13"/>
                  </a:lnTo>
                  <a:lnTo>
                    <a:pt x="27" y="9"/>
                  </a:lnTo>
                  <a:lnTo>
                    <a:pt x="24" y="6"/>
                  </a:lnTo>
                  <a:lnTo>
                    <a:pt x="18" y="2"/>
                  </a:lnTo>
                  <a:lnTo>
                    <a:pt x="9" y="0"/>
                  </a:lnTo>
                  <a:lnTo>
                    <a:pt x="4" y="0"/>
                  </a:lnTo>
                  <a:lnTo>
                    <a:pt x="0"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7" name="Freeform 2794">
              <a:extLst>
                <a:ext uri="{FF2B5EF4-FFF2-40B4-BE49-F238E27FC236}">
                  <a16:creationId xmlns:a16="http://schemas.microsoft.com/office/drawing/2014/main" xmlns="" id="{14C0C150-22C9-1B4B-9206-66FA28CA87F3}"/>
                </a:ext>
              </a:extLst>
            </p:cNvPr>
            <p:cNvSpPr>
              <a:spLocks/>
            </p:cNvSpPr>
            <p:nvPr/>
          </p:nvSpPr>
          <p:spPr bwMode="auto">
            <a:xfrm>
              <a:off x="3567" y="3078"/>
              <a:ext cx="29" cy="20"/>
            </a:xfrm>
            <a:custGeom>
              <a:avLst/>
              <a:gdLst>
                <a:gd name="T0" fmla="*/ 2 w 29"/>
                <a:gd name="T1" fmla="*/ 11 h 20"/>
                <a:gd name="T2" fmla="*/ 2 w 29"/>
                <a:gd name="T3" fmla="*/ 11 h 20"/>
                <a:gd name="T4" fmla="*/ 4 w 29"/>
                <a:gd name="T5" fmla="*/ 13 h 20"/>
                <a:gd name="T6" fmla="*/ 9 w 29"/>
                <a:gd name="T7" fmla="*/ 18 h 20"/>
                <a:gd name="T8" fmla="*/ 16 w 29"/>
                <a:gd name="T9" fmla="*/ 18 h 20"/>
                <a:gd name="T10" fmla="*/ 20 w 29"/>
                <a:gd name="T11" fmla="*/ 20 h 20"/>
                <a:gd name="T12" fmla="*/ 20 w 29"/>
                <a:gd name="T13" fmla="*/ 20 h 20"/>
                <a:gd name="T14" fmla="*/ 25 w 29"/>
                <a:gd name="T15" fmla="*/ 18 h 20"/>
                <a:gd name="T16" fmla="*/ 27 w 29"/>
                <a:gd name="T17" fmla="*/ 15 h 20"/>
                <a:gd name="T18" fmla="*/ 29 w 29"/>
                <a:gd name="T19" fmla="*/ 13 h 20"/>
                <a:gd name="T20" fmla="*/ 27 w 29"/>
                <a:gd name="T21" fmla="*/ 9 h 20"/>
                <a:gd name="T22" fmla="*/ 27 w 29"/>
                <a:gd name="T23" fmla="*/ 9 h 20"/>
                <a:gd name="T24" fmla="*/ 22 w 29"/>
                <a:gd name="T25" fmla="*/ 6 h 20"/>
                <a:gd name="T26" fmla="*/ 18 w 29"/>
                <a:gd name="T27" fmla="*/ 2 h 20"/>
                <a:gd name="T28" fmla="*/ 9 w 29"/>
                <a:gd name="T29" fmla="*/ 0 h 20"/>
                <a:gd name="T30" fmla="*/ 9 w 29"/>
                <a:gd name="T31" fmla="*/ 0 h 20"/>
                <a:gd name="T32" fmla="*/ 4 w 29"/>
                <a:gd name="T33" fmla="*/ 2 h 20"/>
                <a:gd name="T34" fmla="*/ 0 w 29"/>
                <a:gd name="T35" fmla="*/ 4 h 20"/>
                <a:gd name="T36" fmla="*/ 0 w 29"/>
                <a:gd name="T37" fmla="*/ 6 h 20"/>
                <a:gd name="T38" fmla="*/ 2 w 2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20">
                  <a:moveTo>
                    <a:pt x="2" y="11"/>
                  </a:moveTo>
                  <a:lnTo>
                    <a:pt x="2" y="11"/>
                  </a:lnTo>
                  <a:lnTo>
                    <a:pt x="4" y="13"/>
                  </a:lnTo>
                  <a:lnTo>
                    <a:pt x="9" y="18"/>
                  </a:lnTo>
                  <a:lnTo>
                    <a:pt x="16" y="18"/>
                  </a:lnTo>
                  <a:lnTo>
                    <a:pt x="20" y="20"/>
                  </a:lnTo>
                  <a:lnTo>
                    <a:pt x="25" y="18"/>
                  </a:lnTo>
                  <a:lnTo>
                    <a:pt x="27" y="15"/>
                  </a:lnTo>
                  <a:lnTo>
                    <a:pt x="29" y="13"/>
                  </a:lnTo>
                  <a:lnTo>
                    <a:pt x="27" y="9"/>
                  </a:lnTo>
                  <a:lnTo>
                    <a:pt x="22" y="6"/>
                  </a:lnTo>
                  <a:lnTo>
                    <a:pt x="18" y="2"/>
                  </a:lnTo>
                  <a:lnTo>
                    <a:pt x="9" y="0"/>
                  </a:lnTo>
                  <a:lnTo>
                    <a:pt x="4" y="2"/>
                  </a:lnTo>
                  <a:lnTo>
                    <a:pt x="0"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8" name="Freeform 2795">
              <a:extLst>
                <a:ext uri="{FF2B5EF4-FFF2-40B4-BE49-F238E27FC236}">
                  <a16:creationId xmlns:a16="http://schemas.microsoft.com/office/drawing/2014/main" xmlns="" id="{3DB5FE94-5FE2-C442-A72E-7F5EB4B8A6A5}"/>
                </a:ext>
              </a:extLst>
            </p:cNvPr>
            <p:cNvSpPr>
              <a:spLocks/>
            </p:cNvSpPr>
            <p:nvPr/>
          </p:nvSpPr>
          <p:spPr bwMode="auto">
            <a:xfrm>
              <a:off x="3567" y="3078"/>
              <a:ext cx="29" cy="20"/>
            </a:xfrm>
            <a:custGeom>
              <a:avLst/>
              <a:gdLst>
                <a:gd name="T0" fmla="*/ 2 w 29"/>
                <a:gd name="T1" fmla="*/ 11 h 20"/>
                <a:gd name="T2" fmla="*/ 2 w 29"/>
                <a:gd name="T3" fmla="*/ 11 h 20"/>
                <a:gd name="T4" fmla="*/ 4 w 29"/>
                <a:gd name="T5" fmla="*/ 13 h 20"/>
                <a:gd name="T6" fmla="*/ 9 w 29"/>
                <a:gd name="T7" fmla="*/ 18 h 20"/>
                <a:gd name="T8" fmla="*/ 16 w 29"/>
                <a:gd name="T9" fmla="*/ 18 h 20"/>
                <a:gd name="T10" fmla="*/ 20 w 29"/>
                <a:gd name="T11" fmla="*/ 20 h 20"/>
                <a:gd name="T12" fmla="*/ 20 w 29"/>
                <a:gd name="T13" fmla="*/ 20 h 20"/>
                <a:gd name="T14" fmla="*/ 25 w 29"/>
                <a:gd name="T15" fmla="*/ 18 h 20"/>
                <a:gd name="T16" fmla="*/ 27 w 29"/>
                <a:gd name="T17" fmla="*/ 15 h 20"/>
                <a:gd name="T18" fmla="*/ 29 w 29"/>
                <a:gd name="T19" fmla="*/ 13 h 20"/>
                <a:gd name="T20" fmla="*/ 27 w 29"/>
                <a:gd name="T21" fmla="*/ 9 h 20"/>
                <a:gd name="T22" fmla="*/ 27 w 29"/>
                <a:gd name="T23" fmla="*/ 9 h 20"/>
                <a:gd name="T24" fmla="*/ 22 w 29"/>
                <a:gd name="T25" fmla="*/ 6 h 20"/>
                <a:gd name="T26" fmla="*/ 18 w 29"/>
                <a:gd name="T27" fmla="*/ 2 h 20"/>
                <a:gd name="T28" fmla="*/ 9 w 29"/>
                <a:gd name="T29" fmla="*/ 0 h 20"/>
                <a:gd name="T30" fmla="*/ 9 w 29"/>
                <a:gd name="T31" fmla="*/ 0 h 20"/>
                <a:gd name="T32" fmla="*/ 4 w 29"/>
                <a:gd name="T33" fmla="*/ 2 h 20"/>
                <a:gd name="T34" fmla="*/ 0 w 29"/>
                <a:gd name="T35" fmla="*/ 4 h 20"/>
                <a:gd name="T36" fmla="*/ 0 w 29"/>
                <a:gd name="T37" fmla="*/ 6 h 20"/>
                <a:gd name="T38" fmla="*/ 2 w 2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 h="20">
                  <a:moveTo>
                    <a:pt x="2" y="11"/>
                  </a:moveTo>
                  <a:lnTo>
                    <a:pt x="2" y="11"/>
                  </a:lnTo>
                  <a:lnTo>
                    <a:pt x="4" y="13"/>
                  </a:lnTo>
                  <a:lnTo>
                    <a:pt x="9" y="18"/>
                  </a:lnTo>
                  <a:lnTo>
                    <a:pt x="16" y="18"/>
                  </a:lnTo>
                  <a:lnTo>
                    <a:pt x="20" y="20"/>
                  </a:lnTo>
                  <a:lnTo>
                    <a:pt x="25" y="18"/>
                  </a:lnTo>
                  <a:lnTo>
                    <a:pt x="27" y="15"/>
                  </a:lnTo>
                  <a:lnTo>
                    <a:pt x="29" y="13"/>
                  </a:lnTo>
                  <a:lnTo>
                    <a:pt x="27" y="9"/>
                  </a:lnTo>
                  <a:lnTo>
                    <a:pt x="22" y="6"/>
                  </a:lnTo>
                  <a:lnTo>
                    <a:pt x="18" y="2"/>
                  </a:lnTo>
                  <a:lnTo>
                    <a:pt x="9" y="0"/>
                  </a:lnTo>
                  <a:lnTo>
                    <a:pt x="4" y="2"/>
                  </a:lnTo>
                  <a:lnTo>
                    <a:pt x="0"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79" name="Freeform 2796">
              <a:extLst>
                <a:ext uri="{FF2B5EF4-FFF2-40B4-BE49-F238E27FC236}">
                  <a16:creationId xmlns:a16="http://schemas.microsoft.com/office/drawing/2014/main" xmlns="" id="{2393496E-ACAD-1248-A38C-E44923D990E7}"/>
                </a:ext>
              </a:extLst>
            </p:cNvPr>
            <p:cNvSpPr>
              <a:spLocks/>
            </p:cNvSpPr>
            <p:nvPr/>
          </p:nvSpPr>
          <p:spPr bwMode="auto">
            <a:xfrm>
              <a:off x="3542" y="3078"/>
              <a:ext cx="27" cy="20"/>
            </a:xfrm>
            <a:custGeom>
              <a:avLst/>
              <a:gdLst>
                <a:gd name="T0" fmla="*/ 2 w 27"/>
                <a:gd name="T1" fmla="*/ 11 h 20"/>
                <a:gd name="T2" fmla="*/ 2 w 27"/>
                <a:gd name="T3" fmla="*/ 11 h 20"/>
                <a:gd name="T4" fmla="*/ 7 w 27"/>
                <a:gd name="T5" fmla="*/ 13 h 20"/>
                <a:gd name="T6" fmla="*/ 9 w 27"/>
                <a:gd name="T7" fmla="*/ 18 h 20"/>
                <a:gd name="T8" fmla="*/ 16 w 27"/>
                <a:gd name="T9" fmla="*/ 20 h 20"/>
                <a:gd name="T10" fmla="*/ 20 w 27"/>
                <a:gd name="T11" fmla="*/ 20 h 20"/>
                <a:gd name="T12" fmla="*/ 20 w 27"/>
                <a:gd name="T13" fmla="*/ 20 h 20"/>
                <a:gd name="T14" fmla="*/ 25 w 27"/>
                <a:gd name="T15" fmla="*/ 20 h 20"/>
                <a:gd name="T16" fmla="*/ 27 w 27"/>
                <a:gd name="T17" fmla="*/ 18 h 20"/>
                <a:gd name="T18" fmla="*/ 27 w 27"/>
                <a:gd name="T19" fmla="*/ 13 h 20"/>
                <a:gd name="T20" fmla="*/ 27 w 27"/>
                <a:gd name="T21" fmla="*/ 11 h 20"/>
                <a:gd name="T22" fmla="*/ 27 w 27"/>
                <a:gd name="T23" fmla="*/ 11 h 20"/>
                <a:gd name="T24" fmla="*/ 22 w 27"/>
                <a:gd name="T25" fmla="*/ 6 h 20"/>
                <a:gd name="T26" fmla="*/ 18 w 27"/>
                <a:gd name="T27" fmla="*/ 4 h 20"/>
                <a:gd name="T28" fmla="*/ 9 w 27"/>
                <a:gd name="T29" fmla="*/ 0 h 20"/>
                <a:gd name="T30" fmla="*/ 9 w 27"/>
                <a:gd name="T31" fmla="*/ 0 h 20"/>
                <a:gd name="T32" fmla="*/ 4 w 27"/>
                <a:gd name="T33" fmla="*/ 2 h 20"/>
                <a:gd name="T34" fmla="*/ 2 w 27"/>
                <a:gd name="T35" fmla="*/ 4 h 20"/>
                <a:gd name="T36" fmla="*/ 0 w 27"/>
                <a:gd name="T37" fmla="*/ 6 h 20"/>
                <a:gd name="T38" fmla="*/ 2 w 2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0">
                  <a:moveTo>
                    <a:pt x="2" y="11"/>
                  </a:moveTo>
                  <a:lnTo>
                    <a:pt x="2" y="11"/>
                  </a:lnTo>
                  <a:lnTo>
                    <a:pt x="7" y="13"/>
                  </a:lnTo>
                  <a:lnTo>
                    <a:pt x="9" y="18"/>
                  </a:lnTo>
                  <a:lnTo>
                    <a:pt x="16" y="20"/>
                  </a:lnTo>
                  <a:lnTo>
                    <a:pt x="20" y="20"/>
                  </a:lnTo>
                  <a:lnTo>
                    <a:pt x="25" y="20"/>
                  </a:lnTo>
                  <a:lnTo>
                    <a:pt x="27" y="18"/>
                  </a:lnTo>
                  <a:lnTo>
                    <a:pt x="27" y="13"/>
                  </a:lnTo>
                  <a:lnTo>
                    <a:pt x="27" y="11"/>
                  </a:lnTo>
                  <a:lnTo>
                    <a:pt x="22" y="6"/>
                  </a:lnTo>
                  <a:lnTo>
                    <a:pt x="18" y="4"/>
                  </a:lnTo>
                  <a:lnTo>
                    <a:pt x="9" y="0"/>
                  </a:lnTo>
                  <a:lnTo>
                    <a:pt x="4" y="2"/>
                  </a:lnTo>
                  <a:lnTo>
                    <a:pt x="2"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0" name="Freeform 2797">
              <a:extLst>
                <a:ext uri="{FF2B5EF4-FFF2-40B4-BE49-F238E27FC236}">
                  <a16:creationId xmlns:a16="http://schemas.microsoft.com/office/drawing/2014/main" xmlns="" id="{83BEFCA1-BBA4-E64B-A4FD-EA71111B57C2}"/>
                </a:ext>
              </a:extLst>
            </p:cNvPr>
            <p:cNvSpPr>
              <a:spLocks/>
            </p:cNvSpPr>
            <p:nvPr/>
          </p:nvSpPr>
          <p:spPr bwMode="auto">
            <a:xfrm>
              <a:off x="3542" y="3078"/>
              <a:ext cx="27" cy="20"/>
            </a:xfrm>
            <a:custGeom>
              <a:avLst/>
              <a:gdLst>
                <a:gd name="T0" fmla="*/ 2 w 27"/>
                <a:gd name="T1" fmla="*/ 11 h 20"/>
                <a:gd name="T2" fmla="*/ 2 w 27"/>
                <a:gd name="T3" fmla="*/ 11 h 20"/>
                <a:gd name="T4" fmla="*/ 7 w 27"/>
                <a:gd name="T5" fmla="*/ 13 h 20"/>
                <a:gd name="T6" fmla="*/ 9 w 27"/>
                <a:gd name="T7" fmla="*/ 18 h 20"/>
                <a:gd name="T8" fmla="*/ 16 w 27"/>
                <a:gd name="T9" fmla="*/ 20 h 20"/>
                <a:gd name="T10" fmla="*/ 20 w 27"/>
                <a:gd name="T11" fmla="*/ 20 h 20"/>
                <a:gd name="T12" fmla="*/ 20 w 27"/>
                <a:gd name="T13" fmla="*/ 20 h 20"/>
                <a:gd name="T14" fmla="*/ 25 w 27"/>
                <a:gd name="T15" fmla="*/ 20 h 20"/>
                <a:gd name="T16" fmla="*/ 27 w 27"/>
                <a:gd name="T17" fmla="*/ 18 h 20"/>
                <a:gd name="T18" fmla="*/ 27 w 27"/>
                <a:gd name="T19" fmla="*/ 13 h 20"/>
                <a:gd name="T20" fmla="*/ 27 w 27"/>
                <a:gd name="T21" fmla="*/ 11 h 20"/>
                <a:gd name="T22" fmla="*/ 27 w 27"/>
                <a:gd name="T23" fmla="*/ 11 h 20"/>
                <a:gd name="T24" fmla="*/ 22 w 27"/>
                <a:gd name="T25" fmla="*/ 6 h 20"/>
                <a:gd name="T26" fmla="*/ 18 w 27"/>
                <a:gd name="T27" fmla="*/ 4 h 20"/>
                <a:gd name="T28" fmla="*/ 9 w 27"/>
                <a:gd name="T29" fmla="*/ 0 h 20"/>
                <a:gd name="T30" fmla="*/ 9 w 27"/>
                <a:gd name="T31" fmla="*/ 0 h 20"/>
                <a:gd name="T32" fmla="*/ 4 w 27"/>
                <a:gd name="T33" fmla="*/ 2 h 20"/>
                <a:gd name="T34" fmla="*/ 2 w 27"/>
                <a:gd name="T35" fmla="*/ 4 h 20"/>
                <a:gd name="T36" fmla="*/ 0 w 27"/>
                <a:gd name="T37" fmla="*/ 6 h 20"/>
                <a:gd name="T38" fmla="*/ 2 w 2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20">
                  <a:moveTo>
                    <a:pt x="2" y="11"/>
                  </a:moveTo>
                  <a:lnTo>
                    <a:pt x="2" y="11"/>
                  </a:lnTo>
                  <a:lnTo>
                    <a:pt x="7" y="13"/>
                  </a:lnTo>
                  <a:lnTo>
                    <a:pt x="9" y="18"/>
                  </a:lnTo>
                  <a:lnTo>
                    <a:pt x="16" y="20"/>
                  </a:lnTo>
                  <a:lnTo>
                    <a:pt x="20" y="20"/>
                  </a:lnTo>
                  <a:lnTo>
                    <a:pt x="25" y="20"/>
                  </a:lnTo>
                  <a:lnTo>
                    <a:pt x="27" y="18"/>
                  </a:lnTo>
                  <a:lnTo>
                    <a:pt x="27" y="13"/>
                  </a:lnTo>
                  <a:lnTo>
                    <a:pt x="27" y="11"/>
                  </a:lnTo>
                  <a:lnTo>
                    <a:pt x="22" y="6"/>
                  </a:lnTo>
                  <a:lnTo>
                    <a:pt x="18" y="4"/>
                  </a:lnTo>
                  <a:lnTo>
                    <a:pt x="9" y="0"/>
                  </a:lnTo>
                  <a:lnTo>
                    <a:pt x="4" y="2"/>
                  </a:lnTo>
                  <a:lnTo>
                    <a:pt x="2"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1" name="Freeform 2798">
              <a:extLst>
                <a:ext uri="{FF2B5EF4-FFF2-40B4-BE49-F238E27FC236}">
                  <a16:creationId xmlns:a16="http://schemas.microsoft.com/office/drawing/2014/main" xmlns="" id="{D695DB90-B0BA-DC4E-81FD-FC80D427FB3C}"/>
                </a:ext>
              </a:extLst>
            </p:cNvPr>
            <p:cNvSpPr>
              <a:spLocks/>
            </p:cNvSpPr>
            <p:nvPr/>
          </p:nvSpPr>
          <p:spPr bwMode="auto">
            <a:xfrm>
              <a:off x="3519" y="3080"/>
              <a:ext cx="27" cy="18"/>
            </a:xfrm>
            <a:custGeom>
              <a:avLst/>
              <a:gdLst>
                <a:gd name="T0" fmla="*/ 3 w 27"/>
                <a:gd name="T1" fmla="*/ 9 h 18"/>
                <a:gd name="T2" fmla="*/ 3 w 27"/>
                <a:gd name="T3" fmla="*/ 9 h 18"/>
                <a:gd name="T4" fmla="*/ 5 w 27"/>
                <a:gd name="T5" fmla="*/ 13 h 18"/>
                <a:gd name="T6" fmla="*/ 9 w 27"/>
                <a:gd name="T7" fmla="*/ 16 h 18"/>
                <a:gd name="T8" fmla="*/ 14 w 27"/>
                <a:gd name="T9" fmla="*/ 18 h 18"/>
                <a:gd name="T10" fmla="*/ 18 w 27"/>
                <a:gd name="T11" fmla="*/ 18 h 18"/>
                <a:gd name="T12" fmla="*/ 18 w 27"/>
                <a:gd name="T13" fmla="*/ 18 h 18"/>
                <a:gd name="T14" fmla="*/ 23 w 27"/>
                <a:gd name="T15" fmla="*/ 18 h 18"/>
                <a:gd name="T16" fmla="*/ 25 w 27"/>
                <a:gd name="T17" fmla="*/ 16 h 18"/>
                <a:gd name="T18" fmla="*/ 27 w 27"/>
                <a:gd name="T19" fmla="*/ 11 h 18"/>
                <a:gd name="T20" fmla="*/ 25 w 27"/>
                <a:gd name="T21" fmla="*/ 9 h 18"/>
                <a:gd name="T22" fmla="*/ 25 w 27"/>
                <a:gd name="T23" fmla="*/ 9 h 18"/>
                <a:gd name="T24" fmla="*/ 23 w 27"/>
                <a:gd name="T25" fmla="*/ 4 h 18"/>
                <a:gd name="T26" fmla="*/ 18 w 27"/>
                <a:gd name="T27" fmla="*/ 2 h 18"/>
                <a:gd name="T28" fmla="*/ 7 w 27"/>
                <a:gd name="T29" fmla="*/ 0 h 18"/>
                <a:gd name="T30" fmla="*/ 7 w 27"/>
                <a:gd name="T31" fmla="*/ 0 h 18"/>
                <a:gd name="T32" fmla="*/ 3 w 27"/>
                <a:gd name="T33" fmla="*/ 0 h 18"/>
                <a:gd name="T34" fmla="*/ 0 w 27"/>
                <a:gd name="T35" fmla="*/ 2 h 18"/>
                <a:gd name="T36" fmla="*/ 0 w 27"/>
                <a:gd name="T37" fmla="*/ 4 h 18"/>
                <a:gd name="T38" fmla="*/ 3 w 27"/>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18">
                  <a:moveTo>
                    <a:pt x="3" y="9"/>
                  </a:moveTo>
                  <a:lnTo>
                    <a:pt x="3" y="9"/>
                  </a:lnTo>
                  <a:lnTo>
                    <a:pt x="5" y="13"/>
                  </a:lnTo>
                  <a:lnTo>
                    <a:pt x="9" y="16"/>
                  </a:lnTo>
                  <a:lnTo>
                    <a:pt x="14" y="18"/>
                  </a:lnTo>
                  <a:lnTo>
                    <a:pt x="18" y="18"/>
                  </a:lnTo>
                  <a:lnTo>
                    <a:pt x="23" y="18"/>
                  </a:lnTo>
                  <a:lnTo>
                    <a:pt x="25" y="16"/>
                  </a:lnTo>
                  <a:lnTo>
                    <a:pt x="27" y="11"/>
                  </a:lnTo>
                  <a:lnTo>
                    <a:pt x="25" y="9"/>
                  </a:lnTo>
                  <a:lnTo>
                    <a:pt x="23" y="4"/>
                  </a:lnTo>
                  <a:lnTo>
                    <a:pt x="18" y="2"/>
                  </a:lnTo>
                  <a:lnTo>
                    <a:pt x="7" y="0"/>
                  </a:lnTo>
                  <a:lnTo>
                    <a:pt x="3"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2" name="Freeform 2799">
              <a:extLst>
                <a:ext uri="{FF2B5EF4-FFF2-40B4-BE49-F238E27FC236}">
                  <a16:creationId xmlns:a16="http://schemas.microsoft.com/office/drawing/2014/main" xmlns="" id="{74CABD5F-B7DD-7C4E-9AE1-AC180B6CA614}"/>
                </a:ext>
              </a:extLst>
            </p:cNvPr>
            <p:cNvSpPr>
              <a:spLocks/>
            </p:cNvSpPr>
            <p:nvPr/>
          </p:nvSpPr>
          <p:spPr bwMode="auto">
            <a:xfrm>
              <a:off x="3519" y="3080"/>
              <a:ext cx="27" cy="18"/>
            </a:xfrm>
            <a:custGeom>
              <a:avLst/>
              <a:gdLst>
                <a:gd name="T0" fmla="*/ 3 w 27"/>
                <a:gd name="T1" fmla="*/ 9 h 18"/>
                <a:gd name="T2" fmla="*/ 3 w 27"/>
                <a:gd name="T3" fmla="*/ 9 h 18"/>
                <a:gd name="T4" fmla="*/ 5 w 27"/>
                <a:gd name="T5" fmla="*/ 13 h 18"/>
                <a:gd name="T6" fmla="*/ 9 w 27"/>
                <a:gd name="T7" fmla="*/ 16 h 18"/>
                <a:gd name="T8" fmla="*/ 14 w 27"/>
                <a:gd name="T9" fmla="*/ 18 h 18"/>
                <a:gd name="T10" fmla="*/ 18 w 27"/>
                <a:gd name="T11" fmla="*/ 18 h 18"/>
                <a:gd name="T12" fmla="*/ 18 w 27"/>
                <a:gd name="T13" fmla="*/ 18 h 18"/>
                <a:gd name="T14" fmla="*/ 23 w 27"/>
                <a:gd name="T15" fmla="*/ 18 h 18"/>
                <a:gd name="T16" fmla="*/ 25 w 27"/>
                <a:gd name="T17" fmla="*/ 16 h 18"/>
                <a:gd name="T18" fmla="*/ 27 w 27"/>
                <a:gd name="T19" fmla="*/ 11 h 18"/>
                <a:gd name="T20" fmla="*/ 25 w 27"/>
                <a:gd name="T21" fmla="*/ 9 h 18"/>
                <a:gd name="T22" fmla="*/ 25 w 27"/>
                <a:gd name="T23" fmla="*/ 9 h 18"/>
                <a:gd name="T24" fmla="*/ 23 w 27"/>
                <a:gd name="T25" fmla="*/ 4 h 18"/>
                <a:gd name="T26" fmla="*/ 18 w 27"/>
                <a:gd name="T27" fmla="*/ 2 h 18"/>
                <a:gd name="T28" fmla="*/ 7 w 27"/>
                <a:gd name="T29" fmla="*/ 0 h 18"/>
                <a:gd name="T30" fmla="*/ 7 w 27"/>
                <a:gd name="T31" fmla="*/ 0 h 18"/>
                <a:gd name="T32" fmla="*/ 3 w 27"/>
                <a:gd name="T33" fmla="*/ 0 h 18"/>
                <a:gd name="T34" fmla="*/ 0 w 27"/>
                <a:gd name="T35" fmla="*/ 2 h 18"/>
                <a:gd name="T36" fmla="*/ 0 w 27"/>
                <a:gd name="T37" fmla="*/ 4 h 18"/>
                <a:gd name="T38" fmla="*/ 3 w 27"/>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7" h="18">
                  <a:moveTo>
                    <a:pt x="3" y="9"/>
                  </a:moveTo>
                  <a:lnTo>
                    <a:pt x="3" y="9"/>
                  </a:lnTo>
                  <a:lnTo>
                    <a:pt x="5" y="13"/>
                  </a:lnTo>
                  <a:lnTo>
                    <a:pt x="9" y="16"/>
                  </a:lnTo>
                  <a:lnTo>
                    <a:pt x="14" y="18"/>
                  </a:lnTo>
                  <a:lnTo>
                    <a:pt x="18" y="18"/>
                  </a:lnTo>
                  <a:lnTo>
                    <a:pt x="23" y="18"/>
                  </a:lnTo>
                  <a:lnTo>
                    <a:pt x="25" y="16"/>
                  </a:lnTo>
                  <a:lnTo>
                    <a:pt x="27" y="11"/>
                  </a:lnTo>
                  <a:lnTo>
                    <a:pt x="25" y="9"/>
                  </a:lnTo>
                  <a:lnTo>
                    <a:pt x="23" y="4"/>
                  </a:lnTo>
                  <a:lnTo>
                    <a:pt x="18" y="2"/>
                  </a:lnTo>
                  <a:lnTo>
                    <a:pt x="7" y="0"/>
                  </a:lnTo>
                  <a:lnTo>
                    <a:pt x="3"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3" name="Freeform 2800">
              <a:extLst>
                <a:ext uri="{FF2B5EF4-FFF2-40B4-BE49-F238E27FC236}">
                  <a16:creationId xmlns:a16="http://schemas.microsoft.com/office/drawing/2014/main" xmlns="" id="{C7749CE0-EBCB-1745-81CC-6066C9605EE1}"/>
                </a:ext>
              </a:extLst>
            </p:cNvPr>
            <p:cNvSpPr>
              <a:spLocks/>
            </p:cNvSpPr>
            <p:nvPr/>
          </p:nvSpPr>
          <p:spPr bwMode="auto">
            <a:xfrm>
              <a:off x="3497" y="3080"/>
              <a:ext cx="25" cy="18"/>
            </a:xfrm>
            <a:custGeom>
              <a:avLst/>
              <a:gdLst>
                <a:gd name="T0" fmla="*/ 0 w 25"/>
                <a:gd name="T1" fmla="*/ 9 h 18"/>
                <a:gd name="T2" fmla="*/ 0 w 25"/>
                <a:gd name="T3" fmla="*/ 9 h 18"/>
                <a:gd name="T4" fmla="*/ 4 w 25"/>
                <a:gd name="T5" fmla="*/ 13 h 18"/>
                <a:gd name="T6" fmla="*/ 7 w 25"/>
                <a:gd name="T7" fmla="*/ 16 h 18"/>
                <a:gd name="T8" fmla="*/ 11 w 25"/>
                <a:gd name="T9" fmla="*/ 18 h 18"/>
                <a:gd name="T10" fmla="*/ 18 w 25"/>
                <a:gd name="T11" fmla="*/ 18 h 18"/>
                <a:gd name="T12" fmla="*/ 18 w 25"/>
                <a:gd name="T13" fmla="*/ 18 h 18"/>
                <a:gd name="T14" fmla="*/ 22 w 25"/>
                <a:gd name="T15" fmla="*/ 18 h 18"/>
                <a:gd name="T16" fmla="*/ 25 w 25"/>
                <a:gd name="T17" fmla="*/ 16 h 18"/>
                <a:gd name="T18" fmla="*/ 25 w 25"/>
                <a:gd name="T19" fmla="*/ 13 h 18"/>
                <a:gd name="T20" fmla="*/ 22 w 25"/>
                <a:gd name="T21" fmla="*/ 9 h 18"/>
                <a:gd name="T22" fmla="*/ 22 w 25"/>
                <a:gd name="T23" fmla="*/ 9 h 18"/>
                <a:gd name="T24" fmla="*/ 20 w 25"/>
                <a:gd name="T25" fmla="*/ 4 h 18"/>
                <a:gd name="T26" fmla="*/ 16 w 25"/>
                <a:gd name="T27" fmla="*/ 2 h 18"/>
                <a:gd name="T28" fmla="*/ 7 w 25"/>
                <a:gd name="T29" fmla="*/ 0 h 18"/>
                <a:gd name="T30" fmla="*/ 7 w 25"/>
                <a:gd name="T31" fmla="*/ 0 h 18"/>
                <a:gd name="T32" fmla="*/ 2 w 25"/>
                <a:gd name="T33" fmla="*/ 0 h 18"/>
                <a:gd name="T34" fmla="*/ 0 w 25"/>
                <a:gd name="T35" fmla="*/ 2 h 18"/>
                <a:gd name="T36" fmla="*/ 0 w 25"/>
                <a:gd name="T37" fmla="*/ 4 h 18"/>
                <a:gd name="T38" fmla="*/ 0 w 25"/>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8">
                  <a:moveTo>
                    <a:pt x="0" y="9"/>
                  </a:moveTo>
                  <a:lnTo>
                    <a:pt x="0" y="9"/>
                  </a:lnTo>
                  <a:lnTo>
                    <a:pt x="4" y="13"/>
                  </a:lnTo>
                  <a:lnTo>
                    <a:pt x="7" y="16"/>
                  </a:lnTo>
                  <a:lnTo>
                    <a:pt x="11" y="18"/>
                  </a:lnTo>
                  <a:lnTo>
                    <a:pt x="18" y="18"/>
                  </a:lnTo>
                  <a:lnTo>
                    <a:pt x="22" y="18"/>
                  </a:lnTo>
                  <a:lnTo>
                    <a:pt x="25" y="16"/>
                  </a:lnTo>
                  <a:lnTo>
                    <a:pt x="25" y="13"/>
                  </a:lnTo>
                  <a:lnTo>
                    <a:pt x="22" y="9"/>
                  </a:lnTo>
                  <a:lnTo>
                    <a:pt x="20" y="4"/>
                  </a:lnTo>
                  <a:lnTo>
                    <a:pt x="16" y="2"/>
                  </a:lnTo>
                  <a:lnTo>
                    <a:pt x="7"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4" name="Freeform 2801">
              <a:extLst>
                <a:ext uri="{FF2B5EF4-FFF2-40B4-BE49-F238E27FC236}">
                  <a16:creationId xmlns:a16="http://schemas.microsoft.com/office/drawing/2014/main" xmlns="" id="{AEC834EA-B1DF-BD46-9CF7-2C16D21D9ADF}"/>
                </a:ext>
              </a:extLst>
            </p:cNvPr>
            <p:cNvSpPr>
              <a:spLocks/>
            </p:cNvSpPr>
            <p:nvPr/>
          </p:nvSpPr>
          <p:spPr bwMode="auto">
            <a:xfrm>
              <a:off x="3497" y="3080"/>
              <a:ext cx="25" cy="18"/>
            </a:xfrm>
            <a:custGeom>
              <a:avLst/>
              <a:gdLst>
                <a:gd name="T0" fmla="*/ 0 w 25"/>
                <a:gd name="T1" fmla="*/ 9 h 18"/>
                <a:gd name="T2" fmla="*/ 0 w 25"/>
                <a:gd name="T3" fmla="*/ 9 h 18"/>
                <a:gd name="T4" fmla="*/ 4 w 25"/>
                <a:gd name="T5" fmla="*/ 13 h 18"/>
                <a:gd name="T6" fmla="*/ 7 w 25"/>
                <a:gd name="T7" fmla="*/ 16 h 18"/>
                <a:gd name="T8" fmla="*/ 11 w 25"/>
                <a:gd name="T9" fmla="*/ 18 h 18"/>
                <a:gd name="T10" fmla="*/ 18 w 25"/>
                <a:gd name="T11" fmla="*/ 18 h 18"/>
                <a:gd name="T12" fmla="*/ 18 w 25"/>
                <a:gd name="T13" fmla="*/ 18 h 18"/>
                <a:gd name="T14" fmla="*/ 22 w 25"/>
                <a:gd name="T15" fmla="*/ 18 h 18"/>
                <a:gd name="T16" fmla="*/ 25 w 25"/>
                <a:gd name="T17" fmla="*/ 16 h 18"/>
                <a:gd name="T18" fmla="*/ 25 w 25"/>
                <a:gd name="T19" fmla="*/ 13 h 18"/>
                <a:gd name="T20" fmla="*/ 22 w 25"/>
                <a:gd name="T21" fmla="*/ 9 h 18"/>
                <a:gd name="T22" fmla="*/ 22 w 25"/>
                <a:gd name="T23" fmla="*/ 9 h 18"/>
                <a:gd name="T24" fmla="*/ 20 w 25"/>
                <a:gd name="T25" fmla="*/ 4 h 18"/>
                <a:gd name="T26" fmla="*/ 16 w 25"/>
                <a:gd name="T27" fmla="*/ 2 h 18"/>
                <a:gd name="T28" fmla="*/ 7 w 25"/>
                <a:gd name="T29" fmla="*/ 0 h 18"/>
                <a:gd name="T30" fmla="*/ 7 w 25"/>
                <a:gd name="T31" fmla="*/ 0 h 18"/>
                <a:gd name="T32" fmla="*/ 2 w 25"/>
                <a:gd name="T33" fmla="*/ 0 h 18"/>
                <a:gd name="T34" fmla="*/ 0 w 25"/>
                <a:gd name="T35" fmla="*/ 2 h 18"/>
                <a:gd name="T36" fmla="*/ 0 w 25"/>
                <a:gd name="T37" fmla="*/ 4 h 18"/>
                <a:gd name="T38" fmla="*/ 0 w 25"/>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8">
                  <a:moveTo>
                    <a:pt x="0" y="9"/>
                  </a:moveTo>
                  <a:lnTo>
                    <a:pt x="0" y="9"/>
                  </a:lnTo>
                  <a:lnTo>
                    <a:pt x="4" y="13"/>
                  </a:lnTo>
                  <a:lnTo>
                    <a:pt x="7" y="16"/>
                  </a:lnTo>
                  <a:lnTo>
                    <a:pt x="11" y="18"/>
                  </a:lnTo>
                  <a:lnTo>
                    <a:pt x="18" y="18"/>
                  </a:lnTo>
                  <a:lnTo>
                    <a:pt x="22" y="18"/>
                  </a:lnTo>
                  <a:lnTo>
                    <a:pt x="25" y="16"/>
                  </a:lnTo>
                  <a:lnTo>
                    <a:pt x="25" y="13"/>
                  </a:lnTo>
                  <a:lnTo>
                    <a:pt x="22" y="9"/>
                  </a:lnTo>
                  <a:lnTo>
                    <a:pt x="20" y="4"/>
                  </a:lnTo>
                  <a:lnTo>
                    <a:pt x="16" y="2"/>
                  </a:lnTo>
                  <a:lnTo>
                    <a:pt x="7"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5" name="Freeform 2802">
              <a:extLst>
                <a:ext uri="{FF2B5EF4-FFF2-40B4-BE49-F238E27FC236}">
                  <a16:creationId xmlns:a16="http://schemas.microsoft.com/office/drawing/2014/main" xmlns="" id="{E93C193D-F27B-3844-8BB8-7B5E67AD1295}"/>
                </a:ext>
              </a:extLst>
            </p:cNvPr>
            <p:cNvSpPr>
              <a:spLocks/>
            </p:cNvSpPr>
            <p:nvPr/>
          </p:nvSpPr>
          <p:spPr bwMode="auto">
            <a:xfrm>
              <a:off x="3474" y="3080"/>
              <a:ext cx="25" cy="18"/>
            </a:xfrm>
            <a:custGeom>
              <a:avLst/>
              <a:gdLst>
                <a:gd name="T0" fmla="*/ 0 w 25"/>
                <a:gd name="T1" fmla="*/ 9 h 18"/>
                <a:gd name="T2" fmla="*/ 0 w 25"/>
                <a:gd name="T3" fmla="*/ 9 h 18"/>
                <a:gd name="T4" fmla="*/ 3 w 25"/>
                <a:gd name="T5" fmla="*/ 13 h 18"/>
                <a:gd name="T6" fmla="*/ 7 w 25"/>
                <a:gd name="T7" fmla="*/ 16 h 18"/>
                <a:gd name="T8" fmla="*/ 12 w 25"/>
                <a:gd name="T9" fmla="*/ 18 h 18"/>
                <a:gd name="T10" fmla="*/ 16 w 25"/>
                <a:gd name="T11" fmla="*/ 18 h 18"/>
                <a:gd name="T12" fmla="*/ 16 w 25"/>
                <a:gd name="T13" fmla="*/ 18 h 18"/>
                <a:gd name="T14" fmla="*/ 21 w 25"/>
                <a:gd name="T15" fmla="*/ 18 h 18"/>
                <a:gd name="T16" fmla="*/ 23 w 25"/>
                <a:gd name="T17" fmla="*/ 16 h 18"/>
                <a:gd name="T18" fmla="*/ 25 w 25"/>
                <a:gd name="T19" fmla="*/ 13 h 18"/>
                <a:gd name="T20" fmla="*/ 23 w 25"/>
                <a:gd name="T21" fmla="*/ 9 h 18"/>
                <a:gd name="T22" fmla="*/ 23 w 25"/>
                <a:gd name="T23" fmla="*/ 9 h 18"/>
                <a:gd name="T24" fmla="*/ 21 w 25"/>
                <a:gd name="T25" fmla="*/ 4 h 18"/>
                <a:gd name="T26" fmla="*/ 16 w 25"/>
                <a:gd name="T27" fmla="*/ 2 h 18"/>
                <a:gd name="T28" fmla="*/ 7 w 25"/>
                <a:gd name="T29" fmla="*/ 0 h 18"/>
                <a:gd name="T30" fmla="*/ 7 w 25"/>
                <a:gd name="T31" fmla="*/ 0 h 18"/>
                <a:gd name="T32" fmla="*/ 3 w 25"/>
                <a:gd name="T33" fmla="*/ 0 h 18"/>
                <a:gd name="T34" fmla="*/ 0 w 25"/>
                <a:gd name="T35" fmla="*/ 2 h 18"/>
                <a:gd name="T36" fmla="*/ 0 w 25"/>
                <a:gd name="T37" fmla="*/ 7 h 18"/>
                <a:gd name="T38" fmla="*/ 0 w 25"/>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8">
                  <a:moveTo>
                    <a:pt x="0" y="9"/>
                  </a:moveTo>
                  <a:lnTo>
                    <a:pt x="0" y="9"/>
                  </a:lnTo>
                  <a:lnTo>
                    <a:pt x="3" y="13"/>
                  </a:lnTo>
                  <a:lnTo>
                    <a:pt x="7" y="16"/>
                  </a:lnTo>
                  <a:lnTo>
                    <a:pt x="12" y="18"/>
                  </a:lnTo>
                  <a:lnTo>
                    <a:pt x="16" y="18"/>
                  </a:lnTo>
                  <a:lnTo>
                    <a:pt x="21" y="18"/>
                  </a:lnTo>
                  <a:lnTo>
                    <a:pt x="23" y="16"/>
                  </a:lnTo>
                  <a:lnTo>
                    <a:pt x="25" y="13"/>
                  </a:lnTo>
                  <a:lnTo>
                    <a:pt x="23" y="9"/>
                  </a:lnTo>
                  <a:lnTo>
                    <a:pt x="21" y="4"/>
                  </a:lnTo>
                  <a:lnTo>
                    <a:pt x="16" y="2"/>
                  </a:lnTo>
                  <a:lnTo>
                    <a:pt x="7" y="0"/>
                  </a:lnTo>
                  <a:lnTo>
                    <a:pt x="3"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6" name="Freeform 2803">
              <a:extLst>
                <a:ext uri="{FF2B5EF4-FFF2-40B4-BE49-F238E27FC236}">
                  <a16:creationId xmlns:a16="http://schemas.microsoft.com/office/drawing/2014/main" xmlns="" id="{C469509D-9547-3B4D-A5BC-4FFD2AF4866C}"/>
                </a:ext>
              </a:extLst>
            </p:cNvPr>
            <p:cNvSpPr>
              <a:spLocks/>
            </p:cNvSpPr>
            <p:nvPr/>
          </p:nvSpPr>
          <p:spPr bwMode="auto">
            <a:xfrm>
              <a:off x="3474" y="3080"/>
              <a:ext cx="25" cy="18"/>
            </a:xfrm>
            <a:custGeom>
              <a:avLst/>
              <a:gdLst>
                <a:gd name="T0" fmla="*/ 0 w 25"/>
                <a:gd name="T1" fmla="*/ 9 h 18"/>
                <a:gd name="T2" fmla="*/ 0 w 25"/>
                <a:gd name="T3" fmla="*/ 9 h 18"/>
                <a:gd name="T4" fmla="*/ 3 w 25"/>
                <a:gd name="T5" fmla="*/ 13 h 18"/>
                <a:gd name="T6" fmla="*/ 7 w 25"/>
                <a:gd name="T7" fmla="*/ 16 h 18"/>
                <a:gd name="T8" fmla="*/ 12 w 25"/>
                <a:gd name="T9" fmla="*/ 18 h 18"/>
                <a:gd name="T10" fmla="*/ 16 w 25"/>
                <a:gd name="T11" fmla="*/ 18 h 18"/>
                <a:gd name="T12" fmla="*/ 16 w 25"/>
                <a:gd name="T13" fmla="*/ 18 h 18"/>
                <a:gd name="T14" fmla="*/ 21 w 25"/>
                <a:gd name="T15" fmla="*/ 18 h 18"/>
                <a:gd name="T16" fmla="*/ 23 w 25"/>
                <a:gd name="T17" fmla="*/ 16 h 18"/>
                <a:gd name="T18" fmla="*/ 25 w 25"/>
                <a:gd name="T19" fmla="*/ 13 h 18"/>
                <a:gd name="T20" fmla="*/ 23 w 25"/>
                <a:gd name="T21" fmla="*/ 9 h 18"/>
                <a:gd name="T22" fmla="*/ 23 w 25"/>
                <a:gd name="T23" fmla="*/ 9 h 18"/>
                <a:gd name="T24" fmla="*/ 21 w 25"/>
                <a:gd name="T25" fmla="*/ 4 h 18"/>
                <a:gd name="T26" fmla="*/ 16 w 25"/>
                <a:gd name="T27" fmla="*/ 2 h 18"/>
                <a:gd name="T28" fmla="*/ 7 w 25"/>
                <a:gd name="T29" fmla="*/ 0 h 18"/>
                <a:gd name="T30" fmla="*/ 7 w 25"/>
                <a:gd name="T31" fmla="*/ 0 h 18"/>
                <a:gd name="T32" fmla="*/ 3 w 25"/>
                <a:gd name="T33" fmla="*/ 0 h 18"/>
                <a:gd name="T34" fmla="*/ 0 w 25"/>
                <a:gd name="T35" fmla="*/ 2 h 18"/>
                <a:gd name="T36" fmla="*/ 0 w 25"/>
                <a:gd name="T37" fmla="*/ 7 h 18"/>
                <a:gd name="T38" fmla="*/ 0 w 25"/>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8">
                  <a:moveTo>
                    <a:pt x="0" y="9"/>
                  </a:moveTo>
                  <a:lnTo>
                    <a:pt x="0" y="9"/>
                  </a:lnTo>
                  <a:lnTo>
                    <a:pt x="3" y="13"/>
                  </a:lnTo>
                  <a:lnTo>
                    <a:pt x="7" y="16"/>
                  </a:lnTo>
                  <a:lnTo>
                    <a:pt x="12" y="18"/>
                  </a:lnTo>
                  <a:lnTo>
                    <a:pt x="16" y="18"/>
                  </a:lnTo>
                  <a:lnTo>
                    <a:pt x="21" y="18"/>
                  </a:lnTo>
                  <a:lnTo>
                    <a:pt x="23" y="16"/>
                  </a:lnTo>
                  <a:lnTo>
                    <a:pt x="25" y="13"/>
                  </a:lnTo>
                  <a:lnTo>
                    <a:pt x="23" y="9"/>
                  </a:lnTo>
                  <a:lnTo>
                    <a:pt x="21" y="4"/>
                  </a:lnTo>
                  <a:lnTo>
                    <a:pt x="16" y="2"/>
                  </a:lnTo>
                  <a:lnTo>
                    <a:pt x="7" y="0"/>
                  </a:lnTo>
                  <a:lnTo>
                    <a:pt x="3"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7" name="Freeform 2804">
              <a:extLst>
                <a:ext uri="{FF2B5EF4-FFF2-40B4-BE49-F238E27FC236}">
                  <a16:creationId xmlns:a16="http://schemas.microsoft.com/office/drawing/2014/main" xmlns="" id="{5F9B5248-E930-8844-B40B-2CA140CC216F}"/>
                </a:ext>
              </a:extLst>
            </p:cNvPr>
            <p:cNvSpPr>
              <a:spLocks/>
            </p:cNvSpPr>
            <p:nvPr/>
          </p:nvSpPr>
          <p:spPr bwMode="auto">
            <a:xfrm>
              <a:off x="3452" y="3080"/>
              <a:ext cx="25" cy="20"/>
            </a:xfrm>
            <a:custGeom>
              <a:avLst/>
              <a:gdLst>
                <a:gd name="T0" fmla="*/ 0 w 25"/>
                <a:gd name="T1" fmla="*/ 9 h 20"/>
                <a:gd name="T2" fmla="*/ 0 w 25"/>
                <a:gd name="T3" fmla="*/ 9 h 20"/>
                <a:gd name="T4" fmla="*/ 2 w 25"/>
                <a:gd name="T5" fmla="*/ 13 h 20"/>
                <a:gd name="T6" fmla="*/ 7 w 25"/>
                <a:gd name="T7" fmla="*/ 16 h 20"/>
                <a:gd name="T8" fmla="*/ 11 w 25"/>
                <a:gd name="T9" fmla="*/ 18 h 20"/>
                <a:gd name="T10" fmla="*/ 16 w 25"/>
                <a:gd name="T11" fmla="*/ 20 h 20"/>
                <a:gd name="T12" fmla="*/ 16 w 25"/>
                <a:gd name="T13" fmla="*/ 20 h 20"/>
                <a:gd name="T14" fmla="*/ 20 w 25"/>
                <a:gd name="T15" fmla="*/ 18 h 20"/>
                <a:gd name="T16" fmla="*/ 22 w 25"/>
                <a:gd name="T17" fmla="*/ 16 h 20"/>
                <a:gd name="T18" fmla="*/ 25 w 25"/>
                <a:gd name="T19" fmla="*/ 13 h 20"/>
                <a:gd name="T20" fmla="*/ 22 w 25"/>
                <a:gd name="T21" fmla="*/ 9 h 20"/>
                <a:gd name="T22" fmla="*/ 22 w 25"/>
                <a:gd name="T23" fmla="*/ 9 h 20"/>
                <a:gd name="T24" fmla="*/ 20 w 25"/>
                <a:gd name="T25" fmla="*/ 7 h 20"/>
                <a:gd name="T26" fmla="*/ 16 w 25"/>
                <a:gd name="T27" fmla="*/ 2 h 20"/>
                <a:gd name="T28" fmla="*/ 7 w 25"/>
                <a:gd name="T29" fmla="*/ 0 h 20"/>
                <a:gd name="T30" fmla="*/ 7 w 25"/>
                <a:gd name="T31" fmla="*/ 0 h 20"/>
                <a:gd name="T32" fmla="*/ 2 w 25"/>
                <a:gd name="T33" fmla="*/ 0 h 20"/>
                <a:gd name="T34" fmla="*/ 0 w 25"/>
                <a:gd name="T35" fmla="*/ 2 h 20"/>
                <a:gd name="T36" fmla="*/ 0 w 25"/>
                <a:gd name="T37" fmla="*/ 7 h 20"/>
                <a:gd name="T38" fmla="*/ 0 w 25"/>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20">
                  <a:moveTo>
                    <a:pt x="0" y="9"/>
                  </a:moveTo>
                  <a:lnTo>
                    <a:pt x="0" y="9"/>
                  </a:lnTo>
                  <a:lnTo>
                    <a:pt x="2" y="13"/>
                  </a:lnTo>
                  <a:lnTo>
                    <a:pt x="7" y="16"/>
                  </a:lnTo>
                  <a:lnTo>
                    <a:pt x="11" y="18"/>
                  </a:lnTo>
                  <a:lnTo>
                    <a:pt x="16" y="20"/>
                  </a:lnTo>
                  <a:lnTo>
                    <a:pt x="20" y="18"/>
                  </a:lnTo>
                  <a:lnTo>
                    <a:pt x="22" y="16"/>
                  </a:lnTo>
                  <a:lnTo>
                    <a:pt x="25" y="13"/>
                  </a:lnTo>
                  <a:lnTo>
                    <a:pt x="22" y="9"/>
                  </a:lnTo>
                  <a:lnTo>
                    <a:pt x="20" y="7"/>
                  </a:lnTo>
                  <a:lnTo>
                    <a:pt x="16" y="2"/>
                  </a:lnTo>
                  <a:lnTo>
                    <a:pt x="7" y="0"/>
                  </a:lnTo>
                  <a:lnTo>
                    <a:pt x="2"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8" name="Freeform 2805">
              <a:extLst>
                <a:ext uri="{FF2B5EF4-FFF2-40B4-BE49-F238E27FC236}">
                  <a16:creationId xmlns:a16="http://schemas.microsoft.com/office/drawing/2014/main" xmlns="" id="{F3E3E33B-0BB7-8F4F-8ACE-66C98C92BF92}"/>
                </a:ext>
              </a:extLst>
            </p:cNvPr>
            <p:cNvSpPr>
              <a:spLocks/>
            </p:cNvSpPr>
            <p:nvPr/>
          </p:nvSpPr>
          <p:spPr bwMode="auto">
            <a:xfrm>
              <a:off x="3452" y="3080"/>
              <a:ext cx="25" cy="20"/>
            </a:xfrm>
            <a:custGeom>
              <a:avLst/>
              <a:gdLst>
                <a:gd name="T0" fmla="*/ 0 w 25"/>
                <a:gd name="T1" fmla="*/ 9 h 20"/>
                <a:gd name="T2" fmla="*/ 0 w 25"/>
                <a:gd name="T3" fmla="*/ 9 h 20"/>
                <a:gd name="T4" fmla="*/ 2 w 25"/>
                <a:gd name="T5" fmla="*/ 13 h 20"/>
                <a:gd name="T6" fmla="*/ 7 w 25"/>
                <a:gd name="T7" fmla="*/ 16 h 20"/>
                <a:gd name="T8" fmla="*/ 11 w 25"/>
                <a:gd name="T9" fmla="*/ 18 h 20"/>
                <a:gd name="T10" fmla="*/ 16 w 25"/>
                <a:gd name="T11" fmla="*/ 20 h 20"/>
                <a:gd name="T12" fmla="*/ 16 w 25"/>
                <a:gd name="T13" fmla="*/ 20 h 20"/>
                <a:gd name="T14" fmla="*/ 20 w 25"/>
                <a:gd name="T15" fmla="*/ 18 h 20"/>
                <a:gd name="T16" fmla="*/ 22 w 25"/>
                <a:gd name="T17" fmla="*/ 16 h 20"/>
                <a:gd name="T18" fmla="*/ 25 w 25"/>
                <a:gd name="T19" fmla="*/ 13 h 20"/>
                <a:gd name="T20" fmla="*/ 22 w 25"/>
                <a:gd name="T21" fmla="*/ 9 h 20"/>
                <a:gd name="T22" fmla="*/ 22 w 25"/>
                <a:gd name="T23" fmla="*/ 9 h 20"/>
                <a:gd name="T24" fmla="*/ 20 w 25"/>
                <a:gd name="T25" fmla="*/ 7 h 20"/>
                <a:gd name="T26" fmla="*/ 16 w 25"/>
                <a:gd name="T27" fmla="*/ 2 h 20"/>
                <a:gd name="T28" fmla="*/ 7 w 25"/>
                <a:gd name="T29" fmla="*/ 0 h 20"/>
                <a:gd name="T30" fmla="*/ 7 w 25"/>
                <a:gd name="T31" fmla="*/ 0 h 20"/>
                <a:gd name="T32" fmla="*/ 2 w 25"/>
                <a:gd name="T33" fmla="*/ 0 h 20"/>
                <a:gd name="T34" fmla="*/ 0 w 25"/>
                <a:gd name="T35" fmla="*/ 2 h 20"/>
                <a:gd name="T36" fmla="*/ 0 w 25"/>
                <a:gd name="T37" fmla="*/ 7 h 20"/>
                <a:gd name="T38" fmla="*/ 0 w 25"/>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20">
                  <a:moveTo>
                    <a:pt x="0" y="9"/>
                  </a:moveTo>
                  <a:lnTo>
                    <a:pt x="0" y="9"/>
                  </a:lnTo>
                  <a:lnTo>
                    <a:pt x="2" y="13"/>
                  </a:lnTo>
                  <a:lnTo>
                    <a:pt x="7" y="16"/>
                  </a:lnTo>
                  <a:lnTo>
                    <a:pt x="11" y="18"/>
                  </a:lnTo>
                  <a:lnTo>
                    <a:pt x="16" y="20"/>
                  </a:lnTo>
                  <a:lnTo>
                    <a:pt x="20" y="18"/>
                  </a:lnTo>
                  <a:lnTo>
                    <a:pt x="22" y="16"/>
                  </a:lnTo>
                  <a:lnTo>
                    <a:pt x="25" y="13"/>
                  </a:lnTo>
                  <a:lnTo>
                    <a:pt x="22" y="9"/>
                  </a:lnTo>
                  <a:lnTo>
                    <a:pt x="20" y="7"/>
                  </a:lnTo>
                  <a:lnTo>
                    <a:pt x="16" y="2"/>
                  </a:lnTo>
                  <a:lnTo>
                    <a:pt x="7" y="0"/>
                  </a:lnTo>
                  <a:lnTo>
                    <a:pt x="2"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89" name="Freeform 2806">
              <a:extLst>
                <a:ext uri="{FF2B5EF4-FFF2-40B4-BE49-F238E27FC236}">
                  <a16:creationId xmlns:a16="http://schemas.microsoft.com/office/drawing/2014/main" xmlns="" id="{FDB94732-ED0D-0542-8C88-6D6B0B1CAD1C}"/>
                </a:ext>
              </a:extLst>
            </p:cNvPr>
            <p:cNvSpPr>
              <a:spLocks/>
            </p:cNvSpPr>
            <p:nvPr/>
          </p:nvSpPr>
          <p:spPr bwMode="auto">
            <a:xfrm>
              <a:off x="3429" y="3080"/>
              <a:ext cx="25" cy="20"/>
            </a:xfrm>
            <a:custGeom>
              <a:avLst/>
              <a:gdLst>
                <a:gd name="T0" fmla="*/ 3 w 25"/>
                <a:gd name="T1" fmla="*/ 11 h 20"/>
                <a:gd name="T2" fmla="*/ 3 w 25"/>
                <a:gd name="T3" fmla="*/ 11 h 20"/>
                <a:gd name="T4" fmla="*/ 5 w 25"/>
                <a:gd name="T5" fmla="*/ 13 h 20"/>
                <a:gd name="T6" fmla="*/ 7 w 25"/>
                <a:gd name="T7" fmla="*/ 18 h 20"/>
                <a:gd name="T8" fmla="*/ 12 w 25"/>
                <a:gd name="T9" fmla="*/ 18 h 20"/>
                <a:gd name="T10" fmla="*/ 16 w 25"/>
                <a:gd name="T11" fmla="*/ 20 h 20"/>
                <a:gd name="T12" fmla="*/ 16 w 25"/>
                <a:gd name="T13" fmla="*/ 20 h 20"/>
                <a:gd name="T14" fmla="*/ 21 w 25"/>
                <a:gd name="T15" fmla="*/ 18 h 20"/>
                <a:gd name="T16" fmla="*/ 23 w 25"/>
                <a:gd name="T17" fmla="*/ 16 h 20"/>
                <a:gd name="T18" fmla="*/ 25 w 25"/>
                <a:gd name="T19" fmla="*/ 13 h 20"/>
                <a:gd name="T20" fmla="*/ 23 w 25"/>
                <a:gd name="T21" fmla="*/ 9 h 20"/>
                <a:gd name="T22" fmla="*/ 23 w 25"/>
                <a:gd name="T23" fmla="*/ 9 h 20"/>
                <a:gd name="T24" fmla="*/ 21 w 25"/>
                <a:gd name="T25" fmla="*/ 7 h 20"/>
                <a:gd name="T26" fmla="*/ 18 w 25"/>
                <a:gd name="T27" fmla="*/ 2 h 20"/>
                <a:gd name="T28" fmla="*/ 14 w 25"/>
                <a:gd name="T29" fmla="*/ 2 h 20"/>
                <a:gd name="T30" fmla="*/ 9 w 25"/>
                <a:gd name="T31" fmla="*/ 0 h 20"/>
                <a:gd name="T32" fmla="*/ 9 w 25"/>
                <a:gd name="T33" fmla="*/ 0 h 20"/>
                <a:gd name="T34" fmla="*/ 5 w 25"/>
                <a:gd name="T35" fmla="*/ 2 h 20"/>
                <a:gd name="T36" fmla="*/ 3 w 25"/>
                <a:gd name="T37" fmla="*/ 4 h 20"/>
                <a:gd name="T38" fmla="*/ 0 w 25"/>
                <a:gd name="T39" fmla="*/ 7 h 20"/>
                <a:gd name="T40" fmla="*/ 3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3" y="11"/>
                  </a:moveTo>
                  <a:lnTo>
                    <a:pt x="3" y="11"/>
                  </a:lnTo>
                  <a:lnTo>
                    <a:pt x="5" y="13"/>
                  </a:lnTo>
                  <a:lnTo>
                    <a:pt x="7" y="18"/>
                  </a:lnTo>
                  <a:lnTo>
                    <a:pt x="12" y="18"/>
                  </a:lnTo>
                  <a:lnTo>
                    <a:pt x="16" y="20"/>
                  </a:lnTo>
                  <a:lnTo>
                    <a:pt x="21" y="18"/>
                  </a:lnTo>
                  <a:lnTo>
                    <a:pt x="23" y="16"/>
                  </a:lnTo>
                  <a:lnTo>
                    <a:pt x="25" y="13"/>
                  </a:lnTo>
                  <a:lnTo>
                    <a:pt x="23" y="9"/>
                  </a:lnTo>
                  <a:lnTo>
                    <a:pt x="21" y="7"/>
                  </a:lnTo>
                  <a:lnTo>
                    <a:pt x="18" y="2"/>
                  </a:lnTo>
                  <a:lnTo>
                    <a:pt x="14" y="2"/>
                  </a:lnTo>
                  <a:lnTo>
                    <a:pt x="9" y="0"/>
                  </a:lnTo>
                  <a:lnTo>
                    <a:pt x="5" y="2"/>
                  </a:lnTo>
                  <a:lnTo>
                    <a:pt x="3"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0" name="Freeform 2807">
              <a:extLst>
                <a:ext uri="{FF2B5EF4-FFF2-40B4-BE49-F238E27FC236}">
                  <a16:creationId xmlns:a16="http://schemas.microsoft.com/office/drawing/2014/main" xmlns="" id="{94D8F6E2-B752-4447-8CF0-0FB886D1B30B}"/>
                </a:ext>
              </a:extLst>
            </p:cNvPr>
            <p:cNvSpPr>
              <a:spLocks/>
            </p:cNvSpPr>
            <p:nvPr/>
          </p:nvSpPr>
          <p:spPr bwMode="auto">
            <a:xfrm>
              <a:off x="3429" y="3080"/>
              <a:ext cx="25" cy="20"/>
            </a:xfrm>
            <a:custGeom>
              <a:avLst/>
              <a:gdLst>
                <a:gd name="T0" fmla="*/ 3 w 25"/>
                <a:gd name="T1" fmla="*/ 11 h 20"/>
                <a:gd name="T2" fmla="*/ 3 w 25"/>
                <a:gd name="T3" fmla="*/ 11 h 20"/>
                <a:gd name="T4" fmla="*/ 5 w 25"/>
                <a:gd name="T5" fmla="*/ 13 h 20"/>
                <a:gd name="T6" fmla="*/ 7 w 25"/>
                <a:gd name="T7" fmla="*/ 18 h 20"/>
                <a:gd name="T8" fmla="*/ 12 w 25"/>
                <a:gd name="T9" fmla="*/ 18 h 20"/>
                <a:gd name="T10" fmla="*/ 16 w 25"/>
                <a:gd name="T11" fmla="*/ 20 h 20"/>
                <a:gd name="T12" fmla="*/ 16 w 25"/>
                <a:gd name="T13" fmla="*/ 20 h 20"/>
                <a:gd name="T14" fmla="*/ 21 w 25"/>
                <a:gd name="T15" fmla="*/ 18 h 20"/>
                <a:gd name="T16" fmla="*/ 23 w 25"/>
                <a:gd name="T17" fmla="*/ 16 h 20"/>
                <a:gd name="T18" fmla="*/ 25 w 25"/>
                <a:gd name="T19" fmla="*/ 13 h 20"/>
                <a:gd name="T20" fmla="*/ 23 w 25"/>
                <a:gd name="T21" fmla="*/ 9 h 20"/>
                <a:gd name="T22" fmla="*/ 23 w 25"/>
                <a:gd name="T23" fmla="*/ 9 h 20"/>
                <a:gd name="T24" fmla="*/ 21 w 25"/>
                <a:gd name="T25" fmla="*/ 7 h 20"/>
                <a:gd name="T26" fmla="*/ 18 w 25"/>
                <a:gd name="T27" fmla="*/ 2 h 20"/>
                <a:gd name="T28" fmla="*/ 14 w 25"/>
                <a:gd name="T29" fmla="*/ 2 h 20"/>
                <a:gd name="T30" fmla="*/ 9 w 25"/>
                <a:gd name="T31" fmla="*/ 0 h 20"/>
                <a:gd name="T32" fmla="*/ 9 w 25"/>
                <a:gd name="T33" fmla="*/ 0 h 20"/>
                <a:gd name="T34" fmla="*/ 5 w 25"/>
                <a:gd name="T35" fmla="*/ 2 h 20"/>
                <a:gd name="T36" fmla="*/ 3 w 25"/>
                <a:gd name="T37" fmla="*/ 4 h 20"/>
                <a:gd name="T38" fmla="*/ 0 w 25"/>
                <a:gd name="T39" fmla="*/ 7 h 20"/>
                <a:gd name="T40" fmla="*/ 3 w 25"/>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 h="20">
                  <a:moveTo>
                    <a:pt x="3" y="11"/>
                  </a:moveTo>
                  <a:lnTo>
                    <a:pt x="3" y="11"/>
                  </a:lnTo>
                  <a:lnTo>
                    <a:pt x="5" y="13"/>
                  </a:lnTo>
                  <a:lnTo>
                    <a:pt x="7" y="18"/>
                  </a:lnTo>
                  <a:lnTo>
                    <a:pt x="12" y="18"/>
                  </a:lnTo>
                  <a:lnTo>
                    <a:pt x="16" y="20"/>
                  </a:lnTo>
                  <a:lnTo>
                    <a:pt x="21" y="18"/>
                  </a:lnTo>
                  <a:lnTo>
                    <a:pt x="23" y="16"/>
                  </a:lnTo>
                  <a:lnTo>
                    <a:pt x="25" y="13"/>
                  </a:lnTo>
                  <a:lnTo>
                    <a:pt x="23" y="9"/>
                  </a:lnTo>
                  <a:lnTo>
                    <a:pt x="21" y="7"/>
                  </a:lnTo>
                  <a:lnTo>
                    <a:pt x="18" y="2"/>
                  </a:lnTo>
                  <a:lnTo>
                    <a:pt x="14" y="2"/>
                  </a:lnTo>
                  <a:lnTo>
                    <a:pt x="9" y="0"/>
                  </a:lnTo>
                  <a:lnTo>
                    <a:pt x="5" y="2"/>
                  </a:lnTo>
                  <a:lnTo>
                    <a:pt x="3"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1" name="Freeform 2808">
              <a:extLst>
                <a:ext uri="{FF2B5EF4-FFF2-40B4-BE49-F238E27FC236}">
                  <a16:creationId xmlns:a16="http://schemas.microsoft.com/office/drawing/2014/main" xmlns="" id="{F395A2C6-52EE-6D44-BC95-AA51A7482B21}"/>
                </a:ext>
              </a:extLst>
            </p:cNvPr>
            <p:cNvSpPr>
              <a:spLocks/>
            </p:cNvSpPr>
            <p:nvPr/>
          </p:nvSpPr>
          <p:spPr bwMode="auto">
            <a:xfrm>
              <a:off x="3409" y="3080"/>
              <a:ext cx="23" cy="20"/>
            </a:xfrm>
            <a:custGeom>
              <a:avLst/>
              <a:gdLst>
                <a:gd name="T0" fmla="*/ 0 w 23"/>
                <a:gd name="T1" fmla="*/ 11 h 20"/>
                <a:gd name="T2" fmla="*/ 0 w 23"/>
                <a:gd name="T3" fmla="*/ 11 h 20"/>
                <a:gd name="T4" fmla="*/ 2 w 23"/>
                <a:gd name="T5" fmla="*/ 13 h 20"/>
                <a:gd name="T6" fmla="*/ 7 w 23"/>
                <a:gd name="T7" fmla="*/ 18 h 20"/>
                <a:gd name="T8" fmla="*/ 11 w 23"/>
                <a:gd name="T9" fmla="*/ 20 h 20"/>
                <a:gd name="T10" fmla="*/ 16 w 23"/>
                <a:gd name="T11" fmla="*/ 20 h 20"/>
                <a:gd name="T12" fmla="*/ 16 w 23"/>
                <a:gd name="T13" fmla="*/ 20 h 20"/>
                <a:gd name="T14" fmla="*/ 18 w 23"/>
                <a:gd name="T15" fmla="*/ 20 h 20"/>
                <a:gd name="T16" fmla="*/ 20 w 23"/>
                <a:gd name="T17" fmla="*/ 18 h 20"/>
                <a:gd name="T18" fmla="*/ 23 w 23"/>
                <a:gd name="T19" fmla="*/ 13 h 20"/>
                <a:gd name="T20" fmla="*/ 23 w 23"/>
                <a:gd name="T21" fmla="*/ 11 h 20"/>
                <a:gd name="T22" fmla="*/ 23 w 23"/>
                <a:gd name="T23" fmla="*/ 11 h 20"/>
                <a:gd name="T24" fmla="*/ 20 w 23"/>
                <a:gd name="T25" fmla="*/ 7 h 20"/>
                <a:gd name="T26" fmla="*/ 16 w 23"/>
                <a:gd name="T27" fmla="*/ 4 h 20"/>
                <a:gd name="T28" fmla="*/ 11 w 23"/>
                <a:gd name="T29" fmla="*/ 2 h 20"/>
                <a:gd name="T30" fmla="*/ 7 w 23"/>
                <a:gd name="T31" fmla="*/ 0 h 20"/>
                <a:gd name="T32" fmla="*/ 7 w 23"/>
                <a:gd name="T33" fmla="*/ 0 h 20"/>
                <a:gd name="T34" fmla="*/ 5 w 23"/>
                <a:gd name="T35" fmla="*/ 2 h 20"/>
                <a:gd name="T36" fmla="*/ 2 w 23"/>
                <a:gd name="T37" fmla="*/ 4 h 20"/>
                <a:gd name="T38" fmla="*/ 0 w 23"/>
                <a:gd name="T39" fmla="*/ 7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2" y="13"/>
                  </a:lnTo>
                  <a:lnTo>
                    <a:pt x="7" y="18"/>
                  </a:lnTo>
                  <a:lnTo>
                    <a:pt x="11" y="20"/>
                  </a:lnTo>
                  <a:lnTo>
                    <a:pt x="16" y="20"/>
                  </a:lnTo>
                  <a:lnTo>
                    <a:pt x="18" y="20"/>
                  </a:lnTo>
                  <a:lnTo>
                    <a:pt x="20" y="18"/>
                  </a:lnTo>
                  <a:lnTo>
                    <a:pt x="23" y="13"/>
                  </a:lnTo>
                  <a:lnTo>
                    <a:pt x="23" y="11"/>
                  </a:lnTo>
                  <a:lnTo>
                    <a:pt x="20" y="7"/>
                  </a:lnTo>
                  <a:lnTo>
                    <a:pt x="16" y="4"/>
                  </a:lnTo>
                  <a:lnTo>
                    <a:pt x="11" y="2"/>
                  </a:lnTo>
                  <a:lnTo>
                    <a:pt x="7" y="0"/>
                  </a:lnTo>
                  <a:lnTo>
                    <a:pt x="5"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2" name="Freeform 2809">
              <a:extLst>
                <a:ext uri="{FF2B5EF4-FFF2-40B4-BE49-F238E27FC236}">
                  <a16:creationId xmlns:a16="http://schemas.microsoft.com/office/drawing/2014/main" xmlns="" id="{A1E5AB9E-BB5B-D148-B0FF-CC6E71D272FE}"/>
                </a:ext>
              </a:extLst>
            </p:cNvPr>
            <p:cNvSpPr>
              <a:spLocks/>
            </p:cNvSpPr>
            <p:nvPr/>
          </p:nvSpPr>
          <p:spPr bwMode="auto">
            <a:xfrm>
              <a:off x="3409" y="3080"/>
              <a:ext cx="23" cy="20"/>
            </a:xfrm>
            <a:custGeom>
              <a:avLst/>
              <a:gdLst>
                <a:gd name="T0" fmla="*/ 0 w 23"/>
                <a:gd name="T1" fmla="*/ 11 h 20"/>
                <a:gd name="T2" fmla="*/ 0 w 23"/>
                <a:gd name="T3" fmla="*/ 11 h 20"/>
                <a:gd name="T4" fmla="*/ 2 w 23"/>
                <a:gd name="T5" fmla="*/ 13 h 20"/>
                <a:gd name="T6" fmla="*/ 7 w 23"/>
                <a:gd name="T7" fmla="*/ 18 h 20"/>
                <a:gd name="T8" fmla="*/ 11 w 23"/>
                <a:gd name="T9" fmla="*/ 20 h 20"/>
                <a:gd name="T10" fmla="*/ 16 w 23"/>
                <a:gd name="T11" fmla="*/ 20 h 20"/>
                <a:gd name="T12" fmla="*/ 16 w 23"/>
                <a:gd name="T13" fmla="*/ 20 h 20"/>
                <a:gd name="T14" fmla="*/ 18 w 23"/>
                <a:gd name="T15" fmla="*/ 20 h 20"/>
                <a:gd name="T16" fmla="*/ 20 w 23"/>
                <a:gd name="T17" fmla="*/ 18 h 20"/>
                <a:gd name="T18" fmla="*/ 23 w 23"/>
                <a:gd name="T19" fmla="*/ 13 h 20"/>
                <a:gd name="T20" fmla="*/ 23 w 23"/>
                <a:gd name="T21" fmla="*/ 11 h 20"/>
                <a:gd name="T22" fmla="*/ 23 w 23"/>
                <a:gd name="T23" fmla="*/ 11 h 20"/>
                <a:gd name="T24" fmla="*/ 20 w 23"/>
                <a:gd name="T25" fmla="*/ 7 h 20"/>
                <a:gd name="T26" fmla="*/ 16 w 23"/>
                <a:gd name="T27" fmla="*/ 4 h 20"/>
                <a:gd name="T28" fmla="*/ 11 w 23"/>
                <a:gd name="T29" fmla="*/ 2 h 20"/>
                <a:gd name="T30" fmla="*/ 7 w 23"/>
                <a:gd name="T31" fmla="*/ 0 h 20"/>
                <a:gd name="T32" fmla="*/ 7 w 23"/>
                <a:gd name="T33" fmla="*/ 0 h 20"/>
                <a:gd name="T34" fmla="*/ 5 w 23"/>
                <a:gd name="T35" fmla="*/ 2 h 20"/>
                <a:gd name="T36" fmla="*/ 2 w 23"/>
                <a:gd name="T37" fmla="*/ 4 h 20"/>
                <a:gd name="T38" fmla="*/ 0 w 23"/>
                <a:gd name="T39" fmla="*/ 7 h 20"/>
                <a:gd name="T40" fmla="*/ 0 w 2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20">
                  <a:moveTo>
                    <a:pt x="0" y="11"/>
                  </a:moveTo>
                  <a:lnTo>
                    <a:pt x="0" y="11"/>
                  </a:lnTo>
                  <a:lnTo>
                    <a:pt x="2" y="13"/>
                  </a:lnTo>
                  <a:lnTo>
                    <a:pt x="7" y="18"/>
                  </a:lnTo>
                  <a:lnTo>
                    <a:pt x="11" y="20"/>
                  </a:lnTo>
                  <a:lnTo>
                    <a:pt x="16" y="20"/>
                  </a:lnTo>
                  <a:lnTo>
                    <a:pt x="18" y="20"/>
                  </a:lnTo>
                  <a:lnTo>
                    <a:pt x="20" y="18"/>
                  </a:lnTo>
                  <a:lnTo>
                    <a:pt x="23" y="13"/>
                  </a:lnTo>
                  <a:lnTo>
                    <a:pt x="23" y="11"/>
                  </a:lnTo>
                  <a:lnTo>
                    <a:pt x="20" y="7"/>
                  </a:lnTo>
                  <a:lnTo>
                    <a:pt x="16" y="4"/>
                  </a:lnTo>
                  <a:lnTo>
                    <a:pt x="11" y="2"/>
                  </a:lnTo>
                  <a:lnTo>
                    <a:pt x="7" y="0"/>
                  </a:lnTo>
                  <a:lnTo>
                    <a:pt x="5"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3" name="Freeform 2810">
              <a:extLst>
                <a:ext uri="{FF2B5EF4-FFF2-40B4-BE49-F238E27FC236}">
                  <a16:creationId xmlns:a16="http://schemas.microsoft.com/office/drawing/2014/main" xmlns="" id="{326B1B9C-9B90-0044-814B-94EB8B458889}"/>
                </a:ext>
              </a:extLst>
            </p:cNvPr>
            <p:cNvSpPr>
              <a:spLocks/>
            </p:cNvSpPr>
            <p:nvPr/>
          </p:nvSpPr>
          <p:spPr bwMode="auto">
            <a:xfrm>
              <a:off x="3389" y="3082"/>
              <a:ext cx="20" cy="18"/>
            </a:xfrm>
            <a:custGeom>
              <a:avLst/>
              <a:gdLst>
                <a:gd name="T0" fmla="*/ 0 w 20"/>
                <a:gd name="T1" fmla="*/ 9 h 18"/>
                <a:gd name="T2" fmla="*/ 0 w 20"/>
                <a:gd name="T3" fmla="*/ 9 h 18"/>
                <a:gd name="T4" fmla="*/ 2 w 20"/>
                <a:gd name="T5" fmla="*/ 14 h 18"/>
                <a:gd name="T6" fmla="*/ 4 w 20"/>
                <a:gd name="T7" fmla="*/ 16 h 18"/>
                <a:gd name="T8" fmla="*/ 9 w 20"/>
                <a:gd name="T9" fmla="*/ 18 h 18"/>
                <a:gd name="T10" fmla="*/ 13 w 20"/>
                <a:gd name="T11" fmla="*/ 18 h 18"/>
                <a:gd name="T12" fmla="*/ 13 w 20"/>
                <a:gd name="T13" fmla="*/ 18 h 18"/>
                <a:gd name="T14" fmla="*/ 18 w 20"/>
                <a:gd name="T15" fmla="*/ 18 h 18"/>
                <a:gd name="T16" fmla="*/ 20 w 20"/>
                <a:gd name="T17" fmla="*/ 16 h 18"/>
                <a:gd name="T18" fmla="*/ 20 w 20"/>
                <a:gd name="T19" fmla="*/ 11 h 18"/>
                <a:gd name="T20" fmla="*/ 20 w 20"/>
                <a:gd name="T21" fmla="*/ 9 h 18"/>
                <a:gd name="T22" fmla="*/ 20 w 20"/>
                <a:gd name="T23" fmla="*/ 9 h 18"/>
                <a:gd name="T24" fmla="*/ 18 w 20"/>
                <a:gd name="T25" fmla="*/ 5 h 18"/>
                <a:gd name="T26" fmla="*/ 16 w 20"/>
                <a:gd name="T27" fmla="*/ 2 h 18"/>
                <a:gd name="T28" fmla="*/ 11 w 20"/>
                <a:gd name="T29" fmla="*/ 0 h 18"/>
                <a:gd name="T30" fmla="*/ 7 w 20"/>
                <a:gd name="T31" fmla="*/ 0 h 18"/>
                <a:gd name="T32" fmla="*/ 7 w 20"/>
                <a:gd name="T33" fmla="*/ 0 h 18"/>
                <a:gd name="T34" fmla="*/ 2 w 20"/>
                <a:gd name="T35" fmla="*/ 0 h 18"/>
                <a:gd name="T36" fmla="*/ 0 w 20"/>
                <a:gd name="T37" fmla="*/ 2 h 18"/>
                <a:gd name="T38" fmla="*/ 0 w 20"/>
                <a:gd name="T39" fmla="*/ 5 h 18"/>
                <a:gd name="T40" fmla="*/ 0 w 20"/>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8">
                  <a:moveTo>
                    <a:pt x="0" y="9"/>
                  </a:moveTo>
                  <a:lnTo>
                    <a:pt x="0" y="9"/>
                  </a:lnTo>
                  <a:lnTo>
                    <a:pt x="2" y="14"/>
                  </a:lnTo>
                  <a:lnTo>
                    <a:pt x="4" y="16"/>
                  </a:lnTo>
                  <a:lnTo>
                    <a:pt x="9" y="18"/>
                  </a:lnTo>
                  <a:lnTo>
                    <a:pt x="13" y="18"/>
                  </a:lnTo>
                  <a:lnTo>
                    <a:pt x="18" y="18"/>
                  </a:lnTo>
                  <a:lnTo>
                    <a:pt x="20" y="16"/>
                  </a:lnTo>
                  <a:lnTo>
                    <a:pt x="20" y="11"/>
                  </a:lnTo>
                  <a:lnTo>
                    <a:pt x="20" y="9"/>
                  </a:lnTo>
                  <a:lnTo>
                    <a:pt x="18" y="5"/>
                  </a:lnTo>
                  <a:lnTo>
                    <a:pt x="16" y="2"/>
                  </a:lnTo>
                  <a:lnTo>
                    <a:pt x="11" y="0"/>
                  </a:lnTo>
                  <a:lnTo>
                    <a:pt x="7" y="0"/>
                  </a:lnTo>
                  <a:lnTo>
                    <a:pt x="2" y="0"/>
                  </a:lnTo>
                  <a:lnTo>
                    <a:pt x="0"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4" name="Freeform 2811">
              <a:extLst>
                <a:ext uri="{FF2B5EF4-FFF2-40B4-BE49-F238E27FC236}">
                  <a16:creationId xmlns:a16="http://schemas.microsoft.com/office/drawing/2014/main" xmlns="" id="{C08831DD-1592-6B4A-81DC-5AD6B4DE00EB}"/>
                </a:ext>
              </a:extLst>
            </p:cNvPr>
            <p:cNvSpPr>
              <a:spLocks/>
            </p:cNvSpPr>
            <p:nvPr/>
          </p:nvSpPr>
          <p:spPr bwMode="auto">
            <a:xfrm>
              <a:off x="3389" y="3082"/>
              <a:ext cx="20" cy="18"/>
            </a:xfrm>
            <a:custGeom>
              <a:avLst/>
              <a:gdLst>
                <a:gd name="T0" fmla="*/ 0 w 20"/>
                <a:gd name="T1" fmla="*/ 9 h 18"/>
                <a:gd name="T2" fmla="*/ 0 w 20"/>
                <a:gd name="T3" fmla="*/ 9 h 18"/>
                <a:gd name="T4" fmla="*/ 2 w 20"/>
                <a:gd name="T5" fmla="*/ 14 h 18"/>
                <a:gd name="T6" fmla="*/ 4 w 20"/>
                <a:gd name="T7" fmla="*/ 16 h 18"/>
                <a:gd name="T8" fmla="*/ 9 w 20"/>
                <a:gd name="T9" fmla="*/ 18 h 18"/>
                <a:gd name="T10" fmla="*/ 13 w 20"/>
                <a:gd name="T11" fmla="*/ 18 h 18"/>
                <a:gd name="T12" fmla="*/ 13 w 20"/>
                <a:gd name="T13" fmla="*/ 18 h 18"/>
                <a:gd name="T14" fmla="*/ 18 w 20"/>
                <a:gd name="T15" fmla="*/ 18 h 18"/>
                <a:gd name="T16" fmla="*/ 20 w 20"/>
                <a:gd name="T17" fmla="*/ 16 h 18"/>
                <a:gd name="T18" fmla="*/ 20 w 20"/>
                <a:gd name="T19" fmla="*/ 11 h 18"/>
                <a:gd name="T20" fmla="*/ 20 w 20"/>
                <a:gd name="T21" fmla="*/ 9 h 18"/>
                <a:gd name="T22" fmla="*/ 20 w 20"/>
                <a:gd name="T23" fmla="*/ 9 h 18"/>
                <a:gd name="T24" fmla="*/ 18 w 20"/>
                <a:gd name="T25" fmla="*/ 5 h 18"/>
                <a:gd name="T26" fmla="*/ 16 w 20"/>
                <a:gd name="T27" fmla="*/ 2 h 18"/>
                <a:gd name="T28" fmla="*/ 11 w 20"/>
                <a:gd name="T29" fmla="*/ 0 h 18"/>
                <a:gd name="T30" fmla="*/ 7 w 20"/>
                <a:gd name="T31" fmla="*/ 0 h 18"/>
                <a:gd name="T32" fmla="*/ 7 w 20"/>
                <a:gd name="T33" fmla="*/ 0 h 18"/>
                <a:gd name="T34" fmla="*/ 2 w 20"/>
                <a:gd name="T35" fmla="*/ 0 h 18"/>
                <a:gd name="T36" fmla="*/ 0 w 20"/>
                <a:gd name="T37" fmla="*/ 2 h 18"/>
                <a:gd name="T38" fmla="*/ 0 w 20"/>
                <a:gd name="T39" fmla="*/ 5 h 18"/>
                <a:gd name="T40" fmla="*/ 0 w 20"/>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8">
                  <a:moveTo>
                    <a:pt x="0" y="9"/>
                  </a:moveTo>
                  <a:lnTo>
                    <a:pt x="0" y="9"/>
                  </a:lnTo>
                  <a:lnTo>
                    <a:pt x="2" y="14"/>
                  </a:lnTo>
                  <a:lnTo>
                    <a:pt x="4" y="16"/>
                  </a:lnTo>
                  <a:lnTo>
                    <a:pt x="9" y="18"/>
                  </a:lnTo>
                  <a:lnTo>
                    <a:pt x="13" y="18"/>
                  </a:lnTo>
                  <a:lnTo>
                    <a:pt x="18" y="18"/>
                  </a:lnTo>
                  <a:lnTo>
                    <a:pt x="20" y="16"/>
                  </a:lnTo>
                  <a:lnTo>
                    <a:pt x="20" y="11"/>
                  </a:lnTo>
                  <a:lnTo>
                    <a:pt x="20" y="9"/>
                  </a:lnTo>
                  <a:lnTo>
                    <a:pt x="18" y="5"/>
                  </a:lnTo>
                  <a:lnTo>
                    <a:pt x="16" y="2"/>
                  </a:lnTo>
                  <a:lnTo>
                    <a:pt x="11" y="0"/>
                  </a:lnTo>
                  <a:lnTo>
                    <a:pt x="7" y="0"/>
                  </a:lnTo>
                  <a:lnTo>
                    <a:pt x="2" y="0"/>
                  </a:lnTo>
                  <a:lnTo>
                    <a:pt x="0"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5" name="Freeform 2812">
              <a:extLst>
                <a:ext uri="{FF2B5EF4-FFF2-40B4-BE49-F238E27FC236}">
                  <a16:creationId xmlns:a16="http://schemas.microsoft.com/office/drawing/2014/main" xmlns="" id="{72D2A4B3-2DA6-014F-9B41-395B8A4FC10D}"/>
                </a:ext>
              </a:extLst>
            </p:cNvPr>
            <p:cNvSpPr>
              <a:spLocks/>
            </p:cNvSpPr>
            <p:nvPr/>
          </p:nvSpPr>
          <p:spPr bwMode="auto">
            <a:xfrm>
              <a:off x="3369" y="3082"/>
              <a:ext cx="20" cy="18"/>
            </a:xfrm>
            <a:custGeom>
              <a:avLst/>
              <a:gdLst>
                <a:gd name="T0" fmla="*/ 0 w 20"/>
                <a:gd name="T1" fmla="*/ 9 h 18"/>
                <a:gd name="T2" fmla="*/ 0 w 20"/>
                <a:gd name="T3" fmla="*/ 9 h 18"/>
                <a:gd name="T4" fmla="*/ 2 w 20"/>
                <a:gd name="T5" fmla="*/ 14 h 18"/>
                <a:gd name="T6" fmla="*/ 4 w 20"/>
                <a:gd name="T7" fmla="*/ 16 h 18"/>
                <a:gd name="T8" fmla="*/ 9 w 20"/>
                <a:gd name="T9" fmla="*/ 18 h 18"/>
                <a:gd name="T10" fmla="*/ 13 w 20"/>
                <a:gd name="T11" fmla="*/ 18 h 18"/>
                <a:gd name="T12" fmla="*/ 13 w 20"/>
                <a:gd name="T13" fmla="*/ 18 h 18"/>
                <a:gd name="T14" fmla="*/ 15 w 20"/>
                <a:gd name="T15" fmla="*/ 18 h 18"/>
                <a:gd name="T16" fmla="*/ 20 w 20"/>
                <a:gd name="T17" fmla="*/ 16 h 18"/>
                <a:gd name="T18" fmla="*/ 20 w 20"/>
                <a:gd name="T19" fmla="*/ 14 h 18"/>
                <a:gd name="T20" fmla="*/ 20 w 20"/>
                <a:gd name="T21" fmla="*/ 9 h 18"/>
                <a:gd name="T22" fmla="*/ 20 w 20"/>
                <a:gd name="T23" fmla="*/ 9 h 18"/>
                <a:gd name="T24" fmla="*/ 18 w 20"/>
                <a:gd name="T25" fmla="*/ 5 h 18"/>
                <a:gd name="T26" fmla="*/ 15 w 20"/>
                <a:gd name="T27" fmla="*/ 2 h 18"/>
                <a:gd name="T28" fmla="*/ 11 w 20"/>
                <a:gd name="T29" fmla="*/ 0 h 18"/>
                <a:gd name="T30" fmla="*/ 6 w 20"/>
                <a:gd name="T31" fmla="*/ 0 h 18"/>
                <a:gd name="T32" fmla="*/ 6 w 20"/>
                <a:gd name="T33" fmla="*/ 0 h 18"/>
                <a:gd name="T34" fmla="*/ 4 w 20"/>
                <a:gd name="T35" fmla="*/ 0 h 18"/>
                <a:gd name="T36" fmla="*/ 0 w 20"/>
                <a:gd name="T37" fmla="*/ 2 h 18"/>
                <a:gd name="T38" fmla="*/ 0 w 20"/>
                <a:gd name="T39" fmla="*/ 5 h 18"/>
                <a:gd name="T40" fmla="*/ 0 w 20"/>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8">
                  <a:moveTo>
                    <a:pt x="0" y="9"/>
                  </a:moveTo>
                  <a:lnTo>
                    <a:pt x="0" y="9"/>
                  </a:lnTo>
                  <a:lnTo>
                    <a:pt x="2" y="14"/>
                  </a:lnTo>
                  <a:lnTo>
                    <a:pt x="4" y="16"/>
                  </a:lnTo>
                  <a:lnTo>
                    <a:pt x="9" y="18"/>
                  </a:lnTo>
                  <a:lnTo>
                    <a:pt x="13" y="18"/>
                  </a:lnTo>
                  <a:lnTo>
                    <a:pt x="15" y="18"/>
                  </a:lnTo>
                  <a:lnTo>
                    <a:pt x="20" y="16"/>
                  </a:lnTo>
                  <a:lnTo>
                    <a:pt x="20" y="14"/>
                  </a:lnTo>
                  <a:lnTo>
                    <a:pt x="20" y="9"/>
                  </a:lnTo>
                  <a:lnTo>
                    <a:pt x="18" y="5"/>
                  </a:lnTo>
                  <a:lnTo>
                    <a:pt x="15" y="2"/>
                  </a:lnTo>
                  <a:lnTo>
                    <a:pt x="11" y="0"/>
                  </a:lnTo>
                  <a:lnTo>
                    <a:pt x="6" y="0"/>
                  </a:lnTo>
                  <a:lnTo>
                    <a:pt x="4" y="0"/>
                  </a:lnTo>
                  <a:lnTo>
                    <a:pt x="0"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6" name="Freeform 2813">
              <a:extLst>
                <a:ext uri="{FF2B5EF4-FFF2-40B4-BE49-F238E27FC236}">
                  <a16:creationId xmlns:a16="http://schemas.microsoft.com/office/drawing/2014/main" xmlns="" id="{D187CE6A-EE84-414C-9FA3-0E95D148EF79}"/>
                </a:ext>
              </a:extLst>
            </p:cNvPr>
            <p:cNvSpPr>
              <a:spLocks/>
            </p:cNvSpPr>
            <p:nvPr/>
          </p:nvSpPr>
          <p:spPr bwMode="auto">
            <a:xfrm>
              <a:off x="3369" y="3082"/>
              <a:ext cx="20" cy="18"/>
            </a:xfrm>
            <a:custGeom>
              <a:avLst/>
              <a:gdLst>
                <a:gd name="T0" fmla="*/ 0 w 20"/>
                <a:gd name="T1" fmla="*/ 9 h 18"/>
                <a:gd name="T2" fmla="*/ 0 w 20"/>
                <a:gd name="T3" fmla="*/ 9 h 18"/>
                <a:gd name="T4" fmla="*/ 2 w 20"/>
                <a:gd name="T5" fmla="*/ 14 h 18"/>
                <a:gd name="T6" fmla="*/ 4 w 20"/>
                <a:gd name="T7" fmla="*/ 16 h 18"/>
                <a:gd name="T8" fmla="*/ 9 w 20"/>
                <a:gd name="T9" fmla="*/ 18 h 18"/>
                <a:gd name="T10" fmla="*/ 13 w 20"/>
                <a:gd name="T11" fmla="*/ 18 h 18"/>
                <a:gd name="T12" fmla="*/ 13 w 20"/>
                <a:gd name="T13" fmla="*/ 18 h 18"/>
                <a:gd name="T14" fmla="*/ 15 w 20"/>
                <a:gd name="T15" fmla="*/ 18 h 18"/>
                <a:gd name="T16" fmla="*/ 20 w 20"/>
                <a:gd name="T17" fmla="*/ 16 h 18"/>
                <a:gd name="T18" fmla="*/ 20 w 20"/>
                <a:gd name="T19" fmla="*/ 14 h 18"/>
                <a:gd name="T20" fmla="*/ 20 w 20"/>
                <a:gd name="T21" fmla="*/ 9 h 18"/>
                <a:gd name="T22" fmla="*/ 20 w 20"/>
                <a:gd name="T23" fmla="*/ 9 h 18"/>
                <a:gd name="T24" fmla="*/ 18 w 20"/>
                <a:gd name="T25" fmla="*/ 5 h 18"/>
                <a:gd name="T26" fmla="*/ 15 w 20"/>
                <a:gd name="T27" fmla="*/ 2 h 18"/>
                <a:gd name="T28" fmla="*/ 11 w 20"/>
                <a:gd name="T29" fmla="*/ 0 h 18"/>
                <a:gd name="T30" fmla="*/ 6 w 20"/>
                <a:gd name="T31" fmla="*/ 0 h 18"/>
                <a:gd name="T32" fmla="*/ 6 w 20"/>
                <a:gd name="T33" fmla="*/ 0 h 18"/>
                <a:gd name="T34" fmla="*/ 4 w 20"/>
                <a:gd name="T35" fmla="*/ 0 h 18"/>
                <a:gd name="T36" fmla="*/ 0 w 20"/>
                <a:gd name="T37" fmla="*/ 2 h 18"/>
                <a:gd name="T38" fmla="*/ 0 w 20"/>
                <a:gd name="T39" fmla="*/ 5 h 18"/>
                <a:gd name="T40" fmla="*/ 0 w 20"/>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18">
                  <a:moveTo>
                    <a:pt x="0" y="9"/>
                  </a:moveTo>
                  <a:lnTo>
                    <a:pt x="0" y="9"/>
                  </a:lnTo>
                  <a:lnTo>
                    <a:pt x="2" y="14"/>
                  </a:lnTo>
                  <a:lnTo>
                    <a:pt x="4" y="16"/>
                  </a:lnTo>
                  <a:lnTo>
                    <a:pt x="9" y="18"/>
                  </a:lnTo>
                  <a:lnTo>
                    <a:pt x="13" y="18"/>
                  </a:lnTo>
                  <a:lnTo>
                    <a:pt x="15" y="18"/>
                  </a:lnTo>
                  <a:lnTo>
                    <a:pt x="20" y="16"/>
                  </a:lnTo>
                  <a:lnTo>
                    <a:pt x="20" y="14"/>
                  </a:lnTo>
                  <a:lnTo>
                    <a:pt x="20" y="9"/>
                  </a:lnTo>
                  <a:lnTo>
                    <a:pt x="18" y="5"/>
                  </a:lnTo>
                  <a:lnTo>
                    <a:pt x="15" y="2"/>
                  </a:lnTo>
                  <a:lnTo>
                    <a:pt x="11" y="0"/>
                  </a:lnTo>
                  <a:lnTo>
                    <a:pt x="6" y="0"/>
                  </a:lnTo>
                  <a:lnTo>
                    <a:pt x="4" y="0"/>
                  </a:lnTo>
                  <a:lnTo>
                    <a:pt x="0"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7" name="Freeform 2814">
              <a:extLst>
                <a:ext uri="{FF2B5EF4-FFF2-40B4-BE49-F238E27FC236}">
                  <a16:creationId xmlns:a16="http://schemas.microsoft.com/office/drawing/2014/main" xmlns="" id="{4047F783-66E5-E84E-A6ED-5F70610CF2A6}"/>
                </a:ext>
              </a:extLst>
            </p:cNvPr>
            <p:cNvSpPr>
              <a:spLocks/>
            </p:cNvSpPr>
            <p:nvPr/>
          </p:nvSpPr>
          <p:spPr bwMode="auto">
            <a:xfrm>
              <a:off x="3348" y="3082"/>
              <a:ext cx="21" cy="20"/>
            </a:xfrm>
            <a:custGeom>
              <a:avLst/>
              <a:gdLst>
                <a:gd name="T0" fmla="*/ 0 w 21"/>
                <a:gd name="T1" fmla="*/ 9 h 20"/>
                <a:gd name="T2" fmla="*/ 0 w 21"/>
                <a:gd name="T3" fmla="*/ 9 h 20"/>
                <a:gd name="T4" fmla="*/ 3 w 21"/>
                <a:gd name="T5" fmla="*/ 14 h 20"/>
                <a:gd name="T6" fmla="*/ 5 w 21"/>
                <a:gd name="T7" fmla="*/ 16 h 20"/>
                <a:gd name="T8" fmla="*/ 9 w 21"/>
                <a:gd name="T9" fmla="*/ 18 h 20"/>
                <a:gd name="T10" fmla="*/ 14 w 21"/>
                <a:gd name="T11" fmla="*/ 20 h 20"/>
                <a:gd name="T12" fmla="*/ 14 w 21"/>
                <a:gd name="T13" fmla="*/ 20 h 20"/>
                <a:gd name="T14" fmla="*/ 16 w 21"/>
                <a:gd name="T15" fmla="*/ 18 h 20"/>
                <a:gd name="T16" fmla="*/ 18 w 21"/>
                <a:gd name="T17" fmla="*/ 16 h 20"/>
                <a:gd name="T18" fmla="*/ 21 w 21"/>
                <a:gd name="T19" fmla="*/ 14 h 20"/>
                <a:gd name="T20" fmla="*/ 21 w 21"/>
                <a:gd name="T21" fmla="*/ 9 h 20"/>
                <a:gd name="T22" fmla="*/ 21 w 21"/>
                <a:gd name="T23" fmla="*/ 9 h 20"/>
                <a:gd name="T24" fmla="*/ 18 w 21"/>
                <a:gd name="T25" fmla="*/ 5 h 20"/>
                <a:gd name="T26" fmla="*/ 16 w 21"/>
                <a:gd name="T27" fmla="*/ 2 h 20"/>
                <a:gd name="T28" fmla="*/ 12 w 21"/>
                <a:gd name="T29" fmla="*/ 0 h 20"/>
                <a:gd name="T30" fmla="*/ 7 w 21"/>
                <a:gd name="T31" fmla="*/ 0 h 20"/>
                <a:gd name="T32" fmla="*/ 7 w 21"/>
                <a:gd name="T33" fmla="*/ 0 h 20"/>
                <a:gd name="T34" fmla="*/ 5 w 21"/>
                <a:gd name="T35" fmla="*/ 0 h 20"/>
                <a:gd name="T36" fmla="*/ 3 w 21"/>
                <a:gd name="T37" fmla="*/ 2 h 20"/>
                <a:gd name="T38" fmla="*/ 0 w 21"/>
                <a:gd name="T39" fmla="*/ 7 h 20"/>
                <a:gd name="T40" fmla="*/ 0 w 2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9"/>
                  </a:moveTo>
                  <a:lnTo>
                    <a:pt x="0" y="9"/>
                  </a:lnTo>
                  <a:lnTo>
                    <a:pt x="3" y="14"/>
                  </a:lnTo>
                  <a:lnTo>
                    <a:pt x="5" y="16"/>
                  </a:lnTo>
                  <a:lnTo>
                    <a:pt x="9" y="18"/>
                  </a:lnTo>
                  <a:lnTo>
                    <a:pt x="14" y="20"/>
                  </a:lnTo>
                  <a:lnTo>
                    <a:pt x="16" y="18"/>
                  </a:lnTo>
                  <a:lnTo>
                    <a:pt x="18" y="16"/>
                  </a:lnTo>
                  <a:lnTo>
                    <a:pt x="21" y="14"/>
                  </a:lnTo>
                  <a:lnTo>
                    <a:pt x="21" y="9"/>
                  </a:lnTo>
                  <a:lnTo>
                    <a:pt x="18" y="5"/>
                  </a:lnTo>
                  <a:lnTo>
                    <a:pt x="16" y="2"/>
                  </a:lnTo>
                  <a:lnTo>
                    <a:pt x="12" y="0"/>
                  </a:lnTo>
                  <a:lnTo>
                    <a:pt x="7"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8" name="Freeform 2815">
              <a:extLst>
                <a:ext uri="{FF2B5EF4-FFF2-40B4-BE49-F238E27FC236}">
                  <a16:creationId xmlns:a16="http://schemas.microsoft.com/office/drawing/2014/main" xmlns="" id="{2E6D8A5A-C61A-B941-BE23-59C8E9C94A26}"/>
                </a:ext>
              </a:extLst>
            </p:cNvPr>
            <p:cNvSpPr>
              <a:spLocks/>
            </p:cNvSpPr>
            <p:nvPr/>
          </p:nvSpPr>
          <p:spPr bwMode="auto">
            <a:xfrm>
              <a:off x="3348" y="3082"/>
              <a:ext cx="21" cy="20"/>
            </a:xfrm>
            <a:custGeom>
              <a:avLst/>
              <a:gdLst>
                <a:gd name="T0" fmla="*/ 0 w 21"/>
                <a:gd name="T1" fmla="*/ 9 h 20"/>
                <a:gd name="T2" fmla="*/ 0 w 21"/>
                <a:gd name="T3" fmla="*/ 9 h 20"/>
                <a:gd name="T4" fmla="*/ 3 w 21"/>
                <a:gd name="T5" fmla="*/ 14 h 20"/>
                <a:gd name="T6" fmla="*/ 5 w 21"/>
                <a:gd name="T7" fmla="*/ 16 h 20"/>
                <a:gd name="T8" fmla="*/ 9 w 21"/>
                <a:gd name="T9" fmla="*/ 18 h 20"/>
                <a:gd name="T10" fmla="*/ 14 w 21"/>
                <a:gd name="T11" fmla="*/ 20 h 20"/>
                <a:gd name="T12" fmla="*/ 14 w 21"/>
                <a:gd name="T13" fmla="*/ 20 h 20"/>
                <a:gd name="T14" fmla="*/ 16 w 21"/>
                <a:gd name="T15" fmla="*/ 18 h 20"/>
                <a:gd name="T16" fmla="*/ 18 w 21"/>
                <a:gd name="T17" fmla="*/ 16 h 20"/>
                <a:gd name="T18" fmla="*/ 21 w 21"/>
                <a:gd name="T19" fmla="*/ 14 h 20"/>
                <a:gd name="T20" fmla="*/ 21 w 21"/>
                <a:gd name="T21" fmla="*/ 9 h 20"/>
                <a:gd name="T22" fmla="*/ 21 w 21"/>
                <a:gd name="T23" fmla="*/ 9 h 20"/>
                <a:gd name="T24" fmla="*/ 18 w 21"/>
                <a:gd name="T25" fmla="*/ 5 h 20"/>
                <a:gd name="T26" fmla="*/ 16 w 21"/>
                <a:gd name="T27" fmla="*/ 2 h 20"/>
                <a:gd name="T28" fmla="*/ 12 w 21"/>
                <a:gd name="T29" fmla="*/ 0 h 20"/>
                <a:gd name="T30" fmla="*/ 7 w 21"/>
                <a:gd name="T31" fmla="*/ 0 h 20"/>
                <a:gd name="T32" fmla="*/ 7 w 21"/>
                <a:gd name="T33" fmla="*/ 0 h 20"/>
                <a:gd name="T34" fmla="*/ 5 w 21"/>
                <a:gd name="T35" fmla="*/ 0 h 20"/>
                <a:gd name="T36" fmla="*/ 3 w 21"/>
                <a:gd name="T37" fmla="*/ 2 h 20"/>
                <a:gd name="T38" fmla="*/ 0 w 21"/>
                <a:gd name="T39" fmla="*/ 7 h 20"/>
                <a:gd name="T40" fmla="*/ 0 w 21"/>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20">
                  <a:moveTo>
                    <a:pt x="0" y="9"/>
                  </a:moveTo>
                  <a:lnTo>
                    <a:pt x="0" y="9"/>
                  </a:lnTo>
                  <a:lnTo>
                    <a:pt x="3" y="14"/>
                  </a:lnTo>
                  <a:lnTo>
                    <a:pt x="5" y="16"/>
                  </a:lnTo>
                  <a:lnTo>
                    <a:pt x="9" y="18"/>
                  </a:lnTo>
                  <a:lnTo>
                    <a:pt x="14" y="20"/>
                  </a:lnTo>
                  <a:lnTo>
                    <a:pt x="16" y="18"/>
                  </a:lnTo>
                  <a:lnTo>
                    <a:pt x="18" y="16"/>
                  </a:lnTo>
                  <a:lnTo>
                    <a:pt x="21" y="14"/>
                  </a:lnTo>
                  <a:lnTo>
                    <a:pt x="21" y="9"/>
                  </a:lnTo>
                  <a:lnTo>
                    <a:pt x="18" y="5"/>
                  </a:lnTo>
                  <a:lnTo>
                    <a:pt x="16" y="2"/>
                  </a:lnTo>
                  <a:lnTo>
                    <a:pt x="12" y="0"/>
                  </a:lnTo>
                  <a:lnTo>
                    <a:pt x="7"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599" name="Freeform 2816">
              <a:extLst>
                <a:ext uri="{FF2B5EF4-FFF2-40B4-BE49-F238E27FC236}">
                  <a16:creationId xmlns:a16="http://schemas.microsoft.com/office/drawing/2014/main" xmlns="" id="{4E1646BF-B82D-7E45-B200-1E28C65018F2}"/>
                </a:ext>
              </a:extLst>
            </p:cNvPr>
            <p:cNvSpPr>
              <a:spLocks/>
            </p:cNvSpPr>
            <p:nvPr/>
          </p:nvSpPr>
          <p:spPr bwMode="auto">
            <a:xfrm>
              <a:off x="3328" y="3082"/>
              <a:ext cx="20" cy="20"/>
            </a:xfrm>
            <a:custGeom>
              <a:avLst/>
              <a:gdLst>
                <a:gd name="T0" fmla="*/ 0 w 20"/>
                <a:gd name="T1" fmla="*/ 9 h 20"/>
                <a:gd name="T2" fmla="*/ 0 w 20"/>
                <a:gd name="T3" fmla="*/ 9 h 20"/>
                <a:gd name="T4" fmla="*/ 2 w 20"/>
                <a:gd name="T5" fmla="*/ 14 h 20"/>
                <a:gd name="T6" fmla="*/ 5 w 20"/>
                <a:gd name="T7" fmla="*/ 16 h 20"/>
                <a:gd name="T8" fmla="*/ 9 w 20"/>
                <a:gd name="T9" fmla="*/ 18 h 20"/>
                <a:gd name="T10" fmla="*/ 11 w 20"/>
                <a:gd name="T11" fmla="*/ 20 h 20"/>
                <a:gd name="T12" fmla="*/ 11 w 20"/>
                <a:gd name="T13" fmla="*/ 20 h 20"/>
                <a:gd name="T14" fmla="*/ 16 w 20"/>
                <a:gd name="T15" fmla="*/ 18 h 20"/>
                <a:gd name="T16" fmla="*/ 18 w 20"/>
                <a:gd name="T17" fmla="*/ 16 h 20"/>
                <a:gd name="T18" fmla="*/ 20 w 20"/>
                <a:gd name="T19" fmla="*/ 14 h 20"/>
                <a:gd name="T20" fmla="*/ 20 w 20"/>
                <a:gd name="T21" fmla="*/ 9 h 20"/>
                <a:gd name="T22" fmla="*/ 20 w 20"/>
                <a:gd name="T23" fmla="*/ 9 h 20"/>
                <a:gd name="T24" fmla="*/ 18 w 20"/>
                <a:gd name="T25" fmla="*/ 7 h 20"/>
                <a:gd name="T26" fmla="*/ 16 w 20"/>
                <a:gd name="T27" fmla="*/ 2 h 20"/>
                <a:gd name="T28" fmla="*/ 11 w 20"/>
                <a:gd name="T29" fmla="*/ 0 h 20"/>
                <a:gd name="T30" fmla="*/ 9 w 20"/>
                <a:gd name="T31" fmla="*/ 0 h 20"/>
                <a:gd name="T32" fmla="*/ 9 w 20"/>
                <a:gd name="T33" fmla="*/ 0 h 20"/>
                <a:gd name="T34" fmla="*/ 5 w 20"/>
                <a:gd name="T35" fmla="*/ 0 h 20"/>
                <a:gd name="T36" fmla="*/ 2 w 20"/>
                <a:gd name="T37" fmla="*/ 2 h 20"/>
                <a:gd name="T38" fmla="*/ 0 w 20"/>
                <a:gd name="T39" fmla="*/ 7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2" y="14"/>
                  </a:lnTo>
                  <a:lnTo>
                    <a:pt x="5" y="16"/>
                  </a:lnTo>
                  <a:lnTo>
                    <a:pt x="9" y="18"/>
                  </a:lnTo>
                  <a:lnTo>
                    <a:pt x="11" y="20"/>
                  </a:lnTo>
                  <a:lnTo>
                    <a:pt x="16" y="18"/>
                  </a:lnTo>
                  <a:lnTo>
                    <a:pt x="18" y="16"/>
                  </a:lnTo>
                  <a:lnTo>
                    <a:pt x="20" y="14"/>
                  </a:lnTo>
                  <a:lnTo>
                    <a:pt x="20" y="9"/>
                  </a:lnTo>
                  <a:lnTo>
                    <a:pt x="18" y="7"/>
                  </a:lnTo>
                  <a:lnTo>
                    <a:pt x="16" y="2"/>
                  </a:lnTo>
                  <a:lnTo>
                    <a:pt x="11" y="0"/>
                  </a:lnTo>
                  <a:lnTo>
                    <a:pt x="9" y="0"/>
                  </a:lnTo>
                  <a:lnTo>
                    <a:pt x="5" y="0"/>
                  </a:lnTo>
                  <a:lnTo>
                    <a:pt x="2"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0" name="Freeform 2817">
              <a:extLst>
                <a:ext uri="{FF2B5EF4-FFF2-40B4-BE49-F238E27FC236}">
                  <a16:creationId xmlns:a16="http://schemas.microsoft.com/office/drawing/2014/main" xmlns="" id="{D57EF42A-17ED-1041-88F3-CB8976DCBAAA}"/>
                </a:ext>
              </a:extLst>
            </p:cNvPr>
            <p:cNvSpPr>
              <a:spLocks/>
            </p:cNvSpPr>
            <p:nvPr/>
          </p:nvSpPr>
          <p:spPr bwMode="auto">
            <a:xfrm>
              <a:off x="3328" y="3082"/>
              <a:ext cx="20" cy="20"/>
            </a:xfrm>
            <a:custGeom>
              <a:avLst/>
              <a:gdLst>
                <a:gd name="T0" fmla="*/ 0 w 20"/>
                <a:gd name="T1" fmla="*/ 9 h 20"/>
                <a:gd name="T2" fmla="*/ 0 w 20"/>
                <a:gd name="T3" fmla="*/ 9 h 20"/>
                <a:gd name="T4" fmla="*/ 2 w 20"/>
                <a:gd name="T5" fmla="*/ 14 h 20"/>
                <a:gd name="T6" fmla="*/ 5 w 20"/>
                <a:gd name="T7" fmla="*/ 16 h 20"/>
                <a:gd name="T8" fmla="*/ 9 w 20"/>
                <a:gd name="T9" fmla="*/ 18 h 20"/>
                <a:gd name="T10" fmla="*/ 11 w 20"/>
                <a:gd name="T11" fmla="*/ 20 h 20"/>
                <a:gd name="T12" fmla="*/ 11 w 20"/>
                <a:gd name="T13" fmla="*/ 20 h 20"/>
                <a:gd name="T14" fmla="*/ 16 w 20"/>
                <a:gd name="T15" fmla="*/ 18 h 20"/>
                <a:gd name="T16" fmla="*/ 18 w 20"/>
                <a:gd name="T17" fmla="*/ 16 h 20"/>
                <a:gd name="T18" fmla="*/ 20 w 20"/>
                <a:gd name="T19" fmla="*/ 14 h 20"/>
                <a:gd name="T20" fmla="*/ 20 w 20"/>
                <a:gd name="T21" fmla="*/ 9 h 20"/>
                <a:gd name="T22" fmla="*/ 20 w 20"/>
                <a:gd name="T23" fmla="*/ 9 h 20"/>
                <a:gd name="T24" fmla="*/ 18 w 20"/>
                <a:gd name="T25" fmla="*/ 7 h 20"/>
                <a:gd name="T26" fmla="*/ 16 w 20"/>
                <a:gd name="T27" fmla="*/ 2 h 20"/>
                <a:gd name="T28" fmla="*/ 11 w 20"/>
                <a:gd name="T29" fmla="*/ 0 h 20"/>
                <a:gd name="T30" fmla="*/ 9 w 20"/>
                <a:gd name="T31" fmla="*/ 0 h 20"/>
                <a:gd name="T32" fmla="*/ 9 w 20"/>
                <a:gd name="T33" fmla="*/ 0 h 20"/>
                <a:gd name="T34" fmla="*/ 5 w 20"/>
                <a:gd name="T35" fmla="*/ 0 h 20"/>
                <a:gd name="T36" fmla="*/ 2 w 20"/>
                <a:gd name="T37" fmla="*/ 2 h 20"/>
                <a:gd name="T38" fmla="*/ 0 w 20"/>
                <a:gd name="T39" fmla="*/ 7 h 20"/>
                <a:gd name="T40" fmla="*/ 0 w 20"/>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9"/>
                  </a:moveTo>
                  <a:lnTo>
                    <a:pt x="0" y="9"/>
                  </a:lnTo>
                  <a:lnTo>
                    <a:pt x="2" y="14"/>
                  </a:lnTo>
                  <a:lnTo>
                    <a:pt x="5" y="16"/>
                  </a:lnTo>
                  <a:lnTo>
                    <a:pt x="9" y="18"/>
                  </a:lnTo>
                  <a:lnTo>
                    <a:pt x="11" y="20"/>
                  </a:lnTo>
                  <a:lnTo>
                    <a:pt x="16" y="18"/>
                  </a:lnTo>
                  <a:lnTo>
                    <a:pt x="18" y="16"/>
                  </a:lnTo>
                  <a:lnTo>
                    <a:pt x="20" y="14"/>
                  </a:lnTo>
                  <a:lnTo>
                    <a:pt x="20" y="9"/>
                  </a:lnTo>
                  <a:lnTo>
                    <a:pt x="18" y="7"/>
                  </a:lnTo>
                  <a:lnTo>
                    <a:pt x="16" y="2"/>
                  </a:lnTo>
                  <a:lnTo>
                    <a:pt x="11" y="0"/>
                  </a:lnTo>
                  <a:lnTo>
                    <a:pt x="9" y="0"/>
                  </a:lnTo>
                  <a:lnTo>
                    <a:pt x="5" y="0"/>
                  </a:lnTo>
                  <a:lnTo>
                    <a:pt x="2"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6601" name="Group 3019">
            <a:extLst>
              <a:ext uri="{FF2B5EF4-FFF2-40B4-BE49-F238E27FC236}">
                <a16:creationId xmlns:a16="http://schemas.microsoft.com/office/drawing/2014/main" xmlns="" id="{F92F617D-B03B-D744-BBA8-F2717D53EA2A}"/>
              </a:ext>
            </a:extLst>
          </p:cNvPr>
          <p:cNvGrpSpPr>
            <a:grpSpLocks/>
          </p:cNvGrpSpPr>
          <p:nvPr/>
        </p:nvGrpSpPr>
        <p:grpSpPr bwMode="auto">
          <a:xfrm>
            <a:off x="2065338" y="4535488"/>
            <a:ext cx="3960812" cy="114300"/>
            <a:chOff x="1842" y="3051"/>
            <a:chExt cx="2495" cy="72"/>
          </a:xfrm>
        </p:grpSpPr>
        <p:sp>
          <p:nvSpPr>
            <p:cNvPr id="6602" name="Freeform 2819">
              <a:extLst>
                <a:ext uri="{FF2B5EF4-FFF2-40B4-BE49-F238E27FC236}">
                  <a16:creationId xmlns:a16="http://schemas.microsoft.com/office/drawing/2014/main" xmlns="" id="{6945FCBA-DF00-3D48-9900-3DC63BBA3F3C}"/>
                </a:ext>
              </a:extLst>
            </p:cNvPr>
            <p:cNvSpPr>
              <a:spLocks/>
            </p:cNvSpPr>
            <p:nvPr/>
          </p:nvSpPr>
          <p:spPr bwMode="auto">
            <a:xfrm>
              <a:off x="3308" y="3082"/>
              <a:ext cx="20" cy="20"/>
            </a:xfrm>
            <a:custGeom>
              <a:avLst/>
              <a:gdLst>
                <a:gd name="T0" fmla="*/ 0 w 20"/>
                <a:gd name="T1" fmla="*/ 11 h 20"/>
                <a:gd name="T2" fmla="*/ 0 w 20"/>
                <a:gd name="T3" fmla="*/ 11 h 20"/>
                <a:gd name="T4" fmla="*/ 2 w 20"/>
                <a:gd name="T5" fmla="*/ 14 h 20"/>
                <a:gd name="T6" fmla="*/ 4 w 20"/>
                <a:gd name="T7" fmla="*/ 18 h 20"/>
                <a:gd name="T8" fmla="*/ 9 w 20"/>
                <a:gd name="T9" fmla="*/ 20 h 20"/>
                <a:gd name="T10" fmla="*/ 13 w 20"/>
                <a:gd name="T11" fmla="*/ 20 h 20"/>
                <a:gd name="T12" fmla="*/ 13 w 20"/>
                <a:gd name="T13" fmla="*/ 20 h 20"/>
                <a:gd name="T14" fmla="*/ 16 w 20"/>
                <a:gd name="T15" fmla="*/ 18 h 20"/>
                <a:gd name="T16" fmla="*/ 18 w 20"/>
                <a:gd name="T17" fmla="*/ 18 h 20"/>
                <a:gd name="T18" fmla="*/ 20 w 20"/>
                <a:gd name="T19" fmla="*/ 14 h 20"/>
                <a:gd name="T20" fmla="*/ 20 w 20"/>
                <a:gd name="T21" fmla="*/ 9 h 20"/>
                <a:gd name="T22" fmla="*/ 20 w 20"/>
                <a:gd name="T23" fmla="*/ 9 h 20"/>
                <a:gd name="T24" fmla="*/ 18 w 20"/>
                <a:gd name="T25" fmla="*/ 7 h 20"/>
                <a:gd name="T26" fmla="*/ 16 w 20"/>
                <a:gd name="T27" fmla="*/ 2 h 20"/>
                <a:gd name="T28" fmla="*/ 13 w 20"/>
                <a:gd name="T29" fmla="*/ 2 h 20"/>
                <a:gd name="T30" fmla="*/ 9 w 20"/>
                <a:gd name="T31" fmla="*/ 0 h 20"/>
                <a:gd name="T32" fmla="*/ 9 w 20"/>
                <a:gd name="T33" fmla="*/ 0 h 20"/>
                <a:gd name="T34" fmla="*/ 7 w 20"/>
                <a:gd name="T35" fmla="*/ 2 h 20"/>
                <a:gd name="T36" fmla="*/ 2 w 20"/>
                <a:gd name="T37" fmla="*/ 5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2" y="14"/>
                  </a:lnTo>
                  <a:lnTo>
                    <a:pt x="4" y="18"/>
                  </a:lnTo>
                  <a:lnTo>
                    <a:pt x="9" y="20"/>
                  </a:lnTo>
                  <a:lnTo>
                    <a:pt x="13" y="20"/>
                  </a:lnTo>
                  <a:lnTo>
                    <a:pt x="16" y="18"/>
                  </a:lnTo>
                  <a:lnTo>
                    <a:pt x="18" y="18"/>
                  </a:lnTo>
                  <a:lnTo>
                    <a:pt x="20" y="14"/>
                  </a:lnTo>
                  <a:lnTo>
                    <a:pt x="20" y="9"/>
                  </a:lnTo>
                  <a:lnTo>
                    <a:pt x="18" y="7"/>
                  </a:lnTo>
                  <a:lnTo>
                    <a:pt x="16" y="2"/>
                  </a:lnTo>
                  <a:lnTo>
                    <a:pt x="13" y="2"/>
                  </a:lnTo>
                  <a:lnTo>
                    <a:pt x="9" y="0"/>
                  </a:lnTo>
                  <a:lnTo>
                    <a:pt x="7" y="2"/>
                  </a:lnTo>
                  <a:lnTo>
                    <a:pt x="2" y="5"/>
                  </a:lnTo>
                  <a:lnTo>
                    <a:pt x="2"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3" name="Freeform 2820">
              <a:extLst>
                <a:ext uri="{FF2B5EF4-FFF2-40B4-BE49-F238E27FC236}">
                  <a16:creationId xmlns:a16="http://schemas.microsoft.com/office/drawing/2014/main" xmlns="" id="{B318B8D7-7D5F-E64C-A37C-521190123EC9}"/>
                </a:ext>
              </a:extLst>
            </p:cNvPr>
            <p:cNvSpPr>
              <a:spLocks/>
            </p:cNvSpPr>
            <p:nvPr/>
          </p:nvSpPr>
          <p:spPr bwMode="auto">
            <a:xfrm>
              <a:off x="3308" y="3082"/>
              <a:ext cx="20" cy="20"/>
            </a:xfrm>
            <a:custGeom>
              <a:avLst/>
              <a:gdLst>
                <a:gd name="T0" fmla="*/ 0 w 20"/>
                <a:gd name="T1" fmla="*/ 11 h 20"/>
                <a:gd name="T2" fmla="*/ 0 w 20"/>
                <a:gd name="T3" fmla="*/ 11 h 20"/>
                <a:gd name="T4" fmla="*/ 2 w 20"/>
                <a:gd name="T5" fmla="*/ 14 h 20"/>
                <a:gd name="T6" fmla="*/ 4 w 20"/>
                <a:gd name="T7" fmla="*/ 18 h 20"/>
                <a:gd name="T8" fmla="*/ 9 w 20"/>
                <a:gd name="T9" fmla="*/ 20 h 20"/>
                <a:gd name="T10" fmla="*/ 13 w 20"/>
                <a:gd name="T11" fmla="*/ 20 h 20"/>
                <a:gd name="T12" fmla="*/ 13 w 20"/>
                <a:gd name="T13" fmla="*/ 20 h 20"/>
                <a:gd name="T14" fmla="*/ 16 w 20"/>
                <a:gd name="T15" fmla="*/ 18 h 20"/>
                <a:gd name="T16" fmla="*/ 18 w 20"/>
                <a:gd name="T17" fmla="*/ 18 h 20"/>
                <a:gd name="T18" fmla="*/ 20 w 20"/>
                <a:gd name="T19" fmla="*/ 14 h 20"/>
                <a:gd name="T20" fmla="*/ 20 w 20"/>
                <a:gd name="T21" fmla="*/ 9 h 20"/>
                <a:gd name="T22" fmla="*/ 20 w 20"/>
                <a:gd name="T23" fmla="*/ 9 h 20"/>
                <a:gd name="T24" fmla="*/ 18 w 20"/>
                <a:gd name="T25" fmla="*/ 7 h 20"/>
                <a:gd name="T26" fmla="*/ 16 w 20"/>
                <a:gd name="T27" fmla="*/ 2 h 20"/>
                <a:gd name="T28" fmla="*/ 13 w 20"/>
                <a:gd name="T29" fmla="*/ 2 h 20"/>
                <a:gd name="T30" fmla="*/ 9 w 20"/>
                <a:gd name="T31" fmla="*/ 0 h 20"/>
                <a:gd name="T32" fmla="*/ 9 w 20"/>
                <a:gd name="T33" fmla="*/ 0 h 20"/>
                <a:gd name="T34" fmla="*/ 7 w 20"/>
                <a:gd name="T35" fmla="*/ 2 h 20"/>
                <a:gd name="T36" fmla="*/ 2 w 20"/>
                <a:gd name="T37" fmla="*/ 5 h 20"/>
                <a:gd name="T38" fmla="*/ 2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2" y="14"/>
                  </a:lnTo>
                  <a:lnTo>
                    <a:pt x="4" y="18"/>
                  </a:lnTo>
                  <a:lnTo>
                    <a:pt x="9" y="20"/>
                  </a:lnTo>
                  <a:lnTo>
                    <a:pt x="13" y="20"/>
                  </a:lnTo>
                  <a:lnTo>
                    <a:pt x="16" y="18"/>
                  </a:lnTo>
                  <a:lnTo>
                    <a:pt x="18" y="18"/>
                  </a:lnTo>
                  <a:lnTo>
                    <a:pt x="20" y="14"/>
                  </a:lnTo>
                  <a:lnTo>
                    <a:pt x="20" y="9"/>
                  </a:lnTo>
                  <a:lnTo>
                    <a:pt x="18" y="7"/>
                  </a:lnTo>
                  <a:lnTo>
                    <a:pt x="16" y="2"/>
                  </a:lnTo>
                  <a:lnTo>
                    <a:pt x="13" y="2"/>
                  </a:lnTo>
                  <a:lnTo>
                    <a:pt x="9" y="0"/>
                  </a:lnTo>
                  <a:lnTo>
                    <a:pt x="7" y="2"/>
                  </a:lnTo>
                  <a:lnTo>
                    <a:pt x="2" y="5"/>
                  </a:lnTo>
                  <a:lnTo>
                    <a:pt x="2"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4" name="Freeform 2821">
              <a:extLst>
                <a:ext uri="{FF2B5EF4-FFF2-40B4-BE49-F238E27FC236}">
                  <a16:creationId xmlns:a16="http://schemas.microsoft.com/office/drawing/2014/main" xmlns="" id="{A0B06DFE-B459-4646-8F38-263251B8F44C}"/>
                </a:ext>
              </a:extLst>
            </p:cNvPr>
            <p:cNvSpPr>
              <a:spLocks/>
            </p:cNvSpPr>
            <p:nvPr/>
          </p:nvSpPr>
          <p:spPr bwMode="auto">
            <a:xfrm>
              <a:off x="3290" y="3082"/>
              <a:ext cx="18" cy="20"/>
            </a:xfrm>
            <a:custGeom>
              <a:avLst/>
              <a:gdLst>
                <a:gd name="T0" fmla="*/ 0 w 18"/>
                <a:gd name="T1" fmla="*/ 11 h 20"/>
                <a:gd name="T2" fmla="*/ 0 w 18"/>
                <a:gd name="T3" fmla="*/ 11 h 20"/>
                <a:gd name="T4" fmla="*/ 0 w 18"/>
                <a:gd name="T5" fmla="*/ 14 h 20"/>
                <a:gd name="T6" fmla="*/ 4 w 18"/>
                <a:gd name="T7" fmla="*/ 18 h 20"/>
                <a:gd name="T8" fmla="*/ 6 w 18"/>
                <a:gd name="T9" fmla="*/ 20 h 20"/>
                <a:gd name="T10" fmla="*/ 11 w 18"/>
                <a:gd name="T11" fmla="*/ 20 h 20"/>
                <a:gd name="T12" fmla="*/ 11 w 18"/>
                <a:gd name="T13" fmla="*/ 20 h 20"/>
                <a:gd name="T14" fmla="*/ 13 w 18"/>
                <a:gd name="T15" fmla="*/ 20 h 20"/>
                <a:gd name="T16" fmla="*/ 18 w 18"/>
                <a:gd name="T17" fmla="*/ 18 h 20"/>
                <a:gd name="T18" fmla="*/ 18 w 18"/>
                <a:gd name="T19" fmla="*/ 14 h 20"/>
                <a:gd name="T20" fmla="*/ 18 w 18"/>
                <a:gd name="T21" fmla="*/ 11 h 20"/>
                <a:gd name="T22" fmla="*/ 18 w 18"/>
                <a:gd name="T23" fmla="*/ 11 h 20"/>
                <a:gd name="T24" fmla="*/ 18 w 18"/>
                <a:gd name="T25" fmla="*/ 7 h 20"/>
                <a:gd name="T26" fmla="*/ 15 w 18"/>
                <a:gd name="T27" fmla="*/ 5 h 20"/>
                <a:gd name="T28" fmla="*/ 11 w 18"/>
                <a:gd name="T29" fmla="*/ 2 h 20"/>
                <a:gd name="T30" fmla="*/ 9 w 18"/>
                <a:gd name="T31" fmla="*/ 0 h 20"/>
                <a:gd name="T32" fmla="*/ 9 w 18"/>
                <a:gd name="T33" fmla="*/ 0 h 20"/>
                <a:gd name="T34" fmla="*/ 4 w 18"/>
                <a:gd name="T35" fmla="*/ 2 h 20"/>
                <a:gd name="T36" fmla="*/ 2 w 18"/>
                <a:gd name="T37" fmla="*/ 5 h 20"/>
                <a:gd name="T38" fmla="*/ 0 w 18"/>
                <a:gd name="T39" fmla="*/ 7 h 20"/>
                <a:gd name="T40" fmla="*/ 0 w 1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11"/>
                  </a:moveTo>
                  <a:lnTo>
                    <a:pt x="0" y="11"/>
                  </a:lnTo>
                  <a:lnTo>
                    <a:pt x="0" y="14"/>
                  </a:lnTo>
                  <a:lnTo>
                    <a:pt x="4" y="18"/>
                  </a:lnTo>
                  <a:lnTo>
                    <a:pt x="6" y="20"/>
                  </a:lnTo>
                  <a:lnTo>
                    <a:pt x="11" y="20"/>
                  </a:lnTo>
                  <a:lnTo>
                    <a:pt x="13" y="20"/>
                  </a:lnTo>
                  <a:lnTo>
                    <a:pt x="18" y="18"/>
                  </a:lnTo>
                  <a:lnTo>
                    <a:pt x="18" y="14"/>
                  </a:lnTo>
                  <a:lnTo>
                    <a:pt x="18" y="11"/>
                  </a:lnTo>
                  <a:lnTo>
                    <a:pt x="18" y="7"/>
                  </a:lnTo>
                  <a:lnTo>
                    <a:pt x="15" y="5"/>
                  </a:lnTo>
                  <a:lnTo>
                    <a:pt x="11" y="2"/>
                  </a:lnTo>
                  <a:lnTo>
                    <a:pt x="9" y="0"/>
                  </a:lnTo>
                  <a:lnTo>
                    <a:pt x="4" y="2"/>
                  </a:lnTo>
                  <a:lnTo>
                    <a:pt x="2" y="5"/>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5" name="Freeform 2822">
              <a:extLst>
                <a:ext uri="{FF2B5EF4-FFF2-40B4-BE49-F238E27FC236}">
                  <a16:creationId xmlns:a16="http://schemas.microsoft.com/office/drawing/2014/main" xmlns="" id="{3D28DBE0-FC00-2E4A-98D1-F6EA105C6F9B}"/>
                </a:ext>
              </a:extLst>
            </p:cNvPr>
            <p:cNvSpPr>
              <a:spLocks/>
            </p:cNvSpPr>
            <p:nvPr/>
          </p:nvSpPr>
          <p:spPr bwMode="auto">
            <a:xfrm>
              <a:off x="3290" y="3082"/>
              <a:ext cx="18" cy="20"/>
            </a:xfrm>
            <a:custGeom>
              <a:avLst/>
              <a:gdLst>
                <a:gd name="T0" fmla="*/ 0 w 18"/>
                <a:gd name="T1" fmla="*/ 11 h 20"/>
                <a:gd name="T2" fmla="*/ 0 w 18"/>
                <a:gd name="T3" fmla="*/ 11 h 20"/>
                <a:gd name="T4" fmla="*/ 0 w 18"/>
                <a:gd name="T5" fmla="*/ 14 h 20"/>
                <a:gd name="T6" fmla="*/ 4 w 18"/>
                <a:gd name="T7" fmla="*/ 18 h 20"/>
                <a:gd name="T8" fmla="*/ 6 w 18"/>
                <a:gd name="T9" fmla="*/ 20 h 20"/>
                <a:gd name="T10" fmla="*/ 11 w 18"/>
                <a:gd name="T11" fmla="*/ 20 h 20"/>
                <a:gd name="T12" fmla="*/ 11 w 18"/>
                <a:gd name="T13" fmla="*/ 20 h 20"/>
                <a:gd name="T14" fmla="*/ 13 w 18"/>
                <a:gd name="T15" fmla="*/ 20 h 20"/>
                <a:gd name="T16" fmla="*/ 18 w 18"/>
                <a:gd name="T17" fmla="*/ 18 h 20"/>
                <a:gd name="T18" fmla="*/ 18 w 18"/>
                <a:gd name="T19" fmla="*/ 14 h 20"/>
                <a:gd name="T20" fmla="*/ 18 w 18"/>
                <a:gd name="T21" fmla="*/ 11 h 20"/>
                <a:gd name="T22" fmla="*/ 18 w 18"/>
                <a:gd name="T23" fmla="*/ 11 h 20"/>
                <a:gd name="T24" fmla="*/ 18 w 18"/>
                <a:gd name="T25" fmla="*/ 7 h 20"/>
                <a:gd name="T26" fmla="*/ 15 w 18"/>
                <a:gd name="T27" fmla="*/ 5 h 20"/>
                <a:gd name="T28" fmla="*/ 11 w 18"/>
                <a:gd name="T29" fmla="*/ 2 h 20"/>
                <a:gd name="T30" fmla="*/ 9 w 18"/>
                <a:gd name="T31" fmla="*/ 0 h 20"/>
                <a:gd name="T32" fmla="*/ 9 w 18"/>
                <a:gd name="T33" fmla="*/ 0 h 20"/>
                <a:gd name="T34" fmla="*/ 4 w 18"/>
                <a:gd name="T35" fmla="*/ 2 h 20"/>
                <a:gd name="T36" fmla="*/ 2 w 18"/>
                <a:gd name="T37" fmla="*/ 5 h 20"/>
                <a:gd name="T38" fmla="*/ 0 w 18"/>
                <a:gd name="T39" fmla="*/ 7 h 20"/>
                <a:gd name="T40" fmla="*/ 0 w 1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11"/>
                  </a:moveTo>
                  <a:lnTo>
                    <a:pt x="0" y="11"/>
                  </a:lnTo>
                  <a:lnTo>
                    <a:pt x="0" y="14"/>
                  </a:lnTo>
                  <a:lnTo>
                    <a:pt x="4" y="18"/>
                  </a:lnTo>
                  <a:lnTo>
                    <a:pt x="6" y="20"/>
                  </a:lnTo>
                  <a:lnTo>
                    <a:pt x="11" y="20"/>
                  </a:lnTo>
                  <a:lnTo>
                    <a:pt x="13" y="20"/>
                  </a:lnTo>
                  <a:lnTo>
                    <a:pt x="18" y="18"/>
                  </a:lnTo>
                  <a:lnTo>
                    <a:pt x="18" y="14"/>
                  </a:lnTo>
                  <a:lnTo>
                    <a:pt x="18" y="11"/>
                  </a:lnTo>
                  <a:lnTo>
                    <a:pt x="18" y="7"/>
                  </a:lnTo>
                  <a:lnTo>
                    <a:pt x="15" y="5"/>
                  </a:lnTo>
                  <a:lnTo>
                    <a:pt x="11" y="2"/>
                  </a:lnTo>
                  <a:lnTo>
                    <a:pt x="9" y="0"/>
                  </a:lnTo>
                  <a:lnTo>
                    <a:pt x="4" y="2"/>
                  </a:lnTo>
                  <a:lnTo>
                    <a:pt x="2" y="5"/>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6" name="Freeform 2823">
              <a:extLst>
                <a:ext uri="{FF2B5EF4-FFF2-40B4-BE49-F238E27FC236}">
                  <a16:creationId xmlns:a16="http://schemas.microsoft.com/office/drawing/2014/main" xmlns="" id="{C9BB831C-2D41-9E42-B450-2B9A338044D2}"/>
                </a:ext>
              </a:extLst>
            </p:cNvPr>
            <p:cNvSpPr>
              <a:spLocks/>
            </p:cNvSpPr>
            <p:nvPr/>
          </p:nvSpPr>
          <p:spPr bwMode="auto">
            <a:xfrm>
              <a:off x="3269" y="3084"/>
              <a:ext cx="21" cy="18"/>
            </a:xfrm>
            <a:custGeom>
              <a:avLst/>
              <a:gdLst>
                <a:gd name="T0" fmla="*/ 0 w 21"/>
                <a:gd name="T1" fmla="*/ 9 h 18"/>
                <a:gd name="T2" fmla="*/ 0 w 21"/>
                <a:gd name="T3" fmla="*/ 9 h 18"/>
                <a:gd name="T4" fmla="*/ 3 w 21"/>
                <a:gd name="T5" fmla="*/ 14 h 18"/>
                <a:gd name="T6" fmla="*/ 5 w 21"/>
                <a:gd name="T7" fmla="*/ 16 h 18"/>
                <a:gd name="T8" fmla="*/ 7 w 21"/>
                <a:gd name="T9" fmla="*/ 18 h 18"/>
                <a:gd name="T10" fmla="*/ 12 w 21"/>
                <a:gd name="T11" fmla="*/ 18 h 18"/>
                <a:gd name="T12" fmla="*/ 12 w 21"/>
                <a:gd name="T13" fmla="*/ 18 h 18"/>
                <a:gd name="T14" fmla="*/ 16 w 21"/>
                <a:gd name="T15" fmla="*/ 18 h 18"/>
                <a:gd name="T16" fmla="*/ 18 w 21"/>
                <a:gd name="T17" fmla="*/ 16 h 18"/>
                <a:gd name="T18" fmla="*/ 21 w 21"/>
                <a:gd name="T19" fmla="*/ 12 h 18"/>
                <a:gd name="T20" fmla="*/ 21 w 21"/>
                <a:gd name="T21" fmla="*/ 9 h 18"/>
                <a:gd name="T22" fmla="*/ 21 w 21"/>
                <a:gd name="T23" fmla="*/ 9 h 18"/>
                <a:gd name="T24" fmla="*/ 18 w 21"/>
                <a:gd name="T25" fmla="*/ 5 h 18"/>
                <a:gd name="T26" fmla="*/ 16 w 21"/>
                <a:gd name="T27" fmla="*/ 3 h 18"/>
                <a:gd name="T28" fmla="*/ 14 w 21"/>
                <a:gd name="T29" fmla="*/ 0 h 18"/>
                <a:gd name="T30" fmla="*/ 9 w 21"/>
                <a:gd name="T31" fmla="*/ 0 h 18"/>
                <a:gd name="T32" fmla="*/ 9 w 21"/>
                <a:gd name="T33" fmla="*/ 0 h 18"/>
                <a:gd name="T34" fmla="*/ 7 w 21"/>
                <a:gd name="T35" fmla="*/ 0 h 18"/>
                <a:gd name="T36" fmla="*/ 5 w 21"/>
                <a:gd name="T37" fmla="*/ 3 h 18"/>
                <a:gd name="T38" fmla="*/ 3 w 21"/>
                <a:gd name="T39" fmla="*/ 5 h 18"/>
                <a:gd name="T40" fmla="*/ 0 w 21"/>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8">
                  <a:moveTo>
                    <a:pt x="0" y="9"/>
                  </a:moveTo>
                  <a:lnTo>
                    <a:pt x="0" y="9"/>
                  </a:lnTo>
                  <a:lnTo>
                    <a:pt x="3" y="14"/>
                  </a:lnTo>
                  <a:lnTo>
                    <a:pt x="5" y="16"/>
                  </a:lnTo>
                  <a:lnTo>
                    <a:pt x="7" y="18"/>
                  </a:lnTo>
                  <a:lnTo>
                    <a:pt x="12" y="18"/>
                  </a:lnTo>
                  <a:lnTo>
                    <a:pt x="16" y="18"/>
                  </a:lnTo>
                  <a:lnTo>
                    <a:pt x="18" y="16"/>
                  </a:lnTo>
                  <a:lnTo>
                    <a:pt x="21" y="12"/>
                  </a:lnTo>
                  <a:lnTo>
                    <a:pt x="21" y="9"/>
                  </a:lnTo>
                  <a:lnTo>
                    <a:pt x="18" y="5"/>
                  </a:lnTo>
                  <a:lnTo>
                    <a:pt x="16" y="3"/>
                  </a:lnTo>
                  <a:lnTo>
                    <a:pt x="14" y="0"/>
                  </a:lnTo>
                  <a:lnTo>
                    <a:pt x="9" y="0"/>
                  </a:lnTo>
                  <a:lnTo>
                    <a:pt x="7" y="0"/>
                  </a:lnTo>
                  <a:lnTo>
                    <a:pt x="5" y="3"/>
                  </a:lnTo>
                  <a:lnTo>
                    <a:pt x="3"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7" name="Freeform 2824">
              <a:extLst>
                <a:ext uri="{FF2B5EF4-FFF2-40B4-BE49-F238E27FC236}">
                  <a16:creationId xmlns:a16="http://schemas.microsoft.com/office/drawing/2014/main" xmlns="" id="{923CAEA4-4807-D14B-A3F6-334C8296EA98}"/>
                </a:ext>
              </a:extLst>
            </p:cNvPr>
            <p:cNvSpPr>
              <a:spLocks/>
            </p:cNvSpPr>
            <p:nvPr/>
          </p:nvSpPr>
          <p:spPr bwMode="auto">
            <a:xfrm>
              <a:off x="3269" y="3084"/>
              <a:ext cx="21" cy="18"/>
            </a:xfrm>
            <a:custGeom>
              <a:avLst/>
              <a:gdLst>
                <a:gd name="T0" fmla="*/ 0 w 21"/>
                <a:gd name="T1" fmla="*/ 9 h 18"/>
                <a:gd name="T2" fmla="*/ 0 w 21"/>
                <a:gd name="T3" fmla="*/ 9 h 18"/>
                <a:gd name="T4" fmla="*/ 3 w 21"/>
                <a:gd name="T5" fmla="*/ 14 h 18"/>
                <a:gd name="T6" fmla="*/ 5 w 21"/>
                <a:gd name="T7" fmla="*/ 16 h 18"/>
                <a:gd name="T8" fmla="*/ 7 w 21"/>
                <a:gd name="T9" fmla="*/ 18 h 18"/>
                <a:gd name="T10" fmla="*/ 12 w 21"/>
                <a:gd name="T11" fmla="*/ 18 h 18"/>
                <a:gd name="T12" fmla="*/ 12 w 21"/>
                <a:gd name="T13" fmla="*/ 18 h 18"/>
                <a:gd name="T14" fmla="*/ 16 w 21"/>
                <a:gd name="T15" fmla="*/ 18 h 18"/>
                <a:gd name="T16" fmla="*/ 18 w 21"/>
                <a:gd name="T17" fmla="*/ 16 h 18"/>
                <a:gd name="T18" fmla="*/ 21 w 21"/>
                <a:gd name="T19" fmla="*/ 12 h 18"/>
                <a:gd name="T20" fmla="*/ 21 w 21"/>
                <a:gd name="T21" fmla="*/ 9 h 18"/>
                <a:gd name="T22" fmla="*/ 21 w 21"/>
                <a:gd name="T23" fmla="*/ 9 h 18"/>
                <a:gd name="T24" fmla="*/ 18 w 21"/>
                <a:gd name="T25" fmla="*/ 5 h 18"/>
                <a:gd name="T26" fmla="*/ 16 w 21"/>
                <a:gd name="T27" fmla="*/ 3 h 18"/>
                <a:gd name="T28" fmla="*/ 14 w 21"/>
                <a:gd name="T29" fmla="*/ 0 h 18"/>
                <a:gd name="T30" fmla="*/ 9 w 21"/>
                <a:gd name="T31" fmla="*/ 0 h 18"/>
                <a:gd name="T32" fmla="*/ 9 w 21"/>
                <a:gd name="T33" fmla="*/ 0 h 18"/>
                <a:gd name="T34" fmla="*/ 7 w 21"/>
                <a:gd name="T35" fmla="*/ 0 h 18"/>
                <a:gd name="T36" fmla="*/ 5 w 21"/>
                <a:gd name="T37" fmla="*/ 3 h 18"/>
                <a:gd name="T38" fmla="*/ 3 w 21"/>
                <a:gd name="T39" fmla="*/ 5 h 18"/>
                <a:gd name="T40" fmla="*/ 0 w 21"/>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8">
                  <a:moveTo>
                    <a:pt x="0" y="9"/>
                  </a:moveTo>
                  <a:lnTo>
                    <a:pt x="0" y="9"/>
                  </a:lnTo>
                  <a:lnTo>
                    <a:pt x="3" y="14"/>
                  </a:lnTo>
                  <a:lnTo>
                    <a:pt x="5" y="16"/>
                  </a:lnTo>
                  <a:lnTo>
                    <a:pt x="7" y="18"/>
                  </a:lnTo>
                  <a:lnTo>
                    <a:pt x="12" y="18"/>
                  </a:lnTo>
                  <a:lnTo>
                    <a:pt x="16" y="18"/>
                  </a:lnTo>
                  <a:lnTo>
                    <a:pt x="18" y="16"/>
                  </a:lnTo>
                  <a:lnTo>
                    <a:pt x="21" y="12"/>
                  </a:lnTo>
                  <a:lnTo>
                    <a:pt x="21" y="9"/>
                  </a:lnTo>
                  <a:lnTo>
                    <a:pt x="18" y="5"/>
                  </a:lnTo>
                  <a:lnTo>
                    <a:pt x="16" y="3"/>
                  </a:lnTo>
                  <a:lnTo>
                    <a:pt x="14" y="0"/>
                  </a:lnTo>
                  <a:lnTo>
                    <a:pt x="9" y="0"/>
                  </a:lnTo>
                  <a:lnTo>
                    <a:pt x="7" y="0"/>
                  </a:lnTo>
                  <a:lnTo>
                    <a:pt x="5" y="3"/>
                  </a:lnTo>
                  <a:lnTo>
                    <a:pt x="3"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8" name="Freeform 2825">
              <a:extLst>
                <a:ext uri="{FF2B5EF4-FFF2-40B4-BE49-F238E27FC236}">
                  <a16:creationId xmlns:a16="http://schemas.microsoft.com/office/drawing/2014/main" xmlns="" id="{64B84FF9-03EA-3D43-92DC-C77DD7C0F773}"/>
                </a:ext>
              </a:extLst>
            </p:cNvPr>
            <p:cNvSpPr>
              <a:spLocks/>
            </p:cNvSpPr>
            <p:nvPr/>
          </p:nvSpPr>
          <p:spPr bwMode="auto">
            <a:xfrm>
              <a:off x="3251" y="3084"/>
              <a:ext cx="18" cy="18"/>
            </a:xfrm>
            <a:custGeom>
              <a:avLst/>
              <a:gdLst>
                <a:gd name="T0" fmla="*/ 0 w 18"/>
                <a:gd name="T1" fmla="*/ 9 h 18"/>
                <a:gd name="T2" fmla="*/ 0 w 18"/>
                <a:gd name="T3" fmla="*/ 9 h 18"/>
                <a:gd name="T4" fmla="*/ 0 w 18"/>
                <a:gd name="T5" fmla="*/ 14 h 18"/>
                <a:gd name="T6" fmla="*/ 3 w 18"/>
                <a:gd name="T7" fmla="*/ 16 h 18"/>
                <a:gd name="T8" fmla="*/ 7 w 18"/>
                <a:gd name="T9" fmla="*/ 18 h 18"/>
                <a:gd name="T10" fmla="*/ 9 w 18"/>
                <a:gd name="T11" fmla="*/ 18 h 18"/>
                <a:gd name="T12" fmla="*/ 9 w 18"/>
                <a:gd name="T13" fmla="*/ 18 h 18"/>
                <a:gd name="T14" fmla="*/ 14 w 18"/>
                <a:gd name="T15" fmla="*/ 18 h 18"/>
                <a:gd name="T16" fmla="*/ 16 w 18"/>
                <a:gd name="T17" fmla="*/ 16 h 18"/>
                <a:gd name="T18" fmla="*/ 18 w 18"/>
                <a:gd name="T19" fmla="*/ 14 h 18"/>
                <a:gd name="T20" fmla="*/ 18 w 18"/>
                <a:gd name="T21" fmla="*/ 9 h 18"/>
                <a:gd name="T22" fmla="*/ 18 w 18"/>
                <a:gd name="T23" fmla="*/ 9 h 18"/>
                <a:gd name="T24" fmla="*/ 18 w 18"/>
                <a:gd name="T25" fmla="*/ 5 h 18"/>
                <a:gd name="T26" fmla="*/ 16 w 18"/>
                <a:gd name="T27" fmla="*/ 3 h 18"/>
                <a:gd name="T28" fmla="*/ 14 w 18"/>
                <a:gd name="T29" fmla="*/ 0 h 18"/>
                <a:gd name="T30" fmla="*/ 9 w 18"/>
                <a:gd name="T31" fmla="*/ 0 h 18"/>
                <a:gd name="T32" fmla="*/ 9 w 18"/>
                <a:gd name="T33" fmla="*/ 0 h 18"/>
                <a:gd name="T34" fmla="*/ 7 w 18"/>
                <a:gd name="T35" fmla="*/ 0 h 18"/>
                <a:gd name="T36" fmla="*/ 3 w 18"/>
                <a:gd name="T37" fmla="*/ 3 h 18"/>
                <a:gd name="T38" fmla="*/ 0 w 18"/>
                <a:gd name="T39" fmla="*/ 5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0" y="14"/>
                  </a:lnTo>
                  <a:lnTo>
                    <a:pt x="3" y="16"/>
                  </a:lnTo>
                  <a:lnTo>
                    <a:pt x="7" y="18"/>
                  </a:lnTo>
                  <a:lnTo>
                    <a:pt x="9" y="18"/>
                  </a:lnTo>
                  <a:lnTo>
                    <a:pt x="14" y="18"/>
                  </a:lnTo>
                  <a:lnTo>
                    <a:pt x="16" y="16"/>
                  </a:lnTo>
                  <a:lnTo>
                    <a:pt x="18" y="14"/>
                  </a:lnTo>
                  <a:lnTo>
                    <a:pt x="18" y="9"/>
                  </a:lnTo>
                  <a:lnTo>
                    <a:pt x="18" y="5"/>
                  </a:lnTo>
                  <a:lnTo>
                    <a:pt x="16" y="3"/>
                  </a:lnTo>
                  <a:lnTo>
                    <a:pt x="14" y="0"/>
                  </a:lnTo>
                  <a:lnTo>
                    <a:pt x="9" y="0"/>
                  </a:lnTo>
                  <a:lnTo>
                    <a:pt x="7" y="0"/>
                  </a:lnTo>
                  <a:lnTo>
                    <a:pt x="3"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09" name="Freeform 2826">
              <a:extLst>
                <a:ext uri="{FF2B5EF4-FFF2-40B4-BE49-F238E27FC236}">
                  <a16:creationId xmlns:a16="http://schemas.microsoft.com/office/drawing/2014/main" xmlns="" id="{ADB8A73B-1BB5-004F-B33A-E8C8F400700A}"/>
                </a:ext>
              </a:extLst>
            </p:cNvPr>
            <p:cNvSpPr>
              <a:spLocks/>
            </p:cNvSpPr>
            <p:nvPr/>
          </p:nvSpPr>
          <p:spPr bwMode="auto">
            <a:xfrm>
              <a:off x="3251" y="3084"/>
              <a:ext cx="18" cy="18"/>
            </a:xfrm>
            <a:custGeom>
              <a:avLst/>
              <a:gdLst>
                <a:gd name="T0" fmla="*/ 0 w 18"/>
                <a:gd name="T1" fmla="*/ 9 h 18"/>
                <a:gd name="T2" fmla="*/ 0 w 18"/>
                <a:gd name="T3" fmla="*/ 9 h 18"/>
                <a:gd name="T4" fmla="*/ 0 w 18"/>
                <a:gd name="T5" fmla="*/ 14 h 18"/>
                <a:gd name="T6" fmla="*/ 3 w 18"/>
                <a:gd name="T7" fmla="*/ 16 h 18"/>
                <a:gd name="T8" fmla="*/ 7 w 18"/>
                <a:gd name="T9" fmla="*/ 18 h 18"/>
                <a:gd name="T10" fmla="*/ 9 w 18"/>
                <a:gd name="T11" fmla="*/ 18 h 18"/>
                <a:gd name="T12" fmla="*/ 9 w 18"/>
                <a:gd name="T13" fmla="*/ 18 h 18"/>
                <a:gd name="T14" fmla="*/ 14 w 18"/>
                <a:gd name="T15" fmla="*/ 18 h 18"/>
                <a:gd name="T16" fmla="*/ 16 w 18"/>
                <a:gd name="T17" fmla="*/ 16 h 18"/>
                <a:gd name="T18" fmla="*/ 18 w 18"/>
                <a:gd name="T19" fmla="*/ 14 h 18"/>
                <a:gd name="T20" fmla="*/ 18 w 18"/>
                <a:gd name="T21" fmla="*/ 9 h 18"/>
                <a:gd name="T22" fmla="*/ 18 w 18"/>
                <a:gd name="T23" fmla="*/ 9 h 18"/>
                <a:gd name="T24" fmla="*/ 18 w 18"/>
                <a:gd name="T25" fmla="*/ 5 h 18"/>
                <a:gd name="T26" fmla="*/ 16 w 18"/>
                <a:gd name="T27" fmla="*/ 3 h 18"/>
                <a:gd name="T28" fmla="*/ 14 w 18"/>
                <a:gd name="T29" fmla="*/ 0 h 18"/>
                <a:gd name="T30" fmla="*/ 9 w 18"/>
                <a:gd name="T31" fmla="*/ 0 h 18"/>
                <a:gd name="T32" fmla="*/ 9 w 18"/>
                <a:gd name="T33" fmla="*/ 0 h 18"/>
                <a:gd name="T34" fmla="*/ 7 w 18"/>
                <a:gd name="T35" fmla="*/ 0 h 18"/>
                <a:gd name="T36" fmla="*/ 3 w 18"/>
                <a:gd name="T37" fmla="*/ 3 h 18"/>
                <a:gd name="T38" fmla="*/ 0 w 18"/>
                <a:gd name="T39" fmla="*/ 5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0" y="14"/>
                  </a:lnTo>
                  <a:lnTo>
                    <a:pt x="3" y="16"/>
                  </a:lnTo>
                  <a:lnTo>
                    <a:pt x="7" y="18"/>
                  </a:lnTo>
                  <a:lnTo>
                    <a:pt x="9" y="18"/>
                  </a:lnTo>
                  <a:lnTo>
                    <a:pt x="14" y="18"/>
                  </a:lnTo>
                  <a:lnTo>
                    <a:pt x="16" y="16"/>
                  </a:lnTo>
                  <a:lnTo>
                    <a:pt x="18" y="14"/>
                  </a:lnTo>
                  <a:lnTo>
                    <a:pt x="18" y="9"/>
                  </a:lnTo>
                  <a:lnTo>
                    <a:pt x="18" y="5"/>
                  </a:lnTo>
                  <a:lnTo>
                    <a:pt x="16" y="3"/>
                  </a:lnTo>
                  <a:lnTo>
                    <a:pt x="14" y="0"/>
                  </a:lnTo>
                  <a:lnTo>
                    <a:pt x="9" y="0"/>
                  </a:lnTo>
                  <a:lnTo>
                    <a:pt x="7" y="0"/>
                  </a:lnTo>
                  <a:lnTo>
                    <a:pt x="3"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0" name="Freeform 2827">
              <a:extLst>
                <a:ext uri="{FF2B5EF4-FFF2-40B4-BE49-F238E27FC236}">
                  <a16:creationId xmlns:a16="http://schemas.microsoft.com/office/drawing/2014/main" xmlns="" id="{406440EC-A693-004F-A7A0-7A85FFE864AF}"/>
                </a:ext>
              </a:extLst>
            </p:cNvPr>
            <p:cNvSpPr>
              <a:spLocks/>
            </p:cNvSpPr>
            <p:nvPr/>
          </p:nvSpPr>
          <p:spPr bwMode="auto">
            <a:xfrm>
              <a:off x="3233" y="3084"/>
              <a:ext cx="18" cy="21"/>
            </a:xfrm>
            <a:custGeom>
              <a:avLst/>
              <a:gdLst>
                <a:gd name="T0" fmla="*/ 0 w 18"/>
                <a:gd name="T1" fmla="*/ 9 h 21"/>
                <a:gd name="T2" fmla="*/ 0 w 18"/>
                <a:gd name="T3" fmla="*/ 9 h 21"/>
                <a:gd name="T4" fmla="*/ 0 w 18"/>
                <a:gd name="T5" fmla="*/ 14 h 21"/>
                <a:gd name="T6" fmla="*/ 3 w 18"/>
                <a:gd name="T7" fmla="*/ 16 h 21"/>
                <a:gd name="T8" fmla="*/ 5 w 18"/>
                <a:gd name="T9" fmla="*/ 18 h 21"/>
                <a:gd name="T10" fmla="*/ 9 w 18"/>
                <a:gd name="T11" fmla="*/ 21 h 21"/>
                <a:gd name="T12" fmla="*/ 9 w 18"/>
                <a:gd name="T13" fmla="*/ 21 h 21"/>
                <a:gd name="T14" fmla="*/ 14 w 18"/>
                <a:gd name="T15" fmla="*/ 18 h 21"/>
                <a:gd name="T16" fmla="*/ 16 w 18"/>
                <a:gd name="T17" fmla="*/ 16 h 21"/>
                <a:gd name="T18" fmla="*/ 18 w 18"/>
                <a:gd name="T19" fmla="*/ 14 h 21"/>
                <a:gd name="T20" fmla="*/ 18 w 18"/>
                <a:gd name="T21" fmla="*/ 9 h 21"/>
                <a:gd name="T22" fmla="*/ 18 w 18"/>
                <a:gd name="T23" fmla="*/ 9 h 21"/>
                <a:gd name="T24" fmla="*/ 18 w 18"/>
                <a:gd name="T25" fmla="*/ 5 h 21"/>
                <a:gd name="T26" fmla="*/ 16 w 18"/>
                <a:gd name="T27" fmla="*/ 3 h 21"/>
                <a:gd name="T28" fmla="*/ 14 w 18"/>
                <a:gd name="T29" fmla="*/ 0 h 21"/>
                <a:gd name="T30" fmla="*/ 9 w 18"/>
                <a:gd name="T31" fmla="*/ 0 h 21"/>
                <a:gd name="T32" fmla="*/ 9 w 18"/>
                <a:gd name="T33" fmla="*/ 0 h 21"/>
                <a:gd name="T34" fmla="*/ 5 w 18"/>
                <a:gd name="T35" fmla="*/ 0 h 21"/>
                <a:gd name="T36" fmla="*/ 3 w 18"/>
                <a:gd name="T37" fmla="*/ 3 h 21"/>
                <a:gd name="T38" fmla="*/ 0 w 18"/>
                <a:gd name="T39" fmla="*/ 7 h 21"/>
                <a:gd name="T40" fmla="*/ 0 w 18"/>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1">
                  <a:moveTo>
                    <a:pt x="0" y="9"/>
                  </a:moveTo>
                  <a:lnTo>
                    <a:pt x="0" y="9"/>
                  </a:lnTo>
                  <a:lnTo>
                    <a:pt x="0" y="14"/>
                  </a:lnTo>
                  <a:lnTo>
                    <a:pt x="3" y="16"/>
                  </a:lnTo>
                  <a:lnTo>
                    <a:pt x="5" y="18"/>
                  </a:lnTo>
                  <a:lnTo>
                    <a:pt x="9" y="21"/>
                  </a:lnTo>
                  <a:lnTo>
                    <a:pt x="14" y="18"/>
                  </a:lnTo>
                  <a:lnTo>
                    <a:pt x="16" y="16"/>
                  </a:lnTo>
                  <a:lnTo>
                    <a:pt x="18" y="14"/>
                  </a:lnTo>
                  <a:lnTo>
                    <a:pt x="18" y="9"/>
                  </a:lnTo>
                  <a:lnTo>
                    <a:pt x="18" y="5"/>
                  </a:lnTo>
                  <a:lnTo>
                    <a:pt x="16" y="3"/>
                  </a:lnTo>
                  <a:lnTo>
                    <a:pt x="14" y="0"/>
                  </a:lnTo>
                  <a:lnTo>
                    <a:pt x="9" y="0"/>
                  </a:lnTo>
                  <a:lnTo>
                    <a:pt x="5" y="0"/>
                  </a:lnTo>
                  <a:lnTo>
                    <a:pt x="3"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1" name="Freeform 2828">
              <a:extLst>
                <a:ext uri="{FF2B5EF4-FFF2-40B4-BE49-F238E27FC236}">
                  <a16:creationId xmlns:a16="http://schemas.microsoft.com/office/drawing/2014/main" xmlns="" id="{B2689707-0CA3-D844-8458-7863736A0752}"/>
                </a:ext>
              </a:extLst>
            </p:cNvPr>
            <p:cNvSpPr>
              <a:spLocks/>
            </p:cNvSpPr>
            <p:nvPr/>
          </p:nvSpPr>
          <p:spPr bwMode="auto">
            <a:xfrm>
              <a:off x="3233" y="3084"/>
              <a:ext cx="18" cy="21"/>
            </a:xfrm>
            <a:custGeom>
              <a:avLst/>
              <a:gdLst>
                <a:gd name="T0" fmla="*/ 0 w 18"/>
                <a:gd name="T1" fmla="*/ 9 h 21"/>
                <a:gd name="T2" fmla="*/ 0 w 18"/>
                <a:gd name="T3" fmla="*/ 9 h 21"/>
                <a:gd name="T4" fmla="*/ 0 w 18"/>
                <a:gd name="T5" fmla="*/ 14 h 21"/>
                <a:gd name="T6" fmla="*/ 3 w 18"/>
                <a:gd name="T7" fmla="*/ 16 h 21"/>
                <a:gd name="T8" fmla="*/ 5 w 18"/>
                <a:gd name="T9" fmla="*/ 18 h 21"/>
                <a:gd name="T10" fmla="*/ 9 w 18"/>
                <a:gd name="T11" fmla="*/ 21 h 21"/>
                <a:gd name="T12" fmla="*/ 9 w 18"/>
                <a:gd name="T13" fmla="*/ 21 h 21"/>
                <a:gd name="T14" fmla="*/ 14 w 18"/>
                <a:gd name="T15" fmla="*/ 18 h 21"/>
                <a:gd name="T16" fmla="*/ 16 w 18"/>
                <a:gd name="T17" fmla="*/ 16 h 21"/>
                <a:gd name="T18" fmla="*/ 18 w 18"/>
                <a:gd name="T19" fmla="*/ 14 h 21"/>
                <a:gd name="T20" fmla="*/ 18 w 18"/>
                <a:gd name="T21" fmla="*/ 9 h 21"/>
                <a:gd name="T22" fmla="*/ 18 w 18"/>
                <a:gd name="T23" fmla="*/ 9 h 21"/>
                <a:gd name="T24" fmla="*/ 18 w 18"/>
                <a:gd name="T25" fmla="*/ 5 h 21"/>
                <a:gd name="T26" fmla="*/ 16 w 18"/>
                <a:gd name="T27" fmla="*/ 3 h 21"/>
                <a:gd name="T28" fmla="*/ 14 w 18"/>
                <a:gd name="T29" fmla="*/ 0 h 21"/>
                <a:gd name="T30" fmla="*/ 9 w 18"/>
                <a:gd name="T31" fmla="*/ 0 h 21"/>
                <a:gd name="T32" fmla="*/ 9 w 18"/>
                <a:gd name="T33" fmla="*/ 0 h 21"/>
                <a:gd name="T34" fmla="*/ 5 w 18"/>
                <a:gd name="T35" fmla="*/ 0 h 21"/>
                <a:gd name="T36" fmla="*/ 3 w 18"/>
                <a:gd name="T37" fmla="*/ 3 h 21"/>
                <a:gd name="T38" fmla="*/ 0 w 18"/>
                <a:gd name="T39" fmla="*/ 7 h 21"/>
                <a:gd name="T40" fmla="*/ 0 w 18"/>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1">
                  <a:moveTo>
                    <a:pt x="0" y="9"/>
                  </a:moveTo>
                  <a:lnTo>
                    <a:pt x="0" y="9"/>
                  </a:lnTo>
                  <a:lnTo>
                    <a:pt x="0" y="14"/>
                  </a:lnTo>
                  <a:lnTo>
                    <a:pt x="3" y="16"/>
                  </a:lnTo>
                  <a:lnTo>
                    <a:pt x="5" y="18"/>
                  </a:lnTo>
                  <a:lnTo>
                    <a:pt x="9" y="21"/>
                  </a:lnTo>
                  <a:lnTo>
                    <a:pt x="14" y="18"/>
                  </a:lnTo>
                  <a:lnTo>
                    <a:pt x="16" y="16"/>
                  </a:lnTo>
                  <a:lnTo>
                    <a:pt x="18" y="14"/>
                  </a:lnTo>
                  <a:lnTo>
                    <a:pt x="18" y="9"/>
                  </a:lnTo>
                  <a:lnTo>
                    <a:pt x="18" y="5"/>
                  </a:lnTo>
                  <a:lnTo>
                    <a:pt x="16" y="3"/>
                  </a:lnTo>
                  <a:lnTo>
                    <a:pt x="14" y="0"/>
                  </a:lnTo>
                  <a:lnTo>
                    <a:pt x="9" y="0"/>
                  </a:lnTo>
                  <a:lnTo>
                    <a:pt x="5" y="0"/>
                  </a:lnTo>
                  <a:lnTo>
                    <a:pt x="3"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2" name="Freeform 2829">
              <a:extLst>
                <a:ext uri="{FF2B5EF4-FFF2-40B4-BE49-F238E27FC236}">
                  <a16:creationId xmlns:a16="http://schemas.microsoft.com/office/drawing/2014/main" xmlns="" id="{C84611C0-D68B-CA48-9874-B1FEBE36FD99}"/>
                </a:ext>
              </a:extLst>
            </p:cNvPr>
            <p:cNvSpPr>
              <a:spLocks/>
            </p:cNvSpPr>
            <p:nvPr/>
          </p:nvSpPr>
          <p:spPr bwMode="auto">
            <a:xfrm>
              <a:off x="3215" y="3084"/>
              <a:ext cx="18" cy="21"/>
            </a:xfrm>
            <a:custGeom>
              <a:avLst/>
              <a:gdLst>
                <a:gd name="T0" fmla="*/ 0 w 18"/>
                <a:gd name="T1" fmla="*/ 9 h 21"/>
                <a:gd name="T2" fmla="*/ 0 w 18"/>
                <a:gd name="T3" fmla="*/ 9 h 21"/>
                <a:gd name="T4" fmla="*/ 0 w 18"/>
                <a:gd name="T5" fmla="*/ 14 h 21"/>
                <a:gd name="T6" fmla="*/ 3 w 18"/>
                <a:gd name="T7" fmla="*/ 18 h 21"/>
                <a:gd name="T8" fmla="*/ 5 w 18"/>
                <a:gd name="T9" fmla="*/ 18 h 21"/>
                <a:gd name="T10" fmla="*/ 7 w 18"/>
                <a:gd name="T11" fmla="*/ 21 h 21"/>
                <a:gd name="T12" fmla="*/ 7 w 18"/>
                <a:gd name="T13" fmla="*/ 21 h 21"/>
                <a:gd name="T14" fmla="*/ 12 w 18"/>
                <a:gd name="T15" fmla="*/ 18 h 21"/>
                <a:gd name="T16" fmla="*/ 14 w 18"/>
                <a:gd name="T17" fmla="*/ 16 h 21"/>
                <a:gd name="T18" fmla="*/ 16 w 18"/>
                <a:gd name="T19" fmla="*/ 14 h 21"/>
                <a:gd name="T20" fmla="*/ 18 w 18"/>
                <a:gd name="T21" fmla="*/ 9 h 21"/>
                <a:gd name="T22" fmla="*/ 18 w 18"/>
                <a:gd name="T23" fmla="*/ 9 h 21"/>
                <a:gd name="T24" fmla="*/ 18 w 18"/>
                <a:gd name="T25" fmla="*/ 7 h 21"/>
                <a:gd name="T26" fmla="*/ 16 w 18"/>
                <a:gd name="T27" fmla="*/ 3 h 21"/>
                <a:gd name="T28" fmla="*/ 12 w 18"/>
                <a:gd name="T29" fmla="*/ 0 h 21"/>
                <a:gd name="T30" fmla="*/ 9 w 18"/>
                <a:gd name="T31" fmla="*/ 0 h 21"/>
                <a:gd name="T32" fmla="*/ 9 w 18"/>
                <a:gd name="T33" fmla="*/ 0 h 21"/>
                <a:gd name="T34" fmla="*/ 5 w 18"/>
                <a:gd name="T35" fmla="*/ 0 h 21"/>
                <a:gd name="T36" fmla="*/ 3 w 18"/>
                <a:gd name="T37" fmla="*/ 3 h 21"/>
                <a:gd name="T38" fmla="*/ 0 w 18"/>
                <a:gd name="T39" fmla="*/ 7 h 21"/>
                <a:gd name="T40" fmla="*/ 0 w 18"/>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1">
                  <a:moveTo>
                    <a:pt x="0" y="9"/>
                  </a:moveTo>
                  <a:lnTo>
                    <a:pt x="0" y="9"/>
                  </a:lnTo>
                  <a:lnTo>
                    <a:pt x="0" y="14"/>
                  </a:lnTo>
                  <a:lnTo>
                    <a:pt x="3" y="18"/>
                  </a:lnTo>
                  <a:lnTo>
                    <a:pt x="5" y="18"/>
                  </a:lnTo>
                  <a:lnTo>
                    <a:pt x="7" y="21"/>
                  </a:lnTo>
                  <a:lnTo>
                    <a:pt x="12" y="18"/>
                  </a:lnTo>
                  <a:lnTo>
                    <a:pt x="14" y="16"/>
                  </a:lnTo>
                  <a:lnTo>
                    <a:pt x="16" y="14"/>
                  </a:lnTo>
                  <a:lnTo>
                    <a:pt x="18" y="9"/>
                  </a:lnTo>
                  <a:lnTo>
                    <a:pt x="18" y="7"/>
                  </a:lnTo>
                  <a:lnTo>
                    <a:pt x="16" y="3"/>
                  </a:lnTo>
                  <a:lnTo>
                    <a:pt x="12" y="0"/>
                  </a:lnTo>
                  <a:lnTo>
                    <a:pt x="9" y="0"/>
                  </a:lnTo>
                  <a:lnTo>
                    <a:pt x="5" y="0"/>
                  </a:lnTo>
                  <a:lnTo>
                    <a:pt x="3"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3" name="Freeform 2830">
              <a:extLst>
                <a:ext uri="{FF2B5EF4-FFF2-40B4-BE49-F238E27FC236}">
                  <a16:creationId xmlns:a16="http://schemas.microsoft.com/office/drawing/2014/main" xmlns="" id="{3850DF92-057D-AC40-AA71-EC9FABEE4511}"/>
                </a:ext>
              </a:extLst>
            </p:cNvPr>
            <p:cNvSpPr>
              <a:spLocks/>
            </p:cNvSpPr>
            <p:nvPr/>
          </p:nvSpPr>
          <p:spPr bwMode="auto">
            <a:xfrm>
              <a:off x="3215" y="3084"/>
              <a:ext cx="18" cy="21"/>
            </a:xfrm>
            <a:custGeom>
              <a:avLst/>
              <a:gdLst>
                <a:gd name="T0" fmla="*/ 0 w 18"/>
                <a:gd name="T1" fmla="*/ 9 h 21"/>
                <a:gd name="T2" fmla="*/ 0 w 18"/>
                <a:gd name="T3" fmla="*/ 9 h 21"/>
                <a:gd name="T4" fmla="*/ 0 w 18"/>
                <a:gd name="T5" fmla="*/ 14 h 21"/>
                <a:gd name="T6" fmla="*/ 3 w 18"/>
                <a:gd name="T7" fmla="*/ 18 h 21"/>
                <a:gd name="T8" fmla="*/ 5 w 18"/>
                <a:gd name="T9" fmla="*/ 18 h 21"/>
                <a:gd name="T10" fmla="*/ 7 w 18"/>
                <a:gd name="T11" fmla="*/ 21 h 21"/>
                <a:gd name="T12" fmla="*/ 7 w 18"/>
                <a:gd name="T13" fmla="*/ 21 h 21"/>
                <a:gd name="T14" fmla="*/ 12 w 18"/>
                <a:gd name="T15" fmla="*/ 18 h 21"/>
                <a:gd name="T16" fmla="*/ 14 w 18"/>
                <a:gd name="T17" fmla="*/ 16 h 21"/>
                <a:gd name="T18" fmla="*/ 16 w 18"/>
                <a:gd name="T19" fmla="*/ 14 h 21"/>
                <a:gd name="T20" fmla="*/ 18 w 18"/>
                <a:gd name="T21" fmla="*/ 9 h 21"/>
                <a:gd name="T22" fmla="*/ 18 w 18"/>
                <a:gd name="T23" fmla="*/ 9 h 21"/>
                <a:gd name="T24" fmla="*/ 18 w 18"/>
                <a:gd name="T25" fmla="*/ 7 h 21"/>
                <a:gd name="T26" fmla="*/ 16 w 18"/>
                <a:gd name="T27" fmla="*/ 3 h 21"/>
                <a:gd name="T28" fmla="*/ 12 w 18"/>
                <a:gd name="T29" fmla="*/ 0 h 21"/>
                <a:gd name="T30" fmla="*/ 9 w 18"/>
                <a:gd name="T31" fmla="*/ 0 h 21"/>
                <a:gd name="T32" fmla="*/ 9 w 18"/>
                <a:gd name="T33" fmla="*/ 0 h 21"/>
                <a:gd name="T34" fmla="*/ 5 w 18"/>
                <a:gd name="T35" fmla="*/ 0 h 21"/>
                <a:gd name="T36" fmla="*/ 3 w 18"/>
                <a:gd name="T37" fmla="*/ 3 h 21"/>
                <a:gd name="T38" fmla="*/ 0 w 18"/>
                <a:gd name="T39" fmla="*/ 7 h 21"/>
                <a:gd name="T40" fmla="*/ 0 w 18"/>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1">
                  <a:moveTo>
                    <a:pt x="0" y="9"/>
                  </a:moveTo>
                  <a:lnTo>
                    <a:pt x="0" y="9"/>
                  </a:lnTo>
                  <a:lnTo>
                    <a:pt x="0" y="14"/>
                  </a:lnTo>
                  <a:lnTo>
                    <a:pt x="3" y="18"/>
                  </a:lnTo>
                  <a:lnTo>
                    <a:pt x="5" y="18"/>
                  </a:lnTo>
                  <a:lnTo>
                    <a:pt x="7" y="21"/>
                  </a:lnTo>
                  <a:lnTo>
                    <a:pt x="12" y="18"/>
                  </a:lnTo>
                  <a:lnTo>
                    <a:pt x="14" y="16"/>
                  </a:lnTo>
                  <a:lnTo>
                    <a:pt x="16" y="14"/>
                  </a:lnTo>
                  <a:lnTo>
                    <a:pt x="18" y="9"/>
                  </a:lnTo>
                  <a:lnTo>
                    <a:pt x="18" y="7"/>
                  </a:lnTo>
                  <a:lnTo>
                    <a:pt x="16" y="3"/>
                  </a:lnTo>
                  <a:lnTo>
                    <a:pt x="12" y="0"/>
                  </a:lnTo>
                  <a:lnTo>
                    <a:pt x="9" y="0"/>
                  </a:lnTo>
                  <a:lnTo>
                    <a:pt x="5" y="0"/>
                  </a:lnTo>
                  <a:lnTo>
                    <a:pt x="3"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4" name="Freeform 2831">
              <a:extLst>
                <a:ext uri="{FF2B5EF4-FFF2-40B4-BE49-F238E27FC236}">
                  <a16:creationId xmlns:a16="http://schemas.microsoft.com/office/drawing/2014/main" xmlns="" id="{93820E90-FF60-DD4A-B339-AD77B558B520}"/>
                </a:ext>
              </a:extLst>
            </p:cNvPr>
            <p:cNvSpPr>
              <a:spLocks/>
            </p:cNvSpPr>
            <p:nvPr/>
          </p:nvSpPr>
          <p:spPr bwMode="auto">
            <a:xfrm>
              <a:off x="3195" y="3084"/>
              <a:ext cx="20" cy="21"/>
            </a:xfrm>
            <a:custGeom>
              <a:avLst/>
              <a:gdLst>
                <a:gd name="T0" fmla="*/ 0 w 20"/>
                <a:gd name="T1" fmla="*/ 12 h 21"/>
                <a:gd name="T2" fmla="*/ 0 w 20"/>
                <a:gd name="T3" fmla="*/ 12 h 21"/>
                <a:gd name="T4" fmla="*/ 0 w 20"/>
                <a:gd name="T5" fmla="*/ 14 h 21"/>
                <a:gd name="T6" fmla="*/ 2 w 20"/>
                <a:gd name="T7" fmla="*/ 18 h 21"/>
                <a:gd name="T8" fmla="*/ 5 w 20"/>
                <a:gd name="T9" fmla="*/ 21 h 21"/>
                <a:gd name="T10" fmla="*/ 9 w 20"/>
                <a:gd name="T11" fmla="*/ 21 h 21"/>
                <a:gd name="T12" fmla="*/ 9 w 20"/>
                <a:gd name="T13" fmla="*/ 21 h 21"/>
                <a:gd name="T14" fmla="*/ 14 w 20"/>
                <a:gd name="T15" fmla="*/ 21 h 21"/>
                <a:gd name="T16" fmla="*/ 16 w 20"/>
                <a:gd name="T17" fmla="*/ 18 h 21"/>
                <a:gd name="T18" fmla="*/ 18 w 20"/>
                <a:gd name="T19" fmla="*/ 14 h 21"/>
                <a:gd name="T20" fmla="*/ 20 w 20"/>
                <a:gd name="T21" fmla="*/ 9 h 21"/>
                <a:gd name="T22" fmla="*/ 20 w 20"/>
                <a:gd name="T23" fmla="*/ 9 h 21"/>
                <a:gd name="T24" fmla="*/ 18 w 20"/>
                <a:gd name="T25" fmla="*/ 7 h 21"/>
                <a:gd name="T26" fmla="*/ 18 w 20"/>
                <a:gd name="T27" fmla="*/ 3 h 21"/>
                <a:gd name="T28" fmla="*/ 14 w 20"/>
                <a:gd name="T29" fmla="*/ 3 h 21"/>
                <a:gd name="T30" fmla="*/ 11 w 20"/>
                <a:gd name="T31" fmla="*/ 0 h 21"/>
                <a:gd name="T32" fmla="*/ 11 w 20"/>
                <a:gd name="T33" fmla="*/ 0 h 21"/>
                <a:gd name="T34" fmla="*/ 7 w 20"/>
                <a:gd name="T35" fmla="*/ 3 h 21"/>
                <a:gd name="T36" fmla="*/ 5 w 20"/>
                <a:gd name="T37" fmla="*/ 5 h 21"/>
                <a:gd name="T38" fmla="*/ 2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4"/>
                  </a:lnTo>
                  <a:lnTo>
                    <a:pt x="2" y="18"/>
                  </a:lnTo>
                  <a:lnTo>
                    <a:pt x="5" y="21"/>
                  </a:lnTo>
                  <a:lnTo>
                    <a:pt x="9" y="21"/>
                  </a:lnTo>
                  <a:lnTo>
                    <a:pt x="14" y="21"/>
                  </a:lnTo>
                  <a:lnTo>
                    <a:pt x="16" y="18"/>
                  </a:lnTo>
                  <a:lnTo>
                    <a:pt x="18" y="14"/>
                  </a:lnTo>
                  <a:lnTo>
                    <a:pt x="20" y="9"/>
                  </a:lnTo>
                  <a:lnTo>
                    <a:pt x="18" y="7"/>
                  </a:lnTo>
                  <a:lnTo>
                    <a:pt x="18" y="3"/>
                  </a:lnTo>
                  <a:lnTo>
                    <a:pt x="14" y="3"/>
                  </a:lnTo>
                  <a:lnTo>
                    <a:pt x="11" y="0"/>
                  </a:lnTo>
                  <a:lnTo>
                    <a:pt x="7" y="3"/>
                  </a:lnTo>
                  <a:lnTo>
                    <a:pt x="5" y="5"/>
                  </a:lnTo>
                  <a:lnTo>
                    <a:pt x="2"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5" name="Freeform 2832">
              <a:extLst>
                <a:ext uri="{FF2B5EF4-FFF2-40B4-BE49-F238E27FC236}">
                  <a16:creationId xmlns:a16="http://schemas.microsoft.com/office/drawing/2014/main" xmlns="" id="{32981E20-E8DB-CE40-8B2E-24106714B9E4}"/>
                </a:ext>
              </a:extLst>
            </p:cNvPr>
            <p:cNvSpPr>
              <a:spLocks/>
            </p:cNvSpPr>
            <p:nvPr/>
          </p:nvSpPr>
          <p:spPr bwMode="auto">
            <a:xfrm>
              <a:off x="3195" y="3084"/>
              <a:ext cx="20" cy="21"/>
            </a:xfrm>
            <a:custGeom>
              <a:avLst/>
              <a:gdLst>
                <a:gd name="T0" fmla="*/ 0 w 20"/>
                <a:gd name="T1" fmla="*/ 12 h 21"/>
                <a:gd name="T2" fmla="*/ 0 w 20"/>
                <a:gd name="T3" fmla="*/ 12 h 21"/>
                <a:gd name="T4" fmla="*/ 0 w 20"/>
                <a:gd name="T5" fmla="*/ 14 h 21"/>
                <a:gd name="T6" fmla="*/ 2 w 20"/>
                <a:gd name="T7" fmla="*/ 18 h 21"/>
                <a:gd name="T8" fmla="*/ 5 w 20"/>
                <a:gd name="T9" fmla="*/ 21 h 21"/>
                <a:gd name="T10" fmla="*/ 9 w 20"/>
                <a:gd name="T11" fmla="*/ 21 h 21"/>
                <a:gd name="T12" fmla="*/ 9 w 20"/>
                <a:gd name="T13" fmla="*/ 21 h 21"/>
                <a:gd name="T14" fmla="*/ 14 w 20"/>
                <a:gd name="T15" fmla="*/ 21 h 21"/>
                <a:gd name="T16" fmla="*/ 16 w 20"/>
                <a:gd name="T17" fmla="*/ 18 h 21"/>
                <a:gd name="T18" fmla="*/ 18 w 20"/>
                <a:gd name="T19" fmla="*/ 14 h 21"/>
                <a:gd name="T20" fmla="*/ 20 w 20"/>
                <a:gd name="T21" fmla="*/ 9 h 21"/>
                <a:gd name="T22" fmla="*/ 20 w 20"/>
                <a:gd name="T23" fmla="*/ 9 h 21"/>
                <a:gd name="T24" fmla="*/ 18 w 20"/>
                <a:gd name="T25" fmla="*/ 7 h 21"/>
                <a:gd name="T26" fmla="*/ 18 w 20"/>
                <a:gd name="T27" fmla="*/ 3 h 21"/>
                <a:gd name="T28" fmla="*/ 14 w 20"/>
                <a:gd name="T29" fmla="*/ 3 h 21"/>
                <a:gd name="T30" fmla="*/ 11 w 20"/>
                <a:gd name="T31" fmla="*/ 0 h 21"/>
                <a:gd name="T32" fmla="*/ 11 w 20"/>
                <a:gd name="T33" fmla="*/ 0 h 21"/>
                <a:gd name="T34" fmla="*/ 7 w 20"/>
                <a:gd name="T35" fmla="*/ 3 h 21"/>
                <a:gd name="T36" fmla="*/ 5 w 20"/>
                <a:gd name="T37" fmla="*/ 5 h 21"/>
                <a:gd name="T38" fmla="*/ 2 w 20"/>
                <a:gd name="T39" fmla="*/ 7 h 21"/>
                <a:gd name="T40" fmla="*/ 0 w 20"/>
                <a:gd name="T41" fmla="*/ 12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1">
                  <a:moveTo>
                    <a:pt x="0" y="12"/>
                  </a:moveTo>
                  <a:lnTo>
                    <a:pt x="0" y="12"/>
                  </a:lnTo>
                  <a:lnTo>
                    <a:pt x="0" y="14"/>
                  </a:lnTo>
                  <a:lnTo>
                    <a:pt x="2" y="18"/>
                  </a:lnTo>
                  <a:lnTo>
                    <a:pt x="5" y="21"/>
                  </a:lnTo>
                  <a:lnTo>
                    <a:pt x="9" y="21"/>
                  </a:lnTo>
                  <a:lnTo>
                    <a:pt x="14" y="21"/>
                  </a:lnTo>
                  <a:lnTo>
                    <a:pt x="16" y="18"/>
                  </a:lnTo>
                  <a:lnTo>
                    <a:pt x="18" y="14"/>
                  </a:lnTo>
                  <a:lnTo>
                    <a:pt x="20" y="9"/>
                  </a:lnTo>
                  <a:lnTo>
                    <a:pt x="18" y="7"/>
                  </a:lnTo>
                  <a:lnTo>
                    <a:pt x="18" y="3"/>
                  </a:lnTo>
                  <a:lnTo>
                    <a:pt x="14" y="3"/>
                  </a:lnTo>
                  <a:lnTo>
                    <a:pt x="11" y="0"/>
                  </a:lnTo>
                  <a:lnTo>
                    <a:pt x="7" y="3"/>
                  </a:lnTo>
                  <a:lnTo>
                    <a:pt x="5" y="5"/>
                  </a:lnTo>
                  <a:lnTo>
                    <a:pt x="2"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6" name="Freeform 2833">
              <a:extLst>
                <a:ext uri="{FF2B5EF4-FFF2-40B4-BE49-F238E27FC236}">
                  <a16:creationId xmlns:a16="http://schemas.microsoft.com/office/drawing/2014/main" xmlns="" id="{7B214A55-EDC7-A642-84A0-43381264F242}"/>
                </a:ext>
              </a:extLst>
            </p:cNvPr>
            <p:cNvSpPr>
              <a:spLocks/>
            </p:cNvSpPr>
            <p:nvPr/>
          </p:nvSpPr>
          <p:spPr bwMode="auto">
            <a:xfrm>
              <a:off x="3177" y="3084"/>
              <a:ext cx="18" cy="21"/>
            </a:xfrm>
            <a:custGeom>
              <a:avLst/>
              <a:gdLst>
                <a:gd name="T0" fmla="*/ 0 w 18"/>
                <a:gd name="T1" fmla="*/ 12 h 21"/>
                <a:gd name="T2" fmla="*/ 0 w 18"/>
                <a:gd name="T3" fmla="*/ 12 h 21"/>
                <a:gd name="T4" fmla="*/ 0 w 18"/>
                <a:gd name="T5" fmla="*/ 16 h 21"/>
                <a:gd name="T6" fmla="*/ 2 w 18"/>
                <a:gd name="T7" fmla="*/ 18 h 21"/>
                <a:gd name="T8" fmla="*/ 5 w 18"/>
                <a:gd name="T9" fmla="*/ 21 h 21"/>
                <a:gd name="T10" fmla="*/ 9 w 18"/>
                <a:gd name="T11" fmla="*/ 21 h 21"/>
                <a:gd name="T12" fmla="*/ 9 w 18"/>
                <a:gd name="T13" fmla="*/ 21 h 21"/>
                <a:gd name="T14" fmla="*/ 11 w 18"/>
                <a:gd name="T15" fmla="*/ 21 h 21"/>
                <a:gd name="T16" fmla="*/ 16 w 18"/>
                <a:gd name="T17" fmla="*/ 18 h 21"/>
                <a:gd name="T18" fmla="*/ 18 w 18"/>
                <a:gd name="T19" fmla="*/ 14 h 21"/>
                <a:gd name="T20" fmla="*/ 18 w 18"/>
                <a:gd name="T21" fmla="*/ 12 h 21"/>
                <a:gd name="T22" fmla="*/ 18 w 18"/>
                <a:gd name="T23" fmla="*/ 12 h 21"/>
                <a:gd name="T24" fmla="*/ 18 w 18"/>
                <a:gd name="T25" fmla="*/ 7 h 21"/>
                <a:gd name="T26" fmla="*/ 18 w 18"/>
                <a:gd name="T27" fmla="*/ 5 h 21"/>
                <a:gd name="T28" fmla="*/ 14 w 18"/>
                <a:gd name="T29" fmla="*/ 3 h 21"/>
                <a:gd name="T30" fmla="*/ 11 w 18"/>
                <a:gd name="T31" fmla="*/ 0 h 21"/>
                <a:gd name="T32" fmla="*/ 11 w 18"/>
                <a:gd name="T33" fmla="*/ 0 h 21"/>
                <a:gd name="T34" fmla="*/ 7 w 18"/>
                <a:gd name="T35" fmla="*/ 3 h 21"/>
                <a:gd name="T36" fmla="*/ 5 w 18"/>
                <a:gd name="T37" fmla="*/ 5 h 21"/>
                <a:gd name="T38" fmla="*/ 0 w 18"/>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1">
                  <a:moveTo>
                    <a:pt x="0" y="12"/>
                  </a:moveTo>
                  <a:lnTo>
                    <a:pt x="0" y="12"/>
                  </a:lnTo>
                  <a:lnTo>
                    <a:pt x="0" y="16"/>
                  </a:lnTo>
                  <a:lnTo>
                    <a:pt x="2" y="18"/>
                  </a:lnTo>
                  <a:lnTo>
                    <a:pt x="5" y="21"/>
                  </a:lnTo>
                  <a:lnTo>
                    <a:pt x="9" y="21"/>
                  </a:lnTo>
                  <a:lnTo>
                    <a:pt x="11" y="21"/>
                  </a:lnTo>
                  <a:lnTo>
                    <a:pt x="16" y="18"/>
                  </a:lnTo>
                  <a:lnTo>
                    <a:pt x="18" y="14"/>
                  </a:lnTo>
                  <a:lnTo>
                    <a:pt x="18" y="12"/>
                  </a:lnTo>
                  <a:lnTo>
                    <a:pt x="18" y="7"/>
                  </a:lnTo>
                  <a:lnTo>
                    <a:pt x="18" y="5"/>
                  </a:lnTo>
                  <a:lnTo>
                    <a:pt x="14" y="3"/>
                  </a:lnTo>
                  <a:lnTo>
                    <a:pt x="11" y="0"/>
                  </a:lnTo>
                  <a:lnTo>
                    <a:pt x="7" y="3"/>
                  </a:lnTo>
                  <a:lnTo>
                    <a:pt x="5" y="5"/>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7" name="Freeform 2834">
              <a:extLst>
                <a:ext uri="{FF2B5EF4-FFF2-40B4-BE49-F238E27FC236}">
                  <a16:creationId xmlns:a16="http://schemas.microsoft.com/office/drawing/2014/main" xmlns="" id="{3F9A67AE-5F07-F141-9A5F-747DB90AE3B9}"/>
                </a:ext>
              </a:extLst>
            </p:cNvPr>
            <p:cNvSpPr>
              <a:spLocks/>
            </p:cNvSpPr>
            <p:nvPr/>
          </p:nvSpPr>
          <p:spPr bwMode="auto">
            <a:xfrm>
              <a:off x="3177" y="3084"/>
              <a:ext cx="18" cy="21"/>
            </a:xfrm>
            <a:custGeom>
              <a:avLst/>
              <a:gdLst>
                <a:gd name="T0" fmla="*/ 0 w 18"/>
                <a:gd name="T1" fmla="*/ 12 h 21"/>
                <a:gd name="T2" fmla="*/ 0 w 18"/>
                <a:gd name="T3" fmla="*/ 12 h 21"/>
                <a:gd name="T4" fmla="*/ 0 w 18"/>
                <a:gd name="T5" fmla="*/ 16 h 21"/>
                <a:gd name="T6" fmla="*/ 2 w 18"/>
                <a:gd name="T7" fmla="*/ 18 h 21"/>
                <a:gd name="T8" fmla="*/ 5 w 18"/>
                <a:gd name="T9" fmla="*/ 21 h 21"/>
                <a:gd name="T10" fmla="*/ 9 w 18"/>
                <a:gd name="T11" fmla="*/ 21 h 21"/>
                <a:gd name="T12" fmla="*/ 9 w 18"/>
                <a:gd name="T13" fmla="*/ 21 h 21"/>
                <a:gd name="T14" fmla="*/ 11 w 18"/>
                <a:gd name="T15" fmla="*/ 21 h 21"/>
                <a:gd name="T16" fmla="*/ 16 w 18"/>
                <a:gd name="T17" fmla="*/ 18 h 21"/>
                <a:gd name="T18" fmla="*/ 18 w 18"/>
                <a:gd name="T19" fmla="*/ 14 h 21"/>
                <a:gd name="T20" fmla="*/ 18 w 18"/>
                <a:gd name="T21" fmla="*/ 12 h 21"/>
                <a:gd name="T22" fmla="*/ 18 w 18"/>
                <a:gd name="T23" fmla="*/ 12 h 21"/>
                <a:gd name="T24" fmla="*/ 18 w 18"/>
                <a:gd name="T25" fmla="*/ 7 h 21"/>
                <a:gd name="T26" fmla="*/ 18 w 18"/>
                <a:gd name="T27" fmla="*/ 5 h 21"/>
                <a:gd name="T28" fmla="*/ 14 w 18"/>
                <a:gd name="T29" fmla="*/ 3 h 21"/>
                <a:gd name="T30" fmla="*/ 11 w 18"/>
                <a:gd name="T31" fmla="*/ 0 h 21"/>
                <a:gd name="T32" fmla="*/ 11 w 18"/>
                <a:gd name="T33" fmla="*/ 0 h 21"/>
                <a:gd name="T34" fmla="*/ 7 w 18"/>
                <a:gd name="T35" fmla="*/ 3 h 21"/>
                <a:gd name="T36" fmla="*/ 5 w 18"/>
                <a:gd name="T37" fmla="*/ 5 h 21"/>
                <a:gd name="T38" fmla="*/ 0 w 18"/>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1">
                  <a:moveTo>
                    <a:pt x="0" y="12"/>
                  </a:moveTo>
                  <a:lnTo>
                    <a:pt x="0" y="12"/>
                  </a:lnTo>
                  <a:lnTo>
                    <a:pt x="0" y="16"/>
                  </a:lnTo>
                  <a:lnTo>
                    <a:pt x="2" y="18"/>
                  </a:lnTo>
                  <a:lnTo>
                    <a:pt x="5" y="21"/>
                  </a:lnTo>
                  <a:lnTo>
                    <a:pt x="9" y="21"/>
                  </a:lnTo>
                  <a:lnTo>
                    <a:pt x="11" y="21"/>
                  </a:lnTo>
                  <a:lnTo>
                    <a:pt x="16" y="18"/>
                  </a:lnTo>
                  <a:lnTo>
                    <a:pt x="18" y="14"/>
                  </a:lnTo>
                  <a:lnTo>
                    <a:pt x="18" y="12"/>
                  </a:lnTo>
                  <a:lnTo>
                    <a:pt x="18" y="7"/>
                  </a:lnTo>
                  <a:lnTo>
                    <a:pt x="18" y="5"/>
                  </a:lnTo>
                  <a:lnTo>
                    <a:pt x="14" y="3"/>
                  </a:lnTo>
                  <a:lnTo>
                    <a:pt x="11" y="0"/>
                  </a:lnTo>
                  <a:lnTo>
                    <a:pt x="7" y="3"/>
                  </a:lnTo>
                  <a:lnTo>
                    <a:pt x="5" y="5"/>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8" name="Freeform 2835">
              <a:extLst>
                <a:ext uri="{FF2B5EF4-FFF2-40B4-BE49-F238E27FC236}">
                  <a16:creationId xmlns:a16="http://schemas.microsoft.com/office/drawing/2014/main" xmlns="" id="{B2479DE9-BE57-8549-8957-E8B04E8EEC88}"/>
                </a:ext>
              </a:extLst>
            </p:cNvPr>
            <p:cNvSpPr>
              <a:spLocks/>
            </p:cNvSpPr>
            <p:nvPr/>
          </p:nvSpPr>
          <p:spPr bwMode="auto">
            <a:xfrm>
              <a:off x="3159" y="3087"/>
              <a:ext cx="18" cy="18"/>
            </a:xfrm>
            <a:custGeom>
              <a:avLst/>
              <a:gdLst>
                <a:gd name="T0" fmla="*/ 0 w 18"/>
                <a:gd name="T1" fmla="*/ 9 h 18"/>
                <a:gd name="T2" fmla="*/ 0 w 18"/>
                <a:gd name="T3" fmla="*/ 9 h 18"/>
                <a:gd name="T4" fmla="*/ 0 w 18"/>
                <a:gd name="T5" fmla="*/ 13 h 18"/>
                <a:gd name="T6" fmla="*/ 2 w 18"/>
                <a:gd name="T7" fmla="*/ 15 h 18"/>
                <a:gd name="T8" fmla="*/ 5 w 18"/>
                <a:gd name="T9" fmla="*/ 18 h 18"/>
                <a:gd name="T10" fmla="*/ 7 w 18"/>
                <a:gd name="T11" fmla="*/ 18 h 18"/>
                <a:gd name="T12" fmla="*/ 7 w 18"/>
                <a:gd name="T13" fmla="*/ 18 h 18"/>
                <a:gd name="T14" fmla="*/ 11 w 18"/>
                <a:gd name="T15" fmla="*/ 18 h 18"/>
                <a:gd name="T16" fmla="*/ 14 w 18"/>
                <a:gd name="T17" fmla="*/ 15 h 18"/>
                <a:gd name="T18" fmla="*/ 18 w 18"/>
                <a:gd name="T19" fmla="*/ 13 h 18"/>
                <a:gd name="T20" fmla="*/ 18 w 18"/>
                <a:gd name="T21" fmla="*/ 9 h 18"/>
                <a:gd name="T22" fmla="*/ 18 w 18"/>
                <a:gd name="T23" fmla="*/ 9 h 18"/>
                <a:gd name="T24" fmla="*/ 18 w 18"/>
                <a:gd name="T25" fmla="*/ 4 h 18"/>
                <a:gd name="T26" fmla="*/ 18 w 18"/>
                <a:gd name="T27" fmla="*/ 2 h 18"/>
                <a:gd name="T28" fmla="*/ 14 w 18"/>
                <a:gd name="T29" fmla="*/ 0 h 18"/>
                <a:gd name="T30" fmla="*/ 11 w 18"/>
                <a:gd name="T31" fmla="*/ 0 h 18"/>
                <a:gd name="T32" fmla="*/ 11 w 18"/>
                <a:gd name="T33" fmla="*/ 0 h 18"/>
                <a:gd name="T34" fmla="*/ 7 w 18"/>
                <a:gd name="T35" fmla="*/ 0 h 18"/>
                <a:gd name="T36" fmla="*/ 5 w 18"/>
                <a:gd name="T37" fmla="*/ 2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0" y="13"/>
                  </a:lnTo>
                  <a:lnTo>
                    <a:pt x="2" y="15"/>
                  </a:lnTo>
                  <a:lnTo>
                    <a:pt x="5" y="18"/>
                  </a:lnTo>
                  <a:lnTo>
                    <a:pt x="7" y="18"/>
                  </a:lnTo>
                  <a:lnTo>
                    <a:pt x="11" y="18"/>
                  </a:lnTo>
                  <a:lnTo>
                    <a:pt x="14" y="15"/>
                  </a:lnTo>
                  <a:lnTo>
                    <a:pt x="18" y="13"/>
                  </a:lnTo>
                  <a:lnTo>
                    <a:pt x="18" y="9"/>
                  </a:lnTo>
                  <a:lnTo>
                    <a:pt x="18" y="4"/>
                  </a:lnTo>
                  <a:lnTo>
                    <a:pt x="18" y="2"/>
                  </a:lnTo>
                  <a:lnTo>
                    <a:pt x="14" y="0"/>
                  </a:lnTo>
                  <a:lnTo>
                    <a:pt x="11" y="0"/>
                  </a:lnTo>
                  <a:lnTo>
                    <a:pt x="7"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19" name="Freeform 2836">
              <a:extLst>
                <a:ext uri="{FF2B5EF4-FFF2-40B4-BE49-F238E27FC236}">
                  <a16:creationId xmlns:a16="http://schemas.microsoft.com/office/drawing/2014/main" xmlns="" id="{483A42CB-AB80-0D4C-B3B5-3F52B109B2B4}"/>
                </a:ext>
              </a:extLst>
            </p:cNvPr>
            <p:cNvSpPr>
              <a:spLocks/>
            </p:cNvSpPr>
            <p:nvPr/>
          </p:nvSpPr>
          <p:spPr bwMode="auto">
            <a:xfrm>
              <a:off x="3159" y="3087"/>
              <a:ext cx="18" cy="18"/>
            </a:xfrm>
            <a:custGeom>
              <a:avLst/>
              <a:gdLst>
                <a:gd name="T0" fmla="*/ 0 w 18"/>
                <a:gd name="T1" fmla="*/ 9 h 18"/>
                <a:gd name="T2" fmla="*/ 0 w 18"/>
                <a:gd name="T3" fmla="*/ 9 h 18"/>
                <a:gd name="T4" fmla="*/ 0 w 18"/>
                <a:gd name="T5" fmla="*/ 13 h 18"/>
                <a:gd name="T6" fmla="*/ 2 w 18"/>
                <a:gd name="T7" fmla="*/ 15 h 18"/>
                <a:gd name="T8" fmla="*/ 5 w 18"/>
                <a:gd name="T9" fmla="*/ 18 h 18"/>
                <a:gd name="T10" fmla="*/ 7 w 18"/>
                <a:gd name="T11" fmla="*/ 18 h 18"/>
                <a:gd name="T12" fmla="*/ 7 w 18"/>
                <a:gd name="T13" fmla="*/ 18 h 18"/>
                <a:gd name="T14" fmla="*/ 11 w 18"/>
                <a:gd name="T15" fmla="*/ 18 h 18"/>
                <a:gd name="T16" fmla="*/ 14 w 18"/>
                <a:gd name="T17" fmla="*/ 15 h 18"/>
                <a:gd name="T18" fmla="*/ 18 w 18"/>
                <a:gd name="T19" fmla="*/ 13 h 18"/>
                <a:gd name="T20" fmla="*/ 18 w 18"/>
                <a:gd name="T21" fmla="*/ 9 h 18"/>
                <a:gd name="T22" fmla="*/ 18 w 18"/>
                <a:gd name="T23" fmla="*/ 9 h 18"/>
                <a:gd name="T24" fmla="*/ 18 w 18"/>
                <a:gd name="T25" fmla="*/ 4 h 18"/>
                <a:gd name="T26" fmla="*/ 18 w 18"/>
                <a:gd name="T27" fmla="*/ 2 h 18"/>
                <a:gd name="T28" fmla="*/ 14 w 18"/>
                <a:gd name="T29" fmla="*/ 0 h 18"/>
                <a:gd name="T30" fmla="*/ 11 w 18"/>
                <a:gd name="T31" fmla="*/ 0 h 18"/>
                <a:gd name="T32" fmla="*/ 11 w 18"/>
                <a:gd name="T33" fmla="*/ 0 h 18"/>
                <a:gd name="T34" fmla="*/ 7 w 18"/>
                <a:gd name="T35" fmla="*/ 0 h 18"/>
                <a:gd name="T36" fmla="*/ 5 w 18"/>
                <a:gd name="T37" fmla="*/ 2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0" y="13"/>
                  </a:lnTo>
                  <a:lnTo>
                    <a:pt x="2" y="15"/>
                  </a:lnTo>
                  <a:lnTo>
                    <a:pt x="5" y="18"/>
                  </a:lnTo>
                  <a:lnTo>
                    <a:pt x="7" y="18"/>
                  </a:lnTo>
                  <a:lnTo>
                    <a:pt x="11" y="18"/>
                  </a:lnTo>
                  <a:lnTo>
                    <a:pt x="14" y="15"/>
                  </a:lnTo>
                  <a:lnTo>
                    <a:pt x="18" y="13"/>
                  </a:lnTo>
                  <a:lnTo>
                    <a:pt x="18" y="9"/>
                  </a:lnTo>
                  <a:lnTo>
                    <a:pt x="18" y="4"/>
                  </a:lnTo>
                  <a:lnTo>
                    <a:pt x="18" y="2"/>
                  </a:lnTo>
                  <a:lnTo>
                    <a:pt x="14" y="0"/>
                  </a:lnTo>
                  <a:lnTo>
                    <a:pt x="11" y="0"/>
                  </a:lnTo>
                  <a:lnTo>
                    <a:pt x="7"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0" name="Freeform 2837">
              <a:extLst>
                <a:ext uri="{FF2B5EF4-FFF2-40B4-BE49-F238E27FC236}">
                  <a16:creationId xmlns:a16="http://schemas.microsoft.com/office/drawing/2014/main" xmlns="" id="{D65F129F-9DD3-5040-A17E-3E8BAAAEBC03}"/>
                </a:ext>
              </a:extLst>
            </p:cNvPr>
            <p:cNvSpPr>
              <a:spLocks/>
            </p:cNvSpPr>
            <p:nvPr/>
          </p:nvSpPr>
          <p:spPr bwMode="auto">
            <a:xfrm>
              <a:off x="3141" y="3087"/>
              <a:ext cx="18" cy="18"/>
            </a:xfrm>
            <a:custGeom>
              <a:avLst/>
              <a:gdLst>
                <a:gd name="T0" fmla="*/ 0 w 18"/>
                <a:gd name="T1" fmla="*/ 9 h 18"/>
                <a:gd name="T2" fmla="*/ 0 w 18"/>
                <a:gd name="T3" fmla="*/ 9 h 18"/>
                <a:gd name="T4" fmla="*/ 0 w 18"/>
                <a:gd name="T5" fmla="*/ 13 h 18"/>
                <a:gd name="T6" fmla="*/ 0 w 18"/>
                <a:gd name="T7" fmla="*/ 15 h 18"/>
                <a:gd name="T8" fmla="*/ 2 w 18"/>
                <a:gd name="T9" fmla="*/ 18 h 18"/>
                <a:gd name="T10" fmla="*/ 7 w 18"/>
                <a:gd name="T11" fmla="*/ 18 h 18"/>
                <a:gd name="T12" fmla="*/ 7 w 18"/>
                <a:gd name="T13" fmla="*/ 18 h 18"/>
                <a:gd name="T14" fmla="*/ 11 w 18"/>
                <a:gd name="T15" fmla="*/ 18 h 18"/>
                <a:gd name="T16" fmla="*/ 14 w 18"/>
                <a:gd name="T17" fmla="*/ 15 h 18"/>
                <a:gd name="T18" fmla="*/ 16 w 18"/>
                <a:gd name="T19" fmla="*/ 13 h 18"/>
                <a:gd name="T20" fmla="*/ 18 w 18"/>
                <a:gd name="T21" fmla="*/ 9 h 18"/>
                <a:gd name="T22" fmla="*/ 18 w 18"/>
                <a:gd name="T23" fmla="*/ 9 h 18"/>
                <a:gd name="T24" fmla="*/ 18 w 18"/>
                <a:gd name="T25" fmla="*/ 4 h 18"/>
                <a:gd name="T26" fmla="*/ 18 w 18"/>
                <a:gd name="T27" fmla="*/ 2 h 18"/>
                <a:gd name="T28" fmla="*/ 14 w 18"/>
                <a:gd name="T29" fmla="*/ 0 h 18"/>
                <a:gd name="T30" fmla="*/ 11 w 18"/>
                <a:gd name="T31" fmla="*/ 0 h 18"/>
                <a:gd name="T32" fmla="*/ 11 w 18"/>
                <a:gd name="T33" fmla="*/ 0 h 18"/>
                <a:gd name="T34" fmla="*/ 7 w 18"/>
                <a:gd name="T35" fmla="*/ 0 h 18"/>
                <a:gd name="T36" fmla="*/ 5 w 18"/>
                <a:gd name="T37" fmla="*/ 2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0" y="13"/>
                  </a:lnTo>
                  <a:lnTo>
                    <a:pt x="0" y="15"/>
                  </a:lnTo>
                  <a:lnTo>
                    <a:pt x="2" y="18"/>
                  </a:lnTo>
                  <a:lnTo>
                    <a:pt x="7" y="18"/>
                  </a:lnTo>
                  <a:lnTo>
                    <a:pt x="11" y="18"/>
                  </a:lnTo>
                  <a:lnTo>
                    <a:pt x="14" y="15"/>
                  </a:lnTo>
                  <a:lnTo>
                    <a:pt x="16" y="13"/>
                  </a:lnTo>
                  <a:lnTo>
                    <a:pt x="18" y="9"/>
                  </a:lnTo>
                  <a:lnTo>
                    <a:pt x="18" y="4"/>
                  </a:lnTo>
                  <a:lnTo>
                    <a:pt x="18" y="2"/>
                  </a:lnTo>
                  <a:lnTo>
                    <a:pt x="14" y="0"/>
                  </a:lnTo>
                  <a:lnTo>
                    <a:pt x="11" y="0"/>
                  </a:lnTo>
                  <a:lnTo>
                    <a:pt x="7"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1" name="Freeform 2838">
              <a:extLst>
                <a:ext uri="{FF2B5EF4-FFF2-40B4-BE49-F238E27FC236}">
                  <a16:creationId xmlns:a16="http://schemas.microsoft.com/office/drawing/2014/main" xmlns="" id="{1B9E8010-0F50-254F-905D-513488786010}"/>
                </a:ext>
              </a:extLst>
            </p:cNvPr>
            <p:cNvSpPr>
              <a:spLocks/>
            </p:cNvSpPr>
            <p:nvPr/>
          </p:nvSpPr>
          <p:spPr bwMode="auto">
            <a:xfrm>
              <a:off x="3141" y="3087"/>
              <a:ext cx="18" cy="18"/>
            </a:xfrm>
            <a:custGeom>
              <a:avLst/>
              <a:gdLst>
                <a:gd name="T0" fmla="*/ 0 w 18"/>
                <a:gd name="T1" fmla="*/ 9 h 18"/>
                <a:gd name="T2" fmla="*/ 0 w 18"/>
                <a:gd name="T3" fmla="*/ 9 h 18"/>
                <a:gd name="T4" fmla="*/ 0 w 18"/>
                <a:gd name="T5" fmla="*/ 13 h 18"/>
                <a:gd name="T6" fmla="*/ 0 w 18"/>
                <a:gd name="T7" fmla="*/ 15 h 18"/>
                <a:gd name="T8" fmla="*/ 2 w 18"/>
                <a:gd name="T9" fmla="*/ 18 h 18"/>
                <a:gd name="T10" fmla="*/ 7 w 18"/>
                <a:gd name="T11" fmla="*/ 18 h 18"/>
                <a:gd name="T12" fmla="*/ 7 w 18"/>
                <a:gd name="T13" fmla="*/ 18 h 18"/>
                <a:gd name="T14" fmla="*/ 11 w 18"/>
                <a:gd name="T15" fmla="*/ 18 h 18"/>
                <a:gd name="T16" fmla="*/ 14 w 18"/>
                <a:gd name="T17" fmla="*/ 15 h 18"/>
                <a:gd name="T18" fmla="*/ 16 w 18"/>
                <a:gd name="T19" fmla="*/ 13 h 18"/>
                <a:gd name="T20" fmla="*/ 18 w 18"/>
                <a:gd name="T21" fmla="*/ 9 h 18"/>
                <a:gd name="T22" fmla="*/ 18 w 18"/>
                <a:gd name="T23" fmla="*/ 9 h 18"/>
                <a:gd name="T24" fmla="*/ 18 w 18"/>
                <a:gd name="T25" fmla="*/ 4 h 18"/>
                <a:gd name="T26" fmla="*/ 18 w 18"/>
                <a:gd name="T27" fmla="*/ 2 h 18"/>
                <a:gd name="T28" fmla="*/ 14 w 18"/>
                <a:gd name="T29" fmla="*/ 0 h 18"/>
                <a:gd name="T30" fmla="*/ 11 w 18"/>
                <a:gd name="T31" fmla="*/ 0 h 18"/>
                <a:gd name="T32" fmla="*/ 11 w 18"/>
                <a:gd name="T33" fmla="*/ 0 h 18"/>
                <a:gd name="T34" fmla="*/ 7 w 18"/>
                <a:gd name="T35" fmla="*/ 0 h 18"/>
                <a:gd name="T36" fmla="*/ 5 w 18"/>
                <a:gd name="T37" fmla="*/ 2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0" y="13"/>
                  </a:lnTo>
                  <a:lnTo>
                    <a:pt x="0" y="15"/>
                  </a:lnTo>
                  <a:lnTo>
                    <a:pt x="2" y="18"/>
                  </a:lnTo>
                  <a:lnTo>
                    <a:pt x="7" y="18"/>
                  </a:lnTo>
                  <a:lnTo>
                    <a:pt x="11" y="18"/>
                  </a:lnTo>
                  <a:lnTo>
                    <a:pt x="14" y="15"/>
                  </a:lnTo>
                  <a:lnTo>
                    <a:pt x="16" y="13"/>
                  </a:lnTo>
                  <a:lnTo>
                    <a:pt x="18" y="9"/>
                  </a:lnTo>
                  <a:lnTo>
                    <a:pt x="18" y="4"/>
                  </a:lnTo>
                  <a:lnTo>
                    <a:pt x="18" y="2"/>
                  </a:lnTo>
                  <a:lnTo>
                    <a:pt x="14" y="0"/>
                  </a:lnTo>
                  <a:lnTo>
                    <a:pt x="11" y="0"/>
                  </a:lnTo>
                  <a:lnTo>
                    <a:pt x="7"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2" name="Freeform 2839">
              <a:extLst>
                <a:ext uri="{FF2B5EF4-FFF2-40B4-BE49-F238E27FC236}">
                  <a16:creationId xmlns:a16="http://schemas.microsoft.com/office/drawing/2014/main" xmlns="" id="{1F3DD31D-B8D1-6F4A-A545-25C692D5EE0D}"/>
                </a:ext>
              </a:extLst>
            </p:cNvPr>
            <p:cNvSpPr>
              <a:spLocks/>
            </p:cNvSpPr>
            <p:nvPr/>
          </p:nvSpPr>
          <p:spPr bwMode="auto">
            <a:xfrm>
              <a:off x="3123" y="3087"/>
              <a:ext cx="18" cy="20"/>
            </a:xfrm>
            <a:custGeom>
              <a:avLst/>
              <a:gdLst>
                <a:gd name="T0" fmla="*/ 0 w 18"/>
                <a:gd name="T1" fmla="*/ 9 h 20"/>
                <a:gd name="T2" fmla="*/ 0 w 18"/>
                <a:gd name="T3" fmla="*/ 9 h 20"/>
                <a:gd name="T4" fmla="*/ 0 w 18"/>
                <a:gd name="T5" fmla="*/ 13 h 20"/>
                <a:gd name="T6" fmla="*/ 0 w 18"/>
                <a:gd name="T7" fmla="*/ 15 h 20"/>
                <a:gd name="T8" fmla="*/ 2 w 18"/>
                <a:gd name="T9" fmla="*/ 18 h 20"/>
                <a:gd name="T10" fmla="*/ 7 w 18"/>
                <a:gd name="T11" fmla="*/ 20 h 20"/>
                <a:gd name="T12" fmla="*/ 7 w 18"/>
                <a:gd name="T13" fmla="*/ 20 h 20"/>
                <a:gd name="T14" fmla="*/ 9 w 18"/>
                <a:gd name="T15" fmla="*/ 18 h 20"/>
                <a:gd name="T16" fmla="*/ 14 w 18"/>
                <a:gd name="T17" fmla="*/ 15 h 20"/>
                <a:gd name="T18" fmla="*/ 18 w 18"/>
                <a:gd name="T19" fmla="*/ 9 h 20"/>
                <a:gd name="T20" fmla="*/ 18 w 18"/>
                <a:gd name="T21" fmla="*/ 9 h 20"/>
                <a:gd name="T22" fmla="*/ 18 w 18"/>
                <a:gd name="T23" fmla="*/ 4 h 20"/>
                <a:gd name="T24" fmla="*/ 18 w 18"/>
                <a:gd name="T25" fmla="*/ 2 h 20"/>
                <a:gd name="T26" fmla="*/ 16 w 18"/>
                <a:gd name="T27" fmla="*/ 0 h 20"/>
                <a:gd name="T28" fmla="*/ 11 w 18"/>
                <a:gd name="T29" fmla="*/ 0 h 20"/>
                <a:gd name="T30" fmla="*/ 11 w 18"/>
                <a:gd name="T31" fmla="*/ 0 h 20"/>
                <a:gd name="T32" fmla="*/ 7 w 18"/>
                <a:gd name="T33" fmla="*/ 0 h 20"/>
                <a:gd name="T34" fmla="*/ 5 w 18"/>
                <a:gd name="T35" fmla="*/ 2 h 20"/>
                <a:gd name="T36" fmla="*/ 0 w 18"/>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0">
                  <a:moveTo>
                    <a:pt x="0" y="9"/>
                  </a:moveTo>
                  <a:lnTo>
                    <a:pt x="0" y="9"/>
                  </a:lnTo>
                  <a:lnTo>
                    <a:pt x="0" y="13"/>
                  </a:lnTo>
                  <a:lnTo>
                    <a:pt x="0" y="15"/>
                  </a:lnTo>
                  <a:lnTo>
                    <a:pt x="2" y="18"/>
                  </a:lnTo>
                  <a:lnTo>
                    <a:pt x="7" y="20"/>
                  </a:lnTo>
                  <a:lnTo>
                    <a:pt x="9" y="18"/>
                  </a:lnTo>
                  <a:lnTo>
                    <a:pt x="14" y="15"/>
                  </a:lnTo>
                  <a:lnTo>
                    <a:pt x="18" y="9"/>
                  </a:lnTo>
                  <a:lnTo>
                    <a:pt x="18" y="4"/>
                  </a:lnTo>
                  <a:lnTo>
                    <a:pt x="18" y="2"/>
                  </a:lnTo>
                  <a:lnTo>
                    <a:pt x="16" y="0"/>
                  </a:lnTo>
                  <a:lnTo>
                    <a:pt x="11" y="0"/>
                  </a:lnTo>
                  <a:lnTo>
                    <a:pt x="7"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3" name="Freeform 2840">
              <a:extLst>
                <a:ext uri="{FF2B5EF4-FFF2-40B4-BE49-F238E27FC236}">
                  <a16:creationId xmlns:a16="http://schemas.microsoft.com/office/drawing/2014/main" xmlns="" id="{DFE1D7E3-60E9-5045-B6BD-C2D6B8E9C022}"/>
                </a:ext>
              </a:extLst>
            </p:cNvPr>
            <p:cNvSpPr>
              <a:spLocks/>
            </p:cNvSpPr>
            <p:nvPr/>
          </p:nvSpPr>
          <p:spPr bwMode="auto">
            <a:xfrm>
              <a:off x="3123" y="3087"/>
              <a:ext cx="18" cy="20"/>
            </a:xfrm>
            <a:custGeom>
              <a:avLst/>
              <a:gdLst>
                <a:gd name="T0" fmla="*/ 0 w 18"/>
                <a:gd name="T1" fmla="*/ 9 h 20"/>
                <a:gd name="T2" fmla="*/ 0 w 18"/>
                <a:gd name="T3" fmla="*/ 9 h 20"/>
                <a:gd name="T4" fmla="*/ 0 w 18"/>
                <a:gd name="T5" fmla="*/ 13 h 20"/>
                <a:gd name="T6" fmla="*/ 0 w 18"/>
                <a:gd name="T7" fmla="*/ 15 h 20"/>
                <a:gd name="T8" fmla="*/ 2 w 18"/>
                <a:gd name="T9" fmla="*/ 18 h 20"/>
                <a:gd name="T10" fmla="*/ 7 w 18"/>
                <a:gd name="T11" fmla="*/ 20 h 20"/>
                <a:gd name="T12" fmla="*/ 7 w 18"/>
                <a:gd name="T13" fmla="*/ 20 h 20"/>
                <a:gd name="T14" fmla="*/ 9 w 18"/>
                <a:gd name="T15" fmla="*/ 18 h 20"/>
                <a:gd name="T16" fmla="*/ 14 w 18"/>
                <a:gd name="T17" fmla="*/ 15 h 20"/>
                <a:gd name="T18" fmla="*/ 18 w 18"/>
                <a:gd name="T19" fmla="*/ 9 h 20"/>
                <a:gd name="T20" fmla="*/ 18 w 18"/>
                <a:gd name="T21" fmla="*/ 9 h 20"/>
                <a:gd name="T22" fmla="*/ 18 w 18"/>
                <a:gd name="T23" fmla="*/ 4 h 20"/>
                <a:gd name="T24" fmla="*/ 18 w 18"/>
                <a:gd name="T25" fmla="*/ 2 h 20"/>
                <a:gd name="T26" fmla="*/ 16 w 18"/>
                <a:gd name="T27" fmla="*/ 0 h 20"/>
                <a:gd name="T28" fmla="*/ 11 w 18"/>
                <a:gd name="T29" fmla="*/ 0 h 20"/>
                <a:gd name="T30" fmla="*/ 11 w 18"/>
                <a:gd name="T31" fmla="*/ 0 h 20"/>
                <a:gd name="T32" fmla="*/ 7 w 18"/>
                <a:gd name="T33" fmla="*/ 0 h 20"/>
                <a:gd name="T34" fmla="*/ 5 w 18"/>
                <a:gd name="T35" fmla="*/ 2 h 20"/>
                <a:gd name="T36" fmla="*/ 0 w 18"/>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0">
                  <a:moveTo>
                    <a:pt x="0" y="9"/>
                  </a:moveTo>
                  <a:lnTo>
                    <a:pt x="0" y="9"/>
                  </a:lnTo>
                  <a:lnTo>
                    <a:pt x="0" y="13"/>
                  </a:lnTo>
                  <a:lnTo>
                    <a:pt x="0" y="15"/>
                  </a:lnTo>
                  <a:lnTo>
                    <a:pt x="2" y="18"/>
                  </a:lnTo>
                  <a:lnTo>
                    <a:pt x="7" y="20"/>
                  </a:lnTo>
                  <a:lnTo>
                    <a:pt x="9" y="18"/>
                  </a:lnTo>
                  <a:lnTo>
                    <a:pt x="14" y="15"/>
                  </a:lnTo>
                  <a:lnTo>
                    <a:pt x="18" y="9"/>
                  </a:lnTo>
                  <a:lnTo>
                    <a:pt x="18" y="4"/>
                  </a:lnTo>
                  <a:lnTo>
                    <a:pt x="18" y="2"/>
                  </a:lnTo>
                  <a:lnTo>
                    <a:pt x="16" y="0"/>
                  </a:lnTo>
                  <a:lnTo>
                    <a:pt x="11" y="0"/>
                  </a:lnTo>
                  <a:lnTo>
                    <a:pt x="7"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4" name="Freeform 2841">
              <a:extLst>
                <a:ext uri="{FF2B5EF4-FFF2-40B4-BE49-F238E27FC236}">
                  <a16:creationId xmlns:a16="http://schemas.microsoft.com/office/drawing/2014/main" xmlns="" id="{F0500063-6400-B14D-A897-F9E42BF18287}"/>
                </a:ext>
              </a:extLst>
            </p:cNvPr>
            <p:cNvSpPr>
              <a:spLocks/>
            </p:cNvSpPr>
            <p:nvPr/>
          </p:nvSpPr>
          <p:spPr bwMode="auto">
            <a:xfrm>
              <a:off x="3103" y="3087"/>
              <a:ext cx="20" cy="20"/>
            </a:xfrm>
            <a:custGeom>
              <a:avLst/>
              <a:gdLst>
                <a:gd name="T0" fmla="*/ 2 w 20"/>
                <a:gd name="T1" fmla="*/ 9 h 20"/>
                <a:gd name="T2" fmla="*/ 2 w 20"/>
                <a:gd name="T3" fmla="*/ 9 h 20"/>
                <a:gd name="T4" fmla="*/ 0 w 20"/>
                <a:gd name="T5" fmla="*/ 13 h 20"/>
                <a:gd name="T6" fmla="*/ 2 w 20"/>
                <a:gd name="T7" fmla="*/ 18 h 20"/>
                <a:gd name="T8" fmla="*/ 4 w 20"/>
                <a:gd name="T9" fmla="*/ 18 h 20"/>
                <a:gd name="T10" fmla="*/ 7 w 20"/>
                <a:gd name="T11" fmla="*/ 20 h 20"/>
                <a:gd name="T12" fmla="*/ 7 w 20"/>
                <a:gd name="T13" fmla="*/ 20 h 20"/>
                <a:gd name="T14" fmla="*/ 11 w 20"/>
                <a:gd name="T15" fmla="*/ 18 h 20"/>
                <a:gd name="T16" fmla="*/ 16 w 20"/>
                <a:gd name="T17" fmla="*/ 15 h 20"/>
                <a:gd name="T18" fmla="*/ 20 w 20"/>
                <a:gd name="T19" fmla="*/ 9 h 20"/>
                <a:gd name="T20" fmla="*/ 20 w 20"/>
                <a:gd name="T21" fmla="*/ 9 h 20"/>
                <a:gd name="T22" fmla="*/ 20 w 20"/>
                <a:gd name="T23" fmla="*/ 6 h 20"/>
                <a:gd name="T24" fmla="*/ 20 w 20"/>
                <a:gd name="T25" fmla="*/ 2 h 20"/>
                <a:gd name="T26" fmla="*/ 18 w 20"/>
                <a:gd name="T27" fmla="*/ 0 h 20"/>
                <a:gd name="T28" fmla="*/ 13 w 20"/>
                <a:gd name="T29" fmla="*/ 0 h 20"/>
                <a:gd name="T30" fmla="*/ 13 w 20"/>
                <a:gd name="T31" fmla="*/ 0 h 20"/>
                <a:gd name="T32" fmla="*/ 7 w 20"/>
                <a:gd name="T33" fmla="*/ 2 h 20"/>
                <a:gd name="T34" fmla="*/ 2 w 20"/>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2" y="9"/>
                  </a:moveTo>
                  <a:lnTo>
                    <a:pt x="2" y="9"/>
                  </a:lnTo>
                  <a:lnTo>
                    <a:pt x="0" y="13"/>
                  </a:lnTo>
                  <a:lnTo>
                    <a:pt x="2" y="18"/>
                  </a:lnTo>
                  <a:lnTo>
                    <a:pt x="4" y="18"/>
                  </a:lnTo>
                  <a:lnTo>
                    <a:pt x="7" y="20"/>
                  </a:lnTo>
                  <a:lnTo>
                    <a:pt x="11" y="18"/>
                  </a:lnTo>
                  <a:lnTo>
                    <a:pt x="16" y="15"/>
                  </a:lnTo>
                  <a:lnTo>
                    <a:pt x="20" y="9"/>
                  </a:lnTo>
                  <a:lnTo>
                    <a:pt x="20" y="6"/>
                  </a:lnTo>
                  <a:lnTo>
                    <a:pt x="20" y="2"/>
                  </a:lnTo>
                  <a:lnTo>
                    <a:pt x="18" y="0"/>
                  </a:lnTo>
                  <a:lnTo>
                    <a:pt x="13" y="0"/>
                  </a:lnTo>
                  <a:lnTo>
                    <a:pt x="7"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5" name="Freeform 2842">
              <a:extLst>
                <a:ext uri="{FF2B5EF4-FFF2-40B4-BE49-F238E27FC236}">
                  <a16:creationId xmlns:a16="http://schemas.microsoft.com/office/drawing/2014/main" xmlns="" id="{D368CE6D-09B9-DE48-BAF5-D0726290B459}"/>
                </a:ext>
              </a:extLst>
            </p:cNvPr>
            <p:cNvSpPr>
              <a:spLocks/>
            </p:cNvSpPr>
            <p:nvPr/>
          </p:nvSpPr>
          <p:spPr bwMode="auto">
            <a:xfrm>
              <a:off x="3103" y="3087"/>
              <a:ext cx="20" cy="20"/>
            </a:xfrm>
            <a:custGeom>
              <a:avLst/>
              <a:gdLst>
                <a:gd name="T0" fmla="*/ 2 w 20"/>
                <a:gd name="T1" fmla="*/ 9 h 20"/>
                <a:gd name="T2" fmla="*/ 2 w 20"/>
                <a:gd name="T3" fmla="*/ 9 h 20"/>
                <a:gd name="T4" fmla="*/ 0 w 20"/>
                <a:gd name="T5" fmla="*/ 13 h 20"/>
                <a:gd name="T6" fmla="*/ 2 w 20"/>
                <a:gd name="T7" fmla="*/ 18 h 20"/>
                <a:gd name="T8" fmla="*/ 4 w 20"/>
                <a:gd name="T9" fmla="*/ 18 h 20"/>
                <a:gd name="T10" fmla="*/ 7 w 20"/>
                <a:gd name="T11" fmla="*/ 20 h 20"/>
                <a:gd name="T12" fmla="*/ 7 w 20"/>
                <a:gd name="T13" fmla="*/ 20 h 20"/>
                <a:gd name="T14" fmla="*/ 11 w 20"/>
                <a:gd name="T15" fmla="*/ 18 h 20"/>
                <a:gd name="T16" fmla="*/ 16 w 20"/>
                <a:gd name="T17" fmla="*/ 15 h 20"/>
                <a:gd name="T18" fmla="*/ 20 w 20"/>
                <a:gd name="T19" fmla="*/ 9 h 20"/>
                <a:gd name="T20" fmla="*/ 20 w 20"/>
                <a:gd name="T21" fmla="*/ 9 h 20"/>
                <a:gd name="T22" fmla="*/ 20 w 20"/>
                <a:gd name="T23" fmla="*/ 6 h 20"/>
                <a:gd name="T24" fmla="*/ 20 w 20"/>
                <a:gd name="T25" fmla="*/ 2 h 20"/>
                <a:gd name="T26" fmla="*/ 18 w 20"/>
                <a:gd name="T27" fmla="*/ 0 h 20"/>
                <a:gd name="T28" fmla="*/ 13 w 20"/>
                <a:gd name="T29" fmla="*/ 0 h 20"/>
                <a:gd name="T30" fmla="*/ 13 w 20"/>
                <a:gd name="T31" fmla="*/ 0 h 20"/>
                <a:gd name="T32" fmla="*/ 7 w 20"/>
                <a:gd name="T33" fmla="*/ 2 h 20"/>
                <a:gd name="T34" fmla="*/ 2 w 20"/>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2" y="9"/>
                  </a:moveTo>
                  <a:lnTo>
                    <a:pt x="2" y="9"/>
                  </a:lnTo>
                  <a:lnTo>
                    <a:pt x="0" y="13"/>
                  </a:lnTo>
                  <a:lnTo>
                    <a:pt x="2" y="18"/>
                  </a:lnTo>
                  <a:lnTo>
                    <a:pt x="4" y="18"/>
                  </a:lnTo>
                  <a:lnTo>
                    <a:pt x="7" y="20"/>
                  </a:lnTo>
                  <a:lnTo>
                    <a:pt x="11" y="18"/>
                  </a:lnTo>
                  <a:lnTo>
                    <a:pt x="16" y="15"/>
                  </a:lnTo>
                  <a:lnTo>
                    <a:pt x="20" y="9"/>
                  </a:lnTo>
                  <a:lnTo>
                    <a:pt x="20" y="6"/>
                  </a:lnTo>
                  <a:lnTo>
                    <a:pt x="20" y="2"/>
                  </a:lnTo>
                  <a:lnTo>
                    <a:pt x="18" y="0"/>
                  </a:lnTo>
                  <a:lnTo>
                    <a:pt x="13" y="0"/>
                  </a:lnTo>
                  <a:lnTo>
                    <a:pt x="7"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6" name="Freeform 2843">
              <a:extLst>
                <a:ext uri="{FF2B5EF4-FFF2-40B4-BE49-F238E27FC236}">
                  <a16:creationId xmlns:a16="http://schemas.microsoft.com/office/drawing/2014/main" xmlns="" id="{E6CB2D27-48BC-8E4E-A14D-13D142FFE4B1}"/>
                </a:ext>
              </a:extLst>
            </p:cNvPr>
            <p:cNvSpPr>
              <a:spLocks/>
            </p:cNvSpPr>
            <p:nvPr/>
          </p:nvSpPr>
          <p:spPr bwMode="auto">
            <a:xfrm>
              <a:off x="3085" y="3087"/>
              <a:ext cx="20" cy="20"/>
            </a:xfrm>
            <a:custGeom>
              <a:avLst/>
              <a:gdLst>
                <a:gd name="T0" fmla="*/ 0 w 20"/>
                <a:gd name="T1" fmla="*/ 11 h 20"/>
                <a:gd name="T2" fmla="*/ 0 w 20"/>
                <a:gd name="T3" fmla="*/ 11 h 20"/>
                <a:gd name="T4" fmla="*/ 0 w 20"/>
                <a:gd name="T5" fmla="*/ 13 h 20"/>
                <a:gd name="T6" fmla="*/ 0 w 20"/>
                <a:gd name="T7" fmla="*/ 18 h 20"/>
                <a:gd name="T8" fmla="*/ 2 w 20"/>
                <a:gd name="T9" fmla="*/ 20 h 20"/>
                <a:gd name="T10" fmla="*/ 7 w 20"/>
                <a:gd name="T11" fmla="*/ 20 h 20"/>
                <a:gd name="T12" fmla="*/ 7 w 20"/>
                <a:gd name="T13" fmla="*/ 20 h 20"/>
                <a:gd name="T14" fmla="*/ 11 w 20"/>
                <a:gd name="T15" fmla="*/ 20 h 20"/>
                <a:gd name="T16" fmla="*/ 13 w 20"/>
                <a:gd name="T17" fmla="*/ 18 h 20"/>
                <a:gd name="T18" fmla="*/ 20 w 20"/>
                <a:gd name="T19" fmla="*/ 9 h 20"/>
                <a:gd name="T20" fmla="*/ 20 w 20"/>
                <a:gd name="T21" fmla="*/ 9 h 20"/>
                <a:gd name="T22" fmla="*/ 20 w 20"/>
                <a:gd name="T23" fmla="*/ 6 h 20"/>
                <a:gd name="T24" fmla="*/ 20 w 20"/>
                <a:gd name="T25" fmla="*/ 2 h 20"/>
                <a:gd name="T26" fmla="*/ 18 w 20"/>
                <a:gd name="T27" fmla="*/ 2 h 20"/>
                <a:gd name="T28" fmla="*/ 13 w 20"/>
                <a:gd name="T29" fmla="*/ 0 h 20"/>
                <a:gd name="T30" fmla="*/ 13 w 20"/>
                <a:gd name="T31" fmla="*/ 0 h 20"/>
                <a:gd name="T32" fmla="*/ 7 w 20"/>
                <a:gd name="T33" fmla="*/ 4 h 20"/>
                <a:gd name="T34" fmla="*/ 0 w 2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0" y="11"/>
                  </a:moveTo>
                  <a:lnTo>
                    <a:pt x="0" y="11"/>
                  </a:lnTo>
                  <a:lnTo>
                    <a:pt x="0" y="13"/>
                  </a:lnTo>
                  <a:lnTo>
                    <a:pt x="0" y="18"/>
                  </a:lnTo>
                  <a:lnTo>
                    <a:pt x="2" y="20"/>
                  </a:lnTo>
                  <a:lnTo>
                    <a:pt x="7" y="20"/>
                  </a:lnTo>
                  <a:lnTo>
                    <a:pt x="11" y="20"/>
                  </a:lnTo>
                  <a:lnTo>
                    <a:pt x="13" y="18"/>
                  </a:lnTo>
                  <a:lnTo>
                    <a:pt x="20" y="9"/>
                  </a:lnTo>
                  <a:lnTo>
                    <a:pt x="20" y="6"/>
                  </a:lnTo>
                  <a:lnTo>
                    <a:pt x="20" y="2"/>
                  </a:lnTo>
                  <a:lnTo>
                    <a:pt x="18" y="2"/>
                  </a:lnTo>
                  <a:lnTo>
                    <a:pt x="13" y="0"/>
                  </a:lnTo>
                  <a:lnTo>
                    <a:pt x="7"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7" name="Freeform 2844">
              <a:extLst>
                <a:ext uri="{FF2B5EF4-FFF2-40B4-BE49-F238E27FC236}">
                  <a16:creationId xmlns:a16="http://schemas.microsoft.com/office/drawing/2014/main" xmlns="" id="{7B33CE48-34F8-9C4F-97FC-5408C4DE9378}"/>
                </a:ext>
              </a:extLst>
            </p:cNvPr>
            <p:cNvSpPr>
              <a:spLocks/>
            </p:cNvSpPr>
            <p:nvPr/>
          </p:nvSpPr>
          <p:spPr bwMode="auto">
            <a:xfrm>
              <a:off x="3085" y="3087"/>
              <a:ext cx="20" cy="20"/>
            </a:xfrm>
            <a:custGeom>
              <a:avLst/>
              <a:gdLst>
                <a:gd name="T0" fmla="*/ 0 w 20"/>
                <a:gd name="T1" fmla="*/ 11 h 20"/>
                <a:gd name="T2" fmla="*/ 0 w 20"/>
                <a:gd name="T3" fmla="*/ 11 h 20"/>
                <a:gd name="T4" fmla="*/ 0 w 20"/>
                <a:gd name="T5" fmla="*/ 13 h 20"/>
                <a:gd name="T6" fmla="*/ 0 w 20"/>
                <a:gd name="T7" fmla="*/ 18 h 20"/>
                <a:gd name="T8" fmla="*/ 2 w 20"/>
                <a:gd name="T9" fmla="*/ 20 h 20"/>
                <a:gd name="T10" fmla="*/ 7 w 20"/>
                <a:gd name="T11" fmla="*/ 20 h 20"/>
                <a:gd name="T12" fmla="*/ 7 w 20"/>
                <a:gd name="T13" fmla="*/ 20 h 20"/>
                <a:gd name="T14" fmla="*/ 11 w 20"/>
                <a:gd name="T15" fmla="*/ 20 h 20"/>
                <a:gd name="T16" fmla="*/ 13 w 20"/>
                <a:gd name="T17" fmla="*/ 18 h 20"/>
                <a:gd name="T18" fmla="*/ 20 w 20"/>
                <a:gd name="T19" fmla="*/ 9 h 20"/>
                <a:gd name="T20" fmla="*/ 20 w 20"/>
                <a:gd name="T21" fmla="*/ 9 h 20"/>
                <a:gd name="T22" fmla="*/ 20 w 20"/>
                <a:gd name="T23" fmla="*/ 6 h 20"/>
                <a:gd name="T24" fmla="*/ 20 w 20"/>
                <a:gd name="T25" fmla="*/ 2 h 20"/>
                <a:gd name="T26" fmla="*/ 18 w 20"/>
                <a:gd name="T27" fmla="*/ 2 h 20"/>
                <a:gd name="T28" fmla="*/ 13 w 20"/>
                <a:gd name="T29" fmla="*/ 0 h 20"/>
                <a:gd name="T30" fmla="*/ 13 w 20"/>
                <a:gd name="T31" fmla="*/ 0 h 20"/>
                <a:gd name="T32" fmla="*/ 7 w 20"/>
                <a:gd name="T33" fmla="*/ 4 h 20"/>
                <a:gd name="T34" fmla="*/ 0 w 20"/>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20">
                  <a:moveTo>
                    <a:pt x="0" y="11"/>
                  </a:moveTo>
                  <a:lnTo>
                    <a:pt x="0" y="11"/>
                  </a:lnTo>
                  <a:lnTo>
                    <a:pt x="0" y="13"/>
                  </a:lnTo>
                  <a:lnTo>
                    <a:pt x="0" y="18"/>
                  </a:lnTo>
                  <a:lnTo>
                    <a:pt x="2" y="20"/>
                  </a:lnTo>
                  <a:lnTo>
                    <a:pt x="7" y="20"/>
                  </a:lnTo>
                  <a:lnTo>
                    <a:pt x="11" y="20"/>
                  </a:lnTo>
                  <a:lnTo>
                    <a:pt x="13" y="18"/>
                  </a:lnTo>
                  <a:lnTo>
                    <a:pt x="20" y="9"/>
                  </a:lnTo>
                  <a:lnTo>
                    <a:pt x="20" y="6"/>
                  </a:lnTo>
                  <a:lnTo>
                    <a:pt x="20" y="2"/>
                  </a:lnTo>
                  <a:lnTo>
                    <a:pt x="18" y="2"/>
                  </a:lnTo>
                  <a:lnTo>
                    <a:pt x="13" y="0"/>
                  </a:lnTo>
                  <a:lnTo>
                    <a:pt x="7"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8" name="Freeform 2845">
              <a:extLst>
                <a:ext uri="{FF2B5EF4-FFF2-40B4-BE49-F238E27FC236}">
                  <a16:creationId xmlns:a16="http://schemas.microsoft.com/office/drawing/2014/main" xmlns="" id="{336E738A-5A29-2D4A-A9F6-9A9AF0D4B230}"/>
                </a:ext>
              </a:extLst>
            </p:cNvPr>
            <p:cNvSpPr>
              <a:spLocks/>
            </p:cNvSpPr>
            <p:nvPr/>
          </p:nvSpPr>
          <p:spPr bwMode="auto">
            <a:xfrm>
              <a:off x="3067" y="3087"/>
              <a:ext cx="20" cy="20"/>
            </a:xfrm>
            <a:custGeom>
              <a:avLst/>
              <a:gdLst>
                <a:gd name="T0" fmla="*/ 0 w 20"/>
                <a:gd name="T1" fmla="*/ 11 h 20"/>
                <a:gd name="T2" fmla="*/ 0 w 20"/>
                <a:gd name="T3" fmla="*/ 11 h 20"/>
                <a:gd name="T4" fmla="*/ 0 w 20"/>
                <a:gd name="T5" fmla="*/ 15 h 20"/>
                <a:gd name="T6" fmla="*/ 0 w 20"/>
                <a:gd name="T7" fmla="*/ 18 h 20"/>
                <a:gd name="T8" fmla="*/ 2 w 20"/>
                <a:gd name="T9" fmla="*/ 20 h 20"/>
                <a:gd name="T10" fmla="*/ 4 w 20"/>
                <a:gd name="T11" fmla="*/ 20 h 20"/>
                <a:gd name="T12" fmla="*/ 4 w 20"/>
                <a:gd name="T13" fmla="*/ 20 h 20"/>
                <a:gd name="T14" fmla="*/ 13 w 20"/>
                <a:gd name="T15" fmla="*/ 18 h 20"/>
                <a:gd name="T16" fmla="*/ 18 w 20"/>
                <a:gd name="T17" fmla="*/ 11 h 20"/>
                <a:gd name="T18" fmla="*/ 18 w 20"/>
                <a:gd name="T19" fmla="*/ 11 h 20"/>
                <a:gd name="T20" fmla="*/ 20 w 20"/>
                <a:gd name="T21" fmla="*/ 6 h 20"/>
                <a:gd name="T22" fmla="*/ 18 w 20"/>
                <a:gd name="T23" fmla="*/ 4 h 20"/>
                <a:gd name="T24" fmla="*/ 18 w 20"/>
                <a:gd name="T25" fmla="*/ 2 h 20"/>
                <a:gd name="T26" fmla="*/ 13 w 20"/>
                <a:gd name="T27" fmla="*/ 0 h 20"/>
                <a:gd name="T28" fmla="*/ 13 w 20"/>
                <a:gd name="T29" fmla="*/ 0 h 20"/>
                <a:gd name="T30" fmla="*/ 7 w 20"/>
                <a:gd name="T31" fmla="*/ 4 h 20"/>
                <a:gd name="T32" fmla="*/ 0 w 2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0" y="11"/>
                  </a:moveTo>
                  <a:lnTo>
                    <a:pt x="0" y="11"/>
                  </a:lnTo>
                  <a:lnTo>
                    <a:pt x="0" y="15"/>
                  </a:lnTo>
                  <a:lnTo>
                    <a:pt x="0" y="18"/>
                  </a:lnTo>
                  <a:lnTo>
                    <a:pt x="2" y="20"/>
                  </a:lnTo>
                  <a:lnTo>
                    <a:pt x="4" y="20"/>
                  </a:lnTo>
                  <a:lnTo>
                    <a:pt x="13" y="18"/>
                  </a:lnTo>
                  <a:lnTo>
                    <a:pt x="18" y="11"/>
                  </a:lnTo>
                  <a:lnTo>
                    <a:pt x="20" y="6"/>
                  </a:lnTo>
                  <a:lnTo>
                    <a:pt x="18" y="4"/>
                  </a:lnTo>
                  <a:lnTo>
                    <a:pt x="18" y="2"/>
                  </a:lnTo>
                  <a:lnTo>
                    <a:pt x="13" y="0"/>
                  </a:lnTo>
                  <a:lnTo>
                    <a:pt x="7"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29" name="Freeform 2846">
              <a:extLst>
                <a:ext uri="{FF2B5EF4-FFF2-40B4-BE49-F238E27FC236}">
                  <a16:creationId xmlns:a16="http://schemas.microsoft.com/office/drawing/2014/main" xmlns="" id="{4DA01100-4E6A-BF46-8416-BC44F394ABB8}"/>
                </a:ext>
              </a:extLst>
            </p:cNvPr>
            <p:cNvSpPr>
              <a:spLocks/>
            </p:cNvSpPr>
            <p:nvPr/>
          </p:nvSpPr>
          <p:spPr bwMode="auto">
            <a:xfrm>
              <a:off x="3067" y="3087"/>
              <a:ext cx="20" cy="20"/>
            </a:xfrm>
            <a:custGeom>
              <a:avLst/>
              <a:gdLst>
                <a:gd name="T0" fmla="*/ 0 w 20"/>
                <a:gd name="T1" fmla="*/ 11 h 20"/>
                <a:gd name="T2" fmla="*/ 0 w 20"/>
                <a:gd name="T3" fmla="*/ 11 h 20"/>
                <a:gd name="T4" fmla="*/ 0 w 20"/>
                <a:gd name="T5" fmla="*/ 15 h 20"/>
                <a:gd name="T6" fmla="*/ 0 w 20"/>
                <a:gd name="T7" fmla="*/ 18 h 20"/>
                <a:gd name="T8" fmla="*/ 2 w 20"/>
                <a:gd name="T9" fmla="*/ 20 h 20"/>
                <a:gd name="T10" fmla="*/ 4 w 20"/>
                <a:gd name="T11" fmla="*/ 20 h 20"/>
                <a:gd name="T12" fmla="*/ 4 w 20"/>
                <a:gd name="T13" fmla="*/ 20 h 20"/>
                <a:gd name="T14" fmla="*/ 13 w 20"/>
                <a:gd name="T15" fmla="*/ 18 h 20"/>
                <a:gd name="T16" fmla="*/ 18 w 20"/>
                <a:gd name="T17" fmla="*/ 11 h 20"/>
                <a:gd name="T18" fmla="*/ 18 w 20"/>
                <a:gd name="T19" fmla="*/ 11 h 20"/>
                <a:gd name="T20" fmla="*/ 20 w 20"/>
                <a:gd name="T21" fmla="*/ 6 h 20"/>
                <a:gd name="T22" fmla="*/ 18 w 20"/>
                <a:gd name="T23" fmla="*/ 4 h 20"/>
                <a:gd name="T24" fmla="*/ 18 w 20"/>
                <a:gd name="T25" fmla="*/ 2 h 20"/>
                <a:gd name="T26" fmla="*/ 13 w 20"/>
                <a:gd name="T27" fmla="*/ 0 h 20"/>
                <a:gd name="T28" fmla="*/ 13 w 20"/>
                <a:gd name="T29" fmla="*/ 0 h 20"/>
                <a:gd name="T30" fmla="*/ 7 w 20"/>
                <a:gd name="T31" fmla="*/ 4 h 20"/>
                <a:gd name="T32" fmla="*/ 0 w 2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0" y="11"/>
                  </a:moveTo>
                  <a:lnTo>
                    <a:pt x="0" y="11"/>
                  </a:lnTo>
                  <a:lnTo>
                    <a:pt x="0" y="15"/>
                  </a:lnTo>
                  <a:lnTo>
                    <a:pt x="0" y="18"/>
                  </a:lnTo>
                  <a:lnTo>
                    <a:pt x="2" y="20"/>
                  </a:lnTo>
                  <a:lnTo>
                    <a:pt x="4" y="20"/>
                  </a:lnTo>
                  <a:lnTo>
                    <a:pt x="13" y="18"/>
                  </a:lnTo>
                  <a:lnTo>
                    <a:pt x="18" y="11"/>
                  </a:lnTo>
                  <a:lnTo>
                    <a:pt x="20" y="6"/>
                  </a:lnTo>
                  <a:lnTo>
                    <a:pt x="18" y="4"/>
                  </a:lnTo>
                  <a:lnTo>
                    <a:pt x="18" y="2"/>
                  </a:lnTo>
                  <a:lnTo>
                    <a:pt x="13" y="0"/>
                  </a:lnTo>
                  <a:lnTo>
                    <a:pt x="7"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0" name="Freeform 2847">
              <a:extLst>
                <a:ext uri="{FF2B5EF4-FFF2-40B4-BE49-F238E27FC236}">
                  <a16:creationId xmlns:a16="http://schemas.microsoft.com/office/drawing/2014/main" xmlns="" id="{16E49EF2-91EB-6943-B426-A442E650D652}"/>
                </a:ext>
              </a:extLst>
            </p:cNvPr>
            <p:cNvSpPr>
              <a:spLocks/>
            </p:cNvSpPr>
            <p:nvPr/>
          </p:nvSpPr>
          <p:spPr bwMode="auto">
            <a:xfrm>
              <a:off x="3046" y="3089"/>
              <a:ext cx="23" cy="18"/>
            </a:xfrm>
            <a:custGeom>
              <a:avLst/>
              <a:gdLst>
                <a:gd name="T0" fmla="*/ 3 w 23"/>
                <a:gd name="T1" fmla="*/ 9 h 18"/>
                <a:gd name="T2" fmla="*/ 3 w 23"/>
                <a:gd name="T3" fmla="*/ 9 h 18"/>
                <a:gd name="T4" fmla="*/ 0 w 23"/>
                <a:gd name="T5" fmla="*/ 13 h 18"/>
                <a:gd name="T6" fmla="*/ 3 w 23"/>
                <a:gd name="T7" fmla="*/ 16 h 18"/>
                <a:gd name="T8" fmla="*/ 5 w 23"/>
                <a:gd name="T9" fmla="*/ 18 h 18"/>
                <a:gd name="T10" fmla="*/ 7 w 23"/>
                <a:gd name="T11" fmla="*/ 18 h 18"/>
                <a:gd name="T12" fmla="*/ 7 w 23"/>
                <a:gd name="T13" fmla="*/ 18 h 18"/>
                <a:gd name="T14" fmla="*/ 16 w 23"/>
                <a:gd name="T15" fmla="*/ 16 h 18"/>
                <a:gd name="T16" fmla="*/ 21 w 23"/>
                <a:gd name="T17" fmla="*/ 9 h 18"/>
                <a:gd name="T18" fmla="*/ 21 w 23"/>
                <a:gd name="T19" fmla="*/ 9 h 18"/>
                <a:gd name="T20" fmla="*/ 23 w 23"/>
                <a:gd name="T21" fmla="*/ 4 h 18"/>
                <a:gd name="T22" fmla="*/ 21 w 23"/>
                <a:gd name="T23" fmla="*/ 2 h 18"/>
                <a:gd name="T24" fmla="*/ 19 w 23"/>
                <a:gd name="T25" fmla="*/ 0 h 18"/>
                <a:gd name="T26" fmla="*/ 16 w 23"/>
                <a:gd name="T27" fmla="*/ 0 h 18"/>
                <a:gd name="T28" fmla="*/ 16 w 23"/>
                <a:gd name="T29" fmla="*/ 0 h 18"/>
                <a:gd name="T30" fmla="*/ 10 w 23"/>
                <a:gd name="T31" fmla="*/ 2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0" y="13"/>
                  </a:lnTo>
                  <a:lnTo>
                    <a:pt x="3" y="16"/>
                  </a:lnTo>
                  <a:lnTo>
                    <a:pt x="5" y="18"/>
                  </a:lnTo>
                  <a:lnTo>
                    <a:pt x="7" y="18"/>
                  </a:lnTo>
                  <a:lnTo>
                    <a:pt x="16" y="16"/>
                  </a:lnTo>
                  <a:lnTo>
                    <a:pt x="21" y="9"/>
                  </a:lnTo>
                  <a:lnTo>
                    <a:pt x="23" y="4"/>
                  </a:lnTo>
                  <a:lnTo>
                    <a:pt x="21" y="2"/>
                  </a:lnTo>
                  <a:lnTo>
                    <a:pt x="19" y="0"/>
                  </a:lnTo>
                  <a:lnTo>
                    <a:pt x="16" y="0"/>
                  </a:lnTo>
                  <a:lnTo>
                    <a:pt x="10"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1" name="Freeform 2848">
              <a:extLst>
                <a:ext uri="{FF2B5EF4-FFF2-40B4-BE49-F238E27FC236}">
                  <a16:creationId xmlns:a16="http://schemas.microsoft.com/office/drawing/2014/main" xmlns="" id="{265B6E90-F1A8-514C-A0B7-E7CC2F6D60B1}"/>
                </a:ext>
              </a:extLst>
            </p:cNvPr>
            <p:cNvSpPr>
              <a:spLocks/>
            </p:cNvSpPr>
            <p:nvPr/>
          </p:nvSpPr>
          <p:spPr bwMode="auto">
            <a:xfrm>
              <a:off x="3046" y="3089"/>
              <a:ext cx="23" cy="18"/>
            </a:xfrm>
            <a:custGeom>
              <a:avLst/>
              <a:gdLst>
                <a:gd name="T0" fmla="*/ 3 w 23"/>
                <a:gd name="T1" fmla="*/ 9 h 18"/>
                <a:gd name="T2" fmla="*/ 3 w 23"/>
                <a:gd name="T3" fmla="*/ 9 h 18"/>
                <a:gd name="T4" fmla="*/ 0 w 23"/>
                <a:gd name="T5" fmla="*/ 13 h 18"/>
                <a:gd name="T6" fmla="*/ 3 w 23"/>
                <a:gd name="T7" fmla="*/ 16 h 18"/>
                <a:gd name="T8" fmla="*/ 5 w 23"/>
                <a:gd name="T9" fmla="*/ 18 h 18"/>
                <a:gd name="T10" fmla="*/ 7 w 23"/>
                <a:gd name="T11" fmla="*/ 18 h 18"/>
                <a:gd name="T12" fmla="*/ 7 w 23"/>
                <a:gd name="T13" fmla="*/ 18 h 18"/>
                <a:gd name="T14" fmla="*/ 16 w 23"/>
                <a:gd name="T15" fmla="*/ 16 h 18"/>
                <a:gd name="T16" fmla="*/ 21 w 23"/>
                <a:gd name="T17" fmla="*/ 9 h 18"/>
                <a:gd name="T18" fmla="*/ 21 w 23"/>
                <a:gd name="T19" fmla="*/ 9 h 18"/>
                <a:gd name="T20" fmla="*/ 23 w 23"/>
                <a:gd name="T21" fmla="*/ 4 h 18"/>
                <a:gd name="T22" fmla="*/ 21 w 23"/>
                <a:gd name="T23" fmla="*/ 2 h 18"/>
                <a:gd name="T24" fmla="*/ 19 w 23"/>
                <a:gd name="T25" fmla="*/ 0 h 18"/>
                <a:gd name="T26" fmla="*/ 16 w 23"/>
                <a:gd name="T27" fmla="*/ 0 h 18"/>
                <a:gd name="T28" fmla="*/ 16 w 23"/>
                <a:gd name="T29" fmla="*/ 0 h 18"/>
                <a:gd name="T30" fmla="*/ 10 w 23"/>
                <a:gd name="T31" fmla="*/ 2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0" y="13"/>
                  </a:lnTo>
                  <a:lnTo>
                    <a:pt x="3" y="16"/>
                  </a:lnTo>
                  <a:lnTo>
                    <a:pt x="5" y="18"/>
                  </a:lnTo>
                  <a:lnTo>
                    <a:pt x="7" y="18"/>
                  </a:lnTo>
                  <a:lnTo>
                    <a:pt x="16" y="16"/>
                  </a:lnTo>
                  <a:lnTo>
                    <a:pt x="21" y="9"/>
                  </a:lnTo>
                  <a:lnTo>
                    <a:pt x="23" y="4"/>
                  </a:lnTo>
                  <a:lnTo>
                    <a:pt x="21" y="2"/>
                  </a:lnTo>
                  <a:lnTo>
                    <a:pt x="19" y="0"/>
                  </a:lnTo>
                  <a:lnTo>
                    <a:pt x="16" y="0"/>
                  </a:lnTo>
                  <a:lnTo>
                    <a:pt x="10"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2" name="Freeform 2849">
              <a:extLst>
                <a:ext uri="{FF2B5EF4-FFF2-40B4-BE49-F238E27FC236}">
                  <a16:creationId xmlns:a16="http://schemas.microsoft.com/office/drawing/2014/main" xmlns="" id="{37DE10C8-ED6F-3D40-9D82-FAC2C22AF971}"/>
                </a:ext>
              </a:extLst>
            </p:cNvPr>
            <p:cNvSpPr>
              <a:spLocks/>
            </p:cNvSpPr>
            <p:nvPr/>
          </p:nvSpPr>
          <p:spPr bwMode="auto">
            <a:xfrm>
              <a:off x="3028" y="3089"/>
              <a:ext cx="21" cy="20"/>
            </a:xfrm>
            <a:custGeom>
              <a:avLst/>
              <a:gdLst>
                <a:gd name="T0" fmla="*/ 3 w 21"/>
                <a:gd name="T1" fmla="*/ 9 h 20"/>
                <a:gd name="T2" fmla="*/ 3 w 21"/>
                <a:gd name="T3" fmla="*/ 9 h 20"/>
                <a:gd name="T4" fmla="*/ 0 w 21"/>
                <a:gd name="T5" fmla="*/ 13 h 20"/>
                <a:gd name="T6" fmla="*/ 0 w 21"/>
                <a:gd name="T7" fmla="*/ 16 h 20"/>
                <a:gd name="T8" fmla="*/ 3 w 21"/>
                <a:gd name="T9" fmla="*/ 18 h 20"/>
                <a:gd name="T10" fmla="*/ 5 w 21"/>
                <a:gd name="T11" fmla="*/ 20 h 20"/>
                <a:gd name="T12" fmla="*/ 5 w 21"/>
                <a:gd name="T13" fmla="*/ 20 h 20"/>
                <a:gd name="T14" fmla="*/ 14 w 21"/>
                <a:gd name="T15" fmla="*/ 16 h 20"/>
                <a:gd name="T16" fmla="*/ 21 w 21"/>
                <a:gd name="T17" fmla="*/ 9 h 20"/>
                <a:gd name="T18" fmla="*/ 21 w 21"/>
                <a:gd name="T19" fmla="*/ 9 h 20"/>
                <a:gd name="T20" fmla="*/ 21 w 21"/>
                <a:gd name="T21" fmla="*/ 4 h 20"/>
                <a:gd name="T22" fmla="*/ 21 w 21"/>
                <a:gd name="T23" fmla="*/ 2 h 20"/>
                <a:gd name="T24" fmla="*/ 18 w 21"/>
                <a:gd name="T25" fmla="*/ 0 h 20"/>
                <a:gd name="T26" fmla="*/ 16 w 21"/>
                <a:gd name="T27" fmla="*/ 0 h 20"/>
                <a:gd name="T28" fmla="*/ 16 w 21"/>
                <a:gd name="T29" fmla="*/ 0 h 20"/>
                <a:gd name="T30" fmla="*/ 7 w 21"/>
                <a:gd name="T31" fmla="*/ 2 h 20"/>
                <a:gd name="T32" fmla="*/ 3 w 2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0">
                  <a:moveTo>
                    <a:pt x="3" y="9"/>
                  </a:moveTo>
                  <a:lnTo>
                    <a:pt x="3" y="9"/>
                  </a:lnTo>
                  <a:lnTo>
                    <a:pt x="0" y="13"/>
                  </a:lnTo>
                  <a:lnTo>
                    <a:pt x="0" y="16"/>
                  </a:lnTo>
                  <a:lnTo>
                    <a:pt x="3" y="18"/>
                  </a:lnTo>
                  <a:lnTo>
                    <a:pt x="5" y="20"/>
                  </a:lnTo>
                  <a:lnTo>
                    <a:pt x="14" y="16"/>
                  </a:lnTo>
                  <a:lnTo>
                    <a:pt x="21" y="9"/>
                  </a:lnTo>
                  <a:lnTo>
                    <a:pt x="21" y="4"/>
                  </a:lnTo>
                  <a:lnTo>
                    <a:pt x="21" y="2"/>
                  </a:lnTo>
                  <a:lnTo>
                    <a:pt x="18" y="0"/>
                  </a:lnTo>
                  <a:lnTo>
                    <a:pt x="16" y="0"/>
                  </a:lnTo>
                  <a:lnTo>
                    <a:pt x="7"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3" name="Freeform 2850">
              <a:extLst>
                <a:ext uri="{FF2B5EF4-FFF2-40B4-BE49-F238E27FC236}">
                  <a16:creationId xmlns:a16="http://schemas.microsoft.com/office/drawing/2014/main" xmlns="" id="{E84D2408-C10D-F34E-808F-BD7DBF7D67B9}"/>
                </a:ext>
              </a:extLst>
            </p:cNvPr>
            <p:cNvSpPr>
              <a:spLocks/>
            </p:cNvSpPr>
            <p:nvPr/>
          </p:nvSpPr>
          <p:spPr bwMode="auto">
            <a:xfrm>
              <a:off x="3028" y="3089"/>
              <a:ext cx="21" cy="20"/>
            </a:xfrm>
            <a:custGeom>
              <a:avLst/>
              <a:gdLst>
                <a:gd name="T0" fmla="*/ 3 w 21"/>
                <a:gd name="T1" fmla="*/ 9 h 20"/>
                <a:gd name="T2" fmla="*/ 3 w 21"/>
                <a:gd name="T3" fmla="*/ 9 h 20"/>
                <a:gd name="T4" fmla="*/ 0 w 21"/>
                <a:gd name="T5" fmla="*/ 13 h 20"/>
                <a:gd name="T6" fmla="*/ 0 w 21"/>
                <a:gd name="T7" fmla="*/ 16 h 20"/>
                <a:gd name="T8" fmla="*/ 3 w 21"/>
                <a:gd name="T9" fmla="*/ 18 h 20"/>
                <a:gd name="T10" fmla="*/ 5 w 21"/>
                <a:gd name="T11" fmla="*/ 20 h 20"/>
                <a:gd name="T12" fmla="*/ 5 w 21"/>
                <a:gd name="T13" fmla="*/ 20 h 20"/>
                <a:gd name="T14" fmla="*/ 14 w 21"/>
                <a:gd name="T15" fmla="*/ 16 h 20"/>
                <a:gd name="T16" fmla="*/ 21 w 21"/>
                <a:gd name="T17" fmla="*/ 9 h 20"/>
                <a:gd name="T18" fmla="*/ 21 w 21"/>
                <a:gd name="T19" fmla="*/ 9 h 20"/>
                <a:gd name="T20" fmla="*/ 21 w 21"/>
                <a:gd name="T21" fmla="*/ 4 h 20"/>
                <a:gd name="T22" fmla="*/ 21 w 21"/>
                <a:gd name="T23" fmla="*/ 2 h 20"/>
                <a:gd name="T24" fmla="*/ 18 w 21"/>
                <a:gd name="T25" fmla="*/ 0 h 20"/>
                <a:gd name="T26" fmla="*/ 16 w 21"/>
                <a:gd name="T27" fmla="*/ 0 h 20"/>
                <a:gd name="T28" fmla="*/ 16 w 21"/>
                <a:gd name="T29" fmla="*/ 0 h 20"/>
                <a:gd name="T30" fmla="*/ 7 w 21"/>
                <a:gd name="T31" fmla="*/ 2 h 20"/>
                <a:gd name="T32" fmla="*/ 3 w 2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20">
                  <a:moveTo>
                    <a:pt x="3" y="9"/>
                  </a:moveTo>
                  <a:lnTo>
                    <a:pt x="3" y="9"/>
                  </a:lnTo>
                  <a:lnTo>
                    <a:pt x="0" y="13"/>
                  </a:lnTo>
                  <a:lnTo>
                    <a:pt x="0" y="16"/>
                  </a:lnTo>
                  <a:lnTo>
                    <a:pt x="3" y="18"/>
                  </a:lnTo>
                  <a:lnTo>
                    <a:pt x="5" y="20"/>
                  </a:lnTo>
                  <a:lnTo>
                    <a:pt x="14" y="16"/>
                  </a:lnTo>
                  <a:lnTo>
                    <a:pt x="21" y="9"/>
                  </a:lnTo>
                  <a:lnTo>
                    <a:pt x="21" y="4"/>
                  </a:lnTo>
                  <a:lnTo>
                    <a:pt x="21" y="2"/>
                  </a:lnTo>
                  <a:lnTo>
                    <a:pt x="18" y="0"/>
                  </a:lnTo>
                  <a:lnTo>
                    <a:pt x="16" y="0"/>
                  </a:lnTo>
                  <a:lnTo>
                    <a:pt x="7"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4" name="Freeform 2851">
              <a:extLst>
                <a:ext uri="{FF2B5EF4-FFF2-40B4-BE49-F238E27FC236}">
                  <a16:creationId xmlns:a16="http://schemas.microsoft.com/office/drawing/2014/main" xmlns="" id="{33C9D119-8647-F340-B01B-5CD69B73B6BE}"/>
                </a:ext>
              </a:extLst>
            </p:cNvPr>
            <p:cNvSpPr>
              <a:spLocks/>
            </p:cNvSpPr>
            <p:nvPr/>
          </p:nvSpPr>
          <p:spPr bwMode="auto">
            <a:xfrm>
              <a:off x="3008" y="3089"/>
              <a:ext cx="23" cy="20"/>
            </a:xfrm>
            <a:custGeom>
              <a:avLst/>
              <a:gdLst>
                <a:gd name="T0" fmla="*/ 2 w 23"/>
                <a:gd name="T1" fmla="*/ 9 h 20"/>
                <a:gd name="T2" fmla="*/ 2 w 23"/>
                <a:gd name="T3" fmla="*/ 9 h 20"/>
                <a:gd name="T4" fmla="*/ 0 w 23"/>
                <a:gd name="T5" fmla="*/ 13 h 20"/>
                <a:gd name="T6" fmla="*/ 2 w 23"/>
                <a:gd name="T7" fmla="*/ 16 h 20"/>
                <a:gd name="T8" fmla="*/ 2 w 23"/>
                <a:gd name="T9" fmla="*/ 18 h 20"/>
                <a:gd name="T10" fmla="*/ 7 w 23"/>
                <a:gd name="T11" fmla="*/ 20 h 20"/>
                <a:gd name="T12" fmla="*/ 7 w 23"/>
                <a:gd name="T13" fmla="*/ 20 h 20"/>
                <a:gd name="T14" fmla="*/ 16 w 23"/>
                <a:gd name="T15" fmla="*/ 16 h 20"/>
                <a:gd name="T16" fmla="*/ 20 w 23"/>
                <a:gd name="T17" fmla="*/ 9 h 20"/>
                <a:gd name="T18" fmla="*/ 20 w 23"/>
                <a:gd name="T19" fmla="*/ 9 h 20"/>
                <a:gd name="T20" fmla="*/ 23 w 23"/>
                <a:gd name="T21" fmla="*/ 4 h 20"/>
                <a:gd name="T22" fmla="*/ 23 w 23"/>
                <a:gd name="T23" fmla="*/ 2 h 20"/>
                <a:gd name="T24" fmla="*/ 20 w 23"/>
                <a:gd name="T25" fmla="*/ 0 h 20"/>
                <a:gd name="T26" fmla="*/ 18 w 23"/>
                <a:gd name="T27" fmla="*/ 0 h 20"/>
                <a:gd name="T28" fmla="*/ 18 w 23"/>
                <a:gd name="T29" fmla="*/ 0 h 20"/>
                <a:gd name="T30" fmla="*/ 9 w 23"/>
                <a:gd name="T31" fmla="*/ 2 h 20"/>
                <a:gd name="T32" fmla="*/ 2 w 2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0">
                  <a:moveTo>
                    <a:pt x="2" y="9"/>
                  </a:moveTo>
                  <a:lnTo>
                    <a:pt x="2" y="9"/>
                  </a:lnTo>
                  <a:lnTo>
                    <a:pt x="0" y="13"/>
                  </a:lnTo>
                  <a:lnTo>
                    <a:pt x="2" y="16"/>
                  </a:lnTo>
                  <a:lnTo>
                    <a:pt x="2" y="18"/>
                  </a:lnTo>
                  <a:lnTo>
                    <a:pt x="7" y="20"/>
                  </a:lnTo>
                  <a:lnTo>
                    <a:pt x="16" y="16"/>
                  </a:lnTo>
                  <a:lnTo>
                    <a:pt x="20" y="9"/>
                  </a:lnTo>
                  <a:lnTo>
                    <a:pt x="23" y="4"/>
                  </a:lnTo>
                  <a:lnTo>
                    <a:pt x="23" y="2"/>
                  </a:lnTo>
                  <a:lnTo>
                    <a:pt x="20" y="0"/>
                  </a:lnTo>
                  <a:lnTo>
                    <a:pt x="18"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5" name="Freeform 2852">
              <a:extLst>
                <a:ext uri="{FF2B5EF4-FFF2-40B4-BE49-F238E27FC236}">
                  <a16:creationId xmlns:a16="http://schemas.microsoft.com/office/drawing/2014/main" xmlns="" id="{C92E40B4-A8C2-7346-B43B-35C263628E8A}"/>
                </a:ext>
              </a:extLst>
            </p:cNvPr>
            <p:cNvSpPr>
              <a:spLocks/>
            </p:cNvSpPr>
            <p:nvPr/>
          </p:nvSpPr>
          <p:spPr bwMode="auto">
            <a:xfrm>
              <a:off x="3008" y="3089"/>
              <a:ext cx="23" cy="20"/>
            </a:xfrm>
            <a:custGeom>
              <a:avLst/>
              <a:gdLst>
                <a:gd name="T0" fmla="*/ 2 w 23"/>
                <a:gd name="T1" fmla="*/ 9 h 20"/>
                <a:gd name="T2" fmla="*/ 2 w 23"/>
                <a:gd name="T3" fmla="*/ 9 h 20"/>
                <a:gd name="T4" fmla="*/ 0 w 23"/>
                <a:gd name="T5" fmla="*/ 13 h 20"/>
                <a:gd name="T6" fmla="*/ 2 w 23"/>
                <a:gd name="T7" fmla="*/ 16 h 20"/>
                <a:gd name="T8" fmla="*/ 2 w 23"/>
                <a:gd name="T9" fmla="*/ 18 h 20"/>
                <a:gd name="T10" fmla="*/ 7 w 23"/>
                <a:gd name="T11" fmla="*/ 20 h 20"/>
                <a:gd name="T12" fmla="*/ 7 w 23"/>
                <a:gd name="T13" fmla="*/ 20 h 20"/>
                <a:gd name="T14" fmla="*/ 16 w 23"/>
                <a:gd name="T15" fmla="*/ 16 h 20"/>
                <a:gd name="T16" fmla="*/ 20 w 23"/>
                <a:gd name="T17" fmla="*/ 9 h 20"/>
                <a:gd name="T18" fmla="*/ 20 w 23"/>
                <a:gd name="T19" fmla="*/ 9 h 20"/>
                <a:gd name="T20" fmla="*/ 23 w 23"/>
                <a:gd name="T21" fmla="*/ 4 h 20"/>
                <a:gd name="T22" fmla="*/ 23 w 23"/>
                <a:gd name="T23" fmla="*/ 2 h 20"/>
                <a:gd name="T24" fmla="*/ 20 w 23"/>
                <a:gd name="T25" fmla="*/ 0 h 20"/>
                <a:gd name="T26" fmla="*/ 18 w 23"/>
                <a:gd name="T27" fmla="*/ 0 h 20"/>
                <a:gd name="T28" fmla="*/ 18 w 23"/>
                <a:gd name="T29" fmla="*/ 0 h 20"/>
                <a:gd name="T30" fmla="*/ 9 w 23"/>
                <a:gd name="T31" fmla="*/ 2 h 20"/>
                <a:gd name="T32" fmla="*/ 2 w 2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0">
                  <a:moveTo>
                    <a:pt x="2" y="9"/>
                  </a:moveTo>
                  <a:lnTo>
                    <a:pt x="2" y="9"/>
                  </a:lnTo>
                  <a:lnTo>
                    <a:pt x="0" y="13"/>
                  </a:lnTo>
                  <a:lnTo>
                    <a:pt x="2" y="16"/>
                  </a:lnTo>
                  <a:lnTo>
                    <a:pt x="2" y="18"/>
                  </a:lnTo>
                  <a:lnTo>
                    <a:pt x="7" y="20"/>
                  </a:lnTo>
                  <a:lnTo>
                    <a:pt x="16" y="16"/>
                  </a:lnTo>
                  <a:lnTo>
                    <a:pt x="20" y="9"/>
                  </a:lnTo>
                  <a:lnTo>
                    <a:pt x="23" y="4"/>
                  </a:lnTo>
                  <a:lnTo>
                    <a:pt x="23" y="2"/>
                  </a:lnTo>
                  <a:lnTo>
                    <a:pt x="20" y="0"/>
                  </a:lnTo>
                  <a:lnTo>
                    <a:pt x="18"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6" name="Freeform 2853">
              <a:extLst>
                <a:ext uri="{FF2B5EF4-FFF2-40B4-BE49-F238E27FC236}">
                  <a16:creationId xmlns:a16="http://schemas.microsoft.com/office/drawing/2014/main" xmlns="" id="{5C3A1CB7-9AF1-7C41-B574-3F95C2094205}"/>
                </a:ext>
              </a:extLst>
            </p:cNvPr>
            <p:cNvSpPr>
              <a:spLocks/>
            </p:cNvSpPr>
            <p:nvPr/>
          </p:nvSpPr>
          <p:spPr bwMode="auto">
            <a:xfrm>
              <a:off x="2650" y="3096"/>
              <a:ext cx="36" cy="20"/>
            </a:xfrm>
            <a:custGeom>
              <a:avLst/>
              <a:gdLst>
                <a:gd name="T0" fmla="*/ 5 w 36"/>
                <a:gd name="T1" fmla="*/ 9 h 20"/>
                <a:gd name="T2" fmla="*/ 5 w 36"/>
                <a:gd name="T3" fmla="*/ 9 h 20"/>
                <a:gd name="T4" fmla="*/ 0 w 36"/>
                <a:gd name="T5" fmla="*/ 13 h 20"/>
                <a:gd name="T6" fmla="*/ 0 w 36"/>
                <a:gd name="T7" fmla="*/ 15 h 20"/>
                <a:gd name="T8" fmla="*/ 2 w 36"/>
                <a:gd name="T9" fmla="*/ 18 h 20"/>
                <a:gd name="T10" fmla="*/ 7 w 36"/>
                <a:gd name="T11" fmla="*/ 20 h 20"/>
                <a:gd name="T12" fmla="*/ 7 w 36"/>
                <a:gd name="T13" fmla="*/ 20 h 20"/>
                <a:gd name="T14" fmla="*/ 18 w 36"/>
                <a:gd name="T15" fmla="*/ 15 h 20"/>
                <a:gd name="T16" fmla="*/ 32 w 36"/>
                <a:gd name="T17" fmla="*/ 9 h 20"/>
                <a:gd name="T18" fmla="*/ 32 w 36"/>
                <a:gd name="T19" fmla="*/ 9 h 20"/>
                <a:gd name="T20" fmla="*/ 34 w 36"/>
                <a:gd name="T21" fmla="*/ 4 h 20"/>
                <a:gd name="T22" fmla="*/ 36 w 36"/>
                <a:gd name="T23" fmla="*/ 2 h 20"/>
                <a:gd name="T24" fmla="*/ 34 w 36"/>
                <a:gd name="T25" fmla="*/ 0 h 20"/>
                <a:gd name="T26" fmla="*/ 29 w 36"/>
                <a:gd name="T27" fmla="*/ 0 h 20"/>
                <a:gd name="T28" fmla="*/ 29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0" y="13"/>
                  </a:lnTo>
                  <a:lnTo>
                    <a:pt x="0" y="15"/>
                  </a:lnTo>
                  <a:lnTo>
                    <a:pt x="2" y="18"/>
                  </a:lnTo>
                  <a:lnTo>
                    <a:pt x="7" y="20"/>
                  </a:lnTo>
                  <a:lnTo>
                    <a:pt x="18" y="15"/>
                  </a:lnTo>
                  <a:lnTo>
                    <a:pt x="32" y="9"/>
                  </a:lnTo>
                  <a:lnTo>
                    <a:pt x="34" y="4"/>
                  </a:lnTo>
                  <a:lnTo>
                    <a:pt x="36" y="2"/>
                  </a:lnTo>
                  <a:lnTo>
                    <a:pt x="34" y="0"/>
                  </a:lnTo>
                  <a:lnTo>
                    <a:pt x="29"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7" name="Freeform 2854">
              <a:extLst>
                <a:ext uri="{FF2B5EF4-FFF2-40B4-BE49-F238E27FC236}">
                  <a16:creationId xmlns:a16="http://schemas.microsoft.com/office/drawing/2014/main" xmlns="" id="{98A86B94-88F6-8240-9C9F-108D8A202206}"/>
                </a:ext>
              </a:extLst>
            </p:cNvPr>
            <p:cNvSpPr>
              <a:spLocks/>
            </p:cNvSpPr>
            <p:nvPr/>
          </p:nvSpPr>
          <p:spPr bwMode="auto">
            <a:xfrm>
              <a:off x="2650" y="3096"/>
              <a:ext cx="36" cy="20"/>
            </a:xfrm>
            <a:custGeom>
              <a:avLst/>
              <a:gdLst>
                <a:gd name="T0" fmla="*/ 5 w 36"/>
                <a:gd name="T1" fmla="*/ 9 h 20"/>
                <a:gd name="T2" fmla="*/ 5 w 36"/>
                <a:gd name="T3" fmla="*/ 9 h 20"/>
                <a:gd name="T4" fmla="*/ 0 w 36"/>
                <a:gd name="T5" fmla="*/ 13 h 20"/>
                <a:gd name="T6" fmla="*/ 0 w 36"/>
                <a:gd name="T7" fmla="*/ 15 h 20"/>
                <a:gd name="T8" fmla="*/ 2 w 36"/>
                <a:gd name="T9" fmla="*/ 18 h 20"/>
                <a:gd name="T10" fmla="*/ 7 w 36"/>
                <a:gd name="T11" fmla="*/ 20 h 20"/>
                <a:gd name="T12" fmla="*/ 7 w 36"/>
                <a:gd name="T13" fmla="*/ 20 h 20"/>
                <a:gd name="T14" fmla="*/ 18 w 36"/>
                <a:gd name="T15" fmla="*/ 15 h 20"/>
                <a:gd name="T16" fmla="*/ 32 w 36"/>
                <a:gd name="T17" fmla="*/ 9 h 20"/>
                <a:gd name="T18" fmla="*/ 32 w 36"/>
                <a:gd name="T19" fmla="*/ 9 h 20"/>
                <a:gd name="T20" fmla="*/ 34 w 36"/>
                <a:gd name="T21" fmla="*/ 4 h 20"/>
                <a:gd name="T22" fmla="*/ 36 w 36"/>
                <a:gd name="T23" fmla="*/ 2 h 20"/>
                <a:gd name="T24" fmla="*/ 34 w 36"/>
                <a:gd name="T25" fmla="*/ 0 h 20"/>
                <a:gd name="T26" fmla="*/ 29 w 36"/>
                <a:gd name="T27" fmla="*/ 0 h 20"/>
                <a:gd name="T28" fmla="*/ 29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0" y="13"/>
                  </a:lnTo>
                  <a:lnTo>
                    <a:pt x="0" y="15"/>
                  </a:lnTo>
                  <a:lnTo>
                    <a:pt x="2" y="18"/>
                  </a:lnTo>
                  <a:lnTo>
                    <a:pt x="7" y="20"/>
                  </a:lnTo>
                  <a:lnTo>
                    <a:pt x="18" y="15"/>
                  </a:lnTo>
                  <a:lnTo>
                    <a:pt x="32" y="9"/>
                  </a:lnTo>
                  <a:lnTo>
                    <a:pt x="34" y="4"/>
                  </a:lnTo>
                  <a:lnTo>
                    <a:pt x="36" y="2"/>
                  </a:lnTo>
                  <a:lnTo>
                    <a:pt x="34" y="0"/>
                  </a:lnTo>
                  <a:lnTo>
                    <a:pt x="29"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8" name="Freeform 2855">
              <a:extLst>
                <a:ext uri="{FF2B5EF4-FFF2-40B4-BE49-F238E27FC236}">
                  <a16:creationId xmlns:a16="http://schemas.microsoft.com/office/drawing/2014/main" xmlns="" id="{E0F60377-C668-364A-B015-A794E7637B2A}"/>
                </a:ext>
              </a:extLst>
            </p:cNvPr>
            <p:cNvSpPr>
              <a:spLocks/>
            </p:cNvSpPr>
            <p:nvPr/>
          </p:nvSpPr>
          <p:spPr bwMode="auto">
            <a:xfrm>
              <a:off x="2623" y="3096"/>
              <a:ext cx="36" cy="20"/>
            </a:xfrm>
            <a:custGeom>
              <a:avLst/>
              <a:gdLst>
                <a:gd name="T0" fmla="*/ 5 w 36"/>
                <a:gd name="T1" fmla="*/ 9 h 20"/>
                <a:gd name="T2" fmla="*/ 5 w 36"/>
                <a:gd name="T3" fmla="*/ 9 h 20"/>
                <a:gd name="T4" fmla="*/ 0 w 36"/>
                <a:gd name="T5" fmla="*/ 13 h 20"/>
                <a:gd name="T6" fmla="*/ 0 w 36"/>
                <a:gd name="T7" fmla="*/ 15 h 20"/>
                <a:gd name="T8" fmla="*/ 2 w 36"/>
                <a:gd name="T9" fmla="*/ 18 h 20"/>
                <a:gd name="T10" fmla="*/ 7 w 36"/>
                <a:gd name="T11" fmla="*/ 20 h 20"/>
                <a:gd name="T12" fmla="*/ 7 w 36"/>
                <a:gd name="T13" fmla="*/ 20 h 20"/>
                <a:gd name="T14" fmla="*/ 20 w 36"/>
                <a:gd name="T15" fmla="*/ 15 h 20"/>
                <a:gd name="T16" fmla="*/ 32 w 36"/>
                <a:gd name="T17" fmla="*/ 9 h 20"/>
                <a:gd name="T18" fmla="*/ 32 w 36"/>
                <a:gd name="T19" fmla="*/ 9 h 20"/>
                <a:gd name="T20" fmla="*/ 36 w 36"/>
                <a:gd name="T21" fmla="*/ 4 h 20"/>
                <a:gd name="T22" fmla="*/ 36 w 36"/>
                <a:gd name="T23" fmla="*/ 2 h 20"/>
                <a:gd name="T24" fmla="*/ 34 w 36"/>
                <a:gd name="T25" fmla="*/ 0 h 20"/>
                <a:gd name="T26" fmla="*/ 29 w 36"/>
                <a:gd name="T27" fmla="*/ 0 h 20"/>
                <a:gd name="T28" fmla="*/ 29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0" y="13"/>
                  </a:lnTo>
                  <a:lnTo>
                    <a:pt x="0" y="15"/>
                  </a:lnTo>
                  <a:lnTo>
                    <a:pt x="2" y="18"/>
                  </a:lnTo>
                  <a:lnTo>
                    <a:pt x="7" y="20"/>
                  </a:lnTo>
                  <a:lnTo>
                    <a:pt x="20" y="15"/>
                  </a:lnTo>
                  <a:lnTo>
                    <a:pt x="32" y="9"/>
                  </a:lnTo>
                  <a:lnTo>
                    <a:pt x="36" y="4"/>
                  </a:lnTo>
                  <a:lnTo>
                    <a:pt x="36" y="2"/>
                  </a:lnTo>
                  <a:lnTo>
                    <a:pt x="34" y="0"/>
                  </a:lnTo>
                  <a:lnTo>
                    <a:pt x="29"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39" name="Freeform 2856">
              <a:extLst>
                <a:ext uri="{FF2B5EF4-FFF2-40B4-BE49-F238E27FC236}">
                  <a16:creationId xmlns:a16="http://schemas.microsoft.com/office/drawing/2014/main" xmlns="" id="{CEE38C70-9954-0541-B594-EDDC78C6C12B}"/>
                </a:ext>
              </a:extLst>
            </p:cNvPr>
            <p:cNvSpPr>
              <a:spLocks/>
            </p:cNvSpPr>
            <p:nvPr/>
          </p:nvSpPr>
          <p:spPr bwMode="auto">
            <a:xfrm>
              <a:off x="2623" y="3096"/>
              <a:ext cx="36" cy="20"/>
            </a:xfrm>
            <a:custGeom>
              <a:avLst/>
              <a:gdLst>
                <a:gd name="T0" fmla="*/ 5 w 36"/>
                <a:gd name="T1" fmla="*/ 9 h 20"/>
                <a:gd name="T2" fmla="*/ 5 w 36"/>
                <a:gd name="T3" fmla="*/ 9 h 20"/>
                <a:gd name="T4" fmla="*/ 0 w 36"/>
                <a:gd name="T5" fmla="*/ 13 h 20"/>
                <a:gd name="T6" fmla="*/ 0 w 36"/>
                <a:gd name="T7" fmla="*/ 15 h 20"/>
                <a:gd name="T8" fmla="*/ 2 w 36"/>
                <a:gd name="T9" fmla="*/ 18 h 20"/>
                <a:gd name="T10" fmla="*/ 7 w 36"/>
                <a:gd name="T11" fmla="*/ 20 h 20"/>
                <a:gd name="T12" fmla="*/ 7 w 36"/>
                <a:gd name="T13" fmla="*/ 20 h 20"/>
                <a:gd name="T14" fmla="*/ 20 w 36"/>
                <a:gd name="T15" fmla="*/ 15 h 20"/>
                <a:gd name="T16" fmla="*/ 32 w 36"/>
                <a:gd name="T17" fmla="*/ 9 h 20"/>
                <a:gd name="T18" fmla="*/ 32 w 36"/>
                <a:gd name="T19" fmla="*/ 9 h 20"/>
                <a:gd name="T20" fmla="*/ 36 w 36"/>
                <a:gd name="T21" fmla="*/ 4 h 20"/>
                <a:gd name="T22" fmla="*/ 36 w 36"/>
                <a:gd name="T23" fmla="*/ 2 h 20"/>
                <a:gd name="T24" fmla="*/ 34 w 36"/>
                <a:gd name="T25" fmla="*/ 0 h 20"/>
                <a:gd name="T26" fmla="*/ 29 w 36"/>
                <a:gd name="T27" fmla="*/ 0 h 20"/>
                <a:gd name="T28" fmla="*/ 29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0" y="13"/>
                  </a:lnTo>
                  <a:lnTo>
                    <a:pt x="0" y="15"/>
                  </a:lnTo>
                  <a:lnTo>
                    <a:pt x="2" y="18"/>
                  </a:lnTo>
                  <a:lnTo>
                    <a:pt x="7" y="20"/>
                  </a:lnTo>
                  <a:lnTo>
                    <a:pt x="20" y="15"/>
                  </a:lnTo>
                  <a:lnTo>
                    <a:pt x="32" y="9"/>
                  </a:lnTo>
                  <a:lnTo>
                    <a:pt x="36" y="4"/>
                  </a:lnTo>
                  <a:lnTo>
                    <a:pt x="36" y="2"/>
                  </a:lnTo>
                  <a:lnTo>
                    <a:pt x="34" y="0"/>
                  </a:lnTo>
                  <a:lnTo>
                    <a:pt x="29"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0" name="Freeform 2857">
              <a:extLst>
                <a:ext uri="{FF2B5EF4-FFF2-40B4-BE49-F238E27FC236}">
                  <a16:creationId xmlns:a16="http://schemas.microsoft.com/office/drawing/2014/main" xmlns="" id="{143A02F6-865B-6943-96B0-B064E70A1DCD}"/>
                </a:ext>
              </a:extLst>
            </p:cNvPr>
            <p:cNvSpPr>
              <a:spLocks/>
            </p:cNvSpPr>
            <p:nvPr/>
          </p:nvSpPr>
          <p:spPr bwMode="auto">
            <a:xfrm>
              <a:off x="2567" y="3096"/>
              <a:ext cx="38" cy="20"/>
            </a:xfrm>
            <a:custGeom>
              <a:avLst/>
              <a:gdLst>
                <a:gd name="T0" fmla="*/ 4 w 38"/>
                <a:gd name="T1" fmla="*/ 11 h 20"/>
                <a:gd name="T2" fmla="*/ 4 w 38"/>
                <a:gd name="T3" fmla="*/ 11 h 20"/>
                <a:gd name="T4" fmla="*/ 0 w 38"/>
                <a:gd name="T5" fmla="*/ 13 h 20"/>
                <a:gd name="T6" fmla="*/ 0 w 38"/>
                <a:gd name="T7" fmla="*/ 18 h 20"/>
                <a:gd name="T8" fmla="*/ 2 w 38"/>
                <a:gd name="T9" fmla="*/ 20 h 20"/>
                <a:gd name="T10" fmla="*/ 7 w 38"/>
                <a:gd name="T11" fmla="*/ 20 h 20"/>
                <a:gd name="T12" fmla="*/ 7 w 38"/>
                <a:gd name="T13" fmla="*/ 20 h 20"/>
                <a:gd name="T14" fmla="*/ 20 w 38"/>
                <a:gd name="T15" fmla="*/ 18 h 20"/>
                <a:gd name="T16" fmla="*/ 34 w 38"/>
                <a:gd name="T17" fmla="*/ 9 h 20"/>
                <a:gd name="T18" fmla="*/ 34 w 38"/>
                <a:gd name="T19" fmla="*/ 9 h 20"/>
                <a:gd name="T20" fmla="*/ 36 w 38"/>
                <a:gd name="T21" fmla="*/ 6 h 20"/>
                <a:gd name="T22" fmla="*/ 38 w 38"/>
                <a:gd name="T23" fmla="*/ 2 h 20"/>
                <a:gd name="T24" fmla="*/ 36 w 38"/>
                <a:gd name="T25" fmla="*/ 0 h 20"/>
                <a:gd name="T26" fmla="*/ 31 w 38"/>
                <a:gd name="T27" fmla="*/ 0 h 20"/>
                <a:gd name="T28" fmla="*/ 31 w 38"/>
                <a:gd name="T29" fmla="*/ 0 h 20"/>
                <a:gd name="T30" fmla="*/ 18 w 38"/>
                <a:gd name="T31" fmla="*/ 2 h 20"/>
                <a:gd name="T32" fmla="*/ 4 w 3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4" y="11"/>
                  </a:moveTo>
                  <a:lnTo>
                    <a:pt x="4" y="11"/>
                  </a:lnTo>
                  <a:lnTo>
                    <a:pt x="0" y="13"/>
                  </a:lnTo>
                  <a:lnTo>
                    <a:pt x="0" y="18"/>
                  </a:lnTo>
                  <a:lnTo>
                    <a:pt x="2" y="20"/>
                  </a:lnTo>
                  <a:lnTo>
                    <a:pt x="7" y="20"/>
                  </a:lnTo>
                  <a:lnTo>
                    <a:pt x="20" y="18"/>
                  </a:lnTo>
                  <a:lnTo>
                    <a:pt x="34" y="9"/>
                  </a:lnTo>
                  <a:lnTo>
                    <a:pt x="36" y="6"/>
                  </a:lnTo>
                  <a:lnTo>
                    <a:pt x="38" y="2"/>
                  </a:lnTo>
                  <a:lnTo>
                    <a:pt x="36" y="0"/>
                  </a:lnTo>
                  <a:lnTo>
                    <a:pt x="31" y="0"/>
                  </a:lnTo>
                  <a:lnTo>
                    <a:pt x="18"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1" name="Freeform 2858">
              <a:extLst>
                <a:ext uri="{FF2B5EF4-FFF2-40B4-BE49-F238E27FC236}">
                  <a16:creationId xmlns:a16="http://schemas.microsoft.com/office/drawing/2014/main" xmlns="" id="{DD612E4B-5558-B347-90C8-FD12521B89D4}"/>
                </a:ext>
              </a:extLst>
            </p:cNvPr>
            <p:cNvSpPr>
              <a:spLocks/>
            </p:cNvSpPr>
            <p:nvPr/>
          </p:nvSpPr>
          <p:spPr bwMode="auto">
            <a:xfrm>
              <a:off x="2567" y="3096"/>
              <a:ext cx="38" cy="20"/>
            </a:xfrm>
            <a:custGeom>
              <a:avLst/>
              <a:gdLst>
                <a:gd name="T0" fmla="*/ 4 w 38"/>
                <a:gd name="T1" fmla="*/ 11 h 20"/>
                <a:gd name="T2" fmla="*/ 4 w 38"/>
                <a:gd name="T3" fmla="*/ 11 h 20"/>
                <a:gd name="T4" fmla="*/ 0 w 38"/>
                <a:gd name="T5" fmla="*/ 13 h 20"/>
                <a:gd name="T6" fmla="*/ 0 w 38"/>
                <a:gd name="T7" fmla="*/ 18 h 20"/>
                <a:gd name="T8" fmla="*/ 2 w 38"/>
                <a:gd name="T9" fmla="*/ 20 h 20"/>
                <a:gd name="T10" fmla="*/ 7 w 38"/>
                <a:gd name="T11" fmla="*/ 20 h 20"/>
                <a:gd name="T12" fmla="*/ 7 w 38"/>
                <a:gd name="T13" fmla="*/ 20 h 20"/>
                <a:gd name="T14" fmla="*/ 20 w 38"/>
                <a:gd name="T15" fmla="*/ 18 h 20"/>
                <a:gd name="T16" fmla="*/ 34 w 38"/>
                <a:gd name="T17" fmla="*/ 9 h 20"/>
                <a:gd name="T18" fmla="*/ 34 w 38"/>
                <a:gd name="T19" fmla="*/ 9 h 20"/>
                <a:gd name="T20" fmla="*/ 36 w 38"/>
                <a:gd name="T21" fmla="*/ 6 h 20"/>
                <a:gd name="T22" fmla="*/ 38 w 38"/>
                <a:gd name="T23" fmla="*/ 2 h 20"/>
                <a:gd name="T24" fmla="*/ 36 w 38"/>
                <a:gd name="T25" fmla="*/ 0 h 20"/>
                <a:gd name="T26" fmla="*/ 31 w 38"/>
                <a:gd name="T27" fmla="*/ 0 h 20"/>
                <a:gd name="T28" fmla="*/ 31 w 38"/>
                <a:gd name="T29" fmla="*/ 0 h 20"/>
                <a:gd name="T30" fmla="*/ 18 w 38"/>
                <a:gd name="T31" fmla="*/ 2 h 20"/>
                <a:gd name="T32" fmla="*/ 4 w 3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4" y="11"/>
                  </a:moveTo>
                  <a:lnTo>
                    <a:pt x="4" y="11"/>
                  </a:lnTo>
                  <a:lnTo>
                    <a:pt x="0" y="13"/>
                  </a:lnTo>
                  <a:lnTo>
                    <a:pt x="0" y="18"/>
                  </a:lnTo>
                  <a:lnTo>
                    <a:pt x="2" y="20"/>
                  </a:lnTo>
                  <a:lnTo>
                    <a:pt x="7" y="20"/>
                  </a:lnTo>
                  <a:lnTo>
                    <a:pt x="20" y="18"/>
                  </a:lnTo>
                  <a:lnTo>
                    <a:pt x="34" y="9"/>
                  </a:lnTo>
                  <a:lnTo>
                    <a:pt x="36" y="6"/>
                  </a:lnTo>
                  <a:lnTo>
                    <a:pt x="38" y="2"/>
                  </a:lnTo>
                  <a:lnTo>
                    <a:pt x="36" y="0"/>
                  </a:lnTo>
                  <a:lnTo>
                    <a:pt x="31" y="0"/>
                  </a:lnTo>
                  <a:lnTo>
                    <a:pt x="18"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2" name="Freeform 2859">
              <a:extLst>
                <a:ext uri="{FF2B5EF4-FFF2-40B4-BE49-F238E27FC236}">
                  <a16:creationId xmlns:a16="http://schemas.microsoft.com/office/drawing/2014/main" xmlns="" id="{EE71C937-BFAF-6A4A-98BF-8C6D4B809681}"/>
                </a:ext>
              </a:extLst>
            </p:cNvPr>
            <p:cNvSpPr>
              <a:spLocks/>
            </p:cNvSpPr>
            <p:nvPr/>
          </p:nvSpPr>
          <p:spPr bwMode="auto">
            <a:xfrm>
              <a:off x="2537" y="3096"/>
              <a:ext cx="39" cy="20"/>
            </a:xfrm>
            <a:custGeom>
              <a:avLst/>
              <a:gdLst>
                <a:gd name="T0" fmla="*/ 5 w 39"/>
                <a:gd name="T1" fmla="*/ 11 h 20"/>
                <a:gd name="T2" fmla="*/ 5 w 39"/>
                <a:gd name="T3" fmla="*/ 11 h 20"/>
                <a:gd name="T4" fmla="*/ 0 w 39"/>
                <a:gd name="T5" fmla="*/ 15 h 20"/>
                <a:gd name="T6" fmla="*/ 0 w 39"/>
                <a:gd name="T7" fmla="*/ 18 h 20"/>
                <a:gd name="T8" fmla="*/ 3 w 39"/>
                <a:gd name="T9" fmla="*/ 20 h 20"/>
                <a:gd name="T10" fmla="*/ 7 w 39"/>
                <a:gd name="T11" fmla="*/ 20 h 20"/>
                <a:gd name="T12" fmla="*/ 7 w 39"/>
                <a:gd name="T13" fmla="*/ 20 h 20"/>
                <a:gd name="T14" fmla="*/ 21 w 39"/>
                <a:gd name="T15" fmla="*/ 18 h 20"/>
                <a:gd name="T16" fmla="*/ 34 w 39"/>
                <a:gd name="T17" fmla="*/ 11 h 20"/>
                <a:gd name="T18" fmla="*/ 34 w 39"/>
                <a:gd name="T19" fmla="*/ 11 h 20"/>
                <a:gd name="T20" fmla="*/ 39 w 39"/>
                <a:gd name="T21" fmla="*/ 6 h 20"/>
                <a:gd name="T22" fmla="*/ 39 w 39"/>
                <a:gd name="T23" fmla="*/ 2 h 20"/>
                <a:gd name="T24" fmla="*/ 39 w 39"/>
                <a:gd name="T25" fmla="*/ 2 h 20"/>
                <a:gd name="T26" fmla="*/ 34 w 39"/>
                <a:gd name="T27" fmla="*/ 0 h 20"/>
                <a:gd name="T28" fmla="*/ 34 w 39"/>
                <a:gd name="T29" fmla="*/ 0 h 20"/>
                <a:gd name="T30" fmla="*/ 19 w 39"/>
                <a:gd name="T31" fmla="*/ 4 h 20"/>
                <a:gd name="T32" fmla="*/ 5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5" y="11"/>
                  </a:moveTo>
                  <a:lnTo>
                    <a:pt x="5" y="11"/>
                  </a:lnTo>
                  <a:lnTo>
                    <a:pt x="0" y="15"/>
                  </a:lnTo>
                  <a:lnTo>
                    <a:pt x="0" y="18"/>
                  </a:lnTo>
                  <a:lnTo>
                    <a:pt x="3" y="20"/>
                  </a:lnTo>
                  <a:lnTo>
                    <a:pt x="7" y="20"/>
                  </a:lnTo>
                  <a:lnTo>
                    <a:pt x="21" y="18"/>
                  </a:lnTo>
                  <a:lnTo>
                    <a:pt x="34" y="11"/>
                  </a:lnTo>
                  <a:lnTo>
                    <a:pt x="39" y="6"/>
                  </a:lnTo>
                  <a:lnTo>
                    <a:pt x="39" y="2"/>
                  </a:lnTo>
                  <a:lnTo>
                    <a:pt x="34" y="0"/>
                  </a:lnTo>
                  <a:lnTo>
                    <a:pt x="19"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3" name="Freeform 2860">
              <a:extLst>
                <a:ext uri="{FF2B5EF4-FFF2-40B4-BE49-F238E27FC236}">
                  <a16:creationId xmlns:a16="http://schemas.microsoft.com/office/drawing/2014/main" xmlns="" id="{77F3342B-5C1A-8349-B8EF-34DBDBD91A70}"/>
                </a:ext>
              </a:extLst>
            </p:cNvPr>
            <p:cNvSpPr>
              <a:spLocks/>
            </p:cNvSpPr>
            <p:nvPr/>
          </p:nvSpPr>
          <p:spPr bwMode="auto">
            <a:xfrm>
              <a:off x="2537" y="3096"/>
              <a:ext cx="39" cy="20"/>
            </a:xfrm>
            <a:custGeom>
              <a:avLst/>
              <a:gdLst>
                <a:gd name="T0" fmla="*/ 5 w 39"/>
                <a:gd name="T1" fmla="*/ 11 h 20"/>
                <a:gd name="T2" fmla="*/ 5 w 39"/>
                <a:gd name="T3" fmla="*/ 11 h 20"/>
                <a:gd name="T4" fmla="*/ 0 w 39"/>
                <a:gd name="T5" fmla="*/ 15 h 20"/>
                <a:gd name="T6" fmla="*/ 0 w 39"/>
                <a:gd name="T7" fmla="*/ 18 h 20"/>
                <a:gd name="T8" fmla="*/ 3 w 39"/>
                <a:gd name="T9" fmla="*/ 20 h 20"/>
                <a:gd name="T10" fmla="*/ 7 w 39"/>
                <a:gd name="T11" fmla="*/ 20 h 20"/>
                <a:gd name="T12" fmla="*/ 7 w 39"/>
                <a:gd name="T13" fmla="*/ 20 h 20"/>
                <a:gd name="T14" fmla="*/ 21 w 39"/>
                <a:gd name="T15" fmla="*/ 18 h 20"/>
                <a:gd name="T16" fmla="*/ 34 w 39"/>
                <a:gd name="T17" fmla="*/ 11 h 20"/>
                <a:gd name="T18" fmla="*/ 34 w 39"/>
                <a:gd name="T19" fmla="*/ 11 h 20"/>
                <a:gd name="T20" fmla="*/ 39 w 39"/>
                <a:gd name="T21" fmla="*/ 6 h 20"/>
                <a:gd name="T22" fmla="*/ 39 w 39"/>
                <a:gd name="T23" fmla="*/ 2 h 20"/>
                <a:gd name="T24" fmla="*/ 39 w 39"/>
                <a:gd name="T25" fmla="*/ 2 h 20"/>
                <a:gd name="T26" fmla="*/ 34 w 39"/>
                <a:gd name="T27" fmla="*/ 0 h 20"/>
                <a:gd name="T28" fmla="*/ 34 w 39"/>
                <a:gd name="T29" fmla="*/ 0 h 20"/>
                <a:gd name="T30" fmla="*/ 19 w 39"/>
                <a:gd name="T31" fmla="*/ 4 h 20"/>
                <a:gd name="T32" fmla="*/ 5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5" y="11"/>
                  </a:moveTo>
                  <a:lnTo>
                    <a:pt x="5" y="11"/>
                  </a:lnTo>
                  <a:lnTo>
                    <a:pt x="0" y="15"/>
                  </a:lnTo>
                  <a:lnTo>
                    <a:pt x="0" y="18"/>
                  </a:lnTo>
                  <a:lnTo>
                    <a:pt x="3" y="20"/>
                  </a:lnTo>
                  <a:lnTo>
                    <a:pt x="7" y="20"/>
                  </a:lnTo>
                  <a:lnTo>
                    <a:pt x="21" y="18"/>
                  </a:lnTo>
                  <a:lnTo>
                    <a:pt x="34" y="11"/>
                  </a:lnTo>
                  <a:lnTo>
                    <a:pt x="39" y="6"/>
                  </a:lnTo>
                  <a:lnTo>
                    <a:pt x="39" y="2"/>
                  </a:lnTo>
                  <a:lnTo>
                    <a:pt x="34" y="0"/>
                  </a:lnTo>
                  <a:lnTo>
                    <a:pt x="19"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4" name="Freeform 2861">
              <a:extLst>
                <a:ext uri="{FF2B5EF4-FFF2-40B4-BE49-F238E27FC236}">
                  <a16:creationId xmlns:a16="http://schemas.microsoft.com/office/drawing/2014/main" xmlns="" id="{B24A9671-FCA4-5042-B98A-C2A2C060A097}"/>
                </a:ext>
              </a:extLst>
            </p:cNvPr>
            <p:cNvSpPr>
              <a:spLocks/>
            </p:cNvSpPr>
            <p:nvPr/>
          </p:nvSpPr>
          <p:spPr bwMode="auto">
            <a:xfrm>
              <a:off x="2508" y="3096"/>
              <a:ext cx="39" cy="20"/>
            </a:xfrm>
            <a:custGeom>
              <a:avLst/>
              <a:gdLst>
                <a:gd name="T0" fmla="*/ 5 w 39"/>
                <a:gd name="T1" fmla="*/ 11 h 20"/>
                <a:gd name="T2" fmla="*/ 5 w 39"/>
                <a:gd name="T3" fmla="*/ 11 h 20"/>
                <a:gd name="T4" fmla="*/ 0 w 39"/>
                <a:gd name="T5" fmla="*/ 15 h 20"/>
                <a:gd name="T6" fmla="*/ 0 w 39"/>
                <a:gd name="T7" fmla="*/ 18 h 20"/>
                <a:gd name="T8" fmla="*/ 0 w 39"/>
                <a:gd name="T9" fmla="*/ 20 h 20"/>
                <a:gd name="T10" fmla="*/ 7 w 39"/>
                <a:gd name="T11" fmla="*/ 20 h 20"/>
                <a:gd name="T12" fmla="*/ 7 w 39"/>
                <a:gd name="T13" fmla="*/ 20 h 20"/>
                <a:gd name="T14" fmla="*/ 20 w 39"/>
                <a:gd name="T15" fmla="*/ 18 h 20"/>
                <a:gd name="T16" fmla="*/ 34 w 39"/>
                <a:gd name="T17" fmla="*/ 11 h 20"/>
                <a:gd name="T18" fmla="*/ 34 w 39"/>
                <a:gd name="T19" fmla="*/ 11 h 20"/>
                <a:gd name="T20" fmla="*/ 39 w 39"/>
                <a:gd name="T21" fmla="*/ 6 h 20"/>
                <a:gd name="T22" fmla="*/ 39 w 39"/>
                <a:gd name="T23" fmla="*/ 4 h 20"/>
                <a:gd name="T24" fmla="*/ 39 w 39"/>
                <a:gd name="T25" fmla="*/ 2 h 20"/>
                <a:gd name="T26" fmla="*/ 32 w 39"/>
                <a:gd name="T27" fmla="*/ 0 h 20"/>
                <a:gd name="T28" fmla="*/ 32 w 39"/>
                <a:gd name="T29" fmla="*/ 0 h 20"/>
                <a:gd name="T30" fmla="*/ 18 w 39"/>
                <a:gd name="T31" fmla="*/ 4 h 20"/>
                <a:gd name="T32" fmla="*/ 5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5" y="11"/>
                  </a:moveTo>
                  <a:lnTo>
                    <a:pt x="5" y="11"/>
                  </a:lnTo>
                  <a:lnTo>
                    <a:pt x="0" y="15"/>
                  </a:lnTo>
                  <a:lnTo>
                    <a:pt x="0" y="18"/>
                  </a:lnTo>
                  <a:lnTo>
                    <a:pt x="0" y="20"/>
                  </a:lnTo>
                  <a:lnTo>
                    <a:pt x="7" y="20"/>
                  </a:lnTo>
                  <a:lnTo>
                    <a:pt x="20" y="18"/>
                  </a:lnTo>
                  <a:lnTo>
                    <a:pt x="34" y="11"/>
                  </a:lnTo>
                  <a:lnTo>
                    <a:pt x="39" y="6"/>
                  </a:lnTo>
                  <a:lnTo>
                    <a:pt x="39" y="4"/>
                  </a:lnTo>
                  <a:lnTo>
                    <a:pt x="39" y="2"/>
                  </a:lnTo>
                  <a:lnTo>
                    <a:pt x="32" y="0"/>
                  </a:lnTo>
                  <a:lnTo>
                    <a:pt x="18"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5" name="Freeform 2862">
              <a:extLst>
                <a:ext uri="{FF2B5EF4-FFF2-40B4-BE49-F238E27FC236}">
                  <a16:creationId xmlns:a16="http://schemas.microsoft.com/office/drawing/2014/main" xmlns="" id="{C7E7D3E8-7146-5649-8876-7F034490EFC6}"/>
                </a:ext>
              </a:extLst>
            </p:cNvPr>
            <p:cNvSpPr>
              <a:spLocks/>
            </p:cNvSpPr>
            <p:nvPr/>
          </p:nvSpPr>
          <p:spPr bwMode="auto">
            <a:xfrm>
              <a:off x="2508" y="3096"/>
              <a:ext cx="39" cy="20"/>
            </a:xfrm>
            <a:custGeom>
              <a:avLst/>
              <a:gdLst>
                <a:gd name="T0" fmla="*/ 5 w 39"/>
                <a:gd name="T1" fmla="*/ 11 h 20"/>
                <a:gd name="T2" fmla="*/ 5 w 39"/>
                <a:gd name="T3" fmla="*/ 11 h 20"/>
                <a:gd name="T4" fmla="*/ 0 w 39"/>
                <a:gd name="T5" fmla="*/ 15 h 20"/>
                <a:gd name="T6" fmla="*/ 0 w 39"/>
                <a:gd name="T7" fmla="*/ 18 h 20"/>
                <a:gd name="T8" fmla="*/ 0 w 39"/>
                <a:gd name="T9" fmla="*/ 20 h 20"/>
                <a:gd name="T10" fmla="*/ 7 w 39"/>
                <a:gd name="T11" fmla="*/ 20 h 20"/>
                <a:gd name="T12" fmla="*/ 7 w 39"/>
                <a:gd name="T13" fmla="*/ 20 h 20"/>
                <a:gd name="T14" fmla="*/ 20 w 39"/>
                <a:gd name="T15" fmla="*/ 18 h 20"/>
                <a:gd name="T16" fmla="*/ 34 w 39"/>
                <a:gd name="T17" fmla="*/ 11 h 20"/>
                <a:gd name="T18" fmla="*/ 34 w 39"/>
                <a:gd name="T19" fmla="*/ 11 h 20"/>
                <a:gd name="T20" fmla="*/ 39 w 39"/>
                <a:gd name="T21" fmla="*/ 6 h 20"/>
                <a:gd name="T22" fmla="*/ 39 w 39"/>
                <a:gd name="T23" fmla="*/ 4 h 20"/>
                <a:gd name="T24" fmla="*/ 39 w 39"/>
                <a:gd name="T25" fmla="*/ 2 h 20"/>
                <a:gd name="T26" fmla="*/ 32 w 39"/>
                <a:gd name="T27" fmla="*/ 0 h 20"/>
                <a:gd name="T28" fmla="*/ 32 w 39"/>
                <a:gd name="T29" fmla="*/ 0 h 20"/>
                <a:gd name="T30" fmla="*/ 18 w 39"/>
                <a:gd name="T31" fmla="*/ 4 h 20"/>
                <a:gd name="T32" fmla="*/ 5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5" y="11"/>
                  </a:moveTo>
                  <a:lnTo>
                    <a:pt x="5" y="11"/>
                  </a:lnTo>
                  <a:lnTo>
                    <a:pt x="0" y="15"/>
                  </a:lnTo>
                  <a:lnTo>
                    <a:pt x="0" y="18"/>
                  </a:lnTo>
                  <a:lnTo>
                    <a:pt x="0" y="20"/>
                  </a:lnTo>
                  <a:lnTo>
                    <a:pt x="7" y="20"/>
                  </a:lnTo>
                  <a:lnTo>
                    <a:pt x="20" y="18"/>
                  </a:lnTo>
                  <a:lnTo>
                    <a:pt x="34" y="11"/>
                  </a:lnTo>
                  <a:lnTo>
                    <a:pt x="39" y="6"/>
                  </a:lnTo>
                  <a:lnTo>
                    <a:pt x="39" y="4"/>
                  </a:lnTo>
                  <a:lnTo>
                    <a:pt x="39" y="2"/>
                  </a:lnTo>
                  <a:lnTo>
                    <a:pt x="32" y="0"/>
                  </a:lnTo>
                  <a:lnTo>
                    <a:pt x="18"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6" name="Freeform 2863">
              <a:extLst>
                <a:ext uri="{FF2B5EF4-FFF2-40B4-BE49-F238E27FC236}">
                  <a16:creationId xmlns:a16="http://schemas.microsoft.com/office/drawing/2014/main" xmlns="" id="{E3CAF673-F2FF-0C4A-85C1-6FEA2CC77CAF}"/>
                </a:ext>
              </a:extLst>
            </p:cNvPr>
            <p:cNvSpPr>
              <a:spLocks/>
            </p:cNvSpPr>
            <p:nvPr/>
          </p:nvSpPr>
          <p:spPr bwMode="auto">
            <a:xfrm>
              <a:off x="2477" y="3098"/>
              <a:ext cx="40" cy="20"/>
            </a:xfrm>
            <a:custGeom>
              <a:avLst/>
              <a:gdLst>
                <a:gd name="T0" fmla="*/ 4 w 40"/>
                <a:gd name="T1" fmla="*/ 9 h 20"/>
                <a:gd name="T2" fmla="*/ 4 w 40"/>
                <a:gd name="T3" fmla="*/ 9 h 20"/>
                <a:gd name="T4" fmla="*/ 0 w 40"/>
                <a:gd name="T5" fmla="*/ 13 h 20"/>
                <a:gd name="T6" fmla="*/ 0 w 40"/>
                <a:gd name="T7" fmla="*/ 16 h 20"/>
                <a:gd name="T8" fmla="*/ 2 w 40"/>
                <a:gd name="T9" fmla="*/ 18 h 20"/>
                <a:gd name="T10" fmla="*/ 6 w 40"/>
                <a:gd name="T11" fmla="*/ 20 h 20"/>
                <a:gd name="T12" fmla="*/ 6 w 40"/>
                <a:gd name="T13" fmla="*/ 20 h 20"/>
                <a:gd name="T14" fmla="*/ 22 w 40"/>
                <a:gd name="T15" fmla="*/ 16 h 20"/>
                <a:gd name="T16" fmla="*/ 36 w 40"/>
                <a:gd name="T17" fmla="*/ 9 h 20"/>
                <a:gd name="T18" fmla="*/ 36 w 40"/>
                <a:gd name="T19" fmla="*/ 9 h 20"/>
                <a:gd name="T20" fmla="*/ 40 w 40"/>
                <a:gd name="T21" fmla="*/ 4 h 20"/>
                <a:gd name="T22" fmla="*/ 40 w 40"/>
                <a:gd name="T23" fmla="*/ 2 h 20"/>
                <a:gd name="T24" fmla="*/ 38 w 40"/>
                <a:gd name="T25" fmla="*/ 0 h 20"/>
                <a:gd name="T26" fmla="*/ 33 w 40"/>
                <a:gd name="T27" fmla="*/ 0 h 20"/>
                <a:gd name="T28" fmla="*/ 33 w 40"/>
                <a:gd name="T29" fmla="*/ 0 h 20"/>
                <a:gd name="T30" fmla="*/ 18 w 40"/>
                <a:gd name="T31" fmla="*/ 2 h 20"/>
                <a:gd name="T32" fmla="*/ 4 w 40"/>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0">
                  <a:moveTo>
                    <a:pt x="4" y="9"/>
                  </a:moveTo>
                  <a:lnTo>
                    <a:pt x="4" y="9"/>
                  </a:lnTo>
                  <a:lnTo>
                    <a:pt x="0" y="13"/>
                  </a:lnTo>
                  <a:lnTo>
                    <a:pt x="0" y="16"/>
                  </a:lnTo>
                  <a:lnTo>
                    <a:pt x="2" y="18"/>
                  </a:lnTo>
                  <a:lnTo>
                    <a:pt x="6" y="20"/>
                  </a:lnTo>
                  <a:lnTo>
                    <a:pt x="22" y="16"/>
                  </a:lnTo>
                  <a:lnTo>
                    <a:pt x="36" y="9"/>
                  </a:lnTo>
                  <a:lnTo>
                    <a:pt x="40" y="4"/>
                  </a:lnTo>
                  <a:lnTo>
                    <a:pt x="40" y="2"/>
                  </a:lnTo>
                  <a:lnTo>
                    <a:pt x="38" y="0"/>
                  </a:lnTo>
                  <a:lnTo>
                    <a:pt x="33" y="0"/>
                  </a:lnTo>
                  <a:lnTo>
                    <a:pt x="18"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7" name="Freeform 2864">
              <a:extLst>
                <a:ext uri="{FF2B5EF4-FFF2-40B4-BE49-F238E27FC236}">
                  <a16:creationId xmlns:a16="http://schemas.microsoft.com/office/drawing/2014/main" xmlns="" id="{6AF6CAFF-E035-D44E-9FDD-F36A0B1CEB2B}"/>
                </a:ext>
              </a:extLst>
            </p:cNvPr>
            <p:cNvSpPr>
              <a:spLocks/>
            </p:cNvSpPr>
            <p:nvPr/>
          </p:nvSpPr>
          <p:spPr bwMode="auto">
            <a:xfrm>
              <a:off x="2477" y="3098"/>
              <a:ext cx="40" cy="20"/>
            </a:xfrm>
            <a:custGeom>
              <a:avLst/>
              <a:gdLst>
                <a:gd name="T0" fmla="*/ 4 w 40"/>
                <a:gd name="T1" fmla="*/ 9 h 20"/>
                <a:gd name="T2" fmla="*/ 4 w 40"/>
                <a:gd name="T3" fmla="*/ 9 h 20"/>
                <a:gd name="T4" fmla="*/ 0 w 40"/>
                <a:gd name="T5" fmla="*/ 13 h 20"/>
                <a:gd name="T6" fmla="*/ 0 w 40"/>
                <a:gd name="T7" fmla="*/ 16 h 20"/>
                <a:gd name="T8" fmla="*/ 2 w 40"/>
                <a:gd name="T9" fmla="*/ 18 h 20"/>
                <a:gd name="T10" fmla="*/ 6 w 40"/>
                <a:gd name="T11" fmla="*/ 20 h 20"/>
                <a:gd name="T12" fmla="*/ 6 w 40"/>
                <a:gd name="T13" fmla="*/ 20 h 20"/>
                <a:gd name="T14" fmla="*/ 22 w 40"/>
                <a:gd name="T15" fmla="*/ 16 h 20"/>
                <a:gd name="T16" fmla="*/ 36 w 40"/>
                <a:gd name="T17" fmla="*/ 9 h 20"/>
                <a:gd name="T18" fmla="*/ 36 w 40"/>
                <a:gd name="T19" fmla="*/ 9 h 20"/>
                <a:gd name="T20" fmla="*/ 40 w 40"/>
                <a:gd name="T21" fmla="*/ 4 h 20"/>
                <a:gd name="T22" fmla="*/ 40 w 40"/>
                <a:gd name="T23" fmla="*/ 2 h 20"/>
                <a:gd name="T24" fmla="*/ 38 w 40"/>
                <a:gd name="T25" fmla="*/ 0 h 20"/>
                <a:gd name="T26" fmla="*/ 33 w 40"/>
                <a:gd name="T27" fmla="*/ 0 h 20"/>
                <a:gd name="T28" fmla="*/ 33 w 40"/>
                <a:gd name="T29" fmla="*/ 0 h 20"/>
                <a:gd name="T30" fmla="*/ 18 w 40"/>
                <a:gd name="T31" fmla="*/ 2 h 20"/>
                <a:gd name="T32" fmla="*/ 4 w 40"/>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0">
                  <a:moveTo>
                    <a:pt x="4" y="9"/>
                  </a:moveTo>
                  <a:lnTo>
                    <a:pt x="4" y="9"/>
                  </a:lnTo>
                  <a:lnTo>
                    <a:pt x="0" y="13"/>
                  </a:lnTo>
                  <a:lnTo>
                    <a:pt x="0" y="16"/>
                  </a:lnTo>
                  <a:lnTo>
                    <a:pt x="2" y="18"/>
                  </a:lnTo>
                  <a:lnTo>
                    <a:pt x="6" y="20"/>
                  </a:lnTo>
                  <a:lnTo>
                    <a:pt x="22" y="16"/>
                  </a:lnTo>
                  <a:lnTo>
                    <a:pt x="36" y="9"/>
                  </a:lnTo>
                  <a:lnTo>
                    <a:pt x="40" y="4"/>
                  </a:lnTo>
                  <a:lnTo>
                    <a:pt x="40" y="2"/>
                  </a:lnTo>
                  <a:lnTo>
                    <a:pt x="38" y="0"/>
                  </a:lnTo>
                  <a:lnTo>
                    <a:pt x="33" y="0"/>
                  </a:lnTo>
                  <a:lnTo>
                    <a:pt x="18"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8" name="Freeform 2865">
              <a:extLst>
                <a:ext uri="{FF2B5EF4-FFF2-40B4-BE49-F238E27FC236}">
                  <a16:creationId xmlns:a16="http://schemas.microsoft.com/office/drawing/2014/main" xmlns="" id="{0B17B570-9962-8E4E-8350-B4688089A650}"/>
                </a:ext>
              </a:extLst>
            </p:cNvPr>
            <p:cNvSpPr>
              <a:spLocks/>
            </p:cNvSpPr>
            <p:nvPr/>
          </p:nvSpPr>
          <p:spPr bwMode="auto">
            <a:xfrm>
              <a:off x="2445" y="3098"/>
              <a:ext cx="41" cy="20"/>
            </a:xfrm>
            <a:custGeom>
              <a:avLst/>
              <a:gdLst>
                <a:gd name="T0" fmla="*/ 5 w 41"/>
                <a:gd name="T1" fmla="*/ 9 h 20"/>
                <a:gd name="T2" fmla="*/ 5 w 41"/>
                <a:gd name="T3" fmla="*/ 9 h 20"/>
                <a:gd name="T4" fmla="*/ 0 w 41"/>
                <a:gd name="T5" fmla="*/ 13 h 20"/>
                <a:gd name="T6" fmla="*/ 0 w 41"/>
                <a:gd name="T7" fmla="*/ 16 h 20"/>
                <a:gd name="T8" fmla="*/ 2 w 41"/>
                <a:gd name="T9" fmla="*/ 18 h 20"/>
                <a:gd name="T10" fmla="*/ 7 w 41"/>
                <a:gd name="T11" fmla="*/ 20 h 20"/>
                <a:gd name="T12" fmla="*/ 7 w 41"/>
                <a:gd name="T13" fmla="*/ 20 h 20"/>
                <a:gd name="T14" fmla="*/ 23 w 41"/>
                <a:gd name="T15" fmla="*/ 16 h 20"/>
                <a:gd name="T16" fmla="*/ 36 w 41"/>
                <a:gd name="T17" fmla="*/ 9 h 20"/>
                <a:gd name="T18" fmla="*/ 36 w 41"/>
                <a:gd name="T19" fmla="*/ 9 h 20"/>
                <a:gd name="T20" fmla="*/ 41 w 41"/>
                <a:gd name="T21" fmla="*/ 4 h 20"/>
                <a:gd name="T22" fmla="*/ 41 w 41"/>
                <a:gd name="T23" fmla="*/ 2 h 20"/>
                <a:gd name="T24" fmla="*/ 38 w 41"/>
                <a:gd name="T25" fmla="*/ 0 h 20"/>
                <a:gd name="T26" fmla="*/ 34 w 41"/>
                <a:gd name="T27" fmla="*/ 0 h 20"/>
                <a:gd name="T28" fmla="*/ 34 w 41"/>
                <a:gd name="T29" fmla="*/ 0 h 20"/>
                <a:gd name="T30" fmla="*/ 18 w 41"/>
                <a:gd name="T31" fmla="*/ 2 h 20"/>
                <a:gd name="T32" fmla="*/ 5 w 4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5" y="9"/>
                  </a:moveTo>
                  <a:lnTo>
                    <a:pt x="5" y="9"/>
                  </a:lnTo>
                  <a:lnTo>
                    <a:pt x="0" y="13"/>
                  </a:lnTo>
                  <a:lnTo>
                    <a:pt x="0" y="16"/>
                  </a:lnTo>
                  <a:lnTo>
                    <a:pt x="2" y="18"/>
                  </a:lnTo>
                  <a:lnTo>
                    <a:pt x="7" y="20"/>
                  </a:lnTo>
                  <a:lnTo>
                    <a:pt x="23" y="16"/>
                  </a:lnTo>
                  <a:lnTo>
                    <a:pt x="36" y="9"/>
                  </a:lnTo>
                  <a:lnTo>
                    <a:pt x="41" y="4"/>
                  </a:lnTo>
                  <a:lnTo>
                    <a:pt x="41" y="2"/>
                  </a:lnTo>
                  <a:lnTo>
                    <a:pt x="38" y="0"/>
                  </a:lnTo>
                  <a:lnTo>
                    <a:pt x="34"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49" name="Freeform 2866">
              <a:extLst>
                <a:ext uri="{FF2B5EF4-FFF2-40B4-BE49-F238E27FC236}">
                  <a16:creationId xmlns:a16="http://schemas.microsoft.com/office/drawing/2014/main" xmlns="" id="{D33123B9-C577-5A4F-A63C-3A2182A8413F}"/>
                </a:ext>
              </a:extLst>
            </p:cNvPr>
            <p:cNvSpPr>
              <a:spLocks/>
            </p:cNvSpPr>
            <p:nvPr/>
          </p:nvSpPr>
          <p:spPr bwMode="auto">
            <a:xfrm>
              <a:off x="2445" y="3098"/>
              <a:ext cx="41" cy="20"/>
            </a:xfrm>
            <a:custGeom>
              <a:avLst/>
              <a:gdLst>
                <a:gd name="T0" fmla="*/ 5 w 41"/>
                <a:gd name="T1" fmla="*/ 9 h 20"/>
                <a:gd name="T2" fmla="*/ 5 w 41"/>
                <a:gd name="T3" fmla="*/ 9 h 20"/>
                <a:gd name="T4" fmla="*/ 0 w 41"/>
                <a:gd name="T5" fmla="*/ 13 h 20"/>
                <a:gd name="T6" fmla="*/ 0 w 41"/>
                <a:gd name="T7" fmla="*/ 16 h 20"/>
                <a:gd name="T8" fmla="*/ 2 w 41"/>
                <a:gd name="T9" fmla="*/ 18 h 20"/>
                <a:gd name="T10" fmla="*/ 7 w 41"/>
                <a:gd name="T11" fmla="*/ 20 h 20"/>
                <a:gd name="T12" fmla="*/ 7 w 41"/>
                <a:gd name="T13" fmla="*/ 20 h 20"/>
                <a:gd name="T14" fmla="*/ 23 w 41"/>
                <a:gd name="T15" fmla="*/ 16 h 20"/>
                <a:gd name="T16" fmla="*/ 36 w 41"/>
                <a:gd name="T17" fmla="*/ 9 h 20"/>
                <a:gd name="T18" fmla="*/ 36 w 41"/>
                <a:gd name="T19" fmla="*/ 9 h 20"/>
                <a:gd name="T20" fmla="*/ 41 w 41"/>
                <a:gd name="T21" fmla="*/ 4 h 20"/>
                <a:gd name="T22" fmla="*/ 41 w 41"/>
                <a:gd name="T23" fmla="*/ 2 h 20"/>
                <a:gd name="T24" fmla="*/ 38 w 41"/>
                <a:gd name="T25" fmla="*/ 0 h 20"/>
                <a:gd name="T26" fmla="*/ 34 w 41"/>
                <a:gd name="T27" fmla="*/ 0 h 20"/>
                <a:gd name="T28" fmla="*/ 34 w 41"/>
                <a:gd name="T29" fmla="*/ 0 h 20"/>
                <a:gd name="T30" fmla="*/ 18 w 41"/>
                <a:gd name="T31" fmla="*/ 2 h 20"/>
                <a:gd name="T32" fmla="*/ 5 w 4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5" y="9"/>
                  </a:moveTo>
                  <a:lnTo>
                    <a:pt x="5" y="9"/>
                  </a:lnTo>
                  <a:lnTo>
                    <a:pt x="0" y="13"/>
                  </a:lnTo>
                  <a:lnTo>
                    <a:pt x="0" y="16"/>
                  </a:lnTo>
                  <a:lnTo>
                    <a:pt x="2" y="18"/>
                  </a:lnTo>
                  <a:lnTo>
                    <a:pt x="7" y="20"/>
                  </a:lnTo>
                  <a:lnTo>
                    <a:pt x="23" y="16"/>
                  </a:lnTo>
                  <a:lnTo>
                    <a:pt x="36" y="9"/>
                  </a:lnTo>
                  <a:lnTo>
                    <a:pt x="41" y="4"/>
                  </a:lnTo>
                  <a:lnTo>
                    <a:pt x="41" y="2"/>
                  </a:lnTo>
                  <a:lnTo>
                    <a:pt x="38" y="0"/>
                  </a:lnTo>
                  <a:lnTo>
                    <a:pt x="34"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0" name="Freeform 2867">
              <a:extLst>
                <a:ext uri="{FF2B5EF4-FFF2-40B4-BE49-F238E27FC236}">
                  <a16:creationId xmlns:a16="http://schemas.microsoft.com/office/drawing/2014/main" xmlns="" id="{396A094F-8BB2-3A4E-8C9A-7DCE20BA7003}"/>
                </a:ext>
              </a:extLst>
            </p:cNvPr>
            <p:cNvSpPr>
              <a:spLocks/>
            </p:cNvSpPr>
            <p:nvPr/>
          </p:nvSpPr>
          <p:spPr bwMode="auto">
            <a:xfrm>
              <a:off x="2411" y="3098"/>
              <a:ext cx="43" cy="20"/>
            </a:xfrm>
            <a:custGeom>
              <a:avLst/>
              <a:gdLst>
                <a:gd name="T0" fmla="*/ 5 w 43"/>
                <a:gd name="T1" fmla="*/ 9 h 20"/>
                <a:gd name="T2" fmla="*/ 5 w 43"/>
                <a:gd name="T3" fmla="*/ 9 h 20"/>
                <a:gd name="T4" fmla="*/ 3 w 43"/>
                <a:gd name="T5" fmla="*/ 13 h 20"/>
                <a:gd name="T6" fmla="*/ 0 w 43"/>
                <a:gd name="T7" fmla="*/ 18 h 20"/>
                <a:gd name="T8" fmla="*/ 3 w 43"/>
                <a:gd name="T9" fmla="*/ 20 h 20"/>
                <a:gd name="T10" fmla="*/ 7 w 43"/>
                <a:gd name="T11" fmla="*/ 20 h 20"/>
                <a:gd name="T12" fmla="*/ 7 w 43"/>
                <a:gd name="T13" fmla="*/ 20 h 20"/>
                <a:gd name="T14" fmla="*/ 23 w 43"/>
                <a:gd name="T15" fmla="*/ 18 h 20"/>
                <a:gd name="T16" fmla="*/ 39 w 43"/>
                <a:gd name="T17" fmla="*/ 9 h 20"/>
                <a:gd name="T18" fmla="*/ 39 w 43"/>
                <a:gd name="T19" fmla="*/ 9 h 20"/>
                <a:gd name="T20" fmla="*/ 43 w 43"/>
                <a:gd name="T21" fmla="*/ 7 h 20"/>
                <a:gd name="T22" fmla="*/ 43 w 43"/>
                <a:gd name="T23" fmla="*/ 2 h 20"/>
                <a:gd name="T24" fmla="*/ 41 w 43"/>
                <a:gd name="T25" fmla="*/ 0 h 20"/>
                <a:gd name="T26" fmla="*/ 36 w 43"/>
                <a:gd name="T27" fmla="*/ 0 h 20"/>
                <a:gd name="T28" fmla="*/ 36 w 43"/>
                <a:gd name="T29" fmla="*/ 0 h 20"/>
                <a:gd name="T30" fmla="*/ 21 w 43"/>
                <a:gd name="T31" fmla="*/ 2 h 20"/>
                <a:gd name="T32" fmla="*/ 5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5" y="9"/>
                  </a:moveTo>
                  <a:lnTo>
                    <a:pt x="5" y="9"/>
                  </a:lnTo>
                  <a:lnTo>
                    <a:pt x="3" y="13"/>
                  </a:lnTo>
                  <a:lnTo>
                    <a:pt x="0" y="18"/>
                  </a:lnTo>
                  <a:lnTo>
                    <a:pt x="3" y="20"/>
                  </a:lnTo>
                  <a:lnTo>
                    <a:pt x="7" y="20"/>
                  </a:lnTo>
                  <a:lnTo>
                    <a:pt x="23" y="18"/>
                  </a:lnTo>
                  <a:lnTo>
                    <a:pt x="39" y="9"/>
                  </a:lnTo>
                  <a:lnTo>
                    <a:pt x="43" y="7"/>
                  </a:lnTo>
                  <a:lnTo>
                    <a:pt x="43" y="2"/>
                  </a:lnTo>
                  <a:lnTo>
                    <a:pt x="41" y="0"/>
                  </a:lnTo>
                  <a:lnTo>
                    <a:pt x="36" y="0"/>
                  </a:lnTo>
                  <a:lnTo>
                    <a:pt x="21"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1" name="Freeform 2868">
              <a:extLst>
                <a:ext uri="{FF2B5EF4-FFF2-40B4-BE49-F238E27FC236}">
                  <a16:creationId xmlns:a16="http://schemas.microsoft.com/office/drawing/2014/main" xmlns="" id="{EEBCD152-1EB2-C34F-A524-90F09547D4F2}"/>
                </a:ext>
              </a:extLst>
            </p:cNvPr>
            <p:cNvSpPr>
              <a:spLocks/>
            </p:cNvSpPr>
            <p:nvPr/>
          </p:nvSpPr>
          <p:spPr bwMode="auto">
            <a:xfrm>
              <a:off x="2411" y="3098"/>
              <a:ext cx="43" cy="20"/>
            </a:xfrm>
            <a:custGeom>
              <a:avLst/>
              <a:gdLst>
                <a:gd name="T0" fmla="*/ 5 w 43"/>
                <a:gd name="T1" fmla="*/ 9 h 20"/>
                <a:gd name="T2" fmla="*/ 5 w 43"/>
                <a:gd name="T3" fmla="*/ 9 h 20"/>
                <a:gd name="T4" fmla="*/ 3 w 43"/>
                <a:gd name="T5" fmla="*/ 13 h 20"/>
                <a:gd name="T6" fmla="*/ 0 w 43"/>
                <a:gd name="T7" fmla="*/ 18 h 20"/>
                <a:gd name="T8" fmla="*/ 3 w 43"/>
                <a:gd name="T9" fmla="*/ 20 h 20"/>
                <a:gd name="T10" fmla="*/ 7 w 43"/>
                <a:gd name="T11" fmla="*/ 20 h 20"/>
                <a:gd name="T12" fmla="*/ 7 w 43"/>
                <a:gd name="T13" fmla="*/ 20 h 20"/>
                <a:gd name="T14" fmla="*/ 23 w 43"/>
                <a:gd name="T15" fmla="*/ 18 h 20"/>
                <a:gd name="T16" fmla="*/ 39 w 43"/>
                <a:gd name="T17" fmla="*/ 9 h 20"/>
                <a:gd name="T18" fmla="*/ 39 w 43"/>
                <a:gd name="T19" fmla="*/ 9 h 20"/>
                <a:gd name="T20" fmla="*/ 43 w 43"/>
                <a:gd name="T21" fmla="*/ 7 h 20"/>
                <a:gd name="T22" fmla="*/ 43 w 43"/>
                <a:gd name="T23" fmla="*/ 2 h 20"/>
                <a:gd name="T24" fmla="*/ 41 w 43"/>
                <a:gd name="T25" fmla="*/ 0 h 20"/>
                <a:gd name="T26" fmla="*/ 36 w 43"/>
                <a:gd name="T27" fmla="*/ 0 h 20"/>
                <a:gd name="T28" fmla="*/ 36 w 43"/>
                <a:gd name="T29" fmla="*/ 0 h 20"/>
                <a:gd name="T30" fmla="*/ 21 w 43"/>
                <a:gd name="T31" fmla="*/ 2 h 20"/>
                <a:gd name="T32" fmla="*/ 5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5" y="9"/>
                  </a:moveTo>
                  <a:lnTo>
                    <a:pt x="5" y="9"/>
                  </a:lnTo>
                  <a:lnTo>
                    <a:pt x="3" y="13"/>
                  </a:lnTo>
                  <a:lnTo>
                    <a:pt x="0" y="18"/>
                  </a:lnTo>
                  <a:lnTo>
                    <a:pt x="3" y="20"/>
                  </a:lnTo>
                  <a:lnTo>
                    <a:pt x="7" y="20"/>
                  </a:lnTo>
                  <a:lnTo>
                    <a:pt x="23" y="18"/>
                  </a:lnTo>
                  <a:lnTo>
                    <a:pt x="39" y="9"/>
                  </a:lnTo>
                  <a:lnTo>
                    <a:pt x="43" y="7"/>
                  </a:lnTo>
                  <a:lnTo>
                    <a:pt x="43" y="2"/>
                  </a:lnTo>
                  <a:lnTo>
                    <a:pt x="41" y="0"/>
                  </a:lnTo>
                  <a:lnTo>
                    <a:pt x="36" y="0"/>
                  </a:lnTo>
                  <a:lnTo>
                    <a:pt x="21"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2" name="Freeform 2869">
              <a:extLst>
                <a:ext uri="{FF2B5EF4-FFF2-40B4-BE49-F238E27FC236}">
                  <a16:creationId xmlns:a16="http://schemas.microsoft.com/office/drawing/2014/main" xmlns="" id="{3F9650EE-E8F9-3D40-862A-51C4E1A66CF0}"/>
                </a:ext>
              </a:extLst>
            </p:cNvPr>
            <p:cNvSpPr>
              <a:spLocks/>
            </p:cNvSpPr>
            <p:nvPr/>
          </p:nvSpPr>
          <p:spPr bwMode="auto">
            <a:xfrm>
              <a:off x="2378" y="3098"/>
              <a:ext cx="45" cy="20"/>
            </a:xfrm>
            <a:custGeom>
              <a:avLst/>
              <a:gdLst>
                <a:gd name="T0" fmla="*/ 4 w 45"/>
                <a:gd name="T1" fmla="*/ 11 h 20"/>
                <a:gd name="T2" fmla="*/ 4 w 45"/>
                <a:gd name="T3" fmla="*/ 11 h 20"/>
                <a:gd name="T4" fmla="*/ 2 w 45"/>
                <a:gd name="T5" fmla="*/ 13 h 20"/>
                <a:gd name="T6" fmla="*/ 0 w 45"/>
                <a:gd name="T7" fmla="*/ 18 h 20"/>
                <a:gd name="T8" fmla="*/ 2 w 45"/>
                <a:gd name="T9" fmla="*/ 20 h 20"/>
                <a:gd name="T10" fmla="*/ 9 w 45"/>
                <a:gd name="T11" fmla="*/ 20 h 20"/>
                <a:gd name="T12" fmla="*/ 9 w 45"/>
                <a:gd name="T13" fmla="*/ 20 h 20"/>
                <a:gd name="T14" fmla="*/ 24 w 45"/>
                <a:gd name="T15" fmla="*/ 18 h 20"/>
                <a:gd name="T16" fmla="*/ 38 w 45"/>
                <a:gd name="T17" fmla="*/ 9 h 20"/>
                <a:gd name="T18" fmla="*/ 38 w 45"/>
                <a:gd name="T19" fmla="*/ 9 h 20"/>
                <a:gd name="T20" fmla="*/ 42 w 45"/>
                <a:gd name="T21" fmla="*/ 7 h 20"/>
                <a:gd name="T22" fmla="*/ 45 w 45"/>
                <a:gd name="T23" fmla="*/ 2 h 20"/>
                <a:gd name="T24" fmla="*/ 42 w 45"/>
                <a:gd name="T25" fmla="*/ 0 h 20"/>
                <a:gd name="T26" fmla="*/ 36 w 45"/>
                <a:gd name="T27" fmla="*/ 0 h 20"/>
                <a:gd name="T28" fmla="*/ 36 w 45"/>
                <a:gd name="T29" fmla="*/ 0 h 20"/>
                <a:gd name="T30" fmla="*/ 20 w 45"/>
                <a:gd name="T31" fmla="*/ 2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2" y="13"/>
                  </a:lnTo>
                  <a:lnTo>
                    <a:pt x="0" y="18"/>
                  </a:lnTo>
                  <a:lnTo>
                    <a:pt x="2" y="20"/>
                  </a:lnTo>
                  <a:lnTo>
                    <a:pt x="9" y="20"/>
                  </a:lnTo>
                  <a:lnTo>
                    <a:pt x="24" y="18"/>
                  </a:lnTo>
                  <a:lnTo>
                    <a:pt x="38" y="9"/>
                  </a:lnTo>
                  <a:lnTo>
                    <a:pt x="42" y="7"/>
                  </a:lnTo>
                  <a:lnTo>
                    <a:pt x="45" y="2"/>
                  </a:lnTo>
                  <a:lnTo>
                    <a:pt x="42" y="0"/>
                  </a:lnTo>
                  <a:lnTo>
                    <a:pt x="36" y="0"/>
                  </a:lnTo>
                  <a:lnTo>
                    <a:pt x="20"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3" name="Freeform 2870">
              <a:extLst>
                <a:ext uri="{FF2B5EF4-FFF2-40B4-BE49-F238E27FC236}">
                  <a16:creationId xmlns:a16="http://schemas.microsoft.com/office/drawing/2014/main" xmlns="" id="{CEF0486F-827D-B940-A096-21E44BC919A4}"/>
                </a:ext>
              </a:extLst>
            </p:cNvPr>
            <p:cNvSpPr>
              <a:spLocks/>
            </p:cNvSpPr>
            <p:nvPr/>
          </p:nvSpPr>
          <p:spPr bwMode="auto">
            <a:xfrm>
              <a:off x="2378" y="3098"/>
              <a:ext cx="45" cy="20"/>
            </a:xfrm>
            <a:custGeom>
              <a:avLst/>
              <a:gdLst>
                <a:gd name="T0" fmla="*/ 4 w 45"/>
                <a:gd name="T1" fmla="*/ 11 h 20"/>
                <a:gd name="T2" fmla="*/ 4 w 45"/>
                <a:gd name="T3" fmla="*/ 11 h 20"/>
                <a:gd name="T4" fmla="*/ 2 w 45"/>
                <a:gd name="T5" fmla="*/ 13 h 20"/>
                <a:gd name="T6" fmla="*/ 0 w 45"/>
                <a:gd name="T7" fmla="*/ 18 h 20"/>
                <a:gd name="T8" fmla="*/ 2 w 45"/>
                <a:gd name="T9" fmla="*/ 20 h 20"/>
                <a:gd name="T10" fmla="*/ 9 w 45"/>
                <a:gd name="T11" fmla="*/ 20 h 20"/>
                <a:gd name="T12" fmla="*/ 9 w 45"/>
                <a:gd name="T13" fmla="*/ 20 h 20"/>
                <a:gd name="T14" fmla="*/ 24 w 45"/>
                <a:gd name="T15" fmla="*/ 18 h 20"/>
                <a:gd name="T16" fmla="*/ 38 w 45"/>
                <a:gd name="T17" fmla="*/ 9 h 20"/>
                <a:gd name="T18" fmla="*/ 38 w 45"/>
                <a:gd name="T19" fmla="*/ 9 h 20"/>
                <a:gd name="T20" fmla="*/ 42 w 45"/>
                <a:gd name="T21" fmla="*/ 7 h 20"/>
                <a:gd name="T22" fmla="*/ 45 w 45"/>
                <a:gd name="T23" fmla="*/ 2 h 20"/>
                <a:gd name="T24" fmla="*/ 42 w 45"/>
                <a:gd name="T25" fmla="*/ 0 h 20"/>
                <a:gd name="T26" fmla="*/ 36 w 45"/>
                <a:gd name="T27" fmla="*/ 0 h 20"/>
                <a:gd name="T28" fmla="*/ 36 w 45"/>
                <a:gd name="T29" fmla="*/ 0 h 20"/>
                <a:gd name="T30" fmla="*/ 20 w 45"/>
                <a:gd name="T31" fmla="*/ 2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2" y="13"/>
                  </a:lnTo>
                  <a:lnTo>
                    <a:pt x="0" y="18"/>
                  </a:lnTo>
                  <a:lnTo>
                    <a:pt x="2" y="20"/>
                  </a:lnTo>
                  <a:lnTo>
                    <a:pt x="9" y="20"/>
                  </a:lnTo>
                  <a:lnTo>
                    <a:pt x="24" y="18"/>
                  </a:lnTo>
                  <a:lnTo>
                    <a:pt x="38" y="9"/>
                  </a:lnTo>
                  <a:lnTo>
                    <a:pt x="42" y="7"/>
                  </a:lnTo>
                  <a:lnTo>
                    <a:pt x="45" y="2"/>
                  </a:lnTo>
                  <a:lnTo>
                    <a:pt x="42" y="0"/>
                  </a:lnTo>
                  <a:lnTo>
                    <a:pt x="36" y="0"/>
                  </a:lnTo>
                  <a:lnTo>
                    <a:pt x="20"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4" name="Freeform 2871">
              <a:extLst>
                <a:ext uri="{FF2B5EF4-FFF2-40B4-BE49-F238E27FC236}">
                  <a16:creationId xmlns:a16="http://schemas.microsoft.com/office/drawing/2014/main" xmlns="" id="{37623A69-9C15-4A4D-A371-EEC5C256D937}"/>
                </a:ext>
              </a:extLst>
            </p:cNvPr>
            <p:cNvSpPr>
              <a:spLocks/>
            </p:cNvSpPr>
            <p:nvPr/>
          </p:nvSpPr>
          <p:spPr bwMode="auto">
            <a:xfrm>
              <a:off x="2344" y="3098"/>
              <a:ext cx="45" cy="20"/>
            </a:xfrm>
            <a:custGeom>
              <a:avLst/>
              <a:gdLst>
                <a:gd name="T0" fmla="*/ 4 w 45"/>
                <a:gd name="T1" fmla="*/ 11 h 20"/>
                <a:gd name="T2" fmla="*/ 4 w 45"/>
                <a:gd name="T3" fmla="*/ 11 h 20"/>
                <a:gd name="T4" fmla="*/ 0 w 45"/>
                <a:gd name="T5" fmla="*/ 16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11 h 20"/>
                <a:gd name="T18" fmla="*/ 38 w 45"/>
                <a:gd name="T19" fmla="*/ 11 h 20"/>
                <a:gd name="T20" fmla="*/ 43 w 45"/>
                <a:gd name="T21" fmla="*/ 7 h 20"/>
                <a:gd name="T22" fmla="*/ 45 w 45"/>
                <a:gd name="T23" fmla="*/ 2 h 20"/>
                <a:gd name="T24" fmla="*/ 43 w 45"/>
                <a:gd name="T25" fmla="*/ 2 h 20"/>
                <a:gd name="T26" fmla="*/ 36 w 45"/>
                <a:gd name="T27" fmla="*/ 0 h 20"/>
                <a:gd name="T28" fmla="*/ 36 w 45"/>
                <a:gd name="T29" fmla="*/ 0 h 20"/>
                <a:gd name="T30" fmla="*/ 20 w 45"/>
                <a:gd name="T31" fmla="*/ 4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6"/>
                  </a:lnTo>
                  <a:lnTo>
                    <a:pt x="0" y="18"/>
                  </a:lnTo>
                  <a:lnTo>
                    <a:pt x="2" y="20"/>
                  </a:lnTo>
                  <a:lnTo>
                    <a:pt x="7" y="20"/>
                  </a:lnTo>
                  <a:lnTo>
                    <a:pt x="25" y="18"/>
                  </a:lnTo>
                  <a:lnTo>
                    <a:pt x="38" y="11"/>
                  </a:lnTo>
                  <a:lnTo>
                    <a:pt x="43" y="7"/>
                  </a:lnTo>
                  <a:lnTo>
                    <a:pt x="45" y="2"/>
                  </a:lnTo>
                  <a:lnTo>
                    <a:pt x="43" y="2"/>
                  </a:lnTo>
                  <a:lnTo>
                    <a:pt x="36" y="0"/>
                  </a:lnTo>
                  <a:lnTo>
                    <a:pt x="20"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5" name="Freeform 2872">
              <a:extLst>
                <a:ext uri="{FF2B5EF4-FFF2-40B4-BE49-F238E27FC236}">
                  <a16:creationId xmlns:a16="http://schemas.microsoft.com/office/drawing/2014/main" xmlns="" id="{77FEDAC4-8BF4-1C46-9AEF-18D1CC4ADF10}"/>
                </a:ext>
              </a:extLst>
            </p:cNvPr>
            <p:cNvSpPr>
              <a:spLocks/>
            </p:cNvSpPr>
            <p:nvPr/>
          </p:nvSpPr>
          <p:spPr bwMode="auto">
            <a:xfrm>
              <a:off x="2344" y="3098"/>
              <a:ext cx="45" cy="20"/>
            </a:xfrm>
            <a:custGeom>
              <a:avLst/>
              <a:gdLst>
                <a:gd name="T0" fmla="*/ 4 w 45"/>
                <a:gd name="T1" fmla="*/ 11 h 20"/>
                <a:gd name="T2" fmla="*/ 4 w 45"/>
                <a:gd name="T3" fmla="*/ 11 h 20"/>
                <a:gd name="T4" fmla="*/ 0 w 45"/>
                <a:gd name="T5" fmla="*/ 16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11 h 20"/>
                <a:gd name="T18" fmla="*/ 38 w 45"/>
                <a:gd name="T19" fmla="*/ 11 h 20"/>
                <a:gd name="T20" fmla="*/ 43 w 45"/>
                <a:gd name="T21" fmla="*/ 7 h 20"/>
                <a:gd name="T22" fmla="*/ 45 w 45"/>
                <a:gd name="T23" fmla="*/ 2 h 20"/>
                <a:gd name="T24" fmla="*/ 43 w 45"/>
                <a:gd name="T25" fmla="*/ 2 h 20"/>
                <a:gd name="T26" fmla="*/ 36 w 45"/>
                <a:gd name="T27" fmla="*/ 0 h 20"/>
                <a:gd name="T28" fmla="*/ 36 w 45"/>
                <a:gd name="T29" fmla="*/ 0 h 20"/>
                <a:gd name="T30" fmla="*/ 20 w 45"/>
                <a:gd name="T31" fmla="*/ 4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6"/>
                  </a:lnTo>
                  <a:lnTo>
                    <a:pt x="0" y="18"/>
                  </a:lnTo>
                  <a:lnTo>
                    <a:pt x="2" y="20"/>
                  </a:lnTo>
                  <a:lnTo>
                    <a:pt x="7" y="20"/>
                  </a:lnTo>
                  <a:lnTo>
                    <a:pt x="25" y="18"/>
                  </a:lnTo>
                  <a:lnTo>
                    <a:pt x="38" y="11"/>
                  </a:lnTo>
                  <a:lnTo>
                    <a:pt x="43" y="7"/>
                  </a:lnTo>
                  <a:lnTo>
                    <a:pt x="45" y="2"/>
                  </a:lnTo>
                  <a:lnTo>
                    <a:pt x="43" y="2"/>
                  </a:lnTo>
                  <a:lnTo>
                    <a:pt x="36" y="0"/>
                  </a:lnTo>
                  <a:lnTo>
                    <a:pt x="20"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6" name="Freeform 2873">
              <a:extLst>
                <a:ext uri="{FF2B5EF4-FFF2-40B4-BE49-F238E27FC236}">
                  <a16:creationId xmlns:a16="http://schemas.microsoft.com/office/drawing/2014/main" xmlns="" id="{1B199968-B43D-C645-BF5A-6FD6E67D0D26}"/>
                </a:ext>
              </a:extLst>
            </p:cNvPr>
            <p:cNvSpPr>
              <a:spLocks/>
            </p:cNvSpPr>
            <p:nvPr/>
          </p:nvSpPr>
          <p:spPr bwMode="auto">
            <a:xfrm>
              <a:off x="2308" y="3098"/>
              <a:ext cx="45" cy="20"/>
            </a:xfrm>
            <a:custGeom>
              <a:avLst/>
              <a:gdLst>
                <a:gd name="T0" fmla="*/ 4 w 45"/>
                <a:gd name="T1" fmla="*/ 11 h 20"/>
                <a:gd name="T2" fmla="*/ 4 w 45"/>
                <a:gd name="T3" fmla="*/ 11 h 20"/>
                <a:gd name="T4" fmla="*/ 0 w 45"/>
                <a:gd name="T5" fmla="*/ 16 h 20"/>
                <a:gd name="T6" fmla="*/ 0 w 45"/>
                <a:gd name="T7" fmla="*/ 18 h 20"/>
                <a:gd name="T8" fmla="*/ 2 w 45"/>
                <a:gd name="T9" fmla="*/ 20 h 20"/>
                <a:gd name="T10" fmla="*/ 9 w 45"/>
                <a:gd name="T11" fmla="*/ 20 h 20"/>
                <a:gd name="T12" fmla="*/ 9 w 45"/>
                <a:gd name="T13" fmla="*/ 20 h 20"/>
                <a:gd name="T14" fmla="*/ 25 w 45"/>
                <a:gd name="T15" fmla="*/ 18 h 20"/>
                <a:gd name="T16" fmla="*/ 40 w 45"/>
                <a:gd name="T17" fmla="*/ 11 h 20"/>
                <a:gd name="T18" fmla="*/ 40 w 45"/>
                <a:gd name="T19" fmla="*/ 11 h 20"/>
                <a:gd name="T20" fmla="*/ 45 w 45"/>
                <a:gd name="T21" fmla="*/ 7 h 20"/>
                <a:gd name="T22" fmla="*/ 45 w 45"/>
                <a:gd name="T23" fmla="*/ 4 h 20"/>
                <a:gd name="T24" fmla="*/ 43 w 45"/>
                <a:gd name="T25" fmla="*/ 2 h 20"/>
                <a:gd name="T26" fmla="*/ 38 w 45"/>
                <a:gd name="T27" fmla="*/ 0 h 20"/>
                <a:gd name="T28" fmla="*/ 38 w 45"/>
                <a:gd name="T29" fmla="*/ 0 h 20"/>
                <a:gd name="T30" fmla="*/ 20 w 45"/>
                <a:gd name="T31" fmla="*/ 4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6"/>
                  </a:lnTo>
                  <a:lnTo>
                    <a:pt x="0" y="18"/>
                  </a:lnTo>
                  <a:lnTo>
                    <a:pt x="2" y="20"/>
                  </a:lnTo>
                  <a:lnTo>
                    <a:pt x="9" y="20"/>
                  </a:lnTo>
                  <a:lnTo>
                    <a:pt x="25" y="18"/>
                  </a:lnTo>
                  <a:lnTo>
                    <a:pt x="40" y="11"/>
                  </a:lnTo>
                  <a:lnTo>
                    <a:pt x="45" y="7"/>
                  </a:lnTo>
                  <a:lnTo>
                    <a:pt x="45" y="4"/>
                  </a:lnTo>
                  <a:lnTo>
                    <a:pt x="43" y="2"/>
                  </a:lnTo>
                  <a:lnTo>
                    <a:pt x="38" y="0"/>
                  </a:lnTo>
                  <a:lnTo>
                    <a:pt x="20"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7" name="Freeform 2874">
              <a:extLst>
                <a:ext uri="{FF2B5EF4-FFF2-40B4-BE49-F238E27FC236}">
                  <a16:creationId xmlns:a16="http://schemas.microsoft.com/office/drawing/2014/main" xmlns="" id="{5D09CF1A-A5F0-6A4B-8B75-AC7F6AF2D155}"/>
                </a:ext>
              </a:extLst>
            </p:cNvPr>
            <p:cNvSpPr>
              <a:spLocks/>
            </p:cNvSpPr>
            <p:nvPr/>
          </p:nvSpPr>
          <p:spPr bwMode="auto">
            <a:xfrm>
              <a:off x="2308" y="3098"/>
              <a:ext cx="45" cy="20"/>
            </a:xfrm>
            <a:custGeom>
              <a:avLst/>
              <a:gdLst>
                <a:gd name="T0" fmla="*/ 4 w 45"/>
                <a:gd name="T1" fmla="*/ 11 h 20"/>
                <a:gd name="T2" fmla="*/ 4 w 45"/>
                <a:gd name="T3" fmla="*/ 11 h 20"/>
                <a:gd name="T4" fmla="*/ 0 w 45"/>
                <a:gd name="T5" fmla="*/ 16 h 20"/>
                <a:gd name="T6" fmla="*/ 0 w 45"/>
                <a:gd name="T7" fmla="*/ 18 h 20"/>
                <a:gd name="T8" fmla="*/ 2 w 45"/>
                <a:gd name="T9" fmla="*/ 20 h 20"/>
                <a:gd name="T10" fmla="*/ 9 w 45"/>
                <a:gd name="T11" fmla="*/ 20 h 20"/>
                <a:gd name="T12" fmla="*/ 9 w 45"/>
                <a:gd name="T13" fmla="*/ 20 h 20"/>
                <a:gd name="T14" fmla="*/ 25 w 45"/>
                <a:gd name="T15" fmla="*/ 18 h 20"/>
                <a:gd name="T16" fmla="*/ 40 w 45"/>
                <a:gd name="T17" fmla="*/ 11 h 20"/>
                <a:gd name="T18" fmla="*/ 40 w 45"/>
                <a:gd name="T19" fmla="*/ 11 h 20"/>
                <a:gd name="T20" fmla="*/ 45 w 45"/>
                <a:gd name="T21" fmla="*/ 7 h 20"/>
                <a:gd name="T22" fmla="*/ 45 w 45"/>
                <a:gd name="T23" fmla="*/ 4 h 20"/>
                <a:gd name="T24" fmla="*/ 43 w 45"/>
                <a:gd name="T25" fmla="*/ 2 h 20"/>
                <a:gd name="T26" fmla="*/ 38 w 45"/>
                <a:gd name="T27" fmla="*/ 0 h 20"/>
                <a:gd name="T28" fmla="*/ 38 w 45"/>
                <a:gd name="T29" fmla="*/ 0 h 20"/>
                <a:gd name="T30" fmla="*/ 20 w 45"/>
                <a:gd name="T31" fmla="*/ 4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6"/>
                  </a:lnTo>
                  <a:lnTo>
                    <a:pt x="0" y="18"/>
                  </a:lnTo>
                  <a:lnTo>
                    <a:pt x="2" y="20"/>
                  </a:lnTo>
                  <a:lnTo>
                    <a:pt x="9" y="20"/>
                  </a:lnTo>
                  <a:lnTo>
                    <a:pt x="25" y="18"/>
                  </a:lnTo>
                  <a:lnTo>
                    <a:pt x="40" y="11"/>
                  </a:lnTo>
                  <a:lnTo>
                    <a:pt x="45" y="7"/>
                  </a:lnTo>
                  <a:lnTo>
                    <a:pt x="45" y="4"/>
                  </a:lnTo>
                  <a:lnTo>
                    <a:pt x="43" y="2"/>
                  </a:lnTo>
                  <a:lnTo>
                    <a:pt x="38" y="0"/>
                  </a:lnTo>
                  <a:lnTo>
                    <a:pt x="20"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8" name="Freeform 2875">
              <a:extLst>
                <a:ext uri="{FF2B5EF4-FFF2-40B4-BE49-F238E27FC236}">
                  <a16:creationId xmlns:a16="http://schemas.microsoft.com/office/drawing/2014/main" xmlns="" id="{2F18D3F3-C2C3-EA46-BF8C-9B30821DADE9}"/>
                </a:ext>
              </a:extLst>
            </p:cNvPr>
            <p:cNvSpPr>
              <a:spLocks/>
            </p:cNvSpPr>
            <p:nvPr/>
          </p:nvSpPr>
          <p:spPr bwMode="auto">
            <a:xfrm>
              <a:off x="2272" y="3100"/>
              <a:ext cx="47" cy="20"/>
            </a:xfrm>
            <a:custGeom>
              <a:avLst/>
              <a:gdLst>
                <a:gd name="T0" fmla="*/ 4 w 47"/>
                <a:gd name="T1" fmla="*/ 9 h 20"/>
                <a:gd name="T2" fmla="*/ 4 w 47"/>
                <a:gd name="T3" fmla="*/ 9 h 20"/>
                <a:gd name="T4" fmla="*/ 0 w 47"/>
                <a:gd name="T5" fmla="*/ 14 h 20"/>
                <a:gd name="T6" fmla="*/ 0 w 47"/>
                <a:gd name="T7" fmla="*/ 16 h 20"/>
                <a:gd name="T8" fmla="*/ 2 w 47"/>
                <a:gd name="T9" fmla="*/ 18 h 20"/>
                <a:gd name="T10" fmla="*/ 6 w 47"/>
                <a:gd name="T11" fmla="*/ 20 h 20"/>
                <a:gd name="T12" fmla="*/ 6 w 47"/>
                <a:gd name="T13" fmla="*/ 20 h 20"/>
                <a:gd name="T14" fmla="*/ 25 w 47"/>
                <a:gd name="T15" fmla="*/ 16 h 20"/>
                <a:gd name="T16" fmla="*/ 40 w 47"/>
                <a:gd name="T17" fmla="*/ 9 h 20"/>
                <a:gd name="T18" fmla="*/ 40 w 47"/>
                <a:gd name="T19" fmla="*/ 9 h 20"/>
                <a:gd name="T20" fmla="*/ 45 w 47"/>
                <a:gd name="T21" fmla="*/ 5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9"/>
                  </a:moveTo>
                  <a:lnTo>
                    <a:pt x="4" y="9"/>
                  </a:lnTo>
                  <a:lnTo>
                    <a:pt x="0" y="14"/>
                  </a:lnTo>
                  <a:lnTo>
                    <a:pt x="0" y="16"/>
                  </a:lnTo>
                  <a:lnTo>
                    <a:pt x="2" y="18"/>
                  </a:lnTo>
                  <a:lnTo>
                    <a:pt x="6" y="20"/>
                  </a:lnTo>
                  <a:lnTo>
                    <a:pt x="25" y="16"/>
                  </a:lnTo>
                  <a:lnTo>
                    <a:pt x="40" y="9"/>
                  </a:lnTo>
                  <a:lnTo>
                    <a:pt x="45" y="5"/>
                  </a:lnTo>
                  <a:lnTo>
                    <a:pt x="47" y="2"/>
                  </a:lnTo>
                  <a:lnTo>
                    <a:pt x="45" y="0"/>
                  </a:lnTo>
                  <a:lnTo>
                    <a:pt x="38"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59" name="Freeform 2876">
              <a:extLst>
                <a:ext uri="{FF2B5EF4-FFF2-40B4-BE49-F238E27FC236}">
                  <a16:creationId xmlns:a16="http://schemas.microsoft.com/office/drawing/2014/main" xmlns="" id="{04B5374E-AB5F-DB45-9FF2-041713E2A767}"/>
                </a:ext>
              </a:extLst>
            </p:cNvPr>
            <p:cNvSpPr>
              <a:spLocks/>
            </p:cNvSpPr>
            <p:nvPr/>
          </p:nvSpPr>
          <p:spPr bwMode="auto">
            <a:xfrm>
              <a:off x="2272" y="3100"/>
              <a:ext cx="47" cy="20"/>
            </a:xfrm>
            <a:custGeom>
              <a:avLst/>
              <a:gdLst>
                <a:gd name="T0" fmla="*/ 4 w 47"/>
                <a:gd name="T1" fmla="*/ 9 h 20"/>
                <a:gd name="T2" fmla="*/ 4 w 47"/>
                <a:gd name="T3" fmla="*/ 9 h 20"/>
                <a:gd name="T4" fmla="*/ 0 w 47"/>
                <a:gd name="T5" fmla="*/ 14 h 20"/>
                <a:gd name="T6" fmla="*/ 0 w 47"/>
                <a:gd name="T7" fmla="*/ 16 h 20"/>
                <a:gd name="T8" fmla="*/ 2 w 47"/>
                <a:gd name="T9" fmla="*/ 18 h 20"/>
                <a:gd name="T10" fmla="*/ 6 w 47"/>
                <a:gd name="T11" fmla="*/ 20 h 20"/>
                <a:gd name="T12" fmla="*/ 6 w 47"/>
                <a:gd name="T13" fmla="*/ 20 h 20"/>
                <a:gd name="T14" fmla="*/ 25 w 47"/>
                <a:gd name="T15" fmla="*/ 16 h 20"/>
                <a:gd name="T16" fmla="*/ 40 w 47"/>
                <a:gd name="T17" fmla="*/ 9 h 20"/>
                <a:gd name="T18" fmla="*/ 40 w 47"/>
                <a:gd name="T19" fmla="*/ 9 h 20"/>
                <a:gd name="T20" fmla="*/ 45 w 47"/>
                <a:gd name="T21" fmla="*/ 5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9"/>
                  </a:moveTo>
                  <a:lnTo>
                    <a:pt x="4" y="9"/>
                  </a:lnTo>
                  <a:lnTo>
                    <a:pt x="0" y="14"/>
                  </a:lnTo>
                  <a:lnTo>
                    <a:pt x="0" y="16"/>
                  </a:lnTo>
                  <a:lnTo>
                    <a:pt x="2" y="18"/>
                  </a:lnTo>
                  <a:lnTo>
                    <a:pt x="6" y="20"/>
                  </a:lnTo>
                  <a:lnTo>
                    <a:pt x="25" y="16"/>
                  </a:lnTo>
                  <a:lnTo>
                    <a:pt x="40" y="9"/>
                  </a:lnTo>
                  <a:lnTo>
                    <a:pt x="45" y="5"/>
                  </a:lnTo>
                  <a:lnTo>
                    <a:pt x="47" y="2"/>
                  </a:lnTo>
                  <a:lnTo>
                    <a:pt x="45" y="0"/>
                  </a:lnTo>
                  <a:lnTo>
                    <a:pt x="38"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0" name="Freeform 2877">
              <a:extLst>
                <a:ext uri="{FF2B5EF4-FFF2-40B4-BE49-F238E27FC236}">
                  <a16:creationId xmlns:a16="http://schemas.microsoft.com/office/drawing/2014/main" xmlns="" id="{8DA3D0CE-92CF-1C4D-9968-4CA29BBFF725}"/>
                </a:ext>
              </a:extLst>
            </p:cNvPr>
            <p:cNvSpPr>
              <a:spLocks/>
            </p:cNvSpPr>
            <p:nvPr/>
          </p:nvSpPr>
          <p:spPr bwMode="auto">
            <a:xfrm>
              <a:off x="2233" y="3100"/>
              <a:ext cx="48" cy="20"/>
            </a:xfrm>
            <a:custGeom>
              <a:avLst/>
              <a:gdLst>
                <a:gd name="T0" fmla="*/ 5 w 48"/>
                <a:gd name="T1" fmla="*/ 9 h 20"/>
                <a:gd name="T2" fmla="*/ 5 w 48"/>
                <a:gd name="T3" fmla="*/ 9 h 20"/>
                <a:gd name="T4" fmla="*/ 0 w 48"/>
                <a:gd name="T5" fmla="*/ 14 h 20"/>
                <a:gd name="T6" fmla="*/ 0 w 48"/>
                <a:gd name="T7" fmla="*/ 18 h 20"/>
                <a:gd name="T8" fmla="*/ 3 w 48"/>
                <a:gd name="T9" fmla="*/ 20 h 20"/>
                <a:gd name="T10" fmla="*/ 9 w 48"/>
                <a:gd name="T11" fmla="*/ 20 h 20"/>
                <a:gd name="T12" fmla="*/ 9 w 48"/>
                <a:gd name="T13" fmla="*/ 20 h 20"/>
                <a:gd name="T14" fmla="*/ 27 w 48"/>
                <a:gd name="T15" fmla="*/ 16 h 20"/>
                <a:gd name="T16" fmla="*/ 43 w 48"/>
                <a:gd name="T17" fmla="*/ 9 h 20"/>
                <a:gd name="T18" fmla="*/ 43 w 48"/>
                <a:gd name="T19" fmla="*/ 9 h 20"/>
                <a:gd name="T20" fmla="*/ 48 w 48"/>
                <a:gd name="T21" fmla="*/ 5 h 20"/>
                <a:gd name="T22" fmla="*/ 48 w 48"/>
                <a:gd name="T23" fmla="*/ 2 h 20"/>
                <a:gd name="T24" fmla="*/ 45 w 48"/>
                <a:gd name="T25" fmla="*/ 0 h 20"/>
                <a:gd name="T26" fmla="*/ 39 w 48"/>
                <a:gd name="T27" fmla="*/ 0 h 20"/>
                <a:gd name="T28" fmla="*/ 39 w 48"/>
                <a:gd name="T29" fmla="*/ 0 h 20"/>
                <a:gd name="T30" fmla="*/ 23 w 48"/>
                <a:gd name="T31" fmla="*/ 2 h 20"/>
                <a:gd name="T32" fmla="*/ 5 w 4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5" y="9"/>
                  </a:moveTo>
                  <a:lnTo>
                    <a:pt x="5" y="9"/>
                  </a:lnTo>
                  <a:lnTo>
                    <a:pt x="0" y="14"/>
                  </a:lnTo>
                  <a:lnTo>
                    <a:pt x="0" y="18"/>
                  </a:lnTo>
                  <a:lnTo>
                    <a:pt x="3" y="20"/>
                  </a:lnTo>
                  <a:lnTo>
                    <a:pt x="9" y="20"/>
                  </a:lnTo>
                  <a:lnTo>
                    <a:pt x="27" y="16"/>
                  </a:lnTo>
                  <a:lnTo>
                    <a:pt x="43" y="9"/>
                  </a:lnTo>
                  <a:lnTo>
                    <a:pt x="48" y="5"/>
                  </a:lnTo>
                  <a:lnTo>
                    <a:pt x="48" y="2"/>
                  </a:lnTo>
                  <a:lnTo>
                    <a:pt x="45" y="0"/>
                  </a:lnTo>
                  <a:lnTo>
                    <a:pt x="39" y="0"/>
                  </a:lnTo>
                  <a:lnTo>
                    <a:pt x="23"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1" name="Freeform 2878">
              <a:extLst>
                <a:ext uri="{FF2B5EF4-FFF2-40B4-BE49-F238E27FC236}">
                  <a16:creationId xmlns:a16="http://schemas.microsoft.com/office/drawing/2014/main" xmlns="" id="{B1001880-05BE-2C4C-B007-4D636AE5320A}"/>
                </a:ext>
              </a:extLst>
            </p:cNvPr>
            <p:cNvSpPr>
              <a:spLocks/>
            </p:cNvSpPr>
            <p:nvPr/>
          </p:nvSpPr>
          <p:spPr bwMode="auto">
            <a:xfrm>
              <a:off x="2233" y="3100"/>
              <a:ext cx="48" cy="20"/>
            </a:xfrm>
            <a:custGeom>
              <a:avLst/>
              <a:gdLst>
                <a:gd name="T0" fmla="*/ 5 w 48"/>
                <a:gd name="T1" fmla="*/ 9 h 20"/>
                <a:gd name="T2" fmla="*/ 5 w 48"/>
                <a:gd name="T3" fmla="*/ 9 h 20"/>
                <a:gd name="T4" fmla="*/ 0 w 48"/>
                <a:gd name="T5" fmla="*/ 14 h 20"/>
                <a:gd name="T6" fmla="*/ 0 w 48"/>
                <a:gd name="T7" fmla="*/ 18 h 20"/>
                <a:gd name="T8" fmla="*/ 3 w 48"/>
                <a:gd name="T9" fmla="*/ 20 h 20"/>
                <a:gd name="T10" fmla="*/ 9 w 48"/>
                <a:gd name="T11" fmla="*/ 20 h 20"/>
                <a:gd name="T12" fmla="*/ 9 w 48"/>
                <a:gd name="T13" fmla="*/ 20 h 20"/>
                <a:gd name="T14" fmla="*/ 27 w 48"/>
                <a:gd name="T15" fmla="*/ 16 h 20"/>
                <a:gd name="T16" fmla="*/ 43 w 48"/>
                <a:gd name="T17" fmla="*/ 9 h 20"/>
                <a:gd name="T18" fmla="*/ 43 w 48"/>
                <a:gd name="T19" fmla="*/ 9 h 20"/>
                <a:gd name="T20" fmla="*/ 48 w 48"/>
                <a:gd name="T21" fmla="*/ 5 h 20"/>
                <a:gd name="T22" fmla="*/ 48 w 48"/>
                <a:gd name="T23" fmla="*/ 2 h 20"/>
                <a:gd name="T24" fmla="*/ 45 w 48"/>
                <a:gd name="T25" fmla="*/ 0 h 20"/>
                <a:gd name="T26" fmla="*/ 39 w 48"/>
                <a:gd name="T27" fmla="*/ 0 h 20"/>
                <a:gd name="T28" fmla="*/ 39 w 48"/>
                <a:gd name="T29" fmla="*/ 0 h 20"/>
                <a:gd name="T30" fmla="*/ 23 w 48"/>
                <a:gd name="T31" fmla="*/ 2 h 20"/>
                <a:gd name="T32" fmla="*/ 5 w 4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5" y="9"/>
                  </a:moveTo>
                  <a:lnTo>
                    <a:pt x="5" y="9"/>
                  </a:lnTo>
                  <a:lnTo>
                    <a:pt x="0" y="14"/>
                  </a:lnTo>
                  <a:lnTo>
                    <a:pt x="0" y="18"/>
                  </a:lnTo>
                  <a:lnTo>
                    <a:pt x="3" y="20"/>
                  </a:lnTo>
                  <a:lnTo>
                    <a:pt x="9" y="20"/>
                  </a:lnTo>
                  <a:lnTo>
                    <a:pt x="27" y="16"/>
                  </a:lnTo>
                  <a:lnTo>
                    <a:pt x="43" y="9"/>
                  </a:lnTo>
                  <a:lnTo>
                    <a:pt x="48" y="5"/>
                  </a:lnTo>
                  <a:lnTo>
                    <a:pt x="48" y="2"/>
                  </a:lnTo>
                  <a:lnTo>
                    <a:pt x="45" y="0"/>
                  </a:lnTo>
                  <a:lnTo>
                    <a:pt x="39" y="0"/>
                  </a:lnTo>
                  <a:lnTo>
                    <a:pt x="23"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2" name="Freeform 2879">
              <a:extLst>
                <a:ext uri="{FF2B5EF4-FFF2-40B4-BE49-F238E27FC236}">
                  <a16:creationId xmlns:a16="http://schemas.microsoft.com/office/drawing/2014/main" xmlns="" id="{4BA279BB-4F14-8346-974C-0A6CD493F093}"/>
                </a:ext>
              </a:extLst>
            </p:cNvPr>
            <p:cNvSpPr>
              <a:spLocks/>
            </p:cNvSpPr>
            <p:nvPr/>
          </p:nvSpPr>
          <p:spPr bwMode="auto">
            <a:xfrm>
              <a:off x="2195" y="3100"/>
              <a:ext cx="50" cy="20"/>
            </a:xfrm>
            <a:custGeom>
              <a:avLst/>
              <a:gdLst>
                <a:gd name="T0" fmla="*/ 5 w 50"/>
                <a:gd name="T1" fmla="*/ 11 h 20"/>
                <a:gd name="T2" fmla="*/ 5 w 50"/>
                <a:gd name="T3" fmla="*/ 11 h 20"/>
                <a:gd name="T4" fmla="*/ 0 w 50"/>
                <a:gd name="T5" fmla="*/ 14 h 20"/>
                <a:gd name="T6" fmla="*/ 0 w 50"/>
                <a:gd name="T7" fmla="*/ 18 h 20"/>
                <a:gd name="T8" fmla="*/ 2 w 50"/>
                <a:gd name="T9" fmla="*/ 20 h 20"/>
                <a:gd name="T10" fmla="*/ 9 w 50"/>
                <a:gd name="T11" fmla="*/ 20 h 20"/>
                <a:gd name="T12" fmla="*/ 9 w 50"/>
                <a:gd name="T13" fmla="*/ 20 h 20"/>
                <a:gd name="T14" fmla="*/ 27 w 50"/>
                <a:gd name="T15" fmla="*/ 18 h 20"/>
                <a:gd name="T16" fmla="*/ 43 w 50"/>
                <a:gd name="T17" fmla="*/ 9 h 20"/>
                <a:gd name="T18" fmla="*/ 43 w 50"/>
                <a:gd name="T19" fmla="*/ 9 h 20"/>
                <a:gd name="T20" fmla="*/ 47 w 50"/>
                <a:gd name="T21" fmla="*/ 7 h 20"/>
                <a:gd name="T22" fmla="*/ 50 w 50"/>
                <a:gd name="T23" fmla="*/ 2 h 20"/>
                <a:gd name="T24" fmla="*/ 45 w 50"/>
                <a:gd name="T25" fmla="*/ 0 h 20"/>
                <a:gd name="T26" fmla="*/ 41 w 50"/>
                <a:gd name="T27" fmla="*/ 0 h 20"/>
                <a:gd name="T28" fmla="*/ 41 w 50"/>
                <a:gd name="T29" fmla="*/ 0 h 20"/>
                <a:gd name="T30" fmla="*/ 20 w 50"/>
                <a:gd name="T31" fmla="*/ 2 h 20"/>
                <a:gd name="T32" fmla="*/ 5 w 5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0">
                  <a:moveTo>
                    <a:pt x="5" y="11"/>
                  </a:moveTo>
                  <a:lnTo>
                    <a:pt x="5" y="11"/>
                  </a:lnTo>
                  <a:lnTo>
                    <a:pt x="0" y="14"/>
                  </a:lnTo>
                  <a:lnTo>
                    <a:pt x="0" y="18"/>
                  </a:lnTo>
                  <a:lnTo>
                    <a:pt x="2" y="20"/>
                  </a:lnTo>
                  <a:lnTo>
                    <a:pt x="9" y="20"/>
                  </a:lnTo>
                  <a:lnTo>
                    <a:pt x="27" y="18"/>
                  </a:lnTo>
                  <a:lnTo>
                    <a:pt x="43" y="9"/>
                  </a:lnTo>
                  <a:lnTo>
                    <a:pt x="47" y="7"/>
                  </a:lnTo>
                  <a:lnTo>
                    <a:pt x="50" y="2"/>
                  </a:lnTo>
                  <a:lnTo>
                    <a:pt x="45" y="0"/>
                  </a:lnTo>
                  <a:lnTo>
                    <a:pt x="41" y="0"/>
                  </a:lnTo>
                  <a:lnTo>
                    <a:pt x="20" y="2"/>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3" name="Freeform 2880">
              <a:extLst>
                <a:ext uri="{FF2B5EF4-FFF2-40B4-BE49-F238E27FC236}">
                  <a16:creationId xmlns:a16="http://schemas.microsoft.com/office/drawing/2014/main" xmlns="" id="{5EA08583-7EB7-D54A-BB47-09C6B6F3BCC3}"/>
                </a:ext>
              </a:extLst>
            </p:cNvPr>
            <p:cNvSpPr>
              <a:spLocks/>
            </p:cNvSpPr>
            <p:nvPr/>
          </p:nvSpPr>
          <p:spPr bwMode="auto">
            <a:xfrm>
              <a:off x="2195" y="3100"/>
              <a:ext cx="50" cy="20"/>
            </a:xfrm>
            <a:custGeom>
              <a:avLst/>
              <a:gdLst>
                <a:gd name="T0" fmla="*/ 5 w 50"/>
                <a:gd name="T1" fmla="*/ 11 h 20"/>
                <a:gd name="T2" fmla="*/ 5 w 50"/>
                <a:gd name="T3" fmla="*/ 11 h 20"/>
                <a:gd name="T4" fmla="*/ 0 w 50"/>
                <a:gd name="T5" fmla="*/ 14 h 20"/>
                <a:gd name="T6" fmla="*/ 0 w 50"/>
                <a:gd name="T7" fmla="*/ 18 h 20"/>
                <a:gd name="T8" fmla="*/ 2 w 50"/>
                <a:gd name="T9" fmla="*/ 20 h 20"/>
                <a:gd name="T10" fmla="*/ 9 w 50"/>
                <a:gd name="T11" fmla="*/ 20 h 20"/>
                <a:gd name="T12" fmla="*/ 9 w 50"/>
                <a:gd name="T13" fmla="*/ 20 h 20"/>
                <a:gd name="T14" fmla="*/ 27 w 50"/>
                <a:gd name="T15" fmla="*/ 18 h 20"/>
                <a:gd name="T16" fmla="*/ 43 w 50"/>
                <a:gd name="T17" fmla="*/ 9 h 20"/>
                <a:gd name="T18" fmla="*/ 43 w 50"/>
                <a:gd name="T19" fmla="*/ 9 h 20"/>
                <a:gd name="T20" fmla="*/ 47 w 50"/>
                <a:gd name="T21" fmla="*/ 7 h 20"/>
                <a:gd name="T22" fmla="*/ 50 w 50"/>
                <a:gd name="T23" fmla="*/ 2 h 20"/>
                <a:gd name="T24" fmla="*/ 45 w 50"/>
                <a:gd name="T25" fmla="*/ 0 h 20"/>
                <a:gd name="T26" fmla="*/ 41 w 50"/>
                <a:gd name="T27" fmla="*/ 0 h 20"/>
                <a:gd name="T28" fmla="*/ 41 w 50"/>
                <a:gd name="T29" fmla="*/ 0 h 20"/>
                <a:gd name="T30" fmla="*/ 20 w 50"/>
                <a:gd name="T31" fmla="*/ 2 h 20"/>
                <a:gd name="T32" fmla="*/ 5 w 5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0">
                  <a:moveTo>
                    <a:pt x="5" y="11"/>
                  </a:moveTo>
                  <a:lnTo>
                    <a:pt x="5" y="11"/>
                  </a:lnTo>
                  <a:lnTo>
                    <a:pt x="0" y="14"/>
                  </a:lnTo>
                  <a:lnTo>
                    <a:pt x="0" y="18"/>
                  </a:lnTo>
                  <a:lnTo>
                    <a:pt x="2" y="20"/>
                  </a:lnTo>
                  <a:lnTo>
                    <a:pt x="9" y="20"/>
                  </a:lnTo>
                  <a:lnTo>
                    <a:pt x="27" y="18"/>
                  </a:lnTo>
                  <a:lnTo>
                    <a:pt x="43" y="9"/>
                  </a:lnTo>
                  <a:lnTo>
                    <a:pt x="47" y="7"/>
                  </a:lnTo>
                  <a:lnTo>
                    <a:pt x="50" y="2"/>
                  </a:lnTo>
                  <a:lnTo>
                    <a:pt x="45" y="0"/>
                  </a:lnTo>
                  <a:lnTo>
                    <a:pt x="41" y="0"/>
                  </a:lnTo>
                  <a:lnTo>
                    <a:pt x="20" y="2"/>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4" name="Freeform 2881">
              <a:extLst>
                <a:ext uri="{FF2B5EF4-FFF2-40B4-BE49-F238E27FC236}">
                  <a16:creationId xmlns:a16="http://schemas.microsoft.com/office/drawing/2014/main" xmlns="" id="{D94FA014-F41B-C142-BF4C-47F725AEDBFF}"/>
                </a:ext>
              </a:extLst>
            </p:cNvPr>
            <p:cNvSpPr>
              <a:spLocks/>
            </p:cNvSpPr>
            <p:nvPr/>
          </p:nvSpPr>
          <p:spPr bwMode="auto">
            <a:xfrm>
              <a:off x="2155" y="3100"/>
              <a:ext cx="49" cy="20"/>
            </a:xfrm>
            <a:custGeom>
              <a:avLst/>
              <a:gdLst>
                <a:gd name="T0" fmla="*/ 4 w 49"/>
                <a:gd name="T1" fmla="*/ 11 h 20"/>
                <a:gd name="T2" fmla="*/ 4 w 49"/>
                <a:gd name="T3" fmla="*/ 11 h 20"/>
                <a:gd name="T4" fmla="*/ 0 w 49"/>
                <a:gd name="T5" fmla="*/ 14 h 20"/>
                <a:gd name="T6" fmla="*/ 0 w 49"/>
                <a:gd name="T7" fmla="*/ 18 h 20"/>
                <a:gd name="T8" fmla="*/ 2 w 49"/>
                <a:gd name="T9" fmla="*/ 20 h 20"/>
                <a:gd name="T10" fmla="*/ 9 w 49"/>
                <a:gd name="T11" fmla="*/ 20 h 20"/>
                <a:gd name="T12" fmla="*/ 9 w 49"/>
                <a:gd name="T13" fmla="*/ 20 h 20"/>
                <a:gd name="T14" fmla="*/ 27 w 49"/>
                <a:gd name="T15" fmla="*/ 18 h 20"/>
                <a:gd name="T16" fmla="*/ 45 w 49"/>
                <a:gd name="T17" fmla="*/ 11 h 20"/>
                <a:gd name="T18" fmla="*/ 45 w 49"/>
                <a:gd name="T19" fmla="*/ 11 h 20"/>
                <a:gd name="T20" fmla="*/ 49 w 49"/>
                <a:gd name="T21" fmla="*/ 7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11"/>
                  </a:moveTo>
                  <a:lnTo>
                    <a:pt x="4" y="11"/>
                  </a:lnTo>
                  <a:lnTo>
                    <a:pt x="0" y="14"/>
                  </a:lnTo>
                  <a:lnTo>
                    <a:pt x="0" y="18"/>
                  </a:lnTo>
                  <a:lnTo>
                    <a:pt x="2" y="20"/>
                  </a:lnTo>
                  <a:lnTo>
                    <a:pt x="9" y="20"/>
                  </a:lnTo>
                  <a:lnTo>
                    <a:pt x="27" y="18"/>
                  </a:lnTo>
                  <a:lnTo>
                    <a:pt x="45" y="11"/>
                  </a:lnTo>
                  <a:lnTo>
                    <a:pt x="49" y="7"/>
                  </a:lnTo>
                  <a:lnTo>
                    <a:pt x="49" y="2"/>
                  </a:lnTo>
                  <a:lnTo>
                    <a:pt x="47" y="0"/>
                  </a:lnTo>
                  <a:lnTo>
                    <a:pt x="40" y="0"/>
                  </a:lnTo>
                  <a:lnTo>
                    <a:pt x="22"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5" name="Freeform 2882">
              <a:extLst>
                <a:ext uri="{FF2B5EF4-FFF2-40B4-BE49-F238E27FC236}">
                  <a16:creationId xmlns:a16="http://schemas.microsoft.com/office/drawing/2014/main" xmlns="" id="{AFCC292A-CB2B-B44C-868C-A6A2FA32A7DE}"/>
                </a:ext>
              </a:extLst>
            </p:cNvPr>
            <p:cNvSpPr>
              <a:spLocks/>
            </p:cNvSpPr>
            <p:nvPr/>
          </p:nvSpPr>
          <p:spPr bwMode="auto">
            <a:xfrm>
              <a:off x="2155" y="3100"/>
              <a:ext cx="49" cy="20"/>
            </a:xfrm>
            <a:custGeom>
              <a:avLst/>
              <a:gdLst>
                <a:gd name="T0" fmla="*/ 4 w 49"/>
                <a:gd name="T1" fmla="*/ 11 h 20"/>
                <a:gd name="T2" fmla="*/ 4 w 49"/>
                <a:gd name="T3" fmla="*/ 11 h 20"/>
                <a:gd name="T4" fmla="*/ 0 w 49"/>
                <a:gd name="T5" fmla="*/ 14 h 20"/>
                <a:gd name="T6" fmla="*/ 0 w 49"/>
                <a:gd name="T7" fmla="*/ 18 h 20"/>
                <a:gd name="T8" fmla="*/ 2 w 49"/>
                <a:gd name="T9" fmla="*/ 20 h 20"/>
                <a:gd name="T10" fmla="*/ 9 w 49"/>
                <a:gd name="T11" fmla="*/ 20 h 20"/>
                <a:gd name="T12" fmla="*/ 9 w 49"/>
                <a:gd name="T13" fmla="*/ 20 h 20"/>
                <a:gd name="T14" fmla="*/ 27 w 49"/>
                <a:gd name="T15" fmla="*/ 18 h 20"/>
                <a:gd name="T16" fmla="*/ 45 w 49"/>
                <a:gd name="T17" fmla="*/ 11 h 20"/>
                <a:gd name="T18" fmla="*/ 45 w 49"/>
                <a:gd name="T19" fmla="*/ 11 h 20"/>
                <a:gd name="T20" fmla="*/ 49 w 49"/>
                <a:gd name="T21" fmla="*/ 7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11"/>
                  </a:moveTo>
                  <a:lnTo>
                    <a:pt x="4" y="11"/>
                  </a:lnTo>
                  <a:lnTo>
                    <a:pt x="0" y="14"/>
                  </a:lnTo>
                  <a:lnTo>
                    <a:pt x="0" y="18"/>
                  </a:lnTo>
                  <a:lnTo>
                    <a:pt x="2" y="20"/>
                  </a:lnTo>
                  <a:lnTo>
                    <a:pt x="9" y="20"/>
                  </a:lnTo>
                  <a:lnTo>
                    <a:pt x="27" y="18"/>
                  </a:lnTo>
                  <a:lnTo>
                    <a:pt x="45" y="11"/>
                  </a:lnTo>
                  <a:lnTo>
                    <a:pt x="49" y="7"/>
                  </a:lnTo>
                  <a:lnTo>
                    <a:pt x="49" y="2"/>
                  </a:lnTo>
                  <a:lnTo>
                    <a:pt x="47" y="0"/>
                  </a:lnTo>
                  <a:lnTo>
                    <a:pt x="40" y="0"/>
                  </a:lnTo>
                  <a:lnTo>
                    <a:pt x="22"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6" name="Freeform 2883">
              <a:extLst>
                <a:ext uri="{FF2B5EF4-FFF2-40B4-BE49-F238E27FC236}">
                  <a16:creationId xmlns:a16="http://schemas.microsoft.com/office/drawing/2014/main" xmlns="" id="{2B009D91-F559-3841-9A9F-9A3DD437062B}"/>
                </a:ext>
              </a:extLst>
            </p:cNvPr>
            <p:cNvSpPr>
              <a:spLocks/>
            </p:cNvSpPr>
            <p:nvPr/>
          </p:nvSpPr>
          <p:spPr bwMode="auto">
            <a:xfrm>
              <a:off x="2114" y="3100"/>
              <a:ext cx="52" cy="20"/>
            </a:xfrm>
            <a:custGeom>
              <a:avLst/>
              <a:gdLst>
                <a:gd name="T0" fmla="*/ 5 w 52"/>
                <a:gd name="T1" fmla="*/ 11 h 20"/>
                <a:gd name="T2" fmla="*/ 5 w 52"/>
                <a:gd name="T3" fmla="*/ 11 h 20"/>
                <a:gd name="T4" fmla="*/ 0 w 52"/>
                <a:gd name="T5" fmla="*/ 16 h 20"/>
                <a:gd name="T6" fmla="*/ 0 w 52"/>
                <a:gd name="T7" fmla="*/ 18 h 20"/>
                <a:gd name="T8" fmla="*/ 2 w 52"/>
                <a:gd name="T9" fmla="*/ 20 h 20"/>
                <a:gd name="T10" fmla="*/ 9 w 52"/>
                <a:gd name="T11" fmla="*/ 20 h 20"/>
                <a:gd name="T12" fmla="*/ 9 w 52"/>
                <a:gd name="T13" fmla="*/ 20 h 20"/>
                <a:gd name="T14" fmla="*/ 27 w 52"/>
                <a:gd name="T15" fmla="*/ 18 h 20"/>
                <a:gd name="T16" fmla="*/ 45 w 52"/>
                <a:gd name="T17" fmla="*/ 11 h 20"/>
                <a:gd name="T18" fmla="*/ 45 w 52"/>
                <a:gd name="T19" fmla="*/ 11 h 20"/>
                <a:gd name="T20" fmla="*/ 50 w 52"/>
                <a:gd name="T21" fmla="*/ 7 h 20"/>
                <a:gd name="T22" fmla="*/ 52 w 52"/>
                <a:gd name="T23" fmla="*/ 2 h 20"/>
                <a:gd name="T24" fmla="*/ 47 w 52"/>
                <a:gd name="T25" fmla="*/ 2 h 20"/>
                <a:gd name="T26" fmla="*/ 41 w 52"/>
                <a:gd name="T27" fmla="*/ 0 h 20"/>
                <a:gd name="T28" fmla="*/ 41 w 52"/>
                <a:gd name="T29" fmla="*/ 0 h 20"/>
                <a:gd name="T30" fmla="*/ 23 w 52"/>
                <a:gd name="T31" fmla="*/ 5 h 20"/>
                <a:gd name="T32" fmla="*/ 11 w 52"/>
                <a:gd name="T33" fmla="*/ 7 h 20"/>
                <a:gd name="T34" fmla="*/ 5 w 52"/>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0">
                  <a:moveTo>
                    <a:pt x="5" y="11"/>
                  </a:moveTo>
                  <a:lnTo>
                    <a:pt x="5" y="11"/>
                  </a:lnTo>
                  <a:lnTo>
                    <a:pt x="0" y="16"/>
                  </a:lnTo>
                  <a:lnTo>
                    <a:pt x="0" y="18"/>
                  </a:lnTo>
                  <a:lnTo>
                    <a:pt x="2" y="20"/>
                  </a:lnTo>
                  <a:lnTo>
                    <a:pt x="9" y="20"/>
                  </a:lnTo>
                  <a:lnTo>
                    <a:pt x="27" y="18"/>
                  </a:lnTo>
                  <a:lnTo>
                    <a:pt x="45" y="11"/>
                  </a:lnTo>
                  <a:lnTo>
                    <a:pt x="50" y="7"/>
                  </a:lnTo>
                  <a:lnTo>
                    <a:pt x="52" y="2"/>
                  </a:lnTo>
                  <a:lnTo>
                    <a:pt x="47" y="2"/>
                  </a:lnTo>
                  <a:lnTo>
                    <a:pt x="41" y="0"/>
                  </a:lnTo>
                  <a:lnTo>
                    <a:pt x="23" y="5"/>
                  </a:lnTo>
                  <a:lnTo>
                    <a:pt x="11"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7" name="Freeform 2884">
              <a:extLst>
                <a:ext uri="{FF2B5EF4-FFF2-40B4-BE49-F238E27FC236}">
                  <a16:creationId xmlns:a16="http://schemas.microsoft.com/office/drawing/2014/main" xmlns="" id="{999D1E7B-B636-7740-A4FA-810072DDF60D}"/>
                </a:ext>
              </a:extLst>
            </p:cNvPr>
            <p:cNvSpPr>
              <a:spLocks/>
            </p:cNvSpPr>
            <p:nvPr/>
          </p:nvSpPr>
          <p:spPr bwMode="auto">
            <a:xfrm>
              <a:off x="2114" y="3100"/>
              <a:ext cx="52" cy="20"/>
            </a:xfrm>
            <a:custGeom>
              <a:avLst/>
              <a:gdLst>
                <a:gd name="T0" fmla="*/ 5 w 52"/>
                <a:gd name="T1" fmla="*/ 11 h 20"/>
                <a:gd name="T2" fmla="*/ 5 w 52"/>
                <a:gd name="T3" fmla="*/ 11 h 20"/>
                <a:gd name="T4" fmla="*/ 0 w 52"/>
                <a:gd name="T5" fmla="*/ 16 h 20"/>
                <a:gd name="T6" fmla="*/ 0 w 52"/>
                <a:gd name="T7" fmla="*/ 18 h 20"/>
                <a:gd name="T8" fmla="*/ 2 w 52"/>
                <a:gd name="T9" fmla="*/ 20 h 20"/>
                <a:gd name="T10" fmla="*/ 9 w 52"/>
                <a:gd name="T11" fmla="*/ 20 h 20"/>
                <a:gd name="T12" fmla="*/ 9 w 52"/>
                <a:gd name="T13" fmla="*/ 20 h 20"/>
                <a:gd name="T14" fmla="*/ 27 w 52"/>
                <a:gd name="T15" fmla="*/ 18 h 20"/>
                <a:gd name="T16" fmla="*/ 45 w 52"/>
                <a:gd name="T17" fmla="*/ 11 h 20"/>
                <a:gd name="T18" fmla="*/ 45 w 52"/>
                <a:gd name="T19" fmla="*/ 11 h 20"/>
                <a:gd name="T20" fmla="*/ 50 w 52"/>
                <a:gd name="T21" fmla="*/ 7 h 20"/>
                <a:gd name="T22" fmla="*/ 52 w 52"/>
                <a:gd name="T23" fmla="*/ 2 h 20"/>
                <a:gd name="T24" fmla="*/ 47 w 52"/>
                <a:gd name="T25" fmla="*/ 2 h 20"/>
                <a:gd name="T26" fmla="*/ 41 w 52"/>
                <a:gd name="T27" fmla="*/ 0 h 20"/>
                <a:gd name="T28" fmla="*/ 41 w 52"/>
                <a:gd name="T29" fmla="*/ 0 h 20"/>
                <a:gd name="T30" fmla="*/ 23 w 52"/>
                <a:gd name="T31" fmla="*/ 5 h 20"/>
                <a:gd name="T32" fmla="*/ 11 w 52"/>
                <a:gd name="T33" fmla="*/ 7 h 20"/>
                <a:gd name="T34" fmla="*/ 5 w 52"/>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0">
                  <a:moveTo>
                    <a:pt x="5" y="11"/>
                  </a:moveTo>
                  <a:lnTo>
                    <a:pt x="5" y="11"/>
                  </a:lnTo>
                  <a:lnTo>
                    <a:pt x="0" y="16"/>
                  </a:lnTo>
                  <a:lnTo>
                    <a:pt x="0" y="18"/>
                  </a:lnTo>
                  <a:lnTo>
                    <a:pt x="2" y="20"/>
                  </a:lnTo>
                  <a:lnTo>
                    <a:pt x="9" y="20"/>
                  </a:lnTo>
                  <a:lnTo>
                    <a:pt x="27" y="18"/>
                  </a:lnTo>
                  <a:lnTo>
                    <a:pt x="45" y="11"/>
                  </a:lnTo>
                  <a:lnTo>
                    <a:pt x="50" y="7"/>
                  </a:lnTo>
                  <a:lnTo>
                    <a:pt x="52" y="2"/>
                  </a:lnTo>
                  <a:lnTo>
                    <a:pt x="47" y="2"/>
                  </a:lnTo>
                  <a:lnTo>
                    <a:pt x="41" y="0"/>
                  </a:lnTo>
                  <a:lnTo>
                    <a:pt x="23" y="5"/>
                  </a:lnTo>
                  <a:lnTo>
                    <a:pt x="11"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8" name="Freeform 2885">
              <a:extLst>
                <a:ext uri="{FF2B5EF4-FFF2-40B4-BE49-F238E27FC236}">
                  <a16:creationId xmlns:a16="http://schemas.microsoft.com/office/drawing/2014/main" xmlns="" id="{0A496352-D5E0-8D4C-8BAB-D2CB20FB1716}"/>
                </a:ext>
              </a:extLst>
            </p:cNvPr>
            <p:cNvSpPr>
              <a:spLocks/>
            </p:cNvSpPr>
            <p:nvPr/>
          </p:nvSpPr>
          <p:spPr bwMode="auto">
            <a:xfrm>
              <a:off x="2071" y="3100"/>
              <a:ext cx="52" cy="23"/>
            </a:xfrm>
            <a:custGeom>
              <a:avLst/>
              <a:gdLst>
                <a:gd name="T0" fmla="*/ 5 w 52"/>
                <a:gd name="T1" fmla="*/ 11 h 23"/>
                <a:gd name="T2" fmla="*/ 5 w 52"/>
                <a:gd name="T3" fmla="*/ 11 h 23"/>
                <a:gd name="T4" fmla="*/ 0 w 52"/>
                <a:gd name="T5" fmla="*/ 16 h 23"/>
                <a:gd name="T6" fmla="*/ 0 w 52"/>
                <a:gd name="T7" fmla="*/ 18 h 23"/>
                <a:gd name="T8" fmla="*/ 3 w 52"/>
                <a:gd name="T9" fmla="*/ 20 h 23"/>
                <a:gd name="T10" fmla="*/ 9 w 52"/>
                <a:gd name="T11" fmla="*/ 23 h 23"/>
                <a:gd name="T12" fmla="*/ 9 w 52"/>
                <a:gd name="T13" fmla="*/ 23 h 23"/>
                <a:gd name="T14" fmla="*/ 30 w 52"/>
                <a:gd name="T15" fmla="*/ 18 h 23"/>
                <a:gd name="T16" fmla="*/ 39 w 52"/>
                <a:gd name="T17" fmla="*/ 16 h 23"/>
                <a:gd name="T18" fmla="*/ 48 w 52"/>
                <a:gd name="T19" fmla="*/ 11 h 23"/>
                <a:gd name="T20" fmla="*/ 48 w 52"/>
                <a:gd name="T21" fmla="*/ 11 h 23"/>
                <a:gd name="T22" fmla="*/ 52 w 52"/>
                <a:gd name="T23" fmla="*/ 7 h 23"/>
                <a:gd name="T24" fmla="*/ 52 w 52"/>
                <a:gd name="T25" fmla="*/ 5 h 23"/>
                <a:gd name="T26" fmla="*/ 50 w 52"/>
                <a:gd name="T27" fmla="*/ 2 h 23"/>
                <a:gd name="T28" fmla="*/ 43 w 52"/>
                <a:gd name="T29" fmla="*/ 0 h 23"/>
                <a:gd name="T30" fmla="*/ 43 w 52"/>
                <a:gd name="T31" fmla="*/ 0 h 23"/>
                <a:gd name="T32" fmla="*/ 23 w 52"/>
                <a:gd name="T33" fmla="*/ 5 h 23"/>
                <a:gd name="T34" fmla="*/ 14 w 52"/>
                <a:gd name="T35" fmla="*/ 7 h 23"/>
                <a:gd name="T36" fmla="*/ 5 w 52"/>
                <a:gd name="T37" fmla="*/ 1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3">
                  <a:moveTo>
                    <a:pt x="5" y="11"/>
                  </a:moveTo>
                  <a:lnTo>
                    <a:pt x="5" y="11"/>
                  </a:lnTo>
                  <a:lnTo>
                    <a:pt x="0" y="16"/>
                  </a:lnTo>
                  <a:lnTo>
                    <a:pt x="0" y="18"/>
                  </a:lnTo>
                  <a:lnTo>
                    <a:pt x="3" y="20"/>
                  </a:lnTo>
                  <a:lnTo>
                    <a:pt x="9" y="23"/>
                  </a:lnTo>
                  <a:lnTo>
                    <a:pt x="30" y="18"/>
                  </a:lnTo>
                  <a:lnTo>
                    <a:pt x="39" y="16"/>
                  </a:lnTo>
                  <a:lnTo>
                    <a:pt x="48" y="11"/>
                  </a:lnTo>
                  <a:lnTo>
                    <a:pt x="52" y="7"/>
                  </a:lnTo>
                  <a:lnTo>
                    <a:pt x="52" y="5"/>
                  </a:lnTo>
                  <a:lnTo>
                    <a:pt x="50" y="2"/>
                  </a:lnTo>
                  <a:lnTo>
                    <a:pt x="43" y="0"/>
                  </a:lnTo>
                  <a:lnTo>
                    <a:pt x="23" y="5"/>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69" name="Freeform 2886">
              <a:extLst>
                <a:ext uri="{FF2B5EF4-FFF2-40B4-BE49-F238E27FC236}">
                  <a16:creationId xmlns:a16="http://schemas.microsoft.com/office/drawing/2014/main" xmlns="" id="{BFE3A8D8-9552-8541-993F-B8B1B1C67890}"/>
                </a:ext>
              </a:extLst>
            </p:cNvPr>
            <p:cNvSpPr>
              <a:spLocks/>
            </p:cNvSpPr>
            <p:nvPr/>
          </p:nvSpPr>
          <p:spPr bwMode="auto">
            <a:xfrm>
              <a:off x="2071" y="3100"/>
              <a:ext cx="52" cy="23"/>
            </a:xfrm>
            <a:custGeom>
              <a:avLst/>
              <a:gdLst>
                <a:gd name="T0" fmla="*/ 5 w 52"/>
                <a:gd name="T1" fmla="*/ 11 h 23"/>
                <a:gd name="T2" fmla="*/ 5 w 52"/>
                <a:gd name="T3" fmla="*/ 11 h 23"/>
                <a:gd name="T4" fmla="*/ 0 w 52"/>
                <a:gd name="T5" fmla="*/ 16 h 23"/>
                <a:gd name="T6" fmla="*/ 0 w 52"/>
                <a:gd name="T7" fmla="*/ 18 h 23"/>
                <a:gd name="T8" fmla="*/ 3 w 52"/>
                <a:gd name="T9" fmla="*/ 20 h 23"/>
                <a:gd name="T10" fmla="*/ 9 w 52"/>
                <a:gd name="T11" fmla="*/ 23 h 23"/>
                <a:gd name="T12" fmla="*/ 9 w 52"/>
                <a:gd name="T13" fmla="*/ 23 h 23"/>
                <a:gd name="T14" fmla="*/ 30 w 52"/>
                <a:gd name="T15" fmla="*/ 18 h 23"/>
                <a:gd name="T16" fmla="*/ 39 w 52"/>
                <a:gd name="T17" fmla="*/ 16 h 23"/>
                <a:gd name="T18" fmla="*/ 48 w 52"/>
                <a:gd name="T19" fmla="*/ 11 h 23"/>
                <a:gd name="T20" fmla="*/ 48 w 52"/>
                <a:gd name="T21" fmla="*/ 11 h 23"/>
                <a:gd name="T22" fmla="*/ 52 w 52"/>
                <a:gd name="T23" fmla="*/ 7 h 23"/>
                <a:gd name="T24" fmla="*/ 52 w 52"/>
                <a:gd name="T25" fmla="*/ 5 h 23"/>
                <a:gd name="T26" fmla="*/ 50 w 52"/>
                <a:gd name="T27" fmla="*/ 2 h 23"/>
                <a:gd name="T28" fmla="*/ 43 w 52"/>
                <a:gd name="T29" fmla="*/ 0 h 23"/>
                <a:gd name="T30" fmla="*/ 43 w 52"/>
                <a:gd name="T31" fmla="*/ 0 h 23"/>
                <a:gd name="T32" fmla="*/ 23 w 52"/>
                <a:gd name="T33" fmla="*/ 5 h 23"/>
                <a:gd name="T34" fmla="*/ 14 w 52"/>
                <a:gd name="T35" fmla="*/ 7 h 23"/>
                <a:gd name="T36" fmla="*/ 5 w 52"/>
                <a:gd name="T37" fmla="*/ 1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3">
                  <a:moveTo>
                    <a:pt x="5" y="11"/>
                  </a:moveTo>
                  <a:lnTo>
                    <a:pt x="5" y="11"/>
                  </a:lnTo>
                  <a:lnTo>
                    <a:pt x="0" y="16"/>
                  </a:lnTo>
                  <a:lnTo>
                    <a:pt x="0" y="18"/>
                  </a:lnTo>
                  <a:lnTo>
                    <a:pt x="3" y="20"/>
                  </a:lnTo>
                  <a:lnTo>
                    <a:pt x="9" y="23"/>
                  </a:lnTo>
                  <a:lnTo>
                    <a:pt x="30" y="18"/>
                  </a:lnTo>
                  <a:lnTo>
                    <a:pt x="39" y="16"/>
                  </a:lnTo>
                  <a:lnTo>
                    <a:pt x="48" y="11"/>
                  </a:lnTo>
                  <a:lnTo>
                    <a:pt x="52" y="7"/>
                  </a:lnTo>
                  <a:lnTo>
                    <a:pt x="52" y="5"/>
                  </a:lnTo>
                  <a:lnTo>
                    <a:pt x="50" y="2"/>
                  </a:lnTo>
                  <a:lnTo>
                    <a:pt x="43" y="0"/>
                  </a:lnTo>
                  <a:lnTo>
                    <a:pt x="23" y="5"/>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0" name="Freeform 2887">
              <a:extLst>
                <a:ext uri="{FF2B5EF4-FFF2-40B4-BE49-F238E27FC236}">
                  <a16:creationId xmlns:a16="http://schemas.microsoft.com/office/drawing/2014/main" xmlns="" id="{5CF3BFCE-4662-FD46-9335-673DD367AC15}"/>
                </a:ext>
              </a:extLst>
            </p:cNvPr>
            <p:cNvSpPr>
              <a:spLocks/>
            </p:cNvSpPr>
            <p:nvPr/>
          </p:nvSpPr>
          <p:spPr bwMode="auto">
            <a:xfrm>
              <a:off x="2029" y="3102"/>
              <a:ext cx="51" cy="21"/>
            </a:xfrm>
            <a:custGeom>
              <a:avLst/>
              <a:gdLst>
                <a:gd name="T0" fmla="*/ 4 w 51"/>
                <a:gd name="T1" fmla="*/ 9 h 21"/>
                <a:gd name="T2" fmla="*/ 4 w 51"/>
                <a:gd name="T3" fmla="*/ 9 h 21"/>
                <a:gd name="T4" fmla="*/ 0 w 51"/>
                <a:gd name="T5" fmla="*/ 14 h 21"/>
                <a:gd name="T6" fmla="*/ 0 w 51"/>
                <a:gd name="T7" fmla="*/ 16 h 21"/>
                <a:gd name="T8" fmla="*/ 2 w 51"/>
                <a:gd name="T9" fmla="*/ 18 h 21"/>
                <a:gd name="T10" fmla="*/ 9 w 51"/>
                <a:gd name="T11" fmla="*/ 21 h 21"/>
                <a:gd name="T12" fmla="*/ 9 w 51"/>
                <a:gd name="T13" fmla="*/ 21 h 21"/>
                <a:gd name="T14" fmla="*/ 29 w 51"/>
                <a:gd name="T15" fmla="*/ 16 h 21"/>
                <a:gd name="T16" fmla="*/ 40 w 51"/>
                <a:gd name="T17" fmla="*/ 14 h 21"/>
                <a:gd name="T18" fmla="*/ 47 w 51"/>
                <a:gd name="T19" fmla="*/ 9 h 21"/>
                <a:gd name="T20" fmla="*/ 47 w 51"/>
                <a:gd name="T21" fmla="*/ 9 h 21"/>
                <a:gd name="T22" fmla="*/ 51 w 51"/>
                <a:gd name="T23" fmla="*/ 5 h 21"/>
                <a:gd name="T24" fmla="*/ 51 w 51"/>
                <a:gd name="T25" fmla="*/ 3 h 21"/>
                <a:gd name="T26" fmla="*/ 49 w 51"/>
                <a:gd name="T27" fmla="*/ 0 h 21"/>
                <a:gd name="T28" fmla="*/ 42 w 51"/>
                <a:gd name="T29" fmla="*/ 0 h 21"/>
                <a:gd name="T30" fmla="*/ 42 w 51"/>
                <a:gd name="T31" fmla="*/ 0 h 21"/>
                <a:gd name="T32" fmla="*/ 22 w 51"/>
                <a:gd name="T33" fmla="*/ 3 h 21"/>
                <a:gd name="T34" fmla="*/ 11 w 51"/>
                <a:gd name="T35" fmla="*/ 5 h 21"/>
                <a:gd name="T36" fmla="*/ 4 w 51"/>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21">
                  <a:moveTo>
                    <a:pt x="4" y="9"/>
                  </a:moveTo>
                  <a:lnTo>
                    <a:pt x="4" y="9"/>
                  </a:lnTo>
                  <a:lnTo>
                    <a:pt x="0" y="14"/>
                  </a:lnTo>
                  <a:lnTo>
                    <a:pt x="0" y="16"/>
                  </a:lnTo>
                  <a:lnTo>
                    <a:pt x="2" y="18"/>
                  </a:lnTo>
                  <a:lnTo>
                    <a:pt x="9" y="21"/>
                  </a:lnTo>
                  <a:lnTo>
                    <a:pt x="29" y="16"/>
                  </a:lnTo>
                  <a:lnTo>
                    <a:pt x="40" y="14"/>
                  </a:lnTo>
                  <a:lnTo>
                    <a:pt x="47" y="9"/>
                  </a:lnTo>
                  <a:lnTo>
                    <a:pt x="51" y="5"/>
                  </a:lnTo>
                  <a:lnTo>
                    <a:pt x="51" y="3"/>
                  </a:lnTo>
                  <a:lnTo>
                    <a:pt x="49" y="0"/>
                  </a:lnTo>
                  <a:lnTo>
                    <a:pt x="42" y="0"/>
                  </a:lnTo>
                  <a:lnTo>
                    <a:pt x="22" y="3"/>
                  </a:lnTo>
                  <a:lnTo>
                    <a:pt x="11" y="5"/>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1" name="Freeform 2888">
              <a:extLst>
                <a:ext uri="{FF2B5EF4-FFF2-40B4-BE49-F238E27FC236}">
                  <a16:creationId xmlns:a16="http://schemas.microsoft.com/office/drawing/2014/main" xmlns="" id="{BB46A65E-1B35-A54B-99BD-2A8171B9794D}"/>
                </a:ext>
              </a:extLst>
            </p:cNvPr>
            <p:cNvSpPr>
              <a:spLocks/>
            </p:cNvSpPr>
            <p:nvPr/>
          </p:nvSpPr>
          <p:spPr bwMode="auto">
            <a:xfrm>
              <a:off x="2029" y="3102"/>
              <a:ext cx="51" cy="21"/>
            </a:xfrm>
            <a:custGeom>
              <a:avLst/>
              <a:gdLst>
                <a:gd name="T0" fmla="*/ 4 w 51"/>
                <a:gd name="T1" fmla="*/ 9 h 21"/>
                <a:gd name="T2" fmla="*/ 4 w 51"/>
                <a:gd name="T3" fmla="*/ 9 h 21"/>
                <a:gd name="T4" fmla="*/ 0 w 51"/>
                <a:gd name="T5" fmla="*/ 14 h 21"/>
                <a:gd name="T6" fmla="*/ 0 w 51"/>
                <a:gd name="T7" fmla="*/ 16 h 21"/>
                <a:gd name="T8" fmla="*/ 2 w 51"/>
                <a:gd name="T9" fmla="*/ 18 h 21"/>
                <a:gd name="T10" fmla="*/ 9 w 51"/>
                <a:gd name="T11" fmla="*/ 21 h 21"/>
                <a:gd name="T12" fmla="*/ 9 w 51"/>
                <a:gd name="T13" fmla="*/ 21 h 21"/>
                <a:gd name="T14" fmla="*/ 29 w 51"/>
                <a:gd name="T15" fmla="*/ 16 h 21"/>
                <a:gd name="T16" fmla="*/ 40 w 51"/>
                <a:gd name="T17" fmla="*/ 14 h 21"/>
                <a:gd name="T18" fmla="*/ 47 w 51"/>
                <a:gd name="T19" fmla="*/ 9 h 21"/>
                <a:gd name="T20" fmla="*/ 47 w 51"/>
                <a:gd name="T21" fmla="*/ 9 h 21"/>
                <a:gd name="T22" fmla="*/ 51 w 51"/>
                <a:gd name="T23" fmla="*/ 5 h 21"/>
                <a:gd name="T24" fmla="*/ 51 w 51"/>
                <a:gd name="T25" fmla="*/ 3 h 21"/>
                <a:gd name="T26" fmla="*/ 49 w 51"/>
                <a:gd name="T27" fmla="*/ 0 h 21"/>
                <a:gd name="T28" fmla="*/ 42 w 51"/>
                <a:gd name="T29" fmla="*/ 0 h 21"/>
                <a:gd name="T30" fmla="*/ 42 w 51"/>
                <a:gd name="T31" fmla="*/ 0 h 21"/>
                <a:gd name="T32" fmla="*/ 22 w 51"/>
                <a:gd name="T33" fmla="*/ 3 h 21"/>
                <a:gd name="T34" fmla="*/ 11 w 51"/>
                <a:gd name="T35" fmla="*/ 5 h 21"/>
                <a:gd name="T36" fmla="*/ 4 w 51"/>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21">
                  <a:moveTo>
                    <a:pt x="4" y="9"/>
                  </a:moveTo>
                  <a:lnTo>
                    <a:pt x="4" y="9"/>
                  </a:lnTo>
                  <a:lnTo>
                    <a:pt x="0" y="14"/>
                  </a:lnTo>
                  <a:lnTo>
                    <a:pt x="0" y="16"/>
                  </a:lnTo>
                  <a:lnTo>
                    <a:pt x="2" y="18"/>
                  </a:lnTo>
                  <a:lnTo>
                    <a:pt x="9" y="21"/>
                  </a:lnTo>
                  <a:lnTo>
                    <a:pt x="29" y="16"/>
                  </a:lnTo>
                  <a:lnTo>
                    <a:pt x="40" y="14"/>
                  </a:lnTo>
                  <a:lnTo>
                    <a:pt x="47" y="9"/>
                  </a:lnTo>
                  <a:lnTo>
                    <a:pt x="51" y="5"/>
                  </a:lnTo>
                  <a:lnTo>
                    <a:pt x="51" y="3"/>
                  </a:lnTo>
                  <a:lnTo>
                    <a:pt x="49" y="0"/>
                  </a:lnTo>
                  <a:lnTo>
                    <a:pt x="42" y="0"/>
                  </a:lnTo>
                  <a:lnTo>
                    <a:pt x="22" y="3"/>
                  </a:lnTo>
                  <a:lnTo>
                    <a:pt x="11" y="5"/>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2" name="Freeform 2889">
              <a:extLst>
                <a:ext uri="{FF2B5EF4-FFF2-40B4-BE49-F238E27FC236}">
                  <a16:creationId xmlns:a16="http://schemas.microsoft.com/office/drawing/2014/main" xmlns="" id="{B339D925-0C8A-9D47-9D23-F536304C58A8}"/>
                </a:ext>
              </a:extLst>
            </p:cNvPr>
            <p:cNvSpPr>
              <a:spLocks/>
            </p:cNvSpPr>
            <p:nvPr/>
          </p:nvSpPr>
          <p:spPr bwMode="auto">
            <a:xfrm>
              <a:off x="1983" y="3102"/>
              <a:ext cx="55" cy="21"/>
            </a:xfrm>
            <a:custGeom>
              <a:avLst/>
              <a:gdLst>
                <a:gd name="T0" fmla="*/ 5 w 55"/>
                <a:gd name="T1" fmla="*/ 9 h 21"/>
                <a:gd name="T2" fmla="*/ 5 w 55"/>
                <a:gd name="T3" fmla="*/ 9 h 21"/>
                <a:gd name="T4" fmla="*/ 0 w 55"/>
                <a:gd name="T5" fmla="*/ 14 h 21"/>
                <a:gd name="T6" fmla="*/ 0 w 55"/>
                <a:gd name="T7" fmla="*/ 18 h 21"/>
                <a:gd name="T8" fmla="*/ 3 w 55"/>
                <a:gd name="T9" fmla="*/ 21 h 21"/>
                <a:gd name="T10" fmla="*/ 12 w 55"/>
                <a:gd name="T11" fmla="*/ 21 h 21"/>
                <a:gd name="T12" fmla="*/ 12 w 55"/>
                <a:gd name="T13" fmla="*/ 21 h 21"/>
                <a:gd name="T14" fmla="*/ 32 w 55"/>
                <a:gd name="T15" fmla="*/ 18 h 21"/>
                <a:gd name="T16" fmla="*/ 41 w 55"/>
                <a:gd name="T17" fmla="*/ 14 h 21"/>
                <a:gd name="T18" fmla="*/ 50 w 55"/>
                <a:gd name="T19" fmla="*/ 9 h 21"/>
                <a:gd name="T20" fmla="*/ 50 w 55"/>
                <a:gd name="T21" fmla="*/ 9 h 21"/>
                <a:gd name="T22" fmla="*/ 55 w 55"/>
                <a:gd name="T23" fmla="*/ 5 h 21"/>
                <a:gd name="T24" fmla="*/ 55 w 55"/>
                <a:gd name="T25" fmla="*/ 3 h 21"/>
                <a:gd name="T26" fmla="*/ 50 w 55"/>
                <a:gd name="T27" fmla="*/ 0 h 21"/>
                <a:gd name="T28" fmla="*/ 43 w 55"/>
                <a:gd name="T29" fmla="*/ 0 h 21"/>
                <a:gd name="T30" fmla="*/ 43 w 55"/>
                <a:gd name="T31" fmla="*/ 0 h 21"/>
                <a:gd name="T32" fmla="*/ 23 w 55"/>
                <a:gd name="T33" fmla="*/ 3 h 21"/>
                <a:gd name="T34" fmla="*/ 14 w 55"/>
                <a:gd name="T35" fmla="*/ 7 h 21"/>
                <a:gd name="T36" fmla="*/ 5 w 55"/>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 h="21">
                  <a:moveTo>
                    <a:pt x="5" y="9"/>
                  </a:moveTo>
                  <a:lnTo>
                    <a:pt x="5" y="9"/>
                  </a:lnTo>
                  <a:lnTo>
                    <a:pt x="0" y="14"/>
                  </a:lnTo>
                  <a:lnTo>
                    <a:pt x="0" y="18"/>
                  </a:lnTo>
                  <a:lnTo>
                    <a:pt x="3" y="21"/>
                  </a:lnTo>
                  <a:lnTo>
                    <a:pt x="12" y="21"/>
                  </a:lnTo>
                  <a:lnTo>
                    <a:pt x="32" y="18"/>
                  </a:lnTo>
                  <a:lnTo>
                    <a:pt x="41" y="14"/>
                  </a:lnTo>
                  <a:lnTo>
                    <a:pt x="50" y="9"/>
                  </a:lnTo>
                  <a:lnTo>
                    <a:pt x="55" y="5"/>
                  </a:lnTo>
                  <a:lnTo>
                    <a:pt x="55" y="3"/>
                  </a:lnTo>
                  <a:lnTo>
                    <a:pt x="50" y="0"/>
                  </a:lnTo>
                  <a:lnTo>
                    <a:pt x="43" y="0"/>
                  </a:lnTo>
                  <a:lnTo>
                    <a:pt x="23" y="3"/>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3" name="Freeform 2890">
              <a:extLst>
                <a:ext uri="{FF2B5EF4-FFF2-40B4-BE49-F238E27FC236}">
                  <a16:creationId xmlns:a16="http://schemas.microsoft.com/office/drawing/2014/main" xmlns="" id="{CC839742-70ED-9047-A6B3-8D493B5A4252}"/>
                </a:ext>
              </a:extLst>
            </p:cNvPr>
            <p:cNvSpPr>
              <a:spLocks/>
            </p:cNvSpPr>
            <p:nvPr/>
          </p:nvSpPr>
          <p:spPr bwMode="auto">
            <a:xfrm>
              <a:off x="1983" y="3102"/>
              <a:ext cx="55" cy="21"/>
            </a:xfrm>
            <a:custGeom>
              <a:avLst/>
              <a:gdLst>
                <a:gd name="T0" fmla="*/ 5 w 55"/>
                <a:gd name="T1" fmla="*/ 9 h 21"/>
                <a:gd name="T2" fmla="*/ 5 w 55"/>
                <a:gd name="T3" fmla="*/ 9 h 21"/>
                <a:gd name="T4" fmla="*/ 0 w 55"/>
                <a:gd name="T5" fmla="*/ 14 h 21"/>
                <a:gd name="T6" fmla="*/ 0 w 55"/>
                <a:gd name="T7" fmla="*/ 18 h 21"/>
                <a:gd name="T8" fmla="*/ 3 w 55"/>
                <a:gd name="T9" fmla="*/ 21 h 21"/>
                <a:gd name="T10" fmla="*/ 12 w 55"/>
                <a:gd name="T11" fmla="*/ 21 h 21"/>
                <a:gd name="T12" fmla="*/ 12 w 55"/>
                <a:gd name="T13" fmla="*/ 21 h 21"/>
                <a:gd name="T14" fmla="*/ 32 w 55"/>
                <a:gd name="T15" fmla="*/ 18 h 21"/>
                <a:gd name="T16" fmla="*/ 41 w 55"/>
                <a:gd name="T17" fmla="*/ 14 h 21"/>
                <a:gd name="T18" fmla="*/ 50 w 55"/>
                <a:gd name="T19" fmla="*/ 9 h 21"/>
                <a:gd name="T20" fmla="*/ 50 w 55"/>
                <a:gd name="T21" fmla="*/ 9 h 21"/>
                <a:gd name="T22" fmla="*/ 55 w 55"/>
                <a:gd name="T23" fmla="*/ 5 h 21"/>
                <a:gd name="T24" fmla="*/ 55 w 55"/>
                <a:gd name="T25" fmla="*/ 3 h 21"/>
                <a:gd name="T26" fmla="*/ 50 w 55"/>
                <a:gd name="T27" fmla="*/ 0 h 21"/>
                <a:gd name="T28" fmla="*/ 43 w 55"/>
                <a:gd name="T29" fmla="*/ 0 h 21"/>
                <a:gd name="T30" fmla="*/ 43 w 55"/>
                <a:gd name="T31" fmla="*/ 0 h 21"/>
                <a:gd name="T32" fmla="*/ 23 w 55"/>
                <a:gd name="T33" fmla="*/ 3 h 21"/>
                <a:gd name="T34" fmla="*/ 14 w 55"/>
                <a:gd name="T35" fmla="*/ 7 h 21"/>
                <a:gd name="T36" fmla="*/ 5 w 55"/>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 h="21">
                  <a:moveTo>
                    <a:pt x="5" y="9"/>
                  </a:moveTo>
                  <a:lnTo>
                    <a:pt x="5" y="9"/>
                  </a:lnTo>
                  <a:lnTo>
                    <a:pt x="0" y="14"/>
                  </a:lnTo>
                  <a:lnTo>
                    <a:pt x="0" y="18"/>
                  </a:lnTo>
                  <a:lnTo>
                    <a:pt x="3" y="21"/>
                  </a:lnTo>
                  <a:lnTo>
                    <a:pt x="12" y="21"/>
                  </a:lnTo>
                  <a:lnTo>
                    <a:pt x="32" y="18"/>
                  </a:lnTo>
                  <a:lnTo>
                    <a:pt x="41" y="14"/>
                  </a:lnTo>
                  <a:lnTo>
                    <a:pt x="50" y="9"/>
                  </a:lnTo>
                  <a:lnTo>
                    <a:pt x="55" y="5"/>
                  </a:lnTo>
                  <a:lnTo>
                    <a:pt x="55" y="3"/>
                  </a:lnTo>
                  <a:lnTo>
                    <a:pt x="50" y="0"/>
                  </a:lnTo>
                  <a:lnTo>
                    <a:pt x="43" y="0"/>
                  </a:lnTo>
                  <a:lnTo>
                    <a:pt x="23" y="3"/>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4" name="Freeform 2891">
              <a:extLst>
                <a:ext uri="{FF2B5EF4-FFF2-40B4-BE49-F238E27FC236}">
                  <a16:creationId xmlns:a16="http://schemas.microsoft.com/office/drawing/2014/main" xmlns="" id="{611C59F4-BB92-F24A-B53F-42AFCE1A017A}"/>
                </a:ext>
              </a:extLst>
            </p:cNvPr>
            <p:cNvSpPr>
              <a:spLocks/>
            </p:cNvSpPr>
            <p:nvPr/>
          </p:nvSpPr>
          <p:spPr bwMode="auto">
            <a:xfrm>
              <a:off x="1936" y="3102"/>
              <a:ext cx="56" cy="21"/>
            </a:xfrm>
            <a:custGeom>
              <a:avLst/>
              <a:gdLst>
                <a:gd name="T0" fmla="*/ 5 w 56"/>
                <a:gd name="T1" fmla="*/ 12 h 21"/>
                <a:gd name="T2" fmla="*/ 5 w 56"/>
                <a:gd name="T3" fmla="*/ 12 h 21"/>
                <a:gd name="T4" fmla="*/ 0 w 56"/>
                <a:gd name="T5" fmla="*/ 14 h 21"/>
                <a:gd name="T6" fmla="*/ 0 w 56"/>
                <a:gd name="T7" fmla="*/ 18 h 21"/>
                <a:gd name="T8" fmla="*/ 5 w 56"/>
                <a:gd name="T9" fmla="*/ 21 h 21"/>
                <a:gd name="T10" fmla="*/ 11 w 56"/>
                <a:gd name="T11" fmla="*/ 21 h 21"/>
                <a:gd name="T12" fmla="*/ 11 w 56"/>
                <a:gd name="T13" fmla="*/ 21 h 21"/>
                <a:gd name="T14" fmla="*/ 34 w 56"/>
                <a:gd name="T15" fmla="*/ 18 h 21"/>
                <a:gd name="T16" fmla="*/ 43 w 56"/>
                <a:gd name="T17" fmla="*/ 14 h 21"/>
                <a:gd name="T18" fmla="*/ 52 w 56"/>
                <a:gd name="T19" fmla="*/ 9 h 21"/>
                <a:gd name="T20" fmla="*/ 52 w 56"/>
                <a:gd name="T21" fmla="*/ 9 h 21"/>
                <a:gd name="T22" fmla="*/ 56 w 56"/>
                <a:gd name="T23" fmla="*/ 7 h 21"/>
                <a:gd name="T24" fmla="*/ 56 w 56"/>
                <a:gd name="T25" fmla="*/ 3 h 21"/>
                <a:gd name="T26" fmla="*/ 52 w 56"/>
                <a:gd name="T27" fmla="*/ 0 h 21"/>
                <a:gd name="T28" fmla="*/ 45 w 56"/>
                <a:gd name="T29" fmla="*/ 0 h 21"/>
                <a:gd name="T30" fmla="*/ 45 w 56"/>
                <a:gd name="T31" fmla="*/ 0 h 21"/>
                <a:gd name="T32" fmla="*/ 25 w 56"/>
                <a:gd name="T33" fmla="*/ 3 h 21"/>
                <a:gd name="T34" fmla="*/ 14 w 56"/>
                <a:gd name="T35" fmla="*/ 7 h 21"/>
                <a:gd name="T36" fmla="*/ 5 w 56"/>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
                  <a:moveTo>
                    <a:pt x="5" y="12"/>
                  </a:moveTo>
                  <a:lnTo>
                    <a:pt x="5" y="12"/>
                  </a:lnTo>
                  <a:lnTo>
                    <a:pt x="0" y="14"/>
                  </a:lnTo>
                  <a:lnTo>
                    <a:pt x="0" y="18"/>
                  </a:lnTo>
                  <a:lnTo>
                    <a:pt x="5" y="21"/>
                  </a:lnTo>
                  <a:lnTo>
                    <a:pt x="11" y="21"/>
                  </a:lnTo>
                  <a:lnTo>
                    <a:pt x="34" y="18"/>
                  </a:lnTo>
                  <a:lnTo>
                    <a:pt x="43" y="14"/>
                  </a:lnTo>
                  <a:lnTo>
                    <a:pt x="52" y="9"/>
                  </a:lnTo>
                  <a:lnTo>
                    <a:pt x="56" y="7"/>
                  </a:lnTo>
                  <a:lnTo>
                    <a:pt x="56" y="3"/>
                  </a:lnTo>
                  <a:lnTo>
                    <a:pt x="52" y="0"/>
                  </a:lnTo>
                  <a:lnTo>
                    <a:pt x="45" y="0"/>
                  </a:lnTo>
                  <a:lnTo>
                    <a:pt x="25" y="3"/>
                  </a:lnTo>
                  <a:lnTo>
                    <a:pt x="14"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5" name="Freeform 2892">
              <a:extLst>
                <a:ext uri="{FF2B5EF4-FFF2-40B4-BE49-F238E27FC236}">
                  <a16:creationId xmlns:a16="http://schemas.microsoft.com/office/drawing/2014/main" xmlns="" id="{9749F4FB-F36E-2841-9D7C-C0881E34B4AD}"/>
                </a:ext>
              </a:extLst>
            </p:cNvPr>
            <p:cNvSpPr>
              <a:spLocks/>
            </p:cNvSpPr>
            <p:nvPr/>
          </p:nvSpPr>
          <p:spPr bwMode="auto">
            <a:xfrm>
              <a:off x="1936" y="3102"/>
              <a:ext cx="56" cy="21"/>
            </a:xfrm>
            <a:custGeom>
              <a:avLst/>
              <a:gdLst>
                <a:gd name="T0" fmla="*/ 5 w 56"/>
                <a:gd name="T1" fmla="*/ 12 h 21"/>
                <a:gd name="T2" fmla="*/ 5 w 56"/>
                <a:gd name="T3" fmla="*/ 12 h 21"/>
                <a:gd name="T4" fmla="*/ 0 w 56"/>
                <a:gd name="T5" fmla="*/ 14 h 21"/>
                <a:gd name="T6" fmla="*/ 0 w 56"/>
                <a:gd name="T7" fmla="*/ 18 h 21"/>
                <a:gd name="T8" fmla="*/ 5 w 56"/>
                <a:gd name="T9" fmla="*/ 21 h 21"/>
                <a:gd name="T10" fmla="*/ 11 w 56"/>
                <a:gd name="T11" fmla="*/ 21 h 21"/>
                <a:gd name="T12" fmla="*/ 11 w 56"/>
                <a:gd name="T13" fmla="*/ 21 h 21"/>
                <a:gd name="T14" fmla="*/ 34 w 56"/>
                <a:gd name="T15" fmla="*/ 18 h 21"/>
                <a:gd name="T16" fmla="*/ 43 w 56"/>
                <a:gd name="T17" fmla="*/ 14 h 21"/>
                <a:gd name="T18" fmla="*/ 52 w 56"/>
                <a:gd name="T19" fmla="*/ 9 h 21"/>
                <a:gd name="T20" fmla="*/ 52 w 56"/>
                <a:gd name="T21" fmla="*/ 9 h 21"/>
                <a:gd name="T22" fmla="*/ 56 w 56"/>
                <a:gd name="T23" fmla="*/ 7 h 21"/>
                <a:gd name="T24" fmla="*/ 56 w 56"/>
                <a:gd name="T25" fmla="*/ 3 h 21"/>
                <a:gd name="T26" fmla="*/ 52 w 56"/>
                <a:gd name="T27" fmla="*/ 0 h 21"/>
                <a:gd name="T28" fmla="*/ 45 w 56"/>
                <a:gd name="T29" fmla="*/ 0 h 21"/>
                <a:gd name="T30" fmla="*/ 45 w 56"/>
                <a:gd name="T31" fmla="*/ 0 h 21"/>
                <a:gd name="T32" fmla="*/ 25 w 56"/>
                <a:gd name="T33" fmla="*/ 3 h 21"/>
                <a:gd name="T34" fmla="*/ 14 w 56"/>
                <a:gd name="T35" fmla="*/ 7 h 21"/>
                <a:gd name="T36" fmla="*/ 5 w 56"/>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
                  <a:moveTo>
                    <a:pt x="5" y="12"/>
                  </a:moveTo>
                  <a:lnTo>
                    <a:pt x="5" y="12"/>
                  </a:lnTo>
                  <a:lnTo>
                    <a:pt x="0" y="14"/>
                  </a:lnTo>
                  <a:lnTo>
                    <a:pt x="0" y="18"/>
                  </a:lnTo>
                  <a:lnTo>
                    <a:pt x="5" y="21"/>
                  </a:lnTo>
                  <a:lnTo>
                    <a:pt x="11" y="21"/>
                  </a:lnTo>
                  <a:lnTo>
                    <a:pt x="34" y="18"/>
                  </a:lnTo>
                  <a:lnTo>
                    <a:pt x="43" y="14"/>
                  </a:lnTo>
                  <a:lnTo>
                    <a:pt x="52" y="9"/>
                  </a:lnTo>
                  <a:lnTo>
                    <a:pt x="56" y="7"/>
                  </a:lnTo>
                  <a:lnTo>
                    <a:pt x="56" y="3"/>
                  </a:lnTo>
                  <a:lnTo>
                    <a:pt x="52" y="0"/>
                  </a:lnTo>
                  <a:lnTo>
                    <a:pt x="45" y="0"/>
                  </a:lnTo>
                  <a:lnTo>
                    <a:pt x="25" y="3"/>
                  </a:lnTo>
                  <a:lnTo>
                    <a:pt x="14"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6" name="Freeform 2893">
              <a:extLst>
                <a:ext uri="{FF2B5EF4-FFF2-40B4-BE49-F238E27FC236}">
                  <a16:creationId xmlns:a16="http://schemas.microsoft.com/office/drawing/2014/main" xmlns="" id="{AF88355B-42DC-DD4D-8AE1-E43000B1500B}"/>
                </a:ext>
              </a:extLst>
            </p:cNvPr>
            <p:cNvSpPr>
              <a:spLocks/>
            </p:cNvSpPr>
            <p:nvPr/>
          </p:nvSpPr>
          <p:spPr bwMode="auto">
            <a:xfrm>
              <a:off x="1889" y="3102"/>
              <a:ext cx="58" cy="21"/>
            </a:xfrm>
            <a:custGeom>
              <a:avLst/>
              <a:gdLst>
                <a:gd name="T0" fmla="*/ 4 w 58"/>
                <a:gd name="T1" fmla="*/ 12 h 21"/>
                <a:gd name="T2" fmla="*/ 4 w 58"/>
                <a:gd name="T3" fmla="*/ 12 h 21"/>
                <a:gd name="T4" fmla="*/ 0 w 58"/>
                <a:gd name="T5" fmla="*/ 16 h 21"/>
                <a:gd name="T6" fmla="*/ 0 w 58"/>
                <a:gd name="T7" fmla="*/ 18 h 21"/>
                <a:gd name="T8" fmla="*/ 4 w 58"/>
                <a:gd name="T9" fmla="*/ 21 h 21"/>
                <a:gd name="T10" fmla="*/ 13 w 58"/>
                <a:gd name="T11" fmla="*/ 21 h 21"/>
                <a:gd name="T12" fmla="*/ 13 w 58"/>
                <a:gd name="T13" fmla="*/ 21 h 21"/>
                <a:gd name="T14" fmla="*/ 22 w 58"/>
                <a:gd name="T15" fmla="*/ 21 h 21"/>
                <a:gd name="T16" fmla="*/ 34 w 58"/>
                <a:gd name="T17" fmla="*/ 18 h 21"/>
                <a:gd name="T18" fmla="*/ 45 w 58"/>
                <a:gd name="T19" fmla="*/ 14 h 21"/>
                <a:gd name="T20" fmla="*/ 52 w 58"/>
                <a:gd name="T21" fmla="*/ 12 h 21"/>
                <a:gd name="T22" fmla="*/ 52 w 58"/>
                <a:gd name="T23" fmla="*/ 12 h 21"/>
                <a:gd name="T24" fmla="*/ 56 w 58"/>
                <a:gd name="T25" fmla="*/ 7 h 21"/>
                <a:gd name="T26" fmla="*/ 58 w 58"/>
                <a:gd name="T27" fmla="*/ 3 h 21"/>
                <a:gd name="T28" fmla="*/ 54 w 58"/>
                <a:gd name="T29" fmla="*/ 0 h 21"/>
                <a:gd name="T30" fmla="*/ 45 w 58"/>
                <a:gd name="T31" fmla="*/ 0 h 21"/>
                <a:gd name="T32" fmla="*/ 45 w 58"/>
                <a:gd name="T33" fmla="*/ 0 h 21"/>
                <a:gd name="T34" fmla="*/ 25 w 58"/>
                <a:gd name="T35" fmla="*/ 3 h 21"/>
                <a:gd name="T36" fmla="*/ 13 w 58"/>
                <a:gd name="T37" fmla="*/ 7 h 21"/>
                <a:gd name="T38" fmla="*/ 4 w 58"/>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21">
                  <a:moveTo>
                    <a:pt x="4" y="12"/>
                  </a:moveTo>
                  <a:lnTo>
                    <a:pt x="4" y="12"/>
                  </a:lnTo>
                  <a:lnTo>
                    <a:pt x="0" y="16"/>
                  </a:lnTo>
                  <a:lnTo>
                    <a:pt x="0" y="18"/>
                  </a:lnTo>
                  <a:lnTo>
                    <a:pt x="4" y="21"/>
                  </a:lnTo>
                  <a:lnTo>
                    <a:pt x="13" y="21"/>
                  </a:lnTo>
                  <a:lnTo>
                    <a:pt x="22" y="21"/>
                  </a:lnTo>
                  <a:lnTo>
                    <a:pt x="34" y="18"/>
                  </a:lnTo>
                  <a:lnTo>
                    <a:pt x="45" y="14"/>
                  </a:lnTo>
                  <a:lnTo>
                    <a:pt x="52" y="12"/>
                  </a:lnTo>
                  <a:lnTo>
                    <a:pt x="56" y="7"/>
                  </a:lnTo>
                  <a:lnTo>
                    <a:pt x="58" y="3"/>
                  </a:lnTo>
                  <a:lnTo>
                    <a:pt x="54" y="0"/>
                  </a:lnTo>
                  <a:lnTo>
                    <a:pt x="45" y="0"/>
                  </a:lnTo>
                  <a:lnTo>
                    <a:pt x="25" y="3"/>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7" name="Freeform 2894">
              <a:extLst>
                <a:ext uri="{FF2B5EF4-FFF2-40B4-BE49-F238E27FC236}">
                  <a16:creationId xmlns:a16="http://schemas.microsoft.com/office/drawing/2014/main" xmlns="" id="{91560100-36E8-8D4A-90CA-622223E83B19}"/>
                </a:ext>
              </a:extLst>
            </p:cNvPr>
            <p:cNvSpPr>
              <a:spLocks/>
            </p:cNvSpPr>
            <p:nvPr/>
          </p:nvSpPr>
          <p:spPr bwMode="auto">
            <a:xfrm>
              <a:off x="1889" y="3102"/>
              <a:ext cx="58" cy="21"/>
            </a:xfrm>
            <a:custGeom>
              <a:avLst/>
              <a:gdLst>
                <a:gd name="T0" fmla="*/ 4 w 58"/>
                <a:gd name="T1" fmla="*/ 12 h 21"/>
                <a:gd name="T2" fmla="*/ 4 w 58"/>
                <a:gd name="T3" fmla="*/ 12 h 21"/>
                <a:gd name="T4" fmla="*/ 0 w 58"/>
                <a:gd name="T5" fmla="*/ 16 h 21"/>
                <a:gd name="T6" fmla="*/ 0 w 58"/>
                <a:gd name="T7" fmla="*/ 18 h 21"/>
                <a:gd name="T8" fmla="*/ 4 w 58"/>
                <a:gd name="T9" fmla="*/ 21 h 21"/>
                <a:gd name="T10" fmla="*/ 13 w 58"/>
                <a:gd name="T11" fmla="*/ 21 h 21"/>
                <a:gd name="T12" fmla="*/ 13 w 58"/>
                <a:gd name="T13" fmla="*/ 21 h 21"/>
                <a:gd name="T14" fmla="*/ 22 w 58"/>
                <a:gd name="T15" fmla="*/ 21 h 21"/>
                <a:gd name="T16" fmla="*/ 34 w 58"/>
                <a:gd name="T17" fmla="*/ 18 h 21"/>
                <a:gd name="T18" fmla="*/ 45 w 58"/>
                <a:gd name="T19" fmla="*/ 14 h 21"/>
                <a:gd name="T20" fmla="*/ 52 w 58"/>
                <a:gd name="T21" fmla="*/ 12 h 21"/>
                <a:gd name="T22" fmla="*/ 52 w 58"/>
                <a:gd name="T23" fmla="*/ 12 h 21"/>
                <a:gd name="T24" fmla="*/ 56 w 58"/>
                <a:gd name="T25" fmla="*/ 7 h 21"/>
                <a:gd name="T26" fmla="*/ 58 w 58"/>
                <a:gd name="T27" fmla="*/ 3 h 21"/>
                <a:gd name="T28" fmla="*/ 54 w 58"/>
                <a:gd name="T29" fmla="*/ 0 h 21"/>
                <a:gd name="T30" fmla="*/ 45 w 58"/>
                <a:gd name="T31" fmla="*/ 0 h 21"/>
                <a:gd name="T32" fmla="*/ 45 w 58"/>
                <a:gd name="T33" fmla="*/ 0 h 21"/>
                <a:gd name="T34" fmla="*/ 25 w 58"/>
                <a:gd name="T35" fmla="*/ 3 h 21"/>
                <a:gd name="T36" fmla="*/ 13 w 58"/>
                <a:gd name="T37" fmla="*/ 7 h 21"/>
                <a:gd name="T38" fmla="*/ 4 w 58"/>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21">
                  <a:moveTo>
                    <a:pt x="4" y="12"/>
                  </a:moveTo>
                  <a:lnTo>
                    <a:pt x="4" y="12"/>
                  </a:lnTo>
                  <a:lnTo>
                    <a:pt x="0" y="16"/>
                  </a:lnTo>
                  <a:lnTo>
                    <a:pt x="0" y="18"/>
                  </a:lnTo>
                  <a:lnTo>
                    <a:pt x="4" y="21"/>
                  </a:lnTo>
                  <a:lnTo>
                    <a:pt x="13" y="21"/>
                  </a:lnTo>
                  <a:lnTo>
                    <a:pt x="22" y="21"/>
                  </a:lnTo>
                  <a:lnTo>
                    <a:pt x="34" y="18"/>
                  </a:lnTo>
                  <a:lnTo>
                    <a:pt x="45" y="14"/>
                  </a:lnTo>
                  <a:lnTo>
                    <a:pt x="52" y="12"/>
                  </a:lnTo>
                  <a:lnTo>
                    <a:pt x="56" y="7"/>
                  </a:lnTo>
                  <a:lnTo>
                    <a:pt x="58" y="3"/>
                  </a:lnTo>
                  <a:lnTo>
                    <a:pt x="54" y="0"/>
                  </a:lnTo>
                  <a:lnTo>
                    <a:pt x="45" y="0"/>
                  </a:lnTo>
                  <a:lnTo>
                    <a:pt x="25" y="3"/>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8" name="Freeform 2895">
              <a:extLst>
                <a:ext uri="{FF2B5EF4-FFF2-40B4-BE49-F238E27FC236}">
                  <a16:creationId xmlns:a16="http://schemas.microsoft.com/office/drawing/2014/main" xmlns="" id="{EEDD790C-6EF5-B347-B81A-FE52CBD5A063}"/>
                </a:ext>
              </a:extLst>
            </p:cNvPr>
            <p:cNvSpPr>
              <a:spLocks/>
            </p:cNvSpPr>
            <p:nvPr/>
          </p:nvSpPr>
          <p:spPr bwMode="auto">
            <a:xfrm>
              <a:off x="1842" y="3102"/>
              <a:ext cx="58" cy="21"/>
            </a:xfrm>
            <a:custGeom>
              <a:avLst/>
              <a:gdLst>
                <a:gd name="T0" fmla="*/ 4 w 58"/>
                <a:gd name="T1" fmla="*/ 12 h 21"/>
                <a:gd name="T2" fmla="*/ 4 w 58"/>
                <a:gd name="T3" fmla="*/ 12 h 21"/>
                <a:gd name="T4" fmla="*/ 0 w 58"/>
                <a:gd name="T5" fmla="*/ 16 h 21"/>
                <a:gd name="T6" fmla="*/ 0 w 58"/>
                <a:gd name="T7" fmla="*/ 18 h 21"/>
                <a:gd name="T8" fmla="*/ 4 w 58"/>
                <a:gd name="T9" fmla="*/ 21 h 21"/>
                <a:gd name="T10" fmla="*/ 11 w 58"/>
                <a:gd name="T11" fmla="*/ 21 h 21"/>
                <a:gd name="T12" fmla="*/ 11 w 58"/>
                <a:gd name="T13" fmla="*/ 21 h 21"/>
                <a:gd name="T14" fmla="*/ 22 w 58"/>
                <a:gd name="T15" fmla="*/ 21 h 21"/>
                <a:gd name="T16" fmla="*/ 33 w 58"/>
                <a:gd name="T17" fmla="*/ 18 h 21"/>
                <a:gd name="T18" fmla="*/ 45 w 58"/>
                <a:gd name="T19" fmla="*/ 16 h 21"/>
                <a:gd name="T20" fmla="*/ 51 w 58"/>
                <a:gd name="T21" fmla="*/ 12 h 21"/>
                <a:gd name="T22" fmla="*/ 51 w 58"/>
                <a:gd name="T23" fmla="*/ 12 h 21"/>
                <a:gd name="T24" fmla="*/ 56 w 58"/>
                <a:gd name="T25" fmla="*/ 7 h 21"/>
                <a:gd name="T26" fmla="*/ 58 w 58"/>
                <a:gd name="T27" fmla="*/ 5 h 21"/>
                <a:gd name="T28" fmla="*/ 54 w 58"/>
                <a:gd name="T29" fmla="*/ 3 h 21"/>
                <a:gd name="T30" fmla="*/ 45 w 58"/>
                <a:gd name="T31" fmla="*/ 0 h 21"/>
                <a:gd name="T32" fmla="*/ 45 w 58"/>
                <a:gd name="T33" fmla="*/ 0 h 21"/>
                <a:gd name="T34" fmla="*/ 22 w 58"/>
                <a:gd name="T35" fmla="*/ 5 h 21"/>
                <a:gd name="T36" fmla="*/ 13 w 58"/>
                <a:gd name="T37" fmla="*/ 7 h 21"/>
                <a:gd name="T38" fmla="*/ 4 w 58"/>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21">
                  <a:moveTo>
                    <a:pt x="4" y="12"/>
                  </a:moveTo>
                  <a:lnTo>
                    <a:pt x="4" y="12"/>
                  </a:lnTo>
                  <a:lnTo>
                    <a:pt x="0" y="16"/>
                  </a:lnTo>
                  <a:lnTo>
                    <a:pt x="0" y="18"/>
                  </a:lnTo>
                  <a:lnTo>
                    <a:pt x="4" y="21"/>
                  </a:lnTo>
                  <a:lnTo>
                    <a:pt x="11" y="21"/>
                  </a:lnTo>
                  <a:lnTo>
                    <a:pt x="22" y="21"/>
                  </a:lnTo>
                  <a:lnTo>
                    <a:pt x="33" y="18"/>
                  </a:lnTo>
                  <a:lnTo>
                    <a:pt x="45" y="16"/>
                  </a:lnTo>
                  <a:lnTo>
                    <a:pt x="51" y="12"/>
                  </a:lnTo>
                  <a:lnTo>
                    <a:pt x="56" y="7"/>
                  </a:lnTo>
                  <a:lnTo>
                    <a:pt x="58" y="5"/>
                  </a:lnTo>
                  <a:lnTo>
                    <a:pt x="54" y="3"/>
                  </a:lnTo>
                  <a:lnTo>
                    <a:pt x="45" y="0"/>
                  </a:lnTo>
                  <a:lnTo>
                    <a:pt x="22"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79" name="Freeform 2896">
              <a:extLst>
                <a:ext uri="{FF2B5EF4-FFF2-40B4-BE49-F238E27FC236}">
                  <a16:creationId xmlns:a16="http://schemas.microsoft.com/office/drawing/2014/main" xmlns="" id="{4BE4E4B6-3CD8-2441-92F9-BA0FB0EA3E7E}"/>
                </a:ext>
              </a:extLst>
            </p:cNvPr>
            <p:cNvSpPr>
              <a:spLocks/>
            </p:cNvSpPr>
            <p:nvPr/>
          </p:nvSpPr>
          <p:spPr bwMode="auto">
            <a:xfrm>
              <a:off x="1842" y="3102"/>
              <a:ext cx="58" cy="21"/>
            </a:xfrm>
            <a:custGeom>
              <a:avLst/>
              <a:gdLst>
                <a:gd name="T0" fmla="*/ 4 w 58"/>
                <a:gd name="T1" fmla="*/ 12 h 21"/>
                <a:gd name="T2" fmla="*/ 4 w 58"/>
                <a:gd name="T3" fmla="*/ 12 h 21"/>
                <a:gd name="T4" fmla="*/ 0 w 58"/>
                <a:gd name="T5" fmla="*/ 16 h 21"/>
                <a:gd name="T6" fmla="*/ 0 w 58"/>
                <a:gd name="T7" fmla="*/ 18 h 21"/>
                <a:gd name="T8" fmla="*/ 4 w 58"/>
                <a:gd name="T9" fmla="*/ 21 h 21"/>
                <a:gd name="T10" fmla="*/ 11 w 58"/>
                <a:gd name="T11" fmla="*/ 21 h 21"/>
                <a:gd name="T12" fmla="*/ 11 w 58"/>
                <a:gd name="T13" fmla="*/ 21 h 21"/>
                <a:gd name="T14" fmla="*/ 22 w 58"/>
                <a:gd name="T15" fmla="*/ 21 h 21"/>
                <a:gd name="T16" fmla="*/ 33 w 58"/>
                <a:gd name="T17" fmla="*/ 18 h 21"/>
                <a:gd name="T18" fmla="*/ 45 w 58"/>
                <a:gd name="T19" fmla="*/ 16 h 21"/>
                <a:gd name="T20" fmla="*/ 51 w 58"/>
                <a:gd name="T21" fmla="*/ 12 h 21"/>
                <a:gd name="T22" fmla="*/ 51 w 58"/>
                <a:gd name="T23" fmla="*/ 12 h 21"/>
                <a:gd name="T24" fmla="*/ 56 w 58"/>
                <a:gd name="T25" fmla="*/ 7 h 21"/>
                <a:gd name="T26" fmla="*/ 58 w 58"/>
                <a:gd name="T27" fmla="*/ 5 h 21"/>
                <a:gd name="T28" fmla="*/ 54 w 58"/>
                <a:gd name="T29" fmla="*/ 3 h 21"/>
                <a:gd name="T30" fmla="*/ 45 w 58"/>
                <a:gd name="T31" fmla="*/ 0 h 21"/>
                <a:gd name="T32" fmla="*/ 45 w 58"/>
                <a:gd name="T33" fmla="*/ 0 h 21"/>
                <a:gd name="T34" fmla="*/ 22 w 58"/>
                <a:gd name="T35" fmla="*/ 5 h 21"/>
                <a:gd name="T36" fmla="*/ 13 w 58"/>
                <a:gd name="T37" fmla="*/ 7 h 21"/>
                <a:gd name="T38" fmla="*/ 4 w 58"/>
                <a:gd name="T39" fmla="*/ 12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21">
                  <a:moveTo>
                    <a:pt x="4" y="12"/>
                  </a:moveTo>
                  <a:lnTo>
                    <a:pt x="4" y="12"/>
                  </a:lnTo>
                  <a:lnTo>
                    <a:pt x="0" y="16"/>
                  </a:lnTo>
                  <a:lnTo>
                    <a:pt x="0" y="18"/>
                  </a:lnTo>
                  <a:lnTo>
                    <a:pt x="4" y="21"/>
                  </a:lnTo>
                  <a:lnTo>
                    <a:pt x="11" y="21"/>
                  </a:lnTo>
                  <a:lnTo>
                    <a:pt x="22" y="21"/>
                  </a:lnTo>
                  <a:lnTo>
                    <a:pt x="33" y="18"/>
                  </a:lnTo>
                  <a:lnTo>
                    <a:pt x="45" y="16"/>
                  </a:lnTo>
                  <a:lnTo>
                    <a:pt x="51" y="12"/>
                  </a:lnTo>
                  <a:lnTo>
                    <a:pt x="56" y="7"/>
                  </a:lnTo>
                  <a:lnTo>
                    <a:pt x="58" y="5"/>
                  </a:lnTo>
                  <a:lnTo>
                    <a:pt x="54" y="3"/>
                  </a:lnTo>
                  <a:lnTo>
                    <a:pt x="45" y="0"/>
                  </a:lnTo>
                  <a:lnTo>
                    <a:pt x="22"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0" name="Freeform 2897">
              <a:extLst>
                <a:ext uri="{FF2B5EF4-FFF2-40B4-BE49-F238E27FC236}">
                  <a16:creationId xmlns:a16="http://schemas.microsoft.com/office/drawing/2014/main" xmlns="" id="{4170C252-1B93-FD4A-874C-DD7FD782E09D}"/>
                </a:ext>
              </a:extLst>
            </p:cNvPr>
            <p:cNvSpPr>
              <a:spLocks/>
            </p:cNvSpPr>
            <p:nvPr/>
          </p:nvSpPr>
          <p:spPr bwMode="auto">
            <a:xfrm>
              <a:off x="4285" y="3051"/>
              <a:ext cx="52" cy="20"/>
            </a:xfrm>
            <a:custGeom>
              <a:avLst/>
              <a:gdLst>
                <a:gd name="T0" fmla="*/ 5 w 52"/>
                <a:gd name="T1" fmla="*/ 11 h 20"/>
                <a:gd name="T2" fmla="*/ 5 w 52"/>
                <a:gd name="T3" fmla="*/ 11 h 20"/>
                <a:gd name="T4" fmla="*/ 9 w 52"/>
                <a:gd name="T5" fmla="*/ 13 h 20"/>
                <a:gd name="T6" fmla="*/ 18 w 52"/>
                <a:gd name="T7" fmla="*/ 15 h 20"/>
                <a:gd name="T8" fmla="*/ 38 w 52"/>
                <a:gd name="T9" fmla="*/ 20 h 20"/>
                <a:gd name="T10" fmla="*/ 38 w 52"/>
                <a:gd name="T11" fmla="*/ 20 h 20"/>
                <a:gd name="T12" fmla="*/ 45 w 52"/>
                <a:gd name="T13" fmla="*/ 18 h 20"/>
                <a:gd name="T14" fmla="*/ 52 w 52"/>
                <a:gd name="T15" fmla="*/ 15 h 20"/>
                <a:gd name="T16" fmla="*/ 52 w 52"/>
                <a:gd name="T17" fmla="*/ 13 h 20"/>
                <a:gd name="T18" fmla="*/ 50 w 52"/>
                <a:gd name="T19" fmla="*/ 9 h 20"/>
                <a:gd name="T20" fmla="*/ 50 w 52"/>
                <a:gd name="T21" fmla="*/ 9 h 20"/>
                <a:gd name="T22" fmla="*/ 43 w 52"/>
                <a:gd name="T23" fmla="*/ 6 h 20"/>
                <a:gd name="T24" fmla="*/ 34 w 52"/>
                <a:gd name="T25" fmla="*/ 4 h 20"/>
                <a:gd name="T26" fmla="*/ 14 w 52"/>
                <a:gd name="T27" fmla="*/ 0 h 20"/>
                <a:gd name="T28" fmla="*/ 14 w 52"/>
                <a:gd name="T29" fmla="*/ 0 h 20"/>
                <a:gd name="T30" fmla="*/ 7 w 52"/>
                <a:gd name="T31" fmla="*/ 2 h 20"/>
                <a:gd name="T32" fmla="*/ 2 w 52"/>
                <a:gd name="T33" fmla="*/ 4 h 20"/>
                <a:gd name="T34" fmla="*/ 0 w 52"/>
                <a:gd name="T35" fmla="*/ 6 h 20"/>
                <a:gd name="T36" fmla="*/ 5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5" y="11"/>
                  </a:moveTo>
                  <a:lnTo>
                    <a:pt x="5" y="11"/>
                  </a:lnTo>
                  <a:lnTo>
                    <a:pt x="9" y="13"/>
                  </a:lnTo>
                  <a:lnTo>
                    <a:pt x="18" y="15"/>
                  </a:lnTo>
                  <a:lnTo>
                    <a:pt x="38" y="20"/>
                  </a:lnTo>
                  <a:lnTo>
                    <a:pt x="45" y="18"/>
                  </a:lnTo>
                  <a:lnTo>
                    <a:pt x="52" y="15"/>
                  </a:lnTo>
                  <a:lnTo>
                    <a:pt x="52" y="13"/>
                  </a:lnTo>
                  <a:lnTo>
                    <a:pt x="50" y="9"/>
                  </a:lnTo>
                  <a:lnTo>
                    <a:pt x="43" y="6"/>
                  </a:lnTo>
                  <a:lnTo>
                    <a:pt x="34" y="4"/>
                  </a:lnTo>
                  <a:lnTo>
                    <a:pt x="14" y="0"/>
                  </a:lnTo>
                  <a:lnTo>
                    <a:pt x="7" y="2"/>
                  </a:lnTo>
                  <a:lnTo>
                    <a:pt x="2" y="4"/>
                  </a:lnTo>
                  <a:lnTo>
                    <a:pt x="0"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1" name="Freeform 2898">
              <a:extLst>
                <a:ext uri="{FF2B5EF4-FFF2-40B4-BE49-F238E27FC236}">
                  <a16:creationId xmlns:a16="http://schemas.microsoft.com/office/drawing/2014/main" xmlns="" id="{DAE0895E-4D41-0342-AC82-664DB79720B6}"/>
                </a:ext>
              </a:extLst>
            </p:cNvPr>
            <p:cNvSpPr>
              <a:spLocks/>
            </p:cNvSpPr>
            <p:nvPr/>
          </p:nvSpPr>
          <p:spPr bwMode="auto">
            <a:xfrm>
              <a:off x="4285" y="3051"/>
              <a:ext cx="52" cy="20"/>
            </a:xfrm>
            <a:custGeom>
              <a:avLst/>
              <a:gdLst>
                <a:gd name="T0" fmla="*/ 5 w 52"/>
                <a:gd name="T1" fmla="*/ 11 h 20"/>
                <a:gd name="T2" fmla="*/ 5 w 52"/>
                <a:gd name="T3" fmla="*/ 11 h 20"/>
                <a:gd name="T4" fmla="*/ 9 w 52"/>
                <a:gd name="T5" fmla="*/ 13 h 20"/>
                <a:gd name="T6" fmla="*/ 18 w 52"/>
                <a:gd name="T7" fmla="*/ 15 h 20"/>
                <a:gd name="T8" fmla="*/ 38 w 52"/>
                <a:gd name="T9" fmla="*/ 20 h 20"/>
                <a:gd name="T10" fmla="*/ 38 w 52"/>
                <a:gd name="T11" fmla="*/ 20 h 20"/>
                <a:gd name="T12" fmla="*/ 45 w 52"/>
                <a:gd name="T13" fmla="*/ 18 h 20"/>
                <a:gd name="T14" fmla="*/ 52 w 52"/>
                <a:gd name="T15" fmla="*/ 15 h 20"/>
                <a:gd name="T16" fmla="*/ 52 w 52"/>
                <a:gd name="T17" fmla="*/ 13 h 20"/>
                <a:gd name="T18" fmla="*/ 50 w 52"/>
                <a:gd name="T19" fmla="*/ 9 h 20"/>
                <a:gd name="T20" fmla="*/ 50 w 52"/>
                <a:gd name="T21" fmla="*/ 9 h 20"/>
                <a:gd name="T22" fmla="*/ 43 w 52"/>
                <a:gd name="T23" fmla="*/ 6 h 20"/>
                <a:gd name="T24" fmla="*/ 34 w 52"/>
                <a:gd name="T25" fmla="*/ 4 h 20"/>
                <a:gd name="T26" fmla="*/ 14 w 52"/>
                <a:gd name="T27" fmla="*/ 0 h 20"/>
                <a:gd name="T28" fmla="*/ 14 w 52"/>
                <a:gd name="T29" fmla="*/ 0 h 20"/>
                <a:gd name="T30" fmla="*/ 7 w 52"/>
                <a:gd name="T31" fmla="*/ 2 h 20"/>
                <a:gd name="T32" fmla="*/ 2 w 52"/>
                <a:gd name="T33" fmla="*/ 4 h 20"/>
                <a:gd name="T34" fmla="*/ 0 w 52"/>
                <a:gd name="T35" fmla="*/ 6 h 20"/>
                <a:gd name="T36" fmla="*/ 5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5" y="11"/>
                  </a:moveTo>
                  <a:lnTo>
                    <a:pt x="5" y="11"/>
                  </a:lnTo>
                  <a:lnTo>
                    <a:pt x="9" y="13"/>
                  </a:lnTo>
                  <a:lnTo>
                    <a:pt x="18" y="15"/>
                  </a:lnTo>
                  <a:lnTo>
                    <a:pt x="38" y="20"/>
                  </a:lnTo>
                  <a:lnTo>
                    <a:pt x="45" y="18"/>
                  </a:lnTo>
                  <a:lnTo>
                    <a:pt x="52" y="15"/>
                  </a:lnTo>
                  <a:lnTo>
                    <a:pt x="52" y="13"/>
                  </a:lnTo>
                  <a:lnTo>
                    <a:pt x="50" y="9"/>
                  </a:lnTo>
                  <a:lnTo>
                    <a:pt x="43" y="6"/>
                  </a:lnTo>
                  <a:lnTo>
                    <a:pt x="34" y="4"/>
                  </a:lnTo>
                  <a:lnTo>
                    <a:pt x="14" y="0"/>
                  </a:lnTo>
                  <a:lnTo>
                    <a:pt x="7" y="2"/>
                  </a:lnTo>
                  <a:lnTo>
                    <a:pt x="2" y="4"/>
                  </a:lnTo>
                  <a:lnTo>
                    <a:pt x="0"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2" name="Freeform 2899">
              <a:extLst>
                <a:ext uri="{FF2B5EF4-FFF2-40B4-BE49-F238E27FC236}">
                  <a16:creationId xmlns:a16="http://schemas.microsoft.com/office/drawing/2014/main" xmlns="" id="{8674426B-9FE2-E942-A7E6-DA3984BE8C2E}"/>
                </a:ext>
              </a:extLst>
            </p:cNvPr>
            <p:cNvSpPr>
              <a:spLocks/>
            </p:cNvSpPr>
            <p:nvPr/>
          </p:nvSpPr>
          <p:spPr bwMode="auto">
            <a:xfrm>
              <a:off x="4242" y="3053"/>
              <a:ext cx="50" cy="18"/>
            </a:xfrm>
            <a:custGeom>
              <a:avLst/>
              <a:gdLst>
                <a:gd name="T0" fmla="*/ 3 w 50"/>
                <a:gd name="T1" fmla="*/ 9 h 18"/>
                <a:gd name="T2" fmla="*/ 3 w 50"/>
                <a:gd name="T3" fmla="*/ 9 h 18"/>
                <a:gd name="T4" fmla="*/ 9 w 50"/>
                <a:gd name="T5" fmla="*/ 11 h 18"/>
                <a:gd name="T6" fmla="*/ 16 w 50"/>
                <a:gd name="T7" fmla="*/ 16 h 18"/>
                <a:gd name="T8" fmla="*/ 36 w 50"/>
                <a:gd name="T9" fmla="*/ 18 h 18"/>
                <a:gd name="T10" fmla="*/ 36 w 50"/>
                <a:gd name="T11" fmla="*/ 18 h 18"/>
                <a:gd name="T12" fmla="*/ 43 w 50"/>
                <a:gd name="T13" fmla="*/ 16 h 18"/>
                <a:gd name="T14" fmla="*/ 48 w 50"/>
                <a:gd name="T15" fmla="*/ 13 h 18"/>
                <a:gd name="T16" fmla="*/ 50 w 50"/>
                <a:gd name="T17" fmla="*/ 11 h 18"/>
                <a:gd name="T18" fmla="*/ 48 w 50"/>
                <a:gd name="T19" fmla="*/ 9 h 18"/>
                <a:gd name="T20" fmla="*/ 48 w 50"/>
                <a:gd name="T21" fmla="*/ 9 h 18"/>
                <a:gd name="T22" fmla="*/ 41 w 50"/>
                <a:gd name="T23" fmla="*/ 4 h 18"/>
                <a:gd name="T24" fmla="*/ 32 w 50"/>
                <a:gd name="T25" fmla="*/ 2 h 18"/>
                <a:gd name="T26" fmla="*/ 12 w 50"/>
                <a:gd name="T27" fmla="*/ 0 h 18"/>
                <a:gd name="T28" fmla="*/ 12 w 50"/>
                <a:gd name="T29" fmla="*/ 0 h 18"/>
                <a:gd name="T30" fmla="*/ 5 w 50"/>
                <a:gd name="T31" fmla="*/ 0 h 18"/>
                <a:gd name="T32" fmla="*/ 0 w 50"/>
                <a:gd name="T33" fmla="*/ 2 h 18"/>
                <a:gd name="T34" fmla="*/ 0 w 50"/>
                <a:gd name="T35" fmla="*/ 4 h 18"/>
                <a:gd name="T36" fmla="*/ 3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3" y="9"/>
                  </a:moveTo>
                  <a:lnTo>
                    <a:pt x="3" y="9"/>
                  </a:lnTo>
                  <a:lnTo>
                    <a:pt x="9" y="11"/>
                  </a:lnTo>
                  <a:lnTo>
                    <a:pt x="16" y="16"/>
                  </a:lnTo>
                  <a:lnTo>
                    <a:pt x="36" y="18"/>
                  </a:lnTo>
                  <a:lnTo>
                    <a:pt x="43" y="16"/>
                  </a:lnTo>
                  <a:lnTo>
                    <a:pt x="48" y="13"/>
                  </a:lnTo>
                  <a:lnTo>
                    <a:pt x="50" y="11"/>
                  </a:lnTo>
                  <a:lnTo>
                    <a:pt x="48" y="9"/>
                  </a:lnTo>
                  <a:lnTo>
                    <a:pt x="41" y="4"/>
                  </a:lnTo>
                  <a:lnTo>
                    <a:pt x="32" y="2"/>
                  </a:lnTo>
                  <a:lnTo>
                    <a:pt x="12" y="0"/>
                  </a:lnTo>
                  <a:lnTo>
                    <a:pt x="5"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3" name="Freeform 2900">
              <a:extLst>
                <a:ext uri="{FF2B5EF4-FFF2-40B4-BE49-F238E27FC236}">
                  <a16:creationId xmlns:a16="http://schemas.microsoft.com/office/drawing/2014/main" xmlns="" id="{A82DEF6F-97F3-B047-BE36-5D7DA2F8855B}"/>
                </a:ext>
              </a:extLst>
            </p:cNvPr>
            <p:cNvSpPr>
              <a:spLocks/>
            </p:cNvSpPr>
            <p:nvPr/>
          </p:nvSpPr>
          <p:spPr bwMode="auto">
            <a:xfrm>
              <a:off x="4242" y="3053"/>
              <a:ext cx="50" cy="18"/>
            </a:xfrm>
            <a:custGeom>
              <a:avLst/>
              <a:gdLst>
                <a:gd name="T0" fmla="*/ 3 w 50"/>
                <a:gd name="T1" fmla="*/ 9 h 18"/>
                <a:gd name="T2" fmla="*/ 3 w 50"/>
                <a:gd name="T3" fmla="*/ 9 h 18"/>
                <a:gd name="T4" fmla="*/ 9 w 50"/>
                <a:gd name="T5" fmla="*/ 11 h 18"/>
                <a:gd name="T6" fmla="*/ 16 w 50"/>
                <a:gd name="T7" fmla="*/ 16 h 18"/>
                <a:gd name="T8" fmla="*/ 36 w 50"/>
                <a:gd name="T9" fmla="*/ 18 h 18"/>
                <a:gd name="T10" fmla="*/ 36 w 50"/>
                <a:gd name="T11" fmla="*/ 18 h 18"/>
                <a:gd name="T12" fmla="*/ 43 w 50"/>
                <a:gd name="T13" fmla="*/ 16 h 18"/>
                <a:gd name="T14" fmla="*/ 48 w 50"/>
                <a:gd name="T15" fmla="*/ 13 h 18"/>
                <a:gd name="T16" fmla="*/ 50 w 50"/>
                <a:gd name="T17" fmla="*/ 11 h 18"/>
                <a:gd name="T18" fmla="*/ 48 w 50"/>
                <a:gd name="T19" fmla="*/ 9 h 18"/>
                <a:gd name="T20" fmla="*/ 48 w 50"/>
                <a:gd name="T21" fmla="*/ 9 h 18"/>
                <a:gd name="T22" fmla="*/ 41 w 50"/>
                <a:gd name="T23" fmla="*/ 4 h 18"/>
                <a:gd name="T24" fmla="*/ 32 w 50"/>
                <a:gd name="T25" fmla="*/ 2 h 18"/>
                <a:gd name="T26" fmla="*/ 12 w 50"/>
                <a:gd name="T27" fmla="*/ 0 h 18"/>
                <a:gd name="T28" fmla="*/ 12 w 50"/>
                <a:gd name="T29" fmla="*/ 0 h 18"/>
                <a:gd name="T30" fmla="*/ 5 w 50"/>
                <a:gd name="T31" fmla="*/ 0 h 18"/>
                <a:gd name="T32" fmla="*/ 0 w 50"/>
                <a:gd name="T33" fmla="*/ 2 h 18"/>
                <a:gd name="T34" fmla="*/ 0 w 50"/>
                <a:gd name="T35" fmla="*/ 4 h 18"/>
                <a:gd name="T36" fmla="*/ 3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3" y="9"/>
                  </a:moveTo>
                  <a:lnTo>
                    <a:pt x="3" y="9"/>
                  </a:lnTo>
                  <a:lnTo>
                    <a:pt x="9" y="11"/>
                  </a:lnTo>
                  <a:lnTo>
                    <a:pt x="16" y="16"/>
                  </a:lnTo>
                  <a:lnTo>
                    <a:pt x="36" y="18"/>
                  </a:lnTo>
                  <a:lnTo>
                    <a:pt x="43" y="16"/>
                  </a:lnTo>
                  <a:lnTo>
                    <a:pt x="48" y="13"/>
                  </a:lnTo>
                  <a:lnTo>
                    <a:pt x="50" y="11"/>
                  </a:lnTo>
                  <a:lnTo>
                    <a:pt x="48" y="9"/>
                  </a:lnTo>
                  <a:lnTo>
                    <a:pt x="41" y="4"/>
                  </a:lnTo>
                  <a:lnTo>
                    <a:pt x="32" y="2"/>
                  </a:lnTo>
                  <a:lnTo>
                    <a:pt x="12" y="0"/>
                  </a:lnTo>
                  <a:lnTo>
                    <a:pt x="5"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4" name="Freeform 2901">
              <a:extLst>
                <a:ext uri="{FF2B5EF4-FFF2-40B4-BE49-F238E27FC236}">
                  <a16:creationId xmlns:a16="http://schemas.microsoft.com/office/drawing/2014/main" xmlns="" id="{0E726C94-E5E6-414A-BA61-C58744A9F77F}"/>
                </a:ext>
              </a:extLst>
            </p:cNvPr>
            <p:cNvSpPr>
              <a:spLocks/>
            </p:cNvSpPr>
            <p:nvPr/>
          </p:nvSpPr>
          <p:spPr bwMode="auto">
            <a:xfrm>
              <a:off x="4076" y="3053"/>
              <a:ext cx="45" cy="18"/>
            </a:xfrm>
            <a:custGeom>
              <a:avLst/>
              <a:gdLst>
                <a:gd name="T0" fmla="*/ 2 w 45"/>
                <a:gd name="T1" fmla="*/ 9 h 18"/>
                <a:gd name="T2" fmla="*/ 2 w 45"/>
                <a:gd name="T3" fmla="*/ 9 h 18"/>
                <a:gd name="T4" fmla="*/ 9 w 45"/>
                <a:gd name="T5" fmla="*/ 13 h 18"/>
                <a:gd name="T6" fmla="*/ 16 w 45"/>
                <a:gd name="T7" fmla="*/ 16 h 18"/>
                <a:gd name="T8" fmla="*/ 34 w 45"/>
                <a:gd name="T9" fmla="*/ 18 h 18"/>
                <a:gd name="T10" fmla="*/ 34 w 45"/>
                <a:gd name="T11" fmla="*/ 18 h 18"/>
                <a:gd name="T12" fmla="*/ 40 w 45"/>
                <a:gd name="T13" fmla="*/ 18 h 18"/>
                <a:gd name="T14" fmla="*/ 45 w 45"/>
                <a:gd name="T15" fmla="*/ 16 h 18"/>
                <a:gd name="T16" fmla="*/ 45 w 45"/>
                <a:gd name="T17" fmla="*/ 13 h 18"/>
                <a:gd name="T18" fmla="*/ 43 w 45"/>
                <a:gd name="T19" fmla="*/ 9 h 18"/>
                <a:gd name="T20" fmla="*/ 43 w 45"/>
                <a:gd name="T21" fmla="*/ 9 h 18"/>
                <a:gd name="T22" fmla="*/ 36 w 45"/>
                <a:gd name="T23" fmla="*/ 7 h 18"/>
                <a:gd name="T24" fmla="*/ 29 w 45"/>
                <a:gd name="T25" fmla="*/ 2 h 18"/>
                <a:gd name="T26" fmla="*/ 11 w 45"/>
                <a:gd name="T27" fmla="*/ 0 h 18"/>
                <a:gd name="T28" fmla="*/ 11 w 45"/>
                <a:gd name="T29" fmla="*/ 0 h 18"/>
                <a:gd name="T30" fmla="*/ 4 w 45"/>
                <a:gd name="T31" fmla="*/ 2 h 18"/>
                <a:gd name="T32" fmla="*/ 0 w 45"/>
                <a:gd name="T33" fmla="*/ 2 h 18"/>
                <a:gd name="T34" fmla="*/ 0 w 45"/>
                <a:gd name="T35" fmla="*/ 7 h 18"/>
                <a:gd name="T36" fmla="*/ 2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2" y="9"/>
                  </a:moveTo>
                  <a:lnTo>
                    <a:pt x="2" y="9"/>
                  </a:lnTo>
                  <a:lnTo>
                    <a:pt x="9" y="13"/>
                  </a:lnTo>
                  <a:lnTo>
                    <a:pt x="16" y="16"/>
                  </a:lnTo>
                  <a:lnTo>
                    <a:pt x="34" y="18"/>
                  </a:lnTo>
                  <a:lnTo>
                    <a:pt x="40" y="18"/>
                  </a:lnTo>
                  <a:lnTo>
                    <a:pt x="45" y="16"/>
                  </a:lnTo>
                  <a:lnTo>
                    <a:pt x="45" y="13"/>
                  </a:lnTo>
                  <a:lnTo>
                    <a:pt x="43" y="9"/>
                  </a:lnTo>
                  <a:lnTo>
                    <a:pt x="36" y="7"/>
                  </a:lnTo>
                  <a:lnTo>
                    <a:pt x="29" y="2"/>
                  </a:lnTo>
                  <a:lnTo>
                    <a:pt x="11" y="0"/>
                  </a:lnTo>
                  <a:lnTo>
                    <a:pt x="4"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5" name="Freeform 2902">
              <a:extLst>
                <a:ext uri="{FF2B5EF4-FFF2-40B4-BE49-F238E27FC236}">
                  <a16:creationId xmlns:a16="http://schemas.microsoft.com/office/drawing/2014/main" xmlns="" id="{D79FDF6B-C088-2740-8CFA-23767C3A8186}"/>
                </a:ext>
              </a:extLst>
            </p:cNvPr>
            <p:cNvSpPr>
              <a:spLocks/>
            </p:cNvSpPr>
            <p:nvPr/>
          </p:nvSpPr>
          <p:spPr bwMode="auto">
            <a:xfrm>
              <a:off x="4076" y="3053"/>
              <a:ext cx="45" cy="18"/>
            </a:xfrm>
            <a:custGeom>
              <a:avLst/>
              <a:gdLst>
                <a:gd name="T0" fmla="*/ 2 w 45"/>
                <a:gd name="T1" fmla="*/ 9 h 18"/>
                <a:gd name="T2" fmla="*/ 2 w 45"/>
                <a:gd name="T3" fmla="*/ 9 h 18"/>
                <a:gd name="T4" fmla="*/ 9 w 45"/>
                <a:gd name="T5" fmla="*/ 13 h 18"/>
                <a:gd name="T6" fmla="*/ 16 w 45"/>
                <a:gd name="T7" fmla="*/ 16 h 18"/>
                <a:gd name="T8" fmla="*/ 34 w 45"/>
                <a:gd name="T9" fmla="*/ 18 h 18"/>
                <a:gd name="T10" fmla="*/ 34 w 45"/>
                <a:gd name="T11" fmla="*/ 18 h 18"/>
                <a:gd name="T12" fmla="*/ 40 w 45"/>
                <a:gd name="T13" fmla="*/ 18 h 18"/>
                <a:gd name="T14" fmla="*/ 45 w 45"/>
                <a:gd name="T15" fmla="*/ 16 h 18"/>
                <a:gd name="T16" fmla="*/ 45 w 45"/>
                <a:gd name="T17" fmla="*/ 13 h 18"/>
                <a:gd name="T18" fmla="*/ 43 w 45"/>
                <a:gd name="T19" fmla="*/ 9 h 18"/>
                <a:gd name="T20" fmla="*/ 43 w 45"/>
                <a:gd name="T21" fmla="*/ 9 h 18"/>
                <a:gd name="T22" fmla="*/ 36 w 45"/>
                <a:gd name="T23" fmla="*/ 7 h 18"/>
                <a:gd name="T24" fmla="*/ 29 w 45"/>
                <a:gd name="T25" fmla="*/ 2 h 18"/>
                <a:gd name="T26" fmla="*/ 11 w 45"/>
                <a:gd name="T27" fmla="*/ 0 h 18"/>
                <a:gd name="T28" fmla="*/ 11 w 45"/>
                <a:gd name="T29" fmla="*/ 0 h 18"/>
                <a:gd name="T30" fmla="*/ 4 w 45"/>
                <a:gd name="T31" fmla="*/ 2 h 18"/>
                <a:gd name="T32" fmla="*/ 0 w 45"/>
                <a:gd name="T33" fmla="*/ 2 h 18"/>
                <a:gd name="T34" fmla="*/ 0 w 45"/>
                <a:gd name="T35" fmla="*/ 7 h 18"/>
                <a:gd name="T36" fmla="*/ 2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2" y="9"/>
                  </a:moveTo>
                  <a:lnTo>
                    <a:pt x="2" y="9"/>
                  </a:lnTo>
                  <a:lnTo>
                    <a:pt x="9" y="13"/>
                  </a:lnTo>
                  <a:lnTo>
                    <a:pt x="16" y="16"/>
                  </a:lnTo>
                  <a:lnTo>
                    <a:pt x="34" y="18"/>
                  </a:lnTo>
                  <a:lnTo>
                    <a:pt x="40" y="18"/>
                  </a:lnTo>
                  <a:lnTo>
                    <a:pt x="45" y="16"/>
                  </a:lnTo>
                  <a:lnTo>
                    <a:pt x="45" y="13"/>
                  </a:lnTo>
                  <a:lnTo>
                    <a:pt x="43" y="9"/>
                  </a:lnTo>
                  <a:lnTo>
                    <a:pt x="36" y="7"/>
                  </a:lnTo>
                  <a:lnTo>
                    <a:pt x="29" y="2"/>
                  </a:lnTo>
                  <a:lnTo>
                    <a:pt x="11" y="0"/>
                  </a:lnTo>
                  <a:lnTo>
                    <a:pt x="4"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6" name="Freeform 2903">
              <a:extLst>
                <a:ext uri="{FF2B5EF4-FFF2-40B4-BE49-F238E27FC236}">
                  <a16:creationId xmlns:a16="http://schemas.microsoft.com/office/drawing/2014/main" xmlns="" id="{4978BD6E-2FF1-654D-8C86-3F567DC1A900}"/>
                </a:ext>
              </a:extLst>
            </p:cNvPr>
            <p:cNvSpPr>
              <a:spLocks/>
            </p:cNvSpPr>
            <p:nvPr/>
          </p:nvSpPr>
          <p:spPr bwMode="auto">
            <a:xfrm>
              <a:off x="4037" y="3053"/>
              <a:ext cx="43" cy="20"/>
            </a:xfrm>
            <a:custGeom>
              <a:avLst/>
              <a:gdLst>
                <a:gd name="T0" fmla="*/ 3 w 43"/>
                <a:gd name="T1" fmla="*/ 11 h 20"/>
                <a:gd name="T2" fmla="*/ 3 w 43"/>
                <a:gd name="T3" fmla="*/ 11 h 20"/>
                <a:gd name="T4" fmla="*/ 9 w 43"/>
                <a:gd name="T5" fmla="*/ 13 h 20"/>
                <a:gd name="T6" fmla="*/ 16 w 43"/>
                <a:gd name="T7" fmla="*/ 16 h 20"/>
                <a:gd name="T8" fmla="*/ 32 w 43"/>
                <a:gd name="T9" fmla="*/ 20 h 20"/>
                <a:gd name="T10" fmla="*/ 32 w 43"/>
                <a:gd name="T11" fmla="*/ 20 h 20"/>
                <a:gd name="T12" fmla="*/ 39 w 43"/>
                <a:gd name="T13" fmla="*/ 18 h 20"/>
                <a:gd name="T14" fmla="*/ 43 w 43"/>
                <a:gd name="T15" fmla="*/ 16 h 20"/>
                <a:gd name="T16" fmla="*/ 43 w 43"/>
                <a:gd name="T17" fmla="*/ 13 h 20"/>
                <a:gd name="T18" fmla="*/ 41 w 43"/>
                <a:gd name="T19" fmla="*/ 9 h 20"/>
                <a:gd name="T20" fmla="*/ 41 w 43"/>
                <a:gd name="T21" fmla="*/ 9 h 20"/>
                <a:gd name="T22" fmla="*/ 36 w 43"/>
                <a:gd name="T23" fmla="*/ 7 h 20"/>
                <a:gd name="T24" fmla="*/ 27 w 43"/>
                <a:gd name="T25" fmla="*/ 2 h 20"/>
                <a:gd name="T26" fmla="*/ 12 w 43"/>
                <a:gd name="T27" fmla="*/ 0 h 20"/>
                <a:gd name="T28" fmla="*/ 12 w 43"/>
                <a:gd name="T29" fmla="*/ 0 h 20"/>
                <a:gd name="T30" fmla="*/ 5 w 43"/>
                <a:gd name="T31" fmla="*/ 2 h 20"/>
                <a:gd name="T32" fmla="*/ 0 w 43"/>
                <a:gd name="T33" fmla="*/ 4 h 20"/>
                <a:gd name="T34" fmla="*/ 0 w 43"/>
                <a:gd name="T35" fmla="*/ 7 h 20"/>
                <a:gd name="T36" fmla="*/ 3 w 43"/>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20">
                  <a:moveTo>
                    <a:pt x="3" y="11"/>
                  </a:moveTo>
                  <a:lnTo>
                    <a:pt x="3" y="11"/>
                  </a:lnTo>
                  <a:lnTo>
                    <a:pt x="9" y="13"/>
                  </a:lnTo>
                  <a:lnTo>
                    <a:pt x="16" y="16"/>
                  </a:lnTo>
                  <a:lnTo>
                    <a:pt x="32" y="20"/>
                  </a:lnTo>
                  <a:lnTo>
                    <a:pt x="39" y="18"/>
                  </a:lnTo>
                  <a:lnTo>
                    <a:pt x="43" y="16"/>
                  </a:lnTo>
                  <a:lnTo>
                    <a:pt x="43" y="13"/>
                  </a:lnTo>
                  <a:lnTo>
                    <a:pt x="41" y="9"/>
                  </a:lnTo>
                  <a:lnTo>
                    <a:pt x="36" y="7"/>
                  </a:lnTo>
                  <a:lnTo>
                    <a:pt x="27" y="2"/>
                  </a:lnTo>
                  <a:lnTo>
                    <a:pt x="12" y="0"/>
                  </a:lnTo>
                  <a:lnTo>
                    <a:pt x="5" y="2"/>
                  </a:lnTo>
                  <a:lnTo>
                    <a:pt x="0" y="4"/>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7" name="Freeform 2904">
              <a:extLst>
                <a:ext uri="{FF2B5EF4-FFF2-40B4-BE49-F238E27FC236}">
                  <a16:creationId xmlns:a16="http://schemas.microsoft.com/office/drawing/2014/main" xmlns="" id="{FA26E3E8-67D5-DC4C-892A-FB513AF54C98}"/>
                </a:ext>
              </a:extLst>
            </p:cNvPr>
            <p:cNvSpPr>
              <a:spLocks/>
            </p:cNvSpPr>
            <p:nvPr/>
          </p:nvSpPr>
          <p:spPr bwMode="auto">
            <a:xfrm>
              <a:off x="4037" y="3053"/>
              <a:ext cx="43" cy="20"/>
            </a:xfrm>
            <a:custGeom>
              <a:avLst/>
              <a:gdLst>
                <a:gd name="T0" fmla="*/ 3 w 43"/>
                <a:gd name="T1" fmla="*/ 11 h 20"/>
                <a:gd name="T2" fmla="*/ 3 w 43"/>
                <a:gd name="T3" fmla="*/ 11 h 20"/>
                <a:gd name="T4" fmla="*/ 9 w 43"/>
                <a:gd name="T5" fmla="*/ 13 h 20"/>
                <a:gd name="T6" fmla="*/ 16 w 43"/>
                <a:gd name="T7" fmla="*/ 16 h 20"/>
                <a:gd name="T8" fmla="*/ 32 w 43"/>
                <a:gd name="T9" fmla="*/ 20 h 20"/>
                <a:gd name="T10" fmla="*/ 32 w 43"/>
                <a:gd name="T11" fmla="*/ 20 h 20"/>
                <a:gd name="T12" fmla="*/ 39 w 43"/>
                <a:gd name="T13" fmla="*/ 18 h 20"/>
                <a:gd name="T14" fmla="*/ 43 w 43"/>
                <a:gd name="T15" fmla="*/ 16 h 20"/>
                <a:gd name="T16" fmla="*/ 43 w 43"/>
                <a:gd name="T17" fmla="*/ 13 h 20"/>
                <a:gd name="T18" fmla="*/ 41 w 43"/>
                <a:gd name="T19" fmla="*/ 9 h 20"/>
                <a:gd name="T20" fmla="*/ 41 w 43"/>
                <a:gd name="T21" fmla="*/ 9 h 20"/>
                <a:gd name="T22" fmla="*/ 36 w 43"/>
                <a:gd name="T23" fmla="*/ 7 h 20"/>
                <a:gd name="T24" fmla="*/ 27 w 43"/>
                <a:gd name="T25" fmla="*/ 2 h 20"/>
                <a:gd name="T26" fmla="*/ 12 w 43"/>
                <a:gd name="T27" fmla="*/ 0 h 20"/>
                <a:gd name="T28" fmla="*/ 12 w 43"/>
                <a:gd name="T29" fmla="*/ 0 h 20"/>
                <a:gd name="T30" fmla="*/ 5 w 43"/>
                <a:gd name="T31" fmla="*/ 2 h 20"/>
                <a:gd name="T32" fmla="*/ 0 w 43"/>
                <a:gd name="T33" fmla="*/ 4 h 20"/>
                <a:gd name="T34" fmla="*/ 0 w 43"/>
                <a:gd name="T35" fmla="*/ 7 h 20"/>
                <a:gd name="T36" fmla="*/ 3 w 43"/>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20">
                  <a:moveTo>
                    <a:pt x="3" y="11"/>
                  </a:moveTo>
                  <a:lnTo>
                    <a:pt x="3" y="11"/>
                  </a:lnTo>
                  <a:lnTo>
                    <a:pt x="9" y="13"/>
                  </a:lnTo>
                  <a:lnTo>
                    <a:pt x="16" y="16"/>
                  </a:lnTo>
                  <a:lnTo>
                    <a:pt x="32" y="20"/>
                  </a:lnTo>
                  <a:lnTo>
                    <a:pt x="39" y="18"/>
                  </a:lnTo>
                  <a:lnTo>
                    <a:pt x="43" y="16"/>
                  </a:lnTo>
                  <a:lnTo>
                    <a:pt x="43" y="13"/>
                  </a:lnTo>
                  <a:lnTo>
                    <a:pt x="41" y="9"/>
                  </a:lnTo>
                  <a:lnTo>
                    <a:pt x="36" y="7"/>
                  </a:lnTo>
                  <a:lnTo>
                    <a:pt x="27" y="2"/>
                  </a:lnTo>
                  <a:lnTo>
                    <a:pt x="12" y="0"/>
                  </a:lnTo>
                  <a:lnTo>
                    <a:pt x="5" y="2"/>
                  </a:lnTo>
                  <a:lnTo>
                    <a:pt x="0" y="4"/>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8" name="Freeform 2905">
              <a:extLst>
                <a:ext uri="{FF2B5EF4-FFF2-40B4-BE49-F238E27FC236}">
                  <a16:creationId xmlns:a16="http://schemas.microsoft.com/office/drawing/2014/main" xmlns="" id="{E250FB5A-6DF6-3942-87A8-EBFE93313F34}"/>
                </a:ext>
              </a:extLst>
            </p:cNvPr>
            <p:cNvSpPr>
              <a:spLocks/>
            </p:cNvSpPr>
            <p:nvPr/>
          </p:nvSpPr>
          <p:spPr bwMode="auto">
            <a:xfrm>
              <a:off x="3999" y="3055"/>
              <a:ext cx="43" cy="18"/>
            </a:xfrm>
            <a:custGeom>
              <a:avLst/>
              <a:gdLst>
                <a:gd name="T0" fmla="*/ 5 w 43"/>
                <a:gd name="T1" fmla="*/ 9 h 18"/>
                <a:gd name="T2" fmla="*/ 5 w 43"/>
                <a:gd name="T3" fmla="*/ 9 h 18"/>
                <a:gd name="T4" fmla="*/ 9 w 43"/>
                <a:gd name="T5" fmla="*/ 11 h 18"/>
                <a:gd name="T6" fmla="*/ 16 w 43"/>
                <a:gd name="T7" fmla="*/ 16 h 18"/>
                <a:gd name="T8" fmla="*/ 34 w 43"/>
                <a:gd name="T9" fmla="*/ 18 h 18"/>
                <a:gd name="T10" fmla="*/ 34 w 43"/>
                <a:gd name="T11" fmla="*/ 18 h 18"/>
                <a:gd name="T12" fmla="*/ 38 w 43"/>
                <a:gd name="T13" fmla="*/ 16 h 18"/>
                <a:gd name="T14" fmla="*/ 43 w 43"/>
                <a:gd name="T15" fmla="*/ 14 h 18"/>
                <a:gd name="T16" fmla="*/ 43 w 43"/>
                <a:gd name="T17" fmla="*/ 11 h 18"/>
                <a:gd name="T18" fmla="*/ 41 w 43"/>
                <a:gd name="T19" fmla="*/ 9 h 18"/>
                <a:gd name="T20" fmla="*/ 41 w 43"/>
                <a:gd name="T21" fmla="*/ 9 h 18"/>
                <a:gd name="T22" fmla="*/ 36 w 43"/>
                <a:gd name="T23" fmla="*/ 5 h 18"/>
                <a:gd name="T24" fmla="*/ 27 w 43"/>
                <a:gd name="T25" fmla="*/ 2 h 18"/>
                <a:gd name="T26" fmla="*/ 11 w 43"/>
                <a:gd name="T27" fmla="*/ 0 h 18"/>
                <a:gd name="T28" fmla="*/ 11 w 43"/>
                <a:gd name="T29" fmla="*/ 0 h 18"/>
                <a:gd name="T30" fmla="*/ 5 w 43"/>
                <a:gd name="T31" fmla="*/ 0 h 18"/>
                <a:gd name="T32" fmla="*/ 2 w 43"/>
                <a:gd name="T33" fmla="*/ 2 h 18"/>
                <a:gd name="T34" fmla="*/ 0 w 43"/>
                <a:gd name="T35" fmla="*/ 5 h 18"/>
                <a:gd name="T36" fmla="*/ 5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5" y="9"/>
                  </a:moveTo>
                  <a:lnTo>
                    <a:pt x="5" y="9"/>
                  </a:lnTo>
                  <a:lnTo>
                    <a:pt x="9" y="11"/>
                  </a:lnTo>
                  <a:lnTo>
                    <a:pt x="16" y="16"/>
                  </a:lnTo>
                  <a:lnTo>
                    <a:pt x="34" y="18"/>
                  </a:lnTo>
                  <a:lnTo>
                    <a:pt x="38" y="16"/>
                  </a:lnTo>
                  <a:lnTo>
                    <a:pt x="43" y="14"/>
                  </a:lnTo>
                  <a:lnTo>
                    <a:pt x="43" y="11"/>
                  </a:lnTo>
                  <a:lnTo>
                    <a:pt x="41" y="9"/>
                  </a:lnTo>
                  <a:lnTo>
                    <a:pt x="36" y="5"/>
                  </a:lnTo>
                  <a:lnTo>
                    <a:pt x="27" y="2"/>
                  </a:lnTo>
                  <a:lnTo>
                    <a:pt x="11" y="0"/>
                  </a:lnTo>
                  <a:lnTo>
                    <a:pt x="5" y="0"/>
                  </a:lnTo>
                  <a:lnTo>
                    <a:pt x="2" y="2"/>
                  </a:lnTo>
                  <a:lnTo>
                    <a:pt x="0"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89" name="Freeform 2906">
              <a:extLst>
                <a:ext uri="{FF2B5EF4-FFF2-40B4-BE49-F238E27FC236}">
                  <a16:creationId xmlns:a16="http://schemas.microsoft.com/office/drawing/2014/main" xmlns="" id="{2ADE36BF-398A-4544-82FA-420597E9D844}"/>
                </a:ext>
              </a:extLst>
            </p:cNvPr>
            <p:cNvSpPr>
              <a:spLocks/>
            </p:cNvSpPr>
            <p:nvPr/>
          </p:nvSpPr>
          <p:spPr bwMode="auto">
            <a:xfrm>
              <a:off x="3999" y="3055"/>
              <a:ext cx="43" cy="18"/>
            </a:xfrm>
            <a:custGeom>
              <a:avLst/>
              <a:gdLst>
                <a:gd name="T0" fmla="*/ 5 w 43"/>
                <a:gd name="T1" fmla="*/ 9 h 18"/>
                <a:gd name="T2" fmla="*/ 5 w 43"/>
                <a:gd name="T3" fmla="*/ 9 h 18"/>
                <a:gd name="T4" fmla="*/ 9 w 43"/>
                <a:gd name="T5" fmla="*/ 11 h 18"/>
                <a:gd name="T6" fmla="*/ 16 w 43"/>
                <a:gd name="T7" fmla="*/ 16 h 18"/>
                <a:gd name="T8" fmla="*/ 34 w 43"/>
                <a:gd name="T9" fmla="*/ 18 h 18"/>
                <a:gd name="T10" fmla="*/ 34 w 43"/>
                <a:gd name="T11" fmla="*/ 18 h 18"/>
                <a:gd name="T12" fmla="*/ 38 w 43"/>
                <a:gd name="T13" fmla="*/ 16 h 18"/>
                <a:gd name="T14" fmla="*/ 43 w 43"/>
                <a:gd name="T15" fmla="*/ 14 h 18"/>
                <a:gd name="T16" fmla="*/ 43 w 43"/>
                <a:gd name="T17" fmla="*/ 11 h 18"/>
                <a:gd name="T18" fmla="*/ 41 w 43"/>
                <a:gd name="T19" fmla="*/ 9 h 18"/>
                <a:gd name="T20" fmla="*/ 41 w 43"/>
                <a:gd name="T21" fmla="*/ 9 h 18"/>
                <a:gd name="T22" fmla="*/ 36 w 43"/>
                <a:gd name="T23" fmla="*/ 5 h 18"/>
                <a:gd name="T24" fmla="*/ 27 w 43"/>
                <a:gd name="T25" fmla="*/ 2 h 18"/>
                <a:gd name="T26" fmla="*/ 11 w 43"/>
                <a:gd name="T27" fmla="*/ 0 h 18"/>
                <a:gd name="T28" fmla="*/ 11 w 43"/>
                <a:gd name="T29" fmla="*/ 0 h 18"/>
                <a:gd name="T30" fmla="*/ 5 w 43"/>
                <a:gd name="T31" fmla="*/ 0 h 18"/>
                <a:gd name="T32" fmla="*/ 2 w 43"/>
                <a:gd name="T33" fmla="*/ 2 h 18"/>
                <a:gd name="T34" fmla="*/ 0 w 43"/>
                <a:gd name="T35" fmla="*/ 5 h 18"/>
                <a:gd name="T36" fmla="*/ 5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5" y="9"/>
                  </a:moveTo>
                  <a:lnTo>
                    <a:pt x="5" y="9"/>
                  </a:lnTo>
                  <a:lnTo>
                    <a:pt x="9" y="11"/>
                  </a:lnTo>
                  <a:lnTo>
                    <a:pt x="16" y="16"/>
                  </a:lnTo>
                  <a:lnTo>
                    <a:pt x="34" y="18"/>
                  </a:lnTo>
                  <a:lnTo>
                    <a:pt x="38" y="16"/>
                  </a:lnTo>
                  <a:lnTo>
                    <a:pt x="43" y="14"/>
                  </a:lnTo>
                  <a:lnTo>
                    <a:pt x="43" y="11"/>
                  </a:lnTo>
                  <a:lnTo>
                    <a:pt x="41" y="9"/>
                  </a:lnTo>
                  <a:lnTo>
                    <a:pt x="36" y="5"/>
                  </a:lnTo>
                  <a:lnTo>
                    <a:pt x="27" y="2"/>
                  </a:lnTo>
                  <a:lnTo>
                    <a:pt x="11" y="0"/>
                  </a:lnTo>
                  <a:lnTo>
                    <a:pt x="5" y="0"/>
                  </a:lnTo>
                  <a:lnTo>
                    <a:pt x="2" y="2"/>
                  </a:lnTo>
                  <a:lnTo>
                    <a:pt x="0"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0" name="Freeform 2907">
              <a:extLst>
                <a:ext uri="{FF2B5EF4-FFF2-40B4-BE49-F238E27FC236}">
                  <a16:creationId xmlns:a16="http://schemas.microsoft.com/office/drawing/2014/main" xmlns="" id="{925D7C98-F4AC-1D4B-99B0-6CD6E7D48158}"/>
                </a:ext>
              </a:extLst>
            </p:cNvPr>
            <p:cNvSpPr>
              <a:spLocks/>
            </p:cNvSpPr>
            <p:nvPr/>
          </p:nvSpPr>
          <p:spPr bwMode="auto">
            <a:xfrm>
              <a:off x="3963" y="3055"/>
              <a:ext cx="43" cy="18"/>
            </a:xfrm>
            <a:custGeom>
              <a:avLst/>
              <a:gdLst>
                <a:gd name="T0" fmla="*/ 5 w 43"/>
                <a:gd name="T1" fmla="*/ 9 h 18"/>
                <a:gd name="T2" fmla="*/ 5 w 43"/>
                <a:gd name="T3" fmla="*/ 9 h 18"/>
                <a:gd name="T4" fmla="*/ 9 w 43"/>
                <a:gd name="T5" fmla="*/ 11 h 18"/>
                <a:gd name="T6" fmla="*/ 16 w 43"/>
                <a:gd name="T7" fmla="*/ 16 h 18"/>
                <a:gd name="T8" fmla="*/ 32 w 43"/>
                <a:gd name="T9" fmla="*/ 18 h 18"/>
                <a:gd name="T10" fmla="*/ 32 w 43"/>
                <a:gd name="T11" fmla="*/ 18 h 18"/>
                <a:gd name="T12" fmla="*/ 38 w 43"/>
                <a:gd name="T13" fmla="*/ 18 h 18"/>
                <a:gd name="T14" fmla="*/ 41 w 43"/>
                <a:gd name="T15" fmla="*/ 16 h 18"/>
                <a:gd name="T16" fmla="*/ 43 w 43"/>
                <a:gd name="T17" fmla="*/ 11 h 18"/>
                <a:gd name="T18" fmla="*/ 41 w 43"/>
                <a:gd name="T19" fmla="*/ 9 h 18"/>
                <a:gd name="T20" fmla="*/ 41 w 43"/>
                <a:gd name="T21" fmla="*/ 9 h 18"/>
                <a:gd name="T22" fmla="*/ 34 w 43"/>
                <a:gd name="T23" fmla="*/ 5 h 18"/>
                <a:gd name="T24" fmla="*/ 27 w 43"/>
                <a:gd name="T25" fmla="*/ 2 h 18"/>
                <a:gd name="T26" fmla="*/ 11 w 43"/>
                <a:gd name="T27" fmla="*/ 0 h 18"/>
                <a:gd name="T28" fmla="*/ 11 w 43"/>
                <a:gd name="T29" fmla="*/ 0 h 18"/>
                <a:gd name="T30" fmla="*/ 5 w 43"/>
                <a:gd name="T31" fmla="*/ 0 h 18"/>
                <a:gd name="T32" fmla="*/ 2 w 43"/>
                <a:gd name="T33" fmla="*/ 2 h 18"/>
                <a:gd name="T34" fmla="*/ 0 w 43"/>
                <a:gd name="T35" fmla="*/ 5 h 18"/>
                <a:gd name="T36" fmla="*/ 5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5" y="9"/>
                  </a:moveTo>
                  <a:lnTo>
                    <a:pt x="5" y="9"/>
                  </a:lnTo>
                  <a:lnTo>
                    <a:pt x="9" y="11"/>
                  </a:lnTo>
                  <a:lnTo>
                    <a:pt x="16" y="16"/>
                  </a:lnTo>
                  <a:lnTo>
                    <a:pt x="32" y="18"/>
                  </a:lnTo>
                  <a:lnTo>
                    <a:pt x="38" y="18"/>
                  </a:lnTo>
                  <a:lnTo>
                    <a:pt x="41" y="16"/>
                  </a:lnTo>
                  <a:lnTo>
                    <a:pt x="43" y="11"/>
                  </a:lnTo>
                  <a:lnTo>
                    <a:pt x="41" y="9"/>
                  </a:lnTo>
                  <a:lnTo>
                    <a:pt x="34" y="5"/>
                  </a:lnTo>
                  <a:lnTo>
                    <a:pt x="27" y="2"/>
                  </a:lnTo>
                  <a:lnTo>
                    <a:pt x="11" y="0"/>
                  </a:lnTo>
                  <a:lnTo>
                    <a:pt x="5" y="0"/>
                  </a:lnTo>
                  <a:lnTo>
                    <a:pt x="2" y="2"/>
                  </a:lnTo>
                  <a:lnTo>
                    <a:pt x="0"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1" name="Freeform 2908">
              <a:extLst>
                <a:ext uri="{FF2B5EF4-FFF2-40B4-BE49-F238E27FC236}">
                  <a16:creationId xmlns:a16="http://schemas.microsoft.com/office/drawing/2014/main" xmlns="" id="{3B028F4E-5877-EF48-93F1-5EC1A517C885}"/>
                </a:ext>
              </a:extLst>
            </p:cNvPr>
            <p:cNvSpPr>
              <a:spLocks/>
            </p:cNvSpPr>
            <p:nvPr/>
          </p:nvSpPr>
          <p:spPr bwMode="auto">
            <a:xfrm>
              <a:off x="3963" y="3055"/>
              <a:ext cx="43" cy="18"/>
            </a:xfrm>
            <a:custGeom>
              <a:avLst/>
              <a:gdLst>
                <a:gd name="T0" fmla="*/ 5 w 43"/>
                <a:gd name="T1" fmla="*/ 9 h 18"/>
                <a:gd name="T2" fmla="*/ 5 w 43"/>
                <a:gd name="T3" fmla="*/ 9 h 18"/>
                <a:gd name="T4" fmla="*/ 9 w 43"/>
                <a:gd name="T5" fmla="*/ 11 h 18"/>
                <a:gd name="T6" fmla="*/ 16 w 43"/>
                <a:gd name="T7" fmla="*/ 16 h 18"/>
                <a:gd name="T8" fmla="*/ 32 w 43"/>
                <a:gd name="T9" fmla="*/ 18 h 18"/>
                <a:gd name="T10" fmla="*/ 32 w 43"/>
                <a:gd name="T11" fmla="*/ 18 h 18"/>
                <a:gd name="T12" fmla="*/ 38 w 43"/>
                <a:gd name="T13" fmla="*/ 18 h 18"/>
                <a:gd name="T14" fmla="*/ 41 w 43"/>
                <a:gd name="T15" fmla="*/ 16 h 18"/>
                <a:gd name="T16" fmla="*/ 43 w 43"/>
                <a:gd name="T17" fmla="*/ 11 h 18"/>
                <a:gd name="T18" fmla="*/ 41 w 43"/>
                <a:gd name="T19" fmla="*/ 9 h 18"/>
                <a:gd name="T20" fmla="*/ 41 w 43"/>
                <a:gd name="T21" fmla="*/ 9 h 18"/>
                <a:gd name="T22" fmla="*/ 34 w 43"/>
                <a:gd name="T23" fmla="*/ 5 h 18"/>
                <a:gd name="T24" fmla="*/ 27 w 43"/>
                <a:gd name="T25" fmla="*/ 2 h 18"/>
                <a:gd name="T26" fmla="*/ 11 w 43"/>
                <a:gd name="T27" fmla="*/ 0 h 18"/>
                <a:gd name="T28" fmla="*/ 11 w 43"/>
                <a:gd name="T29" fmla="*/ 0 h 18"/>
                <a:gd name="T30" fmla="*/ 5 w 43"/>
                <a:gd name="T31" fmla="*/ 0 h 18"/>
                <a:gd name="T32" fmla="*/ 2 w 43"/>
                <a:gd name="T33" fmla="*/ 2 h 18"/>
                <a:gd name="T34" fmla="*/ 0 w 43"/>
                <a:gd name="T35" fmla="*/ 5 h 18"/>
                <a:gd name="T36" fmla="*/ 5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5" y="9"/>
                  </a:moveTo>
                  <a:lnTo>
                    <a:pt x="5" y="9"/>
                  </a:lnTo>
                  <a:lnTo>
                    <a:pt x="9" y="11"/>
                  </a:lnTo>
                  <a:lnTo>
                    <a:pt x="16" y="16"/>
                  </a:lnTo>
                  <a:lnTo>
                    <a:pt x="32" y="18"/>
                  </a:lnTo>
                  <a:lnTo>
                    <a:pt x="38" y="18"/>
                  </a:lnTo>
                  <a:lnTo>
                    <a:pt x="41" y="16"/>
                  </a:lnTo>
                  <a:lnTo>
                    <a:pt x="43" y="11"/>
                  </a:lnTo>
                  <a:lnTo>
                    <a:pt x="41" y="9"/>
                  </a:lnTo>
                  <a:lnTo>
                    <a:pt x="34" y="5"/>
                  </a:lnTo>
                  <a:lnTo>
                    <a:pt x="27" y="2"/>
                  </a:lnTo>
                  <a:lnTo>
                    <a:pt x="11" y="0"/>
                  </a:lnTo>
                  <a:lnTo>
                    <a:pt x="5" y="0"/>
                  </a:lnTo>
                  <a:lnTo>
                    <a:pt x="2" y="2"/>
                  </a:lnTo>
                  <a:lnTo>
                    <a:pt x="0"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2" name="Freeform 2909">
              <a:extLst>
                <a:ext uri="{FF2B5EF4-FFF2-40B4-BE49-F238E27FC236}">
                  <a16:creationId xmlns:a16="http://schemas.microsoft.com/office/drawing/2014/main" xmlns="" id="{DE38C931-352E-E44A-8AA1-62D02DF4DF7D}"/>
                </a:ext>
              </a:extLst>
            </p:cNvPr>
            <p:cNvSpPr>
              <a:spLocks/>
            </p:cNvSpPr>
            <p:nvPr/>
          </p:nvSpPr>
          <p:spPr bwMode="auto">
            <a:xfrm>
              <a:off x="3929" y="3055"/>
              <a:ext cx="41" cy="18"/>
            </a:xfrm>
            <a:custGeom>
              <a:avLst/>
              <a:gdLst>
                <a:gd name="T0" fmla="*/ 3 w 41"/>
                <a:gd name="T1" fmla="*/ 9 h 18"/>
                <a:gd name="T2" fmla="*/ 3 w 41"/>
                <a:gd name="T3" fmla="*/ 9 h 18"/>
                <a:gd name="T4" fmla="*/ 7 w 41"/>
                <a:gd name="T5" fmla="*/ 14 h 18"/>
                <a:gd name="T6" fmla="*/ 14 w 41"/>
                <a:gd name="T7" fmla="*/ 16 h 18"/>
                <a:gd name="T8" fmla="*/ 30 w 41"/>
                <a:gd name="T9" fmla="*/ 18 h 18"/>
                <a:gd name="T10" fmla="*/ 30 w 41"/>
                <a:gd name="T11" fmla="*/ 18 h 18"/>
                <a:gd name="T12" fmla="*/ 36 w 41"/>
                <a:gd name="T13" fmla="*/ 18 h 18"/>
                <a:gd name="T14" fmla="*/ 39 w 41"/>
                <a:gd name="T15" fmla="*/ 16 h 18"/>
                <a:gd name="T16" fmla="*/ 41 w 41"/>
                <a:gd name="T17" fmla="*/ 11 h 18"/>
                <a:gd name="T18" fmla="*/ 36 w 41"/>
                <a:gd name="T19" fmla="*/ 9 h 18"/>
                <a:gd name="T20" fmla="*/ 36 w 41"/>
                <a:gd name="T21" fmla="*/ 9 h 18"/>
                <a:gd name="T22" fmla="*/ 32 w 41"/>
                <a:gd name="T23" fmla="*/ 5 h 18"/>
                <a:gd name="T24" fmla="*/ 25 w 41"/>
                <a:gd name="T25" fmla="*/ 2 h 18"/>
                <a:gd name="T26" fmla="*/ 9 w 41"/>
                <a:gd name="T27" fmla="*/ 0 h 18"/>
                <a:gd name="T28" fmla="*/ 9 w 41"/>
                <a:gd name="T29" fmla="*/ 0 h 18"/>
                <a:gd name="T30" fmla="*/ 3 w 41"/>
                <a:gd name="T31" fmla="*/ 0 h 18"/>
                <a:gd name="T32" fmla="*/ 0 w 41"/>
                <a:gd name="T33" fmla="*/ 2 h 18"/>
                <a:gd name="T34" fmla="*/ 0 w 41"/>
                <a:gd name="T35" fmla="*/ 5 h 18"/>
                <a:gd name="T36" fmla="*/ 3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3" y="9"/>
                  </a:moveTo>
                  <a:lnTo>
                    <a:pt x="3" y="9"/>
                  </a:lnTo>
                  <a:lnTo>
                    <a:pt x="7" y="14"/>
                  </a:lnTo>
                  <a:lnTo>
                    <a:pt x="14" y="16"/>
                  </a:lnTo>
                  <a:lnTo>
                    <a:pt x="30" y="18"/>
                  </a:lnTo>
                  <a:lnTo>
                    <a:pt x="36" y="18"/>
                  </a:lnTo>
                  <a:lnTo>
                    <a:pt x="39" y="16"/>
                  </a:lnTo>
                  <a:lnTo>
                    <a:pt x="41" y="11"/>
                  </a:lnTo>
                  <a:lnTo>
                    <a:pt x="36" y="9"/>
                  </a:lnTo>
                  <a:lnTo>
                    <a:pt x="32" y="5"/>
                  </a:lnTo>
                  <a:lnTo>
                    <a:pt x="25" y="2"/>
                  </a:lnTo>
                  <a:lnTo>
                    <a:pt x="9" y="0"/>
                  </a:lnTo>
                  <a:lnTo>
                    <a:pt x="3"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3" name="Freeform 2910">
              <a:extLst>
                <a:ext uri="{FF2B5EF4-FFF2-40B4-BE49-F238E27FC236}">
                  <a16:creationId xmlns:a16="http://schemas.microsoft.com/office/drawing/2014/main" xmlns="" id="{5F2C7DAE-13E0-8B4B-9E6C-AB0FBBB1B676}"/>
                </a:ext>
              </a:extLst>
            </p:cNvPr>
            <p:cNvSpPr>
              <a:spLocks/>
            </p:cNvSpPr>
            <p:nvPr/>
          </p:nvSpPr>
          <p:spPr bwMode="auto">
            <a:xfrm>
              <a:off x="3929" y="3055"/>
              <a:ext cx="41" cy="18"/>
            </a:xfrm>
            <a:custGeom>
              <a:avLst/>
              <a:gdLst>
                <a:gd name="T0" fmla="*/ 3 w 41"/>
                <a:gd name="T1" fmla="*/ 9 h 18"/>
                <a:gd name="T2" fmla="*/ 3 w 41"/>
                <a:gd name="T3" fmla="*/ 9 h 18"/>
                <a:gd name="T4" fmla="*/ 7 w 41"/>
                <a:gd name="T5" fmla="*/ 14 h 18"/>
                <a:gd name="T6" fmla="*/ 14 w 41"/>
                <a:gd name="T7" fmla="*/ 16 h 18"/>
                <a:gd name="T8" fmla="*/ 30 w 41"/>
                <a:gd name="T9" fmla="*/ 18 h 18"/>
                <a:gd name="T10" fmla="*/ 30 w 41"/>
                <a:gd name="T11" fmla="*/ 18 h 18"/>
                <a:gd name="T12" fmla="*/ 36 w 41"/>
                <a:gd name="T13" fmla="*/ 18 h 18"/>
                <a:gd name="T14" fmla="*/ 39 w 41"/>
                <a:gd name="T15" fmla="*/ 16 h 18"/>
                <a:gd name="T16" fmla="*/ 41 w 41"/>
                <a:gd name="T17" fmla="*/ 11 h 18"/>
                <a:gd name="T18" fmla="*/ 36 w 41"/>
                <a:gd name="T19" fmla="*/ 9 h 18"/>
                <a:gd name="T20" fmla="*/ 36 w 41"/>
                <a:gd name="T21" fmla="*/ 9 h 18"/>
                <a:gd name="T22" fmla="*/ 32 w 41"/>
                <a:gd name="T23" fmla="*/ 5 h 18"/>
                <a:gd name="T24" fmla="*/ 25 w 41"/>
                <a:gd name="T25" fmla="*/ 2 h 18"/>
                <a:gd name="T26" fmla="*/ 9 w 41"/>
                <a:gd name="T27" fmla="*/ 0 h 18"/>
                <a:gd name="T28" fmla="*/ 9 w 41"/>
                <a:gd name="T29" fmla="*/ 0 h 18"/>
                <a:gd name="T30" fmla="*/ 3 w 41"/>
                <a:gd name="T31" fmla="*/ 0 h 18"/>
                <a:gd name="T32" fmla="*/ 0 w 41"/>
                <a:gd name="T33" fmla="*/ 2 h 18"/>
                <a:gd name="T34" fmla="*/ 0 w 41"/>
                <a:gd name="T35" fmla="*/ 5 h 18"/>
                <a:gd name="T36" fmla="*/ 3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3" y="9"/>
                  </a:moveTo>
                  <a:lnTo>
                    <a:pt x="3" y="9"/>
                  </a:lnTo>
                  <a:lnTo>
                    <a:pt x="7" y="14"/>
                  </a:lnTo>
                  <a:lnTo>
                    <a:pt x="14" y="16"/>
                  </a:lnTo>
                  <a:lnTo>
                    <a:pt x="30" y="18"/>
                  </a:lnTo>
                  <a:lnTo>
                    <a:pt x="36" y="18"/>
                  </a:lnTo>
                  <a:lnTo>
                    <a:pt x="39" y="16"/>
                  </a:lnTo>
                  <a:lnTo>
                    <a:pt x="41" y="11"/>
                  </a:lnTo>
                  <a:lnTo>
                    <a:pt x="36" y="9"/>
                  </a:lnTo>
                  <a:lnTo>
                    <a:pt x="32" y="5"/>
                  </a:lnTo>
                  <a:lnTo>
                    <a:pt x="25" y="2"/>
                  </a:lnTo>
                  <a:lnTo>
                    <a:pt x="9" y="0"/>
                  </a:lnTo>
                  <a:lnTo>
                    <a:pt x="3"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4" name="Freeform 2911">
              <a:extLst>
                <a:ext uri="{FF2B5EF4-FFF2-40B4-BE49-F238E27FC236}">
                  <a16:creationId xmlns:a16="http://schemas.microsoft.com/office/drawing/2014/main" xmlns="" id="{B26B8E60-847B-D741-A384-D6FCA7342BD3}"/>
                </a:ext>
              </a:extLst>
            </p:cNvPr>
            <p:cNvSpPr>
              <a:spLocks/>
            </p:cNvSpPr>
            <p:nvPr/>
          </p:nvSpPr>
          <p:spPr bwMode="auto">
            <a:xfrm>
              <a:off x="3896" y="3055"/>
              <a:ext cx="38" cy="18"/>
            </a:xfrm>
            <a:custGeom>
              <a:avLst/>
              <a:gdLst>
                <a:gd name="T0" fmla="*/ 2 w 38"/>
                <a:gd name="T1" fmla="*/ 9 h 18"/>
                <a:gd name="T2" fmla="*/ 2 w 38"/>
                <a:gd name="T3" fmla="*/ 9 h 18"/>
                <a:gd name="T4" fmla="*/ 6 w 38"/>
                <a:gd name="T5" fmla="*/ 14 h 18"/>
                <a:gd name="T6" fmla="*/ 13 w 38"/>
                <a:gd name="T7" fmla="*/ 16 h 18"/>
                <a:gd name="T8" fmla="*/ 29 w 38"/>
                <a:gd name="T9" fmla="*/ 18 h 18"/>
                <a:gd name="T10" fmla="*/ 29 w 38"/>
                <a:gd name="T11" fmla="*/ 18 h 18"/>
                <a:gd name="T12" fmla="*/ 33 w 38"/>
                <a:gd name="T13" fmla="*/ 18 h 18"/>
                <a:gd name="T14" fmla="*/ 38 w 38"/>
                <a:gd name="T15" fmla="*/ 16 h 18"/>
                <a:gd name="T16" fmla="*/ 38 w 38"/>
                <a:gd name="T17" fmla="*/ 14 h 18"/>
                <a:gd name="T18" fmla="*/ 36 w 38"/>
                <a:gd name="T19" fmla="*/ 9 h 18"/>
                <a:gd name="T20" fmla="*/ 36 w 38"/>
                <a:gd name="T21" fmla="*/ 9 h 18"/>
                <a:gd name="T22" fmla="*/ 29 w 38"/>
                <a:gd name="T23" fmla="*/ 5 h 18"/>
                <a:gd name="T24" fmla="*/ 22 w 38"/>
                <a:gd name="T25" fmla="*/ 2 h 18"/>
                <a:gd name="T26" fmla="*/ 9 w 38"/>
                <a:gd name="T27" fmla="*/ 0 h 18"/>
                <a:gd name="T28" fmla="*/ 9 w 38"/>
                <a:gd name="T29" fmla="*/ 0 h 18"/>
                <a:gd name="T30" fmla="*/ 2 w 38"/>
                <a:gd name="T31" fmla="*/ 0 h 18"/>
                <a:gd name="T32" fmla="*/ 0 w 38"/>
                <a:gd name="T33" fmla="*/ 2 h 18"/>
                <a:gd name="T34" fmla="*/ 0 w 38"/>
                <a:gd name="T35" fmla="*/ 7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6" y="14"/>
                  </a:lnTo>
                  <a:lnTo>
                    <a:pt x="13" y="16"/>
                  </a:lnTo>
                  <a:lnTo>
                    <a:pt x="29" y="18"/>
                  </a:lnTo>
                  <a:lnTo>
                    <a:pt x="33" y="18"/>
                  </a:lnTo>
                  <a:lnTo>
                    <a:pt x="38" y="16"/>
                  </a:lnTo>
                  <a:lnTo>
                    <a:pt x="38" y="14"/>
                  </a:lnTo>
                  <a:lnTo>
                    <a:pt x="36" y="9"/>
                  </a:lnTo>
                  <a:lnTo>
                    <a:pt x="29" y="5"/>
                  </a:lnTo>
                  <a:lnTo>
                    <a:pt x="22" y="2"/>
                  </a:lnTo>
                  <a:lnTo>
                    <a:pt x="9"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5" name="Freeform 2912">
              <a:extLst>
                <a:ext uri="{FF2B5EF4-FFF2-40B4-BE49-F238E27FC236}">
                  <a16:creationId xmlns:a16="http://schemas.microsoft.com/office/drawing/2014/main" xmlns="" id="{C8670FD6-E842-7142-96C0-EDC443B12D2C}"/>
                </a:ext>
              </a:extLst>
            </p:cNvPr>
            <p:cNvSpPr>
              <a:spLocks/>
            </p:cNvSpPr>
            <p:nvPr/>
          </p:nvSpPr>
          <p:spPr bwMode="auto">
            <a:xfrm>
              <a:off x="3896" y="3055"/>
              <a:ext cx="38" cy="18"/>
            </a:xfrm>
            <a:custGeom>
              <a:avLst/>
              <a:gdLst>
                <a:gd name="T0" fmla="*/ 2 w 38"/>
                <a:gd name="T1" fmla="*/ 9 h 18"/>
                <a:gd name="T2" fmla="*/ 2 w 38"/>
                <a:gd name="T3" fmla="*/ 9 h 18"/>
                <a:gd name="T4" fmla="*/ 6 w 38"/>
                <a:gd name="T5" fmla="*/ 14 h 18"/>
                <a:gd name="T6" fmla="*/ 13 w 38"/>
                <a:gd name="T7" fmla="*/ 16 h 18"/>
                <a:gd name="T8" fmla="*/ 29 w 38"/>
                <a:gd name="T9" fmla="*/ 18 h 18"/>
                <a:gd name="T10" fmla="*/ 29 w 38"/>
                <a:gd name="T11" fmla="*/ 18 h 18"/>
                <a:gd name="T12" fmla="*/ 33 w 38"/>
                <a:gd name="T13" fmla="*/ 18 h 18"/>
                <a:gd name="T14" fmla="*/ 38 w 38"/>
                <a:gd name="T15" fmla="*/ 16 h 18"/>
                <a:gd name="T16" fmla="*/ 38 w 38"/>
                <a:gd name="T17" fmla="*/ 14 h 18"/>
                <a:gd name="T18" fmla="*/ 36 w 38"/>
                <a:gd name="T19" fmla="*/ 9 h 18"/>
                <a:gd name="T20" fmla="*/ 36 w 38"/>
                <a:gd name="T21" fmla="*/ 9 h 18"/>
                <a:gd name="T22" fmla="*/ 29 w 38"/>
                <a:gd name="T23" fmla="*/ 5 h 18"/>
                <a:gd name="T24" fmla="*/ 22 w 38"/>
                <a:gd name="T25" fmla="*/ 2 h 18"/>
                <a:gd name="T26" fmla="*/ 9 w 38"/>
                <a:gd name="T27" fmla="*/ 0 h 18"/>
                <a:gd name="T28" fmla="*/ 9 w 38"/>
                <a:gd name="T29" fmla="*/ 0 h 18"/>
                <a:gd name="T30" fmla="*/ 2 w 38"/>
                <a:gd name="T31" fmla="*/ 0 h 18"/>
                <a:gd name="T32" fmla="*/ 0 w 38"/>
                <a:gd name="T33" fmla="*/ 2 h 18"/>
                <a:gd name="T34" fmla="*/ 0 w 38"/>
                <a:gd name="T35" fmla="*/ 7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6" y="14"/>
                  </a:lnTo>
                  <a:lnTo>
                    <a:pt x="13" y="16"/>
                  </a:lnTo>
                  <a:lnTo>
                    <a:pt x="29" y="18"/>
                  </a:lnTo>
                  <a:lnTo>
                    <a:pt x="33" y="18"/>
                  </a:lnTo>
                  <a:lnTo>
                    <a:pt x="38" y="16"/>
                  </a:lnTo>
                  <a:lnTo>
                    <a:pt x="38" y="14"/>
                  </a:lnTo>
                  <a:lnTo>
                    <a:pt x="36" y="9"/>
                  </a:lnTo>
                  <a:lnTo>
                    <a:pt x="29" y="5"/>
                  </a:lnTo>
                  <a:lnTo>
                    <a:pt x="22" y="2"/>
                  </a:lnTo>
                  <a:lnTo>
                    <a:pt x="9"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6" name="Freeform 2913">
              <a:extLst>
                <a:ext uri="{FF2B5EF4-FFF2-40B4-BE49-F238E27FC236}">
                  <a16:creationId xmlns:a16="http://schemas.microsoft.com/office/drawing/2014/main" xmlns="" id="{3CC461DC-E20E-464C-BCDA-F4C50C6CF206}"/>
                </a:ext>
              </a:extLst>
            </p:cNvPr>
            <p:cNvSpPr>
              <a:spLocks/>
            </p:cNvSpPr>
            <p:nvPr/>
          </p:nvSpPr>
          <p:spPr bwMode="auto">
            <a:xfrm>
              <a:off x="3862" y="3055"/>
              <a:ext cx="38" cy="18"/>
            </a:xfrm>
            <a:custGeom>
              <a:avLst/>
              <a:gdLst>
                <a:gd name="T0" fmla="*/ 2 w 38"/>
                <a:gd name="T1" fmla="*/ 9 h 18"/>
                <a:gd name="T2" fmla="*/ 2 w 38"/>
                <a:gd name="T3" fmla="*/ 9 h 18"/>
                <a:gd name="T4" fmla="*/ 7 w 38"/>
                <a:gd name="T5" fmla="*/ 14 h 18"/>
                <a:gd name="T6" fmla="*/ 13 w 38"/>
                <a:gd name="T7" fmla="*/ 16 h 18"/>
                <a:gd name="T8" fmla="*/ 29 w 38"/>
                <a:gd name="T9" fmla="*/ 18 h 18"/>
                <a:gd name="T10" fmla="*/ 29 w 38"/>
                <a:gd name="T11" fmla="*/ 18 h 18"/>
                <a:gd name="T12" fmla="*/ 34 w 38"/>
                <a:gd name="T13" fmla="*/ 18 h 18"/>
                <a:gd name="T14" fmla="*/ 38 w 38"/>
                <a:gd name="T15" fmla="*/ 16 h 18"/>
                <a:gd name="T16" fmla="*/ 38 w 38"/>
                <a:gd name="T17" fmla="*/ 14 h 18"/>
                <a:gd name="T18" fmla="*/ 36 w 38"/>
                <a:gd name="T19" fmla="*/ 9 h 18"/>
                <a:gd name="T20" fmla="*/ 36 w 38"/>
                <a:gd name="T21" fmla="*/ 9 h 18"/>
                <a:gd name="T22" fmla="*/ 29 w 38"/>
                <a:gd name="T23" fmla="*/ 7 h 18"/>
                <a:gd name="T24" fmla="*/ 22 w 38"/>
                <a:gd name="T25" fmla="*/ 2 h 18"/>
                <a:gd name="T26" fmla="*/ 9 w 38"/>
                <a:gd name="T27" fmla="*/ 0 h 18"/>
                <a:gd name="T28" fmla="*/ 9 w 38"/>
                <a:gd name="T29" fmla="*/ 0 h 18"/>
                <a:gd name="T30" fmla="*/ 2 w 38"/>
                <a:gd name="T31" fmla="*/ 0 h 18"/>
                <a:gd name="T32" fmla="*/ 0 w 38"/>
                <a:gd name="T33" fmla="*/ 2 h 18"/>
                <a:gd name="T34" fmla="*/ 0 w 38"/>
                <a:gd name="T35" fmla="*/ 7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7" y="14"/>
                  </a:lnTo>
                  <a:lnTo>
                    <a:pt x="13" y="16"/>
                  </a:lnTo>
                  <a:lnTo>
                    <a:pt x="29" y="18"/>
                  </a:lnTo>
                  <a:lnTo>
                    <a:pt x="34" y="18"/>
                  </a:lnTo>
                  <a:lnTo>
                    <a:pt x="38" y="16"/>
                  </a:lnTo>
                  <a:lnTo>
                    <a:pt x="38" y="14"/>
                  </a:lnTo>
                  <a:lnTo>
                    <a:pt x="36" y="9"/>
                  </a:lnTo>
                  <a:lnTo>
                    <a:pt x="29" y="7"/>
                  </a:lnTo>
                  <a:lnTo>
                    <a:pt x="22" y="2"/>
                  </a:lnTo>
                  <a:lnTo>
                    <a:pt x="9"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7" name="Freeform 2914">
              <a:extLst>
                <a:ext uri="{FF2B5EF4-FFF2-40B4-BE49-F238E27FC236}">
                  <a16:creationId xmlns:a16="http://schemas.microsoft.com/office/drawing/2014/main" xmlns="" id="{15AA80E1-027B-7D4F-8F34-9CA29FB6E179}"/>
                </a:ext>
              </a:extLst>
            </p:cNvPr>
            <p:cNvSpPr>
              <a:spLocks/>
            </p:cNvSpPr>
            <p:nvPr/>
          </p:nvSpPr>
          <p:spPr bwMode="auto">
            <a:xfrm>
              <a:off x="3862" y="3055"/>
              <a:ext cx="38" cy="18"/>
            </a:xfrm>
            <a:custGeom>
              <a:avLst/>
              <a:gdLst>
                <a:gd name="T0" fmla="*/ 2 w 38"/>
                <a:gd name="T1" fmla="*/ 9 h 18"/>
                <a:gd name="T2" fmla="*/ 2 w 38"/>
                <a:gd name="T3" fmla="*/ 9 h 18"/>
                <a:gd name="T4" fmla="*/ 7 w 38"/>
                <a:gd name="T5" fmla="*/ 14 h 18"/>
                <a:gd name="T6" fmla="*/ 13 w 38"/>
                <a:gd name="T7" fmla="*/ 16 h 18"/>
                <a:gd name="T8" fmla="*/ 29 w 38"/>
                <a:gd name="T9" fmla="*/ 18 h 18"/>
                <a:gd name="T10" fmla="*/ 29 w 38"/>
                <a:gd name="T11" fmla="*/ 18 h 18"/>
                <a:gd name="T12" fmla="*/ 34 w 38"/>
                <a:gd name="T13" fmla="*/ 18 h 18"/>
                <a:gd name="T14" fmla="*/ 38 w 38"/>
                <a:gd name="T15" fmla="*/ 16 h 18"/>
                <a:gd name="T16" fmla="*/ 38 w 38"/>
                <a:gd name="T17" fmla="*/ 14 h 18"/>
                <a:gd name="T18" fmla="*/ 36 w 38"/>
                <a:gd name="T19" fmla="*/ 9 h 18"/>
                <a:gd name="T20" fmla="*/ 36 w 38"/>
                <a:gd name="T21" fmla="*/ 9 h 18"/>
                <a:gd name="T22" fmla="*/ 29 w 38"/>
                <a:gd name="T23" fmla="*/ 7 h 18"/>
                <a:gd name="T24" fmla="*/ 22 w 38"/>
                <a:gd name="T25" fmla="*/ 2 h 18"/>
                <a:gd name="T26" fmla="*/ 9 w 38"/>
                <a:gd name="T27" fmla="*/ 0 h 18"/>
                <a:gd name="T28" fmla="*/ 9 w 38"/>
                <a:gd name="T29" fmla="*/ 0 h 18"/>
                <a:gd name="T30" fmla="*/ 2 w 38"/>
                <a:gd name="T31" fmla="*/ 0 h 18"/>
                <a:gd name="T32" fmla="*/ 0 w 38"/>
                <a:gd name="T33" fmla="*/ 2 h 18"/>
                <a:gd name="T34" fmla="*/ 0 w 38"/>
                <a:gd name="T35" fmla="*/ 7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7" y="14"/>
                  </a:lnTo>
                  <a:lnTo>
                    <a:pt x="13" y="16"/>
                  </a:lnTo>
                  <a:lnTo>
                    <a:pt x="29" y="18"/>
                  </a:lnTo>
                  <a:lnTo>
                    <a:pt x="34" y="18"/>
                  </a:lnTo>
                  <a:lnTo>
                    <a:pt x="38" y="16"/>
                  </a:lnTo>
                  <a:lnTo>
                    <a:pt x="38" y="14"/>
                  </a:lnTo>
                  <a:lnTo>
                    <a:pt x="36" y="9"/>
                  </a:lnTo>
                  <a:lnTo>
                    <a:pt x="29" y="7"/>
                  </a:lnTo>
                  <a:lnTo>
                    <a:pt x="22" y="2"/>
                  </a:lnTo>
                  <a:lnTo>
                    <a:pt x="9"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8" name="Freeform 2915">
              <a:extLst>
                <a:ext uri="{FF2B5EF4-FFF2-40B4-BE49-F238E27FC236}">
                  <a16:creationId xmlns:a16="http://schemas.microsoft.com/office/drawing/2014/main" xmlns="" id="{B2C4A2AF-2B10-244A-B105-5073704321C1}"/>
                </a:ext>
              </a:extLst>
            </p:cNvPr>
            <p:cNvSpPr>
              <a:spLocks/>
            </p:cNvSpPr>
            <p:nvPr/>
          </p:nvSpPr>
          <p:spPr bwMode="auto">
            <a:xfrm>
              <a:off x="3830" y="3055"/>
              <a:ext cx="36" cy="20"/>
            </a:xfrm>
            <a:custGeom>
              <a:avLst/>
              <a:gdLst>
                <a:gd name="T0" fmla="*/ 3 w 36"/>
                <a:gd name="T1" fmla="*/ 9 h 20"/>
                <a:gd name="T2" fmla="*/ 3 w 36"/>
                <a:gd name="T3" fmla="*/ 9 h 20"/>
                <a:gd name="T4" fmla="*/ 7 w 36"/>
                <a:gd name="T5" fmla="*/ 14 h 20"/>
                <a:gd name="T6" fmla="*/ 14 w 36"/>
                <a:gd name="T7" fmla="*/ 16 h 20"/>
                <a:gd name="T8" fmla="*/ 27 w 36"/>
                <a:gd name="T9" fmla="*/ 20 h 20"/>
                <a:gd name="T10" fmla="*/ 27 w 36"/>
                <a:gd name="T11" fmla="*/ 20 h 20"/>
                <a:gd name="T12" fmla="*/ 32 w 36"/>
                <a:gd name="T13" fmla="*/ 18 h 20"/>
                <a:gd name="T14" fmla="*/ 36 w 36"/>
                <a:gd name="T15" fmla="*/ 16 h 20"/>
                <a:gd name="T16" fmla="*/ 36 w 36"/>
                <a:gd name="T17" fmla="*/ 14 h 20"/>
                <a:gd name="T18" fmla="*/ 34 w 36"/>
                <a:gd name="T19" fmla="*/ 9 h 20"/>
                <a:gd name="T20" fmla="*/ 34 w 36"/>
                <a:gd name="T21" fmla="*/ 9 h 20"/>
                <a:gd name="T22" fmla="*/ 30 w 36"/>
                <a:gd name="T23" fmla="*/ 7 h 20"/>
                <a:gd name="T24" fmla="*/ 23 w 36"/>
                <a:gd name="T25" fmla="*/ 2 h 20"/>
                <a:gd name="T26" fmla="*/ 9 w 36"/>
                <a:gd name="T27" fmla="*/ 0 h 20"/>
                <a:gd name="T28" fmla="*/ 9 w 36"/>
                <a:gd name="T29" fmla="*/ 0 h 20"/>
                <a:gd name="T30" fmla="*/ 3 w 36"/>
                <a:gd name="T31" fmla="*/ 2 h 20"/>
                <a:gd name="T32" fmla="*/ 0 w 36"/>
                <a:gd name="T33" fmla="*/ 5 h 20"/>
                <a:gd name="T34" fmla="*/ 0 w 36"/>
                <a:gd name="T35" fmla="*/ 7 h 20"/>
                <a:gd name="T36" fmla="*/ 3 w 36"/>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20">
                  <a:moveTo>
                    <a:pt x="3" y="9"/>
                  </a:moveTo>
                  <a:lnTo>
                    <a:pt x="3" y="9"/>
                  </a:lnTo>
                  <a:lnTo>
                    <a:pt x="7" y="14"/>
                  </a:lnTo>
                  <a:lnTo>
                    <a:pt x="14" y="16"/>
                  </a:lnTo>
                  <a:lnTo>
                    <a:pt x="27" y="20"/>
                  </a:lnTo>
                  <a:lnTo>
                    <a:pt x="32" y="18"/>
                  </a:lnTo>
                  <a:lnTo>
                    <a:pt x="36" y="16"/>
                  </a:lnTo>
                  <a:lnTo>
                    <a:pt x="36" y="14"/>
                  </a:lnTo>
                  <a:lnTo>
                    <a:pt x="34" y="9"/>
                  </a:lnTo>
                  <a:lnTo>
                    <a:pt x="30" y="7"/>
                  </a:lnTo>
                  <a:lnTo>
                    <a:pt x="23" y="2"/>
                  </a:lnTo>
                  <a:lnTo>
                    <a:pt x="9" y="0"/>
                  </a:lnTo>
                  <a:lnTo>
                    <a:pt x="3" y="2"/>
                  </a:lnTo>
                  <a:lnTo>
                    <a:pt x="0" y="5"/>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699" name="Freeform 2916">
              <a:extLst>
                <a:ext uri="{FF2B5EF4-FFF2-40B4-BE49-F238E27FC236}">
                  <a16:creationId xmlns:a16="http://schemas.microsoft.com/office/drawing/2014/main" xmlns="" id="{13C3C203-03BE-8842-AAD4-5D3C4478A017}"/>
                </a:ext>
              </a:extLst>
            </p:cNvPr>
            <p:cNvSpPr>
              <a:spLocks/>
            </p:cNvSpPr>
            <p:nvPr/>
          </p:nvSpPr>
          <p:spPr bwMode="auto">
            <a:xfrm>
              <a:off x="3830" y="3055"/>
              <a:ext cx="36" cy="20"/>
            </a:xfrm>
            <a:custGeom>
              <a:avLst/>
              <a:gdLst>
                <a:gd name="T0" fmla="*/ 3 w 36"/>
                <a:gd name="T1" fmla="*/ 9 h 20"/>
                <a:gd name="T2" fmla="*/ 3 w 36"/>
                <a:gd name="T3" fmla="*/ 9 h 20"/>
                <a:gd name="T4" fmla="*/ 7 w 36"/>
                <a:gd name="T5" fmla="*/ 14 h 20"/>
                <a:gd name="T6" fmla="*/ 14 w 36"/>
                <a:gd name="T7" fmla="*/ 16 h 20"/>
                <a:gd name="T8" fmla="*/ 27 w 36"/>
                <a:gd name="T9" fmla="*/ 20 h 20"/>
                <a:gd name="T10" fmla="*/ 27 w 36"/>
                <a:gd name="T11" fmla="*/ 20 h 20"/>
                <a:gd name="T12" fmla="*/ 32 w 36"/>
                <a:gd name="T13" fmla="*/ 18 h 20"/>
                <a:gd name="T14" fmla="*/ 36 w 36"/>
                <a:gd name="T15" fmla="*/ 16 h 20"/>
                <a:gd name="T16" fmla="*/ 36 w 36"/>
                <a:gd name="T17" fmla="*/ 14 h 20"/>
                <a:gd name="T18" fmla="*/ 34 w 36"/>
                <a:gd name="T19" fmla="*/ 9 h 20"/>
                <a:gd name="T20" fmla="*/ 34 w 36"/>
                <a:gd name="T21" fmla="*/ 9 h 20"/>
                <a:gd name="T22" fmla="*/ 30 w 36"/>
                <a:gd name="T23" fmla="*/ 7 h 20"/>
                <a:gd name="T24" fmla="*/ 23 w 36"/>
                <a:gd name="T25" fmla="*/ 2 h 20"/>
                <a:gd name="T26" fmla="*/ 9 w 36"/>
                <a:gd name="T27" fmla="*/ 0 h 20"/>
                <a:gd name="T28" fmla="*/ 9 w 36"/>
                <a:gd name="T29" fmla="*/ 0 h 20"/>
                <a:gd name="T30" fmla="*/ 3 w 36"/>
                <a:gd name="T31" fmla="*/ 2 h 20"/>
                <a:gd name="T32" fmla="*/ 0 w 36"/>
                <a:gd name="T33" fmla="*/ 5 h 20"/>
                <a:gd name="T34" fmla="*/ 0 w 36"/>
                <a:gd name="T35" fmla="*/ 7 h 20"/>
                <a:gd name="T36" fmla="*/ 3 w 36"/>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20">
                  <a:moveTo>
                    <a:pt x="3" y="9"/>
                  </a:moveTo>
                  <a:lnTo>
                    <a:pt x="3" y="9"/>
                  </a:lnTo>
                  <a:lnTo>
                    <a:pt x="7" y="14"/>
                  </a:lnTo>
                  <a:lnTo>
                    <a:pt x="14" y="16"/>
                  </a:lnTo>
                  <a:lnTo>
                    <a:pt x="27" y="20"/>
                  </a:lnTo>
                  <a:lnTo>
                    <a:pt x="32" y="18"/>
                  </a:lnTo>
                  <a:lnTo>
                    <a:pt x="36" y="16"/>
                  </a:lnTo>
                  <a:lnTo>
                    <a:pt x="36" y="14"/>
                  </a:lnTo>
                  <a:lnTo>
                    <a:pt x="34" y="9"/>
                  </a:lnTo>
                  <a:lnTo>
                    <a:pt x="30" y="7"/>
                  </a:lnTo>
                  <a:lnTo>
                    <a:pt x="23" y="2"/>
                  </a:lnTo>
                  <a:lnTo>
                    <a:pt x="9" y="0"/>
                  </a:lnTo>
                  <a:lnTo>
                    <a:pt x="3" y="2"/>
                  </a:lnTo>
                  <a:lnTo>
                    <a:pt x="0" y="5"/>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0" name="Freeform 2917">
              <a:extLst>
                <a:ext uri="{FF2B5EF4-FFF2-40B4-BE49-F238E27FC236}">
                  <a16:creationId xmlns:a16="http://schemas.microsoft.com/office/drawing/2014/main" xmlns="" id="{D3397012-4E84-4948-826E-056B967F3962}"/>
                </a:ext>
              </a:extLst>
            </p:cNvPr>
            <p:cNvSpPr>
              <a:spLocks/>
            </p:cNvSpPr>
            <p:nvPr/>
          </p:nvSpPr>
          <p:spPr bwMode="auto">
            <a:xfrm>
              <a:off x="3799" y="3055"/>
              <a:ext cx="36" cy="20"/>
            </a:xfrm>
            <a:custGeom>
              <a:avLst/>
              <a:gdLst>
                <a:gd name="T0" fmla="*/ 2 w 36"/>
                <a:gd name="T1" fmla="*/ 11 h 20"/>
                <a:gd name="T2" fmla="*/ 2 w 36"/>
                <a:gd name="T3" fmla="*/ 11 h 20"/>
                <a:gd name="T4" fmla="*/ 6 w 36"/>
                <a:gd name="T5" fmla="*/ 14 h 20"/>
                <a:gd name="T6" fmla="*/ 13 w 36"/>
                <a:gd name="T7" fmla="*/ 18 h 20"/>
                <a:gd name="T8" fmla="*/ 27 w 36"/>
                <a:gd name="T9" fmla="*/ 20 h 20"/>
                <a:gd name="T10" fmla="*/ 27 w 36"/>
                <a:gd name="T11" fmla="*/ 20 h 20"/>
                <a:gd name="T12" fmla="*/ 31 w 36"/>
                <a:gd name="T13" fmla="*/ 18 h 20"/>
                <a:gd name="T14" fmla="*/ 36 w 36"/>
                <a:gd name="T15" fmla="*/ 16 h 20"/>
                <a:gd name="T16" fmla="*/ 36 w 36"/>
                <a:gd name="T17" fmla="*/ 14 h 20"/>
                <a:gd name="T18" fmla="*/ 34 w 36"/>
                <a:gd name="T19" fmla="*/ 9 h 20"/>
                <a:gd name="T20" fmla="*/ 34 w 36"/>
                <a:gd name="T21" fmla="*/ 9 h 20"/>
                <a:gd name="T22" fmla="*/ 27 w 36"/>
                <a:gd name="T23" fmla="*/ 7 h 20"/>
                <a:gd name="T24" fmla="*/ 22 w 36"/>
                <a:gd name="T25" fmla="*/ 5 h 20"/>
                <a:gd name="T26" fmla="*/ 9 w 36"/>
                <a:gd name="T27" fmla="*/ 0 h 20"/>
                <a:gd name="T28" fmla="*/ 9 w 36"/>
                <a:gd name="T29" fmla="*/ 0 h 20"/>
                <a:gd name="T30" fmla="*/ 2 w 36"/>
                <a:gd name="T31" fmla="*/ 2 h 20"/>
                <a:gd name="T32" fmla="*/ 0 w 36"/>
                <a:gd name="T33" fmla="*/ 5 h 20"/>
                <a:gd name="T34" fmla="*/ 0 w 36"/>
                <a:gd name="T35" fmla="*/ 7 h 20"/>
                <a:gd name="T36" fmla="*/ 2 w 3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20">
                  <a:moveTo>
                    <a:pt x="2" y="11"/>
                  </a:moveTo>
                  <a:lnTo>
                    <a:pt x="2" y="11"/>
                  </a:lnTo>
                  <a:lnTo>
                    <a:pt x="6" y="14"/>
                  </a:lnTo>
                  <a:lnTo>
                    <a:pt x="13" y="18"/>
                  </a:lnTo>
                  <a:lnTo>
                    <a:pt x="27" y="20"/>
                  </a:lnTo>
                  <a:lnTo>
                    <a:pt x="31" y="18"/>
                  </a:lnTo>
                  <a:lnTo>
                    <a:pt x="36" y="16"/>
                  </a:lnTo>
                  <a:lnTo>
                    <a:pt x="36" y="14"/>
                  </a:lnTo>
                  <a:lnTo>
                    <a:pt x="34" y="9"/>
                  </a:lnTo>
                  <a:lnTo>
                    <a:pt x="27" y="7"/>
                  </a:lnTo>
                  <a:lnTo>
                    <a:pt x="22" y="5"/>
                  </a:lnTo>
                  <a:lnTo>
                    <a:pt x="9" y="0"/>
                  </a:lnTo>
                  <a:lnTo>
                    <a:pt x="2"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1" name="Freeform 2918">
              <a:extLst>
                <a:ext uri="{FF2B5EF4-FFF2-40B4-BE49-F238E27FC236}">
                  <a16:creationId xmlns:a16="http://schemas.microsoft.com/office/drawing/2014/main" xmlns="" id="{31E0DDB4-7073-6744-B92D-32D880AB92AB}"/>
                </a:ext>
              </a:extLst>
            </p:cNvPr>
            <p:cNvSpPr>
              <a:spLocks/>
            </p:cNvSpPr>
            <p:nvPr/>
          </p:nvSpPr>
          <p:spPr bwMode="auto">
            <a:xfrm>
              <a:off x="3799" y="3055"/>
              <a:ext cx="36" cy="20"/>
            </a:xfrm>
            <a:custGeom>
              <a:avLst/>
              <a:gdLst>
                <a:gd name="T0" fmla="*/ 2 w 36"/>
                <a:gd name="T1" fmla="*/ 11 h 20"/>
                <a:gd name="T2" fmla="*/ 2 w 36"/>
                <a:gd name="T3" fmla="*/ 11 h 20"/>
                <a:gd name="T4" fmla="*/ 6 w 36"/>
                <a:gd name="T5" fmla="*/ 14 h 20"/>
                <a:gd name="T6" fmla="*/ 13 w 36"/>
                <a:gd name="T7" fmla="*/ 18 h 20"/>
                <a:gd name="T8" fmla="*/ 27 w 36"/>
                <a:gd name="T9" fmla="*/ 20 h 20"/>
                <a:gd name="T10" fmla="*/ 27 w 36"/>
                <a:gd name="T11" fmla="*/ 20 h 20"/>
                <a:gd name="T12" fmla="*/ 31 w 36"/>
                <a:gd name="T13" fmla="*/ 18 h 20"/>
                <a:gd name="T14" fmla="*/ 36 w 36"/>
                <a:gd name="T15" fmla="*/ 16 h 20"/>
                <a:gd name="T16" fmla="*/ 36 w 36"/>
                <a:gd name="T17" fmla="*/ 14 h 20"/>
                <a:gd name="T18" fmla="*/ 34 w 36"/>
                <a:gd name="T19" fmla="*/ 9 h 20"/>
                <a:gd name="T20" fmla="*/ 34 w 36"/>
                <a:gd name="T21" fmla="*/ 9 h 20"/>
                <a:gd name="T22" fmla="*/ 27 w 36"/>
                <a:gd name="T23" fmla="*/ 7 h 20"/>
                <a:gd name="T24" fmla="*/ 22 w 36"/>
                <a:gd name="T25" fmla="*/ 5 h 20"/>
                <a:gd name="T26" fmla="*/ 9 w 36"/>
                <a:gd name="T27" fmla="*/ 0 h 20"/>
                <a:gd name="T28" fmla="*/ 9 w 36"/>
                <a:gd name="T29" fmla="*/ 0 h 20"/>
                <a:gd name="T30" fmla="*/ 2 w 36"/>
                <a:gd name="T31" fmla="*/ 2 h 20"/>
                <a:gd name="T32" fmla="*/ 0 w 36"/>
                <a:gd name="T33" fmla="*/ 5 h 20"/>
                <a:gd name="T34" fmla="*/ 0 w 36"/>
                <a:gd name="T35" fmla="*/ 7 h 20"/>
                <a:gd name="T36" fmla="*/ 2 w 3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20">
                  <a:moveTo>
                    <a:pt x="2" y="11"/>
                  </a:moveTo>
                  <a:lnTo>
                    <a:pt x="2" y="11"/>
                  </a:lnTo>
                  <a:lnTo>
                    <a:pt x="6" y="14"/>
                  </a:lnTo>
                  <a:lnTo>
                    <a:pt x="13" y="18"/>
                  </a:lnTo>
                  <a:lnTo>
                    <a:pt x="27" y="20"/>
                  </a:lnTo>
                  <a:lnTo>
                    <a:pt x="31" y="18"/>
                  </a:lnTo>
                  <a:lnTo>
                    <a:pt x="36" y="16"/>
                  </a:lnTo>
                  <a:lnTo>
                    <a:pt x="36" y="14"/>
                  </a:lnTo>
                  <a:lnTo>
                    <a:pt x="34" y="9"/>
                  </a:lnTo>
                  <a:lnTo>
                    <a:pt x="27" y="7"/>
                  </a:lnTo>
                  <a:lnTo>
                    <a:pt x="22" y="5"/>
                  </a:lnTo>
                  <a:lnTo>
                    <a:pt x="9" y="0"/>
                  </a:lnTo>
                  <a:lnTo>
                    <a:pt x="2"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2" name="Freeform 2919">
              <a:extLst>
                <a:ext uri="{FF2B5EF4-FFF2-40B4-BE49-F238E27FC236}">
                  <a16:creationId xmlns:a16="http://schemas.microsoft.com/office/drawing/2014/main" xmlns="" id="{8528A85B-6753-7D47-A774-E259C5B332D9}"/>
                </a:ext>
              </a:extLst>
            </p:cNvPr>
            <p:cNvSpPr>
              <a:spLocks/>
            </p:cNvSpPr>
            <p:nvPr/>
          </p:nvSpPr>
          <p:spPr bwMode="auto">
            <a:xfrm>
              <a:off x="3767" y="3057"/>
              <a:ext cx="36" cy="18"/>
            </a:xfrm>
            <a:custGeom>
              <a:avLst/>
              <a:gdLst>
                <a:gd name="T0" fmla="*/ 2 w 36"/>
                <a:gd name="T1" fmla="*/ 9 h 18"/>
                <a:gd name="T2" fmla="*/ 2 w 36"/>
                <a:gd name="T3" fmla="*/ 9 h 18"/>
                <a:gd name="T4" fmla="*/ 7 w 36"/>
                <a:gd name="T5" fmla="*/ 12 h 18"/>
                <a:gd name="T6" fmla="*/ 14 w 36"/>
                <a:gd name="T7" fmla="*/ 16 h 18"/>
                <a:gd name="T8" fmla="*/ 27 w 36"/>
                <a:gd name="T9" fmla="*/ 18 h 18"/>
                <a:gd name="T10" fmla="*/ 27 w 36"/>
                <a:gd name="T11" fmla="*/ 18 h 18"/>
                <a:gd name="T12" fmla="*/ 32 w 36"/>
                <a:gd name="T13" fmla="*/ 18 h 18"/>
                <a:gd name="T14" fmla="*/ 36 w 36"/>
                <a:gd name="T15" fmla="*/ 16 h 18"/>
                <a:gd name="T16" fmla="*/ 36 w 36"/>
                <a:gd name="T17" fmla="*/ 12 h 18"/>
                <a:gd name="T18" fmla="*/ 34 w 36"/>
                <a:gd name="T19" fmla="*/ 9 h 18"/>
                <a:gd name="T20" fmla="*/ 34 w 36"/>
                <a:gd name="T21" fmla="*/ 9 h 18"/>
                <a:gd name="T22" fmla="*/ 29 w 36"/>
                <a:gd name="T23" fmla="*/ 5 h 18"/>
                <a:gd name="T24" fmla="*/ 23 w 36"/>
                <a:gd name="T25" fmla="*/ 3 h 18"/>
                <a:gd name="T26" fmla="*/ 9 w 36"/>
                <a:gd name="T27" fmla="*/ 0 h 18"/>
                <a:gd name="T28" fmla="*/ 9 w 36"/>
                <a:gd name="T29" fmla="*/ 0 h 18"/>
                <a:gd name="T30" fmla="*/ 5 w 36"/>
                <a:gd name="T31" fmla="*/ 0 h 18"/>
                <a:gd name="T32" fmla="*/ 2 w 36"/>
                <a:gd name="T33" fmla="*/ 3 h 18"/>
                <a:gd name="T34" fmla="*/ 0 w 36"/>
                <a:gd name="T35" fmla="*/ 5 h 18"/>
                <a:gd name="T36" fmla="*/ 2 w 3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18">
                  <a:moveTo>
                    <a:pt x="2" y="9"/>
                  </a:moveTo>
                  <a:lnTo>
                    <a:pt x="2" y="9"/>
                  </a:lnTo>
                  <a:lnTo>
                    <a:pt x="7" y="12"/>
                  </a:lnTo>
                  <a:lnTo>
                    <a:pt x="14" y="16"/>
                  </a:lnTo>
                  <a:lnTo>
                    <a:pt x="27" y="18"/>
                  </a:lnTo>
                  <a:lnTo>
                    <a:pt x="32" y="18"/>
                  </a:lnTo>
                  <a:lnTo>
                    <a:pt x="36" y="16"/>
                  </a:lnTo>
                  <a:lnTo>
                    <a:pt x="36" y="12"/>
                  </a:lnTo>
                  <a:lnTo>
                    <a:pt x="34" y="9"/>
                  </a:lnTo>
                  <a:lnTo>
                    <a:pt x="29" y="5"/>
                  </a:lnTo>
                  <a:lnTo>
                    <a:pt x="23" y="3"/>
                  </a:lnTo>
                  <a:lnTo>
                    <a:pt x="9" y="0"/>
                  </a:lnTo>
                  <a:lnTo>
                    <a:pt x="5"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3" name="Freeform 2920">
              <a:extLst>
                <a:ext uri="{FF2B5EF4-FFF2-40B4-BE49-F238E27FC236}">
                  <a16:creationId xmlns:a16="http://schemas.microsoft.com/office/drawing/2014/main" xmlns="" id="{7975AE9F-4B87-F740-B96D-EA530F7474EB}"/>
                </a:ext>
              </a:extLst>
            </p:cNvPr>
            <p:cNvSpPr>
              <a:spLocks/>
            </p:cNvSpPr>
            <p:nvPr/>
          </p:nvSpPr>
          <p:spPr bwMode="auto">
            <a:xfrm>
              <a:off x="3767" y="3057"/>
              <a:ext cx="36" cy="18"/>
            </a:xfrm>
            <a:custGeom>
              <a:avLst/>
              <a:gdLst>
                <a:gd name="T0" fmla="*/ 2 w 36"/>
                <a:gd name="T1" fmla="*/ 9 h 18"/>
                <a:gd name="T2" fmla="*/ 2 w 36"/>
                <a:gd name="T3" fmla="*/ 9 h 18"/>
                <a:gd name="T4" fmla="*/ 7 w 36"/>
                <a:gd name="T5" fmla="*/ 12 h 18"/>
                <a:gd name="T6" fmla="*/ 14 w 36"/>
                <a:gd name="T7" fmla="*/ 16 h 18"/>
                <a:gd name="T8" fmla="*/ 27 w 36"/>
                <a:gd name="T9" fmla="*/ 18 h 18"/>
                <a:gd name="T10" fmla="*/ 27 w 36"/>
                <a:gd name="T11" fmla="*/ 18 h 18"/>
                <a:gd name="T12" fmla="*/ 32 w 36"/>
                <a:gd name="T13" fmla="*/ 18 h 18"/>
                <a:gd name="T14" fmla="*/ 36 w 36"/>
                <a:gd name="T15" fmla="*/ 16 h 18"/>
                <a:gd name="T16" fmla="*/ 36 w 36"/>
                <a:gd name="T17" fmla="*/ 12 h 18"/>
                <a:gd name="T18" fmla="*/ 34 w 36"/>
                <a:gd name="T19" fmla="*/ 9 h 18"/>
                <a:gd name="T20" fmla="*/ 34 w 36"/>
                <a:gd name="T21" fmla="*/ 9 h 18"/>
                <a:gd name="T22" fmla="*/ 29 w 36"/>
                <a:gd name="T23" fmla="*/ 5 h 18"/>
                <a:gd name="T24" fmla="*/ 23 w 36"/>
                <a:gd name="T25" fmla="*/ 3 h 18"/>
                <a:gd name="T26" fmla="*/ 9 w 36"/>
                <a:gd name="T27" fmla="*/ 0 h 18"/>
                <a:gd name="T28" fmla="*/ 9 w 36"/>
                <a:gd name="T29" fmla="*/ 0 h 18"/>
                <a:gd name="T30" fmla="*/ 5 w 36"/>
                <a:gd name="T31" fmla="*/ 0 h 18"/>
                <a:gd name="T32" fmla="*/ 2 w 36"/>
                <a:gd name="T33" fmla="*/ 3 h 18"/>
                <a:gd name="T34" fmla="*/ 0 w 36"/>
                <a:gd name="T35" fmla="*/ 5 h 18"/>
                <a:gd name="T36" fmla="*/ 2 w 3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6" h="18">
                  <a:moveTo>
                    <a:pt x="2" y="9"/>
                  </a:moveTo>
                  <a:lnTo>
                    <a:pt x="2" y="9"/>
                  </a:lnTo>
                  <a:lnTo>
                    <a:pt x="7" y="12"/>
                  </a:lnTo>
                  <a:lnTo>
                    <a:pt x="14" y="16"/>
                  </a:lnTo>
                  <a:lnTo>
                    <a:pt x="27" y="18"/>
                  </a:lnTo>
                  <a:lnTo>
                    <a:pt x="32" y="18"/>
                  </a:lnTo>
                  <a:lnTo>
                    <a:pt x="36" y="16"/>
                  </a:lnTo>
                  <a:lnTo>
                    <a:pt x="36" y="12"/>
                  </a:lnTo>
                  <a:lnTo>
                    <a:pt x="34" y="9"/>
                  </a:lnTo>
                  <a:lnTo>
                    <a:pt x="29" y="5"/>
                  </a:lnTo>
                  <a:lnTo>
                    <a:pt x="23" y="3"/>
                  </a:lnTo>
                  <a:lnTo>
                    <a:pt x="9" y="0"/>
                  </a:lnTo>
                  <a:lnTo>
                    <a:pt x="5"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4" name="Freeform 2921">
              <a:extLst>
                <a:ext uri="{FF2B5EF4-FFF2-40B4-BE49-F238E27FC236}">
                  <a16:creationId xmlns:a16="http://schemas.microsoft.com/office/drawing/2014/main" xmlns="" id="{872382A5-608B-C24D-A977-850C65B2070D}"/>
                </a:ext>
              </a:extLst>
            </p:cNvPr>
            <p:cNvSpPr>
              <a:spLocks/>
            </p:cNvSpPr>
            <p:nvPr/>
          </p:nvSpPr>
          <p:spPr bwMode="auto">
            <a:xfrm>
              <a:off x="3738" y="3057"/>
              <a:ext cx="34" cy="18"/>
            </a:xfrm>
            <a:custGeom>
              <a:avLst/>
              <a:gdLst>
                <a:gd name="T0" fmla="*/ 2 w 34"/>
                <a:gd name="T1" fmla="*/ 9 h 18"/>
                <a:gd name="T2" fmla="*/ 2 w 34"/>
                <a:gd name="T3" fmla="*/ 9 h 18"/>
                <a:gd name="T4" fmla="*/ 7 w 34"/>
                <a:gd name="T5" fmla="*/ 14 h 18"/>
                <a:gd name="T6" fmla="*/ 13 w 34"/>
                <a:gd name="T7" fmla="*/ 16 h 18"/>
                <a:gd name="T8" fmla="*/ 27 w 34"/>
                <a:gd name="T9" fmla="*/ 18 h 18"/>
                <a:gd name="T10" fmla="*/ 27 w 34"/>
                <a:gd name="T11" fmla="*/ 18 h 18"/>
                <a:gd name="T12" fmla="*/ 31 w 34"/>
                <a:gd name="T13" fmla="*/ 18 h 18"/>
                <a:gd name="T14" fmla="*/ 34 w 34"/>
                <a:gd name="T15" fmla="*/ 16 h 18"/>
                <a:gd name="T16" fmla="*/ 34 w 34"/>
                <a:gd name="T17" fmla="*/ 12 h 18"/>
                <a:gd name="T18" fmla="*/ 31 w 34"/>
                <a:gd name="T19" fmla="*/ 9 h 18"/>
                <a:gd name="T20" fmla="*/ 31 w 34"/>
                <a:gd name="T21" fmla="*/ 9 h 18"/>
                <a:gd name="T22" fmla="*/ 27 w 34"/>
                <a:gd name="T23" fmla="*/ 5 h 18"/>
                <a:gd name="T24" fmla="*/ 22 w 34"/>
                <a:gd name="T25" fmla="*/ 3 h 18"/>
                <a:gd name="T26" fmla="*/ 9 w 34"/>
                <a:gd name="T27" fmla="*/ 0 h 18"/>
                <a:gd name="T28" fmla="*/ 9 w 34"/>
                <a:gd name="T29" fmla="*/ 0 h 18"/>
                <a:gd name="T30" fmla="*/ 4 w 34"/>
                <a:gd name="T31" fmla="*/ 0 h 18"/>
                <a:gd name="T32" fmla="*/ 0 w 34"/>
                <a:gd name="T33" fmla="*/ 3 h 18"/>
                <a:gd name="T34" fmla="*/ 0 w 34"/>
                <a:gd name="T35" fmla="*/ 5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4"/>
                  </a:lnTo>
                  <a:lnTo>
                    <a:pt x="13" y="16"/>
                  </a:lnTo>
                  <a:lnTo>
                    <a:pt x="27" y="18"/>
                  </a:lnTo>
                  <a:lnTo>
                    <a:pt x="31" y="18"/>
                  </a:lnTo>
                  <a:lnTo>
                    <a:pt x="34" y="16"/>
                  </a:lnTo>
                  <a:lnTo>
                    <a:pt x="34" y="12"/>
                  </a:lnTo>
                  <a:lnTo>
                    <a:pt x="31" y="9"/>
                  </a:lnTo>
                  <a:lnTo>
                    <a:pt x="27" y="5"/>
                  </a:lnTo>
                  <a:lnTo>
                    <a:pt x="22" y="3"/>
                  </a:lnTo>
                  <a:lnTo>
                    <a:pt x="9" y="0"/>
                  </a:lnTo>
                  <a:lnTo>
                    <a:pt x="4"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5" name="Freeform 2922">
              <a:extLst>
                <a:ext uri="{FF2B5EF4-FFF2-40B4-BE49-F238E27FC236}">
                  <a16:creationId xmlns:a16="http://schemas.microsoft.com/office/drawing/2014/main" xmlns="" id="{111C6598-7F77-9644-B06F-EB3FA22F5273}"/>
                </a:ext>
              </a:extLst>
            </p:cNvPr>
            <p:cNvSpPr>
              <a:spLocks/>
            </p:cNvSpPr>
            <p:nvPr/>
          </p:nvSpPr>
          <p:spPr bwMode="auto">
            <a:xfrm>
              <a:off x="3738" y="3057"/>
              <a:ext cx="34" cy="18"/>
            </a:xfrm>
            <a:custGeom>
              <a:avLst/>
              <a:gdLst>
                <a:gd name="T0" fmla="*/ 2 w 34"/>
                <a:gd name="T1" fmla="*/ 9 h 18"/>
                <a:gd name="T2" fmla="*/ 2 w 34"/>
                <a:gd name="T3" fmla="*/ 9 h 18"/>
                <a:gd name="T4" fmla="*/ 7 w 34"/>
                <a:gd name="T5" fmla="*/ 14 h 18"/>
                <a:gd name="T6" fmla="*/ 13 w 34"/>
                <a:gd name="T7" fmla="*/ 16 h 18"/>
                <a:gd name="T8" fmla="*/ 27 w 34"/>
                <a:gd name="T9" fmla="*/ 18 h 18"/>
                <a:gd name="T10" fmla="*/ 27 w 34"/>
                <a:gd name="T11" fmla="*/ 18 h 18"/>
                <a:gd name="T12" fmla="*/ 31 w 34"/>
                <a:gd name="T13" fmla="*/ 18 h 18"/>
                <a:gd name="T14" fmla="*/ 34 w 34"/>
                <a:gd name="T15" fmla="*/ 16 h 18"/>
                <a:gd name="T16" fmla="*/ 34 w 34"/>
                <a:gd name="T17" fmla="*/ 12 h 18"/>
                <a:gd name="T18" fmla="*/ 31 w 34"/>
                <a:gd name="T19" fmla="*/ 9 h 18"/>
                <a:gd name="T20" fmla="*/ 31 w 34"/>
                <a:gd name="T21" fmla="*/ 9 h 18"/>
                <a:gd name="T22" fmla="*/ 27 w 34"/>
                <a:gd name="T23" fmla="*/ 5 h 18"/>
                <a:gd name="T24" fmla="*/ 22 w 34"/>
                <a:gd name="T25" fmla="*/ 3 h 18"/>
                <a:gd name="T26" fmla="*/ 9 w 34"/>
                <a:gd name="T27" fmla="*/ 0 h 18"/>
                <a:gd name="T28" fmla="*/ 9 w 34"/>
                <a:gd name="T29" fmla="*/ 0 h 18"/>
                <a:gd name="T30" fmla="*/ 4 w 34"/>
                <a:gd name="T31" fmla="*/ 0 h 18"/>
                <a:gd name="T32" fmla="*/ 0 w 34"/>
                <a:gd name="T33" fmla="*/ 3 h 18"/>
                <a:gd name="T34" fmla="*/ 0 w 34"/>
                <a:gd name="T35" fmla="*/ 5 h 18"/>
                <a:gd name="T36" fmla="*/ 2 w 3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18">
                  <a:moveTo>
                    <a:pt x="2" y="9"/>
                  </a:moveTo>
                  <a:lnTo>
                    <a:pt x="2" y="9"/>
                  </a:lnTo>
                  <a:lnTo>
                    <a:pt x="7" y="14"/>
                  </a:lnTo>
                  <a:lnTo>
                    <a:pt x="13" y="16"/>
                  </a:lnTo>
                  <a:lnTo>
                    <a:pt x="27" y="18"/>
                  </a:lnTo>
                  <a:lnTo>
                    <a:pt x="31" y="18"/>
                  </a:lnTo>
                  <a:lnTo>
                    <a:pt x="34" y="16"/>
                  </a:lnTo>
                  <a:lnTo>
                    <a:pt x="34" y="12"/>
                  </a:lnTo>
                  <a:lnTo>
                    <a:pt x="31" y="9"/>
                  </a:lnTo>
                  <a:lnTo>
                    <a:pt x="27" y="5"/>
                  </a:lnTo>
                  <a:lnTo>
                    <a:pt x="22" y="3"/>
                  </a:lnTo>
                  <a:lnTo>
                    <a:pt x="9" y="0"/>
                  </a:lnTo>
                  <a:lnTo>
                    <a:pt x="4"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6" name="Freeform 2923">
              <a:extLst>
                <a:ext uri="{FF2B5EF4-FFF2-40B4-BE49-F238E27FC236}">
                  <a16:creationId xmlns:a16="http://schemas.microsoft.com/office/drawing/2014/main" xmlns="" id="{C1A3D616-7959-8B4E-97AB-817E46DE227F}"/>
                </a:ext>
              </a:extLst>
            </p:cNvPr>
            <p:cNvSpPr>
              <a:spLocks/>
            </p:cNvSpPr>
            <p:nvPr/>
          </p:nvSpPr>
          <p:spPr bwMode="auto">
            <a:xfrm>
              <a:off x="3711" y="3057"/>
              <a:ext cx="31" cy="18"/>
            </a:xfrm>
            <a:custGeom>
              <a:avLst/>
              <a:gdLst>
                <a:gd name="T0" fmla="*/ 2 w 31"/>
                <a:gd name="T1" fmla="*/ 9 h 18"/>
                <a:gd name="T2" fmla="*/ 2 w 31"/>
                <a:gd name="T3" fmla="*/ 9 h 18"/>
                <a:gd name="T4" fmla="*/ 4 w 31"/>
                <a:gd name="T5" fmla="*/ 14 h 18"/>
                <a:gd name="T6" fmla="*/ 11 w 31"/>
                <a:gd name="T7" fmla="*/ 16 h 18"/>
                <a:gd name="T8" fmla="*/ 25 w 31"/>
                <a:gd name="T9" fmla="*/ 18 h 18"/>
                <a:gd name="T10" fmla="*/ 25 w 31"/>
                <a:gd name="T11" fmla="*/ 18 h 18"/>
                <a:gd name="T12" fmla="*/ 29 w 31"/>
                <a:gd name="T13" fmla="*/ 18 h 18"/>
                <a:gd name="T14" fmla="*/ 31 w 31"/>
                <a:gd name="T15" fmla="*/ 16 h 18"/>
                <a:gd name="T16" fmla="*/ 31 w 31"/>
                <a:gd name="T17" fmla="*/ 14 h 18"/>
                <a:gd name="T18" fmla="*/ 29 w 31"/>
                <a:gd name="T19" fmla="*/ 9 h 18"/>
                <a:gd name="T20" fmla="*/ 29 w 31"/>
                <a:gd name="T21" fmla="*/ 9 h 18"/>
                <a:gd name="T22" fmla="*/ 20 w 31"/>
                <a:gd name="T23" fmla="*/ 3 h 18"/>
                <a:gd name="T24" fmla="*/ 7 w 31"/>
                <a:gd name="T25" fmla="*/ 0 h 18"/>
                <a:gd name="T26" fmla="*/ 7 w 31"/>
                <a:gd name="T27" fmla="*/ 0 h 18"/>
                <a:gd name="T28" fmla="*/ 2 w 31"/>
                <a:gd name="T29" fmla="*/ 0 h 18"/>
                <a:gd name="T30" fmla="*/ 0 w 31"/>
                <a:gd name="T31" fmla="*/ 3 h 18"/>
                <a:gd name="T32" fmla="*/ 0 w 31"/>
                <a:gd name="T33" fmla="*/ 7 h 18"/>
                <a:gd name="T34" fmla="*/ 2 w 31"/>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1" h="18">
                  <a:moveTo>
                    <a:pt x="2" y="9"/>
                  </a:moveTo>
                  <a:lnTo>
                    <a:pt x="2" y="9"/>
                  </a:lnTo>
                  <a:lnTo>
                    <a:pt x="4" y="14"/>
                  </a:lnTo>
                  <a:lnTo>
                    <a:pt x="11" y="16"/>
                  </a:lnTo>
                  <a:lnTo>
                    <a:pt x="25" y="18"/>
                  </a:lnTo>
                  <a:lnTo>
                    <a:pt x="29" y="18"/>
                  </a:lnTo>
                  <a:lnTo>
                    <a:pt x="31" y="16"/>
                  </a:lnTo>
                  <a:lnTo>
                    <a:pt x="31" y="14"/>
                  </a:lnTo>
                  <a:lnTo>
                    <a:pt x="29" y="9"/>
                  </a:lnTo>
                  <a:lnTo>
                    <a:pt x="20" y="3"/>
                  </a:lnTo>
                  <a:lnTo>
                    <a:pt x="7" y="0"/>
                  </a:lnTo>
                  <a:lnTo>
                    <a:pt x="2"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7" name="Freeform 2924">
              <a:extLst>
                <a:ext uri="{FF2B5EF4-FFF2-40B4-BE49-F238E27FC236}">
                  <a16:creationId xmlns:a16="http://schemas.microsoft.com/office/drawing/2014/main" xmlns="" id="{7157AF56-6FEA-364B-9216-3EAB7E8A6C7F}"/>
                </a:ext>
              </a:extLst>
            </p:cNvPr>
            <p:cNvSpPr>
              <a:spLocks/>
            </p:cNvSpPr>
            <p:nvPr/>
          </p:nvSpPr>
          <p:spPr bwMode="auto">
            <a:xfrm>
              <a:off x="3711" y="3057"/>
              <a:ext cx="31" cy="18"/>
            </a:xfrm>
            <a:custGeom>
              <a:avLst/>
              <a:gdLst>
                <a:gd name="T0" fmla="*/ 2 w 31"/>
                <a:gd name="T1" fmla="*/ 9 h 18"/>
                <a:gd name="T2" fmla="*/ 2 w 31"/>
                <a:gd name="T3" fmla="*/ 9 h 18"/>
                <a:gd name="T4" fmla="*/ 4 w 31"/>
                <a:gd name="T5" fmla="*/ 14 h 18"/>
                <a:gd name="T6" fmla="*/ 11 w 31"/>
                <a:gd name="T7" fmla="*/ 16 h 18"/>
                <a:gd name="T8" fmla="*/ 25 w 31"/>
                <a:gd name="T9" fmla="*/ 18 h 18"/>
                <a:gd name="T10" fmla="*/ 25 w 31"/>
                <a:gd name="T11" fmla="*/ 18 h 18"/>
                <a:gd name="T12" fmla="*/ 29 w 31"/>
                <a:gd name="T13" fmla="*/ 18 h 18"/>
                <a:gd name="T14" fmla="*/ 31 w 31"/>
                <a:gd name="T15" fmla="*/ 16 h 18"/>
                <a:gd name="T16" fmla="*/ 31 w 31"/>
                <a:gd name="T17" fmla="*/ 14 h 18"/>
                <a:gd name="T18" fmla="*/ 29 w 31"/>
                <a:gd name="T19" fmla="*/ 9 h 18"/>
                <a:gd name="T20" fmla="*/ 29 w 31"/>
                <a:gd name="T21" fmla="*/ 9 h 18"/>
                <a:gd name="T22" fmla="*/ 20 w 31"/>
                <a:gd name="T23" fmla="*/ 3 h 18"/>
                <a:gd name="T24" fmla="*/ 7 w 31"/>
                <a:gd name="T25" fmla="*/ 0 h 18"/>
                <a:gd name="T26" fmla="*/ 7 w 31"/>
                <a:gd name="T27" fmla="*/ 0 h 18"/>
                <a:gd name="T28" fmla="*/ 2 w 31"/>
                <a:gd name="T29" fmla="*/ 0 h 18"/>
                <a:gd name="T30" fmla="*/ 0 w 31"/>
                <a:gd name="T31" fmla="*/ 3 h 18"/>
                <a:gd name="T32" fmla="*/ 0 w 31"/>
                <a:gd name="T33" fmla="*/ 7 h 18"/>
                <a:gd name="T34" fmla="*/ 2 w 31"/>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1" h="18">
                  <a:moveTo>
                    <a:pt x="2" y="9"/>
                  </a:moveTo>
                  <a:lnTo>
                    <a:pt x="2" y="9"/>
                  </a:lnTo>
                  <a:lnTo>
                    <a:pt x="4" y="14"/>
                  </a:lnTo>
                  <a:lnTo>
                    <a:pt x="11" y="16"/>
                  </a:lnTo>
                  <a:lnTo>
                    <a:pt x="25" y="18"/>
                  </a:lnTo>
                  <a:lnTo>
                    <a:pt x="29" y="18"/>
                  </a:lnTo>
                  <a:lnTo>
                    <a:pt x="31" y="16"/>
                  </a:lnTo>
                  <a:lnTo>
                    <a:pt x="31" y="14"/>
                  </a:lnTo>
                  <a:lnTo>
                    <a:pt x="29" y="9"/>
                  </a:lnTo>
                  <a:lnTo>
                    <a:pt x="20" y="3"/>
                  </a:lnTo>
                  <a:lnTo>
                    <a:pt x="7" y="0"/>
                  </a:lnTo>
                  <a:lnTo>
                    <a:pt x="2"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8" name="Freeform 2925">
              <a:extLst>
                <a:ext uri="{FF2B5EF4-FFF2-40B4-BE49-F238E27FC236}">
                  <a16:creationId xmlns:a16="http://schemas.microsoft.com/office/drawing/2014/main" xmlns="" id="{5D8C52A8-0D56-C246-BDEA-06F704CF9C72}"/>
                </a:ext>
              </a:extLst>
            </p:cNvPr>
            <p:cNvSpPr>
              <a:spLocks/>
            </p:cNvSpPr>
            <p:nvPr/>
          </p:nvSpPr>
          <p:spPr bwMode="auto">
            <a:xfrm>
              <a:off x="3682" y="3057"/>
              <a:ext cx="31" cy="18"/>
            </a:xfrm>
            <a:custGeom>
              <a:avLst/>
              <a:gdLst>
                <a:gd name="T0" fmla="*/ 2 w 31"/>
                <a:gd name="T1" fmla="*/ 9 h 18"/>
                <a:gd name="T2" fmla="*/ 2 w 31"/>
                <a:gd name="T3" fmla="*/ 9 h 18"/>
                <a:gd name="T4" fmla="*/ 6 w 31"/>
                <a:gd name="T5" fmla="*/ 14 h 18"/>
                <a:gd name="T6" fmla="*/ 11 w 31"/>
                <a:gd name="T7" fmla="*/ 16 h 18"/>
                <a:gd name="T8" fmla="*/ 24 w 31"/>
                <a:gd name="T9" fmla="*/ 18 h 18"/>
                <a:gd name="T10" fmla="*/ 24 w 31"/>
                <a:gd name="T11" fmla="*/ 18 h 18"/>
                <a:gd name="T12" fmla="*/ 29 w 31"/>
                <a:gd name="T13" fmla="*/ 18 h 18"/>
                <a:gd name="T14" fmla="*/ 31 w 31"/>
                <a:gd name="T15" fmla="*/ 16 h 18"/>
                <a:gd name="T16" fmla="*/ 31 w 31"/>
                <a:gd name="T17" fmla="*/ 14 h 18"/>
                <a:gd name="T18" fmla="*/ 29 w 31"/>
                <a:gd name="T19" fmla="*/ 9 h 18"/>
                <a:gd name="T20" fmla="*/ 29 w 31"/>
                <a:gd name="T21" fmla="*/ 9 h 18"/>
                <a:gd name="T22" fmla="*/ 20 w 31"/>
                <a:gd name="T23" fmla="*/ 3 h 18"/>
                <a:gd name="T24" fmla="*/ 9 w 31"/>
                <a:gd name="T25" fmla="*/ 0 h 18"/>
                <a:gd name="T26" fmla="*/ 9 w 31"/>
                <a:gd name="T27" fmla="*/ 0 h 18"/>
                <a:gd name="T28" fmla="*/ 4 w 31"/>
                <a:gd name="T29" fmla="*/ 0 h 18"/>
                <a:gd name="T30" fmla="*/ 0 w 31"/>
                <a:gd name="T31" fmla="*/ 3 h 18"/>
                <a:gd name="T32" fmla="*/ 0 w 31"/>
                <a:gd name="T33" fmla="*/ 7 h 18"/>
                <a:gd name="T34" fmla="*/ 2 w 31"/>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1" h="18">
                  <a:moveTo>
                    <a:pt x="2" y="9"/>
                  </a:moveTo>
                  <a:lnTo>
                    <a:pt x="2" y="9"/>
                  </a:lnTo>
                  <a:lnTo>
                    <a:pt x="6" y="14"/>
                  </a:lnTo>
                  <a:lnTo>
                    <a:pt x="11" y="16"/>
                  </a:lnTo>
                  <a:lnTo>
                    <a:pt x="24" y="18"/>
                  </a:lnTo>
                  <a:lnTo>
                    <a:pt x="29" y="18"/>
                  </a:lnTo>
                  <a:lnTo>
                    <a:pt x="31" y="16"/>
                  </a:lnTo>
                  <a:lnTo>
                    <a:pt x="31" y="14"/>
                  </a:lnTo>
                  <a:lnTo>
                    <a:pt x="29" y="9"/>
                  </a:lnTo>
                  <a:lnTo>
                    <a:pt x="20" y="3"/>
                  </a:lnTo>
                  <a:lnTo>
                    <a:pt x="9" y="0"/>
                  </a:lnTo>
                  <a:lnTo>
                    <a:pt x="4"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09" name="Freeform 2926">
              <a:extLst>
                <a:ext uri="{FF2B5EF4-FFF2-40B4-BE49-F238E27FC236}">
                  <a16:creationId xmlns:a16="http://schemas.microsoft.com/office/drawing/2014/main" xmlns="" id="{734E0DB2-9F52-7149-8060-FCA09C502867}"/>
                </a:ext>
              </a:extLst>
            </p:cNvPr>
            <p:cNvSpPr>
              <a:spLocks/>
            </p:cNvSpPr>
            <p:nvPr/>
          </p:nvSpPr>
          <p:spPr bwMode="auto">
            <a:xfrm>
              <a:off x="3682" y="3057"/>
              <a:ext cx="31" cy="18"/>
            </a:xfrm>
            <a:custGeom>
              <a:avLst/>
              <a:gdLst>
                <a:gd name="T0" fmla="*/ 2 w 31"/>
                <a:gd name="T1" fmla="*/ 9 h 18"/>
                <a:gd name="T2" fmla="*/ 2 w 31"/>
                <a:gd name="T3" fmla="*/ 9 h 18"/>
                <a:gd name="T4" fmla="*/ 6 w 31"/>
                <a:gd name="T5" fmla="*/ 14 h 18"/>
                <a:gd name="T6" fmla="*/ 11 w 31"/>
                <a:gd name="T7" fmla="*/ 16 h 18"/>
                <a:gd name="T8" fmla="*/ 24 w 31"/>
                <a:gd name="T9" fmla="*/ 18 h 18"/>
                <a:gd name="T10" fmla="*/ 24 w 31"/>
                <a:gd name="T11" fmla="*/ 18 h 18"/>
                <a:gd name="T12" fmla="*/ 29 w 31"/>
                <a:gd name="T13" fmla="*/ 18 h 18"/>
                <a:gd name="T14" fmla="*/ 31 w 31"/>
                <a:gd name="T15" fmla="*/ 16 h 18"/>
                <a:gd name="T16" fmla="*/ 31 w 31"/>
                <a:gd name="T17" fmla="*/ 14 h 18"/>
                <a:gd name="T18" fmla="*/ 29 w 31"/>
                <a:gd name="T19" fmla="*/ 9 h 18"/>
                <a:gd name="T20" fmla="*/ 29 w 31"/>
                <a:gd name="T21" fmla="*/ 9 h 18"/>
                <a:gd name="T22" fmla="*/ 20 w 31"/>
                <a:gd name="T23" fmla="*/ 3 h 18"/>
                <a:gd name="T24" fmla="*/ 9 w 31"/>
                <a:gd name="T25" fmla="*/ 0 h 18"/>
                <a:gd name="T26" fmla="*/ 9 w 31"/>
                <a:gd name="T27" fmla="*/ 0 h 18"/>
                <a:gd name="T28" fmla="*/ 4 w 31"/>
                <a:gd name="T29" fmla="*/ 0 h 18"/>
                <a:gd name="T30" fmla="*/ 0 w 31"/>
                <a:gd name="T31" fmla="*/ 3 h 18"/>
                <a:gd name="T32" fmla="*/ 0 w 31"/>
                <a:gd name="T33" fmla="*/ 7 h 18"/>
                <a:gd name="T34" fmla="*/ 2 w 31"/>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1" h="18">
                  <a:moveTo>
                    <a:pt x="2" y="9"/>
                  </a:moveTo>
                  <a:lnTo>
                    <a:pt x="2" y="9"/>
                  </a:lnTo>
                  <a:lnTo>
                    <a:pt x="6" y="14"/>
                  </a:lnTo>
                  <a:lnTo>
                    <a:pt x="11" y="16"/>
                  </a:lnTo>
                  <a:lnTo>
                    <a:pt x="24" y="18"/>
                  </a:lnTo>
                  <a:lnTo>
                    <a:pt x="29" y="18"/>
                  </a:lnTo>
                  <a:lnTo>
                    <a:pt x="31" y="16"/>
                  </a:lnTo>
                  <a:lnTo>
                    <a:pt x="31" y="14"/>
                  </a:lnTo>
                  <a:lnTo>
                    <a:pt x="29" y="9"/>
                  </a:lnTo>
                  <a:lnTo>
                    <a:pt x="20" y="3"/>
                  </a:lnTo>
                  <a:lnTo>
                    <a:pt x="9" y="0"/>
                  </a:lnTo>
                  <a:lnTo>
                    <a:pt x="4"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0" name="Freeform 2927">
              <a:extLst>
                <a:ext uri="{FF2B5EF4-FFF2-40B4-BE49-F238E27FC236}">
                  <a16:creationId xmlns:a16="http://schemas.microsoft.com/office/drawing/2014/main" xmlns="" id="{E788CF09-5051-8345-B3D1-EFB275EA744C}"/>
                </a:ext>
              </a:extLst>
            </p:cNvPr>
            <p:cNvSpPr>
              <a:spLocks/>
            </p:cNvSpPr>
            <p:nvPr/>
          </p:nvSpPr>
          <p:spPr bwMode="auto">
            <a:xfrm>
              <a:off x="3655" y="3057"/>
              <a:ext cx="31" cy="21"/>
            </a:xfrm>
            <a:custGeom>
              <a:avLst/>
              <a:gdLst>
                <a:gd name="T0" fmla="*/ 2 w 31"/>
                <a:gd name="T1" fmla="*/ 9 h 21"/>
                <a:gd name="T2" fmla="*/ 2 w 31"/>
                <a:gd name="T3" fmla="*/ 9 h 21"/>
                <a:gd name="T4" fmla="*/ 6 w 31"/>
                <a:gd name="T5" fmla="*/ 14 h 21"/>
                <a:gd name="T6" fmla="*/ 11 w 31"/>
                <a:gd name="T7" fmla="*/ 16 h 21"/>
                <a:gd name="T8" fmla="*/ 24 w 31"/>
                <a:gd name="T9" fmla="*/ 21 h 21"/>
                <a:gd name="T10" fmla="*/ 24 w 31"/>
                <a:gd name="T11" fmla="*/ 21 h 21"/>
                <a:gd name="T12" fmla="*/ 29 w 31"/>
                <a:gd name="T13" fmla="*/ 18 h 21"/>
                <a:gd name="T14" fmla="*/ 31 w 31"/>
                <a:gd name="T15" fmla="*/ 16 h 21"/>
                <a:gd name="T16" fmla="*/ 31 w 31"/>
                <a:gd name="T17" fmla="*/ 14 h 21"/>
                <a:gd name="T18" fmla="*/ 29 w 31"/>
                <a:gd name="T19" fmla="*/ 9 h 21"/>
                <a:gd name="T20" fmla="*/ 29 w 31"/>
                <a:gd name="T21" fmla="*/ 9 h 21"/>
                <a:gd name="T22" fmla="*/ 20 w 31"/>
                <a:gd name="T23" fmla="*/ 3 h 21"/>
                <a:gd name="T24" fmla="*/ 9 w 31"/>
                <a:gd name="T25" fmla="*/ 0 h 21"/>
                <a:gd name="T26" fmla="*/ 9 w 31"/>
                <a:gd name="T27" fmla="*/ 0 h 21"/>
                <a:gd name="T28" fmla="*/ 4 w 31"/>
                <a:gd name="T29" fmla="*/ 3 h 21"/>
                <a:gd name="T30" fmla="*/ 2 w 31"/>
                <a:gd name="T31" fmla="*/ 3 h 21"/>
                <a:gd name="T32" fmla="*/ 0 w 31"/>
                <a:gd name="T33" fmla="*/ 7 h 21"/>
                <a:gd name="T34" fmla="*/ 2 w 31"/>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1" h="21">
                  <a:moveTo>
                    <a:pt x="2" y="9"/>
                  </a:moveTo>
                  <a:lnTo>
                    <a:pt x="2" y="9"/>
                  </a:lnTo>
                  <a:lnTo>
                    <a:pt x="6" y="14"/>
                  </a:lnTo>
                  <a:lnTo>
                    <a:pt x="11" y="16"/>
                  </a:lnTo>
                  <a:lnTo>
                    <a:pt x="24" y="21"/>
                  </a:lnTo>
                  <a:lnTo>
                    <a:pt x="29" y="18"/>
                  </a:lnTo>
                  <a:lnTo>
                    <a:pt x="31" y="16"/>
                  </a:lnTo>
                  <a:lnTo>
                    <a:pt x="31" y="14"/>
                  </a:lnTo>
                  <a:lnTo>
                    <a:pt x="29" y="9"/>
                  </a:lnTo>
                  <a:lnTo>
                    <a:pt x="20" y="3"/>
                  </a:lnTo>
                  <a:lnTo>
                    <a:pt x="9" y="0"/>
                  </a:lnTo>
                  <a:lnTo>
                    <a:pt x="4" y="3"/>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1" name="Freeform 2928">
              <a:extLst>
                <a:ext uri="{FF2B5EF4-FFF2-40B4-BE49-F238E27FC236}">
                  <a16:creationId xmlns:a16="http://schemas.microsoft.com/office/drawing/2014/main" xmlns="" id="{EE0A75E7-4FAC-CD4D-8B50-4F36DAAAC595}"/>
                </a:ext>
              </a:extLst>
            </p:cNvPr>
            <p:cNvSpPr>
              <a:spLocks/>
            </p:cNvSpPr>
            <p:nvPr/>
          </p:nvSpPr>
          <p:spPr bwMode="auto">
            <a:xfrm>
              <a:off x="3655" y="3057"/>
              <a:ext cx="31" cy="21"/>
            </a:xfrm>
            <a:custGeom>
              <a:avLst/>
              <a:gdLst>
                <a:gd name="T0" fmla="*/ 2 w 31"/>
                <a:gd name="T1" fmla="*/ 9 h 21"/>
                <a:gd name="T2" fmla="*/ 2 w 31"/>
                <a:gd name="T3" fmla="*/ 9 h 21"/>
                <a:gd name="T4" fmla="*/ 6 w 31"/>
                <a:gd name="T5" fmla="*/ 14 h 21"/>
                <a:gd name="T6" fmla="*/ 11 w 31"/>
                <a:gd name="T7" fmla="*/ 16 h 21"/>
                <a:gd name="T8" fmla="*/ 24 w 31"/>
                <a:gd name="T9" fmla="*/ 21 h 21"/>
                <a:gd name="T10" fmla="*/ 24 w 31"/>
                <a:gd name="T11" fmla="*/ 21 h 21"/>
                <a:gd name="T12" fmla="*/ 29 w 31"/>
                <a:gd name="T13" fmla="*/ 18 h 21"/>
                <a:gd name="T14" fmla="*/ 31 w 31"/>
                <a:gd name="T15" fmla="*/ 16 h 21"/>
                <a:gd name="T16" fmla="*/ 31 w 31"/>
                <a:gd name="T17" fmla="*/ 14 h 21"/>
                <a:gd name="T18" fmla="*/ 29 w 31"/>
                <a:gd name="T19" fmla="*/ 9 h 21"/>
                <a:gd name="T20" fmla="*/ 29 w 31"/>
                <a:gd name="T21" fmla="*/ 9 h 21"/>
                <a:gd name="T22" fmla="*/ 20 w 31"/>
                <a:gd name="T23" fmla="*/ 3 h 21"/>
                <a:gd name="T24" fmla="*/ 9 w 31"/>
                <a:gd name="T25" fmla="*/ 0 h 21"/>
                <a:gd name="T26" fmla="*/ 9 w 31"/>
                <a:gd name="T27" fmla="*/ 0 h 21"/>
                <a:gd name="T28" fmla="*/ 4 w 31"/>
                <a:gd name="T29" fmla="*/ 3 h 21"/>
                <a:gd name="T30" fmla="*/ 2 w 31"/>
                <a:gd name="T31" fmla="*/ 3 h 21"/>
                <a:gd name="T32" fmla="*/ 0 w 31"/>
                <a:gd name="T33" fmla="*/ 7 h 21"/>
                <a:gd name="T34" fmla="*/ 2 w 31"/>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1" h="21">
                  <a:moveTo>
                    <a:pt x="2" y="9"/>
                  </a:moveTo>
                  <a:lnTo>
                    <a:pt x="2" y="9"/>
                  </a:lnTo>
                  <a:lnTo>
                    <a:pt x="6" y="14"/>
                  </a:lnTo>
                  <a:lnTo>
                    <a:pt x="11" y="16"/>
                  </a:lnTo>
                  <a:lnTo>
                    <a:pt x="24" y="21"/>
                  </a:lnTo>
                  <a:lnTo>
                    <a:pt x="29" y="18"/>
                  </a:lnTo>
                  <a:lnTo>
                    <a:pt x="31" y="16"/>
                  </a:lnTo>
                  <a:lnTo>
                    <a:pt x="31" y="14"/>
                  </a:lnTo>
                  <a:lnTo>
                    <a:pt x="29" y="9"/>
                  </a:lnTo>
                  <a:lnTo>
                    <a:pt x="20" y="3"/>
                  </a:lnTo>
                  <a:lnTo>
                    <a:pt x="9" y="0"/>
                  </a:lnTo>
                  <a:lnTo>
                    <a:pt x="4" y="3"/>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2" name="Freeform 2929">
              <a:extLst>
                <a:ext uri="{FF2B5EF4-FFF2-40B4-BE49-F238E27FC236}">
                  <a16:creationId xmlns:a16="http://schemas.microsoft.com/office/drawing/2014/main" xmlns="" id="{65A4B086-8721-0D41-9AAB-6F5EB13E8341}"/>
                </a:ext>
              </a:extLst>
            </p:cNvPr>
            <p:cNvSpPr>
              <a:spLocks/>
            </p:cNvSpPr>
            <p:nvPr/>
          </p:nvSpPr>
          <p:spPr bwMode="auto">
            <a:xfrm>
              <a:off x="3630" y="3057"/>
              <a:ext cx="29" cy="21"/>
            </a:xfrm>
            <a:custGeom>
              <a:avLst/>
              <a:gdLst>
                <a:gd name="T0" fmla="*/ 2 w 29"/>
                <a:gd name="T1" fmla="*/ 12 h 21"/>
                <a:gd name="T2" fmla="*/ 2 w 29"/>
                <a:gd name="T3" fmla="*/ 12 h 21"/>
                <a:gd name="T4" fmla="*/ 4 w 29"/>
                <a:gd name="T5" fmla="*/ 14 h 21"/>
                <a:gd name="T6" fmla="*/ 9 w 29"/>
                <a:gd name="T7" fmla="*/ 18 h 21"/>
                <a:gd name="T8" fmla="*/ 22 w 29"/>
                <a:gd name="T9" fmla="*/ 21 h 21"/>
                <a:gd name="T10" fmla="*/ 22 w 29"/>
                <a:gd name="T11" fmla="*/ 21 h 21"/>
                <a:gd name="T12" fmla="*/ 27 w 29"/>
                <a:gd name="T13" fmla="*/ 18 h 21"/>
                <a:gd name="T14" fmla="*/ 29 w 29"/>
                <a:gd name="T15" fmla="*/ 16 h 21"/>
                <a:gd name="T16" fmla="*/ 29 w 29"/>
                <a:gd name="T17" fmla="*/ 14 h 21"/>
                <a:gd name="T18" fmla="*/ 27 w 29"/>
                <a:gd name="T19" fmla="*/ 9 h 21"/>
                <a:gd name="T20" fmla="*/ 27 w 29"/>
                <a:gd name="T21" fmla="*/ 9 h 21"/>
                <a:gd name="T22" fmla="*/ 18 w 29"/>
                <a:gd name="T23" fmla="*/ 5 h 21"/>
                <a:gd name="T24" fmla="*/ 7 w 29"/>
                <a:gd name="T25" fmla="*/ 0 h 21"/>
                <a:gd name="T26" fmla="*/ 7 w 29"/>
                <a:gd name="T27" fmla="*/ 0 h 21"/>
                <a:gd name="T28" fmla="*/ 2 w 29"/>
                <a:gd name="T29" fmla="*/ 3 h 21"/>
                <a:gd name="T30" fmla="*/ 0 w 29"/>
                <a:gd name="T31" fmla="*/ 5 h 21"/>
                <a:gd name="T32" fmla="*/ 0 w 29"/>
                <a:gd name="T33" fmla="*/ 7 h 21"/>
                <a:gd name="T34" fmla="*/ 2 w 29"/>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2" y="12"/>
                  </a:moveTo>
                  <a:lnTo>
                    <a:pt x="2" y="12"/>
                  </a:lnTo>
                  <a:lnTo>
                    <a:pt x="4" y="14"/>
                  </a:lnTo>
                  <a:lnTo>
                    <a:pt x="9" y="18"/>
                  </a:lnTo>
                  <a:lnTo>
                    <a:pt x="22" y="21"/>
                  </a:lnTo>
                  <a:lnTo>
                    <a:pt x="27" y="18"/>
                  </a:lnTo>
                  <a:lnTo>
                    <a:pt x="29" y="16"/>
                  </a:lnTo>
                  <a:lnTo>
                    <a:pt x="29" y="14"/>
                  </a:lnTo>
                  <a:lnTo>
                    <a:pt x="27" y="9"/>
                  </a:lnTo>
                  <a:lnTo>
                    <a:pt x="18" y="5"/>
                  </a:lnTo>
                  <a:lnTo>
                    <a:pt x="7" y="0"/>
                  </a:lnTo>
                  <a:lnTo>
                    <a:pt x="2" y="3"/>
                  </a:lnTo>
                  <a:lnTo>
                    <a:pt x="0" y="5"/>
                  </a:lnTo>
                  <a:lnTo>
                    <a:pt x="0" y="7"/>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3" name="Freeform 2930">
              <a:extLst>
                <a:ext uri="{FF2B5EF4-FFF2-40B4-BE49-F238E27FC236}">
                  <a16:creationId xmlns:a16="http://schemas.microsoft.com/office/drawing/2014/main" xmlns="" id="{271A0C9D-B0A1-9240-BD39-CD4354173AA7}"/>
                </a:ext>
              </a:extLst>
            </p:cNvPr>
            <p:cNvSpPr>
              <a:spLocks/>
            </p:cNvSpPr>
            <p:nvPr/>
          </p:nvSpPr>
          <p:spPr bwMode="auto">
            <a:xfrm>
              <a:off x="3630" y="3057"/>
              <a:ext cx="29" cy="21"/>
            </a:xfrm>
            <a:custGeom>
              <a:avLst/>
              <a:gdLst>
                <a:gd name="T0" fmla="*/ 2 w 29"/>
                <a:gd name="T1" fmla="*/ 12 h 21"/>
                <a:gd name="T2" fmla="*/ 2 w 29"/>
                <a:gd name="T3" fmla="*/ 12 h 21"/>
                <a:gd name="T4" fmla="*/ 4 w 29"/>
                <a:gd name="T5" fmla="*/ 14 h 21"/>
                <a:gd name="T6" fmla="*/ 9 w 29"/>
                <a:gd name="T7" fmla="*/ 18 h 21"/>
                <a:gd name="T8" fmla="*/ 22 w 29"/>
                <a:gd name="T9" fmla="*/ 21 h 21"/>
                <a:gd name="T10" fmla="*/ 22 w 29"/>
                <a:gd name="T11" fmla="*/ 21 h 21"/>
                <a:gd name="T12" fmla="*/ 27 w 29"/>
                <a:gd name="T13" fmla="*/ 18 h 21"/>
                <a:gd name="T14" fmla="*/ 29 w 29"/>
                <a:gd name="T15" fmla="*/ 16 h 21"/>
                <a:gd name="T16" fmla="*/ 29 w 29"/>
                <a:gd name="T17" fmla="*/ 14 h 21"/>
                <a:gd name="T18" fmla="*/ 27 w 29"/>
                <a:gd name="T19" fmla="*/ 9 h 21"/>
                <a:gd name="T20" fmla="*/ 27 w 29"/>
                <a:gd name="T21" fmla="*/ 9 h 21"/>
                <a:gd name="T22" fmla="*/ 18 w 29"/>
                <a:gd name="T23" fmla="*/ 5 h 21"/>
                <a:gd name="T24" fmla="*/ 7 w 29"/>
                <a:gd name="T25" fmla="*/ 0 h 21"/>
                <a:gd name="T26" fmla="*/ 7 w 29"/>
                <a:gd name="T27" fmla="*/ 0 h 21"/>
                <a:gd name="T28" fmla="*/ 2 w 29"/>
                <a:gd name="T29" fmla="*/ 3 h 21"/>
                <a:gd name="T30" fmla="*/ 0 w 29"/>
                <a:gd name="T31" fmla="*/ 5 h 21"/>
                <a:gd name="T32" fmla="*/ 0 w 29"/>
                <a:gd name="T33" fmla="*/ 7 h 21"/>
                <a:gd name="T34" fmla="*/ 2 w 29"/>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2" y="12"/>
                  </a:moveTo>
                  <a:lnTo>
                    <a:pt x="2" y="12"/>
                  </a:lnTo>
                  <a:lnTo>
                    <a:pt x="4" y="14"/>
                  </a:lnTo>
                  <a:lnTo>
                    <a:pt x="9" y="18"/>
                  </a:lnTo>
                  <a:lnTo>
                    <a:pt x="22" y="21"/>
                  </a:lnTo>
                  <a:lnTo>
                    <a:pt x="27" y="18"/>
                  </a:lnTo>
                  <a:lnTo>
                    <a:pt x="29" y="16"/>
                  </a:lnTo>
                  <a:lnTo>
                    <a:pt x="29" y="14"/>
                  </a:lnTo>
                  <a:lnTo>
                    <a:pt x="27" y="9"/>
                  </a:lnTo>
                  <a:lnTo>
                    <a:pt x="18" y="5"/>
                  </a:lnTo>
                  <a:lnTo>
                    <a:pt x="7" y="0"/>
                  </a:lnTo>
                  <a:lnTo>
                    <a:pt x="2" y="3"/>
                  </a:lnTo>
                  <a:lnTo>
                    <a:pt x="0" y="5"/>
                  </a:lnTo>
                  <a:lnTo>
                    <a:pt x="0" y="7"/>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4" name="Freeform 2931">
              <a:extLst>
                <a:ext uri="{FF2B5EF4-FFF2-40B4-BE49-F238E27FC236}">
                  <a16:creationId xmlns:a16="http://schemas.microsoft.com/office/drawing/2014/main" xmlns="" id="{270AB5E2-5D62-0E44-A273-B2C5F5F90B10}"/>
                </a:ext>
              </a:extLst>
            </p:cNvPr>
            <p:cNvSpPr>
              <a:spLocks/>
            </p:cNvSpPr>
            <p:nvPr/>
          </p:nvSpPr>
          <p:spPr bwMode="auto">
            <a:xfrm>
              <a:off x="3603" y="3060"/>
              <a:ext cx="29" cy="18"/>
            </a:xfrm>
            <a:custGeom>
              <a:avLst/>
              <a:gdLst>
                <a:gd name="T0" fmla="*/ 2 w 29"/>
                <a:gd name="T1" fmla="*/ 9 h 18"/>
                <a:gd name="T2" fmla="*/ 2 w 29"/>
                <a:gd name="T3" fmla="*/ 9 h 18"/>
                <a:gd name="T4" fmla="*/ 7 w 29"/>
                <a:gd name="T5" fmla="*/ 11 h 18"/>
                <a:gd name="T6" fmla="*/ 11 w 29"/>
                <a:gd name="T7" fmla="*/ 15 h 18"/>
                <a:gd name="T8" fmla="*/ 22 w 29"/>
                <a:gd name="T9" fmla="*/ 18 h 18"/>
                <a:gd name="T10" fmla="*/ 22 w 29"/>
                <a:gd name="T11" fmla="*/ 18 h 18"/>
                <a:gd name="T12" fmla="*/ 27 w 29"/>
                <a:gd name="T13" fmla="*/ 18 h 18"/>
                <a:gd name="T14" fmla="*/ 29 w 29"/>
                <a:gd name="T15" fmla="*/ 15 h 18"/>
                <a:gd name="T16" fmla="*/ 29 w 29"/>
                <a:gd name="T17" fmla="*/ 11 h 18"/>
                <a:gd name="T18" fmla="*/ 27 w 29"/>
                <a:gd name="T19" fmla="*/ 9 h 18"/>
                <a:gd name="T20" fmla="*/ 27 w 29"/>
                <a:gd name="T21" fmla="*/ 9 h 18"/>
                <a:gd name="T22" fmla="*/ 20 w 29"/>
                <a:gd name="T23" fmla="*/ 2 h 18"/>
                <a:gd name="T24" fmla="*/ 9 w 29"/>
                <a:gd name="T25" fmla="*/ 0 h 18"/>
                <a:gd name="T26" fmla="*/ 9 w 29"/>
                <a:gd name="T27" fmla="*/ 0 h 18"/>
                <a:gd name="T28" fmla="*/ 4 w 29"/>
                <a:gd name="T29" fmla="*/ 0 h 18"/>
                <a:gd name="T30" fmla="*/ 2 w 29"/>
                <a:gd name="T31" fmla="*/ 2 h 18"/>
                <a:gd name="T32" fmla="*/ 0 w 29"/>
                <a:gd name="T33" fmla="*/ 4 h 18"/>
                <a:gd name="T34" fmla="*/ 2 w 29"/>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18">
                  <a:moveTo>
                    <a:pt x="2" y="9"/>
                  </a:moveTo>
                  <a:lnTo>
                    <a:pt x="2" y="9"/>
                  </a:lnTo>
                  <a:lnTo>
                    <a:pt x="7" y="11"/>
                  </a:lnTo>
                  <a:lnTo>
                    <a:pt x="11" y="15"/>
                  </a:lnTo>
                  <a:lnTo>
                    <a:pt x="22" y="18"/>
                  </a:lnTo>
                  <a:lnTo>
                    <a:pt x="27" y="18"/>
                  </a:lnTo>
                  <a:lnTo>
                    <a:pt x="29" y="15"/>
                  </a:lnTo>
                  <a:lnTo>
                    <a:pt x="29" y="11"/>
                  </a:lnTo>
                  <a:lnTo>
                    <a:pt x="27" y="9"/>
                  </a:lnTo>
                  <a:lnTo>
                    <a:pt x="20" y="2"/>
                  </a:lnTo>
                  <a:lnTo>
                    <a:pt x="9" y="0"/>
                  </a:lnTo>
                  <a:lnTo>
                    <a:pt x="4"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5" name="Freeform 2932">
              <a:extLst>
                <a:ext uri="{FF2B5EF4-FFF2-40B4-BE49-F238E27FC236}">
                  <a16:creationId xmlns:a16="http://schemas.microsoft.com/office/drawing/2014/main" xmlns="" id="{1EF068EB-105E-9C4D-87F5-9FF71E0B3B51}"/>
                </a:ext>
              </a:extLst>
            </p:cNvPr>
            <p:cNvSpPr>
              <a:spLocks/>
            </p:cNvSpPr>
            <p:nvPr/>
          </p:nvSpPr>
          <p:spPr bwMode="auto">
            <a:xfrm>
              <a:off x="3603" y="3060"/>
              <a:ext cx="29" cy="18"/>
            </a:xfrm>
            <a:custGeom>
              <a:avLst/>
              <a:gdLst>
                <a:gd name="T0" fmla="*/ 2 w 29"/>
                <a:gd name="T1" fmla="*/ 9 h 18"/>
                <a:gd name="T2" fmla="*/ 2 w 29"/>
                <a:gd name="T3" fmla="*/ 9 h 18"/>
                <a:gd name="T4" fmla="*/ 7 w 29"/>
                <a:gd name="T5" fmla="*/ 11 h 18"/>
                <a:gd name="T6" fmla="*/ 11 w 29"/>
                <a:gd name="T7" fmla="*/ 15 h 18"/>
                <a:gd name="T8" fmla="*/ 22 w 29"/>
                <a:gd name="T9" fmla="*/ 18 h 18"/>
                <a:gd name="T10" fmla="*/ 22 w 29"/>
                <a:gd name="T11" fmla="*/ 18 h 18"/>
                <a:gd name="T12" fmla="*/ 27 w 29"/>
                <a:gd name="T13" fmla="*/ 18 h 18"/>
                <a:gd name="T14" fmla="*/ 29 w 29"/>
                <a:gd name="T15" fmla="*/ 15 h 18"/>
                <a:gd name="T16" fmla="*/ 29 w 29"/>
                <a:gd name="T17" fmla="*/ 11 h 18"/>
                <a:gd name="T18" fmla="*/ 27 w 29"/>
                <a:gd name="T19" fmla="*/ 9 h 18"/>
                <a:gd name="T20" fmla="*/ 27 w 29"/>
                <a:gd name="T21" fmla="*/ 9 h 18"/>
                <a:gd name="T22" fmla="*/ 20 w 29"/>
                <a:gd name="T23" fmla="*/ 2 h 18"/>
                <a:gd name="T24" fmla="*/ 9 w 29"/>
                <a:gd name="T25" fmla="*/ 0 h 18"/>
                <a:gd name="T26" fmla="*/ 9 w 29"/>
                <a:gd name="T27" fmla="*/ 0 h 18"/>
                <a:gd name="T28" fmla="*/ 4 w 29"/>
                <a:gd name="T29" fmla="*/ 0 h 18"/>
                <a:gd name="T30" fmla="*/ 2 w 29"/>
                <a:gd name="T31" fmla="*/ 2 h 18"/>
                <a:gd name="T32" fmla="*/ 0 w 29"/>
                <a:gd name="T33" fmla="*/ 4 h 18"/>
                <a:gd name="T34" fmla="*/ 2 w 29"/>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18">
                  <a:moveTo>
                    <a:pt x="2" y="9"/>
                  </a:moveTo>
                  <a:lnTo>
                    <a:pt x="2" y="9"/>
                  </a:lnTo>
                  <a:lnTo>
                    <a:pt x="7" y="11"/>
                  </a:lnTo>
                  <a:lnTo>
                    <a:pt x="11" y="15"/>
                  </a:lnTo>
                  <a:lnTo>
                    <a:pt x="22" y="18"/>
                  </a:lnTo>
                  <a:lnTo>
                    <a:pt x="27" y="18"/>
                  </a:lnTo>
                  <a:lnTo>
                    <a:pt x="29" y="15"/>
                  </a:lnTo>
                  <a:lnTo>
                    <a:pt x="29" y="11"/>
                  </a:lnTo>
                  <a:lnTo>
                    <a:pt x="27" y="9"/>
                  </a:lnTo>
                  <a:lnTo>
                    <a:pt x="20" y="2"/>
                  </a:lnTo>
                  <a:lnTo>
                    <a:pt x="9" y="0"/>
                  </a:lnTo>
                  <a:lnTo>
                    <a:pt x="4"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6" name="Freeform 2933">
              <a:extLst>
                <a:ext uri="{FF2B5EF4-FFF2-40B4-BE49-F238E27FC236}">
                  <a16:creationId xmlns:a16="http://schemas.microsoft.com/office/drawing/2014/main" xmlns="" id="{1F1ECB4E-F757-DE4A-96F3-A539AB09A0F6}"/>
                </a:ext>
              </a:extLst>
            </p:cNvPr>
            <p:cNvSpPr>
              <a:spLocks/>
            </p:cNvSpPr>
            <p:nvPr/>
          </p:nvSpPr>
          <p:spPr bwMode="auto">
            <a:xfrm>
              <a:off x="3578" y="3060"/>
              <a:ext cx="29" cy="18"/>
            </a:xfrm>
            <a:custGeom>
              <a:avLst/>
              <a:gdLst>
                <a:gd name="T0" fmla="*/ 2 w 29"/>
                <a:gd name="T1" fmla="*/ 9 h 18"/>
                <a:gd name="T2" fmla="*/ 2 w 29"/>
                <a:gd name="T3" fmla="*/ 9 h 18"/>
                <a:gd name="T4" fmla="*/ 7 w 29"/>
                <a:gd name="T5" fmla="*/ 13 h 18"/>
                <a:gd name="T6" fmla="*/ 11 w 29"/>
                <a:gd name="T7" fmla="*/ 15 h 18"/>
                <a:gd name="T8" fmla="*/ 23 w 29"/>
                <a:gd name="T9" fmla="*/ 18 h 18"/>
                <a:gd name="T10" fmla="*/ 23 w 29"/>
                <a:gd name="T11" fmla="*/ 18 h 18"/>
                <a:gd name="T12" fmla="*/ 25 w 29"/>
                <a:gd name="T13" fmla="*/ 18 h 18"/>
                <a:gd name="T14" fmla="*/ 29 w 29"/>
                <a:gd name="T15" fmla="*/ 15 h 18"/>
                <a:gd name="T16" fmla="*/ 29 w 29"/>
                <a:gd name="T17" fmla="*/ 11 h 18"/>
                <a:gd name="T18" fmla="*/ 27 w 29"/>
                <a:gd name="T19" fmla="*/ 9 h 18"/>
                <a:gd name="T20" fmla="*/ 27 w 29"/>
                <a:gd name="T21" fmla="*/ 9 h 18"/>
                <a:gd name="T22" fmla="*/ 18 w 29"/>
                <a:gd name="T23" fmla="*/ 2 h 18"/>
                <a:gd name="T24" fmla="*/ 9 w 29"/>
                <a:gd name="T25" fmla="*/ 0 h 18"/>
                <a:gd name="T26" fmla="*/ 9 w 29"/>
                <a:gd name="T27" fmla="*/ 0 h 18"/>
                <a:gd name="T28" fmla="*/ 5 w 29"/>
                <a:gd name="T29" fmla="*/ 0 h 18"/>
                <a:gd name="T30" fmla="*/ 2 w 29"/>
                <a:gd name="T31" fmla="*/ 2 h 18"/>
                <a:gd name="T32" fmla="*/ 0 w 29"/>
                <a:gd name="T33" fmla="*/ 4 h 18"/>
                <a:gd name="T34" fmla="*/ 2 w 29"/>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18">
                  <a:moveTo>
                    <a:pt x="2" y="9"/>
                  </a:moveTo>
                  <a:lnTo>
                    <a:pt x="2" y="9"/>
                  </a:lnTo>
                  <a:lnTo>
                    <a:pt x="7" y="13"/>
                  </a:lnTo>
                  <a:lnTo>
                    <a:pt x="11" y="15"/>
                  </a:lnTo>
                  <a:lnTo>
                    <a:pt x="23" y="18"/>
                  </a:lnTo>
                  <a:lnTo>
                    <a:pt x="25" y="18"/>
                  </a:lnTo>
                  <a:lnTo>
                    <a:pt x="29" y="15"/>
                  </a:lnTo>
                  <a:lnTo>
                    <a:pt x="29" y="11"/>
                  </a:lnTo>
                  <a:lnTo>
                    <a:pt x="27" y="9"/>
                  </a:lnTo>
                  <a:lnTo>
                    <a:pt x="18" y="2"/>
                  </a:lnTo>
                  <a:lnTo>
                    <a:pt x="9" y="0"/>
                  </a:lnTo>
                  <a:lnTo>
                    <a:pt x="5"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7" name="Freeform 2934">
              <a:extLst>
                <a:ext uri="{FF2B5EF4-FFF2-40B4-BE49-F238E27FC236}">
                  <a16:creationId xmlns:a16="http://schemas.microsoft.com/office/drawing/2014/main" xmlns="" id="{CAC0C6FE-F5E5-7F4A-8213-FC20E1045412}"/>
                </a:ext>
              </a:extLst>
            </p:cNvPr>
            <p:cNvSpPr>
              <a:spLocks/>
            </p:cNvSpPr>
            <p:nvPr/>
          </p:nvSpPr>
          <p:spPr bwMode="auto">
            <a:xfrm>
              <a:off x="3578" y="3060"/>
              <a:ext cx="29" cy="18"/>
            </a:xfrm>
            <a:custGeom>
              <a:avLst/>
              <a:gdLst>
                <a:gd name="T0" fmla="*/ 2 w 29"/>
                <a:gd name="T1" fmla="*/ 9 h 18"/>
                <a:gd name="T2" fmla="*/ 2 w 29"/>
                <a:gd name="T3" fmla="*/ 9 h 18"/>
                <a:gd name="T4" fmla="*/ 7 w 29"/>
                <a:gd name="T5" fmla="*/ 13 h 18"/>
                <a:gd name="T6" fmla="*/ 11 w 29"/>
                <a:gd name="T7" fmla="*/ 15 h 18"/>
                <a:gd name="T8" fmla="*/ 23 w 29"/>
                <a:gd name="T9" fmla="*/ 18 h 18"/>
                <a:gd name="T10" fmla="*/ 23 w 29"/>
                <a:gd name="T11" fmla="*/ 18 h 18"/>
                <a:gd name="T12" fmla="*/ 25 w 29"/>
                <a:gd name="T13" fmla="*/ 18 h 18"/>
                <a:gd name="T14" fmla="*/ 29 w 29"/>
                <a:gd name="T15" fmla="*/ 15 h 18"/>
                <a:gd name="T16" fmla="*/ 29 w 29"/>
                <a:gd name="T17" fmla="*/ 11 h 18"/>
                <a:gd name="T18" fmla="*/ 27 w 29"/>
                <a:gd name="T19" fmla="*/ 9 h 18"/>
                <a:gd name="T20" fmla="*/ 27 w 29"/>
                <a:gd name="T21" fmla="*/ 9 h 18"/>
                <a:gd name="T22" fmla="*/ 18 w 29"/>
                <a:gd name="T23" fmla="*/ 2 h 18"/>
                <a:gd name="T24" fmla="*/ 9 w 29"/>
                <a:gd name="T25" fmla="*/ 0 h 18"/>
                <a:gd name="T26" fmla="*/ 9 w 29"/>
                <a:gd name="T27" fmla="*/ 0 h 18"/>
                <a:gd name="T28" fmla="*/ 5 w 29"/>
                <a:gd name="T29" fmla="*/ 0 h 18"/>
                <a:gd name="T30" fmla="*/ 2 w 29"/>
                <a:gd name="T31" fmla="*/ 2 h 18"/>
                <a:gd name="T32" fmla="*/ 0 w 29"/>
                <a:gd name="T33" fmla="*/ 4 h 18"/>
                <a:gd name="T34" fmla="*/ 2 w 29"/>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18">
                  <a:moveTo>
                    <a:pt x="2" y="9"/>
                  </a:moveTo>
                  <a:lnTo>
                    <a:pt x="2" y="9"/>
                  </a:lnTo>
                  <a:lnTo>
                    <a:pt x="7" y="13"/>
                  </a:lnTo>
                  <a:lnTo>
                    <a:pt x="11" y="15"/>
                  </a:lnTo>
                  <a:lnTo>
                    <a:pt x="23" y="18"/>
                  </a:lnTo>
                  <a:lnTo>
                    <a:pt x="25" y="18"/>
                  </a:lnTo>
                  <a:lnTo>
                    <a:pt x="29" y="15"/>
                  </a:lnTo>
                  <a:lnTo>
                    <a:pt x="29" y="11"/>
                  </a:lnTo>
                  <a:lnTo>
                    <a:pt x="27" y="9"/>
                  </a:lnTo>
                  <a:lnTo>
                    <a:pt x="18" y="2"/>
                  </a:lnTo>
                  <a:lnTo>
                    <a:pt x="9" y="0"/>
                  </a:lnTo>
                  <a:lnTo>
                    <a:pt x="5"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8" name="Freeform 2935">
              <a:extLst>
                <a:ext uri="{FF2B5EF4-FFF2-40B4-BE49-F238E27FC236}">
                  <a16:creationId xmlns:a16="http://schemas.microsoft.com/office/drawing/2014/main" xmlns="" id="{2397F6B6-2366-A54D-B366-4DEB6B6776CA}"/>
                </a:ext>
              </a:extLst>
            </p:cNvPr>
            <p:cNvSpPr>
              <a:spLocks/>
            </p:cNvSpPr>
            <p:nvPr/>
          </p:nvSpPr>
          <p:spPr bwMode="auto">
            <a:xfrm>
              <a:off x="3555" y="3060"/>
              <a:ext cx="28" cy="18"/>
            </a:xfrm>
            <a:custGeom>
              <a:avLst/>
              <a:gdLst>
                <a:gd name="T0" fmla="*/ 0 w 28"/>
                <a:gd name="T1" fmla="*/ 9 h 18"/>
                <a:gd name="T2" fmla="*/ 0 w 28"/>
                <a:gd name="T3" fmla="*/ 9 h 18"/>
                <a:gd name="T4" fmla="*/ 5 w 28"/>
                <a:gd name="T5" fmla="*/ 13 h 18"/>
                <a:gd name="T6" fmla="*/ 9 w 28"/>
                <a:gd name="T7" fmla="*/ 15 h 18"/>
                <a:gd name="T8" fmla="*/ 19 w 28"/>
                <a:gd name="T9" fmla="*/ 18 h 18"/>
                <a:gd name="T10" fmla="*/ 19 w 28"/>
                <a:gd name="T11" fmla="*/ 18 h 18"/>
                <a:gd name="T12" fmla="*/ 23 w 28"/>
                <a:gd name="T13" fmla="*/ 18 h 18"/>
                <a:gd name="T14" fmla="*/ 25 w 28"/>
                <a:gd name="T15" fmla="*/ 15 h 18"/>
                <a:gd name="T16" fmla="*/ 28 w 28"/>
                <a:gd name="T17" fmla="*/ 13 h 18"/>
                <a:gd name="T18" fmla="*/ 25 w 28"/>
                <a:gd name="T19" fmla="*/ 9 h 18"/>
                <a:gd name="T20" fmla="*/ 25 w 28"/>
                <a:gd name="T21" fmla="*/ 9 h 18"/>
                <a:gd name="T22" fmla="*/ 16 w 28"/>
                <a:gd name="T23" fmla="*/ 2 h 18"/>
                <a:gd name="T24" fmla="*/ 7 w 28"/>
                <a:gd name="T25" fmla="*/ 0 h 18"/>
                <a:gd name="T26" fmla="*/ 7 w 28"/>
                <a:gd name="T27" fmla="*/ 0 h 18"/>
                <a:gd name="T28" fmla="*/ 3 w 28"/>
                <a:gd name="T29" fmla="*/ 0 h 18"/>
                <a:gd name="T30" fmla="*/ 0 w 28"/>
                <a:gd name="T31" fmla="*/ 2 h 18"/>
                <a:gd name="T32" fmla="*/ 0 w 28"/>
                <a:gd name="T33" fmla="*/ 4 h 18"/>
                <a:gd name="T34" fmla="*/ 0 w 2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18">
                  <a:moveTo>
                    <a:pt x="0" y="9"/>
                  </a:moveTo>
                  <a:lnTo>
                    <a:pt x="0" y="9"/>
                  </a:lnTo>
                  <a:lnTo>
                    <a:pt x="5" y="13"/>
                  </a:lnTo>
                  <a:lnTo>
                    <a:pt x="9" y="15"/>
                  </a:lnTo>
                  <a:lnTo>
                    <a:pt x="19" y="18"/>
                  </a:lnTo>
                  <a:lnTo>
                    <a:pt x="23" y="18"/>
                  </a:lnTo>
                  <a:lnTo>
                    <a:pt x="25" y="15"/>
                  </a:lnTo>
                  <a:lnTo>
                    <a:pt x="28" y="13"/>
                  </a:lnTo>
                  <a:lnTo>
                    <a:pt x="25" y="9"/>
                  </a:lnTo>
                  <a:lnTo>
                    <a:pt x="16" y="2"/>
                  </a:lnTo>
                  <a:lnTo>
                    <a:pt x="7" y="0"/>
                  </a:lnTo>
                  <a:lnTo>
                    <a:pt x="3"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19" name="Freeform 2936">
              <a:extLst>
                <a:ext uri="{FF2B5EF4-FFF2-40B4-BE49-F238E27FC236}">
                  <a16:creationId xmlns:a16="http://schemas.microsoft.com/office/drawing/2014/main" xmlns="" id="{F1313AB0-BA06-4F44-8731-C252E28DD860}"/>
                </a:ext>
              </a:extLst>
            </p:cNvPr>
            <p:cNvSpPr>
              <a:spLocks/>
            </p:cNvSpPr>
            <p:nvPr/>
          </p:nvSpPr>
          <p:spPr bwMode="auto">
            <a:xfrm>
              <a:off x="3555" y="3060"/>
              <a:ext cx="28" cy="18"/>
            </a:xfrm>
            <a:custGeom>
              <a:avLst/>
              <a:gdLst>
                <a:gd name="T0" fmla="*/ 0 w 28"/>
                <a:gd name="T1" fmla="*/ 9 h 18"/>
                <a:gd name="T2" fmla="*/ 0 w 28"/>
                <a:gd name="T3" fmla="*/ 9 h 18"/>
                <a:gd name="T4" fmla="*/ 5 w 28"/>
                <a:gd name="T5" fmla="*/ 13 h 18"/>
                <a:gd name="T6" fmla="*/ 9 w 28"/>
                <a:gd name="T7" fmla="*/ 15 h 18"/>
                <a:gd name="T8" fmla="*/ 19 w 28"/>
                <a:gd name="T9" fmla="*/ 18 h 18"/>
                <a:gd name="T10" fmla="*/ 19 w 28"/>
                <a:gd name="T11" fmla="*/ 18 h 18"/>
                <a:gd name="T12" fmla="*/ 23 w 28"/>
                <a:gd name="T13" fmla="*/ 18 h 18"/>
                <a:gd name="T14" fmla="*/ 25 w 28"/>
                <a:gd name="T15" fmla="*/ 15 h 18"/>
                <a:gd name="T16" fmla="*/ 28 w 28"/>
                <a:gd name="T17" fmla="*/ 13 h 18"/>
                <a:gd name="T18" fmla="*/ 25 w 28"/>
                <a:gd name="T19" fmla="*/ 9 h 18"/>
                <a:gd name="T20" fmla="*/ 25 w 28"/>
                <a:gd name="T21" fmla="*/ 9 h 18"/>
                <a:gd name="T22" fmla="*/ 16 w 28"/>
                <a:gd name="T23" fmla="*/ 2 h 18"/>
                <a:gd name="T24" fmla="*/ 7 w 28"/>
                <a:gd name="T25" fmla="*/ 0 h 18"/>
                <a:gd name="T26" fmla="*/ 7 w 28"/>
                <a:gd name="T27" fmla="*/ 0 h 18"/>
                <a:gd name="T28" fmla="*/ 3 w 28"/>
                <a:gd name="T29" fmla="*/ 0 h 18"/>
                <a:gd name="T30" fmla="*/ 0 w 28"/>
                <a:gd name="T31" fmla="*/ 2 h 18"/>
                <a:gd name="T32" fmla="*/ 0 w 28"/>
                <a:gd name="T33" fmla="*/ 4 h 18"/>
                <a:gd name="T34" fmla="*/ 0 w 2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18">
                  <a:moveTo>
                    <a:pt x="0" y="9"/>
                  </a:moveTo>
                  <a:lnTo>
                    <a:pt x="0" y="9"/>
                  </a:lnTo>
                  <a:lnTo>
                    <a:pt x="5" y="13"/>
                  </a:lnTo>
                  <a:lnTo>
                    <a:pt x="9" y="15"/>
                  </a:lnTo>
                  <a:lnTo>
                    <a:pt x="19" y="18"/>
                  </a:lnTo>
                  <a:lnTo>
                    <a:pt x="23" y="18"/>
                  </a:lnTo>
                  <a:lnTo>
                    <a:pt x="25" y="15"/>
                  </a:lnTo>
                  <a:lnTo>
                    <a:pt x="28" y="13"/>
                  </a:lnTo>
                  <a:lnTo>
                    <a:pt x="25" y="9"/>
                  </a:lnTo>
                  <a:lnTo>
                    <a:pt x="16" y="2"/>
                  </a:lnTo>
                  <a:lnTo>
                    <a:pt x="7" y="0"/>
                  </a:lnTo>
                  <a:lnTo>
                    <a:pt x="3"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0" name="Freeform 2937">
              <a:extLst>
                <a:ext uri="{FF2B5EF4-FFF2-40B4-BE49-F238E27FC236}">
                  <a16:creationId xmlns:a16="http://schemas.microsoft.com/office/drawing/2014/main" xmlns="" id="{4973D03C-5E38-844E-9142-FB6EDD820037}"/>
                </a:ext>
              </a:extLst>
            </p:cNvPr>
            <p:cNvSpPr>
              <a:spLocks/>
            </p:cNvSpPr>
            <p:nvPr/>
          </p:nvSpPr>
          <p:spPr bwMode="auto">
            <a:xfrm>
              <a:off x="3531" y="3060"/>
              <a:ext cx="27" cy="18"/>
            </a:xfrm>
            <a:custGeom>
              <a:avLst/>
              <a:gdLst>
                <a:gd name="T0" fmla="*/ 2 w 27"/>
                <a:gd name="T1" fmla="*/ 9 h 18"/>
                <a:gd name="T2" fmla="*/ 2 w 27"/>
                <a:gd name="T3" fmla="*/ 9 h 18"/>
                <a:gd name="T4" fmla="*/ 4 w 27"/>
                <a:gd name="T5" fmla="*/ 13 h 18"/>
                <a:gd name="T6" fmla="*/ 9 w 27"/>
                <a:gd name="T7" fmla="*/ 15 h 18"/>
                <a:gd name="T8" fmla="*/ 20 w 27"/>
                <a:gd name="T9" fmla="*/ 18 h 18"/>
                <a:gd name="T10" fmla="*/ 20 w 27"/>
                <a:gd name="T11" fmla="*/ 18 h 18"/>
                <a:gd name="T12" fmla="*/ 24 w 27"/>
                <a:gd name="T13" fmla="*/ 18 h 18"/>
                <a:gd name="T14" fmla="*/ 27 w 27"/>
                <a:gd name="T15" fmla="*/ 15 h 18"/>
                <a:gd name="T16" fmla="*/ 27 w 27"/>
                <a:gd name="T17" fmla="*/ 13 h 18"/>
                <a:gd name="T18" fmla="*/ 24 w 27"/>
                <a:gd name="T19" fmla="*/ 9 h 18"/>
                <a:gd name="T20" fmla="*/ 24 w 27"/>
                <a:gd name="T21" fmla="*/ 9 h 18"/>
                <a:gd name="T22" fmla="*/ 18 w 27"/>
                <a:gd name="T23" fmla="*/ 2 h 18"/>
                <a:gd name="T24" fmla="*/ 6 w 27"/>
                <a:gd name="T25" fmla="*/ 0 h 18"/>
                <a:gd name="T26" fmla="*/ 6 w 27"/>
                <a:gd name="T27" fmla="*/ 0 h 18"/>
                <a:gd name="T28" fmla="*/ 4 w 27"/>
                <a:gd name="T29" fmla="*/ 0 h 18"/>
                <a:gd name="T30" fmla="*/ 2 w 27"/>
                <a:gd name="T31" fmla="*/ 2 h 18"/>
                <a:gd name="T32" fmla="*/ 0 w 27"/>
                <a:gd name="T33" fmla="*/ 6 h 18"/>
                <a:gd name="T34" fmla="*/ 2 w 27"/>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7" h="18">
                  <a:moveTo>
                    <a:pt x="2" y="9"/>
                  </a:moveTo>
                  <a:lnTo>
                    <a:pt x="2" y="9"/>
                  </a:lnTo>
                  <a:lnTo>
                    <a:pt x="4" y="13"/>
                  </a:lnTo>
                  <a:lnTo>
                    <a:pt x="9" y="15"/>
                  </a:lnTo>
                  <a:lnTo>
                    <a:pt x="20" y="18"/>
                  </a:lnTo>
                  <a:lnTo>
                    <a:pt x="24" y="18"/>
                  </a:lnTo>
                  <a:lnTo>
                    <a:pt x="27" y="15"/>
                  </a:lnTo>
                  <a:lnTo>
                    <a:pt x="27" y="13"/>
                  </a:lnTo>
                  <a:lnTo>
                    <a:pt x="24" y="9"/>
                  </a:lnTo>
                  <a:lnTo>
                    <a:pt x="18" y="2"/>
                  </a:lnTo>
                  <a:lnTo>
                    <a:pt x="6" y="0"/>
                  </a:lnTo>
                  <a:lnTo>
                    <a:pt x="4" y="0"/>
                  </a:lnTo>
                  <a:lnTo>
                    <a:pt x="2"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1" name="Freeform 2938">
              <a:extLst>
                <a:ext uri="{FF2B5EF4-FFF2-40B4-BE49-F238E27FC236}">
                  <a16:creationId xmlns:a16="http://schemas.microsoft.com/office/drawing/2014/main" xmlns="" id="{E39C3624-189E-6E48-B167-023056BCF7F4}"/>
                </a:ext>
              </a:extLst>
            </p:cNvPr>
            <p:cNvSpPr>
              <a:spLocks/>
            </p:cNvSpPr>
            <p:nvPr/>
          </p:nvSpPr>
          <p:spPr bwMode="auto">
            <a:xfrm>
              <a:off x="3531" y="3060"/>
              <a:ext cx="27" cy="18"/>
            </a:xfrm>
            <a:custGeom>
              <a:avLst/>
              <a:gdLst>
                <a:gd name="T0" fmla="*/ 2 w 27"/>
                <a:gd name="T1" fmla="*/ 9 h 18"/>
                <a:gd name="T2" fmla="*/ 2 w 27"/>
                <a:gd name="T3" fmla="*/ 9 h 18"/>
                <a:gd name="T4" fmla="*/ 4 w 27"/>
                <a:gd name="T5" fmla="*/ 13 h 18"/>
                <a:gd name="T6" fmla="*/ 9 w 27"/>
                <a:gd name="T7" fmla="*/ 15 h 18"/>
                <a:gd name="T8" fmla="*/ 20 w 27"/>
                <a:gd name="T9" fmla="*/ 18 h 18"/>
                <a:gd name="T10" fmla="*/ 20 w 27"/>
                <a:gd name="T11" fmla="*/ 18 h 18"/>
                <a:gd name="T12" fmla="*/ 24 w 27"/>
                <a:gd name="T13" fmla="*/ 18 h 18"/>
                <a:gd name="T14" fmla="*/ 27 w 27"/>
                <a:gd name="T15" fmla="*/ 15 h 18"/>
                <a:gd name="T16" fmla="*/ 27 w 27"/>
                <a:gd name="T17" fmla="*/ 13 h 18"/>
                <a:gd name="T18" fmla="*/ 24 w 27"/>
                <a:gd name="T19" fmla="*/ 9 h 18"/>
                <a:gd name="T20" fmla="*/ 24 w 27"/>
                <a:gd name="T21" fmla="*/ 9 h 18"/>
                <a:gd name="T22" fmla="*/ 18 w 27"/>
                <a:gd name="T23" fmla="*/ 2 h 18"/>
                <a:gd name="T24" fmla="*/ 6 w 27"/>
                <a:gd name="T25" fmla="*/ 0 h 18"/>
                <a:gd name="T26" fmla="*/ 6 w 27"/>
                <a:gd name="T27" fmla="*/ 0 h 18"/>
                <a:gd name="T28" fmla="*/ 4 w 27"/>
                <a:gd name="T29" fmla="*/ 0 h 18"/>
                <a:gd name="T30" fmla="*/ 2 w 27"/>
                <a:gd name="T31" fmla="*/ 2 h 18"/>
                <a:gd name="T32" fmla="*/ 0 w 27"/>
                <a:gd name="T33" fmla="*/ 6 h 18"/>
                <a:gd name="T34" fmla="*/ 2 w 27"/>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7" h="18">
                  <a:moveTo>
                    <a:pt x="2" y="9"/>
                  </a:moveTo>
                  <a:lnTo>
                    <a:pt x="2" y="9"/>
                  </a:lnTo>
                  <a:lnTo>
                    <a:pt x="4" y="13"/>
                  </a:lnTo>
                  <a:lnTo>
                    <a:pt x="9" y="15"/>
                  </a:lnTo>
                  <a:lnTo>
                    <a:pt x="20" y="18"/>
                  </a:lnTo>
                  <a:lnTo>
                    <a:pt x="24" y="18"/>
                  </a:lnTo>
                  <a:lnTo>
                    <a:pt x="27" y="15"/>
                  </a:lnTo>
                  <a:lnTo>
                    <a:pt x="27" y="13"/>
                  </a:lnTo>
                  <a:lnTo>
                    <a:pt x="24" y="9"/>
                  </a:lnTo>
                  <a:lnTo>
                    <a:pt x="18" y="2"/>
                  </a:lnTo>
                  <a:lnTo>
                    <a:pt x="6" y="0"/>
                  </a:lnTo>
                  <a:lnTo>
                    <a:pt x="4" y="0"/>
                  </a:lnTo>
                  <a:lnTo>
                    <a:pt x="2"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2" name="Freeform 2939">
              <a:extLst>
                <a:ext uri="{FF2B5EF4-FFF2-40B4-BE49-F238E27FC236}">
                  <a16:creationId xmlns:a16="http://schemas.microsoft.com/office/drawing/2014/main" xmlns="" id="{4273C296-7709-7648-A4EF-2EDA49F7EB71}"/>
                </a:ext>
              </a:extLst>
            </p:cNvPr>
            <p:cNvSpPr>
              <a:spLocks/>
            </p:cNvSpPr>
            <p:nvPr/>
          </p:nvSpPr>
          <p:spPr bwMode="auto">
            <a:xfrm>
              <a:off x="3508" y="3060"/>
              <a:ext cx="25" cy="20"/>
            </a:xfrm>
            <a:custGeom>
              <a:avLst/>
              <a:gdLst>
                <a:gd name="T0" fmla="*/ 2 w 25"/>
                <a:gd name="T1" fmla="*/ 9 h 20"/>
                <a:gd name="T2" fmla="*/ 2 w 25"/>
                <a:gd name="T3" fmla="*/ 9 h 20"/>
                <a:gd name="T4" fmla="*/ 5 w 25"/>
                <a:gd name="T5" fmla="*/ 13 h 20"/>
                <a:gd name="T6" fmla="*/ 9 w 25"/>
                <a:gd name="T7" fmla="*/ 15 h 20"/>
                <a:gd name="T8" fmla="*/ 18 w 25"/>
                <a:gd name="T9" fmla="*/ 20 h 20"/>
                <a:gd name="T10" fmla="*/ 18 w 25"/>
                <a:gd name="T11" fmla="*/ 20 h 20"/>
                <a:gd name="T12" fmla="*/ 23 w 25"/>
                <a:gd name="T13" fmla="*/ 18 h 20"/>
                <a:gd name="T14" fmla="*/ 25 w 25"/>
                <a:gd name="T15" fmla="*/ 15 h 20"/>
                <a:gd name="T16" fmla="*/ 25 w 25"/>
                <a:gd name="T17" fmla="*/ 13 h 20"/>
                <a:gd name="T18" fmla="*/ 25 w 25"/>
                <a:gd name="T19" fmla="*/ 9 h 20"/>
                <a:gd name="T20" fmla="*/ 25 w 25"/>
                <a:gd name="T21" fmla="*/ 9 h 20"/>
                <a:gd name="T22" fmla="*/ 18 w 25"/>
                <a:gd name="T23" fmla="*/ 2 h 20"/>
                <a:gd name="T24" fmla="*/ 7 w 25"/>
                <a:gd name="T25" fmla="*/ 0 h 20"/>
                <a:gd name="T26" fmla="*/ 7 w 25"/>
                <a:gd name="T27" fmla="*/ 0 h 20"/>
                <a:gd name="T28" fmla="*/ 5 w 25"/>
                <a:gd name="T29" fmla="*/ 2 h 20"/>
                <a:gd name="T30" fmla="*/ 0 w 25"/>
                <a:gd name="T31" fmla="*/ 2 h 20"/>
                <a:gd name="T32" fmla="*/ 0 w 25"/>
                <a:gd name="T33" fmla="*/ 6 h 20"/>
                <a:gd name="T34" fmla="*/ 2 w 25"/>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20">
                  <a:moveTo>
                    <a:pt x="2" y="9"/>
                  </a:moveTo>
                  <a:lnTo>
                    <a:pt x="2" y="9"/>
                  </a:lnTo>
                  <a:lnTo>
                    <a:pt x="5" y="13"/>
                  </a:lnTo>
                  <a:lnTo>
                    <a:pt x="9" y="15"/>
                  </a:lnTo>
                  <a:lnTo>
                    <a:pt x="18" y="20"/>
                  </a:lnTo>
                  <a:lnTo>
                    <a:pt x="23" y="18"/>
                  </a:lnTo>
                  <a:lnTo>
                    <a:pt x="25" y="15"/>
                  </a:lnTo>
                  <a:lnTo>
                    <a:pt x="25" y="13"/>
                  </a:lnTo>
                  <a:lnTo>
                    <a:pt x="25" y="9"/>
                  </a:lnTo>
                  <a:lnTo>
                    <a:pt x="18" y="2"/>
                  </a:lnTo>
                  <a:lnTo>
                    <a:pt x="7" y="0"/>
                  </a:lnTo>
                  <a:lnTo>
                    <a:pt x="5" y="2"/>
                  </a:lnTo>
                  <a:lnTo>
                    <a:pt x="0"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3" name="Freeform 2940">
              <a:extLst>
                <a:ext uri="{FF2B5EF4-FFF2-40B4-BE49-F238E27FC236}">
                  <a16:creationId xmlns:a16="http://schemas.microsoft.com/office/drawing/2014/main" xmlns="" id="{9B9B2CFD-E163-AA46-A2DA-58B5EB3AD04A}"/>
                </a:ext>
              </a:extLst>
            </p:cNvPr>
            <p:cNvSpPr>
              <a:spLocks/>
            </p:cNvSpPr>
            <p:nvPr/>
          </p:nvSpPr>
          <p:spPr bwMode="auto">
            <a:xfrm>
              <a:off x="3508" y="3060"/>
              <a:ext cx="25" cy="20"/>
            </a:xfrm>
            <a:custGeom>
              <a:avLst/>
              <a:gdLst>
                <a:gd name="T0" fmla="*/ 2 w 25"/>
                <a:gd name="T1" fmla="*/ 9 h 20"/>
                <a:gd name="T2" fmla="*/ 2 w 25"/>
                <a:gd name="T3" fmla="*/ 9 h 20"/>
                <a:gd name="T4" fmla="*/ 5 w 25"/>
                <a:gd name="T5" fmla="*/ 13 h 20"/>
                <a:gd name="T6" fmla="*/ 9 w 25"/>
                <a:gd name="T7" fmla="*/ 15 h 20"/>
                <a:gd name="T8" fmla="*/ 18 w 25"/>
                <a:gd name="T9" fmla="*/ 20 h 20"/>
                <a:gd name="T10" fmla="*/ 18 w 25"/>
                <a:gd name="T11" fmla="*/ 20 h 20"/>
                <a:gd name="T12" fmla="*/ 23 w 25"/>
                <a:gd name="T13" fmla="*/ 18 h 20"/>
                <a:gd name="T14" fmla="*/ 25 w 25"/>
                <a:gd name="T15" fmla="*/ 15 h 20"/>
                <a:gd name="T16" fmla="*/ 25 w 25"/>
                <a:gd name="T17" fmla="*/ 13 h 20"/>
                <a:gd name="T18" fmla="*/ 25 w 25"/>
                <a:gd name="T19" fmla="*/ 9 h 20"/>
                <a:gd name="T20" fmla="*/ 25 w 25"/>
                <a:gd name="T21" fmla="*/ 9 h 20"/>
                <a:gd name="T22" fmla="*/ 18 w 25"/>
                <a:gd name="T23" fmla="*/ 2 h 20"/>
                <a:gd name="T24" fmla="*/ 7 w 25"/>
                <a:gd name="T25" fmla="*/ 0 h 20"/>
                <a:gd name="T26" fmla="*/ 7 w 25"/>
                <a:gd name="T27" fmla="*/ 0 h 20"/>
                <a:gd name="T28" fmla="*/ 5 w 25"/>
                <a:gd name="T29" fmla="*/ 2 h 20"/>
                <a:gd name="T30" fmla="*/ 0 w 25"/>
                <a:gd name="T31" fmla="*/ 2 h 20"/>
                <a:gd name="T32" fmla="*/ 0 w 25"/>
                <a:gd name="T33" fmla="*/ 6 h 20"/>
                <a:gd name="T34" fmla="*/ 2 w 25"/>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20">
                  <a:moveTo>
                    <a:pt x="2" y="9"/>
                  </a:moveTo>
                  <a:lnTo>
                    <a:pt x="2" y="9"/>
                  </a:lnTo>
                  <a:lnTo>
                    <a:pt x="5" y="13"/>
                  </a:lnTo>
                  <a:lnTo>
                    <a:pt x="9" y="15"/>
                  </a:lnTo>
                  <a:lnTo>
                    <a:pt x="18" y="20"/>
                  </a:lnTo>
                  <a:lnTo>
                    <a:pt x="23" y="18"/>
                  </a:lnTo>
                  <a:lnTo>
                    <a:pt x="25" y="15"/>
                  </a:lnTo>
                  <a:lnTo>
                    <a:pt x="25" y="13"/>
                  </a:lnTo>
                  <a:lnTo>
                    <a:pt x="25" y="9"/>
                  </a:lnTo>
                  <a:lnTo>
                    <a:pt x="18" y="2"/>
                  </a:lnTo>
                  <a:lnTo>
                    <a:pt x="7" y="0"/>
                  </a:lnTo>
                  <a:lnTo>
                    <a:pt x="5" y="2"/>
                  </a:lnTo>
                  <a:lnTo>
                    <a:pt x="0"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4" name="Freeform 2941">
              <a:extLst>
                <a:ext uri="{FF2B5EF4-FFF2-40B4-BE49-F238E27FC236}">
                  <a16:creationId xmlns:a16="http://schemas.microsoft.com/office/drawing/2014/main" xmlns="" id="{2F117304-C356-404D-B15E-34381B82A848}"/>
                </a:ext>
              </a:extLst>
            </p:cNvPr>
            <p:cNvSpPr>
              <a:spLocks/>
            </p:cNvSpPr>
            <p:nvPr/>
          </p:nvSpPr>
          <p:spPr bwMode="auto">
            <a:xfrm>
              <a:off x="3486" y="3060"/>
              <a:ext cx="24" cy="20"/>
            </a:xfrm>
            <a:custGeom>
              <a:avLst/>
              <a:gdLst>
                <a:gd name="T0" fmla="*/ 2 w 24"/>
                <a:gd name="T1" fmla="*/ 11 h 20"/>
                <a:gd name="T2" fmla="*/ 2 w 24"/>
                <a:gd name="T3" fmla="*/ 11 h 20"/>
                <a:gd name="T4" fmla="*/ 4 w 24"/>
                <a:gd name="T5" fmla="*/ 13 h 20"/>
                <a:gd name="T6" fmla="*/ 9 w 24"/>
                <a:gd name="T7" fmla="*/ 18 h 20"/>
                <a:gd name="T8" fmla="*/ 13 w 24"/>
                <a:gd name="T9" fmla="*/ 18 h 20"/>
                <a:gd name="T10" fmla="*/ 18 w 24"/>
                <a:gd name="T11" fmla="*/ 20 h 20"/>
                <a:gd name="T12" fmla="*/ 18 w 24"/>
                <a:gd name="T13" fmla="*/ 20 h 20"/>
                <a:gd name="T14" fmla="*/ 22 w 24"/>
                <a:gd name="T15" fmla="*/ 18 h 20"/>
                <a:gd name="T16" fmla="*/ 24 w 24"/>
                <a:gd name="T17" fmla="*/ 15 h 20"/>
                <a:gd name="T18" fmla="*/ 24 w 24"/>
                <a:gd name="T19" fmla="*/ 13 h 20"/>
                <a:gd name="T20" fmla="*/ 24 w 24"/>
                <a:gd name="T21" fmla="*/ 9 h 20"/>
                <a:gd name="T22" fmla="*/ 24 w 24"/>
                <a:gd name="T23" fmla="*/ 9 h 20"/>
                <a:gd name="T24" fmla="*/ 18 w 24"/>
                <a:gd name="T25" fmla="*/ 2 h 20"/>
                <a:gd name="T26" fmla="*/ 6 w 24"/>
                <a:gd name="T27" fmla="*/ 0 h 20"/>
                <a:gd name="T28" fmla="*/ 6 w 24"/>
                <a:gd name="T29" fmla="*/ 0 h 20"/>
                <a:gd name="T30" fmla="*/ 4 w 24"/>
                <a:gd name="T31" fmla="*/ 2 h 20"/>
                <a:gd name="T32" fmla="*/ 2 w 24"/>
                <a:gd name="T33" fmla="*/ 4 h 20"/>
                <a:gd name="T34" fmla="*/ 0 w 24"/>
                <a:gd name="T35" fmla="*/ 6 h 20"/>
                <a:gd name="T36" fmla="*/ 2 w 24"/>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0">
                  <a:moveTo>
                    <a:pt x="2" y="11"/>
                  </a:moveTo>
                  <a:lnTo>
                    <a:pt x="2" y="11"/>
                  </a:lnTo>
                  <a:lnTo>
                    <a:pt x="4" y="13"/>
                  </a:lnTo>
                  <a:lnTo>
                    <a:pt x="9" y="18"/>
                  </a:lnTo>
                  <a:lnTo>
                    <a:pt x="13" y="18"/>
                  </a:lnTo>
                  <a:lnTo>
                    <a:pt x="18" y="20"/>
                  </a:lnTo>
                  <a:lnTo>
                    <a:pt x="22" y="18"/>
                  </a:lnTo>
                  <a:lnTo>
                    <a:pt x="24" y="15"/>
                  </a:lnTo>
                  <a:lnTo>
                    <a:pt x="24" y="13"/>
                  </a:lnTo>
                  <a:lnTo>
                    <a:pt x="24" y="9"/>
                  </a:lnTo>
                  <a:lnTo>
                    <a:pt x="18" y="2"/>
                  </a:lnTo>
                  <a:lnTo>
                    <a:pt x="6" y="0"/>
                  </a:lnTo>
                  <a:lnTo>
                    <a:pt x="4" y="2"/>
                  </a:lnTo>
                  <a:lnTo>
                    <a:pt x="2" y="4"/>
                  </a:lnTo>
                  <a:lnTo>
                    <a:pt x="0" y="6"/>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5" name="Freeform 2942">
              <a:extLst>
                <a:ext uri="{FF2B5EF4-FFF2-40B4-BE49-F238E27FC236}">
                  <a16:creationId xmlns:a16="http://schemas.microsoft.com/office/drawing/2014/main" xmlns="" id="{D29A67B8-512B-CC4F-9FC9-A8FC7B3AC39D}"/>
                </a:ext>
              </a:extLst>
            </p:cNvPr>
            <p:cNvSpPr>
              <a:spLocks/>
            </p:cNvSpPr>
            <p:nvPr/>
          </p:nvSpPr>
          <p:spPr bwMode="auto">
            <a:xfrm>
              <a:off x="3486" y="3060"/>
              <a:ext cx="24" cy="20"/>
            </a:xfrm>
            <a:custGeom>
              <a:avLst/>
              <a:gdLst>
                <a:gd name="T0" fmla="*/ 2 w 24"/>
                <a:gd name="T1" fmla="*/ 11 h 20"/>
                <a:gd name="T2" fmla="*/ 2 w 24"/>
                <a:gd name="T3" fmla="*/ 11 h 20"/>
                <a:gd name="T4" fmla="*/ 4 w 24"/>
                <a:gd name="T5" fmla="*/ 13 h 20"/>
                <a:gd name="T6" fmla="*/ 9 w 24"/>
                <a:gd name="T7" fmla="*/ 18 h 20"/>
                <a:gd name="T8" fmla="*/ 13 w 24"/>
                <a:gd name="T9" fmla="*/ 18 h 20"/>
                <a:gd name="T10" fmla="*/ 18 w 24"/>
                <a:gd name="T11" fmla="*/ 20 h 20"/>
                <a:gd name="T12" fmla="*/ 18 w 24"/>
                <a:gd name="T13" fmla="*/ 20 h 20"/>
                <a:gd name="T14" fmla="*/ 22 w 24"/>
                <a:gd name="T15" fmla="*/ 18 h 20"/>
                <a:gd name="T16" fmla="*/ 24 w 24"/>
                <a:gd name="T17" fmla="*/ 15 h 20"/>
                <a:gd name="T18" fmla="*/ 24 w 24"/>
                <a:gd name="T19" fmla="*/ 13 h 20"/>
                <a:gd name="T20" fmla="*/ 24 w 24"/>
                <a:gd name="T21" fmla="*/ 9 h 20"/>
                <a:gd name="T22" fmla="*/ 24 w 24"/>
                <a:gd name="T23" fmla="*/ 9 h 20"/>
                <a:gd name="T24" fmla="*/ 18 w 24"/>
                <a:gd name="T25" fmla="*/ 2 h 20"/>
                <a:gd name="T26" fmla="*/ 6 w 24"/>
                <a:gd name="T27" fmla="*/ 0 h 20"/>
                <a:gd name="T28" fmla="*/ 6 w 24"/>
                <a:gd name="T29" fmla="*/ 0 h 20"/>
                <a:gd name="T30" fmla="*/ 4 w 24"/>
                <a:gd name="T31" fmla="*/ 2 h 20"/>
                <a:gd name="T32" fmla="*/ 2 w 24"/>
                <a:gd name="T33" fmla="*/ 4 h 20"/>
                <a:gd name="T34" fmla="*/ 0 w 24"/>
                <a:gd name="T35" fmla="*/ 6 h 20"/>
                <a:gd name="T36" fmla="*/ 2 w 24"/>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20">
                  <a:moveTo>
                    <a:pt x="2" y="11"/>
                  </a:moveTo>
                  <a:lnTo>
                    <a:pt x="2" y="11"/>
                  </a:lnTo>
                  <a:lnTo>
                    <a:pt x="4" y="13"/>
                  </a:lnTo>
                  <a:lnTo>
                    <a:pt x="9" y="18"/>
                  </a:lnTo>
                  <a:lnTo>
                    <a:pt x="13" y="18"/>
                  </a:lnTo>
                  <a:lnTo>
                    <a:pt x="18" y="20"/>
                  </a:lnTo>
                  <a:lnTo>
                    <a:pt x="22" y="18"/>
                  </a:lnTo>
                  <a:lnTo>
                    <a:pt x="24" y="15"/>
                  </a:lnTo>
                  <a:lnTo>
                    <a:pt x="24" y="13"/>
                  </a:lnTo>
                  <a:lnTo>
                    <a:pt x="24" y="9"/>
                  </a:lnTo>
                  <a:lnTo>
                    <a:pt x="18" y="2"/>
                  </a:lnTo>
                  <a:lnTo>
                    <a:pt x="6" y="0"/>
                  </a:lnTo>
                  <a:lnTo>
                    <a:pt x="4" y="2"/>
                  </a:lnTo>
                  <a:lnTo>
                    <a:pt x="2" y="4"/>
                  </a:lnTo>
                  <a:lnTo>
                    <a:pt x="0" y="6"/>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6" name="Freeform 2943">
              <a:extLst>
                <a:ext uri="{FF2B5EF4-FFF2-40B4-BE49-F238E27FC236}">
                  <a16:creationId xmlns:a16="http://schemas.microsoft.com/office/drawing/2014/main" xmlns="" id="{1949BD33-5408-C942-B487-61F38052A5D6}"/>
                </a:ext>
              </a:extLst>
            </p:cNvPr>
            <p:cNvSpPr>
              <a:spLocks/>
            </p:cNvSpPr>
            <p:nvPr/>
          </p:nvSpPr>
          <p:spPr bwMode="auto">
            <a:xfrm>
              <a:off x="3465" y="3060"/>
              <a:ext cx="23" cy="20"/>
            </a:xfrm>
            <a:custGeom>
              <a:avLst/>
              <a:gdLst>
                <a:gd name="T0" fmla="*/ 0 w 23"/>
                <a:gd name="T1" fmla="*/ 11 h 20"/>
                <a:gd name="T2" fmla="*/ 0 w 23"/>
                <a:gd name="T3" fmla="*/ 11 h 20"/>
                <a:gd name="T4" fmla="*/ 3 w 23"/>
                <a:gd name="T5" fmla="*/ 13 h 20"/>
                <a:gd name="T6" fmla="*/ 7 w 23"/>
                <a:gd name="T7" fmla="*/ 18 h 20"/>
                <a:gd name="T8" fmla="*/ 12 w 23"/>
                <a:gd name="T9" fmla="*/ 20 h 20"/>
                <a:gd name="T10" fmla="*/ 16 w 23"/>
                <a:gd name="T11" fmla="*/ 20 h 20"/>
                <a:gd name="T12" fmla="*/ 16 w 23"/>
                <a:gd name="T13" fmla="*/ 20 h 20"/>
                <a:gd name="T14" fmla="*/ 21 w 23"/>
                <a:gd name="T15" fmla="*/ 20 h 20"/>
                <a:gd name="T16" fmla="*/ 23 w 23"/>
                <a:gd name="T17" fmla="*/ 18 h 20"/>
                <a:gd name="T18" fmla="*/ 23 w 23"/>
                <a:gd name="T19" fmla="*/ 13 h 20"/>
                <a:gd name="T20" fmla="*/ 23 w 23"/>
                <a:gd name="T21" fmla="*/ 11 h 20"/>
                <a:gd name="T22" fmla="*/ 23 w 23"/>
                <a:gd name="T23" fmla="*/ 11 h 20"/>
                <a:gd name="T24" fmla="*/ 16 w 23"/>
                <a:gd name="T25" fmla="*/ 4 h 20"/>
                <a:gd name="T26" fmla="*/ 7 w 23"/>
                <a:gd name="T27" fmla="*/ 0 h 20"/>
                <a:gd name="T28" fmla="*/ 7 w 23"/>
                <a:gd name="T29" fmla="*/ 0 h 20"/>
                <a:gd name="T30" fmla="*/ 3 w 23"/>
                <a:gd name="T31" fmla="*/ 2 h 20"/>
                <a:gd name="T32" fmla="*/ 0 w 23"/>
                <a:gd name="T33" fmla="*/ 4 h 20"/>
                <a:gd name="T34" fmla="*/ 0 w 23"/>
                <a:gd name="T35" fmla="*/ 6 h 20"/>
                <a:gd name="T36" fmla="*/ 0 w 23"/>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20">
                  <a:moveTo>
                    <a:pt x="0" y="11"/>
                  </a:moveTo>
                  <a:lnTo>
                    <a:pt x="0" y="11"/>
                  </a:lnTo>
                  <a:lnTo>
                    <a:pt x="3" y="13"/>
                  </a:lnTo>
                  <a:lnTo>
                    <a:pt x="7" y="18"/>
                  </a:lnTo>
                  <a:lnTo>
                    <a:pt x="12" y="20"/>
                  </a:lnTo>
                  <a:lnTo>
                    <a:pt x="16" y="20"/>
                  </a:lnTo>
                  <a:lnTo>
                    <a:pt x="21" y="20"/>
                  </a:lnTo>
                  <a:lnTo>
                    <a:pt x="23" y="18"/>
                  </a:lnTo>
                  <a:lnTo>
                    <a:pt x="23" y="13"/>
                  </a:lnTo>
                  <a:lnTo>
                    <a:pt x="23" y="11"/>
                  </a:lnTo>
                  <a:lnTo>
                    <a:pt x="16" y="4"/>
                  </a:lnTo>
                  <a:lnTo>
                    <a:pt x="7" y="0"/>
                  </a:lnTo>
                  <a:lnTo>
                    <a:pt x="3" y="2"/>
                  </a:lnTo>
                  <a:lnTo>
                    <a:pt x="0"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7" name="Freeform 2944">
              <a:extLst>
                <a:ext uri="{FF2B5EF4-FFF2-40B4-BE49-F238E27FC236}">
                  <a16:creationId xmlns:a16="http://schemas.microsoft.com/office/drawing/2014/main" xmlns="" id="{B45670D0-66F2-EC47-857D-C3F2816E1BA5}"/>
                </a:ext>
              </a:extLst>
            </p:cNvPr>
            <p:cNvSpPr>
              <a:spLocks/>
            </p:cNvSpPr>
            <p:nvPr/>
          </p:nvSpPr>
          <p:spPr bwMode="auto">
            <a:xfrm>
              <a:off x="3465" y="3060"/>
              <a:ext cx="23" cy="20"/>
            </a:xfrm>
            <a:custGeom>
              <a:avLst/>
              <a:gdLst>
                <a:gd name="T0" fmla="*/ 0 w 23"/>
                <a:gd name="T1" fmla="*/ 11 h 20"/>
                <a:gd name="T2" fmla="*/ 0 w 23"/>
                <a:gd name="T3" fmla="*/ 11 h 20"/>
                <a:gd name="T4" fmla="*/ 3 w 23"/>
                <a:gd name="T5" fmla="*/ 13 h 20"/>
                <a:gd name="T6" fmla="*/ 7 w 23"/>
                <a:gd name="T7" fmla="*/ 18 h 20"/>
                <a:gd name="T8" fmla="*/ 12 w 23"/>
                <a:gd name="T9" fmla="*/ 20 h 20"/>
                <a:gd name="T10" fmla="*/ 16 w 23"/>
                <a:gd name="T11" fmla="*/ 20 h 20"/>
                <a:gd name="T12" fmla="*/ 16 w 23"/>
                <a:gd name="T13" fmla="*/ 20 h 20"/>
                <a:gd name="T14" fmla="*/ 21 w 23"/>
                <a:gd name="T15" fmla="*/ 20 h 20"/>
                <a:gd name="T16" fmla="*/ 23 w 23"/>
                <a:gd name="T17" fmla="*/ 18 h 20"/>
                <a:gd name="T18" fmla="*/ 23 w 23"/>
                <a:gd name="T19" fmla="*/ 13 h 20"/>
                <a:gd name="T20" fmla="*/ 23 w 23"/>
                <a:gd name="T21" fmla="*/ 11 h 20"/>
                <a:gd name="T22" fmla="*/ 23 w 23"/>
                <a:gd name="T23" fmla="*/ 11 h 20"/>
                <a:gd name="T24" fmla="*/ 16 w 23"/>
                <a:gd name="T25" fmla="*/ 4 h 20"/>
                <a:gd name="T26" fmla="*/ 7 w 23"/>
                <a:gd name="T27" fmla="*/ 0 h 20"/>
                <a:gd name="T28" fmla="*/ 7 w 23"/>
                <a:gd name="T29" fmla="*/ 0 h 20"/>
                <a:gd name="T30" fmla="*/ 3 w 23"/>
                <a:gd name="T31" fmla="*/ 2 h 20"/>
                <a:gd name="T32" fmla="*/ 0 w 23"/>
                <a:gd name="T33" fmla="*/ 4 h 20"/>
                <a:gd name="T34" fmla="*/ 0 w 23"/>
                <a:gd name="T35" fmla="*/ 6 h 20"/>
                <a:gd name="T36" fmla="*/ 0 w 23"/>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20">
                  <a:moveTo>
                    <a:pt x="0" y="11"/>
                  </a:moveTo>
                  <a:lnTo>
                    <a:pt x="0" y="11"/>
                  </a:lnTo>
                  <a:lnTo>
                    <a:pt x="3" y="13"/>
                  </a:lnTo>
                  <a:lnTo>
                    <a:pt x="7" y="18"/>
                  </a:lnTo>
                  <a:lnTo>
                    <a:pt x="12" y="20"/>
                  </a:lnTo>
                  <a:lnTo>
                    <a:pt x="16" y="20"/>
                  </a:lnTo>
                  <a:lnTo>
                    <a:pt x="21" y="20"/>
                  </a:lnTo>
                  <a:lnTo>
                    <a:pt x="23" y="18"/>
                  </a:lnTo>
                  <a:lnTo>
                    <a:pt x="23" y="13"/>
                  </a:lnTo>
                  <a:lnTo>
                    <a:pt x="23" y="11"/>
                  </a:lnTo>
                  <a:lnTo>
                    <a:pt x="16" y="4"/>
                  </a:lnTo>
                  <a:lnTo>
                    <a:pt x="7" y="0"/>
                  </a:lnTo>
                  <a:lnTo>
                    <a:pt x="3" y="2"/>
                  </a:lnTo>
                  <a:lnTo>
                    <a:pt x="0"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8" name="Freeform 2945">
              <a:extLst>
                <a:ext uri="{FF2B5EF4-FFF2-40B4-BE49-F238E27FC236}">
                  <a16:creationId xmlns:a16="http://schemas.microsoft.com/office/drawing/2014/main" xmlns="" id="{08D12EB2-C1E3-CA4C-89AC-C9A21BE71A52}"/>
                </a:ext>
              </a:extLst>
            </p:cNvPr>
            <p:cNvSpPr>
              <a:spLocks/>
            </p:cNvSpPr>
            <p:nvPr/>
          </p:nvSpPr>
          <p:spPr bwMode="auto">
            <a:xfrm>
              <a:off x="3443" y="3062"/>
              <a:ext cx="22" cy="18"/>
            </a:xfrm>
            <a:custGeom>
              <a:avLst/>
              <a:gdLst>
                <a:gd name="T0" fmla="*/ 2 w 22"/>
                <a:gd name="T1" fmla="*/ 9 h 18"/>
                <a:gd name="T2" fmla="*/ 2 w 22"/>
                <a:gd name="T3" fmla="*/ 9 h 18"/>
                <a:gd name="T4" fmla="*/ 4 w 22"/>
                <a:gd name="T5" fmla="*/ 13 h 18"/>
                <a:gd name="T6" fmla="*/ 7 w 22"/>
                <a:gd name="T7" fmla="*/ 16 h 18"/>
                <a:gd name="T8" fmla="*/ 11 w 22"/>
                <a:gd name="T9" fmla="*/ 18 h 18"/>
                <a:gd name="T10" fmla="*/ 16 w 22"/>
                <a:gd name="T11" fmla="*/ 18 h 18"/>
                <a:gd name="T12" fmla="*/ 16 w 22"/>
                <a:gd name="T13" fmla="*/ 18 h 18"/>
                <a:gd name="T14" fmla="*/ 20 w 22"/>
                <a:gd name="T15" fmla="*/ 18 h 18"/>
                <a:gd name="T16" fmla="*/ 22 w 22"/>
                <a:gd name="T17" fmla="*/ 16 h 18"/>
                <a:gd name="T18" fmla="*/ 22 w 22"/>
                <a:gd name="T19" fmla="*/ 11 h 18"/>
                <a:gd name="T20" fmla="*/ 22 w 22"/>
                <a:gd name="T21" fmla="*/ 9 h 18"/>
                <a:gd name="T22" fmla="*/ 22 w 22"/>
                <a:gd name="T23" fmla="*/ 9 h 18"/>
                <a:gd name="T24" fmla="*/ 16 w 22"/>
                <a:gd name="T25" fmla="*/ 2 h 18"/>
                <a:gd name="T26" fmla="*/ 7 w 22"/>
                <a:gd name="T27" fmla="*/ 0 h 18"/>
                <a:gd name="T28" fmla="*/ 7 w 22"/>
                <a:gd name="T29" fmla="*/ 0 h 18"/>
                <a:gd name="T30" fmla="*/ 4 w 22"/>
                <a:gd name="T31" fmla="*/ 0 h 18"/>
                <a:gd name="T32" fmla="*/ 2 w 22"/>
                <a:gd name="T33" fmla="*/ 2 h 18"/>
                <a:gd name="T34" fmla="*/ 0 w 22"/>
                <a:gd name="T35" fmla="*/ 4 h 18"/>
                <a:gd name="T36" fmla="*/ 2 w 2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18">
                  <a:moveTo>
                    <a:pt x="2" y="9"/>
                  </a:moveTo>
                  <a:lnTo>
                    <a:pt x="2" y="9"/>
                  </a:lnTo>
                  <a:lnTo>
                    <a:pt x="4" y="13"/>
                  </a:lnTo>
                  <a:lnTo>
                    <a:pt x="7" y="16"/>
                  </a:lnTo>
                  <a:lnTo>
                    <a:pt x="11" y="18"/>
                  </a:lnTo>
                  <a:lnTo>
                    <a:pt x="16" y="18"/>
                  </a:lnTo>
                  <a:lnTo>
                    <a:pt x="20" y="18"/>
                  </a:lnTo>
                  <a:lnTo>
                    <a:pt x="22" y="16"/>
                  </a:lnTo>
                  <a:lnTo>
                    <a:pt x="22" y="11"/>
                  </a:lnTo>
                  <a:lnTo>
                    <a:pt x="22" y="9"/>
                  </a:lnTo>
                  <a:lnTo>
                    <a:pt x="16" y="2"/>
                  </a:lnTo>
                  <a:lnTo>
                    <a:pt x="7" y="0"/>
                  </a:lnTo>
                  <a:lnTo>
                    <a:pt x="4"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29" name="Freeform 2946">
              <a:extLst>
                <a:ext uri="{FF2B5EF4-FFF2-40B4-BE49-F238E27FC236}">
                  <a16:creationId xmlns:a16="http://schemas.microsoft.com/office/drawing/2014/main" xmlns="" id="{897C6931-716B-D440-AC7A-A9C485D8A4BF}"/>
                </a:ext>
              </a:extLst>
            </p:cNvPr>
            <p:cNvSpPr>
              <a:spLocks/>
            </p:cNvSpPr>
            <p:nvPr/>
          </p:nvSpPr>
          <p:spPr bwMode="auto">
            <a:xfrm>
              <a:off x="3443" y="3062"/>
              <a:ext cx="22" cy="18"/>
            </a:xfrm>
            <a:custGeom>
              <a:avLst/>
              <a:gdLst>
                <a:gd name="T0" fmla="*/ 2 w 22"/>
                <a:gd name="T1" fmla="*/ 9 h 18"/>
                <a:gd name="T2" fmla="*/ 2 w 22"/>
                <a:gd name="T3" fmla="*/ 9 h 18"/>
                <a:gd name="T4" fmla="*/ 4 w 22"/>
                <a:gd name="T5" fmla="*/ 13 h 18"/>
                <a:gd name="T6" fmla="*/ 7 w 22"/>
                <a:gd name="T7" fmla="*/ 16 h 18"/>
                <a:gd name="T8" fmla="*/ 11 w 22"/>
                <a:gd name="T9" fmla="*/ 18 h 18"/>
                <a:gd name="T10" fmla="*/ 16 w 22"/>
                <a:gd name="T11" fmla="*/ 18 h 18"/>
                <a:gd name="T12" fmla="*/ 16 w 22"/>
                <a:gd name="T13" fmla="*/ 18 h 18"/>
                <a:gd name="T14" fmla="*/ 20 w 22"/>
                <a:gd name="T15" fmla="*/ 18 h 18"/>
                <a:gd name="T16" fmla="*/ 22 w 22"/>
                <a:gd name="T17" fmla="*/ 16 h 18"/>
                <a:gd name="T18" fmla="*/ 22 w 22"/>
                <a:gd name="T19" fmla="*/ 11 h 18"/>
                <a:gd name="T20" fmla="*/ 22 w 22"/>
                <a:gd name="T21" fmla="*/ 9 h 18"/>
                <a:gd name="T22" fmla="*/ 22 w 22"/>
                <a:gd name="T23" fmla="*/ 9 h 18"/>
                <a:gd name="T24" fmla="*/ 16 w 22"/>
                <a:gd name="T25" fmla="*/ 2 h 18"/>
                <a:gd name="T26" fmla="*/ 7 w 22"/>
                <a:gd name="T27" fmla="*/ 0 h 18"/>
                <a:gd name="T28" fmla="*/ 7 w 22"/>
                <a:gd name="T29" fmla="*/ 0 h 18"/>
                <a:gd name="T30" fmla="*/ 4 w 22"/>
                <a:gd name="T31" fmla="*/ 0 h 18"/>
                <a:gd name="T32" fmla="*/ 2 w 22"/>
                <a:gd name="T33" fmla="*/ 2 h 18"/>
                <a:gd name="T34" fmla="*/ 0 w 22"/>
                <a:gd name="T35" fmla="*/ 4 h 18"/>
                <a:gd name="T36" fmla="*/ 2 w 2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18">
                  <a:moveTo>
                    <a:pt x="2" y="9"/>
                  </a:moveTo>
                  <a:lnTo>
                    <a:pt x="2" y="9"/>
                  </a:lnTo>
                  <a:lnTo>
                    <a:pt x="4" y="13"/>
                  </a:lnTo>
                  <a:lnTo>
                    <a:pt x="7" y="16"/>
                  </a:lnTo>
                  <a:lnTo>
                    <a:pt x="11" y="18"/>
                  </a:lnTo>
                  <a:lnTo>
                    <a:pt x="16" y="18"/>
                  </a:lnTo>
                  <a:lnTo>
                    <a:pt x="20" y="18"/>
                  </a:lnTo>
                  <a:lnTo>
                    <a:pt x="22" y="16"/>
                  </a:lnTo>
                  <a:lnTo>
                    <a:pt x="22" y="11"/>
                  </a:lnTo>
                  <a:lnTo>
                    <a:pt x="22" y="9"/>
                  </a:lnTo>
                  <a:lnTo>
                    <a:pt x="16" y="2"/>
                  </a:lnTo>
                  <a:lnTo>
                    <a:pt x="7" y="0"/>
                  </a:lnTo>
                  <a:lnTo>
                    <a:pt x="4"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0" name="Freeform 2947">
              <a:extLst>
                <a:ext uri="{FF2B5EF4-FFF2-40B4-BE49-F238E27FC236}">
                  <a16:creationId xmlns:a16="http://schemas.microsoft.com/office/drawing/2014/main" xmlns="" id="{F9AD0E75-E7E0-8049-96DB-06462CBABFAD}"/>
                </a:ext>
              </a:extLst>
            </p:cNvPr>
            <p:cNvSpPr>
              <a:spLocks/>
            </p:cNvSpPr>
            <p:nvPr/>
          </p:nvSpPr>
          <p:spPr bwMode="auto">
            <a:xfrm>
              <a:off x="3423" y="3062"/>
              <a:ext cx="22" cy="18"/>
            </a:xfrm>
            <a:custGeom>
              <a:avLst/>
              <a:gdLst>
                <a:gd name="T0" fmla="*/ 0 w 22"/>
                <a:gd name="T1" fmla="*/ 9 h 18"/>
                <a:gd name="T2" fmla="*/ 0 w 22"/>
                <a:gd name="T3" fmla="*/ 9 h 18"/>
                <a:gd name="T4" fmla="*/ 2 w 22"/>
                <a:gd name="T5" fmla="*/ 13 h 18"/>
                <a:gd name="T6" fmla="*/ 6 w 22"/>
                <a:gd name="T7" fmla="*/ 16 h 18"/>
                <a:gd name="T8" fmla="*/ 11 w 22"/>
                <a:gd name="T9" fmla="*/ 18 h 18"/>
                <a:gd name="T10" fmla="*/ 15 w 22"/>
                <a:gd name="T11" fmla="*/ 18 h 18"/>
                <a:gd name="T12" fmla="*/ 15 w 22"/>
                <a:gd name="T13" fmla="*/ 18 h 18"/>
                <a:gd name="T14" fmla="*/ 18 w 22"/>
                <a:gd name="T15" fmla="*/ 18 h 18"/>
                <a:gd name="T16" fmla="*/ 20 w 22"/>
                <a:gd name="T17" fmla="*/ 16 h 18"/>
                <a:gd name="T18" fmla="*/ 22 w 22"/>
                <a:gd name="T19" fmla="*/ 13 h 18"/>
                <a:gd name="T20" fmla="*/ 22 w 22"/>
                <a:gd name="T21" fmla="*/ 9 h 18"/>
                <a:gd name="T22" fmla="*/ 22 w 22"/>
                <a:gd name="T23" fmla="*/ 9 h 18"/>
                <a:gd name="T24" fmla="*/ 15 w 22"/>
                <a:gd name="T25" fmla="*/ 2 h 18"/>
                <a:gd name="T26" fmla="*/ 6 w 22"/>
                <a:gd name="T27" fmla="*/ 0 h 18"/>
                <a:gd name="T28" fmla="*/ 6 w 22"/>
                <a:gd name="T29" fmla="*/ 0 h 18"/>
                <a:gd name="T30" fmla="*/ 2 w 22"/>
                <a:gd name="T31" fmla="*/ 0 h 18"/>
                <a:gd name="T32" fmla="*/ 0 w 22"/>
                <a:gd name="T33" fmla="*/ 2 h 18"/>
                <a:gd name="T34" fmla="*/ 0 w 22"/>
                <a:gd name="T35" fmla="*/ 4 h 18"/>
                <a:gd name="T36" fmla="*/ 0 w 2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18">
                  <a:moveTo>
                    <a:pt x="0" y="9"/>
                  </a:moveTo>
                  <a:lnTo>
                    <a:pt x="0" y="9"/>
                  </a:lnTo>
                  <a:lnTo>
                    <a:pt x="2" y="13"/>
                  </a:lnTo>
                  <a:lnTo>
                    <a:pt x="6" y="16"/>
                  </a:lnTo>
                  <a:lnTo>
                    <a:pt x="11" y="18"/>
                  </a:lnTo>
                  <a:lnTo>
                    <a:pt x="15" y="18"/>
                  </a:lnTo>
                  <a:lnTo>
                    <a:pt x="18" y="18"/>
                  </a:lnTo>
                  <a:lnTo>
                    <a:pt x="20" y="16"/>
                  </a:lnTo>
                  <a:lnTo>
                    <a:pt x="22" y="13"/>
                  </a:lnTo>
                  <a:lnTo>
                    <a:pt x="22" y="9"/>
                  </a:lnTo>
                  <a:lnTo>
                    <a:pt x="15" y="2"/>
                  </a:lnTo>
                  <a:lnTo>
                    <a:pt x="6"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1" name="Freeform 2948">
              <a:extLst>
                <a:ext uri="{FF2B5EF4-FFF2-40B4-BE49-F238E27FC236}">
                  <a16:creationId xmlns:a16="http://schemas.microsoft.com/office/drawing/2014/main" xmlns="" id="{B54DE1C3-5C44-4749-89C2-1D03B1F6F1FA}"/>
                </a:ext>
              </a:extLst>
            </p:cNvPr>
            <p:cNvSpPr>
              <a:spLocks/>
            </p:cNvSpPr>
            <p:nvPr/>
          </p:nvSpPr>
          <p:spPr bwMode="auto">
            <a:xfrm>
              <a:off x="3423" y="3062"/>
              <a:ext cx="22" cy="18"/>
            </a:xfrm>
            <a:custGeom>
              <a:avLst/>
              <a:gdLst>
                <a:gd name="T0" fmla="*/ 0 w 22"/>
                <a:gd name="T1" fmla="*/ 9 h 18"/>
                <a:gd name="T2" fmla="*/ 0 w 22"/>
                <a:gd name="T3" fmla="*/ 9 h 18"/>
                <a:gd name="T4" fmla="*/ 2 w 22"/>
                <a:gd name="T5" fmla="*/ 13 h 18"/>
                <a:gd name="T6" fmla="*/ 6 w 22"/>
                <a:gd name="T7" fmla="*/ 16 h 18"/>
                <a:gd name="T8" fmla="*/ 11 w 22"/>
                <a:gd name="T9" fmla="*/ 18 h 18"/>
                <a:gd name="T10" fmla="*/ 15 w 22"/>
                <a:gd name="T11" fmla="*/ 18 h 18"/>
                <a:gd name="T12" fmla="*/ 15 w 22"/>
                <a:gd name="T13" fmla="*/ 18 h 18"/>
                <a:gd name="T14" fmla="*/ 18 w 22"/>
                <a:gd name="T15" fmla="*/ 18 h 18"/>
                <a:gd name="T16" fmla="*/ 20 w 22"/>
                <a:gd name="T17" fmla="*/ 16 h 18"/>
                <a:gd name="T18" fmla="*/ 22 w 22"/>
                <a:gd name="T19" fmla="*/ 13 h 18"/>
                <a:gd name="T20" fmla="*/ 22 w 22"/>
                <a:gd name="T21" fmla="*/ 9 h 18"/>
                <a:gd name="T22" fmla="*/ 22 w 22"/>
                <a:gd name="T23" fmla="*/ 9 h 18"/>
                <a:gd name="T24" fmla="*/ 15 w 22"/>
                <a:gd name="T25" fmla="*/ 2 h 18"/>
                <a:gd name="T26" fmla="*/ 6 w 22"/>
                <a:gd name="T27" fmla="*/ 0 h 18"/>
                <a:gd name="T28" fmla="*/ 6 w 22"/>
                <a:gd name="T29" fmla="*/ 0 h 18"/>
                <a:gd name="T30" fmla="*/ 2 w 22"/>
                <a:gd name="T31" fmla="*/ 0 h 18"/>
                <a:gd name="T32" fmla="*/ 0 w 22"/>
                <a:gd name="T33" fmla="*/ 2 h 18"/>
                <a:gd name="T34" fmla="*/ 0 w 22"/>
                <a:gd name="T35" fmla="*/ 4 h 18"/>
                <a:gd name="T36" fmla="*/ 0 w 2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 h="18">
                  <a:moveTo>
                    <a:pt x="0" y="9"/>
                  </a:moveTo>
                  <a:lnTo>
                    <a:pt x="0" y="9"/>
                  </a:lnTo>
                  <a:lnTo>
                    <a:pt x="2" y="13"/>
                  </a:lnTo>
                  <a:lnTo>
                    <a:pt x="6" y="16"/>
                  </a:lnTo>
                  <a:lnTo>
                    <a:pt x="11" y="18"/>
                  </a:lnTo>
                  <a:lnTo>
                    <a:pt x="15" y="18"/>
                  </a:lnTo>
                  <a:lnTo>
                    <a:pt x="18" y="18"/>
                  </a:lnTo>
                  <a:lnTo>
                    <a:pt x="20" y="16"/>
                  </a:lnTo>
                  <a:lnTo>
                    <a:pt x="22" y="13"/>
                  </a:lnTo>
                  <a:lnTo>
                    <a:pt x="22" y="9"/>
                  </a:lnTo>
                  <a:lnTo>
                    <a:pt x="15" y="2"/>
                  </a:lnTo>
                  <a:lnTo>
                    <a:pt x="6"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2" name="Freeform 2949">
              <a:extLst>
                <a:ext uri="{FF2B5EF4-FFF2-40B4-BE49-F238E27FC236}">
                  <a16:creationId xmlns:a16="http://schemas.microsoft.com/office/drawing/2014/main" xmlns="" id="{0C13302C-3F82-B343-A2D2-0DE3BBE31517}"/>
                </a:ext>
              </a:extLst>
            </p:cNvPr>
            <p:cNvSpPr>
              <a:spLocks/>
            </p:cNvSpPr>
            <p:nvPr/>
          </p:nvSpPr>
          <p:spPr bwMode="auto">
            <a:xfrm>
              <a:off x="3402" y="3062"/>
              <a:ext cx="23" cy="18"/>
            </a:xfrm>
            <a:custGeom>
              <a:avLst/>
              <a:gdLst>
                <a:gd name="T0" fmla="*/ 0 w 23"/>
                <a:gd name="T1" fmla="*/ 9 h 18"/>
                <a:gd name="T2" fmla="*/ 0 w 23"/>
                <a:gd name="T3" fmla="*/ 9 h 18"/>
                <a:gd name="T4" fmla="*/ 3 w 23"/>
                <a:gd name="T5" fmla="*/ 13 h 18"/>
                <a:gd name="T6" fmla="*/ 7 w 23"/>
                <a:gd name="T7" fmla="*/ 16 h 18"/>
                <a:gd name="T8" fmla="*/ 9 w 23"/>
                <a:gd name="T9" fmla="*/ 18 h 18"/>
                <a:gd name="T10" fmla="*/ 14 w 23"/>
                <a:gd name="T11" fmla="*/ 18 h 18"/>
                <a:gd name="T12" fmla="*/ 14 w 23"/>
                <a:gd name="T13" fmla="*/ 18 h 18"/>
                <a:gd name="T14" fmla="*/ 18 w 23"/>
                <a:gd name="T15" fmla="*/ 18 h 18"/>
                <a:gd name="T16" fmla="*/ 21 w 23"/>
                <a:gd name="T17" fmla="*/ 16 h 18"/>
                <a:gd name="T18" fmla="*/ 23 w 23"/>
                <a:gd name="T19" fmla="*/ 13 h 18"/>
                <a:gd name="T20" fmla="*/ 21 w 23"/>
                <a:gd name="T21" fmla="*/ 9 h 18"/>
                <a:gd name="T22" fmla="*/ 21 w 23"/>
                <a:gd name="T23" fmla="*/ 9 h 18"/>
                <a:gd name="T24" fmla="*/ 16 w 23"/>
                <a:gd name="T25" fmla="*/ 2 h 18"/>
                <a:gd name="T26" fmla="*/ 7 w 23"/>
                <a:gd name="T27" fmla="*/ 0 h 18"/>
                <a:gd name="T28" fmla="*/ 7 w 23"/>
                <a:gd name="T29" fmla="*/ 0 h 18"/>
                <a:gd name="T30" fmla="*/ 3 w 23"/>
                <a:gd name="T31" fmla="*/ 0 h 18"/>
                <a:gd name="T32" fmla="*/ 0 w 23"/>
                <a:gd name="T33" fmla="*/ 2 h 18"/>
                <a:gd name="T34" fmla="*/ 0 w 23"/>
                <a:gd name="T35" fmla="*/ 7 h 18"/>
                <a:gd name="T36" fmla="*/ 0 w 2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8">
                  <a:moveTo>
                    <a:pt x="0" y="9"/>
                  </a:moveTo>
                  <a:lnTo>
                    <a:pt x="0" y="9"/>
                  </a:lnTo>
                  <a:lnTo>
                    <a:pt x="3" y="13"/>
                  </a:lnTo>
                  <a:lnTo>
                    <a:pt x="7" y="16"/>
                  </a:lnTo>
                  <a:lnTo>
                    <a:pt x="9" y="18"/>
                  </a:lnTo>
                  <a:lnTo>
                    <a:pt x="14" y="18"/>
                  </a:lnTo>
                  <a:lnTo>
                    <a:pt x="18" y="18"/>
                  </a:lnTo>
                  <a:lnTo>
                    <a:pt x="21" y="16"/>
                  </a:lnTo>
                  <a:lnTo>
                    <a:pt x="23" y="13"/>
                  </a:lnTo>
                  <a:lnTo>
                    <a:pt x="21" y="9"/>
                  </a:lnTo>
                  <a:lnTo>
                    <a:pt x="16" y="2"/>
                  </a:lnTo>
                  <a:lnTo>
                    <a:pt x="7" y="0"/>
                  </a:lnTo>
                  <a:lnTo>
                    <a:pt x="3" y="0"/>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3" name="Freeform 2950">
              <a:extLst>
                <a:ext uri="{FF2B5EF4-FFF2-40B4-BE49-F238E27FC236}">
                  <a16:creationId xmlns:a16="http://schemas.microsoft.com/office/drawing/2014/main" xmlns="" id="{DD07B368-AAB2-B140-BF51-920A57E42060}"/>
                </a:ext>
              </a:extLst>
            </p:cNvPr>
            <p:cNvSpPr>
              <a:spLocks/>
            </p:cNvSpPr>
            <p:nvPr/>
          </p:nvSpPr>
          <p:spPr bwMode="auto">
            <a:xfrm>
              <a:off x="3402" y="3062"/>
              <a:ext cx="23" cy="18"/>
            </a:xfrm>
            <a:custGeom>
              <a:avLst/>
              <a:gdLst>
                <a:gd name="T0" fmla="*/ 0 w 23"/>
                <a:gd name="T1" fmla="*/ 9 h 18"/>
                <a:gd name="T2" fmla="*/ 0 w 23"/>
                <a:gd name="T3" fmla="*/ 9 h 18"/>
                <a:gd name="T4" fmla="*/ 3 w 23"/>
                <a:gd name="T5" fmla="*/ 13 h 18"/>
                <a:gd name="T6" fmla="*/ 7 w 23"/>
                <a:gd name="T7" fmla="*/ 16 h 18"/>
                <a:gd name="T8" fmla="*/ 9 w 23"/>
                <a:gd name="T9" fmla="*/ 18 h 18"/>
                <a:gd name="T10" fmla="*/ 14 w 23"/>
                <a:gd name="T11" fmla="*/ 18 h 18"/>
                <a:gd name="T12" fmla="*/ 14 w 23"/>
                <a:gd name="T13" fmla="*/ 18 h 18"/>
                <a:gd name="T14" fmla="*/ 18 w 23"/>
                <a:gd name="T15" fmla="*/ 18 h 18"/>
                <a:gd name="T16" fmla="*/ 21 w 23"/>
                <a:gd name="T17" fmla="*/ 16 h 18"/>
                <a:gd name="T18" fmla="*/ 23 w 23"/>
                <a:gd name="T19" fmla="*/ 13 h 18"/>
                <a:gd name="T20" fmla="*/ 21 w 23"/>
                <a:gd name="T21" fmla="*/ 9 h 18"/>
                <a:gd name="T22" fmla="*/ 21 w 23"/>
                <a:gd name="T23" fmla="*/ 9 h 18"/>
                <a:gd name="T24" fmla="*/ 16 w 23"/>
                <a:gd name="T25" fmla="*/ 2 h 18"/>
                <a:gd name="T26" fmla="*/ 7 w 23"/>
                <a:gd name="T27" fmla="*/ 0 h 18"/>
                <a:gd name="T28" fmla="*/ 7 w 23"/>
                <a:gd name="T29" fmla="*/ 0 h 18"/>
                <a:gd name="T30" fmla="*/ 3 w 23"/>
                <a:gd name="T31" fmla="*/ 0 h 18"/>
                <a:gd name="T32" fmla="*/ 0 w 23"/>
                <a:gd name="T33" fmla="*/ 2 h 18"/>
                <a:gd name="T34" fmla="*/ 0 w 23"/>
                <a:gd name="T35" fmla="*/ 7 h 18"/>
                <a:gd name="T36" fmla="*/ 0 w 2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3" h="18">
                  <a:moveTo>
                    <a:pt x="0" y="9"/>
                  </a:moveTo>
                  <a:lnTo>
                    <a:pt x="0" y="9"/>
                  </a:lnTo>
                  <a:lnTo>
                    <a:pt x="3" y="13"/>
                  </a:lnTo>
                  <a:lnTo>
                    <a:pt x="7" y="16"/>
                  </a:lnTo>
                  <a:lnTo>
                    <a:pt x="9" y="18"/>
                  </a:lnTo>
                  <a:lnTo>
                    <a:pt x="14" y="18"/>
                  </a:lnTo>
                  <a:lnTo>
                    <a:pt x="18" y="18"/>
                  </a:lnTo>
                  <a:lnTo>
                    <a:pt x="21" y="16"/>
                  </a:lnTo>
                  <a:lnTo>
                    <a:pt x="23" y="13"/>
                  </a:lnTo>
                  <a:lnTo>
                    <a:pt x="21" y="9"/>
                  </a:lnTo>
                  <a:lnTo>
                    <a:pt x="16" y="2"/>
                  </a:lnTo>
                  <a:lnTo>
                    <a:pt x="7" y="0"/>
                  </a:lnTo>
                  <a:lnTo>
                    <a:pt x="3" y="0"/>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4" name="Freeform 2951">
              <a:extLst>
                <a:ext uri="{FF2B5EF4-FFF2-40B4-BE49-F238E27FC236}">
                  <a16:creationId xmlns:a16="http://schemas.microsoft.com/office/drawing/2014/main" xmlns="" id="{D974194A-837A-ED42-A146-AAA0F7577D25}"/>
                </a:ext>
              </a:extLst>
            </p:cNvPr>
            <p:cNvSpPr>
              <a:spLocks/>
            </p:cNvSpPr>
            <p:nvPr/>
          </p:nvSpPr>
          <p:spPr bwMode="auto">
            <a:xfrm>
              <a:off x="3382" y="3062"/>
              <a:ext cx="20" cy="20"/>
            </a:xfrm>
            <a:custGeom>
              <a:avLst/>
              <a:gdLst>
                <a:gd name="T0" fmla="*/ 0 w 20"/>
                <a:gd name="T1" fmla="*/ 9 h 20"/>
                <a:gd name="T2" fmla="*/ 0 w 20"/>
                <a:gd name="T3" fmla="*/ 9 h 20"/>
                <a:gd name="T4" fmla="*/ 2 w 20"/>
                <a:gd name="T5" fmla="*/ 13 h 20"/>
                <a:gd name="T6" fmla="*/ 7 w 20"/>
                <a:gd name="T7" fmla="*/ 16 h 20"/>
                <a:gd name="T8" fmla="*/ 9 w 20"/>
                <a:gd name="T9" fmla="*/ 18 h 20"/>
                <a:gd name="T10" fmla="*/ 14 w 20"/>
                <a:gd name="T11" fmla="*/ 20 h 20"/>
                <a:gd name="T12" fmla="*/ 14 w 20"/>
                <a:gd name="T13" fmla="*/ 20 h 20"/>
                <a:gd name="T14" fmla="*/ 18 w 20"/>
                <a:gd name="T15" fmla="*/ 18 h 20"/>
                <a:gd name="T16" fmla="*/ 20 w 20"/>
                <a:gd name="T17" fmla="*/ 16 h 20"/>
                <a:gd name="T18" fmla="*/ 20 w 20"/>
                <a:gd name="T19" fmla="*/ 13 h 20"/>
                <a:gd name="T20" fmla="*/ 20 w 20"/>
                <a:gd name="T21" fmla="*/ 9 h 20"/>
                <a:gd name="T22" fmla="*/ 20 w 20"/>
                <a:gd name="T23" fmla="*/ 9 h 20"/>
                <a:gd name="T24" fmla="*/ 16 w 20"/>
                <a:gd name="T25" fmla="*/ 2 h 20"/>
                <a:gd name="T26" fmla="*/ 11 w 20"/>
                <a:gd name="T27" fmla="*/ 0 h 20"/>
                <a:gd name="T28" fmla="*/ 7 w 20"/>
                <a:gd name="T29" fmla="*/ 0 h 20"/>
                <a:gd name="T30" fmla="*/ 7 w 20"/>
                <a:gd name="T31" fmla="*/ 0 h 20"/>
                <a:gd name="T32" fmla="*/ 5 w 20"/>
                <a:gd name="T33" fmla="*/ 0 h 20"/>
                <a:gd name="T34" fmla="*/ 2 w 20"/>
                <a:gd name="T35" fmla="*/ 2 h 20"/>
                <a:gd name="T36" fmla="*/ 0 w 20"/>
                <a:gd name="T37" fmla="*/ 7 h 20"/>
                <a:gd name="T38" fmla="*/ 0 w 20"/>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0">
                  <a:moveTo>
                    <a:pt x="0" y="9"/>
                  </a:moveTo>
                  <a:lnTo>
                    <a:pt x="0" y="9"/>
                  </a:lnTo>
                  <a:lnTo>
                    <a:pt x="2" y="13"/>
                  </a:lnTo>
                  <a:lnTo>
                    <a:pt x="7" y="16"/>
                  </a:lnTo>
                  <a:lnTo>
                    <a:pt x="9" y="18"/>
                  </a:lnTo>
                  <a:lnTo>
                    <a:pt x="14" y="20"/>
                  </a:lnTo>
                  <a:lnTo>
                    <a:pt x="18" y="18"/>
                  </a:lnTo>
                  <a:lnTo>
                    <a:pt x="20" y="16"/>
                  </a:lnTo>
                  <a:lnTo>
                    <a:pt x="20" y="13"/>
                  </a:lnTo>
                  <a:lnTo>
                    <a:pt x="20" y="9"/>
                  </a:lnTo>
                  <a:lnTo>
                    <a:pt x="16" y="2"/>
                  </a:lnTo>
                  <a:lnTo>
                    <a:pt x="11" y="0"/>
                  </a:lnTo>
                  <a:lnTo>
                    <a:pt x="7" y="0"/>
                  </a:lnTo>
                  <a:lnTo>
                    <a:pt x="5" y="0"/>
                  </a:lnTo>
                  <a:lnTo>
                    <a:pt x="2"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5" name="Freeform 2952">
              <a:extLst>
                <a:ext uri="{FF2B5EF4-FFF2-40B4-BE49-F238E27FC236}">
                  <a16:creationId xmlns:a16="http://schemas.microsoft.com/office/drawing/2014/main" xmlns="" id="{BD0527B0-E931-1842-8EAE-FCD0E8086C5F}"/>
                </a:ext>
              </a:extLst>
            </p:cNvPr>
            <p:cNvSpPr>
              <a:spLocks/>
            </p:cNvSpPr>
            <p:nvPr/>
          </p:nvSpPr>
          <p:spPr bwMode="auto">
            <a:xfrm>
              <a:off x="3382" y="3062"/>
              <a:ext cx="20" cy="20"/>
            </a:xfrm>
            <a:custGeom>
              <a:avLst/>
              <a:gdLst>
                <a:gd name="T0" fmla="*/ 0 w 20"/>
                <a:gd name="T1" fmla="*/ 9 h 20"/>
                <a:gd name="T2" fmla="*/ 0 w 20"/>
                <a:gd name="T3" fmla="*/ 9 h 20"/>
                <a:gd name="T4" fmla="*/ 2 w 20"/>
                <a:gd name="T5" fmla="*/ 13 h 20"/>
                <a:gd name="T6" fmla="*/ 7 w 20"/>
                <a:gd name="T7" fmla="*/ 16 h 20"/>
                <a:gd name="T8" fmla="*/ 9 w 20"/>
                <a:gd name="T9" fmla="*/ 18 h 20"/>
                <a:gd name="T10" fmla="*/ 14 w 20"/>
                <a:gd name="T11" fmla="*/ 20 h 20"/>
                <a:gd name="T12" fmla="*/ 14 w 20"/>
                <a:gd name="T13" fmla="*/ 20 h 20"/>
                <a:gd name="T14" fmla="*/ 18 w 20"/>
                <a:gd name="T15" fmla="*/ 18 h 20"/>
                <a:gd name="T16" fmla="*/ 20 w 20"/>
                <a:gd name="T17" fmla="*/ 16 h 20"/>
                <a:gd name="T18" fmla="*/ 20 w 20"/>
                <a:gd name="T19" fmla="*/ 13 h 20"/>
                <a:gd name="T20" fmla="*/ 20 w 20"/>
                <a:gd name="T21" fmla="*/ 9 h 20"/>
                <a:gd name="T22" fmla="*/ 20 w 20"/>
                <a:gd name="T23" fmla="*/ 9 h 20"/>
                <a:gd name="T24" fmla="*/ 16 w 20"/>
                <a:gd name="T25" fmla="*/ 2 h 20"/>
                <a:gd name="T26" fmla="*/ 11 w 20"/>
                <a:gd name="T27" fmla="*/ 0 h 20"/>
                <a:gd name="T28" fmla="*/ 7 w 20"/>
                <a:gd name="T29" fmla="*/ 0 h 20"/>
                <a:gd name="T30" fmla="*/ 7 w 20"/>
                <a:gd name="T31" fmla="*/ 0 h 20"/>
                <a:gd name="T32" fmla="*/ 5 w 20"/>
                <a:gd name="T33" fmla="*/ 0 h 20"/>
                <a:gd name="T34" fmla="*/ 2 w 20"/>
                <a:gd name="T35" fmla="*/ 2 h 20"/>
                <a:gd name="T36" fmla="*/ 0 w 20"/>
                <a:gd name="T37" fmla="*/ 7 h 20"/>
                <a:gd name="T38" fmla="*/ 0 w 20"/>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0">
                  <a:moveTo>
                    <a:pt x="0" y="9"/>
                  </a:moveTo>
                  <a:lnTo>
                    <a:pt x="0" y="9"/>
                  </a:lnTo>
                  <a:lnTo>
                    <a:pt x="2" y="13"/>
                  </a:lnTo>
                  <a:lnTo>
                    <a:pt x="7" y="16"/>
                  </a:lnTo>
                  <a:lnTo>
                    <a:pt x="9" y="18"/>
                  </a:lnTo>
                  <a:lnTo>
                    <a:pt x="14" y="20"/>
                  </a:lnTo>
                  <a:lnTo>
                    <a:pt x="18" y="18"/>
                  </a:lnTo>
                  <a:lnTo>
                    <a:pt x="20" y="16"/>
                  </a:lnTo>
                  <a:lnTo>
                    <a:pt x="20" y="13"/>
                  </a:lnTo>
                  <a:lnTo>
                    <a:pt x="20" y="9"/>
                  </a:lnTo>
                  <a:lnTo>
                    <a:pt x="16" y="2"/>
                  </a:lnTo>
                  <a:lnTo>
                    <a:pt x="11" y="0"/>
                  </a:lnTo>
                  <a:lnTo>
                    <a:pt x="7" y="0"/>
                  </a:lnTo>
                  <a:lnTo>
                    <a:pt x="5" y="0"/>
                  </a:lnTo>
                  <a:lnTo>
                    <a:pt x="2"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6" name="Freeform 2953">
              <a:extLst>
                <a:ext uri="{FF2B5EF4-FFF2-40B4-BE49-F238E27FC236}">
                  <a16:creationId xmlns:a16="http://schemas.microsoft.com/office/drawing/2014/main" xmlns="" id="{CD5580B6-F918-FF4D-8F5D-BCCEF857E2B5}"/>
                </a:ext>
              </a:extLst>
            </p:cNvPr>
            <p:cNvSpPr>
              <a:spLocks/>
            </p:cNvSpPr>
            <p:nvPr/>
          </p:nvSpPr>
          <p:spPr bwMode="auto">
            <a:xfrm>
              <a:off x="3362" y="3062"/>
              <a:ext cx="20" cy="20"/>
            </a:xfrm>
            <a:custGeom>
              <a:avLst/>
              <a:gdLst>
                <a:gd name="T0" fmla="*/ 2 w 20"/>
                <a:gd name="T1" fmla="*/ 11 h 20"/>
                <a:gd name="T2" fmla="*/ 2 w 20"/>
                <a:gd name="T3" fmla="*/ 11 h 20"/>
                <a:gd name="T4" fmla="*/ 2 w 20"/>
                <a:gd name="T5" fmla="*/ 13 h 20"/>
                <a:gd name="T6" fmla="*/ 7 w 20"/>
                <a:gd name="T7" fmla="*/ 18 h 20"/>
                <a:gd name="T8" fmla="*/ 9 w 20"/>
                <a:gd name="T9" fmla="*/ 18 h 20"/>
                <a:gd name="T10" fmla="*/ 13 w 20"/>
                <a:gd name="T11" fmla="*/ 20 h 20"/>
                <a:gd name="T12" fmla="*/ 13 w 20"/>
                <a:gd name="T13" fmla="*/ 20 h 20"/>
                <a:gd name="T14" fmla="*/ 18 w 20"/>
                <a:gd name="T15" fmla="*/ 18 h 20"/>
                <a:gd name="T16" fmla="*/ 20 w 20"/>
                <a:gd name="T17" fmla="*/ 16 h 20"/>
                <a:gd name="T18" fmla="*/ 20 w 20"/>
                <a:gd name="T19" fmla="*/ 13 h 20"/>
                <a:gd name="T20" fmla="*/ 20 w 20"/>
                <a:gd name="T21" fmla="*/ 9 h 20"/>
                <a:gd name="T22" fmla="*/ 20 w 20"/>
                <a:gd name="T23" fmla="*/ 9 h 20"/>
                <a:gd name="T24" fmla="*/ 16 w 20"/>
                <a:gd name="T25" fmla="*/ 2 h 20"/>
                <a:gd name="T26" fmla="*/ 11 w 20"/>
                <a:gd name="T27" fmla="*/ 2 h 20"/>
                <a:gd name="T28" fmla="*/ 9 w 20"/>
                <a:gd name="T29" fmla="*/ 0 h 20"/>
                <a:gd name="T30" fmla="*/ 9 w 20"/>
                <a:gd name="T31" fmla="*/ 0 h 20"/>
                <a:gd name="T32" fmla="*/ 4 w 20"/>
                <a:gd name="T33" fmla="*/ 2 h 20"/>
                <a:gd name="T34" fmla="*/ 2 w 20"/>
                <a:gd name="T35" fmla="*/ 4 h 20"/>
                <a:gd name="T36" fmla="*/ 0 w 20"/>
                <a:gd name="T37" fmla="*/ 7 h 20"/>
                <a:gd name="T38" fmla="*/ 2 w 20"/>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0">
                  <a:moveTo>
                    <a:pt x="2" y="11"/>
                  </a:moveTo>
                  <a:lnTo>
                    <a:pt x="2" y="11"/>
                  </a:lnTo>
                  <a:lnTo>
                    <a:pt x="2" y="13"/>
                  </a:lnTo>
                  <a:lnTo>
                    <a:pt x="7" y="18"/>
                  </a:lnTo>
                  <a:lnTo>
                    <a:pt x="9" y="18"/>
                  </a:lnTo>
                  <a:lnTo>
                    <a:pt x="13" y="20"/>
                  </a:lnTo>
                  <a:lnTo>
                    <a:pt x="18" y="18"/>
                  </a:lnTo>
                  <a:lnTo>
                    <a:pt x="20" y="16"/>
                  </a:lnTo>
                  <a:lnTo>
                    <a:pt x="20" y="13"/>
                  </a:lnTo>
                  <a:lnTo>
                    <a:pt x="20" y="9"/>
                  </a:lnTo>
                  <a:lnTo>
                    <a:pt x="16" y="2"/>
                  </a:lnTo>
                  <a:lnTo>
                    <a:pt x="11" y="2"/>
                  </a:lnTo>
                  <a:lnTo>
                    <a:pt x="9" y="0"/>
                  </a:lnTo>
                  <a:lnTo>
                    <a:pt x="4" y="2"/>
                  </a:lnTo>
                  <a:lnTo>
                    <a:pt x="2"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7" name="Freeform 2954">
              <a:extLst>
                <a:ext uri="{FF2B5EF4-FFF2-40B4-BE49-F238E27FC236}">
                  <a16:creationId xmlns:a16="http://schemas.microsoft.com/office/drawing/2014/main" xmlns="" id="{04806117-9259-634F-9266-A685E48AF320}"/>
                </a:ext>
              </a:extLst>
            </p:cNvPr>
            <p:cNvSpPr>
              <a:spLocks/>
            </p:cNvSpPr>
            <p:nvPr/>
          </p:nvSpPr>
          <p:spPr bwMode="auto">
            <a:xfrm>
              <a:off x="3362" y="3062"/>
              <a:ext cx="20" cy="20"/>
            </a:xfrm>
            <a:custGeom>
              <a:avLst/>
              <a:gdLst>
                <a:gd name="T0" fmla="*/ 2 w 20"/>
                <a:gd name="T1" fmla="*/ 11 h 20"/>
                <a:gd name="T2" fmla="*/ 2 w 20"/>
                <a:gd name="T3" fmla="*/ 11 h 20"/>
                <a:gd name="T4" fmla="*/ 2 w 20"/>
                <a:gd name="T5" fmla="*/ 13 h 20"/>
                <a:gd name="T6" fmla="*/ 7 w 20"/>
                <a:gd name="T7" fmla="*/ 18 h 20"/>
                <a:gd name="T8" fmla="*/ 9 w 20"/>
                <a:gd name="T9" fmla="*/ 18 h 20"/>
                <a:gd name="T10" fmla="*/ 13 w 20"/>
                <a:gd name="T11" fmla="*/ 20 h 20"/>
                <a:gd name="T12" fmla="*/ 13 w 20"/>
                <a:gd name="T13" fmla="*/ 20 h 20"/>
                <a:gd name="T14" fmla="*/ 18 w 20"/>
                <a:gd name="T15" fmla="*/ 18 h 20"/>
                <a:gd name="T16" fmla="*/ 20 w 20"/>
                <a:gd name="T17" fmla="*/ 16 h 20"/>
                <a:gd name="T18" fmla="*/ 20 w 20"/>
                <a:gd name="T19" fmla="*/ 13 h 20"/>
                <a:gd name="T20" fmla="*/ 20 w 20"/>
                <a:gd name="T21" fmla="*/ 9 h 20"/>
                <a:gd name="T22" fmla="*/ 20 w 20"/>
                <a:gd name="T23" fmla="*/ 9 h 20"/>
                <a:gd name="T24" fmla="*/ 16 w 20"/>
                <a:gd name="T25" fmla="*/ 2 h 20"/>
                <a:gd name="T26" fmla="*/ 11 w 20"/>
                <a:gd name="T27" fmla="*/ 2 h 20"/>
                <a:gd name="T28" fmla="*/ 9 w 20"/>
                <a:gd name="T29" fmla="*/ 0 h 20"/>
                <a:gd name="T30" fmla="*/ 9 w 20"/>
                <a:gd name="T31" fmla="*/ 0 h 20"/>
                <a:gd name="T32" fmla="*/ 4 w 20"/>
                <a:gd name="T33" fmla="*/ 2 h 20"/>
                <a:gd name="T34" fmla="*/ 2 w 20"/>
                <a:gd name="T35" fmla="*/ 4 h 20"/>
                <a:gd name="T36" fmla="*/ 0 w 20"/>
                <a:gd name="T37" fmla="*/ 7 h 20"/>
                <a:gd name="T38" fmla="*/ 2 w 20"/>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20">
                  <a:moveTo>
                    <a:pt x="2" y="11"/>
                  </a:moveTo>
                  <a:lnTo>
                    <a:pt x="2" y="11"/>
                  </a:lnTo>
                  <a:lnTo>
                    <a:pt x="2" y="13"/>
                  </a:lnTo>
                  <a:lnTo>
                    <a:pt x="7" y="18"/>
                  </a:lnTo>
                  <a:lnTo>
                    <a:pt x="9" y="18"/>
                  </a:lnTo>
                  <a:lnTo>
                    <a:pt x="13" y="20"/>
                  </a:lnTo>
                  <a:lnTo>
                    <a:pt x="18" y="18"/>
                  </a:lnTo>
                  <a:lnTo>
                    <a:pt x="20" y="16"/>
                  </a:lnTo>
                  <a:lnTo>
                    <a:pt x="20" y="13"/>
                  </a:lnTo>
                  <a:lnTo>
                    <a:pt x="20" y="9"/>
                  </a:lnTo>
                  <a:lnTo>
                    <a:pt x="16" y="2"/>
                  </a:lnTo>
                  <a:lnTo>
                    <a:pt x="11" y="2"/>
                  </a:lnTo>
                  <a:lnTo>
                    <a:pt x="9" y="0"/>
                  </a:lnTo>
                  <a:lnTo>
                    <a:pt x="4" y="2"/>
                  </a:lnTo>
                  <a:lnTo>
                    <a:pt x="2"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8" name="Freeform 2955">
              <a:extLst>
                <a:ext uri="{FF2B5EF4-FFF2-40B4-BE49-F238E27FC236}">
                  <a16:creationId xmlns:a16="http://schemas.microsoft.com/office/drawing/2014/main" xmlns="" id="{3E0381B9-23DB-D94E-9388-DD83E477C214}"/>
                </a:ext>
              </a:extLst>
            </p:cNvPr>
            <p:cNvSpPr>
              <a:spLocks/>
            </p:cNvSpPr>
            <p:nvPr/>
          </p:nvSpPr>
          <p:spPr bwMode="auto">
            <a:xfrm>
              <a:off x="3344" y="3062"/>
              <a:ext cx="20" cy="20"/>
            </a:xfrm>
            <a:custGeom>
              <a:avLst/>
              <a:gdLst>
                <a:gd name="T0" fmla="*/ 0 w 20"/>
                <a:gd name="T1" fmla="*/ 11 h 20"/>
                <a:gd name="T2" fmla="*/ 0 w 20"/>
                <a:gd name="T3" fmla="*/ 11 h 20"/>
                <a:gd name="T4" fmla="*/ 2 w 20"/>
                <a:gd name="T5" fmla="*/ 13 h 20"/>
                <a:gd name="T6" fmla="*/ 4 w 20"/>
                <a:gd name="T7" fmla="*/ 18 h 20"/>
                <a:gd name="T8" fmla="*/ 9 w 20"/>
                <a:gd name="T9" fmla="*/ 20 h 20"/>
                <a:gd name="T10" fmla="*/ 11 w 20"/>
                <a:gd name="T11" fmla="*/ 20 h 20"/>
                <a:gd name="T12" fmla="*/ 11 w 20"/>
                <a:gd name="T13" fmla="*/ 20 h 20"/>
                <a:gd name="T14" fmla="*/ 16 w 20"/>
                <a:gd name="T15" fmla="*/ 18 h 20"/>
                <a:gd name="T16" fmla="*/ 18 w 20"/>
                <a:gd name="T17" fmla="*/ 18 h 20"/>
                <a:gd name="T18" fmla="*/ 20 w 20"/>
                <a:gd name="T19" fmla="*/ 13 h 20"/>
                <a:gd name="T20" fmla="*/ 20 w 20"/>
                <a:gd name="T21" fmla="*/ 11 h 20"/>
                <a:gd name="T22" fmla="*/ 20 w 20"/>
                <a:gd name="T23" fmla="*/ 11 h 20"/>
                <a:gd name="T24" fmla="*/ 18 w 20"/>
                <a:gd name="T25" fmla="*/ 7 h 20"/>
                <a:gd name="T26" fmla="*/ 13 w 20"/>
                <a:gd name="T27" fmla="*/ 4 h 20"/>
                <a:gd name="T28" fmla="*/ 11 w 20"/>
                <a:gd name="T29" fmla="*/ 2 h 20"/>
                <a:gd name="T30" fmla="*/ 7 w 20"/>
                <a:gd name="T31" fmla="*/ 0 h 20"/>
                <a:gd name="T32" fmla="*/ 7 w 20"/>
                <a:gd name="T33" fmla="*/ 0 h 20"/>
                <a:gd name="T34" fmla="*/ 4 w 20"/>
                <a:gd name="T35" fmla="*/ 2 h 20"/>
                <a:gd name="T36" fmla="*/ 2 w 20"/>
                <a:gd name="T37" fmla="*/ 4 h 20"/>
                <a:gd name="T38" fmla="*/ 0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2" y="13"/>
                  </a:lnTo>
                  <a:lnTo>
                    <a:pt x="4" y="18"/>
                  </a:lnTo>
                  <a:lnTo>
                    <a:pt x="9" y="20"/>
                  </a:lnTo>
                  <a:lnTo>
                    <a:pt x="11" y="20"/>
                  </a:lnTo>
                  <a:lnTo>
                    <a:pt x="16" y="18"/>
                  </a:lnTo>
                  <a:lnTo>
                    <a:pt x="18" y="18"/>
                  </a:lnTo>
                  <a:lnTo>
                    <a:pt x="20" y="13"/>
                  </a:lnTo>
                  <a:lnTo>
                    <a:pt x="20" y="11"/>
                  </a:lnTo>
                  <a:lnTo>
                    <a:pt x="18" y="7"/>
                  </a:lnTo>
                  <a:lnTo>
                    <a:pt x="13" y="4"/>
                  </a:lnTo>
                  <a:lnTo>
                    <a:pt x="11" y="2"/>
                  </a:lnTo>
                  <a:lnTo>
                    <a:pt x="7" y="0"/>
                  </a:lnTo>
                  <a:lnTo>
                    <a:pt x="4"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39" name="Freeform 2956">
              <a:extLst>
                <a:ext uri="{FF2B5EF4-FFF2-40B4-BE49-F238E27FC236}">
                  <a16:creationId xmlns:a16="http://schemas.microsoft.com/office/drawing/2014/main" xmlns="" id="{2D97E7AD-A62A-8F44-AC55-C7F16150117A}"/>
                </a:ext>
              </a:extLst>
            </p:cNvPr>
            <p:cNvSpPr>
              <a:spLocks/>
            </p:cNvSpPr>
            <p:nvPr/>
          </p:nvSpPr>
          <p:spPr bwMode="auto">
            <a:xfrm>
              <a:off x="3344" y="3062"/>
              <a:ext cx="20" cy="20"/>
            </a:xfrm>
            <a:custGeom>
              <a:avLst/>
              <a:gdLst>
                <a:gd name="T0" fmla="*/ 0 w 20"/>
                <a:gd name="T1" fmla="*/ 11 h 20"/>
                <a:gd name="T2" fmla="*/ 0 w 20"/>
                <a:gd name="T3" fmla="*/ 11 h 20"/>
                <a:gd name="T4" fmla="*/ 2 w 20"/>
                <a:gd name="T5" fmla="*/ 13 h 20"/>
                <a:gd name="T6" fmla="*/ 4 w 20"/>
                <a:gd name="T7" fmla="*/ 18 h 20"/>
                <a:gd name="T8" fmla="*/ 9 w 20"/>
                <a:gd name="T9" fmla="*/ 20 h 20"/>
                <a:gd name="T10" fmla="*/ 11 w 20"/>
                <a:gd name="T11" fmla="*/ 20 h 20"/>
                <a:gd name="T12" fmla="*/ 11 w 20"/>
                <a:gd name="T13" fmla="*/ 20 h 20"/>
                <a:gd name="T14" fmla="*/ 16 w 20"/>
                <a:gd name="T15" fmla="*/ 18 h 20"/>
                <a:gd name="T16" fmla="*/ 18 w 20"/>
                <a:gd name="T17" fmla="*/ 18 h 20"/>
                <a:gd name="T18" fmla="*/ 20 w 20"/>
                <a:gd name="T19" fmla="*/ 13 h 20"/>
                <a:gd name="T20" fmla="*/ 20 w 20"/>
                <a:gd name="T21" fmla="*/ 11 h 20"/>
                <a:gd name="T22" fmla="*/ 20 w 20"/>
                <a:gd name="T23" fmla="*/ 11 h 20"/>
                <a:gd name="T24" fmla="*/ 18 w 20"/>
                <a:gd name="T25" fmla="*/ 7 h 20"/>
                <a:gd name="T26" fmla="*/ 13 w 20"/>
                <a:gd name="T27" fmla="*/ 4 h 20"/>
                <a:gd name="T28" fmla="*/ 11 w 20"/>
                <a:gd name="T29" fmla="*/ 2 h 20"/>
                <a:gd name="T30" fmla="*/ 7 w 20"/>
                <a:gd name="T31" fmla="*/ 0 h 20"/>
                <a:gd name="T32" fmla="*/ 7 w 20"/>
                <a:gd name="T33" fmla="*/ 0 h 20"/>
                <a:gd name="T34" fmla="*/ 4 w 20"/>
                <a:gd name="T35" fmla="*/ 2 h 20"/>
                <a:gd name="T36" fmla="*/ 2 w 20"/>
                <a:gd name="T37" fmla="*/ 4 h 20"/>
                <a:gd name="T38" fmla="*/ 0 w 20"/>
                <a:gd name="T39" fmla="*/ 7 h 20"/>
                <a:gd name="T40" fmla="*/ 0 w 20"/>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 h="20">
                  <a:moveTo>
                    <a:pt x="0" y="11"/>
                  </a:moveTo>
                  <a:lnTo>
                    <a:pt x="0" y="11"/>
                  </a:lnTo>
                  <a:lnTo>
                    <a:pt x="2" y="13"/>
                  </a:lnTo>
                  <a:lnTo>
                    <a:pt x="4" y="18"/>
                  </a:lnTo>
                  <a:lnTo>
                    <a:pt x="9" y="20"/>
                  </a:lnTo>
                  <a:lnTo>
                    <a:pt x="11" y="20"/>
                  </a:lnTo>
                  <a:lnTo>
                    <a:pt x="16" y="18"/>
                  </a:lnTo>
                  <a:lnTo>
                    <a:pt x="18" y="18"/>
                  </a:lnTo>
                  <a:lnTo>
                    <a:pt x="20" y="13"/>
                  </a:lnTo>
                  <a:lnTo>
                    <a:pt x="20" y="11"/>
                  </a:lnTo>
                  <a:lnTo>
                    <a:pt x="18" y="7"/>
                  </a:lnTo>
                  <a:lnTo>
                    <a:pt x="13" y="4"/>
                  </a:lnTo>
                  <a:lnTo>
                    <a:pt x="11" y="2"/>
                  </a:lnTo>
                  <a:lnTo>
                    <a:pt x="7" y="0"/>
                  </a:lnTo>
                  <a:lnTo>
                    <a:pt x="4"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0" name="Freeform 2957">
              <a:extLst>
                <a:ext uri="{FF2B5EF4-FFF2-40B4-BE49-F238E27FC236}">
                  <a16:creationId xmlns:a16="http://schemas.microsoft.com/office/drawing/2014/main" xmlns="" id="{EAC835BB-E198-2E49-961E-F6FB8E46269D}"/>
                </a:ext>
              </a:extLst>
            </p:cNvPr>
            <p:cNvSpPr>
              <a:spLocks/>
            </p:cNvSpPr>
            <p:nvPr/>
          </p:nvSpPr>
          <p:spPr bwMode="auto">
            <a:xfrm>
              <a:off x="3326" y="3064"/>
              <a:ext cx="18" cy="18"/>
            </a:xfrm>
            <a:custGeom>
              <a:avLst/>
              <a:gdLst>
                <a:gd name="T0" fmla="*/ 0 w 18"/>
                <a:gd name="T1" fmla="*/ 9 h 18"/>
                <a:gd name="T2" fmla="*/ 0 w 18"/>
                <a:gd name="T3" fmla="*/ 9 h 18"/>
                <a:gd name="T4" fmla="*/ 0 w 18"/>
                <a:gd name="T5" fmla="*/ 11 h 18"/>
                <a:gd name="T6" fmla="*/ 2 w 18"/>
                <a:gd name="T7" fmla="*/ 16 h 18"/>
                <a:gd name="T8" fmla="*/ 7 w 18"/>
                <a:gd name="T9" fmla="*/ 18 h 18"/>
                <a:gd name="T10" fmla="*/ 11 w 18"/>
                <a:gd name="T11" fmla="*/ 18 h 18"/>
                <a:gd name="T12" fmla="*/ 11 w 18"/>
                <a:gd name="T13" fmla="*/ 18 h 18"/>
                <a:gd name="T14" fmla="*/ 13 w 18"/>
                <a:gd name="T15" fmla="*/ 18 h 18"/>
                <a:gd name="T16" fmla="*/ 16 w 18"/>
                <a:gd name="T17" fmla="*/ 16 h 18"/>
                <a:gd name="T18" fmla="*/ 18 w 18"/>
                <a:gd name="T19" fmla="*/ 11 h 18"/>
                <a:gd name="T20" fmla="*/ 18 w 18"/>
                <a:gd name="T21" fmla="*/ 9 h 18"/>
                <a:gd name="T22" fmla="*/ 18 w 18"/>
                <a:gd name="T23" fmla="*/ 9 h 18"/>
                <a:gd name="T24" fmla="*/ 16 w 18"/>
                <a:gd name="T25" fmla="*/ 5 h 18"/>
                <a:gd name="T26" fmla="*/ 13 w 18"/>
                <a:gd name="T27" fmla="*/ 2 h 18"/>
                <a:gd name="T28" fmla="*/ 11 w 18"/>
                <a:gd name="T29" fmla="*/ 0 h 18"/>
                <a:gd name="T30" fmla="*/ 7 w 18"/>
                <a:gd name="T31" fmla="*/ 0 h 18"/>
                <a:gd name="T32" fmla="*/ 7 w 18"/>
                <a:gd name="T33" fmla="*/ 0 h 18"/>
                <a:gd name="T34" fmla="*/ 2 w 18"/>
                <a:gd name="T35" fmla="*/ 0 h 18"/>
                <a:gd name="T36" fmla="*/ 0 w 18"/>
                <a:gd name="T37" fmla="*/ 2 h 18"/>
                <a:gd name="T38" fmla="*/ 0 w 18"/>
                <a:gd name="T39" fmla="*/ 5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0" y="11"/>
                  </a:lnTo>
                  <a:lnTo>
                    <a:pt x="2" y="16"/>
                  </a:lnTo>
                  <a:lnTo>
                    <a:pt x="7" y="18"/>
                  </a:lnTo>
                  <a:lnTo>
                    <a:pt x="11" y="18"/>
                  </a:lnTo>
                  <a:lnTo>
                    <a:pt x="13" y="18"/>
                  </a:lnTo>
                  <a:lnTo>
                    <a:pt x="16" y="16"/>
                  </a:lnTo>
                  <a:lnTo>
                    <a:pt x="18" y="11"/>
                  </a:lnTo>
                  <a:lnTo>
                    <a:pt x="18" y="9"/>
                  </a:lnTo>
                  <a:lnTo>
                    <a:pt x="16" y="5"/>
                  </a:lnTo>
                  <a:lnTo>
                    <a:pt x="13" y="2"/>
                  </a:lnTo>
                  <a:lnTo>
                    <a:pt x="11" y="0"/>
                  </a:lnTo>
                  <a:lnTo>
                    <a:pt x="7" y="0"/>
                  </a:lnTo>
                  <a:lnTo>
                    <a:pt x="2" y="0"/>
                  </a:lnTo>
                  <a:lnTo>
                    <a:pt x="0"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1" name="Freeform 2958">
              <a:extLst>
                <a:ext uri="{FF2B5EF4-FFF2-40B4-BE49-F238E27FC236}">
                  <a16:creationId xmlns:a16="http://schemas.microsoft.com/office/drawing/2014/main" xmlns="" id="{BE36ABDA-B6B9-6349-B8EC-AD6ED6B05F3D}"/>
                </a:ext>
              </a:extLst>
            </p:cNvPr>
            <p:cNvSpPr>
              <a:spLocks/>
            </p:cNvSpPr>
            <p:nvPr/>
          </p:nvSpPr>
          <p:spPr bwMode="auto">
            <a:xfrm>
              <a:off x="3326" y="3064"/>
              <a:ext cx="18" cy="18"/>
            </a:xfrm>
            <a:custGeom>
              <a:avLst/>
              <a:gdLst>
                <a:gd name="T0" fmla="*/ 0 w 18"/>
                <a:gd name="T1" fmla="*/ 9 h 18"/>
                <a:gd name="T2" fmla="*/ 0 w 18"/>
                <a:gd name="T3" fmla="*/ 9 h 18"/>
                <a:gd name="T4" fmla="*/ 0 w 18"/>
                <a:gd name="T5" fmla="*/ 11 h 18"/>
                <a:gd name="T6" fmla="*/ 2 w 18"/>
                <a:gd name="T7" fmla="*/ 16 h 18"/>
                <a:gd name="T8" fmla="*/ 7 w 18"/>
                <a:gd name="T9" fmla="*/ 18 h 18"/>
                <a:gd name="T10" fmla="*/ 11 w 18"/>
                <a:gd name="T11" fmla="*/ 18 h 18"/>
                <a:gd name="T12" fmla="*/ 11 w 18"/>
                <a:gd name="T13" fmla="*/ 18 h 18"/>
                <a:gd name="T14" fmla="*/ 13 w 18"/>
                <a:gd name="T15" fmla="*/ 18 h 18"/>
                <a:gd name="T16" fmla="*/ 16 w 18"/>
                <a:gd name="T17" fmla="*/ 16 h 18"/>
                <a:gd name="T18" fmla="*/ 18 w 18"/>
                <a:gd name="T19" fmla="*/ 11 h 18"/>
                <a:gd name="T20" fmla="*/ 18 w 18"/>
                <a:gd name="T21" fmla="*/ 9 h 18"/>
                <a:gd name="T22" fmla="*/ 18 w 18"/>
                <a:gd name="T23" fmla="*/ 9 h 18"/>
                <a:gd name="T24" fmla="*/ 16 w 18"/>
                <a:gd name="T25" fmla="*/ 5 h 18"/>
                <a:gd name="T26" fmla="*/ 13 w 18"/>
                <a:gd name="T27" fmla="*/ 2 h 18"/>
                <a:gd name="T28" fmla="*/ 11 w 18"/>
                <a:gd name="T29" fmla="*/ 0 h 18"/>
                <a:gd name="T30" fmla="*/ 7 w 18"/>
                <a:gd name="T31" fmla="*/ 0 h 18"/>
                <a:gd name="T32" fmla="*/ 7 w 18"/>
                <a:gd name="T33" fmla="*/ 0 h 18"/>
                <a:gd name="T34" fmla="*/ 2 w 18"/>
                <a:gd name="T35" fmla="*/ 0 h 18"/>
                <a:gd name="T36" fmla="*/ 0 w 18"/>
                <a:gd name="T37" fmla="*/ 2 h 18"/>
                <a:gd name="T38" fmla="*/ 0 w 18"/>
                <a:gd name="T39" fmla="*/ 5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0" y="11"/>
                  </a:lnTo>
                  <a:lnTo>
                    <a:pt x="2" y="16"/>
                  </a:lnTo>
                  <a:lnTo>
                    <a:pt x="7" y="18"/>
                  </a:lnTo>
                  <a:lnTo>
                    <a:pt x="11" y="18"/>
                  </a:lnTo>
                  <a:lnTo>
                    <a:pt x="13" y="18"/>
                  </a:lnTo>
                  <a:lnTo>
                    <a:pt x="16" y="16"/>
                  </a:lnTo>
                  <a:lnTo>
                    <a:pt x="18" y="11"/>
                  </a:lnTo>
                  <a:lnTo>
                    <a:pt x="18" y="9"/>
                  </a:lnTo>
                  <a:lnTo>
                    <a:pt x="16" y="5"/>
                  </a:lnTo>
                  <a:lnTo>
                    <a:pt x="13" y="2"/>
                  </a:lnTo>
                  <a:lnTo>
                    <a:pt x="11" y="0"/>
                  </a:lnTo>
                  <a:lnTo>
                    <a:pt x="7" y="0"/>
                  </a:lnTo>
                  <a:lnTo>
                    <a:pt x="2" y="0"/>
                  </a:lnTo>
                  <a:lnTo>
                    <a:pt x="0"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2" name="Freeform 2959">
              <a:extLst>
                <a:ext uri="{FF2B5EF4-FFF2-40B4-BE49-F238E27FC236}">
                  <a16:creationId xmlns:a16="http://schemas.microsoft.com/office/drawing/2014/main" xmlns="" id="{F4F8A48C-B523-8144-8044-6B6E8BC23540}"/>
                </a:ext>
              </a:extLst>
            </p:cNvPr>
            <p:cNvSpPr>
              <a:spLocks/>
            </p:cNvSpPr>
            <p:nvPr/>
          </p:nvSpPr>
          <p:spPr bwMode="auto">
            <a:xfrm>
              <a:off x="3305" y="3064"/>
              <a:ext cx="21" cy="18"/>
            </a:xfrm>
            <a:custGeom>
              <a:avLst/>
              <a:gdLst>
                <a:gd name="T0" fmla="*/ 0 w 21"/>
                <a:gd name="T1" fmla="*/ 9 h 18"/>
                <a:gd name="T2" fmla="*/ 0 w 21"/>
                <a:gd name="T3" fmla="*/ 9 h 18"/>
                <a:gd name="T4" fmla="*/ 3 w 21"/>
                <a:gd name="T5" fmla="*/ 14 h 18"/>
                <a:gd name="T6" fmla="*/ 5 w 21"/>
                <a:gd name="T7" fmla="*/ 16 h 18"/>
                <a:gd name="T8" fmla="*/ 7 w 21"/>
                <a:gd name="T9" fmla="*/ 18 h 18"/>
                <a:gd name="T10" fmla="*/ 12 w 21"/>
                <a:gd name="T11" fmla="*/ 18 h 18"/>
                <a:gd name="T12" fmla="*/ 12 w 21"/>
                <a:gd name="T13" fmla="*/ 18 h 18"/>
                <a:gd name="T14" fmla="*/ 16 w 21"/>
                <a:gd name="T15" fmla="*/ 18 h 18"/>
                <a:gd name="T16" fmla="*/ 19 w 21"/>
                <a:gd name="T17" fmla="*/ 16 h 18"/>
                <a:gd name="T18" fmla="*/ 21 w 21"/>
                <a:gd name="T19" fmla="*/ 14 h 18"/>
                <a:gd name="T20" fmla="*/ 21 w 21"/>
                <a:gd name="T21" fmla="*/ 9 h 18"/>
                <a:gd name="T22" fmla="*/ 21 w 21"/>
                <a:gd name="T23" fmla="*/ 9 h 18"/>
                <a:gd name="T24" fmla="*/ 19 w 21"/>
                <a:gd name="T25" fmla="*/ 5 h 18"/>
                <a:gd name="T26" fmla="*/ 16 w 21"/>
                <a:gd name="T27" fmla="*/ 2 h 18"/>
                <a:gd name="T28" fmla="*/ 12 w 21"/>
                <a:gd name="T29" fmla="*/ 0 h 18"/>
                <a:gd name="T30" fmla="*/ 10 w 21"/>
                <a:gd name="T31" fmla="*/ 0 h 18"/>
                <a:gd name="T32" fmla="*/ 10 w 21"/>
                <a:gd name="T33" fmla="*/ 0 h 18"/>
                <a:gd name="T34" fmla="*/ 5 w 21"/>
                <a:gd name="T35" fmla="*/ 0 h 18"/>
                <a:gd name="T36" fmla="*/ 3 w 21"/>
                <a:gd name="T37" fmla="*/ 2 h 18"/>
                <a:gd name="T38" fmla="*/ 0 w 21"/>
                <a:gd name="T39" fmla="*/ 5 h 18"/>
                <a:gd name="T40" fmla="*/ 0 w 21"/>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8">
                  <a:moveTo>
                    <a:pt x="0" y="9"/>
                  </a:moveTo>
                  <a:lnTo>
                    <a:pt x="0" y="9"/>
                  </a:lnTo>
                  <a:lnTo>
                    <a:pt x="3" y="14"/>
                  </a:lnTo>
                  <a:lnTo>
                    <a:pt x="5" y="16"/>
                  </a:lnTo>
                  <a:lnTo>
                    <a:pt x="7" y="18"/>
                  </a:lnTo>
                  <a:lnTo>
                    <a:pt x="12" y="18"/>
                  </a:lnTo>
                  <a:lnTo>
                    <a:pt x="16" y="18"/>
                  </a:lnTo>
                  <a:lnTo>
                    <a:pt x="19" y="16"/>
                  </a:lnTo>
                  <a:lnTo>
                    <a:pt x="21" y="14"/>
                  </a:lnTo>
                  <a:lnTo>
                    <a:pt x="21" y="9"/>
                  </a:lnTo>
                  <a:lnTo>
                    <a:pt x="19" y="5"/>
                  </a:lnTo>
                  <a:lnTo>
                    <a:pt x="16" y="2"/>
                  </a:lnTo>
                  <a:lnTo>
                    <a:pt x="12" y="0"/>
                  </a:lnTo>
                  <a:lnTo>
                    <a:pt x="10" y="0"/>
                  </a:lnTo>
                  <a:lnTo>
                    <a:pt x="5" y="0"/>
                  </a:lnTo>
                  <a:lnTo>
                    <a:pt x="3"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3" name="Freeform 2960">
              <a:extLst>
                <a:ext uri="{FF2B5EF4-FFF2-40B4-BE49-F238E27FC236}">
                  <a16:creationId xmlns:a16="http://schemas.microsoft.com/office/drawing/2014/main" xmlns="" id="{55F3EE4B-8605-304E-B2BB-06D0112E9F38}"/>
                </a:ext>
              </a:extLst>
            </p:cNvPr>
            <p:cNvSpPr>
              <a:spLocks/>
            </p:cNvSpPr>
            <p:nvPr/>
          </p:nvSpPr>
          <p:spPr bwMode="auto">
            <a:xfrm>
              <a:off x="3305" y="3064"/>
              <a:ext cx="21" cy="18"/>
            </a:xfrm>
            <a:custGeom>
              <a:avLst/>
              <a:gdLst>
                <a:gd name="T0" fmla="*/ 0 w 21"/>
                <a:gd name="T1" fmla="*/ 9 h 18"/>
                <a:gd name="T2" fmla="*/ 0 w 21"/>
                <a:gd name="T3" fmla="*/ 9 h 18"/>
                <a:gd name="T4" fmla="*/ 3 w 21"/>
                <a:gd name="T5" fmla="*/ 14 h 18"/>
                <a:gd name="T6" fmla="*/ 5 w 21"/>
                <a:gd name="T7" fmla="*/ 16 h 18"/>
                <a:gd name="T8" fmla="*/ 7 w 21"/>
                <a:gd name="T9" fmla="*/ 18 h 18"/>
                <a:gd name="T10" fmla="*/ 12 w 21"/>
                <a:gd name="T11" fmla="*/ 18 h 18"/>
                <a:gd name="T12" fmla="*/ 12 w 21"/>
                <a:gd name="T13" fmla="*/ 18 h 18"/>
                <a:gd name="T14" fmla="*/ 16 w 21"/>
                <a:gd name="T15" fmla="*/ 18 h 18"/>
                <a:gd name="T16" fmla="*/ 19 w 21"/>
                <a:gd name="T17" fmla="*/ 16 h 18"/>
                <a:gd name="T18" fmla="*/ 21 w 21"/>
                <a:gd name="T19" fmla="*/ 14 h 18"/>
                <a:gd name="T20" fmla="*/ 21 w 21"/>
                <a:gd name="T21" fmla="*/ 9 h 18"/>
                <a:gd name="T22" fmla="*/ 21 w 21"/>
                <a:gd name="T23" fmla="*/ 9 h 18"/>
                <a:gd name="T24" fmla="*/ 19 w 21"/>
                <a:gd name="T25" fmla="*/ 5 h 18"/>
                <a:gd name="T26" fmla="*/ 16 w 21"/>
                <a:gd name="T27" fmla="*/ 2 h 18"/>
                <a:gd name="T28" fmla="*/ 12 w 21"/>
                <a:gd name="T29" fmla="*/ 0 h 18"/>
                <a:gd name="T30" fmla="*/ 10 w 21"/>
                <a:gd name="T31" fmla="*/ 0 h 18"/>
                <a:gd name="T32" fmla="*/ 10 w 21"/>
                <a:gd name="T33" fmla="*/ 0 h 18"/>
                <a:gd name="T34" fmla="*/ 5 w 21"/>
                <a:gd name="T35" fmla="*/ 0 h 18"/>
                <a:gd name="T36" fmla="*/ 3 w 21"/>
                <a:gd name="T37" fmla="*/ 2 h 18"/>
                <a:gd name="T38" fmla="*/ 0 w 21"/>
                <a:gd name="T39" fmla="*/ 5 h 18"/>
                <a:gd name="T40" fmla="*/ 0 w 21"/>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 h="18">
                  <a:moveTo>
                    <a:pt x="0" y="9"/>
                  </a:moveTo>
                  <a:lnTo>
                    <a:pt x="0" y="9"/>
                  </a:lnTo>
                  <a:lnTo>
                    <a:pt x="3" y="14"/>
                  </a:lnTo>
                  <a:lnTo>
                    <a:pt x="5" y="16"/>
                  </a:lnTo>
                  <a:lnTo>
                    <a:pt x="7" y="18"/>
                  </a:lnTo>
                  <a:lnTo>
                    <a:pt x="12" y="18"/>
                  </a:lnTo>
                  <a:lnTo>
                    <a:pt x="16" y="18"/>
                  </a:lnTo>
                  <a:lnTo>
                    <a:pt x="19" y="16"/>
                  </a:lnTo>
                  <a:lnTo>
                    <a:pt x="21" y="14"/>
                  </a:lnTo>
                  <a:lnTo>
                    <a:pt x="21" y="9"/>
                  </a:lnTo>
                  <a:lnTo>
                    <a:pt x="19" y="5"/>
                  </a:lnTo>
                  <a:lnTo>
                    <a:pt x="16" y="2"/>
                  </a:lnTo>
                  <a:lnTo>
                    <a:pt x="12" y="0"/>
                  </a:lnTo>
                  <a:lnTo>
                    <a:pt x="10" y="0"/>
                  </a:lnTo>
                  <a:lnTo>
                    <a:pt x="5" y="0"/>
                  </a:lnTo>
                  <a:lnTo>
                    <a:pt x="3"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4" name="Freeform 2961">
              <a:extLst>
                <a:ext uri="{FF2B5EF4-FFF2-40B4-BE49-F238E27FC236}">
                  <a16:creationId xmlns:a16="http://schemas.microsoft.com/office/drawing/2014/main" xmlns="" id="{D206C668-D326-994A-B1A4-F1B3D2AC6C60}"/>
                </a:ext>
              </a:extLst>
            </p:cNvPr>
            <p:cNvSpPr>
              <a:spLocks/>
            </p:cNvSpPr>
            <p:nvPr/>
          </p:nvSpPr>
          <p:spPr bwMode="auto">
            <a:xfrm>
              <a:off x="3287" y="3064"/>
              <a:ext cx="18" cy="18"/>
            </a:xfrm>
            <a:custGeom>
              <a:avLst/>
              <a:gdLst>
                <a:gd name="T0" fmla="*/ 0 w 18"/>
                <a:gd name="T1" fmla="*/ 9 h 18"/>
                <a:gd name="T2" fmla="*/ 0 w 18"/>
                <a:gd name="T3" fmla="*/ 9 h 18"/>
                <a:gd name="T4" fmla="*/ 3 w 18"/>
                <a:gd name="T5" fmla="*/ 14 h 18"/>
                <a:gd name="T6" fmla="*/ 5 w 18"/>
                <a:gd name="T7" fmla="*/ 16 h 18"/>
                <a:gd name="T8" fmla="*/ 7 w 18"/>
                <a:gd name="T9" fmla="*/ 18 h 18"/>
                <a:gd name="T10" fmla="*/ 12 w 18"/>
                <a:gd name="T11" fmla="*/ 18 h 18"/>
                <a:gd name="T12" fmla="*/ 12 w 18"/>
                <a:gd name="T13" fmla="*/ 18 h 18"/>
                <a:gd name="T14" fmla="*/ 14 w 18"/>
                <a:gd name="T15" fmla="*/ 18 h 18"/>
                <a:gd name="T16" fmla="*/ 16 w 18"/>
                <a:gd name="T17" fmla="*/ 16 h 18"/>
                <a:gd name="T18" fmla="*/ 18 w 18"/>
                <a:gd name="T19" fmla="*/ 14 h 18"/>
                <a:gd name="T20" fmla="*/ 18 w 18"/>
                <a:gd name="T21" fmla="*/ 9 h 18"/>
                <a:gd name="T22" fmla="*/ 18 w 18"/>
                <a:gd name="T23" fmla="*/ 9 h 18"/>
                <a:gd name="T24" fmla="*/ 18 w 18"/>
                <a:gd name="T25" fmla="*/ 5 h 18"/>
                <a:gd name="T26" fmla="*/ 16 w 18"/>
                <a:gd name="T27" fmla="*/ 2 h 18"/>
                <a:gd name="T28" fmla="*/ 12 w 18"/>
                <a:gd name="T29" fmla="*/ 0 h 18"/>
                <a:gd name="T30" fmla="*/ 9 w 18"/>
                <a:gd name="T31" fmla="*/ 0 h 18"/>
                <a:gd name="T32" fmla="*/ 9 w 18"/>
                <a:gd name="T33" fmla="*/ 0 h 18"/>
                <a:gd name="T34" fmla="*/ 5 w 18"/>
                <a:gd name="T35" fmla="*/ 0 h 18"/>
                <a:gd name="T36" fmla="*/ 3 w 18"/>
                <a:gd name="T37" fmla="*/ 2 h 18"/>
                <a:gd name="T38" fmla="*/ 0 w 18"/>
                <a:gd name="T39" fmla="*/ 5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3" y="14"/>
                  </a:lnTo>
                  <a:lnTo>
                    <a:pt x="5" y="16"/>
                  </a:lnTo>
                  <a:lnTo>
                    <a:pt x="7" y="18"/>
                  </a:lnTo>
                  <a:lnTo>
                    <a:pt x="12" y="18"/>
                  </a:lnTo>
                  <a:lnTo>
                    <a:pt x="14" y="18"/>
                  </a:lnTo>
                  <a:lnTo>
                    <a:pt x="16" y="16"/>
                  </a:lnTo>
                  <a:lnTo>
                    <a:pt x="18" y="14"/>
                  </a:lnTo>
                  <a:lnTo>
                    <a:pt x="18" y="9"/>
                  </a:lnTo>
                  <a:lnTo>
                    <a:pt x="18" y="5"/>
                  </a:lnTo>
                  <a:lnTo>
                    <a:pt x="16" y="2"/>
                  </a:lnTo>
                  <a:lnTo>
                    <a:pt x="12" y="0"/>
                  </a:lnTo>
                  <a:lnTo>
                    <a:pt x="9" y="0"/>
                  </a:lnTo>
                  <a:lnTo>
                    <a:pt x="5" y="0"/>
                  </a:lnTo>
                  <a:lnTo>
                    <a:pt x="3"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5" name="Freeform 2962">
              <a:extLst>
                <a:ext uri="{FF2B5EF4-FFF2-40B4-BE49-F238E27FC236}">
                  <a16:creationId xmlns:a16="http://schemas.microsoft.com/office/drawing/2014/main" xmlns="" id="{D1119437-7733-5E49-BDF5-20CF6D096756}"/>
                </a:ext>
              </a:extLst>
            </p:cNvPr>
            <p:cNvSpPr>
              <a:spLocks/>
            </p:cNvSpPr>
            <p:nvPr/>
          </p:nvSpPr>
          <p:spPr bwMode="auto">
            <a:xfrm>
              <a:off x="3287" y="3064"/>
              <a:ext cx="18" cy="18"/>
            </a:xfrm>
            <a:custGeom>
              <a:avLst/>
              <a:gdLst>
                <a:gd name="T0" fmla="*/ 0 w 18"/>
                <a:gd name="T1" fmla="*/ 9 h 18"/>
                <a:gd name="T2" fmla="*/ 0 w 18"/>
                <a:gd name="T3" fmla="*/ 9 h 18"/>
                <a:gd name="T4" fmla="*/ 3 w 18"/>
                <a:gd name="T5" fmla="*/ 14 h 18"/>
                <a:gd name="T6" fmla="*/ 5 w 18"/>
                <a:gd name="T7" fmla="*/ 16 h 18"/>
                <a:gd name="T8" fmla="*/ 7 w 18"/>
                <a:gd name="T9" fmla="*/ 18 h 18"/>
                <a:gd name="T10" fmla="*/ 12 w 18"/>
                <a:gd name="T11" fmla="*/ 18 h 18"/>
                <a:gd name="T12" fmla="*/ 12 w 18"/>
                <a:gd name="T13" fmla="*/ 18 h 18"/>
                <a:gd name="T14" fmla="*/ 14 w 18"/>
                <a:gd name="T15" fmla="*/ 18 h 18"/>
                <a:gd name="T16" fmla="*/ 16 w 18"/>
                <a:gd name="T17" fmla="*/ 16 h 18"/>
                <a:gd name="T18" fmla="*/ 18 w 18"/>
                <a:gd name="T19" fmla="*/ 14 h 18"/>
                <a:gd name="T20" fmla="*/ 18 w 18"/>
                <a:gd name="T21" fmla="*/ 9 h 18"/>
                <a:gd name="T22" fmla="*/ 18 w 18"/>
                <a:gd name="T23" fmla="*/ 9 h 18"/>
                <a:gd name="T24" fmla="*/ 18 w 18"/>
                <a:gd name="T25" fmla="*/ 5 h 18"/>
                <a:gd name="T26" fmla="*/ 16 w 18"/>
                <a:gd name="T27" fmla="*/ 2 h 18"/>
                <a:gd name="T28" fmla="*/ 12 w 18"/>
                <a:gd name="T29" fmla="*/ 0 h 18"/>
                <a:gd name="T30" fmla="*/ 9 w 18"/>
                <a:gd name="T31" fmla="*/ 0 h 18"/>
                <a:gd name="T32" fmla="*/ 9 w 18"/>
                <a:gd name="T33" fmla="*/ 0 h 18"/>
                <a:gd name="T34" fmla="*/ 5 w 18"/>
                <a:gd name="T35" fmla="*/ 0 h 18"/>
                <a:gd name="T36" fmla="*/ 3 w 18"/>
                <a:gd name="T37" fmla="*/ 2 h 18"/>
                <a:gd name="T38" fmla="*/ 0 w 18"/>
                <a:gd name="T39" fmla="*/ 5 h 18"/>
                <a:gd name="T40" fmla="*/ 0 w 18"/>
                <a:gd name="T41" fmla="*/ 9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18">
                  <a:moveTo>
                    <a:pt x="0" y="9"/>
                  </a:moveTo>
                  <a:lnTo>
                    <a:pt x="0" y="9"/>
                  </a:lnTo>
                  <a:lnTo>
                    <a:pt x="3" y="14"/>
                  </a:lnTo>
                  <a:lnTo>
                    <a:pt x="5" y="16"/>
                  </a:lnTo>
                  <a:lnTo>
                    <a:pt x="7" y="18"/>
                  </a:lnTo>
                  <a:lnTo>
                    <a:pt x="12" y="18"/>
                  </a:lnTo>
                  <a:lnTo>
                    <a:pt x="14" y="18"/>
                  </a:lnTo>
                  <a:lnTo>
                    <a:pt x="16" y="16"/>
                  </a:lnTo>
                  <a:lnTo>
                    <a:pt x="18" y="14"/>
                  </a:lnTo>
                  <a:lnTo>
                    <a:pt x="18" y="9"/>
                  </a:lnTo>
                  <a:lnTo>
                    <a:pt x="18" y="5"/>
                  </a:lnTo>
                  <a:lnTo>
                    <a:pt x="16" y="2"/>
                  </a:lnTo>
                  <a:lnTo>
                    <a:pt x="12" y="0"/>
                  </a:lnTo>
                  <a:lnTo>
                    <a:pt x="9" y="0"/>
                  </a:lnTo>
                  <a:lnTo>
                    <a:pt x="5" y="0"/>
                  </a:lnTo>
                  <a:lnTo>
                    <a:pt x="3"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6" name="Freeform 2963">
              <a:extLst>
                <a:ext uri="{FF2B5EF4-FFF2-40B4-BE49-F238E27FC236}">
                  <a16:creationId xmlns:a16="http://schemas.microsoft.com/office/drawing/2014/main" xmlns="" id="{6A7F2BC7-4107-F745-A1F3-D36046DFE4EB}"/>
                </a:ext>
              </a:extLst>
            </p:cNvPr>
            <p:cNvSpPr>
              <a:spLocks/>
            </p:cNvSpPr>
            <p:nvPr/>
          </p:nvSpPr>
          <p:spPr bwMode="auto">
            <a:xfrm>
              <a:off x="3269" y="3064"/>
              <a:ext cx="18" cy="20"/>
            </a:xfrm>
            <a:custGeom>
              <a:avLst/>
              <a:gdLst>
                <a:gd name="T0" fmla="*/ 0 w 18"/>
                <a:gd name="T1" fmla="*/ 9 h 20"/>
                <a:gd name="T2" fmla="*/ 0 w 18"/>
                <a:gd name="T3" fmla="*/ 9 h 20"/>
                <a:gd name="T4" fmla="*/ 0 w 18"/>
                <a:gd name="T5" fmla="*/ 14 h 20"/>
                <a:gd name="T6" fmla="*/ 3 w 18"/>
                <a:gd name="T7" fmla="*/ 16 h 20"/>
                <a:gd name="T8" fmla="*/ 7 w 18"/>
                <a:gd name="T9" fmla="*/ 18 h 20"/>
                <a:gd name="T10" fmla="*/ 9 w 18"/>
                <a:gd name="T11" fmla="*/ 20 h 20"/>
                <a:gd name="T12" fmla="*/ 9 w 18"/>
                <a:gd name="T13" fmla="*/ 20 h 20"/>
                <a:gd name="T14" fmla="*/ 14 w 18"/>
                <a:gd name="T15" fmla="*/ 18 h 20"/>
                <a:gd name="T16" fmla="*/ 16 w 18"/>
                <a:gd name="T17" fmla="*/ 16 h 20"/>
                <a:gd name="T18" fmla="*/ 18 w 18"/>
                <a:gd name="T19" fmla="*/ 14 h 20"/>
                <a:gd name="T20" fmla="*/ 18 w 18"/>
                <a:gd name="T21" fmla="*/ 9 h 20"/>
                <a:gd name="T22" fmla="*/ 18 w 18"/>
                <a:gd name="T23" fmla="*/ 9 h 20"/>
                <a:gd name="T24" fmla="*/ 18 w 18"/>
                <a:gd name="T25" fmla="*/ 7 h 20"/>
                <a:gd name="T26" fmla="*/ 16 w 18"/>
                <a:gd name="T27" fmla="*/ 2 h 20"/>
                <a:gd name="T28" fmla="*/ 12 w 18"/>
                <a:gd name="T29" fmla="*/ 0 h 20"/>
                <a:gd name="T30" fmla="*/ 9 w 18"/>
                <a:gd name="T31" fmla="*/ 0 h 20"/>
                <a:gd name="T32" fmla="*/ 9 w 18"/>
                <a:gd name="T33" fmla="*/ 0 h 20"/>
                <a:gd name="T34" fmla="*/ 5 w 18"/>
                <a:gd name="T35" fmla="*/ 0 h 20"/>
                <a:gd name="T36" fmla="*/ 3 w 18"/>
                <a:gd name="T37" fmla="*/ 2 h 20"/>
                <a:gd name="T38" fmla="*/ 0 w 18"/>
                <a:gd name="T39" fmla="*/ 7 h 20"/>
                <a:gd name="T40" fmla="*/ 0 w 1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9"/>
                  </a:moveTo>
                  <a:lnTo>
                    <a:pt x="0" y="9"/>
                  </a:lnTo>
                  <a:lnTo>
                    <a:pt x="0" y="14"/>
                  </a:lnTo>
                  <a:lnTo>
                    <a:pt x="3" y="16"/>
                  </a:lnTo>
                  <a:lnTo>
                    <a:pt x="7" y="18"/>
                  </a:lnTo>
                  <a:lnTo>
                    <a:pt x="9" y="20"/>
                  </a:lnTo>
                  <a:lnTo>
                    <a:pt x="14" y="18"/>
                  </a:lnTo>
                  <a:lnTo>
                    <a:pt x="16" y="16"/>
                  </a:lnTo>
                  <a:lnTo>
                    <a:pt x="18" y="14"/>
                  </a:lnTo>
                  <a:lnTo>
                    <a:pt x="18" y="9"/>
                  </a:lnTo>
                  <a:lnTo>
                    <a:pt x="18" y="7"/>
                  </a:lnTo>
                  <a:lnTo>
                    <a:pt x="16" y="2"/>
                  </a:lnTo>
                  <a:lnTo>
                    <a:pt x="12" y="0"/>
                  </a:lnTo>
                  <a:lnTo>
                    <a:pt x="9"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7" name="Freeform 2964">
              <a:extLst>
                <a:ext uri="{FF2B5EF4-FFF2-40B4-BE49-F238E27FC236}">
                  <a16:creationId xmlns:a16="http://schemas.microsoft.com/office/drawing/2014/main" xmlns="" id="{29D3A183-1473-6845-B333-96E73D07A7F8}"/>
                </a:ext>
              </a:extLst>
            </p:cNvPr>
            <p:cNvSpPr>
              <a:spLocks/>
            </p:cNvSpPr>
            <p:nvPr/>
          </p:nvSpPr>
          <p:spPr bwMode="auto">
            <a:xfrm>
              <a:off x="3269" y="3064"/>
              <a:ext cx="18" cy="20"/>
            </a:xfrm>
            <a:custGeom>
              <a:avLst/>
              <a:gdLst>
                <a:gd name="T0" fmla="*/ 0 w 18"/>
                <a:gd name="T1" fmla="*/ 9 h 20"/>
                <a:gd name="T2" fmla="*/ 0 w 18"/>
                <a:gd name="T3" fmla="*/ 9 h 20"/>
                <a:gd name="T4" fmla="*/ 0 w 18"/>
                <a:gd name="T5" fmla="*/ 14 h 20"/>
                <a:gd name="T6" fmla="*/ 3 w 18"/>
                <a:gd name="T7" fmla="*/ 16 h 20"/>
                <a:gd name="T8" fmla="*/ 7 w 18"/>
                <a:gd name="T9" fmla="*/ 18 h 20"/>
                <a:gd name="T10" fmla="*/ 9 w 18"/>
                <a:gd name="T11" fmla="*/ 20 h 20"/>
                <a:gd name="T12" fmla="*/ 9 w 18"/>
                <a:gd name="T13" fmla="*/ 20 h 20"/>
                <a:gd name="T14" fmla="*/ 14 w 18"/>
                <a:gd name="T15" fmla="*/ 18 h 20"/>
                <a:gd name="T16" fmla="*/ 16 w 18"/>
                <a:gd name="T17" fmla="*/ 16 h 20"/>
                <a:gd name="T18" fmla="*/ 18 w 18"/>
                <a:gd name="T19" fmla="*/ 14 h 20"/>
                <a:gd name="T20" fmla="*/ 18 w 18"/>
                <a:gd name="T21" fmla="*/ 9 h 20"/>
                <a:gd name="T22" fmla="*/ 18 w 18"/>
                <a:gd name="T23" fmla="*/ 9 h 20"/>
                <a:gd name="T24" fmla="*/ 18 w 18"/>
                <a:gd name="T25" fmla="*/ 7 h 20"/>
                <a:gd name="T26" fmla="*/ 16 w 18"/>
                <a:gd name="T27" fmla="*/ 2 h 20"/>
                <a:gd name="T28" fmla="*/ 12 w 18"/>
                <a:gd name="T29" fmla="*/ 0 h 20"/>
                <a:gd name="T30" fmla="*/ 9 w 18"/>
                <a:gd name="T31" fmla="*/ 0 h 20"/>
                <a:gd name="T32" fmla="*/ 9 w 18"/>
                <a:gd name="T33" fmla="*/ 0 h 20"/>
                <a:gd name="T34" fmla="*/ 5 w 18"/>
                <a:gd name="T35" fmla="*/ 0 h 20"/>
                <a:gd name="T36" fmla="*/ 3 w 18"/>
                <a:gd name="T37" fmla="*/ 2 h 20"/>
                <a:gd name="T38" fmla="*/ 0 w 18"/>
                <a:gd name="T39" fmla="*/ 7 h 20"/>
                <a:gd name="T40" fmla="*/ 0 w 1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9"/>
                  </a:moveTo>
                  <a:lnTo>
                    <a:pt x="0" y="9"/>
                  </a:lnTo>
                  <a:lnTo>
                    <a:pt x="0" y="14"/>
                  </a:lnTo>
                  <a:lnTo>
                    <a:pt x="3" y="16"/>
                  </a:lnTo>
                  <a:lnTo>
                    <a:pt x="7" y="18"/>
                  </a:lnTo>
                  <a:lnTo>
                    <a:pt x="9" y="20"/>
                  </a:lnTo>
                  <a:lnTo>
                    <a:pt x="14" y="18"/>
                  </a:lnTo>
                  <a:lnTo>
                    <a:pt x="16" y="16"/>
                  </a:lnTo>
                  <a:lnTo>
                    <a:pt x="18" y="14"/>
                  </a:lnTo>
                  <a:lnTo>
                    <a:pt x="18" y="9"/>
                  </a:lnTo>
                  <a:lnTo>
                    <a:pt x="18" y="7"/>
                  </a:lnTo>
                  <a:lnTo>
                    <a:pt x="16" y="2"/>
                  </a:lnTo>
                  <a:lnTo>
                    <a:pt x="12" y="0"/>
                  </a:lnTo>
                  <a:lnTo>
                    <a:pt x="9"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8" name="Freeform 2965">
              <a:extLst>
                <a:ext uri="{FF2B5EF4-FFF2-40B4-BE49-F238E27FC236}">
                  <a16:creationId xmlns:a16="http://schemas.microsoft.com/office/drawing/2014/main" xmlns="" id="{395F9FB3-6348-6D4F-BFB3-F39E9299195C}"/>
                </a:ext>
              </a:extLst>
            </p:cNvPr>
            <p:cNvSpPr>
              <a:spLocks/>
            </p:cNvSpPr>
            <p:nvPr/>
          </p:nvSpPr>
          <p:spPr bwMode="auto">
            <a:xfrm>
              <a:off x="3251" y="3064"/>
              <a:ext cx="18" cy="20"/>
            </a:xfrm>
            <a:custGeom>
              <a:avLst/>
              <a:gdLst>
                <a:gd name="T0" fmla="*/ 0 w 18"/>
                <a:gd name="T1" fmla="*/ 9 h 20"/>
                <a:gd name="T2" fmla="*/ 0 w 18"/>
                <a:gd name="T3" fmla="*/ 9 h 20"/>
                <a:gd name="T4" fmla="*/ 0 w 18"/>
                <a:gd name="T5" fmla="*/ 14 h 20"/>
                <a:gd name="T6" fmla="*/ 3 w 18"/>
                <a:gd name="T7" fmla="*/ 16 h 20"/>
                <a:gd name="T8" fmla="*/ 7 w 18"/>
                <a:gd name="T9" fmla="*/ 18 h 20"/>
                <a:gd name="T10" fmla="*/ 9 w 18"/>
                <a:gd name="T11" fmla="*/ 20 h 20"/>
                <a:gd name="T12" fmla="*/ 9 w 18"/>
                <a:gd name="T13" fmla="*/ 20 h 20"/>
                <a:gd name="T14" fmla="*/ 14 w 18"/>
                <a:gd name="T15" fmla="*/ 18 h 20"/>
                <a:gd name="T16" fmla="*/ 16 w 18"/>
                <a:gd name="T17" fmla="*/ 16 h 20"/>
                <a:gd name="T18" fmla="*/ 18 w 18"/>
                <a:gd name="T19" fmla="*/ 14 h 20"/>
                <a:gd name="T20" fmla="*/ 18 w 18"/>
                <a:gd name="T21" fmla="*/ 9 h 20"/>
                <a:gd name="T22" fmla="*/ 18 w 18"/>
                <a:gd name="T23" fmla="*/ 9 h 20"/>
                <a:gd name="T24" fmla="*/ 18 w 18"/>
                <a:gd name="T25" fmla="*/ 7 h 20"/>
                <a:gd name="T26" fmla="*/ 16 w 18"/>
                <a:gd name="T27" fmla="*/ 2 h 20"/>
                <a:gd name="T28" fmla="*/ 12 w 18"/>
                <a:gd name="T29" fmla="*/ 0 h 20"/>
                <a:gd name="T30" fmla="*/ 9 w 18"/>
                <a:gd name="T31" fmla="*/ 0 h 20"/>
                <a:gd name="T32" fmla="*/ 9 w 18"/>
                <a:gd name="T33" fmla="*/ 0 h 20"/>
                <a:gd name="T34" fmla="*/ 5 w 18"/>
                <a:gd name="T35" fmla="*/ 2 h 20"/>
                <a:gd name="T36" fmla="*/ 3 w 18"/>
                <a:gd name="T37" fmla="*/ 2 h 20"/>
                <a:gd name="T38" fmla="*/ 0 w 18"/>
                <a:gd name="T39" fmla="*/ 7 h 20"/>
                <a:gd name="T40" fmla="*/ 0 w 1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9"/>
                  </a:moveTo>
                  <a:lnTo>
                    <a:pt x="0" y="9"/>
                  </a:lnTo>
                  <a:lnTo>
                    <a:pt x="0" y="14"/>
                  </a:lnTo>
                  <a:lnTo>
                    <a:pt x="3" y="16"/>
                  </a:lnTo>
                  <a:lnTo>
                    <a:pt x="7" y="18"/>
                  </a:lnTo>
                  <a:lnTo>
                    <a:pt x="9" y="20"/>
                  </a:lnTo>
                  <a:lnTo>
                    <a:pt x="14" y="18"/>
                  </a:lnTo>
                  <a:lnTo>
                    <a:pt x="16" y="16"/>
                  </a:lnTo>
                  <a:lnTo>
                    <a:pt x="18" y="14"/>
                  </a:lnTo>
                  <a:lnTo>
                    <a:pt x="18" y="9"/>
                  </a:lnTo>
                  <a:lnTo>
                    <a:pt x="18" y="7"/>
                  </a:lnTo>
                  <a:lnTo>
                    <a:pt x="16" y="2"/>
                  </a:lnTo>
                  <a:lnTo>
                    <a:pt x="12" y="0"/>
                  </a:lnTo>
                  <a:lnTo>
                    <a:pt x="9" y="0"/>
                  </a:lnTo>
                  <a:lnTo>
                    <a:pt x="5" y="2"/>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49" name="Freeform 2966">
              <a:extLst>
                <a:ext uri="{FF2B5EF4-FFF2-40B4-BE49-F238E27FC236}">
                  <a16:creationId xmlns:a16="http://schemas.microsoft.com/office/drawing/2014/main" xmlns="" id="{53FCF195-C80E-6741-96E7-12CEEB0A0A70}"/>
                </a:ext>
              </a:extLst>
            </p:cNvPr>
            <p:cNvSpPr>
              <a:spLocks/>
            </p:cNvSpPr>
            <p:nvPr/>
          </p:nvSpPr>
          <p:spPr bwMode="auto">
            <a:xfrm>
              <a:off x="3251" y="3064"/>
              <a:ext cx="18" cy="20"/>
            </a:xfrm>
            <a:custGeom>
              <a:avLst/>
              <a:gdLst>
                <a:gd name="T0" fmla="*/ 0 w 18"/>
                <a:gd name="T1" fmla="*/ 9 h 20"/>
                <a:gd name="T2" fmla="*/ 0 w 18"/>
                <a:gd name="T3" fmla="*/ 9 h 20"/>
                <a:gd name="T4" fmla="*/ 0 w 18"/>
                <a:gd name="T5" fmla="*/ 14 h 20"/>
                <a:gd name="T6" fmla="*/ 3 w 18"/>
                <a:gd name="T7" fmla="*/ 16 h 20"/>
                <a:gd name="T8" fmla="*/ 7 w 18"/>
                <a:gd name="T9" fmla="*/ 18 h 20"/>
                <a:gd name="T10" fmla="*/ 9 w 18"/>
                <a:gd name="T11" fmla="*/ 20 h 20"/>
                <a:gd name="T12" fmla="*/ 9 w 18"/>
                <a:gd name="T13" fmla="*/ 20 h 20"/>
                <a:gd name="T14" fmla="*/ 14 w 18"/>
                <a:gd name="T15" fmla="*/ 18 h 20"/>
                <a:gd name="T16" fmla="*/ 16 w 18"/>
                <a:gd name="T17" fmla="*/ 16 h 20"/>
                <a:gd name="T18" fmla="*/ 18 w 18"/>
                <a:gd name="T19" fmla="*/ 14 h 20"/>
                <a:gd name="T20" fmla="*/ 18 w 18"/>
                <a:gd name="T21" fmla="*/ 9 h 20"/>
                <a:gd name="T22" fmla="*/ 18 w 18"/>
                <a:gd name="T23" fmla="*/ 9 h 20"/>
                <a:gd name="T24" fmla="*/ 18 w 18"/>
                <a:gd name="T25" fmla="*/ 7 h 20"/>
                <a:gd name="T26" fmla="*/ 16 w 18"/>
                <a:gd name="T27" fmla="*/ 2 h 20"/>
                <a:gd name="T28" fmla="*/ 12 w 18"/>
                <a:gd name="T29" fmla="*/ 0 h 20"/>
                <a:gd name="T30" fmla="*/ 9 w 18"/>
                <a:gd name="T31" fmla="*/ 0 h 20"/>
                <a:gd name="T32" fmla="*/ 9 w 18"/>
                <a:gd name="T33" fmla="*/ 0 h 20"/>
                <a:gd name="T34" fmla="*/ 5 w 18"/>
                <a:gd name="T35" fmla="*/ 2 h 20"/>
                <a:gd name="T36" fmla="*/ 3 w 18"/>
                <a:gd name="T37" fmla="*/ 2 h 20"/>
                <a:gd name="T38" fmla="*/ 0 w 18"/>
                <a:gd name="T39" fmla="*/ 7 h 20"/>
                <a:gd name="T40" fmla="*/ 0 w 1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9"/>
                  </a:moveTo>
                  <a:lnTo>
                    <a:pt x="0" y="9"/>
                  </a:lnTo>
                  <a:lnTo>
                    <a:pt x="0" y="14"/>
                  </a:lnTo>
                  <a:lnTo>
                    <a:pt x="3" y="16"/>
                  </a:lnTo>
                  <a:lnTo>
                    <a:pt x="7" y="18"/>
                  </a:lnTo>
                  <a:lnTo>
                    <a:pt x="9" y="20"/>
                  </a:lnTo>
                  <a:lnTo>
                    <a:pt x="14" y="18"/>
                  </a:lnTo>
                  <a:lnTo>
                    <a:pt x="16" y="16"/>
                  </a:lnTo>
                  <a:lnTo>
                    <a:pt x="18" y="14"/>
                  </a:lnTo>
                  <a:lnTo>
                    <a:pt x="18" y="9"/>
                  </a:lnTo>
                  <a:lnTo>
                    <a:pt x="18" y="7"/>
                  </a:lnTo>
                  <a:lnTo>
                    <a:pt x="16" y="2"/>
                  </a:lnTo>
                  <a:lnTo>
                    <a:pt x="12" y="0"/>
                  </a:lnTo>
                  <a:lnTo>
                    <a:pt x="9" y="0"/>
                  </a:lnTo>
                  <a:lnTo>
                    <a:pt x="5" y="2"/>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0" name="Freeform 2967">
              <a:extLst>
                <a:ext uri="{FF2B5EF4-FFF2-40B4-BE49-F238E27FC236}">
                  <a16:creationId xmlns:a16="http://schemas.microsoft.com/office/drawing/2014/main" xmlns="" id="{7326C36F-0522-B24D-BF96-98A5265D8901}"/>
                </a:ext>
              </a:extLst>
            </p:cNvPr>
            <p:cNvSpPr>
              <a:spLocks/>
            </p:cNvSpPr>
            <p:nvPr/>
          </p:nvSpPr>
          <p:spPr bwMode="auto">
            <a:xfrm>
              <a:off x="3233" y="3064"/>
              <a:ext cx="18" cy="20"/>
            </a:xfrm>
            <a:custGeom>
              <a:avLst/>
              <a:gdLst>
                <a:gd name="T0" fmla="*/ 0 w 18"/>
                <a:gd name="T1" fmla="*/ 11 h 20"/>
                <a:gd name="T2" fmla="*/ 0 w 18"/>
                <a:gd name="T3" fmla="*/ 11 h 20"/>
                <a:gd name="T4" fmla="*/ 0 w 18"/>
                <a:gd name="T5" fmla="*/ 14 h 20"/>
                <a:gd name="T6" fmla="*/ 3 w 18"/>
                <a:gd name="T7" fmla="*/ 18 h 20"/>
                <a:gd name="T8" fmla="*/ 5 w 18"/>
                <a:gd name="T9" fmla="*/ 20 h 20"/>
                <a:gd name="T10" fmla="*/ 9 w 18"/>
                <a:gd name="T11" fmla="*/ 20 h 20"/>
                <a:gd name="T12" fmla="*/ 9 w 18"/>
                <a:gd name="T13" fmla="*/ 20 h 20"/>
                <a:gd name="T14" fmla="*/ 14 w 18"/>
                <a:gd name="T15" fmla="*/ 18 h 20"/>
                <a:gd name="T16" fmla="*/ 16 w 18"/>
                <a:gd name="T17" fmla="*/ 18 h 20"/>
                <a:gd name="T18" fmla="*/ 18 w 18"/>
                <a:gd name="T19" fmla="*/ 14 h 20"/>
                <a:gd name="T20" fmla="*/ 18 w 18"/>
                <a:gd name="T21" fmla="*/ 9 h 20"/>
                <a:gd name="T22" fmla="*/ 18 w 18"/>
                <a:gd name="T23" fmla="*/ 9 h 20"/>
                <a:gd name="T24" fmla="*/ 18 w 18"/>
                <a:gd name="T25" fmla="*/ 7 h 20"/>
                <a:gd name="T26" fmla="*/ 16 w 18"/>
                <a:gd name="T27" fmla="*/ 2 h 20"/>
                <a:gd name="T28" fmla="*/ 14 w 18"/>
                <a:gd name="T29" fmla="*/ 2 h 20"/>
                <a:gd name="T30" fmla="*/ 9 w 18"/>
                <a:gd name="T31" fmla="*/ 0 h 20"/>
                <a:gd name="T32" fmla="*/ 9 w 18"/>
                <a:gd name="T33" fmla="*/ 0 h 20"/>
                <a:gd name="T34" fmla="*/ 7 w 18"/>
                <a:gd name="T35" fmla="*/ 2 h 20"/>
                <a:gd name="T36" fmla="*/ 3 w 18"/>
                <a:gd name="T37" fmla="*/ 5 h 20"/>
                <a:gd name="T38" fmla="*/ 3 w 18"/>
                <a:gd name="T39" fmla="*/ 7 h 20"/>
                <a:gd name="T40" fmla="*/ 0 w 1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11"/>
                  </a:moveTo>
                  <a:lnTo>
                    <a:pt x="0" y="11"/>
                  </a:lnTo>
                  <a:lnTo>
                    <a:pt x="0" y="14"/>
                  </a:lnTo>
                  <a:lnTo>
                    <a:pt x="3" y="18"/>
                  </a:lnTo>
                  <a:lnTo>
                    <a:pt x="5" y="20"/>
                  </a:lnTo>
                  <a:lnTo>
                    <a:pt x="9" y="20"/>
                  </a:lnTo>
                  <a:lnTo>
                    <a:pt x="14" y="18"/>
                  </a:lnTo>
                  <a:lnTo>
                    <a:pt x="16" y="18"/>
                  </a:lnTo>
                  <a:lnTo>
                    <a:pt x="18" y="14"/>
                  </a:lnTo>
                  <a:lnTo>
                    <a:pt x="18" y="9"/>
                  </a:lnTo>
                  <a:lnTo>
                    <a:pt x="18" y="7"/>
                  </a:lnTo>
                  <a:lnTo>
                    <a:pt x="16" y="2"/>
                  </a:lnTo>
                  <a:lnTo>
                    <a:pt x="14" y="2"/>
                  </a:lnTo>
                  <a:lnTo>
                    <a:pt x="9" y="0"/>
                  </a:lnTo>
                  <a:lnTo>
                    <a:pt x="7" y="2"/>
                  </a:lnTo>
                  <a:lnTo>
                    <a:pt x="3" y="5"/>
                  </a:lnTo>
                  <a:lnTo>
                    <a:pt x="3"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1" name="Freeform 2968">
              <a:extLst>
                <a:ext uri="{FF2B5EF4-FFF2-40B4-BE49-F238E27FC236}">
                  <a16:creationId xmlns:a16="http://schemas.microsoft.com/office/drawing/2014/main" xmlns="" id="{519FEB09-1755-EB49-9D18-968D269D2607}"/>
                </a:ext>
              </a:extLst>
            </p:cNvPr>
            <p:cNvSpPr>
              <a:spLocks/>
            </p:cNvSpPr>
            <p:nvPr/>
          </p:nvSpPr>
          <p:spPr bwMode="auto">
            <a:xfrm>
              <a:off x="3233" y="3064"/>
              <a:ext cx="18" cy="20"/>
            </a:xfrm>
            <a:custGeom>
              <a:avLst/>
              <a:gdLst>
                <a:gd name="T0" fmla="*/ 0 w 18"/>
                <a:gd name="T1" fmla="*/ 11 h 20"/>
                <a:gd name="T2" fmla="*/ 0 w 18"/>
                <a:gd name="T3" fmla="*/ 11 h 20"/>
                <a:gd name="T4" fmla="*/ 0 w 18"/>
                <a:gd name="T5" fmla="*/ 14 h 20"/>
                <a:gd name="T6" fmla="*/ 3 w 18"/>
                <a:gd name="T7" fmla="*/ 18 h 20"/>
                <a:gd name="T8" fmla="*/ 5 w 18"/>
                <a:gd name="T9" fmla="*/ 20 h 20"/>
                <a:gd name="T10" fmla="*/ 9 w 18"/>
                <a:gd name="T11" fmla="*/ 20 h 20"/>
                <a:gd name="T12" fmla="*/ 9 w 18"/>
                <a:gd name="T13" fmla="*/ 20 h 20"/>
                <a:gd name="T14" fmla="*/ 14 w 18"/>
                <a:gd name="T15" fmla="*/ 18 h 20"/>
                <a:gd name="T16" fmla="*/ 16 w 18"/>
                <a:gd name="T17" fmla="*/ 18 h 20"/>
                <a:gd name="T18" fmla="*/ 18 w 18"/>
                <a:gd name="T19" fmla="*/ 14 h 20"/>
                <a:gd name="T20" fmla="*/ 18 w 18"/>
                <a:gd name="T21" fmla="*/ 9 h 20"/>
                <a:gd name="T22" fmla="*/ 18 w 18"/>
                <a:gd name="T23" fmla="*/ 9 h 20"/>
                <a:gd name="T24" fmla="*/ 18 w 18"/>
                <a:gd name="T25" fmla="*/ 7 h 20"/>
                <a:gd name="T26" fmla="*/ 16 w 18"/>
                <a:gd name="T27" fmla="*/ 2 h 20"/>
                <a:gd name="T28" fmla="*/ 14 w 18"/>
                <a:gd name="T29" fmla="*/ 2 h 20"/>
                <a:gd name="T30" fmla="*/ 9 w 18"/>
                <a:gd name="T31" fmla="*/ 0 h 20"/>
                <a:gd name="T32" fmla="*/ 9 w 18"/>
                <a:gd name="T33" fmla="*/ 0 h 20"/>
                <a:gd name="T34" fmla="*/ 7 w 18"/>
                <a:gd name="T35" fmla="*/ 2 h 20"/>
                <a:gd name="T36" fmla="*/ 3 w 18"/>
                <a:gd name="T37" fmla="*/ 5 h 20"/>
                <a:gd name="T38" fmla="*/ 3 w 18"/>
                <a:gd name="T39" fmla="*/ 7 h 20"/>
                <a:gd name="T40" fmla="*/ 0 w 1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 h="20">
                  <a:moveTo>
                    <a:pt x="0" y="11"/>
                  </a:moveTo>
                  <a:lnTo>
                    <a:pt x="0" y="11"/>
                  </a:lnTo>
                  <a:lnTo>
                    <a:pt x="0" y="14"/>
                  </a:lnTo>
                  <a:lnTo>
                    <a:pt x="3" y="18"/>
                  </a:lnTo>
                  <a:lnTo>
                    <a:pt x="5" y="20"/>
                  </a:lnTo>
                  <a:lnTo>
                    <a:pt x="9" y="20"/>
                  </a:lnTo>
                  <a:lnTo>
                    <a:pt x="14" y="18"/>
                  </a:lnTo>
                  <a:lnTo>
                    <a:pt x="16" y="18"/>
                  </a:lnTo>
                  <a:lnTo>
                    <a:pt x="18" y="14"/>
                  </a:lnTo>
                  <a:lnTo>
                    <a:pt x="18" y="9"/>
                  </a:lnTo>
                  <a:lnTo>
                    <a:pt x="18" y="7"/>
                  </a:lnTo>
                  <a:lnTo>
                    <a:pt x="16" y="2"/>
                  </a:lnTo>
                  <a:lnTo>
                    <a:pt x="14" y="2"/>
                  </a:lnTo>
                  <a:lnTo>
                    <a:pt x="9" y="0"/>
                  </a:lnTo>
                  <a:lnTo>
                    <a:pt x="7" y="2"/>
                  </a:lnTo>
                  <a:lnTo>
                    <a:pt x="3" y="5"/>
                  </a:lnTo>
                  <a:lnTo>
                    <a:pt x="3"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2" name="Freeform 2969">
              <a:extLst>
                <a:ext uri="{FF2B5EF4-FFF2-40B4-BE49-F238E27FC236}">
                  <a16:creationId xmlns:a16="http://schemas.microsoft.com/office/drawing/2014/main" xmlns="" id="{4BF2FEE7-B362-3A48-91DD-0BACFD88E083}"/>
                </a:ext>
              </a:extLst>
            </p:cNvPr>
            <p:cNvSpPr>
              <a:spLocks/>
            </p:cNvSpPr>
            <p:nvPr/>
          </p:nvSpPr>
          <p:spPr bwMode="auto">
            <a:xfrm>
              <a:off x="3215" y="3064"/>
              <a:ext cx="18" cy="20"/>
            </a:xfrm>
            <a:custGeom>
              <a:avLst/>
              <a:gdLst>
                <a:gd name="T0" fmla="*/ 0 w 18"/>
                <a:gd name="T1" fmla="*/ 11 h 20"/>
                <a:gd name="T2" fmla="*/ 0 w 18"/>
                <a:gd name="T3" fmla="*/ 11 h 20"/>
                <a:gd name="T4" fmla="*/ 0 w 18"/>
                <a:gd name="T5" fmla="*/ 14 h 20"/>
                <a:gd name="T6" fmla="*/ 3 w 18"/>
                <a:gd name="T7" fmla="*/ 18 h 20"/>
                <a:gd name="T8" fmla="*/ 5 w 18"/>
                <a:gd name="T9" fmla="*/ 20 h 20"/>
                <a:gd name="T10" fmla="*/ 9 w 18"/>
                <a:gd name="T11" fmla="*/ 20 h 20"/>
                <a:gd name="T12" fmla="*/ 9 w 18"/>
                <a:gd name="T13" fmla="*/ 20 h 20"/>
                <a:gd name="T14" fmla="*/ 12 w 18"/>
                <a:gd name="T15" fmla="*/ 20 h 20"/>
                <a:gd name="T16" fmla="*/ 16 w 18"/>
                <a:gd name="T17" fmla="*/ 18 h 20"/>
                <a:gd name="T18" fmla="*/ 18 w 18"/>
                <a:gd name="T19" fmla="*/ 14 h 20"/>
                <a:gd name="T20" fmla="*/ 18 w 18"/>
                <a:gd name="T21" fmla="*/ 11 h 20"/>
                <a:gd name="T22" fmla="*/ 18 w 18"/>
                <a:gd name="T23" fmla="*/ 11 h 20"/>
                <a:gd name="T24" fmla="*/ 18 w 18"/>
                <a:gd name="T25" fmla="*/ 7 h 20"/>
                <a:gd name="T26" fmla="*/ 16 w 18"/>
                <a:gd name="T27" fmla="*/ 5 h 20"/>
                <a:gd name="T28" fmla="*/ 14 w 18"/>
                <a:gd name="T29" fmla="*/ 2 h 20"/>
                <a:gd name="T30" fmla="*/ 9 w 18"/>
                <a:gd name="T31" fmla="*/ 0 h 20"/>
                <a:gd name="T32" fmla="*/ 9 w 18"/>
                <a:gd name="T33" fmla="*/ 0 h 20"/>
                <a:gd name="T34" fmla="*/ 7 w 18"/>
                <a:gd name="T35" fmla="*/ 2 h 20"/>
                <a:gd name="T36" fmla="*/ 5 w 18"/>
                <a:gd name="T37" fmla="*/ 5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0" y="14"/>
                  </a:lnTo>
                  <a:lnTo>
                    <a:pt x="3" y="18"/>
                  </a:lnTo>
                  <a:lnTo>
                    <a:pt x="5" y="20"/>
                  </a:lnTo>
                  <a:lnTo>
                    <a:pt x="9" y="20"/>
                  </a:lnTo>
                  <a:lnTo>
                    <a:pt x="12" y="20"/>
                  </a:lnTo>
                  <a:lnTo>
                    <a:pt x="16" y="18"/>
                  </a:lnTo>
                  <a:lnTo>
                    <a:pt x="18" y="14"/>
                  </a:lnTo>
                  <a:lnTo>
                    <a:pt x="18" y="11"/>
                  </a:lnTo>
                  <a:lnTo>
                    <a:pt x="18" y="7"/>
                  </a:lnTo>
                  <a:lnTo>
                    <a:pt x="16" y="5"/>
                  </a:lnTo>
                  <a:lnTo>
                    <a:pt x="14" y="2"/>
                  </a:lnTo>
                  <a:lnTo>
                    <a:pt x="9" y="0"/>
                  </a:lnTo>
                  <a:lnTo>
                    <a:pt x="7" y="2"/>
                  </a:lnTo>
                  <a:lnTo>
                    <a:pt x="5" y="5"/>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3" name="Freeform 2970">
              <a:extLst>
                <a:ext uri="{FF2B5EF4-FFF2-40B4-BE49-F238E27FC236}">
                  <a16:creationId xmlns:a16="http://schemas.microsoft.com/office/drawing/2014/main" xmlns="" id="{1381185D-3A26-0444-90A5-24547EF3E856}"/>
                </a:ext>
              </a:extLst>
            </p:cNvPr>
            <p:cNvSpPr>
              <a:spLocks/>
            </p:cNvSpPr>
            <p:nvPr/>
          </p:nvSpPr>
          <p:spPr bwMode="auto">
            <a:xfrm>
              <a:off x="3215" y="3064"/>
              <a:ext cx="18" cy="20"/>
            </a:xfrm>
            <a:custGeom>
              <a:avLst/>
              <a:gdLst>
                <a:gd name="T0" fmla="*/ 0 w 18"/>
                <a:gd name="T1" fmla="*/ 11 h 20"/>
                <a:gd name="T2" fmla="*/ 0 w 18"/>
                <a:gd name="T3" fmla="*/ 11 h 20"/>
                <a:gd name="T4" fmla="*/ 0 w 18"/>
                <a:gd name="T5" fmla="*/ 14 h 20"/>
                <a:gd name="T6" fmla="*/ 3 w 18"/>
                <a:gd name="T7" fmla="*/ 18 h 20"/>
                <a:gd name="T8" fmla="*/ 5 w 18"/>
                <a:gd name="T9" fmla="*/ 20 h 20"/>
                <a:gd name="T10" fmla="*/ 9 w 18"/>
                <a:gd name="T11" fmla="*/ 20 h 20"/>
                <a:gd name="T12" fmla="*/ 9 w 18"/>
                <a:gd name="T13" fmla="*/ 20 h 20"/>
                <a:gd name="T14" fmla="*/ 12 w 18"/>
                <a:gd name="T15" fmla="*/ 20 h 20"/>
                <a:gd name="T16" fmla="*/ 16 w 18"/>
                <a:gd name="T17" fmla="*/ 18 h 20"/>
                <a:gd name="T18" fmla="*/ 18 w 18"/>
                <a:gd name="T19" fmla="*/ 14 h 20"/>
                <a:gd name="T20" fmla="*/ 18 w 18"/>
                <a:gd name="T21" fmla="*/ 11 h 20"/>
                <a:gd name="T22" fmla="*/ 18 w 18"/>
                <a:gd name="T23" fmla="*/ 11 h 20"/>
                <a:gd name="T24" fmla="*/ 18 w 18"/>
                <a:gd name="T25" fmla="*/ 7 h 20"/>
                <a:gd name="T26" fmla="*/ 16 w 18"/>
                <a:gd name="T27" fmla="*/ 5 h 20"/>
                <a:gd name="T28" fmla="*/ 14 w 18"/>
                <a:gd name="T29" fmla="*/ 2 h 20"/>
                <a:gd name="T30" fmla="*/ 9 w 18"/>
                <a:gd name="T31" fmla="*/ 0 h 20"/>
                <a:gd name="T32" fmla="*/ 9 w 18"/>
                <a:gd name="T33" fmla="*/ 0 h 20"/>
                <a:gd name="T34" fmla="*/ 7 w 18"/>
                <a:gd name="T35" fmla="*/ 2 h 20"/>
                <a:gd name="T36" fmla="*/ 5 w 18"/>
                <a:gd name="T37" fmla="*/ 5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0" y="14"/>
                  </a:lnTo>
                  <a:lnTo>
                    <a:pt x="3" y="18"/>
                  </a:lnTo>
                  <a:lnTo>
                    <a:pt x="5" y="20"/>
                  </a:lnTo>
                  <a:lnTo>
                    <a:pt x="9" y="20"/>
                  </a:lnTo>
                  <a:lnTo>
                    <a:pt x="12" y="20"/>
                  </a:lnTo>
                  <a:lnTo>
                    <a:pt x="16" y="18"/>
                  </a:lnTo>
                  <a:lnTo>
                    <a:pt x="18" y="14"/>
                  </a:lnTo>
                  <a:lnTo>
                    <a:pt x="18" y="11"/>
                  </a:lnTo>
                  <a:lnTo>
                    <a:pt x="18" y="7"/>
                  </a:lnTo>
                  <a:lnTo>
                    <a:pt x="16" y="5"/>
                  </a:lnTo>
                  <a:lnTo>
                    <a:pt x="14" y="2"/>
                  </a:lnTo>
                  <a:lnTo>
                    <a:pt x="9" y="0"/>
                  </a:lnTo>
                  <a:lnTo>
                    <a:pt x="7" y="2"/>
                  </a:lnTo>
                  <a:lnTo>
                    <a:pt x="5" y="5"/>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4" name="Freeform 2971">
              <a:extLst>
                <a:ext uri="{FF2B5EF4-FFF2-40B4-BE49-F238E27FC236}">
                  <a16:creationId xmlns:a16="http://schemas.microsoft.com/office/drawing/2014/main" xmlns="" id="{04651D56-7E29-2940-913B-CF41D329EB49}"/>
                </a:ext>
              </a:extLst>
            </p:cNvPr>
            <p:cNvSpPr>
              <a:spLocks/>
            </p:cNvSpPr>
            <p:nvPr/>
          </p:nvSpPr>
          <p:spPr bwMode="auto">
            <a:xfrm>
              <a:off x="3197" y="3066"/>
              <a:ext cx="18" cy="18"/>
            </a:xfrm>
            <a:custGeom>
              <a:avLst/>
              <a:gdLst>
                <a:gd name="T0" fmla="*/ 0 w 18"/>
                <a:gd name="T1" fmla="*/ 9 h 18"/>
                <a:gd name="T2" fmla="*/ 0 w 18"/>
                <a:gd name="T3" fmla="*/ 9 h 18"/>
                <a:gd name="T4" fmla="*/ 3 w 18"/>
                <a:gd name="T5" fmla="*/ 14 h 18"/>
                <a:gd name="T6" fmla="*/ 3 w 18"/>
                <a:gd name="T7" fmla="*/ 16 h 18"/>
                <a:gd name="T8" fmla="*/ 5 w 18"/>
                <a:gd name="T9" fmla="*/ 18 h 18"/>
                <a:gd name="T10" fmla="*/ 9 w 18"/>
                <a:gd name="T11" fmla="*/ 18 h 18"/>
                <a:gd name="T12" fmla="*/ 9 w 18"/>
                <a:gd name="T13" fmla="*/ 18 h 18"/>
                <a:gd name="T14" fmla="*/ 12 w 18"/>
                <a:gd name="T15" fmla="*/ 18 h 18"/>
                <a:gd name="T16" fmla="*/ 16 w 18"/>
                <a:gd name="T17" fmla="*/ 16 h 18"/>
                <a:gd name="T18" fmla="*/ 18 w 18"/>
                <a:gd name="T19" fmla="*/ 12 h 18"/>
                <a:gd name="T20" fmla="*/ 18 w 18"/>
                <a:gd name="T21" fmla="*/ 9 h 18"/>
                <a:gd name="T22" fmla="*/ 18 w 18"/>
                <a:gd name="T23" fmla="*/ 9 h 18"/>
                <a:gd name="T24" fmla="*/ 18 w 18"/>
                <a:gd name="T25" fmla="*/ 5 h 18"/>
                <a:gd name="T26" fmla="*/ 16 w 18"/>
                <a:gd name="T27" fmla="*/ 3 h 18"/>
                <a:gd name="T28" fmla="*/ 14 w 18"/>
                <a:gd name="T29" fmla="*/ 0 h 18"/>
                <a:gd name="T30" fmla="*/ 12 w 18"/>
                <a:gd name="T31" fmla="*/ 0 h 18"/>
                <a:gd name="T32" fmla="*/ 12 w 18"/>
                <a:gd name="T33" fmla="*/ 0 h 18"/>
                <a:gd name="T34" fmla="*/ 7 w 18"/>
                <a:gd name="T35" fmla="*/ 0 h 18"/>
                <a:gd name="T36" fmla="*/ 5 w 18"/>
                <a:gd name="T37" fmla="*/ 3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3" y="14"/>
                  </a:lnTo>
                  <a:lnTo>
                    <a:pt x="3" y="16"/>
                  </a:lnTo>
                  <a:lnTo>
                    <a:pt x="5" y="18"/>
                  </a:lnTo>
                  <a:lnTo>
                    <a:pt x="9" y="18"/>
                  </a:lnTo>
                  <a:lnTo>
                    <a:pt x="12" y="18"/>
                  </a:lnTo>
                  <a:lnTo>
                    <a:pt x="16" y="16"/>
                  </a:lnTo>
                  <a:lnTo>
                    <a:pt x="18" y="12"/>
                  </a:lnTo>
                  <a:lnTo>
                    <a:pt x="18" y="9"/>
                  </a:lnTo>
                  <a:lnTo>
                    <a:pt x="18" y="5"/>
                  </a:lnTo>
                  <a:lnTo>
                    <a:pt x="16" y="3"/>
                  </a:lnTo>
                  <a:lnTo>
                    <a:pt x="14" y="0"/>
                  </a:lnTo>
                  <a:lnTo>
                    <a:pt x="12" y="0"/>
                  </a:lnTo>
                  <a:lnTo>
                    <a:pt x="7" y="0"/>
                  </a:lnTo>
                  <a:lnTo>
                    <a:pt x="5"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5" name="Freeform 2972">
              <a:extLst>
                <a:ext uri="{FF2B5EF4-FFF2-40B4-BE49-F238E27FC236}">
                  <a16:creationId xmlns:a16="http://schemas.microsoft.com/office/drawing/2014/main" xmlns="" id="{183AA433-4034-EC44-BF5D-F0ABA936F7B7}"/>
                </a:ext>
              </a:extLst>
            </p:cNvPr>
            <p:cNvSpPr>
              <a:spLocks/>
            </p:cNvSpPr>
            <p:nvPr/>
          </p:nvSpPr>
          <p:spPr bwMode="auto">
            <a:xfrm>
              <a:off x="3197" y="3066"/>
              <a:ext cx="18" cy="18"/>
            </a:xfrm>
            <a:custGeom>
              <a:avLst/>
              <a:gdLst>
                <a:gd name="T0" fmla="*/ 0 w 18"/>
                <a:gd name="T1" fmla="*/ 9 h 18"/>
                <a:gd name="T2" fmla="*/ 0 w 18"/>
                <a:gd name="T3" fmla="*/ 9 h 18"/>
                <a:gd name="T4" fmla="*/ 3 w 18"/>
                <a:gd name="T5" fmla="*/ 14 h 18"/>
                <a:gd name="T6" fmla="*/ 3 w 18"/>
                <a:gd name="T7" fmla="*/ 16 h 18"/>
                <a:gd name="T8" fmla="*/ 5 w 18"/>
                <a:gd name="T9" fmla="*/ 18 h 18"/>
                <a:gd name="T10" fmla="*/ 9 w 18"/>
                <a:gd name="T11" fmla="*/ 18 h 18"/>
                <a:gd name="T12" fmla="*/ 9 w 18"/>
                <a:gd name="T13" fmla="*/ 18 h 18"/>
                <a:gd name="T14" fmla="*/ 12 w 18"/>
                <a:gd name="T15" fmla="*/ 18 h 18"/>
                <a:gd name="T16" fmla="*/ 16 w 18"/>
                <a:gd name="T17" fmla="*/ 16 h 18"/>
                <a:gd name="T18" fmla="*/ 18 w 18"/>
                <a:gd name="T19" fmla="*/ 12 h 18"/>
                <a:gd name="T20" fmla="*/ 18 w 18"/>
                <a:gd name="T21" fmla="*/ 9 h 18"/>
                <a:gd name="T22" fmla="*/ 18 w 18"/>
                <a:gd name="T23" fmla="*/ 9 h 18"/>
                <a:gd name="T24" fmla="*/ 18 w 18"/>
                <a:gd name="T25" fmla="*/ 5 h 18"/>
                <a:gd name="T26" fmla="*/ 16 w 18"/>
                <a:gd name="T27" fmla="*/ 3 h 18"/>
                <a:gd name="T28" fmla="*/ 14 w 18"/>
                <a:gd name="T29" fmla="*/ 0 h 18"/>
                <a:gd name="T30" fmla="*/ 12 w 18"/>
                <a:gd name="T31" fmla="*/ 0 h 18"/>
                <a:gd name="T32" fmla="*/ 12 w 18"/>
                <a:gd name="T33" fmla="*/ 0 h 18"/>
                <a:gd name="T34" fmla="*/ 7 w 18"/>
                <a:gd name="T35" fmla="*/ 0 h 18"/>
                <a:gd name="T36" fmla="*/ 5 w 18"/>
                <a:gd name="T37" fmla="*/ 3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3" y="14"/>
                  </a:lnTo>
                  <a:lnTo>
                    <a:pt x="3" y="16"/>
                  </a:lnTo>
                  <a:lnTo>
                    <a:pt x="5" y="18"/>
                  </a:lnTo>
                  <a:lnTo>
                    <a:pt x="9" y="18"/>
                  </a:lnTo>
                  <a:lnTo>
                    <a:pt x="12" y="18"/>
                  </a:lnTo>
                  <a:lnTo>
                    <a:pt x="16" y="16"/>
                  </a:lnTo>
                  <a:lnTo>
                    <a:pt x="18" y="12"/>
                  </a:lnTo>
                  <a:lnTo>
                    <a:pt x="18" y="9"/>
                  </a:lnTo>
                  <a:lnTo>
                    <a:pt x="18" y="5"/>
                  </a:lnTo>
                  <a:lnTo>
                    <a:pt x="16" y="3"/>
                  </a:lnTo>
                  <a:lnTo>
                    <a:pt x="14" y="0"/>
                  </a:lnTo>
                  <a:lnTo>
                    <a:pt x="12" y="0"/>
                  </a:lnTo>
                  <a:lnTo>
                    <a:pt x="7" y="0"/>
                  </a:lnTo>
                  <a:lnTo>
                    <a:pt x="5"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6" name="Freeform 2973">
              <a:extLst>
                <a:ext uri="{FF2B5EF4-FFF2-40B4-BE49-F238E27FC236}">
                  <a16:creationId xmlns:a16="http://schemas.microsoft.com/office/drawing/2014/main" xmlns="" id="{8E2A5E53-9DF7-C643-BE96-343C1D071493}"/>
                </a:ext>
              </a:extLst>
            </p:cNvPr>
            <p:cNvSpPr>
              <a:spLocks/>
            </p:cNvSpPr>
            <p:nvPr/>
          </p:nvSpPr>
          <p:spPr bwMode="auto">
            <a:xfrm>
              <a:off x="3182" y="3066"/>
              <a:ext cx="15" cy="18"/>
            </a:xfrm>
            <a:custGeom>
              <a:avLst/>
              <a:gdLst>
                <a:gd name="T0" fmla="*/ 0 w 15"/>
                <a:gd name="T1" fmla="*/ 9 h 18"/>
                <a:gd name="T2" fmla="*/ 0 w 15"/>
                <a:gd name="T3" fmla="*/ 9 h 18"/>
                <a:gd name="T4" fmla="*/ 0 w 15"/>
                <a:gd name="T5" fmla="*/ 14 h 18"/>
                <a:gd name="T6" fmla="*/ 0 w 15"/>
                <a:gd name="T7" fmla="*/ 16 h 18"/>
                <a:gd name="T8" fmla="*/ 2 w 15"/>
                <a:gd name="T9" fmla="*/ 18 h 18"/>
                <a:gd name="T10" fmla="*/ 6 w 15"/>
                <a:gd name="T11" fmla="*/ 18 h 18"/>
                <a:gd name="T12" fmla="*/ 6 w 15"/>
                <a:gd name="T13" fmla="*/ 18 h 18"/>
                <a:gd name="T14" fmla="*/ 11 w 15"/>
                <a:gd name="T15" fmla="*/ 18 h 18"/>
                <a:gd name="T16" fmla="*/ 13 w 15"/>
                <a:gd name="T17" fmla="*/ 16 h 18"/>
                <a:gd name="T18" fmla="*/ 15 w 15"/>
                <a:gd name="T19" fmla="*/ 9 h 18"/>
                <a:gd name="T20" fmla="*/ 15 w 15"/>
                <a:gd name="T21" fmla="*/ 9 h 18"/>
                <a:gd name="T22" fmla="*/ 15 w 15"/>
                <a:gd name="T23" fmla="*/ 5 h 18"/>
                <a:gd name="T24" fmla="*/ 15 w 15"/>
                <a:gd name="T25" fmla="*/ 3 h 18"/>
                <a:gd name="T26" fmla="*/ 13 w 15"/>
                <a:gd name="T27" fmla="*/ 0 h 18"/>
                <a:gd name="T28" fmla="*/ 9 w 15"/>
                <a:gd name="T29" fmla="*/ 0 h 18"/>
                <a:gd name="T30" fmla="*/ 9 w 15"/>
                <a:gd name="T31" fmla="*/ 0 h 18"/>
                <a:gd name="T32" fmla="*/ 6 w 15"/>
                <a:gd name="T33" fmla="*/ 0 h 18"/>
                <a:gd name="T34" fmla="*/ 2 w 15"/>
                <a:gd name="T35" fmla="*/ 3 h 18"/>
                <a:gd name="T36" fmla="*/ 0 w 1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18">
                  <a:moveTo>
                    <a:pt x="0" y="9"/>
                  </a:moveTo>
                  <a:lnTo>
                    <a:pt x="0" y="9"/>
                  </a:lnTo>
                  <a:lnTo>
                    <a:pt x="0" y="14"/>
                  </a:lnTo>
                  <a:lnTo>
                    <a:pt x="0" y="16"/>
                  </a:lnTo>
                  <a:lnTo>
                    <a:pt x="2" y="18"/>
                  </a:lnTo>
                  <a:lnTo>
                    <a:pt x="6" y="18"/>
                  </a:lnTo>
                  <a:lnTo>
                    <a:pt x="11" y="18"/>
                  </a:lnTo>
                  <a:lnTo>
                    <a:pt x="13" y="16"/>
                  </a:lnTo>
                  <a:lnTo>
                    <a:pt x="15" y="9"/>
                  </a:lnTo>
                  <a:lnTo>
                    <a:pt x="15" y="5"/>
                  </a:lnTo>
                  <a:lnTo>
                    <a:pt x="15" y="3"/>
                  </a:lnTo>
                  <a:lnTo>
                    <a:pt x="13" y="0"/>
                  </a:lnTo>
                  <a:lnTo>
                    <a:pt x="9" y="0"/>
                  </a:lnTo>
                  <a:lnTo>
                    <a:pt x="6" y="0"/>
                  </a:lnTo>
                  <a:lnTo>
                    <a:pt x="2"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7" name="Freeform 2974">
              <a:extLst>
                <a:ext uri="{FF2B5EF4-FFF2-40B4-BE49-F238E27FC236}">
                  <a16:creationId xmlns:a16="http://schemas.microsoft.com/office/drawing/2014/main" xmlns="" id="{3E0B0FC2-E3AF-704B-8934-88E0A18027C3}"/>
                </a:ext>
              </a:extLst>
            </p:cNvPr>
            <p:cNvSpPr>
              <a:spLocks/>
            </p:cNvSpPr>
            <p:nvPr/>
          </p:nvSpPr>
          <p:spPr bwMode="auto">
            <a:xfrm>
              <a:off x="3182" y="3066"/>
              <a:ext cx="15" cy="18"/>
            </a:xfrm>
            <a:custGeom>
              <a:avLst/>
              <a:gdLst>
                <a:gd name="T0" fmla="*/ 0 w 15"/>
                <a:gd name="T1" fmla="*/ 9 h 18"/>
                <a:gd name="T2" fmla="*/ 0 w 15"/>
                <a:gd name="T3" fmla="*/ 9 h 18"/>
                <a:gd name="T4" fmla="*/ 0 w 15"/>
                <a:gd name="T5" fmla="*/ 14 h 18"/>
                <a:gd name="T6" fmla="*/ 0 w 15"/>
                <a:gd name="T7" fmla="*/ 16 h 18"/>
                <a:gd name="T8" fmla="*/ 2 w 15"/>
                <a:gd name="T9" fmla="*/ 18 h 18"/>
                <a:gd name="T10" fmla="*/ 6 w 15"/>
                <a:gd name="T11" fmla="*/ 18 h 18"/>
                <a:gd name="T12" fmla="*/ 6 w 15"/>
                <a:gd name="T13" fmla="*/ 18 h 18"/>
                <a:gd name="T14" fmla="*/ 11 w 15"/>
                <a:gd name="T15" fmla="*/ 18 h 18"/>
                <a:gd name="T16" fmla="*/ 13 w 15"/>
                <a:gd name="T17" fmla="*/ 16 h 18"/>
                <a:gd name="T18" fmla="*/ 15 w 15"/>
                <a:gd name="T19" fmla="*/ 9 h 18"/>
                <a:gd name="T20" fmla="*/ 15 w 15"/>
                <a:gd name="T21" fmla="*/ 9 h 18"/>
                <a:gd name="T22" fmla="*/ 15 w 15"/>
                <a:gd name="T23" fmla="*/ 5 h 18"/>
                <a:gd name="T24" fmla="*/ 15 w 15"/>
                <a:gd name="T25" fmla="*/ 3 h 18"/>
                <a:gd name="T26" fmla="*/ 13 w 15"/>
                <a:gd name="T27" fmla="*/ 0 h 18"/>
                <a:gd name="T28" fmla="*/ 9 w 15"/>
                <a:gd name="T29" fmla="*/ 0 h 18"/>
                <a:gd name="T30" fmla="*/ 9 w 15"/>
                <a:gd name="T31" fmla="*/ 0 h 18"/>
                <a:gd name="T32" fmla="*/ 6 w 15"/>
                <a:gd name="T33" fmla="*/ 0 h 18"/>
                <a:gd name="T34" fmla="*/ 2 w 15"/>
                <a:gd name="T35" fmla="*/ 3 h 18"/>
                <a:gd name="T36" fmla="*/ 0 w 1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18">
                  <a:moveTo>
                    <a:pt x="0" y="9"/>
                  </a:moveTo>
                  <a:lnTo>
                    <a:pt x="0" y="9"/>
                  </a:lnTo>
                  <a:lnTo>
                    <a:pt x="0" y="14"/>
                  </a:lnTo>
                  <a:lnTo>
                    <a:pt x="0" y="16"/>
                  </a:lnTo>
                  <a:lnTo>
                    <a:pt x="2" y="18"/>
                  </a:lnTo>
                  <a:lnTo>
                    <a:pt x="6" y="18"/>
                  </a:lnTo>
                  <a:lnTo>
                    <a:pt x="11" y="18"/>
                  </a:lnTo>
                  <a:lnTo>
                    <a:pt x="13" y="16"/>
                  </a:lnTo>
                  <a:lnTo>
                    <a:pt x="15" y="9"/>
                  </a:lnTo>
                  <a:lnTo>
                    <a:pt x="15" y="5"/>
                  </a:lnTo>
                  <a:lnTo>
                    <a:pt x="15" y="3"/>
                  </a:lnTo>
                  <a:lnTo>
                    <a:pt x="13" y="0"/>
                  </a:lnTo>
                  <a:lnTo>
                    <a:pt x="9" y="0"/>
                  </a:lnTo>
                  <a:lnTo>
                    <a:pt x="6" y="0"/>
                  </a:lnTo>
                  <a:lnTo>
                    <a:pt x="2"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8" name="Freeform 2975">
              <a:extLst>
                <a:ext uri="{FF2B5EF4-FFF2-40B4-BE49-F238E27FC236}">
                  <a16:creationId xmlns:a16="http://schemas.microsoft.com/office/drawing/2014/main" xmlns="" id="{09750A84-5D5B-AE48-8097-42A220419C10}"/>
                </a:ext>
              </a:extLst>
            </p:cNvPr>
            <p:cNvSpPr>
              <a:spLocks/>
            </p:cNvSpPr>
            <p:nvPr/>
          </p:nvSpPr>
          <p:spPr bwMode="auto">
            <a:xfrm>
              <a:off x="3164" y="3066"/>
              <a:ext cx="18" cy="21"/>
            </a:xfrm>
            <a:custGeom>
              <a:avLst/>
              <a:gdLst>
                <a:gd name="T0" fmla="*/ 0 w 18"/>
                <a:gd name="T1" fmla="*/ 9 h 21"/>
                <a:gd name="T2" fmla="*/ 0 w 18"/>
                <a:gd name="T3" fmla="*/ 9 h 21"/>
                <a:gd name="T4" fmla="*/ 0 w 18"/>
                <a:gd name="T5" fmla="*/ 14 h 21"/>
                <a:gd name="T6" fmla="*/ 0 w 18"/>
                <a:gd name="T7" fmla="*/ 16 h 21"/>
                <a:gd name="T8" fmla="*/ 4 w 18"/>
                <a:gd name="T9" fmla="*/ 18 h 21"/>
                <a:gd name="T10" fmla="*/ 6 w 18"/>
                <a:gd name="T11" fmla="*/ 21 h 21"/>
                <a:gd name="T12" fmla="*/ 6 w 18"/>
                <a:gd name="T13" fmla="*/ 21 h 21"/>
                <a:gd name="T14" fmla="*/ 11 w 18"/>
                <a:gd name="T15" fmla="*/ 18 h 21"/>
                <a:gd name="T16" fmla="*/ 13 w 18"/>
                <a:gd name="T17" fmla="*/ 16 h 21"/>
                <a:gd name="T18" fmla="*/ 18 w 18"/>
                <a:gd name="T19" fmla="*/ 9 h 21"/>
                <a:gd name="T20" fmla="*/ 18 w 18"/>
                <a:gd name="T21" fmla="*/ 9 h 21"/>
                <a:gd name="T22" fmla="*/ 18 w 18"/>
                <a:gd name="T23" fmla="*/ 5 h 21"/>
                <a:gd name="T24" fmla="*/ 15 w 18"/>
                <a:gd name="T25" fmla="*/ 3 h 21"/>
                <a:gd name="T26" fmla="*/ 13 w 18"/>
                <a:gd name="T27" fmla="*/ 0 h 21"/>
                <a:gd name="T28" fmla="*/ 11 w 18"/>
                <a:gd name="T29" fmla="*/ 0 h 21"/>
                <a:gd name="T30" fmla="*/ 11 w 18"/>
                <a:gd name="T31" fmla="*/ 0 h 21"/>
                <a:gd name="T32" fmla="*/ 6 w 18"/>
                <a:gd name="T33" fmla="*/ 0 h 21"/>
                <a:gd name="T34" fmla="*/ 4 w 18"/>
                <a:gd name="T35" fmla="*/ 3 h 21"/>
                <a:gd name="T36" fmla="*/ 0 w 18"/>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1">
                  <a:moveTo>
                    <a:pt x="0" y="9"/>
                  </a:moveTo>
                  <a:lnTo>
                    <a:pt x="0" y="9"/>
                  </a:lnTo>
                  <a:lnTo>
                    <a:pt x="0" y="14"/>
                  </a:lnTo>
                  <a:lnTo>
                    <a:pt x="0" y="16"/>
                  </a:lnTo>
                  <a:lnTo>
                    <a:pt x="4" y="18"/>
                  </a:lnTo>
                  <a:lnTo>
                    <a:pt x="6" y="21"/>
                  </a:lnTo>
                  <a:lnTo>
                    <a:pt x="11" y="18"/>
                  </a:lnTo>
                  <a:lnTo>
                    <a:pt x="13" y="16"/>
                  </a:lnTo>
                  <a:lnTo>
                    <a:pt x="18" y="9"/>
                  </a:lnTo>
                  <a:lnTo>
                    <a:pt x="18" y="5"/>
                  </a:lnTo>
                  <a:lnTo>
                    <a:pt x="15" y="3"/>
                  </a:lnTo>
                  <a:lnTo>
                    <a:pt x="13" y="0"/>
                  </a:lnTo>
                  <a:lnTo>
                    <a:pt x="11" y="0"/>
                  </a:lnTo>
                  <a:lnTo>
                    <a:pt x="6" y="0"/>
                  </a:lnTo>
                  <a:lnTo>
                    <a:pt x="4"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59" name="Freeform 2976">
              <a:extLst>
                <a:ext uri="{FF2B5EF4-FFF2-40B4-BE49-F238E27FC236}">
                  <a16:creationId xmlns:a16="http://schemas.microsoft.com/office/drawing/2014/main" xmlns="" id="{7D0C6A6C-9191-D140-8E32-E72A6A3E131D}"/>
                </a:ext>
              </a:extLst>
            </p:cNvPr>
            <p:cNvSpPr>
              <a:spLocks/>
            </p:cNvSpPr>
            <p:nvPr/>
          </p:nvSpPr>
          <p:spPr bwMode="auto">
            <a:xfrm>
              <a:off x="3164" y="3066"/>
              <a:ext cx="18" cy="21"/>
            </a:xfrm>
            <a:custGeom>
              <a:avLst/>
              <a:gdLst>
                <a:gd name="T0" fmla="*/ 0 w 18"/>
                <a:gd name="T1" fmla="*/ 9 h 21"/>
                <a:gd name="T2" fmla="*/ 0 w 18"/>
                <a:gd name="T3" fmla="*/ 9 h 21"/>
                <a:gd name="T4" fmla="*/ 0 w 18"/>
                <a:gd name="T5" fmla="*/ 14 h 21"/>
                <a:gd name="T6" fmla="*/ 0 w 18"/>
                <a:gd name="T7" fmla="*/ 16 h 21"/>
                <a:gd name="T8" fmla="*/ 4 w 18"/>
                <a:gd name="T9" fmla="*/ 18 h 21"/>
                <a:gd name="T10" fmla="*/ 6 w 18"/>
                <a:gd name="T11" fmla="*/ 21 h 21"/>
                <a:gd name="T12" fmla="*/ 6 w 18"/>
                <a:gd name="T13" fmla="*/ 21 h 21"/>
                <a:gd name="T14" fmla="*/ 11 w 18"/>
                <a:gd name="T15" fmla="*/ 18 h 21"/>
                <a:gd name="T16" fmla="*/ 13 w 18"/>
                <a:gd name="T17" fmla="*/ 16 h 21"/>
                <a:gd name="T18" fmla="*/ 18 w 18"/>
                <a:gd name="T19" fmla="*/ 9 h 21"/>
                <a:gd name="T20" fmla="*/ 18 w 18"/>
                <a:gd name="T21" fmla="*/ 9 h 21"/>
                <a:gd name="T22" fmla="*/ 18 w 18"/>
                <a:gd name="T23" fmla="*/ 5 h 21"/>
                <a:gd name="T24" fmla="*/ 15 w 18"/>
                <a:gd name="T25" fmla="*/ 3 h 21"/>
                <a:gd name="T26" fmla="*/ 13 w 18"/>
                <a:gd name="T27" fmla="*/ 0 h 21"/>
                <a:gd name="T28" fmla="*/ 11 w 18"/>
                <a:gd name="T29" fmla="*/ 0 h 21"/>
                <a:gd name="T30" fmla="*/ 11 w 18"/>
                <a:gd name="T31" fmla="*/ 0 h 21"/>
                <a:gd name="T32" fmla="*/ 6 w 18"/>
                <a:gd name="T33" fmla="*/ 0 h 21"/>
                <a:gd name="T34" fmla="*/ 4 w 18"/>
                <a:gd name="T35" fmla="*/ 3 h 21"/>
                <a:gd name="T36" fmla="*/ 0 w 18"/>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21">
                  <a:moveTo>
                    <a:pt x="0" y="9"/>
                  </a:moveTo>
                  <a:lnTo>
                    <a:pt x="0" y="9"/>
                  </a:lnTo>
                  <a:lnTo>
                    <a:pt x="0" y="14"/>
                  </a:lnTo>
                  <a:lnTo>
                    <a:pt x="0" y="16"/>
                  </a:lnTo>
                  <a:lnTo>
                    <a:pt x="4" y="18"/>
                  </a:lnTo>
                  <a:lnTo>
                    <a:pt x="6" y="21"/>
                  </a:lnTo>
                  <a:lnTo>
                    <a:pt x="11" y="18"/>
                  </a:lnTo>
                  <a:lnTo>
                    <a:pt x="13" y="16"/>
                  </a:lnTo>
                  <a:lnTo>
                    <a:pt x="18" y="9"/>
                  </a:lnTo>
                  <a:lnTo>
                    <a:pt x="18" y="5"/>
                  </a:lnTo>
                  <a:lnTo>
                    <a:pt x="15" y="3"/>
                  </a:lnTo>
                  <a:lnTo>
                    <a:pt x="13" y="0"/>
                  </a:lnTo>
                  <a:lnTo>
                    <a:pt x="11" y="0"/>
                  </a:lnTo>
                  <a:lnTo>
                    <a:pt x="6" y="0"/>
                  </a:lnTo>
                  <a:lnTo>
                    <a:pt x="4"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0" name="Freeform 2977">
              <a:extLst>
                <a:ext uri="{FF2B5EF4-FFF2-40B4-BE49-F238E27FC236}">
                  <a16:creationId xmlns:a16="http://schemas.microsoft.com/office/drawing/2014/main" xmlns="" id="{3DF4D494-8025-5C41-A99A-4A4123DF809B}"/>
                </a:ext>
              </a:extLst>
            </p:cNvPr>
            <p:cNvSpPr>
              <a:spLocks/>
            </p:cNvSpPr>
            <p:nvPr/>
          </p:nvSpPr>
          <p:spPr bwMode="auto">
            <a:xfrm>
              <a:off x="3146" y="3066"/>
              <a:ext cx="18" cy="21"/>
            </a:xfrm>
            <a:custGeom>
              <a:avLst/>
              <a:gdLst>
                <a:gd name="T0" fmla="*/ 0 w 18"/>
                <a:gd name="T1" fmla="*/ 9 h 21"/>
                <a:gd name="T2" fmla="*/ 0 w 18"/>
                <a:gd name="T3" fmla="*/ 9 h 21"/>
                <a:gd name="T4" fmla="*/ 0 w 18"/>
                <a:gd name="T5" fmla="*/ 14 h 21"/>
                <a:gd name="T6" fmla="*/ 2 w 18"/>
                <a:gd name="T7" fmla="*/ 16 h 21"/>
                <a:gd name="T8" fmla="*/ 4 w 18"/>
                <a:gd name="T9" fmla="*/ 18 h 21"/>
                <a:gd name="T10" fmla="*/ 6 w 18"/>
                <a:gd name="T11" fmla="*/ 21 h 21"/>
                <a:gd name="T12" fmla="*/ 6 w 18"/>
                <a:gd name="T13" fmla="*/ 21 h 21"/>
                <a:gd name="T14" fmla="*/ 11 w 18"/>
                <a:gd name="T15" fmla="*/ 18 h 21"/>
                <a:gd name="T16" fmla="*/ 13 w 18"/>
                <a:gd name="T17" fmla="*/ 16 h 21"/>
                <a:gd name="T18" fmla="*/ 18 w 18"/>
                <a:gd name="T19" fmla="*/ 9 h 21"/>
                <a:gd name="T20" fmla="*/ 18 w 18"/>
                <a:gd name="T21" fmla="*/ 9 h 21"/>
                <a:gd name="T22" fmla="*/ 18 w 18"/>
                <a:gd name="T23" fmla="*/ 7 h 21"/>
                <a:gd name="T24" fmla="*/ 18 w 18"/>
                <a:gd name="T25" fmla="*/ 3 h 21"/>
                <a:gd name="T26" fmla="*/ 15 w 18"/>
                <a:gd name="T27" fmla="*/ 0 h 21"/>
                <a:gd name="T28" fmla="*/ 11 w 18"/>
                <a:gd name="T29" fmla="*/ 0 h 21"/>
                <a:gd name="T30" fmla="*/ 11 w 18"/>
                <a:gd name="T31" fmla="*/ 0 h 21"/>
                <a:gd name="T32" fmla="*/ 4 w 18"/>
                <a:gd name="T33" fmla="*/ 3 h 21"/>
                <a:gd name="T34" fmla="*/ 0 w 18"/>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9"/>
                  </a:moveTo>
                  <a:lnTo>
                    <a:pt x="0" y="9"/>
                  </a:lnTo>
                  <a:lnTo>
                    <a:pt x="0" y="14"/>
                  </a:lnTo>
                  <a:lnTo>
                    <a:pt x="2" y="16"/>
                  </a:lnTo>
                  <a:lnTo>
                    <a:pt x="4" y="18"/>
                  </a:lnTo>
                  <a:lnTo>
                    <a:pt x="6" y="21"/>
                  </a:lnTo>
                  <a:lnTo>
                    <a:pt x="11" y="18"/>
                  </a:lnTo>
                  <a:lnTo>
                    <a:pt x="13" y="16"/>
                  </a:lnTo>
                  <a:lnTo>
                    <a:pt x="18" y="9"/>
                  </a:lnTo>
                  <a:lnTo>
                    <a:pt x="18" y="7"/>
                  </a:lnTo>
                  <a:lnTo>
                    <a:pt x="18" y="3"/>
                  </a:lnTo>
                  <a:lnTo>
                    <a:pt x="15" y="0"/>
                  </a:lnTo>
                  <a:lnTo>
                    <a:pt x="11" y="0"/>
                  </a:lnTo>
                  <a:lnTo>
                    <a:pt x="4"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1" name="Freeform 2978">
              <a:extLst>
                <a:ext uri="{FF2B5EF4-FFF2-40B4-BE49-F238E27FC236}">
                  <a16:creationId xmlns:a16="http://schemas.microsoft.com/office/drawing/2014/main" xmlns="" id="{C9DB7846-1DD8-2E45-97FF-93E94D160E11}"/>
                </a:ext>
              </a:extLst>
            </p:cNvPr>
            <p:cNvSpPr>
              <a:spLocks/>
            </p:cNvSpPr>
            <p:nvPr/>
          </p:nvSpPr>
          <p:spPr bwMode="auto">
            <a:xfrm>
              <a:off x="3146" y="3066"/>
              <a:ext cx="18" cy="21"/>
            </a:xfrm>
            <a:custGeom>
              <a:avLst/>
              <a:gdLst>
                <a:gd name="T0" fmla="*/ 0 w 18"/>
                <a:gd name="T1" fmla="*/ 9 h 21"/>
                <a:gd name="T2" fmla="*/ 0 w 18"/>
                <a:gd name="T3" fmla="*/ 9 h 21"/>
                <a:gd name="T4" fmla="*/ 0 w 18"/>
                <a:gd name="T5" fmla="*/ 14 h 21"/>
                <a:gd name="T6" fmla="*/ 2 w 18"/>
                <a:gd name="T7" fmla="*/ 16 h 21"/>
                <a:gd name="T8" fmla="*/ 4 w 18"/>
                <a:gd name="T9" fmla="*/ 18 h 21"/>
                <a:gd name="T10" fmla="*/ 6 w 18"/>
                <a:gd name="T11" fmla="*/ 21 h 21"/>
                <a:gd name="T12" fmla="*/ 6 w 18"/>
                <a:gd name="T13" fmla="*/ 21 h 21"/>
                <a:gd name="T14" fmla="*/ 11 w 18"/>
                <a:gd name="T15" fmla="*/ 18 h 21"/>
                <a:gd name="T16" fmla="*/ 13 w 18"/>
                <a:gd name="T17" fmla="*/ 16 h 21"/>
                <a:gd name="T18" fmla="*/ 18 w 18"/>
                <a:gd name="T19" fmla="*/ 9 h 21"/>
                <a:gd name="T20" fmla="*/ 18 w 18"/>
                <a:gd name="T21" fmla="*/ 9 h 21"/>
                <a:gd name="T22" fmla="*/ 18 w 18"/>
                <a:gd name="T23" fmla="*/ 7 h 21"/>
                <a:gd name="T24" fmla="*/ 18 w 18"/>
                <a:gd name="T25" fmla="*/ 3 h 21"/>
                <a:gd name="T26" fmla="*/ 15 w 18"/>
                <a:gd name="T27" fmla="*/ 0 h 21"/>
                <a:gd name="T28" fmla="*/ 11 w 18"/>
                <a:gd name="T29" fmla="*/ 0 h 21"/>
                <a:gd name="T30" fmla="*/ 11 w 18"/>
                <a:gd name="T31" fmla="*/ 0 h 21"/>
                <a:gd name="T32" fmla="*/ 4 w 18"/>
                <a:gd name="T33" fmla="*/ 3 h 21"/>
                <a:gd name="T34" fmla="*/ 0 w 18"/>
                <a:gd name="T35" fmla="*/ 9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9"/>
                  </a:moveTo>
                  <a:lnTo>
                    <a:pt x="0" y="9"/>
                  </a:lnTo>
                  <a:lnTo>
                    <a:pt x="0" y="14"/>
                  </a:lnTo>
                  <a:lnTo>
                    <a:pt x="2" y="16"/>
                  </a:lnTo>
                  <a:lnTo>
                    <a:pt x="4" y="18"/>
                  </a:lnTo>
                  <a:lnTo>
                    <a:pt x="6" y="21"/>
                  </a:lnTo>
                  <a:lnTo>
                    <a:pt x="11" y="18"/>
                  </a:lnTo>
                  <a:lnTo>
                    <a:pt x="13" y="16"/>
                  </a:lnTo>
                  <a:lnTo>
                    <a:pt x="18" y="9"/>
                  </a:lnTo>
                  <a:lnTo>
                    <a:pt x="18" y="7"/>
                  </a:lnTo>
                  <a:lnTo>
                    <a:pt x="18" y="3"/>
                  </a:lnTo>
                  <a:lnTo>
                    <a:pt x="15" y="0"/>
                  </a:lnTo>
                  <a:lnTo>
                    <a:pt x="11" y="0"/>
                  </a:lnTo>
                  <a:lnTo>
                    <a:pt x="4"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2" name="Freeform 2979">
              <a:extLst>
                <a:ext uri="{FF2B5EF4-FFF2-40B4-BE49-F238E27FC236}">
                  <a16:creationId xmlns:a16="http://schemas.microsoft.com/office/drawing/2014/main" xmlns="" id="{0AB9C592-E754-6E4E-8A5E-00268D03EB54}"/>
                </a:ext>
              </a:extLst>
            </p:cNvPr>
            <p:cNvSpPr>
              <a:spLocks/>
            </p:cNvSpPr>
            <p:nvPr/>
          </p:nvSpPr>
          <p:spPr bwMode="auto">
            <a:xfrm>
              <a:off x="3128" y="3066"/>
              <a:ext cx="18" cy="21"/>
            </a:xfrm>
            <a:custGeom>
              <a:avLst/>
              <a:gdLst>
                <a:gd name="T0" fmla="*/ 0 w 18"/>
                <a:gd name="T1" fmla="*/ 12 h 21"/>
                <a:gd name="T2" fmla="*/ 0 w 18"/>
                <a:gd name="T3" fmla="*/ 12 h 21"/>
                <a:gd name="T4" fmla="*/ 0 w 18"/>
                <a:gd name="T5" fmla="*/ 14 h 21"/>
                <a:gd name="T6" fmla="*/ 2 w 18"/>
                <a:gd name="T7" fmla="*/ 18 h 21"/>
                <a:gd name="T8" fmla="*/ 4 w 18"/>
                <a:gd name="T9" fmla="*/ 21 h 21"/>
                <a:gd name="T10" fmla="*/ 6 w 18"/>
                <a:gd name="T11" fmla="*/ 21 h 21"/>
                <a:gd name="T12" fmla="*/ 6 w 18"/>
                <a:gd name="T13" fmla="*/ 21 h 21"/>
                <a:gd name="T14" fmla="*/ 11 w 18"/>
                <a:gd name="T15" fmla="*/ 18 h 21"/>
                <a:gd name="T16" fmla="*/ 13 w 18"/>
                <a:gd name="T17" fmla="*/ 18 h 21"/>
                <a:gd name="T18" fmla="*/ 18 w 18"/>
                <a:gd name="T19" fmla="*/ 9 h 21"/>
                <a:gd name="T20" fmla="*/ 18 w 18"/>
                <a:gd name="T21" fmla="*/ 9 h 21"/>
                <a:gd name="T22" fmla="*/ 18 w 18"/>
                <a:gd name="T23" fmla="*/ 7 h 21"/>
                <a:gd name="T24" fmla="*/ 18 w 18"/>
                <a:gd name="T25" fmla="*/ 3 h 21"/>
                <a:gd name="T26" fmla="*/ 15 w 18"/>
                <a:gd name="T27" fmla="*/ 3 h 21"/>
                <a:gd name="T28" fmla="*/ 13 w 18"/>
                <a:gd name="T29" fmla="*/ 0 h 21"/>
                <a:gd name="T30" fmla="*/ 13 w 18"/>
                <a:gd name="T31" fmla="*/ 0 h 21"/>
                <a:gd name="T32" fmla="*/ 6 w 18"/>
                <a:gd name="T33" fmla="*/ 5 h 21"/>
                <a:gd name="T34" fmla="*/ 0 w 18"/>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12"/>
                  </a:moveTo>
                  <a:lnTo>
                    <a:pt x="0" y="12"/>
                  </a:lnTo>
                  <a:lnTo>
                    <a:pt x="0" y="14"/>
                  </a:lnTo>
                  <a:lnTo>
                    <a:pt x="2" y="18"/>
                  </a:lnTo>
                  <a:lnTo>
                    <a:pt x="4" y="21"/>
                  </a:lnTo>
                  <a:lnTo>
                    <a:pt x="6" y="21"/>
                  </a:lnTo>
                  <a:lnTo>
                    <a:pt x="11" y="18"/>
                  </a:lnTo>
                  <a:lnTo>
                    <a:pt x="13" y="18"/>
                  </a:lnTo>
                  <a:lnTo>
                    <a:pt x="18" y="9"/>
                  </a:lnTo>
                  <a:lnTo>
                    <a:pt x="18" y="7"/>
                  </a:lnTo>
                  <a:lnTo>
                    <a:pt x="18" y="3"/>
                  </a:lnTo>
                  <a:lnTo>
                    <a:pt x="15" y="3"/>
                  </a:lnTo>
                  <a:lnTo>
                    <a:pt x="13" y="0"/>
                  </a:lnTo>
                  <a:lnTo>
                    <a:pt x="6" y="5"/>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3" name="Freeform 2980">
              <a:extLst>
                <a:ext uri="{FF2B5EF4-FFF2-40B4-BE49-F238E27FC236}">
                  <a16:creationId xmlns:a16="http://schemas.microsoft.com/office/drawing/2014/main" xmlns="" id="{630582C4-4CFA-BA4F-BA90-EFC7277AA5E0}"/>
                </a:ext>
              </a:extLst>
            </p:cNvPr>
            <p:cNvSpPr>
              <a:spLocks/>
            </p:cNvSpPr>
            <p:nvPr/>
          </p:nvSpPr>
          <p:spPr bwMode="auto">
            <a:xfrm>
              <a:off x="3128" y="3066"/>
              <a:ext cx="18" cy="21"/>
            </a:xfrm>
            <a:custGeom>
              <a:avLst/>
              <a:gdLst>
                <a:gd name="T0" fmla="*/ 0 w 18"/>
                <a:gd name="T1" fmla="*/ 12 h 21"/>
                <a:gd name="T2" fmla="*/ 0 w 18"/>
                <a:gd name="T3" fmla="*/ 12 h 21"/>
                <a:gd name="T4" fmla="*/ 0 w 18"/>
                <a:gd name="T5" fmla="*/ 14 h 21"/>
                <a:gd name="T6" fmla="*/ 2 w 18"/>
                <a:gd name="T7" fmla="*/ 18 h 21"/>
                <a:gd name="T8" fmla="*/ 4 w 18"/>
                <a:gd name="T9" fmla="*/ 21 h 21"/>
                <a:gd name="T10" fmla="*/ 6 w 18"/>
                <a:gd name="T11" fmla="*/ 21 h 21"/>
                <a:gd name="T12" fmla="*/ 6 w 18"/>
                <a:gd name="T13" fmla="*/ 21 h 21"/>
                <a:gd name="T14" fmla="*/ 11 w 18"/>
                <a:gd name="T15" fmla="*/ 18 h 21"/>
                <a:gd name="T16" fmla="*/ 13 w 18"/>
                <a:gd name="T17" fmla="*/ 18 h 21"/>
                <a:gd name="T18" fmla="*/ 18 w 18"/>
                <a:gd name="T19" fmla="*/ 9 h 21"/>
                <a:gd name="T20" fmla="*/ 18 w 18"/>
                <a:gd name="T21" fmla="*/ 9 h 21"/>
                <a:gd name="T22" fmla="*/ 18 w 18"/>
                <a:gd name="T23" fmla="*/ 7 h 21"/>
                <a:gd name="T24" fmla="*/ 18 w 18"/>
                <a:gd name="T25" fmla="*/ 3 h 21"/>
                <a:gd name="T26" fmla="*/ 15 w 18"/>
                <a:gd name="T27" fmla="*/ 3 h 21"/>
                <a:gd name="T28" fmla="*/ 13 w 18"/>
                <a:gd name="T29" fmla="*/ 0 h 21"/>
                <a:gd name="T30" fmla="*/ 13 w 18"/>
                <a:gd name="T31" fmla="*/ 0 h 21"/>
                <a:gd name="T32" fmla="*/ 6 w 18"/>
                <a:gd name="T33" fmla="*/ 5 h 21"/>
                <a:gd name="T34" fmla="*/ 0 w 18"/>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1">
                  <a:moveTo>
                    <a:pt x="0" y="12"/>
                  </a:moveTo>
                  <a:lnTo>
                    <a:pt x="0" y="12"/>
                  </a:lnTo>
                  <a:lnTo>
                    <a:pt x="0" y="14"/>
                  </a:lnTo>
                  <a:lnTo>
                    <a:pt x="2" y="18"/>
                  </a:lnTo>
                  <a:lnTo>
                    <a:pt x="4" y="21"/>
                  </a:lnTo>
                  <a:lnTo>
                    <a:pt x="6" y="21"/>
                  </a:lnTo>
                  <a:lnTo>
                    <a:pt x="11" y="18"/>
                  </a:lnTo>
                  <a:lnTo>
                    <a:pt x="13" y="18"/>
                  </a:lnTo>
                  <a:lnTo>
                    <a:pt x="18" y="9"/>
                  </a:lnTo>
                  <a:lnTo>
                    <a:pt x="18" y="7"/>
                  </a:lnTo>
                  <a:lnTo>
                    <a:pt x="18" y="3"/>
                  </a:lnTo>
                  <a:lnTo>
                    <a:pt x="15" y="3"/>
                  </a:lnTo>
                  <a:lnTo>
                    <a:pt x="13" y="0"/>
                  </a:lnTo>
                  <a:lnTo>
                    <a:pt x="6" y="5"/>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4" name="Freeform 2981">
              <a:extLst>
                <a:ext uri="{FF2B5EF4-FFF2-40B4-BE49-F238E27FC236}">
                  <a16:creationId xmlns:a16="http://schemas.microsoft.com/office/drawing/2014/main" xmlns="" id="{FC815EA8-4985-EF4D-BF24-48D8620B2C49}"/>
                </a:ext>
              </a:extLst>
            </p:cNvPr>
            <p:cNvSpPr>
              <a:spLocks/>
            </p:cNvSpPr>
            <p:nvPr/>
          </p:nvSpPr>
          <p:spPr bwMode="auto">
            <a:xfrm>
              <a:off x="3110" y="3066"/>
              <a:ext cx="20" cy="21"/>
            </a:xfrm>
            <a:custGeom>
              <a:avLst/>
              <a:gdLst>
                <a:gd name="T0" fmla="*/ 2 w 20"/>
                <a:gd name="T1" fmla="*/ 12 h 21"/>
                <a:gd name="T2" fmla="*/ 2 w 20"/>
                <a:gd name="T3" fmla="*/ 12 h 21"/>
                <a:gd name="T4" fmla="*/ 0 w 20"/>
                <a:gd name="T5" fmla="*/ 14 h 21"/>
                <a:gd name="T6" fmla="*/ 2 w 20"/>
                <a:gd name="T7" fmla="*/ 18 h 21"/>
                <a:gd name="T8" fmla="*/ 4 w 20"/>
                <a:gd name="T9" fmla="*/ 21 h 21"/>
                <a:gd name="T10" fmla="*/ 6 w 20"/>
                <a:gd name="T11" fmla="*/ 21 h 21"/>
                <a:gd name="T12" fmla="*/ 6 w 20"/>
                <a:gd name="T13" fmla="*/ 21 h 21"/>
                <a:gd name="T14" fmla="*/ 13 w 20"/>
                <a:gd name="T15" fmla="*/ 18 h 21"/>
                <a:gd name="T16" fmla="*/ 18 w 20"/>
                <a:gd name="T17" fmla="*/ 12 h 21"/>
                <a:gd name="T18" fmla="*/ 18 w 20"/>
                <a:gd name="T19" fmla="*/ 12 h 21"/>
                <a:gd name="T20" fmla="*/ 20 w 20"/>
                <a:gd name="T21" fmla="*/ 7 h 21"/>
                <a:gd name="T22" fmla="*/ 18 w 20"/>
                <a:gd name="T23" fmla="*/ 5 h 21"/>
                <a:gd name="T24" fmla="*/ 15 w 20"/>
                <a:gd name="T25" fmla="*/ 3 h 21"/>
                <a:gd name="T26" fmla="*/ 13 w 20"/>
                <a:gd name="T27" fmla="*/ 0 h 21"/>
                <a:gd name="T28" fmla="*/ 13 w 20"/>
                <a:gd name="T29" fmla="*/ 0 h 21"/>
                <a:gd name="T30" fmla="*/ 6 w 20"/>
                <a:gd name="T31" fmla="*/ 5 h 21"/>
                <a:gd name="T32" fmla="*/ 2 w 20"/>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2" y="12"/>
                  </a:moveTo>
                  <a:lnTo>
                    <a:pt x="2" y="12"/>
                  </a:lnTo>
                  <a:lnTo>
                    <a:pt x="0" y="14"/>
                  </a:lnTo>
                  <a:lnTo>
                    <a:pt x="2" y="18"/>
                  </a:lnTo>
                  <a:lnTo>
                    <a:pt x="4" y="21"/>
                  </a:lnTo>
                  <a:lnTo>
                    <a:pt x="6" y="21"/>
                  </a:lnTo>
                  <a:lnTo>
                    <a:pt x="13" y="18"/>
                  </a:lnTo>
                  <a:lnTo>
                    <a:pt x="18" y="12"/>
                  </a:lnTo>
                  <a:lnTo>
                    <a:pt x="20" y="7"/>
                  </a:lnTo>
                  <a:lnTo>
                    <a:pt x="18" y="5"/>
                  </a:lnTo>
                  <a:lnTo>
                    <a:pt x="15" y="3"/>
                  </a:lnTo>
                  <a:lnTo>
                    <a:pt x="13" y="0"/>
                  </a:lnTo>
                  <a:lnTo>
                    <a:pt x="6" y="5"/>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5" name="Freeform 2982">
              <a:extLst>
                <a:ext uri="{FF2B5EF4-FFF2-40B4-BE49-F238E27FC236}">
                  <a16:creationId xmlns:a16="http://schemas.microsoft.com/office/drawing/2014/main" xmlns="" id="{23E653BA-F112-C047-AB48-39E2B2E3437A}"/>
                </a:ext>
              </a:extLst>
            </p:cNvPr>
            <p:cNvSpPr>
              <a:spLocks/>
            </p:cNvSpPr>
            <p:nvPr/>
          </p:nvSpPr>
          <p:spPr bwMode="auto">
            <a:xfrm>
              <a:off x="3110" y="3066"/>
              <a:ext cx="20" cy="21"/>
            </a:xfrm>
            <a:custGeom>
              <a:avLst/>
              <a:gdLst>
                <a:gd name="T0" fmla="*/ 2 w 20"/>
                <a:gd name="T1" fmla="*/ 12 h 21"/>
                <a:gd name="T2" fmla="*/ 2 w 20"/>
                <a:gd name="T3" fmla="*/ 12 h 21"/>
                <a:gd name="T4" fmla="*/ 0 w 20"/>
                <a:gd name="T5" fmla="*/ 14 h 21"/>
                <a:gd name="T6" fmla="*/ 2 w 20"/>
                <a:gd name="T7" fmla="*/ 18 h 21"/>
                <a:gd name="T8" fmla="*/ 4 w 20"/>
                <a:gd name="T9" fmla="*/ 21 h 21"/>
                <a:gd name="T10" fmla="*/ 6 w 20"/>
                <a:gd name="T11" fmla="*/ 21 h 21"/>
                <a:gd name="T12" fmla="*/ 6 w 20"/>
                <a:gd name="T13" fmla="*/ 21 h 21"/>
                <a:gd name="T14" fmla="*/ 13 w 20"/>
                <a:gd name="T15" fmla="*/ 18 h 21"/>
                <a:gd name="T16" fmla="*/ 18 w 20"/>
                <a:gd name="T17" fmla="*/ 12 h 21"/>
                <a:gd name="T18" fmla="*/ 18 w 20"/>
                <a:gd name="T19" fmla="*/ 12 h 21"/>
                <a:gd name="T20" fmla="*/ 20 w 20"/>
                <a:gd name="T21" fmla="*/ 7 h 21"/>
                <a:gd name="T22" fmla="*/ 18 w 20"/>
                <a:gd name="T23" fmla="*/ 5 h 21"/>
                <a:gd name="T24" fmla="*/ 15 w 20"/>
                <a:gd name="T25" fmla="*/ 3 h 21"/>
                <a:gd name="T26" fmla="*/ 13 w 20"/>
                <a:gd name="T27" fmla="*/ 0 h 21"/>
                <a:gd name="T28" fmla="*/ 13 w 20"/>
                <a:gd name="T29" fmla="*/ 0 h 21"/>
                <a:gd name="T30" fmla="*/ 6 w 20"/>
                <a:gd name="T31" fmla="*/ 5 h 21"/>
                <a:gd name="T32" fmla="*/ 2 w 20"/>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2" y="12"/>
                  </a:moveTo>
                  <a:lnTo>
                    <a:pt x="2" y="12"/>
                  </a:lnTo>
                  <a:lnTo>
                    <a:pt x="0" y="14"/>
                  </a:lnTo>
                  <a:lnTo>
                    <a:pt x="2" y="18"/>
                  </a:lnTo>
                  <a:lnTo>
                    <a:pt x="4" y="21"/>
                  </a:lnTo>
                  <a:lnTo>
                    <a:pt x="6" y="21"/>
                  </a:lnTo>
                  <a:lnTo>
                    <a:pt x="13" y="18"/>
                  </a:lnTo>
                  <a:lnTo>
                    <a:pt x="18" y="12"/>
                  </a:lnTo>
                  <a:lnTo>
                    <a:pt x="20" y="7"/>
                  </a:lnTo>
                  <a:lnTo>
                    <a:pt x="18" y="5"/>
                  </a:lnTo>
                  <a:lnTo>
                    <a:pt x="15" y="3"/>
                  </a:lnTo>
                  <a:lnTo>
                    <a:pt x="13" y="0"/>
                  </a:lnTo>
                  <a:lnTo>
                    <a:pt x="6" y="5"/>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6" name="Freeform 2983">
              <a:extLst>
                <a:ext uri="{FF2B5EF4-FFF2-40B4-BE49-F238E27FC236}">
                  <a16:creationId xmlns:a16="http://schemas.microsoft.com/office/drawing/2014/main" xmlns="" id="{B94EDB88-ABBA-6F4B-8288-549C8A38FAC0}"/>
                </a:ext>
              </a:extLst>
            </p:cNvPr>
            <p:cNvSpPr>
              <a:spLocks/>
            </p:cNvSpPr>
            <p:nvPr/>
          </p:nvSpPr>
          <p:spPr bwMode="auto">
            <a:xfrm>
              <a:off x="3094" y="3069"/>
              <a:ext cx="18" cy="18"/>
            </a:xfrm>
            <a:custGeom>
              <a:avLst/>
              <a:gdLst>
                <a:gd name="T0" fmla="*/ 0 w 18"/>
                <a:gd name="T1" fmla="*/ 9 h 18"/>
                <a:gd name="T2" fmla="*/ 0 w 18"/>
                <a:gd name="T3" fmla="*/ 9 h 18"/>
                <a:gd name="T4" fmla="*/ 0 w 18"/>
                <a:gd name="T5" fmla="*/ 13 h 18"/>
                <a:gd name="T6" fmla="*/ 0 w 18"/>
                <a:gd name="T7" fmla="*/ 15 h 18"/>
                <a:gd name="T8" fmla="*/ 2 w 18"/>
                <a:gd name="T9" fmla="*/ 18 h 18"/>
                <a:gd name="T10" fmla="*/ 4 w 18"/>
                <a:gd name="T11" fmla="*/ 18 h 18"/>
                <a:gd name="T12" fmla="*/ 4 w 18"/>
                <a:gd name="T13" fmla="*/ 18 h 18"/>
                <a:gd name="T14" fmla="*/ 11 w 18"/>
                <a:gd name="T15" fmla="*/ 15 h 18"/>
                <a:gd name="T16" fmla="*/ 18 w 18"/>
                <a:gd name="T17" fmla="*/ 9 h 18"/>
                <a:gd name="T18" fmla="*/ 18 w 18"/>
                <a:gd name="T19" fmla="*/ 9 h 18"/>
                <a:gd name="T20" fmla="*/ 18 w 18"/>
                <a:gd name="T21" fmla="*/ 4 h 18"/>
                <a:gd name="T22" fmla="*/ 18 w 18"/>
                <a:gd name="T23" fmla="*/ 2 h 18"/>
                <a:gd name="T24" fmla="*/ 16 w 18"/>
                <a:gd name="T25" fmla="*/ 0 h 18"/>
                <a:gd name="T26" fmla="*/ 11 w 18"/>
                <a:gd name="T27" fmla="*/ 0 h 18"/>
                <a:gd name="T28" fmla="*/ 11 w 18"/>
                <a:gd name="T29" fmla="*/ 0 h 18"/>
                <a:gd name="T30" fmla="*/ 4 w 18"/>
                <a:gd name="T31" fmla="*/ 2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3"/>
                  </a:lnTo>
                  <a:lnTo>
                    <a:pt x="0" y="15"/>
                  </a:lnTo>
                  <a:lnTo>
                    <a:pt x="2" y="18"/>
                  </a:lnTo>
                  <a:lnTo>
                    <a:pt x="4" y="18"/>
                  </a:lnTo>
                  <a:lnTo>
                    <a:pt x="11" y="15"/>
                  </a:lnTo>
                  <a:lnTo>
                    <a:pt x="18" y="9"/>
                  </a:lnTo>
                  <a:lnTo>
                    <a:pt x="18" y="4"/>
                  </a:lnTo>
                  <a:lnTo>
                    <a:pt x="18" y="2"/>
                  </a:lnTo>
                  <a:lnTo>
                    <a:pt x="16" y="0"/>
                  </a:lnTo>
                  <a:lnTo>
                    <a:pt x="11"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7" name="Freeform 2984">
              <a:extLst>
                <a:ext uri="{FF2B5EF4-FFF2-40B4-BE49-F238E27FC236}">
                  <a16:creationId xmlns:a16="http://schemas.microsoft.com/office/drawing/2014/main" xmlns="" id="{EEE44E3C-DCF4-4B43-A3AB-D7150742C597}"/>
                </a:ext>
              </a:extLst>
            </p:cNvPr>
            <p:cNvSpPr>
              <a:spLocks/>
            </p:cNvSpPr>
            <p:nvPr/>
          </p:nvSpPr>
          <p:spPr bwMode="auto">
            <a:xfrm>
              <a:off x="3094" y="3069"/>
              <a:ext cx="18" cy="18"/>
            </a:xfrm>
            <a:custGeom>
              <a:avLst/>
              <a:gdLst>
                <a:gd name="T0" fmla="*/ 0 w 18"/>
                <a:gd name="T1" fmla="*/ 9 h 18"/>
                <a:gd name="T2" fmla="*/ 0 w 18"/>
                <a:gd name="T3" fmla="*/ 9 h 18"/>
                <a:gd name="T4" fmla="*/ 0 w 18"/>
                <a:gd name="T5" fmla="*/ 13 h 18"/>
                <a:gd name="T6" fmla="*/ 0 w 18"/>
                <a:gd name="T7" fmla="*/ 15 h 18"/>
                <a:gd name="T8" fmla="*/ 2 w 18"/>
                <a:gd name="T9" fmla="*/ 18 h 18"/>
                <a:gd name="T10" fmla="*/ 4 w 18"/>
                <a:gd name="T11" fmla="*/ 18 h 18"/>
                <a:gd name="T12" fmla="*/ 4 w 18"/>
                <a:gd name="T13" fmla="*/ 18 h 18"/>
                <a:gd name="T14" fmla="*/ 11 w 18"/>
                <a:gd name="T15" fmla="*/ 15 h 18"/>
                <a:gd name="T16" fmla="*/ 18 w 18"/>
                <a:gd name="T17" fmla="*/ 9 h 18"/>
                <a:gd name="T18" fmla="*/ 18 w 18"/>
                <a:gd name="T19" fmla="*/ 9 h 18"/>
                <a:gd name="T20" fmla="*/ 18 w 18"/>
                <a:gd name="T21" fmla="*/ 4 h 18"/>
                <a:gd name="T22" fmla="*/ 18 w 18"/>
                <a:gd name="T23" fmla="*/ 2 h 18"/>
                <a:gd name="T24" fmla="*/ 16 w 18"/>
                <a:gd name="T25" fmla="*/ 0 h 18"/>
                <a:gd name="T26" fmla="*/ 11 w 18"/>
                <a:gd name="T27" fmla="*/ 0 h 18"/>
                <a:gd name="T28" fmla="*/ 11 w 18"/>
                <a:gd name="T29" fmla="*/ 0 h 18"/>
                <a:gd name="T30" fmla="*/ 4 w 18"/>
                <a:gd name="T31" fmla="*/ 2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3"/>
                  </a:lnTo>
                  <a:lnTo>
                    <a:pt x="0" y="15"/>
                  </a:lnTo>
                  <a:lnTo>
                    <a:pt x="2" y="18"/>
                  </a:lnTo>
                  <a:lnTo>
                    <a:pt x="4" y="18"/>
                  </a:lnTo>
                  <a:lnTo>
                    <a:pt x="11" y="15"/>
                  </a:lnTo>
                  <a:lnTo>
                    <a:pt x="18" y="9"/>
                  </a:lnTo>
                  <a:lnTo>
                    <a:pt x="18" y="4"/>
                  </a:lnTo>
                  <a:lnTo>
                    <a:pt x="18" y="2"/>
                  </a:lnTo>
                  <a:lnTo>
                    <a:pt x="16" y="0"/>
                  </a:lnTo>
                  <a:lnTo>
                    <a:pt x="11"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8" name="Freeform 2985">
              <a:extLst>
                <a:ext uri="{FF2B5EF4-FFF2-40B4-BE49-F238E27FC236}">
                  <a16:creationId xmlns:a16="http://schemas.microsoft.com/office/drawing/2014/main" xmlns="" id="{ACC95D24-A70D-414A-96B5-E79F37A9A1C1}"/>
                </a:ext>
              </a:extLst>
            </p:cNvPr>
            <p:cNvSpPr>
              <a:spLocks/>
            </p:cNvSpPr>
            <p:nvPr/>
          </p:nvSpPr>
          <p:spPr bwMode="auto">
            <a:xfrm>
              <a:off x="3076" y="3069"/>
              <a:ext cx="18" cy="18"/>
            </a:xfrm>
            <a:custGeom>
              <a:avLst/>
              <a:gdLst>
                <a:gd name="T0" fmla="*/ 0 w 18"/>
                <a:gd name="T1" fmla="*/ 9 h 18"/>
                <a:gd name="T2" fmla="*/ 0 w 18"/>
                <a:gd name="T3" fmla="*/ 9 h 18"/>
                <a:gd name="T4" fmla="*/ 0 w 18"/>
                <a:gd name="T5" fmla="*/ 13 h 18"/>
                <a:gd name="T6" fmla="*/ 0 w 18"/>
                <a:gd name="T7" fmla="*/ 15 h 18"/>
                <a:gd name="T8" fmla="*/ 2 w 18"/>
                <a:gd name="T9" fmla="*/ 18 h 18"/>
                <a:gd name="T10" fmla="*/ 4 w 18"/>
                <a:gd name="T11" fmla="*/ 18 h 18"/>
                <a:gd name="T12" fmla="*/ 4 w 18"/>
                <a:gd name="T13" fmla="*/ 18 h 18"/>
                <a:gd name="T14" fmla="*/ 11 w 18"/>
                <a:gd name="T15" fmla="*/ 15 h 18"/>
                <a:gd name="T16" fmla="*/ 18 w 18"/>
                <a:gd name="T17" fmla="*/ 9 h 18"/>
                <a:gd name="T18" fmla="*/ 18 w 18"/>
                <a:gd name="T19" fmla="*/ 9 h 18"/>
                <a:gd name="T20" fmla="*/ 18 w 18"/>
                <a:gd name="T21" fmla="*/ 4 h 18"/>
                <a:gd name="T22" fmla="*/ 18 w 18"/>
                <a:gd name="T23" fmla="*/ 2 h 18"/>
                <a:gd name="T24" fmla="*/ 16 w 18"/>
                <a:gd name="T25" fmla="*/ 0 h 18"/>
                <a:gd name="T26" fmla="*/ 13 w 18"/>
                <a:gd name="T27" fmla="*/ 0 h 18"/>
                <a:gd name="T28" fmla="*/ 13 w 18"/>
                <a:gd name="T29" fmla="*/ 0 h 18"/>
                <a:gd name="T30" fmla="*/ 7 w 18"/>
                <a:gd name="T31" fmla="*/ 2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3"/>
                  </a:lnTo>
                  <a:lnTo>
                    <a:pt x="0" y="15"/>
                  </a:lnTo>
                  <a:lnTo>
                    <a:pt x="2" y="18"/>
                  </a:lnTo>
                  <a:lnTo>
                    <a:pt x="4" y="18"/>
                  </a:lnTo>
                  <a:lnTo>
                    <a:pt x="11" y="15"/>
                  </a:lnTo>
                  <a:lnTo>
                    <a:pt x="18" y="9"/>
                  </a:lnTo>
                  <a:lnTo>
                    <a:pt x="18" y="4"/>
                  </a:lnTo>
                  <a:lnTo>
                    <a:pt x="18" y="2"/>
                  </a:lnTo>
                  <a:lnTo>
                    <a:pt x="16" y="0"/>
                  </a:lnTo>
                  <a:lnTo>
                    <a:pt x="13" y="0"/>
                  </a:lnTo>
                  <a:lnTo>
                    <a:pt x="7"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69" name="Freeform 2986">
              <a:extLst>
                <a:ext uri="{FF2B5EF4-FFF2-40B4-BE49-F238E27FC236}">
                  <a16:creationId xmlns:a16="http://schemas.microsoft.com/office/drawing/2014/main" xmlns="" id="{D95AE6B6-665C-6042-A7B0-0015E7ECC814}"/>
                </a:ext>
              </a:extLst>
            </p:cNvPr>
            <p:cNvSpPr>
              <a:spLocks/>
            </p:cNvSpPr>
            <p:nvPr/>
          </p:nvSpPr>
          <p:spPr bwMode="auto">
            <a:xfrm>
              <a:off x="3076" y="3069"/>
              <a:ext cx="18" cy="18"/>
            </a:xfrm>
            <a:custGeom>
              <a:avLst/>
              <a:gdLst>
                <a:gd name="T0" fmla="*/ 0 w 18"/>
                <a:gd name="T1" fmla="*/ 9 h 18"/>
                <a:gd name="T2" fmla="*/ 0 w 18"/>
                <a:gd name="T3" fmla="*/ 9 h 18"/>
                <a:gd name="T4" fmla="*/ 0 w 18"/>
                <a:gd name="T5" fmla="*/ 13 h 18"/>
                <a:gd name="T6" fmla="*/ 0 w 18"/>
                <a:gd name="T7" fmla="*/ 15 h 18"/>
                <a:gd name="T8" fmla="*/ 2 w 18"/>
                <a:gd name="T9" fmla="*/ 18 h 18"/>
                <a:gd name="T10" fmla="*/ 4 w 18"/>
                <a:gd name="T11" fmla="*/ 18 h 18"/>
                <a:gd name="T12" fmla="*/ 4 w 18"/>
                <a:gd name="T13" fmla="*/ 18 h 18"/>
                <a:gd name="T14" fmla="*/ 11 w 18"/>
                <a:gd name="T15" fmla="*/ 15 h 18"/>
                <a:gd name="T16" fmla="*/ 18 w 18"/>
                <a:gd name="T17" fmla="*/ 9 h 18"/>
                <a:gd name="T18" fmla="*/ 18 w 18"/>
                <a:gd name="T19" fmla="*/ 9 h 18"/>
                <a:gd name="T20" fmla="*/ 18 w 18"/>
                <a:gd name="T21" fmla="*/ 4 h 18"/>
                <a:gd name="T22" fmla="*/ 18 w 18"/>
                <a:gd name="T23" fmla="*/ 2 h 18"/>
                <a:gd name="T24" fmla="*/ 16 w 18"/>
                <a:gd name="T25" fmla="*/ 0 h 18"/>
                <a:gd name="T26" fmla="*/ 13 w 18"/>
                <a:gd name="T27" fmla="*/ 0 h 18"/>
                <a:gd name="T28" fmla="*/ 13 w 18"/>
                <a:gd name="T29" fmla="*/ 0 h 18"/>
                <a:gd name="T30" fmla="*/ 7 w 18"/>
                <a:gd name="T31" fmla="*/ 2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3"/>
                  </a:lnTo>
                  <a:lnTo>
                    <a:pt x="0" y="15"/>
                  </a:lnTo>
                  <a:lnTo>
                    <a:pt x="2" y="18"/>
                  </a:lnTo>
                  <a:lnTo>
                    <a:pt x="4" y="18"/>
                  </a:lnTo>
                  <a:lnTo>
                    <a:pt x="11" y="15"/>
                  </a:lnTo>
                  <a:lnTo>
                    <a:pt x="18" y="9"/>
                  </a:lnTo>
                  <a:lnTo>
                    <a:pt x="18" y="4"/>
                  </a:lnTo>
                  <a:lnTo>
                    <a:pt x="18" y="2"/>
                  </a:lnTo>
                  <a:lnTo>
                    <a:pt x="16" y="0"/>
                  </a:lnTo>
                  <a:lnTo>
                    <a:pt x="13" y="0"/>
                  </a:lnTo>
                  <a:lnTo>
                    <a:pt x="7"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0" name="Freeform 2987">
              <a:extLst>
                <a:ext uri="{FF2B5EF4-FFF2-40B4-BE49-F238E27FC236}">
                  <a16:creationId xmlns:a16="http://schemas.microsoft.com/office/drawing/2014/main" xmlns="" id="{BA930FE4-C028-D640-A708-0D9E24285A66}"/>
                </a:ext>
              </a:extLst>
            </p:cNvPr>
            <p:cNvSpPr>
              <a:spLocks/>
            </p:cNvSpPr>
            <p:nvPr/>
          </p:nvSpPr>
          <p:spPr bwMode="auto">
            <a:xfrm>
              <a:off x="3058" y="3069"/>
              <a:ext cx="18" cy="20"/>
            </a:xfrm>
            <a:custGeom>
              <a:avLst/>
              <a:gdLst>
                <a:gd name="T0" fmla="*/ 0 w 18"/>
                <a:gd name="T1" fmla="*/ 9 h 20"/>
                <a:gd name="T2" fmla="*/ 0 w 18"/>
                <a:gd name="T3" fmla="*/ 9 h 20"/>
                <a:gd name="T4" fmla="*/ 0 w 18"/>
                <a:gd name="T5" fmla="*/ 13 h 20"/>
                <a:gd name="T6" fmla="*/ 0 w 18"/>
                <a:gd name="T7" fmla="*/ 15 h 20"/>
                <a:gd name="T8" fmla="*/ 2 w 18"/>
                <a:gd name="T9" fmla="*/ 18 h 20"/>
                <a:gd name="T10" fmla="*/ 4 w 18"/>
                <a:gd name="T11" fmla="*/ 20 h 20"/>
                <a:gd name="T12" fmla="*/ 4 w 18"/>
                <a:gd name="T13" fmla="*/ 20 h 20"/>
                <a:gd name="T14" fmla="*/ 11 w 18"/>
                <a:gd name="T15" fmla="*/ 15 h 20"/>
                <a:gd name="T16" fmla="*/ 18 w 18"/>
                <a:gd name="T17" fmla="*/ 9 h 20"/>
                <a:gd name="T18" fmla="*/ 18 w 18"/>
                <a:gd name="T19" fmla="*/ 9 h 20"/>
                <a:gd name="T20" fmla="*/ 18 w 18"/>
                <a:gd name="T21" fmla="*/ 4 h 20"/>
                <a:gd name="T22" fmla="*/ 18 w 18"/>
                <a:gd name="T23" fmla="*/ 2 h 20"/>
                <a:gd name="T24" fmla="*/ 16 w 18"/>
                <a:gd name="T25" fmla="*/ 0 h 20"/>
                <a:gd name="T26" fmla="*/ 13 w 18"/>
                <a:gd name="T27" fmla="*/ 0 h 20"/>
                <a:gd name="T28" fmla="*/ 13 w 18"/>
                <a:gd name="T29" fmla="*/ 0 h 20"/>
                <a:gd name="T30" fmla="*/ 7 w 18"/>
                <a:gd name="T31" fmla="*/ 2 h 20"/>
                <a:gd name="T32" fmla="*/ 0 w 1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0">
                  <a:moveTo>
                    <a:pt x="0" y="9"/>
                  </a:moveTo>
                  <a:lnTo>
                    <a:pt x="0" y="9"/>
                  </a:lnTo>
                  <a:lnTo>
                    <a:pt x="0" y="13"/>
                  </a:lnTo>
                  <a:lnTo>
                    <a:pt x="0" y="15"/>
                  </a:lnTo>
                  <a:lnTo>
                    <a:pt x="2" y="18"/>
                  </a:lnTo>
                  <a:lnTo>
                    <a:pt x="4" y="20"/>
                  </a:lnTo>
                  <a:lnTo>
                    <a:pt x="11" y="15"/>
                  </a:lnTo>
                  <a:lnTo>
                    <a:pt x="18" y="9"/>
                  </a:lnTo>
                  <a:lnTo>
                    <a:pt x="18" y="4"/>
                  </a:lnTo>
                  <a:lnTo>
                    <a:pt x="18" y="2"/>
                  </a:lnTo>
                  <a:lnTo>
                    <a:pt x="16" y="0"/>
                  </a:lnTo>
                  <a:lnTo>
                    <a:pt x="13" y="0"/>
                  </a:lnTo>
                  <a:lnTo>
                    <a:pt x="7"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1" name="Freeform 2988">
              <a:extLst>
                <a:ext uri="{FF2B5EF4-FFF2-40B4-BE49-F238E27FC236}">
                  <a16:creationId xmlns:a16="http://schemas.microsoft.com/office/drawing/2014/main" xmlns="" id="{CAE38975-C7DB-304B-8651-C5EE2816CFE1}"/>
                </a:ext>
              </a:extLst>
            </p:cNvPr>
            <p:cNvSpPr>
              <a:spLocks/>
            </p:cNvSpPr>
            <p:nvPr/>
          </p:nvSpPr>
          <p:spPr bwMode="auto">
            <a:xfrm>
              <a:off x="3058" y="3069"/>
              <a:ext cx="18" cy="20"/>
            </a:xfrm>
            <a:custGeom>
              <a:avLst/>
              <a:gdLst>
                <a:gd name="T0" fmla="*/ 0 w 18"/>
                <a:gd name="T1" fmla="*/ 9 h 20"/>
                <a:gd name="T2" fmla="*/ 0 w 18"/>
                <a:gd name="T3" fmla="*/ 9 h 20"/>
                <a:gd name="T4" fmla="*/ 0 w 18"/>
                <a:gd name="T5" fmla="*/ 13 h 20"/>
                <a:gd name="T6" fmla="*/ 0 w 18"/>
                <a:gd name="T7" fmla="*/ 15 h 20"/>
                <a:gd name="T8" fmla="*/ 2 w 18"/>
                <a:gd name="T9" fmla="*/ 18 h 20"/>
                <a:gd name="T10" fmla="*/ 4 w 18"/>
                <a:gd name="T11" fmla="*/ 20 h 20"/>
                <a:gd name="T12" fmla="*/ 4 w 18"/>
                <a:gd name="T13" fmla="*/ 20 h 20"/>
                <a:gd name="T14" fmla="*/ 11 w 18"/>
                <a:gd name="T15" fmla="*/ 15 h 20"/>
                <a:gd name="T16" fmla="*/ 18 w 18"/>
                <a:gd name="T17" fmla="*/ 9 h 20"/>
                <a:gd name="T18" fmla="*/ 18 w 18"/>
                <a:gd name="T19" fmla="*/ 9 h 20"/>
                <a:gd name="T20" fmla="*/ 18 w 18"/>
                <a:gd name="T21" fmla="*/ 4 h 20"/>
                <a:gd name="T22" fmla="*/ 18 w 18"/>
                <a:gd name="T23" fmla="*/ 2 h 20"/>
                <a:gd name="T24" fmla="*/ 16 w 18"/>
                <a:gd name="T25" fmla="*/ 0 h 20"/>
                <a:gd name="T26" fmla="*/ 13 w 18"/>
                <a:gd name="T27" fmla="*/ 0 h 20"/>
                <a:gd name="T28" fmla="*/ 13 w 18"/>
                <a:gd name="T29" fmla="*/ 0 h 20"/>
                <a:gd name="T30" fmla="*/ 7 w 18"/>
                <a:gd name="T31" fmla="*/ 2 h 20"/>
                <a:gd name="T32" fmla="*/ 0 w 1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0">
                  <a:moveTo>
                    <a:pt x="0" y="9"/>
                  </a:moveTo>
                  <a:lnTo>
                    <a:pt x="0" y="9"/>
                  </a:lnTo>
                  <a:lnTo>
                    <a:pt x="0" y="13"/>
                  </a:lnTo>
                  <a:lnTo>
                    <a:pt x="0" y="15"/>
                  </a:lnTo>
                  <a:lnTo>
                    <a:pt x="2" y="18"/>
                  </a:lnTo>
                  <a:lnTo>
                    <a:pt x="4" y="20"/>
                  </a:lnTo>
                  <a:lnTo>
                    <a:pt x="11" y="15"/>
                  </a:lnTo>
                  <a:lnTo>
                    <a:pt x="18" y="9"/>
                  </a:lnTo>
                  <a:lnTo>
                    <a:pt x="18" y="4"/>
                  </a:lnTo>
                  <a:lnTo>
                    <a:pt x="18" y="2"/>
                  </a:lnTo>
                  <a:lnTo>
                    <a:pt x="16" y="0"/>
                  </a:lnTo>
                  <a:lnTo>
                    <a:pt x="13" y="0"/>
                  </a:lnTo>
                  <a:lnTo>
                    <a:pt x="7"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2" name="Freeform 2989">
              <a:extLst>
                <a:ext uri="{FF2B5EF4-FFF2-40B4-BE49-F238E27FC236}">
                  <a16:creationId xmlns:a16="http://schemas.microsoft.com/office/drawing/2014/main" xmlns="" id="{15641E61-0AC0-4A44-AB0E-EC364912E707}"/>
                </a:ext>
              </a:extLst>
            </p:cNvPr>
            <p:cNvSpPr>
              <a:spLocks/>
            </p:cNvSpPr>
            <p:nvPr/>
          </p:nvSpPr>
          <p:spPr bwMode="auto">
            <a:xfrm>
              <a:off x="3040" y="3069"/>
              <a:ext cx="20" cy="20"/>
            </a:xfrm>
            <a:custGeom>
              <a:avLst/>
              <a:gdLst>
                <a:gd name="T0" fmla="*/ 0 w 20"/>
                <a:gd name="T1" fmla="*/ 9 h 20"/>
                <a:gd name="T2" fmla="*/ 0 w 20"/>
                <a:gd name="T3" fmla="*/ 9 h 20"/>
                <a:gd name="T4" fmla="*/ 0 w 20"/>
                <a:gd name="T5" fmla="*/ 13 h 20"/>
                <a:gd name="T6" fmla="*/ 0 w 20"/>
                <a:gd name="T7" fmla="*/ 15 h 20"/>
                <a:gd name="T8" fmla="*/ 2 w 20"/>
                <a:gd name="T9" fmla="*/ 18 h 20"/>
                <a:gd name="T10" fmla="*/ 4 w 20"/>
                <a:gd name="T11" fmla="*/ 20 h 20"/>
                <a:gd name="T12" fmla="*/ 4 w 20"/>
                <a:gd name="T13" fmla="*/ 20 h 20"/>
                <a:gd name="T14" fmla="*/ 11 w 20"/>
                <a:gd name="T15" fmla="*/ 15 h 20"/>
                <a:gd name="T16" fmla="*/ 18 w 20"/>
                <a:gd name="T17" fmla="*/ 9 h 20"/>
                <a:gd name="T18" fmla="*/ 18 w 20"/>
                <a:gd name="T19" fmla="*/ 9 h 20"/>
                <a:gd name="T20" fmla="*/ 20 w 20"/>
                <a:gd name="T21" fmla="*/ 6 h 20"/>
                <a:gd name="T22" fmla="*/ 18 w 20"/>
                <a:gd name="T23" fmla="*/ 2 h 20"/>
                <a:gd name="T24" fmla="*/ 18 w 20"/>
                <a:gd name="T25" fmla="*/ 0 h 20"/>
                <a:gd name="T26" fmla="*/ 13 w 20"/>
                <a:gd name="T27" fmla="*/ 0 h 20"/>
                <a:gd name="T28" fmla="*/ 13 w 20"/>
                <a:gd name="T29" fmla="*/ 0 h 20"/>
                <a:gd name="T30" fmla="*/ 6 w 20"/>
                <a:gd name="T31" fmla="*/ 2 h 20"/>
                <a:gd name="T32" fmla="*/ 0 w 20"/>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0" y="9"/>
                  </a:moveTo>
                  <a:lnTo>
                    <a:pt x="0" y="9"/>
                  </a:lnTo>
                  <a:lnTo>
                    <a:pt x="0" y="13"/>
                  </a:lnTo>
                  <a:lnTo>
                    <a:pt x="0" y="15"/>
                  </a:lnTo>
                  <a:lnTo>
                    <a:pt x="2" y="18"/>
                  </a:lnTo>
                  <a:lnTo>
                    <a:pt x="4" y="20"/>
                  </a:lnTo>
                  <a:lnTo>
                    <a:pt x="11" y="15"/>
                  </a:lnTo>
                  <a:lnTo>
                    <a:pt x="18" y="9"/>
                  </a:lnTo>
                  <a:lnTo>
                    <a:pt x="20" y="6"/>
                  </a:lnTo>
                  <a:lnTo>
                    <a:pt x="18" y="2"/>
                  </a:lnTo>
                  <a:lnTo>
                    <a:pt x="18" y="0"/>
                  </a:lnTo>
                  <a:lnTo>
                    <a:pt x="13" y="0"/>
                  </a:lnTo>
                  <a:lnTo>
                    <a:pt x="6"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3" name="Freeform 2990">
              <a:extLst>
                <a:ext uri="{FF2B5EF4-FFF2-40B4-BE49-F238E27FC236}">
                  <a16:creationId xmlns:a16="http://schemas.microsoft.com/office/drawing/2014/main" xmlns="" id="{FD9F1ECE-6D4B-D448-9ACB-44282CEC2BA9}"/>
                </a:ext>
              </a:extLst>
            </p:cNvPr>
            <p:cNvSpPr>
              <a:spLocks/>
            </p:cNvSpPr>
            <p:nvPr/>
          </p:nvSpPr>
          <p:spPr bwMode="auto">
            <a:xfrm>
              <a:off x="3040" y="3069"/>
              <a:ext cx="20" cy="20"/>
            </a:xfrm>
            <a:custGeom>
              <a:avLst/>
              <a:gdLst>
                <a:gd name="T0" fmla="*/ 0 w 20"/>
                <a:gd name="T1" fmla="*/ 9 h 20"/>
                <a:gd name="T2" fmla="*/ 0 w 20"/>
                <a:gd name="T3" fmla="*/ 9 h 20"/>
                <a:gd name="T4" fmla="*/ 0 w 20"/>
                <a:gd name="T5" fmla="*/ 13 h 20"/>
                <a:gd name="T6" fmla="*/ 0 w 20"/>
                <a:gd name="T7" fmla="*/ 15 h 20"/>
                <a:gd name="T8" fmla="*/ 2 w 20"/>
                <a:gd name="T9" fmla="*/ 18 h 20"/>
                <a:gd name="T10" fmla="*/ 4 w 20"/>
                <a:gd name="T11" fmla="*/ 20 h 20"/>
                <a:gd name="T12" fmla="*/ 4 w 20"/>
                <a:gd name="T13" fmla="*/ 20 h 20"/>
                <a:gd name="T14" fmla="*/ 11 w 20"/>
                <a:gd name="T15" fmla="*/ 15 h 20"/>
                <a:gd name="T16" fmla="*/ 18 w 20"/>
                <a:gd name="T17" fmla="*/ 9 h 20"/>
                <a:gd name="T18" fmla="*/ 18 w 20"/>
                <a:gd name="T19" fmla="*/ 9 h 20"/>
                <a:gd name="T20" fmla="*/ 20 w 20"/>
                <a:gd name="T21" fmla="*/ 6 h 20"/>
                <a:gd name="T22" fmla="*/ 18 w 20"/>
                <a:gd name="T23" fmla="*/ 2 h 20"/>
                <a:gd name="T24" fmla="*/ 18 w 20"/>
                <a:gd name="T25" fmla="*/ 0 h 20"/>
                <a:gd name="T26" fmla="*/ 13 w 20"/>
                <a:gd name="T27" fmla="*/ 0 h 20"/>
                <a:gd name="T28" fmla="*/ 13 w 20"/>
                <a:gd name="T29" fmla="*/ 0 h 20"/>
                <a:gd name="T30" fmla="*/ 6 w 20"/>
                <a:gd name="T31" fmla="*/ 2 h 20"/>
                <a:gd name="T32" fmla="*/ 0 w 20"/>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0" y="9"/>
                  </a:moveTo>
                  <a:lnTo>
                    <a:pt x="0" y="9"/>
                  </a:lnTo>
                  <a:lnTo>
                    <a:pt x="0" y="13"/>
                  </a:lnTo>
                  <a:lnTo>
                    <a:pt x="0" y="15"/>
                  </a:lnTo>
                  <a:lnTo>
                    <a:pt x="2" y="18"/>
                  </a:lnTo>
                  <a:lnTo>
                    <a:pt x="4" y="20"/>
                  </a:lnTo>
                  <a:lnTo>
                    <a:pt x="11" y="15"/>
                  </a:lnTo>
                  <a:lnTo>
                    <a:pt x="18" y="9"/>
                  </a:lnTo>
                  <a:lnTo>
                    <a:pt x="20" y="6"/>
                  </a:lnTo>
                  <a:lnTo>
                    <a:pt x="18" y="2"/>
                  </a:lnTo>
                  <a:lnTo>
                    <a:pt x="18" y="0"/>
                  </a:lnTo>
                  <a:lnTo>
                    <a:pt x="13" y="0"/>
                  </a:lnTo>
                  <a:lnTo>
                    <a:pt x="6"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4" name="Freeform 2991">
              <a:extLst>
                <a:ext uri="{FF2B5EF4-FFF2-40B4-BE49-F238E27FC236}">
                  <a16:creationId xmlns:a16="http://schemas.microsoft.com/office/drawing/2014/main" xmlns="" id="{BD7F6DC1-8A5D-9C4C-B501-CA7506DDE99D}"/>
                </a:ext>
              </a:extLst>
            </p:cNvPr>
            <p:cNvSpPr>
              <a:spLocks/>
            </p:cNvSpPr>
            <p:nvPr/>
          </p:nvSpPr>
          <p:spPr bwMode="auto">
            <a:xfrm>
              <a:off x="3019" y="3069"/>
              <a:ext cx="23" cy="20"/>
            </a:xfrm>
            <a:custGeom>
              <a:avLst/>
              <a:gdLst>
                <a:gd name="T0" fmla="*/ 3 w 23"/>
                <a:gd name="T1" fmla="*/ 11 h 20"/>
                <a:gd name="T2" fmla="*/ 3 w 23"/>
                <a:gd name="T3" fmla="*/ 11 h 20"/>
                <a:gd name="T4" fmla="*/ 0 w 23"/>
                <a:gd name="T5" fmla="*/ 13 h 20"/>
                <a:gd name="T6" fmla="*/ 3 w 23"/>
                <a:gd name="T7" fmla="*/ 18 h 20"/>
                <a:gd name="T8" fmla="*/ 3 w 23"/>
                <a:gd name="T9" fmla="*/ 20 h 20"/>
                <a:gd name="T10" fmla="*/ 7 w 23"/>
                <a:gd name="T11" fmla="*/ 20 h 20"/>
                <a:gd name="T12" fmla="*/ 7 w 23"/>
                <a:gd name="T13" fmla="*/ 20 h 20"/>
                <a:gd name="T14" fmla="*/ 14 w 23"/>
                <a:gd name="T15" fmla="*/ 18 h 20"/>
                <a:gd name="T16" fmla="*/ 21 w 23"/>
                <a:gd name="T17" fmla="*/ 9 h 20"/>
                <a:gd name="T18" fmla="*/ 21 w 23"/>
                <a:gd name="T19" fmla="*/ 9 h 20"/>
                <a:gd name="T20" fmla="*/ 23 w 23"/>
                <a:gd name="T21" fmla="*/ 6 h 20"/>
                <a:gd name="T22" fmla="*/ 23 w 23"/>
                <a:gd name="T23" fmla="*/ 2 h 20"/>
                <a:gd name="T24" fmla="*/ 21 w 23"/>
                <a:gd name="T25" fmla="*/ 0 h 20"/>
                <a:gd name="T26" fmla="*/ 18 w 23"/>
                <a:gd name="T27" fmla="*/ 0 h 20"/>
                <a:gd name="T28" fmla="*/ 18 w 23"/>
                <a:gd name="T29" fmla="*/ 0 h 20"/>
                <a:gd name="T30" fmla="*/ 9 w 23"/>
                <a:gd name="T31" fmla="*/ 2 h 20"/>
                <a:gd name="T32" fmla="*/ 3 w 23"/>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0">
                  <a:moveTo>
                    <a:pt x="3" y="11"/>
                  </a:moveTo>
                  <a:lnTo>
                    <a:pt x="3" y="11"/>
                  </a:lnTo>
                  <a:lnTo>
                    <a:pt x="0" y="13"/>
                  </a:lnTo>
                  <a:lnTo>
                    <a:pt x="3" y="18"/>
                  </a:lnTo>
                  <a:lnTo>
                    <a:pt x="3" y="20"/>
                  </a:lnTo>
                  <a:lnTo>
                    <a:pt x="7" y="20"/>
                  </a:lnTo>
                  <a:lnTo>
                    <a:pt x="14" y="18"/>
                  </a:lnTo>
                  <a:lnTo>
                    <a:pt x="21" y="9"/>
                  </a:lnTo>
                  <a:lnTo>
                    <a:pt x="23" y="6"/>
                  </a:lnTo>
                  <a:lnTo>
                    <a:pt x="23" y="2"/>
                  </a:lnTo>
                  <a:lnTo>
                    <a:pt x="21" y="0"/>
                  </a:lnTo>
                  <a:lnTo>
                    <a:pt x="18" y="0"/>
                  </a:lnTo>
                  <a:lnTo>
                    <a:pt x="9" y="2"/>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5" name="Freeform 2992">
              <a:extLst>
                <a:ext uri="{FF2B5EF4-FFF2-40B4-BE49-F238E27FC236}">
                  <a16:creationId xmlns:a16="http://schemas.microsoft.com/office/drawing/2014/main" xmlns="" id="{3A675EED-8C3F-8641-8F5D-B9AC4B16C94F}"/>
                </a:ext>
              </a:extLst>
            </p:cNvPr>
            <p:cNvSpPr>
              <a:spLocks/>
            </p:cNvSpPr>
            <p:nvPr/>
          </p:nvSpPr>
          <p:spPr bwMode="auto">
            <a:xfrm>
              <a:off x="3019" y="3069"/>
              <a:ext cx="23" cy="20"/>
            </a:xfrm>
            <a:custGeom>
              <a:avLst/>
              <a:gdLst>
                <a:gd name="T0" fmla="*/ 3 w 23"/>
                <a:gd name="T1" fmla="*/ 11 h 20"/>
                <a:gd name="T2" fmla="*/ 3 w 23"/>
                <a:gd name="T3" fmla="*/ 11 h 20"/>
                <a:gd name="T4" fmla="*/ 0 w 23"/>
                <a:gd name="T5" fmla="*/ 13 h 20"/>
                <a:gd name="T6" fmla="*/ 3 w 23"/>
                <a:gd name="T7" fmla="*/ 18 h 20"/>
                <a:gd name="T8" fmla="*/ 3 w 23"/>
                <a:gd name="T9" fmla="*/ 20 h 20"/>
                <a:gd name="T10" fmla="*/ 7 w 23"/>
                <a:gd name="T11" fmla="*/ 20 h 20"/>
                <a:gd name="T12" fmla="*/ 7 w 23"/>
                <a:gd name="T13" fmla="*/ 20 h 20"/>
                <a:gd name="T14" fmla="*/ 14 w 23"/>
                <a:gd name="T15" fmla="*/ 18 h 20"/>
                <a:gd name="T16" fmla="*/ 21 w 23"/>
                <a:gd name="T17" fmla="*/ 9 h 20"/>
                <a:gd name="T18" fmla="*/ 21 w 23"/>
                <a:gd name="T19" fmla="*/ 9 h 20"/>
                <a:gd name="T20" fmla="*/ 23 w 23"/>
                <a:gd name="T21" fmla="*/ 6 h 20"/>
                <a:gd name="T22" fmla="*/ 23 w 23"/>
                <a:gd name="T23" fmla="*/ 2 h 20"/>
                <a:gd name="T24" fmla="*/ 21 w 23"/>
                <a:gd name="T25" fmla="*/ 0 h 20"/>
                <a:gd name="T26" fmla="*/ 18 w 23"/>
                <a:gd name="T27" fmla="*/ 0 h 20"/>
                <a:gd name="T28" fmla="*/ 18 w 23"/>
                <a:gd name="T29" fmla="*/ 0 h 20"/>
                <a:gd name="T30" fmla="*/ 9 w 23"/>
                <a:gd name="T31" fmla="*/ 2 h 20"/>
                <a:gd name="T32" fmla="*/ 3 w 23"/>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0">
                  <a:moveTo>
                    <a:pt x="3" y="11"/>
                  </a:moveTo>
                  <a:lnTo>
                    <a:pt x="3" y="11"/>
                  </a:lnTo>
                  <a:lnTo>
                    <a:pt x="0" y="13"/>
                  </a:lnTo>
                  <a:lnTo>
                    <a:pt x="3" y="18"/>
                  </a:lnTo>
                  <a:lnTo>
                    <a:pt x="3" y="20"/>
                  </a:lnTo>
                  <a:lnTo>
                    <a:pt x="7" y="20"/>
                  </a:lnTo>
                  <a:lnTo>
                    <a:pt x="14" y="18"/>
                  </a:lnTo>
                  <a:lnTo>
                    <a:pt x="21" y="9"/>
                  </a:lnTo>
                  <a:lnTo>
                    <a:pt x="23" y="6"/>
                  </a:lnTo>
                  <a:lnTo>
                    <a:pt x="23" y="2"/>
                  </a:lnTo>
                  <a:lnTo>
                    <a:pt x="21" y="0"/>
                  </a:lnTo>
                  <a:lnTo>
                    <a:pt x="18" y="0"/>
                  </a:lnTo>
                  <a:lnTo>
                    <a:pt x="9" y="2"/>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6" name="Freeform 2993">
              <a:extLst>
                <a:ext uri="{FF2B5EF4-FFF2-40B4-BE49-F238E27FC236}">
                  <a16:creationId xmlns:a16="http://schemas.microsoft.com/office/drawing/2014/main" xmlns="" id="{EFE1A633-4A97-CB42-90CF-EF5E112846A0}"/>
                </a:ext>
              </a:extLst>
            </p:cNvPr>
            <p:cNvSpPr>
              <a:spLocks/>
            </p:cNvSpPr>
            <p:nvPr/>
          </p:nvSpPr>
          <p:spPr bwMode="auto">
            <a:xfrm>
              <a:off x="2983" y="3069"/>
              <a:ext cx="23" cy="20"/>
            </a:xfrm>
            <a:custGeom>
              <a:avLst/>
              <a:gdLst>
                <a:gd name="T0" fmla="*/ 3 w 23"/>
                <a:gd name="T1" fmla="*/ 11 h 20"/>
                <a:gd name="T2" fmla="*/ 3 w 23"/>
                <a:gd name="T3" fmla="*/ 11 h 20"/>
                <a:gd name="T4" fmla="*/ 0 w 23"/>
                <a:gd name="T5" fmla="*/ 15 h 20"/>
                <a:gd name="T6" fmla="*/ 0 w 23"/>
                <a:gd name="T7" fmla="*/ 18 h 20"/>
                <a:gd name="T8" fmla="*/ 3 w 23"/>
                <a:gd name="T9" fmla="*/ 20 h 20"/>
                <a:gd name="T10" fmla="*/ 5 w 23"/>
                <a:gd name="T11" fmla="*/ 20 h 20"/>
                <a:gd name="T12" fmla="*/ 5 w 23"/>
                <a:gd name="T13" fmla="*/ 20 h 20"/>
                <a:gd name="T14" fmla="*/ 14 w 23"/>
                <a:gd name="T15" fmla="*/ 18 h 20"/>
                <a:gd name="T16" fmla="*/ 21 w 23"/>
                <a:gd name="T17" fmla="*/ 11 h 20"/>
                <a:gd name="T18" fmla="*/ 21 w 23"/>
                <a:gd name="T19" fmla="*/ 11 h 20"/>
                <a:gd name="T20" fmla="*/ 23 w 23"/>
                <a:gd name="T21" fmla="*/ 6 h 20"/>
                <a:gd name="T22" fmla="*/ 23 w 23"/>
                <a:gd name="T23" fmla="*/ 4 h 20"/>
                <a:gd name="T24" fmla="*/ 21 w 23"/>
                <a:gd name="T25" fmla="*/ 2 h 20"/>
                <a:gd name="T26" fmla="*/ 18 w 23"/>
                <a:gd name="T27" fmla="*/ 0 h 20"/>
                <a:gd name="T28" fmla="*/ 18 w 23"/>
                <a:gd name="T29" fmla="*/ 0 h 20"/>
                <a:gd name="T30" fmla="*/ 9 w 23"/>
                <a:gd name="T31" fmla="*/ 4 h 20"/>
                <a:gd name="T32" fmla="*/ 3 w 23"/>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0">
                  <a:moveTo>
                    <a:pt x="3" y="11"/>
                  </a:moveTo>
                  <a:lnTo>
                    <a:pt x="3" y="11"/>
                  </a:lnTo>
                  <a:lnTo>
                    <a:pt x="0" y="15"/>
                  </a:lnTo>
                  <a:lnTo>
                    <a:pt x="0" y="18"/>
                  </a:lnTo>
                  <a:lnTo>
                    <a:pt x="3" y="20"/>
                  </a:lnTo>
                  <a:lnTo>
                    <a:pt x="5" y="20"/>
                  </a:lnTo>
                  <a:lnTo>
                    <a:pt x="14" y="18"/>
                  </a:lnTo>
                  <a:lnTo>
                    <a:pt x="21" y="11"/>
                  </a:lnTo>
                  <a:lnTo>
                    <a:pt x="23" y="6"/>
                  </a:lnTo>
                  <a:lnTo>
                    <a:pt x="23" y="4"/>
                  </a:lnTo>
                  <a:lnTo>
                    <a:pt x="21" y="2"/>
                  </a:lnTo>
                  <a:lnTo>
                    <a:pt x="18" y="0"/>
                  </a:lnTo>
                  <a:lnTo>
                    <a:pt x="9" y="4"/>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7" name="Freeform 2994">
              <a:extLst>
                <a:ext uri="{FF2B5EF4-FFF2-40B4-BE49-F238E27FC236}">
                  <a16:creationId xmlns:a16="http://schemas.microsoft.com/office/drawing/2014/main" xmlns="" id="{4E5546DA-AED0-5942-8868-7C2EB377452D}"/>
                </a:ext>
              </a:extLst>
            </p:cNvPr>
            <p:cNvSpPr>
              <a:spLocks/>
            </p:cNvSpPr>
            <p:nvPr/>
          </p:nvSpPr>
          <p:spPr bwMode="auto">
            <a:xfrm>
              <a:off x="2983" y="3069"/>
              <a:ext cx="23" cy="20"/>
            </a:xfrm>
            <a:custGeom>
              <a:avLst/>
              <a:gdLst>
                <a:gd name="T0" fmla="*/ 3 w 23"/>
                <a:gd name="T1" fmla="*/ 11 h 20"/>
                <a:gd name="T2" fmla="*/ 3 w 23"/>
                <a:gd name="T3" fmla="*/ 11 h 20"/>
                <a:gd name="T4" fmla="*/ 0 w 23"/>
                <a:gd name="T5" fmla="*/ 15 h 20"/>
                <a:gd name="T6" fmla="*/ 0 w 23"/>
                <a:gd name="T7" fmla="*/ 18 h 20"/>
                <a:gd name="T8" fmla="*/ 3 w 23"/>
                <a:gd name="T9" fmla="*/ 20 h 20"/>
                <a:gd name="T10" fmla="*/ 5 w 23"/>
                <a:gd name="T11" fmla="*/ 20 h 20"/>
                <a:gd name="T12" fmla="*/ 5 w 23"/>
                <a:gd name="T13" fmla="*/ 20 h 20"/>
                <a:gd name="T14" fmla="*/ 14 w 23"/>
                <a:gd name="T15" fmla="*/ 18 h 20"/>
                <a:gd name="T16" fmla="*/ 21 w 23"/>
                <a:gd name="T17" fmla="*/ 11 h 20"/>
                <a:gd name="T18" fmla="*/ 21 w 23"/>
                <a:gd name="T19" fmla="*/ 11 h 20"/>
                <a:gd name="T20" fmla="*/ 23 w 23"/>
                <a:gd name="T21" fmla="*/ 6 h 20"/>
                <a:gd name="T22" fmla="*/ 23 w 23"/>
                <a:gd name="T23" fmla="*/ 4 h 20"/>
                <a:gd name="T24" fmla="*/ 21 w 23"/>
                <a:gd name="T25" fmla="*/ 2 h 20"/>
                <a:gd name="T26" fmla="*/ 18 w 23"/>
                <a:gd name="T27" fmla="*/ 0 h 20"/>
                <a:gd name="T28" fmla="*/ 18 w 23"/>
                <a:gd name="T29" fmla="*/ 0 h 20"/>
                <a:gd name="T30" fmla="*/ 9 w 23"/>
                <a:gd name="T31" fmla="*/ 4 h 20"/>
                <a:gd name="T32" fmla="*/ 3 w 23"/>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20">
                  <a:moveTo>
                    <a:pt x="3" y="11"/>
                  </a:moveTo>
                  <a:lnTo>
                    <a:pt x="3" y="11"/>
                  </a:lnTo>
                  <a:lnTo>
                    <a:pt x="0" y="15"/>
                  </a:lnTo>
                  <a:lnTo>
                    <a:pt x="0" y="18"/>
                  </a:lnTo>
                  <a:lnTo>
                    <a:pt x="3" y="20"/>
                  </a:lnTo>
                  <a:lnTo>
                    <a:pt x="5" y="20"/>
                  </a:lnTo>
                  <a:lnTo>
                    <a:pt x="14" y="18"/>
                  </a:lnTo>
                  <a:lnTo>
                    <a:pt x="21" y="11"/>
                  </a:lnTo>
                  <a:lnTo>
                    <a:pt x="23" y="6"/>
                  </a:lnTo>
                  <a:lnTo>
                    <a:pt x="23" y="4"/>
                  </a:lnTo>
                  <a:lnTo>
                    <a:pt x="21" y="2"/>
                  </a:lnTo>
                  <a:lnTo>
                    <a:pt x="18" y="0"/>
                  </a:lnTo>
                  <a:lnTo>
                    <a:pt x="9" y="4"/>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8" name="Freeform 2995">
              <a:extLst>
                <a:ext uri="{FF2B5EF4-FFF2-40B4-BE49-F238E27FC236}">
                  <a16:creationId xmlns:a16="http://schemas.microsoft.com/office/drawing/2014/main" xmlns="" id="{DF843CE3-5E57-1C41-BEEA-49EB75C076E0}"/>
                </a:ext>
              </a:extLst>
            </p:cNvPr>
            <p:cNvSpPr>
              <a:spLocks/>
            </p:cNvSpPr>
            <p:nvPr/>
          </p:nvSpPr>
          <p:spPr bwMode="auto">
            <a:xfrm>
              <a:off x="2648" y="3075"/>
              <a:ext cx="36" cy="21"/>
            </a:xfrm>
            <a:custGeom>
              <a:avLst/>
              <a:gdLst>
                <a:gd name="T0" fmla="*/ 4 w 36"/>
                <a:gd name="T1" fmla="*/ 9 h 21"/>
                <a:gd name="T2" fmla="*/ 4 w 36"/>
                <a:gd name="T3" fmla="*/ 9 h 21"/>
                <a:gd name="T4" fmla="*/ 0 w 36"/>
                <a:gd name="T5" fmla="*/ 14 h 21"/>
                <a:gd name="T6" fmla="*/ 0 w 36"/>
                <a:gd name="T7" fmla="*/ 16 h 21"/>
                <a:gd name="T8" fmla="*/ 2 w 36"/>
                <a:gd name="T9" fmla="*/ 18 h 21"/>
                <a:gd name="T10" fmla="*/ 7 w 36"/>
                <a:gd name="T11" fmla="*/ 21 h 21"/>
                <a:gd name="T12" fmla="*/ 7 w 36"/>
                <a:gd name="T13" fmla="*/ 21 h 21"/>
                <a:gd name="T14" fmla="*/ 18 w 36"/>
                <a:gd name="T15" fmla="*/ 16 h 21"/>
                <a:gd name="T16" fmla="*/ 31 w 36"/>
                <a:gd name="T17" fmla="*/ 9 h 21"/>
                <a:gd name="T18" fmla="*/ 31 w 36"/>
                <a:gd name="T19" fmla="*/ 9 h 21"/>
                <a:gd name="T20" fmla="*/ 34 w 36"/>
                <a:gd name="T21" fmla="*/ 5 h 21"/>
                <a:gd name="T22" fmla="*/ 36 w 36"/>
                <a:gd name="T23" fmla="*/ 3 h 21"/>
                <a:gd name="T24" fmla="*/ 34 w 36"/>
                <a:gd name="T25" fmla="*/ 0 h 21"/>
                <a:gd name="T26" fmla="*/ 29 w 36"/>
                <a:gd name="T27" fmla="*/ 0 h 21"/>
                <a:gd name="T28" fmla="*/ 29 w 36"/>
                <a:gd name="T29" fmla="*/ 0 h 21"/>
                <a:gd name="T30" fmla="*/ 18 w 36"/>
                <a:gd name="T31" fmla="*/ 3 h 21"/>
                <a:gd name="T32" fmla="*/ 4 w 36"/>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1">
                  <a:moveTo>
                    <a:pt x="4" y="9"/>
                  </a:moveTo>
                  <a:lnTo>
                    <a:pt x="4" y="9"/>
                  </a:lnTo>
                  <a:lnTo>
                    <a:pt x="0" y="14"/>
                  </a:lnTo>
                  <a:lnTo>
                    <a:pt x="0" y="16"/>
                  </a:lnTo>
                  <a:lnTo>
                    <a:pt x="2" y="18"/>
                  </a:lnTo>
                  <a:lnTo>
                    <a:pt x="7" y="21"/>
                  </a:lnTo>
                  <a:lnTo>
                    <a:pt x="18" y="16"/>
                  </a:lnTo>
                  <a:lnTo>
                    <a:pt x="31" y="9"/>
                  </a:lnTo>
                  <a:lnTo>
                    <a:pt x="34" y="5"/>
                  </a:lnTo>
                  <a:lnTo>
                    <a:pt x="36" y="3"/>
                  </a:lnTo>
                  <a:lnTo>
                    <a:pt x="34" y="0"/>
                  </a:lnTo>
                  <a:lnTo>
                    <a:pt x="29"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79" name="Freeform 2996">
              <a:extLst>
                <a:ext uri="{FF2B5EF4-FFF2-40B4-BE49-F238E27FC236}">
                  <a16:creationId xmlns:a16="http://schemas.microsoft.com/office/drawing/2014/main" xmlns="" id="{7548ADCD-12D7-E446-9A8A-01038B228829}"/>
                </a:ext>
              </a:extLst>
            </p:cNvPr>
            <p:cNvSpPr>
              <a:spLocks/>
            </p:cNvSpPr>
            <p:nvPr/>
          </p:nvSpPr>
          <p:spPr bwMode="auto">
            <a:xfrm>
              <a:off x="2648" y="3075"/>
              <a:ext cx="36" cy="21"/>
            </a:xfrm>
            <a:custGeom>
              <a:avLst/>
              <a:gdLst>
                <a:gd name="T0" fmla="*/ 4 w 36"/>
                <a:gd name="T1" fmla="*/ 9 h 21"/>
                <a:gd name="T2" fmla="*/ 4 w 36"/>
                <a:gd name="T3" fmla="*/ 9 h 21"/>
                <a:gd name="T4" fmla="*/ 0 w 36"/>
                <a:gd name="T5" fmla="*/ 14 h 21"/>
                <a:gd name="T6" fmla="*/ 0 w 36"/>
                <a:gd name="T7" fmla="*/ 16 h 21"/>
                <a:gd name="T8" fmla="*/ 2 w 36"/>
                <a:gd name="T9" fmla="*/ 18 h 21"/>
                <a:gd name="T10" fmla="*/ 7 w 36"/>
                <a:gd name="T11" fmla="*/ 21 h 21"/>
                <a:gd name="T12" fmla="*/ 7 w 36"/>
                <a:gd name="T13" fmla="*/ 21 h 21"/>
                <a:gd name="T14" fmla="*/ 18 w 36"/>
                <a:gd name="T15" fmla="*/ 16 h 21"/>
                <a:gd name="T16" fmla="*/ 31 w 36"/>
                <a:gd name="T17" fmla="*/ 9 h 21"/>
                <a:gd name="T18" fmla="*/ 31 w 36"/>
                <a:gd name="T19" fmla="*/ 9 h 21"/>
                <a:gd name="T20" fmla="*/ 34 w 36"/>
                <a:gd name="T21" fmla="*/ 5 h 21"/>
                <a:gd name="T22" fmla="*/ 36 w 36"/>
                <a:gd name="T23" fmla="*/ 3 h 21"/>
                <a:gd name="T24" fmla="*/ 34 w 36"/>
                <a:gd name="T25" fmla="*/ 0 h 21"/>
                <a:gd name="T26" fmla="*/ 29 w 36"/>
                <a:gd name="T27" fmla="*/ 0 h 21"/>
                <a:gd name="T28" fmla="*/ 29 w 36"/>
                <a:gd name="T29" fmla="*/ 0 h 21"/>
                <a:gd name="T30" fmla="*/ 18 w 36"/>
                <a:gd name="T31" fmla="*/ 3 h 21"/>
                <a:gd name="T32" fmla="*/ 4 w 36"/>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1">
                  <a:moveTo>
                    <a:pt x="4" y="9"/>
                  </a:moveTo>
                  <a:lnTo>
                    <a:pt x="4" y="9"/>
                  </a:lnTo>
                  <a:lnTo>
                    <a:pt x="0" y="14"/>
                  </a:lnTo>
                  <a:lnTo>
                    <a:pt x="0" y="16"/>
                  </a:lnTo>
                  <a:lnTo>
                    <a:pt x="2" y="18"/>
                  </a:lnTo>
                  <a:lnTo>
                    <a:pt x="7" y="21"/>
                  </a:lnTo>
                  <a:lnTo>
                    <a:pt x="18" y="16"/>
                  </a:lnTo>
                  <a:lnTo>
                    <a:pt x="31" y="9"/>
                  </a:lnTo>
                  <a:lnTo>
                    <a:pt x="34" y="5"/>
                  </a:lnTo>
                  <a:lnTo>
                    <a:pt x="36" y="3"/>
                  </a:lnTo>
                  <a:lnTo>
                    <a:pt x="34" y="0"/>
                  </a:lnTo>
                  <a:lnTo>
                    <a:pt x="29"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0" name="Freeform 2997">
              <a:extLst>
                <a:ext uri="{FF2B5EF4-FFF2-40B4-BE49-F238E27FC236}">
                  <a16:creationId xmlns:a16="http://schemas.microsoft.com/office/drawing/2014/main" xmlns="" id="{158E232E-DADB-DD4A-AB87-E5996D10155A}"/>
                </a:ext>
              </a:extLst>
            </p:cNvPr>
            <p:cNvSpPr>
              <a:spLocks/>
            </p:cNvSpPr>
            <p:nvPr/>
          </p:nvSpPr>
          <p:spPr bwMode="auto">
            <a:xfrm>
              <a:off x="2621" y="3075"/>
              <a:ext cx="36" cy="21"/>
            </a:xfrm>
            <a:custGeom>
              <a:avLst/>
              <a:gdLst>
                <a:gd name="T0" fmla="*/ 4 w 36"/>
                <a:gd name="T1" fmla="*/ 9 h 21"/>
                <a:gd name="T2" fmla="*/ 4 w 36"/>
                <a:gd name="T3" fmla="*/ 9 h 21"/>
                <a:gd name="T4" fmla="*/ 0 w 36"/>
                <a:gd name="T5" fmla="*/ 14 h 21"/>
                <a:gd name="T6" fmla="*/ 0 w 36"/>
                <a:gd name="T7" fmla="*/ 18 h 21"/>
                <a:gd name="T8" fmla="*/ 2 w 36"/>
                <a:gd name="T9" fmla="*/ 21 h 21"/>
                <a:gd name="T10" fmla="*/ 7 w 36"/>
                <a:gd name="T11" fmla="*/ 21 h 21"/>
                <a:gd name="T12" fmla="*/ 7 w 36"/>
                <a:gd name="T13" fmla="*/ 21 h 21"/>
                <a:gd name="T14" fmla="*/ 18 w 36"/>
                <a:gd name="T15" fmla="*/ 16 h 21"/>
                <a:gd name="T16" fmla="*/ 31 w 36"/>
                <a:gd name="T17" fmla="*/ 9 h 21"/>
                <a:gd name="T18" fmla="*/ 31 w 36"/>
                <a:gd name="T19" fmla="*/ 9 h 21"/>
                <a:gd name="T20" fmla="*/ 36 w 36"/>
                <a:gd name="T21" fmla="*/ 7 h 21"/>
                <a:gd name="T22" fmla="*/ 36 w 36"/>
                <a:gd name="T23" fmla="*/ 3 h 21"/>
                <a:gd name="T24" fmla="*/ 34 w 36"/>
                <a:gd name="T25" fmla="*/ 0 h 21"/>
                <a:gd name="T26" fmla="*/ 31 w 36"/>
                <a:gd name="T27" fmla="*/ 0 h 21"/>
                <a:gd name="T28" fmla="*/ 31 w 36"/>
                <a:gd name="T29" fmla="*/ 0 h 21"/>
                <a:gd name="T30" fmla="*/ 18 w 36"/>
                <a:gd name="T31" fmla="*/ 3 h 21"/>
                <a:gd name="T32" fmla="*/ 4 w 36"/>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1">
                  <a:moveTo>
                    <a:pt x="4" y="9"/>
                  </a:moveTo>
                  <a:lnTo>
                    <a:pt x="4" y="9"/>
                  </a:lnTo>
                  <a:lnTo>
                    <a:pt x="0" y="14"/>
                  </a:lnTo>
                  <a:lnTo>
                    <a:pt x="0" y="18"/>
                  </a:lnTo>
                  <a:lnTo>
                    <a:pt x="2" y="21"/>
                  </a:lnTo>
                  <a:lnTo>
                    <a:pt x="7" y="21"/>
                  </a:lnTo>
                  <a:lnTo>
                    <a:pt x="18" y="16"/>
                  </a:lnTo>
                  <a:lnTo>
                    <a:pt x="31" y="9"/>
                  </a:lnTo>
                  <a:lnTo>
                    <a:pt x="36" y="7"/>
                  </a:lnTo>
                  <a:lnTo>
                    <a:pt x="36" y="3"/>
                  </a:lnTo>
                  <a:lnTo>
                    <a:pt x="34" y="0"/>
                  </a:lnTo>
                  <a:lnTo>
                    <a:pt x="31"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1" name="Freeform 2998">
              <a:extLst>
                <a:ext uri="{FF2B5EF4-FFF2-40B4-BE49-F238E27FC236}">
                  <a16:creationId xmlns:a16="http://schemas.microsoft.com/office/drawing/2014/main" xmlns="" id="{8C523A08-8122-B741-8BAC-0C36C797CC97}"/>
                </a:ext>
              </a:extLst>
            </p:cNvPr>
            <p:cNvSpPr>
              <a:spLocks/>
            </p:cNvSpPr>
            <p:nvPr/>
          </p:nvSpPr>
          <p:spPr bwMode="auto">
            <a:xfrm>
              <a:off x="2621" y="3075"/>
              <a:ext cx="36" cy="21"/>
            </a:xfrm>
            <a:custGeom>
              <a:avLst/>
              <a:gdLst>
                <a:gd name="T0" fmla="*/ 4 w 36"/>
                <a:gd name="T1" fmla="*/ 9 h 21"/>
                <a:gd name="T2" fmla="*/ 4 w 36"/>
                <a:gd name="T3" fmla="*/ 9 h 21"/>
                <a:gd name="T4" fmla="*/ 0 w 36"/>
                <a:gd name="T5" fmla="*/ 14 h 21"/>
                <a:gd name="T6" fmla="*/ 0 w 36"/>
                <a:gd name="T7" fmla="*/ 18 h 21"/>
                <a:gd name="T8" fmla="*/ 2 w 36"/>
                <a:gd name="T9" fmla="*/ 21 h 21"/>
                <a:gd name="T10" fmla="*/ 7 w 36"/>
                <a:gd name="T11" fmla="*/ 21 h 21"/>
                <a:gd name="T12" fmla="*/ 7 w 36"/>
                <a:gd name="T13" fmla="*/ 21 h 21"/>
                <a:gd name="T14" fmla="*/ 18 w 36"/>
                <a:gd name="T15" fmla="*/ 16 h 21"/>
                <a:gd name="T16" fmla="*/ 31 w 36"/>
                <a:gd name="T17" fmla="*/ 9 h 21"/>
                <a:gd name="T18" fmla="*/ 31 w 36"/>
                <a:gd name="T19" fmla="*/ 9 h 21"/>
                <a:gd name="T20" fmla="*/ 36 w 36"/>
                <a:gd name="T21" fmla="*/ 7 h 21"/>
                <a:gd name="T22" fmla="*/ 36 w 36"/>
                <a:gd name="T23" fmla="*/ 3 h 21"/>
                <a:gd name="T24" fmla="*/ 34 w 36"/>
                <a:gd name="T25" fmla="*/ 0 h 21"/>
                <a:gd name="T26" fmla="*/ 31 w 36"/>
                <a:gd name="T27" fmla="*/ 0 h 21"/>
                <a:gd name="T28" fmla="*/ 31 w 36"/>
                <a:gd name="T29" fmla="*/ 0 h 21"/>
                <a:gd name="T30" fmla="*/ 18 w 36"/>
                <a:gd name="T31" fmla="*/ 3 h 21"/>
                <a:gd name="T32" fmla="*/ 4 w 36"/>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1">
                  <a:moveTo>
                    <a:pt x="4" y="9"/>
                  </a:moveTo>
                  <a:lnTo>
                    <a:pt x="4" y="9"/>
                  </a:lnTo>
                  <a:lnTo>
                    <a:pt x="0" y="14"/>
                  </a:lnTo>
                  <a:lnTo>
                    <a:pt x="0" y="18"/>
                  </a:lnTo>
                  <a:lnTo>
                    <a:pt x="2" y="21"/>
                  </a:lnTo>
                  <a:lnTo>
                    <a:pt x="7" y="21"/>
                  </a:lnTo>
                  <a:lnTo>
                    <a:pt x="18" y="16"/>
                  </a:lnTo>
                  <a:lnTo>
                    <a:pt x="31" y="9"/>
                  </a:lnTo>
                  <a:lnTo>
                    <a:pt x="36" y="7"/>
                  </a:lnTo>
                  <a:lnTo>
                    <a:pt x="36" y="3"/>
                  </a:lnTo>
                  <a:lnTo>
                    <a:pt x="34" y="0"/>
                  </a:lnTo>
                  <a:lnTo>
                    <a:pt x="31"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2" name="Freeform 2999">
              <a:extLst>
                <a:ext uri="{FF2B5EF4-FFF2-40B4-BE49-F238E27FC236}">
                  <a16:creationId xmlns:a16="http://schemas.microsoft.com/office/drawing/2014/main" xmlns="" id="{641A54AC-5DC0-7C40-AAE1-6118A62BAB50}"/>
                </a:ext>
              </a:extLst>
            </p:cNvPr>
            <p:cNvSpPr>
              <a:spLocks/>
            </p:cNvSpPr>
            <p:nvPr/>
          </p:nvSpPr>
          <p:spPr bwMode="auto">
            <a:xfrm>
              <a:off x="2592" y="3075"/>
              <a:ext cx="38" cy="21"/>
            </a:xfrm>
            <a:custGeom>
              <a:avLst/>
              <a:gdLst>
                <a:gd name="T0" fmla="*/ 6 w 38"/>
                <a:gd name="T1" fmla="*/ 12 h 21"/>
                <a:gd name="T2" fmla="*/ 6 w 38"/>
                <a:gd name="T3" fmla="*/ 12 h 21"/>
                <a:gd name="T4" fmla="*/ 2 w 38"/>
                <a:gd name="T5" fmla="*/ 14 h 21"/>
                <a:gd name="T6" fmla="*/ 0 w 38"/>
                <a:gd name="T7" fmla="*/ 18 h 21"/>
                <a:gd name="T8" fmla="*/ 2 w 38"/>
                <a:gd name="T9" fmla="*/ 21 h 21"/>
                <a:gd name="T10" fmla="*/ 6 w 38"/>
                <a:gd name="T11" fmla="*/ 21 h 21"/>
                <a:gd name="T12" fmla="*/ 6 w 38"/>
                <a:gd name="T13" fmla="*/ 21 h 21"/>
                <a:gd name="T14" fmla="*/ 20 w 38"/>
                <a:gd name="T15" fmla="*/ 18 h 21"/>
                <a:gd name="T16" fmla="*/ 33 w 38"/>
                <a:gd name="T17" fmla="*/ 9 h 21"/>
                <a:gd name="T18" fmla="*/ 33 w 38"/>
                <a:gd name="T19" fmla="*/ 9 h 21"/>
                <a:gd name="T20" fmla="*/ 38 w 38"/>
                <a:gd name="T21" fmla="*/ 7 h 21"/>
                <a:gd name="T22" fmla="*/ 38 w 38"/>
                <a:gd name="T23" fmla="*/ 3 h 21"/>
                <a:gd name="T24" fmla="*/ 36 w 38"/>
                <a:gd name="T25" fmla="*/ 0 h 21"/>
                <a:gd name="T26" fmla="*/ 33 w 38"/>
                <a:gd name="T27" fmla="*/ 0 h 21"/>
                <a:gd name="T28" fmla="*/ 33 w 38"/>
                <a:gd name="T29" fmla="*/ 0 h 21"/>
                <a:gd name="T30" fmla="*/ 20 w 38"/>
                <a:gd name="T31" fmla="*/ 3 h 21"/>
                <a:gd name="T32" fmla="*/ 6 w 3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6" y="12"/>
                  </a:moveTo>
                  <a:lnTo>
                    <a:pt x="6" y="12"/>
                  </a:lnTo>
                  <a:lnTo>
                    <a:pt x="2" y="14"/>
                  </a:lnTo>
                  <a:lnTo>
                    <a:pt x="0" y="18"/>
                  </a:lnTo>
                  <a:lnTo>
                    <a:pt x="2" y="21"/>
                  </a:lnTo>
                  <a:lnTo>
                    <a:pt x="6" y="21"/>
                  </a:lnTo>
                  <a:lnTo>
                    <a:pt x="20" y="18"/>
                  </a:lnTo>
                  <a:lnTo>
                    <a:pt x="33" y="9"/>
                  </a:lnTo>
                  <a:lnTo>
                    <a:pt x="38" y="7"/>
                  </a:lnTo>
                  <a:lnTo>
                    <a:pt x="38" y="3"/>
                  </a:lnTo>
                  <a:lnTo>
                    <a:pt x="36" y="0"/>
                  </a:lnTo>
                  <a:lnTo>
                    <a:pt x="33" y="0"/>
                  </a:lnTo>
                  <a:lnTo>
                    <a:pt x="20" y="3"/>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3" name="Freeform 3000">
              <a:extLst>
                <a:ext uri="{FF2B5EF4-FFF2-40B4-BE49-F238E27FC236}">
                  <a16:creationId xmlns:a16="http://schemas.microsoft.com/office/drawing/2014/main" xmlns="" id="{E25BA046-9FB6-8147-AA74-48CDC1EB517F}"/>
                </a:ext>
              </a:extLst>
            </p:cNvPr>
            <p:cNvSpPr>
              <a:spLocks/>
            </p:cNvSpPr>
            <p:nvPr/>
          </p:nvSpPr>
          <p:spPr bwMode="auto">
            <a:xfrm>
              <a:off x="2592" y="3075"/>
              <a:ext cx="38" cy="21"/>
            </a:xfrm>
            <a:custGeom>
              <a:avLst/>
              <a:gdLst>
                <a:gd name="T0" fmla="*/ 6 w 38"/>
                <a:gd name="T1" fmla="*/ 12 h 21"/>
                <a:gd name="T2" fmla="*/ 6 w 38"/>
                <a:gd name="T3" fmla="*/ 12 h 21"/>
                <a:gd name="T4" fmla="*/ 2 w 38"/>
                <a:gd name="T5" fmla="*/ 14 h 21"/>
                <a:gd name="T6" fmla="*/ 0 w 38"/>
                <a:gd name="T7" fmla="*/ 18 h 21"/>
                <a:gd name="T8" fmla="*/ 2 w 38"/>
                <a:gd name="T9" fmla="*/ 21 h 21"/>
                <a:gd name="T10" fmla="*/ 6 w 38"/>
                <a:gd name="T11" fmla="*/ 21 h 21"/>
                <a:gd name="T12" fmla="*/ 6 w 38"/>
                <a:gd name="T13" fmla="*/ 21 h 21"/>
                <a:gd name="T14" fmla="*/ 20 w 38"/>
                <a:gd name="T15" fmla="*/ 18 h 21"/>
                <a:gd name="T16" fmla="*/ 33 w 38"/>
                <a:gd name="T17" fmla="*/ 9 h 21"/>
                <a:gd name="T18" fmla="*/ 33 w 38"/>
                <a:gd name="T19" fmla="*/ 9 h 21"/>
                <a:gd name="T20" fmla="*/ 38 w 38"/>
                <a:gd name="T21" fmla="*/ 7 h 21"/>
                <a:gd name="T22" fmla="*/ 38 w 38"/>
                <a:gd name="T23" fmla="*/ 3 h 21"/>
                <a:gd name="T24" fmla="*/ 36 w 38"/>
                <a:gd name="T25" fmla="*/ 0 h 21"/>
                <a:gd name="T26" fmla="*/ 33 w 38"/>
                <a:gd name="T27" fmla="*/ 0 h 21"/>
                <a:gd name="T28" fmla="*/ 33 w 38"/>
                <a:gd name="T29" fmla="*/ 0 h 21"/>
                <a:gd name="T30" fmla="*/ 20 w 38"/>
                <a:gd name="T31" fmla="*/ 3 h 21"/>
                <a:gd name="T32" fmla="*/ 6 w 3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6" y="12"/>
                  </a:moveTo>
                  <a:lnTo>
                    <a:pt x="6" y="12"/>
                  </a:lnTo>
                  <a:lnTo>
                    <a:pt x="2" y="14"/>
                  </a:lnTo>
                  <a:lnTo>
                    <a:pt x="0" y="18"/>
                  </a:lnTo>
                  <a:lnTo>
                    <a:pt x="2" y="21"/>
                  </a:lnTo>
                  <a:lnTo>
                    <a:pt x="6" y="21"/>
                  </a:lnTo>
                  <a:lnTo>
                    <a:pt x="20" y="18"/>
                  </a:lnTo>
                  <a:lnTo>
                    <a:pt x="33" y="9"/>
                  </a:lnTo>
                  <a:lnTo>
                    <a:pt x="38" y="7"/>
                  </a:lnTo>
                  <a:lnTo>
                    <a:pt x="38" y="3"/>
                  </a:lnTo>
                  <a:lnTo>
                    <a:pt x="36" y="0"/>
                  </a:lnTo>
                  <a:lnTo>
                    <a:pt x="33" y="0"/>
                  </a:lnTo>
                  <a:lnTo>
                    <a:pt x="20" y="3"/>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4" name="Freeform 3001">
              <a:extLst>
                <a:ext uri="{FF2B5EF4-FFF2-40B4-BE49-F238E27FC236}">
                  <a16:creationId xmlns:a16="http://schemas.microsoft.com/office/drawing/2014/main" xmlns="" id="{503EC870-B53F-484B-A7EF-11B3B1AEAC55}"/>
                </a:ext>
              </a:extLst>
            </p:cNvPr>
            <p:cNvSpPr>
              <a:spLocks/>
            </p:cNvSpPr>
            <p:nvPr/>
          </p:nvSpPr>
          <p:spPr bwMode="auto">
            <a:xfrm>
              <a:off x="2565" y="3075"/>
              <a:ext cx="38" cy="21"/>
            </a:xfrm>
            <a:custGeom>
              <a:avLst/>
              <a:gdLst>
                <a:gd name="T0" fmla="*/ 4 w 38"/>
                <a:gd name="T1" fmla="*/ 12 h 21"/>
                <a:gd name="T2" fmla="*/ 4 w 38"/>
                <a:gd name="T3" fmla="*/ 12 h 21"/>
                <a:gd name="T4" fmla="*/ 0 w 38"/>
                <a:gd name="T5" fmla="*/ 14 h 21"/>
                <a:gd name="T6" fmla="*/ 0 w 38"/>
                <a:gd name="T7" fmla="*/ 18 h 21"/>
                <a:gd name="T8" fmla="*/ 2 w 38"/>
                <a:gd name="T9" fmla="*/ 21 h 21"/>
                <a:gd name="T10" fmla="*/ 6 w 38"/>
                <a:gd name="T11" fmla="*/ 21 h 21"/>
                <a:gd name="T12" fmla="*/ 6 w 38"/>
                <a:gd name="T13" fmla="*/ 21 h 21"/>
                <a:gd name="T14" fmla="*/ 20 w 38"/>
                <a:gd name="T15" fmla="*/ 18 h 21"/>
                <a:gd name="T16" fmla="*/ 33 w 38"/>
                <a:gd name="T17" fmla="*/ 12 h 21"/>
                <a:gd name="T18" fmla="*/ 33 w 38"/>
                <a:gd name="T19" fmla="*/ 12 h 21"/>
                <a:gd name="T20" fmla="*/ 36 w 38"/>
                <a:gd name="T21" fmla="*/ 7 h 21"/>
                <a:gd name="T22" fmla="*/ 38 w 38"/>
                <a:gd name="T23" fmla="*/ 3 h 21"/>
                <a:gd name="T24" fmla="*/ 36 w 38"/>
                <a:gd name="T25" fmla="*/ 3 h 21"/>
                <a:gd name="T26" fmla="*/ 31 w 38"/>
                <a:gd name="T27" fmla="*/ 0 h 21"/>
                <a:gd name="T28" fmla="*/ 31 w 38"/>
                <a:gd name="T29" fmla="*/ 0 h 21"/>
                <a:gd name="T30" fmla="*/ 18 w 38"/>
                <a:gd name="T31" fmla="*/ 5 h 21"/>
                <a:gd name="T32" fmla="*/ 4 w 3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4" y="12"/>
                  </a:moveTo>
                  <a:lnTo>
                    <a:pt x="4" y="12"/>
                  </a:lnTo>
                  <a:lnTo>
                    <a:pt x="0" y="14"/>
                  </a:lnTo>
                  <a:lnTo>
                    <a:pt x="0" y="18"/>
                  </a:lnTo>
                  <a:lnTo>
                    <a:pt x="2" y="21"/>
                  </a:lnTo>
                  <a:lnTo>
                    <a:pt x="6" y="21"/>
                  </a:lnTo>
                  <a:lnTo>
                    <a:pt x="20" y="18"/>
                  </a:lnTo>
                  <a:lnTo>
                    <a:pt x="33" y="12"/>
                  </a:lnTo>
                  <a:lnTo>
                    <a:pt x="36" y="7"/>
                  </a:lnTo>
                  <a:lnTo>
                    <a:pt x="38" y="3"/>
                  </a:lnTo>
                  <a:lnTo>
                    <a:pt x="36" y="3"/>
                  </a:lnTo>
                  <a:lnTo>
                    <a:pt x="31" y="0"/>
                  </a:lnTo>
                  <a:lnTo>
                    <a:pt x="18" y="5"/>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5" name="Freeform 3002">
              <a:extLst>
                <a:ext uri="{FF2B5EF4-FFF2-40B4-BE49-F238E27FC236}">
                  <a16:creationId xmlns:a16="http://schemas.microsoft.com/office/drawing/2014/main" xmlns="" id="{AC99C6D5-D796-3544-84CE-66D7A8B6F1C1}"/>
                </a:ext>
              </a:extLst>
            </p:cNvPr>
            <p:cNvSpPr>
              <a:spLocks/>
            </p:cNvSpPr>
            <p:nvPr/>
          </p:nvSpPr>
          <p:spPr bwMode="auto">
            <a:xfrm>
              <a:off x="2565" y="3075"/>
              <a:ext cx="38" cy="21"/>
            </a:xfrm>
            <a:custGeom>
              <a:avLst/>
              <a:gdLst>
                <a:gd name="T0" fmla="*/ 4 w 38"/>
                <a:gd name="T1" fmla="*/ 12 h 21"/>
                <a:gd name="T2" fmla="*/ 4 w 38"/>
                <a:gd name="T3" fmla="*/ 12 h 21"/>
                <a:gd name="T4" fmla="*/ 0 w 38"/>
                <a:gd name="T5" fmla="*/ 14 h 21"/>
                <a:gd name="T6" fmla="*/ 0 w 38"/>
                <a:gd name="T7" fmla="*/ 18 h 21"/>
                <a:gd name="T8" fmla="*/ 2 w 38"/>
                <a:gd name="T9" fmla="*/ 21 h 21"/>
                <a:gd name="T10" fmla="*/ 6 w 38"/>
                <a:gd name="T11" fmla="*/ 21 h 21"/>
                <a:gd name="T12" fmla="*/ 6 w 38"/>
                <a:gd name="T13" fmla="*/ 21 h 21"/>
                <a:gd name="T14" fmla="*/ 20 w 38"/>
                <a:gd name="T15" fmla="*/ 18 h 21"/>
                <a:gd name="T16" fmla="*/ 33 w 38"/>
                <a:gd name="T17" fmla="*/ 12 h 21"/>
                <a:gd name="T18" fmla="*/ 33 w 38"/>
                <a:gd name="T19" fmla="*/ 12 h 21"/>
                <a:gd name="T20" fmla="*/ 36 w 38"/>
                <a:gd name="T21" fmla="*/ 7 h 21"/>
                <a:gd name="T22" fmla="*/ 38 w 38"/>
                <a:gd name="T23" fmla="*/ 3 h 21"/>
                <a:gd name="T24" fmla="*/ 36 w 38"/>
                <a:gd name="T25" fmla="*/ 3 h 21"/>
                <a:gd name="T26" fmla="*/ 31 w 38"/>
                <a:gd name="T27" fmla="*/ 0 h 21"/>
                <a:gd name="T28" fmla="*/ 31 w 38"/>
                <a:gd name="T29" fmla="*/ 0 h 21"/>
                <a:gd name="T30" fmla="*/ 18 w 38"/>
                <a:gd name="T31" fmla="*/ 5 h 21"/>
                <a:gd name="T32" fmla="*/ 4 w 3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4" y="12"/>
                  </a:moveTo>
                  <a:lnTo>
                    <a:pt x="4" y="12"/>
                  </a:lnTo>
                  <a:lnTo>
                    <a:pt x="0" y="14"/>
                  </a:lnTo>
                  <a:lnTo>
                    <a:pt x="0" y="18"/>
                  </a:lnTo>
                  <a:lnTo>
                    <a:pt x="2" y="21"/>
                  </a:lnTo>
                  <a:lnTo>
                    <a:pt x="6" y="21"/>
                  </a:lnTo>
                  <a:lnTo>
                    <a:pt x="20" y="18"/>
                  </a:lnTo>
                  <a:lnTo>
                    <a:pt x="33" y="12"/>
                  </a:lnTo>
                  <a:lnTo>
                    <a:pt x="36" y="7"/>
                  </a:lnTo>
                  <a:lnTo>
                    <a:pt x="38" y="3"/>
                  </a:lnTo>
                  <a:lnTo>
                    <a:pt x="36" y="3"/>
                  </a:lnTo>
                  <a:lnTo>
                    <a:pt x="31" y="0"/>
                  </a:lnTo>
                  <a:lnTo>
                    <a:pt x="18" y="5"/>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6" name="Freeform 3003">
              <a:extLst>
                <a:ext uri="{FF2B5EF4-FFF2-40B4-BE49-F238E27FC236}">
                  <a16:creationId xmlns:a16="http://schemas.microsoft.com/office/drawing/2014/main" xmlns="" id="{A40C849F-A863-2243-BC29-A44DC4AE503A}"/>
                </a:ext>
              </a:extLst>
            </p:cNvPr>
            <p:cNvSpPr>
              <a:spLocks/>
            </p:cNvSpPr>
            <p:nvPr/>
          </p:nvSpPr>
          <p:spPr bwMode="auto">
            <a:xfrm>
              <a:off x="2535" y="3075"/>
              <a:ext cx="39" cy="21"/>
            </a:xfrm>
            <a:custGeom>
              <a:avLst/>
              <a:gdLst>
                <a:gd name="T0" fmla="*/ 5 w 39"/>
                <a:gd name="T1" fmla="*/ 12 h 21"/>
                <a:gd name="T2" fmla="*/ 5 w 39"/>
                <a:gd name="T3" fmla="*/ 12 h 21"/>
                <a:gd name="T4" fmla="*/ 0 w 39"/>
                <a:gd name="T5" fmla="*/ 16 h 21"/>
                <a:gd name="T6" fmla="*/ 0 w 39"/>
                <a:gd name="T7" fmla="*/ 18 h 21"/>
                <a:gd name="T8" fmla="*/ 0 w 39"/>
                <a:gd name="T9" fmla="*/ 21 h 21"/>
                <a:gd name="T10" fmla="*/ 7 w 39"/>
                <a:gd name="T11" fmla="*/ 21 h 21"/>
                <a:gd name="T12" fmla="*/ 7 w 39"/>
                <a:gd name="T13" fmla="*/ 21 h 21"/>
                <a:gd name="T14" fmla="*/ 21 w 39"/>
                <a:gd name="T15" fmla="*/ 18 h 21"/>
                <a:gd name="T16" fmla="*/ 34 w 39"/>
                <a:gd name="T17" fmla="*/ 12 h 21"/>
                <a:gd name="T18" fmla="*/ 34 w 39"/>
                <a:gd name="T19" fmla="*/ 12 h 21"/>
                <a:gd name="T20" fmla="*/ 39 w 39"/>
                <a:gd name="T21" fmla="*/ 7 h 21"/>
                <a:gd name="T22" fmla="*/ 39 w 39"/>
                <a:gd name="T23" fmla="*/ 5 h 21"/>
                <a:gd name="T24" fmla="*/ 36 w 39"/>
                <a:gd name="T25" fmla="*/ 3 h 21"/>
                <a:gd name="T26" fmla="*/ 32 w 39"/>
                <a:gd name="T27" fmla="*/ 0 h 21"/>
                <a:gd name="T28" fmla="*/ 32 w 39"/>
                <a:gd name="T29" fmla="*/ 0 h 21"/>
                <a:gd name="T30" fmla="*/ 18 w 39"/>
                <a:gd name="T31" fmla="*/ 5 h 21"/>
                <a:gd name="T32" fmla="*/ 5 w 39"/>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1">
                  <a:moveTo>
                    <a:pt x="5" y="12"/>
                  </a:moveTo>
                  <a:lnTo>
                    <a:pt x="5" y="12"/>
                  </a:lnTo>
                  <a:lnTo>
                    <a:pt x="0" y="16"/>
                  </a:lnTo>
                  <a:lnTo>
                    <a:pt x="0" y="18"/>
                  </a:lnTo>
                  <a:lnTo>
                    <a:pt x="0" y="21"/>
                  </a:lnTo>
                  <a:lnTo>
                    <a:pt x="7" y="21"/>
                  </a:lnTo>
                  <a:lnTo>
                    <a:pt x="21" y="18"/>
                  </a:lnTo>
                  <a:lnTo>
                    <a:pt x="34" y="12"/>
                  </a:lnTo>
                  <a:lnTo>
                    <a:pt x="39" y="7"/>
                  </a:lnTo>
                  <a:lnTo>
                    <a:pt x="39" y="5"/>
                  </a:lnTo>
                  <a:lnTo>
                    <a:pt x="36" y="3"/>
                  </a:lnTo>
                  <a:lnTo>
                    <a:pt x="32" y="0"/>
                  </a:lnTo>
                  <a:lnTo>
                    <a:pt x="18" y="5"/>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7" name="Freeform 3004">
              <a:extLst>
                <a:ext uri="{FF2B5EF4-FFF2-40B4-BE49-F238E27FC236}">
                  <a16:creationId xmlns:a16="http://schemas.microsoft.com/office/drawing/2014/main" xmlns="" id="{C5060480-0B7E-8D43-9BA7-CE57B595C86A}"/>
                </a:ext>
              </a:extLst>
            </p:cNvPr>
            <p:cNvSpPr>
              <a:spLocks/>
            </p:cNvSpPr>
            <p:nvPr/>
          </p:nvSpPr>
          <p:spPr bwMode="auto">
            <a:xfrm>
              <a:off x="2535" y="3075"/>
              <a:ext cx="39" cy="21"/>
            </a:xfrm>
            <a:custGeom>
              <a:avLst/>
              <a:gdLst>
                <a:gd name="T0" fmla="*/ 5 w 39"/>
                <a:gd name="T1" fmla="*/ 12 h 21"/>
                <a:gd name="T2" fmla="*/ 5 w 39"/>
                <a:gd name="T3" fmla="*/ 12 h 21"/>
                <a:gd name="T4" fmla="*/ 0 w 39"/>
                <a:gd name="T5" fmla="*/ 16 h 21"/>
                <a:gd name="T6" fmla="*/ 0 w 39"/>
                <a:gd name="T7" fmla="*/ 18 h 21"/>
                <a:gd name="T8" fmla="*/ 0 w 39"/>
                <a:gd name="T9" fmla="*/ 21 h 21"/>
                <a:gd name="T10" fmla="*/ 7 w 39"/>
                <a:gd name="T11" fmla="*/ 21 h 21"/>
                <a:gd name="T12" fmla="*/ 7 w 39"/>
                <a:gd name="T13" fmla="*/ 21 h 21"/>
                <a:gd name="T14" fmla="*/ 21 w 39"/>
                <a:gd name="T15" fmla="*/ 18 h 21"/>
                <a:gd name="T16" fmla="*/ 34 w 39"/>
                <a:gd name="T17" fmla="*/ 12 h 21"/>
                <a:gd name="T18" fmla="*/ 34 w 39"/>
                <a:gd name="T19" fmla="*/ 12 h 21"/>
                <a:gd name="T20" fmla="*/ 39 w 39"/>
                <a:gd name="T21" fmla="*/ 7 h 21"/>
                <a:gd name="T22" fmla="*/ 39 w 39"/>
                <a:gd name="T23" fmla="*/ 5 h 21"/>
                <a:gd name="T24" fmla="*/ 36 w 39"/>
                <a:gd name="T25" fmla="*/ 3 h 21"/>
                <a:gd name="T26" fmla="*/ 32 w 39"/>
                <a:gd name="T27" fmla="*/ 0 h 21"/>
                <a:gd name="T28" fmla="*/ 32 w 39"/>
                <a:gd name="T29" fmla="*/ 0 h 21"/>
                <a:gd name="T30" fmla="*/ 18 w 39"/>
                <a:gd name="T31" fmla="*/ 5 h 21"/>
                <a:gd name="T32" fmla="*/ 5 w 39"/>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1">
                  <a:moveTo>
                    <a:pt x="5" y="12"/>
                  </a:moveTo>
                  <a:lnTo>
                    <a:pt x="5" y="12"/>
                  </a:lnTo>
                  <a:lnTo>
                    <a:pt x="0" y="16"/>
                  </a:lnTo>
                  <a:lnTo>
                    <a:pt x="0" y="18"/>
                  </a:lnTo>
                  <a:lnTo>
                    <a:pt x="0" y="21"/>
                  </a:lnTo>
                  <a:lnTo>
                    <a:pt x="7" y="21"/>
                  </a:lnTo>
                  <a:lnTo>
                    <a:pt x="21" y="18"/>
                  </a:lnTo>
                  <a:lnTo>
                    <a:pt x="34" y="12"/>
                  </a:lnTo>
                  <a:lnTo>
                    <a:pt x="39" y="7"/>
                  </a:lnTo>
                  <a:lnTo>
                    <a:pt x="39" y="5"/>
                  </a:lnTo>
                  <a:lnTo>
                    <a:pt x="36" y="3"/>
                  </a:lnTo>
                  <a:lnTo>
                    <a:pt x="32" y="0"/>
                  </a:lnTo>
                  <a:lnTo>
                    <a:pt x="18" y="5"/>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8" name="Freeform 3005">
              <a:extLst>
                <a:ext uri="{FF2B5EF4-FFF2-40B4-BE49-F238E27FC236}">
                  <a16:creationId xmlns:a16="http://schemas.microsoft.com/office/drawing/2014/main" xmlns="" id="{60647E60-8D2F-1740-A704-2F5E5AABB35C}"/>
                </a:ext>
              </a:extLst>
            </p:cNvPr>
            <p:cNvSpPr>
              <a:spLocks/>
            </p:cNvSpPr>
            <p:nvPr/>
          </p:nvSpPr>
          <p:spPr bwMode="auto">
            <a:xfrm>
              <a:off x="2504" y="3078"/>
              <a:ext cx="40" cy="18"/>
            </a:xfrm>
            <a:custGeom>
              <a:avLst/>
              <a:gdLst>
                <a:gd name="T0" fmla="*/ 4 w 40"/>
                <a:gd name="T1" fmla="*/ 9 h 18"/>
                <a:gd name="T2" fmla="*/ 4 w 40"/>
                <a:gd name="T3" fmla="*/ 9 h 18"/>
                <a:gd name="T4" fmla="*/ 2 w 40"/>
                <a:gd name="T5" fmla="*/ 13 h 18"/>
                <a:gd name="T6" fmla="*/ 0 w 40"/>
                <a:gd name="T7" fmla="*/ 15 h 18"/>
                <a:gd name="T8" fmla="*/ 2 w 40"/>
                <a:gd name="T9" fmla="*/ 18 h 18"/>
                <a:gd name="T10" fmla="*/ 6 w 40"/>
                <a:gd name="T11" fmla="*/ 18 h 18"/>
                <a:gd name="T12" fmla="*/ 6 w 40"/>
                <a:gd name="T13" fmla="*/ 18 h 18"/>
                <a:gd name="T14" fmla="*/ 22 w 40"/>
                <a:gd name="T15" fmla="*/ 15 h 18"/>
                <a:gd name="T16" fmla="*/ 36 w 40"/>
                <a:gd name="T17" fmla="*/ 9 h 18"/>
                <a:gd name="T18" fmla="*/ 36 w 40"/>
                <a:gd name="T19" fmla="*/ 9 h 18"/>
                <a:gd name="T20" fmla="*/ 40 w 40"/>
                <a:gd name="T21" fmla="*/ 4 h 18"/>
                <a:gd name="T22" fmla="*/ 40 w 40"/>
                <a:gd name="T23" fmla="*/ 2 h 18"/>
                <a:gd name="T24" fmla="*/ 38 w 40"/>
                <a:gd name="T25" fmla="*/ 0 h 18"/>
                <a:gd name="T26" fmla="*/ 33 w 40"/>
                <a:gd name="T27" fmla="*/ 0 h 18"/>
                <a:gd name="T28" fmla="*/ 33 w 40"/>
                <a:gd name="T29" fmla="*/ 0 h 18"/>
                <a:gd name="T30" fmla="*/ 20 w 40"/>
                <a:gd name="T31" fmla="*/ 2 h 18"/>
                <a:gd name="T32" fmla="*/ 4 w 4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8">
                  <a:moveTo>
                    <a:pt x="4" y="9"/>
                  </a:moveTo>
                  <a:lnTo>
                    <a:pt x="4" y="9"/>
                  </a:lnTo>
                  <a:lnTo>
                    <a:pt x="2" y="13"/>
                  </a:lnTo>
                  <a:lnTo>
                    <a:pt x="0" y="15"/>
                  </a:lnTo>
                  <a:lnTo>
                    <a:pt x="2" y="18"/>
                  </a:lnTo>
                  <a:lnTo>
                    <a:pt x="6" y="18"/>
                  </a:lnTo>
                  <a:lnTo>
                    <a:pt x="22" y="15"/>
                  </a:lnTo>
                  <a:lnTo>
                    <a:pt x="36" y="9"/>
                  </a:lnTo>
                  <a:lnTo>
                    <a:pt x="40" y="4"/>
                  </a:lnTo>
                  <a:lnTo>
                    <a:pt x="40" y="2"/>
                  </a:lnTo>
                  <a:lnTo>
                    <a:pt x="38" y="0"/>
                  </a:lnTo>
                  <a:lnTo>
                    <a:pt x="33"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89" name="Freeform 3006">
              <a:extLst>
                <a:ext uri="{FF2B5EF4-FFF2-40B4-BE49-F238E27FC236}">
                  <a16:creationId xmlns:a16="http://schemas.microsoft.com/office/drawing/2014/main" xmlns="" id="{23595F26-C34B-A24C-B620-F25B36A10AE7}"/>
                </a:ext>
              </a:extLst>
            </p:cNvPr>
            <p:cNvSpPr>
              <a:spLocks/>
            </p:cNvSpPr>
            <p:nvPr/>
          </p:nvSpPr>
          <p:spPr bwMode="auto">
            <a:xfrm>
              <a:off x="2504" y="3078"/>
              <a:ext cx="40" cy="18"/>
            </a:xfrm>
            <a:custGeom>
              <a:avLst/>
              <a:gdLst>
                <a:gd name="T0" fmla="*/ 4 w 40"/>
                <a:gd name="T1" fmla="*/ 9 h 18"/>
                <a:gd name="T2" fmla="*/ 4 w 40"/>
                <a:gd name="T3" fmla="*/ 9 h 18"/>
                <a:gd name="T4" fmla="*/ 2 w 40"/>
                <a:gd name="T5" fmla="*/ 13 h 18"/>
                <a:gd name="T6" fmla="*/ 0 w 40"/>
                <a:gd name="T7" fmla="*/ 15 h 18"/>
                <a:gd name="T8" fmla="*/ 2 w 40"/>
                <a:gd name="T9" fmla="*/ 18 h 18"/>
                <a:gd name="T10" fmla="*/ 6 w 40"/>
                <a:gd name="T11" fmla="*/ 18 h 18"/>
                <a:gd name="T12" fmla="*/ 6 w 40"/>
                <a:gd name="T13" fmla="*/ 18 h 18"/>
                <a:gd name="T14" fmla="*/ 22 w 40"/>
                <a:gd name="T15" fmla="*/ 15 h 18"/>
                <a:gd name="T16" fmla="*/ 36 w 40"/>
                <a:gd name="T17" fmla="*/ 9 h 18"/>
                <a:gd name="T18" fmla="*/ 36 w 40"/>
                <a:gd name="T19" fmla="*/ 9 h 18"/>
                <a:gd name="T20" fmla="*/ 40 w 40"/>
                <a:gd name="T21" fmla="*/ 4 h 18"/>
                <a:gd name="T22" fmla="*/ 40 w 40"/>
                <a:gd name="T23" fmla="*/ 2 h 18"/>
                <a:gd name="T24" fmla="*/ 38 w 40"/>
                <a:gd name="T25" fmla="*/ 0 h 18"/>
                <a:gd name="T26" fmla="*/ 33 w 40"/>
                <a:gd name="T27" fmla="*/ 0 h 18"/>
                <a:gd name="T28" fmla="*/ 33 w 40"/>
                <a:gd name="T29" fmla="*/ 0 h 18"/>
                <a:gd name="T30" fmla="*/ 20 w 40"/>
                <a:gd name="T31" fmla="*/ 2 h 18"/>
                <a:gd name="T32" fmla="*/ 4 w 4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8">
                  <a:moveTo>
                    <a:pt x="4" y="9"/>
                  </a:moveTo>
                  <a:lnTo>
                    <a:pt x="4" y="9"/>
                  </a:lnTo>
                  <a:lnTo>
                    <a:pt x="2" y="13"/>
                  </a:lnTo>
                  <a:lnTo>
                    <a:pt x="0" y="15"/>
                  </a:lnTo>
                  <a:lnTo>
                    <a:pt x="2" y="18"/>
                  </a:lnTo>
                  <a:lnTo>
                    <a:pt x="6" y="18"/>
                  </a:lnTo>
                  <a:lnTo>
                    <a:pt x="22" y="15"/>
                  </a:lnTo>
                  <a:lnTo>
                    <a:pt x="36" y="9"/>
                  </a:lnTo>
                  <a:lnTo>
                    <a:pt x="40" y="4"/>
                  </a:lnTo>
                  <a:lnTo>
                    <a:pt x="40" y="2"/>
                  </a:lnTo>
                  <a:lnTo>
                    <a:pt x="38" y="0"/>
                  </a:lnTo>
                  <a:lnTo>
                    <a:pt x="33"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0" name="Freeform 3007">
              <a:extLst>
                <a:ext uri="{FF2B5EF4-FFF2-40B4-BE49-F238E27FC236}">
                  <a16:creationId xmlns:a16="http://schemas.microsoft.com/office/drawing/2014/main" xmlns="" id="{CB7D1EBD-AC13-A148-A704-419D586D444F}"/>
                </a:ext>
              </a:extLst>
            </p:cNvPr>
            <p:cNvSpPr>
              <a:spLocks/>
            </p:cNvSpPr>
            <p:nvPr/>
          </p:nvSpPr>
          <p:spPr bwMode="auto">
            <a:xfrm>
              <a:off x="2472" y="3078"/>
              <a:ext cx="43" cy="20"/>
            </a:xfrm>
            <a:custGeom>
              <a:avLst/>
              <a:gdLst>
                <a:gd name="T0" fmla="*/ 7 w 43"/>
                <a:gd name="T1" fmla="*/ 9 h 20"/>
                <a:gd name="T2" fmla="*/ 7 w 43"/>
                <a:gd name="T3" fmla="*/ 9 h 20"/>
                <a:gd name="T4" fmla="*/ 2 w 43"/>
                <a:gd name="T5" fmla="*/ 13 h 20"/>
                <a:gd name="T6" fmla="*/ 0 w 43"/>
                <a:gd name="T7" fmla="*/ 15 h 20"/>
                <a:gd name="T8" fmla="*/ 2 w 43"/>
                <a:gd name="T9" fmla="*/ 18 h 20"/>
                <a:gd name="T10" fmla="*/ 7 w 43"/>
                <a:gd name="T11" fmla="*/ 20 h 20"/>
                <a:gd name="T12" fmla="*/ 7 w 43"/>
                <a:gd name="T13" fmla="*/ 20 h 20"/>
                <a:gd name="T14" fmla="*/ 23 w 43"/>
                <a:gd name="T15" fmla="*/ 15 h 20"/>
                <a:gd name="T16" fmla="*/ 36 w 43"/>
                <a:gd name="T17" fmla="*/ 9 h 20"/>
                <a:gd name="T18" fmla="*/ 36 w 43"/>
                <a:gd name="T19" fmla="*/ 9 h 20"/>
                <a:gd name="T20" fmla="*/ 41 w 43"/>
                <a:gd name="T21" fmla="*/ 4 h 20"/>
                <a:gd name="T22" fmla="*/ 43 w 43"/>
                <a:gd name="T23" fmla="*/ 2 h 20"/>
                <a:gd name="T24" fmla="*/ 41 w 43"/>
                <a:gd name="T25" fmla="*/ 0 h 20"/>
                <a:gd name="T26" fmla="*/ 36 w 43"/>
                <a:gd name="T27" fmla="*/ 0 h 20"/>
                <a:gd name="T28" fmla="*/ 36 w 43"/>
                <a:gd name="T29" fmla="*/ 0 h 20"/>
                <a:gd name="T30" fmla="*/ 20 w 43"/>
                <a:gd name="T31" fmla="*/ 2 h 20"/>
                <a:gd name="T32" fmla="*/ 7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9"/>
                  </a:moveTo>
                  <a:lnTo>
                    <a:pt x="7" y="9"/>
                  </a:lnTo>
                  <a:lnTo>
                    <a:pt x="2" y="13"/>
                  </a:lnTo>
                  <a:lnTo>
                    <a:pt x="0" y="15"/>
                  </a:lnTo>
                  <a:lnTo>
                    <a:pt x="2" y="18"/>
                  </a:lnTo>
                  <a:lnTo>
                    <a:pt x="7" y="20"/>
                  </a:lnTo>
                  <a:lnTo>
                    <a:pt x="23" y="15"/>
                  </a:lnTo>
                  <a:lnTo>
                    <a:pt x="36" y="9"/>
                  </a:lnTo>
                  <a:lnTo>
                    <a:pt x="41" y="4"/>
                  </a:lnTo>
                  <a:lnTo>
                    <a:pt x="43" y="2"/>
                  </a:lnTo>
                  <a:lnTo>
                    <a:pt x="41" y="0"/>
                  </a:lnTo>
                  <a:lnTo>
                    <a:pt x="36"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1" name="Freeform 3008">
              <a:extLst>
                <a:ext uri="{FF2B5EF4-FFF2-40B4-BE49-F238E27FC236}">
                  <a16:creationId xmlns:a16="http://schemas.microsoft.com/office/drawing/2014/main" xmlns="" id="{B7EB5804-9B67-4041-971E-9CEEA3116E95}"/>
                </a:ext>
              </a:extLst>
            </p:cNvPr>
            <p:cNvSpPr>
              <a:spLocks/>
            </p:cNvSpPr>
            <p:nvPr/>
          </p:nvSpPr>
          <p:spPr bwMode="auto">
            <a:xfrm>
              <a:off x="2472" y="3078"/>
              <a:ext cx="43" cy="20"/>
            </a:xfrm>
            <a:custGeom>
              <a:avLst/>
              <a:gdLst>
                <a:gd name="T0" fmla="*/ 7 w 43"/>
                <a:gd name="T1" fmla="*/ 9 h 20"/>
                <a:gd name="T2" fmla="*/ 7 w 43"/>
                <a:gd name="T3" fmla="*/ 9 h 20"/>
                <a:gd name="T4" fmla="*/ 2 w 43"/>
                <a:gd name="T5" fmla="*/ 13 h 20"/>
                <a:gd name="T6" fmla="*/ 0 w 43"/>
                <a:gd name="T7" fmla="*/ 15 h 20"/>
                <a:gd name="T8" fmla="*/ 2 w 43"/>
                <a:gd name="T9" fmla="*/ 18 h 20"/>
                <a:gd name="T10" fmla="*/ 7 w 43"/>
                <a:gd name="T11" fmla="*/ 20 h 20"/>
                <a:gd name="T12" fmla="*/ 7 w 43"/>
                <a:gd name="T13" fmla="*/ 20 h 20"/>
                <a:gd name="T14" fmla="*/ 23 w 43"/>
                <a:gd name="T15" fmla="*/ 15 h 20"/>
                <a:gd name="T16" fmla="*/ 36 w 43"/>
                <a:gd name="T17" fmla="*/ 9 h 20"/>
                <a:gd name="T18" fmla="*/ 36 w 43"/>
                <a:gd name="T19" fmla="*/ 9 h 20"/>
                <a:gd name="T20" fmla="*/ 41 w 43"/>
                <a:gd name="T21" fmla="*/ 4 h 20"/>
                <a:gd name="T22" fmla="*/ 43 w 43"/>
                <a:gd name="T23" fmla="*/ 2 h 20"/>
                <a:gd name="T24" fmla="*/ 41 w 43"/>
                <a:gd name="T25" fmla="*/ 0 h 20"/>
                <a:gd name="T26" fmla="*/ 36 w 43"/>
                <a:gd name="T27" fmla="*/ 0 h 20"/>
                <a:gd name="T28" fmla="*/ 36 w 43"/>
                <a:gd name="T29" fmla="*/ 0 h 20"/>
                <a:gd name="T30" fmla="*/ 20 w 43"/>
                <a:gd name="T31" fmla="*/ 2 h 20"/>
                <a:gd name="T32" fmla="*/ 7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9"/>
                  </a:moveTo>
                  <a:lnTo>
                    <a:pt x="7" y="9"/>
                  </a:lnTo>
                  <a:lnTo>
                    <a:pt x="2" y="13"/>
                  </a:lnTo>
                  <a:lnTo>
                    <a:pt x="0" y="15"/>
                  </a:lnTo>
                  <a:lnTo>
                    <a:pt x="2" y="18"/>
                  </a:lnTo>
                  <a:lnTo>
                    <a:pt x="7" y="20"/>
                  </a:lnTo>
                  <a:lnTo>
                    <a:pt x="23" y="15"/>
                  </a:lnTo>
                  <a:lnTo>
                    <a:pt x="36" y="9"/>
                  </a:lnTo>
                  <a:lnTo>
                    <a:pt x="41" y="4"/>
                  </a:lnTo>
                  <a:lnTo>
                    <a:pt x="43" y="2"/>
                  </a:lnTo>
                  <a:lnTo>
                    <a:pt x="41" y="0"/>
                  </a:lnTo>
                  <a:lnTo>
                    <a:pt x="36"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2" name="Freeform 3009">
              <a:extLst>
                <a:ext uri="{FF2B5EF4-FFF2-40B4-BE49-F238E27FC236}">
                  <a16:creationId xmlns:a16="http://schemas.microsoft.com/office/drawing/2014/main" xmlns="" id="{1F85FDD2-657C-D249-BED1-063DD730D287}"/>
                </a:ext>
              </a:extLst>
            </p:cNvPr>
            <p:cNvSpPr>
              <a:spLocks/>
            </p:cNvSpPr>
            <p:nvPr/>
          </p:nvSpPr>
          <p:spPr bwMode="auto">
            <a:xfrm>
              <a:off x="2441" y="3078"/>
              <a:ext cx="42" cy="20"/>
            </a:xfrm>
            <a:custGeom>
              <a:avLst/>
              <a:gdLst>
                <a:gd name="T0" fmla="*/ 4 w 42"/>
                <a:gd name="T1" fmla="*/ 9 h 20"/>
                <a:gd name="T2" fmla="*/ 4 w 42"/>
                <a:gd name="T3" fmla="*/ 9 h 20"/>
                <a:gd name="T4" fmla="*/ 0 w 42"/>
                <a:gd name="T5" fmla="*/ 13 h 20"/>
                <a:gd name="T6" fmla="*/ 0 w 42"/>
                <a:gd name="T7" fmla="*/ 18 h 20"/>
                <a:gd name="T8" fmla="*/ 2 w 42"/>
                <a:gd name="T9" fmla="*/ 18 h 20"/>
                <a:gd name="T10" fmla="*/ 6 w 42"/>
                <a:gd name="T11" fmla="*/ 20 h 20"/>
                <a:gd name="T12" fmla="*/ 6 w 42"/>
                <a:gd name="T13" fmla="*/ 20 h 20"/>
                <a:gd name="T14" fmla="*/ 22 w 42"/>
                <a:gd name="T15" fmla="*/ 15 h 20"/>
                <a:gd name="T16" fmla="*/ 36 w 42"/>
                <a:gd name="T17" fmla="*/ 9 h 20"/>
                <a:gd name="T18" fmla="*/ 36 w 42"/>
                <a:gd name="T19" fmla="*/ 9 h 20"/>
                <a:gd name="T20" fmla="*/ 40 w 42"/>
                <a:gd name="T21" fmla="*/ 6 h 20"/>
                <a:gd name="T22" fmla="*/ 42 w 42"/>
                <a:gd name="T23" fmla="*/ 2 h 20"/>
                <a:gd name="T24" fmla="*/ 40 w 42"/>
                <a:gd name="T25" fmla="*/ 0 h 20"/>
                <a:gd name="T26" fmla="*/ 36 w 42"/>
                <a:gd name="T27" fmla="*/ 0 h 20"/>
                <a:gd name="T28" fmla="*/ 36 w 42"/>
                <a:gd name="T29" fmla="*/ 0 h 20"/>
                <a:gd name="T30" fmla="*/ 20 w 42"/>
                <a:gd name="T31" fmla="*/ 2 h 20"/>
                <a:gd name="T32" fmla="*/ 4 w 4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0">
                  <a:moveTo>
                    <a:pt x="4" y="9"/>
                  </a:moveTo>
                  <a:lnTo>
                    <a:pt x="4" y="9"/>
                  </a:lnTo>
                  <a:lnTo>
                    <a:pt x="0" y="13"/>
                  </a:lnTo>
                  <a:lnTo>
                    <a:pt x="0" y="18"/>
                  </a:lnTo>
                  <a:lnTo>
                    <a:pt x="2" y="18"/>
                  </a:lnTo>
                  <a:lnTo>
                    <a:pt x="6" y="20"/>
                  </a:lnTo>
                  <a:lnTo>
                    <a:pt x="22" y="15"/>
                  </a:lnTo>
                  <a:lnTo>
                    <a:pt x="36" y="9"/>
                  </a:lnTo>
                  <a:lnTo>
                    <a:pt x="40" y="6"/>
                  </a:lnTo>
                  <a:lnTo>
                    <a:pt x="42" y="2"/>
                  </a:lnTo>
                  <a:lnTo>
                    <a:pt x="40" y="0"/>
                  </a:lnTo>
                  <a:lnTo>
                    <a:pt x="36"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3" name="Freeform 3010">
              <a:extLst>
                <a:ext uri="{FF2B5EF4-FFF2-40B4-BE49-F238E27FC236}">
                  <a16:creationId xmlns:a16="http://schemas.microsoft.com/office/drawing/2014/main" xmlns="" id="{CED49B54-326E-6542-A25C-CFCBE478175A}"/>
                </a:ext>
              </a:extLst>
            </p:cNvPr>
            <p:cNvSpPr>
              <a:spLocks/>
            </p:cNvSpPr>
            <p:nvPr/>
          </p:nvSpPr>
          <p:spPr bwMode="auto">
            <a:xfrm>
              <a:off x="2441" y="3078"/>
              <a:ext cx="42" cy="20"/>
            </a:xfrm>
            <a:custGeom>
              <a:avLst/>
              <a:gdLst>
                <a:gd name="T0" fmla="*/ 4 w 42"/>
                <a:gd name="T1" fmla="*/ 9 h 20"/>
                <a:gd name="T2" fmla="*/ 4 w 42"/>
                <a:gd name="T3" fmla="*/ 9 h 20"/>
                <a:gd name="T4" fmla="*/ 0 w 42"/>
                <a:gd name="T5" fmla="*/ 13 h 20"/>
                <a:gd name="T6" fmla="*/ 0 w 42"/>
                <a:gd name="T7" fmla="*/ 18 h 20"/>
                <a:gd name="T8" fmla="*/ 2 w 42"/>
                <a:gd name="T9" fmla="*/ 18 h 20"/>
                <a:gd name="T10" fmla="*/ 6 w 42"/>
                <a:gd name="T11" fmla="*/ 20 h 20"/>
                <a:gd name="T12" fmla="*/ 6 w 42"/>
                <a:gd name="T13" fmla="*/ 20 h 20"/>
                <a:gd name="T14" fmla="*/ 22 w 42"/>
                <a:gd name="T15" fmla="*/ 15 h 20"/>
                <a:gd name="T16" fmla="*/ 36 w 42"/>
                <a:gd name="T17" fmla="*/ 9 h 20"/>
                <a:gd name="T18" fmla="*/ 36 w 42"/>
                <a:gd name="T19" fmla="*/ 9 h 20"/>
                <a:gd name="T20" fmla="*/ 40 w 42"/>
                <a:gd name="T21" fmla="*/ 6 h 20"/>
                <a:gd name="T22" fmla="*/ 42 w 42"/>
                <a:gd name="T23" fmla="*/ 2 h 20"/>
                <a:gd name="T24" fmla="*/ 40 w 42"/>
                <a:gd name="T25" fmla="*/ 0 h 20"/>
                <a:gd name="T26" fmla="*/ 36 w 42"/>
                <a:gd name="T27" fmla="*/ 0 h 20"/>
                <a:gd name="T28" fmla="*/ 36 w 42"/>
                <a:gd name="T29" fmla="*/ 0 h 20"/>
                <a:gd name="T30" fmla="*/ 20 w 42"/>
                <a:gd name="T31" fmla="*/ 2 h 20"/>
                <a:gd name="T32" fmla="*/ 4 w 4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20">
                  <a:moveTo>
                    <a:pt x="4" y="9"/>
                  </a:moveTo>
                  <a:lnTo>
                    <a:pt x="4" y="9"/>
                  </a:lnTo>
                  <a:lnTo>
                    <a:pt x="0" y="13"/>
                  </a:lnTo>
                  <a:lnTo>
                    <a:pt x="0" y="18"/>
                  </a:lnTo>
                  <a:lnTo>
                    <a:pt x="2" y="18"/>
                  </a:lnTo>
                  <a:lnTo>
                    <a:pt x="6" y="20"/>
                  </a:lnTo>
                  <a:lnTo>
                    <a:pt x="22" y="15"/>
                  </a:lnTo>
                  <a:lnTo>
                    <a:pt x="36" y="9"/>
                  </a:lnTo>
                  <a:lnTo>
                    <a:pt x="40" y="6"/>
                  </a:lnTo>
                  <a:lnTo>
                    <a:pt x="42" y="2"/>
                  </a:lnTo>
                  <a:lnTo>
                    <a:pt x="40" y="0"/>
                  </a:lnTo>
                  <a:lnTo>
                    <a:pt x="36"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4" name="Freeform 3011">
              <a:extLst>
                <a:ext uri="{FF2B5EF4-FFF2-40B4-BE49-F238E27FC236}">
                  <a16:creationId xmlns:a16="http://schemas.microsoft.com/office/drawing/2014/main" xmlns="" id="{C00D3D48-1A3D-7D47-BD0D-56B31F2E5032}"/>
                </a:ext>
              </a:extLst>
            </p:cNvPr>
            <p:cNvSpPr>
              <a:spLocks/>
            </p:cNvSpPr>
            <p:nvPr/>
          </p:nvSpPr>
          <p:spPr bwMode="auto">
            <a:xfrm>
              <a:off x="2407" y="3078"/>
              <a:ext cx="45" cy="20"/>
            </a:xfrm>
            <a:custGeom>
              <a:avLst/>
              <a:gdLst>
                <a:gd name="T0" fmla="*/ 7 w 45"/>
                <a:gd name="T1" fmla="*/ 11 h 20"/>
                <a:gd name="T2" fmla="*/ 7 w 45"/>
                <a:gd name="T3" fmla="*/ 11 h 20"/>
                <a:gd name="T4" fmla="*/ 2 w 45"/>
                <a:gd name="T5" fmla="*/ 13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9 h 20"/>
                <a:gd name="T18" fmla="*/ 38 w 45"/>
                <a:gd name="T19" fmla="*/ 9 h 20"/>
                <a:gd name="T20" fmla="*/ 43 w 45"/>
                <a:gd name="T21" fmla="*/ 6 h 20"/>
                <a:gd name="T22" fmla="*/ 45 w 45"/>
                <a:gd name="T23" fmla="*/ 2 h 20"/>
                <a:gd name="T24" fmla="*/ 43 w 45"/>
                <a:gd name="T25" fmla="*/ 0 h 20"/>
                <a:gd name="T26" fmla="*/ 36 w 45"/>
                <a:gd name="T27" fmla="*/ 0 h 20"/>
                <a:gd name="T28" fmla="*/ 36 w 45"/>
                <a:gd name="T29" fmla="*/ 0 h 20"/>
                <a:gd name="T30" fmla="*/ 20 w 45"/>
                <a:gd name="T31" fmla="*/ 2 h 20"/>
                <a:gd name="T32" fmla="*/ 7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7" y="11"/>
                  </a:moveTo>
                  <a:lnTo>
                    <a:pt x="7" y="11"/>
                  </a:lnTo>
                  <a:lnTo>
                    <a:pt x="2" y="13"/>
                  </a:lnTo>
                  <a:lnTo>
                    <a:pt x="0" y="18"/>
                  </a:lnTo>
                  <a:lnTo>
                    <a:pt x="2" y="20"/>
                  </a:lnTo>
                  <a:lnTo>
                    <a:pt x="7" y="20"/>
                  </a:lnTo>
                  <a:lnTo>
                    <a:pt x="25" y="18"/>
                  </a:lnTo>
                  <a:lnTo>
                    <a:pt x="38" y="9"/>
                  </a:lnTo>
                  <a:lnTo>
                    <a:pt x="43" y="6"/>
                  </a:lnTo>
                  <a:lnTo>
                    <a:pt x="45" y="2"/>
                  </a:lnTo>
                  <a:lnTo>
                    <a:pt x="43" y="0"/>
                  </a:lnTo>
                  <a:lnTo>
                    <a:pt x="36" y="0"/>
                  </a:lnTo>
                  <a:lnTo>
                    <a:pt x="20" y="2"/>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5" name="Freeform 3012">
              <a:extLst>
                <a:ext uri="{FF2B5EF4-FFF2-40B4-BE49-F238E27FC236}">
                  <a16:creationId xmlns:a16="http://schemas.microsoft.com/office/drawing/2014/main" xmlns="" id="{1135279D-2941-1148-ACF3-2234E91147AF}"/>
                </a:ext>
              </a:extLst>
            </p:cNvPr>
            <p:cNvSpPr>
              <a:spLocks/>
            </p:cNvSpPr>
            <p:nvPr/>
          </p:nvSpPr>
          <p:spPr bwMode="auto">
            <a:xfrm>
              <a:off x="2407" y="3078"/>
              <a:ext cx="45" cy="20"/>
            </a:xfrm>
            <a:custGeom>
              <a:avLst/>
              <a:gdLst>
                <a:gd name="T0" fmla="*/ 7 w 45"/>
                <a:gd name="T1" fmla="*/ 11 h 20"/>
                <a:gd name="T2" fmla="*/ 7 w 45"/>
                <a:gd name="T3" fmla="*/ 11 h 20"/>
                <a:gd name="T4" fmla="*/ 2 w 45"/>
                <a:gd name="T5" fmla="*/ 13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9 h 20"/>
                <a:gd name="T18" fmla="*/ 38 w 45"/>
                <a:gd name="T19" fmla="*/ 9 h 20"/>
                <a:gd name="T20" fmla="*/ 43 w 45"/>
                <a:gd name="T21" fmla="*/ 6 h 20"/>
                <a:gd name="T22" fmla="*/ 45 w 45"/>
                <a:gd name="T23" fmla="*/ 2 h 20"/>
                <a:gd name="T24" fmla="*/ 43 w 45"/>
                <a:gd name="T25" fmla="*/ 0 h 20"/>
                <a:gd name="T26" fmla="*/ 36 w 45"/>
                <a:gd name="T27" fmla="*/ 0 h 20"/>
                <a:gd name="T28" fmla="*/ 36 w 45"/>
                <a:gd name="T29" fmla="*/ 0 h 20"/>
                <a:gd name="T30" fmla="*/ 20 w 45"/>
                <a:gd name="T31" fmla="*/ 2 h 20"/>
                <a:gd name="T32" fmla="*/ 7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7" y="11"/>
                  </a:moveTo>
                  <a:lnTo>
                    <a:pt x="7" y="11"/>
                  </a:lnTo>
                  <a:lnTo>
                    <a:pt x="2" y="13"/>
                  </a:lnTo>
                  <a:lnTo>
                    <a:pt x="0" y="18"/>
                  </a:lnTo>
                  <a:lnTo>
                    <a:pt x="2" y="20"/>
                  </a:lnTo>
                  <a:lnTo>
                    <a:pt x="7" y="20"/>
                  </a:lnTo>
                  <a:lnTo>
                    <a:pt x="25" y="18"/>
                  </a:lnTo>
                  <a:lnTo>
                    <a:pt x="38" y="9"/>
                  </a:lnTo>
                  <a:lnTo>
                    <a:pt x="43" y="6"/>
                  </a:lnTo>
                  <a:lnTo>
                    <a:pt x="45" y="2"/>
                  </a:lnTo>
                  <a:lnTo>
                    <a:pt x="43" y="0"/>
                  </a:lnTo>
                  <a:lnTo>
                    <a:pt x="36" y="0"/>
                  </a:lnTo>
                  <a:lnTo>
                    <a:pt x="20" y="2"/>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6" name="Freeform 3013">
              <a:extLst>
                <a:ext uri="{FF2B5EF4-FFF2-40B4-BE49-F238E27FC236}">
                  <a16:creationId xmlns:a16="http://schemas.microsoft.com/office/drawing/2014/main" xmlns="" id="{F5FFBF3E-1468-6844-B940-6D26E5CA1259}"/>
                </a:ext>
              </a:extLst>
            </p:cNvPr>
            <p:cNvSpPr>
              <a:spLocks/>
            </p:cNvSpPr>
            <p:nvPr/>
          </p:nvSpPr>
          <p:spPr bwMode="auto">
            <a:xfrm>
              <a:off x="2373" y="3078"/>
              <a:ext cx="45" cy="20"/>
            </a:xfrm>
            <a:custGeom>
              <a:avLst/>
              <a:gdLst>
                <a:gd name="T0" fmla="*/ 5 w 45"/>
                <a:gd name="T1" fmla="*/ 11 h 20"/>
                <a:gd name="T2" fmla="*/ 5 w 45"/>
                <a:gd name="T3" fmla="*/ 11 h 20"/>
                <a:gd name="T4" fmla="*/ 0 w 45"/>
                <a:gd name="T5" fmla="*/ 13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11 h 20"/>
                <a:gd name="T18" fmla="*/ 38 w 45"/>
                <a:gd name="T19" fmla="*/ 11 h 20"/>
                <a:gd name="T20" fmla="*/ 43 w 45"/>
                <a:gd name="T21" fmla="*/ 6 h 20"/>
                <a:gd name="T22" fmla="*/ 45 w 45"/>
                <a:gd name="T23" fmla="*/ 2 h 20"/>
                <a:gd name="T24" fmla="*/ 43 w 45"/>
                <a:gd name="T25" fmla="*/ 0 h 20"/>
                <a:gd name="T26" fmla="*/ 36 w 45"/>
                <a:gd name="T27" fmla="*/ 0 h 20"/>
                <a:gd name="T28" fmla="*/ 36 w 45"/>
                <a:gd name="T29" fmla="*/ 0 h 20"/>
                <a:gd name="T30" fmla="*/ 20 w 45"/>
                <a:gd name="T31" fmla="*/ 4 h 20"/>
                <a:gd name="T32" fmla="*/ 5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11"/>
                  </a:moveTo>
                  <a:lnTo>
                    <a:pt x="5" y="11"/>
                  </a:lnTo>
                  <a:lnTo>
                    <a:pt x="0" y="13"/>
                  </a:lnTo>
                  <a:lnTo>
                    <a:pt x="0" y="18"/>
                  </a:lnTo>
                  <a:lnTo>
                    <a:pt x="2" y="20"/>
                  </a:lnTo>
                  <a:lnTo>
                    <a:pt x="7" y="20"/>
                  </a:lnTo>
                  <a:lnTo>
                    <a:pt x="25" y="18"/>
                  </a:lnTo>
                  <a:lnTo>
                    <a:pt x="38" y="11"/>
                  </a:lnTo>
                  <a:lnTo>
                    <a:pt x="43" y="6"/>
                  </a:lnTo>
                  <a:lnTo>
                    <a:pt x="45" y="2"/>
                  </a:lnTo>
                  <a:lnTo>
                    <a:pt x="43" y="0"/>
                  </a:lnTo>
                  <a:lnTo>
                    <a:pt x="36" y="0"/>
                  </a:lnTo>
                  <a:lnTo>
                    <a:pt x="20"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7" name="Freeform 3014">
              <a:extLst>
                <a:ext uri="{FF2B5EF4-FFF2-40B4-BE49-F238E27FC236}">
                  <a16:creationId xmlns:a16="http://schemas.microsoft.com/office/drawing/2014/main" xmlns="" id="{377645BD-2716-C94B-9AC6-F6221728821F}"/>
                </a:ext>
              </a:extLst>
            </p:cNvPr>
            <p:cNvSpPr>
              <a:spLocks/>
            </p:cNvSpPr>
            <p:nvPr/>
          </p:nvSpPr>
          <p:spPr bwMode="auto">
            <a:xfrm>
              <a:off x="2373" y="3078"/>
              <a:ext cx="45" cy="20"/>
            </a:xfrm>
            <a:custGeom>
              <a:avLst/>
              <a:gdLst>
                <a:gd name="T0" fmla="*/ 5 w 45"/>
                <a:gd name="T1" fmla="*/ 11 h 20"/>
                <a:gd name="T2" fmla="*/ 5 w 45"/>
                <a:gd name="T3" fmla="*/ 11 h 20"/>
                <a:gd name="T4" fmla="*/ 0 w 45"/>
                <a:gd name="T5" fmla="*/ 13 h 20"/>
                <a:gd name="T6" fmla="*/ 0 w 45"/>
                <a:gd name="T7" fmla="*/ 18 h 20"/>
                <a:gd name="T8" fmla="*/ 2 w 45"/>
                <a:gd name="T9" fmla="*/ 20 h 20"/>
                <a:gd name="T10" fmla="*/ 7 w 45"/>
                <a:gd name="T11" fmla="*/ 20 h 20"/>
                <a:gd name="T12" fmla="*/ 7 w 45"/>
                <a:gd name="T13" fmla="*/ 20 h 20"/>
                <a:gd name="T14" fmla="*/ 25 w 45"/>
                <a:gd name="T15" fmla="*/ 18 h 20"/>
                <a:gd name="T16" fmla="*/ 38 w 45"/>
                <a:gd name="T17" fmla="*/ 11 h 20"/>
                <a:gd name="T18" fmla="*/ 38 w 45"/>
                <a:gd name="T19" fmla="*/ 11 h 20"/>
                <a:gd name="T20" fmla="*/ 43 w 45"/>
                <a:gd name="T21" fmla="*/ 6 h 20"/>
                <a:gd name="T22" fmla="*/ 45 w 45"/>
                <a:gd name="T23" fmla="*/ 2 h 20"/>
                <a:gd name="T24" fmla="*/ 43 w 45"/>
                <a:gd name="T25" fmla="*/ 0 h 20"/>
                <a:gd name="T26" fmla="*/ 36 w 45"/>
                <a:gd name="T27" fmla="*/ 0 h 20"/>
                <a:gd name="T28" fmla="*/ 36 w 45"/>
                <a:gd name="T29" fmla="*/ 0 h 20"/>
                <a:gd name="T30" fmla="*/ 20 w 45"/>
                <a:gd name="T31" fmla="*/ 4 h 20"/>
                <a:gd name="T32" fmla="*/ 5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11"/>
                  </a:moveTo>
                  <a:lnTo>
                    <a:pt x="5" y="11"/>
                  </a:lnTo>
                  <a:lnTo>
                    <a:pt x="0" y="13"/>
                  </a:lnTo>
                  <a:lnTo>
                    <a:pt x="0" y="18"/>
                  </a:lnTo>
                  <a:lnTo>
                    <a:pt x="2" y="20"/>
                  </a:lnTo>
                  <a:lnTo>
                    <a:pt x="7" y="20"/>
                  </a:lnTo>
                  <a:lnTo>
                    <a:pt x="25" y="18"/>
                  </a:lnTo>
                  <a:lnTo>
                    <a:pt x="38" y="11"/>
                  </a:lnTo>
                  <a:lnTo>
                    <a:pt x="43" y="6"/>
                  </a:lnTo>
                  <a:lnTo>
                    <a:pt x="45" y="2"/>
                  </a:lnTo>
                  <a:lnTo>
                    <a:pt x="43" y="0"/>
                  </a:lnTo>
                  <a:lnTo>
                    <a:pt x="36" y="0"/>
                  </a:lnTo>
                  <a:lnTo>
                    <a:pt x="20"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8" name="Freeform 3015">
              <a:extLst>
                <a:ext uri="{FF2B5EF4-FFF2-40B4-BE49-F238E27FC236}">
                  <a16:creationId xmlns:a16="http://schemas.microsoft.com/office/drawing/2014/main" xmlns="" id="{29B9357D-C62A-AA4C-B6AF-184140B04F25}"/>
                </a:ext>
              </a:extLst>
            </p:cNvPr>
            <p:cNvSpPr>
              <a:spLocks/>
            </p:cNvSpPr>
            <p:nvPr/>
          </p:nvSpPr>
          <p:spPr bwMode="auto">
            <a:xfrm>
              <a:off x="2337" y="3078"/>
              <a:ext cx="47" cy="20"/>
            </a:xfrm>
            <a:custGeom>
              <a:avLst/>
              <a:gdLst>
                <a:gd name="T0" fmla="*/ 7 w 47"/>
                <a:gd name="T1" fmla="*/ 11 h 20"/>
                <a:gd name="T2" fmla="*/ 7 w 47"/>
                <a:gd name="T3" fmla="*/ 11 h 20"/>
                <a:gd name="T4" fmla="*/ 2 w 47"/>
                <a:gd name="T5" fmla="*/ 15 h 20"/>
                <a:gd name="T6" fmla="*/ 0 w 47"/>
                <a:gd name="T7" fmla="*/ 18 h 20"/>
                <a:gd name="T8" fmla="*/ 2 w 47"/>
                <a:gd name="T9" fmla="*/ 20 h 20"/>
                <a:gd name="T10" fmla="*/ 9 w 47"/>
                <a:gd name="T11" fmla="*/ 20 h 20"/>
                <a:gd name="T12" fmla="*/ 9 w 47"/>
                <a:gd name="T13" fmla="*/ 20 h 20"/>
                <a:gd name="T14" fmla="*/ 25 w 47"/>
                <a:gd name="T15" fmla="*/ 18 h 20"/>
                <a:gd name="T16" fmla="*/ 41 w 47"/>
                <a:gd name="T17" fmla="*/ 11 h 20"/>
                <a:gd name="T18" fmla="*/ 41 w 47"/>
                <a:gd name="T19" fmla="*/ 11 h 20"/>
                <a:gd name="T20" fmla="*/ 45 w 47"/>
                <a:gd name="T21" fmla="*/ 6 h 20"/>
                <a:gd name="T22" fmla="*/ 47 w 47"/>
                <a:gd name="T23" fmla="*/ 4 h 20"/>
                <a:gd name="T24" fmla="*/ 45 w 47"/>
                <a:gd name="T25" fmla="*/ 2 h 20"/>
                <a:gd name="T26" fmla="*/ 38 w 47"/>
                <a:gd name="T27" fmla="*/ 0 h 20"/>
                <a:gd name="T28" fmla="*/ 38 w 47"/>
                <a:gd name="T29" fmla="*/ 0 h 20"/>
                <a:gd name="T30" fmla="*/ 23 w 47"/>
                <a:gd name="T31" fmla="*/ 4 h 20"/>
                <a:gd name="T32" fmla="*/ 7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7" y="11"/>
                  </a:moveTo>
                  <a:lnTo>
                    <a:pt x="7" y="11"/>
                  </a:lnTo>
                  <a:lnTo>
                    <a:pt x="2" y="15"/>
                  </a:lnTo>
                  <a:lnTo>
                    <a:pt x="0" y="18"/>
                  </a:lnTo>
                  <a:lnTo>
                    <a:pt x="2" y="20"/>
                  </a:lnTo>
                  <a:lnTo>
                    <a:pt x="9" y="20"/>
                  </a:lnTo>
                  <a:lnTo>
                    <a:pt x="25" y="18"/>
                  </a:lnTo>
                  <a:lnTo>
                    <a:pt x="41" y="11"/>
                  </a:lnTo>
                  <a:lnTo>
                    <a:pt x="45" y="6"/>
                  </a:lnTo>
                  <a:lnTo>
                    <a:pt x="47" y="4"/>
                  </a:lnTo>
                  <a:lnTo>
                    <a:pt x="45" y="2"/>
                  </a:lnTo>
                  <a:lnTo>
                    <a:pt x="38" y="0"/>
                  </a:lnTo>
                  <a:lnTo>
                    <a:pt x="23"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799" name="Freeform 3016">
              <a:extLst>
                <a:ext uri="{FF2B5EF4-FFF2-40B4-BE49-F238E27FC236}">
                  <a16:creationId xmlns:a16="http://schemas.microsoft.com/office/drawing/2014/main" xmlns="" id="{A71637E8-3579-6D47-A239-24F900562872}"/>
                </a:ext>
              </a:extLst>
            </p:cNvPr>
            <p:cNvSpPr>
              <a:spLocks/>
            </p:cNvSpPr>
            <p:nvPr/>
          </p:nvSpPr>
          <p:spPr bwMode="auto">
            <a:xfrm>
              <a:off x="2337" y="3078"/>
              <a:ext cx="47" cy="20"/>
            </a:xfrm>
            <a:custGeom>
              <a:avLst/>
              <a:gdLst>
                <a:gd name="T0" fmla="*/ 7 w 47"/>
                <a:gd name="T1" fmla="*/ 11 h 20"/>
                <a:gd name="T2" fmla="*/ 7 w 47"/>
                <a:gd name="T3" fmla="*/ 11 h 20"/>
                <a:gd name="T4" fmla="*/ 2 w 47"/>
                <a:gd name="T5" fmla="*/ 15 h 20"/>
                <a:gd name="T6" fmla="*/ 0 w 47"/>
                <a:gd name="T7" fmla="*/ 18 h 20"/>
                <a:gd name="T8" fmla="*/ 2 w 47"/>
                <a:gd name="T9" fmla="*/ 20 h 20"/>
                <a:gd name="T10" fmla="*/ 9 w 47"/>
                <a:gd name="T11" fmla="*/ 20 h 20"/>
                <a:gd name="T12" fmla="*/ 9 w 47"/>
                <a:gd name="T13" fmla="*/ 20 h 20"/>
                <a:gd name="T14" fmla="*/ 25 w 47"/>
                <a:gd name="T15" fmla="*/ 18 h 20"/>
                <a:gd name="T16" fmla="*/ 41 w 47"/>
                <a:gd name="T17" fmla="*/ 11 h 20"/>
                <a:gd name="T18" fmla="*/ 41 w 47"/>
                <a:gd name="T19" fmla="*/ 11 h 20"/>
                <a:gd name="T20" fmla="*/ 45 w 47"/>
                <a:gd name="T21" fmla="*/ 6 h 20"/>
                <a:gd name="T22" fmla="*/ 47 w 47"/>
                <a:gd name="T23" fmla="*/ 4 h 20"/>
                <a:gd name="T24" fmla="*/ 45 w 47"/>
                <a:gd name="T25" fmla="*/ 2 h 20"/>
                <a:gd name="T26" fmla="*/ 38 w 47"/>
                <a:gd name="T27" fmla="*/ 0 h 20"/>
                <a:gd name="T28" fmla="*/ 38 w 47"/>
                <a:gd name="T29" fmla="*/ 0 h 20"/>
                <a:gd name="T30" fmla="*/ 23 w 47"/>
                <a:gd name="T31" fmla="*/ 4 h 20"/>
                <a:gd name="T32" fmla="*/ 7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7" y="11"/>
                  </a:moveTo>
                  <a:lnTo>
                    <a:pt x="7" y="11"/>
                  </a:lnTo>
                  <a:lnTo>
                    <a:pt x="2" y="15"/>
                  </a:lnTo>
                  <a:lnTo>
                    <a:pt x="0" y="18"/>
                  </a:lnTo>
                  <a:lnTo>
                    <a:pt x="2" y="20"/>
                  </a:lnTo>
                  <a:lnTo>
                    <a:pt x="9" y="20"/>
                  </a:lnTo>
                  <a:lnTo>
                    <a:pt x="25" y="18"/>
                  </a:lnTo>
                  <a:lnTo>
                    <a:pt x="41" y="11"/>
                  </a:lnTo>
                  <a:lnTo>
                    <a:pt x="45" y="6"/>
                  </a:lnTo>
                  <a:lnTo>
                    <a:pt x="47" y="4"/>
                  </a:lnTo>
                  <a:lnTo>
                    <a:pt x="45" y="2"/>
                  </a:lnTo>
                  <a:lnTo>
                    <a:pt x="38" y="0"/>
                  </a:lnTo>
                  <a:lnTo>
                    <a:pt x="23"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0" name="Freeform 3017">
              <a:extLst>
                <a:ext uri="{FF2B5EF4-FFF2-40B4-BE49-F238E27FC236}">
                  <a16:creationId xmlns:a16="http://schemas.microsoft.com/office/drawing/2014/main" xmlns="" id="{DA1C2117-7AB2-2543-9842-3409CEC6210C}"/>
                </a:ext>
              </a:extLst>
            </p:cNvPr>
            <p:cNvSpPr>
              <a:spLocks/>
            </p:cNvSpPr>
            <p:nvPr/>
          </p:nvSpPr>
          <p:spPr bwMode="auto">
            <a:xfrm>
              <a:off x="2301" y="3078"/>
              <a:ext cx="47" cy="20"/>
            </a:xfrm>
            <a:custGeom>
              <a:avLst/>
              <a:gdLst>
                <a:gd name="T0" fmla="*/ 7 w 47"/>
                <a:gd name="T1" fmla="*/ 11 h 20"/>
                <a:gd name="T2" fmla="*/ 7 w 47"/>
                <a:gd name="T3" fmla="*/ 11 h 20"/>
                <a:gd name="T4" fmla="*/ 2 w 47"/>
                <a:gd name="T5" fmla="*/ 15 h 20"/>
                <a:gd name="T6" fmla="*/ 0 w 47"/>
                <a:gd name="T7" fmla="*/ 18 h 20"/>
                <a:gd name="T8" fmla="*/ 2 w 47"/>
                <a:gd name="T9" fmla="*/ 20 h 20"/>
                <a:gd name="T10" fmla="*/ 9 w 47"/>
                <a:gd name="T11" fmla="*/ 20 h 20"/>
                <a:gd name="T12" fmla="*/ 9 w 47"/>
                <a:gd name="T13" fmla="*/ 20 h 20"/>
                <a:gd name="T14" fmla="*/ 27 w 47"/>
                <a:gd name="T15" fmla="*/ 18 h 20"/>
                <a:gd name="T16" fmla="*/ 43 w 47"/>
                <a:gd name="T17" fmla="*/ 11 h 20"/>
                <a:gd name="T18" fmla="*/ 43 w 47"/>
                <a:gd name="T19" fmla="*/ 11 h 20"/>
                <a:gd name="T20" fmla="*/ 47 w 47"/>
                <a:gd name="T21" fmla="*/ 6 h 20"/>
                <a:gd name="T22" fmla="*/ 47 w 47"/>
                <a:gd name="T23" fmla="*/ 4 h 20"/>
                <a:gd name="T24" fmla="*/ 45 w 47"/>
                <a:gd name="T25" fmla="*/ 2 h 20"/>
                <a:gd name="T26" fmla="*/ 38 w 47"/>
                <a:gd name="T27" fmla="*/ 0 h 20"/>
                <a:gd name="T28" fmla="*/ 38 w 47"/>
                <a:gd name="T29" fmla="*/ 0 h 20"/>
                <a:gd name="T30" fmla="*/ 23 w 47"/>
                <a:gd name="T31" fmla="*/ 4 h 20"/>
                <a:gd name="T32" fmla="*/ 7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7" y="11"/>
                  </a:moveTo>
                  <a:lnTo>
                    <a:pt x="7" y="11"/>
                  </a:lnTo>
                  <a:lnTo>
                    <a:pt x="2" y="15"/>
                  </a:lnTo>
                  <a:lnTo>
                    <a:pt x="0" y="18"/>
                  </a:lnTo>
                  <a:lnTo>
                    <a:pt x="2" y="20"/>
                  </a:lnTo>
                  <a:lnTo>
                    <a:pt x="9" y="20"/>
                  </a:lnTo>
                  <a:lnTo>
                    <a:pt x="27" y="18"/>
                  </a:lnTo>
                  <a:lnTo>
                    <a:pt x="43" y="11"/>
                  </a:lnTo>
                  <a:lnTo>
                    <a:pt x="47" y="6"/>
                  </a:lnTo>
                  <a:lnTo>
                    <a:pt x="47" y="4"/>
                  </a:lnTo>
                  <a:lnTo>
                    <a:pt x="45" y="2"/>
                  </a:lnTo>
                  <a:lnTo>
                    <a:pt x="38" y="0"/>
                  </a:lnTo>
                  <a:lnTo>
                    <a:pt x="23"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1" name="Freeform 3018">
              <a:extLst>
                <a:ext uri="{FF2B5EF4-FFF2-40B4-BE49-F238E27FC236}">
                  <a16:creationId xmlns:a16="http://schemas.microsoft.com/office/drawing/2014/main" xmlns="" id="{48D59D4C-36DA-A04F-A509-C5A4F5A2BB5A}"/>
                </a:ext>
              </a:extLst>
            </p:cNvPr>
            <p:cNvSpPr>
              <a:spLocks/>
            </p:cNvSpPr>
            <p:nvPr/>
          </p:nvSpPr>
          <p:spPr bwMode="auto">
            <a:xfrm>
              <a:off x="2301" y="3078"/>
              <a:ext cx="47" cy="20"/>
            </a:xfrm>
            <a:custGeom>
              <a:avLst/>
              <a:gdLst>
                <a:gd name="T0" fmla="*/ 7 w 47"/>
                <a:gd name="T1" fmla="*/ 11 h 20"/>
                <a:gd name="T2" fmla="*/ 7 w 47"/>
                <a:gd name="T3" fmla="*/ 11 h 20"/>
                <a:gd name="T4" fmla="*/ 2 w 47"/>
                <a:gd name="T5" fmla="*/ 15 h 20"/>
                <a:gd name="T6" fmla="*/ 0 w 47"/>
                <a:gd name="T7" fmla="*/ 18 h 20"/>
                <a:gd name="T8" fmla="*/ 2 w 47"/>
                <a:gd name="T9" fmla="*/ 20 h 20"/>
                <a:gd name="T10" fmla="*/ 9 w 47"/>
                <a:gd name="T11" fmla="*/ 20 h 20"/>
                <a:gd name="T12" fmla="*/ 9 w 47"/>
                <a:gd name="T13" fmla="*/ 20 h 20"/>
                <a:gd name="T14" fmla="*/ 27 w 47"/>
                <a:gd name="T15" fmla="*/ 18 h 20"/>
                <a:gd name="T16" fmla="*/ 43 w 47"/>
                <a:gd name="T17" fmla="*/ 11 h 20"/>
                <a:gd name="T18" fmla="*/ 43 w 47"/>
                <a:gd name="T19" fmla="*/ 11 h 20"/>
                <a:gd name="T20" fmla="*/ 47 w 47"/>
                <a:gd name="T21" fmla="*/ 6 h 20"/>
                <a:gd name="T22" fmla="*/ 47 w 47"/>
                <a:gd name="T23" fmla="*/ 4 h 20"/>
                <a:gd name="T24" fmla="*/ 45 w 47"/>
                <a:gd name="T25" fmla="*/ 2 h 20"/>
                <a:gd name="T26" fmla="*/ 38 w 47"/>
                <a:gd name="T27" fmla="*/ 0 h 20"/>
                <a:gd name="T28" fmla="*/ 38 w 47"/>
                <a:gd name="T29" fmla="*/ 0 h 20"/>
                <a:gd name="T30" fmla="*/ 23 w 47"/>
                <a:gd name="T31" fmla="*/ 4 h 20"/>
                <a:gd name="T32" fmla="*/ 7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7" y="11"/>
                  </a:moveTo>
                  <a:lnTo>
                    <a:pt x="7" y="11"/>
                  </a:lnTo>
                  <a:lnTo>
                    <a:pt x="2" y="15"/>
                  </a:lnTo>
                  <a:lnTo>
                    <a:pt x="0" y="18"/>
                  </a:lnTo>
                  <a:lnTo>
                    <a:pt x="2" y="20"/>
                  </a:lnTo>
                  <a:lnTo>
                    <a:pt x="9" y="20"/>
                  </a:lnTo>
                  <a:lnTo>
                    <a:pt x="27" y="18"/>
                  </a:lnTo>
                  <a:lnTo>
                    <a:pt x="43" y="11"/>
                  </a:lnTo>
                  <a:lnTo>
                    <a:pt x="47" y="6"/>
                  </a:lnTo>
                  <a:lnTo>
                    <a:pt x="47" y="4"/>
                  </a:lnTo>
                  <a:lnTo>
                    <a:pt x="45" y="2"/>
                  </a:lnTo>
                  <a:lnTo>
                    <a:pt x="38" y="0"/>
                  </a:lnTo>
                  <a:lnTo>
                    <a:pt x="23"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6802" name="Group 3220">
            <a:extLst>
              <a:ext uri="{FF2B5EF4-FFF2-40B4-BE49-F238E27FC236}">
                <a16:creationId xmlns:a16="http://schemas.microsoft.com/office/drawing/2014/main" xmlns="" id="{B751B7C0-029D-B94A-B23B-A6419B1C8DEC}"/>
              </a:ext>
            </a:extLst>
          </p:cNvPr>
          <p:cNvGrpSpPr>
            <a:grpSpLocks/>
          </p:cNvGrpSpPr>
          <p:nvPr/>
        </p:nvGrpSpPr>
        <p:grpSpPr bwMode="auto">
          <a:xfrm>
            <a:off x="2089150" y="4481513"/>
            <a:ext cx="3976688" cy="134937"/>
            <a:chOff x="1857" y="3017"/>
            <a:chExt cx="2505" cy="85"/>
          </a:xfrm>
        </p:grpSpPr>
        <p:sp>
          <p:nvSpPr>
            <p:cNvPr id="6803" name="Freeform 3020">
              <a:extLst>
                <a:ext uri="{FF2B5EF4-FFF2-40B4-BE49-F238E27FC236}">
                  <a16:creationId xmlns:a16="http://schemas.microsoft.com/office/drawing/2014/main" xmlns="" id="{AC7A4551-6523-1646-A425-4F395ED28A8F}"/>
                </a:ext>
              </a:extLst>
            </p:cNvPr>
            <p:cNvSpPr>
              <a:spLocks/>
            </p:cNvSpPr>
            <p:nvPr/>
          </p:nvSpPr>
          <p:spPr bwMode="auto">
            <a:xfrm>
              <a:off x="2265" y="3080"/>
              <a:ext cx="47" cy="20"/>
            </a:xfrm>
            <a:custGeom>
              <a:avLst/>
              <a:gdLst>
                <a:gd name="T0" fmla="*/ 4 w 47"/>
                <a:gd name="T1" fmla="*/ 9 h 20"/>
                <a:gd name="T2" fmla="*/ 4 w 47"/>
                <a:gd name="T3" fmla="*/ 9 h 20"/>
                <a:gd name="T4" fmla="*/ 0 w 47"/>
                <a:gd name="T5" fmla="*/ 13 h 20"/>
                <a:gd name="T6" fmla="*/ 0 w 47"/>
                <a:gd name="T7" fmla="*/ 16 h 20"/>
                <a:gd name="T8" fmla="*/ 2 w 47"/>
                <a:gd name="T9" fmla="*/ 18 h 20"/>
                <a:gd name="T10" fmla="*/ 9 w 47"/>
                <a:gd name="T11" fmla="*/ 20 h 20"/>
                <a:gd name="T12" fmla="*/ 9 w 47"/>
                <a:gd name="T13" fmla="*/ 20 h 20"/>
                <a:gd name="T14" fmla="*/ 25 w 47"/>
                <a:gd name="T15" fmla="*/ 16 h 20"/>
                <a:gd name="T16" fmla="*/ 43 w 47"/>
                <a:gd name="T17" fmla="*/ 9 h 20"/>
                <a:gd name="T18" fmla="*/ 43 w 47"/>
                <a:gd name="T19" fmla="*/ 9 h 20"/>
                <a:gd name="T20" fmla="*/ 47 w 47"/>
                <a:gd name="T21" fmla="*/ 4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9"/>
                  </a:moveTo>
                  <a:lnTo>
                    <a:pt x="4" y="9"/>
                  </a:lnTo>
                  <a:lnTo>
                    <a:pt x="0" y="13"/>
                  </a:lnTo>
                  <a:lnTo>
                    <a:pt x="0" y="16"/>
                  </a:lnTo>
                  <a:lnTo>
                    <a:pt x="2" y="18"/>
                  </a:lnTo>
                  <a:lnTo>
                    <a:pt x="9" y="20"/>
                  </a:lnTo>
                  <a:lnTo>
                    <a:pt x="25" y="16"/>
                  </a:lnTo>
                  <a:lnTo>
                    <a:pt x="43" y="9"/>
                  </a:lnTo>
                  <a:lnTo>
                    <a:pt x="47" y="4"/>
                  </a:lnTo>
                  <a:lnTo>
                    <a:pt x="47" y="2"/>
                  </a:lnTo>
                  <a:lnTo>
                    <a:pt x="45" y="0"/>
                  </a:lnTo>
                  <a:lnTo>
                    <a:pt x="38"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4" name="Freeform 3021">
              <a:extLst>
                <a:ext uri="{FF2B5EF4-FFF2-40B4-BE49-F238E27FC236}">
                  <a16:creationId xmlns:a16="http://schemas.microsoft.com/office/drawing/2014/main" xmlns="" id="{E53A3ADE-024D-604C-B8ED-FFA294A91E50}"/>
                </a:ext>
              </a:extLst>
            </p:cNvPr>
            <p:cNvSpPr>
              <a:spLocks/>
            </p:cNvSpPr>
            <p:nvPr/>
          </p:nvSpPr>
          <p:spPr bwMode="auto">
            <a:xfrm>
              <a:off x="2265" y="3080"/>
              <a:ext cx="47" cy="20"/>
            </a:xfrm>
            <a:custGeom>
              <a:avLst/>
              <a:gdLst>
                <a:gd name="T0" fmla="*/ 4 w 47"/>
                <a:gd name="T1" fmla="*/ 9 h 20"/>
                <a:gd name="T2" fmla="*/ 4 w 47"/>
                <a:gd name="T3" fmla="*/ 9 h 20"/>
                <a:gd name="T4" fmla="*/ 0 w 47"/>
                <a:gd name="T5" fmla="*/ 13 h 20"/>
                <a:gd name="T6" fmla="*/ 0 w 47"/>
                <a:gd name="T7" fmla="*/ 16 h 20"/>
                <a:gd name="T8" fmla="*/ 2 w 47"/>
                <a:gd name="T9" fmla="*/ 18 h 20"/>
                <a:gd name="T10" fmla="*/ 9 w 47"/>
                <a:gd name="T11" fmla="*/ 20 h 20"/>
                <a:gd name="T12" fmla="*/ 9 w 47"/>
                <a:gd name="T13" fmla="*/ 20 h 20"/>
                <a:gd name="T14" fmla="*/ 25 w 47"/>
                <a:gd name="T15" fmla="*/ 16 h 20"/>
                <a:gd name="T16" fmla="*/ 43 w 47"/>
                <a:gd name="T17" fmla="*/ 9 h 20"/>
                <a:gd name="T18" fmla="*/ 43 w 47"/>
                <a:gd name="T19" fmla="*/ 9 h 20"/>
                <a:gd name="T20" fmla="*/ 47 w 47"/>
                <a:gd name="T21" fmla="*/ 4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9"/>
                  </a:moveTo>
                  <a:lnTo>
                    <a:pt x="4" y="9"/>
                  </a:lnTo>
                  <a:lnTo>
                    <a:pt x="0" y="13"/>
                  </a:lnTo>
                  <a:lnTo>
                    <a:pt x="0" y="16"/>
                  </a:lnTo>
                  <a:lnTo>
                    <a:pt x="2" y="18"/>
                  </a:lnTo>
                  <a:lnTo>
                    <a:pt x="9" y="20"/>
                  </a:lnTo>
                  <a:lnTo>
                    <a:pt x="25" y="16"/>
                  </a:lnTo>
                  <a:lnTo>
                    <a:pt x="43" y="9"/>
                  </a:lnTo>
                  <a:lnTo>
                    <a:pt x="47" y="4"/>
                  </a:lnTo>
                  <a:lnTo>
                    <a:pt x="47" y="2"/>
                  </a:lnTo>
                  <a:lnTo>
                    <a:pt x="45" y="0"/>
                  </a:lnTo>
                  <a:lnTo>
                    <a:pt x="38"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5" name="Freeform 3022">
              <a:extLst>
                <a:ext uri="{FF2B5EF4-FFF2-40B4-BE49-F238E27FC236}">
                  <a16:creationId xmlns:a16="http://schemas.microsoft.com/office/drawing/2014/main" xmlns="" id="{21B81AA2-540E-7F4C-B506-89181F726175}"/>
                </a:ext>
              </a:extLst>
            </p:cNvPr>
            <p:cNvSpPr>
              <a:spLocks/>
            </p:cNvSpPr>
            <p:nvPr/>
          </p:nvSpPr>
          <p:spPr bwMode="auto">
            <a:xfrm>
              <a:off x="2227" y="3080"/>
              <a:ext cx="47" cy="20"/>
            </a:xfrm>
            <a:custGeom>
              <a:avLst/>
              <a:gdLst>
                <a:gd name="T0" fmla="*/ 4 w 47"/>
                <a:gd name="T1" fmla="*/ 9 h 20"/>
                <a:gd name="T2" fmla="*/ 4 w 47"/>
                <a:gd name="T3" fmla="*/ 9 h 20"/>
                <a:gd name="T4" fmla="*/ 0 w 47"/>
                <a:gd name="T5" fmla="*/ 13 h 20"/>
                <a:gd name="T6" fmla="*/ 0 w 47"/>
                <a:gd name="T7" fmla="*/ 18 h 20"/>
                <a:gd name="T8" fmla="*/ 2 w 47"/>
                <a:gd name="T9" fmla="*/ 20 h 20"/>
                <a:gd name="T10" fmla="*/ 9 w 47"/>
                <a:gd name="T11" fmla="*/ 20 h 20"/>
                <a:gd name="T12" fmla="*/ 9 w 47"/>
                <a:gd name="T13" fmla="*/ 20 h 20"/>
                <a:gd name="T14" fmla="*/ 27 w 47"/>
                <a:gd name="T15" fmla="*/ 16 h 20"/>
                <a:gd name="T16" fmla="*/ 42 w 47"/>
                <a:gd name="T17" fmla="*/ 9 h 20"/>
                <a:gd name="T18" fmla="*/ 42 w 47"/>
                <a:gd name="T19" fmla="*/ 9 h 20"/>
                <a:gd name="T20" fmla="*/ 47 w 47"/>
                <a:gd name="T21" fmla="*/ 4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9"/>
                  </a:moveTo>
                  <a:lnTo>
                    <a:pt x="4" y="9"/>
                  </a:lnTo>
                  <a:lnTo>
                    <a:pt x="0" y="13"/>
                  </a:lnTo>
                  <a:lnTo>
                    <a:pt x="0" y="18"/>
                  </a:lnTo>
                  <a:lnTo>
                    <a:pt x="2" y="20"/>
                  </a:lnTo>
                  <a:lnTo>
                    <a:pt x="9" y="20"/>
                  </a:lnTo>
                  <a:lnTo>
                    <a:pt x="27" y="16"/>
                  </a:lnTo>
                  <a:lnTo>
                    <a:pt x="42" y="9"/>
                  </a:lnTo>
                  <a:lnTo>
                    <a:pt x="47" y="4"/>
                  </a:lnTo>
                  <a:lnTo>
                    <a:pt x="47" y="2"/>
                  </a:lnTo>
                  <a:lnTo>
                    <a:pt x="45" y="0"/>
                  </a:lnTo>
                  <a:lnTo>
                    <a:pt x="38"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6" name="Freeform 3023">
              <a:extLst>
                <a:ext uri="{FF2B5EF4-FFF2-40B4-BE49-F238E27FC236}">
                  <a16:creationId xmlns:a16="http://schemas.microsoft.com/office/drawing/2014/main" xmlns="" id="{949C09DD-35DC-1E43-A6CA-7EC356433185}"/>
                </a:ext>
              </a:extLst>
            </p:cNvPr>
            <p:cNvSpPr>
              <a:spLocks/>
            </p:cNvSpPr>
            <p:nvPr/>
          </p:nvSpPr>
          <p:spPr bwMode="auto">
            <a:xfrm>
              <a:off x="2227" y="3080"/>
              <a:ext cx="47" cy="20"/>
            </a:xfrm>
            <a:custGeom>
              <a:avLst/>
              <a:gdLst>
                <a:gd name="T0" fmla="*/ 4 w 47"/>
                <a:gd name="T1" fmla="*/ 9 h 20"/>
                <a:gd name="T2" fmla="*/ 4 w 47"/>
                <a:gd name="T3" fmla="*/ 9 h 20"/>
                <a:gd name="T4" fmla="*/ 0 w 47"/>
                <a:gd name="T5" fmla="*/ 13 h 20"/>
                <a:gd name="T6" fmla="*/ 0 w 47"/>
                <a:gd name="T7" fmla="*/ 18 h 20"/>
                <a:gd name="T8" fmla="*/ 2 w 47"/>
                <a:gd name="T9" fmla="*/ 20 h 20"/>
                <a:gd name="T10" fmla="*/ 9 w 47"/>
                <a:gd name="T11" fmla="*/ 20 h 20"/>
                <a:gd name="T12" fmla="*/ 9 w 47"/>
                <a:gd name="T13" fmla="*/ 20 h 20"/>
                <a:gd name="T14" fmla="*/ 27 w 47"/>
                <a:gd name="T15" fmla="*/ 16 h 20"/>
                <a:gd name="T16" fmla="*/ 42 w 47"/>
                <a:gd name="T17" fmla="*/ 9 h 20"/>
                <a:gd name="T18" fmla="*/ 42 w 47"/>
                <a:gd name="T19" fmla="*/ 9 h 20"/>
                <a:gd name="T20" fmla="*/ 47 w 47"/>
                <a:gd name="T21" fmla="*/ 4 h 20"/>
                <a:gd name="T22" fmla="*/ 47 w 47"/>
                <a:gd name="T23" fmla="*/ 2 h 20"/>
                <a:gd name="T24" fmla="*/ 45 w 47"/>
                <a:gd name="T25" fmla="*/ 0 h 20"/>
                <a:gd name="T26" fmla="*/ 38 w 47"/>
                <a:gd name="T27" fmla="*/ 0 h 20"/>
                <a:gd name="T28" fmla="*/ 38 w 47"/>
                <a:gd name="T29" fmla="*/ 0 h 20"/>
                <a:gd name="T30" fmla="*/ 20 w 47"/>
                <a:gd name="T31" fmla="*/ 2 h 20"/>
                <a:gd name="T32" fmla="*/ 4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9"/>
                  </a:moveTo>
                  <a:lnTo>
                    <a:pt x="4" y="9"/>
                  </a:lnTo>
                  <a:lnTo>
                    <a:pt x="0" y="13"/>
                  </a:lnTo>
                  <a:lnTo>
                    <a:pt x="0" y="18"/>
                  </a:lnTo>
                  <a:lnTo>
                    <a:pt x="2" y="20"/>
                  </a:lnTo>
                  <a:lnTo>
                    <a:pt x="9" y="20"/>
                  </a:lnTo>
                  <a:lnTo>
                    <a:pt x="27" y="16"/>
                  </a:lnTo>
                  <a:lnTo>
                    <a:pt x="42" y="9"/>
                  </a:lnTo>
                  <a:lnTo>
                    <a:pt x="47" y="4"/>
                  </a:lnTo>
                  <a:lnTo>
                    <a:pt x="47" y="2"/>
                  </a:lnTo>
                  <a:lnTo>
                    <a:pt x="45" y="0"/>
                  </a:lnTo>
                  <a:lnTo>
                    <a:pt x="38"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7" name="Freeform 3024">
              <a:extLst>
                <a:ext uri="{FF2B5EF4-FFF2-40B4-BE49-F238E27FC236}">
                  <a16:creationId xmlns:a16="http://schemas.microsoft.com/office/drawing/2014/main" xmlns="" id="{F0F54F37-A637-5940-89BB-A5A080D916D2}"/>
                </a:ext>
              </a:extLst>
            </p:cNvPr>
            <p:cNvSpPr>
              <a:spLocks/>
            </p:cNvSpPr>
            <p:nvPr/>
          </p:nvSpPr>
          <p:spPr bwMode="auto">
            <a:xfrm>
              <a:off x="2186" y="3080"/>
              <a:ext cx="50" cy="20"/>
            </a:xfrm>
            <a:custGeom>
              <a:avLst/>
              <a:gdLst>
                <a:gd name="T0" fmla="*/ 5 w 50"/>
                <a:gd name="T1" fmla="*/ 11 h 20"/>
                <a:gd name="T2" fmla="*/ 5 w 50"/>
                <a:gd name="T3" fmla="*/ 11 h 20"/>
                <a:gd name="T4" fmla="*/ 0 w 50"/>
                <a:gd name="T5" fmla="*/ 13 h 20"/>
                <a:gd name="T6" fmla="*/ 0 w 50"/>
                <a:gd name="T7" fmla="*/ 18 h 20"/>
                <a:gd name="T8" fmla="*/ 2 w 50"/>
                <a:gd name="T9" fmla="*/ 20 h 20"/>
                <a:gd name="T10" fmla="*/ 9 w 50"/>
                <a:gd name="T11" fmla="*/ 20 h 20"/>
                <a:gd name="T12" fmla="*/ 9 w 50"/>
                <a:gd name="T13" fmla="*/ 20 h 20"/>
                <a:gd name="T14" fmla="*/ 27 w 50"/>
                <a:gd name="T15" fmla="*/ 18 h 20"/>
                <a:gd name="T16" fmla="*/ 45 w 50"/>
                <a:gd name="T17" fmla="*/ 9 h 20"/>
                <a:gd name="T18" fmla="*/ 45 w 50"/>
                <a:gd name="T19" fmla="*/ 9 h 20"/>
                <a:gd name="T20" fmla="*/ 50 w 50"/>
                <a:gd name="T21" fmla="*/ 7 h 20"/>
                <a:gd name="T22" fmla="*/ 50 w 50"/>
                <a:gd name="T23" fmla="*/ 2 h 20"/>
                <a:gd name="T24" fmla="*/ 47 w 50"/>
                <a:gd name="T25" fmla="*/ 0 h 20"/>
                <a:gd name="T26" fmla="*/ 41 w 50"/>
                <a:gd name="T27" fmla="*/ 0 h 20"/>
                <a:gd name="T28" fmla="*/ 41 w 50"/>
                <a:gd name="T29" fmla="*/ 0 h 20"/>
                <a:gd name="T30" fmla="*/ 23 w 50"/>
                <a:gd name="T31" fmla="*/ 2 h 20"/>
                <a:gd name="T32" fmla="*/ 5 w 5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0">
                  <a:moveTo>
                    <a:pt x="5" y="11"/>
                  </a:moveTo>
                  <a:lnTo>
                    <a:pt x="5" y="11"/>
                  </a:lnTo>
                  <a:lnTo>
                    <a:pt x="0" y="13"/>
                  </a:lnTo>
                  <a:lnTo>
                    <a:pt x="0" y="18"/>
                  </a:lnTo>
                  <a:lnTo>
                    <a:pt x="2" y="20"/>
                  </a:lnTo>
                  <a:lnTo>
                    <a:pt x="9" y="20"/>
                  </a:lnTo>
                  <a:lnTo>
                    <a:pt x="27" y="18"/>
                  </a:lnTo>
                  <a:lnTo>
                    <a:pt x="45" y="9"/>
                  </a:lnTo>
                  <a:lnTo>
                    <a:pt x="50" y="7"/>
                  </a:lnTo>
                  <a:lnTo>
                    <a:pt x="50" y="2"/>
                  </a:lnTo>
                  <a:lnTo>
                    <a:pt x="47" y="0"/>
                  </a:lnTo>
                  <a:lnTo>
                    <a:pt x="41" y="0"/>
                  </a:lnTo>
                  <a:lnTo>
                    <a:pt x="23" y="2"/>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8" name="Freeform 3025">
              <a:extLst>
                <a:ext uri="{FF2B5EF4-FFF2-40B4-BE49-F238E27FC236}">
                  <a16:creationId xmlns:a16="http://schemas.microsoft.com/office/drawing/2014/main" xmlns="" id="{44982B00-7DF2-794F-B3BB-884F6727F1F3}"/>
                </a:ext>
              </a:extLst>
            </p:cNvPr>
            <p:cNvSpPr>
              <a:spLocks/>
            </p:cNvSpPr>
            <p:nvPr/>
          </p:nvSpPr>
          <p:spPr bwMode="auto">
            <a:xfrm>
              <a:off x="2186" y="3080"/>
              <a:ext cx="50" cy="20"/>
            </a:xfrm>
            <a:custGeom>
              <a:avLst/>
              <a:gdLst>
                <a:gd name="T0" fmla="*/ 5 w 50"/>
                <a:gd name="T1" fmla="*/ 11 h 20"/>
                <a:gd name="T2" fmla="*/ 5 w 50"/>
                <a:gd name="T3" fmla="*/ 11 h 20"/>
                <a:gd name="T4" fmla="*/ 0 w 50"/>
                <a:gd name="T5" fmla="*/ 13 h 20"/>
                <a:gd name="T6" fmla="*/ 0 w 50"/>
                <a:gd name="T7" fmla="*/ 18 h 20"/>
                <a:gd name="T8" fmla="*/ 2 w 50"/>
                <a:gd name="T9" fmla="*/ 20 h 20"/>
                <a:gd name="T10" fmla="*/ 9 w 50"/>
                <a:gd name="T11" fmla="*/ 20 h 20"/>
                <a:gd name="T12" fmla="*/ 9 w 50"/>
                <a:gd name="T13" fmla="*/ 20 h 20"/>
                <a:gd name="T14" fmla="*/ 27 w 50"/>
                <a:gd name="T15" fmla="*/ 18 h 20"/>
                <a:gd name="T16" fmla="*/ 45 w 50"/>
                <a:gd name="T17" fmla="*/ 9 h 20"/>
                <a:gd name="T18" fmla="*/ 45 w 50"/>
                <a:gd name="T19" fmla="*/ 9 h 20"/>
                <a:gd name="T20" fmla="*/ 50 w 50"/>
                <a:gd name="T21" fmla="*/ 7 h 20"/>
                <a:gd name="T22" fmla="*/ 50 w 50"/>
                <a:gd name="T23" fmla="*/ 2 h 20"/>
                <a:gd name="T24" fmla="*/ 47 w 50"/>
                <a:gd name="T25" fmla="*/ 0 h 20"/>
                <a:gd name="T26" fmla="*/ 41 w 50"/>
                <a:gd name="T27" fmla="*/ 0 h 20"/>
                <a:gd name="T28" fmla="*/ 41 w 50"/>
                <a:gd name="T29" fmla="*/ 0 h 20"/>
                <a:gd name="T30" fmla="*/ 23 w 50"/>
                <a:gd name="T31" fmla="*/ 2 h 20"/>
                <a:gd name="T32" fmla="*/ 5 w 5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0">
                  <a:moveTo>
                    <a:pt x="5" y="11"/>
                  </a:moveTo>
                  <a:lnTo>
                    <a:pt x="5" y="11"/>
                  </a:lnTo>
                  <a:lnTo>
                    <a:pt x="0" y="13"/>
                  </a:lnTo>
                  <a:lnTo>
                    <a:pt x="0" y="18"/>
                  </a:lnTo>
                  <a:lnTo>
                    <a:pt x="2" y="20"/>
                  </a:lnTo>
                  <a:lnTo>
                    <a:pt x="9" y="20"/>
                  </a:lnTo>
                  <a:lnTo>
                    <a:pt x="27" y="18"/>
                  </a:lnTo>
                  <a:lnTo>
                    <a:pt x="45" y="9"/>
                  </a:lnTo>
                  <a:lnTo>
                    <a:pt x="50" y="7"/>
                  </a:lnTo>
                  <a:lnTo>
                    <a:pt x="50" y="2"/>
                  </a:lnTo>
                  <a:lnTo>
                    <a:pt x="47" y="0"/>
                  </a:lnTo>
                  <a:lnTo>
                    <a:pt x="41" y="0"/>
                  </a:lnTo>
                  <a:lnTo>
                    <a:pt x="23" y="2"/>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09" name="Freeform 3026">
              <a:extLst>
                <a:ext uri="{FF2B5EF4-FFF2-40B4-BE49-F238E27FC236}">
                  <a16:creationId xmlns:a16="http://schemas.microsoft.com/office/drawing/2014/main" xmlns="" id="{D1F22597-766A-E64D-B938-AB82C29FB7AE}"/>
                </a:ext>
              </a:extLst>
            </p:cNvPr>
            <p:cNvSpPr>
              <a:spLocks/>
            </p:cNvSpPr>
            <p:nvPr/>
          </p:nvSpPr>
          <p:spPr bwMode="auto">
            <a:xfrm>
              <a:off x="2146" y="3080"/>
              <a:ext cx="51" cy="20"/>
            </a:xfrm>
            <a:custGeom>
              <a:avLst/>
              <a:gdLst>
                <a:gd name="T0" fmla="*/ 4 w 51"/>
                <a:gd name="T1" fmla="*/ 11 h 20"/>
                <a:gd name="T2" fmla="*/ 4 w 51"/>
                <a:gd name="T3" fmla="*/ 11 h 20"/>
                <a:gd name="T4" fmla="*/ 0 w 51"/>
                <a:gd name="T5" fmla="*/ 13 h 20"/>
                <a:gd name="T6" fmla="*/ 0 w 51"/>
                <a:gd name="T7" fmla="*/ 18 h 20"/>
                <a:gd name="T8" fmla="*/ 2 w 51"/>
                <a:gd name="T9" fmla="*/ 20 h 20"/>
                <a:gd name="T10" fmla="*/ 9 w 51"/>
                <a:gd name="T11" fmla="*/ 20 h 20"/>
                <a:gd name="T12" fmla="*/ 9 w 51"/>
                <a:gd name="T13" fmla="*/ 20 h 20"/>
                <a:gd name="T14" fmla="*/ 29 w 51"/>
                <a:gd name="T15" fmla="*/ 18 h 20"/>
                <a:gd name="T16" fmla="*/ 45 w 51"/>
                <a:gd name="T17" fmla="*/ 11 h 20"/>
                <a:gd name="T18" fmla="*/ 45 w 51"/>
                <a:gd name="T19" fmla="*/ 11 h 20"/>
                <a:gd name="T20" fmla="*/ 49 w 51"/>
                <a:gd name="T21" fmla="*/ 7 h 20"/>
                <a:gd name="T22" fmla="*/ 51 w 51"/>
                <a:gd name="T23" fmla="*/ 2 h 20"/>
                <a:gd name="T24" fmla="*/ 47 w 51"/>
                <a:gd name="T25" fmla="*/ 0 h 20"/>
                <a:gd name="T26" fmla="*/ 40 w 51"/>
                <a:gd name="T27" fmla="*/ 0 h 20"/>
                <a:gd name="T28" fmla="*/ 40 w 51"/>
                <a:gd name="T29" fmla="*/ 0 h 20"/>
                <a:gd name="T30" fmla="*/ 22 w 51"/>
                <a:gd name="T31" fmla="*/ 2 h 20"/>
                <a:gd name="T32" fmla="*/ 4 w 5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0">
                  <a:moveTo>
                    <a:pt x="4" y="11"/>
                  </a:moveTo>
                  <a:lnTo>
                    <a:pt x="4" y="11"/>
                  </a:lnTo>
                  <a:lnTo>
                    <a:pt x="0" y="13"/>
                  </a:lnTo>
                  <a:lnTo>
                    <a:pt x="0" y="18"/>
                  </a:lnTo>
                  <a:lnTo>
                    <a:pt x="2" y="20"/>
                  </a:lnTo>
                  <a:lnTo>
                    <a:pt x="9" y="20"/>
                  </a:lnTo>
                  <a:lnTo>
                    <a:pt x="29" y="18"/>
                  </a:lnTo>
                  <a:lnTo>
                    <a:pt x="45" y="11"/>
                  </a:lnTo>
                  <a:lnTo>
                    <a:pt x="49" y="7"/>
                  </a:lnTo>
                  <a:lnTo>
                    <a:pt x="51" y="2"/>
                  </a:lnTo>
                  <a:lnTo>
                    <a:pt x="47" y="0"/>
                  </a:lnTo>
                  <a:lnTo>
                    <a:pt x="40" y="0"/>
                  </a:lnTo>
                  <a:lnTo>
                    <a:pt x="22"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0" name="Freeform 3027">
              <a:extLst>
                <a:ext uri="{FF2B5EF4-FFF2-40B4-BE49-F238E27FC236}">
                  <a16:creationId xmlns:a16="http://schemas.microsoft.com/office/drawing/2014/main" xmlns="" id="{802A00B4-969F-5445-93ED-5C61487A987D}"/>
                </a:ext>
              </a:extLst>
            </p:cNvPr>
            <p:cNvSpPr>
              <a:spLocks/>
            </p:cNvSpPr>
            <p:nvPr/>
          </p:nvSpPr>
          <p:spPr bwMode="auto">
            <a:xfrm>
              <a:off x="2146" y="3080"/>
              <a:ext cx="51" cy="20"/>
            </a:xfrm>
            <a:custGeom>
              <a:avLst/>
              <a:gdLst>
                <a:gd name="T0" fmla="*/ 4 w 51"/>
                <a:gd name="T1" fmla="*/ 11 h 20"/>
                <a:gd name="T2" fmla="*/ 4 w 51"/>
                <a:gd name="T3" fmla="*/ 11 h 20"/>
                <a:gd name="T4" fmla="*/ 0 w 51"/>
                <a:gd name="T5" fmla="*/ 13 h 20"/>
                <a:gd name="T6" fmla="*/ 0 w 51"/>
                <a:gd name="T7" fmla="*/ 18 h 20"/>
                <a:gd name="T8" fmla="*/ 2 w 51"/>
                <a:gd name="T9" fmla="*/ 20 h 20"/>
                <a:gd name="T10" fmla="*/ 9 w 51"/>
                <a:gd name="T11" fmla="*/ 20 h 20"/>
                <a:gd name="T12" fmla="*/ 9 w 51"/>
                <a:gd name="T13" fmla="*/ 20 h 20"/>
                <a:gd name="T14" fmla="*/ 29 w 51"/>
                <a:gd name="T15" fmla="*/ 18 h 20"/>
                <a:gd name="T16" fmla="*/ 45 w 51"/>
                <a:gd name="T17" fmla="*/ 11 h 20"/>
                <a:gd name="T18" fmla="*/ 45 w 51"/>
                <a:gd name="T19" fmla="*/ 11 h 20"/>
                <a:gd name="T20" fmla="*/ 49 w 51"/>
                <a:gd name="T21" fmla="*/ 7 h 20"/>
                <a:gd name="T22" fmla="*/ 51 w 51"/>
                <a:gd name="T23" fmla="*/ 2 h 20"/>
                <a:gd name="T24" fmla="*/ 47 w 51"/>
                <a:gd name="T25" fmla="*/ 0 h 20"/>
                <a:gd name="T26" fmla="*/ 40 w 51"/>
                <a:gd name="T27" fmla="*/ 0 h 20"/>
                <a:gd name="T28" fmla="*/ 40 w 51"/>
                <a:gd name="T29" fmla="*/ 0 h 20"/>
                <a:gd name="T30" fmla="*/ 22 w 51"/>
                <a:gd name="T31" fmla="*/ 2 h 20"/>
                <a:gd name="T32" fmla="*/ 4 w 5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0">
                  <a:moveTo>
                    <a:pt x="4" y="11"/>
                  </a:moveTo>
                  <a:lnTo>
                    <a:pt x="4" y="11"/>
                  </a:lnTo>
                  <a:lnTo>
                    <a:pt x="0" y="13"/>
                  </a:lnTo>
                  <a:lnTo>
                    <a:pt x="0" y="18"/>
                  </a:lnTo>
                  <a:lnTo>
                    <a:pt x="2" y="20"/>
                  </a:lnTo>
                  <a:lnTo>
                    <a:pt x="9" y="20"/>
                  </a:lnTo>
                  <a:lnTo>
                    <a:pt x="29" y="18"/>
                  </a:lnTo>
                  <a:lnTo>
                    <a:pt x="45" y="11"/>
                  </a:lnTo>
                  <a:lnTo>
                    <a:pt x="49" y="7"/>
                  </a:lnTo>
                  <a:lnTo>
                    <a:pt x="51" y="2"/>
                  </a:lnTo>
                  <a:lnTo>
                    <a:pt x="47" y="0"/>
                  </a:lnTo>
                  <a:lnTo>
                    <a:pt x="40" y="0"/>
                  </a:lnTo>
                  <a:lnTo>
                    <a:pt x="22"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1" name="Freeform 3028">
              <a:extLst>
                <a:ext uri="{FF2B5EF4-FFF2-40B4-BE49-F238E27FC236}">
                  <a16:creationId xmlns:a16="http://schemas.microsoft.com/office/drawing/2014/main" xmlns="" id="{60DAE822-4A56-7244-A2E1-A9C939F7290E}"/>
                </a:ext>
              </a:extLst>
            </p:cNvPr>
            <p:cNvSpPr>
              <a:spLocks/>
            </p:cNvSpPr>
            <p:nvPr/>
          </p:nvSpPr>
          <p:spPr bwMode="auto">
            <a:xfrm>
              <a:off x="2103" y="3080"/>
              <a:ext cx="54" cy="20"/>
            </a:xfrm>
            <a:custGeom>
              <a:avLst/>
              <a:gdLst>
                <a:gd name="T0" fmla="*/ 7 w 54"/>
                <a:gd name="T1" fmla="*/ 11 h 20"/>
                <a:gd name="T2" fmla="*/ 7 w 54"/>
                <a:gd name="T3" fmla="*/ 11 h 20"/>
                <a:gd name="T4" fmla="*/ 2 w 54"/>
                <a:gd name="T5" fmla="*/ 16 h 20"/>
                <a:gd name="T6" fmla="*/ 0 w 54"/>
                <a:gd name="T7" fmla="*/ 18 h 20"/>
                <a:gd name="T8" fmla="*/ 4 w 54"/>
                <a:gd name="T9" fmla="*/ 20 h 20"/>
                <a:gd name="T10" fmla="*/ 11 w 54"/>
                <a:gd name="T11" fmla="*/ 20 h 20"/>
                <a:gd name="T12" fmla="*/ 11 w 54"/>
                <a:gd name="T13" fmla="*/ 20 h 20"/>
                <a:gd name="T14" fmla="*/ 29 w 54"/>
                <a:gd name="T15" fmla="*/ 18 h 20"/>
                <a:gd name="T16" fmla="*/ 47 w 54"/>
                <a:gd name="T17" fmla="*/ 11 h 20"/>
                <a:gd name="T18" fmla="*/ 47 w 54"/>
                <a:gd name="T19" fmla="*/ 11 h 20"/>
                <a:gd name="T20" fmla="*/ 52 w 54"/>
                <a:gd name="T21" fmla="*/ 7 h 20"/>
                <a:gd name="T22" fmla="*/ 54 w 54"/>
                <a:gd name="T23" fmla="*/ 4 h 20"/>
                <a:gd name="T24" fmla="*/ 49 w 54"/>
                <a:gd name="T25" fmla="*/ 2 h 20"/>
                <a:gd name="T26" fmla="*/ 43 w 54"/>
                <a:gd name="T27" fmla="*/ 0 h 20"/>
                <a:gd name="T28" fmla="*/ 43 w 54"/>
                <a:gd name="T29" fmla="*/ 0 h 20"/>
                <a:gd name="T30" fmla="*/ 22 w 54"/>
                <a:gd name="T31" fmla="*/ 4 h 20"/>
                <a:gd name="T32" fmla="*/ 13 w 54"/>
                <a:gd name="T33" fmla="*/ 7 h 20"/>
                <a:gd name="T34" fmla="*/ 7 w 5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0">
                  <a:moveTo>
                    <a:pt x="7" y="11"/>
                  </a:moveTo>
                  <a:lnTo>
                    <a:pt x="7" y="11"/>
                  </a:lnTo>
                  <a:lnTo>
                    <a:pt x="2" y="16"/>
                  </a:lnTo>
                  <a:lnTo>
                    <a:pt x="0" y="18"/>
                  </a:lnTo>
                  <a:lnTo>
                    <a:pt x="4" y="20"/>
                  </a:lnTo>
                  <a:lnTo>
                    <a:pt x="11" y="20"/>
                  </a:lnTo>
                  <a:lnTo>
                    <a:pt x="29" y="18"/>
                  </a:lnTo>
                  <a:lnTo>
                    <a:pt x="47" y="11"/>
                  </a:lnTo>
                  <a:lnTo>
                    <a:pt x="52" y="7"/>
                  </a:lnTo>
                  <a:lnTo>
                    <a:pt x="54" y="4"/>
                  </a:lnTo>
                  <a:lnTo>
                    <a:pt x="49" y="2"/>
                  </a:lnTo>
                  <a:lnTo>
                    <a:pt x="43" y="0"/>
                  </a:lnTo>
                  <a:lnTo>
                    <a:pt x="22" y="4"/>
                  </a:lnTo>
                  <a:lnTo>
                    <a:pt x="13"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2" name="Freeform 3029">
              <a:extLst>
                <a:ext uri="{FF2B5EF4-FFF2-40B4-BE49-F238E27FC236}">
                  <a16:creationId xmlns:a16="http://schemas.microsoft.com/office/drawing/2014/main" xmlns="" id="{3C13E802-1341-9043-BC25-5F3289F66DAE}"/>
                </a:ext>
              </a:extLst>
            </p:cNvPr>
            <p:cNvSpPr>
              <a:spLocks/>
            </p:cNvSpPr>
            <p:nvPr/>
          </p:nvSpPr>
          <p:spPr bwMode="auto">
            <a:xfrm>
              <a:off x="2103" y="3080"/>
              <a:ext cx="54" cy="20"/>
            </a:xfrm>
            <a:custGeom>
              <a:avLst/>
              <a:gdLst>
                <a:gd name="T0" fmla="*/ 7 w 54"/>
                <a:gd name="T1" fmla="*/ 11 h 20"/>
                <a:gd name="T2" fmla="*/ 7 w 54"/>
                <a:gd name="T3" fmla="*/ 11 h 20"/>
                <a:gd name="T4" fmla="*/ 2 w 54"/>
                <a:gd name="T5" fmla="*/ 16 h 20"/>
                <a:gd name="T6" fmla="*/ 0 w 54"/>
                <a:gd name="T7" fmla="*/ 18 h 20"/>
                <a:gd name="T8" fmla="*/ 4 w 54"/>
                <a:gd name="T9" fmla="*/ 20 h 20"/>
                <a:gd name="T10" fmla="*/ 11 w 54"/>
                <a:gd name="T11" fmla="*/ 20 h 20"/>
                <a:gd name="T12" fmla="*/ 11 w 54"/>
                <a:gd name="T13" fmla="*/ 20 h 20"/>
                <a:gd name="T14" fmla="*/ 29 w 54"/>
                <a:gd name="T15" fmla="*/ 18 h 20"/>
                <a:gd name="T16" fmla="*/ 47 w 54"/>
                <a:gd name="T17" fmla="*/ 11 h 20"/>
                <a:gd name="T18" fmla="*/ 47 w 54"/>
                <a:gd name="T19" fmla="*/ 11 h 20"/>
                <a:gd name="T20" fmla="*/ 52 w 54"/>
                <a:gd name="T21" fmla="*/ 7 h 20"/>
                <a:gd name="T22" fmla="*/ 54 w 54"/>
                <a:gd name="T23" fmla="*/ 4 h 20"/>
                <a:gd name="T24" fmla="*/ 49 w 54"/>
                <a:gd name="T25" fmla="*/ 2 h 20"/>
                <a:gd name="T26" fmla="*/ 43 w 54"/>
                <a:gd name="T27" fmla="*/ 0 h 20"/>
                <a:gd name="T28" fmla="*/ 43 w 54"/>
                <a:gd name="T29" fmla="*/ 0 h 20"/>
                <a:gd name="T30" fmla="*/ 22 w 54"/>
                <a:gd name="T31" fmla="*/ 4 h 20"/>
                <a:gd name="T32" fmla="*/ 13 w 54"/>
                <a:gd name="T33" fmla="*/ 7 h 20"/>
                <a:gd name="T34" fmla="*/ 7 w 5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0">
                  <a:moveTo>
                    <a:pt x="7" y="11"/>
                  </a:moveTo>
                  <a:lnTo>
                    <a:pt x="7" y="11"/>
                  </a:lnTo>
                  <a:lnTo>
                    <a:pt x="2" y="16"/>
                  </a:lnTo>
                  <a:lnTo>
                    <a:pt x="0" y="18"/>
                  </a:lnTo>
                  <a:lnTo>
                    <a:pt x="4" y="20"/>
                  </a:lnTo>
                  <a:lnTo>
                    <a:pt x="11" y="20"/>
                  </a:lnTo>
                  <a:lnTo>
                    <a:pt x="29" y="18"/>
                  </a:lnTo>
                  <a:lnTo>
                    <a:pt x="47" y="11"/>
                  </a:lnTo>
                  <a:lnTo>
                    <a:pt x="52" y="7"/>
                  </a:lnTo>
                  <a:lnTo>
                    <a:pt x="54" y="4"/>
                  </a:lnTo>
                  <a:lnTo>
                    <a:pt x="49" y="2"/>
                  </a:lnTo>
                  <a:lnTo>
                    <a:pt x="43" y="0"/>
                  </a:lnTo>
                  <a:lnTo>
                    <a:pt x="22" y="4"/>
                  </a:lnTo>
                  <a:lnTo>
                    <a:pt x="13"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3" name="Freeform 3030">
              <a:extLst>
                <a:ext uri="{FF2B5EF4-FFF2-40B4-BE49-F238E27FC236}">
                  <a16:creationId xmlns:a16="http://schemas.microsoft.com/office/drawing/2014/main" xmlns="" id="{F5EB7A02-F6CF-E144-9FBF-5CBBE3EC59A7}"/>
                </a:ext>
              </a:extLst>
            </p:cNvPr>
            <p:cNvSpPr>
              <a:spLocks/>
            </p:cNvSpPr>
            <p:nvPr/>
          </p:nvSpPr>
          <p:spPr bwMode="auto">
            <a:xfrm>
              <a:off x="2060" y="3080"/>
              <a:ext cx="54" cy="22"/>
            </a:xfrm>
            <a:custGeom>
              <a:avLst/>
              <a:gdLst>
                <a:gd name="T0" fmla="*/ 5 w 54"/>
                <a:gd name="T1" fmla="*/ 11 h 22"/>
                <a:gd name="T2" fmla="*/ 5 w 54"/>
                <a:gd name="T3" fmla="*/ 11 h 22"/>
                <a:gd name="T4" fmla="*/ 0 w 54"/>
                <a:gd name="T5" fmla="*/ 16 h 22"/>
                <a:gd name="T6" fmla="*/ 0 w 54"/>
                <a:gd name="T7" fmla="*/ 18 h 22"/>
                <a:gd name="T8" fmla="*/ 5 w 54"/>
                <a:gd name="T9" fmla="*/ 20 h 22"/>
                <a:gd name="T10" fmla="*/ 11 w 54"/>
                <a:gd name="T11" fmla="*/ 22 h 22"/>
                <a:gd name="T12" fmla="*/ 11 w 54"/>
                <a:gd name="T13" fmla="*/ 22 h 22"/>
                <a:gd name="T14" fmla="*/ 32 w 54"/>
                <a:gd name="T15" fmla="*/ 18 h 22"/>
                <a:gd name="T16" fmla="*/ 41 w 54"/>
                <a:gd name="T17" fmla="*/ 16 h 22"/>
                <a:gd name="T18" fmla="*/ 50 w 54"/>
                <a:gd name="T19" fmla="*/ 11 h 22"/>
                <a:gd name="T20" fmla="*/ 50 w 54"/>
                <a:gd name="T21" fmla="*/ 11 h 22"/>
                <a:gd name="T22" fmla="*/ 54 w 54"/>
                <a:gd name="T23" fmla="*/ 7 h 22"/>
                <a:gd name="T24" fmla="*/ 54 w 54"/>
                <a:gd name="T25" fmla="*/ 4 h 22"/>
                <a:gd name="T26" fmla="*/ 50 w 54"/>
                <a:gd name="T27" fmla="*/ 2 h 22"/>
                <a:gd name="T28" fmla="*/ 43 w 54"/>
                <a:gd name="T29" fmla="*/ 0 h 22"/>
                <a:gd name="T30" fmla="*/ 43 w 54"/>
                <a:gd name="T31" fmla="*/ 0 h 22"/>
                <a:gd name="T32" fmla="*/ 23 w 54"/>
                <a:gd name="T33" fmla="*/ 4 h 22"/>
                <a:gd name="T34" fmla="*/ 14 w 54"/>
                <a:gd name="T35" fmla="*/ 7 h 22"/>
                <a:gd name="T36" fmla="*/ 5 w 54"/>
                <a:gd name="T37" fmla="*/ 1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2">
                  <a:moveTo>
                    <a:pt x="5" y="11"/>
                  </a:moveTo>
                  <a:lnTo>
                    <a:pt x="5" y="11"/>
                  </a:lnTo>
                  <a:lnTo>
                    <a:pt x="0" y="16"/>
                  </a:lnTo>
                  <a:lnTo>
                    <a:pt x="0" y="18"/>
                  </a:lnTo>
                  <a:lnTo>
                    <a:pt x="5" y="20"/>
                  </a:lnTo>
                  <a:lnTo>
                    <a:pt x="11" y="22"/>
                  </a:lnTo>
                  <a:lnTo>
                    <a:pt x="32" y="18"/>
                  </a:lnTo>
                  <a:lnTo>
                    <a:pt x="41" y="16"/>
                  </a:lnTo>
                  <a:lnTo>
                    <a:pt x="50" y="11"/>
                  </a:lnTo>
                  <a:lnTo>
                    <a:pt x="54" y="7"/>
                  </a:lnTo>
                  <a:lnTo>
                    <a:pt x="54" y="4"/>
                  </a:lnTo>
                  <a:lnTo>
                    <a:pt x="50" y="2"/>
                  </a:lnTo>
                  <a:lnTo>
                    <a:pt x="43" y="0"/>
                  </a:lnTo>
                  <a:lnTo>
                    <a:pt x="23" y="4"/>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4" name="Freeform 3031">
              <a:extLst>
                <a:ext uri="{FF2B5EF4-FFF2-40B4-BE49-F238E27FC236}">
                  <a16:creationId xmlns:a16="http://schemas.microsoft.com/office/drawing/2014/main" xmlns="" id="{629DC66E-8859-2B43-B083-801E12617E6C}"/>
                </a:ext>
              </a:extLst>
            </p:cNvPr>
            <p:cNvSpPr>
              <a:spLocks/>
            </p:cNvSpPr>
            <p:nvPr/>
          </p:nvSpPr>
          <p:spPr bwMode="auto">
            <a:xfrm>
              <a:off x="2060" y="3080"/>
              <a:ext cx="54" cy="22"/>
            </a:xfrm>
            <a:custGeom>
              <a:avLst/>
              <a:gdLst>
                <a:gd name="T0" fmla="*/ 5 w 54"/>
                <a:gd name="T1" fmla="*/ 11 h 22"/>
                <a:gd name="T2" fmla="*/ 5 w 54"/>
                <a:gd name="T3" fmla="*/ 11 h 22"/>
                <a:gd name="T4" fmla="*/ 0 w 54"/>
                <a:gd name="T5" fmla="*/ 16 h 22"/>
                <a:gd name="T6" fmla="*/ 0 w 54"/>
                <a:gd name="T7" fmla="*/ 18 h 22"/>
                <a:gd name="T8" fmla="*/ 5 w 54"/>
                <a:gd name="T9" fmla="*/ 20 h 22"/>
                <a:gd name="T10" fmla="*/ 11 w 54"/>
                <a:gd name="T11" fmla="*/ 22 h 22"/>
                <a:gd name="T12" fmla="*/ 11 w 54"/>
                <a:gd name="T13" fmla="*/ 22 h 22"/>
                <a:gd name="T14" fmla="*/ 32 w 54"/>
                <a:gd name="T15" fmla="*/ 18 h 22"/>
                <a:gd name="T16" fmla="*/ 41 w 54"/>
                <a:gd name="T17" fmla="*/ 16 h 22"/>
                <a:gd name="T18" fmla="*/ 50 w 54"/>
                <a:gd name="T19" fmla="*/ 11 h 22"/>
                <a:gd name="T20" fmla="*/ 50 w 54"/>
                <a:gd name="T21" fmla="*/ 11 h 22"/>
                <a:gd name="T22" fmla="*/ 54 w 54"/>
                <a:gd name="T23" fmla="*/ 7 h 22"/>
                <a:gd name="T24" fmla="*/ 54 w 54"/>
                <a:gd name="T25" fmla="*/ 4 h 22"/>
                <a:gd name="T26" fmla="*/ 50 w 54"/>
                <a:gd name="T27" fmla="*/ 2 h 22"/>
                <a:gd name="T28" fmla="*/ 43 w 54"/>
                <a:gd name="T29" fmla="*/ 0 h 22"/>
                <a:gd name="T30" fmla="*/ 43 w 54"/>
                <a:gd name="T31" fmla="*/ 0 h 22"/>
                <a:gd name="T32" fmla="*/ 23 w 54"/>
                <a:gd name="T33" fmla="*/ 4 h 22"/>
                <a:gd name="T34" fmla="*/ 14 w 54"/>
                <a:gd name="T35" fmla="*/ 7 h 22"/>
                <a:gd name="T36" fmla="*/ 5 w 54"/>
                <a:gd name="T37" fmla="*/ 11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2">
                  <a:moveTo>
                    <a:pt x="5" y="11"/>
                  </a:moveTo>
                  <a:lnTo>
                    <a:pt x="5" y="11"/>
                  </a:lnTo>
                  <a:lnTo>
                    <a:pt x="0" y="16"/>
                  </a:lnTo>
                  <a:lnTo>
                    <a:pt x="0" y="18"/>
                  </a:lnTo>
                  <a:lnTo>
                    <a:pt x="5" y="20"/>
                  </a:lnTo>
                  <a:lnTo>
                    <a:pt x="11" y="22"/>
                  </a:lnTo>
                  <a:lnTo>
                    <a:pt x="32" y="18"/>
                  </a:lnTo>
                  <a:lnTo>
                    <a:pt x="41" y="16"/>
                  </a:lnTo>
                  <a:lnTo>
                    <a:pt x="50" y="11"/>
                  </a:lnTo>
                  <a:lnTo>
                    <a:pt x="54" y="7"/>
                  </a:lnTo>
                  <a:lnTo>
                    <a:pt x="54" y="4"/>
                  </a:lnTo>
                  <a:lnTo>
                    <a:pt x="50" y="2"/>
                  </a:lnTo>
                  <a:lnTo>
                    <a:pt x="43" y="0"/>
                  </a:lnTo>
                  <a:lnTo>
                    <a:pt x="23" y="4"/>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5" name="Freeform 3032">
              <a:extLst>
                <a:ext uri="{FF2B5EF4-FFF2-40B4-BE49-F238E27FC236}">
                  <a16:creationId xmlns:a16="http://schemas.microsoft.com/office/drawing/2014/main" xmlns="" id="{F73731F4-0F24-BF43-A6B8-719B7523BB20}"/>
                </a:ext>
              </a:extLst>
            </p:cNvPr>
            <p:cNvSpPr>
              <a:spLocks/>
            </p:cNvSpPr>
            <p:nvPr/>
          </p:nvSpPr>
          <p:spPr bwMode="auto">
            <a:xfrm>
              <a:off x="2015" y="3082"/>
              <a:ext cx="56" cy="20"/>
            </a:xfrm>
            <a:custGeom>
              <a:avLst/>
              <a:gdLst>
                <a:gd name="T0" fmla="*/ 7 w 56"/>
                <a:gd name="T1" fmla="*/ 9 h 20"/>
                <a:gd name="T2" fmla="*/ 7 w 56"/>
                <a:gd name="T3" fmla="*/ 9 h 20"/>
                <a:gd name="T4" fmla="*/ 2 w 56"/>
                <a:gd name="T5" fmla="*/ 14 h 20"/>
                <a:gd name="T6" fmla="*/ 0 w 56"/>
                <a:gd name="T7" fmla="*/ 16 h 20"/>
                <a:gd name="T8" fmla="*/ 4 w 56"/>
                <a:gd name="T9" fmla="*/ 18 h 20"/>
                <a:gd name="T10" fmla="*/ 11 w 56"/>
                <a:gd name="T11" fmla="*/ 20 h 20"/>
                <a:gd name="T12" fmla="*/ 11 w 56"/>
                <a:gd name="T13" fmla="*/ 20 h 20"/>
                <a:gd name="T14" fmla="*/ 32 w 56"/>
                <a:gd name="T15" fmla="*/ 16 h 20"/>
                <a:gd name="T16" fmla="*/ 43 w 56"/>
                <a:gd name="T17" fmla="*/ 14 h 20"/>
                <a:gd name="T18" fmla="*/ 50 w 56"/>
                <a:gd name="T19" fmla="*/ 9 h 20"/>
                <a:gd name="T20" fmla="*/ 50 w 56"/>
                <a:gd name="T21" fmla="*/ 9 h 20"/>
                <a:gd name="T22" fmla="*/ 54 w 56"/>
                <a:gd name="T23" fmla="*/ 5 h 20"/>
                <a:gd name="T24" fmla="*/ 56 w 56"/>
                <a:gd name="T25" fmla="*/ 2 h 20"/>
                <a:gd name="T26" fmla="*/ 52 w 56"/>
                <a:gd name="T27" fmla="*/ 0 h 20"/>
                <a:gd name="T28" fmla="*/ 45 w 56"/>
                <a:gd name="T29" fmla="*/ 0 h 20"/>
                <a:gd name="T30" fmla="*/ 45 w 56"/>
                <a:gd name="T31" fmla="*/ 0 h 20"/>
                <a:gd name="T32" fmla="*/ 25 w 56"/>
                <a:gd name="T33" fmla="*/ 2 h 20"/>
                <a:gd name="T34" fmla="*/ 14 w 56"/>
                <a:gd name="T35" fmla="*/ 5 h 20"/>
                <a:gd name="T36" fmla="*/ 7 w 56"/>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7" y="9"/>
                  </a:moveTo>
                  <a:lnTo>
                    <a:pt x="7" y="9"/>
                  </a:lnTo>
                  <a:lnTo>
                    <a:pt x="2" y="14"/>
                  </a:lnTo>
                  <a:lnTo>
                    <a:pt x="0" y="16"/>
                  </a:lnTo>
                  <a:lnTo>
                    <a:pt x="4" y="18"/>
                  </a:lnTo>
                  <a:lnTo>
                    <a:pt x="11" y="20"/>
                  </a:lnTo>
                  <a:lnTo>
                    <a:pt x="32" y="16"/>
                  </a:lnTo>
                  <a:lnTo>
                    <a:pt x="43" y="14"/>
                  </a:lnTo>
                  <a:lnTo>
                    <a:pt x="50" y="9"/>
                  </a:lnTo>
                  <a:lnTo>
                    <a:pt x="54" y="5"/>
                  </a:lnTo>
                  <a:lnTo>
                    <a:pt x="56" y="2"/>
                  </a:lnTo>
                  <a:lnTo>
                    <a:pt x="52" y="0"/>
                  </a:lnTo>
                  <a:lnTo>
                    <a:pt x="45" y="0"/>
                  </a:lnTo>
                  <a:lnTo>
                    <a:pt x="25" y="2"/>
                  </a:lnTo>
                  <a:lnTo>
                    <a:pt x="14" y="5"/>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6" name="Freeform 3033">
              <a:extLst>
                <a:ext uri="{FF2B5EF4-FFF2-40B4-BE49-F238E27FC236}">
                  <a16:creationId xmlns:a16="http://schemas.microsoft.com/office/drawing/2014/main" xmlns="" id="{B555E09D-5892-5047-B95F-2C4E99AB04FF}"/>
                </a:ext>
              </a:extLst>
            </p:cNvPr>
            <p:cNvSpPr>
              <a:spLocks/>
            </p:cNvSpPr>
            <p:nvPr/>
          </p:nvSpPr>
          <p:spPr bwMode="auto">
            <a:xfrm>
              <a:off x="2015" y="3082"/>
              <a:ext cx="56" cy="20"/>
            </a:xfrm>
            <a:custGeom>
              <a:avLst/>
              <a:gdLst>
                <a:gd name="T0" fmla="*/ 7 w 56"/>
                <a:gd name="T1" fmla="*/ 9 h 20"/>
                <a:gd name="T2" fmla="*/ 7 w 56"/>
                <a:gd name="T3" fmla="*/ 9 h 20"/>
                <a:gd name="T4" fmla="*/ 2 w 56"/>
                <a:gd name="T5" fmla="*/ 14 h 20"/>
                <a:gd name="T6" fmla="*/ 0 w 56"/>
                <a:gd name="T7" fmla="*/ 16 h 20"/>
                <a:gd name="T8" fmla="*/ 4 w 56"/>
                <a:gd name="T9" fmla="*/ 18 h 20"/>
                <a:gd name="T10" fmla="*/ 11 w 56"/>
                <a:gd name="T11" fmla="*/ 20 h 20"/>
                <a:gd name="T12" fmla="*/ 11 w 56"/>
                <a:gd name="T13" fmla="*/ 20 h 20"/>
                <a:gd name="T14" fmla="*/ 32 w 56"/>
                <a:gd name="T15" fmla="*/ 16 h 20"/>
                <a:gd name="T16" fmla="*/ 43 w 56"/>
                <a:gd name="T17" fmla="*/ 14 h 20"/>
                <a:gd name="T18" fmla="*/ 50 w 56"/>
                <a:gd name="T19" fmla="*/ 9 h 20"/>
                <a:gd name="T20" fmla="*/ 50 w 56"/>
                <a:gd name="T21" fmla="*/ 9 h 20"/>
                <a:gd name="T22" fmla="*/ 54 w 56"/>
                <a:gd name="T23" fmla="*/ 5 h 20"/>
                <a:gd name="T24" fmla="*/ 56 w 56"/>
                <a:gd name="T25" fmla="*/ 2 h 20"/>
                <a:gd name="T26" fmla="*/ 52 w 56"/>
                <a:gd name="T27" fmla="*/ 0 h 20"/>
                <a:gd name="T28" fmla="*/ 45 w 56"/>
                <a:gd name="T29" fmla="*/ 0 h 20"/>
                <a:gd name="T30" fmla="*/ 45 w 56"/>
                <a:gd name="T31" fmla="*/ 0 h 20"/>
                <a:gd name="T32" fmla="*/ 25 w 56"/>
                <a:gd name="T33" fmla="*/ 2 h 20"/>
                <a:gd name="T34" fmla="*/ 14 w 56"/>
                <a:gd name="T35" fmla="*/ 5 h 20"/>
                <a:gd name="T36" fmla="*/ 7 w 56"/>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7" y="9"/>
                  </a:moveTo>
                  <a:lnTo>
                    <a:pt x="7" y="9"/>
                  </a:lnTo>
                  <a:lnTo>
                    <a:pt x="2" y="14"/>
                  </a:lnTo>
                  <a:lnTo>
                    <a:pt x="0" y="16"/>
                  </a:lnTo>
                  <a:lnTo>
                    <a:pt x="4" y="18"/>
                  </a:lnTo>
                  <a:lnTo>
                    <a:pt x="11" y="20"/>
                  </a:lnTo>
                  <a:lnTo>
                    <a:pt x="32" y="16"/>
                  </a:lnTo>
                  <a:lnTo>
                    <a:pt x="43" y="14"/>
                  </a:lnTo>
                  <a:lnTo>
                    <a:pt x="50" y="9"/>
                  </a:lnTo>
                  <a:lnTo>
                    <a:pt x="54" y="5"/>
                  </a:lnTo>
                  <a:lnTo>
                    <a:pt x="56" y="2"/>
                  </a:lnTo>
                  <a:lnTo>
                    <a:pt x="52" y="0"/>
                  </a:lnTo>
                  <a:lnTo>
                    <a:pt x="45" y="0"/>
                  </a:lnTo>
                  <a:lnTo>
                    <a:pt x="25" y="2"/>
                  </a:lnTo>
                  <a:lnTo>
                    <a:pt x="14" y="5"/>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7" name="Freeform 3034">
              <a:extLst>
                <a:ext uri="{FF2B5EF4-FFF2-40B4-BE49-F238E27FC236}">
                  <a16:creationId xmlns:a16="http://schemas.microsoft.com/office/drawing/2014/main" xmlns="" id="{EAD7425A-BB6D-3F43-9347-97598C4B7649}"/>
                </a:ext>
              </a:extLst>
            </p:cNvPr>
            <p:cNvSpPr>
              <a:spLocks/>
            </p:cNvSpPr>
            <p:nvPr/>
          </p:nvSpPr>
          <p:spPr bwMode="auto">
            <a:xfrm>
              <a:off x="1970" y="3082"/>
              <a:ext cx="56" cy="20"/>
            </a:xfrm>
            <a:custGeom>
              <a:avLst/>
              <a:gdLst>
                <a:gd name="T0" fmla="*/ 4 w 56"/>
                <a:gd name="T1" fmla="*/ 9 h 20"/>
                <a:gd name="T2" fmla="*/ 4 w 56"/>
                <a:gd name="T3" fmla="*/ 9 h 20"/>
                <a:gd name="T4" fmla="*/ 0 w 56"/>
                <a:gd name="T5" fmla="*/ 14 h 20"/>
                <a:gd name="T6" fmla="*/ 0 w 56"/>
                <a:gd name="T7" fmla="*/ 18 h 20"/>
                <a:gd name="T8" fmla="*/ 4 w 56"/>
                <a:gd name="T9" fmla="*/ 20 h 20"/>
                <a:gd name="T10" fmla="*/ 11 w 56"/>
                <a:gd name="T11" fmla="*/ 20 h 20"/>
                <a:gd name="T12" fmla="*/ 11 w 56"/>
                <a:gd name="T13" fmla="*/ 20 h 20"/>
                <a:gd name="T14" fmla="*/ 31 w 56"/>
                <a:gd name="T15" fmla="*/ 16 h 20"/>
                <a:gd name="T16" fmla="*/ 43 w 56"/>
                <a:gd name="T17" fmla="*/ 14 h 20"/>
                <a:gd name="T18" fmla="*/ 52 w 56"/>
                <a:gd name="T19" fmla="*/ 9 h 20"/>
                <a:gd name="T20" fmla="*/ 52 w 56"/>
                <a:gd name="T21" fmla="*/ 9 h 20"/>
                <a:gd name="T22" fmla="*/ 56 w 56"/>
                <a:gd name="T23" fmla="*/ 5 h 20"/>
                <a:gd name="T24" fmla="*/ 56 w 56"/>
                <a:gd name="T25" fmla="*/ 2 h 20"/>
                <a:gd name="T26" fmla="*/ 52 w 56"/>
                <a:gd name="T27" fmla="*/ 0 h 20"/>
                <a:gd name="T28" fmla="*/ 45 w 56"/>
                <a:gd name="T29" fmla="*/ 0 h 20"/>
                <a:gd name="T30" fmla="*/ 45 w 56"/>
                <a:gd name="T31" fmla="*/ 0 h 20"/>
                <a:gd name="T32" fmla="*/ 22 w 56"/>
                <a:gd name="T33" fmla="*/ 2 h 20"/>
                <a:gd name="T34" fmla="*/ 13 w 56"/>
                <a:gd name="T35" fmla="*/ 7 h 20"/>
                <a:gd name="T36" fmla="*/ 4 w 56"/>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4" y="9"/>
                  </a:moveTo>
                  <a:lnTo>
                    <a:pt x="4" y="9"/>
                  </a:lnTo>
                  <a:lnTo>
                    <a:pt x="0" y="14"/>
                  </a:lnTo>
                  <a:lnTo>
                    <a:pt x="0" y="18"/>
                  </a:lnTo>
                  <a:lnTo>
                    <a:pt x="4" y="20"/>
                  </a:lnTo>
                  <a:lnTo>
                    <a:pt x="11" y="20"/>
                  </a:lnTo>
                  <a:lnTo>
                    <a:pt x="31" y="16"/>
                  </a:lnTo>
                  <a:lnTo>
                    <a:pt x="43" y="14"/>
                  </a:lnTo>
                  <a:lnTo>
                    <a:pt x="52" y="9"/>
                  </a:lnTo>
                  <a:lnTo>
                    <a:pt x="56" y="5"/>
                  </a:lnTo>
                  <a:lnTo>
                    <a:pt x="56" y="2"/>
                  </a:lnTo>
                  <a:lnTo>
                    <a:pt x="52" y="0"/>
                  </a:lnTo>
                  <a:lnTo>
                    <a:pt x="45" y="0"/>
                  </a:lnTo>
                  <a:lnTo>
                    <a:pt x="22" y="2"/>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8" name="Freeform 3035">
              <a:extLst>
                <a:ext uri="{FF2B5EF4-FFF2-40B4-BE49-F238E27FC236}">
                  <a16:creationId xmlns:a16="http://schemas.microsoft.com/office/drawing/2014/main" xmlns="" id="{65C453F7-24C0-3341-9ACD-E87DBD418AC8}"/>
                </a:ext>
              </a:extLst>
            </p:cNvPr>
            <p:cNvSpPr>
              <a:spLocks/>
            </p:cNvSpPr>
            <p:nvPr/>
          </p:nvSpPr>
          <p:spPr bwMode="auto">
            <a:xfrm>
              <a:off x="1970" y="3082"/>
              <a:ext cx="56" cy="20"/>
            </a:xfrm>
            <a:custGeom>
              <a:avLst/>
              <a:gdLst>
                <a:gd name="T0" fmla="*/ 4 w 56"/>
                <a:gd name="T1" fmla="*/ 9 h 20"/>
                <a:gd name="T2" fmla="*/ 4 w 56"/>
                <a:gd name="T3" fmla="*/ 9 h 20"/>
                <a:gd name="T4" fmla="*/ 0 w 56"/>
                <a:gd name="T5" fmla="*/ 14 h 20"/>
                <a:gd name="T6" fmla="*/ 0 w 56"/>
                <a:gd name="T7" fmla="*/ 18 h 20"/>
                <a:gd name="T8" fmla="*/ 4 w 56"/>
                <a:gd name="T9" fmla="*/ 20 h 20"/>
                <a:gd name="T10" fmla="*/ 11 w 56"/>
                <a:gd name="T11" fmla="*/ 20 h 20"/>
                <a:gd name="T12" fmla="*/ 11 w 56"/>
                <a:gd name="T13" fmla="*/ 20 h 20"/>
                <a:gd name="T14" fmla="*/ 31 w 56"/>
                <a:gd name="T15" fmla="*/ 16 h 20"/>
                <a:gd name="T16" fmla="*/ 43 w 56"/>
                <a:gd name="T17" fmla="*/ 14 h 20"/>
                <a:gd name="T18" fmla="*/ 52 w 56"/>
                <a:gd name="T19" fmla="*/ 9 h 20"/>
                <a:gd name="T20" fmla="*/ 52 w 56"/>
                <a:gd name="T21" fmla="*/ 9 h 20"/>
                <a:gd name="T22" fmla="*/ 56 w 56"/>
                <a:gd name="T23" fmla="*/ 5 h 20"/>
                <a:gd name="T24" fmla="*/ 56 w 56"/>
                <a:gd name="T25" fmla="*/ 2 h 20"/>
                <a:gd name="T26" fmla="*/ 52 w 56"/>
                <a:gd name="T27" fmla="*/ 0 h 20"/>
                <a:gd name="T28" fmla="*/ 45 w 56"/>
                <a:gd name="T29" fmla="*/ 0 h 20"/>
                <a:gd name="T30" fmla="*/ 45 w 56"/>
                <a:gd name="T31" fmla="*/ 0 h 20"/>
                <a:gd name="T32" fmla="*/ 22 w 56"/>
                <a:gd name="T33" fmla="*/ 2 h 20"/>
                <a:gd name="T34" fmla="*/ 13 w 56"/>
                <a:gd name="T35" fmla="*/ 7 h 20"/>
                <a:gd name="T36" fmla="*/ 4 w 56"/>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4" y="9"/>
                  </a:moveTo>
                  <a:lnTo>
                    <a:pt x="4" y="9"/>
                  </a:lnTo>
                  <a:lnTo>
                    <a:pt x="0" y="14"/>
                  </a:lnTo>
                  <a:lnTo>
                    <a:pt x="0" y="18"/>
                  </a:lnTo>
                  <a:lnTo>
                    <a:pt x="4" y="20"/>
                  </a:lnTo>
                  <a:lnTo>
                    <a:pt x="11" y="20"/>
                  </a:lnTo>
                  <a:lnTo>
                    <a:pt x="31" y="16"/>
                  </a:lnTo>
                  <a:lnTo>
                    <a:pt x="43" y="14"/>
                  </a:lnTo>
                  <a:lnTo>
                    <a:pt x="52" y="9"/>
                  </a:lnTo>
                  <a:lnTo>
                    <a:pt x="56" y="5"/>
                  </a:lnTo>
                  <a:lnTo>
                    <a:pt x="56" y="2"/>
                  </a:lnTo>
                  <a:lnTo>
                    <a:pt x="52" y="0"/>
                  </a:lnTo>
                  <a:lnTo>
                    <a:pt x="45" y="0"/>
                  </a:lnTo>
                  <a:lnTo>
                    <a:pt x="22" y="2"/>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19" name="Freeform 3036">
              <a:extLst>
                <a:ext uri="{FF2B5EF4-FFF2-40B4-BE49-F238E27FC236}">
                  <a16:creationId xmlns:a16="http://schemas.microsoft.com/office/drawing/2014/main" xmlns="" id="{452EAC01-B8A8-C043-B0A5-5128955CEB8C}"/>
                </a:ext>
              </a:extLst>
            </p:cNvPr>
            <p:cNvSpPr>
              <a:spLocks/>
            </p:cNvSpPr>
            <p:nvPr/>
          </p:nvSpPr>
          <p:spPr bwMode="auto">
            <a:xfrm>
              <a:off x="1923" y="3082"/>
              <a:ext cx="56" cy="20"/>
            </a:xfrm>
            <a:custGeom>
              <a:avLst/>
              <a:gdLst>
                <a:gd name="T0" fmla="*/ 4 w 56"/>
                <a:gd name="T1" fmla="*/ 11 h 20"/>
                <a:gd name="T2" fmla="*/ 4 w 56"/>
                <a:gd name="T3" fmla="*/ 11 h 20"/>
                <a:gd name="T4" fmla="*/ 0 w 56"/>
                <a:gd name="T5" fmla="*/ 14 h 20"/>
                <a:gd name="T6" fmla="*/ 0 w 56"/>
                <a:gd name="T7" fmla="*/ 18 h 20"/>
                <a:gd name="T8" fmla="*/ 4 w 56"/>
                <a:gd name="T9" fmla="*/ 20 h 20"/>
                <a:gd name="T10" fmla="*/ 11 w 56"/>
                <a:gd name="T11" fmla="*/ 20 h 20"/>
                <a:gd name="T12" fmla="*/ 11 w 56"/>
                <a:gd name="T13" fmla="*/ 20 h 20"/>
                <a:gd name="T14" fmla="*/ 33 w 56"/>
                <a:gd name="T15" fmla="*/ 18 h 20"/>
                <a:gd name="T16" fmla="*/ 45 w 56"/>
                <a:gd name="T17" fmla="*/ 14 h 20"/>
                <a:gd name="T18" fmla="*/ 51 w 56"/>
                <a:gd name="T19" fmla="*/ 9 h 20"/>
                <a:gd name="T20" fmla="*/ 51 w 56"/>
                <a:gd name="T21" fmla="*/ 9 h 20"/>
                <a:gd name="T22" fmla="*/ 56 w 56"/>
                <a:gd name="T23" fmla="*/ 7 h 20"/>
                <a:gd name="T24" fmla="*/ 56 w 56"/>
                <a:gd name="T25" fmla="*/ 2 h 20"/>
                <a:gd name="T26" fmla="*/ 54 w 56"/>
                <a:gd name="T27" fmla="*/ 0 h 20"/>
                <a:gd name="T28" fmla="*/ 45 w 56"/>
                <a:gd name="T29" fmla="*/ 0 h 20"/>
                <a:gd name="T30" fmla="*/ 45 w 56"/>
                <a:gd name="T31" fmla="*/ 0 h 20"/>
                <a:gd name="T32" fmla="*/ 24 w 56"/>
                <a:gd name="T33" fmla="*/ 2 h 20"/>
                <a:gd name="T34" fmla="*/ 13 w 56"/>
                <a:gd name="T35" fmla="*/ 7 h 20"/>
                <a:gd name="T36" fmla="*/ 4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4" y="11"/>
                  </a:moveTo>
                  <a:lnTo>
                    <a:pt x="4" y="11"/>
                  </a:lnTo>
                  <a:lnTo>
                    <a:pt x="0" y="14"/>
                  </a:lnTo>
                  <a:lnTo>
                    <a:pt x="0" y="18"/>
                  </a:lnTo>
                  <a:lnTo>
                    <a:pt x="4" y="20"/>
                  </a:lnTo>
                  <a:lnTo>
                    <a:pt x="11" y="20"/>
                  </a:lnTo>
                  <a:lnTo>
                    <a:pt x="33" y="18"/>
                  </a:lnTo>
                  <a:lnTo>
                    <a:pt x="45" y="14"/>
                  </a:lnTo>
                  <a:lnTo>
                    <a:pt x="51" y="9"/>
                  </a:lnTo>
                  <a:lnTo>
                    <a:pt x="56" y="7"/>
                  </a:lnTo>
                  <a:lnTo>
                    <a:pt x="56" y="2"/>
                  </a:lnTo>
                  <a:lnTo>
                    <a:pt x="54" y="0"/>
                  </a:lnTo>
                  <a:lnTo>
                    <a:pt x="45" y="0"/>
                  </a:lnTo>
                  <a:lnTo>
                    <a:pt x="24"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0" name="Freeform 3037">
              <a:extLst>
                <a:ext uri="{FF2B5EF4-FFF2-40B4-BE49-F238E27FC236}">
                  <a16:creationId xmlns:a16="http://schemas.microsoft.com/office/drawing/2014/main" xmlns="" id="{07BDE0A7-2495-1444-A3A8-8F36D9BD73C4}"/>
                </a:ext>
              </a:extLst>
            </p:cNvPr>
            <p:cNvSpPr>
              <a:spLocks/>
            </p:cNvSpPr>
            <p:nvPr/>
          </p:nvSpPr>
          <p:spPr bwMode="auto">
            <a:xfrm>
              <a:off x="1923" y="3082"/>
              <a:ext cx="56" cy="20"/>
            </a:xfrm>
            <a:custGeom>
              <a:avLst/>
              <a:gdLst>
                <a:gd name="T0" fmla="*/ 4 w 56"/>
                <a:gd name="T1" fmla="*/ 11 h 20"/>
                <a:gd name="T2" fmla="*/ 4 w 56"/>
                <a:gd name="T3" fmla="*/ 11 h 20"/>
                <a:gd name="T4" fmla="*/ 0 w 56"/>
                <a:gd name="T5" fmla="*/ 14 h 20"/>
                <a:gd name="T6" fmla="*/ 0 w 56"/>
                <a:gd name="T7" fmla="*/ 18 h 20"/>
                <a:gd name="T8" fmla="*/ 4 w 56"/>
                <a:gd name="T9" fmla="*/ 20 h 20"/>
                <a:gd name="T10" fmla="*/ 11 w 56"/>
                <a:gd name="T11" fmla="*/ 20 h 20"/>
                <a:gd name="T12" fmla="*/ 11 w 56"/>
                <a:gd name="T13" fmla="*/ 20 h 20"/>
                <a:gd name="T14" fmla="*/ 33 w 56"/>
                <a:gd name="T15" fmla="*/ 18 h 20"/>
                <a:gd name="T16" fmla="*/ 45 w 56"/>
                <a:gd name="T17" fmla="*/ 14 h 20"/>
                <a:gd name="T18" fmla="*/ 51 w 56"/>
                <a:gd name="T19" fmla="*/ 9 h 20"/>
                <a:gd name="T20" fmla="*/ 51 w 56"/>
                <a:gd name="T21" fmla="*/ 9 h 20"/>
                <a:gd name="T22" fmla="*/ 56 w 56"/>
                <a:gd name="T23" fmla="*/ 7 h 20"/>
                <a:gd name="T24" fmla="*/ 56 w 56"/>
                <a:gd name="T25" fmla="*/ 2 h 20"/>
                <a:gd name="T26" fmla="*/ 54 w 56"/>
                <a:gd name="T27" fmla="*/ 0 h 20"/>
                <a:gd name="T28" fmla="*/ 45 w 56"/>
                <a:gd name="T29" fmla="*/ 0 h 20"/>
                <a:gd name="T30" fmla="*/ 45 w 56"/>
                <a:gd name="T31" fmla="*/ 0 h 20"/>
                <a:gd name="T32" fmla="*/ 24 w 56"/>
                <a:gd name="T33" fmla="*/ 2 h 20"/>
                <a:gd name="T34" fmla="*/ 13 w 56"/>
                <a:gd name="T35" fmla="*/ 7 h 20"/>
                <a:gd name="T36" fmla="*/ 4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4" y="11"/>
                  </a:moveTo>
                  <a:lnTo>
                    <a:pt x="4" y="11"/>
                  </a:lnTo>
                  <a:lnTo>
                    <a:pt x="0" y="14"/>
                  </a:lnTo>
                  <a:lnTo>
                    <a:pt x="0" y="18"/>
                  </a:lnTo>
                  <a:lnTo>
                    <a:pt x="4" y="20"/>
                  </a:lnTo>
                  <a:lnTo>
                    <a:pt x="11" y="20"/>
                  </a:lnTo>
                  <a:lnTo>
                    <a:pt x="33" y="18"/>
                  </a:lnTo>
                  <a:lnTo>
                    <a:pt x="45" y="14"/>
                  </a:lnTo>
                  <a:lnTo>
                    <a:pt x="51" y="9"/>
                  </a:lnTo>
                  <a:lnTo>
                    <a:pt x="56" y="7"/>
                  </a:lnTo>
                  <a:lnTo>
                    <a:pt x="56" y="2"/>
                  </a:lnTo>
                  <a:lnTo>
                    <a:pt x="54" y="0"/>
                  </a:lnTo>
                  <a:lnTo>
                    <a:pt x="45" y="0"/>
                  </a:lnTo>
                  <a:lnTo>
                    <a:pt x="24"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1" name="Freeform 3038">
              <a:extLst>
                <a:ext uri="{FF2B5EF4-FFF2-40B4-BE49-F238E27FC236}">
                  <a16:creationId xmlns:a16="http://schemas.microsoft.com/office/drawing/2014/main" xmlns="" id="{FB0253AB-7F25-5340-8AF6-1A6A22E4BD64}"/>
                </a:ext>
              </a:extLst>
            </p:cNvPr>
            <p:cNvSpPr>
              <a:spLocks/>
            </p:cNvSpPr>
            <p:nvPr/>
          </p:nvSpPr>
          <p:spPr bwMode="auto">
            <a:xfrm>
              <a:off x="1875" y="3082"/>
              <a:ext cx="57" cy="20"/>
            </a:xfrm>
            <a:custGeom>
              <a:avLst/>
              <a:gdLst>
                <a:gd name="T0" fmla="*/ 5 w 57"/>
                <a:gd name="T1" fmla="*/ 11 h 20"/>
                <a:gd name="T2" fmla="*/ 5 w 57"/>
                <a:gd name="T3" fmla="*/ 11 h 20"/>
                <a:gd name="T4" fmla="*/ 0 w 57"/>
                <a:gd name="T5" fmla="*/ 14 h 20"/>
                <a:gd name="T6" fmla="*/ 0 w 57"/>
                <a:gd name="T7" fmla="*/ 18 h 20"/>
                <a:gd name="T8" fmla="*/ 5 w 57"/>
                <a:gd name="T9" fmla="*/ 20 h 20"/>
                <a:gd name="T10" fmla="*/ 12 w 57"/>
                <a:gd name="T11" fmla="*/ 20 h 20"/>
                <a:gd name="T12" fmla="*/ 12 w 57"/>
                <a:gd name="T13" fmla="*/ 20 h 20"/>
                <a:gd name="T14" fmla="*/ 23 w 57"/>
                <a:gd name="T15" fmla="*/ 20 h 20"/>
                <a:gd name="T16" fmla="*/ 34 w 57"/>
                <a:gd name="T17" fmla="*/ 18 h 20"/>
                <a:gd name="T18" fmla="*/ 45 w 57"/>
                <a:gd name="T19" fmla="*/ 14 h 20"/>
                <a:gd name="T20" fmla="*/ 52 w 57"/>
                <a:gd name="T21" fmla="*/ 11 h 20"/>
                <a:gd name="T22" fmla="*/ 52 w 57"/>
                <a:gd name="T23" fmla="*/ 11 h 20"/>
                <a:gd name="T24" fmla="*/ 57 w 57"/>
                <a:gd name="T25" fmla="*/ 7 h 20"/>
                <a:gd name="T26" fmla="*/ 57 w 57"/>
                <a:gd name="T27" fmla="*/ 2 h 20"/>
                <a:gd name="T28" fmla="*/ 54 w 57"/>
                <a:gd name="T29" fmla="*/ 0 h 20"/>
                <a:gd name="T30" fmla="*/ 45 w 57"/>
                <a:gd name="T31" fmla="*/ 0 h 20"/>
                <a:gd name="T32" fmla="*/ 45 w 57"/>
                <a:gd name="T33" fmla="*/ 0 h 20"/>
                <a:gd name="T34" fmla="*/ 23 w 57"/>
                <a:gd name="T35" fmla="*/ 2 h 20"/>
                <a:gd name="T36" fmla="*/ 14 w 57"/>
                <a:gd name="T37" fmla="*/ 7 h 20"/>
                <a:gd name="T38" fmla="*/ 5 w 5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20">
                  <a:moveTo>
                    <a:pt x="5" y="11"/>
                  </a:moveTo>
                  <a:lnTo>
                    <a:pt x="5" y="11"/>
                  </a:lnTo>
                  <a:lnTo>
                    <a:pt x="0" y="14"/>
                  </a:lnTo>
                  <a:lnTo>
                    <a:pt x="0" y="18"/>
                  </a:lnTo>
                  <a:lnTo>
                    <a:pt x="5" y="20"/>
                  </a:lnTo>
                  <a:lnTo>
                    <a:pt x="12" y="20"/>
                  </a:lnTo>
                  <a:lnTo>
                    <a:pt x="23" y="20"/>
                  </a:lnTo>
                  <a:lnTo>
                    <a:pt x="34" y="18"/>
                  </a:lnTo>
                  <a:lnTo>
                    <a:pt x="45" y="14"/>
                  </a:lnTo>
                  <a:lnTo>
                    <a:pt x="52" y="11"/>
                  </a:lnTo>
                  <a:lnTo>
                    <a:pt x="57" y="7"/>
                  </a:lnTo>
                  <a:lnTo>
                    <a:pt x="57" y="2"/>
                  </a:lnTo>
                  <a:lnTo>
                    <a:pt x="54" y="0"/>
                  </a:lnTo>
                  <a:lnTo>
                    <a:pt x="45" y="0"/>
                  </a:lnTo>
                  <a:lnTo>
                    <a:pt x="23"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2" name="Freeform 3039">
              <a:extLst>
                <a:ext uri="{FF2B5EF4-FFF2-40B4-BE49-F238E27FC236}">
                  <a16:creationId xmlns:a16="http://schemas.microsoft.com/office/drawing/2014/main" xmlns="" id="{30BB3C71-1630-664E-9B0A-730B6E705F3D}"/>
                </a:ext>
              </a:extLst>
            </p:cNvPr>
            <p:cNvSpPr>
              <a:spLocks/>
            </p:cNvSpPr>
            <p:nvPr/>
          </p:nvSpPr>
          <p:spPr bwMode="auto">
            <a:xfrm>
              <a:off x="1875" y="3082"/>
              <a:ext cx="57" cy="20"/>
            </a:xfrm>
            <a:custGeom>
              <a:avLst/>
              <a:gdLst>
                <a:gd name="T0" fmla="*/ 5 w 57"/>
                <a:gd name="T1" fmla="*/ 11 h 20"/>
                <a:gd name="T2" fmla="*/ 5 w 57"/>
                <a:gd name="T3" fmla="*/ 11 h 20"/>
                <a:gd name="T4" fmla="*/ 0 w 57"/>
                <a:gd name="T5" fmla="*/ 14 h 20"/>
                <a:gd name="T6" fmla="*/ 0 w 57"/>
                <a:gd name="T7" fmla="*/ 18 h 20"/>
                <a:gd name="T8" fmla="*/ 5 w 57"/>
                <a:gd name="T9" fmla="*/ 20 h 20"/>
                <a:gd name="T10" fmla="*/ 12 w 57"/>
                <a:gd name="T11" fmla="*/ 20 h 20"/>
                <a:gd name="T12" fmla="*/ 12 w 57"/>
                <a:gd name="T13" fmla="*/ 20 h 20"/>
                <a:gd name="T14" fmla="*/ 23 w 57"/>
                <a:gd name="T15" fmla="*/ 20 h 20"/>
                <a:gd name="T16" fmla="*/ 34 w 57"/>
                <a:gd name="T17" fmla="*/ 18 h 20"/>
                <a:gd name="T18" fmla="*/ 45 w 57"/>
                <a:gd name="T19" fmla="*/ 14 h 20"/>
                <a:gd name="T20" fmla="*/ 52 w 57"/>
                <a:gd name="T21" fmla="*/ 11 h 20"/>
                <a:gd name="T22" fmla="*/ 52 w 57"/>
                <a:gd name="T23" fmla="*/ 11 h 20"/>
                <a:gd name="T24" fmla="*/ 57 w 57"/>
                <a:gd name="T25" fmla="*/ 7 h 20"/>
                <a:gd name="T26" fmla="*/ 57 w 57"/>
                <a:gd name="T27" fmla="*/ 2 h 20"/>
                <a:gd name="T28" fmla="*/ 54 w 57"/>
                <a:gd name="T29" fmla="*/ 0 h 20"/>
                <a:gd name="T30" fmla="*/ 45 w 57"/>
                <a:gd name="T31" fmla="*/ 0 h 20"/>
                <a:gd name="T32" fmla="*/ 45 w 57"/>
                <a:gd name="T33" fmla="*/ 0 h 20"/>
                <a:gd name="T34" fmla="*/ 23 w 57"/>
                <a:gd name="T35" fmla="*/ 2 h 20"/>
                <a:gd name="T36" fmla="*/ 14 w 57"/>
                <a:gd name="T37" fmla="*/ 7 h 20"/>
                <a:gd name="T38" fmla="*/ 5 w 57"/>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20">
                  <a:moveTo>
                    <a:pt x="5" y="11"/>
                  </a:moveTo>
                  <a:lnTo>
                    <a:pt x="5" y="11"/>
                  </a:lnTo>
                  <a:lnTo>
                    <a:pt x="0" y="14"/>
                  </a:lnTo>
                  <a:lnTo>
                    <a:pt x="0" y="18"/>
                  </a:lnTo>
                  <a:lnTo>
                    <a:pt x="5" y="20"/>
                  </a:lnTo>
                  <a:lnTo>
                    <a:pt x="12" y="20"/>
                  </a:lnTo>
                  <a:lnTo>
                    <a:pt x="23" y="20"/>
                  </a:lnTo>
                  <a:lnTo>
                    <a:pt x="34" y="18"/>
                  </a:lnTo>
                  <a:lnTo>
                    <a:pt x="45" y="14"/>
                  </a:lnTo>
                  <a:lnTo>
                    <a:pt x="52" y="11"/>
                  </a:lnTo>
                  <a:lnTo>
                    <a:pt x="57" y="7"/>
                  </a:lnTo>
                  <a:lnTo>
                    <a:pt x="57" y="2"/>
                  </a:lnTo>
                  <a:lnTo>
                    <a:pt x="54" y="0"/>
                  </a:lnTo>
                  <a:lnTo>
                    <a:pt x="45" y="0"/>
                  </a:lnTo>
                  <a:lnTo>
                    <a:pt x="23"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3" name="Freeform 3040">
              <a:extLst>
                <a:ext uri="{FF2B5EF4-FFF2-40B4-BE49-F238E27FC236}">
                  <a16:creationId xmlns:a16="http://schemas.microsoft.com/office/drawing/2014/main" xmlns="" id="{BA7BAADE-EF59-3F46-9AF5-71563F7CDB0A}"/>
                </a:ext>
              </a:extLst>
            </p:cNvPr>
            <p:cNvSpPr>
              <a:spLocks/>
            </p:cNvSpPr>
            <p:nvPr/>
          </p:nvSpPr>
          <p:spPr bwMode="auto">
            <a:xfrm>
              <a:off x="4308" y="3032"/>
              <a:ext cx="54" cy="19"/>
            </a:xfrm>
            <a:custGeom>
              <a:avLst/>
              <a:gdLst>
                <a:gd name="T0" fmla="*/ 4 w 54"/>
                <a:gd name="T1" fmla="*/ 10 h 19"/>
                <a:gd name="T2" fmla="*/ 4 w 54"/>
                <a:gd name="T3" fmla="*/ 10 h 19"/>
                <a:gd name="T4" fmla="*/ 9 w 54"/>
                <a:gd name="T5" fmla="*/ 14 h 19"/>
                <a:gd name="T6" fmla="*/ 18 w 54"/>
                <a:gd name="T7" fmla="*/ 16 h 19"/>
                <a:gd name="T8" fmla="*/ 38 w 54"/>
                <a:gd name="T9" fmla="*/ 19 h 19"/>
                <a:gd name="T10" fmla="*/ 38 w 54"/>
                <a:gd name="T11" fmla="*/ 19 h 19"/>
                <a:gd name="T12" fmla="*/ 47 w 54"/>
                <a:gd name="T13" fmla="*/ 19 h 19"/>
                <a:gd name="T14" fmla="*/ 52 w 54"/>
                <a:gd name="T15" fmla="*/ 16 h 19"/>
                <a:gd name="T16" fmla="*/ 54 w 54"/>
                <a:gd name="T17" fmla="*/ 14 h 19"/>
                <a:gd name="T18" fmla="*/ 49 w 54"/>
                <a:gd name="T19" fmla="*/ 10 h 19"/>
                <a:gd name="T20" fmla="*/ 49 w 54"/>
                <a:gd name="T21" fmla="*/ 10 h 19"/>
                <a:gd name="T22" fmla="*/ 43 w 54"/>
                <a:gd name="T23" fmla="*/ 7 h 19"/>
                <a:gd name="T24" fmla="*/ 36 w 54"/>
                <a:gd name="T25" fmla="*/ 3 h 19"/>
                <a:gd name="T26" fmla="*/ 15 w 54"/>
                <a:gd name="T27" fmla="*/ 0 h 19"/>
                <a:gd name="T28" fmla="*/ 15 w 54"/>
                <a:gd name="T29" fmla="*/ 0 h 19"/>
                <a:gd name="T30" fmla="*/ 6 w 54"/>
                <a:gd name="T31" fmla="*/ 3 h 19"/>
                <a:gd name="T32" fmla="*/ 2 w 54"/>
                <a:gd name="T33" fmla="*/ 3 h 19"/>
                <a:gd name="T34" fmla="*/ 0 w 54"/>
                <a:gd name="T35" fmla="*/ 7 h 19"/>
                <a:gd name="T36" fmla="*/ 4 w 54"/>
                <a:gd name="T37" fmla="*/ 1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19">
                  <a:moveTo>
                    <a:pt x="4" y="10"/>
                  </a:moveTo>
                  <a:lnTo>
                    <a:pt x="4" y="10"/>
                  </a:lnTo>
                  <a:lnTo>
                    <a:pt x="9" y="14"/>
                  </a:lnTo>
                  <a:lnTo>
                    <a:pt x="18" y="16"/>
                  </a:lnTo>
                  <a:lnTo>
                    <a:pt x="38" y="19"/>
                  </a:lnTo>
                  <a:lnTo>
                    <a:pt x="47" y="19"/>
                  </a:lnTo>
                  <a:lnTo>
                    <a:pt x="52" y="16"/>
                  </a:lnTo>
                  <a:lnTo>
                    <a:pt x="54" y="14"/>
                  </a:lnTo>
                  <a:lnTo>
                    <a:pt x="49" y="10"/>
                  </a:lnTo>
                  <a:lnTo>
                    <a:pt x="43" y="7"/>
                  </a:lnTo>
                  <a:lnTo>
                    <a:pt x="36" y="3"/>
                  </a:lnTo>
                  <a:lnTo>
                    <a:pt x="15" y="0"/>
                  </a:lnTo>
                  <a:lnTo>
                    <a:pt x="6" y="3"/>
                  </a:lnTo>
                  <a:lnTo>
                    <a:pt x="2" y="3"/>
                  </a:lnTo>
                  <a:lnTo>
                    <a:pt x="0" y="7"/>
                  </a:lnTo>
                  <a:lnTo>
                    <a:pt x="4" y="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4" name="Freeform 3041">
              <a:extLst>
                <a:ext uri="{FF2B5EF4-FFF2-40B4-BE49-F238E27FC236}">
                  <a16:creationId xmlns:a16="http://schemas.microsoft.com/office/drawing/2014/main" xmlns="" id="{5FF825CB-BEC8-6949-B262-D91D9B2C602A}"/>
                </a:ext>
              </a:extLst>
            </p:cNvPr>
            <p:cNvSpPr>
              <a:spLocks/>
            </p:cNvSpPr>
            <p:nvPr/>
          </p:nvSpPr>
          <p:spPr bwMode="auto">
            <a:xfrm>
              <a:off x="4308" y="3032"/>
              <a:ext cx="54" cy="19"/>
            </a:xfrm>
            <a:custGeom>
              <a:avLst/>
              <a:gdLst>
                <a:gd name="T0" fmla="*/ 4 w 54"/>
                <a:gd name="T1" fmla="*/ 10 h 19"/>
                <a:gd name="T2" fmla="*/ 4 w 54"/>
                <a:gd name="T3" fmla="*/ 10 h 19"/>
                <a:gd name="T4" fmla="*/ 9 w 54"/>
                <a:gd name="T5" fmla="*/ 14 h 19"/>
                <a:gd name="T6" fmla="*/ 18 w 54"/>
                <a:gd name="T7" fmla="*/ 16 h 19"/>
                <a:gd name="T8" fmla="*/ 38 w 54"/>
                <a:gd name="T9" fmla="*/ 19 h 19"/>
                <a:gd name="T10" fmla="*/ 38 w 54"/>
                <a:gd name="T11" fmla="*/ 19 h 19"/>
                <a:gd name="T12" fmla="*/ 47 w 54"/>
                <a:gd name="T13" fmla="*/ 19 h 19"/>
                <a:gd name="T14" fmla="*/ 52 w 54"/>
                <a:gd name="T15" fmla="*/ 16 h 19"/>
                <a:gd name="T16" fmla="*/ 54 w 54"/>
                <a:gd name="T17" fmla="*/ 14 h 19"/>
                <a:gd name="T18" fmla="*/ 49 w 54"/>
                <a:gd name="T19" fmla="*/ 10 h 19"/>
                <a:gd name="T20" fmla="*/ 49 w 54"/>
                <a:gd name="T21" fmla="*/ 10 h 19"/>
                <a:gd name="T22" fmla="*/ 43 w 54"/>
                <a:gd name="T23" fmla="*/ 7 h 19"/>
                <a:gd name="T24" fmla="*/ 36 w 54"/>
                <a:gd name="T25" fmla="*/ 3 h 19"/>
                <a:gd name="T26" fmla="*/ 15 w 54"/>
                <a:gd name="T27" fmla="*/ 0 h 19"/>
                <a:gd name="T28" fmla="*/ 15 w 54"/>
                <a:gd name="T29" fmla="*/ 0 h 19"/>
                <a:gd name="T30" fmla="*/ 6 w 54"/>
                <a:gd name="T31" fmla="*/ 3 h 19"/>
                <a:gd name="T32" fmla="*/ 2 w 54"/>
                <a:gd name="T33" fmla="*/ 3 h 19"/>
                <a:gd name="T34" fmla="*/ 0 w 54"/>
                <a:gd name="T35" fmla="*/ 7 h 19"/>
                <a:gd name="T36" fmla="*/ 4 w 54"/>
                <a:gd name="T37" fmla="*/ 1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19">
                  <a:moveTo>
                    <a:pt x="4" y="10"/>
                  </a:moveTo>
                  <a:lnTo>
                    <a:pt x="4" y="10"/>
                  </a:lnTo>
                  <a:lnTo>
                    <a:pt x="9" y="14"/>
                  </a:lnTo>
                  <a:lnTo>
                    <a:pt x="18" y="16"/>
                  </a:lnTo>
                  <a:lnTo>
                    <a:pt x="38" y="19"/>
                  </a:lnTo>
                  <a:lnTo>
                    <a:pt x="47" y="19"/>
                  </a:lnTo>
                  <a:lnTo>
                    <a:pt x="52" y="16"/>
                  </a:lnTo>
                  <a:lnTo>
                    <a:pt x="54" y="14"/>
                  </a:lnTo>
                  <a:lnTo>
                    <a:pt x="49" y="10"/>
                  </a:lnTo>
                  <a:lnTo>
                    <a:pt x="43" y="7"/>
                  </a:lnTo>
                  <a:lnTo>
                    <a:pt x="36" y="3"/>
                  </a:lnTo>
                  <a:lnTo>
                    <a:pt x="15" y="0"/>
                  </a:lnTo>
                  <a:lnTo>
                    <a:pt x="6" y="3"/>
                  </a:lnTo>
                  <a:lnTo>
                    <a:pt x="2" y="3"/>
                  </a:lnTo>
                  <a:lnTo>
                    <a:pt x="0" y="7"/>
                  </a:lnTo>
                  <a:lnTo>
                    <a:pt x="4"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5" name="Freeform 3042">
              <a:extLst>
                <a:ext uri="{FF2B5EF4-FFF2-40B4-BE49-F238E27FC236}">
                  <a16:creationId xmlns:a16="http://schemas.microsoft.com/office/drawing/2014/main" xmlns="" id="{32C27054-E750-074E-B0F7-4BA439572CE1}"/>
                </a:ext>
              </a:extLst>
            </p:cNvPr>
            <p:cNvSpPr>
              <a:spLocks/>
            </p:cNvSpPr>
            <p:nvPr/>
          </p:nvSpPr>
          <p:spPr bwMode="auto">
            <a:xfrm>
              <a:off x="4263" y="3032"/>
              <a:ext cx="51" cy="19"/>
            </a:xfrm>
            <a:custGeom>
              <a:avLst/>
              <a:gdLst>
                <a:gd name="T0" fmla="*/ 2 w 51"/>
                <a:gd name="T1" fmla="*/ 10 h 19"/>
                <a:gd name="T2" fmla="*/ 2 w 51"/>
                <a:gd name="T3" fmla="*/ 10 h 19"/>
                <a:gd name="T4" fmla="*/ 9 w 51"/>
                <a:gd name="T5" fmla="*/ 14 h 19"/>
                <a:gd name="T6" fmla="*/ 18 w 51"/>
                <a:gd name="T7" fmla="*/ 16 h 19"/>
                <a:gd name="T8" fmla="*/ 36 w 51"/>
                <a:gd name="T9" fmla="*/ 19 h 19"/>
                <a:gd name="T10" fmla="*/ 36 w 51"/>
                <a:gd name="T11" fmla="*/ 19 h 19"/>
                <a:gd name="T12" fmla="*/ 45 w 51"/>
                <a:gd name="T13" fmla="*/ 19 h 19"/>
                <a:gd name="T14" fmla="*/ 49 w 51"/>
                <a:gd name="T15" fmla="*/ 16 h 19"/>
                <a:gd name="T16" fmla="*/ 51 w 51"/>
                <a:gd name="T17" fmla="*/ 14 h 19"/>
                <a:gd name="T18" fmla="*/ 47 w 51"/>
                <a:gd name="T19" fmla="*/ 10 h 19"/>
                <a:gd name="T20" fmla="*/ 47 w 51"/>
                <a:gd name="T21" fmla="*/ 10 h 19"/>
                <a:gd name="T22" fmla="*/ 42 w 51"/>
                <a:gd name="T23" fmla="*/ 7 h 19"/>
                <a:gd name="T24" fmla="*/ 33 w 51"/>
                <a:gd name="T25" fmla="*/ 5 h 19"/>
                <a:gd name="T26" fmla="*/ 13 w 51"/>
                <a:gd name="T27" fmla="*/ 0 h 19"/>
                <a:gd name="T28" fmla="*/ 13 w 51"/>
                <a:gd name="T29" fmla="*/ 0 h 19"/>
                <a:gd name="T30" fmla="*/ 6 w 51"/>
                <a:gd name="T31" fmla="*/ 3 h 19"/>
                <a:gd name="T32" fmla="*/ 2 w 51"/>
                <a:gd name="T33" fmla="*/ 5 h 19"/>
                <a:gd name="T34" fmla="*/ 0 w 51"/>
                <a:gd name="T35" fmla="*/ 7 h 19"/>
                <a:gd name="T36" fmla="*/ 2 w 51"/>
                <a:gd name="T37" fmla="*/ 1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19">
                  <a:moveTo>
                    <a:pt x="2" y="10"/>
                  </a:moveTo>
                  <a:lnTo>
                    <a:pt x="2" y="10"/>
                  </a:lnTo>
                  <a:lnTo>
                    <a:pt x="9" y="14"/>
                  </a:lnTo>
                  <a:lnTo>
                    <a:pt x="18" y="16"/>
                  </a:lnTo>
                  <a:lnTo>
                    <a:pt x="36" y="19"/>
                  </a:lnTo>
                  <a:lnTo>
                    <a:pt x="45" y="19"/>
                  </a:lnTo>
                  <a:lnTo>
                    <a:pt x="49" y="16"/>
                  </a:lnTo>
                  <a:lnTo>
                    <a:pt x="51" y="14"/>
                  </a:lnTo>
                  <a:lnTo>
                    <a:pt x="47" y="10"/>
                  </a:lnTo>
                  <a:lnTo>
                    <a:pt x="42" y="7"/>
                  </a:lnTo>
                  <a:lnTo>
                    <a:pt x="33" y="5"/>
                  </a:lnTo>
                  <a:lnTo>
                    <a:pt x="13" y="0"/>
                  </a:lnTo>
                  <a:lnTo>
                    <a:pt x="6" y="3"/>
                  </a:lnTo>
                  <a:lnTo>
                    <a:pt x="2" y="5"/>
                  </a:lnTo>
                  <a:lnTo>
                    <a:pt x="0" y="7"/>
                  </a:lnTo>
                  <a:lnTo>
                    <a:pt x="2" y="1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6" name="Freeform 3043">
              <a:extLst>
                <a:ext uri="{FF2B5EF4-FFF2-40B4-BE49-F238E27FC236}">
                  <a16:creationId xmlns:a16="http://schemas.microsoft.com/office/drawing/2014/main" xmlns="" id="{1F6612AE-7A99-6540-B57D-6D57A67C23D0}"/>
                </a:ext>
              </a:extLst>
            </p:cNvPr>
            <p:cNvSpPr>
              <a:spLocks/>
            </p:cNvSpPr>
            <p:nvPr/>
          </p:nvSpPr>
          <p:spPr bwMode="auto">
            <a:xfrm>
              <a:off x="4263" y="3032"/>
              <a:ext cx="51" cy="19"/>
            </a:xfrm>
            <a:custGeom>
              <a:avLst/>
              <a:gdLst>
                <a:gd name="T0" fmla="*/ 2 w 51"/>
                <a:gd name="T1" fmla="*/ 10 h 19"/>
                <a:gd name="T2" fmla="*/ 2 w 51"/>
                <a:gd name="T3" fmla="*/ 10 h 19"/>
                <a:gd name="T4" fmla="*/ 9 w 51"/>
                <a:gd name="T5" fmla="*/ 14 h 19"/>
                <a:gd name="T6" fmla="*/ 18 w 51"/>
                <a:gd name="T7" fmla="*/ 16 h 19"/>
                <a:gd name="T8" fmla="*/ 36 w 51"/>
                <a:gd name="T9" fmla="*/ 19 h 19"/>
                <a:gd name="T10" fmla="*/ 36 w 51"/>
                <a:gd name="T11" fmla="*/ 19 h 19"/>
                <a:gd name="T12" fmla="*/ 45 w 51"/>
                <a:gd name="T13" fmla="*/ 19 h 19"/>
                <a:gd name="T14" fmla="*/ 49 w 51"/>
                <a:gd name="T15" fmla="*/ 16 h 19"/>
                <a:gd name="T16" fmla="*/ 51 w 51"/>
                <a:gd name="T17" fmla="*/ 14 h 19"/>
                <a:gd name="T18" fmla="*/ 47 w 51"/>
                <a:gd name="T19" fmla="*/ 10 h 19"/>
                <a:gd name="T20" fmla="*/ 47 w 51"/>
                <a:gd name="T21" fmla="*/ 10 h 19"/>
                <a:gd name="T22" fmla="*/ 42 w 51"/>
                <a:gd name="T23" fmla="*/ 7 h 19"/>
                <a:gd name="T24" fmla="*/ 33 w 51"/>
                <a:gd name="T25" fmla="*/ 5 h 19"/>
                <a:gd name="T26" fmla="*/ 13 w 51"/>
                <a:gd name="T27" fmla="*/ 0 h 19"/>
                <a:gd name="T28" fmla="*/ 13 w 51"/>
                <a:gd name="T29" fmla="*/ 0 h 19"/>
                <a:gd name="T30" fmla="*/ 6 w 51"/>
                <a:gd name="T31" fmla="*/ 3 h 19"/>
                <a:gd name="T32" fmla="*/ 2 w 51"/>
                <a:gd name="T33" fmla="*/ 5 h 19"/>
                <a:gd name="T34" fmla="*/ 0 w 51"/>
                <a:gd name="T35" fmla="*/ 7 h 19"/>
                <a:gd name="T36" fmla="*/ 2 w 51"/>
                <a:gd name="T37" fmla="*/ 1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19">
                  <a:moveTo>
                    <a:pt x="2" y="10"/>
                  </a:moveTo>
                  <a:lnTo>
                    <a:pt x="2" y="10"/>
                  </a:lnTo>
                  <a:lnTo>
                    <a:pt x="9" y="14"/>
                  </a:lnTo>
                  <a:lnTo>
                    <a:pt x="18" y="16"/>
                  </a:lnTo>
                  <a:lnTo>
                    <a:pt x="36" y="19"/>
                  </a:lnTo>
                  <a:lnTo>
                    <a:pt x="45" y="19"/>
                  </a:lnTo>
                  <a:lnTo>
                    <a:pt x="49" y="16"/>
                  </a:lnTo>
                  <a:lnTo>
                    <a:pt x="51" y="14"/>
                  </a:lnTo>
                  <a:lnTo>
                    <a:pt x="47" y="10"/>
                  </a:lnTo>
                  <a:lnTo>
                    <a:pt x="42" y="7"/>
                  </a:lnTo>
                  <a:lnTo>
                    <a:pt x="33" y="5"/>
                  </a:lnTo>
                  <a:lnTo>
                    <a:pt x="13" y="0"/>
                  </a:lnTo>
                  <a:lnTo>
                    <a:pt x="6" y="3"/>
                  </a:lnTo>
                  <a:lnTo>
                    <a:pt x="2" y="5"/>
                  </a:lnTo>
                  <a:lnTo>
                    <a:pt x="0" y="7"/>
                  </a:lnTo>
                  <a:lnTo>
                    <a:pt x="2"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7" name="Freeform 3044">
              <a:extLst>
                <a:ext uri="{FF2B5EF4-FFF2-40B4-BE49-F238E27FC236}">
                  <a16:creationId xmlns:a16="http://schemas.microsoft.com/office/drawing/2014/main" xmlns="" id="{C325B826-1267-E94C-9DC8-58F20167AED5}"/>
                </a:ext>
              </a:extLst>
            </p:cNvPr>
            <p:cNvSpPr>
              <a:spLocks/>
            </p:cNvSpPr>
            <p:nvPr/>
          </p:nvSpPr>
          <p:spPr bwMode="auto">
            <a:xfrm>
              <a:off x="4218" y="3035"/>
              <a:ext cx="49" cy="18"/>
            </a:xfrm>
            <a:custGeom>
              <a:avLst/>
              <a:gdLst>
                <a:gd name="T0" fmla="*/ 4 w 49"/>
                <a:gd name="T1" fmla="*/ 9 h 18"/>
                <a:gd name="T2" fmla="*/ 4 w 49"/>
                <a:gd name="T3" fmla="*/ 9 h 18"/>
                <a:gd name="T4" fmla="*/ 9 w 49"/>
                <a:gd name="T5" fmla="*/ 11 h 18"/>
                <a:gd name="T6" fmla="*/ 18 w 49"/>
                <a:gd name="T7" fmla="*/ 13 h 18"/>
                <a:gd name="T8" fmla="*/ 36 w 49"/>
                <a:gd name="T9" fmla="*/ 18 h 18"/>
                <a:gd name="T10" fmla="*/ 36 w 49"/>
                <a:gd name="T11" fmla="*/ 18 h 18"/>
                <a:gd name="T12" fmla="*/ 45 w 49"/>
                <a:gd name="T13" fmla="*/ 16 h 18"/>
                <a:gd name="T14" fmla="*/ 49 w 49"/>
                <a:gd name="T15" fmla="*/ 13 h 18"/>
                <a:gd name="T16" fmla="*/ 49 w 49"/>
                <a:gd name="T17" fmla="*/ 11 h 18"/>
                <a:gd name="T18" fmla="*/ 47 w 49"/>
                <a:gd name="T19" fmla="*/ 7 h 18"/>
                <a:gd name="T20" fmla="*/ 47 w 49"/>
                <a:gd name="T21" fmla="*/ 7 h 18"/>
                <a:gd name="T22" fmla="*/ 40 w 49"/>
                <a:gd name="T23" fmla="*/ 4 h 18"/>
                <a:gd name="T24" fmla="*/ 33 w 49"/>
                <a:gd name="T25" fmla="*/ 2 h 18"/>
                <a:gd name="T26" fmla="*/ 13 w 49"/>
                <a:gd name="T27" fmla="*/ 0 h 18"/>
                <a:gd name="T28" fmla="*/ 13 w 49"/>
                <a:gd name="T29" fmla="*/ 0 h 18"/>
                <a:gd name="T30" fmla="*/ 6 w 49"/>
                <a:gd name="T31" fmla="*/ 0 h 18"/>
                <a:gd name="T32" fmla="*/ 2 w 49"/>
                <a:gd name="T33" fmla="*/ 2 h 18"/>
                <a:gd name="T34" fmla="*/ 0 w 49"/>
                <a:gd name="T35" fmla="*/ 4 h 18"/>
                <a:gd name="T36" fmla="*/ 4 w 4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8">
                  <a:moveTo>
                    <a:pt x="4" y="9"/>
                  </a:moveTo>
                  <a:lnTo>
                    <a:pt x="4" y="9"/>
                  </a:lnTo>
                  <a:lnTo>
                    <a:pt x="9" y="11"/>
                  </a:lnTo>
                  <a:lnTo>
                    <a:pt x="18" y="13"/>
                  </a:lnTo>
                  <a:lnTo>
                    <a:pt x="36" y="18"/>
                  </a:lnTo>
                  <a:lnTo>
                    <a:pt x="45" y="16"/>
                  </a:lnTo>
                  <a:lnTo>
                    <a:pt x="49" y="13"/>
                  </a:lnTo>
                  <a:lnTo>
                    <a:pt x="49" y="11"/>
                  </a:lnTo>
                  <a:lnTo>
                    <a:pt x="47" y="7"/>
                  </a:lnTo>
                  <a:lnTo>
                    <a:pt x="40" y="4"/>
                  </a:lnTo>
                  <a:lnTo>
                    <a:pt x="33" y="2"/>
                  </a:lnTo>
                  <a:lnTo>
                    <a:pt x="13" y="0"/>
                  </a:lnTo>
                  <a:lnTo>
                    <a:pt x="6" y="0"/>
                  </a:lnTo>
                  <a:lnTo>
                    <a:pt x="2" y="2"/>
                  </a:lnTo>
                  <a:lnTo>
                    <a:pt x="0"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8" name="Freeform 3045">
              <a:extLst>
                <a:ext uri="{FF2B5EF4-FFF2-40B4-BE49-F238E27FC236}">
                  <a16:creationId xmlns:a16="http://schemas.microsoft.com/office/drawing/2014/main" xmlns="" id="{3D6851EA-E869-3E4E-A838-AC1C6E908261}"/>
                </a:ext>
              </a:extLst>
            </p:cNvPr>
            <p:cNvSpPr>
              <a:spLocks/>
            </p:cNvSpPr>
            <p:nvPr/>
          </p:nvSpPr>
          <p:spPr bwMode="auto">
            <a:xfrm>
              <a:off x="4218" y="3035"/>
              <a:ext cx="49" cy="18"/>
            </a:xfrm>
            <a:custGeom>
              <a:avLst/>
              <a:gdLst>
                <a:gd name="T0" fmla="*/ 4 w 49"/>
                <a:gd name="T1" fmla="*/ 9 h 18"/>
                <a:gd name="T2" fmla="*/ 4 w 49"/>
                <a:gd name="T3" fmla="*/ 9 h 18"/>
                <a:gd name="T4" fmla="*/ 9 w 49"/>
                <a:gd name="T5" fmla="*/ 11 h 18"/>
                <a:gd name="T6" fmla="*/ 18 w 49"/>
                <a:gd name="T7" fmla="*/ 13 h 18"/>
                <a:gd name="T8" fmla="*/ 36 w 49"/>
                <a:gd name="T9" fmla="*/ 18 h 18"/>
                <a:gd name="T10" fmla="*/ 36 w 49"/>
                <a:gd name="T11" fmla="*/ 18 h 18"/>
                <a:gd name="T12" fmla="*/ 45 w 49"/>
                <a:gd name="T13" fmla="*/ 16 h 18"/>
                <a:gd name="T14" fmla="*/ 49 w 49"/>
                <a:gd name="T15" fmla="*/ 13 h 18"/>
                <a:gd name="T16" fmla="*/ 49 w 49"/>
                <a:gd name="T17" fmla="*/ 11 h 18"/>
                <a:gd name="T18" fmla="*/ 47 w 49"/>
                <a:gd name="T19" fmla="*/ 7 h 18"/>
                <a:gd name="T20" fmla="*/ 47 w 49"/>
                <a:gd name="T21" fmla="*/ 7 h 18"/>
                <a:gd name="T22" fmla="*/ 40 w 49"/>
                <a:gd name="T23" fmla="*/ 4 h 18"/>
                <a:gd name="T24" fmla="*/ 33 w 49"/>
                <a:gd name="T25" fmla="*/ 2 h 18"/>
                <a:gd name="T26" fmla="*/ 13 w 49"/>
                <a:gd name="T27" fmla="*/ 0 h 18"/>
                <a:gd name="T28" fmla="*/ 13 w 49"/>
                <a:gd name="T29" fmla="*/ 0 h 18"/>
                <a:gd name="T30" fmla="*/ 6 w 49"/>
                <a:gd name="T31" fmla="*/ 0 h 18"/>
                <a:gd name="T32" fmla="*/ 2 w 49"/>
                <a:gd name="T33" fmla="*/ 2 h 18"/>
                <a:gd name="T34" fmla="*/ 0 w 49"/>
                <a:gd name="T35" fmla="*/ 4 h 18"/>
                <a:gd name="T36" fmla="*/ 4 w 4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8">
                  <a:moveTo>
                    <a:pt x="4" y="9"/>
                  </a:moveTo>
                  <a:lnTo>
                    <a:pt x="4" y="9"/>
                  </a:lnTo>
                  <a:lnTo>
                    <a:pt x="9" y="11"/>
                  </a:lnTo>
                  <a:lnTo>
                    <a:pt x="18" y="13"/>
                  </a:lnTo>
                  <a:lnTo>
                    <a:pt x="36" y="18"/>
                  </a:lnTo>
                  <a:lnTo>
                    <a:pt x="45" y="16"/>
                  </a:lnTo>
                  <a:lnTo>
                    <a:pt x="49" y="13"/>
                  </a:lnTo>
                  <a:lnTo>
                    <a:pt x="49" y="11"/>
                  </a:lnTo>
                  <a:lnTo>
                    <a:pt x="47" y="7"/>
                  </a:lnTo>
                  <a:lnTo>
                    <a:pt x="40" y="4"/>
                  </a:lnTo>
                  <a:lnTo>
                    <a:pt x="33" y="2"/>
                  </a:lnTo>
                  <a:lnTo>
                    <a:pt x="13" y="0"/>
                  </a:lnTo>
                  <a:lnTo>
                    <a:pt x="6" y="0"/>
                  </a:lnTo>
                  <a:lnTo>
                    <a:pt x="2" y="2"/>
                  </a:lnTo>
                  <a:lnTo>
                    <a:pt x="0"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29" name="Freeform 3046">
              <a:extLst>
                <a:ext uri="{FF2B5EF4-FFF2-40B4-BE49-F238E27FC236}">
                  <a16:creationId xmlns:a16="http://schemas.microsoft.com/office/drawing/2014/main" xmlns="" id="{6A445D8F-09D4-7B48-9CCE-F11B3046404E}"/>
                </a:ext>
              </a:extLst>
            </p:cNvPr>
            <p:cNvSpPr>
              <a:spLocks/>
            </p:cNvSpPr>
            <p:nvPr/>
          </p:nvSpPr>
          <p:spPr bwMode="auto">
            <a:xfrm>
              <a:off x="4175" y="3035"/>
              <a:ext cx="49" cy="18"/>
            </a:xfrm>
            <a:custGeom>
              <a:avLst/>
              <a:gdLst>
                <a:gd name="T0" fmla="*/ 4 w 49"/>
                <a:gd name="T1" fmla="*/ 9 h 18"/>
                <a:gd name="T2" fmla="*/ 4 w 49"/>
                <a:gd name="T3" fmla="*/ 9 h 18"/>
                <a:gd name="T4" fmla="*/ 9 w 49"/>
                <a:gd name="T5" fmla="*/ 11 h 18"/>
                <a:gd name="T6" fmla="*/ 18 w 49"/>
                <a:gd name="T7" fmla="*/ 16 h 18"/>
                <a:gd name="T8" fmla="*/ 36 w 49"/>
                <a:gd name="T9" fmla="*/ 18 h 18"/>
                <a:gd name="T10" fmla="*/ 36 w 49"/>
                <a:gd name="T11" fmla="*/ 18 h 18"/>
                <a:gd name="T12" fmla="*/ 43 w 49"/>
                <a:gd name="T13" fmla="*/ 16 h 18"/>
                <a:gd name="T14" fmla="*/ 47 w 49"/>
                <a:gd name="T15" fmla="*/ 13 h 18"/>
                <a:gd name="T16" fmla="*/ 49 w 49"/>
                <a:gd name="T17" fmla="*/ 11 h 18"/>
                <a:gd name="T18" fmla="*/ 47 w 49"/>
                <a:gd name="T19" fmla="*/ 9 h 18"/>
                <a:gd name="T20" fmla="*/ 47 w 49"/>
                <a:gd name="T21" fmla="*/ 9 h 18"/>
                <a:gd name="T22" fmla="*/ 40 w 49"/>
                <a:gd name="T23" fmla="*/ 4 h 18"/>
                <a:gd name="T24" fmla="*/ 31 w 49"/>
                <a:gd name="T25" fmla="*/ 2 h 18"/>
                <a:gd name="T26" fmla="*/ 13 w 49"/>
                <a:gd name="T27" fmla="*/ 0 h 18"/>
                <a:gd name="T28" fmla="*/ 13 w 49"/>
                <a:gd name="T29" fmla="*/ 0 h 18"/>
                <a:gd name="T30" fmla="*/ 7 w 49"/>
                <a:gd name="T31" fmla="*/ 0 h 18"/>
                <a:gd name="T32" fmla="*/ 2 w 49"/>
                <a:gd name="T33" fmla="*/ 2 h 18"/>
                <a:gd name="T34" fmla="*/ 0 w 49"/>
                <a:gd name="T35" fmla="*/ 4 h 18"/>
                <a:gd name="T36" fmla="*/ 4 w 4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8">
                  <a:moveTo>
                    <a:pt x="4" y="9"/>
                  </a:moveTo>
                  <a:lnTo>
                    <a:pt x="4" y="9"/>
                  </a:lnTo>
                  <a:lnTo>
                    <a:pt x="9" y="11"/>
                  </a:lnTo>
                  <a:lnTo>
                    <a:pt x="18" y="16"/>
                  </a:lnTo>
                  <a:lnTo>
                    <a:pt x="36" y="18"/>
                  </a:lnTo>
                  <a:lnTo>
                    <a:pt x="43" y="16"/>
                  </a:lnTo>
                  <a:lnTo>
                    <a:pt x="47" y="13"/>
                  </a:lnTo>
                  <a:lnTo>
                    <a:pt x="49" y="11"/>
                  </a:lnTo>
                  <a:lnTo>
                    <a:pt x="47" y="9"/>
                  </a:lnTo>
                  <a:lnTo>
                    <a:pt x="40" y="4"/>
                  </a:lnTo>
                  <a:lnTo>
                    <a:pt x="31" y="2"/>
                  </a:lnTo>
                  <a:lnTo>
                    <a:pt x="13" y="0"/>
                  </a:lnTo>
                  <a:lnTo>
                    <a:pt x="7" y="0"/>
                  </a:lnTo>
                  <a:lnTo>
                    <a:pt x="2" y="2"/>
                  </a:lnTo>
                  <a:lnTo>
                    <a:pt x="0"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0" name="Freeform 3047">
              <a:extLst>
                <a:ext uri="{FF2B5EF4-FFF2-40B4-BE49-F238E27FC236}">
                  <a16:creationId xmlns:a16="http://schemas.microsoft.com/office/drawing/2014/main" xmlns="" id="{90030690-BA38-8B4A-AC82-4CACCB35C54A}"/>
                </a:ext>
              </a:extLst>
            </p:cNvPr>
            <p:cNvSpPr>
              <a:spLocks/>
            </p:cNvSpPr>
            <p:nvPr/>
          </p:nvSpPr>
          <p:spPr bwMode="auto">
            <a:xfrm>
              <a:off x="4175" y="3035"/>
              <a:ext cx="49" cy="18"/>
            </a:xfrm>
            <a:custGeom>
              <a:avLst/>
              <a:gdLst>
                <a:gd name="T0" fmla="*/ 4 w 49"/>
                <a:gd name="T1" fmla="*/ 9 h 18"/>
                <a:gd name="T2" fmla="*/ 4 w 49"/>
                <a:gd name="T3" fmla="*/ 9 h 18"/>
                <a:gd name="T4" fmla="*/ 9 w 49"/>
                <a:gd name="T5" fmla="*/ 11 h 18"/>
                <a:gd name="T6" fmla="*/ 18 w 49"/>
                <a:gd name="T7" fmla="*/ 16 h 18"/>
                <a:gd name="T8" fmla="*/ 36 w 49"/>
                <a:gd name="T9" fmla="*/ 18 h 18"/>
                <a:gd name="T10" fmla="*/ 36 w 49"/>
                <a:gd name="T11" fmla="*/ 18 h 18"/>
                <a:gd name="T12" fmla="*/ 43 w 49"/>
                <a:gd name="T13" fmla="*/ 16 h 18"/>
                <a:gd name="T14" fmla="*/ 47 w 49"/>
                <a:gd name="T15" fmla="*/ 13 h 18"/>
                <a:gd name="T16" fmla="*/ 49 w 49"/>
                <a:gd name="T17" fmla="*/ 11 h 18"/>
                <a:gd name="T18" fmla="*/ 47 w 49"/>
                <a:gd name="T19" fmla="*/ 9 h 18"/>
                <a:gd name="T20" fmla="*/ 47 w 49"/>
                <a:gd name="T21" fmla="*/ 9 h 18"/>
                <a:gd name="T22" fmla="*/ 40 w 49"/>
                <a:gd name="T23" fmla="*/ 4 h 18"/>
                <a:gd name="T24" fmla="*/ 31 w 49"/>
                <a:gd name="T25" fmla="*/ 2 h 18"/>
                <a:gd name="T26" fmla="*/ 13 w 49"/>
                <a:gd name="T27" fmla="*/ 0 h 18"/>
                <a:gd name="T28" fmla="*/ 13 w 49"/>
                <a:gd name="T29" fmla="*/ 0 h 18"/>
                <a:gd name="T30" fmla="*/ 7 w 49"/>
                <a:gd name="T31" fmla="*/ 0 h 18"/>
                <a:gd name="T32" fmla="*/ 2 w 49"/>
                <a:gd name="T33" fmla="*/ 2 h 18"/>
                <a:gd name="T34" fmla="*/ 0 w 49"/>
                <a:gd name="T35" fmla="*/ 4 h 18"/>
                <a:gd name="T36" fmla="*/ 4 w 4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8">
                  <a:moveTo>
                    <a:pt x="4" y="9"/>
                  </a:moveTo>
                  <a:lnTo>
                    <a:pt x="4" y="9"/>
                  </a:lnTo>
                  <a:lnTo>
                    <a:pt x="9" y="11"/>
                  </a:lnTo>
                  <a:lnTo>
                    <a:pt x="18" y="16"/>
                  </a:lnTo>
                  <a:lnTo>
                    <a:pt x="36" y="18"/>
                  </a:lnTo>
                  <a:lnTo>
                    <a:pt x="43" y="16"/>
                  </a:lnTo>
                  <a:lnTo>
                    <a:pt x="47" y="13"/>
                  </a:lnTo>
                  <a:lnTo>
                    <a:pt x="49" y="11"/>
                  </a:lnTo>
                  <a:lnTo>
                    <a:pt x="47" y="9"/>
                  </a:lnTo>
                  <a:lnTo>
                    <a:pt x="40" y="4"/>
                  </a:lnTo>
                  <a:lnTo>
                    <a:pt x="31" y="2"/>
                  </a:lnTo>
                  <a:lnTo>
                    <a:pt x="13" y="0"/>
                  </a:lnTo>
                  <a:lnTo>
                    <a:pt x="7" y="0"/>
                  </a:lnTo>
                  <a:lnTo>
                    <a:pt x="2" y="2"/>
                  </a:lnTo>
                  <a:lnTo>
                    <a:pt x="0"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1" name="Freeform 3048">
              <a:extLst>
                <a:ext uri="{FF2B5EF4-FFF2-40B4-BE49-F238E27FC236}">
                  <a16:creationId xmlns:a16="http://schemas.microsoft.com/office/drawing/2014/main" xmlns="" id="{1D35184B-96A6-1048-81B8-4CFBD88FE0C9}"/>
                </a:ext>
              </a:extLst>
            </p:cNvPr>
            <p:cNvSpPr>
              <a:spLocks/>
            </p:cNvSpPr>
            <p:nvPr/>
          </p:nvSpPr>
          <p:spPr bwMode="auto">
            <a:xfrm>
              <a:off x="3979" y="3035"/>
              <a:ext cx="43" cy="18"/>
            </a:xfrm>
            <a:custGeom>
              <a:avLst/>
              <a:gdLst>
                <a:gd name="T0" fmla="*/ 2 w 43"/>
                <a:gd name="T1" fmla="*/ 11 h 18"/>
                <a:gd name="T2" fmla="*/ 2 w 43"/>
                <a:gd name="T3" fmla="*/ 11 h 18"/>
                <a:gd name="T4" fmla="*/ 9 w 43"/>
                <a:gd name="T5" fmla="*/ 13 h 18"/>
                <a:gd name="T6" fmla="*/ 16 w 43"/>
                <a:gd name="T7" fmla="*/ 16 h 18"/>
                <a:gd name="T8" fmla="*/ 31 w 43"/>
                <a:gd name="T9" fmla="*/ 18 h 18"/>
                <a:gd name="T10" fmla="*/ 31 w 43"/>
                <a:gd name="T11" fmla="*/ 18 h 18"/>
                <a:gd name="T12" fmla="*/ 38 w 43"/>
                <a:gd name="T13" fmla="*/ 18 h 18"/>
                <a:gd name="T14" fmla="*/ 43 w 43"/>
                <a:gd name="T15" fmla="*/ 16 h 18"/>
                <a:gd name="T16" fmla="*/ 43 w 43"/>
                <a:gd name="T17" fmla="*/ 13 h 18"/>
                <a:gd name="T18" fmla="*/ 40 w 43"/>
                <a:gd name="T19" fmla="*/ 9 h 18"/>
                <a:gd name="T20" fmla="*/ 40 w 43"/>
                <a:gd name="T21" fmla="*/ 9 h 18"/>
                <a:gd name="T22" fmla="*/ 34 w 43"/>
                <a:gd name="T23" fmla="*/ 7 h 18"/>
                <a:gd name="T24" fmla="*/ 27 w 43"/>
                <a:gd name="T25" fmla="*/ 4 h 18"/>
                <a:gd name="T26" fmla="*/ 11 w 43"/>
                <a:gd name="T27" fmla="*/ 0 h 18"/>
                <a:gd name="T28" fmla="*/ 11 w 43"/>
                <a:gd name="T29" fmla="*/ 0 h 18"/>
                <a:gd name="T30" fmla="*/ 4 w 43"/>
                <a:gd name="T31" fmla="*/ 2 h 18"/>
                <a:gd name="T32" fmla="*/ 0 w 43"/>
                <a:gd name="T33" fmla="*/ 4 h 18"/>
                <a:gd name="T34" fmla="*/ 0 w 43"/>
                <a:gd name="T35" fmla="*/ 7 h 18"/>
                <a:gd name="T36" fmla="*/ 2 w 43"/>
                <a:gd name="T37" fmla="*/ 11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2" y="11"/>
                  </a:moveTo>
                  <a:lnTo>
                    <a:pt x="2" y="11"/>
                  </a:lnTo>
                  <a:lnTo>
                    <a:pt x="9" y="13"/>
                  </a:lnTo>
                  <a:lnTo>
                    <a:pt x="16" y="16"/>
                  </a:lnTo>
                  <a:lnTo>
                    <a:pt x="31" y="18"/>
                  </a:lnTo>
                  <a:lnTo>
                    <a:pt x="38" y="18"/>
                  </a:lnTo>
                  <a:lnTo>
                    <a:pt x="43" y="16"/>
                  </a:lnTo>
                  <a:lnTo>
                    <a:pt x="43" y="13"/>
                  </a:lnTo>
                  <a:lnTo>
                    <a:pt x="40" y="9"/>
                  </a:lnTo>
                  <a:lnTo>
                    <a:pt x="34" y="7"/>
                  </a:lnTo>
                  <a:lnTo>
                    <a:pt x="27" y="4"/>
                  </a:lnTo>
                  <a:lnTo>
                    <a:pt x="11" y="0"/>
                  </a:lnTo>
                  <a:lnTo>
                    <a:pt x="4" y="2"/>
                  </a:lnTo>
                  <a:lnTo>
                    <a:pt x="0" y="4"/>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2" name="Freeform 3049">
              <a:extLst>
                <a:ext uri="{FF2B5EF4-FFF2-40B4-BE49-F238E27FC236}">
                  <a16:creationId xmlns:a16="http://schemas.microsoft.com/office/drawing/2014/main" xmlns="" id="{3A55E762-5AC0-E041-9C17-2D2464117E80}"/>
                </a:ext>
              </a:extLst>
            </p:cNvPr>
            <p:cNvSpPr>
              <a:spLocks/>
            </p:cNvSpPr>
            <p:nvPr/>
          </p:nvSpPr>
          <p:spPr bwMode="auto">
            <a:xfrm>
              <a:off x="3979" y="3035"/>
              <a:ext cx="43" cy="18"/>
            </a:xfrm>
            <a:custGeom>
              <a:avLst/>
              <a:gdLst>
                <a:gd name="T0" fmla="*/ 2 w 43"/>
                <a:gd name="T1" fmla="*/ 11 h 18"/>
                <a:gd name="T2" fmla="*/ 2 w 43"/>
                <a:gd name="T3" fmla="*/ 11 h 18"/>
                <a:gd name="T4" fmla="*/ 9 w 43"/>
                <a:gd name="T5" fmla="*/ 13 h 18"/>
                <a:gd name="T6" fmla="*/ 16 w 43"/>
                <a:gd name="T7" fmla="*/ 16 h 18"/>
                <a:gd name="T8" fmla="*/ 31 w 43"/>
                <a:gd name="T9" fmla="*/ 18 h 18"/>
                <a:gd name="T10" fmla="*/ 31 w 43"/>
                <a:gd name="T11" fmla="*/ 18 h 18"/>
                <a:gd name="T12" fmla="*/ 38 w 43"/>
                <a:gd name="T13" fmla="*/ 18 h 18"/>
                <a:gd name="T14" fmla="*/ 43 w 43"/>
                <a:gd name="T15" fmla="*/ 16 h 18"/>
                <a:gd name="T16" fmla="*/ 43 w 43"/>
                <a:gd name="T17" fmla="*/ 13 h 18"/>
                <a:gd name="T18" fmla="*/ 40 w 43"/>
                <a:gd name="T19" fmla="*/ 9 h 18"/>
                <a:gd name="T20" fmla="*/ 40 w 43"/>
                <a:gd name="T21" fmla="*/ 9 h 18"/>
                <a:gd name="T22" fmla="*/ 34 w 43"/>
                <a:gd name="T23" fmla="*/ 7 h 18"/>
                <a:gd name="T24" fmla="*/ 27 w 43"/>
                <a:gd name="T25" fmla="*/ 4 h 18"/>
                <a:gd name="T26" fmla="*/ 11 w 43"/>
                <a:gd name="T27" fmla="*/ 0 h 18"/>
                <a:gd name="T28" fmla="*/ 11 w 43"/>
                <a:gd name="T29" fmla="*/ 0 h 18"/>
                <a:gd name="T30" fmla="*/ 4 w 43"/>
                <a:gd name="T31" fmla="*/ 2 h 18"/>
                <a:gd name="T32" fmla="*/ 0 w 43"/>
                <a:gd name="T33" fmla="*/ 4 h 18"/>
                <a:gd name="T34" fmla="*/ 0 w 43"/>
                <a:gd name="T35" fmla="*/ 7 h 18"/>
                <a:gd name="T36" fmla="*/ 2 w 43"/>
                <a:gd name="T37" fmla="*/ 11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2" y="11"/>
                  </a:moveTo>
                  <a:lnTo>
                    <a:pt x="2" y="11"/>
                  </a:lnTo>
                  <a:lnTo>
                    <a:pt x="9" y="13"/>
                  </a:lnTo>
                  <a:lnTo>
                    <a:pt x="16" y="16"/>
                  </a:lnTo>
                  <a:lnTo>
                    <a:pt x="31" y="18"/>
                  </a:lnTo>
                  <a:lnTo>
                    <a:pt x="38" y="18"/>
                  </a:lnTo>
                  <a:lnTo>
                    <a:pt x="43" y="16"/>
                  </a:lnTo>
                  <a:lnTo>
                    <a:pt x="43" y="13"/>
                  </a:lnTo>
                  <a:lnTo>
                    <a:pt x="40" y="9"/>
                  </a:lnTo>
                  <a:lnTo>
                    <a:pt x="34" y="7"/>
                  </a:lnTo>
                  <a:lnTo>
                    <a:pt x="27" y="4"/>
                  </a:lnTo>
                  <a:lnTo>
                    <a:pt x="11" y="0"/>
                  </a:lnTo>
                  <a:lnTo>
                    <a:pt x="4" y="2"/>
                  </a:lnTo>
                  <a:lnTo>
                    <a:pt x="0" y="4"/>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3" name="Freeform 3050">
              <a:extLst>
                <a:ext uri="{FF2B5EF4-FFF2-40B4-BE49-F238E27FC236}">
                  <a16:creationId xmlns:a16="http://schemas.microsoft.com/office/drawing/2014/main" xmlns="" id="{6884C6D0-119D-6349-98F0-3001494054D3}"/>
                </a:ext>
              </a:extLst>
            </p:cNvPr>
            <p:cNvSpPr>
              <a:spLocks/>
            </p:cNvSpPr>
            <p:nvPr/>
          </p:nvSpPr>
          <p:spPr bwMode="auto">
            <a:xfrm>
              <a:off x="3943" y="3037"/>
              <a:ext cx="40" cy="18"/>
            </a:xfrm>
            <a:custGeom>
              <a:avLst/>
              <a:gdLst>
                <a:gd name="T0" fmla="*/ 2 w 40"/>
                <a:gd name="T1" fmla="*/ 9 h 18"/>
                <a:gd name="T2" fmla="*/ 2 w 40"/>
                <a:gd name="T3" fmla="*/ 9 h 18"/>
                <a:gd name="T4" fmla="*/ 9 w 40"/>
                <a:gd name="T5" fmla="*/ 11 h 18"/>
                <a:gd name="T6" fmla="*/ 16 w 40"/>
                <a:gd name="T7" fmla="*/ 16 h 18"/>
                <a:gd name="T8" fmla="*/ 31 w 40"/>
                <a:gd name="T9" fmla="*/ 18 h 18"/>
                <a:gd name="T10" fmla="*/ 31 w 40"/>
                <a:gd name="T11" fmla="*/ 18 h 18"/>
                <a:gd name="T12" fmla="*/ 38 w 40"/>
                <a:gd name="T13" fmla="*/ 16 h 18"/>
                <a:gd name="T14" fmla="*/ 40 w 40"/>
                <a:gd name="T15" fmla="*/ 14 h 18"/>
                <a:gd name="T16" fmla="*/ 40 w 40"/>
                <a:gd name="T17" fmla="*/ 11 h 18"/>
                <a:gd name="T18" fmla="*/ 38 w 40"/>
                <a:gd name="T19" fmla="*/ 9 h 18"/>
                <a:gd name="T20" fmla="*/ 38 w 40"/>
                <a:gd name="T21" fmla="*/ 9 h 18"/>
                <a:gd name="T22" fmla="*/ 34 w 40"/>
                <a:gd name="T23" fmla="*/ 5 h 18"/>
                <a:gd name="T24" fmla="*/ 27 w 40"/>
                <a:gd name="T25" fmla="*/ 2 h 18"/>
                <a:gd name="T26" fmla="*/ 11 w 40"/>
                <a:gd name="T27" fmla="*/ 0 h 18"/>
                <a:gd name="T28" fmla="*/ 11 w 40"/>
                <a:gd name="T29" fmla="*/ 0 h 18"/>
                <a:gd name="T30" fmla="*/ 4 w 40"/>
                <a:gd name="T31" fmla="*/ 0 h 18"/>
                <a:gd name="T32" fmla="*/ 0 w 40"/>
                <a:gd name="T33" fmla="*/ 2 h 18"/>
                <a:gd name="T34" fmla="*/ 0 w 40"/>
                <a:gd name="T35" fmla="*/ 5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9" y="11"/>
                  </a:lnTo>
                  <a:lnTo>
                    <a:pt x="16" y="16"/>
                  </a:lnTo>
                  <a:lnTo>
                    <a:pt x="31" y="18"/>
                  </a:lnTo>
                  <a:lnTo>
                    <a:pt x="38" y="16"/>
                  </a:lnTo>
                  <a:lnTo>
                    <a:pt x="40" y="14"/>
                  </a:lnTo>
                  <a:lnTo>
                    <a:pt x="40" y="11"/>
                  </a:lnTo>
                  <a:lnTo>
                    <a:pt x="38" y="9"/>
                  </a:lnTo>
                  <a:lnTo>
                    <a:pt x="34" y="5"/>
                  </a:lnTo>
                  <a:lnTo>
                    <a:pt x="27" y="2"/>
                  </a:lnTo>
                  <a:lnTo>
                    <a:pt x="11"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4" name="Freeform 3051">
              <a:extLst>
                <a:ext uri="{FF2B5EF4-FFF2-40B4-BE49-F238E27FC236}">
                  <a16:creationId xmlns:a16="http://schemas.microsoft.com/office/drawing/2014/main" xmlns="" id="{BD3AAAB1-E0E4-3748-A988-2EBB71A7EC89}"/>
                </a:ext>
              </a:extLst>
            </p:cNvPr>
            <p:cNvSpPr>
              <a:spLocks/>
            </p:cNvSpPr>
            <p:nvPr/>
          </p:nvSpPr>
          <p:spPr bwMode="auto">
            <a:xfrm>
              <a:off x="3943" y="3037"/>
              <a:ext cx="40" cy="18"/>
            </a:xfrm>
            <a:custGeom>
              <a:avLst/>
              <a:gdLst>
                <a:gd name="T0" fmla="*/ 2 w 40"/>
                <a:gd name="T1" fmla="*/ 9 h 18"/>
                <a:gd name="T2" fmla="*/ 2 w 40"/>
                <a:gd name="T3" fmla="*/ 9 h 18"/>
                <a:gd name="T4" fmla="*/ 9 w 40"/>
                <a:gd name="T5" fmla="*/ 11 h 18"/>
                <a:gd name="T6" fmla="*/ 16 w 40"/>
                <a:gd name="T7" fmla="*/ 16 h 18"/>
                <a:gd name="T8" fmla="*/ 31 w 40"/>
                <a:gd name="T9" fmla="*/ 18 h 18"/>
                <a:gd name="T10" fmla="*/ 31 w 40"/>
                <a:gd name="T11" fmla="*/ 18 h 18"/>
                <a:gd name="T12" fmla="*/ 38 w 40"/>
                <a:gd name="T13" fmla="*/ 16 h 18"/>
                <a:gd name="T14" fmla="*/ 40 w 40"/>
                <a:gd name="T15" fmla="*/ 14 h 18"/>
                <a:gd name="T16" fmla="*/ 40 w 40"/>
                <a:gd name="T17" fmla="*/ 11 h 18"/>
                <a:gd name="T18" fmla="*/ 38 w 40"/>
                <a:gd name="T19" fmla="*/ 9 h 18"/>
                <a:gd name="T20" fmla="*/ 38 w 40"/>
                <a:gd name="T21" fmla="*/ 9 h 18"/>
                <a:gd name="T22" fmla="*/ 34 w 40"/>
                <a:gd name="T23" fmla="*/ 5 h 18"/>
                <a:gd name="T24" fmla="*/ 27 w 40"/>
                <a:gd name="T25" fmla="*/ 2 h 18"/>
                <a:gd name="T26" fmla="*/ 11 w 40"/>
                <a:gd name="T27" fmla="*/ 0 h 18"/>
                <a:gd name="T28" fmla="*/ 11 w 40"/>
                <a:gd name="T29" fmla="*/ 0 h 18"/>
                <a:gd name="T30" fmla="*/ 4 w 40"/>
                <a:gd name="T31" fmla="*/ 0 h 18"/>
                <a:gd name="T32" fmla="*/ 0 w 40"/>
                <a:gd name="T33" fmla="*/ 2 h 18"/>
                <a:gd name="T34" fmla="*/ 0 w 40"/>
                <a:gd name="T35" fmla="*/ 5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9" y="11"/>
                  </a:lnTo>
                  <a:lnTo>
                    <a:pt x="16" y="16"/>
                  </a:lnTo>
                  <a:lnTo>
                    <a:pt x="31" y="18"/>
                  </a:lnTo>
                  <a:lnTo>
                    <a:pt x="38" y="16"/>
                  </a:lnTo>
                  <a:lnTo>
                    <a:pt x="40" y="14"/>
                  </a:lnTo>
                  <a:lnTo>
                    <a:pt x="40" y="11"/>
                  </a:lnTo>
                  <a:lnTo>
                    <a:pt x="38" y="9"/>
                  </a:lnTo>
                  <a:lnTo>
                    <a:pt x="34" y="5"/>
                  </a:lnTo>
                  <a:lnTo>
                    <a:pt x="27" y="2"/>
                  </a:lnTo>
                  <a:lnTo>
                    <a:pt x="11"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5" name="Freeform 3052">
              <a:extLst>
                <a:ext uri="{FF2B5EF4-FFF2-40B4-BE49-F238E27FC236}">
                  <a16:creationId xmlns:a16="http://schemas.microsoft.com/office/drawing/2014/main" xmlns="" id="{F2D5E3B6-8209-0F42-B8AB-98BDC7BDA8FA}"/>
                </a:ext>
              </a:extLst>
            </p:cNvPr>
            <p:cNvSpPr>
              <a:spLocks/>
            </p:cNvSpPr>
            <p:nvPr/>
          </p:nvSpPr>
          <p:spPr bwMode="auto">
            <a:xfrm>
              <a:off x="3909" y="3037"/>
              <a:ext cx="38" cy="18"/>
            </a:xfrm>
            <a:custGeom>
              <a:avLst/>
              <a:gdLst>
                <a:gd name="T0" fmla="*/ 2 w 38"/>
                <a:gd name="T1" fmla="*/ 9 h 18"/>
                <a:gd name="T2" fmla="*/ 2 w 38"/>
                <a:gd name="T3" fmla="*/ 9 h 18"/>
                <a:gd name="T4" fmla="*/ 7 w 38"/>
                <a:gd name="T5" fmla="*/ 11 h 18"/>
                <a:gd name="T6" fmla="*/ 14 w 38"/>
                <a:gd name="T7" fmla="*/ 16 h 18"/>
                <a:gd name="T8" fmla="*/ 29 w 38"/>
                <a:gd name="T9" fmla="*/ 18 h 18"/>
                <a:gd name="T10" fmla="*/ 29 w 38"/>
                <a:gd name="T11" fmla="*/ 18 h 18"/>
                <a:gd name="T12" fmla="*/ 36 w 38"/>
                <a:gd name="T13" fmla="*/ 16 h 18"/>
                <a:gd name="T14" fmla="*/ 38 w 38"/>
                <a:gd name="T15" fmla="*/ 16 h 18"/>
                <a:gd name="T16" fmla="*/ 38 w 38"/>
                <a:gd name="T17" fmla="*/ 11 h 18"/>
                <a:gd name="T18" fmla="*/ 36 w 38"/>
                <a:gd name="T19" fmla="*/ 9 h 18"/>
                <a:gd name="T20" fmla="*/ 36 w 38"/>
                <a:gd name="T21" fmla="*/ 9 h 18"/>
                <a:gd name="T22" fmla="*/ 32 w 38"/>
                <a:gd name="T23" fmla="*/ 5 h 18"/>
                <a:gd name="T24" fmla="*/ 25 w 38"/>
                <a:gd name="T25" fmla="*/ 2 h 18"/>
                <a:gd name="T26" fmla="*/ 9 w 38"/>
                <a:gd name="T27" fmla="*/ 0 h 18"/>
                <a:gd name="T28" fmla="*/ 9 w 38"/>
                <a:gd name="T29" fmla="*/ 0 h 18"/>
                <a:gd name="T30" fmla="*/ 5 w 38"/>
                <a:gd name="T31" fmla="*/ 0 h 18"/>
                <a:gd name="T32" fmla="*/ 0 w 38"/>
                <a:gd name="T33" fmla="*/ 2 h 18"/>
                <a:gd name="T34" fmla="*/ 0 w 38"/>
                <a:gd name="T35" fmla="*/ 5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7" y="11"/>
                  </a:lnTo>
                  <a:lnTo>
                    <a:pt x="14" y="16"/>
                  </a:lnTo>
                  <a:lnTo>
                    <a:pt x="29" y="18"/>
                  </a:lnTo>
                  <a:lnTo>
                    <a:pt x="36" y="16"/>
                  </a:lnTo>
                  <a:lnTo>
                    <a:pt x="38" y="16"/>
                  </a:lnTo>
                  <a:lnTo>
                    <a:pt x="38" y="11"/>
                  </a:lnTo>
                  <a:lnTo>
                    <a:pt x="36" y="9"/>
                  </a:lnTo>
                  <a:lnTo>
                    <a:pt x="32" y="5"/>
                  </a:lnTo>
                  <a:lnTo>
                    <a:pt x="25" y="2"/>
                  </a:lnTo>
                  <a:lnTo>
                    <a:pt x="9" y="0"/>
                  </a:lnTo>
                  <a:lnTo>
                    <a:pt x="5"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6" name="Freeform 3053">
              <a:extLst>
                <a:ext uri="{FF2B5EF4-FFF2-40B4-BE49-F238E27FC236}">
                  <a16:creationId xmlns:a16="http://schemas.microsoft.com/office/drawing/2014/main" xmlns="" id="{F831A1F0-0A13-CF4C-B723-139C47FCA8D0}"/>
                </a:ext>
              </a:extLst>
            </p:cNvPr>
            <p:cNvSpPr>
              <a:spLocks/>
            </p:cNvSpPr>
            <p:nvPr/>
          </p:nvSpPr>
          <p:spPr bwMode="auto">
            <a:xfrm>
              <a:off x="3909" y="3037"/>
              <a:ext cx="38" cy="18"/>
            </a:xfrm>
            <a:custGeom>
              <a:avLst/>
              <a:gdLst>
                <a:gd name="T0" fmla="*/ 2 w 38"/>
                <a:gd name="T1" fmla="*/ 9 h 18"/>
                <a:gd name="T2" fmla="*/ 2 w 38"/>
                <a:gd name="T3" fmla="*/ 9 h 18"/>
                <a:gd name="T4" fmla="*/ 7 w 38"/>
                <a:gd name="T5" fmla="*/ 11 h 18"/>
                <a:gd name="T6" fmla="*/ 14 w 38"/>
                <a:gd name="T7" fmla="*/ 16 h 18"/>
                <a:gd name="T8" fmla="*/ 29 w 38"/>
                <a:gd name="T9" fmla="*/ 18 h 18"/>
                <a:gd name="T10" fmla="*/ 29 w 38"/>
                <a:gd name="T11" fmla="*/ 18 h 18"/>
                <a:gd name="T12" fmla="*/ 36 w 38"/>
                <a:gd name="T13" fmla="*/ 16 h 18"/>
                <a:gd name="T14" fmla="*/ 38 w 38"/>
                <a:gd name="T15" fmla="*/ 16 h 18"/>
                <a:gd name="T16" fmla="*/ 38 w 38"/>
                <a:gd name="T17" fmla="*/ 11 h 18"/>
                <a:gd name="T18" fmla="*/ 36 w 38"/>
                <a:gd name="T19" fmla="*/ 9 h 18"/>
                <a:gd name="T20" fmla="*/ 36 w 38"/>
                <a:gd name="T21" fmla="*/ 9 h 18"/>
                <a:gd name="T22" fmla="*/ 32 w 38"/>
                <a:gd name="T23" fmla="*/ 5 h 18"/>
                <a:gd name="T24" fmla="*/ 25 w 38"/>
                <a:gd name="T25" fmla="*/ 2 h 18"/>
                <a:gd name="T26" fmla="*/ 9 w 38"/>
                <a:gd name="T27" fmla="*/ 0 h 18"/>
                <a:gd name="T28" fmla="*/ 9 w 38"/>
                <a:gd name="T29" fmla="*/ 0 h 18"/>
                <a:gd name="T30" fmla="*/ 5 w 38"/>
                <a:gd name="T31" fmla="*/ 0 h 18"/>
                <a:gd name="T32" fmla="*/ 0 w 38"/>
                <a:gd name="T33" fmla="*/ 2 h 18"/>
                <a:gd name="T34" fmla="*/ 0 w 38"/>
                <a:gd name="T35" fmla="*/ 5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7" y="11"/>
                  </a:lnTo>
                  <a:lnTo>
                    <a:pt x="14" y="16"/>
                  </a:lnTo>
                  <a:lnTo>
                    <a:pt x="29" y="18"/>
                  </a:lnTo>
                  <a:lnTo>
                    <a:pt x="36" y="16"/>
                  </a:lnTo>
                  <a:lnTo>
                    <a:pt x="38" y="16"/>
                  </a:lnTo>
                  <a:lnTo>
                    <a:pt x="38" y="11"/>
                  </a:lnTo>
                  <a:lnTo>
                    <a:pt x="36" y="9"/>
                  </a:lnTo>
                  <a:lnTo>
                    <a:pt x="32" y="5"/>
                  </a:lnTo>
                  <a:lnTo>
                    <a:pt x="25" y="2"/>
                  </a:lnTo>
                  <a:lnTo>
                    <a:pt x="9" y="0"/>
                  </a:lnTo>
                  <a:lnTo>
                    <a:pt x="5"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7" name="Freeform 3054">
              <a:extLst>
                <a:ext uri="{FF2B5EF4-FFF2-40B4-BE49-F238E27FC236}">
                  <a16:creationId xmlns:a16="http://schemas.microsoft.com/office/drawing/2014/main" xmlns="" id="{9E56F07D-93B6-324D-9D00-DDC99B00AFA9}"/>
                </a:ext>
              </a:extLst>
            </p:cNvPr>
            <p:cNvSpPr>
              <a:spLocks/>
            </p:cNvSpPr>
            <p:nvPr/>
          </p:nvSpPr>
          <p:spPr bwMode="auto">
            <a:xfrm>
              <a:off x="3875" y="3037"/>
              <a:ext cx="39" cy="18"/>
            </a:xfrm>
            <a:custGeom>
              <a:avLst/>
              <a:gdLst>
                <a:gd name="T0" fmla="*/ 3 w 39"/>
                <a:gd name="T1" fmla="*/ 9 h 18"/>
                <a:gd name="T2" fmla="*/ 3 w 39"/>
                <a:gd name="T3" fmla="*/ 9 h 18"/>
                <a:gd name="T4" fmla="*/ 7 w 39"/>
                <a:gd name="T5" fmla="*/ 14 h 18"/>
                <a:gd name="T6" fmla="*/ 14 w 39"/>
                <a:gd name="T7" fmla="*/ 16 h 18"/>
                <a:gd name="T8" fmla="*/ 30 w 39"/>
                <a:gd name="T9" fmla="*/ 18 h 18"/>
                <a:gd name="T10" fmla="*/ 30 w 39"/>
                <a:gd name="T11" fmla="*/ 18 h 18"/>
                <a:gd name="T12" fmla="*/ 34 w 39"/>
                <a:gd name="T13" fmla="*/ 18 h 18"/>
                <a:gd name="T14" fmla="*/ 39 w 39"/>
                <a:gd name="T15" fmla="*/ 16 h 18"/>
                <a:gd name="T16" fmla="*/ 39 w 39"/>
                <a:gd name="T17" fmla="*/ 11 h 18"/>
                <a:gd name="T18" fmla="*/ 36 w 39"/>
                <a:gd name="T19" fmla="*/ 9 h 18"/>
                <a:gd name="T20" fmla="*/ 36 w 39"/>
                <a:gd name="T21" fmla="*/ 9 h 18"/>
                <a:gd name="T22" fmla="*/ 32 w 39"/>
                <a:gd name="T23" fmla="*/ 5 h 18"/>
                <a:gd name="T24" fmla="*/ 25 w 39"/>
                <a:gd name="T25" fmla="*/ 2 h 18"/>
                <a:gd name="T26" fmla="*/ 9 w 39"/>
                <a:gd name="T27" fmla="*/ 0 h 18"/>
                <a:gd name="T28" fmla="*/ 9 w 39"/>
                <a:gd name="T29" fmla="*/ 0 h 18"/>
                <a:gd name="T30" fmla="*/ 5 w 39"/>
                <a:gd name="T31" fmla="*/ 0 h 18"/>
                <a:gd name="T32" fmla="*/ 0 w 39"/>
                <a:gd name="T33" fmla="*/ 2 h 18"/>
                <a:gd name="T34" fmla="*/ 0 w 39"/>
                <a:gd name="T35" fmla="*/ 5 h 18"/>
                <a:gd name="T36" fmla="*/ 3 w 3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18">
                  <a:moveTo>
                    <a:pt x="3" y="9"/>
                  </a:moveTo>
                  <a:lnTo>
                    <a:pt x="3" y="9"/>
                  </a:lnTo>
                  <a:lnTo>
                    <a:pt x="7" y="14"/>
                  </a:lnTo>
                  <a:lnTo>
                    <a:pt x="14" y="16"/>
                  </a:lnTo>
                  <a:lnTo>
                    <a:pt x="30" y="18"/>
                  </a:lnTo>
                  <a:lnTo>
                    <a:pt x="34" y="18"/>
                  </a:lnTo>
                  <a:lnTo>
                    <a:pt x="39" y="16"/>
                  </a:lnTo>
                  <a:lnTo>
                    <a:pt x="39" y="11"/>
                  </a:lnTo>
                  <a:lnTo>
                    <a:pt x="36" y="9"/>
                  </a:lnTo>
                  <a:lnTo>
                    <a:pt x="32" y="5"/>
                  </a:lnTo>
                  <a:lnTo>
                    <a:pt x="25" y="2"/>
                  </a:lnTo>
                  <a:lnTo>
                    <a:pt x="9" y="0"/>
                  </a:lnTo>
                  <a:lnTo>
                    <a:pt x="5"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8" name="Freeform 3055">
              <a:extLst>
                <a:ext uri="{FF2B5EF4-FFF2-40B4-BE49-F238E27FC236}">
                  <a16:creationId xmlns:a16="http://schemas.microsoft.com/office/drawing/2014/main" xmlns="" id="{175360CA-F665-3D4F-8A1C-10C54604B473}"/>
                </a:ext>
              </a:extLst>
            </p:cNvPr>
            <p:cNvSpPr>
              <a:spLocks/>
            </p:cNvSpPr>
            <p:nvPr/>
          </p:nvSpPr>
          <p:spPr bwMode="auto">
            <a:xfrm>
              <a:off x="3875" y="3037"/>
              <a:ext cx="39" cy="18"/>
            </a:xfrm>
            <a:custGeom>
              <a:avLst/>
              <a:gdLst>
                <a:gd name="T0" fmla="*/ 3 w 39"/>
                <a:gd name="T1" fmla="*/ 9 h 18"/>
                <a:gd name="T2" fmla="*/ 3 w 39"/>
                <a:gd name="T3" fmla="*/ 9 h 18"/>
                <a:gd name="T4" fmla="*/ 7 w 39"/>
                <a:gd name="T5" fmla="*/ 14 h 18"/>
                <a:gd name="T6" fmla="*/ 14 w 39"/>
                <a:gd name="T7" fmla="*/ 16 h 18"/>
                <a:gd name="T8" fmla="*/ 30 w 39"/>
                <a:gd name="T9" fmla="*/ 18 h 18"/>
                <a:gd name="T10" fmla="*/ 30 w 39"/>
                <a:gd name="T11" fmla="*/ 18 h 18"/>
                <a:gd name="T12" fmla="*/ 34 w 39"/>
                <a:gd name="T13" fmla="*/ 18 h 18"/>
                <a:gd name="T14" fmla="*/ 39 w 39"/>
                <a:gd name="T15" fmla="*/ 16 h 18"/>
                <a:gd name="T16" fmla="*/ 39 w 39"/>
                <a:gd name="T17" fmla="*/ 11 h 18"/>
                <a:gd name="T18" fmla="*/ 36 w 39"/>
                <a:gd name="T19" fmla="*/ 9 h 18"/>
                <a:gd name="T20" fmla="*/ 36 w 39"/>
                <a:gd name="T21" fmla="*/ 9 h 18"/>
                <a:gd name="T22" fmla="*/ 32 w 39"/>
                <a:gd name="T23" fmla="*/ 5 h 18"/>
                <a:gd name="T24" fmla="*/ 25 w 39"/>
                <a:gd name="T25" fmla="*/ 2 h 18"/>
                <a:gd name="T26" fmla="*/ 9 w 39"/>
                <a:gd name="T27" fmla="*/ 0 h 18"/>
                <a:gd name="T28" fmla="*/ 9 w 39"/>
                <a:gd name="T29" fmla="*/ 0 h 18"/>
                <a:gd name="T30" fmla="*/ 5 w 39"/>
                <a:gd name="T31" fmla="*/ 0 h 18"/>
                <a:gd name="T32" fmla="*/ 0 w 39"/>
                <a:gd name="T33" fmla="*/ 2 h 18"/>
                <a:gd name="T34" fmla="*/ 0 w 39"/>
                <a:gd name="T35" fmla="*/ 5 h 18"/>
                <a:gd name="T36" fmla="*/ 3 w 3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18">
                  <a:moveTo>
                    <a:pt x="3" y="9"/>
                  </a:moveTo>
                  <a:lnTo>
                    <a:pt x="3" y="9"/>
                  </a:lnTo>
                  <a:lnTo>
                    <a:pt x="7" y="14"/>
                  </a:lnTo>
                  <a:lnTo>
                    <a:pt x="14" y="16"/>
                  </a:lnTo>
                  <a:lnTo>
                    <a:pt x="30" y="18"/>
                  </a:lnTo>
                  <a:lnTo>
                    <a:pt x="34" y="18"/>
                  </a:lnTo>
                  <a:lnTo>
                    <a:pt x="39" y="16"/>
                  </a:lnTo>
                  <a:lnTo>
                    <a:pt x="39" y="11"/>
                  </a:lnTo>
                  <a:lnTo>
                    <a:pt x="36" y="9"/>
                  </a:lnTo>
                  <a:lnTo>
                    <a:pt x="32" y="5"/>
                  </a:lnTo>
                  <a:lnTo>
                    <a:pt x="25" y="2"/>
                  </a:lnTo>
                  <a:lnTo>
                    <a:pt x="9" y="0"/>
                  </a:lnTo>
                  <a:lnTo>
                    <a:pt x="5"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39" name="Freeform 3056">
              <a:extLst>
                <a:ext uri="{FF2B5EF4-FFF2-40B4-BE49-F238E27FC236}">
                  <a16:creationId xmlns:a16="http://schemas.microsoft.com/office/drawing/2014/main" xmlns="" id="{1D7EDC9E-1CE5-0648-B641-ADA2E6280C21}"/>
                </a:ext>
              </a:extLst>
            </p:cNvPr>
            <p:cNvSpPr>
              <a:spLocks/>
            </p:cNvSpPr>
            <p:nvPr/>
          </p:nvSpPr>
          <p:spPr bwMode="auto">
            <a:xfrm>
              <a:off x="3842" y="3037"/>
              <a:ext cx="38" cy="18"/>
            </a:xfrm>
            <a:custGeom>
              <a:avLst/>
              <a:gdLst>
                <a:gd name="T0" fmla="*/ 4 w 38"/>
                <a:gd name="T1" fmla="*/ 9 h 18"/>
                <a:gd name="T2" fmla="*/ 4 w 38"/>
                <a:gd name="T3" fmla="*/ 9 h 18"/>
                <a:gd name="T4" fmla="*/ 9 w 38"/>
                <a:gd name="T5" fmla="*/ 14 h 18"/>
                <a:gd name="T6" fmla="*/ 15 w 38"/>
                <a:gd name="T7" fmla="*/ 16 h 18"/>
                <a:gd name="T8" fmla="*/ 29 w 38"/>
                <a:gd name="T9" fmla="*/ 18 h 18"/>
                <a:gd name="T10" fmla="*/ 29 w 38"/>
                <a:gd name="T11" fmla="*/ 18 h 18"/>
                <a:gd name="T12" fmla="*/ 33 w 38"/>
                <a:gd name="T13" fmla="*/ 18 h 18"/>
                <a:gd name="T14" fmla="*/ 38 w 38"/>
                <a:gd name="T15" fmla="*/ 16 h 18"/>
                <a:gd name="T16" fmla="*/ 38 w 38"/>
                <a:gd name="T17" fmla="*/ 14 h 18"/>
                <a:gd name="T18" fmla="*/ 36 w 38"/>
                <a:gd name="T19" fmla="*/ 9 h 18"/>
                <a:gd name="T20" fmla="*/ 36 w 38"/>
                <a:gd name="T21" fmla="*/ 9 h 18"/>
                <a:gd name="T22" fmla="*/ 31 w 38"/>
                <a:gd name="T23" fmla="*/ 5 h 18"/>
                <a:gd name="T24" fmla="*/ 24 w 38"/>
                <a:gd name="T25" fmla="*/ 2 h 18"/>
                <a:gd name="T26" fmla="*/ 9 w 38"/>
                <a:gd name="T27" fmla="*/ 0 h 18"/>
                <a:gd name="T28" fmla="*/ 9 w 38"/>
                <a:gd name="T29" fmla="*/ 0 h 18"/>
                <a:gd name="T30" fmla="*/ 4 w 38"/>
                <a:gd name="T31" fmla="*/ 0 h 18"/>
                <a:gd name="T32" fmla="*/ 2 w 38"/>
                <a:gd name="T33" fmla="*/ 2 h 18"/>
                <a:gd name="T34" fmla="*/ 0 w 38"/>
                <a:gd name="T35" fmla="*/ 7 h 18"/>
                <a:gd name="T36" fmla="*/ 4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4" y="9"/>
                  </a:moveTo>
                  <a:lnTo>
                    <a:pt x="4" y="9"/>
                  </a:lnTo>
                  <a:lnTo>
                    <a:pt x="9" y="14"/>
                  </a:lnTo>
                  <a:lnTo>
                    <a:pt x="15" y="16"/>
                  </a:lnTo>
                  <a:lnTo>
                    <a:pt x="29" y="18"/>
                  </a:lnTo>
                  <a:lnTo>
                    <a:pt x="33" y="18"/>
                  </a:lnTo>
                  <a:lnTo>
                    <a:pt x="38" y="16"/>
                  </a:lnTo>
                  <a:lnTo>
                    <a:pt x="38" y="14"/>
                  </a:lnTo>
                  <a:lnTo>
                    <a:pt x="36" y="9"/>
                  </a:lnTo>
                  <a:lnTo>
                    <a:pt x="31" y="5"/>
                  </a:lnTo>
                  <a:lnTo>
                    <a:pt x="24" y="2"/>
                  </a:lnTo>
                  <a:lnTo>
                    <a:pt x="9" y="0"/>
                  </a:lnTo>
                  <a:lnTo>
                    <a:pt x="4" y="0"/>
                  </a:lnTo>
                  <a:lnTo>
                    <a:pt x="2" y="2"/>
                  </a:lnTo>
                  <a:lnTo>
                    <a:pt x="0"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0" name="Freeform 3057">
              <a:extLst>
                <a:ext uri="{FF2B5EF4-FFF2-40B4-BE49-F238E27FC236}">
                  <a16:creationId xmlns:a16="http://schemas.microsoft.com/office/drawing/2014/main" xmlns="" id="{82AE06E5-5312-8A4C-A678-2FADEBFE01A6}"/>
                </a:ext>
              </a:extLst>
            </p:cNvPr>
            <p:cNvSpPr>
              <a:spLocks/>
            </p:cNvSpPr>
            <p:nvPr/>
          </p:nvSpPr>
          <p:spPr bwMode="auto">
            <a:xfrm>
              <a:off x="3842" y="3037"/>
              <a:ext cx="38" cy="18"/>
            </a:xfrm>
            <a:custGeom>
              <a:avLst/>
              <a:gdLst>
                <a:gd name="T0" fmla="*/ 4 w 38"/>
                <a:gd name="T1" fmla="*/ 9 h 18"/>
                <a:gd name="T2" fmla="*/ 4 w 38"/>
                <a:gd name="T3" fmla="*/ 9 h 18"/>
                <a:gd name="T4" fmla="*/ 9 w 38"/>
                <a:gd name="T5" fmla="*/ 14 h 18"/>
                <a:gd name="T6" fmla="*/ 15 w 38"/>
                <a:gd name="T7" fmla="*/ 16 h 18"/>
                <a:gd name="T8" fmla="*/ 29 w 38"/>
                <a:gd name="T9" fmla="*/ 18 h 18"/>
                <a:gd name="T10" fmla="*/ 29 w 38"/>
                <a:gd name="T11" fmla="*/ 18 h 18"/>
                <a:gd name="T12" fmla="*/ 33 w 38"/>
                <a:gd name="T13" fmla="*/ 18 h 18"/>
                <a:gd name="T14" fmla="*/ 38 w 38"/>
                <a:gd name="T15" fmla="*/ 16 h 18"/>
                <a:gd name="T16" fmla="*/ 38 w 38"/>
                <a:gd name="T17" fmla="*/ 14 h 18"/>
                <a:gd name="T18" fmla="*/ 36 w 38"/>
                <a:gd name="T19" fmla="*/ 9 h 18"/>
                <a:gd name="T20" fmla="*/ 36 w 38"/>
                <a:gd name="T21" fmla="*/ 9 h 18"/>
                <a:gd name="T22" fmla="*/ 31 w 38"/>
                <a:gd name="T23" fmla="*/ 5 h 18"/>
                <a:gd name="T24" fmla="*/ 24 w 38"/>
                <a:gd name="T25" fmla="*/ 2 h 18"/>
                <a:gd name="T26" fmla="*/ 9 w 38"/>
                <a:gd name="T27" fmla="*/ 0 h 18"/>
                <a:gd name="T28" fmla="*/ 9 w 38"/>
                <a:gd name="T29" fmla="*/ 0 h 18"/>
                <a:gd name="T30" fmla="*/ 4 w 38"/>
                <a:gd name="T31" fmla="*/ 0 h 18"/>
                <a:gd name="T32" fmla="*/ 2 w 38"/>
                <a:gd name="T33" fmla="*/ 2 h 18"/>
                <a:gd name="T34" fmla="*/ 0 w 38"/>
                <a:gd name="T35" fmla="*/ 7 h 18"/>
                <a:gd name="T36" fmla="*/ 4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4" y="9"/>
                  </a:moveTo>
                  <a:lnTo>
                    <a:pt x="4" y="9"/>
                  </a:lnTo>
                  <a:lnTo>
                    <a:pt x="9" y="14"/>
                  </a:lnTo>
                  <a:lnTo>
                    <a:pt x="15" y="16"/>
                  </a:lnTo>
                  <a:lnTo>
                    <a:pt x="29" y="18"/>
                  </a:lnTo>
                  <a:lnTo>
                    <a:pt x="33" y="18"/>
                  </a:lnTo>
                  <a:lnTo>
                    <a:pt x="38" y="16"/>
                  </a:lnTo>
                  <a:lnTo>
                    <a:pt x="38" y="14"/>
                  </a:lnTo>
                  <a:lnTo>
                    <a:pt x="36" y="9"/>
                  </a:lnTo>
                  <a:lnTo>
                    <a:pt x="31" y="5"/>
                  </a:lnTo>
                  <a:lnTo>
                    <a:pt x="24" y="2"/>
                  </a:lnTo>
                  <a:lnTo>
                    <a:pt x="9" y="0"/>
                  </a:lnTo>
                  <a:lnTo>
                    <a:pt x="4" y="0"/>
                  </a:lnTo>
                  <a:lnTo>
                    <a:pt x="2" y="2"/>
                  </a:lnTo>
                  <a:lnTo>
                    <a:pt x="0"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1" name="Freeform 3058">
              <a:extLst>
                <a:ext uri="{FF2B5EF4-FFF2-40B4-BE49-F238E27FC236}">
                  <a16:creationId xmlns:a16="http://schemas.microsoft.com/office/drawing/2014/main" xmlns="" id="{9765BF8D-CC08-7946-8283-BB342A9FA135}"/>
                </a:ext>
              </a:extLst>
            </p:cNvPr>
            <p:cNvSpPr>
              <a:spLocks/>
            </p:cNvSpPr>
            <p:nvPr/>
          </p:nvSpPr>
          <p:spPr bwMode="auto">
            <a:xfrm>
              <a:off x="3810" y="3037"/>
              <a:ext cx="38" cy="18"/>
            </a:xfrm>
            <a:custGeom>
              <a:avLst/>
              <a:gdLst>
                <a:gd name="T0" fmla="*/ 2 w 38"/>
                <a:gd name="T1" fmla="*/ 9 h 18"/>
                <a:gd name="T2" fmla="*/ 2 w 38"/>
                <a:gd name="T3" fmla="*/ 9 h 18"/>
                <a:gd name="T4" fmla="*/ 9 w 38"/>
                <a:gd name="T5" fmla="*/ 14 h 18"/>
                <a:gd name="T6" fmla="*/ 13 w 38"/>
                <a:gd name="T7" fmla="*/ 16 h 18"/>
                <a:gd name="T8" fmla="*/ 29 w 38"/>
                <a:gd name="T9" fmla="*/ 18 h 18"/>
                <a:gd name="T10" fmla="*/ 29 w 38"/>
                <a:gd name="T11" fmla="*/ 18 h 18"/>
                <a:gd name="T12" fmla="*/ 34 w 38"/>
                <a:gd name="T13" fmla="*/ 18 h 18"/>
                <a:gd name="T14" fmla="*/ 36 w 38"/>
                <a:gd name="T15" fmla="*/ 16 h 18"/>
                <a:gd name="T16" fmla="*/ 38 w 38"/>
                <a:gd name="T17" fmla="*/ 14 h 18"/>
                <a:gd name="T18" fmla="*/ 34 w 38"/>
                <a:gd name="T19" fmla="*/ 9 h 18"/>
                <a:gd name="T20" fmla="*/ 34 w 38"/>
                <a:gd name="T21" fmla="*/ 9 h 18"/>
                <a:gd name="T22" fmla="*/ 29 w 38"/>
                <a:gd name="T23" fmla="*/ 7 h 18"/>
                <a:gd name="T24" fmla="*/ 23 w 38"/>
                <a:gd name="T25" fmla="*/ 2 h 18"/>
                <a:gd name="T26" fmla="*/ 9 w 38"/>
                <a:gd name="T27" fmla="*/ 0 h 18"/>
                <a:gd name="T28" fmla="*/ 9 w 38"/>
                <a:gd name="T29" fmla="*/ 0 h 18"/>
                <a:gd name="T30" fmla="*/ 4 w 38"/>
                <a:gd name="T31" fmla="*/ 0 h 18"/>
                <a:gd name="T32" fmla="*/ 2 w 38"/>
                <a:gd name="T33" fmla="*/ 2 h 18"/>
                <a:gd name="T34" fmla="*/ 0 w 38"/>
                <a:gd name="T35" fmla="*/ 7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9" y="14"/>
                  </a:lnTo>
                  <a:lnTo>
                    <a:pt x="13" y="16"/>
                  </a:lnTo>
                  <a:lnTo>
                    <a:pt x="29" y="18"/>
                  </a:lnTo>
                  <a:lnTo>
                    <a:pt x="34" y="18"/>
                  </a:lnTo>
                  <a:lnTo>
                    <a:pt x="36" y="16"/>
                  </a:lnTo>
                  <a:lnTo>
                    <a:pt x="38" y="14"/>
                  </a:lnTo>
                  <a:lnTo>
                    <a:pt x="34" y="9"/>
                  </a:lnTo>
                  <a:lnTo>
                    <a:pt x="29" y="7"/>
                  </a:lnTo>
                  <a:lnTo>
                    <a:pt x="23" y="2"/>
                  </a:lnTo>
                  <a:lnTo>
                    <a:pt x="9" y="0"/>
                  </a:lnTo>
                  <a:lnTo>
                    <a:pt x="4" y="0"/>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2" name="Freeform 3059">
              <a:extLst>
                <a:ext uri="{FF2B5EF4-FFF2-40B4-BE49-F238E27FC236}">
                  <a16:creationId xmlns:a16="http://schemas.microsoft.com/office/drawing/2014/main" xmlns="" id="{9A4C4903-E67A-BF4B-A90C-BCD76504A742}"/>
                </a:ext>
              </a:extLst>
            </p:cNvPr>
            <p:cNvSpPr>
              <a:spLocks/>
            </p:cNvSpPr>
            <p:nvPr/>
          </p:nvSpPr>
          <p:spPr bwMode="auto">
            <a:xfrm>
              <a:off x="3810" y="3037"/>
              <a:ext cx="38" cy="18"/>
            </a:xfrm>
            <a:custGeom>
              <a:avLst/>
              <a:gdLst>
                <a:gd name="T0" fmla="*/ 2 w 38"/>
                <a:gd name="T1" fmla="*/ 9 h 18"/>
                <a:gd name="T2" fmla="*/ 2 w 38"/>
                <a:gd name="T3" fmla="*/ 9 h 18"/>
                <a:gd name="T4" fmla="*/ 9 w 38"/>
                <a:gd name="T5" fmla="*/ 14 h 18"/>
                <a:gd name="T6" fmla="*/ 13 w 38"/>
                <a:gd name="T7" fmla="*/ 16 h 18"/>
                <a:gd name="T8" fmla="*/ 29 w 38"/>
                <a:gd name="T9" fmla="*/ 18 h 18"/>
                <a:gd name="T10" fmla="*/ 29 w 38"/>
                <a:gd name="T11" fmla="*/ 18 h 18"/>
                <a:gd name="T12" fmla="*/ 34 w 38"/>
                <a:gd name="T13" fmla="*/ 18 h 18"/>
                <a:gd name="T14" fmla="*/ 36 w 38"/>
                <a:gd name="T15" fmla="*/ 16 h 18"/>
                <a:gd name="T16" fmla="*/ 38 w 38"/>
                <a:gd name="T17" fmla="*/ 14 h 18"/>
                <a:gd name="T18" fmla="*/ 34 w 38"/>
                <a:gd name="T19" fmla="*/ 9 h 18"/>
                <a:gd name="T20" fmla="*/ 34 w 38"/>
                <a:gd name="T21" fmla="*/ 9 h 18"/>
                <a:gd name="T22" fmla="*/ 29 w 38"/>
                <a:gd name="T23" fmla="*/ 7 h 18"/>
                <a:gd name="T24" fmla="*/ 23 w 38"/>
                <a:gd name="T25" fmla="*/ 2 h 18"/>
                <a:gd name="T26" fmla="*/ 9 w 38"/>
                <a:gd name="T27" fmla="*/ 0 h 18"/>
                <a:gd name="T28" fmla="*/ 9 w 38"/>
                <a:gd name="T29" fmla="*/ 0 h 18"/>
                <a:gd name="T30" fmla="*/ 4 w 38"/>
                <a:gd name="T31" fmla="*/ 0 h 18"/>
                <a:gd name="T32" fmla="*/ 2 w 38"/>
                <a:gd name="T33" fmla="*/ 2 h 18"/>
                <a:gd name="T34" fmla="*/ 0 w 38"/>
                <a:gd name="T35" fmla="*/ 7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9" y="14"/>
                  </a:lnTo>
                  <a:lnTo>
                    <a:pt x="13" y="16"/>
                  </a:lnTo>
                  <a:lnTo>
                    <a:pt x="29" y="18"/>
                  </a:lnTo>
                  <a:lnTo>
                    <a:pt x="34" y="18"/>
                  </a:lnTo>
                  <a:lnTo>
                    <a:pt x="36" y="16"/>
                  </a:lnTo>
                  <a:lnTo>
                    <a:pt x="38" y="14"/>
                  </a:lnTo>
                  <a:lnTo>
                    <a:pt x="34" y="9"/>
                  </a:lnTo>
                  <a:lnTo>
                    <a:pt x="29" y="7"/>
                  </a:lnTo>
                  <a:lnTo>
                    <a:pt x="23" y="2"/>
                  </a:lnTo>
                  <a:lnTo>
                    <a:pt x="9" y="0"/>
                  </a:lnTo>
                  <a:lnTo>
                    <a:pt x="4" y="0"/>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3" name="Freeform 3060">
              <a:extLst>
                <a:ext uri="{FF2B5EF4-FFF2-40B4-BE49-F238E27FC236}">
                  <a16:creationId xmlns:a16="http://schemas.microsoft.com/office/drawing/2014/main" xmlns="" id="{13E820E8-5D63-DC45-B971-CA6A55F8595D}"/>
                </a:ext>
              </a:extLst>
            </p:cNvPr>
            <p:cNvSpPr>
              <a:spLocks/>
            </p:cNvSpPr>
            <p:nvPr/>
          </p:nvSpPr>
          <p:spPr bwMode="auto">
            <a:xfrm>
              <a:off x="3781" y="3037"/>
              <a:ext cx="33" cy="18"/>
            </a:xfrm>
            <a:custGeom>
              <a:avLst/>
              <a:gdLst>
                <a:gd name="T0" fmla="*/ 2 w 33"/>
                <a:gd name="T1" fmla="*/ 9 h 18"/>
                <a:gd name="T2" fmla="*/ 2 w 33"/>
                <a:gd name="T3" fmla="*/ 9 h 18"/>
                <a:gd name="T4" fmla="*/ 6 w 33"/>
                <a:gd name="T5" fmla="*/ 14 h 18"/>
                <a:gd name="T6" fmla="*/ 13 w 33"/>
                <a:gd name="T7" fmla="*/ 16 h 18"/>
                <a:gd name="T8" fmla="*/ 27 w 33"/>
                <a:gd name="T9" fmla="*/ 18 h 18"/>
                <a:gd name="T10" fmla="*/ 27 w 33"/>
                <a:gd name="T11" fmla="*/ 18 h 18"/>
                <a:gd name="T12" fmla="*/ 31 w 33"/>
                <a:gd name="T13" fmla="*/ 18 h 18"/>
                <a:gd name="T14" fmla="*/ 33 w 33"/>
                <a:gd name="T15" fmla="*/ 16 h 18"/>
                <a:gd name="T16" fmla="*/ 33 w 33"/>
                <a:gd name="T17" fmla="*/ 14 h 18"/>
                <a:gd name="T18" fmla="*/ 31 w 33"/>
                <a:gd name="T19" fmla="*/ 9 h 18"/>
                <a:gd name="T20" fmla="*/ 31 w 33"/>
                <a:gd name="T21" fmla="*/ 9 h 18"/>
                <a:gd name="T22" fmla="*/ 27 w 33"/>
                <a:gd name="T23" fmla="*/ 7 h 18"/>
                <a:gd name="T24" fmla="*/ 22 w 33"/>
                <a:gd name="T25" fmla="*/ 2 h 18"/>
                <a:gd name="T26" fmla="*/ 9 w 33"/>
                <a:gd name="T27" fmla="*/ 0 h 18"/>
                <a:gd name="T28" fmla="*/ 9 w 33"/>
                <a:gd name="T29" fmla="*/ 0 h 18"/>
                <a:gd name="T30" fmla="*/ 2 w 33"/>
                <a:gd name="T31" fmla="*/ 2 h 18"/>
                <a:gd name="T32" fmla="*/ 0 w 33"/>
                <a:gd name="T33" fmla="*/ 5 h 18"/>
                <a:gd name="T34" fmla="*/ 0 w 33"/>
                <a:gd name="T35" fmla="*/ 7 h 18"/>
                <a:gd name="T36" fmla="*/ 2 w 3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 h="18">
                  <a:moveTo>
                    <a:pt x="2" y="9"/>
                  </a:moveTo>
                  <a:lnTo>
                    <a:pt x="2" y="9"/>
                  </a:lnTo>
                  <a:lnTo>
                    <a:pt x="6" y="14"/>
                  </a:lnTo>
                  <a:lnTo>
                    <a:pt x="13" y="16"/>
                  </a:lnTo>
                  <a:lnTo>
                    <a:pt x="27" y="18"/>
                  </a:lnTo>
                  <a:lnTo>
                    <a:pt x="31" y="18"/>
                  </a:lnTo>
                  <a:lnTo>
                    <a:pt x="33" y="16"/>
                  </a:lnTo>
                  <a:lnTo>
                    <a:pt x="33" y="14"/>
                  </a:lnTo>
                  <a:lnTo>
                    <a:pt x="31" y="9"/>
                  </a:lnTo>
                  <a:lnTo>
                    <a:pt x="27" y="7"/>
                  </a:lnTo>
                  <a:lnTo>
                    <a:pt x="22" y="2"/>
                  </a:lnTo>
                  <a:lnTo>
                    <a:pt x="9" y="0"/>
                  </a:lnTo>
                  <a:lnTo>
                    <a:pt x="2" y="2"/>
                  </a:lnTo>
                  <a:lnTo>
                    <a:pt x="0" y="5"/>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4" name="Freeform 3061">
              <a:extLst>
                <a:ext uri="{FF2B5EF4-FFF2-40B4-BE49-F238E27FC236}">
                  <a16:creationId xmlns:a16="http://schemas.microsoft.com/office/drawing/2014/main" xmlns="" id="{AC1D9548-286E-F24A-B6A0-4BC7FE568132}"/>
                </a:ext>
              </a:extLst>
            </p:cNvPr>
            <p:cNvSpPr>
              <a:spLocks/>
            </p:cNvSpPr>
            <p:nvPr/>
          </p:nvSpPr>
          <p:spPr bwMode="auto">
            <a:xfrm>
              <a:off x="3781" y="3037"/>
              <a:ext cx="33" cy="18"/>
            </a:xfrm>
            <a:custGeom>
              <a:avLst/>
              <a:gdLst>
                <a:gd name="T0" fmla="*/ 2 w 33"/>
                <a:gd name="T1" fmla="*/ 9 h 18"/>
                <a:gd name="T2" fmla="*/ 2 w 33"/>
                <a:gd name="T3" fmla="*/ 9 h 18"/>
                <a:gd name="T4" fmla="*/ 6 w 33"/>
                <a:gd name="T5" fmla="*/ 14 h 18"/>
                <a:gd name="T6" fmla="*/ 13 w 33"/>
                <a:gd name="T7" fmla="*/ 16 h 18"/>
                <a:gd name="T8" fmla="*/ 27 w 33"/>
                <a:gd name="T9" fmla="*/ 18 h 18"/>
                <a:gd name="T10" fmla="*/ 27 w 33"/>
                <a:gd name="T11" fmla="*/ 18 h 18"/>
                <a:gd name="T12" fmla="*/ 31 w 33"/>
                <a:gd name="T13" fmla="*/ 18 h 18"/>
                <a:gd name="T14" fmla="*/ 33 w 33"/>
                <a:gd name="T15" fmla="*/ 16 h 18"/>
                <a:gd name="T16" fmla="*/ 33 w 33"/>
                <a:gd name="T17" fmla="*/ 14 h 18"/>
                <a:gd name="T18" fmla="*/ 31 w 33"/>
                <a:gd name="T19" fmla="*/ 9 h 18"/>
                <a:gd name="T20" fmla="*/ 31 w 33"/>
                <a:gd name="T21" fmla="*/ 9 h 18"/>
                <a:gd name="T22" fmla="*/ 27 w 33"/>
                <a:gd name="T23" fmla="*/ 7 h 18"/>
                <a:gd name="T24" fmla="*/ 22 w 33"/>
                <a:gd name="T25" fmla="*/ 2 h 18"/>
                <a:gd name="T26" fmla="*/ 9 w 33"/>
                <a:gd name="T27" fmla="*/ 0 h 18"/>
                <a:gd name="T28" fmla="*/ 9 w 33"/>
                <a:gd name="T29" fmla="*/ 0 h 18"/>
                <a:gd name="T30" fmla="*/ 2 w 33"/>
                <a:gd name="T31" fmla="*/ 2 h 18"/>
                <a:gd name="T32" fmla="*/ 0 w 33"/>
                <a:gd name="T33" fmla="*/ 5 h 18"/>
                <a:gd name="T34" fmla="*/ 0 w 33"/>
                <a:gd name="T35" fmla="*/ 7 h 18"/>
                <a:gd name="T36" fmla="*/ 2 w 3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3" h="18">
                  <a:moveTo>
                    <a:pt x="2" y="9"/>
                  </a:moveTo>
                  <a:lnTo>
                    <a:pt x="2" y="9"/>
                  </a:lnTo>
                  <a:lnTo>
                    <a:pt x="6" y="14"/>
                  </a:lnTo>
                  <a:lnTo>
                    <a:pt x="13" y="16"/>
                  </a:lnTo>
                  <a:lnTo>
                    <a:pt x="27" y="18"/>
                  </a:lnTo>
                  <a:lnTo>
                    <a:pt x="31" y="18"/>
                  </a:lnTo>
                  <a:lnTo>
                    <a:pt x="33" y="16"/>
                  </a:lnTo>
                  <a:lnTo>
                    <a:pt x="33" y="14"/>
                  </a:lnTo>
                  <a:lnTo>
                    <a:pt x="31" y="9"/>
                  </a:lnTo>
                  <a:lnTo>
                    <a:pt x="27" y="7"/>
                  </a:lnTo>
                  <a:lnTo>
                    <a:pt x="22" y="2"/>
                  </a:lnTo>
                  <a:lnTo>
                    <a:pt x="9" y="0"/>
                  </a:lnTo>
                  <a:lnTo>
                    <a:pt x="2" y="2"/>
                  </a:lnTo>
                  <a:lnTo>
                    <a:pt x="0" y="5"/>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5" name="Freeform 3062">
              <a:extLst>
                <a:ext uri="{FF2B5EF4-FFF2-40B4-BE49-F238E27FC236}">
                  <a16:creationId xmlns:a16="http://schemas.microsoft.com/office/drawing/2014/main" xmlns="" id="{AE1ACEF9-98BD-7047-A655-25A867021610}"/>
                </a:ext>
              </a:extLst>
            </p:cNvPr>
            <p:cNvSpPr>
              <a:spLocks/>
            </p:cNvSpPr>
            <p:nvPr/>
          </p:nvSpPr>
          <p:spPr bwMode="auto">
            <a:xfrm>
              <a:off x="3751" y="3037"/>
              <a:ext cx="34" cy="20"/>
            </a:xfrm>
            <a:custGeom>
              <a:avLst/>
              <a:gdLst>
                <a:gd name="T0" fmla="*/ 3 w 34"/>
                <a:gd name="T1" fmla="*/ 11 h 20"/>
                <a:gd name="T2" fmla="*/ 3 w 34"/>
                <a:gd name="T3" fmla="*/ 11 h 20"/>
                <a:gd name="T4" fmla="*/ 7 w 34"/>
                <a:gd name="T5" fmla="*/ 14 h 20"/>
                <a:gd name="T6" fmla="*/ 12 w 34"/>
                <a:gd name="T7" fmla="*/ 16 h 20"/>
                <a:gd name="T8" fmla="*/ 25 w 34"/>
                <a:gd name="T9" fmla="*/ 20 h 20"/>
                <a:gd name="T10" fmla="*/ 25 w 34"/>
                <a:gd name="T11" fmla="*/ 20 h 20"/>
                <a:gd name="T12" fmla="*/ 30 w 34"/>
                <a:gd name="T13" fmla="*/ 18 h 20"/>
                <a:gd name="T14" fmla="*/ 34 w 34"/>
                <a:gd name="T15" fmla="*/ 16 h 20"/>
                <a:gd name="T16" fmla="*/ 34 w 34"/>
                <a:gd name="T17" fmla="*/ 14 h 20"/>
                <a:gd name="T18" fmla="*/ 32 w 34"/>
                <a:gd name="T19" fmla="*/ 9 h 20"/>
                <a:gd name="T20" fmla="*/ 32 w 34"/>
                <a:gd name="T21" fmla="*/ 9 h 20"/>
                <a:gd name="T22" fmla="*/ 21 w 34"/>
                <a:gd name="T23" fmla="*/ 5 h 20"/>
                <a:gd name="T24" fmla="*/ 7 w 34"/>
                <a:gd name="T25" fmla="*/ 0 h 20"/>
                <a:gd name="T26" fmla="*/ 7 w 34"/>
                <a:gd name="T27" fmla="*/ 0 h 20"/>
                <a:gd name="T28" fmla="*/ 3 w 34"/>
                <a:gd name="T29" fmla="*/ 2 h 20"/>
                <a:gd name="T30" fmla="*/ 0 w 34"/>
                <a:gd name="T31" fmla="*/ 5 h 20"/>
                <a:gd name="T32" fmla="*/ 0 w 34"/>
                <a:gd name="T33" fmla="*/ 7 h 20"/>
                <a:gd name="T34" fmla="*/ 3 w 3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 h="20">
                  <a:moveTo>
                    <a:pt x="3" y="11"/>
                  </a:moveTo>
                  <a:lnTo>
                    <a:pt x="3" y="11"/>
                  </a:lnTo>
                  <a:lnTo>
                    <a:pt x="7" y="14"/>
                  </a:lnTo>
                  <a:lnTo>
                    <a:pt x="12" y="16"/>
                  </a:lnTo>
                  <a:lnTo>
                    <a:pt x="25" y="20"/>
                  </a:lnTo>
                  <a:lnTo>
                    <a:pt x="30" y="18"/>
                  </a:lnTo>
                  <a:lnTo>
                    <a:pt x="34" y="16"/>
                  </a:lnTo>
                  <a:lnTo>
                    <a:pt x="34" y="14"/>
                  </a:lnTo>
                  <a:lnTo>
                    <a:pt x="32" y="9"/>
                  </a:lnTo>
                  <a:lnTo>
                    <a:pt x="21" y="5"/>
                  </a:lnTo>
                  <a:lnTo>
                    <a:pt x="7" y="0"/>
                  </a:lnTo>
                  <a:lnTo>
                    <a:pt x="3" y="2"/>
                  </a:lnTo>
                  <a:lnTo>
                    <a:pt x="0" y="5"/>
                  </a:lnTo>
                  <a:lnTo>
                    <a:pt x="0"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6" name="Freeform 3063">
              <a:extLst>
                <a:ext uri="{FF2B5EF4-FFF2-40B4-BE49-F238E27FC236}">
                  <a16:creationId xmlns:a16="http://schemas.microsoft.com/office/drawing/2014/main" xmlns="" id="{5968EBB7-2124-CF49-97AD-65DBCC296510}"/>
                </a:ext>
              </a:extLst>
            </p:cNvPr>
            <p:cNvSpPr>
              <a:spLocks/>
            </p:cNvSpPr>
            <p:nvPr/>
          </p:nvSpPr>
          <p:spPr bwMode="auto">
            <a:xfrm>
              <a:off x="3751" y="3037"/>
              <a:ext cx="34" cy="20"/>
            </a:xfrm>
            <a:custGeom>
              <a:avLst/>
              <a:gdLst>
                <a:gd name="T0" fmla="*/ 3 w 34"/>
                <a:gd name="T1" fmla="*/ 11 h 20"/>
                <a:gd name="T2" fmla="*/ 3 w 34"/>
                <a:gd name="T3" fmla="*/ 11 h 20"/>
                <a:gd name="T4" fmla="*/ 7 w 34"/>
                <a:gd name="T5" fmla="*/ 14 h 20"/>
                <a:gd name="T6" fmla="*/ 12 w 34"/>
                <a:gd name="T7" fmla="*/ 16 h 20"/>
                <a:gd name="T8" fmla="*/ 25 w 34"/>
                <a:gd name="T9" fmla="*/ 20 h 20"/>
                <a:gd name="T10" fmla="*/ 25 w 34"/>
                <a:gd name="T11" fmla="*/ 20 h 20"/>
                <a:gd name="T12" fmla="*/ 30 w 34"/>
                <a:gd name="T13" fmla="*/ 18 h 20"/>
                <a:gd name="T14" fmla="*/ 34 w 34"/>
                <a:gd name="T15" fmla="*/ 16 h 20"/>
                <a:gd name="T16" fmla="*/ 34 w 34"/>
                <a:gd name="T17" fmla="*/ 14 h 20"/>
                <a:gd name="T18" fmla="*/ 32 w 34"/>
                <a:gd name="T19" fmla="*/ 9 h 20"/>
                <a:gd name="T20" fmla="*/ 32 w 34"/>
                <a:gd name="T21" fmla="*/ 9 h 20"/>
                <a:gd name="T22" fmla="*/ 21 w 34"/>
                <a:gd name="T23" fmla="*/ 5 h 20"/>
                <a:gd name="T24" fmla="*/ 7 w 34"/>
                <a:gd name="T25" fmla="*/ 0 h 20"/>
                <a:gd name="T26" fmla="*/ 7 w 34"/>
                <a:gd name="T27" fmla="*/ 0 h 20"/>
                <a:gd name="T28" fmla="*/ 3 w 34"/>
                <a:gd name="T29" fmla="*/ 2 h 20"/>
                <a:gd name="T30" fmla="*/ 0 w 34"/>
                <a:gd name="T31" fmla="*/ 5 h 20"/>
                <a:gd name="T32" fmla="*/ 0 w 34"/>
                <a:gd name="T33" fmla="*/ 7 h 20"/>
                <a:gd name="T34" fmla="*/ 3 w 3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4" h="20">
                  <a:moveTo>
                    <a:pt x="3" y="11"/>
                  </a:moveTo>
                  <a:lnTo>
                    <a:pt x="3" y="11"/>
                  </a:lnTo>
                  <a:lnTo>
                    <a:pt x="7" y="14"/>
                  </a:lnTo>
                  <a:lnTo>
                    <a:pt x="12" y="16"/>
                  </a:lnTo>
                  <a:lnTo>
                    <a:pt x="25" y="20"/>
                  </a:lnTo>
                  <a:lnTo>
                    <a:pt x="30" y="18"/>
                  </a:lnTo>
                  <a:lnTo>
                    <a:pt x="34" y="16"/>
                  </a:lnTo>
                  <a:lnTo>
                    <a:pt x="34" y="14"/>
                  </a:lnTo>
                  <a:lnTo>
                    <a:pt x="32" y="9"/>
                  </a:lnTo>
                  <a:lnTo>
                    <a:pt x="21" y="5"/>
                  </a:lnTo>
                  <a:lnTo>
                    <a:pt x="7" y="0"/>
                  </a:lnTo>
                  <a:lnTo>
                    <a:pt x="3" y="2"/>
                  </a:lnTo>
                  <a:lnTo>
                    <a:pt x="0" y="5"/>
                  </a:lnTo>
                  <a:lnTo>
                    <a:pt x="0"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7" name="Freeform 3064">
              <a:extLst>
                <a:ext uri="{FF2B5EF4-FFF2-40B4-BE49-F238E27FC236}">
                  <a16:creationId xmlns:a16="http://schemas.microsoft.com/office/drawing/2014/main" xmlns="" id="{0D7FBE2C-1A5D-9D46-B50A-FA93FF982479}"/>
                </a:ext>
              </a:extLst>
            </p:cNvPr>
            <p:cNvSpPr>
              <a:spLocks/>
            </p:cNvSpPr>
            <p:nvPr/>
          </p:nvSpPr>
          <p:spPr bwMode="auto">
            <a:xfrm>
              <a:off x="3722" y="3039"/>
              <a:ext cx="34" cy="18"/>
            </a:xfrm>
            <a:custGeom>
              <a:avLst/>
              <a:gdLst>
                <a:gd name="T0" fmla="*/ 2 w 34"/>
                <a:gd name="T1" fmla="*/ 9 h 18"/>
                <a:gd name="T2" fmla="*/ 2 w 34"/>
                <a:gd name="T3" fmla="*/ 9 h 18"/>
                <a:gd name="T4" fmla="*/ 11 w 34"/>
                <a:gd name="T5" fmla="*/ 16 h 18"/>
                <a:gd name="T6" fmla="*/ 25 w 34"/>
                <a:gd name="T7" fmla="*/ 18 h 18"/>
                <a:gd name="T8" fmla="*/ 25 w 34"/>
                <a:gd name="T9" fmla="*/ 18 h 18"/>
                <a:gd name="T10" fmla="*/ 29 w 34"/>
                <a:gd name="T11" fmla="*/ 16 h 18"/>
                <a:gd name="T12" fmla="*/ 32 w 34"/>
                <a:gd name="T13" fmla="*/ 14 h 18"/>
                <a:gd name="T14" fmla="*/ 34 w 34"/>
                <a:gd name="T15" fmla="*/ 12 h 18"/>
                <a:gd name="T16" fmla="*/ 32 w 34"/>
                <a:gd name="T17" fmla="*/ 9 h 18"/>
                <a:gd name="T18" fmla="*/ 32 w 34"/>
                <a:gd name="T19" fmla="*/ 9 h 18"/>
                <a:gd name="T20" fmla="*/ 20 w 34"/>
                <a:gd name="T21" fmla="*/ 3 h 18"/>
                <a:gd name="T22" fmla="*/ 7 w 34"/>
                <a:gd name="T23" fmla="*/ 0 h 18"/>
                <a:gd name="T24" fmla="*/ 7 w 34"/>
                <a:gd name="T25" fmla="*/ 0 h 18"/>
                <a:gd name="T26" fmla="*/ 2 w 34"/>
                <a:gd name="T27" fmla="*/ 0 h 18"/>
                <a:gd name="T28" fmla="*/ 0 w 34"/>
                <a:gd name="T29" fmla="*/ 3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1" y="16"/>
                  </a:lnTo>
                  <a:lnTo>
                    <a:pt x="25" y="18"/>
                  </a:lnTo>
                  <a:lnTo>
                    <a:pt x="29" y="16"/>
                  </a:lnTo>
                  <a:lnTo>
                    <a:pt x="32" y="14"/>
                  </a:lnTo>
                  <a:lnTo>
                    <a:pt x="34" y="12"/>
                  </a:lnTo>
                  <a:lnTo>
                    <a:pt x="32" y="9"/>
                  </a:lnTo>
                  <a:lnTo>
                    <a:pt x="20" y="3"/>
                  </a:lnTo>
                  <a:lnTo>
                    <a:pt x="7"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8" name="Freeform 3065">
              <a:extLst>
                <a:ext uri="{FF2B5EF4-FFF2-40B4-BE49-F238E27FC236}">
                  <a16:creationId xmlns:a16="http://schemas.microsoft.com/office/drawing/2014/main" xmlns="" id="{08133230-775C-B04D-912F-151D7C2AA0E3}"/>
                </a:ext>
              </a:extLst>
            </p:cNvPr>
            <p:cNvSpPr>
              <a:spLocks/>
            </p:cNvSpPr>
            <p:nvPr/>
          </p:nvSpPr>
          <p:spPr bwMode="auto">
            <a:xfrm>
              <a:off x="3722" y="3039"/>
              <a:ext cx="34" cy="18"/>
            </a:xfrm>
            <a:custGeom>
              <a:avLst/>
              <a:gdLst>
                <a:gd name="T0" fmla="*/ 2 w 34"/>
                <a:gd name="T1" fmla="*/ 9 h 18"/>
                <a:gd name="T2" fmla="*/ 2 w 34"/>
                <a:gd name="T3" fmla="*/ 9 h 18"/>
                <a:gd name="T4" fmla="*/ 11 w 34"/>
                <a:gd name="T5" fmla="*/ 16 h 18"/>
                <a:gd name="T6" fmla="*/ 25 w 34"/>
                <a:gd name="T7" fmla="*/ 18 h 18"/>
                <a:gd name="T8" fmla="*/ 25 w 34"/>
                <a:gd name="T9" fmla="*/ 18 h 18"/>
                <a:gd name="T10" fmla="*/ 29 w 34"/>
                <a:gd name="T11" fmla="*/ 16 h 18"/>
                <a:gd name="T12" fmla="*/ 32 w 34"/>
                <a:gd name="T13" fmla="*/ 14 h 18"/>
                <a:gd name="T14" fmla="*/ 34 w 34"/>
                <a:gd name="T15" fmla="*/ 12 h 18"/>
                <a:gd name="T16" fmla="*/ 32 w 34"/>
                <a:gd name="T17" fmla="*/ 9 h 18"/>
                <a:gd name="T18" fmla="*/ 32 w 34"/>
                <a:gd name="T19" fmla="*/ 9 h 18"/>
                <a:gd name="T20" fmla="*/ 20 w 34"/>
                <a:gd name="T21" fmla="*/ 3 h 18"/>
                <a:gd name="T22" fmla="*/ 7 w 34"/>
                <a:gd name="T23" fmla="*/ 0 h 18"/>
                <a:gd name="T24" fmla="*/ 7 w 34"/>
                <a:gd name="T25" fmla="*/ 0 h 18"/>
                <a:gd name="T26" fmla="*/ 2 w 34"/>
                <a:gd name="T27" fmla="*/ 0 h 18"/>
                <a:gd name="T28" fmla="*/ 0 w 34"/>
                <a:gd name="T29" fmla="*/ 3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1" y="16"/>
                  </a:lnTo>
                  <a:lnTo>
                    <a:pt x="25" y="18"/>
                  </a:lnTo>
                  <a:lnTo>
                    <a:pt x="29" y="16"/>
                  </a:lnTo>
                  <a:lnTo>
                    <a:pt x="32" y="14"/>
                  </a:lnTo>
                  <a:lnTo>
                    <a:pt x="34" y="12"/>
                  </a:lnTo>
                  <a:lnTo>
                    <a:pt x="32" y="9"/>
                  </a:lnTo>
                  <a:lnTo>
                    <a:pt x="20" y="3"/>
                  </a:lnTo>
                  <a:lnTo>
                    <a:pt x="7"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49" name="Freeform 3066">
              <a:extLst>
                <a:ext uri="{FF2B5EF4-FFF2-40B4-BE49-F238E27FC236}">
                  <a16:creationId xmlns:a16="http://schemas.microsoft.com/office/drawing/2014/main" xmlns="" id="{A58260D4-A15E-F642-AC5D-82F9153D6A45}"/>
                </a:ext>
              </a:extLst>
            </p:cNvPr>
            <p:cNvSpPr>
              <a:spLocks/>
            </p:cNvSpPr>
            <p:nvPr/>
          </p:nvSpPr>
          <p:spPr bwMode="auto">
            <a:xfrm>
              <a:off x="3693" y="3039"/>
              <a:ext cx="34" cy="18"/>
            </a:xfrm>
            <a:custGeom>
              <a:avLst/>
              <a:gdLst>
                <a:gd name="T0" fmla="*/ 2 w 34"/>
                <a:gd name="T1" fmla="*/ 9 h 18"/>
                <a:gd name="T2" fmla="*/ 2 w 34"/>
                <a:gd name="T3" fmla="*/ 9 h 18"/>
                <a:gd name="T4" fmla="*/ 13 w 34"/>
                <a:gd name="T5" fmla="*/ 16 h 18"/>
                <a:gd name="T6" fmla="*/ 25 w 34"/>
                <a:gd name="T7" fmla="*/ 18 h 18"/>
                <a:gd name="T8" fmla="*/ 25 w 34"/>
                <a:gd name="T9" fmla="*/ 18 h 18"/>
                <a:gd name="T10" fmla="*/ 29 w 34"/>
                <a:gd name="T11" fmla="*/ 18 h 18"/>
                <a:gd name="T12" fmla="*/ 31 w 34"/>
                <a:gd name="T13" fmla="*/ 16 h 18"/>
                <a:gd name="T14" fmla="*/ 34 w 34"/>
                <a:gd name="T15" fmla="*/ 12 h 18"/>
                <a:gd name="T16" fmla="*/ 31 w 34"/>
                <a:gd name="T17" fmla="*/ 9 h 18"/>
                <a:gd name="T18" fmla="*/ 31 w 34"/>
                <a:gd name="T19" fmla="*/ 9 h 18"/>
                <a:gd name="T20" fmla="*/ 20 w 34"/>
                <a:gd name="T21" fmla="*/ 3 h 18"/>
                <a:gd name="T22" fmla="*/ 9 w 34"/>
                <a:gd name="T23" fmla="*/ 0 h 18"/>
                <a:gd name="T24" fmla="*/ 9 w 34"/>
                <a:gd name="T25" fmla="*/ 0 h 18"/>
                <a:gd name="T26" fmla="*/ 4 w 34"/>
                <a:gd name="T27" fmla="*/ 0 h 18"/>
                <a:gd name="T28" fmla="*/ 2 w 34"/>
                <a:gd name="T29" fmla="*/ 3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3" y="16"/>
                  </a:lnTo>
                  <a:lnTo>
                    <a:pt x="25" y="18"/>
                  </a:lnTo>
                  <a:lnTo>
                    <a:pt x="29" y="18"/>
                  </a:lnTo>
                  <a:lnTo>
                    <a:pt x="31" y="16"/>
                  </a:lnTo>
                  <a:lnTo>
                    <a:pt x="34" y="12"/>
                  </a:lnTo>
                  <a:lnTo>
                    <a:pt x="31" y="9"/>
                  </a:lnTo>
                  <a:lnTo>
                    <a:pt x="20" y="3"/>
                  </a:lnTo>
                  <a:lnTo>
                    <a:pt x="9" y="0"/>
                  </a:lnTo>
                  <a:lnTo>
                    <a:pt x="4"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0" name="Freeform 3067">
              <a:extLst>
                <a:ext uri="{FF2B5EF4-FFF2-40B4-BE49-F238E27FC236}">
                  <a16:creationId xmlns:a16="http://schemas.microsoft.com/office/drawing/2014/main" xmlns="" id="{42882BB2-FE3F-744F-BC7C-79CC12020E6F}"/>
                </a:ext>
              </a:extLst>
            </p:cNvPr>
            <p:cNvSpPr>
              <a:spLocks/>
            </p:cNvSpPr>
            <p:nvPr/>
          </p:nvSpPr>
          <p:spPr bwMode="auto">
            <a:xfrm>
              <a:off x="3693" y="3039"/>
              <a:ext cx="34" cy="18"/>
            </a:xfrm>
            <a:custGeom>
              <a:avLst/>
              <a:gdLst>
                <a:gd name="T0" fmla="*/ 2 w 34"/>
                <a:gd name="T1" fmla="*/ 9 h 18"/>
                <a:gd name="T2" fmla="*/ 2 w 34"/>
                <a:gd name="T3" fmla="*/ 9 h 18"/>
                <a:gd name="T4" fmla="*/ 13 w 34"/>
                <a:gd name="T5" fmla="*/ 16 h 18"/>
                <a:gd name="T6" fmla="*/ 25 w 34"/>
                <a:gd name="T7" fmla="*/ 18 h 18"/>
                <a:gd name="T8" fmla="*/ 25 w 34"/>
                <a:gd name="T9" fmla="*/ 18 h 18"/>
                <a:gd name="T10" fmla="*/ 29 w 34"/>
                <a:gd name="T11" fmla="*/ 18 h 18"/>
                <a:gd name="T12" fmla="*/ 31 w 34"/>
                <a:gd name="T13" fmla="*/ 16 h 18"/>
                <a:gd name="T14" fmla="*/ 34 w 34"/>
                <a:gd name="T15" fmla="*/ 12 h 18"/>
                <a:gd name="T16" fmla="*/ 31 w 34"/>
                <a:gd name="T17" fmla="*/ 9 h 18"/>
                <a:gd name="T18" fmla="*/ 31 w 34"/>
                <a:gd name="T19" fmla="*/ 9 h 18"/>
                <a:gd name="T20" fmla="*/ 20 w 34"/>
                <a:gd name="T21" fmla="*/ 3 h 18"/>
                <a:gd name="T22" fmla="*/ 9 w 34"/>
                <a:gd name="T23" fmla="*/ 0 h 18"/>
                <a:gd name="T24" fmla="*/ 9 w 34"/>
                <a:gd name="T25" fmla="*/ 0 h 18"/>
                <a:gd name="T26" fmla="*/ 4 w 34"/>
                <a:gd name="T27" fmla="*/ 0 h 18"/>
                <a:gd name="T28" fmla="*/ 2 w 34"/>
                <a:gd name="T29" fmla="*/ 3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3" y="16"/>
                  </a:lnTo>
                  <a:lnTo>
                    <a:pt x="25" y="18"/>
                  </a:lnTo>
                  <a:lnTo>
                    <a:pt x="29" y="18"/>
                  </a:lnTo>
                  <a:lnTo>
                    <a:pt x="31" y="16"/>
                  </a:lnTo>
                  <a:lnTo>
                    <a:pt x="34" y="12"/>
                  </a:lnTo>
                  <a:lnTo>
                    <a:pt x="31" y="9"/>
                  </a:lnTo>
                  <a:lnTo>
                    <a:pt x="20" y="3"/>
                  </a:lnTo>
                  <a:lnTo>
                    <a:pt x="9" y="0"/>
                  </a:lnTo>
                  <a:lnTo>
                    <a:pt x="4"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1" name="Freeform 3068">
              <a:extLst>
                <a:ext uri="{FF2B5EF4-FFF2-40B4-BE49-F238E27FC236}">
                  <a16:creationId xmlns:a16="http://schemas.microsoft.com/office/drawing/2014/main" xmlns="" id="{4400E0C3-6837-FE4B-BFA8-84862448E87E}"/>
                </a:ext>
              </a:extLst>
            </p:cNvPr>
            <p:cNvSpPr>
              <a:spLocks/>
            </p:cNvSpPr>
            <p:nvPr/>
          </p:nvSpPr>
          <p:spPr bwMode="auto">
            <a:xfrm>
              <a:off x="3666" y="3039"/>
              <a:ext cx="31" cy="18"/>
            </a:xfrm>
            <a:custGeom>
              <a:avLst/>
              <a:gdLst>
                <a:gd name="T0" fmla="*/ 2 w 31"/>
                <a:gd name="T1" fmla="*/ 9 h 18"/>
                <a:gd name="T2" fmla="*/ 2 w 31"/>
                <a:gd name="T3" fmla="*/ 9 h 18"/>
                <a:gd name="T4" fmla="*/ 11 w 31"/>
                <a:gd name="T5" fmla="*/ 16 h 18"/>
                <a:gd name="T6" fmla="*/ 25 w 31"/>
                <a:gd name="T7" fmla="*/ 18 h 18"/>
                <a:gd name="T8" fmla="*/ 25 w 31"/>
                <a:gd name="T9" fmla="*/ 18 h 18"/>
                <a:gd name="T10" fmla="*/ 29 w 31"/>
                <a:gd name="T11" fmla="*/ 18 h 18"/>
                <a:gd name="T12" fmla="*/ 31 w 31"/>
                <a:gd name="T13" fmla="*/ 16 h 18"/>
                <a:gd name="T14" fmla="*/ 31 w 31"/>
                <a:gd name="T15" fmla="*/ 12 h 18"/>
                <a:gd name="T16" fmla="*/ 29 w 31"/>
                <a:gd name="T17" fmla="*/ 9 h 18"/>
                <a:gd name="T18" fmla="*/ 29 w 31"/>
                <a:gd name="T19" fmla="*/ 9 h 18"/>
                <a:gd name="T20" fmla="*/ 20 w 31"/>
                <a:gd name="T21" fmla="*/ 3 h 18"/>
                <a:gd name="T22" fmla="*/ 9 w 31"/>
                <a:gd name="T23" fmla="*/ 0 h 18"/>
                <a:gd name="T24" fmla="*/ 9 w 31"/>
                <a:gd name="T25" fmla="*/ 0 h 18"/>
                <a:gd name="T26" fmla="*/ 4 w 31"/>
                <a:gd name="T27" fmla="*/ 0 h 18"/>
                <a:gd name="T28" fmla="*/ 2 w 31"/>
                <a:gd name="T29" fmla="*/ 3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5" y="18"/>
                  </a:lnTo>
                  <a:lnTo>
                    <a:pt x="29" y="18"/>
                  </a:lnTo>
                  <a:lnTo>
                    <a:pt x="31" y="16"/>
                  </a:lnTo>
                  <a:lnTo>
                    <a:pt x="31" y="12"/>
                  </a:lnTo>
                  <a:lnTo>
                    <a:pt x="29" y="9"/>
                  </a:lnTo>
                  <a:lnTo>
                    <a:pt x="20" y="3"/>
                  </a:lnTo>
                  <a:lnTo>
                    <a:pt x="9" y="0"/>
                  </a:lnTo>
                  <a:lnTo>
                    <a:pt x="4"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2" name="Freeform 3069">
              <a:extLst>
                <a:ext uri="{FF2B5EF4-FFF2-40B4-BE49-F238E27FC236}">
                  <a16:creationId xmlns:a16="http://schemas.microsoft.com/office/drawing/2014/main" xmlns="" id="{D8EF33B1-97DB-FD47-8177-072B5FCE283E}"/>
                </a:ext>
              </a:extLst>
            </p:cNvPr>
            <p:cNvSpPr>
              <a:spLocks/>
            </p:cNvSpPr>
            <p:nvPr/>
          </p:nvSpPr>
          <p:spPr bwMode="auto">
            <a:xfrm>
              <a:off x="3666" y="3039"/>
              <a:ext cx="31" cy="18"/>
            </a:xfrm>
            <a:custGeom>
              <a:avLst/>
              <a:gdLst>
                <a:gd name="T0" fmla="*/ 2 w 31"/>
                <a:gd name="T1" fmla="*/ 9 h 18"/>
                <a:gd name="T2" fmla="*/ 2 w 31"/>
                <a:gd name="T3" fmla="*/ 9 h 18"/>
                <a:gd name="T4" fmla="*/ 11 w 31"/>
                <a:gd name="T5" fmla="*/ 16 h 18"/>
                <a:gd name="T6" fmla="*/ 25 w 31"/>
                <a:gd name="T7" fmla="*/ 18 h 18"/>
                <a:gd name="T8" fmla="*/ 25 w 31"/>
                <a:gd name="T9" fmla="*/ 18 h 18"/>
                <a:gd name="T10" fmla="*/ 29 w 31"/>
                <a:gd name="T11" fmla="*/ 18 h 18"/>
                <a:gd name="T12" fmla="*/ 31 w 31"/>
                <a:gd name="T13" fmla="*/ 16 h 18"/>
                <a:gd name="T14" fmla="*/ 31 w 31"/>
                <a:gd name="T15" fmla="*/ 12 h 18"/>
                <a:gd name="T16" fmla="*/ 29 w 31"/>
                <a:gd name="T17" fmla="*/ 9 h 18"/>
                <a:gd name="T18" fmla="*/ 29 w 31"/>
                <a:gd name="T19" fmla="*/ 9 h 18"/>
                <a:gd name="T20" fmla="*/ 20 w 31"/>
                <a:gd name="T21" fmla="*/ 3 h 18"/>
                <a:gd name="T22" fmla="*/ 9 w 31"/>
                <a:gd name="T23" fmla="*/ 0 h 18"/>
                <a:gd name="T24" fmla="*/ 9 w 31"/>
                <a:gd name="T25" fmla="*/ 0 h 18"/>
                <a:gd name="T26" fmla="*/ 4 w 31"/>
                <a:gd name="T27" fmla="*/ 0 h 18"/>
                <a:gd name="T28" fmla="*/ 2 w 31"/>
                <a:gd name="T29" fmla="*/ 3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5" y="18"/>
                  </a:lnTo>
                  <a:lnTo>
                    <a:pt x="29" y="18"/>
                  </a:lnTo>
                  <a:lnTo>
                    <a:pt x="31" y="16"/>
                  </a:lnTo>
                  <a:lnTo>
                    <a:pt x="31" y="12"/>
                  </a:lnTo>
                  <a:lnTo>
                    <a:pt x="29" y="9"/>
                  </a:lnTo>
                  <a:lnTo>
                    <a:pt x="20" y="3"/>
                  </a:lnTo>
                  <a:lnTo>
                    <a:pt x="9" y="0"/>
                  </a:lnTo>
                  <a:lnTo>
                    <a:pt x="4"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3" name="Freeform 3070">
              <a:extLst>
                <a:ext uri="{FF2B5EF4-FFF2-40B4-BE49-F238E27FC236}">
                  <a16:creationId xmlns:a16="http://schemas.microsoft.com/office/drawing/2014/main" xmlns="" id="{34714258-E3D2-7841-906E-E1078FD544DB}"/>
                </a:ext>
              </a:extLst>
            </p:cNvPr>
            <p:cNvSpPr>
              <a:spLocks/>
            </p:cNvSpPr>
            <p:nvPr/>
          </p:nvSpPr>
          <p:spPr bwMode="auto">
            <a:xfrm>
              <a:off x="3641" y="3039"/>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18 w 29"/>
                <a:gd name="T21" fmla="*/ 3 h 18"/>
                <a:gd name="T22" fmla="*/ 7 w 29"/>
                <a:gd name="T23" fmla="*/ 0 h 18"/>
                <a:gd name="T24" fmla="*/ 7 w 29"/>
                <a:gd name="T25" fmla="*/ 0 h 18"/>
                <a:gd name="T26" fmla="*/ 2 w 29"/>
                <a:gd name="T27" fmla="*/ 0 h 18"/>
                <a:gd name="T28" fmla="*/ 0 w 29"/>
                <a:gd name="T29" fmla="*/ 3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4"/>
                  </a:lnTo>
                  <a:lnTo>
                    <a:pt x="27" y="9"/>
                  </a:lnTo>
                  <a:lnTo>
                    <a:pt x="18" y="3"/>
                  </a:lnTo>
                  <a:lnTo>
                    <a:pt x="7" y="0"/>
                  </a:lnTo>
                  <a:lnTo>
                    <a:pt x="2"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4" name="Freeform 3071">
              <a:extLst>
                <a:ext uri="{FF2B5EF4-FFF2-40B4-BE49-F238E27FC236}">
                  <a16:creationId xmlns:a16="http://schemas.microsoft.com/office/drawing/2014/main" xmlns="" id="{A613EF51-67B9-4349-B950-3C169B1DC9C2}"/>
                </a:ext>
              </a:extLst>
            </p:cNvPr>
            <p:cNvSpPr>
              <a:spLocks/>
            </p:cNvSpPr>
            <p:nvPr/>
          </p:nvSpPr>
          <p:spPr bwMode="auto">
            <a:xfrm>
              <a:off x="3641" y="3039"/>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18 w 29"/>
                <a:gd name="T21" fmla="*/ 3 h 18"/>
                <a:gd name="T22" fmla="*/ 7 w 29"/>
                <a:gd name="T23" fmla="*/ 0 h 18"/>
                <a:gd name="T24" fmla="*/ 7 w 29"/>
                <a:gd name="T25" fmla="*/ 0 h 18"/>
                <a:gd name="T26" fmla="*/ 2 w 29"/>
                <a:gd name="T27" fmla="*/ 0 h 18"/>
                <a:gd name="T28" fmla="*/ 0 w 29"/>
                <a:gd name="T29" fmla="*/ 3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4"/>
                  </a:lnTo>
                  <a:lnTo>
                    <a:pt x="27" y="9"/>
                  </a:lnTo>
                  <a:lnTo>
                    <a:pt x="18" y="3"/>
                  </a:lnTo>
                  <a:lnTo>
                    <a:pt x="7" y="0"/>
                  </a:lnTo>
                  <a:lnTo>
                    <a:pt x="2"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5" name="Freeform 3072">
              <a:extLst>
                <a:ext uri="{FF2B5EF4-FFF2-40B4-BE49-F238E27FC236}">
                  <a16:creationId xmlns:a16="http://schemas.microsoft.com/office/drawing/2014/main" xmlns="" id="{1F3E51BE-C328-924B-BFA4-538FC6FA7D24}"/>
                </a:ext>
              </a:extLst>
            </p:cNvPr>
            <p:cNvSpPr>
              <a:spLocks/>
            </p:cNvSpPr>
            <p:nvPr/>
          </p:nvSpPr>
          <p:spPr bwMode="auto">
            <a:xfrm>
              <a:off x="3614" y="3039"/>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20 w 29"/>
                <a:gd name="T21" fmla="*/ 3 h 18"/>
                <a:gd name="T22" fmla="*/ 9 w 29"/>
                <a:gd name="T23" fmla="*/ 0 h 18"/>
                <a:gd name="T24" fmla="*/ 9 w 29"/>
                <a:gd name="T25" fmla="*/ 0 h 18"/>
                <a:gd name="T26" fmla="*/ 5 w 29"/>
                <a:gd name="T27" fmla="*/ 0 h 18"/>
                <a:gd name="T28" fmla="*/ 2 w 29"/>
                <a:gd name="T29" fmla="*/ 3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4"/>
                  </a:lnTo>
                  <a:lnTo>
                    <a:pt x="27" y="9"/>
                  </a:lnTo>
                  <a:lnTo>
                    <a:pt x="20" y="3"/>
                  </a:lnTo>
                  <a:lnTo>
                    <a:pt x="9" y="0"/>
                  </a:lnTo>
                  <a:lnTo>
                    <a:pt x="5" y="0"/>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6" name="Freeform 3073">
              <a:extLst>
                <a:ext uri="{FF2B5EF4-FFF2-40B4-BE49-F238E27FC236}">
                  <a16:creationId xmlns:a16="http://schemas.microsoft.com/office/drawing/2014/main" xmlns="" id="{03A9C717-55D4-AC4D-B555-273FB1961679}"/>
                </a:ext>
              </a:extLst>
            </p:cNvPr>
            <p:cNvSpPr>
              <a:spLocks/>
            </p:cNvSpPr>
            <p:nvPr/>
          </p:nvSpPr>
          <p:spPr bwMode="auto">
            <a:xfrm>
              <a:off x="3614" y="3039"/>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20 w 29"/>
                <a:gd name="T21" fmla="*/ 3 h 18"/>
                <a:gd name="T22" fmla="*/ 9 w 29"/>
                <a:gd name="T23" fmla="*/ 0 h 18"/>
                <a:gd name="T24" fmla="*/ 9 w 29"/>
                <a:gd name="T25" fmla="*/ 0 h 18"/>
                <a:gd name="T26" fmla="*/ 5 w 29"/>
                <a:gd name="T27" fmla="*/ 0 h 18"/>
                <a:gd name="T28" fmla="*/ 2 w 29"/>
                <a:gd name="T29" fmla="*/ 3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4"/>
                  </a:lnTo>
                  <a:lnTo>
                    <a:pt x="27" y="9"/>
                  </a:lnTo>
                  <a:lnTo>
                    <a:pt x="20" y="3"/>
                  </a:lnTo>
                  <a:lnTo>
                    <a:pt x="9" y="0"/>
                  </a:lnTo>
                  <a:lnTo>
                    <a:pt x="5" y="0"/>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7" name="Freeform 3074">
              <a:extLst>
                <a:ext uri="{FF2B5EF4-FFF2-40B4-BE49-F238E27FC236}">
                  <a16:creationId xmlns:a16="http://schemas.microsoft.com/office/drawing/2014/main" xmlns="" id="{320F0DA9-08F2-B940-A897-1ABAF200C12F}"/>
                </a:ext>
              </a:extLst>
            </p:cNvPr>
            <p:cNvSpPr>
              <a:spLocks/>
            </p:cNvSpPr>
            <p:nvPr/>
          </p:nvSpPr>
          <p:spPr bwMode="auto">
            <a:xfrm>
              <a:off x="3589" y="3039"/>
              <a:ext cx="30" cy="18"/>
            </a:xfrm>
            <a:custGeom>
              <a:avLst/>
              <a:gdLst>
                <a:gd name="T0" fmla="*/ 3 w 30"/>
                <a:gd name="T1" fmla="*/ 9 h 18"/>
                <a:gd name="T2" fmla="*/ 3 w 30"/>
                <a:gd name="T3" fmla="*/ 9 h 18"/>
                <a:gd name="T4" fmla="*/ 12 w 30"/>
                <a:gd name="T5" fmla="*/ 16 h 18"/>
                <a:gd name="T6" fmla="*/ 23 w 30"/>
                <a:gd name="T7" fmla="*/ 18 h 18"/>
                <a:gd name="T8" fmla="*/ 23 w 30"/>
                <a:gd name="T9" fmla="*/ 18 h 18"/>
                <a:gd name="T10" fmla="*/ 27 w 30"/>
                <a:gd name="T11" fmla="*/ 18 h 18"/>
                <a:gd name="T12" fmla="*/ 30 w 30"/>
                <a:gd name="T13" fmla="*/ 16 h 18"/>
                <a:gd name="T14" fmla="*/ 30 w 30"/>
                <a:gd name="T15" fmla="*/ 14 h 18"/>
                <a:gd name="T16" fmla="*/ 27 w 30"/>
                <a:gd name="T17" fmla="*/ 9 h 18"/>
                <a:gd name="T18" fmla="*/ 27 w 30"/>
                <a:gd name="T19" fmla="*/ 9 h 18"/>
                <a:gd name="T20" fmla="*/ 18 w 30"/>
                <a:gd name="T21" fmla="*/ 3 h 18"/>
                <a:gd name="T22" fmla="*/ 9 w 30"/>
                <a:gd name="T23" fmla="*/ 0 h 18"/>
                <a:gd name="T24" fmla="*/ 9 w 30"/>
                <a:gd name="T25" fmla="*/ 0 h 18"/>
                <a:gd name="T26" fmla="*/ 5 w 30"/>
                <a:gd name="T27" fmla="*/ 3 h 18"/>
                <a:gd name="T28" fmla="*/ 3 w 30"/>
                <a:gd name="T29" fmla="*/ 5 h 18"/>
                <a:gd name="T30" fmla="*/ 0 w 30"/>
                <a:gd name="T31" fmla="*/ 7 h 18"/>
                <a:gd name="T32" fmla="*/ 3 w 3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8">
                  <a:moveTo>
                    <a:pt x="3" y="9"/>
                  </a:moveTo>
                  <a:lnTo>
                    <a:pt x="3" y="9"/>
                  </a:lnTo>
                  <a:lnTo>
                    <a:pt x="12" y="16"/>
                  </a:lnTo>
                  <a:lnTo>
                    <a:pt x="23" y="18"/>
                  </a:lnTo>
                  <a:lnTo>
                    <a:pt x="27" y="18"/>
                  </a:lnTo>
                  <a:lnTo>
                    <a:pt x="30" y="16"/>
                  </a:lnTo>
                  <a:lnTo>
                    <a:pt x="30" y="14"/>
                  </a:lnTo>
                  <a:lnTo>
                    <a:pt x="27" y="9"/>
                  </a:lnTo>
                  <a:lnTo>
                    <a:pt x="18" y="3"/>
                  </a:lnTo>
                  <a:lnTo>
                    <a:pt x="9" y="0"/>
                  </a:lnTo>
                  <a:lnTo>
                    <a:pt x="5" y="3"/>
                  </a:lnTo>
                  <a:lnTo>
                    <a:pt x="3" y="5"/>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8" name="Freeform 3075">
              <a:extLst>
                <a:ext uri="{FF2B5EF4-FFF2-40B4-BE49-F238E27FC236}">
                  <a16:creationId xmlns:a16="http://schemas.microsoft.com/office/drawing/2014/main" xmlns="" id="{F56BAD0B-2513-6A41-ADE1-515E707554E1}"/>
                </a:ext>
              </a:extLst>
            </p:cNvPr>
            <p:cNvSpPr>
              <a:spLocks/>
            </p:cNvSpPr>
            <p:nvPr/>
          </p:nvSpPr>
          <p:spPr bwMode="auto">
            <a:xfrm>
              <a:off x="3589" y="3039"/>
              <a:ext cx="30" cy="18"/>
            </a:xfrm>
            <a:custGeom>
              <a:avLst/>
              <a:gdLst>
                <a:gd name="T0" fmla="*/ 3 w 30"/>
                <a:gd name="T1" fmla="*/ 9 h 18"/>
                <a:gd name="T2" fmla="*/ 3 w 30"/>
                <a:gd name="T3" fmla="*/ 9 h 18"/>
                <a:gd name="T4" fmla="*/ 12 w 30"/>
                <a:gd name="T5" fmla="*/ 16 h 18"/>
                <a:gd name="T6" fmla="*/ 23 w 30"/>
                <a:gd name="T7" fmla="*/ 18 h 18"/>
                <a:gd name="T8" fmla="*/ 23 w 30"/>
                <a:gd name="T9" fmla="*/ 18 h 18"/>
                <a:gd name="T10" fmla="*/ 27 w 30"/>
                <a:gd name="T11" fmla="*/ 18 h 18"/>
                <a:gd name="T12" fmla="*/ 30 w 30"/>
                <a:gd name="T13" fmla="*/ 16 h 18"/>
                <a:gd name="T14" fmla="*/ 30 w 30"/>
                <a:gd name="T15" fmla="*/ 14 h 18"/>
                <a:gd name="T16" fmla="*/ 27 w 30"/>
                <a:gd name="T17" fmla="*/ 9 h 18"/>
                <a:gd name="T18" fmla="*/ 27 w 30"/>
                <a:gd name="T19" fmla="*/ 9 h 18"/>
                <a:gd name="T20" fmla="*/ 18 w 30"/>
                <a:gd name="T21" fmla="*/ 3 h 18"/>
                <a:gd name="T22" fmla="*/ 9 w 30"/>
                <a:gd name="T23" fmla="*/ 0 h 18"/>
                <a:gd name="T24" fmla="*/ 9 w 30"/>
                <a:gd name="T25" fmla="*/ 0 h 18"/>
                <a:gd name="T26" fmla="*/ 5 w 30"/>
                <a:gd name="T27" fmla="*/ 3 h 18"/>
                <a:gd name="T28" fmla="*/ 3 w 30"/>
                <a:gd name="T29" fmla="*/ 5 h 18"/>
                <a:gd name="T30" fmla="*/ 0 w 30"/>
                <a:gd name="T31" fmla="*/ 7 h 18"/>
                <a:gd name="T32" fmla="*/ 3 w 3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8">
                  <a:moveTo>
                    <a:pt x="3" y="9"/>
                  </a:moveTo>
                  <a:lnTo>
                    <a:pt x="3" y="9"/>
                  </a:lnTo>
                  <a:lnTo>
                    <a:pt x="12" y="16"/>
                  </a:lnTo>
                  <a:lnTo>
                    <a:pt x="23" y="18"/>
                  </a:lnTo>
                  <a:lnTo>
                    <a:pt x="27" y="18"/>
                  </a:lnTo>
                  <a:lnTo>
                    <a:pt x="30" y="16"/>
                  </a:lnTo>
                  <a:lnTo>
                    <a:pt x="30" y="14"/>
                  </a:lnTo>
                  <a:lnTo>
                    <a:pt x="27" y="9"/>
                  </a:lnTo>
                  <a:lnTo>
                    <a:pt x="18" y="3"/>
                  </a:lnTo>
                  <a:lnTo>
                    <a:pt x="9" y="0"/>
                  </a:lnTo>
                  <a:lnTo>
                    <a:pt x="5" y="3"/>
                  </a:lnTo>
                  <a:lnTo>
                    <a:pt x="3" y="5"/>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59" name="Freeform 3076">
              <a:extLst>
                <a:ext uri="{FF2B5EF4-FFF2-40B4-BE49-F238E27FC236}">
                  <a16:creationId xmlns:a16="http://schemas.microsoft.com/office/drawing/2014/main" xmlns="" id="{B46C5499-9DAD-6B46-A206-B406748AD40E}"/>
                </a:ext>
              </a:extLst>
            </p:cNvPr>
            <p:cNvSpPr>
              <a:spLocks/>
            </p:cNvSpPr>
            <p:nvPr/>
          </p:nvSpPr>
          <p:spPr bwMode="auto">
            <a:xfrm>
              <a:off x="3567" y="3039"/>
              <a:ext cx="27" cy="21"/>
            </a:xfrm>
            <a:custGeom>
              <a:avLst/>
              <a:gdLst>
                <a:gd name="T0" fmla="*/ 0 w 27"/>
                <a:gd name="T1" fmla="*/ 12 h 21"/>
                <a:gd name="T2" fmla="*/ 0 w 27"/>
                <a:gd name="T3" fmla="*/ 12 h 21"/>
                <a:gd name="T4" fmla="*/ 9 w 27"/>
                <a:gd name="T5" fmla="*/ 16 h 21"/>
                <a:gd name="T6" fmla="*/ 20 w 27"/>
                <a:gd name="T7" fmla="*/ 21 h 21"/>
                <a:gd name="T8" fmla="*/ 20 w 27"/>
                <a:gd name="T9" fmla="*/ 21 h 21"/>
                <a:gd name="T10" fmla="*/ 22 w 27"/>
                <a:gd name="T11" fmla="*/ 18 h 21"/>
                <a:gd name="T12" fmla="*/ 27 w 27"/>
                <a:gd name="T13" fmla="*/ 16 h 21"/>
                <a:gd name="T14" fmla="*/ 27 w 27"/>
                <a:gd name="T15" fmla="*/ 14 h 21"/>
                <a:gd name="T16" fmla="*/ 25 w 27"/>
                <a:gd name="T17" fmla="*/ 9 h 21"/>
                <a:gd name="T18" fmla="*/ 25 w 27"/>
                <a:gd name="T19" fmla="*/ 9 h 21"/>
                <a:gd name="T20" fmla="*/ 16 w 27"/>
                <a:gd name="T21" fmla="*/ 5 h 21"/>
                <a:gd name="T22" fmla="*/ 7 w 27"/>
                <a:gd name="T23" fmla="*/ 0 h 21"/>
                <a:gd name="T24" fmla="*/ 7 w 27"/>
                <a:gd name="T25" fmla="*/ 0 h 21"/>
                <a:gd name="T26" fmla="*/ 2 w 27"/>
                <a:gd name="T27" fmla="*/ 3 h 21"/>
                <a:gd name="T28" fmla="*/ 0 w 27"/>
                <a:gd name="T29" fmla="*/ 5 h 21"/>
                <a:gd name="T30" fmla="*/ 0 w 27"/>
                <a:gd name="T31" fmla="*/ 7 h 21"/>
                <a:gd name="T32" fmla="*/ 0 w 27"/>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1">
                  <a:moveTo>
                    <a:pt x="0" y="12"/>
                  </a:moveTo>
                  <a:lnTo>
                    <a:pt x="0" y="12"/>
                  </a:lnTo>
                  <a:lnTo>
                    <a:pt x="9" y="16"/>
                  </a:lnTo>
                  <a:lnTo>
                    <a:pt x="20" y="21"/>
                  </a:lnTo>
                  <a:lnTo>
                    <a:pt x="22" y="18"/>
                  </a:lnTo>
                  <a:lnTo>
                    <a:pt x="27" y="16"/>
                  </a:lnTo>
                  <a:lnTo>
                    <a:pt x="27" y="14"/>
                  </a:lnTo>
                  <a:lnTo>
                    <a:pt x="25" y="9"/>
                  </a:lnTo>
                  <a:lnTo>
                    <a:pt x="16" y="5"/>
                  </a:lnTo>
                  <a:lnTo>
                    <a:pt x="7" y="0"/>
                  </a:lnTo>
                  <a:lnTo>
                    <a:pt x="2" y="3"/>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0" name="Freeform 3077">
              <a:extLst>
                <a:ext uri="{FF2B5EF4-FFF2-40B4-BE49-F238E27FC236}">
                  <a16:creationId xmlns:a16="http://schemas.microsoft.com/office/drawing/2014/main" xmlns="" id="{12EABFA5-E4F8-FC44-A6C3-A14D5D05B582}"/>
                </a:ext>
              </a:extLst>
            </p:cNvPr>
            <p:cNvSpPr>
              <a:spLocks/>
            </p:cNvSpPr>
            <p:nvPr/>
          </p:nvSpPr>
          <p:spPr bwMode="auto">
            <a:xfrm>
              <a:off x="3567" y="3039"/>
              <a:ext cx="27" cy="21"/>
            </a:xfrm>
            <a:custGeom>
              <a:avLst/>
              <a:gdLst>
                <a:gd name="T0" fmla="*/ 0 w 27"/>
                <a:gd name="T1" fmla="*/ 12 h 21"/>
                <a:gd name="T2" fmla="*/ 0 w 27"/>
                <a:gd name="T3" fmla="*/ 12 h 21"/>
                <a:gd name="T4" fmla="*/ 9 w 27"/>
                <a:gd name="T5" fmla="*/ 16 h 21"/>
                <a:gd name="T6" fmla="*/ 20 w 27"/>
                <a:gd name="T7" fmla="*/ 21 h 21"/>
                <a:gd name="T8" fmla="*/ 20 w 27"/>
                <a:gd name="T9" fmla="*/ 21 h 21"/>
                <a:gd name="T10" fmla="*/ 22 w 27"/>
                <a:gd name="T11" fmla="*/ 18 h 21"/>
                <a:gd name="T12" fmla="*/ 27 w 27"/>
                <a:gd name="T13" fmla="*/ 16 h 21"/>
                <a:gd name="T14" fmla="*/ 27 w 27"/>
                <a:gd name="T15" fmla="*/ 14 h 21"/>
                <a:gd name="T16" fmla="*/ 25 w 27"/>
                <a:gd name="T17" fmla="*/ 9 h 21"/>
                <a:gd name="T18" fmla="*/ 25 w 27"/>
                <a:gd name="T19" fmla="*/ 9 h 21"/>
                <a:gd name="T20" fmla="*/ 16 w 27"/>
                <a:gd name="T21" fmla="*/ 5 h 21"/>
                <a:gd name="T22" fmla="*/ 7 w 27"/>
                <a:gd name="T23" fmla="*/ 0 h 21"/>
                <a:gd name="T24" fmla="*/ 7 w 27"/>
                <a:gd name="T25" fmla="*/ 0 h 21"/>
                <a:gd name="T26" fmla="*/ 2 w 27"/>
                <a:gd name="T27" fmla="*/ 3 h 21"/>
                <a:gd name="T28" fmla="*/ 0 w 27"/>
                <a:gd name="T29" fmla="*/ 5 h 21"/>
                <a:gd name="T30" fmla="*/ 0 w 27"/>
                <a:gd name="T31" fmla="*/ 7 h 21"/>
                <a:gd name="T32" fmla="*/ 0 w 27"/>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1">
                  <a:moveTo>
                    <a:pt x="0" y="12"/>
                  </a:moveTo>
                  <a:lnTo>
                    <a:pt x="0" y="12"/>
                  </a:lnTo>
                  <a:lnTo>
                    <a:pt x="9" y="16"/>
                  </a:lnTo>
                  <a:lnTo>
                    <a:pt x="20" y="21"/>
                  </a:lnTo>
                  <a:lnTo>
                    <a:pt x="22" y="18"/>
                  </a:lnTo>
                  <a:lnTo>
                    <a:pt x="27" y="16"/>
                  </a:lnTo>
                  <a:lnTo>
                    <a:pt x="27" y="14"/>
                  </a:lnTo>
                  <a:lnTo>
                    <a:pt x="25" y="9"/>
                  </a:lnTo>
                  <a:lnTo>
                    <a:pt x="16" y="5"/>
                  </a:lnTo>
                  <a:lnTo>
                    <a:pt x="7" y="0"/>
                  </a:lnTo>
                  <a:lnTo>
                    <a:pt x="2" y="3"/>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1" name="Freeform 3078">
              <a:extLst>
                <a:ext uri="{FF2B5EF4-FFF2-40B4-BE49-F238E27FC236}">
                  <a16:creationId xmlns:a16="http://schemas.microsoft.com/office/drawing/2014/main" xmlns="" id="{93719FB2-3A86-6D48-A0F5-82E60E00C7D7}"/>
                </a:ext>
              </a:extLst>
            </p:cNvPr>
            <p:cNvSpPr>
              <a:spLocks/>
            </p:cNvSpPr>
            <p:nvPr/>
          </p:nvSpPr>
          <p:spPr bwMode="auto">
            <a:xfrm>
              <a:off x="3542" y="3042"/>
              <a:ext cx="27" cy="18"/>
            </a:xfrm>
            <a:custGeom>
              <a:avLst/>
              <a:gdLst>
                <a:gd name="T0" fmla="*/ 2 w 27"/>
                <a:gd name="T1" fmla="*/ 9 h 18"/>
                <a:gd name="T2" fmla="*/ 2 w 27"/>
                <a:gd name="T3" fmla="*/ 9 h 18"/>
                <a:gd name="T4" fmla="*/ 9 w 27"/>
                <a:gd name="T5" fmla="*/ 15 h 18"/>
                <a:gd name="T6" fmla="*/ 20 w 27"/>
                <a:gd name="T7" fmla="*/ 18 h 18"/>
                <a:gd name="T8" fmla="*/ 20 w 27"/>
                <a:gd name="T9" fmla="*/ 18 h 18"/>
                <a:gd name="T10" fmla="*/ 25 w 27"/>
                <a:gd name="T11" fmla="*/ 15 h 18"/>
                <a:gd name="T12" fmla="*/ 27 w 27"/>
                <a:gd name="T13" fmla="*/ 15 h 18"/>
                <a:gd name="T14" fmla="*/ 27 w 27"/>
                <a:gd name="T15" fmla="*/ 11 h 18"/>
                <a:gd name="T16" fmla="*/ 25 w 27"/>
                <a:gd name="T17" fmla="*/ 9 h 18"/>
                <a:gd name="T18" fmla="*/ 25 w 27"/>
                <a:gd name="T19" fmla="*/ 9 h 18"/>
                <a:gd name="T20" fmla="*/ 18 w 27"/>
                <a:gd name="T21" fmla="*/ 2 h 18"/>
                <a:gd name="T22" fmla="*/ 7 w 27"/>
                <a:gd name="T23" fmla="*/ 0 h 18"/>
                <a:gd name="T24" fmla="*/ 7 w 27"/>
                <a:gd name="T25" fmla="*/ 0 h 18"/>
                <a:gd name="T26" fmla="*/ 4 w 27"/>
                <a:gd name="T27" fmla="*/ 0 h 18"/>
                <a:gd name="T28" fmla="*/ 2 w 27"/>
                <a:gd name="T29" fmla="*/ 2 h 18"/>
                <a:gd name="T30" fmla="*/ 0 w 27"/>
                <a:gd name="T31" fmla="*/ 4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5"/>
                  </a:lnTo>
                  <a:lnTo>
                    <a:pt x="20" y="18"/>
                  </a:lnTo>
                  <a:lnTo>
                    <a:pt x="25" y="15"/>
                  </a:lnTo>
                  <a:lnTo>
                    <a:pt x="27" y="15"/>
                  </a:lnTo>
                  <a:lnTo>
                    <a:pt x="27" y="11"/>
                  </a:lnTo>
                  <a:lnTo>
                    <a:pt x="25" y="9"/>
                  </a:lnTo>
                  <a:lnTo>
                    <a:pt x="18" y="2"/>
                  </a:lnTo>
                  <a:lnTo>
                    <a:pt x="7" y="0"/>
                  </a:lnTo>
                  <a:lnTo>
                    <a:pt x="4"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2" name="Freeform 3079">
              <a:extLst>
                <a:ext uri="{FF2B5EF4-FFF2-40B4-BE49-F238E27FC236}">
                  <a16:creationId xmlns:a16="http://schemas.microsoft.com/office/drawing/2014/main" xmlns="" id="{1423C452-8357-6E43-83B9-D32AE6BFECD4}"/>
                </a:ext>
              </a:extLst>
            </p:cNvPr>
            <p:cNvSpPr>
              <a:spLocks/>
            </p:cNvSpPr>
            <p:nvPr/>
          </p:nvSpPr>
          <p:spPr bwMode="auto">
            <a:xfrm>
              <a:off x="3542" y="3042"/>
              <a:ext cx="27" cy="18"/>
            </a:xfrm>
            <a:custGeom>
              <a:avLst/>
              <a:gdLst>
                <a:gd name="T0" fmla="*/ 2 w 27"/>
                <a:gd name="T1" fmla="*/ 9 h 18"/>
                <a:gd name="T2" fmla="*/ 2 w 27"/>
                <a:gd name="T3" fmla="*/ 9 h 18"/>
                <a:gd name="T4" fmla="*/ 9 w 27"/>
                <a:gd name="T5" fmla="*/ 15 h 18"/>
                <a:gd name="T6" fmla="*/ 20 w 27"/>
                <a:gd name="T7" fmla="*/ 18 h 18"/>
                <a:gd name="T8" fmla="*/ 20 w 27"/>
                <a:gd name="T9" fmla="*/ 18 h 18"/>
                <a:gd name="T10" fmla="*/ 25 w 27"/>
                <a:gd name="T11" fmla="*/ 15 h 18"/>
                <a:gd name="T12" fmla="*/ 27 w 27"/>
                <a:gd name="T13" fmla="*/ 15 h 18"/>
                <a:gd name="T14" fmla="*/ 27 w 27"/>
                <a:gd name="T15" fmla="*/ 11 h 18"/>
                <a:gd name="T16" fmla="*/ 25 w 27"/>
                <a:gd name="T17" fmla="*/ 9 h 18"/>
                <a:gd name="T18" fmla="*/ 25 w 27"/>
                <a:gd name="T19" fmla="*/ 9 h 18"/>
                <a:gd name="T20" fmla="*/ 18 w 27"/>
                <a:gd name="T21" fmla="*/ 2 h 18"/>
                <a:gd name="T22" fmla="*/ 7 w 27"/>
                <a:gd name="T23" fmla="*/ 0 h 18"/>
                <a:gd name="T24" fmla="*/ 7 w 27"/>
                <a:gd name="T25" fmla="*/ 0 h 18"/>
                <a:gd name="T26" fmla="*/ 4 w 27"/>
                <a:gd name="T27" fmla="*/ 0 h 18"/>
                <a:gd name="T28" fmla="*/ 2 w 27"/>
                <a:gd name="T29" fmla="*/ 2 h 18"/>
                <a:gd name="T30" fmla="*/ 0 w 27"/>
                <a:gd name="T31" fmla="*/ 4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5"/>
                  </a:lnTo>
                  <a:lnTo>
                    <a:pt x="20" y="18"/>
                  </a:lnTo>
                  <a:lnTo>
                    <a:pt x="25" y="15"/>
                  </a:lnTo>
                  <a:lnTo>
                    <a:pt x="27" y="15"/>
                  </a:lnTo>
                  <a:lnTo>
                    <a:pt x="27" y="11"/>
                  </a:lnTo>
                  <a:lnTo>
                    <a:pt x="25" y="9"/>
                  </a:lnTo>
                  <a:lnTo>
                    <a:pt x="18" y="2"/>
                  </a:lnTo>
                  <a:lnTo>
                    <a:pt x="7" y="0"/>
                  </a:lnTo>
                  <a:lnTo>
                    <a:pt x="4"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3" name="Freeform 3080">
              <a:extLst>
                <a:ext uri="{FF2B5EF4-FFF2-40B4-BE49-F238E27FC236}">
                  <a16:creationId xmlns:a16="http://schemas.microsoft.com/office/drawing/2014/main" xmlns="" id="{56096FB5-9258-9149-94DB-9276E05ED3CF}"/>
                </a:ext>
              </a:extLst>
            </p:cNvPr>
            <p:cNvSpPr>
              <a:spLocks/>
            </p:cNvSpPr>
            <p:nvPr/>
          </p:nvSpPr>
          <p:spPr bwMode="auto">
            <a:xfrm>
              <a:off x="3519" y="3042"/>
              <a:ext cx="27" cy="18"/>
            </a:xfrm>
            <a:custGeom>
              <a:avLst/>
              <a:gdLst>
                <a:gd name="T0" fmla="*/ 3 w 27"/>
                <a:gd name="T1" fmla="*/ 9 h 18"/>
                <a:gd name="T2" fmla="*/ 3 w 27"/>
                <a:gd name="T3" fmla="*/ 9 h 18"/>
                <a:gd name="T4" fmla="*/ 9 w 27"/>
                <a:gd name="T5" fmla="*/ 15 h 18"/>
                <a:gd name="T6" fmla="*/ 18 w 27"/>
                <a:gd name="T7" fmla="*/ 18 h 18"/>
                <a:gd name="T8" fmla="*/ 18 w 27"/>
                <a:gd name="T9" fmla="*/ 18 h 18"/>
                <a:gd name="T10" fmla="*/ 23 w 27"/>
                <a:gd name="T11" fmla="*/ 18 h 18"/>
                <a:gd name="T12" fmla="*/ 25 w 27"/>
                <a:gd name="T13" fmla="*/ 15 h 18"/>
                <a:gd name="T14" fmla="*/ 27 w 27"/>
                <a:gd name="T15" fmla="*/ 11 h 18"/>
                <a:gd name="T16" fmla="*/ 25 w 27"/>
                <a:gd name="T17" fmla="*/ 9 h 18"/>
                <a:gd name="T18" fmla="*/ 25 w 27"/>
                <a:gd name="T19" fmla="*/ 9 h 18"/>
                <a:gd name="T20" fmla="*/ 18 w 27"/>
                <a:gd name="T21" fmla="*/ 2 h 18"/>
                <a:gd name="T22" fmla="*/ 7 w 27"/>
                <a:gd name="T23" fmla="*/ 0 h 18"/>
                <a:gd name="T24" fmla="*/ 7 w 27"/>
                <a:gd name="T25" fmla="*/ 0 h 18"/>
                <a:gd name="T26" fmla="*/ 5 w 27"/>
                <a:gd name="T27" fmla="*/ 0 h 18"/>
                <a:gd name="T28" fmla="*/ 0 w 27"/>
                <a:gd name="T29" fmla="*/ 2 h 18"/>
                <a:gd name="T30" fmla="*/ 0 w 27"/>
                <a:gd name="T31" fmla="*/ 4 h 18"/>
                <a:gd name="T32" fmla="*/ 3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3" y="9"/>
                  </a:moveTo>
                  <a:lnTo>
                    <a:pt x="3" y="9"/>
                  </a:lnTo>
                  <a:lnTo>
                    <a:pt x="9" y="15"/>
                  </a:lnTo>
                  <a:lnTo>
                    <a:pt x="18" y="18"/>
                  </a:lnTo>
                  <a:lnTo>
                    <a:pt x="23" y="18"/>
                  </a:lnTo>
                  <a:lnTo>
                    <a:pt x="25" y="15"/>
                  </a:lnTo>
                  <a:lnTo>
                    <a:pt x="27" y="11"/>
                  </a:lnTo>
                  <a:lnTo>
                    <a:pt x="25" y="9"/>
                  </a:lnTo>
                  <a:lnTo>
                    <a:pt x="18" y="2"/>
                  </a:lnTo>
                  <a:lnTo>
                    <a:pt x="7" y="0"/>
                  </a:lnTo>
                  <a:lnTo>
                    <a:pt x="5"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4" name="Freeform 3081">
              <a:extLst>
                <a:ext uri="{FF2B5EF4-FFF2-40B4-BE49-F238E27FC236}">
                  <a16:creationId xmlns:a16="http://schemas.microsoft.com/office/drawing/2014/main" xmlns="" id="{ED6C6FC4-A5E3-C643-8C9C-C67A972D867D}"/>
                </a:ext>
              </a:extLst>
            </p:cNvPr>
            <p:cNvSpPr>
              <a:spLocks/>
            </p:cNvSpPr>
            <p:nvPr/>
          </p:nvSpPr>
          <p:spPr bwMode="auto">
            <a:xfrm>
              <a:off x="3519" y="3042"/>
              <a:ext cx="27" cy="18"/>
            </a:xfrm>
            <a:custGeom>
              <a:avLst/>
              <a:gdLst>
                <a:gd name="T0" fmla="*/ 3 w 27"/>
                <a:gd name="T1" fmla="*/ 9 h 18"/>
                <a:gd name="T2" fmla="*/ 3 w 27"/>
                <a:gd name="T3" fmla="*/ 9 h 18"/>
                <a:gd name="T4" fmla="*/ 9 w 27"/>
                <a:gd name="T5" fmla="*/ 15 h 18"/>
                <a:gd name="T6" fmla="*/ 18 w 27"/>
                <a:gd name="T7" fmla="*/ 18 h 18"/>
                <a:gd name="T8" fmla="*/ 18 w 27"/>
                <a:gd name="T9" fmla="*/ 18 h 18"/>
                <a:gd name="T10" fmla="*/ 23 w 27"/>
                <a:gd name="T11" fmla="*/ 18 h 18"/>
                <a:gd name="T12" fmla="*/ 25 w 27"/>
                <a:gd name="T13" fmla="*/ 15 h 18"/>
                <a:gd name="T14" fmla="*/ 27 w 27"/>
                <a:gd name="T15" fmla="*/ 11 h 18"/>
                <a:gd name="T16" fmla="*/ 25 w 27"/>
                <a:gd name="T17" fmla="*/ 9 h 18"/>
                <a:gd name="T18" fmla="*/ 25 w 27"/>
                <a:gd name="T19" fmla="*/ 9 h 18"/>
                <a:gd name="T20" fmla="*/ 18 w 27"/>
                <a:gd name="T21" fmla="*/ 2 h 18"/>
                <a:gd name="T22" fmla="*/ 7 w 27"/>
                <a:gd name="T23" fmla="*/ 0 h 18"/>
                <a:gd name="T24" fmla="*/ 7 w 27"/>
                <a:gd name="T25" fmla="*/ 0 h 18"/>
                <a:gd name="T26" fmla="*/ 5 w 27"/>
                <a:gd name="T27" fmla="*/ 0 h 18"/>
                <a:gd name="T28" fmla="*/ 0 w 27"/>
                <a:gd name="T29" fmla="*/ 2 h 18"/>
                <a:gd name="T30" fmla="*/ 0 w 27"/>
                <a:gd name="T31" fmla="*/ 4 h 18"/>
                <a:gd name="T32" fmla="*/ 3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3" y="9"/>
                  </a:moveTo>
                  <a:lnTo>
                    <a:pt x="3" y="9"/>
                  </a:lnTo>
                  <a:lnTo>
                    <a:pt x="9" y="15"/>
                  </a:lnTo>
                  <a:lnTo>
                    <a:pt x="18" y="18"/>
                  </a:lnTo>
                  <a:lnTo>
                    <a:pt x="23" y="18"/>
                  </a:lnTo>
                  <a:lnTo>
                    <a:pt x="25" y="15"/>
                  </a:lnTo>
                  <a:lnTo>
                    <a:pt x="27" y="11"/>
                  </a:lnTo>
                  <a:lnTo>
                    <a:pt x="25" y="9"/>
                  </a:lnTo>
                  <a:lnTo>
                    <a:pt x="18" y="2"/>
                  </a:lnTo>
                  <a:lnTo>
                    <a:pt x="7" y="0"/>
                  </a:lnTo>
                  <a:lnTo>
                    <a:pt x="5"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5" name="Freeform 3082">
              <a:extLst>
                <a:ext uri="{FF2B5EF4-FFF2-40B4-BE49-F238E27FC236}">
                  <a16:creationId xmlns:a16="http://schemas.microsoft.com/office/drawing/2014/main" xmlns="" id="{6AC2195F-E0F2-C34A-8BF8-427637732977}"/>
                </a:ext>
              </a:extLst>
            </p:cNvPr>
            <p:cNvSpPr>
              <a:spLocks/>
            </p:cNvSpPr>
            <p:nvPr/>
          </p:nvSpPr>
          <p:spPr bwMode="auto">
            <a:xfrm>
              <a:off x="3497" y="3042"/>
              <a:ext cx="25" cy="18"/>
            </a:xfrm>
            <a:custGeom>
              <a:avLst/>
              <a:gdLst>
                <a:gd name="T0" fmla="*/ 2 w 25"/>
                <a:gd name="T1" fmla="*/ 9 h 18"/>
                <a:gd name="T2" fmla="*/ 2 w 25"/>
                <a:gd name="T3" fmla="*/ 9 h 18"/>
                <a:gd name="T4" fmla="*/ 9 w 25"/>
                <a:gd name="T5" fmla="*/ 15 h 18"/>
                <a:gd name="T6" fmla="*/ 18 w 25"/>
                <a:gd name="T7" fmla="*/ 18 h 18"/>
                <a:gd name="T8" fmla="*/ 18 w 25"/>
                <a:gd name="T9" fmla="*/ 18 h 18"/>
                <a:gd name="T10" fmla="*/ 22 w 25"/>
                <a:gd name="T11" fmla="*/ 18 h 18"/>
                <a:gd name="T12" fmla="*/ 25 w 25"/>
                <a:gd name="T13" fmla="*/ 15 h 18"/>
                <a:gd name="T14" fmla="*/ 25 w 25"/>
                <a:gd name="T15" fmla="*/ 13 h 18"/>
                <a:gd name="T16" fmla="*/ 25 w 25"/>
                <a:gd name="T17" fmla="*/ 9 h 18"/>
                <a:gd name="T18" fmla="*/ 25 w 25"/>
                <a:gd name="T19" fmla="*/ 9 h 18"/>
                <a:gd name="T20" fmla="*/ 18 w 25"/>
                <a:gd name="T21" fmla="*/ 2 h 18"/>
                <a:gd name="T22" fmla="*/ 7 w 25"/>
                <a:gd name="T23" fmla="*/ 0 h 18"/>
                <a:gd name="T24" fmla="*/ 7 w 25"/>
                <a:gd name="T25" fmla="*/ 0 h 18"/>
                <a:gd name="T26" fmla="*/ 4 w 25"/>
                <a:gd name="T27" fmla="*/ 0 h 18"/>
                <a:gd name="T28" fmla="*/ 2 w 25"/>
                <a:gd name="T29" fmla="*/ 2 h 18"/>
                <a:gd name="T30" fmla="*/ 0 w 25"/>
                <a:gd name="T31" fmla="*/ 4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5"/>
                  </a:lnTo>
                  <a:lnTo>
                    <a:pt x="18" y="18"/>
                  </a:lnTo>
                  <a:lnTo>
                    <a:pt x="22" y="18"/>
                  </a:lnTo>
                  <a:lnTo>
                    <a:pt x="25" y="15"/>
                  </a:lnTo>
                  <a:lnTo>
                    <a:pt x="25" y="13"/>
                  </a:lnTo>
                  <a:lnTo>
                    <a:pt x="25" y="9"/>
                  </a:lnTo>
                  <a:lnTo>
                    <a:pt x="18" y="2"/>
                  </a:lnTo>
                  <a:lnTo>
                    <a:pt x="7" y="0"/>
                  </a:lnTo>
                  <a:lnTo>
                    <a:pt x="4"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6" name="Freeform 3083">
              <a:extLst>
                <a:ext uri="{FF2B5EF4-FFF2-40B4-BE49-F238E27FC236}">
                  <a16:creationId xmlns:a16="http://schemas.microsoft.com/office/drawing/2014/main" xmlns="" id="{A16893FF-DB55-B240-B230-FB152872FE78}"/>
                </a:ext>
              </a:extLst>
            </p:cNvPr>
            <p:cNvSpPr>
              <a:spLocks/>
            </p:cNvSpPr>
            <p:nvPr/>
          </p:nvSpPr>
          <p:spPr bwMode="auto">
            <a:xfrm>
              <a:off x="3497" y="3042"/>
              <a:ext cx="25" cy="18"/>
            </a:xfrm>
            <a:custGeom>
              <a:avLst/>
              <a:gdLst>
                <a:gd name="T0" fmla="*/ 2 w 25"/>
                <a:gd name="T1" fmla="*/ 9 h 18"/>
                <a:gd name="T2" fmla="*/ 2 w 25"/>
                <a:gd name="T3" fmla="*/ 9 h 18"/>
                <a:gd name="T4" fmla="*/ 9 w 25"/>
                <a:gd name="T5" fmla="*/ 15 h 18"/>
                <a:gd name="T6" fmla="*/ 18 w 25"/>
                <a:gd name="T7" fmla="*/ 18 h 18"/>
                <a:gd name="T8" fmla="*/ 18 w 25"/>
                <a:gd name="T9" fmla="*/ 18 h 18"/>
                <a:gd name="T10" fmla="*/ 22 w 25"/>
                <a:gd name="T11" fmla="*/ 18 h 18"/>
                <a:gd name="T12" fmla="*/ 25 w 25"/>
                <a:gd name="T13" fmla="*/ 15 h 18"/>
                <a:gd name="T14" fmla="*/ 25 w 25"/>
                <a:gd name="T15" fmla="*/ 13 h 18"/>
                <a:gd name="T16" fmla="*/ 25 w 25"/>
                <a:gd name="T17" fmla="*/ 9 h 18"/>
                <a:gd name="T18" fmla="*/ 25 w 25"/>
                <a:gd name="T19" fmla="*/ 9 h 18"/>
                <a:gd name="T20" fmla="*/ 18 w 25"/>
                <a:gd name="T21" fmla="*/ 2 h 18"/>
                <a:gd name="T22" fmla="*/ 7 w 25"/>
                <a:gd name="T23" fmla="*/ 0 h 18"/>
                <a:gd name="T24" fmla="*/ 7 w 25"/>
                <a:gd name="T25" fmla="*/ 0 h 18"/>
                <a:gd name="T26" fmla="*/ 4 w 25"/>
                <a:gd name="T27" fmla="*/ 0 h 18"/>
                <a:gd name="T28" fmla="*/ 2 w 25"/>
                <a:gd name="T29" fmla="*/ 2 h 18"/>
                <a:gd name="T30" fmla="*/ 0 w 25"/>
                <a:gd name="T31" fmla="*/ 4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5"/>
                  </a:lnTo>
                  <a:lnTo>
                    <a:pt x="18" y="18"/>
                  </a:lnTo>
                  <a:lnTo>
                    <a:pt x="22" y="18"/>
                  </a:lnTo>
                  <a:lnTo>
                    <a:pt x="25" y="15"/>
                  </a:lnTo>
                  <a:lnTo>
                    <a:pt x="25" y="13"/>
                  </a:lnTo>
                  <a:lnTo>
                    <a:pt x="25" y="9"/>
                  </a:lnTo>
                  <a:lnTo>
                    <a:pt x="18" y="2"/>
                  </a:lnTo>
                  <a:lnTo>
                    <a:pt x="7" y="0"/>
                  </a:lnTo>
                  <a:lnTo>
                    <a:pt x="4"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7" name="Freeform 3084">
              <a:extLst>
                <a:ext uri="{FF2B5EF4-FFF2-40B4-BE49-F238E27FC236}">
                  <a16:creationId xmlns:a16="http://schemas.microsoft.com/office/drawing/2014/main" xmlns="" id="{20BC56CC-E913-5E46-860E-3019DB5A351F}"/>
                </a:ext>
              </a:extLst>
            </p:cNvPr>
            <p:cNvSpPr>
              <a:spLocks/>
            </p:cNvSpPr>
            <p:nvPr/>
          </p:nvSpPr>
          <p:spPr bwMode="auto">
            <a:xfrm>
              <a:off x="3477" y="3042"/>
              <a:ext cx="22" cy="18"/>
            </a:xfrm>
            <a:custGeom>
              <a:avLst/>
              <a:gdLst>
                <a:gd name="T0" fmla="*/ 0 w 22"/>
                <a:gd name="T1" fmla="*/ 9 h 18"/>
                <a:gd name="T2" fmla="*/ 0 w 22"/>
                <a:gd name="T3" fmla="*/ 9 h 18"/>
                <a:gd name="T4" fmla="*/ 6 w 22"/>
                <a:gd name="T5" fmla="*/ 15 h 18"/>
                <a:gd name="T6" fmla="*/ 15 w 22"/>
                <a:gd name="T7" fmla="*/ 18 h 18"/>
                <a:gd name="T8" fmla="*/ 15 w 22"/>
                <a:gd name="T9" fmla="*/ 18 h 18"/>
                <a:gd name="T10" fmla="*/ 20 w 22"/>
                <a:gd name="T11" fmla="*/ 18 h 18"/>
                <a:gd name="T12" fmla="*/ 22 w 22"/>
                <a:gd name="T13" fmla="*/ 15 h 18"/>
                <a:gd name="T14" fmla="*/ 22 w 22"/>
                <a:gd name="T15" fmla="*/ 13 h 18"/>
                <a:gd name="T16" fmla="*/ 22 w 22"/>
                <a:gd name="T17" fmla="*/ 9 h 18"/>
                <a:gd name="T18" fmla="*/ 22 w 22"/>
                <a:gd name="T19" fmla="*/ 9 h 18"/>
                <a:gd name="T20" fmla="*/ 15 w 22"/>
                <a:gd name="T21" fmla="*/ 2 h 18"/>
                <a:gd name="T22" fmla="*/ 6 w 22"/>
                <a:gd name="T23" fmla="*/ 0 h 18"/>
                <a:gd name="T24" fmla="*/ 6 w 22"/>
                <a:gd name="T25" fmla="*/ 0 h 18"/>
                <a:gd name="T26" fmla="*/ 2 w 22"/>
                <a:gd name="T27" fmla="*/ 0 h 18"/>
                <a:gd name="T28" fmla="*/ 0 w 22"/>
                <a:gd name="T29" fmla="*/ 2 h 18"/>
                <a:gd name="T30" fmla="*/ 0 w 22"/>
                <a:gd name="T31" fmla="*/ 6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5"/>
                  </a:lnTo>
                  <a:lnTo>
                    <a:pt x="15" y="18"/>
                  </a:lnTo>
                  <a:lnTo>
                    <a:pt x="20" y="18"/>
                  </a:lnTo>
                  <a:lnTo>
                    <a:pt x="22" y="15"/>
                  </a:lnTo>
                  <a:lnTo>
                    <a:pt x="22" y="13"/>
                  </a:lnTo>
                  <a:lnTo>
                    <a:pt x="22" y="9"/>
                  </a:lnTo>
                  <a:lnTo>
                    <a:pt x="15" y="2"/>
                  </a:lnTo>
                  <a:lnTo>
                    <a:pt x="6" y="0"/>
                  </a:lnTo>
                  <a:lnTo>
                    <a:pt x="2" y="0"/>
                  </a:lnTo>
                  <a:lnTo>
                    <a:pt x="0"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8" name="Freeform 3085">
              <a:extLst>
                <a:ext uri="{FF2B5EF4-FFF2-40B4-BE49-F238E27FC236}">
                  <a16:creationId xmlns:a16="http://schemas.microsoft.com/office/drawing/2014/main" xmlns="" id="{CAF38867-C12B-0544-86BC-4601EAD70D52}"/>
                </a:ext>
              </a:extLst>
            </p:cNvPr>
            <p:cNvSpPr>
              <a:spLocks/>
            </p:cNvSpPr>
            <p:nvPr/>
          </p:nvSpPr>
          <p:spPr bwMode="auto">
            <a:xfrm>
              <a:off x="3477" y="3042"/>
              <a:ext cx="22" cy="18"/>
            </a:xfrm>
            <a:custGeom>
              <a:avLst/>
              <a:gdLst>
                <a:gd name="T0" fmla="*/ 0 w 22"/>
                <a:gd name="T1" fmla="*/ 9 h 18"/>
                <a:gd name="T2" fmla="*/ 0 w 22"/>
                <a:gd name="T3" fmla="*/ 9 h 18"/>
                <a:gd name="T4" fmla="*/ 6 w 22"/>
                <a:gd name="T5" fmla="*/ 15 h 18"/>
                <a:gd name="T6" fmla="*/ 15 w 22"/>
                <a:gd name="T7" fmla="*/ 18 h 18"/>
                <a:gd name="T8" fmla="*/ 15 w 22"/>
                <a:gd name="T9" fmla="*/ 18 h 18"/>
                <a:gd name="T10" fmla="*/ 20 w 22"/>
                <a:gd name="T11" fmla="*/ 18 h 18"/>
                <a:gd name="T12" fmla="*/ 22 w 22"/>
                <a:gd name="T13" fmla="*/ 15 h 18"/>
                <a:gd name="T14" fmla="*/ 22 w 22"/>
                <a:gd name="T15" fmla="*/ 13 h 18"/>
                <a:gd name="T16" fmla="*/ 22 w 22"/>
                <a:gd name="T17" fmla="*/ 9 h 18"/>
                <a:gd name="T18" fmla="*/ 22 w 22"/>
                <a:gd name="T19" fmla="*/ 9 h 18"/>
                <a:gd name="T20" fmla="*/ 15 w 22"/>
                <a:gd name="T21" fmla="*/ 2 h 18"/>
                <a:gd name="T22" fmla="*/ 6 w 22"/>
                <a:gd name="T23" fmla="*/ 0 h 18"/>
                <a:gd name="T24" fmla="*/ 6 w 22"/>
                <a:gd name="T25" fmla="*/ 0 h 18"/>
                <a:gd name="T26" fmla="*/ 2 w 22"/>
                <a:gd name="T27" fmla="*/ 0 h 18"/>
                <a:gd name="T28" fmla="*/ 0 w 22"/>
                <a:gd name="T29" fmla="*/ 2 h 18"/>
                <a:gd name="T30" fmla="*/ 0 w 22"/>
                <a:gd name="T31" fmla="*/ 6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5"/>
                  </a:lnTo>
                  <a:lnTo>
                    <a:pt x="15" y="18"/>
                  </a:lnTo>
                  <a:lnTo>
                    <a:pt x="20" y="18"/>
                  </a:lnTo>
                  <a:lnTo>
                    <a:pt x="22" y="15"/>
                  </a:lnTo>
                  <a:lnTo>
                    <a:pt x="22" y="13"/>
                  </a:lnTo>
                  <a:lnTo>
                    <a:pt x="22" y="9"/>
                  </a:lnTo>
                  <a:lnTo>
                    <a:pt x="15" y="2"/>
                  </a:lnTo>
                  <a:lnTo>
                    <a:pt x="6" y="0"/>
                  </a:lnTo>
                  <a:lnTo>
                    <a:pt x="2" y="0"/>
                  </a:lnTo>
                  <a:lnTo>
                    <a:pt x="0"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69" name="Freeform 3086">
              <a:extLst>
                <a:ext uri="{FF2B5EF4-FFF2-40B4-BE49-F238E27FC236}">
                  <a16:creationId xmlns:a16="http://schemas.microsoft.com/office/drawing/2014/main" xmlns="" id="{75AC024D-4037-2249-945F-4C4CD2A0388F}"/>
                </a:ext>
              </a:extLst>
            </p:cNvPr>
            <p:cNvSpPr>
              <a:spLocks/>
            </p:cNvSpPr>
            <p:nvPr/>
          </p:nvSpPr>
          <p:spPr bwMode="auto">
            <a:xfrm>
              <a:off x="3456" y="3042"/>
              <a:ext cx="23" cy="18"/>
            </a:xfrm>
            <a:custGeom>
              <a:avLst/>
              <a:gdLst>
                <a:gd name="T0" fmla="*/ 0 w 23"/>
                <a:gd name="T1" fmla="*/ 9 h 18"/>
                <a:gd name="T2" fmla="*/ 0 w 23"/>
                <a:gd name="T3" fmla="*/ 9 h 18"/>
                <a:gd name="T4" fmla="*/ 7 w 23"/>
                <a:gd name="T5" fmla="*/ 15 h 18"/>
                <a:gd name="T6" fmla="*/ 16 w 23"/>
                <a:gd name="T7" fmla="*/ 18 h 18"/>
                <a:gd name="T8" fmla="*/ 16 w 23"/>
                <a:gd name="T9" fmla="*/ 18 h 18"/>
                <a:gd name="T10" fmla="*/ 18 w 23"/>
                <a:gd name="T11" fmla="*/ 18 h 18"/>
                <a:gd name="T12" fmla="*/ 21 w 23"/>
                <a:gd name="T13" fmla="*/ 15 h 18"/>
                <a:gd name="T14" fmla="*/ 23 w 23"/>
                <a:gd name="T15" fmla="*/ 13 h 18"/>
                <a:gd name="T16" fmla="*/ 21 w 23"/>
                <a:gd name="T17" fmla="*/ 9 h 18"/>
                <a:gd name="T18" fmla="*/ 21 w 23"/>
                <a:gd name="T19" fmla="*/ 9 h 18"/>
                <a:gd name="T20" fmla="*/ 14 w 23"/>
                <a:gd name="T21" fmla="*/ 2 h 18"/>
                <a:gd name="T22" fmla="*/ 7 w 23"/>
                <a:gd name="T23" fmla="*/ 0 h 18"/>
                <a:gd name="T24" fmla="*/ 7 w 23"/>
                <a:gd name="T25" fmla="*/ 0 h 18"/>
                <a:gd name="T26" fmla="*/ 3 w 23"/>
                <a:gd name="T27" fmla="*/ 0 h 18"/>
                <a:gd name="T28" fmla="*/ 0 w 23"/>
                <a:gd name="T29" fmla="*/ 2 h 18"/>
                <a:gd name="T30" fmla="*/ 0 w 23"/>
                <a:gd name="T31" fmla="*/ 6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7" y="15"/>
                  </a:lnTo>
                  <a:lnTo>
                    <a:pt x="16" y="18"/>
                  </a:lnTo>
                  <a:lnTo>
                    <a:pt x="18" y="18"/>
                  </a:lnTo>
                  <a:lnTo>
                    <a:pt x="21" y="15"/>
                  </a:lnTo>
                  <a:lnTo>
                    <a:pt x="23" y="13"/>
                  </a:lnTo>
                  <a:lnTo>
                    <a:pt x="21" y="9"/>
                  </a:lnTo>
                  <a:lnTo>
                    <a:pt x="14" y="2"/>
                  </a:lnTo>
                  <a:lnTo>
                    <a:pt x="7" y="0"/>
                  </a:lnTo>
                  <a:lnTo>
                    <a:pt x="3" y="0"/>
                  </a:lnTo>
                  <a:lnTo>
                    <a:pt x="0"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0" name="Freeform 3087">
              <a:extLst>
                <a:ext uri="{FF2B5EF4-FFF2-40B4-BE49-F238E27FC236}">
                  <a16:creationId xmlns:a16="http://schemas.microsoft.com/office/drawing/2014/main" xmlns="" id="{8E9A0B7C-EF50-224A-A3C2-5AF0FA220142}"/>
                </a:ext>
              </a:extLst>
            </p:cNvPr>
            <p:cNvSpPr>
              <a:spLocks/>
            </p:cNvSpPr>
            <p:nvPr/>
          </p:nvSpPr>
          <p:spPr bwMode="auto">
            <a:xfrm>
              <a:off x="3456" y="3042"/>
              <a:ext cx="23" cy="18"/>
            </a:xfrm>
            <a:custGeom>
              <a:avLst/>
              <a:gdLst>
                <a:gd name="T0" fmla="*/ 0 w 23"/>
                <a:gd name="T1" fmla="*/ 9 h 18"/>
                <a:gd name="T2" fmla="*/ 0 w 23"/>
                <a:gd name="T3" fmla="*/ 9 h 18"/>
                <a:gd name="T4" fmla="*/ 7 w 23"/>
                <a:gd name="T5" fmla="*/ 15 h 18"/>
                <a:gd name="T6" fmla="*/ 16 w 23"/>
                <a:gd name="T7" fmla="*/ 18 h 18"/>
                <a:gd name="T8" fmla="*/ 16 w 23"/>
                <a:gd name="T9" fmla="*/ 18 h 18"/>
                <a:gd name="T10" fmla="*/ 18 w 23"/>
                <a:gd name="T11" fmla="*/ 18 h 18"/>
                <a:gd name="T12" fmla="*/ 21 w 23"/>
                <a:gd name="T13" fmla="*/ 15 h 18"/>
                <a:gd name="T14" fmla="*/ 23 w 23"/>
                <a:gd name="T15" fmla="*/ 13 h 18"/>
                <a:gd name="T16" fmla="*/ 21 w 23"/>
                <a:gd name="T17" fmla="*/ 9 h 18"/>
                <a:gd name="T18" fmla="*/ 21 w 23"/>
                <a:gd name="T19" fmla="*/ 9 h 18"/>
                <a:gd name="T20" fmla="*/ 14 w 23"/>
                <a:gd name="T21" fmla="*/ 2 h 18"/>
                <a:gd name="T22" fmla="*/ 7 w 23"/>
                <a:gd name="T23" fmla="*/ 0 h 18"/>
                <a:gd name="T24" fmla="*/ 7 w 23"/>
                <a:gd name="T25" fmla="*/ 0 h 18"/>
                <a:gd name="T26" fmla="*/ 3 w 23"/>
                <a:gd name="T27" fmla="*/ 0 h 18"/>
                <a:gd name="T28" fmla="*/ 0 w 23"/>
                <a:gd name="T29" fmla="*/ 2 h 18"/>
                <a:gd name="T30" fmla="*/ 0 w 23"/>
                <a:gd name="T31" fmla="*/ 6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7" y="15"/>
                  </a:lnTo>
                  <a:lnTo>
                    <a:pt x="16" y="18"/>
                  </a:lnTo>
                  <a:lnTo>
                    <a:pt x="18" y="18"/>
                  </a:lnTo>
                  <a:lnTo>
                    <a:pt x="21" y="15"/>
                  </a:lnTo>
                  <a:lnTo>
                    <a:pt x="23" y="13"/>
                  </a:lnTo>
                  <a:lnTo>
                    <a:pt x="21" y="9"/>
                  </a:lnTo>
                  <a:lnTo>
                    <a:pt x="14" y="2"/>
                  </a:lnTo>
                  <a:lnTo>
                    <a:pt x="7" y="0"/>
                  </a:lnTo>
                  <a:lnTo>
                    <a:pt x="3" y="0"/>
                  </a:lnTo>
                  <a:lnTo>
                    <a:pt x="0"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1" name="Freeform 3088">
              <a:extLst>
                <a:ext uri="{FF2B5EF4-FFF2-40B4-BE49-F238E27FC236}">
                  <a16:creationId xmlns:a16="http://schemas.microsoft.com/office/drawing/2014/main" xmlns="" id="{1E367B75-1F77-E740-92AF-78986530D0E4}"/>
                </a:ext>
              </a:extLst>
            </p:cNvPr>
            <p:cNvSpPr>
              <a:spLocks/>
            </p:cNvSpPr>
            <p:nvPr/>
          </p:nvSpPr>
          <p:spPr bwMode="auto">
            <a:xfrm>
              <a:off x="3434" y="3042"/>
              <a:ext cx="22" cy="20"/>
            </a:xfrm>
            <a:custGeom>
              <a:avLst/>
              <a:gdLst>
                <a:gd name="T0" fmla="*/ 2 w 22"/>
                <a:gd name="T1" fmla="*/ 9 h 20"/>
                <a:gd name="T2" fmla="*/ 2 w 22"/>
                <a:gd name="T3" fmla="*/ 9 h 20"/>
                <a:gd name="T4" fmla="*/ 7 w 22"/>
                <a:gd name="T5" fmla="*/ 15 h 20"/>
                <a:gd name="T6" fmla="*/ 16 w 22"/>
                <a:gd name="T7" fmla="*/ 20 h 20"/>
                <a:gd name="T8" fmla="*/ 16 w 22"/>
                <a:gd name="T9" fmla="*/ 20 h 20"/>
                <a:gd name="T10" fmla="*/ 20 w 22"/>
                <a:gd name="T11" fmla="*/ 18 h 20"/>
                <a:gd name="T12" fmla="*/ 22 w 22"/>
                <a:gd name="T13" fmla="*/ 15 h 20"/>
                <a:gd name="T14" fmla="*/ 22 w 22"/>
                <a:gd name="T15" fmla="*/ 13 h 20"/>
                <a:gd name="T16" fmla="*/ 22 w 22"/>
                <a:gd name="T17" fmla="*/ 9 h 20"/>
                <a:gd name="T18" fmla="*/ 22 w 22"/>
                <a:gd name="T19" fmla="*/ 9 h 20"/>
                <a:gd name="T20" fmla="*/ 16 w 22"/>
                <a:gd name="T21" fmla="*/ 2 h 20"/>
                <a:gd name="T22" fmla="*/ 7 w 22"/>
                <a:gd name="T23" fmla="*/ 0 h 20"/>
                <a:gd name="T24" fmla="*/ 7 w 22"/>
                <a:gd name="T25" fmla="*/ 0 h 20"/>
                <a:gd name="T26" fmla="*/ 4 w 22"/>
                <a:gd name="T27" fmla="*/ 2 h 20"/>
                <a:gd name="T28" fmla="*/ 2 w 22"/>
                <a:gd name="T29" fmla="*/ 4 h 20"/>
                <a:gd name="T30" fmla="*/ 0 w 22"/>
                <a:gd name="T31" fmla="*/ 6 h 20"/>
                <a:gd name="T32" fmla="*/ 2 w 2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0">
                  <a:moveTo>
                    <a:pt x="2" y="9"/>
                  </a:moveTo>
                  <a:lnTo>
                    <a:pt x="2" y="9"/>
                  </a:lnTo>
                  <a:lnTo>
                    <a:pt x="7" y="15"/>
                  </a:lnTo>
                  <a:lnTo>
                    <a:pt x="16" y="20"/>
                  </a:lnTo>
                  <a:lnTo>
                    <a:pt x="20" y="18"/>
                  </a:lnTo>
                  <a:lnTo>
                    <a:pt x="22" y="15"/>
                  </a:lnTo>
                  <a:lnTo>
                    <a:pt x="22" y="13"/>
                  </a:lnTo>
                  <a:lnTo>
                    <a:pt x="22" y="9"/>
                  </a:lnTo>
                  <a:lnTo>
                    <a:pt x="16" y="2"/>
                  </a:lnTo>
                  <a:lnTo>
                    <a:pt x="7" y="0"/>
                  </a:lnTo>
                  <a:lnTo>
                    <a:pt x="4" y="2"/>
                  </a:lnTo>
                  <a:lnTo>
                    <a:pt x="2" y="4"/>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2" name="Freeform 3089">
              <a:extLst>
                <a:ext uri="{FF2B5EF4-FFF2-40B4-BE49-F238E27FC236}">
                  <a16:creationId xmlns:a16="http://schemas.microsoft.com/office/drawing/2014/main" xmlns="" id="{D8F2390E-8C11-3447-B24A-FA89F61F5EFA}"/>
                </a:ext>
              </a:extLst>
            </p:cNvPr>
            <p:cNvSpPr>
              <a:spLocks/>
            </p:cNvSpPr>
            <p:nvPr/>
          </p:nvSpPr>
          <p:spPr bwMode="auto">
            <a:xfrm>
              <a:off x="3434" y="3042"/>
              <a:ext cx="22" cy="20"/>
            </a:xfrm>
            <a:custGeom>
              <a:avLst/>
              <a:gdLst>
                <a:gd name="T0" fmla="*/ 2 w 22"/>
                <a:gd name="T1" fmla="*/ 9 h 20"/>
                <a:gd name="T2" fmla="*/ 2 w 22"/>
                <a:gd name="T3" fmla="*/ 9 h 20"/>
                <a:gd name="T4" fmla="*/ 7 w 22"/>
                <a:gd name="T5" fmla="*/ 15 h 20"/>
                <a:gd name="T6" fmla="*/ 16 w 22"/>
                <a:gd name="T7" fmla="*/ 20 h 20"/>
                <a:gd name="T8" fmla="*/ 16 w 22"/>
                <a:gd name="T9" fmla="*/ 20 h 20"/>
                <a:gd name="T10" fmla="*/ 20 w 22"/>
                <a:gd name="T11" fmla="*/ 18 h 20"/>
                <a:gd name="T12" fmla="*/ 22 w 22"/>
                <a:gd name="T13" fmla="*/ 15 h 20"/>
                <a:gd name="T14" fmla="*/ 22 w 22"/>
                <a:gd name="T15" fmla="*/ 13 h 20"/>
                <a:gd name="T16" fmla="*/ 22 w 22"/>
                <a:gd name="T17" fmla="*/ 9 h 20"/>
                <a:gd name="T18" fmla="*/ 22 w 22"/>
                <a:gd name="T19" fmla="*/ 9 h 20"/>
                <a:gd name="T20" fmla="*/ 16 w 22"/>
                <a:gd name="T21" fmla="*/ 2 h 20"/>
                <a:gd name="T22" fmla="*/ 7 w 22"/>
                <a:gd name="T23" fmla="*/ 0 h 20"/>
                <a:gd name="T24" fmla="*/ 7 w 22"/>
                <a:gd name="T25" fmla="*/ 0 h 20"/>
                <a:gd name="T26" fmla="*/ 4 w 22"/>
                <a:gd name="T27" fmla="*/ 2 h 20"/>
                <a:gd name="T28" fmla="*/ 2 w 22"/>
                <a:gd name="T29" fmla="*/ 4 h 20"/>
                <a:gd name="T30" fmla="*/ 0 w 22"/>
                <a:gd name="T31" fmla="*/ 6 h 20"/>
                <a:gd name="T32" fmla="*/ 2 w 2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20">
                  <a:moveTo>
                    <a:pt x="2" y="9"/>
                  </a:moveTo>
                  <a:lnTo>
                    <a:pt x="2" y="9"/>
                  </a:lnTo>
                  <a:lnTo>
                    <a:pt x="7" y="15"/>
                  </a:lnTo>
                  <a:lnTo>
                    <a:pt x="16" y="20"/>
                  </a:lnTo>
                  <a:lnTo>
                    <a:pt x="20" y="18"/>
                  </a:lnTo>
                  <a:lnTo>
                    <a:pt x="22" y="15"/>
                  </a:lnTo>
                  <a:lnTo>
                    <a:pt x="22" y="13"/>
                  </a:lnTo>
                  <a:lnTo>
                    <a:pt x="22" y="9"/>
                  </a:lnTo>
                  <a:lnTo>
                    <a:pt x="16" y="2"/>
                  </a:lnTo>
                  <a:lnTo>
                    <a:pt x="7" y="0"/>
                  </a:lnTo>
                  <a:lnTo>
                    <a:pt x="4" y="2"/>
                  </a:lnTo>
                  <a:lnTo>
                    <a:pt x="2" y="4"/>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3" name="Freeform 3090">
              <a:extLst>
                <a:ext uri="{FF2B5EF4-FFF2-40B4-BE49-F238E27FC236}">
                  <a16:creationId xmlns:a16="http://schemas.microsoft.com/office/drawing/2014/main" xmlns="" id="{70913BE1-CB16-A54E-9043-0AB1038742FA}"/>
                </a:ext>
              </a:extLst>
            </p:cNvPr>
            <p:cNvSpPr>
              <a:spLocks/>
            </p:cNvSpPr>
            <p:nvPr/>
          </p:nvSpPr>
          <p:spPr bwMode="auto">
            <a:xfrm>
              <a:off x="3416" y="3042"/>
              <a:ext cx="20" cy="20"/>
            </a:xfrm>
            <a:custGeom>
              <a:avLst/>
              <a:gdLst>
                <a:gd name="T0" fmla="*/ 0 w 20"/>
                <a:gd name="T1" fmla="*/ 11 h 20"/>
                <a:gd name="T2" fmla="*/ 0 w 20"/>
                <a:gd name="T3" fmla="*/ 11 h 20"/>
                <a:gd name="T4" fmla="*/ 4 w 20"/>
                <a:gd name="T5" fmla="*/ 18 h 20"/>
                <a:gd name="T6" fmla="*/ 13 w 20"/>
                <a:gd name="T7" fmla="*/ 20 h 20"/>
                <a:gd name="T8" fmla="*/ 13 w 20"/>
                <a:gd name="T9" fmla="*/ 20 h 20"/>
                <a:gd name="T10" fmla="*/ 18 w 20"/>
                <a:gd name="T11" fmla="*/ 18 h 20"/>
                <a:gd name="T12" fmla="*/ 20 w 20"/>
                <a:gd name="T13" fmla="*/ 15 h 20"/>
                <a:gd name="T14" fmla="*/ 20 w 20"/>
                <a:gd name="T15" fmla="*/ 13 h 20"/>
                <a:gd name="T16" fmla="*/ 20 w 20"/>
                <a:gd name="T17" fmla="*/ 9 h 20"/>
                <a:gd name="T18" fmla="*/ 20 w 20"/>
                <a:gd name="T19" fmla="*/ 9 h 20"/>
                <a:gd name="T20" fmla="*/ 13 w 20"/>
                <a:gd name="T21" fmla="*/ 4 h 20"/>
                <a:gd name="T22" fmla="*/ 7 w 20"/>
                <a:gd name="T23" fmla="*/ 0 h 20"/>
                <a:gd name="T24" fmla="*/ 7 w 20"/>
                <a:gd name="T25" fmla="*/ 0 h 20"/>
                <a:gd name="T26" fmla="*/ 2 w 20"/>
                <a:gd name="T27" fmla="*/ 2 h 20"/>
                <a:gd name="T28" fmla="*/ 0 w 20"/>
                <a:gd name="T29" fmla="*/ 4 h 20"/>
                <a:gd name="T30" fmla="*/ 0 w 20"/>
                <a:gd name="T31" fmla="*/ 6 h 20"/>
                <a:gd name="T32" fmla="*/ 0 w 2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0" y="11"/>
                  </a:moveTo>
                  <a:lnTo>
                    <a:pt x="0" y="11"/>
                  </a:lnTo>
                  <a:lnTo>
                    <a:pt x="4" y="18"/>
                  </a:lnTo>
                  <a:lnTo>
                    <a:pt x="13" y="20"/>
                  </a:lnTo>
                  <a:lnTo>
                    <a:pt x="18" y="18"/>
                  </a:lnTo>
                  <a:lnTo>
                    <a:pt x="20" y="15"/>
                  </a:lnTo>
                  <a:lnTo>
                    <a:pt x="20" y="13"/>
                  </a:lnTo>
                  <a:lnTo>
                    <a:pt x="20" y="9"/>
                  </a:lnTo>
                  <a:lnTo>
                    <a:pt x="13" y="4"/>
                  </a:lnTo>
                  <a:lnTo>
                    <a:pt x="7" y="0"/>
                  </a:lnTo>
                  <a:lnTo>
                    <a:pt x="2" y="2"/>
                  </a:lnTo>
                  <a:lnTo>
                    <a:pt x="0" y="4"/>
                  </a:lnTo>
                  <a:lnTo>
                    <a:pt x="0" y="6"/>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4" name="Freeform 3091">
              <a:extLst>
                <a:ext uri="{FF2B5EF4-FFF2-40B4-BE49-F238E27FC236}">
                  <a16:creationId xmlns:a16="http://schemas.microsoft.com/office/drawing/2014/main" xmlns="" id="{6726AA15-4923-4743-9544-BBD0DFED4CBA}"/>
                </a:ext>
              </a:extLst>
            </p:cNvPr>
            <p:cNvSpPr>
              <a:spLocks/>
            </p:cNvSpPr>
            <p:nvPr/>
          </p:nvSpPr>
          <p:spPr bwMode="auto">
            <a:xfrm>
              <a:off x="3416" y="3042"/>
              <a:ext cx="20" cy="20"/>
            </a:xfrm>
            <a:custGeom>
              <a:avLst/>
              <a:gdLst>
                <a:gd name="T0" fmla="*/ 0 w 20"/>
                <a:gd name="T1" fmla="*/ 11 h 20"/>
                <a:gd name="T2" fmla="*/ 0 w 20"/>
                <a:gd name="T3" fmla="*/ 11 h 20"/>
                <a:gd name="T4" fmla="*/ 4 w 20"/>
                <a:gd name="T5" fmla="*/ 18 h 20"/>
                <a:gd name="T6" fmla="*/ 13 w 20"/>
                <a:gd name="T7" fmla="*/ 20 h 20"/>
                <a:gd name="T8" fmla="*/ 13 w 20"/>
                <a:gd name="T9" fmla="*/ 20 h 20"/>
                <a:gd name="T10" fmla="*/ 18 w 20"/>
                <a:gd name="T11" fmla="*/ 18 h 20"/>
                <a:gd name="T12" fmla="*/ 20 w 20"/>
                <a:gd name="T13" fmla="*/ 15 h 20"/>
                <a:gd name="T14" fmla="*/ 20 w 20"/>
                <a:gd name="T15" fmla="*/ 13 h 20"/>
                <a:gd name="T16" fmla="*/ 20 w 20"/>
                <a:gd name="T17" fmla="*/ 9 h 20"/>
                <a:gd name="T18" fmla="*/ 20 w 20"/>
                <a:gd name="T19" fmla="*/ 9 h 20"/>
                <a:gd name="T20" fmla="*/ 13 w 20"/>
                <a:gd name="T21" fmla="*/ 4 h 20"/>
                <a:gd name="T22" fmla="*/ 7 w 20"/>
                <a:gd name="T23" fmla="*/ 0 h 20"/>
                <a:gd name="T24" fmla="*/ 7 w 20"/>
                <a:gd name="T25" fmla="*/ 0 h 20"/>
                <a:gd name="T26" fmla="*/ 2 w 20"/>
                <a:gd name="T27" fmla="*/ 2 h 20"/>
                <a:gd name="T28" fmla="*/ 0 w 20"/>
                <a:gd name="T29" fmla="*/ 4 h 20"/>
                <a:gd name="T30" fmla="*/ 0 w 20"/>
                <a:gd name="T31" fmla="*/ 6 h 20"/>
                <a:gd name="T32" fmla="*/ 0 w 2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0">
                  <a:moveTo>
                    <a:pt x="0" y="11"/>
                  </a:moveTo>
                  <a:lnTo>
                    <a:pt x="0" y="11"/>
                  </a:lnTo>
                  <a:lnTo>
                    <a:pt x="4" y="18"/>
                  </a:lnTo>
                  <a:lnTo>
                    <a:pt x="13" y="20"/>
                  </a:lnTo>
                  <a:lnTo>
                    <a:pt x="18" y="18"/>
                  </a:lnTo>
                  <a:lnTo>
                    <a:pt x="20" y="15"/>
                  </a:lnTo>
                  <a:lnTo>
                    <a:pt x="20" y="13"/>
                  </a:lnTo>
                  <a:lnTo>
                    <a:pt x="20" y="9"/>
                  </a:lnTo>
                  <a:lnTo>
                    <a:pt x="13" y="4"/>
                  </a:lnTo>
                  <a:lnTo>
                    <a:pt x="7" y="0"/>
                  </a:lnTo>
                  <a:lnTo>
                    <a:pt x="2" y="2"/>
                  </a:lnTo>
                  <a:lnTo>
                    <a:pt x="0" y="4"/>
                  </a:lnTo>
                  <a:lnTo>
                    <a:pt x="0" y="6"/>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5" name="Freeform 3092">
              <a:extLst>
                <a:ext uri="{FF2B5EF4-FFF2-40B4-BE49-F238E27FC236}">
                  <a16:creationId xmlns:a16="http://schemas.microsoft.com/office/drawing/2014/main" xmlns="" id="{983E47C0-2233-8C40-BE3C-1277473FE9AB}"/>
                </a:ext>
              </a:extLst>
            </p:cNvPr>
            <p:cNvSpPr>
              <a:spLocks/>
            </p:cNvSpPr>
            <p:nvPr/>
          </p:nvSpPr>
          <p:spPr bwMode="auto">
            <a:xfrm>
              <a:off x="3396" y="3044"/>
              <a:ext cx="20" cy="18"/>
            </a:xfrm>
            <a:custGeom>
              <a:avLst/>
              <a:gdLst>
                <a:gd name="T0" fmla="*/ 0 w 20"/>
                <a:gd name="T1" fmla="*/ 9 h 18"/>
                <a:gd name="T2" fmla="*/ 0 w 20"/>
                <a:gd name="T3" fmla="*/ 9 h 18"/>
                <a:gd name="T4" fmla="*/ 6 w 20"/>
                <a:gd name="T5" fmla="*/ 16 h 18"/>
                <a:gd name="T6" fmla="*/ 9 w 20"/>
                <a:gd name="T7" fmla="*/ 18 h 18"/>
                <a:gd name="T8" fmla="*/ 13 w 20"/>
                <a:gd name="T9" fmla="*/ 18 h 18"/>
                <a:gd name="T10" fmla="*/ 13 w 20"/>
                <a:gd name="T11" fmla="*/ 18 h 18"/>
                <a:gd name="T12" fmla="*/ 18 w 20"/>
                <a:gd name="T13" fmla="*/ 18 h 18"/>
                <a:gd name="T14" fmla="*/ 20 w 20"/>
                <a:gd name="T15" fmla="*/ 16 h 18"/>
                <a:gd name="T16" fmla="*/ 20 w 20"/>
                <a:gd name="T17" fmla="*/ 11 h 18"/>
                <a:gd name="T18" fmla="*/ 20 w 20"/>
                <a:gd name="T19" fmla="*/ 9 h 18"/>
                <a:gd name="T20" fmla="*/ 20 w 20"/>
                <a:gd name="T21" fmla="*/ 9 h 18"/>
                <a:gd name="T22" fmla="*/ 13 w 20"/>
                <a:gd name="T23" fmla="*/ 2 h 18"/>
                <a:gd name="T24" fmla="*/ 6 w 20"/>
                <a:gd name="T25" fmla="*/ 0 h 18"/>
                <a:gd name="T26" fmla="*/ 6 w 20"/>
                <a:gd name="T27" fmla="*/ 0 h 18"/>
                <a:gd name="T28" fmla="*/ 2 w 20"/>
                <a:gd name="T29" fmla="*/ 0 h 18"/>
                <a:gd name="T30" fmla="*/ 0 w 20"/>
                <a:gd name="T31" fmla="*/ 2 h 18"/>
                <a:gd name="T32" fmla="*/ 0 w 20"/>
                <a:gd name="T33" fmla="*/ 4 h 18"/>
                <a:gd name="T34" fmla="*/ 0 w 20"/>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18">
                  <a:moveTo>
                    <a:pt x="0" y="9"/>
                  </a:moveTo>
                  <a:lnTo>
                    <a:pt x="0" y="9"/>
                  </a:lnTo>
                  <a:lnTo>
                    <a:pt x="6" y="16"/>
                  </a:lnTo>
                  <a:lnTo>
                    <a:pt x="9" y="18"/>
                  </a:lnTo>
                  <a:lnTo>
                    <a:pt x="13" y="18"/>
                  </a:lnTo>
                  <a:lnTo>
                    <a:pt x="18" y="18"/>
                  </a:lnTo>
                  <a:lnTo>
                    <a:pt x="20" y="16"/>
                  </a:lnTo>
                  <a:lnTo>
                    <a:pt x="20" y="11"/>
                  </a:lnTo>
                  <a:lnTo>
                    <a:pt x="20" y="9"/>
                  </a:lnTo>
                  <a:lnTo>
                    <a:pt x="13" y="2"/>
                  </a:lnTo>
                  <a:lnTo>
                    <a:pt x="6"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6" name="Freeform 3093">
              <a:extLst>
                <a:ext uri="{FF2B5EF4-FFF2-40B4-BE49-F238E27FC236}">
                  <a16:creationId xmlns:a16="http://schemas.microsoft.com/office/drawing/2014/main" xmlns="" id="{ED9B88FC-A357-604E-8B31-58ACFAE61F1D}"/>
                </a:ext>
              </a:extLst>
            </p:cNvPr>
            <p:cNvSpPr>
              <a:spLocks/>
            </p:cNvSpPr>
            <p:nvPr/>
          </p:nvSpPr>
          <p:spPr bwMode="auto">
            <a:xfrm>
              <a:off x="3396" y="3044"/>
              <a:ext cx="20" cy="18"/>
            </a:xfrm>
            <a:custGeom>
              <a:avLst/>
              <a:gdLst>
                <a:gd name="T0" fmla="*/ 0 w 20"/>
                <a:gd name="T1" fmla="*/ 9 h 18"/>
                <a:gd name="T2" fmla="*/ 0 w 20"/>
                <a:gd name="T3" fmla="*/ 9 h 18"/>
                <a:gd name="T4" fmla="*/ 6 w 20"/>
                <a:gd name="T5" fmla="*/ 16 h 18"/>
                <a:gd name="T6" fmla="*/ 9 w 20"/>
                <a:gd name="T7" fmla="*/ 18 h 18"/>
                <a:gd name="T8" fmla="*/ 13 w 20"/>
                <a:gd name="T9" fmla="*/ 18 h 18"/>
                <a:gd name="T10" fmla="*/ 13 w 20"/>
                <a:gd name="T11" fmla="*/ 18 h 18"/>
                <a:gd name="T12" fmla="*/ 18 w 20"/>
                <a:gd name="T13" fmla="*/ 18 h 18"/>
                <a:gd name="T14" fmla="*/ 20 w 20"/>
                <a:gd name="T15" fmla="*/ 16 h 18"/>
                <a:gd name="T16" fmla="*/ 20 w 20"/>
                <a:gd name="T17" fmla="*/ 11 h 18"/>
                <a:gd name="T18" fmla="*/ 20 w 20"/>
                <a:gd name="T19" fmla="*/ 9 h 18"/>
                <a:gd name="T20" fmla="*/ 20 w 20"/>
                <a:gd name="T21" fmla="*/ 9 h 18"/>
                <a:gd name="T22" fmla="*/ 13 w 20"/>
                <a:gd name="T23" fmla="*/ 2 h 18"/>
                <a:gd name="T24" fmla="*/ 6 w 20"/>
                <a:gd name="T25" fmla="*/ 0 h 18"/>
                <a:gd name="T26" fmla="*/ 6 w 20"/>
                <a:gd name="T27" fmla="*/ 0 h 18"/>
                <a:gd name="T28" fmla="*/ 2 w 20"/>
                <a:gd name="T29" fmla="*/ 0 h 18"/>
                <a:gd name="T30" fmla="*/ 0 w 20"/>
                <a:gd name="T31" fmla="*/ 2 h 18"/>
                <a:gd name="T32" fmla="*/ 0 w 20"/>
                <a:gd name="T33" fmla="*/ 4 h 18"/>
                <a:gd name="T34" fmla="*/ 0 w 20"/>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0" h="18">
                  <a:moveTo>
                    <a:pt x="0" y="9"/>
                  </a:moveTo>
                  <a:lnTo>
                    <a:pt x="0" y="9"/>
                  </a:lnTo>
                  <a:lnTo>
                    <a:pt x="6" y="16"/>
                  </a:lnTo>
                  <a:lnTo>
                    <a:pt x="9" y="18"/>
                  </a:lnTo>
                  <a:lnTo>
                    <a:pt x="13" y="18"/>
                  </a:lnTo>
                  <a:lnTo>
                    <a:pt x="18" y="18"/>
                  </a:lnTo>
                  <a:lnTo>
                    <a:pt x="20" y="16"/>
                  </a:lnTo>
                  <a:lnTo>
                    <a:pt x="20" y="11"/>
                  </a:lnTo>
                  <a:lnTo>
                    <a:pt x="20" y="9"/>
                  </a:lnTo>
                  <a:lnTo>
                    <a:pt x="13" y="2"/>
                  </a:lnTo>
                  <a:lnTo>
                    <a:pt x="6"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7" name="Freeform 3094">
              <a:extLst>
                <a:ext uri="{FF2B5EF4-FFF2-40B4-BE49-F238E27FC236}">
                  <a16:creationId xmlns:a16="http://schemas.microsoft.com/office/drawing/2014/main" xmlns="" id="{80315EE9-DA6F-3C4D-8C6A-5FA394952FF9}"/>
                </a:ext>
              </a:extLst>
            </p:cNvPr>
            <p:cNvSpPr>
              <a:spLocks/>
            </p:cNvSpPr>
            <p:nvPr/>
          </p:nvSpPr>
          <p:spPr bwMode="auto">
            <a:xfrm>
              <a:off x="3375" y="3044"/>
              <a:ext cx="21" cy="18"/>
            </a:xfrm>
            <a:custGeom>
              <a:avLst/>
              <a:gdLst>
                <a:gd name="T0" fmla="*/ 3 w 21"/>
                <a:gd name="T1" fmla="*/ 9 h 18"/>
                <a:gd name="T2" fmla="*/ 3 w 21"/>
                <a:gd name="T3" fmla="*/ 9 h 18"/>
                <a:gd name="T4" fmla="*/ 7 w 21"/>
                <a:gd name="T5" fmla="*/ 16 h 18"/>
                <a:gd name="T6" fmla="*/ 9 w 21"/>
                <a:gd name="T7" fmla="*/ 18 h 18"/>
                <a:gd name="T8" fmla="*/ 14 w 21"/>
                <a:gd name="T9" fmla="*/ 18 h 18"/>
                <a:gd name="T10" fmla="*/ 14 w 21"/>
                <a:gd name="T11" fmla="*/ 18 h 18"/>
                <a:gd name="T12" fmla="*/ 18 w 21"/>
                <a:gd name="T13" fmla="*/ 18 h 18"/>
                <a:gd name="T14" fmla="*/ 21 w 21"/>
                <a:gd name="T15" fmla="*/ 16 h 18"/>
                <a:gd name="T16" fmla="*/ 21 w 21"/>
                <a:gd name="T17" fmla="*/ 11 h 18"/>
                <a:gd name="T18" fmla="*/ 21 w 21"/>
                <a:gd name="T19" fmla="*/ 9 h 18"/>
                <a:gd name="T20" fmla="*/ 21 w 21"/>
                <a:gd name="T21" fmla="*/ 9 h 18"/>
                <a:gd name="T22" fmla="*/ 16 w 21"/>
                <a:gd name="T23" fmla="*/ 2 h 18"/>
                <a:gd name="T24" fmla="*/ 7 w 21"/>
                <a:gd name="T25" fmla="*/ 0 h 18"/>
                <a:gd name="T26" fmla="*/ 7 w 21"/>
                <a:gd name="T27" fmla="*/ 0 h 18"/>
                <a:gd name="T28" fmla="*/ 5 w 21"/>
                <a:gd name="T29" fmla="*/ 0 h 18"/>
                <a:gd name="T30" fmla="*/ 3 w 21"/>
                <a:gd name="T31" fmla="*/ 2 h 18"/>
                <a:gd name="T32" fmla="*/ 0 w 21"/>
                <a:gd name="T33" fmla="*/ 4 h 18"/>
                <a:gd name="T34" fmla="*/ 3 w 21"/>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 h="18">
                  <a:moveTo>
                    <a:pt x="3" y="9"/>
                  </a:moveTo>
                  <a:lnTo>
                    <a:pt x="3" y="9"/>
                  </a:lnTo>
                  <a:lnTo>
                    <a:pt x="7" y="16"/>
                  </a:lnTo>
                  <a:lnTo>
                    <a:pt x="9" y="18"/>
                  </a:lnTo>
                  <a:lnTo>
                    <a:pt x="14" y="18"/>
                  </a:lnTo>
                  <a:lnTo>
                    <a:pt x="18" y="18"/>
                  </a:lnTo>
                  <a:lnTo>
                    <a:pt x="21" y="16"/>
                  </a:lnTo>
                  <a:lnTo>
                    <a:pt x="21" y="11"/>
                  </a:lnTo>
                  <a:lnTo>
                    <a:pt x="21" y="9"/>
                  </a:lnTo>
                  <a:lnTo>
                    <a:pt x="16" y="2"/>
                  </a:lnTo>
                  <a:lnTo>
                    <a:pt x="7" y="0"/>
                  </a:lnTo>
                  <a:lnTo>
                    <a:pt x="5" y="0"/>
                  </a:lnTo>
                  <a:lnTo>
                    <a:pt x="3"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8" name="Freeform 3095">
              <a:extLst>
                <a:ext uri="{FF2B5EF4-FFF2-40B4-BE49-F238E27FC236}">
                  <a16:creationId xmlns:a16="http://schemas.microsoft.com/office/drawing/2014/main" xmlns="" id="{FD69409B-6A0A-2649-A55D-71343520677E}"/>
                </a:ext>
              </a:extLst>
            </p:cNvPr>
            <p:cNvSpPr>
              <a:spLocks/>
            </p:cNvSpPr>
            <p:nvPr/>
          </p:nvSpPr>
          <p:spPr bwMode="auto">
            <a:xfrm>
              <a:off x="3375" y="3044"/>
              <a:ext cx="21" cy="18"/>
            </a:xfrm>
            <a:custGeom>
              <a:avLst/>
              <a:gdLst>
                <a:gd name="T0" fmla="*/ 3 w 21"/>
                <a:gd name="T1" fmla="*/ 9 h 18"/>
                <a:gd name="T2" fmla="*/ 3 w 21"/>
                <a:gd name="T3" fmla="*/ 9 h 18"/>
                <a:gd name="T4" fmla="*/ 7 w 21"/>
                <a:gd name="T5" fmla="*/ 16 h 18"/>
                <a:gd name="T6" fmla="*/ 9 w 21"/>
                <a:gd name="T7" fmla="*/ 18 h 18"/>
                <a:gd name="T8" fmla="*/ 14 w 21"/>
                <a:gd name="T9" fmla="*/ 18 h 18"/>
                <a:gd name="T10" fmla="*/ 14 w 21"/>
                <a:gd name="T11" fmla="*/ 18 h 18"/>
                <a:gd name="T12" fmla="*/ 18 w 21"/>
                <a:gd name="T13" fmla="*/ 18 h 18"/>
                <a:gd name="T14" fmla="*/ 21 w 21"/>
                <a:gd name="T15" fmla="*/ 16 h 18"/>
                <a:gd name="T16" fmla="*/ 21 w 21"/>
                <a:gd name="T17" fmla="*/ 11 h 18"/>
                <a:gd name="T18" fmla="*/ 21 w 21"/>
                <a:gd name="T19" fmla="*/ 9 h 18"/>
                <a:gd name="T20" fmla="*/ 21 w 21"/>
                <a:gd name="T21" fmla="*/ 9 h 18"/>
                <a:gd name="T22" fmla="*/ 16 w 21"/>
                <a:gd name="T23" fmla="*/ 2 h 18"/>
                <a:gd name="T24" fmla="*/ 7 w 21"/>
                <a:gd name="T25" fmla="*/ 0 h 18"/>
                <a:gd name="T26" fmla="*/ 7 w 21"/>
                <a:gd name="T27" fmla="*/ 0 h 18"/>
                <a:gd name="T28" fmla="*/ 5 w 21"/>
                <a:gd name="T29" fmla="*/ 0 h 18"/>
                <a:gd name="T30" fmla="*/ 3 w 21"/>
                <a:gd name="T31" fmla="*/ 2 h 18"/>
                <a:gd name="T32" fmla="*/ 0 w 21"/>
                <a:gd name="T33" fmla="*/ 4 h 18"/>
                <a:gd name="T34" fmla="*/ 3 w 21"/>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 h="18">
                  <a:moveTo>
                    <a:pt x="3" y="9"/>
                  </a:moveTo>
                  <a:lnTo>
                    <a:pt x="3" y="9"/>
                  </a:lnTo>
                  <a:lnTo>
                    <a:pt x="7" y="16"/>
                  </a:lnTo>
                  <a:lnTo>
                    <a:pt x="9" y="18"/>
                  </a:lnTo>
                  <a:lnTo>
                    <a:pt x="14" y="18"/>
                  </a:lnTo>
                  <a:lnTo>
                    <a:pt x="18" y="18"/>
                  </a:lnTo>
                  <a:lnTo>
                    <a:pt x="21" y="16"/>
                  </a:lnTo>
                  <a:lnTo>
                    <a:pt x="21" y="11"/>
                  </a:lnTo>
                  <a:lnTo>
                    <a:pt x="21" y="9"/>
                  </a:lnTo>
                  <a:lnTo>
                    <a:pt x="16" y="2"/>
                  </a:lnTo>
                  <a:lnTo>
                    <a:pt x="7" y="0"/>
                  </a:lnTo>
                  <a:lnTo>
                    <a:pt x="5" y="0"/>
                  </a:lnTo>
                  <a:lnTo>
                    <a:pt x="3"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79" name="Freeform 3096">
              <a:extLst>
                <a:ext uri="{FF2B5EF4-FFF2-40B4-BE49-F238E27FC236}">
                  <a16:creationId xmlns:a16="http://schemas.microsoft.com/office/drawing/2014/main" xmlns="" id="{74962B6D-C12D-2148-9323-260E80235BCC}"/>
                </a:ext>
              </a:extLst>
            </p:cNvPr>
            <p:cNvSpPr>
              <a:spLocks/>
            </p:cNvSpPr>
            <p:nvPr/>
          </p:nvSpPr>
          <p:spPr bwMode="auto">
            <a:xfrm>
              <a:off x="3357" y="3044"/>
              <a:ext cx="21" cy="18"/>
            </a:xfrm>
            <a:custGeom>
              <a:avLst/>
              <a:gdLst>
                <a:gd name="T0" fmla="*/ 0 w 21"/>
                <a:gd name="T1" fmla="*/ 9 h 18"/>
                <a:gd name="T2" fmla="*/ 0 w 21"/>
                <a:gd name="T3" fmla="*/ 9 h 18"/>
                <a:gd name="T4" fmla="*/ 3 w 21"/>
                <a:gd name="T5" fmla="*/ 13 h 18"/>
                <a:gd name="T6" fmla="*/ 5 w 21"/>
                <a:gd name="T7" fmla="*/ 16 h 18"/>
                <a:gd name="T8" fmla="*/ 9 w 21"/>
                <a:gd name="T9" fmla="*/ 18 h 18"/>
                <a:gd name="T10" fmla="*/ 14 w 21"/>
                <a:gd name="T11" fmla="*/ 18 h 18"/>
                <a:gd name="T12" fmla="*/ 14 w 21"/>
                <a:gd name="T13" fmla="*/ 18 h 18"/>
                <a:gd name="T14" fmla="*/ 16 w 21"/>
                <a:gd name="T15" fmla="*/ 18 h 18"/>
                <a:gd name="T16" fmla="*/ 18 w 21"/>
                <a:gd name="T17" fmla="*/ 16 h 18"/>
                <a:gd name="T18" fmla="*/ 21 w 21"/>
                <a:gd name="T19" fmla="*/ 13 h 18"/>
                <a:gd name="T20" fmla="*/ 21 w 21"/>
                <a:gd name="T21" fmla="*/ 9 h 18"/>
                <a:gd name="T22" fmla="*/ 21 w 21"/>
                <a:gd name="T23" fmla="*/ 9 h 18"/>
                <a:gd name="T24" fmla="*/ 14 w 21"/>
                <a:gd name="T25" fmla="*/ 2 h 18"/>
                <a:gd name="T26" fmla="*/ 7 w 21"/>
                <a:gd name="T27" fmla="*/ 0 h 18"/>
                <a:gd name="T28" fmla="*/ 7 w 21"/>
                <a:gd name="T29" fmla="*/ 0 h 18"/>
                <a:gd name="T30" fmla="*/ 5 w 21"/>
                <a:gd name="T31" fmla="*/ 0 h 18"/>
                <a:gd name="T32" fmla="*/ 3 w 21"/>
                <a:gd name="T33" fmla="*/ 2 h 18"/>
                <a:gd name="T34" fmla="*/ 0 w 21"/>
                <a:gd name="T35" fmla="*/ 4 h 18"/>
                <a:gd name="T36" fmla="*/ 0 w 2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8">
                  <a:moveTo>
                    <a:pt x="0" y="9"/>
                  </a:moveTo>
                  <a:lnTo>
                    <a:pt x="0" y="9"/>
                  </a:lnTo>
                  <a:lnTo>
                    <a:pt x="3" y="13"/>
                  </a:lnTo>
                  <a:lnTo>
                    <a:pt x="5" y="16"/>
                  </a:lnTo>
                  <a:lnTo>
                    <a:pt x="9" y="18"/>
                  </a:lnTo>
                  <a:lnTo>
                    <a:pt x="14" y="18"/>
                  </a:lnTo>
                  <a:lnTo>
                    <a:pt x="16" y="18"/>
                  </a:lnTo>
                  <a:lnTo>
                    <a:pt x="18" y="16"/>
                  </a:lnTo>
                  <a:lnTo>
                    <a:pt x="21" y="13"/>
                  </a:lnTo>
                  <a:lnTo>
                    <a:pt x="21" y="9"/>
                  </a:lnTo>
                  <a:lnTo>
                    <a:pt x="14" y="2"/>
                  </a:lnTo>
                  <a:lnTo>
                    <a:pt x="7" y="0"/>
                  </a:lnTo>
                  <a:lnTo>
                    <a:pt x="5" y="0"/>
                  </a:lnTo>
                  <a:lnTo>
                    <a:pt x="3"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0" name="Freeform 3097">
              <a:extLst>
                <a:ext uri="{FF2B5EF4-FFF2-40B4-BE49-F238E27FC236}">
                  <a16:creationId xmlns:a16="http://schemas.microsoft.com/office/drawing/2014/main" xmlns="" id="{EAEABE3C-A7BA-364E-9CBF-F3AAE4892063}"/>
                </a:ext>
              </a:extLst>
            </p:cNvPr>
            <p:cNvSpPr>
              <a:spLocks/>
            </p:cNvSpPr>
            <p:nvPr/>
          </p:nvSpPr>
          <p:spPr bwMode="auto">
            <a:xfrm>
              <a:off x="3357" y="3044"/>
              <a:ext cx="21" cy="18"/>
            </a:xfrm>
            <a:custGeom>
              <a:avLst/>
              <a:gdLst>
                <a:gd name="T0" fmla="*/ 0 w 21"/>
                <a:gd name="T1" fmla="*/ 9 h 18"/>
                <a:gd name="T2" fmla="*/ 0 w 21"/>
                <a:gd name="T3" fmla="*/ 9 h 18"/>
                <a:gd name="T4" fmla="*/ 3 w 21"/>
                <a:gd name="T5" fmla="*/ 13 h 18"/>
                <a:gd name="T6" fmla="*/ 5 w 21"/>
                <a:gd name="T7" fmla="*/ 16 h 18"/>
                <a:gd name="T8" fmla="*/ 9 w 21"/>
                <a:gd name="T9" fmla="*/ 18 h 18"/>
                <a:gd name="T10" fmla="*/ 14 w 21"/>
                <a:gd name="T11" fmla="*/ 18 h 18"/>
                <a:gd name="T12" fmla="*/ 14 w 21"/>
                <a:gd name="T13" fmla="*/ 18 h 18"/>
                <a:gd name="T14" fmla="*/ 16 w 21"/>
                <a:gd name="T15" fmla="*/ 18 h 18"/>
                <a:gd name="T16" fmla="*/ 18 w 21"/>
                <a:gd name="T17" fmla="*/ 16 h 18"/>
                <a:gd name="T18" fmla="*/ 21 w 21"/>
                <a:gd name="T19" fmla="*/ 13 h 18"/>
                <a:gd name="T20" fmla="*/ 21 w 21"/>
                <a:gd name="T21" fmla="*/ 9 h 18"/>
                <a:gd name="T22" fmla="*/ 21 w 21"/>
                <a:gd name="T23" fmla="*/ 9 h 18"/>
                <a:gd name="T24" fmla="*/ 14 w 21"/>
                <a:gd name="T25" fmla="*/ 2 h 18"/>
                <a:gd name="T26" fmla="*/ 7 w 21"/>
                <a:gd name="T27" fmla="*/ 0 h 18"/>
                <a:gd name="T28" fmla="*/ 7 w 21"/>
                <a:gd name="T29" fmla="*/ 0 h 18"/>
                <a:gd name="T30" fmla="*/ 5 w 21"/>
                <a:gd name="T31" fmla="*/ 0 h 18"/>
                <a:gd name="T32" fmla="*/ 3 w 21"/>
                <a:gd name="T33" fmla="*/ 2 h 18"/>
                <a:gd name="T34" fmla="*/ 0 w 21"/>
                <a:gd name="T35" fmla="*/ 4 h 18"/>
                <a:gd name="T36" fmla="*/ 0 w 2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8">
                  <a:moveTo>
                    <a:pt x="0" y="9"/>
                  </a:moveTo>
                  <a:lnTo>
                    <a:pt x="0" y="9"/>
                  </a:lnTo>
                  <a:lnTo>
                    <a:pt x="3" y="13"/>
                  </a:lnTo>
                  <a:lnTo>
                    <a:pt x="5" y="16"/>
                  </a:lnTo>
                  <a:lnTo>
                    <a:pt x="9" y="18"/>
                  </a:lnTo>
                  <a:lnTo>
                    <a:pt x="14" y="18"/>
                  </a:lnTo>
                  <a:lnTo>
                    <a:pt x="16" y="18"/>
                  </a:lnTo>
                  <a:lnTo>
                    <a:pt x="18" y="16"/>
                  </a:lnTo>
                  <a:lnTo>
                    <a:pt x="21" y="13"/>
                  </a:lnTo>
                  <a:lnTo>
                    <a:pt x="21" y="9"/>
                  </a:lnTo>
                  <a:lnTo>
                    <a:pt x="14" y="2"/>
                  </a:lnTo>
                  <a:lnTo>
                    <a:pt x="7" y="0"/>
                  </a:lnTo>
                  <a:lnTo>
                    <a:pt x="5" y="0"/>
                  </a:lnTo>
                  <a:lnTo>
                    <a:pt x="3"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1" name="Freeform 3098">
              <a:extLst>
                <a:ext uri="{FF2B5EF4-FFF2-40B4-BE49-F238E27FC236}">
                  <a16:creationId xmlns:a16="http://schemas.microsoft.com/office/drawing/2014/main" xmlns="" id="{623689D6-4525-AE49-BF0A-68C412355C55}"/>
                </a:ext>
              </a:extLst>
            </p:cNvPr>
            <p:cNvSpPr>
              <a:spLocks/>
            </p:cNvSpPr>
            <p:nvPr/>
          </p:nvSpPr>
          <p:spPr bwMode="auto">
            <a:xfrm>
              <a:off x="3339" y="3044"/>
              <a:ext cx="18" cy="18"/>
            </a:xfrm>
            <a:custGeom>
              <a:avLst/>
              <a:gdLst>
                <a:gd name="T0" fmla="*/ 0 w 18"/>
                <a:gd name="T1" fmla="*/ 9 h 18"/>
                <a:gd name="T2" fmla="*/ 0 w 18"/>
                <a:gd name="T3" fmla="*/ 9 h 18"/>
                <a:gd name="T4" fmla="*/ 3 w 18"/>
                <a:gd name="T5" fmla="*/ 13 h 18"/>
                <a:gd name="T6" fmla="*/ 5 w 18"/>
                <a:gd name="T7" fmla="*/ 16 h 18"/>
                <a:gd name="T8" fmla="*/ 7 w 18"/>
                <a:gd name="T9" fmla="*/ 18 h 18"/>
                <a:gd name="T10" fmla="*/ 12 w 18"/>
                <a:gd name="T11" fmla="*/ 18 h 18"/>
                <a:gd name="T12" fmla="*/ 12 w 18"/>
                <a:gd name="T13" fmla="*/ 18 h 18"/>
                <a:gd name="T14" fmla="*/ 16 w 18"/>
                <a:gd name="T15" fmla="*/ 18 h 18"/>
                <a:gd name="T16" fmla="*/ 18 w 18"/>
                <a:gd name="T17" fmla="*/ 16 h 18"/>
                <a:gd name="T18" fmla="*/ 18 w 18"/>
                <a:gd name="T19" fmla="*/ 13 h 18"/>
                <a:gd name="T20" fmla="*/ 18 w 18"/>
                <a:gd name="T21" fmla="*/ 9 h 18"/>
                <a:gd name="T22" fmla="*/ 18 w 18"/>
                <a:gd name="T23" fmla="*/ 9 h 18"/>
                <a:gd name="T24" fmla="*/ 14 w 18"/>
                <a:gd name="T25" fmla="*/ 2 h 18"/>
                <a:gd name="T26" fmla="*/ 7 w 18"/>
                <a:gd name="T27" fmla="*/ 0 h 18"/>
                <a:gd name="T28" fmla="*/ 7 w 18"/>
                <a:gd name="T29" fmla="*/ 0 h 18"/>
                <a:gd name="T30" fmla="*/ 5 w 18"/>
                <a:gd name="T31" fmla="*/ 0 h 18"/>
                <a:gd name="T32" fmla="*/ 3 w 18"/>
                <a:gd name="T33" fmla="*/ 2 h 18"/>
                <a:gd name="T34" fmla="*/ 0 w 18"/>
                <a:gd name="T35" fmla="*/ 7 h 18"/>
                <a:gd name="T36" fmla="*/ 0 w 1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18">
                  <a:moveTo>
                    <a:pt x="0" y="9"/>
                  </a:moveTo>
                  <a:lnTo>
                    <a:pt x="0" y="9"/>
                  </a:lnTo>
                  <a:lnTo>
                    <a:pt x="3" y="13"/>
                  </a:lnTo>
                  <a:lnTo>
                    <a:pt x="5" y="16"/>
                  </a:lnTo>
                  <a:lnTo>
                    <a:pt x="7" y="18"/>
                  </a:lnTo>
                  <a:lnTo>
                    <a:pt x="12" y="18"/>
                  </a:lnTo>
                  <a:lnTo>
                    <a:pt x="16" y="18"/>
                  </a:lnTo>
                  <a:lnTo>
                    <a:pt x="18" y="16"/>
                  </a:lnTo>
                  <a:lnTo>
                    <a:pt x="18" y="13"/>
                  </a:lnTo>
                  <a:lnTo>
                    <a:pt x="18" y="9"/>
                  </a:lnTo>
                  <a:lnTo>
                    <a:pt x="14" y="2"/>
                  </a:lnTo>
                  <a:lnTo>
                    <a:pt x="7"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2" name="Freeform 3099">
              <a:extLst>
                <a:ext uri="{FF2B5EF4-FFF2-40B4-BE49-F238E27FC236}">
                  <a16:creationId xmlns:a16="http://schemas.microsoft.com/office/drawing/2014/main" xmlns="" id="{0CA31B55-D272-CE44-9A8B-6CE4717A2011}"/>
                </a:ext>
              </a:extLst>
            </p:cNvPr>
            <p:cNvSpPr>
              <a:spLocks/>
            </p:cNvSpPr>
            <p:nvPr/>
          </p:nvSpPr>
          <p:spPr bwMode="auto">
            <a:xfrm>
              <a:off x="3339" y="3044"/>
              <a:ext cx="18" cy="18"/>
            </a:xfrm>
            <a:custGeom>
              <a:avLst/>
              <a:gdLst>
                <a:gd name="T0" fmla="*/ 0 w 18"/>
                <a:gd name="T1" fmla="*/ 9 h 18"/>
                <a:gd name="T2" fmla="*/ 0 w 18"/>
                <a:gd name="T3" fmla="*/ 9 h 18"/>
                <a:gd name="T4" fmla="*/ 3 w 18"/>
                <a:gd name="T5" fmla="*/ 13 h 18"/>
                <a:gd name="T6" fmla="*/ 5 w 18"/>
                <a:gd name="T7" fmla="*/ 16 h 18"/>
                <a:gd name="T8" fmla="*/ 7 w 18"/>
                <a:gd name="T9" fmla="*/ 18 h 18"/>
                <a:gd name="T10" fmla="*/ 12 w 18"/>
                <a:gd name="T11" fmla="*/ 18 h 18"/>
                <a:gd name="T12" fmla="*/ 12 w 18"/>
                <a:gd name="T13" fmla="*/ 18 h 18"/>
                <a:gd name="T14" fmla="*/ 16 w 18"/>
                <a:gd name="T15" fmla="*/ 18 h 18"/>
                <a:gd name="T16" fmla="*/ 18 w 18"/>
                <a:gd name="T17" fmla="*/ 16 h 18"/>
                <a:gd name="T18" fmla="*/ 18 w 18"/>
                <a:gd name="T19" fmla="*/ 13 h 18"/>
                <a:gd name="T20" fmla="*/ 18 w 18"/>
                <a:gd name="T21" fmla="*/ 9 h 18"/>
                <a:gd name="T22" fmla="*/ 18 w 18"/>
                <a:gd name="T23" fmla="*/ 9 h 18"/>
                <a:gd name="T24" fmla="*/ 14 w 18"/>
                <a:gd name="T25" fmla="*/ 2 h 18"/>
                <a:gd name="T26" fmla="*/ 7 w 18"/>
                <a:gd name="T27" fmla="*/ 0 h 18"/>
                <a:gd name="T28" fmla="*/ 7 w 18"/>
                <a:gd name="T29" fmla="*/ 0 h 18"/>
                <a:gd name="T30" fmla="*/ 5 w 18"/>
                <a:gd name="T31" fmla="*/ 0 h 18"/>
                <a:gd name="T32" fmla="*/ 3 w 18"/>
                <a:gd name="T33" fmla="*/ 2 h 18"/>
                <a:gd name="T34" fmla="*/ 0 w 18"/>
                <a:gd name="T35" fmla="*/ 7 h 18"/>
                <a:gd name="T36" fmla="*/ 0 w 1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18">
                  <a:moveTo>
                    <a:pt x="0" y="9"/>
                  </a:moveTo>
                  <a:lnTo>
                    <a:pt x="0" y="9"/>
                  </a:lnTo>
                  <a:lnTo>
                    <a:pt x="3" y="13"/>
                  </a:lnTo>
                  <a:lnTo>
                    <a:pt x="5" y="16"/>
                  </a:lnTo>
                  <a:lnTo>
                    <a:pt x="7" y="18"/>
                  </a:lnTo>
                  <a:lnTo>
                    <a:pt x="12" y="18"/>
                  </a:lnTo>
                  <a:lnTo>
                    <a:pt x="16" y="18"/>
                  </a:lnTo>
                  <a:lnTo>
                    <a:pt x="18" y="16"/>
                  </a:lnTo>
                  <a:lnTo>
                    <a:pt x="18" y="13"/>
                  </a:lnTo>
                  <a:lnTo>
                    <a:pt x="18" y="9"/>
                  </a:lnTo>
                  <a:lnTo>
                    <a:pt x="14" y="2"/>
                  </a:lnTo>
                  <a:lnTo>
                    <a:pt x="7"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3" name="Freeform 3100">
              <a:extLst>
                <a:ext uri="{FF2B5EF4-FFF2-40B4-BE49-F238E27FC236}">
                  <a16:creationId xmlns:a16="http://schemas.microsoft.com/office/drawing/2014/main" xmlns="" id="{9066CFB3-33B5-7E48-970E-4A3A5163135E}"/>
                </a:ext>
              </a:extLst>
            </p:cNvPr>
            <p:cNvSpPr>
              <a:spLocks/>
            </p:cNvSpPr>
            <p:nvPr/>
          </p:nvSpPr>
          <p:spPr bwMode="auto">
            <a:xfrm>
              <a:off x="3321" y="3044"/>
              <a:ext cx="18" cy="18"/>
            </a:xfrm>
            <a:custGeom>
              <a:avLst/>
              <a:gdLst>
                <a:gd name="T0" fmla="*/ 0 w 18"/>
                <a:gd name="T1" fmla="*/ 9 h 18"/>
                <a:gd name="T2" fmla="*/ 0 w 18"/>
                <a:gd name="T3" fmla="*/ 9 h 18"/>
                <a:gd name="T4" fmla="*/ 3 w 18"/>
                <a:gd name="T5" fmla="*/ 13 h 18"/>
                <a:gd name="T6" fmla="*/ 5 w 18"/>
                <a:gd name="T7" fmla="*/ 16 h 18"/>
                <a:gd name="T8" fmla="*/ 7 w 18"/>
                <a:gd name="T9" fmla="*/ 18 h 18"/>
                <a:gd name="T10" fmla="*/ 12 w 18"/>
                <a:gd name="T11" fmla="*/ 18 h 18"/>
                <a:gd name="T12" fmla="*/ 12 w 18"/>
                <a:gd name="T13" fmla="*/ 18 h 18"/>
                <a:gd name="T14" fmla="*/ 14 w 18"/>
                <a:gd name="T15" fmla="*/ 18 h 18"/>
                <a:gd name="T16" fmla="*/ 18 w 18"/>
                <a:gd name="T17" fmla="*/ 16 h 18"/>
                <a:gd name="T18" fmla="*/ 18 w 18"/>
                <a:gd name="T19" fmla="*/ 13 h 18"/>
                <a:gd name="T20" fmla="*/ 18 w 18"/>
                <a:gd name="T21" fmla="*/ 9 h 18"/>
                <a:gd name="T22" fmla="*/ 18 w 18"/>
                <a:gd name="T23" fmla="*/ 9 h 18"/>
                <a:gd name="T24" fmla="*/ 14 w 18"/>
                <a:gd name="T25" fmla="*/ 2 h 18"/>
                <a:gd name="T26" fmla="*/ 12 w 18"/>
                <a:gd name="T27" fmla="*/ 0 h 18"/>
                <a:gd name="T28" fmla="*/ 7 w 18"/>
                <a:gd name="T29" fmla="*/ 0 h 18"/>
                <a:gd name="T30" fmla="*/ 7 w 18"/>
                <a:gd name="T31" fmla="*/ 0 h 18"/>
                <a:gd name="T32" fmla="*/ 5 w 18"/>
                <a:gd name="T33" fmla="*/ 0 h 18"/>
                <a:gd name="T34" fmla="*/ 3 w 18"/>
                <a:gd name="T35" fmla="*/ 2 h 18"/>
                <a:gd name="T36" fmla="*/ 0 w 18"/>
                <a:gd name="T37" fmla="*/ 7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3" y="13"/>
                  </a:lnTo>
                  <a:lnTo>
                    <a:pt x="5" y="16"/>
                  </a:lnTo>
                  <a:lnTo>
                    <a:pt x="7" y="18"/>
                  </a:lnTo>
                  <a:lnTo>
                    <a:pt x="12" y="18"/>
                  </a:lnTo>
                  <a:lnTo>
                    <a:pt x="14" y="18"/>
                  </a:lnTo>
                  <a:lnTo>
                    <a:pt x="18" y="16"/>
                  </a:lnTo>
                  <a:lnTo>
                    <a:pt x="18" y="13"/>
                  </a:lnTo>
                  <a:lnTo>
                    <a:pt x="18" y="9"/>
                  </a:lnTo>
                  <a:lnTo>
                    <a:pt x="14" y="2"/>
                  </a:lnTo>
                  <a:lnTo>
                    <a:pt x="12" y="0"/>
                  </a:lnTo>
                  <a:lnTo>
                    <a:pt x="7" y="0"/>
                  </a:lnTo>
                  <a:lnTo>
                    <a:pt x="5" y="0"/>
                  </a:lnTo>
                  <a:lnTo>
                    <a:pt x="3"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4" name="Freeform 3101">
              <a:extLst>
                <a:ext uri="{FF2B5EF4-FFF2-40B4-BE49-F238E27FC236}">
                  <a16:creationId xmlns:a16="http://schemas.microsoft.com/office/drawing/2014/main" xmlns="" id="{99DD8850-C2E2-0047-A606-2DE3C9B99D6F}"/>
                </a:ext>
              </a:extLst>
            </p:cNvPr>
            <p:cNvSpPr>
              <a:spLocks/>
            </p:cNvSpPr>
            <p:nvPr/>
          </p:nvSpPr>
          <p:spPr bwMode="auto">
            <a:xfrm>
              <a:off x="3321" y="3044"/>
              <a:ext cx="18" cy="18"/>
            </a:xfrm>
            <a:custGeom>
              <a:avLst/>
              <a:gdLst>
                <a:gd name="T0" fmla="*/ 0 w 18"/>
                <a:gd name="T1" fmla="*/ 9 h 18"/>
                <a:gd name="T2" fmla="*/ 0 w 18"/>
                <a:gd name="T3" fmla="*/ 9 h 18"/>
                <a:gd name="T4" fmla="*/ 3 w 18"/>
                <a:gd name="T5" fmla="*/ 13 h 18"/>
                <a:gd name="T6" fmla="*/ 5 w 18"/>
                <a:gd name="T7" fmla="*/ 16 h 18"/>
                <a:gd name="T8" fmla="*/ 7 w 18"/>
                <a:gd name="T9" fmla="*/ 18 h 18"/>
                <a:gd name="T10" fmla="*/ 12 w 18"/>
                <a:gd name="T11" fmla="*/ 18 h 18"/>
                <a:gd name="T12" fmla="*/ 12 w 18"/>
                <a:gd name="T13" fmla="*/ 18 h 18"/>
                <a:gd name="T14" fmla="*/ 14 w 18"/>
                <a:gd name="T15" fmla="*/ 18 h 18"/>
                <a:gd name="T16" fmla="*/ 18 w 18"/>
                <a:gd name="T17" fmla="*/ 16 h 18"/>
                <a:gd name="T18" fmla="*/ 18 w 18"/>
                <a:gd name="T19" fmla="*/ 13 h 18"/>
                <a:gd name="T20" fmla="*/ 18 w 18"/>
                <a:gd name="T21" fmla="*/ 9 h 18"/>
                <a:gd name="T22" fmla="*/ 18 w 18"/>
                <a:gd name="T23" fmla="*/ 9 h 18"/>
                <a:gd name="T24" fmla="*/ 14 w 18"/>
                <a:gd name="T25" fmla="*/ 2 h 18"/>
                <a:gd name="T26" fmla="*/ 12 w 18"/>
                <a:gd name="T27" fmla="*/ 0 h 18"/>
                <a:gd name="T28" fmla="*/ 7 w 18"/>
                <a:gd name="T29" fmla="*/ 0 h 18"/>
                <a:gd name="T30" fmla="*/ 7 w 18"/>
                <a:gd name="T31" fmla="*/ 0 h 18"/>
                <a:gd name="T32" fmla="*/ 5 w 18"/>
                <a:gd name="T33" fmla="*/ 0 h 18"/>
                <a:gd name="T34" fmla="*/ 3 w 18"/>
                <a:gd name="T35" fmla="*/ 2 h 18"/>
                <a:gd name="T36" fmla="*/ 0 w 18"/>
                <a:gd name="T37" fmla="*/ 7 h 18"/>
                <a:gd name="T38" fmla="*/ 0 w 18"/>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18">
                  <a:moveTo>
                    <a:pt x="0" y="9"/>
                  </a:moveTo>
                  <a:lnTo>
                    <a:pt x="0" y="9"/>
                  </a:lnTo>
                  <a:lnTo>
                    <a:pt x="3" y="13"/>
                  </a:lnTo>
                  <a:lnTo>
                    <a:pt x="5" y="16"/>
                  </a:lnTo>
                  <a:lnTo>
                    <a:pt x="7" y="18"/>
                  </a:lnTo>
                  <a:lnTo>
                    <a:pt x="12" y="18"/>
                  </a:lnTo>
                  <a:lnTo>
                    <a:pt x="14" y="18"/>
                  </a:lnTo>
                  <a:lnTo>
                    <a:pt x="18" y="16"/>
                  </a:lnTo>
                  <a:lnTo>
                    <a:pt x="18" y="13"/>
                  </a:lnTo>
                  <a:lnTo>
                    <a:pt x="18" y="9"/>
                  </a:lnTo>
                  <a:lnTo>
                    <a:pt x="14" y="2"/>
                  </a:lnTo>
                  <a:lnTo>
                    <a:pt x="12" y="0"/>
                  </a:lnTo>
                  <a:lnTo>
                    <a:pt x="7" y="0"/>
                  </a:lnTo>
                  <a:lnTo>
                    <a:pt x="5" y="0"/>
                  </a:lnTo>
                  <a:lnTo>
                    <a:pt x="3"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5" name="Freeform 3102">
              <a:extLst>
                <a:ext uri="{FF2B5EF4-FFF2-40B4-BE49-F238E27FC236}">
                  <a16:creationId xmlns:a16="http://schemas.microsoft.com/office/drawing/2014/main" xmlns="" id="{911C9731-CC07-7F4A-A103-3BAB9EE7709B}"/>
                </a:ext>
              </a:extLst>
            </p:cNvPr>
            <p:cNvSpPr>
              <a:spLocks/>
            </p:cNvSpPr>
            <p:nvPr/>
          </p:nvSpPr>
          <p:spPr bwMode="auto">
            <a:xfrm>
              <a:off x="3303" y="3044"/>
              <a:ext cx="18" cy="20"/>
            </a:xfrm>
            <a:custGeom>
              <a:avLst/>
              <a:gdLst>
                <a:gd name="T0" fmla="*/ 0 w 18"/>
                <a:gd name="T1" fmla="*/ 11 h 20"/>
                <a:gd name="T2" fmla="*/ 0 w 18"/>
                <a:gd name="T3" fmla="*/ 11 h 20"/>
                <a:gd name="T4" fmla="*/ 2 w 18"/>
                <a:gd name="T5" fmla="*/ 13 h 20"/>
                <a:gd name="T6" fmla="*/ 5 w 18"/>
                <a:gd name="T7" fmla="*/ 16 h 20"/>
                <a:gd name="T8" fmla="*/ 7 w 18"/>
                <a:gd name="T9" fmla="*/ 18 h 20"/>
                <a:gd name="T10" fmla="*/ 12 w 18"/>
                <a:gd name="T11" fmla="*/ 20 h 20"/>
                <a:gd name="T12" fmla="*/ 12 w 18"/>
                <a:gd name="T13" fmla="*/ 20 h 20"/>
                <a:gd name="T14" fmla="*/ 14 w 18"/>
                <a:gd name="T15" fmla="*/ 18 h 20"/>
                <a:gd name="T16" fmla="*/ 16 w 18"/>
                <a:gd name="T17" fmla="*/ 16 h 20"/>
                <a:gd name="T18" fmla="*/ 18 w 18"/>
                <a:gd name="T19" fmla="*/ 13 h 20"/>
                <a:gd name="T20" fmla="*/ 18 w 18"/>
                <a:gd name="T21" fmla="*/ 9 h 20"/>
                <a:gd name="T22" fmla="*/ 18 w 18"/>
                <a:gd name="T23" fmla="*/ 9 h 20"/>
                <a:gd name="T24" fmla="*/ 14 w 18"/>
                <a:gd name="T25" fmla="*/ 2 h 20"/>
                <a:gd name="T26" fmla="*/ 12 w 18"/>
                <a:gd name="T27" fmla="*/ 2 h 20"/>
                <a:gd name="T28" fmla="*/ 7 w 18"/>
                <a:gd name="T29" fmla="*/ 0 h 20"/>
                <a:gd name="T30" fmla="*/ 7 w 18"/>
                <a:gd name="T31" fmla="*/ 0 h 20"/>
                <a:gd name="T32" fmla="*/ 5 w 18"/>
                <a:gd name="T33" fmla="*/ 2 h 20"/>
                <a:gd name="T34" fmla="*/ 2 w 18"/>
                <a:gd name="T35" fmla="*/ 4 h 20"/>
                <a:gd name="T36" fmla="*/ 0 w 18"/>
                <a:gd name="T37" fmla="*/ 7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2" y="13"/>
                  </a:lnTo>
                  <a:lnTo>
                    <a:pt x="5" y="16"/>
                  </a:lnTo>
                  <a:lnTo>
                    <a:pt x="7" y="18"/>
                  </a:lnTo>
                  <a:lnTo>
                    <a:pt x="12" y="20"/>
                  </a:lnTo>
                  <a:lnTo>
                    <a:pt x="14" y="18"/>
                  </a:lnTo>
                  <a:lnTo>
                    <a:pt x="16" y="16"/>
                  </a:lnTo>
                  <a:lnTo>
                    <a:pt x="18" y="13"/>
                  </a:lnTo>
                  <a:lnTo>
                    <a:pt x="18" y="9"/>
                  </a:lnTo>
                  <a:lnTo>
                    <a:pt x="14" y="2"/>
                  </a:lnTo>
                  <a:lnTo>
                    <a:pt x="12" y="2"/>
                  </a:lnTo>
                  <a:lnTo>
                    <a:pt x="7" y="0"/>
                  </a:lnTo>
                  <a:lnTo>
                    <a:pt x="5"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6" name="Freeform 3103">
              <a:extLst>
                <a:ext uri="{FF2B5EF4-FFF2-40B4-BE49-F238E27FC236}">
                  <a16:creationId xmlns:a16="http://schemas.microsoft.com/office/drawing/2014/main" xmlns="" id="{C5E0A57A-CB9F-F544-BDD6-2C4E9897FF90}"/>
                </a:ext>
              </a:extLst>
            </p:cNvPr>
            <p:cNvSpPr>
              <a:spLocks/>
            </p:cNvSpPr>
            <p:nvPr/>
          </p:nvSpPr>
          <p:spPr bwMode="auto">
            <a:xfrm>
              <a:off x="3303" y="3044"/>
              <a:ext cx="18" cy="20"/>
            </a:xfrm>
            <a:custGeom>
              <a:avLst/>
              <a:gdLst>
                <a:gd name="T0" fmla="*/ 0 w 18"/>
                <a:gd name="T1" fmla="*/ 11 h 20"/>
                <a:gd name="T2" fmla="*/ 0 w 18"/>
                <a:gd name="T3" fmla="*/ 11 h 20"/>
                <a:gd name="T4" fmla="*/ 2 w 18"/>
                <a:gd name="T5" fmla="*/ 13 h 20"/>
                <a:gd name="T6" fmla="*/ 5 w 18"/>
                <a:gd name="T7" fmla="*/ 16 h 20"/>
                <a:gd name="T8" fmla="*/ 7 w 18"/>
                <a:gd name="T9" fmla="*/ 18 h 20"/>
                <a:gd name="T10" fmla="*/ 12 w 18"/>
                <a:gd name="T11" fmla="*/ 20 h 20"/>
                <a:gd name="T12" fmla="*/ 12 w 18"/>
                <a:gd name="T13" fmla="*/ 20 h 20"/>
                <a:gd name="T14" fmla="*/ 14 w 18"/>
                <a:gd name="T15" fmla="*/ 18 h 20"/>
                <a:gd name="T16" fmla="*/ 16 w 18"/>
                <a:gd name="T17" fmla="*/ 16 h 20"/>
                <a:gd name="T18" fmla="*/ 18 w 18"/>
                <a:gd name="T19" fmla="*/ 13 h 20"/>
                <a:gd name="T20" fmla="*/ 18 w 18"/>
                <a:gd name="T21" fmla="*/ 9 h 20"/>
                <a:gd name="T22" fmla="*/ 18 w 18"/>
                <a:gd name="T23" fmla="*/ 9 h 20"/>
                <a:gd name="T24" fmla="*/ 14 w 18"/>
                <a:gd name="T25" fmla="*/ 2 h 20"/>
                <a:gd name="T26" fmla="*/ 12 w 18"/>
                <a:gd name="T27" fmla="*/ 2 h 20"/>
                <a:gd name="T28" fmla="*/ 7 w 18"/>
                <a:gd name="T29" fmla="*/ 0 h 20"/>
                <a:gd name="T30" fmla="*/ 7 w 18"/>
                <a:gd name="T31" fmla="*/ 0 h 20"/>
                <a:gd name="T32" fmla="*/ 5 w 18"/>
                <a:gd name="T33" fmla="*/ 2 h 20"/>
                <a:gd name="T34" fmla="*/ 2 w 18"/>
                <a:gd name="T35" fmla="*/ 4 h 20"/>
                <a:gd name="T36" fmla="*/ 0 w 18"/>
                <a:gd name="T37" fmla="*/ 7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2" y="13"/>
                  </a:lnTo>
                  <a:lnTo>
                    <a:pt x="5" y="16"/>
                  </a:lnTo>
                  <a:lnTo>
                    <a:pt x="7" y="18"/>
                  </a:lnTo>
                  <a:lnTo>
                    <a:pt x="12" y="20"/>
                  </a:lnTo>
                  <a:lnTo>
                    <a:pt x="14" y="18"/>
                  </a:lnTo>
                  <a:lnTo>
                    <a:pt x="16" y="16"/>
                  </a:lnTo>
                  <a:lnTo>
                    <a:pt x="18" y="13"/>
                  </a:lnTo>
                  <a:lnTo>
                    <a:pt x="18" y="9"/>
                  </a:lnTo>
                  <a:lnTo>
                    <a:pt x="14" y="2"/>
                  </a:lnTo>
                  <a:lnTo>
                    <a:pt x="12" y="2"/>
                  </a:lnTo>
                  <a:lnTo>
                    <a:pt x="7" y="0"/>
                  </a:lnTo>
                  <a:lnTo>
                    <a:pt x="5"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7" name="Freeform 3104">
              <a:extLst>
                <a:ext uri="{FF2B5EF4-FFF2-40B4-BE49-F238E27FC236}">
                  <a16:creationId xmlns:a16="http://schemas.microsoft.com/office/drawing/2014/main" xmlns="" id="{B6808823-6761-0346-9632-B6C26FD436A5}"/>
                </a:ext>
              </a:extLst>
            </p:cNvPr>
            <p:cNvSpPr>
              <a:spLocks/>
            </p:cNvSpPr>
            <p:nvPr/>
          </p:nvSpPr>
          <p:spPr bwMode="auto">
            <a:xfrm>
              <a:off x="3285" y="3044"/>
              <a:ext cx="18" cy="20"/>
            </a:xfrm>
            <a:custGeom>
              <a:avLst/>
              <a:gdLst>
                <a:gd name="T0" fmla="*/ 0 w 18"/>
                <a:gd name="T1" fmla="*/ 11 h 20"/>
                <a:gd name="T2" fmla="*/ 0 w 18"/>
                <a:gd name="T3" fmla="*/ 11 h 20"/>
                <a:gd name="T4" fmla="*/ 2 w 18"/>
                <a:gd name="T5" fmla="*/ 13 h 20"/>
                <a:gd name="T6" fmla="*/ 5 w 18"/>
                <a:gd name="T7" fmla="*/ 18 h 20"/>
                <a:gd name="T8" fmla="*/ 7 w 18"/>
                <a:gd name="T9" fmla="*/ 20 h 20"/>
                <a:gd name="T10" fmla="*/ 11 w 18"/>
                <a:gd name="T11" fmla="*/ 20 h 20"/>
                <a:gd name="T12" fmla="*/ 11 w 18"/>
                <a:gd name="T13" fmla="*/ 20 h 20"/>
                <a:gd name="T14" fmla="*/ 14 w 18"/>
                <a:gd name="T15" fmla="*/ 18 h 20"/>
                <a:gd name="T16" fmla="*/ 16 w 18"/>
                <a:gd name="T17" fmla="*/ 18 h 20"/>
                <a:gd name="T18" fmla="*/ 18 w 18"/>
                <a:gd name="T19" fmla="*/ 13 h 20"/>
                <a:gd name="T20" fmla="*/ 18 w 18"/>
                <a:gd name="T21" fmla="*/ 11 h 20"/>
                <a:gd name="T22" fmla="*/ 18 w 18"/>
                <a:gd name="T23" fmla="*/ 11 h 20"/>
                <a:gd name="T24" fmla="*/ 16 w 18"/>
                <a:gd name="T25" fmla="*/ 4 h 20"/>
                <a:gd name="T26" fmla="*/ 11 w 18"/>
                <a:gd name="T27" fmla="*/ 2 h 20"/>
                <a:gd name="T28" fmla="*/ 9 w 18"/>
                <a:gd name="T29" fmla="*/ 0 h 20"/>
                <a:gd name="T30" fmla="*/ 9 w 18"/>
                <a:gd name="T31" fmla="*/ 0 h 20"/>
                <a:gd name="T32" fmla="*/ 5 w 18"/>
                <a:gd name="T33" fmla="*/ 2 h 20"/>
                <a:gd name="T34" fmla="*/ 2 w 18"/>
                <a:gd name="T35" fmla="*/ 4 h 20"/>
                <a:gd name="T36" fmla="*/ 0 w 18"/>
                <a:gd name="T37" fmla="*/ 7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2" y="13"/>
                  </a:lnTo>
                  <a:lnTo>
                    <a:pt x="5" y="18"/>
                  </a:lnTo>
                  <a:lnTo>
                    <a:pt x="7" y="20"/>
                  </a:lnTo>
                  <a:lnTo>
                    <a:pt x="11" y="20"/>
                  </a:lnTo>
                  <a:lnTo>
                    <a:pt x="14" y="18"/>
                  </a:lnTo>
                  <a:lnTo>
                    <a:pt x="16" y="18"/>
                  </a:lnTo>
                  <a:lnTo>
                    <a:pt x="18" y="13"/>
                  </a:lnTo>
                  <a:lnTo>
                    <a:pt x="18" y="11"/>
                  </a:lnTo>
                  <a:lnTo>
                    <a:pt x="16" y="4"/>
                  </a:lnTo>
                  <a:lnTo>
                    <a:pt x="11" y="2"/>
                  </a:lnTo>
                  <a:lnTo>
                    <a:pt x="9" y="0"/>
                  </a:lnTo>
                  <a:lnTo>
                    <a:pt x="5" y="2"/>
                  </a:lnTo>
                  <a:lnTo>
                    <a:pt x="2" y="4"/>
                  </a:lnTo>
                  <a:lnTo>
                    <a:pt x="0" y="7"/>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8" name="Freeform 3105">
              <a:extLst>
                <a:ext uri="{FF2B5EF4-FFF2-40B4-BE49-F238E27FC236}">
                  <a16:creationId xmlns:a16="http://schemas.microsoft.com/office/drawing/2014/main" xmlns="" id="{FAB7AF32-79C1-644A-BA4E-2B45846D608E}"/>
                </a:ext>
              </a:extLst>
            </p:cNvPr>
            <p:cNvSpPr>
              <a:spLocks/>
            </p:cNvSpPr>
            <p:nvPr/>
          </p:nvSpPr>
          <p:spPr bwMode="auto">
            <a:xfrm>
              <a:off x="3285" y="3044"/>
              <a:ext cx="18" cy="20"/>
            </a:xfrm>
            <a:custGeom>
              <a:avLst/>
              <a:gdLst>
                <a:gd name="T0" fmla="*/ 0 w 18"/>
                <a:gd name="T1" fmla="*/ 11 h 20"/>
                <a:gd name="T2" fmla="*/ 0 w 18"/>
                <a:gd name="T3" fmla="*/ 11 h 20"/>
                <a:gd name="T4" fmla="*/ 2 w 18"/>
                <a:gd name="T5" fmla="*/ 13 h 20"/>
                <a:gd name="T6" fmla="*/ 5 w 18"/>
                <a:gd name="T7" fmla="*/ 18 h 20"/>
                <a:gd name="T8" fmla="*/ 7 w 18"/>
                <a:gd name="T9" fmla="*/ 20 h 20"/>
                <a:gd name="T10" fmla="*/ 11 w 18"/>
                <a:gd name="T11" fmla="*/ 20 h 20"/>
                <a:gd name="T12" fmla="*/ 11 w 18"/>
                <a:gd name="T13" fmla="*/ 20 h 20"/>
                <a:gd name="T14" fmla="*/ 14 w 18"/>
                <a:gd name="T15" fmla="*/ 18 h 20"/>
                <a:gd name="T16" fmla="*/ 16 w 18"/>
                <a:gd name="T17" fmla="*/ 18 h 20"/>
                <a:gd name="T18" fmla="*/ 18 w 18"/>
                <a:gd name="T19" fmla="*/ 13 h 20"/>
                <a:gd name="T20" fmla="*/ 18 w 18"/>
                <a:gd name="T21" fmla="*/ 11 h 20"/>
                <a:gd name="T22" fmla="*/ 18 w 18"/>
                <a:gd name="T23" fmla="*/ 11 h 20"/>
                <a:gd name="T24" fmla="*/ 16 w 18"/>
                <a:gd name="T25" fmla="*/ 4 h 20"/>
                <a:gd name="T26" fmla="*/ 11 w 18"/>
                <a:gd name="T27" fmla="*/ 2 h 20"/>
                <a:gd name="T28" fmla="*/ 9 w 18"/>
                <a:gd name="T29" fmla="*/ 0 h 20"/>
                <a:gd name="T30" fmla="*/ 9 w 18"/>
                <a:gd name="T31" fmla="*/ 0 h 20"/>
                <a:gd name="T32" fmla="*/ 5 w 18"/>
                <a:gd name="T33" fmla="*/ 2 h 20"/>
                <a:gd name="T34" fmla="*/ 2 w 18"/>
                <a:gd name="T35" fmla="*/ 4 h 20"/>
                <a:gd name="T36" fmla="*/ 0 w 18"/>
                <a:gd name="T37" fmla="*/ 7 h 20"/>
                <a:gd name="T38" fmla="*/ 0 w 18"/>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 h="20">
                  <a:moveTo>
                    <a:pt x="0" y="11"/>
                  </a:moveTo>
                  <a:lnTo>
                    <a:pt x="0" y="11"/>
                  </a:lnTo>
                  <a:lnTo>
                    <a:pt x="2" y="13"/>
                  </a:lnTo>
                  <a:lnTo>
                    <a:pt x="5" y="18"/>
                  </a:lnTo>
                  <a:lnTo>
                    <a:pt x="7" y="20"/>
                  </a:lnTo>
                  <a:lnTo>
                    <a:pt x="11" y="20"/>
                  </a:lnTo>
                  <a:lnTo>
                    <a:pt x="14" y="18"/>
                  </a:lnTo>
                  <a:lnTo>
                    <a:pt x="16" y="18"/>
                  </a:lnTo>
                  <a:lnTo>
                    <a:pt x="18" y="13"/>
                  </a:lnTo>
                  <a:lnTo>
                    <a:pt x="18" y="11"/>
                  </a:lnTo>
                  <a:lnTo>
                    <a:pt x="16" y="4"/>
                  </a:lnTo>
                  <a:lnTo>
                    <a:pt x="11" y="2"/>
                  </a:lnTo>
                  <a:lnTo>
                    <a:pt x="9" y="0"/>
                  </a:lnTo>
                  <a:lnTo>
                    <a:pt x="5" y="2"/>
                  </a:lnTo>
                  <a:lnTo>
                    <a:pt x="2" y="4"/>
                  </a:lnTo>
                  <a:lnTo>
                    <a:pt x="0" y="7"/>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89" name="Freeform 3106">
              <a:extLst>
                <a:ext uri="{FF2B5EF4-FFF2-40B4-BE49-F238E27FC236}">
                  <a16:creationId xmlns:a16="http://schemas.microsoft.com/office/drawing/2014/main" xmlns="" id="{2DE1F96B-7C1C-3140-8D4A-4FB7BC1D868A}"/>
                </a:ext>
              </a:extLst>
            </p:cNvPr>
            <p:cNvSpPr>
              <a:spLocks/>
            </p:cNvSpPr>
            <p:nvPr/>
          </p:nvSpPr>
          <p:spPr bwMode="auto">
            <a:xfrm>
              <a:off x="3269" y="3046"/>
              <a:ext cx="16" cy="18"/>
            </a:xfrm>
            <a:custGeom>
              <a:avLst/>
              <a:gdLst>
                <a:gd name="T0" fmla="*/ 0 w 16"/>
                <a:gd name="T1" fmla="*/ 9 h 18"/>
                <a:gd name="T2" fmla="*/ 0 w 16"/>
                <a:gd name="T3" fmla="*/ 9 h 18"/>
                <a:gd name="T4" fmla="*/ 0 w 16"/>
                <a:gd name="T5" fmla="*/ 11 h 18"/>
                <a:gd name="T6" fmla="*/ 3 w 16"/>
                <a:gd name="T7" fmla="*/ 16 h 18"/>
                <a:gd name="T8" fmla="*/ 5 w 16"/>
                <a:gd name="T9" fmla="*/ 18 h 18"/>
                <a:gd name="T10" fmla="*/ 9 w 16"/>
                <a:gd name="T11" fmla="*/ 18 h 18"/>
                <a:gd name="T12" fmla="*/ 9 w 16"/>
                <a:gd name="T13" fmla="*/ 18 h 18"/>
                <a:gd name="T14" fmla="*/ 12 w 16"/>
                <a:gd name="T15" fmla="*/ 18 h 18"/>
                <a:gd name="T16" fmla="*/ 14 w 16"/>
                <a:gd name="T17" fmla="*/ 16 h 18"/>
                <a:gd name="T18" fmla="*/ 16 w 16"/>
                <a:gd name="T19" fmla="*/ 11 h 18"/>
                <a:gd name="T20" fmla="*/ 16 w 16"/>
                <a:gd name="T21" fmla="*/ 9 h 18"/>
                <a:gd name="T22" fmla="*/ 16 w 16"/>
                <a:gd name="T23" fmla="*/ 9 h 18"/>
                <a:gd name="T24" fmla="*/ 14 w 16"/>
                <a:gd name="T25" fmla="*/ 2 h 18"/>
                <a:gd name="T26" fmla="*/ 12 w 16"/>
                <a:gd name="T27" fmla="*/ 0 h 18"/>
                <a:gd name="T28" fmla="*/ 7 w 16"/>
                <a:gd name="T29" fmla="*/ 0 h 18"/>
                <a:gd name="T30" fmla="*/ 7 w 16"/>
                <a:gd name="T31" fmla="*/ 0 h 18"/>
                <a:gd name="T32" fmla="*/ 5 w 16"/>
                <a:gd name="T33" fmla="*/ 0 h 18"/>
                <a:gd name="T34" fmla="*/ 3 w 16"/>
                <a:gd name="T35" fmla="*/ 2 h 18"/>
                <a:gd name="T36" fmla="*/ 0 w 16"/>
                <a:gd name="T37" fmla="*/ 5 h 18"/>
                <a:gd name="T38" fmla="*/ 0 w 16"/>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18">
                  <a:moveTo>
                    <a:pt x="0" y="9"/>
                  </a:moveTo>
                  <a:lnTo>
                    <a:pt x="0" y="9"/>
                  </a:lnTo>
                  <a:lnTo>
                    <a:pt x="0" y="11"/>
                  </a:lnTo>
                  <a:lnTo>
                    <a:pt x="3" y="16"/>
                  </a:lnTo>
                  <a:lnTo>
                    <a:pt x="5" y="18"/>
                  </a:lnTo>
                  <a:lnTo>
                    <a:pt x="9" y="18"/>
                  </a:lnTo>
                  <a:lnTo>
                    <a:pt x="12" y="18"/>
                  </a:lnTo>
                  <a:lnTo>
                    <a:pt x="14" y="16"/>
                  </a:lnTo>
                  <a:lnTo>
                    <a:pt x="16" y="11"/>
                  </a:lnTo>
                  <a:lnTo>
                    <a:pt x="16" y="9"/>
                  </a:lnTo>
                  <a:lnTo>
                    <a:pt x="14" y="2"/>
                  </a:lnTo>
                  <a:lnTo>
                    <a:pt x="12" y="0"/>
                  </a:lnTo>
                  <a:lnTo>
                    <a:pt x="7" y="0"/>
                  </a:lnTo>
                  <a:lnTo>
                    <a:pt x="5" y="0"/>
                  </a:lnTo>
                  <a:lnTo>
                    <a:pt x="3"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0" name="Freeform 3107">
              <a:extLst>
                <a:ext uri="{FF2B5EF4-FFF2-40B4-BE49-F238E27FC236}">
                  <a16:creationId xmlns:a16="http://schemas.microsoft.com/office/drawing/2014/main" xmlns="" id="{5BEF1F99-AD74-D346-9910-3F56F6CACD12}"/>
                </a:ext>
              </a:extLst>
            </p:cNvPr>
            <p:cNvSpPr>
              <a:spLocks/>
            </p:cNvSpPr>
            <p:nvPr/>
          </p:nvSpPr>
          <p:spPr bwMode="auto">
            <a:xfrm>
              <a:off x="3269" y="3046"/>
              <a:ext cx="16" cy="18"/>
            </a:xfrm>
            <a:custGeom>
              <a:avLst/>
              <a:gdLst>
                <a:gd name="T0" fmla="*/ 0 w 16"/>
                <a:gd name="T1" fmla="*/ 9 h 18"/>
                <a:gd name="T2" fmla="*/ 0 w 16"/>
                <a:gd name="T3" fmla="*/ 9 h 18"/>
                <a:gd name="T4" fmla="*/ 0 w 16"/>
                <a:gd name="T5" fmla="*/ 11 h 18"/>
                <a:gd name="T6" fmla="*/ 3 w 16"/>
                <a:gd name="T7" fmla="*/ 16 h 18"/>
                <a:gd name="T8" fmla="*/ 5 w 16"/>
                <a:gd name="T9" fmla="*/ 18 h 18"/>
                <a:gd name="T10" fmla="*/ 9 w 16"/>
                <a:gd name="T11" fmla="*/ 18 h 18"/>
                <a:gd name="T12" fmla="*/ 9 w 16"/>
                <a:gd name="T13" fmla="*/ 18 h 18"/>
                <a:gd name="T14" fmla="*/ 12 w 16"/>
                <a:gd name="T15" fmla="*/ 18 h 18"/>
                <a:gd name="T16" fmla="*/ 14 w 16"/>
                <a:gd name="T17" fmla="*/ 16 h 18"/>
                <a:gd name="T18" fmla="*/ 16 w 16"/>
                <a:gd name="T19" fmla="*/ 11 h 18"/>
                <a:gd name="T20" fmla="*/ 16 w 16"/>
                <a:gd name="T21" fmla="*/ 9 h 18"/>
                <a:gd name="T22" fmla="*/ 16 w 16"/>
                <a:gd name="T23" fmla="*/ 9 h 18"/>
                <a:gd name="T24" fmla="*/ 14 w 16"/>
                <a:gd name="T25" fmla="*/ 2 h 18"/>
                <a:gd name="T26" fmla="*/ 12 w 16"/>
                <a:gd name="T27" fmla="*/ 0 h 18"/>
                <a:gd name="T28" fmla="*/ 7 w 16"/>
                <a:gd name="T29" fmla="*/ 0 h 18"/>
                <a:gd name="T30" fmla="*/ 7 w 16"/>
                <a:gd name="T31" fmla="*/ 0 h 18"/>
                <a:gd name="T32" fmla="*/ 5 w 16"/>
                <a:gd name="T33" fmla="*/ 0 h 18"/>
                <a:gd name="T34" fmla="*/ 3 w 16"/>
                <a:gd name="T35" fmla="*/ 2 h 18"/>
                <a:gd name="T36" fmla="*/ 0 w 16"/>
                <a:gd name="T37" fmla="*/ 5 h 18"/>
                <a:gd name="T38" fmla="*/ 0 w 16"/>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18">
                  <a:moveTo>
                    <a:pt x="0" y="9"/>
                  </a:moveTo>
                  <a:lnTo>
                    <a:pt x="0" y="9"/>
                  </a:lnTo>
                  <a:lnTo>
                    <a:pt x="0" y="11"/>
                  </a:lnTo>
                  <a:lnTo>
                    <a:pt x="3" y="16"/>
                  </a:lnTo>
                  <a:lnTo>
                    <a:pt x="5" y="18"/>
                  </a:lnTo>
                  <a:lnTo>
                    <a:pt x="9" y="18"/>
                  </a:lnTo>
                  <a:lnTo>
                    <a:pt x="12" y="18"/>
                  </a:lnTo>
                  <a:lnTo>
                    <a:pt x="14" y="16"/>
                  </a:lnTo>
                  <a:lnTo>
                    <a:pt x="16" y="11"/>
                  </a:lnTo>
                  <a:lnTo>
                    <a:pt x="16" y="9"/>
                  </a:lnTo>
                  <a:lnTo>
                    <a:pt x="14" y="2"/>
                  </a:lnTo>
                  <a:lnTo>
                    <a:pt x="12" y="0"/>
                  </a:lnTo>
                  <a:lnTo>
                    <a:pt x="7" y="0"/>
                  </a:lnTo>
                  <a:lnTo>
                    <a:pt x="5" y="0"/>
                  </a:lnTo>
                  <a:lnTo>
                    <a:pt x="3"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1" name="Freeform 3108">
              <a:extLst>
                <a:ext uri="{FF2B5EF4-FFF2-40B4-BE49-F238E27FC236}">
                  <a16:creationId xmlns:a16="http://schemas.microsoft.com/office/drawing/2014/main" xmlns="" id="{EBFD60D0-B95C-4847-AA83-B581A3E409D9}"/>
                </a:ext>
              </a:extLst>
            </p:cNvPr>
            <p:cNvSpPr>
              <a:spLocks/>
            </p:cNvSpPr>
            <p:nvPr/>
          </p:nvSpPr>
          <p:spPr bwMode="auto">
            <a:xfrm>
              <a:off x="3251" y="3046"/>
              <a:ext cx="18" cy="18"/>
            </a:xfrm>
            <a:custGeom>
              <a:avLst/>
              <a:gdLst>
                <a:gd name="T0" fmla="*/ 0 w 18"/>
                <a:gd name="T1" fmla="*/ 9 h 18"/>
                <a:gd name="T2" fmla="*/ 0 w 18"/>
                <a:gd name="T3" fmla="*/ 9 h 18"/>
                <a:gd name="T4" fmla="*/ 0 w 18"/>
                <a:gd name="T5" fmla="*/ 14 h 18"/>
                <a:gd name="T6" fmla="*/ 3 w 18"/>
                <a:gd name="T7" fmla="*/ 16 h 18"/>
                <a:gd name="T8" fmla="*/ 5 w 18"/>
                <a:gd name="T9" fmla="*/ 18 h 18"/>
                <a:gd name="T10" fmla="*/ 9 w 18"/>
                <a:gd name="T11" fmla="*/ 18 h 18"/>
                <a:gd name="T12" fmla="*/ 9 w 18"/>
                <a:gd name="T13" fmla="*/ 18 h 18"/>
                <a:gd name="T14" fmla="*/ 12 w 18"/>
                <a:gd name="T15" fmla="*/ 18 h 18"/>
                <a:gd name="T16" fmla="*/ 16 w 18"/>
                <a:gd name="T17" fmla="*/ 16 h 18"/>
                <a:gd name="T18" fmla="*/ 16 w 18"/>
                <a:gd name="T19" fmla="*/ 11 h 18"/>
                <a:gd name="T20" fmla="*/ 18 w 18"/>
                <a:gd name="T21" fmla="*/ 9 h 18"/>
                <a:gd name="T22" fmla="*/ 18 w 18"/>
                <a:gd name="T23" fmla="*/ 9 h 18"/>
                <a:gd name="T24" fmla="*/ 14 w 18"/>
                <a:gd name="T25" fmla="*/ 2 h 18"/>
                <a:gd name="T26" fmla="*/ 12 w 18"/>
                <a:gd name="T27" fmla="*/ 0 h 18"/>
                <a:gd name="T28" fmla="*/ 9 w 18"/>
                <a:gd name="T29" fmla="*/ 0 h 18"/>
                <a:gd name="T30" fmla="*/ 9 w 18"/>
                <a:gd name="T31" fmla="*/ 0 h 18"/>
                <a:gd name="T32" fmla="*/ 5 w 18"/>
                <a:gd name="T33" fmla="*/ 0 h 18"/>
                <a:gd name="T34" fmla="*/ 3 w 18"/>
                <a:gd name="T35" fmla="*/ 2 h 18"/>
                <a:gd name="T36" fmla="*/ 0 w 1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18">
                  <a:moveTo>
                    <a:pt x="0" y="9"/>
                  </a:moveTo>
                  <a:lnTo>
                    <a:pt x="0" y="9"/>
                  </a:lnTo>
                  <a:lnTo>
                    <a:pt x="0" y="14"/>
                  </a:lnTo>
                  <a:lnTo>
                    <a:pt x="3" y="16"/>
                  </a:lnTo>
                  <a:lnTo>
                    <a:pt x="5" y="18"/>
                  </a:lnTo>
                  <a:lnTo>
                    <a:pt x="9" y="18"/>
                  </a:lnTo>
                  <a:lnTo>
                    <a:pt x="12" y="18"/>
                  </a:lnTo>
                  <a:lnTo>
                    <a:pt x="16" y="16"/>
                  </a:lnTo>
                  <a:lnTo>
                    <a:pt x="16" y="11"/>
                  </a:lnTo>
                  <a:lnTo>
                    <a:pt x="18" y="9"/>
                  </a:lnTo>
                  <a:lnTo>
                    <a:pt x="14" y="2"/>
                  </a:lnTo>
                  <a:lnTo>
                    <a:pt x="12" y="0"/>
                  </a:lnTo>
                  <a:lnTo>
                    <a:pt x="9" y="0"/>
                  </a:lnTo>
                  <a:lnTo>
                    <a:pt x="5"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2" name="Freeform 3109">
              <a:extLst>
                <a:ext uri="{FF2B5EF4-FFF2-40B4-BE49-F238E27FC236}">
                  <a16:creationId xmlns:a16="http://schemas.microsoft.com/office/drawing/2014/main" xmlns="" id="{3CDF3E1D-9463-0E47-B9D9-D43DF0FCEF56}"/>
                </a:ext>
              </a:extLst>
            </p:cNvPr>
            <p:cNvSpPr>
              <a:spLocks/>
            </p:cNvSpPr>
            <p:nvPr/>
          </p:nvSpPr>
          <p:spPr bwMode="auto">
            <a:xfrm>
              <a:off x="3251" y="3046"/>
              <a:ext cx="18" cy="18"/>
            </a:xfrm>
            <a:custGeom>
              <a:avLst/>
              <a:gdLst>
                <a:gd name="T0" fmla="*/ 0 w 18"/>
                <a:gd name="T1" fmla="*/ 9 h 18"/>
                <a:gd name="T2" fmla="*/ 0 w 18"/>
                <a:gd name="T3" fmla="*/ 9 h 18"/>
                <a:gd name="T4" fmla="*/ 0 w 18"/>
                <a:gd name="T5" fmla="*/ 14 h 18"/>
                <a:gd name="T6" fmla="*/ 3 w 18"/>
                <a:gd name="T7" fmla="*/ 16 h 18"/>
                <a:gd name="T8" fmla="*/ 5 w 18"/>
                <a:gd name="T9" fmla="*/ 18 h 18"/>
                <a:gd name="T10" fmla="*/ 9 w 18"/>
                <a:gd name="T11" fmla="*/ 18 h 18"/>
                <a:gd name="T12" fmla="*/ 9 w 18"/>
                <a:gd name="T13" fmla="*/ 18 h 18"/>
                <a:gd name="T14" fmla="*/ 12 w 18"/>
                <a:gd name="T15" fmla="*/ 18 h 18"/>
                <a:gd name="T16" fmla="*/ 16 w 18"/>
                <a:gd name="T17" fmla="*/ 16 h 18"/>
                <a:gd name="T18" fmla="*/ 16 w 18"/>
                <a:gd name="T19" fmla="*/ 11 h 18"/>
                <a:gd name="T20" fmla="*/ 18 w 18"/>
                <a:gd name="T21" fmla="*/ 9 h 18"/>
                <a:gd name="T22" fmla="*/ 18 w 18"/>
                <a:gd name="T23" fmla="*/ 9 h 18"/>
                <a:gd name="T24" fmla="*/ 14 w 18"/>
                <a:gd name="T25" fmla="*/ 2 h 18"/>
                <a:gd name="T26" fmla="*/ 12 w 18"/>
                <a:gd name="T27" fmla="*/ 0 h 18"/>
                <a:gd name="T28" fmla="*/ 9 w 18"/>
                <a:gd name="T29" fmla="*/ 0 h 18"/>
                <a:gd name="T30" fmla="*/ 9 w 18"/>
                <a:gd name="T31" fmla="*/ 0 h 18"/>
                <a:gd name="T32" fmla="*/ 5 w 18"/>
                <a:gd name="T33" fmla="*/ 0 h 18"/>
                <a:gd name="T34" fmla="*/ 3 w 18"/>
                <a:gd name="T35" fmla="*/ 2 h 18"/>
                <a:gd name="T36" fmla="*/ 0 w 1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18">
                  <a:moveTo>
                    <a:pt x="0" y="9"/>
                  </a:moveTo>
                  <a:lnTo>
                    <a:pt x="0" y="9"/>
                  </a:lnTo>
                  <a:lnTo>
                    <a:pt x="0" y="14"/>
                  </a:lnTo>
                  <a:lnTo>
                    <a:pt x="3" y="16"/>
                  </a:lnTo>
                  <a:lnTo>
                    <a:pt x="5" y="18"/>
                  </a:lnTo>
                  <a:lnTo>
                    <a:pt x="9" y="18"/>
                  </a:lnTo>
                  <a:lnTo>
                    <a:pt x="12" y="18"/>
                  </a:lnTo>
                  <a:lnTo>
                    <a:pt x="16" y="16"/>
                  </a:lnTo>
                  <a:lnTo>
                    <a:pt x="16" y="11"/>
                  </a:lnTo>
                  <a:lnTo>
                    <a:pt x="18" y="9"/>
                  </a:lnTo>
                  <a:lnTo>
                    <a:pt x="14" y="2"/>
                  </a:lnTo>
                  <a:lnTo>
                    <a:pt x="12" y="0"/>
                  </a:lnTo>
                  <a:lnTo>
                    <a:pt x="9" y="0"/>
                  </a:lnTo>
                  <a:lnTo>
                    <a:pt x="5"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3" name="Freeform 3110">
              <a:extLst>
                <a:ext uri="{FF2B5EF4-FFF2-40B4-BE49-F238E27FC236}">
                  <a16:creationId xmlns:a16="http://schemas.microsoft.com/office/drawing/2014/main" xmlns="" id="{5FB4F6BD-F083-8045-8A04-F8C97BC084B6}"/>
                </a:ext>
              </a:extLst>
            </p:cNvPr>
            <p:cNvSpPr>
              <a:spLocks/>
            </p:cNvSpPr>
            <p:nvPr/>
          </p:nvSpPr>
          <p:spPr bwMode="auto">
            <a:xfrm>
              <a:off x="3236" y="3046"/>
              <a:ext cx="15" cy="18"/>
            </a:xfrm>
            <a:custGeom>
              <a:avLst/>
              <a:gdLst>
                <a:gd name="T0" fmla="*/ 0 w 15"/>
                <a:gd name="T1" fmla="*/ 9 h 18"/>
                <a:gd name="T2" fmla="*/ 0 w 15"/>
                <a:gd name="T3" fmla="*/ 9 h 18"/>
                <a:gd name="T4" fmla="*/ 0 w 15"/>
                <a:gd name="T5" fmla="*/ 14 h 18"/>
                <a:gd name="T6" fmla="*/ 0 w 15"/>
                <a:gd name="T7" fmla="*/ 16 h 18"/>
                <a:gd name="T8" fmla="*/ 4 w 15"/>
                <a:gd name="T9" fmla="*/ 18 h 18"/>
                <a:gd name="T10" fmla="*/ 6 w 15"/>
                <a:gd name="T11" fmla="*/ 18 h 18"/>
                <a:gd name="T12" fmla="*/ 6 w 15"/>
                <a:gd name="T13" fmla="*/ 18 h 18"/>
                <a:gd name="T14" fmla="*/ 11 w 15"/>
                <a:gd name="T15" fmla="*/ 18 h 18"/>
                <a:gd name="T16" fmla="*/ 13 w 15"/>
                <a:gd name="T17" fmla="*/ 16 h 18"/>
                <a:gd name="T18" fmla="*/ 15 w 15"/>
                <a:gd name="T19" fmla="*/ 14 h 18"/>
                <a:gd name="T20" fmla="*/ 15 w 15"/>
                <a:gd name="T21" fmla="*/ 9 h 18"/>
                <a:gd name="T22" fmla="*/ 15 w 15"/>
                <a:gd name="T23" fmla="*/ 9 h 18"/>
                <a:gd name="T24" fmla="*/ 13 w 15"/>
                <a:gd name="T25" fmla="*/ 2 h 18"/>
                <a:gd name="T26" fmla="*/ 11 w 15"/>
                <a:gd name="T27" fmla="*/ 0 h 18"/>
                <a:gd name="T28" fmla="*/ 6 w 15"/>
                <a:gd name="T29" fmla="*/ 0 h 18"/>
                <a:gd name="T30" fmla="*/ 6 w 15"/>
                <a:gd name="T31" fmla="*/ 0 h 18"/>
                <a:gd name="T32" fmla="*/ 4 w 15"/>
                <a:gd name="T33" fmla="*/ 0 h 18"/>
                <a:gd name="T34" fmla="*/ 2 w 15"/>
                <a:gd name="T35" fmla="*/ 2 h 18"/>
                <a:gd name="T36" fmla="*/ 0 w 1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18">
                  <a:moveTo>
                    <a:pt x="0" y="9"/>
                  </a:moveTo>
                  <a:lnTo>
                    <a:pt x="0" y="9"/>
                  </a:lnTo>
                  <a:lnTo>
                    <a:pt x="0" y="14"/>
                  </a:lnTo>
                  <a:lnTo>
                    <a:pt x="0" y="16"/>
                  </a:lnTo>
                  <a:lnTo>
                    <a:pt x="4" y="18"/>
                  </a:lnTo>
                  <a:lnTo>
                    <a:pt x="6" y="18"/>
                  </a:lnTo>
                  <a:lnTo>
                    <a:pt x="11" y="18"/>
                  </a:lnTo>
                  <a:lnTo>
                    <a:pt x="13" y="16"/>
                  </a:lnTo>
                  <a:lnTo>
                    <a:pt x="15" y="14"/>
                  </a:lnTo>
                  <a:lnTo>
                    <a:pt x="15" y="9"/>
                  </a:lnTo>
                  <a:lnTo>
                    <a:pt x="13" y="2"/>
                  </a:lnTo>
                  <a:lnTo>
                    <a:pt x="11" y="0"/>
                  </a:lnTo>
                  <a:lnTo>
                    <a:pt x="6"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4" name="Freeform 3111">
              <a:extLst>
                <a:ext uri="{FF2B5EF4-FFF2-40B4-BE49-F238E27FC236}">
                  <a16:creationId xmlns:a16="http://schemas.microsoft.com/office/drawing/2014/main" xmlns="" id="{9798D602-AE94-A54A-95FF-DEC2464109D6}"/>
                </a:ext>
              </a:extLst>
            </p:cNvPr>
            <p:cNvSpPr>
              <a:spLocks/>
            </p:cNvSpPr>
            <p:nvPr/>
          </p:nvSpPr>
          <p:spPr bwMode="auto">
            <a:xfrm>
              <a:off x="3236" y="3046"/>
              <a:ext cx="15" cy="18"/>
            </a:xfrm>
            <a:custGeom>
              <a:avLst/>
              <a:gdLst>
                <a:gd name="T0" fmla="*/ 0 w 15"/>
                <a:gd name="T1" fmla="*/ 9 h 18"/>
                <a:gd name="T2" fmla="*/ 0 w 15"/>
                <a:gd name="T3" fmla="*/ 9 h 18"/>
                <a:gd name="T4" fmla="*/ 0 w 15"/>
                <a:gd name="T5" fmla="*/ 14 h 18"/>
                <a:gd name="T6" fmla="*/ 0 w 15"/>
                <a:gd name="T7" fmla="*/ 16 h 18"/>
                <a:gd name="T8" fmla="*/ 4 w 15"/>
                <a:gd name="T9" fmla="*/ 18 h 18"/>
                <a:gd name="T10" fmla="*/ 6 w 15"/>
                <a:gd name="T11" fmla="*/ 18 h 18"/>
                <a:gd name="T12" fmla="*/ 6 w 15"/>
                <a:gd name="T13" fmla="*/ 18 h 18"/>
                <a:gd name="T14" fmla="*/ 11 w 15"/>
                <a:gd name="T15" fmla="*/ 18 h 18"/>
                <a:gd name="T16" fmla="*/ 13 w 15"/>
                <a:gd name="T17" fmla="*/ 16 h 18"/>
                <a:gd name="T18" fmla="*/ 15 w 15"/>
                <a:gd name="T19" fmla="*/ 14 h 18"/>
                <a:gd name="T20" fmla="*/ 15 w 15"/>
                <a:gd name="T21" fmla="*/ 9 h 18"/>
                <a:gd name="T22" fmla="*/ 15 w 15"/>
                <a:gd name="T23" fmla="*/ 9 h 18"/>
                <a:gd name="T24" fmla="*/ 13 w 15"/>
                <a:gd name="T25" fmla="*/ 2 h 18"/>
                <a:gd name="T26" fmla="*/ 11 w 15"/>
                <a:gd name="T27" fmla="*/ 0 h 18"/>
                <a:gd name="T28" fmla="*/ 6 w 15"/>
                <a:gd name="T29" fmla="*/ 0 h 18"/>
                <a:gd name="T30" fmla="*/ 6 w 15"/>
                <a:gd name="T31" fmla="*/ 0 h 18"/>
                <a:gd name="T32" fmla="*/ 4 w 15"/>
                <a:gd name="T33" fmla="*/ 0 h 18"/>
                <a:gd name="T34" fmla="*/ 2 w 15"/>
                <a:gd name="T35" fmla="*/ 2 h 18"/>
                <a:gd name="T36" fmla="*/ 0 w 1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18">
                  <a:moveTo>
                    <a:pt x="0" y="9"/>
                  </a:moveTo>
                  <a:lnTo>
                    <a:pt x="0" y="9"/>
                  </a:lnTo>
                  <a:lnTo>
                    <a:pt x="0" y="14"/>
                  </a:lnTo>
                  <a:lnTo>
                    <a:pt x="0" y="16"/>
                  </a:lnTo>
                  <a:lnTo>
                    <a:pt x="4" y="18"/>
                  </a:lnTo>
                  <a:lnTo>
                    <a:pt x="6" y="18"/>
                  </a:lnTo>
                  <a:lnTo>
                    <a:pt x="11" y="18"/>
                  </a:lnTo>
                  <a:lnTo>
                    <a:pt x="13" y="16"/>
                  </a:lnTo>
                  <a:lnTo>
                    <a:pt x="15" y="14"/>
                  </a:lnTo>
                  <a:lnTo>
                    <a:pt x="15" y="9"/>
                  </a:lnTo>
                  <a:lnTo>
                    <a:pt x="13" y="2"/>
                  </a:lnTo>
                  <a:lnTo>
                    <a:pt x="11" y="0"/>
                  </a:lnTo>
                  <a:lnTo>
                    <a:pt x="6"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5" name="Freeform 3112">
              <a:extLst>
                <a:ext uri="{FF2B5EF4-FFF2-40B4-BE49-F238E27FC236}">
                  <a16:creationId xmlns:a16="http://schemas.microsoft.com/office/drawing/2014/main" xmlns="" id="{C4C4797B-F392-8F47-9B2E-83620CDB06FF}"/>
                </a:ext>
              </a:extLst>
            </p:cNvPr>
            <p:cNvSpPr>
              <a:spLocks/>
            </p:cNvSpPr>
            <p:nvPr/>
          </p:nvSpPr>
          <p:spPr bwMode="auto">
            <a:xfrm>
              <a:off x="3218" y="3046"/>
              <a:ext cx="15" cy="18"/>
            </a:xfrm>
            <a:custGeom>
              <a:avLst/>
              <a:gdLst>
                <a:gd name="T0" fmla="*/ 0 w 15"/>
                <a:gd name="T1" fmla="*/ 9 h 18"/>
                <a:gd name="T2" fmla="*/ 0 w 15"/>
                <a:gd name="T3" fmla="*/ 9 h 18"/>
                <a:gd name="T4" fmla="*/ 0 w 15"/>
                <a:gd name="T5" fmla="*/ 14 h 18"/>
                <a:gd name="T6" fmla="*/ 2 w 15"/>
                <a:gd name="T7" fmla="*/ 16 h 18"/>
                <a:gd name="T8" fmla="*/ 4 w 15"/>
                <a:gd name="T9" fmla="*/ 18 h 18"/>
                <a:gd name="T10" fmla="*/ 6 w 15"/>
                <a:gd name="T11" fmla="*/ 18 h 18"/>
                <a:gd name="T12" fmla="*/ 6 w 15"/>
                <a:gd name="T13" fmla="*/ 18 h 18"/>
                <a:gd name="T14" fmla="*/ 11 w 15"/>
                <a:gd name="T15" fmla="*/ 18 h 18"/>
                <a:gd name="T16" fmla="*/ 13 w 15"/>
                <a:gd name="T17" fmla="*/ 16 h 18"/>
                <a:gd name="T18" fmla="*/ 15 w 15"/>
                <a:gd name="T19" fmla="*/ 9 h 18"/>
                <a:gd name="T20" fmla="*/ 15 w 15"/>
                <a:gd name="T21" fmla="*/ 9 h 18"/>
                <a:gd name="T22" fmla="*/ 15 w 15"/>
                <a:gd name="T23" fmla="*/ 5 h 18"/>
                <a:gd name="T24" fmla="*/ 15 w 15"/>
                <a:gd name="T25" fmla="*/ 2 h 18"/>
                <a:gd name="T26" fmla="*/ 11 w 15"/>
                <a:gd name="T27" fmla="*/ 0 h 18"/>
                <a:gd name="T28" fmla="*/ 9 w 15"/>
                <a:gd name="T29" fmla="*/ 0 h 18"/>
                <a:gd name="T30" fmla="*/ 9 w 15"/>
                <a:gd name="T31" fmla="*/ 0 h 18"/>
                <a:gd name="T32" fmla="*/ 6 w 15"/>
                <a:gd name="T33" fmla="*/ 0 h 18"/>
                <a:gd name="T34" fmla="*/ 2 w 15"/>
                <a:gd name="T35" fmla="*/ 2 h 18"/>
                <a:gd name="T36" fmla="*/ 0 w 1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18">
                  <a:moveTo>
                    <a:pt x="0" y="9"/>
                  </a:moveTo>
                  <a:lnTo>
                    <a:pt x="0" y="9"/>
                  </a:lnTo>
                  <a:lnTo>
                    <a:pt x="0" y="14"/>
                  </a:lnTo>
                  <a:lnTo>
                    <a:pt x="2" y="16"/>
                  </a:lnTo>
                  <a:lnTo>
                    <a:pt x="4" y="18"/>
                  </a:lnTo>
                  <a:lnTo>
                    <a:pt x="6" y="18"/>
                  </a:lnTo>
                  <a:lnTo>
                    <a:pt x="11" y="18"/>
                  </a:lnTo>
                  <a:lnTo>
                    <a:pt x="13" y="16"/>
                  </a:lnTo>
                  <a:lnTo>
                    <a:pt x="15" y="9"/>
                  </a:lnTo>
                  <a:lnTo>
                    <a:pt x="15" y="5"/>
                  </a:lnTo>
                  <a:lnTo>
                    <a:pt x="15" y="2"/>
                  </a:lnTo>
                  <a:lnTo>
                    <a:pt x="11" y="0"/>
                  </a:lnTo>
                  <a:lnTo>
                    <a:pt x="9" y="0"/>
                  </a:lnTo>
                  <a:lnTo>
                    <a:pt x="6"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6" name="Freeform 3113">
              <a:extLst>
                <a:ext uri="{FF2B5EF4-FFF2-40B4-BE49-F238E27FC236}">
                  <a16:creationId xmlns:a16="http://schemas.microsoft.com/office/drawing/2014/main" xmlns="" id="{DFB74677-D7D4-A640-9012-D921858449DE}"/>
                </a:ext>
              </a:extLst>
            </p:cNvPr>
            <p:cNvSpPr>
              <a:spLocks/>
            </p:cNvSpPr>
            <p:nvPr/>
          </p:nvSpPr>
          <p:spPr bwMode="auto">
            <a:xfrm>
              <a:off x="3218" y="3046"/>
              <a:ext cx="15" cy="18"/>
            </a:xfrm>
            <a:custGeom>
              <a:avLst/>
              <a:gdLst>
                <a:gd name="T0" fmla="*/ 0 w 15"/>
                <a:gd name="T1" fmla="*/ 9 h 18"/>
                <a:gd name="T2" fmla="*/ 0 w 15"/>
                <a:gd name="T3" fmla="*/ 9 h 18"/>
                <a:gd name="T4" fmla="*/ 0 w 15"/>
                <a:gd name="T5" fmla="*/ 14 h 18"/>
                <a:gd name="T6" fmla="*/ 2 w 15"/>
                <a:gd name="T7" fmla="*/ 16 h 18"/>
                <a:gd name="T8" fmla="*/ 4 w 15"/>
                <a:gd name="T9" fmla="*/ 18 h 18"/>
                <a:gd name="T10" fmla="*/ 6 w 15"/>
                <a:gd name="T11" fmla="*/ 18 h 18"/>
                <a:gd name="T12" fmla="*/ 6 w 15"/>
                <a:gd name="T13" fmla="*/ 18 h 18"/>
                <a:gd name="T14" fmla="*/ 11 w 15"/>
                <a:gd name="T15" fmla="*/ 18 h 18"/>
                <a:gd name="T16" fmla="*/ 13 w 15"/>
                <a:gd name="T17" fmla="*/ 16 h 18"/>
                <a:gd name="T18" fmla="*/ 15 w 15"/>
                <a:gd name="T19" fmla="*/ 9 h 18"/>
                <a:gd name="T20" fmla="*/ 15 w 15"/>
                <a:gd name="T21" fmla="*/ 9 h 18"/>
                <a:gd name="T22" fmla="*/ 15 w 15"/>
                <a:gd name="T23" fmla="*/ 5 h 18"/>
                <a:gd name="T24" fmla="*/ 15 w 15"/>
                <a:gd name="T25" fmla="*/ 2 h 18"/>
                <a:gd name="T26" fmla="*/ 11 w 15"/>
                <a:gd name="T27" fmla="*/ 0 h 18"/>
                <a:gd name="T28" fmla="*/ 9 w 15"/>
                <a:gd name="T29" fmla="*/ 0 h 18"/>
                <a:gd name="T30" fmla="*/ 9 w 15"/>
                <a:gd name="T31" fmla="*/ 0 h 18"/>
                <a:gd name="T32" fmla="*/ 6 w 15"/>
                <a:gd name="T33" fmla="*/ 0 h 18"/>
                <a:gd name="T34" fmla="*/ 2 w 15"/>
                <a:gd name="T35" fmla="*/ 2 h 18"/>
                <a:gd name="T36" fmla="*/ 0 w 1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 h="18">
                  <a:moveTo>
                    <a:pt x="0" y="9"/>
                  </a:moveTo>
                  <a:lnTo>
                    <a:pt x="0" y="9"/>
                  </a:lnTo>
                  <a:lnTo>
                    <a:pt x="0" y="14"/>
                  </a:lnTo>
                  <a:lnTo>
                    <a:pt x="2" y="16"/>
                  </a:lnTo>
                  <a:lnTo>
                    <a:pt x="4" y="18"/>
                  </a:lnTo>
                  <a:lnTo>
                    <a:pt x="6" y="18"/>
                  </a:lnTo>
                  <a:lnTo>
                    <a:pt x="11" y="18"/>
                  </a:lnTo>
                  <a:lnTo>
                    <a:pt x="13" y="16"/>
                  </a:lnTo>
                  <a:lnTo>
                    <a:pt x="15" y="9"/>
                  </a:lnTo>
                  <a:lnTo>
                    <a:pt x="15" y="5"/>
                  </a:lnTo>
                  <a:lnTo>
                    <a:pt x="15" y="2"/>
                  </a:lnTo>
                  <a:lnTo>
                    <a:pt x="11" y="0"/>
                  </a:lnTo>
                  <a:lnTo>
                    <a:pt x="9" y="0"/>
                  </a:lnTo>
                  <a:lnTo>
                    <a:pt x="6"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7" name="Freeform 3114">
              <a:extLst>
                <a:ext uri="{FF2B5EF4-FFF2-40B4-BE49-F238E27FC236}">
                  <a16:creationId xmlns:a16="http://schemas.microsoft.com/office/drawing/2014/main" xmlns="" id="{5A98F843-61B0-1844-BAE3-68BD1A612E42}"/>
                </a:ext>
              </a:extLst>
            </p:cNvPr>
            <p:cNvSpPr>
              <a:spLocks/>
            </p:cNvSpPr>
            <p:nvPr/>
          </p:nvSpPr>
          <p:spPr bwMode="auto">
            <a:xfrm>
              <a:off x="3202" y="3046"/>
              <a:ext cx="16" cy="20"/>
            </a:xfrm>
            <a:custGeom>
              <a:avLst/>
              <a:gdLst>
                <a:gd name="T0" fmla="*/ 0 w 16"/>
                <a:gd name="T1" fmla="*/ 9 h 20"/>
                <a:gd name="T2" fmla="*/ 0 w 16"/>
                <a:gd name="T3" fmla="*/ 9 h 20"/>
                <a:gd name="T4" fmla="*/ 0 w 16"/>
                <a:gd name="T5" fmla="*/ 14 h 20"/>
                <a:gd name="T6" fmla="*/ 0 w 16"/>
                <a:gd name="T7" fmla="*/ 16 h 20"/>
                <a:gd name="T8" fmla="*/ 2 w 16"/>
                <a:gd name="T9" fmla="*/ 18 h 20"/>
                <a:gd name="T10" fmla="*/ 7 w 16"/>
                <a:gd name="T11" fmla="*/ 20 h 20"/>
                <a:gd name="T12" fmla="*/ 7 w 16"/>
                <a:gd name="T13" fmla="*/ 20 h 20"/>
                <a:gd name="T14" fmla="*/ 9 w 16"/>
                <a:gd name="T15" fmla="*/ 18 h 20"/>
                <a:gd name="T16" fmla="*/ 13 w 16"/>
                <a:gd name="T17" fmla="*/ 16 h 20"/>
                <a:gd name="T18" fmla="*/ 16 w 16"/>
                <a:gd name="T19" fmla="*/ 9 h 20"/>
                <a:gd name="T20" fmla="*/ 16 w 16"/>
                <a:gd name="T21" fmla="*/ 9 h 20"/>
                <a:gd name="T22" fmla="*/ 13 w 16"/>
                <a:gd name="T23" fmla="*/ 2 h 20"/>
                <a:gd name="T24" fmla="*/ 11 w 16"/>
                <a:gd name="T25" fmla="*/ 0 h 20"/>
                <a:gd name="T26" fmla="*/ 9 w 16"/>
                <a:gd name="T27" fmla="*/ 0 h 20"/>
                <a:gd name="T28" fmla="*/ 9 w 16"/>
                <a:gd name="T29" fmla="*/ 0 h 20"/>
                <a:gd name="T30" fmla="*/ 4 w 16"/>
                <a:gd name="T31" fmla="*/ 0 h 20"/>
                <a:gd name="T32" fmla="*/ 2 w 16"/>
                <a:gd name="T33" fmla="*/ 2 h 20"/>
                <a:gd name="T34" fmla="*/ 0 w 16"/>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0">
                  <a:moveTo>
                    <a:pt x="0" y="9"/>
                  </a:moveTo>
                  <a:lnTo>
                    <a:pt x="0" y="9"/>
                  </a:lnTo>
                  <a:lnTo>
                    <a:pt x="0" y="14"/>
                  </a:lnTo>
                  <a:lnTo>
                    <a:pt x="0" y="16"/>
                  </a:lnTo>
                  <a:lnTo>
                    <a:pt x="2" y="18"/>
                  </a:lnTo>
                  <a:lnTo>
                    <a:pt x="7" y="20"/>
                  </a:lnTo>
                  <a:lnTo>
                    <a:pt x="9" y="18"/>
                  </a:lnTo>
                  <a:lnTo>
                    <a:pt x="13" y="16"/>
                  </a:lnTo>
                  <a:lnTo>
                    <a:pt x="16" y="9"/>
                  </a:lnTo>
                  <a:lnTo>
                    <a:pt x="13" y="2"/>
                  </a:lnTo>
                  <a:lnTo>
                    <a:pt x="11" y="0"/>
                  </a:lnTo>
                  <a:lnTo>
                    <a:pt x="9"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8" name="Freeform 3115">
              <a:extLst>
                <a:ext uri="{FF2B5EF4-FFF2-40B4-BE49-F238E27FC236}">
                  <a16:creationId xmlns:a16="http://schemas.microsoft.com/office/drawing/2014/main" xmlns="" id="{F40D608D-1C94-ED47-9B43-1269C3D92AF6}"/>
                </a:ext>
              </a:extLst>
            </p:cNvPr>
            <p:cNvSpPr>
              <a:spLocks/>
            </p:cNvSpPr>
            <p:nvPr/>
          </p:nvSpPr>
          <p:spPr bwMode="auto">
            <a:xfrm>
              <a:off x="3202" y="3046"/>
              <a:ext cx="16" cy="20"/>
            </a:xfrm>
            <a:custGeom>
              <a:avLst/>
              <a:gdLst>
                <a:gd name="T0" fmla="*/ 0 w 16"/>
                <a:gd name="T1" fmla="*/ 9 h 20"/>
                <a:gd name="T2" fmla="*/ 0 w 16"/>
                <a:gd name="T3" fmla="*/ 9 h 20"/>
                <a:gd name="T4" fmla="*/ 0 w 16"/>
                <a:gd name="T5" fmla="*/ 14 h 20"/>
                <a:gd name="T6" fmla="*/ 0 w 16"/>
                <a:gd name="T7" fmla="*/ 16 h 20"/>
                <a:gd name="T8" fmla="*/ 2 w 16"/>
                <a:gd name="T9" fmla="*/ 18 h 20"/>
                <a:gd name="T10" fmla="*/ 7 w 16"/>
                <a:gd name="T11" fmla="*/ 20 h 20"/>
                <a:gd name="T12" fmla="*/ 7 w 16"/>
                <a:gd name="T13" fmla="*/ 20 h 20"/>
                <a:gd name="T14" fmla="*/ 9 w 16"/>
                <a:gd name="T15" fmla="*/ 18 h 20"/>
                <a:gd name="T16" fmla="*/ 13 w 16"/>
                <a:gd name="T17" fmla="*/ 16 h 20"/>
                <a:gd name="T18" fmla="*/ 16 w 16"/>
                <a:gd name="T19" fmla="*/ 9 h 20"/>
                <a:gd name="T20" fmla="*/ 16 w 16"/>
                <a:gd name="T21" fmla="*/ 9 h 20"/>
                <a:gd name="T22" fmla="*/ 13 w 16"/>
                <a:gd name="T23" fmla="*/ 2 h 20"/>
                <a:gd name="T24" fmla="*/ 11 w 16"/>
                <a:gd name="T25" fmla="*/ 0 h 20"/>
                <a:gd name="T26" fmla="*/ 9 w 16"/>
                <a:gd name="T27" fmla="*/ 0 h 20"/>
                <a:gd name="T28" fmla="*/ 9 w 16"/>
                <a:gd name="T29" fmla="*/ 0 h 20"/>
                <a:gd name="T30" fmla="*/ 4 w 16"/>
                <a:gd name="T31" fmla="*/ 0 h 20"/>
                <a:gd name="T32" fmla="*/ 2 w 16"/>
                <a:gd name="T33" fmla="*/ 2 h 20"/>
                <a:gd name="T34" fmla="*/ 0 w 16"/>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0">
                  <a:moveTo>
                    <a:pt x="0" y="9"/>
                  </a:moveTo>
                  <a:lnTo>
                    <a:pt x="0" y="9"/>
                  </a:lnTo>
                  <a:lnTo>
                    <a:pt x="0" y="14"/>
                  </a:lnTo>
                  <a:lnTo>
                    <a:pt x="0" y="16"/>
                  </a:lnTo>
                  <a:lnTo>
                    <a:pt x="2" y="18"/>
                  </a:lnTo>
                  <a:lnTo>
                    <a:pt x="7" y="20"/>
                  </a:lnTo>
                  <a:lnTo>
                    <a:pt x="9" y="18"/>
                  </a:lnTo>
                  <a:lnTo>
                    <a:pt x="13" y="16"/>
                  </a:lnTo>
                  <a:lnTo>
                    <a:pt x="16" y="9"/>
                  </a:lnTo>
                  <a:lnTo>
                    <a:pt x="13" y="2"/>
                  </a:lnTo>
                  <a:lnTo>
                    <a:pt x="11" y="0"/>
                  </a:lnTo>
                  <a:lnTo>
                    <a:pt x="9"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899" name="Freeform 3116">
              <a:extLst>
                <a:ext uri="{FF2B5EF4-FFF2-40B4-BE49-F238E27FC236}">
                  <a16:creationId xmlns:a16="http://schemas.microsoft.com/office/drawing/2014/main" xmlns="" id="{BF25B8A5-61CD-FB4A-95E3-560BCF0007E4}"/>
                </a:ext>
              </a:extLst>
            </p:cNvPr>
            <p:cNvSpPr>
              <a:spLocks/>
            </p:cNvSpPr>
            <p:nvPr/>
          </p:nvSpPr>
          <p:spPr bwMode="auto">
            <a:xfrm>
              <a:off x="3184" y="3046"/>
              <a:ext cx="18" cy="20"/>
            </a:xfrm>
            <a:custGeom>
              <a:avLst/>
              <a:gdLst>
                <a:gd name="T0" fmla="*/ 0 w 18"/>
                <a:gd name="T1" fmla="*/ 11 h 20"/>
                <a:gd name="T2" fmla="*/ 0 w 18"/>
                <a:gd name="T3" fmla="*/ 11 h 20"/>
                <a:gd name="T4" fmla="*/ 0 w 18"/>
                <a:gd name="T5" fmla="*/ 14 h 20"/>
                <a:gd name="T6" fmla="*/ 2 w 18"/>
                <a:gd name="T7" fmla="*/ 18 h 20"/>
                <a:gd name="T8" fmla="*/ 4 w 18"/>
                <a:gd name="T9" fmla="*/ 18 h 20"/>
                <a:gd name="T10" fmla="*/ 7 w 18"/>
                <a:gd name="T11" fmla="*/ 20 h 20"/>
                <a:gd name="T12" fmla="*/ 7 w 18"/>
                <a:gd name="T13" fmla="*/ 20 h 20"/>
                <a:gd name="T14" fmla="*/ 11 w 18"/>
                <a:gd name="T15" fmla="*/ 18 h 20"/>
                <a:gd name="T16" fmla="*/ 13 w 18"/>
                <a:gd name="T17" fmla="*/ 16 h 20"/>
                <a:gd name="T18" fmla="*/ 18 w 18"/>
                <a:gd name="T19" fmla="*/ 9 h 20"/>
                <a:gd name="T20" fmla="*/ 18 w 18"/>
                <a:gd name="T21" fmla="*/ 9 h 20"/>
                <a:gd name="T22" fmla="*/ 18 w 18"/>
                <a:gd name="T23" fmla="*/ 7 h 20"/>
                <a:gd name="T24" fmla="*/ 16 w 18"/>
                <a:gd name="T25" fmla="*/ 2 h 20"/>
                <a:gd name="T26" fmla="*/ 13 w 18"/>
                <a:gd name="T27" fmla="*/ 2 h 20"/>
                <a:gd name="T28" fmla="*/ 11 w 18"/>
                <a:gd name="T29" fmla="*/ 0 h 20"/>
                <a:gd name="T30" fmla="*/ 11 w 18"/>
                <a:gd name="T31" fmla="*/ 0 h 20"/>
                <a:gd name="T32" fmla="*/ 4 w 18"/>
                <a:gd name="T33" fmla="*/ 5 h 20"/>
                <a:gd name="T34" fmla="*/ 0 w 18"/>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0">
                  <a:moveTo>
                    <a:pt x="0" y="11"/>
                  </a:moveTo>
                  <a:lnTo>
                    <a:pt x="0" y="11"/>
                  </a:lnTo>
                  <a:lnTo>
                    <a:pt x="0" y="14"/>
                  </a:lnTo>
                  <a:lnTo>
                    <a:pt x="2" y="18"/>
                  </a:lnTo>
                  <a:lnTo>
                    <a:pt x="4" y="18"/>
                  </a:lnTo>
                  <a:lnTo>
                    <a:pt x="7" y="20"/>
                  </a:lnTo>
                  <a:lnTo>
                    <a:pt x="11" y="18"/>
                  </a:lnTo>
                  <a:lnTo>
                    <a:pt x="13" y="16"/>
                  </a:lnTo>
                  <a:lnTo>
                    <a:pt x="18" y="9"/>
                  </a:lnTo>
                  <a:lnTo>
                    <a:pt x="18" y="7"/>
                  </a:lnTo>
                  <a:lnTo>
                    <a:pt x="16" y="2"/>
                  </a:lnTo>
                  <a:lnTo>
                    <a:pt x="13" y="2"/>
                  </a:lnTo>
                  <a:lnTo>
                    <a:pt x="11" y="0"/>
                  </a:lnTo>
                  <a:lnTo>
                    <a:pt x="4" y="5"/>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0" name="Freeform 3117">
              <a:extLst>
                <a:ext uri="{FF2B5EF4-FFF2-40B4-BE49-F238E27FC236}">
                  <a16:creationId xmlns:a16="http://schemas.microsoft.com/office/drawing/2014/main" xmlns="" id="{E005FF5D-A7BE-0345-BE1B-463DFBE9CB80}"/>
                </a:ext>
              </a:extLst>
            </p:cNvPr>
            <p:cNvSpPr>
              <a:spLocks/>
            </p:cNvSpPr>
            <p:nvPr/>
          </p:nvSpPr>
          <p:spPr bwMode="auto">
            <a:xfrm>
              <a:off x="3184" y="3046"/>
              <a:ext cx="18" cy="20"/>
            </a:xfrm>
            <a:custGeom>
              <a:avLst/>
              <a:gdLst>
                <a:gd name="T0" fmla="*/ 0 w 18"/>
                <a:gd name="T1" fmla="*/ 11 h 20"/>
                <a:gd name="T2" fmla="*/ 0 w 18"/>
                <a:gd name="T3" fmla="*/ 11 h 20"/>
                <a:gd name="T4" fmla="*/ 0 w 18"/>
                <a:gd name="T5" fmla="*/ 14 h 20"/>
                <a:gd name="T6" fmla="*/ 2 w 18"/>
                <a:gd name="T7" fmla="*/ 18 h 20"/>
                <a:gd name="T8" fmla="*/ 4 w 18"/>
                <a:gd name="T9" fmla="*/ 18 h 20"/>
                <a:gd name="T10" fmla="*/ 7 w 18"/>
                <a:gd name="T11" fmla="*/ 20 h 20"/>
                <a:gd name="T12" fmla="*/ 7 w 18"/>
                <a:gd name="T13" fmla="*/ 20 h 20"/>
                <a:gd name="T14" fmla="*/ 11 w 18"/>
                <a:gd name="T15" fmla="*/ 18 h 20"/>
                <a:gd name="T16" fmla="*/ 13 w 18"/>
                <a:gd name="T17" fmla="*/ 16 h 20"/>
                <a:gd name="T18" fmla="*/ 18 w 18"/>
                <a:gd name="T19" fmla="*/ 9 h 20"/>
                <a:gd name="T20" fmla="*/ 18 w 18"/>
                <a:gd name="T21" fmla="*/ 9 h 20"/>
                <a:gd name="T22" fmla="*/ 18 w 18"/>
                <a:gd name="T23" fmla="*/ 7 h 20"/>
                <a:gd name="T24" fmla="*/ 16 w 18"/>
                <a:gd name="T25" fmla="*/ 2 h 20"/>
                <a:gd name="T26" fmla="*/ 13 w 18"/>
                <a:gd name="T27" fmla="*/ 2 h 20"/>
                <a:gd name="T28" fmla="*/ 11 w 18"/>
                <a:gd name="T29" fmla="*/ 0 h 20"/>
                <a:gd name="T30" fmla="*/ 11 w 18"/>
                <a:gd name="T31" fmla="*/ 0 h 20"/>
                <a:gd name="T32" fmla="*/ 4 w 18"/>
                <a:gd name="T33" fmla="*/ 5 h 20"/>
                <a:gd name="T34" fmla="*/ 0 w 18"/>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0">
                  <a:moveTo>
                    <a:pt x="0" y="11"/>
                  </a:moveTo>
                  <a:lnTo>
                    <a:pt x="0" y="11"/>
                  </a:lnTo>
                  <a:lnTo>
                    <a:pt x="0" y="14"/>
                  </a:lnTo>
                  <a:lnTo>
                    <a:pt x="2" y="18"/>
                  </a:lnTo>
                  <a:lnTo>
                    <a:pt x="4" y="18"/>
                  </a:lnTo>
                  <a:lnTo>
                    <a:pt x="7" y="20"/>
                  </a:lnTo>
                  <a:lnTo>
                    <a:pt x="11" y="18"/>
                  </a:lnTo>
                  <a:lnTo>
                    <a:pt x="13" y="16"/>
                  </a:lnTo>
                  <a:lnTo>
                    <a:pt x="18" y="9"/>
                  </a:lnTo>
                  <a:lnTo>
                    <a:pt x="18" y="7"/>
                  </a:lnTo>
                  <a:lnTo>
                    <a:pt x="16" y="2"/>
                  </a:lnTo>
                  <a:lnTo>
                    <a:pt x="13" y="2"/>
                  </a:lnTo>
                  <a:lnTo>
                    <a:pt x="11" y="0"/>
                  </a:lnTo>
                  <a:lnTo>
                    <a:pt x="4" y="5"/>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1" name="Freeform 3118">
              <a:extLst>
                <a:ext uri="{FF2B5EF4-FFF2-40B4-BE49-F238E27FC236}">
                  <a16:creationId xmlns:a16="http://schemas.microsoft.com/office/drawing/2014/main" xmlns="" id="{8AD7697D-49BB-E247-86F2-8353FD3B80A8}"/>
                </a:ext>
              </a:extLst>
            </p:cNvPr>
            <p:cNvSpPr>
              <a:spLocks/>
            </p:cNvSpPr>
            <p:nvPr/>
          </p:nvSpPr>
          <p:spPr bwMode="auto">
            <a:xfrm>
              <a:off x="3168" y="3046"/>
              <a:ext cx="16" cy="20"/>
            </a:xfrm>
            <a:custGeom>
              <a:avLst/>
              <a:gdLst>
                <a:gd name="T0" fmla="*/ 0 w 16"/>
                <a:gd name="T1" fmla="*/ 11 h 20"/>
                <a:gd name="T2" fmla="*/ 0 w 16"/>
                <a:gd name="T3" fmla="*/ 11 h 20"/>
                <a:gd name="T4" fmla="*/ 0 w 16"/>
                <a:gd name="T5" fmla="*/ 14 h 20"/>
                <a:gd name="T6" fmla="*/ 0 w 16"/>
                <a:gd name="T7" fmla="*/ 18 h 20"/>
                <a:gd name="T8" fmla="*/ 2 w 16"/>
                <a:gd name="T9" fmla="*/ 20 h 20"/>
                <a:gd name="T10" fmla="*/ 7 w 16"/>
                <a:gd name="T11" fmla="*/ 20 h 20"/>
                <a:gd name="T12" fmla="*/ 7 w 16"/>
                <a:gd name="T13" fmla="*/ 20 h 20"/>
                <a:gd name="T14" fmla="*/ 9 w 16"/>
                <a:gd name="T15" fmla="*/ 20 h 20"/>
                <a:gd name="T16" fmla="*/ 14 w 16"/>
                <a:gd name="T17" fmla="*/ 18 h 20"/>
                <a:gd name="T18" fmla="*/ 16 w 16"/>
                <a:gd name="T19" fmla="*/ 11 h 20"/>
                <a:gd name="T20" fmla="*/ 16 w 16"/>
                <a:gd name="T21" fmla="*/ 11 h 20"/>
                <a:gd name="T22" fmla="*/ 16 w 16"/>
                <a:gd name="T23" fmla="*/ 7 h 20"/>
                <a:gd name="T24" fmla="*/ 16 w 16"/>
                <a:gd name="T25" fmla="*/ 5 h 20"/>
                <a:gd name="T26" fmla="*/ 14 w 16"/>
                <a:gd name="T27" fmla="*/ 2 h 20"/>
                <a:gd name="T28" fmla="*/ 9 w 16"/>
                <a:gd name="T29" fmla="*/ 0 h 20"/>
                <a:gd name="T30" fmla="*/ 9 w 16"/>
                <a:gd name="T31" fmla="*/ 0 h 20"/>
                <a:gd name="T32" fmla="*/ 5 w 16"/>
                <a:gd name="T33" fmla="*/ 5 h 20"/>
                <a:gd name="T34" fmla="*/ 0 w 16"/>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0">
                  <a:moveTo>
                    <a:pt x="0" y="11"/>
                  </a:moveTo>
                  <a:lnTo>
                    <a:pt x="0" y="11"/>
                  </a:lnTo>
                  <a:lnTo>
                    <a:pt x="0" y="14"/>
                  </a:lnTo>
                  <a:lnTo>
                    <a:pt x="0" y="18"/>
                  </a:lnTo>
                  <a:lnTo>
                    <a:pt x="2" y="20"/>
                  </a:lnTo>
                  <a:lnTo>
                    <a:pt x="7" y="20"/>
                  </a:lnTo>
                  <a:lnTo>
                    <a:pt x="9" y="20"/>
                  </a:lnTo>
                  <a:lnTo>
                    <a:pt x="14" y="18"/>
                  </a:lnTo>
                  <a:lnTo>
                    <a:pt x="16" y="11"/>
                  </a:lnTo>
                  <a:lnTo>
                    <a:pt x="16" y="7"/>
                  </a:lnTo>
                  <a:lnTo>
                    <a:pt x="16" y="5"/>
                  </a:lnTo>
                  <a:lnTo>
                    <a:pt x="14" y="2"/>
                  </a:lnTo>
                  <a:lnTo>
                    <a:pt x="9" y="0"/>
                  </a:lnTo>
                  <a:lnTo>
                    <a:pt x="5" y="5"/>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2" name="Freeform 3119">
              <a:extLst>
                <a:ext uri="{FF2B5EF4-FFF2-40B4-BE49-F238E27FC236}">
                  <a16:creationId xmlns:a16="http://schemas.microsoft.com/office/drawing/2014/main" xmlns="" id="{3384C2F3-7A40-5A4B-A67D-6EABCE0C3FDB}"/>
                </a:ext>
              </a:extLst>
            </p:cNvPr>
            <p:cNvSpPr>
              <a:spLocks/>
            </p:cNvSpPr>
            <p:nvPr/>
          </p:nvSpPr>
          <p:spPr bwMode="auto">
            <a:xfrm>
              <a:off x="3168" y="3046"/>
              <a:ext cx="16" cy="20"/>
            </a:xfrm>
            <a:custGeom>
              <a:avLst/>
              <a:gdLst>
                <a:gd name="T0" fmla="*/ 0 w 16"/>
                <a:gd name="T1" fmla="*/ 11 h 20"/>
                <a:gd name="T2" fmla="*/ 0 w 16"/>
                <a:gd name="T3" fmla="*/ 11 h 20"/>
                <a:gd name="T4" fmla="*/ 0 w 16"/>
                <a:gd name="T5" fmla="*/ 14 h 20"/>
                <a:gd name="T6" fmla="*/ 0 w 16"/>
                <a:gd name="T7" fmla="*/ 18 h 20"/>
                <a:gd name="T8" fmla="*/ 2 w 16"/>
                <a:gd name="T9" fmla="*/ 20 h 20"/>
                <a:gd name="T10" fmla="*/ 7 w 16"/>
                <a:gd name="T11" fmla="*/ 20 h 20"/>
                <a:gd name="T12" fmla="*/ 7 w 16"/>
                <a:gd name="T13" fmla="*/ 20 h 20"/>
                <a:gd name="T14" fmla="*/ 9 w 16"/>
                <a:gd name="T15" fmla="*/ 20 h 20"/>
                <a:gd name="T16" fmla="*/ 14 w 16"/>
                <a:gd name="T17" fmla="*/ 18 h 20"/>
                <a:gd name="T18" fmla="*/ 16 w 16"/>
                <a:gd name="T19" fmla="*/ 11 h 20"/>
                <a:gd name="T20" fmla="*/ 16 w 16"/>
                <a:gd name="T21" fmla="*/ 11 h 20"/>
                <a:gd name="T22" fmla="*/ 16 w 16"/>
                <a:gd name="T23" fmla="*/ 7 h 20"/>
                <a:gd name="T24" fmla="*/ 16 w 16"/>
                <a:gd name="T25" fmla="*/ 5 h 20"/>
                <a:gd name="T26" fmla="*/ 14 w 16"/>
                <a:gd name="T27" fmla="*/ 2 h 20"/>
                <a:gd name="T28" fmla="*/ 9 w 16"/>
                <a:gd name="T29" fmla="*/ 0 h 20"/>
                <a:gd name="T30" fmla="*/ 9 w 16"/>
                <a:gd name="T31" fmla="*/ 0 h 20"/>
                <a:gd name="T32" fmla="*/ 5 w 16"/>
                <a:gd name="T33" fmla="*/ 5 h 20"/>
                <a:gd name="T34" fmla="*/ 0 w 16"/>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20">
                  <a:moveTo>
                    <a:pt x="0" y="11"/>
                  </a:moveTo>
                  <a:lnTo>
                    <a:pt x="0" y="11"/>
                  </a:lnTo>
                  <a:lnTo>
                    <a:pt x="0" y="14"/>
                  </a:lnTo>
                  <a:lnTo>
                    <a:pt x="0" y="18"/>
                  </a:lnTo>
                  <a:lnTo>
                    <a:pt x="2" y="20"/>
                  </a:lnTo>
                  <a:lnTo>
                    <a:pt x="7" y="20"/>
                  </a:lnTo>
                  <a:lnTo>
                    <a:pt x="9" y="20"/>
                  </a:lnTo>
                  <a:lnTo>
                    <a:pt x="14" y="18"/>
                  </a:lnTo>
                  <a:lnTo>
                    <a:pt x="16" y="11"/>
                  </a:lnTo>
                  <a:lnTo>
                    <a:pt x="16" y="7"/>
                  </a:lnTo>
                  <a:lnTo>
                    <a:pt x="16" y="5"/>
                  </a:lnTo>
                  <a:lnTo>
                    <a:pt x="14" y="2"/>
                  </a:lnTo>
                  <a:lnTo>
                    <a:pt x="9" y="0"/>
                  </a:lnTo>
                  <a:lnTo>
                    <a:pt x="5" y="5"/>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3" name="Freeform 3120">
              <a:extLst>
                <a:ext uri="{FF2B5EF4-FFF2-40B4-BE49-F238E27FC236}">
                  <a16:creationId xmlns:a16="http://schemas.microsoft.com/office/drawing/2014/main" xmlns="" id="{33F42448-23A1-4D49-8E99-BF2BD92AE970}"/>
                </a:ext>
              </a:extLst>
            </p:cNvPr>
            <p:cNvSpPr>
              <a:spLocks/>
            </p:cNvSpPr>
            <p:nvPr/>
          </p:nvSpPr>
          <p:spPr bwMode="auto">
            <a:xfrm>
              <a:off x="3150" y="3048"/>
              <a:ext cx="18" cy="18"/>
            </a:xfrm>
            <a:custGeom>
              <a:avLst/>
              <a:gdLst>
                <a:gd name="T0" fmla="*/ 2 w 18"/>
                <a:gd name="T1" fmla="*/ 9 h 18"/>
                <a:gd name="T2" fmla="*/ 2 w 18"/>
                <a:gd name="T3" fmla="*/ 9 h 18"/>
                <a:gd name="T4" fmla="*/ 0 w 18"/>
                <a:gd name="T5" fmla="*/ 14 h 18"/>
                <a:gd name="T6" fmla="*/ 2 w 18"/>
                <a:gd name="T7" fmla="*/ 16 h 18"/>
                <a:gd name="T8" fmla="*/ 5 w 18"/>
                <a:gd name="T9" fmla="*/ 18 h 18"/>
                <a:gd name="T10" fmla="*/ 7 w 18"/>
                <a:gd name="T11" fmla="*/ 18 h 18"/>
                <a:gd name="T12" fmla="*/ 7 w 18"/>
                <a:gd name="T13" fmla="*/ 18 h 18"/>
                <a:gd name="T14" fmla="*/ 11 w 18"/>
                <a:gd name="T15" fmla="*/ 18 h 18"/>
                <a:gd name="T16" fmla="*/ 14 w 18"/>
                <a:gd name="T17" fmla="*/ 16 h 18"/>
                <a:gd name="T18" fmla="*/ 18 w 18"/>
                <a:gd name="T19" fmla="*/ 9 h 18"/>
                <a:gd name="T20" fmla="*/ 18 w 18"/>
                <a:gd name="T21" fmla="*/ 9 h 18"/>
                <a:gd name="T22" fmla="*/ 18 w 18"/>
                <a:gd name="T23" fmla="*/ 5 h 18"/>
                <a:gd name="T24" fmla="*/ 18 w 18"/>
                <a:gd name="T25" fmla="*/ 3 h 18"/>
                <a:gd name="T26" fmla="*/ 16 w 18"/>
                <a:gd name="T27" fmla="*/ 0 h 18"/>
                <a:gd name="T28" fmla="*/ 11 w 18"/>
                <a:gd name="T29" fmla="*/ 0 h 18"/>
                <a:gd name="T30" fmla="*/ 11 w 18"/>
                <a:gd name="T31" fmla="*/ 0 h 18"/>
                <a:gd name="T32" fmla="*/ 5 w 18"/>
                <a:gd name="T33" fmla="*/ 3 h 18"/>
                <a:gd name="T34" fmla="*/ 2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2" y="9"/>
                  </a:moveTo>
                  <a:lnTo>
                    <a:pt x="2" y="9"/>
                  </a:lnTo>
                  <a:lnTo>
                    <a:pt x="0" y="14"/>
                  </a:lnTo>
                  <a:lnTo>
                    <a:pt x="2" y="16"/>
                  </a:lnTo>
                  <a:lnTo>
                    <a:pt x="5" y="18"/>
                  </a:lnTo>
                  <a:lnTo>
                    <a:pt x="7" y="18"/>
                  </a:lnTo>
                  <a:lnTo>
                    <a:pt x="11" y="18"/>
                  </a:lnTo>
                  <a:lnTo>
                    <a:pt x="14" y="16"/>
                  </a:lnTo>
                  <a:lnTo>
                    <a:pt x="18" y="9"/>
                  </a:lnTo>
                  <a:lnTo>
                    <a:pt x="18" y="5"/>
                  </a:lnTo>
                  <a:lnTo>
                    <a:pt x="18" y="3"/>
                  </a:lnTo>
                  <a:lnTo>
                    <a:pt x="16" y="0"/>
                  </a:lnTo>
                  <a:lnTo>
                    <a:pt x="11" y="0"/>
                  </a:lnTo>
                  <a:lnTo>
                    <a:pt x="5" y="3"/>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4" name="Freeform 3121">
              <a:extLst>
                <a:ext uri="{FF2B5EF4-FFF2-40B4-BE49-F238E27FC236}">
                  <a16:creationId xmlns:a16="http://schemas.microsoft.com/office/drawing/2014/main" xmlns="" id="{4DDE33CF-9474-414B-ACB7-FCF9B0AB1D2F}"/>
                </a:ext>
              </a:extLst>
            </p:cNvPr>
            <p:cNvSpPr>
              <a:spLocks/>
            </p:cNvSpPr>
            <p:nvPr/>
          </p:nvSpPr>
          <p:spPr bwMode="auto">
            <a:xfrm>
              <a:off x="3150" y="3048"/>
              <a:ext cx="18" cy="18"/>
            </a:xfrm>
            <a:custGeom>
              <a:avLst/>
              <a:gdLst>
                <a:gd name="T0" fmla="*/ 2 w 18"/>
                <a:gd name="T1" fmla="*/ 9 h 18"/>
                <a:gd name="T2" fmla="*/ 2 w 18"/>
                <a:gd name="T3" fmla="*/ 9 h 18"/>
                <a:gd name="T4" fmla="*/ 0 w 18"/>
                <a:gd name="T5" fmla="*/ 14 h 18"/>
                <a:gd name="T6" fmla="*/ 2 w 18"/>
                <a:gd name="T7" fmla="*/ 16 h 18"/>
                <a:gd name="T8" fmla="*/ 5 w 18"/>
                <a:gd name="T9" fmla="*/ 18 h 18"/>
                <a:gd name="T10" fmla="*/ 7 w 18"/>
                <a:gd name="T11" fmla="*/ 18 h 18"/>
                <a:gd name="T12" fmla="*/ 7 w 18"/>
                <a:gd name="T13" fmla="*/ 18 h 18"/>
                <a:gd name="T14" fmla="*/ 11 w 18"/>
                <a:gd name="T15" fmla="*/ 18 h 18"/>
                <a:gd name="T16" fmla="*/ 14 w 18"/>
                <a:gd name="T17" fmla="*/ 16 h 18"/>
                <a:gd name="T18" fmla="*/ 18 w 18"/>
                <a:gd name="T19" fmla="*/ 9 h 18"/>
                <a:gd name="T20" fmla="*/ 18 w 18"/>
                <a:gd name="T21" fmla="*/ 9 h 18"/>
                <a:gd name="T22" fmla="*/ 18 w 18"/>
                <a:gd name="T23" fmla="*/ 5 h 18"/>
                <a:gd name="T24" fmla="*/ 18 w 18"/>
                <a:gd name="T25" fmla="*/ 3 h 18"/>
                <a:gd name="T26" fmla="*/ 16 w 18"/>
                <a:gd name="T27" fmla="*/ 0 h 18"/>
                <a:gd name="T28" fmla="*/ 11 w 18"/>
                <a:gd name="T29" fmla="*/ 0 h 18"/>
                <a:gd name="T30" fmla="*/ 11 w 18"/>
                <a:gd name="T31" fmla="*/ 0 h 18"/>
                <a:gd name="T32" fmla="*/ 5 w 18"/>
                <a:gd name="T33" fmla="*/ 3 h 18"/>
                <a:gd name="T34" fmla="*/ 2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2" y="9"/>
                  </a:moveTo>
                  <a:lnTo>
                    <a:pt x="2" y="9"/>
                  </a:lnTo>
                  <a:lnTo>
                    <a:pt x="0" y="14"/>
                  </a:lnTo>
                  <a:lnTo>
                    <a:pt x="2" y="16"/>
                  </a:lnTo>
                  <a:lnTo>
                    <a:pt x="5" y="18"/>
                  </a:lnTo>
                  <a:lnTo>
                    <a:pt x="7" y="18"/>
                  </a:lnTo>
                  <a:lnTo>
                    <a:pt x="11" y="18"/>
                  </a:lnTo>
                  <a:lnTo>
                    <a:pt x="14" y="16"/>
                  </a:lnTo>
                  <a:lnTo>
                    <a:pt x="18" y="9"/>
                  </a:lnTo>
                  <a:lnTo>
                    <a:pt x="18" y="5"/>
                  </a:lnTo>
                  <a:lnTo>
                    <a:pt x="18" y="3"/>
                  </a:lnTo>
                  <a:lnTo>
                    <a:pt x="16" y="0"/>
                  </a:lnTo>
                  <a:lnTo>
                    <a:pt x="11" y="0"/>
                  </a:lnTo>
                  <a:lnTo>
                    <a:pt x="5" y="3"/>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5" name="Freeform 3122">
              <a:extLst>
                <a:ext uri="{FF2B5EF4-FFF2-40B4-BE49-F238E27FC236}">
                  <a16:creationId xmlns:a16="http://schemas.microsoft.com/office/drawing/2014/main" xmlns="" id="{1960019D-C3F8-1C41-B0BD-A2B809EA2332}"/>
                </a:ext>
              </a:extLst>
            </p:cNvPr>
            <p:cNvSpPr>
              <a:spLocks/>
            </p:cNvSpPr>
            <p:nvPr/>
          </p:nvSpPr>
          <p:spPr bwMode="auto">
            <a:xfrm>
              <a:off x="3134" y="3048"/>
              <a:ext cx="18" cy="18"/>
            </a:xfrm>
            <a:custGeom>
              <a:avLst/>
              <a:gdLst>
                <a:gd name="T0" fmla="*/ 0 w 18"/>
                <a:gd name="T1" fmla="*/ 9 h 18"/>
                <a:gd name="T2" fmla="*/ 0 w 18"/>
                <a:gd name="T3" fmla="*/ 9 h 18"/>
                <a:gd name="T4" fmla="*/ 0 w 18"/>
                <a:gd name="T5" fmla="*/ 14 h 18"/>
                <a:gd name="T6" fmla="*/ 0 w 18"/>
                <a:gd name="T7" fmla="*/ 16 h 18"/>
                <a:gd name="T8" fmla="*/ 3 w 18"/>
                <a:gd name="T9" fmla="*/ 18 h 18"/>
                <a:gd name="T10" fmla="*/ 7 w 18"/>
                <a:gd name="T11" fmla="*/ 18 h 18"/>
                <a:gd name="T12" fmla="*/ 7 w 18"/>
                <a:gd name="T13" fmla="*/ 18 h 18"/>
                <a:gd name="T14" fmla="*/ 14 w 18"/>
                <a:gd name="T15" fmla="*/ 16 h 18"/>
                <a:gd name="T16" fmla="*/ 18 w 18"/>
                <a:gd name="T17" fmla="*/ 9 h 18"/>
                <a:gd name="T18" fmla="*/ 18 w 18"/>
                <a:gd name="T19" fmla="*/ 9 h 18"/>
                <a:gd name="T20" fmla="*/ 18 w 18"/>
                <a:gd name="T21" fmla="*/ 5 h 18"/>
                <a:gd name="T22" fmla="*/ 16 w 18"/>
                <a:gd name="T23" fmla="*/ 3 h 18"/>
                <a:gd name="T24" fmla="*/ 14 w 18"/>
                <a:gd name="T25" fmla="*/ 0 h 18"/>
                <a:gd name="T26" fmla="*/ 12 w 18"/>
                <a:gd name="T27" fmla="*/ 0 h 18"/>
                <a:gd name="T28" fmla="*/ 12 w 18"/>
                <a:gd name="T29" fmla="*/ 0 h 18"/>
                <a:gd name="T30" fmla="*/ 5 w 18"/>
                <a:gd name="T31" fmla="*/ 3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4"/>
                  </a:lnTo>
                  <a:lnTo>
                    <a:pt x="0" y="16"/>
                  </a:lnTo>
                  <a:lnTo>
                    <a:pt x="3" y="18"/>
                  </a:lnTo>
                  <a:lnTo>
                    <a:pt x="7" y="18"/>
                  </a:lnTo>
                  <a:lnTo>
                    <a:pt x="14" y="16"/>
                  </a:lnTo>
                  <a:lnTo>
                    <a:pt x="18" y="9"/>
                  </a:lnTo>
                  <a:lnTo>
                    <a:pt x="18" y="5"/>
                  </a:lnTo>
                  <a:lnTo>
                    <a:pt x="16" y="3"/>
                  </a:lnTo>
                  <a:lnTo>
                    <a:pt x="14" y="0"/>
                  </a:lnTo>
                  <a:lnTo>
                    <a:pt x="12" y="0"/>
                  </a:lnTo>
                  <a:lnTo>
                    <a:pt x="5"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6" name="Freeform 3123">
              <a:extLst>
                <a:ext uri="{FF2B5EF4-FFF2-40B4-BE49-F238E27FC236}">
                  <a16:creationId xmlns:a16="http://schemas.microsoft.com/office/drawing/2014/main" xmlns="" id="{0F7640AD-CE8A-B94B-A491-B78C2A5BD1F2}"/>
                </a:ext>
              </a:extLst>
            </p:cNvPr>
            <p:cNvSpPr>
              <a:spLocks/>
            </p:cNvSpPr>
            <p:nvPr/>
          </p:nvSpPr>
          <p:spPr bwMode="auto">
            <a:xfrm>
              <a:off x="3134" y="3048"/>
              <a:ext cx="18" cy="18"/>
            </a:xfrm>
            <a:custGeom>
              <a:avLst/>
              <a:gdLst>
                <a:gd name="T0" fmla="*/ 0 w 18"/>
                <a:gd name="T1" fmla="*/ 9 h 18"/>
                <a:gd name="T2" fmla="*/ 0 w 18"/>
                <a:gd name="T3" fmla="*/ 9 h 18"/>
                <a:gd name="T4" fmla="*/ 0 w 18"/>
                <a:gd name="T5" fmla="*/ 14 h 18"/>
                <a:gd name="T6" fmla="*/ 0 w 18"/>
                <a:gd name="T7" fmla="*/ 16 h 18"/>
                <a:gd name="T8" fmla="*/ 3 w 18"/>
                <a:gd name="T9" fmla="*/ 18 h 18"/>
                <a:gd name="T10" fmla="*/ 7 w 18"/>
                <a:gd name="T11" fmla="*/ 18 h 18"/>
                <a:gd name="T12" fmla="*/ 7 w 18"/>
                <a:gd name="T13" fmla="*/ 18 h 18"/>
                <a:gd name="T14" fmla="*/ 14 w 18"/>
                <a:gd name="T15" fmla="*/ 16 h 18"/>
                <a:gd name="T16" fmla="*/ 18 w 18"/>
                <a:gd name="T17" fmla="*/ 9 h 18"/>
                <a:gd name="T18" fmla="*/ 18 w 18"/>
                <a:gd name="T19" fmla="*/ 9 h 18"/>
                <a:gd name="T20" fmla="*/ 18 w 18"/>
                <a:gd name="T21" fmla="*/ 5 h 18"/>
                <a:gd name="T22" fmla="*/ 16 w 18"/>
                <a:gd name="T23" fmla="*/ 3 h 18"/>
                <a:gd name="T24" fmla="*/ 14 w 18"/>
                <a:gd name="T25" fmla="*/ 0 h 18"/>
                <a:gd name="T26" fmla="*/ 12 w 18"/>
                <a:gd name="T27" fmla="*/ 0 h 18"/>
                <a:gd name="T28" fmla="*/ 12 w 18"/>
                <a:gd name="T29" fmla="*/ 0 h 18"/>
                <a:gd name="T30" fmla="*/ 5 w 18"/>
                <a:gd name="T31" fmla="*/ 3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4"/>
                  </a:lnTo>
                  <a:lnTo>
                    <a:pt x="0" y="16"/>
                  </a:lnTo>
                  <a:lnTo>
                    <a:pt x="3" y="18"/>
                  </a:lnTo>
                  <a:lnTo>
                    <a:pt x="7" y="18"/>
                  </a:lnTo>
                  <a:lnTo>
                    <a:pt x="14" y="16"/>
                  </a:lnTo>
                  <a:lnTo>
                    <a:pt x="18" y="9"/>
                  </a:lnTo>
                  <a:lnTo>
                    <a:pt x="18" y="5"/>
                  </a:lnTo>
                  <a:lnTo>
                    <a:pt x="16" y="3"/>
                  </a:lnTo>
                  <a:lnTo>
                    <a:pt x="14" y="0"/>
                  </a:lnTo>
                  <a:lnTo>
                    <a:pt x="12" y="0"/>
                  </a:lnTo>
                  <a:lnTo>
                    <a:pt x="5"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7" name="Freeform 3124">
              <a:extLst>
                <a:ext uri="{FF2B5EF4-FFF2-40B4-BE49-F238E27FC236}">
                  <a16:creationId xmlns:a16="http://schemas.microsoft.com/office/drawing/2014/main" xmlns="" id="{E89E4134-F11D-564F-A5F3-E44728BBE786}"/>
                </a:ext>
              </a:extLst>
            </p:cNvPr>
            <p:cNvSpPr>
              <a:spLocks/>
            </p:cNvSpPr>
            <p:nvPr/>
          </p:nvSpPr>
          <p:spPr bwMode="auto">
            <a:xfrm>
              <a:off x="3119" y="3048"/>
              <a:ext cx="15" cy="18"/>
            </a:xfrm>
            <a:custGeom>
              <a:avLst/>
              <a:gdLst>
                <a:gd name="T0" fmla="*/ 0 w 15"/>
                <a:gd name="T1" fmla="*/ 9 h 18"/>
                <a:gd name="T2" fmla="*/ 0 w 15"/>
                <a:gd name="T3" fmla="*/ 9 h 18"/>
                <a:gd name="T4" fmla="*/ 0 w 15"/>
                <a:gd name="T5" fmla="*/ 14 h 18"/>
                <a:gd name="T6" fmla="*/ 0 w 15"/>
                <a:gd name="T7" fmla="*/ 16 h 18"/>
                <a:gd name="T8" fmla="*/ 2 w 15"/>
                <a:gd name="T9" fmla="*/ 18 h 18"/>
                <a:gd name="T10" fmla="*/ 4 w 15"/>
                <a:gd name="T11" fmla="*/ 18 h 18"/>
                <a:gd name="T12" fmla="*/ 4 w 15"/>
                <a:gd name="T13" fmla="*/ 18 h 18"/>
                <a:gd name="T14" fmla="*/ 11 w 15"/>
                <a:gd name="T15" fmla="*/ 16 h 18"/>
                <a:gd name="T16" fmla="*/ 15 w 15"/>
                <a:gd name="T17" fmla="*/ 9 h 18"/>
                <a:gd name="T18" fmla="*/ 15 w 15"/>
                <a:gd name="T19" fmla="*/ 9 h 18"/>
                <a:gd name="T20" fmla="*/ 15 w 15"/>
                <a:gd name="T21" fmla="*/ 5 h 18"/>
                <a:gd name="T22" fmla="*/ 15 w 15"/>
                <a:gd name="T23" fmla="*/ 3 h 18"/>
                <a:gd name="T24" fmla="*/ 13 w 15"/>
                <a:gd name="T25" fmla="*/ 0 h 18"/>
                <a:gd name="T26" fmla="*/ 11 w 15"/>
                <a:gd name="T27" fmla="*/ 0 h 18"/>
                <a:gd name="T28" fmla="*/ 11 w 15"/>
                <a:gd name="T29" fmla="*/ 0 h 18"/>
                <a:gd name="T30" fmla="*/ 4 w 15"/>
                <a:gd name="T31" fmla="*/ 3 h 18"/>
                <a:gd name="T32" fmla="*/ 0 w 1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8">
                  <a:moveTo>
                    <a:pt x="0" y="9"/>
                  </a:moveTo>
                  <a:lnTo>
                    <a:pt x="0" y="9"/>
                  </a:lnTo>
                  <a:lnTo>
                    <a:pt x="0" y="14"/>
                  </a:lnTo>
                  <a:lnTo>
                    <a:pt x="0" y="16"/>
                  </a:lnTo>
                  <a:lnTo>
                    <a:pt x="2" y="18"/>
                  </a:lnTo>
                  <a:lnTo>
                    <a:pt x="4" y="18"/>
                  </a:lnTo>
                  <a:lnTo>
                    <a:pt x="11" y="16"/>
                  </a:lnTo>
                  <a:lnTo>
                    <a:pt x="15" y="9"/>
                  </a:lnTo>
                  <a:lnTo>
                    <a:pt x="15" y="5"/>
                  </a:lnTo>
                  <a:lnTo>
                    <a:pt x="15" y="3"/>
                  </a:lnTo>
                  <a:lnTo>
                    <a:pt x="13" y="0"/>
                  </a:lnTo>
                  <a:lnTo>
                    <a:pt x="11" y="0"/>
                  </a:lnTo>
                  <a:lnTo>
                    <a:pt x="4"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8" name="Freeform 3125">
              <a:extLst>
                <a:ext uri="{FF2B5EF4-FFF2-40B4-BE49-F238E27FC236}">
                  <a16:creationId xmlns:a16="http://schemas.microsoft.com/office/drawing/2014/main" xmlns="" id="{5082AA93-42E1-2149-93B7-9D186D742902}"/>
                </a:ext>
              </a:extLst>
            </p:cNvPr>
            <p:cNvSpPr>
              <a:spLocks/>
            </p:cNvSpPr>
            <p:nvPr/>
          </p:nvSpPr>
          <p:spPr bwMode="auto">
            <a:xfrm>
              <a:off x="3119" y="3048"/>
              <a:ext cx="15" cy="18"/>
            </a:xfrm>
            <a:custGeom>
              <a:avLst/>
              <a:gdLst>
                <a:gd name="T0" fmla="*/ 0 w 15"/>
                <a:gd name="T1" fmla="*/ 9 h 18"/>
                <a:gd name="T2" fmla="*/ 0 w 15"/>
                <a:gd name="T3" fmla="*/ 9 h 18"/>
                <a:gd name="T4" fmla="*/ 0 w 15"/>
                <a:gd name="T5" fmla="*/ 14 h 18"/>
                <a:gd name="T6" fmla="*/ 0 w 15"/>
                <a:gd name="T7" fmla="*/ 16 h 18"/>
                <a:gd name="T8" fmla="*/ 2 w 15"/>
                <a:gd name="T9" fmla="*/ 18 h 18"/>
                <a:gd name="T10" fmla="*/ 4 w 15"/>
                <a:gd name="T11" fmla="*/ 18 h 18"/>
                <a:gd name="T12" fmla="*/ 4 w 15"/>
                <a:gd name="T13" fmla="*/ 18 h 18"/>
                <a:gd name="T14" fmla="*/ 11 w 15"/>
                <a:gd name="T15" fmla="*/ 16 h 18"/>
                <a:gd name="T16" fmla="*/ 15 w 15"/>
                <a:gd name="T17" fmla="*/ 9 h 18"/>
                <a:gd name="T18" fmla="*/ 15 w 15"/>
                <a:gd name="T19" fmla="*/ 9 h 18"/>
                <a:gd name="T20" fmla="*/ 15 w 15"/>
                <a:gd name="T21" fmla="*/ 5 h 18"/>
                <a:gd name="T22" fmla="*/ 15 w 15"/>
                <a:gd name="T23" fmla="*/ 3 h 18"/>
                <a:gd name="T24" fmla="*/ 13 w 15"/>
                <a:gd name="T25" fmla="*/ 0 h 18"/>
                <a:gd name="T26" fmla="*/ 11 w 15"/>
                <a:gd name="T27" fmla="*/ 0 h 18"/>
                <a:gd name="T28" fmla="*/ 11 w 15"/>
                <a:gd name="T29" fmla="*/ 0 h 18"/>
                <a:gd name="T30" fmla="*/ 4 w 15"/>
                <a:gd name="T31" fmla="*/ 3 h 18"/>
                <a:gd name="T32" fmla="*/ 0 w 1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8">
                  <a:moveTo>
                    <a:pt x="0" y="9"/>
                  </a:moveTo>
                  <a:lnTo>
                    <a:pt x="0" y="9"/>
                  </a:lnTo>
                  <a:lnTo>
                    <a:pt x="0" y="14"/>
                  </a:lnTo>
                  <a:lnTo>
                    <a:pt x="0" y="16"/>
                  </a:lnTo>
                  <a:lnTo>
                    <a:pt x="2" y="18"/>
                  </a:lnTo>
                  <a:lnTo>
                    <a:pt x="4" y="18"/>
                  </a:lnTo>
                  <a:lnTo>
                    <a:pt x="11" y="16"/>
                  </a:lnTo>
                  <a:lnTo>
                    <a:pt x="15" y="9"/>
                  </a:lnTo>
                  <a:lnTo>
                    <a:pt x="15" y="5"/>
                  </a:lnTo>
                  <a:lnTo>
                    <a:pt x="15" y="3"/>
                  </a:lnTo>
                  <a:lnTo>
                    <a:pt x="13" y="0"/>
                  </a:lnTo>
                  <a:lnTo>
                    <a:pt x="11" y="0"/>
                  </a:lnTo>
                  <a:lnTo>
                    <a:pt x="4"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09" name="Freeform 3126">
              <a:extLst>
                <a:ext uri="{FF2B5EF4-FFF2-40B4-BE49-F238E27FC236}">
                  <a16:creationId xmlns:a16="http://schemas.microsoft.com/office/drawing/2014/main" xmlns="" id="{30550661-4AF8-2A4C-904F-8C9A0774ECDF}"/>
                </a:ext>
              </a:extLst>
            </p:cNvPr>
            <p:cNvSpPr>
              <a:spLocks/>
            </p:cNvSpPr>
            <p:nvPr/>
          </p:nvSpPr>
          <p:spPr bwMode="auto">
            <a:xfrm>
              <a:off x="3101" y="3048"/>
              <a:ext cx="18" cy="18"/>
            </a:xfrm>
            <a:custGeom>
              <a:avLst/>
              <a:gdLst>
                <a:gd name="T0" fmla="*/ 0 w 18"/>
                <a:gd name="T1" fmla="*/ 9 h 18"/>
                <a:gd name="T2" fmla="*/ 0 w 18"/>
                <a:gd name="T3" fmla="*/ 9 h 18"/>
                <a:gd name="T4" fmla="*/ 0 w 18"/>
                <a:gd name="T5" fmla="*/ 14 h 18"/>
                <a:gd name="T6" fmla="*/ 0 w 18"/>
                <a:gd name="T7" fmla="*/ 16 h 18"/>
                <a:gd name="T8" fmla="*/ 2 w 18"/>
                <a:gd name="T9" fmla="*/ 18 h 18"/>
                <a:gd name="T10" fmla="*/ 4 w 18"/>
                <a:gd name="T11" fmla="*/ 18 h 18"/>
                <a:gd name="T12" fmla="*/ 4 w 18"/>
                <a:gd name="T13" fmla="*/ 18 h 18"/>
                <a:gd name="T14" fmla="*/ 13 w 18"/>
                <a:gd name="T15" fmla="*/ 16 h 18"/>
                <a:gd name="T16" fmla="*/ 18 w 18"/>
                <a:gd name="T17" fmla="*/ 9 h 18"/>
                <a:gd name="T18" fmla="*/ 18 w 18"/>
                <a:gd name="T19" fmla="*/ 9 h 18"/>
                <a:gd name="T20" fmla="*/ 18 w 18"/>
                <a:gd name="T21" fmla="*/ 5 h 18"/>
                <a:gd name="T22" fmla="*/ 18 w 18"/>
                <a:gd name="T23" fmla="*/ 3 h 18"/>
                <a:gd name="T24" fmla="*/ 15 w 18"/>
                <a:gd name="T25" fmla="*/ 0 h 18"/>
                <a:gd name="T26" fmla="*/ 13 w 18"/>
                <a:gd name="T27" fmla="*/ 0 h 18"/>
                <a:gd name="T28" fmla="*/ 13 w 18"/>
                <a:gd name="T29" fmla="*/ 0 h 18"/>
                <a:gd name="T30" fmla="*/ 6 w 18"/>
                <a:gd name="T31" fmla="*/ 3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4"/>
                  </a:lnTo>
                  <a:lnTo>
                    <a:pt x="0" y="16"/>
                  </a:lnTo>
                  <a:lnTo>
                    <a:pt x="2" y="18"/>
                  </a:lnTo>
                  <a:lnTo>
                    <a:pt x="4" y="18"/>
                  </a:lnTo>
                  <a:lnTo>
                    <a:pt x="13" y="16"/>
                  </a:lnTo>
                  <a:lnTo>
                    <a:pt x="18" y="9"/>
                  </a:lnTo>
                  <a:lnTo>
                    <a:pt x="18" y="5"/>
                  </a:lnTo>
                  <a:lnTo>
                    <a:pt x="18" y="3"/>
                  </a:lnTo>
                  <a:lnTo>
                    <a:pt x="15" y="0"/>
                  </a:lnTo>
                  <a:lnTo>
                    <a:pt x="13" y="0"/>
                  </a:lnTo>
                  <a:lnTo>
                    <a:pt x="6" y="3"/>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0" name="Freeform 3127">
              <a:extLst>
                <a:ext uri="{FF2B5EF4-FFF2-40B4-BE49-F238E27FC236}">
                  <a16:creationId xmlns:a16="http://schemas.microsoft.com/office/drawing/2014/main" xmlns="" id="{DB9083FA-8A87-5842-BF80-9A0338133E36}"/>
                </a:ext>
              </a:extLst>
            </p:cNvPr>
            <p:cNvSpPr>
              <a:spLocks/>
            </p:cNvSpPr>
            <p:nvPr/>
          </p:nvSpPr>
          <p:spPr bwMode="auto">
            <a:xfrm>
              <a:off x="3101" y="3048"/>
              <a:ext cx="18" cy="18"/>
            </a:xfrm>
            <a:custGeom>
              <a:avLst/>
              <a:gdLst>
                <a:gd name="T0" fmla="*/ 0 w 18"/>
                <a:gd name="T1" fmla="*/ 9 h 18"/>
                <a:gd name="T2" fmla="*/ 0 w 18"/>
                <a:gd name="T3" fmla="*/ 9 h 18"/>
                <a:gd name="T4" fmla="*/ 0 w 18"/>
                <a:gd name="T5" fmla="*/ 14 h 18"/>
                <a:gd name="T6" fmla="*/ 0 w 18"/>
                <a:gd name="T7" fmla="*/ 16 h 18"/>
                <a:gd name="T8" fmla="*/ 2 w 18"/>
                <a:gd name="T9" fmla="*/ 18 h 18"/>
                <a:gd name="T10" fmla="*/ 4 w 18"/>
                <a:gd name="T11" fmla="*/ 18 h 18"/>
                <a:gd name="T12" fmla="*/ 4 w 18"/>
                <a:gd name="T13" fmla="*/ 18 h 18"/>
                <a:gd name="T14" fmla="*/ 13 w 18"/>
                <a:gd name="T15" fmla="*/ 16 h 18"/>
                <a:gd name="T16" fmla="*/ 18 w 18"/>
                <a:gd name="T17" fmla="*/ 9 h 18"/>
                <a:gd name="T18" fmla="*/ 18 w 18"/>
                <a:gd name="T19" fmla="*/ 9 h 18"/>
                <a:gd name="T20" fmla="*/ 18 w 18"/>
                <a:gd name="T21" fmla="*/ 5 h 18"/>
                <a:gd name="T22" fmla="*/ 18 w 18"/>
                <a:gd name="T23" fmla="*/ 3 h 18"/>
                <a:gd name="T24" fmla="*/ 15 w 18"/>
                <a:gd name="T25" fmla="*/ 0 h 18"/>
                <a:gd name="T26" fmla="*/ 13 w 18"/>
                <a:gd name="T27" fmla="*/ 0 h 18"/>
                <a:gd name="T28" fmla="*/ 13 w 18"/>
                <a:gd name="T29" fmla="*/ 0 h 18"/>
                <a:gd name="T30" fmla="*/ 6 w 18"/>
                <a:gd name="T31" fmla="*/ 3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0" y="14"/>
                  </a:lnTo>
                  <a:lnTo>
                    <a:pt x="0" y="16"/>
                  </a:lnTo>
                  <a:lnTo>
                    <a:pt x="2" y="18"/>
                  </a:lnTo>
                  <a:lnTo>
                    <a:pt x="4" y="18"/>
                  </a:lnTo>
                  <a:lnTo>
                    <a:pt x="13" y="16"/>
                  </a:lnTo>
                  <a:lnTo>
                    <a:pt x="18" y="9"/>
                  </a:lnTo>
                  <a:lnTo>
                    <a:pt x="18" y="5"/>
                  </a:lnTo>
                  <a:lnTo>
                    <a:pt x="18" y="3"/>
                  </a:lnTo>
                  <a:lnTo>
                    <a:pt x="15" y="0"/>
                  </a:lnTo>
                  <a:lnTo>
                    <a:pt x="13" y="0"/>
                  </a:lnTo>
                  <a:lnTo>
                    <a:pt x="6" y="3"/>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1" name="Freeform 3128">
              <a:extLst>
                <a:ext uri="{FF2B5EF4-FFF2-40B4-BE49-F238E27FC236}">
                  <a16:creationId xmlns:a16="http://schemas.microsoft.com/office/drawing/2014/main" xmlns="" id="{BFD28980-4159-B147-B1D5-03CFE9CD26D9}"/>
                </a:ext>
              </a:extLst>
            </p:cNvPr>
            <p:cNvSpPr>
              <a:spLocks/>
            </p:cNvSpPr>
            <p:nvPr/>
          </p:nvSpPr>
          <p:spPr bwMode="auto">
            <a:xfrm>
              <a:off x="3049" y="3048"/>
              <a:ext cx="20" cy="21"/>
            </a:xfrm>
            <a:custGeom>
              <a:avLst/>
              <a:gdLst>
                <a:gd name="T0" fmla="*/ 2 w 20"/>
                <a:gd name="T1" fmla="*/ 12 h 21"/>
                <a:gd name="T2" fmla="*/ 2 w 20"/>
                <a:gd name="T3" fmla="*/ 12 h 21"/>
                <a:gd name="T4" fmla="*/ 0 w 20"/>
                <a:gd name="T5" fmla="*/ 14 h 21"/>
                <a:gd name="T6" fmla="*/ 0 w 20"/>
                <a:gd name="T7" fmla="*/ 18 h 21"/>
                <a:gd name="T8" fmla="*/ 2 w 20"/>
                <a:gd name="T9" fmla="*/ 21 h 21"/>
                <a:gd name="T10" fmla="*/ 4 w 20"/>
                <a:gd name="T11" fmla="*/ 21 h 21"/>
                <a:gd name="T12" fmla="*/ 4 w 20"/>
                <a:gd name="T13" fmla="*/ 21 h 21"/>
                <a:gd name="T14" fmla="*/ 13 w 20"/>
                <a:gd name="T15" fmla="*/ 18 h 21"/>
                <a:gd name="T16" fmla="*/ 18 w 20"/>
                <a:gd name="T17" fmla="*/ 12 h 21"/>
                <a:gd name="T18" fmla="*/ 18 w 20"/>
                <a:gd name="T19" fmla="*/ 12 h 21"/>
                <a:gd name="T20" fmla="*/ 20 w 20"/>
                <a:gd name="T21" fmla="*/ 7 h 21"/>
                <a:gd name="T22" fmla="*/ 20 w 20"/>
                <a:gd name="T23" fmla="*/ 5 h 21"/>
                <a:gd name="T24" fmla="*/ 18 w 20"/>
                <a:gd name="T25" fmla="*/ 3 h 21"/>
                <a:gd name="T26" fmla="*/ 16 w 20"/>
                <a:gd name="T27" fmla="*/ 0 h 21"/>
                <a:gd name="T28" fmla="*/ 16 w 20"/>
                <a:gd name="T29" fmla="*/ 0 h 21"/>
                <a:gd name="T30" fmla="*/ 9 w 20"/>
                <a:gd name="T31" fmla="*/ 5 h 21"/>
                <a:gd name="T32" fmla="*/ 2 w 20"/>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2" y="12"/>
                  </a:moveTo>
                  <a:lnTo>
                    <a:pt x="2" y="12"/>
                  </a:lnTo>
                  <a:lnTo>
                    <a:pt x="0" y="14"/>
                  </a:lnTo>
                  <a:lnTo>
                    <a:pt x="0" y="18"/>
                  </a:lnTo>
                  <a:lnTo>
                    <a:pt x="2" y="21"/>
                  </a:lnTo>
                  <a:lnTo>
                    <a:pt x="4" y="21"/>
                  </a:lnTo>
                  <a:lnTo>
                    <a:pt x="13" y="18"/>
                  </a:lnTo>
                  <a:lnTo>
                    <a:pt x="18" y="12"/>
                  </a:lnTo>
                  <a:lnTo>
                    <a:pt x="20" y="7"/>
                  </a:lnTo>
                  <a:lnTo>
                    <a:pt x="20" y="5"/>
                  </a:lnTo>
                  <a:lnTo>
                    <a:pt x="18" y="3"/>
                  </a:lnTo>
                  <a:lnTo>
                    <a:pt x="16" y="0"/>
                  </a:lnTo>
                  <a:lnTo>
                    <a:pt x="9" y="5"/>
                  </a:lnTo>
                  <a:lnTo>
                    <a:pt x="2"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2" name="Freeform 3129">
              <a:extLst>
                <a:ext uri="{FF2B5EF4-FFF2-40B4-BE49-F238E27FC236}">
                  <a16:creationId xmlns:a16="http://schemas.microsoft.com/office/drawing/2014/main" xmlns="" id="{4A13AD1D-2A3B-AF44-861B-2B1A3F378AF5}"/>
                </a:ext>
              </a:extLst>
            </p:cNvPr>
            <p:cNvSpPr>
              <a:spLocks/>
            </p:cNvSpPr>
            <p:nvPr/>
          </p:nvSpPr>
          <p:spPr bwMode="auto">
            <a:xfrm>
              <a:off x="3049" y="3048"/>
              <a:ext cx="20" cy="21"/>
            </a:xfrm>
            <a:custGeom>
              <a:avLst/>
              <a:gdLst>
                <a:gd name="T0" fmla="*/ 2 w 20"/>
                <a:gd name="T1" fmla="*/ 12 h 21"/>
                <a:gd name="T2" fmla="*/ 2 w 20"/>
                <a:gd name="T3" fmla="*/ 12 h 21"/>
                <a:gd name="T4" fmla="*/ 0 w 20"/>
                <a:gd name="T5" fmla="*/ 14 h 21"/>
                <a:gd name="T6" fmla="*/ 0 w 20"/>
                <a:gd name="T7" fmla="*/ 18 h 21"/>
                <a:gd name="T8" fmla="*/ 2 w 20"/>
                <a:gd name="T9" fmla="*/ 21 h 21"/>
                <a:gd name="T10" fmla="*/ 4 w 20"/>
                <a:gd name="T11" fmla="*/ 21 h 21"/>
                <a:gd name="T12" fmla="*/ 4 w 20"/>
                <a:gd name="T13" fmla="*/ 21 h 21"/>
                <a:gd name="T14" fmla="*/ 13 w 20"/>
                <a:gd name="T15" fmla="*/ 18 h 21"/>
                <a:gd name="T16" fmla="*/ 18 w 20"/>
                <a:gd name="T17" fmla="*/ 12 h 21"/>
                <a:gd name="T18" fmla="*/ 18 w 20"/>
                <a:gd name="T19" fmla="*/ 12 h 21"/>
                <a:gd name="T20" fmla="*/ 20 w 20"/>
                <a:gd name="T21" fmla="*/ 7 h 21"/>
                <a:gd name="T22" fmla="*/ 20 w 20"/>
                <a:gd name="T23" fmla="*/ 5 h 21"/>
                <a:gd name="T24" fmla="*/ 18 w 20"/>
                <a:gd name="T25" fmla="*/ 3 h 21"/>
                <a:gd name="T26" fmla="*/ 16 w 20"/>
                <a:gd name="T27" fmla="*/ 0 h 21"/>
                <a:gd name="T28" fmla="*/ 16 w 20"/>
                <a:gd name="T29" fmla="*/ 0 h 21"/>
                <a:gd name="T30" fmla="*/ 9 w 20"/>
                <a:gd name="T31" fmla="*/ 5 h 21"/>
                <a:gd name="T32" fmla="*/ 2 w 20"/>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2" y="12"/>
                  </a:moveTo>
                  <a:lnTo>
                    <a:pt x="2" y="12"/>
                  </a:lnTo>
                  <a:lnTo>
                    <a:pt x="0" y="14"/>
                  </a:lnTo>
                  <a:lnTo>
                    <a:pt x="0" y="18"/>
                  </a:lnTo>
                  <a:lnTo>
                    <a:pt x="2" y="21"/>
                  </a:lnTo>
                  <a:lnTo>
                    <a:pt x="4" y="21"/>
                  </a:lnTo>
                  <a:lnTo>
                    <a:pt x="13" y="18"/>
                  </a:lnTo>
                  <a:lnTo>
                    <a:pt x="18" y="12"/>
                  </a:lnTo>
                  <a:lnTo>
                    <a:pt x="20" y="7"/>
                  </a:lnTo>
                  <a:lnTo>
                    <a:pt x="20" y="5"/>
                  </a:lnTo>
                  <a:lnTo>
                    <a:pt x="18" y="3"/>
                  </a:lnTo>
                  <a:lnTo>
                    <a:pt x="16" y="0"/>
                  </a:lnTo>
                  <a:lnTo>
                    <a:pt x="9" y="5"/>
                  </a:lnTo>
                  <a:lnTo>
                    <a:pt x="2"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3" name="Freeform 3130">
              <a:extLst>
                <a:ext uri="{FF2B5EF4-FFF2-40B4-BE49-F238E27FC236}">
                  <a16:creationId xmlns:a16="http://schemas.microsoft.com/office/drawing/2014/main" xmlns="" id="{FA6C0DCB-D5DA-D643-BC20-4EB0AA984886}"/>
                </a:ext>
              </a:extLst>
            </p:cNvPr>
            <p:cNvSpPr>
              <a:spLocks/>
            </p:cNvSpPr>
            <p:nvPr/>
          </p:nvSpPr>
          <p:spPr bwMode="auto">
            <a:xfrm>
              <a:off x="3031" y="3051"/>
              <a:ext cx="20" cy="18"/>
            </a:xfrm>
            <a:custGeom>
              <a:avLst/>
              <a:gdLst>
                <a:gd name="T0" fmla="*/ 2 w 20"/>
                <a:gd name="T1" fmla="*/ 9 h 18"/>
                <a:gd name="T2" fmla="*/ 2 w 20"/>
                <a:gd name="T3" fmla="*/ 9 h 18"/>
                <a:gd name="T4" fmla="*/ 0 w 20"/>
                <a:gd name="T5" fmla="*/ 13 h 18"/>
                <a:gd name="T6" fmla="*/ 2 w 20"/>
                <a:gd name="T7" fmla="*/ 15 h 18"/>
                <a:gd name="T8" fmla="*/ 2 w 20"/>
                <a:gd name="T9" fmla="*/ 18 h 18"/>
                <a:gd name="T10" fmla="*/ 6 w 20"/>
                <a:gd name="T11" fmla="*/ 18 h 18"/>
                <a:gd name="T12" fmla="*/ 6 w 20"/>
                <a:gd name="T13" fmla="*/ 18 h 18"/>
                <a:gd name="T14" fmla="*/ 13 w 20"/>
                <a:gd name="T15" fmla="*/ 15 h 18"/>
                <a:gd name="T16" fmla="*/ 20 w 20"/>
                <a:gd name="T17" fmla="*/ 9 h 18"/>
                <a:gd name="T18" fmla="*/ 20 w 20"/>
                <a:gd name="T19" fmla="*/ 9 h 18"/>
                <a:gd name="T20" fmla="*/ 20 w 20"/>
                <a:gd name="T21" fmla="*/ 4 h 18"/>
                <a:gd name="T22" fmla="*/ 20 w 20"/>
                <a:gd name="T23" fmla="*/ 2 h 18"/>
                <a:gd name="T24" fmla="*/ 20 w 20"/>
                <a:gd name="T25" fmla="*/ 0 h 18"/>
                <a:gd name="T26" fmla="*/ 15 w 20"/>
                <a:gd name="T27" fmla="*/ 0 h 18"/>
                <a:gd name="T28" fmla="*/ 15 w 20"/>
                <a:gd name="T29" fmla="*/ 0 h 18"/>
                <a:gd name="T30" fmla="*/ 9 w 20"/>
                <a:gd name="T31" fmla="*/ 2 h 18"/>
                <a:gd name="T32" fmla="*/ 2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2" y="9"/>
                  </a:moveTo>
                  <a:lnTo>
                    <a:pt x="2" y="9"/>
                  </a:lnTo>
                  <a:lnTo>
                    <a:pt x="0" y="13"/>
                  </a:lnTo>
                  <a:lnTo>
                    <a:pt x="2" y="15"/>
                  </a:lnTo>
                  <a:lnTo>
                    <a:pt x="2" y="18"/>
                  </a:lnTo>
                  <a:lnTo>
                    <a:pt x="6" y="18"/>
                  </a:lnTo>
                  <a:lnTo>
                    <a:pt x="13" y="15"/>
                  </a:lnTo>
                  <a:lnTo>
                    <a:pt x="20" y="9"/>
                  </a:lnTo>
                  <a:lnTo>
                    <a:pt x="20" y="4"/>
                  </a:lnTo>
                  <a:lnTo>
                    <a:pt x="20" y="2"/>
                  </a:lnTo>
                  <a:lnTo>
                    <a:pt x="20" y="0"/>
                  </a:lnTo>
                  <a:lnTo>
                    <a:pt x="15"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4" name="Freeform 3131">
              <a:extLst>
                <a:ext uri="{FF2B5EF4-FFF2-40B4-BE49-F238E27FC236}">
                  <a16:creationId xmlns:a16="http://schemas.microsoft.com/office/drawing/2014/main" xmlns="" id="{4A88009A-3730-4046-8806-BA1814091E21}"/>
                </a:ext>
              </a:extLst>
            </p:cNvPr>
            <p:cNvSpPr>
              <a:spLocks/>
            </p:cNvSpPr>
            <p:nvPr/>
          </p:nvSpPr>
          <p:spPr bwMode="auto">
            <a:xfrm>
              <a:off x="3031" y="3051"/>
              <a:ext cx="20" cy="18"/>
            </a:xfrm>
            <a:custGeom>
              <a:avLst/>
              <a:gdLst>
                <a:gd name="T0" fmla="*/ 2 w 20"/>
                <a:gd name="T1" fmla="*/ 9 h 18"/>
                <a:gd name="T2" fmla="*/ 2 w 20"/>
                <a:gd name="T3" fmla="*/ 9 h 18"/>
                <a:gd name="T4" fmla="*/ 0 w 20"/>
                <a:gd name="T5" fmla="*/ 13 h 18"/>
                <a:gd name="T6" fmla="*/ 2 w 20"/>
                <a:gd name="T7" fmla="*/ 15 h 18"/>
                <a:gd name="T8" fmla="*/ 2 w 20"/>
                <a:gd name="T9" fmla="*/ 18 h 18"/>
                <a:gd name="T10" fmla="*/ 6 w 20"/>
                <a:gd name="T11" fmla="*/ 18 h 18"/>
                <a:gd name="T12" fmla="*/ 6 w 20"/>
                <a:gd name="T13" fmla="*/ 18 h 18"/>
                <a:gd name="T14" fmla="*/ 13 w 20"/>
                <a:gd name="T15" fmla="*/ 15 h 18"/>
                <a:gd name="T16" fmla="*/ 20 w 20"/>
                <a:gd name="T17" fmla="*/ 9 h 18"/>
                <a:gd name="T18" fmla="*/ 20 w 20"/>
                <a:gd name="T19" fmla="*/ 9 h 18"/>
                <a:gd name="T20" fmla="*/ 20 w 20"/>
                <a:gd name="T21" fmla="*/ 4 h 18"/>
                <a:gd name="T22" fmla="*/ 20 w 20"/>
                <a:gd name="T23" fmla="*/ 2 h 18"/>
                <a:gd name="T24" fmla="*/ 20 w 20"/>
                <a:gd name="T25" fmla="*/ 0 h 18"/>
                <a:gd name="T26" fmla="*/ 15 w 20"/>
                <a:gd name="T27" fmla="*/ 0 h 18"/>
                <a:gd name="T28" fmla="*/ 15 w 20"/>
                <a:gd name="T29" fmla="*/ 0 h 18"/>
                <a:gd name="T30" fmla="*/ 9 w 20"/>
                <a:gd name="T31" fmla="*/ 2 h 18"/>
                <a:gd name="T32" fmla="*/ 2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2" y="9"/>
                  </a:moveTo>
                  <a:lnTo>
                    <a:pt x="2" y="9"/>
                  </a:lnTo>
                  <a:lnTo>
                    <a:pt x="0" y="13"/>
                  </a:lnTo>
                  <a:lnTo>
                    <a:pt x="2" y="15"/>
                  </a:lnTo>
                  <a:lnTo>
                    <a:pt x="2" y="18"/>
                  </a:lnTo>
                  <a:lnTo>
                    <a:pt x="6" y="18"/>
                  </a:lnTo>
                  <a:lnTo>
                    <a:pt x="13" y="15"/>
                  </a:lnTo>
                  <a:lnTo>
                    <a:pt x="20" y="9"/>
                  </a:lnTo>
                  <a:lnTo>
                    <a:pt x="20" y="4"/>
                  </a:lnTo>
                  <a:lnTo>
                    <a:pt x="20" y="2"/>
                  </a:lnTo>
                  <a:lnTo>
                    <a:pt x="20" y="0"/>
                  </a:lnTo>
                  <a:lnTo>
                    <a:pt x="15"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5" name="Freeform 3132">
              <a:extLst>
                <a:ext uri="{FF2B5EF4-FFF2-40B4-BE49-F238E27FC236}">
                  <a16:creationId xmlns:a16="http://schemas.microsoft.com/office/drawing/2014/main" xmlns="" id="{93A1E87A-CE75-9A4C-ACC4-EC971A30511E}"/>
                </a:ext>
              </a:extLst>
            </p:cNvPr>
            <p:cNvSpPr>
              <a:spLocks/>
            </p:cNvSpPr>
            <p:nvPr/>
          </p:nvSpPr>
          <p:spPr bwMode="auto">
            <a:xfrm>
              <a:off x="3015" y="3051"/>
              <a:ext cx="20" cy="18"/>
            </a:xfrm>
            <a:custGeom>
              <a:avLst/>
              <a:gdLst>
                <a:gd name="T0" fmla="*/ 0 w 20"/>
                <a:gd name="T1" fmla="*/ 9 h 18"/>
                <a:gd name="T2" fmla="*/ 0 w 20"/>
                <a:gd name="T3" fmla="*/ 9 h 18"/>
                <a:gd name="T4" fmla="*/ 0 w 20"/>
                <a:gd name="T5" fmla="*/ 13 h 18"/>
                <a:gd name="T6" fmla="*/ 0 w 20"/>
                <a:gd name="T7" fmla="*/ 15 h 18"/>
                <a:gd name="T8" fmla="*/ 0 w 20"/>
                <a:gd name="T9" fmla="*/ 18 h 18"/>
                <a:gd name="T10" fmla="*/ 4 w 20"/>
                <a:gd name="T11" fmla="*/ 18 h 18"/>
                <a:gd name="T12" fmla="*/ 4 w 20"/>
                <a:gd name="T13" fmla="*/ 18 h 18"/>
                <a:gd name="T14" fmla="*/ 11 w 20"/>
                <a:gd name="T15" fmla="*/ 15 h 18"/>
                <a:gd name="T16" fmla="*/ 18 w 20"/>
                <a:gd name="T17" fmla="*/ 9 h 18"/>
                <a:gd name="T18" fmla="*/ 18 w 20"/>
                <a:gd name="T19" fmla="*/ 9 h 18"/>
                <a:gd name="T20" fmla="*/ 20 w 20"/>
                <a:gd name="T21" fmla="*/ 4 h 18"/>
                <a:gd name="T22" fmla="*/ 20 w 20"/>
                <a:gd name="T23" fmla="*/ 2 h 18"/>
                <a:gd name="T24" fmla="*/ 18 w 20"/>
                <a:gd name="T25" fmla="*/ 0 h 18"/>
                <a:gd name="T26" fmla="*/ 16 w 20"/>
                <a:gd name="T27" fmla="*/ 0 h 18"/>
                <a:gd name="T28" fmla="*/ 16 w 20"/>
                <a:gd name="T29" fmla="*/ 0 h 18"/>
                <a:gd name="T30" fmla="*/ 7 w 20"/>
                <a:gd name="T31" fmla="*/ 2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0" y="13"/>
                  </a:lnTo>
                  <a:lnTo>
                    <a:pt x="0" y="15"/>
                  </a:lnTo>
                  <a:lnTo>
                    <a:pt x="0" y="18"/>
                  </a:lnTo>
                  <a:lnTo>
                    <a:pt x="4" y="18"/>
                  </a:lnTo>
                  <a:lnTo>
                    <a:pt x="11" y="15"/>
                  </a:lnTo>
                  <a:lnTo>
                    <a:pt x="18" y="9"/>
                  </a:lnTo>
                  <a:lnTo>
                    <a:pt x="20" y="4"/>
                  </a:lnTo>
                  <a:lnTo>
                    <a:pt x="20" y="2"/>
                  </a:lnTo>
                  <a:lnTo>
                    <a:pt x="18" y="0"/>
                  </a:lnTo>
                  <a:lnTo>
                    <a:pt x="16" y="0"/>
                  </a:lnTo>
                  <a:lnTo>
                    <a:pt x="7"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6" name="Freeform 3133">
              <a:extLst>
                <a:ext uri="{FF2B5EF4-FFF2-40B4-BE49-F238E27FC236}">
                  <a16:creationId xmlns:a16="http://schemas.microsoft.com/office/drawing/2014/main" xmlns="" id="{3EBEAF95-0084-8546-9792-CC10538F08C1}"/>
                </a:ext>
              </a:extLst>
            </p:cNvPr>
            <p:cNvSpPr>
              <a:spLocks/>
            </p:cNvSpPr>
            <p:nvPr/>
          </p:nvSpPr>
          <p:spPr bwMode="auto">
            <a:xfrm>
              <a:off x="3015" y="3051"/>
              <a:ext cx="20" cy="18"/>
            </a:xfrm>
            <a:custGeom>
              <a:avLst/>
              <a:gdLst>
                <a:gd name="T0" fmla="*/ 0 w 20"/>
                <a:gd name="T1" fmla="*/ 9 h 18"/>
                <a:gd name="T2" fmla="*/ 0 w 20"/>
                <a:gd name="T3" fmla="*/ 9 h 18"/>
                <a:gd name="T4" fmla="*/ 0 w 20"/>
                <a:gd name="T5" fmla="*/ 13 h 18"/>
                <a:gd name="T6" fmla="*/ 0 w 20"/>
                <a:gd name="T7" fmla="*/ 15 h 18"/>
                <a:gd name="T8" fmla="*/ 0 w 20"/>
                <a:gd name="T9" fmla="*/ 18 h 18"/>
                <a:gd name="T10" fmla="*/ 4 w 20"/>
                <a:gd name="T11" fmla="*/ 18 h 18"/>
                <a:gd name="T12" fmla="*/ 4 w 20"/>
                <a:gd name="T13" fmla="*/ 18 h 18"/>
                <a:gd name="T14" fmla="*/ 11 w 20"/>
                <a:gd name="T15" fmla="*/ 15 h 18"/>
                <a:gd name="T16" fmla="*/ 18 w 20"/>
                <a:gd name="T17" fmla="*/ 9 h 18"/>
                <a:gd name="T18" fmla="*/ 18 w 20"/>
                <a:gd name="T19" fmla="*/ 9 h 18"/>
                <a:gd name="T20" fmla="*/ 20 w 20"/>
                <a:gd name="T21" fmla="*/ 4 h 18"/>
                <a:gd name="T22" fmla="*/ 20 w 20"/>
                <a:gd name="T23" fmla="*/ 2 h 18"/>
                <a:gd name="T24" fmla="*/ 18 w 20"/>
                <a:gd name="T25" fmla="*/ 0 h 18"/>
                <a:gd name="T26" fmla="*/ 16 w 20"/>
                <a:gd name="T27" fmla="*/ 0 h 18"/>
                <a:gd name="T28" fmla="*/ 16 w 20"/>
                <a:gd name="T29" fmla="*/ 0 h 18"/>
                <a:gd name="T30" fmla="*/ 7 w 20"/>
                <a:gd name="T31" fmla="*/ 2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0" y="13"/>
                  </a:lnTo>
                  <a:lnTo>
                    <a:pt x="0" y="15"/>
                  </a:lnTo>
                  <a:lnTo>
                    <a:pt x="0" y="18"/>
                  </a:lnTo>
                  <a:lnTo>
                    <a:pt x="4" y="18"/>
                  </a:lnTo>
                  <a:lnTo>
                    <a:pt x="11" y="15"/>
                  </a:lnTo>
                  <a:lnTo>
                    <a:pt x="18" y="9"/>
                  </a:lnTo>
                  <a:lnTo>
                    <a:pt x="20" y="4"/>
                  </a:lnTo>
                  <a:lnTo>
                    <a:pt x="20" y="2"/>
                  </a:lnTo>
                  <a:lnTo>
                    <a:pt x="18" y="0"/>
                  </a:lnTo>
                  <a:lnTo>
                    <a:pt x="16" y="0"/>
                  </a:lnTo>
                  <a:lnTo>
                    <a:pt x="7"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7" name="Freeform 3134">
              <a:extLst>
                <a:ext uri="{FF2B5EF4-FFF2-40B4-BE49-F238E27FC236}">
                  <a16:creationId xmlns:a16="http://schemas.microsoft.com/office/drawing/2014/main" xmlns="" id="{12DA371D-C684-6A4E-AB31-2C0E870AF6E8}"/>
                </a:ext>
              </a:extLst>
            </p:cNvPr>
            <p:cNvSpPr>
              <a:spLocks/>
            </p:cNvSpPr>
            <p:nvPr/>
          </p:nvSpPr>
          <p:spPr bwMode="auto">
            <a:xfrm>
              <a:off x="2997" y="3051"/>
              <a:ext cx="20" cy="18"/>
            </a:xfrm>
            <a:custGeom>
              <a:avLst/>
              <a:gdLst>
                <a:gd name="T0" fmla="*/ 0 w 20"/>
                <a:gd name="T1" fmla="*/ 9 h 18"/>
                <a:gd name="T2" fmla="*/ 0 w 20"/>
                <a:gd name="T3" fmla="*/ 9 h 18"/>
                <a:gd name="T4" fmla="*/ 0 w 20"/>
                <a:gd name="T5" fmla="*/ 13 h 18"/>
                <a:gd name="T6" fmla="*/ 0 w 20"/>
                <a:gd name="T7" fmla="*/ 15 h 18"/>
                <a:gd name="T8" fmla="*/ 0 w 20"/>
                <a:gd name="T9" fmla="*/ 18 h 18"/>
                <a:gd name="T10" fmla="*/ 4 w 20"/>
                <a:gd name="T11" fmla="*/ 18 h 18"/>
                <a:gd name="T12" fmla="*/ 4 w 20"/>
                <a:gd name="T13" fmla="*/ 18 h 18"/>
                <a:gd name="T14" fmla="*/ 11 w 20"/>
                <a:gd name="T15" fmla="*/ 15 h 18"/>
                <a:gd name="T16" fmla="*/ 18 w 20"/>
                <a:gd name="T17" fmla="*/ 9 h 18"/>
                <a:gd name="T18" fmla="*/ 18 w 20"/>
                <a:gd name="T19" fmla="*/ 9 h 18"/>
                <a:gd name="T20" fmla="*/ 20 w 20"/>
                <a:gd name="T21" fmla="*/ 4 h 18"/>
                <a:gd name="T22" fmla="*/ 20 w 20"/>
                <a:gd name="T23" fmla="*/ 2 h 18"/>
                <a:gd name="T24" fmla="*/ 18 w 20"/>
                <a:gd name="T25" fmla="*/ 0 h 18"/>
                <a:gd name="T26" fmla="*/ 16 w 20"/>
                <a:gd name="T27" fmla="*/ 0 h 18"/>
                <a:gd name="T28" fmla="*/ 16 w 20"/>
                <a:gd name="T29" fmla="*/ 0 h 18"/>
                <a:gd name="T30" fmla="*/ 9 w 20"/>
                <a:gd name="T31" fmla="*/ 2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0" y="13"/>
                  </a:lnTo>
                  <a:lnTo>
                    <a:pt x="0" y="15"/>
                  </a:lnTo>
                  <a:lnTo>
                    <a:pt x="0" y="18"/>
                  </a:lnTo>
                  <a:lnTo>
                    <a:pt x="4" y="18"/>
                  </a:lnTo>
                  <a:lnTo>
                    <a:pt x="11" y="15"/>
                  </a:lnTo>
                  <a:lnTo>
                    <a:pt x="18" y="9"/>
                  </a:lnTo>
                  <a:lnTo>
                    <a:pt x="20" y="4"/>
                  </a:lnTo>
                  <a:lnTo>
                    <a:pt x="20" y="2"/>
                  </a:lnTo>
                  <a:lnTo>
                    <a:pt x="18" y="0"/>
                  </a:lnTo>
                  <a:lnTo>
                    <a:pt x="16" y="0"/>
                  </a:lnTo>
                  <a:lnTo>
                    <a:pt x="9"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8" name="Freeform 3135">
              <a:extLst>
                <a:ext uri="{FF2B5EF4-FFF2-40B4-BE49-F238E27FC236}">
                  <a16:creationId xmlns:a16="http://schemas.microsoft.com/office/drawing/2014/main" xmlns="" id="{1F313E1D-369C-7545-B997-663740B83C3D}"/>
                </a:ext>
              </a:extLst>
            </p:cNvPr>
            <p:cNvSpPr>
              <a:spLocks/>
            </p:cNvSpPr>
            <p:nvPr/>
          </p:nvSpPr>
          <p:spPr bwMode="auto">
            <a:xfrm>
              <a:off x="2997" y="3051"/>
              <a:ext cx="20" cy="18"/>
            </a:xfrm>
            <a:custGeom>
              <a:avLst/>
              <a:gdLst>
                <a:gd name="T0" fmla="*/ 0 w 20"/>
                <a:gd name="T1" fmla="*/ 9 h 18"/>
                <a:gd name="T2" fmla="*/ 0 w 20"/>
                <a:gd name="T3" fmla="*/ 9 h 18"/>
                <a:gd name="T4" fmla="*/ 0 w 20"/>
                <a:gd name="T5" fmla="*/ 13 h 18"/>
                <a:gd name="T6" fmla="*/ 0 w 20"/>
                <a:gd name="T7" fmla="*/ 15 h 18"/>
                <a:gd name="T8" fmla="*/ 0 w 20"/>
                <a:gd name="T9" fmla="*/ 18 h 18"/>
                <a:gd name="T10" fmla="*/ 4 w 20"/>
                <a:gd name="T11" fmla="*/ 18 h 18"/>
                <a:gd name="T12" fmla="*/ 4 w 20"/>
                <a:gd name="T13" fmla="*/ 18 h 18"/>
                <a:gd name="T14" fmla="*/ 11 w 20"/>
                <a:gd name="T15" fmla="*/ 15 h 18"/>
                <a:gd name="T16" fmla="*/ 18 w 20"/>
                <a:gd name="T17" fmla="*/ 9 h 18"/>
                <a:gd name="T18" fmla="*/ 18 w 20"/>
                <a:gd name="T19" fmla="*/ 9 h 18"/>
                <a:gd name="T20" fmla="*/ 20 w 20"/>
                <a:gd name="T21" fmla="*/ 4 h 18"/>
                <a:gd name="T22" fmla="*/ 20 w 20"/>
                <a:gd name="T23" fmla="*/ 2 h 18"/>
                <a:gd name="T24" fmla="*/ 18 w 20"/>
                <a:gd name="T25" fmla="*/ 0 h 18"/>
                <a:gd name="T26" fmla="*/ 16 w 20"/>
                <a:gd name="T27" fmla="*/ 0 h 18"/>
                <a:gd name="T28" fmla="*/ 16 w 20"/>
                <a:gd name="T29" fmla="*/ 0 h 18"/>
                <a:gd name="T30" fmla="*/ 9 w 20"/>
                <a:gd name="T31" fmla="*/ 2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0" y="13"/>
                  </a:lnTo>
                  <a:lnTo>
                    <a:pt x="0" y="15"/>
                  </a:lnTo>
                  <a:lnTo>
                    <a:pt x="0" y="18"/>
                  </a:lnTo>
                  <a:lnTo>
                    <a:pt x="4" y="18"/>
                  </a:lnTo>
                  <a:lnTo>
                    <a:pt x="11" y="15"/>
                  </a:lnTo>
                  <a:lnTo>
                    <a:pt x="18" y="9"/>
                  </a:lnTo>
                  <a:lnTo>
                    <a:pt x="20" y="4"/>
                  </a:lnTo>
                  <a:lnTo>
                    <a:pt x="20" y="2"/>
                  </a:lnTo>
                  <a:lnTo>
                    <a:pt x="18" y="0"/>
                  </a:lnTo>
                  <a:lnTo>
                    <a:pt x="16" y="0"/>
                  </a:lnTo>
                  <a:lnTo>
                    <a:pt x="9"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19" name="Freeform 3136">
              <a:extLst>
                <a:ext uri="{FF2B5EF4-FFF2-40B4-BE49-F238E27FC236}">
                  <a16:creationId xmlns:a16="http://schemas.microsoft.com/office/drawing/2014/main" xmlns="" id="{87D9EA67-BFC1-5C44-B50A-A7CC8EA0F7DC}"/>
                </a:ext>
              </a:extLst>
            </p:cNvPr>
            <p:cNvSpPr>
              <a:spLocks/>
            </p:cNvSpPr>
            <p:nvPr/>
          </p:nvSpPr>
          <p:spPr bwMode="auto">
            <a:xfrm>
              <a:off x="2673" y="3055"/>
              <a:ext cx="33" cy="20"/>
            </a:xfrm>
            <a:custGeom>
              <a:avLst/>
              <a:gdLst>
                <a:gd name="T0" fmla="*/ 4 w 33"/>
                <a:gd name="T1" fmla="*/ 9 h 20"/>
                <a:gd name="T2" fmla="*/ 4 w 33"/>
                <a:gd name="T3" fmla="*/ 9 h 20"/>
                <a:gd name="T4" fmla="*/ 0 w 33"/>
                <a:gd name="T5" fmla="*/ 14 h 20"/>
                <a:gd name="T6" fmla="*/ 0 w 33"/>
                <a:gd name="T7" fmla="*/ 16 h 20"/>
                <a:gd name="T8" fmla="*/ 0 w 33"/>
                <a:gd name="T9" fmla="*/ 18 h 20"/>
                <a:gd name="T10" fmla="*/ 4 w 33"/>
                <a:gd name="T11" fmla="*/ 20 h 20"/>
                <a:gd name="T12" fmla="*/ 4 w 33"/>
                <a:gd name="T13" fmla="*/ 20 h 20"/>
                <a:gd name="T14" fmla="*/ 18 w 33"/>
                <a:gd name="T15" fmla="*/ 16 h 20"/>
                <a:gd name="T16" fmla="*/ 29 w 33"/>
                <a:gd name="T17" fmla="*/ 9 h 20"/>
                <a:gd name="T18" fmla="*/ 29 w 33"/>
                <a:gd name="T19" fmla="*/ 9 h 20"/>
                <a:gd name="T20" fmla="*/ 33 w 33"/>
                <a:gd name="T21" fmla="*/ 7 h 20"/>
                <a:gd name="T22" fmla="*/ 33 w 33"/>
                <a:gd name="T23" fmla="*/ 2 h 20"/>
                <a:gd name="T24" fmla="*/ 33 w 33"/>
                <a:gd name="T25" fmla="*/ 0 h 20"/>
                <a:gd name="T26" fmla="*/ 29 w 33"/>
                <a:gd name="T27" fmla="*/ 0 h 20"/>
                <a:gd name="T28" fmla="*/ 29 w 33"/>
                <a:gd name="T29" fmla="*/ 0 h 20"/>
                <a:gd name="T30" fmla="*/ 15 w 33"/>
                <a:gd name="T31" fmla="*/ 2 h 20"/>
                <a:gd name="T32" fmla="*/ 4 w 3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0">
                  <a:moveTo>
                    <a:pt x="4" y="9"/>
                  </a:moveTo>
                  <a:lnTo>
                    <a:pt x="4" y="9"/>
                  </a:lnTo>
                  <a:lnTo>
                    <a:pt x="0" y="14"/>
                  </a:lnTo>
                  <a:lnTo>
                    <a:pt x="0" y="16"/>
                  </a:lnTo>
                  <a:lnTo>
                    <a:pt x="0" y="18"/>
                  </a:lnTo>
                  <a:lnTo>
                    <a:pt x="4" y="20"/>
                  </a:lnTo>
                  <a:lnTo>
                    <a:pt x="18" y="16"/>
                  </a:lnTo>
                  <a:lnTo>
                    <a:pt x="29" y="9"/>
                  </a:lnTo>
                  <a:lnTo>
                    <a:pt x="33" y="7"/>
                  </a:lnTo>
                  <a:lnTo>
                    <a:pt x="33" y="2"/>
                  </a:lnTo>
                  <a:lnTo>
                    <a:pt x="33" y="0"/>
                  </a:lnTo>
                  <a:lnTo>
                    <a:pt x="29" y="0"/>
                  </a:lnTo>
                  <a:lnTo>
                    <a:pt x="15"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0" name="Freeform 3137">
              <a:extLst>
                <a:ext uri="{FF2B5EF4-FFF2-40B4-BE49-F238E27FC236}">
                  <a16:creationId xmlns:a16="http://schemas.microsoft.com/office/drawing/2014/main" xmlns="" id="{33B5DCFB-391E-B44E-93C7-0FDC0EAB8AA9}"/>
                </a:ext>
              </a:extLst>
            </p:cNvPr>
            <p:cNvSpPr>
              <a:spLocks/>
            </p:cNvSpPr>
            <p:nvPr/>
          </p:nvSpPr>
          <p:spPr bwMode="auto">
            <a:xfrm>
              <a:off x="2673" y="3055"/>
              <a:ext cx="33" cy="20"/>
            </a:xfrm>
            <a:custGeom>
              <a:avLst/>
              <a:gdLst>
                <a:gd name="T0" fmla="*/ 4 w 33"/>
                <a:gd name="T1" fmla="*/ 9 h 20"/>
                <a:gd name="T2" fmla="*/ 4 w 33"/>
                <a:gd name="T3" fmla="*/ 9 h 20"/>
                <a:gd name="T4" fmla="*/ 0 w 33"/>
                <a:gd name="T5" fmla="*/ 14 h 20"/>
                <a:gd name="T6" fmla="*/ 0 w 33"/>
                <a:gd name="T7" fmla="*/ 16 h 20"/>
                <a:gd name="T8" fmla="*/ 0 w 33"/>
                <a:gd name="T9" fmla="*/ 18 h 20"/>
                <a:gd name="T10" fmla="*/ 4 w 33"/>
                <a:gd name="T11" fmla="*/ 20 h 20"/>
                <a:gd name="T12" fmla="*/ 4 w 33"/>
                <a:gd name="T13" fmla="*/ 20 h 20"/>
                <a:gd name="T14" fmla="*/ 18 w 33"/>
                <a:gd name="T15" fmla="*/ 16 h 20"/>
                <a:gd name="T16" fmla="*/ 29 w 33"/>
                <a:gd name="T17" fmla="*/ 9 h 20"/>
                <a:gd name="T18" fmla="*/ 29 w 33"/>
                <a:gd name="T19" fmla="*/ 9 h 20"/>
                <a:gd name="T20" fmla="*/ 33 w 33"/>
                <a:gd name="T21" fmla="*/ 7 h 20"/>
                <a:gd name="T22" fmla="*/ 33 w 33"/>
                <a:gd name="T23" fmla="*/ 2 h 20"/>
                <a:gd name="T24" fmla="*/ 33 w 33"/>
                <a:gd name="T25" fmla="*/ 0 h 20"/>
                <a:gd name="T26" fmla="*/ 29 w 33"/>
                <a:gd name="T27" fmla="*/ 0 h 20"/>
                <a:gd name="T28" fmla="*/ 29 w 33"/>
                <a:gd name="T29" fmla="*/ 0 h 20"/>
                <a:gd name="T30" fmla="*/ 15 w 33"/>
                <a:gd name="T31" fmla="*/ 2 h 20"/>
                <a:gd name="T32" fmla="*/ 4 w 3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20">
                  <a:moveTo>
                    <a:pt x="4" y="9"/>
                  </a:moveTo>
                  <a:lnTo>
                    <a:pt x="4" y="9"/>
                  </a:lnTo>
                  <a:lnTo>
                    <a:pt x="0" y="14"/>
                  </a:lnTo>
                  <a:lnTo>
                    <a:pt x="0" y="16"/>
                  </a:lnTo>
                  <a:lnTo>
                    <a:pt x="0" y="18"/>
                  </a:lnTo>
                  <a:lnTo>
                    <a:pt x="4" y="20"/>
                  </a:lnTo>
                  <a:lnTo>
                    <a:pt x="18" y="16"/>
                  </a:lnTo>
                  <a:lnTo>
                    <a:pt x="29" y="9"/>
                  </a:lnTo>
                  <a:lnTo>
                    <a:pt x="33" y="7"/>
                  </a:lnTo>
                  <a:lnTo>
                    <a:pt x="33" y="2"/>
                  </a:lnTo>
                  <a:lnTo>
                    <a:pt x="33" y="0"/>
                  </a:lnTo>
                  <a:lnTo>
                    <a:pt x="29" y="0"/>
                  </a:lnTo>
                  <a:lnTo>
                    <a:pt x="15"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1" name="Freeform 3138">
              <a:extLst>
                <a:ext uri="{FF2B5EF4-FFF2-40B4-BE49-F238E27FC236}">
                  <a16:creationId xmlns:a16="http://schemas.microsoft.com/office/drawing/2014/main" xmlns="" id="{5D5004B2-37F1-E94C-A5FE-872968C8CEF3}"/>
                </a:ext>
              </a:extLst>
            </p:cNvPr>
            <p:cNvSpPr>
              <a:spLocks/>
            </p:cNvSpPr>
            <p:nvPr/>
          </p:nvSpPr>
          <p:spPr bwMode="auto">
            <a:xfrm>
              <a:off x="2646" y="3055"/>
              <a:ext cx="36" cy="20"/>
            </a:xfrm>
            <a:custGeom>
              <a:avLst/>
              <a:gdLst>
                <a:gd name="T0" fmla="*/ 4 w 36"/>
                <a:gd name="T1" fmla="*/ 11 h 20"/>
                <a:gd name="T2" fmla="*/ 4 w 36"/>
                <a:gd name="T3" fmla="*/ 11 h 20"/>
                <a:gd name="T4" fmla="*/ 2 w 36"/>
                <a:gd name="T5" fmla="*/ 14 h 20"/>
                <a:gd name="T6" fmla="*/ 0 w 36"/>
                <a:gd name="T7" fmla="*/ 18 h 20"/>
                <a:gd name="T8" fmla="*/ 2 w 36"/>
                <a:gd name="T9" fmla="*/ 20 h 20"/>
                <a:gd name="T10" fmla="*/ 6 w 36"/>
                <a:gd name="T11" fmla="*/ 20 h 20"/>
                <a:gd name="T12" fmla="*/ 6 w 36"/>
                <a:gd name="T13" fmla="*/ 20 h 20"/>
                <a:gd name="T14" fmla="*/ 18 w 36"/>
                <a:gd name="T15" fmla="*/ 18 h 20"/>
                <a:gd name="T16" fmla="*/ 31 w 36"/>
                <a:gd name="T17" fmla="*/ 9 h 20"/>
                <a:gd name="T18" fmla="*/ 31 w 36"/>
                <a:gd name="T19" fmla="*/ 9 h 20"/>
                <a:gd name="T20" fmla="*/ 36 w 36"/>
                <a:gd name="T21" fmla="*/ 7 h 20"/>
                <a:gd name="T22" fmla="*/ 36 w 36"/>
                <a:gd name="T23" fmla="*/ 2 h 20"/>
                <a:gd name="T24" fmla="*/ 33 w 36"/>
                <a:gd name="T25" fmla="*/ 0 h 20"/>
                <a:gd name="T26" fmla="*/ 31 w 36"/>
                <a:gd name="T27" fmla="*/ 0 h 20"/>
                <a:gd name="T28" fmla="*/ 31 w 36"/>
                <a:gd name="T29" fmla="*/ 0 h 20"/>
                <a:gd name="T30" fmla="*/ 18 w 36"/>
                <a:gd name="T31" fmla="*/ 2 h 20"/>
                <a:gd name="T32" fmla="*/ 4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4" y="11"/>
                  </a:moveTo>
                  <a:lnTo>
                    <a:pt x="4" y="11"/>
                  </a:lnTo>
                  <a:lnTo>
                    <a:pt x="2" y="14"/>
                  </a:lnTo>
                  <a:lnTo>
                    <a:pt x="0" y="18"/>
                  </a:lnTo>
                  <a:lnTo>
                    <a:pt x="2" y="20"/>
                  </a:lnTo>
                  <a:lnTo>
                    <a:pt x="6" y="20"/>
                  </a:lnTo>
                  <a:lnTo>
                    <a:pt x="18" y="18"/>
                  </a:lnTo>
                  <a:lnTo>
                    <a:pt x="31" y="9"/>
                  </a:lnTo>
                  <a:lnTo>
                    <a:pt x="36" y="7"/>
                  </a:lnTo>
                  <a:lnTo>
                    <a:pt x="36" y="2"/>
                  </a:lnTo>
                  <a:lnTo>
                    <a:pt x="33" y="0"/>
                  </a:lnTo>
                  <a:lnTo>
                    <a:pt x="31" y="0"/>
                  </a:lnTo>
                  <a:lnTo>
                    <a:pt x="18"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2" name="Freeform 3139">
              <a:extLst>
                <a:ext uri="{FF2B5EF4-FFF2-40B4-BE49-F238E27FC236}">
                  <a16:creationId xmlns:a16="http://schemas.microsoft.com/office/drawing/2014/main" xmlns="" id="{E569DBA9-0A56-BE40-8139-C4C08BDB59E1}"/>
                </a:ext>
              </a:extLst>
            </p:cNvPr>
            <p:cNvSpPr>
              <a:spLocks/>
            </p:cNvSpPr>
            <p:nvPr/>
          </p:nvSpPr>
          <p:spPr bwMode="auto">
            <a:xfrm>
              <a:off x="2646" y="3055"/>
              <a:ext cx="36" cy="20"/>
            </a:xfrm>
            <a:custGeom>
              <a:avLst/>
              <a:gdLst>
                <a:gd name="T0" fmla="*/ 4 w 36"/>
                <a:gd name="T1" fmla="*/ 11 h 20"/>
                <a:gd name="T2" fmla="*/ 4 w 36"/>
                <a:gd name="T3" fmla="*/ 11 h 20"/>
                <a:gd name="T4" fmla="*/ 2 w 36"/>
                <a:gd name="T5" fmla="*/ 14 h 20"/>
                <a:gd name="T6" fmla="*/ 0 w 36"/>
                <a:gd name="T7" fmla="*/ 18 h 20"/>
                <a:gd name="T8" fmla="*/ 2 w 36"/>
                <a:gd name="T9" fmla="*/ 20 h 20"/>
                <a:gd name="T10" fmla="*/ 6 w 36"/>
                <a:gd name="T11" fmla="*/ 20 h 20"/>
                <a:gd name="T12" fmla="*/ 6 w 36"/>
                <a:gd name="T13" fmla="*/ 20 h 20"/>
                <a:gd name="T14" fmla="*/ 18 w 36"/>
                <a:gd name="T15" fmla="*/ 18 h 20"/>
                <a:gd name="T16" fmla="*/ 31 w 36"/>
                <a:gd name="T17" fmla="*/ 9 h 20"/>
                <a:gd name="T18" fmla="*/ 31 w 36"/>
                <a:gd name="T19" fmla="*/ 9 h 20"/>
                <a:gd name="T20" fmla="*/ 36 w 36"/>
                <a:gd name="T21" fmla="*/ 7 h 20"/>
                <a:gd name="T22" fmla="*/ 36 w 36"/>
                <a:gd name="T23" fmla="*/ 2 h 20"/>
                <a:gd name="T24" fmla="*/ 33 w 36"/>
                <a:gd name="T25" fmla="*/ 0 h 20"/>
                <a:gd name="T26" fmla="*/ 31 w 36"/>
                <a:gd name="T27" fmla="*/ 0 h 20"/>
                <a:gd name="T28" fmla="*/ 31 w 36"/>
                <a:gd name="T29" fmla="*/ 0 h 20"/>
                <a:gd name="T30" fmla="*/ 18 w 36"/>
                <a:gd name="T31" fmla="*/ 2 h 20"/>
                <a:gd name="T32" fmla="*/ 4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4" y="11"/>
                  </a:moveTo>
                  <a:lnTo>
                    <a:pt x="4" y="11"/>
                  </a:lnTo>
                  <a:lnTo>
                    <a:pt x="2" y="14"/>
                  </a:lnTo>
                  <a:lnTo>
                    <a:pt x="0" y="18"/>
                  </a:lnTo>
                  <a:lnTo>
                    <a:pt x="2" y="20"/>
                  </a:lnTo>
                  <a:lnTo>
                    <a:pt x="6" y="20"/>
                  </a:lnTo>
                  <a:lnTo>
                    <a:pt x="18" y="18"/>
                  </a:lnTo>
                  <a:lnTo>
                    <a:pt x="31" y="9"/>
                  </a:lnTo>
                  <a:lnTo>
                    <a:pt x="36" y="7"/>
                  </a:lnTo>
                  <a:lnTo>
                    <a:pt x="36" y="2"/>
                  </a:lnTo>
                  <a:lnTo>
                    <a:pt x="33" y="0"/>
                  </a:lnTo>
                  <a:lnTo>
                    <a:pt x="31" y="0"/>
                  </a:lnTo>
                  <a:lnTo>
                    <a:pt x="18"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3" name="Freeform 3140">
              <a:extLst>
                <a:ext uri="{FF2B5EF4-FFF2-40B4-BE49-F238E27FC236}">
                  <a16:creationId xmlns:a16="http://schemas.microsoft.com/office/drawing/2014/main" xmlns="" id="{8DEC4648-D4ED-0246-B5B1-3AA82F6C9145}"/>
                </a:ext>
              </a:extLst>
            </p:cNvPr>
            <p:cNvSpPr>
              <a:spLocks/>
            </p:cNvSpPr>
            <p:nvPr/>
          </p:nvSpPr>
          <p:spPr bwMode="auto">
            <a:xfrm>
              <a:off x="2619" y="3055"/>
              <a:ext cx="36" cy="20"/>
            </a:xfrm>
            <a:custGeom>
              <a:avLst/>
              <a:gdLst>
                <a:gd name="T0" fmla="*/ 4 w 36"/>
                <a:gd name="T1" fmla="*/ 11 h 20"/>
                <a:gd name="T2" fmla="*/ 4 w 36"/>
                <a:gd name="T3" fmla="*/ 11 h 20"/>
                <a:gd name="T4" fmla="*/ 0 w 36"/>
                <a:gd name="T5" fmla="*/ 14 h 20"/>
                <a:gd name="T6" fmla="*/ 0 w 36"/>
                <a:gd name="T7" fmla="*/ 18 h 20"/>
                <a:gd name="T8" fmla="*/ 2 w 36"/>
                <a:gd name="T9" fmla="*/ 20 h 20"/>
                <a:gd name="T10" fmla="*/ 6 w 36"/>
                <a:gd name="T11" fmla="*/ 20 h 20"/>
                <a:gd name="T12" fmla="*/ 6 w 36"/>
                <a:gd name="T13" fmla="*/ 20 h 20"/>
                <a:gd name="T14" fmla="*/ 18 w 36"/>
                <a:gd name="T15" fmla="*/ 18 h 20"/>
                <a:gd name="T16" fmla="*/ 31 w 36"/>
                <a:gd name="T17" fmla="*/ 11 h 20"/>
                <a:gd name="T18" fmla="*/ 31 w 36"/>
                <a:gd name="T19" fmla="*/ 11 h 20"/>
                <a:gd name="T20" fmla="*/ 36 w 36"/>
                <a:gd name="T21" fmla="*/ 7 h 20"/>
                <a:gd name="T22" fmla="*/ 36 w 36"/>
                <a:gd name="T23" fmla="*/ 2 h 20"/>
                <a:gd name="T24" fmla="*/ 36 w 36"/>
                <a:gd name="T25" fmla="*/ 2 h 20"/>
                <a:gd name="T26" fmla="*/ 31 w 36"/>
                <a:gd name="T27" fmla="*/ 0 h 20"/>
                <a:gd name="T28" fmla="*/ 31 w 36"/>
                <a:gd name="T29" fmla="*/ 0 h 20"/>
                <a:gd name="T30" fmla="*/ 18 w 36"/>
                <a:gd name="T31" fmla="*/ 5 h 20"/>
                <a:gd name="T32" fmla="*/ 4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4" y="11"/>
                  </a:moveTo>
                  <a:lnTo>
                    <a:pt x="4" y="11"/>
                  </a:lnTo>
                  <a:lnTo>
                    <a:pt x="0" y="14"/>
                  </a:lnTo>
                  <a:lnTo>
                    <a:pt x="0" y="18"/>
                  </a:lnTo>
                  <a:lnTo>
                    <a:pt x="2" y="20"/>
                  </a:lnTo>
                  <a:lnTo>
                    <a:pt x="6" y="20"/>
                  </a:lnTo>
                  <a:lnTo>
                    <a:pt x="18" y="18"/>
                  </a:lnTo>
                  <a:lnTo>
                    <a:pt x="31" y="11"/>
                  </a:lnTo>
                  <a:lnTo>
                    <a:pt x="36" y="7"/>
                  </a:lnTo>
                  <a:lnTo>
                    <a:pt x="36" y="2"/>
                  </a:lnTo>
                  <a:lnTo>
                    <a:pt x="31" y="0"/>
                  </a:lnTo>
                  <a:lnTo>
                    <a:pt x="18" y="5"/>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4" name="Freeform 3141">
              <a:extLst>
                <a:ext uri="{FF2B5EF4-FFF2-40B4-BE49-F238E27FC236}">
                  <a16:creationId xmlns:a16="http://schemas.microsoft.com/office/drawing/2014/main" xmlns="" id="{5A6B3EAB-A2F4-4141-B747-AED43E6E3AD1}"/>
                </a:ext>
              </a:extLst>
            </p:cNvPr>
            <p:cNvSpPr>
              <a:spLocks/>
            </p:cNvSpPr>
            <p:nvPr/>
          </p:nvSpPr>
          <p:spPr bwMode="auto">
            <a:xfrm>
              <a:off x="2619" y="3055"/>
              <a:ext cx="36" cy="20"/>
            </a:xfrm>
            <a:custGeom>
              <a:avLst/>
              <a:gdLst>
                <a:gd name="T0" fmla="*/ 4 w 36"/>
                <a:gd name="T1" fmla="*/ 11 h 20"/>
                <a:gd name="T2" fmla="*/ 4 w 36"/>
                <a:gd name="T3" fmla="*/ 11 h 20"/>
                <a:gd name="T4" fmla="*/ 0 w 36"/>
                <a:gd name="T5" fmla="*/ 14 h 20"/>
                <a:gd name="T6" fmla="*/ 0 w 36"/>
                <a:gd name="T7" fmla="*/ 18 h 20"/>
                <a:gd name="T8" fmla="*/ 2 w 36"/>
                <a:gd name="T9" fmla="*/ 20 h 20"/>
                <a:gd name="T10" fmla="*/ 6 w 36"/>
                <a:gd name="T11" fmla="*/ 20 h 20"/>
                <a:gd name="T12" fmla="*/ 6 w 36"/>
                <a:gd name="T13" fmla="*/ 20 h 20"/>
                <a:gd name="T14" fmla="*/ 18 w 36"/>
                <a:gd name="T15" fmla="*/ 18 h 20"/>
                <a:gd name="T16" fmla="*/ 31 w 36"/>
                <a:gd name="T17" fmla="*/ 11 h 20"/>
                <a:gd name="T18" fmla="*/ 31 w 36"/>
                <a:gd name="T19" fmla="*/ 11 h 20"/>
                <a:gd name="T20" fmla="*/ 36 w 36"/>
                <a:gd name="T21" fmla="*/ 7 h 20"/>
                <a:gd name="T22" fmla="*/ 36 w 36"/>
                <a:gd name="T23" fmla="*/ 2 h 20"/>
                <a:gd name="T24" fmla="*/ 36 w 36"/>
                <a:gd name="T25" fmla="*/ 2 h 20"/>
                <a:gd name="T26" fmla="*/ 31 w 36"/>
                <a:gd name="T27" fmla="*/ 0 h 20"/>
                <a:gd name="T28" fmla="*/ 31 w 36"/>
                <a:gd name="T29" fmla="*/ 0 h 20"/>
                <a:gd name="T30" fmla="*/ 18 w 36"/>
                <a:gd name="T31" fmla="*/ 5 h 20"/>
                <a:gd name="T32" fmla="*/ 4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4" y="11"/>
                  </a:moveTo>
                  <a:lnTo>
                    <a:pt x="4" y="11"/>
                  </a:lnTo>
                  <a:lnTo>
                    <a:pt x="0" y="14"/>
                  </a:lnTo>
                  <a:lnTo>
                    <a:pt x="0" y="18"/>
                  </a:lnTo>
                  <a:lnTo>
                    <a:pt x="2" y="20"/>
                  </a:lnTo>
                  <a:lnTo>
                    <a:pt x="6" y="20"/>
                  </a:lnTo>
                  <a:lnTo>
                    <a:pt x="18" y="18"/>
                  </a:lnTo>
                  <a:lnTo>
                    <a:pt x="31" y="11"/>
                  </a:lnTo>
                  <a:lnTo>
                    <a:pt x="36" y="7"/>
                  </a:lnTo>
                  <a:lnTo>
                    <a:pt x="36" y="2"/>
                  </a:lnTo>
                  <a:lnTo>
                    <a:pt x="31" y="0"/>
                  </a:lnTo>
                  <a:lnTo>
                    <a:pt x="18" y="5"/>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5" name="Freeform 3142">
              <a:extLst>
                <a:ext uri="{FF2B5EF4-FFF2-40B4-BE49-F238E27FC236}">
                  <a16:creationId xmlns:a16="http://schemas.microsoft.com/office/drawing/2014/main" xmlns="" id="{B04E0378-8805-114D-8066-91D9780D9996}"/>
                </a:ext>
              </a:extLst>
            </p:cNvPr>
            <p:cNvSpPr>
              <a:spLocks/>
            </p:cNvSpPr>
            <p:nvPr/>
          </p:nvSpPr>
          <p:spPr bwMode="auto">
            <a:xfrm>
              <a:off x="2589" y="3055"/>
              <a:ext cx="39" cy="20"/>
            </a:xfrm>
            <a:custGeom>
              <a:avLst/>
              <a:gdLst>
                <a:gd name="T0" fmla="*/ 7 w 39"/>
                <a:gd name="T1" fmla="*/ 11 h 20"/>
                <a:gd name="T2" fmla="*/ 7 w 39"/>
                <a:gd name="T3" fmla="*/ 11 h 20"/>
                <a:gd name="T4" fmla="*/ 3 w 39"/>
                <a:gd name="T5" fmla="*/ 16 h 20"/>
                <a:gd name="T6" fmla="*/ 0 w 39"/>
                <a:gd name="T7" fmla="*/ 18 h 20"/>
                <a:gd name="T8" fmla="*/ 3 w 39"/>
                <a:gd name="T9" fmla="*/ 20 h 20"/>
                <a:gd name="T10" fmla="*/ 7 w 39"/>
                <a:gd name="T11" fmla="*/ 20 h 20"/>
                <a:gd name="T12" fmla="*/ 7 w 39"/>
                <a:gd name="T13" fmla="*/ 20 h 20"/>
                <a:gd name="T14" fmla="*/ 21 w 39"/>
                <a:gd name="T15" fmla="*/ 18 h 20"/>
                <a:gd name="T16" fmla="*/ 34 w 39"/>
                <a:gd name="T17" fmla="*/ 11 h 20"/>
                <a:gd name="T18" fmla="*/ 34 w 39"/>
                <a:gd name="T19" fmla="*/ 11 h 20"/>
                <a:gd name="T20" fmla="*/ 39 w 39"/>
                <a:gd name="T21" fmla="*/ 7 h 20"/>
                <a:gd name="T22" fmla="*/ 39 w 39"/>
                <a:gd name="T23" fmla="*/ 5 h 20"/>
                <a:gd name="T24" fmla="*/ 39 w 39"/>
                <a:gd name="T25" fmla="*/ 2 h 20"/>
                <a:gd name="T26" fmla="*/ 34 w 39"/>
                <a:gd name="T27" fmla="*/ 0 h 20"/>
                <a:gd name="T28" fmla="*/ 34 w 39"/>
                <a:gd name="T29" fmla="*/ 0 h 20"/>
                <a:gd name="T30" fmla="*/ 21 w 39"/>
                <a:gd name="T31" fmla="*/ 5 h 20"/>
                <a:gd name="T32" fmla="*/ 7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7" y="11"/>
                  </a:moveTo>
                  <a:lnTo>
                    <a:pt x="7" y="11"/>
                  </a:lnTo>
                  <a:lnTo>
                    <a:pt x="3" y="16"/>
                  </a:lnTo>
                  <a:lnTo>
                    <a:pt x="0" y="18"/>
                  </a:lnTo>
                  <a:lnTo>
                    <a:pt x="3" y="20"/>
                  </a:lnTo>
                  <a:lnTo>
                    <a:pt x="7" y="20"/>
                  </a:lnTo>
                  <a:lnTo>
                    <a:pt x="21" y="18"/>
                  </a:lnTo>
                  <a:lnTo>
                    <a:pt x="34" y="11"/>
                  </a:lnTo>
                  <a:lnTo>
                    <a:pt x="39" y="7"/>
                  </a:lnTo>
                  <a:lnTo>
                    <a:pt x="39" y="5"/>
                  </a:lnTo>
                  <a:lnTo>
                    <a:pt x="39" y="2"/>
                  </a:lnTo>
                  <a:lnTo>
                    <a:pt x="34" y="0"/>
                  </a:lnTo>
                  <a:lnTo>
                    <a:pt x="21" y="5"/>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6" name="Freeform 3143">
              <a:extLst>
                <a:ext uri="{FF2B5EF4-FFF2-40B4-BE49-F238E27FC236}">
                  <a16:creationId xmlns:a16="http://schemas.microsoft.com/office/drawing/2014/main" xmlns="" id="{68A86F3B-E4C4-A242-A589-2023F52EFCF0}"/>
                </a:ext>
              </a:extLst>
            </p:cNvPr>
            <p:cNvSpPr>
              <a:spLocks/>
            </p:cNvSpPr>
            <p:nvPr/>
          </p:nvSpPr>
          <p:spPr bwMode="auto">
            <a:xfrm>
              <a:off x="2589" y="3055"/>
              <a:ext cx="39" cy="20"/>
            </a:xfrm>
            <a:custGeom>
              <a:avLst/>
              <a:gdLst>
                <a:gd name="T0" fmla="*/ 7 w 39"/>
                <a:gd name="T1" fmla="*/ 11 h 20"/>
                <a:gd name="T2" fmla="*/ 7 w 39"/>
                <a:gd name="T3" fmla="*/ 11 h 20"/>
                <a:gd name="T4" fmla="*/ 3 w 39"/>
                <a:gd name="T5" fmla="*/ 16 h 20"/>
                <a:gd name="T6" fmla="*/ 0 w 39"/>
                <a:gd name="T7" fmla="*/ 18 h 20"/>
                <a:gd name="T8" fmla="*/ 3 w 39"/>
                <a:gd name="T9" fmla="*/ 20 h 20"/>
                <a:gd name="T10" fmla="*/ 7 w 39"/>
                <a:gd name="T11" fmla="*/ 20 h 20"/>
                <a:gd name="T12" fmla="*/ 7 w 39"/>
                <a:gd name="T13" fmla="*/ 20 h 20"/>
                <a:gd name="T14" fmla="*/ 21 w 39"/>
                <a:gd name="T15" fmla="*/ 18 h 20"/>
                <a:gd name="T16" fmla="*/ 34 w 39"/>
                <a:gd name="T17" fmla="*/ 11 h 20"/>
                <a:gd name="T18" fmla="*/ 34 w 39"/>
                <a:gd name="T19" fmla="*/ 11 h 20"/>
                <a:gd name="T20" fmla="*/ 39 w 39"/>
                <a:gd name="T21" fmla="*/ 7 h 20"/>
                <a:gd name="T22" fmla="*/ 39 w 39"/>
                <a:gd name="T23" fmla="*/ 5 h 20"/>
                <a:gd name="T24" fmla="*/ 39 w 39"/>
                <a:gd name="T25" fmla="*/ 2 h 20"/>
                <a:gd name="T26" fmla="*/ 34 w 39"/>
                <a:gd name="T27" fmla="*/ 0 h 20"/>
                <a:gd name="T28" fmla="*/ 34 w 39"/>
                <a:gd name="T29" fmla="*/ 0 h 20"/>
                <a:gd name="T30" fmla="*/ 21 w 39"/>
                <a:gd name="T31" fmla="*/ 5 h 20"/>
                <a:gd name="T32" fmla="*/ 7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7" y="11"/>
                  </a:moveTo>
                  <a:lnTo>
                    <a:pt x="7" y="11"/>
                  </a:lnTo>
                  <a:lnTo>
                    <a:pt x="3" y="16"/>
                  </a:lnTo>
                  <a:lnTo>
                    <a:pt x="0" y="18"/>
                  </a:lnTo>
                  <a:lnTo>
                    <a:pt x="3" y="20"/>
                  </a:lnTo>
                  <a:lnTo>
                    <a:pt x="7" y="20"/>
                  </a:lnTo>
                  <a:lnTo>
                    <a:pt x="21" y="18"/>
                  </a:lnTo>
                  <a:lnTo>
                    <a:pt x="34" y="11"/>
                  </a:lnTo>
                  <a:lnTo>
                    <a:pt x="39" y="7"/>
                  </a:lnTo>
                  <a:lnTo>
                    <a:pt x="39" y="5"/>
                  </a:lnTo>
                  <a:lnTo>
                    <a:pt x="39" y="2"/>
                  </a:lnTo>
                  <a:lnTo>
                    <a:pt x="34" y="0"/>
                  </a:lnTo>
                  <a:lnTo>
                    <a:pt x="21" y="5"/>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7" name="Freeform 3144">
              <a:extLst>
                <a:ext uri="{FF2B5EF4-FFF2-40B4-BE49-F238E27FC236}">
                  <a16:creationId xmlns:a16="http://schemas.microsoft.com/office/drawing/2014/main" xmlns="" id="{CAE0A283-CFA7-0A49-B78A-7C2871243034}"/>
                </a:ext>
              </a:extLst>
            </p:cNvPr>
            <p:cNvSpPr>
              <a:spLocks/>
            </p:cNvSpPr>
            <p:nvPr/>
          </p:nvSpPr>
          <p:spPr bwMode="auto">
            <a:xfrm>
              <a:off x="2562" y="3055"/>
              <a:ext cx="39" cy="20"/>
            </a:xfrm>
            <a:custGeom>
              <a:avLst/>
              <a:gdLst>
                <a:gd name="T0" fmla="*/ 5 w 39"/>
                <a:gd name="T1" fmla="*/ 11 h 20"/>
                <a:gd name="T2" fmla="*/ 5 w 39"/>
                <a:gd name="T3" fmla="*/ 11 h 20"/>
                <a:gd name="T4" fmla="*/ 0 w 39"/>
                <a:gd name="T5" fmla="*/ 16 h 20"/>
                <a:gd name="T6" fmla="*/ 0 w 39"/>
                <a:gd name="T7" fmla="*/ 18 h 20"/>
                <a:gd name="T8" fmla="*/ 0 w 39"/>
                <a:gd name="T9" fmla="*/ 20 h 20"/>
                <a:gd name="T10" fmla="*/ 5 w 39"/>
                <a:gd name="T11" fmla="*/ 20 h 20"/>
                <a:gd name="T12" fmla="*/ 5 w 39"/>
                <a:gd name="T13" fmla="*/ 20 h 20"/>
                <a:gd name="T14" fmla="*/ 21 w 39"/>
                <a:gd name="T15" fmla="*/ 18 h 20"/>
                <a:gd name="T16" fmla="*/ 34 w 39"/>
                <a:gd name="T17" fmla="*/ 11 h 20"/>
                <a:gd name="T18" fmla="*/ 34 w 39"/>
                <a:gd name="T19" fmla="*/ 11 h 20"/>
                <a:gd name="T20" fmla="*/ 36 w 39"/>
                <a:gd name="T21" fmla="*/ 7 h 20"/>
                <a:gd name="T22" fmla="*/ 39 w 39"/>
                <a:gd name="T23" fmla="*/ 5 h 20"/>
                <a:gd name="T24" fmla="*/ 36 w 39"/>
                <a:gd name="T25" fmla="*/ 2 h 20"/>
                <a:gd name="T26" fmla="*/ 32 w 39"/>
                <a:gd name="T27" fmla="*/ 0 h 20"/>
                <a:gd name="T28" fmla="*/ 32 w 39"/>
                <a:gd name="T29" fmla="*/ 0 h 20"/>
                <a:gd name="T30" fmla="*/ 18 w 39"/>
                <a:gd name="T31" fmla="*/ 5 h 20"/>
                <a:gd name="T32" fmla="*/ 5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5" y="11"/>
                  </a:moveTo>
                  <a:lnTo>
                    <a:pt x="5" y="11"/>
                  </a:lnTo>
                  <a:lnTo>
                    <a:pt x="0" y="16"/>
                  </a:lnTo>
                  <a:lnTo>
                    <a:pt x="0" y="18"/>
                  </a:lnTo>
                  <a:lnTo>
                    <a:pt x="0" y="20"/>
                  </a:lnTo>
                  <a:lnTo>
                    <a:pt x="5" y="20"/>
                  </a:lnTo>
                  <a:lnTo>
                    <a:pt x="21" y="18"/>
                  </a:lnTo>
                  <a:lnTo>
                    <a:pt x="34" y="11"/>
                  </a:lnTo>
                  <a:lnTo>
                    <a:pt x="36" y="7"/>
                  </a:lnTo>
                  <a:lnTo>
                    <a:pt x="39" y="5"/>
                  </a:lnTo>
                  <a:lnTo>
                    <a:pt x="36" y="2"/>
                  </a:lnTo>
                  <a:lnTo>
                    <a:pt x="32" y="0"/>
                  </a:lnTo>
                  <a:lnTo>
                    <a:pt x="18"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8" name="Freeform 3145">
              <a:extLst>
                <a:ext uri="{FF2B5EF4-FFF2-40B4-BE49-F238E27FC236}">
                  <a16:creationId xmlns:a16="http://schemas.microsoft.com/office/drawing/2014/main" xmlns="" id="{6E4DE6B4-5F05-224C-9A3D-1DD93646C516}"/>
                </a:ext>
              </a:extLst>
            </p:cNvPr>
            <p:cNvSpPr>
              <a:spLocks/>
            </p:cNvSpPr>
            <p:nvPr/>
          </p:nvSpPr>
          <p:spPr bwMode="auto">
            <a:xfrm>
              <a:off x="2562" y="3055"/>
              <a:ext cx="39" cy="20"/>
            </a:xfrm>
            <a:custGeom>
              <a:avLst/>
              <a:gdLst>
                <a:gd name="T0" fmla="*/ 5 w 39"/>
                <a:gd name="T1" fmla="*/ 11 h 20"/>
                <a:gd name="T2" fmla="*/ 5 w 39"/>
                <a:gd name="T3" fmla="*/ 11 h 20"/>
                <a:gd name="T4" fmla="*/ 0 w 39"/>
                <a:gd name="T5" fmla="*/ 16 h 20"/>
                <a:gd name="T6" fmla="*/ 0 w 39"/>
                <a:gd name="T7" fmla="*/ 18 h 20"/>
                <a:gd name="T8" fmla="*/ 0 w 39"/>
                <a:gd name="T9" fmla="*/ 20 h 20"/>
                <a:gd name="T10" fmla="*/ 5 w 39"/>
                <a:gd name="T11" fmla="*/ 20 h 20"/>
                <a:gd name="T12" fmla="*/ 5 w 39"/>
                <a:gd name="T13" fmla="*/ 20 h 20"/>
                <a:gd name="T14" fmla="*/ 21 w 39"/>
                <a:gd name="T15" fmla="*/ 18 h 20"/>
                <a:gd name="T16" fmla="*/ 34 w 39"/>
                <a:gd name="T17" fmla="*/ 11 h 20"/>
                <a:gd name="T18" fmla="*/ 34 w 39"/>
                <a:gd name="T19" fmla="*/ 11 h 20"/>
                <a:gd name="T20" fmla="*/ 36 w 39"/>
                <a:gd name="T21" fmla="*/ 7 h 20"/>
                <a:gd name="T22" fmla="*/ 39 w 39"/>
                <a:gd name="T23" fmla="*/ 5 h 20"/>
                <a:gd name="T24" fmla="*/ 36 w 39"/>
                <a:gd name="T25" fmla="*/ 2 h 20"/>
                <a:gd name="T26" fmla="*/ 32 w 39"/>
                <a:gd name="T27" fmla="*/ 0 h 20"/>
                <a:gd name="T28" fmla="*/ 32 w 39"/>
                <a:gd name="T29" fmla="*/ 0 h 20"/>
                <a:gd name="T30" fmla="*/ 18 w 39"/>
                <a:gd name="T31" fmla="*/ 5 h 20"/>
                <a:gd name="T32" fmla="*/ 5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5" y="11"/>
                  </a:moveTo>
                  <a:lnTo>
                    <a:pt x="5" y="11"/>
                  </a:lnTo>
                  <a:lnTo>
                    <a:pt x="0" y="16"/>
                  </a:lnTo>
                  <a:lnTo>
                    <a:pt x="0" y="18"/>
                  </a:lnTo>
                  <a:lnTo>
                    <a:pt x="0" y="20"/>
                  </a:lnTo>
                  <a:lnTo>
                    <a:pt x="5" y="20"/>
                  </a:lnTo>
                  <a:lnTo>
                    <a:pt x="21" y="18"/>
                  </a:lnTo>
                  <a:lnTo>
                    <a:pt x="34" y="11"/>
                  </a:lnTo>
                  <a:lnTo>
                    <a:pt x="36" y="7"/>
                  </a:lnTo>
                  <a:lnTo>
                    <a:pt x="39" y="5"/>
                  </a:lnTo>
                  <a:lnTo>
                    <a:pt x="36" y="2"/>
                  </a:lnTo>
                  <a:lnTo>
                    <a:pt x="32" y="0"/>
                  </a:lnTo>
                  <a:lnTo>
                    <a:pt x="18"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29" name="Freeform 3146">
              <a:extLst>
                <a:ext uri="{FF2B5EF4-FFF2-40B4-BE49-F238E27FC236}">
                  <a16:creationId xmlns:a16="http://schemas.microsoft.com/office/drawing/2014/main" xmlns="" id="{FB5745CD-3ED2-914E-9579-E0D741B0EC36}"/>
                </a:ext>
              </a:extLst>
            </p:cNvPr>
            <p:cNvSpPr>
              <a:spLocks/>
            </p:cNvSpPr>
            <p:nvPr/>
          </p:nvSpPr>
          <p:spPr bwMode="auto">
            <a:xfrm>
              <a:off x="2531" y="3057"/>
              <a:ext cx="40" cy="21"/>
            </a:xfrm>
            <a:custGeom>
              <a:avLst/>
              <a:gdLst>
                <a:gd name="T0" fmla="*/ 6 w 40"/>
                <a:gd name="T1" fmla="*/ 9 h 21"/>
                <a:gd name="T2" fmla="*/ 6 w 40"/>
                <a:gd name="T3" fmla="*/ 9 h 21"/>
                <a:gd name="T4" fmla="*/ 2 w 40"/>
                <a:gd name="T5" fmla="*/ 14 h 21"/>
                <a:gd name="T6" fmla="*/ 0 w 40"/>
                <a:gd name="T7" fmla="*/ 16 h 21"/>
                <a:gd name="T8" fmla="*/ 2 w 40"/>
                <a:gd name="T9" fmla="*/ 18 h 21"/>
                <a:gd name="T10" fmla="*/ 6 w 40"/>
                <a:gd name="T11" fmla="*/ 21 h 21"/>
                <a:gd name="T12" fmla="*/ 6 w 40"/>
                <a:gd name="T13" fmla="*/ 21 h 21"/>
                <a:gd name="T14" fmla="*/ 22 w 40"/>
                <a:gd name="T15" fmla="*/ 16 h 21"/>
                <a:gd name="T16" fmla="*/ 36 w 40"/>
                <a:gd name="T17" fmla="*/ 9 h 21"/>
                <a:gd name="T18" fmla="*/ 36 w 40"/>
                <a:gd name="T19" fmla="*/ 9 h 21"/>
                <a:gd name="T20" fmla="*/ 40 w 40"/>
                <a:gd name="T21" fmla="*/ 5 h 21"/>
                <a:gd name="T22" fmla="*/ 40 w 40"/>
                <a:gd name="T23" fmla="*/ 3 h 21"/>
                <a:gd name="T24" fmla="*/ 38 w 40"/>
                <a:gd name="T25" fmla="*/ 0 h 21"/>
                <a:gd name="T26" fmla="*/ 34 w 40"/>
                <a:gd name="T27" fmla="*/ 0 h 21"/>
                <a:gd name="T28" fmla="*/ 34 w 40"/>
                <a:gd name="T29" fmla="*/ 0 h 21"/>
                <a:gd name="T30" fmla="*/ 20 w 40"/>
                <a:gd name="T31" fmla="*/ 3 h 21"/>
                <a:gd name="T32" fmla="*/ 6 w 4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1">
                  <a:moveTo>
                    <a:pt x="6" y="9"/>
                  </a:moveTo>
                  <a:lnTo>
                    <a:pt x="6" y="9"/>
                  </a:lnTo>
                  <a:lnTo>
                    <a:pt x="2" y="14"/>
                  </a:lnTo>
                  <a:lnTo>
                    <a:pt x="0" y="16"/>
                  </a:lnTo>
                  <a:lnTo>
                    <a:pt x="2" y="18"/>
                  </a:lnTo>
                  <a:lnTo>
                    <a:pt x="6" y="21"/>
                  </a:lnTo>
                  <a:lnTo>
                    <a:pt x="22" y="16"/>
                  </a:lnTo>
                  <a:lnTo>
                    <a:pt x="36" y="9"/>
                  </a:lnTo>
                  <a:lnTo>
                    <a:pt x="40" y="5"/>
                  </a:lnTo>
                  <a:lnTo>
                    <a:pt x="40" y="3"/>
                  </a:lnTo>
                  <a:lnTo>
                    <a:pt x="38" y="0"/>
                  </a:lnTo>
                  <a:lnTo>
                    <a:pt x="34" y="0"/>
                  </a:lnTo>
                  <a:lnTo>
                    <a:pt x="20" y="3"/>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0" name="Freeform 3147">
              <a:extLst>
                <a:ext uri="{FF2B5EF4-FFF2-40B4-BE49-F238E27FC236}">
                  <a16:creationId xmlns:a16="http://schemas.microsoft.com/office/drawing/2014/main" xmlns="" id="{DC880D3E-6FDE-134B-ADBD-98272FC8B38C}"/>
                </a:ext>
              </a:extLst>
            </p:cNvPr>
            <p:cNvSpPr>
              <a:spLocks/>
            </p:cNvSpPr>
            <p:nvPr/>
          </p:nvSpPr>
          <p:spPr bwMode="auto">
            <a:xfrm>
              <a:off x="2531" y="3057"/>
              <a:ext cx="40" cy="21"/>
            </a:xfrm>
            <a:custGeom>
              <a:avLst/>
              <a:gdLst>
                <a:gd name="T0" fmla="*/ 6 w 40"/>
                <a:gd name="T1" fmla="*/ 9 h 21"/>
                <a:gd name="T2" fmla="*/ 6 w 40"/>
                <a:gd name="T3" fmla="*/ 9 h 21"/>
                <a:gd name="T4" fmla="*/ 2 w 40"/>
                <a:gd name="T5" fmla="*/ 14 h 21"/>
                <a:gd name="T6" fmla="*/ 0 w 40"/>
                <a:gd name="T7" fmla="*/ 16 h 21"/>
                <a:gd name="T8" fmla="*/ 2 w 40"/>
                <a:gd name="T9" fmla="*/ 18 h 21"/>
                <a:gd name="T10" fmla="*/ 6 w 40"/>
                <a:gd name="T11" fmla="*/ 21 h 21"/>
                <a:gd name="T12" fmla="*/ 6 w 40"/>
                <a:gd name="T13" fmla="*/ 21 h 21"/>
                <a:gd name="T14" fmla="*/ 22 w 40"/>
                <a:gd name="T15" fmla="*/ 16 h 21"/>
                <a:gd name="T16" fmla="*/ 36 w 40"/>
                <a:gd name="T17" fmla="*/ 9 h 21"/>
                <a:gd name="T18" fmla="*/ 36 w 40"/>
                <a:gd name="T19" fmla="*/ 9 h 21"/>
                <a:gd name="T20" fmla="*/ 40 w 40"/>
                <a:gd name="T21" fmla="*/ 5 h 21"/>
                <a:gd name="T22" fmla="*/ 40 w 40"/>
                <a:gd name="T23" fmla="*/ 3 h 21"/>
                <a:gd name="T24" fmla="*/ 38 w 40"/>
                <a:gd name="T25" fmla="*/ 0 h 21"/>
                <a:gd name="T26" fmla="*/ 34 w 40"/>
                <a:gd name="T27" fmla="*/ 0 h 21"/>
                <a:gd name="T28" fmla="*/ 34 w 40"/>
                <a:gd name="T29" fmla="*/ 0 h 21"/>
                <a:gd name="T30" fmla="*/ 20 w 40"/>
                <a:gd name="T31" fmla="*/ 3 h 21"/>
                <a:gd name="T32" fmla="*/ 6 w 4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1">
                  <a:moveTo>
                    <a:pt x="6" y="9"/>
                  </a:moveTo>
                  <a:lnTo>
                    <a:pt x="6" y="9"/>
                  </a:lnTo>
                  <a:lnTo>
                    <a:pt x="2" y="14"/>
                  </a:lnTo>
                  <a:lnTo>
                    <a:pt x="0" y="16"/>
                  </a:lnTo>
                  <a:lnTo>
                    <a:pt x="2" y="18"/>
                  </a:lnTo>
                  <a:lnTo>
                    <a:pt x="6" y="21"/>
                  </a:lnTo>
                  <a:lnTo>
                    <a:pt x="22" y="16"/>
                  </a:lnTo>
                  <a:lnTo>
                    <a:pt x="36" y="9"/>
                  </a:lnTo>
                  <a:lnTo>
                    <a:pt x="40" y="5"/>
                  </a:lnTo>
                  <a:lnTo>
                    <a:pt x="40" y="3"/>
                  </a:lnTo>
                  <a:lnTo>
                    <a:pt x="38" y="0"/>
                  </a:lnTo>
                  <a:lnTo>
                    <a:pt x="34" y="0"/>
                  </a:lnTo>
                  <a:lnTo>
                    <a:pt x="20" y="3"/>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1" name="Freeform 3148">
              <a:extLst>
                <a:ext uri="{FF2B5EF4-FFF2-40B4-BE49-F238E27FC236}">
                  <a16:creationId xmlns:a16="http://schemas.microsoft.com/office/drawing/2014/main" xmlns="" id="{31C2526A-4BCF-434F-BE12-992B2BF75099}"/>
                </a:ext>
              </a:extLst>
            </p:cNvPr>
            <p:cNvSpPr>
              <a:spLocks/>
            </p:cNvSpPr>
            <p:nvPr/>
          </p:nvSpPr>
          <p:spPr bwMode="auto">
            <a:xfrm>
              <a:off x="2501" y="3057"/>
              <a:ext cx="41" cy="21"/>
            </a:xfrm>
            <a:custGeom>
              <a:avLst/>
              <a:gdLst>
                <a:gd name="T0" fmla="*/ 5 w 41"/>
                <a:gd name="T1" fmla="*/ 9 h 21"/>
                <a:gd name="T2" fmla="*/ 5 w 41"/>
                <a:gd name="T3" fmla="*/ 9 h 21"/>
                <a:gd name="T4" fmla="*/ 0 w 41"/>
                <a:gd name="T5" fmla="*/ 14 h 21"/>
                <a:gd name="T6" fmla="*/ 0 w 41"/>
                <a:gd name="T7" fmla="*/ 16 h 21"/>
                <a:gd name="T8" fmla="*/ 3 w 41"/>
                <a:gd name="T9" fmla="*/ 18 h 21"/>
                <a:gd name="T10" fmla="*/ 7 w 41"/>
                <a:gd name="T11" fmla="*/ 21 h 21"/>
                <a:gd name="T12" fmla="*/ 7 w 41"/>
                <a:gd name="T13" fmla="*/ 21 h 21"/>
                <a:gd name="T14" fmla="*/ 21 w 41"/>
                <a:gd name="T15" fmla="*/ 16 h 21"/>
                <a:gd name="T16" fmla="*/ 36 w 41"/>
                <a:gd name="T17" fmla="*/ 9 h 21"/>
                <a:gd name="T18" fmla="*/ 36 w 41"/>
                <a:gd name="T19" fmla="*/ 9 h 21"/>
                <a:gd name="T20" fmla="*/ 39 w 41"/>
                <a:gd name="T21" fmla="*/ 5 h 21"/>
                <a:gd name="T22" fmla="*/ 41 w 41"/>
                <a:gd name="T23" fmla="*/ 3 h 21"/>
                <a:gd name="T24" fmla="*/ 39 w 41"/>
                <a:gd name="T25" fmla="*/ 0 h 21"/>
                <a:gd name="T26" fmla="*/ 34 w 41"/>
                <a:gd name="T27" fmla="*/ 0 h 21"/>
                <a:gd name="T28" fmla="*/ 34 w 41"/>
                <a:gd name="T29" fmla="*/ 0 h 21"/>
                <a:gd name="T30" fmla="*/ 18 w 41"/>
                <a:gd name="T31" fmla="*/ 3 h 21"/>
                <a:gd name="T32" fmla="*/ 5 w 41"/>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5" y="9"/>
                  </a:moveTo>
                  <a:lnTo>
                    <a:pt x="5" y="9"/>
                  </a:lnTo>
                  <a:lnTo>
                    <a:pt x="0" y="14"/>
                  </a:lnTo>
                  <a:lnTo>
                    <a:pt x="0" y="16"/>
                  </a:lnTo>
                  <a:lnTo>
                    <a:pt x="3" y="18"/>
                  </a:lnTo>
                  <a:lnTo>
                    <a:pt x="7" y="21"/>
                  </a:lnTo>
                  <a:lnTo>
                    <a:pt x="21" y="16"/>
                  </a:lnTo>
                  <a:lnTo>
                    <a:pt x="36" y="9"/>
                  </a:lnTo>
                  <a:lnTo>
                    <a:pt x="39" y="5"/>
                  </a:lnTo>
                  <a:lnTo>
                    <a:pt x="41" y="3"/>
                  </a:lnTo>
                  <a:lnTo>
                    <a:pt x="39" y="0"/>
                  </a:lnTo>
                  <a:lnTo>
                    <a:pt x="34" y="0"/>
                  </a:lnTo>
                  <a:lnTo>
                    <a:pt x="18"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2" name="Freeform 3149">
              <a:extLst>
                <a:ext uri="{FF2B5EF4-FFF2-40B4-BE49-F238E27FC236}">
                  <a16:creationId xmlns:a16="http://schemas.microsoft.com/office/drawing/2014/main" xmlns="" id="{732249B1-657C-F842-9782-5EDFF4E36BD2}"/>
                </a:ext>
              </a:extLst>
            </p:cNvPr>
            <p:cNvSpPr>
              <a:spLocks/>
            </p:cNvSpPr>
            <p:nvPr/>
          </p:nvSpPr>
          <p:spPr bwMode="auto">
            <a:xfrm>
              <a:off x="2501" y="3057"/>
              <a:ext cx="41" cy="21"/>
            </a:xfrm>
            <a:custGeom>
              <a:avLst/>
              <a:gdLst>
                <a:gd name="T0" fmla="*/ 5 w 41"/>
                <a:gd name="T1" fmla="*/ 9 h 21"/>
                <a:gd name="T2" fmla="*/ 5 w 41"/>
                <a:gd name="T3" fmla="*/ 9 h 21"/>
                <a:gd name="T4" fmla="*/ 0 w 41"/>
                <a:gd name="T5" fmla="*/ 14 h 21"/>
                <a:gd name="T6" fmla="*/ 0 w 41"/>
                <a:gd name="T7" fmla="*/ 16 h 21"/>
                <a:gd name="T8" fmla="*/ 3 w 41"/>
                <a:gd name="T9" fmla="*/ 18 h 21"/>
                <a:gd name="T10" fmla="*/ 7 w 41"/>
                <a:gd name="T11" fmla="*/ 21 h 21"/>
                <a:gd name="T12" fmla="*/ 7 w 41"/>
                <a:gd name="T13" fmla="*/ 21 h 21"/>
                <a:gd name="T14" fmla="*/ 21 w 41"/>
                <a:gd name="T15" fmla="*/ 16 h 21"/>
                <a:gd name="T16" fmla="*/ 36 w 41"/>
                <a:gd name="T17" fmla="*/ 9 h 21"/>
                <a:gd name="T18" fmla="*/ 36 w 41"/>
                <a:gd name="T19" fmla="*/ 9 h 21"/>
                <a:gd name="T20" fmla="*/ 39 w 41"/>
                <a:gd name="T21" fmla="*/ 5 h 21"/>
                <a:gd name="T22" fmla="*/ 41 w 41"/>
                <a:gd name="T23" fmla="*/ 3 h 21"/>
                <a:gd name="T24" fmla="*/ 39 w 41"/>
                <a:gd name="T25" fmla="*/ 0 h 21"/>
                <a:gd name="T26" fmla="*/ 34 w 41"/>
                <a:gd name="T27" fmla="*/ 0 h 21"/>
                <a:gd name="T28" fmla="*/ 34 w 41"/>
                <a:gd name="T29" fmla="*/ 0 h 21"/>
                <a:gd name="T30" fmla="*/ 18 w 41"/>
                <a:gd name="T31" fmla="*/ 3 h 21"/>
                <a:gd name="T32" fmla="*/ 5 w 41"/>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1">
                  <a:moveTo>
                    <a:pt x="5" y="9"/>
                  </a:moveTo>
                  <a:lnTo>
                    <a:pt x="5" y="9"/>
                  </a:lnTo>
                  <a:lnTo>
                    <a:pt x="0" y="14"/>
                  </a:lnTo>
                  <a:lnTo>
                    <a:pt x="0" y="16"/>
                  </a:lnTo>
                  <a:lnTo>
                    <a:pt x="3" y="18"/>
                  </a:lnTo>
                  <a:lnTo>
                    <a:pt x="7" y="21"/>
                  </a:lnTo>
                  <a:lnTo>
                    <a:pt x="21" y="16"/>
                  </a:lnTo>
                  <a:lnTo>
                    <a:pt x="36" y="9"/>
                  </a:lnTo>
                  <a:lnTo>
                    <a:pt x="39" y="5"/>
                  </a:lnTo>
                  <a:lnTo>
                    <a:pt x="41" y="3"/>
                  </a:lnTo>
                  <a:lnTo>
                    <a:pt x="39" y="0"/>
                  </a:lnTo>
                  <a:lnTo>
                    <a:pt x="34" y="0"/>
                  </a:lnTo>
                  <a:lnTo>
                    <a:pt x="18"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3" name="Freeform 3150">
              <a:extLst>
                <a:ext uri="{FF2B5EF4-FFF2-40B4-BE49-F238E27FC236}">
                  <a16:creationId xmlns:a16="http://schemas.microsoft.com/office/drawing/2014/main" xmlns="" id="{3BBB1928-FE19-C644-8305-5B197049A40E}"/>
                </a:ext>
              </a:extLst>
            </p:cNvPr>
            <p:cNvSpPr>
              <a:spLocks/>
            </p:cNvSpPr>
            <p:nvPr/>
          </p:nvSpPr>
          <p:spPr bwMode="auto">
            <a:xfrm>
              <a:off x="2470" y="3057"/>
              <a:ext cx="40" cy="21"/>
            </a:xfrm>
            <a:custGeom>
              <a:avLst/>
              <a:gdLst>
                <a:gd name="T0" fmla="*/ 4 w 40"/>
                <a:gd name="T1" fmla="*/ 9 h 21"/>
                <a:gd name="T2" fmla="*/ 4 w 40"/>
                <a:gd name="T3" fmla="*/ 9 h 21"/>
                <a:gd name="T4" fmla="*/ 0 w 40"/>
                <a:gd name="T5" fmla="*/ 14 h 21"/>
                <a:gd name="T6" fmla="*/ 0 w 40"/>
                <a:gd name="T7" fmla="*/ 18 h 21"/>
                <a:gd name="T8" fmla="*/ 0 w 40"/>
                <a:gd name="T9" fmla="*/ 18 h 21"/>
                <a:gd name="T10" fmla="*/ 7 w 40"/>
                <a:gd name="T11" fmla="*/ 21 h 21"/>
                <a:gd name="T12" fmla="*/ 7 w 40"/>
                <a:gd name="T13" fmla="*/ 21 h 21"/>
                <a:gd name="T14" fmla="*/ 22 w 40"/>
                <a:gd name="T15" fmla="*/ 16 h 21"/>
                <a:gd name="T16" fmla="*/ 36 w 40"/>
                <a:gd name="T17" fmla="*/ 9 h 21"/>
                <a:gd name="T18" fmla="*/ 36 w 40"/>
                <a:gd name="T19" fmla="*/ 9 h 21"/>
                <a:gd name="T20" fmla="*/ 40 w 40"/>
                <a:gd name="T21" fmla="*/ 7 h 21"/>
                <a:gd name="T22" fmla="*/ 40 w 40"/>
                <a:gd name="T23" fmla="*/ 3 h 21"/>
                <a:gd name="T24" fmla="*/ 40 w 40"/>
                <a:gd name="T25" fmla="*/ 0 h 21"/>
                <a:gd name="T26" fmla="*/ 34 w 40"/>
                <a:gd name="T27" fmla="*/ 0 h 21"/>
                <a:gd name="T28" fmla="*/ 34 w 40"/>
                <a:gd name="T29" fmla="*/ 0 h 21"/>
                <a:gd name="T30" fmla="*/ 20 w 40"/>
                <a:gd name="T31" fmla="*/ 3 h 21"/>
                <a:gd name="T32" fmla="*/ 4 w 4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1">
                  <a:moveTo>
                    <a:pt x="4" y="9"/>
                  </a:moveTo>
                  <a:lnTo>
                    <a:pt x="4" y="9"/>
                  </a:lnTo>
                  <a:lnTo>
                    <a:pt x="0" y="14"/>
                  </a:lnTo>
                  <a:lnTo>
                    <a:pt x="0" y="18"/>
                  </a:lnTo>
                  <a:lnTo>
                    <a:pt x="7" y="21"/>
                  </a:lnTo>
                  <a:lnTo>
                    <a:pt x="22" y="16"/>
                  </a:lnTo>
                  <a:lnTo>
                    <a:pt x="36" y="9"/>
                  </a:lnTo>
                  <a:lnTo>
                    <a:pt x="40" y="7"/>
                  </a:lnTo>
                  <a:lnTo>
                    <a:pt x="40" y="3"/>
                  </a:lnTo>
                  <a:lnTo>
                    <a:pt x="40" y="0"/>
                  </a:lnTo>
                  <a:lnTo>
                    <a:pt x="34" y="0"/>
                  </a:lnTo>
                  <a:lnTo>
                    <a:pt x="20"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4" name="Freeform 3151">
              <a:extLst>
                <a:ext uri="{FF2B5EF4-FFF2-40B4-BE49-F238E27FC236}">
                  <a16:creationId xmlns:a16="http://schemas.microsoft.com/office/drawing/2014/main" xmlns="" id="{56D019D9-10D6-EF4D-B128-4EE787994E04}"/>
                </a:ext>
              </a:extLst>
            </p:cNvPr>
            <p:cNvSpPr>
              <a:spLocks/>
            </p:cNvSpPr>
            <p:nvPr/>
          </p:nvSpPr>
          <p:spPr bwMode="auto">
            <a:xfrm>
              <a:off x="2470" y="3057"/>
              <a:ext cx="40" cy="21"/>
            </a:xfrm>
            <a:custGeom>
              <a:avLst/>
              <a:gdLst>
                <a:gd name="T0" fmla="*/ 4 w 40"/>
                <a:gd name="T1" fmla="*/ 9 h 21"/>
                <a:gd name="T2" fmla="*/ 4 w 40"/>
                <a:gd name="T3" fmla="*/ 9 h 21"/>
                <a:gd name="T4" fmla="*/ 0 w 40"/>
                <a:gd name="T5" fmla="*/ 14 h 21"/>
                <a:gd name="T6" fmla="*/ 0 w 40"/>
                <a:gd name="T7" fmla="*/ 18 h 21"/>
                <a:gd name="T8" fmla="*/ 0 w 40"/>
                <a:gd name="T9" fmla="*/ 18 h 21"/>
                <a:gd name="T10" fmla="*/ 7 w 40"/>
                <a:gd name="T11" fmla="*/ 21 h 21"/>
                <a:gd name="T12" fmla="*/ 7 w 40"/>
                <a:gd name="T13" fmla="*/ 21 h 21"/>
                <a:gd name="T14" fmla="*/ 22 w 40"/>
                <a:gd name="T15" fmla="*/ 16 h 21"/>
                <a:gd name="T16" fmla="*/ 36 w 40"/>
                <a:gd name="T17" fmla="*/ 9 h 21"/>
                <a:gd name="T18" fmla="*/ 36 w 40"/>
                <a:gd name="T19" fmla="*/ 9 h 21"/>
                <a:gd name="T20" fmla="*/ 40 w 40"/>
                <a:gd name="T21" fmla="*/ 7 h 21"/>
                <a:gd name="T22" fmla="*/ 40 w 40"/>
                <a:gd name="T23" fmla="*/ 3 h 21"/>
                <a:gd name="T24" fmla="*/ 40 w 40"/>
                <a:gd name="T25" fmla="*/ 0 h 21"/>
                <a:gd name="T26" fmla="*/ 34 w 40"/>
                <a:gd name="T27" fmla="*/ 0 h 21"/>
                <a:gd name="T28" fmla="*/ 34 w 40"/>
                <a:gd name="T29" fmla="*/ 0 h 21"/>
                <a:gd name="T30" fmla="*/ 20 w 40"/>
                <a:gd name="T31" fmla="*/ 3 h 21"/>
                <a:gd name="T32" fmla="*/ 4 w 4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1">
                  <a:moveTo>
                    <a:pt x="4" y="9"/>
                  </a:moveTo>
                  <a:lnTo>
                    <a:pt x="4" y="9"/>
                  </a:lnTo>
                  <a:lnTo>
                    <a:pt x="0" y="14"/>
                  </a:lnTo>
                  <a:lnTo>
                    <a:pt x="0" y="18"/>
                  </a:lnTo>
                  <a:lnTo>
                    <a:pt x="7" y="21"/>
                  </a:lnTo>
                  <a:lnTo>
                    <a:pt x="22" y="16"/>
                  </a:lnTo>
                  <a:lnTo>
                    <a:pt x="36" y="9"/>
                  </a:lnTo>
                  <a:lnTo>
                    <a:pt x="40" y="7"/>
                  </a:lnTo>
                  <a:lnTo>
                    <a:pt x="40" y="3"/>
                  </a:lnTo>
                  <a:lnTo>
                    <a:pt x="40" y="0"/>
                  </a:lnTo>
                  <a:lnTo>
                    <a:pt x="34" y="0"/>
                  </a:lnTo>
                  <a:lnTo>
                    <a:pt x="20"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5" name="Freeform 3152">
              <a:extLst>
                <a:ext uri="{FF2B5EF4-FFF2-40B4-BE49-F238E27FC236}">
                  <a16:creationId xmlns:a16="http://schemas.microsoft.com/office/drawing/2014/main" xmlns="" id="{499C9382-EAED-F641-B7FB-652C76CD532D}"/>
                </a:ext>
              </a:extLst>
            </p:cNvPr>
            <p:cNvSpPr>
              <a:spLocks/>
            </p:cNvSpPr>
            <p:nvPr/>
          </p:nvSpPr>
          <p:spPr bwMode="auto">
            <a:xfrm>
              <a:off x="2436" y="3057"/>
              <a:ext cx="43" cy="21"/>
            </a:xfrm>
            <a:custGeom>
              <a:avLst/>
              <a:gdLst>
                <a:gd name="T0" fmla="*/ 5 w 43"/>
                <a:gd name="T1" fmla="*/ 12 h 21"/>
                <a:gd name="T2" fmla="*/ 5 w 43"/>
                <a:gd name="T3" fmla="*/ 12 h 21"/>
                <a:gd name="T4" fmla="*/ 2 w 43"/>
                <a:gd name="T5" fmla="*/ 14 h 21"/>
                <a:gd name="T6" fmla="*/ 0 w 43"/>
                <a:gd name="T7" fmla="*/ 18 h 21"/>
                <a:gd name="T8" fmla="*/ 2 w 43"/>
                <a:gd name="T9" fmla="*/ 21 h 21"/>
                <a:gd name="T10" fmla="*/ 7 w 43"/>
                <a:gd name="T11" fmla="*/ 21 h 21"/>
                <a:gd name="T12" fmla="*/ 7 w 43"/>
                <a:gd name="T13" fmla="*/ 21 h 21"/>
                <a:gd name="T14" fmla="*/ 23 w 43"/>
                <a:gd name="T15" fmla="*/ 18 h 21"/>
                <a:gd name="T16" fmla="*/ 38 w 43"/>
                <a:gd name="T17" fmla="*/ 9 h 21"/>
                <a:gd name="T18" fmla="*/ 38 w 43"/>
                <a:gd name="T19" fmla="*/ 9 h 21"/>
                <a:gd name="T20" fmla="*/ 43 w 43"/>
                <a:gd name="T21" fmla="*/ 7 h 21"/>
                <a:gd name="T22" fmla="*/ 43 w 43"/>
                <a:gd name="T23" fmla="*/ 3 h 21"/>
                <a:gd name="T24" fmla="*/ 41 w 43"/>
                <a:gd name="T25" fmla="*/ 0 h 21"/>
                <a:gd name="T26" fmla="*/ 36 w 43"/>
                <a:gd name="T27" fmla="*/ 0 h 21"/>
                <a:gd name="T28" fmla="*/ 36 w 43"/>
                <a:gd name="T29" fmla="*/ 0 h 21"/>
                <a:gd name="T30" fmla="*/ 20 w 43"/>
                <a:gd name="T31" fmla="*/ 3 h 21"/>
                <a:gd name="T32" fmla="*/ 5 w 4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5" y="12"/>
                  </a:moveTo>
                  <a:lnTo>
                    <a:pt x="5" y="12"/>
                  </a:lnTo>
                  <a:lnTo>
                    <a:pt x="2" y="14"/>
                  </a:lnTo>
                  <a:lnTo>
                    <a:pt x="0" y="18"/>
                  </a:lnTo>
                  <a:lnTo>
                    <a:pt x="2" y="21"/>
                  </a:lnTo>
                  <a:lnTo>
                    <a:pt x="7" y="21"/>
                  </a:lnTo>
                  <a:lnTo>
                    <a:pt x="23" y="18"/>
                  </a:lnTo>
                  <a:lnTo>
                    <a:pt x="38" y="9"/>
                  </a:lnTo>
                  <a:lnTo>
                    <a:pt x="43" y="7"/>
                  </a:lnTo>
                  <a:lnTo>
                    <a:pt x="43" y="3"/>
                  </a:lnTo>
                  <a:lnTo>
                    <a:pt x="41" y="0"/>
                  </a:lnTo>
                  <a:lnTo>
                    <a:pt x="36" y="0"/>
                  </a:lnTo>
                  <a:lnTo>
                    <a:pt x="20" y="3"/>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6" name="Freeform 3153">
              <a:extLst>
                <a:ext uri="{FF2B5EF4-FFF2-40B4-BE49-F238E27FC236}">
                  <a16:creationId xmlns:a16="http://schemas.microsoft.com/office/drawing/2014/main" xmlns="" id="{222B805E-705C-AA4E-8DCE-C435B4FCB4AF}"/>
                </a:ext>
              </a:extLst>
            </p:cNvPr>
            <p:cNvSpPr>
              <a:spLocks/>
            </p:cNvSpPr>
            <p:nvPr/>
          </p:nvSpPr>
          <p:spPr bwMode="auto">
            <a:xfrm>
              <a:off x="2436" y="3057"/>
              <a:ext cx="43" cy="21"/>
            </a:xfrm>
            <a:custGeom>
              <a:avLst/>
              <a:gdLst>
                <a:gd name="T0" fmla="*/ 5 w 43"/>
                <a:gd name="T1" fmla="*/ 12 h 21"/>
                <a:gd name="T2" fmla="*/ 5 w 43"/>
                <a:gd name="T3" fmla="*/ 12 h 21"/>
                <a:gd name="T4" fmla="*/ 2 w 43"/>
                <a:gd name="T5" fmla="*/ 14 h 21"/>
                <a:gd name="T6" fmla="*/ 0 w 43"/>
                <a:gd name="T7" fmla="*/ 18 h 21"/>
                <a:gd name="T8" fmla="*/ 2 w 43"/>
                <a:gd name="T9" fmla="*/ 21 h 21"/>
                <a:gd name="T10" fmla="*/ 7 w 43"/>
                <a:gd name="T11" fmla="*/ 21 h 21"/>
                <a:gd name="T12" fmla="*/ 7 w 43"/>
                <a:gd name="T13" fmla="*/ 21 h 21"/>
                <a:gd name="T14" fmla="*/ 23 w 43"/>
                <a:gd name="T15" fmla="*/ 18 h 21"/>
                <a:gd name="T16" fmla="*/ 38 w 43"/>
                <a:gd name="T17" fmla="*/ 9 h 21"/>
                <a:gd name="T18" fmla="*/ 38 w 43"/>
                <a:gd name="T19" fmla="*/ 9 h 21"/>
                <a:gd name="T20" fmla="*/ 43 w 43"/>
                <a:gd name="T21" fmla="*/ 7 h 21"/>
                <a:gd name="T22" fmla="*/ 43 w 43"/>
                <a:gd name="T23" fmla="*/ 3 h 21"/>
                <a:gd name="T24" fmla="*/ 41 w 43"/>
                <a:gd name="T25" fmla="*/ 0 h 21"/>
                <a:gd name="T26" fmla="*/ 36 w 43"/>
                <a:gd name="T27" fmla="*/ 0 h 21"/>
                <a:gd name="T28" fmla="*/ 36 w 43"/>
                <a:gd name="T29" fmla="*/ 0 h 21"/>
                <a:gd name="T30" fmla="*/ 20 w 43"/>
                <a:gd name="T31" fmla="*/ 3 h 21"/>
                <a:gd name="T32" fmla="*/ 5 w 4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5" y="12"/>
                  </a:moveTo>
                  <a:lnTo>
                    <a:pt x="5" y="12"/>
                  </a:lnTo>
                  <a:lnTo>
                    <a:pt x="2" y="14"/>
                  </a:lnTo>
                  <a:lnTo>
                    <a:pt x="0" y="18"/>
                  </a:lnTo>
                  <a:lnTo>
                    <a:pt x="2" y="21"/>
                  </a:lnTo>
                  <a:lnTo>
                    <a:pt x="7" y="21"/>
                  </a:lnTo>
                  <a:lnTo>
                    <a:pt x="23" y="18"/>
                  </a:lnTo>
                  <a:lnTo>
                    <a:pt x="38" y="9"/>
                  </a:lnTo>
                  <a:lnTo>
                    <a:pt x="43" y="7"/>
                  </a:lnTo>
                  <a:lnTo>
                    <a:pt x="43" y="3"/>
                  </a:lnTo>
                  <a:lnTo>
                    <a:pt x="41" y="0"/>
                  </a:lnTo>
                  <a:lnTo>
                    <a:pt x="36" y="0"/>
                  </a:lnTo>
                  <a:lnTo>
                    <a:pt x="20" y="3"/>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7" name="Freeform 3154">
              <a:extLst>
                <a:ext uri="{FF2B5EF4-FFF2-40B4-BE49-F238E27FC236}">
                  <a16:creationId xmlns:a16="http://schemas.microsoft.com/office/drawing/2014/main" xmlns="" id="{1F81EE50-8DB6-6145-A00F-4958D47B0D4A}"/>
                </a:ext>
              </a:extLst>
            </p:cNvPr>
            <p:cNvSpPr>
              <a:spLocks/>
            </p:cNvSpPr>
            <p:nvPr/>
          </p:nvSpPr>
          <p:spPr bwMode="auto">
            <a:xfrm>
              <a:off x="2402" y="3057"/>
              <a:ext cx="45" cy="21"/>
            </a:xfrm>
            <a:custGeom>
              <a:avLst/>
              <a:gdLst>
                <a:gd name="T0" fmla="*/ 7 w 45"/>
                <a:gd name="T1" fmla="*/ 12 h 21"/>
                <a:gd name="T2" fmla="*/ 7 w 45"/>
                <a:gd name="T3" fmla="*/ 12 h 21"/>
                <a:gd name="T4" fmla="*/ 3 w 45"/>
                <a:gd name="T5" fmla="*/ 14 h 21"/>
                <a:gd name="T6" fmla="*/ 0 w 45"/>
                <a:gd name="T7" fmla="*/ 18 h 21"/>
                <a:gd name="T8" fmla="*/ 3 w 45"/>
                <a:gd name="T9" fmla="*/ 21 h 21"/>
                <a:gd name="T10" fmla="*/ 9 w 45"/>
                <a:gd name="T11" fmla="*/ 21 h 21"/>
                <a:gd name="T12" fmla="*/ 9 w 45"/>
                <a:gd name="T13" fmla="*/ 21 h 21"/>
                <a:gd name="T14" fmla="*/ 25 w 45"/>
                <a:gd name="T15" fmla="*/ 18 h 21"/>
                <a:gd name="T16" fmla="*/ 39 w 45"/>
                <a:gd name="T17" fmla="*/ 12 h 21"/>
                <a:gd name="T18" fmla="*/ 39 w 45"/>
                <a:gd name="T19" fmla="*/ 12 h 21"/>
                <a:gd name="T20" fmla="*/ 43 w 45"/>
                <a:gd name="T21" fmla="*/ 7 h 21"/>
                <a:gd name="T22" fmla="*/ 45 w 45"/>
                <a:gd name="T23" fmla="*/ 3 h 21"/>
                <a:gd name="T24" fmla="*/ 43 w 45"/>
                <a:gd name="T25" fmla="*/ 3 h 21"/>
                <a:gd name="T26" fmla="*/ 39 w 45"/>
                <a:gd name="T27" fmla="*/ 0 h 21"/>
                <a:gd name="T28" fmla="*/ 39 w 45"/>
                <a:gd name="T29" fmla="*/ 0 h 21"/>
                <a:gd name="T30" fmla="*/ 21 w 45"/>
                <a:gd name="T31" fmla="*/ 5 h 21"/>
                <a:gd name="T32" fmla="*/ 7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7" y="12"/>
                  </a:moveTo>
                  <a:lnTo>
                    <a:pt x="7" y="12"/>
                  </a:lnTo>
                  <a:lnTo>
                    <a:pt x="3" y="14"/>
                  </a:lnTo>
                  <a:lnTo>
                    <a:pt x="0" y="18"/>
                  </a:lnTo>
                  <a:lnTo>
                    <a:pt x="3" y="21"/>
                  </a:lnTo>
                  <a:lnTo>
                    <a:pt x="9" y="21"/>
                  </a:lnTo>
                  <a:lnTo>
                    <a:pt x="25" y="18"/>
                  </a:lnTo>
                  <a:lnTo>
                    <a:pt x="39" y="12"/>
                  </a:lnTo>
                  <a:lnTo>
                    <a:pt x="43" y="7"/>
                  </a:lnTo>
                  <a:lnTo>
                    <a:pt x="45" y="3"/>
                  </a:lnTo>
                  <a:lnTo>
                    <a:pt x="43" y="3"/>
                  </a:lnTo>
                  <a:lnTo>
                    <a:pt x="39" y="0"/>
                  </a:lnTo>
                  <a:lnTo>
                    <a:pt x="21" y="5"/>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8" name="Freeform 3155">
              <a:extLst>
                <a:ext uri="{FF2B5EF4-FFF2-40B4-BE49-F238E27FC236}">
                  <a16:creationId xmlns:a16="http://schemas.microsoft.com/office/drawing/2014/main" xmlns="" id="{F8F0D6CE-AE8E-AE4E-B1F0-9497E5001744}"/>
                </a:ext>
              </a:extLst>
            </p:cNvPr>
            <p:cNvSpPr>
              <a:spLocks/>
            </p:cNvSpPr>
            <p:nvPr/>
          </p:nvSpPr>
          <p:spPr bwMode="auto">
            <a:xfrm>
              <a:off x="2402" y="3057"/>
              <a:ext cx="45" cy="21"/>
            </a:xfrm>
            <a:custGeom>
              <a:avLst/>
              <a:gdLst>
                <a:gd name="T0" fmla="*/ 7 w 45"/>
                <a:gd name="T1" fmla="*/ 12 h 21"/>
                <a:gd name="T2" fmla="*/ 7 w 45"/>
                <a:gd name="T3" fmla="*/ 12 h 21"/>
                <a:gd name="T4" fmla="*/ 3 w 45"/>
                <a:gd name="T5" fmla="*/ 14 h 21"/>
                <a:gd name="T6" fmla="*/ 0 w 45"/>
                <a:gd name="T7" fmla="*/ 18 h 21"/>
                <a:gd name="T8" fmla="*/ 3 w 45"/>
                <a:gd name="T9" fmla="*/ 21 h 21"/>
                <a:gd name="T10" fmla="*/ 9 w 45"/>
                <a:gd name="T11" fmla="*/ 21 h 21"/>
                <a:gd name="T12" fmla="*/ 9 w 45"/>
                <a:gd name="T13" fmla="*/ 21 h 21"/>
                <a:gd name="T14" fmla="*/ 25 w 45"/>
                <a:gd name="T15" fmla="*/ 18 h 21"/>
                <a:gd name="T16" fmla="*/ 39 w 45"/>
                <a:gd name="T17" fmla="*/ 12 h 21"/>
                <a:gd name="T18" fmla="*/ 39 w 45"/>
                <a:gd name="T19" fmla="*/ 12 h 21"/>
                <a:gd name="T20" fmla="*/ 43 w 45"/>
                <a:gd name="T21" fmla="*/ 7 h 21"/>
                <a:gd name="T22" fmla="*/ 45 w 45"/>
                <a:gd name="T23" fmla="*/ 3 h 21"/>
                <a:gd name="T24" fmla="*/ 43 w 45"/>
                <a:gd name="T25" fmla="*/ 3 h 21"/>
                <a:gd name="T26" fmla="*/ 39 w 45"/>
                <a:gd name="T27" fmla="*/ 0 h 21"/>
                <a:gd name="T28" fmla="*/ 39 w 45"/>
                <a:gd name="T29" fmla="*/ 0 h 21"/>
                <a:gd name="T30" fmla="*/ 21 w 45"/>
                <a:gd name="T31" fmla="*/ 5 h 21"/>
                <a:gd name="T32" fmla="*/ 7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7" y="12"/>
                  </a:moveTo>
                  <a:lnTo>
                    <a:pt x="7" y="12"/>
                  </a:lnTo>
                  <a:lnTo>
                    <a:pt x="3" y="14"/>
                  </a:lnTo>
                  <a:lnTo>
                    <a:pt x="0" y="18"/>
                  </a:lnTo>
                  <a:lnTo>
                    <a:pt x="3" y="21"/>
                  </a:lnTo>
                  <a:lnTo>
                    <a:pt x="9" y="21"/>
                  </a:lnTo>
                  <a:lnTo>
                    <a:pt x="25" y="18"/>
                  </a:lnTo>
                  <a:lnTo>
                    <a:pt x="39" y="12"/>
                  </a:lnTo>
                  <a:lnTo>
                    <a:pt x="43" y="7"/>
                  </a:lnTo>
                  <a:lnTo>
                    <a:pt x="45" y="3"/>
                  </a:lnTo>
                  <a:lnTo>
                    <a:pt x="43" y="3"/>
                  </a:lnTo>
                  <a:lnTo>
                    <a:pt x="39" y="0"/>
                  </a:lnTo>
                  <a:lnTo>
                    <a:pt x="21" y="5"/>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39" name="Freeform 3156">
              <a:extLst>
                <a:ext uri="{FF2B5EF4-FFF2-40B4-BE49-F238E27FC236}">
                  <a16:creationId xmlns:a16="http://schemas.microsoft.com/office/drawing/2014/main" xmlns="" id="{76229137-7AF7-364C-A995-125B1EB7E7C5}"/>
                </a:ext>
              </a:extLst>
            </p:cNvPr>
            <p:cNvSpPr>
              <a:spLocks/>
            </p:cNvSpPr>
            <p:nvPr/>
          </p:nvSpPr>
          <p:spPr bwMode="auto">
            <a:xfrm>
              <a:off x="2369" y="3057"/>
              <a:ext cx="45" cy="21"/>
            </a:xfrm>
            <a:custGeom>
              <a:avLst/>
              <a:gdLst>
                <a:gd name="T0" fmla="*/ 4 w 45"/>
                <a:gd name="T1" fmla="*/ 12 h 21"/>
                <a:gd name="T2" fmla="*/ 4 w 45"/>
                <a:gd name="T3" fmla="*/ 12 h 21"/>
                <a:gd name="T4" fmla="*/ 0 w 45"/>
                <a:gd name="T5" fmla="*/ 16 h 21"/>
                <a:gd name="T6" fmla="*/ 0 w 45"/>
                <a:gd name="T7" fmla="*/ 18 h 21"/>
                <a:gd name="T8" fmla="*/ 2 w 45"/>
                <a:gd name="T9" fmla="*/ 21 h 21"/>
                <a:gd name="T10" fmla="*/ 6 w 45"/>
                <a:gd name="T11" fmla="*/ 21 h 21"/>
                <a:gd name="T12" fmla="*/ 6 w 45"/>
                <a:gd name="T13" fmla="*/ 21 h 21"/>
                <a:gd name="T14" fmla="*/ 24 w 45"/>
                <a:gd name="T15" fmla="*/ 18 h 21"/>
                <a:gd name="T16" fmla="*/ 38 w 45"/>
                <a:gd name="T17" fmla="*/ 12 h 21"/>
                <a:gd name="T18" fmla="*/ 38 w 45"/>
                <a:gd name="T19" fmla="*/ 12 h 21"/>
                <a:gd name="T20" fmla="*/ 42 w 45"/>
                <a:gd name="T21" fmla="*/ 7 h 21"/>
                <a:gd name="T22" fmla="*/ 45 w 45"/>
                <a:gd name="T23" fmla="*/ 5 h 21"/>
                <a:gd name="T24" fmla="*/ 42 w 45"/>
                <a:gd name="T25" fmla="*/ 3 h 21"/>
                <a:gd name="T26" fmla="*/ 36 w 45"/>
                <a:gd name="T27" fmla="*/ 0 h 21"/>
                <a:gd name="T28" fmla="*/ 36 w 45"/>
                <a:gd name="T29" fmla="*/ 0 h 21"/>
                <a:gd name="T30" fmla="*/ 20 w 45"/>
                <a:gd name="T31" fmla="*/ 5 h 21"/>
                <a:gd name="T32" fmla="*/ 4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4" y="12"/>
                  </a:moveTo>
                  <a:lnTo>
                    <a:pt x="4" y="12"/>
                  </a:lnTo>
                  <a:lnTo>
                    <a:pt x="0" y="16"/>
                  </a:lnTo>
                  <a:lnTo>
                    <a:pt x="0" y="18"/>
                  </a:lnTo>
                  <a:lnTo>
                    <a:pt x="2" y="21"/>
                  </a:lnTo>
                  <a:lnTo>
                    <a:pt x="6" y="21"/>
                  </a:lnTo>
                  <a:lnTo>
                    <a:pt x="24" y="18"/>
                  </a:lnTo>
                  <a:lnTo>
                    <a:pt x="38" y="12"/>
                  </a:lnTo>
                  <a:lnTo>
                    <a:pt x="42" y="7"/>
                  </a:lnTo>
                  <a:lnTo>
                    <a:pt x="45" y="5"/>
                  </a:lnTo>
                  <a:lnTo>
                    <a:pt x="42" y="3"/>
                  </a:lnTo>
                  <a:lnTo>
                    <a:pt x="36" y="0"/>
                  </a:lnTo>
                  <a:lnTo>
                    <a:pt x="20" y="5"/>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0" name="Freeform 3157">
              <a:extLst>
                <a:ext uri="{FF2B5EF4-FFF2-40B4-BE49-F238E27FC236}">
                  <a16:creationId xmlns:a16="http://schemas.microsoft.com/office/drawing/2014/main" xmlns="" id="{70EEAFD9-7538-3E42-8D7F-4E885BAFDE28}"/>
                </a:ext>
              </a:extLst>
            </p:cNvPr>
            <p:cNvSpPr>
              <a:spLocks/>
            </p:cNvSpPr>
            <p:nvPr/>
          </p:nvSpPr>
          <p:spPr bwMode="auto">
            <a:xfrm>
              <a:off x="2369" y="3057"/>
              <a:ext cx="45" cy="21"/>
            </a:xfrm>
            <a:custGeom>
              <a:avLst/>
              <a:gdLst>
                <a:gd name="T0" fmla="*/ 4 w 45"/>
                <a:gd name="T1" fmla="*/ 12 h 21"/>
                <a:gd name="T2" fmla="*/ 4 w 45"/>
                <a:gd name="T3" fmla="*/ 12 h 21"/>
                <a:gd name="T4" fmla="*/ 0 w 45"/>
                <a:gd name="T5" fmla="*/ 16 h 21"/>
                <a:gd name="T6" fmla="*/ 0 w 45"/>
                <a:gd name="T7" fmla="*/ 18 h 21"/>
                <a:gd name="T8" fmla="*/ 2 w 45"/>
                <a:gd name="T9" fmla="*/ 21 h 21"/>
                <a:gd name="T10" fmla="*/ 6 w 45"/>
                <a:gd name="T11" fmla="*/ 21 h 21"/>
                <a:gd name="T12" fmla="*/ 6 w 45"/>
                <a:gd name="T13" fmla="*/ 21 h 21"/>
                <a:gd name="T14" fmla="*/ 24 w 45"/>
                <a:gd name="T15" fmla="*/ 18 h 21"/>
                <a:gd name="T16" fmla="*/ 38 w 45"/>
                <a:gd name="T17" fmla="*/ 12 h 21"/>
                <a:gd name="T18" fmla="*/ 38 w 45"/>
                <a:gd name="T19" fmla="*/ 12 h 21"/>
                <a:gd name="T20" fmla="*/ 42 w 45"/>
                <a:gd name="T21" fmla="*/ 7 h 21"/>
                <a:gd name="T22" fmla="*/ 45 w 45"/>
                <a:gd name="T23" fmla="*/ 5 h 21"/>
                <a:gd name="T24" fmla="*/ 42 w 45"/>
                <a:gd name="T25" fmla="*/ 3 h 21"/>
                <a:gd name="T26" fmla="*/ 36 w 45"/>
                <a:gd name="T27" fmla="*/ 0 h 21"/>
                <a:gd name="T28" fmla="*/ 36 w 45"/>
                <a:gd name="T29" fmla="*/ 0 h 21"/>
                <a:gd name="T30" fmla="*/ 20 w 45"/>
                <a:gd name="T31" fmla="*/ 5 h 21"/>
                <a:gd name="T32" fmla="*/ 4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4" y="12"/>
                  </a:moveTo>
                  <a:lnTo>
                    <a:pt x="4" y="12"/>
                  </a:lnTo>
                  <a:lnTo>
                    <a:pt x="0" y="16"/>
                  </a:lnTo>
                  <a:lnTo>
                    <a:pt x="0" y="18"/>
                  </a:lnTo>
                  <a:lnTo>
                    <a:pt x="2" y="21"/>
                  </a:lnTo>
                  <a:lnTo>
                    <a:pt x="6" y="21"/>
                  </a:lnTo>
                  <a:lnTo>
                    <a:pt x="24" y="18"/>
                  </a:lnTo>
                  <a:lnTo>
                    <a:pt x="38" y="12"/>
                  </a:lnTo>
                  <a:lnTo>
                    <a:pt x="42" y="7"/>
                  </a:lnTo>
                  <a:lnTo>
                    <a:pt x="45" y="5"/>
                  </a:lnTo>
                  <a:lnTo>
                    <a:pt x="42" y="3"/>
                  </a:lnTo>
                  <a:lnTo>
                    <a:pt x="36" y="0"/>
                  </a:lnTo>
                  <a:lnTo>
                    <a:pt x="20" y="5"/>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1" name="Freeform 3158">
              <a:extLst>
                <a:ext uri="{FF2B5EF4-FFF2-40B4-BE49-F238E27FC236}">
                  <a16:creationId xmlns:a16="http://schemas.microsoft.com/office/drawing/2014/main" xmlns="" id="{025F8BB9-D3E3-5C4D-99ED-3E218A01FDC2}"/>
                </a:ext>
              </a:extLst>
            </p:cNvPr>
            <p:cNvSpPr>
              <a:spLocks/>
            </p:cNvSpPr>
            <p:nvPr/>
          </p:nvSpPr>
          <p:spPr bwMode="auto">
            <a:xfrm>
              <a:off x="2333" y="3057"/>
              <a:ext cx="45" cy="21"/>
            </a:xfrm>
            <a:custGeom>
              <a:avLst/>
              <a:gdLst>
                <a:gd name="T0" fmla="*/ 4 w 45"/>
                <a:gd name="T1" fmla="*/ 12 h 21"/>
                <a:gd name="T2" fmla="*/ 4 w 45"/>
                <a:gd name="T3" fmla="*/ 12 h 21"/>
                <a:gd name="T4" fmla="*/ 0 w 45"/>
                <a:gd name="T5" fmla="*/ 16 h 21"/>
                <a:gd name="T6" fmla="*/ 0 w 45"/>
                <a:gd name="T7" fmla="*/ 18 h 21"/>
                <a:gd name="T8" fmla="*/ 2 w 45"/>
                <a:gd name="T9" fmla="*/ 21 h 21"/>
                <a:gd name="T10" fmla="*/ 6 w 45"/>
                <a:gd name="T11" fmla="*/ 21 h 21"/>
                <a:gd name="T12" fmla="*/ 6 w 45"/>
                <a:gd name="T13" fmla="*/ 21 h 21"/>
                <a:gd name="T14" fmla="*/ 24 w 45"/>
                <a:gd name="T15" fmla="*/ 18 h 21"/>
                <a:gd name="T16" fmla="*/ 40 w 45"/>
                <a:gd name="T17" fmla="*/ 12 h 21"/>
                <a:gd name="T18" fmla="*/ 40 w 45"/>
                <a:gd name="T19" fmla="*/ 12 h 21"/>
                <a:gd name="T20" fmla="*/ 45 w 45"/>
                <a:gd name="T21" fmla="*/ 7 h 21"/>
                <a:gd name="T22" fmla="*/ 45 w 45"/>
                <a:gd name="T23" fmla="*/ 5 h 21"/>
                <a:gd name="T24" fmla="*/ 42 w 45"/>
                <a:gd name="T25" fmla="*/ 3 h 21"/>
                <a:gd name="T26" fmla="*/ 38 w 45"/>
                <a:gd name="T27" fmla="*/ 0 h 21"/>
                <a:gd name="T28" fmla="*/ 38 w 45"/>
                <a:gd name="T29" fmla="*/ 0 h 21"/>
                <a:gd name="T30" fmla="*/ 20 w 45"/>
                <a:gd name="T31" fmla="*/ 5 h 21"/>
                <a:gd name="T32" fmla="*/ 4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4" y="12"/>
                  </a:moveTo>
                  <a:lnTo>
                    <a:pt x="4" y="12"/>
                  </a:lnTo>
                  <a:lnTo>
                    <a:pt x="0" y="16"/>
                  </a:lnTo>
                  <a:lnTo>
                    <a:pt x="0" y="18"/>
                  </a:lnTo>
                  <a:lnTo>
                    <a:pt x="2" y="21"/>
                  </a:lnTo>
                  <a:lnTo>
                    <a:pt x="6" y="21"/>
                  </a:lnTo>
                  <a:lnTo>
                    <a:pt x="24" y="18"/>
                  </a:lnTo>
                  <a:lnTo>
                    <a:pt x="40" y="12"/>
                  </a:lnTo>
                  <a:lnTo>
                    <a:pt x="45" y="7"/>
                  </a:lnTo>
                  <a:lnTo>
                    <a:pt x="45" y="5"/>
                  </a:lnTo>
                  <a:lnTo>
                    <a:pt x="42" y="3"/>
                  </a:lnTo>
                  <a:lnTo>
                    <a:pt x="38" y="0"/>
                  </a:lnTo>
                  <a:lnTo>
                    <a:pt x="20" y="5"/>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2" name="Freeform 3159">
              <a:extLst>
                <a:ext uri="{FF2B5EF4-FFF2-40B4-BE49-F238E27FC236}">
                  <a16:creationId xmlns:a16="http://schemas.microsoft.com/office/drawing/2014/main" xmlns="" id="{2767AC97-1FBC-1C42-84E8-D95408C60093}"/>
                </a:ext>
              </a:extLst>
            </p:cNvPr>
            <p:cNvSpPr>
              <a:spLocks/>
            </p:cNvSpPr>
            <p:nvPr/>
          </p:nvSpPr>
          <p:spPr bwMode="auto">
            <a:xfrm>
              <a:off x="2333" y="3057"/>
              <a:ext cx="45" cy="21"/>
            </a:xfrm>
            <a:custGeom>
              <a:avLst/>
              <a:gdLst>
                <a:gd name="T0" fmla="*/ 4 w 45"/>
                <a:gd name="T1" fmla="*/ 12 h 21"/>
                <a:gd name="T2" fmla="*/ 4 w 45"/>
                <a:gd name="T3" fmla="*/ 12 h 21"/>
                <a:gd name="T4" fmla="*/ 0 w 45"/>
                <a:gd name="T5" fmla="*/ 16 h 21"/>
                <a:gd name="T6" fmla="*/ 0 w 45"/>
                <a:gd name="T7" fmla="*/ 18 h 21"/>
                <a:gd name="T8" fmla="*/ 2 w 45"/>
                <a:gd name="T9" fmla="*/ 21 h 21"/>
                <a:gd name="T10" fmla="*/ 6 w 45"/>
                <a:gd name="T11" fmla="*/ 21 h 21"/>
                <a:gd name="T12" fmla="*/ 6 w 45"/>
                <a:gd name="T13" fmla="*/ 21 h 21"/>
                <a:gd name="T14" fmla="*/ 24 w 45"/>
                <a:gd name="T15" fmla="*/ 18 h 21"/>
                <a:gd name="T16" fmla="*/ 40 w 45"/>
                <a:gd name="T17" fmla="*/ 12 h 21"/>
                <a:gd name="T18" fmla="*/ 40 w 45"/>
                <a:gd name="T19" fmla="*/ 12 h 21"/>
                <a:gd name="T20" fmla="*/ 45 w 45"/>
                <a:gd name="T21" fmla="*/ 7 h 21"/>
                <a:gd name="T22" fmla="*/ 45 w 45"/>
                <a:gd name="T23" fmla="*/ 5 h 21"/>
                <a:gd name="T24" fmla="*/ 42 w 45"/>
                <a:gd name="T25" fmla="*/ 3 h 21"/>
                <a:gd name="T26" fmla="*/ 38 w 45"/>
                <a:gd name="T27" fmla="*/ 0 h 21"/>
                <a:gd name="T28" fmla="*/ 38 w 45"/>
                <a:gd name="T29" fmla="*/ 0 h 21"/>
                <a:gd name="T30" fmla="*/ 20 w 45"/>
                <a:gd name="T31" fmla="*/ 5 h 21"/>
                <a:gd name="T32" fmla="*/ 4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4" y="12"/>
                  </a:moveTo>
                  <a:lnTo>
                    <a:pt x="4" y="12"/>
                  </a:lnTo>
                  <a:lnTo>
                    <a:pt x="0" y="16"/>
                  </a:lnTo>
                  <a:lnTo>
                    <a:pt x="0" y="18"/>
                  </a:lnTo>
                  <a:lnTo>
                    <a:pt x="2" y="21"/>
                  </a:lnTo>
                  <a:lnTo>
                    <a:pt x="6" y="21"/>
                  </a:lnTo>
                  <a:lnTo>
                    <a:pt x="24" y="18"/>
                  </a:lnTo>
                  <a:lnTo>
                    <a:pt x="40" y="12"/>
                  </a:lnTo>
                  <a:lnTo>
                    <a:pt x="45" y="7"/>
                  </a:lnTo>
                  <a:lnTo>
                    <a:pt x="45" y="5"/>
                  </a:lnTo>
                  <a:lnTo>
                    <a:pt x="42" y="3"/>
                  </a:lnTo>
                  <a:lnTo>
                    <a:pt x="38" y="0"/>
                  </a:lnTo>
                  <a:lnTo>
                    <a:pt x="20" y="5"/>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3" name="Freeform 3160">
              <a:extLst>
                <a:ext uri="{FF2B5EF4-FFF2-40B4-BE49-F238E27FC236}">
                  <a16:creationId xmlns:a16="http://schemas.microsoft.com/office/drawing/2014/main" xmlns="" id="{B3665B7F-E029-2D4C-B763-2D7C137C7C2F}"/>
                </a:ext>
              </a:extLst>
            </p:cNvPr>
            <p:cNvSpPr>
              <a:spLocks/>
            </p:cNvSpPr>
            <p:nvPr/>
          </p:nvSpPr>
          <p:spPr bwMode="auto">
            <a:xfrm>
              <a:off x="2294" y="3060"/>
              <a:ext cx="50" cy="20"/>
            </a:xfrm>
            <a:custGeom>
              <a:avLst/>
              <a:gdLst>
                <a:gd name="T0" fmla="*/ 7 w 50"/>
                <a:gd name="T1" fmla="*/ 9 h 20"/>
                <a:gd name="T2" fmla="*/ 7 w 50"/>
                <a:gd name="T3" fmla="*/ 9 h 20"/>
                <a:gd name="T4" fmla="*/ 3 w 50"/>
                <a:gd name="T5" fmla="*/ 13 h 20"/>
                <a:gd name="T6" fmla="*/ 0 w 50"/>
                <a:gd name="T7" fmla="*/ 15 h 20"/>
                <a:gd name="T8" fmla="*/ 5 w 50"/>
                <a:gd name="T9" fmla="*/ 18 h 20"/>
                <a:gd name="T10" fmla="*/ 9 w 50"/>
                <a:gd name="T11" fmla="*/ 20 h 20"/>
                <a:gd name="T12" fmla="*/ 9 w 50"/>
                <a:gd name="T13" fmla="*/ 20 h 20"/>
                <a:gd name="T14" fmla="*/ 27 w 50"/>
                <a:gd name="T15" fmla="*/ 15 h 20"/>
                <a:gd name="T16" fmla="*/ 43 w 50"/>
                <a:gd name="T17" fmla="*/ 9 h 20"/>
                <a:gd name="T18" fmla="*/ 43 w 50"/>
                <a:gd name="T19" fmla="*/ 9 h 20"/>
                <a:gd name="T20" fmla="*/ 48 w 50"/>
                <a:gd name="T21" fmla="*/ 4 h 20"/>
                <a:gd name="T22" fmla="*/ 50 w 50"/>
                <a:gd name="T23" fmla="*/ 2 h 20"/>
                <a:gd name="T24" fmla="*/ 45 w 50"/>
                <a:gd name="T25" fmla="*/ 0 h 20"/>
                <a:gd name="T26" fmla="*/ 41 w 50"/>
                <a:gd name="T27" fmla="*/ 0 h 20"/>
                <a:gd name="T28" fmla="*/ 41 w 50"/>
                <a:gd name="T29" fmla="*/ 0 h 20"/>
                <a:gd name="T30" fmla="*/ 23 w 50"/>
                <a:gd name="T31" fmla="*/ 2 h 20"/>
                <a:gd name="T32" fmla="*/ 7 w 50"/>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0">
                  <a:moveTo>
                    <a:pt x="7" y="9"/>
                  </a:moveTo>
                  <a:lnTo>
                    <a:pt x="7" y="9"/>
                  </a:lnTo>
                  <a:lnTo>
                    <a:pt x="3" y="13"/>
                  </a:lnTo>
                  <a:lnTo>
                    <a:pt x="0" y="15"/>
                  </a:lnTo>
                  <a:lnTo>
                    <a:pt x="5" y="18"/>
                  </a:lnTo>
                  <a:lnTo>
                    <a:pt x="9" y="20"/>
                  </a:lnTo>
                  <a:lnTo>
                    <a:pt x="27" y="15"/>
                  </a:lnTo>
                  <a:lnTo>
                    <a:pt x="43" y="9"/>
                  </a:lnTo>
                  <a:lnTo>
                    <a:pt x="48" y="4"/>
                  </a:lnTo>
                  <a:lnTo>
                    <a:pt x="50" y="2"/>
                  </a:lnTo>
                  <a:lnTo>
                    <a:pt x="45" y="0"/>
                  </a:lnTo>
                  <a:lnTo>
                    <a:pt x="41" y="0"/>
                  </a:lnTo>
                  <a:lnTo>
                    <a:pt x="23"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4" name="Freeform 3161">
              <a:extLst>
                <a:ext uri="{FF2B5EF4-FFF2-40B4-BE49-F238E27FC236}">
                  <a16:creationId xmlns:a16="http://schemas.microsoft.com/office/drawing/2014/main" xmlns="" id="{DECF6A54-5686-A642-8B75-12343F09721D}"/>
                </a:ext>
              </a:extLst>
            </p:cNvPr>
            <p:cNvSpPr>
              <a:spLocks/>
            </p:cNvSpPr>
            <p:nvPr/>
          </p:nvSpPr>
          <p:spPr bwMode="auto">
            <a:xfrm>
              <a:off x="2294" y="3060"/>
              <a:ext cx="50" cy="20"/>
            </a:xfrm>
            <a:custGeom>
              <a:avLst/>
              <a:gdLst>
                <a:gd name="T0" fmla="*/ 7 w 50"/>
                <a:gd name="T1" fmla="*/ 9 h 20"/>
                <a:gd name="T2" fmla="*/ 7 w 50"/>
                <a:gd name="T3" fmla="*/ 9 h 20"/>
                <a:gd name="T4" fmla="*/ 3 w 50"/>
                <a:gd name="T5" fmla="*/ 13 h 20"/>
                <a:gd name="T6" fmla="*/ 0 w 50"/>
                <a:gd name="T7" fmla="*/ 15 h 20"/>
                <a:gd name="T8" fmla="*/ 5 w 50"/>
                <a:gd name="T9" fmla="*/ 18 h 20"/>
                <a:gd name="T10" fmla="*/ 9 w 50"/>
                <a:gd name="T11" fmla="*/ 20 h 20"/>
                <a:gd name="T12" fmla="*/ 9 w 50"/>
                <a:gd name="T13" fmla="*/ 20 h 20"/>
                <a:gd name="T14" fmla="*/ 27 w 50"/>
                <a:gd name="T15" fmla="*/ 15 h 20"/>
                <a:gd name="T16" fmla="*/ 43 w 50"/>
                <a:gd name="T17" fmla="*/ 9 h 20"/>
                <a:gd name="T18" fmla="*/ 43 w 50"/>
                <a:gd name="T19" fmla="*/ 9 h 20"/>
                <a:gd name="T20" fmla="*/ 48 w 50"/>
                <a:gd name="T21" fmla="*/ 4 h 20"/>
                <a:gd name="T22" fmla="*/ 50 w 50"/>
                <a:gd name="T23" fmla="*/ 2 h 20"/>
                <a:gd name="T24" fmla="*/ 45 w 50"/>
                <a:gd name="T25" fmla="*/ 0 h 20"/>
                <a:gd name="T26" fmla="*/ 41 w 50"/>
                <a:gd name="T27" fmla="*/ 0 h 20"/>
                <a:gd name="T28" fmla="*/ 41 w 50"/>
                <a:gd name="T29" fmla="*/ 0 h 20"/>
                <a:gd name="T30" fmla="*/ 23 w 50"/>
                <a:gd name="T31" fmla="*/ 2 h 20"/>
                <a:gd name="T32" fmla="*/ 7 w 50"/>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0">
                  <a:moveTo>
                    <a:pt x="7" y="9"/>
                  </a:moveTo>
                  <a:lnTo>
                    <a:pt x="7" y="9"/>
                  </a:lnTo>
                  <a:lnTo>
                    <a:pt x="3" y="13"/>
                  </a:lnTo>
                  <a:lnTo>
                    <a:pt x="0" y="15"/>
                  </a:lnTo>
                  <a:lnTo>
                    <a:pt x="5" y="18"/>
                  </a:lnTo>
                  <a:lnTo>
                    <a:pt x="9" y="20"/>
                  </a:lnTo>
                  <a:lnTo>
                    <a:pt x="27" y="15"/>
                  </a:lnTo>
                  <a:lnTo>
                    <a:pt x="43" y="9"/>
                  </a:lnTo>
                  <a:lnTo>
                    <a:pt x="48" y="4"/>
                  </a:lnTo>
                  <a:lnTo>
                    <a:pt x="50" y="2"/>
                  </a:lnTo>
                  <a:lnTo>
                    <a:pt x="45" y="0"/>
                  </a:lnTo>
                  <a:lnTo>
                    <a:pt x="41" y="0"/>
                  </a:lnTo>
                  <a:lnTo>
                    <a:pt x="23"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5" name="Freeform 3162">
              <a:extLst>
                <a:ext uri="{FF2B5EF4-FFF2-40B4-BE49-F238E27FC236}">
                  <a16:creationId xmlns:a16="http://schemas.microsoft.com/office/drawing/2014/main" xmlns="" id="{5090585C-B591-164D-AA16-ACAB6EBCA1E3}"/>
                </a:ext>
              </a:extLst>
            </p:cNvPr>
            <p:cNvSpPr>
              <a:spLocks/>
            </p:cNvSpPr>
            <p:nvPr/>
          </p:nvSpPr>
          <p:spPr bwMode="auto">
            <a:xfrm>
              <a:off x="2258" y="3060"/>
              <a:ext cx="48" cy="20"/>
            </a:xfrm>
            <a:custGeom>
              <a:avLst/>
              <a:gdLst>
                <a:gd name="T0" fmla="*/ 5 w 48"/>
                <a:gd name="T1" fmla="*/ 9 h 20"/>
                <a:gd name="T2" fmla="*/ 5 w 48"/>
                <a:gd name="T3" fmla="*/ 9 h 20"/>
                <a:gd name="T4" fmla="*/ 0 w 48"/>
                <a:gd name="T5" fmla="*/ 13 h 20"/>
                <a:gd name="T6" fmla="*/ 0 w 48"/>
                <a:gd name="T7" fmla="*/ 15 h 20"/>
                <a:gd name="T8" fmla="*/ 2 w 48"/>
                <a:gd name="T9" fmla="*/ 18 h 20"/>
                <a:gd name="T10" fmla="*/ 7 w 48"/>
                <a:gd name="T11" fmla="*/ 20 h 20"/>
                <a:gd name="T12" fmla="*/ 7 w 48"/>
                <a:gd name="T13" fmla="*/ 20 h 20"/>
                <a:gd name="T14" fmla="*/ 25 w 48"/>
                <a:gd name="T15" fmla="*/ 15 h 20"/>
                <a:gd name="T16" fmla="*/ 43 w 48"/>
                <a:gd name="T17" fmla="*/ 9 h 20"/>
                <a:gd name="T18" fmla="*/ 43 w 48"/>
                <a:gd name="T19" fmla="*/ 9 h 20"/>
                <a:gd name="T20" fmla="*/ 48 w 48"/>
                <a:gd name="T21" fmla="*/ 4 h 20"/>
                <a:gd name="T22" fmla="*/ 48 w 48"/>
                <a:gd name="T23" fmla="*/ 2 h 20"/>
                <a:gd name="T24" fmla="*/ 45 w 48"/>
                <a:gd name="T25" fmla="*/ 0 h 20"/>
                <a:gd name="T26" fmla="*/ 39 w 48"/>
                <a:gd name="T27" fmla="*/ 0 h 20"/>
                <a:gd name="T28" fmla="*/ 39 w 48"/>
                <a:gd name="T29" fmla="*/ 0 h 20"/>
                <a:gd name="T30" fmla="*/ 20 w 48"/>
                <a:gd name="T31" fmla="*/ 2 h 20"/>
                <a:gd name="T32" fmla="*/ 5 w 4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5" y="9"/>
                  </a:moveTo>
                  <a:lnTo>
                    <a:pt x="5" y="9"/>
                  </a:lnTo>
                  <a:lnTo>
                    <a:pt x="0" y="13"/>
                  </a:lnTo>
                  <a:lnTo>
                    <a:pt x="0" y="15"/>
                  </a:lnTo>
                  <a:lnTo>
                    <a:pt x="2" y="18"/>
                  </a:lnTo>
                  <a:lnTo>
                    <a:pt x="7" y="20"/>
                  </a:lnTo>
                  <a:lnTo>
                    <a:pt x="25" y="15"/>
                  </a:lnTo>
                  <a:lnTo>
                    <a:pt x="43" y="9"/>
                  </a:lnTo>
                  <a:lnTo>
                    <a:pt x="48" y="4"/>
                  </a:lnTo>
                  <a:lnTo>
                    <a:pt x="48" y="2"/>
                  </a:lnTo>
                  <a:lnTo>
                    <a:pt x="45" y="0"/>
                  </a:lnTo>
                  <a:lnTo>
                    <a:pt x="39" y="0"/>
                  </a:lnTo>
                  <a:lnTo>
                    <a:pt x="20"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6" name="Freeform 3163">
              <a:extLst>
                <a:ext uri="{FF2B5EF4-FFF2-40B4-BE49-F238E27FC236}">
                  <a16:creationId xmlns:a16="http://schemas.microsoft.com/office/drawing/2014/main" xmlns="" id="{0940BF64-A7B0-294A-A3F1-3EEF027F2577}"/>
                </a:ext>
              </a:extLst>
            </p:cNvPr>
            <p:cNvSpPr>
              <a:spLocks/>
            </p:cNvSpPr>
            <p:nvPr/>
          </p:nvSpPr>
          <p:spPr bwMode="auto">
            <a:xfrm>
              <a:off x="2258" y="3060"/>
              <a:ext cx="48" cy="20"/>
            </a:xfrm>
            <a:custGeom>
              <a:avLst/>
              <a:gdLst>
                <a:gd name="T0" fmla="*/ 5 w 48"/>
                <a:gd name="T1" fmla="*/ 9 h 20"/>
                <a:gd name="T2" fmla="*/ 5 w 48"/>
                <a:gd name="T3" fmla="*/ 9 h 20"/>
                <a:gd name="T4" fmla="*/ 0 w 48"/>
                <a:gd name="T5" fmla="*/ 13 h 20"/>
                <a:gd name="T6" fmla="*/ 0 w 48"/>
                <a:gd name="T7" fmla="*/ 15 h 20"/>
                <a:gd name="T8" fmla="*/ 2 w 48"/>
                <a:gd name="T9" fmla="*/ 18 h 20"/>
                <a:gd name="T10" fmla="*/ 7 w 48"/>
                <a:gd name="T11" fmla="*/ 20 h 20"/>
                <a:gd name="T12" fmla="*/ 7 w 48"/>
                <a:gd name="T13" fmla="*/ 20 h 20"/>
                <a:gd name="T14" fmla="*/ 25 w 48"/>
                <a:gd name="T15" fmla="*/ 15 h 20"/>
                <a:gd name="T16" fmla="*/ 43 w 48"/>
                <a:gd name="T17" fmla="*/ 9 h 20"/>
                <a:gd name="T18" fmla="*/ 43 w 48"/>
                <a:gd name="T19" fmla="*/ 9 h 20"/>
                <a:gd name="T20" fmla="*/ 48 w 48"/>
                <a:gd name="T21" fmla="*/ 4 h 20"/>
                <a:gd name="T22" fmla="*/ 48 w 48"/>
                <a:gd name="T23" fmla="*/ 2 h 20"/>
                <a:gd name="T24" fmla="*/ 45 w 48"/>
                <a:gd name="T25" fmla="*/ 0 h 20"/>
                <a:gd name="T26" fmla="*/ 39 w 48"/>
                <a:gd name="T27" fmla="*/ 0 h 20"/>
                <a:gd name="T28" fmla="*/ 39 w 48"/>
                <a:gd name="T29" fmla="*/ 0 h 20"/>
                <a:gd name="T30" fmla="*/ 20 w 48"/>
                <a:gd name="T31" fmla="*/ 2 h 20"/>
                <a:gd name="T32" fmla="*/ 5 w 4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5" y="9"/>
                  </a:moveTo>
                  <a:lnTo>
                    <a:pt x="5" y="9"/>
                  </a:lnTo>
                  <a:lnTo>
                    <a:pt x="0" y="13"/>
                  </a:lnTo>
                  <a:lnTo>
                    <a:pt x="0" y="15"/>
                  </a:lnTo>
                  <a:lnTo>
                    <a:pt x="2" y="18"/>
                  </a:lnTo>
                  <a:lnTo>
                    <a:pt x="7" y="20"/>
                  </a:lnTo>
                  <a:lnTo>
                    <a:pt x="25" y="15"/>
                  </a:lnTo>
                  <a:lnTo>
                    <a:pt x="43" y="9"/>
                  </a:lnTo>
                  <a:lnTo>
                    <a:pt x="48" y="4"/>
                  </a:lnTo>
                  <a:lnTo>
                    <a:pt x="48" y="2"/>
                  </a:lnTo>
                  <a:lnTo>
                    <a:pt x="45" y="0"/>
                  </a:lnTo>
                  <a:lnTo>
                    <a:pt x="39" y="0"/>
                  </a:lnTo>
                  <a:lnTo>
                    <a:pt x="20"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7" name="Freeform 3164">
              <a:extLst>
                <a:ext uri="{FF2B5EF4-FFF2-40B4-BE49-F238E27FC236}">
                  <a16:creationId xmlns:a16="http://schemas.microsoft.com/office/drawing/2014/main" xmlns="" id="{7DAAF382-AF2A-0D43-8CDF-056D20CDB373}"/>
                </a:ext>
              </a:extLst>
            </p:cNvPr>
            <p:cNvSpPr>
              <a:spLocks/>
            </p:cNvSpPr>
            <p:nvPr/>
          </p:nvSpPr>
          <p:spPr bwMode="auto">
            <a:xfrm>
              <a:off x="2218" y="3060"/>
              <a:ext cx="49" cy="20"/>
            </a:xfrm>
            <a:custGeom>
              <a:avLst/>
              <a:gdLst>
                <a:gd name="T0" fmla="*/ 4 w 49"/>
                <a:gd name="T1" fmla="*/ 9 h 20"/>
                <a:gd name="T2" fmla="*/ 4 w 49"/>
                <a:gd name="T3" fmla="*/ 9 h 20"/>
                <a:gd name="T4" fmla="*/ 0 w 49"/>
                <a:gd name="T5" fmla="*/ 13 h 20"/>
                <a:gd name="T6" fmla="*/ 0 w 49"/>
                <a:gd name="T7" fmla="*/ 18 h 20"/>
                <a:gd name="T8" fmla="*/ 2 w 49"/>
                <a:gd name="T9" fmla="*/ 20 h 20"/>
                <a:gd name="T10" fmla="*/ 9 w 49"/>
                <a:gd name="T11" fmla="*/ 20 h 20"/>
                <a:gd name="T12" fmla="*/ 9 w 49"/>
                <a:gd name="T13" fmla="*/ 20 h 20"/>
                <a:gd name="T14" fmla="*/ 27 w 49"/>
                <a:gd name="T15" fmla="*/ 18 h 20"/>
                <a:gd name="T16" fmla="*/ 45 w 49"/>
                <a:gd name="T17" fmla="*/ 9 h 20"/>
                <a:gd name="T18" fmla="*/ 45 w 49"/>
                <a:gd name="T19" fmla="*/ 9 h 20"/>
                <a:gd name="T20" fmla="*/ 49 w 49"/>
                <a:gd name="T21" fmla="*/ 6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9"/>
                  </a:moveTo>
                  <a:lnTo>
                    <a:pt x="4" y="9"/>
                  </a:lnTo>
                  <a:lnTo>
                    <a:pt x="0" y="13"/>
                  </a:lnTo>
                  <a:lnTo>
                    <a:pt x="0" y="18"/>
                  </a:lnTo>
                  <a:lnTo>
                    <a:pt x="2" y="20"/>
                  </a:lnTo>
                  <a:lnTo>
                    <a:pt x="9" y="20"/>
                  </a:lnTo>
                  <a:lnTo>
                    <a:pt x="27" y="18"/>
                  </a:lnTo>
                  <a:lnTo>
                    <a:pt x="45" y="9"/>
                  </a:lnTo>
                  <a:lnTo>
                    <a:pt x="49" y="6"/>
                  </a:lnTo>
                  <a:lnTo>
                    <a:pt x="49" y="2"/>
                  </a:lnTo>
                  <a:lnTo>
                    <a:pt x="47" y="0"/>
                  </a:lnTo>
                  <a:lnTo>
                    <a:pt x="40" y="0"/>
                  </a:lnTo>
                  <a:lnTo>
                    <a:pt x="22"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8" name="Freeform 3165">
              <a:extLst>
                <a:ext uri="{FF2B5EF4-FFF2-40B4-BE49-F238E27FC236}">
                  <a16:creationId xmlns:a16="http://schemas.microsoft.com/office/drawing/2014/main" xmlns="" id="{FADCFBBC-D0FB-EB47-BFF7-60D237C822F5}"/>
                </a:ext>
              </a:extLst>
            </p:cNvPr>
            <p:cNvSpPr>
              <a:spLocks/>
            </p:cNvSpPr>
            <p:nvPr/>
          </p:nvSpPr>
          <p:spPr bwMode="auto">
            <a:xfrm>
              <a:off x="2218" y="3060"/>
              <a:ext cx="49" cy="20"/>
            </a:xfrm>
            <a:custGeom>
              <a:avLst/>
              <a:gdLst>
                <a:gd name="T0" fmla="*/ 4 w 49"/>
                <a:gd name="T1" fmla="*/ 9 h 20"/>
                <a:gd name="T2" fmla="*/ 4 w 49"/>
                <a:gd name="T3" fmla="*/ 9 h 20"/>
                <a:gd name="T4" fmla="*/ 0 w 49"/>
                <a:gd name="T5" fmla="*/ 13 h 20"/>
                <a:gd name="T6" fmla="*/ 0 w 49"/>
                <a:gd name="T7" fmla="*/ 18 h 20"/>
                <a:gd name="T8" fmla="*/ 2 w 49"/>
                <a:gd name="T9" fmla="*/ 20 h 20"/>
                <a:gd name="T10" fmla="*/ 9 w 49"/>
                <a:gd name="T11" fmla="*/ 20 h 20"/>
                <a:gd name="T12" fmla="*/ 9 w 49"/>
                <a:gd name="T13" fmla="*/ 20 h 20"/>
                <a:gd name="T14" fmla="*/ 27 w 49"/>
                <a:gd name="T15" fmla="*/ 18 h 20"/>
                <a:gd name="T16" fmla="*/ 45 w 49"/>
                <a:gd name="T17" fmla="*/ 9 h 20"/>
                <a:gd name="T18" fmla="*/ 45 w 49"/>
                <a:gd name="T19" fmla="*/ 9 h 20"/>
                <a:gd name="T20" fmla="*/ 49 w 49"/>
                <a:gd name="T21" fmla="*/ 6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9"/>
                  </a:moveTo>
                  <a:lnTo>
                    <a:pt x="4" y="9"/>
                  </a:lnTo>
                  <a:lnTo>
                    <a:pt x="0" y="13"/>
                  </a:lnTo>
                  <a:lnTo>
                    <a:pt x="0" y="18"/>
                  </a:lnTo>
                  <a:lnTo>
                    <a:pt x="2" y="20"/>
                  </a:lnTo>
                  <a:lnTo>
                    <a:pt x="9" y="20"/>
                  </a:lnTo>
                  <a:lnTo>
                    <a:pt x="27" y="18"/>
                  </a:lnTo>
                  <a:lnTo>
                    <a:pt x="45" y="9"/>
                  </a:lnTo>
                  <a:lnTo>
                    <a:pt x="49" y="6"/>
                  </a:lnTo>
                  <a:lnTo>
                    <a:pt x="49" y="2"/>
                  </a:lnTo>
                  <a:lnTo>
                    <a:pt x="47" y="0"/>
                  </a:lnTo>
                  <a:lnTo>
                    <a:pt x="40" y="0"/>
                  </a:lnTo>
                  <a:lnTo>
                    <a:pt x="22"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49" name="Freeform 3166">
              <a:extLst>
                <a:ext uri="{FF2B5EF4-FFF2-40B4-BE49-F238E27FC236}">
                  <a16:creationId xmlns:a16="http://schemas.microsoft.com/office/drawing/2014/main" xmlns="" id="{2797E55B-3AE1-804C-89D2-2B9B9EF2AD08}"/>
                </a:ext>
              </a:extLst>
            </p:cNvPr>
            <p:cNvSpPr>
              <a:spLocks/>
            </p:cNvSpPr>
            <p:nvPr/>
          </p:nvSpPr>
          <p:spPr bwMode="auto">
            <a:xfrm>
              <a:off x="2177" y="3060"/>
              <a:ext cx="52" cy="20"/>
            </a:xfrm>
            <a:custGeom>
              <a:avLst/>
              <a:gdLst>
                <a:gd name="T0" fmla="*/ 5 w 52"/>
                <a:gd name="T1" fmla="*/ 11 h 20"/>
                <a:gd name="T2" fmla="*/ 5 w 52"/>
                <a:gd name="T3" fmla="*/ 11 h 20"/>
                <a:gd name="T4" fmla="*/ 0 w 52"/>
                <a:gd name="T5" fmla="*/ 13 h 20"/>
                <a:gd name="T6" fmla="*/ 0 w 52"/>
                <a:gd name="T7" fmla="*/ 18 h 20"/>
                <a:gd name="T8" fmla="*/ 5 w 52"/>
                <a:gd name="T9" fmla="*/ 20 h 20"/>
                <a:gd name="T10" fmla="*/ 9 w 52"/>
                <a:gd name="T11" fmla="*/ 20 h 20"/>
                <a:gd name="T12" fmla="*/ 9 w 52"/>
                <a:gd name="T13" fmla="*/ 20 h 20"/>
                <a:gd name="T14" fmla="*/ 29 w 52"/>
                <a:gd name="T15" fmla="*/ 18 h 20"/>
                <a:gd name="T16" fmla="*/ 45 w 52"/>
                <a:gd name="T17" fmla="*/ 9 h 20"/>
                <a:gd name="T18" fmla="*/ 45 w 52"/>
                <a:gd name="T19" fmla="*/ 9 h 20"/>
                <a:gd name="T20" fmla="*/ 50 w 52"/>
                <a:gd name="T21" fmla="*/ 6 h 20"/>
                <a:gd name="T22" fmla="*/ 52 w 52"/>
                <a:gd name="T23" fmla="*/ 2 h 20"/>
                <a:gd name="T24" fmla="*/ 47 w 52"/>
                <a:gd name="T25" fmla="*/ 0 h 20"/>
                <a:gd name="T26" fmla="*/ 43 w 52"/>
                <a:gd name="T27" fmla="*/ 0 h 20"/>
                <a:gd name="T28" fmla="*/ 43 w 52"/>
                <a:gd name="T29" fmla="*/ 0 h 20"/>
                <a:gd name="T30" fmla="*/ 23 w 52"/>
                <a:gd name="T31" fmla="*/ 2 h 20"/>
                <a:gd name="T32" fmla="*/ 5 w 5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5" y="11"/>
                  </a:moveTo>
                  <a:lnTo>
                    <a:pt x="5" y="11"/>
                  </a:lnTo>
                  <a:lnTo>
                    <a:pt x="0" y="13"/>
                  </a:lnTo>
                  <a:lnTo>
                    <a:pt x="0" y="18"/>
                  </a:lnTo>
                  <a:lnTo>
                    <a:pt x="5" y="20"/>
                  </a:lnTo>
                  <a:lnTo>
                    <a:pt x="9" y="20"/>
                  </a:lnTo>
                  <a:lnTo>
                    <a:pt x="29" y="18"/>
                  </a:lnTo>
                  <a:lnTo>
                    <a:pt x="45" y="9"/>
                  </a:lnTo>
                  <a:lnTo>
                    <a:pt x="50" y="6"/>
                  </a:lnTo>
                  <a:lnTo>
                    <a:pt x="52" y="2"/>
                  </a:lnTo>
                  <a:lnTo>
                    <a:pt x="47" y="0"/>
                  </a:lnTo>
                  <a:lnTo>
                    <a:pt x="43" y="0"/>
                  </a:lnTo>
                  <a:lnTo>
                    <a:pt x="23" y="2"/>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0" name="Freeform 3167">
              <a:extLst>
                <a:ext uri="{FF2B5EF4-FFF2-40B4-BE49-F238E27FC236}">
                  <a16:creationId xmlns:a16="http://schemas.microsoft.com/office/drawing/2014/main" xmlns="" id="{1C410DBF-F6EC-9B43-932C-62E5B2DD33AF}"/>
                </a:ext>
              </a:extLst>
            </p:cNvPr>
            <p:cNvSpPr>
              <a:spLocks/>
            </p:cNvSpPr>
            <p:nvPr/>
          </p:nvSpPr>
          <p:spPr bwMode="auto">
            <a:xfrm>
              <a:off x="2177" y="3060"/>
              <a:ext cx="52" cy="20"/>
            </a:xfrm>
            <a:custGeom>
              <a:avLst/>
              <a:gdLst>
                <a:gd name="T0" fmla="*/ 5 w 52"/>
                <a:gd name="T1" fmla="*/ 11 h 20"/>
                <a:gd name="T2" fmla="*/ 5 w 52"/>
                <a:gd name="T3" fmla="*/ 11 h 20"/>
                <a:gd name="T4" fmla="*/ 0 w 52"/>
                <a:gd name="T5" fmla="*/ 13 h 20"/>
                <a:gd name="T6" fmla="*/ 0 w 52"/>
                <a:gd name="T7" fmla="*/ 18 h 20"/>
                <a:gd name="T8" fmla="*/ 5 w 52"/>
                <a:gd name="T9" fmla="*/ 20 h 20"/>
                <a:gd name="T10" fmla="*/ 9 w 52"/>
                <a:gd name="T11" fmla="*/ 20 h 20"/>
                <a:gd name="T12" fmla="*/ 9 w 52"/>
                <a:gd name="T13" fmla="*/ 20 h 20"/>
                <a:gd name="T14" fmla="*/ 29 w 52"/>
                <a:gd name="T15" fmla="*/ 18 h 20"/>
                <a:gd name="T16" fmla="*/ 45 w 52"/>
                <a:gd name="T17" fmla="*/ 9 h 20"/>
                <a:gd name="T18" fmla="*/ 45 w 52"/>
                <a:gd name="T19" fmla="*/ 9 h 20"/>
                <a:gd name="T20" fmla="*/ 50 w 52"/>
                <a:gd name="T21" fmla="*/ 6 h 20"/>
                <a:gd name="T22" fmla="*/ 52 w 52"/>
                <a:gd name="T23" fmla="*/ 2 h 20"/>
                <a:gd name="T24" fmla="*/ 47 w 52"/>
                <a:gd name="T25" fmla="*/ 0 h 20"/>
                <a:gd name="T26" fmla="*/ 43 w 52"/>
                <a:gd name="T27" fmla="*/ 0 h 20"/>
                <a:gd name="T28" fmla="*/ 43 w 52"/>
                <a:gd name="T29" fmla="*/ 0 h 20"/>
                <a:gd name="T30" fmla="*/ 23 w 52"/>
                <a:gd name="T31" fmla="*/ 2 h 20"/>
                <a:gd name="T32" fmla="*/ 5 w 5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5" y="11"/>
                  </a:moveTo>
                  <a:lnTo>
                    <a:pt x="5" y="11"/>
                  </a:lnTo>
                  <a:lnTo>
                    <a:pt x="0" y="13"/>
                  </a:lnTo>
                  <a:lnTo>
                    <a:pt x="0" y="18"/>
                  </a:lnTo>
                  <a:lnTo>
                    <a:pt x="5" y="20"/>
                  </a:lnTo>
                  <a:lnTo>
                    <a:pt x="9" y="20"/>
                  </a:lnTo>
                  <a:lnTo>
                    <a:pt x="29" y="18"/>
                  </a:lnTo>
                  <a:lnTo>
                    <a:pt x="45" y="9"/>
                  </a:lnTo>
                  <a:lnTo>
                    <a:pt x="50" y="6"/>
                  </a:lnTo>
                  <a:lnTo>
                    <a:pt x="52" y="2"/>
                  </a:lnTo>
                  <a:lnTo>
                    <a:pt x="47" y="0"/>
                  </a:lnTo>
                  <a:lnTo>
                    <a:pt x="43" y="0"/>
                  </a:lnTo>
                  <a:lnTo>
                    <a:pt x="23" y="2"/>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1" name="Freeform 3168">
              <a:extLst>
                <a:ext uri="{FF2B5EF4-FFF2-40B4-BE49-F238E27FC236}">
                  <a16:creationId xmlns:a16="http://schemas.microsoft.com/office/drawing/2014/main" xmlns="" id="{A666FEA1-975A-374C-B628-B7D87CA6D98D}"/>
                </a:ext>
              </a:extLst>
            </p:cNvPr>
            <p:cNvSpPr>
              <a:spLocks/>
            </p:cNvSpPr>
            <p:nvPr/>
          </p:nvSpPr>
          <p:spPr bwMode="auto">
            <a:xfrm>
              <a:off x="2137" y="3060"/>
              <a:ext cx="51" cy="20"/>
            </a:xfrm>
            <a:custGeom>
              <a:avLst/>
              <a:gdLst>
                <a:gd name="T0" fmla="*/ 4 w 51"/>
                <a:gd name="T1" fmla="*/ 11 h 20"/>
                <a:gd name="T2" fmla="*/ 4 w 51"/>
                <a:gd name="T3" fmla="*/ 11 h 20"/>
                <a:gd name="T4" fmla="*/ 0 w 51"/>
                <a:gd name="T5" fmla="*/ 15 h 20"/>
                <a:gd name="T6" fmla="*/ 0 w 51"/>
                <a:gd name="T7" fmla="*/ 18 h 20"/>
                <a:gd name="T8" fmla="*/ 2 w 51"/>
                <a:gd name="T9" fmla="*/ 20 h 20"/>
                <a:gd name="T10" fmla="*/ 9 w 51"/>
                <a:gd name="T11" fmla="*/ 20 h 20"/>
                <a:gd name="T12" fmla="*/ 9 w 51"/>
                <a:gd name="T13" fmla="*/ 20 h 20"/>
                <a:gd name="T14" fmla="*/ 29 w 51"/>
                <a:gd name="T15" fmla="*/ 18 h 20"/>
                <a:gd name="T16" fmla="*/ 45 w 51"/>
                <a:gd name="T17" fmla="*/ 11 h 20"/>
                <a:gd name="T18" fmla="*/ 45 w 51"/>
                <a:gd name="T19" fmla="*/ 11 h 20"/>
                <a:gd name="T20" fmla="*/ 49 w 51"/>
                <a:gd name="T21" fmla="*/ 6 h 20"/>
                <a:gd name="T22" fmla="*/ 51 w 51"/>
                <a:gd name="T23" fmla="*/ 2 h 20"/>
                <a:gd name="T24" fmla="*/ 47 w 51"/>
                <a:gd name="T25" fmla="*/ 2 h 20"/>
                <a:gd name="T26" fmla="*/ 40 w 51"/>
                <a:gd name="T27" fmla="*/ 0 h 20"/>
                <a:gd name="T28" fmla="*/ 40 w 51"/>
                <a:gd name="T29" fmla="*/ 0 h 20"/>
                <a:gd name="T30" fmla="*/ 22 w 51"/>
                <a:gd name="T31" fmla="*/ 4 h 20"/>
                <a:gd name="T32" fmla="*/ 4 w 5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0">
                  <a:moveTo>
                    <a:pt x="4" y="11"/>
                  </a:moveTo>
                  <a:lnTo>
                    <a:pt x="4" y="11"/>
                  </a:lnTo>
                  <a:lnTo>
                    <a:pt x="0" y="15"/>
                  </a:lnTo>
                  <a:lnTo>
                    <a:pt x="0" y="18"/>
                  </a:lnTo>
                  <a:lnTo>
                    <a:pt x="2" y="20"/>
                  </a:lnTo>
                  <a:lnTo>
                    <a:pt x="9" y="20"/>
                  </a:lnTo>
                  <a:lnTo>
                    <a:pt x="29" y="18"/>
                  </a:lnTo>
                  <a:lnTo>
                    <a:pt x="45" y="11"/>
                  </a:lnTo>
                  <a:lnTo>
                    <a:pt x="49" y="6"/>
                  </a:lnTo>
                  <a:lnTo>
                    <a:pt x="51" y="2"/>
                  </a:lnTo>
                  <a:lnTo>
                    <a:pt x="47" y="2"/>
                  </a:lnTo>
                  <a:lnTo>
                    <a:pt x="40" y="0"/>
                  </a:lnTo>
                  <a:lnTo>
                    <a:pt x="22"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2" name="Freeform 3169">
              <a:extLst>
                <a:ext uri="{FF2B5EF4-FFF2-40B4-BE49-F238E27FC236}">
                  <a16:creationId xmlns:a16="http://schemas.microsoft.com/office/drawing/2014/main" xmlns="" id="{9482B5CB-33D1-F04C-9F6A-61A2272706FD}"/>
                </a:ext>
              </a:extLst>
            </p:cNvPr>
            <p:cNvSpPr>
              <a:spLocks/>
            </p:cNvSpPr>
            <p:nvPr/>
          </p:nvSpPr>
          <p:spPr bwMode="auto">
            <a:xfrm>
              <a:off x="2137" y="3060"/>
              <a:ext cx="51" cy="20"/>
            </a:xfrm>
            <a:custGeom>
              <a:avLst/>
              <a:gdLst>
                <a:gd name="T0" fmla="*/ 4 w 51"/>
                <a:gd name="T1" fmla="*/ 11 h 20"/>
                <a:gd name="T2" fmla="*/ 4 w 51"/>
                <a:gd name="T3" fmla="*/ 11 h 20"/>
                <a:gd name="T4" fmla="*/ 0 w 51"/>
                <a:gd name="T5" fmla="*/ 15 h 20"/>
                <a:gd name="T6" fmla="*/ 0 w 51"/>
                <a:gd name="T7" fmla="*/ 18 h 20"/>
                <a:gd name="T8" fmla="*/ 2 w 51"/>
                <a:gd name="T9" fmla="*/ 20 h 20"/>
                <a:gd name="T10" fmla="*/ 9 w 51"/>
                <a:gd name="T11" fmla="*/ 20 h 20"/>
                <a:gd name="T12" fmla="*/ 9 w 51"/>
                <a:gd name="T13" fmla="*/ 20 h 20"/>
                <a:gd name="T14" fmla="*/ 29 w 51"/>
                <a:gd name="T15" fmla="*/ 18 h 20"/>
                <a:gd name="T16" fmla="*/ 45 w 51"/>
                <a:gd name="T17" fmla="*/ 11 h 20"/>
                <a:gd name="T18" fmla="*/ 45 w 51"/>
                <a:gd name="T19" fmla="*/ 11 h 20"/>
                <a:gd name="T20" fmla="*/ 49 w 51"/>
                <a:gd name="T21" fmla="*/ 6 h 20"/>
                <a:gd name="T22" fmla="*/ 51 w 51"/>
                <a:gd name="T23" fmla="*/ 2 h 20"/>
                <a:gd name="T24" fmla="*/ 47 w 51"/>
                <a:gd name="T25" fmla="*/ 2 h 20"/>
                <a:gd name="T26" fmla="*/ 40 w 51"/>
                <a:gd name="T27" fmla="*/ 0 h 20"/>
                <a:gd name="T28" fmla="*/ 40 w 51"/>
                <a:gd name="T29" fmla="*/ 0 h 20"/>
                <a:gd name="T30" fmla="*/ 22 w 51"/>
                <a:gd name="T31" fmla="*/ 4 h 20"/>
                <a:gd name="T32" fmla="*/ 4 w 5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0">
                  <a:moveTo>
                    <a:pt x="4" y="11"/>
                  </a:moveTo>
                  <a:lnTo>
                    <a:pt x="4" y="11"/>
                  </a:lnTo>
                  <a:lnTo>
                    <a:pt x="0" y="15"/>
                  </a:lnTo>
                  <a:lnTo>
                    <a:pt x="0" y="18"/>
                  </a:lnTo>
                  <a:lnTo>
                    <a:pt x="2" y="20"/>
                  </a:lnTo>
                  <a:lnTo>
                    <a:pt x="9" y="20"/>
                  </a:lnTo>
                  <a:lnTo>
                    <a:pt x="29" y="18"/>
                  </a:lnTo>
                  <a:lnTo>
                    <a:pt x="45" y="11"/>
                  </a:lnTo>
                  <a:lnTo>
                    <a:pt x="49" y="6"/>
                  </a:lnTo>
                  <a:lnTo>
                    <a:pt x="51" y="2"/>
                  </a:lnTo>
                  <a:lnTo>
                    <a:pt x="47" y="2"/>
                  </a:lnTo>
                  <a:lnTo>
                    <a:pt x="40" y="0"/>
                  </a:lnTo>
                  <a:lnTo>
                    <a:pt x="22"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3" name="Freeform 3170">
              <a:extLst>
                <a:ext uri="{FF2B5EF4-FFF2-40B4-BE49-F238E27FC236}">
                  <a16:creationId xmlns:a16="http://schemas.microsoft.com/office/drawing/2014/main" xmlns="" id="{6DD5FF95-A7FA-C34B-A622-51FC757A7FA8}"/>
                </a:ext>
              </a:extLst>
            </p:cNvPr>
            <p:cNvSpPr>
              <a:spLocks/>
            </p:cNvSpPr>
            <p:nvPr/>
          </p:nvSpPr>
          <p:spPr bwMode="auto">
            <a:xfrm>
              <a:off x="2094" y="3060"/>
              <a:ext cx="52" cy="20"/>
            </a:xfrm>
            <a:custGeom>
              <a:avLst/>
              <a:gdLst>
                <a:gd name="T0" fmla="*/ 4 w 52"/>
                <a:gd name="T1" fmla="*/ 11 h 20"/>
                <a:gd name="T2" fmla="*/ 4 w 52"/>
                <a:gd name="T3" fmla="*/ 11 h 20"/>
                <a:gd name="T4" fmla="*/ 0 w 52"/>
                <a:gd name="T5" fmla="*/ 15 h 20"/>
                <a:gd name="T6" fmla="*/ 0 w 52"/>
                <a:gd name="T7" fmla="*/ 18 h 20"/>
                <a:gd name="T8" fmla="*/ 2 w 52"/>
                <a:gd name="T9" fmla="*/ 20 h 20"/>
                <a:gd name="T10" fmla="*/ 9 w 52"/>
                <a:gd name="T11" fmla="*/ 20 h 20"/>
                <a:gd name="T12" fmla="*/ 9 w 52"/>
                <a:gd name="T13" fmla="*/ 20 h 20"/>
                <a:gd name="T14" fmla="*/ 29 w 52"/>
                <a:gd name="T15" fmla="*/ 18 h 20"/>
                <a:gd name="T16" fmla="*/ 38 w 52"/>
                <a:gd name="T17" fmla="*/ 15 h 20"/>
                <a:gd name="T18" fmla="*/ 47 w 52"/>
                <a:gd name="T19" fmla="*/ 11 h 20"/>
                <a:gd name="T20" fmla="*/ 47 w 52"/>
                <a:gd name="T21" fmla="*/ 11 h 20"/>
                <a:gd name="T22" fmla="*/ 52 w 52"/>
                <a:gd name="T23" fmla="*/ 6 h 20"/>
                <a:gd name="T24" fmla="*/ 52 w 52"/>
                <a:gd name="T25" fmla="*/ 4 h 20"/>
                <a:gd name="T26" fmla="*/ 49 w 52"/>
                <a:gd name="T27" fmla="*/ 2 h 20"/>
                <a:gd name="T28" fmla="*/ 43 w 52"/>
                <a:gd name="T29" fmla="*/ 0 h 20"/>
                <a:gd name="T30" fmla="*/ 43 w 52"/>
                <a:gd name="T31" fmla="*/ 0 h 20"/>
                <a:gd name="T32" fmla="*/ 22 w 52"/>
                <a:gd name="T33" fmla="*/ 4 h 20"/>
                <a:gd name="T34" fmla="*/ 11 w 52"/>
                <a:gd name="T35" fmla="*/ 6 h 20"/>
                <a:gd name="T36" fmla="*/ 4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4" y="11"/>
                  </a:moveTo>
                  <a:lnTo>
                    <a:pt x="4" y="11"/>
                  </a:lnTo>
                  <a:lnTo>
                    <a:pt x="0" y="15"/>
                  </a:lnTo>
                  <a:lnTo>
                    <a:pt x="0" y="18"/>
                  </a:lnTo>
                  <a:lnTo>
                    <a:pt x="2" y="20"/>
                  </a:lnTo>
                  <a:lnTo>
                    <a:pt x="9" y="20"/>
                  </a:lnTo>
                  <a:lnTo>
                    <a:pt x="29" y="18"/>
                  </a:lnTo>
                  <a:lnTo>
                    <a:pt x="38" y="15"/>
                  </a:lnTo>
                  <a:lnTo>
                    <a:pt x="47" y="11"/>
                  </a:lnTo>
                  <a:lnTo>
                    <a:pt x="52" y="6"/>
                  </a:lnTo>
                  <a:lnTo>
                    <a:pt x="52" y="4"/>
                  </a:lnTo>
                  <a:lnTo>
                    <a:pt x="49" y="2"/>
                  </a:lnTo>
                  <a:lnTo>
                    <a:pt x="43" y="0"/>
                  </a:lnTo>
                  <a:lnTo>
                    <a:pt x="22" y="4"/>
                  </a:lnTo>
                  <a:lnTo>
                    <a:pt x="11"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4" name="Freeform 3171">
              <a:extLst>
                <a:ext uri="{FF2B5EF4-FFF2-40B4-BE49-F238E27FC236}">
                  <a16:creationId xmlns:a16="http://schemas.microsoft.com/office/drawing/2014/main" xmlns="" id="{CCAE45E7-3D31-D94D-9700-0A9ED766AFE8}"/>
                </a:ext>
              </a:extLst>
            </p:cNvPr>
            <p:cNvSpPr>
              <a:spLocks/>
            </p:cNvSpPr>
            <p:nvPr/>
          </p:nvSpPr>
          <p:spPr bwMode="auto">
            <a:xfrm>
              <a:off x="2094" y="3060"/>
              <a:ext cx="52" cy="20"/>
            </a:xfrm>
            <a:custGeom>
              <a:avLst/>
              <a:gdLst>
                <a:gd name="T0" fmla="*/ 4 w 52"/>
                <a:gd name="T1" fmla="*/ 11 h 20"/>
                <a:gd name="T2" fmla="*/ 4 w 52"/>
                <a:gd name="T3" fmla="*/ 11 h 20"/>
                <a:gd name="T4" fmla="*/ 0 w 52"/>
                <a:gd name="T5" fmla="*/ 15 h 20"/>
                <a:gd name="T6" fmla="*/ 0 w 52"/>
                <a:gd name="T7" fmla="*/ 18 h 20"/>
                <a:gd name="T8" fmla="*/ 2 w 52"/>
                <a:gd name="T9" fmla="*/ 20 h 20"/>
                <a:gd name="T10" fmla="*/ 9 w 52"/>
                <a:gd name="T11" fmla="*/ 20 h 20"/>
                <a:gd name="T12" fmla="*/ 9 w 52"/>
                <a:gd name="T13" fmla="*/ 20 h 20"/>
                <a:gd name="T14" fmla="*/ 29 w 52"/>
                <a:gd name="T15" fmla="*/ 18 h 20"/>
                <a:gd name="T16" fmla="*/ 38 w 52"/>
                <a:gd name="T17" fmla="*/ 15 h 20"/>
                <a:gd name="T18" fmla="*/ 47 w 52"/>
                <a:gd name="T19" fmla="*/ 11 h 20"/>
                <a:gd name="T20" fmla="*/ 47 w 52"/>
                <a:gd name="T21" fmla="*/ 11 h 20"/>
                <a:gd name="T22" fmla="*/ 52 w 52"/>
                <a:gd name="T23" fmla="*/ 6 h 20"/>
                <a:gd name="T24" fmla="*/ 52 w 52"/>
                <a:gd name="T25" fmla="*/ 4 h 20"/>
                <a:gd name="T26" fmla="*/ 49 w 52"/>
                <a:gd name="T27" fmla="*/ 2 h 20"/>
                <a:gd name="T28" fmla="*/ 43 w 52"/>
                <a:gd name="T29" fmla="*/ 0 h 20"/>
                <a:gd name="T30" fmla="*/ 43 w 52"/>
                <a:gd name="T31" fmla="*/ 0 h 20"/>
                <a:gd name="T32" fmla="*/ 22 w 52"/>
                <a:gd name="T33" fmla="*/ 4 h 20"/>
                <a:gd name="T34" fmla="*/ 11 w 52"/>
                <a:gd name="T35" fmla="*/ 6 h 20"/>
                <a:gd name="T36" fmla="*/ 4 w 52"/>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20">
                  <a:moveTo>
                    <a:pt x="4" y="11"/>
                  </a:moveTo>
                  <a:lnTo>
                    <a:pt x="4" y="11"/>
                  </a:lnTo>
                  <a:lnTo>
                    <a:pt x="0" y="15"/>
                  </a:lnTo>
                  <a:lnTo>
                    <a:pt x="0" y="18"/>
                  </a:lnTo>
                  <a:lnTo>
                    <a:pt x="2" y="20"/>
                  </a:lnTo>
                  <a:lnTo>
                    <a:pt x="9" y="20"/>
                  </a:lnTo>
                  <a:lnTo>
                    <a:pt x="29" y="18"/>
                  </a:lnTo>
                  <a:lnTo>
                    <a:pt x="38" y="15"/>
                  </a:lnTo>
                  <a:lnTo>
                    <a:pt x="47" y="11"/>
                  </a:lnTo>
                  <a:lnTo>
                    <a:pt x="52" y="6"/>
                  </a:lnTo>
                  <a:lnTo>
                    <a:pt x="52" y="4"/>
                  </a:lnTo>
                  <a:lnTo>
                    <a:pt x="49" y="2"/>
                  </a:lnTo>
                  <a:lnTo>
                    <a:pt x="43" y="0"/>
                  </a:lnTo>
                  <a:lnTo>
                    <a:pt x="22" y="4"/>
                  </a:lnTo>
                  <a:lnTo>
                    <a:pt x="11"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5" name="Freeform 3172">
              <a:extLst>
                <a:ext uri="{FF2B5EF4-FFF2-40B4-BE49-F238E27FC236}">
                  <a16:creationId xmlns:a16="http://schemas.microsoft.com/office/drawing/2014/main" xmlns="" id="{216D67B1-C75A-9040-8C0F-36C572F1A8DD}"/>
                </a:ext>
              </a:extLst>
            </p:cNvPr>
            <p:cNvSpPr>
              <a:spLocks/>
            </p:cNvSpPr>
            <p:nvPr/>
          </p:nvSpPr>
          <p:spPr bwMode="auto">
            <a:xfrm>
              <a:off x="2049" y="3062"/>
              <a:ext cx="54" cy="20"/>
            </a:xfrm>
            <a:custGeom>
              <a:avLst/>
              <a:gdLst>
                <a:gd name="T0" fmla="*/ 4 w 54"/>
                <a:gd name="T1" fmla="*/ 9 h 20"/>
                <a:gd name="T2" fmla="*/ 4 w 54"/>
                <a:gd name="T3" fmla="*/ 9 h 20"/>
                <a:gd name="T4" fmla="*/ 0 w 54"/>
                <a:gd name="T5" fmla="*/ 13 h 20"/>
                <a:gd name="T6" fmla="*/ 0 w 54"/>
                <a:gd name="T7" fmla="*/ 16 h 20"/>
                <a:gd name="T8" fmla="*/ 4 w 54"/>
                <a:gd name="T9" fmla="*/ 18 h 20"/>
                <a:gd name="T10" fmla="*/ 11 w 54"/>
                <a:gd name="T11" fmla="*/ 20 h 20"/>
                <a:gd name="T12" fmla="*/ 11 w 54"/>
                <a:gd name="T13" fmla="*/ 20 h 20"/>
                <a:gd name="T14" fmla="*/ 31 w 54"/>
                <a:gd name="T15" fmla="*/ 16 h 20"/>
                <a:gd name="T16" fmla="*/ 40 w 54"/>
                <a:gd name="T17" fmla="*/ 13 h 20"/>
                <a:gd name="T18" fmla="*/ 49 w 54"/>
                <a:gd name="T19" fmla="*/ 9 h 20"/>
                <a:gd name="T20" fmla="*/ 49 w 54"/>
                <a:gd name="T21" fmla="*/ 9 h 20"/>
                <a:gd name="T22" fmla="*/ 54 w 54"/>
                <a:gd name="T23" fmla="*/ 4 h 20"/>
                <a:gd name="T24" fmla="*/ 54 w 54"/>
                <a:gd name="T25" fmla="*/ 2 h 20"/>
                <a:gd name="T26" fmla="*/ 52 w 54"/>
                <a:gd name="T27" fmla="*/ 0 h 20"/>
                <a:gd name="T28" fmla="*/ 43 w 54"/>
                <a:gd name="T29" fmla="*/ 0 h 20"/>
                <a:gd name="T30" fmla="*/ 43 w 54"/>
                <a:gd name="T31" fmla="*/ 0 h 20"/>
                <a:gd name="T32" fmla="*/ 22 w 54"/>
                <a:gd name="T33" fmla="*/ 2 h 20"/>
                <a:gd name="T34" fmla="*/ 13 w 54"/>
                <a:gd name="T35" fmla="*/ 4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4" y="18"/>
                  </a:lnTo>
                  <a:lnTo>
                    <a:pt x="11" y="20"/>
                  </a:lnTo>
                  <a:lnTo>
                    <a:pt x="31" y="16"/>
                  </a:lnTo>
                  <a:lnTo>
                    <a:pt x="40" y="13"/>
                  </a:lnTo>
                  <a:lnTo>
                    <a:pt x="49" y="9"/>
                  </a:lnTo>
                  <a:lnTo>
                    <a:pt x="54" y="4"/>
                  </a:lnTo>
                  <a:lnTo>
                    <a:pt x="54" y="2"/>
                  </a:lnTo>
                  <a:lnTo>
                    <a:pt x="52" y="0"/>
                  </a:lnTo>
                  <a:lnTo>
                    <a:pt x="43" y="0"/>
                  </a:lnTo>
                  <a:lnTo>
                    <a:pt x="22" y="2"/>
                  </a:lnTo>
                  <a:lnTo>
                    <a:pt x="13"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6" name="Freeform 3173">
              <a:extLst>
                <a:ext uri="{FF2B5EF4-FFF2-40B4-BE49-F238E27FC236}">
                  <a16:creationId xmlns:a16="http://schemas.microsoft.com/office/drawing/2014/main" xmlns="" id="{18D37735-16CB-EE4D-81C7-F6387431A4E6}"/>
                </a:ext>
              </a:extLst>
            </p:cNvPr>
            <p:cNvSpPr>
              <a:spLocks/>
            </p:cNvSpPr>
            <p:nvPr/>
          </p:nvSpPr>
          <p:spPr bwMode="auto">
            <a:xfrm>
              <a:off x="2049" y="3062"/>
              <a:ext cx="54" cy="20"/>
            </a:xfrm>
            <a:custGeom>
              <a:avLst/>
              <a:gdLst>
                <a:gd name="T0" fmla="*/ 4 w 54"/>
                <a:gd name="T1" fmla="*/ 9 h 20"/>
                <a:gd name="T2" fmla="*/ 4 w 54"/>
                <a:gd name="T3" fmla="*/ 9 h 20"/>
                <a:gd name="T4" fmla="*/ 0 w 54"/>
                <a:gd name="T5" fmla="*/ 13 h 20"/>
                <a:gd name="T6" fmla="*/ 0 w 54"/>
                <a:gd name="T7" fmla="*/ 16 h 20"/>
                <a:gd name="T8" fmla="*/ 4 w 54"/>
                <a:gd name="T9" fmla="*/ 18 h 20"/>
                <a:gd name="T10" fmla="*/ 11 w 54"/>
                <a:gd name="T11" fmla="*/ 20 h 20"/>
                <a:gd name="T12" fmla="*/ 11 w 54"/>
                <a:gd name="T13" fmla="*/ 20 h 20"/>
                <a:gd name="T14" fmla="*/ 31 w 54"/>
                <a:gd name="T15" fmla="*/ 16 h 20"/>
                <a:gd name="T16" fmla="*/ 40 w 54"/>
                <a:gd name="T17" fmla="*/ 13 h 20"/>
                <a:gd name="T18" fmla="*/ 49 w 54"/>
                <a:gd name="T19" fmla="*/ 9 h 20"/>
                <a:gd name="T20" fmla="*/ 49 w 54"/>
                <a:gd name="T21" fmla="*/ 9 h 20"/>
                <a:gd name="T22" fmla="*/ 54 w 54"/>
                <a:gd name="T23" fmla="*/ 4 h 20"/>
                <a:gd name="T24" fmla="*/ 54 w 54"/>
                <a:gd name="T25" fmla="*/ 2 h 20"/>
                <a:gd name="T26" fmla="*/ 52 w 54"/>
                <a:gd name="T27" fmla="*/ 0 h 20"/>
                <a:gd name="T28" fmla="*/ 43 w 54"/>
                <a:gd name="T29" fmla="*/ 0 h 20"/>
                <a:gd name="T30" fmla="*/ 43 w 54"/>
                <a:gd name="T31" fmla="*/ 0 h 20"/>
                <a:gd name="T32" fmla="*/ 22 w 54"/>
                <a:gd name="T33" fmla="*/ 2 h 20"/>
                <a:gd name="T34" fmla="*/ 13 w 54"/>
                <a:gd name="T35" fmla="*/ 4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4" y="18"/>
                  </a:lnTo>
                  <a:lnTo>
                    <a:pt x="11" y="20"/>
                  </a:lnTo>
                  <a:lnTo>
                    <a:pt x="31" y="16"/>
                  </a:lnTo>
                  <a:lnTo>
                    <a:pt x="40" y="13"/>
                  </a:lnTo>
                  <a:lnTo>
                    <a:pt x="49" y="9"/>
                  </a:lnTo>
                  <a:lnTo>
                    <a:pt x="54" y="4"/>
                  </a:lnTo>
                  <a:lnTo>
                    <a:pt x="54" y="2"/>
                  </a:lnTo>
                  <a:lnTo>
                    <a:pt x="52" y="0"/>
                  </a:lnTo>
                  <a:lnTo>
                    <a:pt x="43" y="0"/>
                  </a:lnTo>
                  <a:lnTo>
                    <a:pt x="22" y="2"/>
                  </a:lnTo>
                  <a:lnTo>
                    <a:pt x="13"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7" name="Freeform 3174">
              <a:extLst>
                <a:ext uri="{FF2B5EF4-FFF2-40B4-BE49-F238E27FC236}">
                  <a16:creationId xmlns:a16="http://schemas.microsoft.com/office/drawing/2014/main" xmlns="" id="{4F11E75A-D063-8E43-9931-5B8EA9A4850B}"/>
                </a:ext>
              </a:extLst>
            </p:cNvPr>
            <p:cNvSpPr>
              <a:spLocks/>
            </p:cNvSpPr>
            <p:nvPr/>
          </p:nvSpPr>
          <p:spPr bwMode="auto">
            <a:xfrm>
              <a:off x="2004" y="3062"/>
              <a:ext cx="54" cy="20"/>
            </a:xfrm>
            <a:custGeom>
              <a:avLst/>
              <a:gdLst>
                <a:gd name="T0" fmla="*/ 4 w 54"/>
                <a:gd name="T1" fmla="*/ 9 h 20"/>
                <a:gd name="T2" fmla="*/ 4 w 54"/>
                <a:gd name="T3" fmla="*/ 9 h 20"/>
                <a:gd name="T4" fmla="*/ 0 w 54"/>
                <a:gd name="T5" fmla="*/ 13 h 20"/>
                <a:gd name="T6" fmla="*/ 0 w 54"/>
                <a:gd name="T7" fmla="*/ 16 h 20"/>
                <a:gd name="T8" fmla="*/ 2 w 54"/>
                <a:gd name="T9" fmla="*/ 18 h 20"/>
                <a:gd name="T10" fmla="*/ 11 w 54"/>
                <a:gd name="T11" fmla="*/ 20 h 20"/>
                <a:gd name="T12" fmla="*/ 11 w 54"/>
                <a:gd name="T13" fmla="*/ 20 h 20"/>
                <a:gd name="T14" fmla="*/ 31 w 54"/>
                <a:gd name="T15" fmla="*/ 16 h 20"/>
                <a:gd name="T16" fmla="*/ 43 w 54"/>
                <a:gd name="T17" fmla="*/ 13 h 20"/>
                <a:gd name="T18" fmla="*/ 49 w 54"/>
                <a:gd name="T19" fmla="*/ 9 h 20"/>
                <a:gd name="T20" fmla="*/ 49 w 54"/>
                <a:gd name="T21" fmla="*/ 9 h 20"/>
                <a:gd name="T22" fmla="*/ 54 w 54"/>
                <a:gd name="T23" fmla="*/ 4 h 20"/>
                <a:gd name="T24" fmla="*/ 54 w 54"/>
                <a:gd name="T25" fmla="*/ 2 h 20"/>
                <a:gd name="T26" fmla="*/ 52 w 54"/>
                <a:gd name="T27" fmla="*/ 0 h 20"/>
                <a:gd name="T28" fmla="*/ 43 w 54"/>
                <a:gd name="T29" fmla="*/ 0 h 20"/>
                <a:gd name="T30" fmla="*/ 43 w 54"/>
                <a:gd name="T31" fmla="*/ 0 h 20"/>
                <a:gd name="T32" fmla="*/ 22 w 54"/>
                <a:gd name="T33" fmla="*/ 2 h 20"/>
                <a:gd name="T34" fmla="*/ 13 w 54"/>
                <a:gd name="T35" fmla="*/ 4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2" y="18"/>
                  </a:lnTo>
                  <a:lnTo>
                    <a:pt x="11" y="20"/>
                  </a:lnTo>
                  <a:lnTo>
                    <a:pt x="31" y="16"/>
                  </a:lnTo>
                  <a:lnTo>
                    <a:pt x="43" y="13"/>
                  </a:lnTo>
                  <a:lnTo>
                    <a:pt x="49" y="9"/>
                  </a:lnTo>
                  <a:lnTo>
                    <a:pt x="54" y="4"/>
                  </a:lnTo>
                  <a:lnTo>
                    <a:pt x="54" y="2"/>
                  </a:lnTo>
                  <a:lnTo>
                    <a:pt x="52" y="0"/>
                  </a:lnTo>
                  <a:lnTo>
                    <a:pt x="43" y="0"/>
                  </a:lnTo>
                  <a:lnTo>
                    <a:pt x="22" y="2"/>
                  </a:lnTo>
                  <a:lnTo>
                    <a:pt x="13"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8" name="Freeform 3175">
              <a:extLst>
                <a:ext uri="{FF2B5EF4-FFF2-40B4-BE49-F238E27FC236}">
                  <a16:creationId xmlns:a16="http://schemas.microsoft.com/office/drawing/2014/main" xmlns="" id="{85DA403C-F75C-874F-93DE-A84C2807B68F}"/>
                </a:ext>
              </a:extLst>
            </p:cNvPr>
            <p:cNvSpPr>
              <a:spLocks/>
            </p:cNvSpPr>
            <p:nvPr/>
          </p:nvSpPr>
          <p:spPr bwMode="auto">
            <a:xfrm>
              <a:off x="2004" y="3062"/>
              <a:ext cx="54" cy="20"/>
            </a:xfrm>
            <a:custGeom>
              <a:avLst/>
              <a:gdLst>
                <a:gd name="T0" fmla="*/ 4 w 54"/>
                <a:gd name="T1" fmla="*/ 9 h 20"/>
                <a:gd name="T2" fmla="*/ 4 w 54"/>
                <a:gd name="T3" fmla="*/ 9 h 20"/>
                <a:gd name="T4" fmla="*/ 0 w 54"/>
                <a:gd name="T5" fmla="*/ 13 h 20"/>
                <a:gd name="T6" fmla="*/ 0 w 54"/>
                <a:gd name="T7" fmla="*/ 16 h 20"/>
                <a:gd name="T8" fmla="*/ 2 w 54"/>
                <a:gd name="T9" fmla="*/ 18 h 20"/>
                <a:gd name="T10" fmla="*/ 11 w 54"/>
                <a:gd name="T11" fmla="*/ 20 h 20"/>
                <a:gd name="T12" fmla="*/ 11 w 54"/>
                <a:gd name="T13" fmla="*/ 20 h 20"/>
                <a:gd name="T14" fmla="*/ 31 w 54"/>
                <a:gd name="T15" fmla="*/ 16 h 20"/>
                <a:gd name="T16" fmla="*/ 43 w 54"/>
                <a:gd name="T17" fmla="*/ 13 h 20"/>
                <a:gd name="T18" fmla="*/ 49 w 54"/>
                <a:gd name="T19" fmla="*/ 9 h 20"/>
                <a:gd name="T20" fmla="*/ 49 w 54"/>
                <a:gd name="T21" fmla="*/ 9 h 20"/>
                <a:gd name="T22" fmla="*/ 54 w 54"/>
                <a:gd name="T23" fmla="*/ 4 h 20"/>
                <a:gd name="T24" fmla="*/ 54 w 54"/>
                <a:gd name="T25" fmla="*/ 2 h 20"/>
                <a:gd name="T26" fmla="*/ 52 w 54"/>
                <a:gd name="T27" fmla="*/ 0 h 20"/>
                <a:gd name="T28" fmla="*/ 43 w 54"/>
                <a:gd name="T29" fmla="*/ 0 h 20"/>
                <a:gd name="T30" fmla="*/ 43 w 54"/>
                <a:gd name="T31" fmla="*/ 0 h 20"/>
                <a:gd name="T32" fmla="*/ 22 w 54"/>
                <a:gd name="T33" fmla="*/ 2 h 20"/>
                <a:gd name="T34" fmla="*/ 13 w 54"/>
                <a:gd name="T35" fmla="*/ 4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2" y="18"/>
                  </a:lnTo>
                  <a:lnTo>
                    <a:pt x="11" y="20"/>
                  </a:lnTo>
                  <a:lnTo>
                    <a:pt x="31" y="16"/>
                  </a:lnTo>
                  <a:lnTo>
                    <a:pt x="43" y="13"/>
                  </a:lnTo>
                  <a:lnTo>
                    <a:pt x="49" y="9"/>
                  </a:lnTo>
                  <a:lnTo>
                    <a:pt x="54" y="4"/>
                  </a:lnTo>
                  <a:lnTo>
                    <a:pt x="54" y="2"/>
                  </a:lnTo>
                  <a:lnTo>
                    <a:pt x="52" y="0"/>
                  </a:lnTo>
                  <a:lnTo>
                    <a:pt x="43" y="0"/>
                  </a:lnTo>
                  <a:lnTo>
                    <a:pt x="22" y="2"/>
                  </a:lnTo>
                  <a:lnTo>
                    <a:pt x="13"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59" name="Freeform 3176">
              <a:extLst>
                <a:ext uri="{FF2B5EF4-FFF2-40B4-BE49-F238E27FC236}">
                  <a16:creationId xmlns:a16="http://schemas.microsoft.com/office/drawing/2014/main" xmlns="" id="{7419B9EF-D729-3E49-94CF-B791FBDBD82A}"/>
                </a:ext>
              </a:extLst>
            </p:cNvPr>
            <p:cNvSpPr>
              <a:spLocks/>
            </p:cNvSpPr>
            <p:nvPr/>
          </p:nvSpPr>
          <p:spPr bwMode="auto">
            <a:xfrm>
              <a:off x="1956" y="3062"/>
              <a:ext cx="57" cy="20"/>
            </a:xfrm>
            <a:custGeom>
              <a:avLst/>
              <a:gdLst>
                <a:gd name="T0" fmla="*/ 5 w 57"/>
                <a:gd name="T1" fmla="*/ 9 h 20"/>
                <a:gd name="T2" fmla="*/ 5 w 57"/>
                <a:gd name="T3" fmla="*/ 9 h 20"/>
                <a:gd name="T4" fmla="*/ 0 w 57"/>
                <a:gd name="T5" fmla="*/ 13 h 20"/>
                <a:gd name="T6" fmla="*/ 0 w 57"/>
                <a:gd name="T7" fmla="*/ 18 h 20"/>
                <a:gd name="T8" fmla="*/ 5 w 57"/>
                <a:gd name="T9" fmla="*/ 20 h 20"/>
                <a:gd name="T10" fmla="*/ 12 w 57"/>
                <a:gd name="T11" fmla="*/ 20 h 20"/>
                <a:gd name="T12" fmla="*/ 12 w 57"/>
                <a:gd name="T13" fmla="*/ 20 h 20"/>
                <a:gd name="T14" fmla="*/ 34 w 57"/>
                <a:gd name="T15" fmla="*/ 16 h 20"/>
                <a:gd name="T16" fmla="*/ 43 w 57"/>
                <a:gd name="T17" fmla="*/ 13 h 20"/>
                <a:gd name="T18" fmla="*/ 52 w 57"/>
                <a:gd name="T19" fmla="*/ 9 h 20"/>
                <a:gd name="T20" fmla="*/ 52 w 57"/>
                <a:gd name="T21" fmla="*/ 9 h 20"/>
                <a:gd name="T22" fmla="*/ 57 w 57"/>
                <a:gd name="T23" fmla="*/ 4 h 20"/>
                <a:gd name="T24" fmla="*/ 57 w 57"/>
                <a:gd name="T25" fmla="*/ 2 h 20"/>
                <a:gd name="T26" fmla="*/ 52 w 57"/>
                <a:gd name="T27" fmla="*/ 0 h 20"/>
                <a:gd name="T28" fmla="*/ 45 w 57"/>
                <a:gd name="T29" fmla="*/ 0 h 20"/>
                <a:gd name="T30" fmla="*/ 45 w 57"/>
                <a:gd name="T31" fmla="*/ 0 h 20"/>
                <a:gd name="T32" fmla="*/ 23 w 57"/>
                <a:gd name="T33" fmla="*/ 2 h 20"/>
                <a:gd name="T34" fmla="*/ 14 w 57"/>
                <a:gd name="T35" fmla="*/ 7 h 20"/>
                <a:gd name="T36" fmla="*/ 5 w 57"/>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0">
                  <a:moveTo>
                    <a:pt x="5" y="9"/>
                  </a:moveTo>
                  <a:lnTo>
                    <a:pt x="5" y="9"/>
                  </a:lnTo>
                  <a:lnTo>
                    <a:pt x="0" y="13"/>
                  </a:lnTo>
                  <a:lnTo>
                    <a:pt x="0" y="18"/>
                  </a:lnTo>
                  <a:lnTo>
                    <a:pt x="5" y="20"/>
                  </a:lnTo>
                  <a:lnTo>
                    <a:pt x="12" y="20"/>
                  </a:lnTo>
                  <a:lnTo>
                    <a:pt x="34" y="16"/>
                  </a:lnTo>
                  <a:lnTo>
                    <a:pt x="43" y="13"/>
                  </a:lnTo>
                  <a:lnTo>
                    <a:pt x="52" y="9"/>
                  </a:lnTo>
                  <a:lnTo>
                    <a:pt x="57" y="4"/>
                  </a:lnTo>
                  <a:lnTo>
                    <a:pt x="57" y="2"/>
                  </a:lnTo>
                  <a:lnTo>
                    <a:pt x="52" y="0"/>
                  </a:lnTo>
                  <a:lnTo>
                    <a:pt x="45" y="0"/>
                  </a:lnTo>
                  <a:lnTo>
                    <a:pt x="23" y="2"/>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0" name="Freeform 3177">
              <a:extLst>
                <a:ext uri="{FF2B5EF4-FFF2-40B4-BE49-F238E27FC236}">
                  <a16:creationId xmlns:a16="http://schemas.microsoft.com/office/drawing/2014/main" xmlns="" id="{5E79DC65-AFE5-7745-AD03-CACDF1F99884}"/>
                </a:ext>
              </a:extLst>
            </p:cNvPr>
            <p:cNvSpPr>
              <a:spLocks/>
            </p:cNvSpPr>
            <p:nvPr/>
          </p:nvSpPr>
          <p:spPr bwMode="auto">
            <a:xfrm>
              <a:off x="1956" y="3062"/>
              <a:ext cx="57" cy="20"/>
            </a:xfrm>
            <a:custGeom>
              <a:avLst/>
              <a:gdLst>
                <a:gd name="T0" fmla="*/ 5 w 57"/>
                <a:gd name="T1" fmla="*/ 9 h 20"/>
                <a:gd name="T2" fmla="*/ 5 w 57"/>
                <a:gd name="T3" fmla="*/ 9 h 20"/>
                <a:gd name="T4" fmla="*/ 0 w 57"/>
                <a:gd name="T5" fmla="*/ 13 h 20"/>
                <a:gd name="T6" fmla="*/ 0 w 57"/>
                <a:gd name="T7" fmla="*/ 18 h 20"/>
                <a:gd name="T8" fmla="*/ 5 w 57"/>
                <a:gd name="T9" fmla="*/ 20 h 20"/>
                <a:gd name="T10" fmla="*/ 12 w 57"/>
                <a:gd name="T11" fmla="*/ 20 h 20"/>
                <a:gd name="T12" fmla="*/ 12 w 57"/>
                <a:gd name="T13" fmla="*/ 20 h 20"/>
                <a:gd name="T14" fmla="*/ 34 w 57"/>
                <a:gd name="T15" fmla="*/ 16 h 20"/>
                <a:gd name="T16" fmla="*/ 43 w 57"/>
                <a:gd name="T17" fmla="*/ 13 h 20"/>
                <a:gd name="T18" fmla="*/ 52 w 57"/>
                <a:gd name="T19" fmla="*/ 9 h 20"/>
                <a:gd name="T20" fmla="*/ 52 w 57"/>
                <a:gd name="T21" fmla="*/ 9 h 20"/>
                <a:gd name="T22" fmla="*/ 57 w 57"/>
                <a:gd name="T23" fmla="*/ 4 h 20"/>
                <a:gd name="T24" fmla="*/ 57 w 57"/>
                <a:gd name="T25" fmla="*/ 2 h 20"/>
                <a:gd name="T26" fmla="*/ 52 w 57"/>
                <a:gd name="T27" fmla="*/ 0 h 20"/>
                <a:gd name="T28" fmla="*/ 45 w 57"/>
                <a:gd name="T29" fmla="*/ 0 h 20"/>
                <a:gd name="T30" fmla="*/ 45 w 57"/>
                <a:gd name="T31" fmla="*/ 0 h 20"/>
                <a:gd name="T32" fmla="*/ 23 w 57"/>
                <a:gd name="T33" fmla="*/ 2 h 20"/>
                <a:gd name="T34" fmla="*/ 14 w 57"/>
                <a:gd name="T35" fmla="*/ 7 h 20"/>
                <a:gd name="T36" fmla="*/ 5 w 57"/>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0">
                  <a:moveTo>
                    <a:pt x="5" y="9"/>
                  </a:moveTo>
                  <a:lnTo>
                    <a:pt x="5" y="9"/>
                  </a:lnTo>
                  <a:lnTo>
                    <a:pt x="0" y="13"/>
                  </a:lnTo>
                  <a:lnTo>
                    <a:pt x="0" y="18"/>
                  </a:lnTo>
                  <a:lnTo>
                    <a:pt x="5" y="20"/>
                  </a:lnTo>
                  <a:lnTo>
                    <a:pt x="12" y="20"/>
                  </a:lnTo>
                  <a:lnTo>
                    <a:pt x="34" y="16"/>
                  </a:lnTo>
                  <a:lnTo>
                    <a:pt x="43" y="13"/>
                  </a:lnTo>
                  <a:lnTo>
                    <a:pt x="52" y="9"/>
                  </a:lnTo>
                  <a:lnTo>
                    <a:pt x="57" y="4"/>
                  </a:lnTo>
                  <a:lnTo>
                    <a:pt x="57" y="2"/>
                  </a:lnTo>
                  <a:lnTo>
                    <a:pt x="52" y="0"/>
                  </a:lnTo>
                  <a:lnTo>
                    <a:pt x="45" y="0"/>
                  </a:lnTo>
                  <a:lnTo>
                    <a:pt x="23" y="2"/>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1" name="Freeform 3178">
              <a:extLst>
                <a:ext uri="{FF2B5EF4-FFF2-40B4-BE49-F238E27FC236}">
                  <a16:creationId xmlns:a16="http://schemas.microsoft.com/office/drawing/2014/main" xmlns="" id="{3A4F610B-48F7-B548-91A0-0C8004672C07}"/>
                </a:ext>
              </a:extLst>
            </p:cNvPr>
            <p:cNvSpPr>
              <a:spLocks/>
            </p:cNvSpPr>
            <p:nvPr/>
          </p:nvSpPr>
          <p:spPr bwMode="auto">
            <a:xfrm>
              <a:off x="1909" y="3062"/>
              <a:ext cx="56" cy="20"/>
            </a:xfrm>
            <a:custGeom>
              <a:avLst/>
              <a:gdLst>
                <a:gd name="T0" fmla="*/ 5 w 56"/>
                <a:gd name="T1" fmla="*/ 11 h 20"/>
                <a:gd name="T2" fmla="*/ 5 w 56"/>
                <a:gd name="T3" fmla="*/ 11 h 20"/>
                <a:gd name="T4" fmla="*/ 0 w 56"/>
                <a:gd name="T5" fmla="*/ 13 h 20"/>
                <a:gd name="T6" fmla="*/ 0 w 56"/>
                <a:gd name="T7" fmla="*/ 18 h 20"/>
                <a:gd name="T8" fmla="*/ 2 w 56"/>
                <a:gd name="T9" fmla="*/ 20 h 20"/>
                <a:gd name="T10" fmla="*/ 11 w 56"/>
                <a:gd name="T11" fmla="*/ 20 h 20"/>
                <a:gd name="T12" fmla="*/ 11 w 56"/>
                <a:gd name="T13" fmla="*/ 20 h 20"/>
                <a:gd name="T14" fmla="*/ 34 w 56"/>
                <a:gd name="T15" fmla="*/ 18 h 20"/>
                <a:gd name="T16" fmla="*/ 43 w 56"/>
                <a:gd name="T17" fmla="*/ 13 h 20"/>
                <a:gd name="T18" fmla="*/ 52 w 56"/>
                <a:gd name="T19" fmla="*/ 9 h 20"/>
                <a:gd name="T20" fmla="*/ 52 w 56"/>
                <a:gd name="T21" fmla="*/ 9 h 20"/>
                <a:gd name="T22" fmla="*/ 56 w 56"/>
                <a:gd name="T23" fmla="*/ 7 h 20"/>
                <a:gd name="T24" fmla="*/ 56 w 56"/>
                <a:gd name="T25" fmla="*/ 2 h 20"/>
                <a:gd name="T26" fmla="*/ 52 w 56"/>
                <a:gd name="T27" fmla="*/ 0 h 20"/>
                <a:gd name="T28" fmla="*/ 45 w 56"/>
                <a:gd name="T29" fmla="*/ 0 h 20"/>
                <a:gd name="T30" fmla="*/ 45 w 56"/>
                <a:gd name="T31" fmla="*/ 0 h 20"/>
                <a:gd name="T32" fmla="*/ 23 w 56"/>
                <a:gd name="T33" fmla="*/ 2 h 20"/>
                <a:gd name="T34" fmla="*/ 11 w 56"/>
                <a:gd name="T35" fmla="*/ 7 h 20"/>
                <a:gd name="T36" fmla="*/ 5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5" y="11"/>
                  </a:moveTo>
                  <a:lnTo>
                    <a:pt x="5" y="11"/>
                  </a:lnTo>
                  <a:lnTo>
                    <a:pt x="0" y="13"/>
                  </a:lnTo>
                  <a:lnTo>
                    <a:pt x="0" y="18"/>
                  </a:lnTo>
                  <a:lnTo>
                    <a:pt x="2" y="20"/>
                  </a:lnTo>
                  <a:lnTo>
                    <a:pt x="11" y="20"/>
                  </a:lnTo>
                  <a:lnTo>
                    <a:pt x="34" y="18"/>
                  </a:lnTo>
                  <a:lnTo>
                    <a:pt x="43" y="13"/>
                  </a:lnTo>
                  <a:lnTo>
                    <a:pt x="52" y="9"/>
                  </a:lnTo>
                  <a:lnTo>
                    <a:pt x="56" y="7"/>
                  </a:lnTo>
                  <a:lnTo>
                    <a:pt x="56" y="2"/>
                  </a:lnTo>
                  <a:lnTo>
                    <a:pt x="52" y="0"/>
                  </a:lnTo>
                  <a:lnTo>
                    <a:pt x="45" y="0"/>
                  </a:lnTo>
                  <a:lnTo>
                    <a:pt x="23" y="2"/>
                  </a:lnTo>
                  <a:lnTo>
                    <a:pt x="11"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2" name="Freeform 3179">
              <a:extLst>
                <a:ext uri="{FF2B5EF4-FFF2-40B4-BE49-F238E27FC236}">
                  <a16:creationId xmlns:a16="http://schemas.microsoft.com/office/drawing/2014/main" xmlns="" id="{F8478FC7-E9DF-7845-90D6-77340481150B}"/>
                </a:ext>
              </a:extLst>
            </p:cNvPr>
            <p:cNvSpPr>
              <a:spLocks/>
            </p:cNvSpPr>
            <p:nvPr/>
          </p:nvSpPr>
          <p:spPr bwMode="auto">
            <a:xfrm>
              <a:off x="1909" y="3062"/>
              <a:ext cx="56" cy="20"/>
            </a:xfrm>
            <a:custGeom>
              <a:avLst/>
              <a:gdLst>
                <a:gd name="T0" fmla="*/ 5 w 56"/>
                <a:gd name="T1" fmla="*/ 11 h 20"/>
                <a:gd name="T2" fmla="*/ 5 w 56"/>
                <a:gd name="T3" fmla="*/ 11 h 20"/>
                <a:gd name="T4" fmla="*/ 0 w 56"/>
                <a:gd name="T5" fmla="*/ 13 h 20"/>
                <a:gd name="T6" fmla="*/ 0 w 56"/>
                <a:gd name="T7" fmla="*/ 18 h 20"/>
                <a:gd name="T8" fmla="*/ 2 w 56"/>
                <a:gd name="T9" fmla="*/ 20 h 20"/>
                <a:gd name="T10" fmla="*/ 11 w 56"/>
                <a:gd name="T11" fmla="*/ 20 h 20"/>
                <a:gd name="T12" fmla="*/ 11 w 56"/>
                <a:gd name="T13" fmla="*/ 20 h 20"/>
                <a:gd name="T14" fmla="*/ 34 w 56"/>
                <a:gd name="T15" fmla="*/ 18 h 20"/>
                <a:gd name="T16" fmla="*/ 43 w 56"/>
                <a:gd name="T17" fmla="*/ 13 h 20"/>
                <a:gd name="T18" fmla="*/ 52 w 56"/>
                <a:gd name="T19" fmla="*/ 9 h 20"/>
                <a:gd name="T20" fmla="*/ 52 w 56"/>
                <a:gd name="T21" fmla="*/ 9 h 20"/>
                <a:gd name="T22" fmla="*/ 56 w 56"/>
                <a:gd name="T23" fmla="*/ 7 h 20"/>
                <a:gd name="T24" fmla="*/ 56 w 56"/>
                <a:gd name="T25" fmla="*/ 2 h 20"/>
                <a:gd name="T26" fmla="*/ 52 w 56"/>
                <a:gd name="T27" fmla="*/ 0 h 20"/>
                <a:gd name="T28" fmla="*/ 45 w 56"/>
                <a:gd name="T29" fmla="*/ 0 h 20"/>
                <a:gd name="T30" fmla="*/ 45 w 56"/>
                <a:gd name="T31" fmla="*/ 0 h 20"/>
                <a:gd name="T32" fmla="*/ 23 w 56"/>
                <a:gd name="T33" fmla="*/ 2 h 20"/>
                <a:gd name="T34" fmla="*/ 11 w 56"/>
                <a:gd name="T35" fmla="*/ 7 h 20"/>
                <a:gd name="T36" fmla="*/ 5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5" y="11"/>
                  </a:moveTo>
                  <a:lnTo>
                    <a:pt x="5" y="11"/>
                  </a:lnTo>
                  <a:lnTo>
                    <a:pt x="0" y="13"/>
                  </a:lnTo>
                  <a:lnTo>
                    <a:pt x="0" y="18"/>
                  </a:lnTo>
                  <a:lnTo>
                    <a:pt x="2" y="20"/>
                  </a:lnTo>
                  <a:lnTo>
                    <a:pt x="11" y="20"/>
                  </a:lnTo>
                  <a:lnTo>
                    <a:pt x="34" y="18"/>
                  </a:lnTo>
                  <a:lnTo>
                    <a:pt x="43" y="13"/>
                  </a:lnTo>
                  <a:lnTo>
                    <a:pt x="52" y="9"/>
                  </a:lnTo>
                  <a:lnTo>
                    <a:pt x="56" y="7"/>
                  </a:lnTo>
                  <a:lnTo>
                    <a:pt x="56" y="2"/>
                  </a:lnTo>
                  <a:lnTo>
                    <a:pt x="52" y="0"/>
                  </a:lnTo>
                  <a:lnTo>
                    <a:pt x="45" y="0"/>
                  </a:lnTo>
                  <a:lnTo>
                    <a:pt x="23" y="2"/>
                  </a:lnTo>
                  <a:lnTo>
                    <a:pt x="11"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3" name="Freeform 3180">
              <a:extLst>
                <a:ext uri="{FF2B5EF4-FFF2-40B4-BE49-F238E27FC236}">
                  <a16:creationId xmlns:a16="http://schemas.microsoft.com/office/drawing/2014/main" xmlns="" id="{900005F4-42C2-434E-9C0A-E613E24CA26D}"/>
                </a:ext>
              </a:extLst>
            </p:cNvPr>
            <p:cNvSpPr>
              <a:spLocks/>
            </p:cNvSpPr>
            <p:nvPr/>
          </p:nvSpPr>
          <p:spPr bwMode="auto">
            <a:xfrm>
              <a:off x="1857" y="3062"/>
              <a:ext cx="61" cy="20"/>
            </a:xfrm>
            <a:custGeom>
              <a:avLst/>
              <a:gdLst>
                <a:gd name="T0" fmla="*/ 5 w 61"/>
                <a:gd name="T1" fmla="*/ 11 h 20"/>
                <a:gd name="T2" fmla="*/ 5 w 61"/>
                <a:gd name="T3" fmla="*/ 11 h 20"/>
                <a:gd name="T4" fmla="*/ 0 w 61"/>
                <a:gd name="T5" fmla="*/ 13 h 20"/>
                <a:gd name="T6" fmla="*/ 3 w 61"/>
                <a:gd name="T7" fmla="*/ 18 h 20"/>
                <a:gd name="T8" fmla="*/ 5 w 61"/>
                <a:gd name="T9" fmla="*/ 20 h 20"/>
                <a:gd name="T10" fmla="*/ 14 w 61"/>
                <a:gd name="T11" fmla="*/ 20 h 20"/>
                <a:gd name="T12" fmla="*/ 14 w 61"/>
                <a:gd name="T13" fmla="*/ 20 h 20"/>
                <a:gd name="T14" fmla="*/ 25 w 61"/>
                <a:gd name="T15" fmla="*/ 20 h 20"/>
                <a:gd name="T16" fmla="*/ 36 w 61"/>
                <a:gd name="T17" fmla="*/ 18 h 20"/>
                <a:gd name="T18" fmla="*/ 48 w 61"/>
                <a:gd name="T19" fmla="*/ 13 h 20"/>
                <a:gd name="T20" fmla="*/ 57 w 61"/>
                <a:gd name="T21" fmla="*/ 11 h 20"/>
                <a:gd name="T22" fmla="*/ 57 w 61"/>
                <a:gd name="T23" fmla="*/ 11 h 20"/>
                <a:gd name="T24" fmla="*/ 61 w 61"/>
                <a:gd name="T25" fmla="*/ 7 h 20"/>
                <a:gd name="T26" fmla="*/ 61 w 61"/>
                <a:gd name="T27" fmla="*/ 2 h 20"/>
                <a:gd name="T28" fmla="*/ 57 w 61"/>
                <a:gd name="T29" fmla="*/ 0 h 20"/>
                <a:gd name="T30" fmla="*/ 48 w 61"/>
                <a:gd name="T31" fmla="*/ 0 h 20"/>
                <a:gd name="T32" fmla="*/ 48 w 61"/>
                <a:gd name="T33" fmla="*/ 0 h 20"/>
                <a:gd name="T34" fmla="*/ 25 w 61"/>
                <a:gd name="T35" fmla="*/ 2 h 20"/>
                <a:gd name="T36" fmla="*/ 14 w 61"/>
                <a:gd name="T37" fmla="*/ 7 h 20"/>
                <a:gd name="T38" fmla="*/ 5 w 61"/>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1" h="20">
                  <a:moveTo>
                    <a:pt x="5" y="11"/>
                  </a:moveTo>
                  <a:lnTo>
                    <a:pt x="5" y="11"/>
                  </a:lnTo>
                  <a:lnTo>
                    <a:pt x="0" y="13"/>
                  </a:lnTo>
                  <a:lnTo>
                    <a:pt x="3" y="18"/>
                  </a:lnTo>
                  <a:lnTo>
                    <a:pt x="5" y="20"/>
                  </a:lnTo>
                  <a:lnTo>
                    <a:pt x="14" y="20"/>
                  </a:lnTo>
                  <a:lnTo>
                    <a:pt x="25" y="20"/>
                  </a:lnTo>
                  <a:lnTo>
                    <a:pt x="36" y="18"/>
                  </a:lnTo>
                  <a:lnTo>
                    <a:pt x="48" y="13"/>
                  </a:lnTo>
                  <a:lnTo>
                    <a:pt x="57" y="11"/>
                  </a:lnTo>
                  <a:lnTo>
                    <a:pt x="61" y="7"/>
                  </a:lnTo>
                  <a:lnTo>
                    <a:pt x="61" y="2"/>
                  </a:lnTo>
                  <a:lnTo>
                    <a:pt x="57" y="0"/>
                  </a:lnTo>
                  <a:lnTo>
                    <a:pt x="48" y="0"/>
                  </a:lnTo>
                  <a:lnTo>
                    <a:pt x="25" y="2"/>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4" name="Freeform 3181">
              <a:extLst>
                <a:ext uri="{FF2B5EF4-FFF2-40B4-BE49-F238E27FC236}">
                  <a16:creationId xmlns:a16="http://schemas.microsoft.com/office/drawing/2014/main" xmlns="" id="{EF106CEE-2604-AF4A-BC9D-0758C8E5E585}"/>
                </a:ext>
              </a:extLst>
            </p:cNvPr>
            <p:cNvSpPr>
              <a:spLocks/>
            </p:cNvSpPr>
            <p:nvPr/>
          </p:nvSpPr>
          <p:spPr bwMode="auto">
            <a:xfrm>
              <a:off x="1857" y="3062"/>
              <a:ext cx="61" cy="20"/>
            </a:xfrm>
            <a:custGeom>
              <a:avLst/>
              <a:gdLst>
                <a:gd name="T0" fmla="*/ 5 w 61"/>
                <a:gd name="T1" fmla="*/ 11 h 20"/>
                <a:gd name="T2" fmla="*/ 5 w 61"/>
                <a:gd name="T3" fmla="*/ 11 h 20"/>
                <a:gd name="T4" fmla="*/ 0 w 61"/>
                <a:gd name="T5" fmla="*/ 13 h 20"/>
                <a:gd name="T6" fmla="*/ 3 w 61"/>
                <a:gd name="T7" fmla="*/ 18 h 20"/>
                <a:gd name="T8" fmla="*/ 5 w 61"/>
                <a:gd name="T9" fmla="*/ 20 h 20"/>
                <a:gd name="T10" fmla="*/ 14 w 61"/>
                <a:gd name="T11" fmla="*/ 20 h 20"/>
                <a:gd name="T12" fmla="*/ 14 w 61"/>
                <a:gd name="T13" fmla="*/ 20 h 20"/>
                <a:gd name="T14" fmla="*/ 25 w 61"/>
                <a:gd name="T15" fmla="*/ 20 h 20"/>
                <a:gd name="T16" fmla="*/ 36 w 61"/>
                <a:gd name="T17" fmla="*/ 18 h 20"/>
                <a:gd name="T18" fmla="*/ 48 w 61"/>
                <a:gd name="T19" fmla="*/ 13 h 20"/>
                <a:gd name="T20" fmla="*/ 57 w 61"/>
                <a:gd name="T21" fmla="*/ 11 h 20"/>
                <a:gd name="T22" fmla="*/ 57 w 61"/>
                <a:gd name="T23" fmla="*/ 11 h 20"/>
                <a:gd name="T24" fmla="*/ 61 w 61"/>
                <a:gd name="T25" fmla="*/ 7 h 20"/>
                <a:gd name="T26" fmla="*/ 61 w 61"/>
                <a:gd name="T27" fmla="*/ 2 h 20"/>
                <a:gd name="T28" fmla="*/ 57 w 61"/>
                <a:gd name="T29" fmla="*/ 0 h 20"/>
                <a:gd name="T30" fmla="*/ 48 w 61"/>
                <a:gd name="T31" fmla="*/ 0 h 20"/>
                <a:gd name="T32" fmla="*/ 48 w 61"/>
                <a:gd name="T33" fmla="*/ 0 h 20"/>
                <a:gd name="T34" fmla="*/ 25 w 61"/>
                <a:gd name="T35" fmla="*/ 2 h 20"/>
                <a:gd name="T36" fmla="*/ 14 w 61"/>
                <a:gd name="T37" fmla="*/ 7 h 20"/>
                <a:gd name="T38" fmla="*/ 5 w 61"/>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1" h="20">
                  <a:moveTo>
                    <a:pt x="5" y="11"/>
                  </a:moveTo>
                  <a:lnTo>
                    <a:pt x="5" y="11"/>
                  </a:lnTo>
                  <a:lnTo>
                    <a:pt x="0" y="13"/>
                  </a:lnTo>
                  <a:lnTo>
                    <a:pt x="3" y="18"/>
                  </a:lnTo>
                  <a:lnTo>
                    <a:pt x="5" y="20"/>
                  </a:lnTo>
                  <a:lnTo>
                    <a:pt x="14" y="20"/>
                  </a:lnTo>
                  <a:lnTo>
                    <a:pt x="25" y="20"/>
                  </a:lnTo>
                  <a:lnTo>
                    <a:pt x="36" y="18"/>
                  </a:lnTo>
                  <a:lnTo>
                    <a:pt x="48" y="13"/>
                  </a:lnTo>
                  <a:lnTo>
                    <a:pt x="57" y="11"/>
                  </a:lnTo>
                  <a:lnTo>
                    <a:pt x="61" y="7"/>
                  </a:lnTo>
                  <a:lnTo>
                    <a:pt x="61" y="2"/>
                  </a:lnTo>
                  <a:lnTo>
                    <a:pt x="57" y="0"/>
                  </a:lnTo>
                  <a:lnTo>
                    <a:pt x="48" y="0"/>
                  </a:lnTo>
                  <a:lnTo>
                    <a:pt x="25" y="2"/>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5" name="Freeform 3182">
              <a:extLst>
                <a:ext uri="{FF2B5EF4-FFF2-40B4-BE49-F238E27FC236}">
                  <a16:creationId xmlns:a16="http://schemas.microsoft.com/office/drawing/2014/main" xmlns="" id="{0F47F81B-0584-114E-AF5F-AFF59BCDB334}"/>
                </a:ext>
              </a:extLst>
            </p:cNvPr>
            <p:cNvSpPr>
              <a:spLocks/>
            </p:cNvSpPr>
            <p:nvPr/>
          </p:nvSpPr>
          <p:spPr bwMode="auto">
            <a:xfrm>
              <a:off x="4195" y="3017"/>
              <a:ext cx="50" cy="18"/>
            </a:xfrm>
            <a:custGeom>
              <a:avLst/>
              <a:gdLst>
                <a:gd name="T0" fmla="*/ 5 w 50"/>
                <a:gd name="T1" fmla="*/ 9 h 18"/>
                <a:gd name="T2" fmla="*/ 5 w 50"/>
                <a:gd name="T3" fmla="*/ 9 h 18"/>
                <a:gd name="T4" fmla="*/ 9 w 50"/>
                <a:gd name="T5" fmla="*/ 11 h 18"/>
                <a:gd name="T6" fmla="*/ 18 w 50"/>
                <a:gd name="T7" fmla="*/ 13 h 18"/>
                <a:gd name="T8" fmla="*/ 36 w 50"/>
                <a:gd name="T9" fmla="*/ 18 h 18"/>
                <a:gd name="T10" fmla="*/ 36 w 50"/>
                <a:gd name="T11" fmla="*/ 18 h 18"/>
                <a:gd name="T12" fmla="*/ 45 w 50"/>
                <a:gd name="T13" fmla="*/ 15 h 18"/>
                <a:gd name="T14" fmla="*/ 50 w 50"/>
                <a:gd name="T15" fmla="*/ 13 h 18"/>
                <a:gd name="T16" fmla="*/ 50 w 50"/>
                <a:gd name="T17" fmla="*/ 11 h 18"/>
                <a:gd name="T18" fmla="*/ 47 w 50"/>
                <a:gd name="T19" fmla="*/ 9 h 18"/>
                <a:gd name="T20" fmla="*/ 47 w 50"/>
                <a:gd name="T21" fmla="*/ 9 h 18"/>
                <a:gd name="T22" fmla="*/ 41 w 50"/>
                <a:gd name="T23" fmla="*/ 4 h 18"/>
                <a:gd name="T24" fmla="*/ 34 w 50"/>
                <a:gd name="T25" fmla="*/ 2 h 18"/>
                <a:gd name="T26" fmla="*/ 14 w 50"/>
                <a:gd name="T27" fmla="*/ 0 h 18"/>
                <a:gd name="T28" fmla="*/ 14 w 50"/>
                <a:gd name="T29" fmla="*/ 0 h 18"/>
                <a:gd name="T30" fmla="*/ 7 w 50"/>
                <a:gd name="T31" fmla="*/ 0 h 18"/>
                <a:gd name="T32" fmla="*/ 2 w 50"/>
                <a:gd name="T33" fmla="*/ 2 h 18"/>
                <a:gd name="T34" fmla="*/ 0 w 50"/>
                <a:gd name="T35" fmla="*/ 4 h 18"/>
                <a:gd name="T36" fmla="*/ 5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5" y="9"/>
                  </a:moveTo>
                  <a:lnTo>
                    <a:pt x="5" y="9"/>
                  </a:lnTo>
                  <a:lnTo>
                    <a:pt x="9" y="11"/>
                  </a:lnTo>
                  <a:lnTo>
                    <a:pt x="18" y="13"/>
                  </a:lnTo>
                  <a:lnTo>
                    <a:pt x="36" y="18"/>
                  </a:lnTo>
                  <a:lnTo>
                    <a:pt x="45" y="15"/>
                  </a:lnTo>
                  <a:lnTo>
                    <a:pt x="50" y="13"/>
                  </a:lnTo>
                  <a:lnTo>
                    <a:pt x="50" y="11"/>
                  </a:lnTo>
                  <a:lnTo>
                    <a:pt x="47" y="9"/>
                  </a:lnTo>
                  <a:lnTo>
                    <a:pt x="41" y="4"/>
                  </a:lnTo>
                  <a:lnTo>
                    <a:pt x="34" y="2"/>
                  </a:lnTo>
                  <a:lnTo>
                    <a:pt x="14" y="0"/>
                  </a:lnTo>
                  <a:lnTo>
                    <a:pt x="7" y="0"/>
                  </a:lnTo>
                  <a:lnTo>
                    <a:pt x="2" y="2"/>
                  </a:lnTo>
                  <a:lnTo>
                    <a:pt x="0"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6" name="Freeform 3183">
              <a:extLst>
                <a:ext uri="{FF2B5EF4-FFF2-40B4-BE49-F238E27FC236}">
                  <a16:creationId xmlns:a16="http://schemas.microsoft.com/office/drawing/2014/main" xmlns="" id="{EFE30762-42C5-3943-A5D6-BB23D6B92E13}"/>
                </a:ext>
              </a:extLst>
            </p:cNvPr>
            <p:cNvSpPr>
              <a:spLocks/>
            </p:cNvSpPr>
            <p:nvPr/>
          </p:nvSpPr>
          <p:spPr bwMode="auto">
            <a:xfrm>
              <a:off x="4195" y="3017"/>
              <a:ext cx="50" cy="18"/>
            </a:xfrm>
            <a:custGeom>
              <a:avLst/>
              <a:gdLst>
                <a:gd name="T0" fmla="*/ 5 w 50"/>
                <a:gd name="T1" fmla="*/ 9 h 18"/>
                <a:gd name="T2" fmla="*/ 5 w 50"/>
                <a:gd name="T3" fmla="*/ 9 h 18"/>
                <a:gd name="T4" fmla="*/ 9 w 50"/>
                <a:gd name="T5" fmla="*/ 11 h 18"/>
                <a:gd name="T6" fmla="*/ 18 w 50"/>
                <a:gd name="T7" fmla="*/ 13 h 18"/>
                <a:gd name="T8" fmla="*/ 36 w 50"/>
                <a:gd name="T9" fmla="*/ 18 h 18"/>
                <a:gd name="T10" fmla="*/ 36 w 50"/>
                <a:gd name="T11" fmla="*/ 18 h 18"/>
                <a:gd name="T12" fmla="*/ 45 w 50"/>
                <a:gd name="T13" fmla="*/ 15 h 18"/>
                <a:gd name="T14" fmla="*/ 50 w 50"/>
                <a:gd name="T15" fmla="*/ 13 h 18"/>
                <a:gd name="T16" fmla="*/ 50 w 50"/>
                <a:gd name="T17" fmla="*/ 11 h 18"/>
                <a:gd name="T18" fmla="*/ 47 w 50"/>
                <a:gd name="T19" fmla="*/ 9 h 18"/>
                <a:gd name="T20" fmla="*/ 47 w 50"/>
                <a:gd name="T21" fmla="*/ 9 h 18"/>
                <a:gd name="T22" fmla="*/ 41 w 50"/>
                <a:gd name="T23" fmla="*/ 4 h 18"/>
                <a:gd name="T24" fmla="*/ 34 w 50"/>
                <a:gd name="T25" fmla="*/ 2 h 18"/>
                <a:gd name="T26" fmla="*/ 14 w 50"/>
                <a:gd name="T27" fmla="*/ 0 h 18"/>
                <a:gd name="T28" fmla="*/ 14 w 50"/>
                <a:gd name="T29" fmla="*/ 0 h 18"/>
                <a:gd name="T30" fmla="*/ 7 w 50"/>
                <a:gd name="T31" fmla="*/ 0 h 18"/>
                <a:gd name="T32" fmla="*/ 2 w 50"/>
                <a:gd name="T33" fmla="*/ 2 h 18"/>
                <a:gd name="T34" fmla="*/ 0 w 50"/>
                <a:gd name="T35" fmla="*/ 4 h 18"/>
                <a:gd name="T36" fmla="*/ 5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5" y="9"/>
                  </a:moveTo>
                  <a:lnTo>
                    <a:pt x="5" y="9"/>
                  </a:lnTo>
                  <a:lnTo>
                    <a:pt x="9" y="11"/>
                  </a:lnTo>
                  <a:lnTo>
                    <a:pt x="18" y="13"/>
                  </a:lnTo>
                  <a:lnTo>
                    <a:pt x="36" y="18"/>
                  </a:lnTo>
                  <a:lnTo>
                    <a:pt x="45" y="15"/>
                  </a:lnTo>
                  <a:lnTo>
                    <a:pt x="50" y="13"/>
                  </a:lnTo>
                  <a:lnTo>
                    <a:pt x="50" y="11"/>
                  </a:lnTo>
                  <a:lnTo>
                    <a:pt x="47" y="9"/>
                  </a:lnTo>
                  <a:lnTo>
                    <a:pt x="41" y="4"/>
                  </a:lnTo>
                  <a:lnTo>
                    <a:pt x="34" y="2"/>
                  </a:lnTo>
                  <a:lnTo>
                    <a:pt x="14" y="0"/>
                  </a:lnTo>
                  <a:lnTo>
                    <a:pt x="7" y="0"/>
                  </a:lnTo>
                  <a:lnTo>
                    <a:pt x="2" y="2"/>
                  </a:lnTo>
                  <a:lnTo>
                    <a:pt x="0"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7" name="Freeform 3184">
              <a:extLst>
                <a:ext uri="{FF2B5EF4-FFF2-40B4-BE49-F238E27FC236}">
                  <a16:creationId xmlns:a16="http://schemas.microsoft.com/office/drawing/2014/main" xmlns="" id="{B26E5E60-217A-3C40-A66A-E4783D75B29E}"/>
                </a:ext>
              </a:extLst>
            </p:cNvPr>
            <p:cNvSpPr>
              <a:spLocks/>
            </p:cNvSpPr>
            <p:nvPr/>
          </p:nvSpPr>
          <p:spPr bwMode="auto">
            <a:xfrm>
              <a:off x="4152" y="3017"/>
              <a:ext cx="50" cy="18"/>
            </a:xfrm>
            <a:custGeom>
              <a:avLst/>
              <a:gdLst>
                <a:gd name="T0" fmla="*/ 5 w 50"/>
                <a:gd name="T1" fmla="*/ 9 h 18"/>
                <a:gd name="T2" fmla="*/ 5 w 50"/>
                <a:gd name="T3" fmla="*/ 9 h 18"/>
                <a:gd name="T4" fmla="*/ 9 w 50"/>
                <a:gd name="T5" fmla="*/ 11 h 18"/>
                <a:gd name="T6" fmla="*/ 18 w 50"/>
                <a:gd name="T7" fmla="*/ 15 h 18"/>
                <a:gd name="T8" fmla="*/ 36 w 50"/>
                <a:gd name="T9" fmla="*/ 18 h 18"/>
                <a:gd name="T10" fmla="*/ 36 w 50"/>
                <a:gd name="T11" fmla="*/ 18 h 18"/>
                <a:gd name="T12" fmla="*/ 43 w 50"/>
                <a:gd name="T13" fmla="*/ 15 h 18"/>
                <a:gd name="T14" fmla="*/ 48 w 50"/>
                <a:gd name="T15" fmla="*/ 13 h 18"/>
                <a:gd name="T16" fmla="*/ 50 w 50"/>
                <a:gd name="T17" fmla="*/ 11 h 18"/>
                <a:gd name="T18" fmla="*/ 45 w 50"/>
                <a:gd name="T19" fmla="*/ 9 h 18"/>
                <a:gd name="T20" fmla="*/ 45 w 50"/>
                <a:gd name="T21" fmla="*/ 9 h 18"/>
                <a:gd name="T22" fmla="*/ 41 w 50"/>
                <a:gd name="T23" fmla="*/ 4 h 18"/>
                <a:gd name="T24" fmla="*/ 32 w 50"/>
                <a:gd name="T25" fmla="*/ 2 h 18"/>
                <a:gd name="T26" fmla="*/ 14 w 50"/>
                <a:gd name="T27" fmla="*/ 0 h 18"/>
                <a:gd name="T28" fmla="*/ 14 w 50"/>
                <a:gd name="T29" fmla="*/ 0 h 18"/>
                <a:gd name="T30" fmla="*/ 7 w 50"/>
                <a:gd name="T31" fmla="*/ 0 h 18"/>
                <a:gd name="T32" fmla="*/ 3 w 50"/>
                <a:gd name="T33" fmla="*/ 2 h 18"/>
                <a:gd name="T34" fmla="*/ 0 w 50"/>
                <a:gd name="T35" fmla="*/ 4 h 18"/>
                <a:gd name="T36" fmla="*/ 5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5" y="9"/>
                  </a:moveTo>
                  <a:lnTo>
                    <a:pt x="5" y="9"/>
                  </a:lnTo>
                  <a:lnTo>
                    <a:pt x="9" y="11"/>
                  </a:lnTo>
                  <a:lnTo>
                    <a:pt x="18" y="15"/>
                  </a:lnTo>
                  <a:lnTo>
                    <a:pt x="36" y="18"/>
                  </a:lnTo>
                  <a:lnTo>
                    <a:pt x="43" y="15"/>
                  </a:lnTo>
                  <a:lnTo>
                    <a:pt x="48" y="13"/>
                  </a:lnTo>
                  <a:lnTo>
                    <a:pt x="50" y="11"/>
                  </a:lnTo>
                  <a:lnTo>
                    <a:pt x="45" y="9"/>
                  </a:lnTo>
                  <a:lnTo>
                    <a:pt x="41" y="4"/>
                  </a:lnTo>
                  <a:lnTo>
                    <a:pt x="32" y="2"/>
                  </a:lnTo>
                  <a:lnTo>
                    <a:pt x="14" y="0"/>
                  </a:lnTo>
                  <a:lnTo>
                    <a:pt x="7" y="0"/>
                  </a:lnTo>
                  <a:lnTo>
                    <a:pt x="3" y="2"/>
                  </a:lnTo>
                  <a:lnTo>
                    <a:pt x="0"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8" name="Freeform 3185">
              <a:extLst>
                <a:ext uri="{FF2B5EF4-FFF2-40B4-BE49-F238E27FC236}">
                  <a16:creationId xmlns:a16="http://schemas.microsoft.com/office/drawing/2014/main" xmlns="" id="{E3D9A5E2-4951-9B4F-9EF4-94FBB1EF283B}"/>
                </a:ext>
              </a:extLst>
            </p:cNvPr>
            <p:cNvSpPr>
              <a:spLocks/>
            </p:cNvSpPr>
            <p:nvPr/>
          </p:nvSpPr>
          <p:spPr bwMode="auto">
            <a:xfrm>
              <a:off x="4152" y="3017"/>
              <a:ext cx="50" cy="18"/>
            </a:xfrm>
            <a:custGeom>
              <a:avLst/>
              <a:gdLst>
                <a:gd name="T0" fmla="*/ 5 w 50"/>
                <a:gd name="T1" fmla="*/ 9 h 18"/>
                <a:gd name="T2" fmla="*/ 5 w 50"/>
                <a:gd name="T3" fmla="*/ 9 h 18"/>
                <a:gd name="T4" fmla="*/ 9 w 50"/>
                <a:gd name="T5" fmla="*/ 11 h 18"/>
                <a:gd name="T6" fmla="*/ 18 w 50"/>
                <a:gd name="T7" fmla="*/ 15 h 18"/>
                <a:gd name="T8" fmla="*/ 36 w 50"/>
                <a:gd name="T9" fmla="*/ 18 h 18"/>
                <a:gd name="T10" fmla="*/ 36 w 50"/>
                <a:gd name="T11" fmla="*/ 18 h 18"/>
                <a:gd name="T12" fmla="*/ 43 w 50"/>
                <a:gd name="T13" fmla="*/ 15 h 18"/>
                <a:gd name="T14" fmla="*/ 48 w 50"/>
                <a:gd name="T15" fmla="*/ 13 h 18"/>
                <a:gd name="T16" fmla="*/ 50 w 50"/>
                <a:gd name="T17" fmla="*/ 11 h 18"/>
                <a:gd name="T18" fmla="*/ 45 w 50"/>
                <a:gd name="T19" fmla="*/ 9 h 18"/>
                <a:gd name="T20" fmla="*/ 45 w 50"/>
                <a:gd name="T21" fmla="*/ 9 h 18"/>
                <a:gd name="T22" fmla="*/ 41 w 50"/>
                <a:gd name="T23" fmla="*/ 4 h 18"/>
                <a:gd name="T24" fmla="*/ 32 w 50"/>
                <a:gd name="T25" fmla="*/ 2 h 18"/>
                <a:gd name="T26" fmla="*/ 14 w 50"/>
                <a:gd name="T27" fmla="*/ 0 h 18"/>
                <a:gd name="T28" fmla="*/ 14 w 50"/>
                <a:gd name="T29" fmla="*/ 0 h 18"/>
                <a:gd name="T30" fmla="*/ 7 w 50"/>
                <a:gd name="T31" fmla="*/ 0 h 18"/>
                <a:gd name="T32" fmla="*/ 3 w 50"/>
                <a:gd name="T33" fmla="*/ 2 h 18"/>
                <a:gd name="T34" fmla="*/ 0 w 50"/>
                <a:gd name="T35" fmla="*/ 4 h 18"/>
                <a:gd name="T36" fmla="*/ 5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5" y="9"/>
                  </a:moveTo>
                  <a:lnTo>
                    <a:pt x="5" y="9"/>
                  </a:lnTo>
                  <a:lnTo>
                    <a:pt x="9" y="11"/>
                  </a:lnTo>
                  <a:lnTo>
                    <a:pt x="18" y="15"/>
                  </a:lnTo>
                  <a:lnTo>
                    <a:pt x="36" y="18"/>
                  </a:lnTo>
                  <a:lnTo>
                    <a:pt x="43" y="15"/>
                  </a:lnTo>
                  <a:lnTo>
                    <a:pt x="48" y="13"/>
                  </a:lnTo>
                  <a:lnTo>
                    <a:pt x="50" y="11"/>
                  </a:lnTo>
                  <a:lnTo>
                    <a:pt x="45" y="9"/>
                  </a:lnTo>
                  <a:lnTo>
                    <a:pt x="41" y="4"/>
                  </a:lnTo>
                  <a:lnTo>
                    <a:pt x="32" y="2"/>
                  </a:lnTo>
                  <a:lnTo>
                    <a:pt x="14" y="0"/>
                  </a:lnTo>
                  <a:lnTo>
                    <a:pt x="7" y="0"/>
                  </a:lnTo>
                  <a:lnTo>
                    <a:pt x="3" y="2"/>
                  </a:lnTo>
                  <a:lnTo>
                    <a:pt x="0"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69" name="Freeform 3186">
              <a:extLst>
                <a:ext uri="{FF2B5EF4-FFF2-40B4-BE49-F238E27FC236}">
                  <a16:creationId xmlns:a16="http://schemas.microsoft.com/office/drawing/2014/main" xmlns="" id="{BA923946-7617-3A40-8BB7-3F50CF6A3C3D}"/>
                </a:ext>
              </a:extLst>
            </p:cNvPr>
            <p:cNvSpPr>
              <a:spLocks/>
            </p:cNvSpPr>
            <p:nvPr/>
          </p:nvSpPr>
          <p:spPr bwMode="auto">
            <a:xfrm>
              <a:off x="3923" y="3019"/>
              <a:ext cx="40" cy="18"/>
            </a:xfrm>
            <a:custGeom>
              <a:avLst/>
              <a:gdLst>
                <a:gd name="T0" fmla="*/ 2 w 40"/>
                <a:gd name="T1" fmla="*/ 9 h 18"/>
                <a:gd name="T2" fmla="*/ 2 w 40"/>
                <a:gd name="T3" fmla="*/ 9 h 18"/>
                <a:gd name="T4" fmla="*/ 9 w 40"/>
                <a:gd name="T5" fmla="*/ 11 h 18"/>
                <a:gd name="T6" fmla="*/ 15 w 40"/>
                <a:gd name="T7" fmla="*/ 13 h 18"/>
                <a:gd name="T8" fmla="*/ 31 w 40"/>
                <a:gd name="T9" fmla="*/ 18 h 18"/>
                <a:gd name="T10" fmla="*/ 31 w 40"/>
                <a:gd name="T11" fmla="*/ 18 h 18"/>
                <a:gd name="T12" fmla="*/ 36 w 40"/>
                <a:gd name="T13" fmla="*/ 16 h 18"/>
                <a:gd name="T14" fmla="*/ 40 w 40"/>
                <a:gd name="T15" fmla="*/ 13 h 18"/>
                <a:gd name="T16" fmla="*/ 40 w 40"/>
                <a:gd name="T17" fmla="*/ 11 h 18"/>
                <a:gd name="T18" fmla="*/ 38 w 40"/>
                <a:gd name="T19" fmla="*/ 7 h 18"/>
                <a:gd name="T20" fmla="*/ 38 w 40"/>
                <a:gd name="T21" fmla="*/ 7 h 18"/>
                <a:gd name="T22" fmla="*/ 33 w 40"/>
                <a:gd name="T23" fmla="*/ 4 h 18"/>
                <a:gd name="T24" fmla="*/ 27 w 40"/>
                <a:gd name="T25" fmla="*/ 2 h 18"/>
                <a:gd name="T26" fmla="*/ 11 w 40"/>
                <a:gd name="T27" fmla="*/ 0 h 18"/>
                <a:gd name="T28" fmla="*/ 11 w 40"/>
                <a:gd name="T29" fmla="*/ 0 h 18"/>
                <a:gd name="T30" fmla="*/ 4 w 40"/>
                <a:gd name="T31" fmla="*/ 0 h 18"/>
                <a:gd name="T32" fmla="*/ 0 w 40"/>
                <a:gd name="T33" fmla="*/ 2 h 18"/>
                <a:gd name="T34" fmla="*/ 0 w 40"/>
                <a:gd name="T35" fmla="*/ 4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9" y="11"/>
                  </a:lnTo>
                  <a:lnTo>
                    <a:pt x="15" y="13"/>
                  </a:lnTo>
                  <a:lnTo>
                    <a:pt x="31" y="18"/>
                  </a:lnTo>
                  <a:lnTo>
                    <a:pt x="36" y="16"/>
                  </a:lnTo>
                  <a:lnTo>
                    <a:pt x="40" y="13"/>
                  </a:lnTo>
                  <a:lnTo>
                    <a:pt x="40" y="11"/>
                  </a:lnTo>
                  <a:lnTo>
                    <a:pt x="38" y="7"/>
                  </a:lnTo>
                  <a:lnTo>
                    <a:pt x="33" y="4"/>
                  </a:lnTo>
                  <a:lnTo>
                    <a:pt x="27" y="2"/>
                  </a:lnTo>
                  <a:lnTo>
                    <a:pt x="11" y="0"/>
                  </a:lnTo>
                  <a:lnTo>
                    <a:pt x="4"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0" name="Freeform 3187">
              <a:extLst>
                <a:ext uri="{FF2B5EF4-FFF2-40B4-BE49-F238E27FC236}">
                  <a16:creationId xmlns:a16="http://schemas.microsoft.com/office/drawing/2014/main" xmlns="" id="{12723DAC-F156-F74B-A8F1-01183FE09C8A}"/>
                </a:ext>
              </a:extLst>
            </p:cNvPr>
            <p:cNvSpPr>
              <a:spLocks/>
            </p:cNvSpPr>
            <p:nvPr/>
          </p:nvSpPr>
          <p:spPr bwMode="auto">
            <a:xfrm>
              <a:off x="3923" y="3019"/>
              <a:ext cx="40" cy="18"/>
            </a:xfrm>
            <a:custGeom>
              <a:avLst/>
              <a:gdLst>
                <a:gd name="T0" fmla="*/ 2 w 40"/>
                <a:gd name="T1" fmla="*/ 9 h 18"/>
                <a:gd name="T2" fmla="*/ 2 w 40"/>
                <a:gd name="T3" fmla="*/ 9 h 18"/>
                <a:gd name="T4" fmla="*/ 9 w 40"/>
                <a:gd name="T5" fmla="*/ 11 h 18"/>
                <a:gd name="T6" fmla="*/ 15 w 40"/>
                <a:gd name="T7" fmla="*/ 13 h 18"/>
                <a:gd name="T8" fmla="*/ 31 w 40"/>
                <a:gd name="T9" fmla="*/ 18 h 18"/>
                <a:gd name="T10" fmla="*/ 31 w 40"/>
                <a:gd name="T11" fmla="*/ 18 h 18"/>
                <a:gd name="T12" fmla="*/ 36 w 40"/>
                <a:gd name="T13" fmla="*/ 16 h 18"/>
                <a:gd name="T14" fmla="*/ 40 w 40"/>
                <a:gd name="T15" fmla="*/ 13 h 18"/>
                <a:gd name="T16" fmla="*/ 40 w 40"/>
                <a:gd name="T17" fmla="*/ 11 h 18"/>
                <a:gd name="T18" fmla="*/ 38 w 40"/>
                <a:gd name="T19" fmla="*/ 7 h 18"/>
                <a:gd name="T20" fmla="*/ 38 w 40"/>
                <a:gd name="T21" fmla="*/ 7 h 18"/>
                <a:gd name="T22" fmla="*/ 33 w 40"/>
                <a:gd name="T23" fmla="*/ 4 h 18"/>
                <a:gd name="T24" fmla="*/ 27 w 40"/>
                <a:gd name="T25" fmla="*/ 2 h 18"/>
                <a:gd name="T26" fmla="*/ 11 w 40"/>
                <a:gd name="T27" fmla="*/ 0 h 18"/>
                <a:gd name="T28" fmla="*/ 11 w 40"/>
                <a:gd name="T29" fmla="*/ 0 h 18"/>
                <a:gd name="T30" fmla="*/ 4 w 40"/>
                <a:gd name="T31" fmla="*/ 0 h 18"/>
                <a:gd name="T32" fmla="*/ 0 w 40"/>
                <a:gd name="T33" fmla="*/ 2 h 18"/>
                <a:gd name="T34" fmla="*/ 0 w 40"/>
                <a:gd name="T35" fmla="*/ 4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9" y="11"/>
                  </a:lnTo>
                  <a:lnTo>
                    <a:pt x="15" y="13"/>
                  </a:lnTo>
                  <a:lnTo>
                    <a:pt x="31" y="18"/>
                  </a:lnTo>
                  <a:lnTo>
                    <a:pt x="36" y="16"/>
                  </a:lnTo>
                  <a:lnTo>
                    <a:pt x="40" y="13"/>
                  </a:lnTo>
                  <a:lnTo>
                    <a:pt x="40" y="11"/>
                  </a:lnTo>
                  <a:lnTo>
                    <a:pt x="38" y="7"/>
                  </a:lnTo>
                  <a:lnTo>
                    <a:pt x="33" y="4"/>
                  </a:lnTo>
                  <a:lnTo>
                    <a:pt x="27" y="2"/>
                  </a:lnTo>
                  <a:lnTo>
                    <a:pt x="11" y="0"/>
                  </a:lnTo>
                  <a:lnTo>
                    <a:pt x="4"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1" name="Freeform 3188">
              <a:extLst>
                <a:ext uri="{FF2B5EF4-FFF2-40B4-BE49-F238E27FC236}">
                  <a16:creationId xmlns:a16="http://schemas.microsoft.com/office/drawing/2014/main" xmlns="" id="{C609CDE5-CB60-BF4E-8EEA-338C1299E06A}"/>
                </a:ext>
              </a:extLst>
            </p:cNvPr>
            <p:cNvSpPr>
              <a:spLocks/>
            </p:cNvSpPr>
            <p:nvPr/>
          </p:nvSpPr>
          <p:spPr bwMode="auto">
            <a:xfrm>
              <a:off x="3889" y="3019"/>
              <a:ext cx="38" cy="18"/>
            </a:xfrm>
            <a:custGeom>
              <a:avLst/>
              <a:gdLst>
                <a:gd name="T0" fmla="*/ 2 w 38"/>
                <a:gd name="T1" fmla="*/ 9 h 18"/>
                <a:gd name="T2" fmla="*/ 2 w 38"/>
                <a:gd name="T3" fmla="*/ 9 h 18"/>
                <a:gd name="T4" fmla="*/ 7 w 38"/>
                <a:gd name="T5" fmla="*/ 11 h 18"/>
                <a:gd name="T6" fmla="*/ 13 w 38"/>
                <a:gd name="T7" fmla="*/ 16 h 18"/>
                <a:gd name="T8" fmla="*/ 29 w 38"/>
                <a:gd name="T9" fmla="*/ 18 h 18"/>
                <a:gd name="T10" fmla="*/ 29 w 38"/>
                <a:gd name="T11" fmla="*/ 18 h 18"/>
                <a:gd name="T12" fmla="*/ 36 w 38"/>
                <a:gd name="T13" fmla="*/ 16 h 18"/>
                <a:gd name="T14" fmla="*/ 38 w 38"/>
                <a:gd name="T15" fmla="*/ 13 h 18"/>
                <a:gd name="T16" fmla="*/ 38 w 38"/>
                <a:gd name="T17" fmla="*/ 11 h 18"/>
                <a:gd name="T18" fmla="*/ 36 w 38"/>
                <a:gd name="T19" fmla="*/ 9 h 18"/>
                <a:gd name="T20" fmla="*/ 36 w 38"/>
                <a:gd name="T21" fmla="*/ 9 h 18"/>
                <a:gd name="T22" fmla="*/ 31 w 38"/>
                <a:gd name="T23" fmla="*/ 4 h 18"/>
                <a:gd name="T24" fmla="*/ 25 w 38"/>
                <a:gd name="T25" fmla="*/ 2 h 18"/>
                <a:gd name="T26" fmla="*/ 9 w 38"/>
                <a:gd name="T27" fmla="*/ 0 h 18"/>
                <a:gd name="T28" fmla="*/ 9 w 38"/>
                <a:gd name="T29" fmla="*/ 0 h 18"/>
                <a:gd name="T30" fmla="*/ 4 w 38"/>
                <a:gd name="T31" fmla="*/ 0 h 18"/>
                <a:gd name="T32" fmla="*/ 0 w 38"/>
                <a:gd name="T33" fmla="*/ 2 h 18"/>
                <a:gd name="T34" fmla="*/ 0 w 38"/>
                <a:gd name="T35" fmla="*/ 4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7" y="11"/>
                  </a:lnTo>
                  <a:lnTo>
                    <a:pt x="13" y="16"/>
                  </a:lnTo>
                  <a:lnTo>
                    <a:pt x="29" y="18"/>
                  </a:lnTo>
                  <a:lnTo>
                    <a:pt x="36" y="16"/>
                  </a:lnTo>
                  <a:lnTo>
                    <a:pt x="38" y="13"/>
                  </a:lnTo>
                  <a:lnTo>
                    <a:pt x="38" y="11"/>
                  </a:lnTo>
                  <a:lnTo>
                    <a:pt x="36" y="9"/>
                  </a:lnTo>
                  <a:lnTo>
                    <a:pt x="31" y="4"/>
                  </a:lnTo>
                  <a:lnTo>
                    <a:pt x="25" y="2"/>
                  </a:lnTo>
                  <a:lnTo>
                    <a:pt x="9" y="0"/>
                  </a:lnTo>
                  <a:lnTo>
                    <a:pt x="4"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2" name="Freeform 3189">
              <a:extLst>
                <a:ext uri="{FF2B5EF4-FFF2-40B4-BE49-F238E27FC236}">
                  <a16:creationId xmlns:a16="http://schemas.microsoft.com/office/drawing/2014/main" xmlns="" id="{9FAAE4FE-3038-D141-98A3-D173D732CDBE}"/>
                </a:ext>
              </a:extLst>
            </p:cNvPr>
            <p:cNvSpPr>
              <a:spLocks/>
            </p:cNvSpPr>
            <p:nvPr/>
          </p:nvSpPr>
          <p:spPr bwMode="auto">
            <a:xfrm>
              <a:off x="3889" y="3019"/>
              <a:ext cx="38" cy="18"/>
            </a:xfrm>
            <a:custGeom>
              <a:avLst/>
              <a:gdLst>
                <a:gd name="T0" fmla="*/ 2 w 38"/>
                <a:gd name="T1" fmla="*/ 9 h 18"/>
                <a:gd name="T2" fmla="*/ 2 w 38"/>
                <a:gd name="T3" fmla="*/ 9 h 18"/>
                <a:gd name="T4" fmla="*/ 7 w 38"/>
                <a:gd name="T5" fmla="*/ 11 h 18"/>
                <a:gd name="T6" fmla="*/ 13 w 38"/>
                <a:gd name="T7" fmla="*/ 16 h 18"/>
                <a:gd name="T8" fmla="*/ 29 w 38"/>
                <a:gd name="T9" fmla="*/ 18 h 18"/>
                <a:gd name="T10" fmla="*/ 29 w 38"/>
                <a:gd name="T11" fmla="*/ 18 h 18"/>
                <a:gd name="T12" fmla="*/ 36 w 38"/>
                <a:gd name="T13" fmla="*/ 16 h 18"/>
                <a:gd name="T14" fmla="*/ 38 w 38"/>
                <a:gd name="T15" fmla="*/ 13 h 18"/>
                <a:gd name="T16" fmla="*/ 38 w 38"/>
                <a:gd name="T17" fmla="*/ 11 h 18"/>
                <a:gd name="T18" fmla="*/ 36 w 38"/>
                <a:gd name="T19" fmla="*/ 9 h 18"/>
                <a:gd name="T20" fmla="*/ 36 w 38"/>
                <a:gd name="T21" fmla="*/ 9 h 18"/>
                <a:gd name="T22" fmla="*/ 31 w 38"/>
                <a:gd name="T23" fmla="*/ 4 h 18"/>
                <a:gd name="T24" fmla="*/ 25 w 38"/>
                <a:gd name="T25" fmla="*/ 2 h 18"/>
                <a:gd name="T26" fmla="*/ 9 w 38"/>
                <a:gd name="T27" fmla="*/ 0 h 18"/>
                <a:gd name="T28" fmla="*/ 9 w 38"/>
                <a:gd name="T29" fmla="*/ 0 h 18"/>
                <a:gd name="T30" fmla="*/ 4 w 38"/>
                <a:gd name="T31" fmla="*/ 0 h 18"/>
                <a:gd name="T32" fmla="*/ 0 w 38"/>
                <a:gd name="T33" fmla="*/ 2 h 18"/>
                <a:gd name="T34" fmla="*/ 0 w 38"/>
                <a:gd name="T35" fmla="*/ 4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7" y="11"/>
                  </a:lnTo>
                  <a:lnTo>
                    <a:pt x="13" y="16"/>
                  </a:lnTo>
                  <a:lnTo>
                    <a:pt x="29" y="18"/>
                  </a:lnTo>
                  <a:lnTo>
                    <a:pt x="36" y="16"/>
                  </a:lnTo>
                  <a:lnTo>
                    <a:pt x="38" y="13"/>
                  </a:lnTo>
                  <a:lnTo>
                    <a:pt x="38" y="11"/>
                  </a:lnTo>
                  <a:lnTo>
                    <a:pt x="36" y="9"/>
                  </a:lnTo>
                  <a:lnTo>
                    <a:pt x="31" y="4"/>
                  </a:lnTo>
                  <a:lnTo>
                    <a:pt x="25" y="2"/>
                  </a:lnTo>
                  <a:lnTo>
                    <a:pt x="9" y="0"/>
                  </a:lnTo>
                  <a:lnTo>
                    <a:pt x="4"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3" name="Freeform 3190">
              <a:extLst>
                <a:ext uri="{FF2B5EF4-FFF2-40B4-BE49-F238E27FC236}">
                  <a16:creationId xmlns:a16="http://schemas.microsoft.com/office/drawing/2014/main" xmlns="" id="{07CAD69C-FBAC-744A-88E1-C08EC9A6215B}"/>
                </a:ext>
              </a:extLst>
            </p:cNvPr>
            <p:cNvSpPr>
              <a:spLocks/>
            </p:cNvSpPr>
            <p:nvPr/>
          </p:nvSpPr>
          <p:spPr bwMode="auto">
            <a:xfrm>
              <a:off x="3855" y="3019"/>
              <a:ext cx="38" cy="18"/>
            </a:xfrm>
            <a:custGeom>
              <a:avLst/>
              <a:gdLst>
                <a:gd name="T0" fmla="*/ 2 w 38"/>
                <a:gd name="T1" fmla="*/ 9 h 18"/>
                <a:gd name="T2" fmla="*/ 2 w 38"/>
                <a:gd name="T3" fmla="*/ 9 h 18"/>
                <a:gd name="T4" fmla="*/ 9 w 38"/>
                <a:gd name="T5" fmla="*/ 11 h 18"/>
                <a:gd name="T6" fmla="*/ 16 w 38"/>
                <a:gd name="T7" fmla="*/ 16 h 18"/>
                <a:gd name="T8" fmla="*/ 29 w 38"/>
                <a:gd name="T9" fmla="*/ 18 h 18"/>
                <a:gd name="T10" fmla="*/ 29 w 38"/>
                <a:gd name="T11" fmla="*/ 18 h 18"/>
                <a:gd name="T12" fmla="*/ 36 w 38"/>
                <a:gd name="T13" fmla="*/ 16 h 18"/>
                <a:gd name="T14" fmla="*/ 38 w 38"/>
                <a:gd name="T15" fmla="*/ 16 h 18"/>
                <a:gd name="T16" fmla="*/ 38 w 38"/>
                <a:gd name="T17" fmla="*/ 11 h 18"/>
                <a:gd name="T18" fmla="*/ 36 w 38"/>
                <a:gd name="T19" fmla="*/ 9 h 18"/>
                <a:gd name="T20" fmla="*/ 36 w 38"/>
                <a:gd name="T21" fmla="*/ 9 h 18"/>
                <a:gd name="T22" fmla="*/ 32 w 38"/>
                <a:gd name="T23" fmla="*/ 4 h 18"/>
                <a:gd name="T24" fmla="*/ 25 w 38"/>
                <a:gd name="T25" fmla="*/ 2 h 18"/>
                <a:gd name="T26" fmla="*/ 9 w 38"/>
                <a:gd name="T27" fmla="*/ 0 h 18"/>
                <a:gd name="T28" fmla="*/ 9 w 38"/>
                <a:gd name="T29" fmla="*/ 0 h 18"/>
                <a:gd name="T30" fmla="*/ 5 w 38"/>
                <a:gd name="T31" fmla="*/ 0 h 18"/>
                <a:gd name="T32" fmla="*/ 2 w 38"/>
                <a:gd name="T33" fmla="*/ 2 h 18"/>
                <a:gd name="T34" fmla="*/ 0 w 38"/>
                <a:gd name="T35" fmla="*/ 4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9" y="11"/>
                  </a:lnTo>
                  <a:lnTo>
                    <a:pt x="16" y="16"/>
                  </a:lnTo>
                  <a:lnTo>
                    <a:pt x="29" y="18"/>
                  </a:lnTo>
                  <a:lnTo>
                    <a:pt x="36" y="16"/>
                  </a:lnTo>
                  <a:lnTo>
                    <a:pt x="38" y="16"/>
                  </a:lnTo>
                  <a:lnTo>
                    <a:pt x="38" y="11"/>
                  </a:lnTo>
                  <a:lnTo>
                    <a:pt x="36" y="9"/>
                  </a:lnTo>
                  <a:lnTo>
                    <a:pt x="32" y="4"/>
                  </a:lnTo>
                  <a:lnTo>
                    <a:pt x="25" y="2"/>
                  </a:lnTo>
                  <a:lnTo>
                    <a:pt x="9" y="0"/>
                  </a:lnTo>
                  <a:lnTo>
                    <a:pt x="5"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4" name="Freeform 3191">
              <a:extLst>
                <a:ext uri="{FF2B5EF4-FFF2-40B4-BE49-F238E27FC236}">
                  <a16:creationId xmlns:a16="http://schemas.microsoft.com/office/drawing/2014/main" xmlns="" id="{540EC7CD-F437-2E42-9A5E-677AAA1A3612}"/>
                </a:ext>
              </a:extLst>
            </p:cNvPr>
            <p:cNvSpPr>
              <a:spLocks/>
            </p:cNvSpPr>
            <p:nvPr/>
          </p:nvSpPr>
          <p:spPr bwMode="auto">
            <a:xfrm>
              <a:off x="3855" y="3019"/>
              <a:ext cx="38" cy="18"/>
            </a:xfrm>
            <a:custGeom>
              <a:avLst/>
              <a:gdLst>
                <a:gd name="T0" fmla="*/ 2 w 38"/>
                <a:gd name="T1" fmla="*/ 9 h 18"/>
                <a:gd name="T2" fmla="*/ 2 w 38"/>
                <a:gd name="T3" fmla="*/ 9 h 18"/>
                <a:gd name="T4" fmla="*/ 9 w 38"/>
                <a:gd name="T5" fmla="*/ 11 h 18"/>
                <a:gd name="T6" fmla="*/ 16 w 38"/>
                <a:gd name="T7" fmla="*/ 16 h 18"/>
                <a:gd name="T8" fmla="*/ 29 w 38"/>
                <a:gd name="T9" fmla="*/ 18 h 18"/>
                <a:gd name="T10" fmla="*/ 29 w 38"/>
                <a:gd name="T11" fmla="*/ 18 h 18"/>
                <a:gd name="T12" fmla="*/ 36 w 38"/>
                <a:gd name="T13" fmla="*/ 16 h 18"/>
                <a:gd name="T14" fmla="*/ 38 w 38"/>
                <a:gd name="T15" fmla="*/ 16 h 18"/>
                <a:gd name="T16" fmla="*/ 38 w 38"/>
                <a:gd name="T17" fmla="*/ 11 h 18"/>
                <a:gd name="T18" fmla="*/ 36 w 38"/>
                <a:gd name="T19" fmla="*/ 9 h 18"/>
                <a:gd name="T20" fmla="*/ 36 w 38"/>
                <a:gd name="T21" fmla="*/ 9 h 18"/>
                <a:gd name="T22" fmla="*/ 32 w 38"/>
                <a:gd name="T23" fmla="*/ 4 h 18"/>
                <a:gd name="T24" fmla="*/ 25 w 38"/>
                <a:gd name="T25" fmla="*/ 2 h 18"/>
                <a:gd name="T26" fmla="*/ 9 w 38"/>
                <a:gd name="T27" fmla="*/ 0 h 18"/>
                <a:gd name="T28" fmla="*/ 9 w 38"/>
                <a:gd name="T29" fmla="*/ 0 h 18"/>
                <a:gd name="T30" fmla="*/ 5 w 38"/>
                <a:gd name="T31" fmla="*/ 0 h 18"/>
                <a:gd name="T32" fmla="*/ 2 w 38"/>
                <a:gd name="T33" fmla="*/ 2 h 18"/>
                <a:gd name="T34" fmla="*/ 0 w 38"/>
                <a:gd name="T35" fmla="*/ 4 h 18"/>
                <a:gd name="T36" fmla="*/ 2 w 3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18">
                  <a:moveTo>
                    <a:pt x="2" y="9"/>
                  </a:moveTo>
                  <a:lnTo>
                    <a:pt x="2" y="9"/>
                  </a:lnTo>
                  <a:lnTo>
                    <a:pt x="9" y="11"/>
                  </a:lnTo>
                  <a:lnTo>
                    <a:pt x="16" y="16"/>
                  </a:lnTo>
                  <a:lnTo>
                    <a:pt x="29" y="18"/>
                  </a:lnTo>
                  <a:lnTo>
                    <a:pt x="36" y="16"/>
                  </a:lnTo>
                  <a:lnTo>
                    <a:pt x="38" y="16"/>
                  </a:lnTo>
                  <a:lnTo>
                    <a:pt x="38" y="11"/>
                  </a:lnTo>
                  <a:lnTo>
                    <a:pt x="36" y="9"/>
                  </a:lnTo>
                  <a:lnTo>
                    <a:pt x="32" y="4"/>
                  </a:lnTo>
                  <a:lnTo>
                    <a:pt x="25" y="2"/>
                  </a:lnTo>
                  <a:lnTo>
                    <a:pt x="9" y="0"/>
                  </a:lnTo>
                  <a:lnTo>
                    <a:pt x="5"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5" name="Freeform 3192">
              <a:extLst>
                <a:ext uri="{FF2B5EF4-FFF2-40B4-BE49-F238E27FC236}">
                  <a16:creationId xmlns:a16="http://schemas.microsoft.com/office/drawing/2014/main" xmlns="" id="{7C64ECFC-9D2B-1146-A400-93BC7EA68442}"/>
                </a:ext>
              </a:extLst>
            </p:cNvPr>
            <p:cNvSpPr>
              <a:spLocks/>
            </p:cNvSpPr>
            <p:nvPr/>
          </p:nvSpPr>
          <p:spPr bwMode="auto">
            <a:xfrm>
              <a:off x="3823" y="3019"/>
              <a:ext cx="37" cy="18"/>
            </a:xfrm>
            <a:custGeom>
              <a:avLst/>
              <a:gdLst>
                <a:gd name="T0" fmla="*/ 3 w 37"/>
                <a:gd name="T1" fmla="*/ 9 h 18"/>
                <a:gd name="T2" fmla="*/ 3 w 37"/>
                <a:gd name="T3" fmla="*/ 9 h 18"/>
                <a:gd name="T4" fmla="*/ 7 w 37"/>
                <a:gd name="T5" fmla="*/ 13 h 18"/>
                <a:gd name="T6" fmla="*/ 14 w 37"/>
                <a:gd name="T7" fmla="*/ 16 h 18"/>
                <a:gd name="T8" fmla="*/ 28 w 37"/>
                <a:gd name="T9" fmla="*/ 18 h 18"/>
                <a:gd name="T10" fmla="*/ 28 w 37"/>
                <a:gd name="T11" fmla="*/ 18 h 18"/>
                <a:gd name="T12" fmla="*/ 34 w 37"/>
                <a:gd name="T13" fmla="*/ 18 h 18"/>
                <a:gd name="T14" fmla="*/ 37 w 37"/>
                <a:gd name="T15" fmla="*/ 16 h 18"/>
                <a:gd name="T16" fmla="*/ 37 w 37"/>
                <a:gd name="T17" fmla="*/ 11 h 18"/>
                <a:gd name="T18" fmla="*/ 34 w 37"/>
                <a:gd name="T19" fmla="*/ 9 h 18"/>
                <a:gd name="T20" fmla="*/ 34 w 37"/>
                <a:gd name="T21" fmla="*/ 9 h 18"/>
                <a:gd name="T22" fmla="*/ 30 w 37"/>
                <a:gd name="T23" fmla="*/ 4 h 18"/>
                <a:gd name="T24" fmla="*/ 23 w 37"/>
                <a:gd name="T25" fmla="*/ 2 h 18"/>
                <a:gd name="T26" fmla="*/ 10 w 37"/>
                <a:gd name="T27" fmla="*/ 0 h 18"/>
                <a:gd name="T28" fmla="*/ 10 w 37"/>
                <a:gd name="T29" fmla="*/ 0 h 18"/>
                <a:gd name="T30" fmla="*/ 5 w 37"/>
                <a:gd name="T31" fmla="*/ 0 h 18"/>
                <a:gd name="T32" fmla="*/ 0 w 37"/>
                <a:gd name="T33" fmla="*/ 2 h 18"/>
                <a:gd name="T34" fmla="*/ 0 w 37"/>
                <a:gd name="T35" fmla="*/ 4 h 18"/>
                <a:gd name="T36" fmla="*/ 3 w 3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 h="18">
                  <a:moveTo>
                    <a:pt x="3" y="9"/>
                  </a:moveTo>
                  <a:lnTo>
                    <a:pt x="3" y="9"/>
                  </a:lnTo>
                  <a:lnTo>
                    <a:pt x="7" y="13"/>
                  </a:lnTo>
                  <a:lnTo>
                    <a:pt x="14" y="16"/>
                  </a:lnTo>
                  <a:lnTo>
                    <a:pt x="28" y="18"/>
                  </a:lnTo>
                  <a:lnTo>
                    <a:pt x="34" y="18"/>
                  </a:lnTo>
                  <a:lnTo>
                    <a:pt x="37" y="16"/>
                  </a:lnTo>
                  <a:lnTo>
                    <a:pt x="37" y="11"/>
                  </a:lnTo>
                  <a:lnTo>
                    <a:pt x="34" y="9"/>
                  </a:lnTo>
                  <a:lnTo>
                    <a:pt x="30" y="4"/>
                  </a:lnTo>
                  <a:lnTo>
                    <a:pt x="23" y="2"/>
                  </a:lnTo>
                  <a:lnTo>
                    <a:pt x="10" y="0"/>
                  </a:lnTo>
                  <a:lnTo>
                    <a:pt x="5"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6" name="Freeform 3193">
              <a:extLst>
                <a:ext uri="{FF2B5EF4-FFF2-40B4-BE49-F238E27FC236}">
                  <a16:creationId xmlns:a16="http://schemas.microsoft.com/office/drawing/2014/main" xmlns="" id="{5E4E71BA-05F3-0A44-9DE3-FF76259BF23A}"/>
                </a:ext>
              </a:extLst>
            </p:cNvPr>
            <p:cNvSpPr>
              <a:spLocks/>
            </p:cNvSpPr>
            <p:nvPr/>
          </p:nvSpPr>
          <p:spPr bwMode="auto">
            <a:xfrm>
              <a:off x="3823" y="3019"/>
              <a:ext cx="37" cy="18"/>
            </a:xfrm>
            <a:custGeom>
              <a:avLst/>
              <a:gdLst>
                <a:gd name="T0" fmla="*/ 3 w 37"/>
                <a:gd name="T1" fmla="*/ 9 h 18"/>
                <a:gd name="T2" fmla="*/ 3 w 37"/>
                <a:gd name="T3" fmla="*/ 9 h 18"/>
                <a:gd name="T4" fmla="*/ 7 w 37"/>
                <a:gd name="T5" fmla="*/ 13 h 18"/>
                <a:gd name="T6" fmla="*/ 14 w 37"/>
                <a:gd name="T7" fmla="*/ 16 h 18"/>
                <a:gd name="T8" fmla="*/ 28 w 37"/>
                <a:gd name="T9" fmla="*/ 18 h 18"/>
                <a:gd name="T10" fmla="*/ 28 w 37"/>
                <a:gd name="T11" fmla="*/ 18 h 18"/>
                <a:gd name="T12" fmla="*/ 34 w 37"/>
                <a:gd name="T13" fmla="*/ 18 h 18"/>
                <a:gd name="T14" fmla="*/ 37 w 37"/>
                <a:gd name="T15" fmla="*/ 16 h 18"/>
                <a:gd name="T16" fmla="*/ 37 w 37"/>
                <a:gd name="T17" fmla="*/ 11 h 18"/>
                <a:gd name="T18" fmla="*/ 34 w 37"/>
                <a:gd name="T19" fmla="*/ 9 h 18"/>
                <a:gd name="T20" fmla="*/ 34 w 37"/>
                <a:gd name="T21" fmla="*/ 9 h 18"/>
                <a:gd name="T22" fmla="*/ 30 w 37"/>
                <a:gd name="T23" fmla="*/ 4 h 18"/>
                <a:gd name="T24" fmla="*/ 23 w 37"/>
                <a:gd name="T25" fmla="*/ 2 h 18"/>
                <a:gd name="T26" fmla="*/ 10 w 37"/>
                <a:gd name="T27" fmla="*/ 0 h 18"/>
                <a:gd name="T28" fmla="*/ 10 w 37"/>
                <a:gd name="T29" fmla="*/ 0 h 18"/>
                <a:gd name="T30" fmla="*/ 5 w 37"/>
                <a:gd name="T31" fmla="*/ 0 h 18"/>
                <a:gd name="T32" fmla="*/ 0 w 37"/>
                <a:gd name="T33" fmla="*/ 2 h 18"/>
                <a:gd name="T34" fmla="*/ 0 w 37"/>
                <a:gd name="T35" fmla="*/ 4 h 18"/>
                <a:gd name="T36" fmla="*/ 3 w 3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 h="18">
                  <a:moveTo>
                    <a:pt x="3" y="9"/>
                  </a:moveTo>
                  <a:lnTo>
                    <a:pt x="3" y="9"/>
                  </a:lnTo>
                  <a:lnTo>
                    <a:pt x="7" y="13"/>
                  </a:lnTo>
                  <a:lnTo>
                    <a:pt x="14" y="16"/>
                  </a:lnTo>
                  <a:lnTo>
                    <a:pt x="28" y="18"/>
                  </a:lnTo>
                  <a:lnTo>
                    <a:pt x="34" y="18"/>
                  </a:lnTo>
                  <a:lnTo>
                    <a:pt x="37" y="16"/>
                  </a:lnTo>
                  <a:lnTo>
                    <a:pt x="37" y="11"/>
                  </a:lnTo>
                  <a:lnTo>
                    <a:pt x="34" y="9"/>
                  </a:lnTo>
                  <a:lnTo>
                    <a:pt x="30" y="4"/>
                  </a:lnTo>
                  <a:lnTo>
                    <a:pt x="23" y="2"/>
                  </a:lnTo>
                  <a:lnTo>
                    <a:pt x="10" y="0"/>
                  </a:lnTo>
                  <a:lnTo>
                    <a:pt x="5"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7" name="Freeform 3194">
              <a:extLst>
                <a:ext uri="{FF2B5EF4-FFF2-40B4-BE49-F238E27FC236}">
                  <a16:creationId xmlns:a16="http://schemas.microsoft.com/office/drawing/2014/main" xmlns="" id="{C781D2F6-C882-E149-B630-8DDEFE06FBC3}"/>
                </a:ext>
              </a:extLst>
            </p:cNvPr>
            <p:cNvSpPr>
              <a:spLocks/>
            </p:cNvSpPr>
            <p:nvPr/>
          </p:nvSpPr>
          <p:spPr bwMode="auto">
            <a:xfrm>
              <a:off x="3792" y="3019"/>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4 w 36"/>
                <a:gd name="T11" fmla="*/ 18 h 18"/>
                <a:gd name="T12" fmla="*/ 36 w 36"/>
                <a:gd name="T13" fmla="*/ 16 h 18"/>
                <a:gd name="T14" fmla="*/ 36 w 36"/>
                <a:gd name="T15" fmla="*/ 13 h 18"/>
                <a:gd name="T16" fmla="*/ 34 w 36"/>
                <a:gd name="T17" fmla="*/ 9 h 18"/>
                <a:gd name="T18" fmla="*/ 34 w 36"/>
                <a:gd name="T19" fmla="*/ 9 h 18"/>
                <a:gd name="T20" fmla="*/ 22 w 36"/>
                <a:gd name="T21" fmla="*/ 2 h 18"/>
                <a:gd name="T22" fmla="*/ 9 w 36"/>
                <a:gd name="T23" fmla="*/ 0 h 18"/>
                <a:gd name="T24" fmla="*/ 9 w 36"/>
                <a:gd name="T25" fmla="*/ 0 h 18"/>
                <a:gd name="T26" fmla="*/ 4 w 36"/>
                <a:gd name="T27" fmla="*/ 0 h 18"/>
                <a:gd name="T28" fmla="*/ 0 w 36"/>
                <a:gd name="T29" fmla="*/ 2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4" y="18"/>
                  </a:lnTo>
                  <a:lnTo>
                    <a:pt x="36" y="16"/>
                  </a:lnTo>
                  <a:lnTo>
                    <a:pt x="36" y="13"/>
                  </a:lnTo>
                  <a:lnTo>
                    <a:pt x="34" y="9"/>
                  </a:lnTo>
                  <a:lnTo>
                    <a:pt x="22" y="2"/>
                  </a:lnTo>
                  <a:lnTo>
                    <a:pt x="9" y="0"/>
                  </a:lnTo>
                  <a:lnTo>
                    <a:pt x="4"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8" name="Freeform 3195">
              <a:extLst>
                <a:ext uri="{FF2B5EF4-FFF2-40B4-BE49-F238E27FC236}">
                  <a16:creationId xmlns:a16="http://schemas.microsoft.com/office/drawing/2014/main" xmlns="" id="{713C899E-FAFE-F44A-A358-725E04D1A711}"/>
                </a:ext>
              </a:extLst>
            </p:cNvPr>
            <p:cNvSpPr>
              <a:spLocks/>
            </p:cNvSpPr>
            <p:nvPr/>
          </p:nvSpPr>
          <p:spPr bwMode="auto">
            <a:xfrm>
              <a:off x="3792" y="3019"/>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4 w 36"/>
                <a:gd name="T11" fmla="*/ 18 h 18"/>
                <a:gd name="T12" fmla="*/ 36 w 36"/>
                <a:gd name="T13" fmla="*/ 16 h 18"/>
                <a:gd name="T14" fmla="*/ 36 w 36"/>
                <a:gd name="T15" fmla="*/ 13 h 18"/>
                <a:gd name="T16" fmla="*/ 34 w 36"/>
                <a:gd name="T17" fmla="*/ 9 h 18"/>
                <a:gd name="T18" fmla="*/ 34 w 36"/>
                <a:gd name="T19" fmla="*/ 9 h 18"/>
                <a:gd name="T20" fmla="*/ 22 w 36"/>
                <a:gd name="T21" fmla="*/ 2 h 18"/>
                <a:gd name="T22" fmla="*/ 9 w 36"/>
                <a:gd name="T23" fmla="*/ 0 h 18"/>
                <a:gd name="T24" fmla="*/ 9 w 36"/>
                <a:gd name="T25" fmla="*/ 0 h 18"/>
                <a:gd name="T26" fmla="*/ 4 w 36"/>
                <a:gd name="T27" fmla="*/ 0 h 18"/>
                <a:gd name="T28" fmla="*/ 0 w 36"/>
                <a:gd name="T29" fmla="*/ 2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4" y="18"/>
                  </a:lnTo>
                  <a:lnTo>
                    <a:pt x="36" y="16"/>
                  </a:lnTo>
                  <a:lnTo>
                    <a:pt x="36" y="13"/>
                  </a:lnTo>
                  <a:lnTo>
                    <a:pt x="34" y="9"/>
                  </a:lnTo>
                  <a:lnTo>
                    <a:pt x="22" y="2"/>
                  </a:lnTo>
                  <a:lnTo>
                    <a:pt x="9" y="0"/>
                  </a:lnTo>
                  <a:lnTo>
                    <a:pt x="4"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79" name="Freeform 3196">
              <a:extLst>
                <a:ext uri="{FF2B5EF4-FFF2-40B4-BE49-F238E27FC236}">
                  <a16:creationId xmlns:a16="http://schemas.microsoft.com/office/drawing/2014/main" xmlns="" id="{8D532BFD-6052-DF47-B5F7-8C2D59A6AC54}"/>
                </a:ext>
              </a:extLst>
            </p:cNvPr>
            <p:cNvSpPr>
              <a:spLocks/>
            </p:cNvSpPr>
            <p:nvPr/>
          </p:nvSpPr>
          <p:spPr bwMode="auto">
            <a:xfrm>
              <a:off x="3763" y="3019"/>
              <a:ext cx="33" cy="18"/>
            </a:xfrm>
            <a:custGeom>
              <a:avLst/>
              <a:gdLst>
                <a:gd name="T0" fmla="*/ 2 w 33"/>
                <a:gd name="T1" fmla="*/ 9 h 18"/>
                <a:gd name="T2" fmla="*/ 2 w 33"/>
                <a:gd name="T3" fmla="*/ 9 h 18"/>
                <a:gd name="T4" fmla="*/ 13 w 33"/>
                <a:gd name="T5" fmla="*/ 16 h 18"/>
                <a:gd name="T6" fmla="*/ 27 w 33"/>
                <a:gd name="T7" fmla="*/ 18 h 18"/>
                <a:gd name="T8" fmla="*/ 27 w 33"/>
                <a:gd name="T9" fmla="*/ 18 h 18"/>
                <a:gd name="T10" fmla="*/ 31 w 33"/>
                <a:gd name="T11" fmla="*/ 18 h 18"/>
                <a:gd name="T12" fmla="*/ 33 w 33"/>
                <a:gd name="T13" fmla="*/ 16 h 18"/>
                <a:gd name="T14" fmla="*/ 33 w 33"/>
                <a:gd name="T15" fmla="*/ 13 h 18"/>
                <a:gd name="T16" fmla="*/ 31 w 33"/>
                <a:gd name="T17" fmla="*/ 9 h 18"/>
                <a:gd name="T18" fmla="*/ 31 w 33"/>
                <a:gd name="T19" fmla="*/ 9 h 18"/>
                <a:gd name="T20" fmla="*/ 20 w 33"/>
                <a:gd name="T21" fmla="*/ 2 h 18"/>
                <a:gd name="T22" fmla="*/ 9 w 33"/>
                <a:gd name="T23" fmla="*/ 0 h 18"/>
                <a:gd name="T24" fmla="*/ 9 w 33"/>
                <a:gd name="T25" fmla="*/ 0 h 18"/>
                <a:gd name="T26" fmla="*/ 2 w 33"/>
                <a:gd name="T27" fmla="*/ 2 h 18"/>
                <a:gd name="T28" fmla="*/ 0 w 33"/>
                <a:gd name="T29" fmla="*/ 2 h 18"/>
                <a:gd name="T30" fmla="*/ 0 w 33"/>
                <a:gd name="T31" fmla="*/ 7 h 18"/>
                <a:gd name="T32" fmla="*/ 2 w 3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2" y="9"/>
                  </a:moveTo>
                  <a:lnTo>
                    <a:pt x="2" y="9"/>
                  </a:lnTo>
                  <a:lnTo>
                    <a:pt x="13" y="16"/>
                  </a:lnTo>
                  <a:lnTo>
                    <a:pt x="27" y="18"/>
                  </a:lnTo>
                  <a:lnTo>
                    <a:pt x="31" y="18"/>
                  </a:lnTo>
                  <a:lnTo>
                    <a:pt x="33" y="16"/>
                  </a:lnTo>
                  <a:lnTo>
                    <a:pt x="33" y="13"/>
                  </a:lnTo>
                  <a:lnTo>
                    <a:pt x="31" y="9"/>
                  </a:lnTo>
                  <a:lnTo>
                    <a:pt x="20" y="2"/>
                  </a:lnTo>
                  <a:lnTo>
                    <a:pt x="9" y="0"/>
                  </a:lnTo>
                  <a:lnTo>
                    <a:pt x="2"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0" name="Freeform 3197">
              <a:extLst>
                <a:ext uri="{FF2B5EF4-FFF2-40B4-BE49-F238E27FC236}">
                  <a16:creationId xmlns:a16="http://schemas.microsoft.com/office/drawing/2014/main" xmlns="" id="{190D4279-0B53-B942-A8FB-C7CD80E3132F}"/>
                </a:ext>
              </a:extLst>
            </p:cNvPr>
            <p:cNvSpPr>
              <a:spLocks/>
            </p:cNvSpPr>
            <p:nvPr/>
          </p:nvSpPr>
          <p:spPr bwMode="auto">
            <a:xfrm>
              <a:off x="3763" y="3019"/>
              <a:ext cx="33" cy="18"/>
            </a:xfrm>
            <a:custGeom>
              <a:avLst/>
              <a:gdLst>
                <a:gd name="T0" fmla="*/ 2 w 33"/>
                <a:gd name="T1" fmla="*/ 9 h 18"/>
                <a:gd name="T2" fmla="*/ 2 w 33"/>
                <a:gd name="T3" fmla="*/ 9 h 18"/>
                <a:gd name="T4" fmla="*/ 13 w 33"/>
                <a:gd name="T5" fmla="*/ 16 h 18"/>
                <a:gd name="T6" fmla="*/ 27 w 33"/>
                <a:gd name="T7" fmla="*/ 18 h 18"/>
                <a:gd name="T8" fmla="*/ 27 w 33"/>
                <a:gd name="T9" fmla="*/ 18 h 18"/>
                <a:gd name="T10" fmla="*/ 31 w 33"/>
                <a:gd name="T11" fmla="*/ 18 h 18"/>
                <a:gd name="T12" fmla="*/ 33 w 33"/>
                <a:gd name="T13" fmla="*/ 16 h 18"/>
                <a:gd name="T14" fmla="*/ 33 w 33"/>
                <a:gd name="T15" fmla="*/ 13 h 18"/>
                <a:gd name="T16" fmla="*/ 31 w 33"/>
                <a:gd name="T17" fmla="*/ 9 h 18"/>
                <a:gd name="T18" fmla="*/ 31 w 33"/>
                <a:gd name="T19" fmla="*/ 9 h 18"/>
                <a:gd name="T20" fmla="*/ 20 w 33"/>
                <a:gd name="T21" fmla="*/ 2 h 18"/>
                <a:gd name="T22" fmla="*/ 9 w 33"/>
                <a:gd name="T23" fmla="*/ 0 h 18"/>
                <a:gd name="T24" fmla="*/ 9 w 33"/>
                <a:gd name="T25" fmla="*/ 0 h 18"/>
                <a:gd name="T26" fmla="*/ 2 w 33"/>
                <a:gd name="T27" fmla="*/ 2 h 18"/>
                <a:gd name="T28" fmla="*/ 0 w 33"/>
                <a:gd name="T29" fmla="*/ 2 h 18"/>
                <a:gd name="T30" fmla="*/ 0 w 33"/>
                <a:gd name="T31" fmla="*/ 7 h 18"/>
                <a:gd name="T32" fmla="*/ 2 w 3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2" y="9"/>
                  </a:moveTo>
                  <a:lnTo>
                    <a:pt x="2" y="9"/>
                  </a:lnTo>
                  <a:lnTo>
                    <a:pt x="13" y="16"/>
                  </a:lnTo>
                  <a:lnTo>
                    <a:pt x="27" y="18"/>
                  </a:lnTo>
                  <a:lnTo>
                    <a:pt x="31" y="18"/>
                  </a:lnTo>
                  <a:lnTo>
                    <a:pt x="33" y="16"/>
                  </a:lnTo>
                  <a:lnTo>
                    <a:pt x="33" y="13"/>
                  </a:lnTo>
                  <a:lnTo>
                    <a:pt x="31" y="9"/>
                  </a:lnTo>
                  <a:lnTo>
                    <a:pt x="20" y="2"/>
                  </a:lnTo>
                  <a:lnTo>
                    <a:pt x="9" y="0"/>
                  </a:lnTo>
                  <a:lnTo>
                    <a:pt x="2"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1" name="Freeform 3198">
              <a:extLst>
                <a:ext uri="{FF2B5EF4-FFF2-40B4-BE49-F238E27FC236}">
                  <a16:creationId xmlns:a16="http://schemas.microsoft.com/office/drawing/2014/main" xmlns="" id="{370AFA0A-F395-5944-A21D-140EC91CBBB1}"/>
                </a:ext>
              </a:extLst>
            </p:cNvPr>
            <p:cNvSpPr>
              <a:spLocks/>
            </p:cNvSpPr>
            <p:nvPr/>
          </p:nvSpPr>
          <p:spPr bwMode="auto">
            <a:xfrm>
              <a:off x="3733" y="3019"/>
              <a:ext cx="34" cy="18"/>
            </a:xfrm>
            <a:custGeom>
              <a:avLst/>
              <a:gdLst>
                <a:gd name="T0" fmla="*/ 3 w 34"/>
                <a:gd name="T1" fmla="*/ 9 h 18"/>
                <a:gd name="T2" fmla="*/ 3 w 34"/>
                <a:gd name="T3" fmla="*/ 9 h 18"/>
                <a:gd name="T4" fmla="*/ 14 w 34"/>
                <a:gd name="T5" fmla="*/ 16 h 18"/>
                <a:gd name="T6" fmla="*/ 25 w 34"/>
                <a:gd name="T7" fmla="*/ 18 h 18"/>
                <a:gd name="T8" fmla="*/ 25 w 34"/>
                <a:gd name="T9" fmla="*/ 18 h 18"/>
                <a:gd name="T10" fmla="*/ 30 w 34"/>
                <a:gd name="T11" fmla="*/ 18 h 18"/>
                <a:gd name="T12" fmla="*/ 34 w 34"/>
                <a:gd name="T13" fmla="*/ 16 h 18"/>
                <a:gd name="T14" fmla="*/ 34 w 34"/>
                <a:gd name="T15" fmla="*/ 13 h 18"/>
                <a:gd name="T16" fmla="*/ 32 w 34"/>
                <a:gd name="T17" fmla="*/ 9 h 18"/>
                <a:gd name="T18" fmla="*/ 32 w 34"/>
                <a:gd name="T19" fmla="*/ 9 h 18"/>
                <a:gd name="T20" fmla="*/ 21 w 34"/>
                <a:gd name="T21" fmla="*/ 4 h 18"/>
                <a:gd name="T22" fmla="*/ 9 w 34"/>
                <a:gd name="T23" fmla="*/ 0 h 18"/>
                <a:gd name="T24" fmla="*/ 9 w 34"/>
                <a:gd name="T25" fmla="*/ 0 h 18"/>
                <a:gd name="T26" fmla="*/ 3 w 34"/>
                <a:gd name="T27" fmla="*/ 2 h 18"/>
                <a:gd name="T28" fmla="*/ 0 w 34"/>
                <a:gd name="T29" fmla="*/ 4 h 18"/>
                <a:gd name="T30" fmla="*/ 0 w 34"/>
                <a:gd name="T31" fmla="*/ 7 h 18"/>
                <a:gd name="T32" fmla="*/ 3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 y="9"/>
                  </a:moveTo>
                  <a:lnTo>
                    <a:pt x="3" y="9"/>
                  </a:lnTo>
                  <a:lnTo>
                    <a:pt x="14" y="16"/>
                  </a:lnTo>
                  <a:lnTo>
                    <a:pt x="25" y="18"/>
                  </a:lnTo>
                  <a:lnTo>
                    <a:pt x="30" y="18"/>
                  </a:lnTo>
                  <a:lnTo>
                    <a:pt x="34" y="16"/>
                  </a:lnTo>
                  <a:lnTo>
                    <a:pt x="34" y="13"/>
                  </a:lnTo>
                  <a:lnTo>
                    <a:pt x="32" y="9"/>
                  </a:lnTo>
                  <a:lnTo>
                    <a:pt x="21" y="4"/>
                  </a:lnTo>
                  <a:lnTo>
                    <a:pt x="9" y="0"/>
                  </a:lnTo>
                  <a:lnTo>
                    <a:pt x="3" y="2"/>
                  </a:lnTo>
                  <a:lnTo>
                    <a:pt x="0" y="4"/>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2" name="Freeform 3199">
              <a:extLst>
                <a:ext uri="{FF2B5EF4-FFF2-40B4-BE49-F238E27FC236}">
                  <a16:creationId xmlns:a16="http://schemas.microsoft.com/office/drawing/2014/main" xmlns="" id="{259DAB38-48C9-C14F-BF73-9F388DBCBED5}"/>
                </a:ext>
              </a:extLst>
            </p:cNvPr>
            <p:cNvSpPr>
              <a:spLocks/>
            </p:cNvSpPr>
            <p:nvPr/>
          </p:nvSpPr>
          <p:spPr bwMode="auto">
            <a:xfrm>
              <a:off x="3733" y="3019"/>
              <a:ext cx="34" cy="18"/>
            </a:xfrm>
            <a:custGeom>
              <a:avLst/>
              <a:gdLst>
                <a:gd name="T0" fmla="*/ 3 w 34"/>
                <a:gd name="T1" fmla="*/ 9 h 18"/>
                <a:gd name="T2" fmla="*/ 3 w 34"/>
                <a:gd name="T3" fmla="*/ 9 h 18"/>
                <a:gd name="T4" fmla="*/ 14 w 34"/>
                <a:gd name="T5" fmla="*/ 16 h 18"/>
                <a:gd name="T6" fmla="*/ 25 w 34"/>
                <a:gd name="T7" fmla="*/ 18 h 18"/>
                <a:gd name="T8" fmla="*/ 25 w 34"/>
                <a:gd name="T9" fmla="*/ 18 h 18"/>
                <a:gd name="T10" fmla="*/ 30 w 34"/>
                <a:gd name="T11" fmla="*/ 18 h 18"/>
                <a:gd name="T12" fmla="*/ 34 w 34"/>
                <a:gd name="T13" fmla="*/ 16 h 18"/>
                <a:gd name="T14" fmla="*/ 34 w 34"/>
                <a:gd name="T15" fmla="*/ 13 h 18"/>
                <a:gd name="T16" fmla="*/ 32 w 34"/>
                <a:gd name="T17" fmla="*/ 9 h 18"/>
                <a:gd name="T18" fmla="*/ 32 w 34"/>
                <a:gd name="T19" fmla="*/ 9 h 18"/>
                <a:gd name="T20" fmla="*/ 21 w 34"/>
                <a:gd name="T21" fmla="*/ 4 h 18"/>
                <a:gd name="T22" fmla="*/ 9 w 34"/>
                <a:gd name="T23" fmla="*/ 0 h 18"/>
                <a:gd name="T24" fmla="*/ 9 w 34"/>
                <a:gd name="T25" fmla="*/ 0 h 18"/>
                <a:gd name="T26" fmla="*/ 3 w 34"/>
                <a:gd name="T27" fmla="*/ 2 h 18"/>
                <a:gd name="T28" fmla="*/ 0 w 34"/>
                <a:gd name="T29" fmla="*/ 4 h 18"/>
                <a:gd name="T30" fmla="*/ 0 w 34"/>
                <a:gd name="T31" fmla="*/ 7 h 18"/>
                <a:gd name="T32" fmla="*/ 3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 y="9"/>
                  </a:moveTo>
                  <a:lnTo>
                    <a:pt x="3" y="9"/>
                  </a:lnTo>
                  <a:lnTo>
                    <a:pt x="14" y="16"/>
                  </a:lnTo>
                  <a:lnTo>
                    <a:pt x="25" y="18"/>
                  </a:lnTo>
                  <a:lnTo>
                    <a:pt x="30" y="18"/>
                  </a:lnTo>
                  <a:lnTo>
                    <a:pt x="34" y="16"/>
                  </a:lnTo>
                  <a:lnTo>
                    <a:pt x="34" y="13"/>
                  </a:lnTo>
                  <a:lnTo>
                    <a:pt x="32" y="9"/>
                  </a:lnTo>
                  <a:lnTo>
                    <a:pt x="21" y="4"/>
                  </a:lnTo>
                  <a:lnTo>
                    <a:pt x="9" y="0"/>
                  </a:lnTo>
                  <a:lnTo>
                    <a:pt x="3" y="2"/>
                  </a:lnTo>
                  <a:lnTo>
                    <a:pt x="0" y="4"/>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3" name="Freeform 3200">
              <a:extLst>
                <a:ext uri="{FF2B5EF4-FFF2-40B4-BE49-F238E27FC236}">
                  <a16:creationId xmlns:a16="http://schemas.microsoft.com/office/drawing/2014/main" xmlns="" id="{6DC1EEF2-4DC9-8941-AEA8-AA70280B194D}"/>
                </a:ext>
              </a:extLst>
            </p:cNvPr>
            <p:cNvSpPr>
              <a:spLocks/>
            </p:cNvSpPr>
            <p:nvPr/>
          </p:nvSpPr>
          <p:spPr bwMode="auto">
            <a:xfrm>
              <a:off x="3704" y="3021"/>
              <a:ext cx="34" cy="18"/>
            </a:xfrm>
            <a:custGeom>
              <a:avLst/>
              <a:gdLst>
                <a:gd name="T0" fmla="*/ 2 w 34"/>
                <a:gd name="T1" fmla="*/ 9 h 18"/>
                <a:gd name="T2" fmla="*/ 2 w 34"/>
                <a:gd name="T3" fmla="*/ 9 h 18"/>
                <a:gd name="T4" fmla="*/ 14 w 34"/>
                <a:gd name="T5" fmla="*/ 14 h 18"/>
                <a:gd name="T6" fmla="*/ 25 w 34"/>
                <a:gd name="T7" fmla="*/ 18 h 18"/>
                <a:gd name="T8" fmla="*/ 25 w 34"/>
                <a:gd name="T9" fmla="*/ 18 h 18"/>
                <a:gd name="T10" fmla="*/ 29 w 34"/>
                <a:gd name="T11" fmla="*/ 16 h 18"/>
                <a:gd name="T12" fmla="*/ 34 w 34"/>
                <a:gd name="T13" fmla="*/ 14 h 18"/>
                <a:gd name="T14" fmla="*/ 34 w 34"/>
                <a:gd name="T15" fmla="*/ 11 h 18"/>
                <a:gd name="T16" fmla="*/ 32 w 34"/>
                <a:gd name="T17" fmla="*/ 7 h 18"/>
                <a:gd name="T18" fmla="*/ 32 w 34"/>
                <a:gd name="T19" fmla="*/ 7 h 18"/>
                <a:gd name="T20" fmla="*/ 20 w 34"/>
                <a:gd name="T21" fmla="*/ 2 h 18"/>
                <a:gd name="T22" fmla="*/ 9 w 34"/>
                <a:gd name="T23" fmla="*/ 0 h 18"/>
                <a:gd name="T24" fmla="*/ 9 w 34"/>
                <a:gd name="T25" fmla="*/ 0 h 18"/>
                <a:gd name="T26" fmla="*/ 5 w 34"/>
                <a:gd name="T27" fmla="*/ 0 h 18"/>
                <a:gd name="T28" fmla="*/ 2 w 34"/>
                <a:gd name="T29" fmla="*/ 2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4" y="14"/>
                  </a:lnTo>
                  <a:lnTo>
                    <a:pt x="25" y="18"/>
                  </a:lnTo>
                  <a:lnTo>
                    <a:pt x="29" y="16"/>
                  </a:lnTo>
                  <a:lnTo>
                    <a:pt x="34" y="14"/>
                  </a:lnTo>
                  <a:lnTo>
                    <a:pt x="34" y="11"/>
                  </a:lnTo>
                  <a:lnTo>
                    <a:pt x="32" y="7"/>
                  </a:lnTo>
                  <a:lnTo>
                    <a:pt x="20" y="2"/>
                  </a:lnTo>
                  <a:lnTo>
                    <a:pt x="9" y="0"/>
                  </a:lnTo>
                  <a:lnTo>
                    <a:pt x="5" y="0"/>
                  </a:lnTo>
                  <a:lnTo>
                    <a:pt x="2"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4" name="Freeform 3201">
              <a:extLst>
                <a:ext uri="{FF2B5EF4-FFF2-40B4-BE49-F238E27FC236}">
                  <a16:creationId xmlns:a16="http://schemas.microsoft.com/office/drawing/2014/main" xmlns="" id="{9D65510A-D4C5-8342-B9D5-D3F9AD610DEF}"/>
                </a:ext>
              </a:extLst>
            </p:cNvPr>
            <p:cNvSpPr>
              <a:spLocks/>
            </p:cNvSpPr>
            <p:nvPr/>
          </p:nvSpPr>
          <p:spPr bwMode="auto">
            <a:xfrm>
              <a:off x="3704" y="3021"/>
              <a:ext cx="34" cy="18"/>
            </a:xfrm>
            <a:custGeom>
              <a:avLst/>
              <a:gdLst>
                <a:gd name="T0" fmla="*/ 2 w 34"/>
                <a:gd name="T1" fmla="*/ 9 h 18"/>
                <a:gd name="T2" fmla="*/ 2 w 34"/>
                <a:gd name="T3" fmla="*/ 9 h 18"/>
                <a:gd name="T4" fmla="*/ 14 w 34"/>
                <a:gd name="T5" fmla="*/ 14 h 18"/>
                <a:gd name="T6" fmla="*/ 25 w 34"/>
                <a:gd name="T7" fmla="*/ 18 h 18"/>
                <a:gd name="T8" fmla="*/ 25 w 34"/>
                <a:gd name="T9" fmla="*/ 18 h 18"/>
                <a:gd name="T10" fmla="*/ 29 w 34"/>
                <a:gd name="T11" fmla="*/ 16 h 18"/>
                <a:gd name="T12" fmla="*/ 34 w 34"/>
                <a:gd name="T13" fmla="*/ 14 h 18"/>
                <a:gd name="T14" fmla="*/ 34 w 34"/>
                <a:gd name="T15" fmla="*/ 11 h 18"/>
                <a:gd name="T16" fmla="*/ 32 w 34"/>
                <a:gd name="T17" fmla="*/ 7 h 18"/>
                <a:gd name="T18" fmla="*/ 32 w 34"/>
                <a:gd name="T19" fmla="*/ 7 h 18"/>
                <a:gd name="T20" fmla="*/ 20 w 34"/>
                <a:gd name="T21" fmla="*/ 2 h 18"/>
                <a:gd name="T22" fmla="*/ 9 w 34"/>
                <a:gd name="T23" fmla="*/ 0 h 18"/>
                <a:gd name="T24" fmla="*/ 9 w 34"/>
                <a:gd name="T25" fmla="*/ 0 h 18"/>
                <a:gd name="T26" fmla="*/ 5 w 34"/>
                <a:gd name="T27" fmla="*/ 0 h 18"/>
                <a:gd name="T28" fmla="*/ 2 w 34"/>
                <a:gd name="T29" fmla="*/ 2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4" y="14"/>
                  </a:lnTo>
                  <a:lnTo>
                    <a:pt x="25" y="18"/>
                  </a:lnTo>
                  <a:lnTo>
                    <a:pt x="29" y="16"/>
                  </a:lnTo>
                  <a:lnTo>
                    <a:pt x="34" y="14"/>
                  </a:lnTo>
                  <a:lnTo>
                    <a:pt x="34" y="11"/>
                  </a:lnTo>
                  <a:lnTo>
                    <a:pt x="32" y="7"/>
                  </a:lnTo>
                  <a:lnTo>
                    <a:pt x="20" y="2"/>
                  </a:lnTo>
                  <a:lnTo>
                    <a:pt x="9" y="0"/>
                  </a:lnTo>
                  <a:lnTo>
                    <a:pt x="5" y="0"/>
                  </a:lnTo>
                  <a:lnTo>
                    <a:pt x="2"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5" name="Freeform 3202">
              <a:extLst>
                <a:ext uri="{FF2B5EF4-FFF2-40B4-BE49-F238E27FC236}">
                  <a16:creationId xmlns:a16="http://schemas.microsoft.com/office/drawing/2014/main" xmlns="" id="{4C2374F4-3092-454A-B819-A80EAC20FC08}"/>
                </a:ext>
              </a:extLst>
            </p:cNvPr>
            <p:cNvSpPr>
              <a:spLocks/>
            </p:cNvSpPr>
            <p:nvPr/>
          </p:nvSpPr>
          <p:spPr bwMode="auto">
            <a:xfrm>
              <a:off x="3677" y="3021"/>
              <a:ext cx="32" cy="18"/>
            </a:xfrm>
            <a:custGeom>
              <a:avLst/>
              <a:gdLst>
                <a:gd name="T0" fmla="*/ 2 w 32"/>
                <a:gd name="T1" fmla="*/ 9 h 18"/>
                <a:gd name="T2" fmla="*/ 2 w 32"/>
                <a:gd name="T3" fmla="*/ 9 h 18"/>
                <a:gd name="T4" fmla="*/ 11 w 32"/>
                <a:gd name="T5" fmla="*/ 16 h 18"/>
                <a:gd name="T6" fmla="*/ 25 w 32"/>
                <a:gd name="T7" fmla="*/ 18 h 18"/>
                <a:gd name="T8" fmla="*/ 25 w 32"/>
                <a:gd name="T9" fmla="*/ 18 h 18"/>
                <a:gd name="T10" fmla="*/ 29 w 32"/>
                <a:gd name="T11" fmla="*/ 16 h 18"/>
                <a:gd name="T12" fmla="*/ 32 w 32"/>
                <a:gd name="T13" fmla="*/ 14 h 18"/>
                <a:gd name="T14" fmla="*/ 32 w 32"/>
                <a:gd name="T15" fmla="*/ 11 h 18"/>
                <a:gd name="T16" fmla="*/ 29 w 32"/>
                <a:gd name="T17" fmla="*/ 9 h 18"/>
                <a:gd name="T18" fmla="*/ 29 w 32"/>
                <a:gd name="T19" fmla="*/ 9 h 18"/>
                <a:gd name="T20" fmla="*/ 20 w 32"/>
                <a:gd name="T21" fmla="*/ 2 h 18"/>
                <a:gd name="T22" fmla="*/ 9 w 32"/>
                <a:gd name="T23" fmla="*/ 0 h 18"/>
                <a:gd name="T24" fmla="*/ 9 w 32"/>
                <a:gd name="T25" fmla="*/ 0 h 18"/>
                <a:gd name="T26" fmla="*/ 5 w 32"/>
                <a:gd name="T27" fmla="*/ 0 h 18"/>
                <a:gd name="T28" fmla="*/ 0 w 32"/>
                <a:gd name="T29" fmla="*/ 2 h 18"/>
                <a:gd name="T30" fmla="*/ 0 w 32"/>
                <a:gd name="T31" fmla="*/ 5 h 18"/>
                <a:gd name="T32" fmla="*/ 2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2" y="9"/>
                  </a:moveTo>
                  <a:lnTo>
                    <a:pt x="2" y="9"/>
                  </a:lnTo>
                  <a:lnTo>
                    <a:pt x="11" y="16"/>
                  </a:lnTo>
                  <a:lnTo>
                    <a:pt x="25" y="18"/>
                  </a:lnTo>
                  <a:lnTo>
                    <a:pt x="29" y="16"/>
                  </a:lnTo>
                  <a:lnTo>
                    <a:pt x="32" y="14"/>
                  </a:lnTo>
                  <a:lnTo>
                    <a:pt x="32" y="11"/>
                  </a:lnTo>
                  <a:lnTo>
                    <a:pt x="29" y="9"/>
                  </a:lnTo>
                  <a:lnTo>
                    <a:pt x="20" y="2"/>
                  </a:lnTo>
                  <a:lnTo>
                    <a:pt x="9" y="0"/>
                  </a:lnTo>
                  <a:lnTo>
                    <a:pt x="5"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6" name="Freeform 3203">
              <a:extLst>
                <a:ext uri="{FF2B5EF4-FFF2-40B4-BE49-F238E27FC236}">
                  <a16:creationId xmlns:a16="http://schemas.microsoft.com/office/drawing/2014/main" xmlns="" id="{41151D69-5402-7D42-9360-9E34B41E873D}"/>
                </a:ext>
              </a:extLst>
            </p:cNvPr>
            <p:cNvSpPr>
              <a:spLocks/>
            </p:cNvSpPr>
            <p:nvPr/>
          </p:nvSpPr>
          <p:spPr bwMode="auto">
            <a:xfrm>
              <a:off x="3677" y="3021"/>
              <a:ext cx="32" cy="18"/>
            </a:xfrm>
            <a:custGeom>
              <a:avLst/>
              <a:gdLst>
                <a:gd name="T0" fmla="*/ 2 w 32"/>
                <a:gd name="T1" fmla="*/ 9 h 18"/>
                <a:gd name="T2" fmla="*/ 2 w 32"/>
                <a:gd name="T3" fmla="*/ 9 h 18"/>
                <a:gd name="T4" fmla="*/ 11 w 32"/>
                <a:gd name="T5" fmla="*/ 16 h 18"/>
                <a:gd name="T6" fmla="*/ 25 w 32"/>
                <a:gd name="T7" fmla="*/ 18 h 18"/>
                <a:gd name="T8" fmla="*/ 25 w 32"/>
                <a:gd name="T9" fmla="*/ 18 h 18"/>
                <a:gd name="T10" fmla="*/ 29 w 32"/>
                <a:gd name="T11" fmla="*/ 16 h 18"/>
                <a:gd name="T12" fmla="*/ 32 w 32"/>
                <a:gd name="T13" fmla="*/ 14 h 18"/>
                <a:gd name="T14" fmla="*/ 32 w 32"/>
                <a:gd name="T15" fmla="*/ 11 h 18"/>
                <a:gd name="T16" fmla="*/ 29 w 32"/>
                <a:gd name="T17" fmla="*/ 9 h 18"/>
                <a:gd name="T18" fmla="*/ 29 w 32"/>
                <a:gd name="T19" fmla="*/ 9 h 18"/>
                <a:gd name="T20" fmla="*/ 20 w 32"/>
                <a:gd name="T21" fmla="*/ 2 h 18"/>
                <a:gd name="T22" fmla="*/ 9 w 32"/>
                <a:gd name="T23" fmla="*/ 0 h 18"/>
                <a:gd name="T24" fmla="*/ 9 w 32"/>
                <a:gd name="T25" fmla="*/ 0 h 18"/>
                <a:gd name="T26" fmla="*/ 5 w 32"/>
                <a:gd name="T27" fmla="*/ 0 h 18"/>
                <a:gd name="T28" fmla="*/ 0 w 32"/>
                <a:gd name="T29" fmla="*/ 2 h 18"/>
                <a:gd name="T30" fmla="*/ 0 w 32"/>
                <a:gd name="T31" fmla="*/ 5 h 18"/>
                <a:gd name="T32" fmla="*/ 2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2" y="9"/>
                  </a:moveTo>
                  <a:lnTo>
                    <a:pt x="2" y="9"/>
                  </a:lnTo>
                  <a:lnTo>
                    <a:pt x="11" y="16"/>
                  </a:lnTo>
                  <a:lnTo>
                    <a:pt x="25" y="18"/>
                  </a:lnTo>
                  <a:lnTo>
                    <a:pt x="29" y="16"/>
                  </a:lnTo>
                  <a:lnTo>
                    <a:pt x="32" y="14"/>
                  </a:lnTo>
                  <a:lnTo>
                    <a:pt x="32" y="11"/>
                  </a:lnTo>
                  <a:lnTo>
                    <a:pt x="29" y="9"/>
                  </a:lnTo>
                  <a:lnTo>
                    <a:pt x="20" y="2"/>
                  </a:lnTo>
                  <a:lnTo>
                    <a:pt x="9" y="0"/>
                  </a:lnTo>
                  <a:lnTo>
                    <a:pt x="5"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7" name="Freeform 3204">
              <a:extLst>
                <a:ext uri="{FF2B5EF4-FFF2-40B4-BE49-F238E27FC236}">
                  <a16:creationId xmlns:a16="http://schemas.microsoft.com/office/drawing/2014/main" xmlns="" id="{0D60449A-B176-D24D-BD53-A25489AED2D8}"/>
                </a:ext>
              </a:extLst>
            </p:cNvPr>
            <p:cNvSpPr>
              <a:spLocks/>
            </p:cNvSpPr>
            <p:nvPr/>
          </p:nvSpPr>
          <p:spPr bwMode="auto">
            <a:xfrm>
              <a:off x="3652" y="3021"/>
              <a:ext cx="30" cy="18"/>
            </a:xfrm>
            <a:custGeom>
              <a:avLst/>
              <a:gdLst>
                <a:gd name="T0" fmla="*/ 0 w 30"/>
                <a:gd name="T1" fmla="*/ 9 h 18"/>
                <a:gd name="T2" fmla="*/ 0 w 30"/>
                <a:gd name="T3" fmla="*/ 9 h 18"/>
                <a:gd name="T4" fmla="*/ 12 w 30"/>
                <a:gd name="T5" fmla="*/ 16 h 18"/>
                <a:gd name="T6" fmla="*/ 23 w 30"/>
                <a:gd name="T7" fmla="*/ 18 h 18"/>
                <a:gd name="T8" fmla="*/ 23 w 30"/>
                <a:gd name="T9" fmla="*/ 18 h 18"/>
                <a:gd name="T10" fmla="*/ 27 w 30"/>
                <a:gd name="T11" fmla="*/ 16 h 18"/>
                <a:gd name="T12" fmla="*/ 30 w 30"/>
                <a:gd name="T13" fmla="*/ 16 h 18"/>
                <a:gd name="T14" fmla="*/ 30 w 30"/>
                <a:gd name="T15" fmla="*/ 11 h 18"/>
                <a:gd name="T16" fmla="*/ 27 w 30"/>
                <a:gd name="T17" fmla="*/ 9 h 18"/>
                <a:gd name="T18" fmla="*/ 27 w 30"/>
                <a:gd name="T19" fmla="*/ 9 h 18"/>
                <a:gd name="T20" fmla="*/ 18 w 30"/>
                <a:gd name="T21" fmla="*/ 2 h 18"/>
                <a:gd name="T22" fmla="*/ 7 w 30"/>
                <a:gd name="T23" fmla="*/ 0 h 18"/>
                <a:gd name="T24" fmla="*/ 7 w 30"/>
                <a:gd name="T25" fmla="*/ 0 h 18"/>
                <a:gd name="T26" fmla="*/ 3 w 30"/>
                <a:gd name="T27" fmla="*/ 0 h 18"/>
                <a:gd name="T28" fmla="*/ 0 w 30"/>
                <a:gd name="T29" fmla="*/ 2 h 18"/>
                <a:gd name="T30" fmla="*/ 0 w 30"/>
                <a:gd name="T31" fmla="*/ 5 h 18"/>
                <a:gd name="T32" fmla="*/ 0 w 3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8">
                  <a:moveTo>
                    <a:pt x="0" y="9"/>
                  </a:moveTo>
                  <a:lnTo>
                    <a:pt x="0" y="9"/>
                  </a:lnTo>
                  <a:lnTo>
                    <a:pt x="12" y="16"/>
                  </a:lnTo>
                  <a:lnTo>
                    <a:pt x="23" y="18"/>
                  </a:lnTo>
                  <a:lnTo>
                    <a:pt x="27" y="16"/>
                  </a:lnTo>
                  <a:lnTo>
                    <a:pt x="30" y="16"/>
                  </a:lnTo>
                  <a:lnTo>
                    <a:pt x="30" y="11"/>
                  </a:lnTo>
                  <a:lnTo>
                    <a:pt x="27" y="9"/>
                  </a:lnTo>
                  <a:lnTo>
                    <a:pt x="18" y="2"/>
                  </a:lnTo>
                  <a:lnTo>
                    <a:pt x="7" y="0"/>
                  </a:lnTo>
                  <a:lnTo>
                    <a:pt x="3" y="0"/>
                  </a:lnTo>
                  <a:lnTo>
                    <a:pt x="0" y="2"/>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8" name="Freeform 3205">
              <a:extLst>
                <a:ext uri="{FF2B5EF4-FFF2-40B4-BE49-F238E27FC236}">
                  <a16:creationId xmlns:a16="http://schemas.microsoft.com/office/drawing/2014/main" xmlns="" id="{39FF484E-E3D4-4940-88A5-503AFDD48250}"/>
                </a:ext>
              </a:extLst>
            </p:cNvPr>
            <p:cNvSpPr>
              <a:spLocks/>
            </p:cNvSpPr>
            <p:nvPr/>
          </p:nvSpPr>
          <p:spPr bwMode="auto">
            <a:xfrm>
              <a:off x="3652" y="3021"/>
              <a:ext cx="30" cy="18"/>
            </a:xfrm>
            <a:custGeom>
              <a:avLst/>
              <a:gdLst>
                <a:gd name="T0" fmla="*/ 0 w 30"/>
                <a:gd name="T1" fmla="*/ 9 h 18"/>
                <a:gd name="T2" fmla="*/ 0 w 30"/>
                <a:gd name="T3" fmla="*/ 9 h 18"/>
                <a:gd name="T4" fmla="*/ 12 w 30"/>
                <a:gd name="T5" fmla="*/ 16 h 18"/>
                <a:gd name="T6" fmla="*/ 23 w 30"/>
                <a:gd name="T7" fmla="*/ 18 h 18"/>
                <a:gd name="T8" fmla="*/ 23 w 30"/>
                <a:gd name="T9" fmla="*/ 18 h 18"/>
                <a:gd name="T10" fmla="*/ 27 w 30"/>
                <a:gd name="T11" fmla="*/ 16 h 18"/>
                <a:gd name="T12" fmla="*/ 30 w 30"/>
                <a:gd name="T13" fmla="*/ 16 h 18"/>
                <a:gd name="T14" fmla="*/ 30 w 30"/>
                <a:gd name="T15" fmla="*/ 11 h 18"/>
                <a:gd name="T16" fmla="*/ 27 w 30"/>
                <a:gd name="T17" fmla="*/ 9 h 18"/>
                <a:gd name="T18" fmla="*/ 27 w 30"/>
                <a:gd name="T19" fmla="*/ 9 h 18"/>
                <a:gd name="T20" fmla="*/ 18 w 30"/>
                <a:gd name="T21" fmla="*/ 2 h 18"/>
                <a:gd name="T22" fmla="*/ 7 w 30"/>
                <a:gd name="T23" fmla="*/ 0 h 18"/>
                <a:gd name="T24" fmla="*/ 7 w 30"/>
                <a:gd name="T25" fmla="*/ 0 h 18"/>
                <a:gd name="T26" fmla="*/ 3 w 30"/>
                <a:gd name="T27" fmla="*/ 0 h 18"/>
                <a:gd name="T28" fmla="*/ 0 w 30"/>
                <a:gd name="T29" fmla="*/ 2 h 18"/>
                <a:gd name="T30" fmla="*/ 0 w 30"/>
                <a:gd name="T31" fmla="*/ 5 h 18"/>
                <a:gd name="T32" fmla="*/ 0 w 3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8">
                  <a:moveTo>
                    <a:pt x="0" y="9"/>
                  </a:moveTo>
                  <a:lnTo>
                    <a:pt x="0" y="9"/>
                  </a:lnTo>
                  <a:lnTo>
                    <a:pt x="12" y="16"/>
                  </a:lnTo>
                  <a:lnTo>
                    <a:pt x="23" y="18"/>
                  </a:lnTo>
                  <a:lnTo>
                    <a:pt x="27" y="16"/>
                  </a:lnTo>
                  <a:lnTo>
                    <a:pt x="30" y="16"/>
                  </a:lnTo>
                  <a:lnTo>
                    <a:pt x="30" y="11"/>
                  </a:lnTo>
                  <a:lnTo>
                    <a:pt x="27" y="9"/>
                  </a:lnTo>
                  <a:lnTo>
                    <a:pt x="18" y="2"/>
                  </a:lnTo>
                  <a:lnTo>
                    <a:pt x="7" y="0"/>
                  </a:lnTo>
                  <a:lnTo>
                    <a:pt x="3" y="0"/>
                  </a:lnTo>
                  <a:lnTo>
                    <a:pt x="0" y="2"/>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89" name="Freeform 3206">
              <a:extLst>
                <a:ext uri="{FF2B5EF4-FFF2-40B4-BE49-F238E27FC236}">
                  <a16:creationId xmlns:a16="http://schemas.microsoft.com/office/drawing/2014/main" xmlns="" id="{82AA5453-11F9-A540-8B48-5E8552A031DD}"/>
                </a:ext>
              </a:extLst>
            </p:cNvPr>
            <p:cNvSpPr>
              <a:spLocks/>
            </p:cNvSpPr>
            <p:nvPr/>
          </p:nvSpPr>
          <p:spPr bwMode="auto">
            <a:xfrm>
              <a:off x="3625" y="3021"/>
              <a:ext cx="30" cy="18"/>
            </a:xfrm>
            <a:custGeom>
              <a:avLst/>
              <a:gdLst>
                <a:gd name="T0" fmla="*/ 3 w 30"/>
                <a:gd name="T1" fmla="*/ 9 h 18"/>
                <a:gd name="T2" fmla="*/ 3 w 30"/>
                <a:gd name="T3" fmla="*/ 9 h 18"/>
                <a:gd name="T4" fmla="*/ 12 w 30"/>
                <a:gd name="T5" fmla="*/ 16 h 18"/>
                <a:gd name="T6" fmla="*/ 23 w 30"/>
                <a:gd name="T7" fmla="*/ 18 h 18"/>
                <a:gd name="T8" fmla="*/ 23 w 30"/>
                <a:gd name="T9" fmla="*/ 18 h 18"/>
                <a:gd name="T10" fmla="*/ 27 w 30"/>
                <a:gd name="T11" fmla="*/ 18 h 18"/>
                <a:gd name="T12" fmla="*/ 30 w 30"/>
                <a:gd name="T13" fmla="*/ 16 h 18"/>
                <a:gd name="T14" fmla="*/ 30 w 30"/>
                <a:gd name="T15" fmla="*/ 11 h 18"/>
                <a:gd name="T16" fmla="*/ 27 w 30"/>
                <a:gd name="T17" fmla="*/ 9 h 18"/>
                <a:gd name="T18" fmla="*/ 27 w 30"/>
                <a:gd name="T19" fmla="*/ 9 h 18"/>
                <a:gd name="T20" fmla="*/ 18 w 30"/>
                <a:gd name="T21" fmla="*/ 2 h 18"/>
                <a:gd name="T22" fmla="*/ 7 w 30"/>
                <a:gd name="T23" fmla="*/ 0 h 18"/>
                <a:gd name="T24" fmla="*/ 7 w 30"/>
                <a:gd name="T25" fmla="*/ 0 h 18"/>
                <a:gd name="T26" fmla="*/ 3 w 30"/>
                <a:gd name="T27" fmla="*/ 0 h 18"/>
                <a:gd name="T28" fmla="*/ 0 w 30"/>
                <a:gd name="T29" fmla="*/ 2 h 18"/>
                <a:gd name="T30" fmla="*/ 0 w 30"/>
                <a:gd name="T31" fmla="*/ 5 h 18"/>
                <a:gd name="T32" fmla="*/ 3 w 3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8">
                  <a:moveTo>
                    <a:pt x="3" y="9"/>
                  </a:moveTo>
                  <a:lnTo>
                    <a:pt x="3" y="9"/>
                  </a:lnTo>
                  <a:lnTo>
                    <a:pt x="12" y="16"/>
                  </a:lnTo>
                  <a:lnTo>
                    <a:pt x="23" y="18"/>
                  </a:lnTo>
                  <a:lnTo>
                    <a:pt x="27" y="18"/>
                  </a:lnTo>
                  <a:lnTo>
                    <a:pt x="30" y="16"/>
                  </a:lnTo>
                  <a:lnTo>
                    <a:pt x="30" y="11"/>
                  </a:lnTo>
                  <a:lnTo>
                    <a:pt x="27" y="9"/>
                  </a:lnTo>
                  <a:lnTo>
                    <a:pt x="18" y="2"/>
                  </a:lnTo>
                  <a:lnTo>
                    <a:pt x="7" y="0"/>
                  </a:lnTo>
                  <a:lnTo>
                    <a:pt x="3"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0" name="Freeform 3207">
              <a:extLst>
                <a:ext uri="{FF2B5EF4-FFF2-40B4-BE49-F238E27FC236}">
                  <a16:creationId xmlns:a16="http://schemas.microsoft.com/office/drawing/2014/main" xmlns="" id="{2F8E6C63-1F37-4E4A-8E76-4BC8E42442D5}"/>
                </a:ext>
              </a:extLst>
            </p:cNvPr>
            <p:cNvSpPr>
              <a:spLocks/>
            </p:cNvSpPr>
            <p:nvPr/>
          </p:nvSpPr>
          <p:spPr bwMode="auto">
            <a:xfrm>
              <a:off x="3625" y="3021"/>
              <a:ext cx="30" cy="18"/>
            </a:xfrm>
            <a:custGeom>
              <a:avLst/>
              <a:gdLst>
                <a:gd name="T0" fmla="*/ 3 w 30"/>
                <a:gd name="T1" fmla="*/ 9 h 18"/>
                <a:gd name="T2" fmla="*/ 3 w 30"/>
                <a:gd name="T3" fmla="*/ 9 h 18"/>
                <a:gd name="T4" fmla="*/ 12 w 30"/>
                <a:gd name="T5" fmla="*/ 16 h 18"/>
                <a:gd name="T6" fmla="*/ 23 w 30"/>
                <a:gd name="T7" fmla="*/ 18 h 18"/>
                <a:gd name="T8" fmla="*/ 23 w 30"/>
                <a:gd name="T9" fmla="*/ 18 h 18"/>
                <a:gd name="T10" fmla="*/ 27 w 30"/>
                <a:gd name="T11" fmla="*/ 18 h 18"/>
                <a:gd name="T12" fmla="*/ 30 w 30"/>
                <a:gd name="T13" fmla="*/ 16 h 18"/>
                <a:gd name="T14" fmla="*/ 30 w 30"/>
                <a:gd name="T15" fmla="*/ 11 h 18"/>
                <a:gd name="T16" fmla="*/ 27 w 30"/>
                <a:gd name="T17" fmla="*/ 9 h 18"/>
                <a:gd name="T18" fmla="*/ 27 w 30"/>
                <a:gd name="T19" fmla="*/ 9 h 18"/>
                <a:gd name="T20" fmla="*/ 18 w 30"/>
                <a:gd name="T21" fmla="*/ 2 h 18"/>
                <a:gd name="T22" fmla="*/ 7 w 30"/>
                <a:gd name="T23" fmla="*/ 0 h 18"/>
                <a:gd name="T24" fmla="*/ 7 w 30"/>
                <a:gd name="T25" fmla="*/ 0 h 18"/>
                <a:gd name="T26" fmla="*/ 3 w 30"/>
                <a:gd name="T27" fmla="*/ 0 h 18"/>
                <a:gd name="T28" fmla="*/ 0 w 30"/>
                <a:gd name="T29" fmla="*/ 2 h 18"/>
                <a:gd name="T30" fmla="*/ 0 w 30"/>
                <a:gd name="T31" fmla="*/ 5 h 18"/>
                <a:gd name="T32" fmla="*/ 3 w 3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8">
                  <a:moveTo>
                    <a:pt x="3" y="9"/>
                  </a:moveTo>
                  <a:lnTo>
                    <a:pt x="3" y="9"/>
                  </a:lnTo>
                  <a:lnTo>
                    <a:pt x="12" y="16"/>
                  </a:lnTo>
                  <a:lnTo>
                    <a:pt x="23" y="18"/>
                  </a:lnTo>
                  <a:lnTo>
                    <a:pt x="27" y="18"/>
                  </a:lnTo>
                  <a:lnTo>
                    <a:pt x="30" y="16"/>
                  </a:lnTo>
                  <a:lnTo>
                    <a:pt x="30" y="11"/>
                  </a:lnTo>
                  <a:lnTo>
                    <a:pt x="27" y="9"/>
                  </a:lnTo>
                  <a:lnTo>
                    <a:pt x="18" y="2"/>
                  </a:lnTo>
                  <a:lnTo>
                    <a:pt x="7" y="0"/>
                  </a:lnTo>
                  <a:lnTo>
                    <a:pt x="3"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1" name="Freeform 3208">
              <a:extLst>
                <a:ext uri="{FF2B5EF4-FFF2-40B4-BE49-F238E27FC236}">
                  <a16:creationId xmlns:a16="http://schemas.microsoft.com/office/drawing/2014/main" xmlns="" id="{9CA1A549-2A3A-C84B-BB36-078EA4DDB711}"/>
                </a:ext>
              </a:extLst>
            </p:cNvPr>
            <p:cNvSpPr>
              <a:spLocks/>
            </p:cNvSpPr>
            <p:nvPr/>
          </p:nvSpPr>
          <p:spPr bwMode="auto">
            <a:xfrm>
              <a:off x="3601" y="3021"/>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4 w 29"/>
                <a:gd name="T11" fmla="*/ 18 h 18"/>
                <a:gd name="T12" fmla="*/ 29 w 29"/>
                <a:gd name="T13" fmla="*/ 16 h 18"/>
                <a:gd name="T14" fmla="*/ 29 w 29"/>
                <a:gd name="T15" fmla="*/ 14 h 18"/>
                <a:gd name="T16" fmla="*/ 27 w 29"/>
                <a:gd name="T17" fmla="*/ 9 h 18"/>
                <a:gd name="T18" fmla="*/ 27 w 29"/>
                <a:gd name="T19" fmla="*/ 9 h 18"/>
                <a:gd name="T20" fmla="*/ 18 w 29"/>
                <a:gd name="T21" fmla="*/ 2 h 18"/>
                <a:gd name="T22" fmla="*/ 6 w 29"/>
                <a:gd name="T23" fmla="*/ 0 h 18"/>
                <a:gd name="T24" fmla="*/ 6 w 29"/>
                <a:gd name="T25" fmla="*/ 0 h 18"/>
                <a:gd name="T26" fmla="*/ 2 w 29"/>
                <a:gd name="T27" fmla="*/ 0 h 18"/>
                <a:gd name="T28" fmla="*/ 0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4" y="18"/>
                  </a:lnTo>
                  <a:lnTo>
                    <a:pt x="29" y="16"/>
                  </a:lnTo>
                  <a:lnTo>
                    <a:pt x="29" y="14"/>
                  </a:lnTo>
                  <a:lnTo>
                    <a:pt x="27" y="9"/>
                  </a:lnTo>
                  <a:lnTo>
                    <a:pt x="18" y="2"/>
                  </a:lnTo>
                  <a:lnTo>
                    <a:pt x="6"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2" name="Freeform 3209">
              <a:extLst>
                <a:ext uri="{FF2B5EF4-FFF2-40B4-BE49-F238E27FC236}">
                  <a16:creationId xmlns:a16="http://schemas.microsoft.com/office/drawing/2014/main" xmlns="" id="{A9DA74B1-B53A-8647-BB37-648B32D0E3FC}"/>
                </a:ext>
              </a:extLst>
            </p:cNvPr>
            <p:cNvSpPr>
              <a:spLocks/>
            </p:cNvSpPr>
            <p:nvPr/>
          </p:nvSpPr>
          <p:spPr bwMode="auto">
            <a:xfrm>
              <a:off x="3601" y="3021"/>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4 w 29"/>
                <a:gd name="T11" fmla="*/ 18 h 18"/>
                <a:gd name="T12" fmla="*/ 29 w 29"/>
                <a:gd name="T13" fmla="*/ 16 h 18"/>
                <a:gd name="T14" fmla="*/ 29 w 29"/>
                <a:gd name="T15" fmla="*/ 14 h 18"/>
                <a:gd name="T16" fmla="*/ 27 w 29"/>
                <a:gd name="T17" fmla="*/ 9 h 18"/>
                <a:gd name="T18" fmla="*/ 27 w 29"/>
                <a:gd name="T19" fmla="*/ 9 h 18"/>
                <a:gd name="T20" fmla="*/ 18 w 29"/>
                <a:gd name="T21" fmla="*/ 2 h 18"/>
                <a:gd name="T22" fmla="*/ 6 w 29"/>
                <a:gd name="T23" fmla="*/ 0 h 18"/>
                <a:gd name="T24" fmla="*/ 6 w 29"/>
                <a:gd name="T25" fmla="*/ 0 h 18"/>
                <a:gd name="T26" fmla="*/ 2 w 29"/>
                <a:gd name="T27" fmla="*/ 0 h 18"/>
                <a:gd name="T28" fmla="*/ 0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4" y="18"/>
                  </a:lnTo>
                  <a:lnTo>
                    <a:pt x="29" y="16"/>
                  </a:lnTo>
                  <a:lnTo>
                    <a:pt x="29" y="14"/>
                  </a:lnTo>
                  <a:lnTo>
                    <a:pt x="27" y="9"/>
                  </a:lnTo>
                  <a:lnTo>
                    <a:pt x="18" y="2"/>
                  </a:lnTo>
                  <a:lnTo>
                    <a:pt x="6"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3" name="Freeform 3210">
              <a:extLst>
                <a:ext uri="{FF2B5EF4-FFF2-40B4-BE49-F238E27FC236}">
                  <a16:creationId xmlns:a16="http://schemas.microsoft.com/office/drawing/2014/main" xmlns="" id="{393ABB38-870B-E943-A545-C65055A21D4C}"/>
                </a:ext>
              </a:extLst>
            </p:cNvPr>
            <p:cNvSpPr>
              <a:spLocks/>
            </p:cNvSpPr>
            <p:nvPr/>
          </p:nvSpPr>
          <p:spPr bwMode="auto">
            <a:xfrm>
              <a:off x="3576" y="3021"/>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5 w 29"/>
                <a:gd name="T11" fmla="*/ 18 h 18"/>
                <a:gd name="T12" fmla="*/ 27 w 29"/>
                <a:gd name="T13" fmla="*/ 16 h 18"/>
                <a:gd name="T14" fmla="*/ 29 w 29"/>
                <a:gd name="T15" fmla="*/ 14 h 18"/>
                <a:gd name="T16" fmla="*/ 27 w 29"/>
                <a:gd name="T17" fmla="*/ 9 h 18"/>
                <a:gd name="T18" fmla="*/ 27 w 29"/>
                <a:gd name="T19" fmla="*/ 9 h 18"/>
                <a:gd name="T20" fmla="*/ 18 w 29"/>
                <a:gd name="T21" fmla="*/ 2 h 18"/>
                <a:gd name="T22" fmla="*/ 7 w 29"/>
                <a:gd name="T23" fmla="*/ 0 h 18"/>
                <a:gd name="T24" fmla="*/ 7 w 29"/>
                <a:gd name="T25" fmla="*/ 0 h 18"/>
                <a:gd name="T26" fmla="*/ 4 w 29"/>
                <a:gd name="T27" fmla="*/ 2 h 18"/>
                <a:gd name="T28" fmla="*/ 2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5" y="18"/>
                  </a:lnTo>
                  <a:lnTo>
                    <a:pt x="27" y="16"/>
                  </a:lnTo>
                  <a:lnTo>
                    <a:pt x="29" y="14"/>
                  </a:lnTo>
                  <a:lnTo>
                    <a:pt x="27" y="9"/>
                  </a:lnTo>
                  <a:lnTo>
                    <a:pt x="18" y="2"/>
                  </a:lnTo>
                  <a:lnTo>
                    <a:pt x="7" y="0"/>
                  </a:lnTo>
                  <a:lnTo>
                    <a:pt x="4" y="2"/>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4" name="Freeform 3211">
              <a:extLst>
                <a:ext uri="{FF2B5EF4-FFF2-40B4-BE49-F238E27FC236}">
                  <a16:creationId xmlns:a16="http://schemas.microsoft.com/office/drawing/2014/main" xmlns="" id="{BAEF1D27-77B2-754E-8862-628F7A5288F6}"/>
                </a:ext>
              </a:extLst>
            </p:cNvPr>
            <p:cNvSpPr>
              <a:spLocks/>
            </p:cNvSpPr>
            <p:nvPr/>
          </p:nvSpPr>
          <p:spPr bwMode="auto">
            <a:xfrm>
              <a:off x="3576" y="3021"/>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5 w 29"/>
                <a:gd name="T11" fmla="*/ 18 h 18"/>
                <a:gd name="T12" fmla="*/ 27 w 29"/>
                <a:gd name="T13" fmla="*/ 16 h 18"/>
                <a:gd name="T14" fmla="*/ 29 w 29"/>
                <a:gd name="T15" fmla="*/ 14 h 18"/>
                <a:gd name="T16" fmla="*/ 27 w 29"/>
                <a:gd name="T17" fmla="*/ 9 h 18"/>
                <a:gd name="T18" fmla="*/ 27 w 29"/>
                <a:gd name="T19" fmla="*/ 9 h 18"/>
                <a:gd name="T20" fmla="*/ 18 w 29"/>
                <a:gd name="T21" fmla="*/ 2 h 18"/>
                <a:gd name="T22" fmla="*/ 7 w 29"/>
                <a:gd name="T23" fmla="*/ 0 h 18"/>
                <a:gd name="T24" fmla="*/ 7 w 29"/>
                <a:gd name="T25" fmla="*/ 0 h 18"/>
                <a:gd name="T26" fmla="*/ 4 w 29"/>
                <a:gd name="T27" fmla="*/ 2 h 18"/>
                <a:gd name="T28" fmla="*/ 2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5" y="18"/>
                  </a:lnTo>
                  <a:lnTo>
                    <a:pt x="27" y="16"/>
                  </a:lnTo>
                  <a:lnTo>
                    <a:pt x="29" y="14"/>
                  </a:lnTo>
                  <a:lnTo>
                    <a:pt x="27" y="9"/>
                  </a:lnTo>
                  <a:lnTo>
                    <a:pt x="18" y="2"/>
                  </a:lnTo>
                  <a:lnTo>
                    <a:pt x="7" y="0"/>
                  </a:lnTo>
                  <a:lnTo>
                    <a:pt x="4" y="2"/>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5" name="Freeform 3212">
              <a:extLst>
                <a:ext uri="{FF2B5EF4-FFF2-40B4-BE49-F238E27FC236}">
                  <a16:creationId xmlns:a16="http://schemas.microsoft.com/office/drawing/2014/main" xmlns="" id="{BC9E84D8-2876-3146-9917-6F38C1D42347}"/>
                </a:ext>
              </a:extLst>
            </p:cNvPr>
            <p:cNvSpPr>
              <a:spLocks/>
            </p:cNvSpPr>
            <p:nvPr/>
          </p:nvSpPr>
          <p:spPr bwMode="auto">
            <a:xfrm>
              <a:off x="3553" y="3021"/>
              <a:ext cx="27" cy="18"/>
            </a:xfrm>
            <a:custGeom>
              <a:avLst/>
              <a:gdLst>
                <a:gd name="T0" fmla="*/ 2 w 27"/>
                <a:gd name="T1" fmla="*/ 9 h 18"/>
                <a:gd name="T2" fmla="*/ 2 w 27"/>
                <a:gd name="T3" fmla="*/ 9 h 18"/>
                <a:gd name="T4" fmla="*/ 9 w 27"/>
                <a:gd name="T5" fmla="*/ 16 h 18"/>
                <a:gd name="T6" fmla="*/ 21 w 27"/>
                <a:gd name="T7" fmla="*/ 18 h 18"/>
                <a:gd name="T8" fmla="*/ 21 w 27"/>
                <a:gd name="T9" fmla="*/ 18 h 18"/>
                <a:gd name="T10" fmla="*/ 25 w 27"/>
                <a:gd name="T11" fmla="*/ 18 h 18"/>
                <a:gd name="T12" fmla="*/ 27 w 27"/>
                <a:gd name="T13" fmla="*/ 16 h 18"/>
                <a:gd name="T14" fmla="*/ 27 w 27"/>
                <a:gd name="T15" fmla="*/ 14 h 18"/>
                <a:gd name="T16" fmla="*/ 25 w 27"/>
                <a:gd name="T17" fmla="*/ 9 h 18"/>
                <a:gd name="T18" fmla="*/ 25 w 27"/>
                <a:gd name="T19" fmla="*/ 9 h 18"/>
                <a:gd name="T20" fmla="*/ 18 w 27"/>
                <a:gd name="T21" fmla="*/ 2 h 18"/>
                <a:gd name="T22" fmla="*/ 7 w 27"/>
                <a:gd name="T23" fmla="*/ 0 h 18"/>
                <a:gd name="T24" fmla="*/ 7 w 27"/>
                <a:gd name="T25" fmla="*/ 0 h 18"/>
                <a:gd name="T26" fmla="*/ 2 w 27"/>
                <a:gd name="T27" fmla="*/ 2 h 18"/>
                <a:gd name="T28" fmla="*/ 0 w 27"/>
                <a:gd name="T29" fmla="*/ 5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1" y="18"/>
                  </a:lnTo>
                  <a:lnTo>
                    <a:pt x="25" y="18"/>
                  </a:lnTo>
                  <a:lnTo>
                    <a:pt x="27" y="16"/>
                  </a:lnTo>
                  <a:lnTo>
                    <a:pt x="27" y="14"/>
                  </a:lnTo>
                  <a:lnTo>
                    <a:pt x="25" y="9"/>
                  </a:lnTo>
                  <a:lnTo>
                    <a:pt x="18" y="2"/>
                  </a:lnTo>
                  <a:lnTo>
                    <a:pt x="7" y="0"/>
                  </a:lnTo>
                  <a:lnTo>
                    <a:pt x="2" y="2"/>
                  </a:lnTo>
                  <a:lnTo>
                    <a:pt x="0" y="5"/>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6" name="Freeform 3213">
              <a:extLst>
                <a:ext uri="{FF2B5EF4-FFF2-40B4-BE49-F238E27FC236}">
                  <a16:creationId xmlns:a16="http://schemas.microsoft.com/office/drawing/2014/main" xmlns="" id="{FA16D507-9C3C-BE4F-9729-52A4B8A1E5F0}"/>
                </a:ext>
              </a:extLst>
            </p:cNvPr>
            <p:cNvSpPr>
              <a:spLocks/>
            </p:cNvSpPr>
            <p:nvPr/>
          </p:nvSpPr>
          <p:spPr bwMode="auto">
            <a:xfrm>
              <a:off x="3553" y="3021"/>
              <a:ext cx="27" cy="18"/>
            </a:xfrm>
            <a:custGeom>
              <a:avLst/>
              <a:gdLst>
                <a:gd name="T0" fmla="*/ 2 w 27"/>
                <a:gd name="T1" fmla="*/ 9 h 18"/>
                <a:gd name="T2" fmla="*/ 2 w 27"/>
                <a:gd name="T3" fmla="*/ 9 h 18"/>
                <a:gd name="T4" fmla="*/ 9 w 27"/>
                <a:gd name="T5" fmla="*/ 16 h 18"/>
                <a:gd name="T6" fmla="*/ 21 w 27"/>
                <a:gd name="T7" fmla="*/ 18 h 18"/>
                <a:gd name="T8" fmla="*/ 21 w 27"/>
                <a:gd name="T9" fmla="*/ 18 h 18"/>
                <a:gd name="T10" fmla="*/ 25 w 27"/>
                <a:gd name="T11" fmla="*/ 18 h 18"/>
                <a:gd name="T12" fmla="*/ 27 w 27"/>
                <a:gd name="T13" fmla="*/ 16 h 18"/>
                <a:gd name="T14" fmla="*/ 27 w 27"/>
                <a:gd name="T15" fmla="*/ 14 h 18"/>
                <a:gd name="T16" fmla="*/ 25 w 27"/>
                <a:gd name="T17" fmla="*/ 9 h 18"/>
                <a:gd name="T18" fmla="*/ 25 w 27"/>
                <a:gd name="T19" fmla="*/ 9 h 18"/>
                <a:gd name="T20" fmla="*/ 18 w 27"/>
                <a:gd name="T21" fmla="*/ 2 h 18"/>
                <a:gd name="T22" fmla="*/ 7 w 27"/>
                <a:gd name="T23" fmla="*/ 0 h 18"/>
                <a:gd name="T24" fmla="*/ 7 w 27"/>
                <a:gd name="T25" fmla="*/ 0 h 18"/>
                <a:gd name="T26" fmla="*/ 2 w 27"/>
                <a:gd name="T27" fmla="*/ 2 h 18"/>
                <a:gd name="T28" fmla="*/ 0 w 27"/>
                <a:gd name="T29" fmla="*/ 5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1" y="18"/>
                  </a:lnTo>
                  <a:lnTo>
                    <a:pt x="25" y="18"/>
                  </a:lnTo>
                  <a:lnTo>
                    <a:pt x="27" y="16"/>
                  </a:lnTo>
                  <a:lnTo>
                    <a:pt x="27" y="14"/>
                  </a:lnTo>
                  <a:lnTo>
                    <a:pt x="25" y="9"/>
                  </a:lnTo>
                  <a:lnTo>
                    <a:pt x="18" y="2"/>
                  </a:lnTo>
                  <a:lnTo>
                    <a:pt x="7" y="0"/>
                  </a:lnTo>
                  <a:lnTo>
                    <a:pt x="2" y="2"/>
                  </a:lnTo>
                  <a:lnTo>
                    <a:pt x="0" y="5"/>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7" name="Freeform 3214">
              <a:extLst>
                <a:ext uri="{FF2B5EF4-FFF2-40B4-BE49-F238E27FC236}">
                  <a16:creationId xmlns:a16="http://schemas.microsoft.com/office/drawing/2014/main" xmlns="" id="{9934A7D2-3697-8F4B-8218-DCB082CB5785}"/>
                </a:ext>
              </a:extLst>
            </p:cNvPr>
            <p:cNvSpPr>
              <a:spLocks/>
            </p:cNvSpPr>
            <p:nvPr/>
          </p:nvSpPr>
          <p:spPr bwMode="auto">
            <a:xfrm>
              <a:off x="3531" y="3021"/>
              <a:ext cx="24" cy="21"/>
            </a:xfrm>
            <a:custGeom>
              <a:avLst/>
              <a:gdLst>
                <a:gd name="T0" fmla="*/ 2 w 24"/>
                <a:gd name="T1" fmla="*/ 11 h 21"/>
                <a:gd name="T2" fmla="*/ 2 w 24"/>
                <a:gd name="T3" fmla="*/ 11 h 21"/>
                <a:gd name="T4" fmla="*/ 9 w 24"/>
                <a:gd name="T5" fmla="*/ 16 h 21"/>
                <a:gd name="T6" fmla="*/ 18 w 24"/>
                <a:gd name="T7" fmla="*/ 21 h 21"/>
                <a:gd name="T8" fmla="*/ 18 w 24"/>
                <a:gd name="T9" fmla="*/ 21 h 21"/>
                <a:gd name="T10" fmla="*/ 22 w 24"/>
                <a:gd name="T11" fmla="*/ 18 h 21"/>
                <a:gd name="T12" fmla="*/ 24 w 24"/>
                <a:gd name="T13" fmla="*/ 16 h 21"/>
                <a:gd name="T14" fmla="*/ 24 w 24"/>
                <a:gd name="T15" fmla="*/ 14 h 21"/>
                <a:gd name="T16" fmla="*/ 24 w 24"/>
                <a:gd name="T17" fmla="*/ 9 h 21"/>
                <a:gd name="T18" fmla="*/ 24 w 24"/>
                <a:gd name="T19" fmla="*/ 9 h 21"/>
                <a:gd name="T20" fmla="*/ 15 w 24"/>
                <a:gd name="T21" fmla="*/ 5 h 21"/>
                <a:gd name="T22" fmla="*/ 6 w 24"/>
                <a:gd name="T23" fmla="*/ 0 h 21"/>
                <a:gd name="T24" fmla="*/ 6 w 24"/>
                <a:gd name="T25" fmla="*/ 0 h 21"/>
                <a:gd name="T26" fmla="*/ 2 w 24"/>
                <a:gd name="T27" fmla="*/ 2 h 21"/>
                <a:gd name="T28" fmla="*/ 0 w 24"/>
                <a:gd name="T29" fmla="*/ 5 h 21"/>
                <a:gd name="T30" fmla="*/ 0 w 24"/>
                <a:gd name="T31" fmla="*/ 7 h 21"/>
                <a:gd name="T32" fmla="*/ 2 w 24"/>
                <a:gd name="T33" fmla="*/ 1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1">
                  <a:moveTo>
                    <a:pt x="2" y="11"/>
                  </a:moveTo>
                  <a:lnTo>
                    <a:pt x="2" y="11"/>
                  </a:lnTo>
                  <a:lnTo>
                    <a:pt x="9" y="16"/>
                  </a:lnTo>
                  <a:lnTo>
                    <a:pt x="18" y="21"/>
                  </a:lnTo>
                  <a:lnTo>
                    <a:pt x="22" y="18"/>
                  </a:lnTo>
                  <a:lnTo>
                    <a:pt x="24" y="16"/>
                  </a:lnTo>
                  <a:lnTo>
                    <a:pt x="24" y="14"/>
                  </a:lnTo>
                  <a:lnTo>
                    <a:pt x="24" y="9"/>
                  </a:lnTo>
                  <a:lnTo>
                    <a:pt x="15" y="5"/>
                  </a:lnTo>
                  <a:lnTo>
                    <a:pt x="6" y="0"/>
                  </a:lnTo>
                  <a:lnTo>
                    <a:pt x="2" y="2"/>
                  </a:lnTo>
                  <a:lnTo>
                    <a:pt x="0" y="5"/>
                  </a:lnTo>
                  <a:lnTo>
                    <a:pt x="0" y="7"/>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8" name="Freeform 3215">
              <a:extLst>
                <a:ext uri="{FF2B5EF4-FFF2-40B4-BE49-F238E27FC236}">
                  <a16:creationId xmlns:a16="http://schemas.microsoft.com/office/drawing/2014/main" xmlns="" id="{4EEA8911-C663-134F-BEE1-D0E2404DA296}"/>
                </a:ext>
              </a:extLst>
            </p:cNvPr>
            <p:cNvSpPr>
              <a:spLocks/>
            </p:cNvSpPr>
            <p:nvPr/>
          </p:nvSpPr>
          <p:spPr bwMode="auto">
            <a:xfrm>
              <a:off x="3531" y="3021"/>
              <a:ext cx="24" cy="21"/>
            </a:xfrm>
            <a:custGeom>
              <a:avLst/>
              <a:gdLst>
                <a:gd name="T0" fmla="*/ 2 w 24"/>
                <a:gd name="T1" fmla="*/ 11 h 21"/>
                <a:gd name="T2" fmla="*/ 2 w 24"/>
                <a:gd name="T3" fmla="*/ 11 h 21"/>
                <a:gd name="T4" fmla="*/ 9 w 24"/>
                <a:gd name="T5" fmla="*/ 16 h 21"/>
                <a:gd name="T6" fmla="*/ 18 w 24"/>
                <a:gd name="T7" fmla="*/ 21 h 21"/>
                <a:gd name="T8" fmla="*/ 18 w 24"/>
                <a:gd name="T9" fmla="*/ 21 h 21"/>
                <a:gd name="T10" fmla="*/ 22 w 24"/>
                <a:gd name="T11" fmla="*/ 18 h 21"/>
                <a:gd name="T12" fmla="*/ 24 w 24"/>
                <a:gd name="T13" fmla="*/ 16 h 21"/>
                <a:gd name="T14" fmla="*/ 24 w 24"/>
                <a:gd name="T15" fmla="*/ 14 h 21"/>
                <a:gd name="T16" fmla="*/ 24 w 24"/>
                <a:gd name="T17" fmla="*/ 9 h 21"/>
                <a:gd name="T18" fmla="*/ 24 w 24"/>
                <a:gd name="T19" fmla="*/ 9 h 21"/>
                <a:gd name="T20" fmla="*/ 15 w 24"/>
                <a:gd name="T21" fmla="*/ 5 h 21"/>
                <a:gd name="T22" fmla="*/ 6 w 24"/>
                <a:gd name="T23" fmla="*/ 0 h 21"/>
                <a:gd name="T24" fmla="*/ 6 w 24"/>
                <a:gd name="T25" fmla="*/ 0 h 21"/>
                <a:gd name="T26" fmla="*/ 2 w 24"/>
                <a:gd name="T27" fmla="*/ 2 h 21"/>
                <a:gd name="T28" fmla="*/ 0 w 24"/>
                <a:gd name="T29" fmla="*/ 5 h 21"/>
                <a:gd name="T30" fmla="*/ 0 w 24"/>
                <a:gd name="T31" fmla="*/ 7 h 21"/>
                <a:gd name="T32" fmla="*/ 2 w 24"/>
                <a:gd name="T33" fmla="*/ 11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21">
                  <a:moveTo>
                    <a:pt x="2" y="11"/>
                  </a:moveTo>
                  <a:lnTo>
                    <a:pt x="2" y="11"/>
                  </a:lnTo>
                  <a:lnTo>
                    <a:pt x="9" y="16"/>
                  </a:lnTo>
                  <a:lnTo>
                    <a:pt x="18" y="21"/>
                  </a:lnTo>
                  <a:lnTo>
                    <a:pt x="22" y="18"/>
                  </a:lnTo>
                  <a:lnTo>
                    <a:pt x="24" y="16"/>
                  </a:lnTo>
                  <a:lnTo>
                    <a:pt x="24" y="14"/>
                  </a:lnTo>
                  <a:lnTo>
                    <a:pt x="24" y="9"/>
                  </a:lnTo>
                  <a:lnTo>
                    <a:pt x="15" y="5"/>
                  </a:lnTo>
                  <a:lnTo>
                    <a:pt x="6" y="0"/>
                  </a:lnTo>
                  <a:lnTo>
                    <a:pt x="2" y="2"/>
                  </a:lnTo>
                  <a:lnTo>
                    <a:pt x="0" y="5"/>
                  </a:lnTo>
                  <a:lnTo>
                    <a:pt x="0" y="7"/>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6999" name="Freeform 3216">
              <a:extLst>
                <a:ext uri="{FF2B5EF4-FFF2-40B4-BE49-F238E27FC236}">
                  <a16:creationId xmlns:a16="http://schemas.microsoft.com/office/drawing/2014/main" xmlns="" id="{DC056B10-A210-6A4A-A2A7-8A6CA105FCFB}"/>
                </a:ext>
              </a:extLst>
            </p:cNvPr>
            <p:cNvSpPr>
              <a:spLocks/>
            </p:cNvSpPr>
            <p:nvPr/>
          </p:nvSpPr>
          <p:spPr bwMode="auto">
            <a:xfrm>
              <a:off x="3508" y="3023"/>
              <a:ext cx="25" cy="19"/>
            </a:xfrm>
            <a:custGeom>
              <a:avLst/>
              <a:gdLst>
                <a:gd name="T0" fmla="*/ 2 w 25"/>
                <a:gd name="T1" fmla="*/ 9 h 19"/>
                <a:gd name="T2" fmla="*/ 2 w 25"/>
                <a:gd name="T3" fmla="*/ 9 h 19"/>
                <a:gd name="T4" fmla="*/ 9 w 25"/>
                <a:gd name="T5" fmla="*/ 16 h 19"/>
                <a:gd name="T6" fmla="*/ 18 w 25"/>
                <a:gd name="T7" fmla="*/ 19 h 19"/>
                <a:gd name="T8" fmla="*/ 18 w 25"/>
                <a:gd name="T9" fmla="*/ 19 h 19"/>
                <a:gd name="T10" fmla="*/ 23 w 25"/>
                <a:gd name="T11" fmla="*/ 16 h 19"/>
                <a:gd name="T12" fmla="*/ 25 w 25"/>
                <a:gd name="T13" fmla="*/ 14 h 19"/>
                <a:gd name="T14" fmla="*/ 25 w 25"/>
                <a:gd name="T15" fmla="*/ 12 h 19"/>
                <a:gd name="T16" fmla="*/ 25 w 25"/>
                <a:gd name="T17" fmla="*/ 9 h 19"/>
                <a:gd name="T18" fmla="*/ 25 w 25"/>
                <a:gd name="T19" fmla="*/ 9 h 19"/>
                <a:gd name="T20" fmla="*/ 16 w 25"/>
                <a:gd name="T21" fmla="*/ 3 h 19"/>
                <a:gd name="T22" fmla="*/ 7 w 25"/>
                <a:gd name="T23" fmla="*/ 0 h 19"/>
                <a:gd name="T24" fmla="*/ 7 w 25"/>
                <a:gd name="T25" fmla="*/ 0 h 19"/>
                <a:gd name="T26" fmla="*/ 2 w 25"/>
                <a:gd name="T27" fmla="*/ 0 h 19"/>
                <a:gd name="T28" fmla="*/ 0 w 25"/>
                <a:gd name="T29" fmla="*/ 3 h 19"/>
                <a:gd name="T30" fmla="*/ 0 w 25"/>
                <a:gd name="T31" fmla="*/ 5 h 19"/>
                <a:gd name="T32" fmla="*/ 2 w 25"/>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9">
                  <a:moveTo>
                    <a:pt x="2" y="9"/>
                  </a:moveTo>
                  <a:lnTo>
                    <a:pt x="2" y="9"/>
                  </a:lnTo>
                  <a:lnTo>
                    <a:pt x="9" y="16"/>
                  </a:lnTo>
                  <a:lnTo>
                    <a:pt x="18" y="19"/>
                  </a:lnTo>
                  <a:lnTo>
                    <a:pt x="23" y="16"/>
                  </a:lnTo>
                  <a:lnTo>
                    <a:pt x="25" y="14"/>
                  </a:lnTo>
                  <a:lnTo>
                    <a:pt x="25" y="12"/>
                  </a:lnTo>
                  <a:lnTo>
                    <a:pt x="25" y="9"/>
                  </a:lnTo>
                  <a:lnTo>
                    <a:pt x="16" y="3"/>
                  </a:lnTo>
                  <a:lnTo>
                    <a:pt x="7"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0" name="Freeform 3217">
              <a:extLst>
                <a:ext uri="{FF2B5EF4-FFF2-40B4-BE49-F238E27FC236}">
                  <a16:creationId xmlns:a16="http://schemas.microsoft.com/office/drawing/2014/main" xmlns="" id="{9AEA7E73-E31C-2241-9576-E6AEC59C5BB7}"/>
                </a:ext>
              </a:extLst>
            </p:cNvPr>
            <p:cNvSpPr>
              <a:spLocks/>
            </p:cNvSpPr>
            <p:nvPr/>
          </p:nvSpPr>
          <p:spPr bwMode="auto">
            <a:xfrm>
              <a:off x="3508" y="3023"/>
              <a:ext cx="25" cy="19"/>
            </a:xfrm>
            <a:custGeom>
              <a:avLst/>
              <a:gdLst>
                <a:gd name="T0" fmla="*/ 2 w 25"/>
                <a:gd name="T1" fmla="*/ 9 h 19"/>
                <a:gd name="T2" fmla="*/ 2 w 25"/>
                <a:gd name="T3" fmla="*/ 9 h 19"/>
                <a:gd name="T4" fmla="*/ 9 w 25"/>
                <a:gd name="T5" fmla="*/ 16 h 19"/>
                <a:gd name="T6" fmla="*/ 18 w 25"/>
                <a:gd name="T7" fmla="*/ 19 h 19"/>
                <a:gd name="T8" fmla="*/ 18 w 25"/>
                <a:gd name="T9" fmla="*/ 19 h 19"/>
                <a:gd name="T10" fmla="*/ 23 w 25"/>
                <a:gd name="T11" fmla="*/ 16 h 19"/>
                <a:gd name="T12" fmla="*/ 25 w 25"/>
                <a:gd name="T13" fmla="*/ 14 h 19"/>
                <a:gd name="T14" fmla="*/ 25 w 25"/>
                <a:gd name="T15" fmla="*/ 12 h 19"/>
                <a:gd name="T16" fmla="*/ 25 w 25"/>
                <a:gd name="T17" fmla="*/ 9 h 19"/>
                <a:gd name="T18" fmla="*/ 25 w 25"/>
                <a:gd name="T19" fmla="*/ 9 h 19"/>
                <a:gd name="T20" fmla="*/ 16 w 25"/>
                <a:gd name="T21" fmla="*/ 3 h 19"/>
                <a:gd name="T22" fmla="*/ 7 w 25"/>
                <a:gd name="T23" fmla="*/ 0 h 19"/>
                <a:gd name="T24" fmla="*/ 7 w 25"/>
                <a:gd name="T25" fmla="*/ 0 h 19"/>
                <a:gd name="T26" fmla="*/ 2 w 25"/>
                <a:gd name="T27" fmla="*/ 0 h 19"/>
                <a:gd name="T28" fmla="*/ 0 w 25"/>
                <a:gd name="T29" fmla="*/ 3 h 19"/>
                <a:gd name="T30" fmla="*/ 0 w 25"/>
                <a:gd name="T31" fmla="*/ 5 h 19"/>
                <a:gd name="T32" fmla="*/ 2 w 25"/>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9">
                  <a:moveTo>
                    <a:pt x="2" y="9"/>
                  </a:moveTo>
                  <a:lnTo>
                    <a:pt x="2" y="9"/>
                  </a:lnTo>
                  <a:lnTo>
                    <a:pt x="9" y="16"/>
                  </a:lnTo>
                  <a:lnTo>
                    <a:pt x="18" y="19"/>
                  </a:lnTo>
                  <a:lnTo>
                    <a:pt x="23" y="16"/>
                  </a:lnTo>
                  <a:lnTo>
                    <a:pt x="25" y="14"/>
                  </a:lnTo>
                  <a:lnTo>
                    <a:pt x="25" y="12"/>
                  </a:lnTo>
                  <a:lnTo>
                    <a:pt x="25" y="9"/>
                  </a:lnTo>
                  <a:lnTo>
                    <a:pt x="16" y="3"/>
                  </a:lnTo>
                  <a:lnTo>
                    <a:pt x="7"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1" name="Freeform 3218">
              <a:extLst>
                <a:ext uri="{FF2B5EF4-FFF2-40B4-BE49-F238E27FC236}">
                  <a16:creationId xmlns:a16="http://schemas.microsoft.com/office/drawing/2014/main" xmlns="" id="{F6CBCDCB-96FD-A24C-97BE-851B4F02F7CA}"/>
                </a:ext>
              </a:extLst>
            </p:cNvPr>
            <p:cNvSpPr>
              <a:spLocks/>
            </p:cNvSpPr>
            <p:nvPr/>
          </p:nvSpPr>
          <p:spPr bwMode="auto">
            <a:xfrm>
              <a:off x="3488" y="3023"/>
              <a:ext cx="22" cy="19"/>
            </a:xfrm>
            <a:custGeom>
              <a:avLst/>
              <a:gdLst>
                <a:gd name="T0" fmla="*/ 0 w 22"/>
                <a:gd name="T1" fmla="*/ 9 h 19"/>
                <a:gd name="T2" fmla="*/ 0 w 22"/>
                <a:gd name="T3" fmla="*/ 9 h 19"/>
                <a:gd name="T4" fmla="*/ 7 w 22"/>
                <a:gd name="T5" fmla="*/ 16 h 19"/>
                <a:gd name="T6" fmla="*/ 16 w 22"/>
                <a:gd name="T7" fmla="*/ 19 h 19"/>
                <a:gd name="T8" fmla="*/ 16 w 22"/>
                <a:gd name="T9" fmla="*/ 19 h 19"/>
                <a:gd name="T10" fmla="*/ 20 w 22"/>
                <a:gd name="T11" fmla="*/ 16 h 19"/>
                <a:gd name="T12" fmla="*/ 22 w 22"/>
                <a:gd name="T13" fmla="*/ 16 h 19"/>
                <a:gd name="T14" fmla="*/ 22 w 22"/>
                <a:gd name="T15" fmla="*/ 12 h 19"/>
                <a:gd name="T16" fmla="*/ 22 w 22"/>
                <a:gd name="T17" fmla="*/ 9 h 19"/>
                <a:gd name="T18" fmla="*/ 22 w 22"/>
                <a:gd name="T19" fmla="*/ 9 h 19"/>
                <a:gd name="T20" fmla="*/ 16 w 22"/>
                <a:gd name="T21" fmla="*/ 3 h 19"/>
                <a:gd name="T22" fmla="*/ 7 w 22"/>
                <a:gd name="T23" fmla="*/ 0 h 19"/>
                <a:gd name="T24" fmla="*/ 7 w 22"/>
                <a:gd name="T25" fmla="*/ 0 h 19"/>
                <a:gd name="T26" fmla="*/ 2 w 22"/>
                <a:gd name="T27" fmla="*/ 0 h 19"/>
                <a:gd name="T28" fmla="*/ 0 w 22"/>
                <a:gd name="T29" fmla="*/ 3 h 19"/>
                <a:gd name="T30" fmla="*/ 0 w 22"/>
                <a:gd name="T31" fmla="*/ 5 h 19"/>
                <a:gd name="T32" fmla="*/ 0 w 22"/>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9">
                  <a:moveTo>
                    <a:pt x="0" y="9"/>
                  </a:moveTo>
                  <a:lnTo>
                    <a:pt x="0" y="9"/>
                  </a:lnTo>
                  <a:lnTo>
                    <a:pt x="7" y="16"/>
                  </a:lnTo>
                  <a:lnTo>
                    <a:pt x="16" y="19"/>
                  </a:lnTo>
                  <a:lnTo>
                    <a:pt x="20" y="16"/>
                  </a:lnTo>
                  <a:lnTo>
                    <a:pt x="22" y="16"/>
                  </a:lnTo>
                  <a:lnTo>
                    <a:pt x="22" y="12"/>
                  </a:lnTo>
                  <a:lnTo>
                    <a:pt x="22" y="9"/>
                  </a:lnTo>
                  <a:lnTo>
                    <a:pt x="16" y="3"/>
                  </a:lnTo>
                  <a:lnTo>
                    <a:pt x="7"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2" name="Freeform 3219">
              <a:extLst>
                <a:ext uri="{FF2B5EF4-FFF2-40B4-BE49-F238E27FC236}">
                  <a16:creationId xmlns:a16="http://schemas.microsoft.com/office/drawing/2014/main" xmlns="" id="{BE14F211-75D4-4F42-915D-D667C8569349}"/>
                </a:ext>
              </a:extLst>
            </p:cNvPr>
            <p:cNvSpPr>
              <a:spLocks/>
            </p:cNvSpPr>
            <p:nvPr/>
          </p:nvSpPr>
          <p:spPr bwMode="auto">
            <a:xfrm>
              <a:off x="3488" y="3023"/>
              <a:ext cx="22" cy="19"/>
            </a:xfrm>
            <a:custGeom>
              <a:avLst/>
              <a:gdLst>
                <a:gd name="T0" fmla="*/ 0 w 22"/>
                <a:gd name="T1" fmla="*/ 9 h 19"/>
                <a:gd name="T2" fmla="*/ 0 w 22"/>
                <a:gd name="T3" fmla="*/ 9 h 19"/>
                <a:gd name="T4" fmla="*/ 7 w 22"/>
                <a:gd name="T5" fmla="*/ 16 h 19"/>
                <a:gd name="T6" fmla="*/ 16 w 22"/>
                <a:gd name="T7" fmla="*/ 19 h 19"/>
                <a:gd name="T8" fmla="*/ 16 w 22"/>
                <a:gd name="T9" fmla="*/ 19 h 19"/>
                <a:gd name="T10" fmla="*/ 20 w 22"/>
                <a:gd name="T11" fmla="*/ 16 h 19"/>
                <a:gd name="T12" fmla="*/ 22 w 22"/>
                <a:gd name="T13" fmla="*/ 16 h 19"/>
                <a:gd name="T14" fmla="*/ 22 w 22"/>
                <a:gd name="T15" fmla="*/ 12 h 19"/>
                <a:gd name="T16" fmla="*/ 22 w 22"/>
                <a:gd name="T17" fmla="*/ 9 h 19"/>
                <a:gd name="T18" fmla="*/ 22 w 22"/>
                <a:gd name="T19" fmla="*/ 9 h 19"/>
                <a:gd name="T20" fmla="*/ 16 w 22"/>
                <a:gd name="T21" fmla="*/ 3 h 19"/>
                <a:gd name="T22" fmla="*/ 7 w 22"/>
                <a:gd name="T23" fmla="*/ 0 h 19"/>
                <a:gd name="T24" fmla="*/ 7 w 22"/>
                <a:gd name="T25" fmla="*/ 0 h 19"/>
                <a:gd name="T26" fmla="*/ 2 w 22"/>
                <a:gd name="T27" fmla="*/ 0 h 19"/>
                <a:gd name="T28" fmla="*/ 0 w 22"/>
                <a:gd name="T29" fmla="*/ 3 h 19"/>
                <a:gd name="T30" fmla="*/ 0 w 22"/>
                <a:gd name="T31" fmla="*/ 5 h 19"/>
                <a:gd name="T32" fmla="*/ 0 w 22"/>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9">
                  <a:moveTo>
                    <a:pt x="0" y="9"/>
                  </a:moveTo>
                  <a:lnTo>
                    <a:pt x="0" y="9"/>
                  </a:lnTo>
                  <a:lnTo>
                    <a:pt x="7" y="16"/>
                  </a:lnTo>
                  <a:lnTo>
                    <a:pt x="16" y="19"/>
                  </a:lnTo>
                  <a:lnTo>
                    <a:pt x="20" y="16"/>
                  </a:lnTo>
                  <a:lnTo>
                    <a:pt x="22" y="16"/>
                  </a:lnTo>
                  <a:lnTo>
                    <a:pt x="22" y="12"/>
                  </a:lnTo>
                  <a:lnTo>
                    <a:pt x="22" y="9"/>
                  </a:lnTo>
                  <a:lnTo>
                    <a:pt x="16" y="3"/>
                  </a:lnTo>
                  <a:lnTo>
                    <a:pt x="7"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7003" name="Group 3421">
            <a:extLst>
              <a:ext uri="{FF2B5EF4-FFF2-40B4-BE49-F238E27FC236}">
                <a16:creationId xmlns:a16="http://schemas.microsoft.com/office/drawing/2014/main" xmlns="" id="{811757C9-8E80-4D47-994D-7AEDEA96E492}"/>
              </a:ext>
            </a:extLst>
          </p:cNvPr>
          <p:cNvGrpSpPr>
            <a:grpSpLocks/>
          </p:cNvGrpSpPr>
          <p:nvPr/>
        </p:nvGrpSpPr>
        <p:grpSpPr bwMode="auto">
          <a:xfrm>
            <a:off x="1524000" y="4452938"/>
            <a:ext cx="4319588" cy="103187"/>
            <a:chOff x="1501" y="2999"/>
            <a:chExt cx="2721" cy="65"/>
          </a:xfrm>
        </p:grpSpPr>
        <p:sp>
          <p:nvSpPr>
            <p:cNvPr id="7004" name="Freeform 3221">
              <a:extLst>
                <a:ext uri="{FF2B5EF4-FFF2-40B4-BE49-F238E27FC236}">
                  <a16:creationId xmlns:a16="http://schemas.microsoft.com/office/drawing/2014/main" xmlns="" id="{4BDABA8E-D481-D243-A3A4-A111FDF489BE}"/>
                </a:ext>
              </a:extLst>
            </p:cNvPr>
            <p:cNvSpPr>
              <a:spLocks/>
            </p:cNvSpPr>
            <p:nvPr/>
          </p:nvSpPr>
          <p:spPr bwMode="auto">
            <a:xfrm>
              <a:off x="3465" y="3023"/>
              <a:ext cx="25" cy="19"/>
            </a:xfrm>
            <a:custGeom>
              <a:avLst/>
              <a:gdLst>
                <a:gd name="T0" fmla="*/ 3 w 25"/>
                <a:gd name="T1" fmla="*/ 9 h 19"/>
                <a:gd name="T2" fmla="*/ 3 w 25"/>
                <a:gd name="T3" fmla="*/ 9 h 19"/>
                <a:gd name="T4" fmla="*/ 9 w 25"/>
                <a:gd name="T5" fmla="*/ 16 h 19"/>
                <a:gd name="T6" fmla="*/ 18 w 25"/>
                <a:gd name="T7" fmla="*/ 19 h 19"/>
                <a:gd name="T8" fmla="*/ 18 w 25"/>
                <a:gd name="T9" fmla="*/ 19 h 19"/>
                <a:gd name="T10" fmla="*/ 21 w 25"/>
                <a:gd name="T11" fmla="*/ 19 h 19"/>
                <a:gd name="T12" fmla="*/ 23 w 25"/>
                <a:gd name="T13" fmla="*/ 16 h 19"/>
                <a:gd name="T14" fmla="*/ 25 w 25"/>
                <a:gd name="T15" fmla="*/ 12 h 19"/>
                <a:gd name="T16" fmla="*/ 23 w 25"/>
                <a:gd name="T17" fmla="*/ 9 h 19"/>
                <a:gd name="T18" fmla="*/ 23 w 25"/>
                <a:gd name="T19" fmla="*/ 9 h 19"/>
                <a:gd name="T20" fmla="*/ 16 w 25"/>
                <a:gd name="T21" fmla="*/ 3 h 19"/>
                <a:gd name="T22" fmla="*/ 7 w 25"/>
                <a:gd name="T23" fmla="*/ 0 h 19"/>
                <a:gd name="T24" fmla="*/ 7 w 25"/>
                <a:gd name="T25" fmla="*/ 0 h 19"/>
                <a:gd name="T26" fmla="*/ 5 w 25"/>
                <a:gd name="T27" fmla="*/ 0 h 19"/>
                <a:gd name="T28" fmla="*/ 3 w 25"/>
                <a:gd name="T29" fmla="*/ 3 h 19"/>
                <a:gd name="T30" fmla="*/ 0 w 25"/>
                <a:gd name="T31" fmla="*/ 5 h 19"/>
                <a:gd name="T32" fmla="*/ 3 w 25"/>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9">
                  <a:moveTo>
                    <a:pt x="3" y="9"/>
                  </a:moveTo>
                  <a:lnTo>
                    <a:pt x="3" y="9"/>
                  </a:lnTo>
                  <a:lnTo>
                    <a:pt x="9" y="16"/>
                  </a:lnTo>
                  <a:lnTo>
                    <a:pt x="18" y="19"/>
                  </a:lnTo>
                  <a:lnTo>
                    <a:pt x="21" y="19"/>
                  </a:lnTo>
                  <a:lnTo>
                    <a:pt x="23" y="16"/>
                  </a:lnTo>
                  <a:lnTo>
                    <a:pt x="25" y="12"/>
                  </a:lnTo>
                  <a:lnTo>
                    <a:pt x="23" y="9"/>
                  </a:lnTo>
                  <a:lnTo>
                    <a:pt x="16" y="3"/>
                  </a:lnTo>
                  <a:lnTo>
                    <a:pt x="7" y="0"/>
                  </a:lnTo>
                  <a:lnTo>
                    <a:pt x="5" y="0"/>
                  </a:lnTo>
                  <a:lnTo>
                    <a:pt x="3"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5" name="Freeform 3222">
              <a:extLst>
                <a:ext uri="{FF2B5EF4-FFF2-40B4-BE49-F238E27FC236}">
                  <a16:creationId xmlns:a16="http://schemas.microsoft.com/office/drawing/2014/main" xmlns="" id="{E8EBD577-CB72-1B40-BDF2-B9E062CAEF44}"/>
                </a:ext>
              </a:extLst>
            </p:cNvPr>
            <p:cNvSpPr>
              <a:spLocks/>
            </p:cNvSpPr>
            <p:nvPr/>
          </p:nvSpPr>
          <p:spPr bwMode="auto">
            <a:xfrm>
              <a:off x="3465" y="3023"/>
              <a:ext cx="25" cy="19"/>
            </a:xfrm>
            <a:custGeom>
              <a:avLst/>
              <a:gdLst>
                <a:gd name="T0" fmla="*/ 3 w 25"/>
                <a:gd name="T1" fmla="*/ 9 h 19"/>
                <a:gd name="T2" fmla="*/ 3 w 25"/>
                <a:gd name="T3" fmla="*/ 9 h 19"/>
                <a:gd name="T4" fmla="*/ 9 w 25"/>
                <a:gd name="T5" fmla="*/ 16 h 19"/>
                <a:gd name="T6" fmla="*/ 18 w 25"/>
                <a:gd name="T7" fmla="*/ 19 h 19"/>
                <a:gd name="T8" fmla="*/ 18 w 25"/>
                <a:gd name="T9" fmla="*/ 19 h 19"/>
                <a:gd name="T10" fmla="*/ 21 w 25"/>
                <a:gd name="T11" fmla="*/ 19 h 19"/>
                <a:gd name="T12" fmla="*/ 23 w 25"/>
                <a:gd name="T13" fmla="*/ 16 h 19"/>
                <a:gd name="T14" fmla="*/ 25 w 25"/>
                <a:gd name="T15" fmla="*/ 12 h 19"/>
                <a:gd name="T16" fmla="*/ 23 w 25"/>
                <a:gd name="T17" fmla="*/ 9 h 19"/>
                <a:gd name="T18" fmla="*/ 23 w 25"/>
                <a:gd name="T19" fmla="*/ 9 h 19"/>
                <a:gd name="T20" fmla="*/ 16 w 25"/>
                <a:gd name="T21" fmla="*/ 3 h 19"/>
                <a:gd name="T22" fmla="*/ 7 w 25"/>
                <a:gd name="T23" fmla="*/ 0 h 19"/>
                <a:gd name="T24" fmla="*/ 7 w 25"/>
                <a:gd name="T25" fmla="*/ 0 h 19"/>
                <a:gd name="T26" fmla="*/ 5 w 25"/>
                <a:gd name="T27" fmla="*/ 0 h 19"/>
                <a:gd name="T28" fmla="*/ 3 w 25"/>
                <a:gd name="T29" fmla="*/ 3 h 19"/>
                <a:gd name="T30" fmla="*/ 0 w 25"/>
                <a:gd name="T31" fmla="*/ 5 h 19"/>
                <a:gd name="T32" fmla="*/ 3 w 25"/>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9">
                  <a:moveTo>
                    <a:pt x="3" y="9"/>
                  </a:moveTo>
                  <a:lnTo>
                    <a:pt x="3" y="9"/>
                  </a:lnTo>
                  <a:lnTo>
                    <a:pt x="9" y="16"/>
                  </a:lnTo>
                  <a:lnTo>
                    <a:pt x="18" y="19"/>
                  </a:lnTo>
                  <a:lnTo>
                    <a:pt x="21" y="19"/>
                  </a:lnTo>
                  <a:lnTo>
                    <a:pt x="23" y="16"/>
                  </a:lnTo>
                  <a:lnTo>
                    <a:pt x="25" y="12"/>
                  </a:lnTo>
                  <a:lnTo>
                    <a:pt x="23" y="9"/>
                  </a:lnTo>
                  <a:lnTo>
                    <a:pt x="16" y="3"/>
                  </a:lnTo>
                  <a:lnTo>
                    <a:pt x="7" y="0"/>
                  </a:lnTo>
                  <a:lnTo>
                    <a:pt x="5" y="0"/>
                  </a:lnTo>
                  <a:lnTo>
                    <a:pt x="3"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6" name="Freeform 3223">
              <a:extLst>
                <a:ext uri="{FF2B5EF4-FFF2-40B4-BE49-F238E27FC236}">
                  <a16:creationId xmlns:a16="http://schemas.microsoft.com/office/drawing/2014/main" xmlns="" id="{77261E3A-9A37-FD46-8E8F-2984909C6264}"/>
                </a:ext>
              </a:extLst>
            </p:cNvPr>
            <p:cNvSpPr>
              <a:spLocks/>
            </p:cNvSpPr>
            <p:nvPr/>
          </p:nvSpPr>
          <p:spPr bwMode="auto">
            <a:xfrm>
              <a:off x="3447" y="3023"/>
              <a:ext cx="21" cy="19"/>
            </a:xfrm>
            <a:custGeom>
              <a:avLst/>
              <a:gdLst>
                <a:gd name="T0" fmla="*/ 0 w 21"/>
                <a:gd name="T1" fmla="*/ 9 h 19"/>
                <a:gd name="T2" fmla="*/ 0 w 21"/>
                <a:gd name="T3" fmla="*/ 9 h 19"/>
                <a:gd name="T4" fmla="*/ 7 w 21"/>
                <a:gd name="T5" fmla="*/ 16 h 19"/>
                <a:gd name="T6" fmla="*/ 14 w 21"/>
                <a:gd name="T7" fmla="*/ 19 h 19"/>
                <a:gd name="T8" fmla="*/ 14 w 21"/>
                <a:gd name="T9" fmla="*/ 19 h 19"/>
                <a:gd name="T10" fmla="*/ 18 w 21"/>
                <a:gd name="T11" fmla="*/ 19 h 19"/>
                <a:gd name="T12" fmla="*/ 21 w 21"/>
                <a:gd name="T13" fmla="*/ 16 h 19"/>
                <a:gd name="T14" fmla="*/ 21 w 21"/>
                <a:gd name="T15" fmla="*/ 14 h 19"/>
                <a:gd name="T16" fmla="*/ 21 w 21"/>
                <a:gd name="T17" fmla="*/ 9 h 19"/>
                <a:gd name="T18" fmla="*/ 21 w 21"/>
                <a:gd name="T19" fmla="*/ 9 h 19"/>
                <a:gd name="T20" fmla="*/ 14 w 21"/>
                <a:gd name="T21" fmla="*/ 3 h 19"/>
                <a:gd name="T22" fmla="*/ 5 w 21"/>
                <a:gd name="T23" fmla="*/ 0 h 19"/>
                <a:gd name="T24" fmla="*/ 5 w 21"/>
                <a:gd name="T25" fmla="*/ 0 h 19"/>
                <a:gd name="T26" fmla="*/ 3 w 21"/>
                <a:gd name="T27" fmla="*/ 0 h 19"/>
                <a:gd name="T28" fmla="*/ 0 w 21"/>
                <a:gd name="T29" fmla="*/ 3 h 19"/>
                <a:gd name="T30" fmla="*/ 0 w 21"/>
                <a:gd name="T31" fmla="*/ 5 h 19"/>
                <a:gd name="T32" fmla="*/ 0 w 21"/>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9"/>
                  </a:moveTo>
                  <a:lnTo>
                    <a:pt x="0" y="9"/>
                  </a:lnTo>
                  <a:lnTo>
                    <a:pt x="7" y="16"/>
                  </a:lnTo>
                  <a:lnTo>
                    <a:pt x="14" y="19"/>
                  </a:lnTo>
                  <a:lnTo>
                    <a:pt x="18" y="19"/>
                  </a:lnTo>
                  <a:lnTo>
                    <a:pt x="21" y="16"/>
                  </a:lnTo>
                  <a:lnTo>
                    <a:pt x="21" y="14"/>
                  </a:lnTo>
                  <a:lnTo>
                    <a:pt x="21"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7" name="Freeform 3224">
              <a:extLst>
                <a:ext uri="{FF2B5EF4-FFF2-40B4-BE49-F238E27FC236}">
                  <a16:creationId xmlns:a16="http://schemas.microsoft.com/office/drawing/2014/main" xmlns="" id="{2EAA9A0B-F1BC-D24F-A903-C5C58D3ACECA}"/>
                </a:ext>
              </a:extLst>
            </p:cNvPr>
            <p:cNvSpPr>
              <a:spLocks/>
            </p:cNvSpPr>
            <p:nvPr/>
          </p:nvSpPr>
          <p:spPr bwMode="auto">
            <a:xfrm>
              <a:off x="3447" y="3023"/>
              <a:ext cx="21" cy="19"/>
            </a:xfrm>
            <a:custGeom>
              <a:avLst/>
              <a:gdLst>
                <a:gd name="T0" fmla="*/ 0 w 21"/>
                <a:gd name="T1" fmla="*/ 9 h 19"/>
                <a:gd name="T2" fmla="*/ 0 w 21"/>
                <a:gd name="T3" fmla="*/ 9 h 19"/>
                <a:gd name="T4" fmla="*/ 7 w 21"/>
                <a:gd name="T5" fmla="*/ 16 h 19"/>
                <a:gd name="T6" fmla="*/ 14 w 21"/>
                <a:gd name="T7" fmla="*/ 19 h 19"/>
                <a:gd name="T8" fmla="*/ 14 w 21"/>
                <a:gd name="T9" fmla="*/ 19 h 19"/>
                <a:gd name="T10" fmla="*/ 18 w 21"/>
                <a:gd name="T11" fmla="*/ 19 h 19"/>
                <a:gd name="T12" fmla="*/ 21 w 21"/>
                <a:gd name="T13" fmla="*/ 16 h 19"/>
                <a:gd name="T14" fmla="*/ 21 w 21"/>
                <a:gd name="T15" fmla="*/ 14 h 19"/>
                <a:gd name="T16" fmla="*/ 21 w 21"/>
                <a:gd name="T17" fmla="*/ 9 h 19"/>
                <a:gd name="T18" fmla="*/ 21 w 21"/>
                <a:gd name="T19" fmla="*/ 9 h 19"/>
                <a:gd name="T20" fmla="*/ 14 w 21"/>
                <a:gd name="T21" fmla="*/ 3 h 19"/>
                <a:gd name="T22" fmla="*/ 5 w 21"/>
                <a:gd name="T23" fmla="*/ 0 h 19"/>
                <a:gd name="T24" fmla="*/ 5 w 21"/>
                <a:gd name="T25" fmla="*/ 0 h 19"/>
                <a:gd name="T26" fmla="*/ 3 w 21"/>
                <a:gd name="T27" fmla="*/ 0 h 19"/>
                <a:gd name="T28" fmla="*/ 0 w 21"/>
                <a:gd name="T29" fmla="*/ 3 h 19"/>
                <a:gd name="T30" fmla="*/ 0 w 21"/>
                <a:gd name="T31" fmla="*/ 5 h 19"/>
                <a:gd name="T32" fmla="*/ 0 w 21"/>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0" y="9"/>
                  </a:moveTo>
                  <a:lnTo>
                    <a:pt x="0" y="9"/>
                  </a:lnTo>
                  <a:lnTo>
                    <a:pt x="7" y="16"/>
                  </a:lnTo>
                  <a:lnTo>
                    <a:pt x="14" y="19"/>
                  </a:lnTo>
                  <a:lnTo>
                    <a:pt x="18" y="19"/>
                  </a:lnTo>
                  <a:lnTo>
                    <a:pt x="21" y="16"/>
                  </a:lnTo>
                  <a:lnTo>
                    <a:pt x="21" y="14"/>
                  </a:lnTo>
                  <a:lnTo>
                    <a:pt x="21"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8" name="Freeform 3225">
              <a:extLst>
                <a:ext uri="{FF2B5EF4-FFF2-40B4-BE49-F238E27FC236}">
                  <a16:creationId xmlns:a16="http://schemas.microsoft.com/office/drawing/2014/main" xmlns="" id="{CFB07D41-1F1E-244A-9F21-F9D12DAE9890}"/>
                </a:ext>
              </a:extLst>
            </p:cNvPr>
            <p:cNvSpPr>
              <a:spLocks/>
            </p:cNvSpPr>
            <p:nvPr/>
          </p:nvSpPr>
          <p:spPr bwMode="auto">
            <a:xfrm>
              <a:off x="3427" y="3023"/>
              <a:ext cx="20" cy="19"/>
            </a:xfrm>
            <a:custGeom>
              <a:avLst/>
              <a:gdLst>
                <a:gd name="T0" fmla="*/ 0 w 20"/>
                <a:gd name="T1" fmla="*/ 9 h 19"/>
                <a:gd name="T2" fmla="*/ 0 w 20"/>
                <a:gd name="T3" fmla="*/ 9 h 19"/>
                <a:gd name="T4" fmla="*/ 7 w 20"/>
                <a:gd name="T5" fmla="*/ 16 h 19"/>
                <a:gd name="T6" fmla="*/ 14 w 20"/>
                <a:gd name="T7" fmla="*/ 19 h 19"/>
                <a:gd name="T8" fmla="*/ 14 w 20"/>
                <a:gd name="T9" fmla="*/ 19 h 19"/>
                <a:gd name="T10" fmla="*/ 18 w 20"/>
                <a:gd name="T11" fmla="*/ 19 h 19"/>
                <a:gd name="T12" fmla="*/ 20 w 20"/>
                <a:gd name="T13" fmla="*/ 16 h 19"/>
                <a:gd name="T14" fmla="*/ 20 w 20"/>
                <a:gd name="T15" fmla="*/ 14 h 19"/>
                <a:gd name="T16" fmla="*/ 20 w 20"/>
                <a:gd name="T17" fmla="*/ 9 h 19"/>
                <a:gd name="T18" fmla="*/ 20 w 20"/>
                <a:gd name="T19" fmla="*/ 9 h 19"/>
                <a:gd name="T20" fmla="*/ 14 w 20"/>
                <a:gd name="T21" fmla="*/ 3 h 19"/>
                <a:gd name="T22" fmla="*/ 7 w 20"/>
                <a:gd name="T23" fmla="*/ 0 h 19"/>
                <a:gd name="T24" fmla="*/ 7 w 20"/>
                <a:gd name="T25" fmla="*/ 0 h 19"/>
                <a:gd name="T26" fmla="*/ 2 w 20"/>
                <a:gd name="T27" fmla="*/ 0 h 19"/>
                <a:gd name="T28" fmla="*/ 0 w 20"/>
                <a:gd name="T29" fmla="*/ 3 h 19"/>
                <a:gd name="T30" fmla="*/ 0 w 20"/>
                <a:gd name="T31" fmla="*/ 7 h 19"/>
                <a:gd name="T32" fmla="*/ 0 w 20"/>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9">
                  <a:moveTo>
                    <a:pt x="0" y="9"/>
                  </a:moveTo>
                  <a:lnTo>
                    <a:pt x="0" y="9"/>
                  </a:lnTo>
                  <a:lnTo>
                    <a:pt x="7" y="16"/>
                  </a:lnTo>
                  <a:lnTo>
                    <a:pt x="14" y="19"/>
                  </a:lnTo>
                  <a:lnTo>
                    <a:pt x="18" y="19"/>
                  </a:lnTo>
                  <a:lnTo>
                    <a:pt x="20" y="16"/>
                  </a:lnTo>
                  <a:lnTo>
                    <a:pt x="20" y="14"/>
                  </a:lnTo>
                  <a:lnTo>
                    <a:pt x="20" y="9"/>
                  </a:lnTo>
                  <a:lnTo>
                    <a:pt x="14" y="3"/>
                  </a:lnTo>
                  <a:lnTo>
                    <a:pt x="7" y="0"/>
                  </a:lnTo>
                  <a:lnTo>
                    <a:pt x="2" y="0"/>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09" name="Freeform 3226">
              <a:extLst>
                <a:ext uri="{FF2B5EF4-FFF2-40B4-BE49-F238E27FC236}">
                  <a16:creationId xmlns:a16="http://schemas.microsoft.com/office/drawing/2014/main" xmlns="" id="{1832F8E3-B736-C947-B878-49016C85C6B2}"/>
                </a:ext>
              </a:extLst>
            </p:cNvPr>
            <p:cNvSpPr>
              <a:spLocks/>
            </p:cNvSpPr>
            <p:nvPr/>
          </p:nvSpPr>
          <p:spPr bwMode="auto">
            <a:xfrm>
              <a:off x="3427" y="3023"/>
              <a:ext cx="20" cy="19"/>
            </a:xfrm>
            <a:custGeom>
              <a:avLst/>
              <a:gdLst>
                <a:gd name="T0" fmla="*/ 0 w 20"/>
                <a:gd name="T1" fmla="*/ 9 h 19"/>
                <a:gd name="T2" fmla="*/ 0 w 20"/>
                <a:gd name="T3" fmla="*/ 9 h 19"/>
                <a:gd name="T4" fmla="*/ 7 w 20"/>
                <a:gd name="T5" fmla="*/ 16 h 19"/>
                <a:gd name="T6" fmla="*/ 14 w 20"/>
                <a:gd name="T7" fmla="*/ 19 h 19"/>
                <a:gd name="T8" fmla="*/ 14 w 20"/>
                <a:gd name="T9" fmla="*/ 19 h 19"/>
                <a:gd name="T10" fmla="*/ 18 w 20"/>
                <a:gd name="T11" fmla="*/ 19 h 19"/>
                <a:gd name="T12" fmla="*/ 20 w 20"/>
                <a:gd name="T13" fmla="*/ 16 h 19"/>
                <a:gd name="T14" fmla="*/ 20 w 20"/>
                <a:gd name="T15" fmla="*/ 14 h 19"/>
                <a:gd name="T16" fmla="*/ 20 w 20"/>
                <a:gd name="T17" fmla="*/ 9 h 19"/>
                <a:gd name="T18" fmla="*/ 20 w 20"/>
                <a:gd name="T19" fmla="*/ 9 h 19"/>
                <a:gd name="T20" fmla="*/ 14 w 20"/>
                <a:gd name="T21" fmla="*/ 3 h 19"/>
                <a:gd name="T22" fmla="*/ 7 w 20"/>
                <a:gd name="T23" fmla="*/ 0 h 19"/>
                <a:gd name="T24" fmla="*/ 7 w 20"/>
                <a:gd name="T25" fmla="*/ 0 h 19"/>
                <a:gd name="T26" fmla="*/ 2 w 20"/>
                <a:gd name="T27" fmla="*/ 0 h 19"/>
                <a:gd name="T28" fmla="*/ 0 w 20"/>
                <a:gd name="T29" fmla="*/ 3 h 19"/>
                <a:gd name="T30" fmla="*/ 0 w 20"/>
                <a:gd name="T31" fmla="*/ 7 h 19"/>
                <a:gd name="T32" fmla="*/ 0 w 20"/>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9">
                  <a:moveTo>
                    <a:pt x="0" y="9"/>
                  </a:moveTo>
                  <a:lnTo>
                    <a:pt x="0" y="9"/>
                  </a:lnTo>
                  <a:lnTo>
                    <a:pt x="7" y="16"/>
                  </a:lnTo>
                  <a:lnTo>
                    <a:pt x="14" y="19"/>
                  </a:lnTo>
                  <a:lnTo>
                    <a:pt x="18" y="19"/>
                  </a:lnTo>
                  <a:lnTo>
                    <a:pt x="20" y="16"/>
                  </a:lnTo>
                  <a:lnTo>
                    <a:pt x="20" y="14"/>
                  </a:lnTo>
                  <a:lnTo>
                    <a:pt x="20" y="9"/>
                  </a:lnTo>
                  <a:lnTo>
                    <a:pt x="14" y="3"/>
                  </a:lnTo>
                  <a:lnTo>
                    <a:pt x="7" y="0"/>
                  </a:lnTo>
                  <a:lnTo>
                    <a:pt x="2" y="0"/>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0" name="Freeform 3227">
              <a:extLst>
                <a:ext uri="{FF2B5EF4-FFF2-40B4-BE49-F238E27FC236}">
                  <a16:creationId xmlns:a16="http://schemas.microsoft.com/office/drawing/2014/main" xmlns="" id="{F5534DD7-0197-7C46-B972-3BB498E0B01E}"/>
                </a:ext>
              </a:extLst>
            </p:cNvPr>
            <p:cNvSpPr>
              <a:spLocks/>
            </p:cNvSpPr>
            <p:nvPr/>
          </p:nvSpPr>
          <p:spPr bwMode="auto">
            <a:xfrm>
              <a:off x="3407" y="3023"/>
              <a:ext cx="20" cy="19"/>
            </a:xfrm>
            <a:custGeom>
              <a:avLst/>
              <a:gdLst>
                <a:gd name="T0" fmla="*/ 2 w 20"/>
                <a:gd name="T1" fmla="*/ 9 h 19"/>
                <a:gd name="T2" fmla="*/ 2 w 20"/>
                <a:gd name="T3" fmla="*/ 9 h 19"/>
                <a:gd name="T4" fmla="*/ 7 w 20"/>
                <a:gd name="T5" fmla="*/ 16 h 19"/>
                <a:gd name="T6" fmla="*/ 16 w 20"/>
                <a:gd name="T7" fmla="*/ 19 h 19"/>
                <a:gd name="T8" fmla="*/ 16 w 20"/>
                <a:gd name="T9" fmla="*/ 19 h 19"/>
                <a:gd name="T10" fmla="*/ 18 w 20"/>
                <a:gd name="T11" fmla="*/ 19 h 19"/>
                <a:gd name="T12" fmla="*/ 20 w 20"/>
                <a:gd name="T13" fmla="*/ 16 h 19"/>
                <a:gd name="T14" fmla="*/ 20 w 20"/>
                <a:gd name="T15" fmla="*/ 14 h 19"/>
                <a:gd name="T16" fmla="*/ 20 w 20"/>
                <a:gd name="T17" fmla="*/ 9 h 19"/>
                <a:gd name="T18" fmla="*/ 20 w 20"/>
                <a:gd name="T19" fmla="*/ 9 h 19"/>
                <a:gd name="T20" fmla="*/ 16 w 20"/>
                <a:gd name="T21" fmla="*/ 3 h 19"/>
                <a:gd name="T22" fmla="*/ 7 w 20"/>
                <a:gd name="T23" fmla="*/ 0 h 19"/>
                <a:gd name="T24" fmla="*/ 7 w 20"/>
                <a:gd name="T25" fmla="*/ 0 h 19"/>
                <a:gd name="T26" fmla="*/ 4 w 20"/>
                <a:gd name="T27" fmla="*/ 3 h 19"/>
                <a:gd name="T28" fmla="*/ 2 w 20"/>
                <a:gd name="T29" fmla="*/ 3 h 19"/>
                <a:gd name="T30" fmla="*/ 0 w 20"/>
                <a:gd name="T31" fmla="*/ 7 h 19"/>
                <a:gd name="T32" fmla="*/ 2 w 20"/>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9">
                  <a:moveTo>
                    <a:pt x="2" y="9"/>
                  </a:moveTo>
                  <a:lnTo>
                    <a:pt x="2" y="9"/>
                  </a:lnTo>
                  <a:lnTo>
                    <a:pt x="7" y="16"/>
                  </a:lnTo>
                  <a:lnTo>
                    <a:pt x="16" y="19"/>
                  </a:lnTo>
                  <a:lnTo>
                    <a:pt x="18" y="19"/>
                  </a:lnTo>
                  <a:lnTo>
                    <a:pt x="20" y="16"/>
                  </a:lnTo>
                  <a:lnTo>
                    <a:pt x="20" y="14"/>
                  </a:lnTo>
                  <a:lnTo>
                    <a:pt x="20" y="9"/>
                  </a:lnTo>
                  <a:lnTo>
                    <a:pt x="16" y="3"/>
                  </a:lnTo>
                  <a:lnTo>
                    <a:pt x="7" y="0"/>
                  </a:lnTo>
                  <a:lnTo>
                    <a:pt x="4" y="3"/>
                  </a:lnTo>
                  <a:lnTo>
                    <a:pt x="2"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1" name="Freeform 3228">
              <a:extLst>
                <a:ext uri="{FF2B5EF4-FFF2-40B4-BE49-F238E27FC236}">
                  <a16:creationId xmlns:a16="http://schemas.microsoft.com/office/drawing/2014/main" xmlns="" id="{9AAE7D38-F167-034E-991B-CF4594B35966}"/>
                </a:ext>
              </a:extLst>
            </p:cNvPr>
            <p:cNvSpPr>
              <a:spLocks/>
            </p:cNvSpPr>
            <p:nvPr/>
          </p:nvSpPr>
          <p:spPr bwMode="auto">
            <a:xfrm>
              <a:off x="3407" y="3023"/>
              <a:ext cx="20" cy="19"/>
            </a:xfrm>
            <a:custGeom>
              <a:avLst/>
              <a:gdLst>
                <a:gd name="T0" fmla="*/ 2 w 20"/>
                <a:gd name="T1" fmla="*/ 9 h 19"/>
                <a:gd name="T2" fmla="*/ 2 w 20"/>
                <a:gd name="T3" fmla="*/ 9 h 19"/>
                <a:gd name="T4" fmla="*/ 7 w 20"/>
                <a:gd name="T5" fmla="*/ 16 h 19"/>
                <a:gd name="T6" fmla="*/ 16 w 20"/>
                <a:gd name="T7" fmla="*/ 19 h 19"/>
                <a:gd name="T8" fmla="*/ 16 w 20"/>
                <a:gd name="T9" fmla="*/ 19 h 19"/>
                <a:gd name="T10" fmla="*/ 18 w 20"/>
                <a:gd name="T11" fmla="*/ 19 h 19"/>
                <a:gd name="T12" fmla="*/ 20 w 20"/>
                <a:gd name="T13" fmla="*/ 16 h 19"/>
                <a:gd name="T14" fmla="*/ 20 w 20"/>
                <a:gd name="T15" fmla="*/ 14 h 19"/>
                <a:gd name="T16" fmla="*/ 20 w 20"/>
                <a:gd name="T17" fmla="*/ 9 h 19"/>
                <a:gd name="T18" fmla="*/ 20 w 20"/>
                <a:gd name="T19" fmla="*/ 9 h 19"/>
                <a:gd name="T20" fmla="*/ 16 w 20"/>
                <a:gd name="T21" fmla="*/ 3 h 19"/>
                <a:gd name="T22" fmla="*/ 7 w 20"/>
                <a:gd name="T23" fmla="*/ 0 h 19"/>
                <a:gd name="T24" fmla="*/ 7 w 20"/>
                <a:gd name="T25" fmla="*/ 0 h 19"/>
                <a:gd name="T26" fmla="*/ 4 w 20"/>
                <a:gd name="T27" fmla="*/ 3 h 19"/>
                <a:gd name="T28" fmla="*/ 2 w 20"/>
                <a:gd name="T29" fmla="*/ 3 h 19"/>
                <a:gd name="T30" fmla="*/ 0 w 20"/>
                <a:gd name="T31" fmla="*/ 7 h 19"/>
                <a:gd name="T32" fmla="*/ 2 w 20"/>
                <a:gd name="T33" fmla="*/ 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9">
                  <a:moveTo>
                    <a:pt x="2" y="9"/>
                  </a:moveTo>
                  <a:lnTo>
                    <a:pt x="2" y="9"/>
                  </a:lnTo>
                  <a:lnTo>
                    <a:pt x="7" y="16"/>
                  </a:lnTo>
                  <a:lnTo>
                    <a:pt x="16" y="19"/>
                  </a:lnTo>
                  <a:lnTo>
                    <a:pt x="18" y="19"/>
                  </a:lnTo>
                  <a:lnTo>
                    <a:pt x="20" y="16"/>
                  </a:lnTo>
                  <a:lnTo>
                    <a:pt x="20" y="14"/>
                  </a:lnTo>
                  <a:lnTo>
                    <a:pt x="20" y="9"/>
                  </a:lnTo>
                  <a:lnTo>
                    <a:pt x="16" y="3"/>
                  </a:lnTo>
                  <a:lnTo>
                    <a:pt x="7" y="0"/>
                  </a:lnTo>
                  <a:lnTo>
                    <a:pt x="4" y="3"/>
                  </a:lnTo>
                  <a:lnTo>
                    <a:pt x="2"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2" name="Freeform 3229">
              <a:extLst>
                <a:ext uri="{FF2B5EF4-FFF2-40B4-BE49-F238E27FC236}">
                  <a16:creationId xmlns:a16="http://schemas.microsoft.com/office/drawing/2014/main" xmlns="" id="{196776BD-B0B4-5841-8E7D-32D07720B649}"/>
                </a:ext>
              </a:extLst>
            </p:cNvPr>
            <p:cNvSpPr>
              <a:spLocks/>
            </p:cNvSpPr>
            <p:nvPr/>
          </p:nvSpPr>
          <p:spPr bwMode="auto">
            <a:xfrm>
              <a:off x="3389" y="3023"/>
              <a:ext cx="20" cy="21"/>
            </a:xfrm>
            <a:custGeom>
              <a:avLst/>
              <a:gdLst>
                <a:gd name="T0" fmla="*/ 0 w 20"/>
                <a:gd name="T1" fmla="*/ 9 h 21"/>
                <a:gd name="T2" fmla="*/ 0 w 20"/>
                <a:gd name="T3" fmla="*/ 9 h 21"/>
                <a:gd name="T4" fmla="*/ 4 w 20"/>
                <a:gd name="T5" fmla="*/ 16 h 21"/>
                <a:gd name="T6" fmla="*/ 13 w 20"/>
                <a:gd name="T7" fmla="*/ 21 h 21"/>
                <a:gd name="T8" fmla="*/ 13 w 20"/>
                <a:gd name="T9" fmla="*/ 21 h 21"/>
                <a:gd name="T10" fmla="*/ 16 w 20"/>
                <a:gd name="T11" fmla="*/ 19 h 21"/>
                <a:gd name="T12" fmla="*/ 18 w 20"/>
                <a:gd name="T13" fmla="*/ 16 h 21"/>
                <a:gd name="T14" fmla="*/ 20 w 20"/>
                <a:gd name="T15" fmla="*/ 14 h 21"/>
                <a:gd name="T16" fmla="*/ 20 w 20"/>
                <a:gd name="T17" fmla="*/ 9 h 21"/>
                <a:gd name="T18" fmla="*/ 20 w 20"/>
                <a:gd name="T19" fmla="*/ 9 h 21"/>
                <a:gd name="T20" fmla="*/ 13 w 20"/>
                <a:gd name="T21" fmla="*/ 3 h 21"/>
                <a:gd name="T22" fmla="*/ 7 w 20"/>
                <a:gd name="T23" fmla="*/ 0 h 21"/>
                <a:gd name="T24" fmla="*/ 7 w 20"/>
                <a:gd name="T25" fmla="*/ 0 h 21"/>
                <a:gd name="T26" fmla="*/ 2 w 20"/>
                <a:gd name="T27" fmla="*/ 3 h 21"/>
                <a:gd name="T28" fmla="*/ 0 w 20"/>
                <a:gd name="T29" fmla="*/ 5 h 21"/>
                <a:gd name="T30" fmla="*/ 0 w 20"/>
                <a:gd name="T31" fmla="*/ 7 h 21"/>
                <a:gd name="T32" fmla="*/ 0 w 2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9"/>
                  </a:moveTo>
                  <a:lnTo>
                    <a:pt x="0" y="9"/>
                  </a:lnTo>
                  <a:lnTo>
                    <a:pt x="4" y="16"/>
                  </a:lnTo>
                  <a:lnTo>
                    <a:pt x="13" y="21"/>
                  </a:lnTo>
                  <a:lnTo>
                    <a:pt x="16" y="19"/>
                  </a:lnTo>
                  <a:lnTo>
                    <a:pt x="18" y="16"/>
                  </a:lnTo>
                  <a:lnTo>
                    <a:pt x="20" y="14"/>
                  </a:lnTo>
                  <a:lnTo>
                    <a:pt x="20" y="9"/>
                  </a:lnTo>
                  <a:lnTo>
                    <a:pt x="13" y="3"/>
                  </a:lnTo>
                  <a:lnTo>
                    <a:pt x="7" y="0"/>
                  </a:lnTo>
                  <a:lnTo>
                    <a:pt x="2" y="3"/>
                  </a:lnTo>
                  <a:lnTo>
                    <a:pt x="0" y="5"/>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3" name="Freeform 3230">
              <a:extLst>
                <a:ext uri="{FF2B5EF4-FFF2-40B4-BE49-F238E27FC236}">
                  <a16:creationId xmlns:a16="http://schemas.microsoft.com/office/drawing/2014/main" xmlns="" id="{42D8B679-3BFD-554C-9C04-710497B30D8E}"/>
                </a:ext>
              </a:extLst>
            </p:cNvPr>
            <p:cNvSpPr>
              <a:spLocks/>
            </p:cNvSpPr>
            <p:nvPr/>
          </p:nvSpPr>
          <p:spPr bwMode="auto">
            <a:xfrm>
              <a:off x="3389" y="3023"/>
              <a:ext cx="20" cy="21"/>
            </a:xfrm>
            <a:custGeom>
              <a:avLst/>
              <a:gdLst>
                <a:gd name="T0" fmla="*/ 0 w 20"/>
                <a:gd name="T1" fmla="*/ 9 h 21"/>
                <a:gd name="T2" fmla="*/ 0 w 20"/>
                <a:gd name="T3" fmla="*/ 9 h 21"/>
                <a:gd name="T4" fmla="*/ 4 w 20"/>
                <a:gd name="T5" fmla="*/ 16 h 21"/>
                <a:gd name="T6" fmla="*/ 13 w 20"/>
                <a:gd name="T7" fmla="*/ 21 h 21"/>
                <a:gd name="T8" fmla="*/ 13 w 20"/>
                <a:gd name="T9" fmla="*/ 21 h 21"/>
                <a:gd name="T10" fmla="*/ 16 w 20"/>
                <a:gd name="T11" fmla="*/ 19 h 21"/>
                <a:gd name="T12" fmla="*/ 18 w 20"/>
                <a:gd name="T13" fmla="*/ 16 h 21"/>
                <a:gd name="T14" fmla="*/ 20 w 20"/>
                <a:gd name="T15" fmla="*/ 14 h 21"/>
                <a:gd name="T16" fmla="*/ 20 w 20"/>
                <a:gd name="T17" fmla="*/ 9 h 21"/>
                <a:gd name="T18" fmla="*/ 20 w 20"/>
                <a:gd name="T19" fmla="*/ 9 h 21"/>
                <a:gd name="T20" fmla="*/ 13 w 20"/>
                <a:gd name="T21" fmla="*/ 3 h 21"/>
                <a:gd name="T22" fmla="*/ 7 w 20"/>
                <a:gd name="T23" fmla="*/ 0 h 21"/>
                <a:gd name="T24" fmla="*/ 7 w 20"/>
                <a:gd name="T25" fmla="*/ 0 h 21"/>
                <a:gd name="T26" fmla="*/ 2 w 20"/>
                <a:gd name="T27" fmla="*/ 3 h 21"/>
                <a:gd name="T28" fmla="*/ 0 w 20"/>
                <a:gd name="T29" fmla="*/ 5 h 21"/>
                <a:gd name="T30" fmla="*/ 0 w 20"/>
                <a:gd name="T31" fmla="*/ 7 h 21"/>
                <a:gd name="T32" fmla="*/ 0 w 2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21">
                  <a:moveTo>
                    <a:pt x="0" y="9"/>
                  </a:moveTo>
                  <a:lnTo>
                    <a:pt x="0" y="9"/>
                  </a:lnTo>
                  <a:lnTo>
                    <a:pt x="4" y="16"/>
                  </a:lnTo>
                  <a:lnTo>
                    <a:pt x="13" y="21"/>
                  </a:lnTo>
                  <a:lnTo>
                    <a:pt x="16" y="19"/>
                  </a:lnTo>
                  <a:lnTo>
                    <a:pt x="18" y="16"/>
                  </a:lnTo>
                  <a:lnTo>
                    <a:pt x="20" y="14"/>
                  </a:lnTo>
                  <a:lnTo>
                    <a:pt x="20" y="9"/>
                  </a:lnTo>
                  <a:lnTo>
                    <a:pt x="13" y="3"/>
                  </a:lnTo>
                  <a:lnTo>
                    <a:pt x="7" y="0"/>
                  </a:lnTo>
                  <a:lnTo>
                    <a:pt x="2" y="3"/>
                  </a:lnTo>
                  <a:lnTo>
                    <a:pt x="0" y="5"/>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4" name="Freeform 3231">
              <a:extLst>
                <a:ext uri="{FF2B5EF4-FFF2-40B4-BE49-F238E27FC236}">
                  <a16:creationId xmlns:a16="http://schemas.microsoft.com/office/drawing/2014/main" xmlns="" id="{A56EDD26-804D-134D-84CD-97BD919285C2}"/>
                </a:ext>
              </a:extLst>
            </p:cNvPr>
            <p:cNvSpPr>
              <a:spLocks/>
            </p:cNvSpPr>
            <p:nvPr/>
          </p:nvSpPr>
          <p:spPr bwMode="auto">
            <a:xfrm>
              <a:off x="3371" y="3023"/>
              <a:ext cx="18" cy="21"/>
            </a:xfrm>
            <a:custGeom>
              <a:avLst/>
              <a:gdLst>
                <a:gd name="T0" fmla="*/ 0 w 18"/>
                <a:gd name="T1" fmla="*/ 12 h 21"/>
                <a:gd name="T2" fmla="*/ 0 w 18"/>
                <a:gd name="T3" fmla="*/ 12 h 21"/>
                <a:gd name="T4" fmla="*/ 4 w 18"/>
                <a:gd name="T5" fmla="*/ 19 h 21"/>
                <a:gd name="T6" fmla="*/ 11 w 18"/>
                <a:gd name="T7" fmla="*/ 21 h 21"/>
                <a:gd name="T8" fmla="*/ 11 w 18"/>
                <a:gd name="T9" fmla="*/ 21 h 21"/>
                <a:gd name="T10" fmla="*/ 16 w 18"/>
                <a:gd name="T11" fmla="*/ 19 h 21"/>
                <a:gd name="T12" fmla="*/ 18 w 18"/>
                <a:gd name="T13" fmla="*/ 16 h 21"/>
                <a:gd name="T14" fmla="*/ 18 w 18"/>
                <a:gd name="T15" fmla="*/ 14 h 21"/>
                <a:gd name="T16" fmla="*/ 18 w 18"/>
                <a:gd name="T17" fmla="*/ 9 h 21"/>
                <a:gd name="T18" fmla="*/ 18 w 18"/>
                <a:gd name="T19" fmla="*/ 9 h 21"/>
                <a:gd name="T20" fmla="*/ 13 w 18"/>
                <a:gd name="T21" fmla="*/ 5 h 21"/>
                <a:gd name="T22" fmla="*/ 7 w 18"/>
                <a:gd name="T23" fmla="*/ 0 h 21"/>
                <a:gd name="T24" fmla="*/ 7 w 18"/>
                <a:gd name="T25" fmla="*/ 0 h 21"/>
                <a:gd name="T26" fmla="*/ 2 w 18"/>
                <a:gd name="T27" fmla="*/ 3 h 21"/>
                <a:gd name="T28" fmla="*/ 0 w 18"/>
                <a:gd name="T29" fmla="*/ 5 h 21"/>
                <a:gd name="T30" fmla="*/ 0 w 18"/>
                <a:gd name="T31" fmla="*/ 7 h 21"/>
                <a:gd name="T32" fmla="*/ 0 w 1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1">
                  <a:moveTo>
                    <a:pt x="0" y="12"/>
                  </a:moveTo>
                  <a:lnTo>
                    <a:pt x="0" y="12"/>
                  </a:lnTo>
                  <a:lnTo>
                    <a:pt x="4" y="19"/>
                  </a:lnTo>
                  <a:lnTo>
                    <a:pt x="11" y="21"/>
                  </a:lnTo>
                  <a:lnTo>
                    <a:pt x="16" y="19"/>
                  </a:lnTo>
                  <a:lnTo>
                    <a:pt x="18" y="16"/>
                  </a:lnTo>
                  <a:lnTo>
                    <a:pt x="18" y="14"/>
                  </a:lnTo>
                  <a:lnTo>
                    <a:pt x="18" y="9"/>
                  </a:lnTo>
                  <a:lnTo>
                    <a:pt x="13" y="5"/>
                  </a:lnTo>
                  <a:lnTo>
                    <a:pt x="7" y="0"/>
                  </a:lnTo>
                  <a:lnTo>
                    <a:pt x="2" y="3"/>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5" name="Freeform 3232">
              <a:extLst>
                <a:ext uri="{FF2B5EF4-FFF2-40B4-BE49-F238E27FC236}">
                  <a16:creationId xmlns:a16="http://schemas.microsoft.com/office/drawing/2014/main" xmlns="" id="{3ECFAC1F-69C1-B148-B4E3-675B3A4A58A1}"/>
                </a:ext>
              </a:extLst>
            </p:cNvPr>
            <p:cNvSpPr>
              <a:spLocks/>
            </p:cNvSpPr>
            <p:nvPr/>
          </p:nvSpPr>
          <p:spPr bwMode="auto">
            <a:xfrm>
              <a:off x="3371" y="3023"/>
              <a:ext cx="18" cy="21"/>
            </a:xfrm>
            <a:custGeom>
              <a:avLst/>
              <a:gdLst>
                <a:gd name="T0" fmla="*/ 0 w 18"/>
                <a:gd name="T1" fmla="*/ 12 h 21"/>
                <a:gd name="T2" fmla="*/ 0 w 18"/>
                <a:gd name="T3" fmla="*/ 12 h 21"/>
                <a:gd name="T4" fmla="*/ 4 w 18"/>
                <a:gd name="T5" fmla="*/ 19 h 21"/>
                <a:gd name="T6" fmla="*/ 11 w 18"/>
                <a:gd name="T7" fmla="*/ 21 h 21"/>
                <a:gd name="T8" fmla="*/ 11 w 18"/>
                <a:gd name="T9" fmla="*/ 21 h 21"/>
                <a:gd name="T10" fmla="*/ 16 w 18"/>
                <a:gd name="T11" fmla="*/ 19 h 21"/>
                <a:gd name="T12" fmla="*/ 18 w 18"/>
                <a:gd name="T13" fmla="*/ 16 h 21"/>
                <a:gd name="T14" fmla="*/ 18 w 18"/>
                <a:gd name="T15" fmla="*/ 14 h 21"/>
                <a:gd name="T16" fmla="*/ 18 w 18"/>
                <a:gd name="T17" fmla="*/ 9 h 21"/>
                <a:gd name="T18" fmla="*/ 18 w 18"/>
                <a:gd name="T19" fmla="*/ 9 h 21"/>
                <a:gd name="T20" fmla="*/ 13 w 18"/>
                <a:gd name="T21" fmla="*/ 5 h 21"/>
                <a:gd name="T22" fmla="*/ 7 w 18"/>
                <a:gd name="T23" fmla="*/ 0 h 21"/>
                <a:gd name="T24" fmla="*/ 7 w 18"/>
                <a:gd name="T25" fmla="*/ 0 h 21"/>
                <a:gd name="T26" fmla="*/ 2 w 18"/>
                <a:gd name="T27" fmla="*/ 3 h 21"/>
                <a:gd name="T28" fmla="*/ 0 w 18"/>
                <a:gd name="T29" fmla="*/ 5 h 21"/>
                <a:gd name="T30" fmla="*/ 0 w 18"/>
                <a:gd name="T31" fmla="*/ 7 h 21"/>
                <a:gd name="T32" fmla="*/ 0 w 1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1">
                  <a:moveTo>
                    <a:pt x="0" y="12"/>
                  </a:moveTo>
                  <a:lnTo>
                    <a:pt x="0" y="12"/>
                  </a:lnTo>
                  <a:lnTo>
                    <a:pt x="4" y="19"/>
                  </a:lnTo>
                  <a:lnTo>
                    <a:pt x="11" y="21"/>
                  </a:lnTo>
                  <a:lnTo>
                    <a:pt x="16" y="19"/>
                  </a:lnTo>
                  <a:lnTo>
                    <a:pt x="18" y="16"/>
                  </a:lnTo>
                  <a:lnTo>
                    <a:pt x="18" y="14"/>
                  </a:lnTo>
                  <a:lnTo>
                    <a:pt x="18" y="9"/>
                  </a:lnTo>
                  <a:lnTo>
                    <a:pt x="13" y="5"/>
                  </a:lnTo>
                  <a:lnTo>
                    <a:pt x="7" y="0"/>
                  </a:lnTo>
                  <a:lnTo>
                    <a:pt x="2" y="3"/>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6" name="Freeform 3233">
              <a:extLst>
                <a:ext uri="{FF2B5EF4-FFF2-40B4-BE49-F238E27FC236}">
                  <a16:creationId xmlns:a16="http://schemas.microsoft.com/office/drawing/2014/main" xmlns="" id="{2FAC0FD0-0E38-A846-8F3A-44EB811BB9EA}"/>
                </a:ext>
              </a:extLst>
            </p:cNvPr>
            <p:cNvSpPr>
              <a:spLocks/>
            </p:cNvSpPr>
            <p:nvPr/>
          </p:nvSpPr>
          <p:spPr bwMode="auto">
            <a:xfrm>
              <a:off x="3353" y="3026"/>
              <a:ext cx="18" cy="18"/>
            </a:xfrm>
            <a:custGeom>
              <a:avLst/>
              <a:gdLst>
                <a:gd name="T0" fmla="*/ 0 w 18"/>
                <a:gd name="T1" fmla="*/ 9 h 18"/>
                <a:gd name="T2" fmla="*/ 0 w 18"/>
                <a:gd name="T3" fmla="*/ 9 h 18"/>
                <a:gd name="T4" fmla="*/ 4 w 18"/>
                <a:gd name="T5" fmla="*/ 16 h 18"/>
                <a:gd name="T6" fmla="*/ 9 w 18"/>
                <a:gd name="T7" fmla="*/ 18 h 18"/>
                <a:gd name="T8" fmla="*/ 11 w 18"/>
                <a:gd name="T9" fmla="*/ 18 h 18"/>
                <a:gd name="T10" fmla="*/ 11 w 18"/>
                <a:gd name="T11" fmla="*/ 18 h 18"/>
                <a:gd name="T12" fmla="*/ 16 w 18"/>
                <a:gd name="T13" fmla="*/ 16 h 18"/>
                <a:gd name="T14" fmla="*/ 18 w 18"/>
                <a:gd name="T15" fmla="*/ 16 h 18"/>
                <a:gd name="T16" fmla="*/ 18 w 18"/>
                <a:gd name="T17" fmla="*/ 11 h 18"/>
                <a:gd name="T18" fmla="*/ 18 w 18"/>
                <a:gd name="T19" fmla="*/ 9 h 18"/>
                <a:gd name="T20" fmla="*/ 18 w 18"/>
                <a:gd name="T21" fmla="*/ 9 h 18"/>
                <a:gd name="T22" fmla="*/ 13 w 18"/>
                <a:gd name="T23" fmla="*/ 2 h 18"/>
                <a:gd name="T24" fmla="*/ 7 w 18"/>
                <a:gd name="T25" fmla="*/ 0 h 18"/>
                <a:gd name="T26" fmla="*/ 7 w 18"/>
                <a:gd name="T27" fmla="*/ 0 h 18"/>
                <a:gd name="T28" fmla="*/ 2 w 18"/>
                <a:gd name="T29" fmla="*/ 0 h 18"/>
                <a:gd name="T30" fmla="*/ 0 w 18"/>
                <a:gd name="T31" fmla="*/ 2 h 18"/>
                <a:gd name="T32" fmla="*/ 0 w 18"/>
                <a:gd name="T33" fmla="*/ 4 h 18"/>
                <a:gd name="T34" fmla="*/ 0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0" y="9"/>
                  </a:moveTo>
                  <a:lnTo>
                    <a:pt x="0" y="9"/>
                  </a:lnTo>
                  <a:lnTo>
                    <a:pt x="4" y="16"/>
                  </a:lnTo>
                  <a:lnTo>
                    <a:pt x="9" y="18"/>
                  </a:lnTo>
                  <a:lnTo>
                    <a:pt x="11" y="18"/>
                  </a:lnTo>
                  <a:lnTo>
                    <a:pt x="16" y="16"/>
                  </a:lnTo>
                  <a:lnTo>
                    <a:pt x="18" y="16"/>
                  </a:lnTo>
                  <a:lnTo>
                    <a:pt x="18" y="11"/>
                  </a:lnTo>
                  <a:lnTo>
                    <a:pt x="18" y="9"/>
                  </a:lnTo>
                  <a:lnTo>
                    <a:pt x="13" y="2"/>
                  </a:lnTo>
                  <a:lnTo>
                    <a:pt x="7"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7" name="Freeform 3234">
              <a:extLst>
                <a:ext uri="{FF2B5EF4-FFF2-40B4-BE49-F238E27FC236}">
                  <a16:creationId xmlns:a16="http://schemas.microsoft.com/office/drawing/2014/main" xmlns="" id="{E8E2EF1F-18B3-A849-B0C8-EB2896F14B36}"/>
                </a:ext>
              </a:extLst>
            </p:cNvPr>
            <p:cNvSpPr>
              <a:spLocks/>
            </p:cNvSpPr>
            <p:nvPr/>
          </p:nvSpPr>
          <p:spPr bwMode="auto">
            <a:xfrm>
              <a:off x="3353" y="3026"/>
              <a:ext cx="18" cy="18"/>
            </a:xfrm>
            <a:custGeom>
              <a:avLst/>
              <a:gdLst>
                <a:gd name="T0" fmla="*/ 0 w 18"/>
                <a:gd name="T1" fmla="*/ 9 h 18"/>
                <a:gd name="T2" fmla="*/ 0 w 18"/>
                <a:gd name="T3" fmla="*/ 9 h 18"/>
                <a:gd name="T4" fmla="*/ 4 w 18"/>
                <a:gd name="T5" fmla="*/ 16 h 18"/>
                <a:gd name="T6" fmla="*/ 9 w 18"/>
                <a:gd name="T7" fmla="*/ 18 h 18"/>
                <a:gd name="T8" fmla="*/ 11 w 18"/>
                <a:gd name="T9" fmla="*/ 18 h 18"/>
                <a:gd name="T10" fmla="*/ 11 w 18"/>
                <a:gd name="T11" fmla="*/ 18 h 18"/>
                <a:gd name="T12" fmla="*/ 16 w 18"/>
                <a:gd name="T13" fmla="*/ 16 h 18"/>
                <a:gd name="T14" fmla="*/ 18 w 18"/>
                <a:gd name="T15" fmla="*/ 16 h 18"/>
                <a:gd name="T16" fmla="*/ 18 w 18"/>
                <a:gd name="T17" fmla="*/ 11 h 18"/>
                <a:gd name="T18" fmla="*/ 18 w 18"/>
                <a:gd name="T19" fmla="*/ 9 h 18"/>
                <a:gd name="T20" fmla="*/ 18 w 18"/>
                <a:gd name="T21" fmla="*/ 9 h 18"/>
                <a:gd name="T22" fmla="*/ 13 w 18"/>
                <a:gd name="T23" fmla="*/ 2 h 18"/>
                <a:gd name="T24" fmla="*/ 7 w 18"/>
                <a:gd name="T25" fmla="*/ 0 h 18"/>
                <a:gd name="T26" fmla="*/ 7 w 18"/>
                <a:gd name="T27" fmla="*/ 0 h 18"/>
                <a:gd name="T28" fmla="*/ 2 w 18"/>
                <a:gd name="T29" fmla="*/ 0 h 18"/>
                <a:gd name="T30" fmla="*/ 0 w 18"/>
                <a:gd name="T31" fmla="*/ 2 h 18"/>
                <a:gd name="T32" fmla="*/ 0 w 18"/>
                <a:gd name="T33" fmla="*/ 4 h 18"/>
                <a:gd name="T34" fmla="*/ 0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0" y="9"/>
                  </a:moveTo>
                  <a:lnTo>
                    <a:pt x="0" y="9"/>
                  </a:lnTo>
                  <a:lnTo>
                    <a:pt x="4" y="16"/>
                  </a:lnTo>
                  <a:lnTo>
                    <a:pt x="9" y="18"/>
                  </a:lnTo>
                  <a:lnTo>
                    <a:pt x="11" y="18"/>
                  </a:lnTo>
                  <a:lnTo>
                    <a:pt x="16" y="16"/>
                  </a:lnTo>
                  <a:lnTo>
                    <a:pt x="18" y="16"/>
                  </a:lnTo>
                  <a:lnTo>
                    <a:pt x="18" y="11"/>
                  </a:lnTo>
                  <a:lnTo>
                    <a:pt x="18" y="9"/>
                  </a:lnTo>
                  <a:lnTo>
                    <a:pt x="13" y="2"/>
                  </a:lnTo>
                  <a:lnTo>
                    <a:pt x="7"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8" name="Freeform 3235">
              <a:extLst>
                <a:ext uri="{FF2B5EF4-FFF2-40B4-BE49-F238E27FC236}">
                  <a16:creationId xmlns:a16="http://schemas.microsoft.com/office/drawing/2014/main" xmlns="" id="{A3988AC0-15C1-BB4E-A05F-9856CCD8E4CE}"/>
                </a:ext>
              </a:extLst>
            </p:cNvPr>
            <p:cNvSpPr>
              <a:spLocks/>
            </p:cNvSpPr>
            <p:nvPr/>
          </p:nvSpPr>
          <p:spPr bwMode="auto">
            <a:xfrm>
              <a:off x="3335" y="3026"/>
              <a:ext cx="18" cy="18"/>
            </a:xfrm>
            <a:custGeom>
              <a:avLst/>
              <a:gdLst>
                <a:gd name="T0" fmla="*/ 0 w 18"/>
                <a:gd name="T1" fmla="*/ 9 h 18"/>
                <a:gd name="T2" fmla="*/ 0 w 18"/>
                <a:gd name="T3" fmla="*/ 9 h 18"/>
                <a:gd name="T4" fmla="*/ 4 w 18"/>
                <a:gd name="T5" fmla="*/ 16 h 18"/>
                <a:gd name="T6" fmla="*/ 9 w 18"/>
                <a:gd name="T7" fmla="*/ 18 h 18"/>
                <a:gd name="T8" fmla="*/ 11 w 18"/>
                <a:gd name="T9" fmla="*/ 18 h 18"/>
                <a:gd name="T10" fmla="*/ 11 w 18"/>
                <a:gd name="T11" fmla="*/ 18 h 18"/>
                <a:gd name="T12" fmla="*/ 16 w 18"/>
                <a:gd name="T13" fmla="*/ 18 h 18"/>
                <a:gd name="T14" fmla="*/ 18 w 18"/>
                <a:gd name="T15" fmla="*/ 16 h 18"/>
                <a:gd name="T16" fmla="*/ 18 w 18"/>
                <a:gd name="T17" fmla="*/ 11 h 18"/>
                <a:gd name="T18" fmla="*/ 18 w 18"/>
                <a:gd name="T19" fmla="*/ 9 h 18"/>
                <a:gd name="T20" fmla="*/ 18 w 18"/>
                <a:gd name="T21" fmla="*/ 9 h 18"/>
                <a:gd name="T22" fmla="*/ 13 w 18"/>
                <a:gd name="T23" fmla="*/ 2 h 18"/>
                <a:gd name="T24" fmla="*/ 7 w 18"/>
                <a:gd name="T25" fmla="*/ 0 h 18"/>
                <a:gd name="T26" fmla="*/ 7 w 18"/>
                <a:gd name="T27" fmla="*/ 0 h 18"/>
                <a:gd name="T28" fmla="*/ 4 w 18"/>
                <a:gd name="T29" fmla="*/ 0 h 18"/>
                <a:gd name="T30" fmla="*/ 2 w 18"/>
                <a:gd name="T31" fmla="*/ 2 h 18"/>
                <a:gd name="T32" fmla="*/ 0 w 18"/>
                <a:gd name="T33" fmla="*/ 4 h 18"/>
                <a:gd name="T34" fmla="*/ 0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0" y="9"/>
                  </a:moveTo>
                  <a:lnTo>
                    <a:pt x="0" y="9"/>
                  </a:lnTo>
                  <a:lnTo>
                    <a:pt x="4" y="16"/>
                  </a:lnTo>
                  <a:lnTo>
                    <a:pt x="9" y="18"/>
                  </a:lnTo>
                  <a:lnTo>
                    <a:pt x="11" y="18"/>
                  </a:lnTo>
                  <a:lnTo>
                    <a:pt x="16" y="18"/>
                  </a:lnTo>
                  <a:lnTo>
                    <a:pt x="18" y="16"/>
                  </a:lnTo>
                  <a:lnTo>
                    <a:pt x="18" y="11"/>
                  </a:lnTo>
                  <a:lnTo>
                    <a:pt x="18" y="9"/>
                  </a:lnTo>
                  <a:lnTo>
                    <a:pt x="13" y="2"/>
                  </a:lnTo>
                  <a:lnTo>
                    <a:pt x="7" y="0"/>
                  </a:lnTo>
                  <a:lnTo>
                    <a:pt x="4" y="0"/>
                  </a:lnTo>
                  <a:lnTo>
                    <a:pt x="2"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19" name="Freeform 3236">
              <a:extLst>
                <a:ext uri="{FF2B5EF4-FFF2-40B4-BE49-F238E27FC236}">
                  <a16:creationId xmlns:a16="http://schemas.microsoft.com/office/drawing/2014/main" xmlns="" id="{8C29A7F7-44DC-E340-86AA-77AFC498199A}"/>
                </a:ext>
              </a:extLst>
            </p:cNvPr>
            <p:cNvSpPr>
              <a:spLocks/>
            </p:cNvSpPr>
            <p:nvPr/>
          </p:nvSpPr>
          <p:spPr bwMode="auto">
            <a:xfrm>
              <a:off x="3335" y="3026"/>
              <a:ext cx="18" cy="18"/>
            </a:xfrm>
            <a:custGeom>
              <a:avLst/>
              <a:gdLst>
                <a:gd name="T0" fmla="*/ 0 w 18"/>
                <a:gd name="T1" fmla="*/ 9 h 18"/>
                <a:gd name="T2" fmla="*/ 0 w 18"/>
                <a:gd name="T3" fmla="*/ 9 h 18"/>
                <a:gd name="T4" fmla="*/ 4 w 18"/>
                <a:gd name="T5" fmla="*/ 16 h 18"/>
                <a:gd name="T6" fmla="*/ 9 w 18"/>
                <a:gd name="T7" fmla="*/ 18 h 18"/>
                <a:gd name="T8" fmla="*/ 11 w 18"/>
                <a:gd name="T9" fmla="*/ 18 h 18"/>
                <a:gd name="T10" fmla="*/ 11 w 18"/>
                <a:gd name="T11" fmla="*/ 18 h 18"/>
                <a:gd name="T12" fmla="*/ 16 w 18"/>
                <a:gd name="T13" fmla="*/ 18 h 18"/>
                <a:gd name="T14" fmla="*/ 18 w 18"/>
                <a:gd name="T15" fmla="*/ 16 h 18"/>
                <a:gd name="T16" fmla="*/ 18 w 18"/>
                <a:gd name="T17" fmla="*/ 11 h 18"/>
                <a:gd name="T18" fmla="*/ 18 w 18"/>
                <a:gd name="T19" fmla="*/ 9 h 18"/>
                <a:gd name="T20" fmla="*/ 18 w 18"/>
                <a:gd name="T21" fmla="*/ 9 h 18"/>
                <a:gd name="T22" fmla="*/ 13 w 18"/>
                <a:gd name="T23" fmla="*/ 2 h 18"/>
                <a:gd name="T24" fmla="*/ 7 w 18"/>
                <a:gd name="T25" fmla="*/ 0 h 18"/>
                <a:gd name="T26" fmla="*/ 7 w 18"/>
                <a:gd name="T27" fmla="*/ 0 h 18"/>
                <a:gd name="T28" fmla="*/ 4 w 18"/>
                <a:gd name="T29" fmla="*/ 0 h 18"/>
                <a:gd name="T30" fmla="*/ 2 w 18"/>
                <a:gd name="T31" fmla="*/ 2 h 18"/>
                <a:gd name="T32" fmla="*/ 0 w 18"/>
                <a:gd name="T33" fmla="*/ 4 h 18"/>
                <a:gd name="T34" fmla="*/ 0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0" y="9"/>
                  </a:moveTo>
                  <a:lnTo>
                    <a:pt x="0" y="9"/>
                  </a:lnTo>
                  <a:lnTo>
                    <a:pt x="4" y="16"/>
                  </a:lnTo>
                  <a:lnTo>
                    <a:pt x="9" y="18"/>
                  </a:lnTo>
                  <a:lnTo>
                    <a:pt x="11" y="18"/>
                  </a:lnTo>
                  <a:lnTo>
                    <a:pt x="16" y="18"/>
                  </a:lnTo>
                  <a:lnTo>
                    <a:pt x="18" y="16"/>
                  </a:lnTo>
                  <a:lnTo>
                    <a:pt x="18" y="11"/>
                  </a:lnTo>
                  <a:lnTo>
                    <a:pt x="18" y="9"/>
                  </a:lnTo>
                  <a:lnTo>
                    <a:pt x="13" y="2"/>
                  </a:lnTo>
                  <a:lnTo>
                    <a:pt x="7" y="0"/>
                  </a:lnTo>
                  <a:lnTo>
                    <a:pt x="4" y="0"/>
                  </a:lnTo>
                  <a:lnTo>
                    <a:pt x="2"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0" name="Freeform 3237">
              <a:extLst>
                <a:ext uri="{FF2B5EF4-FFF2-40B4-BE49-F238E27FC236}">
                  <a16:creationId xmlns:a16="http://schemas.microsoft.com/office/drawing/2014/main" xmlns="" id="{CA6A9C87-A84D-794B-9EB5-9A0E5E7C7E01}"/>
                </a:ext>
              </a:extLst>
            </p:cNvPr>
            <p:cNvSpPr>
              <a:spLocks/>
            </p:cNvSpPr>
            <p:nvPr/>
          </p:nvSpPr>
          <p:spPr bwMode="auto">
            <a:xfrm>
              <a:off x="3319" y="3026"/>
              <a:ext cx="16" cy="18"/>
            </a:xfrm>
            <a:custGeom>
              <a:avLst/>
              <a:gdLst>
                <a:gd name="T0" fmla="*/ 0 w 16"/>
                <a:gd name="T1" fmla="*/ 9 h 18"/>
                <a:gd name="T2" fmla="*/ 0 w 16"/>
                <a:gd name="T3" fmla="*/ 9 h 18"/>
                <a:gd name="T4" fmla="*/ 2 w 16"/>
                <a:gd name="T5" fmla="*/ 16 h 18"/>
                <a:gd name="T6" fmla="*/ 7 w 16"/>
                <a:gd name="T7" fmla="*/ 18 h 18"/>
                <a:gd name="T8" fmla="*/ 9 w 16"/>
                <a:gd name="T9" fmla="*/ 18 h 18"/>
                <a:gd name="T10" fmla="*/ 9 w 16"/>
                <a:gd name="T11" fmla="*/ 18 h 18"/>
                <a:gd name="T12" fmla="*/ 14 w 16"/>
                <a:gd name="T13" fmla="*/ 18 h 18"/>
                <a:gd name="T14" fmla="*/ 16 w 16"/>
                <a:gd name="T15" fmla="*/ 16 h 18"/>
                <a:gd name="T16" fmla="*/ 16 w 16"/>
                <a:gd name="T17" fmla="*/ 11 h 18"/>
                <a:gd name="T18" fmla="*/ 16 w 16"/>
                <a:gd name="T19" fmla="*/ 9 h 18"/>
                <a:gd name="T20" fmla="*/ 16 w 16"/>
                <a:gd name="T21" fmla="*/ 9 h 18"/>
                <a:gd name="T22" fmla="*/ 11 w 16"/>
                <a:gd name="T23" fmla="*/ 2 h 18"/>
                <a:gd name="T24" fmla="*/ 7 w 16"/>
                <a:gd name="T25" fmla="*/ 0 h 18"/>
                <a:gd name="T26" fmla="*/ 7 w 16"/>
                <a:gd name="T27" fmla="*/ 0 h 18"/>
                <a:gd name="T28" fmla="*/ 2 w 16"/>
                <a:gd name="T29" fmla="*/ 0 h 18"/>
                <a:gd name="T30" fmla="*/ 0 w 16"/>
                <a:gd name="T31" fmla="*/ 2 h 18"/>
                <a:gd name="T32" fmla="*/ 0 w 16"/>
                <a:gd name="T33" fmla="*/ 4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2" y="16"/>
                  </a:lnTo>
                  <a:lnTo>
                    <a:pt x="7" y="18"/>
                  </a:lnTo>
                  <a:lnTo>
                    <a:pt x="9" y="18"/>
                  </a:lnTo>
                  <a:lnTo>
                    <a:pt x="14" y="18"/>
                  </a:lnTo>
                  <a:lnTo>
                    <a:pt x="16" y="16"/>
                  </a:lnTo>
                  <a:lnTo>
                    <a:pt x="16" y="11"/>
                  </a:lnTo>
                  <a:lnTo>
                    <a:pt x="16" y="9"/>
                  </a:lnTo>
                  <a:lnTo>
                    <a:pt x="11" y="2"/>
                  </a:lnTo>
                  <a:lnTo>
                    <a:pt x="7"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1" name="Freeform 3238">
              <a:extLst>
                <a:ext uri="{FF2B5EF4-FFF2-40B4-BE49-F238E27FC236}">
                  <a16:creationId xmlns:a16="http://schemas.microsoft.com/office/drawing/2014/main" xmlns="" id="{A5826131-4DEF-9049-868C-EEE61E213A30}"/>
                </a:ext>
              </a:extLst>
            </p:cNvPr>
            <p:cNvSpPr>
              <a:spLocks/>
            </p:cNvSpPr>
            <p:nvPr/>
          </p:nvSpPr>
          <p:spPr bwMode="auto">
            <a:xfrm>
              <a:off x="3319" y="3026"/>
              <a:ext cx="16" cy="18"/>
            </a:xfrm>
            <a:custGeom>
              <a:avLst/>
              <a:gdLst>
                <a:gd name="T0" fmla="*/ 0 w 16"/>
                <a:gd name="T1" fmla="*/ 9 h 18"/>
                <a:gd name="T2" fmla="*/ 0 w 16"/>
                <a:gd name="T3" fmla="*/ 9 h 18"/>
                <a:gd name="T4" fmla="*/ 2 w 16"/>
                <a:gd name="T5" fmla="*/ 16 h 18"/>
                <a:gd name="T6" fmla="*/ 7 w 16"/>
                <a:gd name="T7" fmla="*/ 18 h 18"/>
                <a:gd name="T8" fmla="*/ 9 w 16"/>
                <a:gd name="T9" fmla="*/ 18 h 18"/>
                <a:gd name="T10" fmla="*/ 9 w 16"/>
                <a:gd name="T11" fmla="*/ 18 h 18"/>
                <a:gd name="T12" fmla="*/ 14 w 16"/>
                <a:gd name="T13" fmla="*/ 18 h 18"/>
                <a:gd name="T14" fmla="*/ 16 w 16"/>
                <a:gd name="T15" fmla="*/ 16 h 18"/>
                <a:gd name="T16" fmla="*/ 16 w 16"/>
                <a:gd name="T17" fmla="*/ 11 h 18"/>
                <a:gd name="T18" fmla="*/ 16 w 16"/>
                <a:gd name="T19" fmla="*/ 9 h 18"/>
                <a:gd name="T20" fmla="*/ 16 w 16"/>
                <a:gd name="T21" fmla="*/ 9 h 18"/>
                <a:gd name="T22" fmla="*/ 11 w 16"/>
                <a:gd name="T23" fmla="*/ 2 h 18"/>
                <a:gd name="T24" fmla="*/ 7 w 16"/>
                <a:gd name="T25" fmla="*/ 0 h 18"/>
                <a:gd name="T26" fmla="*/ 7 w 16"/>
                <a:gd name="T27" fmla="*/ 0 h 18"/>
                <a:gd name="T28" fmla="*/ 2 w 16"/>
                <a:gd name="T29" fmla="*/ 0 h 18"/>
                <a:gd name="T30" fmla="*/ 0 w 16"/>
                <a:gd name="T31" fmla="*/ 2 h 18"/>
                <a:gd name="T32" fmla="*/ 0 w 16"/>
                <a:gd name="T33" fmla="*/ 4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2" y="16"/>
                  </a:lnTo>
                  <a:lnTo>
                    <a:pt x="7" y="18"/>
                  </a:lnTo>
                  <a:lnTo>
                    <a:pt x="9" y="18"/>
                  </a:lnTo>
                  <a:lnTo>
                    <a:pt x="14" y="18"/>
                  </a:lnTo>
                  <a:lnTo>
                    <a:pt x="16" y="16"/>
                  </a:lnTo>
                  <a:lnTo>
                    <a:pt x="16" y="11"/>
                  </a:lnTo>
                  <a:lnTo>
                    <a:pt x="16" y="9"/>
                  </a:lnTo>
                  <a:lnTo>
                    <a:pt x="11" y="2"/>
                  </a:lnTo>
                  <a:lnTo>
                    <a:pt x="7"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2" name="Freeform 3239">
              <a:extLst>
                <a:ext uri="{FF2B5EF4-FFF2-40B4-BE49-F238E27FC236}">
                  <a16:creationId xmlns:a16="http://schemas.microsoft.com/office/drawing/2014/main" xmlns="" id="{C3C2E560-B5D4-2B4F-A5F9-057EA4380661}"/>
                </a:ext>
              </a:extLst>
            </p:cNvPr>
            <p:cNvSpPr>
              <a:spLocks/>
            </p:cNvSpPr>
            <p:nvPr/>
          </p:nvSpPr>
          <p:spPr bwMode="auto">
            <a:xfrm>
              <a:off x="3301" y="3026"/>
              <a:ext cx="18" cy="18"/>
            </a:xfrm>
            <a:custGeom>
              <a:avLst/>
              <a:gdLst>
                <a:gd name="T0" fmla="*/ 0 w 18"/>
                <a:gd name="T1" fmla="*/ 9 h 18"/>
                <a:gd name="T2" fmla="*/ 0 w 18"/>
                <a:gd name="T3" fmla="*/ 9 h 18"/>
                <a:gd name="T4" fmla="*/ 4 w 18"/>
                <a:gd name="T5" fmla="*/ 16 h 18"/>
                <a:gd name="T6" fmla="*/ 7 w 18"/>
                <a:gd name="T7" fmla="*/ 18 h 18"/>
                <a:gd name="T8" fmla="*/ 9 w 18"/>
                <a:gd name="T9" fmla="*/ 18 h 18"/>
                <a:gd name="T10" fmla="*/ 9 w 18"/>
                <a:gd name="T11" fmla="*/ 18 h 18"/>
                <a:gd name="T12" fmla="*/ 14 w 18"/>
                <a:gd name="T13" fmla="*/ 18 h 18"/>
                <a:gd name="T14" fmla="*/ 16 w 18"/>
                <a:gd name="T15" fmla="*/ 16 h 18"/>
                <a:gd name="T16" fmla="*/ 16 w 18"/>
                <a:gd name="T17" fmla="*/ 13 h 18"/>
                <a:gd name="T18" fmla="*/ 18 w 18"/>
                <a:gd name="T19" fmla="*/ 9 h 18"/>
                <a:gd name="T20" fmla="*/ 18 w 18"/>
                <a:gd name="T21" fmla="*/ 9 h 18"/>
                <a:gd name="T22" fmla="*/ 14 w 18"/>
                <a:gd name="T23" fmla="*/ 2 h 18"/>
                <a:gd name="T24" fmla="*/ 11 w 18"/>
                <a:gd name="T25" fmla="*/ 0 h 18"/>
                <a:gd name="T26" fmla="*/ 7 w 18"/>
                <a:gd name="T27" fmla="*/ 0 h 18"/>
                <a:gd name="T28" fmla="*/ 7 w 18"/>
                <a:gd name="T29" fmla="*/ 0 h 18"/>
                <a:gd name="T30" fmla="*/ 4 w 18"/>
                <a:gd name="T31" fmla="*/ 0 h 18"/>
                <a:gd name="T32" fmla="*/ 2 w 18"/>
                <a:gd name="T33" fmla="*/ 2 h 18"/>
                <a:gd name="T34" fmla="*/ 0 w 18"/>
                <a:gd name="T35" fmla="*/ 6 h 18"/>
                <a:gd name="T36" fmla="*/ 0 w 1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18">
                  <a:moveTo>
                    <a:pt x="0" y="9"/>
                  </a:moveTo>
                  <a:lnTo>
                    <a:pt x="0" y="9"/>
                  </a:lnTo>
                  <a:lnTo>
                    <a:pt x="4" y="16"/>
                  </a:lnTo>
                  <a:lnTo>
                    <a:pt x="7" y="18"/>
                  </a:lnTo>
                  <a:lnTo>
                    <a:pt x="9" y="18"/>
                  </a:lnTo>
                  <a:lnTo>
                    <a:pt x="14" y="18"/>
                  </a:lnTo>
                  <a:lnTo>
                    <a:pt x="16" y="16"/>
                  </a:lnTo>
                  <a:lnTo>
                    <a:pt x="16" y="13"/>
                  </a:lnTo>
                  <a:lnTo>
                    <a:pt x="18" y="9"/>
                  </a:lnTo>
                  <a:lnTo>
                    <a:pt x="14" y="2"/>
                  </a:lnTo>
                  <a:lnTo>
                    <a:pt x="11" y="0"/>
                  </a:lnTo>
                  <a:lnTo>
                    <a:pt x="7" y="0"/>
                  </a:lnTo>
                  <a:lnTo>
                    <a:pt x="4" y="0"/>
                  </a:lnTo>
                  <a:lnTo>
                    <a:pt x="2" y="2"/>
                  </a:lnTo>
                  <a:lnTo>
                    <a:pt x="0" y="6"/>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3" name="Freeform 3240">
              <a:extLst>
                <a:ext uri="{FF2B5EF4-FFF2-40B4-BE49-F238E27FC236}">
                  <a16:creationId xmlns:a16="http://schemas.microsoft.com/office/drawing/2014/main" xmlns="" id="{CC308801-CB15-CA47-B81F-3D5659CEE5FE}"/>
                </a:ext>
              </a:extLst>
            </p:cNvPr>
            <p:cNvSpPr>
              <a:spLocks/>
            </p:cNvSpPr>
            <p:nvPr/>
          </p:nvSpPr>
          <p:spPr bwMode="auto">
            <a:xfrm>
              <a:off x="3301" y="3026"/>
              <a:ext cx="18" cy="18"/>
            </a:xfrm>
            <a:custGeom>
              <a:avLst/>
              <a:gdLst>
                <a:gd name="T0" fmla="*/ 0 w 18"/>
                <a:gd name="T1" fmla="*/ 9 h 18"/>
                <a:gd name="T2" fmla="*/ 0 w 18"/>
                <a:gd name="T3" fmla="*/ 9 h 18"/>
                <a:gd name="T4" fmla="*/ 4 w 18"/>
                <a:gd name="T5" fmla="*/ 16 h 18"/>
                <a:gd name="T6" fmla="*/ 7 w 18"/>
                <a:gd name="T7" fmla="*/ 18 h 18"/>
                <a:gd name="T8" fmla="*/ 9 w 18"/>
                <a:gd name="T9" fmla="*/ 18 h 18"/>
                <a:gd name="T10" fmla="*/ 9 w 18"/>
                <a:gd name="T11" fmla="*/ 18 h 18"/>
                <a:gd name="T12" fmla="*/ 14 w 18"/>
                <a:gd name="T13" fmla="*/ 18 h 18"/>
                <a:gd name="T14" fmla="*/ 16 w 18"/>
                <a:gd name="T15" fmla="*/ 16 h 18"/>
                <a:gd name="T16" fmla="*/ 16 w 18"/>
                <a:gd name="T17" fmla="*/ 13 h 18"/>
                <a:gd name="T18" fmla="*/ 18 w 18"/>
                <a:gd name="T19" fmla="*/ 9 h 18"/>
                <a:gd name="T20" fmla="*/ 18 w 18"/>
                <a:gd name="T21" fmla="*/ 9 h 18"/>
                <a:gd name="T22" fmla="*/ 14 w 18"/>
                <a:gd name="T23" fmla="*/ 2 h 18"/>
                <a:gd name="T24" fmla="*/ 11 w 18"/>
                <a:gd name="T25" fmla="*/ 0 h 18"/>
                <a:gd name="T26" fmla="*/ 7 w 18"/>
                <a:gd name="T27" fmla="*/ 0 h 18"/>
                <a:gd name="T28" fmla="*/ 7 w 18"/>
                <a:gd name="T29" fmla="*/ 0 h 18"/>
                <a:gd name="T30" fmla="*/ 4 w 18"/>
                <a:gd name="T31" fmla="*/ 0 h 18"/>
                <a:gd name="T32" fmla="*/ 2 w 18"/>
                <a:gd name="T33" fmla="*/ 2 h 18"/>
                <a:gd name="T34" fmla="*/ 0 w 18"/>
                <a:gd name="T35" fmla="*/ 6 h 18"/>
                <a:gd name="T36" fmla="*/ 0 w 1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 h="18">
                  <a:moveTo>
                    <a:pt x="0" y="9"/>
                  </a:moveTo>
                  <a:lnTo>
                    <a:pt x="0" y="9"/>
                  </a:lnTo>
                  <a:lnTo>
                    <a:pt x="4" y="16"/>
                  </a:lnTo>
                  <a:lnTo>
                    <a:pt x="7" y="18"/>
                  </a:lnTo>
                  <a:lnTo>
                    <a:pt x="9" y="18"/>
                  </a:lnTo>
                  <a:lnTo>
                    <a:pt x="14" y="18"/>
                  </a:lnTo>
                  <a:lnTo>
                    <a:pt x="16" y="16"/>
                  </a:lnTo>
                  <a:lnTo>
                    <a:pt x="16" y="13"/>
                  </a:lnTo>
                  <a:lnTo>
                    <a:pt x="18" y="9"/>
                  </a:lnTo>
                  <a:lnTo>
                    <a:pt x="14" y="2"/>
                  </a:lnTo>
                  <a:lnTo>
                    <a:pt x="11" y="0"/>
                  </a:lnTo>
                  <a:lnTo>
                    <a:pt x="7" y="0"/>
                  </a:lnTo>
                  <a:lnTo>
                    <a:pt x="4" y="0"/>
                  </a:lnTo>
                  <a:lnTo>
                    <a:pt x="2" y="2"/>
                  </a:lnTo>
                  <a:lnTo>
                    <a:pt x="0" y="6"/>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4" name="Freeform 3241">
              <a:extLst>
                <a:ext uri="{FF2B5EF4-FFF2-40B4-BE49-F238E27FC236}">
                  <a16:creationId xmlns:a16="http://schemas.microsoft.com/office/drawing/2014/main" xmlns="" id="{D5C91ED9-CCF6-8941-9B41-FC7A4D45E600}"/>
                </a:ext>
              </a:extLst>
            </p:cNvPr>
            <p:cNvSpPr>
              <a:spLocks/>
            </p:cNvSpPr>
            <p:nvPr/>
          </p:nvSpPr>
          <p:spPr bwMode="auto">
            <a:xfrm>
              <a:off x="3285" y="3026"/>
              <a:ext cx="16" cy="18"/>
            </a:xfrm>
            <a:custGeom>
              <a:avLst/>
              <a:gdLst>
                <a:gd name="T0" fmla="*/ 0 w 16"/>
                <a:gd name="T1" fmla="*/ 9 h 18"/>
                <a:gd name="T2" fmla="*/ 0 w 16"/>
                <a:gd name="T3" fmla="*/ 9 h 18"/>
                <a:gd name="T4" fmla="*/ 2 w 16"/>
                <a:gd name="T5" fmla="*/ 16 h 18"/>
                <a:gd name="T6" fmla="*/ 5 w 16"/>
                <a:gd name="T7" fmla="*/ 18 h 18"/>
                <a:gd name="T8" fmla="*/ 9 w 16"/>
                <a:gd name="T9" fmla="*/ 18 h 18"/>
                <a:gd name="T10" fmla="*/ 9 w 16"/>
                <a:gd name="T11" fmla="*/ 18 h 18"/>
                <a:gd name="T12" fmla="*/ 11 w 16"/>
                <a:gd name="T13" fmla="*/ 18 h 18"/>
                <a:gd name="T14" fmla="*/ 14 w 16"/>
                <a:gd name="T15" fmla="*/ 16 h 18"/>
                <a:gd name="T16" fmla="*/ 16 w 16"/>
                <a:gd name="T17" fmla="*/ 13 h 18"/>
                <a:gd name="T18" fmla="*/ 16 w 16"/>
                <a:gd name="T19" fmla="*/ 9 h 18"/>
                <a:gd name="T20" fmla="*/ 16 w 16"/>
                <a:gd name="T21" fmla="*/ 9 h 18"/>
                <a:gd name="T22" fmla="*/ 14 w 16"/>
                <a:gd name="T23" fmla="*/ 2 h 18"/>
                <a:gd name="T24" fmla="*/ 9 w 16"/>
                <a:gd name="T25" fmla="*/ 0 h 18"/>
                <a:gd name="T26" fmla="*/ 7 w 16"/>
                <a:gd name="T27" fmla="*/ 0 h 18"/>
                <a:gd name="T28" fmla="*/ 7 w 16"/>
                <a:gd name="T29" fmla="*/ 0 h 18"/>
                <a:gd name="T30" fmla="*/ 2 w 16"/>
                <a:gd name="T31" fmla="*/ 0 h 18"/>
                <a:gd name="T32" fmla="*/ 0 w 16"/>
                <a:gd name="T33" fmla="*/ 2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2" y="16"/>
                  </a:lnTo>
                  <a:lnTo>
                    <a:pt x="5" y="18"/>
                  </a:lnTo>
                  <a:lnTo>
                    <a:pt x="9" y="18"/>
                  </a:lnTo>
                  <a:lnTo>
                    <a:pt x="11" y="18"/>
                  </a:lnTo>
                  <a:lnTo>
                    <a:pt x="14" y="16"/>
                  </a:lnTo>
                  <a:lnTo>
                    <a:pt x="16" y="13"/>
                  </a:lnTo>
                  <a:lnTo>
                    <a:pt x="16" y="9"/>
                  </a:lnTo>
                  <a:lnTo>
                    <a:pt x="14" y="2"/>
                  </a:lnTo>
                  <a:lnTo>
                    <a:pt x="9" y="0"/>
                  </a:lnTo>
                  <a:lnTo>
                    <a:pt x="7"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5" name="Freeform 3242">
              <a:extLst>
                <a:ext uri="{FF2B5EF4-FFF2-40B4-BE49-F238E27FC236}">
                  <a16:creationId xmlns:a16="http://schemas.microsoft.com/office/drawing/2014/main" xmlns="" id="{A829D95B-64E6-0F42-89A2-C7865B967231}"/>
                </a:ext>
              </a:extLst>
            </p:cNvPr>
            <p:cNvSpPr>
              <a:spLocks/>
            </p:cNvSpPr>
            <p:nvPr/>
          </p:nvSpPr>
          <p:spPr bwMode="auto">
            <a:xfrm>
              <a:off x="3285" y="3026"/>
              <a:ext cx="16" cy="18"/>
            </a:xfrm>
            <a:custGeom>
              <a:avLst/>
              <a:gdLst>
                <a:gd name="T0" fmla="*/ 0 w 16"/>
                <a:gd name="T1" fmla="*/ 9 h 18"/>
                <a:gd name="T2" fmla="*/ 0 w 16"/>
                <a:gd name="T3" fmla="*/ 9 h 18"/>
                <a:gd name="T4" fmla="*/ 2 w 16"/>
                <a:gd name="T5" fmla="*/ 16 h 18"/>
                <a:gd name="T6" fmla="*/ 5 w 16"/>
                <a:gd name="T7" fmla="*/ 18 h 18"/>
                <a:gd name="T8" fmla="*/ 9 w 16"/>
                <a:gd name="T9" fmla="*/ 18 h 18"/>
                <a:gd name="T10" fmla="*/ 9 w 16"/>
                <a:gd name="T11" fmla="*/ 18 h 18"/>
                <a:gd name="T12" fmla="*/ 11 w 16"/>
                <a:gd name="T13" fmla="*/ 18 h 18"/>
                <a:gd name="T14" fmla="*/ 14 w 16"/>
                <a:gd name="T15" fmla="*/ 16 h 18"/>
                <a:gd name="T16" fmla="*/ 16 w 16"/>
                <a:gd name="T17" fmla="*/ 13 h 18"/>
                <a:gd name="T18" fmla="*/ 16 w 16"/>
                <a:gd name="T19" fmla="*/ 9 h 18"/>
                <a:gd name="T20" fmla="*/ 16 w 16"/>
                <a:gd name="T21" fmla="*/ 9 h 18"/>
                <a:gd name="T22" fmla="*/ 14 w 16"/>
                <a:gd name="T23" fmla="*/ 2 h 18"/>
                <a:gd name="T24" fmla="*/ 9 w 16"/>
                <a:gd name="T25" fmla="*/ 0 h 18"/>
                <a:gd name="T26" fmla="*/ 7 w 16"/>
                <a:gd name="T27" fmla="*/ 0 h 18"/>
                <a:gd name="T28" fmla="*/ 7 w 16"/>
                <a:gd name="T29" fmla="*/ 0 h 18"/>
                <a:gd name="T30" fmla="*/ 2 w 16"/>
                <a:gd name="T31" fmla="*/ 0 h 18"/>
                <a:gd name="T32" fmla="*/ 0 w 16"/>
                <a:gd name="T33" fmla="*/ 2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2" y="16"/>
                  </a:lnTo>
                  <a:lnTo>
                    <a:pt x="5" y="18"/>
                  </a:lnTo>
                  <a:lnTo>
                    <a:pt x="9" y="18"/>
                  </a:lnTo>
                  <a:lnTo>
                    <a:pt x="11" y="18"/>
                  </a:lnTo>
                  <a:lnTo>
                    <a:pt x="14" y="16"/>
                  </a:lnTo>
                  <a:lnTo>
                    <a:pt x="16" y="13"/>
                  </a:lnTo>
                  <a:lnTo>
                    <a:pt x="16" y="9"/>
                  </a:lnTo>
                  <a:lnTo>
                    <a:pt x="14" y="2"/>
                  </a:lnTo>
                  <a:lnTo>
                    <a:pt x="9" y="0"/>
                  </a:lnTo>
                  <a:lnTo>
                    <a:pt x="7"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6" name="Freeform 3243">
              <a:extLst>
                <a:ext uri="{FF2B5EF4-FFF2-40B4-BE49-F238E27FC236}">
                  <a16:creationId xmlns:a16="http://schemas.microsoft.com/office/drawing/2014/main" xmlns="" id="{89B9AA41-2E01-BC4E-AF5B-A8F16A4F981F}"/>
                </a:ext>
              </a:extLst>
            </p:cNvPr>
            <p:cNvSpPr>
              <a:spLocks/>
            </p:cNvSpPr>
            <p:nvPr/>
          </p:nvSpPr>
          <p:spPr bwMode="auto">
            <a:xfrm>
              <a:off x="3267" y="3026"/>
              <a:ext cx="18" cy="20"/>
            </a:xfrm>
            <a:custGeom>
              <a:avLst/>
              <a:gdLst>
                <a:gd name="T0" fmla="*/ 0 w 18"/>
                <a:gd name="T1" fmla="*/ 9 h 20"/>
                <a:gd name="T2" fmla="*/ 0 w 18"/>
                <a:gd name="T3" fmla="*/ 9 h 20"/>
                <a:gd name="T4" fmla="*/ 2 w 18"/>
                <a:gd name="T5" fmla="*/ 16 h 20"/>
                <a:gd name="T6" fmla="*/ 7 w 18"/>
                <a:gd name="T7" fmla="*/ 18 h 20"/>
                <a:gd name="T8" fmla="*/ 9 w 18"/>
                <a:gd name="T9" fmla="*/ 20 h 20"/>
                <a:gd name="T10" fmla="*/ 9 w 18"/>
                <a:gd name="T11" fmla="*/ 20 h 20"/>
                <a:gd name="T12" fmla="*/ 14 w 18"/>
                <a:gd name="T13" fmla="*/ 18 h 20"/>
                <a:gd name="T14" fmla="*/ 16 w 18"/>
                <a:gd name="T15" fmla="*/ 16 h 20"/>
                <a:gd name="T16" fmla="*/ 16 w 18"/>
                <a:gd name="T17" fmla="*/ 13 h 20"/>
                <a:gd name="T18" fmla="*/ 18 w 18"/>
                <a:gd name="T19" fmla="*/ 9 h 20"/>
                <a:gd name="T20" fmla="*/ 18 w 18"/>
                <a:gd name="T21" fmla="*/ 9 h 20"/>
                <a:gd name="T22" fmla="*/ 14 w 18"/>
                <a:gd name="T23" fmla="*/ 2 h 20"/>
                <a:gd name="T24" fmla="*/ 11 w 18"/>
                <a:gd name="T25" fmla="*/ 2 h 20"/>
                <a:gd name="T26" fmla="*/ 9 w 18"/>
                <a:gd name="T27" fmla="*/ 0 h 20"/>
                <a:gd name="T28" fmla="*/ 9 w 18"/>
                <a:gd name="T29" fmla="*/ 0 h 20"/>
                <a:gd name="T30" fmla="*/ 5 w 18"/>
                <a:gd name="T31" fmla="*/ 2 h 20"/>
                <a:gd name="T32" fmla="*/ 2 w 18"/>
                <a:gd name="T33" fmla="*/ 2 h 20"/>
                <a:gd name="T34" fmla="*/ 0 w 18"/>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0">
                  <a:moveTo>
                    <a:pt x="0" y="9"/>
                  </a:moveTo>
                  <a:lnTo>
                    <a:pt x="0" y="9"/>
                  </a:lnTo>
                  <a:lnTo>
                    <a:pt x="2" y="16"/>
                  </a:lnTo>
                  <a:lnTo>
                    <a:pt x="7" y="18"/>
                  </a:lnTo>
                  <a:lnTo>
                    <a:pt x="9" y="20"/>
                  </a:lnTo>
                  <a:lnTo>
                    <a:pt x="14" y="18"/>
                  </a:lnTo>
                  <a:lnTo>
                    <a:pt x="16" y="16"/>
                  </a:lnTo>
                  <a:lnTo>
                    <a:pt x="16" y="13"/>
                  </a:lnTo>
                  <a:lnTo>
                    <a:pt x="18" y="9"/>
                  </a:lnTo>
                  <a:lnTo>
                    <a:pt x="14" y="2"/>
                  </a:lnTo>
                  <a:lnTo>
                    <a:pt x="11" y="2"/>
                  </a:lnTo>
                  <a:lnTo>
                    <a:pt x="9" y="0"/>
                  </a:lnTo>
                  <a:lnTo>
                    <a:pt x="5" y="2"/>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7" name="Freeform 3244">
              <a:extLst>
                <a:ext uri="{FF2B5EF4-FFF2-40B4-BE49-F238E27FC236}">
                  <a16:creationId xmlns:a16="http://schemas.microsoft.com/office/drawing/2014/main" xmlns="" id="{A5DC9960-BC34-9040-89F2-1A5D4E4C18F3}"/>
                </a:ext>
              </a:extLst>
            </p:cNvPr>
            <p:cNvSpPr>
              <a:spLocks/>
            </p:cNvSpPr>
            <p:nvPr/>
          </p:nvSpPr>
          <p:spPr bwMode="auto">
            <a:xfrm>
              <a:off x="3267" y="3026"/>
              <a:ext cx="18" cy="20"/>
            </a:xfrm>
            <a:custGeom>
              <a:avLst/>
              <a:gdLst>
                <a:gd name="T0" fmla="*/ 0 w 18"/>
                <a:gd name="T1" fmla="*/ 9 h 20"/>
                <a:gd name="T2" fmla="*/ 0 w 18"/>
                <a:gd name="T3" fmla="*/ 9 h 20"/>
                <a:gd name="T4" fmla="*/ 2 w 18"/>
                <a:gd name="T5" fmla="*/ 16 h 20"/>
                <a:gd name="T6" fmla="*/ 7 w 18"/>
                <a:gd name="T7" fmla="*/ 18 h 20"/>
                <a:gd name="T8" fmla="*/ 9 w 18"/>
                <a:gd name="T9" fmla="*/ 20 h 20"/>
                <a:gd name="T10" fmla="*/ 9 w 18"/>
                <a:gd name="T11" fmla="*/ 20 h 20"/>
                <a:gd name="T12" fmla="*/ 14 w 18"/>
                <a:gd name="T13" fmla="*/ 18 h 20"/>
                <a:gd name="T14" fmla="*/ 16 w 18"/>
                <a:gd name="T15" fmla="*/ 16 h 20"/>
                <a:gd name="T16" fmla="*/ 16 w 18"/>
                <a:gd name="T17" fmla="*/ 13 h 20"/>
                <a:gd name="T18" fmla="*/ 18 w 18"/>
                <a:gd name="T19" fmla="*/ 9 h 20"/>
                <a:gd name="T20" fmla="*/ 18 w 18"/>
                <a:gd name="T21" fmla="*/ 9 h 20"/>
                <a:gd name="T22" fmla="*/ 14 w 18"/>
                <a:gd name="T23" fmla="*/ 2 h 20"/>
                <a:gd name="T24" fmla="*/ 11 w 18"/>
                <a:gd name="T25" fmla="*/ 2 h 20"/>
                <a:gd name="T26" fmla="*/ 9 w 18"/>
                <a:gd name="T27" fmla="*/ 0 h 20"/>
                <a:gd name="T28" fmla="*/ 9 w 18"/>
                <a:gd name="T29" fmla="*/ 0 h 20"/>
                <a:gd name="T30" fmla="*/ 5 w 18"/>
                <a:gd name="T31" fmla="*/ 2 h 20"/>
                <a:gd name="T32" fmla="*/ 2 w 18"/>
                <a:gd name="T33" fmla="*/ 2 h 20"/>
                <a:gd name="T34" fmla="*/ 0 w 18"/>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20">
                  <a:moveTo>
                    <a:pt x="0" y="9"/>
                  </a:moveTo>
                  <a:lnTo>
                    <a:pt x="0" y="9"/>
                  </a:lnTo>
                  <a:lnTo>
                    <a:pt x="2" y="16"/>
                  </a:lnTo>
                  <a:lnTo>
                    <a:pt x="7" y="18"/>
                  </a:lnTo>
                  <a:lnTo>
                    <a:pt x="9" y="20"/>
                  </a:lnTo>
                  <a:lnTo>
                    <a:pt x="14" y="18"/>
                  </a:lnTo>
                  <a:lnTo>
                    <a:pt x="16" y="16"/>
                  </a:lnTo>
                  <a:lnTo>
                    <a:pt x="16" y="13"/>
                  </a:lnTo>
                  <a:lnTo>
                    <a:pt x="18" y="9"/>
                  </a:lnTo>
                  <a:lnTo>
                    <a:pt x="14" y="2"/>
                  </a:lnTo>
                  <a:lnTo>
                    <a:pt x="11" y="2"/>
                  </a:lnTo>
                  <a:lnTo>
                    <a:pt x="9" y="0"/>
                  </a:lnTo>
                  <a:lnTo>
                    <a:pt x="5" y="2"/>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8" name="Freeform 3245">
              <a:extLst>
                <a:ext uri="{FF2B5EF4-FFF2-40B4-BE49-F238E27FC236}">
                  <a16:creationId xmlns:a16="http://schemas.microsoft.com/office/drawing/2014/main" xmlns="" id="{BBFF07F2-A22D-444F-8D6B-CA78FB59F95A}"/>
                </a:ext>
              </a:extLst>
            </p:cNvPr>
            <p:cNvSpPr>
              <a:spLocks/>
            </p:cNvSpPr>
            <p:nvPr/>
          </p:nvSpPr>
          <p:spPr bwMode="auto">
            <a:xfrm>
              <a:off x="3251" y="3026"/>
              <a:ext cx="16" cy="20"/>
            </a:xfrm>
            <a:custGeom>
              <a:avLst/>
              <a:gdLst>
                <a:gd name="T0" fmla="*/ 0 w 16"/>
                <a:gd name="T1" fmla="*/ 11 h 20"/>
                <a:gd name="T2" fmla="*/ 0 w 16"/>
                <a:gd name="T3" fmla="*/ 11 h 20"/>
                <a:gd name="T4" fmla="*/ 3 w 16"/>
                <a:gd name="T5" fmla="*/ 16 h 20"/>
                <a:gd name="T6" fmla="*/ 5 w 16"/>
                <a:gd name="T7" fmla="*/ 18 h 20"/>
                <a:gd name="T8" fmla="*/ 9 w 16"/>
                <a:gd name="T9" fmla="*/ 20 h 20"/>
                <a:gd name="T10" fmla="*/ 9 w 16"/>
                <a:gd name="T11" fmla="*/ 20 h 20"/>
                <a:gd name="T12" fmla="*/ 12 w 16"/>
                <a:gd name="T13" fmla="*/ 18 h 20"/>
                <a:gd name="T14" fmla="*/ 14 w 16"/>
                <a:gd name="T15" fmla="*/ 16 h 20"/>
                <a:gd name="T16" fmla="*/ 16 w 16"/>
                <a:gd name="T17" fmla="*/ 9 h 20"/>
                <a:gd name="T18" fmla="*/ 16 w 16"/>
                <a:gd name="T19" fmla="*/ 9 h 20"/>
                <a:gd name="T20" fmla="*/ 14 w 16"/>
                <a:gd name="T21" fmla="*/ 4 h 20"/>
                <a:gd name="T22" fmla="*/ 12 w 16"/>
                <a:gd name="T23" fmla="*/ 2 h 20"/>
                <a:gd name="T24" fmla="*/ 9 w 16"/>
                <a:gd name="T25" fmla="*/ 0 h 20"/>
                <a:gd name="T26" fmla="*/ 9 w 16"/>
                <a:gd name="T27" fmla="*/ 0 h 20"/>
                <a:gd name="T28" fmla="*/ 5 w 16"/>
                <a:gd name="T29" fmla="*/ 2 h 20"/>
                <a:gd name="T30" fmla="*/ 3 w 16"/>
                <a:gd name="T31" fmla="*/ 4 h 20"/>
                <a:gd name="T32" fmla="*/ 0 w 1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0">
                  <a:moveTo>
                    <a:pt x="0" y="11"/>
                  </a:moveTo>
                  <a:lnTo>
                    <a:pt x="0" y="11"/>
                  </a:lnTo>
                  <a:lnTo>
                    <a:pt x="3" y="16"/>
                  </a:lnTo>
                  <a:lnTo>
                    <a:pt x="5" y="18"/>
                  </a:lnTo>
                  <a:lnTo>
                    <a:pt x="9" y="20"/>
                  </a:lnTo>
                  <a:lnTo>
                    <a:pt x="12" y="18"/>
                  </a:lnTo>
                  <a:lnTo>
                    <a:pt x="14" y="16"/>
                  </a:lnTo>
                  <a:lnTo>
                    <a:pt x="16" y="9"/>
                  </a:lnTo>
                  <a:lnTo>
                    <a:pt x="14" y="4"/>
                  </a:lnTo>
                  <a:lnTo>
                    <a:pt x="12" y="2"/>
                  </a:lnTo>
                  <a:lnTo>
                    <a:pt x="9" y="0"/>
                  </a:lnTo>
                  <a:lnTo>
                    <a:pt x="5" y="2"/>
                  </a:lnTo>
                  <a:lnTo>
                    <a:pt x="3"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29" name="Freeform 3246">
              <a:extLst>
                <a:ext uri="{FF2B5EF4-FFF2-40B4-BE49-F238E27FC236}">
                  <a16:creationId xmlns:a16="http://schemas.microsoft.com/office/drawing/2014/main" xmlns="" id="{DB1046BD-65A9-D549-ADEC-E4833DFF05F5}"/>
                </a:ext>
              </a:extLst>
            </p:cNvPr>
            <p:cNvSpPr>
              <a:spLocks/>
            </p:cNvSpPr>
            <p:nvPr/>
          </p:nvSpPr>
          <p:spPr bwMode="auto">
            <a:xfrm>
              <a:off x="3251" y="3026"/>
              <a:ext cx="16" cy="20"/>
            </a:xfrm>
            <a:custGeom>
              <a:avLst/>
              <a:gdLst>
                <a:gd name="T0" fmla="*/ 0 w 16"/>
                <a:gd name="T1" fmla="*/ 11 h 20"/>
                <a:gd name="T2" fmla="*/ 0 w 16"/>
                <a:gd name="T3" fmla="*/ 11 h 20"/>
                <a:gd name="T4" fmla="*/ 3 w 16"/>
                <a:gd name="T5" fmla="*/ 16 h 20"/>
                <a:gd name="T6" fmla="*/ 5 w 16"/>
                <a:gd name="T7" fmla="*/ 18 h 20"/>
                <a:gd name="T8" fmla="*/ 9 w 16"/>
                <a:gd name="T9" fmla="*/ 20 h 20"/>
                <a:gd name="T10" fmla="*/ 9 w 16"/>
                <a:gd name="T11" fmla="*/ 20 h 20"/>
                <a:gd name="T12" fmla="*/ 12 w 16"/>
                <a:gd name="T13" fmla="*/ 18 h 20"/>
                <a:gd name="T14" fmla="*/ 14 w 16"/>
                <a:gd name="T15" fmla="*/ 16 h 20"/>
                <a:gd name="T16" fmla="*/ 16 w 16"/>
                <a:gd name="T17" fmla="*/ 9 h 20"/>
                <a:gd name="T18" fmla="*/ 16 w 16"/>
                <a:gd name="T19" fmla="*/ 9 h 20"/>
                <a:gd name="T20" fmla="*/ 14 w 16"/>
                <a:gd name="T21" fmla="*/ 4 h 20"/>
                <a:gd name="T22" fmla="*/ 12 w 16"/>
                <a:gd name="T23" fmla="*/ 2 h 20"/>
                <a:gd name="T24" fmla="*/ 9 w 16"/>
                <a:gd name="T25" fmla="*/ 0 h 20"/>
                <a:gd name="T26" fmla="*/ 9 w 16"/>
                <a:gd name="T27" fmla="*/ 0 h 20"/>
                <a:gd name="T28" fmla="*/ 5 w 16"/>
                <a:gd name="T29" fmla="*/ 2 h 20"/>
                <a:gd name="T30" fmla="*/ 3 w 16"/>
                <a:gd name="T31" fmla="*/ 4 h 20"/>
                <a:gd name="T32" fmla="*/ 0 w 1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20">
                  <a:moveTo>
                    <a:pt x="0" y="11"/>
                  </a:moveTo>
                  <a:lnTo>
                    <a:pt x="0" y="11"/>
                  </a:lnTo>
                  <a:lnTo>
                    <a:pt x="3" y="16"/>
                  </a:lnTo>
                  <a:lnTo>
                    <a:pt x="5" y="18"/>
                  </a:lnTo>
                  <a:lnTo>
                    <a:pt x="9" y="20"/>
                  </a:lnTo>
                  <a:lnTo>
                    <a:pt x="12" y="18"/>
                  </a:lnTo>
                  <a:lnTo>
                    <a:pt x="14" y="16"/>
                  </a:lnTo>
                  <a:lnTo>
                    <a:pt x="16" y="9"/>
                  </a:lnTo>
                  <a:lnTo>
                    <a:pt x="14" y="4"/>
                  </a:lnTo>
                  <a:lnTo>
                    <a:pt x="12" y="2"/>
                  </a:lnTo>
                  <a:lnTo>
                    <a:pt x="9" y="0"/>
                  </a:lnTo>
                  <a:lnTo>
                    <a:pt x="5" y="2"/>
                  </a:lnTo>
                  <a:lnTo>
                    <a:pt x="3"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0" name="Freeform 3247">
              <a:extLst>
                <a:ext uri="{FF2B5EF4-FFF2-40B4-BE49-F238E27FC236}">
                  <a16:creationId xmlns:a16="http://schemas.microsoft.com/office/drawing/2014/main" xmlns="" id="{8B5BF55B-A8E5-B24A-9088-7218AEB8167C}"/>
                </a:ext>
              </a:extLst>
            </p:cNvPr>
            <p:cNvSpPr>
              <a:spLocks/>
            </p:cNvSpPr>
            <p:nvPr/>
          </p:nvSpPr>
          <p:spPr bwMode="auto">
            <a:xfrm>
              <a:off x="3236" y="3026"/>
              <a:ext cx="15" cy="20"/>
            </a:xfrm>
            <a:custGeom>
              <a:avLst/>
              <a:gdLst>
                <a:gd name="T0" fmla="*/ 0 w 15"/>
                <a:gd name="T1" fmla="*/ 11 h 20"/>
                <a:gd name="T2" fmla="*/ 0 w 15"/>
                <a:gd name="T3" fmla="*/ 11 h 20"/>
                <a:gd name="T4" fmla="*/ 2 w 15"/>
                <a:gd name="T5" fmla="*/ 18 h 20"/>
                <a:gd name="T6" fmla="*/ 4 w 15"/>
                <a:gd name="T7" fmla="*/ 18 h 20"/>
                <a:gd name="T8" fmla="*/ 6 w 15"/>
                <a:gd name="T9" fmla="*/ 20 h 20"/>
                <a:gd name="T10" fmla="*/ 6 w 15"/>
                <a:gd name="T11" fmla="*/ 20 h 20"/>
                <a:gd name="T12" fmla="*/ 11 w 15"/>
                <a:gd name="T13" fmla="*/ 18 h 20"/>
                <a:gd name="T14" fmla="*/ 13 w 15"/>
                <a:gd name="T15" fmla="*/ 18 h 20"/>
                <a:gd name="T16" fmla="*/ 15 w 15"/>
                <a:gd name="T17" fmla="*/ 11 h 20"/>
                <a:gd name="T18" fmla="*/ 15 w 15"/>
                <a:gd name="T19" fmla="*/ 11 h 20"/>
                <a:gd name="T20" fmla="*/ 13 w 15"/>
                <a:gd name="T21" fmla="*/ 4 h 20"/>
                <a:gd name="T22" fmla="*/ 11 w 15"/>
                <a:gd name="T23" fmla="*/ 2 h 20"/>
                <a:gd name="T24" fmla="*/ 9 w 15"/>
                <a:gd name="T25" fmla="*/ 0 h 20"/>
                <a:gd name="T26" fmla="*/ 9 w 15"/>
                <a:gd name="T27" fmla="*/ 0 h 20"/>
                <a:gd name="T28" fmla="*/ 4 w 15"/>
                <a:gd name="T29" fmla="*/ 2 h 20"/>
                <a:gd name="T30" fmla="*/ 2 w 15"/>
                <a:gd name="T31" fmla="*/ 4 h 20"/>
                <a:gd name="T32" fmla="*/ 0 w 1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20">
                  <a:moveTo>
                    <a:pt x="0" y="11"/>
                  </a:moveTo>
                  <a:lnTo>
                    <a:pt x="0" y="11"/>
                  </a:lnTo>
                  <a:lnTo>
                    <a:pt x="2" y="18"/>
                  </a:lnTo>
                  <a:lnTo>
                    <a:pt x="4" y="18"/>
                  </a:lnTo>
                  <a:lnTo>
                    <a:pt x="6" y="20"/>
                  </a:lnTo>
                  <a:lnTo>
                    <a:pt x="11" y="18"/>
                  </a:lnTo>
                  <a:lnTo>
                    <a:pt x="13" y="18"/>
                  </a:lnTo>
                  <a:lnTo>
                    <a:pt x="15" y="11"/>
                  </a:lnTo>
                  <a:lnTo>
                    <a:pt x="13" y="4"/>
                  </a:lnTo>
                  <a:lnTo>
                    <a:pt x="11" y="2"/>
                  </a:lnTo>
                  <a:lnTo>
                    <a:pt x="9" y="0"/>
                  </a:lnTo>
                  <a:lnTo>
                    <a:pt x="4" y="2"/>
                  </a:lnTo>
                  <a:lnTo>
                    <a:pt x="2"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1" name="Freeform 3248">
              <a:extLst>
                <a:ext uri="{FF2B5EF4-FFF2-40B4-BE49-F238E27FC236}">
                  <a16:creationId xmlns:a16="http://schemas.microsoft.com/office/drawing/2014/main" xmlns="" id="{F56DC12B-987C-8C4A-9111-8CF119F50639}"/>
                </a:ext>
              </a:extLst>
            </p:cNvPr>
            <p:cNvSpPr>
              <a:spLocks/>
            </p:cNvSpPr>
            <p:nvPr/>
          </p:nvSpPr>
          <p:spPr bwMode="auto">
            <a:xfrm>
              <a:off x="3236" y="3026"/>
              <a:ext cx="15" cy="20"/>
            </a:xfrm>
            <a:custGeom>
              <a:avLst/>
              <a:gdLst>
                <a:gd name="T0" fmla="*/ 0 w 15"/>
                <a:gd name="T1" fmla="*/ 11 h 20"/>
                <a:gd name="T2" fmla="*/ 0 w 15"/>
                <a:gd name="T3" fmla="*/ 11 h 20"/>
                <a:gd name="T4" fmla="*/ 2 w 15"/>
                <a:gd name="T5" fmla="*/ 18 h 20"/>
                <a:gd name="T6" fmla="*/ 4 w 15"/>
                <a:gd name="T7" fmla="*/ 18 h 20"/>
                <a:gd name="T8" fmla="*/ 6 w 15"/>
                <a:gd name="T9" fmla="*/ 20 h 20"/>
                <a:gd name="T10" fmla="*/ 6 w 15"/>
                <a:gd name="T11" fmla="*/ 20 h 20"/>
                <a:gd name="T12" fmla="*/ 11 w 15"/>
                <a:gd name="T13" fmla="*/ 18 h 20"/>
                <a:gd name="T14" fmla="*/ 13 w 15"/>
                <a:gd name="T15" fmla="*/ 18 h 20"/>
                <a:gd name="T16" fmla="*/ 15 w 15"/>
                <a:gd name="T17" fmla="*/ 11 h 20"/>
                <a:gd name="T18" fmla="*/ 15 w 15"/>
                <a:gd name="T19" fmla="*/ 11 h 20"/>
                <a:gd name="T20" fmla="*/ 13 w 15"/>
                <a:gd name="T21" fmla="*/ 4 h 20"/>
                <a:gd name="T22" fmla="*/ 11 w 15"/>
                <a:gd name="T23" fmla="*/ 2 h 20"/>
                <a:gd name="T24" fmla="*/ 9 w 15"/>
                <a:gd name="T25" fmla="*/ 0 h 20"/>
                <a:gd name="T26" fmla="*/ 9 w 15"/>
                <a:gd name="T27" fmla="*/ 0 h 20"/>
                <a:gd name="T28" fmla="*/ 4 w 15"/>
                <a:gd name="T29" fmla="*/ 2 h 20"/>
                <a:gd name="T30" fmla="*/ 2 w 15"/>
                <a:gd name="T31" fmla="*/ 4 h 20"/>
                <a:gd name="T32" fmla="*/ 0 w 1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20">
                  <a:moveTo>
                    <a:pt x="0" y="11"/>
                  </a:moveTo>
                  <a:lnTo>
                    <a:pt x="0" y="11"/>
                  </a:lnTo>
                  <a:lnTo>
                    <a:pt x="2" y="18"/>
                  </a:lnTo>
                  <a:lnTo>
                    <a:pt x="4" y="18"/>
                  </a:lnTo>
                  <a:lnTo>
                    <a:pt x="6" y="20"/>
                  </a:lnTo>
                  <a:lnTo>
                    <a:pt x="11" y="18"/>
                  </a:lnTo>
                  <a:lnTo>
                    <a:pt x="13" y="18"/>
                  </a:lnTo>
                  <a:lnTo>
                    <a:pt x="15" y="11"/>
                  </a:lnTo>
                  <a:lnTo>
                    <a:pt x="13" y="4"/>
                  </a:lnTo>
                  <a:lnTo>
                    <a:pt x="11" y="2"/>
                  </a:lnTo>
                  <a:lnTo>
                    <a:pt x="9" y="0"/>
                  </a:lnTo>
                  <a:lnTo>
                    <a:pt x="4" y="2"/>
                  </a:lnTo>
                  <a:lnTo>
                    <a:pt x="2"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2" name="Freeform 3249">
              <a:extLst>
                <a:ext uri="{FF2B5EF4-FFF2-40B4-BE49-F238E27FC236}">
                  <a16:creationId xmlns:a16="http://schemas.microsoft.com/office/drawing/2014/main" xmlns="" id="{09A143B7-5F53-2943-B69F-4C93B57DAF14}"/>
                </a:ext>
              </a:extLst>
            </p:cNvPr>
            <p:cNvSpPr>
              <a:spLocks/>
            </p:cNvSpPr>
            <p:nvPr/>
          </p:nvSpPr>
          <p:spPr bwMode="auto">
            <a:xfrm>
              <a:off x="3220" y="3028"/>
              <a:ext cx="16" cy="18"/>
            </a:xfrm>
            <a:custGeom>
              <a:avLst/>
              <a:gdLst>
                <a:gd name="T0" fmla="*/ 0 w 16"/>
                <a:gd name="T1" fmla="*/ 9 h 18"/>
                <a:gd name="T2" fmla="*/ 0 w 16"/>
                <a:gd name="T3" fmla="*/ 9 h 18"/>
                <a:gd name="T4" fmla="*/ 0 w 16"/>
                <a:gd name="T5" fmla="*/ 11 h 18"/>
                <a:gd name="T6" fmla="*/ 2 w 16"/>
                <a:gd name="T7" fmla="*/ 16 h 18"/>
                <a:gd name="T8" fmla="*/ 4 w 16"/>
                <a:gd name="T9" fmla="*/ 18 h 18"/>
                <a:gd name="T10" fmla="*/ 7 w 16"/>
                <a:gd name="T11" fmla="*/ 18 h 18"/>
                <a:gd name="T12" fmla="*/ 7 w 16"/>
                <a:gd name="T13" fmla="*/ 18 h 18"/>
                <a:gd name="T14" fmla="*/ 9 w 16"/>
                <a:gd name="T15" fmla="*/ 18 h 18"/>
                <a:gd name="T16" fmla="*/ 13 w 16"/>
                <a:gd name="T17" fmla="*/ 16 h 18"/>
                <a:gd name="T18" fmla="*/ 16 w 16"/>
                <a:gd name="T19" fmla="*/ 9 h 18"/>
                <a:gd name="T20" fmla="*/ 16 w 16"/>
                <a:gd name="T21" fmla="*/ 9 h 18"/>
                <a:gd name="T22" fmla="*/ 13 w 16"/>
                <a:gd name="T23" fmla="*/ 2 h 18"/>
                <a:gd name="T24" fmla="*/ 11 w 16"/>
                <a:gd name="T25" fmla="*/ 0 h 18"/>
                <a:gd name="T26" fmla="*/ 9 w 16"/>
                <a:gd name="T27" fmla="*/ 0 h 18"/>
                <a:gd name="T28" fmla="*/ 9 w 16"/>
                <a:gd name="T29" fmla="*/ 0 h 18"/>
                <a:gd name="T30" fmla="*/ 4 w 16"/>
                <a:gd name="T31" fmla="*/ 0 h 18"/>
                <a:gd name="T32" fmla="*/ 2 w 16"/>
                <a:gd name="T33" fmla="*/ 2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0" y="11"/>
                  </a:lnTo>
                  <a:lnTo>
                    <a:pt x="2" y="16"/>
                  </a:lnTo>
                  <a:lnTo>
                    <a:pt x="4" y="18"/>
                  </a:lnTo>
                  <a:lnTo>
                    <a:pt x="7" y="18"/>
                  </a:lnTo>
                  <a:lnTo>
                    <a:pt x="9" y="18"/>
                  </a:lnTo>
                  <a:lnTo>
                    <a:pt x="13" y="16"/>
                  </a:lnTo>
                  <a:lnTo>
                    <a:pt x="16" y="9"/>
                  </a:lnTo>
                  <a:lnTo>
                    <a:pt x="13" y="2"/>
                  </a:lnTo>
                  <a:lnTo>
                    <a:pt x="11" y="0"/>
                  </a:lnTo>
                  <a:lnTo>
                    <a:pt x="9"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3" name="Freeform 3250">
              <a:extLst>
                <a:ext uri="{FF2B5EF4-FFF2-40B4-BE49-F238E27FC236}">
                  <a16:creationId xmlns:a16="http://schemas.microsoft.com/office/drawing/2014/main" xmlns="" id="{6C7C29E0-5281-8842-8AA2-78E7ACDD7ED6}"/>
                </a:ext>
              </a:extLst>
            </p:cNvPr>
            <p:cNvSpPr>
              <a:spLocks/>
            </p:cNvSpPr>
            <p:nvPr/>
          </p:nvSpPr>
          <p:spPr bwMode="auto">
            <a:xfrm>
              <a:off x="3220" y="3028"/>
              <a:ext cx="16" cy="18"/>
            </a:xfrm>
            <a:custGeom>
              <a:avLst/>
              <a:gdLst>
                <a:gd name="T0" fmla="*/ 0 w 16"/>
                <a:gd name="T1" fmla="*/ 9 h 18"/>
                <a:gd name="T2" fmla="*/ 0 w 16"/>
                <a:gd name="T3" fmla="*/ 9 h 18"/>
                <a:gd name="T4" fmla="*/ 0 w 16"/>
                <a:gd name="T5" fmla="*/ 11 h 18"/>
                <a:gd name="T6" fmla="*/ 2 w 16"/>
                <a:gd name="T7" fmla="*/ 16 h 18"/>
                <a:gd name="T8" fmla="*/ 4 w 16"/>
                <a:gd name="T9" fmla="*/ 18 h 18"/>
                <a:gd name="T10" fmla="*/ 7 w 16"/>
                <a:gd name="T11" fmla="*/ 18 h 18"/>
                <a:gd name="T12" fmla="*/ 7 w 16"/>
                <a:gd name="T13" fmla="*/ 18 h 18"/>
                <a:gd name="T14" fmla="*/ 9 w 16"/>
                <a:gd name="T15" fmla="*/ 18 h 18"/>
                <a:gd name="T16" fmla="*/ 13 w 16"/>
                <a:gd name="T17" fmla="*/ 16 h 18"/>
                <a:gd name="T18" fmla="*/ 16 w 16"/>
                <a:gd name="T19" fmla="*/ 9 h 18"/>
                <a:gd name="T20" fmla="*/ 16 w 16"/>
                <a:gd name="T21" fmla="*/ 9 h 18"/>
                <a:gd name="T22" fmla="*/ 13 w 16"/>
                <a:gd name="T23" fmla="*/ 2 h 18"/>
                <a:gd name="T24" fmla="*/ 11 w 16"/>
                <a:gd name="T25" fmla="*/ 0 h 18"/>
                <a:gd name="T26" fmla="*/ 9 w 16"/>
                <a:gd name="T27" fmla="*/ 0 h 18"/>
                <a:gd name="T28" fmla="*/ 9 w 16"/>
                <a:gd name="T29" fmla="*/ 0 h 18"/>
                <a:gd name="T30" fmla="*/ 4 w 16"/>
                <a:gd name="T31" fmla="*/ 0 h 18"/>
                <a:gd name="T32" fmla="*/ 2 w 16"/>
                <a:gd name="T33" fmla="*/ 2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0" y="11"/>
                  </a:lnTo>
                  <a:lnTo>
                    <a:pt x="2" y="16"/>
                  </a:lnTo>
                  <a:lnTo>
                    <a:pt x="4" y="18"/>
                  </a:lnTo>
                  <a:lnTo>
                    <a:pt x="7" y="18"/>
                  </a:lnTo>
                  <a:lnTo>
                    <a:pt x="9" y="18"/>
                  </a:lnTo>
                  <a:lnTo>
                    <a:pt x="13" y="16"/>
                  </a:lnTo>
                  <a:lnTo>
                    <a:pt x="16" y="9"/>
                  </a:lnTo>
                  <a:lnTo>
                    <a:pt x="13" y="2"/>
                  </a:lnTo>
                  <a:lnTo>
                    <a:pt x="11" y="0"/>
                  </a:lnTo>
                  <a:lnTo>
                    <a:pt x="9"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4" name="Freeform 3251">
              <a:extLst>
                <a:ext uri="{FF2B5EF4-FFF2-40B4-BE49-F238E27FC236}">
                  <a16:creationId xmlns:a16="http://schemas.microsoft.com/office/drawing/2014/main" xmlns="" id="{1551C9E8-EC26-414D-BFD4-4F643CD239B2}"/>
                </a:ext>
              </a:extLst>
            </p:cNvPr>
            <p:cNvSpPr>
              <a:spLocks/>
            </p:cNvSpPr>
            <p:nvPr/>
          </p:nvSpPr>
          <p:spPr bwMode="auto">
            <a:xfrm>
              <a:off x="3204" y="3028"/>
              <a:ext cx="16" cy="18"/>
            </a:xfrm>
            <a:custGeom>
              <a:avLst/>
              <a:gdLst>
                <a:gd name="T0" fmla="*/ 0 w 16"/>
                <a:gd name="T1" fmla="*/ 9 h 18"/>
                <a:gd name="T2" fmla="*/ 0 w 16"/>
                <a:gd name="T3" fmla="*/ 9 h 18"/>
                <a:gd name="T4" fmla="*/ 0 w 16"/>
                <a:gd name="T5" fmla="*/ 14 h 18"/>
                <a:gd name="T6" fmla="*/ 0 w 16"/>
                <a:gd name="T7" fmla="*/ 16 h 18"/>
                <a:gd name="T8" fmla="*/ 2 w 16"/>
                <a:gd name="T9" fmla="*/ 18 h 18"/>
                <a:gd name="T10" fmla="*/ 7 w 16"/>
                <a:gd name="T11" fmla="*/ 18 h 18"/>
                <a:gd name="T12" fmla="*/ 7 w 16"/>
                <a:gd name="T13" fmla="*/ 18 h 18"/>
                <a:gd name="T14" fmla="*/ 9 w 16"/>
                <a:gd name="T15" fmla="*/ 18 h 18"/>
                <a:gd name="T16" fmla="*/ 11 w 16"/>
                <a:gd name="T17" fmla="*/ 16 h 18"/>
                <a:gd name="T18" fmla="*/ 16 w 16"/>
                <a:gd name="T19" fmla="*/ 9 h 18"/>
                <a:gd name="T20" fmla="*/ 16 w 16"/>
                <a:gd name="T21" fmla="*/ 9 h 18"/>
                <a:gd name="T22" fmla="*/ 14 w 16"/>
                <a:gd name="T23" fmla="*/ 2 h 18"/>
                <a:gd name="T24" fmla="*/ 11 w 16"/>
                <a:gd name="T25" fmla="*/ 0 h 18"/>
                <a:gd name="T26" fmla="*/ 9 w 16"/>
                <a:gd name="T27" fmla="*/ 0 h 18"/>
                <a:gd name="T28" fmla="*/ 9 w 16"/>
                <a:gd name="T29" fmla="*/ 0 h 18"/>
                <a:gd name="T30" fmla="*/ 2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0" y="14"/>
                  </a:lnTo>
                  <a:lnTo>
                    <a:pt x="0" y="16"/>
                  </a:lnTo>
                  <a:lnTo>
                    <a:pt x="2" y="18"/>
                  </a:lnTo>
                  <a:lnTo>
                    <a:pt x="7" y="18"/>
                  </a:lnTo>
                  <a:lnTo>
                    <a:pt x="9" y="18"/>
                  </a:lnTo>
                  <a:lnTo>
                    <a:pt x="11" y="16"/>
                  </a:lnTo>
                  <a:lnTo>
                    <a:pt x="16" y="9"/>
                  </a:lnTo>
                  <a:lnTo>
                    <a:pt x="14" y="2"/>
                  </a:lnTo>
                  <a:lnTo>
                    <a:pt x="11" y="0"/>
                  </a:lnTo>
                  <a:lnTo>
                    <a:pt x="9"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5" name="Freeform 3252">
              <a:extLst>
                <a:ext uri="{FF2B5EF4-FFF2-40B4-BE49-F238E27FC236}">
                  <a16:creationId xmlns:a16="http://schemas.microsoft.com/office/drawing/2014/main" xmlns="" id="{3827BB0E-1BD0-6643-AB58-499AFAD7E802}"/>
                </a:ext>
              </a:extLst>
            </p:cNvPr>
            <p:cNvSpPr>
              <a:spLocks/>
            </p:cNvSpPr>
            <p:nvPr/>
          </p:nvSpPr>
          <p:spPr bwMode="auto">
            <a:xfrm>
              <a:off x="3204" y="3028"/>
              <a:ext cx="16" cy="18"/>
            </a:xfrm>
            <a:custGeom>
              <a:avLst/>
              <a:gdLst>
                <a:gd name="T0" fmla="*/ 0 w 16"/>
                <a:gd name="T1" fmla="*/ 9 h 18"/>
                <a:gd name="T2" fmla="*/ 0 w 16"/>
                <a:gd name="T3" fmla="*/ 9 h 18"/>
                <a:gd name="T4" fmla="*/ 0 w 16"/>
                <a:gd name="T5" fmla="*/ 14 h 18"/>
                <a:gd name="T6" fmla="*/ 0 w 16"/>
                <a:gd name="T7" fmla="*/ 16 h 18"/>
                <a:gd name="T8" fmla="*/ 2 w 16"/>
                <a:gd name="T9" fmla="*/ 18 h 18"/>
                <a:gd name="T10" fmla="*/ 7 w 16"/>
                <a:gd name="T11" fmla="*/ 18 h 18"/>
                <a:gd name="T12" fmla="*/ 7 w 16"/>
                <a:gd name="T13" fmla="*/ 18 h 18"/>
                <a:gd name="T14" fmla="*/ 9 w 16"/>
                <a:gd name="T15" fmla="*/ 18 h 18"/>
                <a:gd name="T16" fmla="*/ 11 w 16"/>
                <a:gd name="T17" fmla="*/ 16 h 18"/>
                <a:gd name="T18" fmla="*/ 16 w 16"/>
                <a:gd name="T19" fmla="*/ 9 h 18"/>
                <a:gd name="T20" fmla="*/ 16 w 16"/>
                <a:gd name="T21" fmla="*/ 9 h 18"/>
                <a:gd name="T22" fmla="*/ 14 w 16"/>
                <a:gd name="T23" fmla="*/ 2 h 18"/>
                <a:gd name="T24" fmla="*/ 11 w 16"/>
                <a:gd name="T25" fmla="*/ 0 h 18"/>
                <a:gd name="T26" fmla="*/ 9 w 16"/>
                <a:gd name="T27" fmla="*/ 0 h 18"/>
                <a:gd name="T28" fmla="*/ 9 w 16"/>
                <a:gd name="T29" fmla="*/ 0 h 18"/>
                <a:gd name="T30" fmla="*/ 2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0" y="14"/>
                  </a:lnTo>
                  <a:lnTo>
                    <a:pt x="0" y="16"/>
                  </a:lnTo>
                  <a:lnTo>
                    <a:pt x="2" y="18"/>
                  </a:lnTo>
                  <a:lnTo>
                    <a:pt x="7" y="18"/>
                  </a:lnTo>
                  <a:lnTo>
                    <a:pt x="9" y="18"/>
                  </a:lnTo>
                  <a:lnTo>
                    <a:pt x="11" y="16"/>
                  </a:lnTo>
                  <a:lnTo>
                    <a:pt x="16" y="9"/>
                  </a:lnTo>
                  <a:lnTo>
                    <a:pt x="14" y="2"/>
                  </a:lnTo>
                  <a:lnTo>
                    <a:pt x="11" y="0"/>
                  </a:lnTo>
                  <a:lnTo>
                    <a:pt x="9"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6" name="Freeform 3253">
              <a:extLst>
                <a:ext uri="{FF2B5EF4-FFF2-40B4-BE49-F238E27FC236}">
                  <a16:creationId xmlns:a16="http://schemas.microsoft.com/office/drawing/2014/main" xmlns="" id="{77632D67-83B1-AF4E-977B-188C80C43115}"/>
                </a:ext>
              </a:extLst>
            </p:cNvPr>
            <p:cNvSpPr>
              <a:spLocks/>
            </p:cNvSpPr>
            <p:nvPr/>
          </p:nvSpPr>
          <p:spPr bwMode="auto">
            <a:xfrm>
              <a:off x="3188" y="3028"/>
              <a:ext cx="16" cy="18"/>
            </a:xfrm>
            <a:custGeom>
              <a:avLst/>
              <a:gdLst>
                <a:gd name="T0" fmla="*/ 0 w 16"/>
                <a:gd name="T1" fmla="*/ 9 h 18"/>
                <a:gd name="T2" fmla="*/ 0 w 16"/>
                <a:gd name="T3" fmla="*/ 9 h 18"/>
                <a:gd name="T4" fmla="*/ 0 w 16"/>
                <a:gd name="T5" fmla="*/ 14 h 18"/>
                <a:gd name="T6" fmla="*/ 0 w 16"/>
                <a:gd name="T7" fmla="*/ 16 h 18"/>
                <a:gd name="T8" fmla="*/ 3 w 16"/>
                <a:gd name="T9" fmla="*/ 18 h 18"/>
                <a:gd name="T10" fmla="*/ 7 w 16"/>
                <a:gd name="T11" fmla="*/ 18 h 18"/>
                <a:gd name="T12" fmla="*/ 7 w 16"/>
                <a:gd name="T13" fmla="*/ 18 h 18"/>
                <a:gd name="T14" fmla="*/ 9 w 16"/>
                <a:gd name="T15" fmla="*/ 18 h 18"/>
                <a:gd name="T16" fmla="*/ 12 w 16"/>
                <a:gd name="T17" fmla="*/ 16 h 18"/>
                <a:gd name="T18" fmla="*/ 16 w 16"/>
                <a:gd name="T19" fmla="*/ 9 h 18"/>
                <a:gd name="T20" fmla="*/ 16 w 16"/>
                <a:gd name="T21" fmla="*/ 9 h 18"/>
                <a:gd name="T22" fmla="*/ 14 w 16"/>
                <a:gd name="T23" fmla="*/ 2 h 18"/>
                <a:gd name="T24" fmla="*/ 12 w 16"/>
                <a:gd name="T25" fmla="*/ 0 h 18"/>
                <a:gd name="T26" fmla="*/ 9 w 16"/>
                <a:gd name="T27" fmla="*/ 0 h 18"/>
                <a:gd name="T28" fmla="*/ 9 w 16"/>
                <a:gd name="T29" fmla="*/ 0 h 18"/>
                <a:gd name="T30" fmla="*/ 3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0" y="14"/>
                  </a:lnTo>
                  <a:lnTo>
                    <a:pt x="0" y="16"/>
                  </a:lnTo>
                  <a:lnTo>
                    <a:pt x="3" y="18"/>
                  </a:lnTo>
                  <a:lnTo>
                    <a:pt x="7" y="18"/>
                  </a:lnTo>
                  <a:lnTo>
                    <a:pt x="9" y="18"/>
                  </a:lnTo>
                  <a:lnTo>
                    <a:pt x="12" y="16"/>
                  </a:lnTo>
                  <a:lnTo>
                    <a:pt x="16" y="9"/>
                  </a:lnTo>
                  <a:lnTo>
                    <a:pt x="14" y="2"/>
                  </a:lnTo>
                  <a:lnTo>
                    <a:pt x="12" y="0"/>
                  </a:lnTo>
                  <a:lnTo>
                    <a:pt x="9"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7" name="Freeform 3254">
              <a:extLst>
                <a:ext uri="{FF2B5EF4-FFF2-40B4-BE49-F238E27FC236}">
                  <a16:creationId xmlns:a16="http://schemas.microsoft.com/office/drawing/2014/main" xmlns="" id="{3B39552A-0EBA-3043-A62D-80C555EF31B0}"/>
                </a:ext>
              </a:extLst>
            </p:cNvPr>
            <p:cNvSpPr>
              <a:spLocks/>
            </p:cNvSpPr>
            <p:nvPr/>
          </p:nvSpPr>
          <p:spPr bwMode="auto">
            <a:xfrm>
              <a:off x="3188" y="3028"/>
              <a:ext cx="16" cy="18"/>
            </a:xfrm>
            <a:custGeom>
              <a:avLst/>
              <a:gdLst>
                <a:gd name="T0" fmla="*/ 0 w 16"/>
                <a:gd name="T1" fmla="*/ 9 h 18"/>
                <a:gd name="T2" fmla="*/ 0 w 16"/>
                <a:gd name="T3" fmla="*/ 9 h 18"/>
                <a:gd name="T4" fmla="*/ 0 w 16"/>
                <a:gd name="T5" fmla="*/ 14 h 18"/>
                <a:gd name="T6" fmla="*/ 0 w 16"/>
                <a:gd name="T7" fmla="*/ 16 h 18"/>
                <a:gd name="T8" fmla="*/ 3 w 16"/>
                <a:gd name="T9" fmla="*/ 18 h 18"/>
                <a:gd name="T10" fmla="*/ 7 w 16"/>
                <a:gd name="T11" fmla="*/ 18 h 18"/>
                <a:gd name="T12" fmla="*/ 7 w 16"/>
                <a:gd name="T13" fmla="*/ 18 h 18"/>
                <a:gd name="T14" fmla="*/ 9 w 16"/>
                <a:gd name="T15" fmla="*/ 18 h 18"/>
                <a:gd name="T16" fmla="*/ 12 w 16"/>
                <a:gd name="T17" fmla="*/ 16 h 18"/>
                <a:gd name="T18" fmla="*/ 16 w 16"/>
                <a:gd name="T19" fmla="*/ 9 h 18"/>
                <a:gd name="T20" fmla="*/ 16 w 16"/>
                <a:gd name="T21" fmla="*/ 9 h 18"/>
                <a:gd name="T22" fmla="*/ 14 w 16"/>
                <a:gd name="T23" fmla="*/ 2 h 18"/>
                <a:gd name="T24" fmla="*/ 12 w 16"/>
                <a:gd name="T25" fmla="*/ 0 h 18"/>
                <a:gd name="T26" fmla="*/ 9 w 16"/>
                <a:gd name="T27" fmla="*/ 0 h 18"/>
                <a:gd name="T28" fmla="*/ 9 w 16"/>
                <a:gd name="T29" fmla="*/ 0 h 18"/>
                <a:gd name="T30" fmla="*/ 3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0" y="14"/>
                  </a:lnTo>
                  <a:lnTo>
                    <a:pt x="0" y="16"/>
                  </a:lnTo>
                  <a:lnTo>
                    <a:pt x="3" y="18"/>
                  </a:lnTo>
                  <a:lnTo>
                    <a:pt x="7" y="18"/>
                  </a:lnTo>
                  <a:lnTo>
                    <a:pt x="9" y="18"/>
                  </a:lnTo>
                  <a:lnTo>
                    <a:pt x="12" y="16"/>
                  </a:lnTo>
                  <a:lnTo>
                    <a:pt x="16" y="9"/>
                  </a:lnTo>
                  <a:lnTo>
                    <a:pt x="14" y="2"/>
                  </a:lnTo>
                  <a:lnTo>
                    <a:pt x="12" y="0"/>
                  </a:lnTo>
                  <a:lnTo>
                    <a:pt x="9"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8" name="Freeform 3255">
              <a:extLst>
                <a:ext uri="{FF2B5EF4-FFF2-40B4-BE49-F238E27FC236}">
                  <a16:creationId xmlns:a16="http://schemas.microsoft.com/office/drawing/2014/main" xmlns="" id="{E59481DC-5FDF-9D42-9EBF-B0827A24FFBE}"/>
                </a:ext>
              </a:extLst>
            </p:cNvPr>
            <p:cNvSpPr>
              <a:spLocks/>
            </p:cNvSpPr>
            <p:nvPr/>
          </p:nvSpPr>
          <p:spPr bwMode="auto">
            <a:xfrm>
              <a:off x="3173" y="3028"/>
              <a:ext cx="15" cy="18"/>
            </a:xfrm>
            <a:custGeom>
              <a:avLst/>
              <a:gdLst>
                <a:gd name="T0" fmla="*/ 0 w 15"/>
                <a:gd name="T1" fmla="*/ 9 h 18"/>
                <a:gd name="T2" fmla="*/ 0 w 15"/>
                <a:gd name="T3" fmla="*/ 9 h 18"/>
                <a:gd name="T4" fmla="*/ 0 w 15"/>
                <a:gd name="T5" fmla="*/ 14 h 18"/>
                <a:gd name="T6" fmla="*/ 0 w 15"/>
                <a:gd name="T7" fmla="*/ 16 h 18"/>
                <a:gd name="T8" fmla="*/ 2 w 15"/>
                <a:gd name="T9" fmla="*/ 18 h 18"/>
                <a:gd name="T10" fmla="*/ 4 w 15"/>
                <a:gd name="T11" fmla="*/ 18 h 18"/>
                <a:gd name="T12" fmla="*/ 4 w 15"/>
                <a:gd name="T13" fmla="*/ 18 h 18"/>
                <a:gd name="T14" fmla="*/ 11 w 15"/>
                <a:gd name="T15" fmla="*/ 16 h 18"/>
                <a:gd name="T16" fmla="*/ 15 w 15"/>
                <a:gd name="T17" fmla="*/ 9 h 18"/>
                <a:gd name="T18" fmla="*/ 15 w 15"/>
                <a:gd name="T19" fmla="*/ 9 h 18"/>
                <a:gd name="T20" fmla="*/ 13 w 15"/>
                <a:gd name="T21" fmla="*/ 2 h 18"/>
                <a:gd name="T22" fmla="*/ 11 w 15"/>
                <a:gd name="T23" fmla="*/ 0 h 18"/>
                <a:gd name="T24" fmla="*/ 9 w 15"/>
                <a:gd name="T25" fmla="*/ 0 h 18"/>
                <a:gd name="T26" fmla="*/ 9 w 15"/>
                <a:gd name="T27" fmla="*/ 0 h 18"/>
                <a:gd name="T28" fmla="*/ 4 w 15"/>
                <a:gd name="T29" fmla="*/ 2 h 18"/>
                <a:gd name="T30" fmla="*/ 0 w 15"/>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18">
                  <a:moveTo>
                    <a:pt x="0" y="9"/>
                  </a:moveTo>
                  <a:lnTo>
                    <a:pt x="0" y="9"/>
                  </a:lnTo>
                  <a:lnTo>
                    <a:pt x="0" y="14"/>
                  </a:lnTo>
                  <a:lnTo>
                    <a:pt x="0" y="16"/>
                  </a:lnTo>
                  <a:lnTo>
                    <a:pt x="2" y="18"/>
                  </a:lnTo>
                  <a:lnTo>
                    <a:pt x="4" y="18"/>
                  </a:lnTo>
                  <a:lnTo>
                    <a:pt x="11" y="16"/>
                  </a:lnTo>
                  <a:lnTo>
                    <a:pt x="15" y="9"/>
                  </a:lnTo>
                  <a:lnTo>
                    <a:pt x="13" y="2"/>
                  </a:lnTo>
                  <a:lnTo>
                    <a:pt x="11" y="0"/>
                  </a:lnTo>
                  <a:lnTo>
                    <a:pt x="9"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39" name="Freeform 3256">
              <a:extLst>
                <a:ext uri="{FF2B5EF4-FFF2-40B4-BE49-F238E27FC236}">
                  <a16:creationId xmlns:a16="http://schemas.microsoft.com/office/drawing/2014/main" xmlns="" id="{77CC1DFC-A400-3C40-8F6E-A27D838D31FF}"/>
                </a:ext>
              </a:extLst>
            </p:cNvPr>
            <p:cNvSpPr>
              <a:spLocks/>
            </p:cNvSpPr>
            <p:nvPr/>
          </p:nvSpPr>
          <p:spPr bwMode="auto">
            <a:xfrm>
              <a:off x="3173" y="3028"/>
              <a:ext cx="15" cy="18"/>
            </a:xfrm>
            <a:custGeom>
              <a:avLst/>
              <a:gdLst>
                <a:gd name="T0" fmla="*/ 0 w 15"/>
                <a:gd name="T1" fmla="*/ 9 h 18"/>
                <a:gd name="T2" fmla="*/ 0 w 15"/>
                <a:gd name="T3" fmla="*/ 9 h 18"/>
                <a:gd name="T4" fmla="*/ 0 w 15"/>
                <a:gd name="T5" fmla="*/ 14 h 18"/>
                <a:gd name="T6" fmla="*/ 0 w 15"/>
                <a:gd name="T7" fmla="*/ 16 h 18"/>
                <a:gd name="T8" fmla="*/ 2 w 15"/>
                <a:gd name="T9" fmla="*/ 18 h 18"/>
                <a:gd name="T10" fmla="*/ 4 w 15"/>
                <a:gd name="T11" fmla="*/ 18 h 18"/>
                <a:gd name="T12" fmla="*/ 4 w 15"/>
                <a:gd name="T13" fmla="*/ 18 h 18"/>
                <a:gd name="T14" fmla="*/ 11 w 15"/>
                <a:gd name="T15" fmla="*/ 16 h 18"/>
                <a:gd name="T16" fmla="*/ 15 w 15"/>
                <a:gd name="T17" fmla="*/ 9 h 18"/>
                <a:gd name="T18" fmla="*/ 15 w 15"/>
                <a:gd name="T19" fmla="*/ 9 h 18"/>
                <a:gd name="T20" fmla="*/ 13 w 15"/>
                <a:gd name="T21" fmla="*/ 2 h 18"/>
                <a:gd name="T22" fmla="*/ 11 w 15"/>
                <a:gd name="T23" fmla="*/ 0 h 18"/>
                <a:gd name="T24" fmla="*/ 9 w 15"/>
                <a:gd name="T25" fmla="*/ 0 h 18"/>
                <a:gd name="T26" fmla="*/ 9 w 15"/>
                <a:gd name="T27" fmla="*/ 0 h 18"/>
                <a:gd name="T28" fmla="*/ 4 w 15"/>
                <a:gd name="T29" fmla="*/ 2 h 18"/>
                <a:gd name="T30" fmla="*/ 0 w 15"/>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18">
                  <a:moveTo>
                    <a:pt x="0" y="9"/>
                  </a:moveTo>
                  <a:lnTo>
                    <a:pt x="0" y="9"/>
                  </a:lnTo>
                  <a:lnTo>
                    <a:pt x="0" y="14"/>
                  </a:lnTo>
                  <a:lnTo>
                    <a:pt x="0" y="16"/>
                  </a:lnTo>
                  <a:lnTo>
                    <a:pt x="2" y="18"/>
                  </a:lnTo>
                  <a:lnTo>
                    <a:pt x="4" y="18"/>
                  </a:lnTo>
                  <a:lnTo>
                    <a:pt x="11" y="16"/>
                  </a:lnTo>
                  <a:lnTo>
                    <a:pt x="15" y="9"/>
                  </a:lnTo>
                  <a:lnTo>
                    <a:pt x="13" y="2"/>
                  </a:lnTo>
                  <a:lnTo>
                    <a:pt x="11" y="0"/>
                  </a:lnTo>
                  <a:lnTo>
                    <a:pt x="9"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0" name="Freeform 3257">
              <a:extLst>
                <a:ext uri="{FF2B5EF4-FFF2-40B4-BE49-F238E27FC236}">
                  <a16:creationId xmlns:a16="http://schemas.microsoft.com/office/drawing/2014/main" xmlns="" id="{F3690461-C01F-BE46-A487-D2AAE118FDCC}"/>
                </a:ext>
              </a:extLst>
            </p:cNvPr>
            <p:cNvSpPr>
              <a:spLocks/>
            </p:cNvSpPr>
            <p:nvPr/>
          </p:nvSpPr>
          <p:spPr bwMode="auto">
            <a:xfrm>
              <a:off x="3141" y="3028"/>
              <a:ext cx="16" cy="20"/>
            </a:xfrm>
            <a:custGeom>
              <a:avLst/>
              <a:gdLst>
                <a:gd name="T0" fmla="*/ 0 w 16"/>
                <a:gd name="T1" fmla="*/ 9 h 20"/>
                <a:gd name="T2" fmla="*/ 0 w 16"/>
                <a:gd name="T3" fmla="*/ 9 h 20"/>
                <a:gd name="T4" fmla="*/ 0 w 16"/>
                <a:gd name="T5" fmla="*/ 14 h 20"/>
                <a:gd name="T6" fmla="*/ 0 w 16"/>
                <a:gd name="T7" fmla="*/ 16 h 20"/>
                <a:gd name="T8" fmla="*/ 2 w 16"/>
                <a:gd name="T9" fmla="*/ 18 h 20"/>
                <a:gd name="T10" fmla="*/ 5 w 16"/>
                <a:gd name="T11" fmla="*/ 20 h 20"/>
                <a:gd name="T12" fmla="*/ 5 w 16"/>
                <a:gd name="T13" fmla="*/ 20 h 20"/>
                <a:gd name="T14" fmla="*/ 11 w 16"/>
                <a:gd name="T15" fmla="*/ 16 h 20"/>
                <a:gd name="T16" fmla="*/ 16 w 16"/>
                <a:gd name="T17" fmla="*/ 9 h 20"/>
                <a:gd name="T18" fmla="*/ 16 w 16"/>
                <a:gd name="T19" fmla="*/ 9 h 20"/>
                <a:gd name="T20" fmla="*/ 16 w 16"/>
                <a:gd name="T21" fmla="*/ 2 h 20"/>
                <a:gd name="T22" fmla="*/ 14 w 16"/>
                <a:gd name="T23" fmla="*/ 2 h 20"/>
                <a:gd name="T24" fmla="*/ 11 w 16"/>
                <a:gd name="T25" fmla="*/ 0 h 20"/>
                <a:gd name="T26" fmla="*/ 11 w 16"/>
                <a:gd name="T27" fmla="*/ 0 h 20"/>
                <a:gd name="T28" fmla="*/ 5 w 16"/>
                <a:gd name="T29" fmla="*/ 4 h 20"/>
                <a:gd name="T30" fmla="*/ 0 w 16"/>
                <a:gd name="T31" fmla="*/ 9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0">
                  <a:moveTo>
                    <a:pt x="0" y="9"/>
                  </a:moveTo>
                  <a:lnTo>
                    <a:pt x="0" y="9"/>
                  </a:lnTo>
                  <a:lnTo>
                    <a:pt x="0" y="14"/>
                  </a:lnTo>
                  <a:lnTo>
                    <a:pt x="0" y="16"/>
                  </a:lnTo>
                  <a:lnTo>
                    <a:pt x="2" y="18"/>
                  </a:lnTo>
                  <a:lnTo>
                    <a:pt x="5" y="20"/>
                  </a:lnTo>
                  <a:lnTo>
                    <a:pt x="11" y="16"/>
                  </a:lnTo>
                  <a:lnTo>
                    <a:pt x="16" y="9"/>
                  </a:lnTo>
                  <a:lnTo>
                    <a:pt x="16" y="2"/>
                  </a:lnTo>
                  <a:lnTo>
                    <a:pt x="14" y="2"/>
                  </a:lnTo>
                  <a:lnTo>
                    <a:pt x="11" y="0"/>
                  </a:lnTo>
                  <a:lnTo>
                    <a:pt x="5"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1" name="Freeform 3258">
              <a:extLst>
                <a:ext uri="{FF2B5EF4-FFF2-40B4-BE49-F238E27FC236}">
                  <a16:creationId xmlns:a16="http://schemas.microsoft.com/office/drawing/2014/main" xmlns="" id="{EA1175BF-57A8-9B45-BE89-4976523ED854}"/>
                </a:ext>
              </a:extLst>
            </p:cNvPr>
            <p:cNvSpPr>
              <a:spLocks/>
            </p:cNvSpPr>
            <p:nvPr/>
          </p:nvSpPr>
          <p:spPr bwMode="auto">
            <a:xfrm>
              <a:off x="3141" y="3028"/>
              <a:ext cx="16" cy="20"/>
            </a:xfrm>
            <a:custGeom>
              <a:avLst/>
              <a:gdLst>
                <a:gd name="T0" fmla="*/ 0 w 16"/>
                <a:gd name="T1" fmla="*/ 9 h 20"/>
                <a:gd name="T2" fmla="*/ 0 w 16"/>
                <a:gd name="T3" fmla="*/ 9 h 20"/>
                <a:gd name="T4" fmla="*/ 0 w 16"/>
                <a:gd name="T5" fmla="*/ 14 h 20"/>
                <a:gd name="T6" fmla="*/ 0 w 16"/>
                <a:gd name="T7" fmla="*/ 16 h 20"/>
                <a:gd name="T8" fmla="*/ 2 w 16"/>
                <a:gd name="T9" fmla="*/ 18 h 20"/>
                <a:gd name="T10" fmla="*/ 5 w 16"/>
                <a:gd name="T11" fmla="*/ 20 h 20"/>
                <a:gd name="T12" fmla="*/ 5 w 16"/>
                <a:gd name="T13" fmla="*/ 20 h 20"/>
                <a:gd name="T14" fmla="*/ 11 w 16"/>
                <a:gd name="T15" fmla="*/ 16 h 20"/>
                <a:gd name="T16" fmla="*/ 16 w 16"/>
                <a:gd name="T17" fmla="*/ 9 h 20"/>
                <a:gd name="T18" fmla="*/ 16 w 16"/>
                <a:gd name="T19" fmla="*/ 9 h 20"/>
                <a:gd name="T20" fmla="*/ 16 w 16"/>
                <a:gd name="T21" fmla="*/ 2 h 20"/>
                <a:gd name="T22" fmla="*/ 14 w 16"/>
                <a:gd name="T23" fmla="*/ 2 h 20"/>
                <a:gd name="T24" fmla="*/ 11 w 16"/>
                <a:gd name="T25" fmla="*/ 0 h 20"/>
                <a:gd name="T26" fmla="*/ 11 w 16"/>
                <a:gd name="T27" fmla="*/ 0 h 20"/>
                <a:gd name="T28" fmla="*/ 5 w 16"/>
                <a:gd name="T29" fmla="*/ 4 h 20"/>
                <a:gd name="T30" fmla="*/ 0 w 16"/>
                <a:gd name="T31" fmla="*/ 9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0">
                  <a:moveTo>
                    <a:pt x="0" y="9"/>
                  </a:moveTo>
                  <a:lnTo>
                    <a:pt x="0" y="9"/>
                  </a:lnTo>
                  <a:lnTo>
                    <a:pt x="0" y="14"/>
                  </a:lnTo>
                  <a:lnTo>
                    <a:pt x="0" y="16"/>
                  </a:lnTo>
                  <a:lnTo>
                    <a:pt x="2" y="18"/>
                  </a:lnTo>
                  <a:lnTo>
                    <a:pt x="5" y="20"/>
                  </a:lnTo>
                  <a:lnTo>
                    <a:pt x="11" y="16"/>
                  </a:lnTo>
                  <a:lnTo>
                    <a:pt x="16" y="9"/>
                  </a:lnTo>
                  <a:lnTo>
                    <a:pt x="16" y="2"/>
                  </a:lnTo>
                  <a:lnTo>
                    <a:pt x="14" y="2"/>
                  </a:lnTo>
                  <a:lnTo>
                    <a:pt x="11" y="0"/>
                  </a:lnTo>
                  <a:lnTo>
                    <a:pt x="5"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2" name="Freeform 3259">
              <a:extLst>
                <a:ext uri="{FF2B5EF4-FFF2-40B4-BE49-F238E27FC236}">
                  <a16:creationId xmlns:a16="http://schemas.microsoft.com/office/drawing/2014/main" xmlns="" id="{FE142812-472F-A44A-AB03-55AE9CF1A193}"/>
                </a:ext>
              </a:extLst>
            </p:cNvPr>
            <p:cNvSpPr>
              <a:spLocks/>
            </p:cNvSpPr>
            <p:nvPr/>
          </p:nvSpPr>
          <p:spPr bwMode="auto">
            <a:xfrm>
              <a:off x="3125" y="3028"/>
              <a:ext cx="16" cy="20"/>
            </a:xfrm>
            <a:custGeom>
              <a:avLst/>
              <a:gdLst>
                <a:gd name="T0" fmla="*/ 0 w 16"/>
                <a:gd name="T1" fmla="*/ 11 h 20"/>
                <a:gd name="T2" fmla="*/ 0 w 16"/>
                <a:gd name="T3" fmla="*/ 11 h 20"/>
                <a:gd name="T4" fmla="*/ 0 w 16"/>
                <a:gd name="T5" fmla="*/ 14 h 20"/>
                <a:gd name="T6" fmla="*/ 0 w 16"/>
                <a:gd name="T7" fmla="*/ 18 h 20"/>
                <a:gd name="T8" fmla="*/ 3 w 16"/>
                <a:gd name="T9" fmla="*/ 18 h 20"/>
                <a:gd name="T10" fmla="*/ 5 w 16"/>
                <a:gd name="T11" fmla="*/ 20 h 20"/>
                <a:gd name="T12" fmla="*/ 5 w 16"/>
                <a:gd name="T13" fmla="*/ 20 h 20"/>
                <a:gd name="T14" fmla="*/ 12 w 16"/>
                <a:gd name="T15" fmla="*/ 16 h 20"/>
                <a:gd name="T16" fmla="*/ 16 w 16"/>
                <a:gd name="T17" fmla="*/ 9 h 20"/>
                <a:gd name="T18" fmla="*/ 16 w 16"/>
                <a:gd name="T19" fmla="*/ 9 h 20"/>
                <a:gd name="T20" fmla="*/ 16 w 16"/>
                <a:gd name="T21" fmla="*/ 4 h 20"/>
                <a:gd name="T22" fmla="*/ 14 w 16"/>
                <a:gd name="T23" fmla="*/ 2 h 20"/>
                <a:gd name="T24" fmla="*/ 12 w 16"/>
                <a:gd name="T25" fmla="*/ 0 h 20"/>
                <a:gd name="T26" fmla="*/ 12 w 16"/>
                <a:gd name="T27" fmla="*/ 0 h 20"/>
                <a:gd name="T28" fmla="*/ 5 w 16"/>
                <a:gd name="T29" fmla="*/ 4 h 20"/>
                <a:gd name="T30" fmla="*/ 0 w 16"/>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0">
                  <a:moveTo>
                    <a:pt x="0" y="11"/>
                  </a:moveTo>
                  <a:lnTo>
                    <a:pt x="0" y="11"/>
                  </a:lnTo>
                  <a:lnTo>
                    <a:pt x="0" y="14"/>
                  </a:lnTo>
                  <a:lnTo>
                    <a:pt x="0" y="18"/>
                  </a:lnTo>
                  <a:lnTo>
                    <a:pt x="3" y="18"/>
                  </a:lnTo>
                  <a:lnTo>
                    <a:pt x="5" y="20"/>
                  </a:lnTo>
                  <a:lnTo>
                    <a:pt x="12" y="16"/>
                  </a:lnTo>
                  <a:lnTo>
                    <a:pt x="16" y="9"/>
                  </a:lnTo>
                  <a:lnTo>
                    <a:pt x="16" y="4"/>
                  </a:lnTo>
                  <a:lnTo>
                    <a:pt x="14" y="2"/>
                  </a:lnTo>
                  <a:lnTo>
                    <a:pt x="12" y="0"/>
                  </a:lnTo>
                  <a:lnTo>
                    <a:pt x="5"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3" name="Freeform 3260">
              <a:extLst>
                <a:ext uri="{FF2B5EF4-FFF2-40B4-BE49-F238E27FC236}">
                  <a16:creationId xmlns:a16="http://schemas.microsoft.com/office/drawing/2014/main" xmlns="" id="{DF4EC327-FB0C-B44E-8B10-F09E632DE3C8}"/>
                </a:ext>
              </a:extLst>
            </p:cNvPr>
            <p:cNvSpPr>
              <a:spLocks/>
            </p:cNvSpPr>
            <p:nvPr/>
          </p:nvSpPr>
          <p:spPr bwMode="auto">
            <a:xfrm>
              <a:off x="3125" y="3028"/>
              <a:ext cx="16" cy="20"/>
            </a:xfrm>
            <a:custGeom>
              <a:avLst/>
              <a:gdLst>
                <a:gd name="T0" fmla="*/ 0 w 16"/>
                <a:gd name="T1" fmla="*/ 11 h 20"/>
                <a:gd name="T2" fmla="*/ 0 w 16"/>
                <a:gd name="T3" fmla="*/ 11 h 20"/>
                <a:gd name="T4" fmla="*/ 0 w 16"/>
                <a:gd name="T5" fmla="*/ 14 h 20"/>
                <a:gd name="T6" fmla="*/ 0 w 16"/>
                <a:gd name="T7" fmla="*/ 18 h 20"/>
                <a:gd name="T8" fmla="*/ 3 w 16"/>
                <a:gd name="T9" fmla="*/ 18 h 20"/>
                <a:gd name="T10" fmla="*/ 5 w 16"/>
                <a:gd name="T11" fmla="*/ 20 h 20"/>
                <a:gd name="T12" fmla="*/ 5 w 16"/>
                <a:gd name="T13" fmla="*/ 20 h 20"/>
                <a:gd name="T14" fmla="*/ 12 w 16"/>
                <a:gd name="T15" fmla="*/ 16 h 20"/>
                <a:gd name="T16" fmla="*/ 16 w 16"/>
                <a:gd name="T17" fmla="*/ 9 h 20"/>
                <a:gd name="T18" fmla="*/ 16 w 16"/>
                <a:gd name="T19" fmla="*/ 9 h 20"/>
                <a:gd name="T20" fmla="*/ 16 w 16"/>
                <a:gd name="T21" fmla="*/ 4 h 20"/>
                <a:gd name="T22" fmla="*/ 14 w 16"/>
                <a:gd name="T23" fmla="*/ 2 h 20"/>
                <a:gd name="T24" fmla="*/ 12 w 16"/>
                <a:gd name="T25" fmla="*/ 0 h 20"/>
                <a:gd name="T26" fmla="*/ 12 w 16"/>
                <a:gd name="T27" fmla="*/ 0 h 20"/>
                <a:gd name="T28" fmla="*/ 5 w 16"/>
                <a:gd name="T29" fmla="*/ 4 h 20"/>
                <a:gd name="T30" fmla="*/ 0 w 16"/>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0">
                  <a:moveTo>
                    <a:pt x="0" y="11"/>
                  </a:moveTo>
                  <a:lnTo>
                    <a:pt x="0" y="11"/>
                  </a:lnTo>
                  <a:lnTo>
                    <a:pt x="0" y="14"/>
                  </a:lnTo>
                  <a:lnTo>
                    <a:pt x="0" y="18"/>
                  </a:lnTo>
                  <a:lnTo>
                    <a:pt x="3" y="18"/>
                  </a:lnTo>
                  <a:lnTo>
                    <a:pt x="5" y="20"/>
                  </a:lnTo>
                  <a:lnTo>
                    <a:pt x="12" y="16"/>
                  </a:lnTo>
                  <a:lnTo>
                    <a:pt x="16" y="9"/>
                  </a:lnTo>
                  <a:lnTo>
                    <a:pt x="16" y="4"/>
                  </a:lnTo>
                  <a:lnTo>
                    <a:pt x="14" y="2"/>
                  </a:lnTo>
                  <a:lnTo>
                    <a:pt x="12" y="0"/>
                  </a:lnTo>
                  <a:lnTo>
                    <a:pt x="5"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4" name="Freeform 3261">
              <a:extLst>
                <a:ext uri="{FF2B5EF4-FFF2-40B4-BE49-F238E27FC236}">
                  <a16:creationId xmlns:a16="http://schemas.microsoft.com/office/drawing/2014/main" xmlns="" id="{54382167-5D90-AD4E-9A62-72667D02E019}"/>
                </a:ext>
              </a:extLst>
            </p:cNvPr>
            <p:cNvSpPr>
              <a:spLocks/>
            </p:cNvSpPr>
            <p:nvPr/>
          </p:nvSpPr>
          <p:spPr bwMode="auto">
            <a:xfrm>
              <a:off x="3110" y="3028"/>
              <a:ext cx="15" cy="20"/>
            </a:xfrm>
            <a:custGeom>
              <a:avLst/>
              <a:gdLst>
                <a:gd name="T0" fmla="*/ 0 w 15"/>
                <a:gd name="T1" fmla="*/ 11 h 20"/>
                <a:gd name="T2" fmla="*/ 0 w 15"/>
                <a:gd name="T3" fmla="*/ 11 h 20"/>
                <a:gd name="T4" fmla="*/ 0 w 15"/>
                <a:gd name="T5" fmla="*/ 14 h 20"/>
                <a:gd name="T6" fmla="*/ 0 w 15"/>
                <a:gd name="T7" fmla="*/ 18 h 20"/>
                <a:gd name="T8" fmla="*/ 0 w 15"/>
                <a:gd name="T9" fmla="*/ 20 h 20"/>
                <a:gd name="T10" fmla="*/ 4 w 15"/>
                <a:gd name="T11" fmla="*/ 20 h 20"/>
                <a:gd name="T12" fmla="*/ 4 w 15"/>
                <a:gd name="T13" fmla="*/ 20 h 20"/>
                <a:gd name="T14" fmla="*/ 11 w 15"/>
                <a:gd name="T15" fmla="*/ 18 h 20"/>
                <a:gd name="T16" fmla="*/ 15 w 15"/>
                <a:gd name="T17" fmla="*/ 11 h 20"/>
                <a:gd name="T18" fmla="*/ 15 w 15"/>
                <a:gd name="T19" fmla="*/ 11 h 20"/>
                <a:gd name="T20" fmla="*/ 15 w 15"/>
                <a:gd name="T21" fmla="*/ 4 h 20"/>
                <a:gd name="T22" fmla="*/ 13 w 15"/>
                <a:gd name="T23" fmla="*/ 2 h 20"/>
                <a:gd name="T24" fmla="*/ 11 w 15"/>
                <a:gd name="T25" fmla="*/ 0 h 20"/>
                <a:gd name="T26" fmla="*/ 11 w 15"/>
                <a:gd name="T27" fmla="*/ 0 h 20"/>
                <a:gd name="T28" fmla="*/ 4 w 15"/>
                <a:gd name="T29" fmla="*/ 4 h 20"/>
                <a:gd name="T30" fmla="*/ 0 w 15"/>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0">
                  <a:moveTo>
                    <a:pt x="0" y="11"/>
                  </a:moveTo>
                  <a:lnTo>
                    <a:pt x="0" y="11"/>
                  </a:lnTo>
                  <a:lnTo>
                    <a:pt x="0" y="14"/>
                  </a:lnTo>
                  <a:lnTo>
                    <a:pt x="0" y="18"/>
                  </a:lnTo>
                  <a:lnTo>
                    <a:pt x="0" y="20"/>
                  </a:lnTo>
                  <a:lnTo>
                    <a:pt x="4" y="20"/>
                  </a:lnTo>
                  <a:lnTo>
                    <a:pt x="11" y="18"/>
                  </a:lnTo>
                  <a:lnTo>
                    <a:pt x="15" y="11"/>
                  </a:lnTo>
                  <a:lnTo>
                    <a:pt x="15" y="4"/>
                  </a:lnTo>
                  <a:lnTo>
                    <a:pt x="13" y="2"/>
                  </a:lnTo>
                  <a:lnTo>
                    <a:pt x="11" y="0"/>
                  </a:lnTo>
                  <a:lnTo>
                    <a:pt x="4"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5" name="Freeform 3262">
              <a:extLst>
                <a:ext uri="{FF2B5EF4-FFF2-40B4-BE49-F238E27FC236}">
                  <a16:creationId xmlns:a16="http://schemas.microsoft.com/office/drawing/2014/main" xmlns="" id="{54D26EA7-59DE-A645-8424-07FECEEBECDB}"/>
                </a:ext>
              </a:extLst>
            </p:cNvPr>
            <p:cNvSpPr>
              <a:spLocks/>
            </p:cNvSpPr>
            <p:nvPr/>
          </p:nvSpPr>
          <p:spPr bwMode="auto">
            <a:xfrm>
              <a:off x="3110" y="3028"/>
              <a:ext cx="15" cy="20"/>
            </a:xfrm>
            <a:custGeom>
              <a:avLst/>
              <a:gdLst>
                <a:gd name="T0" fmla="*/ 0 w 15"/>
                <a:gd name="T1" fmla="*/ 11 h 20"/>
                <a:gd name="T2" fmla="*/ 0 w 15"/>
                <a:gd name="T3" fmla="*/ 11 h 20"/>
                <a:gd name="T4" fmla="*/ 0 w 15"/>
                <a:gd name="T5" fmla="*/ 14 h 20"/>
                <a:gd name="T6" fmla="*/ 0 w 15"/>
                <a:gd name="T7" fmla="*/ 18 h 20"/>
                <a:gd name="T8" fmla="*/ 0 w 15"/>
                <a:gd name="T9" fmla="*/ 20 h 20"/>
                <a:gd name="T10" fmla="*/ 4 w 15"/>
                <a:gd name="T11" fmla="*/ 20 h 20"/>
                <a:gd name="T12" fmla="*/ 4 w 15"/>
                <a:gd name="T13" fmla="*/ 20 h 20"/>
                <a:gd name="T14" fmla="*/ 11 w 15"/>
                <a:gd name="T15" fmla="*/ 18 h 20"/>
                <a:gd name="T16" fmla="*/ 15 w 15"/>
                <a:gd name="T17" fmla="*/ 11 h 20"/>
                <a:gd name="T18" fmla="*/ 15 w 15"/>
                <a:gd name="T19" fmla="*/ 11 h 20"/>
                <a:gd name="T20" fmla="*/ 15 w 15"/>
                <a:gd name="T21" fmla="*/ 4 h 20"/>
                <a:gd name="T22" fmla="*/ 13 w 15"/>
                <a:gd name="T23" fmla="*/ 2 h 20"/>
                <a:gd name="T24" fmla="*/ 11 w 15"/>
                <a:gd name="T25" fmla="*/ 0 h 20"/>
                <a:gd name="T26" fmla="*/ 11 w 15"/>
                <a:gd name="T27" fmla="*/ 0 h 20"/>
                <a:gd name="T28" fmla="*/ 4 w 15"/>
                <a:gd name="T29" fmla="*/ 4 h 20"/>
                <a:gd name="T30" fmla="*/ 0 w 15"/>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20">
                  <a:moveTo>
                    <a:pt x="0" y="11"/>
                  </a:moveTo>
                  <a:lnTo>
                    <a:pt x="0" y="11"/>
                  </a:lnTo>
                  <a:lnTo>
                    <a:pt x="0" y="14"/>
                  </a:lnTo>
                  <a:lnTo>
                    <a:pt x="0" y="18"/>
                  </a:lnTo>
                  <a:lnTo>
                    <a:pt x="0" y="20"/>
                  </a:lnTo>
                  <a:lnTo>
                    <a:pt x="4" y="20"/>
                  </a:lnTo>
                  <a:lnTo>
                    <a:pt x="11" y="18"/>
                  </a:lnTo>
                  <a:lnTo>
                    <a:pt x="15" y="11"/>
                  </a:lnTo>
                  <a:lnTo>
                    <a:pt x="15" y="4"/>
                  </a:lnTo>
                  <a:lnTo>
                    <a:pt x="13" y="2"/>
                  </a:lnTo>
                  <a:lnTo>
                    <a:pt x="11" y="0"/>
                  </a:lnTo>
                  <a:lnTo>
                    <a:pt x="4"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6" name="Freeform 3263">
              <a:extLst>
                <a:ext uri="{FF2B5EF4-FFF2-40B4-BE49-F238E27FC236}">
                  <a16:creationId xmlns:a16="http://schemas.microsoft.com/office/drawing/2014/main" xmlns="" id="{D8E87F7B-53AC-544E-89AE-3C73E6073086}"/>
                </a:ext>
              </a:extLst>
            </p:cNvPr>
            <p:cNvSpPr>
              <a:spLocks/>
            </p:cNvSpPr>
            <p:nvPr/>
          </p:nvSpPr>
          <p:spPr bwMode="auto">
            <a:xfrm>
              <a:off x="3042" y="3030"/>
              <a:ext cx="20" cy="18"/>
            </a:xfrm>
            <a:custGeom>
              <a:avLst/>
              <a:gdLst>
                <a:gd name="T0" fmla="*/ 2 w 20"/>
                <a:gd name="T1" fmla="*/ 9 h 18"/>
                <a:gd name="T2" fmla="*/ 2 w 20"/>
                <a:gd name="T3" fmla="*/ 9 h 18"/>
                <a:gd name="T4" fmla="*/ 0 w 20"/>
                <a:gd name="T5" fmla="*/ 14 h 18"/>
                <a:gd name="T6" fmla="*/ 0 w 20"/>
                <a:gd name="T7" fmla="*/ 16 h 18"/>
                <a:gd name="T8" fmla="*/ 2 w 20"/>
                <a:gd name="T9" fmla="*/ 18 h 18"/>
                <a:gd name="T10" fmla="*/ 4 w 20"/>
                <a:gd name="T11" fmla="*/ 18 h 18"/>
                <a:gd name="T12" fmla="*/ 4 w 20"/>
                <a:gd name="T13" fmla="*/ 18 h 18"/>
                <a:gd name="T14" fmla="*/ 14 w 20"/>
                <a:gd name="T15" fmla="*/ 16 h 18"/>
                <a:gd name="T16" fmla="*/ 18 w 20"/>
                <a:gd name="T17" fmla="*/ 9 h 18"/>
                <a:gd name="T18" fmla="*/ 18 w 20"/>
                <a:gd name="T19" fmla="*/ 9 h 18"/>
                <a:gd name="T20" fmla="*/ 20 w 20"/>
                <a:gd name="T21" fmla="*/ 2 h 18"/>
                <a:gd name="T22" fmla="*/ 18 w 20"/>
                <a:gd name="T23" fmla="*/ 0 h 18"/>
                <a:gd name="T24" fmla="*/ 16 w 20"/>
                <a:gd name="T25" fmla="*/ 0 h 18"/>
                <a:gd name="T26" fmla="*/ 16 w 20"/>
                <a:gd name="T27" fmla="*/ 0 h 18"/>
                <a:gd name="T28" fmla="*/ 9 w 20"/>
                <a:gd name="T29" fmla="*/ 2 h 18"/>
                <a:gd name="T30" fmla="*/ 2 w 20"/>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18">
                  <a:moveTo>
                    <a:pt x="2" y="9"/>
                  </a:moveTo>
                  <a:lnTo>
                    <a:pt x="2" y="9"/>
                  </a:lnTo>
                  <a:lnTo>
                    <a:pt x="0" y="14"/>
                  </a:lnTo>
                  <a:lnTo>
                    <a:pt x="0" y="16"/>
                  </a:lnTo>
                  <a:lnTo>
                    <a:pt x="2" y="18"/>
                  </a:lnTo>
                  <a:lnTo>
                    <a:pt x="4" y="18"/>
                  </a:lnTo>
                  <a:lnTo>
                    <a:pt x="14" y="16"/>
                  </a:lnTo>
                  <a:lnTo>
                    <a:pt x="18" y="9"/>
                  </a:lnTo>
                  <a:lnTo>
                    <a:pt x="20" y="2"/>
                  </a:lnTo>
                  <a:lnTo>
                    <a:pt x="18" y="0"/>
                  </a:lnTo>
                  <a:lnTo>
                    <a:pt x="16"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7" name="Freeform 3264">
              <a:extLst>
                <a:ext uri="{FF2B5EF4-FFF2-40B4-BE49-F238E27FC236}">
                  <a16:creationId xmlns:a16="http://schemas.microsoft.com/office/drawing/2014/main" xmlns="" id="{E00D7555-04A8-D847-8822-754FCFEC80BC}"/>
                </a:ext>
              </a:extLst>
            </p:cNvPr>
            <p:cNvSpPr>
              <a:spLocks/>
            </p:cNvSpPr>
            <p:nvPr/>
          </p:nvSpPr>
          <p:spPr bwMode="auto">
            <a:xfrm>
              <a:off x="3042" y="3030"/>
              <a:ext cx="20" cy="18"/>
            </a:xfrm>
            <a:custGeom>
              <a:avLst/>
              <a:gdLst>
                <a:gd name="T0" fmla="*/ 2 w 20"/>
                <a:gd name="T1" fmla="*/ 9 h 18"/>
                <a:gd name="T2" fmla="*/ 2 w 20"/>
                <a:gd name="T3" fmla="*/ 9 h 18"/>
                <a:gd name="T4" fmla="*/ 0 w 20"/>
                <a:gd name="T5" fmla="*/ 14 h 18"/>
                <a:gd name="T6" fmla="*/ 0 w 20"/>
                <a:gd name="T7" fmla="*/ 16 h 18"/>
                <a:gd name="T8" fmla="*/ 2 w 20"/>
                <a:gd name="T9" fmla="*/ 18 h 18"/>
                <a:gd name="T10" fmla="*/ 4 w 20"/>
                <a:gd name="T11" fmla="*/ 18 h 18"/>
                <a:gd name="T12" fmla="*/ 4 w 20"/>
                <a:gd name="T13" fmla="*/ 18 h 18"/>
                <a:gd name="T14" fmla="*/ 14 w 20"/>
                <a:gd name="T15" fmla="*/ 16 h 18"/>
                <a:gd name="T16" fmla="*/ 18 w 20"/>
                <a:gd name="T17" fmla="*/ 9 h 18"/>
                <a:gd name="T18" fmla="*/ 18 w 20"/>
                <a:gd name="T19" fmla="*/ 9 h 18"/>
                <a:gd name="T20" fmla="*/ 20 w 20"/>
                <a:gd name="T21" fmla="*/ 2 h 18"/>
                <a:gd name="T22" fmla="*/ 18 w 20"/>
                <a:gd name="T23" fmla="*/ 0 h 18"/>
                <a:gd name="T24" fmla="*/ 16 w 20"/>
                <a:gd name="T25" fmla="*/ 0 h 18"/>
                <a:gd name="T26" fmla="*/ 16 w 20"/>
                <a:gd name="T27" fmla="*/ 0 h 18"/>
                <a:gd name="T28" fmla="*/ 9 w 20"/>
                <a:gd name="T29" fmla="*/ 2 h 18"/>
                <a:gd name="T30" fmla="*/ 2 w 20"/>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18">
                  <a:moveTo>
                    <a:pt x="2" y="9"/>
                  </a:moveTo>
                  <a:lnTo>
                    <a:pt x="2" y="9"/>
                  </a:lnTo>
                  <a:lnTo>
                    <a:pt x="0" y="14"/>
                  </a:lnTo>
                  <a:lnTo>
                    <a:pt x="0" y="16"/>
                  </a:lnTo>
                  <a:lnTo>
                    <a:pt x="2" y="18"/>
                  </a:lnTo>
                  <a:lnTo>
                    <a:pt x="4" y="18"/>
                  </a:lnTo>
                  <a:lnTo>
                    <a:pt x="14" y="16"/>
                  </a:lnTo>
                  <a:lnTo>
                    <a:pt x="18" y="9"/>
                  </a:lnTo>
                  <a:lnTo>
                    <a:pt x="20" y="2"/>
                  </a:lnTo>
                  <a:lnTo>
                    <a:pt x="18" y="0"/>
                  </a:lnTo>
                  <a:lnTo>
                    <a:pt x="16"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8" name="Freeform 3265">
              <a:extLst>
                <a:ext uri="{FF2B5EF4-FFF2-40B4-BE49-F238E27FC236}">
                  <a16:creationId xmlns:a16="http://schemas.microsoft.com/office/drawing/2014/main" xmlns="" id="{4904615F-6B2D-9F42-BC33-BD6E69D3B23A}"/>
                </a:ext>
              </a:extLst>
            </p:cNvPr>
            <p:cNvSpPr>
              <a:spLocks/>
            </p:cNvSpPr>
            <p:nvPr/>
          </p:nvSpPr>
          <p:spPr bwMode="auto">
            <a:xfrm>
              <a:off x="3026" y="3030"/>
              <a:ext cx="20" cy="21"/>
            </a:xfrm>
            <a:custGeom>
              <a:avLst/>
              <a:gdLst>
                <a:gd name="T0" fmla="*/ 2 w 20"/>
                <a:gd name="T1" fmla="*/ 9 h 21"/>
                <a:gd name="T2" fmla="*/ 2 w 20"/>
                <a:gd name="T3" fmla="*/ 9 h 21"/>
                <a:gd name="T4" fmla="*/ 0 w 20"/>
                <a:gd name="T5" fmla="*/ 14 h 21"/>
                <a:gd name="T6" fmla="*/ 0 w 20"/>
                <a:gd name="T7" fmla="*/ 16 h 21"/>
                <a:gd name="T8" fmla="*/ 2 w 20"/>
                <a:gd name="T9" fmla="*/ 18 h 21"/>
                <a:gd name="T10" fmla="*/ 5 w 20"/>
                <a:gd name="T11" fmla="*/ 21 h 21"/>
                <a:gd name="T12" fmla="*/ 5 w 20"/>
                <a:gd name="T13" fmla="*/ 21 h 21"/>
                <a:gd name="T14" fmla="*/ 11 w 20"/>
                <a:gd name="T15" fmla="*/ 16 h 21"/>
                <a:gd name="T16" fmla="*/ 18 w 20"/>
                <a:gd name="T17" fmla="*/ 9 h 21"/>
                <a:gd name="T18" fmla="*/ 18 w 20"/>
                <a:gd name="T19" fmla="*/ 9 h 21"/>
                <a:gd name="T20" fmla="*/ 20 w 20"/>
                <a:gd name="T21" fmla="*/ 2 h 21"/>
                <a:gd name="T22" fmla="*/ 18 w 20"/>
                <a:gd name="T23" fmla="*/ 0 h 21"/>
                <a:gd name="T24" fmla="*/ 16 w 20"/>
                <a:gd name="T25" fmla="*/ 0 h 21"/>
                <a:gd name="T26" fmla="*/ 16 w 20"/>
                <a:gd name="T27" fmla="*/ 0 h 21"/>
                <a:gd name="T28" fmla="*/ 9 w 20"/>
                <a:gd name="T29" fmla="*/ 2 h 21"/>
                <a:gd name="T30" fmla="*/ 2 w 20"/>
                <a:gd name="T31" fmla="*/ 9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1">
                  <a:moveTo>
                    <a:pt x="2" y="9"/>
                  </a:moveTo>
                  <a:lnTo>
                    <a:pt x="2" y="9"/>
                  </a:lnTo>
                  <a:lnTo>
                    <a:pt x="0" y="14"/>
                  </a:lnTo>
                  <a:lnTo>
                    <a:pt x="0" y="16"/>
                  </a:lnTo>
                  <a:lnTo>
                    <a:pt x="2" y="18"/>
                  </a:lnTo>
                  <a:lnTo>
                    <a:pt x="5" y="21"/>
                  </a:lnTo>
                  <a:lnTo>
                    <a:pt x="11" y="16"/>
                  </a:lnTo>
                  <a:lnTo>
                    <a:pt x="18" y="9"/>
                  </a:lnTo>
                  <a:lnTo>
                    <a:pt x="20" y="2"/>
                  </a:lnTo>
                  <a:lnTo>
                    <a:pt x="18" y="0"/>
                  </a:lnTo>
                  <a:lnTo>
                    <a:pt x="16"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49" name="Freeform 3266">
              <a:extLst>
                <a:ext uri="{FF2B5EF4-FFF2-40B4-BE49-F238E27FC236}">
                  <a16:creationId xmlns:a16="http://schemas.microsoft.com/office/drawing/2014/main" xmlns="" id="{126F5938-302F-FA47-AC94-A5C474CAA706}"/>
                </a:ext>
              </a:extLst>
            </p:cNvPr>
            <p:cNvSpPr>
              <a:spLocks/>
            </p:cNvSpPr>
            <p:nvPr/>
          </p:nvSpPr>
          <p:spPr bwMode="auto">
            <a:xfrm>
              <a:off x="3026" y="3030"/>
              <a:ext cx="20" cy="21"/>
            </a:xfrm>
            <a:custGeom>
              <a:avLst/>
              <a:gdLst>
                <a:gd name="T0" fmla="*/ 2 w 20"/>
                <a:gd name="T1" fmla="*/ 9 h 21"/>
                <a:gd name="T2" fmla="*/ 2 w 20"/>
                <a:gd name="T3" fmla="*/ 9 h 21"/>
                <a:gd name="T4" fmla="*/ 0 w 20"/>
                <a:gd name="T5" fmla="*/ 14 h 21"/>
                <a:gd name="T6" fmla="*/ 0 w 20"/>
                <a:gd name="T7" fmla="*/ 16 h 21"/>
                <a:gd name="T8" fmla="*/ 2 w 20"/>
                <a:gd name="T9" fmla="*/ 18 h 21"/>
                <a:gd name="T10" fmla="*/ 5 w 20"/>
                <a:gd name="T11" fmla="*/ 21 h 21"/>
                <a:gd name="T12" fmla="*/ 5 w 20"/>
                <a:gd name="T13" fmla="*/ 21 h 21"/>
                <a:gd name="T14" fmla="*/ 11 w 20"/>
                <a:gd name="T15" fmla="*/ 16 h 21"/>
                <a:gd name="T16" fmla="*/ 18 w 20"/>
                <a:gd name="T17" fmla="*/ 9 h 21"/>
                <a:gd name="T18" fmla="*/ 18 w 20"/>
                <a:gd name="T19" fmla="*/ 9 h 21"/>
                <a:gd name="T20" fmla="*/ 20 w 20"/>
                <a:gd name="T21" fmla="*/ 2 h 21"/>
                <a:gd name="T22" fmla="*/ 18 w 20"/>
                <a:gd name="T23" fmla="*/ 0 h 21"/>
                <a:gd name="T24" fmla="*/ 16 w 20"/>
                <a:gd name="T25" fmla="*/ 0 h 21"/>
                <a:gd name="T26" fmla="*/ 16 w 20"/>
                <a:gd name="T27" fmla="*/ 0 h 21"/>
                <a:gd name="T28" fmla="*/ 9 w 20"/>
                <a:gd name="T29" fmla="*/ 2 h 21"/>
                <a:gd name="T30" fmla="*/ 2 w 20"/>
                <a:gd name="T31" fmla="*/ 9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21">
                  <a:moveTo>
                    <a:pt x="2" y="9"/>
                  </a:moveTo>
                  <a:lnTo>
                    <a:pt x="2" y="9"/>
                  </a:lnTo>
                  <a:lnTo>
                    <a:pt x="0" y="14"/>
                  </a:lnTo>
                  <a:lnTo>
                    <a:pt x="0" y="16"/>
                  </a:lnTo>
                  <a:lnTo>
                    <a:pt x="2" y="18"/>
                  </a:lnTo>
                  <a:lnTo>
                    <a:pt x="5" y="21"/>
                  </a:lnTo>
                  <a:lnTo>
                    <a:pt x="11" y="16"/>
                  </a:lnTo>
                  <a:lnTo>
                    <a:pt x="18" y="9"/>
                  </a:lnTo>
                  <a:lnTo>
                    <a:pt x="20" y="2"/>
                  </a:lnTo>
                  <a:lnTo>
                    <a:pt x="18" y="0"/>
                  </a:lnTo>
                  <a:lnTo>
                    <a:pt x="16"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0" name="Freeform 3267">
              <a:extLst>
                <a:ext uri="{FF2B5EF4-FFF2-40B4-BE49-F238E27FC236}">
                  <a16:creationId xmlns:a16="http://schemas.microsoft.com/office/drawing/2014/main" xmlns="" id="{19D5257F-DC8D-BD41-A49D-BEFD76AA06DE}"/>
                </a:ext>
              </a:extLst>
            </p:cNvPr>
            <p:cNvSpPr>
              <a:spLocks/>
            </p:cNvSpPr>
            <p:nvPr/>
          </p:nvSpPr>
          <p:spPr bwMode="auto">
            <a:xfrm>
              <a:off x="2697" y="3035"/>
              <a:ext cx="34" cy="20"/>
            </a:xfrm>
            <a:custGeom>
              <a:avLst/>
              <a:gdLst>
                <a:gd name="T0" fmla="*/ 5 w 34"/>
                <a:gd name="T1" fmla="*/ 11 h 20"/>
                <a:gd name="T2" fmla="*/ 5 w 34"/>
                <a:gd name="T3" fmla="*/ 11 h 20"/>
                <a:gd name="T4" fmla="*/ 0 w 34"/>
                <a:gd name="T5" fmla="*/ 13 h 20"/>
                <a:gd name="T6" fmla="*/ 0 w 34"/>
                <a:gd name="T7" fmla="*/ 18 h 20"/>
                <a:gd name="T8" fmla="*/ 0 w 34"/>
                <a:gd name="T9" fmla="*/ 20 h 20"/>
                <a:gd name="T10" fmla="*/ 5 w 34"/>
                <a:gd name="T11" fmla="*/ 20 h 20"/>
                <a:gd name="T12" fmla="*/ 5 w 34"/>
                <a:gd name="T13" fmla="*/ 20 h 20"/>
                <a:gd name="T14" fmla="*/ 16 w 34"/>
                <a:gd name="T15" fmla="*/ 18 h 20"/>
                <a:gd name="T16" fmla="*/ 30 w 34"/>
                <a:gd name="T17" fmla="*/ 9 h 20"/>
                <a:gd name="T18" fmla="*/ 30 w 34"/>
                <a:gd name="T19" fmla="*/ 9 h 20"/>
                <a:gd name="T20" fmla="*/ 32 w 34"/>
                <a:gd name="T21" fmla="*/ 7 h 20"/>
                <a:gd name="T22" fmla="*/ 34 w 34"/>
                <a:gd name="T23" fmla="*/ 2 h 20"/>
                <a:gd name="T24" fmla="*/ 32 w 34"/>
                <a:gd name="T25" fmla="*/ 0 h 20"/>
                <a:gd name="T26" fmla="*/ 30 w 34"/>
                <a:gd name="T27" fmla="*/ 0 h 20"/>
                <a:gd name="T28" fmla="*/ 30 w 34"/>
                <a:gd name="T29" fmla="*/ 0 h 20"/>
                <a:gd name="T30" fmla="*/ 16 w 34"/>
                <a:gd name="T31" fmla="*/ 2 h 20"/>
                <a:gd name="T32" fmla="*/ 5 w 34"/>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0">
                  <a:moveTo>
                    <a:pt x="5" y="11"/>
                  </a:moveTo>
                  <a:lnTo>
                    <a:pt x="5" y="11"/>
                  </a:lnTo>
                  <a:lnTo>
                    <a:pt x="0" y="13"/>
                  </a:lnTo>
                  <a:lnTo>
                    <a:pt x="0" y="18"/>
                  </a:lnTo>
                  <a:lnTo>
                    <a:pt x="0" y="20"/>
                  </a:lnTo>
                  <a:lnTo>
                    <a:pt x="5" y="20"/>
                  </a:lnTo>
                  <a:lnTo>
                    <a:pt x="16" y="18"/>
                  </a:lnTo>
                  <a:lnTo>
                    <a:pt x="30" y="9"/>
                  </a:lnTo>
                  <a:lnTo>
                    <a:pt x="32" y="7"/>
                  </a:lnTo>
                  <a:lnTo>
                    <a:pt x="34" y="2"/>
                  </a:lnTo>
                  <a:lnTo>
                    <a:pt x="32" y="0"/>
                  </a:lnTo>
                  <a:lnTo>
                    <a:pt x="30" y="0"/>
                  </a:lnTo>
                  <a:lnTo>
                    <a:pt x="16" y="2"/>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1" name="Freeform 3268">
              <a:extLst>
                <a:ext uri="{FF2B5EF4-FFF2-40B4-BE49-F238E27FC236}">
                  <a16:creationId xmlns:a16="http://schemas.microsoft.com/office/drawing/2014/main" xmlns="" id="{9D7FECDC-FA38-2643-8132-371FBCCC70DA}"/>
                </a:ext>
              </a:extLst>
            </p:cNvPr>
            <p:cNvSpPr>
              <a:spLocks/>
            </p:cNvSpPr>
            <p:nvPr/>
          </p:nvSpPr>
          <p:spPr bwMode="auto">
            <a:xfrm>
              <a:off x="2697" y="3035"/>
              <a:ext cx="34" cy="20"/>
            </a:xfrm>
            <a:custGeom>
              <a:avLst/>
              <a:gdLst>
                <a:gd name="T0" fmla="*/ 5 w 34"/>
                <a:gd name="T1" fmla="*/ 11 h 20"/>
                <a:gd name="T2" fmla="*/ 5 w 34"/>
                <a:gd name="T3" fmla="*/ 11 h 20"/>
                <a:gd name="T4" fmla="*/ 0 w 34"/>
                <a:gd name="T5" fmla="*/ 13 h 20"/>
                <a:gd name="T6" fmla="*/ 0 w 34"/>
                <a:gd name="T7" fmla="*/ 18 h 20"/>
                <a:gd name="T8" fmla="*/ 0 w 34"/>
                <a:gd name="T9" fmla="*/ 20 h 20"/>
                <a:gd name="T10" fmla="*/ 5 w 34"/>
                <a:gd name="T11" fmla="*/ 20 h 20"/>
                <a:gd name="T12" fmla="*/ 5 w 34"/>
                <a:gd name="T13" fmla="*/ 20 h 20"/>
                <a:gd name="T14" fmla="*/ 16 w 34"/>
                <a:gd name="T15" fmla="*/ 18 h 20"/>
                <a:gd name="T16" fmla="*/ 30 w 34"/>
                <a:gd name="T17" fmla="*/ 9 h 20"/>
                <a:gd name="T18" fmla="*/ 30 w 34"/>
                <a:gd name="T19" fmla="*/ 9 h 20"/>
                <a:gd name="T20" fmla="*/ 32 w 34"/>
                <a:gd name="T21" fmla="*/ 7 h 20"/>
                <a:gd name="T22" fmla="*/ 34 w 34"/>
                <a:gd name="T23" fmla="*/ 2 h 20"/>
                <a:gd name="T24" fmla="*/ 32 w 34"/>
                <a:gd name="T25" fmla="*/ 0 h 20"/>
                <a:gd name="T26" fmla="*/ 30 w 34"/>
                <a:gd name="T27" fmla="*/ 0 h 20"/>
                <a:gd name="T28" fmla="*/ 30 w 34"/>
                <a:gd name="T29" fmla="*/ 0 h 20"/>
                <a:gd name="T30" fmla="*/ 16 w 34"/>
                <a:gd name="T31" fmla="*/ 2 h 20"/>
                <a:gd name="T32" fmla="*/ 5 w 34"/>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0">
                  <a:moveTo>
                    <a:pt x="5" y="11"/>
                  </a:moveTo>
                  <a:lnTo>
                    <a:pt x="5" y="11"/>
                  </a:lnTo>
                  <a:lnTo>
                    <a:pt x="0" y="13"/>
                  </a:lnTo>
                  <a:lnTo>
                    <a:pt x="0" y="18"/>
                  </a:lnTo>
                  <a:lnTo>
                    <a:pt x="0" y="20"/>
                  </a:lnTo>
                  <a:lnTo>
                    <a:pt x="5" y="20"/>
                  </a:lnTo>
                  <a:lnTo>
                    <a:pt x="16" y="18"/>
                  </a:lnTo>
                  <a:lnTo>
                    <a:pt x="30" y="9"/>
                  </a:lnTo>
                  <a:lnTo>
                    <a:pt x="32" y="7"/>
                  </a:lnTo>
                  <a:lnTo>
                    <a:pt x="34" y="2"/>
                  </a:lnTo>
                  <a:lnTo>
                    <a:pt x="32" y="0"/>
                  </a:lnTo>
                  <a:lnTo>
                    <a:pt x="30" y="0"/>
                  </a:lnTo>
                  <a:lnTo>
                    <a:pt x="16" y="2"/>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2" name="Freeform 3269">
              <a:extLst>
                <a:ext uri="{FF2B5EF4-FFF2-40B4-BE49-F238E27FC236}">
                  <a16:creationId xmlns:a16="http://schemas.microsoft.com/office/drawing/2014/main" xmlns="" id="{361487A2-F66F-B54F-9123-0E7667270783}"/>
                </a:ext>
              </a:extLst>
            </p:cNvPr>
            <p:cNvSpPr>
              <a:spLocks/>
            </p:cNvSpPr>
            <p:nvPr/>
          </p:nvSpPr>
          <p:spPr bwMode="auto">
            <a:xfrm>
              <a:off x="2670" y="3035"/>
              <a:ext cx="36" cy="20"/>
            </a:xfrm>
            <a:custGeom>
              <a:avLst/>
              <a:gdLst>
                <a:gd name="T0" fmla="*/ 5 w 36"/>
                <a:gd name="T1" fmla="*/ 11 h 20"/>
                <a:gd name="T2" fmla="*/ 5 w 36"/>
                <a:gd name="T3" fmla="*/ 11 h 20"/>
                <a:gd name="T4" fmla="*/ 3 w 36"/>
                <a:gd name="T5" fmla="*/ 13 h 20"/>
                <a:gd name="T6" fmla="*/ 0 w 36"/>
                <a:gd name="T7" fmla="*/ 18 h 20"/>
                <a:gd name="T8" fmla="*/ 3 w 36"/>
                <a:gd name="T9" fmla="*/ 20 h 20"/>
                <a:gd name="T10" fmla="*/ 7 w 36"/>
                <a:gd name="T11" fmla="*/ 20 h 20"/>
                <a:gd name="T12" fmla="*/ 7 w 36"/>
                <a:gd name="T13" fmla="*/ 20 h 20"/>
                <a:gd name="T14" fmla="*/ 18 w 36"/>
                <a:gd name="T15" fmla="*/ 18 h 20"/>
                <a:gd name="T16" fmla="*/ 32 w 36"/>
                <a:gd name="T17" fmla="*/ 11 h 20"/>
                <a:gd name="T18" fmla="*/ 32 w 36"/>
                <a:gd name="T19" fmla="*/ 11 h 20"/>
                <a:gd name="T20" fmla="*/ 34 w 36"/>
                <a:gd name="T21" fmla="*/ 7 h 20"/>
                <a:gd name="T22" fmla="*/ 36 w 36"/>
                <a:gd name="T23" fmla="*/ 4 h 20"/>
                <a:gd name="T24" fmla="*/ 34 w 36"/>
                <a:gd name="T25" fmla="*/ 2 h 20"/>
                <a:gd name="T26" fmla="*/ 32 w 36"/>
                <a:gd name="T27" fmla="*/ 0 h 20"/>
                <a:gd name="T28" fmla="*/ 32 w 36"/>
                <a:gd name="T29" fmla="*/ 0 h 20"/>
                <a:gd name="T30" fmla="*/ 18 w 36"/>
                <a:gd name="T31" fmla="*/ 4 h 20"/>
                <a:gd name="T32" fmla="*/ 5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11"/>
                  </a:moveTo>
                  <a:lnTo>
                    <a:pt x="5" y="11"/>
                  </a:lnTo>
                  <a:lnTo>
                    <a:pt x="3" y="13"/>
                  </a:lnTo>
                  <a:lnTo>
                    <a:pt x="0" y="18"/>
                  </a:lnTo>
                  <a:lnTo>
                    <a:pt x="3" y="20"/>
                  </a:lnTo>
                  <a:lnTo>
                    <a:pt x="7" y="20"/>
                  </a:lnTo>
                  <a:lnTo>
                    <a:pt x="18" y="18"/>
                  </a:lnTo>
                  <a:lnTo>
                    <a:pt x="32" y="11"/>
                  </a:lnTo>
                  <a:lnTo>
                    <a:pt x="34" y="7"/>
                  </a:lnTo>
                  <a:lnTo>
                    <a:pt x="36" y="4"/>
                  </a:lnTo>
                  <a:lnTo>
                    <a:pt x="34" y="2"/>
                  </a:lnTo>
                  <a:lnTo>
                    <a:pt x="32" y="0"/>
                  </a:lnTo>
                  <a:lnTo>
                    <a:pt x="18"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3" name="Freeform 3270">
              <a:extLst>
                <a:ext uri="{FF2B5EF4-FFF2-40B4-BE49-F238E27FC236}">
                  <a16:creationId xmlns:a16="http://schemas.microsoft.com/office/drawing/2014/main" xmlns="" id="{F9C49D1D-77E4-C948-9CEC-34B5CDAB6FAB}"/>
                </a:ext>
              </a:extLst>
            </p:cNvPr>
            <p:cNvSpPr>
              <a:spLocks/>
            </p:cNvSpPr>
            <p:nvPr/>
          </p:nvSpPr>
          <p:spPr bwMode="auto">
            <a:xfrm>
              <a:off x="2670" y="3035"/>
              <a:ext cx="36" cy="20"/>
            </a:xfrm>
            <a:custGeom>
              <a:avLst/>
              <a:gdLst>
                <a:gd name="T0" fmla="*/ 5 w 36"/>
                <a:gd name="T1" fmla="*/ 11 h 20"/>
                <a:gd name="T2" fmla="*/ 5 w 36"/>
                <a:gd name="T3" fmla="*/ 11 h 20"/>
                <a:gd name="T4" fmla="*/ 3 w 36"/>
                <a:gd name="T5" fmla="*/ 13 h 20"/>
                <a:gd name="T6" fmla="*/ 0 w 36"/>
                <a:gd name="T7" fmla="*/ 18 h 20"/>
                <a:gd name="T8" fmla="*/ 3 w 36"/>
                <a:gd name="T9" fmla="*/ 20 h 20"/>
                <a:gd name="T10" fmla="*/ 7 w 36"/>
                <a:gd name="T11" fmla="*/ 20 h 20"/>
                <a:gd name="T12" fmla="*/ 7 w 36"/>
                <a:gd name="T13" fmla="*/ 20 h 20"/>
                <a:gd name="T14" fmla="*/ 18 w 36"/>
                <a:gd name="T15" fmla="*/ 18 h 20"/>
                <a:gd name="T16" fmla="*/ 32 w 36"/>
                <a:gd name="T17" fmla="*/ 11 h 20"/>
                <a:gd name="T18" fmla="*/ 32 w 36"/>
                <a:gd name="T19" fmla="*/ 11 h 20"/>
                <a:gd name="T20" fmla="*/ 34 w 36"/>
                <a:gd name="T21" fmla="*/ 7 h 20"/>
                <a:gd name="T22" fmla="*/ 36 w 36"/>
                <a:gd name="T23" fmla="*/ 4 h 20"/>
                <a:gd name="T24" fmla="*/ 34 w 36"/>
                <a:gd name="T25" fmla="*/ 2 h 20"/>
                <a:gd name="T26" fmla="*/ 32 w 36"/>
                <a:gd name="T27" fmla="*/ 0 h 20"/>
                <a:gd name="T28" fmla="*/ 32 w 36"/>
                <a:gd name="T29" fmla="*/ 0 h 20"/>
                <a:gd name="T30" fmla="*/ 18 w 36"/>
                <a:gd name="T31" fmla="*/ 4 h 20"/>
                <a:gd name="T32" fmla="*/ 5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11"/>
                  </a:moveTo>
                  <a:lnTo>
                    <a:pt x="5" y="11"/>
                  </a:lnTo>
                  <a:lnTo>
                    <a:pt x="3" y="13"/>
                  </a:lnTo>
                  <a:lnTo>
                    <a:pt x="0" y="18"/>
                  </a:lnTo>
                  <a:lnTo>
                    <a:pt x="3" y="20"/>
                  </a:lnTo>
                  <a:lnTo>
                    <a:pt x="7" y="20"/>
                  </a:lnTo>
                  <a:lnTo>
                    <a:pt x="18" y="18"/>
                  </a:lnTo>
                  <a:lnTo>
                    <a:pt x="32" y="11"/>
                  </a:lnTo>
                  <a:lnTo>
                    <a:pt x="34" y="7"/>
                  </a:lnTo>
                  <a:lnTo>
                    <a:pt x="36" y="4"/>
                  </a:lnTo>
                  <a:lnTo>
                    <a:pt x="34" y="2"/>
                  </a:lnTo>
                  <a:lnTo>
                    <a:pt x="32" y="0"/>
                  </a:lnTo>
                  <a:lnTo>
                    <a:pt x="18"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4" name="Freeform 3271">
              <a:extLst>
                <a:ext uri="{FF2B5EF4-FFF2-40B4-BE49-F238E27FC236}">
                  <a16:creationId xmlns:a16="http://schemas.microsoft.com/office/drawing/2014/main" xmlns="" id="{2BE4831F-633F-E348-A2B6-31359669689C}"/>
                </a:ext>
              </a:extLst>
            </p:cNvPr>
            <p:cNvSpPr>
              <a:spLocks/>
            </p:cNvSpPr>
            <p:nvPr/>
          </p:nvSpPr>
          <p:spPr bwMode="auto">
            <a:xfrm>
              <a:off x="2643" y="3035"/>
              <a:ext cx="39" cy="20"/>
            </a:xfrm>
            <a:custGeom>
              <a:avLst/>
              <a:gdLst>
                <a:gd name="T0" fmla="*/ 7 w 39"/>
                <a:gd name="T1" fmla="*/ 11 h 20"/>
                <a:gd name="T2" fmla="*/ 7 w 39"/>
                <a:gd name="T3" fmla="*/ 11 h 20"/>
                <a:gd name="T4" fmla="*/ 3 w 39"/>
                <a:gd name="T5" fmla="*/ 16 h 20"/>
                <a:gd name="T6" fmla="*/ 0 w 39"/>
                <a:gd name="T7" fmla="*/ 18 h 20"/>
                <a:gd name="T8" fmla="*/ 3 w 39"/>
                <a:gd name="T9" fmla="*/ 20 h 20"/>
                <a:gd name="T10" fmla="*/ 7 w 39"/>
                <a:gd name="T11" fmla="*/ 20 h 20"/>
                <a:gd name="T12" fmla="*/ 7 w 39"/>
                <a:gd name="T13" fmla="*/ 20 h 20"/>
                <a:gd name="T14" fmla="*/ 21 w 39"/>
                <a:gd name="T15" fmla="*/ 18 h 20"/>
                <a:gd name="T16" fmla="*/ 32 w 39"/>
                <a:gd name="T17" fmla="*/ 11 h 20"/>
                <a:gd name="T18" fmla="*/ 32 w 39"/>
                <a:gd name="T19" fmla="*/ 11 h 20"/>
                <a:gd name="T20" fmla="*/ 36 w 39"/>
                <a:gd name="T21" fmla="*/ 7 h 20"/>
                <a:gd name="T22" fmla="*/ 39 w 39"/>
                <a:gd name="T23" fmla="*/ 4 h 20"/>
                <a:gd name="T24" fmla="*/ 36 w 39"/>
                <a:gd name="T25" fmla="*/ 2 h 20"/>
                <a:gd name="T26" fmla="*/ 32 w 39"/>
                <a:gd name="T27" fmla="*/ 0 h 20"/>
                <a:gd name="T28" fmla="*/ 32 w 39"/>
                <a:gd name="T29" fmla="*/ 0 h 20"/>
                <a:gd name="T30" fmla="*/ 18 w 39"/>
                <a:gd name="T31" fmla="*/ 4 h 20"/>
                <a:gd name="T32" fmla="*/ 7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7" y="11"/>
                  </a:moveTo>
                  <a:lnTo>
                    <a:pt x="7" y="11"/>
                  </a:lnTo>
                  <a:lnTo>
                    <a:pt x="3" y="16"/>
                  </a:lnTo>
                  <a:lnTo>
                    <a:pt x="0" y="18"/>
                  </a:lnTo>
                  <a:lnTo>
                    <a:pt x="3" y="20"/>
                  </a:lnTo>
                  <a:lnTo>
                    <a:pt x="7" y="20"/>
                  </a:lnTo>
                  <a:lnTo>
                    <a:pt x="21" y="18"/>
                  </a:lnTo>
                  <a:lnTo>
                    <a:pt x="32" y="11"/>
                  </a:lnTo>
                  <a:lnTo>
                    <a:pt x="36" y="7"/>
                  </a:lnTo>
                  <a:lnTo>
                    <a:pt x="39" y="4"/>
                  </a:lnTo>
                  <a:lnTo>
                    <a:pt x="36" y="2"/>
                  </a:lnTo>
                  <a:lnTo>
                    <a:pt x="32" y="0"/>
                  </a:lnTo>
                  <a:lnTo>
                    <a:pt x="18"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5" name="Freeform 3272">
              <a:extLst>
                <a:ext uri="{FF2B5EF4-FFF2-40B4-BE49-F238E27FC236}">
                  <a16:creationId xmlns:a16="http://schemas.microsoft.com/office/drawing/2014/main" xmlns="" id="{7E9C9CEC-5759-9F44-BEBB-1FE7F062A257}"/>
                </a:ext>
              </a:extLst>
            </p:cNvPr>
            <p:cNvSpPr>
              <a:spLocks/>
            </p:cNvSpPr>
            <p:nvPr/>
          </p:nvSpPr>
          <p:spPr bwMode="auto">
            <a:xfrm>
              <a:off x="2643" y="3035"/>
              <a:ext cx="39" cy="20"/>
            </a:xfrm>
            <a:custGeom>
              <a:avLst/>
              <a:gdLst>
                <a:gd name="T0" fmla="*/ 7 w 39"/>
                <a:gd name="T1" fmla="*/ 11 h 20"/>
                <a:gd name="T2" fmla="*/ 7 w 39"/>
                <a:gd name="T3" fmla="*/ 11 h 20"/>
                <a:gd name="T4" fmla="*/ 3 w 39"/>
                <a:gd name="T5" fmla="*/ 16 h 20"/>
                <a:gd name="T6" fmla="*/ 0 w 39"/>
                <a:gd name="T7" fmla="*/ 18 h 20"/>
                <a:gd name="T8" fmla="*/ 3 w 39"/>
                <a:gd name="T9" fmla="*/ 20 h 20"/>
                <a:gd name="T10" fmla="*/ 7 w 39"/>
                <a:gd name="T11" fmla="*/ 20 h 20"/>
                <a:gd name="T12" fmla="*/ 7 w 39"/>
                <a:gd name="T13" fmla="*/ 20 h 20"/>
                <a:gd name="T14" fmla="*/ 21 w 39"/>
                <a:gd name="T15" fmla="*/ 18 h 20"/>
                <a:gd name="T16" fmla="*/ 32 w 39"/>
                <a:gd name="T17" fmla="*/ 11 h 20"/>
                <a:gd name="T18" fmla="*/ 32 w 39"/>
                <a:gd name="T19" fmla="*/ 11 h 20"/>
                <a:gd name="T20" fmla="*/ 36 w 39"/>
                <a:gd name="T21" fmla="*/ 7 h 20"/>
                <a:gd name="T22" fmla="*/ 39 w 39"/>
                <a:gd name="T23" fmla="*/ 4 h 20"/>
                <a:gd name="T24" fmla="*/ 36 w 39"/>
                <a:gd name="T25" fmla="*/ 2 h 20"/>
                <a:gd name="T26" fmla="*/ 32 w 39"/>
                <a:gd name="T27" fmla="*/ 0 h 20"/>
                <a:gd name="T28" fmla="*/ 32 w 39"/>
                <a:gd name="T29" fmla="*/ 0 h 20"/>
                <a:gd name="T30" fmla="*/ 18 w 39"/>
                <a:gd name="T31" fmla="*/ 4 h 20"/>
                <a:gd name="T32" fmla="*/ 7 w 3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20">
                  <a:moveTo>
                    <a:pt x="7" y="11"/>
                  </a:moveTo>
                  <a:lnTo>
                    <a:pt x="7" y="11"/>
                  </a:lnTo>
                  <a:lnTo>
                    <a:pt x="3" y="16"/>
                  </a:lnTo>
                  <a:lnTo>
                    <a:pt x="0" y="18"/>
                  </a:lnTo>
                  <a:lnTo>
                    <a:pt x="3" y="20"/>
                  </a:lnTo>
                  <a:lnTo>
                    <a:pt x="7" y="20"/>
                  </a:lnTo>
                  <a:lnTo>
                    <a:pt x="21" y="18"/>
                  </a:lnTo>
                  <a:lnTo>
                    <a:pt x="32" y="11"/>
                  </a:lnTo>
                  <a:lnTo>
                    <a:pt x="36" y="7"/>
                  </a:lnTo>
                  <a:lnTo>
                    <a:pt x="39" y="4"/>
                  </a:lnTo>
                  <a:lnTo>
                    <a:pt x="36" y="2"/>
                  </a:lnTo>
                  <a:lnTo>
                    <a:pt x="32" y="0"/>
                  </a:lnTo>
                  <a:lnTo>
                    <a:pt x="18"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6" name="Freeform 3273">
              <a:extLst>
                <a:ext uri="{FF2B5EF4-FFF2-40B4-BE49-F238E27FC236}">
                  <a16:creationId xmlns:a16="http://schemas.microsoft.com/office/drawing/2014/main" xmlns="" id="{4FB97F5D-2A9F-AB41-A0BE-8D48295768DC}"/>
                </a:ext>
              </a:extLst>
            </p:cNvPr>
            <p:cNvSpPr>
              <a:spLocks/>
            </p:cNvSpPr>
            <p:nvPr/>
          </p:nvSpPr>
          <p:spPr bwMode="auto">
            <a:xfrm>
              <a:off x="2616" y="3037"/>
              <a:ext cx="39" cy="18"/>
            </a:xfrm>
            <a:custGeom>
              <a:avLst/>
              <a:gdLst>
                <a:gd name="T0" fmla="*/ 5 w 39"/>
                <a:gd name="T1" fmla="*/ 9 h 18"/>
                <a:gd name="T2" fmla="*/ 5 w 39"/>
                <a:gd name="T3" fmla="*/ 9 h 18"/>
                <a:gd name="T4" fmla="*/ 3 w 39"/>
                <a:gd name="T5" fmla="*/ 14 h 18"/>
                <a:gd name="T6" fmla="*/ 0 w 39"/>
                <a:gd name="T7" fmla="*/ 16 h 18"/>
                <a:gd name="T8" fmla="*/ 3 w 39"/>
                <a:gd name="T9" fmla="*/ 18 h 18"/>
                <a:gd name="T10" fmla="*/ 7 w 39"/>
                <a:gd name="T11" fmla="*/ 18 h 18"/>
                <a:gd name="T12" fmla="*/ 7 w 39"/>
                <a:gd name="T13" fmla="*/ 18 h 18"/>
                <a:gd name="T14" fmla="*/ 21 w 39"/>
                <a:gd name="T15" fmla="*/ 16 h 18"/>
                <a:gd name="T16" fmla="*/ 34 w 39"/>
                <a:gd name="T17" fmla="*/ 9 h 18"/>
                <a:gd name="T18" fmla="*/ 34 w 39"/>
                <a:gd name="T19" fmla="*/ 9 h 18"/>
                <a:gd name="T20" fmla="*/ 36 w 39"/>
                <a:gd name="T21" fmla="*/ 5 h 18"/>
                <a:gd name="T22" fmla="*/ 39 w 39"/>
                <a:gd name="T23" fmla="*/ 2 h 18"/>
                <a:gd name="T24" fmla="*/ 36 w 39"/>
                <a:gd name="T25" fmla="*/ 0 h 18"/>
                <a:gd name="T26" fmla="*/ 32 w 39"/>
                <a:gd name="T27" fmla="*/ 0 h 18"/>
                <a:gd name="T28" fmla="*/ 32 w 39"/>
                <a:gd name="T29" fmla="*/ 0 h 18"/>
                <a:gd name="T30" fmla="*/ 18 w 39"/>
                <a:gd name="T31" fmla="*/ 2 h 18"/>
                <a:gd name="T32" fmla="*/ 5 w 3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8">
                  <a:moveTo>
                    <a:pt x="5" y="9"/>
                  </a:moveTo>
                  <a:lnTo>
                    <a:pt x="5" y="9"/>
                  </a:lnTo>
                  <a:lnTo>
                    <a:pt x="3" y="14"/>
                  </a:lnTo>
                  <a:lnTo>
                    <a:pt x="0" y="16"/>
                  </a:lnTo>
                  <a:lnTo>
                    <a:pt x="3" y="18"/>
                  </a:lnTo>
                  <a:lnTo>
                    <a:pt x="7" y="18"/>
                  </a:lnTo>
                  <a:lnTo>
                    <a:pt x="21" y="16"/>
                  </a:lnTo>
                  <a:lnTo>
                    <a:pt x="34" y="9"/>
                  </a:lnTo>
                  <a:lnTo>
                    <a:pt x="36" y="5"/>
                  </a:lnTo>
                  <a:lnTo>
                    <a:pt x="39" y="2"/>
                  </a:lnTo>
                  <a:lnTo>
                    <a:pt x="36" y="0"/>
                  </a:lnTo>
                  <a:lnTo>
                    <a:pt x="32"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7" name="Freeform 3274">
              <a:extLst>
                <a:ext uri="{FF2B5EF4-FFF2-40B4-BE49-F238E27FC236}">
                  <a16:creationId xmlns:a16="http://schemas.microsoft.com/office/drawing/2014/main" xmlns="" id="{9FC654E5-D969-124A-A1A8-7C7A4DA34A9B}"/>
                </a:ext>
              </a:extLst>
            </p:cNvPr>
            <p:cNvSpPr>
              <a:spLocks/>
            </p:cNvSpPr>
            <p:nvPr/>
          </p:nvSpPr>
          <p:spPr bwMode="auto">
            <a:xfrm>
              <a:off x="2616" y="3037"/>
              <a:ext cx="39" cy="18"/>
            </a:xfrm>
            <a:custGeom>
              <a:avLst/>
              <a:gdLst>
                <a:gd name="T0" fmla="*/ 5 w 39"/>
                <a:gd name="T1" fmla="*/ 9 h 18"/>
                <a:gd name="T2" fmla="*/ 5 w 39"/>
                <a:gd name="T3" fmla="*/ 9 h 18"/>
                <a:gd name="T4" fmla="*/ 3 w 39"/>
                <a:gd name="T5" fmla="*/ 14 h 18"/>
                <a:gd name="T6" fmla="*/ 0 w 39"/>
                <a:gd name="T7" fmla="*/ 16 h 18"/>
                <a:gd name="T8" fmla="*/ 3 w 39"/>
                <a:gd name="T9" fmla="*/ 18 h 18"/>
                <a:gd name="T10" fmla="*/ 7 w 39"/>
                <a:gd name="T11" fmla="*/ 18 h 18"/>
                <a:gd name="T12" fmla="*/ 7 w 39"/>
                <a:gd name="T13" fmla="*/ 18 h 18"/>
                <a:gd name="T14" fmla="*/ 21 w 39"/>
                <a:gd name="T15" fmla="*/ 16 h 18"/>
                <a:gd name="T16" fmla="*/ 34 w 39"/>
                <a:gd name="T17" fmla="*/ 9 h 18"/>
                <a:gd name="T18" fmla="*/ 34 w 39"/>
                <a:gd name="T19" fmla="*/ 9 h 18"/>
                <a:gd name="T20" fmla="*/ 36 w 39"/>
                <a:gd name="T21" fmla="*/ 5 h 18"/>
                <a:gd name="T22" fmla="*/ 39 w 39"/>
                <a:gd name="T23" fmla="*/ 2 h 18"/>
                <a:gd name="T24" fmla="*/ 36 w 39"/>
                <a:gd name="T25" fmla="*/ 0 h 18"/>
                <a:gd name="T26" fmla="*/ 32 w 39"/>
                <a:gd name="T27" fmla="*/ 0 h 18"/>
                <a:gd name="T28" fmla="*/ 32 w 39"/>
                <a:gd name="T29" fmla="*/ 0 h 18"/>
                <a:gd name="T30" fmla="*/ 18 w 39"/>
                <a:gd name="T31" fmla="*/ 2 h 18"/>
                <a:gd name="T32" fmla="*/ 5 w 3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8">
                  <a:moveTo>
                    <a:pt x="5" y="9"/>
                  </a:moveTo>
                  <a:lnTo>
                    <a:pt x="5" y="9"/>
                  </a:lnTo>
                  <a:lnTo>
                    <a:pt x="3" y="14"/>
                  </a:lnTo>
                  <a:lnTo>
                    <a:pt x="0" y="16"/>
                  </a:lnTo>
                  <a:lnTo>
                    <a:pt x="3" y="18"/>
                  </a:lnTo>
                  <a:lnTo>
                    <a:pt x="7" y="18"/>
                  </a:lnTo>
                  <a:lnTo>
                    <a:pt x="21" y="16"/>
                  </a:lnTo>
                  <a:lnTo>
                    <a:pt x="34" y="9"/>
                  </a:lnTo>
                  <a:lnTo>
                    <a:pt x="36" y="5"/>
                  </a:lnTo>
                  <a:lnTo>
                    <a:pt x="39" y="2"/>
                  </a:lnTo>
                  <a:lnTo>
                    <a:pt x="36" y="0"/>
                  </a:lnTo>
                  <a:lnTo>
                    <a:pt x="32"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8" name="Freeform 3275">
              <a:extLst>
                <a:ext uri="{FF2B5EF4-FFF2-40B4-BE49-F238E27FC236}">
                  <a16:creationId xmlns:a16="http://schemas.microsoft.com/office/drawing/2014/main" xmlns="" id="{C07A79D4-1EA4-A442-A8E6-43FB6BD84EC9}"/>
                </a:ext>
              </a:extLst>
            </p:cNvPr>
            <p:cNvSpPr>
              <a:spLocks/>
            </p:cNvSpPr>
            <p:nvPr/>
          </p:nvSpPr>
          <p:spPr bwMode="auto">
            <a:xfrm>
              <a:off x="2589" y="3037"/>
              <a:ext cx="39" cy="18"/>
            </a:xfrm>
            <a:custGeom>
              <a:avLst/>
              <a:gdLst>
                <a:gd name="T0" fmla="*/ 5 w 39"/>
                <a:gd name="T1" fmla="*/ 9 h 18"/>
                <a:gd name="T2" fmla="*/ 5 w 39"/>
                <a:gd name="T3" fmla="*/ 9 h 18"/>
                <a:gd name="T4" fmla="*/ 0 w 39"/>
                <a:gd name="T5" fmla="*/ 14 h 18"/>
                <a:gd name="T6" fmla="*/ 0 w 39"/>
                <a:gd name="T7" fmla="*/ 16 h 18"/>
                <a:gd name="T8" fmla="*/ 0 w 39"/>
                <a:gd name="T9" fmla="*/ 18 h 18"/>
                <a:gd name="T10" fmla="*/ 5 w 39"/>
                <a:gd name="T11" fmla="*/ 18 h 18"/>
                <a:gd name="T12" fmla="*/ 5 w 39"/>
                <a:gd name="T13" fmla="*/ 18 h 18"/>
                <a:gd name="T14" fmla="*/ 18 w 39"/>
                <a:gd name="T15" fmla="*/ 16 h 18"/>
                <a:gd name="T16" fmla="*/ 32 w 39"/>
                <a:gd name="T17" fmla="*/ 9 h 18"/>
                <a:gd name="T18" fmla="*/ 32 w 39"/>
                <a:gd name="T19" fmla="*/ 9 h 18"/>
                <a:gd name="T20" fmla="*/ 36 w 39"/>
                <a:gd name="T21" fmla="*/ 5 h 18"/>
                <a:gd name="T22" fmla="*/ 39 w 39"/>
                <a:gd name="T23" fmla="*/ 2 h 18"/>
                <a:gd name="T24" fmla="*/ 36 w 39"/>
                <a:gd name="T25" fmla="*/ 0 h 18"/>
                <a:gd name="T26" fmla="*/ 32 w 39"/>
                <a:gd name="T27" fmla="*/ 0 h 18"/>
                <a:gd name="T28" fmla="*/ 32 w 39"/>
                <a:gd name="T29" fmla="*/ 0 h 18"/>
                <a:gd name="T30" fmla="*/ 18 w 39"/>
                <a:gd name="T31" fmla="*/ 2 h 18"/>
                <a:gd name="T32" fmla="*/ 5 w 3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8">
                  <a:moveTo>
                    <a:pt x="5" y="9"/>
                  </a:moveTo>
                  <a:lnTo>
                    <a:pt x="5" y="9"/>
                  </a:lnTo>
                  <a:lnTo>
                    <a:pt x="0" y="14"/>
                  </a:lnTo>
                  <a:lnTo>
                    <a:pt x="0" y="16"/>
                  </a:lnTo>
                  <a:lnTo>
                    <a:pt x="0" y="18"/>
                  </a:lnTo>
                  <a:lnTo>
                    <a:pt x="5" y="18"/>
                  </a:lnTo>
                  <a:lnTo>
                    <a:pt x="18" y="16"/>
                  </a:lnTo>
                  <a:lnTo>
                    <a:pt x="32" y="9"/>
                  </a:lnTo>
                  <a:lnTo>
                    <a:pt x="36" y="5"/>
                  </a:lnTo>
                  <a:lnTo>
                    <a:pt x="39" y="2"/>
                  </a:lnTo>
                  <a:lnTo>
                    <a:pt x="36" y="0"/>
                  </a:lnTo>
                  <a:lnTo>
                    <a:pt x="32"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59" name="Freeform 3276">
              <a:extLst>
                <a:ext uri="{FF2B5EF4-FFF2-40B4-BE49-F238E27FC236}">
                  <a16:creationId xmlns:a16="http://schemas.microsoft.com/office/drawing/2014/main" xmlns="" id="{93837BEA-D931-4640-BDB6-55057A899B46}"/>
                </a:ext>
              </a:extLst>
            </p:cNvPr>
            <p:cNvSpPr>
              <a:spLocks/>
            </p:cNvSpPr>
            <p:nvPr/>
          </p:nvSpPr>
          <p:spPr bwMode="auto">
            <a:xfrm>
              <a:off x="2589" y="3037"/>
              <a:ext cx="39" cy="18"/>
            </a:xfrm>
            <a:custGeom>
              <a:avLst/>
              <a:gdLst>
                <a:gd name="T0" fmla="*/ 5 w 39"/>
                <a:gd name="T1" fmla="*/ 9 h 18"/>
                <a:gd name="T2" fmla="*/ 5 w 39"/>
                <a:gd name="T3" fmla="*/ 9 h 18"/>
                <a:gd name="T4" fmla="*/ 0 w 39"/>
                <a:gd name="T5" fmla="*/ 14 h 18"/>
                <a:gd name="T6" fmla="*/ 0 w 39"/>
                <a:gd name="T7" fmla="*/ 16 h 18"/>
                <a:gd name="T8" fmla="*/ 0 w 39"/>
                <a:gd name="T9" fmla="*/ 18 h 18"/>
                <a:gd name="T10" fmla="*/ 5 w 39"/>
                <a:gd name="T11" fmla="*/ 18 h 18"/>
                <a:gd name="T12" fmla="*/ 5 w 39"/>
                <a:gd name="T13" fmla="*/ 18 h 18"/>
                <a:gd name="T14" fmla="*/ 18 w 39"/>
                <a:gd name="T15" fmla="*/ 16 h 18"/>
                <a:gd name="T16" fmla="*/ 32 w 39"/>
                <a:gd name="T17" fmla="*/ 9 h 18"/>
                <a:gd name="T18" fmla="*/ 32 w 39"/>
                <a:gd name="T19" fmla="*/ 9 h 18"/>
                <a:gd name="T20" fmla="*/ 36 w 39"/>
                <a:gd name="T21" fmla="*/ 5 h 18"/>
                <a:gd name="T22" fmla="*/ 39 w 39"/>
                <a:gd name="T23" fmla="*/ 2 h 18"/>
                <a:gd name="T24" fmla="*/ 36 w 39"/>
                <a:gd name="T25" fmla="*/ 0 h 18"/>
                <a:gd name="T26" fmla="*/ 32 w 39"/>
                <a:gd name="T27" fmla="*/ 0 h 18"/>
                <a:gd name="T28" fmla="*/ 32 w 39"/>
                <a:gd name="T29" fmla="*/ 0 h 18"/>
                <a:gd name="T30" fmla="*/ 18 w 39"/>
                <a:gd name="T31" fmla="*/ 2 h 18"/>
                <a:gd name="T32" fmla="*/ 5 w 3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8">
                  <a:moveTo>
                    <a:pt x="5" y="9"/>
                  </a:moveTo>
                  <a:lnTo>
                    <a:pt x="5" y="9"/>
                  </a:lnTo>
                  <a:lnTo>
                    <a:pt x="0" y="14"/>
                  </a:lnTo>
                  <a:lnTo>
                    <a:pt x="0" y="16"/>
                  </a:lnTo>
                  <a:lnTo>
                    <a:pt x="0" y="18"/>
                  </a:lnTo>
                  <a:lnTo>
                    <a:pt x="5" y="18"/>
                  </a:lnTo>
                  <a:lnTo>
                    <a:pt x="18" y="16"/>
                  </a:lnTo>
                  <a:lnTo>
                    <a:pt x="32" y="9"/>
                  </a:lnTo>
                  <a:lnTo>
                    <a:pt x="36" y="5"/>
                  </a:lnTo>
                  <a:lnTo>
                    <a:pt x="39" y="2"/>
                  </a:lnTo>
                  <a:lnTo>
                    <a:pt x="36" y="0"/>
                  </a:lnTo>
                  <a:lnTo>
                    <a:pt x="32"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0" name="Freeform 3277">
              <a:extLst>
                <a:ext uri="{FF2B5EF4-FFF2-40B4-BE49-F238E27FC236}">
                  <a16:creationId xmlns:a16="http://schemas.microsoft.com/office/drawing/2014/main" xmlns="" id="{18E37779-9B73-F146-AE1B-4EA012B9DD19}"/>
                </a:ext>
              </a:extLst>
            </p:cNvPr>
            <p:cNvSpPr>
              <a:spLocks/>
            </p:cNvSpPr>
            <p:nvPr/>
          </p:nvSpPr>
          <p:spPr bwMode="auto">
            <a:xfrm>
              <a:off x="2432" y="3037"/>
              <a:ext cx="45" cy="20"/>
            </a:xfrm>
            <a:custGeom>
              <a:avLst/>
              <a:gdLst>
                <a:gd name="T0" fmla="*/ 6 w 45"/>
                <a:gd name="T1" fmla="*/ 11 h 20"/>
                <a:gd name="T2" fmla="*/ 6 w 45"/>
                <a:gd name="T3" fmla="*/ 11 h 20"/>
                <a:gd name="T4" fmla="*/ 2 w 45"/>
                <a:gd name="T5" fmla="*/ 16 h 20"/>
                <a:gd name="T6" fmla="*/ 0 w 45"/>
                <a:gd name="T7" fmla="*/ 18 h 20"/>
                <a:gd name="T8" fmla="*/ 2 w 45"/>
                <a:gd name="T9" fmla="*/ 20 h 20"/>
                <a:gd name="T10" fmla="*/ 9 w 45"/>
                <a:gd name="T11" fmla="*/ 20 h 20"/>
                <a:gd name="T12" fmla="*/ 9 w 45"/>
                <a:gd name="T13" fmla="*/ 20 h 20"/>
                <a:gd name="T14" fmla="*/ 24 w 45"/>
                <a:gd name="T15" fmla="*/ 18 h 20"/>
                <a:gd name="T16" fmla="*/ 38 w 45"/>
                <a:gd name="T17" fmla="*/ 11 h 20"/>
                <a:gd name="T18" fmla="*/ 38 w 45"/>
                <a:gd name="T19" fmla="*/ 11 h 20"/>
                <a:gd name="T20" fmla="*/ 42 w 45"/>
                <a:gd name="T21" fmla="*/ 7 h 20"/>
                <a:gd name="T22" fmla="*/ 45 w 45"/>
                <a:gd name="T23" fmla="*/ 5 h 20"/>
                <a:gd name="T24" fmla="*/ 42 w 45"/>
                <a:gd name="T25" fmla="*/ 2 h 20"/>
                <a:gd name="T26" fmla="*/ 36 w 45"/>
                <a:gd name="T27" fmla="*/ 0 h 20"/>
                <a:gd name="T28" fmla="*/ 36 w 45"/>
                <a:gd name="T29" fmla="*/ 0 h 20"/>
                <a:gd name="T30" fmla="*/ 20 w 45"/>
                <a:gd name="T31" fmla="*/ 5 h 20"/>
                <a:gd name="T32" fmla="*/ 6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6" y="11"/>
                  </a:moveTo>
                  <a:lnTo>
                    <a:pt x="6" y="11"/>
                  </a:lnTo>
                  <a:lnTo>
                    <a:pt x="2" y="16"/>
                  </a:lnTo>
                  <a:lnTo>
                    <a:pt x="0" y="18"/>
                  </a:lnTo>
                  <a:lnTo>
                    <a:pt x="2" y="20"/>
                  </a:lnTo>
                  <a:lnTo>
                    <a:pt x="9" y="20"/>
                  </a:lnTo>
                  <a:lnTo>
                    <a:pt x="24" y="18"/>
                  </a:lnTo>
                  <a:lnTo>
                    <a:pt x="38" y="11"/>
                  </a:lnTo>
                  <a:lnTo>
                    <a:pt x="42" y="7"/>
                  </a:lnTo>
                  <a:lnTo>
                    <a:pt x="45" y="5"/>
                  </a:lnTo>
                  <a:lnTo>
                    <a:pt x="42" y="2"/>
                  </a:lnTo>
                  <a:lnTo>
                    <a:pt x="36" y="0"/>
                  </a:lnTo>
                  <a:lnTo>
                    <a:pt x="20" y="5"/>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1" name="Freeform 3278">
              <a:extLst>
                <a:ext uri="{FF2B5EF4-FFF2-40B4-BE49-F238E27FC236}">
                  <a16:creationId xmlns:a16="http://schemas.microsoft.com/office/drawing/2014/main" xmlns="" id="{93B5A55E-0FE8-DA42-B4D8-8ACFD4194A12}"/>
                </a:ext>
              </a:extLst>
            </p:cNvPr>
            <p:cNvSpPr>
              <a:spLocks/>
            </p:cNvSpPr>
            <p:nvPr/>
          </p:nvSpPr>
          <p:spPr bwMode="auto">
            <a:xfrm>
              <a:off x="2432" y="3037"/>
              <a:ext cx="45" cy="20"/>
            </a:xfrm>
            <a:custGeom>
              <a:avLst/>
              <a:gdLst>
                <a:gd name="T0" fmla="*/ 6 w 45"/>
                <a:gd name="T1" fmla="*/ 11 h 20"/>
                <a:gd name="T2" fmla="*/ 6 w 45"/>
                <a:gd name="T3" fmla="*/ 11 h 20"/>
                <a:gd name="T4" fmla="*/ 2 w 45"/>
                <a:gd name="T5" fmla="*/ 16 h 20"/>
                <a:gd name="T6" fmla="*/ 0 w 45"/>
                <a:gd name="T7" fmla="*/ 18 h 20"/>
                <a:gd name="T8" fmla="*/ 2 w 45"/>
                <a:gd name="T9" fmla="*/ 20 h 20"/>
                <a:gd name="T10" fmla="*/ 9 w 45"/>
                <a:gd name="T11" fmla="*/ 20 h 20"/>
                <a:gd name="T12" fmla="*/ 9 w 45"/>
                <a:gd name="T13" fmla="*/ 20 h 20"/>
                <a:gd name="T14" fmla="*/ 24 w 45"/>
                <a:gd name="T15" fmla="*/ 18 h 20"/>
                <a:gd name="T16" fmla="*/ 38 w 45"/>
                <a:gd name="T17" fmla="*/ 11 h 20"/>
                <a:gd name="T18" fmla="*/ 38 w 45"/>
                <a:gd name="T19" fmla="*/ 11 h 20"/>
                <a:gd name="T20" fmla="*/ 42 w 45"/>
                <a:gd name="T21" fmla="*/ 7 h 20"/>
                <a:gd name="T22" fmla="*/ 45 w 45"/>
                <a:gd name="T23" fmla="*/ 5 h 20"/>
                <a:gd name="T24" fmla="*/ 42 w 45"/>
                <a:gd name="T25" fmla="*/ 2 h 20"/>
                <a:gd name="T26" fmla="*/ 36 w 45"/>
                <a:gd name="T27" fmla="*/ 0 h 20"/>
                <a:gd name="T28" fmla="*/ 36 w 45"/>
                <a:gd name="T29" fmla="*/ 0 h 20"/>
                <a:gd name="T30" fmla="*/ 20 w 45"/>
                <a:gd name="T31" fmla="*/ 5 h 20"/>
                <a:gd name="T32" fmla="*/ 6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6" y="11"/>
                  </a:moveTo>
                  <a:lnTo>
                    <a:pt x="6" y="11"/>
                  </a:lnTo>
                  <a:lnTo>
                    <a:pt x="2" y="16"/>
                  </a:lnTo>
                  <a:lnTo>
                    <a:pt x="0" y="18"/>
                  </a:lnTo>
                  <a:lnTo>
                    <a:pt x="2" y="20"/>
                  </a:lnTo>
                  <a:lnTo>
                    <a:pt x="9" y="20"/>
                  </a:lnTo>
                  <a:lnTo>
                    <a:pt x="24" y="18"/>
                  </a:lnTo>
                  <a:lnTo>
                    <a:pt x="38" y="11"/>
                  </a:lnTo>
                  <a:lnTo>
                    <a:pt x="42" y="7"/>
                  </a:lnTo>
                  <a:lnTo>
                    <a:pt x="45" y="5"/>
                  </a:lnTo>
                  <a:lnTo>
                    <a:pt x="42" y="2"/>
                  </a:lnTo>
                  <a:lnTo>
                    <a:pt x="36" y="0"/>
                  </a:lnTo>
                  <a:lnTo>
                    <a:pt x="20" y="5"/>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2" name="Freeform 3279">
              <a:extLst>
                <a:ext uri="{FF2B5EF4-FFF2-40B4-BE49-F238E27FC236}">
                  <a16:creationId xmlns:a16="http://schemas.microsoft.com/office/drawing/2014/main" xmlns="" id="{F3230418-857C-8043-8076-04B289546C70}"/>
                </a:ext>
              </a:extLst>
            </p:cNvPr>
            <p:cNvSpPr>
              <a:spLocks/>
            </p:cNvSpPr>
            <p:nvPr/>
          </p:nvSpPr>
          <p:spPr bwMode="auto">
            <a:xfrm>
              <a:off x="2398" y="3037"/>
              <a:ext cx="45" cy="20"/>
            </a:xfrm>
            <a:custGeom>
              <a:avLst/>
              <a:gdLst>
                <a:gd name="T0" fmla="*/ 4 w 45"/>
                <a:gd name="T1" fmla="*/ 11 h 20"/>
                <a:gd name="T2" fmla="*/ 4 w 45"/>
                <a:gd name="T3" fmla="*/ 11 h 20"/>
                <a:gd name="T4" fmla="*/ 0 w 45"/>
                <a:gd name="T5" fmla="*/ 16 h 20"/>
                <a:gd name="T6" fmla="*/ 0 w 45"/>
                <a:gd name="T7" fmla="*/ 18 h 20"/>
                <a:gd name="T8" fmla="*/ 2 w 45"/>
                <a:gd name="T9" fmla="*/ 20 h 20"/>
                <a:gd name="T10" fmla="*/ 7 w 45"/>
                <a:gd name="T11" fmla="*/ 20 h 20"/>
                <a:gd name="T12" fmla="*/ 7 w 45"/>
                <a:gd name="T13" fmla="*/ 20 h 20"/>
                <a:gd name="T14" fmla="*/ 25 w 45"/>
                <a:gd name="T15" fmla="*/ 18 h 20"/>
                <a:gd name="T16" fmla="*/ 40 w 45"/>
                <a:gd name="T17" fmla="*/ 11 h 20"/>
                <a:gd name="T18" fmla="*/ 40 w 45"/>
                <a:gd name="T19" fmla="*/ 11 h 20"/>
                <a:gd name="T20" fmla="*/ 45 w 45"/>
                <a:gd name="T21" fmla="*/ 7 h 20"/>
                <a:gd name="T22" fmla="*/ 45 w 45"/>
                <a:gd name="T23" fmla="*/ 5 h 20"/>
                <a:gd name="T24" fmla="*/ 43 w 45"/>
                <a:gd name="T25" fmla="*/ 2 h 20"/>
                <a:gd name="T26" fmla="*/ 38 w 45"/>
                <a:gd name="T27" fmla="*/ 0 h 20"/>
                <a:gd name="T28" fmla="*/ 38 w 45"/>
                <a:gd name="T29" fmla="*/ 0 h 20"/>
                <a:gd name="T30" fmla="*/ 20 w 45"/>
                <a:gd name="T31" fmla="*/ 5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6"/>
                  </a:lnTo>
                  <a:lnTo>
                    <a:pt x="0" y="18"/>
                  </a:lnTo>
                  <a:lnTo>
                    <a:pt x="2" y="20"/>
                  </a:lnTo>
                  <a:lnTo>
                    <a:pt x="7" y="20"/>
                  </a:lnTo>
                  <a:lnTo>
                    <a:pt x="25" y="18"/>
                  </a:lnTo>
                  <a:lnTo>
                    <a:pt x="40" y="11"/>
                  </a:lnTo>
                  <a:lnTo>
                    <a:pt x="45" y="7"/>
                  </a:lnTo>
                  <a:lnTo>
                    <a:pt x="45" y="5"/>
                  </a:lnTo>
                  <a:lnTo>
                    <a:pt x="43" y="2"/>
                  </a:lnTo>
                  <a:lnTo>
                    <a:pt x="38" y="0"/>
                  </a:lnTo>
                  <a:lnTo>
                    <a:pt x="20" y="5"/>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3" name="Freeform 3280">
              <a:extLst>
                <a:ext uri="{FF2B5EF4-FFF2-40B4-BE49-F238E27FC236}">
                  <a16:creationId xmlns:a16="http://schemas.microsoft.com/office/drawing/2014/main" xmlns="" id="{FBCC7E47-E959-3F42-80E2-8FAF35F9A910}"/>
                </a:ext>
              </a:extLst>
            </p:cNvPr>
            <p:cNvSpPr>
              <a:spLocks/>
            </p:cNvSpPr>
            <p:nvPr/>
          </p:nvSpPr>
          <p:spPr bwMode="auto">
            <a:xfrm>
              <a:off x="2398" y="3037"/>
              <a:ext cx="45" cy="20"/>
            </a:xfrm>
            <a:custGeom>
              <a:avLst/>
              <a:gdLst>
                <a:gd name="T0" fmla="*/ 4 w 45"/>
                <a:gd name="T1" fmla="*/ 11 h 20"/>
                <a:gd name="T2" fmla="*/ 4 w 45"/>
                <a:gd name="T3" fmla="*/ 11 h 20"/>
                <a:gd name="T4" fmla="*/ 0 w 45"/>
                <a:gd name="T5" fmla="*/ 16 h 20"/>
                <a:gd name="T6" fmla="*/ 0 w 45"/>
                <a:gd name="T7" fmla="*/ 18 h 20"/>
                <a:gd name="T8" fmla="*/ 2 w 45"/>
                <a:gd name="T9" fmla="*/ 20 h 20"/>
                <a:gd name="T10" fmla="*/ 7 w 45"/>
                <a:gd name="T11" fmla="*/ 20 h 20"/>
                <a:gd name="T12" fmla="*/ 7 w 45"/>
                <a:gd name="T13" fmla="*/ 20 h 20"/>
                <a:gd name="T14" fmla="*/ 25 w 45"/>
                <a:gd name="T15" fmla="*/ 18 h 20"/>
                <a:gd name="T16" fmla="*/ 40 w 45"/>
                <a:gd name="T17" fmla="*/ 11 h 20"/>
                <a:gd name="T18" fmla="*/ 40 w 45"/>
                <a:gd name="T19" fmla="*/ 11 h 20"/>
                <a:gd name="T20" fmla="*/ 45 w 45"/>
                <a:gd name="T21" fmla="*/ 7 h 20"/>
                <a:gd name="T22" fmla="*/ 45 w 45"/>
                <a:gd name="T23" fmla="*/ 5 h 20"/>
                <a:gd name="T24" fmla="*/ 43 w 45"/>
                <a:gd name="T25" fmla="*/ 2 h 20"/>
                <a:gd name="T26" fmla="*/ 38 w 45"/>
                <a:gd name="T27" fmla="*/ 0 h 20"/>
                <a:gd name="T28" fmla="*/ 38 w 45"/>
                <a:gd name="T29" fmla="*/ 0 h 20"/>
                <a:gd name="T30" fmla="*/ 20 w 45"/>
                <a:gd name="T31" fmla="*/ 5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0" y="16"/>
                  </a:lnTo>
                  <a:lnTo>
                    <a:pt x="0" y="18"/>
                  </a:lnTo>
                  <a:lnTo>
                    <a:pt x="2" y="20"/>
                  </a:lnTo>
                  <a:lnTo>
                    <a:pt x="7" y="20"/>
                  </a:lnTo>
                  <a:lnTo>
                    <a:pt x="25" y="18"/>
                  </a:lnTo>
                  <a:lnTo>
                    <a:pt x="40" y="11"/>
                  </a:lnTo>
                  <a:lnTo>
                    <a:pt x="45" y="7"/>
                  </a:lnTo>
                  <a:lnTo>
                    <a:pt x="45" y="5"/>
                  </a:lnTo>
                  <a:lnTo>
                    <a:pt x="43" y="2"/>
                  </a:lnTo>
                  <a:lnTo>
                    <a:pt x="38" y="0"/>
                  </a:lnTo>
                  <a:lnTo>
                    <a:pt x="20" y="5"/>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4" name="Freeform 3281">
              <a:extLst>
                <a:ext uri="{FF2B5EF4-FFF2-40B4-BE49-F238E27FC236}">
                  <a16:creationId xmlns:a16="http://schemas.microsoft.com/office/drawing/2014/main" xmlns="" id="{9196F340-1924-5145-8CAB-1C82FD665CCE}"/>
                </a:ext>
              </a:extLst>
            </p:cNvPr>
            <p:cNvSpPr>
              <a:spLocks/>
            </p:cNvSpPr>
            <p:nvPr/>
          </p:nvSpPr>
          <p:spPr bwMode="auto">
            <a:xfrm>
              <a:off x="2362" y="3039"/>
              <a:ext cx="47" cy="18"/>
            </a:xfrm>
            <a:custGeom>
              <a:avLst/>
              <a:gdLst>
                <a:gd name="T0" fmla="*/ 7 w 47"/>
                <a:gd name="T1" fmla="*/ 9 h 18"/>
                <a:gd name="T2" fmla="*/ 7 w 47"/>
                <a:gd name="T3" fmla="*/ 9 h 18"/>
                <a:gd name="T4" fmla="*/ 2 w 47"/>
                <a:gd name="T5" fmla="*/ 14 h 18"/>
                <a:gd name="T6" fmla="*/ 0 w 47"/>
                <a:gd name="T7" fmla="*/ 16 h 18"/>
                <a:gd name="T8" fmla="*/ 2 w 47"/>
                <a:gd name="T9" fmla="*/ 18 h 18"/>
                <a:gd name="T10" fmla="*/ 9 w 47"/>
                <a:gd name="T11" fmla="*/ 18 h 18"/>
                <a:gd name="T12" fmla="*/ 9 w 47"/>
                <a:gd name="T13" fmla="*/ 18 h 18"/>
                <a:gd name="T14" fmla="*/ 25 w 47"/>
                <a:gd name="T15" fmla="*/ 16 h 18"/>
                <a:gd name="T16" fmla="*/ 40 w 47"/>
                <a:gd name="T17" fmla="*/ 9 h 18"/>
                <a:gd name="T18" fmla="*/ 40 w 47"/>
                <a:gd name="T19" fmla="*/ 9 h 18"/>
                <a:gd name="T20" fmla="*/ 45 w 47"/>
                <a:gd name="T21" fmla="*/ 5 h 18"/>
                <a:gd name="T22" fmla="*/ 47 w 47"/>
                <a:gd name="T23" fmla="*/ 3 h 18"/>
                <a:gd name="T24" fmla="*/ 45 w 47"/>
                <a:gd name="T25" fmla="*/ 0 h 18"/>
                <a:gd name="T26" fmla="*/ 38 w 47"/>
                <a:gd name="T27" fmla="*/ 0 h 18"/>
                <a:gd name="T28" fmla="*/ 38 w 47"/>
                <a:gd name="T29" fmla="*/ 0 h 18"/>
                <a:gd name="T30" fmla="*/ 22 w 47"/>
                <a:gd name="T31" fmla="*/ 3 h 18"/>
                <a:gd name="T32" fmla="*/ 7 w 4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8">
                  <a:moveTo>
                    <a:pt x="7" y="9"/>
                  </a:moveTo>
                  <a:lnTo>
                    <a:pt x="7" y="9"/>
                  </a:lnTo>
                  <a:lnTo>
                    <a:pt x="2" y="14"/>
                  </a:lnTo>
                  <a:lnTo>
                    <a:pt x="0" y="16"/>
                  </a:lnTo>
                  <a:lnTo>
                    <a:pt x="2" y="18"/>
                  </a:lnTo>
                  <a:lnTo>
                    <a:pt x="9" y="18"/>
                  </a:lnTo>
                  <a:lnTo>
                    <a:pt x="25" y="16"/>
                  </a:lnTo>
                  <a:lnTo>
                    <a:pt x="40" y="9"/>
                  </a:lnTo>
                  <a:lnTo>
                    <a:pt x="45" y="5"/>
                  </a:lnTo>
                  <a:lnTo>
                    <a:pt x="47" y="3"/>
                  </a:lnTo>
                  <a:lnTo>
                    <a:pt x="45" y="0"/>
                  </a:lnTo>
                  <a:lnTo>
                    <a:pt x="38" y="0"/>
                  </a:lnTo>
                  <a:lnTo>
                    <a:pt x="22" y="3"/>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5" name="Freeform 3282">
              <a:extLst>
                <a:ext uri="{FF2B5EF4-FFF2-40B4-BE49-F238E27FC236}">
                  <a16:creationId xmlns:a16="http://schemas.microsoft.com/office/drawing/2014/main" xmlns="" id="{272F3FFB-BDE6-5A45-B435-9674244C5FC1}"/>
                </a:ext>
              </a:extLst>
            </p:cNvPr>
            <p:cNvSpPr>
              <a:spLocks/>
            </p:cNvSpPr>
            <p:nvPr/>
          </p:nvSpPr>
          <p:spPr bwMode="auto">
            <a:xfrm>
              <a:off x="2362" y="3039"/>
              <a:ext cx="47" cy="18"/>
            </a:xfrm>
            <a:custGeom>
              <a:avLst/>
              <a:gdLst>
                <a:gd name="T0" fmla="*/ 7 w 47"/>
                <a:gd name="T1" fmla="*/ 9 h 18"/>
                <a:gd name="T2" fmla="*/ 7 w 47"/>
                <a:gd name="T3" fmla="*/ 9 h 18"/>
                <a:gd name="T4" fmla="*/ 2 w 47"/>
                <a:gd name="T5" fmla="*/ 14 h 18"/>
                <a:gd name="T6" fmla="*/ 0 w 47"/>
                <a:gd name="T7" fmla="*/ 16 h 18"/>
                <a:gd name="T8" fmla="*/ 2 w 47"/>
                <a:gd name="T9" fmla="*/ 18 h 18"/>
                <a:gd name="T10" fmla="*/ 9 w 47"/>
                <a:gd name="T11" fmla="*/ 18 h 18"/>
                <a:gd name="T12" fmla="*/ 9 w 47"/>
                <a:gd name="T13" fmla="*/ 18 h 18"/>
                <a:gd name="T14" fmla="*/ 25 w 47"/>
                <a:gd name="T15" fmla="*/ 16 h 18"/>
                <a:gd name="T16" fmla="*/ 40 w 47"/>
                <a:gd name="T17" fmla="*/ 9 h 18"/>
                <a:gd name="T18" fmla="*/ 40 w 47"/>
                <a:gd name="T19" fmla="*/ 9 h 18"/>
                <a:gd name="T20" fmla="*/ 45 w 47"/>
                <a:gd name="T21" fmla="*/ 5 h 18"/>
                <a:gd name="T22" fmla="*/ 47 w 47"/>
                <a:gd name="T23" fmla="*/ 3 h 18"/>
                <a:gd name="T24" fmla="*/ 45 w 47"/>
                <a:gd name="T25" fmla="*/ 0 h 18"/>
                <a:gd name="T26" fmla="*/ 38 w 47"/>
                <a:gd name="T27" fmla="*/ 0 h 18"/>
                <a:gd name="T28" fmla="*/ 38 w 47"/>
                <a:gd name="T29" fmla="*/ 0 h 18"/>
                <a:gd name="T30" fmla="*/ 22 w 47"/>
                <a:gd name="T31" fmla="*/ 3 h 18"/>
                <a:gd name="T32" fmla="*/ 7 w 4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8">
                  <a:moveTo>
                    <a:pt x="7" y="9"/>
                  </a:moveTo>
                  <a:lnTo>
                    <a:pt x="7" y="9"/>
                  </a:lnTo>
                  <a:lnTo>
                    <a:pt x="2" y="14"/>
                  </a:lnTo>
                  <a:lnTo>
                    <a:pt x="0" y="16"/>
                  </a:lnTo>
                  <a:lnTo>
                    <a:pt x="2" y="18"/>
                  </a:lnTo>
                  <a:lnTo>
                    <a:pt x="9" y="18"/>
                  </a:lnTo>
                  <a:lnTo>
                    <a:pt x="25" y="16"/>
                  </a:lnTo>
                  <a:lnTo>
                    <a:pt x="40" y="9"/>
                  </a:lnTo>
                  <a:lnTo>
                    <a:pt x="45" y="5"/>
                  </a:lnTo>
                  <a:lnTo>
                    <a:pt x="47" y="3"/>
                  </a:lnTo>
                  <a:lnTo>
                    <a:pt x="45" y="0"/>
                  </a:lnTo>
                  <a:lnTo>
                    <a:pt x="38" y="0"/>
                  </a:lnTo>
                  <a:lnTo>
                    <a:pt x="22" y="3"/>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6" name="Freeform 3283">
              <a:extLst>
                <a:ext uri="{FF2B5EF4-FFF2-40B4-BE49-F238E27FC236}">
                  <a16:creationId xmlns:a16="http://schemas.microsoft.com/office/drawing/2014/main" xmlns="" id="{8C4A0615-AE60-7D4A-9241-A03182EE1132}"/>
                </a:ext>
              </a:extLst>
            </p:cNvPr>
            <p:cNvSpPr>
              <a:spLocks/>
            </p:cNvSpPr>
            <p:nvPr/>
          </p:nvSpPr>
          <p:spPr bwMode="auto">
            <a:xfrm>
              <a:off x="2326" y="3039"/>
              <a:ext cx="47" cy="21"/>
            </a:xfrm>
            <a:custGeom>
              <a:avLst/>
              <a:gdLst>
                <a:gd name="T0" fmla="*/ 4 w 47"/>
                <a:gd name="T1" fmla="*/ 9 h 21"/>
                <a:gd name="T2" fmla="*/ 4 w 47"/>
                <a:gd name="T3" fmla="*/ 9 h 21"/>
                <a:gd name="T4" fmla="*/ 0 w 47"/>
                <a:gd name="T5" fmla="*/ 14 h 21"/>
                <a:gd name="T6" fmla="*/ 0 w 47"/>
                <a:gd name="T7" fmla="*/ 16 h 21"/>
                <a:gd name="T8" fmla="*/ 2 w 47"/>
                <a:gd name="T9" fmla="*/ 18 h 21"/>
                <a:gd name="T10" fmla="*/ 9 w 47"/>
                <a:gd name="T11" fmla="*/ 21 h 21"/>
                <a:gd name="T12" fmla="*/ 9 w 47"/>
                <a:gd name="T13" fmla="*/ 21 h 21"/>
                <a:gd name="T14" fmla="*/ 27 w 47"/>
                <a:gd name="T15" fmla="*/ 16 h 21"/>
                <a:gd name="T16" fmla="*/ 43 w 47"/>
                <a:gd name="T17" fmla="*/ 9 h 21"/>
                <a:gd name="T18" fmla="*/ 43 w 47"/>
                <a:gd name="T19" fmla="*/ 9 h 21"/>
                <a:gd name="T20" fmla="*/ 47 w 47"/>
                <a:gd name="T21" fmla="*/ 5 h 21"/>
                <a:gd name="T22" fmla="*/ 47 w 47"/>
                <a:gd name="T23" fmla="*/ 3 h 21"/>
                <a:gd name="T24" fmla="*/ 45 w 47"/>
                <a:gd name="T25" fmla="*/ 0 h 21"/>
                <a:gd name="T26" fmla="*/ 38 w 47"/>
                <a:gd name="T27" fmla="*/ 0 h 21"/>
                <a:gd name="T28" fmla="*/ 38 w 47"/>
                <a:gd name="T29" fmla="*/ 0 h 21"/>
                <a:gd name="T30" fmla="*/ 22 w 47"/>
                <a:gd name="T31" fmla="*/ 3 h 21"/>
                <a:gd name="T32" fmla="*/ 4 w 47"/>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 y="9"/>
                  </a:moveTo>
                  <a:lnTo>
                    <a:pt x="4" y="9"/>
                  </a:lnTo>
                  <a:lnTo>
                    <a:pt x="0" y="14"/>
                  </a:lnTo>
                  <a:lnTo>
                    <a:pt x="0" y="16"/>
                  </a:lnTo>
                  <a:lnTo>
                    <a:pt x="2" y="18"/>
                  </a:lnTo>
                  <a:lnTo>
                    <a:pt x="9" y="21"/>
                  </a:lnTo>
                  <a:lnTo>
                    <a:pt x="27" y="16"/>
                  </a:lnTo>
                  <a:lnTo>
                    <a:pt x="43" y="9"/>
                  </a:lnTo>
                  <a:lnTo>
                    <a:pt x="47" y="5"/>
                  </a:lnTo>
                  <a:lnTo>
                    <a:pt x="47" y="3"/>
                  </a:lnTo>
                  <a:lnTo>
                    <a:pt x="45" y="0"/>
                  </a:lnTo>
                  <a:lnTo>
                    <a:pt x="38" y="0"/>
                  </a:lnTo>
                  <a:lnTo>
                    <a:pt x="22"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7" name="Freeform 3284">
              <a:extLst>
                <a:ext uri="{FF2B5EF4-FFF2-40B4-BE49-F238E27FC236}">
                  <a16:creationId xmlns:a16="http://schemas.microsoft.com/office/drawing/2014/main" xmlns="" id="{A2406F01-2AA7-3541-B3AB-8C5E6FFA6F17}"/>
                </a:ext>
              </a:extLst>
            </p:cNvPr>
            <p:cNvSpPr>
              <a:spLocks/>
            </p:cNvSpPr>
            <p:nvPr/>
          </p:nvSpPr>
          <p:spPr bwMode="auto">
            <a:xfrm>
              <a:off x="2326" y="3039"/>
              <a:ext cx="47" cy="21"/>
            </a:xfrm>
            <a:custGeom>
              <a:avLst/>
              <a:gdLst>
                <a:gd name="T0" fmla="*/ 4 w 47"/>
                <a:gd name="T1" fmla="*/ 9 h 21"/>
                <a:gd name="T2" fmla="*/ 4 w 47"/>
                <a:gd name="T3" fmla="*/ 9 h 21"/>
                <a:gd name="T4" fmla="*/ 0 w 47"/>
                <a:gd name="T5" fmla="*/ 14 h 21"/>
                <a:gd name="T6" fmla="*/ 0 w 47"/>
                <a:gd name="T7" fmla="*/ 16 h 21"/>
                <a:gd name="T8" fmla="*/ 2 w 47"/>
                <a:gd name="T9" fmla="*/ 18 h 21"/>
                <a:gd name="T10" fmla="*/ 9 w 47"/>
                <a:gd name="T11" fmla="*/ 21 h 21"/>
                <a:gd name="T12" fmla="*/ 9 w 47"/>
                <a:gd name="T13" fmla="*/ 21 h 21"/>
                <a:gd name="T14" fmla="*/ 27 w 47"/>
                <a:gd name="T15" fmla="*/ 16 h 21"/>
                <a:gd name="T16" fmla="*/ 43 w 47"/>
                <a:gd name="T17" fmla="*/ 9 h 21"/>
                <a:gd name="T18" fmla="*/ 43 w 47"/>
                <a:gd name="T19" fmla="*/ 9 h 21"/>
                <a:gd name="T20" fmla="*/ 47 w 47"/>
                <a:gd name="T21" fmla="*/ 5 h 21"/>
                <a:gd name="T22" fmla="*/ 47 w 47"/>
                <a:gd name="T23" fmla="*/ 3 h 21"/>
                <a:gd name="T24" fmla="*/ 45 w 47"/>
                <a:gd name="T25" fmla="*/ 0 h 21"/>
                <a:gd name="T26" fmla="*/ 38 w 47"/>
                <a:gd name="T27" fmla="*/ 0 h 21"/>
                <a:gd name="T28" fmla="*/ 38 w 47"/>
                <a:gd name="T29" fmla="*/ 0 h 21"/>
                <a:gd name="T30" fmla="*/ 22 w 47"/>
                <a:gd name="T31" fmla="*/ 3 h 21"/>
                <a:gd name="T32" fmla="*/ 4 w 47"/>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4" y="9"/>
                  </a:moveTo>
                  <a:lnTo>
                    <a:pt x="4" y="9"/>
                  </a:lnTo>
                  <a:lnTo>
                    <a:pt x="0" y="14"/>
                  </a:lnTo>
                  <a:lnTo>
                    <a:pt x="0" y="16"/>
                  </a:lnTo>
                  <a:lnTo>
                    <a:pt x="2" y="18"/>
                  </a:lnTo>
                  <a:lnTo>
                    <a:pt x="9" y="21"/>
                  </a:lnTo>
                  <a:lnTo>
                    <a:pt x="27" y="16"/>
                  </a:lnTo>
                  <a:lnTo>
                    <a:pt x="43" y="9"/>
                  </a:lnTo>
                  <a:lnTo>
                    <a:pt x="47" y="5"/>
                  </a:lnTo>
                  <a:lnTo>
                    <a:pt x="47" y="3"/>
                  </a:lnTo>
                  <a:lnTo>
                    <a:pt x="45" y="0"/>
                  </a:lnTo>
                  <a:lnTo>
                    <a:pt x="38" y="0"/>
                  </a:lnTo>
                  <a:lnTo>
                    <a:pt x="22"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8" name="Freeform 3285">
              <a:extLst>
                <a:ext uri="{FF2B5EF4-FFF2-40B4-BE49-F238E27FC236}">
                  <a16:creationId xmlns:a16="http://schemas.microsoft.com/office/drawing/2014/main" xmlns="" id="{51B67C10-EAB1-5A44-9154-8EC22B5C1A41}"/>
                </a:ext>
              </a:extLst>
            </p:cNvPr>
            <p:cNvSpPr>
              <a:spLocks/>
            </p:cNvSpPr>
            <p:nvPr/>
          </p:nvSpPr>
          <p:spPr bwMode="auto">
            <a:xfrm>
              <a:off x="2288" y="3039"/>
              <a:ext cx="49" cy="21"/>
            </a:xfrm>
            <a:custGeom>
              <a:avLst/>
              <a:gdLst>
                <a:gd name="T0" fmla="*/ 6 w 49"/>
                <a:gd name="T1" fmla="*/ 9 h 21"/>
                <a:gd name="T2" fmla="*/ 6 w 49"/>
                <a:gd name="T3" fmla="*/ 9 h 21"/>
                <a:gd name="T4" fmla="*/ 2 w 49"/>
                <a:gd name="T5" fmla="*/ 14 h 21"/>
                <a:gd name="T6" fmla="*/ 0 w 49"/>
                <a:gd name="T7" fmla="*/ 16 h 21"/>
                <a:gd name="T8" fmla="*/ 4 w 49"/>
                <a:gd name="T9" fmla="*/ 18 h 21"/>
                <a:gd name="T10" fmla="*/ 9 w 49"/>
                <a:gd name="T11" fmla="*/ 21 h 21"/>
                <a:gd name="T12" fmla="*/ 9 w 49"/>
                <a:gd name="T13" fmla="*/ 21 h 21"/>
                <a:gd name="T14" fmla="*/ 27 w 49"/>
                <a:gd name="T15" fmla="*/ 16 h 21"/>
                <a:gd name="T16" fmla="*/ 42 w 49"/>
                <a:gd name="T17" fmla="*/ 9 h 21"/>
                <a:gd name="T18" fmla="*/ 42 w 49"/>
                <a:gd name="T19" fmla="*/ 9 h 21"/>
                <a:gd name="T20" fmla="*/ 47 w 49"/>
                <a:gd name="T21" fmla="*/ 7 h 21"/>
                <a:gd name="T22" fmla="*/ 49 w 49"/>
                <a:gd name="T23" fmla="*/ 3 h 21"/>
                <a:gd name="T24" fmla="*/ 47 w 49"/>
                <a:gd name="T25" fmla="*/ 0 h 21"/>
                <a:gd name="T26" fmla="*/ 40 w 49"/>
                <a:gd name="T27" fmla="*/ 0 h 21"/>
                <a:gd name="T28" fmla="*/ 40 w 49"/>
                <a:gd name="T29" fmla="*/ 0 h 21"/>
                <a:gd name="T30" fmla="*/ 22 w 49"/>
                <a:gd name="T31" fmla="*/ 3 h 21"/>
                <a:gd name="T32" fmla="*/ 6 w 49"/>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6" y="9"/>
                  </a:moveTo>
                  <a:lnTo>
                    <a:pt x="6" y="9"/>
                  </a:lnTo>
                  <a:lnTo>
                    <a:pt x="2" y="14"/>
                  </a:lnTo>
                  <a:lnTo>
                    <a:pt x="0" y="16"/>
                  </a:lnTo>
                  <a:lnTo>
                    <a:pt x="4" y="18"/>
                  </a:lnTo>
                  <a:lnTo>
                    <a:pt x="9" y="21"/>
                  </a:lnTo>
                  <a:lnTo>
                    <a:pt x="27" y="16"/>
                  </a:lnTo>
                  <a:lnTo>
                    <a:pt x="42" y="9"/>
                  </a:lnTo>
                  <a:lnTo>
                    <a:pt x="47" y="7"/>
                  </a:lnTo>
                  <a:lnTo>
                    <a:pt x="49" y="3"/>
                  </a:lnTo>
                  <a:lnTo>
                    <a:pt x="47" y="0"/>
                  </a:lnTo>
                  <a:lnTo>
                    <a:pt x="40" y="0"/>
                  </a:lnTo>
                  <a:lnTo>
                    <a:pt x="22" y="3"/>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69" name="Freeform 3286">
              <a:extLst>
                <a:ext uri="{FF2B5EF4-FFF2-40B4-BE49-F238E27FC236}">
                  <a16:creationId xmlns:a16="http://schemas.microsoft.com/office/drawing/2014/main" xmlns="" id="{4DE2581A-CE76-A648-8C98-9A25ADEA34D7}"/>
                </a:ext>
              </a:extLst>
            </p:cNvPr>
            <p:cNvSpPr>
              <a:spLocks/>
            </p:cNvSpPr>
            <p:nvPr/>
          </p:nvSpPr>
          <p:spPr bwMode="auto">
            <a:xfrm>
              <a:off x="2288" y="3039"/>
              <a:ext cx="49" cy="21"/>
            </a:xfrm>
            <a:custGeom>
              <a:avLst/>
              <a:gdLst>
                <a:gd name="T0" fmla="*/ 6 w 49"/>
                <a:gd name="T1" fmla="*/ 9 h 21"/>
                <a:gd name="T2" fmla="*/ 6 w 49"/>
                <a:gd name="T3" fmla="*/ 9 h 21"/>
                <a:gd name="T4" fmla="*/ 2 w 49"/>
                <a:gd name="T5" fmla="*/ 14 h 21"/>
                <a:gd name="T6" fmla="*/ 0 w 49"/>
                <a:gd name="T7" fmla="*/ 16 h 21"/>
                <a:gd name="T8" fmla="*/ 4 w 49"/>
                <a:gd name="T9" fmla="*/ 18 h 21"/>
                <a:gd name="T10" fmla="*/ 9 w 49"/>
                <a:gd name="T11" fmla="*/ 21 h 21"/>
                <a:gd name="T12" fmla="*/ 9 w 49"/>
                <a:gd name="T13" fmla="*/ 21 h 21"/>
                <a:gd name="T14" fmla="*/ 27 w 49"/>
                <a:gd name="T15" fmla="*/ 16 h 21"/>
                <a:gd name="T16" fmla="*/ 42 w 49"/>
                <a:gd name="T17" fmla="*/ 9 h 21"/>
                <a:gd name="T18" fmla="*/ 42 w 49"/>
                <a:gd name="T19" fmla="*/ 9 h 21"/>
                <a:gd name="T20" fmla="*/ 47 w 49"/>
                <a:gd name="T21" fmla="*/ 7 h 21"/>
                <a:gd name="T22" fmla="*/ 49 w 49"/>
                <a:gd name="T23" fmla="*/ 3 h 21"/>
                <a:gd name="T24" fmla="*/ 47 w 49"/>
                <a:gd name="T25" fmla="*/ 0 h 21"/>
                <a:gd name="T26" fmla="*/ 40 w 49"/>
                <a:gd name="T27" fmla="*/ 0 h 21"/>
                <a:gd name="T28" fmla="*/ 40 w 49"/>
                <a:gd name="T29" fmla="*/ 0 h 21"/>
                <a:gd name="T30" fmla="*/ 22 w 49"/>
                <a:gd name="T31" fmla="*/ 3 h 21"/>
                <a:gd name="T32" fmla="*/ 6 w 49"/>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6" y="9"/>
                  </a:moveTo>
                  <a:lnTo>
                    <a:pt x="6" y="9"/>
                  </a:lnTo>
                  <a:lnTo>
                    <a:pt x="2" y="14"/>
                  </a:lnTo>
                  <a:lnTo>
                    <a:pt x="0" y="16"/>
                  </a:lnTo>
                  <a:lnTo>
                    <a:pt x="4" y="18"/>
                  </a:lnTo>
                  <a:lnTo>
                    <a:pt x="9" y="21"/>
                  </a:lnTo>
                  <a:lnTo>
                    <a:pt x="27" y="16"/>
                  </a:lnTo>
                  <a:lnTo>
                    <a:pt x="42" y="9"/>
                  </a:lnTo>
                  <a:lnTo>
                    <a:pt x="47" y="7"/>
                  </a:lnTo>
                  <a:lnTo>
                    <a:pt x="49" y="3"/>
                  </a:lnTo>
                  <a:lnTo>
                    <a:pt x="47" y="0"/>
                  </a:lnTo>
                  <a:lnTo>
                    <a:pt x="40" y="0"/>
                  </a:lnTo>
                  <a:lnTo>
                    <a:pt x="22" y="3"/>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0" name="Freeform 3287">
              <a:extLst>
                <a:ext uri="{FF2B5EF4-FFF2-40B4-BE49-F238E27FC236}">
                  <a16:creationId xmlns:a16="http://schemas.microsoft.com/office/drawing/2014/main" xmlns="" id="{5D8773D8-E9F5-5D46-AD46-71C8A8A6862F}"/>
                </a:ext>
              </a:extLst>
            </p:cNvPr>
            <p:cNvSpPr>
              <a:spLocks/>
            </p:cNvSpPr>
            <p:nvPr/>
          </p:nvSpPr>
          <p:spPr bwMode="auto">
            <a:xfrm>
              <a:off x="2249" y="3039"/>
              <a:ext cx="50" cy="21"/>
            </a:xfrm>
            <a:custGeom>
              <a:avLst/>
              <a:gdLst>
                <a:gd name="T0" fmla="*/ 5 w 50"/>
                <a:gd name="T1" fmla="*/ 9 h 21"/>
                <a:gd name="T2" fmla="*/ 5 w 50"/>
                <a:gd name="T3" fmla="*/ 9 h 21"/>
                <a:gd name="T4" fmla="*/ 0 w 50"/>
                <a:gd name="T5" fmla="*/ 14 h 21"/>
                <a:gd name="T6" fmla="*/ 0 w 50"/>
                <a:gd name="T7" fmla="*/ 18 h 21"/>
                <a:gd name="T8" fmla="*/ 2 w 50"/>
                <a:gd name="T9" fmla="*/ 21 h 21"/>
                <a:gd name="T10" fmla="*/ 9 w 50"/>
                <a:gd name="T11" fmla="*/ 21 h 21"/>
                <a:gd name="T12" fmla="*/ 9 w 50"/>
                <a:gd name="T13" fmla="*/ 21 h 21"/>
                <a:gd name="T14" fmla="*/ 27 w 50"/>
                <a:gd name="T15" fmla="*/ 18 h 21"/>
                <a:gd name="T16" fmla="*/ 45 w 50"/>
                <a:gd name="T17" fmla="*/ 9 h 21"/>
                <a:gd name="T18" fmla="*/ 45 w 50"/>
                <a:gd name="T19" fmla="*/ 9 h 21"/>
                <a:gd name="T20" fmla="*/ 50 w 50"/>
                <a:gd name="T21" fmla="*/ 7 h 21"/>
                <a:gd name="T22" fmla="*/ 50 w 50"/>
                <a:gd name="T23" fmla="*/ 3 h 21"/>
                <a:gd name="T24" fmla="*/ 48 w 50"/>
                <a:gd name="T25" fmla="*/ 0 h 21"/>
                <a:gd name="T26" fmla="*/ 41 w 50"/>
                <a:gd name="T27" fmla="*/ 0 h 21"/>
                <a:gd name="T28" fmla="*/ 41 w 50"/>
                <a:gd name="T29" fmla="*/ 0 h 21"/>
                <a:gd name="T30" fmla="*/ 23 w 50"/>
                <a:gd name="T31" fmla="*/ 3 h 21"/>
                <a:gd name="T32" fmla="*/ 5 w 5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 y="9"/>
                  </a:moveTo>
                  <a:lnTo>
                    <a:pt x="5" y="9"/>
                  </a:lnTo>
                  <a:lnTo>
                    <a:pt x="0" y="14"/>
                  </a:lnTo>
                  <a:lnTo>
                    <a:pt x="0" y="18"/>
                  </a:lnTo>
                  <a:lnTo>
                    <a:pt x="2" y="21"/>
                  </a:lnTo>
                  <a:lnTo>
                    <a:pt x="9" y="21"/>
                  </a:lnTo>
                  <a:lnTo>
                    <a:pt x="27" y="18"/>
                  </a:lnTo>
                  <a:lnTo>
                    <a:pt x="45" y="9"/>
                  </a:lnTo>
                  <a:lnTo>
                    <a:pt x="50" y="7"/>
                  </a:lnTo>
                  <a:lnTo>
                    <a:pt x="50" y="3"/>
                  </a:lnTo>
                  <a:lnTo>
                    <a:pt x="48" y="0"/>
                  </a:lnTo>
                  <a:lnTo>
                    <a:pt x="41" y="0"/>
                  </a:lnTo>
                  <a:lnTo>
                    <a:pt x="23"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1" name="Freeform 3288">
              <a:extLst>
                <a:ext uri="{FF2B5EF4-FFF2-40B4-BE49-F238E27FC236}">
                  <a16:creationId xmlns:a16="http://schemas.microsoft.com/office/drawing/2014/main" xmlns="" id="{7781E5F7-5F4C-9E46-9867-6B33263084BE}"/>
                </a:ext>
              </a:extLst>
            </p:cNvPr>
            <p:cNvSpPr>
              <a:spLocks/>
            </p:cNvSpPr>
            <p:nvPr/>
          </p:nvSpPr>
          <p:spPr bwMode="auto">
            <a:xfrm>
              <a:off x="2249" y="3039"/>
              <a:ext cx="50" cy="21"/>
            </a:xfrm>
            <a:custGeom>
              <a:avLst/>
              <a:gdLst>
                <a:gd name="T0" fmla="*/ 5 w 50"/>
                <a:gd name="T1" fmla="*/ 9 h 21"/>
                <a:gd name="T2" fmla="*/ 5 w 50"/>
                <a:gd name="T3" fmla="*/ 9 h 21"/>
                <a:gd name="T4" fmla="*/ 0 w 50"/>
                <a:gd name="T5" fmla="*/ 14 h 21"/>
                <a:gd name="T6" fmla="*/ 0 w 50"/>
                <a:gd name="T7" fmla="*/ 18 h 21"/>
                <a:gd name="T8" fmla="*/ 2 w 50"/>
                <a:gd name="T9" fmla="*/ 21 h 21"/>
                <a:gd name="T10" fmla="*/ 9 w 50"/>
                <a:gd name="T11" fmla="*/ 21 h 21"/>
                <a:gd name="T12" fmla="*/ 9 w 50"/>
                <a:gd name="T13" fmla="*/ 21 h 21"/>
                <a:gd name="T14" fmla="*/ 27 w 50"/>
                <a:gd name="T15" fmla="*/ 18 h 21"/>
                <a:gd name="T16" fmla="*/ 45 w 50"/>
                <a:gd name="T17" fmla="*/ 9 h 21"/>
                <a:gd name="T18" fmla="*/ 45 w 50"/>
                <a:gd name="T19" fmla="*/ 9 h 21"/>
                <a:gd name="T20" fmla="*/ 50 w 50"/>
                <a:gd name="T21" fmla="*/ 7 h 21"/>
                <a:gd name="T22" fmla="*/ 50 w 50"/>
                <a:gd name="T23" fmla="*/ 3 h 21"/>
                <a:gd name="T24" fmla="*/ 48 w 50"/>
                <a:gd name="T25" fmla="*/ 0 h 21"/>
                <a:gd name="T26" fmla="*/ 41 w 50"/>
                <a:gd name="T27" fmla="*/ 0 h 21"/>
                <a:gd name="T28" fmla="*/ 41 w 50"/>
                <a:gd name="T29" fmla="*/ 0 h 21"/>
                <a:gd name="T30" fmla="*/ 23 w 50"/>
                <a:gd name="T31" fmla="*/ 3 h 21"/>
                <a:gd name="T32" fmla="*/ 5 w 5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 y="9"/>
                  </a:moveTo>
                  <a:lnTo>
                    <a:pt x="5" y="9"/>
                  </a:lnTo>
                  <a:lnTo>
                    <a:pt x="0" y="14"/>
                  </a:lnTo>
                  <a:lnTo>
                    <a:pt x="0" y="18"/>
                  </a:lnTo>
                  <a:lnTo>
                    <a:pt x="2" y="21"/>
                  </a:lnTo>
                  <a:lnTo>
                    <a:pt x="9" y="21"/>
                  </a:lnTo>
                  <a:lnTo>
                    <a:pt x="27" y="18"/>
                  </a:lnTo>
                  <a:lnTo>
                    <a:pt x="45" y="9"/>
                  </a:lnTo>
                  <a:lnTo>
                    <a:pt x="50" y="7"/>
                  </a:lnTo>
                  <a:lnTo>
                    <a:pt x="50" y="3"/>
                  </a:lnTo>
                  <a:lnTo>
                    <a:pt x="48" y="0"/>
                  </a:lnTo>
                  <a:lnTo>
                    <a:pt x="41" y="0"/>
                  </a:lnTo>
                  <a:lnTo>
                    <a:pt x="23"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2" name="Freeform 3289">
              <a:extLst>
                <a:ext uri="{FF2B5EF4-FFF2-40B4-BE49-F238E27FC236}">
                  <a16:creationId xmlns:a16="http://schemas.microsoft.com/office/drawing/2014/main" xmlns="" id="{12CE0F9D-24D3-0340-9251-01E886123ABB}"/>
                </a:ext>
              </a:extLst>
            </p:cNvPr>
            <p:cNvSpPr>
              <a:spLocks/>
            </p:cNvSpPr>
            <p:nvPr/>
          </p:nvSpPr>
          <p:spPr bwMode="auto">
            <a:xfrm>
              <a:off x="2209" y="3039"/>
              <a:ext cx="51" cy="21"/>
            </a:xfrm>
            <a:custGeom>
              <a:avLst/>
              <a:gdLst>
                <a:gd name="T0" fmla="*/ 6 w 51"/>
                <a:gd name="T1" fmla="*/ 12 h 21"/>
                <a:gd name="T2" fmla="*/ 6 w 51"/>
                <a:gd name="T3" fmla="*/ 12 h 21"/>
                <a:gd name="T4" fmla="*/ 2 w 51"/>
                <a:gd name="T5" fmla="*/ 14 h 21"/>
                <a:gd name="T6" fmla="*/ 0 w 51"/>
                <a:gd name="T7" fmla="*/ 18 h 21"/>
                <a:gd name="T8" fmla="*/ 4 w 51"/>
                <a:gd name="T9" fmla="*/ 21 h 21"/>
                <a:gd name="T10" fmla="*/ 11 w 51"/>
                <a:gd name="T11" fmla="*/ 21 h 21"/>
                <a:gd name="T12" fmla="*/ 11 w 51"/>
                <a:gd name="T13" fmla="*/ 21 h 21"/>
                <a:gd name="T14" fmla="*/ 29 w 51"/>
                <a:gd name="T15" fmla="*/ 18 h 21"/>
                <a:gd name="T16" fmla="*/ 45 w 51"/>
                <a:gd name="T17" fmla="*/ 9 h 21"/>
                <a:gd name="T18" fmla="*/ 45 w 51"/>
                <a:gd name="T19" fmla="*/ 9 h 21"/>
                <a:gd name="T20" fmla="*/ 49 w 51"/>
                <a:gd name="T21" fmla="*/ 7 h 21"/>
                <a:gd name="T22" fmla="*/ 51 w 51"/>
                <a:gd name="T23" fmla="*/ 3 h 21"/>
                <a:gd name="T24" fmla="*/ 47 w 51"/>
                <a:gd name="T25" fmla="*/ 0 h 21"/>
                <a:gd name="T26" fmla="*/ 42 w 51"/>
                <a:gd name="T27" fmla="*/ 0 h 21"/>
                <a:gd name="T28" fmla="*/ 42 w 51"/>
                <a:gd name="T29" fmla="*/ 0 h 21"/>
                <a:gd name="T30" fmla="*/ 22 w 51"/>
                <a:gd name="T31" fmla="*/ 3 h 21"/>
                <a:gd name="T32" fmla="*/ 6 w 51"/>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1">
                  <a:moveTo>
                    <a:pt x="6" y="12"/>
                  </a:moveTo>
                  <a:lnTo>
                    <a:pt x="6" y="12"/>
                  </a:lnTo>
                  <a:lnTo>
                    <a:pt x="2" y="14"/>
                  </a:lnTo>
                  <a:lnTo>
                    <a:pt x="0" y="18"/>
                  </a:lnTo>
                  <a:lnTo>
                    <a:pt x="4" y="21"/>
                  </a:lnTo>
                  <a:lnTo>
                    <a:pt x="11" y="21"/>
                  </a:lnTo>
                  <a:lnTo>
                    <a:pt x="29" y="18"/>
                  </a:lnTo>
                  <a:lnTo>
                    <a:pt x="45" y="9"/>
                  </a:lnTo>
                  <a:lnTo>
                    <a:pt x="49" y="7"/>
                  </a:lnTo>
                  <a:lnTo>
                    <a:pt x="51" y="3"/>
                  </a:lnTo>
                  <a:lnTo>
                    <a:pt x="47" y="0"/>
                  </a:lnTo>
                  <a:lnTo>
                    <a:pt x="42" y="0"/>
                  </a:lnTo>
                  <a:lnTo>
                    <a:pt x="22" y="3"/>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3" name="Freeform 3290">
              <a:extLst>
                <a:ext uri="{FF2B5EF4-FFF2-40B4-BE49-F238E27FC236}">
                  <a16:creationId xmlns:a16="http://schemas.microsoft.com/office/drawing/2014/main" xmlns="" id="{F3331F73-BA66-934A-8FFB-801C3E4DD3F4}"/>
                </a:ext>
              </a:extLst>
            </p:cNvPr>
            <p:cNvSpPr>
              <a:spLocks/>
            </p:cNvSpPr>
            <p:nvPr/>
          </p:nvSpPr>
          <p:spPr bwMode="auto">
            <a:xfrm>
              <a:off x="2209" y="3039"/>
              <a:ext cx="51" cy="21"/>
            </a:xfrm>
            <a:custGeom>
              <a:avLst/>
              <a:gdLst>
                <a:gd name="T0" fmla="*/ 6 w 51"/>
                <a:gd name="T1" fmla="*/ 12 h 21"/>
                <a:gd name="T2" fmla="*/ 6 w 51"/>
                <a:gd name="T3" fmla="*/ 12 h 21"/>
                <a:gd name="T4" fmla="*/ 2 w 51"/>
                <a:gd name="T5" fmla="*/ 14 h 21"/>
                <a:gd name="T6" fmla="*/ 0 w 51"/>
                <a:gd name="T7" fmla="*/ 18 h 21"/>
                <a:gd name="T8" fmla="*/ 4 w 51"/>
                <a:gd name="T9" fmla="*/ 21 h 21"/>
                <a:gd name="T10" fmla="*/ 11 w 51"/>
                <a:gd name="T11" fmla="*/ 21 h 21"/>
                <a:gd name="T12" fmla="*/ 11 w 51"/>
                <a:gd name="T13" fmla="*/ 21 h 21"/>
                <a:gd name="T14" fmla="*/ 29 w 51"/>
                <a:gd name="T15" fmla="*/ 18 h 21"/>
                <a:gd name="T16" fmla="*/ 45 w 51"/>
                <a:gd name="T17" fmla="*/ 9 h 21"/>
                <a:gd name="T18" fmla="*/ 45 w 51"/>
                <a:gd name="T19" fmla="*/ 9 h 21"/>
                <a:gd name="T20" fmla="*/ 49 w 51"/>
                <a:gd name="T21" fmla="*/ 7 h 21"/>
                <a:gd name="T22" fmla="*/ 51 w 51"/>
                <a:gd name="T23" fmla="*/ 3 h 21"/>
                <a:gd name="T24" fmla="*/ 47 w 51"/>
                <a:gd name="T25" fmla="*/ 0 h 21"/>
                <a:gd name="T26" fmla="*/ 42 w 51"/>
                <a:gd name="T27" fmla="*/ 0 h 21"/>
                <a:gd name="T28" fmla="*/ 42 w 51"/>
                <a:gd name="T29" fmla="*/ 0 h 21"/>
                <a:gd name="T30" fmla="*/ 22 w 51"/>
                <a:gd name="T31" fmla="*/ 3 h 21"/>
                <a:gd name="T32" fmla="*/ 6 w 51"/>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1">
                  <a:moveTo>
                    <a:pt x="6" y="12"/>
                  </a:moveTo>
                  <a:lnTo>
                    <a:pt x="6" y="12"/>
                  </a:lnTo>
                  <a:lnTo>
                    <a:pt x="2" y="14"/>
                  </a:lnTo>
                  <a:lnTo>
                    <a:pt x="0" y="18"/>
                  </a:lnTo>
                  <a:lnTo>
                    <a:pt x="4" y="21"/>
                  </a:lnTo>
                  <a:lnTo>
                    <a:pt x="11" y="21"/>
                  </a:lnTo>
                  <a:lnTo>
                    <a:pt x="29" y="18"/>
                  </a:lnTo>
                  <a:lnTo>
                    <a:pt x="45" y="9"/>
                  </a:lnTo>
                  <a:lnTo>
                    <a:pt x="49" y="7"/>
                  </a:lnTo>
                  <a:lnTo>
                    <a:pt x="51" y="3"/>
                  </a:lnTo>
                  <a:lnTo>
                    <a:pt x="47" y="0"/>
                  </a:lnTo>
                  <a:lnTo>
                    <a:pt x="42" y="0"/>
                  </a:lnTo>
                  <a:lnTo>
                    <a:pt x="22" y="3"/>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4" name="Freeform 3291">
              <a:extLst>
                <a:ext uri="{FF2B5EF4-FFF2-40B4-BE49-F238E27FC236}">
                  <a16:creationId xmlns:a16="http://schemas.microsoft.com/office/drawing/2014/main" xmlns="" id="{F7C801ED-07D5-3D4F-AB01-4172FFFD23D8}"/>
                </a:ext>
              </a:extLst>
            </p:cNvPr>
            <p:cNvSpPr>
              <a:spLocks/>
            </p:cNvSpPr>
            <p:nvPr/>
          </p:nvSpPr>
          <p:spPr bwMode="auto">
            <a:xfrm>
              <a:off x="2168" y="3039"/>
              <a:ext cx="52" cy="21"/>
            </a:xfrm>
            <a:custGeom>
              <a:avLst/>
              <a:gdLst>
                <a:gd name="T0" fmla="*/ 5 w 52"/>
                <a:gd name="T1" fmla="*/ 12 h 21"/>
                <a:gd name="T2" fmla="*/ 5 w 52"/>
                <a:gd name="T3" fmla="*/ 12 h 21"/>
                <a:gd name="T4" fmla="*/ 0 w 52"/>
                <a:gd name="T5" fmla="*/ 16 h 21"/>
                <a:gd name="T6" fmla="*/ 0 w 52"/>
                <a:gd name="T7" fmla="*/ 18 h 21"/>
                <a:gd name="T8" fmla="*/ 2 w 52"/>
                <a:gd name="T9" fmla="*/ 21 h 21"/>
                <a:gd name="T10" fmla="*/ 9 w 52"/>
                <a:gd name="T11" fmla="*/ 21 h 21"/>
                <a:gd name="T12" fmla="*/ 9 w 52"/>
                <a:gd name="T13" fmla="*/ 21 h 21"/>
                <a:gd name="T14" fmla="*/ 29 w 52"/>
                <a:gd name="T15" fmla="*/ 18 h 21"/>
                <a:gd name="T16" fmla="*/ 47 w 52"/>
                <a:gd name="T17" fmla="*/ 12 h 21"/>
                <a:gd name="T18" fmla="*/ 47 w 52"/>
                <a:gd name="T19" fmla="*/ 12 h 21"/>
                <a:gd name="T20" fmla="*/ 52 w 52"/>
                <a:gd name="T21" fmla="*/ 7 h 21"/>
                <a:gd name="T22" fmla="*/ 52 w 52"/>
                <a:gd name="T23" fmla="*/ 5 h 21"/>
                <a:gd name="T24" fmla="*/ 47 w 52"/>
                <a:gd name="T25" fmla="*/ 3 h 21"/>
                <a:gd name="T26" fmla="*/ 41 w 52"/>
                <a:gd name="T27" fmla="*/ 0 h 21"/>
                <a:gd name="T28" fmla="*/ 41 w 52"/>
                <a:gd name="T29" fmla="*/ 0 h 21"/>
                <a:gd name="T30" fmla="*/ 23 w 52"/>
                <a:gd name="T31" fmla="*/ 5 h 21"/>
                <a:gd name="T32" fmla="*/ 5 w 52"/>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1">
                  <a:moveTo>
                    <a:pt x="5" y="12"/>
                  </a:moveTo>
                  <a:lnTo>
                    <a:pt x="5" y="12"/>
                  </a:lnTo>
                  <a:lnTo>
                    <a:pt x="0" y="16"/>
                  </a:lnTo>
                  <a:lnTo>
                    <a:pt x="0" y="18"/>
                  </a:lnTo>
                  <a:lnTo>
                    <a:pt x="2" y="21"/>
                  </a:lnTo>
                  <a:lnTo>
                    <a:pt x="9" y="21"/>
                  </a:lnTo>
                  <a:lnTo>
                    <a:pt x="29" y="18"/>
                  </a:lnTo>
                  <a:lnTo>
                    <a:pt x="47" y="12"/>
                  </a:lnTo>
                  <a:lnTo>
                    <a:pt x="52" y="7"/>
                  </a:lnTo>
                  <a:lnTo>
                    <a:pt x="52" y="5"/>
                  </a:lnTo>
                  <a:lnTo>
                    <a:pt x="47" y="3"/>
                  </a:lnTo>
                  <a:lnTo>
                    <a:pt x="41" y="0"/>
                  </a:lnTo>
                  <a:lnTo>
                    <a:pt x="23" y="5"/>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5" name="Freeform 3292">
              <a:extLst>
                <a:ext uri="{FF2B5EF4-FFF2-40B4-BE49-F238E27FC236}">
                  <a16:creationId xmlns:a16="http://schemas.microsoft.com/office/drawing/2014/main" xmlns="" id="{160E7803-249E-5043-BBFB-5999091B1158}"/>
                </a:ext>
              </a:extLst>
            </p:cNvPr>
            <p:cNvSpPr>
              <a:spLocks/>
            </p:cNvSpPr>
            <p:nvPr/>
          </p:nvSpPr>
          <p:spPr bwMode="auto">
            <a:xfrm>
              <a:off x="2168" y="3039"/>
              <a:ext cx="52" cy="21"/>
            </a:xfrm>
            <a:custGeom>
              <a:avLst/>
              <a:gdLst>
                <a:gd name="T0" fmla="*/ 5 w 52"/>
                <a:gd name="T1" fmla="*/ 12 h 21"/>
                <a:gd name="T2" fmla="*/ 5 w 52"/>
                <a:gd name="T3" fmla="*/ 12 h 21"/>
                <a:gd name="T4" fmla="*/ 0 w 52"/>
                <a:gd name="T5" fmla="*/ 16 h 21"/>
                <a:gd name="T6" fmla="*/ 0 w 52"/>
                <a:gd name="T7" fmla="*/ 18 h 21"/>
                <a:gd name="T8" fmla="*/ 2 w 52"/>
                <a:gd name="T9" fmla="*/ 21 h 21"/>
                <a:gd name="T10" fmla="*/ 9 w 52"/>
                <a:gd name="T11" fmla="*/ 21 h 21"/>
                <a:gd name="T12" fmla="*/ 9 w 52"/>
                <a:gd name="T13" fmla="*/ 21 h 21"/>
                <a:gd name="T14" fmla="*/ 29 w 52"/>
                <a:gd name="T15" fmla="*/ 18 h 21"/>
                <a:gd name="T16" fmla="*/ 47 w 52"/>
                <a:gd name="T17" fmla="*/ 12 h 21"/>
                <a:gd name="T18" fmla="*/ 47 w 52"/>
                <a:gd name="T19" fmla="*/ 12 h 21"/>
                <a:gd name="T20" fmla="*/ 52 w 52"/>
                <a:gd name="T21" fmla="*/ 7 h 21"/>
                <a:gd name="T22" fmla="*/ 52 w 52"/>
                <a:gd name="T23" fmla="*/ 5 h 21"/>
                <a:gd name="T24" fmla="*/ 47 w 52"/>
                <a:gd name="T25" fmla="*/ 3 h 21"/>
                <a:gd name="T26" fmla="*/ 41 w 52"/>
                <a:gd name="T27" fmla="*/ 0 h 21"/>
                <a:gd name="T28" fmla="*/ 41 w 52"/>
                <a:gd name="T29" fmla="*/ 0 h 21"/>
                <a:gd name="T30" fmla="*/ 23 w 52"/>
                <a:gd name="T31" fmla="*/ 5 h 21"/>
                <a:gd name="T32" fmla="*/ 5 w 52"/>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1">
                  <a:moveTo>
                    <a:pt x="5" y="12"/>
                  </a:moveTo>
                  <a:lnTo>
                    <a:pt x="5" y="12"/>
                  </a:lnTo>
                  <a:lnTo>
                    <a:pt x="0" y="16"/>
                  </a:lnTo>
                  <a:lnTo>
                    <a:pt x="0" y="18"/>
                  </a:lnTo>
                  <a:lnTo>
                    <a:pt x="2" y="21"/>
                  </a:lnTo>
                  <a:lnTo>
                    <a:pt x="9" y="21"/>
                  </a:lnTo>
                  <a:lnTo>
                    <a:pt x="29" y="18"/>
                  </a:lnTo>
                  <a:lnTo>
                    <a:pt x="47" y="12"/>
                  </a:lnTo>
                  <a:lnTo>
                    <a:pt x="52" y="7"/>
                  </a:lnTo>
                  <a:lnTo>
                    <a:pt x="52" y="5"/>
                  </a:lnTo>
                  <a:lnTo>
                    <a:pt x="47" y="3"/>
                  </a:lnTo>
                  <a:lnTo>
                    <a:pt x="41" y="0"/>
                  </a:lnTo>
                  <a:lnTo>
                    <a:pt x="23" y="5"/>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6" name="Freeform 3293">
              <a:extLst>
                <a:ext uri="{FF2B5EF4-FFF2-40B4-BE49-F238E27FC236}">
                  <a16:creationId xmlns:a16="http://schemas.microsoft.com/office/drawing/2014/main" xmlns="" id="{690CE641-8902-194F-98FC-A0D993A83D9C}"/>
                </a:ext>
              </a:extLst>
            </p:cNvPr>
            <p:cNvSpPr>
              <a:spLocks/>
            </p:cNvSpPr>
            <p:nvPr/>
          </p:nvSpPr>
          <p:spPr bwMode="auto">
            <a:xfrm>
              <a:off x="2125" y="3039"/>
              <a:ext cx="52" cy="21"/>
            </a:xfrm>
            <a:custGeom>
              <a:avLst/>
              <a:gdLst>
                <a:gd name="T0" fmla="*/ 5 w 52"/>
                <a:gd name="T1" fmla="*/ 12 h 21"/>
                <a:gd name="T2" fmla="*/ 5 w 52"/>
                <a:gd name="T3" fmla="*/ 12 h 21"/>
                <a:gd name="T4" fmla="*/ 0 w 52"/>
                <a:gd name="T5" fmla="*/ 16 h 21"/>
                <a:gd name="T6" fmla="*/ 0 w 52"/>
                <a:gd name="T7" fmla="*/ 18 h 21"/>
                <a:gd name="T8" fmla="*/ 5 w 52"/>
                <a:gd name="T9" fmla="*/ 21 h 21"/>
                <a:gd name="T10" fmla="*/ 12 w 52"/>
                <a:gd name="T11" fmla="*/ 21 h 21"/>
                <a:gd name="T12" fmla="*/ 12 w 52"/>
                <a:gd name="T13" fmla="*/ 21 h 21"/>
                <a:gd name="T14" fmla="*/ 30 w 52"/>
                <a:gd name="T15" fmla="*/ 18 h 21"/>
                <a:gd name="T16" fmla="*/ 48 w 52"/>
                <a:gd name="T17" fmla="*/ 12 h 21"/>
                <a:gd name="T18" fmla="*/ 48 w 52"/>
                <a:gd name="T19" fmla="*/ 12 h 21"/>
                <a:gd name="T20" fmla="*/ 52 w 52"/>
                <a:gd name="T21" fmla="*/ 7 h 21"/>
                <a:gd name="T22" fmla="*/ 52 w 52"/>
                <a:gd name="T23" fmla="*/ 5 h 21"/>
                <a:gd name="T24" fmla="*/ 50 w 52"/>
                <a:gd name="T25" fmla="*/ 3 h 21"/>
                <a:gd name="T26" fmla="*/ 43 w 52"/>
                <a:gd name="T27" fmla="*/ 0 h 21"/>
                <a:gd name="T28" fmla="*/ 43 w 52"/>
                <a:gd name="T29" fmla="*/ 0 h 21"/>
                <a:gd name="T30" fmla="*/ 23 w 52"/>
                <a:gd name="T31" fmla="*/ 5 h 21"/>
                <a:gd name="T32" fmla="*/ 14 w 52"/>
                <a:gd name="T33" fmla="*/ 7 h 21"/>
                <a:gd name="T34" fmla="*/ 5 w 52"/>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1">
                  <a:moveTo>
                    <a:pt x="5" y="12"/>
                  </a:moveTo>
                  <a:lnTo>
                    <a:pt x="5" y="12"/>
                  </a:lnTo>
                  <a:lnTo>
                    <a:pt x="0" y="16"/>
                  </a:lnTo>
                  <a:lnTo>
                    <a:pt x="0" y="18"/>
                  </a:lnTo>
                  <a:lnTo>
                    <a:pt x="5" y="21"/>
                  </a:lnTo>
                  <a:lnTo>
                    <a:pt x="12" y="21"/>
                  </a:lnTo>
                  <a:lnTo>
                    <a:pt x="30" y="18"/>
                  </a:lnTo>
                  <a:lnTo>
                    <a:pt x="48" y="12"/>
                  </a:lnTo>
                  <a:lnTo>
                    <a:pt x="52" y="7"/>
                  </a:lnTo>
                  <a:lnTo>
                    <a:pt x="52" y="5"/>
                  </a:lnTo>
                  <a:lnTo>
                    <a:pt x="50" y="3"/>
                  </a:lnTo>
                  <a:lnTo>
                    <a:pt x="43" y="0"/>
                  </a:lnTo>
                  <a:lnTo>
                    <a:pt x="23" y="5"/>
                  </a:lnTo>
                  <a:lnTo>
                    <a:pt x="14" y="7"/>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7" name="Freeform 3294">
              <a:extLst>
                <a:ext uri="{FF2B5EF4-FFF2-40B4-BE49-F238E27FC236}">
                  <a16:creationId xmlns:a16="http://schemas.microsoft.com/office/drawing/2014/main" xmlns="" id="{AABE3903-AD9C-B64A-93EA-19224AC5B9D6}"/>
                </a:ext>
              </a:extLst>
            </p:cNvPr>
            <p:cNvSpPr>
              <a:spLocks/>
            </p:cNvSpPr>
            <p:nvPr/>
          </p:nvSpPr>
          <p:spPr bwMode="auto">
            <a:xfrm>
              <a:off x="2125" y="3039"/>
              <a:ext cx="52" cy="21"/>
            </a:xfrm>
            <a:custGeom>
              <a:avLst/>
              <a:gdLst>
                <a:gd name="T0" fmla="*/ 5 w 52"/>
                <a:gd name="T1" fmla="*/ 12 h 21"/>
                <a:gd name="T2" fmla="*/ 5 w 52"/>
                <a:gd name="T3" fmla="*/ 12 h 21"/>
                <a:gd name="T4" fmla="*/ 0 w 52"/>
                <a:gd name="T5" fmla="*/ 16 h 21"/>
                <a:gd name="T6" fmla="*/ 0 w 52"/>
                <a:gd name="T7" fmla="*/ 18 h 21"/>
                <a:gd name="T8" fmla="*/ 5 w 52"/>
                <a:gd name="T9" fmla="*/ 21 h 21"/>
                <a:gd name="T10" fmla="*/ 12 w 52"/>
                <a:gd name="T11" fmla="*/ 21 h 21"/>
                <a:gd name="T12" fmla="*/ 12 w 52"/>
                <a:gd name="T13" fmla="*/ 21 h 21"/>
                <a:gd name="T14" fmla="*/ 30 w 52"/>
                <a:gd name="T15" fmla="*/ 18 h 21"/>
                <a:gd name="T16" fmla="*/ 48 w 52"/>
                <a:gd name="T17" fmla="*/ 12 h 21"/>
                <a:gd name="T18" fmla="*/ 48 w 52"/>
                <a:gd name="T19" fmla="*/ 12 h 21"/>
                <a:gd name="T20" fmla="*/ 52 w 52"/>
                <a:gd name="T21" fmla="*/ 7 h 21"/>
                <a:gd name="T22" fmla="*/ 52 w 52"/>
                <a:gd name="T23" fmla="*/ 5 h 21"/>
                <a:gd name="T24" fmla="*/ 50 w 52"/>
                <a:gd name="T25" fmla="*/ 3 h 21"/>
                <a:gd name="T26" fmla="*/ 43 w 52"/>
                <a:gd name="T27" fmla="*/ 0 h 21"/>
                <a:gd name="T28" fmla="*/ 43 w 52"/>
                <a:gd name="T29" fmla="*/ 0 h 21"/>
                <a:gd name="T30" fmla="*/ 23 w 52"/>
                <a:gd name="T31" fmla="*/ 5 h 21"/>
                <a:gd name="T32" fmla="*/ 14 w 52"/>
                <a:gd name="T33" fmla="*/ 7 h 21"/>
                <a:gd name="T34" fmla="*/ 5 w 52"/>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2" h="21">
                  <a:moveTo>
                    <a:pt x="5" y="12"/>
                  </a:moveTo>
                  <a:lnTo>
                    <a:pt x="5" y="12"/>
                  </a:lnTo>
                  <a:lnTo>
                    <a:pt x="0" y="16"/>
                  </a:lnTo>
                  <a:lnTo>
                    <a:pt x="0" y="18"/>
                  </a:lnTo>
                  <a:lnTo>
                    <a:pt x="5" y="21"/>
                  </a:lnTo>
                  <a:lnTo>
                    <a:pt x="12" y="21"/>
                  </a:lnTo>
                  <a:lnTo>
                    <a:pt x="30" y="18"/>
                  </a:lnTo>
                  <a:lnTo>
                    <a:pt x="48" y="12"/>
                  </a:lnTo>
                  <a:lnTo>
                    <a:pt x="52" y="7"/>
                  </a:lnTo>
                  <a:lnTo>
                    <a:pt x="52" y="5"/>
                  </a:lnTo>
                  <a:lnTo>
                    <a:pt x="50" y="3"/>
                  </a:lnTo>
                  <a:lnTo>
                    <a:pt x="43" y="0"/>
                  </a:lnTo>
                  <a:lnTo>
                    <a:pt x="23" y="5"/>
                  </a:lnTo>
                  <a:lnTo>
                    <a:pt x="14" y="7"/>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8" name="Freeform 3295">
              <a:extLst>
                <a:ext uri="{FF2B5EF4-FFF2-40B4-BE49-F238E27FC236}">
                  <a16:creationId xmlns:a16="http://schemas.microsoft.com/office/drawing/2014/main" xmlns="" id="{43425F51-AE2E-5F4F-899A-A2C3E5EE6EF8}"/>
                </a:ext>
              </a:extLst>
            </p:cNvPr>
            <p:cNvSpPr>
              <a:spLocks/>
            </p:cNvSpPr>
            <p:nvPr/>
          </p:nvSpPr>
          <p:spPr bwMode="auto">
            <a:xfrm>
              <a:off x="2080" y="3042"/>
              <a:ext cx="54" cy="18"/>
            </a:xfrm>
            <a:custGeom>
              <a:avLst/>
              <a:gdLst>
                <a:gd name="T0" fmla="*/ 7 w 54"/>
                <a:gd name="T1" fmla="*/ 9 h 18"/>
                <a:gd name="T2" fmla="*/ 7 w 54"/>
                <a:gd name="T3" fmla="*/ 9 h 18"/>
                <a:gd name="T4" fmla="*/ 3 w 54"/>
                <a:gd name="T5" fmla="*/ 13 h 18"/>
                <a:gd name="T6" fmla="*/ 0 w 54"/>
                <a:gd name="T7" fmla="*/ 15 h 18"/>
                <a:gd name="T8" fmla="*/ 5 w 54"/>
                <a:gd name="T9" fmla="*/ 18 h 18"/>
                <a:gd name="T10" fmla="*/ 12 w 54"/>
                <a:gd name="T11" fmla="*/ 18 h 18"/>
                <a:gd name="T12" fmla="*/ 12 w 54"/>
                <a:gd name="T13" fmla="*/ 18 h 18"/>
                <a:gd name="T14" fmla="*/ 32 w 54"/>
                <a:gd name="T15" fmla="*/ 15 h 18"/>
                <a:gd name="T16" fmla="*/ 43 w 54"/>
                <a:gd name="T17" fmla="*/ 13 h 18"/>
                <a:gd name="T18" fmla="*/ 50 w 54"/>
                <a:gd name="T19" fmla="*/ 9 h 18"/>
                <a:gd name="T20" fmla="*/ 50 w 54"/>
                <a:gd name="T21" fmla="*/ 9 h 18"/>
                <a:gd name="T22" fmla="*/ 54 w 54"/>
                <a:gd name="T23" fmla="*/ 4 h 18"/>
                <a:gd name="T24" fmla="*/ 54 w 54"/>
                <a:gd name="T25" fmla="*/ 2 h 18"/>
                <a:gd name="T26" fmla="*/ 52 w 54"/>
                <a:gd name="T27" fmla="*/ 0 h 18"/>
                <a:gd name="T28" fmla="*/ 45 w 54"/>
                <a:gd name="T29" fmla="*/ 0 h 18"/>
                <a:gd name="T30" fmla="*/ 45 w 54"/>
                <a:gd name="T31" fmla="*/ 0 h 18"/>
                <a:gd name="T32" fmla="*/ 25 w 54"/>
                <a:gd name="T33" fmla="*/ 2 h 18"/>
                <a:gd name="T34" fmla="*/ 14 w 54"/>
                <a:gd name="T35" fmla="*/ 4 h 18"/>
                <a:gd name="T36" fmla="*/ 7 w 5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18">
                  <a:moveTo>
                    <a:pt x="7" y="9"/>
                  </a:moveTo>
                  <a:lnTo>
                    <a:pt x="7" y="9"/>
                  </a:lnTo>
                  <a:lnTo>
                    <a:pt x="3" y="13"/>
                  </a:lnTo>
                  <a:lnTo>
                    <a:pt x="0" y="15"/>
                  </a:lnTo>
                  <a:lnTo>
                    <a:pt x="5" y="18"/>
                  </a:lnTo>
                  <a:lnTo>
                    <a:pt x="12" y="18"/>
                  </a:lnTo>
                  <a:lnTo>
                    <a:pt x="32" y="15"/>
                  </a:lnTo>
                  <a:lnTo>
                    <a:pt x="43" y="13"/>
                  </a:lnTo>
                  <a:lnTo>
                    <a:pt x="50" y="9"/>
                  </a:lnTo>
                  <a:lnTo>
                    <a:pt x="54" y="4"/>
                  </a:lnTo>
                  <a:lnTo>
                    <a:pt x="54" y="2"/>
                  </a:lnTo>
                  <a:lnTo>
                    <a:pt x="52" y="0"/>
                  </a:lnTo>
                  <a:lnTo>
                    <a:pt x="45" y="0"/>
                  </a:lnTo>
                  <a:lnTo>
                    <a:pt x="25" y="2"/>
                  </a:lnTo>
                  <a:lnTo>
                    <a:pt x="14" y="4"/>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79" name="Freeform 3296">
              <a:extLst>
                <a:ext uri="{FF2B5EF4-FFF2-40B4-BE49-F238E27FC236}">
                  <a16:creationId xmlns:a16="http://schemas.microsoft.com/office/drawing/2014/main" xmlns="" id="{15A78D6D-9291-9B4B-A9E2-66B2AA6EEB77}"/>
                </a:ext>
              </a:extLst>
            </p:cNvPr>
            <p:cNvSpPr>
              <a:spLocks/>
            </p:cNvSpPr>
            <p:nvPr/>
          </p:nvSpPr>
          <p:spPr bwMode="auto">
            <a:xfrm>
              <a:off x="2080" y="3042"/>
              <a:ext cx="54" cy="18"/>
            </a:xfrm>
            <a:custGeom>
              <a:avLst/>
              <a:gdLst>
                <a:gd name="T0" fmla="*/ 7 w 54"/>
                <a:gd name="T1" fmla="*/ 9 h 18"/>
                <a:gd name="T2" fmla="*/ 7 w 54"/>
                <a:gd name="T3" fmla="*/ 9 h 18"/>
                <a:gd name="T4" fmla="*/ 3 w 54"/>
                <a:gd name="T5" fmla="*/ 13 h 18"/>
                <a:gd name="T6" fmla="*/ 0 w 54"/>
                <a:gd name="T7" fmla="*/ 15 h 18"/>
                <a:gd name="T8" fmla="*/ 5 w 54"/>
                <a:gd name="T9" fmla="*/ 18 h 18"/>
                <a:gd name="T10" fmla="*/ 12 w 54"/>
                <a:gd name="T11" fmla="*/ 18 h 18"/>
                <a:gd name="T12" fmla="*/ 12 w 54"/>
                <a:gd name="T13" fmla="*/ 18 h 18"/>
                <a:gd name="T14" fmla="*/ 32 w 54"/>
                <a:gd name="T15" fmla="*/ 15 h 18"/>
                <a:gd name="T16" fmla="*/ 43 w 54"/>
                <a:gd name="T17" fmla="*/ 13 h 18"/>
                <a:gd name="T18" fmla="*/ 50 w 54"/>
                <a:gd name="T19" fmla="*/ 9 h 18"/>
                <a:gd name="T20" fmla="*/ 50 w 54"/>
                <a:gd name="T21" fmla="*/ 9 h 18"/>
                <a:gd name="T22" fmla="*/ 54 w 54"/>
                <a:gd name="T23" fmla="*/ 4 h 18"/>
                <a:gd name="T24" fmla="*/ 54 w 54"/>
                <a:gd name="T25" fmla="*/ 2 h 18"/>
                <a:gd name="T26" fmla="*/ 52 w 54"/>
                <a:gd name="T27" fmla="*/ 0 h 18"/>
                <a:gd name="T28" fmla="*/ 45 w 54"/>
                <a:gd name="T29" fmla="*/ 0 h 18"/>
                <a:gd name="T30" fmla="*/ 45 w 54"/>
                <a:gd name="T31" fmla="*/ 0 h 18"/>
                <a:gd name="T32" fmla="*/ 25 w 54"/>
                <a:gd name="T33" fmla="*/ 2 h 18"/>
                <a:gd name="T34" fmla="*/ 14 w 54"/>
                <a:gd name="T35" fmla="*/ 4 h 18"/>
                <a:gd name="T36" fmla="*/ 7 w 5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18">
                  <a:moveTo>
                    <a:pt x="7" y="9"/>
                  </a:moveTo>
                  <a:lnTo>
                    <a:pt x="7" y="9"/>
                  </a:lnTo>
                  <a:lnTo>
                    <a:pt x="3" y="13"/>
                  </a:lnTo>
                  <a:lnTo>
                    <a:pt x="0" y="15"/>
                  </a:lnTo>
                  <a:lnTo>
                    <a:pt x="5" y="18"/>
                  </a:lnTo>
                  <a:lnTo>
                    <a:pt x="12" y="18"/>
                  </a:lnTo>
                  <a:lnTo>
                    <a:pt x="32" y="15"/>
                  </a:lnTo>
                  <a:lnTo>
                    <a:pt x="43" y="13"/>
                  </a:lnTo>
                  <a:lnTo>
                    <a:pt x="50" y="9"/>
                  </a:lnTo>
                  <a:lnTo>
                    <a:pt x="54" y="4"/>
                  </a:lnTo>
                  <a:lnTo>
                    <a:pt x="54" y="2"/>
                  </a:lnTo>
                  <a:lnTo>
                    <a:pt x="52" y="0"/>
                  </a:lnTo>
                  <a:lnTo>
                    <a:pt x="45" y="0"/>
                  </a:lnTo>
                  <a:lnTo>
                    <a:pt x="25" y="2"/>
                  </a:lnTo>
                  <a:lnTo>
                    <a:pt x="14" y="4"/>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0" name="Freeform 3297">
              <a:extLst>
                <a:ext uri="{FF2B5EF4-FFF2-40B4-BE49-F238E27FC236}">
                  <a16:creationId xmlns:a16="http://schemas.microsoft.com/office/drawing/2014/main" xmlns="" id="{E70733B4-B83A-D947-A802-3878D2DE61C9}"/>
                </a:ext>
              </a:extLst>
            </p:cNvPr>
            <p:cNvSpPr>
              <a:spLocks/>
            </p:cNvSpPr>
            <p:nvPr/>
          </p:nvSpPr>
          <p:spPr bwMode="auto">
            <a:xfrm>
              <a:off x="2035" y="3042"/>
              <a:ext cx="57" cy="20"/>
            </a:xfrm>
            <a:custGeom>
              <a:avLst/>
              <a:gdLst>
                <a:gd name="T0" fmla="*/ 7 w 57"/>
                <a:gd name="T1" fmla="*/ 9 h 20"/>
                <a:gd name="T2" fmla="*/ 7 w 57"/>
                <a:gd name="T3" fmla="*/ 9 h 20"/>
                <a:gd name="T4" fmla="*/ 0 w 57"/>
                <a:gd name="T5" fmla="*/ 13 h 20"/>
                <a:gd name="T6" fmla="*/ 0 w 57"/>
                <a:gd name="T7" fmla="*/ 15 h 20"/>
                <a:gd name="T8" fmla="*/ 5 w 57"/>
                <a:gd name="T9" fmla="*/ 18 h 20"/>
                <a:gd name="T10" fmla="*/ 12 w 57"/>
                <a:gd name="T11" fmla="*/ 20 h 20"/>
                <a:gd name="T12" fmla="*/ 12 w 57"/>
                <a:gd name="T13" fmla="*/ 20 h 20"/>
                <a:gd name="T14" fmla="*/ 34 w 57"/>
                <a:gd name="T15" fmla="*/ 15 h 20"/>
                <a:gd name="T16" fmla="*/ 43 w 57"/>
                <a:gd name="T17" fmla="*/ 13 h 20"/>
                <a:gd name="T18" fmla="*/ 52 w 57"/>
                <a:gd name="T19" fmla="*/ 9 h 20"/>
                <a:gd name="T20" fmla="*/ 52 w 57"/>
                <a:gd name="T21" fmla="*/ 9 h 20"/>
                <a:gd name="T22" fmla="*/ 57 w 57"/>
                <a:gd name="T23" fmla="*/ 4 h 20"/>
                <a:gd name="T24" fmla="*/ 57 w 57"/>
                <a:gd name="T25" fmla="*/ 2 h 20"/>
                <a:gd name="T26" fmla="*/ 52 w 57"/>
                <a:gd name="T27" fmla="*/ 0 h 20"/>
                <a:gd name="T28" fmla="*/ 45 w 57"/>
                <a:gd name="T29" fmla="*/ 0 h 20"/>
                <a:gd name="T30" fmla="*/ 45 w 57"/>
                <a:gd name="T31" fmla="*/ 0 h 20"/>
                <a:gd name="T32" fmla="*/ 25 w 57"/>
                <a:gd name="T33" fmla="*/ 2 h 20"/>
                <a:gd name="T34" fmla="*/ 14 w 57"/>
                <a:gd name="T35" fmla="*/ 4 h 20"/>
                <a:gd name="T36" fmla="*/ 7 w 57"/>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0">
                  <a:moveTo>
                    <a:pt x="7" y="9"/>
                  </a:moveTo>
                  <a:lnTo>
                    <a:pt x="7" y="9"/>
                  </a:lnTo>
                  <a:lnTo>
                    <a:pt x="0" y="13"/>
                  </a:lnTo>
                  <a:lnTo>
                    <a:pt x="0" y="15"/>
                  </a:lnTo>
                  <a:lnTo>
                    <a:pt x="5" y="18"/>
                  </a:lnTo>
                  <a:lnTo>
                    <a:pt x="12" y="20"/>
                  </a:lnTo>
                  <a:lnTo>
                    <a:pt x="34" y="15"/>
                  </a:lnTo>
                  <a:lnTo>
                    <a:pt x="43" y="13"/>
                  </a:lnTo>
                  <a:lnTo>
                    <a:pt x="52" y="9"/>
                  </a:lnTo>
                  <a:lnTo>
                    <a:pt x="57" y="4"/>
                  </a:lnTo>
                  <a:lnTo>
                    <a:pt x="57" y="2"/>
                  </a:lnTo>
                  <a:lnTo>
                    <a:pt x="52" y="0"/>
                  </a:lnTo>
                  <a:lnTo>
                    <a:pt x="45" y="0"/>
                  </a:lnTo>
                  <a:lnTo>
                    <a:pt x="25" y="2"/>
                  </a:lnTo>
                  <a:lnTo>
                    <a:pt x="14" y="4"/>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1" name="Freeform 3298">
              <a:extLst>
                <a:ext uri="{FF2B5EF4-FFF2-40B4-BE49-F238E27FC236}">
                  <a16:creationId xmlns:a16="http://schemas.microsoft.com/office/drawing/2014/main" xmlns="" id="{409B6C21-2376-A240-B6BE-A66515165EAF}"/>
                </a:ext>
              </a:extLst>
            </p:cNvPr>
            <p:cNvSpPr>
              <a:spLocks/>
            </p:cNvSpPr>
            <p:nvPr/>
          </p:nvSpPr>
          <p:spPr bwMode="auto">
            <a:xfrm>
              <a:off x="2035" y="3042"/>
              <a:ext cx="57" cy="20"/>
            </a:xfrm>
            <a:custGeom>
              <a:avLst/>
              <a:gdLst>
                <a:gd name="T0" fmla="*/ 7 w 57"/>
                <a:gd name="T1" fmla="*/ 9 h 20"/>
                <a:gd name="T2" fmla="*/ 7 w 57"/>
                <a:gd name="T3" fmla="*/ 9 h 20"/>
                <a:gd name="T4" fmla="*/ 0 w 57"/>
                <a:gd name="T5" fmla="*/ 13 h 20"/>
                <a:gd name="T6" fmla="*/ 0 w 57"/>
                <a:gd name="T7" fmla="*/ 15 h 20"/>
                <a:gd name="T8" fmla="*/ 5 w 57"/>
                <a:gd name="T9" fmla="*/ 18 h 20"/>
                <a:gd name="T10" fmla="*/ 12 w 57"/>
                <a:gd name="T11" fmla="*/ 20 h 20"/>
                <a:gd name="T12" fmla="*/ 12 w 57"/>
                <a:gd name="T13" fmla="*/ 20 h 20"/>
                <a:gd name="T14" fmla="*/ 34 w 57"/>
                <a:gd name="T15" fmla="*/ 15 h 20"/>
                <a:gd name="T16" fmla="*/ 43 w 57"/>
                <a:gd name="T17" fmla="*/ 13 h 20"/>
                <a:gd name="T18" fmla="*/ 52 w 57"/>
                <a:gd name="T19" fmla="*/ 9 h 20"/>
                <a:gd name="T20" fmla="*/ 52 w 57"/>
                <a:gd name="T21" fmla="*/ 9 h 20"/>
                <a:gd name="T22" fmla="*/ 57 w 57"/>
                <a:gd name="T23" fmla="*/ 4 h 20"/>
                <a:gd name="T24" fmla="*/ 57 w 57"/>
                <a:gd name="T25" fmla="*/ 2 h 20"/>
                <a:gd name="T26" fmla="*/ 52 w 57"/>
                <a:gd name="T27" fmla="*/ 0 h 20"/>
                <a:gd name="T28" fmla="*/ 45 w 57"/>
                <a:gd name="T29" fmla="*/ 0 h 20"/>
                <a:gd name="T30" fmla="*/ 45 w 57"/>
                <a:gd name="T31" fmla="*/ 0 h 20"/>
                <a:gd name="T32" fmla="*/ 25 w 57"/>
                <a:gd name="T33" fmla="*/ 2 h 20"/>
                <a:gd name="T34" fmla="*/ 14 w 57"/>
                <a:gd name="T35" fmla="*/ 4 h 20"/>
                <a:gd name="T36" fmla="*/ 7 w 57"/>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0">
                  <a:moveTo>
                    <a:pt x="7" y="9"/>
                  </a:moveTo>
                  <a:lnTo>
                    <a:pt x="7" y="9"/>
                  </a:lnTo>
                  <a:lnTo>
                    <a:pt x="0" y="13"/>
                  </a:lnTo>
                  <a:lnTo>
                    <a:pt x="0" y="15"/>
                  </a:lnTo>
                  <a:lnTo>
                    <a:pt x="5" y="18"/>
                  </a:lnTo>
                  <a:lnTo>
                    <a:pt x="12" y="20"/>
                  </a:lnTo>
                  <a:lnTo>
                    <a:pt x="34" y="15"/>
                  </a:lnTo>
                  <a:lnTo>
                    <a:pt x="43" y="13"/>
                  </a:lnTo>
                  <a:lnTo>
                    <a:pt x="52" y="9"/>
                  </a:lnTo>
                  <a:lnTo>
                    <a:pt x="57" y="4"/>
                  </a:lnTo>
                  <a:lnTo>
                    <a:pt x="57" y="2"/>
                  </a:lnTo>
                  <a:lnTo>
                    <a:pt x="52" y="0"/>
                  </a:lnTo>
                  <a:lnTo>
                    <a:pt x="45" y="0"/>
                  </a:lnTo>
                  <a:lnTo>
                    <a:pt x="25" y="2"/>
                  </a:lnTo>
                  <a:lnTo>
                    <a:pt x="14" y="4"/>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2" name="Freeform 3299">
              <a:extLst>
                <a:ext uri="{FF2B5EF4-FFF2-40B4-BE49-F238E27FC236}">
                  <a16:creationId xmlns:a16="http://schemas.microsoft.com/office/drawing/2014/main" xmlns="" id="{3BFB4CDB-101B-BC46-A34D-C1BE09AB4392}"/>
                </a:ext>
              </a:extLst>
            </p:cNvPr>
            <p:cNvSpPr>
              <a:spLocks/>
            </p:cNvSpPr>
            <p:nvPr/>
          </p:nvSpPr>
          <p:spPr bwMode="auto">
            <a:xfrm>
              <a:off x="1990" y="3042"/>
              <a:ext cx="57" cy="20"/>
            </a:xfrm>
            <a:custGeom>
              <a:avLst/>
              <a:gdLst>
                <a:gd name="T0" fmla="*/ 5 w 57"/>
                <a:gd name="T1" fmla="*/ 9 h 20"/>
                <a:gd name="T2" fmla="*/ 5 w 57"/>
                <a:gd name="T3" fmla="*/ 9 h 20"/>
                <a:gd name="T4" fmla="*/ 0 w 57"/>
                <a:gd name="T5" fmla="*/ 13 h 20"/>
                <a:gd name="T6" fmla="*/ 0 w 57"/>
                <a:gd name="T7" fmla="*/ 15 h 20"/>
                <a:gd name="T8" fmla="*/ 2 w 57"/>
                <a:gd name="T9" fmla="*/ 18 h 20"/>
                <a:gd name="T10" fmla="*/ 11 w 57"/>
                <a:gd name="T11" fmla="*/ 20 h 20"/>
                <a:gd name="T12" fmla="*/ 11 w 57"/>
                <a:gd name="T13" fmla="*/ 20 h 20"/>
                <a:gd name="T14" fmla="*/ 32 w 57"/>
                <a:gd name="T15" fmla="*/ 15 h 20"/>
                <a:gd name="T16" fmla="*/ 43 w 57"/>
                <a:gd name="T17" fmla="*/ 13 h 20"/>
                <a:gd name="T18" fmla="*/ 50 w 57"/>
                <a:gd name="T19" fmla="*/ 9 h 20"/>
                <a:gd name="T20" fmla="*/ 50 w 57"/>
                <a:gd name="T21" fmla="*/ 9 h 20"/>
                <a:gd name="T22" fmla="*/ 54 w 57"/>
                <a:gd name="T23" fmla="*/ 4 h 20"/>
                <a:gd name="T24" fmla="*/ 57 w 57"/>
                <a:gd name="T25" fmla="*/ 2 h 20"/>
                <a:gd name="T26" fmla="*/ 52 w 57"/>
                <a:gd name="T27" fmla="*/ 0 h 20"/>
                <a:gd name="T28" fmla="*/ 43 w 57"/>
                <a:gd name="T29" fmla="*/ 0 h 20"/>
                <a:gd name="T30" fmla="*/ 43 w 57"/>
                <a:gd name="T31" fmla="*/ 0 h 20"/>
                <a:gd name="T32" fmla="*/ 23 w 57"/>
                <a:gd name="T33" fmla="*/ 2 h 20"/>
                <a:gd name="T34" fmla="*/ 11 w 57"/>
                <a:gd name="T35" fmla="*/ 6 h 20"/>
                <a:gd name="T36" fmla="*/ 5 w 57"/>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0">
                  <a:moveTo>
                    <a:pt x="5" y="9"/>
                  </a:moveTo>
                  <a:lnTo>
                    <a:pt x="5" y="9"/>
                  </a:lnTo>
                  <a:lnTo>
                    <a:pt x="0" y="13"/>
                  </a:lnTo>
                  <a:lnTo>
                    <a:pt x="0" y="15"/>
                  </a:lnTo>
                  <a:lnTo>
                    <a:pt x="2" y="18"/>
                  </a:lnTo>
                  <a:lnTo>
                    <a:pt x="11" y="20"/>
                  </a:lnTo>
                  <a:lnTo>
                    <a:pt x="32" y="15"/>
                  </a:lnTo>
                  <a:lnTo>
                    <a:pt x="43" y="13"/>
                  </a:lnTo>
                  <a:lnTo>
                    <a:pt x="50" y="9"/>
                  </a:lnTo>
                  <a:lnTo>
                    <a:pt x="54" y="4"/>
                  </a:lnTo>
                  <a:lnTo>
                    <a:pt x="57" y="2"/>
                  </a:lnTo>
                  <a:lnTo>
                    <a:pt x="52" y="0"/>
                  </a:lnTo>
                  <a:lnTo>
                    <a:pt x="43" y="0"/>
                  </a:lnTo>
                  <a:lnTo>
                    <a:pt x="23" y="2"/>
                  </a:lnTo>
                  <a:lnTo>
                    <a:pt x="11" y="6"/>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3" name="Freeform 3300">
              <a:extLst>
                <a:ext uri="{FF2B5EF4-FFF2-40B4-BE49-F238E27FC236}">
                  <a16:creationId xmlns:a16="http://schemas.microsoft.com/office/drawing/2014/main" xmlns="" id="{BE8A601F-6547-A64C-9B48-1EBBC14B4756}"/>
                </a:ext>
              </a:extLst>
            </p:cNvPr>
            <p:cNvSpPr>
              <a:spLocks/>
            </p:cNvSpPr>
            <p:nvPr/>
          </p:nvSpPr>
          <p:spPr bwMode="auto">
            <a:xfrm>
              <a:off x="1990" y="3042"/>
              <a:ext cx="57" cy="20"/>
            </a:xfrm>
            <a:custGeom>
              <a:avLst/>
              <a:gdLst>
                <a:gd name="T0" fmla="*/ 5 w 57"/>
                <a:gd name="T1" fmla="*/ 9 h 20"/>
                <a:gd name="T2" fmla="*/ 5 w 57"/>
                <a:gd name="T3" fmla="*/ 9 h 20"/>
                <a:gd name="T4" fmla="*/ 0 w 57"/>
                <a:gd name="T5" fmla="*/ 13 h 20"/>
                <a:gd name="T6" fmla="*/ 0 w 57"/>
                <a:gd name="T7" fmla="*/ 15 h 20"/>
                <a:gd name="T8" fmla="*/ 2 w 57"/>
                <a:gd name="T9" fmla="*/ 18 h 20"/>
                <a:gd name="T10" fmla="*/ 11 w 57"/>
                <a:gd name="T11" fmla="*/ 20 h 20"/>
                <a:gd name="T12" fmla="*/ 11 w 57"/>
                <a:gd name="T13" fmla="*/ 20 h 20"/>
                <a:gd name="T14" fmla="*/ 32 w 57"/>
                <a:gd name="T15" fmla="*/ 15 h 20"/>
                <a:gd name="T16" fmla="*/ 43 w 57"/>
                <a:gd name="T17" fmla="*/ 13 h 20"/>
                <a:gd name="T18" fmla="*/ 50 w 57"/>
                <a:gd name="T19" fmla="*/ 9 h 20"/>
                <a:gd name="T20" fmla="*/ 50 w 57"/>
                <a:gd name="T21" fmla="*/ 9 h 20"/>
                <a:gd name="T22" fmla="*/ 54 w 57"/>
                <a:gd name="T23" fmla="*/ 4 h 20"/>
                <a:gd name="T24" fmla="*/ 57 w 57"/>
                <a:gd name="T25" fmla="*/ 2 h 20"/>
                <a:gd name="T26" fmla="*/ 52 w 57"/>
                <a:gd name="T27" fmla="*/ 0 h 20"/>
                <a:gd name="T28" fmla="*/ 43 w 57"/>
                <a:gd name="T29" fmla="*/ 0 h 20"/>
                <a:gd name="T30" fmla="*/ 43 w 57"/>
                <a:gd name="T31" fmla="*/ 0 h 20"/>
                <a:gd name="T32" fmla="*/ 23 w 57"/>
                <a:gd name="T33" fmla="*/ 2 h 20"/>
                <a:gd name="T34" fmla="*/ 11 w 57"/>
                <a:gd name="T35" fmla="*/ 6 h 20"/>
                <a:gd name="T36" fmla="*/ 5 w 57"/>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0">
                  <a:moveTo>
                    <a:pt x="5" y="9"/>
                  </a:moveTo>
                  <a:lnTo>
                    <a:pt x="5" y="9"/>
                  </a:lnTo>
                  <a:lnTo>
                    <a:pt x="0" y="13"/>
                  </a:lnTo>
                  <a:lnTo>
                    <a:pt x="0" y="15"/>
                  </a:lnTo>
                  <a:lnTo>
                    <a:pt x="2" y="18"/>
                  </a:lnTo>
                  <a:lnTo>
                    <a:pt x="11" y="20"/>
                  </a:lnTo>
                  <a:lnTo>
                    <a:pt x="32" y="15"/>
                  </a:lnTo>
                  <a:lnTo>
                    <a:pt x="43" y="13"/>
                  </a:lnTo>
                  <a:lnTo>
                    <a:pt x="50" y="9"/>
                  </a:lnTo>
                  <a:lnTo>
                    <a:pt x="54" y="4"/>
                  </a:lnTo>
                  <a:lnTo>
                    <a:pt x="57" y="2"/>
                  </a:lnTo>
                  <a:lnTo>
                    <a:pt x="52" y="0"/>
                  </a:lnTo>
                  <a:lnTo>
                    <a:pt x="43" y="0"/>
                  </a:lnTo>
                  <a:lnTo>
                    <a:pt x="23" y="2"/>
                  </a:lnTo>
                  <a:lnTo>
                    <a:pt x="11" y="6"/>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4" name="Freeform 3301">
              <a:extLst>
                <a:ext uri="{FF2B5EF4-FFF2-40B4-BE49-F238E27FC236}">
                  <a16:creationId xmlns:a16="http://schemas.microsoft.com/office/drawing/2014/main" xmlns="" id="{9AB27AE6-B57E-0A40-912E-B5935A5040D0}"/>
                </a:ext>
              </a:extLst>
            </p:cNvPr>
            <p:cNvSpPr>
              <a:spLocks/>
            </p:cNvSpPr>
            <p:nvPr/>
          </p:nvSpPr>
          <p:spPr bwMode="auto">
            <a:xfrm>
              <a:off x="1941" y="3042"/>
              <a:ext cx="58" cy="20"/>
            </a:xfrm>
            <a:custGeom>
              <a:avLst/>
              <a:gdLst>
                <a:gd name="T0" fmla="*/ 4 w 58"/>
                <a:gd name="T1" fmla="*/ 9 h 20"/>
                <a:gd name="T2" fmla="*/ 4 w 58"/>
                <a:gd name="T3" fmla="*/ 9 h 20"/>
                <a:gd name="T4" fmla="*/ 0 w 58"/>
                <a:gd name="T5" fmla="*/ 13 h 20"/>
                <a:gd name="T6" fmla="*/ 0 w 58"/>
                <a:gd name="T7" fmla="*/ 18 h 20"/>
                <a:gd name="T8" fmla="*/ 4 w 58"/>
                <a:gd name="T9" fmla="*/ 20 h 20"/>
                <a:gd name="T10" fmla="*/ 13 w 58"/>
                <a:gd name="T11" fmla="*/ 20 h 20"/>
                <a:gd name="T12" fmla="*/ 13 w 58"/>
                <a:gd name="T13" fmla="*/ 20 h 20"/>
                <a:gd name="T14" fmla="*/ 33 w 58"/>
                <a:gd name="T15" fmla="*/ 18 h 20"/>
                <a:gd name="T16" fmla="*/ 45 w 58"/>
                <a:gd name="T17" fmla="*/ 13 h 20"/>
                <a:gd name="T18" fmla="*/ 54 w 58"/>
                <a:gd name="T19" fmla="*/ 9 h 20"/>
                <a:gd name="T20" fmla="*/ 54 w 58"/>
                <a:gd name="T21" fmla="*/ 9 h 20"/>
                <a:gd name="T22" fmla="*/ 58 w 58"/>
                <a:gd name="T23" fmla="*/ 6 h 20"/>
                <a:gd name="T24" fmla="*/ 58 w 58"/>
                <a:gd name="T25" fmla="*/ 2 h 20"/>
                <a:gd name="T26" fmla="*/ 54 w 58"/>
                <a:gd name="T27" fmla="*/ 0 h 20"/>
                <a:gd name="T28" fmla="*/ 45 w 58"/>
                <a:gd name="T29" fmla="*/ 0 h 20"/>
                <a:gd name="T30" fmla="*/ 45 w 58"/>
                <a:gd name="T31" fmla="*/ 0 h 20"/>
                <a:gd name="T32" fmla="*/ 24 w 58"/>
                <a:gd name="T33" fmla="*/ 2 h 20"/>
                <a:gd name="T34" fmla="*/ 13 w 58"/>
                <a:gd name="T35" fmla="*/ 6 h 20"/>
                <a:gd name="T36" fmla="*/ 4 w 58"/>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0">
                  <a:moveTo>
                    <a:pt x="4" y="9"/>
                  </a:moveTo>
                  <a:lnTo>
                    <a:pt x="4" y="9"/>
                  </a:lnTo>
                  <a:lnTo>
                    <a:pt x="0" y="13"/>
                  </a:lnTo>
                  <a:lnTo>
                    <a:pt x="0" y="18"/>
                  </a:lnTo>
                  <a:lnTo>
                    <a:pt x="4" y="20"/>
                  </a:lnTo>
                  <a:lnTo>
                    <a:pt x="13" y="20"/>
                  </a:lnTo>
                  <a:lnTo>
                    <a:pt x="33" y="18"/>
                  </a:lnTo>
                  <a:lnTo>
                    <a:pt x="45" y="13"/>
                  </a:lnTo>
                  <a:lnTo>
                    <a:pt x="54" y="9"/>
                  </a:lnTo>
                  <a:lnTo>
                    <a:pt x="58" y="6"/>
                  </a:lnTo>
                  <a:lnTo>
                    <a:pt x="58" y="2"/>
                  </a:lnTo>
                  <a:lnTo>
                    <a:pt x="54" y="0"/>
                  </a:lnTo>
                  <a:lnTo>
                    <a:pt x="45" y="0"/>
                  </a:lnTo>
                  <a:lnTo>
                    <a:pt x="24" y="2"/>
                  </a:lnTo>
                  <a:lnTo>
                    <a:pt x="13" y="6"/>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5" name="Freeform 3302">
              <a:extLst>
                <a:ext uri="{FF2B5EF4-FFF2-40B4-BE49-F238E27FC236}">
                  <a16:creationId xmlns:a16="http://schemas.microsoft.com/office/drawing/2014/main" xmlns="" id="{B42B1ABE-1124-8C4B-90E7-BD6A629F0252}"/>
                </a:ext>
              </a:extLst>
            </p:cNvPr>
            <p:cNvSpPr>
              <a:spLocks/>
            </p:cNvSpPr>
            <p:nvPr/>
          </p:nvSpPr>
          <p:spPr bwMode="auto">
            <a:xfrm>
              <a:off x="1941" y="3042"/>
              <a:ext cx="58" cy="20"/>
            </a:xfrm>
            <a:custGeom>
              <a:avLst/>
              <a:gdLst>
                <a:gd name="T0" fmla="*/ 4 w 58"/>
                <a:gd name="T1" fmla="*/ 9 h 20"/>
                <a:gd name="T2" fmla="*/ 4 w 58"/>
                <a:gd name="T3" fmla="*/ 9 h 20"/>
                <a:gd name="T4" fmla="*/ 0 w 58"/>
                <a:gd name="T5" fmla="*/ 13 h 20"/>
                <a:gd name="T6" fmla="*/ 0 w 58"/>
                <a:gd name="T7" fmla="*/ 18 h 20"/>
                <a:gd name="T8" fmla="*/ 4 w 58"/>
                <a:gd name="T9" fmla="*/ 20 h 20"/>
                <a:gd name="T10" fmla="*/ 13 w 58"/>
                <a:gd name="T11" fmla="*/ 20 h 20"/>
                <a:gd name="T12" fmla="*/ 13 w 58"/>
                <a:gd name="T13" fmla="*/ 20 h 20"/>
                <a:gd name="T14" fmla="*/ 33 w 58"/>
                <a:gd name="T15" fmla="*/ 18 h 20"/>
                <a:gd name="T16" fmla="*/ 45 w 58"/>
                <a:gd name="T17" fmla="*/ 13 h 20"/>
                <a:gd name="T18" fmla="*/ 54 w 58"/>
                <a:gd name="T19" fmla="*/ 9 h 20"/>
                <a:gd name="T20" fmla="*/ 54 w 58"/>
                <a:gd name="T21" fmla="*/ 9 h 20"/>
                <a:gd name="T22" fmla="*/ 58 w 58"/>
                <a:gd name="T23" fmla="*/ 6 h 20"/>
                <a:gd name="T24" fmla="*/ 58 w 58"/>
                <a:gd name="T25" fmla="*/ 2 h 20"/>
                <a:gd name="T26" fmla="*/ 54 w 58"/>
                <a:gd name="T27" fmla="*/ 0 h 20"/>
                <a:gd name="T28" fmla="*/ 45 w 58"/>
                <a:gd name="T29" fmla="*/ 0 h 20"/>
                <a:gd name="T30" fmla="*/ 45 w 58"/>
                <a:gd name="T31" fmla="*/ 0 h 20"/>
                <a:gd name="T32" fmla="*/ 24 w 58"/>
                <a:gd name="T33" fmla="*/ 2 h 20"/>
                <a:gd name="T34" fmla="*/ 13 w 58"/>
                <a:gd name="T35" fmla="*/ 6 h 20"/>
                <a:gd name="T36" fmla="*/ 4 w 58"/>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0">
                  <a:moveTo>
                    <a:pt x="4" y="9"/>
                  </a:moveTo>
                  <a:lnTo>
                    <a:pt x="4" y="9"/>
                  </a:lnTo>
                  <a:lnTo>
                    <a:pt x="0" y="13"/>
                  </a:lnTo>
                  <a:lnTo>
                    <a:pt x="0" y="18"/>
                  </a:lnTo>
                  <a:lnTo>
                    <a:pt x="4" y="20"/>
                  </a:lnTo>
                  <a:lnTo>
                    <a:pt x="13" y="20"/>
                  </a:lnTo>
                  <a:lnTo>
                    <a:pt x="33" y="18"/>
                  </a:lnTo>
                  <a:lnTo>
                    <a:pt x="45" y="13"/>
                  </a:lnTo>
                  <a:lnTo>
                    <a:pt x="54" y="9"/>
                  </a:lnTo>
                  <a:lnTo>
                    <a:pt x="58" y="6"/>
                  </a:lnTo>
                  <a:lnTo>
                    <a:pt x="58" y="2"/>
                  </a:lnTo>
                  <a:lnTo>
                    <a:pt x="54" y="0"/>
                  </a:lnTo>
                  <a:lnTo>
                    <a:pt x="45" y="0"/>
                  </a:lnTo>
                  <a:lnTo>
                    <a:pt x="24" y="2"/>
                  </a:lnTo>
                  <a:lnTo>
                    <a:pt x="13" y="6"/>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6" name="Freeform 3303">
              <a:extLst>
                <a:ext uri="{FF2B5EF4-FFF2-40B4-BE49-F238E27FC236}">
                  <a16:creationId xmlns:a16="http://schemas.microsoft.com/office/drawing/2014/main" xmlns="" id="{02248C52-23C1-DF46-9A4E-57DD0254E1CA}"/>
                </a:ext>
              </a:extLst>
            </p:cNvPr>
            <p:cNvSpPr>
              <a:spLocks/>
            </p:cNvSpPr>
            <p:nvPr/>
          </p:nvSpPr>
          <p:spPr bwMode="auto">
            <a:xfrm>
              <a:off x="1891" y="3042"/>
              <a:ext cx="59" cy="20"/>
            </a:xfrm>
            <a:custGeom>
              <a:avLst/>
              <a:gdLst>
                <a:gd name="T0" fmla="*/ 5 w 59"/>
                <a:gd name="T1" fmla="*/ 11 h 20"/>
                <a:gd name="T2" fmla="*/ 5 w 59"/>
                <a:gd name="T3" fmla="*/ 11 h 20"/>
                <a:gd name="T4" fmla="*/ 0 w 59"/>
                <a:gd name="T5" fmla="*/ 13 h 20"/>
                <a:gd name="T6" fmla="*/ 0 w 59"/>
                <a:gd name="T7" fmla="*/ 18 h 20"/>
                <a:gd name="T8" fmla="*/ 5 w 59"/>
                <a:gd name="T9" fmla="*/ 20 h 20"/>
                <a:gd name="T10" fmla="*/ 14 w 59"/>
                <a:gd name="T11" fmla="*/ 20 h 20"/>
                <a:gd name="T12" fmla="*/ 14 w 59"/>
                <a:gd name="T13" fmla="*/ 20 h 20"/>
                <a:gd name="T14" fmla="*/ 25 w 59"/>
                <a:gd name="T15" fmla="*/ 20 h 20"/>
                <a:gd name="T16" fmla="*/ 36 w 59"/>
                <a:gd name="T17" fmla="*/ 18 h 20"/>
                <a:gd name="T18" fmla="*/ 47 w 59"/>
                <a:gd name="T19" fmla="*/ 13 h 20"/>
                <a:gd name="T20" fmla="*/ 54 w 59"/>
                <a:gd name="T21" fmla="*/ 9 h 20"/>
                <a:gd name="T22" fmla="*/ 54 w 59"/>
                <a:gd name="T23" fmla="*/ 9 h 20"/>
                <a:gd name="T24" fmla="*/ 59 w 59"/>
                <a:gd name="T25" fmla="*/ 6 h 20"/>
                <a:gd name="T26" fmla="*/ 59 w 59"/>
                <a:gd name="T27" fmla="*/ 2 h 20"/>
                <a:gd name="T28" fmla="*/ 54 w 59"/>
                <a:gd name="T29" fmla="*/ 0 h 20"/>
                <a:gd name="T30" fmla="*/ 47 w 59"/>
                <a:gd name="T31" fmla="*/ 0 h 20"/>
                <a:gd name="T32" fmla="*/ 47 w 59"/>
                <a:gd name="T33" fmla="*/ 0 h 20"/>
                <a:gd name="T34" fmla="*/ 25 w 59"/>
                <a:gd name="T35" fmla="*/ 2 h 20"/>
                <a:gd name="T36" fmla="*/ 14 w 59"/>
                <a:gd name="T37" fmla="*/ 6 h 20"/>
                <a:gd name="T38" fmla="*/ 5 w 5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20">
                  <a:moveTo>
                    <a:pt x="5" y="11"/>
                  </a:moveTo>
                  <a:lnTo>
                    <a:pt x="5" y="11"/>
                  </a:lnTo>
                  <a:lnTo>
                    <a:pt x="0" y="13"/>
                  </a:lnTo>
                  <a:lnTo>
                    <a:pt x="0" y="18"/>
                  </a:lnTo>
                  <a:lnTo>
                    <a:pt x="5" y="20"/>
                  </a:lnTo>
                  <a:lnTo>
                    <a:pt x="14" y="20"/>
                  </a:lnTo>
                  <a:lnTo>
                    <a:pt x="25" y="20"/>
                  </a:lnTo>
                  <a:lnTo>
                    <a:pt x="36" y="18"/>
                  </a:lnTo>
                  <a:lnTo>
                    <a:pt x="47" y="13"/>
                  </a:lnTo>
                  <a:lnTo>
                    <a:pt x="54" y="9"/>
                  </a:lnTo>
                  <a:lnTo>
                    <a:pt x="59" y="6"/>
                  </a:lnTo>
                  <a:lnTo>
                    <a:pt x="59" y="2"/>
                  </a:lnTo>
                  <a:lnTo>
                    <a:pt x="54" y="0"/>
                  </a:lnTo>
                  <a:lnTo>
                    <a:pt x="47" y="0"/>
                  </a:lnTo>
                  <a:lnTo>
                    <a:pt x="25" y="2"/>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7" name="Freeform 3304">
              <a:extLst>
                <a:ext uri="{FF2B5EF4-FFF2-40B4-BE49-F238E27FC236}">
                  <a16:creationId xmlns:a16="http://schemas.microsoft.com/office/drawing/2014/main" xmlns="" id="{863D9E23-0211-1645-A9FF-0796D7A94347}"/>
                </a:ext>
              </a:extLst>
            </p:cNvPr>
            <p:cNvSpPr>
              <a:spLocks/>
            </p:cNvSpPr>
            <p:nvPr/>
          </p:nvSpPr>
          <p:spPr bwMode="auto">
            <a:xfrm>
              <a:off x="1891" y="3042"/>
              <a:ext cx="59" cy="20"/>
            </a:xfrm>
            <a:custGeom>
              <a:avLst/>
              <a:gdLst>
                <a:gd name="T0" fmla="*/ 5 w 59"/>
                <a:gd name="T1" fmla="*/ 11 h 20"/>
                <a:gd name="T2" fmla="*/ 5 w 59"/>
                <a:gd name="T3" fmla="*/ 11 h 20"/>
                <a:gd name="T4" fmla="*/ 0 w 59"/>
                <a:gd name="T5" fmla="*/ 13 h 20"/>
                <a:gd name="T6" fmla="*/ 0 w 59"/>
                <a:gd name="T7" fmla="*/ 18 h 20"/>
                <a:gd name="T8" fmla="*/ 5 w 59"/>
                <a:gd name="T9" fmla="*/ 20 h 20"/>
                <a:gd name="T10" fmla="*/ 14 w 59"/>
                <a:gd name="T11" fmla="*/ 20 h 20"/>
                <a:gd name="T12" fmla="*/ 14 w 59"/>
                <a:gd name="T13" fmla="*/ 20 h 20"/>
                <a:gd name="T14" fmla="*/ 25 w 59"/>
                <a:gd name="T15" fmla="*/ 20 h 20"/>
                <a:gd name="T16" fmla="*/ 36 w 59"/>
                <a:gd name="T17" fmla="*/ 18 h 20"/>
                <a:gd name="T18" fmla="*/ 47 w 59"/>
                <a:gd name="T19" fmla="*/ 13 h 20"/>
                <a:gd name="T20" fmla="*/ 54 w 59"/>
                <a:gd name="T21" fmla="*/ 9 h 20"/>
                <a:gd name="T22" fmla="*/ 54 w 59"/>
                <a:gd name="T23" fmla="*/ 9 h 20"/>
                <a:gd name="T24" fmla="*/ 59 w 59"/>
                <a:gd name="T25" fmla="*/ 6 h 20"/>
                <a:gd name="T26" fmla="*/ 59 w 59"/>
                <a:gd name="T27" fmla="*/ 2 h 20"/>
                <a:gd name="T28" fmla="*/ 54 w 59"/>
                <a:gd name="T29" fmla="*/ 0 h 20"/>
                <a:gd name="T30" fmla="*/ 47 w 59"/>
                <a:gd name="T31" fmla="*/ 0 h 20"/>
                <a:gd name="T32" fmla="*/ 47 w 59"/>
                <a:gd name="T33" fmla="*/ 0 h 20"/>
                <a:gd name="T34" fmla="*/ 25 w 59"/>
                <a:gd name="T35" fmla="*/ 2 h 20"/>
                <a:gd name="T36" fmla="*/ 14 w 59"/>
                <a:gd name="T37" fmla="*/ 6 h 20"/>
                <a:gd name="T38" fmla="*/ 5 w 59"/>
                <a:gd name="T39" fmla="*/ 11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20">
                  <a:moveTo>
                    <a:pt x="5" y="11"/>
                  </a:moveTo>
                  <a:lnTo>
                    <a:pt x="5" y="11"/>
                  </a:lnTo>
                  <a:lnTo>
                    <a:pt x="0" y="13"/>
                  </a:lnTo>
                  <a:lnTo>
                    <a:pt x="0" y="18"/>
                  </a:lnTo>
                  <a:lnTo>
                    <a:pt x="5" y="20"/>
                  </a:lnTo>
                  <a:lnTo>
                    <a:pt x="14" y="20"/>
                  </a:lnTo>
                  <a:lnTo>
                    <a:pt x="25" y="20"/>
                  </a:lnTo>
                  <a:lnTo>
                    <a:pt x="36" y="18"/>
                  </a:lnTo>
                  <a:lnTo>
                    <a:pt x="47" y="13"/>
                  </a:lnTo>
                  <a:lnTo>
                    <a:pt x="54" y="9"/>
                  </a:lnTo>
                  <a:lnTo>
                    <a:pt x="59" y="6"/>
                  </a:lnTo>
                  <a:lnTo>
                    <a:pt x="59" y="2"/>
                  </a:lnTo>
                  <a:lnTo>
                    <a:pt x="54" y="0"/>
                  </a:lnTo>
                  <a:lnTo>
                    <a:pt x="47" y="0"/>
                  </a:lnTo>
                  <a:lnTo>
                    <a:pt x="25" y="2"/>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8" name="Freeform 3305">
              <a:extLst>
                <a:ext uri="{FF2B5EF4-FFF2-40B4-BE49-F238E27FC236}">
                  <a16:creationId xmlns:a16="http://schemas.microsoft.com/office/drawing/2014/main" xmlns="" id="{454A2849-0DCB-5A4C-B50C-CA38AE653EF8}"/>
                </a:ext>
              </a:extLst>
            </p:cNvPr>
            <p:cNvSpPr>
              <a:spLocks/>
            </p:cNvSpPr>
            <p:nvPr/>
          </p:nvSpPr>
          <p:spPr bwMode="auto">
            <a:xfrm>
              <a:off x="1621" y="3044"/>
              <a:ext cx="65" cy="20"/>
            </a:xfrm>
            <a:custGeom>
              <a:avLst/>
              <a:gdLst>
                <a:gd name="T0" fmla="*/ 4 w 65"/>
                <a:gd name="T1" fmla="*/ 9 h 20"/>
                <a:gd name="T2" fmla="*/ 4 w 65"/>
                <a:gd name="T3" fmla="*/ 9 h 20"/>
                <a:gd name="T4" fmla="*/ 0 w 65"/>
                <a:gd name="T5" fmla="*/ 13 h 20"/>
                <a:gd name="T6" fmla="*/ 0 w 65"/>
                <a:gd name="T7" fmla="*/ 16 h 20"/>
                <a:gd name="T8" fmla="*/ 7 w 65"/>
                <a:gd name="T9" fmla="*/ 18 h 20"/>
                <a:gd name="T10" fmla="*/ 16 w 65"/>
                <a:gd name="T11" fmla="*/ 20 h 20"/>
                <a:gd name="T12" fmla="*/ 16 w 65"/>
                <a:gd name="T13" fmla="*/ 20 h 20"/>
                <a:gd name="T14" fmla="*/ 29 w 65"/>
                <a:gd name="T15" fmla="*/ 18 h 20"/>
                <a:gd name="T16" fmla="*/ 40 w 65"/>
                <a:gd name="T17" fmla="*/ 16 h 20"/>
                <a:gd name="T18" fmla="*/ 52 w 65"/>
                <a:gd name="T19" fmla="*/ 13 h 20"/>
                <a:gd name="T20" fmla="*/ 61 w 65"/>
                <a:gd name="T21" fmla="*/ 9 h 20"/>
                <a:gd name="T22" fmla="*/ 61 w 65"/>
                <a:gd name="T23" fmla="*/ 9 h 20"/>
                <a:gd name="T24" fmla="*/ 65 w 65"/>
                <a:gd name="T25" fmla="*/ 4 h 20"/>
                <a:gd name="T26" fmla="*/ 65 w 65"/>
                <a:gd name="T27" fmla="*/ 2 h 20"/>
                <a:gd name="T28" fmla="*/ 58 w 65"/>
                <a:gd name="T29" fmla="*/ 0 h 20"/>
                <a:gd name="T30" fmla="*/ 49 w 65"/>
                <a:gd name="T31" fmla="*/ 0 h 20"/>
                <a:gd name="T32" fmla="*/ 49 w 65"/>
                <a:gd name="T33" fmla="*/ 0 h 20"/>
                <a:gd name="T34" fmla="*/ 36 w 65"/>
                <a:gd name="T35" fmla="*/ 0 h 20"/>
                <a:gd name="T36" fmla="*/ 25 w 65"/>
                <a:gd name="T37" fmla="*/ 2 h 20"/>
                <a:gd name="T38" fmla="*/ 11 w 65"/>
                <a:gd name="T39" fmla="*/ 7 h 20"/>
                <a:gd name="T40" fmla="*/ 4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4" y="9"/>
                  </a:moveTo>
                  <a:lnTo>
                    <a:pt x="4" y="9"/>
                  </a:lnTo>
                  <a:lnTo>
                    <a:pt x="0" y="13"/>
                  </a:lnTo>
                  <a:lnTo>
                    <a:pt x="0" y="16"/>
                  </a:lnTo>
                  <a:lnTo>
                    <a:pt x="7" y="18"/>
                  </a:lnTo>
                  <a:lnTo>
                    <a:pt x="16" y="20"/>
                  </a:lnTo>
                  <a:lnTo>
                    <a:pt x="29" y="18"/>
                  </a:lnTo>
                  <a:lnTo>
                    <a:pt x="40" y="16"/>
                  </a:lnTo>
                  <a:lnTo>
                    <a:pt x="52" y="13"/>
                  </a:lnTo>
                  <a:lnTo>
                    <a:pt x="61" y="9"/>
                  </a:lnTo>
                  <a:lnTo>
                    <a:pt x="65" y="4"/>
                  </a:lnTo>
                  <a:lnTo>
                    <a:pt x="65" y="2"/>
                  </a:lnTo>
                  <a:lnTo>
                    <a:pt x="58" y="0"/>
                  </a:lnTo>
                  <a:lnTo>
                    <a:pt x="49" y="0"/>
                  </a:lnTo>
                  <a:lnTo>
                    <a:pt x="36" y="0"/>
                  </a:lnTo>
                  <a:lnTo>
                    <a:pt x="25" y="2"/>
                  </a:lnTo>
                  <a:lnTo>
                    <a:pt x="11"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89" name="Freeform 3306">
              <a:extLst>
                <a:ext uri="{FF2B5EF4-FFF2-40B4-BE49-F238E27FC236}">
                  <a16:creationId xmlns:a16="http://schemas.microsoft.com/office/drawing/2014/main" xmlns="" id="{D0149ED8-7BB3-A24A-B4F1-11C183FE37B8}"/>
                </a:ext>
              </a:extLst>
            </p:cNvPr>
            <p:cNvSpPr>
              <a:spLocks/>
            </p:cNvSpPr>
            <p:nvPr/>
          </p:nvSpPr>
          <p:spPr bwMode="auto">
            <a:xfrm>
              <a:off x="1621" y="3044"/>
              <a:ext cx="65" cy="20"/>
            </a:xfrm>
            <a:custGeom>
              <a:avLst/>
              <a:gdLst>
                <a:gd name="T0" fmla="*/ 4 w 65"/>
                <a:gd name="T1" fmla="*/ 9 h 20"/>
                <a:gd name="T2" fmla="*/ 4 w 65"/>
                <a:gd name="T3" fmla="*/ 9 h 20"/>
                <a:gd name="T4" fmla="*/ 0 w 65"/>
                <a:gd name="T5" fmla="*/ 13 h 20"/>
                <a:gd name="T6" fmla="*/ 0 w 65"/>
                <a:gd name="T7" fmla="*/ 16 h 20"/>
                <a:gd name="T8" fmla="*/ 7 w 65"/>
                <a:gd name="T9" fmla="*/ 18 h 20"/>
                <a:gd name="T10" fmla="*/ 16 w 65"/>
                <a:gd name="T11" fmla="*/ 20 h 20"/>
                <a:gd name="T12" fmla="*/ 16 w 65"/>
                <a:gd name="T13" fmla="*/ 20 h 20"/>
                <a:gd name="T14" fmla="*/ 29 w 65"/>
                <a:gd name="T15" fmla="*/ 18 h 20"/>
                <a:gd name="T16" fmla="*/ 40 w 65"/>
                <a:gd name="T17" fmla="*/ 16 h 20"/>
                <a:gd name="T18" fmla="*/ 52 w 65"/>
                <a:gd name="T19" fmla="*/ 13 h 20"/>
                <a:gd name="T20" fmla="*/ 61 w 65"/>
                <a:gd name="T21" fmla="*/ 9 h 20"/>
                <a:gd name="T22" fmla="*/ 61 w 65"/>
                <a:gd name="T23" fmla="*/ 9 h 20"/>
                <a:gd name="T24" fmla="*/ 65 w 65"/>
                <a:gd name="T25" fmla="*/ 4 h 20"/>
                <a:gd name="T26" fmla="*/ 65 w 65"/>
                <a:gd name="T27" fmla="*/ 2 h 20"/>
                <a:gd name="T28" fmla="*/ 58 w 65"/>
                <a:gd name="T29" fmla="*/ 0 h 20"/>
                <a:gd name="T30" fmla="*/ 49 w 65"/>
                <a:gd name="T31" fmla="*/ 0 h 20"/>
                <a:gd name="T32" fmla="*/ 49 w 65"/>
                <a:gd name="T33" fmla="*/ 0 h 20"/>
                <a:gd name="T34" fmla="*/ 36 w 65"/>
                <a:gd name="T35" fmla="*/ 0 h 20"/>
                <a:gd name="T36" fmla="*/ 25 w 65"/>
                <a:gd name="T37" fmla="*/ 2 h 20"/>
                <a:gd name="T38" fmla="*/ 11 w 65"/>
                <a:gd name="T39" fmla="*/ 7 h 20"/>
                <a:gd name="T40" fmla="*/ 4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4" y="9"/>
                  </a:moveTo>
                  <a:lnTo>
                    <a:pt x="4" y="9"/>
                  </a:lnTo>
                  <a:lnTo>
                    <a:pt x="0" y="13"/>
                  </a:lnTo>
                  <a:lnTo>
                    <a:pt x="0" y="16"/>
                  </a:lnTo>
                  <a:lnTo>
                    <a:pt x="7" y="18"/>
                  </a:lnTo>
                  <a:lnTo>
                    <a:pt x="16" y="20"/>
                  </a:lnTo>
                  <a:lnTo>
                    <a:pt x="29" y="18"/>
                  </a:lnTo>
                  <a:lnTo>
                    <a:pt x="40" y="16"/>
                  </a:lnTo>
                  <a:lnTo>
                    <a:pt x="52" y="13"/>
                  </a:lnTo>
                  <a:lnTo>
                    <a:pt x="61" y="9"/>
                  </a:lnTo>
                  <a:lnTo>
                    <a:pt x="65" y="4"/>
                  </a:lnTo>
                  <a:lnTo>
                    <a:pt x="65" y="2"/>
                  </a:lnTo>
                  <a:lnTo>
                    <a:pt x="58" y="0"/>
                  </a:lnTo>
                  <a:lnTo>
                    <a:pt x="49" y="0"/>
                  </a:lnTo>
                  <a:lnTo>
                    <a:pt x="36" y="0"/>
                  </a:lnTo>
                  <a:lnTo>
                    <a:pt x="25" y="2"/>
                  </a:lnTo>
                  <a:lnTo>
                    <a:pt x="11"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0" name="Freeform 3307">
              <a:extLst>
                <a:ext uri="{FF2B5EF4-FFF2-40B4-BE49-F238E27FC236}">
                  <a16:creationId xmlns:a16="http://schemas.microsoft.com/office/drawing/2014/main" xmlns="" id="{D0C5B56C-E3C5-6745-89DD-9C766D9344A3}"/>
                </a:ext>
              </a:extLst>
            </p:cNvPr>
            <p:cNvSpPr>
              <a:spLocks/>
            </p:cNvSpPr>
            <p:nvPr/>
          </p:nvSpPr>
          <p:spPr bwMode="auto">
            <a:xfrm>
              <a:off x="1560" y="3044"/>
              <a:ext cx="68" cy="20"/>
            </a:xfrm>
            <a:custGeom>
              <a:avLst/>
              <a:gdLst>
                <a:gd name="T0" fmla="*/ 5 w 68"/>
                <a:gd name="T1" fmla="*/ 9 h 20"/>
                <a:gd name="T2" fmla="*/ 5 w 68"/>
                <a:gd name="T3" fmla="*/ 9 h 20"/>
                <a:gd name="T4" fmla="*/ 0 w 68"/>
                <a:gd name="T5" fmla="*/ 13 h 20"/>
                <a:gd name="T6" fmla="*/ 2 w 68"/>
                <a:gd name="T7" fmla="*/ 18 h 20"/>
                <a:gd name="T8" fmla="*/ 9 w 68"/>
                <a:gd name="T9" fmla="*/ 20 h 20"/>
                <a:gd name="T10" fmla="*/ 18 w 68"/>
                <a:gd name="T11" fmla="*/ 20 h 20"/>
                <a:gd name="T12" fmla="*/ 18 w 68"/>
                <a:gd name="T13" fmla="*/ 20 h 20"/>
                <a:gd name="T14" fmla="*/ 32 w 68"/>
                <a:gd name="T15" fmla="*/ 20 h 20"/>
                <a:gd name="T16" fmla="*/ 45 w 68"/>
                <a:gd name="T17" fmla="*/ 18 h 20"/>
                <a:gd name="T18" fmla="*/ 56 w 68"/>
                <a:gd name="T19" fmla="*/ 13 h 20"/>
                <a:gd name="T20" fmla="*/ 63 w 68"/>
                <a:gd name="T21" fmla="*/ 9 h 20"/>
                <a:gd name="T22" fmla="*/ 63 w 68"/>
                <a:gd name="T23" fmla="*/ 9 h 20"/>
                <a:gd name="T24" fmla="*/ 68 w 68"/>
                <a:gd name="T25" fmla="*/ 7 h 20"/>
                <a:gd name="T26" fmla="*/ 68 w 68"/>
                <a:gd name="T27" fmla="*/ 2 h 20"/>
                <a:gd name="T28" fmla="*/ 61 w 68"/>
                <a:gd name="T29" fmla="*/ 0 h 20"/>
                <a:gd name="T30" fmla="*/ 52 w 68"/>
                <a:gd name="T31" fmla="*/ 0 h 20"/>
                <a:gd name="T32" fmla="*/ 52 w 68"/>
                <a:gd name="T33" fmla="*/ 0 h 20"/>
                <a:gd name="T34" fmla="*/ 38 w 68"/>
                <a:gd name="T35" fmla="*/ 0 h 20"/>
                <a:gd name="T36" fmla="*/ 25 w 68"/>
                <a:gd name="T37" fmla="*/ 2 h 20"/>
                <a:gd name="T38" fmla="*/ 14 w 68"/>
                <a:gd name="T39" fmla="*/ 7 h 20"/>
                <a:gd name="T40" fmla="*/ 5 w 6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0">
                  <a:moveTo>
                    <a:pt x="5" y="9"/>
                  </a:moveTo>
                  <a:lnTo>
                    <a:pt x="5" y="9"/>
                  </a:lnTo>
                  <a:lnTo>
                    <a:pt x="0" y="13"/>
                  </a:lnTo>
                  <a:lnTo>
                    <a:pt x="2" y="18"/>
                  </a:lnTo>
                  <a:lnTo>
                    <a:pt x="9" y="20"/>
                  </a:lnTo>
                  <a:lnTo>
                    <a:pt x="18" y="20"/>
                  </a:lnTo>
                  <a:lnTo>
                    <a:pt x="32" y="20"/>
                  </a:lnTo>
                  <a:lnTo>
                    <a:pt x="45" y="18"/>
                  </a:lnTo>
                  <a:lnTo>
                    <a:pt x="56" y="13"/>
                  </a:lnTo>
                  <a:lnTo>
                    <a:pt x="63" y="9"/>
                  </a:lnTo>
                  <a:lnTo>
                    <a:pt x="68" y="7"/>
                  </a:lnTo>
                  <a:lnTo>
                    <a:pt x="68" y="2"/>
                  </a:lnTo>
                  <a:lnTo>
                    <a:pt x="61" y="0"/>
                  </a:lnTo>
                  <a:lnTo>
                    <a:pt x="52" y="0"/>
                  </a:lnTo>
                  <a:lnTo>
                    <a:pt x="38" y="0"/>
                  </a:lnTo>
                  <a:lnTo>
                    <a:pt x="25" y="2"/>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1" name="Freeform 3308">
              <a:extLst>
                <a:ext uri="{FF2B5EF4-FFF2-40B4-BE49-F238E27FC236}">
                  <a16:creationId xmlns:a16="http://schemas.microsoft.com/office/drawing/2014/main" xmlns="" id="{4157D160-46CA-544F-B675-E00052824FCE}"/>
                </a:ext>
              </a:extLst>
            </p:cNvPr>
            <p:cNvSpPr>
              <a:spLocks/>
            </p:cNvSpPr>
            <p:nvPr/>
          </p:nvSpPr>
          <p:spPr bwMode="auto">
            <a:xfrm>
              <a:off x="1560" y="3044"/>
              <a:ext cx="68" cy="20"/>
            </a:xfrm>
            <a:custGeom>
              <a:avLst/>
              <a:gdLst>
                <a:gd name="T0" fmla="*/ 5 w 68"/>
                <a:gd name="T1" fmla="*/ 9 h 20"/>
                <a:gd name="T2" fmla="*/ 5 w 68"/>
                <a:gd name="T3" fmla="*/ 9 h 20"/>
                <a:gd name="T4" fmla="*/ 0 w 68"/>
                <a:gd name="T5" fmla="*/ 13 h 20"/>
                <a:gd name="T6" fmla="*/ 2 w 68"/>
                <a:gd name="T7" fmla="*/ 18 h 20"/>
                <a:gd name="T8" fmla="*/ 9 w 68"/>
                <a:gd name="T9" fmla="*/ 20 h 20"/>
                <a:gd name="T10" fmla="*/ 18 w 68"/>
                <a:gd name="T11" fmla="*/ 20 h 20"/>
                <a:gd name="T12" fmla="*/ 18 w 68"/>
                <a:gd name="T13" fmla="*/ 20 h 20"/>
                <a:gd name="T14" fmla="*/ 32 w 68"/>
                <a:gd name="T15" fmla="*/ 20 h 20"/>
                <a:gd name="T16" fmla="*/ 45 w 68"/>
                <a:gd name="T17" fmla="*/ 18 h 20"/>
                <a:gd name="T18" fmla="*/ 56 w 68"/>
                <a:gd name="T19" fmla="*/ 13 h 20"/>
                <a:gd name="T20" fmla="*/ 63 w 68"/>
                <a:gd name="T21" fmla="*/ 9 h 20"/>
                <a:gd name="T22" fmla="*/ 63 w 68"/>
                <a:gd name="T23" fmla="*/ 9 h 20"/>
                <a:gd name="T24" fmla="*/ 68 w 68"/>
                <a:gd name="T25" fmla="*/ 7 h 20"/>
                <a:gd name="T26" fmla="*/ 68 w 68"/>
                <a:gd name="T27" fmla="*/ 2 h 20"/>
                <a:gd name="T28" fmla="*/ 61 w 68"/>
                <a:gd name="T29" fmla="*/ 0 h 20"/>
                <a:gd name="T30" fmla="*/ 52 w 68"/>
                <a:gd name="T31" fmla="*/ 0 h 20"/>
                <a:gd name="T32" fmla="*/ 52 w 68"/>
                <a:gd name="T33" fmla="*/ 0 h 20"/>
                <a:gd name="T34" fmla="*/ 38 w 68"/>
                <a:gd name="T35" fmla="*/ 0 h 20"/>
                <a:gd name="T36" fmla="*/ 25 w 68"/>
                <a:gd name="T37" fmla="*/ 2 h 20"/>
                <a:gd name="T38" fmla="*/ 14 w 68"/>
                <a:gd name="T39" fmla="*/ 7 h 20"/>
                <a:gd name="T40" fmla="*/ 5 w 68"/>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0">
                  <a:moveTo>
                    <a:pt x="5" y="9"/>
                  </a:moveTo>
                  <a:lnTo>
                    <a:pt x="5" y="9"/>
                  </a:lnTo>
                  <a:lnTo>
                    <a:pt x="0" y="13"/>
                  </a:lnTo>
                  <a:lnTo>
                    <a:pt x="2" y="18"/>
                  </a:lnTo>
                  <a:lnTo>
                    <a:pt x="9" y="20"/>
                  </a:lnTo>
                  <a:lnTo>
                    <a:pt x="18" y="20"/>
                  </a:lnTo>
                  <a:lnTo>
                    <a:pt x="32" y="20"/>
                  </a:lnTo>
                  <a:lnTo>
                    <a:pt x="45" y="18"/>
                  </a:lnTo>
                  <a:lnTo>
                    <a:pt x="56" y="13"/>
                  </a:lnTo>
                  <a:lnTo>
                    <a:pt x="63" y="9"/>
                  </a:lnTo>
                  <a:lnTo>
                    <a:pt x="68" y="7"/>
                  </a:lnTo>
                  <a:lnTo>
                    <a:pt x="68" y="2"/>
                  </a:lnTo>
                  <a:lnTo>
                    <a:pt x="61" y="0"/>
                  </a:lnTo>
                  <a:lnTo>
                    <a:pt x="52" y="0"/>
                  </a:lnTo>
                  <a:lnTo>
                    <a:pt x="38" y="0"/>
                  </a:lnTo>
                  <a:lnTo>
                    <a:pt x="25" y="2"/>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2" name="Freeform 3309">
              <a:extLst>
                <a:ext uri="{FF2B5EF4-FFF2-40B4-BE49-F238E27FC236}">
                  <a16:creationId xmlns:a16="http://schemas.microsoft.com/office/drawing/2014/main" xmlns="" id="{5B04A9EA-4C9E-F04B-A45F-74B230C7FBFC}"/>
                </a:ext>
              </a:extLst>
            </p:cNvPr>
            <p:cNvSpPr>
              <a:spLocks/>
            </p:cNvSpPr>
            <p:nvPr/>
          </p:nvSpPr>
          <p:spPr bwMode="auto">
            <a:xfrm>
              <a:off x="1501" y="3044"/>
              <a:ext cx="68" cy="20"/>
            </a:xfrm>
            <a:custGeom>
              <a:avLst/>
              <a:gdLst>
                <a:gd name="T0" fmla="*/ 3 w 68"/>
                <a:gd name="T1" fmla="*/ 11 h 20"/>
                <a:gd name="T2" fmla="*/ 3 w 68"/>
                <a:gd name="T3" fmla="*/ 11 h 20"/>
                <a:gd name="T4" fmla="*/ 0 w 68"/>
                <a:gd name="T5" fmla="*/ 13 h 20"/>
                <a:gd name="T6" fmla="*/ 0 w 68"/>
                <a:gd name="T7" fmla="*/ 18 h 20"/>
                <a:gd name="T8" fmla="*/ 7 w 68"/>
                <a:gd name="T9" fmla="*/ 20 h 20"/>
                <a:gd name="T10" fmla="*/ 19 w 68"/>
                <a:gd name="T11" fmla="*/ 20 h 20"/>
                <a:gd name="T12" fmla="*/ 19 w 68"/>
                <a:gd name="T13" fmla="*/ 20 h 20"/>
                <a:gd name="T14" fmla="*/ 30 w 68"/>
                <a:gd name="T15" fmla="*/ 20 h 20"/>
                <a:gd name="T16" fmla="*/ 43 w 68"/>
                <a:gd name="T17" fmla="*/ 18 h 20"/>
                <a:gd name="T18" fmla="*/ 55 w 68"/>
                <a:gd name="T19" fmla="*/ 13 h 20"/>
                <a:gd name="T20" fmla="*/ 64 w 68"/>
                <a:gd name="T21" fmla="*/ 9 h 20"/>
                <a:gd name="T22" fmla="*/ 64 w 68"/>
                <a:gd name="T23" fmla="*/ 9 h 20"/>
                <a:gd name="T24" fmla="*/ 68 w 68"/>
                <a:gd name="T25" fmla="*/ 7 h 20"/>
                <a:gd name="T26" fmla="*/ 66 w 68"/>
                <a:gd name="T27" fmla="*/ 2 h 20"/>
                <a:gd name="T28" fmla="*/ 61 w 68"/>
                <a:gd name="T29" fmla="*/ 0 h 20"/>
                <a:gd name="T30" fmla="*/ 50 w 68"/>
                <a:gd name="T31" fmla="*/ 0 h 20"/>
                <a:gd name="T32" fmla="*/ 50 w 68"/>
                <a:gd name="T33" fmla="*/ 0 h 20"/>
                <a:gd name="T34" fmla="*/ 37 w 68"/>
                <a:gd name="T35" fmla="*/ 0 h 20"/>
                <a:gd name="T36" fmla="*/ 23 w 68"/>
                <a:gd name="T37" fmla="*/ 2 h 20"/>
                <a:gd name="T38" fmla="*/ 12 w 68"/>
                <a:gd name="T39" fmla="*/ 7 h 20"/>
                <a:gd name="T40" fmla="*/ 3 w 6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0">
                  <a:moveTo>
                    <a:pt x="3" y="11"/>
                  </a:moveTo>
                  <a:lnTo>
                    <a:pt x="3" y="11"/>
                  </a:lnTo>
                  <a:lnTo>
                    <a:pt x="0" y="13"/>
                  </a:lnTo>
                  <a:lnTo>
                    <a:pt x="0" y="18"/>
                  </a:lnTo>
                  <a:lnTo>
                    <a:pt x="7" y="20"/>
                  </a:lnTo>
                  <a:lnTo>
                    <a:pt x="19" y="20"/>
                  </a:lnTo>
                  <a:lnTo>
                    <a:pt x="30" y="20"/>
                  </a:lnTo>
                  <a:lnTo>
                    <a:pt x="43" y="18"/>
                  </a:lnTo>
                  <a:lnTo>
                    <a:pt x="55" y="13"/>
                  </a:lnTo>
                  <a:lnTo>
                    <a:pt x="64" y="9"/>
                  </a:lnTo>
                  <a:lnTo>
                    <a:pt x="68" y="7"/>
                  </a:lnTo>
                  <a:lnTo>
                    <a:pt x="66" y="2"/>
                  </a:lnTo>
                  <a:lnTo>
                    <a:pt x="61" y="0"/>
                  </a:lnTo>
                  <a:lnTo>
                    <a:pt x="50" y="0"/>
                  </a:lnTo>
                  <a:lnTo>
                    <a:pt x="37" y="0"/>
                  </a:lnTo>
                  <a:lnTo>
                    <a:pt x="23" y="2"/>
                  </a:lnTo>
                  <a:lnTo>
                    <a:pt x="12" y="7"/>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3" name="Freeform 3310">
              <a:extLst>
                <a:ext uri="{FF2B5EF4-FFF2-40B4-BE49-F238E27FC236}">
                  <a16:creationId xmlns:a16="http://schemas.microsoft.com/office/drawing/2014/main" xmlns="" id="{BECC820F-0099-2447-A2DB-62E46A52F03E}"/>
                </a:ext>
              </a:extLst>
            </p:cNvPr>
            <p:cNvSpPr>
              <a:spLocks/>
            </p:cNvSpPr>
            <p:nvPr/>
          </p:nvSpPr>
          <p:spPr bwMode="auto">
            <a:xfrm>
              <a:off x="1501" y="3044"/>
              <a:ext cx="68" cy="20"/>
            </a:xfrm>
            <a:custGeom>
              <a:avLst/>
              <a:gdLst>
                <a:gd name="T0" fmla="*/ 3 w 68"/>
                <a:gd name="T1" fmla="*/ 11 h 20"/>
                <a:gd name="T2" fmla="*/ 3 w 68"/>
                <a:gd name="T3" fmla="*/ 11 h 20"/>
                <a:gd name="T4" fmla="*/ 0 w 68"/>
                <a:gd name="T5" fmla="*/ 13 h 20"/>
                <a:gd name="T6" fmla="*/ 0 w 68"/>
                <a:gd name="T7" fmla="*/ 18 h 20"/>
                <a:gd name="T8" fmla="*/ 7 w 68"/>
                <a:gd name="T9" fmla="*/ 20 h 20"/>
                <a:gd name="T10" fmla="*/ 19 w 68"/>
                <a:gd name="T11" fmla="*/ 20 h 20"/>
                <a:gd name="T12" fmla="*/ 19 w 68"/>
                <a:gd name="T13" fmla="*/ 20 h 20"/>
                <a:gd name="T14" fmla="*/ 30 w 68"/>
                <a:gd name="T15" fmla="*/ 20 h 20"/>
                <a:gd name="T16" fmla="*/ 43 w 68"/>
                <a:gd name="T17" fmla="*/ 18 h 20"/>
                <a:gd name="T18" fmla="*/ 55 w 68"/>
                <a:gd name="T19" fmla="*/ 13 h 20"/>
                <a:gd name="T20" fmla="*/ 64 w 68"/>
                <a:gd name="T21" fmla="*/ 9 h 20"/>
                <a:gd name="T22" fmla="*/ 64 w 68"/>
                <a:gd name="T23" fmla="*/ 9 h 20"/>
                <a:gd name="T24" fmla="*/ 68 w 68"/>
                <a:gd name="T25" fmla="*/ 7 h 20"/>
                <a:gd name="T26" fmla="*/ 66 w 68"/>
                <a:gd name="T27" fmla="*/ 2 h 20"/>
                <a:gd name="T28" fmla="*/ 61 w 68"/>
                <a:gd name="T29" fmla="*/ 0 h 20"/>
                <a:gd name="T30" fmla="*/ 50 w 68"/>
                <a:gd name="T31" fmla="*/ 0 h 20"/>
                <a:gd name="T32" fmla="*/ 50 w 68"/>
                <a:gd name="T33" fmla="*/ 0 h 20"/>
                <a:gd name="T34" fmla="*/ 37 w 68"/>
                <a:gd name="T35" fmla="*/ 0 h 20"/>
                <a:gd name="T36" fmla="*/ 23 w 68"/>
                <a:gd name="T37" fmla="*/ 2 h 20"/>
                <a:gd name="T38" fmla="*/ 12 w 68"/>
                <a:gd name="T39" fmla="*/ 7 h 20"/>
                <a:gd name="T40" fmla="*/ 3 w 68"/>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0">
                  <a:moveTo>
                    <a:pt x="3" y="11"/>
                  </a:moveTo>
                  <a:lnTo>
                    <a:pt x="3" y="11"/>
                  </a:lnTo>
                  <a:lnTo>
                    <a:pt x="0" y="13"/>
                  </a:lnTo>
                  <a:lnTo>
                    <a:pt x="0" y="18"/>
                  </a:lnTo>
                  <a:lnTo>
                    <a:pt x="7" y="20"/>
                  </a:lnTo>
                  <a:lnTo>
                    <a:pt x="19" y="20"/>
                  </a:lnTo>
                  <a:lnTo>
                    <a:pt x="30" y="20"/>
                  </a:lnTo>
                  <a:lnTo>
                    <a:pt x="43" y="18"/>
                  </a:lnTo>
                  <a:lnTo>
                    <a:pt x="55" y="13"/>
                  </a:lnTo>
                  <a:lnTo>
                    <a:pt x="64" y="9"/>
                  </a:lnTo>
                  <a:lnTo>
                    <a:pt x="68" y="7"/>
                  </a:lnTo>
                  <a:lnTo>
                    <a:pt x="66" y="2"/>
                  </a:lnTo>
                  <a:lnTo>
                    <a:pt x="61" y="0"/>
                  </a:lnTo>
                  <a:lnTo>
                    <a:pt x="50" y="0"/>
                  </a:lnTo>
                  <a:lnTo>
                    <a:pt x="37" y="0"/>
                  </a:lnTo>
                  <a:lnTo>
                    <a:pt x="23" y="2"/>
                  </a:lnTo>
                  <a:lnTo>
                    <a:pt x="12" y="7"/>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4" name="Freeform 3311">
              <a:extLst>
                <a:ext uri="{FF2B5EF4-FFF2-40B4-BE49-F238E27FC236}">
                  <a16:creationId xmlns:a16="http://schemas.microsoft.com/office/drawing/2014/main" xmlns="" id="{AA42E3A7-3748-1C44-AFFB-01332F12E00C}"/>
                </a:ext>
              </a:extLst>
            </p:cNvPr>
            <p:cNvSpPr>
              <a:spLocks/>
            </p:cNvSpPr>
            <p:nvPr/>
          </p:nvSpPr>
          <p:spPr bwMode="auto">
            <a:xfrm>
              <a:off x="4173" y="2999"/>
              <a:ext cx="49" cy="18"/>
            </a:xfrm>
            <a:custGeom>
              <a:avLst/>
              <a:gdLst>
                <a:gd name="T0" fmla="*/ 4 w 49"/>
                <a:gd name="T1" fmla="*/ 9 h 18"/>
                <a:gd name="T2" fmla="*/ 4 w 49"/>
                <a:gd name="T3" fmla="*/ 9 h 18"/>
                <a:gd name="T4" fmla="*/ 9 w 49"/>
                <a:gd name="T5" fmla="*/ 11 h 18"/>
                <a:gd name="T6" fmla="*/ 18 w 49"/>
                <a:gd name="T7" fmla="*/ 15 h 18"/>
                <a:gd name="T8" fmla="*/ 36 w 49"/>
                <a:gd name="T9" fmla="*/ 18 h 18"/>
                <a:gd name="T10" fmla="*/ 36 w 49"/>
                <a:gd name="T11" fmla="*/ 18 h 18"/>
                <a:gd name="T12" fmla="*/ 45 w 49"/>
                <a:gd name="T13" fmla="*/ 15 h 18"/>
                <a:gd name="T14" fmla="*/ 49 w 49"/>
                <a:gd name="T15" fmla="*/ 13 h 18"/>
                <a:gd name="T16" fmla="*/ 49 w 49"/>
                <a:gd name="T17" fmla="*/ 11 h 18"/>
                <a:gd name="T18" fmla="*/ 47 w 49"/>
                <a:gd name="T19" fmla="*/ 9 h 18"/>
                <a:gd name="T20" fmla="*/ 47 w 49"/>
                <a:gd name="T21" fmla="*/ 9 h 18"/>
                <a:gd name="T22" fmla="*/ 40 w 49"/>
                <a:gd name="T23" fmla="*/ 4 h 18"/>
                <a:gd name="T24" fmla="*/ 33 w 49"/>
                <a:gd name="T25" fmla="*/ 2 h 18"/>
                <a:gd name="T26" fmla="*/ 13 w 49"/>
                <a:gd name="T27" fmla="*/ 0 h 18"/>
                <a:gd name="T28" fmla="*/ 13 w 49"/>
                <a:gd name="T29" fmla="*/ 0 h 18"/>
                <a:gd name="T30" fmla="*/ 6 w 49"/>
                <a:gd name="T31" fmla="*/ 0 h 18"/>
                <a:gd name="T32" fmla="*/ 2 w 49"/>
                <a:gd name="T33" fmla="*/ 2 h 18"/>
                <a:gd name="T34" fmla="*/ 0 w 49"/>
                <a:gd name="T35" fmla="*/ 4 h 18"/>
                <a:gd name="T36" fmla="*/ 4 w 4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8">
                  <a:moveTo>
                    <a:pt x="4" y="9"/>
                  </a:moveTo>
                  <a:lnTo>
                    <a:pt x="4" y="9"/>
                  </a:lnTo>
                  <a:lnTo>
                    <a:pt x="9" y="11"/>
                  </a:lnTo>
                  <a:lnTo>
                    <a:pt x="18" y="15"/>
                  </a:lnTo>
                  <a:lnTo>
                    <a:pt x="36" y="18"/>
                  </a:lnTo>
                  <a:lnTo>
                    <a:pt x="45" y="15"/>
                  </a:lnTo>
                  <a:lnTo>
                    <a:pt x="49" y="13"/>
                  </a:lnTo>
                  <a:lnTo>
                    <a:pt x="49" y="11"/>
                  </a:lnTo>
                  <a:lnTo>
                    <a:pt x="47" y="9"/>
                  </a:lnTo>
                  <a:lnTo>
                    <a:pt x="40" y="4"/>
                  </a:lnTo>
                  <a:lnTo>
                    <a:pt x="33" y="2"/>
                  </a:lnTo>
                  <a:lnTo>
                    <a:pt x="13" y="0"/>
                  </a:lnTo>
                  <a:lnTo>
                    <a:pt x="6" y="0"/>
                  </a:lnTo>
                  <a:lnTo>
                    <a:pt x="2" y="2"/>
                  </a:lnTo>
                  <a:lnTo>
                    <a:pt x="0"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5" name="Freeform 3312">
              <a:extLst>
                <a:ext uri="{FF2B5EF4-FFF2-40B4-BE49-F238E27FC236}">
                  <a16:creationId xmlns:a16="http://schemas.microsoft.com/office/drawing/2014/main" xmlns="" id="{EE308757-DFD1-D24B-A01B-9A3A30F752D9}"/>
                </a:ext>
              </a:extLst>
            </p:cNvPr>
            <p:cNvSpPr>
              <a:spLocks/>
            </p:cNvSpPr>
            <p:nvPr/>
          </p:nvSpPr>
          <p:spPr bwMode="auto">
            <a:xfrm>
              <a:off x="4173" y="2999"/>
              <a:ext cx="49" cy="18"/>
            </a:xfrm>
            <a:custGeom>
              <a:avLst/>
              <a:gdLst>
                <a:gd name="T0" fmla="*/ 4 w 49"/>
                <a:gd name="T1" fmla="*/ 9 h 18"/>
                <a:gd name="T2" fmla="*/ 4 w 49"/>
                <a:gd name="T3" fmla="*/ 9 h 18"/>
                <a:gd name="T4" fmla="*/ 9 w 49"/>
                <a:gd name="T5" fmla="*/ 11 h 18"/>
                <a:gd name="T6" fmla="*/ 18 w 49"/>
                <a:gd name="T7" fmla="*/ 15 h 18"/>
                <a:gd name="T8" fmla="*/ 36 w 49"/>
                <a:gd name="T9" fmla="*/ 18 h 18"/>
                <a:gd name="T10" fmla="*/ 36 w 49"/>
                <a:gd name="T11" fmla="*/ 18 h 18"/>
                <a:gd name="T12" fmla="*/ 45 w 49"/>
                <a:gd name="T13" fmla="*/ 15 h 18"/>
                <a:gd name="T14" fmla="*/ 49 w 49"/>
                <a:gd name="T15" fmla="*/ 13 h 18"/>
                <a:gd name="T16" fmla="*/ 49 w 49"/>
                <a:gd name="T17" fmla="*/ 11 h 18"/>
                <a:gd name="T18" fmla="*/ 47 w 49"/>
                <a:gd name="T19" fmla="*/ 9 h 18"/>
                <a:gd name="T20" fmla="*/ 47 w 49"/>
                <a:gd name="T21" fmla="*/ 9 h 18"/>
                <a:gd name="T22" fmla="*/ 40 w 49"/>
                <a:gd name="T23" fmla="*/ 4 h 18"/>
                <a:gd name="T24" fmla="*/ 33 w 49"/>
                <a:gd name="T25" fmla="*/ 2 h 18"/>
                <a:gd name="T26" fmla="*/ 13 w 49"/>
                <a:gd name="T27" fmla="*/ 0 h 18"/>
                <a:gd name="T28" fmla="*/ 13 w 49"/>
                <a:gd name="T29" fmla="*/ 0 h 18"/>
                <a:gd name="T30" fmla="*/ 6 w 49"/>
                <a:gd name="T31" fmla="*/ 0 h 18"/>
                <a:gd name="T32" fmla="*/ 2 w 49"/>
                <a:gd name="T33" fmla="*/ 2 h 18"/>
                <a:gd name="T34" fmla="*/ 0 w 49"/>
                <a:gd name="T35" fmla="*/ 4 h 18"/>
                <a:gd name="T36" fmla="*/ 4 w 4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8">
                  <a:moveTo>
                    <a:pt x="4" y="9"/>
                  </a:moveTo>
                  <a:lnTo>
                    <a:pt x="4" y="9"/>
                  </a:lnTo>
                  <a:lnTo>
                    <a:pt x="9" y="11"/>
                  </a:lnTo>
                  <a:lnTo>
                    <a:pt x="18" y="15"/>
                  </a:lnTo>
                  <a:lnTo>
                    <a:pt x="36" y="18"/>
                  </a:lnTo>
                  <a:lnTo>
                    <a:pt x="45" y="15"/>
                  </a:lnTo>
                  <a:lnTo>
                    <a:pt x="49" y="13"/>
                  </a:lnTo>
                  <a:lnTo>
                    <a:pt x="49" y="11"/>
                  </a:lnTo>
                  <a:lnTo>
                    <a:pt x="47" y="9"/>
                  </a:lnTo>
                  <a:lnTo>
                    <a:pt x="40" y="4"/>
                  </a:lnTo>
                  <a:lnTo>
                    <a:pt x="33" y="2"/>
                  </a:lnTo>
                  <a:lnTo>
                    <a:pt x="13" y="0"/>
                  </a:lnTo>
                  <a:lnTo>
                    <a:pt x="6" y="0"/>
                  </a:lnTo>
                  <a:lnTo>
                    <a:pt x="2" y="2"/>
                  </a:lnTo>
                  <a:lnTo>
                    <a:pt x="0"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6" name="Freeform 3313">
              <a:extLst>
                <a:ext uri="{FF2B5EF4-FFF2-40B4-BE49-F238E27FC236}">
                  <a16:creationId xmlns:a16="http://schemas.microsoft.com/office/drawing/2014/main" xmlns="" id="{B0D83CD9-AA6E-B24C-AA7C-57B264A0B90D}"/>
                </a:ext>
              </a:extLst>
            </p:cNvPr>
            <p:cNvSpPr>
              <a:spLocks/>
            </p:cNvSpPr>
            <p:nvPr/>
          </p:nvSpPr>
          <p:spPr bwMode="auto">
            <a:xfrm>
              <a:off x="4132" y="2999"/>
              <a:ext cx="47" cy="18"/>
            </a:xfrm>
            <a:custGeom>
              <a:avLst/>
              <a:gdLst>
                <a:gd name="T0" fmla="*/ 2 w 47"/>
                <a:gd name="T1" fmla="*/ 9 h 18"/>
                <a:gd name="T2" fmla="*/ 2 w 47"/>
                <a:gd name="T3" fmla="*/ 9 h 18"/>
                <a:gd name="T4" fmla="*/ 7 w 47"/>
                <a:gd name="T5" fmla="*/ 11 h 18"/>
                <a:gd name="T6" fmla="*/ 16 w 47"/>
                <a:gd name="T7" fmla="*/ 15 h 18"/>
                <a:gd name="T8" fmla="*/ 34 w 47"/>
                <a:gd name="T9" fmla="*/ 18 h 18"/>
                <a:gd name="T10" fmla="*/ 34 w 47"/>
                <a:gd name="T11" fmla="*/ 18 h 18"/>
                <a:gd name="T12" fmla="*/ 41 w 47"/>
                <a:gd name="T13" fmla="*/ 15 h 18"/>
                <a:gd name="T14" fmla="*/ 45 w 47"/>
                <a:gd name="T15" fmla="*/ 15 h 18"/>
                <a:gd name="T16" fmla="*/ 47 w 47"/>
                <a:gd name="T17" fmla="*/ 11 h 18"/>
                <a:gd name="T18" fmla="*/ 45 w 47"/>
                <a:gd name="T19" fmla="*/ 9 h 18"/>
                <a:gd name="T20" fmla="*/ 45 w 47"/>
                <a:gd name="T21" fmla="*/ 9 h 18"/>
                <a:gd name="T22" fmla="*/ 38 w 47"/>
                <a:gd name="T23" fmla="*/ 4 h 18"/>
                <a:gd name="T24" fmla="*/ 29 w 47"/>
                <a:gd name="T25" fmla="*/ 2 h 18"/>
                <a:gd name="T26" fmla="*/ 11 w 47"/>
                <a:gd name="T27" fmla="*/ 0 h 18"/>
                <a:gd name="T28" fmla="*/ 11 w 47"/>
                <a:gd name="T29" fmla="*/ 0 h 18"/>
                <a:gd name="T30" fmla="*/ 5 w 47"/>
                <a:gd name="T31" fmla="*/ 0 h 18"/>
                <a:gd name="T32" fmla="*/ 0 w 47"/>
                <a:gd name="T33" fmla="*/ 2 h 18"/>
                <a:gd name="T34" fmla="*/ 0 w 47"/>
                <a:gd name="T35" fmla="*/ 4 h 18"/>
                <a:gd name="T36" fmla="*/ 2 w 4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8">
                  <a:moveTo>
                    <a:pt x="2" y="9"/>
                  </a:moveTo>
                  <a:lnTo>
                    <a:pt x="2" y="9"/>
                  </a:lnTo>
                  <a:lnTo>
                    <a:pt x="7" y="11"/>
                  </a:lnTo>
                  <a:lnTo>
                    <a:pt x="16" y="15"/>
                  </a:lnTo>
                  <a:lnTo>
                    <a:pt x="34" y="18"/>
                  </a:lnTo>
                  <a:lnTo>
                    <a:pt x="41" y="15"/>
                  </a:lnTo>
                  <a:lnTo>
                    <a:pt x="45" y="15"/>
                  </a:lnTo>
                  <a:lnTo>
                    <a:pt x="47" y="11"/>
                  </a:lnTo>
                  <a:lnTo>
                    <a:pt x="45" y="9"/>
                  </a:lnTo>
                  <a:lnTo>
                    <a:pt x="38" y="4"/>
                  </a:lnTo>
                  <a:lnTo>
                    <a:pt x="29" y="2"/>
                  </a:lnTo>
                  <a:lnTo>
                    <a:pt x="11" y="0"/>
                  </a:lnTo>
                  <a:lnTo>
                    <a:pt x="5"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7" name="Freeform 3314">
              <a:extLst>
                <a:ext uri="{FF2B5EF4-FFF2-40B4-BE49-F238E27FC236}">
                  <a16:creationId xmlns:a16="http://schemas.microsoft.com/office/drawing/2014/main" xmlns="" id="{28BFEF2B-8C1B-FD48-8B10-7CC7EEC3EDC1}"/>
                </a:ext>
              </a:extLst>
            </p:cNvPr>
            <p:cNvSpPr>
              <a:spLocks/>
            </p:cNvSpPr>
            <p:nvPr/>
          </p:nvSpPr>
          <p:spPr bwMode="auto">
            <a:xfrm>
              <a:off x="4132" y="2999"/>
              <a:ext cx="47" cy="18"/>
            </a:xfrm>
            <a:custGeom>
              <a:avLst/>
              <a:gdLst>
                <a:gd name="T0" fmla="*/ 2 w 47"/>
                <a:gd name="T1" fmla="*/ 9 h 18"/>
                <a:gd name="T2" fmla="*/ 2 w 47"/>
                <a:gd name="T3" fmla="*/ 9 h 18"/>
                <a:gd name="T4" fmla="*/ 7 w 47"/>
                <a:gd name="T5" fmla="*/ 11 h 18"/>
                <a:gd name="T6" fmla="*/ 16 w 47"/>
                <a:gd name="T7" fmla="*/ 15 h 18"/>
                <a:gd name="T8" fmla="*/ 34 w 47"/>
                <a:gd name="T9" fmla="*/ 18 h 18"/>
                <a:gd name="T10" fmla="*/ 34 w 47"/>
                <a:gd name="T11" fmla="*/ 18 h 18"/>
                <a:gd name="T12" fmla="*/ 41 w 47"/>
                <a:gd name="T13" fmla="*/ 15 h 18"/>
                <a:gd name="T14" fmla="*/ 45 w 47"/>
                <a:gd name="T15" fmla="*/ 15 h 18"/>
                <a:gd name="T16" fmla="*/ 47 w 47"/>
                <a:gd name="T17" fmla="*/ 11 h 18"/>
                <a:gd name="T18" fmla="*/ 45 w 47"/>
                <a:gd name="T19" fmla="*/ 9 h 18"/>
                <a:gd name="T20" fmla="*/ 45 w 47"/>
                <a:gd name="T21" fmla="*/ 9 h 18"/>
                <a:gd name="T22" fmla="*/ 38 w 47"/>
                <a:gd name="T23" fmla="*/ 4 h 18"/>
                <a:gd name="T24" fmla="*/ 29 w 47"/>
                <a:gd name="T25" fmla="*/ 2 h 18"/>
                <a:gd name="T26" fmla="*/ 11 w 47"/>
                <a:gd name="T27" fmla="*/ 0 h 18"/>
                <a:gd name="T28" fmla="*/ 11 w 47"/>
                <a:gd name="T29" fmla="*/ 0 h 18"/>
                <a:gd name="T30" fmla="*/ 5 w 47"/>
                <a:gd name="T31" fmla="*/ 0 h 18"/>
                <a:gd name="T32" fmla="*/ 0 w 47"/>
                <a:gd name="T33" fmla="*/ 2 h 18"/>
                <a:gd name="T34" fmla="*/ 0 w 47"/>
                <a:gd name="T35" fmla="*/ 4 h 18"/>
                <a:gd name="T36" fmla="*/ 2 w 4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8">
                  <a:moveTo>
                    <a:pt x="2" y="9"/>
                  </a:moveTo>
                  <a:lnTo>
                    <a:pt x="2" y="9"/>
                  </a:lnTo>
                  <a:lnTo>
                    <a:pt x="7" y="11"/>
                  </a:lnTo>
                  <a:lnTo>
                    <a:pt x="16" y="15"/>
                  </a:lnTo>
                  <a:lnTo>
                    <a:pt x="34" y="18"/>
                  </a:lnTo>
                  <a:lnTo>
                    <a:pt x="41" y="15"/>
                  </a:lnTo>
                  <a:lnTo>
                    <a:pt x="45" y="15"/>
                  </a:lnTo>
                  <a:lnTo>
                    <a:pt x="47" y="11"/>
                  </a:lnTo>
                  <a:lnTo>
                    <a:pt x="45" y="9"/>
                  </a:lnTo>
                  <a:lnTo>
                    <a:pt x="38" y="4"/>
                  </a:lnTo>
                  <a:lnTo>
                    <a:pt x="29" y="2"/>
                  </a:lnTo>
                  <a:lnTo>
                    <a:pt x="11" y="0"/>
                  </a:lnTo>
                  <a:lnTo>
                    <a:pt x="5"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8" name="Freeform 3315">
              <a:extLst>
                <a:ext uri="{FF2B5EF4-FFF2-40B4-BE49-F238E27FC236}">
                  <a16:creationId xmlns:a16="http://schemas.microsoft.com/office/drawing/2014/main" xmlns="" id="{61F52035-9A9F-BA42-9ADC-D1F13BF3BD4D}"/>
                </a:ext>
              </a:extLst>
            </p:cNvPr>
            <p:cNvSpPr>
              <a:spLocks/>
            </p:cNvSpPr>
            <p:nvPr/>
          </p:nvSpPr>
          <p:spPr bwMode="auto">
            <a:xfrm>
              <a:off x="4013" y="2999"/>
              <a:ext cx="42" cy="18"/>
            </a:xfrm>
            <a:custGeom>
              <a:avLst/>
              <a:gdLst>
                <a:gd name="T0" fmla="*/ 2 w 42"/>
                <a:gd name="T1" fmla="*/ 9 h 18"/>
                <a:gd name="T2" fmla="*/ 2 w 42"/>
                <a:gd name="T3" fmla="*/ 9 h 18"/>
                <a:gd name="T4" fmla="*/ 6 w 42"/>
                <a:gd name="T5" fmla="*/ 13 h 18"/>
                <a:gd name="T6" fmla="*/ 13 w 42"/>
                <a:gd name="T7" fmla="*/ 15 h 18"/>
                <a:gd name="T8" fmla="*/ 31 w 42"/>
                <a:gd name="T9" fmla="*/ 18 h 18"/>
                <a:gd name="T10" fmla="*/ 31 w 42"/>
                <a:gd name="T11" fmla="*/ 18 h 18"/>
                <a:gd name="T12" fmla="*/ 38 w 42"/>
                <a:gd name="T13" fmla="*/ 18 h 18"/>
                <a:gd name="T14" fmla="*/ 42 w 42"/>
                <a:gd name="T15" fmla="*/ 15 h 18"/>
                <a:gd name="T16" fmla="*/ 42 w 42"/>
                <a:gd name="T17" fmla="*/ 13 h 18"/>
                <a:gd name="T18" fmla="*/ 40 w 42"/>
                <a:gd name="T19" fmla="*/ 9 h 18"/>
                <a:gd name="T20" fmla="*/ 40 w 42"/>
                <a:gd name="T21" fmla="*/ 9 h 18"/>
                <a:gd name="T22" fmla="*/ 33 w 42"/>
                <a:gd name="T23" fmla="*/ 6 h 18"/>
                <a:gd name="T24" fmla="*/ 27 w 42"/>
                <a:gd name="T25" fmla="*/ 4 h 18"/>
                <a:gd name="T26" fmla="*/ 9 w 42"/>
                <a:gd name="T27" fmla="*/ 0 h 18"/>
                <a:gd name="T28" fmla="*/ 9 w 42"/>
                <a:gd name="T29" fmla="*/ 0 h 18"/>
                <a:gd name="T30" fmla="*/ 4 w 42"/>
                <a:gd name="T31" fmla="*/ 2 h 18"/>
                <a:gd name="T32" fmla="*/ 0 w 42"/>
                <a:gd name="T33" fmla="*/ 4 h 18"/>
                <a:gd name="T34" fmla="*/ 0 w 42"/>
                <a:gd name="T35" fmla="*/ 6 h 18"/>
                <a:gd name="T36" fmla="*/ 2 w 4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 h="18">
                  <a:moveTo>
                    <a:pt x="2" y="9"/>
                  </a:moveTo>
                  <a:lnTo>
                    <a:pt x="2" y="9"/>
                  </a:lnTo>
                  <a:lnTo>
                    <a:pt x="6" y="13"/>
                  </a:lnTo>
                  <a:lnTo>
                    <a:pt x="13" y="15"/>
                  </a:lnTo>
                  <a:lnTo>
                    <a:pt x="31" y="18"/>
                  </a:lnTo>
                  <a:lnTo>
                    <a:pt x="38" y="18"/>
                  </a:lnTo>
                  <a:lnTo>
                    <a:pt x="42" y="15"/>
                  </a:lnTo>
                  <a:lnTo>
                    <a:pt x="42" y="13"/>
                  </a:lnTo>
                  <a:lnTo>
                    <a:pt x="40" y="9"/>
                  </a:lnTo>
                  <a:lnTo>
                    <a:pt x="33" y="6"/>
                  </a:lnTo>
                  <a:lnTo>
                    <a:pt x="27" y="4"/>
                  </a:lnTo>
                  <a:lnTo>
                    <a:pt x="9" y="0"/>
                  </a:lnTo>
                  <a:lnTo>
                    <a:pt x="4" y="2"/>
                  </a:lnTo>
                  <a:lnTo>
                    <a:pt x="0" y="4"/>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099" name="Freeform 3316">
              <a:extLst>
                <a:ext uri="{FF2B5EF4-FFF2-40B4-BE49-F238E27FC236}">
                  <a16:creationId xmlns:a16="http://schemas.microsoft.com/office/drawing/2014/main" xmlns="" id="{A590D54A-169D-954F-A043-87BA586384E5}"/>
                </a:ext>
              </a:extLst>
            </p:cNvPr>
            <p:cNvSpPr>
              <a:spLocks/>
            </p:cNvSpPr>
            <p:nvPr/>
          </p:nvSpPr>
          <p:spPr bwMode="auto">
            <a:xfrm>
              <a:off x="4013" y="2999"/>
              <a:ext cx="42" cy="18"/>
            </a:xfrm>
            <a:custGeom>
              <a:avLst/>
              <a:gdLst>
                <a:gd name="T0" fmla="*/ 2 w 42"/>
                <a:gd name="T1" fmla="*/ 9 h 18"/>
                <a:gd name="T2" fmla="*/ 2 w 42"/>
                <a:gd name="T3" fmla="*/ 9 h 18"/>
                <a:gd name="T4" fmla="*/ 6 w 42"/>
                <a:gd name="T5" fmla="*/ 13 h 18"/>
                <a:gd name="T6" fmla="*/ 13 w 42"/>
                <a:gd name="T7" fmla="*/ 15 h 18"/>
                <a:gd name="T8" fmla="*/ 31 w 42"/>
                <a:gd name="T9" fmla="*/ 18 h 18"/>
                <a:gd name="T10" fmla="*/ 31 w 42"/>
                <a:gd name="T11" fmla="*/ 18 h 18"/>
                <a:gd name="T12" fmla="*/ 38 w 42"/>
                <a:gd name="T13" fmla="*/ 18 h 18"/>
                <a:gd name="T14" fmla="*/ 42 w 42"/>
                <a:gd name="T15" fmla="*/ 15 h 18"/>
                <a:gd name="T16" fmla="*/ 42 w 42"/>
                <a:gd name="T17" fmla="*/ 13 h 18"/>
                <a:gd name="T18" fmla="*/ 40 w 42"/>
                <a:gd name="T19" fmla="*/ 9 h 18"/>
                <a:gd name="T20" fmla="*/ 40 w 42"/>
                <a:gd name="T21" fmla="*/ 9 h 18"/>
                <a:gd name="T22" fmla="*/ 33 w 42"/>
                <a:gd name="T23" fmla="*/ 6 h 18"/>
                <a:gd name="T24" fmla="*/ 27 w 42"/>
                <a:gd name="T25" fmla="*/ 4 h 18"/>
                <a:gd name="T26" fmla="*/ 9 w 42"/>
                <a:gd name="T27" fmla="*/ 0 h 18"/>
                <a:gd name="T28" fmla="*/ 9 w 42"/>
                <a:gd name="T29" fmla="*/ 0 h 18"/>
                <a:gd name="T30" fmla="*/ 4 w 42"/>
                <a:gd name="T31" fmla="*/ 2 h 18"/>
                <a:gd name="T32" fmla="*/ 0 w 42"/>
                <a:gd name="T33" fmla="*/ 4 h 18"/>
                <a:gd name="T34" fmla="*/ 0 w 42"/>
                <a:gd name="T35" fmla="*/ 6 h 18"/>
                <a:gd name="T36" fmla="*/ 2 w 4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 h="18">
                  <a:moveTo>
                    <a:pt x="2" y="9"/>
                  </a:moveTo>
                  <a:lnTo>
                    <a:pt x="2" y="9"/>
                  </a:lnTo>
                  <a:lnTo>
                    <a:pt x="6" y="13"/>
                  </a:lnTo>
                  <a:lnTo>
                    <a:pt x="13" y="15"/>
                  </a:lnTo>
                  <a:lnTo>
                    <a:pt x="31" y="18"/>
                  </a:lnTo>
                  <a:lnTo>
                    <a:pt x="38" y="18"/>
                  </a:lnTo>
                  <a:lnTo>
                    <a:pt x="42" y="15"/>
                  </a:lnTo>
                  <a:lnTo>
                    <a:pt x="42" y="13"/>
                  </a:lnTo>
                  <a:lnTo>
                    <a:pt x="40" y="9"/>
                  </a:lnTo>
                  <a:lnTo>
                    <a:pt x="33" y="6"/>
                  </a:lnTo>
                  <a:lnTo>
                    <a:pt x="27" y="4"/>
                  </a:lnTo>
                  <a:lnTo>
                    <a:pt x="9" y="0"/>
                  </a:lnTo>
                  <a:lnTo>
                    <a:pt x="4" y="2"/>
                  </a:lnTo>
                  <a:lnTo>
                    <a:pt x="0" y="4"/>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0" name="Freeform 3317">
              <a:extLst>
                <a:ext uri="{FF2B5EF4-FFF2-40B4-BE49-F238E27FC236}">
                  <a16:creationId xmlns:a16="http://schemas.microsoft.com/office/drawing/2014/main" xmlns="" id="{0E4212B9-1428-2F4A-9426-1838708D0680}"/>
                </a:ext>
              </a:extLst>
            </p:cNvPr>
            <p:cNvSpPr>
              <a:spLocks/>
            </p:cNvSpPr>
            <p:nvPr/>
          </p:nvSpPr>
          <p:spPr bwMode="auto">
            <a:xfrm>
              <a:off x="3974" y="3001"/>
              <a:ext cx="43" cy="16"/>
            </a:xfrm>
            <a:custGeom>
              <a:avLst/>
              <a:gdLst>
                <a:gd name="T0" fmla="*/ 3 w 43"/>
                <a:gd name="T1" fmla="*/ 7 h 16"/>
                <a:gd name="T2" fmla="*/ 3 w 43"/>
                <a:gd name="T3" fmla="*/ 7 h 16"/>
                <a:gd name="T4" fmla="*/ 9 w 43"/>
                <a:gd name="T5" fmla="*/ 11 h 16"/>
                <a:gd name="T6" fmla="*/ 16 w 43"/>
                <a:gd name="T7" fmla="*/ 13 h 16"/>
                <a:gd name="T8" fmla="*/ 32 w 43"/>
                <a:gd name="T9" fmla="*/ 16 h 16"/>
                <a:gd name="T10" fmla="*/ 32 w 43"/>
                <a:gd name="T11" fmla="*/ 16 h 16"/>
                <a:gd name="T12" fmla="*/ 39 w 43"/>
                <a:gd name="T13" fmla="*/ 16 h 16"/>
                <a:gd name="T14" fmla="*/ 41 w 43"/>
                <a:gd name="T15" fmla="*/ 13 h 16"/>
                <a:gd name="T16" fmla="*/ 43 w 43"/>
                <a:gd name="T17" fmla="*/ 11 h 16"/>
                <a:gd name="T18" fmla="*/ 41 w 43"/>
                <a:gd name="T19" fmla="*/ 7 h 16"/>
                <a:gd name="T20" fmla="*/ 41 w 43"/>
                <a:gd name="T21" fmla="*/ 7 h 16"/>
                <a:gd name="T22" fmla="*/ 34 w 43"/>
                <a:gd name="T23" fmla="*/ 4 h 16"/>
                <a:gd name="T24" fmla="*/ 27 w 43"/>
                <a:gd name="T25" fmla="*/ 2 h 16"/>
                <a:gd name="T26" fmla="*/ 12 w 43"/>
                <a:gd name="T27" fmla="*/ 0 h 16"/>
                <a:gd name="T28" fmla="*/ 12 w 43"/>
                <a:gd name="T29" fmla="*/ 0 h 16"/>
                <a:gd name="T30" fmla="*/ 5 w 43"/>
                <a:gd name="T31" fmla="*/ 0 h 16"/>
                <a:gd name="T32" fmla="*/ 0 w 43"/>
                <a:gd name="T33" fmla="*/ 2 h 16"/>
                <a:gd name="T34" fmla="*/ 0 w 43"/>
                <a:gd name="T35" fmla="*/ 4 h 16"/>
                <a:gd name="T36" fmla="*/ 3 w 43"/>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6">
                  <a:moveTo>
                    <a:pt x="3" y="7"/>
                  </a:moveTo>
                  <a:lnTo>
                    <a:pt x="3" y="7"/>
                  </a:lnTo>
                  <a:lnTo>
                    <a:pt x="9" y="11"/>
                  </a:lnTo>
                  <a:lnTo>
                    <a:pt x="16" y="13"/>
                  </a:lnTo>
                  <a:lnTo>
                    <a:pt x="32" y="16"/>
                  </a:lnTo>
                  <a:lnTo>
                    <a:pt x="39" y="16"/>
                  </a:lnTo>
                  <a:lnTo>
                    <a:pt x="41" y="13"/>
                  </a:lnTo>
                  <a:lnTo>
                    <a:pt x="43" y="11"/>
                  </a:lnTo>
                  <a:lnTo>
                    <a:pt x="41" y="7"/>
                  </a:lnTo>
                  <a:lnTo>
                    <a:pt x="34" y="4"/>
                  </a:lnTo>
                  <a:lnTo>
                    <a:pt x="27" y="2"/>
                  </a:lnTo>
                  <a:lnTo>
                    <a:pt x="12" y="0"/>
                  </a:lnTo>
                  <a:lnTo>
                    <a:pt x="5" y="0"/>
                  </a:lnTo>
                  <a:lnTo>
                    <a:pt x="0" y="2"/>
                  </a:lnTo>
                  <a:lnTo>
                    <a:pt x="0" y="4"/>
                  </a:lnTo>
                  <a:lnTo>
                    <a:pt x="3"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1" name="Freeform 3318">
              <a:extLst>
                <a:ext uri="{FF2B5EF4-FFF2-40B4-BE49-F238E27FC236}">
                  <a16:creationId xmlns:a16="http://schemas.microsoft.com/office/drawing/2014/main" xmlns="" id="{DC62028B-208D-2745-AF60-63CA603837E6}"/>
                </a:ext>
              </a:extLst>
            </p:cNvPr>
            <p:cNvSpPr>
              <a:spLocks/>
            </p:cNvSpPr>
            <p:nvPr/>
          </p:nvSpPr>
          <p:spPr bwMode="auto">
            <a:xfrm>
              <a:off x="3974" y="3001"/>
              <a:ext cx="43" cy="16"/>
            </a:xfrm>
            <a:custGeom>
              <a:avLst/>
              <a:gdLst>
                <a:gd name="T0" fmla="*/ 3 w 43"/>
                <a:gd name="T1" fmla="*/ 7 h 16"/>
                <a:gd name="T2" fmla="*/ 3 w 43"/>
                <a:gd name="T3" fmla="*/ 7 h 16"/>
                <a:gd name="T4" fmla="*/ 9 w 43"/>
                <a:gd name="T5" fmla="*/ 11 h 16"/>
                <a:gd name="T6" fmla="*/ 16 w 43"/>
                <a:gd name="T7" fmla="*/ 13 h 16"/>
                <a:gd name="T8" fmla="*/ 32 w 43"/>
                <a:gd name="T9" fmla="*/ 16 h 16"/>
                <a:gd name="T10" fmla="*/ 32 w 43"/>
                <a:gd name="T11" fmla="*/ 16 h 16"/>
                <a:gd name="T12" fmla="*/ 39 w 43"/>
                <a:gd name="T13" fmla="*/ 16 h 16"/>
                <a:gd name="T14" fmla="*/ 41 w 43"/>
                <a:gd name="T15" fmla="*/ 13 h 16"/>
                <a:gd name="T16" fmla="*/ 43 w 43"/>
                <a:gd name="T17" fmla="*/ 11 h 16"/>
                <a:gd name="T18" fmla="*/ 41 w 43"/>
                <a:gd name="T19" fmla="*/ 7 h 16"/>
                <a:gd name="T20" fmla="*/ 41 w 43"/>
                <a:gd name="T21" fmla="*/ 7 h 16"/>
                <a:gd name="T22" fmla="*/ 34 w 43"/>
                <a:gd name="T23" fmla="*/ 4 h 16"/>
                <a:gd name="T24" fmla="*/ 27 w 43"/>
                <a:gd name="T25" fmla="*/ 2 h 16"/>
                <a:gd name="T26" fmla="*/ 12 w 43"/>
                <a:gd name="T27" fmla="*/ 0 h 16"/>
                <a:gd name="T28" fmla="*/ 12 w 43"/>
                <a:gd name="T29" fmla="*/ 0 h 16"/>
                <a:gd name="T30" fmla="*/ 5 w 43"/>
                <a:gd name="T31" fmla="*/ 0 h 16"/>
                <a:gd name="T32" fmla="*/ 0 w 43"/>
                <a:gd name="T33" fmla="*/ 2 h 16"/>
                <a:gd name="T34" fmla="*/ 0 w 43"/>
                <a:gd name="T35" fmla="*/ 4 h 16"/>
                <a:gd name="T36" fmla="*/ 3 w 43"/>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6">
                  <a:moveTo>
                    <a:pt x="3" y="7"/>
                  </a:moveTo>
                  <a:lnTo>
                    <a:pt x="3" y="7"/>
                  </a:lnTo>
                  <a:lnTo>
                    <a:pt x="9" y="11"/>
                  </a:lnTo>
                  <a:lnTo>
                    <a:pt x="16" y="13"/>
                  </a:lnTo>
                  <a:lnTo>
                    <a:pt x="32" y="16"/>
                  </a:lnTo>
                  <a:lnTo>
                    <a:pt x="39" y="16"/>
                  </a:lnTo>
                  <a:lnTo>
                    <a:pt x="41" y="13"/>
                  </a:lnTo>
                  <a:lnTo>
                    <a:pt x="43" y="11"/>
                  </a:lnTo>
                  <a:lnTo>
                    <a:pt x="41" y="7"/>
                  </a:lnTo>
                  <a:lnTo>
                    <a:pt x="34" y="4"/>
                  </a:lnTo>
                  <a:lnTo>
                    <a:pt x="27" y="2"/>
                  </a:lnTo>
                  <a:lnTo>
                    <a:pt x="12" y="0"/>
                  </a:lnTo>
                  <a:lnTo>
                    <a:pt x="5" y="0"/>
                  </a:lnTo>
                  <a:lnTo>
                    <a:pt x="0" y="2"/>
                  </a:lnTo>
                  <a:lnTo>
                    <a:pt x="0" y="4"/>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2" name="Freeform 3319">
              <a:extLst>
                <a:ext uri="{FF2B5EF4-FFF2-40B4-BE49-F238E27FC236}">
                  <a16:creationId xmlns:a16="http://schemas.microsoft.com/office/drawing/2014/main" xmlns="" id="{C6D8EB69-7DDF-BD49-BDA8-167687DFF94B}"/>
                </a:ext>
              </a:extLst>
            </p:cNvPr>
            <p:cNvSpPr>
              <a:spLocks/>
            </p:cNvSpPr>
            <p:nvPr/>
          </p:nvSpPr>
          <p:spPr bwMode="auto">
            <a:xfrm>
              <a:off x="3938" y="3001"/>
              <a:ext cx="41" cy="16"/>
            </a:xfrm>
            <a:custGeom>
              <a:avLst/>
              <a:gdLst>
                <a:gd name="T0" fmla="*/ 3 w 41"/>
                <a:gd name="T1" fmla="*/ 9 h 16"/>
                <a:gd name="T2" fmla="*/ 3 w 41"/>
                <a:gd name="T3" fmla="*/ 9 h 16"/>
                <a:gd name="T4" fmla="*/ 7 w 41"/>
                <a:gd name="T5" fmla="*/ 11 h 16"/>
                <a:gd name="T6" fmla="*/ 16 w 41"/>
                <a:gd name="T7" fmla="*/ 13 h 16"/>
                <a:gd name="T8" fmla="*/ 32 w 41"/>
                <a:gd name="T9" fmla="*/ 16 h 16"/>
                <a:gd name="T10" fmla="*/ 32 w 41"/>
                <a:gd name="T11" fmla="*/ 16 h 16"/>
                <a:gd name="T12" fmla="*/ 36 w 41"/>
                <a:gd name="T13" fmla="*/ 16 h 16"/>
                <a:gd name="T14" fmla="*/ 41 w 41"/>
                <a:gd name="T15" fmla="*/ 13 h 16"/>
                <a:gd name="T16" fmla="*/ 41 w 41"/>
                <a:gd name="T17" fmla="*/ 11 h 16"/>
                <a:gd name="T18" fmla="*/ 39 w 41"/>
                <a:gd name="T19" fmla="*/ 7 h 16"/>
                <a:gd name="T20" fmla="*/ 39 w 41"/>
                <a:gd name="T21" fmla="*/ 7 h 16"/>
                <a:gd name="T22" fmla="*/ 34 w 41"/>
                <a:gd name="T23" fmla="*/ 4 h 16"/>
                <a:gd name="T24" fmla="*/ 25 w 41"/>
                <a:gd name="T25" fmla="*/ 2 h 16"/>
                <a:gd name="T26" fmla="*/ 9 w 41"/>
                <a:gd name="T27" fmla="*/ 0 h 16"/>
                <a:gd name="T28" fmla="*/ 9 w 41"/>
                <a:gd name="T29" fmla="*/ 0 h 16"/>
                <a:gd name="T30" fmla="*/ 5 w 41"/>
                <a:gd name="T31" fmla="*/ 0 h 16"/>
                <a:gd name="T32" fmla="*/ 0 w 41"/>
                <a:gd name="T33" fmla="*/ 2 h 16"/>
                <a:gd name="T34" fmla="*/ 0 w 41"/>
                <a:gd name="T35" fmla="*/ 4 h 16"/>
                <a:gd name="T36" fmla="*/ 3 w 41"/>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6">
                  <a:moveTo>
                    <a:pt x="3" y="9"/>
                  </a:moveTo>
                  <a:lnTo>
                    <a:pt x="3" y="9"/>
                  </a:lnTo>
                  <a:lnTo>
                    <a:pt x="7" y="11"/>
                  </a:lnTo>
                  <a:lnTo>
                    <a:pt x="16" y="13"/>
                  </a:lnTo>
                  <a:lnTo>
                    <a:pt x="32" y="16"/>
                  </a:lnTo>
                  <a:lnTo>
                    <a:pt x="36" y="16"/>
                  </a:lnTo>
                  <a:lnTo>
                    <a:pt x="41" y="13"/>
                  </a:lnTo>
                  <a:lnTo>
                    <a:pt x="41" y="11"/>
                  </a:lnTo>
                  <a:lnTo>
                    <a:pt x="39" y="7"/>
                  </a:lnTo>
                  <a:lnTo>
                    <a:pt x="34" y="4"/>
                  </a:lnTo>
                  <a:lnTo>
                    <a:pt x="25" y="2"/>
                  </a:lnTo>
                  <a:lnTo>
                    <a:pt x="9" y="0"/>
                  </a:lnTo>
                  <a:lnTo>
                    <a:pt x="5"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3" name="Freeform 3320">
              <a:extLst>
                <a:ext uri="{FF2B5EF4-FFF2-40B4-BE49-F238E27FC236}">
                  <a16:creationId xmlns:a16="http://schemas.microsoft.com/office/drawing/2014/main" xmlns="" id="{4245D863-85AA-A04A-8B5A-9D2BE47B8965}"/>
                </a:ext>
              </a:extLst>
            </p:cNvPr>
            <p:cNvSpPr>
              <a:spLocks/>
            </p:cNvSpPr>
            <p:nvPr/>
          </p:nvSpPr>
          <p:spPr bwMode="auto">
            <a:xfrm>
              <a:off x="3938" y="3001"/>
              <a:ext cx="41" cy="16"/>
            </a:xfrm>
            <a:custGeom>
              <a:avLst/>
              <a:gdLst>
                <a:gd name="T0" fmla="*/ 3 w 41"/>
                <a:gd name="T1" fmla="*/ 9 h 16"/>
                <a:gd name="T2" fmla="*/ 3 w 41"/>
                <a:gd name="T3" fmla="*/ 9 h 16"/>
                <a:gd name="T4" fmla="*/ 7 w 41"/>
                <a:gd name="T5" fmla="*/ 11 h 16"/>
                <a:gd name="T6" fmla="*/ 16 w 41"/>
                <a:gd name="T7" fmla="*/ 13 h 16"/>
                <a:gd name="T8" fmla="*/ 32 w 41"/>
                <a:gd name="T9" fmla="*/ 16 h 16"/>
                <a:gd name="T10" fmla="*/ 32 w 41"/>
                <a:gd name="T11" fmla="*/ 16 h 16"/>
                <a:gd name="T12" fmla="*/ 36 w 41"/>
                <a:gd name="T13" fmla="*/ 16 h 16"/>
                <a:gd name="T14" fmla="*/ 41 w 41"/>
                <a:gd name="T15" fmla="*/ 13 h 16"/>
                <a:gd name="T16" fmla="*/ 41 w 41"/>
                <a:gd name="T17" fmla="*/ 11 h 16"/>
                <a:gd name="T18" fmla="*/ 39 w 41"/>
                <a:gd name="T19" fmla="*/ 7 h 16"/>
                <a:gd name="T20" fmla="*/ 39 w 41"/>
                <a:gd name="T21" fmla="*/ 7 h 16"/>
                <a:gd name="T22" fmla="*/ 34 w 41"/>
                <a:gd name="T23" fmla="*/ 4 h 16"/>
                <a:gd name="T24" fmla="*/ 25 w 41"/>
                <a:gd name="T25" fmla="*/ 2 h 16"/>
                <a:gd name="T26" fmla="*/ 9 w 41"/>
                <a:gd name="T27" fmla="*/ 0 h 16"/>
                <a:gd name="T28" fmla="*/ 9 w 41"/>
                <a:gd name="T29" fmla="*/ 0 h 16"/>
                <a:gd name="T30" fmla="*/ 5 w 41"/>
                <a:gd name="T31" fmla="*/ 0 h 16"/>
                <a:gd name="T32" fmla="*/ 0 w 41"/>
                <a:gd name="T33" fmla="*/ 2 h 16"/>
                <a:gd name="T34" fmla="*/ 0 w 41"/>
                <a:gd name="T35" fmla="*/ 4 h 16"/>
                <a:gd name="T36" fmla="*/ 3 w 41"/>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6">
                  <a:moveTo>
                    <a:pt x="3" y="9"/>
                  </a:moveTo>
                  <a:lnTo>
                    <a:pt x="3" y="9"/>
                  </a:lnTo>
                  <a:lnTo>
                    <a:pt x="7" y="11"/>
                  </a:lnTo>
                  <a:lnTo>
                    <a:pt x="16" y="13"/>
                  </a:lnTo>
                  <a:lnTo>
                    <a:pt x="32" y="16"/>
                  </a:lnTo>
                  <a:lnTo>
                    <a:pt x="36" y="16"/>
                  </a:lnTo>
                  <a:lnTo>
                    <a:pt x="41" y="13"/>
                  </a:lnTo>
                  <a:lnTo>
                    <a:pt x="41" y="11"/>
                  </a:lnTo>
                  <a:lnTo>
                    <a:pt x="39" y="7"/>
                  </a:lnTo>
                  <a:lnTo>
                    <a:pt x="34" y="4"/>
                  </a:lnTo>
                  <a:lnTo>
                    <a:pt x="25" y="2"/>
                  </a:lnTo>
                  <a:lnTo>
                    <a:pt x="9" y="0"/>
                  </a:lnTo>
                  <a:lnTo>
                    <a:pt x="5"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4" name="Freeform 3321">
              <a:extLst>
                <a:ext uri="{FF2B5EF4-FFF2-40B4-BE49-F238E27FC236}">
                  <a16:creationId xmlns:a16="http://schemas.microsoft.com/office/drawing/2014/main" xmlns="" id="{0DF8C6D8-DC78-5648-85A7-4EBE1537A4A6}"/>
                </a:ext>
              </a:extLst>
            </p:cNvPr>
            <p:cNvSpPr>
              <a:spLocks/>
            </p:cNvSpPr>
            <p:nvPr/>
          </p:nvSpPr>
          <p:spPr bwMode="auto">
            <a:xfrm>
              <a:off x="3902" y="3001"/>
              <a:ext cx="41" cy="18"/>
            </a:xfrm>
            <a:custGeom>
              <a:avLst/>
              <a:gdLst>
                <a:gd name="T0" fmla="*/ 5 w 41"/>
                <a:gd name="T1" fmla="*/ 9 h 18"/>
                <a:gd name="T2" fmla="*/ 5 w 41"/>
                <a:gd name="T3" fmla="*/ 9 h 18"/>
                <a:gd name="T4" fmla="*/ 9 w 41"/>
                <a:gd name="T5" fmla="*/ 11 h 18"/>
                <a:gd name="T6" fmla="*/ 16 w 41"/>
                <a:gd name="T7" fmla="*/ 13 h 18"/>
                <a:gd name="T8" fmla="*/ 32 w 41"/>
                <a:gd name="T9" fmla="*/ 18 h 18"/>
                <a:gd name="T10" fmla="*/ 32 w 41"/>
                <a:gd name="T11" fmla="*/ 18 h 18"/>
                <a:gd name="T12" fmla="*/ 36 w 41"/>
                <a:gd name="T13" fmla="*/ 16 h 18"/>
                <a:gd name="T14" fmla="*/ 41 w 41"/>
                <a:gd name="T15" fmla="*/ 13 h 18"/>
                <a:gd name="T16" fmla="*/ 41 w 41"/>
                <a:gd name="T17" fmla="*/ 11 h 18"/>
                <a:gd name="T18" fmla="*/ 39 w 41"/>
                <a:gd name="T19" fmla="*/ 9 h 18"/>
                <a:gd name="T20" fmla="*/ 39 w 41"/>
                <a:gd name="T21" fmla="*/ 9 h 18"/>
                <a:gd name="T22" fmla="*/ 34 w 41"/>
                <a:gd name="T23" fmla="*/ 4 h 18"/>
                <a:gd name="T24" fmla="*/ 27 w 41"/>
                <a:gd name="T25" fmla="*/ 2 h 18"/>
                <a:gd name="T26" fmla="*/ 12 w 41"/>
                <a:gd name="T27" fmla="*/ 0 h 18"/>
                <a:gd name="T28" fmla="*/ 12 w 41"/>
                <a:gd name="T29" fmla="*/ 0 h 18"/>
                <a:gd name="T30" fmla="*/ 5 w 41"/>
                <a:gd name="T31" fmla="*/ 0 h 18"/>
                <a:gd name="T32" fmla="*/ 3 w 41"/>
                <a:gd name="T33" fmla="*/ 2 h 18"/>
                <a:gd name="T34" fmla="*/ 0 w 41"/>
                <a:gd name="T35" fmla="*/ 4 h 18"/>
                <a:gd name="T36" fmla="*/ 5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5" y="9"/>
                  </a:moveTo>
                  <a:lnTo>
                    <a:pt x="5" y="9"/>
                  </a:lnTo>
                  <a:lnTo>
                    <a:pt x="9" y="11"/>
                  </a:lnTo>
                  <a:lnTo>
                    <a:pt x="16" y="13"/>
                  </a:lnTo>
                  <a:lnTo>
                    <a:pt x="32" y="18"/>
                  </a:lnTo>
                  <a:lnTo>
                    <a:pt x="36" y="16"/>
                  </a:lnTo>
                  <a:lnTo>
                    <a:pt x="41" y="13"/>
                  </a:lnTo>
                  <a:lnTo>
                    <a:pt x="41" y="11"/>
                  </a:lnTo>
                  <a:lnTo>
                    <a:pt x="39" y="9"/>
                  </a:lnTo>
                  <a:lnTo>
                    <a:pt x="34" y="4"/>
                  </a:lnTo>
                  <a:lnTo>
                    <a:pt x="27" y="2"/>
                  </a:lnTo>
                  <a:lnTo>
                    <a:pt x="12" y="0"/>
                  </a:lnTo>
                  <a:lnTo>
                    <a:pt x="5" y="0"/>
                  </a:lnTo>
                  <a:lnTo>
                    <a:pt x="3" y="2"/>
                  </a:lnTo>
                  <a:lnTo>
                    <a:pt x="0"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5" name="Freeform 3322">
              <a:extLst>
                <a:ext uri="{FF2B5EF4-FFF2-40B4-BE49-F238E27FC236}">
                  <a16:creationId xmlns:a16="http://schemas.microsoft.com/office/drawing/2014/main" xmlns="" id="{C8B15673-E152-F24B-A6AD-6EF799876294}"/>
                </a:ext>
              </a:extLst>
            </p:cNvPr>
            <p:cNvSpPr>
              <a:spLocks/>
            </p:cNvSpPr>
            <p:nvPr/>
          </p:nvSpPr>
          <p:spPr bwMode="auto">
            <a:xfrm>
              <a:off x="3902" y="3001"/>
              <a:ext cx="41" cy="18"/>
            </a:xfrm>
            <a:custGeom>
              <a:avLst/>
              <a:gdLst>
                <a:gd name="T0" fmla="*/ 5 w 41"/>
                <a:gd name="T1" fmla="*/ 9 h 18"/>
                <a:gd name="T2" fmla="*/ 5 w 41"/>
                <a:gd name="T3" fmla="*/ 9 h 18"/>
                <a:gd name="T4" fmla="*/ 9 w 41"/>
                <a:gd name="T5" fmla="*/ 11 h 18"/>
                <a:gd name="T6" fmla="*/ 16 w 41"/>
                <a:gd name="T7" fmla="*/ 13 h 18"/>
                <a:gd name="T8" fmla="*/ 32 w 41"/>
                <a:gd name="T9" fmla="*/ 18 h 18"/>
                <a:gd name="T10" fmla="*/ 32 w 41"/>
                <a:gd name="T11" fmla="*/ 18 h 18"/>
                <a:gd name="T12" fmla="*/ 36 w 41"/>
                <a:gd name="T13" fmla="*/ 16 h 18"/>
                <a:gd name="T14" fmla="*/ 41 w 41"/>
                <a:gd name="T15" fmla="*/ 13 h 18"/>
                <a:gd name="T16" fmla="*/ 41 w 41"/>
                <a:gd name="T17" fmla="*/ 11 h 18"/>
                <a:gd name="T18" fmla="*/ 39 w 41"/>
                <a:gd name="T19" fmla="*/ 9 h 18"/>
                <a:gd name="T20" fmla="*/ 39 w 41"/>
                <a:gd name="T21" fmla="*/ 9 h 18"/>
                <a:gd name="T22" fmla="*/ 34 w 41"/>
                <a:gd name="T23" fmla="*/ 4 h 18"/>
                <a:gd name="T24" fmla="*/ 27 w 41"/>
                <a:gd name="T25" fmla="*/ 2 h 18"/>
                <a:gd name="T26" fmla="*/ 12 w 41"/>
                <a:gd name="T27" fmla="*/ 0 h 18"/>
                <a:gd name="T28" fmla="*/ 12 w 41"/>
                <a:gd name="T29" fmla="*/ 0 h 18"/>
                <a:gd name="T30" fmla="*/ 5 w 41"/>
                <a:gd name="T31" fmla="*/ 0 h 18"/>
                <a:gd name="T32" fmla="*/ 3 w 41"/>
                <a:gd name="T33" fmla="*/ 2 h 18"/>
                <a:gd name="T34" fmla="*/ 0 w 41"/>
                <a:gd name="T35" fmla="*/ 4 h 18"/>
                <a:gd name="T36" fmla="*/ 5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5" y="9"/>
                  </a:moveTo>
                  <a:lnTo>
                    <a:pt x="5" y="9"/>
                  </a:lnTo>
                  <a:lnTo>
                    <a:pt x="9" y="11"/>
                  </a:lnTo>
                  <a:lnTo>
                    <a:pt x="16" y="13"/>
                  </a:lnTo>
                  <a:lnTo>
                    <a:pt x="32" y="18"/>
                  </a:lnTo>
                  <a:lnTo>
                    <a:pt x="36" y="16"/>
                  </a:lnTo>
                  <a:lnTo>
                    <a:pt x="41" y="13"/>
                  </a:lnTo>
                  <a:lnTo>
                    <a:pt x="41" y="11"/>
                  </a:lnTo>
                  <a:lnTo>
                    <a:pt x="39" y="9"/>
                  </a:lnTo>
                  <a:lnTo>
                    <a:pt x="34" y="4"/>
                  </a:lnTo>
                  <a:lnTo>
                    <a:pt x="27" y="2"/>
                  </a:lnTo>
                  <a:lnTo>
                    <a:pt x="12" y="0"/>
                  </a:lnTo>
                  <a:lnTo>
                    <a:pt x="5" y="0"/>
                  </a:lnTo>
                  <a:lnTo>
                    <a:pt x="3" y="2"/>
                  </a:lnTo>
                  <a:lnTo>
                    <a:pt x="0"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6" name="Freeform 3323">
              <a:extLst>
                <a:ext uri="{FF2B5EF4-FFF2-40B4-BE49-F238E27FC236}">
                  <a16:creationId xmlns:a16="http://schemas.microsoft.com/office/drawing/2014/main" xmlns="" id="{CCBFC20B-E0B3-494E-AA2B-2AA10BE9D593}"/>
                </a:ext>
              </a:extLst>
            </p:cNvPr>
            <p:cNvSpPr>
              <a:spLocks/>
            </p:cNvSpPr>
            <p:nvPr/>
          </p:nvSpPr>
          <p:spPr bwMode="auto">
            <a:xfrm>
              <a:off x="3869" y="3001"/>
              <a:ext cx="40" cy="18"/>
            </a:xfrm>
            <a:custGeom>
              <a:avLst/>
              <a:gdLst>
                <a:gd name="T0" fmla="*/ 2 w 40"/>
                <a:gd name="T1" fmla="*/ 9 h 18"/>
                <a:gd name="T2" fmla="*/ 2 w 40"/>
                <a:gd name="T3" fmla="*/ 9 h 18"/>
                <a:gd name="T4" fmla="*/ 9 w 40"/>
                <a:gd name="T5" fmla="*/ 11 h 18"/>
                <a:gd name="T6" fmla="*/ 15 w 40"/>
                <a:gd name="T7" fmla="*/ 16 h 18"/>
                <a:gd name="T8" fmla="*/ 29 w 40"/>
                <a:gd name="T9" fmla="*/ 18 h 18"/>
                <a:gd name="T10" fmla="*/ 29 w 40"/>
                <a:gd name="T11" fmla="*/ 18 h 18"/>
                <a:gd name="T12" fmla="*/ 36 w 40"/>
                <a:gd name="T13" fmla="*/ 16 h 18"/>
                <a:gd name="T14" fmla="*/ 38 w 40"/>
                <a:gd name="T15" fmla="*/ 16 h 18"/>
                <a:gd name="T16" fmla="*/ 40 w 40"/>
                <a:gd name="T17" fmla="*/ 11 h 18"/>
                <a:gd name="T18" fmla="*/ 36 w 40"/>
                <a:gd name="T19" fmla="*/ 9 h 18"/>
                <a:gd name="T20" fmla="*/ 36 w 40"/>
                <a:gd name="T21" fmla="*/ 9 h 18"/>
                <a:gd name="T22" fmla="*/ 31 w 40"/>
                <a:gd name="T23" fmla="*/ 4 h 18"/>
                <a:gd name="T24" fmla="*/ 24 w 40"/>
                <a:gd name="T25" fmla="*/ 2 h 18"/>
                <a:gd name="T26" fmla="*/ 11 w 40"/>
                <a:gd name="T27" fmla="*/ 0 h 18"/>
                <a:gd name="T28" fmla="*/ 11 w 40"/>
                <a:gd name="T29" fmla="*/ 0 h 18"/>
                <a:gd name="T30" fmla="*/ 4 w 40"/>
                <a:gd name="T31" fmla="*/ 0 h 18"/>
                <a:gd name="T32" fmla="*/ 2 w 40"/>
                <a:gd name="T33" fmla="*/ 2 h 18"/>
                <a:gd name="T34" fmla="*/ 0 w 40"/>
                <a:gd name="T35" fmla="*/ 4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9" y="11"/>
                  </a:lnTo>
                  <a:lnTo>
                    <a:pt x="15" y="16"/>
                  </a:lnTo>
                  <a:lnTo>
                    <a:pt x="29" y="18"/>
                  </a:lnTo>
                  <a:lnTo>
                    <a:pt x="36" y="16"/>
                  </a:lnTo>
                  <a:lnTo>
                    <a:pt x="38" y="16"/>
                  </a:lnTo>
                  <a:lnTo>
                    <a:pt x="40" y="11"/>
                  </a:lnTo>
                  <a:lnTo>
                    <a:pt x="36" y="9"/>
                  </a:lnTo>
                  <a:lnTo>
                    <a:pt x="31" y="4"/>
                  </a:lnTo>
                  <a:lnTo>
                    <a:pt x="24" y="2"/>
                  </a:lnTo>
                  <a:lnTo>
                    <a:pt x="11" y="0"/>
                  </a:lnTo>
                  <a:lnTo>
                    <a:pt x="4"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7" name="Freeform 3324">
              <a:extLst>
                <a:ext uri="{FF2B5EF4-FFF2-40B4-BE49-F238E27FC236}">
                  <a16:creationId xmlns:a16="http://schemas.microsoft.com/office/drawing/2014/main" xmlns="" id="{7338EA4E-040C-514B-84DA-1AB6DF974B56}"/>
                </a:ext>
              </a:extLst>
            </p:cNvPr>
            <p:cNvSpPr>
              <a:spLocks/>
            </p:cNvSpPr>
            <p:nvPr/>
          </p:nvSpPr>
          <p:spPr bwMode="auto">
            <a:xfrm>
              <a:off x="3869" y="3001"/>
              <a:ext cx="40" cy="18"/>
            </a:xfrm>
            <a:custGeom>
              <a:avLst/>
              <a:gdLst>
                <a:gd name="T0" fmla="*/ 2 w 40"/>
                <a:gd name="T1" fmla="*/ 9 h 18"/>
                <a:gd name="T2" fmla="*/ 2 w 40"/>
                <a:gd name="T3" fmla="*/ 9 h 18"/>
                <a:gd name="T4" fmla="*/ 9 w 40"/>
                <a:gd name="T5" fmla="*/ 11 h 18"/>
                <a:gd name="T6" fmla="*/ 15 w 40"/>
                <a:gd name="T7" fmla="*/ 16 h 18"/>
                <a:gd name="T8" fmla="*/ 29 w 40"/>
                <a:gd name="T9" fmla="*/ 18 h 18"/>
                <a:gd name="T10" fmla="*/ 29 w 40"/>
                <a:gd name="T11" fmla="*/ 18 h 18"/>
                <a:gd name="T12" fmla="*/ 36 w 40"/>
                <a:gd name="T13" fmla="*/ 16 h 18"/>
                <a:gd name="T14" fmla="*/ 38 w 40"/>
                <a:gd name="T15" fmla="*/ 16 h 18"/>
                <a:gd name="T16" fmla="*/ 40 w 40"/>
                <a:gd name="T17" fmla="*/ 11 h 18"/>
                <a:gd name="T18" fmla="*/ 36 w 40"/>
                <a:gd name="T19" fmla="*/ 9 h 18"/>
                <a:gd name="T20" fmla="*/ 36 w 40"/>
                <a:gd name="T21" fmla="*/ 9 h 18"/>
                <a:gd name="T22" fmla="*/ 31 w 40"/>
                <a:gd name="T23" fmla="*/ 4 h 18"/>
                <a:gd name="T24" fmla="*/ 24 w 40"/>
                <a:gd name="T25" fmla="*/ 2 h 18"/>
                <a:gd name="T26" fmla="*/ 11 w 40"/>
                <a:gd name="T27" fmla="*/ 0 h 18"/>
                <a:gd name="T28" fmla="*/ 11 w 40"/>
                <a:gd name="T29" fmla="*/ 0 h 18"/>
                <a:gd name="T30" fmla="*/ 4 w 40"/>
                <a:gd name="T31" fmla="*/ 0 h 18"/>
                <a:gd name="T32" fmla="*/ 2 w 40"/>
                <a:gd name="T33" fmla="*/ 2 h 18"/>
                <a:gd name="T34" fmla="*/ 0 w 40"/>
                <a:gd name="T35" fmla="*/ 4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9" y="11"/>
                  </a:lnTo>
                  <a:lnTo>
                    <a:pt x="15" y="16"/>
                  </a:lnTo>
                  <a:lnTo>
                    <a:pt x="29" y="18"/>
                  </a:lnTo>
                  <a:lnTo>
                    <a:pt x="36" y="16"/>
                  </a:lnTo>
                  <a:lnTo>
                    <a:pt x="38" y="16"/>
                  </a:lnTo>
                  <a:lnTo>
                    <a:pt x="40" y="11"/>
                  </a:lnTo>
                  <a:lnTo>
                    <a:pt x="36" y="9"/>
                  </a:lnTo>
                  <a:lnTo>
                    <a:pt x="31" y="4"/>
                  </a:lnTo>
                  <a:lnTo>
                    <a:pt x="24" y="2"/>
                  </a:lnTo>
                  <a:lnTo>
                    <a:pt x="11" y="0"/>
                  </a:lnTo>
                  <a:lnTo>
                    <a:pt x="4"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8" name="Freeform 3325">
              <a:extLst>
                <a:ext uri="{FF2B5EF4-FFF2-40B4-BE49-F238E27FC236}">
                  <a16:creationId xmlns:a16="http://schemas.microsoft.com/office/drawing/2014/main" xmlns="" id="{3E769B08-8555-A648-8608-E2C1E97F886E}"/>
                </a:ext>
              </a:extLst>
            </p:cNvPr>
            <p:cNvSpPr>
              <a:spLocks/>
            </p:cNvSpPr>
            <p:nvPr/>
          </p:nvSpPr>
          <p:spPr bwMode="auto">
            <a:xfrm>
              <a:off x="3837" y="3001"/>
              <a:ext cx="38" cy="18"/>
            </a:xfrm>
            <a:custGeom>
              <a:avLst/>
              <a:gdLst>
                <a:gd name="T0" fmla="*/ 2 w 38"/>
                <a:gd name="T1" fmla="*/ 9 h 18"/>
                <a:gd name="T2" fmla="*/ 2 w 38"/>
                <a:gd name="T3" fmla="*/ 9 h 18"/>
                <a:gd name="T4" fmla="*/ 14 w 38"/>
                <a:gd name="T5" fmla="*/ 16 h 18"/>
                <a:gd name="T6" fmla="*/ 27 w 38"/>
                <a:gd name="T7" fmla="*/ 18 h 18"/>
                <a:gd name="T8" fmla="*/ 27 w 38"/>
                <a:gd name="T9" fmla="*/ 18 h 18"/>
                <a:gd name="T10" fmla="*/ 34 w 38"/>
                <a:gd name="T11" fmla="*/ 18 h 18"/>
                <a:gd name="T12" fmla="*/ 36 w 38"/>
                <a:gd name="T13" fmla="*/ 16 h 18"/>
                <a:gd name="T14" fmla="*/ 38 w 38"/>
                <a:gd name="T15" fmla="*/ 11 h 18"/>
                <a:gd name="T16" fmla="*/ 34 w 38"/>
                <a:gd name="T17" fmla="*/ 9 h 18"/>
                <a:gd name="T18" fmla="*/ 34 w 38"/>
                <a:gd name="T19" fmla="*/ 9 h 18"/>
                <a:gd name="T20" fmla="*/ 23 w 38"/>
                <a:gd name="T21" fmla="*/ 2 h 18"/>
                <a:gd name="T22" fmla="*/ 9 w 38"/>
                <a:gd name="T23" fmla="*/ 0 h 18"/>
                <a:gd name="T24" fmla="*/ 9 w 38"/>
                <a:gd name="T25" fmla="*/ 0 h 18"/>
                <a:gd name="T26" fmla="*/ 2 w 38"/>
                <a:gd name="T27" fmla="*/ 0 h 18"/>
                <a:gd name="T28" fmla="*/ 0 w 38"/>
                <a:gd name="T29" fmla="*/ 2 h 18"/>
                <a:gd name="T30" fmla="*/ 0 w 38"/>
                <a:gd name="T31" fmla="*/ 4 h 18"/>
                <a:gd name="T32" fmla="*/ 2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2" y="9"/>
                  </a:moveTo>
                  <a:lnTo>
                    <a:pt x="2" y="9"/>
                  </a:lnTo>
                  <a:lnTo>
                    <a:pt x="14" y="16"/>
                  </a:lnTo>
                  <a:lnTo>
                    <a:pt x="27" y="18"/>
                  </a:lnTo>
                  <a:lnTo>
                    <a:pt x="34" y="18"/>
                  </a:lnTo>
                  <a:lnTo>
                    <a:pt x="36" y="16"/>
                  </a:lnTo>
                  <a:lnTo>
                    <a:pt x="38" y="11"/>
                  </a:lnTo>
                  <a:lnTo>
                    <a:pt x="34" y="9"/>
                  </a:lnTo>
                  <a:lnTo>
                    <a:pt x="23" y="2"/>
                  </a:lnTo>
                  <a:lnTo>
                    <a:pt x="9"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09" name="Freeform 3326">
              <a:extLst>
                <a:ext uri="{FF2B5EF4-FFF2-40B4-BE49-F238E27FC236}">
                  <a16:creationId xmlns:a16="http://schemas.microsoft.com/office/drawing/2014/main" xmlns="" id="{5C03542F-7FA2-5240-8A81-8B8411246ED5}"/>
                </a:ext>
              </a:extLst>
            </p:cNvPr>
            <p:cNvSpPr>
              <a:spLocks/>
            </p:cNvSpPr>
            <p:nvPr/>
          </p:nvSpPr>
          <p:spPr bwMode="auto">
            <a:xfrm>
              <a:off x="3837" y="3001"/>
              <a:ext cx="38" cy="18"/>
            </a:xfrm>
            <a:custGeom>
              <a:avLst/>
              <a:gdLst>
                <a:gd name="T0" fmla="*/ 2 w 38"/>
                <a:gd name="T1" fmla="*/ 9 h 18"/>
                <a:gd name="T2" fmla="*/ 2 w 38"/>
                <a:gd name="T3" fmla="*/ 9 h 18"/>
                <a:gd name="T4" fmla="*/ 14 w 38"/>
                <a:gd name="T5" fmla="*/ 16 h 18"/>
                <a:gd name="T6" fmla="*/ 27 w 38"/>
                <a:gd name="T7" fmla="*/ 18 h 18"/>
                <a:gd name="T8" fmla="*/ 27 w 38"/>
                <a:gd name="T9" fmla="*/ 18 h 18"/>
                <a:gd name="T10" fmla="*/ 34 w 38"/>
                <a:gd name="T11" fmla="*/ 18 h 18"/>
                <a:gd name="T12" fmla="*/ 36 w 38"/>
                <a:gd name="T13" fmla="*/ 16 h 18"/>
                <a:gd name="T14" fmla="*/ 38 w 38"/>
                <a:gd name="T15" fmla="*/ 11 h 18"/>
                <a:gd name="T16" fmla="*/ 34 w 38"/>
                <a:gd name="T17" fmla="*/ 9 h 18"/>
                <a:gd name="T18" fmla="*/ 34 w 38"/>
                <a:gd name="T19" fmla="*/ 9 h 18"/>
                <a:gd name="T20" fmla="*/ 23 w 38"/>
                <a:gd name="T21" fmla="*/ 2 h 18"/>
                <a:gd name="T22" fmla="*/ 9 w 38"/>
                <a:gd name="T23" fmla="*/ 0 h 18"/>
                <a:gd name="T24" fmla="*/ 9 w 38"/>
                <a:gd name="T25" fmla="*/ 0 h 18"/>
                <a:gd name="T26" fmla="*/ 2 w 38"/>
                <a:gd name="T27" fmla="*/ 0 h 18"/>
                <a:gd name="T28" fmla="*/ 0 w 38"/>
                <a:gd name="T29" fmla="*/ 2 h 18"/>
                <a:gd name="T30" fmla="*/ 0 w 38"/>
                <a:gd name="T31" fmla="*/ 4 h 18"/>
                <a:gd name="T32" fmla="*/ 2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2" y="9"/>
                  </a:moveTo>
                  <a:lnTo>
                    <a:pt x="2" y="9"/>
                  </a:lnTo>
                  <a:lnTo>
                    <a:pt x="14" y="16"/>
                  </a:lnTo>
                  <a:lnTo>
                    <a:pt x="27" y="18"/>
                  </a:lnTo>
                  <a:lnTo>
                    <a:pt x="34" y="18"/>
                  </a:lnTo>
                  <a:lnTo>
                    <a:pt x="36" y="16"/>
                  </a:lnTo>
                  <a:lnTo>
                    <a:pt x="38" y="11"/>
                  </a:lnTo>
                  <a:lnTo>
                    <a:pt x="34" y="9"/>
                  </a:lnTo>
                  <a:lnTo>
                    <a:pt x="23" y="2"/>
                  </a:lnTo>
                  <a:lnTo>
                    <a:pt x="9"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0" name="Freeform 3327">
              <a:extLst>
                <a:ext uri="{FF2B5EF4-FFF2-40B4-BE49-F238E27FC236}">
                  <a16:creationId xmlns:a16="http://schemas.microsoft.com/office/drawing/2014/main" xmlns="" id="{F73FFD36-66FD-344D-BD8C-4DFFFC44DBA7}"/>
                </a:ext>
              </a:extLst>
            </p:cNvPr>
            <p:cNvSpPr>
              <a:spLocks/>
            </p:cNvSpPr>
            <p:nvPr/>
          </p:nvSpPr>
          <p:spPr bwMode="auto">
            <a:xfrm>
              <a:off x="3805" y="3001"/>
              <a:ext cx="37" cy="18"/>
            </a:xfrm>
            <a:custGeom>
              <a:avLst/>
              <a:gdLst>
                <a:gd name="T0" fmla="*/ 3 w 37"/>
                <a:gd name="T1" fmla="*/ 9 h 18"/>
                <a:gd name="T2" fmla="*/ 3 w 37"/>
                <a:gd name="T3" fmla="*/ 9 h 18"/>
                <a:gd name="T4" fmla="*/ 14 w 37"/>
                <a:gd name="T5" fmla="*/ 16 h 18"/>
                <a:gd name="T6" fmla="*/ 28 w 37"/>
                <a:gd name="T7" fmla="*/ 18 h 18"/>
                <a:gd name="T8" fmla="*/ 28 w 37"/>
                <a:gd name="T9" fmla="*/ 18 h 18"/>
                <a:gd name="T10" fmla="*/ 32 w 37"/>
                <a:gd name="T11" fmla="*/ 18 h 18"/>
                <a:gd name="T12" fmla="*/ 37 w 37"/>
                <a:gd name="T13" fmla="*/ 16 h 18"/>
                <a:gd name="T14" fmla="*/ 37 w 37"/>
                <a:gd name="T15" fmla="*/ 13 h 18"/>
                <a:gd name="T16" fmla="*/ 34 w 37"/>
                <a:gd name="T17" fmla="*/ 9 h 18"/>
                <a:gd name="T18" fmla="*/ 34 w 37"/>
                <a:gd name="T19" fmla="*/ 9 h 18"/>
                <a:gd name="T20" fmla="*/ 23 w 37"/>
                <a:gd name="T21" fmla="*/ 2 h 18"/>
                <a:gd name="T22" fmla="*/ 9 w 37"/>
                <a:gd name="T23" fmla="*/ 0 h 18"/>
                <a:gd name="T24" fmla="*/ 9 w 37"/>
                <a:gd name="T25" fmla="*/ 0 h 18"/>
                <a:gd name="T26" fmla="*/ 3 w 37"/>
                <a:gd name="T27" fmla="*/ 0 h 18"/>
                <a:gd name="T28" fmla="*/ 0 w 37"/>
                <a:gd name="T29" fmla="*/ 2 h 18"/>
                <a:gd name="T30" fmla="*/ 0 w 37"/>
                <a:gd name="T31" fmla="*/ 7 h 18"/>
                <a:gd name="T32" fmla="*/ 3 w 3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18">
                  <a:moveTo>
                    <a:pt x="3" y="9"/>
                  </a:moveTo>
                  <a:lnTo>
                    <a:pt x="3" y="9"/>
                  </a:lnTo>
                  <a:lnTo>
                    <a:pt x="14" y="16"/>
                  </a:lnTo>
                  <a:lnTo>
                    <a:pt x="28" y="18"/>
                  </a:lnTo>
                  <a:lnTo>
                    <a:pt x="32" y="18"/>
                  </a:lnTo>
                  <a:lnTo>
                    <a:pt x="37" y="16"/>
                  </a:lnTo>
                  <a:lnTo>
                    <a:pt x="37" y="13"/>
                  </a:lnTo>
                  <a:lnTo>
                    <a:pt x="34" y="9"/>
                  </a:lnTo>
                  <a:lnTo>
                    <a:pt x="23" y="2"/>
                  </a:lnTo>
                  <a:lnTo>
                    <a:pt x="9" y="0"/>
                  </a:lnTo>
                  <a:lnTo>
                    <a:pt x="3" y="0"/>
                  </a:lnTo>
                  <a:lnTo>
                    <a:pt x="0" y="2"/>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1" name="Freeform 3328">
              <a:extLst>
                <a:ext uri="{FF2B5EF4-FFF2-40B4-BE49-F238E27FC236}">
                  <a16:creationId xmlns:a16="http://schemas.microsoft.com/office/drawing/2014/main" xmlns="" id="{298D1272-43EA-A445-84F3-EADCB6DAF165}"/>
                </a:ext>
              </a:extLst>
            </p:cNvPr>
            <p:cNvSpPr>
              <a:spLocks/>
            </p:cNvSpPr>
            <p:nvPr/>
          </p:nvSpPr>
          <p:spPr bwMode="auto">
            <a:xfrm>
              <a:off x="3805" y="3001"/>
              <a:ext cx="37" cy="18"/>
            </a:xfrm>
            <a:custGeom>
              <a:avLst/>
              <a:gdLst>
                <a:gd name="T0" fmla="*/ 3 w 37"/>
                <a:gd name="T1" fmla="*/ 9 h 18"/>
                <a:gd name="T2" fmla="*/ 3 w 37"/>
                <a:gd name="T3" fmla="*/ 9 h 18"/>
                <a:gd name="T4" fmla="*/ 14 w 37"/>
                <a:gd name="T5" fmla="*/ 16 h 18"/>
                <a:gd name="T6" fmla="*/ 28 w 37"/>
                <a:gd name="T7" fmla="*/ 18 h 18"/>
                <a:gd name="T8" fmla="*/ 28 w 37"/>
                <a:gd name="T9" fmla="*/ 18 h 18"/>
                <a:gd name="T10" fmla="*/ 32 w 37"/>
                <a:gd name="T11" fmla="*/ 18 h 18"/>
                <a:gd name="T12" fmla="*/ 37 w 37"/>
                <a:gd name="T13" fmla="*/ 16 h 18"/>
                <a:gd name="T14" fmla="*/ 37 w 37"/>
                <a:gd name="T15" fmla="*/ 13 h 18"/>
                <a:gd name="T16" fmla="*/ 34 w 37"/>
                <a:gd name="T17" fmla="*/ 9 h 18"/>
                <a:gd name="T18" fmla="*/ 34 w 37"/>
                <a:gd name="T19" fmla="*/ 9 h 18"/>
                <a:gd name="T20" fmla="*/ 23 w 37"/>
                <a:gd name="T21" fmla="*/ 2 h 18"/>
                <a:gd name="T22" fmla="*/ 9 w 37"/>
                <a:gd name="T23" fmla="*/ 0 h 18"/>
                <a:gd name="T24" fmla="*/ 9 w 37"/>
                <a:gd name="T25" fmla="*/ 0 h 18"/>
                <a:gd name="T26" fmla="*/ 3 w 37"/>
                <a:gd name="T27" fmla="*/ 0 h 18"/>
                <a:gd name="T28" fmla="*/ 0 w 37"/>
                <a:gd name="T29" fmla="*/ 2 h 18"/>
                <a:gd name="T30" fmla="*/ 0 w 37"/>
                <a:gd name="T31" fmla="*/ 7 h 18"/>
                <a:gd name="T32" fmla="*/ 3 w 3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7" h="18">
                  <a:moveTo>
                    <a:pt x="3" y="9"/>
                  </a:moveTo>
                  <a:lnTo>
                    <a:pt x="3" y="9"/>
                  </a:lnTo>
                  <a:lnTo>
                    <a:pt x="14" y="16"/>
                  </a:lnTo>
                  <a:lnTo>
                    <a:pt x="28" y="18"/>
                  </a:lnTo>
                  <a:lnTo>
                    <a:pt x="32" y="18"/>
                  </a:lnTo>
                  <a:lnTo>
                    <a:pt x="37" y="16"/>
                  </a:lnTo>
                  <a:lnTo>
                    <a:pt x="37" y="13"/>
                  </a:lnTo>
                  <a:lnTo>
                    <a:pt x="34" y="9"/>
                  </a:lnTo>
                  <a:lnTo>
                    <a:pt x="23" y="2"/>
                  </a:lnTo>
                  <a:lnTo>
                    <a:pt x="9" y="0"/>
                  </a:lnTo>
                  <a:lnTo>
                    <a:pt x="3" y="0"/>
                  </a:lnTo>
                  <a:lnTo>
                    <a:pt x="0" y="2"/>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2" name="Freeform 3329">
              <a:extLst>
                <a:ext uri="{FF2B5EF4-FFF2-40B4-BE49-F238E27FC236}">
                  <a16:creationId xmlns:a16="http://schemas.microsoft.com/office/drawing/2014/main" xmlns="" id="{1C0BF435-965D-9A4E-AE6F-AFE2711B51A0}"/>
                </a:ext>
              </a:extLst>
            </p:cNvPr>
            <p:cNvSpPr>
              <a:spLocks/>
            </p:cNvSpPr>
            <p:nvPr/>
          </p:nvSpPr>
          <p:spPr bwMode="auto">
            <a:xfrm>
              <a:off x="3774" y="3001"/>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1 w 36"/>
                <a:gd name="T11" fmla="*/ 18 h 18"/>
                <a:gd name="T12" fmla="*/ 36 w 36"/>
                <a:gd name="T13" fmla="*/ 16 h 18"/>
                <a:gd name="T14" fmla="*/ 36 w 36"/>
                <a:gd name="T15" fmla="*/ 13 h 18"/>
                <a:gd name="T16" fmla="*/ 34 w 36"/>
                <a:gd name="T17" fmla="*/ 9 h 18"/>
                <a:gd name="T18" fmla="*/ 34 w 36"/>
                <a:gd name="T19" fmla="*/ 9 h 18"/>
                <a:gd name="T20" fmla="*/ 22 w 36"/>
                <a:gd name="T21" fmla="*/ 2 h 18"/>
                <a:gd name="T22" fmla="*/ 9 w 36"/>
                <a:gd name="T23" fmla="*/ 0 h 18"/>
                <a:gd name="T24" fmla="*/ 9 w 36"/>
                <a:gd name="T25" fmla="*/ 0 h 18"/>
                <a:gd name="T26" fmla="*/ 4 w 36"/>
                <a:gd name="T27" fmla="*/ 2 h 18"/>
                <a:gd name="T28" fmla="*/ 0 w 36"/>
                <a:gd name="T29" fmla="*/ 2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1" y="18"/>
                  </a:lnTo>
                  <a:lnTo>
                    <a:pt x="36" y="16"/>
                  </a:lnTo>
                  <a:lnTo>
                    <a:pt x="36" y="13"/>
                  </a:lnTo>
                  <a:lnTo>
                    <a:pt x="34" y="9"/>
                  </a:lnTo>
                  <a:lnTo>
                    <a:pt x="22" y="2"/>
                  </a:lnTo>
                  <a:lnTo>
                    <a:pt x="9" y="0"/>
                  </a:lnTo>
                  <a:lnTo>
                    <a:pt x="4"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3" name="Freeform 3330">
              <a:extLst>
                <a:ext uri="{FF2B5EF4-FFF2-40B4-BE49-F238E27FC236}">
                  <a16:creationId xmlns:a16="http://schemas.microsoft.com/office/drawing/2014/main" xmlns="" id="{8C6CD0C0-3E2C-5243-8123-674421AB3AA6}"/>
                </a:ext>
              </a:extLst>
            </p:cNvPr>
            <p:cNvSpPr>
              <a:spLocks/>
            </p:cNvSpPr>
            <p:nvPr/>
          </p:nvSpPr>
          <p:spPr bwMode="auto">
            <a:xfrm>
              <a:off x="3774" y="3001"/>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1 w 36"/>
                <a:gd name="T11" fmla="*/ 18 h 18"/>
                <a:gd name="T12" fmla="*/ 36 w 36"/>
                <a:gd name="T13" fmla="*/ 16 h 18"/>
                <a:gd name="T14" fmla="*/ 36 w 36"/>
                <a:gd name="T15" fmla="*/ 13 h 18"/>
                <a:gd name="T16" fmla="*/ 34 w 36"/>
                <a:gd name="T17" fmla="*/ 9 h 18"/>
                <a:gd name="T18" fmla="*/ 34 w 36"/>
                <a:gd name="T19" fmla="*/ 9 h 18"/>
                <a:gd name="T20" fmla="*/ 22 w 36"/>
                <a:gd name="T21" fmla="*/ 2 h 18"/>
                <a:gd name="T22" fmla="*/ 9 w 36"/>
                <a:gd name="T23" fmla="*/ 0 h 18"/>
                <a:gd name="T24" fmla="*/ 9 w 36"/>
                <a:gd name="T25" fmla="*/ 0 h 18"/>
                <a:gd name="T26" fmla="*/ 4 w 36"/>
                <a:gd name="T27" fmla="*/ 2 h 18"/>
                <a:gd name="T28" fmla="*/ 0 w 36"/>
                <a:gd name="T29" fmla="*/ 2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1" y="18"/>
                  </a:lnTo>
                  <a:lnTo>
                    <a:pt x="36" y="16"/>
                  </a:lnTo>
                  <a:lnTo>
                    <a:pt x="36" y="13"/>
                  </a:lnTo>
                  <a:lnTo>
                    <a:pt x="34" y="9"/>
                  </a:lnTo>
                  <a:lnTo>
                    <a:pt x="22" y="2"/>
                  </a:lnTo>
                  <a:lnTo>
                    <a:pt x="9" y="0"/>
                  </a:lnTo>
                  <a:lnTo>
                    <a:pt x="4"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4" name="Freeform 3331">
              <a:extLst>
                <a:ext uri="{FF2B5EF4-FFF2-40B4-BE49-F238E27FC236}">
                  <a16:creationId xmlns:a16="http://schemas.microsoft.com/office/drawing/2014/main" xmlns="" id="{B4A7DE09-7568-ED42-B97F-D16122714E32}"/>
                </a:ext>
              </a:extLst>
            </p:cNvPr>
            <p:cNvSpPr>
              <a:spLocks/>
            </p:cNvSpPr>
            <p:nvPr/>
          </p:nvSpPr>
          <p:spPr bwMode="auto">
            <a:xfrm>
              <a:off x="3745" y="3001"/>
              <a:ext cx="33" cy="18"/>
            </a:xfrm>
            <a:custGeom>
              <a:avLst/>
              <a:gdLst>
                <a:gd name="T0" fmla="*/ 2 w 33"/>
                <a:gd name="T1" fmla="*/ 9 h 18"/>
                <a:gd name="T2" fmla="*/ 2 w 33"/>
                <a:gd name="T3" fmla="*/ 9 h 18"/>
                <a:gd name="T4" fmla="*/ 13 w 33"/>
                <a:gd name="T5" fmla="*/ 16 h 18"/>
                <a:gd name="T6" fmla="*/ 27 w 33"/>
                <a:gd name="T7" fmla="*/ 18 h 18"/>
                <a:gd name="T8" fmla="*/ 27 w 33"/>
                <a:gd name="T9" fmla="*/ 18 h 18"/>
                <a:gd name="T10" fmla="*/ 31 w 33"/>
                <a:gd name="T11" fmla="*/ 18 h 18"/>
                <a:gd name="T12" fmla="*/ 33 w 33"/>
                <a:gd name="T13" fmla="*/ 16 h 18"/>
                <a:gd name="T14" fmla="*/ 33 w 33"/>
                <a:gd name="T15" fmla="*/ 13 h 18"/>
                <a:gd name="T16" fmla="*/ 31 w 33"/>
                <a:gd name="T17" fmla="*/ 9 h 18"/>
                <a:gd name="T18" fmla="*/ 31 w 33"/>
                <a:gd name="T19" fmla="*/ 9 h 18"/>
                <a:gd name="T20" fmla="*/ 22 w 33"/>
                <a:gd name="T21" fmla="*/ 2 h 18"/>
                <a:gd name="T22" fmla="*/ 9 w 33"/>
                <a:gd name="T23" fmla="*/ 0 h 18"/>
                <a:gd name="T24" fmla="*/ 9 w 33"/>
                <a:gd name="T25" fmla="*/ 0 h 18"/>
                <a:gd name="T26" fmla="*/ 4 w 33"/>
                <a:gd name="T27" fmla="*/ 2 h 18"/>
                <a:gd name="T28" fmla="*/ 0 w 33"/>
                <a:gd name="T29" fmla="*/ 4 h 18"/>
                <a:gd name="T30" fmla="*/ 0 w 33"/>
                <a:gd name="T31" fmla="*/ 7 h 18"/>
                <a:gd name="T32" fmla="*/ 2 w 3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2" y="9"/>
                  </a:moveTo>
                  <a:lnTo>
                    <a:pt x="2" y="9"/>
                  </a:lnTo>
                  <a:lnTo>
                    <a:pt x="13" y="16"/>
                  </a:lnTo>
                  <a:lnTo>
                    <a:pt x="27" y="18"/>
                  </a:lnTo>
                  <a:lnTo>
                    <a:pt x="31" y="18"/>
                  </a:lnTo>
                  <a:lnTo>
                    <a:pt x="33" y="16"/>
                  </a:lnTo>
                  <a:lnTo>
                    <a:pt x="33" y="13"/>
                  </a:lnTo>
                  <a:lnTo>
                    <a:pt x="31" y="9"/>
                  </a:lnTo>
                  <a:lnTo>
                    <a:pt x="22" y="2"/>
                  </a:lnTo>
                  <a:lnTo>
                    <a:pt x="9" y="0"/>
                  </a:lnTo>
                  <a:lnTo>
                    <a:pt x="4" y="2"/>
                  </a:lnTo>
                  <a:lnTo>
                    <a:pt x="0" y="4"/>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5" name="Freeform 3332">
              <a:extLst>
                <a:ext uri="{FF2B5EF4-FFF2-40B4-BE49-F238E27FC236}">
                  <a16:creationId xmlns:a16="http://schemas.microsoft.com/office/drawing/2014/main" xmlns="" id="{CD81EDA1-617B-9B4B-A0C4-02351C48F4AC}"/>
                </a:ext>
              </a:extLst>
            </p:cNvPr>
            <p:cNvSpPr>
              <a:spLocks/>
            </p:cNvSpPr>
            <p:nvPr/>
          </p:nvSpPr>
          <p:spPr bwMode="auto">
            <a:xfrm>
              <a:off x="3745" y="3001"/>
              <a:ext cx="33" cy="18"/>
            </a:xfrm>
            <a:custGeom>
              <a:avLst/>
              <a:gdLst>
                <a:gd name="T0" fmla="*/ 2 w 33"/>
                <a:gd name="T1" fmla="*/ 9 h 18"/>
                <a:gd name="T2" fmla="*/ 2 w 33"/>
                <a:gd name="T3" fmla="*/ 9 h 18"/>
                <a:gd name="T4" fmla="*/ 13 w 33"/>
                <a:gd name="T5" fmla="*/ 16 h 18"/>
                <a:gd name="T6" fmla="*/ 27 w 33"/>
                <a:gd name="T7" fmla="*/ 18 h 18"/>
                <a:gd name="T8" fmla="*/ 27 w 33"/>
                <a:gd name="T9" fmla="*/ 18 h 18"/>
                <a:gd name="T10" fmla="*/ 31 w 33"/>
                <a:gd name="T11" fmla="*/ 18 h 18"/>
                <a:gd name="T12" fmla="*/ 33 w 33"/>
                <a:gd name="T13" fmla="*/ 16 h 18"/>
                <a:gd name="T14" fmla="*/ 33 w 33"/>
                <a:gd name="T15" fmla="*/ 13 h 18"/>
                <a:gd name="T16" fmla="*/ 31 w 33"/>
                <a:gd name="T17" fmla="*/ 9 h 18"/>
                <a:gd name="T18" fmla="*/ 31 w 33"/>
                <a:gd name="T19" fmla="*/ 9 h 18"/>
                <a:gd name="T20" fmla="*/ 22 w 33"/>
                <a:gd name="T21" fmla="*/ 2 h 18"/>
                <a:gd name="T22" fmla="*/ 9 w 33"/>
                <a:gd name="T23" fmla="*/ 0 h 18"/>
                <a:gd name="T24" fmla="*/ 9 w 33"/>
                <a:gd name="T25" fmla="*/ 0 h 18"/>
                <a:gd name="T26" fmla="*/ 4 w 33"/>
                <a:gd name="T27" fmla="*/ 2 h 18"/>
                <a:gd name="T28" fmla="*/ 0 w 33"/>
                <a:gd name="T29" fmla="*/ 4 h 18"/>
                <a:gd name="T30" fmla="*/ 0 w 33"/>
                <a:gd name="T31" fmla="*/ 7 h 18"/>
                <a:gd name="T32" fmla="*/ 2 w 3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2" y="9"/>
                  </a:moveTo>
                  <a:lnTo>
                    <a:pt x="2" y="9"/>
                  </a:lnTo>
                  <a:lnTo>
                    <a:pt x="13" y="16"/>
                  </a:lnTo>
                  <a:lnTo>
                    <a:pt x="27" y="18"/>
                  </a:lnTo>
                  <a:lnTo>
                    <a:pt x="31" y="18"/>
                  </a:lnTo>
                  <a:lnTo>
                    <a:pt x="33" y="16"/>
                  </a:lnTo>
                  <a:lnTo>
                    <a:pt x="33" y="13"/>
                  </a:lnTo>
                  <a:lnTo>
                    <a:pt x="31" y="9"/>
                  </a:lnTo>
                  <a:lnTo>
                    <a:pt x="22" y="2"/>
                  </a:lnTo>
                  <a:lnTo>
                    <a:pt x="9" y="0"/>
                  </a:lnTo>
                  <a:lnTo>
                    <a:pt x="4" y="2"/>
                  </a:lnTo>
                  <a:lnTo>
                    <a:pt x="0" y="4"/>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6" name="Freeform 3333">
              <a:extLst>
                <a:ext uri="{FF2B5EF4-FFF2-40B4-BE49-F238E27FC236}">
                  <a16:creationId xmlns:a16="http://schemas.microsoft.com/office/drawing/2014/main" xmlns="" id="{7C1ECD81-EA81-1743-9B27-60F2A4BDDA21}"/>
                </a:ext>
              </a:extLst>
            </p:cNvPr>
            <p:cNvSpPr>
              <a:spLocks/>
            </p:cNvSpPr>
            <p:nvPr/>
          </p:nvSpPr>
          <p:spPr bwMode="auto">
            <a:xfrm>
              <a:off x="3715" y="3001"/>
              <a:ext cx="34" cy="18"/>
            </a:xfrm>
            <a:custGeom>
              <a:avLst/>
              <a:gdLst>
                <a:gd name="T0" fmla="*/ 3 w 34"/>
                <a:gd name="T1" fmla="*/ 9 h 18"/>
                <a:gd name="T2" fmla="*/ 3 w 34"/>
                <a:gd name="T3" fmla="*/ 9 h 18"/>
                <a:gd name="T4" fmla="*/ 14 w 34"/>
                <a:gd name="T5" fmla="*/ 16 h 18"/>
                <a:gd name="T6" fmla="*/ 27 w 34"/>
                <a:gd name="T7" fmla="*/ 18 h 18"/>
                <a:gd name="T8" fmla="*/ 27 w 34"/>
                <a:gd name="T9" fmla="*/ 18 h 18"/>
                <a:gd name="T10" fmla="*/ 32 w 34"/>
                <a:gd name="T11" fmla="*/ 18 h 18"/>
                <a:gd name="T12" fmla="*/ 34 w 34"/>
                <a:gd name="T13" fmla="*/ 16 h 18"/>
                <a:gd name="T14" fmla="*/ 34 w 34"/>
                <a:gd name="T15" fmla="*/ 13 h 18"/>
                <a:gd name="T16" fmla="*/ 32 w 34"/>
                <a:gd name="T17" fmla="*/ 9 h 18"/>
                <a:gd name="T18" fmla="*/ 32 w 34"/>
                <a:gd name="T19" fmla="*/ 9 h 18"/>
                <a:gd name="T20" fmla="*/ 23 w 34"/>
                <a:gd name="T21" fmla="*/ 4 h 18"/>
                <a:gd name="T22" fmla="*/ 9 w 34"/>
                <a:gd name="T23" fmla="*/ 0 h 18"/>
                <a:gd name="T24" fmla="*/ 9 w 34"/>
                <a:gd name="T25" fmla="*/ 0 h 18"/>
                <a:gd name="T26" fmla="*/ 5 w 34"/>
                <a:gd name="T27" fmla="*/ 2 h 18"/>
                <a:gd name="T28" fmla="*/ 3 w 34"/>
                <a:gd name="T29" fmla="*/ 4 h 18"/>
                <a:gd name="T30" fmla="*/ 0 w 34"/>
                <a:gd name="T31" fmla="*/ 7 h 18"/>
                <a:gd name="T32" fmla="*/ 3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 y="9"/>
                  </a:moveTo>
                  <a:lnTo>
                    <a:pt x="3" y="9"/>
                  </a:lnTo>
                  <a:lnTo>
                    <a:pt x="14" y="16"/>
                  </a:lnTo>
                  <a:lnTo>
                    <a:pt x="27" y="18"/>
                  </a:lnTo>
                  <a:lnTo>
                    <a:pt x="32" y="18"/>
                  </a:lnTo>
                  <a:lnTo>
                    <a:pt x="34" y="16"/>
                  </a:lnTo>
                  <a:lnTo>
                    <a:pt x="34" y="13"/>
                  </a:lnTo>
                  <a:lnTo>
                    <a:pt x="32" y="9"/>
                  </a:lnTo>
                  <a:lnTo>
                    <a:pt x="23" y="4"/>
                  </a:lnTo>
                  <a:lnTo>
                    <a:pt x="9" y="0"/>
                  </a:lnTo>
                  <a:lnTo>
                    <a:pt x="5" y="2"/>
                  </a:lnTo>
                  <a:lnTo>
                    <a:pt x="3" y="4"/>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7" name="Freeform 3334">
              <a:extLst>
                <a:ext uri="{FF2B5EF4-FFF2-40B4-BE49-F238E27FC236}">
                  <a16:creationId xmlns:a16="http://schemas.microsoft.com/office/drawing/2014/main" xmlns="" id="{A7D9CA05-A9C6-DB40-A20F-8F56426F91CD}"/>
                </a:ext>
              </a:extLst>
            </p:cNvPr>
            <p:cNvSpPr>
              <a:spLocks/>
            </p:cNvSpPr>
            <p:nvPr/>
          </p:nvSpPr>
          <p:spPr bwMode="auto">
            <a:xfrm>
              <a:off x="3715" y="3001"/>
              <a:ext cx="34" cy="18"/>
            </a:xfrm>
            <a:custGeom>
              <a:avLst/>
              <a:gdLst>
                <a:gd name="T0" fmla="*/ 3 w 34"/>
                <a:gd name="T1" fmla="*/ 9 h 18"/>
                <a:gd name="T2" fmla="*/ 3 w 34"/>
                <a:gd name="T3" fmla="*/ 9 h 18"/>
                <a:gd name="T4" fmla="*/ 14 w 34"/>
                <a:gd name="T5" fmla="*/ 16 h 18"/>
                <a:gd name="T6" fmla="*/ 27 w 34"/>
                <a:gd name="T7" fmla="*/ 18 h 18"/>
                <a:gd name="T8" fmla="*/ 27 w 34"/>
                <a:gd name="T9" fmla="*/ 18 h 18"/>
                <a:gd name="T10" fmla="*/ 32 w 34"/>
                <a:gd name="T11" fmla="*/ 18 h 18"/>
                <a:gd name="T12" fmla="*/ 34 w 34"/>
                <a:gd name="T13" fmla="*/ 16 h 18"/>
                <a:gd name="T14" fmla="*/ 34 w 34"/>
                <a:gd name="T15" fmla="*/ 13 h 18"/>
                <a:gd name="T16" fmla="*/ 32 w 34"/>
                <a:gd name="T17" fmla="*/ 9 h 18"/>
                <a:gd name="T18" fmla="*/ 32 w 34"/>
                <a:gd name="T19" fmla="*/ 9 h 18"/>
                <a:gd name="T20" fmla="*/ 23 w 34"/>
                <a:gd name="T21" fmla="*/ 4 h 18"/>
                <a:gd name="T22" fmla="*/ 9 w 34"/>
                <a:gd name="T23" fmla="*/ 0 h 18"/>
                <a:gd name="T24" fmla="*/ 9 w 34"/>
                <a:gd name="T25" fmla="*/ 0 h 18"/>
                <a:gd name="T26" fmla="*/ 5 w 34"/>
                <a:gd name="T27" fmla="*/ 2 h 18"/>
                <a:gd name="T28" fmla="*/ 3 w 34"/>
                <a:gd name="T29" fmla="*/ 4 h 18"/>
                <a:gd name="T30" fmla="*/ 0 w 34"/>
                <a:gd name="T31" fmla="*/ 7 h 18"/>
                <a:gd name="T32" fmla="*/ 3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 y="9"/>
                  </a:moveTo>
                  <a:lnTo>
                    <a:pt x="3" y="9"/>
                  </a:lnTo>
                  <a:lnTo>
                    <a:pt x="14" y="16"/>
                  </a:lnTo>
                  <a:lnTo>
                    <a:pt x="27" y="18"/>
                  </a:lnTo>
                  <a:lnTo>
                    <a:pt x="32" y="18"/>
                  </a:lnTo>
                  <a:lnTo>
                    <a:pt x="34" y="16"/>
                  </a:lnTo>
                  <a:lnTo>
                    <a:pt x="34" y="13"/>
                  </a:lnTo>
                  <a:lnTo>
                    <a:pt x="32" y="9"/>
                  </a:lnTo>
                  <a:lnTo>
                    <a:pt x="23" y="4"/>
                  </a:lnTo>
                  <a:lnTo>
                    <a:pt x="9" y="0"/>
                  </a:lnTo>
                  <a:lnTo>
                    <a:pt x="5" y="2"/>
                  </a:lnTo>
                  <a:lnTo>
                    <a:pt x="3" y="4"/>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8" name="Freeform 3335">
              <a:extLst>
                <a:ext uri="{FF2B5EF4-FFF2-40B4-BE49-F238E27FC236}">
                  <a16:creationId xmlns:a16="http://schemas.microsoft.com/office/drawing/2014/main" xmlns="" id="{05CCCBA5-5EC9-4945-B565-9EBD14A2EE52}"/>
                </a:ext>
              </a:extLst>
            </p:cNvPr>
            <p:cNvSpPr>
              <a:spLocks/>
            </p:cNvSpPr>
            <p:nvPr/>
          </p:nvSpPr>
          <p:spPr bwMode="auto">
            <a:xfrm>
              <a:off x="3688" y="3003"/>
              <a:ext cx="32" cy="18"/>
            </a:xfrm>
            <a:custGeom>
              <a:avLst/>
              <a:gdLst>
                <a:gd name="T0" fmla="*/ 3 w 32"/>
                <a:gd name="T1" fmla="*/ 9 h 18"/>
                <a:gd name="T2" fmla="*/ 3 w 32"/>
                <a:gd name="T3" fmla="*/ 9 h 18"/>
                <a:gd name="T4" fmla="*/ 12 w 32"/>
                <a:gd name="T5" fmla="*/ 14 h 18"/>
                <a:gd name="T6" fmla="*/ 25 w 32"/>
                <a:gd name="T7" fmla="*/ 18 h 18"/>
                <a:gd name="T8" fmla="*/ 25 w 32"/>
                <a:gd name="T9" fmla="*/ 18 h 18"/>
                <a:gd name="T10" fmla="*/ 30 w 32"/>
                <a:gd name="T11" fmla="*/ 16 h 18"/>
                <a:gd name="T12" fmla="*/ 32 w 32"/>
                <a:gd name="T13" fmla="*/ 14 h 18"/>
                <a:gd name="T14" fmla="*/ 32 w 32"/>
                <a:gd name="T15" fmla="*/ 11 h 18"/>
                <a:gd name="T16" fmla="*/ 30 w 32"/>
                <a:gd name="T17" fmla="*/ 7 h 18"/>
                <a:gd name="T18" fmla="*/ 30 w 32"/>
                <a:gd name="T19" fmla="*/ 7 h 18"/>
                <a:gd name="T20" fmla="*/ 21 w 32"/>
                <a:gd name="T21" fmla="*/ 2 h 18"/>
                <a:gd name="T22" fmla="*/ 9 w 32"/>
                <a:gd name="T23" fmla="*/ 0 h 18"/>
                <a:gd name="T24" fmla="*/ 9 w 32"/>
                <a:gd name="T25" fmla="*/ 0 h 18"/>
                <a:gd name="T26" fmla="*/ 3 w 32"/>
                <a:gd name="T27" fmla="*/ 0 h 18"/>
                <a:gd name="T28" fmla="*/ 0 w 32"/>
                <a:gd name="T29" fmla="*/ 2 h 18"/>
                <a:gd name="T30" fmla="*/ 0 w 32"/>
                <a:gd name="T31" fmla="*/ 5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4"/>
                  </a:lnTo>
                  <a:lnTo>
                    <a:pt x="25" y="18"/>
                  </a:lnTo>
                  <a:lnTo>
                    <a:pt x="30" y="16"/>
                  </a:lnTo>
                  <a:lnTo>
                    <a:pt x="32" y="14"/>
                  </a:lnTo>
                  <a:lnTo>
                    <a:pt x="32" y="11"/>
                  </a:lnTo>
                  <a:lnTo>
                    <a:pt x="30" y="7"/>
                  </a:lnTo>
                  <a:lnTo>
                    <a:pt x="21" y="2"/>
                  </a:lnTo>
                  <a:lnTo>
                    <a:pt x="9" y="0"/>
                  </a:lnTo>
                  <a:lnTo>
                    <a:pt x="3"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19" name="Freeform 3336">
              <a:extLst>
                <a:ext uri="{FF2B5EF4-FFF2-40B4-BE49-F238E27FC236}">
                  <a16:creationId xmlns:a16="http://schemas.microsoft.com/office/drawing/2014/main" xmlns="" id="{6B8A831A-5DD5-AB4B-8A4D-46C8E8F30D2D}"/>
                </a:ext>
              </a:extLst>
            </p:cNvPr>
            <p:cNvSpPr>
              <a:spLocks/>
            </p:cNvSpPr>
            <p:nvPr/>
          </p:nvSpPr>
          <p:spPr bwMode="auto">
            <a:xfrm>
              <a:off x="3688" y="3003"/>
              <a:ext cx="32" cy="18"/>
            </a:xfrm>
            <a:custGeom>
              <a:avLst/>
              <a:gdLst>
                <a:gd name="T0" fmla="*/ 3 w 32"/>
                <a:gd name="T1" fmla="*/ 9 h 18"/>
                <a:gd name="T2" fmla="*/ 3 w 32"/>
                <a:gd name="T3" fmla="*/ 9 h 18"/>
                <a:gd name="T4" fmla="*/ 12 w 32"/>
                <a:gd name="T5" fmla="*/ 14 h 18"/>
                <a:gd name="T6" fmla="*/ 25 w 32"/>
                <a:gd name="T7" fmla="*/ 18 h 18"/>
                <a:gd name="T8" fmla="*/ 25 w 32"/>
                <a:gd name="T9" fmla="*/ 18 h 18"/>
                <a:gd name="T10" fmla="*/ 30 w 32"/>
                <a:gd name="T11" fmla="*/ 16 h 18"/>
                <a:gd name="T12" fmla="*/ 32 w 32"/>
                <a:gd name="T13" fmla="*/ 14 h 18"/>
                <a:gd name="T14" fmla="*/ 32 w 32"/>
                <a:gd name="T15" fmla="*/ 11 h 18"/>
                <a:gd name="T16" fmla="*/ 30 w 32"/>
                <a:gd name="T17" fmla="*/ 7 h 18"/>
                <a:gd name="T18" fmla="*/ 30 w 32"/>
                <a:gd name="T19" fmla="*/ 7 h 18"/>
                <a:gd name="T20" fmla="*/ 21 w 32"/>
                <a:gd name="T21" fmla="*/ 2 h 18"/>
                <a:gd name="T22" fmla="*/ 9 w 32"/>
                <a:gd name="T23" fmla="*/ 0 h 18"/>
                <a:gd name="T24" fmla="*/ 9 w 32"/>
                <a:gd name="T25" fmla="*/ 0 h 18"/>
                <a:gd name="T26" fmla="*/ 3 w 32"/>
                <a:gd name="T27" fmla="*/ 0 h 18"/>
                <a:gd name="T28" fmla="*/ 0 w 32"/>
                <a:gd name="T29" fmla="*/ 2 h 18"/>
                <a:gd name="T30" fmla="*/ 0 w 32"/>
                <a:gd name="T31" fmla="*/ 5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4"/>
                  </a:lnTo>
                  <a:lnTo>
                    <a:pt x="25" y="18"/>
                  </a:lnTo>
                  <a:lnTo>
                    <a:pt x="30" y="16"/>
                  </a:lnTo>
                  <a:lnTo>
                    <a:pt x="32" y="14"/>
                  </a:lnTo>
                  <a:lnTo>
                    <a:pt x="32" y="11"/>
                  </a:lnTo>
                  <a:lnTo>
                    <a:pt x="30" y="7"/>
                  </a:lnTo>
                  <a:lnTo>
                    <a:pt x="21" y="2"/>
                  </a:lnTo>
                  <a:lnTo>
                    <a:pt x="9" y="0"/>
                  </a:lnTo>
                  <a:lnTo>
                    <a:pt x="3"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0" name="Freeform 3337">
              <a:extLst>
                <a:ext uri="{FF2B5EF4-FFF2-40B4-BE49-F238E27FC236}">
                  <a16:creationId xmlns:a16="http://schemas.microsoft.com/office/drawing/2014/main" xmlns="" id="{2E4F3795-7F9A-FE4D-AA32-3E77A4B4849A}"/>
                </a:ext>
              </a:extLst>
            </p:cNvPr>
            <p:cNvSpPr>
              <a:spLocks/>
            </p:cNvSpPr>
            <p:nvPr/>
          </p:nvSpPr>
          <p:spPr bwMode="auto">
            <a:xfrm>
              <a:off x="3661" y="3003"/>
              <a:ext cx="32" cy="18"/>
            </a:xfrm>
            <a:custGeom>
              <a:avLst/>
              <a:gdLst>
                <a:gd name="T0" fmla="*/ 3 w 32"/>
                <a:gd name="T1" fmla="*/ 9 h 18"/>
                <a:gd name="T2" fmla="*/ 3 w 32"/>
                <a:gd name="T3" fmla="*/ 9 h 18"/>
                <a:gd name="T4" fmla="*/ 12 w 32"/>
                <a:gd name="T5" fmla="*/ 16 h 18"/>
                <a:gd name="T6" fmla="*/ 25 w 32"/>
                <a:gd name="T7" fmla="*/ 18 h 18"/>
                <a:gd name="T8" fmla="*/ 25 w 32"/>
                <a:gd name="T9" fmla="*/ 18 h 18"/>
                <a:gd name="T10" fmla="*/ 30 w 32"/>
                <a:gd name="T11" fmla="*/ 16 h 18"/>
                <a:gd name="T12" fmla="*/ 32 w 32"/>
                <a:gd name="T13" fmla="*/ 14 h 18"/>
                <a:gd name="T14" fmla="*/ 32 w 32"/>
                <a:gd name="T15" fmla="*/ 11 h 18"/>
                <a:gd name="T16" fmla="*/ 30 w 32"/>
                <a:gd name="T17" fmla="*/ 9 h 18"/>
                <a:gd name="T18" fmla="*/ 30 w 32"/>
                <a:gd name="T19" fmla="*/ 9 h 18"/>
                <a:gd name="T20" fmla="*/ 21 w 32"/>
                <a:gd name="T21" fmla="*/ 2 h 18"/>
                <a:gd name="T22" fmla="*/ 9 w 32"/>
                <a:gd name="T23" fmla="*/ 0 h 18"/>
                <a:gd name="T24" fmla="*/ 9 w 32"/>
                <a:gd name="T25" fmla="*/ 0 h 18"/>
                <a:gd name="T26" fmla="*/ 5 w 32"/>
                <a:gd name="T27" fmla="*/ 0 h 18"/>
                <a:gd name="T28" fmla="*/ 0 w 32"/>
                <a:gd name="T29" fmla="*/ 2 h 18"/>
                <a:gd name="T30" fmla="*/ 0 w 32"/>
                <a:gd name="T31" fmla="*/ 5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6"/>
                  </a:lnTo>
                  <a:lnTo>
                    <a:pt x="25" y="18"/>
                  </a:lnTo>
                  <a:lnTo>
                    <a:pt x="30" y="16"/>
                  </a:lnTo>
                  <a:lnTo>
                    <a:pt x="32" y="14"/>
                  </a:lnTo>
                  <a:lnTo>
                    <a:pt x="32" y="11"/>
                  </a:lnTo>
                  <a:lnTo>
                    <a:pt x="30" y="9"/>
                  </a:lnTo>
                  <a:lnTo>
                    <a:pt x="21" y="2"/>
                  </a:lnTo>
                  <a:lnTo>
                    <a:pt x="9" y="0"/>
                  </a:lnTo>
                  <a:lnTo>
                    <a:pt x="5"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1" name="Freeform 3338">
              <a:extLst>
                <a:ext uri="{FF2B5EF4-FFF2-40B4-BE49-F238E27FC236}">
                  <a16:creationId xmlns:a16="http://schemas.microsoft.com/office/drawing/2014/main" xmlns="" id="{28C7BEB1-5B48-9D42-BE04-F5F4AC3E2570}"/>
                </a:ext>
              </a:extLst>
            </p:cNvPr>
            <p:cNvSpPr>
              <a:spLocks/>
            </p:cNvSpPr>
            <p:nvPr/>
          </p:nvSpPr>
          <p:spPr bwMode="auto">
            <a:xfrm>
              <a:off x="3661" y="3003"/>
              <a:ext cx="32" cy="18"/>
            </a:xfrm>
            <a:custGeom>
              <a:avLst/>
              <a:gdLst>
                <a:gd name="T0" fmla="*/ 3 w 32"/>
                <a:gd name="T1" fmla="*/ 9 h 18"/>
                <a:gd name="T2" fmla="*/ 3 w 32"/>
                <a:gd name="T3" fmla="*/ 9 h 18"/>
                <a:gd name="T4" fmla="*/ 12 w 32"/>
                <a:gd name="T5" fmla="*/ 16 h 18"/>
                <a:gd name="T6" fmla="*/ 25 w 32"/>
                <a:gd name="T7" fmla="*/ 18 h 18"/>
                <a:gd name="T8" fmla="*/ 25 w 32"/>
                <a:gd name="T9" fmla="*/ 18 h 18"/>
                <a:gd name="T10" fmla="*/ 30 w 32"/>
                <a:gd name="T11" fmla="*/ 16 h 18"/>
                <a:gd name="T12" fmla="*/ 32 w 32"/>
                <a:gd name="T13" fmla="*/ 14 h 18"/>
                <a:gd name="T14" fmla="*/ 32 w 32"/>
                <a:gd name="T15" fmla="*/ 11 h 18"/>
                <a:gd name="T16" fmla="*/ 30 w 32"/>
                <a:gd name="T17" fmla="*/ 9 h 18"/>
                <a:gd name="T18" fmla="*/ 30 w 32"/>
                <a:gd name="T19" fmla="*/ 9 h 18"/>
                <a:gd name="T20" fmla="*/ 21 w 32"/>
                <a:gd name="T21" fmla="*/ 2 h 18"/>
                <a:gd name="T22" fmla="*/ 9 w 32"/>
                <a:gd name="T23" fmla="*/ 0 h 18"/>
                <a:gd name="T24" fmla="*/ 9 w 32"/>
                <a:gd name="T25" fmla="*/ 0 h 18"/>
                <a:gd name="T26" fmla="*/ 5 w 32"/>
                <a:gd name="T27" fmla="*/ 0 h 18"/>
                <a:gd name="T28" fmla="*/ 0 w 32"/>
                <a:gd name="T29" fmla="*/ 2 h 18"/>
                <a:gd name="T30" fmla="*/ 0 w 32"/>
                <a:gd name="T31" fmla="*/ 5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6"/>
                  </a:lnTo>
                  <a:lnTo>
                    <a:pt x="25" y="18"/>
                  </a:lnTo>
                  <a:lnTo>
                    <a:pt x="30" y="16"/>
                  </a:lnTo>
                  <a:lnTo>
                    <a:pt x="32" y="14"/>
                  </a:lnTo>
                  <a:lnTo>
                    <a:pt x="32" y="11"/>
                  </a:lnTo>
                  <a:lnTo>
                    <a:pt x="30" y="9"/>
                  </a:lnTo>
                  <a:lnTo>
                    <a:pt x="21" y="2"/>
                  </a:lnTo>
                  <a:lnTo>
                    <a:pt x="9" y="0"/>
                  </a:lnTo>
                  <a:lnTo>
                    <a:pt x="5"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2" name="Freeform 3339">
              <a:extLst>
                <a:ext uri="{FF2B5EF4-FFF2-40B4-BE49-F238E27FC236}">
                  <a16:creationId xmlns:a16="http://schemas.microsoft.com/office/drawing/2014/main" xmlns="" id="{A3658EA2-D343-C84D-B6EF-13252182111E}"/>
                </a:ext>
              </a:extLst>
            </p:cNvPr>
            <p:cNvSpPr>
              <a:spLocks/>
            </p:cNvSpPr>
            <p:nvPr/>
          </p:nvSpPr>
          <p:spPr bwMode="auto">
            <a:xfrm>
              <a:off x="3637" y="3003"/>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7 w 29"/>
                <a:gd name="T11" fmla="*/ 16 h 18"/>
                <a:gd name="T12" fmla="*/ 29 w 29"/>
                <a:gd name="T13" fmla="*/ 16 h 18"/>
                <a:gd name="T14" fmla="*/ 29 w 29"/>
                <a:gd name="T15" fmla="*/ 11 h 18"/>
                <a:gd name="T16" fmla="*/ 27 w 29"/>
                <a:gd name="T17" fmla="*/ 9 h 18"/>
                <a:gd name="T18" fmla="*/ 27 w 29"/>
                <a:gd name="T19" fmla="*/ 9 h 18"/>
                <a:gd name="T20" fmla="*/ 18 w 29"/>
                <a:gd name="T21" fmla="*/ 2 h 18"/>
                <a:gd name="T22" fmla="*/ 6 w 29"/>
                <a:gd name="T23" fmla="*/ 0 h 18"/>
                <a:gd name="T24" fmla="*/ 6 w 29"/>
                <a:gd name="T25" fmla="*/ 0 h 18"/>
                <a:gd name="T26" fmla="*/ 2 w 29"/>
                <a:gd name="T27" fmla="*/ 0 h 18"/>
                <a:gd name="T28" fmla="*/ 0 w 29"/>
                <a:gd name="T29" fmla="*/ 2 h 18"/>
                <a:gd name="T30" fmla="*/ 0 w 29"/>
                <a:gd name="T31" fmla="*/ 5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7" y="16"/>
                  </a:lnTo>
                  <a:lnTo>
                    <a:pt x="29" y="16"/>
                  </a:lnTo>
                  <a:lnTo>
                    <a:pt x="29" y="11"/>
                  </a:lnTo>
                  <a:lnTo>
                    <a:pt x="27" y="9"/>
                  </a:lnTo>
                  <a:lnTo>
                    <a:pt x="18" y="2"/>
                  </a:lnTo>
                  <a:lnTo>
                    <a:pt x="6"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3" name="Freeform 3340">
              <a:extLst>
                <a:ext uri="{FF2B5EF4-FFF2-40B4-BE49-F238E27FC236}">
                  <a16:creationId xmlns:a16="http://schemas.microsoft.com/office/drawing/2014/main" xmlns="" id="{F62D0AA3-08E9-6F4A-AA44-A223F6F3A250}"/>
                </a:ext>
              </a:extLst>
            </p:cNvPr>
            <p:cNvSpPr>
              <a:spLocks/>
            </p:cNvSpPr>
            <p:nvPr/>
          </p:nvSpPr>
          <p:spPr bwMode="auto">
            <a:xfrm>
              <a:off x="3637" y="3003"/>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7 w 29"/>
                <a:gd name="T11" fmla="*/ 16 h 18"/>
                <a:gd name="T12" fmla="*/ 29 w 29"/>
                <a:gd name="T13" fmla="*/ 16 h 18"/>
                <a:gd name="T14" fmla="*/ 29 w 29"/>
                <a:gd name="T15" fmla="*/ 11 h 18"/>
                <a:gd name="T16" fmla="*/ 27 w 29"/>
                <a:gd name="T17" fmla="*/ 9 h 18"/>
                <a:gd name="T18" fmla="*/ 27 w 29"/>
                <a:gd name="T19" fmla="*/ 9 h 18"/>
                <a:gd name="T20" fmla="*/ 18 w 29"/>
                <a:gd name="T21" fmla="*/ 2 h 18"/>
                <a:gd name="T22" fmla="*/ 6 w 29"/>
                <a:gd name="T23" fmla="*/ 0 h 18"/>
                <a:gd name="T24" fmla="*/ 6 w 29"/>
                <a:gd name="T25" fmla="*/ 0 h 18"/>
                <a:gd name="T26" fmla="*/ 2 w 29"/>
                <a:gd name="T27" fmla="*/ 0 h 18"/>
                <a:gd name="T28" fmla="*/ 0 w 29"/>
                <a:gd name="T29" fmla="*/ 2 h 18"/>
                <a:gd name="T30" fmla="*/ 0 w 29"/>
                <a:gd name="T31" fmla="*/ 5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7" y="16"/>
                  </a:lnTo>
                  <a:lnTo>
                    <a:pt x="29" y="16"/>
                  </a:lnTo>
                  <a:lnTo>
                    <a:pt x="29" y="11"/>
                  </a:lnTo>
                  <a:lnTo>
                    <a:pt x="27" y="9"/>
                  </a:lnTo>
                  <a:lnTo>
                    <a:pt x="18" y="2"/>
                  </a:lnTo>
                  <a:lnTo>
                    <a:pt x="6"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4" name="Freeform 3341">
              <a:extLst>
                <a:ext uri="{FF2B5EF4-FFF2-40B4-BE49-F238E27FC236}">
                  <a16:creationId xmlns:a16="http://schemas.microsoft.com/office/drawing/2014/main" xmlns="" id="{F6EF5B5E-6A11-C748-B81E-0D50C54A6A8E}"/>
                </a:ext>
              </a:extLst>
            </p:cNvPr>
            <p:cNvSpPr>
              <a:spLocks/>
            </p:cNvSpPr>
            <p:nvPr/>
          </p:nvSpPr>
          <p:spPr bwMode="auto">
            <a:xfrm>
              <a:off x="3612" y="3003"/>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8 h 18"/>
                <a:gd name="T12" fmla="*/ 27 w 27"/>
                <a:gd name="T13" fmla="*/ 16 h 18"/>
                <a:gd name="T14" fmla="*/ 27 w 27"/>
                <a:gd name="T15" fmla="*/ 11 h 18"/>
                <a:gd name="T16" fmla="*/ 27 w 27"/>
                <a:gd name="T17" fmla="*/ 9 h 18"/>
                <a:gd name="T18" fmla="*/ 27 w 27"/>
                <a:gd name="T19" fmla="*/ 9 h 18"/>
                <a:gd name="T20" fmla="*/ 18 w 27"/>
                <a:gd name="T21" fmla="*/ 2 h 18"/>
                <a:gd name="T22" fmla="*/ 7 w 27"/>
                <a:gd name="T23" fmla="*/ 0 h 18"/>
                <a:gd name="T24" fmla="*/ 7 w 27"/>
                <a:gd name="T25" fmla="*/ 0 h 18"/>
                <a:gd name="T26" fmla="*/ 2 w 27"/>
                <a:gd name="T27" fmla="*/ 0 h 18"/>
                <a:gd name="T28" fmla="*/ 0 w 27"/>
                <a:gd name="T29" fmla="*/ 2 h 18"/>
                <a:gd name="T30" fmla="*/ 0 w 27"/>
                <a:gd name="T31" fmla="*/ 5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8"/>
                  </a:lnTo>
                  <a:lnTo>
                    <a:pt x="27" y="16"/>
                  </a:lnTo>
                  <a:lnTo>
                    <a:pt x="27" y="11"/>
                  </a:lnTo>
                  <a:lnTo>
                    <a:pt x="27" y="9"/>
                  </a:lnTo>
                  <a:lnTo>
                    <a:pt x="18" y="2"/>
                  </a:lnTo>
                  <a:lnTo>
                    <a:pt x="7"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5" name="Freeform 3342">
              <a:extLst>
                <a:ext uri="{FF2B5EF4-FFF2-40B4-BE49-F238E27FC236}">
                  <a16:creationId xmlns:a16="http://schemas.microsoft.com/office/drawing/2014/main" xmlns="" id="{7E56EB61-ECCF-524D-BF5C-0B4C7CE4DCB1}"/>
                </a:ext>
              </a:extLst>
            </p:cNvPr>
            <p:cNvSpPr>
              <a:spLocks/>
            </p:cNvSpPr>
            <p:nvPr/>
          </p:nvSpPr>
          <p:spPr bwMode="auto">
            <a:xfrm>
              <a:off x="3612" y="3003"/>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8 h 18"/>
                <a:gd name="T12" fmla="*/ 27 w 27"/>
                <a:gd name="T13" fmla="*/ 16 h 18"/>
                <a:gd name="T14" fmla="*/ 27 w 27"/>
                <a:gd name="T15" fmla="*/ 11 h 18"/>
                <a:gd name="T16" fmla="*/ 27 w 27"/>
                <a:gd name="T17" fmla="*/ 9 h 18"/>
                <a:gd name="T18" fmla="*/ 27 w 27"/>
                <a:gd name="T19" fmla="*/ 9 h 18"/>
                <a:gd name="T20" fmla="*/ 18 w 27"/>
                <a:gd name="T21" fmla="*/ 2 h 18"/>
                <a:gd name="T22" fmla="*/ 7 w 27"/>
                <a:gd name="T23" fmla="*/ 0 h 18"/>
                <a:gd name="T24" fmla="*/ 7 w 27"/>
                <a:gd name="T25" fmla="*/ 0 h 18"/>
                <a:gd name="T26" fmla="*/ 2 w 27"/>
                <a:gd name="T27" fmla="*/ 0 h 18"/>
                <a:gd name="T28" fmla="*/ 0 w 27"/>
                <a:gd name="T29" fmla="*/ 2 h 18"/>
                <a:gd name="T30" fmla="*/ 0 w 27"/>
                <a:gd name="T31" fmla="*/ 5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8"/>
                  </a:lnTo>
                  <a:lnTo>
                    <a:pt x="27" y="16"/>
                  </a:lnTo>
                  <a:lnTo>
                    <a:pt x="27" y="11"/>
                  </a:lnTo>
                  <a:lnTo>
                    <a:pt x="27" y="9"/>
                  </a:lnTo>
                  <a:lnTo>
                    <a:pt x="18" y="2"/>
                  </a:lnTo>
                  <a:lnTo>
                    <a:pt x="7"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6" name="Freeform 3343">
              <a:extLst>
                <a:ext uri="{FF2B5EF4-FFF2-40B4-BE49-F238E27FC236}">
                  <a16:creationId xmlns:a16="http://schemas.microsoft.com/office/drawing/2014/main" xmlns="" id="{1CC8318E-BAE1-D94A-B86C-26C51CA3713C}"/>
                </a:ext>
              </a:extLst>
            </p:cNvPr>
            <p:cNvSpPr>
              <a:spLocks/>
            </p:cNvSpPr>
            <p:nvPr/>
          </p:nvSpPr>
          <p:spPr bwMode="auto">
            <a:xfrm>
              <a:off x="3587" y="3003"/>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8 h 18"/>
                <a:gd name="T12" fmla="*/ 27 w 27"/>
                <a:gd name="T13" fmla="*/ 16 h 18"/>
                <a:gd name="T14" fmla="*/ 27 w 27"/>
                <a:gd name="T15" fmla="*/ 14 h 18"/>
                <a:gd name="T16" fmla="*/ 27 w 27"/>
                <a:gd name="T17" fmla="*/ 9 h 18"/>
                <a:gd name="T18" fmla="*/ 27 w 27"/>
                <a:gd name="T19" fmla="*/ 9 h 18"/>
                <a:gd name="T20" fmla="*/ 18 w 27"/>
                <a:gd name="T21" fmla="*/ 2 h 18"/>
                <a:gd name="T22" fmla="*/ 7 w 27"/>
                <a:gd name="T23" fmla="*/ 0 h 18"/>
                <a:gd name="T24" fmla="*/ 7 w 27"/>
                <a:gd name="T25" fmla="*/ 0 h 18"/>
                <a:gd name="T26" fmla="*/ 2 w 27"/>
                <a:gd name="T27" fmla="*/ 0 h 18"/>
                <a:gd name="T28" fmla="*/ 0 w 27"/>
                <a:gd name="T29" fmla="*/ 2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8"/>
                  </a:lnTo>
                  <a:lnTo>
                    <a:pt x="27" y="16"/>
                  </a:lnTo>
                  <a:lnTo>
                    <a:pt x="27" y="14"/>
                  </a:lnTo>
                  <a:lnTo>
                    <a:pt x="27" y="9"/>
                  </a:lnTo>
                  <a:lnTo>
                    <a:pt x="18" y="2"/>
                  </a:lnTo>
                  <a:lnTo>
                    <a:pt x="7"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7" name="Freeform 3344">
              <a:extLst>
                <a:ext uri="{FF2B5EF4-FFF2-40B4-BE49-F238E27FC236}">
                  <a16:creationId xmlns:a16="http://schemas.microsoft.com/office/drawing/2014/main" xmlns="" id="{A1E2B221-3D44-E44E-BE55-5FF2CF63E895}"/>
                </a:ext>
              </a:extLst>
            </p:cNvPr>
            <p:cNvSpPr>
              <a:spLocks/>
            </p:cNvSpPr>
            <p:nvPr/>
          </p:nvSpPr>
          <p:spPr bwMode="auto">
            <a:xfrm>
              <a:off x="3587" y="3003"/>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8 h 18"/>
                <a:gd name="T12" fmla="*/ 27 w 27"/>
                <a:gd name="T13" fmla="*/ 16 h 18"/>
                <a:gd name="T14" fmla="*/ 27 w 27"/>
                <a:gd name="T15" fmla="*/ 14 h 18"/>
                <a:gd name="T16" fmla="*/ 27 w 27"/>
                <a:gd name="T17" fmla="*/ 9 h 18"/>
                <a:gd name="T18" fmla="*/ 27 w 27"/>
                <a:gd name="T19" fmla="*/ 9 h 18"/>
                <a:gd name="T20" fmla="*/ 18 w 27"/>
                <a:gd name="T21" fmla="*/ 2 h 18"/>
                <a:gd name="T22" fmla="*/ 7 w 27"/>
                <a:gd name="T23" fmla="*/ 0 h 18"/>
                <a:gd name="T24" fmla="*/ 7 w 27"/>
                <a:gd name="T25" fmla="*/ 0 h 18"/>
                <a:gd name="T26" fmla="*/ 2 w 27"/>
                <a:gd name="T27" fmla="*/ 0 h 18"/>
                <a:gd name="T28" fmla="*/ 0 w 27"/>
                <a:gd name="T29" fmla="*/ 2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8"/>
                  </a:lnTo>
                  <a:lnTo>
                    <a:pt x="27" y="16"/>
                  </a:lnTo>
                  <a:lnTo>
                    <a:pt x="27" y="14"/>
                  </a:lnTo>
                  <a:lnTo>
                    <a:pt x="27" y="9"/>
                  </a:lnTo>
                  <a:lnTo>
                    <a:pt x="18" y="2"/>
                  </a:lnTo>
                  <a:lnTo>
                    <a:pt x="7"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8" name="Freeform 3345">
              <a:extLst>
                <a:ext uri="{FF2B5EF4-FFF2-40B4-BE49-F238E27FC236}">
                  <a16:creationId xmlns:a16="http://schemas.microsoft.com/office/drawing/2014/main" xmlns="" id="{F71B2905-BF87-DF44-82CA-974452A90AAE}"/>
                </a:ext>
              </a:extLst>
            </p:cNvPr>
            <p:cNvSpPr>
              <a:spLocks/>
            </p:cNvSpPr>
            <p:nvPr/>
          </p:nvSpPr>
          <p:spPr bwMode="auto">
            <a:xfrm>
              <a:off x="3564" y="3003"/>
              <a:ext cx="25" cy="18"/>
            </a:xfrm>
            <a:custGeom>
              <a:avLst/>
              <a:gdLst>
                <a:gd name="T0" fmla="*/ 0 w 25"/>
                <a:gd name="T1" fmla="*/ 9 h 18"/>
                <a:gd name="T2" fmla="*/ 0 w 25"/>
                <a:gd name="T3" fmla="*/ 9 h 18"/>
                <a:gd name="T4" fmla="*/ 10 w 25"/>
                <a:gd name="T5" fmla="*/ 16 h 18"/>
                <a:gd name="T6" fmla="*/ 19 w 25"/>
                <a:gd name="T7" fmla="*/ 18 h 18"/>
                <a:gd name="T8" fmla="*/ 19 w 25"/>
                <a:gd name="T9" fmla="*/ 18 h 18"/>
                <a:gd name="T10" fmla="*/ 23 w 25"/>
                <a:gd name="T11" fmla="*/ 18 h 18"/>
                <a:gd name="T12" fmla="*/ 25 w 25"/>
                <a:gd name="T13" fmla="*/ 16 h 18"/>
                <a:gd name="T14" fmla="*/ 25 w 25"/>
                <a:gd name="T15" fmla="*/ 14 h 18"/>
                <a:gd name="T16" fmla="*/ 25 w 25"/>
                <a:gd name="T17" fmla="*/ 9 h 18"/>
                <a:gd name="T18" fmla="*/ 25 w 25"/>
                <a:gd name="T19" fmla="*/ 9 h 18"/>
                <a:gd name="T20" fmla="*/ 16 w 25"/>
                <a:gd name="T21" fmla="*/ 2 h 18"/>
                <a:gd name="T22" fmla="*/ 7 w 25"/>
                <a:gd name="T23" fmla="*/ 0 h 18"/>
                <a:gd name="T24" fmla="*/ 7 w 25"/>
                <a:gd name="T25" fmla="*/ 0 h 18"/>
                <a:gd name="T26" fmla="*/ 3 w 25"/>
                <a:gd name="T27" fmla="*/ 2 h 18"/>
                <a:gd name="T28" fmla="*/ 0 w 25"/>
                <a:gd name="T29" fmla="*/ 2 h 18"/>
                <a:gd name="T30" fmla="*/ 0 w 25"/>
                <a:gd name="T31" fmla="*/ 7 h 18"/>
                <a:gd name="T32" fmla="*/ 0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0" y="9"/>
                  </a:moveTo>
                  <a:lnTo>
                    <a:pt x="0" y="9"/>
                  </a:lnTo>
                  <a:lnTo>
                    <a:pt x="10" y="16"/>
                  </a:lnTo>
                  <a:lnTo>
                    <a:pt x="19" y="18"/>
                  </a:lnTo>
                  <a:lnTo>
                    <a:pt x="23" y="18"/>
                  </a:lnTo>
                  <a:lnTo>
                    <a:pt x="25" y="16"/>
                  </a:lnTo>
                  <a:lnTo>
                    <a:pt x="25" y="14"/>
                  </a:lnTo>
                  <a:lnTo>
                    <a:pt x="25" y="9"/>
                  </a:lnTo>
                  <a:lnTo>
                    <a:pt x="16" y="2"/>
                  </a:lnTo>
                  <a:lnTo>
                    <a:pt x="7" y="0"/>
                  </a:lnTo>
                  <a:lnTo>
                    <a:pt x="3" y="2"/>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29" name="Freeform 3346">
              <a:extLst>
                <a:ext uri="{FF2B5EF4-FFF2-40B4-BE49-F238E27FC236}">
                  <a16:creationId xmlns:a16="http://schemas.microsoft.com/office/drawing/2014/main" xmlns="" id="{E7AE9471-BF8A-804F-AD36-1A1B04483FD1}"/>
                </a:ext>
              </a:extLst>
            </p:cNvPr>
            <p:cNvSpPr>
              <a:spLocks/>
            </p:cNvSpPr>
            <p:nvPr/>
          </p:nvSpPr>
          <p:spPr bwMode="auto">
            <a:xfrm>
              <a:off x="3564" y="3003"/>
              <a:ext cx="25" cy="18"/>
            </a:xfrm>
            <a:custGeom>
              <a:avLst/>
              <a:gdLst>
                <a:gd name="T0" fmla="*/ 0 w 25"/>
                <a:gd name="T1" fmla="*/ 9 h 18"/>
                <a:gd name="T2" fmla="*/ 0 w 25"/>
                <a:gd name="T3" fmla="*/ 9 h 18"/>
                <a:gd name="T4" fmla="*/ 10 w 25"/>
                <a:gd name="T5" fmla="*/ 16 h 18"/>
                <a:gd name="T6" fmla="*/ 19 w 25"/>
                <a:gd name="T7" fmla="*/ 18 h 18"/>
                <a:gd name="T8" fmla="*/ 19 w 25"/>
                <a:gd name="T9" fmla="*/ 18 h 18"/>
                <a:gd name="T10" fmla="*/ 23 w 25"/>
                <a:gd name="T11" fmla="*/ 18 h 18"/>
                <a:gd name="T12" fmla="*/ 25 w 25"/>
                <a:gd name="T13" fmla="*/ 16 h 18"/>
                <a:gd name="T14" fmla="*/ 25 w 25"/>
                <a:gd name="T15" fmla="*/ 14 h 18"/>
                <a:gd name="T16" fmla="*/ 25 w 25"/>
                <a:gd name="T17" fmla="*/ 9 h 18"/>
                <a:gd name="T18" fmla="*/ 25 w 25"/>
                <a:gd name="T19" fmla="*/ 9 h 18"/>
                <a:gd name="T20" fmla="*/ 16 w 25"/>
                <a:gd name="T21" fmla="*/ 2 h 18"/>
                <a:gd name="T22" fmla="*/ 7 w 25"/>
                <a:gd name="T23" fmla="*/ 0 h 18"/>
                <a:gd name="T24" fmla="*/ 7 w 25"/>
                <a:gd name="T25" fmla="*/ 0 h 18"/>
                <a:gd name="T26" fmla="*/ 3 w 25"/>
                <a:gd name="T27" fmla="*/ 2 h 18"/>
                <a:gd name="T28" fmla="*/ 0 w 25"/>
                <a:gd name="T29" fmla="*/ 2 h 18"/>
                <a:gd name="T30" fmla="*/ 0 w 25"/>
                <a:gd name="T31" fmla="*/ 7 h 18"/>
                <a:gd name="T32" fmla="*/ 0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0" y="9"/>
                  </a:moveTo>
                  <a:lnTo>
                    <a:pt x="0" y="9"/>
                  </a:lnTo>
                  <a:lnTo>
                    <a:pt x="10" y="16"/>
                  </a:lnTo>
                  <a:lnTo>
                    <a:pt x="19" y="18"/>
                  </a:lnTo>
                  <a:lnTo>
                    <a:pt x="23" y="18"/>
                  </a:lnTo>
                  <a:lnTo>
                    <a:pt x="25" y="16"/>
                  </a:lnTo>
                  <a:lnTo>
                    <a:pt x="25" y="14"/>
                  </a:lnTo>
                  <a:lnTo>
                    <a:pt x="25" y="9"/>
                  </a:lnTo>
                  <a:lnTo>
                    <a:pt x="16" y="2"/>
                  </a:lnTo>
                  <a:lnTo>
                    <a:pt x="7" y="0"/>
                  </a:lnTo>
                  <a:lnTo>
                    <a:pt x="3" y="2"/>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0" name="Freeform 3347">
              <a:extLst>
                <a:ext uri="{FF2B5EF4-FFF2-40B4-BE49-F238E27FC236}">
                  <a16:creationId xmlns:a16="http://schemas.microsoft.com/office/drawing/2014/main" xmlns="" id="{A5D48EB6-B99C-9F42-9184-6EA866C7CD74}"/>
                </a:ext>
              </a:extLst>
            </p:cNvPr>
            <p:cNvSpPr>
              <a:spLocks/>
            </p:cNvSpPr>
            <p:nvPr/>
          </p:nvSpPr>
          <p:spPr bwMode="auto">
            <a:xfrm>
              <a:off x="3542" y="3003"/>
              <a:ext cx="25" cy="18"/>
            </a:xfrm>
            <a:custGeom>
              <a:avLst/>
              <a:gdLst>
                <a:gd name="T0" fmla="*/ 0 w 25"/>
                <a:gd name="T1" fmla="*/ 9 h 18"/>
                <a:gd name="T2" fmla="*/ 0 w 25"/>
                <a:gd name="T3" fmla="*/ 9 h 18"/>
                <a:gd name="T4" fmla="*/ 9 w 25"/>
                <a:gd name="T5" fmla="*/ 16 h 18"/>
                <a:gd name="T6" fmla="*/ 18 w 25"/>
                <a:gd name="T7" fmla="*/ 18 h 18"/>
                <a:gd name="T8" fmla="*/ 18 w 25"/>
                <a:gd name="T9" fmla="*/ 18 h 18"/>
                <a:gd name="T10" fmla="*/ 22 w 25"/>
                <a:gd name="T11" fmla="*/ 18 h 18"/>
                <a:gd name="T12" fmla="*/ 25 w 25"/>
                <a:gd name="T13" fmla="*/ 16 h 18"/>
                <a:gd name="T14" fmla="*/ 25 w 25"/>
                <a:gd name="T15" fmla="*/ 14 h 18"/>
                <a:gd name="T16" fmla="*/ 22 w 25"/>
                <a:gd name="T17" fmla="*/ 9 h 18"/>
                <a:gd name="T18" fmla="*/ 22 w 25"/>
                <a:gd name="T19" fmla="*/ 9 h 18"/>
                <a:gd name="T20" fmla="*/ 16 w 25"/>
                <a:gd name="T21" fmla="*/ 2 h 18"/>
                <a:gd name="T22" fmla="*/ 4 w 25"/>
                <a:gd name="T23" fmla="*/ 0 h 18"/>
                <a:gd name="T24" fmla="*/ 4 w 25"/>
                <a:gd name="T25" fmla="*/ 0 h 18"/>
                <a:gd name="T26" fmla="*/ 2 w 25"/>
                <a:gd name="T27" fmla="*/ 2 h 18"/>
                <a:gd name="T28" fmla="*/ 0 w 25"/>
                <a:gd name="T29" fmla="*/ 2 h 18"/>
                <a:gd name="T30" fmla="*/ 0 w 25"/>
                <a:gd name="T31" fmla="*/ 7 h 18"/>
                <a:gd name="T32" fmla="*/ 0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0" y="9"/>
                  </a:moveTo>
                  <a:lnTo>
                    <a:pt x="0" y="9"/>
                  </a:lnTo>
                  <a:lnTo>
                    <a:pt x="9" y="16"/>
                  </a:lnTo>
                  <a:lnTo>
                    <a:pt x="18" y="18"/>
                  </a:lnTo>
                  <a:lnTo>
                    <a:pt x="22" y="18"/>
                  </a:lnTo>
                  <a:lnTo>
                    <a:pt x="25" y="16"/>
                  </a:lnTo>
                  <a:lnTo>
                    <a:pt x="25" y="14"/>
                  </a:lnTo>
                  <a:lnTo>
                    <a:pt x="22" y="9"/>
                  </a:lnTo>
                  <a:lnTo>
                    <a:pt x="16" y="2"/>
                  </a:lnTo>
                  <a:lnTo>
                    <a:pt x="4" y="0"/>
                  </a:lnTo>
                  <a:lnTo>
                    <a:pt x="2" y="2"/>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1" name="Freeform 3348">
              <a:extLst>
                <a:ext uri="{FF2B5EF4-FFF2-40B4-BE49-F238E27FC236}">
                  <a16:creationId xmlns:a16="http://schemas.microsoft.com/office/drawing/2014/main" xmlns="" id="{2E718BAE-8660-6243-A085-3423F2A8D8BE}"/>
                </a:ext>
              </a:extLst>
            </p:cNvPr>
            <p:cNvSpPr>
              <a:spLocks/>
            </p:cNvSpPr>
            <p:nvPr/>
          </p:nvSpPr>
          <p:spPr bwMode="auto">
            <a:xfrm>
              <a:off x="3542" y="3003"/>
              <a:ext cx="25" cy="18"/>
            </a:xfrm>
            <a:custGeom>
              <a:avLst/>
              <a:gdLst>
                <a:gd name="T0" fmla="*/ 0 w 25"/>
                <a:gd name="T1" fmla="*/ 9 h 18"/>
                <a:gd name="T2" fmla="*/ 0 w 25"/>
                <a:gd name="T3" fmla="*/ 9 h 18"/>
                <a:gd name="T4" fmla="*/ 9 w 25"/>
                <a:gd name="T5" fmla="*/ 16 h 18"/>
                <a:gd name="T6" fmla="*/ 18 w 25"/>
                <a:gd name="T7" fmla="*/ 18 h 18"/>
                <a:gd name="T8" fmla="*/ 18 w 25"/>
                <a:gd name="T9" fmla="*/ 18 h 18"/>
                <a:gd name="T10" fmla="*/ 22 w 25"/>
                <a:gd name="T11" fmla="*/ 18 h 18"/>
                <a:gd name="T12" fmla="*/ 25 w 25"/>
                <a:gd name="T13" fmla="*/ 16 h 18"/>
                <a:gd name="T14" fmla="*/ 25 w 25"/>
                <a:gd name="T15" fmla="*/ 14 h 18"/>
                <a:gd name="T16" fmla="*/ 22 w 25"/>
                <a:gd name="T17" fmla="*/ 9 h 18"/>
                <a:gd name="T18" fmla="*/ 22 w 25"/>
                <a:gd name="T19" fmla="*/ 9 h 18"/>
                <a:gd name="T20" fmla="*/ 16 w 25"/>
                <a:gd name="T21" fmla="*/ 2 h 18"/>
                <a:gd name="T22" fmla="*/ 4 w 25"/>
                <a:gd name="T23" fmla="*/ 0 h 18"/>
                <a:gd name="T24" fmla="*/ 4 w 25"/>
                <a:gd name="T25" fmla="*/ 0 h 18"/>
                <a:gd name="T26" fmla="*/ 2 w 25"/>
                <a:gd name="T27" fmla="*/ 2 h 18"/>
                <a:gd name="T28" fmla="*/ 0 w 25"/>
                <a:gd name="T29" fmla="*/ 2 h 18"/>
                <a:gd name="T30" fmla="*/ 0 w 25"/>
                <a:gd name="T31" fmla="*/ 7 h 18"/>
                <a:gd name="T32" fmla="*/ 0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0" y="9"/>
                  </a:moveTo>
                  <a:lnTo>
                    <a:pt x="0" y="9"/>
                  </a:lnTo>
                  <a:lnTo>
                    <a:pt x="9" y="16"/>
                  </a:lnTo>
                  <a:lnTo>
                    <a:pt x="18" y="18"/>
                  </a:lnTo>
                  <a:lnTo>
                    <a:pt x="22" y="18"/>
                  </a:lnTo>
                  <a:lnTo>
                    <a:pt x="25" y="16"/>
                  </a:lnTo>
                  <a:lnTo>
                    <a:pt x="25" y="14"/>
                  </a:lnTo>
                  <a:lnTo>
                    <a:pt x="22" y="9"/>
                  </a:lnTo>
                  <a:lnTo>
                    <a:pt x="16" y="2"/>
                  </a:lnTo>
                  <a:lnTo>
                    <a:pt x="4" y="0"/>
                  </a:lnTo>
                  <a:lnTo>
                    <a:pt x="2" y="2"/>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2" name="Freeform 3349">
              <a:extLst>
                <a:ext uri="{FF2B5EF4-FFF2-40B4-BE49-F238E27FC236}">
                  <a16:creationId xmlns:a16="http://schemas.microsoft.com/office/drawing/2014/main" xmlns="" id="{7A90F7D1-B812-9743-B1C0-0CC7FF9B5412}"/>
                </a:ext>
              </a:extLst>
            </p:cNvPr>
            <p:cNvSpPr>
              <a:spLocks/>
            </p:cNvSpPr>
            <p:nvPr/>
          </p:nvSpPr>
          <p:spPr bwMode="auto">
            <a:xfrm>
              <a:off x="3519" y="3003"/>
              <a:ext cx="25" cy="18"/>
            </a:xfrm>
            <a:custGeom>
              <a:avLst/>
              <a:gdLst>
                <a:gd name="T0" fmla="*/ 0 w 25"/>
                <a:gd name="T1" fmla="*/ 9 h 18"/>
                <a:gd name="T2" fmla="*/ 0 w 25"/>
                <a:gd name="T3" fmla="*/ 9 h 18"/>
                <a:gd name="T4" fmla="*/ 9 w 25"/>
                <a:gd name="T5" fmla="*/ 16 h 18"/>
                <a:gd name="T6" fmla="*/ 18 w 25"/>
                <a:gd name="T7" fmla="*/ 18 h 18"/>
                <a:gd name="T8" fmla="*/ 18 w 25"/>
                <a:gd name="T9" fmla="*/ 18 h 18"/>
                <a:gd name="T10" fmla="*/ 23 w 25"/>
                <a:gd name="T11" fmla="*/ 18 h 18"/>
                <a:gd name="T12" fmla="*/ 25 w 25"/>
                <a:gd name="T13" fmla="*/ 16 h 18"/>
                <a:gd name="T14" fmla="*/ 25 w 25"/>
                <a:gd name="T15" fmla="*/ 14 h 18"/>
                <a:gd name="T16" fmla="*/ 23 w 25"/>
                <a:gd name="T17" fmla="*/ 9 h 18"/>
                <a:gd name="T18" fmla="*/ 23 w 25"/>
                <a:gd name="T19" fmla="*/ 9 h 18"/>
                <a:gd name="T20" fmla="*/ 16 w 25"/>
                <a:gd name="T21" fmla="*/ 5 h 18"/>
                <a:gd name="T22" fmla="*/ 7 w 25"/>
                <a:gd name="T23" fmla="*/ 0 h 18"/>
                <a:gd name="T24" fmla="*/ 7 w 25"/>
                <a:gd name="T25" fmla="*/ 0 h 18"/>
                <a:gd name="T26" fmla="*/ 3 w 25"/>
                <a:gd name="T27" fmla="*/ 2 h 18"/>
                <a:gd name="T28" fmla="*/ 0 w 25"/>
                <a:gd name="T29" fmla="*/ 5 h 18"/>
                <a:gd name="T30" fmla="*/ 0 w 25"/>
                <a:gd name="T31" fmla="*/ 7 h 18"/>
                <a:gd name="T32" fmla="*/ 0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0" y="9"/>
                  </a:moveTo>
                  <a:lnTo>
                    <a:pt x="0" y="9"/>
                  </a:lnTo>
                  <a:lnTo>
                    <a:pt x="9" y="16"/>
                  </a:lnTo>
                  <a:lnTo>
                    <a:pt x="18" y="18"/>
                  </a:lnTo>
                  <a:lnTo>
                    <a:pt x="23" y="18"/>
                  </a:lnTo>
                  <a:lnTo>
                    <a:pt x="25" y="16"/>
                  </a:lnTo>
                  <a:lnTo>
                    <a:pt x="25" y="14"/>
                  </a:lnTo>
                  <a:lnTo>
                    <a:pt x="23" y="9"/>
                  </a:lnTo>
                  <a:lnTo>
                    <a:pt x="16" y="5"/>
                  </a:lnTo>
                  <a:lnTo>
                    <a:pt x="7" y="0"/>
                  </a:lnTo>
                  <a:lnTo>
                    <a:pt x="3" y="2"/>
                  </a:lnTo>
                  <a:lnTo>
                    <a:pt x="0" y="5"/>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3" name="Freeform 3350">
              <a:extLst>
                <a:ext uri="{FF2B5EF4-FFF2-40B4-BE49-F238E27FC236}">
                  <a16:creationId xmlns:a16="http://schemas.microsoft.com/office/drawing/2014/main" xmlns="" id="{81E73514-DA3F-8E4B-9193-C3580B8EE905}"/>
                </a:ext>
              </a:extLst>
            </p:cNvPr>
            <p:cNvSpPr>
              <a:spLocks/>
            </p:cNvSpPr>
            <p:nvPr/>
          </p:nvSpPr>
          <p:spPr bwMode="auto">
            <a:xfrm>
              <a:off x="3519" y="3003"/>
              <a:ext cx="25" cy="18"/>
            </a:xfrm>
            <a:custGeom>
              <a:avLst/>
              <a:gdLst>
                <a:gd name="T0" fmla="*/ 0 w 25"/>
                <a:gd name="T1" fmla="*/ 9 h 18"/>
                <a:gd name="T2" fmla="*/ 0 w 25"/>
                <a:gd name="T3" fmla="*/ 9 h 18"/>
                <a:gd name="T4" fmla="*/ 9 w 25"/>
                <a:gd name="T5" fmla="*/ 16 h 18"/>
                <a:gd name="T6" fmla="*/ 18 w 25"/>
                <a:gd name="T7" fmla="*/ 18 h 18"/>
                <a:gd name="T8" fmla="*/ 18 w 25"/>
                <a:gd name="T9" fmla="*/ 18 h 18"/>
                <a:gd name="T10" fmla="*/ 23 w 25"/>
                <a:gd name="T11" fmla="*/ 18 h 18"/>
                <a:gd name="T12" fmla="*/ 25 w 25"/>
                <a:gd name="T13" fmla="*/ 16 h 18"/>
                <a:gd name="T14" fmla="*/ 25 w 25"/>
                <a:gd name="T15" fmla="*/ 14 h 18"/>
                <a:gd name="T16" fmla="*/ 23 w 25"/>
                <a:gd name="T17" fmla="*/ 9 h 18"/>
                <a:gd name="T18" fmla="*/ 23 w 25"/>
                <a:gd name="T19" fmla="*/ 9 h 18"/>
                <a:gd name="T20" fmla="*/ 16 w 25"/>
                <a:gd name="T21" fmla="*/ 5 h 18"/>
                <a:gd name="T22" fmla="*/ 7 w 25"/>
                <a:gd name="T23" fmla="*/ 0 h 18"/>
                <a:gd name="T24" fmla="*/ 7 w 25"/>
                <a:gd name="T25" fmla="*/ 0 h 18"/>
                <a:gd name="T26" fmla="*/ 3 w 25"/>
                <a:gd name="T27" fmla="*/ 2 h 18"/>
                <a:gd name="T28" fmla="*/ 0 w 25"/>
                <a:gd name="T29" fmla="*/ 5 h 18"/>
                <a:gd name="T30" fmla="*/ 0 w 25"/>
                <a:gd name="T31" fmla="*/ 7 h 18"/>
                <a:gd name="T32" fmla="*/ 0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0" y="9"/>
                  </a:moveTo>
                  <a:lnTo>
                    <a:pt x="0" y="9"/>
                  </a:lnTo>
                  <a:lnTo>
                    <a:pt x="9" y="16"/>
                  </a:lnTo>
                  <a:lnTo>
                    <a:pt x="18" y="18"/>
                  </a:lnTo>
                  <a:lnTo>
                    <a:pt x="23" y="18"/>
                  </a:lnTo>
                  <a:lnTo>
                    <a:pt x="25" y="16"/>
                  </a:lnTo>
                  <a:lnTo>
                    <a:pt x="25" y="14"/>
                  </a:lnTo>
                  <a:lnTo>
                    <a:pt x="23" y="9"/>
                  </a:lnTo>
                  <a:lnTo>
                    <a:pt x="16" y="5"/>
                  </a:lnTo>
                  <a:lnTo>
                    <a:pt x="7" y="0"/>
                  </a:lnTo>
                  <a:lnTo>
                    <a:pt x="3" y="2"/>
                  </a:lnTo>
                  <a:lnTo>
                    <a:pt x="0" y="5"/>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4" name="Freeform 3351">
              <a:extLst>
                <a:ext uri="{FF2B5EF4-FFF2-40B4-BE49-F238E27FC236}">
                  <a16:creationId xmlns:a16="http://schemas.microsoft.com/office/drawing/2014/main" xmlns="" id="{DDEDD370-062D-CF41-9388-79EF64B0FB9F}"/>
                </a:ext>
              </a:extLst>
            </p:cNvPr>
            <p:cNvSpPr>
              <a:spLocks/>
            </p:cNvSpPr>
            <p:nvPr/>
          </p:nvSpPr>
          <p:spPr bwMode="auto">
            <a:xfrm>
              <a:off x="3497" y="3005"/>
              <a:ext cx="25" cy="18"/>
            </a:xfrm>
            <a:custGeom>
              <a:avLst/>
              <a:gdLst>
                <a:gd name="T0" fmla="*/ 2 w 25"/>
                <a:gd name="T1" fmla="*/ 9 h 18"/>
                <a:gd name="T2" fmla="*/ 2 w 25"/>
                <a:gd name="T3" fmla="*/ 9 h 18"/>
                <a:gd name="T4" fmla="*/ 9 w 25"/>
                <a:gd name="T5" fmla="*/ 14 h 18"/>
                <a:gd name="T6" fmla="*/ 18 w 25"/>
                <a:gd name="T7" fmla="*/ 18 h 18"/>
                <a:gd name="T8" fmla="*/ 18 w 25"/>
                <a:gd name="T9" fmla="*/ 18 h 18"/>
                <a:gd name="T10" fmla="*/ 22 w 25"/>
                <a:gd name="T11" fmla="*/ 16 h 18"/>
                <a:gd name="T12" fmla="*/ 25 w 25"/>
                <a:gd name="T13" fmla="*/ 14 h 18"/>
                <a:gd name="T14" fmla="*/ 25 w 25"/>
                <a:gd name="T15" fmla="*/ 12 h 18"/>
                <a:gd name="T16" fmla="*/ 22 w 25"/>
                <a:gd name="T17" fmla="*/ 7 h 18"/>
                <a:gd name="T18" fmla="*/ 22 w 25"/>
                <a:gd name="T19" fmla="*/ 7 h 18"/>
                <a:gd name="T20" fmla="*/ 16 w 25"/>
                <a:gd name="T21" fmla="*/ 3 h 18"/>
                <a:gd name="T22" fmla="*/ 7 w 25"/>
                <a:gd name="T23" fmla="*/ 0 h 18"/>
                <a:gd name="T24" fmla="*/ 7 w 25"/>
                <a:gd name="T25" fmla="*/ 0 h 18"/>
                <a:gd name="T26" fmla="*/ 2 w 25"/>
                <a:gd name="T27" fmla="*/ 0 h 18"/>
                <a:gd name="T28" fmla="*/ 2 w 25"/>
                <a:gd name="T29" fmla="*/ 3 h 18"/>
                <a:gd name="T30" fmla="*/ 0 w 25"/>
                <a:gd name="T31" fmla="*/ 5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4"/>
                  </a:lnTo>
                  <a:lnTo>
                    <a:pt x="18" y="18"/>
                  </a:lnTo>
                  <a:lnTo>
                    <a:pt x="22" y="16"/>
                  </a:lnTo>
                  <a:lnTo>
                    <a:pt x="25" y="14"/>
                  </a:lnTo>
                  <a:lnTo>
                    <a:pt x="25" y="12"/>
                  </a:lnTo>
                  <a:lnTo>
                    <a:pt x="22" y="7"/>
                  </a:lnTo>
                  <a:lnTo>
                    <a:pt x="16" y="3"/>
                  </a:lnTo>
                  <a:lnTo>
                    <a:pt x="7" y="0"/>
                  </a:lnTo>
                  <a:lnTo>
                    <a:pt x="2"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5" name="Freeform 3352">
              <a:extLst>
                <a:ext uri="{FF2B5EF4-FFF2-40B4-BE49-F238E27FC236}">
                  <a16:creationId xmlns:a16="http://schemas.microsoft.com/office/drawing/2014/main" xmlns="" id="{1E66CFBE-E3CC-8946-B191-65849BFE990C}"/>
                </a:ext>
              </a:extLst>
            </p:cNvPr>
            <p:cNvSpPr>
              <a:spLocks/>
            </p:cNvSpPr>
            <p:nvPr/>
          </p:nvSpPr>
          <p:spPr bwMode="auto">
            <a:xfrm>
              <a:off x="3497" y="3005"/>
              <a:ext cx="25" cy="18"/>
            </a:xfrm>
            <a:custGeom>
              <a:avLst/>
              <a:gdLst>
                <a:gd name="T0" fmla="*/ 2 w 25"/>
                <a:gd name="T1" fmla="*/ 9 h 18"/>
                <a:gd name="T2" fmla="*/ 2 w 25"/>
                <a:gd name="T3" fmla="*/ 9 h 18"/>
                <a:gd name="T4" fmla="*/ 9 w 25"/>
                <a:gd name="T5" fmla="*/ 14 h 18"/>
                <a:gd name="T6" fmla="*/ 18 w 25"/>
                <a:gd name="T7" fmla="*/ 18 h 18"/>
                <a:gd name="T8" fmla="*/ 18 w 25"/>
                <a:gd name="T9" fmla="*/ 18 h 18"/>
                <a:gd name="T10" fmla="*/ 22 w 25"/>
                <a:gd name="T11" fmla="*/ 16 h 18"/>
                <a:gd name="T12" fmla="*/ 25 w 25"/>
                <a:gd name="T13" fmla="*/ 14 h 18"/>
                <a:gd name="T14" fmla="*/ 25 w 25"/>
                <a:gd name="T15" fmla="*/ 12 h 18"/>
                <a:gd name="T16" fmla="*/ 22 w 25"/>
                <a:gd name="T17" fmla="*/ 7 h 18"/>
                <a:gd name="T18" fmla="*/ 22 w 25"/>
                <a:gd name="T19" fmla="*/ 7 h 18"/>
                <a:gd name="T20" fmla="*/ 16 w 25"/>
                <a:gd name="T21" fmla="*/ 3 h 18"/>
                <a:gd name="T22" fmla="*/ 7 w 25"/>
                <a:gd name="T23" fmla="*/ 0 h 18"/>
                <a:gd name="T24" fmla="*/ 7 w 25"/>
                <a:gd name="T25" fmla="*/ 0 h 18"/>
                <a:gd name="T26" fmla="*/ 2 w 25"/>
                <a:gd name="T27" fmla="*/ 0 h 18"/>
                <a:gd name="T28" fmla="*/ 2 w 25"/>
                <a:gd name="T29" fmla="*/ 3 h 18"/>
                <a:gd name="T30" fmla="*/ 0 w 25"/>
                <a:gd name="T31" fmla="*/ 5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4"/>
                  </a:lnTo>
                  <a:lnTo>
                    <a:pt x="18" y="18"/>
                  </a:lnTo>
                  <a:lnTo>
                    <a:pt x="22" y="16"/>
                  </a:lnTo>
                  <a:lnTo>
                    <a:pt x="25" y="14"/>
                  </a:lnTo>
                  <a:lnTo>
                    <a:pt x="25" y="12"/>
                  </a:lnTo>
                  <a:lnTo>
                    <a:pt x="22" y="7"/>
                  </a:lnTo>
                  <a:lnTo>
                    <a:pt x="16" y="3"/>
                  </a:lnTo>
                  <a:lnTo>
                    <a:pt x="7" y="0"/>
                  </a:lnTo>
                  <a:lnTo>
                    <a:pt x="2"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6" name="Freeform 3353">
              <a:extLst>
                <a:ext uri="{FF2B5EF4-FFF2-40B4-BE49-F238E27FC236}">
                  <a16:creationId xmlns:a16="http://schemas.microsoft.com/office/drawing/2014/main" xmlns="" id="{9CB0DE4F-2EFF-3D40-B1FB-341D39E96958}"/>
                </a:ext>
              </a:extLst>
            </p:cNvPr>
            <p:cNvSpPr>
              <a:spLocks/>
            </p:cNvSpPr>
            <p:nvPr/>
          </p:nvSpPr>
          <p:spPr bwMode="auto">
            <a:xfrm>
              <a:off x="3477" y="3005"/>
              <a:ext cx="22" cy="18"/>
            </a:xfrm>
            <a:custGeom>
              <a:avLst/>
              <a:gdLst>
                <a:gd name="T0" fmla="*/ 2 w 22"/>
                <a:gd name="T1" fmla="*/ 9 h 18"/>
                <a:gd name="T2" fmla="*/ 2 w 22"/>
                <a:gd name="T3" fmla="*/ 9 h 18"/>
                <a:gd name="T4" fmla="*/ 9 w 22"/>
                <a:gd name="T5" fmla="*/ 16 h 18"/>
                <a:gd name="T6" fmla="*/ 18 w 22"/>
                <a:gd name="T7" fmla="*/ 18 h 18"/>
                <a:gd name="T8" fmla="*/ 18 w 22"/>
                <a:gd name="T9" fmla="*/ 18 h 18"/>
                <a:gd name="T10" fmla="*/ 20 w 22"/>
                <a:gd name="T11" fmla="*/ 16 h 18"/>
                <a:gd name="T12" fmla="*/ 22 w 22"/>
                <a:gd name="T13" fmla="*/ 14 h 18"/>
                <a:gd name="T14" fmla="*/ 22 w 22"/>
                <a:gd name="T15" fmla="*/ 12 h 18"/>
                <a:gd name="T16" fmla="*/ 22 w 22"/>
                <a:gd name="T17" fmla="*/ 9 h 18"/>
                <a:gd name="T18" fmla="*/ 22 w 22"/>
                <a:gd name="T19" fmla="*/ 9 h 18"/>
                <a:gd name="T20" fmla="*/ 15 w 22"/>
                <a:gd name="T21" fmla="*/ 3 h 18"/>
                <a:gd name="T22" fmla="*/ 6 w 22"/>
                <a:gd name="T23" fmla="*/ 0 h 18"/>
                <a:gd name="T24" fmla="*/ 6 w 22"/>
                <a:gd name="T25" fmla="*/ 0 h 18"/>
                <a:gd name="T26" fmla="*/ 2 w 22"/>
                <a:gd name="T27" fmla="*/ 0 h 18"/>
                <a:gd name="T28" fmla="*/ 0 w 22"/>
                <a:gd name="T29" fmla="*/ 3 h 18"/>
                <a:gd name="T30" fmla="*/ 0 w 22"/>
                <a:gd name="T31" fmla="*/ 5 h 18"/>
                <a:gd name="T32" fmla="*/ 2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2" y="9"/>
                  </a:moveTo>
                  <a:lnTo>
                    <a:pt x="2" y="9"/>
                  </a:lnTo>
                  <a:lnTo>
                    <a:pt x="9" y="16"/>
                  </a:lnTo>
                  <a:lnTo>
                    <a:pt x="18" y="18"/>
                  </a:lnTo>
                  <a:lnTo>
                    <a:pt x="20" y="16"/>
                  </a:lnTo>
                  <a:lnTo>
                    <a:pt x="22" y="14"/>
                  </a:lnTo>
                  <a:lnTo>
                    <a:pt x="22" y="12"/>
                  </a:lnTo>
                  <a:lnTo>
                    <a:pt x="22" y="9"/>
                  </a:lnTo>
                  <a:lnTo>
                    <a:pt x="15" y="3"/>
                  </a:lnTo>
                  <a:lnTo>
                    <a:pt x="6"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7" name="Freeform 3354">
              <a:extLst>
                <a:ext uri="{FF2B5EF4-FFF2-40B4-BE49-F238E27FC236}">
                  <a16:creationId xmlns:a16="http://schemas.microsoft.com/office/drawing/2014/main" xmlns="" id="{D5D1ACDD-4A8D-924E-9030-10ACAD1233A5}"/>
                </a:ext>
              </a:extLst>
            </p:cNvPr>
            <p:cNvSpPr>
              <a:spLocks/>
            </p:cNvSpPr>
            <p:nvPr/>
          </p:nvSpPr>
          <p:spPr bwMode="auto">
            <a:xfrm>
              <a:off x="3477" y="3005"/>
              <a:ext cx="22" cy="18"/>
            </a:xfrm>
            <a:custGeom>
              <a:avLst/>
              <a:gdLst>
                <a:gd name="T0" fmla="*/ 2 w 22"/>
                <a:gd name="T1" fmla="*/ 9 h 18"/>
                <a:gd name="T2" fmla="*/ 2 w 22"/>
                <a:gd name="T3" fmla="*/ 9 h 18"/>
                <a:gd name="T4" fmla="*/ 9 w 22"/>
                <a:gd name="T5" fmla="*/ 16 h 18"/>
                <a:gd name="T6" fmla="*/ 18 w 22"/>
                <a:gd name="T7" fmla="*/ 18 h 18"/>
                <a:gd name="T8" fmla="*/ 18 w 22"/>
                <a:gd name="T9" fmla="*/ 18 h 18"/>
                <a:gd name="T10" fmla="*/ 20 w 22"/>
                <a:gd name="T11" fmla="*/ 16 h 18"/>
                <a:gd name="T12" fmla="*/ 22 w 22"/>
                <a:gd name="T13" fmla="*/ 14 h 18"/>
                <a:gd name="T14" fmla="*/ 22 w 22"/>
                <a:gd name="T15" fmla="*/ 12 h 18"/>
                <a:gd name="T16" fmla="*/ 22 w 22"/>
                <a:gd name="T17" fmla="*/ 9 h 18"/>
                <a:gd name="T18" fmla="*/ 22 w 22"/>
                <a:gd name="T19" fmla="*/ 9 h 18"/>
                <a:gd name="T20" fmla="*/ 15 w 22"/>
                <a:gd name="T21" fmla="*/ 3 h 18"/>
                <a:gd name="T22" fmla="*/ 6 w 22"/>
                <a:gd name="T23" fmla="*/ 0 h 18"/>
                <a:gd name="T24" fmla="*/ 6 w 22"/>
                <a:gd name="T25" fmla="*/ 0 h 18"/>
                <a:gd name="T26" fmla="*/ 2 w 22"/>
                <a:gd name="T27" fmla="*/ 0 h 18"/>
                <a:gd name="T28" fmla="*/ 0 w 22"/>
                <a:gd name="T29" fmla="*/ 3 h 18"/>
                <a:gd name="T30" fmla="*/ 0 w 22"/>
                <a:gd name="T31" fmla="*/ 5 h 18"/>
                <a:gd name="T32" fmla="*/ 2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2" y="9"/>
                  </a:moveTo>
                  <a:lnTo>
                    <a:pt x="2" y="9"/>
                  </a:lnTo>
                  <a:lnTo>
                    <a:pt x="9" y="16"/>
                  </a:lnTo>
                  <a:lnTo>
                    <a:pt x="18" y="18"/>
                  </a:lnTo>
                  <a:lnTo>
                    <a:pt x="20" y="16"/>
                  </a:lnTo>
                  <a:lnTo>
                    <a:pt x="22" y="14"/>
                  </a:lnTo>
                  <a:lnTo>
                    <a:pt x="22" y="12"/>
                  </a:lnTo>
                  <a:lnTo>
                    <a:pt x="22" y="9"/>
                  </a:lnTo>
                  <a:lnTo>
                    <a:pt x="15" y="3"/>
                  </a:lnTo>
                  <a:lnTo>
                    <a:pt x="6"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8" name="Freeform 3355">
              <a:extLst>
                <a:ext uri="{FF2B5EF4-FFF2-40B4-BE49-F238E27FC236}">
                  <a16:creationId xmlns:a16="http://schemas.microsoft.com/office/drawing/2014/main" xmlns="" id="{4D12CED4-D5F3-7844-A37E-BC3B85A78AC8}"/>
                </a:ext>
              </a:extLst>
            </p:cNvPr>
            <p:cNvSpPr>
              <a:spLocks/>
            </p:cNvSpPr>
            <p:nvPr/>
          </p:nvSpPr>
          <p:spPr bwMode="auto">
            <a:xfrm>
              <a:off x="3456" y="3005"/>
              <a:ext cx="23" cy="18"/>
            </a:xfrm>
            <a:custGeom>
              <a:avLst/>
              <a:gdLst>
                <a:gd name="T0" fmla="*/ 3 w 23"/>
                <a:gd name="T1" fmla="*/ 9 h 18"/>
                <a:gd name="T2" fmla="*/ 3 w 23"/>
                <a:gd name="T3" fmla="*/ 9 h 18"/>
                <a:gd name="T4" fmla="*/ 9 w 23"/>
                <a:gd name="T5" fmla="*/ 16 h 18"/>
                <a:gd name="T6" fmla="*/ 16 w 23"/>
                <a:gd name="T7" fmla="*/ 18 h 18"/>
                <a:gd name="T8" fmla="*/ 16 w 23"/>
                <a:gd name="T9" fmla="*/ 18 h 18"/>
                <a:gd name="T10" fmla="*/ 21 w 23"/>
                <a:gd name="T11" fmla="*/ 16 h 18"/>
                <a:gd name="T12" fmla="*/ 23 w 23"/>
                <a:gd name="T13" fmla="*/ 16 h 18"/>
                <a:gd name="T14" fmla="*/ 23 w 23"/>
                <a:gd name="T15" fmla="*/ 12 h 18"/>
                <a:gd name="T16" fmla="*/ 23 w 23"/>
                <a:gd name="T17" fmla="*/ 9 h 18"/>
                <a:gd name="T18" fmla="*/ 23 w 23"/>
                <a:gd name="T19" fmla="*/ 9 h 18"/>
                <a:gd name="T20" fmla="*/ 16 w 23"/>
                <a:gd name="T21" fmla="*/ 3 h 18"/>
                <a:gd name="T22" fmla="*/ 7 w 23"/>
                <a:gd name="T23" fmla="*/ 0 h 18"/>
                <a:gd name="T24" fmla="*/ 7 w 23"/>
                <a:gd name="T25" fmla="*/ 0 h 18"/>
                <a:gd name="T26" fmla="*/ 3 w 23"/>
                <a:gd name="T27" fmla="*/ 0 h 18"/>
                <a:gd name="T28" fmla="*/ 3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6" y="18"/>
                  </a:lnTo>
                  <a:lnTo>
                    <a:pt x="21" y="16"/>
                  </a:lnTo>
                  <a:lnTo>
                    <a:pt x="23" y="16"/>
                  </a:lnTo>
                  <a:lnTo>
                    <a:pt x="23" y="12"/>
                  </a:lnTo>
                  <a:lnTo>
                    <a:pt x="23" y="9"/>
                  </a:lnTo>
                  <a:lnTo>
                    <a:pt x="16" y="3"/>
                  </a:lnTo>
                  <a:lnTo>
                    <a:pt x="7" y="0"/>
                  </a:lnTo>
                  <a:lnTo>
                    <a:pt x="3" y="0"/>
                  </a:lnTo>
                  <a:lnTo>
                    <a:pt x="3"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39" name="Freeform 3356">
              <a:extLst>
                <a:ext uri="{FF2B5EF4-FFF2-40B4-BE49-F238E27FC236}">
                  <a16:creationId xmlns:a16="http://schemas.microsoft.com/office/drawing/2014/main" xmlns="" id="{553D0D1F-366E-6F4F-98F3-79645BF28B34}"/>
                </a:ext>
              </a:extLst>
            </p:cNvPr>
            <p:cNvSpPr>
              <a:spLocks/>
            </p:cNvSpPr>
            <p:nvPr/>
          </p:nvSpPr>
          <p:spPr bwMode="auto">
            <a:xfrm>
              <a:off x="3456" y="3005"/>
              <a:ext cx="23" cy="18"/>
            </a:xfrm>
            <a:custGeom>
              <a:avLst/>
              <a:gdLst>
                <a:gd name="T0" fmla="*/ 3 w 23"/>
                <a:gd name="T1" fmla="*/ 9 h 18"/>
                <a:gd name="T2" fmla="*/ 3 w 23"/>
                <a:gd name="T3" fmla="*/ 9 h 18"/>
                <a:gd name="T4" fmla="*/ 9 w 23"/>
                <a:gd name="T5" fmla="*/ 16 h 18"/>
                <a:gd name="T6" fmla="*/ 16 w 23"/>
                <a:gd name="T7" fmla="*/ 18 h 18"/>
                <a:gd name="T8" fmla="*/ 16 w 23"/>
                <a:gd name="T9" fmla="*/ 18 h 18"/>
                <a:gd name="T10" fmla="*/ 21 w 23"/>
                <a:gd name="T11" fmla="*/ 16 h 18"/>
                <a:gd name="T12" fmla="*/ 23 w 23"/>
                <a:gd name="T13" fmla="*/ 16 h 18"/>
                <a:gd name="T14" fmla="*/ 23 w 23"/>
                <a:gd name="T15" fmla="*/ 12 h 18"/>
                <a:gd name="T16" fmla="*/ 23 w 23"/>
                <a:gd name="T17" fmla="*/ 9 h 18"/>
                <a:gd name="T18" fmla="*/ 23 w 23"/>
                <a:gd name="T19" fmla="*/ 9 h 18"/>
                <a:gd name="T20" fmla="*/ 16 w 23"/>
                <a:gd name="T21" fmla="*/ 3 h 18"/>
                <a:gd name="T22" fmla="*/ 7 w 23"/>
                <a:gd name="T23" fmla="*/ 0 h 18"/>
                <a:gd name="T24" fmla="*/ 7 w 23"/>
                <a:gd name="T25" fmla="*/ 0 h 18"/>
                <a:gd name="T26" fmla="*/ 3 w 23"/>
                <a:gd name="T27" fmla="*/ 0 h 18"/>
                <a:gd name="T28" fmla="*/ 3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6" y="18"/>
                  </a:lnTo>
                  <a:lnTo>
                    <a:pt x="21" y="16"/>
                  </a:lnTo>
                  <a:lnTo>
                    <a:pt x="23" y="16"/>
                  </a:lnTo>
                  <a:lnTo>
                    <a:pt x="23" y="12"/>
                  </a:lnTo>
                  <a:lnTo>
                    <a:pt x="23" y="9"/>
                  </a:lnTo>
                  <a:lnTo>
                    <a:pt x="16" y="3"/>
                  </a:lnTo>
                  <a:lnTo>
                    <a:pt x="7" y="0"/>
                  </a:lnTo>
                  <a:lnTo>
                    <a:pt x="3" y="0"/>
                  </a:lnTo>
                  <a:lnTo>
                    <a:pt x="3"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0" name="Freeform 3357">
              <a:extLst>
                <a:ext uri="{FF2B5EF4-FFF2-40B4-BE49-F238E27FC236}">
                  <a16:creationId xmlns:a16="http://schemas.microsoft.com/office/drawing/2014/main" xmlns="" id="{2A1CB824-802C-B34B-961E-4386B76F80A8}"/>
                </a:ext>
              </a:extLst>
            </p:cNvPr>
            <p:cNvSpPr>
              <a:spLocks/>
            </p:cNvSpPr>
            <p:nvPr/>
          </p:nvSpPr>
          <p:spPr bwMode="auto">
            <a:xfrm>
              <a:off x="3438" y="3005"/>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2"/>
                  </a:lnTo>
                  <a:lnTo>
                    <a:pt x="21"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1" name="Freeform 3358">
              <a:extLst>
                <a:ext uri="{FF2B5EF4-FFF2-40B4-BE49-F238E27FC236}">
                  <a16:creationId xmlns:a16="http://schemas.microsoft.com/office/drawing/2014/main" xmlns="" id="{85CC0DB9-2100-C542-AE74-34ED8430E94B}"/>
                </a:ext>
              </a:extLst>
            </p:cNvPr>
            <p:cNvSpPr>
              <a:spLocks/>
            </p:cNvSpPr>
            <p:nvPr/>
          </p:nvSpPr>
          <p:spPr bwMode="auto">
            <a:xfrm>
              <a:off x="3438" y="3005"/>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2"/>
                  </a:lnTo>
                  <a:lnTo>
                    <a:pt x="21"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2" name="Freeform 3359">
              <a:extLst>
                <a:ext uri="{FF2B5EF4-FFF2-40B4-BE49-F238E27FC236}">
                  <a16:creationId xmlns:a16="http://schemas.microsoft.com/office/drawing/2014/main" xmlns="" id="{C4AA5479-A3AB-E049-A7E6-67E3F53588ED}"/>
                </a:ext>
              </a:extLst>
            </p:cNvPr>
            <p:cNvSpPr>
              <a:spLocks/>
            </p:cNvSpPr>
            <p:nvPr/>
          </p:nvSpPr>
          <p:spPr bwMode="auto">
            <a:xfrm>
              <a:off x="3418" y="3005"/>
              <a:ext cx="20" cy="18"/>
            </a:xfrm>
            <a:custGeom>
              <a:avLst/>
              <a:gdLst>
                <a:gd name="T0" fmla="*/ 2 w 20"/>
                <a:gd name="T1" fmla="*/ 9 h 18"/>
                <a:gd name="T2" fmla="*/ 2 w 20"/>
                <a:gd name="T3" fmla="*/ 9 h 18"/>
                <a:gd name="T4" fmla="*/ 7 w 20"/>
                <a:gd name="T5" fmla="*/ 16 h 18"/>
                <a:gd name="T6" fmla="*/ 16 w 20"/>
                <a:gd name="T7" fmla="*/ 18 h 18"/>
                <a:gd name="T8" fmla="*/ 16 w 20"/>
                <a:gd name="T9" fmla="*/ 18 h 18"/>
                <a:gd name="T10" fmla="*/ 18 w 20"/>
                <a:gd name="T11" fmla="*/ 18 h 18"/>
                <a:gd name="T12" fmla="*/ 20 w 20"/>
                <a:gd name="T13" fmla="*/ 16 h 18"/>
                <a:gd name="T14" fmla="*/ 20 w 20"/>
                <a:gd name="T15" fmla="*/ 14 h 18"/>
                <a:gd name="T16" fmla="*/ 20 w 20"/>
                <a:gd name="T17" fmla="*/ 9 h 18"/>
                <a:gd name="T18" fmla="*/ 20 w 20"/>
                <a:gd name="T19" fmla="*/ 9 h 18"/>
                <a:gd name="T20" fmla="*/ 14 w 20"/>
                <a:gd name="T21" fmla="*/ 3 h 18"/>
                <a:gd name="T22" fmla="*/ 7 w 20"/>
                <a:gd name="T23" fmla="*/ 0 h 18"/>
                <a:gd name="T24" fmla="*/ 7 w 20"/>
                <a:gd name="T25" fmla="*/ 0 h 18"/>
                <a:gd name="T26" fmla="*/ 2 w 20"/>
                <a:gd name="T27" fmla="*/ 0 h 18"/>
                <a:gd name="T28" fmla="*/ 2 w 20"/>
                <a:gd name="T29" fmla="*/ 3 h 18"/>
                <a:gd name="T30" fmla="*/ 0 w 20"/>
                <a:gd name="T31" fmla="*/ 5 h 18"/>
                <a:gd name="T32" fmla="*/ 2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2" y="9"/>
                  </a:moveTo>
                  <a:lnTo>
                    <a:pt x="2" y="9"/>
                  </a:lnTo>
                  <a:lnTo>
                    <a:pt x="7" y="16"/>
                  </a:lnTo>
                  <a:lnTo>
                    <a:pt x="16" y="18"/>
                  </a:lnTo>
                  <a:lnTo>
                    <a:pt x="18" y="18"/>
                  </a:lnTo>
                  <a:lnTo>
                    <a:pt x="20" y="16"/>
                  </a:lnTo>
                  <a:lnTo>
                    <a:pt x="20" y="14"/>
                  </a:lnTo>
                  <a:lnTo>
                    <a:pt x="20" y="9"/>
                  </a:lnTo>
                  <a:lnTo>
                    <a:pt x="14" y="3"/>
                  </a:lnTo>
                  <a:lnTo>
                    <a:pt x="7" y="0"/>
                  </a:lnTo>
                  <a:lnTo>
                    <a:pt x="2"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3" name="Freeform 3360">
              <a:extLst>
                <a:ext uri="{FF2B5EF4-FFF2-40B4-BE49-F238E27FC236}">
                  <a16:creationId xmlns:a16="http://schemas.microsoft.com/office/drawing/2014/main" xmlns="" id="{42480F0C-1C41-3B43-BD52-C0982E833C33}"/>
                </a:ext>
              </a:extLst>
            </p:cNvPr>
            <p:cNvSpPr>
              <a:spLocks/>
            </p:cNvSpPr>
            <p:nvPr/>
          </p:nvSpPr>
          <p:spPr bwMode="auto">
            <a:xfrm>
              <a:off x="3418" y="3005"/>
              <a:ext cx="20" cy="18"/>
            </a:xfrm>
            <a:custGeom>
              <a:avLst/>
              <a:gdLst>
                <a:gd name="T0" fmla="*/ 2 w 20"/>
                <a:gd name="T1" fmla="*/ 9 h 18"/>
                <a:gd name="T2" fmla="*/ 2 w 20"/>
                <a:gd name="T3" fmla="*/ 9 h 18"/>
                <a:gd name="T4" fmla="*/ 7 w 20"/>
                <a:gd name="T5" fmla="*/ 16 h 18"/>
                <a:gd name="T6" fmla="*/ 16 w 20"/>
                <a:gd name="T7" fmla="*/ 18 h 18"/>
                <a:gd name="T8" fmla="*/ 16 w 20"/>
                <a:gd name="T9" fmla="*/ 18 h 18"/>
                <a:gd name="T10" fmla="*/ 18 w 20"/>
                <a:gd name="T11" fmla="*/ 18 h 18"/>
                <a:gd name="T12" fmla="*/ 20 w 20"/>
                <a:gd name="T13" fmla="*/ 16 h 18"/>
                <a:gd name="T14" fmla="*/ 20 w 20"/>
                <a:gd name="T15" fmla="*/ 14 h 18"/>
                <a:gd name="T16" fmla="*/ 20 w 20"/>
                <a:gd name="T17" fmla="*/ 9 h 18"/>
                <a:gd name="T18" fmla="*/ 20 w 20"/>
                <a:gd name="T19" fmla="*/ 9 h 18"/>
                <a:gd name="T20" fmla="*/ 14 w 20"/>
                <a:gd name="T21" fmla="*/ 3 h 18"/>
                <a:gd name="T22" fmla="*/ 7 w 20"/>
                <a:gd name="T23" fmla="*/ 0 h 18"/>
                <a:gd name="T24" fmla="*/ 7 w 20"/>
                <a:gd name="T25" fmla="*/ 0 h 18"/>
                <a:gd name="T26" fmla="*/ 2 w 20"/>
                <a:gd name="T27" fmla="*/ 0 h 18"/>
                <a:gd name="T28" fmla="*/ 2 w 20"/>
                <a:gd name="T29" fmla="*/ 3 h 18"/>
                <a:gd name="T30" fmla="*/ 0 w 20"/>
                <a:gd name="T31" fmla="*/ 5 h 18"/>
                <a:gd name="T32" fmla="*/ 2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2" y="9"/>
                  </a:moveTo>
                  <a:lnTo>
                    <a:pt x="2" y="9"/>
                  </a:lnTo>
                  <a:lnTo>
                    <a:pt x="7" y="16"/>
                  </a:lnTo>
                  <a:lnTo>
                    <a:pt x="16" y="18"/>
                  </a:lnTo>
                  <a:lnTo>
                    <a:pt x="18" y="18"/>
                  </a:lnTo>
                  <a:lnTo>
                    <a:pt x="20" y="16"/>
                  </a:lnTo>
                  <a:lnTo>
                    <a:pt x="20" y="14"/>
                  </a:lnTo>
                  <a:lnTo>
                    <a:pt x="20" y="9"/>
                  </a:lnTo>
                  <a:lnTo>
                    <a:pt x="14" y="3"/>
                  </a:lnTo>
                  <a:lnTo>
                    <a:pt x="7" y="0"/>
                  </a:lnTo>
                  <a:lnTo>
                    <a:pt x="2"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4" name="Freeform 3361">
              <a:extLst>
                <a:ext uri="{FF2B5EF4-FFF2-40B4-BE49-F238E27FC236}">
                  <a16:creationId xmlns:a16="http://schemas.microsoft.com/office/drawing/2014/main" xmlns="" id="{93B90420-433D-9A44-BF60-425CAC9A6A36}"/>
                </a:ext>
              </a:extLst>
            </p:cNvPr>
            <p:cNvSpPr>
              <a:spLocks/>
            </p:cNvSpPr>
            <p:nvPr/>
          </p:nvSpPr>
          <p:spPr bwMode="auto">
            <a:xfrm>
              <a:off x="3400" y="3005"/>
              <a:ext cx="20" cy="18"/>
            </a:xfrm>
            <a:custGeom>
              <a:avLst/>
              <a:gdLst>
                <a:gd name="T0" fmla="*/ 0 w 20"/>
                <a:gd name="T1" fmla="*/ 9 h 18"/>
                <a:gd name="T2" fmla="*/ 0 w 20"/>
                <a:gd name="T3" fmla="*/ 9 h 18"/>
                <a:gd name="T4" fmla="*/ 7 w 20"/>
                <a:gd name="T5" fmla="*/ 16 h 18"/>
                <a:gd name="T6" fmla="*/ 14 w 20"/>
                <a:gd name="T7" fmla="*/ 18 h 18"/>
                <a:gd name="T8" fmla="*/ 14 w 20"/>
                <a:gd name="T9" fmla="*/ 18 h 18"/>
                <a:gd name="T10" fmla="*/ 18 w 20"/>
                <a:gd name="T11" fmla="*/ 18 h 18"/>
                <a:gd name="T12" fmla="*/ 20 w 20"/>
                <a:gd name="T13" fmla="*/ 16 h 18"/>
                <a:gd name="T14" fmla="*/ 20 w 20"/>
                <a:gd name="T15" fmla="*/ 14 h 18"/>
                <a:gd name="T16" fmla="*/ 20 w 20"/>
                <a:gd name="T17" fmla="*/ 9 h 18"/>
                <a:gd name="T18" fmla="*/ 20 w 20"/>
                <a:gd name="T19" fmla="*/ 9 h 18"/>
                <a:gd name="T20" fmla="*/ 14 w 20"/>
                <a:gd name="T21" fmla="*/ 3 h 18"/>
                <a:gd name="T22" fmla="*/ 7 w 20"/>
                <a:gd name="T23" fmla="*/ 0 h 18"/>
                <a:gd name="T24" fmla="*/ 7 w 20"/>
                <a:gd name="T25" fmla="*/ 0 h 18"/>
                <a:gd name="T26" fmla="*/ 2 w 20"/>
                <a:gd name="T27" fmla="*/ 0 h 18"/>
                <a:gd name="T28" fmla="*/ 0 w 20"/>
                <a:gd name="T29" fmla="*/ 3 h 18"/>
                <a:gd name="T30" fmla="*/ 0 w 20"/>
                <a:gd name="T31" fmla="*/ 7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7" y="16"/>
                  </a:lnTo>
                  <a:lnTo>
                    <a:pt x="14" y="18"/>
                  </a:lnTo>
                  <a:lnTo>
                    <a:pt x="18" y="18"/>
                  </a:lnTo>
                  <a:lnTo>
                    <a:pt x="20" y="16"/>
                  </a:lnTo>
                  <a:lnTo>
                    <a:pt x="20" y="14"/>
                  </a:lnTo>
                  <a:lnTo>
                    <a:pt x="20" y="9"/>
                  </a:lnTo>
                  <a:lnTo>
                    <a:pt x="14" y="3"/>
                  </a:lnTo>
                  <a:lnTo>
                    <a:pt x="7" y="0"/>
                  </a:lnTo>
                  <a:lnTo>
                    <a:pt x="2" y="0"/>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5" name="Freeform 3362">
              <a:extLst>
                <a:ext uri="{FF2B5EF4-FFF2-40B4-BE49-F238E27FC236}">
                  <a16:creationId xmlns:a16="http://schemas.microsoft.com/office/drawing/2014/main" xmlns="" id="{4F70F76B-8339-C543-9B14-D19737488468}"/>
                </a:ext>
              </a:extLst>
            </p:cNvPr>
            <p:cNvSpPr>
              <a:spLocks/>
            </p:cNvSpPr>
            <p:nvPr/>
          </p:nvSpPr>
          <p:spPr bwMode="auto">
            <a:xfrm>
              <a:off x="3400" y="3005"/>
              <a:ext cx="20" cy="18"/>
            </a:xfrm>
            <a:custGeom>
              <a:avLst/>
              <a:gdLst>
                <a:gd name="T0" fmla="*/ 0 w 20"/>
                <a:gd name="T1" fmla="*/ 9 h 18"/>
                <a:gd name="T2" fmla="*/ 0 w 20"/>
                <a:gd name="T3" fmla="*/ 9 h 18"/>
                <a:gd name="T4" fmla="*/ 7 w 20"/>
                <a:gd name="T5" fmla="*/ 16 h 18"/>
                <a:gd name="T6" fmla="*/ 14 w 20"/>
                <a:gd name="T7" fmla="*/ 18 h 18"/>
                <a:gd name="T8" fmla="*/ 14 w 20"/>
                <a:gd name="T9" fmla="*/ 18 h 18"/>
                <a:gd name="T10" fmla="*/ 18 w 20"/>
                <a:gd name="T11" fmla="*/ 18 h 18"/>
                <a:gd name="T12" fmla="*/ 20 w 20"/>
                <a:gd name="T13" fmla="*/ 16 h 18"/>
                <a:gd name="T14" fmla="*/ 20 w 20"/>
                <a:gd name="T15" fmla="*/ 14 h 18"/>
                <a:gd name="T16" fmla="*/ 20 w 20"/>
                <a:gd name="T17" fmla="*/ 9 h 18"/>
                <a:gd name="T18" fmla="*/ 20 w 20"/>
                <a:gd name="T19" fmla="*/ 9 h 18"/>
                <a:gd name="T20" fmla="*/ 14 w 20"/>
                <a:gd name="T21" fmla="*/ 3 h 18"/>
                <a:gd name="T22" fmla="*/ 7 w 20"/>
                <a:gd name="T23" fmla="*/ 0 h 18"/>
                <a:gd name="T24" fmla="*/ 7 w 20"/>
                <a:gd name="T25" fmla="*/ 0 h 18"/>
                <a:gd name="T26" fmla="*/ 2 w 20"/>
                <a:gd name="T27" fmla="*/ 0 h 18"/>
                <a:gd name="T28" fmla="*/ 0 w 20"/>
                <a:gd name="T29" fmla="*/ 3 h 18"/>
                <a:gd name="T30" fmla="*/ 0 w 20"/>
                <a:gd name="T31" fmla="*/ 7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7" y="16"/>
                  </a:lnTo>
                  <a:lnTo>
                    <a:pt x="14" y="18"/>
                  </a:lnTo>
                  <a:lnTo>
                    <a:pt x="18" y="18"/>
                  </a:lnTo>
                  <a:lnTo>
                    <a:pt x="20" y="16"/>
                  </a:lnTo>
                  <a:lnTo>
                    <a:pt x="20" y="14"/>
                  </a:lnTo>
                  <a:lnTo>
                    <a:pt x="20" y="9"/>
                  </a:lnTo>
                  <a:lnTo>
                    <a:pt x="14" y="3"/>
                  </a:lnTo>
                  <a:lnTo>
                    <a:pt x="7" y="0"/>
                  </a:lnTo>
                  <a:lnTo>
                    <a:pt x="2" y="0"/>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6" name="Freeform 3363">
              <a:extLst>
                <a:ext uri="{FF2B5EF4-FFF2-40B4-BE49-F238E27FC236}">
                  <a16:creationId xmlns:a16="http://schemas.microsoft.com/office/drawing/2014/main" xmlns="" id="{D0E0C862-7C83-D04F-BA57-03542ED15873}"/>
                </a:ext>
              </a:extLst>
            </p:cNvPr>
            <p:cNvSpPr>
              <a:spLocks/>
            </p:cNvSpPr>
            <p:nvPr/>
          </p:nvSpPr>
          <p:spPr bwMode="auto">
            <a:xfrm>
              <a:off x="3382" y="3005"/>
              <a:ext cx="20" cy="18"/>
            </a:xfrm>
            <a:custGeom>
              <a:avLst/>
              <a:gdLst>
                <a:gd name="T0" fmla="*/ 0 w 20"/>
                <a:gd name="T1" fmla="*/ 9 h 18"/>
                <a:gd name="T2" fmla="*/ 0 w 20"/>
                <a:gd name="T3" fmla="*/ 9 h 18"/>
                <a:gd name="T4" fmla="*/ 7 w 20"/>
                <a:gd name="T5" fmla="*/ 16 h 18"/>
                <a:gd name="T6" fmla="*/ 14 w 20"/>
                <a:gd name="T7" fmla="*/ 18 h 18"/>
                <a:gd name="T8" fmla="*/ 14 w 20"/>
                <a:gd name="T9" fmla="*/ 18 h 18"/>
                <a:gd name="T10" fmla="*/ 16 w 20"/>
                <a:gd name="T11" fmla="*/ 18 h 18"/>
                <a:gd name="T12" fmla="*/ 18 w 20"/>
                <a:gd name="T13" fmla="*/ 16 h 18"/>
                <a:gd name="T14" fmla="*/ 20 w 20"/>
                <a:gd name="T15" fmla="*/ 14 h 18"/>
                <a:gd name="T16" fmla="*/ 18 w 20"/>
                <a:gd name="T17" fmla="*/ 9 h 18"/>
                <a:gd name="T18" fmla="*/ 18 w 20"/>
                <a:gd name="T19" fmla="*/ 9 h 18"/>
                <a:gd name="T20" fmla="*/ 14 w 20"/>
                <a:gd name="T21" fmla="*/ 3 h 18"/>
                <a:gd name="T22" fmla="*/ 7 w 20"/>
                <a:gd name="T23" fmla="*/ 0 h 18"/>
                <a:gd name="T24" fmla="*/ 7 w 20"/>
                <a:gd name="T25" fmla="*/ 0 h 18"/>
                <a:gd name="T26" fmla="*/ 2 w 20"/>
                <a:gd name="T27" fmla="*/ 3 h 18"/>
                <a:gd name="T28" fmla="*/ 0 w 20"/>
                <a:gd name="T29" fmla="*/ 3 h 18"/>
                <a:gd name="T30" fmla="*/ 0 w 20"/>
                <a:gd name="T31" fmla="*/ 7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7" y="16"/>
                  </a:lnTo>
                  <a:lnTo>
                    <a:pt x="14" y="18"/>
                  </a:lnTo>
                  <a:lnTo>
                    <a:pt x="16" y="18"/>
                  </a:lnTo>
                  <a:lnTo>
                    <a:pt x="18" y="16"/>
                  </a:lnTo>
                  <a:lnTo>
                    <a:pt x="20" y="14"/>
                  </a:lnTo>
                  <a:lnTo>
                    <a:pt x="18" y="9"/>
                  </a:lnTo>
                  <a:lnTo>
                    <a:pt x="14" y="3"/>
                  </a:lnTo>
                  <a:lnTo>
                    <a:pt x="7" y="0"/>
                  </a:lnTo>
                  <a:lnTo>
                    <a:pt x="2" y="3"/>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7" name="Freeform 3364">
              <a:extLst>
                <a:ext uri="{FF2B5EF4-FFF2-40B4-BE49-F238E27FC236}">
                  <a16:creationId xmlns:a16="http://schemas.microsoft.com/office/drawing/2014/main" xmlns="" id="{6DB2C524-5DCA-234D-8705-CDC27BA6AFAE}"/>
                </a:ext>
              </a:extLst>
            </p:cNvPr>
            <p:cNvSpPr>
              <a:spLocks/>
            </p:cNvSpPr>
            <p:nvPr/>
          </p:nvSpPr>
          <p:spPr bwMode="auto">
            <a:xfrm>
              <a:off x="3382" y="3005"/>
              <a:ext cx="20" cy="18"/>
            </a:xfrm>
            <a:custGeom>
              <a:avLst/>
              <a:gdLst>
                <a:gd name="T0" fmla="*/ 0 w 20"/>
                <a:gd name="T1" fmla="*/ 9 h 18"/>
                <a:gd name="T2" fmla="*/ 0 w 20"/>
                <a:gd name="T3" fmla="*/ 9 h 18"/>
                <a:gd name="T4" fmla="*/ 7 w 20"/>
                <a:gd name="T5" fmla="*/ 16 h 18"/>
                <a:gd name="T6" fmla="*/ 14 w 20"/>
                <a:gd name="T7" fmla="*/ 18 h 18"/>
                <a:gd name="T8" fmla="*/ 14 w 20"/>
                <a:gd name="T9" fmla="*/ 18 h 18"/>
                <a:gd name="T10" fmla="*/ 16 w 20"/>
                <a:gd name="T11" fmla="*/ 18 h 18"/>
                <a:gd name="T12" fmla="*/ 18 w 20"/>
                <a:gd name="T13" fmla="*/ 16 h 18"/>
                <a:gd name="T14" fmla="*/ 20 w 20"/>
                <a:gd name="T15" fmla="*/ 14 h 18"/>
                <a:gd name="T16" fmla="*/ 18 w 20"/>
                <a:gd name="T17" fmla="*/ 9 h 18"/>
                <a:gd name="T18" fmla="*/ 18 w 20"/>
                <a:gd name="T19" fmla="*/ 9 h 18"/>
                <a:gd name="T20" fmla="*/ 14 w 20"/>
                <a:gd name="T21" fmla="*/ 3 h 18"/>
                <a:gd name="T22" fmla="*/ 7 w 20"/>
                <a:gd name="T23" fmla="*/ 0 h 18"/>
                <a:gd name="T24" fmla="*/ 7 w 20"/>
                <a:gd name="T25" fmla="*/ 0 h 18"/>
                <a:gd name="T26" fmla="*/ 2 w 20"/>
                <a:gd name="T27" fmla="*/ 3 h 18"/>
                <a:gd name="T28" fmla="*/ 0 w 20"/>
                <a:gd name="T29" fmla="*/ 3 h 18"/>
                <a:gd name="T30" fmla="*/ 0 w 20"/>
                <a:gd name="T31" fmla="*/ 7 h 18"/>
                <a:gd name="T32" fmla="*/ 0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0" y="9"/>
                  </a:moveTo>
                  <a:lnTo>
                    <a:pt x="0" y="9"/>
                  </a:lnTo>
                  <a:lnTo>
                    <a:pt x="7" y="16"/>
                  </a:lnTo>
                  <a:lnTo>
                    <a:pt x="14" y="18"/>
                  </a:lnTo>
                  <a:lnTo>
                    <a:pt x="16" y="18"/>
                  </a:lnTo>
                  <a:lnTo>
                    <a:pt x="18" y="16"/>
                  </a:lnTo>
                  <a:lnTo>
                    <a:pt x="20" y="14"/>
                  </a:lnTo>
                  <a:lnTo>
                    <a:pt x="18" y="9"/>
                  </a:lnTo>
                  <a:lnTo>
                    <a:pt x="14" y="3"/>
                  </a:lnTo>
                  <a:lnTo>
                    <a:pt x="7" y="0"/>
                  </a:lnTo>
                  <a:lnTo>
                    <a:pt x="2" y="3"/>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8" name="Freeform 3365">
              <a:extLst>
                <a:ext uri="{FF2B5EF4-FFF2-40B4-BE49-F238E27FC236}">
                  <a16:creationId xmlns:a16="http://schemas.microsoft.com/office/drawing/2014/main" xmlns="" id="{6434B4F6-A122-0346-A716-303CEFAF4307}"/>
                </a:ext>
              </a:extLst>
            </p:cNvPr>
            <p:cNvSpPr>
              <a:spLocks/>
            </p:cNvSpPr>
            <p:nvPr/>
          </p:nvSpPr>
          <p:spPr bwMode="auto">
            <a:xfrm>
              <a:off x="3364" y="3005"/>
              <a:ext cx="20" cy="18"/>
            </a:xfrm>
            <a:custGeom>
              <a:avLst/>
              <a:gdLst>
                <a:gd name="T0" fmla="*/ 2 w 20"/>
                <a:gd name="T1" fmla="*/ 9 h 18"/>
                <a:gd name="T2" fmla="*/ 2 w 20"/>
                <a:gd name="T3" fmla="*/ 9 h 18"/>
                <a:gd name="T4" fmla="*/ 7 w 20"/>
                <a:gd name="T5" fmla="*/ 16 h 18"/>
                <a:gd name="T6" fmla="*/ 14 w 20"/>
                <a:gd name="T7" fmla="*/ 18 h 18"/>
                <a:gd name="T8" fmla="*/ 14 w 20"/>
                <a:gd name="T9" fmla="*/ 18 h 18"/>
                <a:gd name="T10" fmla="*/ 16 w 20"/>
                <a:gd name="T11" fmla="*/ 18 h 18"/>
                <a:gd name="T12" fmla="*/ 18 w 20"/>
                <a:gd name="T13" fmla="*/ 16 h 18"/>
                <a:gd name="T14" fmla="*/ 20 w 20"/>
                <a:gd name="T15" fmla="*/ 14 h 18"/>
                <a:gd name="T16" fmla="*/ 18 w 20"/>
                <a:gd name="T17" fmla="*/ 9 h 18"/>
                <a:gd name="T18" fmla="*/ 18 w 20"/>
                <a:gd name="T19" fmla="*/ 9 h 18"/>
                <a:gd name="T20" fmla="*/ 14 w 20"/>
                <a:gd name="T21" fmla="*/ 3 h 18"/>
                <a:gd name="T22" fmla="*/ 7 w 20"/>
                <a:gd name="T23" fmla="*/ 0 h 18"/>
                <a:gd name="T24" fmla="*/ 7 w 20"/>
                <a:gd name="T25" fmla="*/ 0 h 18"/>
                <a:gd name="T26" fmla="*/ 5 w 20"/>
                <a:gd name="T27" fmla="*/ 3 h 18"/>
                <a:gd name="T28" fmla="*/ 2 w 20"/>
                <a:gd name="T29" fmla="*/ 5 h 18"/>
                <a:gd name="T30" fmla="*/ 0 w 20"/>
                <a:gd name="T31" fmla="*/ 7 h 18"/>
                <a:gd name="T32" fmla="*/ 2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2" y="9"/>
                  </a:moveTo>
                  <a:lnTo>
                    <a:pt x="2" y="9"/>
                  </a:lnTo>
                  <a:lnTo>
                    <a:pt x="7" y="16"/>
                  </a:lnTo>
                  <a:lnTo>
                    <a:pt x="14" y="18"/>
                  </a:lnTo>
                  <a:lnTo>
                    <a:pt x="16" y="18"/>
                  </a:lnTo>
                  <a:lnTo>
                    <a:pt x="18" y="16"/>
                  </a:lnTo>
                  <a:lnTo>
                    <a:pt x="20" y="14"/>
                  </a:lnTo>
                  <a:lnTo>
                    <a:pt x="18" y="9"/>
                  </a:lnTo>
                  <a:lnTo>
                    <a:pt x="14" y="3"/>
                  </a:lnTo>
                  <a:lnTo>
                    <a:pt x="7" y="0"/>
                  </a:lnTo>
                  <a:lnTo>
                    <a:pt x="5" y="3"/>
                  </a:lnTo>
                  <a:lnTo>
                    <a:pt x="2" y="5"/>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49" name="Freeform 3366">
              <a:extLst>
                <a:ext uri="{FF2B5EF4-FFF2-40B4-BE49-F238E27FC236}">
                  <a16:creationId xmlns:a16="http://schemas.microsoft.com/office/drawing/2014/main" xmlns="" id="{97EA3513-5EDA-7C4D-B281-37D369AF2A63}"/>
                </a:ext>
              </a:extLst>
            </p:cNvPr>
            <p:cNvSpPr>
              <a:spLocks/>
            </p:cNvSpPr>
            <p:nvPr/>
          </p:nvSpPr>
          <p:spPr bwMode="auto">
            <a:xfrm>
              <a:off x="3364" y="3005"/>
              <a:ext cx="20" cy="18"/>
            </a:xfrm>
            <a:custGeom>
              <a:avLst/>
              <a:gdLst>
                <a:gd name="T0" fmla="*/ 2 w 20"/>
                <a:gd name="T1" fmla="*/ 9 h 18"/>
                <a:gd name="T2" fmla="*/ 2 w 20"/>
                <a:gd name="T3" fmla="*/ 9 h 18"/>
                <a:gd name="T4" fmla="*/ 7 w 20"/>
                <a:gd name="T5" fmla="*/ 16 h 18"/>
                <a:gd name="T6" fmla="*/ 14 w 20"/>
                <a:gd name="T7" fmla="*/ 18 h 18"/>
                <a:gd name="T8" fmla="*/ 14 w 20"/>
                <a:gd name="T9" fmla="*/ 18 h 18"/>
                <a:gd name="T10" fmla="*/ 16 w 20"/>
                <a:gd name="T11" fmla="*/ 18 h 18"/>
                <a:gd name="T12" fmla="*/ 18 w 20"/>
                <a:gd name="T13" fmla="*/ 16 h 18"/>
                <a:gd name="T14" fmla="*/ 20 w 20"/>
                <a:gd name="T15" fmla="*/ 14 h 18"/>
                <a:gd name="T16" fmla="*/ 18 w 20"/>
                <a:gd name="T17" fmla="*/ 9 h 18"/>
                <a:gd name="T18" fmla="*/ 18 w 20"/>
                <a:gd name="T19" fmla="*/ 9 h 18"/>
                <a:gd name="T20" fmla="*/ 14 w 20"/>
                <a:gd name="T21" fmla="*/ 3 h 18"/>
                <a:gd name="T22" fmla="*/ 7 w 20"/>
                <a:gd name="T23" fmla="*/ 0 h 18"/>
                <a:gd name="T24" fmla="*/ 7 w 20"/>
                <a:gd name="T25" fmla="*/ 0 h 18"/>
                <a:gd name="T26" fmla="*/ 5 w 20"/>
                <a:gd name="T27" fmla="*/ 3 h 18"/>
                <a:gd name="T28" fmla="*/ 2 w 20"/>
                <a:gd name="T29" fmla="*/ 5 h 18"/>
                <a:gd name="T30" fmla="*/ 0 w 20"/>
                <a:gd name="T31" fmla="*/ 7 h 18"/>
                <a:gd name="T32" fmla="*/ 2 w 2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8">
                  <a:moveTo>
                    <a:pt x="2" y="9"/>
                  </a:moveTo>
                  <a:lnTo>
                    <a:pt x="2" y="9"/>
                  </a:lnTo>
                  <a:lnTo>
                    <a:pt x="7" y="16"/>
                  </a:lnTo>
                  <a:lnTo>
                    <a:pt x="14" y="18"/>
                  </a:lnTo>
                  <a:lnTo>
                    <a:pt x="16" y="18"/>
                  </a:lnTo>
                  <a:lnTo>
                    <a:pt x="18" y="16"/>
                  </a:lnTo>
                  <a:lnTo>
                    <a:pt x="20" y="14"/>
                  </a:lnTo>
                  <a:lnTo>
                    <a:pt x="18" y="9"/>
                  </a:lnTo>
                  <a:lnTo>
                    <a:pt x="14" y="3"/>
                  </a:lnTo>
                  <a:lnTo>
                    <a:pt x="7" y="0"/>
                  </a:lnTo>
                  <a:lnTo>
                    <a:pt x="5" y="3"/>
                  </a:lnTo>
                  <a:lnTo>
                    <a:pt x="2" y="5"/>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0" name="Freeform 3367">
              <a:extLst>
                <a:ext uri="{FF2B5EF4-FFF2-40B4-BE49-F238E27FC236}">
                  <a16:creationId xmlns:a16="http://schemas.microsoft.com/office/drawing/2014/main" xmlns="" id="{D981BB7B-061D-6346-80C7-209ADF7A111C}"/>
                </a:ext>
              </a:extLst>
            </p:cNvPr>
            <p:cNvSpPr>
              <a:spLocks/>
            </p:cNvSpPr>
            <p:nvPr/>
          </p:nvSpPr>
          <p:spPr bwMode="auto">
            <a:xfrm>
              <a:off x="3348" y="3005"/>
              <a:ext cx="18" cy="21"/>
            </a:xfrm>
            <a:custGeom>
              <a:avLst/>
              <a:gdLst>
                <a:gd name="T0" fmla="*/ 0 w 18"/>
                <a:gd name="T1" fmla="*/ 12 h 21"/>
                <a:gd name="T2" fmla="*/ 0 w 18"/>
                <a:gd name="T3" fmla="*/ 12 h 21"/>
                <a:gd name="T4" fmla="*/ 5 w 18"/>
                <a:gd name="T5" fmla="*/ 16 h 21"/>
                <a:gd name="T6" fmla="*/ 12 w 18"/>
                <a:gd name="T7" fmla="*/ 21 h 21"/>
                <a:gd name="T8" fmla="*/ 12 w 18"/>
                <a:gd name="T9" fmla="*/ 21 h 21"/>
                <a:gd name="T10" fmla="*/ 14 w 18"/>
                <a:gd name="T11" fmla="*/ 18 h 21"/>
                <a:gd name="T12" fmla="*/ 16 w 18"/>
                <a:gd name="T13" fmla="*/ 16 h 21"/>
                <a:gd name="T14" fmla="*/ 18 w 18"/>
                <a:gd name="T15" fmla="*/ 14 h 21"/>
                <a:gd name="T16" fmla="*/ 16 w 18"/>
                <a:gd name="T17" fmla="*/ 9 h 21"/>
                <a:gd name="T18" fmla="*/ 16 w 18"/>
                <a:gd name="T19" fmla="*/ 9 h 21"/>
                <a:gd name="T20" fmla="*/ 14 w 18"/>
                <a:gd name="T21" fmla="*/ 5 h 21"/>
                <a:gd name="T22" fmla="*/ 7 w 18"/>
                <a:gd name="T23" fmla="*/ 0 h 21"/>
                <a:gd name="T24" fmla="*/ 7 w 18"/>
                <a:gd name="T25" fmla="*/ 0 h 21"/>
                <a:gd name="T26" fmla="*/ 3 w 18"/>
                <a:gd name="T27" fmla="*/ 3 h 21"/>
                <a:gd name="T28" fmla="*/ 0 w 18"/>
                <a:gd name="T29" fmla="*/ 5 h 21"/>
                <a:gd name="T30" fmla="*/ 0 w 18"/>
                <a:gd name="T31" fmla="*/ 7 h 21"/>
                <a:gd name="T32" fmla="*/ 0 w 1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1">
                  <a:moveTo>
                    <a:pt x="0" y="12"/>
                  </a:moveTo>
                  <a:lnTo>
                    <a:pt x="0" y="12"/>
                  </a:lnTo>
                  <a:lnTo>
                    <a:pt x="5" y="16"/>
                  </a:lnTo>
                  <a:lnTo>
                    <a:pt x="12" y="21"/>
                  </a:lnTo>
                  <a:lnTo>
                    <a:pt x="14" y="18"/>
                  </a:lnTo>
                  <a:lnTo>
                    <a:pt x="16" y="16"/>
                  </a:lnTo>
                  <a:lnTo>
                    <a:pt x="18" y="14"/>
                  </a:lnTo>
                  <a:lnTo>
                    <a:pt x="16" y="9"/>
                  </a:lnTo>
                  <a:lnTo>
                    <a:pt x="14" y="5"/>
                  </a:lnTo>
                  <a:lnTo>
                    <a:pt x="7" y="0"/>
                  </a:lnTo>
                  <a:lnTo>
                    <a:pt x="3" y="3"/>
                  </a:lnTo>
                  <a:lnTo>
                    <a:pt x="0" y="5"/>
                  </a:lnTo>
                  <a:lnTo>
                    <a:pt x="0" y="7"/>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1" name="Freeform 3368">
              <a:extLst>
                <a:ext uri="{FF2B5EF4-FFF2-40B4-BE49-F238E27FC236}">
                  <a16:creationId xmlns:a16="http://schemas.microsoft.com/office/drawing/2014/main" xmlns="" id="{89AF44CB-E165-814B-96AD-6E6FF6D04A6C}"/>
                </a:ext>
              </a:extLst>
            </p:cNvPr>
            <p:cNvSpPr>
              <a:spLocks/>
            </p:cNvSpPr>
            <p:nvPr/>
          </p:nvSpPr>
          <p:spPr bwMode="auto">
            <a:xfrm>
              <a:off x="3348" y="3005"/>
              <a:ext cx="18" cy="21"/>
            </a:xfrm>
            <a:custGeom>
              <a:avLst/>
              <a:gdLst>
                <a:gd name="T0" fmla="*/ 0 w 18"/>
                <a:gd name="T1" fmla="*/ 12 h 21"/>
                <a:gd name="T2" fmla="*/ 0 w 18"/>
                <a:gd name="T3" fmla="*/ 12 h 21"/>
                <a:gd name="T4" fmla="*/ 5 w 18"/>
                <a:gd name="T5" fmla="*/ 16 h 21"/>
                <a:gd name="T6" fmla="*/ 12 w 18"/>
                <a:gd name="T7" fmla="*/ 21 h 21"/>
                <a:gd name="T8" fmla="*/ 12 w 18"/>
                <a:gd name="T9" fmla="*/ 21 h 21"/>
                <a:gd name="T10" fmla="*/ 14 w 18"/>
                <a:gd name="T11" fmla="*/ 18 h 21"/>
                <a:gd name="T12" fmla="*/ 16 w 18"/>
                <a:gd name="T13" fmla="*/ 16 h 21"/>
                <a:gd name="T14" fmla="*/ 18 w 18"/>
                <a:gd name="T15" fmla="*/ 14 h 21"/>
                <a:gd name="T16" fmla="*/ 16 w 18"/>
                <a:gd name="T17" fmla="*/ 9 h 21"/>
                <a:gd name="T18" fmla="*/ 16 w 18"/>
                <a:gd name="T19" fmla="*/ 9 h 21"/>
                <a:gd name="T20" fmla="*/ 14 w 18"/>
                <a:gd name="T21" fmla="*/ 5 h 21"/>
                <a:gd name="T22" fmla="*/ 7 w 18"/>
                <a:gd name="T23" fmla="*/ 0 h 21"/>
                <a:gd name="T24" fmla="*/ 7 w 18"/>
                <a:gd name="T25" fmla="*/ 0 h 21"/>
                <a:gd name="T26" fmla="*/ 3 w 18"/>
                <a:gd name="T27" fmla="*/ 3 h 21"/>
                <a:gd name="T28" fmla="*/ 0 w 18"/>
                <a:gd name="T29" fmla="*/ 5 h 21"/>
                <a:gd name="T30" fmla="*/ 0 w 18"/>
                <a:gd name="T31" fmla="*/ 7 h 21"/>
                <a:gd name="T32" fmla="*/ 0 w 1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21">
                  <a:moveTo>
                    <a:pt x="0" y="12"/>
                  </a:moveTo>
                  <a:lnTo>
                    <a:pt x="0" y="12"/>
                  </a:lnTo>
                  <a:lnTo>
                    <a:pt x="5" y="16"/>
                  </a:lnTo>
                  <a:lnTo>
                    <a:pt x="12" y="21"/>
                  </a:lnTo>
                  <a:lnTo>
                    <a:pt x="14" y="18"/>
                  </a:lnTo>
                  <a:lnTo>
                    <a:pt x="16" y="16"/>
                  </a:lnTo>
                  <a:lnTo>
                    <a:pt x="18" y="14"/>
                  </a:lnTo>
                  <a:lnTo>
                    <a:pt x="16" y="9"/>
                  </a:lnTo>
                  <a:lnTo>
                    <a:pt x="14" y="5"/>
                  </a:lnTo>
                  <a:lnTo>
                    <a:pt x="7" y="0"/>
                  </a:lnTo>
                  <a:lnTo>
                    <a:pt x="3" y="3"/>
                  </a:lnTo>
                  <a:lnTo>
                    <a:pt x="0" y="5"/>
                  </a:lnTo>
                  <a:lnTo>
                    <a:pt x="0" y="7"/>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2" name="Freeform 3369">
              <a:extLst>
                <a:ext uri="{FF2B5EF4-FFF2-40B4-BE49-F238E27FC236}">
                  <a16:creationId xmlns:a16="http://schemas.microsoft.com/office/drawing/2014/main" xmlns="" id="{F453579C-0A15-434B-AA7B-2EB662D1EAC2}"/>
                </a:ext>
              </a:extLst>
            </p:cNvPr>
            <p:cNvSpPr>
              <a:spLocks/>
            </p:cNvSpPr>
            <p:nvPr/>
          </p:nvSpPr>
          <p:spPr bwMode="auto">
            <a:xfrm>
              <a:off x="3330" y="3008"/>
              <a:ext cx="18" cy="18"/>
            </a:xfrm>
            <a:custGeom>
              <a:avLst/>
              <a:gdLst>
                <a:gd name="T0" fmla="*/ 0 w 18"/>
                <a:gd name="T1" fmla="*/ 9 h 18"/>
                <a:gd name="T2" fmla="*/ 0 w 18"/>
                <a:gd name="T3" fmla="*/ 9 h 18"/>
                <a:gd name="T4" fmla="*/ 5 w 18"/>
                <a:gd name="T5" fmla="*/ 15 h 18"/>
                <a:gd name="T6" fmla="*/ 9 w 18"/>
                <a:gd name="T7" fmla="*/ 15 h 18"/>
                <a:gd name="T8" fmla="*/ 12 w 18"/>
                <a:gd name="T9" fmla="*/ 18 h 18"/>
                <a:gd name="T10" fmla="*/ 12 w 18"/>
                <a:gd name="T11" fmla="*/ 18 h 18"/>
                <a:gd name="T12" fmla="*/ 16 w 18"/>
                <a:gd name="T13" fmla="*/ 15 h 18"/>
                <a:gd name="T14" fmla="*/ 18 w 18"/>
                <a:gd name="T15" fmla="*/ 13 h 18"/>
                <a:gd name="T16" fmla="*/ 18 w 18"/>
                <a:gd name="T17" fmla="*/ 11 h 18"/>
                <a:gd name="T18" fmla="*/ 18 w 18"/>
                <a:gd name="T19" fmla="*/ 9 h 18"/>
                <a:gd name="T20" fmla="*/ 18 w 18"/>
                <a:gd name="T21" fmla="*/ 9 h 18"/>
                <a:gd name="T22" fmla="*/ 14 w 18"/>
                <a:gd name="T23" fmla="*/ 2 h 18"/>
                <a:gd name="T24" fmla="*/ 7 w 18"/>
                <a:gd name="T25" fmla="*/ 0 h 18"/>
                <a:gd name="T26" fmla="*/ 7 w 18"/>
                <a:gd name="T27" fmla="*/ 0 h 18"/>
                <a:gd name="T28" fmla="*/ 5 w 18"/>
                <a:gd name="T29" fmla="*/ 0 h 18"/>
                <a:gd name="T30" fmla="*/ 3 w 18"/>
                <a:gd name="T31" fmla="*/ 2 h 18"/>
                <a:gd name="T32" fmla="*/ 0 w 18"/>
                <a:gd name="T33" fmla="*/ 4 h 18"/>
                <a:gd name="T34" fmla="*/ 0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0" y="9"/>
                  </a:moveTo>
                  <a:lnTo>
                    <a:pt x="0" y="9"/>
                  </a:lnTo>
                  <a:lnTo>
                    <a:pt x="5" y="15"/>
                  </a:lnTo>
                  <a:lnTo>
                    <a:pt x="9" y="15"/>
                  </a:lnTo>
                  <a:lnTo>
                    <a:pt x="12" y="18"/>
                  </a:lnTo>
                  <a:lnTo>
                    <a:pt x="16" y="15"/>
                  </a:lnTo>
                  <a:lnTo>
                    <a:pt x="18" y="13"/>
                  </a:lnTo>
                  <a:lnTo>
                    <a:pt x="18" y="11"/>
                  </a:lnTo>
                  <a:lnTo>
                    <a:pt x="18" y="9"/>
                  </a:lnTo>
                  <a:lnTo>
                    <a:pt x="14" y="2"/>
                  </a:lnTo>
                  <a:lnTo>
                    <a:pt x="7" y="0"/>
                  </a:lnTo>
                  <a:lnTo>
                    <a:pt x="5" y="0"/>
                  </a:lnTo>
                  <a:lnTo>
                    <a:pt x="3"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3" name="Freeform 3370">
              <a:extLst>
                <a:ext uri="{FF2B5EF4-FFF2-40B4-BE49-F238E27FC236}">
                  <a16:creationId xmlns:a16="http://schemas.microsoft.com/office/drawing/2014/main" xmlns="" id="{AEBE2F04-8DFF-A745-B9AE-6F05CAFC82C4}"/>
                </a:ext>
              </a:extLst>
            </p:cNvPr>
            <p:cNvSpPr>
              <a:spLocks/>
            </p:cNvSpPr>
            <p:nvPr/>
          </p:nvSpPr>
          <p:spPr bwMode="auto">
            <a:xfrm>
              <a:off x="3330" y="3008"/>
              <a:ext cx="18" cy="18"/>
            </a:xfrm>
            <a:custGeom>
              <a:avLst/>
              <a:gdLst>
                <a:gd name="T0" fmla="*/ 0 w 18"/>
                <a:gd name="T1" fmla="*/ 9 h 18"/>
                <a:gd name="T2" fmla="*/ 0 w 18"/>
                <a:gd name="T3" fmla="*/ 9 h 18"/>
                <a:gd name="T4" fmla="*/ 5 w 18"/>
                <a:gd name="T5" fmla="*/ 15 h 18"/>
                <a:gd name="T6" fmla="*/ 9 w 18"/>
                <a:gd name="T7" fmla="*/ 15 h 18"/>
                <a:gd name="T8" fmla="*/ 12 w 18"/>
                <a:gd name="T9" fmla="*/ 18 h 18"/>
                <a:gd name="T10" fmla="*/ 12 w 18"/>
                <a:gd name="T11" fmla="*/ 18 h 18"/>
                <a:gd name="T12" fmla="*/ 16 w 18"/>
                <a:gd name="T13" fmla="*/ 15 h 18"/>
                <a:gd name="T14" fmla="*/ 18 w 18"/>
                <a:gd name="T15" fmla="*/ 13 h 18"/>
                <a:gd name="T16" fmla="*/ 18 w 18"/>
                <a:gd name="T17" fmla="*/ 11 h 18"/>
                <a:gd name="T18" fmla="*/ 18 w 18"/>
                <a:gd name="T19" fmla="*/ 9 h 18"/>
                <a:gd name="T20" fmla="*/ 18 w 18"/>
                <a:gd name="T21" fmla="*/ 9 h 18"/>
                <a:gd name="T22" fmla="*/ 14 w 18"/>
                <a:gd name="T23" fmla="*/ 2 h 18"/>
                <a:gd name="T24" fmla="*/ 7 w 18"/>
                <a:gd name="T25" fmla="*/ 0 h 18"/>
                <a:gd name="T26" fmla="*/ 7 w 18"/>
                <a:gd name="T27" fmla="*/ 0 h 18"/>
                <a:gd name="T28" fmla="*/ 5 w 18"/>
                <a:gd name="T29" fmla="*/ 0 h 18"/>
                <a:gd name="T30" fmla="*/ 3 w 18"/>
                <a:gd name="T31" fmla="*/ 2 h 18"/>
                <a:gd name="T32" fmla="*/ 0 w 18"/>
                <a:gd name="T33" fmla="*/ 4 h 18"/>
                <a:gd name="T34" fmla="*/ 0 w 18"/>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 h="18">
                  <a:moveTo>
                    <a:pt x="0" y="9"/>
                  </a:moveTo>
                  <a:lnTo>
                    <a:pt x="0" y="9"/>
                  </a:lnTo>
                  <a:lnTo>
                    <a:pt x="5" y="15"/>
                  </a:lnTo>
                  <a:lnTo>
                    <a:pt x="9" y="15"/>
                  </a:lnTo>
                  <a:lnTo>
                    <a:pt x="12" y="18"/>
                  </a:lnTo>
                  <a:lnTo>
                    <a:pt x="16" y="15"/>
                  </a:lnTo>
                  <a:lnTo>
                    <a:pt x="18" y="13"/>
                  </a:lnTo>
                  <a:lnTo>
                    <a:pt x="18" y="11"/>
                  </a:lnTo>
                  <a:lnTo>
                    <a:pt x="18" y="9"/>
                  </a:lnTo>
                  <a:lnTo>
                    <a:pt x="14" y="2"/>
                  </a:lnTo>
                  <a:lnTo>
                    <a:pt x="7" y="0"/>
                  </a:lnTo>
                  <a:lnTo>
                    <a:pt x="5" y="0"/>
                  </a:lnTo>
                  <a:lnTo>
                    <a:pt x="3"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4" name="Freeform 3371">
              <a:extLst>
                <a:ext uri="{FF2B5EF4-FFF2-40B4-BE49-F238E27FC236}">
                  <a16:creationId xmlns:a16="http://schemas.microsoft.com/office/drawing/2014/main" xmlns="" id="{0F5EAC22-2CF5-1D4E-8E09-1843D11327B3}"/>
                </a:ext>
              </a:extLst>
            </p:cNvPr>
            <p:cNvSpPr>
              <a:spLocks/>
            </p:cNvSpPr>
            <p:nvPr/>
          </p:nvSpPr>
          <p:spPr bwMode="auto">
            <a:xfrm>
              <a:off x="3315" y="3008"/>
              <a:ext cx="15" cy="18"/>
            </a:xfrm>
            <a:custGeom>
              <a:avLst/>
              <a:gdLst>
                <a:gd name="T0" fmla="*/ 0 w 15"/>
                <a:gd name="T1" fmla="*/ 9 h 18"/>
                <a:gd name="T2" fmla="*/ 0 w 15"/>
                <a:gd name="T3" fmla="*/ 9 h 18"/>
                <a:gd name="T4" fmla="*/ 4 w 15"/>
                <a:gd name="T5" fmla="*/ 15 h 18"/>
                <a:gd name="T6" fmla="*/ 6 w 15"/>
                <a:gd name="T7" fmla="*/ 18 h 18"/>
                <a:gd name="T8" fmla="*/ 11 w 15"/>
                <a:gd name="T9" fmla="*/ 18 h 18"/>
                <a:gd name="T10" fmla="*/ 11 w 15"/>
                <a:gd name="T11" fmla="*/ 18 h 18"/>
                <a:gd name="T12" fmla="*/ 13 w 15"/>
                <a:gd name="T13" fmla="*/ 15 h 18"/>
                <a:gd name="T14" fmla="*/ 15 w 15"/>
                <a:gd name="T15" fmla="*/ 15 h 18"/>
                <a:gd name="T16" fmla="*/ 15 w 15"/>
                <a:gd name="T17" fmla="*/ 11 h 18"/>
                <a:gd name="T18" fmla="*/ 15 w 15"/>
                <a:gd name="T19" fmla="*/ 9 h 18"/>
                <a:gd name="T20" fmla="*/ 15 w 15"/>
                <a:gd name="T21" fmla="*/ 9 h 18"/>
                <a:gd name="T22" fmla="*/ 13 w 15"/>
                <a:gd name="T23" fmla="*/ 2 h 18"/>
                <a:gd name="T24" fmla="*/ 6 w 15"/>
                <a:gd name="T25" fmla="*/ 0 h 18"/>
                <a:gd name="T26" fmla="*/ 6 w 15"/>
                <a:gd name="T27" fmla="*/ 0 h 18"/>
                <a:gd name="T28" fmla="*/ 4 w 15"/>
                <a:gd name="T29" fmla="*/ 0 h 18"/>
                <a:gd name="T30" fmla="*/ 2 w 15"/>
                <a:gd name="T31" fmla="*/ 2 h 18"/>
                <a:gd name="T32" fmla="*/ 0 w 1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8">
                  <a:moveTo>
                    <a:pt x="0" y="9"/>
                  </a:moveTo>
                  <a:lnTo>
                    <a:pt x="0" y="9"/>
                  </a:lnTo>
                  <a:lnTo>
                    <a:pt x="4" y="15"/>
                  </a:lnTo>
                  <a:lnTo>
                    <a:pt x="6" y="18"/>
                  </a:lnTo>
                  <a:lnTo>
                    <a:pt x="11" y="18"/>
                  </a:lnTo>
                  <a:lnTo>
                    <a:pt x="13" y="15"/>
                  </a:lnTo>
                  <a:lnTo>
                    <a:pt x="15" y="15"/>
                  </a:lnTo>
                  <a:lnTo>
                    <a:pt x="15" y="11"/>
                  </a:lnTo>
                  <a:lnTo>
                    <a:pt x="15" y="9"/>
                  </a:lnTo>
                  <a:lnTo>
                    <a:pt x="13" y="2"/>
                  </a:lnTo>
                  <a:lnTo>
                    <a:pt x="6"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5" name="Freeform 3372">
              <a:extLst>
                <a:ext uri="{FF2B5EF4-FFF2-40B4-BE49-F238E27FC236}">
                  <a16:creationId xmlns:a16="http://schemas.microsoft.com/office/drawing/2014/main" xmlns="" id="{54DB5AD8-B1F3-8049-8EE8-54F2D5CB9839}"/>
                </a:ext>
              </a:extLst>
            </p:cNvPr>
            <p:cNvSpPr>
              <a:spLocks/>
            </p:cNvSpPr>
            <p:nvPr/>
          </p:nvSpPr>
          <p:spPr bwMode="auto">
            <a:xfrm>
              <a:off x="3315" y="3008"/>
              <a:ext cx="15" cy="18"/>
            </a:xfrm>
            <a:custGeom>
              <a:avLst/>
              <a:gdLst>
                <a:gd name="T0" fmla="*/ 0 w 15"/>
                <a:gd name="T1" fmla="*/ 9 h 18"/>
                <a:gd name="T2" fmla="*/ 0 w 15"/>
                <a:gd name="T3" fmla="*/ 9 h 18"/>
                <a:gd name="T4" fmla="*/ 4 w 15"/>
                <a:gd name="T5" fmla="*/ 15 h 18"/>
                <a:gd name="T6" fmla="*/ 6 w 15"/>
                <a:gd name="T7" fmla="*/ 18 h 18"/>
                <a:gd name="T8" fmla="*/ 11 w 15"/>
                <a:gd name="T9" fmla="*/ 18 h 18"/>
                <a:gd name="T10" fmla="*/ 11 w 15"/>
                <a:gd name="T11" fmla="*/ 18 h 18"/>
                <a:gd name="T12" fmla="*/ 13 w 15"/>
                <a:gd name="T13" fmla="*/ 15 h 18"/>
                <a:gd name="T14" fmla="*/ 15 w 15"/>
                <a:gd name="T15" fmla="*/ 15 h 18"/>
                <a:gd name="T16" fmla="*/ 15 w 15"/>
                <a:gd name="T17" fmla="*/ 11 h 18"/>
                <a:gd name="T18" fmla="*/ 15 w 15"/>
                <a:gd name="T19" fmla="*/ 9 h 18"/>
                <a:gd name="T20" fmla="*/ 15 w 15"/>
                <a:gd name="T21" fmla="*/ 9 h 18"/>
                <a:gd name="T22" fmla="*/ 13 w 15"/>
                <a:gd name="T23" fmla="*/ 2 h 18"/>
                <a:gd name="T24" fmla="*/ 6 w 15"/>
                <a:gd name="T25" fmla="*/ 0 h 18"/>
                <a:gd name="T26" fmla="*/ 6 w 15"/>
                <a:gd name="T27" fmla="*/ 0 h 18"/>
                <a:gd name="T28" fmla="*/ 4 w 15"/>
                <a:gd name="T29" fmla="*/ 0 h 18"/>
                <a:gd name="T30" fmla="*/ 2 w 15"/>
                <a:gd name="T31" fmla="*/ 2 h 18"/>
                <a:gd name="T32" fmla="*/ 0 w 1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8">
                  <a:moveTo>
                    <a:pt x="0" y="9"/>
                  </a:moveTo>
                  <a:lnTo>
                    <a:pt x="0" y="9"/>
                  </a:lnTo>
                  <a:lnTo>
                    <a:pt x="4" y="15"/>
                  </a:lnTo>
                  <a:lnTo>
                    <a:pt x="6" y="18"/>
                  </a:lnTo>
                  <a:lnTo>
                    <a:pt x="11" y="18"/>
                  </a:lnTo>
                  <a:lnTo>
                    <a:pt x="13" y="15"/>
                  </a:lnTo>
                  <a:lnTo>
                    <a:pt x="15" y="15"/>
                  </a:lnTo>
                  <a:lnTo>
                    <a:pt x="15" y="11"/>
                  </a:lnTo>
                  <a:lnTo>
                    <a:pt x="15" y="9"/>
                  </a:lnTo>
                  <a:lnTo>
                    <a:pt x="13" y="2"/>
                  </a:lnTo>
                  <a:lnTo>
                    <a:pt x="6"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6" name="Freeform 3373">
              <a:extLst>
                <a:ext uri="{FF2B5EF4-FFF2-40B4-BE49-F238E27FC236}">
                  <a16:creationId xmlns:a16="http://schemas.microsoft.com/office/drawing/2014/main" xmlns="" id="{D2E0EE0F-0FBC-3048-9281-D9175E6756F3}"/>
                </a:ext>
              </a:extLst>
            </p:cNvPr>
            <p:cNvSpPr>
              <a:spLocks/>
            </p:cNvSpPr>
            <p:nvPr/>
          </p:nvSpPr>
          <p:spPr bwMode="auto">
            <a:xfrm>
              <a:off x="3299" y="3008"/>
              <a:ext cx="16" cy="18"/>
            </a:xfrm>
            <a:custGeom>
              <a:avLst/>
              <a:gdLst>
                <a:gd name="T0" fmla="*/ 0 w 16"/>
                <a:gd name="T1" fmla="*/ 9 h 18"/>
                <a:gd name="T2" fmla="*/ 0 w 16"/>
                <a:gd name="T3" fmla="*/ 9 h 18"/>
                <a:gd name="T4" fmla="*/ 2 w 16"/>
                <a:gd name="T5" fmla="*/ 15 h 18"/>
                <a:gd name="T6" fmla="*/ 6 w 16"/>
                <a:gd name="T7" fmla="*/ 18 h 18"/>
                <a:gd name="T8" fmla="*/ 9 w 16"/>
                <a:gd name="T9" fmla="*/ 18 h 18"/>
                <a:gd name="T10" fmla="*/ 9 w 16"/>
                <a:gd name="T11" fmla="*/ 18 h 18"/>
                <a:gd name="T12" fmla="*/ 13 w 16"/>
                <a:gd name="T13" fmla="*/ 18 h 18"/>
                <a:gd name="T14" fmla="*/ 16 w 16"/>
                <a:gd name="T15" fmla="*/ 15 h 18"/>
                <a:gd name="T16" fmla="*/ 16 w 16"/>
                <a:gd name="T17" fmla="*/ 11 h 18"/>
                <a:gd name="T18" fmla="*/ 16 w 16"/>
                <a:gd name="T19" fmla="*/ 9 h 18"/>
                <a:gd name="T20" fmla="*/ 16 w 16"/>
                <a:gd name="T21" fmla="*/ 9 h 18"/>
                <a:gd name="T22" fmla="*/ 13 w 16"/>
                <a:gd name="T23" fmla="*/ 2 h 18"/>
                <a:gd name="T24" fmla="*/ 6 w 16"/>
                <a:gd name="T25" fmla="*/ 0 h 18"/>
                <a:gd name="T26" fmla="*/ 6 w 16"/>
                <a:gd name="T27" fmla="*/ 0 h 18"/>
                <a:gd name="T28" fmla="*/ 4 w 16"/>
                <a:gd name="T29" fmla="*/ 0 h 18"/>
                <a:gd name="T30" fmla="*/ 2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2" y="15"/>
                  </a:lnTo>
                  <a:lnTo>
                    <a:pt x="6" y="18"/>
                  </a:lnTo>
                  <a:lnTo>
                    <a:pt x="9" y="18"/>
                  </a:lnTo>
                  <a:lnTo>
                    <a:pt x="13" y="18"/>
                  </a:lnTo>
                  <a:lnTo>
                    <a:pt x="16" y="15"/>
                  </a:lnTo>
                  <a:lnTo>
                    <a:pt x="16" y="11"/>
                  </a:lnTo>
                  <a:lnTo>
                    <a:pt x="16" y="9"/>
                  </a:lnTo>
                  <a:lnTo>
                    <a:pt x="13" y="2"/>
                  </a:lnTo>
                  <a:lnTo>
                    <a:pt x="6"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7" name="Freeform 3374">
              <a:extLst>
                <a:ext uri="{FF2B5EF4-FFF2-40B4-BE49-F238E27FC236}">
                  <a16:creationId xmlns:a16="http://schemas.microsoft.com/office/drawing/2014/main" xmlns="" id="{32C270EC-C68F-D945-B7B1-CCB02374C502}"/>
                </a:ext>
              </a:extLst>
            </p:cNvPr>
            <p:cNvSpPr>
              <a:spLocks/>
            </p:cNvSpPr>
            <p:nvPr/>
          </p:nvSpPr>
          <p:spPr bwMode="auto">
            <a:xfrm>
              <a:off x="3299" y="3008"/>
              <a:ext cx="16" cy="18"/>
            </a:xfrm>
            <a:custGeom>
              <a:avLst/>
              <a:gdLst>
                <a:gd name="T0" fmla="*/ 0 w 16"/>
                <a:gd name="T1" fmla="*/ 9 h 18"/>
                <a:gd name="T2" fmla="*/ 0 w 16"/>
                <a:gd name="T3" fmla="*/ 9 h 18"/>
                <a:gd name="T4" fmla="*/ 2 w 16"/>
                <a:gd name="T5" fmla="*/ 15 h 18"/>
                <a:gd name="T6" fmla="*/ 6 w 16"/>
                <a:gd name="T7" fmla="*/ 18 h 18"/>
                <a:gd name="T8" fmla="*/ 9 w 16"/>
                <a:gd name="T9" fmla="*/ 18 h 18"/>
                <a:gd name="T10" fmla="*/ 9 w 16"/>
                <a:gd name="T11" fmla="*/ 18 h 18"/>
                <a:gd name="T12" fmla="*/ 13 w 16"/>
                <a:gd name="T13" fmla="*/ 18 h 18"/>
                <a:gd name="T14" fmla="*/ 16 w 16"/>
                <a:gd name="T15" fmla="*/ 15 h 18"/>
                <a:gd name="T16" fmla="*/ 16 w 16"/>
                <a:gd name="T17" fmla="*/ 11 h 18"/>
                <a:gd name="T18" fmla="*/ 16 w 16"/>
                <a:gd name="T19" fmla="*/ 9 h 18"/>
                <a:gd name="T20" fmla="*/ 16 w 16"/>
                <a:gd name="T21" fmla="*/ 9 h 18"/>
                <a:gd name="T22" fmla="*/ 13 w 16"/>
                <a:gd name="T23" fmla="*/ 2 h 18"/>
                <a:gd name="T24" fmla="*/ 6 w 16"/>
                <a:gd name="T25" fmla="*/ 0 h 18"/>
                <a:gd name="T26" fmla="*/ 6 w 16"/>
                <a:gd name="T27" fmla="*/ 0 h 18"/>
                <a:gd name="T28" fmla="*/ 4 w 16"/>
                <a:gd name="T29" fmla="*/ 0 h 18"/>
                <a:gd name="T30" fmla="*/ 2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2" y="15"/>
                  </a:lnTo>
                  <a:lnTo>
                    <a:pt x="6" y="18"/>
                  </a:lnTo>
                  <a:lnTo>
                    <a:pt x="9" y="18"/>
                  </a:lnTo>
                  <a:lnTo>
                    <a:pt x="13" y="18"/>
                  </a:lnTo>
                  <a:lnTo>
                    <a:pt x="16" y="15"/>
                  </a:lnTo>
                  <a:lnTo>
                    <a:pt x="16" y="11"/>
                  </a:lnTo>
                  <a:lnTo>
                    <a:pt x="16" y="9"/>
                  </a:lnTo>
                  <a:lnTo>
                    <a:pt x="13" y="2"/>
                  </a:lnTo>
                  <a:lnTo>
                    <a:pt x="6"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8" name="Freeform 3375">
              <a:extLst>
                <a:ext uri="{FF2B5EF4-FFF2-40B4-BE49-F238E27FC236}">
                  <a16:creationId xmlns:a16="http://schemas.microsoft.com/office/drawing/2014/main" xmlns="" id="{012DF049-1777-8344-983E-B2D3923F125F}"/>
                </a:ext>
              </a:extLst>
            </p:cNvPr>
            <p:cNvSpPr>
              <a:spLocks/>
            </p:cNvSpPr>
            <p:nvPr/>
          </p:nvSpPr>
          <p:spPr bwMode="auto">
            <a:xfrm>
              <a:off x="3283" y="3008"/>
              <a:ext cx="16" cy="18"/>
            </a:xfrm>
            <a:custGeom>
              <a:avLst/>
              <a:gdLst>
                <a:gd name="T0" fmla="*/ 0 w 16"/>
                <a:gd name="T1" fmla="*/ 9 h 18"/>
                <a:gd name="T2" fmla="*/ 0 w 16"/>
                <a:gd name="T3" fmla="*/ 9 h 18"/>
                <a:gd name="T4" fmla="*/ 2 w 16"/>
                <a:gd name="T5" fmla="*/ 15 h 18"/>
                <a:gd name="T6" fmla="*/ 4 w 16"/>
                <a:gd name="T7" fmla="*/ 18 h 18"/>
                <a:gd name="T8" fmla="*/ 9 w 16"/>
                <a:gd name="T9" fmla="*/ 18 h 18"/>
                <a:gd name="T10" fmla="*/ 9 w 16"/>
                <a:gd name="T11" fmla="*/ 18 h 18"/>
                <a:gd name="T12" fmla="*/ 11 w 16"/>
                <a:gd name="T13" fmla="*/ 18 h 18"/>
                <a:gd name="T14" fmla="*/ 13 w 16"/>
                <a:gd name="T15" fmla="*/ 15 h 18"/>
                <a:gd name="T16" fmla="*/ 16 w 16"/>
                <a:gd name="T17" fmla="*/ 13 h 18"/>
                <a:gd name="T18" fmla="*/ 16 w 16"/>
                <a:gd name="T19" fmla="*/ 9 h 18"/>
                <a:gd name="T20" fmla="*/ 16 w 16"/>
                <a:gd name="T21" fmla="*/ 9 h 18"/>
                <a:gd name="T22" fmla="*/ 13 w 16"/>
                <a:gd name="T23" fmla="*/ 2 h 18"/>
                <a:gd name="T24" fmla="*/ 9 w 16"/>
                <a:gd name="T25" fmla="*/ 0 h 18"/>
                <a:gd name="T26" fmla="*/ 7 w 16"/>
                <a:gd name="T27" fmla="*/ 0 h 18"/>
                <a:gd name="T28" fmla="*/ 7 w 16"/>
                <a:gd name="T29" fmla="*/ 0 h 18"/>
                <a:gd name="T30" fmla="*/ 4 w 16"/>
                <a:gd name="T31" fmla="*/ 0 h 18"/>
                <a:gd name="T32" fmla="*/ 2 w 16"/>
                <a:gd name="T33" fmla="*/ 2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2" y="15"/>
                  </a:lnTo>
                  <a:lnTo>
                    <a:pt x="4" y="18"/>
                  </a:lnTo>
                  <a:lnTo>
                    <a:pt x="9" y="18"/>
                  </a:lnTo>
                  <a:lnTo>
                    <a:pt x="11" y="18"/>
                  </a:lnTo>
                  <a:lnTo>
                    <a:pt x="13" y="15"/>
                  </a:lnTo>
                  <a:lnTo>
                    <a:pt x="16" y="13"/>
                  </a:lnTo>
                  <a:lnTo>
                    <a:pt x="16" y="9"/>
                  </a:lnTo>
                  <a:lnTo>
                    <a:pt x="13" y="2"/>
                  </a:lnTo>
                  <a:lnTo>
                    <a:pt x="9" y="0"/>
                  </a:lnTo>
                  <a:lnTo>
                    <a:pt x="7"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59" name="Freeform 3376">
              <a:extLst>
                <a:ext uri="{FF2B5EF4-FFF2-40B4-BE49-F238E27FC236}">
                  <a16:creationId xmlns:a16="http://schemas.microsoft.com/office/drawing/2014/main" xmlns="" id="{9C54A9C3-C5AF-8344-8247-74C182E6BF8F}"/>
                </a:ext>
              </a:extLst>
            </p:cNvPr>
            <p:cNvSpPr>
              <a:spLocks/>
            </p:cNvSpPr>
            <p:nvPr/>
          </p:nvSpPr>
          <p:spPr bwMode="auto">
            <a:xfrm>
              <a:off x="3283" y="3008"/>
              <a:ext cx="16" cy="18"/>
            </a:xfrm>
            <a:custGeom>
              <a:avLst/>
              <a:gdLst>
                <a:gd name="T0" fmla="*/ 0 w 16"/>
                <a:gd name="T1" fmla="*/ 9 h 18"/>
                <a:gd name="T2" fmla="*/ 0 w 16"/>
                <a:gd name="T3" fmla="*/ 9 h 18"/>
                <a:gd name="T4" fmla="*/ 2 w 16"/>
                <a:gd name="T5" fmla="*/ 15 h 18"/>
                <a:gd name="T6" fmla="*/ 4 w 16"/>
                <a:gd name="T7" fmla="*/ 18 h 18"/>
                <a:gd name="T8" fmla="*/ 9 w 16"/>
                <a:gd name="T9" fmla="*/ 18 h 18"/>
                <a:gd name="T10" fmla="*/ 9 w 16"/>
                <a:gd name="T11" fmla="*/ 18 h 18"/>
                <a:gd name="T12" fmla="*/ 11 w 16"/>
                <a:gd name="T13" fmla="*/ 18 h 18"/>
                <a:gd name="T14" fmla="*/ 13 w 16"/>
                <a:gd name="T15" fmla="*/ 15 h 18"/>
                <a:gd name="T16" fmla="*/ 16 w 16"/>
                <a:gd name="T17" fmla="*/ 13 h 18"/>
                <a:gd name="T18" fmla="*/ 16 w 16"/>
                <a:gd name="T19" fmla="*/ 9 h 18"/>
                <a:gd name="T20" fmla="*/ 16 w 16"/>
                <a:gd name="T21" fmla="*/ 9 h 18"/>
                <a:gd name="T22" fmla="*/ 13 w 16"/>
                <a:gd name="T23" fmla="*/ 2 h 18"/>
                <a:gd name="T24" fmla="*/ 9 w 16"/>
                <a:gd name="T25" fmla="*/ 0 h 18"/>
                <a:gd name="T26" fmla="*/ 7 w 16"/>
                <a:gd name="T27" fmla="*/ 0 h 18"/>
                <a:gd name="T28" fmla="*/ 7 w 16"/>
                <a:gd name="T29" fmla="*/ 0 h 18"/>
                <a:gd name="T30" fmla="*/ 4 w 16"/>
                <a:gd name="T31" fmla="*/ 0 h 18"/>
                <a:gd name="T32" fmla="*/ 2 w 16"/>
                <a:gd name="T33" fmla="*/ 2 h 18"/>
                <a:gd name="T34" fmla="*/ 0 w 16"/>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18">
                  <a:moveTo>
                    <a:pt x="0" y="9"/>
                  </a:moveTo>
                  <a:lnTo>
                    <a:pt x="0" y="9"/>
                  </a:lnTo>
                  <a:lnTo>
                    <a:pt x="2" y="15"/>
                  </a:lnTo>
                  <a:lnTo>
                    <a:pt x="4" y="18"/>
                  </a:lnTo>
                  <a:lnTo>
                    <a:pt x="9" y="18"/>
                  </a:lnTo>
                  <a:lnTo>
                    <a:pt x="11" y="18"/>
                  </a:lnTo>
                  <a:lnTo>
                    <a:pt x="13" y="15"/>
                  </a:lnTo>
                  <a:lnTo>
                    <a:pt x="16" y="13"/>
                  </a:lnTo>
                  <a:lnTo>
                    <a:pt x="16" y="9"/>
                  </a:lnTo>
                  <a:lnTo>
                    <a:pt x="13" y="2"/>
                  </a:lnTo>
                  <a:lnTo>
                    <a:pt x="9" y="0"/>
                  </a:lnTo>
                  <a:lnTo>
                    <a:pt x="7"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0" name="Freeform 3377">
              <a:extLst>
                <a:ext uri="{FF2B5EF4-FFF2-40B4-BE49-F238E27FC236}">
                  <a16:creationId xmlns:a16="http://schemas.microsoft.com/office/drawing/2014/main" xmlns="" id="{06116D70-7AD6-AA40-A153-3DDF581C0833}"/>
                </a:ext>
              </a:extLst>
            </p:cNvPr>
            <p:cNvSpPr>
              <a:spLocks/>
            </p:cNvSpPr>
            <p:nvPr/>
          </p:nvSpPr>
          <p:spPr bwMode="auto">
            <a:xfrm>
              <a:off x="3267" y="3008"/>
              <a:ext cx="16" cy="18"/>
            </a:xfrm>
            <a:custGeom>
              <a:avLst/>
              <a:gdLst>
                <a:gd name="T0" fmla="*/ 0 w 16"/>
                <a:gd name="T1" fmla="*/ 9 h 18"/>
                <a:gd name="T2" fmla="*/ 0 w 16"/>
                <a:gd name="T3" fmla="*/ 9 h 18"/>
                <a:gd name="T4" fmla="*/ 2 w 16"/>
                <a:gd name="T5" fmla="*/ 15 h 18"/>
                <a:gd name="T6" fmla="*/ 5 w 16"/>
                <a:gd name="T7" fmla="*/ 18 h 18"/>
                <a:gd name="T8" fmla="*/ 9 w 16"/>
                <a:gd name="T9" fmla="*/ 18 h 18"/>
                <a:gd name="T10" fmla="*/ 9 w 16"/>
                <a:gd name="T11" fmla="*/ 18 h 18"/>
                <a:gd name="T12" fmla="*/ 11 w 16"/>
                <a:gd name="T13" fmla="*/ 18 h 18"/>
                <a:gd name="T14" fmla="*/ 14 w 16"/>
                <a:gd name="T15" fmla="*/ 15 h 18"/>
                <a:gd name="T16" fmla="*/ 16 w 16"/>
                <a:gd name="T17" fmla="*/ 9 h 18"/>
                <a:gd name="T18" fmla="*/ 16 w 16"/>
                <a:gd name="T19" fmla="*/ 9 h 18"/>
                <a:gd name="T20" fmla="*/ 14 w 16"/>
                <a:gd name="T21" fmla="*/ 2 h 18"/>
                <a:gd name="T22" fmla="*/ 11 w 16"/>
                <a:gd name="T23" fmla="*/ 0 h 18"/>
                <a:gd name="T24" fmla="*/ 7 w 16"/>
                <a:gd name="T25" fmla="*/ 0 h 18"/>
                <a:gd name="T26" fmla="*/ 7 w 16"/>
                <a:gd name="T27" fmla="*/ 0 h 18"/>
                <a:gd name="T28" fmla="*/ 5 w 16"/>
                <a:gd name="T29" fmla="*/ 0 h 18"/>
                <a:gd name="T30" fmla="*/ 2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2" y="15"/>
                  </a:lnTo>
                  <a:lnTo>
                    <a:pt x="5" y="18"/>
                  </a:lnTo>
                  <a:lnTo>
                    <a:pt x="9" y="18"/>
                  </a:lnTo>
                  <a:lnTo>
                    <a:pt x="11" y="18"/>
                  </a:lnTo>
                  <a:lnTo>
                    <a:pt x="14" y="15"/>
                  </a:lnTo>
                  <a:lnTo>
                    <a:pt x="16" y="9"/>
                  </a:lnTo>
                  <a:lnTo>
                    <a:pt x="14" y="2"/>
                  </a:lnTo>
                  <a:lnTo>
                    <a:pt x="11" y="0"/>
                  </a:lnTo>
                  <a:lnTo>
                    <a:pt x="7" y="0"/>
                  </a:lnTo>
                  <a:lnTo>
                    <a:pt x="5"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1" name="Freeform 3378">
              <a:extLst>
                <a:ext uri="{FF2B5EF4-FFF2-40B4-BE49-F238E27FC236}">
                  <a16:creationId xmlns:a16="http://schemas.microsoft.com/office/drawing/2014/main" xmlns="" id="{1ADE5362-0F12-9B46-99C1-6DEC5EF4582E}"/>
                </a:ext>
              </a:extLst>
            </p:cNvPr>
            <p:cNvSpPr>
              <a:spLocks/>
            </p:cNvSpPr>
            <p:nvPr/>
          </p:nvSpPr>
          <p:spPr bwMode="auto">
            <a:xfrm>
              <a:off x="3267" y="3008"/>
              <a:ext cx="16" cy="18"/>
            </a:xfrm>
            <a:custGeom>
              <a:avLst/>
              <a:gdLst>
                <a:gd name="T0" fmla="*/ 0 w 16"/>
                <a:gd name="T1" fmla="*/ 9 h 18"/>
                <a:gd name="T2" fmla="*/ 0 w 16"/>
                <a:gd name="T3" fmla="*/ 9 h 18"/>
                <a:gd name="T4" fmla="*/ 2 w 16"/>
                <a:gd name="T5" fmla="*/ 15 h 18"/>
                <a:gd name="T6" fmla="*/ 5 w 16"/>
                <a:gd name="T7" fmla="*/ 18 h 18"/>
                <a:gd name="T8" fmla="*/ 9 w 16"/>
                <a:gd name="T9" fmla="*/ 18 h 18"/>
                <a:gd name="T10" fmla="*/ 9 w 16"/>
                <a:gd name="T11" fmla="*/ 18 h 18"/>
                <a:gd name="T12" fmla="*/ 11 w 16"/>
                <a:gd name="T13" fmla="*/ 18 h 18"/>
                <a:gd name="T14" fmla="*/ 14 w 16"/>
                <a:gd name="T15" fmla="*/ 15 h 18"/>
                <a:gd name="T16" fmla="*/ 16 w 16"/>
                <a:gd name="T17" fmla="*/ 9 h 18"/>
                <a:gd name="T18" fmla="*/ 16 w 16"/>
                <a:gd name="T19" fmla="*/ 9 h 18"/>
                <a:gd name="T20" fmla="*/ 14 w 16"/>
                <a:gd name="T21" fmla="*/ 2 h 18"/>
                <a:gd name="T22" fmla="*/ 11 w 16"/>
                <a:gd name="T23" fmla="*/ 0 h 18"/>
                <a:gd name="T24" fmla="*/ 7 w 16"/>
                <a:gd name="T25" fmla="*/ 0 h 18"/>
                <a:gd name="T26" fmla="*/ 7 w 16"/>
                <a:gd name="T27" fmla="*/ 0 h 18"/>
                <a:gd name="T28" fmla="*/ 5 w 16"/>
                <a:gd name="T29" fmla="*/ 0 h 18"/>
                <a:gd name="T30" fmla="*/ 2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2" y="15"/>
                  </a:lnTo>
                  <a:lnTo>
                    <a:pt x="5" y="18"/>
                  </a:lnTo>
                  <a:lnTo>
                    <a:pt x="9" y="18"/>
                  </a:lnTo>
                  <a:lnTo>
                    <a:pt x="11" y="18"/>
                  </a:lnTo>
                  <a:lnTo>
                    <a:pt x="14" y="15"/>
                  </a:lnTo>
                  <a:lnTo>
                    <a:pt x="16" y="9"/>
                  </a:lnTo>
                  <a:lnTo>
                    <a:pt x="14" y="2"/>
                  </a:lnTo>
                  <a:lnTo>
                    <a:pt x="11" y="0"/>
                  </a:lnTo>
                  <a:lnTo>
                    <a:pt x="7" y="0"/>
                  </a:lnTo>
                  <a:lnTo>
                    <a:pt x="5"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2" name="Freeform 3379">
              <a:extLst>
                <a:ext uri="{FF2B5EF4-FFF2-40B4-BE49-F238E27FC236}">
                  <a16:creationId xmlns:a16="http://schemas.microsoft.com/office/drawing/2014/main" xmlns="" id="{B44039C1-6861-634F-A8BF-66B01493F4FD}"/>
                </a:ext>
              </a:extLst>
            </p:cNvPr>
            <p:cNvSpPr>
              <a:spLocks/>
            </p:cNvSpPr>
            <p:nvPr/>
          </p:nvSpPr>
          <p:spPr bwMode="auto">
            <a:xfrm>
              <a:off x="3251" y="3008"/>
              <a:ext cx="16" cy="18"/>
            </a:xfrm>
            <a:custGeom>
              <a:avLst/>
              <a:gdLst>
                <a:gd name="T0" fmla="*/ 0 w 16"/>
                <a:gd name="T1" fmla="*/ 9 h 18"/>
                <a:gd name="T2" fmla="*/ 0 w 16"/>
                <a:gd name="T3" fmla="*/ 9 h 18"/>
                <a:gd name="T4" fmla="*/ 3 w 16"/>
                <a:gd name="T5" fmla="*/ 15 h 18"/>
                <a:gd name="T6" fmla="*/ 5 w 16"/>
                <a:gd name="T7" fmla="*/ 18 h 18"/>
                <a:gd name="T8" fmla="*/ 9 w 16"/>
                <a:gd name="T9" fmla="*/ 18 h 18"/>
                <a:gd name="T10" fmla="*/ 9 w 16"/>
                <a:gd name="T11" fmla="*/ 18 h 18"/>
                <a:gd name="T12" fmla="*/ 12 w 16"/>
                <a:gd name="T13" fmla="*/ 18 h 18"/>
                <a:gd name="T14" fmla="*/ 14 w 16"/>
                <a:gd name="T15" fmla="*/ 15 h 18"/>
                <a:gd name="T16" fmla="*/ 16 w 16"/>
                <a:gd name="T17" fmla="*/ 9 h 18"/>
                <a:gd name="T18" fmla="*/ 16 w 16"/>
                <a:gd name="T19" fmla="*/ 9 h 18"/>
                <a:gd name="T20" fmla="*/ 14 w 16"/>
                <a:gd name="T21" fmla="*/ 2 h 18"/>
                <a:gd name="T22" fmla="*/ 12 w 16"/>
                <a:gd name="T23" fmla="*/ 0 h 18"/>
                <a:gd name="T24" fmla="*/ 7 w 16"/>
                <a:gd name="T25" fmla="*/ 0 h 18"/>
                <a:gd name="T26" fmla="*/ 7 w 16"/>
                <a:gd name="T27" fmla="*/ 0 h 18"/>
                <a:gd name="T28" fmla="*/ 5 w 16"/>
                <a:gd name="T29" fmla="*/ 0 h 18"/>
                <a:gd name="T30" fmla="*/ 3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3" y="15"/>
                  </a:lnTo>
                  <a:lnTo>
                    <a:pt x="5" y="18"/>
                  </a:lnTo>
                  <a:lnTo>
                    <a:pt x="9" y="18"/>
                  </a:lnTo>
                  <a:lnTo>
                    <a:pt x="12" y="18"/>
                  </a:lnTo>
                  <a:lnTo>
                    <a:pt x="14" y="15"/>
                  </a:lnTo>
                  <a:lnTo>
                    <a:pt x="16" y="9"/>
                  </a:lnTo>
                  <a:lnTo>
                    <a:pt x="14" y="2"/>
                  </a:lnTo>
                  <a:lnTo>
                    <a:pt x="12" y="0"/>
                  </a:lnTo>
                  <a:lnTo>
                    <a:pt x="7" y="0"/>
                  </a:lnTo>
                  <a:lnTo>
                    <a:pt x="5"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3" name="Freeform 3380">
              <a:extLst>
                <a:ext uri="{FF2B5EF4-FFF2-40B4-BE49-F238E27FC236}">
                  <a16:creationId xmlns:a16="http://schemas.microsoft.com/office/drawing/2014/main" xmlns="" id="{D390C062-AF8B-F942-AFB1-296CEB4C5338}"/>
                </a:ext>
              </a:extLst>
            </p:cNvPr>
            <p:cNvSpPr>
              <a:spLocks/>
            </p:cNvSpPr>
            <p:nvPr/>
          </p:nvSpPr>
          <p:spPr bwMode="auto">
            <a:xfrm>
              <a:off x="3251" y="3008"/>
              <a:ext cx="16" cy="18"/>
            </a:xfrm>
            <a:custGeom>
              <a:avLst/>
              <a:gdLst>
                <a:gd name="T0" fmla="*/ 0 w 16"/>
                <a:gd name="T1" fmla="*/ 9 h 18"/>
                <a:gd name="T2" fmla="*/ 0 w 16"/>
                <a:gd name="T3" fmla="*/ 9 h 18"/>
                <a:gd name="T4" fmla="*/ 3 w 16"/>
                <a:gd name="T5" fmla="*/ 15 h 18"/>
                <a:gd name="T6" fmla="*/ 5 w 16"/>
                <a:gd name="T7" fmla="*/ 18 h 18"/>
                <a:gd name="T8" fmla="*/ 9 w 16"/>
                <a:gd name="T9" fmla="*/ 18 h 18"/>
                <a:gd name="T10" fmla="*/ 9 w 16"/>
                <a:gd name="T11" fmla="*/ 18 h 18"/>
                <a:gd name="T12" fmla="*/ 12 w 16"/>
                <a:gd name="T13" fmla="*/ 18 h 18"/>
                <a:gd name="T14" fmla="*/ 14 w 16"/>
                <a:gd name="T15" fmla="*/ 15 h 18"/>
                <a:gd name="T16" fmla="*/ 16 w 16"/>
                <a:gd name="T17" fmla="*/ 9 h 18"/>
                <a:gd name="T18" fmla="*/ 16 w 16"/>
                <a:gd name="T19" fmla="*/ 9 h 18"/>
                <a:gd name="T20" fmla="*/ 14 w 16"/>
                <a:gd name="T21" fmla="*/ 2 h 18"/>
                <a:gd name="T22" fmla="*/ 12 w 16"/>
                <a:gd name="T23" fmla="*/ 0 h 18"/>
                <a:gd name="T24" fmla="*/ 7 w 16"/>
                <a:gd name="T25" fmla="*/ 0 h 18"/>
                <a:gd name="T26" fmla="*/ 7 w 16"/>
                <a:gd name="T27" fmla="*/ 0 h 18"/>
                <a:gd name="T28" fmla="*/ 5 w 16"/>
                <a:gd name="T29" fmla="*/ 0 h 18"/>
                <a:gd name="T30" fmla="*/ 3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3" y="15"/>
                  </a:lnTo>
                  <a:lnTo>
                    <a:pt x="5" y="18"/>
                  </a:lnTo>
                  <a:lnTo>
                    <a:pt x="9" y="18"/>
                  </a:lnTo>
                  <a:lnTo>
                    <a:pt x="12" y="18"/>
                  </a:lnTo>
                  <a:lnTo>
                    <a:pt x="14" y="15"/>
                  </a:lnTo>
                  <a:lnTo>
                    <a:pt x="16" y="9"/>
                  </a:lnTo>
                  <a:lnTo>
                    <a:pt x="14" y="2"/>
                  </a:lnTo>
                  <a:lnTo>
                    <a:pt x="12" y="0"/>
                  </a:lnTo>
                  <a:lnTo>
                    <a:pt x="7" y="0"/>
                  </a:lnTo>
                  <a:lnTo>
                    <a:pt x="5"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4" name="Freeform 3381">
              <a:extLst>
                <a:ext uri="{FF2B5EF4-FFF2-40B4-BE49-F238E27FC236}">
                  <a16:creationId xmlns:a16="http://schemas.microsoft.com/office/drawing/2014/main" xmlns="" id="{30CCC176-9DDC-1744-BA56-89A297C3224B}"/>
                </a:ext>
              </a:extLst>
            </p:cNvPr>
            <p:cNvSpPr>
              <a:spLocks/>
            </p:cNvSpPr>
            <p:nvPr/>
          </p:nvSpPr>
          <p:spPr bwMode="auto">
            <a:xfrm>
              <a:off x="3236" y="3008"/>
              <a:ext cx="15" cy="18"/>
            </a:xfrm>
            <a:custGeom>
              <a:avLst/>
              <a:gdLst>
                <a:gd name="T0" fmla="*/ 0 w 15"/>
                <a:gd name="T1" fmla="*/ 9 h 18"/>
                <a:gd name="T2" fmla="*/ 0 w 15"/>
                <a:gd name="T3" fmla="*/ 9 h 18"/>
                <a:gd name="T4" fmla="*/ 2 w 15"/>
                <a:gd name="T5" fmla="*/ 15 h 18"/>
                <a:gd name="T6" fmla="*/ 4 w 15"/>
                <a:gd name="T7" fmla="*/ 18 h 18"/>
                <a:gd name="T8" fmla="*/ 9 w 15"/>
                <a:gd name="T9" fmla="*/ 18 h 18"/>
                <a:gd name="T10" fmla="*/ 9 w 15"/>
                <a:gd name="T11" fmla="*/ 18 h 18"/>
                <a:gd name="T12" fmla="*/ 11 w 15"/>
                <a:gd name="T13" fmla="*/ 18 h 18"/>
                <a:gd name="T14" fmla="*/ 13 w 15"/>
                <a:gd name="T15" fmla="*/ 15 h 18"/>
                <a:gd name="T16" fmla="*/ 15 w 15"/>
                <a:gd name="T17" fmla="*/ 9 h 18"/>
                <a:gd name="T18" fmla="*/ 15 w 15"/>
                <a:gd name="T19" fmla="*/ 9 h 18"/>
                <a:gd name="T20" fmla="*/ 13 w 15"/>
                <a:gd name="T21" fmla="*/ 2 h 18"/>
                <a:gd name="T22" fmla="*/ 11 w 15"/>
                <a:gd name="T23" fmla="*/ 2 h 18"/>
                <a:gd name="T24" fmla="*/ 9 w 15"/>
                <a:gd name="T25" fmla="*/ 0 h 18"/>
                <a:gd name="T26" fmla="*/ 9 w 15"/>
                <a:gd name="T27" fmla="*/ 0 h 18"/>
                <a:gd name="T28" fmla="*/ 6 w 15"/>
                <a:gd name="T29" fmla="*/ 2 h 18"/>
                <a:gd name="T30" fmla="*/ 2 w 15"/>
                <a:gd name="T31" fmla="*/ 2 h 18"/>
                <a:gd name="T32" fmla="*/ 0 w 1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8">
                  <a:moveTo>
                    <a:pt x="0" y="9"/>
                  </a:moveTo>
                  <a:lnTo>
                    <a:pt x="0" y="9"/>
                  </a:lnTo>
                  <a:lnTo>
                    <a:pt x="2" y="15"/>
                  </a:lnTo>
                  <a:lnTo>
                    <a:pt x="4" y="18"/>
                  </a:lnTo>
                  <a:lnTo>
                    <a:pt x="9" y="18"/>
                  </a:lnTo>
                  <a:lnTo>
                    <a:pt x="11" y="18"/>
                  </a:lnTo>
                  <a:lnTo>
                    <a:pt x="13" y="15"/>
                  </a:lnTo>
                  <a:lnTo>
                    <a:pt x="15" y="9"/>
                  </a:lnTo>
                  <a:lnTo>
                    <a:pt x="13" y="2"/>
                  </a:lnTo>
                  <a:lnTo>
                    <a:pt x="11" y="2"/>
                  </a:lnTo>
                  <a:lnTo>
                    <a:pt x="9" y="0"/>
                  </a:lnTo>
                  <a:lnTo>
                    <a:pt x="6" y="2"/>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5" name="Freeform 3382">
              <a:extLst>
                <a:ext uri="{FF2B5EF4-FFF2-40B4-BE49-F238E27FC236}">
                  <a16:creationId xmlns:a16="http://schemas.microsoft.com/office/drawing/2014/main" xmlns="" id="{85329E26-D2D9-1A4A-812F-3CED4276D0BE}"/>
                </a:ext>
              </a:extLst>
            </p:cNvPr>
            <p:cNvSpPr>
              <a:spLocks/>
            </p:cNvSpPr>
            <p:nvPr/>
          </p:nvSpPr>
          <p:spPr bwMode="auto">
            <a:xfrm>
              <a:off x="3236" y="3008"/>
              <a:ext cx="15" cy="18"/>
            </a:xfrm>
            <a:custGeom>
              <a:avLst/>
              <a:gdLst>
                <a:gd name="T0" fmla="*/ 0 w 15"/>
                <a:gd name="T1" fmla="*/ 9 h 18"/>
                <a:gd name="T2" fmla="*/ 0 w 15"/>
                <a:gd name="T3" fmla="*/ 9 h 18"/>
                <a:gd name="T4" fmla="*/ 2 w 15"/>
                <a:gd name="T5" fmla="*/ 15 h 18"/>
                <a:gd name="T6" fmla="*/ 4 w 15"/>
                <a:gd name="T7" fmla="*/ 18 h 18"/>
                <a:gd name="T8" fmla="*/ 9 w 15"/>
                <a:gd name="T9" fmla="*/ 18 h 18"/>
                <a:gd name="T10" fmla="*/ 9 w 15"/>
                <a:gd name="T11" fmla="*/ 18 h 18"/>
                <a:gd name="T12" fmla="*/ 11 w 15"/>
                <a:gd name="T13" fmla="*/ 18 h 18"/>
                <a:gd name="T14" fmla="*/ 13 w 15"/>
                <a:gd name="T15" fmla="*/ 15 h 18"/>
                <a:gd name="T16" fmla="*/ 15 w 15"/>
                <a:gd name="T17" fmla="*/ 9 h 18"/>
                <a:gd name="T18" fmla="*/ 15 w 15"/>
                <a:gd name="T19" fmla="*/ 9 h 18"/>
                <a:gd name="T20" fmla="*/ 13 w 15"/>
                <a:gd name="T21" fmla="*/ 2 h 18"/>
                <a:gd name="T22" fmla="*/ 11 w 15"/>
                <a:gd name="T23" fmla="*/ 2 h 18"/>
                <a:gd name="T24" fmla="*/ 9 w 15"/>
                <a:gd name="T25" fmla="*/ 0 h 18"/>
                <a:gd name="T26" fmla="*/ 9 w 15"/>
                <a:gd name="T27" fmla="*/ 0 h 18"/>
                <a:gd name="T28" fmla="*/ 6 w 15"/>
                <a:gd name="T29" fmla="*/ 2 h 18"/>
                <a:gd name="T30" fmla="*/ 2 w 15"/>
                <a:gd name="T31" fmla="*/ 2 h 18"/>
                <a:gd name="T32" fmla="*/ 0 w 1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18">
                  <a:moveTo>
                    <a:pt x="0" y="9"/>
                  </a:moveTo>
                  <a:lnTo>
                    <a:pt x="0" y="9"/>
                  </a:lnTo>
                  <a:lnTo>
                    <a:pt x="2" y="15"/>
                  </a:lnTo>
                  <a:lnTo>
                    <a:pt x="4" y="18"/>
                  </a:lnTo>
                  <a:lnTo>
                    <a:pt x="9" y="18"/>
                  </a:lnTo>
                  <a:lnTo>
                    <a:pt x="11" y="18"/>
                  </a:lnTo>
                  <a:lnTo>
                    <a:pt x="13" y="15"/>
                  </a:lnTo>
                  <a:lnTo>
                    <a:pt x="15" y="9"/>
                  </a:lnTo>
                  <a:lnTo>
                    <a:pt x="13" y="2"/>
                  </a:lnTo>
                  <a:lnTo>
                    <a:pt x="11" y="2"/>
                  </a:lnTo>
                  <a:lnTo>
                    <a:pt x="9" y="0"/>
                  </a:lnTo>
                  <a:lnTo>
                    <a:pt x="6" y="2"/>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6" name="Freeform 3383">
              <a:extLst>
                <a:ext uri="{FF2B5EF4-FFF2-40B4-BE49-F238E27FC236}">
                  <a16:creationId xmlns:a16="http://schemas.microsoft.com/office/drawing/2014/main" xmlns="" id="{29CCC193-3B1C-D843-B7BF-DF5F242166B8}"/>
                </a:ext>
              </a:extLst>
            </p:cNvPr>
            <p:cNvSpPr>
              <a:spLocks/>
            </p:cNvSpPr>
            <p:nvPr/>
          </p:nvSpPr>
          <p:spPr bwMode="auto">
            <a:xfrm>
              <a:off x="3222" y="3008"/>
              <a:ext cx="14" cy="20"/>
            </a:xfrm>
            <a:custGeom>
              <a:avLst/>
              <a:gdLst>
                <a:gd name="T0" fmla="*/ 0 w 14"/>
                <a:gd name="T1" fmla="*/ 11 h 20"/>
                <a:gd name="T2" fmla="*/ 0 w 14"/>
                <a:gd name="T3" fmla="*/ 11 h 20"/>
                <a:gd name="T4" fmla="*/ 0 w 14"/>
                <a:gd name="T5" fmla="*/ 15 h 20"/>
                <a:gd name="T6" fmla="*/ 2 w 14"/>
                <a:gd name="T7" fmla="*/ 18 h 20"/>
                <a:gd name="T8" fmla="*/ 7 w 14"/>
                <a:gd name="T9" fmla="*/ 20 h 20"/>
                <a:gd name="T10" fmla="*/ 7 w 14"/>
                <a:gd name="T11" fmla="*/ 20 h 20"/>
                <a:gd name="T12" fmla="*/ 9 w 14"/>
                <a:gd name="T13" fmla="*/ 18 h 20"/>
                <a:gd name="T14" fmla="*/ 11 w 14"/>
                <a:gd name="T15" fmla="*/ 15 h 20"/>
                <a:gd name="T16" fmla="*/ 14 w 14"/>
                <a:gd name="T17" fmla="*/ 9 h 20"/>
                <a:gd name="T18" fmla="*/ 14 w 14"/>
                <a:gd name="T19" fmla="*/ 9 h 20"/>
                <a:gd name="T20" fmla="*/ 14 w 14"/>
                <a:gd name="T21" fmla="*/ 4 h 20"/>
                <a:gd name="T22" fmla="*/ 11 w 14"/>
                <a:gd name="T23" fmla="*/ 2 h 20"/>
                <a:gd name="T24" fmla="*/ 7 w 14"/>
                <a:gd name="T25" fmla="*/ 0 h 20"/>
                <a:gd name="T26" fmla="*/ 7 w 14"/>
                <a:gd name="T27" fmla="*/ 0 h 20"/>
                <a:gd name="T28" fmla="*/ 2 w 14"/>
                <a:gd name="T29" fmla="*/ 4 h 20"/>
                <a:gd name="T30" fmla="*/ 0 w 14"/>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20">
                  <a:moveTo>
                    <a:pt x="0" y="11"/>
                  </a:moveTo>
                  <a:lnTo>
                    <a:pt x="0" y="11"/>
                  </a:lnTo>
                  <a:lnTo>
                    <a:pt x="0" y="15"/>
                  </a:lnTo>
                  <a:lnTo>
                    <a:pt x="2" y="18"/>
                  </a:lnTo>
                  <a:lnTo>
                    <a:pt x="7" y="20"/>
                  </a:lnTo>
                  <a:lnTo>
                    <a:pt x="9" y="18"/>
                  </a:lnTo>
                  <a:lnTo>
                    <a:pt x="11" y="15"/>
                  </a:lnTo>
                  <a:lnTo>
                    <a:pt x="14" y="9"/>
                  </a:lnTo>
                  <a:lnTo>
                    <a:pt x="14" y="4"/>
                  </a:lnTo>
                  <a:lnTo>
                    <a:pt x="11" y="2"/>
                  </a:lnTo>
                  <a:lnTo>
                    <a:pt x="7" y="0"/>
                  </a:lnTo>
                  <a:lnTo>
                    <a:pt x="2"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7" name="Freeform 3384">
              <a:extLst>
                <a:ext uri="{FF2B5EF4-FFF2-40B4-BE49-F238E27FC236}">
                  <a16:creationId xmlns:a16="http://schemas.microsoft.com/office/drawing/2014/main" xmlns="" id="{79D121E9-8BAA-3345-9DE7-40AE7482EE68}"/>
                </a:ext>
              </a:extLst>
            </p:cNvPr>
            <p:cNvSpPr>
              <a:spLocks/>
            </p:cNvSpPr>
            <p:nvPr/>
          </p:nvSpPr>
          <p:spPr bwMode="auto">
            <a:xfrm>
              <a:off x="3222" y="3008"/>
              <a:ext cx="14" cy="20"/>
            </a:xfrm>
            <a:custGeom>
              <a:avLst/>
              <a:gdLst>
                <a:gd name="T0" fmla="*/ 0 w 14"/>
                <a:gd name="T1" fmla="*/ 11 h 20"/>
                <a:gd name="T2" fmla="*/ 0 w 14"/>
                <a:gd name="T3" fmla="*/ 11 h 20"/>
                <a:gd name="T4" fmla="*/ 0 w 14"/>
                <a:gd name="T5" fmla="*/ 15 h 20"/>
                <a:gd name="T6" fmla="*/ 2 w 14"/>
                <a:gd name="T7" fmla="*/ 18 h 20"/>
                <a:gd name="T8" fmla="*/ 7 w 14"/>
                <a:gd name="T9" fmla="*/ 20 h 20"/>
                <a:gd name="T10" fmla="*/ 7 w 14"/>
                <a:gd name="T11" fmla="*/ 20 h 20"/>
                <a:gd name="T12" fmla="*/ 9 w 14"/>
                <a:gd name="T13" fmla="*/ 18 h 20"/>
                <a:gd name="T14" fmla="*/ 11 w 14"/>
                <a:gd name="T15" fmla="*/ 15 h 20"/>
                <a:gd name="T16" fmla="*/ 14 w 14"/>
                <a:gd name="T17" fmla="*/ 9 h 20"/>
                <a:gd name="T18" fmla="*/ 14 w 14"/>
                <a:gd name="T19" fmla="*/ 9 h 20"/>
                <a:gd name="T20" fmla="*/ 14 w 14"/>
                <a:gd name="T21" fmla="*/ 4 h 20"/>
                <a:gd name="T22" fmla="*/ 11 w 14"/>
                <a:gd name="T23" fmla="*/ 2 h 20"/>
                <a:gd name="T24" fmla="*/ 7 w 14"/>
                <a:gd name="T25" fmla="*/ 0 h 20"/>
                <a:gd name="T26" fmla="*/ 7 w 14"/>
                <a:gd name="T27" fmla="*/ 0 h 20"/>
                <a:gd name="T28" fmla="*/ 2 w 14"/>
                <a:gd name="T29" fmla="*/ 4 h 20"/>
                <a:gd name="T30" fmla="*/ 0 w 14"/>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20">
                  <a:moveTo>
                    <a:pt x="0" y="11"/>
                  </a:moveTo>
                  <a:lnTo>
                    <a:pt x="0" y="11"/>
                  </a:lnTo>
                  <a:lnTo>
                    <a:pt x="0" y="15"/>
                  </a:lnTo>
                  <a:lnTo>
                    <a:pt x="2" y="18"/>
                  </a:lnTo>
                  <a:lnTo>
                    <a:pt x="7" y="20"/>
                  </a:lnTo>
                  <a:lnTo>
                    <a:pt x="9" y="18"/>
                  </a:lnTo>
                  <a:lnTo>
                    <a:pt x="11" y="15"/>
                  </a:lnTo>
                  <a:lnTo>
                    <a:pt x="14" y="9"/>
                  </a:lnTo>
                  <a:lnTo>
                    <a:pt x="14" y="4"/>
                  </a:lnTo>
                  <a:lnTo>
                    <a:pt x="11" y="2"/>
                  </a:lnTo>
                  <a:lnTo>
                    <a:pt x="7" y="0"/>
                  </a:lnTo>
                  <a:lnTo>
                    <a:pt x="2"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8" name="Freeform 3385">
              <a:extLst>
                <a:ext uri="{FF2B5EF4-FFF2-40B4-BE49-F238E27FC236}">
                  <a16:creationId xmlns:a16="http://schemas.microsoft.com/office/drawing/2014/main" xmlns="" id="{D54CD924-D421-7C49-B957-D5EF5CB64D75}"/>
                </a:ext>
              </a:extLst>
            </p:cNvPr>
            <p:cNvSpPr>
              <a:spLocks/>
            </p:cNvSpPr>
            <p:nvPr/>
          </p:nvSpPr>
          <p:spPr bwMode="auto">
            <a:xfrm>
              <a:off x="3206" y="3008"/>
              <a:ext cx="16" cy="20"/>
            </a:xfrm>
            <a:custGeom>
              <a:avLst/>
              <a:gdLst>
                <a:gd name="T0" fmla="*/ 0 w 16"/>
                <a:gd name="T1" fmla="*/ 11 h 20"/>
                <a:gd name="T2" fmla="*/ 0 w 16"/>
                <a:gd name="T3" fmla="*/ 11 h 20"/>
                <a:gd name="T4" fmla="*/ 3 w 16"/>
                <a:gd name="T5" fmla="*/ 18 h 20"/>
                <a:gd name="T6" fmla="*/ 5 w 16"/>
                <a:gd name="T7" fmla="*/ 18 h 20"/>
                <a:gd name="T8" fmla="*/ 7 w 16"/>
                <a:gd name="T9" fmla="*/ 20 h 20"/>
                <a:gd name="T10" fmla="*/ 7 w 16"/>
                <a:gd name="T11" fmla="*/ 20 h 20"/>
                <a:gd name="T12" fmla="*/ 9 w 16"/>
                <a:gd name="T13" fmla="*/ 18 h 20"/>
                <a:gd name="T14" fmla="*/ 12 w 16"/>
                <a:gd name="T15" fmla="*/ 15 h 20"/>
                <a:gd name="T16" fmla="*/ 16 w 16"/>
                <a:gd name="T17" fmla="*/ 11 h 20"/>
                <a:gd name="T18" fmla="*/ 16 w 16"/>
                <a:gd name="T19" fmla="*/ 11 h 20"/>
                <a:gd name="T20" fmla="*/ 14 w 16"/>
                <a:gd name="T21" fmla="*/ 4 h 20"/>
                <a:gd name="T22" fmla="*/ 12 w 16"/>
                <a:gd name="T23" fmla="*/ 2 h 20"/>
                <a:gd name="T24" fmla="*/ 9 w 16"/>
                <a:gd name="T25" fmla="*/ 0 h 20"/>
                <a:gd name="T26" fmla="*/ 9 w 16"/>
                <a:gd name="T27" fmla="*/ 0 h 20"/>
                <a:gd name="T28" fmla="*/ 3 w 16"/>
                <a:gd name="T29" fmla="*/ 4 h 20"/>
                <a:gd name="T30" fmla="*/ 0 w 16"/>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0">
                  <a:moveTo>
                    <a:pt x="0" y="11"/>
                  </a:moveTo>
                  <a:lnTo>
                    <a:pt x="0" y="11"/>
                  </a:lnTo>
                  <a:lnTo>
                    <a:pt x="3" y="18"/>
                  </a:lnTo>
                  <a:lnTo>
                    <a:pt x="5" y="18"/>
                  </a:lnTo>
                  <a:lnTo>
                    <a:pt x="7" y="20"/>
                  </a:lnTo>
                  <a:lnTo>
                    <a:pt x="9" y="18"/>
                  </a:lnTo>
                  <a:lnTo>
                    <a:pt x="12" y="15"/>
                  </a:lnTo>
                  <a:lnTo>
                    <a:pt x="16" y="11"/>
                  </a:lnTo>
                  <a:lnTo>
                    <a:pt x="14" y="4"/>
                  </a:lnTo>
                  <a:lnTo>
                    <a:pt x="12" y="2"/>
                  </a:lnTo>
                  <a:lnTo>
                    <a:pt x="9" y="0"/>
                  </a:lnTo>
                  <a:lnTo>
                    <a:pt x="3"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69" name="Freeform 3386">
              <a:extLst>
                <a:ext uri="{FF2B5EF4-FFF2-40B4-BE49-F238E27FC236}">
                  <a16:creationId xmlns:a16="http://schemas.microsoft.com/office/drawing/2014/main" xmlns="" id="{10FAA19B-96CE-F346-A337-7691A1007F62}"/>
                </a:ext>
              </a:extLst>
            </p:cNvPr>
            <p:cNvSpPr>
              <a:spLocks/>
            </p:cNvSpPr>
            <p:nvPr/>
          </p:nvSpPr>
          <p:spPr bwMode="auto">
            <a:xfrm>
              <a:off x="3206" y="3008"/>
              <a:ext cx="16" cy="20"/>
            </a:xfrm>
            <a:custGeom>
              <a:avLst/>
              <a:gdLst>
                <a:gd name="T0" fmla="*/ 0 w 16"/>
                <a:gd name="T1" fmla="*/ 11 h 20"/>
                <a:gd name="T2" fmla="*/ 0 w 16"/>
                <a:gd name="T3" fmla="*/ 11 h 20"/>
                <a:gd name="T4" fmla="*/ 3 w 16"/>
                <a:gd name="T5" fmla="*/ 18 h 20"/>
                <a:gd name="T6" fmla="*/ 5 w 16"/>
                <a:gd name="T7" fmla="*/ 18 h 20"/>
                <a:gd name="T8" fmla="*/ 7 w 16"/>
                <a:gd name="T9" fmla="*/ 20 h 20"/>
                <a:gd name="T10" fmla="*/ 7 w 16"/>
                <a:gd name="T11" fmla="*/ 20 h 20"/>
                <a:gd name="T12" fmla="*/ 9 w 16"/>
                <a:gd name="T13" fmla="*/ 18 h 20"/>
                <a:gd name="T14" fmla="*/ 12 w 16"/>
                <a:gd name="T15" fmla="*/ 15 h 20"/>
                <a:gd name="T16" fmla="*/ 16 w 16"/>
                <a:gd name="T17" fmla="*/ 11 h 20"/>
                <a:gd name="T18" fmla="*/ 16 w 16"/>
                <a:gd name="T19" fmla="*/ 11 h 20"/>
                <a:gd name="T20" fmla="*/ 14 w 16"/>
                <a:gd name="T21" fmla="*/ 4 h 20"/>
                <a:gd name="T22" fmla="*/ 12 w 16"/>
                <a:gd name="T23" fmla="*/ 2 h 20"/>
                <a:gd name="T24" fmla="*/ 9 w 16"/>
                <a:gd name="T25" fmla="*/ 0 h 20"/>
                <a:gd name="T26" fmla="*/ 9 w 16"/>
                <a:gd name="T27" fmla="*/ 0 h 20"/>
                <a:gd name="T28" fmla="*/ 3 w 16"/>
                <a:gd name="T29" fmla="*/ 4 h 20"/>
                <a:gd name="T30" fmla="*/ 0 w 16"/>
                <a:gd name="T31" fmla="*/ 11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0">
                  <a:moveTo>
                    <a:pt x="0" y="11"/>
                  </a:moveTo>
                  <a:lnTo>
                    <a:pt x="0" y="11"/>
                  </a:lnTo>
                  <a:lnTo>
                    <a:pt x="3" y="18"/>
                  </a:lnTo>
                  <a:lnTo>
                    <a:pt x="5" y="18"/>
                  </a:lnTo>
                  <a:lnTo>
                    <a:pt x="7" y="20"/>
                  </a:lnTo>
                  <a:lnTo>
                    <a:pt x="9" y="18"/>
                  </a:lnTo>
                  <a:lnTo>
                    <a:pt x="12" y="15"/>
                  </a:lnTo>
                  <a:lnTo>
                    <a:pt x="16" y="11"/>
                  </a:lnTo>
                  <a:lnTo>
                    <a:pt x="14" y="4"/>
                  </a:lnTo>
                  <a:lnTo>
                    <a:pt x="12" y="2"/>
                  </a:lnTo>
                  <a:lnTo>
                    <a:pt x="9" y="0"/>
                  </a:lnTo>
                  <a:lnTo>
                    <a:pt x="3"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0" name="Freeform 3387">
              <a:extLst>
                <a:ext uri="{FF2B5EF4-FFF2-40B4-BE49-F238E27FC236}">
                  <a16:creationId xmlns:a16="http://schemas.microsoft.com/office/drawing/2014/main" xmlns="" id="{CDA0AD36-8FC3-FF43-BD30-8116A8E4EEB5}"/>
                </a:ext>
              </a:extLst>
            </p:cNvPr>
            <p:cNvSpPr>
              <a:spLocks/>
            </p:cNvSpPr>
            <p:nvPr/>
          </p:nvSpPr>
          <p:spPr bwMode="auto">
            <a:xfrm>
              <a:off x="3191" y="3010"/>
              <a:ext cx="15" cy="18"/>
            </a:xfrm>
            <a:custGeom>
              <a:avLst/>
              <a:gdLst>
                <a:gd name="T0" fmla="*/ 0 w 15"/>
                <a:gd name="T1" fmla="*/ 9 h 18"/>
                <a:gd name="T2" fmla="*/ 0 w 15"/>
                <a:gd name="T3" fmla="*/ 9 h 18"/>
                <a:gd name="T4" fmla="*/ 2 w 15"/>
                <a:gd name="T5" fmla="*/ 16 h 18"/>
                <a:gd name="T6" fmla="*/ 4 w 15"/>
                <a:gd name="T7" fmla="*/ 18 h 18"/>
                <a:gd name="T8" fmla="*/ 6 w 15"/>
                <a:gd name="T9" fmla="*/ 18 h 18"/>
                <a:gd name="T10" fmla="*/ 6 w 15"/>
                <a:gd name="T11" fmla="*/ 18 h 18"/>
                <a:gd name="T12" fmla="*/ 13 w 15"/>
                <a:gd name="T13" fmla="*/ 16 h 18"/>
                <a:gd name="T14" fmla="*/ 15 w 15"/>
                <a:gd name="T15" fmla="*/ 9 h 18"/>
                <a:gd name="T16" fmla="*/ 15 w 15"/>
                <a:gd name="T17" fmla="*/ 9 h 18"/>
                <a:gd name="T18" fmla="*/ 15 w 15"/>
                <a:gd name="T19" fmla="*/ 2 h 18"/>
                <a:gd name="T20" fmla="*/ 13 w 15"/>
                <a:gd name="T21" fmla="*/ 0 h 18"/>
                <a:gd name="T22" fmla="*/ 9 w 15"/>
                <a:gd name="T23" fmla="*/ 0 h 18"/>
                <a:gd name="T24" fmla="*/ 9 w 15"/>
                <a:gd name="T25" fmla="*/ 0 h 18"/>
                <a:gd name="T26" fmla="*/ 4 w 15"/>
                <a:gd name="T27" fmla="*/ 2 h 18"/>
                <a:gd name="T28" fmla="*/ 0 w 1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0" y="9"/>
                  </a:moveTo>
                  <a:lnTo>
                    <a:pt x="0" y="9"/>
                  </a:lnTo>
                  <a:lnTo>
                    <a:pt x="2" y="16"/>
                  </a:lnTo>
                  <a:lnTo>
                    <a:pt x="4" y="18"/>
                  </a:lnTo>
                  <a:lnTo>
                    <a:pt x="6" y="18"/>
                  </a:lnTo>
                  <a:lnTo>
                    <a:pt x="13" y="16"/>
                  </a:lnTo>
                  <a:lnTo>
                    <a:pt x="15" y="9"/>
                  </a:lnTo>
                  <a:lnTo>
                    <a:pt x="15" y="2"/>
                  </a:lnTo>
                  <a:lnTo>
                    <a:pt x="13" y="0"/>
                  </a:lnTo>
                  <a:lnTo>
                    <a:pt x="9"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1" name="Freeform 3388">
              <a:extLst>
                <a:ext uri="{FF2B5EF4-FFF2-40B4-BE49-F238E27FC236}">
                  <a16:creationId xmlns:a16="http://schemas.microsoft.com/office/drawing/2014/main" xmlns="" id="{776D85C0-830E-F845-B2B4-40F105F57800}"/>
                </a:ext>
              </a:extLst>
            </p:cNvPr>
            <p:cNvSpPr>
              <a:spLocks/>
            </p:cNvSpPr>
            <p:nvPr/>
          </p:nvSpPr>
          <p:spPr bwMode="auto">
            <a:xfrm>
              <a:off x="3191" y="3010"/>
              <a:ext cx="15" cy="18"/>
            </a:xfrm>
            <a:custGeom>
              <a:avLst/>
              <a:gdLst>
                <a:gd name="T0" fmla="*/ 0 w 15"/>
                <a:gd name="T1" fmla="*/ 9 h 18"/>
                <a:gd name="T2" fmla="*/ 0 w 15"/>
                <a:gd name="T3" fmla="*/ 9 h 18"/>
                <a:gd name="T4" fmla="*/ 2 w 15"/>
                <a:gd name="T5" fmla="*/ 16 h 18"/>
                <a:gd name="T6" fmla="*/ 4 w 15"/>
                <a:gd name="T7" fmla="*/ 18 h 18"/>
                <a:gd name="T8" fmla="*/ 6 w 15"/>
                <a:gd name="T9" fmla="*/ 18 h 18"/>
                <a:gd name="T10" fmla="*/ 6 w 15"/>
                <a:gd name="T11" fmla="*/ 18 h 18"/>
                <a:gd name="T12" fmla="*/ 13 w 15"/>
                <a:gd name="T13" fmla="*/ 16 h 18"/>
                <a:gd name="T14" fmla="*/ 15 w 15"/>
                <a:gd name="T15" fmla="*/ 9 h 18"/>
                <a:gd name="T16" fmla="*/ 15 w 15"/>
                <a:gd name="T17" fmla="*/ 9 h 18"/>
                <a:gd name="T18" fmla="*/ 15 w 15"/>
                <a:gd name="T19" fmla="*/ 2 h 18"/>
                <a:gd name="T20" fmla="*/ 13 w 15"/>
                <a:gd name="T21" fmla="*/ 0 h 18"/>
                <a:gd name="T22" fmla="*/ 9 w 15"/>
                <a:gd name="T23" fmla="*/ 0 h 18"/>
                <a:gd name="T24" fmla="*/ 9 w 15"/>
                <a:gd name="T25" fmla="*/ 0 h 18"/>
                <a:gd name="T26" fmla="*/ 4 w 15"/>
                <a:gd name="T27" fmla="*/ 2 h 18"/>
                <a:gd name="T28" fmla="*/ 0 w 1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0" y="9"/>
                  </a:moveTo>
                  <a:lnTo>
                    <a:pt x="0" y="9"/>
                  </a:lnTo>
                  <a:lnTo>
                    <a:pt x="2" y="16"/>
                  </a:lnTo>
                  <a:lnTo>
                    <a:pt x="4" y="18"/>
                  </a:lnTo>
                  <a:lnTo>
                    <a:pt x="6" y="18"/>
                  </a:lnTo>
                  <a:lnTo>
                    <a:pt x="13" y="16"/>
                  </a:lnTo>
                  <a:lnTo>
                    <a:pt x="15" y="9"/>
                  </a:lnTo>
                  <a:lnTo>
                    <a:pt x="15" y="2"/>
                  </a:lnTo>
                  <a:lnTo>
                    <a:pt x="13" y="0"/>
                  </a:lnTo>
                  <a:lnTo>
                    <a:pt x="9"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2" name="Freeform 3389">
              <a:extLst>
                <a:ext uri="{FF2B5EF4-FFF2-40B4-BE49-F238E27FC236}">
                  <a16:creationId xmlns:a16="http://schemas.microsoft.com/office/drawing/2014/main" xmlns="" id="{D247F5B4-E7D8-9746-8183-38FB31282DC9}"/>
                </a:ext>
              </a:extLst>
            </p:cNvPr>
            <p:cNvSpPr>
              <a:spLocks/>
            </p:cNvSpPr>
            <p:nvPr/>
          </p:nvSpPr>
          <p:spPr bwMode="auto">
            <a:xfrm>
              <a:off x="3177" y="3010"/>
              <a:ext cx="14" cy="18"/>
            </a:xfrm>
            <a:custGeom>
              <a:avLst/>
              <a:gdLst>
                <a:gd name="T0" fmla="*/ 0 w 14"/>
                <a:gd name="T1" fmla="*/ 9 h 18"/>
                <a:gd name="T2" fmla="*/ 0 w 14"/>
                <a:gd name="T3" fmla="*/ 9 h 18"/>
                <a:gd name="T4" fmla="*/ 0 w 14"/>
                <a:gd name="T5" fmla="*/ 16 h 18"/>
                <a:gd name="T6" fmla="*/ 2 w 14"/>
                <a:gd name="T7" fmla="*/ 18 h 18"/>
                <a:gd name="T8" fmla="*/ 5 w 14"/>
                <a:gd name="T9" fmla="*/ 18 h 18"/>
                <a:gd name="T10" fmla="*/ 5 w 14"/>
                <a:gd name="T11" fmla="*/ 18 h 18"/>
                <a:gd name="T12" fmla="*/ 11 w 14"/>
                <a:gd name="T13" fmla="*/ 16 h 18"/>
                <a:gd name="T14" fmla="*/ 14 w 14"/>
                <a:gd name="T15" fmla="*/ 9 h 18"/>
                <a:gd name="T16" fmla="*/ 14 w 14"/>
                <a:gd name="T17" fmla="*/ 9 h 18"/>
                <a:gd name="T18" fmla="*/ 14 w 14"/>
                <a:gd name="T19" fmla="*/ 2 h 18"/>
                <a:gd name="T20" fmla="*/ 11 w 14"/>
                <a:gd name="T21" fmla="*/ 0 h 18"/>
                <a:gd name="T22" fmla="*/ 9 w 14"/>
                <a:gd name="T23" fmla="*/ 0 h 18"/>
                <a:gd name="T24" fmla="*/ 9 w 14"/>
                <a:gd name="T25" fmla="*/ 0 h 18"/>
                <a:gd name="T26" fmla="*/ 2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6"/>
                  </a:lnTo>
                  <a:lnTo>
                    <a:pt x="2" y="18"/>
                  </a:lnTo>
                  <a:lnTo>
                    <a:pt x="5" y="18"/>
                  </a:lnTo>
                  <a:lnTo>
                    <a:pt x="11" y="16"/>
                  </a:lnTo>
                  <a:lnTo>
                    <a:pt x="14" y="9"/>
                  </a:lnTo>
                  <a:lnTo>
                    <a:pt x="14" y="2"/>
                  </a:lnTo>
                  <a:lnTo>
                    <a:pt x="11" y="0"/>
                  </a:lnTo>
                  <a:lnTo>
                    <a:pt x="9"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3" name="Freeform 3390">
              <a:extLst>
                <a:ext uri="{FF2B5EF4-FFF2-40B4-BE49-F238E27FC236}">
                  <a16:creationId xmlns:a16="http://schemas.microsoft.com/office/drawing/2014/main" xmlns="" id="{AE87632A-300B-3C40-B2B7-E626ED079CF3}"/>
                </a:ext>
              </a:extLst>
            </p:cNvPr>
            <p:cNvSpPr>
              <a:spLocks/>
            </p:cNvSpPr>
            <p:nvPr/>
          </p:nvSpPr>
          <p:spPr bwMode="auto">
            <a:xfrm>
              <a:off x="3177" y="3010"/>
              <a:ext cx="14" cy="18"/>
            </a:xfrm>
            <a:custGeom>
              <a:avLst/>
              <a:gdLst>
                <a:gd name="T0" fmla="*/ 0 w 14"/>
                <a:gd name="T1" fmla="*/ 9 h 18"/>
                <a:gd name="T2" fmla="*/ 0 w 14"/>
                <a:gd name="T3" fmla="*/ 9 h 18"/>
                <a:gd name="T4" fmla="*/ 0 w 14"/>
                <a:gd name="T5" fmla="*/ 16 h 18"/>
                <a:gd name="T6" fmla="*/ 2 w 14"/>
                <a:gd name="T7" fmla="*/ 18 h 18"/>
                <a:gd name="T8" fmla="*/ 5 w 14"/>
                <a:gd name="T9" fmla="*/ 18 h 18"/>
                <a:gd name="T10" fmla="*/ 5 w 14"/>
                <a:gd name="T11" fmla="*/ 18 h 18"/>
                <a:gd name="T12" fmla="*/ 11 w 14"/>
                <a:gd name="T13" fmla="*/ 16 h 18"/>
                <a:gd name="T14" fmla="*/ 14 w 14"/>
                <a:gd name="T15" fmla="*/ 9 h 18"/>
                <a:gd name="T16" fmla="*/ 14 w 14"/>
                <a:gd name="T17" fmla="*/ 9 h 18"/>
                <a:gd name="T18" fmla="*/ 14 w 14"/>
                <a:gd name="T19" fmla="*/ 2 h 18"/>
                <a:gd name="T20" fmla="*/ 11 w 14"/>
                <a:gd name="T21" fmla="*/ 0 h 18"/>
                <a:gd name="T22" fmla="*/ 9 w 14"/>
                <a:gd name="T23" fmla="*/ 0 h 18"/>
                <a:gd name="T24" fmla="*/ 9 w 14"/>
                <a:gd name="T25" fmla="*/ 0 h 18"/>
                <a:gd name="T26" fmla="*/ 2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6"/>
                  </a:lnTo>
                  <a:lnTo>
                    <a:pt x="2" y="18"/>
                  </a:lnTo>
                  <a:lnTo>
                    <a:pt x="5" y="18"/>
                  </a:lnTo>
                  <a:lnTo>
                    <a:pt x="11" y="16"/>
                  </a:lnTo>
                  <a:lnTo>
                    <a:pt x="14" y="9"/>
                  </a:lnTo>
                  <a:lnTo>
                    <a:pt x="14" y="2"/>
                  </a:lnTo>
                  <a:lnTo>
                    <a:pt x="11" y="0"/>
                  </a:lnTo>
                  <a:lnTo>
                    <a:pt x="9"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4" name="Freeform 3391">
              <a:extLst>
                <a:ext uri="{FF2B5EF4-FFF2-40B4-BE49-F238E27FC236}">
                  <a16:creationId xmlns:a16="http://schemas.microsoft.com/office/drawing/2014/main" xmlns="" id="{ABD65199-EA64-CE45-8CA6-6FB8CB06842A}"/>
                </a:ext>
              </a:extLst>
            </p:cNvPr>
            <p:cNvSpPr>
              <a:spLocks/>
            </p:cNvSpPr>
            <p:nvPr/>
          </p:nvSpPr>
          <p:spPr bwMode="auto">
            <a:xfrm>
              <a:off x="3161" y="3010"/>
              <a:ext cx="16" cy="18"/>
            </a:xfrm>
            <a:custGeom>
              <a:avLst/>
              <a:gdLst>
                <a:gd name="T0" fmla="*/ 0 w 16"/>
                <a:gd name="T1" fmla="*/ 9 h 18"/>
                <a:gd name="T2" fmla="*/ 0 w 16"/>
                <a:gd name="T3" fmla="*/ 9 h 18"/>
                <a:gd name="T4" fmla="*/ 0 w 16"/>
                <a:gd name="T5" fmla="*/ 16 h 18"/>
                <a:gd name="T6" fmla="*/ 3 w 16"/>
                <a:gd name="T7" fmla="*/ 18 h 18"/>
                <a:gd name="T8" fmla="*/ 5 w 16"/>
                <a:gd name="T9" fmla="*/ 18 h 18"/>
                <a:gd name="T10" fmla="*/ 5 w 16"/>
                <a:gd name="T11" fmla="*/ 18 h 18"/>
                <a:gd name="T12" fmla="*/ 12 w 16"/>
                <a:gd name="T13" fmla="*/ 16 h 18"/>
                <a:gd name="T14" fmla="*/ 16 w 16"/>
                <a:gd name="T15" fmla="*/ 9 h 18"/>
                <a:gd name="T16" fmla="*/ 16 w 16"/>
                <a:gd name="T17" fmla="*/ 9 h 18"/>
                <a:gd name="T18" fmla="*/ 16 w 16"/>
                <a:gd name="T19" fmla="*/ 2 h 18"/>
                <a:gd name="T20" fmla="*/ 14 w 16"/>
                <a:gd name="T21" fmla="*/ 0 h 18"/>
                <a:gd name="T22" fmla="*/ 12 w 16"/>
                <a:gd name="T23" fmla="*/ 0 h 18"/>
                <a:gd name="T24" fmla="*/ 12 w 16"/>
                <a:gd name="T25" fmla="*/ 0 h 18"/>
                <a:gd name="T26" fmla="*/ 5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3" y="18"/>
                  </a:lnTo>
                  <a:lnTo>
                    <a:pt x="5" y="18"/>
                  </a:lnTo>
                  <a:lnTo>
                    <a:pt x="12" y="16"/>
                  </a:lnTo>
                  <a:lnTo>
                    <a:pt x="16" y="9"/>
                  </a:lnTo>
                  <a:lnTo>
                    <a:pt x="16" y="2"/>
                  </a:lnTo>
                  <a:lnTo>
                    <a:pt x="14" y="0"/>
                  </a:lnTo>
                  <a:lnTo>
                    <a:pt x="12"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5" name="Freeform 3392">
              <a:extLst>
                <a:ext uri="{FF2B5EF4-FFF2-40B4-BE49-F238E27FC236}">
                  <a16:creationId xmlns:a16="http://schemas.microsoft.com/office/drawing/2014/main" xmlns="" id="{A3E30A2E-8640-0045-8948-8C162567C2AF}"/>
                </a:ext>
              </a:extLst>
            </p:cNvPr>
            <p:cNvSpPr>
              <a:spLocks/>
            </p:cNvSpPr>
            <p:nvPr/>
          </p:nvSpPr>
          <p:spPr bwMode="auto">
            <a:xfrm>
              <a:off x="3161" y="3010"/>
              <a:ext cx="16" cy="18"/>
            </a:xfrm>
            <a:custGeom>
              <a:avLst/>
              <a:gdLst>
                <a:gd name="T0" fmla="*/ 0 w 16"/>
                <a:gd name="T1" fmla="*/ 9 h 18"/>
                <a:gd name="T2" fmla="*/ 0 w 16"/>
                <a:gd name="T3" fmla="*/ 9 h 18"/>
                <a:gd name="T4" fmla="*/ 0 w 16"/>
                <a:gd name="T5" fmla="*/ 16 h 18"/>
                <a:gd name="T6" fmla="*/ 3 w 16"/>
                <a:gd name="T7" fmla="*/ 18 h 18"/>
                <a:gd name="T8" fmla="*/ 5 w 16"/>
                <a:gd name="T9" fmla="*/ 18 h 18"/>
                <a:gd name="T10" fmla="*/ 5 w 16"/>
                <a:gd name="T11" fmla="*/ 18 h 18"/>
                <a:gd name="T12" fmla="*/ 12 w 16"/>
                <a:gd name="T13" fmla="*/ 16 h 18"/>
                <a:gd name="T14" fmla="*/ 16 w 16"/>
                <a:gd name="T15" fmla="*/ 9 h 18"/>
                <a:gd name="T16" fmla="*/ 16 w 16"/>
                <a:gd name="T17" fmla="*/ 9 h 18"/>
                <a:gd name="T18" fmla="*/ 16 w 16"/>
                <a:gd name="T19" fmla="*/ 2 h 18"/>
                <a:gd name="T20" fmla="*/ 14 w 16"/>
                <a:gd name="T21" fmla="*/ 0 h 18"/>
                <a:gd name="T22" fmla="*/ 12 w 16"/>
                <a:gd name="T23" fmla="*/ 0 h 18"/>
                <a:gd name="T24" fmla="*/ 12 w 16"/>
                <a:gd name="T25" fmla="*/ 0 h 18"/>
                <a:gd name="T26" fmla="*/ 5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3" y="18"/>
                  </a:lnTo>
                  <a:lnTo>
                    <a:pt x="5" y="18"/>
                  </a:lnTo>
                  <a:lnTo>
                    <a:pt x="12" y="16"/>
                  </a:lnTo>
                  <a:lnTo>
                    <a:pt x="16" y="9"/>
                  </a:lnTo>
                  <a:lnTo>
                    <a:pt x="16" y="2"/>
                  </a:lnTo>
                  <a:lnTo>
                    <a:pt x="14" y="0"/>
                  </a:lnTo>
                  <a:lnTo>
                    <a:pt x="12"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6" name="Freeform 3393">
              <a:extLst>
                <a:ext uri="{FF2B5EF4-FFF2-40B4-BE49-F238E27FC236}">
                  <a16:creationId xmlns:a16="http://schemas.microsoft.com/office/drawing/2014/main" xmlns="" id="{63AC6C7C-D56C-0B40-B984-8723007A0C16}"/>
                </a:ext>
              </a:extLst>
            </p:cNvPr>
            <p:cNvSpPr>
              <a:spLocks/>
            </p:cNvSpPr>
            <p:nvPr/>
          </p:nvSpPr>
          <p:spPr bwMode="auto">
            <a:xfrm>
              <a:off x="3148" y="3010"/>
              <a:ext cx="13" cy="18"/>
            </a:xfrm>
            <a:custGeom>
              <a:avLst/>
              <a:gdLst>
                <a:gd name="T0" fmla="*/ 0 w 13"/>
                <a:gd name="T1" fmla="*/ 9 h 18"/>
                <a:gd name="T2" fmla="*/ 0 w 13"/>
                <a:gd name="T3" fmla="*/ 9 h 18"/>
                <a:gd name="T4" fmla="*/ 0 w 13"/>
                <a:gd name="T5" fmla="*/ 16 h 18"/>
                <a:gd name="T6" fmla="*/ 0 w 13"/>
                <a:gd name="T7" fmla="*/ 18 h 18"/>
                <a:gd name="T8" fmla="*/ 4 w 13"/>
                <a:gd name="T9" fmla="*/ 18 h 18"/>
                <a:gd name="T10" fmla="*/ 4 w 13"/>
                <a:gd name="T11" fmla="*/ 18 h 18"/>
                <a:gd name="T12" fmla="*/ 9 w 13"/>
                <a:gd name="T13" fmla="*/ 16 h 18"/>
                <a:gd name="T14" fmla="*/ 13 w 13"/>
                <a:gd name="T15" fmla="*/ 9 h 18"/>
                <a:gd name="T16" fmla="*/ 13 w 13"/>
                <a:gd name="T17" fmla="*/ 9 h 18"/>
                <a:gd name="T18" fmla="*/ 13 w 13"/>
                <a:gd name="T19" fmla="*/ 2 h 18"/>
                <a:gd name="T20" fmla="*/ 11 w 13"/>
                <a:gd name="T21" fmla="*/ 0 h 18"/>
                <a:gd name="T22" fmla="*/ 9 w 13"/>
                <a:gd name="T23" fmla="*/ 0 h 18"/>
                <a:gd name="T24" fmla="*/ 9 w 13"/>
                <a:gd name="T25" fmla="*/ 0 h 18"/>
                <a:gd name="T26" fmla="*/ 4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0" y="16"/>
                  </a:lnTo>
                  <a:lnTo>
                    <a:pt x="0" y="18"/>
                  </a:lnTo>
                  <a:lnTo>
                    <a:pt x="4" y="18"/>
                  </a:lnTo>
                  <a:lnTo>
                    <a:pt x="9" y="16"/>
                  </a:lnTo>
                  <a:lnTo>
                    <a:pt x="13" y="9"/>
                  </a:lnTo>
                  <a:lnTo>
                    <a:pt x="13" y="2"/>
                  </a:lnTo>
                  <a:lnTo>
                    <a:pt x="11" y="0"/>
                  </a:lnTo>
                  <a:lnTo>
                    <a:pt x="9"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7" name="Freeform 3394">
              <a:extLst>
                <a:ext uri="{FF2B5EF4-FFF2-40B4-BE49-F238E27FC236}">
                  <a16:creationId xmlns:a16="http://schemas.microsoft.com/office/drawing/2014/main" xmlns="" id="{CC5904CF-C60B-2340-9013-2F8F564B2284}"/>
                </a:ext>
              </a:extLst>
            </p:cNvPr>
            <p:cNvSpPr>
              <a:spLocks/>
            </p:cNvSpPr>
            <p:nvPr/>
          </p:nvSpPr>
          <p:spPr bwMode="auto">
            <a:xfrm>
              <a:off x="3148" y="3010"/>
              <a:ext cx="13" cy="18"/>
            </a:xfrm>
            <a:custGeom>
              <a:avLst/>
              <a:gdLst>
                <a:gd name="T0" fmla="*/ 0 w 13"/>
                <a:gd name="T1" fmla="*/ 9 h 18"/>
                <a:gd name="T2" fmla="*/ 0 w 13"/>
                <a:gd name="T3" fmla="*/ 9 h 18"/>
                <a:gd name="T4" fmla="*/ 0 w 13"/>
                <a:gd name="T5" fmla="*/ 16 h 18"/>
                <a:gd name="T6" fmla="*/ 0 w 13"/>
                <a:gd name="T7" fmla="*/ 18 h 18"/>
                <a:gd name="T8" fmla="*/ 4 w 13"/>
                <a:gd name="T9" fmla="*/ 18 h 18"/>
                <a:gd name="T10" fmla="*/ 4 w 13"/>
                <a:gd name="T11" fmla="*/ 18 h 18"/>
                <a:gd name="T12" fmla="*/ 9 w 13"/>
                <a:gd name="T13" fmla="*/ 16 h 18"/>
                <a:gd name="T14" fmla="*/ 13 w 13"/>
                <a:gd name="T15" fmla="*/ 9 h 18"/>
                <a:gd name="T16" fmla="*/ 13 w 13"/>
                <a:gd name="T17" fmla="*/ 9 h 18"/>
                <a:gd name="T18" fmla="*/ 13 w 13"/>
                <a:gd name="T19" fmla="*/ 2 h 18"/>
                <a:gd name="T20" fmla="*/ 11 w 13"/>
                <a:gd name="T21" fmla="*/ 0 h 18"/>
                <a:gd name="T22" fmla="*/ 9 w 13"/>
                <a:gd name="T23" fmla="*/ 0 h 18"/>
                <a:gd name="T24" fmla="*/ 9 w 13"/>
                <a:gd name="T25" fmla="*/ 0 h 18"/>
                <a:gd name="T26" fmla="*/ 4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0" y="16"/>
                  </a:lnTo>
                  <a:lnTo>
                    <a:pt x="0" y="18"/>
                  </a:lnTo>
                  <a:lnTo>
                    <a:pt x="4" y="18"/>
                  </a:lnTo>
                  <a:lnTo>
                    <a:pt x="9" y="16"/>
                  </a:lnTo>
                  <a:lnTo>
                    <a:pt x="13" y="9"/>
                  </a:lnTo>
                  <a:lnTo>
                    <a:pt x="13" y="2"/>
                  </a:lnTo>
                  <a:lnTo>
                    <a:pt x="11" y="0"/>
                  </a:lnTo>
                  <a:lnTo>
                    <a:pt x="9"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8" name="Freeform 3395">
              <a:extLst>
                <a:ext uri="{FF2B5EF4-FFF2-40B4-BE49-F238E27FC236}">
                  <a16:creationId xmlns:a16="http://schemas.microsoft.com/office/drawing/2014/main" xmlns="" id="{BAB8C2FC-0C69-F14F-A817-A60A96F0E06E}"/>
                </a:ext>
              </a:extLst>
            </p:cNvPr>
            <p:cNvSpPr>
              <a:spLocks/>
            </p:cNvSpPr>
            <p:nvPr/>
          </p:nvSpPr>
          <p:spPr bwMode="auto">
            <a:xfrm>
              <a:off x="3132" y="3010"/>
              <a:ext cx="16" cy="18"/>
            </a:xfrm>
            <a:custGeom>
              <a:avLst/>
              <a:gdLst>
                <a:gd name="T0" fmla="*/ 0 w 16"/>
                <a:gd name="T1" fmla="*/ 9 h 18"/>
                <a:gd name="T2" fmla="*/ 0 w 16"/>
                <a:gd name="T3" fmla="*/ 9 h 18"/>
                <a:gd name="T4" fmla="*/ 0 w 16"/>
                <a:gd name="T5" fmla="*/ 16 h 18"/>
                <a:gd name="T6" fmla="*/ 2 w 16"/>
                <a:gd name="T7" fmla="*/ 18 h 18"/>
                <a:gd name="T8" fmla="*/ 5 w 16"/>
                <a:gd name="T9" fmla="*/ 18 h 18"/>
                <a:gd name="T10" fmla="*/ 5 w 16"/>
                <a:gd name="T11" fmla="*/ 18 h 18"/>
                <a:gd name="T12" fmla="*/ 11 w 16"/>
                <a:gd name="T13" fmla="*/ 16 h 18"/>
                <a:gd name="T14" fmla="*/ 16 w 16"/>
                <a:gd name="T15" fmla="*/ 9 h 18"/>
                <a:gd name="T16" fmla="*/ 16 w 16"/>
                <a:gd name="T17" fmla="*/ 9 h 18"/>
                <a:gd name="T18" fmla="*/ 16 w 16"/>
                <a:gd name="T19" fmla="*/ 2 h 18"/>
                <a:gd name="T20" fmla="*/ 14 w 16"/>
                <a:gd name="T21" fmla="*/ 0 h 18"/>
                <a:gd name="T22" fmla="*/ 11 w 16"/>
                <a:gd name="T23" fmla="*/ 0 h 18"/>
                <a:gd name="T24" fmla="*/ 11 w 16"/>
                <a:gd name="T25" fmla="*/ 0 h 18"/>
                <a:gd name="T26" fmla="*/ 5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2" y="18"/>
                  </a:lnTo>
                  <a:lnTo>
                    <a:pt x="5" y="18"/>
                  </a:lnTo>
                  <a:lnTo>
                    <a:pt x="11" y="16"/>
                  </a:lnTo>
                  <a:lnTo>
                    <a:pt x="16" y="9"/>
                  </a:lnTo>
                  <a:lnTo>
                    <a:pt x="16" y="2"/>
                  </a:lnTo>
                  <a:lnTo>
                    <a:pt x="14" y="0"/>
                  </a:lnTo>
                  <a:lnTo>
                    <a:pt x="11"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79" name="Freeform 3396">
              <a:extLst>
                <a:ext uri="{FF2B5EF4-FFF2-40B4-BE49-F238E27FC236}">
                  <a16:creationId xmlns:a16="http://schemas.microsoft.com/office/drawing/2014/main" xmlns="" id="{1F27402A-DAB8-B944-A175-21013516BEB5}"/>
                </a:ext>
              </a:extLst>
            </p:cNvPr>
            <p:cNvSpPr>
              <a:spLocks/>
            </p:cNvSpPr>
            <p:nvPr/>
          </p:nvSpPr>
          <p:spPr bwMode="auto">
            <a:xfrm>
              <a:off x="3132" y="3010"/>
              <a:ext cx="16" cy="18"/>
            </a:xfrm>
            <a:custGeom>
              <a:avLst/>
              <a:gdLst>
                <a:gd name="T0" fmla="*/ 0 w 16"/>
                <a:gd name="T1" fmla="*/ 9 h 18"/>
                <a:gd name="T2" fmla="*/ 0 w 16"/>
                <a:gd name="T3" fmla="*/ 9 h 18"/>
                <a:gd name="T4" fmla="*/ 0 w 16"/>
                <a:gd name="T5" fmla="*/ 16 h 18"/>
                <a:gd name="T6" fmla="*/ 2 w 16"/>
                <a:gd name="T7" fmla="*/ 18 h 18"/>
                <a:gd name="T8" fmla="*/ 5 w 16"/>
                <a:gd name="T9" fmla="*/ 18 h 18"/>
                <a:gd name="T10" fmla="*/ 5 w 16"/>
                <a:gd name="T11" fmla="*/ 18 h 18"/>
                <a:gd name="T12" fmla="*/ 11 w 16"/>
                <a:gd name="T13" fmla="*/ 16 h 18"/>
                <a:gd name="T14" fmla="*/ 16 w 16"/>
                <a:gd name="T15" fmla="*/ 9 h 18"/>
                <a:gd name="T16" fmla="*/ 16 w 16"/>
                <a:gd name="T17" fmla="*/ 9 h 18"/>
                <a:gd name="T18" fmla="*/ 16 w 16"/>
                <a:gd name="T19" fmla="*/ 2 h 18"/>
                <a:gd name="T20" fmla="*/ 14 w 16"/>
                <a:gd name="T21" fmla="*/ 0 h 18"/>
                <a:gd name="T22" fmla="*/ 11 w 16"/>
                <a:gd name="T23" fmla="*/ 0 h 18"/>
                <a:gd name="T24" fmla="*/ 11 w 16"/>
                <a:gd name="T25" fmla="*/ 0 h 18"/>
                <a:gd name="T26" fmla="*/ 5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2" y="18"/>
                  </a:lnTo>
                  <a:lnTo>
                    <a:pt x="5" y="18"/>
                  </a:lnTo>
                  <a:lnTo>
                    <a:pt x="11" y="16"/>
                  </a:lnTo>
                  <a:lnTo>
                    <a:pt x="16" y="9"/>
                  </a:lnTo>
                  <a:lnTo>
                    <a:pt x="16" y="2"/>
                  </a:lnTo>
                  <a:lnTo>
                    <a:pt x="14" y="0"/>
                  </a:lnTo>
                  <a:lnTo>
                    <a:pt x="11"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0" name="Freeform 3397">
              <a:extLst>
                <a:ext uri="{FF2B5EF4-FFF2-40B4-BE49-F238E27FC236}">
                  <a16:creationId xmlns:a16="http://schemas.microsoft.com/office/drawing/2014/main" xmlns="" id="{D599DEF8-ADE8-5645-A590-3530C98B8614}"/>
                </a:ext>
              </a:extLst>
            </p:cNvPr>
            <p:cNvSpPr>
              <a:spLocks/>
            </p:cNvSpPr>
            <p:nvPr/>
          </p:nvSpPr>
          <p:spPr bwMode="auto">
            <a:xfrm>
              <a:off x="3116" y="3010"/>
              <a:ext cx="16" cy="18"/>
            </a:xfrm>
            <a:custGeom>
              <a:avLst/>
              <a:gdLst>
                <a:gd name="T0" fmla="*/ 0 w 16"/>
                <a:gd name="T1" fmla="*/ 9 h 18"/>
                <a:gd name="T2" fmla="*/ 0 w 16"/>
                <a:gd name="T3" fmla="*/ 9 h 18"/>
                <a:gd name="T4" fmla="*/ 0 w 16"/>
                <a:gd name="T5" fmla="*/ 16 h 18"/>
                <a:gd name="T6" fmla="*/ 3 w 16"/>
                <a:gd name="T7" fmla="*/ 18 h 18"/>
                <a:gd name="T8" fmla="*/ 5 w 16"/>
                <a:gd name="T9" fmla="*/ 18 h 18"/>
                <a:gd name="T10" fmla="*/ 5 w 16"/>
                <a:gd name="T11" fmla="*/ 18 h 18"/>
                <a:gd name="T12" fmla="*/ 12 w 16"/>
                <a:gd name="T13" fmla="*/ 16 h 18"/>
                <a:gd name="T14" fmla="*/ 16 w 16"/>
                <a:gd name="T15" fmla="*/ 9 h 18"/>
                <a:gd name="T16" fmla="*/ 16 w 16"/>
                <a:gd name="T17" fmla="*/ 9 h 18"/>
                <a:gd name="T18" fmla="*/ 16 w 16"/>
                <a:gd name="T19" fmla="*/ 2 h 18"/>
                <a:gd name="T20" fmla="*/ 16 w 16"/>
                <a:gd name="T21" fmla="*/ 0 h 18"/>
                <a:gd name="T22" fmla="*/ 12 w 16"/>
                <a:gd name="T23" fmla="*/ 0 h 18"/>
                <a:gd name="T24" fmla="*/ 12 w 16"/>
                <a:gd name="T25" fmla="*/ 0 h 18"/>
                <a:gd name="T26" fmla="*/ 7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3" y="18"/>
                  </a:lnTo>
                  <a:lnTo>
                    <a:pt x="5" y="18"/>
                  </a:lnTo>
                  <a:lnTo>
                    <a:pt x="12" y="16"/>
                  </a:lnTo>
                  <a:lnTo>
                    <a:pt x="16" y="9"/>
                  </a:lnTo>
                  <a:lnTo>
                    <a:pt x="16" y="2"/>
                  </a:lnTo>
                  <a:lnTo>
                    <a:pt x="16" y="0"/>
                  </a:lnTo>
                  <a:lnTo>
                    <a:pt x="12" y="0"/>
                  </a:lnTo>
                  <a:lnTo>
                    <a:pt x="7"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1" name="Freeform 3398">
              <a:extLst>
                <a:ext uri="{FF2B5EF4-FFF2-40B4-BE49-F238E27FC236}">
                  <a16:creationId xmlns:a16="http://schemas.microsoft.com/office/drawing/2014/main" xmlns="" id="{5F3A808E-B0A9-074B-934B-77C6C6B509F6}"/>
                </a:ext>
              </a:extLst>
            </p:cNvPr>
            <p:cNvSpPr>
              <a:spLocks/>
            </p:cNvSpPr>
            <p:nvPr/>
          </p:nvSpPr>
          <p:spPr bwMode="auto">
            <a:xfrm>
              <a:off x="3116" y="3010"/>
              <a:ext cx="16" cy="18"/>
            </a:xfrm>
            <a:custGeom>
              <a:avLst/>
              <a:gdLst>
                <a:gd name="T0" fmla="*/ 0 w 16"/>
                <a:gd name="T1" fmla="*/ 9 h 18"/>
                <a:gd name="T2" fmla="*/ 0 w 16"/>
                <a:gd name="T3" fmla="*/ 9 h 18"/>
                <a:gd name="T4" fmla="*/ 0 w 16"/>
                <a:gd name="T5" fmla="*/ 16 h 18"/>
                <a:gd name="T6" fmla="*/ 3 w 16"/>
                <a:gd name="T7" fmla="*/ 18 h 18"/>
                <a:gd name="T8" fmla="*/ 5 w 16"/>
                <a:gd name="T9" fmla="*/ 18 h 18"/>
                <a:gd name="T10" fmla="*/ 5 w 16"/>
                <a:gd name="T11" fmla="*/ 18 h 18"/>
                <a:gd name="T12" fmla="*/ 12 w 16"/>
                <a:gd name="T13" fmla="*/ 16 h 18"/>
                <a:gd name="T14" fmla="*/ 16 w 16"/>
                <a:gd name="T15" fmla="*/ 9 h 18"/>
                <a:gd name="T16" fmla="*/ 16 w 16"/>
                <a:gd name="T17" fmla="*/ 9 h 18"/>
                <a:gd name="T18" fmla="*/ 16 w 16"/>
                <a:gd name="T19" fmla="*/ 2 h 18"/>
                <a:gd name="T20" fmla="*/ 16 w 16"/>
                <a:gd name="T21" fmla="*/ 0 h 18"/>
                <a:gd name="T22" fmla="*/ 12 w 16"/>
                <a:gd name="T23" fmla="*/ 0 h 18"/>
                <a:gd name="T24" fmla="*/ 12 w 16"/>
                <a:gd name="T25" fmla="*/ 0 h 18"/>
                <a:gd name="T26" fmla="*/ 7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3" y="18"/>
                  </a:lnTo>
                  <a:lnTo>
                    <a:pt x="5" y="18"/>
                  </a:lnTo>
                  <a:lnTo>
                    <a:pt x="12" y="16"/>
                  </a:lnTo>
                  <a:lnTo>
                    <a:pt x="16" y="9"/>
                  </a:lnTo>
                  <a:lnTo>
                    <a:pt x="16" y="2"/>
                  </a:lnTo>
                  <a:lnTo>
                    <a:pt x="16" y="0"/>
                  </a:lnTo>
                  <a:lnTo>
                    <a:pt x="12" y="0"/>
                  </a:lnTo>
                  <a:lnTo>
                    <a:pt x="7"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2" name="Freeform 3399">
              <a:extLst>
                <a:ext uri="{FF2B5EF4-FFF2-40B4-BE49-F238E27FC236}">
                  <a16:creationId xmlns:a16="http://schemas.microsoft.com/office/drawing/2014/main" xmlns="" id="{2CBFA97B-8896-C14F-BA20-2773E16391A8}"/>
                </a:ext>
              </a:extLst>
            </p:cNvPr>
            <p:cNvSpPr>
              <a:spLocks/>
            </p:cNvSpPr>
            <p:nvPr/>
          </p:nvSpPr>
          <p:spPr bwMode="auto">
            <a:xfrm>
              <a:off x="3101" y="3010"/>
              <a:ext cx="18" cy="20"/>
            </a:xfrm>
            <a:custGeom>
              <a:avLst/>
              <a:gdLst>
                <a:gd name="T0" fmla="*/ 2 w 18"/>
                <a:gd name="T1" fmla="*/ 9 h 20"/>
                <a:gd name="T2" fmla="*/ 2 w 18"/>
                <a:gd name="T3" fmla="*/ 9 h 20"/>
                <a:gd name="T4" fmla="*/ 0 w 18"/>
                <a:gd name="T5" fmla="*/ 16 h 20"/>
                <a:gd name="T6" fmla="*/ 2 w 18"/>
                <a:gd name="T7" fmla="*/ 18 h 20"/>
                <a:gd name="T8" fmla="*/ 4 w 18"/>
                <a:gd name="T9" fmla="*/ 20 h 20"/>
                <a:gd name="T10" fmla="*/ 4 w 18"/>
                <a:gd name="T11" fmla="*/ 20 h 20"/>
                <a:gd name="T12" fmla="*/ 11 w 18"/>
                <a:gd name="T13" fmla="*/ 16 h 20"/>
                <a:gd name="T14" fmla="*/ 15 w 18"/>
                <a:gd name="T15" fmla="*/ 9 h 20"/>
                <a:gd name="T16" fmla="*/ 15 w 18"/>
                <a:gd name="T17" fmla="*/ 9 h 20"/>
                <a:gd name="T18" fmla="*/ 18 w 18"/>
                <a:gd name="T19" fmla="*/ 2 h 20"/>
                <a:gd name="T20" fmla="*/ 15 w 18"/>
                <a:gd name="T21" fmla="*/ 2 h 20"/>
                <a:gd name="T22" fmla="*/ 13 w 18"/>
                <a:gd name="T23" fmla="*/ 0 h 20"/>
                <a:gd name="T24" fmla="*/ 13 w 18"/>
                <a:gd name="T25" fmla="*/ 0 h 20"/>
                <a:gd name="T26" fmla="*/ 6 w 18"/>
                <a:gd name="T27" fmla="*/ 4 h 20"/>
                <a:gd name="T28" fmla="*/ 2 w 18"/>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0">
                  <a:moveTo>
                    <a:pt x="2" y="9"/>
                  </a:moveTo>
                  <a:lnTo>
                    <a:pt x="2" y="9"/>
                  </a:lnTo>
                  <a:lnTo>
                    <a:pt x="0" y="16"/>
                  </a:lnTo>
                  <a:lnTo>
                    <a:pt x="2" y="18"/>
                  </a:lnTo>
                  <a:lnTo>
                    <a:pt x="4" y="20"/>
                  </a:lnTo>
                  <a:lnTo>
                    <a:pt x="11" y="16"/>
                  </a:lnTo>
                  <a:lnTo>
                    <a:pt x="15" y="9"/>
                  </a:lnTo>
                  <a:lnTo>
                    <a:pt x="18" y="2"/>
                  </a:lnTo>
                  <a:lnTo>
                    <a:pt x="15" y="2"/>
                  </a:lnTo>
                  <a:lnTo>
                    <a:pt x="13" y="0"/>
                  </a:lnTo>
                  <a:lnTo>
                    <a:pt x="6"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3" name="Freeform 3400">
              <a:extLst>
                <a:ext uri="{FF2B5EF4-FFF2-40B4-BE49-F238E27FC236}">
                  <a16:creationId xmlns:a16="http://schemas.microsoft.com/office/drawing/2014/main" xmlns="" id="{E5AF750B-630F-C746-AACF-2CF51D11C793}"/>
                </a:ext>
              </a:extLst>
            </p:cNvPr>
            <p:cNvSpPr>
              <a:spLocks/>
            </p:cNvSpPr>
            <p:nvPr/>
          </p:nvSpPr>
          <p:spPr bwMode="auto">
            <a:xfrm>
              <a:off x="3101" y="3010"/>
              <a:ext cx="18" cy="20"/>
            </a:xfrm>
            <a:custGeom>
              <a:avLst/>
              <a:gdLst>
                <a:gd name="T0" fmla="*/ 2 w 18"/>
                <a:gd name="T1" fmla="*/ 9 h 20"/>
                <a:gd name="T2" fmla="*/ 2 w 18"/>
                <a:gd name="T3" fmla="*/ 9 h 20"/>
                <a:gd name="T4" fmla="*/ 0 w 18"/>
                <a:gd name="T5" fmla="*/ 16 h 20"/>
                <a:gd name="T6" fmla="*/ 2 w 18"/>
                <a:gd name="T7" fmla="*/ 18 h 20"/>
                <a:gd name="T8" fmla="*/ 4 w 18"/>
                <a:gd name="T9" fmla="*/ 20 h 20"/>
                <a:gd name="T10" fmla="*/ 4 w 18"/>
                <a:gd name="T11" fmla="*/ 20 h 20"/>
                <a:gd name="T12" fmla="*/ 11 w 18"/>
                <a:gd name="T13" fmla="*/ 16 h 20"/>
                <a:gd name="T14" fmla="*/ 15 w 18"/>
                <a:gd name="T15" fmla="*/ 9 h 20"/>
                <a:gd name="T16" fmla="*/ 15 w 18"/>
                <a:gd name="T17" fmla="*/ 9 h 20"/>
                <a:gd name="T18" fmla="*/ 18 w 18"/>
                <a:gd name="T19" fmla="*/ 2 h 20"/>
                <a:gd name="T20" fmla="*/ 15 w 18"/>
                <a:gd name="T21" fmla="*/ 2 h 20"/>
                <a:gd name="T22" fmla="*/ 13 w 18"/>
                <a:gd name="T23" fmla="*/ 0 h 20"/>
                <a:gd name="T24" fmla="*/ 13 w 18"/>
                <a:gd name="T25" fmla="*/ 0 h 20"/>
                <a:gd name="T26" fmla="*/ 6 w 18"/>
                <a:gd name="T27" fmla="*/ 4 h 20"/>
                <a:gd name="T28" fmla="*/ 2 w 18"/>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20">
                  <a:moveTo>
                    <a:pt x="2" y="9"/>
                  </a:moveTo>
                  <a:lnTo>
                    <a:pt x="2" y="9"/>
                  </a:lnTo>
                  <a:lnTo>
                    <a:pt x="0" y="16"/>
                  </a:lnTo>
                  <a:lnTo>
                    <a:pt x="2" y="18"/>
                  </a:lnTo>
                  <a:lnTo>
                    <a:pt x="4" y="20"/>
                  </a:lnTo>
                  <a:lnTo>
                    <a:pt x="11" y="16"/>
                  </a:lnTo>
                  <a:lnTo>
                    <a:pt x="15" y="9"/>
                  </a:lnTo>
                  <a:lnTo>
                    <a:pt x="18" y="2"/>
                  </a:lnTo>
                  <a:lnTo>
                    <a:pt x="15" y="2"/>
                  </a:lnTo>
                  <a:lnTo>
                    <a:pt x="13" y="0"/>
                  </a:lnTo>
                  <a:lnTo>
                    <a:pt x="6"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4" name="Freeform 3401">
              <a:extLst>
                <a:ext uri="{FF2B5EF4-FFF2-40B4-BE49-F238E27FC236}">
                  <a16:creationId xmlns:a16="http://schemas.microsoft.com/office/drawing/2014/main" xmlns="" id="{3732734F-31DD-8944-9AD5-C0E028E8ABA2}"/>
                </a:ext>
              </a:extLst>
            </p:cNvPr>
            <p:cNvSpPr>
              <a:spLocks/>
            </p:cNvSpPr>
            <p:nvPr/>
          </p:nvSpPr>
          <p:spPr bwMode="auto">
            <a:xfrm>
              <a:off x="2670" y="3017"/>
              <a:ext cx="36" cy="18"/>
            </a:xfrm>
            <a:custGeom>
              <a:avLst/>
              <a:gdLst>
                <a:gd name="T0" fmla="*/ 5 w 36"/>
                <a:gd name="T1" fmla="*/ 9 h 18"/>
                <a:gd name="T2" fmla="*/ 5 w 36"/>
                <a:gd name="T3" fmla="*/ 9 h 18"/>
                <a:gd name="T4" fmla="*/ 0 w 36"/>
                <a:gd name="T5" fmla="*/ 13 h 18"/>
                <a:gd name="T6" fmla="*/ 0 w 36"/>
                <a:gd name="T7" fmla="*/ 15 h 18"/>
                <a:gd name="T8" fmla="*/ 0 w 36"/>
                <a:gd name="T9" fmla="*/ 18 h 18"/>
                <a:gd name="T10" fmla="*/ 5 w 36"/>
                <a:gd name="T11" fmla="*/ 18 h 18"/>
                <a:gd name="T12" fmla="*/ 5 w 36"/>
                <a:gd name="T13" fmla="*/ 18 h 18"/>
                <a:gd name="T14" fmla="*/ 18 w 36"/>
                <a:gd name="T15" fmla="*/ 15 h 18"/>
                <a:gd name="T16" fmla="*/ 30 w 36"/>
                <a:gd name="T17" fmla="*/ 9 h 18"/>
                <a:gd name="T18" fmla="*/ 30 w 36"/>
                <a:gd name="T19" fmla="*/ 9 h 18"/>
                <a:gd name="T20" fmla="*/ 34 w 36"/>
                <a:gd name="T21" fmla="*/ 4 h 18"/>
                <a:gd name="T22" fmla="*/ 36 w 36"/>
                <a:gd name="T23" fmla="*/ 2 h 18"/>
                <a:gd name="T24" fmla="*/ 34 w 36"/>
                <a:gd name="T25" fmla="*/ 0 h 18"/>
                <a:gd name="T26" fmla="*/ 30 w 36"/>
                <a:gd name="T27" fmla="*/ 0 h 18"/>
                <a:gd name="T28" fmla="*/ 30 w 36"/>
                <a:gd name="T29" fmla="*/ 0 h 18"/>
                <a:gd name="T30" fmla="*/ 18 w 36"/>
                <a:gd name="T31" fmla="*/ 2 h 18"/>
                <a:gd name="T32" fmla="*/ 5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5" y="9"/>
                  </a:moveTo>
                  <a:lnTo>
                    <a:pt x="5" y="9"/>
                  </a:lnTo>
                  <a:lnTo>
                    <a:pt x="0" y="13"/>
                  </a:lnTo>
                  <a:lnTo>
                    <a:pt x="0" y="15"/>
                  </a:lnTo>
                  <a:lnTo>
                    <a:pt x="0" y="18"/>
                  </a:lnTo>
                  <a:lnTo>
                    <a:pt x="5" y="18"/>
                  </a:lnTo>
                  <a:lnTo>
                    <a:pt x="18" y="15"/>
                  </a:lnTo>
                  <a:lnTo>
                    <a:pt x="30" y="9"/>
                  </a:lnTo>
                  <a:lnTo>
                    <a:pt x="34" y="4"/>
                  </a:lnTo>
                  <a:lnTo>
                    <a:pt x="36" y="2"/>
                  </a:lnTo>
                  <a:lnTo>
                    <a:pt x="34" y="0"/>
                  </a:lnTo>
                  <a:lnTo>
                    <a:pt x="30"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5" name="Freeform 3402">
              <a:extLst>
                <a:ext uri="{FF2B5EF4-FFF2-40B4-BE49-F238E27FC236}">
                  <a16:creationId xmlns:a16="http://schemas.microsoft.com/office/drawing/2014/main" xmlns="" id="{F598560B-DF28-5648-95FF-D9E8E38A8B2E}"/>
                </a:ext>
              </a:extLst>
            </p:cNvPr>
            <p:cNvSpPr>
              <a:spLocks/>
            </p:cNvSpPr>
            <p:nvPr/>
          </p:nvSpPr>
          <p:spPr bwMode="auto">
            <a:xfrm>
              <a:off x="2670" y="3017"/>
              <a:ext cx="36" cy="18"/>
            </a:xfrm>
            <a:custGeom>
              <a:avLst/>
              <a:gdLst>
                <a:gd name="T0" fmla="*/ 5 w 36"/>
                <a:gd name="T1" fmla="*/ 9 h 18"/>
                <a:gd name="T2" fmla="*/ 5 w 36"/>
                <a:gd name="T3" fmla="*/ 9 h 18"/>
                <a:gd name="T4" fmla="*/ 0 w 36"/>
                <a:gd name="T5" fmla="*/ 13 h 18"/>
                <a:gd name="T6" fmla="*/ 0 w 36"/>
                <a:gd name="T7" fmla="*/ 15 h 18"/>
                <a:gd name="T8" fmla="*/ 0 w 36"/>
                <a:gd name="T9" fmla="*/ 18 h 18"/>
                <a:gd name="T10" fmla="*/ 5 w 36"/>
                <a:gd name="T11" fmla="*/ 18 h 18"/>
                <a:gd name="T12" fmla="*/ 5 w 36"/>
                <a:gd name="T13" fmla="*/ 18 h 18"/>
                <a:gd name="T14" fmla="*/ 18 w 36"/>
                <a:gd name="T15" fmla="*/ 15 h 18"/>
                <a:gd name="T16" fmla="*/ 30 w 36"/>
                <a:gd name="T17" fmla="*/ 9 h 18"/>
                <a:gd name="T18" fmla="*/ 30 w 36"/>
                <a:gd name="T19" fmla="*/ 9 h 18"/>
                <a:gd name="T20" fmla="*/ 34 w 36"/>
                <a:gd name="T21" fmla="*/ 4 h 18"/>
                <a:gd name="T22" fmla="*/ 36 w 36"/>
                <a:gd name="T23" fmla="*/ 2 h 18"/>
                <a:gd name="T24" fmla="*/ 34 w 36"/>
                <a:gd name="T25" fmla="*/ 0 h 18"/>
                <a:gd name="T26" fmla="*/ 30 w 36"/>
                <a:gd name="T27" fmla="*/ 0 h 18"/>
                <a:gd name="T28" fmla="*/ 30 w 36"/>
                <a:gd name="T29" fmla="*/ 0 h 18"/>
                <a:gd name="T30" fmla="*/ 18 w 36"/>
                <a:gd name="T31" fmla="*/ 2 h 18"/>
                <a:gd name="T32" fmla="*/ 5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5" y="9"/>
                  </a:moveTo>
                  <a:lnTo>
                    <a:pt x="5" y="9"/>
                  </a:lnTo>
                  <a:lnTo>
                    <a:pt x="0" y="13"/>
                  </a:lnTo>
                  <a:lnTo>
                    <a:pt x="0" y="15"/>
                  </a:lnTo>
                  <a:lnTo>
                    <a:pt x="0" y="18"/>
                  </a:lnTo>
                  <a:lnTo>
                    <a:pt x="5" y="18"/>
                  </a:lnTo>
                  <a:lnTo>
                    <a:pt x="18" y="15"/>
                  </a:lnTo>
                  <a:lnTo>
                    <a:pt x="30" y="9"/>
                  </a:lnTo>
                  <a:lnTo>
                    <a:pt x="34" y="4"/>
                  </a:lnTo>
                  <a:lnTo>
                    <a:pt x="36" y="2"/>
                  </a:lnTo>
                  <a:lnTo>
                    <a:pt x="34" y="0"/>
                  </a:lnTo>
                  <a:lnTo>
                    <a:pt x="30"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6" name="Freeform 3403">
              <a:extLst>
                <a:ext uri="{FF2B5EF4-FFF2-40B4-BE49-F238E27FC236}">
                  <a16:creationId xmlns:a16="http://schemas.microsoft.com/office/drawing/2014/main" xmlns="" id="{24C74441-935F-D742-A2FC-F1F43C63DEE3}"/>
                </a:ext>
              </a:extLst>
            </p:cNvPr>
            <p:cNvSpPr>
              <a:spLocks/>
            </p:cNvSpPr>
            <p:nvPr/>
          </p:nvSpPr>
          <p:spPr bwMode="auto">
            <a:xfrm>
              <a:off x="2643" y="3017"/>
              <a:ext cx="36" cy="20"/>
            </a:xfrm>
            <a:custGeom>
              <a:avLst/>
              <a:gdLst>
                <a:gd name="T0" fmla="*/ 5 w 36"/>
                <a:gd name="T1" fmla="*/ 9 h 20"/>
                <a:gd name="T2" fmla="*/ 5 w 36"/>
                <a:gd name="T3" fmla="*/ 9 h 20"/>
                <a:gd name="T4" fmla="*/ 0 w 36"/>
                <a:gd name="T5" fmla="*/ 13 h 20"/>
                <a:gd name="T6" fmla="*/ 0 w 36"/>
                <a:gd name="T7" fmla="*/ 15 h 20"/>
                <a:gd name="T8" fmla="*/ 0 w 36"/>
                <a:gd name="T9" fmla="*/ 18 h 20"/>
                <a:gd name="T10" fmla="*/ 5 w 36"/>
                <a:gd name="T11" fmla="*/ 20 h 20"/>
                <a:gd name="T12" fmla="*/ 5 w 36"/>
                <a:gd name="T13" fmla="*/ 20 h 20"/>
                <a:gd name="T14" fmla="*/ 18 w 36"/>
                <a:gd name="T15" fmla="*/ 15 h 20"/>
                <a:gd name="T16" fmla="*/ 32 w 36"/>
                <a:gd name="T17" fmla="*/ 9 h 20"/>
                <a:gd name="T18" fmla="*/ 32 w 36"/>
                <a:gd name="T19" fmla="*/ 9 h 20"/>
                <a:gd name="T20" fmla="*/ 36 w 36"/>
                <a:gd name="T21" fmla="*/ 4 h 20"/>
                <a:gd name="T22" fmla="*/ 36 w 36"/>
                <a:gd name="T23" fmla="*/ 2 h 20"/>
                <a:gd name="T24" fmla="*/ 36 w 36"/>
                <a:gd name="T25" fmla="*/ 0 h 20"/>
                <a:gd name="T26" fmla="*/ 32 w 36"/>
                <a:gd name="T27" fmla="*/ 0 h 20"/>
                <a:gd name="T28" fmla="*/ 32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0" y="13"/>
                  </a:lnTo>
                  <a:lnTo>
                    <a:pt x="0" y="15"/>
                  </a:lnTo>
                  <a:lnTo>
                    <a:pt x="0" y="18"/>
                  </a:lnTo>
                  <a:lnTo>
                    <a:pt x="5" y="20"/>
                  </a:lnTo>
                  <a:lnTo>
                    <a:pt x="18" y="15"/>
                  </a:lnTo>
                  <a:lnTo>
                    <a:pt x="32" y="9"/>
                  </a:lnTo>
                  <a:lnTo>
                    <a:pt x="36" y="4"/>
                  </a:lnTo>
                  <a:lnTo>
                    <a:pt x="36" y="2"/>
                  </a:lnTo>
                  <a:lnTo>
                    <a:pt x="36" y="0"/>
                  </a:lnTo>
                  <a:lnTo>
                    <a:pt x="32"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7" name="Freeform 3404">
              <a:extLst>
                <a:ext uri="{FF2B5EF4-FFF2-40B4-BE49-F238E27FC236}">
                  <a16:creationId xmlns:a16="http://schemas.microsoft.com/office/drawing/2014/main" xmlns="" id="{8EE8AB43-3A74-944F-B49E-23672D486FEB}"/>
                </a:ext>
              </a:extLst>
            </p:cNvPr>
            <p:cNvSpPr>
              <a:spLocks/>
            </p:cNvSpPr>
            <p:nvPr/>
          </p:nvSpPr>
          <p:spPr bwMode="auto">
            <a:xfrm>
              <a:off x="2643" y="3017"/>
              <a:ext cx="36" cy="20"/>
            </a:xfrm>
            <a:custGeom>
              <a:avLst/>
              <a:gdLst>
                <a:gd name="T0" fmla="*/ 5 w 36"/>
                <a:gd name="T1" fmla="*/ 9 h 20"/>
                <a:gd name="T2" fmla="*/ 5 w 36"/>
                <a:gd name="T3" fmla="*/ 9 h 20"/>
                <a:gd name="T4" fmla="*/ 0 w 36"/>
                <a:gd name="T5" fmla="*/ 13 h 20"/>
                <a:gd name="T6" fmla="*/ 0 w 36"/>
                <a:gd name="T7" fmla="*/ 15 h 20"/>
                <a:gd name="T8" fmla="*/ 0 w 36"/>
                <a:gd name="T9" fmla="*/ 18 h 20"/>
                <a:gd name="T10" fmla="*/ 5 w 36"/>
                <a:gd name="T11" fmla="*/ 20 h 20"/>
                <a:gd name="T12" fmla="*/ 5 w 36"/>
                <a:gd name="T13" fmla="*/ 20 h 20"/>
                <a:gd name="T14" fmla="*/ 18 w 36"/>
                <a:gd name="T15" fmla="*/ 15 h 20"/>
                <a:gd name="T16" fmla="*/ 32 w 36"/>
                <a:gd name="T17" fmla="*/ 9 h 20"/>
                <a:gd name="T18" fmla="*/ 32 w 36"/>
                <a:gd name="T19" fmla="*/ 9 h 20"/>
                <a:gd name="T20" fmla="*/ 36 w 36"/>
                <a:gd name="T21" fmla="*/ 4 h 20"/>
                <a:gd name="T22" fmla="*/ 36 w 36"/>
                <a:gd name="T23" fmla="*/ 2 h 20"/>
                <a:gd name="T24" fmla="*/ 36 w 36"/>
                <a:gd name="T25" fmla="*/ 0 h 20"/>
                <a:gd name="T26" fmla="*/ 32 w 36"/>
                <a:gd name="T27" fmla="*/ 0 h 20"/>
                <a:gd name="T28" fmla="*/ 32 w 36"/>
                <a:gd name="T29" fmla="*/ 0 h 20"/>
                <a:gd name="T30" fmla="*/ 18 w 36"/>
                <a:gd name="T31" fmla="*/ 2 h 20"/>
                <a:gd name="T32" fmla="*/ 5 w 36"/>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9"/>
                  </a:moveTo>
                  <a:lnTo>
                    <a:pt x="5" y="9"/>
                  </a:lnTo>
                  <a:lnTo>
                    <a:pt x="0" y="13"/>
                  </a:lnTo>
                  <a:lnTo>
                    <a:pt x="0" y="15"/>
                  </a:lnTo>
                  <a:lnTo>
                    <a:pt x="0" y="18"/>
                  </a:lnTo>
                  <a:lnTo>
                    <a:pt x="5" y="20"/>
                  </a:lnTo>
                  <a:lnTo>
                    <a:pt x="18" y="15"/>
                  </a:lnTo>
                  <a:lnTo>
                    <a:pt x="32" y="9"/>
                  </a:lnTo>
                  <a:lnTo>
                    <a:pt x="36" y="4"/>
                  </a:lnTo>
                  <a:lnTo>
                    <a:pt x="36" y="2"/>
                  </a:lnTo>
                  <a:lnTo>
                    <a:pt x="36" y="0"/>
                  </a:lnTo>
                  <a:lnTo>
                    <a:pt x="32"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8" name="Freeform 3405">
              <a:extLst>
                <a:ext uri="{FF2B5EF4-FFF2-40B4-BE49-F238E27FC236}">
                  <a16:creationId xmlns:a16="http://schemas.microsoft.com/office/drawing/2014/main" xmlns="" id="{60E9903E-3ED1-7A4D-8928-68E50CFB1C71}"/>
                </a:ext>
              </a:extLst>
            </p:cNvPr>
            <p:cNvSpPr>
              <a:spLocks/>
            </p:cNvSpPr>
            <p:nvPr/>
          </p:nvSpPr>
          <p:spPr bwMode="auto">
            <a:xfrm>
              <a:off x="2614" y="3017"/>
              <a:ext cx="38" cy="20"/>
            </a:xfrm>
            <a:custGeom>
              <a:avLst/>
              <a:gdLst>
                <a:gd name="T0" fmla="*/ 7 w 38"/>
                <a:gd name="T1" fmla="*/ 9 h 20"/>
                <a:gd name="T2" fmla="*/ 7 w 38"/>
                <a:gd name="T3" fmla="*/ 9 h 20"/>
                <a:gd name="T4" fmla="*/ 2 w 38"/>
                <a:gd name="T5" fmla="*/ 13 h 20"/>
                <a:gd name="T6" fmla="*/ 0 w 38"/>
                <a:gd name="T7" fmla="*/ 15 h 20"/>
                <a:gd name="T8" fmla="*/ 2 w 38"/>
                <a:gd name="T9" fmla="*/ 18 h 20"/>
                <a:gd name="T10" fmla="*/ 7 w 38"/>
                <a:gd name="T11" fmla="*/ 20 h 20"/>
                <a:gd name="T12" fmla="*/ 7 w 38"/>
                <a:gd name="T13" fmla="*/ 20 h 20"/>
                <a:gd name="T14" fmla="*/ 20 w 38"/>
                <a:gd name="T15" fmla="*/ 15 h 20"/>
                <a:gd name="T16" fmla="*/ 34 w 38"/>
                <a:gd name="T17" fmla="*/ 9 h 20"/>
                <a:gd name="T18" fmla="*/ 34 w 38"/>
                <a:gd name="T19" fmla="*/ 9 h 20"/>
                <a:gd name="T20" fmla="*/ 38 w 38"/>
                <a:gd name="T21" fmla="*/ 6 h 20"/>
                <a:gd name="T22" fmla="*/ 38 w 38"/>
                <a:gd name="T23" fmla="*/ 2 h 20"/>
                <a:gd name="T24" fmla="*/ 38 w 38"/>
                <a:gd name="T25" fmla="*/ 0 h 20"/>
                <a:gd name="T26" fmla="*/ 34 w 38"/>
                <a:gd name="T27" fmla="*/ 0 h 20"/>
                <a:gd name="T28" fmla="*/ 34 w 38"/>
                <a:gd name="T29" fmla="*/ 0 h 20"/>
                <a:gd name="T30" fmla="*/ 20 w 38"/>
                <a:gd name="T31" fmla="*/ 2 h 20"/>
                <a:gd name="T32" fmla="*/ 7 w 3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7" y="9"/>
                  </a:moveTo>
                  <a:lnTo>
                    <a:pt x="7" y="9"/>
                  </a:lnTo>
                  <a:lnTo>
                    <a:pt x="2" y="13"/>
                  </a:lnTo>
                  <a:lnTo>
                    <a:pt x="0" y="15"/>
                  </a:lnTo>
                  <a:lnTo>
                    <a:pt x="2" y="18"/>
                  </a:lnTo>
                  <a:lnTo>
                    <a:pt x="7" y="20"/>
                  </a:lnTo>
                  <a:lnTo>
                    <a:pt x="20" y="15"/>
                  </a:lnTo>
                  <a:lnTo>
                    <a:pt x="34" y="9"/>
                  </a:lnTo>
                  <a:lnTo>
                    <a:pt x="38" y="6"/>
                  </a:lnTo>
                  <a:lnTo>
                    <a:pt x="38" y="2"/>
                  </a:lnTo>
                  <a:lnTo>
                    <a:pt x="38" y="0"/>
                  </a:lnTo>
                  <a:lnTo>
                    <a:pt x="34"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89" name="Freeform 3406">
              <a:extLst>
                <a:ext uri="{FF2B5EF4-FFF2-40B4-BE49-F238E27FC236}">
                  <a16:creationId xmlns:a16="http://schemas.microsoft.com/office/drawing/2014/main" xmlns="" id="{D28D684F-77E9-1D41-8EB9-AA6A8F113F04}"/>
                </a:ext>
              </a:extLst>
            </p:cNvPr>
            <p:cNvSpPr>
              <a:spLocks/>
            </p:cNvSpPr>
            <p:nvPr/>
          </p:nvSpPr>
          <p:spPr bwMode="auto">
            <a:xfrm>
              <a:off x="2614" y="3017"/>
              <a:ext cx="38" cy="20"/>
            </a:xfrm>
            <a:custGeom>
              <a:avLst/>
              <a:gdLst>
                <a:gd name="T0" fmla="*/ 7 w 38"/>
                <a:gd name="T1" fmla="*/ 9 h 20"/>
                <a:gd name="T2" fmla="*/ 7 w 38"/>
                <a:gd name="T3" fmla="*/ 9 h 20"/>
                <a:gd name="T4" fmla="*/ 2 w 38"/>
                <a:gd name="T5" fmla="*/ 13 h 20"/>
                <a:gd name="T6" fmla="*/ 0 w 38"/>
                <a:gd name="T7" fmla="*/ 15 h 20"/>
                <a:gd name="T8" fmla="*/ 2 w 38"/>
                <a:gd name="T9" fmla="*/ 18 h 20"/>
                <a:gd name="T10" fmla="*/ 7 w 38"/>
                <a:gd name="T11" fmla="*/ 20 h 20"/>
                <a:gd name="T12" fmla="*/ 7 w 38"/>
                <a:gd name="T13" fmla="*/ 20 h 20"/>
                <a:gd name="T14" fmla="*/ 20 w 38"/>
                <a:gd name="T15" fmla="*/ 15 h 20"/>
                <a:gd name="T16" fmla="*/ 34 w 38"/>
                <a:gd name="T17" fmla="*/ 9 h 20"/>
                <a:gd name="T18" fmla="*/ 34 w 38"/>
                <a:gd name="T19" fmla="*/ 9 h 20"/>
                <a:gd name="T20" fmla="*/ 38 w 38"/>
                <a:gd name="T21" fmla="*/ 6 h 20"/>
                <a:gd name="T22" fmla="*/ 38 w 38"/>
                <a:gd name="T23" fmla="*/ 2 h 20"/>
                <a:gd name="T24" fmla="*/ 38 w 38"/>
                <a:gd name="T25" fmla="*/ 0 h 20"/>
                <a:gd name="T26" fmla="*/ 34 w 38"/>
                <a:gd name="T27" fmla="*/ 0 h 20"/>
                <a:gd name="T28" fmla="*/ 34 w 38"/>
                <a:gd name="T29" fmla="*/ 0 h 20"/>
                <a:gd name="T30" fmla="*/ 20 w 38"/>
                <a:gd name="T31" fmla="*/ 2 h 20"/>
                <a:gd name="T32" fmla="*/ 7 w 38"/>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7" y="9"/>
                  </a:moveTo>
                  <a:lnTo>
                    <a:pt x="7" y="9"/>
                  </a:lnTo>
                  <a:lnTo>
                    <a:pt x="2" y="13"/>
                  </a:lnTo>
                  <a:lnTo>
                    <a:pt x="0" y="15"/>
                  </a:lnTo>
                  <a:lnTo>
                    <a:pt x="2" y="18"/>
                  </a:lnTo>
                  <a:lnTo>
                    <a:pt x="7" y="20"/>
                  </a:lnTo>
                  <a:lnTo>
                    <a:pt x="20" y="15"/>
                  </a:lnTo>
                  <a:lnTo>
                    <a:pt x="34" y="9"/>
                  </a:lnTo>
                  <a:lnTo>
                    <a:pt x="38" y="6"/>
                  </a:lnTo>
                  <a:lnTo>
                    <a:pt x="38" y="2"/>
                  </a:lnTo>
                  <a:lnTo>
                    <a:pt x="38" y="0"/>
                  </a:lnTo>
                  <a:lnTo>
                    <a:pt x="34"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0" name="Freeform 3407">
              <a:extLst>
                <a:ext uri="{FF2B5EF4-FFF2-40B4-BE49-F238E27FC236}">
                  <a16:creationId xmlns:a16="http://schemas.microsoft.com/office/drawing/2014/main" xmlns="" id="{6E6B90AE-3A72-6D45-8D3D-A889415EFF9B}"/>
                </a:ext>
              </a:extLst>
            </p:cNvPr>
            <p:cNvSpPr>
              <a:spLocks/>
            </p:cNvSpPr>
            <p:nvPr/>
          </p:nvSpPr>
          <p:spPr bwMode="auto">
            <a:xfrm>
              <a:off x="2461" y="3019"/>
              <a:ext cx="45" cy="18"/>
            </a:xfrm>
            <a:custGeom>
              <a:avLst/>
              <a:gdLst>
                <a:gd name="T0" fmla="*/ 7 w 45"/>
                <a:gd name="T1" fmla="*/ 9 h 18"/>
                <a:gd name="T2" fmla="*/ 7 w 45"/>
                <a:gd name="T3" fmla="*/ 9 h 18"/>
                <a:gd name="T4" fmla="*/ 2 w 45"/>
                <a:gd name="T5" fmla="*/ 13 h 18"/>
                <a:gd name="T6" fmla="*/ 0 w 45"/>
                <a:gd name="T7" fmla="*/ 16 h 18"/>
                <a:gd name="T8" fmla="*/ 2 w 45"/>
                <a:gd name="T9" fmla="*/ 18 h 18"/>
                <a:gd name="T10" fmla="*/ 9 w 45"/>
                <a:gd name="T11" fmla="*/ 18 h 18"/>
                <a:gd name="T12" fmla="*/ 9 w 45"/>
                <a:gd name="T13" fmla="*/ 18 h 18"/>
                <a:gd name="T14" fmla="*/ 22 w 45"/>
                <a:gd name="T15" fmla="*/ 16 h 18"/>
                <a:gd name="T16" fmla="*/ 38 w 45"/>
                <a:gd name="T17" fmla="*/ 9 h 18"/>
                <a:gd name="T18" fmla="*/ 38 w 45"/>
                <a:gd name="T19" fmla="*/ 9 h 18"/>
                <a:gd name="T20" fmla="*/ 43 w 45"/>
                <a:gd name="T21" fmla="*/ 4 h 18"/>
                <a:gd name="T22" fmla="*/ 45 w 45"/>
                <a:gd name="T23" fmla="*/ 2 h 18"/>
                <a:gd name="T24" fmla="*/ 43 w 45"/>
                <a:gd name="T25" fmla="*/ 0 h 18"/>
                <a:gd name="T26" fmla="*/ 36 w 45"/>
                <a:gd name="T27" fmla="*/ 0 h 18"/>
                <a:gd name="T28" fmla="*/ 36 w 45"/>
                <a:gd name="T29" fmla="*/ 0 h 18"/>
                <a:gd name="T30" fmla="*/ 20 w 45"/>
                <a:gd name="T31" fmla="*/ 2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3"/>
                  </a:lnTo>
                  <a:lnTo>
                    <a:pt x="0" y="16"/>
                  </a:lnTo>
                  <a:lnTo>
                    <a:pt x="2" y="18"/>
                  </a:lnTo>
                  <a:lnTo>
                    <a:pt x="9" y="18"/>
                  </a:lnTo>
                  <a:lnTo>
                    <a:pt x="22" y="16"/>
                  </a:lnTo>
                  <a:lnTo>
                    <a:pt x="38" y="9"/>
                  </a:lnTo>
                  <a:lnTo>
                    <a:pt x="43" y="4"/>
                  </a:lnTo>
                  <a:lnTo>
                    <a:pt x="45" y="2"/>
                  </a:lnTo>
                  <a:lnTo>
                    <a:pt x="43" y="0"/>
                  </a:lnTo>
                  <a:lnTo>
                    <a:pt x="36"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1" name="Freeform 3408">
              <a:extLst>
                <a:ext uri="{FF2B5EF4-FFF2-40B4-BE49-F238E27FC236}">
                  <a16:creationId xmlns:a16="http://schemas.microsoft.com/office/drawing/2014/main" xmlns="" id="{63BFCFD1-7643-F647-A72C-8D28D880016F}"/>
                </a:ext>
              </a:extLst>
            </p:cNvPr>
            <p:cNvSpPr>
              <a:spLocks/>
            </p:cNvSpPr>
            <p:nvPr/>
          </p:nvSpPr>
          <p:spPr bwMode="auto">
            <a:xfrm>
              <a:off x="2461" y="3019"/>
              <a:ext cx="45" cy="18"/>
            </a:xfrm>
            <a:custGeom>
              <a:avLst/>
              <a:gdLst>
                <a:gd name="T0" fmla="*/ 7 w 45"/>
                <a:gd name="T1" fmla="*/ 9 h 18"/>
                <a:gd name="T2" fmla="*/ 7 w 45"/>
                <a:gd name="T3" fmla="*/ 9 h 18"/>
                <a:gd name="T4" fmla="*/ 2 w 45"/>
                <a:gd name="T5" fmla="*/ 13 h 18"/>
                <a:gd name="T6" fmla="*/ 0 w 45"/>
                <a:gd name="T7" fmla="*/ 16 h 18"/>
                <a:gd name="T8" fmla="*/ 2 w 45"/>
                <a:gd name="T9" fmla="*/ 18 h 18"/>
                <a:gd name="T10" fmla="*/ 9 w 45"/>
                <a:gd name="T11" fmla="*/ 18 h 18"/>
                <a:gd name="T12" fmla="*/ 9 w 45"/>
                <a:gd name="T13" fmla="*/ 18 h 18"/>
                <a:gd name="T14" fmla="*/ 22 w 45"/>
                <a:gd name="T15" fmla="*/ 16 h 18"/>
                <a:gd name="T16" fmla="*/ 38 w 45"/>
                <a:gd name="T17" fmla="*/ 9 h 18"/>
                <a:gd name="T18" fmla="*/ 38 w 45"/>
                <a:gd name="T19" fmla="*/ 9 h 18"/>
                <a:gd name="T20" fmla="*/ 43 w 45"/>
                <a:gd name="T21" fmla="*/ 4 h 18"/>
                <a:gd name="T22" fmla="*/ 45 w 45"/>
                <a:gd name="T23" fmla="*/ 2 h 18"/>
                <a:gd name="T24" fmla="*/ 43 w 45"/>
                <a:gd name="T25" fmla="*/ 0 h 18"/>
                <a:gd name="T26" fmla="*/ 36 w 45"/>
                <a:gd name="T27" fmla="*/ 0 h 18"/>
                <a:gd name="T28" fmla="*/ 36 w 45"/>
                <a:gd name="T29" fmla="*/ 0 h 18"/>
                <a:gd name="T30" fmla="*/ 20 w 45"/>
                <a:gd name="T31" fmla="*/ 2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3"/>
                  </a:lnTo>
                  <a:lnTo>
                    <a:pt x="0" y="16"/>
                  </a:lnTo>
                  <a:lnTo>
                    <a:pt x="2" y="18"/>
                  </a:lnTo>
                  <a:lnTo>
                    <a:pt x="9" y="18"/>
                  </a:lnTo>
                  <a:lnTo>
                    <a:pt x="22" y="16"/>
                  </a:lnTo>
                  <a:lnTo>
                    <a:pt x="38" y="9"/>
                  </a:lnTo>
                  <a:lnTo>
                    <a:pt x="43" y="4"/>
                  </a:lnTo>
                  <a:lnTo>
                    <a:pt x="45" y="2"/>
                  </a:lnTo>
                  <a:lnTo>
                    <a:pt x="43" y="0"/>
                  </a:lnTo>
                  <a:lnTo>
                    <a:pt x="36"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2" name="Freeform 3409">
              <a:extLst>
                <a:ext uri="{FF2B5EF4-FFF2-40B4-BE49-F238E27FC236}">
                  <a16:creationId xmlns:a16="http://schemas.microsoft.com/office/drawing/2014/main" xmlns="" id="{A778BBE4-E7B6-D748-9243-5E772B761320}"/>
                </a:ext>
              </a:extLst>
            </p:cNvPr>
            <p:cNvSpPr>
              <a:spLocks/>
            </p:cNvSpPr>
            <p:nvPr/>
          </p:nvSpPr>
          <p:spPr bwMode="auto">
            <a:xfrm>
              <a:off x="2427" y="3019"/>
              <a:ext cx="45" cy="18"/>
            </a:xfrm>
            <a:custGeom>
              <a:avLst/>
              <a:gdLst>
                <a:gd name="T0" fmla="*/ 7 w 45"/>
                <a:gd name="T1" fmla="*/ 9 h 18"/>
                <a:gd name="T2" fmla="*/ 7 w 45"/>
                <a:gd name="T3" fmla="*/ 9 h 18"/>
                <a:gd name="T4" fmla="*/ 2 w 45"/>
                <a:gd name="T5" fmla="*/ 13 h 18"/>
                <a:gd name="T6" fmla="*/ 0 w 45"/>
                <a:gd name="T7" fmla="*/ 16 h 18"/>
                <a:gd name="T8" fmla="*/ 2 w 45"/>
                <a:gd name="T9" fmla="*/ 18 h 18"/>
                <a:gd name="T10" fmla="*/ 9 w 45"/>
                <a:gd name="T11" fmla="*/ 18 h 18"/>
                <a:gd name="T12" fmla="*/ 9 w 45"/>
                <a:gd name="T13" fmla="*/ 18 h 18"/>
                <a:gd name="T14" fmla="*/ 25 w 45"/>
                <a:gd name="T15" fmla="*/ 16 h 18"/>
                <a:gd name="T16" fmla="*/ 41 w 45"/>
                <a:gd name="T17" fmla="*/ 9 h 18"/>
                <a:gd name="T18" fmla="*/ 41 w 45"/>
                <a:gd name="T19" fmla="*/ 9 h 18"/>
                <a:gd name="T20" fmla="*/ 45 w 45"/>
                <a:gd name="T21" fmla="*/ 4 h 18"/>
                <a:gd name="T22" fmla="*/ 45 w 45"/>
                <a:gd name="T23" fmla="*/ 2 h 18"/>
                <a:gd name="T24" fmla="*/ 43 w 45"/>
                <a:gd name="T25" fmla="*/ 0 h 18"/>
                <a:gd name="T26" fmla="*/ 38 w 45"/>
                <a:gd name="T27" fmla="*/ 0 h 18"/>
                <a:gd name="T28" fmla="*/ 38 w 45"/>
                <a:gd name="T29" fmla="*/ 0 h 18"/>
                <a:gd name="T30" fmla="*/ 20 w 45"/>
                <a:gd name="T31" fmla="*/ 2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3"/>
                  </a:lnTo>
                  <a:lnTo>
                    <a:pt x="0" y="16"/>
                  </a:lnTo>
                  <a:lnTo>
                    <a:pt x="2" y="18"/>
                  </a:lnTo>
                  <a:lnTo>
                    <a:pt x="9" y="18"/>
                  </a:lnTo>
                  <a:lnTo>
                    <a:pt x="25" y="16"/>
                  </a:lnTo>
                  <a:lnTo>
                    <a:pt x="41" y="9"/>
                  </a:lnTo>
                  <a:lnTo>
                    <a:pt x="45" y="4"/>
                  </a:lnTo>
                  <a:lnTo>
                    <a:pt x="45" y="2"/>
                  </a:lnTo>
                  <a:lnTo>
                    <a:pt x="43" y="0"/>
                  </a:lnTo>
                  <a:lnTo>
                    <a:pt x="38"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3" name="Freeform 3410">
              <a:extLst>
                <a:ext uri="{FF2B5EF4-FFF2-40B4-BE49-F238E27FC236}">
                  <a16:creationId xmlns:a16="http://schemas.microsoft.com/office/drawing/2014/main" xmlns="" id="{C07E58B0-DDDD-4546-8E04-CC933E3E7828}"/>
                </a:ext>
              </a:extLst>
            </p:cNvPr>
            <p:cNvSpPr>
              <a:spLocks/>
            </p:cNvSpPr>
            <p:nvPr/>
          </p:nvSpPr>
          <p:spPr bwMode="auto">
            <a:xfrm>
              <a:off x="2427" y="3019"/>
              <a:ext cx="45" cy="18"/>
            </a:xfrm>
            <a:custGeom>
              <a:avLst/>
              <a:gdLst>
                <a:gd name="T0" fmla="*/ 7 w 45"/>
                <a:gd name="T1" fmla="*/ 9 h 18"/>
                <a:gd name="T2" fmla="*/ 7 w 45"/>
                <a:gd name="T3" fmla="*/ 9 h 18"/>
                <a:gd name="T4" fmla="*/ 2 w 45"/>
                <a:gd name="T5" fmla="*/ 13 h 18"/>
                <a:gd name="T6" fmla="*/ 0 w 45"/>
                <a:gd name="T7" fmla="*/ 16 h 18"/>
                <a:gd name="T8" fmla="*/ 2 w 45"/>
                <a:gd name="T9" fmla="*/ 18 h 18"/>
                <a:gd name="T10" fmla="*/ 9 w 45"/>
                <a:gd name="T11" fmla="*/ 18 h 18"/>
                <a:gd name="T12" fmla="*/ 9 w 45"/>
                <a:gd name="T13" fmla="*/ 18 h 18"/>
                <a:gd name="T14" fmla="*/ 25 w 45"/>
                <a:gd name="T15" fmla="*/ 16 h 18"/>
                <a:gd name="T16" fmla="*/ 41 w 45"/>
                <a:gd name="T17" fmla="*/ 9 h 18"/>
                <a:gd name="T18" fmla="*/ 41 w 45"/>
                <a:gd name="T19" fmla="*/ 9 h 18"/>
                <a:gd name="T20" fmla="*/ 45 w 45"/>
                <a:gd name="T21" fmla="*/ 4 h 18"/>
                <a:gd name="T22" fmla="*/ 45 w 45"/>
                <a:gd name="T23" fmla="*/ 2 h 18"/>
                <a:gd name="T24" fmla="*/ 43 w 45"/>
                <a:gd name="T25" fmla="*/ 0 h 18"/>
                <a:gd name="T26" fmla="*/ 38 w 45"/>
                <a:gd name="T27" fmla="*/ 0 h 18"/>
                <a:gd name="T28" fmla="*/ 38 w 45"/>
                <a:gd name="T29" fmla="*/ 0 h 18"/>
                <a:gd name="T30" fmla="*/ 20 w 45"/>
                <a:gd name="T31" fmla="*/ 2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3"/>
                  </a:lnTo>
                  <a:lnTo>
                    <a:pt x="0" y="16"/>
                  </a:lnTo>
                  <a:lnTo>
                    <a:pt x="2" y="18"/>
                  </a:lnTo>
                  <a:lnTo>
                    <a:pt x="9" y="18"/>
                  </a:lnTo>
                  <a:lnTo>
                    <a:pt x="25" y="16"/>
                  </a:lnTo>
                  <a:lnTo>
                    <a:pt x="41" y="9"/>
                  </a:lnTo>
                  <a:lnTo>
                    <a:pt x="45" y="4"/>
                  </a:lnTo>
                  <a:lnTo>
                    <a:pt x="45" y="2"/>
                  </a:lnTo>
                  <a:lnTo>
                    <a:pt x="43" y="0"/>
                  </a:lnTo>
                  <a:lnTo>
                    <a:pt x="38"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4" name="Freeform 3411">
              <a:extLst>
                <a:ext uri="{FF2B5EF4-FFF2-40B4-BE49-F238E27FC236}">
                  <a16:creationId xmlns:a16="http://schemas.microsoft.com/office/drawing/2014/main" xmlns="" id="{F2239BF2-B267-B04C-8AE8-F1F63CB47E90}"/>
                </a:ext>
              </a:extLst>
            </p:cNvPr>
            <p:cNvSpPr>
              <a:spLocks/>
            </p:cNvSpPr>
            <p:nvPr/>
          </p:nvSpPr>
          <p:spPr bwMode="auto">
            <a:xfrm>
              <a:off x="2393" y="3019"/>
              <a:ext cx="45" cy="20"/>
            </a:xfrm>
            <a:custGeom>
              <a:avLst/>
              <a:gdLst>
                <a:gd name="T0" fmla="*/ 5 w 45"/>
                <a:gd name="T1" fmla="*/ 9 h 20"/>
                <a:gd name="T2" fmla="*/ 5 w 45"/>
                <a:gd name="T3" fmla="*/ 9 h 20"/>
                <a:gd name="T4" fmla="*/ 0 w 45"/>
                <a:gd name="T5" fmla="*/ 13 h 20"/>
                <a:gd name="T6" fmla="*/ 0 w 45"/>
                <a:gd name="T7" fmla="*/ 16 h 20"/>
                <a:gd name="T8" fmla="*/ 3 w 45"/>
                <a:gd name="T9" fmla="*/ 18 h 20"/>
                <a:gd name="T10" fmla="*/ 7 w 45"/>
                <a:gd name="T11" fmla="*/ 20 h 20"/>
                <a:gd name="T12" fmla="*/ 7 w 45"/>
                <a:gd name="T13" fmla="*/ 20 h 20"/>
                <a:gd name="T14" fmla="*/ 25 w 45"/>
                <a:gd name="T15" fmla="*/ 16 h 20"/>
                <a:gd name="T16" fmla="*/ 41 w 45"/>
                <a:gd name="T17" fmla="*/ 9 h 20"/>
                <a:gd name="T18" fmla="*/ 41 w 45"/>
                <a:gd name="T19" fmla="*/ 9 h 20"/>
                <a:gd name="T20" fmla="*/ 45 w 45"/>
                <a:gd name="T21" fmla="*/ 4 h 20"/>
                <a:gd name="T22" fmla="*/ 45 w 45"/>
                <a:gd name="T23" fmla="*/ 2 h 20"/>
                <a:gd name="T24" fmla="*/ 43 w 45"/>
                <a:gd name="T25" fmla="*/ 0 h 20"/>
                <a:gd name="T26" fmla="*/ 36 w 45"/>
                <a:gd name="T27" fmla="*/ 0 h 20"/>
                <a:gd name="T28" fmla="*/ 36 w 45"/>
                <a:gd name="T29" fmla="*/ 0 h 20"/>
                <a:gd name="T30" fmla="*/ 21 w 45"/>
                <a:gd name="T31" fmla="*/ 2 h 20"/>
                <a:gd name="T32" fmla="*/ 5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9"/>
                  </a:moveTo>
                  <a:lnTo>
                    <a:pt x="5" y="9"/>
                  </a:lnTo>
                  <a:lnTo>
                    <a:pt x="0" y="13"/>
                  </a:lnTo>
                  <a:lnTo>
                    <a:pt x="0" y="16"/>
                  </a:lnTo>
                  <a:lnTo>
                    <a:pt x="3" y="18"/>
                  </a:lnTo>
                  <a:lnTo>
                    <a:pt x="7" y="20"/>
                  </a:lnTo>
                  <a:lnTo>
                    <a:pt x="25" y="16"/>
                  </a:lnTo>
                  <a:lnTo>
                    <a:pt x="41" y="9"/>
                  </a:lnTo>
                  <a:lnTo>
                    <a:pt x="45" y="4"/>
                  </a:lnTo>
                  <a:lnTo>
                    <a:pt x="45" y="2"/>
                  </a:lnTo>
                  <a:lnTo>
                    <a:pt x="43" y="0"/>
                  </a:lnTo>
                  <a:lnTo>
                    <a:pt x="36" y="0"/>
                  </a:lnTo>
                  <a:lnTo>
                    <a:pt x="21"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5" name="Freeform 3412">
              <a:extLst>
                <a:ext uri="{FF2B5EF4-FFF2-40B4-BE49-F238E27FC236}">
                  <a16:creationId xmlns:a16="http://schemas.microsoft.com/office/drawing/2014/main" xmlns="" id="{16938BBD-DB1A-FD49-8AEF-51F1178B386F}"/>
                </a:ext>
              </a:extLst>
            </p:cNvPr>
            <p:cNvSpPr>
              <a:spLocks/>
            </p:cNvSpPr>
            <p:nvPr/>
          </p:nvSpPr>
          <p:spPr bwMode="auto">
            <a:xfrm>
              <a:off x="2393" y="3019"/>
              <a:ext cx="45" cy="20"/>
            </a:xfrm>
            <a:custGeom>
              <a:avLst/>
              <a:gdLst>
                <a:gd name="T0" fmla="*/ 5 w 45"/>
                <a:gd name="T1" fmla="*/ 9 h 20"/>
                <a:gd name="T2" fmla="*/ 5 w 45"/>
                <a:gd name="T3" fmla="*/ 9 h 20"/>
                <a:gd name="T4" fmla="*/ 0 w 45"/>
                <a:gd name="T5" fmla="*/ 13 h 20"/>
                <a:gd name="T6" fmla="*/ 0 w 45"/>
                <a:gd name="T7" fmla="*/ 16 h 20"/>
                <a:gd name="T8" fmla="*/ 3 w 45"/>
                <a:gd name="T9" fmla="*/ 18 h 20"/>
                <a:gd name="T10" fmla="*/ 7 w 45"/>
                <a:gd name="T11" fmla="*/ 20 h 20"/>
                <a:gd name="T12" fmla="*/ 7 w 45"/>
                <a:gd name="T13" fmla="*/ 20 h 20"/>
                <a:gd name="T14" fmla="*/ 25 w 45"/>
                <a:gd name="T15" fmla="*/ 16 h 20"/>
                <a:gd name="T16" fmla="*/ 41 w 45"/>
                <a:gd name="T17" fmla="*/ 9 h 20"/>
                <a:gd name="T18" fmla="*/ 41 w 45"/>
                <a:gd name="T19" fmla="*/ 9 h 20"/>
                <a:gd name="T20" fmla="*/ 45 w 45"/>
                <a:gd name="T21" fmla="*/ 4 h 20"/>
                <a:gd name="T22" fmla="*/ 45 w 45"/>
                <a:gd name="T23" fmla="*/ 2 h 20"/>
                <a:gd name="T24" fmla="*/ 43 w 45"/>
                <a:gd name="T25" fmla="*/ 0 h 20"/>
                <a:gd name="T26" fmla="*/ 36 w 45"/>
                <a:gd name="T27" fmla="*/ 0 h 20"/>
                <a:gd name="T28" fmla="*/ 36 w 45"/>
                <a:gd name="T29" fmla="*/ 0 h 20"/>
                <a:gd name="T30" fmla="*/ 21 w 45"/>
                <a:gd name="T31" fmla="*/ 2 h 20"/>
                <a:gd name="T32" fmla="*/ 5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9"/>
                  </a:moveTo>
                  <a:lnTo>
                    <a:pt x="5" y="9"/>
                  </a:lnTo>
                  <a:lnTo>
                    <a:pt x="0" y="13"/>
                  </a:lnTo>
                  <a:lnTo>
                    <a:pt x="0" y="16"/>
                  </a:lnTo>
                  <a:lnTo>
                    <a:pt x="3" y="18"/>
                  </a:lnTo>
                  <a:lnTo>
                    <a:pt x="7" y="20"/>
                  </a:lnTo>
                  <a:lnTo>
                    <a:pt x="25" y="16"/>
                  </a:lnTo>
                  <a:lnTo>
                    <a:pt x="41" y="9"/>
                  </a:lnTo>
                  <a:lnTo>
                    <a:pt x="45" y="4"/>
                  </a:lnTo>
                  <a:lnTo>
                    <a:pt x="45" y="2"/>
                  </a:lnTo>
                  <a:lnTo>
                    <a:pt x="43" y="0"/>
                  </a:lnTo>
                  <a:lnTo>
                    <a:pt x="36" y="0"/>
                  </a:lnTo>
                  <a:lnTo>
                    <a:pt x="21"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6" name="Freeform 3413">
              <a:extLst>
                <a:ext uri="{FF2B5EF4-FFF2-40B4-BE49-F238E27FC236}">
                  <a16:creationId xmlns:a16="http://schemas.microsoft.com/office/drawing/2014/main" xmlns="" id="{808668BA-89AB-B04E-910C-53B4765EB762}"/>
                </a:ext>
              </a:extLst>
            </p:cNvPr>
            <p:cNvSpPr>
              <a:spLocks/>
            </p:cNvSpPr>
            <p:nvPr/>
          </p:nvSpPr>
          <p:spPr bwMode="auto">
            <a:xfrm>
              <a:off x="2357" y="3019"/>
              <a:ext cx="45" cy="20"/>
            </a:xfrm>
            <a:custGeom>
              <a:avLst/>
              <a:gdLst>
                <a:gd name="T0" fmla="*/ 5 w 45"/>
                <a:gd name="T1" fmla="*/ 9 h 20"/>
                <a:gd name="T2" fmla="*/ 5 w 45"/>
                <a:gd name="T3" fmla="*/ 9 h 20"/>
                <a:gd name="T4" fmla="*/ 0 w 45"/>
                <a:gd name="T5" fmla="*/ 13 h 20"/>
                <a:gd name="T6" fmla="*/ 0 w 45"/>
                <a:gd name="T7" fmla="*/ 16 h 20"/>
                <a:gd name="T8" fmla="*/ 3 w 45"/>
                <a:gd name="T9" fmla="*/ 18 h 20"/>
                <a:gd name="T10" fmla="*/ 7 w 45"/>
                <a:gd name="T11" fmla="*/ 20 h 20"/>
                <a:gd name="T12" fmla="*/ 7 w 45"/>
                <a:gd name="T13" fmla="*/ 20 h 20"/>
                <a:gd name="T14" fmla="*/ 25 w 45"/>
                <a:gd name="T15" fmla="*/ 16 h 20"/>
                <a:gd name="T16" fmla="*/ 41 w 45"/>
                <a:gd name="T17" fmla="*/ 9 h 20"/>
                <a:gd name="T18" fmla="*/ 41 w 45"/>
                <a:gd name="T19" fmla="*/ 9 h 20"/>
                <a:gd name="T20" fmla="*/ 45 w 45"/>
                <a:gd name="T21" fmla="*/ 7 h 20"/>
                <a:gd name="T22" fmla="*/ 45 w 45"/>
                <a:gd name="T23" fmla="*/ 2 h 20"/>
                <a:gd name="T24" fmla="*/ 43 w 45"/>
                <a:gd name="T25" fmla="*/ 0 h 20"/>
                <a:gd name="T26" fmla="*/ 39 w 45"/>
                <a:gd name="T27" fmla="*/ 0 h 20"/>
                <a:gd name="T28" fmla="*/ 39 w 45"/>
                <a:gd name="T29" fmla="*/ 0 h 20"/>
                <a:gd name="T30" fmla="*/ 21 w 45"/>
                <a:gd name="T31" fmla="*/ 2 h 20"/>
                <a:gd name="T32" fmla="*/ 5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9"/>
                  </a:moveTo>
                  <a:lnTo>
                    <a:pt x="5" y="9"/>
                  </a:lnTo>
                  <a:lnTo>
                    <a:pt x="0" y="13"/>
                  </a:lnTo>
                  <a:lnTo>
                    <a:pt x="0" y="16"/>
                  </a:lnTo>
                  <a:lnTo>
                    <a:pt x="3" y="18"/>
                  </a:lnTo>
                  <a:lnTo>
                    <a:pt x="7" y="20"/>
                  </a:lnTo>
                  <a:lnTo>
                    <a:pt x="25" y="16"/>
                  </a:lnTo>
                  <a:lnTo>
                    <a:pt x="41" y="9"/>
                  </a:lnTo>
                  <a:lnTo>
                    <a:pt x="45" y="7"/>
                  </a:lnTo>
                  <a:lnTo>
                    <a:pt x="45" y="2"/>
                  </a:lnTo>
                  <a:lnTo>
                    <a:pt x="43" y="0"/>
                  </a:lnTo>
                  <a:lnTo>
                    <a:pt x="39" y="0"/>
                  </a:lnTo>
                  <a:lnTo>
                    <a:pt x="21"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7" name="Freeform 3414">
              <a:extLst>
                <a:ext uri="{FF2B5EF4-FFF2-40B4-BE49-F238E27FC236}">
                  <a16:creationId xmlns:a16="http://schemas.microsoft.com/office/drawing/2014/main" xmlns="" id="{6A17D230-6B9F-2C49-8538-96CAEAF871C7}"/>
                </a:ext>
              </a:extLst>
            </p:cNvPr>
            <p:cNvSpPr>
              <a:spLocks/>
            </p:cNvSpPr>
            <p:nvPr/>
          </p:nvSpPr>
          <p:spPr bwMode="auto">
            <a:xfrm>
              <a:off x="2357" y="3019"/>
              <a:ext cx="45" cy="20"/>
            </a:xfrm>
            <a:custGeom>
              <a:avLst/>
              <a:gdLst>
                <a:gd name="T0" fmla="*/ 5 w 45"/>
                <a:gd name="T1" fmla="*/ 9 h 20"/>
                <a:gd name="T2" fmla="*/ 5 w 45"/>
                <a:gd name="T3" fmla="*/ 9 h 20"/>
                <a:gd name="T4" fmla="*/ 0 w 45"/>
                <a:gd name="T5" fmla="*/ 13 h 20"/>
                <a:gd name="T6" fmla="*/ 0 w 45"/>
                <a:gd name="T7" fmla="*/ 16 h 20"/>
                <a:gd name="T8" fmla="*/ 3 w 45"/>
                <a:gd name="T9" fmla="*/ 18 h 20"/>
                <a:gd name="T10" fmla="*/ 7 w 45"/>
                <a:gd name="T11" fmla="*/ 20 h 20"/>
                <a:gd name="T12" fmla="*/ 7 w 45"/>
                <a:gd name="T13" fmla="*/ 20 h 20"/>
                <a:gd name="T14" fmla="*/ 25 w 45"/>
                <a:gd name="T15" fmla="*/ 16 h 20"/>
                <a:gd name="T16" fmla="*/ 41 w 45"/>
                <a:gd name="T17" fmla="*/ 9 h 20"/>
                <a:gd name="T18" fmla="*/ 41 w 45"/>
                <a:gd name="T19" fmla="*/ 9 h 20"/>
                <a:gd name="T20" fmla="*/ 45 w 45"/>
                <a:gd name="T21" fmla="*/ 7 h 20"/>
                <a:gd name="T22" fmla="*/ 45 w 45"/>
                <a:gd name="T23" fmla="*/ 2 h 20"/>
                <a:gd name="T24" fmla="*/ 43 w 45"/>
                <a:gd name="T25" fmla="*/ 0 h 20"/>
                <a:gd name="T26" fmla="*/ 39 w 45"/>
                <a:gd name="T27" fmla="*/ 0 h 20"/>
                <a:gd name="T28" fmla="*/ 39 w 45"/>
                <a:gd name="T29" fmla="*/ 0 h 20"/>
                <a:gd name="T30" fmla="*/ 21 w 45"/>
                <a:gd name="T31" fmla="*/ 2 h 20"/>
                <a:gd name="T32" fmla="*/ 5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5" y="9"/>
                  </a:moveTo>
                  <a:lnTo>
                    <a:pt x="5" y="9"/>
                  </a:lnTo>
                  <a:lnTo>
                    <a:pt x="0" y="13"/>
                  </a:lnTo>
                  <a:lnTo>
                    <a:pt x="0" y="16"/>
                  </a:lnTo>
                  <a:lnTo>
                    <a:pt x="3" y="18"/>
                  </a:lnTo>
                  <a:lnTo>
                    <a:pt x="7" y="20"/>
                  </a:lnTo>
                  <a:lnTo>
                    <a:pt x="25" y="16"/>
                  </a:lnTo>
                  <a:lnTo>
                    <a:pt x="41" y="9"/>
                  </a:lnTo>
                  <a:lnTo>
                    <a:pt x="45" y="7"/>
                  </a:lnTo>
                  <a:lnTo>
                    <a:pt x="45" y="2"/>
                  </a:lnTo>
                  <a:lnTo>
                    <a:pt x="43" y="0"/>
                  </a:lnTo>
                  <a:lnTo>
                    <a:pt x="39" y="0"/>
                  </a:lnTo>
                  <a:lnTo>
                    <a:pt x="21"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8" name="Freeform 3415">
              <a:extLst>
                <a:ext uri="{FF2B5EF4-FFF2-40B4-BE49-F238E27FC236}">
                  <a16:creationId xmlns:a16="http://schemas.microsoft.com/office/drawing/2014/main" xmlns="" id="{E6E2EFCD-97A7-1148-B90C-086D2D34FC8E}"/>
                </a:ext>
              </a:extLst>
            </p:cNvPr>
            <p:cNvSpPr>
              <a:spLocks/>
            </p:cNvSpPr>
            <p:nvPr/>
          </p:nvSpPr>
          <p:spPr bwMode="auto">
            <a:xfrm>
              <a:off x="2319" y="3019"/>
              <a:ext cx="47" cy="20"/>
            </a:xfrm>
            <a:custGeom>
              <a:avLst/>
              <a:gdLst>
                <a:gd name="T0" fmla="*/ 5 w 47"/>
                <a:gd name="T1" fmla="*/ 9 h 20"/>
                <a:gd name="T2" fmla="*/ 5 w 47"/>
                <a:gd name="T3" fmla="*/ 9 h 20"/>
                <a:gd name="T4" fmla="*/ 0 w 47"/>
                <a:gd name="T5" fmla="*/ 13 h 20"/>
                <a:gd name="T6" fmla="*/ 0 w 47"/>
                <a:gd name="T7" fmla="*/ 18 h 20"/>
                <a:gd name="T8" fmla="*/ 2 w 47"/>
                <a:gd name="T9" fmla="*/ 20 h 20"/>
                <a:gd name="T10" fmla="*/ 9 w 47"/>
                <a:gd name="T11" fmla="*/ 20 h 20"/>
                <a:gd name="T12" fmla="*/ 9 w 47"/>
                <a:gd name="T13" fmla="*/ 20 h 20"/>
                <a:gd name="T14" fmla="*/ 27 w 47"/>
                <a:gd name="T15" fmla="*/ 16 h 20"/>
                <a:gd name="T16" fmla="*/ 43 w 47"/>
                <a:gd name="T17" fmla="*/ 9 h 20"/>
                <a:gd name="T18" fmla="*/ 43 w 47"/>
                <a:gd name="T19" fmla="*/ 9 h 20"/>
                <a:gd name="T20" fmla="*/ 47 w 47"/>
                <a:gd name="T21" fmla="*/ 7 h 20"/>
                <a:gd name="T22" fmla="*/ 47 w 47"/>
                <a:gd name="T23" fmla="*/ 2 h 20"/>
                <a:gd name="T24" fmla="*/ 45 w 47"/>
                <a:gd name="T25" fmla="*/ 0 h 20"/>
                <a:gd name="T26" fmla="*/ 41 w 47"/>
                <a:gd name="T27" fmla="*/ 0 h 20"/>
                <a:gd name="T28" fmla="*/ 41 w 47"/>
                <a:gd name="T29" fmla="*/ 0 h 20"/>
                <a:gd name="T30" fmla="*/ 23 w 47"/>
                <a:gd name="T31" fmla="*/ 2 h 20"/>
                <a:gd name="T32" fmla="*/ 5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5" y="9"/>
                  </a:moveTo>
                  <a:lnTo>
                    <a:pt x="5" y="9"/>
                  </a:lnTo>
                  <a:lnTo>
                    <a:pt x="0" y="13"/>
                  </a:lnTo>
                  <a:lnTo>
                    <a:pt x="0" y="18"/>
                  </a:lnTo>
                  <a:lnTo>
                    <a:pt x="2" y="20"/>
                  </a:lnTo>
                  <a:lnTo>
                    <a:pt x="9" y="20"/>
                  </a:lnTo>
                  <a:lnTo>
                    <a:pt x="27" y="16"/>
                  </a:lnTo>
                  <a:lnTo>
                    <a:pt x="43" y="9"/>
                  </a:lnTo>
                  <a:lnTo>
                    <a:pt x="47" y="7"/>
                  </a:lnTo>
                  <a:lnTo>
                    <a:pt x="47" y="2"/>
                  </a:lnTo>
                  <a:lnTo>
                    <a:pt x="45" y="0"/>
                  </a:lnTo>
                  <a:lnTo>
                    <a:pt x="41" y="0"/>
                  </a:lnTo>
                  <a:lnTo>
                    <a:pt x="23"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199" name="Freeform 3416">
              <a:extLst>
                <a:ext uri="{FF2B5EF4-FFF2-40B4-BE49-F238E27FC236}">
                  <a16:creationId xmlns:a16="http://schemas.microsoft.com/office/drawing/2014/main" xmlns="" id="{FB88351C-0A88-E142-8BAC-054246A6B37C}"/>
                </a:ext>
              </a:extLst>
            </p:cNvPr>
            <p:cNvSpPr>
              <a:spLocks/>
            </p:cNvSpPr>
            <p:nvPr/>
          </p:nvSpPr>
          <p:spPr bwMode="auto">
            <a:xfrm>
              <a:off x="2319" y="3019"/>
              <a:ext cx="47" cy="20"/>
            </a:xfrm>
            <a:custGeom>
              <a:avLst/>
              <a:gdLst>
                <a:gd name="T0" fmla="*/ 5 w 47"/>
                <a:gd name="T1" fmla="*/ 9 h 20"/>
                <a:gd name="T2" fmla="*/ 5 w 47"/>
                <a:gd name="T3" fmla="*/ 9 h 20"/>
                <a:gd name="T4" fmla="*/ 0 w 47"/>
                <a:gd name="T5" fmla="*/ 13 h 20"/>
                <a:gd name="T6" fmla="*/ 0 w 47"/>
                <a:gd name="T7" fmla="*/ 18 h 20"/>
                <a:gd name="T8" fmla="*/ 2 w 47"/>
                <a:gd name="T9" fmla="*/ 20 h 20"/>
                <a:gd name="T10" fmla="*/ 9 w 47"/>
                <a:gd name="T11" fmla="*/ 20 h 20"/>
                <a:gd name="T12" fmla="*/ 9 w 47"/>
                <a:gd name="T13" fmla="*/ 20 h 20"/>
                <a:gd name="T14" fmla="*/ 27 w 47"/>
                <a:gd name="T15" fmla="*/ 16 h 20"/>
                <a:gd name="T16" fmla="*/ 43 w 47"/>
                <a:gd name="T17" fmla="*/ 9 h 20"/>
                <a:gd name="T18" fmla="*/ 43 w 47"/>
                <a:gd name="T19" fmla="*/ 9 h 20"/>
                <a:gd name="T20" fmla="*/ 47 w 47"/>
                <a:gd name="T21" fmla="*/ 7 h 20"/>
                <a:gd name="T22" fmla="*/ 47 w 47"/>
                <a:gd name="T23" fmla="*/ 2 h 20"/>
                <a:gd name="T24" fmla="*/ 45 w 47"/>
                <a:gd name="T25" fmla="*/ 0 h 20"/>
                <a:gd name="T26" fmla="*/ 41 w 47"/>
                <a:gd name="T27" fmla="*/ 0 h 20"/>
                <a:gd name="T28" fmla="*/ 41 w 47"/>
                <a:gd name="T29" fmla="*/ 0 h 20"/>
                <a:gd name="T30" fmla="*/ 23 w 47"/>
                <a:gd name="T31" fmla="*/ 2 h 20"/>
                <a:gd name="T32" fmla="*/ 5 w 47"/>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5" y="9"/>
                  </a:moveTo>
                  <a:lnTo>
                    <a:pt x="5" y="9"/>
                  </a:lnTo>
                  <a:lnTo>
                    <a:pt x="0" y="13"/>
                  </a:lnTo>
                  <a:lnTo>
                    <a:pt x="0" y="18"/>
                  </a:lnTo>
                  <a:lnTo>
                    <a:pt x="2" y="20"/>
                  </a:lnTo>
                  <a:lnTo>
                    <a:pt x="9" y="20"/>
                  </a:lnTo>
                  <a:lnTo>
                    <a:pt x="27" y="16"/>
                  </a:lnTo>
                  <a:lnTo>
                    <a:pt x="43" y="9"/>
                  </a:lnTo>
                  <a:lnTo>
                    <a:pt x="47" y="7"/>
                  </a:lnTo>
                  <a:lnTo>
                    <a:pt x="47" y="2"/>
                  </a:lnTo>
                  <a:lnTo>
                    <a:pt x="45" y="0"/>
                  </a:lnTo>
                  <a:lnTo>
                    <a:pt x="41" y="0"/>
                  </a:lnTo>
                  <a:lnTo>
                    <a:pt x="23"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0" name="Freeform 3417">
              <a:extLst>
                <a:ext uri="{FF2B5EF4-FFF2-40B4-BE49-F238E27FC236}">
                  <a16:creationId xmlns:a16="http://schemas.microsoft.com/office/drawing/2014/main" xmlns="" id="{A039B862-A557-CD4A-B1CB-447A52FE0AAA}"/>
                </a:ext>
              </a:extLst>
            </p:cNvPr>
            <p:cNvSpPr>
              <a:spLocks/>
            </p:cNvSpPr>
            <p:nvPr/>
          </p:nvSpPr>
          <p:spPr bwMode="auto">
            <a:xfrm>
              <a:off x="2281" y="3019"/>
              <a:ext cx="49" cy="20"/>
            </a:xfrm>
            <a:custGeom>
              <a:avLst/>
              <a:gdLst>
                <a:gd name="T0" fmla="*/ 4 w 49"/>
                <a:gd name="T1" fmla="*/ 11 h 20"/>
                <a:gd name="T2" fmla="*/ 4 w 49"/>
                <a:gd name="T3" fmla="*/ 11 h 20"/>
                <a:gd name="T4" fmla="*/ 0 w 49"/>
                <a:gd name="T5" fmla="*/ 13 h 20"/>
                <a:gd name="T6" fmla="*/ 0 w 49"/>
                <a:gd name="T7" fmla="*/ 18 h 20"/>
                <a:gd name="T8" fmla="*/ 2 w 49"/>
                <a:gd name="T9" fmla="*/ 20 h 20"/>
                <a:gd name="T10" fmla="*/ 9 w 49"/>
                <a:gd name="T11" fmla="*/ 20 h 20"/>
                <a:gd name="T12" fmla="*/ 9 w 49"/>
                <a:gd name="T13" fmla="*/ 20 h 20"/>
                <a:gd name="T14" fmla="*/ 27 w 49"/>
                <a:gd name="T15" fmla="*/ 18 h 20"/>
                <a:gd name="T16" fmla="*/ 43 w 49"/>
                <a:gd name="T17" fmla="*/ 9 h 20"/>
                <a:gd name="T18" fmla="*/ 43 w 49"/>
                <a:gd name="T19" fmla="*/ 9 h 20"/>
                <a:gd name="T20" fmla="*/ 47 w 49"/>
                <a:gd name="T21" fmla="*/ 7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11"/>
                  </a:moveTo>
                  <a:lnTo>
                    <a:pt x="4" y="11"/>
                  </a:lnTo>
                  <a:lnTo>
                    <a:pt x="0" y="13"/>
                  </a:lnTo>
                  <a:lnTo>
                    <a:pt x="0" y="18"/>
                  </a:lnTo>
                  <a:lnTo>
                    <a:pt x="2" y="20"/>
                  </a:lnTo>
                  <a:lnTo>
                    <a:pt x="9" y="20"/>
                  </a:lnTo>
                  <a:lnTo>
                    <a:pt x="27" y="18"/>
                  </a:lnTo>
                  <a:lnTo>
                    <a:pt x="43" y="9"/>
                  </a:lnTo>
                  <a:lnTo>
                    <a:pt x="47" y="7"/>
                  </a:lnTo>
                  <a:lnTo>
                    <a:pt x="49" y="2"/>
                  </a:lnTo>
                  <a:lnTo>
                    <a:pt x="47" y="0"/>
                  </a:lnTo>
                  <a:lnTo>
                    <a:pt x="40" y="0"/>
                  </a:lnTo>
                  <a:lnTo>
                    <a:pt x="22" y="2"/>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1" name="Freeform 3418">
              <a:extLst>
                <a:ext uri="{FF2B5EF4-FFF2-40B4-BE49-F238E27FC236}">
                  <a16:creationId xmlns:a16="http://schemas.microsoft.com/office/drawing/2014/main" xmlns="" id="{13F459EC-E0E4-F54A-BF1A-3CB05901BCE6}"/>
                </a:ext>
              </a:extLst>
            </p:cNvPr>
            <p:cNvSpPr>
              <a:spLocks/>
            </p:cNvSpPr>
            <p:nvPr/>
          </p:nvSpPr>
          <p:spPr bwMode="auto">
            <a:xfrm>
              <a:off x="2281" y="3019"/>
              <a:ext cx="49" cy="20"/>
            </a:xfrm>
            <a:custGeom>
              <a:avLst/>
              <a:gdLst>
                <a:gd name="T0" fmla="*/ 4 w 49"/>
                <a:gd name="T1" fmla="*/ 11 h 20"/>
                <a:gd name="T2" fmla="*/ 4 w 49"/>
                <a:gd name="T3" fmla="*/ 11 h 20"/>
                <a:gd name="T4" fmla="*/ 0 w 49"/>
                <a:gd name="T5" fmla="*/ 13 h 20"/>
                <a:gd name="T6" fmla="*/ 0 w 49"/>
                <a:gd name="T7" fmla="*/ 18 h 20"/>
                <a:gd name="T8" fmla="*/ 2 w 49"/>
                <a:gd name="T9" fmla="*/ 20 h 20"/>
                <a:gd name="T10" fmla="*/ 9 w 49"/>
                <a:gd name="T11" fmla="*/ 20 h 20"/>
                <a:gd name="T12" fmla="*/ 9 w 49"/>
                <a:gd name="T13" fmla="*/ 20 h 20"/>
                <a:gd name="T14" fmla="*/ 27 w 49"/>
                <a:gd name="T15" fmla="*/ 18 h 20"/>
                <a:gd name="T16" fmla="*/ 43 w 49"/>
                <a:gd name="T17" fmla="*/ 9 h 20"/>
                <a:gd name="T18" fmla="*/ 43 w 49"/>
                <a:gd name="T19" fmla="*/ 9 h 20"/>
                <a:gd name="T20" fmla="*/ 47 w 49"/>
                <a:gd name="T21" fmla="*/ 7 h 20"/>
                <a:gd name="T22" fmla="*/ 49 w 49"/>
                <a:gd name="T23" fmla="*/ 2 h 20"/>
                <a:gd name="T24" fmla="*/ 47 w 49"/>
                <a:gd name="T25" fmla="*/ 0 h 20"/>
                <a:gd name="T26" fmla="*/ 40 w 49"/>
                <a:gd name="T27" fmla="*/ 0 h 20"/>
                <a:gd name="T28" fmla="*/ 40 w 49"/>
                <a:gd name="T29" fmla="*/ 0 h 20"/>
                <a:gd name="T30" fmla="*/ 22 w 49"/>
                <a:gd name="T31" fmla="*/ 2 h 20"/>
                <a:gd name="T32" fmla="*/ 4 w 4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4" y="11"/>
                  </a:moveTo>
                  <a:lnTo>
                    <a:pt x="4" y="11"/>
                  </a:lnTo>
                  <a:lnTo>
                    <a:pt x="0" y="13"/>
                  </a:lnTo>
                  <a:lnTo>
                    <a:pt x="0" y="18"/>
                  </a:lnTo>
                  <a:lnTo>
                    <a:pt x="2" y="20"/>
                  </a:lnTo>
                  <a:lnTo>
                    <a:pt x="9" y="20"/>
                  </a:lnTo>
                  <a:lnTo>
                    <a:pt x="27" y="18"/>
                  </a:lnTo>
                  <a:lnTo>
                    <a:pt x="43" y="9"/>
                  </a:lnTo>
                  <a:lnTo>
                    <a:pt x="47" y="7"/>
                  </a:lnTo>
                  <a:lnTo>
                    <a:pt x="49" y="2"/>
                  </a:lnTo>
                  <a:lnTo>
                    <a:pt x="47" y="0"/>
                  </a:lnTo>
                  <a:lnTo>
                    <a:pt x="40" y="0"/>
                  </a:lnTo>
                  <a:lnTo>
                    <a:pt x="22" y="2"/>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2" name="Freeform 3419">
              <a:extLst>
                <a:ext uri="{FF2B5EF4-FFF2-40B4-BE49-F238E27FC236}">
                  <a16:creationId xmlns:a16="http://schemas.microsoft.com/office/drawing/2014/main" xmlns="" id="{9904A441-A9C6-9047-BF14-F6DBCDD9C80A}"/>
                </a:ext>
              </a:extLst>
            </p:cNvPr>
            <p:cNvSpPr>
              <a:spLocks/>
            </p:cNvSpPr>
            <p:nvPr/>
          </p:nvSpPr>
          <p:spPr bwMode="auto">
            <a:xfrm>
              <a:off x="2240" y="3019"/>
              <a:ext cx="52" cy="20"/>
            </a:xfrm>
            <a:custGeom>
              <a:avLst/>
              <a:gdLst>
                <a:gd name="T0" fmla="*/ 7 w 52"/>
                <a:gd name="T1" fmla="*/ 11 h 20"/>
                <a:gd name="T2" fmla="*/ 7 w 52"/>
                <a:gd name="T3" fmla="*/ 11 h 20"/>
                <a:gd name="T4" fmla="*/ 2 w 52"/>
                <a:gd name="T5" fmla="*/ 13 h 20"/>
                <a:gd name="T6" fmla="*/ 0 w 52"/>
                <a:gd name="T7" fmla="*/ 18 h 20"/>
                <a:gd name="T8" fmla="*/ 5 w 52"/>
                <a:gd name="T9" fmla="*/ 20 h 20"/>
                <a:gd name="T10" fmla="*/ 11 w 52"/>
                <a:gd name="T11" fmla="*/ 20 h 20"/>
                <a:gd name="T12" fmla="*/ 11 w 52"/>
                <a:gd name="T13" fmla="*/ 20 h 20"/>
                <a:gd name="T14" fmla="*/ 29 w 52"/>
                <a:gd name="T15" fmla="*/ 18 h 20"/>
                <a:gd name="T16" fmla="*/ 45 w 52"/>
                <a:gd name="T17" fmla="*/ 11 h 20"/>
                <a:gd name="T18" fmla="*/ 45 w 52"/>
                <a:gd name="T19" fmla="*/ 11 h 20"/>
                <a:gd name="T20" fmla="*/ 50 w 52"/>
                <a:gd name="T21" fmla="*/ 7 h 20"/>
                <a:gd name="T22" fmla="*/ 52 w 52"/>
                <a:gd name="T23" fmla="*/ 4 h 20"/>
                <a:gd name="T24" fmla="*/ 48 w 52"/>
                <a:gd name="T25" fmla="*/ 2 h 20"/>
                <a:gd name="T26" fmla="*/ 41 w 52"/>
                <a:gd name="T27" fmla="*/ 0 h 20"/>
                <a:gd name="T28" fmla="*/ 41 w 52"/>
                <a:gd name="T29" fmla="*/ 0 h 20"/>
                <a:gd name="T30" fmla="*/ 23 w 52"/>
                <a:gd name="T31" fmla="*/ 4 h 20"/>
                <a:gd name="T32" fmla="*/ 7 w 5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7" y="11"/>
                  </a:moveTo>
                  <a:lnTo>
                    <a:pt x="7" y="11"/>
                  </a:lnTo>
                  <a:lnTo>
                    <a:pt x="2" y="13"/>
                  </a:lnTo>
                  <a:lnTo>
                    <a:pt x="0" y="18"/>
                  </a:lnTo>
                  <a:lnTo>
                    <a:pt x="5" y="20"/>
                  </a:lnTo>
                  <a:lnTo>
                    <a:pt x="11" y="20"/>
                  </a:lnTo>
                  <a:lnTo>
                    <a:pt x="29" y="18"/>
                  </a:lnTo>
                  <a:lnTo>
                    <a:pt x="45" y="11"/>
                  </a:lnTo>
                  <a:lnTo>
                    <a:pt x="50" y="7"/>
                  </a:lnTo>
                  <a:lnTo>
                    <a:pt x="52" y="4"/>
                  </a:lnTo>
                  <a:lnTo>
                    <a:pt x="48" y="2"/>
                  </a:lnTo>
                  <a:lnTo>
                    <a:pt x="41" y="0"/>
                  </a:lnTo>
                  <a:lnTo>
                    <a:pt x="23"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3" name="Freeform 3420">
              <a:extLst>
                <a:ext uri="{FF2B5EF4-FFF2-40B4-BE49-F238E27FC236}">
                  <a16:creationId xmlns:a16="http://schemas.microsoft.com/office/drawing/2014/main" xmlns="" id="{72110E7C-0F2F-BA42-BE44-C144532045D0}"/>
                </a:ext>
              </a:extLst>
            </p:cNvPr>
            <p:cNvSpPr>
              <a:spLocks/>
            </p:cNvSpPr>
            <p:nvPr/>
          </p:nvSpPr>
          <p:spPr bwMode="auto">
            <a:xfrm>
              <a:off x="2240" y="3019"/>
              <a:ext cx="52" cy="20"/>
            </a:xfrm>
            <a:custGeom>
              <a:avLst/>
              <a:gdLst>
                <a:gd name="T0" fmla="*/ 7 w 52"/>
                <a:gd name="T1" fmla="*/ 11 h 20"/>
                <a:gd name="T2" fmla="*/ 7 w 52"/>
                <a:gd name="T3" fmla="*/ 11 h 20"/>
                <a:gd name="T4" fmla="*/ 2 w 52"/>
                <a:gd name="T5" fmla="*/ 13 h 20"/>
                <a:gd name="T6" fmla="*/ 0 w 52"/>
                <a:gd name="T7" fmla="*/ 18 h 20"/>
                <a:gd name="T8" fmla="*/ 5 w 52"/>
                <a:gd name="T9" fmla="*/ 20 h 20"/>
                <a:gd name="T10" fmla="*/ 11 w 52"/>
                <a:gd name="T11" fmla="*/ 20 h 20"/>
                <a:gd name="T12" fmla="*/ 11 w 52"/>
                <a:gd name="T13" fmla="*/ 20 h 20"/>
                <a:gd name="T14" fmla="*/ 29 w 52"/>
                <a:gd name="T15" fmla="*/ 18 h 20"/>
                <a:gd name="T16" fmla="*/ 45 w 52"/>
                <a:gd name="T17" fmla="*/ 11 h 20"/>
                <a:gd name="T18" fmla="*/ 45 w 52"/>
                <a:gd name="T19" fmla="*/ 11 h 20"/>
                <a:gd name="T20" fmla="*/ 50 w 52"/>
                <a:gd name="T21" fmla="*/ 7 h 20"/>
                <a:gd name="T22" fmla="*/ 52 w 52"/>
                <a:gd name="T23" fmla="*/ 4 h 20"/>
                <a:gd name="T24" fmla="*/ 48 w 52"/>
                <a:gd name="T25" fmla="*/ 2 h 20"/>
                <a:gd name="T26" fmla="*/ 41 w 52"/>
                <a:gd name="T27" fmla="*/ 0 h 20"/>
                <a:gd name="T28" fmla="*/ 41 w 52"/>
                <a:gd name="T29" fmla="*/ 0 h 20"/>
                <a:gd name="T30" fmla="*/ 23 w 52"/>
                <a:gd name="T31" fmla="*/ 4 h 20"/>
                <a:gd name="T32" fmla="*/ 7 w 5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7" y="11"/>
                  </a:moveTo>
                  <a:lnTo>
                    <a:pt x="7" y="11"/>
                  </a:lnTo>
                  <a:lnTo>
                    <a:pt x="2" y="13"/>
                  </a:lnTo>
                  <a:lnTo>
                    <a:pt x="0" y="18"/>
                  </a:lnTo>
                  <a:lnTo>
                    <a:pt x="5" y="20"/>
                  </a:lnTo>
                  <a:lnTo>
                    <a:pt x="11" y="20"/>
                  </a:lnTo>
                  <a:lnTo>
                    <a:pt x="29" y="18"/>
                  </a:lnTo>
                  <a:lnTo>
                    <a:pt x="45" y="11"/>
                  </a:lnTo>
                  <a:lnTo>
                    <a:pt x="50" y="7"/>
                  </a:lnTo>
                  <a:lnTo>
                    <a:pt x="52" y="4"/>
                  </a:lnTo>
                  <a:lnTo>
                    <a:pt x="48" y="2"/>
                  </a:lnTo>
                  <a:lnTo>
                    <a:pt x="41" y="0"/>
                  </a:lnTo>
                  <a:lnTo>
                    <a:pt x="23"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7204" name="Group 3622">
            <a:extLst>
              <a:ext uri="{FF2B5EF4-FFF2-40B4-BE49-F238E27FC236}">
                <a16:creationId xmlns:a16="http://schemas.microsoft.com/office/drawing/2014/main" xmlns="" id="{A22F3F04-D006-9D4A-A1B6-C1CB3482F453}"/>
              </a:ext>
            </a:extLst>
          </p:cNvPr>
          <p:cNvGrpSpPr>
            <a:grpSpLocks/>
          </p:cNvGrpSpPr>
          <p:nvPr/>
        </p:nvGrpSpPr>
        <p:grpSpPr bwMode="auto">
          <a:xfrm>
            <a:off x="1671638" y="4398963"/>
            <a:ext cx="4322762" cy="125412"/>
            <a:chOff x="1594" y="2965"/>
            <a:chExt cx="2723" cy="79"/>
          </a:xfrm>
        </p:grpSpPr>
        <p:sp>
          <p:nvSpPr>
            <p:cNvPr id="7205" name="Freeform 3422">
              <a:extLst>
                <a:ext uri="{FF2B5EF4-FFF2-40B4-BE49-F238E27FC236}">
                  <a16:creationId xmlns:a16="http://schemas.microsoft.com/office/drawing/2014/main" xmlns="" id="{3E76649E-C37D-D541-BE59-8F347446A9F1}"/>
                </a:ext>
              </a:extLst>
            </p:cNvPr>
            <p:cNvSpPr>
              <a:spLocks/>
            </p:cNvSpPr>
            <p:nvPr/>
          </p:nvSpPr>
          <p:spPr bwMode="auto">
            <a:xfrm>
              <a:off x="2200" y="3019"/>
              <a:ext cx="51" cy="20"/>
            </a:xfrm>
            <a:custGeom>
              <a:avLst/>
              <a:gdLst>
                <a:gd name="T0" fmla="*/ 4 w 51"/>
                <a:gd name="T1" fmla="*/ 11 h 20"/>
                <a:gd name="T2" fmla="*/ 4 w 51"/>
                <a:gd name="T3" fmla="*/ 11 h 20"/>
                <a:gd name="T4" fmla="*/ 0 w 51"/>
                <a:gd name="T5" fmla="*/ 16 h 20"/>
                <a:gd name="T6" fmla="*/ 0 w 51"/>
                <a:gd name="T7" fmla="*/ 18 h 20"/>
                <a:gd name="T8" fmla="*/ 4 w 51"/>
                <a:gd name="T9" fmla="*/ 20 h 20"/>
                <a:gd name="T10" fmla="*/ 11 w 51"/>
                <a:gd name="T11" fmla="*/ 20 h 20"/>
                <a:gd name="T12" fmla="*/ 11 w 51"/>
                <a:gd name="T13" fmla="*/ 20 h 20"/>
                <a:gd name="T14" fmla="*/ 29 w 51"/>
                <a:gd name="T15" fmla="*/ 18 h 20"/>
                <a:gd name="T16" fmla="*/ 47 w 51"/>
                <a:gd name="T17" fmla="*/ 11 h 20"/>
                <a:gd name="T18" fmla="*/ 47 w 51"/>
                <a:gd name="T19" fmla="*/ 11 h 20"/>
                <a:gd name="T20" fmla="*/ 51 w 51"/>
                <a:gd name="T21" fmla="*/ 7 h 20"/>
                <a:gd name="T22" fmla="*/ 51 w 51"/>
                <a:gd name="T23" fmla="*/ 4 h 20"/>
                <a:gd name="T24" fmla="*/ 49 w 51"/>
                <a:gd name="T25" fmla="*/ 2 h 20"/>
                <a:gd name="T26" fmla="*/ 42 w 51"/>
                <a:gd name="T27" fmla="*/ 0 h 20"/>
                <a:gd name="T28" fmla="*/ 42 w 51"/>
                <a:gd name="T29" fmla="*/ 0 h 20"/>
                <a:gd name="T30" fmla="*/ 22 w 51"/>
                <a:gd name="T31" fmla="*/ 4 h 20"/>
                <a:gd name="T32" fmla="*/ 4 w 5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0">
                  <a:moveTo>
                    <a:pt x="4" y="11"/>
                  </a:moveTo>
                  <a:lnTo>
                    <a:pt x="4" y="11"/>
                  </a:lnTo>
                  <a:lnTo>
                    <a:pt x="0" y="16"/>
                  </a:lnTo>
                  <a:lnTo>
                    <a:pt x="0" y="18"/>
                  </a:lnTo>
                  <a:lnTo>
                    <a:pt x="4" y="20"/>
                  </a:lnTo>
                  <a:lnTo>
                    <a:pt x="11" y="20"/>
                  </a:lnTo>
                  <a:lnTo>
                    <a:pt x="29" y="18"/>
                  </a:lnTo>
                  <a:lnTo>
                    <a:pt x="47" y="11"/>
                  </a:lnTo>
                  <a:lnTo>
                    <a:pt x="51" y="7"/>
                  </a:lnTo>
                  <a:lnTo>
                    <a:pt x="51" y="4"/>
                  </a:lnTo>
                  <a:lnTo>
                    <a:pt x="49" y="2"/>
                  </a:lnTo>
                  <a:lnTo>
                    <a:pt x="42" y="0"/>
                  </a:lnTo>
                  <a:lnTo>
                    <a:pt x="22"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6" name="Freeform 3423">
              <a:extLst>
                <a:ext uri="{FF2B5EF4-FFF2-40B4-BE49-F238E27FC236}">
                  <a16:creationId xmlns:a16="http://schemas.microsoft.com/office/drawing/2014/main" xmlns="" id="{F6DD8F87-0ADB-3241-96FC-92C847616D5C}"/>
                </a:ext>
              </a:extLst>
            </p:cNvPr>
            <p:cNvSpPr>
              <a:spLocks/>
            </p:cNvSpPr>
            <p:nvPr/>
          </p:nvSpPr>
          <p:spPr bwMode="auto">
            <a:xfrm>
              <a:off x="2200" y="3019"/>
              <a:ext cx="51" cy="20"/>
            </a:xfrm>
            <a:custGeom>
              <a:avLst/>
              <a:gdLst>
                <a:gd name="T0" fmla="*/ 4 w 51"/>
                <a:gd name="T1" fmla="*/ 11 h 20"/>
                <a:gd name="T2" fmla="*/ 4 w 51"/>
                <a:gd name="T3" fmla="*/ 11 h 20"/>
                <a:gd name="T4" fmla="*/ 0 w 51"/>
                <a:gd name="T5" fmla="*/ 16 h 20"/>
                <a:gd name="T6" fmla="*/ 0 w 51"/>
                <a:gd name="T7" fmla="*/ 18 h 20"/>
                <a:gd name="T8" fmla="*/ 4 w 51"/>
                <a:gd name="T9" fmla="*/ 20 h 20"/>
                <a:gd name="T10" fmla="*/ 11 w 51"/>
                <a:gd name="T11" fmla="*/ 20 h 20"/>
                <a:gd name="T12" fmla="*/ 11 w 51"/>
                <a:gd name="T13" fmla="*/ 20 h 20"/>
                <a:gd name="T14" fmla="*/ 29 w 51"/>
                <a:gd name="T15" fmla="*/ 18 h 20"/>
                <a:gd name="T16" fmla="*/ 47 w 51"/>
                <a:gd name="T17" fmla="*/ 11 h 20"/>
                <a:gd name="T18" fmla="*/ 47 w 51"/>
                <a:gd name="T19" fmla="*/ 11 h 20"/>
                <a:gd name="T20" fmla="*/ 51 w 51"/>
                <a:gd name="T21" fmla="*/ 7 h 20"/>
                <a:gd name="T22" fmla="*/ 51 w 51"/>
                <a:gd name="T23" fmla="*/ 4 h 20"/>
                <a:gd name="T24" fmla="*/ 49 w 51"/>
                <a:gd name="T25" fmla="*/ 2 h 20"/>
                <a:gd name="T26" fmla="*/ 42 w 51"/>
                <a:gd name="T27" fmla="*/ 0 h 20"/>
                <a:gd name="T28" fmla="*/ 42 w 51"/>
                <a:gd name="T29" fmla="*/ 0 h 20"/>
                <a:gd name="T30" fmla="*/ 22 w 51"/>
                <a:gd name="T31" fmla="*/ 4 h 20"/>
                <a:gd name="T32" fmla="*/ 4 w 51"/>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1" h="20">
                  <a:moveTo>
                    <a:pt x="4" y="11"/>
                  </a:moveTo>
                  <a:lnTo>
                    <a:pt x="4" y="11"/>
                  </a:lnTo>
                  <a:lnTo>
                    <a:pt x="0" y="16"/>
                  </a:lnTo>
                  <a:lnTo>
                    <a:pt x="0" y="18"/>
                  </a:lnTo>
                  <a:lnTo>
                    <a:pt x="4" y="20"/>
                  </a:lnTo>
                  <a:lnTo>
                    <a:pt x="11" y="20"/>
                  </a:lnTo>
                  <a:lnTo>
                    <a:pt x="29" y="18"/>
                  </a:lnTo>
                  <a:lnTo>
                    <a:pt x="47" y="11"/>
                  </a:lnTo>
                  <a:lnTo>
                    <a:pt x="51" y="7"/>
                  </a:lnTo>
                  <a:lnTo>
                    <a:pt x="51" y="4"/>
                  </a:lnTo>
                  <a:lnTo>
                    <a:pt x="49" y="2"/>
                  </a:lnTo>
                  <a:lnTo>
                    <a:pt x="42" y="0"/>
                  </a:lnTo>
                  <a:lnTo>
                    <a:pt x="22"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7" name="Freeform 3424">
              <a:extLst>
                <a:ext uri="{FF2B5EF4-FFF2-40B4-BE49-F238E27FC236}">
                  <a16:creationId xmlns:a16="http://schemas.microsoft.com/office/drawing/2014/main" xmlns="" id="{726DA3B7-3499-BA40-80EB-5B5D71521DBC}"/>
                </a:ext>
              </a:extLst>
            </p:cNvPr>
            <p:cNvSpPr>
              <a:spLocks/>
            </p:cNvSpPr>
            <p:nvPr/>
          </p:nvSpPr>
          <p:spPr bwMode="auto">
            <a:xfrm>
              <a:off x="2157" y="3019"/>
              <a:ext cx="54" cy="20"/>
            </a:xfrm>
            <a:custGeom>
              <a:avLst/>
              <a:gdLst>
                <a:gd name="T0" fmla="*/ 7 w 54"/>
                <a:gd name="T1" fmla="*/ 11 h 20"/>
                <a:gd name="T2" fmla="*/ 7 w 54"/>
                <a:gd name="T3" fmla="*/ 11 h 20"/>
                <a:gd name="T4" fmla="*/ 2 w 54"/>
                <a:gd name="T5" fmla="*/ 16 h 20"/>
                <a:gd name="T6" fmla="*/ 0 w 54"/>
                <a:gd name="T7" fmla="*/ 18 h 20"/>
                <a:gd name="T8" fmla="*/ 4 w 54"/>
                <a:gd name="T9" fmla="*/ 20 h 20"/>
                <a:gd name="T10" fmla="*/ 11 w 54"/>
                <a:gd name="T11" fmla="*/ 20 h 20"/>
                <a:gd name="T12" fmla="*/ 11 w 54"/>
                <a:gd name="T13" fmla="*/ 20 h 20"/>
                <a:gd name="T14" fmla="*/ 31 w 54"/>
                <a:gd name="T15" fmla="*/ 18 h 20"/>
                <a:gd name="T16" fmla="*/ 47 w 54"/>
                <a:gd name="T17" fmla="*/ 11 h 20"/>
                <a:gd name="T18" fmla="*/ 47 w 54"/>
                <a:gd name="T19" fmla="*/ 11 h 20"/>
                <a:gd name="T20" fmla="*/ 52 w 54"/>
                <a:gd name="T21" fmla="*/ 7 h 20"/>
                <a:gd name="T22" fmla="*/ 54 w 54"/>
                <a:gd name="T23" fmla="*/ 4 h 20"/>
                <a:gd name="T24" fmla="*/ 49 w 54"/>
                <a:gd name="T25" fmla="*/ 2 h 20"/>
                <a:gd name="T26" fmla="*/ 43 w 54"/>
                <a:gd name="T27" fmla="*/ 0 h 20"/>
                <a:gd name="T28" fmla="*/ 43 w 54"/>
                <a:gd name="T29" fmla="*/ 0 h 20"/>
                <a:gd name="T30" fmla="*/ 22 w 54"/>
                <a:gd name="T31" fmla="*/ 4 h 20"/>
                <a:gd name="T32" fmla="*/ 13 w 54"/>
                <a:gd name="T33" fmla="*/ 7 h 20"/>
                <a:gd name="T34" fmla="*/ 7 w 5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0">
                  <a:moveTo>
                    <a:pt x="7" y="11"/>
                  </a:moveTo>
                  <a:lnTo>
                    <a:pt x="7" y="11"/>
                  </a:lnTo>
                  <a:lnTo>
                    <a:pt x="2" y="16"/>
                  </a:lnTo>
                  <a:lnTo>
                    <a:pt x="0" y="18"/>
                  </a:lnTo>
                  <a:lnTo>
                    <a:pt x="4" y="20"/>
                  </a:lnTo>
                  <a:lnTo>
                    <a:pt x="11" y="20"/>
                  </a:lnTo>
                  <a:lnTo>
                    <a:pt x="31" y="18"/>
                  </a:lnTo>
                  <a:lnTo>
                    <a:pt x="47" y="11"/>
                  </a:lnTo>
                  <a:lnTo>
                    <a:pt x="52" y="7"/>
                  </a:lnTo>
                  <a:lnTo>
                    <a:pt x="54" y="4"/>
                  </a:lnTo>
                  <a:lnTo>
                    <a:pt x="49" y="2"/>
                  </a:lnTo>
                  <a:lnTo>
                    <a:pt x="43" y="0"/>
                  </a:lnTo>
                  <a:lnTo>
                    <a:pt x="22" y="4"/>
                  </a:lnTo>
                  <a:lnTo>
                    <a:pt x="13" y="7"/>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8" name="Freeform 3425">
              <a:extLst>
                <a:ext uri="{FF2B5EF4-FFF2-40B4-BE49-F238E27FC236}">
                  <a16:creationId xmlns:a16="http://schemas.microsoft.com/office/drawing/2014/main" xmlns="" id="{8C40CA5A-9A0E-9141-B647-EA452B7A5FBF}"/>
                </a:ext>
              </a:extLst>
            </p:cNvPr>
            <p:cNvSpPr>
              <a:spLocks/>
            </p:cNvSpPr>
            <p:nvPr/>
          </p:nvSpPr>
          <p:spPr bwMode="auto">
            <a:xfrm>
              <a:off x="2157" y="3019"/>
              <a:ext cx="54" cy="20"/>
            </a:xfrm>
            <a:custGeom>
              <a:avLst/>
              <a:gdLst>
                <a:gd name="T0" fmla="*/ 7 w 54"/>
                <a:gd name="T1" fmla="*/ 11 h 20"/>
                <a:gd name="T2" fmla="*/ 7 w 54"/>
                <a:gd name="T3" fmla="*/ 11 h 20"/>
                <a:gd name="T4" fmla="*/ 2 w 54"/>
                <a:gd name="T5" fmla="*/ 16 h 20"/>
                <a:gd name="T6" fmla="*/ 0 w 54"/>
                <a:gd name="T7" fmla="*/ 18 h 20"/>
                <a:gd name="T8" fmla="*/ 4 w 54"/>
                <a:gd name="T9" fmla="*/ 20 h 20"/>
                <a:gd name="T10" fmla="*/ 11 w 54"/>
                <a:gd name="T11" fmla="*/ 20 h 20"/>
                <a:gd name="T12" fmla="*/ 11 w 54"/>
                <a:gd name="T13" fmla="*/ 20 h 20"/>
                <a:gd name="T14" fmla="*/ 31 w 54"/>
                <a:gd name="T15" fmla="*/ 18 h 20"/>
                <a:gd name="T16" fmla="*/ 47 w 54"/>
                <a:gd name="T17" fmla="*/ 11 h 20"/>
                <a:gd name="T18" fmla="*/ 47 w 54"/>
                <a:gd name="T19" fmla="*/ 11 h 20"/>
                <a:gd name="T20" fmla="*/ 52 w 54"/>
                <a:gd name="T21" fmla="*/ 7 h 20"/>
                <a:gd name="T22" fmla="*/ 54 w 54"/>
                <a:gd name="T23" fmla="*/ 4 h 20"/>
                <a:gd name="T24" fmla="*/ 49 w 54"/>
                <a:gd name="T25" fmla="*/ 2 h 20"/>
                <a:gd name="T26" fmla="*/ 43 w 54"/>
                <a:gd name="T27" fmla="*/ 0 h 20"/>
                <a:gd name="T28" fmla="*/ 43 w 54"/>
                <a:gd name="T29" fmla="*/ 0 h 20"/>
                <a:gd name="T30" fmla="*/ 22 w 54"/>
                <a:gd name="T31" fmla="*/ 4 h 20"/>
                <a:gd name="T32" fmla="*/ 13 w 54"/>
                <a:gd name="T33" fmla="*/ 7 h 20"/>
                <a:gd name="T34" fmla="*/ 7 w 54"/>
                <a:gd name="T35" fmla="*/ 11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0">
                  <a:moveTo>
                    <a:pt x="7" y="11"/>
                  </a:moveTo>
                  <a:lnTo>
                    <a:pt x="7" y="11"/>
                  </a:lnTo>
                  <a:lnTo>
                    <a:pt x="2" y="16"/>
                  </a:lnTo>
                  <a:lnTo>
                    <a:pt x="0" y="18"/>
                  </a:lnTo>
                  <a:lnTo>
                    <a:pt x="4" y="20"/>
                  </a:lnTo>
                  <a:lnTo>
                    <a:pt x="11" y="20"/>
                  </a:lnTo>
                  <a:lnTo>
                    <a:pt x="31" y="18"/>
                  </a:lnTo>
                  <a:lnTo>
                    <a:pt x="47" y="11"/>
                  </a:lnTo>
                  <a:lnTo>
                    <a:pt x="52" y="7"/>
                  </a:lnTo>
                  <a:lnTo>
                    <a:pt x="54" y="4"/>
                  </a:lnTo>
                  <a:lnTo>
                    <a:pt x="49" y="2"/>
                  </a:lnTo>
                  <a:lnTo>
                    <a:pt x="43" y="0"/>
                  </a:lnTo>
                  <a:lnTo>
                    <a:pt x="22" y="4"/>
                  </a:lnTo>
                  <a:lnTo>
                    <a:pt x="13" y="7"/>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09" name="Freeform 3426">
              <a:extLst>
                <a:ext uri="{FF2B5EF4-FFF2-40B4-BE49-F238E27FC236}">
                  <a16:creationId xmlns:a16="http://schemas.microsoft.com/office/drawing/2014/main" xmlns="" id="{7559B57E-E08D-EA40-9869-B83A59F6839A}"/>
                </a:ext>
              </a:extLst>
            </p:cNvPr>
            <p:cNvSpPr>
              <a:spLocks/>
            </p:cNvSpPr>
            <p:nvPr/>
          </p:nvSpPr>
          <p:spPr bwMode="auto">
            <a:xfrm>
              <a:off x="2114" y="3021"/>
              <a:ext cx="54" cy="18"/>
            </a:xfrm>
            <a:custGeom>
              <a:avLst/>
              <a:gdLst>
                <a:gd name="T0" fmla="*/ 5 w 54"/>
                <a:gd name="T1" fmla="*/ 9 h 18"/>
                <a:gd name="T2" fmla="*/ 5 w 54"/>
                <a:gd name="T3" fmla="*/ 9 h 18"/>
                <a:gd name="T4" fmla="*/ 0 w 54"/>
                <a:gd name="T5" fmla="*/ 14 h 18"/>
                <a:gd name="T6" fmla="*/ 0 w 54"/>
                <a:gd name="T7" fmla="*/ 16 h 18"/>
                <a:gd name="T8" fmla="*/ 2 w 54"/>
                <a:gd name="T9" fmla="*/ 18 h 18"/>
                <a:gd name="T10" fmla="*/ 11 w 54"/>
                <a:gd name="T11" fmla="*/ 18 h 18"/>
                <a:gd name="T12" fmla="*/ 11 w 54"/>
                <a:gd name="T13" fmla="*/ 18 h 18"/>
                <a:gd name="T14" fmla="*/ 32 w 54"/>
                <a:gd name="T15" fmla="*/ 16 h 18"/>
                <a:gd name="T16" fmla="*/ 41 w 54"/>
                <a:gd name="T17" fmla="*/ 14 h 18"/>
                <a:gd name="T18" fmla="*/ 47 w 54"/>
                <a:gd name="T19" fmla="*/ 9 h 18"/>
                <a:gd name="T20" fmla="*/ 47 w 54"/>
                <a:gd name="T21" fmla="*/ 9 h 18"/>
                <a:gd name="T22" fmla="*/ 52 w 54"/>
                <a:gd name="T23" fmla="*/ 5 h 18"/>
                <a:gd name="T24" fmla="*/ 54 w 54"/>
                <a:gd name="T25" fmla="*/ 2 h 18"/>
                <a:gd name="T26" fmla="*/ 50 w 54"/>
                <a:gd name="T27" fmla="*/ 0 h 18"/>
                <a:gd name="T28" fmla="*/ 43 w 54"/>
                <a:gd name="T29" fmla="*/ 0 h 18"/>
                <a:gd name="T30" fmla="*/ 43 w 54"/>
                <a:gd name="T31" fmla="*/ 0 h 18"/>
                <a:gd name="T32" fmla="*/ 23 w 54"/>
                <a:gd name="T33" fmla="*/ 2 h 18"/>
                <a:gd name="T34" fmla="*/ 14 w 54"/>
                <a:gd name="T35" fmla="*/ 5 h 18"/>
                <a:gd name="T36" fmla="*/ 5 w 5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18">
                  <a:moveTo>
                    <a:pt x="5" y="9"/>
                  </a:moveTo>
                  <a:lnTo>
                    <a:pt x="5" y="9"/>
                  </a:lnTo>
                  <a:lnTo>
                    <a:pt x="0" y="14"/>
                  </a:lnTo>
                  <a:lnTo>
                    <a:pt x="0" y="16"/>
                  </a:lnTo>
                  <a:lnTo>
                    <a:pt x="2" y="18"/>
                  </a:lnTo>
                  <a:lnTo>
                    <a:pt x="11" y="18"/>
                  </a:lnTo>
                  <a:lnTo>
                    <a:pt x="32" y="16"/>
                  </a:lnTo>
                  <a:lnTo>
                    <a:pt x="41" y="14"/>
                  </a:lnTo>
                  <a:lnTo>
                    <a:pt x="47" y="9"/>
                  </a:lnTo>
                  <a:lnTo>
                    <a:pt x="52" y="5"/>
                  </a:lnTo>
                  <a:lnTo>
                    <a:pt x="54" y="2"/>
                  </a:lnTo>
                  <a:lnTo>
                    <a:pt x="50" y="0"/>
                  </a:lnTo>
                  <a:lnTo>
                    <a:pt x="43" y="0"/>
                  </a:lnTo>
                  <a:lnTo>
                    <a:pt x="23" y="2"/>
                  </a:lnTo>
                  <a:lnTo>
                    <a:pt x="14"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0" name="Freeform 3427">
              <a:extLst>
                <a:ext uri="{FF2B5EF4-FFF2-40B4-BE49-F238E27FC236}">
                  <a16:creationId xmlns:a16="http://schemas.microsoft.com/office/drawing/2014/main" xmlns="" id="{74683890-E0ED-1949-90DC-0C96BB6F0BF0}"/>
                </a:ext>
              </a:extLst>
            </p:cNvPr>
            <p:cNvSpPr>
              <a:spLocks/>
            </p:cNvSpPr>
            <p:nvPr/>
          </p:nvSpPr>
          <p:spPr bwMode="auto">
            <a:xfrm>
              <a:off x="2114" y="3021"/>
              <a:ext cx="54" cy="18"/>
            </a:xfrm>
            <a:custGeom>
              <a:avLst/>
              <a:gdLst>
                <a:gd name="T0" fmla="*/ 5 w 54"/>
                <a:gd name="T1" fmla="*/ 9 h 18"/>
                <a:gd name="T2" fmla="*/ 5 w 54"/>
                <a:gd name="T3" fmla="*/ 9 h 18"/>
                <a:gd name="T4" fmla="*/ 0 w 54"/>
                <a:gd name="T5" fmla="*/ 14 h 18"/>
                <a:gd name="T6" fmla="*/ 0 w 54"/>
                <a:gd name="T7" fmla="*/ 16 h 18"/>
                <a:gd name="T8" fmla="*/ 2 w 54"/>
                <a:gd name="T9" fmla="*/ 18 h 18"/>
                <a:gd name="T10" fmla="*/ 11 w 54"/>
                <a:gd name="T11" fmla="*/ 18 h 18"/>
                <a:gd name="T12" fmla="*/ 11 w 54"/>
                <a:gd name="T13" fmla="*/ 18 h 18"/>
                <a:gd name="T14" fmla="*/ 32 w 54"/>
                <a:gd name="T15" fmla="*/ 16 h 18"/>
                <a:gd name="T16" fmla="*/ 41 w 54"/>
                <a:gd name="T17" fmla="*/ 14 h 18"/>
                <a:gd name="T18" fmla="*/ 47 w 54"/>
                <a:gd name="T19" fmla="*/ 9 h 18"/>
                <a:gd name="T20" fmla="*/ 47 w 54"/>
                <a:gd name="T21" fmla="*/ 9 h 18"/>
                <a:gd name="T22" fmla="*/ 52 w 54"/>
                <a:gd name="T23" fmla="*/ 5 h 18"/>
                <a:gd name="T24" fmla="*/ 54 w 54"/>
                <a:gd name="T25" fmla="*/ 2 h 18"/>
                <a:gd name="T26" fmla="*/ 50 w 54"/>
                <a:gd name="T27" fmla="*/ 0 h 18"/>
                <a:gd name="T28" fmla="*/ 43 w 54"/>
                <a:gd name="T29" fmla="*/ 0 h 18"/>
                <a:gd name="T30" fmla="*/ 43 w 54"/>
                <a:gd name="T31" fmla="*/ 0 h 18"/>
                <a:gd name="T32" fmla="*/ 23 w 54"/>
                <a:gd name="T33" fmla="*/ 2 h 18"/>
                <a:gd name="T34" fmla="*/ 14 w 54"/>
                <a:gd name="T35" fmla="*/ 5 h 18"/>
                <a:gd name="T36" fmla="*/ 5 w 54"/>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18">
                  <a:moveTo>
                    <a:pt x="5" y="9"/>
                  </a:moveTo>
                  <a:lnTo>
                    <a:pt x="5" y="9"/>
                  </a:lnTo>
                  <a:lnTo>
                    <a:pt x="0" y="14"/>
                  </a:lnTo>
                  <a:lnTo>
                    <a:pt x="0" y="16"/>
                  </a:lnTo>
                  <a:lnTo>
                    <a:pt x="2" y="18"/>
                  </a:lnTo>
                  <a:lnTo>
                    <a:pt x="11" y="18"/>
                  </a:lnTo>
                  <a:lnTo>
                    <a:pt x="32" y="16"/>
                  </a:lnTo>
                  <a:lnTo>
                    <a:pt x="41" y="14"/>
                  </a:lnTo>
                  <a:lnTo>
                    <a:pt x="47" y="9"/>
                  </a:lnTo>
                  <a:lnTo>
                    <a:pt x="52" y="5"/>
                  </a:lnTo>
                  <a:lnTo>
                    <a:pt x="54" y="2"/>
                  </a:lnTo>
                  <a:lnTo>
                    <a:pt x="50" y="0"/>
                  </a:lnTo>
                  <a:lnTo>
                    <a:pt x="43" y="0"/>
                  </a:lnTo>
                  <a:lnTo>
                    <a:pt x="23" y="2"/>
                  </a:lnTo>
                  <a:lnTo>
                    <a:pt x="14"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1" name="Freeform 3428">
              <a:extLst>
                <a:ext uri="{FF2B5EF4-FFF2-40B4-BE49-F238E27FC236}">
                  <a16:creationId xmlns:a16="http://schemas.microsoft.com/office/drawing/2014/main" xmlns="" id="{76A99133-CC6F-584F-8A04-72D70CC998F1}"/>
                </a:ext>
              </a:extLst>
            </p:cNvPr>
            <p:cNvSpPr>
              <a:spLocks/>
            </p:cNvSpPr>
            <p:nvPr/>
          </p:nvSpPr>
          <p:spPr bwMode="auto">
            <a:xfrm>
              <a:off x="2069" y="3021"/>
              <a:ext cx="54" cy="21"/>
            </a:xfrm>
            <a:custGeom>
              <a:avLst/>
              <a:gdLst>
                <a:gd name="T0" fmla="*/ 5 w 54"/>
                <a:gd name="T1" fmla="*/ 9 h 21"/>
                <a:gd name="T2" fmla="*/ 5 w 54"/>
                <a:gd name="T3" fmla="*/ 9 h 21"/>
                <a:gd name="T4" fmla="*/ 0 w 54"/>
                <a:gd name="T5" fmla="*/ 14 h 21"/>
                <a:gd name="T6" fmla="*/ 0 w 54"/>
                <a:gd name="T7" fmla="*/ 16 h 21"/>
                <a:gd name="T8" fmla="*/ 5 w 54"/>
                <a:gd name="T9" fmla="*/ 18 h 21"/>
                <a:gd name="T10" fmla="*/ 11 w 54"/>
                <a:gd name="T11" fmla="*/ 21 h 21"/>
                <a:gd name="T12" fmla="*/ 11 w 54"/>
                <a:gd name="T13" fmla="*/ 21 h 21"/>
                <a:gd name="T14" fmla="*/ 32 w 54"/>
                <a:gd name="T15" fmla="*/ 16 h 21"/>
                <a:gd name="T16" fmla="*/ 41 w 54"/>
                <a:gd name="T17" fmla="*/ 14 h 21"/>
                <a:gd name="T18" fmla="*/ 50 w 54"/>
                <a:gd name="T19" fmla="*/ 9 h 21"/>
                <a:gd name="T20" fmla="*/ 50 w 54"/>
                <a:gd name="T21" fmla="*/ 9 h 21"/>
                <a:gd name="T22" fmla="*/ 54 w 54"/>
                <a:gd name="T23" fmla="*/ 5 h 21"/>
                <a:gd name="T24" fmla="*/ 54 w 54"/>
                <a:gd name="T25" fmla="*/ 2 h 21"/>
                <a:gd name="T26" fmla="*/ 52 w 54"/>
                <a:gd name="T27" fmla="*/ 0 h 21"/>
                <a:gd name="T28" fmla="*/ 43 w 54"/>
                <a:gd name="T29" fmla="*/ 0 h 21"/>
                <a:gd name="T30" fmla="*/ 43 w 54"/>
                <a:gd name="T31" fmla="*/ 0 h 21"/>
                <a:gd name="T32" fmla="*/ 23 w 54"/>
                <a:gd name="T33" fmla="*/ 2 h 21"/>
                <a:gd name="T34" fmla="*/ 14 w 54"/>
                <a:gd name="T35" fmla="*/ 5 h 21"/>
                <a:gd name="T36" fmla="*/ 5 w 54"/>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1">
                  <a:moveTo>
                    <a:pt x="5" y="9"/>
                  </a:moveTo>
                  <a:lnTo>
                    <a:pt x="5" y="9"/>
                  </a:lnTo>
                  <a:lnTo>
                    <a:pt x="0" y="14"/>
                  </a:lnTo>
                  <a:lnTo>
                    <a:pt x="0" y="16"/>
                  </a:lnTo>
                  <a:lnTo>
                    <a:pt x="5" y="18"/>
                  </a:lnTo>
                  <a:lnTo>
                    <a:pt x="11" y="21"/>
                  </a:lnTo>
                  <a:lnTo>
                    <a:pt x="32" y="16"/>
                  </a:lnTo>
                  <a:lnTo>
                    <a:pt x="41" y="14"/>
                  </a:lnTo>
                  <a:lnTo>
                    <a:pt x="50" y="9"/>
                  </a:lnTo>
                  <a:lnTo>
                    <a:pt x="54" y="5"/>
                  </a:lnTo>
                  <a:lnTo>
                    <a:pt x="54" y="2"/>
                  </a:lnTo>
                  <a:lnTo>
                    <a:pt x="52" y="0"/>
                  </a:lnTo>
                  <a:lnTo>
                    <a:pt x="43" y="0"/>
                  </a:lnTo>
                  <a:lnTo>
                    <a:pt x="23" y="2"/>
                  </a:lnTo>
                  <a:lnTo>
                    <a:pt x="14"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2" name="Freeform 3429">
              <a:extLst>
                <a:ext uri="{FF2B5EF4-FFF2-40B4-BE49-F238E27FC236}">
                  <a16:creationId xmlns:a16="http://schemas.microsoft.com/office/drawing/2014/main" xmlns="" id="{CA8F6650-C319-814A-A55E-D011EE60217F}"/>
                </a:ext>
              </a:extLst>
            </p:cNvPr>
            <p:cNvSpPr>
              <a:spLocks/>
            </p:cNvSpPr>
            <p:nvPr/>
          </p:nvSpPr>
          <p:spPr bwMode="auto">
            <a:xfrm>
              <a:off x="2069" y="3021"/>
              <a:ext cx="54" cy="21"/>
            </a:xfrm>
            <a:custGeom>
              <a:avLst/>
              <a:gdLst>
                <a:gd name="T0" fmla="*/ 5 w 54"/>
                <a:gd name="T1" fmla="*/ 9 h 21"/>
                <a:gd name="T2" fmla="*/ 5 w 54"/>
                <a:gd name="T3" fmla="*/ 9 h 21"/>
                <a:gd name="T4" fmla="*/ 0 w 54"/>
                <a:gd name="T5" fmla="*/ 14 h 21"/>
                <a:gd name="T6" fmla="*/ 0 w 54"/>
                <a:gd name="T7" fmla="*/ 16 h 21"/>
                <a:gd name="T8" fmla="*/ 5 w 54"/>
                <a:gd name="T9" fmla="*/ 18 h 21"/>
                <a:gd name="T10" fmla="*/ 11 w 54"/>
                <a:gd name="T11" fmla="*/ 21 h 21"/>
                <a:gd name="T12" fmla="*/ 11 w 54"/>
                <a:gd name="T13" fmla="*/ 21 h 21"/>
                <a:gd name="T14" fmla="*/ 32 w 54"/>
                <a:gd name="T15" fmla="*/ 16 h 21"/>
                <a:gd name="T16" fmla="*/ 41 w 54"/>
                <a:gd name="T17" fmla="*/ 14 h 21"/>
                <a:gd name="T18" fmla="*/ 50 w 54"/>
                <a:gd name="T19" fmla="*/ 9 h 21"/>
                <a:gd name="T20" fmla="*/ 50 w 54"/>
                <a:gd name="T21" fmla="*/ 9 h 21"/>
                <a:gd name="T22" fmla="*/ 54 w 54"/>
                <a:gd name="T23" fmla="*/ 5 h 21"/>
                <a:gd name="T24" fmla="*/ 54 w 54"/>
                <a:gd name="T25" fmla="*/ 2 h 21"/>
                <a:gd name="T26" fmla="*/ 52 w 54"/>
                <a:gd name="T27" fmla="*/ 0 h 21"/>
                <a:gd name="T28" fmla="*/ 43 w 54"/>
                <a:gd name="T29" fmla="*/ 0 h 21"/>
                <a:gd name="T30" fmla="*/ 43 w 54"/>
                <a:gd name="T31" fmla="*/ 0 h 21"/>
                <a:gd name="T32" fmla="*/ 23 w 54"/>
                <a:gd name="T33" fmla="*/ 2 h 21"/>
                <a:gd name="T34" fmla="*/ 14 w 54"/>
                <a:gd name="T35" fmla="*/ 5 h 21"/>
                <a:gd name="T36" fmla="*/ 5 w 54"/>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1">
                  <a:moveTo>
                    <a:pt x="5" y="9"/>
                  </a:moveTo>
                  <a:lnTo>
                    <a:pt x="5" y="9"/>
                  </a:lnTo>
                  <a:lnTo>
                    <a:pt x="0" y="14"/>
                  </a:lnTo>
                  <a:lnTo>
                    <a:pt x="0" y="16"/>
                  </a:lnTo>
                  <a:lnTo>
                    <a:pt x="5" y="18"/>
                  </a:lnTo>
                  <a:lnTo>
                    <a:pt x="11" y="21"/>
                  </a:lnTo>
                  <a:lnTo>
                    <a:pt x="32" y="16"/>
                  </a:lnTo>
                  <a:lnTo>
                    <a:pt x="41" y="14"/>
                  </a:lnTo>
                  <a:lnTo>
                    <a:pt x="50" y="9"/>
                  </a:lnTo>
                  <a:lnTo>
                    <a:pt x="54" y="5"/>
                  </a:lnTo>
                  <a:lnTo>
                    <a:pt x="54" y="2"/>
                  </a:lnTo>
                  <a:lnTo>
                    <a:pt x="52" y="0"/>
                  </a:lnTo>
                  <a:lnTo>
                    <a:pt x="43" y="0"/>
                  </a:lnTo>
                  <a:lnTo>
                    <a:pt x="23" y="2"/>
                  </a:lnTo>
                  <a:lnTo>
                    <a:pt x="14"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3" name="Freeform 3430">
              <a:extLst>
                <a:ext uri="{FF2B5EF4-FFF2-40B4-BE49-F238E27FC236}">
                  <a16:creationId xmlns:a16="http://schemas.microsoft.com/office/drawing/2014/main" xmlns="" id="{D4285BA4-6091-7848-BA38-7FAE43FD3B60}"/>
                </a:ext>
              </a:extLst>
            </p:cNvPr>
            <p:cNvSpPr>
              <a:spLocks/>
            </p:cNvSpPr>
            <p:nvPr/>
          </p:nvSpPr>
          <p:spPr bwMode="auto">
            <a:xfrm>
              <a:off x="2022" y="3021"/>
              <a:ext cx="56" cy="21"/>
            </a:xfrm>
            <a:custGeom>
              <a:avLst/>
              <a:gdLst>
                <a:gd name="T0" fmla="*/ 4 w 56"/>
                <a:gd name="T1" fmla="*/ 9 h 21"/>
                <a:gd name="T2" fmla="*/ 4 w 56"/>
                <a:gd name="T3" fmla="*/ 9 h 21"/>
                <a:gd name="T4" fmla="*/ 0 w 56"/>
                <a:gd name="T5" fmla="*/ 14 h 21"/>
                <a:gd name="T6" fmla="*/ 0 w 56"/>
                <a:gd name="T7" fmla="*/ 16 h 21"/>
                <a:gd name="T8" fmla="*/ 4 w 56"/>
                <a:gd name="T9" fmla="*/ 18 h 21"/>
                <a:gd name="T10" fmla="*/ 11 w 56"/>
                <a:gd name="T11" fmla="*/ 21 h 21"/>
                <a:gd name="T12" fmla="*/ 11 w 56"/>
                <a:gd name="T13" fmla="*/ 21 h 21"/>
                <a:gd name="T14" fmla="*/ 34 w 56"/>
                <a:gd name="T15" fmla="*/ 16 h 21"/>
                <a:gd name="T16" fmla="*/ 43 w 56"/>
                <a:gd name="T17" fmla="*/ 14 h 21"/>
                <a:gd name="T18" fmla="*/ 52 w 56"/>
                <a:gd name="T19" fmla="*/ 9 h 21"/>
                <a:gd name="T20" fmla="*/ 52 w 56"/>
                <a:gd name="T21" fmla="*/ 9 h 21"/>
                <a:gd name="T22" fmla="*/ 56 w 56"/>
                <a:gd name="T23" fmla="*/ 7 h 21"/>
                <a:gd name="T24" fmla="*/ 56 w 56"/>
                <a:gd name="T25" fmla="*/ 2 h 21"/>
                <a:gd name="T26" fmla="*/ 52 w 56"/>
                <a:gd name="T27" fmla="*/ 0 h 21"/>
                <a:gd name="T28" fmla="*/ 45 w 56"/>
                <a:gd name="T29" fmla="*/ 0 h 21"/>
                <a:gd name="T30" fmla="*/ 45 w 56"/>
                <a:gd name="T31" fmla="*/ 0 h 21"/>
                <a:gd name="T32" fmla="*/ 22 w 56"/>
                <a:gd name="T33" fmla="*/ 2 h 21"/>
                <a:gd name="T34" fmla="*/ 13 w 56"/>
                <a:gd name="T35" fmla="*/ 7 h 21"/>
                <a:gd name="T36" fmla="*/ 4 w 56"/>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
                  <a:moveTo>
                    <a:pt x="4" y="9"/>
                  </a:moveTo>
                  <a:lnTo>
                    <a:pt x="4" y="9"/>
                  </a:lnTo>
                  <a:lnTo>
                    <a:pt x="0" y="14"/>
                  </a:lnTo>
                  <a:lnTo>
                    <a:pt x="0" y="16"/>
                  </a:lnTo>
                  <a:lnTo>
                    <a:pt x="4" y="18"/>
                  </a:lnTo>
                  <a:lnTo>
                    <a:pt x="11" y="21"/>
                  </a:lnTo>
                  <a:lnTo>
                    <a:pt x="34" y="16"/>
                  </a:lnTo>
                  <a:lnTo>
                    <a:pt x="43" y="14"/>
                  </a:lnTo>
                  <a:lnTo>
                    <a:pt x="52" y="9"/>
                  </a:lnTo>
                  <a:lnTo>
                    <a:pt x="56" y="7"/>
                  </a:lnTo>
                  <a:lnTo>
                    <a:pt x="56" y="2"/>
                  </a:lnTo>
                  <a:lnTo>
                    <a:pt x="52" y="0"/>
                  </a:lnTo>
                  <a:lnTo>
                    <a:pt x="45" y="0"/>
                  </a:lnTo>
                  <a:lnTo>
                    <a:pt x="22" y="2"/>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4" name="Freeform 3431">
              <a:extLst>
                <a:ext uri="{FF2B5EF4-FFF2-40B4-BE49-F238E27FC236}">
                  <a16:creationId xmlns:a16="http://schemas.microsoft.com/office/drawing/2014/main" xmlns="" id="{9A9FB53C-995C-A34E-8A25-0147F4C80308}"/>
                </a:ext>
              </a:extLst>
            </p:cNvPr>
            <p:cNvSpPr>
              <a:spLocks/>
            </p:cNvSpPr>
            <p:nvPr/>
          </p:nvSpPr>
          <p:spPr bwMode="auto">
            <a:xfrm>
              <a:off x="2022" y="3021"/>
              <a:ext cx="56" cy="21"/>
            </a:xfrm>
            <a:custGeom>
              <a:avLst/>
              <a:gdLst>
                <a:gd name="T0" fmla="*/ 4 w 56"/>
                <a:gd name="T1" fmla="*/ 9 h 21"/>
                <a:gd name="T2" fmla="*/ 4 w 56"/>
                <a:gd name="T3" fmla="*/ 9 h 21"/>
                <a:gd name="T4" fmla="*/ 0 w 56"/>
                <a:gd name="T5" fmla="*/ 14 h 21"/>
                <a:gd name="T6" fmla="*/ 0 w 56"/>
                <a:gd name="T7" fmla="*/ 16 h 21"/>
                <a:gd name="T8" fmla="*/ 4 w 56"/>
                <a:gd name="T9" fmla="*/ 18 h 21"/>
                <a:gd name="T10" fmla="*/ 11 w 56"/>
                <a:gd name="T11" fmla="*/ 21 h 21"/>
                <a:gd name="T12" fmla="*/ 11 w 56"/>
                <a:gd name="T13" fmla="*/ 21 h 21"/>
                <a:gd name="T14" fmla="*/ 34 w 56"/>
                <a:gd name="T15" fmla="*/ 16 h 21"/>
                <a:gd name="T16" fmla="*/ 43 w 56"/>
                <a:gd name="T17" fmla="*/ 14 h 21"/>
                <a:gd name="T18" fmla="*/ 52 w 56"/>
                <a:gd name="T19" fmla="*/ 9 h 21"/>
                <a:gd name="T20" fmla="*/ 52 w 56"/>
                <a:gd name="T21" fmla="*/ 9 h 21"/>
                <a:gd name="T22" fmla="*/ 56 w 56"/>
                <a:gd name="T23" fmla="*/ 7 h 21"/>
                <a:gd name="T24" fmla="*/ 56 w 56"/>
                <a:gd name="T25" fmla="*/ 2 h 21"/>
                <a:gd name="T26" fmla="*/ 52 w 56"/>
                <a:gd name="T27" fmla="*/ 0 h 21"/>
                <a:gd name="T28" fmla="*/ 45 w 56"/>
                <a:gd name="T29" fmla="*/ 0 h 21"/>
                <a:gd name="T30" fmla="*/ 45 w 56"/>
                <a:gd name="T31" fmla="*/ 0 h 21"/>
                <a:gd name="T32" fmla="*/ 22 w 56"/>
                <a:gd name="T33" fmla="*/ 2 h 21"/>
                <a:gd name="T34" fmla="*/ 13 w 56"/>
                <a:gd name="T35" fmla="*/ 7 h 21"/>
                <a:gd name="T36" fmla="*/ 4 w 56"/>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
                  <a:moveTo>
                    <a:pt x="4" y="9"/>
                  </a:moveTo>
                  <a:lnTo>
                    <a:pt x="4" y="9"/>
                  </a:lnTo>
                  <a:lnTo>
                    <a:pt x="0" y="14"/>
                  </a:lnTo>
                  <a:lnTo>
                    <a:pt x="0" y="16"/>
                  </a:lnTo>
                  <a:lnTo>
                    <a:pt x="4" y="18"/>
                  </a:lnTo>
                  <a:lnTo>
                    <a:pt x="11" y="21"/>
                  </a:lnTo>
                  <a:lnTo>
                    <a:pt x="34" y="16"/>
                  </a:lnTo>
                  <a:lnTo>
                    <a:pt x="43" y="14"/>
                  </a:lnTo>
                  <a:lnTo>
                    <a:pt x="52" y="9"/>
                  </a:lnTo>
                  <a:lnTo>
                    <a:pt x="56" y="7"/>
                  </a:lnTo>
                  <a:lnTo>
                    <a:pt x="56" y="2"/>
                  </a:lnTo>
                  <a:lnTo>
                    <a:pt x="52" y="0"/>
                  </a:lnTo>
                  <a:lnTo>
                    <a:pt x="45" y="0"/>
                  </a:lnTo>
                  <a:lnTo>
                    <a:pt x="22" y="2"/>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5" name="Freeform 3432">
              <a:extLst>
                <a:ext uri="{FF2B5EF4-FFF2-40B4-BE49-F238E27FC236}">
                  <a16:creationId xmlns:a16="http://schemas.microsoft.com/office/drawing/2014/main" xmlns="" id="{7D9AF649-1D7E-E149-8F2F-E2E869BC421C}"/>
                </a:ext>
              </a:extLst>
            </p:cNvPr>
            <p:cNvSpPr>
              <a:spLocks/>
            </p:cNvSpPr>
            <p:nvPr/>
          </p:nvSpPr>
          <p:spPr bwMode="auto">
            <a:xfrm>
              <a:off x="1974" y="3021"/>
              <a:ext cx="57" cy="21"/>
            </a:xfrm>
            <a:custGeom>
              <a:avLst/>
              <a:gdLst>
                <a:gd name="T0" fmla="*/ 5 w 57"/>
                <a:gd name="T1" fmla="*/ 9 h 21"/>
                <a:gd name="T2" fmla="*/ 5 w 57"/>
                <a:gd name="T3" fmla="*/ 9 h 21"/>
                <a:gd name="T4" fmla="*/ 0 w 57"/>
                <a:gd name="T5" fmla="*/ 14 h 21"/>
                <a:gd name="T6" fmla="*/ 0 w 57"/>
                <a:gd name="T7" fmla="*/ 18 h 21"/>
                <a:gd name="T8" fmla="*/ 5 w 57"/>
                <a:gd name="T9" fmla="*/ 21 h 21"/>
                <a:gd name="T10" fmla="*/ 12 w 57"/>
                <a:gd name="T11" fmla="*/ 21 h 21"/>
                <a:gd name="T12" fmla="*/ 12 w 57"/>
                <a:gd name="T13" fmla="*/ 21 h 21"/>
                <a:gd name="T14" fmla="*/ 34 w 57"/>
                <a:gd name="T15" fmla="*/ 18 h 21"/>
                <a:gd name="T16" fmla="*/ 45 w 57"/>
                <a:gd name="T17" fmla="*/ 14 h 21"/>
                <a:gd name="T18" fmla="*/ 52 w 57"/>
                <a:gd name="T19" fmla="*/ 9 h 21"/>
                <a:gd name="T20" fmla="*/ 52 w 57"/>
                <a:gd name="T21" fmla="*/ 9 h 21"/>
                <a:gd name="T22" fmla="*/ 57 w 57"/>
                <a:gd name="T23" fmla="*/ 7 h 21"/>
                <a:gd name="T24" fmla="*/ 57 w 57"/>
                <a:gd name="T25" fmla="*/ 2 h 21"/>
                <a:gd name="T26" fmla="*/ 52 w 57"/>
                <a:gd name="T27" fmla="*/ 0 h 21"/>
                <a:gd name="T28" fmla="*/ 45 w 57"/>
                <a:gd name="T29" fmla="*/ 0 h 21"/>
                <a:gd name="T30" fmla="*/ 45 w 57"/>
                <a:gd name="T31" fmla="*/ 0 h 21"/>
                <a:gd name="T32" fmla="*/ 23 w 57"/>
                <a:gd name="T33" fmla="*/ 2 h 21"/>
                <a:gd name="T34" fmla="*/ 14 w 57"/>
                <a:gd name="T35" fmla="*/ 7 h 21"/>
                <a:gd name="T36" fmla="*/ 5 w 57"/>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1">
                  <a:moveTo>
                    <a:pt x="5" y="9"/>
                  </a:moveTo>
                  <a:lnTo>
                    <a:pt x="5" y="9"/>
                  </a:lnTo>
                  <a:lnTo>
                    <a:pt x="0" y="14"/>
                  </a:lnTo>
                  <a:lnTo>
                    <a:pt x="0" y="18"/>
                  </a:lnTo>
                  <a:lnTo>
                    <a:pt x="5" y="21"/>
                  </a:lnTo>
                  <a:lnTo>
                    <a:pt x="12" y="21"/>
                  </a:lnTo>
                  <a:lnTo>
                    <a:pt x="34" y="18"/>
                  </a:lnTo>
                  <a:lnTo>
                    <a:pt x="45" y="14"/>
                  </a:lnTo>
                  <a:lnTo>
                    <a:pt x="52" y="9"/>
                  </a:lnTo>
                  <a:lnTo>
                    <a:pt x="57" y="7"/>
                  </a:lnTo>
                  <a:lnTo>
                    <a:pt x="57" y="2"/>
                  </a:lnTo>
                  <a:lnTo>
                    <a:pt x="52" y="0"/>
                  </a:lnTo>
                  <a:lnTo>
                    <a:pt x="45" y="0"/>
                  </a:lnTo>
                  <a:lnTo>
                    <a:pt x="23" y="2"/>
                  </a:lnTo>
                  <a:lnTo>
                    <a:pt x="14" y="7"/>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6" name="Freeform 3433">
              <a:extLst>
                <a:ext uri="{FF2B5EF4-FFF2-40B4-BE49-F238E27FC236}">
                  <a16:creationId xmlns:a16="http://schemas.microsoft.com/office/drawing/2014/main" xmlns="" id="{07CE3C27-74CC-E443-BEAC-137DAE3CBA3A}"/>
                </a:ext>
              </a:extLst>
            </p:cNvPr>
            <p:cNvSpPr>
              <a:spLocks/>
            </p:cNvSpPr>
            <p:nvPr/>
          </p:nvSpPr>
          <p:spPr bwMode="auto">
            <a:xfrm>
              <a:off x="1974" y="3021"/>
              <a:ext cx="57" cy="21"/>
            </a:xfrm>
            <a:custGeom>
              <a:avLst/>
              <a:gdLst>
                <a:gd name="T0" fmla="*/ 5 w 57"/>
                <a:gd name="T1" fmla="*/ 9 h 21"/>
                <a:gd name="T2" fmla="*/ 5 w 57"/>
                <a:gd name="T3" fmla="*/ 9 h 21"/>
                <a:gd name="T4" fmla="*/ 0 w 57"/>
                <a:gd name="T5" fmla="*/ 14 h 21"/>
                <a:gd name="T6" fmla="*/ 0 w 57"/>
                <a:gd name="T7" fmla="*/ 18 h 21"/>
                <a:gd name="T8" fmla="*/ 5 w 57"/>
                <a:gd name="T9" fmla="*/ 21 h 21"/>
                <a:gd name="T10" fmla="*/ 12 w 57"/>
                <a:gd name="T11" fmla="*/ 21 h 21"/>
                <a:gd name="T12" fmla="*/ 12 w 57"/>
                <a:gd name="T13" fmla="*/ 21 h 21"/>
                <a:gd name="T14" fmla="*/ 34 w 57"/>
                <a:gd name="T15" fmla="*/ 18 h 21"/>
                <a:gd name="T16" fmla="*/ 45 w 57"/>
                <a:gd name="T17" fmla="*/ 14 h 21"/>
                <a:gd name="T18" fmla="*/ 52 w 57"/>
                <a:gd name="T19" fmla="*/ 9 h 21"/>
                <a:gd name="T20" fmla="*/ 52 w 57"/>
                <a:gd name="T21" fmla="*/ 9 h 21"/>
                <a:gd name="T22" fmla="*/ 57 w 57"/>
                <a:gd name="T23" fmla="*/ 7 h 21"/>
                <a:gd name="T24" fmla="*/ 57 w 57"/>
                <a:gd name="T25" fmla="*/ 2 h 21"/>
                <a:gd name="T26" fmla="*/ 52 w 57"/>
                <a:gd name="T27" fmla="*/ 0 h 21"/>
                <a:gd name="T28" fmla="*/ 45 w 57"/>
                <a:gd name="T29" fmla="*/ 0 h 21"/>
                <a:gd name="T30" fmla="*/ 45 w 57"/>
                <a:gd name="T31" fmla="*/ 0 h 21"/>
                <a:gd name="T32" fmla="*/ 23 w 57"/>
                <a:gd name="T33" fmla="*/ 2 h 21"/>
                <a:gd name="T34" fmla="*/ 14 w 57"/>
                <a:gd name="T35" fmla="*/ 7 h 21"/>
                <a:gd name="T36" fmla="*/ 5 w 57"/>
                <a:gd name="T37" fmla="*/ 9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21">
                  <a:moveTo>
                    <a:pt x="5" y="9"/>
                  </a:moveTo>
                  <a:lnTo>
                    <a:pt x="5" y="9"/>
                  </a:lnTo>
                  <a:lnTo>
                    <a:pt x="0" y="14"/>
                  </a:lnTo>
                  <a:lnTo>
                    <a:pt x="0" y="18"/>
                  </a:lnTo>
                  <a:lnTo>
                    <a:pt x="5" y="21"/>
                  </a:lnTo>
                  <a:lnTo>
                    <a:pt x="12" y="21"/>
                  </a:lnTo>
                  <a:lnTo>
                    <a:pt x="34" y="18"/>
                  </a:lnTo>
                  <a:lnTo>
                    <a:pt x="45" y="14"/>
                  </a:lnTo>
                  <a:lnTo>
                    <a:pt x="52" y="9"/>
                  </a:lnTo>
                  <a:lnTo>
                    <a:pt x="57" y="7"/>
                  </a:lnTo>
                  <a:lnTo>
                    <a:pt x="57" y="2"/>
                  </a:lnTo>
                  <a:lnTo>
                    <a:pt x="52" y="0"/>
                  </a:lnTo>
                  <a:lnTo>
                    <a:pt x="45" y="0"/>
                  </a:lnTo>
                  <a:lnTo>
                    <a:pt x="23" y="2"/>
                  </a:lnTo>
                  <a:lnTo>
                    <a:pt x="14" y="7"/>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7" name="Freeform 3434">
              <a:extLst>
                <a:ext uri="{FF2B5EF4-FFF2-40B4-BE49-F238E27FC236}">
                  <a16:creationId xmlns:a16="http://schemas.microsoft.com/office/drawing/2014/main" xmlns="" id="{A5520FEF-E33C-7349-8651-2131269D0E6B}"/>
                </a:ext>
              </a:extLst>
            </p:cNvPr>
            <p:cNvSpPr>
              <a:spLocks/>
            </p:cNvSpPr>
            <p:nvPr/>
          </p:nvSpPr>
          <p:spPr bwMode="auto">
            <a:xfrm>
              <a:off x="1925" y="3021"/>
              <a:ext cx="58" cy="21"/>
            </a:xfrm>
            <a:custGeom>
              <a:avLst/>
              <a:gdLst>
                <a:gd name="T0" fmla="*/ 4 w 58"/>
                <a:gd name="T1" fmla="*/ 11 h 21"/>
                <a:gd name="T2" fmla="*/ 4 w 58"/>
                <a:gd name="T3" fmla="*/ 11 h 21"/>
                <a:gd name="T4" fmla="*/ 0 w 58"/>
                <a:gd name="T5" fmla="*/ 14 h 21"/>
                <a:gd name="T6" fmla="*/ 0 w 58"/>
                <a:gd name="T7" fmla="*/ 18 h 21"/>
                <a:gd name="T8" fmla="*/ 4 w 58"/>
                <a:gd name="T9" fmla="*/ 21 h 21"/>
                <a:gd name="T10" fmla="*/ 13 w 58"/>
                <a:gd name="T11" fmla="*/ 21 h 21"/>
                <a:gd name="T12" fmla="*/ 13 w 58"/>
                <a:gd name="T13" fmla="*/ 21 h 21"/>
                <a:gd name="T14" fmla="*/ 34 w 58"/>
                <a:gd name="T15" fmla="*/ 18 h 21"/>
                <a:gd name="T16" fmla="*/ 45 w 58"/>
                <a:gd name="T17" fmla="*/ 14 h 21"/>
                <a:gd name="T18" fmla="*/ 54 w 58"/>
                <a:gd name="T19" fmla="*/ 9 h 21"/>
                <a:gd name="T20" fmla="*/ 54 w 58"/>
                <a:gd name="T21" fmla="*/ 9 h 21"/>
                <a:gd name="T22" fmla="*/ 58 w 58"/>
                <a:gd name="T23" fmla="*/ 7 h 21"/>
                <a:gd name="T24" fmla="*/ 58 w 58"/>
                <a:gd name="T25" fmla="*/ 2 h 21"/>
                <a:gd name="T26" fmla="*/ 54 w 58"/>
                <a:gd name="T27" fmla="*/ 0 h 21"/>
                <a:gd name="T28" fmla="*/ 45 w 58"/>
                <a:gd name="T29" fmla="*/ 0 h 21"/>
                <a:gd name="T30" fmla="*/ 45 w 58"/>
                <a:gd name="T31" fmla="*/ 0 h 21"/>
                <a:gd name="T32" fmla="*/ 22 w 58"/>
                <a:gd name="T33" fmla="*/ 2 h 21"/>
                <a:gd name="T34" fmla="*/ 13 w 58"/>
                <a:gd name="T35" fmla="*/ 7 h 21"/>
                <a:gd name="T36" fmla="*/ 4 w 58"/>
                <a:gd name="T37" fmla="*/ 1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1">
                  <a:moveTo>
                    <a:pt x="4" y="11"/>
                  </a:moveTo>
                  <a:lnTo>
                    <a:pt x="4" y="11"/>
                  </a:lnTo>
                  <a:lnTo>
                    <a:pt x="0" y="14"/>
                  </a:lnTo>
                  <a:lnTo>
                    <a:pt x="0" y="18"/>
                  </a:lnTo>
                  <a:lnTo>
                    <a:pt x="4" y="21"/>
                  </a:lnTo>
                  <a:lnTo>
                    <a:pt x="13" y="21"/>
                  </a:lnTo>
                  <a:lnTo>
                    <a:pt x="34" y="18"/>
                  </a:lnTo>
                  <a:lnTo>
                    <a:pt x="45" y="14"/>
                  </a:lnTo>
                  <a:lnTo>
                    <a:pt x="54" y="9"/>
                  </a:lnTo>
                  <a:lnTo>
                    <a:pt x="58" y="7"/>
                  </a:lnTo>
                  <a:lnTo>
                    <a:pt x="58" y="2"/>
                  </a:lnTo>
                  <a:lnTo>
                    <a:pt x="54" y="0"/>
                  </a:lnTo>
                  <a:lnTo>
                    <a:pt x="45" y="0"/>
                  </a:lnTo>
                  <a:lnTo>
                    <a:pt x="22"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8" name="Freeform 3435">
              <a:extLst>
                <a:ext uri="{FF2B5EF4-FFF2-40B4-BE49-F238E27FC236}">
                  <a16:creationId xmlns:a16="http://schemas.microsoft.com/office/drawing/2014/main" xmlns="" id="{B8BB0802-D7CE-9C4C-BF33-F9F26DA0209E}"/>
                </a:ext>
              </a:extLst>
            </p:cNvPr>
            <p:cNvSpPr>
              <a:spLocks/>
            </p:cNvSpPr>
            <p:nvPr/>
          </p:nvSpPr>
          <p:spPr bwMode="auto">
            <a:xfrm>
              <a:off x="1925" y="3021"/>
              <a:ext cx="58" cy="21"/>
            </a:xfrm>
            <a:custGeom>
              <a:avLst/>
              <a:gdLst>
                <a:gd name="T0" fmla="*/ 4 w 58"/>
                <a:gd name="T1" fmla="*/ 11 h 21"/>
                <a:gd name="T2" fmla="*/ 4 w 58"/>
                <a:gd name="T3" fmla="*/ 11 h 21"/>
                <a:gd name="T4" fmla="*/ 0 w 58"/>
                <a:gd name="T5" fmla="*/ 14 h 21"/>
                <a:gd name="T6" fmla="*/ 0 w 58"/>
                <a:gd name="T7" fmla="*/ 18 h 21"/>
                <a:gd name="T8" fmla="*/ 4 w 58"/>
                <a:gd name="T9" fmla="*/ 21 h 21"/>
                <a:gd name="T10" fmla="*/ 13 w 58"/>
                <a:gd name="T11" fmla="*/ 21 h 21"/>
                <a:gd name="T12" fmla="*/ 13 w 58"/>
                <a:gd name="T13" fmla="*/ 21 h 21"/>
                <a:gd name="T14" fmla="*/ 34 w 58"/>
                <a:gd name="T15" fmla="*/ 18 h 21"/>
                <a:gd name="T16" fmla="*/ 45 w 58"/>
                <a:gd name="T17" fmla="*/ 14 h 21"/>
                <a:gd name="T18" fmla="*/ 54 w 58"/>
                <a:gd name="T19" fmla="*/ 9 h 21"/>
                <a:gd name="T20" fmla="*/ 54 w 58"/>
                <a:gd name="T21" fmla="*/ 9 h 21"/>
                <a:gd name="T22" fmla="*/ 58 w 58"/>
                <a:gd name="T23" fmla="*/ 7 h 21"/>
                <a:gd name="T24" fmla="*/ 58 w 58"/>
                <a:gd name="T25" fmla="*/ 2 h 21"/>
                <a:gd name="T26" fmla="*/ 54 w 58"/>
                <a:gd name="T27" fmla="*/ 0 h 21"/>
                <a:gd name="T28" fmla="*/ 45 w 58"/>
                <a:gd name="T29" fmla="*/ 0 h 21"/>
                <a:gd name="T30" fmla="*/ 45 w 58"/>
                <a:gd name="T31" fmla="*/ 0 h 21"/>
                <a:gd name="T32" fmla="*/ 22 w 58"/>
                <a:gd name="T33" fmla="*/ 2 h 21"/>
                <a:gd name="T34" fmla="*/ 13 w 58"/>
                <a:gd name="T35" fmla="*/ 7 h 21"/>
                <a:gd name="T36" fmla="*/ 4 w 58"/>
                <a:gd name="T37" fmla="*/ 11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1">
                  <a:moveTo>
                    <a:pt x="4" y="11"/>
                  </a:moveTo>
                  <a:lnTo>
                    <a:pt x="4" y="11"/>
                  </a:lnTo>
                  <a:lnTo>
                    <a:pt x="0" y="14"/>
                  </a:lnTo>
                  <a:lnTo>
                    <a:pt x="0" y="18"/>
                  </a:lnTo>
                  <a:lnTo>
                    <a:pt x="4" y="21"/>
                  </a:lnTo>
                  <a:lnTo>
                    <a:pt x="13" y="21"/>
                  </a:lnTo>
                  <a:lnTo>
                    <a:pt x="34" y="18"/>
                  </a:lnTo>
                  <a:lnTo>
                    <a:pt x="45" y="14"/>
                  </a:lnTo>
                  <a:lnTo>
                    <a:pt x="54" y="9"/>
                  </a:lnTo>
                  <a:lnTo>
                    <a:pt x="58" y="7"/>
                  </a:lnTo>
                  <a:lnTo>
                    <a:pt x="58" y="2"/>
                  </a:lnTo>
                  <a:lnTo>
                    <a:pt x="54" y="0"/>
                  </a:lnTo>
                  <a:lnTo>
                    <a:pt x="45" y="0"/>
                  </a:lnTo>
                  <a:lnTo>
                    <a:pt x="22"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19" name="Freeform 3436">
              <a:extLst>
                <a:ext uri="{FF2B5EF4-FFF2-40B4-BE49-F238E27FC236}">
                  <a16:creationId xmlns:a16="http://schemas.microsoft.com/office/drawing/2014/main" xmlns="" id="{58C9E9A5-7D73-CB48-9261-E9F4E69323D1}"/>
                </a:ext>
              </a:extLst>
            </p:cNvPr>
            <p:cNvSpPr>
              <a:spLocks/>
            </p:cNvSpPr>
            <p:nvPr/>
          </p:nvSpPr>
          <p:spPr bwMode="auto">
            <a:xfrm>
              <a:off x="1767" y="3021"/>
              <a:ext cx="63" cy="21"/>
            </a:xfrm>
            <a:custGeom>
              <a:avLst/>
              <a:gdLst>
                <a:gd name="T0" fmla="*/ 5 w 63"/>
                <a:gd name="T1" fmla="*/ 11 h 21"/>
                <a:gd name="T2" fmla="*/ 5 w 63"/>
                <a:gd name="T3" fmla="*/ 11 h 21"/>
                <a:gd name="T4" fmla="*/ 0 w 63"/>
                <a:gd name="T5" fmla="*/ 16 h 21"/>
                <a:gd name="T6" fmla="*/ 0 w 63"/>
                <a:gd name="T7" fmla="*/ 18 h 21"/>
                <a:gd name="T8" fmla="*/ 5 w 63"/>
                <a:gd name="T9" fmla="*/ 21 h 21"/>
                <a:gd name="T10" fmla="*/ 14 w 63"/>
                <a:gd name="T11" fmla="*/ 21 h 21"/>
                <a:gd name="T12" fmla="*/ 14 w 63"/>
                <a:gd name="T13" fmla="*/ 21 h 21"/>
                <a:gd name="T14" fmla="*/ 27 w 63"/>
                <a:gd name="T15" fmla="*/ 21 h 21"/>
                <a:gd name="T16" fmla="*/ 39 w 63"/>
                <a:gd name="T17" fmla="*/ 18 h 21"/>
                <a:gd name="T18" fmla="*/ 50 w 63"/>
                <a:gd name="T19" fmla="*/ 16 h 21"/>
                <a:gd name="T20" fmla="*/ 59 w 63"/>
                <a:gd name="T21" fmla="*/ 11 h 21"/>
                <a:gd name="T22" fmla="*/ 59 w 63"/>
                <a:gd name="T23" fmla="*/ 11 h 21"/>
                <a:gd name="T24" fmla="*/ 63 w 63"/>
                <a:gd name="T25" fmla="*/ 7 h 21"/>
                <a:gd name="T26" fmla="*/ 61 w 63"/>
                <a:gd name="T27" fmla="*/ 5 h 21"/>
                <a:gd name="T28" fmla="*/ 57 w 63"/>
                <a:gd name="T29" fmla="*/ 2 h 21"/>
                <a:gd name="T30" fmla="*/ 48 w 63"/>
                <a:gd name="T31" fmla="*/ 0 h 21"/>
                <a:gd name="T32" fmla="*/ 48 w 63"/>
                <a:gd name="T33" fmla="*/ 0 h 21"/>
                <a:gd name="T34" fmla="*/ 36 w 63"/>
                <a:gd name="T35" fmla="*/ 2 h 21"/>
                <a:gd name="T36" fmla="*/ 23 w 63"/>
                <a:gd name="T37" fmla="*/ 5 h 21"/>
                <a:gd name="T38" fmla="*/ 12 w 63"/>
                <a:gd name="T39" fmla="*/ 7 h 21"/>
                <a:gd name="T40" fmla="*/ 5 w 63"/>
                <a:gd name="T41" fmla="*/ 1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1">
                  <a:moveTo>
                    <a:pt x="5" y="11"/>
                  </a:moveTo>
                  <a:lnTo>
                    <a:pt x="5" y="11"/>
                  </a:lnTo>
                  <a:lnTo>
                    <a:pt x="0" y="16"/>
                  </a:lnTo>
                  <a:lnTo>
                    <a:pt x="0" y="18"/>
                  </a:lnTo>
                  <a:lnTo>
                    <a:pt x="5" y="21"/>
                  </a:lnTo>
                  <a:lnTo>
                    <a:pt x="14" y="21"/>
                  </a:lnTo>
                  <a:lnTo>
                    <a:pt x="27" y="21"/>
                  </a:lnTo>
                  <a:lnTo>
                    <a:pt x="39" y="18"/>
                  </a:lnTo>
                  <a:lnTo>
                    <a:pt x="50" y="16"/>
                  </a:lnTo>
                  <a:lnTo>
                    <a:pt x="59" y="11"/>
                  </a:lnTo>
                  <a:lnTo>
                    <a:pt x="63" y="7"/>
                  </a:lnTo>
                  <a:lnTo>
                    <a:pt x="61" y="5"/>
                  </a:lnTo>
                  <a:lnTo>
                    <a:pt x="57" y="2"/>
                  </a:lnTo>
                  <a:lnTo>
                    <a:pt x="48" y="0"/>
                  </a:lnTo>
                  <a:lnTo>
                    <a:pt x="36" y="2"/>
                  </a:lnTo>
                  <a:lnTo>
                    <a:pt x="23" y="5"/>
                  </a:lnTo>
                  <a:lnTo>
                    <a:pt x="12"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0" name="Freeform 3437">
              <a:extLst>
                <a:ext uri="{FF2B5EF4-FFF2-40B4-BE49-F238E27FC236}">
                  <a16:creationId xmlns:a16="http://schemas.microsoft.com/office/drawing/2014/main" xmlns="" id="{C41247EC-2D8D-E045-9EC7-C71F632C731C}"/>
                </a:ext>
              </a:extLst>
            </p:cNvPr>
            <p:cNvSpPr>
              <a:spLocks/>
            </p:cNvSpPr>
            <p:nvPr/>
          </p:nvSpPr>
          <p:spPr bwMode="auto">
            <a:xfrm>
              <a:off x="1767" y="3021"/>
              <a:ext cx="63" cy="21"/>
            </a:xfrm>
            <a:custGeom>
              <a:avLst/>
              <a:gdLst>
                <a:gd name="T0" fmla="*/ 5 w 63"/>
                <a:gd name="T1" fmla="*/ 11 h 21"/>
                <a:gd name="T2" fmla="*/ 5 w 63"/>
                <a:gd name="T3" fmla="*/ 11 h 21"/>
                <a:gd name="T4" fmla="*/ 0 w 63"/>
                <a:gd name="T5" fmla="*/ 16 h 21"/>
                <a:gd name="T6" fmla="*/ 0 w 63"/>
                <a:gd name="T7" fmla="*/ 18 h 21"/>
                <a:gd name="T8" fmla="*/ 5 w 63"/>
                <a:gd name="T9" fmla="*/ 21 h 21"/>
                <a:gd name="T10" fmla="*/ 14 w 63"/>
                <a:gd name="T11" fmla="*/ 21 h 21"/>
                <a:gd name="T12" fmla="*/ 14 w 63"/>
                <a:gd name="T13" fmla="*/ 21 h 21"/>
                <a:gd name="T14" fmla="*/ 27 w 63"/>
                <a:gd name="T15" fmla="*/ 21 h 21"/>
                <a:gd name="T16" fmla="*/ 39 w 63"/>
                <a:gd name="T17" fmla="*/ 18 h 21"/>
                <a:gd name="T18" fmla="*/ 50 w 63"/>
                <a:gd name="T19" fmla="*/ 16 h 21"/>
                <a:gd name="T20" fmla="*/ 59 w 63"/>
                <a:gd name="T21" fmla="*/ 11 h 21"/>
                <a:gd name="T22" fmla="*/ 59 w 63"/>
                <a:gd name="T23" fmla="*/ 11 h 21"/>
                <a:gd name="T24" fmla="*/ 63 w 63"/>
                <a:gd name="T25" fmla="*/ 7 h 21"/>
                <a:gd name="T26" fmla="*/ 61 w 63"/>
                <a:gd name="T27" fmla="*/ 5 h 21"/>
                <a:gd name="T28" fmla="*/ 57 w 63"/>
                <a:gd name="T29" fmla="*/ 2 h 21"/>
                <a:gd name="T30" fmla="*/ 48 w 63"/>
                <a:gd name="T31" fmla="*/ 0 h 21"/>
                <a:gd name="T32" fmla="*/ 48 w 63"/>
                <a:gd name="T33" fmla="*/ 0 h 21"/>
                <a:gd name="T34" fmla="*/ 36 w 63"/>
                <a:gd name="T35" fmla="*/ 2 h 21"/>
                <a:gd name="T36" fmla="*/ 23 w 63"/>
                <a:gd name="T37" fmla="*/ 5 h 21"/>
                <a:gd name="T38" fmla="*/ 12 w 63"/>
                <a:gd name="T39" fmla="*/ 7 h 21"/>
                <a:gd name="T40" fmla="*/ 5 w 63"/>
                <a:gd name="T41" fmla="*/ 11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1">
                  <a:moveTo>
                    <a:pt x="5" y="11"/>
                  </a:moveTo>
                  <a:lnTo>
                    <a:pt x="5" y="11"/>
                  </a:lnTo>
                  <a:lnTo>
                    <a:pt x="0" y="16"/>
                  </a:lnTo>
                  <a:lnTo>
                    <a:pt x="0" y="18"/>
                  </a:lnTo>
                  <a:lnTo>
                    <a:pt x="5" y="21"/>
                  </a:lnTo>
                  <a:lnTo>
                    <a:pt x="14" y="21"/>
                  </a:lnTo>
                  <a:lnTo>
                    <a:pt x="27" y="21"/>
                  </a:lnTo>
                  <a:lnTo>
                    <a:pt x="39" y="18"/>
                  </a:lnTo>
                  <a:lnTo>
                    <a:pt x="50" y="16"/>
                  </a:lnTo>
                  <a:lnTo>
                    <a:pt x="59" y="11"/>
                  </a:lnTo>
                  <a:lnTo>
                    <a:pt x="63" y="7"/>
                  </a:lnTo>
                  <a:lnTo>
                    <a:pt x="61" y="5"/>
                  </a:lnTo>
                  <a:lnTo>
                    <a:pt x="57" y="2"/>
                  </a:lnTo>
                  <a:lnTo>
                    <a:pt x="48" y="0"/>
                  </a:lnTo>
                  <a:lnTo>
                    <a:pt x="36" y="2"/>
                  </a:lnTo>
                  <a:lnTo>
                    <a:pt x="23" y="5"/>
                  </a:lnTo>
                  <a:lnTo>
                    <a:pt x="12"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1" name="Freeform 3438">
              <a:extLst>
                <a:ext uri="{FF2B5EF4-FFF2-40B4-BE49-F238E27FC236}">
                  <a16:creationId xmlns:a16="http://schemas.microsoft.com/office/drawing/2014/main" xmlns="" id="{9479F304-F07C-B549-B80B-16212EFBCCA5}"/>
                </a:ext>
              </a:extLst>
            </p:cNvPr>
            <p:cNvSpPr>
              <a:spLocks/>
            </p:cNvSpPr>
            <p:nvPr/>
          </p:nvSpPr>
          <p:spPr bwMode="auto">
            <a:xfrm>
              <a:off x="1711" y="3023"/>
              <a:ext cx="63" cy="21"/>
            </a:xfrm>
            <a:custGeom>
              <a:avLst/>
              <a:gdLst>
                <a:gd name="T0" fmla="*/ 4 w 63"/>
                <a:gd name="T1" fmla="*/ 9 h 21"/>
                <a:gd name="T2" fmla="*/ 4 w 63"/>
                <a:gd name="T3" fmla="*/ 9 h 21"/>
                <a:gd name="T4" fmla="*/ 0 w 63"/>
                <a:gd name="T5" fmla="*/ 14 h 21"/>
                <a:gd name="T6" fmla="*/ 0 w 63"/>
                <a:gd name="T7" fmla="*/ 16 h 21"/>
                <a:gd name="T8" fmla="*/ 7 w 63"/>
                <a:gd name="T9" fmla="*/ 19 h 21"/>
                <a:gd name="T10" fmla="*/ 16 w 63"/>
                <a:gd name="T11" fmla="*/ 21 h 21"/>
                <a:gd name="T12" fmla="*/ 16 w 63"/>
                <a:gd name="T13" fmla="*/ 21 h 21"/>
                <a:gd name="T14" fmla="*/ 27 w 63"/>
                <a:gd name="T15" fmla="*/ 19 h 21"/>
                <a:gd name="T16" fmla="*/ 40 w 63"/>
                <a:gd name="T17" fmla="*/ 16 h 21"/>
                <a:gd name="T18" fmla="*/ 52 w 63"/>
                <a:gd name="T19" fmla="*/ 14 h 21"/>
                <a:gd name="T20" fmla="*/ 61 w 63"/>
                <a:gd name="T21" fmla="*/ 9 h 21"/>
                <a:gd name="T22" fmla="*/ 61 w 63"/>
                <a:gd name="T23" fmla="*/ 9 h 21"/>
                <a:gd name="T24" fmla="*/ 63 w 63"/>
                <a:gd name="T25" fmla="*/ 5 h 21"/>
                <a:gd name="T26" fmla="*/ 63 w 63"/>
                <a:gd name="T27" fmla="*/ 3 h 21"/>
                <a:gd name="T28" fmla="*/ 58 w 63"/>
                <a:gd name="T29" fmla="*/ 0 h 21"/>
                <a:gd name="T30" fmla="*/ 47 w 63"/>
                <a:gd name="T31" fmla="*/ 0 h 21"/>
                <a:gd name="T32" fmla="*/ 47 w 63"/>
                <a:gd name="T33" fmla="*/ 0 h 21"/>
                <a:gd name="T34" fmla="*/ 36 w 63"/>
                <a:gd name="T35" fmla="*/ 0 h 21"/>
                <a:gd name="T36" fmla="*/ 25 w 63"/>
                <a:gd name="T37" fmla="*/ 3 h 21"/>
                <a:gd name="T38" fmla="*/ 13 w 63"/>
                <a:gd name="T39" fmla="*/ 5 h 21"/>
                <a:gd name="T40" fmla="*/ 4 w 63"/>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1">
                  <a:moveTo>
                    <a:pt x="4" y="9"/>
                  </a:moveTo>
                  <a:lnTo>
                    <a:pt x="4" y="9"/>
                  </a:lnTo>
                  <a:lnTo>
                    <a:pt x="0" y="14"/>
                  </a:lnTo>
                  <a:lnTo>
                    <a:pt x="0" y="16"/>
                  </a:lnTo>
                  <a:lnTo>
                    <a:pt x="7" y="19"/>
                  </a:lnTo>
                  <a:lnTo>
                    <a:pt x="16" y="21"/>
                  </a:lnTo>
                  <a:lnTo>
                    <a:pt x="27" y="19"/>
                  </a:lnTo>
                  <a:lnTo>
                    <a:pt x="40" y="16"/>
                  </a:lnTo>
                  <a:lnTo>
                    <a:pt x="52" y="14"/>
                  </a:lnTo>
                  <a:lnTo>
                    <a:pt x="61" y="9"/>
                  </a:lnTo>
                  <a:lnTo>
                    <a:pt x="63" y="5"/>
                  </a:lnTo>
                  <a:lnTo>
                    <a:pt x="63" y="3"/>
                  </a:lnTo>
                  <a:lnTo>
                    <a:pt x="58" y="0"/>
                  </a:lnTo>
                  <a:lnTo>
                    <a:pt x="47" y="0"/>
                  </a:lnTo>
                  <a:lnTo>
                    <a:pt x="36" y="0"/>
                  </a:lnTo>
                  <a:lnTo>
                    <a:pt x="25" y="3"/>
                  </a:lnTo>
                  <a:lnTo>
                    <a:pt x="13" y="5"/>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2" name="Freeform 3439">
              <a:extLst>
                <a:ext uri="{FF2B5EF4-FFF2-40B4-BE49-F238E27FC236}">
                  <a16:creationId xmlns:a16="http://schemas.microsoft.com/office/drawing/2014/main" xmlns="" id="{989EB4DF-C950-EE45-A4E3-C697A640757E}"/>
                </a:ext>
              </a:extLst>
            </p:cNvPr>
            <p:cNvSpPr>
              <a:spLocks/>
            </p:cNvSpPr>
            <p:nvPr/>
          </p:nvSpPr>
          <p:spPr bwMode="auto">
            <a:xfrm>
              <a:off x="1711" y="3023"/>
              <a:ext cx="63" cy="21"/>
            </a:xfrm>
            <a:custGeom>
              <a:avLst/>
              <a:gdLst>
                <a:gd name="T0" fmla="*/ 4 w 63"/>
                <a:gd name="T1" fmla="*/ 9 h 21"/>
                <a:gd name="T2" fmla="*/ 4 w 63"/>
                <a:gd name="T3" fmla="*/ 9 h 21"/>
                <a:gd name="T4" fmla="*/ 0 w 63"/>
                <a:gd name="T5" fmla="*/ 14 h 21"/>
                <a:gd name="T6" fmla="*/ 0 w 63"/>
                <a:gd name="T7" fmla="*/ 16 h 21"/>
                <a:gd name="T8" fmla="*/ 7 w 63"/>
                <a:gd name="T9" fmla="*/ 19 h 21"/>
                <a:gd name="T10" fmla="*/ 16 w 63"/>
                <a:gd name="T11" fmla="*/ 21 h 21"/>
                <a:gd name="T12" fmla="*/ 16 w 63"/>
                <a:gd name="T13" fmla="*/ 21 h 21"/>
                <a:gd name="T14" fmla="*/ 27 w 63"/>
                <a:gd name="T15" fmla="*/ 19 h 21"/>
                <a:gd name="T16" fmla="*/ 40 w 63"/>
                <a:gd name="T17" fmla="*/ 16 h 21"/>
                <a:gd name="T18" fmla="*/ 52 w 63"/>
                <a:gd name="T19" fmla="*/ 14 h 21"/>
                <a:gd name="T20" fmla="*/ 61 w 63"/>
                <a:gd name="T21" fmla="*/ 9 h 21"/>
                <a:gd name="T22" fmla="*/ 61 w 63"/>
                <a:gd name="T23" fmla="*/ 9 h 21"/>
                <a:gd name="T24" fmla="*/ 63 w 63"/>
                <a:gd name="T25" fmla="*/ 5 h 21"/>
                <a:gd name="T26" fmla="*/ 63 w 63"/>
                <a:gd name="T27" fmla="*/ 3 h 21"/>
                <a:gd name="T28" fmla="*/ 58 w 63"/>
                <a:gd name="T29" fmla="*/ 0 h 21"/>
                <a:gd name="T30" fmla="*/ 47 w 63"/>
                <a:gd name="T31" fmla="*/ 0 h 21"/>
                <a:gd name="T32" fmla="*/ 47 w 63"/>
                <a:gd name="T33" fmla="*/ 0 h 21"/>
                <a:gd name="T34" fmla="*/ 36 w 63"/>
                <a:gd name="T35" fmla="*/ 0 h 21"/>
                <a:gd name="T36" fmla="*/ 25 w 63"/>
                <a:gd name="T37" fmla="*/ 3 h 21"/>
                <a:gd name="T38" fmla="*/ 13 w 63"/>
                <a:gd name="T39" fmla="*/ 5 h 21"/>
                <a:gd name="T40" fmla="*/ 4 w 63"/>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1">
                  <a:moveTo>
                    <a:pt x="4" y="9"/>
                  </a:moveTo>
                  <a:lnTo>
                    <a:pt x="4" y="9"/>
                  </a:lnTo>
                  <a:lnTo>
                    <a:pt x="0" y="14"/>
                  </a:lnTo>
                  <a:lnTo>
                    <a:pt x="0" y="16"/>
                  </a:lnTo>
                  <a:lnTo>
                    <a:pt x="7" y="19"/>
                  </a:lnTo>
                  <a:lnTo>
                    <a:pt x="16" y="21"/>
                  </a:lnTo>
                  <a:lnTo>
                    <a:pt x="27" y="19"/>
                  </a:lnTo>
                  <a:lnTo>
                    <a:pt x="40" y="16"/>
                  </a:lnTo>
                  <a:lnTo>
                    <a:pt x="52" y="14"/>
                  </a:lnTo>
                  <a:lnTo>
                    <a:pt x="61" y="9"/>
                  </a:lnTo>
                  <a:lnTo>
                    <a:pt x="63" y="5"/>
                  </a:lnTo>
                  <a:lnTo>
                    <a:pt x="63" y="3"/>
                  </a:lnTo>
                  <a:lnTo>
                    <a:pt x="58" y="0"/>
                  </a:lnTo>
                  <a:lnTo>
                    <a:pt x="47" y="0"/>
                  </a:lnTo>
                  <a:lnTo>
                    <a:pt x="36" y="0"/>
                  </a:lnTo>
                  <a:lnTo>
                    <a:pt x="25" y="3"/>
                  </a:lnTo>
                  <a:lnTo>
                    <a:pt x="13" y="5"/>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3" name="Freeform 3440">
              <a:extLst>
                <a:ext uri="{FF2B5EF4-FFF2-40B4-BE49-F238E27FC236}">
                  <a16:creationId xmlns:a16="http://schemas.microsoft.com/office/drawing/2014/main" xmlns="" id="{2D246FD8-26DF-D34F-B279-5280CB9E7530}"/>
                </a:ext>
              </a:extLst>
            </p:cNvPr>
            <p:cNvSpPr>
              <a:spLocks/>
            </p:cNvSpPr>
            <p:nvPr/>
          </p:nvSpPr>
          <p:spPr bwMode="auto">
            <a:xfrm>
              <a:off x="1652" y="3023"/>
              <a:ext cx="68" cy="21"/>
            </a:xfrm>
            <a:custGeom>
              <a:avLst/>
              <a:gdLst>
                <a:gd name="T0" fmla="*/ 5 w 68"/>
                <a:gd name="T1" fmla="*/ 9 h 21"/>
                <a:gd name="T2" fmla="*/ 5 w 68"/>
                <a:gd name="T3" fmla="*/ 9 h 21"/>
                <a:gd name="T4" fmla="*/ 0 w 68"/>
                <a:gd name="T5" fmla="*/ 14 h 21"/>
                <a:gd name="T6" fmla="*/ 3 w 68"/>
                <a:gd name="T7" fmla="*/ 16 h 21"/>
                <a:gd name="T8" fmla="*/ 7 w 68"/>
                <a:gd name="T9" fmla="*/ 19 h 21"/>
                <a:gd name="T10" fmla="*/ 18 w 68"/>
                <a:gd name="T11" fmla="*/ 21 h 21"/>
                <a:gd name="T12" fmla="*/ 18 w 68"/>
                <a:gd name="T13" fmla="*/ 21 h 21"/>
                <a:gd name="T14" fmla="*/ 30 w 68"/>
                <a:gd name="T15" fmla="*/ 19 h 21"/>
                <a:gd name="T16" fmla="*/ 43 w 68"/>
                <a:gd name="T17" fmla="*/ 16 h 21"/>
                <a:gd name="T18" fmla="*/ 54 w 68"/>
                <a:gd name="T19" fmla="*/ 14 h 21"/>
                <a:gd name="T20" fmla="*/ 63 w 68"/>
                <a:gd name="T21" fmla="*/ 9 h 21"/>
                <a:gd name="T22" fmla="*/ 63 w 68"/>
                <a:gd name="T23" fmla="*/ 9 h 21"/>
                <a:gd name="T24" fmla="*/ 68 w 68"/>
                <a:gd name="T25" fmla="*/ 5 h 21"/>
                <a:gd name="T26" fmla="*/ 66 w 68"/>
                <a:gd name="T27" fmla="*/ 3 h 21"/>
                <a:gd name="T28" fmla="*/ 61 w 68"/>
                <a:gd name="T29" fmla="*/ 0 h 21"/>
                <a:gd name="T30" fmla="*/ 50 w 68"/>
                <a:gd name="T31" fmla="*/ 0 h 21"/>
                <a:gd name="T32" fmla="*/ 50 w 68"/>
                <a:gd name="T33" fmla="*/ 0 h 21"/>
                <a:gd name="T34" fmla="*/ 39 w 68"/>
                <a:gd name="T35" fmla="*/ 0 h 21"/>
                <a:gd name="T36" fmla="*/ 25 w 68"/>
                <a:gd name="T37" fmla="*/ 3 h 21"/>
                <a:gd name="T38" fmla="*/ 14 w 68"/>
                <a:gd name="T39" fmla="*/ 5 h 21"/>
                <a:gd name="T40" fmla="*/ 5 w 68"/>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1">
                  <a:moveTo>
                    <a:pt x="5" y="9"/>
                  </a:moveTo>
                  <a:lnTo>
                    <a:pt x="5" y="9"/>
                  </a:lnTo>
                  <a:lnTo>
                    <a:pt x="0" y="14"/>
                  </a:lnTo>
                  <a:lnTo>
                    <a:pt x="3" y="16"/>
                  </a:lnTo>
                  <a:lnTo>
                    <a:pt x="7" y="19"/>
                  </a:lnTo>
                  <a:lnTo>
                    <a:pt x="18" y="21"/>
                  </a:lnTo>
                  <a:lnTo>
                    <a:pt x="30" y="19"/>
                  </a:lnTo>
                  <a:lnTo>
                    <a:pt x="43" y="16"/>
                  </a:lnTo>
                  <a:lnTo>
                    <a:pt x="54" y="14"/>
                  </a:lnTo>
                  <a:lnTo>
                    <a:pt x="63" y="9"/>
                  </a:lnTo>
                  <a:lnTo>
                    <a:pt x="68" y="5"/>
                  </a:lnTo>
                  <a:lnTo>
                    <a:pt x="66" y="3"/>
                  </a:lnTo>
                  <a:lnTo>
                    <a:pt x="61" y="0"/>
                  </a:lnTo>
                  <a:lnTo>
                    <a:pt x="50" y="0"/>
                  </a:lnTo>
                  <a:lnTo>
                    <a:pt x="39" y="0"/>
                  </a:lnTo>
                  <a:lnTo>
                    <a:pt x="25" y="3"/>
                  </a:lnTo>
                  <a:lnTo>
                    <a:pt x="14"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4" name="Freeform 3441">
              <a:extLst>
                <a:ext uri="{FF2B5EF4-FFF2-40B4-BE49-F238E27FC236}">
                  <a16:creationId xmlns:a16="http://schemas.microsoft.com/office/drawing/2014/main" xmlns="" id="{71F597FF-5D9B-B242-8FCB-354443C226DE}"/>
                </a:ext>
              </a:extLst>
            </p:cNvPr>
            <p:cNvSpPr>
              <a:spLocks/>
            </p:cNvSpPr>
            <p:nvPr/>
          </p:nvSpPr>
          <p:spPr bwMode="auto">
            <a:xfrm>
              <a:off x="1652" y="3023"/>
              <a:ext cx="68" cy="21"/>
            </a:xfrm>
            <a:custGeom>
              <a:avLst/>
              <a:gdLst>
                <a:gd name="T0" fmla="*/ 5 w 68"/>
                <a:gd name="T1" fmla="*/ 9 h 21"/>
                <a:gd name="T2" fmla="*/ 5 w 68"/>
                <a:gd name="T3" fmla="*/ 9 h 21"/>
                <a:gd name="T4" fmla="*/ 0 w 68"/>
                <a:gd name="T5" fmla="*/ 14 h 21"/>
                <a:gd name="T6" fmla="*/ 3 w 68"/>
                <a:gd name="T7" fmla="*/ 16 h 21"/>
                <a:gd name="T8" fmla="*/ 7 w 68"/>
                <a:gd name="T9" fmla="*/ 19 h 21"/>
                <a:gd name="T10" fmla="*/ 18 w 68"/>
                <a:gd name="T11" fmla="*/ 21 h 21"/>
                <a:gd name="T12" fmla="*/ 18 w 68"/>
                <a:gd name="T13" fmla="*/ 21 h 21"/>
                <a:gd name="T14" fmla="*/ 30 w 68"/>
                <a:gd name="T15" fmla="*/ 19 h 21"/>
                <a:gd name="T16" fmla="*/ 43 w 68"/>
                <a:gd name="T17" fmla="*/ 16 h 21"/>
                <a:gd name="T18" fmla="*/ 54 w 68"/>
                <a:gd name="T19" fmla="*/ 14 h 21"/>
                <a:gd name="T20" fmla="*/ 63 w 68"/>
                <a:gd name="T21" fmla="*/ 9 h 21"/>
                <a:gd name="T22" fmla="*/ 63 w 68"/>
                <a:gd name="T23" fmla="*/ 9 h 21"/>
                <a:gd name="T24" fmla="*/ 68 w 68"/>
                <a:gd name="T25" fmla="*/ 5 h 21"/>
                <a:gd name="T26" fmla="*/ 66 w 68"/>
                <a:gd name="T27" fmla="*/ 3 h 21"/>
                <a:gd name="T28" fmla="*/ 61 w 68"/>
                <a:gd name="T29" fmla="*/ 0 h 21"/>
                <a:gd name="T30" fmla="*/ 50 w 68"/>
                <a:gd name="T31" fmla="*/ 0 h 21"/>
                <a:gd name="T32" fmla="*/ 50 w 68"/>
                <a:gd name="T33" fmla="*/ 0 h 21"/>
                <a:gd name="T34" fmla="*/ 39 w 68"/>
                <a:gd name="T35" fmla="*/ 0 h 21"/>
                <a:gd name="T36" fmla="*/ 25 w 68"/>
                <a:gd name="T37" fmla="*/ 3 h 21"/>
                <a:gd name="T38" fmla="*/ 14 w 68"/>
                <a:gd name="T39" fmla="*/ 5 h 21"/>
                <a:gd name="T40" fmla="*/ 5 w 68"/>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21">
                  <a:moveTo>
                    <a:pt x="5" y="9"/>
                  </a:moveTo>
                  <a:lnTo>
                    <a:pt x="5" y="9"/>
                  </a:lnTo>
                  <a:lnTo>
                    <a:pt x="0" y="14"/>
                  </a:lnTo>
                  <a:lnTo>
                    <a:pt x="3" y="16"/>
                  </a:lnTo>
                  <a:lnTo>
                    <a:pt x="7" y="19"/>
                  </a:lnTo>
                  <a:lnTo>
                    <a:pt x="18" y="21"/>
                  </a:lnTo>
                  <a:lnTo>
                    <a:pt x="30" y="19"/>
                  </a:lnTo>
                  <a:lnTo>
                    <a:pt x="43" y="16"/>
                  </a:lnTo>
                  <a:lnTo>
                    <a:pt x="54" y="14"/>
                  </a:lnTo>
                  <a:lnTo>
                    <a:pt x="63" y="9"/>
                  </a:lnTo>
                  <a:lnTo>
                    <a:pt x="68" y="5"/>
                  </a:lnTo>
                  <a:lnTo>
                    <a:pt x="66" y="3"/>
                  </a:lnTo>
                  <a:lnTo>
                    <a:pt x="61" y="0"/>
                  </a:lnTo>
                  <a:lnTo>
                    <a:pt x="50" y="0"/>
                  </a:lnTo>
                  <a:lnTo>
                    <a:pt x="39" y="0"/>
                  </a:lnTo>
                  <a:lnTo>
                    <a:pt x="25" y="3"/>
                  </a:lnTo>
                  <a:lnTo>
                    <a:pt x="14"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5" name="Freeform 3442">
              <a:extLst>
                <a:ext uri="{FF2B5EF4-FFF2-40B4-BE49-F238E27FC236}">
                  <a16:creationId xmlns:a16="http://schemas.microsoft.com/office/drawing/2014/main" xmlns="" id="{800E54DA-AB1D-1747-B94D-8397224CA64C}"/>
                </a:ext>
              </a:extLst>
            </p:cNvPr>
            <p:cNvSpPr>
              <a:spLocks/>
            </p:cNvSpPr>
            <p:nvPr/>
          </p:nvSpPr>
          <p:spPr bwMode="auto">
            <a:xfrm>
              <a:off x="1594" y="3023"/>
              <a:ext cx="67" cy="21"/>
            </a:xfrm>
            <a:custGeom>
              <a:avLst/>
              <a:gdLst>
                <a:gd name="T0" fmla="*/ 4 w 67"/>
                <a:gd name="T1" fmla="*/ 9 h 21"/>
                <a:gd name="T2" fmla="*/ 4 w 67"/>
                <a:gd name="T3" fmla="*/ 9 h 21"/>
                <a:gd name="T4" fmla="*/ 0 w 67"/>
                <a:gd name="T5" fmla="*/ 14 h 21"/>
                <a:gd name="T6" fmla="*/ 2 w 67"/>
                <a:gd name="T7" fmla="*/ 19 h 21"/>
                <a:gd name="T8" fmla="*/ 7 w 67"/>
                <a:gd name="T9" fmla="*/ 19 h 21"/>
                <a:gd name="T10" fmla="*/ 18 w 67"/>
                <a:gd name="T11" fmla="*/ 21 h 21"/>
                <a:gd name="T12" fmla="*/ 18 w 67"/>
                <a:gd name="T13" fmla="*/ 21 h 21"/>
                <a:gd name="T14" fmla="*/ 29 w 67"/>
                <a:gd name="T15" fmla="*/ 19 h 21"/>
                <a:gd name="T16" fmla="*/ 43 w 67"/>
                <a:gd name="T17" fmla="*/ 16 h 21"/>
                <a:gd name="T18" fmla="*/ 54 w 67"/>
                <a:gd name="T19" fmla="*/ 14 h 21"/>
                <a:gd name="T20" fmla="*/ 63 w 67"/>
                <a:gd name="T21" fmla="*/ 9 h 21"/>
                <a:gd name="T22" fmla="*/ 63 w 67"/>
                <a:gd name="T23" fmla="*/ 9 h 21"/>
                <a:gd name="T24" fmla="*/ 67 w 67"/>
                <a:gd name="T25" fmla="*/ 5 h 21"/>
                <a:gd name="T26" fmla="*/ 65 w 67"/>
                <a:gd name="T27" fmla="*/ 3 h 21"/>
                <a:gd name="T28" fmla="*/ 61 w 67"/>
                <a:gd name="T29" fmla="*/ 0 h 21"/>
                <a:gd name="T30" fmla="*/ 49 w 67"/>
                <a:gd name="T31" fmla="*/ 0 h 21"/>
                <a:gd name="T32" fmla="*/ 49 w 67"/>
                <a:gd name="T33" fmla="*/ 0 h 21"/>
                <a:gd name="T34" fmla="*/ 38 w 67"/>
                <a:gd name="T35" fmla="*/ 0 h 21"/>
                <a:gd name="T36" fmla="*/ 25 w 67"/>
                <a:gd name="T37" fmla="*/ 3 h 21"/>
                <a:gd name="T38" fmla="*/ 13 w 67"/>
                <a:gd name="T39" fmla="*/ 7 h 21"/>
                <a:gd name="T40" fmla="*/ 4 w 67"/>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1">
                  <a:moveTo>
                    <a:pt x="4" y="9"/>
                  </a:moveTo>
                  <a:lnTo>
                    <a:pt x="4" y="9"/>
                  </a:lnTo>
                  <a:lnTo>
                    <a:pt x="0" y="14"/>
                  </a:lnTo>
                  <a:lnTo>
                    <a:pt x="2" y="19"/>
                  </a:lnTo>
                  <a:lnTo>
                    <a:pt x="7" y="19"/>
                  </a:lnTo>
                  <a:lnTo>
                    <a:pt x="18" y="21"/>
                  </a:lnTo>
                  <a:lnTo>
                    <a:pt x="29" y="19"/>
                  </a:lnTo>
                  <a:lnTo>
                    <a:pt x="43" y="16"/>
                  </a:lnTo>
                  <a:lnTo>
                    <a:pt x="54" y="14"/>
                  </a:lnTo>
                  <a:lnTo>
                    <a:pt x="63" y="9"/>
                  </a:lnTo>
                  <a:lnTo>
                    <a:pt x="67" y="5"/>
                  </a:lnTo>
                  <a:lnTo>
                    <a:pt x="65" y="3"/>
                  </a:lnTo>
                  <a:lnTo>
                    <a:pt x="61" y="0"/>
                  </a:lnTo>
                  <a:lnTo>
                    <a:pt x="49" y="0"/>
                  </a:lnTo>
                  <a:lnTo>
                    <a:pt x="38" y="0"/>
                  </a:lnTo>
                  <a:lnTo>
                    <a:pt x="25" y="3"/>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6" name="Freeform 3443">
              <a:extLst>
                <a:ext uri="{FF2B5EF4-FFF2-40B4-BE49-F238E27FC236}">
                  <a16:creationId xmlns:a16="http://schemas.microsoft.com/office/drawing/2014/main" xmlns="" id="{EC6C2F7F-678A-564A-9B4C-037389C077D4}"/>
                </a:ext>
              </a:extLst>
            </p:cNvPr>
            <p:cNvSpPr>
              <a:spLocks/>
            </p:cNvSpPr>
            <p:nvPr/>
          </p:nvSpPr>
          <p:spPr bwMode="auto">
            <a:xfrm>
              <a:off x="1594" y="3023"/>
              <a:ext cx="67" cy="21"/>
            </a:xfrm>
            <a:custGeom>
              <a:avLst/>
              <a:gdLst>
                <a:gd name="T0" fmla="*/ 4 w 67"/>
                <a:gd name="T1" fmla="*/ 9 h 21"/>
                <a:gd name="T2" fmla="*/ 4 w 67"/>
                <a:gd name="T3" fmla="*/ 9 h 21"/>
                <a:gd name="T4" fmla="*/ 0 w 67"/>
                <a:gd name="T5" fmla="*/ 14 h 21"/>
                <a:gd name="T6" fmla="*/ 2 w 67"/>
                <a:gd name="T7" fmla="*/ 19 h 21"/>
                <a:gd name="T8" fmla="*/ 7 w 67"/>
                <a:gd name="T9" fmla="*/ 19 h 21"/>
                <a:gd name="T10" fmla="*/ 18 w 67"/>
                <a:gd name="T11" fmla="*/ 21 h 21"/>
                <a:gd name="T12" fmla="*/ 18 w 67"/>
                <a:gd name="T13" fmla="*/ 21 h 21"/>
                <a:gd name="T14" fmla="*/ 29 w 67"/>
                <a:gd name="T15" fmla="*/ 19 h 21"/>
                <a:gd name="T16" fmla="*/ 43 w 67"/>
                <a:gd name="T17" fmla="*/ 16 h 21"/>
                <a:gd name="T18" fmla="*/ 54 w 67"/>
                <a:gd name="T19" fmla="*/ 14 h 21"/>
                <a:gd name="T20" fmla="*/ 63 w 67"/>
                <a:gd name="T21" fmla="*/ 9 h 21"/>
                <a:gd name="T22" fmla="*/ 63 w 67"/>
                <a:gd name="T23" fmla="*/ 9 h 21"/>
                <a:gd name="T24" fmla="*/ 67 w 67"/>
                <a:gd name="T25" fmla="*/ 5 h 21"/>
                <a:gd name="T26" fmla="*/ 65 w 67"/>
                <a:gd name="T27" fmla="*/ 3 h 21"/>
                <a:gd name="T28" fmla="*/ 61 w 67"/>
                <a:gd name="T29" fmla="*/ 0 h 21"/>
                <a:gd name="T30" fmla="*/ 49 w 67"/>
                <a:gd name="T31" fmla="*/ 0 h 21"/>
                <a:gd name="T32" fmla="*/ 49 w 67"/>
                <a:gd name="T33" fmla="*/ 0 h 21"/>
                <a:gd name="T34" fmla="*/ 38 w 67"/>
                <a:gd name="T35" fmla="*/ 0 h 21"/>
                <a:gd name="T36" fmla="*/ 25 w 67"/>
                <a:gd name="T37" fmla="*/ 3 h 21"/>
                <a:gd name="T38" fmla="*/ 13 w 67"/>
                <a:gd name="T39" fmla="*/ 7 h 21"/>
                <a:gd name="T40" fmla="*/ 4 w 67"/>
                <a:gd name="T41" fmla="*/ 9 h 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7" h="21">
                  <a:moveTo>
                    <a:pt x="4" y="9"/>
                  </a:moveTo>
                  <a:lnTo>
                    <a:pt x="4" y="9"/>
                  </a:lnTo>
                  <a:lnTo>
                    <a:pt x="0" y="14"/>
                  </a:lnTo>
                  <a:lnTo>
                    <a:pt x="2" y="19"/>
                  </a:lnTo>
                  <a:lnTo>
                    <a:pt x="7" y="19"/>
                  </a:lnTo>
                  <a:lnTo>
                    <a:pt x="18" y="21"/>
                  </a:lnTo>
                  <a:lnTo>
                    <a:pt x="29" y="19"/>
                  </a:lnTo>
                  <a:lnTo>
                    <a:pt x="43" y="16"/>
                  </a:lnTo>
                  <a:lnTo>
                    <a:pt x="54" y="14"/>
                  </a:lnTo>
                  <a:lnTo>
                    <a:pt x="63" y="9"/>
                  </a:lnTo>
                  <a:lnTo>
                    <a:pt x="67" y="5"/>
                  </a:lnTo>
                  <a:lnTo>
                    <a:pt x="65" y="3"/>
                  </a:lnTo>
                  <a:lnTo>
                    <a:pt x="61" y="0"/>
                  </a:lnTo>
                  <a:lnTo>
                    <a:pt x="49" y="0"/>
                  </a:lnTo>
                  <a:lnTo>
                    <a:pt x="38" y="0"/>
                  </a:lnTo>
                  <a:lnTo>
                    <a:pt x="25" y="3"/>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7" name="Freeform 3444">
              <a:extLst>
                <a:ext uri="{FF2B5EF4-FFF2-40B4-BE49-F238E27FC236}">
                  <a16:creationId xmlns:a16="http://schemas.microsoft.com/office/drawing/2014/main" xmlns="" id="{6F907063-7C34-D541-B89B-4F0B16843AA1}"/>
                </a:ext>
              </a:extLst>
            </p:cNvPr>
            <p:cNvSpPr>
              <a:spLocks/>
            </p:cNvSpPr>
            <p:nvPr/>
          </p:nvSpPr>
          <p:spPr bwMode="auto">
            <a:xfrm>
              <a:off x="4240" y="2981"/>
              <a:ext cx="52" cy="18"/>
            </a:xfrm>
            <a:custGeom>
              <a:avLst/>
              <a:gdLst>
                <a:gd name="T0" fmla="*/ 2 w 52"/>
                <a:gd name="T1" fmla="*/ 9 h 18"/>
                <a:gd name="T2" fmla="*/ 2 w 52"/>
                <a:gd name="T3" fmla="*/ 9 h 18"/>
                <a:gd name="T4" fmla="*/ 9 w 52"/>
                <a:gd name="T5" fmla="*/ 11 h 18"/>
                <a:gd name="T6" fmla="*/ 18 w 52"/>
                <a:gd name="T7" fmla="*/ 15 h 18"/>
                <a:gd name="T8" fmla="*/ 36 w 52"/>
                <a:gd name="T9" fmla="*/ 18 h 18"/>
                <a:gd name="T10" fmla="*/ 36 w 52"/>
                <a:gd name="T11" fmla="*/ 18 h 18"/>
                <a:gd name="T12" fmla="*/ 45 w 52"/>
                <a:gd name="T13" fmla="*/ 15 h 18"/>
                <a:gd name="T14" fmla="*/ 50 w 52"/>
                <a:gd name="T15" fmla="*/ 15 h 18"/>
                <a:gd name="T16" fmla="*/ 52 w 52"/>
                <a:gd name="T17" fmla="*/ 11 h 18"/>
                <a:gd name="T18" fmla="*/ 50 w 52"/>
                <a:gd name="T19" fmla="*/ 9 h 18"/>
                <a:gd name="T20" fmla="*/ 50 w 52"/>
                <a:gd name="T21" fmla="*/ 9 h 18"/>
                <a:gd name="T22" fmla="*/ 43 w 52"/>
                <a:gd name="T23" fmla="*/ 4 h 18"/>
                <a:gd name="T24" fmla="*/ 34 w 52"/>
                <a:gd name="T25" fmla="*/ 2 h 18"/>
                <a:gd name="T26" fmla="*/ 14 w 52"/>
                <a:gd name="T27" fmla="*/ 0 h 18"/>
                <a:gd name="T28" fmla="*/ 14 w 52"/>
                <a:gd name="T29" fmla="*/ 0 h 18"/>
                <a:gd name="T30" fmla="*/ 7 w 52"/>
                <a:gd name="T31" fmla="*/ 0 h 18"/>
                <a:gd name="T32" fmla="*/ 2 w 52"/>
                <a:gd name="T33" fmla="*/ 2 h 18"/>
                <a:gd name="T34" fmla="*/ 0 w 52"/>
                <a:gd name="T35" fmla="*/ 6 h 18"/>
                <a:gd name="T36" fmla="*/ 2 w 5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18">
                  <a:moveTo>
                    <a:pt x="2" y="9"/>
                  </a:moveTo>
                  <a:lnTo>
                    <a:pt x="2" y="9"/>
                  </a:lnTo>
                  <a:lnTo>
                    <a:pt x="9" y="11"/>
                  </a:lnTo>
                  <a:lnTo>
                    <a:pt x="18" y="15"/>
                  </a:lnTo>
                  <a:lnTo>
                    <a:pt x="36" y="18"/>
                  </a:lnTo>
                  <a:lnTo>
                    <a:pt x="45" y="15"/>
                  </a:lnTo>
                  <a:lnTo>
                    <a:pt x="50" y="15"/>
                  </a:lnTo>
                  <a:lnTo>
                    <a:pt x="52" y="11"/>
                  </a:lnTo>
                  <a:lnTo>
                    <a:pt x="50" y="9"/>
                  </a:lnTo>
                  <a:lnTo>
                    <a:pt x="43" y="4"/>
                  </a:lnTo>
                  <a:lnTo>
                    <a:pt x="34" y="2"/>
                  </a:lnTo>
                  <a:lnTo>
                    <a:pt x="14" y="0"/>
                  </a:lnTo>
                  <a:lnTo>
                    <a:pt x="7" y="0"/>
                  </a:lnTo>
                  <a:lnTo>
                    <a:pt x="2"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8" name="Freeform 3445">
              <a:extLst>
                <a:ext uri="{FF2B5EF4-FFF2-40B4-BE49-F238E27FC236}">
                  <a16:creationId xmlns:a16="http://schemas.microsoft.com/office/drawing/2014/main" xmlns="" id="{BE08DE8E-9B77-6A49-9799-8B6D937DC035}"/>
                </a:ext>
              </a:extLst>
            </p:cNvPr>
            <p:cNvSpPr>
              <a:spLocks/>
            </p:cNvSpPr>
            <p:nvPr/>
          </p:nvSpPr>
          <p:spPr bwMode="auto">
            <a:xfrm>
              <a:off x="4240" y="2981"/>
              <a:ext cx="52" cy="18"/>
            </a:xfrm>
            <a:custGeom>
              <a:avLst/>
              <a:gdLst>
                <a:gd name="T0" fmla="*/ 2 w 52"/>
                <a:gd name="T1" fmla="*/ 9 h 18"/>
                <a:gd name="T2" fmla="*/ 2 w 52"/>
                <a:gd name="T3" fmla="*/ 9 h 18"/>
                <a:gd name="T4" fmla="*/ 9 w 52"/>
                <a:gd name="T5" fmla="*/ 11 h 18"/>
                <a:gd name="T6" fmla="*/ 18 w 52"/>
                <a:gd name="T7" fmla="*/ 15 h 18"/>
                <a:gd name="T8" fmla="*/ 36 w 52"/>
                <a:gd name="T9" fmla="*/ 18 h 18"/>
                <a:gd name="T10" fmla="*/ 36 w 52"/>
                <a:gd name="T11" fmla="*/ 18 h 18"/>
                <a:gd name="T12" fmla="*/ 45 w 52"/>
                <a:gd name="T13" fmla="*/ 15 h 18"/>
                <a:gd name="T14" fmla="*/ 50 w 52"/>
                <a:gd name="T15" fmla="*/ 15 h 18"/>
                <a:gd name="T16" fmla="*/ 52 w 52"/>
                <a:gd name="T17" fmla="*/ 11 h 18"/>
                <a:gd name="T18" fmla="*/ 50 w 52"/>
                <a:gd name="T19" fmla="*/ 9 h 18"/>
                <a:gd name="T20" fmla="*/ 50 w 52"/>
                <a:gd name="T21" fmla="*/ 9 h 18"/>
                <a:gd name="T22" fmla="*/ 43 w 52"/>
                <a:gd name="T23" fmla="*/ 4 h 18"/>
                <a:gd name="T24" fmla="*/ 34 w 52"/>
                <a:gd name="T25" fmla="*/ 2 h 18"/>
                <a:gd name="T26" fmla="*/ 14 w 52"/>
                <a:gd name="T27" fmla="*/ 0 h 18"/>
                <a:gd name="T28" fmla="*/ 14 w 52"/>
                <a:gd name="T29" fmla="*/ 0 h 18"/>
                <a:gd name="T30" fmla="*/ 7 w 52"/>
                <a:gd name="T31" fmla="*/ 0 h 18"/>
                <a:gd name="T32" fmla="*/ 2 w 52"/>
                <a:gd name="T33" fmla="*/ 2 h 18"/>
                <a:gd name="T34" fmla="*/ 0 w 52"/>
                <a:gd name="T35" fmla="*/ 6 h 18"/>
                <a:gd name="T36" fmla="*/ 2 w 52"/>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18">
                  <a:moveTo>
                    <a:pt x="2" y="9"/>
                  </a:moveTo>
                  <a:lnTo>
                    <a:pt x="2" y="9"/>
                  </a:lnTo>
                  <a:lnTo>
                    <a:pt x="9" y="11"/>
                  </a:lnTo>
                  <a:lnTo>
                    <a:pt x="18" y="15"/>
                  </a:lnTo>
                  <a:lnTo>
                    <a:pt x="36" y="18"/>
                  </a:lnTo>
                  <a:lnTo>
                    <a:pt x="45" y="15"/>
                  </a:lnTo>
                  <a:lnTo>
                    <a:pt x="50" y="15"/>
                  </a:lnTo>
                  <a:lnTo>
                    <a:pt x="52" y="11"/>
                  </a:lnTo>
                  <a:lnTo>
                    <a:pt x="50" y="9"/>
                  </a:lnTo>
                  <a:lnTo>
                    <a:pt x="43" y="4"/>
                  </a:lnTo>
                  <a:lnTo>
                    <a:pt x="34" y="2"/>
                  </a:lnTo>
                  <a:lnTo>
                    <a:pt x="14" y="0"/>
                  </a:lnTo>
                  <a:lnTo>
                    <a:pt x="7" y="0"/>
                  </a:lnTo>
                  <a:lnTo>
                    <a:pt x="2"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29" name="Freeform 3446">
              <a:extLst>
                <a:ext uri="{FF2B5EF4-FFF2-40B4-BE49-F238E27FC236}">
                  <a16:creationId xmlns:a16="http://schemas.microsoft.com/office/drawing/2014/main" xmlns="" id="{83BC5A75-DB0D-AC41-9695-F41DFEBF48EC}"/>
                </a:ext>
              </a:extLst>
            </p:cNvPr>
            <p:cNvSpPr>
              <a:spLocks/>
            </p:cNvSpPr>
            <p:nvPr/>
          </p:nvSpPr>
          <p:spPr bwMode="auto">
            <a:xfrm>
              <a:off x="4195" y="2981"/>
              <a:ext cx="50" cy="18"/>
            </a:xfrm>
            <a:custGeom>
              <a:avLst/>
              <a:gdLst>
                <a:gd name="T0" fmla="*/ 2 w 50"/>
                <a:gd name="T1" fmla="*/ 9 h 18"/>
                <a:gd name="T2" fmla="*/ 2 w 50"/>
                <a:gd name="T3" fmla="*/ 9 h 18"/>
                <a:gd name="T4" fmla="*/ 9 w 50"/>
                <a:gd name="T5" fmla="*/ 13 h 18"/>
                <a:gd name="T6" fmla="*/ 18 w 50"/>
                <a:gd name="T7" fmla="*/ 15 h 18"/>
                <a:gd name="T8" fmla="*/ 36 w 50"/>
                <a:gd name="T9" fmla="*/ 18 h 18"/>
                <a:gd name="T10" fmla="*/ 36 w 50"/>
                <a:gd name="T11" fmla="*/ 18 h 18"/>
                <a:gd name="T12" fmla="*/ 45 w 50"/>
                <a:gd name="T13" fmla="*/ 18 h 18"/>
                <a:gd name="T14" fmla="*/ 50 w 50"/>
                <a:gd name="T15" fmla="*/ 15 h 18"/>
                <a:gd name="T16" fmla="*/ 50 w 50"/>
                <a:gd name="T17" fmla="*/ 11 h 18"/>
                <a:gd name="T18" fmla="*/ 47 w 50"/>
                <a:gd name="T19" fmla="*/ 9 h 18"/>
                <a:gd name="T20" fmla="*/ 47 w 50"/>
                <a:gd name="T21" fmla="*/ 9 h 18"/>
                <a:gd name="T22" fmla="*/ 41 w 50"/>
                <a:gd name="T23" fmla="*/ 6 h 18"/>
                <a:gd name="T24" fmla="*/ 34 w 50"/>
                <a:gd name="T25" fmla="*/ 2 h 18"/>
                <a:gd name="T26" fmla="*/ 14 w 50"/>
                <a:gd name="T27" fmla="*/ 0 h 18"/>
                <a:gd name="T28" fmla="*/ 14 w 50"/>
                <a:gd name="T29" fmla="*/ 0 h 18"/>
                <a:gd name="T30" fmla="*/ 7 w 50"/>
                <a:gd name="T31" fmla="*/ 2 h 18"/>
                <a:gd name="T32" fmla="*/ 2 w 50"/>
                <a:gd name="T33" fmla="*/ 2 h 18"/>
                <a:gd name="T34" fmla="*/ 0 w 50"/>
                <a:gd name="T35" fmla="*/ 6 h 18"/>
                <a:gd name="T36" fmla="*/ 2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2" y="9"/>
                  </a:moveTo>
                  <a:lnTo>
                    <a:pt x="2" y="9"/>
                  </a:lnTo>
                  <a:lnTo>
                    <a:pt x="9" y="13"/>
                  </a:lnTo>
                  <a:lnTo>
                    <a:pt x="18" y="15"/>
                  </a:lnTo>
                  <a:lnTo>
                    <a:pt x="36" y="18"/>
                  </a:lnTo>
                  <a:lnTo>
                    <a:pt x="45" y="18"/>
                  </a:lnTo>
                  <a:lnTo>
                    <a:pt x="50" y="15"/>
                  </a:lnTo>
                  <a:lnTo>
                    <a:pt x="50" y="11"/>
                  </a:lnTo>
                  <a:lnTo>
                    <a:pt x="47" y="9"/>
                  </a:lnTo>
                  <a:lnTo>
                    <a:pt x="41" y="6"/>
                  </a:lnTo>
                  <a:lnTo>
                    <a:pt x="34" y="2"/>
                  </a:lnTo>
                  <a:lnTo>
                    <a:pt x="14" y="0"/>
                  </a:lnTo>
                  <a:lnTo>
                    <a:pt x="7" y="2"/>
                  </a:lnTo>
                  <a:lnTo>
                    <a:pt x="2" y="2"/>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0" name="Freeform 3447">
              <a:extLst>
                <a:ext uri="{FF2B5EF4-FFF2-40B4-BE49-F238E27FC236}">
                  <a16:creationId xmlns:a16="http://schemas.microsoft.com/office/drawing/2014/main" xmlns="" id="{C093EA82-6545-3F47-A3C6-6688F6490592}"/>
                </a:ext>
              </a:extLst>
            </p:cNvPr>
            <p:cNvSpPr>
              <a:spLocks/>
            </p:cNvSpPr>
            <p:nvPr/>
          </p:nvSpPr>
          <p:spPr bwMode="auto">
            <a:xfrm>
              <a:off x="4195" y="2981"/>
              <a:ext cx="50" cy="18"/>
            </a:xfrm>
            <a:custGeom>
              <a:avLst/>
              <a:gdLst>
                <a:gd name="T0" fmla="*/ 2 w 50"/>
                <a:gd name="T1" fmla="*/ 9 h 18"/>
                <a:gd name="T2" fmla="*/ 2 w 50"/>
                <a:gd name="T3" fmla="*/ 9 h 18"/>
                <a:gd name="T4" fmla="*/ 9 w 50"/>
                <a:gd name="T5" fmla="*/ 13 h 18"/>
                <a:gd name="T6" fmla="*/ 18 w 50"/>
                <a:gd name="T7" fmla="*/ 15 h 18"/>
                <a:gd name="T8" fmla="*/ 36 w 50"/>
                <a:gd name="T9" fmla="*/ 18 h 18"/>
                <a:gd name="T10" fmla="*/ 36 w 50"/>
                <a:gd name="T11" fmla="*/ 18 h 18"/>
                <a:gd name="T12" fmla="*/ 45 w 50"/>
                <a:gd name="T13" fmla="*/ 18 h 18"/>
                <a:gd name="T14" fmla="*/ 50 w 50"/>
                <a:gd name="T15" fmla="*/ 15 h 18"/>
                <a:gd name="T16" fmla="*/ 50 w 50"/>
                <a:gd name="T17" fmla="*/ 11 h 18"/>
                <a:gd name="T18" fmla="*/ 47 w 50"/>
                <a:gd name="T19" fmla="*/ 9 h 18"/>
                <a:gd name="T20" fmla="*/ 47 w 50"/>
                <a:gd name="T21" fmla="*/ 9 h 18"/>
                <a:gd name="T22" fmla="*/ 41 w 50"/>
                <a:gd name="T23" fmla="*/ 6 h 18"/>
                <a:gd name="T24" fmla="*/ 34 w 50"/>
                <a:gd name="T25" fmla="*/ 2 h 18"/>
                <a:gd name="T26" fmla="*/ 14 w 50"/>
                <a:gd name="T27" fmla="*/ 0 h 18"/>
                <a:gd name="T28" fmla="*/ 14 w 50"/>
                <a:gd name="T29" fmla="*/ 0 h 18"/>
                <a:gd name="T30" fmla="*/ 7 w 50"/>
                <a:gd name="T31" fmla="*/ 2 h 18"/>
                <a:gd name="T32" fmla="*/ 2 w 50"/>
                <a:gd name="T33" fmla="*/ 2 h 18"/>
                <a:gd name="T34" fmla="*/ 0 w 50"/>
                <a:gd name="T35" fmla="*/ 6 h 18"/>
                <a:gd name="T36" fmla="*/ 2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2" y="9"/>
                  </a:moveTo>
                  <a:lnTo>
                    <a:pt x="2" y="9"/>
                  </a:lnTo>
                  <a:lnTo>
                    <a:pt x="9" y="13"/>
                  </a:lnTo>
                  <a:lnTo>
                    <a:pt x="18" y="15"/>
                  </a:lnTo>
                  <a:lnTo>
                    <a:pt x="36" y="18"/>
                  </a:lnTo>
                  <a:lnTo>
                    <a:pt x="45" y="18"/>
                  </a:lnTo>
                  <a:lnTo>
                    <a:pt x="50" y="15"/>
                  </a:lnTo>
                  <a:lnTo>
                    <a:pt x="50" y="11"/>
                  </a:lnTo>
                  <a:lnTo>
                    <a:pt x="47" y="9"/>
                  </a:lnTo>
                  <a:lnTo>
                    <a:pt x="41" y="6"/>
                  </a:lnTo>
                  <a:lnTo>
                    <a:pt x="34" y="2"/>
                  </a:lnTo>
                  <a:lnTo>
                    <a:pt x="14" y="0"/>
                  </a:lnTo>
                  <a:lnTo>
                    <a:pt x="7" y="2"/>
                  </a:lnTo>
                  <a:lnTo>
                    <a:pt x="2" y="2"/>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1" name="Freeform 3448">
              <a:extLst>
                <a:ext uri="{FF2B5EF4-FFF2-40B4-BE49-F238E27FC236}">
                  <a16:creationId xmlns:a16="http://schemas.microsoft.com/office/drawing/2014/main" xmlns="" id="{B4A7C886-EEA1-AC4A-9819-AB6D451654A4}"/>
                </a:ext>
              </a:extLst>
            </p:cNvPr>
            <p:cNvSpPr>
              <a:spLocks/>
            </p:cNvSpPr>
            <p:nvPr/>
          </p:nvSpPr>
          <p:spPr bwMode="auto">
            <a:xfrm>
              <a:off x="4152" y="2981"/>
              <a:ext cx="48" cy="18"/>
            </a:xfrm>
            <a:custGeom>
              <a:avLst/>
              <a:gdLst>
                <a:gd name="T0" fmla="*/ 3 w 48"/>
                <a:gd name="T1" fmla="*/ 9 h 18"/>
                <a:gd name="T2" fmla="*/ 3 w 48"/>
                <a:gd name="T3" fmla="*/ 9 h 18"/>
                <a:gd name="T4" fmla="*/ 7 w 48"/>
                <a:gd name="T5" fmla="*/ 13 h 18"/>
                <a:gd name="T6" fmla="*/ 16 w 48"/>
                <a:gd name="T7" fmla="*/ 15 h 18"/>
                <a:gd name="T8" fmla="*/ 34 w 48"/>
                <a:gd name="T9" fmla="*/ 18 h 18"/>
                <a:gd name="T10" fmla="*/ 34 w 48"/>
                <a:gd name="T11" fmla="*/ 18 h 18"/>
                <a:gd name="T12" fmla="*/ 43 w 48"/>
                <a:gd name="T13" fmla="*/ 18 h 18"/>
                <a:gd name="T14" fmla="*/ 48 w 48"/>
                <a:gd name="T15" fmla="*/ 15 h 18"/>
                <a:gd name="T16" fmla="*/ 48 w 48"/>
                <a:gd name="T17" fmla="*/ 13 h 18"/>
                <a:gd name="T18" fmla="*/ 45 w 48"/>
                <a:gd name="T19" fmla="*/ 9 h 18"/>
                <a:gd name="T20" fmla="*/ 45 w 48"/>
                <a:gd name="T21" fmla="*/ 9 h 18"/>
                <a:gd name="T22" fmla="*/ 39 w 48"/>
                <a:gd name="T23" fmla="*/ 6 h 18"/>
                <a:gd name="T24" fmla="*/ 32 w 48"/>
                <a:gd name="T25" fmla="*/ 2 h 18"/>
                <a:gd name="T26" fmla="*/ 14 w 48"/>
                <a:gd name="T27" fmla="*/ 0 h 18"/>
                <a:gd name="T28" fmla="*/ 14 w 48"/>
                <a:gd name="T29" fmla="*/ 0 h 18"/>
                <a:gd name="T30" fmla="*/ 5 w 48"/>
                <a:gd name="T31" fmla="*/ 2 h 18"/>
                <a:gd name="T32" fmla="*/ 0 w 48"/>
                <a:gd name="T33" fmla="*/ 4 h 18"/>
                <a:gd name="T34" fmla="*/ 0 w 48"/>
                <a:gd name="T35" fmla="*/ 6 h 18"/>
                <a:gd name="T36" fmla="*/ 3 w 4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8" h="18">
                  <a:moveTo>
                    <a:pt x="3" y="9"/>
                  </a:moveTo>
                  <a:lnTo>
                    <a:pt x="3" y="9"/>
                  </a:lnTo>
                  <a:lnTo>
                    <a:pt x="7" y="13"/>
                  </a:lnTo>
                  <a:lnTo>
                    <a:pt x="16" y="15"/>
                  </a:lnTo>
                  <a:lnTo>
                    <a:pt x="34" y="18"/>
                  </a:lnTo>
                  <a:lnTo>
                    <a:pt x="43" y="18"/>
                  </a:lnTo>
                  <a:lnTo>
                    <a:pt x="48" y="15"/>
                  </a:lnTo>
                  <a:lnTo>
                    <a:pt x="48" y="13"/>
                  </a:lnTo>
                  <a:lnTo>
                    <a:pt x="45" y="9"/>
                  </a:lnTo>
                  <a:lnTo>
                    <a:pt x="39" y="6"/>
                  </a:lnTo>
                  <a:lnTo>
                    <a:pt x="32" y="2"/>
                  </a:lnTo>
                  <a:lnTo>
                    <a:pt x="14" y="0"/>
                  </a:lnTo>
                  <a:lnTo>
                    <a:pt x="5" y="2"/>
                  </a:lnTo>
                  <a:lnTo>
                    <a:pt x="0" y="4"/>
                  </a:lnTo>
                  <a:lnTo>
                    <a:pt x="0" y="6"/>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2" name="Freeform 3449">
              <a:extLst>
                <a:ext uri="{FF2B5EF4-FFF2-40B4-BE49-F238E27FC236}">
                  <a16:creationId xmlns:a16="http://schemas.microsoft.com/office/drawing/2014/main" xmlns="" id="{E94456DD-8A69-3844-91D1-C7FC69DD4E9D}"/>
                </a:ext>
              </a:extLst>
            </p:cNvPr>
            <p:cNvSpPr>
              <a:spLocks/>
            </p:cNvSpPr>
            <p:nvPr/>
          </p:nvSpPr>
          <p:spPr bwMode="auto">
            <a:xfrm>
              <a:off x="4152" y="2981"/>
              <a:ext cx="48" cy="18"/>
            </a:xfrm>
            <a:custGeom>
              <a:avLst/>
              <a:gdLst>
                <a:gd name="T0" fmla="*/ 3 w 48"/>
                <a:gd name="T1" fmla="*/ 9 h 18"/>
                <a:gd name="T2" fmla="*/ 3 w 48"/>
                <a:gd name="T3" fmla="*/ 9 h 18"/>
                <a:gd name="T4" fmla="*/ 7 w 48"/>
                <a:gd name="T5" fmla="*/ 13 h 18"/>
                <a:gd name="T6" fmla="*/ 16 w 48"/>
                <a:gd name="T7" fmla="*/ 15 h 18"/>
                <a:gd name="T8" fmla="*/ 34 w 48"/>
                <a:gd name="T9" fmla="*/ 18 h 18"/>
                <a:gd name="T10" fmla="*/ 34 w 48"/>
                <a:gd name="T11" fmla="*/ 18 h 18"/>
                <a:gd name="T12" fmla="*/ 43 w 48"/>
                <a:gd name="T13" fmla="*/ 18 h 18"/>
                <a:gd name="T14" fmla="*/ 48 w 48"/>
                <a:gd name="T15" fmla="*/ 15 h 18"/>
                <a:gd name="T16" fmla="*/ 48 w 48"/>
                <a:gd name="T17" fmla="*/ 13 h 18"/>
                <a:gd name="T18" fmla="*/ 45 w 48"/>
                <a:gd name="T19" fmla="*/ 9 h 18"/>
                <a:gd name="T20" fmla="*/ 45 w 48"/>
                <a:gd name="T21" fmla="*/ 9 h 18"/>
                <a:gd name="T22" fmla="*/ 39 w 48"/>
                <a:gd name="T23" fmla="*/ 6 h 18"/>
                <a:gd name="T24" fmla="*/ 32 w 48"/>
                <a:gd name="T25" fmla="*/ 2 h 18"/>
                <a:gd name="T26" fmla="*/ 14 w 48"/>
                <a:gd name="T27" fmla="*/ 0 h 18"/>
                <a:gd name="T28" fmla="*/ 14 w 48"/>
                <a:gd name="T29" fmla="*/ 0 h 18"/>
                <a:gd name="T30" fmla="*/ 5 w 48"/>
                <a:gd name="T31" fmla="*/ 2 h 18"/>
                <a:gd name="T32" fmla="*/ 0 w 48"/>
                <a:gd name="T33" fmla="*/ 4 h 18"/>
                <a:gd name="T34" fmla="*/ 0 w 48"/>
                <a:gd name="T35" fmla="*/ 6 h 18"/>
                <a:gd name="T36" fmla="*/ 3 w 4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8" h="18">
                  <a:moveTo>
                    <a:pt x="3" y="9"/>
                  </a:moveTo>
                  <a:lnTo>
                    <a:pt x="3" y="9"/>
                  </a:lnTo>
                  <a:lnTo>
                    <a:pt x="7" y="13"/>
                  </a:lnTo>
                  <a:lnTo>
                    <a:pt x="16" y="15"/>
                  </a:lnTo>
                  <a:lnTo>
                    <a:pt x="34" y="18"/>
                  </a:lnTo>
                  <a:lnTo>
                    <a:pt x="43" y="18"/>
                  </a:lnTo>
                  <a:lnTo>
                    <a:pt x="48" y="15"/>
                  </a:lnTo>
                  <a:lnTo>
                    <a:pt x="48" y="13"/>
                  </a:lnTo>
                  <a:lnTo>
                    <a:pt x="45" y="9"/>
                  </a:lnTo>
                  <a:lnTo>
                    <a:pt x="39" y="6"/>
                  </a:lnTo>
                  <a:lnTo>
                    <a:pt x="32" y="2"/>
                  </a:lnTo>
                  <a:lnTo>
                    <a:pt x="14" y="0"/>
                  </a:lnTo>
                  <a:lnTo>
                    <a:pt x="5" y="2"/>
                  </a:lnTo>
                  <a:lnTo>
                    <a:pt x="0" y="4"/>
                  </a:lnTo>
                  <a:lnTo>
                    <a:pt x="0" y="6"/>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3" name="Freeform 3450">
              <a:extLst>
                <a:ext uri="{FF2B5EF4-FFF2-40B4-BE49-F238E27FC236}">
                  <a16:creationId xmlns:a16="http://schemas.microsoft.com/office/drawing/2014/main" xmlns="" id="{68E1F530-13B9-744F-BF04-BBF5E3993DE4}"/>
                </a:ext>
              </a:extLst>
            </p:cNvPr>
            <p:cNvSpPr>
              <a:spLocks/>
            </p:cNvSpPr>
            <p:nvPr/>
          </p:nvSpPr>
          <p:spPr bwMode="auto">
            <a:xfrm>
              <a:off x="4110" y="2981"/>
              <a:ext cx="47" cy="18"/>
            </a:xfrm>
            <a:custGeom>
              <a:avLst/>
              <a:gdLst>
                <a:gd name="T0" fmla="*/ 2 w 47"/>
                <a:gd name="T1" fmla="*/ 9 h 18"/>
                <a:gd name="T2" fmla="*/ 2 w 47"/>
                <a:gd name="T3" fmla="*/ 9 h 18"/>
                <a:gd name="T4" fmla="*/ 9 w 47"/>
                <a:gd name="T5" fmla="*/ 13 h 18"/>
                <a:gd name="T6" fmla="*/ 15 w 47"/>
                <a:gd name="T7" fmla="*/ 15 h 18"/>
                <a:gd name="T8" fmla="*/ 33 w 47"/>
                <a:gd name="T9" fmla="*/ 18 h 18"/>
                <a:gd name="T10" fmla="*/ 33 w 47"/>
                <a:gd name="T11" fmla="*/ 18 h 18"/>
                <a:gd name="T12" fmla="*/ 40 w 47"/>
                <a:gd name="T13" fmla="*/ 18 h 18"/>
                <a:gd name="T14" fmla="*/ 45 w 47"/>
                <a:gd name="T15" fmla="*/ 15 h 18"/>
                <a:gd name="T16" fmla="*/ 47 w 47"/>
                <a:gd name="T17" fmla="*/ 13 h 18"/>
                <a:gd name="T18" fmla="*/ 45 w 47"/>
                <a:gd name="T19" fmla="*/ 9 h 18"/>
                <a:gd name="T20" fmla="*/ 45 w 47"/>
                <a:gd name="T21" fmla="*/ 9 h 18"/>
                <a:gd name="T22" fmla="*/ 38 w 47"/>
                <a:gd name="T23" fmla="*/ 6 h 18"/>
                <a:gd name="T24" fmla="*/ 31 w 47"/>
                <a:gd name="T25" fmla="*/ 4 h 18"/>
                <a:gd name="T26" fmla="*/ 13 w 47"/>
                <a:gd name="T27" fmla="*/ 0 h 18"/>
                <a:gd name="T28" fmla="*/ 13 w 47"/>
                <a:gd name="T29" fmla="*/ 0 h 18"/>
                <a:gd name="T30" fmla="*/ 4 w 47"/>
                <a:gd name="T31" fmla="*/ 2 h 18"/>
                <a:gd name="T32" fmla="*/ 0 w 47"/>
                <a:gd name="T33" fmla="*/ 4 h 18"/>
                <a:gd name="T34" fmla="*/ 0 w 47"/>
                <a:gd name="T35" fmla="*/ 6 h 18"/>
                <a:gd name="T36" fmla="*/ 2 w 4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8">
                  <a:moveTo>
                    <a:pt x="2" y="9"/>
                  </a:moveTo>
                  <a:lnTo>
                    <a:pt x="2" y="9"/>
                  </a:lnTo>
                  <a:lnTo>
                    <a:pt x="9" y="13"/>
                  </a:lnTo>
                  <a:lnTo>
                    <a:pt x="15" y="15"/>
                  </a:lnTo>
                  <a:lnTo>
                    <a:pt x="33" y="18"/>
                  </a:lnTo>
                  <a:lnTo>
                    <a:pt x="40" y="18"/>
                  </a:lnTo>
                  <a:lnTo>
                    <a:pt x="45" y="15"/>
                  </a:lnTo>
                  <a:lnTo>
                    <a:pt x="47" y="13"/>
                  </a:lnTo>
                  <a:lnTo>
                    <a:pt x="45" y="9"/>
                  </a:lnTo>
                  <a:lnTo>
                    <a:pt x="38" y="6"/>
                  </a:lnTo>
                  <a:lnTo>
                    <a:pt x="31" y="4"/>
                  </a:lnTo>
                  <a:lnTo>
                    <a:pt x="13" y="0"/>
                  </a:lnTo>
                  <a:lnTo>
                    <a:pt x="4" y="2"/>
                  </a:lnTo>
                  <a:lnTo>
                    <a:pt x="0" y="4"/>
                  </a:lnTo>
                  <a:lnTo>
                    <a:pt x="0" y="6"/>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4" name="Freeform 3451">
              <a:extLst>
                <a:ext uri="{FF2B5EF4-FFF2-40B4-BE49-F238E27FC236}">
                  <a16:creationId xmlns:a16="http://schemas.microsoft.com/office/drawing/2014/main" xmlns="" id="{B75A0BAF-C643-6E49-A835-FB9CB9A204E6}"/>
                </a:ext>
              </a:extLst>
            </p:cNvPr>
            <p:cNvSpPr>
              <a:spLocks/>
            </p:cNvSpPr>
            <p:nvPr/>
          </p:nvSpPr>
          <p:spPr bwMode="auto">
            <a:xfrm>
              <a:off x="4110" y="2981"/>
              <a:ext cx="47" cy="18"/>
            </a:xfrm>
            <a:custGeom>
              <a:avLst/>
              <a:gdLst>
                <a:gd name="T0" fmla="*/ 2 w 47"/>
                <a:gd name="T1" fmla="*/ 9 h 18"/>
                <a:gd name="T2" fmla="*/ 2 w 47"/>
                <a:gd name="T3" fmla="*/ 9 h 18"/>
                <a:gd name="T4" fmla="*/ 9 w 47"/>
                <a:gd name="T5" fmla="*/ 13 h 18"/>
                <a:gd name="T6" fmla="*/ 15 w 47"/>
                <a:gd name="T7" fmla="*/ 15 h 18"/>
                <a:gd name="T8" fmla="*/ 33 w 47"/>
                <a:gd name="T9" fmla="*/ 18 h 18"/>
                <a:gd name="T10" fmla="*/ 33 w 47"/>
                <a:gd name="T11" fmla="*/ 18 h 18"/>
                <a:gd name="T12" fmla="*/ 40 w 47"/>
                <a:gd name="T13" fmla="*/ 18 h 18"/>
                <a:gd name="T14" fmla="*/ 45 w 47"/>
                <a:gd name="T15" fmla="*/ 15 h 18"/>
                <a:gd name="T16" fmla="*/ 47 w 47"/>
                <a:gd name="T17" fmla="*/ 13 h 18"/>
                <a:gd name="T18" fmla="*/ 45 w 47"/>
                <a:gd name="T19" fmla="*/ 9 h 18"/>
                <a:gd name="T20" fmla="*/ 45 w 47"/>
                <a:gd name="T21" fmla="*/ 9 h 18"/>
                <a:gd name="T22" fmla="*/ 38 w 47"/>
                <a:gd name="T23" fmla="*/ 6 h 18"/>
                <a:gd name="T24" fmla="*/ 31 w 47"/>
                <a:gd name="T25" fmla="*/ 4 h 18"/>
                <a:gd name="T26" fmla="*/ 13 w 47"/>
                <a:gd name="T27" fmla="*/ 0 h 18"/>
                <a:gd name="T28" fmla="*/ 13 w 47"/>
                <a:gd name="T29" fmla="*/ 0 h 18"/>
                <a:gd name="T30" fmla="*/ 4 w 47"/>
                <a:gd name="T31" fmla="*/ 2 h 18"/>
                <a:gd name="T32" fmla="*/ 0 w 47"/>
                <a:gd name="T33" fmla="*/ 4 h 18"/>
                <a:gd name="T34" fmla="*/ 0 w 47"/>
                <a:gd name="T35" fmla="*/ 6 h 18"/>
                <a:gd name="T36" fmla="*/ 2 w 4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8">
                  <a:moveTo>
                    <a:pt x="2" y="9"/>
                  </a:moveTo>
                  <a:lnTo>
                    <a:pt x="2" y="9"/>
                  </a:lnTo>
                  <a:lnTo>
                    <a:pt x="9" y="13"/>
                  </a:lnTo>
                  <a:lnTo>
                    <a:pt x="15" y="15"/>
                  </a:lnTo>
                  <a:lnTo>
                    <a:pt x="33" y="18"/>
                  </a:lnTo>
                  <a:lnTo>
                    <a:pt x="40" y="18"/>
                  </a:lnTo>
                  <a:lnTo>
                    <a:pt x="45" y="15"/>
                  </a:lnTo>
                  <a:lnTo>
                    <a:pt x="47" y="13"/>
                  </a:lnTo>
                  <a:lnTo>
                    <a:pt x="45" y="9"/>
                  </a:lnTo>
                  <a:lnTo>
                    <a:pt x="38" y="6"/>
                  </a:lnTo>
                  <a:lnTo>
                    <a:pt x="31" y="4"/>
                  </a:lnTo>
                  <a:lnTo>
                    <a:pt x="13" y="0"/>
                  </a:lnTo>
                  <a:lnTo>
                    <a:pt x="4" y="2"/>
                  </a:lnTo>
                  <a:lnTo>
                    <a:pt x="0" y="4"/>
                  </a:lnTo>
                  <a:lnTo>
                    <a:pt x="0" y="6"/>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5" name="Freeform 3452">
              <a:extLst>
                <a:ext uri="{FF2B5EF4-FFF2-40B4-BE49-F238E27FC236}">
                  <a16:creationId xmlns:a16="http://schemas.microsoft.com/office/drawing/2014/main" xmlns="" id="{74023F47-B562-7540-BE0F-322042355E7C}"/>
                </a:ext>
              </a:extLst>
            </p:cNvPr>
            <p:cNvSpPr>
              <a:spLocks/>
            </p:cNvSpPr>
            <p:nvPr/>
          </p:nvSpPr>
          <p:spPr bwMode="auto">
            <a:xfrm>
              <a:off x="4069" y="2983"/>
              <a:ext cx="45" cy="16"/>
            </a:xfrm>
            <a:custGeom>
              <a:avLst/>
              <a:gdLst>
                <a:gd name="T0" fmla="*/ 2 w 45"/>
                <a:gd name="T1" fmla="*/ 7 h 16"/>
                <a:gd name="T2" fmla="*/ 2 w 45"/>
                <a:gd name="T3" fmla="*/ 7 h 16"/>
                <a:gd name="T4" fmla="*/ 7 w 45"/>
                <a:gd name="T5" fmla="*/ 11 h 16"/>
                <a:gd name="T6" fmla="*/ 16 w 45"/>
                <a:gd name="T7" fmla="*/ 13 h 16"/>
                <a:gd name="T8" fmla="*/ 34 w 45"/>
                <a:gd name="T9" fmla="*/ 16 h 16"/>
                <a:gd name="T10" fmla="*/ 34 w 45"/>
                <a:gd name="T11" fmla="*/ 16 h 16"/>
                <a:gd name="T12" fmla="*/ 41 w 45"/>
                <a:gd name="T13" fmla="*/ 16 h 16"/>
                <a:gd name="T14" fmla="*/ 45 w 45"/>
                <a:gd name="T15" fmla="*/ 13 h 16"/>
                <a:gd name="T16" fmla="*/ 45 w 45"/>
                <a:gd name="T17" fmla="*/ 11 h 16"/>
                <a:gd name="T18" fmla="*/ 43 w 45"/>
                <a:gd name="T19" fmla="*/ 7 h 16"/>
                <a:gd name="T20" fmla="*/ 43 w 45"/>
                <a:gd name="T21" fmla="*/ 7 h 16"/>
                <a:gd name="T22" fmla="*/ 36 w 45"/>
                <a:gd name="T23" fmla="*/ 4 h 16"/>
                <a:gd name="T24" fmla="*/ 29 w 45"/>
                <a:gd name="T25" fmla="*/ 2 h 16"/>
                <a:gd name="T26" fmla="*/ 11 w 45"/>
                <a:gd name="T27" fmla="*/ 0 h 16"/>
                <a:gd name="T28" fmla="*/ 11 w 45"/>
                <a:gd name="T29" fmla="*/ 0 h 16"/>
                <a:gd name="T30" fmla="*/ 4 w 45"/>
                <a:gd name="T31" fmla="*/ 0 h 16"/>
                <a:gd name="T32" fmla="*/ 0 w 45"/>
                <a:gd name="T33" fmla="*/ 2 h 16"/>
                <a:gd name="T34" fmla="*/ 0 w 45"/>
                <a:gd name="T35" fmla="*/ 4 h 16"/>
                <a:gd name="T36" fmla="*/ 2 w 45"/>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6">
                  <a:moveTo>
                    <a:pt x="2" y="7"/>
                  </a:moveTo>
                  <a:lnTo>
                    <a:pt x="2" y="7"/>
                  </a:lnTo>
                  <a:lnTo>
                    <a:pt x="7" y="11"/>
                  </a:lnTo>
                  <a:lnTo>
                    <a:pt x="16" y="13"/>
                  </a:lnTo>
                  <a:lnTo>
                    <a:pt x="34" y="16"/>
                  </a:lnTo>
                  <a:lnTo>
                    <a:pt x="41" y="16"/>
                  </a:lnTo>
                  <a:lnTo>
                    <a:pt x="45" y="13"/>
                  </a:lnTo>
                  <a:lnTo>
                    <a:pt x="45" y="11"/>
                  </a:lnTo>
                  <a:lnTo>
                    <a:pt x="43" y="7"/>
                  </a:lnTo>
                  <a:lnTo>
                    <a:pt x="36" y="4"/>
                  </a:lnTo>
                  <a:lnTo>
                    <a:pt x="29" y="2"/>
                  </a:lnTo>
                  <a:lnTo>
                    <a:pt x="11" y="0"/>
                  </a:lnTo>
                  <a:lnTo>
                    <a:pt x="4" y="0"/>
                  </a:lnTo>
                  <a:lnTo>
                    <a:pt x="0" y="2"/>
                  </a:lnTo>
                  <a:lnTo>
                    <a:pt x="0" y="4"/>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6" name="Freeform 3453">
              <a:extLst>
                <a:ext uri="{FF2B5EF4-FFF2-40B4-BE49-F238E27FC236}">
                  <a16:creationId xmlns:a16="http://schemas.microsoft.com/office/drawing/2014/main" xmlns="" id="{2C16F57C-C44D-084E-BC6B-0196FD0685E9}"/>
                </a:ext>
              </a:extLst>
            </p:cNvPr>
            <p:cNvSpPr>
              <a:spLocks/>
            </p:cNvSpPr>
            <p:nvPr/>
          </p:nvSpPr>
          <p:spPr bwMode="auto">
            <a:xfrm>
              <a:off x="4069" y="2983"/>
              <a:ext cx="45" cy="16"/>
            </a:xfrm>
            <a:custGeom>
              <a:avLst/>
              <a:gdLst>
                <a:gd name="T0" fmla="*/ 2 w 45"/>
                <a:gd name="T1" fmla="*/ 7 h 16"/>
                <a:gd name="T2" fmla="*/ 2 w 45"/>
                <a:gd name="T3" fmla="*/ 7 h 16"/>
                <a:gd name="T4" fmla="*/ 7 w 45"/>
                <a:gd name="T5" fmla="*/ 11 h 16"/>
                <a:gd name="T6" fmla="*/ 16 w 45"/>
                <a:gd name="T7" fmla="*/ 13 h 16"/>
                <a:gd name="T8" fmla="*/ 34 w 45"/>
                <a:gd name="T9" fmla="*/ 16 h 16"/>
                <a:gd name="T10" fmla="*/ 34 w 45"/>
                <a:gd name="T11" fmla="*/ 16 h 16"/>
                <a:gd name="T12" fmla="*/ 41 w 45"/>
                <a:gd name="T13" fmla="*/ 16 h 16"/>
                <a:gd name="T14" fmla="*/ 45 w 45"/>
                <a:gd name="T15" fmla="*/ 13 h 16"/>
                <a:gd name="T16" fmla="*/ 45 w 45"/>
                <a:gd name="T17" fmla="*/ 11 h 16"/>
                <a:gd name="T18" fmla="*/ 43 w 45"/>
                <a:gd name="T19" fmla="*/ 7 h 16"/>
                <a:gd name="T20" fmla="*/ 43 w 45"/>
                <a:gd name="T21" fmla="*/ 7 h 16"/>
                <a:gd name="T22" fmla="*/ 36 w 45"/>
                <a:gd name="T23" fmla="*/ 4 h 16"/>
                <a:gd name="T24" fmla="*/ 29 w 45"/>
                <a:gd name="T25" fmla="*/ 2 h 16"/>
                <a:gd name="T26" fmla="*/ 11 w 45"/>
                <a:gd name="T27" fmla="*/ 0 h 16"/>
                <a:gd name="T28" fmla="*/ 11 w 45"/>
                <a:gd name="T29" fmla="*/ 0 h 16"/>
                <a:gd name="T30" fmla="*/ 4 w 45"/>
                <a:gd name="T31" fmla="*/ 0 h 16"/>
                <a:gd name="T32" fmla="*/ 0 w 45"/>
                <a:gd name="T33" fmla="*/ 2 h 16"/>
                <a:gd name="T34" fmla="*/ 0 w 45"/>
                <a:gd name="T35" fmla="*/ 4 h 16"/>
                <a:gd name="T36" fmla="*/ 2 w 45"/>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6">
                  <a:moveTo>
                    <a:pt x="2" y="7"/>
                  </a:moveTo>
                  <a:lnTo>
                    <a:pt x="2" y="7"/>
                  </a:lnTo>
                  <a:lnTo>
                    <a:pt x="7" y="11"/>
                  </a:lnTo>
                  <a:lnTo>
                    <a:pt x="16" y="13"/>
                  </a:lnTo>
                  <a:lnTo>
                    <a:pt x="34" y="16"/>
                  </a:lnTo>
                  <a:lnTo>
                    <a:pt x="41" y="16"/>
                  </a:lnTo>
                  <a:lnTo>
                    <a:pt x="45" y="13"/>
                  </a:lnTo>
                  <a:lnTo>
                    <a:pt x="45" y="11"/>
                  </a:lnTo>
                  <a:lnTo>
                    <a:pt x="43" y="7"/>
                  </a:lnTo>
                  <a:lnTo>
                    <a:pt x="36" y="4"/>
                  </a:lnTo>
                  <a:lnTo>
                    <a:pt x="29" y="2"/>
                  </a:lnTo>
                  <a:lnTo>
                    <a:pt x="11" y="0"/>
                  </a:lnTo>
                  <a:lnTo>
                    <a:pt x="4" y="0"/>
                  </a:lnTo>
                  <a:lnTo>
                    <a:pt x="0" y="2"/>
                  </a:lnTo>
                  <a:lnTo>
                    <a:pt x="0" y="4"/>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7" name="Freeform 3454">
              <a:extLst>
                <a:ext uri="{FF2B5EF4-FFF2-40B4-BE49-F238E27FC236}">
                  <a16:creationId xmlns:a16="http://schemas.microsoft.com/office/drawing/2014/main" xmlns="" id="{87B7AEF0-B9F9-7548-BA95-ABEB50C5F21E}"/>
                </a:ext>
              </a:extLst>
            </p:cNvPr>
            <p:cNvSpPr>
              <a:spLocks/>
            </p:cNvSpPr>
            <p:nvPr/>
          </p:nvSpPr>
          <p:spPr bwMode="auto">
            <a:xfrm>
              <a:off x="4028" y="2983"/>
              <a:ext cx="45" cy="16"/>
            </a:xfrm>
            <a:custGeom>
              <a:avLst/>
              <a:gdLst>
                <a:gd name="T0" fmla="*/ 3 w 45"/>
                <a:gd name="T1" fmla="*/ 9 h 16"/>
                <a:gd name="T2" fmla="*/ 3 w 45"/>
                <a:gd name="T3" fmla="*/ 9 h 16"/>
                <a:gd name="T4" fmla="*/ 9 w 45"/>
                <a:gd name="T5" fmla="*/ 11 h 16"/>
                <a:gd name="T6" fmla="*/ 16 w 45"/>
                <a:gd name="T7" fmla="*/ 13 h 16"/>
                <a:gd name="T8" fmla="*/ 34 w 45"/>
                <a:gd name="T9" fmla="*/ 16 h 16"/>
                <a:gd name="T10" fmla="*/ 34 w 45"/>
                <a:gd name="T11" fmla="*/ 16 h 16"/>
                <a:gd name="T12" fmla="*/ 41 w 45"/>
                <a:gd name="T13" fmla="*/ 16 h 16"/>
                <a:gd name="T14" fmla="*/ 45 w 45"/>
                <a:gd name="T15" fmla="*/ 13 h 16"/>
                <a:gd name="T16" fmla="*/ 45 w 45"/>
                <a:gd name="T17" fmla="*/ 11 h 16"/>
                <a:gd name="T18" fmla="*/ 43 w 45"/>
                <a:gd name="T19" fmla="*/ 7 h 16"/>
                <a:gd name="T20" fmla="*/ 43 w 45"/>
                <a:gd name="T21" fmla="*/ 7 h 16"/>
                <a:gd name="T22" fmla="*/ 36 w 45"/>
                <a:gd name="T23" fmla="*/ 4 h 16"/>
                <a:gd name="T24" fmla="*/ 30 w 45"/>
                <a:gd name="T25" fmla="*/ 2 h 16"/>
                <a:gd name="T26" fmla="*/ 12 w 45"/>
                <a:gd name="T27" fmla="*/ 0 h 16"/>
                <a:gd name="T28" fmla="*/ 12 w 45"/>
                <a:gd name="T29" fmla="*/ 0 h 16"/>
                <a:gd name="T30" fmla="*/ 5 w 45"/>
                <a:gd name="T31" fmla="*/ 0 h 16"/>
                <a:gd name="T32" fmla="*/ 3 w 45"/>
                <a:gd name="T33" fmla="*/ 2 h 16"/>
                <a:gd name="T34" fmla="*/ 0 w 45"/>
                <a:gd name="T35" fmla="*/ 4 h 16"/>
                <a:gd name="T36" fmla="*/ 3 w 45"/>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6">
                  <a:moveTo>
                    <a:pt x="3" y="9"/>
                  </a:moveTo>
                  <a:lnTo>
                    <a:pt x="3" y="9"/>
                  </a:lnTo>
                  <a:lnTo>
                    <a:pt x="9" y="11"/>
                  </a:lnTo>
                  <a:lnTo>
                    <a:pt x="16" y="13"/>
                  </a:lnTo>
                  <a:lnTo>
                    <a:pt x="34" y="16"/>
                  </a:lnTo>
                  <a:lnTo>
                    <a:pt x="41" y="16"/>
                  </a:lnTo>
                  <a:lnTo>
                    <a:pt x="45" y="13"/>
                  </a:lnTo>
                  <a:lnTo>
                    <a:pt x="45" y="11"/>
                  </a:lnTo>
                  <a:lnTo>
                    <a:pt x="43" y="7"/>
                  </a:lnTo>
                  <a:lnTo>
                    <a:pt x="36" y="4"/>
                  </a:lnTo>
                  <a:lnTo>
                    <a:pt x="30" y="2"/>
                  </a:lnTo>
                  <a:lnTo>
                    <a:pt x="12" y="0"/>
                  </a:lnTo>
                  <a:lnTo>
                    <a:pt x="5" y="0"/>
                  </a:lnTo>
                  <a:lnTo>
                    <a:pt x="3"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8" name="Freeform 3455">
              <a:extLst>
                <a:ext uri="{FF2B5EF4-FFF2-40B4-BE49-F238E27FC236}">
                  <a16:creationId xmlns:a16="http://schemas.microsoft.com/office/drawing/2014/main" xmlns="" id="{B3EF72D0-DFEC-DB44-B93E-C35B62F83D24}"/>
                </a:ext>
              </a:extLst>
            </p:cNvPr>
            <p:cNvSpPr>
              <a:spLocks/>
            </p:cNvSpPr>
            <p:nvPr/>
          </p:nvSpPr>
          <p:spPr bwMode="auto">
            <a:xfrm>
              <a:off x="4028" y="2983"/>
              <a:ext cx="45" cy="16"/>
            </a:xfrm>
            <a:custGeom>
              <a:avLst/>
              <a:gdLst>
                <a:gd name="T0" fmla="*/ 3 w 45"/>
                <a:gd name="T1" fmla="*/ 9 h 16"/>
                <a:gd name="T2" fmla="*/ 3 w 45"/>
                <a:gd name="T3" fmla="*/ 9 h 16"/>
                <a:gd name="T4" fmla="*/ 9 w 45"/>
                <a:gd name="T5" fmla="*/ 11 h 16"/>
                <a:gd name="T6" fmla="*/ 16 w 45"/>
                <a:gd name="T7" fmla="*/ 13 h 16"/>
                <a:gd name="T8" fmla="*/ 34 w 45"/>
                <a:gd name="T9" fmla="*/ 16 h 16"/>
                <a:gd name="T10" fmla="*/ 34 w 45"/>
                <a:gd name="T11" fmla="*/ 16 h 16"/>
                <a:gd name="T12" fmla="*/ 41 w 45"/>
                <a:gd name="T13" fmla="*/ 16 h 16"/>
                <a:gd name="T14" fmla="*/ 45 w 45"/>
                <a:gd name="T15" fmla="*/ 13 h 16"/>
                <a:gd name="T16" fmla="*/ 45 w 45"/>
                <a:gd name="T17" fmla="*/ 11 h 16"/>
                <a:gd name="T18" fmla="*/ 43 w 45"/>
                <a:gd name="T19" fmla="*/ 7 h 16"/>
                <a:gd name="T20" fmla="*/ 43 w 45"/>
                <a:gd name="T21" fmla="*/ 7 h 16"/>
                <a:gd name="T22" fmla="*/ 36 w 45"/>
                <a:gd name="T23" fmla="*/ 4 h 16"/>
                <a:gd name="T24" fmla="*/ 30 w 45"/>
                <a:gd name="T25" fmla="*/ 2 h 16"/>
                <a:gd name="T26" fmla="*/ 12 w 45"/>
                <a:gd name="T27" fmla="*/ 0 h 16"/>
                <a:gd name="T28" fmla="*/ 12 w 45"/>
                <a:gd name="T29" fmla="*/ 0 h 16"/>
                <a:gd name="T30" fmla="*/ 5 w 45"/>
                <a:gd name="T31" fmla="*/ 0 h 16"/>
                <a:gd name="T32" fmla="*/ 3 w 45"/>
                <a:gd name="T33" fmla="*/ 2 h 16"/>
                <a:gd name="T34" fmla="*/ 0 w 45"/>
                <a:gd name="T35" fmla="*/ 4 h 16"/>
                <a:gd name="T36" fmla="*/ 3 w 45"/>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6">
                  <a:moveTo>
                    <a:pt x="3" y="9"/>
                  </a:moveTo>
                  <a:lnTo>
                    <a:pt x="3" y="9"/>
                  </a:lnTo>
                  <a:lnTo>
                    <a:pt x="9" y="11"/>
                  </a:lnTo>
                  <a:lnTo>
                    <a:pt x="16" y="13"/>
                  </a:lnTo>
                  <a:lnTo>
                    <a:pt x="34" y="16"/>
                  </a:lnTo>
                  <a:lnTo>
                    <a:pt x="41" y="16"/>
                  </a:lnTo>
                  <a:lnTo>
                    <a:pt x="45" y="13"/>
                  </a:lnTo>
                  <a:lnTo>
                    <a:pt x="45" y="11"/>
                  </a:lnTo>
                  <a:lnTo>
                    <a:pt x="43" y="7"/>
                  </a:lnTo>
                  <a:lnTo>
                    <a:pt x="36" y="4"/>
                  </a:lnTo>
                  <a:lnTo>
                    <a:pt x="30" y="2"/>
                  </a:lnTo>
                  <a:lnTo>
                    <a:pt x="12" y="0"/>
                  </a:lnTo>
                  <a:lnTo>
                    <a:pt x="5" y="0"/>
                  </a:lnTo>
                  <a:lnTo>
                    <a:pt x="3"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39" name="Freeform 3456">
              <a:extLst>
                <a:ext uri="{FF2B5EF4-FFF2-40B4-BE49-F238E27FC236}">
                  <a16:creationId xmlns:a16="http://schemas.microsoft.com/office/drawing/2014/main" xmlns="" id="{E8C4D58E-EEFA-C643-B2B9-DE30D44CBA43}"/>
                </a:ext>
              </a:extLst>
            </p:cNvPr>
            <p:cNvSpPr>
              <a:spLocks/>
            </p:cNvSpPr>
            <p:nvPr/>
          </p:nvSpPr>
          <p:spPr bwMode="auto">
            <a:xfrm>
              <a:off x="3990" y="2983"/>
              <a:ext cx="43" cy="16"/>
            </a:xfrm>
            <a:custGeom>
              <a:avLst/>
              <a:gdLst>
                <a:gd name="T0" fmla="*/ 2 w 43"/>
                <a:gd name="T1" fmla="*/ 9 h 16"/>
                <a:gd name="T2" fmla="*/ 2 w 43"/>
                <a:gd name="T3" fmla="*/ 9 h 16"/>
                <a:gd name="T4" fmla="*/ 9 w 43"/>
                <a:gd name="T5" fmla="*/ 11 h 16"/>
                <a:gd name="T6" fmla="*/ 16 w 43"/>
                <a:gd name="T7" fmla="*/ 13 h 16"/>
                <a:gd name="T8" fmla="*/ 32 w 43"/>
                <a:gd name="T9" fmla="*/ 16 h 16"/>
                <a:gd name="T10" fmla="*/ 32 w 43"/>
                <a:gd name="T11" fmla="*/ 16 h 16"/>
                <a:gd name="T12" fmla="*/ 38 w 43"/>
                <a:gd name="T13" fmla="*/ 16 h 16"/>
                <a:gd name="T14" fmla="*/ 43 w 43"/>
                <a:gd name="T15" fmla="*/ 13 h 16"/>
                <a:gd name="T16" fmla="*/ 43 w 43"/>
                <a:gd name="T17" fmla="*/ 11 h 16"/>
                <a:gd name="T18" fmla="*/ 41 w 43"/>
                <a:gd name="T19" fmla="*/ 9 h 16"/>
                <a:gd name="T20" fmla="*/ 41 w 43"/>
                <a:gd name="T21" fmla="*/ 9 h 16"/>
                <a:gd name="T22" fmla="*/ 36 w 43"/>
                <a:gd name="T23" fmla="*/ 4 h 16"/>
                <a:gd name="T24" fmla="*/ 29 w 43"/>
                <a:gd name="T25" fmla="*/ 2 h 16"/>
                <a:gd name="T26" fmla="*/ 11 w 43"/>
                <a:gd name="T27" fmla="*/ 0 h 16"/>
                <a:gd name="T28" fmla="*/ 11 w 43"/>
                <a:gd name="T29" fmla="*/ 0 h 16"/>
                <a:gd name="T30" fmla="*/ 5 w 43"/>
                <a:gd name="T31" fmla="*/ 0 h 16"/>
                <a:gd name="T32" fmla="*/ 2 w 43"/>
                <a:gd name="T33" fmla="*/ 2 h 16"/>
                <a:gd name="T34" fmla="*/ 0 w 43"/>
                <a:gd name="T35" fmla="*/ 4 h 16"/>
                <a:gd name="T36" fmla="*/ 2 w 43"/>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6">
                  <a:moveTo>
                    <a:pt x="2" y="9"/>
                  </a:moveTo>
                  <a:lnTo>
                    <a:pt x="2" y="9"/>
                  </a:lnTo>
                  <a:lnTo>
                    <a:pt x="9" y="11"/>
                  </a:lnTo>
                  <a:lnTo>
                    <a:pt x="16" y="13"/>
                  </a:lnTo>
                  <a:lnTo>
                    <a:pt x="32" y="16"/>
                  </a:lnTo>
                  <a:lnTo>
                    <a:pt x="38" y="16"/>
                  </a:lnTo>
                  <a:lnTo>
                    <a:pt x="43" y="13"/>
                  </a:lnTo>
                  <a:lnTo>
                    <a:pt x="43" y="11"/>
                  </a:lnTo>
                  <a:lnTo>
                    <a:pt x="41" y="9"/>
                  </a:lnTo>
                  <a:lnTo>
                    <a:pt x="36" y="4"/>
                  </a:lnTo>
                  <a:lnTo>
                    <a:pt x="29" y="2"/>
                  </a:lnTo>
                  <a:lnTo>
                    <a:pt x="11" y="0"/>
                  </a:lnTo>
                  <a:lnTo>
                    <a:pt x="5"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0" name="Freeform 3457">
              <a:extLst>
                <a:ext uri="{FF2B5EF4-FFF2-40B4-BE49-F238E27FC236}">
                  <a16:creationId xmlns:a16="http://schemas.microsoft.com/office/drawing/2014/main" xmlns="" id="{2DC1D40A-D87F-5F43-B020-61D7C88AB00B}"/>
                </a:ext>
              </a:extLst>
            </p:cNvPr>
            <p:cNvSpPr>
              <a:spLocks/>
            </p:cNvSpPr>
            <p:nvPr/>
          </p:nvSpPr>
          <p:spPr bwMode="auto">
            <a:xfrm>
              <a:off x="3990" y="2983"/>
              <a:ext cx="43" cy="16"/>
            </a:xfrm>
            <a:custGeom>
              <a:avLst/>
              <a:gdLst>
                <a:gd name="T0" fmla="*/ 2 w 43"/>
                <a:gd name="T1" fmla="*/ 9 h 16"/>
                <a:gd name="T2" fmla="*/ 2 w 43"/>
                <a:gd name="T3" fmla="*/ 9 h 16"/>
                <a:gd name="T4" fmla="*/ 9 w 43"/>
                <a:gd name="T5" fmla="*/ 11 h 16"/>
                <a:gd name="T6" fmla="*/ 16 w 43"/>
                <a:gd name="T7" fmla="*/ 13 h 16"/>
                <a:gd name="T8" fmla="*/ 32 w 43"/>
                <a:gd name="T9" fmla="*/ 16 h 16"/>
                <a:gd name="T10" fmla="*/ 32 w 43"/>
                <a:gd name="T11" fmla="*/ 16 h 16"/>
                <a:gd name="T12" fmla="*/ 38 w 43"/>
                <a:gd name="T13" fmla="*/ 16 h 16"/>
                <a:gd name="T14" fmla="*/ 43 w 43"/>
                <a:gd name="T15" fmla="*/ 13 h 16"/>
                <a:gd name="T16" fmla="*/ 43 w 43"/>
                <a:gd name="T17" fmla="*/ 11 h 16"/>
                <a:gd name="T18" fmla="*/ 41 w 43"/>
                <a:gd name="T19" fmla="*/ 9 h 16"/>
                <a:gd name="T20" fmla="*/ 41 w 43"/>
                <a:gd name="T21" fmla="*/ 9 h 16"/>
                <a:gd name="T22" fmla="*/ 36 w 43"/>
                <a:gd name="T23" fmla="*/ 4 h 16"/>
                <a:gd name="T24" fmla="*/ 29 w 43"/>
                <a:gd name="T25" fmla="*/ 2 h 16"/>
                <a:gd name="T26" fmla="*/ 11 w 43"/>
                <a:gd name="T27" fmla="*/ 0 h 16"/>
                <a:gd name="T28" fmla="*/ 11 w 43"/>
                <a:gd name="T29" fmla="*/ 0 h 16"/>
                <a:gd name="T30" fmla="*/ 5 w 43"/>
                <a:gd name="T31" fmla="*/ 0 h 16"/>
                <a:gd name="T32" fmla="*/ 2 w 43"/>
                <a:gd name="T33" fmla="*/ 2 h 16"/>
                <a:gd name="T34" fmla="*/ 0 w 43"/>
                <a:gd name="T35" fmla="*/ 4 h 16"/>
                <a:gd name="T36" fmla="*/ 2 w 43"/>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6">
                  <a:moveTo>
                    <a:pt x="2" y="9"/>
                  </a:moveTo>
                  <a:lnTo>
                    <a:pt x="2" y="9"/>
                  </a:lnTo>
                  <a:lnTo>
                    <a:pt x="9" y="11"/>
                  </a:lnTo>
                  <a:lnTo>
                    <a:pt x="16" y="13"/>
                  </a:lnTo>
                  <a:lnTo>
                    <a:pt x="32" y="16"/>
                  </a:lnTo>
                  <a:lnTo>
                    <a:pt x="38" y="16"/>
                  </a:lnTo>
                  <a:lnTo>
                    <a:pt x="43" y="13"/>
                  </a:lnTo>
                  <a:lnTo>
                    <a:pt x="43" y="11"/>
                  </a:lnTo>
                  <a:lnTo>
                    <a:pt x="41" y="9"/>
                  </a:lnTo>
                  <a:lnTo>
                    <a:pt x="36" y="4"/>
                  </a:lnTo>
                  <a:lnTo>
                    <a:pt x="29" y="2"/>
                  </a:lnTo>
                  <a:lnTo>
                    <a:pt x="11" y="0"/>
                  </a:lnTo>
                  <a:lnTo>
                    <a:pt x="5"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1" name="Freeform 3458">
              <a:extLst>
                <a:ext uri="{FF2B5EF4-FFF2-40B4-BE49-F238E27FC236}">
                  <a16:creationId xmlns:a16="http://schemas.microsoft.com/office/drawing/2014/main" xmlns="" id="{7D47988C-45D7-1E4F-82E4-7E49DFD20BC0}"/>
                </a:ext>
              </a:extLst>
            </p:cNvPr>
            <p:cNvSpPr>
              <a:spLocks/>
            </p:cNvSpPr>
            <p:nvPr/>
          </p:nvSpPr>
          <p:spPr bwMode="auto">
            <a:xfrm>
              <a:off x="3954" y="2983"/>
              <a:ext cx="41" cy="18"/>
            </a:xfrm>
            <a:custGeom>
              <a:avLst/>
              <a:gdLst>
                <a:gd name="T0" fmla="*/ 2 w 41"/>
                <a:gd name="T1" fmla="*/ 9 h 18"/>
                <a:gd name="T2" fmla="*/ 2 w 41"/>
                <a:gd name="T3" fmla="*/ 9 h 18"/>
                <a:gd name="T4" fmla="*/ 7 w 41"/>
                <a:gd name="T5" fmla="*/ 11 h 18"/>
                <a:gd name="T6" fmla="*/ 16 w 41"/>
                <a:gd name="T7" fmla="*/ 13 h 18"/>
                <a:gd name="T8" fmla="*/ 32 w 41"/>
                <a:gd name="T9" fmla="*/ 18 h 18"/>
                <a:gd name="T10" fmla="*/ 32 w 41"/>
                <a:gd name="T11" fmla="*/ 18 h 18"/>
                <a:gd name="T12" fmla="*/ 38 w 41"/>
                <a:gd name="T13" fmla="*/ 16 h 18"/>
                <a:gd name="T14" fmla="*/ 41 w 41"/>
                <a:gd name="T15" fmla="*/ 13 h 18"/>
                <a:gd name="T16" fmla="*/ 41 w 41"/>
                <a:gd name="T17" fmla="*/ 11 h 18"/>
                <a:gd name="T18" fmla="*/ 38 w 41"/>
                <a:gd name="T19" fmla="*/ 9 h 18"/>
                <a:gd name="T20" fmla="*/ 38 w 41"/>
                <a:gd name="T21" fmla="*/ 9 h 18"/>
                <a:gd name="T22" fmla="*/ 34 w 41"/>
                <a:gd name="T23" fmla="*/ 4 h 18"/>
                <a:gd name="T24" fmla="*/ 27 w 41"/>
                <a:gd name="T25" fmla="*/ 2 h 18"/>
                <a:gd name="T26" fmla="*/ 11 w 41"/>
                <a:gd name="T27" fmla="*/ 0 h 18"/>
                <a:gd name="T28" fmla="*/ 11 w 41"/>
                <a:gd name="T29" fmla="*/ 0 h 18"/>
                <a:gd name="T30" fmla="*/ 5 w 41"/>
                <a:gd name="T31" fmla="*/ 0 h 18"/>
                <a:gd name="T32" fmla="*/ 0 w 41"/>
                <a:gd name="T33" fmla="*/ 2 h 18"/>
                <a:gd name="T34" fmla="*/ 0 w 41"/>
                <a:gd name="T35" fmla="*/ 4 h 18"/>
                <a:gd name="T36" fmla="*/ 2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2" y="9"/>
                  </a:moveTo>
                  <a:lnTo>
                    <a:pt x="2" y="9"/>
                  </a:lnTo>
                  <a:lnTo>
                    <a:pt x="7" y="11"/>
                  </a:lnTo>
                  <a:lnTo>
                    <a:pt x="16" y="13"/>
                  </a:lnTo>
                  <a:lnTo>
                    <a:pt x="32" y="18"/>
                  </a:lnTo>
                  <a:lnTo>
                    <a:pt x="38" y="16"/>
                  </a:lnTo>
                  <a:lnTo>
                    <a:pt x="41" y="13"/>
                  </a:lnTo>
                  <a:lnTo>
                    <a:pt x="41" y="11"/>
                  </a:lnTo>
                  <a:lnTo>
                    <a:pt x="38" y="9"/>
                  </a:lnTo>
                  <a:lnTo>
                    <a:pt x="34" y="4"/>
                  </a:lnTo>
                  <a:lnTo>
                    <a:pt x="27" y="2"/>
                  </a:lnTo>
                  <a:lnTo>
                    <a:pt x="11" y="0"/>
                  </a:lnTo>
                  <a:lnTo>
                    <a:pt x="5"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2" name="Freeform 3459">
              <a:extLst>
                <a:ext uri="{FF2B5EF4-FFF2-40B4-BE49-F238E27FC236}">
                  <a16:creationId xmlns:a16="http://schemas.microsoft.com/office/drawing/2014/main" xmlns="" id="{6749D946-2993-0F4B-A6AC-1719C97056F1}"/>
                </a:ext>
              </a:extLst>
            </p:cNvPr>
            <p:cNvSpPr>
              <a:spLocks/>
            </p:cNvSpPr>
            <p:nvPr/>
          </p:nvSpPr>
          <p:spPr bwMode="auto">
            <a:xfrm>
              <a:off x="3954" y="2983"/>
              <a:ext cx="41" cy="18"/>
            </a:xfrm>
            <a:custGeom>
              <a:avLst/>
              <a:gdLst>
                <a:gd name="T0" fmla="*/ 2 w 41"/>
                <a:gd name="T1" fmla="*/ 9 h 18"/>
                <a:gd name="T2" fmla="*/ 2 w 41"/>
                <a:gd name="T3" fmla="*/ 9 h 18"/>
                <a:gd name="T4" fmla="*/ 7 w 41"/>
                <a:gd name="T5" fmla="*/ 11 h 18"/>
                <a:gd name="T6" fmla="*/ 16 w 41"/>
                <a:gd name="T7" fmla="*/ 13 h 18"/>
                <a:gd name="T8" fmla="*/ 32 w 41"/>
                <a:gd name="T9" fmla="*/ 18 h 18"/>
                <a:gd name="T10" fmla="*/ 32 w 41"/>
                <a:gd name="T11" fmla="*/ 18 h 18"/>
                <a:gd name="T12" fmla="*/ 38 w 41"/>
                <a:gd name="T13" fmla="*/ 16 h 18"/>
                <a:gd name="T14" fmla="*/ 41 w 41"/>
                <a:gd name="T15" fmla="*/ 13 h 18"/>
                <a:gd name="T16" fmla="*/ 41 w 41"/>
                <a:gd name="T17" fmla="*/ 11 h 18"/>
                <a:gd name="T18" fmla="*/ 38 w 41"/>
                <a:gd name="T19" fmla="*/ 9 h 18"/>
                <a:gd name="T20" fmla="*/ 38 w 41"/>
                <a:gd name="T21" fmla="*/ 9 h 18"/>
                <a:gd name="T22" fmla="*/ 34 w 41"/>
                <a:gd name="T23" fmla="*/ 4 h 18"/>
                <a:gd name="T24" fmla="*/ 27 w 41"/>
                <a:gd name="T25" fmla="*/ 2 h 18"/>
                <a:gd name="T26" fmla="*/ 11 w 41"/>
                <a:gd name="T27" fmla="*/ 0 h 18"/>
                <a:gd name="T28" fmla="*/ 11 w 41"/>
                <a:gd name="T29" fmla="*/ 0 h 18"/>
                <a:gd name="T30" fmla="*/ 5 w 41"/>
                <a:gd name="T31" fmla="*/ 0 h 18"/>
                <a:gd name="T32" fmla="*/ 0 w 41"/>
                <a:gd name="T33" fmla="*/ 2 h 18"/>
                <a:gd name="T34" fmla="*/ 0 w 41"/>
                <a:gd name="T35" fmla="*/ 4 h 18"/>
                <a:gd name="T36" fmla="*/ 2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2" y="9"/>
                  </a:moveTo>
                  <a:lnTo>
                    <a:pt x="2" y="9"/>
                  </a:lnTo>
                  <a:lnTo>
                    <a:pt x="7" y="11"/>
                  </a:lnTo>
                  <a:lnTo>
                    <a:pt x="16" y="13"/>
                  </a:lnTo>
                  <a:lnTo>
                    <a:pt x="32" y="18"/>
                  </a:lnTo>
                  <a:lnTo>
                    <a:pt x="38" y="16"/>
                  </a:lnTo>
                  <a:lnTo>
                    <a:pt x="41" y="13"/>
                  </a:lnTo>
                  <a:lnTo>
                    <a:pt x="41" y="11"/>
                  </a:lnTo>
                  <a:lnTo>
                    <a:pt x="38" y="9"/>
                  </a:lnTo>
                  <a:lnTo>
                    <a:pt x="34" y="4"/>
                  </a:lnTo>
                  <a:lnTo>
                    <a:pt x="27" y="2"/>
                  </a:lnTo>
                  <a:lnTo>
                    <a:pt x="11" y="0"/>
                  </a:lnTo>
                  <a:lnTo>
                    <a:pt x="5"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3" name="Freeform 3460">
              <a:extLst>
                <a:ext uri="{FF2B5EF4-FFF2-40B4-BE49-F238E27FC236}">
                  <a16:creationId xmlns:a16="http://schemas.microsoft.com/office/drawing/2014/main" xmlns="" id="{ACAA9A23-CB4D-2E44-ACF8-635C90D94A82}"/>
                </a:ext>
              </a:extLst>
            </p:cNvPr>
            <p:cNvSpPr>
              <a:spLocks/>
            </p:cNvSpPr>
            <p:nvPr/>
          </p:nvSpPr>
          <p:spPr bwMode="auto">
            <a:xfrm>
              <a:off x="3918" y="2983"/>
              <a:ext cx="41" cy="18"/>
            </a:xfrm>
            <a:custGeom>
              <a:avLst/>
              <a:gdLst>
                <a:gd name="T0" fmla="*/ 2 w 41"/>
                <a:gd name="T1" fmla="*/ 9 h 18"/>
                <a:gd name="T2" fmla="*/ 2 w 41"/>
                <a:gd name="T3" fmla="*/ 9 h 18"/>
                <a:gd name="T4" fmla="*/ 7 w 41"/>
                <a:gd name="T5" fmla="*/ 11 h 18"/>
                <a:gd name="T6" fmla="*/ 16 w 41"/>
                <a:gd name="T7" fmla="*/ 16 h 18"/>
                <a:gd name="T8" fmla="*/ 29 w 41"/>
                <a:gd name="T9" fmla="*/ 18 h 18"/>
                <a:gd name="T10" fmla="*/ 29 w 41"/>
                <a:gd name="T11" fmla="*/ 18 h 18"/>
                <a:gd name="T12" fmla="*/ 36 w 41"/>
                <a:gd name="T13" fmla="*/ 16 h 18"/>
                <a:gd name="T14" fmla="*/ 41 w 41"/>
                <a:gd name="T15" fmla="*/ 13 h 18"/>
                <a:gd name="T16" fmla="*/ 41 w 41"/>
                <a:gd name="T17" fmla="*/ 11 h 18"/>
                <a:gd name="T18" fmla="*/ 38 w 41"/>
                <a:gd name="T19" fmla="*/ 9 h 18"/>
                <a:gd name="T20" fmla="*/ 38 w 41"/>
                <a:gd name="T21" fmla="*/ 9 h 18"/>
                <a:gd name="T22" fmla="*/ 34 w 41"/>
                <a:gd name="T23" fmla="*/ 4 h 18"/>
                <a:gd name="T24" fmla="*/ 25 w 41"/>
                <a:gd name="T25" fmla="*/ 2 h 18"/>
                <a:gd name="T26" fmla="*/ 11 w 41"/>
                <a:gd name="T27" fmla="*/ 0 h 18"/>
                <a:gd name="T28" fmla="*/ 11 w 41"/>
                <a:gd name="T29" fmla="*/ 0 h 18"/>
                <a:gd name="T30" fmla="*/ 5 w 41"/>
                <a:gd name="T31" fmla="*/ 0 h 18"/>
                <a:gd name="T32" fmla="*/ 0 w 41"/>
                <a:gd name="T33" fmla="*/ 2 h 18"/>
                <a:gd name="T34" fmla="*/ 0 w 41"/>
                <a:gd name="T35" fmla="*/ 4 h 18"/>
                <a:gd name="T36" fmla="*/ 2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2" y="9"/>
                  </a:moveTo>
                  <a:lnTo>
                    <a:pt x="2" y="9"/>
                  </a:lnTo>
                  <a:lnTo>
                    <a:pt x="7" y="11"/>
                  </a:lnTo>
                  <a:lnTo>
                    <a:pt x="16" y="16"/>
                  </a:lnTo>
                  <a:lnTo>
                    <a:pt x="29" y="18"/>
                  </a:lnTo>
                  <a:lnTo>
                    <a:pt x="36" y="16"/>
                  </a:lnTo>
                  <a:lnTo>
                    <a:pt x="41" y="13"/>
                  </a:lnTo>
                  <a:lnTo>
                    <a:pt x="41" y="11"/>
                  </a:lnTo>
                  <a:lnTo>
                    <a:pt x="38" y="9"/>
                  </a:lnTo>
                  <a:lnTo>
                    <a:pt x="34" y="4"/>
                  </a:lnTo>
                  <a:lnTo>
                    <a:pt x="25" y="2"/>
                  </a:lnTo>
                  <a:lnTo>
                    <a:pt x="11" y="0"/>
                  </a:lnTo>
                  <a:lnTo>
                    <a:pt x="5"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4" name="Freeform 3461">
              <a:extLst>
                <a:ext uri="{FF2B5EF4-FFF2-40B4-BE49-F238E27FC236}">
                  <a16:creationId xmlns:a16="http://schemas.microsoft.com/office/drawing/2014/main" xmlns="" id="{531806C7-4AAA-594B-9F68-933BB5A7EFCF}"/>
                </a:ext>
              </a:extLst>
            </p:cNvPr>
            <p:cNvSpPr>
              <a:spLocks/>
            </p:cNvSpPr>
            <p:nvPr/>
          </p:nvSpPr>
          <p:spPr bwMode="auto">
            <a:xfrm>
              <a:off x="3918" y="2983"/>
              <a:ext cx="41" cy="18"/>
            </a:xfrm>
            <a:custGeom>
              <a:avLst/>
              <a:gdLst>
                <a:gd name="T0" fmla="*/ 2 w 41"/>
                <a:gd name="T1" fmla="*/ 9 h 18"/>
                <a:gd name="T2" fmla="*/ 2 w 41"/>
                <a:gd name="T3" fmla="*/ 9 h 18"/>
                <a:gd name="T4" fmla="*/ 7 w 41"/>
                <a:gd name="T5" fmla="*/ 11 h 18"/>
                <a:gd name="T6" fmla="*/ 16 w 41"/>
                <a:gd name="T7" fmla="*/ 16 h 18"/>
                <a:gd name="T8" fmla="*/ 29 w 41"/>
                <a:gd name="T9" fmla="*/ 18 h 18"/>
                <a:gd name="T10" fmla="*/ 29 w 41"/>
                <a:gd name="T11" fmla="*/ 18 h 18"/>
                <a:gd name="T12" fmla="*/ 36 w 41"/>
                <a:gd name="T13" fmla="*/ 16 h 18"/>
                <a:gd name="T14" fmla="*/ 41 w 41"/>
                <a:gd name="T15" fmla="*/ 13 h 18"/>
                <a:gd name="T16" fmla="*/ 41 w 41"/>
                <a:gd name="T17" fmla="*/ 11 h 18"/>
                <a:gd name="T18" fmla="*/ 38 w 41"/>
                <a:gd name="T19" fmla="*/ 9 h 18"/>
                <a:gd name="T20" fmla="*/ 38 w 41"/>
                <a:gd name="T21" fmla="*/ 9 h 18"/>
                <a:gd name="T22" fmla="*/ 34 w 41"/>
                <a:gd name="T23" fmla="*/ 4 h 18"/>
                <a:gd name="T24" fmla="*/ 25 w 41"/>
                <a:gd name="T25" fmla="*/ 2 h 18"/>
                <a:gd name="T26" fmla="*/ 11 w 41"/>
                <a:gd name="T27" fmla="*/ 0 h 18"/>
                <a:gd name="T28" fmla="*/ 11 w 41"/>
                <a:gd name="T29" fmla="*/ 0 h 18"/>
                <a:gd name="T30" fmla="*/ 5 w 41"/>
                <a:gd name="T31" fmla="*/ 0 h 18"/>
                <a:gd name="T32" fmla="*/ 0 w 41"/>
                <a:gd name="T33" fmla="*/ 2 h 18"/>
                <a:gd name="T34" fmla="*/ 0 w 41"/>
                <a:gd name="T35" fmla="*/ 4 h 18"/>
                <a:gd name="T36" fmla="*/ 2 w 41"/>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1" h="18">
                  <a:moveTo>
                    <a:pt x="2" y="9"/>
                  </a:moveTo>
                  <a:lnTo>
                    <a:pt x="2" y="9"/>
                  </a:lnTo>
                  <a:lnTo>
                    <a:pt x="7" y="11"/>
                  </a:lnTo>
                  <a:lnTo>
                    <a:pt x="16" y="16"/>
                  </a:lnTo>
                  <a:lnTo>
                    <a:pt x="29" y="18"/>
                  </a:lnTo>
                  <a:lnTo>
                    <a:pt x="36" y="16"/>
                  </a:lnTo>
                  <a:lnTo>
                    <a:pt x="41" y="13"/>
                  </a:lnTo>
                  <a:lnTo>
                    <a:pt x="41" y="11"/>
                  </a:lnTo>
                  <a:lnTo>
                    <a:pt x="38" y="9"/>
                  </a:lnTo>
                  <a:lnTo>
                    <a:pt x="34" y="4"/>
                  </a:lnTo>
                  <a:lnTo>
                    <a:pt x="25" y="2"/>
                  </a:lnTo>
                  <a:lnTo>
                    <a:pt x="11" y="0"/>
                  </a:lnTo>
                  <a:lnTo>
                    <a:pt x="5"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5" name="Freeform 3462">
              <a:extLst>
                <a:ext uri="{FF2B5EF4-FFF2-40B4-BE49-F238E27FC236}">
                  <a16:creationId xmlns:a16="http://schemas.microsoft.com/office/drawing/2014/main" xmlns="" id="{26A25F75-3960-CC4A-A5D3-013CBE6558F9}"/>
                </a:ext>
              </a:extLst>
            </p:cNvPr>
            <p:cNvSpPr>
              <a:spLocks/>
            </p:cNvSpPr>
            <p:nvPr/>
          </p:nvSpPr>
          <p:spPr bwMode="auto">
            <a:xfrm>
              <a:off x="3884" y="2983"/>
              <a:ext cx="39" cy="18"/>
            </a:xfrm>
            <a:custGeom>
              <a:avLst/>
              <a:gdLst>
                <a:gd name="T0" fmla="*/ 3 w 39"/>
                <a:gd name="T1" fmla="*/ 9 h 18"/>
                <a:gd name="T2" fmla="*/ 3 w 39"/>
                <a:gd name="T3" fmla="*/ 9 h 18"/>
                <a:gd name="T4" fmla="*/ 14 w 39"/>
                <a:gd name="T5" fmla="*/ 16 h 18"/>
                <a:gd name="T6" fmla="*/ 30 w 39"/>
                <a:gd name="T7" fmla="*/ 18 h 18"/>
                <a:gd name="T8" fmla="*/ 30 w 39"/>
                <a:gd name="T9" fmla="*/ 18 h 18"/>
                <a:gd name="T10" fmla="*/ 34 w 39"/>
                <a:gd name="T11" fmla="*/ 16 h 18"/>
                <a:gd name="T12" fmla="*/ 39 w 39"/>
                <a:gd name="T13" fmla="*/ 16 h 18"/>
                <a:gd name="T14" fmla="*/ 39 w 39"/>
                <a:gd name="T15" fmla="*/ 11 h 18"/>
                <a:gd name="T16" fmla="*/ 36 w 39"/>
                <a:gd name="T17" fmla="*/ 9 h 18"/>
                <a:gd name="T18" fmla="*/ 36 w 39"/>
                <a:gd name="T19" fmla="*/ 9 h 18"/>
                <a:gd name="T20" fmla="*/ 32 w 39"/>
                <a:gd name="T21" fmla="*/ 4 h 18"/>
                <a:gd name="T22" fmla="*/ 25 w 39"/>
                <a:gd name="T23" fmla="*/ 2 h 18"/>
                <a:gd name="T24" fmla="*/ 9 w 39"/>
                <a:gd name="T25" fmla="*/ 0 h 18"/>
                <a:gd name="T26" fmla="*/ 9 w 39"/>
                <a:gd name="T27" fmla="*/ 0 h 18"/>
                <a:gd name="T28" fmla="*/ 3 w 39"/>
                <a:gd name="T29" fmla="*/ 0 h 18"/>
                <a:gd name="T30" fmla="*/ 0 w 39"/>
                <a:gd name="T31" fmla="*/ 2 h 18"/>
                <a:gd name="T32" fmla="*/ 0 w 39"/>
                <a:gd name="T33" fmla="*/ 4 h 18"/>
                <a:gd name="T34" fmla="*/ 3 w 39"/>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 h="18">
                  <a:moveTo>
                    <a:pt x="3" y="9"/>
                  </a:moveTo>
                  <a:lnTo>
                    <a:pt x="3" y="9"/>
                  </a:lnTo>
                  <a:lnTo>
                    <a:pt x="14" y="16"/>
                  </a:lnTo>
                  <a:lnTo>
                    <a:pt x="30" y="18"/>
                  </a:lnTo>
                  <a:lnTo>
                    <a:pt x="34" y="16"/>
                  </a:lnTo>
                  <a:lnTo>
                    <a:pt x="39" y="16"/>
                  </a:lnTo>
                  <a:lnTo>
                    <a:pt x="39" y="11"/>
                  </a:lnTo>
                  <a:lnTo>
                    <a:pt x="36" y="9"/>
                  </a:lnTo>
                  <a:lnTo>
                    <a:pt x="32" y="4"/>
                  </a:lnTo>
                  <a:lnTo>
                    <a:pt x="25" y="2"/>
                  </a:lnTo>
                  <a:lnTo>
                    <a:pt x="9" y="0"/>
                  </a:lnTo>
                  <a:lnTo>
                    <a:pt x="3" y="0"/>
                  </a:lnTo>
                  <a:lnTo>
                    <a:pt x="0" y="2"/>
                  </a:lnTo>
                  <a:lnTo>
                    <a:pt x="0"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6" name="Freeform 3463">
              <a:extLst>
                <a:ext uri="{FF2B5EF4-FFF2-40B4-BE49-F238E27FC236}">
                  <a16:creationId xmlns:a16="http://schemas.microsoft.com/office/drawing/2014/main" xmlns="" id="{71B60A27-D303-1E47-9080-292BF7715C46}"/>
                </a:ext>
              </a:extLst>
            </p:cNvPr>
            <p:cNvSpPr>
              <a:spLocks/>
            </p:cNvSpPr>
            <p:nvPr/>
          </p:nvSpPr>
          <p:spPr bwMode="auto">
            <a:xfrm>
              <a:off x="3884" y="2983"/>
              <a:ext cx="39" cy="18"/>
            </a:xfrm>
            <a:custGeom>
              <a:avLst/>
              <a:gdLst>
                <a:gd name="T0" fmla="*/ 3 w 39"/>
                <a:gd name="T1" fmla="*/ 9 h 18"/>
                <a:gd name="T2" fmla="*/ 3 w 39"/>
                <a:gd name="T3" fmla="*/ 9 h 18"/>
                <a:gd name="T4" fmla="*/ 14 w 39"/>
                <a:gd name="T5" fmla="*/ 16 h 18"/>
                <a:gd name="T6" fmla="*/ 30 w 39"/>
                <a:gd name="T7" fmla="*/ 18 h 18"/>
                <a:gd name="T8" fmla="*/ 30 w 39"/>
                <a:gd name="T9" fmla="*/ 18 h 18"/>
                <a:gd name="T10" fmla="*/ 34 w 39"/>
                <a:gd name="T11" fmla="*/ 16 h 18"/>
                <a:gd name="T12" fmla="*/ 39 w 39"/>
                <a:gd name="T13" fmla="*/ 16 h 18"/>
                <a:gd name="T14" fmla="*/ 39 w 39"/>
                <a:gd name="T15" fmla="*/ 11 h 18"/>
                <a:gd name="T16" fmla="*/ 36 w 39"/>
                <a:gd name="T17" fmla="*/ 9 h 18"/>
                <a:gd name="T18" fmla="*/ 36 w 39"/>
                <a:gd name="T19" fmla="*/ 9 h 18"/>
                <a:gd name="T20" fmla="*/ 32 w 39"/>
                <a:gd name="T21" fmla="*/ 4 h 18"/>
                <a:gd name="T22" fmla="*/ 25 w 39"/>
                <a:gd name="T23" fmla="*/ 2 h 18"/>
                <a:gd name="T24" fmla="*/ 9 w 39"/>
                <a:gd name="T25" fmla="*/ 0 h 18"/>
                <a:gd name="T26" fmla="*/ 9 w 39"/>
                <a:gd name="T27" fmla="*/ 0 h 18"/>
                <a:gd name="T28" fmla="*/ 3 w 39"/>
                <a:gd name="T29" fmla="*/ 0 h 18"/>
                <a:gd name="T30" fmla="*/ 0 w 39"/>
                <a:gd name="T31" fmla="*/ 2 h 18"/>
                <a:gd name="T32" fmla="*/ 0 w 39"/>
                <a:gd name="T33" fmla="*/ 4 h 18"/>
                <a:gd name="T34" fmla="*/ 3 w 39"/>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9" h="18">
                  <a:moveTo>
                    <a:pt x="3" y="9"/>
                  </a:moveTo>
                  <a:lnTo>
                    <a:pt x="3" y="9"/>
                  </a:lnTo>
                  <a:lnTo>
                    <a:pt x="14" y="16"/>
                  </a:lnTo>
                  <a:lnTo>
                    <a:pt x="30" y="18"/>
                  </a:lnTo>
                  <a:lnTo>
                    <a:pt x="34" y="16"/>
                  </a:lnTo>
                  <a:lnTo>
                    <a:pt x="39" y="16"/>
                  </a:lnTo>
                  <a:lnTo>
                    <a:pt x="39" y="11"/>
                  </a:lnTo>
                  <a:lnTo>
                    <a:pt x="36" y="9"/>
                  </a:lnTo>
                  <a:lnTo>
                    <a:pt x="32" y="4"/>
                  </a:lnTo>
                  <a:lnTo>
                    <a:pt x="25" y="2"/>
                  </a:lnTo>
                  <a:lnTo>
                    <a:pt x="9" y="0"/>
                  </a:lnTo>
                  <a:lnTo>
                    <a:pt x="3" y="0"/>
                  </a:lnTo>
                  <a:lnTo>
                    <a:pt x="0" y="2"/>
                  </a:lnTo>
                  <a:lnTo>
                    <a:pt x="0"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7" name="Freeform 3464">
              <a:extLst>
                <a:ext uri="{FF2B5EF4-FFF2-40B4-BE49-F238E27FC236}">
                  <a16:creationId xmlns:a16="http://schemas.microsoft.com/office/drawing/2014/main" xmlns="" id="{3CB93077-11DE-234D-B193-D963CAFC76B5}"/>
                </a:ext>
              </a:extLst>
            </p:cNvPr>
            <p:cNvSpPr>
              <a:spLocks/>
            </p:cNvSpPr>
            <p:nvPr/>
          </p:nvSpPr>
          <p:spPr bwMode="auto">
            <a:xfrm>
              <a:off x="3851" y="2983"/>
              <a:ext cx="38" cy="18"/>
            </a:xfrm>
            <a:custGeom>
              <a:avLst/>
              <a:gdLst>
                <a:gd name="T0" fmla="*/ 2 w 38"/>
                <a:gd name="T1" fmla="*/ 9 h 18"/>
                <a:gd name="T2" fmla="*/ 2 w 38"/>
                <a:gd name="T3" fmla="*/ 9 h 18"/>
                <a:gd name="T4" fmla="*/ 13 w 38"/>
                <a:gd name="T5" fmla="*/ 16 h 18"/>
                <a:gd name="T6" fmla="*/ 29 w 38"/>
                <a:gd name="T7" fmla="*/ 18 h 18"/>
                <a:gd name="T8" fmla="*/ 29 w 38"/>
                <a:gd name="T9" fmla="*/ 18 h 18"/>
                <a:gd name="T10" fmla="*/ 33 w 38"/>
                <a:gd name="T11" fmla="*/ 18 h 18"/>
                <a:gd name="T12" fmla="*/ 38 w 38"/>
                <a:gd name="T13" fmla="*/ 16 h 18"/>
                <a:gd name="T14" fmla="*/ 38 w 38"/>
                <a:gd name="T15" fmla="*/ 11 h 18"/>
                <a:gd name="T16" fmla="*/ 36 w 38"/>
                <a:gd name="T17" fmla="*/ 9 h 18"/>
                <a:gd name="T18" fmla="*/ 36 w 38"/>
                <a:gd name="T19" fmla="*/ 9 h 18"/>
                <a:gd name="T20" fmla="*/ 22 w 38"/>
                <a:gd name="T21" fmla="*/ 2 h 18"/>
                <a:gd name="T22" fmla="*/ 9 w 38"/>
                <a:gd name="T23" fmla="*/ 0 h 18"/>
                <a:gd name="T24" fmla="*/ 9 w 38"/>
                <a:gd name="T25" fmla="*/ 0 h 18"/>
                <a:gd name="T26" fmla="*/ 2 w 38"/>
                <a:gd name="T27" fmla="*/ 0 h 18"/>
                <a:gd name="T28" fmla="*/ 0 w 38"/>
                <a:gd name="T29" fmla="*/ 2 h 18"/>
                <a:gd name="T30" fmla="*/ 0 w 38"/>
                <a:gd name="T31" fmla="*/ 7 h 18"/>
                <a:gd name="T32" fmla="*/ 2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2" y="9"/>
                  </a:moveTo>
                  <a:lnTo>
                    <a:pt x="2" y="9"/>
                  </a:lnTo>
                  <a:lnTo>
                    <a:pt x="13" y="16"/>
                  </a:lnTo>
                  <a:lnTo>
                    <a:pt x="29" y="18"/>
                  </a:lnTo>
                  <a:lnTo>
                    <a:pt x="33" y="18"/>
                  </a:lnTo>
                  <a:lnTo>
                    <a:pt x="38" y="16"/>
                  </a:lnTo>
                  <a:lnTo>
                    <a:pt x="38" y="11"/>
                  </a:lnTo>
                  <a:lnTo>
                    <a:pt x="36" y="9"/>
                  </a:lnTo>
                  <a:lnTo>
                    <a:pt x="22" y="2"/>
                  </a:lnTo>
                  <a:lnTo>
                    <a:pt x="9"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8" name="Freeform 3465">
              <a:extLst>
                <a:ext uri="{FF2B5EF4-FFF2-40B4-BE49-F238E27FC236}">
                  <a16:creationId xmlns:a16="http://schemas.microsoft.com/office/drawing/2014/main" xmlns="" id="{831932CA-1C1E-E048-8C47-29BF862A31AF}"/>
                </a:ext>
              </a:extLst>
            </p:cNvPr>
            <p:cNvSpPr>
              <a:spLocks/>
            </p:cNvSpPr>
            <p:nvPr/>
          </p:nvSpPr>
          <p:spPr bwMode="auto">
            <a:xfrm>
              <a:off x="3851" y="2983"/>
              <a:ext cx="38" cy="18"/>
            </a:xfrm>
            <a:custGeom>
              <a:avLst/>
              <a:gdLst>
                <a:gd name="T0" fmla="*/ 2 w 38"/>
                <a:gd name="T1" fmla="*/ 9 h 18"/>
                <a:gd name="T2" fmla="*/ 2 w 38"/>
                <a:gd name="T3" fmla="*/ 9 h 18"/>
                <a:gd name="T4" fmla="*/ 13 w 38"/>
                <a:gd name="T5" fmla="*/ 16 h 18"/>
                <a:gd name="T6" fmla="*/ 29 w 38"/>
                <a:gd name="T7" fmla="*/ 18 h 18"/>
                <a:gd name="T8" fmla="*/ 29 w 38"/>
                <a:gd name="T9" fmla="*/ 18 h 18"/>
                <a:gd name="T10" fmla="*/ 33 w 38"/>
                <a:gd name="T11" fmla="*/ 18 h 18"/>
                <a:gd name="T12" fmla="*/ 38 w 38"/>
                <a:gd name="T13" fmla="*/ 16 h 18"/>
                <a:gd name="T14" fmla="*/ 38 w 38"/>
                <a:gd name="T15" fmla="*/ 11 h 18"/>
                <a:gd name="T16" fmla="*/ 36 w 38"/>
                <a:gd name="T17" fmla="*/ 9 h 18"/>
                <a:gd name="T18" fmla="*/ 36 w 38"/>
                <a:gd name="T19" fmla="*/ 9 h 18"/>
                <a:gd name="T20" fmla="*/ 22 w 38"/>
                <a:gd name="T21" fmla="*/ 2 h 18"/>
                <a:gd name="T22" fmla="*/ 9 w 38"/>
                <a:gd name="T23" fmla="*/ 0 h 18"/>
                <a:gd name="T24" fmla="*/ 9 w 38"/>
                <a:gd name="T25" fmla="*/ 0 h 18"/>
                <a:gd name="T26" fmla="*/ 2 w 38"/>
                <a:gd name="T27" fmla="*/ 0 h 18"/>
                <a:gd name="T28" fmla="*/ 0 w 38"/>
                <a:gd name="T29" fmla="*/ 2 h 18"/>
                <a:gd name="T30" fmla="*/ 0 w 38"/>
                <a:gd name="T31" fmla="*/ 7 h 18"/>
                <a:gd name="T32" fmla="*/ 2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2" y="9"/>
                  </a:moveTo>
                  <a:lnTo>
                    <a:pt x="2" y="9"/>
                  </a:lnTo>
                  <a:lnTo>
                    <a:pt x="13" y="16"/>
                  </a:lnTo>
                  <a:lnTo>
                    <a:pt x="29" y="18"/>
                  </a:lnTo>
                  <a:lnTo>
                    <a:pt x="33" y="18"/>
                  </a:lnTo>
                  <a:lnTo>
                    <a:pt x="38" y="16"/>
                  </a:lnTo>
                  <a:lnTo>
                    <a:pt x="38" y="11"/>
                  </a:lnTo>
                  <a:lnTo>
                    <a:pt x="36" y="9"/>
                  </a:lnTo>
                  <a:lnTo>
                    <a:pt x="22" y="2"/>
                  </a:lnTo>
                  <a:lnTo>
                    <a:pt x="9"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49" name="Freeform 3466">
              <a:extLst>
                <a:ext uri="{FF2B5EF4-FFF2-40B4-BE49-F238E27FC236}">
                  <a16:creationId xmlns:a16="http://schemas.microsoft.com/office/drawing/2014/main" xmlns="" id="{39217A5D-5245-634A-94F5-4521BAE7CB2C}"/>
                </a:ext>
              </a:extLst>
            </p:cNvPr>
            <p:cNvSpPr>
              <a:spLocks/>
            </p:cNvSpPr>
            <p:nvPr/>
          </p:nvSpPr>
          <p:spPr bwMode="auto">
            <a:xfrm>
              <a:off x="3819" y="2983"/>
              <a:ext cx="36" cy="18"/>
            </a:xfrm>
            <a:custGeom>
              <a:avLst/>
              <a:gdLst>
                <a:gd name="T0" fmla="*/ 2 w 36"/>
                <a:gd name="T1" fmla="*/ 9 h 18"/>
                <a:gd name="T2" fmla="*/ 2 w 36"/>
                <a:gd name="T3" fmla="*/ 9 h 18"/>
                <a:gd name="T4" fmla="*/ 14 w 36"/>
                <a:gd name="T5" fmla="*/ 16 h 18"/>
                <a:gd name="T6" fmla="*/ 27 w 36"/>
                <a:gd name="T7" fmla="*/ 18 h 18"/>
                <a:gd name="T8" fmla="*/ 27 w 36"/>
                <a:gd name="T9" fmla="*/ 18 h 18"/>
                <a:gd name="T10" fmla="*/ 32 w 36"/>
                <a:gd name="T11" fmla="*/ 18 h 18"/>
                <a:gd name="T12" fmla="*/ 36 w 36"/>
                <a:gd name="T13" fmla="*/ 16 h 18"/>
                <a:gd name="T14" fmla="*/ 36 w 36"/>
                <a:gd name="T15" fmla="*/ 13 h 18"/>
                <a:gd name="T16" fmla="*/ 34 w 36"/>
                <a:gd name="T17" fmla="*/ 9 h 18"/>
                <a:gd name="T18" fmla="*/ 34 w 36"/>
                <a:gd name="T19" fmla="*/ 9 h 18"/>
                <a:gd name="T20" fmla="*/ 23 w 36"/>
                <a:gd name="T21" fmla="*/ 2 h 18"/>
                <a:gd name="T22" fmla="*/ 9 w 36"/>
                <a:gd name="T23" fmla="*/ 0 h 18"/>
                <a:gd name="T24" fmla="*/ 9 w 36"/>
                <a:gd name="T25" fmla="*/ 0 h 18"/>
                <a:gd name="T26" fmla="*/ 2 w 36"/>
                <a:gd name="T27" fmla="*/ 2 h 18"/>
                <a:gd name="T28" fmla="*/ 0 w 36"/>
                <a:gd name="T29" fmla="*/ 2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4" y="16"/>
                  </a:lnTo>
                  <a:lnTo>
                    <a:pt x="27" y="18"/>
                  </a:lnTo>
                  <a:lnTo>
                    <a:pt x="32" y="18"/>
                  </a:lnTo>
                  <a:lnTo>
                    <a:pt x="36" y="16"/>
                  </a:lnTo>
                  <a:lnTo>
                    <a:pt x="36" y="13"/>
                  </a:lnTo>
                  <a:lnTo>
                    <a:pt x="34" y="9"/>
                  </a:lnTo>
                  <a:lnTo>
                    <a:pt x="23" y="2"/>
                  </a:lnTo>
                  <a:lnTo>
                    <a:pt x="9" y="0"/>
                  </a:lnTo>
                  <a:lnTo>
                    <a:pt x="2"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0" name="Freeform 3467">
              <a:extLst>
                <a:ext uri="{FF2B5EF4-FFF2-40B4-BE49-F238E27FC236}">
                  <a16:creationId xmlns:a16="http://schemas.microsoft.com/office/drawing/2014/main" xmlns="" id="{8E0417B4-8CED-164B-B260-6D775F02DC58}"/>
                </a:ext>
              </a:extLst>
            </p:cNvPr>
            <p:cNvSpPr>
              <a:spLocks/>
            </p:cNvSpPr>
            <p:nvPr/>
          </p:nvSpPr>
          <p:spPr bwMode="auto">
            <a:xfrm>
              <a:off x="3819" y="2983"/>
              <a:ext cx="36" cy="18"/>
            </a:xfrm>
            <a:custGeom>
              <a:avLst/>
              <a:gdLst>
                <a:gd name="T0" fmla="*/ 2 w 36"/>
                <a:gd name="T1" fmla="*/ 9 h 18"/>
                <a:gd name="T2" fmla="*/ 2 w 36"/>
                <a:gd name="T3" fmla="*/ 9 h 18"/>
                <a:gd name="T4" fmla="*/ 14 w 36"/>
                <a:gd name="T5" fmla="*/ 16 h 18"/>
                <a:gd name="T6" fmla="*/ 27 w 36"/>
                <a:gd name="T7" fmla="*/ 18 h 18"/>
                <a:gd name="T8" fmla="*/ 27 w 36"/>
                <a:gd name="T9" fmla="*/ 18 h 18"/>
                <a:gd name="T10" fmla="*/ 32 w 36"/>
                <a:gd name="T11" fmla="*/ 18 h 18"/>
                <a:gd name="T12" fmla="*/ 36 w 36"/>
                <a:gd name="T13" fmla="*/ 16 h 18"/>
                <a:gd name="T14" fmla="*/ 36 w 36"/>
                <a:gd name="T15" fmla="*/ 13 h 18"/>
                <a:gd name="T16" fmla="*/ 34 w 36"/>
                <a:gd name="T17" fmla="*/ 9 h 18"/>
                <a:gd name="T18" fmla="*/ 34 w 36"/>
                <a:gd name="T19" fmla="*/ 9 h 18"/>
                <a:gd name="T20" fmla="*/ 23 w 36"/>
                <a:gd name="T21" fmla="*/ 2 h 18"/>
                <a:gd name="T22" fmla="*/ 9 w 36"/>
                <a:gd name="T23" fmla="*/ 0 h 18"/>
                <a:gd name="T24" fmla="*/ 9 w 36"/>
                <a:gd name="T25" fmla="*/ 0 h 18"/>
                <a:gd name="T26" fmla="*/ 2 w 36"/>
                <a:gd name="T27" fmla="*/ 2 h 18"/>
                <a:gd name="T28" fmla="*/ 0 w 36"/>
                <a:gd name="T29" fmla="*/ 2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4" y="16"/>
                  </a:lnTo>
                  <a:lnTo>
                    <a:pt x="27" y="18"/>
                  </a:lnTo>
                  <a:lnTo>
                    <a:pt x="32" y="18"/>
                  </a:lnTo>
                  <a:lnTo>
                    <a:pt x="36" y="16"/>
                  </a:lnTo>
                  <a:lnTo>
                    <a:pt x="36" y="13"/>
                  </a:lnTo>
                  <a:lnTo>
                    <a:pt x="34" y="9"/>
                  </a:lnTo>
                  <a:lnTo>
                    <a:pt x="23" y="2"/>
                  </a:lnTo>
                  <a:lnTo>
                    <a:pt x="9" y="0"/>
                  </a:lnTo>
                  <a:lnTo>
                    <a:pt x="2"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1" name="Freeform 3468">
              <a:extLst>
                <a:ext uri="{FF2B5EF4-FFF2-40B4-BE49-F238E27FC236}">
                  <a16:creationId xmlns:a16="http://schemas.microsoft.com/office/drawing/2014/main" xmlns="" id="{28FBF66A-570C-A542-8333-2831EF2BFB96}"/>
                </a:ext>
              </a:extLst>
            </p:cNvPr>
            <p:cNvSpPr>
              <a:spLocks/>
            </p:cNvSpPr>
            <p:nvPr/>
          </p:nvSpPr>
          <p:spPr bwMode="auto">
            <a:xfrm>
              <a:off x="3787" y="2983"/>
              <a:ext cx="36" cy="18"/>
            </a:xfrm>
            <a:custGeom>
              <a:avLst/>
              <a:gdLst>
                <a:gd name="T0" fmla="*/ 3 w 36"/>
                <a:gd name="T1" fmla="*/ 9 h 18"/>
                <a:gd name="T2" fmla="*/ 3 w 36"/>
                <a:gd name="T3" fmla="*/ 9 h 18"/>
                <a:gd name="T4" fmla="*/ 14 w 36"/>
                <a:gd name="T5" fmla="*/ 16 h 18"/>
                <a:gd name="T6" fmla="*/ 27 w 36"/>
                <a:gd name="T7" fmla="*/ 18 h 18"/>
                <a:gd name="T8" fmla="*/ 27 w 36"/>
                <a:gd name="T9" fmla="*/ 18 h 18"/>
                <a:gd name="T10" fmla="*/ 32 w 36"/>
                <a:gd name="T11" fmla="*/ 18 h 18"/>
                <a:gd name="T12" fmla="*/ 34 w 36"/>
                <a:gd name="T13" fmla="*/ 16 h 18"/>
                <a:gd name="T14" fmla="*/ 36 w 36"/>
                <a:gd name="T15" fmla="*/ 13 h 18"/>
                <a:gd name="T16" fmla="*/ 34 w 36"/>
                <a:gd name="T17" fmla="*/ 9 h 18"/>
                <a:gd name="T18" fmla="*/ 34 w 36"/>
                <a:gd name="T19" fmla="*/ 9 h 18"/>
                <a:gd name="T20" fmla="*/ 23 w 36"/>
                <a:gd name="T21" fmla="*/ 2 h 18"/>
                <a:gd name="T22" fmla="*/ 9 w 36"/>
                <a:gd name="T23" fmla="*/ 0 h 18"/>
                <a:gd name="T24" fmla="*/ 9 w 36"/>
                <a:gd name="T25" fmla="*/ 0 h 18"/>
                <a:gd name="T26" fmla="*/ 3 w 36"/>
                <a:gd name="T27" fmla="*/ 2 h 18"/>
                <a:gd name="T28" fmla="*/ 0 w 36"/>
                <a:gd name="T29" fmla="*/ 4 h 18"/>
                <a:gd name="T30" fmla="*/ 0 w 36"/>
                <a:gd name="T31" fmla="*/ 7 h 18"/>
                <a:gd name="T32" fmla="*/ 3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3" y="9"/>
                  </a:moveTo>
                  <a:lnTo>
                    <a:pt x="3" y="9"/>
                  </a:lnTo>
                  <a:lnTo>
                    <a:pt x="14" y="16"/>
                  </a:lnTo>
                  <a:lnTo>
                    <a:pt x="27" y="18"/>
                  </a:lnTo>
                  <a:lnTo>
                    <a:pt x="32" y="18"/>
                  </a:lnTo>
                  <a:lnTo>
                    <a:pt x="34" y="16"/>
                  </a:lnTo>
                  <a:lnTo>
                    <a:pt x="36" y="13"/>
                  </a:lnTo>
                  <a:lnTo>
                    <a:pt x="34" y="9"/>
                  </a:lnTo>
                  <a:lnTo>
                    <a:pt x="23" y="2"/>
                  </a:lnTo>
                  <a:lnTo>
                    <a:pt x="9" y="0"/>
                  </a:lnTo>
                  <a:lnTo>
                    <a:pt x="3" y="2"/>
                  </a:lnTo>
                  <a:lnTo>
                    <a:pt x="0" y="4"/>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2" name="Freeform 3469">
              <a:extLst>
                <a:ext uri="{FF2B5EF4-FFF2-40B4-BE49-F238E27FC236}">
                  <a16:creationId xmlns:a16="http://schemas.microsoft.com/office/drawing/2014/main" xmlns="" id="{9109569D-EC3C-A241-8560-82BFA3306AC4}"/>
                </a:ext>
              </a:extLst>
            </p:cNvPr>
            <p:cNvSpPr>
              <a:spLocks/>
            </p:cNvSpPr>
            <p:nvPr/>
          </p:nvSpPr>
          <p:spPr bwMode="auto">
            <a:xfrm>
              <a:off x="3787" y="2983"/>
              <a:ext cx="36" cy="18"/>
            </a:xfrm>
            <a:custGeom>
              <a:avLst/>
              <a:gdLst>
                <a:gd name="T0" fmla="*/ 3 w 36"/>
                <a:gd name="T1" fmla="*/ 9 h 18"/>
                <a:gd name="T2" fmla="*/ 3 w 36"/>
                <a:gd name="T3" fmla="*/ 9 h 18"/>
                <a:gd name="T4" fmla="*/ 14 w 36"/>
                <a:gd name="T5" fmla="*/ 16 h 18"/>
                <a:gd name="T6" fmla="*/ 27 w 36"/>
                <a:gd name="T7" fmla="*/ 18 h 18"/>
                <a:gd name="T8" fmla="*/ 27 w 36"/>
                <a:gd name="T9" fmla="*/ 18 h 18"/>
                <a:gd name="T10" fmla="*/ 32 w 36"/>
                <a:gd name="T11" fmla="*/ 18 h 18"/>
                <a:gd name="T12" fmla="*/ 34 w 36"/>
                <a:gd name="T13" fmla="*/ 16 h 18"/>
                <a:gd name="T14" fmla="*/ 36 w 36"/>
                <a:gd name="T15" fmla="*/ 13 h 18"/>
                <a:gd name="T16" fmla="*/ 34 w 36"/>
                <a:gd name="T17" fmla="*/ 9 h 18"/>
                <a:gd name="T18" fmla="*/ 34 w 36"/>
                <a:gd name="T19" fmla="*/ 9 h 18"/>
                <a:gd name="T20" fmla="*/ 23 w 36"/>
                <a:gd name="T21" fmla="*/ 2 h 18"/>
                <a:gd name="T22" fmla="*/ 9 w 36"/>
                <a:gd name="T23" fmla="*/ 0 h 18"/>
                <a:gd name="T24" fmla="*/ 9 w 36"/>
                <a:gd name="T25" fmla="*/ 0 h 18"/>
                <a:gd name="T26" fmla="*/ 3 w 36"/>
                <a:gd name="T27" fmla="*/ 2 h 18"/>
                <a:gd name="T28" fmla="*/ 0 w 36"/>
                <a:gd name="T29" fmla="*/ 4 h 18"/>
                <a:gd name="T30" fmla="*/ 0 w 36"/>
                <a:gd name="T31" fmla="*/ 7 h 18"/>
                <a:gd name="T32" fmla="*/ 3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3" y="9"/>
                  </a:moveTo>
                  <a:lnTo>
                    <a:pt x="3" y="9"/>
                  </a:lnTo>
                  <a:lnTo>
                    <a:pt x="14" y="16"/>
                  </a:lnTo>
                  <a:lnTo>
                    <a:pt x="27" y="18"/>
                  </a:lnTo>
                  <a:lnTo>
                    <a:pt x="32" y="18"/>
                  </a:lnTo>
                  <a:lnTo>
                    <a:pt x="34" y="16"/>
                  </a:lnTo>
                  <a:lnTo>
                    <a:pt x="36" y="13"/>
                  </a:lnTo>
                  <a:lnTo>
                    <a:pt x="34" y="9"/>
                  </a:lnTo>
                  <a:lnTo>
                    <a:pt x="23" y="2"/>
                  </a:lnTo>
                  <a:lnTo>
                    <a:pt x="9" y="0"/>
                  </a:lnTo>
                  <a:lnTo>
                    <a:pt x="3" y="2"/>
                  </a:lnTo>
                  <a:lnTo>
                    <a:pt x="0" y="4"/>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3" name="Freeform 3470">
              <a:extLst>
                <a:ext uri="{FF2B5EF4-FFF2-40B4-BE49-F238E27FC236}">
                  <a16:creationId xmlns:a16="http://schemas.microsoft.com/office/drawing/2014/main" xmlns="" id="{A89A6E18-98FA-1844-BFE9-B6655D26CE16}"/>
                </a:ext>
              </a:extLst>
            </p:cNvPr>
            <p:cNvSpPr>
              <a:spLocks/>
            </p:cNvSpPr>
            <p:nvPr/>
          </p:nvSpPr>
          <p:spPr bwMode="auto">
            <a:xfrm>
              <a:off x="3756" y="2983"/>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1 w 36"/>
                <a:gd name="T11" fmla="*/ 18 h 18"/>
                <a:gd name="T12" fmla="*/ 36 w 36"/>
                <a:gd name="T13" fmla="*/ 16 h 18"/>
                <a:gd name="T14" fmla="*/ 36 w 36"/>
                <a:gd name="T15" fmla="*/ 13 h 18"/>
                <a:gd name="T16" fmla="*/ 34 w 36"/>
                <a:gd name="T17" fmla="*/ 9 h 18"/>
                <a:gd name="T18" fmla="*/ 34 w 36"/>
                <a:gd name="T19" fmla="*/ 9 h 18"/>
                <a:gd name="T20" fmla="*/ 22 w 36"/>
                <a:gd name="T21" fmla="*/ 4 h 18"/>
                <a:gd name="T22" fmla="*/ 9 w 36"/>
                <a:gd name="T23" fmla="*/ 0 h 18"/>
                <a:gd name="T24" fmla="*/ 9 w 36"/>
                <a:gd name="T25" fmla="*/ 0 h 18"/>
                <a:gd name="T26" fmla="*/ 4 w 36"/>
                <a:gd name="T27" fmla="*/ 2 h 18"/>
                <a:gd name="T28" fmla="*/ 2 w 36"/>
                <a:gd name="T29" fmla="*/ 4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1" y="18"/>
                  </a:lnTo>
                  <a:lnTo>
                    <a:pt x="36" y="16"/>
                  </a:lnTo>
                  <a:lnTo>
                    <a:pt x="36" y="13"/>
                  </a:lnTo>
                  <a:lnTo>
                    <a:pt x="34" y="9"/>
                  </a:lnTo>
                  <a:lnTo>
                    <a:pt x="22" y="4"/>
                  </a:lnTo>
                  <a:lnTo>
                    <a:pt x="9" y="0"/>
                  </a:lnTo>
                  <a:lnTo>
                    <a:pt x="4" y="2"/>
                  </a:lnTo>
                  <a:lnTo>
                    <a:pt x="2" y="4"/>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4" name="Freeform 3471">
              <a:extLst>
                <a:ext uri="{FF2B5EF4-FFF2-40B4-BE49-F238E27FC236}">
                  <a16:creationId xmlns:a16="http://schemas.microsoft.com/office/drawing/2014/main" xmlns="" id="{8C06E36C-F14E-0046-B1FE-A3CF476BF5F7}"/>
                </a:ext>
              </a:extLst>
            </p:cNvPr>
            <p:cNvSpPr>
              <a:spLocks/>
            </p:cNvSpPr>
            <p:nvPr/>
          </p:nvSpPr>
          <p:spPr bwMode="auto">
            <a:xfrm>
              <a:off x="3756" y="2983"/>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1 w 36"/>
                <a:gd name="T11" fmla="*/ 18 h 18"/>
                <a:gd name="T12" fmla="*/ 36 w 36"/>
                <a:gd name="T13" fmla="*/ 16 h 18"/>
                <a:gd name="T14" fmla="*/ 36 w 36"/>
                <a:gd name="T15" fmla="*/ 13 h 18"/>
                <a:gd name="T16" fmla="*/ 34 w 36"/>
                <a:gd name="T17" fmla="*/ 9 h 18"/>
                <a:gd name="T18" fmla="*/ 34 w 36"/>
                <a:gd name="T19" fmla="*/ 9 h 18"/>
                <a:gd name="T20" fmla="*/ 22 w 36"/>
                <a:gd name="T21" fmla="*/ 4 h 18"/>
                <a:gd name="T22" fmla="*/ 9 w 36"/>
                <a:gd name="T23" fmla="*/ 0 h 18"/>
                <a:gd name="T24" fmla="*/ 9 w 36"/>
                <a:gd name="T25" fmla="*/ 0 h 18"/>
                <a:gd name="T26" fmla="*/ 4 w 36"/>
                <a:gd name="T27" fmla="*/ 2 h 18"/>
                <a:gd name="T28" fmla="*/ 2 w 36"/>
                <a:gd name="T29" fmla="*/ 4 h 18"/>
                <a:gd name="T30" fmla="*/ 0 w 36"/>
                <a:gd name="T31" fmla="*/ 7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1" y="18"/>
                  </a:lnTo>
                  <a:lnTo>
                    <a:pt x="36" y="16"/>
                  </a:lnTo>
                  <a:lnTo>
                    <a:pt x="36" y="13"/>
                  </a:lnTo>
                  <a:lnTo>
                    <a:pt x="34" y="9"/>
                  </a:lnTo>
                  <a:lnTo>
                    <a:pt x="22" y="4"/>
                  </a:lnTo>
                  <a:lnTo>
                    <a:pt x="9" y="0"/>
                  </a:lnTo>
                  <a:lnTo>
                    <a:pt x="4" y="2"/>
                  </a:lnTo>
                  <a:lnTo>
                    <a:pt x="2" y="4"/>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5" name="Freeform 3472">
              <a:extLst>
                <a:ext uri="{FF2B5EF4-FFF2-40B4-BE49-F238E27FC236}">
                  <a16:creationId xmlns:a16="http://schemas.microsoft.com/office/drawing/2014/main" xmlns="" id="{8993A399-B371-DE45-8590-839DDEB781D5}"/>
                </a:ext>
              </a:extLst>
            </p:cNvPr>
            <p:cNvSpPr>
              <a:spLocks/>
            </p:cNvSpPr>
            <p:nvPr/>
          </p:nvSpPr>
          <p:spPr bwMode="auto">
            <a:xfrm>
              <a:off x="3727" y="2985"/>
              <a:ext cx="33" cy="16"/>
            </a:xfrm>
            <a:custGeom>
              <a:avLst/>
              <a:gdLst>
                <a:gd name="T0" fmla="*/ 2 w 33"/>
                <a:gd name="T1" fmla="*/ 7 h 16"/>
                <a:gd name="T2" fmla="*/ 2 w 33"/>
                <a:gd name="T3" fmla="*/ 7 h 16"/>
                <a:gd name="T4" fmla="*/ 13 w 33"/>
                <a:gd name="T5" fmla="*/ 14 h 16"/>
                <a:gd name="T6" fmla="*/ 27 w 33"/>
                <a:gd name="T7" fmla="*/ 16 h 16"/>
                <a:gd name="T8" fmla="*/ 27 w 33"/>
                <a:gd name="T9" fmla="*/ 16 h 16"/>
                <a:gd name="T10" fmla="*/ 31 w 33"/>
                <a:gd name="T11" fmla="*/ 16 h 16"/>
                <a:gd name="T12" fmla="*/ 33 w 33"/>
                <a:gd name="T13" fmla="*/ 14 h 16"/>
                <a:gd name="T14" fmla="*/ 33 w 33"/>
                <a:gd name="T15" fmla="*/ 11 h 16"/>
                <a:gd name="T16" fmla="*/ 31 w 33"/>
                <a:gd name="T17" fmla="*/ 7 h 16"/>
                <a:gd name="T18" fmla="*/ 31 w 33"/>
                <a:gd name="T19" fmla="*/ 7 h 16"/>
                <a:gd name="T20" fmla="*/ 22 w 33"/>
                <a:gd name="T21" fmla="*/ 2 h 16"/>
                <a:gd name="T22" fmla="*/ 9 w 33"/>
                <a:gd name="T23" fmla="*/ 0 h 16"/>
                <a:gd name="T24" fmla="*/ 9 w 33"/>
                <a:gd name="T25" fmla="*/ 0 h 16"/>
                <a:gd name="T26" fmla="*/ 4 w 33"/>
                <a:gd name="T27" fmla="*/ 0 h 16"/>
                <a:gd name="T28" fmla="*/ 2 w 33"/>
                <a:gd name="T29" fmla="*/ 2 h 16"/>
                <a:gd name="T30" fmla="*/ 0 w 33"/>
                <a:gd name="T31" fmla="*/ 5 h 16"/>
                <a:gd name="T32" fmla="*/ 2 w 33"/>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6">
                  <a:moveTo>
                    <a:pt x="2" y="7"/>
                  </a:moveTo>
                  <a:lnTo>
                    <a:pt x="2" y="7"/>
                  </a:lnTo>
                  <a:lnTo>
                    <a:pt x="13" y="14"/>
                  </a:lnTo>
                  <a:lnTo>
                    <a:pt x="27" y="16"/>
                  </a:lnTo>
                  <a:lnTo>
                    <a:pt x="31" y="16"/>
                  </a:lnTo>
                  <a:lnTo>
                    <a:pt x="33" y="14"/>
                  </a:lnTo>
                  <a:lnTo>
                    <a:pt x="33" y="11"/>
                  </a:lnTo>
                  <a:lnTo>
                    <a:pt x="31" y="7"/>
                  </a:lnTo>
                  <a:lnTo>
                    <a:pt x="22" y="2"/>
                  </a:lnTo>
                  <a:lnTo>
                    <a:pt x="9" y="0"/>
                  </a:lnTo>
                  <a:lnTo>
                    <a:pt x="4" y="0"/>
                  </a:lnTo>
                  <a:lnTo>
                    <a:pt x="2" y="2"/>
                  </a:lnTo>
                  <a:lnTo>
                    <a:pt x="0" y="5"/>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6" name="Freeform 3473">
              <a:extLst>
                <a:ext uri="{FF2B5EF4-FFF2-40B4-BE49-F238E27FC236}">
                  <a16:creationId xmlns:a16="http://schemas.microsoft.com/office/drawing/2014/main" xmlns="" id="{983941F2-CA56-C240-9ABF-963F34F1C7AB}"/>
                </a:ext>
              </a:extLst>
            </p:cNvPr>
            <p:cNvSpPr>
              <a:spLocks/>
            </p:cNvSpPr>
            <p:nvPr/>
          </p:nvSpPr>
          <p:spPr bwMode="auto">
            <a:xfrm>
              <a:off x="3727" y="2985"/>
              <a:ext cx="33" cy="16"/>
            </a:xfrm>
            <a:custGeom>
              <a:avLst/>
              <a:gdLst>
                <a:gd name="T0" fmla="*/ 2 w 33"/>
                <a:gd name="T1" fmla="*/ 7 h 16"/>
                <a:gd name="T2" fmla="*/ 2 w 33"/>
                <a:gd name="T3" fmla="*/ 7 h 16"/>
                <a:gd name="T4" fmla="*/ 13 w 33"/>
                <a:gd name="T5" fmla="*/ 14 h 16"/>
                <a:gd name="T6" fmla="*/ 27 w 33"/>
                <a:gd name="T7" fmla="*/ 16 h 16"/>
                <a:gd name="T8" fmla="*/ 27 w 33"/>
                <a:gd name="T9" fmla="*/ 16 h 16"/>
                <a:gd name="T10" fmla="*/ 31 w 33"/>
                <a:gd name="T11" fmla="*/ 16 h 16"/>
                <a:gd name="T12" fmla="*/ 33 w 33"/>
                <a:gd name="T13" fmla="*/ 14 h 16"/>
                <a:gd name="T14" fmla="*/ 33 w 33"/>
                <a:gd name="T15" fmla="*/ 11 h 16"/>
                <a:gd name="T16" fmla="*/ 31 w 33"/>
                <a:gd name="T17" fmla="*/ 7 h 16"/>
                <a:gd name="T18" fmla="*/ 31 w 33"/>
                <a:gd name="T19" fmla="*/ 7 h 16"/>
                <a:gd name="T20" fmla="*/ 22 w 33"/>
                <a:gd name="T21" fmla="*/ 2 h 16"/>
                <a:gd name="T22" fmla="*/ 9 w 33"/>
                <a:gd name="T23" fmla="*/ 0 h 16"/>
                <a:gd name="T24" fmla="*/ 9 w 33"/>
                <a:gd name="T25" fmla="*/ 0 h 16"/>
                <a:gd name="T26" fmla="*/ 4 w 33"/>
                <a:gd name="T27" fmla="*/ 0 h 16"/>
                <a:gd name="T28" fmla="*/ 2 w 33"/>
                <a:gd name="T29" fmla="*/ 2 h 16"/>
                <a:gd name="T30" fmla="*/ 0 w 33"/>
                <a:gd name="T31" fmla="*/ 5 h 16"/>
                <a:gd name="T32" fmla="*/ 2 w 33"/>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6">
                  <a:moveTo>
                    <a:pt x="2" y="7"/>
                  </a:moveTo>
                  <a:lnTo>
                    <a:pt x="2" y="7"/>
                  </a:lnTo>
                  <a:lnTo>
                    <a:pt x="13" y="14"/>
                  </a:lnTo>
                  <a:lnTo>
                    <a:pt x="27" y="16"/>
                  </a:lnTo>
                  <a:lnTo>
                    <a:pt x="31" y="16"/>
                  </a:lnTo>
                  <a:lnTo>
                    <a:pt x="33" y="14"/>
                  </a:lnTo>
                  <a:lnTo>
                    <a:pt x="33" y="11"/>
                  </a:lnTo>
                  <a:lnTo>
                    <a:pt x="31" y="7"/>
                  </a:lnTo>
                  <a:lnTo>
                    <a:pt x="22" y="2"/>
                  </a:lnTo>
                  <a:lnTo>
                    <a:pt x="9" y="0"/>
                  </a:lnTo>
                  <a:lnTo>
                    <a:pt x="4" y="0"/>
                  </a:lnTo>
                  <a:lnTo>
                    <a:pt x="2" y="2"/>
                  </a:lnTo>
                  <a:lnTo>
                    <a:pt x="0" y="5"/>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7" name="Freeform 3474">
              <a:extLst>
                <a:ext uri="{FF2B5EF4-FFF2-40B4-BE49-F238E27FC236}">
                  <a16:creationId xmlns:a16="http://schemas.microsoft.com/office/drawing/2014/main" xmlns="" id="{BAE15E03-C3CA-5D40-9855-E34AD04668C4}"/>
                </a:ext>
              </a:extLst>
            </p:cNvPr>
            <p:cNvSpPr>
              <a:spLocks/>
            </p:cNvSpPr>
            <p:nvPr/>
          </p:nvSpPr>
          <p:spPr bwMode="auto">
            <a:xfrm>
              <a:off x="3700" y="2985"/>
              <a:ext cx="31" cy="16"/>
            </a:xfrm>
            <a:custGeom>
              <a:avLst/>
              <a:gdLst>
                <a:gd name="T0" fmla="*/ 2 w 31"/>
                <a:gd name="T1" fmla="*/ 9 h 16"/>
                <a:gd name="T2" fmla="*/ 2 w 31"/>
                <a:gd name="T3" fmla="*/ 9 h 16"/>
                <a:gd name="T4" fmla="*/ 11 w 31"/>
                <a:gd name="T5" fmla="*/ 14 h 16"/>
                <a:gd name="T6" fmla="*/ 24 w 31"/>
                <a:gd name="T7" fmla="*/ 16 h 16"/>
                <a:gd name="T8" fmla="*/ 24 w 31"/>
                <a:gd name="T9" fmla="*/ 16 h 16"/>
                <a:gd name="T10" fmla="*/ 29 w 31"/>
                <a:gd name="T11" fmla="*/ 16 h 16"/>
                <a:gd name="T12" fmla="*/ 31 w 31"/>
                <a:gd name="T13" fmla="*/ 14 h 16"/>
                <a:gd name="T14" fmla="*/ 31 w 31"/>
                <a:gd name="T15" fmla="*/ 11 h 16"/>
                <a:gd name="T16" fmla="*/ 29 w 31"/>
                <a:gd name="T17" fmla="*/ 9 h 16"/>
                <a:gd name="T18" fmla="*/ 29 w 31"/>
                <a:gd name="T19" fmla="*/ 9 h 16"/>
                <a:gd name="T20" fmla="*/ 20 w 31"/>
                <a:gd name="T21" fmla="*/ 2 h 16"/>
                <a:gd name="T22" fmla="*/ 6 w 31"/>
                <a:gd name="T23" fmla="*/ 0 h 16"/>
                <a:gd name="T24" fmla="*/ 6 w 31"/>
                <a:gd name="T25" fmla="*/ 0 h 16"/>
                <a:gd name="T26" fmla="*/ 2 w 31"/>
                <a:gd name="T27" fmla="*/ 0 h 16"/>
                <a:gd name="T28" fmla="*/ 0 w 31"/>
                <a:gd name="T29" fmla="*/ 2 h 16"/>
                <a:gd name="T30" fmla="*/ 0 w 31"/>
                <a:gd name="T31" fmla="*/ 5 h 16"/>
                <a:gd name="T32" fmla="*/ 2 w 31"/>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6">
                  <a:moveTo>
                    <a:pt x="2" y="9"/>
                  </a:moveTo>
                  <a:lnTo>
                    <a:pt x="2" y="9"/>
                  </a:lnTo>
                  <a:lnTo>
                    <a:pt x="11" y="14"/>
                  </a:lnTo>
                  <a:lnTo>
                    <a:pt x="24" y="16"/>
                  </a:lnTo>
                  <a:lnTo>
                    <a:pt x="29" y="16"/>
                  </a:lnTo>
                  <a:lnTo>
                    <a:pt x="31" y="14"/>
                  </a:lnTo>
                  <a:lnTo>
                    <a:pt x="31" y="11"/>
                  </a:lnTo>
                  <a:lnTo>
                    <a:pt x="29" y="9"/>
                  </a:lnTo>
                  <a:lnTo>
                    <a:pt x="20" y="2"/>
                  </a:lnTo>
                  <a:lnTo>
                    <a:pt x="6"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8" name="Freeform 3475">
              <a:extLst>
                <a:ext uri="{FF2B5EF4-FFF2-40B4-BE49-F238E27FC236}">
                  <a16:creationId xmlns:a16="http://schemas.microsoft.com/office/drawing/2014/main" xmlns="" id="{A8C97F8C-2115-9944-97AF-6B8883E95F33}"/>
                </a:ext>
              </a:extLst>
            </p:cNvPr>
            <p:cNvSpPr>
              <a:spLocks/>
            </p:cNvSpPr>
            <p:nvPr/>
          </p:nvSpPr>
          <p:spPr bwMode="auto">
            <a:xfrm>
              <a:off x="3700" y="2985"/>
              <a:ext cx="31" cy="16"/>
            </a:xfrm>
            <a:custGeom>
              <a:avLst/>
              <a:gdLst>
                <a:gd name="T0" fmla="*/ 2 w 31"/>
                <a:gd name="T1" fmla="*/ 9 h 16"/>
                <a:gd name="T2" fmla="*/ 2 w 31"/>
                <a:gd name="T3" fmla="*/ 9 h 16"/>
                <a:gd name="T4" fmla="*/ 11 w 31"/>
                <a:gd name="T5" fmla="*/ 14 h 16"/>
                <a:gd name="T6" fmla="*/ 24 w 31"/>
                <a:gd name="T7" fmla="*/ 16 h 16"/>
                <a:gd name="T8" fmla="*/ 24 w 31"/>
                <a:gd name="T9" fmla="*/ 16 h 16"/>
                <a:gd name="T10" fmla="*/ 29 w 31"/>
                <a:gd name="T11" fmla="*/ 16 h 16"/>
                <a:gd name="T12" fmla="*/ 31 w 31"/>
                <a:gd name="T13" fmla="*/ 14 h 16"/>
                <a:gd name="T14" fmla="*/ 31 w 31"/>
                <a:gd name="T15" fmla="*/ 11 h 16"/>
                <a:gd name="T16" fmla="*/ 29 w 31"/>
                <a:gd name="T17" fmla="*/ 9 h 16"/>
                <a:gd name="T18" fmla="*/ 29 w 31"/>
                <a:gd name="T19" fmla="*/ 9 h 16"/>
                <a:gd name="T20" fmla="*/ 20 w 31"/>
                <a:gd name="T21" fmla="*/ 2 h 16"/>
                <a:gd name="T22" fmla="*/ 6 w 31"/>
                <a:gd name="T23" fmla="*/ 0 h 16"/>
                <a:gd name="T24" fmla="*/ 6 w 31"/>
                <a:gd name="T25" fmla="*/ 0 h 16"/>
                <a:gd name="T26" fmla="*/ 2 w 31"/>
                <a:gd name="T27" fmla="*/ 0 h 16"/>
                <a:gd name="T28" fmla="*/ 0 w 31"/>
                <a:gd name="T29" fmla="*/ 2 h 16"/>
                <a:gd name="T30" fmla="*/ 0 w 31"/>
                <a:gd name="T31" fmla="*/ 5 h 16"/>
                <a:gd name="T32" fmla="*/ 2 w 31"/>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6">
                  <a:moveTo>
                    <a:pt x="2" y="9"/>
                  </a:moveTo>
                  <a:lnTo>
                    <a:pt x="2" y="9"/>
                  </a:lnTo>
                  <a:lnTo>
                    <a:pt x="11" y="14"/>
                  </a:lnTo>
                  <a:lnTo>
                    <a:pt x="24" y="16"/>
                  </a:lnTo>
                  <a:lnTo>
                    <a:pt x="29" y="16"/>
                  </a:lnTo>
                  <a:lnTo>
                    <a:pt x="31" y="14"/>
                  </a:lnTo>
                  <a:lnTo>
                    <a:pt x="31" y="11"/>
                  </a:lnTo>
                  <a:lnTo>
                    <a:pt x="29" y="9"/>
                  </a:lnTo>
                  <a:lnTo>
                    <a:pt x="20" y="2"/>
                  </a:lnTo>
                  <a:lnTo>
                    <a:pt x="6"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59" name="Freeform 3476">
              <a:extLst>
                <a:ext uri="{FF2B5EF4-FFF2-40B4-BE49-F238E27FC236}">
                  <a16:creationId xmlns:a16="http://schemas.microsoft.com/office/drawing/2014/main" xmlns="" id="{397C54FA-8BAA-024F-8501-DA0F9B319541}"/>
                </a:ext>
              </a:extLst>
            </p:cNvPr>
            <p:cNvSpPr>
              <a:spLocks/>
            </p:cNvSpPr>
            <p:nvPr/>
          </p:nvSpPr>
          <p:spPr bwMode="auto">
            <a:xfrm>
              <a:off x="3673" y="2985"/>
              <a:ext cx="31" cy="18"/>
            </a:xfrm>
            <a:custGeom>
              <a:avLst/>
              <a:gdLst>
                <a:gd name="T0" fmla="*/ 2 w 31"/>
                <a:gd name="T1" fmla="*/ 9 h 18"/>
                <a:gd name="T2" fmla="*/ 2 w 31"/>
                <a:gd name="T3" fmla="*/ 9 h 18"/>
                <a:gd name="T4" fmla="*/ 11 w 31"/>
                <a:gd name="T5" fmla="*/ 14 h 18"/>
                <a:gd name="T6" fmla="*/ 24 w 31"/>
                <a:gd name="T7" fmla="*/ 18 h 18"/>
                <a:gd name="T8" fmla="*/ 24 w 31"/>
                <a:gd name="T9" fmla="*/ 18 h 18"/>
                <a:gd name="T10" fmla="*/ 29 w 31"/>
                <a:gd name="T11" fmla="*/ 16 h 18"/>
                <a:gd name="T12" fmla="*/ 31 w 31"/>
                <a:gd name="T13" fmla="*/ 14 h 18"/>
                <a:gd name="T14" fmla="*/ 31 w 31"/>
                <a:gd name="T15" fmla="*/ 11 h 18"/>
                <a:gd name="T16" fmla="*/ 29 w 31"/>
                <a:gd name="T17" fmla="*/ 9 h 18"/>
                <a:gd name="T18" fmla="*/ 29 w 31"/>
                <a:gd name="T19" fmla="*/ 9 h 18"/>
                <a:gd name="T20" fmla="*/ 20 w 31"/>
                <a:gd name="T21" fmla="*/ 2 h 18"/>
                <a:gd name="T22" fmla="*/ 6 w 31"/>
                <a:gd name="T23" fmla="*/ 0 h 18"/>
                <a:gd name="T24" fmla="*/ 6 w 31"/>
                <a:gd name="T25" fmla="*/ 0 h 18"/>
                <a:gd name="T26" fmla="*/ 2 w 31"/>
                <a:gd name="T27" fmla="*/ 0 h 18"/>
                <a:gd name="T28" fmla="*/ 0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4"/>
                  </a:lnTo>
                  <a:lnTo>
                    <a:pt x="24" y="18"/>
                  </a:lnTo>
                  <a:lnTo>
                    <a:pt x="29" y="16"/>
                  </a:lnTo>
                  <a:lnTo>
                    <a:pt x="31" y="14"/>
                  </a:lnTo>
                  <a:lnTo>
                    <a:pt x="31" y="11"/>
                  </a:lnTo>
                  <a:lnTo>
                    <a:pt x="29" y="9"/>
                  </a:lnTo>
                  <a:lnTo>
                    <a:pt x="20" y="2"/>
                  </a:lnTo>
                  <a:lnTo>
                    <a:pt x="6"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0" name="Freeform 3477">
              <a:extLst>
                <a:ext uri="{FF2B5EF4-FFF2-40B4-BE49-F238E27FC236}">
                  <a16:creationId xmlns:a16="http://schemas.microsoft.com/office/drawing/2014/main" xmlns="" id="{A7CC1D20-7700-AC4C-8731-1516971086F9}"/>
                </a:ext>
              </a:extLst>
            </p:cNvPr>
            <p:cNvSpPr>
              <a:spLocks/>
            </p:cNvSpPr>
            <p:nvPr/>
          </p:nvSpPr>
          <p:spPr bwMode="auto">
            <a:xfrm>
              <a:off x="3673" y="2985"/>
              <a:ext cx="31" cy="18"/>
            </a:xfrm>
            <a:custGeom>
              <a:avLst/>
              <a:gdLst>
                <a:gd name="T0" fmla="*/ 2 w 31"/>
                <a:gd name="T1" fmla="*/ 9 h 18"/>
                <a:gd name="T2" fmla="*/ 2 w 31"/>
                <a:gd name="T3" fmla="*/ 9 h 18"/>
                <a:gd name="T4" fmla="*/ 11 w 31"/>
                <a:gd name="T5" fmla="*/ 14 h 18"/>
                <a:gd name="T6" fmla="*/ 24 w 31"/>
                <a:gd name="T7" fmla="*/ 18 h 18"/>
                <a:gd name="T8" fmla="*/ 24 w 31"/>
                <a:gd name="T9" fmla="*/ 18 h 18"/>
                <a:gd name="T10" fmla="*/ 29 w 31"/>
                <a:gd name="T11" fmla="*/ 16 h 18"/>
                <a:gd name="T12" fmla="*/ 31 w 31"/>
                <a:gd name="T13" fmla="*/ 14 h 18"/>
                <a:gd name="T14" fmla="*/ 31 w 31"/>
                <a:gd name="T15" fmla="*/ 11 h 18"/>
                <a:gd name="T16" fmla="*/ 29 w 31"/>
                <a:gd name="T17" fmla="*/ 9 h 18"/>
                <a:gd name="T18" fmla="*/ 29 w 31"/>
                <a:gd name="T19" fmla="*/ 9 h 18"/>
                <a:gd name="T20" fmla="*/ 20 w 31"/>
                <a:gd name="T21" fmla="*/ 2 h 18"/>
                <a:gd name="T22" fmla="*/ 6 w 31"/>
                <a:gd name="T23" fmla="*/ 0 h 18"/>
                <a:gd name="T24" fmla="*/ 6 w 31"/>
                <a:gd name="T25" fmla="*/ 0 h 18"/>
                <a:gd name="T26" fmla="*/ 2 w 31"/>
                <a:gd name="T27" fmla="*/ 0 h 18"/>
                <a:gd name="T28" fmla="*/ 0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4"/>
                  </a:lnTo>
                  <a:lnTo>
                    <a:pt x="24" y="18"/>
                  </a:lnTo>
                  <a:lnTo>
                    <a:pt x="29" y="16"/>
                  </a:lnTo>
                  <a:lnTo>
                    <a:pt x="31" y="14"/>
                  </a:lnTo>
                  <a:lnTo>
                    <a:pt x="31" y="11"/>
                  </a:lnTo>
                  <a:lnTo>
                    <a:pt x="29" y="9"/>
                  </a:lnTo>
                  <a:lnTo>
                    <a:pt x="20" y="2"/>
                  </a:lnTo>
                  <a:lnTo>
                    <a:pt x="6"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1" name="Freeform 3478">
              <a:extLst>
                <a:ext uri="{FF2B5EF4-FFF2-40B4-BE49-F238E27FC236}">
                  <a16:creationId xmlns:a16="http://schemas.microsoft.com/office/drawing/2014/main" xmlns="" id="{F5DDCB89-DFE9-E84C-8393-AC334D83266E}"/>
                </a:ext>
              </a:extLst>
            </p:cNvPr>
            <p:cNvSpPr>
              <a:spLocks/>
            </p:cNvSpPr>
            <p:nvPr/>
          </p:nvSpPr>
          <p:spPr bwMode="auto">
            <a:xfrm>
              <a:off x="3646" y="2985"/>
              <a:ext cx="31" cy="18"/>
            </a:xfrm>
            <a:custGeom>
              <a:avLst/>
              <a:gdLst>
                <a:gd name="T0" fmla="*/ 2 w 31"/>
                <a:gd name="T1" fmla="*/ 9 h 18"/>
                <a:gd name="T2" fmla="*/ 2 w 31"/>
                <a:gd name="T3" fmla="*/ 9 h 18"/>
                <a:gd name="T4" fmla="*/ 11 w 31"/>
                <a:gd name="T5" fmla="*/ 16 h 18"/>
                <a:gd name="T6" fmla="*/ 24 w 31"/>
                <a:gd name="T7" fmla="*/ 18 h 18"/>
                <a:gd name="T8" fmla="*/ 24 w 31"/>
                <a:gd name="T9" fmla="*/ 18 h 18"/>
                <a:gd name="T10" fmla="*/ 29 w 31"/>
                <a:gd name="T11" fmla="*/ 16 h 18"/>
                <a:gd name="T12" fmla="*/ 31 w 31"/>
                <a:gd name="T13" fmla="*/ 16 h 18"/>
                <a:gd name="T14" fmla="*/ 31 w 31"/>
                <a:gd name="T15" fmla="*/ 11 h 18"/>
                <a:gd name="T16" fmla="*/ 29 w 31"/>
                <a:gd name="T17" fmla="*/ 9 h 18"/>
                <a:gd name="T18" fmla="*/ 29 w 31"/>
                <a:gd name="T19" fmla="*/ 9 h 18"/>
                <a:gd name="T20" fmla="*/ 20 w 31"/>
                <a:gd name="T21" fmla="*/ 2 h 18"/>
                <a:gd name="T22" fmla="*/ 9 w 31"/>
                <a:gd name="T23" fmla="*/ 0 h 18"/>
                <a:gd name="T24" fmla="*/ 9 w 31"/>
                <a:gd name="T25" fmla="*/ 0 h 18"/>
                <a:gd name="T26" fmla="*/ 4 w 31"/>
                <a:gd name="T27" fmla="*/ 0 h 18"/>
                <a:gd name="T28" fmla="*/ 2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4" y="18"/>
                  </a:lnTo>
                  <a:lnTo>
                    <a:pt x="29" y="16"/>
                  </a:lnTo>
                  <a:lnTo>
                    <a:pt x="31" y="16"/>
                  </a:lnTo>
                  <a:lnTo>
                    <a:pt x="31" y="11"/>
                  </a:lnTo>
                  <a:lnTo>
                    <a:pt x="29" y="9"/>
                  </a:lnTo>
                  <a:lnTo>
                    <a:pt x="20" y="2"/>
                  </a:lnTo>
                  <a:lnTo>
                    <a:pt x="9" y="0"/>
                  </a:lnTo>
                  <a:lnTo>
                    <a:pt x="4" y="0"/>
                  </a:lnTo>
                  <a:lnTo>
                    <a:pt x="2"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2" name="Freeform 3479">
              <a:extLst>
                <a:ext uri="{FF2B5EF4-FFF2-40B4-BE49-F238E27FC236}">
                  <a16:creationId xmlns:a16="http://schemas.microsoft.com/office/drawing/2014/main" xmlns="" id="{8D9051E7-4BE1-BB47-870D-7846CD480959}"/>
                </a:ext>
              </a:extLst>
            </p:cNvPr>
            <p:cNvSpPr>
              <a:spLocks/>
            </p:cNvSpPr>
            <p:nvPr/>
          </p:nvSpPr>
          <p:spPr bwMode="auto">
            <a:xfrm>
              <a:off x="3646" y="2985"/>
              <a:ext cx="31" cy="18"/>
            </a:xfrm>
            <a:custGeom>
              <a:avLst/>
              <a:gdLst>
                <a:gd name="T0" fmla="*/ 2 w 31"/>
                <a:gd name="T1" fmla="*/ 9 h 18"/>
                <a:gd name="T2" fmla="*/ 2 w 31"/>
                <a:gd name="T3" fmla="*/ 9 h 18"/>
                <a:gd name="T4" fmla="*/ 11 w 31"/>
                <a:gd name="T5" fmla="*/ 16 h 18"/>
                <a:gd name="T6" fmla="*/ 24 w 31"/>
                <a:gd name="T7" fmla="*/ 18 h 18"/>
                <a:gd name="T8" fmla="*/ 24 w 31"/>
                <a:gd name="T9" fmla="*/ 18 h 18"/>
                <a:gd name="T10" fmla="*/ 29 w 31"/>
                <a:gd name="T11" fmla="*/ 16 h 18"/>
                <a:gd name="T12" fmla="*/ 31 w 31"/>
                <a:gd name="T13" fmla="*/ 16 h 18"/>
                <a:gd name="T14" fmla="*/ 31 w 31"/>
                <a:gd name="T15" fmla="*/ 11 h 18"/>
                <a:gd name="T16" fmla="*/ 29 w 31"/>
                <a:gd name="T17" fmla="*/ 9 h 18"/>
                <a:gd name="T18" fmla="*/ 29 w 31"/>
                <a:gd name="T19" fmla="*/ 9 h 18"/>
                <a:gd name="T20" fmla="*/ 20 w 31"/>
                <a:gd name="T21" fmla="*/ 2 h 18"/>
                <a:gd name="T22" fmla="*/ 9 w 31"/>
                <a:gd name="T23" fmla="*/ 0 h 18"/>
                <a:gd name="T24" fmla="*/ 9 w 31"/>
                <a:gd name="T25" fmla="*/ 0 h 18"/>
                <a:gd name="T26" fmla="*/ 4 w 31"/>
                <a:gd name="T27" fmla="*/ 0 h 18"/>
                <a:gd name="T28" fmla="*/ 2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4" y="18"/>
                  </a:lnTo>
                  <a:lnTo>
                    <a:pt x="29" y="16"/>
                  </a:lnTo>
                  <a:lnTo>
                    <a:pt x="31" y="16"/>
                  </a:lnTo>
                  <a:lnTo>
                    <a:pt x="31" y="11"/>
                  </a:lnTo>
                  <a:lnTo>
                    <a:pt x="29" y="9"/>
                  </a:lnTo>
                  <a:lnTo>
                    <a:pt x="20" y="2"/>
                  </a:lnTo>
                  <a:lnTo>
                    <a:pt x="9" y="0"/>
                  </a:lnTo>
                  <a:lnTo>
                    <a:pt x="4" y="0"/>
                  </a:lnTo>
                  <a:lnTo>
                    <a:pt x="2"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3" name="Freeform 3480">
              <a:extLst>
                <a:ext uri="{FF2B5EF4-FFF2-40B4-BE49-F238E27FC236}">
                  <a16:creationId xmlns:a16="http://schemas.microsoft.com/office/drawing/2014/main" xmlns="" id="{DE7E6829-9AC3-6644-867C-441CC9E6D7EB}"/>
                </a:ext>
              </a:extLst>
            </p:cNvPr>
            <p:cNvSpPr>
              <a:spLocks/>
            </p:cNvSpPr>
            <p:nvPr/>
          </p:nvSpPr>
          <p:spPr bwMode="auto">
            <a:xfrm>
              <a:off x="3621" y="2985"/>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7 w 29"/>
                <a:gd name="T11" fmla="*/ 16 h 18"/>
                <a:gd name="T12" fmla="*/ 29 w 29"/>
                <a:gd name="T13" fmla="*/ 16 h 18"/>
                <a:gd name="T14" fmla="*/ 29 w 29"/>
                <a:gd name="T15" fmla="*/ 11 h 18"/>
                <a:gd name="T16" fmla="*/ 27 w 29"/>
                <a:gd name="T17" fmla="*/ 9 h 18"/>
                <a:gd name="T18" fmla="*/ 27 w 29"/>
                <a:gd name="T19" fmla="*/ 9 h 18"/>
                <a:gd name="T20" fmla="*/ 18 w 29"/>
                <a:gd name="T21" fmla="*/ 2 h 18"/>
                <a:gd name="T22" fmla="*/ 7 w 29"/>
                <a:gd name="T23" fmla="*/ 0 h 18"/>
                <a:gd name="T24" fmla="*/ 7 w 29"/>
                <a:gd name="T25" fmla="*/ 0 h 18"/>
                <a:gd name="T26" fmla="*/ 2 w 29"/>
                <a:gd name="T27" fmla="*/ 0 h 18"/>
                <a:gd name="T28" fmla="*/ 0 w 29"/>
                <a:gd name="T29" fmla="*/ 2 h 18"/>
                <a:gd name="T30" fmla="*/ 0 w 29"/>
                <a:gd name="T31" fmla="*/ 5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7" y="16"/>
                  </a:lnTo>
                  <a:lnTo>
                    <a:pt x="29" y="16"/>
                  </a:lnTo>
                  <a:lnTo>
                    <a:pt x="29" y="11"/>
                  </a:lnTo>
                  <a:lnTo>
                    <a:pt x="27" y="9"/>
                  </a:lnTo>
                  <a:lnTo>
                    <a:pt x="18" y="2"/>
                  </a:lnTo>
                  <a:lnTo>
                    <a:pt x="7"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4" name="Freeform 3481">
              <a:extLst>
                <a:ext uri="{FF2B5EF4-FFF2-40B4-BE49-F238E27FC236}">
                  <a16:creationId xmlns:a16="http://schemas.microsoft.com/office/drawing/2014/main" xmlns="" id="{2D8D3C76-B9C6-2443-8D8D-C3FCD21B2BFC}"/>
                </a:ext>
              </a:extLst>
            </p:cNvPr>
            <p:cNvSpPr>
              <a:spLocks/>
            </p:cNvSpPr>
            <p:nvPr/>
          </p:nvSpPr>
          <p:spPr bwMode="auto">
            <a:xfrm>
              <a:off x="3621" y="2985"/>
              <a:ext cx="29" cy="18"/>
            </a:xfrm>
            <a:custGeom>
              <a:avLst/>
              <a:gdLst>
                <a:gd name="T0" fmla="*/ 2 w 29"/>
                <a:gd name="T1" fmla="*/ 9 h 18"/>
                <a:gd name="T2" fmla="*/ 2 w 29"/>
                <a:gd name="T3" fmla="*/ 9 h 18"/>
                <a:gd name="T4" fmla="*/ 11 w 29"/>
                <a:gd name="T5" fmla="*/ 16 h 18"/>
                <a:gd name="T6" fmla="*/ 22 w 29"/>
                <a:gd name="T7" fmla="*/ 18 h 18"/>
                <a:gd name="T8" fmla="*/ 22 w 29"/>
                <a:gd name="T9" fmla="*/ 18 h 18"/>
                <a:gd name="T10" fmla="*/ 27 w 29"/>
                <a:gd name="T11" fmla="*/ 16 h 18"/>
                <a:gd name="T12" fmla="*/ 29 w 29"/>
                <a:gd name="T13" fmla="*/ 16 h 18"/>
                <a:gd name="T14" fmla="*/ 29 w 29"/>
                <a:gd name="T15" fmla="*/ 11 h 18"/>
                <a:gd name="T16" fmla="*/ 27 w 29"/>
                <a:gd name="T17" fmla="*/ 9 h 18"/>
                <a:gd name="T18" fmla="*/ 27 w 29"/>
                <a:gd name="T19" fmla="*/ 9 h 18"/>
                <a:gd name="T20" fmla="*/ 18 w 29"/>
                <a:gd name="T21" fmla="*/ 2 h 18"/>
                <a:gd name="T22" fmla="*/ 7 w 29"/>
                <a:gd name="T23" fmla="*/ 0 h 18"/>
                <a:gd name="T24" fmla="*/ 7 w 29"/>
                <a:gd name="T25" fmla="*/ 0 h 18"/>
                <a:gd name="T26" fmla="*/ 2 w 29"/>
                <a:gd name="T27" fmla="*/ 0 h 18"/>
                <a:gd name="T28" fmla="*/ 0 w 29"/>
                <a:gd name="T29" fmla="*/ 2 h 18"/>
                <a:gd name="T30" fmla="*/ 0 w 29"/>
                <a:gd name="T31" fmla="*/ 5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2" y="18"/>
                  </a:lnTo>
                  <a:lnTo>
                    <a:pt x="27" y="16"/>
                  </a:lnTo>
                  <a:lnTo>
                    <a:pt x="29" y="16"/>
                  </a:lnTo>
                  <a:lnTo>
                    <a:pt x="29" y="11"/>
                  </a:lnTo>
                  <a:lnTo>
                    <a:pt x="27" y="9"/>
                  </a:lnTo>
                  <a:lnTo>
                    <a:pt x="18" y="2"/>
                  </a:lnTo>
                  <a:lnTo>
                    <a:pt x="7"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5" name="Freeform 3482">
              <a:extLst>
                <a:ext uri="{FF2B5EF4-FFF2-40B4-BE49-F238E27FC236}">
                  <a16:creationId xmlns:a16="http://schemas.microsoft.com/office/drawing/2014/main" xmlns="" id="{23A3D12A-9600-064D-A584-A824216DDD78}"/>
                </a:ext>
              </a:extLst>
            </p:cNvPr>
            <p:cNvSpPr>
              <a:spLocks/>
            </p:cNvSpPr>
            <p:nvPr/>
          </p:nvSpPr>
          <p:spPr bwMode="auto">
            <a:xfrm>
              <a:off x="3596" y="2985"/>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1 h 18"/>
                <a:gd name="T16" fmla="*/ 27 w 29"/>
                <a:gd name="T17" fmla="*/ 9 h 18"/>
                <a:gd name="T18" fmla="*/ 27 w 29"/>
                <a:gd name="T19" fmla="*/ 9 h 18"/>
                <a:gd name="T20" fmla="*/ 18 w 29"/>
                <a:gd name="T21" fmla="*/ 2 h 18"/>
                <a:gd name="T22" fmla="*/ 7 w 29"/>
                <a:gd name="T23" fmla="*/ 0 h 18"/>
                <a:gd name="T24" fmla="*/ 7 w 29"/>
                <a:gd name="T25" fmla="*/ 0 h 18"/>
                <a:gd name="T26" fmla="*/ 5 w 29"/>
                <a:gd name="T27" fmla="*/ 0 h 18"/>
                <a:gd name="T28" fmla="*/ 2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1"/>
                  </a:lnTo>
                  <a:lnTo>
                    <a:pt x="27" y="9"/>
                  </a:lnTo>
                  <a:lnTo>
                    <a:pt x="18" y="2"/>
                  </a:lnTo>
                  <a:lnTo>
                    <a:pt x="7" y="0"/>
                  </a:lnTo>
                  <a:lnTo>
                    <a:pt x="5" y="0"/>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6" name="Freeform 3483">
              <a:extLst>
                <a:ext uri="{FF2B5EF4-FFF2-40B4-BE49-F238E27FC236}">
                  <a16:creationId xmlns:a16="http://schemas.microsoft.com/office/drawing/2014/main" xmlns="" id="{7C5C0FED-2344-D74E-BCE2-39A5DDE9727B}"/>
                </a:ext>
              </a:extLst>
            </p:cNvPr>
            <p:cNvSpPr>
              <a:spLocks/>
            </p:cNvSpPr>
            <p:nvPr/>
          </p:nvSpPr>
          <p:spPr bwMode="auto">
            <a:xfrm>
              <a:off x="3596" y="2985"/>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1 h 18"/>
                <a:gd name="T16" fmla="*/ 27 w 29"/>
                <a:gd name="T17" fmla="*/ 9 h 18"/>
                <a:gd name="T18" fmla="*/ 27 w 29"/>
                <a:gd name="T19" fmla="*/ 9 h 18"/>
                <a:gd name="T20" fmla="*/ 18 w 29"/>
                <a:gd name="T21" fmla="*/ 2 h 18"/>
                <a:gd name="T22" fmla="*/ 7 w 29"/>
                <a:gd name="T23" fmla="*/ 0 h 18"/>
                <a:gd name="T24" fmla="*/ 7 w 29"/>
                <a:gd name="T25" fmla="*/ 0 h 18"/>
                <a:gd name="T26" fmla="*/ 5 w 29"/>
                <a:gd name="T27" fmla="*/ 0 h 18"/>
                <a:gd name="T28" fmla="*/ 2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1"/>
                  </a:lnTo>
                  <a:lnTo>
                    <a:pt x="27" y="9"/>
                  </a:lnTo>
                  <a:lnTo>
                    <a:pt x="18" y="2"/>
                  </a:lnTo>
                  <a:lnTo>
                    <a:pt x="7" y="0"/>
                  </a:lnTo>
                  <a:lnTo>
                    <a:pt x="5" y="0"/>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7" name="Freeform 3484">
              <a:extLst>
                <a:ext uri="{FF2B5EF4-FFF2-40B4-BE49-F238E27FC236}">
                  <a16:creationId xmlns:a16="http://schemas.microsoft.com/office/drawing/2014/main" xmlns="" id="{D0F51F04-A62C-C743-8DA9-474F49BAE250}"/>
                </a:ext>
              </a:extLst>
            </p:cNvPr>
            <p:cNvSpPr>
              <a:spLocks/>
            </p:cNvSpPr>
            <p:nvPr/>
          </p:nvSpPr>
          <p:spPr bwMode="auto">
            <a:xfrm>
              <a:off x="3574" y="2985"/>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4 w 27"/>
                <a:gd name="T11" fmla="*/ 18 h 18"/>
                <a:gd name="T12" fmla="*/ 27 w 27"/>
                <a:gd name="T13" fmla="*/ 16 h 18"/>
                <a:gd name="T14" fmla="*/ 27 w 27"/>
                <a:gd name="T15" fmla="*/ 14 h 18"/>
                <a:gd name="T16" fmla="*/ 24 w 27"/>
                <a:gd name="T17" fmla="*/ 9 h 18"/>
                <a:gd name="T18" fmla="*/ 24 w 27"/>
                <a:gd name="T19" fmla="*/ 9 h 18"/>
                <a:gd name="T20" fmla="*/ 15 w 27"/>
                <a:gd name="T21" fmla="*/ 2 h 18"/>
                <a:gd name="T22" fmla="*/ 6 w 27"/>
                <a:gd name="T23" fmla="*/ 0 h 18"/>
                <a:gd name="T24" fmla="*/ 6 w 27"/>
                <a:gd name="T25" fmla="*/ 0 h 18"/>
                <a:gd name="T26" fmla="*/ 2 w 27"/>
                <a:gd name="T27" fmla="*/ 2 h 18"/>
                <a:gd name="T28" fmla="*/ 0 w 27"/>
                <a:gd name="T29" fmla="*/ 2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4" y="18"/>
                  </a:lnTo>
                  <a:lnTo>
                    <a:pt x="27" y="16"/>
                  </a:lnTo>
                  <a:lnTo>
                    <a:pt x="27" y="14"/>
                  </a:lnTo>
                  <a:lnTo>
                    <a:pt x="24" y="9"/>
                  </a:lnTo>
                  <a:lnTo>
                    <a:pt x="15" y="2"/>
                  </a:lnTo>
                  <a:lnTo>
                    <a:pt x="6" y="0"/>
                  </a:lnTo>
                  <a:lnTo>
                    <a:pt x="2"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8" name="Freeform 3485">
              <a:extLst>
                <a:ext uri="{FF2B5EF4-FFF2-40B4-BE49-F238E27FC236}">
                  <a16:creationId xmlns:a16="http://schemas.microsoft.com/office/drawing/2014/main" xmlns="" id="{249B68C3-FCFF-454E-8106-444BD091BCCE}"/>
                </a:ext>
              </a:extLst>
            </p:cNvPr>
            <p:cNvSpPr>
              <a:spLocks/>
            </p:cNvSpPr>
            <p:nvPr/>
          </p:nvSpPr>
          <p:spPr bwMode="auto">
            <a:xfrm>
              <a:off x="3574" y="2985"/>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4 w 27"/>
                <a:gd name="T11" fmla="*/ 18 h 18"/>
                <a:gd name="T12" fmla="*/ 27 w 27"/>
                <a:gd name="T13" fmla="*/ 16 h 18"/>
                <a:gd name="T14" fmla="*/ 27 w 27"/>
                <a:gd name="T15" fmla="*/ 14 h 18"/>
                <a:gd name="T16" fmla="*/ 24 w 27"/>
                <a:gd name="T17" fmla="*/ 9 h 18"/>
                <a:gd name="T18" fmla="*/ 24 w 27"/>
                <a:gd name="T19" fmla="*/ 9 h 18"/>
                <a:gd name="T20" fmla="*/ 15 w 27"/>
                <a:gd name="T21" fmla="*/ 2 h 18"/>
                <a:gd name="T22" fmla="*/ 6 w 27"/>
                <a:gd name="T23" fmla="*/ 0 h 18"/>
                <a:gd name="T24" fmla="*/ 6 w 27"/>
                <a:gd name="T25" fmla="*/ 0 h 18"/>
                <a:gd name="T26" fmla="*/ 2 w 27"/>
                <a:gd name="T27" fmla="*/ 2 h 18"/>
                <a:gd name="T28" fmla="*/ 0 w 27"/>
                <a:gd name="T29" fmla="*/ 2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4" y="18"/>
                  </a:lnTo>
                  <a:lnTo>
                    <a:pt x="27" y="16"/>
                  </a:lnTo>
                  <a:lnTo>
                    <a:pt x="27" y="14"/>
                  </a:lnTo>
                  <a:lnTo>
                    <a:pt x="24" y="9"/>
                  </a:lnTo>
                  <a:lnTo>
                    <a:pt x="15" y="2"/>
                  </a:lnTo>
                  <a:lnTo>
                    <a:pt x="6" y="0"/>
                  </a:lnTo>
                  <a:lnTo>
                    <a:pt x="2"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69" name="Freeform 3486">
              <a:extLst>
                <a:ext uri="{FF2B5EF4-FFF2-40B4-BE49-F238E27FC236}">
                  <a16:creationId xmlns:a16="http://schemas.microsoft.com/office/drawing/2014/main" xmlns="" id="{D12190CF-7135-3E47-8C7D-D86D4A0696FC}"/>
                </a:ext>
              </a:extLst>
            </p:cNvPr>
            <p:cNvSpPr>
              <a:spLocks/>
            </p:cNvSpPr>
            <p:nvPr/>
          </p:nvSpPr>
          <p:spPr bwMode="auto">
            <a:xfrm>
              <a:off x="3551" y="2985"/>
              <a:ext cx="25" cy="18"/>
            </a:xfrm>
            <a:custGeom>
              <a:avLst/>
              <a:gdLst>
                <a:gd name="T0" fmla="*/ 2 w 25"/>
                <a:gd name="T1" fmla="*/ 9 h 18"/>
                <a:gd name="T2" fmla="*/ 2 w 25"/>
                <a:gd name="T3" fmla="*/ 9 h 18"/>
                <a:gd name="T4" fmla="*/ 9 w 25"/>
                <a:gd name="T5" fmla="*/ 16 h 18"/>
                <a:gd name="T6" fmla="*/ 18 w 25"/>
                <a:gd name="T7" fmla="*/ 18 h 18"/>
                <a:gd name="T8" fmla="*/ 18 w 25"/>
                <a:gd name="T9" fmla="*/ 18 h 18"/>
                <a:gd name="T10" fmla="*/ 23 w 25"/>
                <a:gd name="T11" fmla="*/ 18 h 18"/>
                <a:gd name="T12" fmla="*/ 25 w 25"/>
                <a:gd name="T13" fmla="*/ 16 h 18"/>
                <a:gd name="T14" fmla="*/ 25 w 25"/>
                <a:gd name="T15" fmla="*/ 14 h 18"/>
                <a:gd name="T16" fmla="*/ 25 w 25"/>
                <a:gd name="T17" fmla="*/ 9 h 18"/>
                <a:gd name="T18" fmla="*/ 25 w 25"/>
                <a:gd name="T19" fmla="*/ 9 h 18"/>
                <a:gd name="T20" fmla="*/ 16 w 25"/>
                <a:gd name="T21" fmla="*/ 2 h 18"/>
                <a:gd name="T22" fmla="*/ 7 w 25"/>
                <a:gd name="T23" fmla="*/ 0 h 18"/>
                <a:gd name="T24" fmla="*/ 7 w 25"/>
                <a:gd name="T25" fmla="*/ 0 h 18"/>
                <a:gd name="T26" fmla="*/ 2 w 25"/>
                <a:gd name="T27" fmla="*/ 2 h 18"/>
                <a:gd name="T28" fmla="*/ 0 w 25"/>
                <a:gd name="T29" fmla="*/ 2 h 18"/>
                <a:gd name="T30" fmla="*/ 0 w 25"/>
                <a:gd name="T31" fmla="*/ 7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6"/>
                  </a:lnTo>
                  <a:lnTo>
                    <a:pt x="18" y="18"/>
                  </a:lnTo>
                  <a:lnTo>
                    <a:pt x="23" y="18"/>
                  </a:lnTo>
                  <a:lnTo>
                    <a:pt x="25" y="16"/>
                  </a:lnTo>
                  <a:lnTo>
                    <a:pt x="25" y="14"/>
                  </a:lnTo>
                  <a:lnTo>
                    <a:pt x="25" y="9"/>
                  </a:lnTo>
                  <a:lnTo>
                    <a:pt x="16" y="2"/>
                  </a:lnTo>
                  <a:lnTo>
                    <a:pt x="7" y="0"/>
                  </a:lnTo>
                  <a:lnTo>
                    <a:pt x="2"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0" name="Freeform 3487">
              <a:extLst>
                <a:ext uri="{FF2B5EF4-FFF2-40B4-BE49-F238E27FC236}">
                  <a16:creationId xmlns:a16="http://schemas.microsoft.com/office/drawing/2014/main" xmlns="" id="{58268529-2BB3-C74A-9F54-B05BF0A58C6F}"/>
                </a:ext>
              </a:extLst>
            </p:cNvPr>
            <p:cNvSpPr>
              <a:spLocks/>
            </p:cNvSpPr>
            <p:nvPr/>
          </p:nvSpPr>
          <p:spPr bwMode="auto">
            <a:xfrm>
              <a:off x="3551" y="2985"/>
              <a:ext cx="25" cy="18"/>
            </a:xfrm>
            <a:custGeom>
              <a:avLst/>
              <a:gdLst>
                <a:gd name="T0" fmla="*/ 2 w 25"/>
                <a:gd name="T1" fmla="*/ 9 h 18"/>
                <a:gd name="T2" fmla="*/ 2 w 25"/>
                <a:gd name="T3" fmla="*/ 9 h 18"/>
                <a:gd name="T4" fmla="*/ 9 w 25"/>
                <a:gd name="T5" fmla="*/ 16 h 18"/>
                <a:gd name="T6" fmla="*/ 18 w 25"/>
                <a:gd name="T7" fmla="*/ 18 h 18"/>
                <a:gd name="T8" fmla="*/ 18 w 25"/>
                <a:gd name="T9" fmla="*/ 18 h 18"/>
                <a:gd name="T10" fmla="*/ 23 w 25"/>
                <a:gd name="T11" fmla="*/ 18 h 18"/>
                <a:gd name="T12" fmla="*/ 25 w 25"/>
                <a:gd name="T13" fmla="*/ 16 h 18"/>
                <a:gd name="T14" fmla="*/ 25 w 25"/>
                <a:gd name="T15" fmla="*/ 14 h 18"/>
                <a:gd name="T16" fmla="*/ 25 w 25"/>
                <a:gd name="T17" fmla="*/ 9 h 18"/>
                <a:gd name="T18" fmla="*/ 25 w 25"/>
                <a:gd name="T19" fmla="*/ 9 h 18"/>
                <a:gd name="T20" fmla="*/ 16 w 25"/>
                <a:gd name="T21" fmla="*/ 2 h 18"/>
                <a:gd name="T22" fmla="*/ 7 w 25"/>
                <a:gd name="T23" fmla="*/ 0 h 18"/>
                <a:gd name="T24" fmla="*/ 7 w 25"/>
                <a:gd name="T25" fmla="*/ 0 h 18"/>
                <a:gd name="T26" fmla="*/ 2 w 25"/>
                <a:gd name="T27" fmla="*/ 2 h 18"/>
                <a:gd name="T28" fmla="*/ 0 w 25"/>
                <a:gd name="T29" fmla="*/ 2 h 18"/>
                <a:gd name="T30" fmla="*/ 0 w 25"/>
                <a:gd name="T31" fmla="*/ 7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6"/>
                  </a:lnTo>
                  <a:lnTo>
                    <a:pt x="18" y="18"/>
                  </a:lnTo>
                  <a:lnTo>
                    <a:pt x="23" y="18"/>
                  </a:lnTo>
                  <a:lnTo>
                    <a:pt x="25" y="16"/>
                  </a:lnTo>
                  <a:lnTo>
                    <a:pt x="25" y="14"/>
                  </a:lnTo>
                  <a:lnTo>
                    <a:pt x="25" y="9"/>
                  </a:lnTo>
                  <a:lnTo>
                    <a:pt x="16" y="2"/>
                  </a:lnTo>
                  <a:lnTo>
                    <a:pt x="7" y="0"/>
                  </a:lnTo>
                  <a:lnTo>
                    <a:pt x="2"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1" name="Freeform 3488">
              <a:extLst>
                <a:ext uri="{FF2B5EF4-FFF2-40B4-BE49-F238E27FC236}">
                  <a16:creationId xmlns:a16="http://schemas.microsoft.com/office/drawing/2014/main" xmlns="" id="{C53389F0-6822-E841-BDA1-AD370E20A91A}"/>
                </a:ext>
              </a:extLst>
            </p:cNvPr>
            <p:cNvSpPr>
              <a:spLocks/>
            </p:cNvSpPr>
            <p:nvPr/>
          </p:nvSpPr>
          <p:spPr bwMode="auto">
            <a:xfrm>
              <a:off x="3528" y="2985"/>
              <a:ext cx="25" cy="18"/>
            </a:xfrm>
            <a:custGeom>
              <a:avLst/>
              <a:gdLst>
                <a:gd name="T0" fmla="*/ 3 w 25"/>
                <a:gd name="T1" fmla="*/ 9 h 18"/>
                <a:gd name="T2" fmla="*/ 3 w 25"/>
                <a:gd name="T3" fmla="*/ 9 h 18"/>
                <a:gd name="T4" fmla="*/ 9 w 25"/>
                <a:gd name="T5" fmla="*/ 16 h 18"/>
                <a:gd name="T6" fmla="*/ 18 w 25"/>
                <a:gd name="T7" fmla="*/ 18 h 18"/>
                <a:gd name="T8" fmla="*/ 18 w 25"/>
                <a:gd name="T9" fmla="*/ 18 h 18"/>
                <a:gd name="T10" fmla="*/ 23 w 25"/>
                <a:gd name="T11" fmla="*/ 18 h 18"/>
                <a:gd name="T12" fmla="*/ 25 w 25"/>
                <a:gd name="T13" fmla="*/ 16 h 18"/>
                <a:gd name="T14" fmla="*/ 25 w 25"/>
                <a:gd name="T15" fmla="*/ 14 h 18"/>
                <a:gd name="T16" fmla="*/ 25 w 25"/>
                <a:gd name="T17" fmla="*/ 9 h 18"/>
                <a:gd name="T18" fmla="*/ 25 w 25"/>
                <a:gd name="T19" fmla="*/ 9 h 18"/>
                <a:gd name="T20" fmla="*/ 16 w 25"/>
                <a:gd name="T21" fmla="*/ 2 h 18"/>
                <a:gd name="T22" fmla="*/ 7 w 25"/>
                <a:gd name="T23" fmla="*/ 0 h 18"/>
                <a:gd name="T24" fmla="*/ 7 w 25"/>
                <a:gd name="T25" fmla="*/ 0 h 18"/>
                <a:gd name="T26" fmla="*/ 3 w 25"/>
                <a:gd name="T27" fmla="*/ 2 h 18"/>
                <a:gd name="T28" fmla="*/ 0 w 25"/>
                <a:gd name="T29" fmla="*/ 5 h 18"/>
                <a:gd name="T30" fmla="*/ 0 w 25"/>
                <a:gd name="T31" fmla="*/ 7 h 18"/>
                <a:gd name="T32" fmla="*/ 3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3" y="9"/>
                  </a:moveTo>
                  <a:lnTo>
                    <a:pt x="3" y="9"/>
                  </a:lnTo>
                  <a:lnTo>
                    <a:pt x="9" y="16"/>
                  </a:lnTo>
                  <a:lnTo>
                    <a:pt x="18" y="18"/>
                  </a:lnTo>
                  <a:lnTo>
                    <a:pt x="23" y="18"/>
                  </a:lnTo>
                  <a:lnTo>
                    <a:pt x="25" y="16"/>
                  </a:lnTo>
                  <a:lnTo>
                    <a:pt x="25" y="14"/>
                  </a:lnTo>
                  <a:lnTo>
                    <a:pt x="25" y="9"/>
                  </a:lnTo>
                  <a:lnTo>
                    <a:pt x="16" y="2"/>
                  </a:lnTo>
                  <a:lnTo>
                    <a:pt x="7" y="0"/>
                  </a:lnTo>
                  <a:lnTo>
                    <a:pt x="3" y="2"/>
                  </a:lnTo>
                  <a:lnTo>
                    <a:pt x="0" y="5"/>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2" name="Freeform 3489">
              <a:extLst>
                <a:ext uri="{FF2B5EF4-FFF2-40B4-BE49-F238E27FC236}">
                  <a16:creationId xmlns:a16="http://schemas.microsoft.com/office/drawing/2014/main" xmlns="" id="{67A3BD73-B438-FB46-8DCC-6D846CCADB0D}"/>
                </a:ext>
              </a:extLst>
            </p:cNvPr>
            <p:cNvSpPr>
              <a:spLocks/>
            </p:cNvSpPr>
            <p:nvPr/>
          </p:nvSpPr>
          <p:spPr bwMode="auto">
            <a:xfrm>
              <a:off x="3528" y="2985"/>
              <a:ext cx="25" cy="18"/>
            </a:xfrm>
            <a:custGeom>
              <a:avLst/>
              <a:gdLst>
                <a:gd name="T0" fmla="*/ 3 w 25"/>
                <a:gd name="T1" fmla="*/ 9 h 18"/>
                <a:gd name="T2" fmla="*/ 3 w 25"/>
                <a:gd name="T3" fmla="*/ 9 h 18"/>
                <a:gd name="T4" fmla="*/ 9 w 25"/>
                <a:gd name="T5" fmla="*/ 16 h 18"/>
                <a:gd name="T6" fmla="*/ 18 w 25"/>
                <a:gd name="T7" fmla="*/ 18 h 18"/>
                <a:gd name="T8" fmla="*/ 18 w 25"/>
                <a:gd name="T9" fmla="*/ 18 h 18"/>
                <a:gd name="T10" fmla="*/ 23 w 25"/>
                <a:gd name="T11" fmla="*/ 18 h 18"/>
                <a:gd name="T12" fmla="*/ 25 w 25"/>
                <a:gd name="T13" fmla="*/ 16 h 18"/>
                <a:gd name="T14" fmla="*/ 25 w 25"/>
                <a:gd name="T15" fmla="*/ 14 h 18"/>
                <a:gd name="T16" fmla="*/ 25 w 25"/>
                <a:gd name="T17" fmla="*/ 9 h 18"/>
                <a:gd name="T18" fmla="*/ 25 w 25"/>
                <a:gd name="T19" fmla="*/ 9 h 18"/>
                <a:gd name="T20" fmla="*/ 16 w 25"/>
                <a:gd name="T21" fmla="*/ 2 h 18"/>
                <a:gd name="T22" fmla="*/ 7 w 25"/>
                <a:gd name="T23" fmla="*/ 0 h 18"/>
                <a:gd name="T24" fmla="*/ 7 w 25"/>
                <a:gd name="T25" fmla="*/ 0 h 18"/>
                <a:gd name="T26" fmla="*/ 3 w 25"/>
                <a:gd name="T27" fmla="*/ 2 h 18"/>
                <a:gd name="T28" fmla="*/ 0 w 25"/>
                <a:gd name="T29" fmla="*/ 5 h 18"/>
                <a:gd name="T30" fmla="*/ 0 w 25"/>
                <a:gd name="T31" fmla="*/ 7 h 18"/>
                <a:gd name="T32" fmla="*/ 3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3" y="9"/>
                  </a:moveTo>
                  <a:lnTo>
                    <a:pt x="3" y="9"/>
                  </a:lnTo>
                  <a:lnTo>
                    <a:pt x="9" y="16"/>
                  </a:lnTo>
                  <a:lnTo>
                    <a:pt x="18" y="18"/>
                  </a:lnTo>
                  <a:lnTo>
                    <a:pt x="23" y="18"/>
                  </a:lnTo>
                  <a:lnTo>
                    <a:pt x="25" y="16"/>
                  </a:lnTo>
                  <a:lnTo>
                    <a:pt x="25" y="14"/>
                  </a:lnTo>
                  <a:lnTo>
                    <a:pt x="25" y="9"/>
                  </a:lnTo>
                  <a:lnTo>
                    <a:pt x="16" y="2"/>
                  </a:lnTo>
                  <a:lnTo>
                    <a:pt x="7" y="0"/>
                  </a:lnTo>
                  <a:lnTo>
                    <a:pt x="3" y="2"/>
                  </a:lnTo>
                  <a:lnTo>
                    <a:pt x="0" y="5"/>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3" name="Freeform 3490">
              <a:extLst>
                <a:ext uri="{FF2B5EF4-FFF2-40B4-BE49-F238E27FC236}">
                  <a16:creationId xmlns:a16="http://schemas.microsoft.com/office/drawing/2014/main" xmlns="" id="{FC292154-9CDC-5745-8D2D-7353724B4863}"/>
                </a:ext>
              </a:extLst>
            </p:cNvPr>
            <p:cNvSpPr>
              <a:spLocks/>
            </p:cNvSpPr>
            <p:nvPr/>
          </p:nvSpPr>
          <p:spPr bwMode="auto">
            <a:xfrm>
              <a:off x="3508" y="2985"/>
              <a:ext cx="23" cy="18"/>
            </a:xfrm>
            <a:custGeom>
              <a:avLst/>
              <a:gdLst>
                <a:gd name="T0" fmla="*/ 0 w 23"/>
                <a:gd name="T1" fmla="*/ 9 h 18"/>
                <a:gd name="T2" fmla="*/ 0 w 23"/>
                <a:gd name="T3" fmla="*/ 9 h 18"/>
                <a:gd name="T4" fmla="*/ 7 w 23"/>
                <a:gd name="T5" fmla="*/ 16 h 18"/>
                <a:gd name="T6" fmla="*/ 18 w 23"/>
                <a:gd name="T7" fmla="*/ 18 h 18"/>
                <a:gd name="T8" fmla="*/ 18 w 23"/>
                <a:gd name="T9" fmla="*/ 18 h 18"/>
                <a:gd name="T10" fmla="*/ 20 w 23"/>
                <a:gd name="T11" fmla="*/ 18 h 18"/>
                <a:gd name="T12" fmla="*/ 23 w 23"/>
                <a:gd name="T13" fmla="*/ 16 h 18"/>
                <a:gd name="T14" fmla="*/ 23 w 23"/>
                <a:gd name="T15" fmla="*/ 14 h 18"/>
                <a:gd name="T16" fmla="*/ 23 w 23"/>
                <a:gd name="T17" fmla="*/ 9 h 18"/>
                <a:gd name="T18" fmla="*/ 23 w 23"/>
                <a:gd name="T19" fmla="*/ 9 h 18"/>
                <a:gd name="T20" fmla="*/ 14 w 23"/>
                <a:gd name="T21" fmla="*/ 5 h 18"/>
                <a:gd name="T22" fmla="*/ 5 w 23"/>
                <a:gd name="T23" fmla="*/ 0 h 18"/>
                <a:gd name="T24" fmla="*/ 5 w 23"/>
                <a:gd name="T25" fmla="*/ 0 h 18"/>
                <a:gd name="T26" fmla="*/ 2 w 23"/>
                <a:gd name="T27" fmla="*/ 2 h 18"/>
                <a:gd name="T28" fmla="*/ 0 w 23"/>
                <a:gd name="T29" fmla="*/ 5 h 18"/>
                <a:gd name="T30" fmla="*/ 0 w 23"/>
                <a:gd name="T31" fmla="*/ 7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7" y="16"/>
                  </a:lnTo>
                  <a:lnTo>
                    <a:pt x="18" y="18"/>
                  </a:lnTo>
                  <a:lnTo>
                    <a:pt x="20" y="18"/>
                  </a:lnTo>
                  <a:lnTo>
                    <a:pt x="23" y="16"/>
                  </a:lnTo>
                  <a:lnTo>
                    <a:pt x="23" y="14"/>
                  </a:lnTo>
                  <a:lnTo>
                    <a:pt x="23" y="9"/>
                  </a:lnTo>
                  <a:lnTo>
                    <a:pt x="14" y="5"/>
                  </a:lnTo>
                  <a:lnTo>
                    <a:pt x="5" y="0"/>
                  </a:lnTo>
                  <a:lnTo>
                    <a:pt x="2" y="2"/>
                  </a:lnTo>
                  <a:lnTo>
                    <a:pt x="0" y="5"/>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4" name="Freeform 3491">
              <a:extLst>
                <a:ext uri="{FF2B5EF4-FFF2-40B4-BE49-F238E27FC236}">
                  <a16:creationId xmlns:a16="http://schemas.microsoft.com/office/drawing/2014/main" xmlns="" id="{C0F7B170-3534-1247-B27F-73B577CC9E6F}"/>
                </a:ext>
              </a:extLst>
            </p:cNvPr>
            <p:cNvSpPr>
              <a:spLocks/>
            </p:cNvSpPr>
            <p:nvPr/>
          </p:nvSpPr>
          <p:spPr bwMode="auto">
            <a:xfrm>
              <a:off x="3508" y="2985"/>
              <a:ext cx="23" cy="18"/>
            </a:xfrm>
            <a:custGeom>
              <a:avLst/>
              <a:gdLst>
                <a:gd name="T0" fmla="*/ 0 w 23"/>
                <a:gd name="T1" fmla="*/ 9 h 18"/>
                <a:gd name="T2" fmla="*/ 0 w 23"/>
                <a:gd name="T3" fmla="*/ 9 h 18"/>
                <a:gd name="T4" fmla="*/ 7 w 23"/>
                <a:gd name="T5" fmla="*/ 16 h 18"/>
                <a:gd name="T6" fmla="*/ 18 w 23"/>
                <a:gd name="T7" fmla="*/ 18 h 18"/>
                <a:gd name="T8" fmla="*/ 18 w 23"/>
                <a:gd name="T9" fmla="*/ 18 h 18"/>
                <a:gd name="T10" fmla="*/ 20 w 23"/>
                <a:gd name="T11" fmla="*/ 18 h 18"/>
                <a:gd name="T12" fmla="*/ 23 w 23"/>
                <a:gd name="T13" fmla="*/ 16 h 18"/>
                <a:gd name="T14" fmla="*/ 23 w 23"/>
                <a:gd name="T15" fmla="*/ 14 h 18"/>
                <a:gd name="T16" fmla="*/ 23 w 23"/>
                <a:gd name="T17" fmla="*/ 9 h 18"/>
                <a:gd name="T18" fmla="*/ 23 w 23"/>
                <a:gd name="T19" fmla="*/ 9 h 18"/>
                <a:gd name="T20" fmla="*/ 14 w 23"/>
                <a:gd name="T21" fmla="*/ 5 h 18"/>
                <a:gd name="T22" fmla="*/ 5 w 23"/>
                <a:gd name="T23" fmla="*/ 0 h 18"/>
                <a:gd name="T24" fmla="*/ 5 w 23"/>
                <a:gd name="T25" fmla="*/ 0 h 18"/>
                <a:gd name="T26" fmla="*/ 2 w 23"/>
                <a:gd name="T27" fmla="*/ 2 h 18"/>
                <a:gd name="T28" fmla="*/ 0 w 23"/>
                <a:gd name="T29" fmla="*/ 5 h 18"/>
                <a:gd name="T30" fmla="*/ 0 w 23"/>
                <a:gd name="T31" fmla="*/ 7 h 18"/>
                <a:gd name="T32" fmla="*/ 0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0" y="9"/>
                  </a:moveTo>
                  <a:lnTo>
                    <a:pt x="0" y="9"/>
                  </a:lnTo>
                  <a:lnTo>
                    <a:pt x="7" y="16"/>
                  </a:lnTo>
                  <a:lnTo>
                    <a:pt x="18" y="18"/>
                  </a:lnTo>
                  <a:lnTo>
                    <a:pt x="20" y="18"/>
                  </a:lnTo>
                  <a:lnTo>
                    <a:pt x="23" y="16"/>
                  </a:lnTo>
                  <a:lnTo>
                    <a:pt x="23" y="14"/>
                  </a:lnTo>
                  <a:lnTo>
                    <a:pt x="23" y="9"/>
                  </a:lnTo>
                  <a:lnTo>
                    <a:pt x="14" y="5"/>
                  </a:lnTo>
                  <a:lnTo>
                    <a:pt x="5" y="0"/>
                  </a:lnTo>
                  <a:lnTo>
                    <a:pt x="2" y="2"/>
                  </a:lnTo>
                  <a:lnTo>
                    <a:pt x="0" y="5"/>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5" name="Freeform 3492">
              <a:extLst>
                <a:ext uri="{FF2B5EF4-FFF2-40B4-BE49-F238E27FC236}">
                  <a16:creationId xmlns:a16="http://schemas.microsoft.com/office/drawing/2014/main" xmlns="" id="{D6083B8A-1B47-F941-81A4-BE5B1CDBE15C}"/>
                </a:ext>
              </a:extLst>
            </p:cNvPr>
            <p:cNvSpPr>
              <a:spLocks/>
            </p:cNvSpPr>
            <p:nvPr/>
          </p:nvSpPr>
          <p:spPr bwMode="auto">
            <a:xfrm>
              <a:off x="3486" y="2987"/>
              <a:ext cx="24" cy="16"/>
            </a:xfrm>
            <a:custGeom>
              <a:avLst/>
              <a:gdLst>
                <a:gd name="T0" fmla="*/ 2 w 24"/>
                <a:gd name="T1" fmla="*/ 9 h 16"/>
                <a:gd name="T2" fmla="*/ 2 w 24"/>
                <a:gd name="T3" fmla="*/ 9 h 16"/>
                <a:gd name="T4" fmla="*/ 9 w 24"/>
                <a:gd name="T5" fmla="*/ 14 h 16"/>
                <a:gd name="T6" fmla="*/ 18 w 24"/>
                <a:gd name="T7" fmla="*/ 16 h 16"/>
                <a:gd name="T8" fmla="*/ 18 w 24"/>
                <a:gd name="T9" fmla="*/ 16 h 16"/>
                <a:gd name="T10" fmla="*/ 22 w 24"/>
                <a:gd name="T11" fmla="*/ 16 h 16"/>
                <a:gd name="T12" fmla="*/ 24 w 24"/>
                <a:gd name="T13" fmla="*/ 14 h 16"/>
                <a:gd name="T14" fmla="*/ 24 w 24"/>
                <a:gd name="T15" fmla="*/ 12 h 16"/>
                <a:gd name="T16" fmla="*/ 22 w 24"/>
                <a:gd name="T17" fmla="*/ 7 h 16"/>
                <a:gd name="T18" fmla="*/ 22 w 24"/>
                <a:gd name="T19" fmla="*/ 7 h 16"/>
                <a:gd name="T20" fmla="*/ 15 w 24"/>
                <a:gd name="T21" fmla="*/ 3 h 16"/>
                <a:gd name="T22" fmla="*/ 6 w 24"/>
                <a:gd name="T23" fmla="*/ 0 h 16"/>
                <a:gd name="T24" fmla="*/ 6 w 24"/>
                <a:gd name="T25" fmla="*/ 0 h 16"/>
                <a:gd name="T26" fmla="*/ 4 w 24"/>
                <a:gd name="T27" fmla="*/ 0 h 16"/>
                <a:gd name="T28" fmla="*/ 2 w 24"/>
                <a:gd name="T29" fmla="*/ 3 h 16"/>
                <a:gd name="T30" fmla="*/ 0 w 24"/>
                <a:gd name="T31" fmla="*/ 5 h 16"/>
                <a:gd name="T32" fmla="*/ 2 w 2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6">
                  <a:moveTo>
                    <a:pt x="2" y="9"/>
                  </a:moveTo>
                  <a:lnTo>
                    <a:pt x="2" y="9"/>
                  </a:lnTo>
                  <a:lnTo>
                    <a:pt x="9" y="14"/>
                  </a:lnTo>
                  <a:lnTo>
                    <a:pt x="18" y="16"/>
                  </a:lnTo>
                  <a:lnTo>
                    <a:pt x="22" y="16"/>
                  </a:lnTo>
                  <a:lnTo>
                    <a:pt x="24" y="14"/>
                  </a:lnTo>
                  <a:lnTo>
                    <a:pt x="24" y="12"/>
                  </a:lnTo>
                  <a:lnTo>
                    <a:pt x="22" y="7"/>
                  </a:lnTo>
                  <a:lnTo>
                    <a:pt x="15" y="3"/>
                  </a:lnTo>
                  <a:lnTo>
                    <a:pt x="6" y="0"/>
                  </a:lnTo>
                  <a:lnTo>
                    <a:pt x="4"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6" name="Freeform 3493">
              <a:extLst>
                <a:ext uri="{FF2B5EF4-FFF2-40B4-BE49-F238E27FC236}">
                  <a16:creationId xmlns:a16="http://schemas.microsoft.com/office/drawing/2014/main" xmlns="" id="{85A250C7-98F7-B04A-A18C-9EFE238F1FD8}"/>
                </a:ext>
              </a:extLst>
            </p:cNvPr>
            <p:cNvSpPr>
              <a:spLocks/>
            </p:cNvSpPr>
            <p:nvPr/>
          </p:nvSpPr>
          <p:spPr bwMode="auto">
            <a:xfrm>
              <a:off x="3486" y="2987"/>
              <a:ext cx="24" cy="16"/>
            </a:xfrm>
            <a:custGeom>
              <a:avLst/>
              <a:gdLst>
                <a:gd name="T0" fmla="*/ 2 w 24"/>
                <a:gd name="T1" fmla="*/ 9 h 16"/>
                <a:gd name="T2" fmla="*/ 2 w 24"/>
                <a:gd name="T3" fmla="*/ 9 h 16"/>
                <a:gd name="T4" fmla="*/ 9 w 24"/>
                <a:gd name="T5" fmla="*/ 14 h 16"/>
                <a:gd name="T6" fmla="*/ 18 w 24"/>
                <a:gd name="T7" fmla="*/ 16 h 16"/>
                <a:gd name="T8" fmla="*/ 18 w 24"/>
                <a:gd name="T9" fmla="*/ 16 h 16"/>
                <a:gd name="T10" fmla="*/ 22 w 24"/>
                <a:gd name="T11" fmla="*/ 16 h 16"/>
                <a:gd name="T12" fmla="*/ 24 w 24"/>
                <a:gd name="T13" fmla="*/ 14 h 16"/>
                <a:gd name="T14" fmla="*/ 24 w 24"/>
                <a:gd name="T15" fmla="*/ 12 h 16"/>
                <a:gd name="T16" fmla="*/ 22 w 24"/>
                <a:gd name="T17" fmla="*/ 7 h 16"/>
                <a:gd name="T18" fmla="*/ 22 w 24"/>
                <a:gd name="T19" fmla="*/ 7 h 16"/>
                <a:gd name="T20" fmla="*/ 15 w 24"/>
                <a:gd name="T21" fmla="*/ 3 h 16"/>
                <a:gd name="T22" fmla="*/ 6 w 24"/>
                <a:gd name="T23" fmla="*/ 0 h 16"/>
                <a:gd name="T24" fmla="*/ 6 w 24"/>
                <a:gd name="T25" fmla="*/ 0 h 16"/>
                <a:gd name="T26" fmla="*/ 4 w 24"/>
                <a:gd name="T27" fmla="*/ 0 h 16"/>
                <a:gd name="T28" fmla="*/ 2 w 24"/>
                <a:gd name="T29" fmla="*/ 3 h 16"/>
                <a:gd name="T30" fmla="*/ 0 w 24"/>
                <a:gd name="T31" fmla="*/ 5 h 16"/>
                <a:gd name="T32" fmla="*/ 2 w 2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6">
                  <a:moveTo>
                    <a:pt x="2" y="9"/>
                  </a:moveTo>
                  <a:lnTo>
                    <a:pt x="2" y="9"/>
                  </a:lnTo>
                  <a:lnTo>
                    <a:pt x="9" y="14"/>
                  </a:lnTo>
                  <a:lnTo>
                    <a:pt x="18" y="16"/>
                  </a:lnTo>
                  <a:lnTo>
                    <a:pt x="22" y="16"/>
                  </a:lnTo>
                  <a:lnTo>
                    <a:pt x="24" y="14"/>
                  </a:lnTo>
                  <a:lnTo>
                    <a:pt x="24" y="12"/>
                  </a:lnTo>
                  <a:lnTo>
                    <a:pt x="22" y="7"/>
                  </a:lnTo>
                  <a:lnTo>
                    <a:pt x="15" y="3"/>
                  </a:lnTo>
                  <a:lnTo>
                    <a:pt x="6" y="0"/>
                  </a:lnTo>
                  <a:lnTo>
                    <a:pt x="4"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7" name="Freeform 3494">
              <a:extLst>
                <a:ext uri="{FF2B5EF4-FFF2-40B4-BE49-F238E27FC236}">
                  <a16:creationId xmlns:a16="http://schemas.microsoft.com/office/drawing/2014/main" xmlns="" id="{FAC22646-6785-8343-A26D-850F3FE78480}"/>
                </a:ext>
              </a:extLst>
            </p:cNvPr>
            <p:cNvSpPr>
              <a:spLocks/>
            </p:cNvSpPr>
            <p:nvPr/>
          </p:nvSpPr>
          <p:spPr bwMode="auto">
            <a:xfrm>
              <a:off x="3468" y="2987"/>
              <a:ext cx="22" cy="18"/>
            </a:xfrm>
            <a:custGeom>
              <a:avLst/>
              <a:gdLst>
                <a:gd name="T0" fmla="*/ 0 w 22"/>
                <a:gd name="T1" fmla="*/ 9 h 18"/>
                <a:gd name="T2" fmla="*/ 0 w 22"/>
                <a:gd name="T3" fmla="*/ 9 h 18"/>
                <a:gd name="T4" fmla="*/ 6 w 22"/>
                <a:gd name="T5" fmla="*/ 14 h 18"/>
                <a:gd name="T6" fmla="*/ 15 w 22"/>
                <a:gd name="T7" fmla="*/ 18 h 18"/>
                <a:gd name="T8" fmla="*/ 15 w 22"/>
                <a:gd name="T9" fmla="*/ 18 h 18"/>
                <a:gd name="T10" fmla="*/ 18 w 22"/>
                <a:gd name="T11" fmla="*/ 16 h 18"/>
                <a:gd name="T12" fmla="*/ 20 w 22"/>
                <a:gd name="T13" fmla="*/ 14 h 18"/>
                <a:gd name="T14" fmla="*/ 22 w 22"/>
                <a:gd name="T15" fmla="*/ 12 h 18"/>
                <a:gd name="T16" fmla="*/ 20 w 22"/>
                <a:gd name="T17" fmla="*/ 9 h 18"/>
                <a:gd name="T18" fmla="*/ 20 w 22"/>
                <a:gd name="T19" fmla="*/ 9 h 18"/>
                <a:gd name="T20" fmla="*/ 13 w 22"/>
                <a:gd name="T21" fmla="*/ 3 h 18"/>
                <a:gd name="T22" fmla="*/ 4 w 22"/>
                <a:gd name="T23" fmla="*/ 0 h 18"/>
                <a:gd name="T24" fmla="*/ 4 w 22"/>
                <a:gd name="T25" fmla="*/ 0 h 18"/>
                <a:gd name="T26" fmla="*/ 2 w 22"/>
                <a:gd name="T27" fmla="*/ 0 h 18"/>
                <a:gd name="T28" fmla="*/ 0 w 22"/>
                <a:gd name="T29" fmla="*/ 3 h 18"/>
                <a:gd name="T30" fmla="*/ 0 w 22"/>
                <a:gd name="T31" fmla="*/ 5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4"/>
                  </a:lnTo>
                  <a:lnTo>
                    <a:pt x="15" y="18"/>
                  </a:lnTo>
                  <a:lnTo>
                    <a:pt x="18" y="16"/>
                  </a:lnTo>
                  <a:lnTo>
                    <a:pt x="20" y="14"/>
                  </a:lnTo>
                  <a:lnTo>
                    <a:pt x="22" y="12"/>
                  </a:lnTo>
                  <a:lnTo>
                    <a:pt x="20" y="9"/>
                  </a:lnTo>
                  <a:lnTo>
                    <a:pt x="13" y="3"/>
                  </a:lnTo>
                  <a:lnTo>
                    <a:pt x="4"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8" name="Freeform 3495">
              <a:extLst>
                <a:ext uri="{FF2B5EF4-FFF2-40B4-BE49-F238E27FC236}">
                  <a16:creationId xmlns:a16="http://schemas.microsoft.com/office/drawing/2014/main" xmlns="" id="{34B4A553-FA28-C243-B68C-3D198EEC2200}"/>
                </a:ext>
              </a:extLst>
            </p:cNvPr>
            <p:cNvSpPr>
              <a:spLocks/>
            </p:cNvSpPr>
            <p:nvPr/>
          </p:nvSpPr>
          <p:spPr bwMode="auto">
            <a:xfrm>
              <a:off x="3468" y="2987"/>
              <a:ext cx="22" cy="18"/>
            </a:xfrm>
            <a:custGeom>
              <a:avLst/>
              <a:gdLst>
                <a:gd name="T0" fmla="*/ 0 w 22"/>
                <a:gd name="T1" fmla="*/ 9 h 18"/>
                <a:gd name="T2" fmla="*/ 0 w 22"/>
                <a:gd name="T3" fmla="*/ 9 h 18"/>
                <a:gd name="T4" fmla="*/ 6 w 22"/>
                <a:gd name="T5" fmla="*/ 14 h 18"/>
                <a:gd name="T6" fmla="*/ 15 w 22"/>
                <a:gd name="T7" fmla="*/ 18 h 18"/>
                <a:gd name="T8" fmla="*/ 15 w 22"/>
                <a:gd name="T9" fmla="*/ 18 h 18"/>
                <a:gd name="T10" fmla="*/ 18 w 22"/>
                <a:gd name="T11" fmla="*/ 16 h 18"/>
                <a:gd name="T12" fmla="*/ 20 w 22"/>
                <a:gd name="T13" fmla="*/ 14 h 18"/>
                <a:gd name="T14" fmla="*/ 22 w 22"/>
                <a:gd name="T15" fmla="*/ 12 h 18"/>
                <a:gd name="T16" fmla="*/ 20 w 22"/>
                <a:gd name="T17" fmla="*/ 9 h 18"/>
                <a:gd name="T18" fmla="*/ 20 w 22"/>
                <a:gd name="T19" fmla="*/ 9 h 18"/>
                <a:gd name="T20" fmla="*/ 13 w 22"/>
                <a:gd name="T21" fmla="*/ 3 h 18"/>
                <a:gd name="T22" fmla="*/ 4 w 22"/>
                <a:gd name="T23" fmla="*/ 0 h 18"/>
                <a:gd name="T24" fmla="*/ 4 w 22"/>
                <a:gd name="T25" fmla="*/ 0 h 18"/>
                <a:gd name="T26" fmla="*/ 2 w 22"/>
                <a:gd name="T27" fmla="*/ 0 h 18"/>
                <a:gd name="T28" fmla="*/ 0 w 22"/>
                <a:gd name="T29" fmla="*/ 3 h 18"/>
                <a:gd name="T30" fmla="*/ 0 w 22"/>
                <a:gd name="T31" fmla="*/ 5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4"/>
                  </a:lnTo>
                  <a:lnTo>
                    <a:pt x="15" y="18"/>
                  </a:lnTo>
                  <a:lnTo>
                    <a:pt x="18" y="16"/>
                  </a:lnTo>
                  <a:lnTo>
                    <a:pt x="20" y="14"/>
                  </a:lnTo>
                  <a:lnTo>
                    <a:pt x="22" y="12"/>
                  </a:lnTo>
                  <a:lnTo>
                    <a:pt x="20" y="9"/>
                  </a:lnTo>
                  <a:lnTo>
                    <a:pt x="13" y="3"/>
                  </a:lnTo>
                  <a:lnTo>
                    <a:pt x="4"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79" name="Freeform 3496">
              <a:extLst>
                <a:ext uri="{FF2B5EF4-FFF2-40B4-BE49-F238E27FC236}">
                  <a16:creationId xmlns:a16="http://schemas.microsoft.com/office/drawing/2014/main" xmlns="" id="{0DFD8CD8-3289-9641-9715-BDB0286FC2F4}"/>
                </a:ext>
              </a:extLst>
            </p:cNvPr>
            <p:cNvSpPr>
              <a:spLocks/>
            </p:cNvSpPr>
            <p:nvPr/>
          </p:nvSpPr>
          <p:spPr bwMode="auto">
            <a:xfrm>
              <a:off x="3447" y="2987"/>
              <a:ext cx="23" cy="18"/>
            </a:xfrm>
            <a:custGeom>
              <a:avLst/>
              <a:gdLst>
                <a:gd name="T0" fmla="*/ 3 w 23"/>
                <a:gd name="T1" fmla="*/ 9 h 18"/>
                <a:gd name="T2" fmla="*/ 3 w 23"/>
                <a:gd name="T3" fmla="*/ 9 h 18"/>
                <a:gd name="T4" fmla="*/ 7 w 23"/>
                <a:gd name="T5" fmla="*/ 16 h 18"/>
                <a:gd name="T6" fmla="*/ 16 w 23"/>
                <a:gd name="T7" fmla="*/ 18 h 18"/>
                <a:gd name="T8" fmla="*/ 16 w 23"/>
                <a:gd name="T9" fmla="*/ 18 h 18"/>
                <a:gd name="T10" fmla="*/ 18 w 23"/>
                <a:gd name="T11" fmla="*/ 16 h 18"/>
                <a:gd name="T12" fmla="*/ 21 w 23"/>
                <a:gd name="T13" fmla="*/ 16 h 18"/>
                <a:gd name="T14" fmla="*/ 23 w 23"/>
                <a:gd name="T15" fmla="*/ 12 h 18"/>
                <a:gd name="T16" fmla="*/ 21 w 23"/>
                <a:gd name="T17" fmla="*/ 9 h 18"/>
                <a:gd name="T18" fmla="*/ 21 w 23"/>
                <a:gd name="T19" fmla="*/ 9 h 18"/>
                <a:gd name="T20" fmla="*/ 14 w 23"/>
                <a:gd name="T21" fmla="*/ 3 h 18"/>
                <a:gd name="T22" fmla="*/ 7 w 23"/>
                <a:gd name="T23" fmla="*/ 0 h 18"/>
                <a:gd name="T24" fmla="*/ 7 w 23"/>
                <a:gd name="T25" fmla="*/ 0 h 18"/>
                <a:gd name="T26" fmla="*/ 3 w 23"/>
                <a:gd name="T27" fmla="*/ 0 h 18"/>
                <a:gd name="T28" fmla="*/ 0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7" y="16"/>
                  </a:lnTo>
                  <a:lnTo>
                    <a:pt x="16" y="18"/>
                  </a:lnTo>
                  <a:lnTo>
                    <a:pt x="18" y="16"/>
                  </a:lnTo>
                  <a:lnTo>
                    <a:pt x="21" y="16"/>
                  </a:lnTo>
                  <a:lnTo>
                    <a:pt x="23" y="12"/>
                  </a:lnTo>
                  <a:lnTo>
                    <a:pt x="21" y="9"/>
                  </a:lnTo>
                  <a:lnTo>
                    <a:pt x="14" y="3"/>
                  </a:lnTo>
                  <a:lnTo>
                    <a:pt x="7" y="0"/>
                  </a:lnTo>
                  <a:lnTo>
                    <a:pt x="3"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0" name="Freeform 3497">
              <a:extLst>
                <a:ext uri="{FF2B5EF4-FFF2-40B4-BE49-F238E27FC236}">
                  <a16:creationId xmlns:a16="http://schemas.microsoft.com/office/drawing/2014/main" xmlns="" id="{C75CDE08-FAC3-E049-AD5E-65C3D5AFC922}"/>
                </a:ext>
              </a:extLst>
            </p:cNvPr>
            <p:cNvSpPr>
              <a:spLocks/>
            </p:cNvSpPr>
            <p:nvPr/>
          </p:nvSpPr>
          <p:spPr bwMode="auto">
            <a:xfrm>
              <a:off x="3447" y="2987"/>
              <a:ext cx="23" cy="18"/>
            </a:xfrm>
            <a:custGeom>
              <a:avLst/>
              <a:gdLst>
                <a:gd name="T0" fmla="*/ 3 w 23"/>
                <a:gd name="T1" fmla="*/ 9 h 18"/>
                <a:gd name="T2" fmla="*/ 3 w 23"/>
                <a:gd name="T3" fmla="*/ 9 h 18"/>
                <a:gd name="T4" fmla="*/ 7 w 23"/>
                <a:gd name="T5" fmla="*/ 16 h 18"/>
                <a:gd name="T6" fmla="*/ 16 w 23"/>
                <a:gd name="T7" fmla="*/ 18 h 18"/>
                <a:gd name="T8" fmla="*/ 16 w 23"/>
                <a:gd name="T9" fmla="*/ 18 h 18"/>
                <a:gd name="T10" fmla="*/ 18 w 23"/>
                <a:gd name="T11" fmla="*/ 16 h 18"/>
                <a:gd name="T12" fmla="*/ 21 w 23"/>
                <a:gd name="T13" fmla="*/ 16 h 18"/>
                <a:gd name="T14" fmla="*/ 23 w 23"/>
                <a:gd name="T15" fmla="*/ 12 h 18"/>
                <a:gd name="T16" fmla="*/ 21 w 23"/>
                <a:gd name="T17" fmla="*/ 9 h 18"/>
                <a:gd name="T18" fmla="*/ 21 w 23"/>
                <a:gd name="T19" fmla="*/ 9 h 18"/>
                <a:gd name="T20" fmla="*/ 14 w 23"/>
                <a:gd name="T21" fmla="*/ 3 h 18"/>
                <a:gd name="T22" fmla="*/ 7 w 23"/>
                <a:gd name="T23" fmla="*/ 0 h 18"/>
                <a:gd name="T24" fmla="*/ 7 w 23"/>
                <a:gd name="T25" fmla="*/ 0 h 18"/>
                <a:gd name="T26" fmla="*/ 3 w 23"/>
                <a:gd name="T27" fmla="*/ 0 h 18"/>
                <a:gd name="T28" fmla="*/ 0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7" y="16"/>
                  </a:lnTo>
                  <a:lnTo>
                    <a:pt x="16" y="18"/>
                  </a:lnTo>
                  <a:lnTo>
                    <a:pt x="18" y="16"/>
                  </a:lnTo>
                  <a:lnTo>
                    <a:pt x="21" y="16"/>
                  </a:lnTo>
                  <a:lnTo>
                    <a:pt x="23" y="12"/>
                  </a:lnTo>
                  <a:lnTo>
                    <a:pt x="21" y="9"/>
                  </a:lnTo>
                  <a:lnTo>
                    <a:pt x="14" y="3"/>
                  </a:lnTo>
                  <a:lnTo>
                    <a:pt x="7" y="0"/>
                  </a:lnTo>
                  <a:lnTo>
                    <a:pt x="3"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1" name="Freeform 3498">
              <a:extLst>
                <a:ext uri="{FF2B5EF4-FFF2-40B4-BE49-F238E27FC236}">
                  <a16:creationId xmlns:a16="http://schemas.microsoft.com/office/drawing/2014/main" xmlns="" id="{720ABB5D-8018-B149-B891-E383A6B5063F}"/>
                </a:ext>
              </a:extLst>
            </p:cNvPr>
            <p:cNvSpPr>
              <a:spLocks/>
            </p:cNvSpPr>
            <p:nvPr/>
          </p:nvSpPr>
          <p:spPr bwMode="auto">
            <a:xfrm>
              <a:off x="3429" y="2987"/>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2"/>
                  </a:lnTo>
                  <a:lnTo>
                    <a:pt x="21"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2" name="Freeform 3499">
              <a:extLst>
                <a:ext uri="{FF2B5EF4-FFF2-40B4-BE49-F238E27FC236}">
                  <a16:creationId xmlns:a16="http://schemas.microsoft.com/office/drawing/2014/main" xmlns="" id="{56D24484-9FF7-134C-87BD-0D589FB6DFF3}"/>
                </a:ext>
              </a:extLst>
            </p:cNvPr>
            <p:cNvSpPr>
              <a:spLocks/>
            </p:cNvSpPr>
            <p:nvPr/>
          </p:nvSpPr>
          <p:spPr bwMode="auto">
            <a:xfrm>
              <a:off x="3429" y="2987"/>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2"/>
                  </a:lnTo>
                  <a:lnTo>
                    <a:pt x="21"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3" name="Freeform 3500">
              <a:extLst>
                <a:ext uri="{FF2B5EF4-FFF2-40B4-BE49-F238E27FC236}">
                  <a16:creationId xmlns:a16="http://schemas.microsoft.com/office/drawing/2014/main" xmlns="" id="{D9A8401C-041F-F34E-B722-872F89A5D74E}"/>
                </a:ext>
              </a:extLst>
            </p:cNvPr>
            <p:cNvSpPr>
              <a:spLocks/>
            </p:cNvSpPr>
            <p:nvPr/>
          </p:nvSpPr>
          <p:spPr bwMode="auto">
            <a:xfrm>
              <a:off x="3411" y="2987"/>
              <a:ext cx="21" cy="18"/>
            </a:xfrm>
            <a:custGeom>
              <a:avLst/>
              <a:gdLst>
                <a:gd name="T0" fmla="*/ 0 w 21"/>
                <a:gd name="T1" fmla="*/ 9 h 18"/>
                <a:gd name="T2" fmla="*/ 0 w 21"/>
                <a:gd name="T3" fmla="*/ 9 h 18"/>
                <a:gd name="T4" fmla="*/ 5 w 21"/>
                <a:gd name="T5" fmla="*/ 16 h 18"/>
                <a:gd name="T6" fmla="*/ 14 w 21"/>
                <a:gd name="T7" fmla="*/ 18 h 18"/>
                <a:gd name="T8" fmla="*/ 14 w 21"/>
                <a:gd name="T9" fmla="*/ 18 h 18"/>
                <a:gd name="T10" fmla="*/ 16 w 21"/>
                <a:gd name="T11" fmla="*/ 18 h 18"/>
                <a:gd name="T12" fmla="*/ 18 w 21"/>
                <a:gd name="T13" fmla="*/ 16 h 18"/>
                <a:gd name="T14" fmla="*/ 21 w 21"/>
                <a:gd name="T15" fmla="*/ 12 h 18"/>
                <a:gd name="T16" fmla="*/ 18 w 21"/>
                <a:gd name="T17" fmla="*/ 9 h 18"/>
                <a:gd name="T18" fmla="*/ 18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5" y="16"/>
                  </a:lnTo>
                  <a:lnTo>
                    <a:pt x="14" y="18"/>
                  </a:lnTo>
                  <a:lnTo>
                    <a:pt x="16" y="18"/>
                  </a:lnTo>
                  <a:lnTo>
                    <a:pt x="18" y="16"/>
                  </a:lnTo>
                  <a:lnTo>
                    <a:pt x="21" y="12"/>
                  </a:lnTo>
                  <a:lnTo>
                    <a:pt x="18"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4" name="Freeform 3501">
              <a:extLst>
                <a:ext uri="{FF2B5EF4-FFF2-40B4-BE49-F238E27FC236}">
                  <a16:creationId xmlns:a16="http://schemas.microsoft.com/office/drawing/2014/main" xmlns="" id="{D48C2862-3FA5-BC42-95D1-7D82D0900BD2}"/>
                </a:ext>
              </a:extLst>
            </p:cNvPr>
            <p:cNvSpPr>
              <a:spLocks/>
            </p:cNvSpPr>
            <p:nvPr/>
          </p:nvSpPr>
          <p:spPr bwMode="auto">
            <a:xfrm>
              <a:off x="3411" y="2987"/>
              <a:ext cx="21" cy="18"/>
            </a:xfrm>
            <a:custGeom>
              <a:avLst/>
              <a:gdLst>
                <a:gd name="T0" fmla="*/ 0 w 21"/>
                <a:gd name="T1" fmla="*/ 9 h 18"/>
                <a:gd name="T2" fmla="*/ 0 w 21"/>
                <a:gd name="T3" fmla="*/ 9 h 18"/>
                <a:gd name="T4" fmla="*/ 5 w 21"/>
                <a:gd name="T5" fmla="*/ 16 h 18"/>
                <a:gd name="T6" fmla="*/ 14 w 21"/>
                <a:gd name="T7" fmla="*/ 18 h 18"/>
                <a:gd name="T8" fmla="*/ 14 w 21"/>
                <a:gd name="T9" fmla="*/ 18 h 18"/>
                <a:gd name="T10" fmla="*/ 16 w 21"/>
                <a:gd name="T11" fmla="*/ 18 h 18"/>
                <a:gd name="T12" fmla="*/ 18 w 21"/>
                <a:gd name="T13" fmla="*/ 16 h 18"/>
                <a:gd name="T14" fmla="*/ 21 w 21"/>
                <a:gd name="T15" fmla="*/ 12 h 18"/>
                <a:gd name="T16" fmla="*/ 18 w 21"/>
                <a:gd name="T17" fmla="*/ 9 h 18"/>
                <a:gd name="T18" fmla="*/ 18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5" y="16"/>
                  </a:lnTo>
                  <a:lnTo>
                    <a:pt x="14" y="18"/>
                  </a:lnTo>
                  <a:lnTo>
                    <a:pt x="16" y="18"/>
                  </a:lnTo>
                  <a:lnTo>
                    <a:pt x="18" y="16"/>
                  </a:lnTo>
                  <a:lnTo>
                    <a:pt x="21" y="12"/>
                  </a:lnTo>
                  <a:lnTo>
                    <a:pt x="18"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5" name="Freeform 3502">
              <a:extLst>
                <a:ext uri="{FF2B5EF4-FFF2-40B4-BE49-F238E27FC236}">
                  <a16:creationId xmlns:a16="http://schemas.microsoft.com/office/drawing/2014/main" xmlns="" id="{53586158-BEF2-5444-837C-B0A14A023B9B}"/>
                </a:ext>
              </a:extLst>
            </p:cNvPr>
            <p:cNvSpPr>
              <a:spLocks/>
            </p:cNvSpPr>
            <p:nvPr/>
          </p:nvSpPr>
          <p:spPr bwMode="auto">
            <a:xfrm>
              <a:off x="3393" y="2987"/>
              <a:ext cx="18" cy="18"/>
            </a:xfrm>
            <a:custGeom>
              <a:avLst/>
              <a:gdLst>
                <a:gd name="T0" fmla="*/ 0 w 18"/>
                <a:gd name="T1" fmla="*/ 9 h 18"/>
                <a:gd name="T2" fmla="*/ 0 w 18"/>
                <a:gd name="T3" fmla="*/ 9 h 18"/>
                <a:gd name="T4" fmla="*/ 5 w 18"/>
                <a:gd name="T5" fmla="*/ 16 h 18"/>
                <a:gd name="T6" fmla="*/ 14 w 18"/>
                <a:gd name="T7" fmla="*/ 18 h 18"/>
                <a:gd name="T8" fmla="*/ 14 w 18"/>
                <a:gd name="T9" fmla="*/ 18 h 18"/>
                <a:gd name="T10" fmla="*/ 16 w 18"/>
                <a:gd name="T11" fmla="*/ 18 h 18"/>
                <a:gd name="T12" fmla="*/ 18 w 18"/>
                <a:gd name="T13" fmla="*/ 16 h 18"/>
                <a:gd name="T14" fmla="*/ 18 w 18"/>
                <a:gd name="T15" fmla="*/ 14 h 18"/>
                <a:gd name="T16" fmla="*/ 18 w 18"/>
                <a:gd name="T17" fmla="*/ 9 h 18"/>
                <a:gd name="T18" fmla="*/ 18 w 18"/>
                <a:gd name="T19" fmla="*/ 9 h 18"/>
                <a:gd name="T20" fmla="*/ 14 w 18"/>
                <a:gd name="T21" fmla="*/ 3 h 18"/>
                <a:gd name="T22" fmla="*/ 5 w 18"/>
                <a:gd name="T23" fmla="*/ 0 h 18"/>
                <a:gd name="T24" fmla="*/ 5 w 18"/>
                <a:gd name="T25" fmla="*/ 0 h 18"/>
                <a:gd name="T26" fmla="*/ 3 w 18"/>
                <a:gd name="T27" fmla="*/ 0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5" y="16"/>
                  </a:lnTo>
                  <a:lnTo>
                    <a:pt x="14" y="18"/>
                  </a:lnTo>
                  <a:lnTo>
                    <a:pt x="16" y="18"/>
                  </a:lnTo>
                  <a:lnTo>
                    <a:pt x="18" y="16"/>
                  </a:lnTo>
                  <a:lnTo>
                    <a:pt x="18" y="14"/>
                  </a:lnTo>
                  <a:lnTo>
                    <a:pt x="18" y="9"/>
                  </a:lnTo>
                  <a:lnTo>
                    <a:pt x="14" y="3"/>
                  </a:lnTo>
                  <a:lnTo>
                    <a:pt x="5" y="0"/>
                  </a:lnTo>
                  <a:lnTo>
                    <a:pt x="3" y="0"/>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6" name="Freeform 3503">
              <a:extLst>
                <a:ext uri="{FF2B5EF4-FFF2-40B4-BE49-F238E27FC236}">
                  <a16:creationId xmlns:a16="http://schemas.microsoft.com/office/drawing/2014/main" xmlns="" id="{852B2375-5FB2-2345-9B78-0D6E62A82E07}"/>
                </a:ext>
              </a:extLst>
            </p:cNvPr>
            <p:cNvSpPr>
              <a:spLocks/>
            </p:cNvSpPr>
            <p:nvPr/>
          </p:nvSpPr>
          <p:spPr bwMode="auto">
            <a:xfrm>
              <a:off x="3393" y="2987"/>
              <a:ext cx="18" cy="18"/>
            </a:xfrm>
            <a:custGeom>
              <a:avLst/>
              <a:gdLst>
                <a:gd name="T0" fmla="*/ 0 w 18"/>
                <a:gd name="T1" fmla="*/ 9 h 18"/>
                <a:gd name="T2" fmla="*/ 0 w 18"/>
                <a:gd name="T3" fmla="*/ 9 h 18"/>
                <a:gd name="T4" fmla="*/ 5 w 18"/>
                <a:gd name="T5" fmla="*/ 16 h 18"/>
                <a:gd name="T6" fmla="*/ 14 w 18"/>
                <a:gd name="T7" fmla="*/ 18 h 18"/>
                <a:gd name="T8" fmla="*/ 14 w 18"/>
                <a:gd name="T9" fmla="*/ 18 h 18"/>
                <a:gd name="T10" fmla="*/ 16 w 18"/>
                <a:gd name="T11" fmla="*/ 18 h 18"/>
                <a:gd name="T12" fmla="*/ 18 w 18"/>
                <a:gd name="T13" fmla="*/ 16 h 18"/>
                <a:gd name="T14" fmla="*/ 18 w 18"/>
                <a:gd name="T15" fmla="*/ 14 h 18"/>
                <a:gd name="T16" fmla="*/ 18 w 18"/>
                <a:gd name="T17" fmla="*/ 9 h 18"/>
                <a:gd name="T18" fmla="*/ 18 w 18"/>
                <a:gd name="T19" fmla="*/ 9 h 18"/>
                <a:gd name="T20" fmla="*/ 14 w 18"/>
                <a:gd name="T21" fmla="*/ 3 h 18"/>
                <a:gd name="T22" fmla="*/ 5 w 18"/>
                <a:gd name="T23" fmla="*/ 0 h 18"/>
                <a:gd name="T24" fmla="*/ 5 w 18"/>
                <a:gd name="T25" fmla="*/ 0 h 18"/>
                <a:gd name="T26" fmla="*/ 3 w 18"/>
                <a:gd name="T27" fmla="*/ 0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5" y="16"/>
                  </a:lnTo>
                  <a:lnTo>
                    <a:pt x="14" y="18"/>
                  </a:lnTo>
                  <a:lnTo>
                    <a:pt x="16" y="18"/>
                  </a:lnTo>
                  <a:lnTo>
                    <a:pt x="18" y="16"/>
                  </a:lnTo>
                  <a:lnTo>
                    <a:pt x="18" y="14"/>
                  </a:lnTo>
                  <a:lnTo>
                    <a:pt x="18" y="9"/>
                  </a:lnTo>
                  <a:lnTo>
                    <a:pt x="14" y="3"/>
                  </a:lnTo>
                  <a:lnTo>
                    <a:pt x="5" y="0"/>
                  </a:lnTo>
                  <a:lnTo>
                    <a:pt x="3" y="0"/>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7" name="Freeform 3504">
              <a:extLst>
                <a:ext uri="{FF2B5EF4-FFF2-40B4-BE49-F238E27FC236}">
                  <a16:creationId xmlns:a16="http://schemas.microsoft.com/office/drawing/2014/main" xmlns="" id="{02E67290-AF23-A14B-9A49-1F7B619BDBB7}"/>
                </a:ext>
              </a:extLst>
            </p:cNvPr>
            <p:cNvSpPr>
              <a:spLocks/>
            </p:cNvSpPr>
            <p:nvPr/>
          </p:nvSpPr>
          <p:spPr bwMode="auto">
            <a:xfrm>
              <a:off x="3375" y="2987"/>
              <a:ext cx="18" cy="18"/>
            </a:xfrm>
            <a:custGeom>
              <a:avLst/>
              <a:gdLst>
                <a:gd name="T0" fmla="*/ 3 w 18"/>
                <a:gd name="T1" fmla="*/ 9 h 18"/>
                <a:gd name="T2" fmla="*/ 3 w 18"/>
                <a:gd name="T3" fmla="*/ 9 h 18"/>
                <a:gd name="T4" fmla="*/ 7 w 18"/>
                <a:gd name="T5" fmla="*/ 16 h 18"/>
                <a:gd name="T6" fmla="*/ 14 w 18"/>
                <a:gd name="T7" fmla="*/ 18 h 18"/>
                <a:gd name="T8" fmla="*/ 14 w 18"/>
                <a:gd name="T9" fmla="*/ 18 h 18"/>
                <a:gd name="T10" fmla="*/ 16 w 18"/>
                <a:gd name="T11" fmla="*/ 18 h 18"/>
                <a:gd name="T12" fmla="*/ 18 w 18"/>
                <a:gd name="T13" fmla="*/ 16 h 18"/>
                <a:gd name="T14" fmla="*/ 18 w 18"/>
                <a:gd name="T15" fmla="*/ 14 h 18"/>
                <a:gd name="T16" fmla="*/ 18 w 18"/>
                <a:gd name="T17" fmla="*/ 9 h 18"/>
                <a:gd name="T18" fmla="*/ 18 w 18"/>
                <a:gd name="T19" fmla="*/ 9 h 18"/>
                <a:gd name="T20" fmla="*/ 14 w 18"/>
                <a:gd name="T21" fmla="*/ 3 h 18"/>
                <a:gd name="T22" fmla="*/ 7 w 18"/>
                <a:gd name="T23" fmla="*/ 0 h 18"/>
                <a:gd name="T24" fmla="*/ 7 w 18"/>
                <a:gd name="T25" fmla="*/ 0 h 18"/>
                <a:gd name="T26" fmla="*/ 5 w 18"/>
                <a:gd name="T27" fmla="*/ 3 h 18"/>
                <a:gd name="T28" fmla="*/ 3 w 18"/>
                <a:gd name="T29" fmla="*/ 3 h 18"/>
                <a:gd name="T30" fmla="*/ 0 w 18"/>
                <a:gd name="T31" fmla="*/ 7 h 18"/>
                <a:gd name="T32" fmla="*/ 3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3" y="9"/>
                  </a:moveTo>
                  <a:lnTo>
                    <a:pt x="3" y="9"/>
                  </a:lnTo>
                  <a:lnTo>
                    <a:pt x="7" y="16"/>
                  </a:lnTo>
                  <a:lnTo>
                    <a:pt x="14" y="18"/>
                  </a:lnTo>
                  <a:lnTo>
                    <a:pt x="16" y="18"/>
                  </a:lnTo>
                  <a:lnTo>
                    <a:pt x="18" y="16"/>
                  </a:lnTo>
                  <a:lnTo>
                    <a:pt x="18" y="14"/>
                  </a:lnTo>
                  <a:lnTo>
                    <a:pt x="18" y="9"/>
                  </a:lnTo>
                  <a:lnTo>
                    <a:pt x="14" y="3"/>
                  </a:lnTo>
                  <a:lnTo>
                    <a:pt x="7" y="0"/>
                  </a:lnTo>
                  <a:lnTo>
                    <a:pt x="5" y="3"/>
                  </a:lnTo>
                  <a:lnTo>
                    <a:pt x="3" y="3"/>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8" name="Freeform 3505">
              <a:extLst>
                <a:ext uri="{FF2B5EF4-FFF2-40B4-BE49-F238E27FC236}">
                  <a16:creationId xmlns:a16="http://schemas.microsoft.com/office/drawing/2014/main" xmlns="" id="{ECDC803C-6643-084B-A80C-B4635DEE11F4}"/>
                </a:ext>
              </a:extLst>
            </p:cNvPr>
            <p:cNvSpPr>
              <a:spLocks/>
            </p:cNvSpPr>
            <p:nvPr/>
          </p:nvSpPr>
          <p:spPr bwMode="auto">
            <a:xfrm>
              <a:off x="3375" y="2987"/>
              <a:ext cx="18" cy="18"/>
            </a:xfrm>
            <a:custGeom>
              <a:avLst/>
              <a:gdLst>
                <a:gd name="T0" fmla="*/ 3 w 18"/>
                <a:gd name="T1" fmla="*/ 9 h 18"/>
                <a:gd name="T2" fmla="*/ 3 w 18"/>
                <a:gd name="T3" fmla="*/ 9 h 18"/>
                <a:gd name="T4" fmla="*/ 7 w 18"/>
                <a:gd name="T5" fmla="*/ 16 h 18"/>
                <a:gd name="T6" fmla="*/ 14 w 18"/>
                <a:gd name="T7" fmla="*/ 18 h 18"/>
                <a:gd name="T8" fmla="*/ 14 w 18"/>
                <a:gd name="T9" fmla="*/ 18 h 18"/>
                <a:gd name="T10" fmla="*/ 16 w 18"/>
                <a:gd name="T11" fmla="*/ 18 h 18"/>
                <a:gd name="T12" fmla="*/ 18 w 18"/>
                <a:gd name="T13" fmla="*/ 16 h 18"/>
                <a:gd name="T14" fmla="*/ 18 w 18"/>
                <a:gd name="T15" fmla="*/ 14 h 18"/>
                <a:gd name="T16" fmla="*/ 18 w 18"/>
                <a:gd name="T17" fmla="*/ 9 h 18"/>
                <a:gd name="T18" fmla="*/ 18 w 18"/>
                <a:gd name="T19" fmla="*/ 9 h 18"/>
                <a:gd name="T20" fmla="*/ 14 w 18"/>
                <a:gd name="T21" fmla="*/ 3 h 18"/>
                <a:gd name="T22" fmla="*/ 7 w 18"/>
                <a:gd name="T23" fmla="*/ 0 h 18"/>
                <a:gd name="T24" fmla="*/ 7 w 18"/>
                <a:gd name="T25" fmla="*/ 0 h 18"/>
                <a:gd name="T26" fmla="*/ 5 w 18"/>
                <a:gd name="T27" fmla="*/ 3 h 18"/>
                <a:gd name="T28" fmla="*/ 3 w 18"/>
                <a:gd name="T29" fmla="*/ 3 h 18"/>
                <a:gd name="T30" fmla="*/ 0 w 18"/>
                <a:gd name="T31" fmla="*/ 7 h 18"/>
                <a:gd name="T32" fmla="*/ 3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3" y="9"/>
                  </a:moveTo>
                  <a:lnTo>
                    <a:pt x="3" y="9"/>
                  </a:lnTo>
                  <a:lnTo>
                    <a:pt x="7" y="16"/>
                  </a:lnTo>
                  <a:lnTo>
                    <a:pt x="14" y="18"/>
                  </a:lnTo>
                  <a:lnTo>
                    <a:pt x="16" y="18"/>
                  </a:lnTo>
                  <a:lnTo>
                    <a:pt x="18" y="16"/>
                  </a:lnTo>
                  <a:lnTo>
                    <a:pt x="18" y="14"/>
                  </a:lnTo>
                  <a:lnTo>
                    <a:pt x="18" y="9"/>
                  </a:lnTo>
                  <a:lnTo>
                    <a:pt x="14" y="3"/>
                  </a:lnTo>
                  <a:lnTo>
                    <a:pt x="7" y="0"/>
                  </a:lnTo>
                  <a:lnTo>
                    <a:pt x="5" y="3"/>
                  </a:lnTo>
                  <a:lnTo>
                    <a:pt x="3" y="3"/>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89" name="Freeform 3506">
              <a:extLst>
                <a:ext uri="{FF2B5EF4-FFF2-40B4-BE49-F238E27FC236}">
                  <a16:creationId xmlns:a16="http://schemas.microsoft.com/office/drawing/2014/main" xmlns="" id="{FC9C6786-6341-BE45-9160-422A296EA2D0}"/>
                </a:ext>
              </a:extLst>
            </p:cNvPr>
            <p:cNvSpPr>
              <a:spLocks/>
            </p:cNvSpPr>
            <p:nvPr/>
          </p:nvSpPr>
          <p:spPr bwMode="auto">
            <a:xfrm>
              <a:off x="3360" y="2987"/>
              <a:ext cx="18" cy="18"/>
            </a:xfrm>
            <a:custGeom>
              <a:avLst/>
              <a:gdLst>
                <a:gd name="T0" fmla="*/ 0 w 18"/>
                <a:gd name="T1" fmla="*/ 9 h 18"/>
                <a:gd name="T2" fmla="*/ 0 w 18"/>
                <a:gd name="T3" fmla="*/ 9 h 18"/>
                <a:gd name="T4" fmla="*/ 4 w 18"/>
                <a:gd name="T5" fmla="*/ 16 h 18"/>
                <a:gd name="T6" fmla="*/ 11 w 18"/>
                <a:gd name="T7" fmla="*/ 18 h 18"/>
                <a:gd name="T8" fmla="*/ 11 w 18"/>
                <a:gd name="T9" fmla="*/ 18 h 18"/>
                <a:gd name="T10" fmla="*/ 13 w 18"/>
                <a:gd name="T11" fmla="*/ 18 h 18"/>
                <a:gd name="T12" fmla="*/ 15 w 18"/>
                <a:gd name="T13" fmla="*/ 16 h 18"/>
                <a:gd name="T14" fmla="*/ 18 w 18"/>
                <a:gd name="T15" fmla="*/ 14 h 18"/>
                <a:gd name="T16" fmla="*/ 18 w 18"/>
                <a:gd name="T17" fmla="*/ 9 h 18"/>
                <a:gd name="T18" fmla="*/ 18 w 18"/>
                <a:gd name="T19" fmla="*/ 9 h 18"/>
                <a:gd name="T20" fmla="*/ 11 w 18"/>
                <a:gd name="T21" fmla="*/ 3 h 18"/>
                <a:gd name="T22" fmla="*/ 4 w 18"/>
                <a:gd name="T23" fmla="*/ 0 h 18"/>
                <a:gd name="T24" fmla="*/ 4 w 18"/>
                <a:gd name="T25" fmla="*/ 0 h 18"/>
                <a:gd name="T26" fmla="*/ 2 w 18"/>
                <a:gd name="T27" fmla="*/ 3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4" y="16"/>
                  </a:lnTo>
                  <a:lnTo>
                    <a:pt x="11" y="18"/>
                  </a:lnTo>
                  <a:lnTo>
                    <a:pt x="13" y="18"/>
                  </a:lnTo>
                  <a:lnTo>
                    <a:pt x="15" y="16"/>
                  </a:lnTo>
                  <a:lnTo>
                    <a:pt x="18" y="14"/>
                  </a:lnTo>
                  <a:lnTo>
                    <a:pt x="18" y="9"/>
                  </a:lnTo>
                  <a:lnTo>
                    <a:pt x="11" y="3"/>
                  </a:lnTo>
                  <a:lnTo>
                    <a:pt x="4" y="0"/>
                  </a:lnTo>
                  <a:lnTo>
                    <a:pt x="2" y="3"/>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0" name="Freeform 3507">
              <a:extLst>
                <a:ext uri="{FF2B5EF4-FFF2-40B4-BE49-F238E27FC236}">
                  <a16:creationId xmlns:a16="http://schemas.microsoft.com/office/drawing/2014/main" xmlns="" id="{DED6BD0E-E1F5-1345-A61B-C67A10412E50}"/>
                </a:ext>
              </a:extLst>
            </p:cNvPr>
            <p:cNvSpPr>
              <a:spLocks/>
            </p:cNvSpPr>
            <p:nvPr/>
          </p:nvSpPr>
          <p:spPr bwMode="auto">
            <a:xfrm>
              <a:off x="3360" y="2987"/>
              <a:ext cx="18" cy="18"/>
            </a:xfrm>
            <a:custGeom>
              <a:avLst/>
              <a:gdLst>
                <a:gd name="T0" fmla="*/ 0 w 18"/>
                <a:gd name="T1" fmla="*/ 9 h 18"/>
                <a:gd name="T2" fmla="*/ 0 w 18"/>
                <a:gd name="T3" fmla="*/ 9 h 18"/>
                <a:gd name="T4" fmla="*/ 4 w 18"/>
                <a:gd name="T5" fmla="*/ 16 h 18"/>
                <a:gd name="T6" fmla="*/ 11 w 18"/>
                <a:gd name="T7" fmla="*/ 18 h 18"/>
                <a:gd name="T8" fmla="*/ 11 w 18"/>
                <a:gd name="T9" fmla="*/ 18 h 18"/>
                <a:gd name="T10" fmla="*/ 13 w 18"/>
                <a:gd name="T11" fmla="*/ 18 h 18"/>
                <a:gd name="T12" fmla="*/ 15 w 18"/>
                <a:gd name="T13" fmla="*/ 16 h 18"/>
                <a:gd name="T14" fmla="*/ 18 w 18"/>
                <a:gd name="T15" fmla="*/ 14 h 18"/>
                <a:gd name="T16" fmla="*/ 18 w 18"/>
                <a:gd name="T17" fmla="*/ 9 h 18"/>
                <a:gd name="T18" fmla="*/ 18 w 18"/>
                <a:gd name="T19" fmla="*/ 9 h 18"/>
                <a:gd name="T20" fmla="*/ 11 w 18"/>
                <a:gd name="T21" fmla="*/ 3 h 18"/>
                <a:gd name="T22" fmla="*/ 4 w 18"/>
                <a:gd name="T23" fmla="*/ 0 h 18"/>
                <a:gd name="T24" fmla="*/ 4 w 18"/>
                <a:gd name="T25" fmla="*/ 0 h 18"/>
                <a:gd name="T26" fmla="*/ 2 w 18"/>
                <a:gd name="T27" fmla="*/ 3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4" y="16"/>
                  </a:lnTo>
                  <a:lnTo>
                    <a:pt x="11" y="18"/>
                  </a:lnTo>
                  <a:lnTo>
                    <a:pt x="13" y="18"/>
                  </a:lnTo>
                  <a:lnTo>
                    <a:pt x="15" y="16"/>
                  </a:lnTo>
                  <a:lnTo>
                    <a:pt x="18" y="14"/>
                  </a:lnTo>
                  <a:lnTo>
                    <a:pt x="18" y="9"/>
                  </a:lnTo>
                  <a:lnTo>
                    <a:pt x="11" y="3"/>
                  </a:lnTo>
                  <a:lnTo>
                    <a:pt x="4" y="0"/>
                  </a:lnTo>
                  <a:lnTo>
                    <a:pt x="2" y="3"/>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1" name="Freeform 3508">
              <a:extLst>
                <a:ext uri="{FF2B5EF4-FFF2-40B4-BE49-F238E27FC236}">
                  <a16:creationId xmlns:a16="http://schemas.microsoft.com/office/drawing/2014/main" xmlns="" id="{4D4CFA4E-27BE-CF41-8E02-5F7E3EFF6B03}"/>
                </a:ext>
              </a:extLst>
            </p:cNvPr>
            <p:cNvSpPr>
              <a:spLocks/>
            </p:cNvSpPr>
            <p:nvPr/>
          </p:nvSpPr>
          <p:spPr bwMode="auto">
            <a:xfrm>
              <a:off x="3344" y="2987"/>
              <a:ext cx="16" cy="18"/>
            </a:xfrm>
            <a:custGeom>
              <a:avLst/>
              <a:gdLst>
                <a:gd name="T0" fmla="*/ 0 w 16"/>
                <a:gd name="T1" fmla="*/ 9 h 18"/>
                <a:gd name="T2" fmla="*/ 0 w 16"/>
                <a:gd name="T3" fmla="*/ 9 h 18"/>
                <a:gd name="T4" fmla="*/ 4 w 16"/>
                <a:gd name="T5" fmla="*/ 16 h 18"/>
                <a:gd name="T6" fmla="*/ 11 w 16"/>
                <a:gd name="T7" fmla="*/ 18 h 18"/>
                <a:gd name="T8" fmla="*/ 11 w 16"/>
                <a:gd name="T9" fmla="*/ 18 h 18"/>
                <a:gd name="T10" fmla="*/ 13 w 16"/>
                <a:gd name="T11" fmla="*/ 18 h 18"/>
                <a:gd name="T12" fmla="*/ 16 w 16"/>
                <a:gd name="T13" fmla="*/ 16 h 18"/>
                <a:gd name="T14" fmla="*/ 16 w 16"/>
                <a:gd name="T15" fmla="*/ 14 h 18"/>
                <a:gd name="T16" fmla="*/ 16 w 16"/>
                <a:gd name="T17" fmla="*/ 9 h 18"/>
                <a:gd name="T18" fmla="*/ 16 w 16"/>
                <a:gd name="T19" fmla="*/ 9 h 18"/>
                <a:gd name="T20" fmla="*/ 11 w 16"/>
                <a:gd name="T21" fmla="*/ 5 h 18"/>
                <a:gd name="T22" fmla="*/ 4 w 16"/>
                <a:gd name="T23" fmla="*/ 0 h 18"/>
                <a:gd name="T24" fmla="*/ 4 w 16"/>
                <a:gd name="T25" fmla="*/ 0 h 18"/>
                <a:gd name="T26" fmla="*/ 2 w 16"/>
                <a:gd name="T27" fmla="*/ 3 h 18"/>
                <a:gd name="T28" fmla="*/ 0 w 16"/>
                <a:gd name="T29" fmla="*/ 5 h 18"/>
                <a:gd name="T30" fmla="*/ 0 w 16"/>
                <a:gd name="T31" fmla="*/ 7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4" y="16"/>
                  </a:lnTo>
                  <a:lnTo>
                    <a:pt x="11" y="18"/>
                  </a:lnTo>
                  <a:lnTo>
                    <a:pt x="13" y="18"/>
                  </a:lnTo>
                  <a:lnTo>
                    <a:pt x="16" y="16"/>
                  </a:lnTo>
                  <a:lnTo>
                    <a:pt x="16" y="14"/>
                  </a:lnTo>
                  <a:lnTo>
                    <a:pt x="16" y="9"/>
                  </a:lnTo>
                  <a:lnTo>
                    <a:pt x="11" y="5"/>
                  </a:lnTo>
                  <a:lnTo>
                    <a:pt x="4" y="0"/>
                  </a:lnTo>
                  <a:lnTo>
                    <a:pt x="2" y="3"/>
                  </a:lnTo>
                  <a:lnTo>
                    <a:pt x="0" y="5"/>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2" name="Freeform 3509">
              <a:extLst>
                <a:ext uri="{FF2B5EF4-FFF2-40B4-BE49-F238E27FC236}">
                  <a16:creationId xmlns:a16="http://schemas.microsoft.com/office/drawing/2014/main" xmlns="" id="{11A3D41D-6DED-954D-A5CF-263C48709AC8}"/>
                </a:ext>
              </a:extLst>
            </p:cNvPr>
            <p:cNvSpPr>
              <a:spLocks/>
            </p:cNvSpPr>
            <p:nvPr/>
          </p:nvSpPr>
          <p:spPr bwMode="auto">
            <a:xfrm>
              <a:off x="3344" y="2987"/>
              <a:ext cx="16" cy="18"/>
            </a:xfrm>
            <a:custGeom>
              <a:avLst/>
              <a:gdLst>
                <a:gd name="T0" fmla="*/ 0 w 16"/>
                <a:gd name="T1" fmla="*/ 9 h 18"/>
                <a:gd name="T2" fmla="*/ 0 w 16"/>
                <a:gd name="T3" fmla="*/ 9 h 18"/>
                <a:gd name="T4" fmla="*/ 4 w 16"/>
                <a:gd name="T5" fmla="*/ 16 h 18"/>
                <a:gd name="T6" fmla="*/ 11 w 16"/>
                <a:gd name="T7" fmla="*/ 18 h 18"/>
                <a:gd name="T8" fmla="*/ 11 w 16"/>
                <a:gd name="T9" fmla="*/ 18 h 18"/>
                <a:gd name="T10" fmla="*/ 13 w 16"/>
                <a:gd name="T11" fmla="*/ 18 h 18"/>
                <a:gd name="T12" fmla="*/ 16 w 16"/>
                <a:gd name="T13" fmla="*/ 16 h 18"/>
                <a:gd name="T14" fmla="*/ 16 w 16"/>
                <a:gd name="T15" fmla="*/ 14 h 18"/>
                <a:gd name="T16" fmla="*/ 16 w 16"/>
                <a:gd name="T17" fmla="*/ 9 h 18"/>
                <a:gd name="T18" fmla="*/ 16 w 16"/>
                <a:gd name="T19" fmla="*/ 9 h 18"/>
                <a:gd name="T20" fmla="*/ 11 w 16"/>
                <a:gd name="T21" fmla="*/ 5 h 18"/>
                <a:gd name="T22" fmla="*/ 4 w 16"/>
                <a:gd name="T23" fmla="*/ 0 h 18"/>
                <a:gd name="T24" fmla="*/ 4 w 16"/>
                <a:gd name="T25" fmla="*/ 0 h 18"/>
                <a:gd name="T26" fmla="*/ 2 w 16"/>
                <a:gd name="T27" fmla="*/ 3 h 18"/>
                <a:gd name="T28" fmla="*/ 0 w 16"/>
                <a:gd name="T29" fmla="*/ 5 h 18"/>
                <a:gd name="T30" fmla="*/ 0 w 16"/>
                <a:gd name="T31" fmla="*/ 7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4" y="16"/>
                  </a:lnTo>
                  <a:lnTo>
                    <a:pt x="11" y="18"/>
                  </a:lnTo>
                  <a:lnTo>
                    <a:pt x="13" y="18"/>
                  </a:lnTo>
                  <a:lnTo>
                    <a:pt x="16" y="16"/>
                  </a:lnTo>
                  <a:lnTo>
                    <a:pt x="16" y="14"/>
                  </a:lnTo>
                  <a:lnTo>
                    <a:pt x="16" y="9"/>
                  </a:lnTo>
                  <a:lnTo>
                    <a:pt x="11" y="5"/>
                  </a:lnTo>
                  <a:lnTo>
                    <a:pt x="4" y="0"/>
                  </a:lnTo>
                  <a:lnTo>
                    <a:pt x="2" y="3"/>
                  </a:lnTo>
                  <a:lnTo>
                    <a:pt x="0" y="5"/>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3" name="Freeform 3510">
              <a:extLst>
                <a:ext uri="{FF2B5EF4-FFF2-40B4-BE49-F238E27FC236}">
                  <a16:creationId xmlns:a16="http://schemas.microsoft.com/office/drawing/2014/main" xmlns="" id="{74D15A42-149C-4A49-A878-1C5ECA7A9411}"/>
                </a:ext>
              </a:extLst>
            </p:cNvPr>
            <p:cNvSpPr>
              <a:spLocks/>
            </p:cNvSpPr>
            <p:nvPr/>
          </p:nvSpPr>
          <p:spPr bwMode="auto">
            <a:xfrm>
              <a:off x="3328" y="2987"/>
              <a:ext cx="16" cy="21"/>
            </a:xfrm>
            <a:custGeom>
              <a:avLst/>
              <a:gdLst>
                <a:gd name="T0" fmla="*/ 0 w 16"/>
                <a:gd name="T1" fmla="*/ 12 h 21"/>
                <a:gd name="T2" fmla="*/ 0 w 16"/>
                <a:gd name="T3" fmla="*/ 12 h 21"/>
                <a:gd name="T4" fmla="*/ 2 w 16"/>
                <a:gd name="T5" fmla="*/ 16 h 21"/>
                <a:gd name="T6" fmla="*/ 9 w 16"/>
                <a:gd name="T7" fmla="*/ 21 h 21"/>
                <a:gd name="T8" fmla="*/ 9 w 16"/>
                <a:gd name="T9" fmla="*/ 21 h 21"/>
                <a:gd name="T10" fmla="*/ 11 w 16"/>
                <a:gd name="T11" fmla="*/ 18 h 21"/>
                <a:gd name="T12" fmla="*/ 14 w 16"/>
                <a:gd name="T13" fmla="*/ 16 h 21"/>
                <a:gd name="T14" fmla="*/ 16 w 16"/>
                <a:gd name="T15" fmla="*/ 14 h 21"/>
                <a:gd name="T16" fmla="*/ 16 w 16"/>
                <a:gd name="T17" fmla="*/ 9 h 21"/>
                <a:gd name="T18" fmla="*/ 16 w 16"/>
                <a:gd name="T19" fmla="*/ 9 h 21"/>
                <a:gd name="T20" fmla="*/ 11 w 16"/>
                <a:gd name="T21" fmla="*/ 5 h 21"/>
                <a:gd name="T22" fmla="*/ 5 w 16"/>
                <a:gd name="T23" fmla="*/ 0 h 21"/>
                <a:gd name="T24" fmla="*/ 5 w 16"/>
                <a:gd name="T25" fmla="*/ 0 h 21"/>
                <a:gd name="T26" fmla="*/ 2 w 16"/>
                <a:gd name="T27" fmla="*/ 3 h 21"/>
                <a:gd name="T28" fmla="*/ 0 w 16"/>
                <a:gd name="T29" fmla="*/ 5 h 21"/>
                <a:gd name="T30" fmla="*/ 0 w 16"/>
                <a:gd name="T31" fmla="*/ 12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1">
                  <a:moveTo>
                    <a:pt x="0" y="12"/>
                  </a:moveTo>
                  <a:lnTo>
                    <a:pt x="0" y="12"/>
                  </a:lnTo>
                  <a:lnTo>
                    <a:pt x="2" y="16"/>
                  </a:lnTo>
                  <a:lnTo>
                    <a:pt x="9" y="21"/>
                  </a:lnTo>
                  <a:lnTo>
                    <a:pt x="11" y="18"/>
                  </a:lnTo>
                  <a:lnTo>
                    <a:pt x="14" y="16"/>
                  </a:lnTo>
                  <a:lnTo>
                    <a:pt x="16" y="14"/>
                  </a:lnTo>
                  <a:lnTo>
                    <a:pt x="16" y="9"/>
                  </a:lnTo>
                  <a:lnTo>
                    <a:pt x="11" y="5"/>
                  </a:lnTo>
                  <a:lnTo>
                    <a:pt x="5" y="0"/>
                  </a:lnTo>
                  <a:lnTo>
                    <a:pt x="2" y="3"/>
                  </a:lnTo>
                  <a:lnTo>
                    <a:pt x="0" y="5"/>
                  </a:lnTo>
                  <a:lnTo>
                    <a:pt x="0"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4" name="Freeform 3511">
              <a:extLst>
                <a:ext uri="{FF2B5EF4-FFF2-40B4-BE49-F238E27FC236}">
                  <a16:creationId xmlns:a16="http://schemas.microsoft.com/office/drawing/2014/main" xmlns="" id="{E00C420D-5D8A-3349-8189-16C7EB55B468}"/>
                </a:ext>
              </a:extLst>
            </p:cNvPr>
            <p:cNvSpPr>
              <a:spLocks/>
            </p:cNvSpPr>
            <p:nvPr/>
          </p:nvSpPr>
          <p:spPr bwMode="auto">
            <a:xfrm>
              <a:off x="3328" y="2987"/>
              <a:ext cx="16" cy="21"/>
            </a:xfrm>
            <a:custGeom>
              <a:avLst/>
              <a:gdLst>
                <a:gd name="T0" fmla="*/ 0 w 16"/>
                <a:gd name="T1" fmla="*/ 12 h 21"/>
                <a:gd name="T2" fmla="*/ 0 w 16"/>
                <a:gd name="T3" fmla="*/ 12 h 21"/>
                <a:gd name="T4" fmla="*/ 2 w 16"/>
                <a:gd name="T5" fmla="*/ 16 h 21"/>
                <a:gd name="T6" fmla="*/ 9 w 16"/>
                <a:gd name="T7" fmla="*/ 21 h 21"/>
                <a:gd name="T8" fmla="*/ 9 w 16"/>
                <a:gd name="T9" fmla="*/ 21 h 21"/>
                <a:gd name="T10" fmla="*/ 11 w 16"/>
                <a:gd name="T11" fmla="*/ 18 h 21"/>
                <a:gd name="T12" fmla="*/ 14 w 16"/>
                <a:gd name="T13" fmla="*/ 16 h 21"/>
                <a:gd name="T14" fmla="*/ 16 w 16"/>
                <a:gd name="T15" fmla="*/ 14 h 21"/>
                <a:gd name="T16" fmla="*/ 16 w 16"/>
                <a:gd name="T17" fmla="*/ 9 h 21"/>
                <a:gd name="T18" fmla="*/ 16 w 16"/>
                <a:gd name="T19" fmla="*/ 9 h 21"/>
                <a:gd name="T20" fmla="*/ 11 w 16"/>
                <a:gd name="T21" fmla="*/ 5 h 21"/>
                <a:gd name="T22" fmla="*/ 5 w 16"/>
                <a:gd name="T23" fmla="*/ 0 h 21"/>
                <a:gd name="T24" fmla="*/ 5 w 16"/>
                <a:gd name="T25" fmla="*/ 0 h 21"/>
                <a:gd name="T26" fmla="*/ 2 w 16"/>
                <a:gd name="T27" fmla="*/ 3 h 21"/>
                <a:gd name="T28" fmla="*/ 0 w 16"/>
                <a:gd name="T29" fmla="*/ 5 h 21"/>
                <a:gd name="T30" fmla="*/ 0 w 16"/>
                <a:gd name="T31" fmla="*/ 12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21">
                  <a:moveTo>
                    <a:pt x="0" y="12"/>
                  </a:moveTo>
                  <a:lnTo>
                    <a:pt x="0" y="12"/>
                  </a:lnTo>
                  <a:lnTo>
                    <a:pt x="2" y="16"/>
                  </a:lnTo>
                  <a:lnTo>
                    <a:pt x="9" y="21"/>
                  </a:lnTo>
                  <a:lnTo>
                    <a:pt x="11" y="18"/>
                  </a:lnTo>
                  <a:lnTo>
                    <a:pt x="14" y="16"/>
                  </a:lnTo>
                  <a:lnTo>
                    <a:pt x="16" y="14"/>
                  </a:lnTo>
                  <a:lnTo>
                    <a:pt x="16" y="9"/>
                  </a:lnTo>
                  <a:lnTo>
                    <a:pt x="11" y="5"/>
                  </a:lnTo>
                  <a:lnTo>
                    <a:pt x="5" y="0"/>
                  </a:lnTo>
                  <a:lnTo>
                    <a:pt x="2" y="3"/>
                  </a:lnTo>
                  <a:lnTo>
                    <a:pt x="0" y="5"/>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5" name="Freeform 3512">
              <a:extLst>
                <a:ext uri="{FF2B5EF4-FFF2-40B4-BE49-F238E27FC236}">
                  <a16:creationId xmlns:a16="http://schemas.microsoft.com/office/drawing/2014/main" xmlns="" id="{13407791-DE5B-E042-A620-171F24D6FD27}"/>
                </a:ext>
              </a:extLst>
            </p:cNvPr>
            <p:cNvSpPr>
              <a:spLocks/>
            </p:cNvSpPr>
            <p:nvPr/>
          </p:nvSpPr>
          <p:spPr bwMode="auto">
            <a:xfrm>
              <a:off x="3312" y="2990"/>
              <a:ext cx="16" cy="18"/>
            </a:xfrm>
            <a:custGeom>
              <a:avLst/>
              <a:gdLst>
                <a:gd name="T0" fmla="*/ 0 w 16"/>
                <a:gd name="T1" fmla="*/ 9 h 18"/>
                <a:gd name="T2" fmla="*/ 0 w 16"/>
                <a:gd name="T3" fmla="*/ 9 h 18"/>
                <a:gd name="T4" fmla="*/ 3 w 16"/>
                <a:gd name="T5" fmla="*/ 13 h 18"/>
                <a:gd name="T6" fmla="*/ 9 w 16"/>
                <a:gd name="T7" fmla="*/ 18 h 18"/>
                <a:gd name="T8" fmla="*/ 9 w 16"/>
                <a:gd name="T9" fmla="*/ 18 h 18"/>
                <a:gd name="T10" fmla="*/ 12 w 16"/>
                <a:gd name="T11" fmla="*/ 15 h 18"/>
                <a:gd name="T12" fmla="*/ 14 w 16"/>
                <a:gd name="T13" fmla="*/ 13 h 18"/>
                <a:gd name="T14" fmla="*/ 16 w 16"/>
                <a:gd name="T15" fmla="*/ 11 h 18"/>
                <a:gd name="T16" fmla="*/ 16 w 16"/>
                <a:gd name="T17" fmla="*/ 9 h 18"/>
                <a:gd name="T18" fmla="*/ 16 w 16"/>
                <a:gd name="T19" fmla="*/ 9 h 18"/>
                <a:gd name="T20" fmla="*/ 12 w 16"/>
                <a:gd name="T21" fmla="*/ 2 h 18"/>
                <a:gd name="T22" fmla="*/ 5 w 16"/>
                <a:gd name="T23" fmla="*/ 0 h 18"/>
                <a:gd name="T24" fmla="*/ 5 w 16"/>
                <a:gd name="T25" fmla="*/ 0 h 18"/>
                <a:gd name="T26" fmla="*/ 3 w 16"/>
                <a:gd name="T27" fmla="*/ 0 h 18"/>
                <a:gd name="T28" fmla="*/ 0 w 16"/>
                <a:gd name="T29" fmla="*/ 2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3" y="13"/>
                  </a:lnTo>
                  <a:lnTo>
                    <a:pt x="9" y="18"/>
                  </a:lnTo>
                  <a:lnTo>
                    <a:pt x="12" y="15"/>
                  </a:lnTo>
                  <a:lnTo>
                    <a:pt x="14" y="13"/>
                  </a:lnTo>
                  <a:lnTo>
                    <a:pt x="16" y="11"/>
                  </a:lnTo>
                  <a:lnTo>
                    <a:pt x="16" y="9"/>
                  </a:lnTo>
                  <a:lnTo>
                    <a:pt x="12" y="2"/>
                  </a:lnTo>
                  <a:lnTo>
                    <a:pt x="5" y="0"/>
                  </a:lnTo>
                  <a:lnTo>
                    <a:pt x="3"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6" name="Freeform 3513">
              <a:extLst>
                <a:ext uri="{FF2B5EF4-FFF2-40B4-BE49-F238E27FC236}">
                  <a16:creationId xmlns:a16="http://schemas.microsoft.com/office/drawing/2014/main" xmlns="" id="{106DB6C1-FD48-0945-AFF6-7A2FF49300A2}"/>
                </a:ext>
              </a:extLst>
            </p:cNvPr>
            <p:cNvSpPr>
              <a:spLocks/>
            </p:cNvSpPr>
            <p:nvPr/>
          </p:nvSpPr>
          <p:spPr bwMode="auto">
            <a:xfrm>
              <a:off x="3312" y="2990"/>
              <a:ext cx="16" cy="18"/>
            </a:xfrm>
            <a:custGeom>
              <a:avLst/>
              <a:gdLst>
                <a:gd name="T0" fmla="*/ 0 w 16"/>
                <a:gd name="T1" fmla="*/ 9 h 18"/>
                <a:gd name="T2" fmla="*/ 0 w 16"/>
                <a:gd name="T3" fmla="*/ 9 h 18"/>
                <a:gd name="T4" fmla="*/ 3 w 16"/>
                <a:gd name="T5" fmla="*/ 13 h 18"/>
                <a:gd name="T6" fmla="*/ 9 w 16"/>
                <a:gd name="T7" fmla="*/ 18 h 18"/>
                <a:gd name="T8" fmla="*/ 9 w 16"/>
                <a:gd name="T9" fmla="*/ 18 h 18"/>
                <a:gd name="T10" fmla="*/ 12 w 16"/>
                <a:gd name="T11" fmla="*/ 15 h 18"/>
                <a:gd name="T12" fmla="*/ 14 w 16"/>
                <a:gd name="T13" fmla="*/ 13 h 18"/>
                <a:gd name="T14" fmla="*/ 16 w 16"/>
                <a:gd name="T15" fmla="*/ 11 h 18"/>
                <a:gd name="T16" fmla="*/ 16 w 16"/>
                <a:gd name="T17" fmla="*/ 9 h 18"/>
                <a:gd name="T18" fmla="*/ 16 w 16"/>
                <a:gd name="T19" fmla="*/ 9 h 18"/>
                <a:gd name="T20" fmla="*/ 12 w 16"/>
                <a:gd name="T21" fmla="*/ 2 h 18"/>
                <a:gd name="T22" fmla="*/ 5 w 16"/>
                <a:gd name="T23" fmla="*/ 0 h 18"/>
                <a:gd name="T24" fmla="*/ 5 w 16"/>
                <a:gd name="T25" fmla="*/ 0 h 18"/>
                <a:gd name="T26" fmla="*/ 3 w 16"/>
                <a:gd name="T27" fmla="*/ 0 h 18"/>
                <a:gd name="T28" fmla="*/ 0 w 16"/>
                <a:gd name="T29" fmla="*/ 2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3" y="13"/>
                  </a:lnTo>
                  <a:lnTo>
                    <a:pt x="9" y="18"/>
                  </a:lnTo>
                  <a:lnTo>
                    <a:pt x="12" y="15"/>
                  </a:lnTo>
                  <a:lnTo>
                    <a:pt x="14" y="13"/>
                  </a:lnTo>
                  <a:lnTo>
                    <a:pt x="16" y="11"/>
                  </a:lnTo>
                  <a:lnTo>
                    <a:pt x="16" y="9"/>
                  </a:lnTo>
                  <a:lnTo>
                    <a:pt x="12" y="2"/>
                  </a:lnTo>
                  <a:lnTo>
                    <a:pt x="5" y="0"/>
                  </a:lnTo>
                  <a:lnTo>
                    <a:pt x="3"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7" name="Freeform 3514">
              <a:extLst>
                <a:ext uri="{FF2B5EF4-FFF2-40B4-BE49-F238E27FC236}">
                  <a16:creationId xmlns:a16="http://schemas.microsoft.com/office/drawing/2014/main" xmlns="" id="{AFC95F91-3A6B-1849-87DA-78108951CED5}"/>
                </a:ext>
              </a:extLst>
            </p:cNvPr>
            <p:cNvSpPr>
              <a:spLocks/>
            </p:cNvSpPr>
            <p:nvPr/>
          </p:nvSpPr>
          <p:spPr bwMode="auto">
            <a:xfrm>
              <a:off x="3296" y="2990"/>
              <a:ext cx="16" cy="18"/>
            </a:xfrm>
            <a:custGeom>
              <a:avLst/>
              <a:gdLst>
                <a:gd name="T0" fmla="*/ 0 w 16"/>
                <a:gd name="T1" fmla="*/ 9 h 18"/>
                <a:gd name="T2" fmla="*/ 0 w 16"/>
                <a:gd name="T3" fmla="*/ 9 h 18"/>
                <a:gd name="T4" fmla="*/ 3 w 16"/>
                <a:gd name="T5" fmla="*/ 15 h 18"/>
                <a:gd name="T6" fmla="*/ 7 w 16"/>
                <a:gd name="T7" fmla="*/ 15 h 18"/>
                <a:gd name="T8" fmla="*/ 9 w 16"/>
                <a:gd name="T9" fmla="*/ 18 h 18"/>
                <a:gd name="T10" fmla="*/ 9 w 16"/>
                <a:gd name="T11" fmla="*/ 18 h 18"/>
                <a:gd name="T12" fmla="*/ 12 w 16"/>
                <a:gd name="T13" fmla="*/ 15 h 18"/>
                <a:gd name="T14" fmla="*/ 14 w 16"/>
                <a:gd name="T15" fmla="*/ 15 h 18"/>
                <a:gd name="T16" fmla="*/ 16 w 16"/>
                <a:gd name="T17" fmla="*/ 9 h 18"/>
                <a:gd name="T18" fmla="*/ 16 w 16"/>
                <a:gd name="T19" fmla="*/ 9 h 18"/>
                <a:gd name="T20" fmla="*/ 12 w 16"/>
                <a:gd name="T21" fmla="*/ 2 h 18"/>
                <a:gd name="T22" fmla="*/ 7 w 16"/>
                <a:gd name="T23" fmla="*/ 0 h 18"/>
                <a:gd name="T24" fmla="*/ 7 w 16"/>
                <a:gd name="T25" fmla="*/ 0 h 18"/>
                <a:gd name="T26" fmla="*/ 5 w 16"/>
                <a:gd name="T27" fmla="*/ 0 h 18"/>
                <a:gd name="T28" fmla="*/ 3 w 16"/>
                <a:gd name="T29" fmla="*/ 2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3" y="15"/>
                  </a:lnTo>
                  <a:lnTo>
                    <a:pt x="7" y="15"/>
                  </a:lnTo>
                  <a:lnTo>
                    <a:pt x="9" y="18"/>
                  </a:lnTo>
                  <a:lnTo>
                    <a:pt x="12" y="15"/>
                  </a:lnTo>
                  <a:lnTo>
                    <a:pt x="14" y="15"/>
                  </a:lnTo>
                  <a:lnTo>
                    <a:pt x="16" y="9"/>
                  </a:lnTo>
                  <a:lnTo>
                    <a:pt x="12" y="2"/>
                  </a:lnTo>
                  <a:lnTo>
                    <a:pt x="7" y="0"/>
                  </a:lnTo>
                  <a:lnTo>
                    <a:pt x="5"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8" name="Freeform 3515">
              <a:extLst>
                <a:ext uri="{FF2B5EF4-FFF2-40B4-BE49-F238E27FC236}">
                  <a16:creationId xmlns:a16="http://schemas.microsoft.com/office/drawing/2014/main" xmlns="" id="{D87C4494-A4C0-D94C-9CA3-5CE3652738D9}"/>
                </a:ext>
              </a:extLst>
            </p:cNvPr>
            <p:cNvSpPr>
              <a:spLocks/>
            </p:cNvSpPr>
            <p:nvPr/>
          </p:nvSpPr>
          <p:spPr bwMode="auto">
            <a:xfrm>
              <a:off x="3296" y="2990"/>
              <a:ext cx="16" cy="18"/>
            </a:xfrm>
            <a:custGeom>
              <a:avLst/>
              <a:gdLst>
                <a:gd name="T0" fmla="*/ 0 w 16"/>
                <a:gd name="T1" fmla="*/ 9 h 18"/>
                <a:gd name="T2" fmla="*/ 0 w 16"/>
                <a:gd name="T3" fmla="*/ 9 h 18"/>
                <a:gd name="T4" fmla="*/ 3 w 16"/>
                <a:gd name="T5" fmla="*/ 15 h 18"/>
                <a:gd name="T6" fmla="*/ 7 w 16"/>
                <a:gd name="T7" fmla="*/ 15 h 18"/>
                <a:gd name="T8" fmla="*/ 9 w 16"/>
                <a:gd name="T9" fmla="*/ 18 h 18"/>
                <a:gd name="T10" fmla="*/ 9 w 16"/>
                <a:gd name="T11" fmla="*/ 18 h 18"/>
                <a:gd name="T12" fmla="*/ 12 w 16"/>
                <a:gd name="T13" fmla="*/ 15 h 18"/>
                <a:gd name="T14" fmla="*/ 14 w 16"/>
                <a:gd name="T15" fmla="*/ 15 h 18"/>
                <a:gd name="T16" fmla="*/ 16 w 16"/>
                <a:gd name="T17" fmla="*/ 9 h 18"/>
                <a:gd name="T18" fmla="*/ 16 w 16"/>
                <a:gd name="T19" fmla="*/ 9 h 18"/>
                <a:gd name="T20" fmla="*/ 12 w 16"/>
                <a:gd name="T21" fmla="*/ 2 h 18"/>
                <a:gd name="T22" fmla="*/ 7 w 16"/>
                <a:gd name="T23" fmla="*/ 0 h 18"/>
                <a:gd name="T24" fmla="*/ 7 w 16"/>
                <a:gd name="T25" fmla="*/ 0 h 18"/>
                <a:gd name="T26" fmla="*/ 5 w 16"/>
                <a:gd name="T27" fmla="*/ 0 h 18"/>
                <a:gd name="T28" fmla="*/ 3 w 16"/>
                <a:gd name="T29" fmla="*/ 2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3" y="15"/>
                  </a:lnTo>
                  <a:lnTo>
                    <a:pt x="7" y="15"/>
                  </a:lnTo>
                  <a:lnTo>
                    <a:pt x="9" y="18"/>
                  </a:lnTo>
                  <a:lnTo>
                    <a:pt x="12" y="15"/>
                  </a:lnTo>
                  <a:lnTo>
                    <a:pt x="14" y="15"/>
                  </a:lnTo>
                  <a:lnTo>
                    <a:pt x="16" y="9"/>
                  </a:lnTo>
                  <a:lnTo>
                    <a:pt x="12" y="2"/>
                  </a:lnTo>
                  <a:lnTo>
                    <a:pt x="7" y="0"/>
                  </a:lnTo>
                  <a:lnTo>
                    <a:pt x="5"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299" name="Freeform 3516">
              <a:extLst>
                <a:ext uri="{FF2B5EF4-FFF2-40B4-BE49-F238E27FC236}">
                  <a16:creationId xmlns:a16="http://schemas.microsoft.com/office/drawing/2014/main" xmlns="" id="{9E248288-7771-864A-9551-E50FD5F302C0}"/>
                </a:ext>
              </a:extLst>
            </p:cNvPr>
            <p:cNvSpPr>
              <a:spLocks/>
            </p:cNvSpPr>
            <p:nvPr/>
          </p:nvSpPr>
          <p:spPr bwMode="auto">
            <a:xfrm>
              <a:off x="3281" y="2990"/>
              <a:ext cx="15" cy="18"/>
            </a:xfrm>
            <a:custGeom>
              <a:avLst/>
              <a:gdLst>
                <a:gd name="T0" fmla="*/ 0 w 15"/>
                <a:gd name="T1" fmla="*/ 9 h 18"/>
                <a:gd name="T2" fmla="*/ 0 w 15"/>
                <a:gd name="T3" fmla="*/ 9 h 18"/>
                <a:gd name="T4" fmla="*/ 2 w 15"/>
                <a:gd name="T5" fmla="*/ 15 h 18"/>
                <a:gd name="T6" fmla="*/ 6 w 15"/>
                <a:gd name="T7" fmla="*/ 18 h 18"/>
                <a:gd name="T8" fmla="*/ 9 w 15"/>
                <a:gd name="T9" fmla="*/ 18 h 18"/>
                <a:gd name="T10" fmla="*/ 9 w 15"/>
                <a:gd name="T11" fmla="*/ 18 h 18"/>
                <a:gd name="T12" fmla="*/ 11 w 15"/>
                <a:gd name="T13" fmla="*/ 18 h 18"/>
                <a:gd name="T14" fmla="*/ 13 w 15"/>
                <a:gd name="T15" fmla="*/ 15 h 18"/>
                <a:gd name="T16" fmla="*/ 15 w 15"/>
                <a:gd name="T17" fmla="*/ 9 h 18"/>
                <a:gd name="T18" fmla="*/ 15 w 15"/>
                <a:gd name="T19" fmla="*/ 9 h 18"/>
                <a:gd name="T20" fmla="*/ 13 w 15"/>
                <a:gd name="T21" fmla="*/ 2 h 18"/>
                <a:gd name="T22" fmla="*/ 6 w 15"/>
                <a:gd name="T23" fmla="*/ 0 h 18"/>
                <a:gd name="T24" fmla="*/ 6 w 15"/>
                <a:gd name="T25" fmla="*/ 0 h 18"/>
                <a:gd name="T26" fmla="*/ 4 w 15"/>
                <a:gd name="T27" fmla="*/ 0 h 18"/>
                <a:gd name="T28" fmla="*/ 2 w 15"/>
                <a:gd name="T29" fmla="*/ 2 h 18"/>
                <a:gd name="T30" fmla="*/ 0 w 15"/>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18">
                  <a:moveTo>
                    <a:pt x="0" y="9"/>
                  </a:moveTo>
                  <a:lnTo>
                    <a:pt x="0" y="9"/>
                  </a:lnTo>
                  <a:lnTo>
                    <a:pt x="2" y="15"/>
                  </a:lnTo>
                  <a:lnTo>
                    <a:pt x="6" y="18"/>
                  </a:lnTo>
                  <a:lnTo>
                    <a:pt x="9" y="18"/>
                  </a:lnTo>
                  <a:lnTo>
                    <a:pt x="11" y="18"/>
                  </a:lnTo>
                  <a:lnTo>
                    <a:pt x="13" y="15"/>
                  </a:lnTo>
                  <a:lnTo>
                    <a:pt x="15" y="9"/>
                  </a:lnTo>
                  <a:lnTo>
                    <a:pt x="13" y="2"/>
                  </a:lnTo>
                  <a:lnTo>
                    <a:pt x="6"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0" name="Freeform 3517">
              <a:extLst>
                <a:ext uri="{FF2B5EF4-FFF2-40B4-BE49-F238E27FC236}">
                  <a16:creationId xmlns:a16="http://schemas.microsoft.com/office/drawing/2014/main" xmlns="" id="{B8B1D7BF-C15D-274A-8BC3-2362EE32EF96}"/>
                </a:ext>
              </a:extLst>
            </p:cNvPr>
            <p:cNvSpPr>
              <a:spLocks/>
            </p:cNvSpPr>
            <p:nvPr/>
          </p:nvSpPr>
          <p:spPr bwMode="auto">
            <a:xfrm>
              <a:off x="3281" y="2990"/>
              <a:ext cx="15" cy="18"/>
            </a:xfrm>
            <a:custGeom>
              <a:avLst/>
              <a:gdLst>
                <a:gd name="T0" fmla="*/ 0 w 15"/>
                <a:gd name="T1" fmla="*/ 9 h 18"/>
                <a:gd name="T2" fmla="*/ 0 w 15"/>
                <a:gd name="T3" fmla="*/ 9 h 18"/>
                <a:gd name="T4" fmla="*/ 2 w 15"/>
                <a:gd name="T5" fmla="*/ 15 h 18"/>
                <a:gd name="T6" fmla="*/ 6 w 15"/>
                <a:gd name="T7" fmla="*/ 18 h 18"/>
                <a:gd name="T8" fmla="*/ 9 w 15"/>
                <a:gd name="T9" fmla="*/ 18 h 18"/>
                <a:gd name="T10" fmla="*/ 9 w 15"/>
                <a:gd name="T11" fmla="*/ 18 h 18"/>
                <a:gd name="T12" fmla="*/ 11 w 15"/>
                <a:gd name="T13" fmla="*/ 18 h 18"/>
                <a:gd name="T14" fmla="*/ 13 w 15"/>
                <a:gd name="T15" fmla="*/ 15 h 18"/>
                <a:gd name="T16" fmla="*/ 15 w 15"/>
                <a:gd name="T17" fmla="*/ 9 h 18"/>
                <a:gd name="T18" fmla="*/ 15 w 15"/>
                <a:gd name="T19" fmla="*/ 9 h 18"/>
                <a:gd name="T20" fmla="*/ 13 w 15"/>
                <a:gd name="T21" fmla="*/ 2 h 18"/>
                <a:gd name="T22" fmla="*/ 6 w 15"/>
                <a:gd name="T23" fmla="*/ 0 h 18"/>
                <a:gd name="T24" fmla="*/ 6 w 15"/>
                <a:gd name="T25" fmla="*/ 0 h 18"/>
                <a:gd name="T26" fmla="*/ 4 w 15"/>
                <a:gd name="T27" fmla="*/ 0 h 18"/>
                <a:gd name="T28" fmla="*/ 2 w 15"/>
                <a:gd name="T29" fmla="*/ 2 h 18"/>
                <a:gd name="T30" fmla="*/ 0 w 15"/>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5" h="18">
                  <a:moveTo>
                    <a:pt x="0" y="9"/>
                  </a:moveTo>
                  <a:lnTo>
                    <a:pt x="0" y="9"/>
                  </a:lnTo>
                  <a:lnTo>
                    <a:pt x="2" y="15"/>
                  </a:lnTo>
                  <a:lnTo>
                    <a:pt x="6" y="18"/>
                  </a:lnTo>
                  <a:lnTo>
                    <a:pt x="9" y="18"/>
                  </a:lnTo>
                  <a:lnTo>
                    <a:pt x="11" y="18"/>
                  </a:lnTo>
                  <a:lnTo>
                    <a:pt x="13" y="15"/>
                  </a:lnTo>
                  <a:lnTo>
                    <a:pt x="15" y="9"/>
                  </a:lnTo>
                  <a:lnTo>
                    <a:pt x="13" y="2"/>
                  </a:lnTo>
                  <a:lnTo>
                    <a:pt x="6"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1" name="Freeform 3518">
              <a:extLst>
                <a:ext uri="{FF2B5EF4-FFF2-40B4-BE49-F238E27FC236}">
                  <a16:creationId xmlns:a16="http://schemas.microsoft.com/office/drawing/2014/main" xmlns="" id="{0AC7C2E5-4515-2847-85C6-423F9A88D69E}"/>
                </a:ext>
              </a:extLst>
            </p:cNvPr>
            <p:cNvSpPr>
              <a:spLocks/>
            </p:cNvSpPr>
            <p:nvPr/>
          </p:nvSpPr>
          <p:spPr bwMode="auto">
            <a:xfrm>
              <a:off x="3267" y="2990"/>
              <a:ext cx="14" cy="18"/>
            </a:xfrm>
            <a:custGeom>
              <a:avLst/>
              <a:gdLst>
                <a:gd name="T0" fmla="*/ 0 w 14"/>
                <a:gd name="T1" fmla="*/ 9 h 18"/>
                <a:gd name="T2" fmla="*/ 0 w 14"/>
                <a:gd name="T3" fmla="*/ 9 h 18"/>
                <a:gd name="T4" fmla="*/ 2 w 14"/>
                <a:gd name="T5" fmla="*/ 15 h 18"/>
                <a:gd name="T6" fmla="*/ 5 w 14"/>
                <a:gd name="T7" fmla="*/ 18 h 18"/>
                <a:gd name="T8" fmla="*/ 7 w 14"/>
                <a:gd name="T9" fmla="*/ 18 h 18"/>
                <a:gd name="T10" fmla="*/ 7 w 14"/>
                <a:gd name="T11" fmla="*/ 18 h 18"/>
                <a:gd name="T12" fmla="*/ 9 w 14"/>
                <a:gd name="T13" fmla="*/ 18 h 18"/>
                <a:gd name="T14" fmla="*/ 11 w 14"/>
                <a:gd name="T15" fmla="*/ 15 h 18"/>
                <a:gd name="T16" fmla="*/ 14 w 14"/>
                <a:gd name="T17" fmla="*/ 9 h 18"/>
                <a:gd name="T18" fmla="*/ 14 w 14"/>
                <a:gd name="T19" fmla="*/ 9 h 18"/>
                <a:gd name="T20" fmla="*/ 11 w 14"/>
                <a:gd name="T21" fmla="*/ 2 h 18"/>
                <a:gd name="T22" fmla="*/ 7 w 14"/>
                <a:gd name="T23" fmla="*/ 0 h 18"/>
                <a:gd name="T24" fmla="*/ 7 w 14"/>
                <a:gd name="T25" fmla="*/ 0 h 18"/>
                <a:gd name="T26" fmla="*/ 5 w 14"/>
                <a:gd name="T27" fmla="*/ 0 h 18"/>
                <a:gd name="T28" fmla="*/ 2 w 14"/>
                <a:gd name="T29" fmla="*/ 2 h 18"/>
                <a:gd name="T30" fmla="*/ 0 w 14"/>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8">
                  <a:moveTo>
                    <a:pt x="0" y="9"/>
                  </a:moveTo>
                  <a:lnTo>
                    <a:pt x="0" y="9"/>
                  </a:lnTo>
                  <a:lnTo>
                    <a:pt x="2" y="15"/>
                  </a:lnTo>
                  <a:lnTo>
                    <a:pt x="5" y="18"/>
                  </a:lnTo>
                  <a:lnTo>
                    <a:pt x="7" y="18"/>
                  </a:lnTo>
                  <a:lnTo>
                    <a:pt x="9" y="18"/>
                  </a:lnTo>
                  <a:lnTo>
                    <a:pt x="11" y="15"/>
                  </a:lnTo>
                  <a:lnTo>
                    <a:pt x="14" y="9"/>
                  </a:lnTo>
                  <a:lnTo>
                    <a:pt x="11" y="2"/>
                  </a:lnTo>
                  <a:lnTo>
                    <a:pt x="7" y="0"/>
                  </a:lnTo>
                  <a:lnTo>
                    <a:pt x="5"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2" name="Freeform 3519">
              <a:extLst>
                <a:ext uri="{FF2B5EF4-FFF2-40B4-BE49-F238E27FC236}">
                  <a16:creationId xmlns:a16="http://schemas.microsoft.com/office/drawing/2014/main" xmlns="" id="{E96D0D8F-2A04-014F-AFD6-DFAB89E4DAE0}"/>
                </a:ext>
              </a:extLst>
            </p:cNvPr>
            <p:cNvSpPr>
              <a:spLocks/>
            </p:cNvSpPr>
            <p:nvPr/>
          </p:nvSpPr>
          <p:spPr bwMode="auto">
            <a:xfrm>
              <a:off x="3267" y="2990"/>
              <a:ext cx="14" cy="18"/>
            </a:xfrm>
            <a:custGeom>
              <a:avLst/>
              <a:gdLst>
                <a:gd name="T0" fmla="*/ 0 w 14"/>
                <a:gd name="T1" fmla="*/ 9 h 18"/>
                <a:gd name="T2" fmla="*/ 0 w 14"/>
                <a:gd name="T3" fmla="*/ 9 h 18"/>
                <a:gd name="T4" fmla="*/ 2 w 14"/>
                <a:gd name="T5" fmla="*/ 15 h 18"/>
                <a:gd name="T6" fmla="*/ 5 w 14"/>
                <a:gd name="T7" fmla="*/ 18 h 18"/>
                <a:gd name="T8" fmla="*/ 7 w 14"/>
                <a:gd name="T9" fmla="*/ 18 h 18"/>
                <a:gd name="T10" fmla="*/ 7 w 14"/>
                <a:gd name="T11" fmla="*/ 18 h 18"/>
                <a:gd name="T12" fmla="*/ 9 w 14"/>
                <a:gd name="T13" fmla="*/ 18 h 18"/>
                <a:gd name="T14" fmla="*/ 11 w 14"/>
                <a:gd name="T15" fmla="*/ 15 h 18"/>
                <a:gd name="T16" fmla="*/ 14 w 14"/>
                <a:gd name="T17" fmla="*/ 9 h 18"/>
                <a:gd name="T18" fmla="*/ 14 w 14"/>
                <a:gd name="T19" fmla="*/ 9 h 18"/>
                <a:gd name="T20" fmla="*/ 11 w 14"/>
                <a:gd name="T21" fmla="*/ 2 h 18"/>
                <a:gd name="T22" fmla="*/ 7 w 14"/>
                <a:gd name="T23" fmla="*/ 0 h 18"/>
                <a:gd name="T24" fmla="*/ 7 w 14"/>
                <a:gd name="T25" fmla="*/ 0 h 18"/>
                <a:gd name="T26" fmla="*/ 5 w 14"/>
                <a:gd name="T27" fmla="*/ 0 h 18"/>
                <a:gd name="T28" fmla="*/ 2 w 14"/>
                <a:gd name="T29" fmla="*/ 2 h 18"/>
                <a:gd name="T30" fmla="*/ 0 w 14"/>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 h="18">
                  <a:moveTo>
                    <a:pt x="0" y="9"/>
                  </a:moveTo>
                  <a:lnTo>
                    <a:pt x="0" y="9"/>
                  </a:lnTo>
                  <a:lnTo>
                    <a:pt x="2" y="15"/>
                  </a:lnTo>
                  <a:lnTo>
                    <a:pt x="5" y="18"/>
                  </a:lnTo>
                  <a:lnTo>
                    <a:pt x="7" y="18"/>
                  </a:lnTo>
                  <a:lnTo>
                    <a:pt x="9" y="18"/>
                  </a:lnTo>
                  <a:lnTo>
                    <a:pt x="11" y="15"/>
                  </a:lnTo>
                  <a:lnTo>
                    <a:pt x="14" y="9"/>
                  </a:lnTo>
                  <a:lnTo>
                    <a:pt x="11" y="2"/>
                  </a:lnTo>
                  <a:lnTo>
                    <a:pt x="7" y="0"/>
                  </a:lnTo>
                  <a:lnTo>
                    <a:pt x="5"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3" name="Freeform 3520">
              <a:extLst>
                <a:ext uri="{FF2B5EF4-FFF2-40B4-BE49-F238E27FC236}">
                  <a16:creationId xmlns:a16="http://schemas.microsoft.com/office/drawing/2014/main" xmlns="" id="{39F9E458-7011-0242-B47E-FEC000212292}"/>
                </a:ext>
              </a:extLst>
            </p:cNvPr>
            <p:cNvSpPr>
              <a:spLocks/>
            </p:cNvSpPr>
            <p:nvPr/>
          </p:nvSpPr>
          <p:spPr bwMode="auto">
            <a:xfrm>
              <a:off x="3251" y="2990"/>
              <a:ext cx="16" cy="18"/>
            </a:xfrm>
            <a:custGeom>
              <a:avLst/>
              <a:gdLst>
                <a:gd name="T0" fmla="*/ 0 w 16"/>
                <a:gd name="T1" fmla="*/ 9 h 18"/>
                <a:gd name="T2" fmla="*/ 0 w 16"/>
                <a:gd name="T3" fmla="*/ 9 h 18"/>
                <a:gd name="T4" fmla="*/ 3 w 16"/>
                <a:gd name="T5" fmla="*/ 15 h 18"/>
                <a:gd name="T6" fmla="*/ 5 w 16"/>
                <a:gd name="T7" fmla="*/ 18 h 18"/>
                <a:gd name="T8" fmla="*/ 7 w 16"/>
                <a:gd name="T9" fmla="*/ 18 h 18"/>
                <a:gd name="T10" fmla="*/ 7 w 16"/>
                <a:gd name="T11" fmla="*/ 18 h 18"/>
                <a:gd name="T12" fmla="*/ 12 w 16"/>
                <a:gd name="T13" fmla="*/ 18 h 18"/>
                <a:gd name="T14" fmla="*/ 14 w 16"/>
                <a:gd name="T15" fmla="*/ 15 h 18"/>
                <a:gd name="T16" fmla="*/ 16 w 16"/>
                <a:gd name="T17" fmla="*/ 9 h 18"/>
                <a:gd name="T18" fmla="*/ 16 w 16"/>
                <a:gd name="T19" fmla="*/ 9 h 18"/>
                <a:gd name="T20" fmla="*/ 14 w 16"/>
                <a:gd name="T21" fmla="*/ 2 h 18"/>
                <a:gd name="T22" fmla="*/ 12 w 16"/>
                <a:gd name="T23" fmla="*/ 0 h 18"/>
                <a:gd name="T24" fmla="*/ 7 w 16"/>
                <a:gd name="T25" fmla="*/ 0 h 18"/>
                <a:gd name="T26" fmla="*/ 7 w 16"/>
                <a:gd name="T27" fmla="*/ 0 h 18"/>
                <a:gd name="T28" fmla="*/ 5 w 16"/>
                <a:gd name="T29" fmla="*/ 0 h 18"/>
                <a:gd name="T30" fmla="*/ 3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3" y="15"/>
                  </a:lnTo>
                  <a:lnTo>
                    <a:pt x="5" y="18"/>
                  </a:lnTo>
                  <a:lnTo>
                    <a:pt x="7" y="18"/>
                  </a:lnTo>
                  <a:lnTo>
                    <a:pt x="12" y="18"/>
                  </a:lnTo>
                  <a:lnTo>
                    <a:pt x="14" y="15"/>
                  </a:lnTo>
                  <a:lnTo>
                    <a:pt x="16" y="9"/>
                  </a:lnTo>
                  <a:lnTo>
                    <a:pt x="14" y="2"/>
                  </a:lnTo>
                  <a:lnTo>
                    <a:pt x="12" y="0"/>
                  </a:lnTo>
                  <a:lnTo>
                    <a:pt x="7" y="0"/>
                  </a:lnTo>
                  <a:lnTo>
                    <a:pt x="5"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4" name="Freeform 3521">
              <a:extLst>
                <a:ext uri="{FF2B5EF4-FFF2-40B4-BE49-F238E27FC236}">
                  <a16:creationId xmlns:a16="http://schemas.microsoft.com/office/drawing/2014/main" xmlns="" id="{100AD4AE-9DFC-CB41-A24E-4F65268DC972}"/>
                </a:ext>
              </a:extLst>
            </p:cNvPr>
            <p:cNvSpPr>
              <a:spLocks/>
            </p:cNvSpPr>
            <p:nvPr/>
          </p:nvSpPr>
          <p:spPr bwMode="auto">
            <a:xfrm>
              <a:off x="3251" y="2990"/>
              <a:ext cx="16" cy="18"/>
            </a:xfrm>
            <a:custGeom>
              <a:avLst/>
              <a:gdLst>
                <a:gd name="T0" fmla="*/ 0 w 16"/>
                <a:gd name="T1" fmla="*/ 9 h 18"/>
                <a:gd name="T2" fmla="*/ 0 w 16"/>
                <a:gd name="T3" fmla="*/ 9 h 18"/>
                <a:gd name="T4" fmla="*/ 3 w 16"/>
                <a:gd name="T5" fmla="*/ 15 h 18"/>
                <a:gd name="T6" fmla="*/ 5 w 16"/>
                <a:gd name="T7" fmla="*/ 18 h 18"/>
                <a:gd name="T8" fmla="*/ 7 w 16"/>
                <a:gd name="T9" fmla="*/ 18 h 18"/>
                <a:gd name="T10" fmla="*/ 7 w 16"/>
                <a:gd name="T11" fmla="*/ 18 h 18"/>
                <a:gd name="T12" fmla="*/ 12 w 16"/>
                <a:gd name="T13" fmla="*/ 18 h 18"/>
                <a:gd name="T14" fmla="*/ 14 w 16"/>
                <a:gd name="T15" fmla="*/ 15 h 18"/>
                <a:gd name="T16" fmla="*/ 16 w 16"/>
                <a:gd name="T17" fmla="*/ 9 h 18"/>
                <a:gd name="T18" fmla="*/ 16 w 16"/>
                <a:gd name="T19" fmla="*/ 9 h 18"/>
                <a:gd name="T20" fmla="*/ 14 w 16"/>
                <a:gd name="T21" fmla="*/ 2 h 18"/>
                <a:gd name="T22" fmla="*/ 12 w 16"/>
                <a:gd name="T23" fmla="*/ 0 h 18"/>
                <a:gd name="T24" fmla="*/ 7 w 16"/>
                <a:gd name="T25" fmla="*/ 0 h 18"/>
                <a:gd name="T26" fmla="*/ 7 w 16"/>
                <a:gd name="T27" fmla="*/ 0 h 18"/>
                <a:gd name="T28" fmla="*/ 5 w 16"/>
                <a:gd name="T29" fmla="*/ 0 h 18"/>
                <a:gd name="T30" fmla="*/ 3 w 16"/>
                <a:gd name="T31" fmla="*/ 2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3" y="15"/>
                  </a:lnTo>
                  <a:lnTo>
                    <a:pt x="5" y="18"/>
                  </a:lnTo>
                  <a:lnTo>
                    <a:pt x="7" y="18"/>
                  </a:lnTo>
                  <a:lnTo>
                    <a:pt x="12" y="18"/>
                  </a:lnTo>
                  <a:lnTo>
                    <a:pt x="14" y="15"/>
                  </a:lnTo>
                  <a:lnTo>
                    <a:pt x="16" y="9"/>
                  </a:lnTo>
                  <a:lnTo>
                    <a:pt x="14" y="2"/>
                  </a:lnTo>
                  <a:lnTo>
                    <a:pt x="12" y="0"/>
                  </a:lnTo>
                  <a:lnTo>
                    <a:pt x="7" y="0"/>
                  </a:lnTo>
                  <a:lnTo>
                    <a:pt x="5"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5" name="Freeform 3522">
              <a:extLst>
                <a:ext uri="{FF2B5EF4-FFF2-40B4-BE49-F238E27FC236}">
                  <a16:creationId xmlns:a16="http://schemas.microsoft.com/office/drawing/2014/main" xmlns="" id="{07B8AF18-2FA7-3241-AFF4-2B2607DE34BA}"/>
                </a:ext>
              </a:extLst>
            </p:cNvPr>
            <p:cNvSpPr>
              <a:spLocks/>
            </p:cNvSpPr>
            <p:nvPr/>
          </p:nvSpPr>
          <p:spPr bwMode="auto">
            <a:xfrm>
              <a:off x="3238" y="2990"/>
              <a:ext cx="13" cy="18"/>
            </a:xfrm>
            <a:custGeom>
              <a:avLst/>
              <a:gdLst>
                <a:gd name="T0" fmla="*/ 0 w 13"/>
                <a:gd name="T1" fmla="*/ 9 h 18"/>
                <a:gd name="T2" fmla="*/ 0 w 13"/>
                <a:gd name="T3" fmla="*/ 9 h 18"/>
                <a:gd name="T4" fmla="*/ 2 w 13"/>
                <a:gd name="T5" fmla="*/ 15 h 18"/>
                <a:gd name="T6" fmla="*/ 4 w 13"/>
                <a:gd name="T7" fmla="*/ 18 h 18"/>
                <a:gd name="T8" fmla="*/ 7 w 13"/>
                <a:gd name="T9" fmla="*/ 18 h 18"/>
                <a:gd name="T10" fmla="*/ 7 w 13"/>
                <a:gd name="T11" fmla="*/ 18 h 18"/>
                <a:gd name="T12" fmla="*/ 9 w 13"/>
                <a:gd name="T13" fmla="*/ 18 h 18"/>
                <a:gd name="T14" fmla="*/ 11 w 13"/>
                <a:gd name="T15" fmla="*/ 15 h 18"/>
                <a:gd name="T16" fmla="*/ 13 w 13"/>
                <a:gd name="T17" fmla="*/ 9 h 18"/>
                <a:gd name="T18" fmla="*/ 13 w 13"/>
                <a:gd name="T19" fmla="*/ 9 h 18"/>
                <a:gd name="T20" fmla="*/ 11 w 13"/>
                <a:gd name="T21" fmla="*/ 2 h 18"/>
                <a:gd name="T22" fmla="*/ 9 w 13"/>
                <a:gd name="T23" fmla="*/ 0 h 18"/>
                <a:gd name="T24" fmla="*/ 7 w 13"/>
                <a:gd name="T25" fmla="*/ 0 h 18"/>
                <a:gd name="T26" fmla="*/ 7 w 13"/>
                <a:gd name="T27" fmla="*/ 0 h 18"/>
                <a:gd name="T28" fmla="*/ 2 w 13"/>
                <a:gd name="T29" fmla="*/ 2 h 18"/>
                <a:gd name="T30" fmla="*/ 0 w 13"/>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8">
                  <a:moveTo>
                    <a:pt x="0" y="9"/>
                  </a:moveTo>
                  <a:lnTo>
                    <a:pt x="0" y="9"/>
                  </a:lnTo>
                  <a:lnTo>
                    <a:pt x="2" y="15"/>
                  </a:lnTo>
                  <a:lnTo>
                    <a:pt x="4" y="18"/>
                  </a:lnTo>
                  <a:lnTo>
                    <a:pt x="7" y="18"/>
                  </a:lnTo>
                  <a:lnTo>
                    <a:pt x="9" y="18"/>
                  </a:lnTo>
                  <a:lnTo>
                    <a:pt x="11" y="15"/>
                  </a:lnTo>
                  <a:lnTo>
                    <a:pt x="13" y="9"/>
                  </a:lnTo>
                  <a:lnTo>
                    <a:pt x="11" y="2"/>
                  </a:lnTo>
                  <a:lnTo>
                    <a:pt x="9" y="0"/>
                  </a:lnTo>
                  <a:lnTo>
                    <a:pt x="7"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6" name="Freeform 3523">
              <a:extLst>
                <a:ext uri="{FF2B5EF4-FFF2-40B4-BE49-F238E27FC236}">
                  <a16:creationId xmlns:a16="http://schemas.microsoft.com/office/drawing/2014/main" xmlns="" id="{D9652157-0707-BE4B-8558-A98218F7C574}"/>
                </a:ext>
              </a:extLst>
            </p:cNvPr>
            <p:cNvSpPr>
              <a:spLocks/>
            </p:cNvSpPr>
            <p:nvPr/>
          </p:nvSpPr>
          <p:spPr bwMode="auto">
            <a:xfrm>
              <a:off x="3238" y="2990"/>
              <a:ext cx="13" cy="18"/>
            </a:xfrm>
            <a:custGeom>
              <a:avLst/>
              <a:gdLst>
                <a:gd name="T0" fmla="*/ 0 w 13"/>
                <a:gd name="T1" fmla="*/ 9 h 18"/>
                <a:gd name="T2" fmla="*/ 0 w 13"/>
                <a:gd name="T3" fmla="*/ 9 h 18"/>
                <a:gd name="T4" fmla="*/ 2 w 13"/>
                <a:gd name="T5" fmla="*/ 15 h 18"/>
                <a:gd name="T6" fmla="*/ 4 w 13"/>
                <a:gd name="T7" fmla="*/ 18 h 18"/>
                <a:gd name="T8" fmla="*/ 7 w 13"/>
                <a:gd name="T9" fmla="*/ 18 h 18"/>
                <a:gd name="T10" fmla="*/ 7 w 13"/>
                <a:gd name="T11" fmla="*/ 18 h 18"/>
                <a:gd name="T12" fmla="*/ 9 w 13"/>
                <a:gd name="T13" fmla="*/ 18 h 18"/>
                <a:gd name="T14" fmla="*/ 11 w 13"/>
                <a:gd name="T15" fmla="*/ 15 h 18"/>
                <a:gd name="T16" fmla="*/ 13 w 13"/>
                <a:gd name="T17" fmla="*/ 9 h 18"/>
                <a:gd name="T18" fmla="*/ 13 w 13"/>
                <a:gd name="T19" fmla="*/ 9 h 18"/>
                <a:gd name="T20" fmla="*/ 11 w 13"/>
                <a:gd name="T21" fmla="*/ 2 h 18"/>
                <a:gd name="T22" fmla="*/ 9 w 13"/>
                <a:gd name="T23" fmla="*/ 0 h 18"/>
                <a:gd name="T24" fmla="*/ 7 w 13"/>
                <a:gd name="T25" fmla="*/ 0 h 18"/>
                <a:gd name="T26" fmla="*/ 7 w 13"/>
                <a:gd name="T27" fmla="*/ 0 h 18"/>
                <a:gd name="T28" fmla="*/ 2 w 13"/>
                <a:gd name="T29" fmla="*/ 2 h 18"/>
                <a:gd name="T30" fmla="*/ 0 w 13"/>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8">
                  <a:moveTo>
                    <a:pt x="0" y="9"/>
                  </a:moveTo>
                  <a:lnTo>
                    <a:pt x="0" y="9"/>
                  </a:lnTo>
                  <a:lnTo>
                    <a:pt x="2" y="15"/>
                  </a:lnTo>
                  <a:lnTo>
                    <a:pt x="4" y="18"/>
                  </a:lnTo>
                  <a:lnTo>
                    <a:pt x="7" y="18"/>
                  </a:lnTo>
                  <a:lnTo>
                    <a:pt x="9" y="18"/>
                  </a:lnTo>
                  <a:lnTo>
                    <a:pt x="11" y="15"/>
                  </a:lnTo>
                  <a:lnTo>
                    <a:pt x="13" y="9"/>
                  </a:lnTo>
                  <a:lnTo>
                    <a:pt x="11" y="2"/>
                  </a:lnTo>
                  <a:lnTo>
                    <a:pt x="9" y="0"/>
                  </a:lnTo>
                  <a:lnTo>
                    <a:pt x="7"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7" name="Freeform 3524">
              <a:extLst>
                <a:ext uri="{FF2B5EF4-FFF2-40B4-BE49-F238E27FC236}">
                  <a16:creationId xmlns:a16="http://schemas.microsoft.com/office/drawing/2014/main" xmlns="" id="{8BC3EAF5-4C3B-DC4D-B70B-B5F4D8876A46}"/>
                </a:ext>
              </a:extLst>
            </p:cNvPr>
            <p:cNvSpPr>
              <a:spLocks/>
            </p:cNvSpPr>
            <p:nvPr/>
          </p:nvSpPr>
          <p:spPr bwMode="auto">
            <a:xfrm>
              <a:off x="3224" y="2990"/>
              <a:ext cx="14" cy="18"/>
            </a:xfrm>
            <a:custGeom>
              <a:avLst/>
              <a:gdLst>
                <a:gd name="T0" fmla="*/ 0 w 14"/>
                <a:gd name="T1" fmla="*/ 9 h 18"/>
                <a:gd name="T2" fmla="*/ 0 w 14"/>
                <a:gd name="T3" fmla="*/ 9 h 18"/>
                <a:gd name="T4" fmla="*/ 0 w 14"/>
                <a:gd name="T5" fmla="*/ 15 h 18"/>
                <a:gd name="T6" fmla="*/ 3 w 14"/>
                <a:gd name="T7" fmla="*/ 18 h 18"/>
                <a:gd name="T8" fmla="*/ 5 w 14"/>
                <a:gd name="T9" fmla="*/ 18 h 18"/>
                <a:gd name="T10" fmla="*/ 5 w 14"/>
                <a:gd name="T11" fmla="*/ 18 h 18"/>
                <a:gd name="T12" fmla="*/ 12 w 14"/>
                <a:gd name="T13" fmla="*/ 15 h 18"/>
                <a:gd name="T14" fmla="*/ 14 w 14"/>
                <a:gd name="T15" fmla="*/ 9 h 18"/>
                <a:gd name="T16" fmla="*/ 14 w 14"/>
                <a:gd name="T17" fmla="*/ 9 h 18"/>
                <a:gd name="T18" fmla="*/ 12 w 14"/>
                <a:gd name="T19" fmla="*/ 2 h 18"/>
                <a:gd name="T20" fmla="*/ 9 w 14"/>
                <a:gd name="T21" fmla="*/ 0 h 18"/>
                <a:gd name="T22" fmla="*/ 7 w 14"/>
                <a:gd name="T23" fmla="*/ 0 h 18"/>
                <a:gd name="T24" fmla="*/ 7 w 14"/>
                <a:gd name="T25" fmla="*/ 0 h 18"/>
                <a:gd name="T26" fmla="*/ 3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5"/>
                  </a:lnTo>
                  <a:lnTo>
                    <a:pt x="3" y="18"/>
                  </a:lnTo>
                  <a:lnTo>
                    <a:pt x="5" y="18"/>
                  </a:lnTo>
                  <a:lnTo>
                    <a:pt x="12" y="15"/>
                  </a:lnTo>
                  <a:lnTo>
                    <a:pt x="14" y="9"/>
                  </a:lnTo>
                  <a:lnTo>
                    <a:pt x="12" y="2"/>
                  </a:lnTo>
                  <a:lnTo>
                    <a:pt x="9" y="0"/>
                  </a:lnTo>
                  <a:lnTo>
                    <a:pt x="7"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8" name="Freeform 3525">
              <a:extLst>
                <a:ext uri="{FF2B5EF4-FFF2-40B4-BE49-F238E27FC236}">
                  <a16:creationId xmlns:a16="http://schemas.microsoft.com/office/drawing/2014/main" xmlns="" id="{CD87E3A0-C4DA-6B4E-B618-35512E5F0299}"/>
                </a:ext>
              </a:extLst>
            </p:cNvPr>
            <p:cNvSpPr>
              <a:spLocks/>
            </p:cNvSpPr>
            <p:nvPr/>
          </p:nvSpPr>
          <p:spPr bwMode="auto">
            <a:xfrm>
              <a:off x="3224" y="2990"/>
              <a:ext cx="14" cy="18"/>
            </a:xfrm>
            <a:custGeom>
              <a:avLst/>
              <a:gdLst>
                <a:gd name="T0" fmla="*/ 0 w 14"/>
                <a:gd name="T1" fmla="*/ 9 h 18"/>
                <a:gd name="T2" fmla="*/ 0 w 14"/>
                <a:gd name="T3" fmla="*/ 9 h 18"/>
                <a:gd name="T4" fmla="*/ 0 w 14"/>
                <a:gd name="T5" fmla="*/ 15 h 18"/>
                <a:gd name="T6" fmla="*/ 3 w 14"/>
                <a:gd name="T7" fmla="*/ 18 h 18"/>
                <a:gd name="T8" fmla="*/ 5 w 14"/>
                <a:gd name="T9" fmla="*/ 18 h 18"/>
                <a:gd name="T10" fmla="*/ 5 w 14"/>
                <a:gd name="T11" fmla="*/ 18 h 18"/>
                <a:gd name="T12" fmla="*/ 12 w 14"/>
                <a:gd name="T13" fmla="*/ 15 h 18"/>
                <a:gd name="T14" fmla="*/ 14 w 14"/>
                <a:gd name="T15" fmla="*/ 9 h 18"/>
                <a:gd name="T16" fmla="*/ 14 w 14"/>
                <a:gd name="T17" fmla="*/ 9 h 18"/>
                <a:gd name="T18" fmla="*/ 12 w 14"/>
                <a:gd name="T19" fmla="*/ 2 h 18"/>
                <a:gd name="T20" fmla="*/ 9 w 14"/>
                <a:gd name="T21" fmla="*/ 0 h 18"/>
                <a:gd name="T22" fmla="*/ 7 w 14"/>
                <a:gd name="T23" fmla="*/ 0 h 18"/>
                <a:gd name="T24" fmla="*/ 7 w 14"/>
                <a:gd name="T25" fmla="*/ 0 h 18"/>
                <a:gd name="T26" fmla="*/ 3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5"/>
                  </a:lnTo>
                  <a:lnTo>
                    <a:pt x="3" y="18"/>
                  </a:lnTo>
                  <a:lnTo>
                    <a:pt x="5" y="18"/>
                  </a:lnTo>
                  <a:lnTo>
                    <a:pt x="12" y="15"/>
                  </a:lnTo>
                  <a:lnTo>
                    <a:pt x="14" y="9"/>
                  </a:lnTo>
                  <a:lnTo>
                    <a:pt x="12" y="2"/>
                  </a:lnTo>
                  <a:lnTo>
                    <a:pt x="9" y="0"/>
                  </a:lnTo>
                  <a:lnTo>
                    <a:pt x="7"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09" name="Freeform 3526">
              <a:extLst>
                <a:ext uri="{FF2B5EF4-FFF2-40B4-BE49-F238E27FC236}">
                  <a16:creationId xmlns:a16="http://schemas.microsoft.com/office/drawing/2014/main" xmlns="" id="{53B1B4CF-C5AF-C64A-9008-66BFB68F6943}"/>
                </a:ext>
              </a:extLst>
            </p:cNvPr>
            <p:cNvSpPr>
              <a:spLocks/>
            </p:cNvSpPr>
            <p:nvPr/>
          </p:nvSpPr>
          <p:spPr bwMode="auto">
            <a:xfrm>
              <a:off x="3209" y="2990"/>
              <a:ext cx="15" cy="18"/>
            </a:xfrm>
            <a:custGeom>
              <a:avLst/>
              <a:gdLst>
                <a:gd name="T0" fmla="*/ 0 w 15"/>
                <a:gd name="T1" fmla="*/ 9 h 18"/>
                <a:gd name="T2" fmla="*/ 0 w 15"/>
                <a:gd name="T3" fmla="*/ 9 h 18"/>
                <a:gd name="T4" fmla="*/ 2 w 15"/>
                <a:gd name="T5" fmla="*/ 15 h 18"/>
                <a:gd name="T6" fmla="*/ 4 w 15"/>
                <a:gd name="T7" fmla="*/ 18 h 18"/>
                <a:gd name="T8" fmla="*/ 6 w 15"/>
                <a:gd name="T9" fmla="*/ 18 h 18"/>
                <a:gd name="T10" fmla="*/ 6 w 15"/>
                <a:gd name="T11" fmla="*/ 18 h 18"/>
                <a:gd name="T12" fmla="*/ 11 w 15"/>
                <a:gd name="T13" fmla="*/ 15 h 18"/>
                <a:gd name="T14" fmla="*/ 15 w 15"/>
                <a:gd name="T15" fmla="*/ 9 h 18"/>
                <a:gd name="T16" fmla="*/ 15 w 15"/>
                <a:gd name="T17" fmla="*/ 9 h 18"/>
                <a:gd name="T18" fmla="*/ 13 w 15"/>
                <a:gd name="T19" fmla="*/ 2 h 18"/>
                <a:gd name="T20" fmla="*/ 11 w 15"/>
                <a:gd name="T21" fmla="*/ 2 h 18"/>
                <a:gd name="T22" fmla="*/ 9 w 15"/>
                <a:gd name="T23" fmla="*/ 0 h 18"/>
                <a:gd name="T24" fmla="*/ 9 w 15"/>
                <a:gd name="T25" fmla="*/ 0 h 18"/>
                <a:gd name="T26" fmla="*/ 4 w 15"/>
                <a:gd name="T27" fmla="*/ 2 h 18"/>
                <a:gd name="T28" fmla="*/ 0 w 1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0" y="9"/>
                  </a:moveTo>
                  <a:lnTo>
                    <a:pt x="0" y="9"/>
                  </a:lnTo>
                  <a:lnTo>
                    <a:pt x="2" y="15"/>
                  </a:lnTo>
                  <a:lnTo>
                    <a:pt x="4" y="18"/>
                  </a:lnTo>
                  <a:lnTo>
                    <a:pt x="6" y="18"/>
                  </a:lnTo>
                  <a:lnTo>
                    <a:pt x="11" y="15"/>
                  </a:lnTo>
                  <a:lnTo>
                    <a:pt x="15" y="9"/>
                  </a:lnTo>
                  <a:lnTo>
                    <a:pt x="13" y="2"/>
                  </a:lnTo>
                  <a:lnTo>
                    <a:pt x="11" y="2"/>
                  </a:lnTo>
                  <a:lnTo>
                    <a:pt x="9"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0" name="Freeform 3527">
              <a:extLst>
                <a:ext uri="{FF2B5EF4-FFF2-40B4-BE49-F238E27FC236}">
                  <a16:creationId xmlns:a16="http://schemas.microsoft.com/office/drawing/2014/main" xmlns="" id="{193CEAED-2530-B444-A01D-22B874888EAA}"/>
                </a:ext>
              </a:extLst>
            </p:cNvPr>
            <p:cNvSpPr>
              <a:spLocks/>
            </p:cNvSpPr>
            <p:nvPr/>
          </p:nvSpPr>
          <p:spPr bwMode="auto">
            <a:xfrm>
              <a:off x="3209" y="2990"/>
              <a:ext cx="15" cy="18"/>
            </a:xfrm>
            <a:custGeom>
              <a:avLst/>
              <a:gdLst>
                <a:gd name="T0" fmla="*/ 0 w 15"/>
                <a:gd name="T1" fmla="*/ 9 h 18"/>
                <a:gd name="T2" fmla="*/ 0 w 15"/>
                <a:gd name="T3" fmla="*/ 9 h 18"/>
                <a:gd name="T4" fmla="*/ 2 w 15"/>
                <a:gd name="T5" fmla="*/ 15 h 18"/>
                <a:gd name="T6" fmla="*/ 4 w 15"/>
                <a:gd name="T7" fmla="*/ 18 h 18"/>
                <a:gd name="T8" fmla="*/ 6 w 15"/>
                <a:gd name="T9" fmla="*/ 18 h 18"/>
                <a:gd name="T10" fmla="*/ 6 w 15"/>
                <a:gd name="T11" fmla="*/ 18 h 18"/>
                <a:gd name="T12" fmla="*/ 11 w 15"/>
                <a:gd name="T13" fmla="*/ 15 h 18"/>
                <a:gd name="T14" fmla="*/ 15 w 15"/>
                <a:gd name="T15" fmla="*/ 9 h 18"/>
                <a:gd name="T16" fmla="*/ 15 w 15"/>
                <a:gd name="T17" fmla="*/ 9 h 18"/>
                <a:gd name="T18" fmla="*/ 13 w 15"/>
                <a:gd name="T19" fmla="*/ 2 h 18"/>
                <a:gd name="T20" fmla="*/ 11 w 15"/>
                <a:gd name="T21" fmla="*/ 2 h 18"/>
                <a:gd name="T22" fmla="*/ 9 w 15"/>
                <a:gd name="T23" fmla="*/ 0 h 18"/>
                <a:gd name="T24" fmla="*/ 9 w 15"/>
                <a:gd name="T25" fmla="*/ 0 h 18"/>
                <a:gd name="T26" fmla="*/ 4 w 15"/>
                <a:gd name="T27" fmla="*/ 2 h 18"/>
                <a:gd name="T28" fmla="*/ 0 w 1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0" y="9"/>
                  </a:moveTo>
                  <a:lnTo>
                    <a:pt x="0" y="9"/>
                  </a:lnTo>
                  <a:lnTo>
                    <a:pt x="2" y="15"/>
                  </a:lnTo>
                  <a:lnTo>
                    <a:pt x="4" y="18"/>
                  </a:lnTo>
                  <a:lnTo>
                    <a:pt x="6" y="18"/>
                  </a:lnTo>
                  <a:lnTo>
                    <a:pt x="11" y="15"/>
                  </a:lnTo>
                  <a:lnTo>
                    <a:pt x="15" y="9"/>
                  </a:lnTo>
                  <a:lnTo>
                    <a:pt x="13" y="2"/>
                  </a:lnTo>
                  <a:lnTo>
                    <a:pt x="11" y="2"/>
                  </a:lnTo>
                  <a:lnTo>
                    <a:pt x="9"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1" name="Freeform 3528">
              <a:extLst>
                <a:ext uri="{FF2B5EF4-FFF2-40B4-BE49-F238E27FC236}">
                  <a16:creationId xmlns:a16="http://schemas.microsoft.com/office/drawing/2014/main" xmlns="" id="{35D030A8-804C-FF48-852F-C90F8D84C005}"/>
                </a:ext>
              </a:extLst>
            </p:cNvPr>
            <p:cNvSpPr>
              <a:spLocks/>
            </p:cNvSpPr>
            <p:nvPr/>
          </p:nvSpPr>
          <p:spPr bwMode="auto">
            <a:xfrm>
              <a:off x="3195" y="2990"/>
              <a:ext cx="14" cy="20"/>
            </a:xfrm>
            <a:custGeom>
              <a:avLst/>
              <a:gdLst>
                <a:gd name="T0" fmla="*/ 0 w 14"/>
                <a:gd name="T1" fmla="*/ 9 h 20"/>
                <a:gd name="T2" fmla="*/ 0 w 14"/>
                <a:gd name="T3" fmla="*/ 9 h 20"/>
                <a:gd name="T4" fmla="*/ 0 w 14"/>
                <a:gd name="T5" fmla="*/ 15 h 20"/>
                <a:gd name="T6" fmla="*/ 2 w 14"/>
                <a:gd name="T7" fmla="*/ 18 h 20"/>
                <a:gd name="T8" fmla="*/ 5 w 14"/>
                <a:gd name="T9" fmla="*/ 20 h 20"/>
                <a:gd name="T10" fmla="*/ 5 w 14"/>
                <a:gd name="T11" fmla="*/ 20 h 20"/>
                <a:gd name="T12" fmla="*/ 11 w 14"/>
                <a:gd name="T13" fmla="*/ 15 h 20"/>
                <a:gd name="T14" fmla="*/ 14 w 14"/>
                <a:gd name="T15" fmla="*/ 9 h 20"/>
                <a:gd name="T16" fmla="*/ 14 w 14"/>
                <a:gd name="T17" fmla="*/ 9 h 20"/>
                <a:gd name="T18" fmla="*/ 14 w 14"/>
                <a:gd name="T19" fmla="*/ 4 h 20"/>
                <a:gd name="T20" fmla="*/ 11 w 14"/>
                <a:gd name="T21" fmla="*/ 2 h 20"/>
                <a:gd name="T22" fmla="*/ 9 w 14"/>
                <a:gd name="T23" fmla="*/ 0 h 20"/>
                <a:gd name="T24" fmla="*/ 9 w 14"/>
                <a:gd name="T25" fmla="*/ 0 h 20"/>
                <a:gd name="T26" fmla="*/ 2 w 14"/>
                <a:gd name="T27" fmla="*/ 4 h 20"/>
                <a:gd name="T28" fmla="*/ 0 w 14"/>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9"/>
                  </a:moveTo>
                  <a:lnTo>
                    <a:pt x="0" y="9"/>
                  </a:lnTo>
                  <a:lnTo>
                    <a:pt x="0" y="15"/>
                  </a:lnTo>
                  <a:lnTo>
                    <a:pt x="2" y="18"/>
                  </a:lnTo>
                  <a:lnTo>
                    <a:pt x="5" y="20"/>
                  </a:lnTo>
                  <a:lnTo>
                    <a:pt x="11" y="15"/>
                  </a:lnTo>
                  <a:lnTo>
                    <a:pt x="14" y="9"/>
                  </a:lnTo>
                  <a:lnTo>
                    <a:pt x="14" y="4"/>
                  </a:lnTo>
                  <a:lnTo>
                    <a:pt x="11" y="2"/>
                  </a:lnTo>
                  <a:lnTo>
                    <a:pt x="9" y="0"/>
                  </a:lnTo>
                  <a:lnTo>
                    <a:pt x="2"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2" name="Freeform 3529">
              <a:extLst>
                <a:ext uri="{FF2B5EF4-FFF2-40B4-BE49-F238E27FC236}">
                  <a16:creationId xmlns:a16="http://schemas.microsoft.com/office/drawing/2014/main" xmlns="" id="{7355B824-A57A-DA4B-90B9-98EBE23D5419}"/>
                </a:ext>
              </a:extLst>
            </p:cNvPr>
            <p:cNvSpPr>
              <a:spLocks/>
            </p:cNvSpPr>
            <p:nvPr/>
          </p:nvSpPr>
          <p:spPr bwMode="auto">
            <a:xfrm>
              <a:off x="3195" y="2990"/>
              <a:ext cx="14" cy="20"/>
            </a:xfrm>
            <a:custGeom>
              <a:avLst/>
              <a:gdLst>
                <a:gd name="T0" fmla="*/ 0 w 14"/>
                <a:gd name="T1" fmla="*/ 9 h 20"/>
                <a:gd name="T2" fmla="*/ 0 w 14"/>
                <a:gd name="T3" fmla="*/ 9 h 20"/>
                <a:gd name="T4" fmla="*/ 0 w 14"/>
                <a:gd name="T5" fmla="*/ 15 h 20"/>
                <a:gd name="T6" fmla="*/ 2 w 14"/>
                <a:gd name="T7" fmla="*/ 18 h 20"/>
                <a:gd name="T8" fmla="*/ 5 w 14"/>
                <a:gd name="T9" fmla="*/ 20 h 20"/>
                <a:gd name="T10" fmla="*/ 5 w 14"/>
                <a:gd name="T11" fmla="*/ 20 h 20"/>
                <a:gd name="T12" fmla="*/ 11 w 14"/>
                <a:gd name="T13" fmla="*/ 15 h 20"/>
                <a:gd name="T14" fmla="*/ 14 w 14"/>
                <a:gd name="T15" fmla="*/ 9 h 20"/>
                <a:gd name="T16" fmla="*/ 14 w 14"/>
                <a:gd name="T17" fmla="*/ 9 h 20"/>
                <a:gd name="T18" fmla="*/ 14 w 14"/>
                <a:gd name="T19" fmla="*/ 4 h 20"/>
                <a:gd name="T20" fmla="*/ 11 w 14"/>
                <a:gd name="T21" fmla="*/ 2 h 20"/>
                <a:gd name="T22" fmla="*/ 9 w 14"/>
                <a:gd name="T23" fmla="*/ 0 h 20"/>
                <a:gd name="T24" fmla="*/ 9 w 14"/>
                <a:gd name="T25" fmla="*/ 0 h 20"/>
                <a:gd name="T26" fmla="*/ 2 w 14"/>
                <a:gd name="T27" fmla="*/ 4 h 20"/>
                <a:gd name="T28" fmla="*/ 0 w 14"/>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9"/>
                  </a:moveTo>
                  <a:lnTo>
                    <a:pt x="0" y="9"/>
                  </a:lnTo>
                  <a:lnTo>
                    <a:pt x="0" y="15"/>
                  </a:lnTo>
                  <a:lnTo>
                    <a:pt x="2" y="18"/>
                  </a:lnTo>
                  <a:lnTo>
                    <a:pt x="5" y="20"/>
                  </a:lnTo>
                  <a:lnTo>
                    <a:pt x="11" y="15"/>
                  </a:lnTo>
                  <a:lnTo>
                    <a:pt x="14" y="9"/>
                  </a:lnTo>
                  <a:lnTo>
                    <a:pt x="14" y="4"/>
                  </a:lnTo>
                  <a:lnTo>
                    <a:pt x="11" y="2"/>
                  </a:lnTo>
                  <a:lnTo>
                    <a:pt x="9" y="0"/>
                  </a:lnTo>
                  <a:lnTo>
                    <a:pt x="2"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3" name="Freeform 3530">
              <a:extLst>
                <a:ext uri="{FF2B5EF4-FFF2-40B4-BE49-F238E27FC236}">
                  <a16:creationId xmlns:a16="http://schemas.microsoft.com/office/drawing/2014/main" xmlns="" id="{D2425D9F-AE9C-D741-88DE-D5F878F14E0C}"/>
                </a:ext>
              </a:extLst>
            </p:cNvPr>
            <p:cNvSpPr>
              <a:spLocks/>
            </p:cNvSpPr>
            <p:nvPr/>
          </p:nvSpPr>
          <p:spPr bwMode="auto">
            <a:xfrm>
              <a:off x="3182" y="2990"/>
              <a:ext cx="13" cy="20"/>
            </a:xfrm>
            <a:custGeom>
              <a:avLst/>
              <a:gdLst>
                <a:gd name="T0" fmla="*/ 0 w 13"/>
                <a:gd name="T1" fmla="*/ 11 h 20"/>
                <a:gd name="T2" fmla="*/ 0 w 13"/>
                <a:gd name="T3" fmla="*/ 11 h 20"/>
                <a:gd name="T4" fmla="*/ 0 w 13"/>
                <a:gd name="T5" fmla="*/ 15 h 20"/>
                <a:gd name="T6" fmla="*/ 2 w 13"/>
                <a:gd name="T7" fmla="*/ 18 h 20"/>
                <a:gd name="T8" fmla="*/ 4 w 13"/>
                <a:gd name="T9" fmla="*/ 20 h 20"/>
                <a:gd name="T10" fmla="*/ 4 w 13"/>
                <a:gd name="T11" fmla="*/ 20 h 20"/>
                <a:gd name="T12" fmla="*/ 11 w 13"/>
                <a:gd name="T13" fmla="*/ 15 h 20"/>
                <a:gd name="T14" fmla="*/ 13 w 13"/>
                <a:gd name="T15" fmla="*/ 9 h 20"/>
                <a:gd name="T16" fmla="*/ 13 w 13"/>
                <a:gd name="T17" fmla="*/ 9 h 20"/>
                <a:gd name="T18" fmla="*/ 13 w 13"/>
                <a:gd name="T19" fmla="*/ 4 h 20"/>
                <a:gd name="T20" fmla="*/ 11 w 13"/>
                <a:gd name="T21" fmla="*/ 2 h 20"/>
                <a:gd name="T22" fmla="*/ 9 w 13"/>
                <a:gd name="T23" fmla="*/ 0 h 20"/>
                <a:gd name="T24" fmla="*/ 9 w 13"/>
                <a:gd name="T25" fmla="*/ 0 h 20"/>
                <a:gd name="T26" fmla="*/ 2 w 13"/>
                <a:gd name="T27" fmla="*/ 4 h 20"/>
                <a:gd name="T28" fmla="*/ 0 w 13"/>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20">
                  <a:moveTo>
                    <a:pt x="0" y="11"/>
                  </a:moveTo>
                  <a:lnTo>
                    <a:pt x="0" y="11"/>
                  </a:lnTo>
                  <a:lnTo>
                    <a:pt x="0" y="15"/>
                  </a:lnTo>
                  <a:lnTo>
                    <a:pt x="2" y="18"/>
                  </a:lnTo>
                  <a:lnTo>
                    <a:pt x="4" y="20"/>
                  </a:lnTo>
                  <a:lnTo>
                    <a:pt x="11" y="15"/>
                  </a:lnTo>
                  <a:lnTo>
                    <a:pt x="13" y="9"/>
                  </a:lnTo>
                  <a:lnTo>
                    <a:pt x="13" y="4"/>
                  </a:lnTo>
                  <a:lnTo>
                    <a:pt x="11" y="2"/>
                  </a:lnTo>
                  <a:lnTo>
                    <a:pt x="9" y="0"/>
                  </a:lnTo>
                  <a:lnTo>
                    <a:pt x="2"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4" name="Freeform 3531">
              <a:extLst>
                <a:ext uri="{FF2B5EF4-FFF2-40B4-BE49-F238E27FC236}">
                  <a16:creationId xmlns:a16="http://schemas.microsoft.com/office/drawing/2014/main" xmlns="" id="{01EDCAAA-C16C-9D42-A7F5-A6011D15A741}"/>
                </a:ext>
              </a:extLst>
            </p:cNvPr>
            <p:cNvSpPr>
              <a:spLocks/>
            </p:cNvSpPr>
            <p:nvPr/>
          </p:nvSpPr>
          <p:spPr bwMode="auto">
            <a:xfrm>
              <a:off x="3182" y="2990"/>
              <a:ext cx="13" cy="20"/>
            </a:xfrm>
            <a:custGeom>
              <a:avLst/>
              <a:gdLst>
                <a:gd name="T0" fmla="*/ 0 w 13"/>
                <a:gd name="T1" fmla="*/ 11 h 20"/>
                <a:gd name="T2" fmla="*/ 0 w 13"/>
                <a:gd name="T3" fmla="*/ 11 h 20"/>
                <a:gd name="T4" fmla="*/ 0 w 13"/>
                <a:gd name="T5" fmla="*/ 15 h 20"/>
                <a:gd name="T6" fmla="*/ 2 w 13"/>
                <a:gd name="T7" fmla="*/ 18 h 20"/>
                <a:gd name="T8" fmla="*/ 4 w 13"/>
                <a:gd name="T9" fmla="*/ 20 h 20"/>
                <a:gd name="T10" fmla="*/ 4 w 13"/>
                <a:gd name="T11" fmla="*/ 20 h 20"/>
                <a:gd name="T12" fmla="*/ 11 w 13"/>
                <a:gd name="T13" fmla="*/ 15 h 20"/>
                <a:gd name="T14" fmla="*/ 13 w 13"/>
                <a:gd name="T15" fmla="*/ 9 h 20"/>
                <a:gd name="T16" fmla="*/ 13 w 13"/>
                <a:gd name="T17" fmla="*/ 9 h 20"/>
                <a:gd name="T18" fmla="*/ 13 w 13"/>
                <a:gd name="T19" fmla="*/ 4 h 20"/>
                <a:gd name="T20" fmla="*/ 11 w 13"/>
                <a:gd name="T21" fmla="*/ 2 h 20"/>
                <a:gd name="T22" fmla="*/ 9 w 13"/>
                <a:gd name="T23" fmla="*/ 0 h 20"/>
                <a:gd name="T24" fmla="*/ 9 w 13"/>
                <a:gd name="T25" fmla="*/ 0 h 20"/>
                <a:gd name="T26" fmla="*/ 2 w 13"/>
                <a:gd name="T27" fmla="*/ 4 h 20"/>
                <a:gd name="T28" fmla="*/ 0 w 13"/>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20">
                  <a:moveTo>
                    <a:pt x="0" y="11"/>
                  </a:moveTo>
                  <a:lnTo>
                    <a:pt x="0" y="11"/>
                  </a:lnTo>
                  <a:lnTo>
                    <a:pt x="0" y="15"/>
                  </a:lnTo>
                  <a:lnTo>
                    <a:pt x="2" y="18"/>
                  </a:lnTo>
                  <a:lnTo>
                    <a:pt x="4" y="20"/>
                  </a:lnTo>
                  <a:lnTo>
                    <a:pt x="11" y="15"/>
                  </a:lnTo>
                  <a:lnTo>
                    <a:pt x="13" y="9"/>
                  </a:lnTo>
                  <a:lnTo>
                    <a:pt x="13" y="4"/>
                  </a:lnTo>
                  <a:lnTo>
                    <a:pt x="11" y="2"/>
                  </a:lnTo>
                  <a:lnTo>
                    <a:pt x="9" y="0"/>
                  </a:lnTo>
                  <a:lnTo>
                    <a:pt x="2"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5" name="Freeform 3532">
              <a:extLst>
                <a:ext uri="{FF2B5EF4-FFF2-40B4-BE49-F238E27FC236}">
                  <a16:creationId xmlns:a16="http://schemas.microsoft.com/office/drawing/2014/main" xmlns="" id="{C87221F1-E647-654C-852B-8A16C3102073}"/>
                </a:ext>
              </a:extLst>
            </p:cNvPr>
            <p:cNvSpPr>
              <a:spLocks/>
            </p:cNvSpPr>
            <p:nvPr/>
          </p:nvSpPr>
          <p:spPr bwMode="auto">
            <a:xfrm>
              <a:off x="3152" y="2992"/>
              <a:ext cx="16" cy="18"/>
            </a:xfrm>
            <a:custGeom>
              <a:avLst/>
              <a:gdLst>
                <a:gd name="T0" fmla="*/ 0 w 16"/>
                <a:gd name="T1" fmla="*/ 9 h 18"/>
                <a:gd name="T2" fmla="*/ 0 w 16"/>
                <a:gd name="T3" fmla="*/ 9 h 18"/>
                <a:gd name="T4" fmla="*/ 0 w 16"/>
                <a:gd name="T5" fmla="*/ 16 h 18"/>
                <a:gd name="T6" fmla="*/ 3 w 16"/>
                <a:gd name="T7" fmla="*/ 18 h 18"/>
                <a:gd name="T8" fmla="*/ 5 w 16"/>
                <a:gd name="T9" fmla="*/ 18 h 18"/>
                <a:gd name="T10" fmla="*/ 5 w 16"/>
                <a:gd name="T11" fmla="*/ 18 h 18"/>
                <a:gd name="T12" fmla="*/ 12 w 16"/>
                <a:gd name="T13" fmla="*/ 16 h 18"/>
                <a:gd name="T14" fmla="*/ 16 w 16"/>
                <a:gd name="T15" fmla="*/ 9 h 18"/>
                <a:gd name="T16" fmla="*/ 16 w 16"/>
                <a:gd name="T17" fmla="*/ 9 h 18"/>
                <a:gd name="T18" fmla="*/ 16 w 16"/>
                <a:gd name="T19" fmla="*/ 2 h 18"/>
                <a:gd name="T20" fmla="*/ 14 w 16"/>
                <a:gd name="T21" fmla="*/ 0 h 18"/>
                <a:gd name="T22" fmla="*/ 12 w 16"/>
                <a:gd name="T23" fmla="*/ 0 h 18"/>
                <a:gd name="T24" fmla="*/ 12 w 16"/>
                <a:gd name="T25" fmla="*/ 0 h 18"/>
                <a:gd name="T26" fmla="*/ 5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3" y="18"/>
                  </a:lnTo>
                  <a:lnTo>
                    <a:pt x="5" y="18"/>
                  </a:lnTo>
                  <a:lnTo>
                    <a:pt x="12" y="16"/>
                  </a:lnTo>
                  <a:lnTo>
                    <a:pt x="16" y="9"/>
                  </a:lnTo>
                  <a:lnTo>
                    <a:pt x="16" y="2"/>
                  </a:lnTo>
                  <a:lnTo>
                    <a:pt x="14" y="0"/>
                  </a:lnTo>
                  <a:lnTo>
                    <a:pt x="12"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6" name="Freeform 3533">
              <a:extLst>
                <a:ext uri="{FF2B5EF4-FFF2-40B4-BE49-F238E27FC236}">
                  <a16:creationId xmlns:a16="http://schemas.microsoft.com/office/drawing/2014/main" xmlns="" id="{5EBAD515-9620-B948-AB93-6D04989C657A}"/>
                </a:ext>
              </a:extLst>
            </p:cNvPr>
            <p:cNvSpPr>
              <a:spLocks/>
            </p:cNvSpPr>
            <p:nvPr/>
          </p:nvSpPr>
          <p:spPr bwMode="auto">
            <a:xfrm>
              <a:off x="3152" y="2992"/>
              <a:ext cx="16" cy="18"/>
            </a:xfrm>
            <a:custGeom>
              <a:avLst/>
              <a:gdLst>
                <a:gd name="T0" fmla="*/ 0 w 16"/>
                <a:gd name="T1" fmla="*/ 9 h 18"/>
                <a:gd name="T2" fmla="*/ 0 w 16"/>
                <a:gd name="T3" fmla="*/ 9 h 18"/>
                <a:gd name="T4" fmla="*/ 0 w 16"/>
                <a:gd name="T5" fmla="*/ 16 h 18"/>
                <a:gd name="T6" fmla="*/ 3 w 16"/>
                <a:gd name="T7" fmla="*/ 18 h 18"/>
                <a:gd name="T8" fmla="*/ 5 w 16"/>
                <a:gd name="T9" fmla="*/ 18 h 18"/>
                <a:gd name="T10" fmla="*/ 5 w 16"/>
                <a:gd name="T11" fmla="*/ 18 h 18"/>
                <a:gd name="T12" fmla="*/ 12 w 16"/>
                <a:gd name="T13" fmla="*/ 16 h 18"/>
                <a:gd name="T14" fmla="*/ 16 w 16"/>
                <a:gd name="T15" fmla="*/ 9 h 18"/>
                <a:gd name="T16" fmla="*/ 16 w 16"/>
                <a:gd name="T17" fmla="*/ 9 h 18"/>
                <a:gd name="T18" fmla="*/ 16 w 16"/>
                <a:gd name="T19" fmla="*/ 2 h 18"/>
                <a:gd name="T20" fmla="*/ 14 w 16"/>
                <a:gd name="T21" fmla="*/ 0 h 18"/>
                <a:gd name="T22" fmla="*/ 12 w 16"/>
                <a:gd name="T23" fmla="*/ 0 h 18"/>
                <a:gd name="T24" fmla="*/ 12 w 16"/>
                <a:gd name="T25" fmla="*/ 0 h 18"/>
                <a:gd name="T26" fmla="*/ 5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3" y="18"/>
                  </a:lnTo>
                  <a:lnTo>
                    <a:pt x="5" y="18"/>
                  </a:lnTo>
                  <a:lnTo>
                    <a:pt x="12" y="16"/>
                  </a:lnTo>
                  <a:lnTo>
                    <a:pt x="16" y="9"/>
                  </a:lnTo>
                  <a:lnTo>
                    <a:pt x="16" y="2"/>
                  </a:lnTo>
                  <a:lnTo>
                    <a:pt x="14" y="0"/>
                  </a:lnTo>
                  <a:lnTo>
                    <a:pt x="12"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7" name="Freeform 3534">
              <a:extLst>
                <a:ext uri="{FF2B5EF4-FFF2-40B4-BE49-F238E27FC236}">
                  <a16:creationId xmlns:a16="http://schemas.microsoft.com/office/drawing/2014/main" xmlns="" id="{B674DAFD-55A4-534F-A815-341D34E48ECF}"/>
                </a:ext>
              </a:extLst>
            </p:cNvPr>
            <p:cNvSpPr>
              <a:spLocks/>
            </p:cNvSpPr>
            <p:nvPr/>
          </p:nvSpPr>
          <p:spPr bwMode="auto">
            <a:xfrm>
              <a:off x="3139" y="2992"/>
              <a:ext cx="16" cy="18"/>
            </a:xfrm>
            <a:custGeom>
              <a:avLst/>
              <a:gdLst>
                <a:gd name="T0" fmla="*/ 0 w 16"/>
                <a:gd name="T1" fmla="*/ 9 h 18"/>
                <a:gd name="T2" fmla="*/ 0 w 16"/>
                <a:gd name="T3" fmla="*/ 9 h 18"/>
                <a:gd name="T4" fmla="*/ 0 w 16"/>
                <a:gd name="T5" fmla="*/ 16 h 18"/>
                <a:gd name="T6" fmla="*/ 2 w 16"/>
                <a:gd name="T7" fmla="*/ 18 h 18"/>
                <a:gd name="T8" fmla="*/ 4 w 16"/>
                <a:gd name="T9" fmla="*/ 18 h 18"/>
                <a:gd name="T10" fmla="*/ 4 w 16"/>
                <a:gd name="T11" fmla="*/ 18 h 18"/>
                <a:gd name="T12" fmla="*/ 9 w 16"/>
                <a:gd name="T13" fmla="*/ 16 h 18"/>
                <a:gd name="T14" fmla="*/ 13 w 16"/>
                <a:gd name="T15" fmla="*/ 9 h 18"/>
                <a:gd name="T16" fmla="*/ 13 w 16"/>
                <a:gd name="T17" fmla="*/ 9 h 18"/>
                <a:gd name="T18" fmla="*/ 16 w 16"/>
                <a:gd name="T19" fmla="*/ 2 h 18"/>
                <a:gd name="T20" fmla="*/ 13 w 16"/>
                <a:gd name="T21" fmla="*/ 0 h 18"/>
                <a:gd name="T22" fmla="*/ 11 w 16"/>
                <a:gd name="T23" fmla="*/ 0 h 18"/>
                <a:gd name="T24" fmla="*/ 11 w 16"/>
                <a:gd name="T25" fmla="*/ 0 h 18"/>
                <a:gd name="T26" fmla="*/ 4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2" y="18"/>
                  </a:lnTo>
                  <a:lnTo>
                    <a:pt x="4" y="18"/>
                  </a:lnTo>
                  <a:lnTo>
                    <a:pt x="9" y="16"/>
                  </a:lnTo>
                  <a:lnTo>
                    <a:pt x="13" y="9"/>
                  </a:lnTo>
                  <a:lnTo>
                    <a:pt x="16" y="2"/>
                  </a:lnTo>
                  <a:lnTo>
                    <a:pt x="13" y="0"/>
                  </a:lnTo>
                  <a:lnTo>
                    <a:pt x="11"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8" name="Freeform 3535">
              <a:extLst>
                <a:ext uri="{FF2B5EF4-FFF2-40B4-BE49-F238E27FC236}">
                  <a16:creationId xmlns:a16="http://schemas.microsoft.com/office/drawing/2014/main" xmlns="" id="{5E20195E-C697-DA46-B3D9-958B802199F4}"/>
                </a:ext>
              </a:extLst>
            </p:cNvPr>
            <p:cNvSpPr>
              <a:spLocks/>
            </p:cNvSpPr>
            <p:nvPr/>
          </p:nvSpPr>
          <p:spPr bwMode="auto">
            <a:xfrm>
              <a:off x="3139" y="2992"/>
              <a:ext cx="16" cy="18"/>
            </a:xfrm>
            <a:custGeom>
              <a:avLst/>
              <a:gdLst>
                <a:gd name="T0" fmla="*/ 0 w 16"/>
                <a:gd name="T1" fmla="*/ 9 h 18"/>
                <a:gd name="T2" fmla="*/ 0 w 16"/>
                <a:gd name="T3" fmla="*/ 9 h 18"/>
                <a:gd name="T4" fmla="*/ 0 w 16"/>
                <a:gd name="T5" fmla="*/ 16 h 18"/>
                <a:gd name="T6" fmla="*/ 2 w 16"/>
                <a:gd name="T7" fmla="*/ 18 h 18"/>
                <a:gd name="T8" fmla="*/ 4 w 16"/>
                <a:gd name="T9" fmla="*/ 18 h 18"/>
                <a:gd name="T10" fmla="*/ 4 w 16"/>
                <a:gd name="T11" fmla="*/ 18 h 18"/>
                <a:gd name="T12" fmla="*/ 9 w 16"/>
                <a:gd name="T13" fmla="*/ 16 h 18"/>
                <a:gd name="T14" fmla="*/ 13 w 16"/>
                <a:gd name="T15" fmla="*/ 9 h 18"/>
                <a:gd name="T16" fmla="*/ 13 w 16"/>
                <a:gd name="T17" fmla="*/ 9 h 18"/>
                <a:gd name="T18" fmla="*/ 16 w 16"/>
                <a:gd name="T19" fmla="*/ 2 h 18"/>
                <a:gd name="T20" fmla="*/ 13 w 16"/>
                <a:gd name="T21" fmla="*/ 0 h 18"/>
                <a:gd name="T22" fmla="*/ 11 w 16"/>
                <a:gd name="T23" fmla="*/ 0 h 18"/>
                <a:gd name="T24" fmla="*/ 11 w 16"/>
                <a:gd name="T25" fmla="*/ 0 h 18"/>
                <a:gd name="T26" fmla="*/ 4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0" y="16"/>
                  </a:lnTo>
                  <a:lnTo>
                    <a:pt x="2" y="18"/>
                  </a:lnTo>
                  <a:lnTo>
                    <a:pt x="4" y="18"/>
                  </a:lnTo>
                  <a:lnTo>
                    <a:pt x="9" y="16"/>
                  </a:lnTo>
                  <a:lnTo>
                    <a:pt x="13" y="9"/>
                  </a:lnTo>
                  <a:lnTo>
                    <a:pt x="16" y="2"/>
                  </a:lnTo>
                  <a:lnTo>
                    <a:pt x="13" y="0"/>
                  </a:lnTo>
                  <a:lnTo>
                    <a:pt x="11"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19" name="Freeform 3536">
              <a:extLst>
                <a:ext uri="{FF2B5EF4-FFF2-40B4-BE49-F238E27FC236}">
                  <a16:creationId xmlns:a16="http://schemas.microsoft.com/office/drawing/2014/main" xmlns="" id="{5883A8CC-85B3-1642-A041-BF6C01B108A3}"/>
                </a:ext>
              </a:extLst>
            </p:cNvPr>
            <p:cNvSpPr>
              <a:spLocks/>
            </p:cNvSpPr>
            <p:nvPr/>
          </p:nvSpPr>
          <p:spPr bwMode="auto">
            <a:xfrm>
              <a:off x="3125" y="2992"/>
              <a:ext cx="14" cy="18"/>
            </a:xfrm>
            <a:custGeom>
              <a:avLst/>
              <a:gdLst>
                <a:gd name="T0" fmla="*/ 0 w 14"/>
                <a:gd name="T1" fmla="*/ 9 h 18"/>
                <a:gd name="T2" fmla="*/ 0 w 14"/>
                <a:gd name="T3" fmla="*/ 9 h 18"/>
                <a:gd name="T4" fmla="*/ 0 w 14"/>
                <a:gd name="T5" fmla="*/ 16 h 18"/>
                <a:gd name="T6" fmla="*/ 0 w 14"/>
                <a:gd name="T7" fmla="*/ 18 h 18"/>
                <a:gd name="T8" fmla="*/ 3 w 14"/>
                <a:gd name="T9" fmla="*/ 18 h 18"/>
                <a:gd name="T10" fmla="*/ 3 w 14"/>
                <a:gd name="T11" fmla="*/ 18 h 18"/>
                <a:gd name="T12" fmla="*/ 9 w 14"/>
                <a:gd name="T13" fmla="*/ 16 h 18"/>
                <a:gd name="T14" fmla="*/ 14 w 14"/>
                <a:gd name="T15" fmla="*/ 9 h 18"/>
                <a:gd name="T16" fmla="*/ 14 w 14"/>
                <a:gd name="T17" fmla="*/ 9 h 18"/>
                <a:gd name="T18" fmla="*/ 14 w 14"/>
                <a:gd name="T19" fmla="*/ 2 h 18"/>
                <a:gd name="T20" fmla="*/ 14 w 14"/>
                <a:gd name="T21" fmla="*/ 0 h 18"/>
                <a:gd name="T22" fmla="*/ 12 w 14"/>
                <a:gd name="T23" fmla="*/ 0 h 18"/>
                <a:gd name="T24" fmla="*/ 12 w 14"/>
                <a:gd name="T25" fmla="*/ 0 h 18"/>
                <a:gd name="T26" fmla="*/ 5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6"/>
                  </a:lnTo>
                  <a:lnTo>
                    <a:pt x="0" y="18"/>
                  </a:lnTo>
                  <a:lnTo>
                    <a:pt x="3" y="18"/>
                  </a:lnTo>
                  <a:lnTo>
                    <a:pt x="9" y="16"/>
                  </a:lnTo>
                  <a:lnTo>
                    <a:pt x="14" y="9"/>
                  </a:lnTo>
                  <a:lnTo>
                    <a:pt x="14" y="2"/>
                  </a:lnTo>
                  <a:lnTo>
                    <a:pt x="14" y="0"/>
                  </a:lnTo>
                  <a:lnTo>
                    <a:pt x="12"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0" name="Freeform 3537">
              <a:extLst>
                <a:ext uri="{FF2B5EF4-FFF2-40B4-BE49-F238E27FC236}">
                  <a16:creationId xmlns:a16="http://schemas.microsoft.com/office/drawing/2014/main" xmlns="" id="{AB500DBB-CCA9-9F4A-AE00-648B34F741C5}"/>
                </a:ext>
              </a:extLst>
            </p:cNvPr>
            <p:cNvSpPr>
              <a:spLocks/>
            </p:cNvSpPr>
            <p:nvPr/>
          </p:nvSpPr>
          <p:spPr bwMode="auto">
            <a:xfrm>
              <a:off x="3125" y="2992"/>
              <a:ext cx="14" cy="18"/>
            </a:xfrm>
            <a:custGeom>
              <a:avLst/>
              <a:gdLst>
                <a:gd name="T0" fmla="*/ 0 w 14"/>
                <a:gd name="T1" fmla="*/ 9 h 18"/>
                <a:gd name="T2" fmla="*/ 0 w 14"/>
                <a:gd name="T3" fmla="*/ 9 h 18"/>
                <a:gd name="T4" fmla="*/ 0 w 14"/>
                <a:gd name="T5" fmla="*/ 16 h 18"/>
                <a:gd name="T6" fmla="*/ 0 w 14"/>
                <a:gd name="T7" fmla="*/ 18 h 18"/>
                <a:gd name="T8" fmla="*/ 3 w 14"/>
                <a:gd name="T9" fmla="*/ 18 h 18"/>
                <a:gd name="T10" fmla="*/ 3 w 14"/>
                <a:gd name="T11" fmla="*/ 18 h 18"/>
                <a:gd name="T12" fmla="*/ 9 w 14"/>
                <a:gd name="T13" fmla="*/ 16 h 18"/>
                <a:gd name="T14" fmla="*/ 14 w 14"/>
                <a:gd name="T15" fmla="*/ 9 h 18"/>
                <a:gd name="T16" fmla="*/ 14 w 14"/>
                <a:gd name="T17" fmla="*/ 9 h 18"/>
                <a:gd name="T18" fmla="*/ 14 w 14"/>
                <a:gd name="T19" fmla="*/ 2 h 18"/>
                <a:gd name="T20" fmla="*/ 14 w 14"/>
                <a:gd name="T21" fmla="*/ 0 h 18"/>
                <a:gd name="T22" fmla="*/ 12 w 14"/>
                <a:gd name="T23" fmla="*/ 0 h 18"/>
                <a:gd name="T24" fmla="*/ 12 w 14"/>
                <a:gd name="T25" fmla="*/ 0 h 18"/>
                <a:gd name="T26" fmla="*/ 5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6"/>
                  </a:lnTo>
                  <a:lnTo>
                    <a:pt x="0" y="18"/>
                  </a:lnTo>
                  <a:lnTo>
                    <a:pt x="3" y="18"/>
                  </a:lnTo>
                  <a:lnTo>
                    <a:pt x="9" y="16"/>
                  </a:lnTo>
                  <a:lnTo>
                    <a:pt x="14" y="9"/>
                  </a:lnTo>
                  <a:lnTo>
                    <a:pt x="14" y="2"/>
                  </a:lnTo>
                  <a:lnTo>
                    <a:pt x="14" y="0"/>
                  </a:lnTo>
                  <a:lnTo>
                    <a:pt x="12"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1" name="Freeform 3538">
              <a:extLst>
                <a:ext uri="{FF2B5EF4-FFF2-40B4-BE49-F238E27FC236}">
                  <a16:creationId xmlns:a16="http://schemas.microsoft.com/office/drawing/2014/main" xmlns="" id="{966F3225-6509-2748-9F8B-506FB7D394D8}"/>
                </a:ext>
              </a:extLst>
            </p:cNvPr>
            <p:cNvSpPr>
              <a:spLocks/>
            </p:cNvSpPr>
            <p:nvPr/>
          </p:nvSpPr>
          <p:spPr bwMode="auto">
            <a:xfrm>
              <a:off x="3110" y="2992"/>
              <a:ext cx="15" cy="18"/>
            </a:xfrm>
            <a:custGeom>
              <a:avLst/>
              <a:gdLst>
                <a:gd name="T0" fmla="*/ 2 w 15"/>
                <a:gd name="T1" fmla="*/ 9 h 18"/>
                <a:gd name="T2" fmla="*/ 2 w 15"/>
                <a:gd name="T3" fmla="*/ 9 h 18"/>
                <a:gd name="T4" fmla="*/ 0 w 15"/>
                <a:gd name="T5" fmla="*/ 16 h 18"/>
                <a:gd name="T6" fmla="*/ 2 w 15"/>
                <a:gd name="T7" fmla="*/ 18 h 18"/>
                <a:gd name="T8" fmla="*/ 4 w 15"/>
                <a:gd name="T9" fmla="*/ 18 h 18"/>
                <a:gd name="T10" fmla="*/ 4 w 15"/>
                <a:gd name="T11" fmla="*/ 18 h 18"/>
                <a:gd name="T12" fmla="*/ 11 w 15"/>
                <a:gd name="T13" fmla="*/ 16 h 18"/>
                <a:gd name="T14" fmla="*/ 15 w 15"/>
                <a:gd name="T15" fmla="*/ 9 h 18"/>
                <a:gd name="T16" fmla="*/ 15 w 15"/>
                <a:gd name="T17" fmla="*/ 9 h 18"/>
                <a:gd name="T18" fmla="*/ 15 w 15"/>
                <a:gd name="T19" fmla="*/ 2 h 18"/>
                <a:gd name="T20" fmla="*/ 15 w 15"/>
                <a:gd name="T21" fmla="*/ 0 h 18"/>
                <a:gd name="T22" fmla="*/ 13 w 15"/>
                <a:gd name="T23" fmla="*/ 0 h 18"/>
                <a:gd name="T24" fmla="*/ 13 w 15"/>
                <a:gd name="T25" fmla="*/ 0 h 18"/>
                <a:gd name="T26" fmla="*/ 6 w 15"/>
                <a:gd name="T27" fmla="*/ 2 h 18"/>
                <a:gd name="T28" fmla="*/ 2 w 1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2" y="9"/>
                  </a:moveTo>
                  <a:lnTo>
                    <a:pt x="2" y="9"/>
                  </a:lnTo>
                  <a:lnTo>
                    <a:pt x="0" y="16"/>
                  </a:lnTo>
                  <a:lnTo>
                    <a:pt x="2" y="18"/>
                  </a:lnTo>
                  <a:lnTo>
                    <a:pt x="4" y="18"/>
                  </a:lnTo>
                  <a:lnTo>
                    <a:pt x="11" y="16"/>
                  </a:lnTo>
                  <a:lnTo>
                    <a:pt x="15" y="9"/>
                  </a:lnTo>
                  <a:lnTo>
                    <a:pt x="15" y="2"/>
                  </a:lnTo>
                  <a:lnTo>
                    <a:pt x="15" y="0"/>
                  </a:lnTo>
                  <a:lnTo>
                    <a:pt x="13" y="0"/>
                  </a:lnTo>
                  <a:lnTo>
                    <a:pt x="6"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2" name="Freeform 3539">
              <a:extLst>
                <a:ext uri="{FF2B5EF4-FFF2-40B4-BE49-F238E27FC236}">
                  <a16:creationId xmlns:a16="http://schemas.microsoft.com/office/drawing/2014/main" xmlns="" id="{55A0A464-CCE4-7E4A-8FC6-D1356481841C}"/>
                </a:ext>
              </a:extLst>
            </p:cNvPr>
            <p:cNvSpPr>
              <a:spLocks/>
            </p:cNvSpPr>
            <p:nvPr/>
          </p:nvSpPr>
          <p:spPr bwMode="auto">
            <a:xfrm>
              <a:off x="3110" y="2992"/>
              <a:ext cx="15" cy="18"/>
            </a:xfrm>
            <a:custGeom>
              <a:avLst/>
              <a:gdLst>
                <a:gd name="T0" fmla="*/ 2 w 15"/>
                <a:gd name="T1" fmla="*/ 9 h 18"/>
                <a:gd name="T2" fmla="*/ 2 w 15"/>
                <a:gd name="T3" fmla="*/ 9 h 18"/>
                <a:gd name="T4" fmla="*/ 0 w 15"/>
                <a:gd name="T5" fmla="*/ 16 h 18"/>
                <a:gd name="T6" fmla="*/ 2 w 15"/>
                <a:gd name="T7" fmla="*/ 18 h 18"/>
                <a:gd name="T8" fmla="*/ 4 w 15"/>
                <a:gd name="T9" fmla="*/ 18 h 18"/>
                <a:gd name="T10" fmla="*/ 4 w 15"/>
                <a:gd name="T11" fmla="*/ 18 h 18"/>
                <a:gd name="T12" fmla="*/ 11 w 15"/>
                <a:gd name="T13" fmla="*/ 16 h 18"/>
                <a:gd name="T14" fmla="*/ 15 w 15"/>
                <a:gd name="T15" fmla="*/ 9 h 18"/>
                <a:gd name="T16" fmla="*/ 15 w 15"/>
                <a:gd name="T17" fmla="*/ 9 h 18"/>
                <a:gd name="T18" fmla="*/ 15 w 15"/>
                <a:gd name="T19" fmla="*/ 2 h 18"/>
                <a:gd name="T20" fmla="*/ 15 w 15"/>
                <a:gd name="T21" fmla="*/ 0 h 18"/>
                <a:gd name="T22" fmla="*/ 13 w 15"/>
                <a:gd name="T23" fmla="*/ 0 h 18"/>
                <a:gd name="T24" fmla="*/ 13 w 15"/>
                <a:gd name="T25" fmla="*/ 0 h 18"/>
                <a:gd name="T26" fmla="*/ 6 w 15"/>
                <a:gd name="T27" fmla="*/ 2 h 18"/>
                <a:gd name="T28" fmla="*/ 2 w 1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2" y="9"/>
                  </a:moveTo>
                  <a:lnTo>
                    <a:pt x="2" y="9"/>
                  </a:lnTo>
                  <a:lnTo>
                    <a:pt x="0" y="16"/>
                  </a:lnTo>
                  <a:lnTo>
                    <a:pt x="2" y="18"/>
                  </a:lnTo>
                  <a:lnTo>
                    <a:pt x="4" y="18"/>
                  </a:lnTo>
                  <a:lnTo>
                    <a:pt x="11" y="16"/>
                  </a:lnTo>
                  <a:lnTo>
                    <a:pt x="15" y="9"/>
                  </a:lnTo>
                  <a:lnTo>
                    <a:pt x="15" y="2"/>
                  </a:lnTo>
                  <a:lnTo>
                    <a:pt x="15" y="0"/>
                  </a:lnTo>
                  <a:lnTo>
                    <a:pt x="13" y="0"/>
                  </a:lnTo>
                  <a:lnTo>
                    <a:pt x="6"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3" name="Freeform 3540">
              <a:extLst>
                <a:ext uri="{FF2B5EF4-FFF2-40B4-BE49-F238E27FC236}">
                  <a16:creationId xmlns:a16="http://schemas.microsoft.com/office/drawing/2014/main" xmlns="" id="{20638A69-ED34-914F-89E1-3794672837CA}"/>
                </a:ext>
              </a:extLst>
            </p:cNvPr>
            <p:cNvSpPr>
              <a:spLocks/>
            </p:cNvSpPr>
            <p:nvPr/>
          </p:nvSpPr>
          <p:spPr bwMode="auto">
            <a:xfrm>
              <a:off x="2875" y="2994"/>
              <a:ext cx="30" cy="20"/>
            </a:xfrm>
            <a:custGeom>
              <a:avLst/>
              <a:gdLst>
                <a:gd name="T0" fmla="*/ 5 w 30"/>
                <a:gd name="T1" fmla="*/ 11 h 20"/>
                <a:gd name="T2" fmla="*/ 5 w 30"/>
                <a:gd name="T3" fmla="*/ 11 h 20"/>
                <a:gd name="T4" fmla="*/ 3 w 30"/>
                <a:gd name="T5" fmla="*/ 14 h 20"/>
                <a:gd name="T6" fmla="*/ 0 w 30"/>
                <a:gd name="T7" fmla="*/ 18 h 20"/>
                <a:gd name="T8" fmla="*/ 3 w 30"/>
                <a:gd name="T9" fmla="*/ 20 h 20"/>
                <a:gd name="T10" fmla="*/ 5 w 30"/>
                <a:gd name="T11" fmla="*/ 20 h 20"/>
                <a:gd name="T12" fmla="*/ 5 w 30"/>
                <a:gd name="T13" fmla="*/ 20 h 20"/>
                <a:gd name="T14" fmla="*/ 16 w 30"/>
                <a:gd name="T15" fmla="*/ 18 h 20"/>
                <a:gd name="T16" fmla="*/ 25 w 30"/>
                <a:gd name="T17" fmla="*/ 11 h 20"/>
                <a:gd name="T18" fmla="*/ 25 w 30"/>
                <a:gd name="T19" fmla="*/ 11 h 20"/>
                <a:gd name="T20" fmla="*/ 27 w 30"/>
                <a:gd name="T21" fmla="*/ 7 h 20"/>
                <a:gd name="T22" fmla="*/ 30 w 30"/>
                <a:gd name="T23" fmla="*/ 5 h 20"/>
                <a:gd name="T24" fmla="*/ 27 w 30"/>
                <a:gd name="T25" fmla="*/ 2 h 20"/>
                <a:gd name="T26" fmla="*/ 25 w 30"/>
                <a:gd name="T27" fmla="*/ 0 h 20"/>
                <a:gd name="T28" fmla="*/ 25 w 30"/>
                <a:gd name="T29" fmla="*/ 0 h 20"/>
                <a:gd name="T30" fmla="*/ 16 w 30"/>
                <a:gd name="T31" fmla="*/ 5 h 20"/>
                <a:gd name="T32" fmla="*/ 5 w 3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20">
                  <a:moveTo>
                    <a:pt x="5" y="11"/>
                  </a:moveTo>
                  <a:lnTo>
                    <a:pt x="5" y="11"/>
                  </a:lnTo>
                  <a:lnTo>
                    <a:pt x="3" y="14"/>
                  </a:lnTo>
                  <a:lnTo>
                    <a:pt x="0" y="18"/>
                  </a:lnTo>
                  <a:lnTo>
                    <a:pt x="3" y="20"/>
                  </a:lnTo>
                  <a:lnTo>
                    <a:pt x="5" y="20"/>
                  </a:lnTo>
                  <a:lnTo>
                    <a:pt x="16" y="18"/>
                  </a:lnTo>
                  <a:lnTo>
                    <a:pt x="25" y="11"/>
                  </a:lnTo>
                  <a:lnTo>
                    <a:pt x="27" y="7"/>
                  </a:lnTo>
                  <a:lnTo>
                    <a:pt x="30" y="5"/>
                  </a:lnTo>
                  <a:lnTo>
                    <a:pt x="27" y="2"/>
                  </a:lnTo>
                  <a:lnTo>
                    <a:pt x="25" y="0"/>
                  </a:lnTo>
                  <a:lnTo>
                    <a:pt x="16"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4" name="Freeform 3541">
              <a:extLst>
                <a:ext uri="{FF2B5EF4-FFF2-40B4-BE49-F238E27FC236}">
                  <a16:creationId xmlns:a16="http://schemas.microsoft.com/office/drawing/2014/main" xmlns="" id="{F2636AB1-8507-EA47-B1AE-9C47C4487556}"/>
                </a:ext>
              </a:extLst>
            </p:cNvPr>
            <p:cNvSpPr>
              <a:spLocks/>
            </p:cNvSpPr>
            <p:nvPr/>
          </p:nvSpPr>
          <p:spPr bwMode="auto">
            <a:xfrm>
              <a:off x="2875" y="2994"/>
              <a:ext cx="30" cy="20"/>
            </a:xfrm>
            <a:custGeom>
              <a:avLst/>
              <a:gdLst>
                <a:gd name="T0" fmla="*/ 5 w 30"/>
                <a:gd name="T1" fmla="*/ 11 h 20"/>
                <a:gd name="T2" fmla="*/ 5 w 30"/>
                <a:gd name="T3" fmla="*/ 11 h 20"/>
                <a:gd name="T4" fmla="*/ 3 w 30"/>
                <a:gd name="T5" fmla="*/ 14 h 20"/>
                <a:gd name="T6" fmla="*/ 0 w 30"/>
                <a:gd name="T7" fmla="*/ 18 h 20"/>
                <a:gd name="T8" fmla="*/ 3 w 30"/>
                <a:gd name="T9" fmla="*/ 20 h 20"/>
                <a:gd name="T10" fmla="*/ 5 w 30"/>
                <a:gd name="T11" fmla="*/ 20 h 20"/>
                <a:gd name="T12" fmla="*/ 5 w 30"/>
                <a:gd name="T13" fmla="*/ 20 h 20"/>
                <a:gd name="T14" fmla="*/ 16 w 30"/>
                <a:gd name="T15" fmla="*/ 18 h 20"/>
                <a:gd name="T16" fmla="*/ 25 w 30"/>
                <a:gd name="T17" fmla="*/ 11 h 20"/>
                <a:gd name="T18" fmla="*/ 25 w 30"/>
                <a:gd name="T19" fmla="*/ 11 h 20"/>
                <a:gd name="T20" fmla="*/ 27 w 30"/>
                <a:gd name="T21" fmla="*/ 7 h 20"/>
                <a:gd name="T22" fmla="*/ 30 w 30"/>
                <a:gd name="T23" fmla="*/ 5 h 20"/>
                <a:gd name="T24" fmla="*/ 27 w 30"/>
                <a:gd name="T25" fmla="*/ 2 h 20"/>
                <a:gd name="T26" fmla="*/ 25 w 30"/>
                <a:gd name="T27" fmla="*/ 0 h 20"/>
                <a:gd name="T28" fmla="*/ 25 w 30"/>
                <a:gd name="T29" fmla="*/ 0 h 20"/>
                <a:gd name="T30" fmla="*/ 16 w 30"/>
                <a:gd name="T31" fmla="*/ 5 h 20"/>
                <a:gd name="T32" fmla="*/ 5 w 30"/>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20">
                  <a:moveTo>
                    <a:pt x="5" y="11"/>
                  </a:moveTo>
                  <a:lnTo>
                    <a:pt x="5" y="11"/>
                  </a:lnTo>
                  <a:lnTo>
                    <a:pt x="3" y="14"/>
                  </a:lnTo>
                  <a:lnTo>
                    <a:pt x="0" y="18"/>
                  </a:lnTo>
                  <a:lnTo>
                    <a:pt x="3" y="20"/>
                  </a:lnTo>
                  <a:lnTo>
                    <a:pt x="5" y="20"/>
                  </a:lnTo>
                  <a:lnTo>
                    <a:pt x="16" y="18"/>
                  </a:lnTo>
                  <a:lnTo>
                    <a:pt x="25" y="11"/>
                  </a:lnTo>
                  <a:lnTo>
                    <a:pt x="27" y="7"/>
                  </a:lnTo>
                  <a:lnTo>
                    <a:pt x="30" y="5"/>
                  </a:lnTo>
                  <a:lnTo>
                    <a:pt x="27" y="2"/>
                  </a:lnTo>
                  <a:lnTo>
                    <a:pt x="25" y="0"/>
                  </a:lnTo>
                  <a:lnTo>
                    <a:pt x="16"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5" name="Freeform 3542">
              <a:extLst>
                <a:ext uri="{FF2B5EF4-FFF2-40B4-BE49-F238E27FC236}">
                  <a16:creationId xmlns:a16="http://schemas.microsoft.com/office/drawing/2014/main" xmlns="" id="{37D9B741-E045-924D-A53D-76C03CE26D76}"/>
                </a:ext>
              </a:extLst>
            </p:cNvPr>
            <p:cNvSpPr>
              <a:spLocks/>
            </p:cNvSpPr>
            <p:nvPr/>
          </p:nvSpPr>
          <p:spPr bwMode="auto">
            <a:xfrm>
              <a:off x="2857" y="2994"/>
              <a:ext cx="27" cy="20"/>
            </a:xfrm>
            <a:custGeom>
              <a:avLst/>
              <a:gdLst>
                <a:gd name="T0" fmla="*/ 3 w 27"/>
                <a:gd name="T1" fmla="*/ 11 h 20"/>
                <a:gd name="T2" fmla="*/ 3 w 27"/>
                <a:gd name="T3" fmla="*/ 11 h 20"/>
                <a:gd name="T4" fmla="*/ 0 w 27"/>
                <a:gd name="T5" fmla="*/ 14 h 20"/>
                <a:gd name="T6" fmla="*/ 0 w 27"/>
                <a:gd name="T7" fmla="*/ 18 h 20"/>
                <a:gd name="T8" fmla="*/ 0 w 27"/>
                <a:gd name="T9" fmla="*/ 20 h 20"/>
                <a:gd name="T10" fmla="*/ 3 w 27"/>
                <a:gd name="T11" fmla="*/ 20 h 20"/>
                <a:gd name="T12" fmla="*/ 3 w 27"/>
                <a:gd name="T13" fmla="*/ 20 h 20"/>
                <a:gd name="T14" fmla="*/ 14 w 27"/>
                <a:gd name="T15" fmla="*/ 18 h 20"/>
                <a:gd name="T16" fmla="*/ 23 w 27"/>
                <a:gd name="T17" fmla="*/ 11 h 20"/>
                <a:gd name="T18" fmla="*/ 23 w 27"/>
                <a:gd name="T19" fmla="*/ 11 h 20"/>
                <a:gd name="T20" fmla="*/ 27 w 27"/>
                <a:gd name="T21" fmla="*/ 7 h 20"/>
                <a:gd name="T22" fmla="*/ 27 w 27"/>
                <a:gd name="T23" fmla="*/ 5 h 20"/>
                <a:gd name="T24" fmla="*/ 27 w 27"/>
                <a:gd name="T25" fmla="*/ 2 h 20"/>
                <a:gd name="T26" fmla="*/ 23 w 27"/>
                <a:gd name="T27" fmla="*/ 0 h 20"/>
                <a:gd name="T28" fmla="*/ 23 w 27"/>
                <a:gd name="T29" fmla="*/ 0 h 20"/>
                <a:gd name="T30" fmla="*/ 14 w 27"/>
                <a:gd name="T31" fmla="*/ 5 h 20"/>
                <a:gd name="T32" fmla="*/ 3 w 2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0">
                  <a:moveTo>
                    <a:pt x="3" y="11"/>
                  </a:moveTo>
                  <a:lnTo>
                    <a:pt x="3" y="11"/>
                  </a:lnTo>
                  <a:lnTo>
                    <a:pt x="0" y="14"/>
                  </a:lnTo>
                  <a:lnTo>
                    <a:pt x="0" y="18"/>
                  </a:lnTo>
                  <a:lnTo>
                    <a:pt x="0" y="20"/>
                  </a:lnTo>
                  <a:lnTo>
                    <a:pt x="3" y="20"/>
                  </a:lnTo>
                  <a:lnTo>
                    <a:pt x="14" y="18"/>
                  </a:lnTo>
                  <a:lnTo>
                    <a:pt x="23" y="11"/>
                  </a:lnTo>
                  <a:lnTo>
                    <a:pt x="27" y="7"/>
                  </a:lnTo>
                  <a:lnTo>
                    <a:pt x="27" y="5"/>
                  </a:lnTo>
                  <a:lnTo>
                    <a:pt x="27" y="2"/>
                  </a:lnTo>
                  <a:lnTo>
                    <a:pt x="23" y="0"/>
                  </a:lnTo>
                  <a:lnTo>
                    <a:pt x="14" y="5"/>
                  </a:lnTo>
                  <a:lnTo>
                    <a:pt x="3"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6" name="Freeform 3543">
              <a:extLst>
                <a:ext uri="{FF2B5EF4-FFF2-40B4-BE49-F238E27FC236}">
                  <a16:creationId xmlns:a16="http://schemas.microsoft.com/office/drawing/2014/main" xmlns="" id="{DFBA8CD1-EA25-D648-8E84-CA44A36DF045}"/>
                </a:ext>
              </a:extLst>
            </p:cNvPr>
            <p:cNvSpPr>
              <a:spLocks/>
            </p:cNvSpPr>
            <p:nvPr/>
          </p:nvSpPr>
          <p:spPr bwMode="auto">
            <a:xfrm>
              <a:off x="2857" y="2994"/>
              <a:ext cx="27" cy="20"/>
            </a:xfrm>
            <a:custGeom>
              <a:avLst/>
              <a:gdLst>
                <a:gd name="T0" fmla="*/ 3 w 27"/>
                <a:gd name="T1" fmla="*/ 11 h 20"/>
                <a:gd name="T2" fmla="*/ 3 w 27"/>
                <a:gd name="T3" fmla="*/ 11 h 20"/>
                <a:gd name="T4" fmla="*/ 0 w 27"/>
                <a:gd name="T5" fmla="*/ 14 h 20"/>
                <a:gd name="T6" fmla="*/ 0 w 27"/>
                <a:gd name="T7" fmla="*/ 18 h 20"/>
                <a:gd name="T8" fmla="*/ 0 w 27"/>
                <a:gd name="T9" fmla="*/ 20 h 20"/>
                <a:gd name="T10" fmla="*/ 3 w 27"/>
                <a:gd name="T11" fmla="*/ 20 h 20"/>
                <a:gd name="T12" fmla="*/ 3 w 27"/>
                <a:gd name="T13" fmla="*/ 20 h 20"/>
                <a:gd name="T14" fmla="*/ 14 w 27"/>
                <a:gd name="T15" fmla="*/ 18 h 20"/>
                <a:gd name="T16" fmla="*/ 23 w 27"/>
                <a:gd name="T17" fmla="*/ 11 h 20"/>
                <a:gd name="T18" fmla="*/ 23 w 27"/>
                <a:gd name="T19" fmla="*/ 11 h 20"/>
                <a:gd name="T20" fmla="*/ 27 w 27"/>
                <a:gd name="T21" fmla="*/ 7 h 20"/>
                <a:gd name="T22" fmla="*/ 27 w 27"/>
                <a:gd name="T23" fmla="*/ 5 h 20"/>
                <a:gd name="T24" fmla="*/ 27 w 27"/>
                <a:gd name="T25" fmla="*/ 2 h 20"/>
                <a:gd name="T26" fmla="*/ 23 w 27"/>
                <a:gd name="T27" fmla="*/ 0 h 20"/>
                <a:gd name="T28" fmla="*/ 23 w 27"/>
                <a:gd name="T29" fmla="*/ 0 h 20"/>
                <a:gd name="T30" fmla="*/ 14 w 27"/>
                <a:gd name="T31" fmla="*/ 5 h 20"/>
                <a:gd name="T32" fmla="*/ 3 w 2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20">
                  <a:moveTo>
                    <a:pt x="3" y="11"/>
                  </a:moveTo>
                  <a:lnTo>
                    <a:pt x="3" y="11"/>
                  </a:lnTo>
                  <a:lnTo>
                    <a:pt x="0" y="14"/>
                  </a:lnTo>
                  <a:lnTo>
                    <a:pt x="0" y="18"/>
                  </a:lnTo>
                  <a:lnTo>
                    <a:pt x="0" y="20"/>
                  </a:lnTo>
                  <a:lnTo>
                    <a:pt x="3" y="20"/>
                  </a:lnTo>
                  <a:lnTo>
                    <a:pt x="14" y="18"/>
                  </a:lnTo>
                  <a:lnTo>
                    <a:pt x="23" y="11"/>
                  </a:lnTo>
                  <a:lnTo>
                    <a:pt x="27" y="7"/>
                  </a:lnTo>
                  <a:lnTo>
                    <a:pt x="27" y="5"/>
                  </a:lnTo>
                  <a:lnTo>
                    <a:pt x="27" y="2"/>
                  </a:lnTo>
                  <a:lnTo>
                    <a:pt x="23" y="0"/>
                  </a:lnTo>
                  <a:lnTo>
                    <a:pt x="14" y="5"/>
                  </a:lnTo>
                  <a:lnTo>
                    <a:pt x="3"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7" name="Freeform 3544">
              <a:extLst>
                <a:ext uri="{FF2B5EF4-FFF2-40B4-BE49-F238E27FC236}">
                  <a16:creationId xmlns:a16="http://schemas.microsoft.com/office/drawing/2014/main" xmlns="" id="{CE4F5124-7590-B343-A930-3E4B9FDEAE13}"/>
                </a:ext>
              </a:extLst>
            </p:cNvPr>
            <p:cNvSpPr>
              <a:spLocks/>
            </p:cNvSpPr>
            <p:nvPr/>
          </p:nvSpPr>
          <p:spPr bwMode="auto">
            <a:xfrm>
              <a:off x="2720" y="2996"/>
              <a:ext cx="34" cy="21"/>
            </a:xfrm>
            <a:custGeom>
              <a:avLst/>
              <a:gdLst>
                <a:gd name="T0" fmla="*/ 4 w 34"/>
                <a:gd name="T1" fmla="*/ 9 h 21"/>
                <a:gd name="T2" fmla="*/ 4 w 34"/>
                <a:gd name="T3" fmla="*/ 9 h 21"/>
                <a:gd name="T4" fmla="*/ 2 w 34"/>
                <a:gd name="T5" fmla="*/ 14 h 21"/>
                <a:gd name="T6" fmla="*/ 0 w 34"/>
                <a:gd name="T7" fmla="*/ 16 h 21"/>
                <a:gd name="T8" fmla="*/ 2 w 34"/>
                <a:gd name="T9" fmla="*/ 18 h 21"/>
                <a:gd name="T10" fmla="*/ 4 w 34"/>
                <a:gd name="T11" fmla="*/ 21 h 21"/>
                <a:gd name="T12" fmla="*/ 4 w 34"/>
                <a:gd name="T13" fmla="*/ 21 h 21"/>
                <a:gd name="T14" fmla="*/ 18 w 34"/>
                <a:gd name="T15" fmla="*/ 16 h 21"/>
                <a:gd name="T16" fmla="*/ 29 w 34"/>
                <a:gd name="T17" fmla="*/ 9 h 21"/>
                <a:gd name="T18" fmla="*/ 29 w 34"/>
                <a:gd name="T19" fmla="*/ 9 h 21"/>
                <a:gd name="T20" fmla="*/ 34 w 34"/>
                <a:gd name="T21" fmla="*/ 7 h 21"/>
                <a:gd name="T22" fmla="*/ 34 w 34"/>
                <a:gd name="T23" fmla="*/ 3 h 21"/>
                <a:gd name="T24" fmla="*/ 34 w 34"/>
                <a:gd name="T25" fmla="*/ 0 h 21"/>
                <a:gd name="T26" fmla="*/ 29 w 34"/>
                <a:gd name="T27" fmla="*/ 0 h 21"/>
                <a:gd name="T28" fmla="*/ 29 w 34"/>
                <a:gd name="T29" fmla="*/ 0 h 21"/>
                <a:gd name="T30" fmla="*/ 18 w 34"/>
                <a:gd name="T31" fmla="*/ 3 h 21"/>
                <a:gd name="T32" fmla="*/ 4 w 34"/>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1">
                  <a:moveTo>
                    <a:pt x="4" y="9"/>
                  </a:moveTo>
                  <a:lnTo>
                    <a:pt x="4" y="9"/>
                  </a:lnTo>
                  <a:lnTo>
                    <a:pt x="2" y="14"/>
                  </a:lnTo>
                  <a:lnTo>
                    <a:pt x="0" y="16"/>
                  </a:lnTo>
                  <a:lnTo>
                    <a:pt x="2" y="18"/>
                  </a:lnTo>
                  <a:lnTo>
                    <a:pt x="4" y="21"/>
                  </a:lnTo>
                  <a:lnTo>
                    <a:pt x="18" y="16"/>
                  </a:lnTo>
                  <a:lnTo>
                    <a:pt x="29" y="9"/>
                  </a:lnTo>
                  <a:lnTo>
                    <a:pt x="34" y="7"/>
                  </a:lnTo>
                  <a:lnTo>
                    <a:pt x="34" y="3"/>
                  </a:lnTo>
                  <a:lnTo>
                    <a:pt x="34" y="0"/>
                  </a:lnTo>
                  <a:lnTo>
                    <a:pt x="29"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8" name="Freeform 3545">
              <a:extLst>
                <a:ext uri="{FF2B5EF4-FFF2-40B4-BE49-F238E27FC236}">
                  <a16:creationId xmlns:a16="http://schemas.microsoft.com/office/drawing/2014/main" xmlns="" id="{65EB3FAD-0904-7C4E-BA58-861E8115AB97}"/>
                </a:ext>
              </a:extLst>
            </p:cNvPr>
            <p:cNvSpPr>
              <a:spLocks/>
            </p:cNvSpPr>
            <p:nvPr/>
          </p:nvSpPr>
          <p:spPr bwMode="auto">
            <a:xfrm>
              <a:off x="2720" y="2996"/>
              <a:ext cx="34" cy="21"/>
            </a:xfrm>
            <a:custGeom>
              <a:avLst/>
              <a:gdLst>
                <a:gd name="T0" fmla="*/ 4 w 34"/>
                <a:gd name="T1" fmla="*/ 9 h 21"/>
                <a:gd name="T2" fmla="*/ 4 w 34"/>
                <a:gd name="T3" fmla="*/ 9 h 21"/>
                <a:gd name="T4" fmla="*/ 2 w 34"/>
                <a:gd name="T5" fmla="*/ 14 h 21"/>
                <a:gd name="T6" fmla="*/ 0 w 34"/>
                <a:gd name="T7" fmla="*/ 16 h 21"/>
                <a:gd name="T8" fmla="*/ 2 w 34"/>
                <a:gd name="T9" fmla="*/ 18 h 21"/>
                <a:gd name="T10" fmla="*/ 4 w 34"/>
                <a:gd name="T11" fmla="*/ 21 h 21"/>
                <a:gd name="T12" fmla="*/ 4 w 34"/>
                <a:gd name="T13" fmla="*/ 21 h 21"/>
                <a:gd name="T14" fmla="*/ 18 w 34"/>
                <a:gd name="T15" fmla="*/ 16 h 21"/>
                <a:gd name="T16" fmla="*/ 29 w 34"/>
                <a:gd name="T17" fmla="*/ 9 h 21"/>
                <a:gd name="T18" fmla="*/ 29 w 34"/>
                <a:gd name="T19" fmla="*/ 9 h 21"/>
                <a:gd name="T20" fmla="*/ 34 w 34"/>
                <a:gd name="T21" fmla="*/ 7 h 21"/>
                <a:gd name="T22" fmla="*/ 34 w 34"/>
                <a:gd name="T23" fmla="*/ 3 h 21"/>
                <a:gd name="T24" fmla="*/ 34 w 34"/>
                <a:gd name="T25" fmla="*/ 0 h 21"/>
                <a:gd name="T26" fmla="*/ 29 w 34"/>
                <a:gd name="T27" fmla="*/ 0 h 21"/>
                <a:gd name="T28" fmla="*/ 29 w 34"/>
                <a:gd name="T29" fmla="*/ 0 h 21"/>
                <a:gd name="T30" fmla="*/ 18 w 34"/>
                <a:gd name="T31" fmla="*/ 3 h 21"/>
                <a:gd name="T32" fmla="*/ 4 w 34"/>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1">
                  <a:moveTo>
                    <a:pt x="4" y="9"/>
                  </a:moveTo>
                  <a:lnTo>
                    <a:pt x="4" y="9"/>
                  </a:lnTo>
                  <a:lnTo>
                    <a:pt x="2" y="14"/>
                  </a:lnTo>
                  <a:lnTo>
                    <a:pt x="0" y="16"/>
                  </a:lnTo>
                  <a:lnTo>
                    <a:pt x="2" y="18"/>
                  </a:lnTo>
                  <a:lnTo>
                    <a:pt x="4" y="21"/>
                  </a:lnTo>
                  <a:lnTo>
                    <a:pt x="18" y="16"/>
                  </a:lnTo>
                  <a:lnTo>
                    <a:pt x="29" y="9"/>
                  </a:lnTo>
                  <a:lnTo>
                    <a:pt x="34" y="7"/>
                  </a:lnTo>
                  <a:lnTo>
                    <a:pt x="34" y="3"/>
                  </a:lnTo>
                  <a:lnTo>
                    <a:pt x="34" y="0"/>
                  </a:lnTo>
                  <a:lnTo>
                    <a:pt x="29"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29" name="Freeform 3546">
              <a:extLst>
                <a:ext uri="{FF2B5EF4-FFF2-40B4-BE49-F238E27FC236}">
                  <a16:creationId xmlns:a16="http://schemas.microsoft.com/office/drawing/2014/main" xmlns="" id="{0D877797-22A4-2149-A415-494EA4BF20C7}"/>
                </a:ext>
              </a:extLst>
            </p:cNvPr>
            <p:cNvSpPr>
              <a:spLocks/>
            </p:cNvSpPr>
            <p:nvPr/>
          </p:nvSpPr>
          <p:spPr bwMode="auto">
            <a:xfrm>
              <a:off x="2668" y="2996"/>
              <a:ext cx="36" cy="21"/>
            </a:xfrm>
            <a:custGeom>
              <a:avLst/>
              <a:gdLst>
                <a:gd name="T0" fmla="*/ 7 w 36"/>
                <a:gd name="T1" fmla="*/ 12 h 21"/>
                <a:gd name="T2" fmla="*/ 7 w 36"/>
                <a:gd name="T3" fmla="*/ 12 h 21"/>
                <a:gd name="T4" fmla="*/ 2 w 36"/>
                <a:gd name="T5" fmla="*/ 14 h 21"/>
                <a:gd name="T6" fmla="*/ 0 w 36"/>
                <a:gd name="T7" fmla="*/ 18 h 21"/>
                <a:gd name="T8" fmla="*/ 2 w 36"/>
                <a:gd name="T9" fmla="*/ 21 h 21"/>
                <a:gd name="T10" fmla="*/ 7 w 36"/>
                <a:gd name="T11" fmla="*/ 21 h 21"/>
                <a:gd name="T12" fmla="*/ 7 w 36"/>
                <a:gd name="T13" fmla="*/ 21 h 21"/>
                <a:gd name="T14" fmla="*/ 18 w 36"/>
                <a:gd name="T15" fmla="*/ 18 h 21"/>
                <a:gd name="T16" fmla="*/ 32 w 36"/>
                <a:gd name="T17" fmla="*/ 9 h 21"/>
                <a:gd name="T18" fmla="*/ 32 w 36"/>
                <a:gd name="T19" fmla="*/ 9 h 21"/>
                <a:gd name="T20" fmla="*/ 36 w 36"/>
                <a:gd name="T21" fmla="*/ 7 h 21"/>
                <a:gd name="T22" fmla="*/ 36 w 36"/>
                <a:gd name="T23" fmla="*/ 3 h 21"/>
                <a:gd name="T24" fmla="*/ 36 w 36"/>
                <a:gd name="T25" fmla="*/ 3 h 21"/>
                <a:gd name="T26" fmla="*/ 32 w 36"/>
                <a:gd name="T27" fmla="*/ 0 h 21"/>
                <a:gd name="T28" fmla="*/ 32 w 36"/>
                <a:gd name="T29" fmla="*/ 0 h 21"/>
                <a:gd name="T30" fmla="*/ 18 w 36"/>
                <a:gd name="T31" fmla="*/ 5 h 21"/>
                <a:gd name="T32" fmla="*/ 7 w 36"/>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1">
                  <a:moveTo>
                    <a:pt x="7" y="12"/>
                  </a:moveTo>
                  <a:lnTo>
                    <a:pt x="7" y="12"/>
                  </a:lnTo>
                  <a:lnTo>
                    <a:pt x="2" y="14"/>
                  </a:lnTo>
                  <a:lnTo>
                    <a:pt x="0" y="18"/>
                  </a:lnTo>
                  <a:lnTo>
                    <a:pt x="2" y="21"/>
                  </a:lnTo>
                  <a:lnTo>
                    <a:pt x="7" y="21"/>
                  </a:lnTo>
                  <a:lnTo>
                    <a:pt x="18" y="18"/>
                  </a:lnTo>
                  <a:lnTo>
                    <a:pt x="32" y="9"/>
                  </a:lnTo>
                  <a:lnTo>
                    <a:pt x="36" y="7"/>
                  </a:lnTo>
                  <a:lnTo>
                    <a:pt x="36" y="3"/>
                  </a:lnTo>
                  <a:lnTo>
                    <a:pt x="32" y="0"/>
                  </a:lnTo>
                  <a:lnTo>
                    <a:pt x="18" y="5"/>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0" name="Freeform 3547">
              <a:extLst>
                <a:ext uri="{FF2B5EF4-FFF2-40B4-BE49-F238E27FC236}">
                  <a16:creationId xmlns:a16="http://schemas.microsoft.com/office/drawing/2014/main" xmlns="" id="{403C4A84-6749-F94E-9154-6C189847BEF1}"/>
                </a:ext>
              </a:extLst>
            </p:cNvPr>
            <p:cNvSpPr>
              <a:spLocks/>
            </p:cNvSpPr>
            <p:nvPr/>
          </p:nvSpPr>
          <p:spPr bwMode="auto">
            <a:xfrm>
              <a:off x="2668" y="2996"/>
              <a:ext cx="36" cy="21"/>
            </a:xfrm>
            <a:custGeom>
              <a:avLst/>
              <a:gdLst>
                <a:gd name="T0" fmla="*/ 7 w 36"/>
                <a:gd name="T1" fmla="*/ 12 h 21"/>
                <a:gd name="T2" fmla="*/ 7 w 36"/>
                <a:gd name="T3" fmla="*/ 12 h 21"/>
                <a:gd name="T4" fmla="*/ 2 w 36"/>
                <a:gd name="T5" fmla="*/ 14 h 21"/>
                <a:gd name="T6" fmla="*/ 0 w 36"/>
                <a:gd name="T7" fmla="*/ 18 h 21"/>
                <a:gd name="T8" fmla="*/ 2 w 36"/>
                <a:gd name="T9" fmla="*/ 21 h 21"/>
                <a:gd name="T10" fmla="*/ 7 w 36"/>
                <a:gd name="T11" fmla="*/ 21 h 21"/>
                <a:gd name="T12" fmla="*/ 7 w 36"/>
                <a:gd name="T13" fmla="*/ 21 h 21"/>
                <a:gd name="T14" fmla="*/ 18 w 36"/>
                <a:gd name="T15" fmla="*/ 18 h 21"/>
                <a:gd name="T16" fmla="*/ 32 w 36"/>
                <a:gd name="T17" fmla="*/ 9 h 21"/>
                <a:gd name="T18" fmla="*/ 32 w 36"/>
                <a:gd name="T19" fmla="*/ 9 h 21"/>
                <a:gd name="T20" fmla="*/ 36 w 36"/>
                <a:gd name="T21" fmla="*/ 7 h 21"/>
                <a:gd name="T22" fmla="*/ 36 w 36"/>
                <a:gd name="T23" fmla="*/ 3 h 21"/>
                <a:gd name="T24" fmla="*/ 36 w 36"/>
                <a:gd name="T25" fmla="*/ 3 h 21"/>
                <a:gd name="T26" fmla="*/ 32 w 36"/>
                <a:gd name="T27" fmla="*/ 0 h 21"/>
                <a:gd name="T28" fmla="*/ 32 w 36"/>
                <a:gd name="T29" fmla="*/ 0 h 21"/>
                <a:gd name="T30" fmla="*/ 18 w 36"/>
                <a:gd name="T31" fmla="*/ 5 h 21"/>
                <a:gd name="T32" fmla="*/ 7 w 36"/>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1">
                  <a:moveTo>
                    <a:pt x="7" y="12"/>
                  </a:moveTo>
                  <a:lnTo>
                    <a:pt x="7" y="12"/>
                  </a:lnTo>
                  <a:lnTo>
                    <a:pt x="2" y="14"/>
                  </a:lnTo>
                  <a:lnTo>
                    <a:pt x="0" y="18"/>
                  </a:lnTo>
                  <a:lnTo>
                    <a:pt x="2" y="21"/>
                  </a:lnTo>
                  <a:lnTo>
                    <a:pt x="7" y="21"/>
                  </a:lnTo>
                  <a:lnTo>
                    <a:pt x="18" y="18"/>
                  </a:lnTo>
                  <a:lnTo>
                    <a:pt x="32" y="9"/>
                  </a:lnTo>
                  <a:lnTo>
                    <a:pt x="36" y="7"/>
                  </a:lnTo>
                  <a:lnTo>
                    <a:pt x="36" y="3"/>
                  </a:lnTo>
                  <a:lnTo>
                    <a:pt x="32" y="0"/>
                  </a:lnTo>
                  <a:lnTo>
                    <a:pt x="18" y="5"/>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1" name="Freeform 3548">
              <a:extLst>
                <a:ext uri="{FF2B5EF4-FFF2-40B4-BE49-F238E27FC236}">
                  <a16:creationId xmlns:a16="http://schemas.microsoft.com/office/drawing/2014/main" xmlns="" id="{DA30D722-B2A2-E548-A699-26ECA2A2B1EC}"/>
                </a:ext>
              </a:extLst>
            </p:cNvPr>
            <p:cNvSpPr>
              <a:spLocks/>
            </p:cNvSpPr>
            <p:nvPr/>
          </p:nvSpPr>
          <p:spPr bwMode="auto">
            <a:xfrm>
              <a:off x="2614" y="2996"/>
              <a:ext cx="38" cy="21"/>
            </a:xfrm>
            <a:custGeom>
              <a:avLst/>
              <a:gdLst>
                <a:gd name="T0" fmla="*/ 5 w 38"/>
                <a:gd name="T1" fmla="*/ 12 h 21"/>
                <a:gd name="T2" fmla="*/ 5 w 38"/>
                <a:gd name="T3" fmla="*/ 12 h 21"/>
                <a:gd name="T4" fmla="*/ 0 w 38"/>
                <a:gd name="T5" fmla="*/ 14 h 21"/>
                <a:gd name="T6" fmla="*/ 0 w 38"/>
                <a:gd name="T7" fmla="*/ 18 h 21"/>
                <a:gd name="T8" fmla="*/ 0 w 38"/>
                <a:gd name="T9" fmla="*/ 21 h 21"/>
                <a:gd name="T10" fmla="*/ 5 w 38"/>
                <a:gd name="T11" fmla="*/ 21 h 21"/>
                <a:gd name="T12" fmla="*/ 5 w 38"/>
                <a:gd name="T13" fmla="*/ 21 h 21"/>
                <a:gd name="T14" fmla="*/ 18 w 38"/>
                <a:gd name="T15" fmla="*/ 18 h 21"/>
                <a:gd name="T16" fmla="*/ 32 w 38"/>
                <a:gd name="T17" fmla="*/ 12 h 21"/>
                <a:gd name="T18" fmla="*/ 32 w 38"/>
                <a:gd name="T19" fmla="*/ 12 h 21"/>
                <a:gd name="T20" fmla="*/ 36 w 38"/>
                <a:gd name="T21" fmla="*/ 7 h 21"/>
                <a:gd name="T22" fmla="*/ 38 w 38"/>
                <a:gd name="T23" fmla="*/ 5 h 21"/>
                <a:gd name="T24" fmla="*/ 36 w 38"/>
                <a:gd name="T25" fmla="*/ 3 h 21"/>
                <a:gd name="T26" fmla="*/ 32 w 38"/>
                <a:gd name="T27" fmla="*/ 0 h 21"/>
                <a:gd name="T28" fmla="*/ 32 w 38"/>
                <a:gd name="T29" fmla="*/ 0 h 21"/>
                <a:gd name="T30" fmla="*/ 18 w 38"/>
                <a:gd name="T31" fmla="*/ 5 h 21"/>
                <a:gd name="T32" fmla="*/ 5 w 3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5" y="12"/>
                  </a:moveTo>
                  <a:lnTo>
                    <a:pt x="5" y="12"/>
                  </a:lnTo>
                  <a:lnTo>
                    <a:pt x="0" y="14"/>
                  </a:lnTo>
                  <a:lnTo>
                    <a:pt x="0" y="18"/>
                  </a:lnTo>
                  <a:lnTo>
                    <a:pt x="0" y="21"/>
                  </a:lnTo>
                  <a:lnTo>
                    <a:pt x="5" y="21"/>
                  </a:lnTo>
                  <a:lnTo>
                    <a:pt x="18" y="18"/>
                  </a:lnTo>
                  <a:lnTo>
                    <a:pt x="32" y="12"/>
                  </a:lnTo>
                  <a:lnTo>
                    <a:pt x="36" y="7"/>
                  </a:lnTo>
                  <a:lnTo>
                    <a:pt x="38" y="5"/>
                  </a:lnTo>
                  <a:lnTo>
                    <a:pt x="36" y="3"/>
                  </a:lnTo>
                  <a:lnTo>
                    <a:pt x="32" y="0"/>
                  </a:lnTo>
                  <a:lnTo>
                    <a:pt x="18" y="5"/>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2" name="Freeform 3549">
              <a:extLst>
                <a:ext uri="{FF2B5EF4-FFF2-40B4-BE49-F238E27FC236}">
                  <a16:creationId xmlns:a16="http://schemas.microsoft.com/office/drawing/2014/main" xmlns="" id="{B4533633-7F99-E848-8AB7-55A90B8E9B0F}"/>
                </a:ext>
              </a:extLst>
            </p:cNvPr>
            <p:cNvSpPr>
              <a:spLocks/>
            </p:cNvSpPr>
            <p:nvPr/>
          </p:nvSpPr>
          <p:spPr bwMode="auto">
            <a:xfrm>
              <a:off x="2614" y="2996"/>
              <a:ext cx="38" cy="21"/>
            </a:xfrm>
            <a:custGeom>
              <a:avLst/>
              <a:gdLst>
                <a:gd name="T0" fmla="*/ 5 w 38"/>
                <a:gd name="T1" fmla="*/ 12 h 21"/>
                <a:gd name="T2" fmla="*/ 5 w 38"/>
                <a:gd name="T3" fmla="*/ 12 h 21"/>
                <a:gd name="T4" fmla="*/ 0 w 38"/>
                <a:gd name="T5" fmla="*/ 14 h 21"/>
                <a:gd name="T6" fmla="*/ 0 w 38"/>
                <a:gd name="T7" fmla="*/ 18 h 21"/>
                <a:gd name="T8" fmla="*/ 0 w 38"/>
                <a:gd name="T9" fmla="*/ 21 h 21"/>
                <a:gd name="T10" fmla="*/ 5 w 38"/>
                <a:gd name="T11" fmla="*/ 21 h 21"/>
                <a:gd name="T12" fmla="*/ 5 w 38"/>
                <a:gd name="T13" fmla="*/ 21 h 21"/>
                <a:gd name="T14" fmla="*/ 18 w 38"/>
                <a:gd name="T15" fmla="*/ 18 h 21"/>
                <a:gd name="T16" fmla="*/ 32 w 38"/>
                <a:gd name="T17" fmla="*/ 12 h 21"/>
                <a:gd name="T18" fmla="*/ 32 w 38"/>
                <a:gd name="T19" fmla="*/ 12 h 21"/>
                <a:gd name="T20" fmla="*/ 36 w 38"/>
                <a:gd name="T21" fmla="*/ 7 h 21"/>
                <a:gd name="T22" fmla="*/ 38 w 38"/>
                <a:gd name="T23" fmla="*/ 5 h 21"/>
                <a:gd name="T24" fmla="*/ 36 w 38"/>
                <a:gd name="T25" fmla="*/ 3 h 21"/>
                <a:gd name="T26" fmla="*/ 32 w 38"/>
                <a:gd name="T27" fmla="*/ 0 h 21"/>
                <a:gd name="T28" fmla="*/ 32 w 38"/>
                <a:gd name="T29" fmla="*/ 0 h 21"/>
                <a:gd name="T30" fmla="*/ 18 w 38"/>
                <a:gd name="T31" fmla="*/ 5 h 21"/>
                <a:gd name="T32" fmla="*/ 5 w 38"/>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5" y="12"/>
                  </a:moveTo>
                  <a:lnTo>
                    <a:pt x="5" y="12"/>
                  </a:lnTo>
                  <a:lnTo>
                    <a:pt x="0" y="14"/>
                  </a:lnTo>
                  <a:lnTo>
                    <a:pt x="0" y="18"/>
                  </a:lnTo>
                  <a:lnTo>
                    <a:pt x="0" y="21"/>
                  </a:lnTo>
                  <a:lnTo>
                    <a:pt x="5" y="21"/>
                  </a:lnTo>
                  <a:lnTo>
                    <a:pt x="18" y="18"/>
                  </a:lnTo>
                  <a:lnTo>
                    <a:pt x="32" y="12"/>
                  </a:lnTo>
                  <a:lnTo>
                    <a:pt x="36" y="7"/>
                  </a:lnTo>
                  <a:lnTo>
                    <a:pt x="38" y="5"/>
                  </a:lnTo>
                  <a:lnTo>
                    <a:pt x="36" y="3"/>
                  </a:lnTo>
                  <a:lnTo>
                    <a:pt x="32" y="0"/>
                  </a:lnTo>
                  <a:lnTo>
                    <a:pt x="18" y="5"/>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3" name="Freeform 3550">
              <a:extLst>
                <a:ext uri="{FF2B5EF4-FFF2-40B4-BE49-F238E27FC236}">
                  <a16:creationId xmlns:a16="http://schemas.microsoft.com/office/drawing/2014/main" xmlns="" id="{D4C8B617-88CB-5C49-B244-0244E97C958B}"/>
                </a:ext>
              </a:extLst>
            </p:cNvPr>
            <p:cNvSpPr>
              <a:spLocks/>
            </p:cNvSpPr>
            <p:nvPr/>
          </p:nvSpPr>
          <p:spPr bwMode="auto">
            <a:xfrm>
              <a:off x="2522" y="2999"/>
              <a:ext cx="43" cy="18"/>
            </a:xfrm>
            <a:custGeom>
              <a:avLst/>
              <a:gdLst>
                <a:gd name="T0" fmla="*/ 6 w 43"/>
                <a:gd name="T1" fmla="*/ 9 h 18"/>
                <a:gd name="T2" fmla="*/ 6 w 43"/>
                <a:gd name="T3" fmla="*/ 9 h 18"/>
                <a:gd name="T4" fmla="*/ 2 w 43"/>
                <a:gd name="T5" fmla="*/ 13 h 18"/>
                <a:gd name="T6" fmla="*/ 0 w 43"/>
                <a:gd name="T7" fmla="*/ 15 h 18"/>
                <a:gd name="T8" fmla="*/ 2 w 43"/>
                <a:gd name="T9" fmla="*/ 18 h 18"/>
                <a:gd name="T10" fmla="*/ 9 w 43"/>
                <a:gd name="T11" fmla="*/ 18 h 18"/>
                <a:gd name="T12" fmla="*/ 9 w 43"/>
                <a:gd name="T13" fmla="*/ 18 h 18"/>
                <a:gd name="T14" fmla="*/ 22 w 43"/>
                <a:gd name="T15" fmla="*/ 15 h 18"/>
                <a:gd name="T16" fmla="*/ 38 w 43"/>
                <a:gd name="T17" fmla="*/ 9 h 18"/>
                <a:gd name="T18" fmla="*/ 38 w 43"/>
                <a:gd name="T19" fmla="*/ 9 h 18"/>
                <a:gd name="T20" fmla="*/ 43 w 43"/>
                <a:gd name="T21" fmla="*/ 4 h 18"/>
                <a:gd name="T22" fmla="*/ 43 w 43"/>
                <a:gd name="T23" fmla="*/ 2 h 18"/>
                <a:gd name="T24" fmla="*/ 40 w 43"/>
                <a:gd name="T25" fmla="*/ 0 h 18"/>
                <a:gd name="T26" fmla="*/ 36 w 43"/>
                <a:gd name="T27" fmla="*/ 0 h 18"/>
                <a:gd name="T28" fmla="*/ 36 w 43"/>
                <a:gd name="T29" fmla="*/ 0 h 18"/>
                <a:gd name="T30" fmla="*/ 20 w 43"/>
                <a:gd name="T31" fmla="*/ 2 h 18"/>
                <a:gd name="T32" fmla="*/ 6 w 4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8">
                  <a:moveTo>
                    <a:pt x="6" y="9"/>
                  </a:moveTo>
                  <a:lnTo>
                    <a:pt x="6" y="9"/>
                  </a:lnTo>
                  <a:lnTo>
                    <a:pt x="2" y="13"/>
                  </a:lnTo>
                  <a:lnTo>
                    <a:pt x="0" y="15"/>
                  </a:lnTo>
                  <a:lnTo>
                    <a:pt x="2" y="18"/>
                  </a:lnTo>
                  <a:lnTo>
                    <a:pt x="9" y="18"/>
                  </a:lnTo>
                  <a:lnTo>
                    <a:pt x="22" y="15"/>
                  </a:lnTo>
                  <a:lnTo>
                    <a:pt x="38" y="9"/>
                  </a:lnTo>
                  <a:lnTo>
                    <a:pt x="43" y="4"/>
                  </a:lnTo>
                  <a:lnTo>
                    <a:pt x="43" y="2"/>
                  </a:lnTo>
                  <a:lnTo>
                    <a:pt x="40" y="0"/>
                  </a:lnTo>
                  <a:lnTo>
                    <a:pt x="36" y="0"/>
                  </a:lnTo>
                  <a:lnTo>
                    <a:pt x="20" y="2"/>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4" name="Freeform 3551">
              <a:extLst>
                <a:ext uri="{FF2B5EF4-FFF2-40B4-BE49-F238E27FC236}">
                  <a16:creationId xmlns:a16="http://schemas.microsoft.com/office/drawing/2014/main" xmlns="" id="{5DA985AC-7DEE-1148-87DB-F0994CB7834A}"/>
                </a:ext>
              </a:extLst>
            </p:cNvPr>
            <p:cNvSpPr>
              <a:spLocks/>
            </p:cNvSpPr>
            <p:nvPr/>
          </p:nvSpPr>
          <p:spPr bwMode="auto">
            <a:xfrm>
              <a:off x="2522" y="2999"/>
              <a:ext cx="43" cy="18"/>
            </a:xfrm>
            <a:custGeom>
              <a:avLst/>
              <a:gdLst>
                <a:gd name="T0" fmla="*/ 6 w 43"/>
                <a:gd name="T1" fmla="*/ 9 h 18"/>
                <a:gd name="T2" fmla="*/ 6 w 43"/>
                <a:gd name="T3" fmla="*/ 9 h 18"/>
                <a:gd name="T4" fmla="*/ 2 w 43"/>
                <a:gd name="T5" fmla="*/ 13 h 18"/>
                <a:gd name="T6" fmla="*/ 0 w 43"/>
                <a:gd name="T7" fmla="*/ 15 h 18"/>
                <a:gd name="T8" fmla="*/ 2 w 43"/>
                <a:gd name="T9" fmla="*/ 18 h 18"/>
                <a:gd name="T10" fmla="*/ 9 w 43"/>
                <a:gd name="T11" fmla="*/ 18 h 18"/>
                <a:gd name="T12" fmla="*/ 9 w 43"/>
                <a:gd name="T13" fmla="*/ 18 h 18"/>
                <a:gd name="T14" fmla="*/ 22 w 43"/>
                <a:gd name="T15" fmla="*/ 15 h 18"/>
                <a:gd name="T16" fmla="*/ 38 w 43"/>
                <a:gd name="T17" fmla="*/ 9 h 18"/>
                <a:gd name="T18" fmla="*/ 38 w 43"/>
                <a:gd name="T19" fmla="*/ 9 h 18"/>
                <a:gd name="T20" fmla="*/ 43 w 43"/>
                <a:gd name="T21" fmla="*/ 4 h 18"/>
                <a:gd name="T22" fmla="*/ 43 w 43"/>
                <a:gd name="T23" fmla="*/ 2 h 18"/>
                <a:gd name="T24" fmla="*/ 40 w 43"/>
                <a:gd name="T25" fmla="*/ 0 h 18"/>
                <a:gd name="T26" fmla="*/ 36 w 43"/>
                <a:gd name="T27" fmla="*/ 0 h 18"/>
                <a:gd name="T28" fmla="*/ 36 w 43"/>
                <a:gd name="T29" fmla="*/ 0 h 18"/>
                <a:gd name="T30" fmla="*/ 20 w 43"/>
                <a:gd name="T31" fmla="*/ 2 h 18"/>
                <a:gd name="T32" fmla="*/ 6 w 4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8">
                  <a:moveTo>
                    <a:pt x="6" y="9"/>
                  </a:moveTo>
                  <a:lnTo>
                    <a:pt x="6" y="9"/>
                  </a:lnTo>
                  <a:lnTo>
                    <a:pt x="2" y="13"/>
                  </a:lnTo>
                  <a:lnTo>
                    <a:pt x="0" y="15"/>
                  </a:lnTo>
                  <a:lnTo>
                    <a:pt x="2" y="18"/>
                  </a:lnTo>
                  <a:lnTo>
                    <a:pt x="9" y="18"/>
                  </a:lnTo>
                  <a:lnTo>
                    <a:pt x="22" y="15"/>
                  </a:lnTo>
                  <a:lnTo>
                    <a:pt x="38" y="9"/>
                  </a:lnTo>
                  <a:lnTo>
                    <a:pt x="43" y="4"/>
                  </a:lnTo>
                  <a:lnTo>
                    <a:pt x="43" y="2"/>
                  </a:lnTo>
                  <a:lnTo>
                    <a:pt x="40" y="0"/>
                  </a:lnTo>
                  <a:lnTo>
                    <a:pt x="36" y="0"/>
                  </a:lnTo>
                  <a:lnTo>
                    <a:pt x="20" y="2"/>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5" name="Freeform 3552">
              <a:extLst>
                <a:ext uri="{FF2B5EF4-FFF2-40B4-BE49-F238E27FC236}">
                  <a16:creationId xmlns:a16="http://schemas.microsoft.com/office/drawing/2014/main" xmlns="" id="{273F94D0-B18C-0946-B064-1772588DDFB6}"/>
                </a:ext>
              </a:extLst>
            </p:cNvPr>
            <p:cNvSpPr>
              <a:spLocks/>
            </p:cNvSpPr>
            <p:nvPr/>
          </p:nvSpPr>
          <p:spPr bwMode="auto">
            <a:xfrm>
              <a:off x="2490" y="2999"/>
              <a:ext cx="43" cy="20"/>
            </a:xfrm>
            <a:custGeom>
              <a:avLst/>
              <a:gdLst>
                <a:gd name="T0" fmla="*/ 7 w 43"/>
                <a:gd name="T1" fmla="*/ 9 h 20"/>
                <a:gd name="T2" fmla="*/ 7 w 43"/>
                <a:gd name="T3" fmla="*/ 9 h 20"/>
                <a:gd name="T4" fmla="*/ 2 w 43"/>
                <a:gd name="T5" fmla="*/ 13 h 20"/>
                <a:gd name="T6" fmla="*/ 0 w 43"/>
                <a:gd name="T7" fmla="*/ 15 h 20"/>
                <a:gd name="T8" fmla="*/ 2 w 43"/>
                <a:gd name="T9" fmla="*/ 18 h 20"/>
                <a:gd name="T10" fmla="*/ 7 w 43"/>
                <a:gd name="T11" fmla="*/ 20 h 20"/>
                <a:gd name="T12" fmla="*/ 7 w 43"/>
                <a:gd name="T13" fmla="*/ 20 h 20"/>
                <a:gd name="T14" fmla="*/ 23 w 43"/>
                <a:gd name="T15" fmla="*/ 15 h 20"/>
                <a:gd name="T16" fmla="*/ 38 w 43"/>
                <a:gd name="T17" fmla="*/ 9 h 20"/>
                <a:gd name="T18" fmla="*/ 38 w 43"/>
                <a:gd name="T19" fmla="*/ 9 h 20"/>
                <a:gd name="T20" fmla="*/ 43 w 43"/>
                <a:gd name="T21" fmla="*/ 4 h 20"/>
                <a:gd name="T22" fmla="*/ 43 w 43"/>
                <a:gd name="T23" fmla="*/ 2 h 20"/>
                <a:gd name="T24" fmla="*/ 41 w 43"/>
                <a:gd name="T25" fmla="*/ 0 h 20"/>
                <a:gd name="T26" fmla="*/ 36 w 43"/>
                <a:gd name="T27" fmla="*/ 0 h 20"/>
                <a:gd name="T28" fmla="*/ 36 w 43"/>
                <a:gd name="T29" fmla="*/ 0 h 20"/>
                <a:gd name="T30" fmla="*/ 20 w 43"/>
                <a:gd name="T31" fmla="*/ 2 h 20"/>
                <a:gd name="T32" fmla="*/ 7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9"/>
                  </a:moveTo>
                  <a:lnTo>
                    <a:pt x="7" y="9"/>
                  </a:lnTo>
                  <a:lnTo>
                    <a:pt x="2" y="13"/>
                  </a:lnTo>
                  <a:lnTo>
                    <a:pt x="0" y="15"/>
                  </a:lnTo>
                  <a:lnTo>
                    <a:pt x="2" y="18"/>
                  </a:lnTo>
                  <a:lnTo>
                    <a:pt x="7" y="20"/>
                  </a:lnTo>
                  <a:lnTo>
                    <a:pt x="23" y="15"/>
                  </a:lnTo>
                  <a:lnTo>
                    <a:pt x="38" y="9"/>
                  </a:lnTo>
                  <a:lnTo>
                    <a:pt x="43" y="4"/>
                  </a:lnTo>
                  <a:lnTo>
                    <a:pt x="43" y="2"/>
                  </a:lnTo>
                  <a:lnTo>
                    <a:pt x="41" y="0"/>
                  </a:lnTo>
                  <a:lnTo>
                    <a:pt x="36"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6" name="Freeform 3553">
              <a:extLst>
                <a:ext uri="{FF2B5EF4-FFF2-40B4-BE49-F238E27FC236}">
                  <a16:creationId xmlns:a16="http://schemas.microsoft.com/office/drawing/2014/main" xmlns="" id="{28EC7C29-C1AC-1448-A94C-CDF26B2F4F4F}"/>
                </a:ext>
              </a:extLst>
            </p:cNvPr>
            <p:cNvSpPr>
              <a:spLocks/>
            </p:cNvSpPr>
            <p:nvPr/>
          </p:nvSpPr>
          <p:spPr bwMode="auto">
            <a:xfrm>
              <a:off x="2490" y="2999"/>
              <a:ext cx="43" cy="20"/>
            </a:xfrm>
            <a:custGeom>
              <a:avLst/>
              <a:gdLst>
                <a:gd name="T0" fmla="*/ 7 w 43"/>
                <a:gd name="T1" fmla="*/ 9 h 20"/>
                <a:gd name="T2" fmla="*/ 7 w 43"/>
                <a:gd name="T3" fmla="*/ 9 h 20"/>
                <a:gd name="T4" fmla="*/ 2 w 43"/>
                <a:gd name="T5" fmla="*/ 13 h 20"/>
                <a:gd name="T6" fmla="*/ 0 w 43"/>
                <a:gd name="T7" fmla="*/ 15 h 20"/>
                <a:gd name="T8" fmla="*/ 2 w 43"/>
                <a:gd name="T9" fmla="*/ 18 h 20"/>
                <a:gd name="T10" fmla="*/ 7 w 43"/>
                <a:gd name="T11" fmla="*/ 20 h 20"/>
                <a:gd name="T12" fmla="*/ 7 w 43"/>
                <a:gd name="T13" fmla="*/ 20 h 20"/>
                <a:gd name="T14" fmla="*/ 23 w 43"/>
                <a:gd name="T15" fmla="*/ 15 h 20"/>
                <a:gd name="T16" fmla="*/ 38 w 43"/>
                <a:gd name="T17" fmla="*/ 9 h 20"/>
                <a:gd name="T18" fmla="*/ 38 w 43"/>
                <a:gd name="T19" fmla="*/ 9 h 20"/>
                <a:gd name="T20" fmla="*/ 43 w 43"/>
                <a:gd name="T21" fmla="*/ 4 h 20"/>
                <a:gd name="T22" fmla="*/ 43 w 43"/>
                <a:gd name="T23" fmla="*/ 2 h 20"/>
                <a:gd name="T24" fmla="*/ 41 w 43"/>
                <a:gd name="T25" fmla="*/ 0 h 20"/>
                <a:gd name="T26" fmla="*/ 36 w 43"/>
                <a:gd name="T27" fmla="*/ 0 h 20"/>
                <a:gd name="T28" fmla="*/ 36 w 43"/>
                <a:gd name="T29" fmla="*/ 0 h 20"/>
                <a:gd name="T30" fmla="*/ 20 w 43"/>
                <a:gd name="T31" fmla="*/ 2 h 20"/>
                <a:gd name="T32" fmla="*/ 7 w 43"/>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9"/>
                  </a:moveTo>
                  <a:lnTo>
                    <a:pt x="7" y="9"/>
                  </a:lnTo>
                  <a:lnTo>
                    <a:pt x="2" y="13"/>
                  </a:lnTo>
                  <a:lnTo>
                    <a:pt x="0" y="15"/>
                  </a:lnTo>
                  <a:lnTo>
                    <a:pt x="2" y="18"/>
                  </a:lnTo>
                  <a:lnTo>
                    <a:pt x="7" y="20"/>
                  </a:lnTo>
                  <a:lnTo>
                    <a:pt x="23" y="15"/>
                  </a:lnTo>
                  <a:lnTo>
                    <a:pt x="38" y="9"/>
                  </a:lnTo>
                  <a:lnTo>
                    <a:pt x="43" y="4"/>
                  </a:lnTo>
                  <a:lnTo>
                    <a:pt x="43" y="2"/>
                  </a:lnTo>
                  <a:lnTo>
                    <a:pt x="41" y="0"/>
                  </a:lnTo>
                  <a:lnTo>
                    <a:pt x="36"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7" name="Freeform 3554">
              <a:extLst>
                <a:ext uri="{FF2B5EF4-FFF2-40B4-BE49-F238E27FC236}">
                  <a16:creationId xmlns:a16="http://schemas.microsoft.com/office/drawing/2014/main" xmlns="" id="{7E325E9B-718F-C644-8822-9C778AC53333}"/>
                </a:ext>
              </a:extLst>
            </p:cNvPr>
            <p:cNvSpPr>
              <a:spLocks/>
            </p:cNvSpPr>
            <p:nvPr/>
          </p:nvSpPr>
          <p:spPr bwMode="auto">
            <a:xfrm>
              <a:off x="2456" y="2999"/>
              <a:ext cx="45" cy="20"/>
            </a:xfrm>
            <a:custGeom>
              <a:avLst/>
              <a:gdLst>
                <a:gd name="T0" fmla="*/ 7 w 45"/>
                <a:gd name="T1" fmla="*/ 9 h 20"/>
                <a:gd name="T2" fmla="*/ 7 w 45"/>
                <a:gd name="T3" fmla="*/ 9 h 20"/>
                <a:gd name="T4" fmla="*/ 3 w 45"/>
                <a:gd name="T5" fmla="*/ 13 h 20"/>
                <a:gd name="T6" fmla="*/ 0 w 45"/>
                <a:gd name="T7" fmla="*/ 15 h 20"/>
                <a:gd name="T8" fmla="*/ 3 w 45"/>
                <a:gd name="T9" fmla="*/ 18 h 20"/>
                <a:gd name="T10" fmla="*/ 9 w 45"/>
                <a:gd name="T11" fmla="*/ 20 h 20"/>
                <a:gd name="T12" fmla="*/ 9 w 45"/>
                <a:gd name="T13" fmla="*/ 20 h 20"/>
                <a:gd name="T14" fmla="*/ 25 w 45"/>
                <a:gd name="T15" fmla="*/ 15 h 20"/>
                <a:gd name="T16" fmla="*/ 41 w 45"/>
                <a:gd name="T17" fmla="*/ 9 h 20"/>
                <a:gd name="T18" fmla="*/ 41 w 45"/>
                <a:gd name="T19" fmla="*/ 9 h 20"/>
                <a:gd name="T20" fmla="*/ 43 w 45"/>
                <a:gd name="T21" fmla="*/ 6 h 20"/>
                <a:gd name="T22" fmla="*/ 45 w 45"/>
                <a:gd name="T23" fmla="*/ 2 h 20"/>
                <a:gd name="T24" fmla="*/ 43 w 45"/>
                <a:gd name="T25" fmla="*/ 0 h 20"/>
                <a:gd name="T26" fmla="*/ 39 w 45"/>
                <a:gd name="T27" fmla="*/ 0 h 20"/>
                <a:gd name="T28" fmla="*/ 39 w 45"/>
                <a:gd name="T29" fmla="*/ 0 h 20"/>
                <a:gd name="T30" fmla="*/ 23 w 45"/>
                <a:gd name="T31" fmla="*/ 2 h 20"/>
                <a:gd name="T32" fmla="*/ 7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7" y="9"/>
                  </a:moveTo>
                  <a:lnTo>
                    <a:pt x="7" y="9"/>
                  </a:lnTo>
                  <a:lnTo>
                    <a:pt x="3" y="13"/>
                  </a:lnTo>
                  <a:lnTo>
                    <a:pt x="0" y="15"/>
                  </a:lnTo>
                  <a:lnTo>
                    <a:pt x="3" y="18"/>
                  </a:lnTo>
                  <a:lnTo>
                    <a:pt x="9" y="20"/>
                  </a:lnTo>
                  <a:lnTo>
                    <a:pt x="25" y="15"/>
                  </a:lnTo>
                  <a:lnTo>
                    <a:pt x="41" y="9"/>
                  </a:lnTo>
                  <a:lnTo>
                    <a:pt x="43" y="6"/>
                  </a:lnTo>
                  <a:lnTo>
                    <a:pt x="45" y="2"/>
                  </a:lnTo>
                  <a:lnTo>
                    <a:pt x="43" y="0"/>
                  </a:lnTo>
                  <a:lnTo>
                    <a:pt x="39" y="0"/>
                  </a:lnTo>
                  <a:lnTo>
                    <a:pt x="23"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8" name="Freeform 3555">
              <a:extLst>
                <a:ext uri="{FF2B5EF4-FFF2-40B4-BE49-F238E27FC236}">
                  <a16:creationId xmlns:a16="http://schemas.microsoft.com/office/drawing/2014/main" xmlns="" id="{FED90148-C257-D84E-8D4A-D420F4F80690}"/>
                </a:ext>
              </a:extLst>
            </p:cNvPr>
            <p:cNvSpPr>
              <a:spLocks/>
            </p:cNvSpPr>
            <p:nvPr/>
          </p:nvSpPr>
          <p:spPr bwMode="auto">
            <a:xfrm>
              <a:off x="2456" y="2999"/>
              <a:ext cx="45" cy="20"/>
            </a:xfrm>
            <a:custGeom>
              <a:avLst/>
              <a:gdLst>
                <a:gd name="T0" fmla="*/ 7 w 45"/>
                <a:gd name="T1" fmla="*/ 9 h 20"/>
                <a:gd name="T2" fmla="*/ 7 w 45"/>
                <a:gd name="T3" fmla="*/ 9 h 20"/>
                <a:gd name="T4" fmla="*/ 3 w 45"/>
                <a:gd name="T5" fmla="*/ 13 h 20"/>
                <a:gd name="T6" fmla="*/ 0 w 45"/>
                <a:gd name="T7" fmla="*/ 15 h 20"/>
                <a:gd name="T8" fmla="*/ 3 w 45"/>
                <a:gd name="T9" fmla="*/ 18 h 20"/>
                <a:gd name="T10" fmla="*/ 9 w 45"/>
                <a:gd name="T11" fmla="*/ 20 h 20"/>
                <a:gd name="T12" fmla="*/ 9 w 45"/>
                <a:gd name="T13" fmla="*/ 20 h 20"/>
                <a:gd name="T14" fmla="*/ 25 w 45"/>
                <a:gd name="T15" fmla="*/ 15 h 20"/>
                <a:gd name="T16" fmla="*/ 41 w 45"/>
                <a:gd name="T17" fmla="*/ 9 h 20"/>
                <a:gd name="T18" fmla="*/ 41 w 45"/>
                <a:gd name="T19" fmla="*/ 9 h 20"/>
                <a:gd name="T20" fmla="*/ 43 w 45"/>
                <a:gd name="T21" fmla="*/ 6 h 20"/>
                <a:gd name="T22" fmla="*/ 45 w 45"/>
                <a:gd name="T23" fmla="*/ 2 h 20"/>
                <a:gd name="T24" fmla="*/ 43 w 45"/>
                <a:gd name="T25" fmla="*/ 0 h 20"/>
                <a:gd name="T26" fmla="*/ 39 w 45"/>
                <a:gd name="T27" fmla="*/ 0 h 20"/>
                <a:gd name="T28" fmla="*/ 39 w 45"/>
                <a:gd name="T29" fmla="*/ 0 h 20"/>
                <a:gd name="T30" fmla="*/ 23 w 45"/>
                <a:gd name="T31" fmla="*/ 2 h 20"/>
                <a:gd name="T32" fmla="*/ 7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7" y="9"/>
                  </a:moveTo>
                  <a:lnTo>
                    <a:pt x="7" y="9"/>
                  </a:lnTo>
                  <a:lnTo>
                    <a:pt x="3" y="13"/>
                  </a:lnTo>
                  <a:lnTo>
                    <a:pt x="0" y="15"/>
                  </a:lnTo>
                  <a:lnTo>
                    <a:pt x="3" y="18"/>
                  </a:lnTo>
                  <a:lnTo>
                    <a:pt x="9" y="20"/>
                  </a:lnTo>
                  <a:lnTo>
                    <a:pt x="25" y="15"/>
                  </a:lnTo>
                  <a:lnTo>
                    <a:pt x="41" y="9"/>
                  </a:lnTo>
                  <a:lnTo>
                    <a:pt x="43" y="6"/>
                  </a:lnTo>
                  <a:lnTo>
                    <a:pt x="45" y="2"/>
                  </a:lnTo>
                  <a:lnTo>
                    <a:pt x="43" y="0"/>
                  </a:lnTo>
                  <a:lnTo>
                    <a:pt x="39" y="0"/>
                  </a:lnTo>
                  <a:lnTo>
                    <a:pt x="23"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39" name="Freeform 3556">
              <a:extLst>
                <a:ext uri="{FF2B5EF4-FFF2-40B4-BE49-F238E27FC236}">
                  <a16:creationId xmlns:a16="http://schemas.microsoft.com/office/drawing/2014/main" xmlns="" id="{E5F58AE3-3BBA-DC48-8DB1-1FD855B12DF5}"/>
                </a:ext>
              </a:extLst>
            </p:cNvPr>
            <p:cNvSpPr>
              <a:spLocks/>
            </p:cNvSpPr>
            <p:nvPr/>
          </p:nvSpPr>
          <p:spPr bwMode="auto">
            <a:xfrm>
              <a:off x="2423" y="2999"/>
              <a:ext cx="45" cy="20"/>
            </a:xfrm>
            <a:custGeom>
              <a:avLst/>
              <a:gdLst>
                <a:gd name="T0" fmla="*/ 4 w 45"/>
                <a:gd name="T1" fmla="*/ 9 h 20"/>
                <a:gd name="T2" fmla="*/ 4 w 45"/>
                <a:gd name="T3" fmla="*/ 9 h 20"/>
                <a:gd name="T4" fmla="*/ 0 w 45"/>
                <a:gd name="T5" fmla="*/ 13 h 20"/>
                <a:gd name="T6" fmla="*/ 0 w 45"/>
                <a:gd name="T7" fmla="*/ 18 h 20"/>
                <a:gd name="T8" fmla="*/ 2 w 45"/>
                <a:gd name="T9" fmla="*/ 18 h 20"/>
                <a:gd name="T10" fmla="*/ 9 w 45"/>
                <a:gd name="T11" fmla="*/ 20 h 20"/>
                <a:gd name="T12" fmla="*/ 9 w 45"/>
                <a:gd name="T13" fmla="*/ 20 h 20"/>
                <a:gd name="T14" fmla="*/ 24 w 45"/>
                <a:gd name="T15" fmla="*/ 15 h 20"/>
                <a:gd name="T16" fmla="*/ 40 w 45"/>
                <a:gd name="T17" fmla="*/ 9 h 20"/>
                <a:gd name="T18" fmla="*/ 40 w 45"/>
                <a:gd name="T19" fmla="*/ 9 h 20"/>
                <a:gd name="T20" fmla="*/ 45 w 45"/>
                <a:gd name="T21" fmla="*/ 6 h 20"/>
                <a:gd name="T22" fmla="*/ 45 w 45"/>
                <a:gd name="T23" fmla="*/ 2 h 20"/>
                <a:gd name="T24" fmla="*/ 42 w 45"/>
                <a:gd name="T25" fmla="*/ 0 h 20"/>
                <a:gd name="T26" fmla="*/ 38 w 45"/>
                <a:gd name="T27" fmla="*/ 0 h 20"/>
                <a:gd name="T28" fmla="*/ 38 w 45"/>
                <a:gd name="T29" fmla="*/ 0 h 20"/>
                <a:gd name="T30" fmla="*/ 20 w 45"/>
                <a:gd name="T31" fmla="*/ 2 h 20"/>
                <a:gd name="T32" fmla="*/ 4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9"/>
                  </a:moveTo>
                  <a:lnTo>
                    <a:pt x="4" y="9"/>
                  </a:lnTo>
                  <a:lnTo>
                    <a:pt x="0" y="13"/>
                  </a:lnTo>
                  <a:lnTo>
                    <a:pt x="0" y="18"/>
                  </a:lnTo>
                  <a:lnTo>
                    <a:pt x="2" y="18"/>
                  </a:lnTo>
                  <a:lnTo>
                    <a:pt x="9" y="20"/>
                  </a:lnTo>
                  <a:lnTo>
                    <a:pt x="24" y="15"/>
                  </a:lnTo>
                  <a:lnTo>
                    <a:pt x="40" y="9"/>
                  </a:lnTo>
                  <a:lnTo>
                    <a:pt x="45" y="6"/>
                  </a:lnTo>
                  <a:lnTo>
                    <a:pt x="45" y="2"/>
                  </a:lnTo>
                  <a:lnTo>
                    <a:pt x="42" y="0"/>
                  </a:lnTo>
                  <a:lnTo>
                    <a:pt x="38"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0" name="Freeform 3557">
              <a:extLst>
                <a:ext uri="{FF2B5EF4-FFF2-40B4-BE49-F238E27FC236}">
                  <a16:creationId xmlns:a16="http://schemas.microsoft.com/office/drawing/2014/main" xmlns="" id="{F8CFA43E-1D99-394F-9713-4FE17CB39ED2}"/>
                </a:ext>
              </a:extLst>
            </p:cNvPr>
            <p:cNvSpPr>
              <a:spLocks/>
            </p:cNvSpPr>
            <p:nvPr/>
          </p:nvSpPr>
          <p:spPr bwMode="auto">
            <a:xfrm>
              <a:off x="2423" y="2999"/>
              <a:ext cx="45" cy="20"/>
            </a:xfrm>
            <a:custGeom>
              <a:avLst/>
              <a:gdLst>
                <a:gd name="T0" fmla="*/ 4 w 45"/>
                <a:gd name="T1" fmla="*/ 9 h 20"/>
                <a:gd name="T2" fmla="*/ 4 w 45"/>
                <a:gd name="T3" fmla="*/ 9 h 20"/>
                <a:gd name="T4" fmla="*/ 0 w 45"/>
                <a:gd name="T5" fmla="*/ 13 h 20"/>
                <a:gd name="T6" fmla="*/ 0 w 45"/>
                <a:gd name="T7" fmla="*/ 18 h 20"/>
                <a:gd name="T8" fmla="*/ 2 w 45"/>
                <a:gd name="T9" fmla="*/ 18 h 20"/>
                <a:gd name="T10" fmla="*/ 9 w 45"/>
                <a:gd name="T11" fmla="*/ 20 h 20"/>
                <a:gd name="T12" fmla="*/ 9 w 45"/>
                <a:gd name="T13" fmla="*/ 20 h 20"/>
                <a:gd name="T14" fmla="*/ 24 w 45"/>
                <a:gd name="T15" fmla="*/ 15 h 20"/>
                <a:gd name="T16" fmla="*/ 40 w 45"/>
                <a:gd name="T17" fmla="*/ 9 h 20"/>
                <a:gd name="T18" fmla="*/ 40 w 45"/>
                <a:gd name="T19" fmla="*/ 9 h 20"/>
                <a:gd name="T20" fmla="*/ 45 w 45"/>
                <a:gd name="T21" fmla="*/ 6 h 20"/>
                <a:gd name="T22" fmla="*/ 45 w 45"/>
                <a:gd name="T23" fmla="*/ 2 h 20"/>
                <a:gd name="T24" fmla="*/ 42 w 45"/>
                <a:gd name="T25" fmla="*/ 0 h 20"/>
                <a:gd name="T26" fmla="*/ 38 w 45"/>
                <a:gd name="T27" fmla="*/ 0 h 20"/>
                <a:gd name="T28" fmla="*/ 38 w 45"/>
                <a:gd name="T29" fmla="*/ 0 h 20"/>
                <a:gd name="T30" fmla="*/ 20 w 45"/>
                <a:gd name="T31" fmla="*/ 2 h 20"/>
                <a:gd name="T32" fmla="*/ 4 w 45"/>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9"/>
                  </a:moveTo>
                  <a:lnTo>
                    <a:pt x="4" y="9"/>
                  </a:lnTo>
                  <a:lnTo>
                    <a:pt x="0" y="13"/>
                  </a:lnTo>
                  <a:lnTo>
                    <a:pt x="0" y="18"/>
                  </a:lnTo>
                  <a:lnTo>
                    <a:pt x="2" y="18"/>
                  </a:lnTo>
                  <a:lnTo>
                    <a:pt x="9" y="20"/>
                  </a:lnTo>
                  <a:lnTo>
                    <a:pt x="24" y="15"/>
                  </a:lnTo>
                  <a:lnTo>
                    <a:pt x="40" y="9"/>
                  </a:lnTo>
                  <a:lnTo>
                    <a:pt x="45" y="6"/>
                  </a:lnTo>
                  <a:lnTo>
                    <a:pt x="45" y="2"/>
                  </a:lnTo>
                  <a:lnTo>
                    <a:pt x="42" y="0"/>
                  </a:lnTo>
                  <a:lnTo>
                    <a:pt x="38"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1" name="Freeform 3558">
              <a:extLst>
                <a:ext uri="{FF2B5EF4-FFF2-40B4-BE49-F238E27FC236}">
                  <a16:creationId xmlns:a16="http://schemas.microsoft.com/office/drawing/2014/main" xmlns="" id="{9E452D36-FA09-5A4A-8FC1-6A1BCB16612C}"/>
                </a:ext>
              </a:extLst>
            </p:cNvPr>
            <p:cNvSpPr>
              <a:spLocks/>
            </p:cNvSpPr>
            <p:nvPr/>
          </p:nvSpPr>
          <p:spPr bwMode="auto">
            <a:xfrm>
              <a:off x="2387" y="2999"/>
              <a:ext cx="47" cy="20"/>
            </a:xfrm>
            <a:custGeom>
              <a:avLst/>
              <a:gdLst>
                <a:gd name="T0" fmla="*/ 6 w 47"/>
                <a:gd name="T1" fmla="*/ 11 h 20"/>
                <a:gd name="T2" fmla="*/ 6 w 47"/>
                <a:gd name="T3" fmla="*/ 11 h 20"/>
                <a:gd name="T4" fmla="*/ 2 w 47"/>
                <a:gd name="T5" fmla="*/ 13 h 20"/>
                <a:gd name="T6" fmla="*/ 0 w 47"/>
                <a:gd name="T7" fmla="*/ 18 h 20"/>
                <a:gd name="T8" fmla="*/ 2 w 47"/>
                <a:gd name="T9" fmla="*/ 20 h 20"/>
                <a:gd name="T10" fmla="*/ 9 w 47"/>
                <a:gd name="T11" fmla="*/ 20 h 20"/>
                <a:gd name="T12" fmla="*/ 9 w 47"/>
                <a:gd name="T13" fmla="*/ 20 h 20"/>
                <a:gd name="T14" fmla="*/ 24 w 47"/>
                <a:gd name="T15" fmla="*/ 18 h 20"/>
                <a:gd name="T16" fmla="*/ 40 w 47"/>
                <a:gd name="T17" fmla="*/ 9 h 20"/>
                <a:gd name="T18" fmla="*/ 40 w 47"/>
                <a:gd name="T19" fmla="*/ 9 h 20"/>
                <a:gd name="T20" fmla="*/ 45 w 47"/>
                <a:gd name="T21" fmla="*/ 6 h 20"/>
                <a:gd name="T22" fmla="*/ 47 w 47"/>
                <a:gd name="T23" fmla="*/ 2 h 20"/>
                <a:gd name="T24" fmla="*/ 45 w 47"/>
                <a:gd name="T25" fmla="*/ 0 h 20"/>
                <a:gd name="T26" fmla="*/ 38 w 47"/>
                <a:gd name="T27" fmla="*/ 0 h 20"/>
                <a:gd name="T28" fmla="*/ 38 w 47"/>
                <a:gd name="T29" fmla="*/ 0 h 20"/>
                <a:gd name="T30" fmla="*/ 22 w 47"/>
                <a:gd name="T31" fmla="*/ 2 h 20"/>
                <a:gd name="T32" fmla="*/ 6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6" y="11"/>
                  </a:moveTo>
                  <a:lnTo>
                    <a:pt x="6" y="11"/>
                  </a:lnTo>
                  <a:lnTo>
                    <a:pt x="2" y="13"/>
                  </a:lnTo>
                  <a:lnTo>
                    <a:pt x="0" y="18"/>
                  </a:lnTo>
                  <a:lnTo>
                    <a:pt x="2" y="20"/>
                  </a:lnTo>
                  <a:lnTo>
                    <a:pt x="9" y="20"/>
                  </a:lnTo>
                  <a:lnTo>
                    <a:pt x="24" y="18"/>
                  </a:lnTo>
                  <a:lnTo>
                    <a:pt x="40" y="9"/>
                  </a:lnTo>
                  <a:lnTo>
                    <a:pt x="45" y="6"/>
                  </a:lnTo>
                  <a:lnTo>
                    <a:pt x="47" y="2"/>
                  </a:lnTo>
                  <a:lnTo>
                    <a:pt x="45" y="0"/>
                  </a:lnTo>
                  <a:lnTo>
                    <a:pt x="38" y="0"/>
                  </a:lnTo>
                  <a:lnTo>
                    <a:pt x="22" y="2"/>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2" name="Freeform 3559">
              <a:extLst>
                <a:ext uri="{FF2B5EF4-FFF2-40B4-BE49-F238E27FC236}">
                  <a16:creationId xmlns:a16="http://schemas.microsoft.com/office/drawing/2014/main" xmlns="" id="{351C86F5-447E-D749-B6FB-E0CFC6C45EE9}"/>
                </a:ext>
              </a:extLst>
            </p:cNvPr>
            <p:cNvSpPr>
              <a:spLocks/>
            </p:cNvSpPr>
            <p:nvPr/>
          </p:nvSpPr>
          <p:spPr bwMode="auto">
            <a:xfrm>
              <a:off x="2387" y="2999"/>
              <a:ext cx="47" cy="20"/>
            </a:xfrm>
            <a:custGeom>
              <a:avLst/>
              <a:gdLst>
                <a:gd name="T0" fmla="*/ 6 w 47"/>
                <a:gd name="T1" fmla="*/ 11 h 20"/>
                <a:gd name="T2" fmla="*/ 6 w 47"/>
                <a:gd name="T3" fmla="*/ 11 h 20"/>
                <a:gd name="T4" fmla="*/ 2 w 47"/>
                <a:gd name="T5" fmla="*/ 13 h 20"/>
                <a:gd name="T6" fmla="*/ 0 w 47"/>
                <a:gd name="T7" fmla="*/ 18 h 20"/>
                <a:gd name="T8" fmla="*/ 2 w 47"/>
                <a:gd name="T9" fmla="*/ 20 h 20"/>
                <a:gd name="T10" fmla="*/ 9 w 47"/>
                <a:gd name="T11" fmla="*/ 20 h 20"/>
                <a:gd name="T12" fmla="*/ 9 w 47"/>
                <a:gd name="T13" fmla="*/ 20 h 20"/>
                <a:gd name="T14" fmla="*/ 24 w 47"/>
                <a:gd name="T15" fmla="*/ 18 h 20"/>
                <a:gd name="T16" fmla="*/ 40 w 47"/>
                <a:gd name="T17" fmla="*/ 9 h 20"/>
                <a:gd name="T18" fmla="*/ 40 w 47"/>
                <a:gd name="T19" fmla="*/ 9 h 20"/>
                <a:gd name="T20" fmla="*/ 45 w 47"/>
                <a:gd name="T21" fmla="*/ 6 h 20"/>
                <a:gd name="T22" fmla="*/ 47 w 47"/>
                <a:gd name="T23" fmla="*/ 2 h 20"/>
                <a:gd name="T24" fmla="*/ 45 w 47"/>
                <a:gd name="T25" fmla="*/ 0 h 20"/>
                <a:gd name="T26" fmla="*/ 38 w 47"/>
                <a:gd name="T27" fmla="*/ 0 h 20"/>
                <a:gd name="T28" fmla="*/ 38 w 47"/>
                <a:gd name="T29" fmla="*/ 0 h 20"/>
                <a:gd name="T30" fmla="*/ 22 w 47"/>
                <a:gd name="T31" fmla="*/ 2 h 20"/>
                <a:gd name="T32" fmla="*/ 6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6" y="11"/>
                  </a:moveTo>
                  <a:lnTo>
                    <a:pt x="6" y="11"/>
                  </a:lnTo>
                  <a:lnTo>
                    <a:pt x="2" y="13"/>
                  </a:lnTo>
                  <a:lnTo>
                    <a:pt x="0" y="18"/>
                  </a:lnTo>
                  <a:lnTo>
                    <a:pt x="2" y="20"/>
                  </a:lnTo>
                  <a:lnTo>
                    <a:pt x="9" y="20"/>
                  </a:lnTo>
                  <a:lnTo>
                    <a:pt x="24" y="18"/>
                  </a:lnTo>
                  <a:lnTo>
                    <a:pt x="40" y="9"/>
                  </a:lnTo>
                  <a:lnTo>
                    <a:pt x="45" y="6"/>
                  </a:lnTo>
                  <a:lnTo>
                    <a:pt x="47" y="2"/>
                  </a:lnTo>
                  <a:lnTo>
                    <a:pt x="45" y="0"/>
                  </a:lnTo>
                  <a:lnTo>
                    <a:pt x="38" y="0"/>
                  </a:lnTo>
                  <a:lnTo>
                    <a:pt x="22" y="2"/>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3" name="Freeform 3560">
              <a:extLst>
                <a:ext uri="{FF2B5EF4-FFF2-40B4-BE49-F238E27FC236}">
                  <a16:creationId xmlns:a16="http://schemas.microsoft.com/office/drawing/2014/main" xmlns="" id="{2D671489-D7BC-0E4C-9D77-E5C4573606A3}"/>
                </a:ext>
              </a:extLst>
            </p:cNvPr>
            <p:cNvSpPr>
              <a:spLocks/>
            </p:cNvSpPr>
            <p:nvPr/>
          </p:nvSpPr>
          <p:spPr bwMode="auto">
            <a:xfrm>
              <a:off x="2351" y="2999"/>
              <a:ext cx="47" cy="20"/>
            </a:xfrm>
            <a:custGeom>
              <a:avLst/>
              <a:gdLst>
                <a:gd name="T0" fmla="*/ 4 w 47"/>
                <a:gd name="T1" fmla="*/ 11 h 20"/>
                <a:gd name="T2" fmla="*/ 4 w 47"/>
                <a:gd name="T3" fmla="*/ 11 h 20"/>
                <a:gd name="T4" fmla="*/ 0 w 47"/>
                <a:gd name="T5" fmla="*/ 13 h 20"/>
                <a:gd name="T6" fmla="*/ 0 w 47"/>
                <a:gd name="T7" fmla="*/ 18 h 20"/>
                <a:gd name="T8" fmla="*/ 2 w 47"/>
                <a:gd name="T9" fmla="*/ 20 h 20"/>
                <a:gd name="T10" fmla="*/ 9 w 47"/>
                <a:gd name="T11" fmla="*/ 20 h 20"/>
                <a:gd name="T12" fmla="*/ 9 w 47"/>
                <a:gd name="T13" fmla="*/ 20 h 20"/>
                <a:gd name="T14" fmla="*/ 24 w 47"/>
                <a:gd name="T15" fmla="*/ 18 h 20"/>
                <a:gd name="T16" fmla="*/ 40 w 47"/>
                <a:gd name="T17" fmla="*/ 11 h 20"/>
                <a:gd name="T18" fmla="*/ 40 w 47"/>
                <a:gd name="T19" fmla="*/ 11 h 20"/>
                <a:gd name="T20" fmla="*/ 45 w 47"/>
                <a:gd name="T21" fmla="*/ 6 h 20"/>
                <a:gd name="T22" fmla="*/ 47 w 47"/>
                <a:gd name="T23" fmla="*/ 4 h 20"/>
                <a:gd name="T24" fmla="*/ 45 w 47"/>
                <a:gd name="T25" fmla="*/ 2 h 20"/>
                <a:gd name="T26" fmla="*/ 38 w 47"/>
                <a:gd name="T27" fmla="*/ 0 h 20"/>
                <a:gd name="T28" fmla="*/ 38 w 47"/>
                <a:gd name="T29" fmla="*/ 0 h 20"/>
                <a:gd name="T30" fmla="*/ 20 w 47"/>
                <a:gd name="T31" fmla="*/ 4 h 20"/>
                <a:gd name="T32" fmla="*/ 4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11"/>
                  </a:moveTo>
                  <a:lnTo>
                    <a:pt x="4" y="11"/>
                  </a:lnTo>
                  <a:lnTo>
                    <a:pt x="0" y="13"/>
                  </a:lnTo>
                  <a:lnTo>
                    <a:pt x="0" y="18"/>
                  </a:lnTo>
                  <a:lnTo>
                    <a:pt x="2" y="20"/>
                  </a:lnTo>
                  <a:lnTo>
                    <a:pt x="9" y="20"/>
                  </a:lnTo>
                  <a:lnTo>
                    <a:pt x="24" y="18"/>
                  </a:lnTo>
                  <a:lnTo>
                    <a:pt x="40" y="11"/>
                  </a:lnTo>
                  <a:lnTo>
                    <a:pt x="45" y="6"/>
                  </a:lnTo>
                  <a:lnTo>
                    <a:pt x="47" y="4"/>
                  </a:lnTo>
                  <a:lnTo>
                    <a:pt x="45" y="2"/>
                  </a:lnTo>
                  <a:lnTo>
                    <a:pt x="38" y="0"/>
                  </a:lnTo>
                  <a:lnTo>
                    <a:pt x="20"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4" name="Freeform 3561">
              <a:extLst>
                <a:ext uri="{FF2B5EF4-FFF2-40B4-BE49-F238E27FC236}">
                  <a16:creationId xmlns:a16="http://schemas.microsoft.com/office/drawing/2014/main" xmlns="" id="{4079709D-B8AB-3147-93DC-1C963996C777}"/>
                </a:ext>
              </a:extLst>
            </p:cNvPr>
            <p:cNvSpPr>
              <a:spLocks/>
            </p:cNvSpPr>
            <p:nvPr/>
          </p:nvSpPr>
          <p:spPr bwMode="auto">
            <a:xfrm>
              <a:off x="2351" y="2999"/>
              <a:ext cx="47" cy="20"/>
            </a:xfrm>
            <a:custGeom>
              <a:avLst/>
              <a:gdLst>
                <a:gd name="T0" fmla="*/ 4 w 47"/>
                <a:gd name="T1" fmla="*/ 11 h 20"/>
                <a:gd name="T2" fmla="*/ 4 w 47"/>
                <a:gd name="T3" fmla="*/ 11 h 20"/>
                <a:gd name="T4" fmla="*/ 0 w 47"/>
                <a:gd name="T5" fmla="*/ 13 h 20"/>
                <a:gd name="T6" fmla="*/ 0 w 47"/>
                <a:gd name="T7" fmla="*/ 18 h 20"/>
                <a:gd name="T8" fmla="*/ 2 w 47"/>
                <a:gd name="T9" fmla="*/ 20 h 20"/>
                <a:gd name="T10" fmla="*/ 9 w 47"/>
                <a:gd name="T11" fmla="*/ 20 h 20"/>
                <a:gd name="T12" fmla="*/ 9 w 47"/>
                <a:gd name="T13" fmla="*/ 20 h 20"/>
                <a:gd name="T14" fmla="*/ 24 w 47"/>
                <a:gd name="T15" fmla="*/ 18 h 20"/>
                <a:gd name="T16" fmla="*/ 40 w 47"/>
                <a:gd name="T17" fmla="*/ 11 h 20"/>
                <a:gd name="T18" fmla="*/ 40 w 47"/>
                <a:gd name="T19" fmla="*/ 11 h 20"/>
                <a:gd name="T20" fmla="*/ 45 w 47"/>
                <a:gd name="T21" fmla="*/ 6 h 20"/>
                <a:gd name="T22" fmla="*/ 47 w 47"/>
                <a:gd name="T23" fmla="*/ 4 h 20"/>
                <a:gd name="T24" fmla="*/ 45 w 47"/>
                <a:gd name="T25" fmla="*/ 2 h 20"/>
                <a:gd name="T26" fmla="*/ 38 w 47"/>
                <a:gd name="T27" fmla="*/ 0 h 20"/>
                <a:gd name="T28" fmla="*/ 38 w 47"/>
                <a:gd name="T29" fmla="*/ 0 h 20"/>
                <a:gd name="T30" fmla="*/ 20 w 47"/>
                <a:gd name="T31" fmla="*/ 4 h 20"/>
                <a:gd name="T32" fmla="*/ 4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4" y="11"/>
                  </a:moveTo>
                  <a:lnTo>
                    <a:pt x="4" y="11"/>
                  </a:lnTo>
                  <a:lnTo>
                    <a:pt x="0" y="13"/>
                  </a:lnTo>
                  <a:lnTo>
                    <a:pt x="0" y="18"/>
                  </a:lnTo>
                  <a:lnTo>
                    <a:pt x="2" y="20"/>
                  </a:lnTo>
                  <a:lnTo>
                    <a:pt x="9" y="20"/>
                  </a:lnTo>
                  <a:lnTo>
                    <a:pt x="24" y="18"/>
                  </a:lnTo>
                  <a:lnTo>
                    <a:pt x="40" y="11"/>
                  </a:lnTo>
                  <a:lnTo>
                    <a:pt x="45" y="6"/>
                  </a:lnTo>
                  <a:lnTo>
                    <a:pt x="47" y="4"/>
                  </a:lnTo>
                  <a:lnTo>
                    <a:pt x="45" y="2"/>
                  </a:lnTo>
                  <a:lnTo>
                    <a:pt x="38" y="0"/>
                  </a:lnTo>
                  <a:lnTo>
                    <a:pt x="20"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5" name="Freeform 3562">
              <a:extLst>
                <a:ext uri="{FF2B5EF4-FFF2-40B4-BE49-F238E27FC236}">
                  <a16:creationId xmlns:a16="http://schemas.microsoft.com/office/drawing/2014/main" xmlns="" id="{3290D6D3-083A-DC44-A01E-0BE251F6A25C}"/>
                </a:ext>
              </a:extLst>
            </p:cNvPr>
            <p:cNvSpPr>
              <a:spLocks/>
            </p:cNvSpPr>
            <p:nvPr/>
          </p:nvSpPr>
          <p:spPr bwMode="auto">
            <a:xfrm>
              <a:off x="2312" y="2999"/>
              <a:ext cx="48" cy="20"/>
            </a:xfrm>
            <a:custGeom>
              <a:avLst/>
              <a:gdLst>
                <a:gd name="T0" fmla="*/ 5 w 48"/>
                <a:gd name="T1" fmla="*/ 11 h 20"/>
                <a:gd name="T2" fmla="*/ 5 w 48"/>
                <a:gd name="T3" fmla="*/ 11 h 20"/>
                <a:gd name="T4" fmla="*/ 0 w 48"/>
                <a:gd name="T5" fmla="*/ 15 h 20"/>
                <a:gd name="T6" fmla="*/ 0 w 48"/>
                <a:gd name="T7" fmla="*/ 18 h 20"/>
                <a:gd name="T8" fmla="*/ 3 w 48"/>
                <a:gd name="T9" fmla="*/ 20 h 20"/>
                <a:gd name="T10" fmla="*/ 9 w 48"/>
                <a:gd name="T11" fmla="*/ 20 h 20"/>
                <a:gd name="T12" fmla="*/ 9 w 48"/>
                <a:gd name="T13" fmla="*/ 20 h 20"/>
                <a:gd name="T14" fmla="*/ 27 w 48"/>
                <a:gd name="T15" fmla="*/ 18 h 20"/>
                <a:gd name="T16" fmla="*/ 43 w 48"/>
                <a:gd name="T17" fmla="*/ 11 h 20"/>
                <a:gd name="T18" fmla="*/ 43 w 48"/>
                <a:gd name="T19" fmla="*/ 11 h 20"/>
                <a:gd name="T20" fmla="*/ 48 w 48"/>
                <a:gd name="T21" fmla="*/ 6 h 20"/>
                <a:gd name="T22" fmla="*/ 48 w 48"/>
                <a:gd name="T23" fmla="*/ 4 h 20"/>
                <a:gd name="T24" fmla="*/ 45 w 48"/>
                <a:gd name="T25" fmla="*/ 2 h 20"/>
                <a:gd name="T26" fmla="*/ 39 w 48"/>
                <a:gd name="T27" fmla="*/ 0 h 20"/>
                <a:gd name="T28" fmla="*/ 39 w 48"/>
                <a:gd name="T29" fmla="*/ 0 h 20"/>
                <a:gd name="T30" fmla="*/ 21 w 48"/>
                <a:gd name="T31" fmla="*/ 4 h 20"/>
                <a:gd name="T32" fmla="*/ 5 w 4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5" y="11"/>
                  </a:moveTo>
                  <a:lnTo>
                    <a:pt x="5" y="11"/>
                  </a:lnTo>
                  <a:lnTo>
                    <a:pt x="0" y="15"/>
                  </a:lnTo>
                  <a:lnTo>
                    <a:pt x="0" y="18"/>
                  </a:lnTo>
                  <a:lnTo>
                    <a:pt x="3" y="20"/>
                  </a:lnTo>
                  <a:lnTo>
                    <a:pt x="9" y="20"/>
                  </a:lnTo>
                  <a:lnTo>
                    <a:pt x="27" y="18"/>
                  </a:lnTo>
                  <a:lnTo>
                    <a:pt x="43" y="11"/>
                  </a:lnTo>
                  <a:lnTo>
                    <a:pt x="48" y="6"/>
                  </a:lnTo>
                  <a:lnTo>
                    <a:pt x="48" y="4"/>
                  </a:lnTo>
                  <a:lnTo>
                    <a:pt x="45" y="2"/>
                  </a:lnTo>
                  <a:lnTo>
                    <a:pt x="39" y="0"/>
                  </a:lnTo>
                  <a:lnTo>
                    <a:pt x="21"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6" name="Freeform 3563">
              <a:extLst>
                <a:ext uri="{FF2B5EF4-FFF2-40B4-BE49-F238E27FC236}">
                  <a16:creationId xmlns:a16="http://schemas.microsoft.com/office/drawing/2014/main" xmlns="" id="{4CDAE2B2-1066-B545-AC53-41F7B7435663}"/>
                </a:ext>
              </a:extLst>
            </p:cNvPr>
            <p:cNvSpPr>
              <a:spLocks/>
            </p:cNvSpPr>
            <p:nvPr/>
          </p:nvSpPr>
          <p:spPr bwMode="auto">
            <a:xfrm>
              <a:off x="2312" y="2999"/>
              <a:ext cx="48" cy="20"/>
            </a:xfrm>
            <a:custGeom>
              <a:avLst/>
              <a:gdLst>
                <a:gd name="T0" fmla="*/ 5 w 48"/>
                <a:gd name="T1" fmla="*/ 11 h 20"/>
                <a:gd name="T2" fmla="*/ 5 w 48"/>
                <a:gd name="T3" fmla="*/ 11 h 20"/>
                <a:gd name="T4" fmla="*/ 0 w 48"/>
                <a:gd name="T5" fmla="*/ 15 h 20"/>
                <a:gd name="T6" fmla="*/ 0 w 48"/>
                <a:gd name="T7" fmla="*/ 18 h 20"/>
                <a:gd name="T8" fmla="*/ 3 w 48"/>
                <a:gd name="T9" fmla="*/ 20 h 20"/>
                <a:gd name="T10" fmla="*/ 9 w 48"/>
                <a:gd name="T11" fmla="*/ 20 h 20"/>
                <a:gd name="T12" fmla="*/ 9 w 48"/>
                <a:gd name="T13" fmla="*/ 20 h 20"/>
                <a:gd name="T14" fmla="*/ 27 w 48"/>
                <a:gd name="T15" fmla="*/ 18 h 20"/>
                <a:gd name="T16" fmla="*/ 43 w 48"/>
                <a:gd name="T17" fmla="*/ 11 h 20"/>
                <a:gd name="T18" fmla="*/ 43 w 48"/>
                <a:gd name="T19" fmla="*/ 11 h 20"/>
                <a:gd name="T20" fmla="*/ 48 w 48"/>
                <a:gd name="T21" fmla="*/ 6 h 20"/>
                <a:gd name="T22" fmla="*/ 48 w 48"/>
                <a:gd name="T23" fmla="*/ 4 h 20"/>
                <a:gd name="T24" fmla="*/ 45 w 48"/>
                <a:gd name="T25" fmla="*/ 2 h 20"/>
                <a:gd name="T26" fmla="*/ 39 w 48"/>
                <a:gd name="T27" fmla="*/ 0 h 20"/>
                <a:gd name="T28" fmla="*/ 39 w 48"/>
                <a:gd name="T29" fmla="*/ 0 h 20"/>
                <a:gd name="T30" fmla="*/ 21 w 48"/>
                <a:gd name="T31" fmla="*/ 4 h 20"/>
                <a:gd name="T32" fmla="*/ 5 w 4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0">
                  <a:moveTo>
                    <a:pt x="5" y="11"/>
                  </a:moveTo>
                  <a:lnTo>
                    <a:pt x="5" y="11"/>
                  </a:lnTo>
                  <a:lnTo>
                    <a:pt x="0" y="15"/>
                  </a:lnTo>
                  <a:lnTo>
                    <a:pt x="0" y="18"/>
                  </a:lnTo>
                  <a:lnTo>
                    <a:pt x="3" y="20"/>
                  </a:lnTo>
                  <a:lnTo>
                    <a:pt x="9" y="20"/>
                  </a:lnTo>
                  <a:lnTo>
                    <a:pt x="27" y="18"/>
                  </a:lnTo>
                  <a:lnTo>
                    <a:pt x="43" y="11"/>
                  </a:lnTo>
                  <a:lnTo>
                    <a:pt x="48" y="6"/>
                  </a:lnTo>
                  <a:lnTo>
                    <a:pt x="48" y="4"/>
                  </a:lnTo>
                  <a:lnTo>
                    <a:pt x="45" y="2"/>
                  </a:lnTo>
                  <a:lnTo>
                    <a:pt x="39" y="0"/>
                  </a:lnTo>
                  <a:lnTo>
                    <a:pt x="21"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7" name="Freeform 3564">
              <a:extLst>
                <a:ext uri="{FF2B5EF4-FFF2-40B4-BE49-F238E27FC236}">
                  <a16:creationId xmlns:a16="http://schemas.microsoft.com/office/drawing/2014/main" xmlns="" id="{E047A161-0F06-894C-B1A8-0194C0D12F6B}"/>
                </a:ext>
              </a:extLst>
            </p:cNvPr>
            <p:cNvSpPr>
              <a:spLocks/>
            </p:cNvSpPr>
            <p:nvPr/>
          </p:nvSpPr>
          <p:spPr bwMode="auto">
            <a:xfrm>
              <a:off x="2272" y="2999"/>
              <a:ext cx="49" cy="20"/>
            </a:xfrm>
            <a:custGeom>
              <a:avLst/>
              <a:gdLst>
                <a:gd name="T0" fmla="*/ 6 w 49"/>
                <a:gd name="T1" fmla="*/ 11 h 20"/>
                <a:gd name="T2" fmla="*/ 6 w 49"/>
                <a:gd name="T3" fmla="*/ 11 h 20"/>
                <a:gd name="T4" fmla="*/ 2 w 49"/>
                <a:gd name="T5" fmla="*/ 15 h 20"/>
                <a:gd name="T6" fmla="*/ 0 w 49"/>
                <a:gd name="T7" fmla="*/ 18 h 20"/>
                <a:gd name="T8" fmla="*/ 4 w 49"/>
                <a:gd name="T9" fmla="*/ 20 h 20"/>
                <a:gd name="T10" fmla="*/ 9 w 49"/>
                <a:gd name="T11" fmla="*/ 20 h 20"/>
                <a:gd name="T12" fmla="*/ 9 w 49"/>
                <a:gd name="T13" fmla="*/ 20 h 20"/>
                <a:gd name="T14" fmla="*/ 29 w 49"/>
                <a:gd name="T15" fmla="*/ 18 h 20"/>
                <a:gd name="T16" fmla="*/ 45 w 49"/>
                <a:gd name="T17" fmla="*/ 11 h 20"/>
                <a:gd name="T18" fmla="*/ 45 w 49"/>
                <a:gd name="T19" fmla="*/ 11 h 20"/>
                <a:gd name="T20" fmla="*/ 49 w 49"/>
                <a:gd name="T21" fmla="*/ 6 h 20"/>
                <a:gd name="T22" fmla="*/ 49 w 49"/>
                <a:gd name="T23" fmla="*/ 4 h 20"/>
                <a:gd name="T24" fmla="*/ 47 w 49"/>
                <a:gd name="T25" fmla="*/ 2 h 20"/>
                <a:gd name="T26" fmla="*/ 40 w 49"/>
                <a:gd name="T27" fmla="*/ 0 h 20"/>
                <a:gd name="T28" fmla="*/ 40 w 49"/>
                <a:gd name="T29" fmla="*/ 0 h 20"/>
                <a:gd name="T30" fmla="*/ 22 w 49"/>
                <a:gd name="T31" fmla="*/ 4 h 20"/>
                <a:gd name="T32" fmla="*/ 6 w 4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6" y="11"/>
                  </a:moveTo>
                  <a:lnTo>
                    <a:pt x="6" y="11"/>
                  </a:lnTo>
                  <a:lnTo>
                    <a:pt x="2" y="15"/>
                  </a:lnTo>
                  <a:lnTo>
                    <a:pt x="0" y="18"/>
                  </a:lnTo>
                  <a:lnTo>
                    <a:pt x="4" y="20"/>
                  </a:lnTo>
                  <a:lnTo>
                    <a:pt x="9" y="20"/>
                  </a:lnTo>
                  <a:lnTo>
                    <a:pt x="29" y="18"/>
                  </a:lnTo>
                  <a:lnTo>
                    <a:pt x="45" y="11"/>
                  </a:lnTo>
                  <a:lnTo>
                    <a:pt x="49" y="6"/>
                  </a:lnTo>
                  <a:lnTo>
                    <a:pt x="49" y="4"/>
                  </a:lnTo>
                  <a:lnTo>
                    <a:pt x="47" y="2"/>
                  </a:lnTo>
                  <a:lnTo>
                    <a:pt x="40" y="0"/>
                  </a:lnTo>
                  <a:lnTo>
                    <a:pt x="22" y="4"/>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8" name="Freeform 3565">
              <a:extLst>
                <a:ext uri="{FF2B5EF4-FFF2-40B4-BE49-F238E27FC236}">
                  <a16:creationId xmlns:a16="http://schemas.microsoft.com/office/drawing/2014/main" xmlns="" id="{172A7185-F253-EA4C-92F9-C31F644446F4}"/>
                </a:ext>
              </a:extLst>
            </p:cNvPr>
            <p:cNvSpPr>
              <a:spLocks/>
            </p:cNvSpPr>
            <p:nvPr/>
          </p:nvSpPr>
          <p:spPr bwMode="auto">
            <a:xfrm>
              <a:off x="2272" y="2999"/>
              <a:ext cx="49" cy="20"/>
            </a:xfrm>
            <a:custGeom>
              <a:avLst/>
              <a:gdLst>
                <a:gd name="T0" fmla="*/ 6 w 49"/>
                <a:gd name="T1" fmla="*/ 11 h 20"/>
                <a:gd name="T2" fmla="*/ 6 w 49"/>
                <a:gd name="T3" fmla="*/ 11 h 20"/>
                <a:gd name="T4" fmla="*/ 2 w 49"/>
                <a:gd name="T5" fmla="*/ 15 h 20"/>
                <a:gd name="T6" fmla="*/ 0 w 49"/>
                <a:gd name="T7" fmla="*/ 18 h 20"/>
                <a:gd name="T8" fmla="*/ 4 w 49"/>
                <a:gd name="T9" fmla="*/ 20 h 20"/>
                <a:gd name="T10" fmla="*/ 9 w 49"/>
                <a:gd name="T11" fmla="*/ 20 h 20"/>
                <a:gd name="T12" fmla="*/ 9 w 49"/>
                <a:gd name="T13" fmla="*/ 20 h 20"/>
                <a:gd name="T14" fmla="*/ 29 w 49"/>
                <a:gd name="T15" fmla="*/ 18 h 20"/>
                <a:gd name="T16" fmla="*/ 45 w 49"/>
                <a:gd name="T17" fmla="*/ 11 h 20"/>
                <a:gd name="T18" fmla="*/ 45 w 49"/>
                <a:gd name="T19" fmla="*/ 11 h 20"/>
                <a:gd name="T20" fmla="*/ 49 w 49"/>
                <a:gd name="T21" fmla="*/ 6 h 20"/>
                <a:gd name="T22" fmla="*/ 49 w 49"/>
                <a:gd name="T23" fmla="*/ 4 h 20"/>
                <a:gd name="T24" fmla="*/ 47 w 49"/>
                <a:gd name="T25" fmla="*/ 2 h 20"/>
                <a:gd name="T26" fmla="*/ 40 w 49"/>
                <a:gd name="T27" fmla="*/ 0 h 20"/>
                <a:gd name="T28" fmla="*/ 40 w 49"/>
                <a:gd name="T29" fmla="*/ 0 h 20"/>
                <a:gd name="T30" fmla="*/ 22 w 49"/>
                <a:gd name="T31" fmla="*/ 4 h 20"/>
                <a:gd name="T32" fmla="*/ 6 w 49"/>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0">
                  <a:moveTo>
                    <a:pt x="6" y="11"/>
                  </a:moveTo>
                  <a:lnTo>
                    <a:pt x="6" y="11"/>
                  </a:lnTo>
                  <a:lnTo>
                    <a:pt x="2" y="15"/>
                  </a:lnTo>
                  <a:lnTo>
                    <a:pt x="0" y="18"/>
                  </a:lnTo>
                  <a:lnTo>
                    <a:pt x="4" y="20"/>
                  </a:lnTo>
                  <a:lnTo>
                    <a:pt x="9" y="20"/>
                  </a:lnTo>
                  <a:lnTo>
                    <a:pt x="29" y="18"/>
                  </a:lnTo>
                  <a:lnTo>
                    <a:pt x="45" y="11"/>
                  </a:lnTo>
                  <a:lnTo>
                    <a:pt x="49" y="6"/>
                  </a:lnTo>
                  <a:lnTo>
                    <a:pt x="49" y="4"/>
                  </a:lnTo>
                  <a:lnTo>
                    <a:pt x="47" y="2"/>
                  </a:lnTo>
                  <a:lnTo>
                    <a:pt x="40" y="0"/>
                  </a:lnTo>
                  <a:lnTo>
                    <a:pt x="22" y="4"/>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49" name="Freeform 3566">
              <a:extLst>
                <a:ext uri="{FF2B5EF4-FFF2-40B4-BE49-F238E27FC236}">
                  <a16:creationId xmlns:a16="http://schemas.microsoft.com/office/drawing/2014/main" xmlns="" id="{61DA9C13-C686-C847-8F45-CD3161B598B2}"/>
                </a:ext>
              </a:extLst>
            </p:cNvPr>
            <p:cNvSpPr>
              <a:spLocks/>
            </p:cNvSpPr>
            <p:nvPr/>
          </p:nvSpPr>
          <p:spPr bwMode="auto">
            <a:xfrm>
              <a:off x="2231" y="3001"/>
              <a:ext cx="52" cy="18"/>
            </a:xfrm>
            <a:custGeom>
              <a:avLst/>
              <a:gdLst>
                <a:gd name="T0" fmla="*/ 5 w 52"/>
                <a:gd name="T1" fmla="*/ 9 h 18"/>
                <a:gd name="T2" fmla="*/ 5 w 52"/>
                <a:gd name="T3" fmla="*/ 9 h 18"/>
                <a:gd name="T4" fmla="*/ 0 w 52"/>
                <a:gd name="T5" fmla="*/ 13 h 18"/>
                <a:gd name="T6" fmla="*/ 0 w 52"/>
                <a:gd name="T7" fmla="*/ 16 h 18"/>
                <a:gd name="T8" fmla="*/ 5 w 52"/>
                <a:gd name="T9" fmla="*/ 18 h 18"/>
                <a:gd name="T10" fmla="*/ 11 w 52"/>
                <a:gd name="T11" fmla="*/ 18 h 18"/>
                <a:gd name="T12" fmla="*/ 11 w 52"/>
                <a:gd name="T13" fmla="*/ 18 h 18"/>
                <a:gd name="T14" fmla="*/ 29 w 52"/>
                <a:gd name="T15" fmla="*/ 16 h 18"/>
                <a:gd name="T16" fmla="*/ 47 w 52"/>
                <a:gd name="T17" fmla="*/ 9 h 18"/>
                <a:gd name="T18" fmla="*/ 47 w 52"/>
                <a:gd name="T19" fmla="*/ 9 h 18"/>
                <a:gd name="T20" fmla="*/ 52 w 52"/>
                <a:gd name="T21" fmla="*/ 4 h 18"/>
                <a:gd name="T22" fmla="*/ 52 w 52"/>
                <a:gd name="T23" fmla="*/ 2 h 18"/>
                <a:gd name="T24" fmla="*/ 47 w 52"/>
                <a:gd name="T25" fmla="*/ 0 h 18"/>
                <a:gd name="T26" fmla="*/ 41 w 52"/>
                <a:gd name="T27" fmla="*/ 0 h 18"/>
                <a:gd name="T28" fmla="*/ 41 w 52"/>
                <a:gd name="T29" fmla="*/ 0 h 18"/>
                <a:gd name="T30" fmla="*/ 23 w 52"/>
                <a:gd name="T31" fmla="*/ 2 h 18"/>
                <a:gd name="T32" fmla="*/ 5 w 5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8">
                  <a:moveTo>
                    <a:pt x="5" y="9"/>
                  </a:moveTo>
                  <a:lnTo>
                    <a:pt x="5" y="9"/>
                  </a:lnTo>
                  <a:lnTo>
                    <a:pt x="0" y="13"/>
                  </a:lnTo>
                  <a:lnTo>
                    <a:pt x="0" y="16"/>
                  </a:lnTo>
                  <a:lnTo>
                    <a:pt x="5" y="18"/>
                  </a:lnTo>
                  <a:lnTo>
                    <a:pt x="11" y="18"/>
                  </a:lnTo>
                  <a:lnTo>
                    <a:pt x="29" y="16"/>
                  </a:lnTo>
                  <a:lnTo>
                    <a:pt x="47" y="9"/>
                  </a:lnTo>
                  <a:lnTo>
                    <a:pt x="52" y="4"/>
                  </a:lnTo>
                  <a:lnTo>
                    <a:pt x="52" y="2"/>
                  </a:lnTo>
                  <a:lnTo>
                    <a:pt x="47" y="0"/>
                  </a:lnTo>
                  <a:lnTo>
                    <a:pt x="41" y="0"/>
                  </a:lnTo>
                  <a:lnTo>
                    <a:pt x="23"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0" name="Freeform 3567">
              <a:extLst>
                <a:ext uri="{FF2B5EF4-FFF2-40B4-BE49-F238E27FC236}">
                  <a16:creationId xmlns:a16="http://schemas.microsoft.com/office/drawing/2014/main" xmlns="" id="{DDF63E5C-3528-6F42-A558-D1D1E45475B0}"/>
                </a:ext>
              </a:extLst>
            </p:cNvPr>
            <p:cNvSpPr>
              <a:spLocks/>
            </p:cNvSpPr>
            <p:nvPr/>
          </p:nvSpPr>
          <p:spPr bwMode="auto">
            <a:xfrm>
              <a:off x="2231" y="3001"/>
              <a:ext cx="52" cy="18"/>
            </a:xfrm>
            <a:custGeom>
              <a:avLst/>
              <a:gdLst>
                <a:gd name="T0" fmla="*/ 5 w 52"/>
                <a:gd name="T1" fmla="*/ 9 h 18"/>
                <a:gd name="T2" fmla="*/ 5 w 52"/>
                <a:gd name="T3" fmla="*/ 9 h 18"/>
                <a:gd name="T4" fmla="*/ 0 w 52"/>
                <a:gd name="T5" fmla="*/ 13 h 18"/>
                <a:gd name="T6" fmla="*/ 0 w 52"/>
                <a:gd name="T7" fmla="*/ 16 h 18"/>
                <a:gd name="T8" fmla="*/ 5 w 52"/>
                <a:gd name="T9" fmla="*/ 18 h 18"/>
                <a:gd name="T10" fmla="*/ 11 w 52"/>
                <a:gd name="T11" fmla="*/ 18 h 18"/>
                <a:gd name="T12" fmla="*/ 11 w 52"/>
                <a:gd name="T13" fmla="*/ 18 h 18"/>
                <a:gd name="T14" fmla="*/ 29 w 52"/>
                <a:gd name="T15" fmla="*/ 16 h 18"/>
                <a:gd name="T16" fmla="*/ 47 w 52"/>
                <a:gd name="T17" fmla="*/ 9 h 18"/>
                <a:gd name="T18" fmla="*/ 47 w 52"/>
                <a:gd name="T19" fmla="*/ 9 h 18"/>
                <a:gd name="T20" fmla="*/ 52 w 52"/>
                <a:gd name="T21" fmla="*/ 4 h 18"/>
                <a:gd name="T22" fmla="*/ 52 w 52"/>
                <a:gd name="T23" fmla="*/ 2 h 18"/>
                <a:gd name="T24" fmla="*/ 47 w 52"/>
                <a:gd name="T25" fmla="*/ 0 h 18"/>
                <a:gd name="T26" fmla="*/ 41 w 52"/>
                <a:gd name="T27" fmla="*/ 0 h 18"/>
                <a:gd name="T28" fmla="*/ 41 w 52"/>
                <a:gd name="T29" fmla="*/ 0 h 18"/>
                <a:gd name="T30" fmla="*/ 23 w 52"/>
                <a:gd name="T31" fmla="*/ 2 h 18"/>
                <a:gd name="T32" fmla="*/ 5 w 5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18">
                  <a:moveTo>
                    <a:pt x="5" y="9"/>
                  </a:moveTo>
                  <a:lnTo>
                    <a:pt x="5" y="9"/>
                  </a:lnTo>
                  <a:lnTo>
                    <a:pt x="0" y="13"/>
                  </a:lnTo>
                  <a:lnTo>
                    <a:pt x="0" y="16"/>
                  </a:lnTo>
                  <a:lnTo>
                    <a:pt x="5" y="18"/>
                  </a:lnTo>
                  <a:lnTo>
                    <a:pt x="11" y="18"/>
                  </a:lnTo>
                  <a:lnTo>
                    <a:pt x="29" y="16"/>
                  </a:lnTo>
                  <a:lnTo>
                    <a:pt x="47" y="9"/>
                  </a:lnTo>
                  <a:lnTo>
                    <a:pt x="52" y="4"/>
                  </a:lnTo>
                  <a:lnTo>
                    <a:pt x="52" y="2"/>
                  </a:lnTo>
                  <a:lnTo>
                    <a:pt x="47" y="0"/>
                  </a:lnTo>
                  <a:lnTo>
                    <a:pt x="41" y="0"/>
                  </a:lnTo>
                  <a:lnTo>
                    <a:pt x="23"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1" name="Freeform 3568">
              <a:extLst>
                <a:ext uri="{FF2B5EF4-FFF2-40B4-BE49-F238E27FC236}">
                  <a16:creationId xmlns:a16="http://schemas.microsoft.com/office/drawing/2014/main" xmlns="" id="{BD6FD886-C1AC-2A45-AEE0-460D73486EA2}"/>
                </a:ext>
              </a:extLst>
            </p:cNvPr>
            <p:cNvSpPr>
              <a:spLocks/>
            </p:cNvSpPr>
            <p:nvPr/>
          </p:nvSpPr>
          <p:spPr bwMode="auto">
            <a:xfrm>
              <a:off x="2188" y="3001"/>
              <a:ext cx="54" cy="18"/>
            </a:xfrm>
            <a:custGeom>
              <a:avLst/>
              <a:gdLst>
                <a:gd name="T0" fmla="*/ 7 w 54"/>
                <a:gd name="T1" fmla="*/ 9 h 18"/>
                <a:gd name="T2" fmla="*/ 7 w 54"/>
                <a:gd name="T3" fmla="*/ 9 h 18"/>
                <a:gd name="T4" fmla="*/ 3 w 54"/>
                <a:gd name="T5" fmla="*/ 13 h 18"/>
                <a:gd name="T6" fmla="*/ 0 w 54"/>
                <a:gd name="T7" fmla="*/ 16 h 18"/>
                <a:gd name="T8" fmla="*/ 5 w 54"/>
                <a:gd name="T9" fmla="*/ 18 h 18"/>
                <a:gd name="T10" fmla="*/ 12 w 54"/>
                <a:gd name="T11" fmla="*/ 18 h 18"/>
                <a:gd name="T12" fmla="*/ 12 w 54"/>
                <a:gd name="T13" fmla="*/ 18 h 18"/>
                <a:gd name="T14" fmla="*/ 32 w 54"/>
                <a:gd name="T15" fmla="*/ 16 h 18"/>
                <a:gd name="T16" fmla="*/ 48 w 54"/>
                <a:gd name="T17" fmla="*/ 9 h 18"/>
                <a:gd name="T18" fmla="*/ 48 w 54"/>
                <a:gd name="T19" fmla="*/ 9 h 18"/>
                <a:gd name="T20" fmla="*/ 52 w 54"/>
                <a:gd name="T21" fmla="*/ 4 h 18"/>
                <a:gd name="T22" fmla="*/ 54 w 54"/>
                <a:gd name="T23" fmla="*/ 2 h 18"/>
                <a:gd name="T24" fmla="*/ 50 w 54"/>
                <a:gd name="T25" fmla="*/ 0 h 18"/>
                <a:gd name="T26" fmla="*/ 43 w 54"/>
                <a:gd name="T27" fmla="*/ 0 h 18"/>
                <a:gd name="T28" fmla="*/ 43 w 54"/>
                <a:gd name="T29" fmla="*/ 0 h 18"/>
                <a:gd name="T30" fmla="*/ 23 w 54"/>
                <a:gd name="T31" fmla="*/ 2 h 18"/>
                <a:gd name="T32" fmla="*/ 7 w 5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8">
                  <a:moveTo>
                    <a:pt x="7" y="9"/>
                  </a:moveTo>
                  <a:lnTo>
                    <a:pt x="7" y="9"/>
                  </a:lnTo>
                  <a:lnTo>
                    <a:pt x="3" y="13"/>
                  </a:lnTo>
                  <a:lnTo>
                    <a:pt x="0" y="16"/>
                  </a:lnTo>
                  <a:lnTo>
                    <a:pt x="5" y="18"/>
                  </a:lnTo>
                  <a:lnTo>
                    <a:pt x="12" y="18"/>
                  </a:lnTo>
                  <a:lnTo>
                    <a:pt x="32" y="16"/>
                  </a:lnTo>
                  <a:lnTo>
                    <a:pt x="48" y="9"/>
                  </a:lnTo>
                  <a:lnTo>
                    <a:pt x="52" y="4"/>
                  </a:lnTo>
                  <a:lnTo>
                    <a:pt x="54" y="2"/>
                  </a:lnTo>
                  <a:lnTo>
                    <a:pt x="50" y="0"/>
                  </a:lnTo>
                  <a:lnTo>
                    <a:pt x="43" y="0"/>
                  </a:lnTo>
                  <a:lnTo>
                    <a:pt x="23"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2" name="Freeform 3569">
              <a:extLst>
                <a:ext uri="{FF2B5EF4-FFF2-40B4-BE49-F238E27FC236}">
                  <a16:creationId xmlns:a16="http://schemas.microsoft.com/office/drawing/2014/main" xmlns="" id="{51429F76-73F8-4A4E-BCAD-71961FF4C411}"/>
                </a:ext>
              </a:extLst>
            </p:cNvPr>
            <p:cNvSpPr>
              <a:spLocks/>
            </p:cNvSpPr>
            <p:nvPr/>
          </p:nvSpPr>
          <p:spPr bwMode="auto">
            <a:xfrm>
              <a:off x="2188" y="3001"/>
              <a:ext cx="54" cy="18"/>
            </a:xfrm>
            <a:custGeom>
              <a:avLst/>
              <a:gdLst>
                <a:gd name="T0" fmla="*/ 7 w 54"/>
                <a:gd name="T1" fmla="*/ 9 h 18"/>
                <a:gd name="T2" fmla="*/ 7 w 54"/>
                <a:gd name="T3" fmla="*/ 9 h 18"/>
                <a:gd name="T4" fmla="*/ 3 w 54"/>
                <a:gd name="T5" fmla="*/ 13 h 18"/>
                <a:gd name="T6" fmla="*/ 0 w 54"/>
                <a:gd name="T7" fmla="*/ 16 h 18"/>
                <a:gd name="T8" fmla="*/ 5 w 54"/>
                <a:gd name="T9" fmla="*/ 18 h 18"/>
                <a:gd name="T10" fmla="*/ 12 w 54"/>
                <a:gd name="T11" fmla="*/ 18 h 18"/>
                <a:gd name="T12" fmla="*/ 12 w 54"/>
                <a:gd name="T13" fmla="*/ 18 h 18"/>
                <a:gd name="T14" fmla="*/ 32 w 54"/>
                <a:gd name="T15" fmla="*/ 16 h 18"/>
                <a:gd name="T16" fmla="*/ 48 w 54"/>
                <a:gd name="T17" fmla="*/ 9 h 18"/>
                <a:gd name="T18" fmla="*/ 48 w 54"/>
                <a:gd name="T19" fmla="*/ 9 h 18"/>
                <a:gd name="T20" fmla="*/ 52 w 54"/>
                <a:gd name="T21" fmla="*/ 4 h 18"/>
                <a:gd name="T22" fmla="*/ 54 w 54"/>
                <a:gd name="T23" fmla="*/ 2 h 18"/>
                <a:gd name="T24" fmla="*/ 50 w 54"/>
                <a:gd name="T25" fmla="*/ 0 h 18"/>
                <a:gd name="T26" fmla="*/ 43 w 54"/>
                <a:gd name="T27" fmla="*/ 0 h 18"/>
                <a:gd name="T28" fmla="*/ 43 w 54"/>
                <a:gd name="T29" fmla="*/ 0 h 18"/>
                <a:gd name="T30" fmla="*/ 23 w 54"/>
                <a:gd name="T31" fmla="*/ 2 h 18"/>
                <a:gd name="T32" fmla="*/ 7 w 5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4" h="18">
                  <a:moveTo>
                    <a:pt x="7" y="9"/>
                  </a:moveTo>
                  <a:lnTo>
                    <a:pt x="7" y="9"/>
                  </a:lnTo>
                  <a:lnTo>
                    <a:pt x="3" y="13"/>
                  </a:lnTo>
                  <a:lnTo>
                    <a:pt x="0" y="16"/>
                  </a:lnTo>
                  <a:lnTo>
                    <a:pt x="5" y="18"/>
                  </a:lnTo>
                  <a:lnTo>
                    <a:pt x="12" y="18"/>
                  </a:lnTo>
                  <a:lnTo>
                    <a:pt x="32" y="16"/>
                  </a:lnTo>
                  <a:lnTo>
                    <a:pt x="48" y="9"/>
                  </a:lnTo>
                  <a:lnTo>
                    <a:pt x="52" y="4"/>
                  </a:lnTo>
                  <a:lnTo>
                    <a:pt x="54" y="2"/>
                  </a:lnTo>
                  <a:lnTo>
                    <a:pt x="50" y="0"/>
                  </a:lnTo>
                  <a:lnTo>
                    <a:pt x="43" y="0"/>
                  </a:lnTo>
                  <a:lnTo>
                    <a:pt x="23"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3" name="Freeform 3570">
              <a:extLst>
                <a:ext uri="{FF2B5EF4-FFF2-40B4-BE49-F238E27FC236}">
                  <a16:creationId xmlns:a16="http://schemas.microsoft.com/office/drawing/2014/main" xmlns="" id="{2E35EBF8-FBDB-7D49-B637-31411FB655E4}"/>
                </a:ext>
              </a:extLst>
            </p:cNvPr>
            <p:cNvSpPr>
              <a:spLocks/>
            </p:cNvSpPr>
            <p:nvPr/>
          </p:nvSpPr>
          <p:spPr bwMode="auto">
            <a:xfrm>
              <a:off x="2146" y="3001"/>
              <a:ext cx="54" cy="20"/>
            </a:xfrm>
            <a:custGeom>
              <a:avLst/>
              <a:gdLst>
                <a:gd name="T0" fmla="*/ 4 w 54"/>
                <a:gd name="T1" fmla="*/ 9 h 20"/>
                <a:gd name="T2" fmla="*/ 4 w 54"/>
                <a:gd name="T3" fmla="*/ 9 h 20"/>
                <a:gd name="T4" fmla="*/ 0 w 54"/>
                <a:gd name="T5" fmla="*/ 13 h 20"/>
                <a:gd name="T6" fmla="*/ 0 w 54"/>
                <a:gd name="T7" fmla="*/ 16 h 20"/>
                <a:gd name="T8" fmla="*/ 4 w 54"/>
                <a:gd name="T9" fmla="*/ 18 h 20"/>
                <a:gd name="T10" fmla="*/ 11 w 54"/>
                <a:gd name="T11" fmla="*/ 20 h 20"/>
                <a:gd name="T12" fmla="*/ 11 w 54"/>
                <a:gd name="T13" fmla="*/ 20 h 20"/>
                <a:gd name="T14" fmla="*/ 31 w 54"/>
                <a:gd name="T15" fmla="*/ 16 h 20"/>
                <a:gd name="T16" fmla="*/ 40 w 54"/>
                <a:gd name="T17" fmla="*/ 13 h 20"/>
                <a:gd name="T18" fmla="*/ 49 w 54"/>
                <a:gd name="T19" fmla="*/ 9 h 20"/>
                <a:gd name="T20" fmla="*/ 49 w 54"/>
                <a:gd name="T21" fmla="*/ 9 h 20"/>
                <a:gd name="T22" fmla="*/ 54 w 54"/>
                <a:gd name="T23" fmla="*/ 4 h 20"/>
                <a:gd name="T24" fmla="*/ 54 w 54"/>
                <a:gd name="T25" fmla="*/ 2 h 20"/>
                <a:gd name="T26" fmla="*/ 49 w 54"/>
                <a:gd name="T27" fmla="*/ 0 h 20"/>
                <a:gd name="T28" fmla="*/ 42 w 54"/>
                <a:gd name="T29" fmla="*/ 0 h 20"/>
                <a:gd name="T30" fmla="*/ 42 w 54"/>
                <a:gd name="T31" fmla="*/ 0 h 20"/>
                <a:gd name="T32" fmla="*/ 22 w 54"/>
                <a:gd name="T33" fmla="*/ 2 h 20"/>
                <a:gd name="T34" fmla="*/ 13 w 54"/>
                <a:gd name="T35" fmla="*/ 7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4" y="18"/>
                  </a:lnTo>
                  <a:lnTo>
                    <a:pt x="11" y="20"/>
                  </a:lnTo>
                  <a:lnTo>
                    <a:pt x="31" y="16"/>
                  </a:lnTo>
                  <a:lnTo>
                    <a:pt x="40" y="13"/>
                  </a:lnTo>
                  <a:lnTo>
                    <a:pt x="49" y="9"/>
                  </a:lnTo>
                  <a:lnTo>
                    <a:pt x="54" y="4"/>
                  </a:lnTo>
                  <a:lnTo>
                    <a:pt x="54" y="2"/>
                  </a:lnTo>
                  <a:lnTo>
                    <a:pt x="49" y="0"/>
                  </a:lnTo>
                  <a:lnTo>
                    <a:pt x="42" y="0"/>
                  </a:lnTo>
                  <a:lnTo>
                    <a:pt x="22" y="2"/>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4" name="Freeform 3571">
              <a:extLst>
                <a:ext uri="{FF2B5EF4-FFF2-40B4-BE49-F238E27FC236}">
                  <a16:creationId xmlns:a16="http://schemas.microsoft.com/office/drawing/2014/main" xmlns="" id="{FE5FE66C-3FB1-C64D-8B9D-2456085F292F}"/>
                </a:ext>
              </a:extLst>
            </p:cNvPr>
            <p:cNvSpPr>
              <a:spLocks/>
            </p:cNvSpPr>
            <p:nvPr/>
          </p:nvSpPr>
          <p:spPr bwMode="auto">
            <a:xfrm>
              <a:off x="2146" y="3001"/>
              <a:ext cx="54" cy="20"/>
            </a:xfrm>
            <a:custGeom>
              <a:avLst/>
              <a:gdLst>
                <a:gd name="T0" fmla="*/ 4 w 54"/>
                <a:gd name="T1" fmla="*/ 9 h 20"/>
                <a:gd name="T2" fmla="*/ 4 w 54"/>
                <a:gd name="T3" fmla="*/ 9 h 20"/>
                <a:gd name="T4" fmla="*/ 0 w 54"/>
                <a:gd name="T5" fmla="*/ 13 h 20"/>
                <a:gd name="T6" fmla="*/ 0 w 54"/>
                <a:gd name="T7" fmla="*/ 16 h 20"/>
                <a:gd name="T8" fmla="*/ 4 w 54"/>
                <a:gd name="T9" fmla="*/ 18 h 20"/>
                <a:gd name="T10" fmla="*/ 11 w 54"/>
                <a:gd name="T11" fmla="*/ 20 h 20"/>
                <a:gd name="T12" fmla="*/ 11 w 54"/>
                <a:gd name="T13" fmla="*/ 20 h 20"/>
                <a:gd name="T14" fmla="*/ 31 w 54"/>
                <a:gd name="T15" fmla="*/ 16 h 20"/>
                <a:gd name="T16" fmla="*/ 40 w 54"/>
                <a:gd name="T17" fmla="*/ 13 h 20"/>
                <a:gd name="T18" fmla="*/ 49 w 54"/>
                <a:gd name="T19" fmla="*/ 9 h 20"/>
                <a:gd name="T20" fmla="*/ 49 w 54"/>
                <a:gd name="T21" fmla="*/ 9 h 20"/>
                <a:gd name="T22" fmla="*/ 54 w 54"/>
                <a:gd name="T23" fmla="*/ 4 h 20"/>
                <a:gd name="T24" fmla="*/ 54 w 54"/>
                <a:gd name="T25" fmla="*/ 2 h 20"/>
                <a:gd name="T26" fmla="*/ 49 w 54"/>
                <a:gd name="T27" fmla="*/ 0 h 20"/>
                <a:gd name="T28" fmla="*/ 42 w 54"/>
                <a:gd name="T29" fmla="*/ 0 h 20"/>
                <a:gd name="T30" fmla="*/ 42 w 54"/>
                <a:gd name="T31" fmla="*/ 0 h 20"/>
                <a:gd name="T32" fmla="*/ 22 w 54"/>
                <a:gd name="T33" fmla="*/ 2 h 20"/>
                <a:gd name="T34" fmla="*/ 13 w 54"/>
                <a:gd name="T35" fmla="*/ 7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4" y="18"/>
                  </a:lnTo>
                  <a:lnTo>
                    <a:pt x="11" y="20"/>
                  </a:lnTo>
                  <a:lnTo>
                    <a:pt x="31" y="16"/>
                  </a:lnTo>
                  <a:lnTo>
                    <a:pt x="40" y="13"/>
                  </a:lnTo>
                  <a:lnTo>
                    <a:pt x="49" y="9"/>
                  </a:lnTo>
                  <a:lnTo>
                    <a:pt x="54" y="4"/>
                  </a:lnTo>
                  <a:lnTo>
                    <a:pt x="54" y="2"/>
                  </a:lnTo>
                  <a:lnTo>
                    <a:pt x="49" y="0"/>
                  </a:lnTo>
                  <a:lnTo>
                    <a:pt x="42" y="0"/>
                  </a:lnTo>
                  <a:lnTo>
                    <a:pt x="22" y="2"/>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5" name="Freeform 3572">
              <a:extLst>
                <a:ext uri="{FF2B5EF4-FFF2-40B4-BE49-F238E27FC236}">
                  <a16:creationId xmlns:a16="http://schemas.microsoft.com/office/drawing/2014/main" xmlns="" id="{E2F3B34A-D1BA-2340-86EF-B73A96DC6994}"/>
                </a:ext>
              </a:extLst>
            </p:cNvPr>
            <p:cNvSpPr>
              <a:spLocks/>
            </p:cNvSpPr>
            <p:nvPr/>
          </p:nvSpPr>
          <p:spPr bwMode="auto">
            <a:xfrm>
              <a:off x="2101" y="3001"/>
              <a:ext cx="54" cy="20"/>
            </a:xfrm>
            <a:custGeom>
              <a:avLst/>
              <a:gdLst>
                <a:gd name="T0" fmla="*/ 4 w 54"/>
                <a:gd name="T1" fmla="*/ 9 h 20"/>
                <a:gd name="T2" fmla="*/ 4 w 54"/>
                <a:gd name="T3" fmla="*/ 9 h 20"/>
                <a:gd name="T4" fmla="*/ 0 w 54"/>
                <a:gd name="T5" fmla="*/ 13 h 20"/>
                <a:gd name="T6" fmla="*/ 0 w 54"/>
                <a:gd name="T7" fmla="*/ 16 h 20"/>
                <a:gd name="T8" fmla="*/ 4 w 54"/>
                <a:gd name="T9" fmla="*/ 18 h 20"/>
                <a:gd name="T10" fmla="*/ 11 w 54"/>
                <a:gd name="T11" fmla="*/ 20 h 20"/>
                <a:gd name="T12" fmla="*/ 11 w 54"/>
                <a:gd name="T13" fmla="*/ 20 h 20"/>
                <a:gd name="T14" fmla="*/ 31 w 54"/>
                <a:gd name="T15" fmla="*/ 16 h 20"/>
                <a:gd name="T16" fmla="*/ 42 w 54"/>
                <a:gd name="T17" fmla="*/ 13 h 20"/>
                <a:gd name="T18" fmla="*/ 49 w 54"/>
                <a:gd name="T19" fmla="*/ 9 h 20"/>
                <a:gd name="T20" fmla="*/ 49 w 54"/>
                <a:gd name="T21" fmla="*/ 9 h 20"/>
                <a:gd name="T22" fmla="*/ 54 w 54"/>
                <a:gd name="T23" fmla="*/ 7 h 20"/>
                <a:gd name="T24" fmla="*/ 54 w 54"/>
                <a:gd name="T25" fmla="*/ 2 h 20"/>
                <a:gd name="T26" fmla="*/ 51 w 54"/>
                <a:gd name="T27" fmla="*/ 0 h 20"/>
                <a:gd name="T28" fmla="*/ 42 w 54"/>
                <a:gd name="T29" fmla="*/ 0 h 20"/>
                <a:gd name="T30" fmla="*/ 42 w 54"/>
                <a:gd name="T31" fmla="*/ 0 h 20"/>
                <a:gd name="T32" fmla="*/ 22 w 54"/>
                <a:gd name="T33" fmla="*/ 2 h 20"/>
                <a:gd name="T34" fmla="*/ 13 w 54"/>
                <a:gd name="T35" fmla="*/ 7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4" y="18"/>
                  </a:lnTo>
                  <a:lnTo>
                    <a:pt x="11" y="20"/>
                  </a:lnTo>
                  <a:lnTo>
                    <a:pt x="31" y="16"/>
                  </a:lnTo>
                  <a:lnTo>
                    <a:pt x="42" y="13"/>
                  </a:lnTo>
                  <a:lnTo>
                    <a:pt x="49" y="9"/>
                  </a:lnTo>
                  <a:lnTo>
                    <a:pt x="54" y="7"/>
                  </a:lnTo>
                  <a:lnTo>
                    <a:pt x="54" y="2"/>
                  </a:lnTo>
                  <a:lnTo>
                    <a:pt x="51" y="0"/>
                  </a:lnTo>
                  <a:lnTo>
                    <a:pt x="42" y="0"/>
                  </a:lnTo>
                  <a:lnTo>
                    <a:pt x="22" y="2"/>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6" name="Freeform 3573">
              <a:extLst>
                <a:ext uri="{FF2B5EF4-FFF2-40B4-BE49-F238E27FC236}">
                  <a16:creationId xmlns:a16="http://schemas.microsoft.com/office/drawing/2014/main" xmlns="" id="{3ED98977-03D6-9944-BF08-8A89A73B4FDF}"/>
                </a:ext>
              </a:extLst>
            </p:cNvPr>
            <p:cNvSpPr>
              <a:spLocks/>
            </p:cNvSpPr>
            <p:nvPr/>
          </p:nvSpPr>
          <p:spPr bwMode="auto">
            <a:xfrm>
              <a:off x="2101" y="3001"/>
              <a:ext cx="54" cy="20"/>
            </a:xfrm>
            <a:custGeom>
              <a:avLst/>
              <a:gdLst>
                <a:gd name="T0" fmla="*/ 4 w 54"/>
                <a:gd name="T1" fmla="*/ 9 h 20"/>
                <a:gd name="T2" fmla="*/ 4 w 54"/>
                <a:gd name="T3" fmla="*/ 9 h 20"/>
                <a:gd name="T4" fmla="*/ 0 w 54"/>
                <a:gd name="T5" fmla="*/ 13 h 20"/>
                <a:gd name="T6" fmla="*/ 0 w 54"/>
                <a:gd name="T7" fmla="*/ 16 h 20"/>
                <a:gd name="T8" fmla="*/ 4 w 54"/>
                <a:gd name="T9" fmla="*/ 18 h 20"/>
                <a:gd name="T10" fmla="*/ 11 w 54"/>
                <a:gd name="T11" fmla="*/ 20 h 20"/>
                <a:gd name="T12" fmla="*/ 11 w 54"/>
                <a:gd name="T13" fmla="*/ 20 h 20"/>
                <a:gd name="T14" fmla="*/ 31 w 54"/>
                <a:gd name="T15" fmla="*/ 16 h 20"/>
                <a:gd name="T16" fmla="*/ 42 w 54"/>
                <a:gd name="T17" fmla="*/ 13 h 20"/>
                <a:gd name="T18" fmla="*/ 49 w 54"/>
                <a:gd name="T19" fmla="*/ 9 h 20"/>
                <a:gd name="T20" fmla="*/ 49 w 54"/>
                <a:gd name="T21" fmla="*/ 9 h 20"/>
                <a:gd name="T22" fmla="*/ 54 w 54"/>
                <a:gd name="T23" fmla="*/ 7 h 20"/>
                <a:gd name="T24" fmla="*/ 54 w 54"/>
                <a:gd name="T25" fmla="*/ 2 h 20"/>
                <a:gd name="T26" fmla="*/ 51 w 54"/>
                <a:gd name="T27" fmla="*/ 0 h 20"/>
                <a:gd name="T28" fmla="*/ 42 w 54"/>
                <a:gd name="T29" fmla="*/ 0 h 20"/>
                <a:gd name="T30" fmla="*/ 42 w 54"/>
                <a:gd name="T31" fmla="*/ 0 h 20"/>
                <a:gd name="T32" fmla="*/ 22 w 54"/>
                <a:gd name="T33" fmla="*/ 2 h 20"/>
                <a:gd name="T34" fmla="*/ 13 w 54"/>
                <a:gd name="T35" fmla="*/ 7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6"/>
                  </a:lnTo>
                  <a:lnTo>
                    <a:pt x="4" y="18"/>
                  </a:lnTo>
                  <a:lnTo>
                    <a:pt x="11" y="20"/>
                  </a:lnTo>
                  <a:lnTo>
                    <a:pt x="31" y="16"/>
                  </a:lnTo>
                  <a:lnTo>
                    <a:pt x="42" y="13"/>
                  </a:lnTo>
                  <a:lnTo>
                    <a:pt x="49" y="9"/>
                  </a:lnTo>
                  <a:lnTo>
                    <a:pt x="54" y="7"/>
                  </a:lnTo>
                  <a:lnTo>
                    <a:pt x="54" y="2"/>
                  </a:lnTo>
                  <a:lnTo>
                    <a:pt x="51" y="0"/>
                  </a:lnTo>
                  <a:lnTo>
                    <a:pt x="42" y="0"/>
                  </a:lnTo>
                  <a:lnTo>
                    <a:pt x="22" y="2"/>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7" name="Freeform 3574">
              <a:extLst>
                <a:ext uri="{FF2B5EF4-FFF2-40B4-BE49-F238E27FC236}">
                  <a16:creationId xmlns:a16="http://schemas.microsoft.com/office/drawing/2014/main" xmlns="" id="{B50A7212-BD49-6443-88AE-385FBC2117B3}"/>
                </a:ext>
              </a:extLst>
            </p:cNvPr>
            <p:cNvSpPr>
              <a:spLocks/>
            </p:cNvSpPr>
            <p:nvPr/>
          </p:nvSpPr>
          <p:spPr bwMode="auto">
            <a:xfrm>
              <a:off x="2056" y="3001"/>
              <a:ext cx="54" cy="20"/>
            </a:xfrm>
            <a:custGeom>
              <a:avLst/>
              <a:gdLst>
                <a:gd name="T0" fmla="*/ 4 w 54"/>
                <a:gd name="T1" fmla="*/ 9 h 20"/>
                <a:gd name="T2" fmla="*/ 4 w 54"/>
                <a:gd name="T3" fmla="*/ 9 h 20"/>
                <a:gd name="T4" fmla="*/ 0 w 54"/>
                <a:gd name="T5" fmla="*/ 13 h 20"/>
                <a:gd name="T6" fmla="*/ 0 w 54"/>
                <a:gd name="T7" fmla="*/ 18 h 20"/>
                <a:gd name="T8" fmla="*/ 2 w 54"/>
                <a:gd name="T9" fmla="*/ 18 h 20"/>
                <a:gd name="T10" fmla="*/ 11 w 54"/>
                <a:gd name="T11" fmla="*/ 20 h 20"/>
                <a:gd name="T12" fmla="*/ 11 w 54"/>
                <a:gd name="T13" fmla="*/ 20 h 20"/>
                <a:gd name="T14" fmla="*/ 31 w 54"/>
                <a:gd name="T15" fmla="*/ 16 h 20"/>
                <a:gd name="T16" fmla="*/ 42 w 54"/>
                <a:gd name="T17" fmla="*/ 13 h 20"/>
                <a:gd name="T18" fmla="*/ 49 w 54"/>
                <a:gd name="T19" fmla="*/ 9 h 20"/>
                <a:gd name="T20" fmla="*/ 49 w 54"/>
                <a:gd name="T21" fmla="*/ 9 h 20"/>
                <a:gd name="T22" fmla="*/ 54 w 54"/>
                <a:gd name="T23" fmla="*/ 7 h 20"/>
                <a:gd name="T24" fmla="*/ 54 w 54"/>
                <a:gd name="T25" fmla="*/ 2 h 20"/>
                <a:gd name="T26" fmla="*/ 51 w 54"/>
                <a:gd name="T27" fmla="*/ 0 h 20"/>
                <a:gd name="T28" fmla="*/ 42 w 54"/>
                <a:gd name="T29" fmla="*/ 0 h 20"/>
                <a:gd name="T30" fmla="*/ 42 w 54"/>
                <a:gd name="T31" fmla="*/ 0 h 20"/>
                <a:gd name="T32" fmla="*/ 22 w 54"/>
                <a:gd name="T33" fmla="*/ 2 h 20"/>
                <a:gd name="T34" fmla="*/ 11 w 54"/>
                <a:gd name="T35" fmla="*/ 7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8"/>
                  </a:lnTo>
                  <a:lnTo>
                    <a:pt x="2" y="18"/>
                  </a:lnTo>
                  <a:lnTo>
                    <a:pt x="11" y="20"/>
                  </a:lnTo>
                  <a:lnTo>
                    <a:pt x="31" y="16"/>
                  </a:lnTo>
                  <a:lnTo>
                    <a:pt x="42" y="13"/>
                  </a:lnTo>
                  <a:lnTo>
                    <a:pt x="49" y="9"/>
                  </a:lnTo>
                  <a:lnTo>
                    <a:pt x="54" y="7"/>
                  </a:lnTo>
                  <a:lnTo>
                    <a:pt x="54" y="2"/>
                  </a:lnTo>
                  <a:lnTo>
                    <a:pt x="51" y="0"/>
                  </a:lnTo>
                  <a:lnTo>
                    <a:pt x="42" y="0"/>
                  </a:lnTo>
                  <a:lnTo>
                    <a:pt x="22" y="2"/>
                  </a:lnTo>
                  <a:lnTo>
                    <a:pt x="11"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8" name="Freeform 3575">
              <a:extLst>
                <a:ext uri="{FF2B5EF4-FFF2-40B4-BE49-F238E27FC236}">
                  <a16:creationId xmlns:a16="http://schemas.microsoft.com/office/drawing/2014/main" xmlns="" id="{BBCFFDD3-A41B-1F44-BBD6-30F917C722CA}"/>
                </a:ext>
              </a:extLst>
            </p:cNvPr>
            <p:cNvSpPr>
              <a:spLocks/>
            </p:cNvSpPr>
            <p:nvPr/>
          </p:nvSpPr>
          <p:spPr bwMode="auto">
            <a:xfrm>
              <a:off x="2056" y="3001"/>
              <a:ext cx="54" cy="20"/>
            </a:xfrm>
            <a:custGeom>
              <a:avLst/>
              <a:gdLst>
                <a:gd name="T0" fmla="*/ 4 w 54"/>
                <a:gd name="T1" fmla="*/ 9 h 20"/>
                <a:gd name="T2" fmla="*/ 4 w 54"/>
                <a:gd name="T3" fmla="*/ 9 h 20"/>
                <a:gd name="T4" fmla="*/ 0 w 54"/>
                <a:gd name="T5" fmla="*/ 13 h 20"/>
                <a:gd name="T6" fmla="*/ 0 w 54"/>
                <a:gd name="T7" fmla="*/ 18 h 20"/>
                <a:gd name="T8" fmla="*/ 2 w 54"/>
                <a:gd name="T9" fmla="*/ 18 h 20"/>
                <a:gd name="T10" fmla="*/ 11 w 54"/>
                <a:gd name="T11" fmla="*/ 20 h 20"/>
                <a:gd name="T12" fmla="*/ 11 w 54"/>
                <a:gd name="T13" fmla="*/ 20 h 20"/>
                <a:gd name="T14" fmla="*/ 31 w 54"/>
                <a:gd name="T15" fmla="*/ 16 h 20"/>
                <a:gd name="T16" fmla="*/ 42 w 54"/>
                <a:gd name="T17" fmla="*/ 13 h 20"/>
                <a:gd name="T18" fmla="*/ 49 w 54"/>
                <a:gd name="T19" fmla="*/ 9 h 20"/>
                <a:gd name="T20" fmla="*/ 49 w 54"/>
                <a:gd name="T21" fmla="*/ 9 h 20"/>
                <a:gd name="T22" fmla="*/ 54 w 54"/>
                <a:gd name="T23" fmla="*/ 7 h 20"/>
                <a:gd name="T24" fmla="*/ 54 w 54"/>
                <a:gd name="T25" fmla="*/ 2 h 20"/>
                <a:gd name="T26" fmla="*/ 51 w 54"/>
                <a:gd name="T27" fmla="*/ 0 h 20"/>
                <a:gd name="T28" fmla="*/ 42 w 54"/>
                <a:gd name="T29" fmla="*/ 0 h 20"/>
                <a:gd name="T30" fmla="*/ 42 w 54"/>
                <a:gd name="T31" fmla="*/ 0 h 20"/>
                <a:gd name="T32" fmla="*/ 22 w 54"/>
                <a:gd name="T33" fmla="*/ 2 h 20"/>
                <a:gd name="T34" fmla="*/ 11 w 54"/>
                <a:gd name="T35" fmla="*/ 7 h 20"/>
                <a:gd name="T36" fmla="*/ 4 w 54"/>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0">
                  <a:moveTo>
                    <a:pt x="4" y="9"/>
                  </a:moveTo>
                  <a:lnTo>
                    <a:pt x="4" y="9"/>
                  </a:lnTo>
                  <a:lnTo>
                    <a:pt x="0" y="13"/>
                  </a:lnTo>
                  <a:lnTo>
                    <a:pt x="0" y="18"/>
                  </a:lnTo>
                  <a:lnTo>
                    <a:pt x="2" y="18"/>
                  </a:lnTo>
                  <a:lnTo>
                    <a:pt x="11" y="20"/>
                  </a:lnTo>
                  <a:lnTo>
                    <a:pt x="31" y="16"/>
                  </a:lnTo>
                  <a:lnTo>
                    <a:pt x="42" y="13"/>
                  </a:lnTo>
                  <a:lnTo>
                    <a:pt x="49" y="9"/>
                  </a:lnTo>
                  <a:lnTo>
                    <a:pt x="54" y="7"/>
                  </a:lnTo>
                  <a:lnTo>
                    <a:pt x="54" y="2"/>
                  </a:lnTo>
                  <a:lnTo>
                    <a:pt x="51" y="0"/>
                  </a:lnTo>
                  <a:lnTo>
                    <a:pt x="42" y="0"/>
                  </a:lnTo>
                  <a:lnTo>
                    <a:pt x="22" y="2"/>
                  </a:lnTo>
                  <a:lnTo>
                    <a:pt x="11"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59" name="Freeform 3576">
              <a:extLst>
                <a:ext uri="{FF2B5EF4-FFF2-40B4-BE49-F238E27FC236}">
                  <a16:creationId xmlns:a16="http://schemas.microsoft.com/office/drawing/2014/main" xmlns="" id="{6DACAB2F-F07C-A84E-B1E0-2A978C78FA4C}"/>
                </a:ext>
              </a:extLst>
            </p:cNvPr>
            <p:cNvSpPr>
              <a:spLocks/>
            </p:cNvSpPr>
            <p:nvPr/>
          </p:nvSpPr>
          <p:spPr bwMode="auto">
            <a:xfrm>
              <a:off x="2006" y="3001"/>
              <a:ext cx="59" cy="20"/>
            </a:xfrm>
            <a:custGeom>
              <a:avLst/>
              <a:gdLst>
                <a:gd name="T0" fmla="*/ 4 w 59"/>
                <a:gd name="T1" fmla="*/ 11 h 20"/>
                <a:gd name="T2" fmla="*/ 4 w 59"/>
                <a:gd name="T3" fmla="*/ 11 h 20"/>
                <a:gd name="T4" fmla="*/ 0 w 59"/>
                <a:gd name="T5" fmla="*/ 13 h 20"/>
                <a:gd name="T6" fmla="*/ 0 w 59"/>
                <a:gd name="T7" fmla="*/ 18 h 20"/>
                <a:gd name="T8" fmla="*/ 4 w 59"/>
                <a:gd name="T9" fmla="*/ 20 h 20"/>
                <a:gd name="T10" fmla="*/ 13 w 59"/>
                <a:gd name="T11" fmla="*/ 20 h 20"/>
                <a:gd name="T12" fmla="*/ 13 w 59"/>
                <a:gd name="T13" fmla="*/ 20 h 20"/>
                <a:gd name="T14" fmla="*/ 34 w 59"/>
                <a:gd name="T15" fmla="*/ 18 h 20"/>
                <a:gd name="T16" fmla="*/ 45 w 59"/>
                <a:gd name="T17" fmla="*/ 13 h 20"/>
                <a:gd name="T18" fmla="*/ 54 w 59"/>
                <a:gd name="T19" fmla="*/ 9 h 20"/>
                <a:gd name="T20" fmla="*/ 54 w 59"/>
                <a:gd name="T21" fmla="*/ 9 h 20"/>
                <a:gd name="T22" fmla="*/ 59 w 59"/>
                <a:gd name="T23" fmla="*/ 7 h 20"/>
                <a:gd name="T24" fmla="*/ 59 w 59"/>
                <a:gd name="T25" fmla="*/ 2 h 20"/>
                <a:gd name="T26" fmla="*/ 54 w 59"/>
                <a:gd name="T27" fmla="*/ 0 h 20"/>
                <a:gd name="T28" fmla="*/ 45 w 59"/>
                <a:gd name="T29" fmla="*/ 0 h 20"/>
                <a:gd name="T30" fmla="*/ 45 w 59"/>
                <a:gd name="T31" fmla="*/ 0 h 20"/>
                <a:gd name="T32" fmla="*/ 25 w 59"/>
                <a:gd name="T33" fmla="*/ 2 h 20"/>
                <a:gd name="T34" fmla="*/ 13 w 59"/>
                <a:gd name="T35" fmla="*/ 7 h 20"/>
                <a:gd name="T36" fmla="*/ 4 w 59"/>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20">
                  <a:moveTo>
                    <a:pt x="4" y="11"/>
                  </a:moveTo>
                  <a:lnTo>
                    <a:pt x="4" y="11"/>
                  </a:lnTo>
                  <a:lnTo>
                    <a:pt x="0" y="13"/>
                  </a:lnTo>
                  <a:lnTo>
                    <a:pt x="0" y="18"/>
                  </a:lnTo>
                  <a:lnTo>
                    <a:pt x="4" y="20"/>
                  </a:lnTo>
                  <a:lnTo>
                    <a:pt x="13" y="20"/>
                  </a:lnTo>
                  <a:lnTo>
                    <a:pt x="34" y="18"/>
                  </a:lnTo>
                  <a:lnTo>
                    <a:pt x="45" y="13"/>
                  </a:lnTo>
                  <a:lnTo>
                    <a:pt x="54" y="9"/>
                  </a:lnTo>
                  <a:lnTo>
                    <a:pt x="59" y="7"/>
                  </a:lnTo>
                  <a:lnTo>
                    <a:pt x="59" y="2"/>
                  </a:lnTo>
                  <a:lnTo>
                    <a:pt x="54" y="0"/>
                  </a:lnTo>
                  <a:lnTo>
                    <a:pt x="45" y="0"/>
                  </a:lnTo>
                  <a:lnTo>
                    <a:pt x="25" y="2"/>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0" name="Freeform 3577">
              <a:extLst>
                <a:ext uri="{FF2B5EF4-FFF2-40B4-BE49-F238E27FC236}">
                  <a16:creationId xmlns:a16="http://schemas.microsoft.com/office/drawing/2014/main" xmlns="" id="{F8651681-F4BA-2F41-826B-6F7897B780AC}"/>
                </a:ext>
              </a:extLst>
            </p:cNvPr>
            <p:cNvSpPr>
              <a:spLocks/>
            </p:cNvSpPr>
            <p:nvPr/>
          </p:nvSpPr>
          <p:spPr bwMode="auto">
            <a:xfrm>
              <a:off x="2006" y="3001"/>
              <a:ext cx="59" cy="20"/>
            </a:xfrm>
            <a:custGeom>
              <a:avLst/>
              <a:gdLst>
                <a:gd name="T0" fmla="*/ 4 w 59"/>
                <a:gd name="T1" fmla="*/ 11 h 20"/>
                <a:gd name="T2" fmla="*/ 4 w 59"/>
                <a:gd name="T3" fmla="*/ 11 h 20"/>
                <a:gd name="T4" fmla="*/ 0 w 59"/>
                <a:gd name="T5" fmla="*/ 13 h 20"/>
                <a:gd name="T6" fmla="*/ 0 w 59"/>
                <a:gd name="T7" fmla="*/ 18 h 20"/>
                <a:gd name="T8" fmla="*/ 4 w 59"/>
                <a:gd name="T9" fmla="*/ 20 h 20"/>
                <a:gd name="T10" fmla="*/ 13 w 59"/>
                <a:gd name="T11" fmla="*/ 20 h 20"/>
                <a:gd name="T12" fmla="*/ 13 w 59"/>
                <a:gd name="T13" fmla="*/ 20 h 20"/>
                <a:gd name="T14" fmla="*/ 34 w 59"/>
                <a:gd name="T15" fmla="*/ 18 h 20"/>
                <a:gd name="T16" fmla="*/ 45 w 59"/>
                <a:gd name="T17" fmla="*/ 13 h 20"/>
                <a:gd name="T18" fmla="*/ 54 w 59"/>
                <a:gd name="T19" fmla="*/ 9 h 20"/>
                <a:gd name="T20" fmla="*/ 54 w 59"/>
                <a:gd name="T21" fmla="*/ 9 h 20"/>
                <a:gd name="T22" fmla="*/ 59 w 59"/>
                <a:gd name="T23" fmla="*/ 7 h 20"/>
                <a:gd name="T24" fmla="*/ 59 w 59"/>
                <a:gd name="T25" fmla="*/ 2 h 20"/>
                <a:gd name="T26" fmla="*/ 54 w 59"/>
                <a:gd name="T27" fmla="*/ 0 h 20"/>
                <a:gd name="T28" fmla="*/ 45 w 59"/>
                <a:gd name="T29" fmla="*/ 0 h 20"/>
                <a:gd name="T30" fmla="*/ 45 w 59"/>
                <a:gd name="T31" fmla="*/ 0 h 20"/>
                <a:gd name="T32" fmla="*/ 25 w 59"/>
                <a:gd name="T33" fmla="*/ 2 h 20"/>
                <a:gd name="T34" fmla="*/ 13 w 59"/>
                <a:gd name="T35" fmla="*/ 7 h 20"/>
                <a:gd name="T36" fmla="*/ 4 w 59"/>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20">
                  <a:moveTo>
                    <a:pt x="4" y="11"/>
                  </a:moveTo>
                  <a:lnTo>
                    <a:pt x="4" y="11"/>
                  </a:lnTo>
                  <a:lnTo>
                    <a:pt x="0" y="13"/>
                  </a:lnTo>
                  <a:lnTo>
                    <a:pt x="0" y="18"/>
                  </a:lnTo>
                  <a:lnTo>
                    <a:pt x="4" y="20"/>
                  </a:lnTo>
                  <a:lnTo>
                    <a:pt x="13" y="20"/>
                  </a:lnTo>
                  <a:lnTo>
                    <a:pt x="34" y="18"/>
                  </a:lnTo>
                  <a:lnTo>
                    <a:pt x="45" y="13"/>
                  </a:lnTo>
                  <a:lnTo>
                    <a:pt x="54" y="9"/>
                  </a:lnTo>
                  <a:lnTo>
                    <a:pt x="59" y="7"/>
                  </a:lnTo>
                  <a:lnTo>
                    <a:pt x="59" y="2"/>
                  </a:lnTo>
                  <a:lnTo>
                    <a:pt x="54" y="0"/>
                  </a:lnTo>
                  <a:lnTo>
                    <a:pt x="45" y="0"/>
                  </a:lnTo>
                  <a:lnTo>
                    <a:pt x="25" y="2"/>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1" name="Freeform 3578">
              <a:extLst>
                <a:ext uri="{FF2B5EF4-FFF2-40B4-BE49-F238E27FC236}">
                  <a16:creationId xmlns:a16="http://schemas.microsoft.com/office/drawing/2014/main" xmlns="" id="{12366E3F-07B5-BC41-BAE0-D85BBD1DCE73}"/>
                </a:ext>
              </a:extLst>
            </p:cNvPr>
            <p:cNvSpPr>
              <a:spLocks/>
            </p:cNvSpPr>
            <p:nvPr/>
          </p:nvSpPr>
          <p:spPr bwMode="auto">
            <a:xfrm>
              <a:off x="1956" y="3001"/>
              <a:ext cx="59" cy="20"/>
            </a:xfrm>
            <a:custGeom>
              <a:avLst/>
              <a:gdLst>
                <a:gd name="T0" fmla="*/ 5 w 59"/>
                <a:gd name="T1" fmla="*/ 11 h 20"/>
                <a:gd name="T2" fmla="*/ 5 w 59"/>
                <a:gd name="T3" fmla="*/ 11 h 20"/>
                <a:gd name="T4" fmla="*/ 0 w 59"/>
                <a:gd name="T5" fmla="*/ 13 h 20"/>
                <a:gd name="T6" fmla="*/ 3 w 59"/>
                <a:gd name="T7" fmla="*/ 18 h 20"/>
                <a:gd name="T8" fmla="*/ 5 w 59"/>
                <a:gd name="T9" fmla="*/ 20 h 20"/>
                <a:gd name="T10" fmla="*/ 14 w 59"/>
                <a:gd name="T11" fmla="*/ 20 h 20"/>
                <a:gd name="T12" fmla="*/ 14 w 59"/>
                <a:gd name="T13" fmla="*/ 20 h 20"/>
                <a:gd name="T14" fmla="*/ 36 w 59"/>
                <a:gd name="T15" fmla="*/ 18 h 20"/>
                <a:gd name="T16" fmla="*/ 48 w 59"/>
                <a:gd name="T17" fmla="*/ 13 h 20"/>
                <a:gd name="T18" fmla="*/ 54 w 59"/>
                <a:gd name="T19" fmla="*/ 11 h 20"/>
                <a:gd name="T20" fmla="*/ 54 w 59"/>
                <a:gd name="T21" fmla="*/ 11 h 20"/>
                <a:gd name="T22" fmla="*/ 59 w 59"/>
                <a:gd name="T23" fmla="*/ 7 h 20"/>
                <a:gd name="T24" fmla="*/ 59 w 59"/>
                <a:gd name="T25" fmla="*/ 2 h 20"/>
                <a:gd name="T26" fmla="*/ 54 w 59"/>
                <a:gd name="T27" fmla="*/ 2 h 20"/>
                <a:gd name="T28" fmla="*/ 48 w 59"/>
                <a:gd name="T29" fmla="*/ 0 h 20"/>
                <a:gd name="T30" fmla="*/ 48 w 59"/>
                <a:gd name="T31" fmla="*/ 0 h 20"/>
                <a:gd name="T32" fmla="*/ 25 w 59"/>
                <a:gd name="T33" fmla="*/ 4 h 20"/>
                <a:gd name="T34" fmla="*/ 14 w 59"/>
                <a:gd name="T35" fmla="*/ 7 h 20"/>
                <a:gd name="T36" fmla="*/ 5 w 59"/>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20">
                  <a:moveTo>
                    <a:pt x="5" y="11"/>
                  </a:moveTo>
                  <a:lnTo>
                    <a:pt x="5" y="11"/>
                  </a:lnTo>
                  <a:lnTo>
                    <a:pt x="0" y="13"/>
                  </a:lnTo>
                  <a:lnTo>
                    <a:pt x="3" y="18"/>
                  </a:lnTo>
                  <a:lnTo>
                    <a:pt x="5" y="20"/>
                  </a:lnTo>
                  <a:lnTo>
                    <a:pt x="14" y="20"/>
                  </a:lnTo>
                  <a:lnTo>
                    <a:pt x="36" y="18"/>
                  </a:lnTo>
                  <a:lnTo>
                    <a:pt x="48" y="13"/>
                  </a:lnTo>
                  <a:lnTo>
                    <a:pt x="54" y="11"/>
                  </a:lnTo>
                  <a:lnTo>
                    <a:pt x="59" y="7"/>
                  </a:lnTo>
                  <a:lnTo>
                    <a:pt x="59" y="2"/>
                  </a:lnTo>
                  <a:lnTo>
                    <a:pt x="54" y="2"/>
                  </a:lnTo>
                  <a:lnTo>
                    <a:pt x="48" y="0"/>
                  </a:lnTo>
                  <a:lnTo>
                    <a:pt x="25" y="4"/>
                  </a:lnTo>
                  <a:lnTo>
                    <a:pt x="14" y="7"/>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2" name="Freeform 3579">
              <a:extLst>
                <a:ext uri="{FF2B5EF4-FFF2-40B4-BE49-F238E27FC236}">
                  <a16:creationId xmlns:a16="http://schemas.microsoft.com/office/drawing/2014/main" xmlns="" id="{462C8835-3A4B-BA44-9057-36B0437EBEBE}"/>
                </a:ext>
              </a:extLst>
            </p:cNvPr>
            <p:cNvSpPr>
              <a:spLocks/>
            </p:cNvSpPr>
            <p:nvPr/>
          </p:nvSpPr>
          <p:spPr bwMode="auto">
            <a:xfrm>
              <a:off x="1956" y="3001"/>
              <a:ext cx="59" cy="20"/>
            </a:xfrm>
            <a:custGeom>
              <a:avLst/>
              <a:gdLst>
                <a:gd name="T0" fmla="*/ 5 w 59"/>
                <a:gd name="T1" fmla="*/ 11 h 20"/>
                <a:gd name="T2" fmla="*/ 5 w 59"/>
                <a:gd name="T3" fmla="*/ 11 h 20"/>
                <a:gd name="T4" fmla="*/ 0 w 59"/>
                <a:gd name="T5" fmla="*/ 13 h 20"/>
                <a:gd name="T6" fmla="*/ 3 w 59"/>
                <a:gd name="T7" fmla="*/ 18 h 20"/>
                <a:gd name="T8" fmla="*/ 5 w 59"/>
                <a:gd name="T9" fmla="*/ 20 h 20"/>
                <a:gd name="T10" fmla="*/ 14 w 59"/>
                <a:gd name="T11" fmla="*/ 20 h 20"/>
                <a:gd name="T12" fmla="*/ 14 w 59"/>
                <a:gd name="T13" fmla="*/ 20 h 20"/>
                <a:gd name="T14" fmla="*/ 36 w 59"/>
                <a:gd name="T15" fmla="*/ 18 h 20"/>
                <a:gd name="T16" fmla="*/ 48 w 59"/>
                <a:gd name="T17" fmla="*/ 13 h 20"/>
                <a:gd name="T18" fmla="*/ 54 w 59"/>
                <a:gd name="T19" fmla="*/ 11 h 20"/>
                <a:gd name="T20" fmla="*/ 54 w 59"/>
                <a:gd name="T21" fmla="*/ 11 h 20"/>
                <a:gd name="T22" fmla="*/ 59 w 59"/>
                <a:gd name="T23" fmla="*/ 7 h 20"/>
                <a:gd name="T24" fmla="*/ 59 w 59"/>
                <a:gd name="T25" fmla="*/ 2 h 20"/>
                <a:gd name="T26" fmla="*/ 54 w 59"/>
                <a:gd name="T27" fmla="*/ 2 h 20"/>
                <a:gd name="T28" fmla="*/ 48 w 59"/>
                <a:gd name="T29" fmla="*/ 0 h 20"/>
                <a:gd name="T30" fmla="*/ 48 w 59"/>
                <a:gd name="T31" fmla="*/ 0 h 20"/>
                <a:gd name="T32" fmla="*/ 25 w 59"/>
                <a:gd name="T33" fmla="*/ 4 h 20"/>
                <a:gd name="T34" fmla="*/ 14 w 59"/>
                <a:gd name="T35" fmla="*/ 7 h 20"/>
                <a:gd name="T36" fmla="*/ 5 w 59"/>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20">
                  <a:moveTo>
                    <a:pt x="5" y="11"/>
                  </a:moveTo>
                  <a:lnTo>
                    <a:pt x="5" y="11"/>
                  </a:lnTo>
                  <a:lnTo>
                    <a:pt x="0" y="13"/>
                  </a:lnTo>
                  <a:lnTo>
                    <a:pt x="3" y="18"/>
                  </a:lnTo>
                  <a:lnTo>
                    <a:pt x="5" y="20"/>
                  </a:lnTo>
                  <a:lnTo>
                    <a:pt x="14" y="20"/>
                  </a:lnTo>
                  <a:lnTo>
                    <a:pt x="36" y="18"/>
                  </a:lnTo>
                  <a:lnTo>
                    <a:pt x="48" y="13"/>
                  </a:lnTo>
                  <a:lnTo>
                    <a:pt x="54" y="11"/>
                  </a:lnTo>
                  <a:lnTo>
                    <a:pt x="59" y="7"/>
                  </a:lnTo>
                  <a:lnTo>
                    <a:pt x="59" y="2"/>
                  </a:lnTo>
                  <a:lnTo>
                    <a:pt x="54" y="2"/>
                  </a:lnTo>
                  <a:lnTo>
                    <a:pt x="48" y="0"/>
                  </a:lnTo>
                  <a:lnTo>
                    <a:pt x="25" y="4"/>
                  </a:lnTo>
                  <a:lnTo>
                    <a:pt x="14" y="7"/>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3" name="Freeform 3580">
              <a:extLst>
                <a:ext uri="{FF2B5EF4-FFF2-40B4-BE49-F238E27FC236}">
                  <a16:creationId xmlns:a16="http://schemas.microsoft.com/office/drawing/2014/main" xmlns="" id="{0958E990-1521-CC46-9BEA-6EA67273A624}"/>
                </a:ext>
              </a:extLst>
            </p:cNvPr>
            <p:cNvSpPr>
              <a:spLocks/>
            </p:cNvSpPr>
            <p:nvPr/>
          </p:nvSpPr>
          <p:spPr bwMode="auto">
            <a:xfrm>
              <a:off x="1907" y="3001"/>
              <a:ext cx="58" cy="20"/>
            </a:xfrm>
            <a:custGeom>
              <a:avLst/>
              <a:gdLst>
                <a:gd name="T0" fmla="*/ 4 w 58"/>
                <a:gd name="T1" fmla="*/ 11 h 20"/>
                <a:gd name="T2" fmla="*/ 4 w 58"/>
                <a:gd name="T3" fmla="*/ 11 h 20"/>
                <a:gd name="T4" fmla="*/ 0 w 58"/>
                <a:gd name="T5" fmla="*/ 16 h 20"/>
                <a:gd name="T6" fmla="*/ 0 w 58"/>
                <a:gd name="T7" fmla="*/ 18 h 20"/>
                <a:gd name="T8" fmla="*/ 4 w 58"/>
                <a:gd name="T9" fmla="*/ 20 h 20"/>
                <a:gd name="T10" fmla="*/ 13 w 58"/>
                <a:gd name="T11" fmla="*/ 20 h 20"/>
                <a:gd name="T12" fmla="*/ 13 w 58"/>
                <a:gd name="T13" fmla="*/ 20 h 20"/>
                <a:gd name="T14" fmla="*/ 36 w 58"/>
                <a:gd name="T15" fmla="*/ 18 h 20"/>
                <a:gd name="T16" fmla="*/ 47 w 58"/>
                <a:gd name="T17" fmla="*/ 13 h 20"/>
                <a:gd name="T18" fmla="*/ 54 w 58"/>
                <a:gd name="T19" fmla="*/ 11 h 20"/>
                <a:gd name="T20" fmla="*/ 54 w 58"/>
                <a:gd name="T21" fmla="*/ 11 h 20"/>
                <a:gd name="T22" fmla="*/ 58 w 58"/>
                <a:gd name="T23" fmla="*/ 7 h 20"/>
                <a:gd name="T24" fmla="*/ 58 w 58"/>
                <a:gd name="T25" fmla="*/ 4 h 20"/>
                <a:gd name="T26" fmla="*/ 54 w 58"/>
                <a:gd name="T27" fmla="*/ 2 h 20"/>
                <a:gd name="T28" fmla="*/ 45 w 58"/>
                <a:gd name="T29" fmla="*/ 0 h 20"/>
                <a:gd name="T30" fmla="*/ 45 w 58"/>
                <a:gd name="T31" fmla="*/ 0 h 20"/>
                <a:gd name="T32" fmla="*/ 22 w 58"/>
                <a:gd name="T33" fmla="*/ 4 h 20"/>
                <a:gd name="T34" fmla="*/ 11 w 58"/>
                <a:gd name="T35" fmla="*/ 7 h 20"/>
                <a:gd name="T36" fmla="*/ 4 w 58"/>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0">
                  <a:moveTo>
                    <a:pt x="4" y="11"/>
                  </a:moveTo>
                  <a:lnTo>
                    <a:pt x="4" y="11"/>
                  </a:lnTo>
                  <a:lnTo>
                    <a:pt x="0" y="16"/>
                  </a:lnTo>
                  <a:lnTo>
                    <a:pt x="0" y="18"/>
                  </a:lnTo>
                  <a:lnTo>
                    <a:pt x="4" y="20"/>
                  </a:lnTo>
                  <a:lnTo>
                    <a:pt x="13" y="20"/>
                  </a:lnTo>
                  <a:lnTo>
                    <a:pt x="36" y="18"/>
                  </a:lnTo>
                  <a:lnTo>
                    <a:pt x="47" y="13"/>
                  </a:lnTo>
                  <a:lnTo>
                    <a:pt x="54" y="11"/>
                  </a:lnTo>
                  <a:lnTo>
                    <a:pt x="58" y="7"/>
                  </a:lnTo>
                  <a:lnTo>
                    <a:pt x="58" y="4"/>
                  </a:lnTo>
                  <a:lnTo>
                    <a:pt x="54" y="2"/>
                  </a:lnTo>
                  <a:lnTo>
                    <a:pt x="45" y="0"/>
                  </a:lnTo>
                  <a:lnTo>
                    <a:pt x="22" y="4"/>
                  </a:lnTo>
                  <a:lnTo>
                    <a:pt x="11"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4" name="Freeform 3581">
              <a:extLst>
                <a:ext uri="{FF2B5EF4-FFF2-40B4-BE49-F238E27FC236}">
                  <a16:creationId xmlns:a16="http://schemas.microsoft.com/office/drawing/2014/main" xmlns="" id="{BFDCB24A-3BA8-AC49-8162-6BE2389BFF9B}"/>
                </a:ext>
              </a:extLst>
            </p:cNvPr>
            <p:cNvSpPr>
              <a:spLocks/>
            </p:cNvSpPr>
            <p:nvPr/>
          </p:nvSpPr>
          <p:spPr bwMode="auto">
            <a:xfrm>
              <a:off x="1907" y="3001"/>
              <a:ext cx="58" cy="20"/>
            </a:xfrm>
            <a:custGeom>
              <a:avLst/>
              <a:gdLst>
                <a:gd name="T0" fmla="*/ 4 w 58"/>
                <a:gd name="T1" fmla="*/ 11 h 20"/>
                <a:gd name="T2" fmla="*/ 4 w 58"/>
                <a:gd name="T3" fmla="*/ 11 h 20"/>
                <a:gd name="T4" fmla="*/ 0 w 58"/>
                <a:gd name="T5" fmla="*/ 16 h 20"/>
                <a:gd name="T6" fmla="*/ 0 w 58"/>
                <a:gd name="T7" fmla="*/ 18 h 20"/>
                <a:gd name="T8" fmla="*/ 4 w 58"/>
                <a:gd name="T9" fmla="*/ 20 h 20"/>
                <a:gd name="T10" fmla="*/ 13 w 58"/>
                <a:gd name="T11" fmla="*/ 20 h 20"/>
                <a:gd name="T12" fmla="*/ 13 w 58"/>
                <a:gd name="T13" fmla="*/ 20 h 20"/>
                <a:gd name="T14" fmla="*/ 36 w 58"/>
                <a:gd name="T15" fmla="*/ 18 h 20"/>
                <a:gd name="T16" fmla="*/ 47 w 58"/>
                <a:gd name="T17" fmla="*/ 13 h 20"/>
                <a:gd name="T18" fmla="*/ 54 w 58"/>
                <a:gd name="T19" fmla="*/ 11 h 20"/>
                <a:gd name="T20" fmla="*/ 54 w 58"/>
                <a:gd name="T21" fmla="*/ 11 h 20"/>
                <a:gd name="T22" fmla="*/ 58 w 58"/>
                <a:gd name="T23" fmla="*/ 7 h 20"/>
                <a:gd name="T24" fmla="*/ 58 w 58"/>
                <a:gd name="T25" fmla="*/ 4 h 20"/>
                <a:gd name="T26" fmla="*/ 54 w 58"/>
                <a:gd name="T27" fmla="*/ 2 h 20"/>
                <a:gd name="T28" fmla="*/ 45 w 58"/>
                <a:gd name="T29" fmla="*/ 0 h 20"/>
                <a:gd name="T30" fmla="*/ 45 w 58"/>
                <a:gd name="T31" fmla="*/ 0 h 20"/>
                <a:gd name="T32" fmla="*/ 22 w 58"/>
                <a:gd name="T33" fmla="*/ 4 h 20"/>
                <a:gd name="T34" fmla="*/ 11 w 58"/>
                <a:gd name="T35" fmla="*/ 7 h 20"/>
                <a:gd name="T36" fmla="*/ 4 w 58"/>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20">
                  <a:moveTo>
                    <a:pt x="4" y="11"/>
                  </a:moveTo>
                  <a:lnTo>
                    <a:pt x="4" y="11"/>
                  </a:lnTo>
                  <a:lnTo>
                    <a:pt x="0" y="16"/>
                  </a:lnTo>
                  <a:lnTo>
                    <a:pt x="0" y="18"/>
                  </a:lnTo>
                  <a:lnTo>
                    <a:pt x="4" y="20"/>
                  </a:lnTo>
                  <a:lnTo>
                    <a:pt x="13" y="20"/>
                  </a:lnTo>
                  <a:lnTo>
                    <a:pt x="36" y="18"/>
                  </a:lnTo>
                  <a:lnTo>
                    <a:pt x="47" y="13"/>
                  </a:lnTo>
                  <a:lnTo>
                    <a:pt x="54" y="11"/>
                  </a:lnTo>
                  <a:lnTo>
                    <a:pt x="58" y="7"/>
                  </a:lnTo>
                  <a:lnTo>
                    <a:pt x="58" y="4"/>
                  </a:lnTo>
                  <a:lnTo>
                    <a:pt x="54" y="2"/>
                  </a:lnTo>
                  <a:lnTo>
                    <a:pt x="45" y="0"/>
                  </a:lnTo>
                  <a:lnTo>
                    <a:pt x="22" y="4"/>
                  </a:lnTo>
                  <a:lnTo>
                    <a:pt x="11"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5" name="Freeform 3582">
              <a:extLst>
                <a:ext uri="{FF2B5EF4-FFF2-40B4-BE49-F238E27FC236}">
                  <a16:creationId xmlns:a16="http://schemas.microsoft.com/office/drawing/2014/main" xmlns="" id="{98FCC9C5-12E6-7A47-BDDC-D87EEF8C75CE}"/>
                </a:ext>
              </a:extLst>
            </p:cNvPr>
            <p:cNvSpPr>
              <a:spLocks/>
            </p:cNvSpPr>
            <p:nvPr/>
          </p:nvSpPr>
          <p:spPr bwMode="auto">
            <a:xfrm>
              <a:off x="1853" y="3001"/>
              <a:ext cx="61" cy="20"/>
            </a:xfrm>
            <a:custGeom>
              <a:avLst/>
              <a:gdLst>
                <a:gd name="T0" fmla="*/ 4 w 61"/>
                <a:gd name="T1" fmla="*/ 11 h 20"/>
                <a:gd name="T2" fmla="*/ 4 w 61"/>
                <a:gd name="T3" fmla="*/ 11 h 20"/>
                <a:gd name="T4" fmla="*/ 0 w 61"/>
                <a:gd name="T5" fmla="*/ 16 h 20"/>
                <a:gd name="T6" fmla="*/ 2 w 61"/>
                <a:gd name="T7" fmla="*/ 18 h 20"/>
                <a:gd name="T8" fmla="*/ 7 w 61"/>
                <a:gd name="T9" fmla="*/ 20 h 20"/>
                <a:gd name="T10" fmla="*/ 16 w 61"/>
                <a:gd name="T11" fmla="*/ 20 h 20"/>
                <a:gd name="T12" fmla="*/ 16 w 61"/>
                <a:gd name="T13" fmla="*/ 20 h 20"/>
                <a:gd name="T14" fmla="*/ 38 w 61"/>
                <a:gd name="T15" fmla="*/ 18 h 20"/>
                <a:gd name="T16" fmla="*/ 49 w 61"/>
                <a:gd name="T17" fmla="*/ 16 h 20"/>
                <a:gd name="T18" fmla="*/ 58 w 61"/>
                <a:gd name="T19" fmla="*/ 11 h 20"/>
                <a:gd name="T20" fmla="*/ 58 w 61"/>
                <a:gd name="T21" fmla="*/ 11 h 20"/>
                <a:gd name="T22" fmla="*/ 61 w 61"/>
                <a:gd name="T23" fmla="*/ 7 h 20"/>
                <a:gd name="T24" fmla="*/ 61 w 61"/>
                <a:gd name="T25" fmla="*/ 4 h 20"/>
                <a:gd name="T26" fmla="*/ 56 w 61"/>
                <a:gd name="T27" fmla="*/ 2 h 20"/>
                <a:gd name="T28" fmla="*/ 47 w 61"/>
                <a:gd name="T29" fmla="*/ 0 h 20"/>
                <a:gd name="T30" fmla="*/ 47 w 61"/>
                <a:gd name="T31" fmla="*/ 0 h 20"/>
                <a:gd name="T32" fmla="*/ 25 w 61"/>
                <a:gd name="T33" fmla="*/ 4 h 20"/>
                <a:gd name="T34" fmla="*/ 13 w 61"/>
                <a:gd name="T35" fmla="*/ 7 h 20"/>
                <a:gd name="T36" fmla="*/ 4 w 61"/>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20">
                  <a:moveTo>
                    <a:pt x="4" y="11"/>
                  </a:moveTo>
                  <a:lnTo>
                    <a:pt x="4" y="11"/>
                  </a:lnTo>
                  <a:lnTo>
                    <a:pt x="0" y="16"/>
                  </a:lnTo>
                  <a:lnTo>
                    <a:pt x="2" y="18"/>
                  </a:lnTo>
                  <a:lnTo>
                    <a:pt x="7" y="20"/>
                  </a:lnTo>
                  <a:lnTo>
                    <a:pt x="16" y="20"/>
                  </a:lnTo>
                  <a:lnTo>
                    <a:pt x="38" y="18"/>
                  </a:lnTo>
                  <a:lnTo>
                    <a:pt x="49" y="16"/>
                  </a:lnTo>
                  <a:lnTo>
                    <a:pt x="58" y="11"/>
                  </a:lnTo>
                  <a:lnTo>
                    <a:pt x="61" y="7"/>
                  </a:lnTo>
                  <a:lnTo>
                    <a:pt x="61" y="4"/>
                  </a:lnTo>
                  <a:lnTo>
                    <a:pt x="56" y="2"/>
                  </a:lnTo>
                  <a:lnTo>
                    <a:pt x="47" y="0"/>
                  </a:lnTo>
                  <a:lnTo>
                    <a:pt x="25" y="4"/>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6" name="Freeform 3583">
              <a:extLst>
                <a:ext uri="{FF2B5EF4-FFF2-40B4-BE49-F238E27FC236}">
                  <a16:creationId xmlns:a16="http://schemas.microsoft.com/office/drawing/2014/main" xmlns="" id="{C9F0FEB1-9EF7-A046-9E5B-527AB7DDA50E}"/>
                </a:ext>
              </a:extLst>
            </p:cNvPr>
            <p:cNvSpPr>
              <a:spLocks/>
            </p:cNvSpPr>
            <p:nvPr/>
          </p:nvSpPr>
          <p:spPr bwMode="auto">
            <a:xfrm>
              <a:off x="1853" y="3001"/>
              <a:ext cx="61" cy="20"/>
            </a:xfrm>
            <a:custGeom>
              <a:avLst/>
              <a:gdLst>
                <a:gd name="T0" fmla="*/ 4 w 61"/>
                <a:gd name="T1" fmla="*/ 11 h 20"/>
                <a:gd name="T2" fmla="*/ 4 w 61"/>
                <a:gd name="T3" fmla="*/ 11 h 20"/>
                <a:gd name="T4" fmla="*/ 0 w 61"/>
                <a:gd name="T5" fmla="*/ 16 h 20"/>
                <a:gd name="T6" fmla="*/ 2 w 61"/>
                <a:gd name="T7" fmla="*/ 18 h 20"/>
                <a:gd name="T8" fmla="*/ 7 w 61"/>
                <a:gd name="T9" fmla="*/ 20 h 20"/>
                <a:gd name="T10" fmla="*/ 16 w 61"/>
                <a:gd name="T11" fmla="*/ 20 h 20"/>
                <a:gd name="T12" fmla="*/ 16 w 61"/>
                <a:gd name="T13" fmla="*/ 20 h 20"/>
                <a:gd name="T14" fmla="*/ 38 w 61"/>
                <a:gd name="T15" fmla="*/ 18 h 20"/>
                <a:gd name="T16" fmla="*/ 49 w 61"/>
                <a:gd name="T17" fmla="*/ 16 h 20"/>
                <a:gd name="T18" fmla="*/ 58 w 61"/>
                <a:gd name="T19" fmla="*/ 11 h 20"/>
                <a:gd name="T20" fmla="*/ 58 w 61"/>
                <a:gd name="T21" fmla="*/ 11 h 20"/>
                <a:gd name="T22" fmla="*/ 61 w 61"/>
                <a:gd name="T23" fmla="*/ 7 h 20"/>
                <a:gd name="T24" fmla="*/ 61 w 61"/>
                <a:gd name="T25" fmla="*/ 4 h 20"/>
                <a:gd name="T26" fmla="*/ 56 w 61"/>
                <a:gd name="T27" fmla="*/ 2 h 20"/>
                <a:gd name="T28" fmla="*/ 47 w 61"/>
                <a:gd name="T29" fmla="*/ 0 h 20"/>
                <a:gd name="T30" fmla="*/ 47 w 61"/>
                <a:gd name="T31" fmla="*/ 0 h 20"/>
                <a:gd name="T32" fmla="*/ 25 w 61"/>
                <a:gd name="T33" fmla="*/ 4 h 20"/>
                <a:gd name="T34" fmla="*/ 13 w 61"/>
                <a:gd name="T35" fmla="*/ 7 h 20"/>
                <a:gd name="T36" fmla="*/ 4 w 61"/>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20">
                  <a:moveTo>
                    <a:pt x="4" y="11"/>
                  </a:moveTo>
                  <a:lnTo>
                    <a:pt x="4" y="11"/>
                  </a:lnTo>
                  <a:lnTo>
                    <a:pt x="0" y="16"/>
                  </a:lnTo>
                  <a:lnTo>
                    <a:pt x="2" y="18"/>
                  </a:lnTo>
                  <a:lnTo>
                    <a:pt x="7" y="20"/>
                  </a:lnTo>
                  <a:lnTo>
                    <a:pt x="16" y="20"/>
                  </a:lnTo>
                  <a:lnTo>
                    <a:pt x="38" y="18"/>
                  </a:lnTo>
                  <a:lnTo>
                    <a:pt x="49" y="16"/>
                  </a:lnTo>
                  <a:lnTo>
                    <a:pt x="58" y="11"/>
                  </a:lnTo>
                  <a:lnTo>
                    <a:pt x="61" y="7"/>
                  </a:lnTo>
                  <a:lnTo>
                    <a:pt x="61" y="4"/>
                  </a:lnTo>
                  <a:lnTo>
                    <a:pt x="56" y="2"/>
                  </a:lnTo>
                  <a:lnTo>
                    <a:pt x="47" y="0"/>
                  </a:lnTo>
                  <a:lnTo>
                    <a:pt x="25" y="4"/>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7" name="Freeform 3584">
              <a:extLst>
                <a:ext uri="{FF2B5EF4-FFF2-40B4-BE49-F238E27FC236}">
                  <a16:creationId xmlns:a16="http://schemas.microsoft.com/office/drawing/2014/main" xmlns="" id="{01E32395-5FD4-A44F-AFA2-1826DB9081B6}"/>
                </a:ext>
              </a:extLst>
            </p:cNvPr>
            <p:cNvSpPr>
              <a:spLocks/>
            </p:cNvSpPr>
            <p:nvPr/>
          </p:nvSpPr>
          <p:spPr bwMode="auto">
            <a:xfrm>
              <a:off x="1799" y="3001"/>
              <a:ext cx="63" cy="20"/>
            </a:xfrm>
            <a:custGeom>
              <a:avLst/>
              <a:gdLst>
                <a:gd name="T0" fmla="*/ 4 w 63"/>
                <a:gd name="T1" fmla="*/ 11 h 20"/>
                <a:gd name="T2" fmla="*/ 4 w 63"/>
                <a:gd name="T3" fmla="*/ 11 h 20"/>
                <a:gd name="T4" fmla="*/ 0 w 63"/>
                <a:gd name="T5" fmla="*/ 16 h 20"/>
                <a:gd name="T6" fmla="*/ 2 w 63"/>
                <a:gd name="T7" fmla="*/ 18 h 20"/>
                <a:gd name="T8" fmla="*/ 7 w 63"/>
                <a:gd name="T9" fmla="*/ 20 h 20"/>
                <a:gd name="T10" fmla="*/ 16 w 63"/>
                <a:gd name="T11" fmla="*/ 20 h 20"/>
                <a:gd name="T12" fmla="*/ 16 w 63"/>
                <a:gd name="T13" fmla="*/ 20 h 20"/>
                <a:gd name="T14" fmla="*/ 27 w 63"/>
                <a:gd name="T15" fmla="*/ 20 h 20"/>
                <a:gd name="T16" fmla="*/ 40 w 63"/>
                <a:gd name="T17" fmla="*/ 18 h 20"/>
                <a:gd name="T18" fmla="*/ 49 w 63"/>
                <a:gd name="T19" fmla="*/ 16 h 20"/>
                <a:gd name="T20" fmla="*/ 58 w 63"/>
                <a:gd name="T21" fmla="*/ 11 h 20"/>
                <a:gd name="T22" fmla="*/ 58 w 63"/>
                <a:gd name="T23" fmla="*/ 11 h 20"/>
                <a:gd name="T24" fmla="*/ 63 w 63"/>
                <a:gd name="T25" fmla="*/ 7 h 20"/>
                <a:gd name="T26" fmla="*/ 63 w 63"/>
                <a:gd name="T27" fmla="*/ 4 h 20"/>
                <a:gd name="T28" fmla="*/ 58 w 63"/>
                <a:gd name="T29" fmla="*/ 2 h 20"/>
                <a:gd name="T30" fmla="*/ 47 w 63"/>
                <a:gd name="T31" fmla="*/ 0 h 20"/>
                <a:gd name="T32" fmla="*/ 47 w 63"/>
                <a:gd name="T33" fmla="*/ 0 h 20"/>
                <a:gd name="T34" fmla="*/ 36 w 63"/>
                <a:gd name="T35" fmla="*/ 2 h 20"/>
                <a:gd name="T36" fmla="*/ 25 w 63"/>
                <a:gd name="T37" fmla="*/ 4 h 20"/>
                <a:gd name="T38" fmla="*/ 13 w 63"/>
                <a:gd name="T39" fmla="*/ 7 h 20"/>
                <a:gd name="T40" fmla="*/ 4 w 6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0">
                  <a:moveTo>
                    <a:pt x="4" y="11"/>
                  </a:moveTo>
                  <a:lnTo>
                    <a:pt x="4" y="11"/>
                  </a:lnTo>
                  <a:lnTo>
                    <a:pt x="0" y="16"/>
                  </a:lnTo>
                  <a:lnTo>
                    <a:pt x="2" y="18"/>
                  </a:lnTo>
                  <a:lnTo>
                    <a:pt x="7" y="20"/>
                  </a:lnTo>
                  <a:lnTo>
                    <a:pt x="16" y="20"/>
                  </a:lnTo>
                  <a:lnTo>
                    <a:pt x="27" y="20"/>
                  </a:lnTo>
                  <a:lnTo>
                    <a:pt x="40" y="18"/>
                  </a:lnTo>
                  <a:lnTo>
                    <a:pt x="49" y="16"/>
                  </a:lnTo>
                  <a:lnTo>
                    <a:pt x="58" y="11"/>
                  </a:lnTo>
                  <a:lnTo>
                    <a:pt x="63" y="7"/>
                  </a:lnTo>
                  <a:lnTo>
                    <a:pt x="63" y="4"/>
                  </a:lnTo>
                  <a:lnTo>
                    <a:pt x="58" y="2"/>
                  </a:lnTo>
                  <a:lnTo>
                    <a:pt x="47" y="0"/>
                  </a:lnTo>
                  <a:lnTo>
                    <a:pt x="36" y="2"/>
                  </a:lnTo>
                  <a:lnTo>
                    <a:pt x="25" y="4"/>
                  </a:lnTo>
                  <a:lnTo>
                    <a:pt x="13" y="7"/>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8" name="Freeform 3585">
              <a:extLst>
                <a:ext uri="{FF2B5EF4-FFF2-40B4-BE49-F238E27FC236}">
                  <a16:creationId xmlns:a16="http://schemas.microsoft.com/office/drawing/2014/main" xmlns="" id="{27B4FBBE-A88C-8549-8D75-B49DD2BFD965}"/>
                </a:ext>
              </a:extLst>
            </p:cNvPr>
            <p:cNvSpPr>
              <a:spLocks/>
            </p:cNvSpPr>
            <p:nvPr/>
          </p:nvSpPr>
          <p:spPr bwMode="auto">
            <a:xfrm>
              <a:off x="1799" y="3001"/>
              <a:ext cx="63" cy="20"/>
            </a:xfrm>
            <a:custGeom>
              <a:avLst/>
              <a:gdLst>
                <a:gd name="T0" fmla="*/ 4 w 63"/>
                <a:gd name="T1" fmla="*/ 11 h 20"/>
                <a:gd name="T2" fmla="*/ 4 w 63"/>
                <a:gd name="T3" fmla="*/ 11 h 20"/>
                <a:gd name="T4" fmla="*/ 0 w 63"/>
                <a:gd name="T5" fmla="*/ 16 h 20"/>
                <a:gd name="T6" fmla="*/ 2 w 63"/>
                <a:gd name="T7" fmla="*/ 18 h 20"/>
                <a:gd name="T8" fmla="*/ 7 w 63"/>
                <a:gd name="T9" fmla="*/ 20 h 20"/>
                <a:gd name="T10" fmla="*/ 16 w 63"/>
                <a:gd name="T11" fmla="*/ 20 h 20"/>
                <a:gd name="T12" fmla="*/ 16 w 63"/>
                <a:gd name="T13" fmla="*/ 20 h 20"/>
                <a:gd name="T14" fmla="*/ 27 w 63"/>
                <a:gd name="T15" fmla="*/ 20 h 20"/>
                <a:gd name="T16" fmla="*/ 40 w 63"/>
                <a:gd name="T17" fmla="*/ 18 h 20"/>
                <a:gd name="T18" fmla="*/ 49 w 63"/>
                <a:gd name="T19" fmla="*/ 16 h 20"/>
                <a:gd name="T20" fmla="*/ 58 w 63"/>
                <a:gd name="T21" fmla="*/ 11 h 20"/>
                <a:gd name="T22" fmla="*/ 58 w 63"/>
                <a:gd name="T23" fmla="*/ 11 h 20"/>
                <a:gd name="T24" fmla="*/ 63 w 63"/>
                <a:gd name="T25" fmla="*/ 7 h 20"/>
                <a:gd name="T26" fmla="*/ 63 w 63"/>
                <a:gd name="T27" fmla="*/ 4 h 20"/>
                <a:gd name="T28" fmla="*/ 58 w 63"/>
                <a:gd name="T29" fmla="*/ 2 h 20"/>
                <a:gd name="T30" fmla="*/ 47 w 63"/>
                <a:gd name="T31" fmla="*/ 0 h 20"/>
                <a:gd name="T32" fmla="*/ 47 w 63"/>
                <a:gd name="T33" fmla="*/ 0 h 20"/>
                <a:gd name="T34" fmla="*/ 36 w 63"/>
                <a:gd name="T35" fmla="*/ 2 h 20"/>
                <a:gd name="T36" fmla="*/ 25 w 63"/>
                <a:gd name="T37" fmla="*/ 4 h 20"/>
                <a:gd name="T38" fmla="*/ 13 w 63"/>
                <a:gd name="T39" fmla="*/ 7 h 20"/>
                <a:gd name="T40" fmla="*/ 4 w 63"/>
                <a:gd name="T41" fmla="*/ 11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20">
                  <a:moveTo>
                    <a:pt x="4" y="11"/>
                  </a:moveTo>
                  <a:lnTo>
                    <a:pt x="4" y="11"/>
                  </a:lnTo>
                  <a:lnTo>
                    <a:pt x="0" y="16"/>
                  </a:lnTo>
                  <a:lnTo>
                    <a:pt x="2" y="18"/>
                  </a:lnTo>
                  <a:lnTo>
                    <a:pt x="7" y="20"/>
                  </a:lnTo>
                  <a:lnTo>
                    <a:pt x="16" y="20"/>
                  </a:lnTo>
                  <a:lnTo>
                    <a:pt x="27" y="20"/>
                  </a:lnTo>
                  <a:lnTo>
                    <a:pt x="40" y="18"/>
                  </a:lnTo>
                  <a:lnTo>
                    <a:pt x="49" y="16"/>
                  </a:lnTo>
                  <a:lnTo>
                    <a:pt x="58" y="11"/>
                  </a:lnTo>
                  <a:lnTo>
                    <a:pt x="63" y="7"/>
                  </a:lnTo>
                  <a:lnTo>
                    <a:pt x="63" y="4"/>
                  </a:lnTo>
                  <a:lnTo>
                    <a:pt x="58" y="2"/>
                  </a:lnTo>
                  <a:lnTo>
                    <a:pt x="47" y="0"/>
                  </a:lnTo>
                  <a:lnTo>
                    <a:pt x="36" y="2"/>
                  </a:lnTo>
                  <a:lnTo>
                    <a:pt x="25" y="4"/>
                  </a:lnTo>
                  <a:lnTo>
                    <a:pt x="13" y="7"/>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69" name="Freeform 3586">
              <a:extLst>
                <a:ext uri="{FF2B5EF4-FFF2-40B4-BE49-F238E27FC236}">
                  <a16:creationId xmlns:a16="http://schemas.microsoft.com/office/drawing/2014/main" xmlns="" id="{77797521-BFDB-8749-B612-60B43A7D249F}"/>
                </a:ext>
              </a:extLst>
            </p:cNvPr>
            <p:cNvSpPr>
              <a:spLocks/>
            </p:cNvSpPr>
            <p:nvPr/>
          </p:nvSpPr>
          <p:spPr bwMode="auto">
            <a:xfrm>
              <a:off x="1742" y="3003"/>
              <a:ext cx="66" cy="20"/>
            </a:xfrm>
            <a:custGeom>
              <a:avLst/>
              <a:gdLst>
                <a:gd name="T0" fmla="*/ 5 w 66"/>
                <a:gd name="T1" fmla="*/ 9 h 20"/>
                <a:gd name="T2" fmla="*/ 5 w 66"/>
                <a:gd name="T3" fmla="*/ 9 h 20"/>
                <a:gd name="T4" fmla="*/ 0 w 66"/>
                <a:gd name="T5" fmla="*/ 14 h 20"/>
                <a:gd name="T6" fmla="*/ 3 w 66"/>
                <a:gd name="T7" fmla="*/ 16 h 20"/>
                <a:gd name="T8" fmla="*/ 7 w 66"/>
                <a:gd name="T9" fmla="*/ 18 h 20"/>
                <a:gd name="T10" fmla="*/ 18 w 66"/>
                <a:gd name="T11" fmla="*/ 20 h 20"/>
                <a:gd name="T12" fmla="*/ 18 w 66"/>
                <a:gd name="T13" fmla="*/ 20 h 20"/>
                <a:gd name="T14" fmla="*/ 30 w 66"/>
                <a:gd name="T15" fmla="*/ 18 h 20"/>
                <a:gd name="T16" fmla="*/ 41 w 66"/>
                <a:gd name="T17" fmla="*/ 16 h 20"/>
                <a:gd name="T18" fmla="*/ 52 w 66"/>
                <a:gd name="T19" fmla="*/ 14 h 20"/>
                <a:gd name="T20" fmla="*/ 61 w 66"/>
                <a:gd name="T21" fmla="*/ 9 h 20"/>
                <a:gd name="T22" fmla="*/ 61 w 66"/>
                <a:gd name="T23" fmla="*/ 9 h 20"/>
                <a:gd name="T24" fmla="*/ 66 w 66"/>
                <a:gd name="T25" fmla="*/ 5 h 20"/>
                <a:gd name="T26" fmla="*/ 66 w 66"/>
                <a:gd name="T27" fmla="*/ 2 h 20"/>
                <a:gd name="T28" fmla="*/ 59 w 66"/>
                <a:gd name="T29" fmla="*/ 0 h 20"/>
                <a:gd name="T30" fmla="*/ 50 w 66"/>
                <a:gd name="T31" fmla="*/ 0 h 20"/>
                <a:gd name="T32" fmla="*/ 50 w 66"/>
                <a:gd name="T33" fmla="*/ 0 h 20"/>
                <a:gd name="T34" fmla="*/ 39 w 66"/>
                <a:gd name="T35" fmla="*/ 0 h 20"/>
                <a:gd name="T36" fmla="*/ 25 w 66"/>
                <a:gd name="T37" fmla="*/ 2 h 20"/>
                <a:gd name="T38" fmla="*/ 14 w 66"/>
                <a:gd name="T39" fmla="*/ 5 h 20"/>
                <a:gd name="T40" fmla="*/ 5 w 6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20">
                  <a:moveTo>
                    <a:pt x="5" y="9"/>
                  </a:moveTo>
                  <a:lnTo>
                    <a:pt x="5" y="9"/>
                  </a:lnTo>
                  <a:lnTo>
                    <a:pt x="0" y="14"/>
                  </a:lnTo>
                  <a:lnTo>
                    <a:pt x="3" y="16"/>
                  </a:lnTo>
                  <a:lnTo>
                    <a:pt x="7" y="18"/>
                  </a:lnTo>
                  <a:lnTo>
                    <a:pt x="18" y="20"/>
                  </a:lnTo>
                  <a:lnTo>
                    <a:pt x="30" y="18"/>
                  </a:lnTo>
                  <a:lnTo>
                    <a:pt x="41" y="16"/>
                  </a:lnTo>
                  <a:lnTo>
                    <a:pt x="52" y="14"/>
                  </a:lnTo>
                  <a:lnTo>
                    <a:pt x="61" y="9"/>
                  </a:lnTo>
                  <a:lnTo>
                    <a:pt x="66" y="5"/>
                  </a:lnTo>
                  <a:lnTo>
                    <a:pt x="66" y="2"/>
                  </a:lnTo>
                  <a:lnTo>
                    <a:pt x="59" y="0"/>
                  </a:lnTo>
                  <a:lnTo>
                    <a:pt x="50" y="0"/>
                  </a:lnTo>
                  <a:lnTo>
                    <a:pt x="39" y="0"/>
                  </a:lnTo>
                  <a:lnTo>
                    <a:pt x="25" y="2"/>
                  </a:lnTo>
                  <a:lnTo>
                    <a:pt x="14"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0" name="Freeform 3587">
              <a:extLst>
                <a:ext uri="{FF2B5EF4-FFF2-40B4-BE49-F238E27FC236}">
                  <a16:creationId xmlns:a16="http://schemas.microsoft.com/office/drawing/2014/main" xmlns="" id="{5C588DF0-A968-184F-936F-D91DDB850A2F}"/>
                </a:ext>
              </a:extLst>
            </p:cNvPr>
            <p:cNvSpPr>
              <a:spLocks/>
            </p:cNvSpPr>
            <p:nvPr/>
          </p:nvSpPr>
          <p:spPr bwMode="auto">
            <a:xfrm>
              <a:off x="1742" y="3003"/>
              <a:ext cx="66" cy="20"/>
            </a:xfrm>
            <a:custGeom>
              <a:avLst/>
              <a:gdLst>
                <a:gd name="T0" fmla="*/ 5 w 66"/>
                <a:gd name="T1" fmla="*/ 9 h 20"/>
                <a:gd name="T2" fmla="*/ 5 w 66"/>
                <a:gd name="T3" fmla="*/ 9 h 20"/>
                <a:gd name="T4" fmla="*/ 0 w 66"/>
                <a:gd name="T5" fmla="*/ 14 h 20"/>
                <a:gd name="T6" fmla="*/ 3 w 66"/>
                <a:gd name="T7" fmla="*/ 16 h 20"/>
                <a:gd name="T8" fmla="*/ 7 w 66"/>
                <a:gd name="T9" fmla="*/ 18 h 20"/>
                <a:gd name="T10" fmla="*/ 18 w 66"/>
                <a:gd name="T11" fmla="*/ 20 h 20"/>
                <a:gd name="T12" fmla="*/ 18 w 66"/>
                <a:gd name="T13" fmla="*/ 20 h 20"/>
                <a:gd name="T14" fmla="*/ 30 w 66"/>
                <a:gd name="T15" fmla="*/ 18 h 20"/>
                <a:gd name="T16" fmla="*/ 41 w 66"/>
                <a:gd name="T17" fmla="*/ 16 h 20"/>
                <a:gd name="T18" fmla="*/ 52 w 66"/>
                <a:gd name="T19" fmla="*/ 14 h 20"/>
                <a:gd name="T20" fmla="*/ 61 w 66"/>
                <a:gd name="T21" fmla="*/ 9 h 20"/>
                <a:gd name="T22" fmla="*/ 61 w 66"/>
                <a:gd name="T23" fmla="*/ 9 h 20"/>
                <a:gd name="T24" fmla="*/ 66 w 66"/>
                <a:gd name="T25" fmla="*/ 5 h 20"/>
                <a:gd name="T26" fmla="*/ 66 w 66"/>
                <a:gd name="T27" fmla="*/ 2 h 20"/>
                <a:gd name="T28" fmla="*/ 59 w 66"/>
                <a:gd name="T29" fmla="*/ 0 h 20"/>
                <a:gd name="T30" fmla="*/ 50 w 66"/>
                <a:gd name="T31" fmla="*/ 0 h 20"/>
                <a:gd name="T32" fmla="*/ 50 w 66"/>
                <a:gd name="T33" fmla="*/ 0 h 20"/>
                <a:gd name="T34" fmla="*/ 39 w 66"/>
                <a:gd name="T35" fmla="*/ 0 h 20"/>
                <a:gd name="T36" fmla="*/ 25 w 66"/>
                <a:gd name="T37" fmla="*/ 2 h 20"/>
                <a:gd name="T38" fmla="*/ 14 w 66"/>
                <a:gd name="T39" fmla="*/ 5 h 20"/>
                <a:gd name="T40" fmla="*/ 5 w 66"/>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6" h="20">
                  <a:moveTo>
                    <a:pt x="5" y="9"/>
                  </a:moveTo>
                  <a:lnTo>
                    <a:pt x="5" y="9"/>
                  </a:lnTo>
                  <a:lnTo>
                    <a:pt x="0" y="14"/>
                  </a:lnTo>
                  <a:lnTo>
                    <a:pt x="3" y="16"/>
                  </a:lnTo>
                  <a:lnTo>
                    <a:pt x="7" y="18"/>
                  </a:lnTo>
                  <a:lnTo>
                    <a:pt x="18" y="20"/>
                  </a:lnTo>
                  <a:lnTo>
                    <a:pt x="30" y="18"/>
                  </a:lnTo>
                  <a:lnTo>
                    <a:pt x="41" y="16"/>
                  </a:lnTo>
                  <a:lnTo>
                    <a:pt x="52" y="14"/>
                  </a:lnTo>
                  <a:lnTo>
                    <a:pt x="61" y="9"/>
                  </a:lnTo>
                  <a:lnTo>
                    <a:pt x="66" y="5"/>
                  </a:lnTo>
                  <a:lnTo>
                    <a:pt x="66" y="2"/>
                  </a:lnTo>
                  <a:lnTo>
                    <a:pt x="59" y="0"/>
                  </a:lnTo>
                  <a:lnTo>
                    <a:pt x="50" y="0"/>
                  </a:lnTo>
                  <a:lnTo>
                    <a:pt x="39" y="0"/>
                  </a:lnTo>
                  <a:lnTo>
                    <a:pt x="25" y="2"/>
                  </a:lnTo>
                  <a:lnTo>
                    <a:pt x="14"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1" name="Freeform 3588">
              <a:extLst>
                <a:ext uri="{FF2B5EF4-FFF2-40B4-BE49-F238E27FC236}">
                  <a16:creationId xmlns:a16="http://schemas.microsoft.com/office/drawing/2014/main" xmlns="" id="{29E619B3-1C47-374D-A4F1-7197008623C1}"/>
                </a:ext>
              </a:extLst>
            </p:cNvPr>
            <p:cNvSpPr>
              <a:spLocks/>
            </p:cNvSpPr>
            <p:nvPr/>
          </p:nvSpPr>
          <p:spPr bwMode="auto">
            <a:xfrm>
              <a:off x="1686" y="3003"/>
              <a:ext cx="65" cy="20"/>
            </a:xfrm>
            <a:custGeom>
              <a:avLst/>
              <a:gdLst>
                <a:gd name="T0" fmla="*/ 5 w 65"/>
                <a:gd name="T1" fmla="*/ 9 h 20"/>
                <a:gd name="T2" fmla="*/ 5 w 65"/>
                <a:gd name="T3" fmla="*/ 9 h 20"/>
                <a:gd name="T4" fmla="*/ 0 w 65"/>
                <a:gd name="T5" fmla="*/ 14 h 20"/>
                <a:gd name="T6" fmla="*/ 0 w 65"/>
                <a:gd name="T7" fmla="*/ 16 h 20"/>
                <a:gd name="T8" fmla="*/ 7 w 65"/>
                <a:gd name="T9" fmla="*/ 18 h 20"/>
                <a:gd name="T10" fmla="*/ 16 w 65"/>
                <a:gd name="T11" fmla="*/ 20 h 20"/>
                <a:gd name="T12" fmla="*/ 16 w 65"/>
                <a:gd name="T13" fmla="*/ 20 h 20"/>
                <a:gd name="T14" fmla="*/ 29 w 65"/>
                <a:gd name="T15" fmla="*/ 18 h 20"/>
                <a:gd name="T16" fmla="*/ 41 w 65"/>
                <a:gd name="T17" fmla="*/ 16 h 20"/>
                <a:gd name="T18" fmla="*/ 52 w 65"/>
                <a:gd name="T19" fmla="*/ 14 h 20"/>
                <a:gd name="T20" fmla="*/ 61 w 65"/>
                <a:gd name="T21" fmla="*/ 9 h 20"/>
                <a:gd name="T22" fmla="*/ 61 w 65"/>
                <a:gd name="T23" fmla="*/ 9 h 20"/>
                <a:gd name="T24" fmla="*/ 65 w 65"/>
                <a:gd name="T25" fmla="*/ 5 h 20"/>
                <a:gd name="T26" fmla="*/ 65 w 65"/>
                <a:gd name="T27" fmla="*/ 2 h 20"/>
                <a:gd name="T28" fmla="*/ 59 w 65"/>
                <a:gd name="T29" fmla="*/ 0 h 20"/>
                <a:gd name="T30" fmla="*/ 50 w 65"/>
                <a:gd name="T31" fmla="*/ 0 h 20"/>
                <a:gd name="T32" fmla="*/ 50 w 65"/>
                <a:gd name="T33" fmla="*/ 0 h 20"/>
                <a:gd name="T34" fmla="*/ 36 w 65"/>
                <a:gd name="T35" fmla="*/ 0 h 20"/>
                <a:gd name="T36" fmla="*/ 25 w 65"/>
                <a:gd name="T37" fmla="*/ 2 h 20"/>
                <a:gd name="T38" fmla="*/ 11 w 65"/>
                <a:gd name="T39" fmla="*/ 5 h 20"/>
                <a:gd name="T40" fmla="*/ 5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5" y="9"/>
                  </a:moveTo>
                  <a:lnTo>
                    <a:pt x="5" y="9"/>
                  </a:lnTo>
                  <a:lnTo>
                    <a:pt x="0" y="14"/>
                  </a:lnTo>
                  <a:lnTo>
                    <a:pt x="0" y="16"/>
                  </a:lnTo>
                  <a:lnTo>
                    <a:pt x="7" y="18"/>
                  </a:lnTo>
                  <a:lnTo>
                    <a:pt x="16" y="20"/>
                  </a:lnTo>
                  <a:lnTo>
                    <a:pt x="29" y="18"/>
                  </a:lnTo>
                  <a:lnTo>
                    <a:pt x="41" y="16"/>
                  </a:lnTo>
                  <a:lnTo>
                    <a:pt x="52" y="14"/>
                  </a:lnTo>
                  <a:lnTo>
                    <a:pt x="61" y="9"/>
                  </a:lnTo>
                  <a:lnTo>
                    <a:pt x="65" y="5"/>
                  </a:lnTo>
                  <a:lnTo>
                    <a:pt x="65" y="2"/>
                  </a:lnTo>
                  <a:lnTo>
                    <a:pt x="59" y="0"/>
                  </a:lnTo>
                  <a:lnTo>
                    <a:pt x="50" y="0"/>
                  </a:lnTo>
                  <a:lnTo>
                    <a:pt x="36" y="0"/>
                  </a:lnTo>
                  <a:lnTo>
                    <a:pt x="25" y="2"/>
                  </a:lnTo>
                  <a:lnTo>
                    <a:pt x="11" y="5"/>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2" name="Freeform 3589">
              <a:extLst>
                <a:ext uri="{FF2B5EF4-FFF2-40B4-BE49-F238E27FC236}">
                  <a16:creationId xmlns:a16="http://schemas.microsoft.com/office/drawing/2014/main" xmlns="" id="{24C2C0F3-665D-1247-9582-10953977A663}"/>
                </a:ext>
              </a:extLst>
            </p:cNvPr>
            <p:cNvSpPr>
              <a:spLocks/>
            </p:cNvSpPr>
            <p:nvPr/>
          </p:nvSpPr>
          <p:spPr bwMode="auto">
            <a:xfrm>
              <a:off x="1686" y="3003"/>
              <a:ext cx="65" cy="20"/>
            </a:xfrm>
            <a:custGeom>
              <a:avLst/>
              <a:gdLst>
                <a:gd name="T0" fmla="*/ 5 w 65"/>
                <a:gd name="T1" fmla="*/ 9 h 20"/>
                <a:gd name="T2" fmla="*/ 5 w 65"/>
                <a:gd name="T3" fmla="*/ 9 h 20"/>
                <a:gd name="T4" fmla="*/ 0 w 65"/>
                <a:gd name="T5" fmla="*/ 14 h 20"/>
                <a:gd name="T6" fmla="*/ 0 w 65"/>
                <a:gd name="T7" fmla="*/ 16 h 20"/>
                <a:gd name="T8" fmla="*/ 7 w 65"/>
                <a:gd name="T9" fmla="*/ 18 h 20"/>
                <a:gd name="T10" fmla="*/ 16 w 65"/>
                <a:gd name="T11" fmla="*/ 20 h 20"/>
                <a:gd name="T12" fmla="*/ 16 w 65"/>
                <a:gd name="T13" fmla="*/ 20 h 20"/>
                <a:gd name="T14" fmla="*/ 29 w 65"/>
                <a:gd name="T15" fmla="*/ 18 h 20"/>
                <a:gd name="T16" fmla="*/ 41 w 65"/>
                <a:gd name="T17" fmla="*/ 16 h 20"/>
                <a:gd name="T18" fmla="*/ 52 w 65"/>
                <a:gd name="T19" fmla="*/ 14 h 20"/>
                <a:gd name="T20" fmla="*/ 61 w 65"/>
                <a:gd name="T21" fmla="*/ 9 h 20"/>
                <a:gd name="T22" fmla="*/ 61 w 65"/>
                <a:gd name="T23" fmla="*/ 9 h 20"/>
                <a:gd name="T24" fmla="*/ 65 w 65"/>
                <a:gd name="T25" fmla="*/ 5 h 20"/>
                <a:gd name="T26" fmla="*/ 65 w 65"/>
                <a:gd name="T27" fmla="*/ 2 h 20"/>
                <a:gd name="T28" fmla="*/ 59 w 65"/>
                <a:gd name="T29" fmla="*/ 0 h 20"/>
                <a:gd name="T30" fmla="*/ 50 w 65"/>
                <a:gd name="T31" fmla="*/ 0 h 20"/>
                <a:gd name="T32" fmla="*/ 50 w 65"/>
                <a:gd name="T33" fmla="*/ 0 h 20"/>
                <a:gd name="T34" fmla="*/ 36 w 65"/>
                <a:gd name="T35" fmla="*/ 0 h 20"/>
                <a:gd name="T36" fmla="*/ 25 w 65"/>
                <a:gd name="T37" fmla="*/ 2 h 20"/>
                <a:gd name="T38" fmla="*/ 11 w 65"/>
                <a:gd name="T39" fmla="*/ 5 h 20"/>
                <a:gd name="T40" fmla="*/ 5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5" y="9"/>
                  </a:moveTo>
                  <a:lnTo>
                    <a:pt x="5" y="9"/>
                  </a:lnTo>
                  <a:lnTo>
                    <a:pt x="0" y="14"/>
                  </a:lnTo>
                  <a:lnTo>
                    <a:pt x="0" y="16"/>
                  </a:lnTo>
                  <a:lnTo>
                    <a:pt x="7" y="18"/>
                  </a:lnTo>
                  <a:lnTo>
                    <a:pt x="16" y="20"/>
                  </a:lnTo>
                  <a:lnTo>
                    <a:pt x="29" y="18"/>
                  </a:lnTo>
                  <a:lnTo>
                    <a:pt x="41" y="16"/>
                  </a:lnTo>
                  <a:lnTo>
                    <a:pt x="52" y="14"/>
                  </a:lnTo>
                  <a:lnTo>
                    <a:pt x="61" y="9"/>
                  </a:lnTo>
                  <a:lnTo>
                    <a:pt x="65" y="5"/>
                  </a:lnTo>
                  <a:lnTo>
                    <a:pt x="65" y="2"/>
                  </a:lnTo>
                  <a:lnTo>
                    <a:pt x="59" y="0"/>
                  </a:lnTo>
                  <a:lnTo>
                    <a:pt x="50" y="0"/>
                  </a:lnTo>
                  <a:lnTo>
                    <a:pt x="36" y="0"/>
                  </a:lnTo>
                  <a:lnTo>
                    <a:pt x="25" y="2"/>
                  </a:lnTo>
                  <a:lnTo>
                    <a:pt x="11" y="5"/>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3" name="Freeform 3590">
              <a:extLst>
                <a:ext uri="{FF2B5EF4-FFF2-40B4-BE49-F238E27FC236}">
                  <a16:creationId xmlns:a16="http://schemas.microsoft.com/office/drawing/2014/main" xmlns="" id="{1D04C8F4-6A76-9A43-B904-F2A4DBA7ED43}"/>
                </a:ext>
              </a:extLst>
            </p:cNvPr>
            <p:cNvSpPr>
              <a:spLocks/>
            </p:cNvSpPr>
            <p:nvPr/>
          </p:nvSpPr>
          <p:spPr bwMode="auto">
            <a:xfrm>
              <a:off x="1628" y="3003"/>
              <a:ext cx="65" cy="20"/>
            </a:xfrm>
            <a:custGeom>
              <a:avLst/>
              <a:gdLst>
                <a:gd name="T0" fmla="*/ 2 w 65"/>
                <a:gd name="T1" fmla="*/ 9 h 20"/>
                <a:gd name="T2" fmla="*/ 2 w 65"/>
                <a:gd name="T3" fmla="*/ 9 h 20"/>
                <a:gd name="T4" fmla="*/ 0 w 65"/>
                <a:gd name="T5" fmla="*/ 14 h 20"/>
                <a:gd name="T6" fmla="*/ 0 w 65"/>
                <a:gd name="T7" fmla="*/ 16 h 20"/>
                <a:gd name="T8" fmla="*/ 6 w 65"/>
                <a:gd name="T9" fmla="*/ 18 h 20"/>
                <a:gd name="T10" fmla="*/ 15 w 65"/>
                <a:gd name="T11" fmla="*/ 20 h 20"/>
                <a:gd name="T12" fmla="*/ 15 w 65"/>
                <a:gd name="T13" fmla="*/ 20 h 20"/>
                <a:gd name="T14" fmla="*/ 29 w 65"/>
                <a:gd name="T15" fmla="*/ 18 h 20"/>
                <a:gd name="T16" fmla="*/ 42 w 65"/>
                <a:gd name="T17" fmla="*/ 16 h 20"/>
                <a:gd name="T18" fmla="*/ 54 w 65"/>
                <a:gd name="T19" fmla="*/ 14 h 20"/>
                <a:gd name="T20" fmla="*/ 63 w 65"/>
                <a:gd name="T21" fmla="*/ 9 h 20"/>
                <a:gd name="T22" fmla="*/ 63 w 65"/>
                <a:gd name="T23" fmla="*/ 9 h 20"/>
                <a:gd name="T24" fmla="*/ 65 w 65"/>
                <a:gd name="T25" fmla="*/ 5 h 20"/>
                <a:gd name="T26" fmla="*/ 65 w 65"/>
                <a:gd name="T27" fmla="*/ 2 h 20"/>
                <a:gd name="T28" fmla="*/ 58 w 65"/>
                <a:gd name="T29" fmla="*/ 0 h 20"/>
                <a:gd name="T30" fmla="*/ 49 w 65"/>
                <a:gd name="T31" fmla="*/ 0 h 20"/>
                <a:gd name="T32" fmla="*/ 49 w 65"/>
                <a:gd name="T33" fmla="*/ 0 h 20"/>
                <a:gd name="T34" fmla="*/ 36 w 65"/>
                <a:gd name="T35" fmla="*/ 0 h 20"/>
                <a:gd name="T36" fmla="*/ 22 w 65"/>
                <a:gd name="T37" fmla="*/ 2 h 20"/>
                <a:gd name="T38" fmla="*/ 11 w 65"/>
                <a:gd name="T39" fmla="*/ 7 h 20"/>
                <a:gd name="T40" fmla="*/ 2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2" y="9"/>
                  </a:moveTo>
                  <a:lnTo>
                    <a:pt x="2" y="9"/>
                  </a:lnTo>
                  <a:lnTo>
                    <a:pt x="0" y="14"/>
                  </a:lnTo>
                  <a:lnTo>
                    <a:pt x="0" y="16"/>
                  </a:lnTo>
                  <a:lnTo>
                    <a:pt x="6" y="18"/>
                  </a:lnTo>
                  <a:lnTo>
                    <a:pt x="15" y="20"/>
                  </a:lnTo>
                  <a:lnTo>
                    <a:pt x="29" y="18"/>
                  </a:lnTo>
                  <a:lnTo>
                    <a:pt x="42" y="16"/>
                  </a:lnTo>
                  <a:lnTo>
                    <a:pt x="54" y="14"/>
                  </a:lnTo>
                  <a:lnTo>
                    <a:pt x="63" y="9"/>
                  </a:lnTo>
                  <a:lnTo>
                    <a:pt x="65" y="5"/>
                  </a:lnTo>
                  <a:lnTo>
                    <a:pt x="65" y="2"/>
                  </a:lnTo>
                  <a:lnTo>
                    <a:pt x="58" y="0"/>
                  </a:lnTo>
                  <a:lnTo>
                    <a:pt x="49" y="0"/>
                  </a:lnTo>
                  <a:lnTo>
                    <a:pt x="36" y="0"/>
                  </a:lnTo>
                  <a:lnTo>
                    <a:pt x="22" y="2"/>
                  </a:lnTo>
                  <a:lnTo>
                    <a:pt x="11"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4" name="Freeform 3591">
              <a:extLst>
                <a:ext uri="{FF2B5EF4-FFF2-40B4-BE49-F238E27FC236}">
                  <a16:creationId xmlns:a16="http://schemas.microsoft.com/office/drawing/2014/main" xmlns="" id="{CEB922AD-DC78-3848-A9A3-88388620F122}"/>
                </a:ext>
              </a:extLst>
            </p:cNvPr>
            <p:cNvSpPr>
              <a:spLocks/>
            </p:cNvSpPr>
            <p:nvPr/>
          </p:nvSpPr>
          <p:spPr bwMode="auto">
            <a:xfrm>
              <a:off x="1628" y="3003"/>
              <a:ext cx="65" cy="20"/>
            </a:xfrm>
            <a:custGeom>
              <a:avLst/>
              <a:gdLst>
                <a:gd name="T0" fmla="*/ 2 w 65"/>
                <a:gd name="T1" fmla="*/ 9 h 20"/>
                <a:gd name="T2" fmla="*/ 2 w 65"/>
                <a:gd name="T3" fmla="*/ 9 h 20"/>
                <a:gd name="T4" fmla="*/ 0 w 65"/>
                <a:gd name="T5" fmla="*/ 14 h 20"/>
                <a:gd name="T6" fmla="*/ 0 w 65"/>
                <a:gd name="T7" fmla="*/ 16 h 20"/>
                <a:gd name="T8" fmla="*/ 6 w 65"/>
                <a:gd name="T9" fmla="*/ 18 h 20"/>
                <a:gd name="T10" fmla="*/ 15 w 65"/>
                <a:gd name="T11" fmla="*/ 20 h 20"/>
                <a:gd name="T12" fmla="*/ 15 w 65"/>
                <a:gd name="T13" fmla="*/ 20 h 20"/>
                <a:gd name="T14" fmla="*/ 29 w 65"/>
                <a:gd name="T15" fmla="*/ 18 h 20"/>
                <a:gd name="T16" fmla="*/ 42 w 65"/>
                <a:gd name="T17" fmla="*/ 16 h 20"/>
                <a:gd name="T18" fmla="*/ 54 w 65"/>
                <a:gd name="T19" fmla="*/ 14 h 20"/>
                <a:gd name="T20" fmla="*/ 63 w 65"/>
                <a:gd name="T21" fmla="*/ 9 h 20"/>
                <a:gd name="T22" fmla="*/ 63 w 65"/>
                <a:gd name="T23" fmla="*/ 9 h 20"/>
                <a:gd name="T24" fmla="*/ 65 w 65"/>
                <a:gd name="T25" fmla="*/ 5 h 20"/>
                <a:gd name="T26" fmla="*/ 65 w 65"/>
                <a:gd name="T27" fmla="*/ 2 h 20"/>
                <a:gd name="T28" fmla="*/ 58 w 65"/>
                <a:gd name="T29" fmla="*/ 0 h 20"/>
                <a:gd name="T30" fmla="*/ 49 w 65"/>
                <a:gd name="T31" fmla="*/ 0 h 20"/>
                <a:gd name="T32" fmla="*/ 49 w 65"/>
                <a:gd name="T33" fmla="*/ 0 h 20"/>
                <a:gd name="T34" fmla="*/ 36 w 65"/>
                <a:gd name="T35" fmla="*/ 0 h 20"/>
                <a:gd name="T36" fmla="*/ 22 w 65"/>
                <a:gd name="T37" fmla="*/ 2 h 20"/>
                <a:gd name="T38" fmla="*/ 11 w 65"/>
                <a:gd name="T39" fmla="*/ 7 h 20"/>
                <a:gd name="T40" fmla="*/ 2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2" y="9"/>
                  </a:moveTo>
                  <a:lnTo>
                    <a:pt x="2" y="9"/>
                  </a:lnTo>
                  <a:lnTo>
                    <a:pt x="0" y="14"/>
                  </a:lnTo>
                  <a:lnTo>
                    <a:pt x="0" y="16"/>
                  </a:lnTo>
                  <a:lnTo>
                    <a:pt x="6" y="18"/>
                  </a:lnTo>
                  <a:lnTo>
                    <a:pt x="15" y="20"/>
                  </a:lnTo>
                  <a:lnTo>
                    <a:pt x="29" y="18"/>
                  </a:lnTo>
                  <a:lnTo>
                    <a:pt x="42" y="16"/>
                  </a:lnTo>
                  <a:lnTo>
                    <a:pt x="54" y="14"/>
                  </a:lnTo>
                  <a:lnTo>
                    <a:pt x="63" y="9"/>
                  </a:lnTo>
                  <a:lnTo>
                    <a:pt x="65" y="5"/>
                  </a:lnTo>
                  <a:lnTo>
                    <a:pt x="65" y="2"/>
                  </a:lnTo>
                  <a:lnTo>
                    <a:pt x="58" y="0"/>
                  </a:lnTo>
                  <a:lnTo>
                    <a:pt x="49" y="0"/>
                  </a:lnTo>
                  <a:lnTo>
                    <a:pt x="36" y="0"/>
                  </a:lnTo>
                  <a:lnTo>
                    <a:pt x="22" y="2"/>
                  </a:lnTo>
                  <a:lnTo>
                    <a:pt x="11"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5" name="Freeform 3592">
              <a:extLst>
                <a:ext uri="{FF2B5EF4-FFF2-40B4-BE49-F238E27FC236}">
                  <a16:creationId xmlns:a16="http://schemas.microsoft.com/office/drawing/2014/main" xmlns="" id="{480C8DBA-67A9-B348-A1B9-DB53B936E4F4}"/>
                </a:ext>
              </a:extLst>
            </p:cNvPr>
            <p:cNvSpPr>
              <a:spLocks/>
            </p:cNvSpPr>
            <p:nvPr/>
          </p:nvSpPr>
          <p:spPr bwMode="auto">
            <a:xfrm>
              <a:off x="4265" y="2965"/>
              <a:ext cx="52" cy="16"/>
            </a:xfrm>
            <a:custGeom>
              <a:avLst/>
              <a:gdLst>
                <a:gd name="T0" fmla="*/ 2 w 52"/>
                <a:gd name="T1" fmla="*/ 7 h 16"/>
                <a:gd name="T2" fmla="*/ 2 w 52"/>
                <a:gd name="T3" fmla="*/ 7 h 16"/>
                <a:gd name="T4" fmla="*/ 9 w 52"/>
                <a:gd name="T5" fmla="*/ 11 h 16"/>
                <a:gd name="T6" fmla="*/ 18 w 52"/>
                <a:gd name="T7" fmla="*/ 13 h 16"/>
                <a:gd name="T8" fmla="*/ 36 w 52"/>
                <a:gd name="T9" fmla="*/ 16 h 16"/>
                <a:gd name="T10" fmla="*/ 36 w 52"/>
                <a:gd name="T11" fmla="*/ 16 h 16"/>
                <a:gd name="T12" fmla="*/ 45 w 52"/>
                <a:gd name="T13" fmla="*/ 16 h 16"/>
                <a:gd name="T14" fmla="*/ 52 w 52"/>
                <a:gd name="T15" fmla="*/ 13 h 16"/>
                <a:gd name="T16" fmla="*/ 52 w 52"/>
                <a:gd name="T17" fmla="*/ 11 h 16"/>
                <a:gd name="T18" fmla="*/ 49 w 52"/>
                <a:gd name="T19" fmla="*/ 7 h 16"/>
                <a:gd name="T20" fmla="*/ 49 w 52"/>
                <a:gd name="T21" fmla="*/ 7 h 16"/>
                <a:gd name="T22" fmla="*/ 43 w 52"/>
                <a:gd name="T23" fmla="*/ 4 h 16"/>
                <a:gd name="T24" fmla="*/ 36 w 52"/>
                <a:gd name="T25" fmla="*/ 2 h 16"/>
                <a:gd name="T26" fmla="*/ 16 w 52"/>
                <a:gd name="T27" fmla="*/ 0 h 16"/>
                <a:gd name="T28" fmla="*/ 16 w 52"/>
                <a:gd name="T29" fmla="*/ 0 h 16"/>
                <a:gd name="T30" fmla="*/ 7 w 52"/>
                <a:gd name="T31" fmla="*/ 0 h 16"/>
                <a:gd name="T32" fmla="*/ 2 w 52"/>
                <a:gd name="T33" fmla="*/ 2 h 16"/>
                <a:gd name="T34" fmla="*/ 0 w 52"/>
                <a:gd name="T35" fmla="*/ 4 h 16"/>
                <a:gd name="T36" fmla="*/ 2 w 52"/>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16">
                  <a:moveTo>
                    <a:pt x="2" y="7"/>
                  </a:moveTo>
                  <a:lnTo>
                    <a:pt x="2" y="7"/>
                  </a:lnTo>
                  <a:lnTo>
                    <a:pt x="9" y="11"/>
                  </a:lnTo>
                  <a:lnTo>
                    <a:pt x="18" y="13"/>
                  </a:lnTo>
                  <a:lnTo>
                    <a:pt x="36" y="16"/>
                  </a:lnTo>
                  <a:lnTo>
                    <a:pt x="45" y="16"/>
                  </a:lnTo>
                  <a:lnTo>
                    <a:pt x="52" y="13"/>
                  </a:lnTo>
                  <a:lnTo>
                    <a:pt x="52" y="11"/>
                  </a:lnTo>
                  <a:lnTo>
                    <a:pt x="49" y="7"/>
                  </a:lnTo>
                  <a:lnTo>
                    <a:pt x="43" y="4"/>
                  </a:lnTo>
                  <a:lnTo>
                    <a:pt x="36" y="2"/>
                  </a:lnTo>
                  <a:lnTo>
                    <a:pt x="16" y="0"/>
                  </a:lnTo>
                  <a:lnTo>
                    <a:pt x="7" y="0"/>
                  </a:lnTo>
                  <a:lnTo>
                    <a:pt x="2" y="2"/>
                  </a:lnTo>
                  <a:lnTo>
                    <a:pt x="0" y="4"/>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6" name="Freeform 3593">
              <a:extLst>
                <a:ext uri="{FF2B5EF4-FFF2-40B4-BE49-F238E27FC236}">
                  <a16:creationId xmlns:a16="http://schemas.microsoft.com/office/drawing/2014/main" xmlns="" id="{8078B524-207A-3146-B8C0-F23A1653AA73}"/>
                </a:ext>
              </a:extLst>
            </p:cNvPr>
            <p:cNvSpPr>
              <a:spLocks/>
            </p:cNvSpPr>
            <p:nvPr/>
          </p:nvSpPr>
          <p:spPr bwMode="auto">
            <a:xfrm>
              <a:off x="4265" y="2965"/>
              <a:ext cx="52" cy="16"/>
            </a:xfrm>
            <a:custGeom>
              <a:avLst/>
              <a:gdLst>
                <a:gd name="T0" fmla="*/ 2 w 52"/>
                <a:gd name="T1" fmla="*/ 7 h 16"/>
                <a:gd name="T2" fmla="*/ 2 w 52"/>
                <a:gd name="T3" fmla="*/ 7 h 16"/>
                <a:gd name="T4" fmla="*/ 9 w 52"/>
                <a:gd name="T5" fmla="*/ 11 h 16"/>
                <a:gd name="T6" fmla="*/ 18 w 52"/>
                <a:gd name="T7" fmla="*/ 13 h 16"/>
                <a:gd name="T8" fmla="*/ 36 w 52"/>
                <a:gd name="T9" fmla="*/ 16 h 16"/>
                <a:gd name="T10" fmla="*/ 36 w 52"/>
                <a:gd name="T11" fmla="*/ 16 h 16"/>
                <a:gd name="T12" fmla="*/ 45 w 52"/>
                <a:gd name="T13" fmla="*/ 16 h 16"/>
                <a:gd name="T14" fmla="*/ 52 w 52"/>
                <a:gd name="T15" fmla="*/ 13 h 16"/>
                <a:gd name="T16" fmla="*/ 52 w 52"/>
                <a:gd name="T17" fmla="*/ 11 h 16"/>
                <a:gd name="T18" fmla="*/ 49 w 52"/>
                <a:gd name="T19" fmla="*/ 7 h 16"/>
                <a:gd name="T20" fmla="*/ 49 w 52"/>
                <a:gd name="T21" fmla="*/ 7 h 16"/>
                <a:gd name="T22" fmla="*/ 43 w 52"/>
                <a:gd name="T23" fmla="*/ 4 h 16"/>
                <a:gd name="T24" fmla="*/ 36 w 52"/>
                <a:gd name="T25" fmla="*/ 2 h 16"/>
                <a:gd name="T26" fmla="*/ 16 w 52"/>
                <a:gd name="T27" fmla="*/ 0 h 16"/>
                <a:gd name="T28" fmla="*/ 16 w 52"/>
                <a:gd name="T29" fmla="*/ 0 h 16"/>
                <a:gd name="T30" fmla="*/ 7 w 52"/>
                <a:gd name="T31" fmla="*/ 0 h 16"/>
                <a:gd name="T32" fmla="*/ 2 w 52"/>
                <a:gd name="T33" fmla="*/ 2 h 16"/>
                <a:gd name="T34" fmla="*/ 0 w 52"/>
                <a:gd name="T35" fmla="*/ 4 h 16"/>
                <a:gd name="T36" fmla="*/ 2 w 52"/>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2" h="16">
                  <a:moveTo>
                    <a:pt x="2" y="7"/>
                  </a:moveTo>
                  <a:lnTo>
                    <a:pt x="2" y="7"/>
                  </a:lnTo>
                  <a:lnTo>
                    <a:pt x="9" y="11"/>
                  </a:lnTo>
                  <a:lnTo>
                    <a:pt x="18" y="13"/>
                  </a:lnTo>
                  <a:lnTo>
                    <a:pt x="36" y="16"/>
                  </a:lnTo>
                  <a:lnTo>
                    <a:pt x="45" y="16"/>
                  </a:lnTo>
                  <a:lnTo>
                    <a:pt x="52" y="13"/>
                  </a:lnTo>
                  <a:lnTo>
                    <a:pt x="52" y="11"/>
                  </a:lnTo>
                  <a:lnTo>
                    <a:pt x="49" y="7"/>
                  </a:lnTo>
                  <a:lnTo>
                    <a:pt x="43" y="4"/>
                  </a:lnTo>
                  <a:lnTo>
                    <a:pt x="36" y="2"/>
                  </a:lnTo>
                  <a:lnTo>
                    <a:pt x="16" y="0"/>
                  </a:lnTo>
                  <a:lnTo>
                    <a:pt x="7" y="0"/>
                  </a:lnTo>
                  <a:lnTo>
                    <a:pt x="2" y="2"/>
                  </a:lnTo>
                  <a:lnTo>
                    <a:pt x="0" y="4"/>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7" name="Freeform 3594">
              <a:extLst>
                <a:ext uri="{FF2B5EF4-FFF2-40B4-BE49-F238E27FC236}">
                  <a16:creationId xmlns:a16="http://schemas.microsoft.com/office/drawing/2014/main" xmlns="" id="{5335545D-DE10-854E-AF40-28CA76BDD86A}"/>
                </a:ext>
              </a:extLst>
            </p:cNvPr>
            <p:cNvSpPr>
              <a:spLocks/>
            </p:cNvSpPr>
            <p:nvPr/>
          </p:nvSpPr>
          <p:spPr bwMode="auto">
            <a:xfrm>
              <a:off x="4218" y="2965"/>
              <a:ext cx="51" cy="16"/>
            </a:xfrm>
            <a:custGeom>
              <a:avLst/>
              <a:gdLst>
                <a:gd name="T0" fmla="*/ 2 w 51"/>
                <a:gd name="T1" fmla="*/ 7 h 16"/>
                <a:gd name="T2" fmla="*/ 2 w 51"/>
                <a:gd name="T3" fmla="*/ 7 h 16"/>
                <a:gd name="T4" fmla="*/ 9 w 51"/>
                <a:gd name="T5" fmla="*/ 11 h 16"/>
                <a:gd name="T6" fmla="*/ 18 w 51"/>
                <a:gd name="T7" fmla="*/ 13 h 16"/>
                <a:gd name="T8" fmla="*/ 36 w 51"/>
                <a:gd name="T9" fmla="*/ 16 h 16"/>
                <a:gd name="T10" fmla="*/ 36 w 51"/>
                <a:gd name="T11" fmla="*/ 16 h 16"/>
                <a:gd name="T12" fmla="*/ 45 w 51"/>
                <a:gd name="T13" fmla="*/ 16 h 16"/>
                <a:gd name="T14" fmla="*/ 49 w 51"/>
                <a:gd name="T15" fmla="*/ 13 h 16"/>
                <a:gd name="T16" fmla="*/ 51 w 51"/>
                <a:gd name="T17" fmla="*/ 11 h 16"/>
                <a:gd name="T18" fmla="*/ 49 w 51"/>
                <a:gd name="T19" fmla="*/ 7 h 16"/>
                <a:gd name="T20" fmla="*/ 49 w 51"/>
                <a:gd name="T21" fmla="*/ 7 h 16"/>
                <a:gd name="T22" fmla="*/ 42 w 51"/>
                <a:gd name="T23" fmla="*/ 4 h 16"/>
                <a:gd name="T24" fmla="*/ 33 w 51"/>
                <a:gd name="T25" fmla="*/ 2 h 16"/>
                <a:gd name="T26" fmla="*/ 15 w 51"/>
                <a:gd name="T27" fmla="*/ 0 h 16"/>
                <a:gd name="T28" fmla="*/ 15 w 51"/>
                <a:gd name="T29" fmla="*/ 0 h 16"/>
                <a:gd name="T30" fmla="*/ 6 w 51"/>
                <a:gd name="T31" fmla="*/ 0 h 16"/>
                <a:gd name="T32" fmla="*/ 2 w 51"/>
                <a:gd name="T33" fmla="*/ 2 h 16"/>
                <a:gd name="T34" fmla="*/ 0 w 51"/>
                <a:gd name="T35" fmla="*/ 4 h 16"/>
                <a:gd name="T36" fmla="*/ 2 w 51"/>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16">
                  <a:moveTo>
                    <a:pt x="2" y="7"/>
                  </a:moveTo>
                  <a:lnTo>
                    <a:pt x="2" y="7"/>
                  </a:lnTo>
                  <a:lnTo>
                    <a:pt x="9" y="11"/>
                  </a:lnTo>
                  <a:lnTo>
                    <a:pt x="18" y="13"/>
                  </a:lnTo>
                  <a:lnTo>
                    <a:pt x="36" y="16"/>
                  </a:lnTo>
                  <a:lnTo>
                    <a:pt x="45" y="16"/>
                  </a:lnTo>
                  <a:lnTo>
                    <a:pt x="49" y="13"/>
                  </a:lnTo>
                  <a:lnTo>
                    <a:pt x="51" y="11"/>
                  </a:lnTo>
                  <a:lnTo>
                    <a:pt x="49" y="7"/>
                  </a:lnTo>
                  <a:lnTo>
                    <a:pt x="42" y="4"/>
                  </a:lnTo>
                  <a:lnTo>
                    <a:pt x="33" y="2"/>
                  </a:lnTo>
                  <a:lnTo>
                    <a:pt x="15" y="0"/>
                  </a:lnTo>
                  <a:lnTo>
                    <a:pt x="6" y="0"/>
                  </a:lnTo>
                  <a:lnTo>
                    <a:pt x="2" y="2"/>
                  </a:lnTo>
                  <a:lnTo>
                    <a:pt x="0" y="4"/>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8" name="Freeform 3595">
              <a:extLst>
                <a:ext uri="{FF2B5EF4-FFF2-40B4-BE49-F238E27FC236}">
                  <a16:creationId xmlns:a16="http://schemas.microsoft.com/office/drawing/2014/main" xmlns="" id="{D17C6739-1CD7-9D4D-9EF5-2BC316D35B48}"/>
                </a:ext>
              </a:extLst>
            </p:cNvPr>
            <p:cNvSpPr>
              <a:spLocks/>
            </p:cNvSpPr>
            <p:nvPr/>
          </p:nvSpPr>
          <p:spPr bwMode="auto">
            <a:xfrm>
              <a:off x="4218" y="2965"/>
              <a:ext cx="51" cy="16"/>
            </a:xfrm>
            <a:custGeom>
              <a:avLst/>
              <a:gdLst>
                <a:gd name="T0" fmla="*/ 2 w 51"/>
                <a:gd name="T1" fmla="*/ 7 h 16"/>
                <a:gd name="T2" fmla="*/ 2 w 51"/>
                <a:gd name="T3" fmla="*/ 7 h 16"/>
                <a:gd name="T4" fmla="*/ 9 w 51"/>
                <a:gd name="T5" fmla="*/ 11 h 16"/>
                <a:gd name="T6" fmla="*/ 18 w 51"/>
                <a:gd name="T7" fmla="*/ 13 h 16"/>
                <a:gd name="T8" fmla="*/ 36 w 51"/>
                <a:gd name="T9" fmla="*/ 16 h 16"/>
                <a:gd name="T10" fmla="*/ 36 w 51"/>
                <a:gd name="T11" fmla="*/ 16 h 16"/>
                <a:gd name="T12" fmla="*/ 45 w 51"/>
                <a:gd name="T13" fmla="*/ 16 h 16"/>
                <a:gd name="T14" fmla="*/ 49 w 51"/>
                <a:gd name="T15" fmla="*/ 13 h 16"/>
                <a:gd name="T16" fmla="*/ 51 w 51"/>
                <a:gd name="T17" fmla="*/ 11 h 16"/>
                <a:gd name="T18" fmla="*/ 49 w 51"/>
                <a:gd name="T19" fmla="*/ 7 h 16"/>
                <a:gd name="T20" fmla="*/ 49 w 51"/>
                <a:gd name="T21" fmla="*/ 7 h 16"/>
                <a:gd name="T22" fmla="*/ 42 w 51"/>
                <a:gd name="T23" fmla="*/ 4 h 16"/>
                <a:gd name="T24" fmla="*/ 33 w 51"/>
                <a:gd name="T25" fmla="*/ 2 h 16"/>
                <a:gd name="T26" fmla="*/ 15 w 51"/>
                <a:gd name="T27" fmla="*/ 0 h 16"/>
                <a:gd name="T28" fmla="*/ 15 w 51"/>
                <a:gd name="T29" fmla="*/ 0 h 16"/>
                <a:gd name="T30" fmla="*/ 6 w 51"/>
                <a:gd name="T31" fmla="*/ 0 h 16"/>
                <a:gd name="T32" fmla="*/ 2 w 51"/>
                <a:gd name="T33" fmla="*/ 2 h 16"/>
                <a:gd name="T34" fmla="*/ 0 w 51"/>
                <a:gd name="T35" fmla="*/ 4 h 16"/>
                <a:gd name="T36" fmla="*/ 2 w 51"/>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1" h="16">
                  <a:moveTo>
                    <a:pt x="2" y="7"/>
                  </a:moveTo>
                  <a:lnTo>
                    <a:pt x="2" y="7"/>
                  </a:lnTo>
                  <a:lnTo>
                    <a:pt x="9" y="11"/>
                  </a:lnTo>
                  <a:lnTo>
                    <a:pt x="18" y="13"/>
                  </a:lnTo>
                  <a:lnTo>
                    <a:pt x="36" y="16"/>
                  </a:lnTo>
                  <a:lnTo>
                    <a:pt x="45" y="16"/>
                  </a:lnTo>
                  <a:lnTo>
                    <a:pt x="49" y="13"/>
                  </a:lnTo>
                  <a:lnTo>
                    <a:pt x="51" y="11"/>
                  </a:lnTo>
                  <a:lnTo>
                    <a:pt x="49" y="7"/>
                  </a:lnTo>
                  <a:lnTo>
                    <a:pt x="42" y="4"/>
                  </a:lnTo>
                  <a:lnTo>
                    <a:pt x="33" y="2"/>
                  </a:lnTo>
                  <a:lnTo>
                    <a:pt x="15" y="0"/>
                  </a:lnTo>
                  <a:lnTo>
                    <a:pt x="6" y="0"/>
                  </a:lnTo>
                  <a:lnTo>
                    <a:pt x="2" y="2"/>
                  </a:lnTo>
                  <a:lnTo>
                    <a:pt x="0" y="4"/>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79" name="Freeform 3596">
              <a:extLst>
                <a:ext uri="{FF2B5EF4-FFF2-40B4-BE49-F238E27FC236}">
                  <a16:creationId xmlns:a16="http://schemas.microsoft.com/office/drawing/2014/main" xmlns="" id="{3135AF51-643B-8E4E-B865-5AEE2B056D93}"/>
                </a:ext>
              </a:extLst>
            </p:cNvPr>
            <p:cNvSpPr>
              <a:spLocks/>
            </p:cNvSpPr>
            <p:nvPr/>
          </p:nvSpPr>
          <p:spPr bwMode="auto">
            <a:xfrm>
              <a:off x="4173" y="2965"/>
              <a:ext cx="49" cy="16"/>
            </a:xfrm>
            <a:custGeom>
              <a:avLst/>
              <a:gdLst>
                <a:gd name="T0" fmla="*/ 2 w 49"/>
                <a:gd name="T1" fmla="*/ 9 h 16"/>
                <a:gd name="T2" fmla="*/ 2 w 49"/>
                <a:gd name="T3" fmla="*/ 9 h 16"/>
                <a:gd name="T4" fmla="*/ 9 w 49"/>
                <a:gd name="T5" fmla="*/ 11 h 16"/>
                <a:gd name="T6" fmla="*/ 18 w 49"/>
                <a:gd name="T7" fmla="*/ 13 h 16"/>
                <a:gd name="T8" fmla="*/ 36 w 49"/>
                <a:gd name="T9" fmla="*/ 16 h 16"/>
                <a:gd name="T10" fmla="*/ 36 w 49"/>
                <a:gd name="T11" fmla="*/ 16 h 16"/>
                <a:gd name="T12" fmla="*/ 45 w 49"/>
                <a:gd name="T13" fmla="*/ 16 h 16"/>
                <a:gd name="T14" fmla="*/ 49 w 49"/>
                <a:gd name="T15" fmla="*/ 13 h 16"/>
                <a:gd name="T16" fmla="*/ 49 w 49"/>
                <a:gd name="T17" fmla="*/ 11 h 16"/>
                <a:gd name="T18" fmla="*/ 47 w 49"/>
                <a:gd name="T19" fmla="*/ 7 h 16"/>
                <a:gd name="T20" fmla="*/ 47 w 49"/>
                <a:gd name="T21" fmla="*/ 7 h 16"/>
                <a:gd name="T22" fmla="*/ 42 w 49"/>
                <a:gd name="T23" fmla="*/ 4 h 16"/>
                <a:gd name="T24" fmla="*/ 33 w 49"/>
                <a:gd name="T25" fmla="*/ 2 h 16"/>
                <a:gd name="T26" fmla="*/ 15 w 49"/>
                <a:gd name="T27" fmla="*/ 0 h 16"/>
                <a:gd name="T28" fmla="*/ 15 w 49"/>
                <a:gd name="T29" fmla="*/ 0 h 16"/>
                <a:gd name="T30" fmla="*/ 6 w 49"/>
                <a:gd name="T31" fmla="*/ 0 h 16"/>
                <a:gd name="T32" fmla="*/ 2 w 49"/>
                <a:gd name="T33" fmla="*/ 2 h 16"/>
                <a:gd name="T34" fmla="*/ 0 w 49"/>
                <a:gd name="T35" fmla="*/ 4 h 16"/>
                <a:gd name="T36" fmla="*/ 2 w 49"/>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6">
                  <a:moveTo>
                    <a:pt x="2" y="9"/>
                  </a:moveTo>
                  <a:lnTo>
                    <a:pt x="2" y="9"/>
                  </a:lnTo>
                  <a:lnTo>
                    <a:pt x="9" y="11"/>
                  </a:lnTo>
                  <a:lnTo>
                    <a:pt x="18" y="13"/>
                  </a:lnTo>
                  <a:lnTo>
                    <a:pt x="36" y="16"/>
                  </a:lnTo>
                  <a:lnTo>
                    <a:pt x="45" y="16"/>
                  </a:lnTo>
                  <a:lnTo>
                    <a:pt x="49" y="13"/>
                  </a:lnTo>
                  <a:lnTo>
                    <a:pt x="49" y="11"/>
                  </a:lnTo>
                  <a:lnTo>
                    <a:pt x="47" y="7"/>
                  </a:lnTo>
                  <a:lnTo>
                    <a:pt x="42" y="4"/>
                  </a:lnTo>
                  <a:lnTo>
                    <a:pt x="33" y="2"/>
                  </a:lnTo>
                  <a:lnTo>
                    <a:pt x="15" y="0"/>
                  </a:lnTo>
                  <a:lnTo>
                    <a:pt x="6"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0" name="Freeform 3597">
              <a:extLst>
                <a:ext uri="{FF2B5EF4-FFF2-40B4-BE49-F238E27FC236}">
                  <a16:creationId xmlns:a16="http://schemas.microsoft.com/office/drawing/2014/main" xmlns="" id="{01FAAF19-7A8C-9B45-9A56-257895D2D4A5}"/>
                </a:ext>
              </a:extLst>
            </p:cNvPr>
            <p:cNvSpPr>
              <a:spLocks/>
            </p:cNvSpPr>
            <p:nvPr/>
          </p:nvSpPr>
          <p:spPr bwMode="auto">
            <a:xfrm>
              <a:off x="4173" y="2965"/>
              <a:ext cx="49" cy="16"/>
            </a:xfrm>
            <a:custGeom>
              <a:avLst/>
              <a:gdLst>
                <a:gd name="T0" fmla="*/ 2 w 49"/>
                <a:gd name="T1" fmla="*/ 9 h 16"/>
                <a:gd name="T2" fmla="*/ 2 w 49"/>
                <a:gd name="T3" fmla="*/ 9 h 16"/>
                <a:gd name="T4" fmla="*/ 9 w 49"/>
                <a:gd name="T5" fmla="*/ 11 h 16"/>
                <a:gd name="T6" fmla="*/ 18 w 49"/>
                <a:gd name="T7" fmla="*/ 13 h 16"/>
                <a:gd name="T8" fmla="*/ 36 w 49"/>
                <a:gd name="T9" fmla="*/ 16 h 16"/>
                <a:gd name="T10" fmla="*/ 36 w 49"/>
                <a:gd name="T11" fmla="*/ 16 h 16"/>
                <a:gd name="T12" fmla="*/ 45 w 49"/>
                <a:gd name="T13" fmla="*/ 16 h 16"/>
                <a:gd name="T14" fmla="*/ 49 w 49"/>
                <a:gd name="T15" fmla="*/ 13 h 16"/>
                <a:gd name="T16" fmla="*/ 49 w 49"/>
                <a:gd name="T17" fmla="*/ 11 h 16"/>
                <a:gd name="T18" fmla="*/ 47 w 49"/>
                <a:gd name="T19" fmla="*/ 7 h 16"/>
                <a:gd name="T20" fmla="*/ 47 w 49"/>
                <a:gd name="T21" fmla="*/ 7 h 16"/>
                <a:gd name="T22" fmla="*/ 42 w 49"/>
                <a:gd name="T23" fmla="*/ 4 h 16"/>
                <a:gd name="T24" fmla="*/ 33 w 49"/>
                <a:gd name="T25" fmla="*/ 2 h 16"/>
                <a:gd name="T26" fmla="*/ 15 w 49"/>
                <a:gd name="T27" fmla="*/ 0 h 16"/>
                <a:gd name="T28" fmla="*/ 15 w 49"/>
                <a:gd name="T29" fmla="*/ 0 h 16"/>
                <a:gd name="T30" fmla="*/ 6 w 49"/>
                <a:gd name="T31" fmla="*/ 0 h 16"/>
                <a:gd name="T32" fmla="*/ 2 w 49"/>
                <a:gd name="T33" fmla="*/ 2 h 16"/>
                <a:gd name="T34" fmla="*/ 0 w 49"/>
                <a:gd name="T35" fmla="*/ 4 h 16"/>
                <a:gd name="T36" fmla="*/ 2 w 49"/>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6">
                  <a:moveTo>
                    <a:pt x="2" y="9"/>
                  </a:moveTo>
                  <a:lnTo>
                    <a:pt x="2" y="9"/>
                  </a:lnTo>
                  <a:lnTo>
                    <a:pt x="9" y="11"/>
                  </a:lnTo>
                  <a:lnTo>
                    <a:pt x="18" y="13"/>
                  </a:lnTo>
                  <a:lnTo>
                    <a:pt x="36" y="16"/>
                  </a:lnTo>
                  <a:lnTo>
                    <a:pt x="45" y="16"/>
                  </a:lnTo>
                  <a:lnTo>
                    <a:pt x="49" y="13"/>
                  </a:lnTo>
                  <a:lnTo>
                    <a:pt x="49" y="11"/>
                  </a:lnTo>
                  <a:lnTo>
                    <a:pt x="47" y="7"/>
                  </a:lnTo>
                  <a:lnTo>
                    <a:pt x="42" y="4"/>
                  </a:lnTo>
                  <a:lnTo>
                    <a:pt x="33" y="2"/>
                  </a:lnTo>
                  <a:lnTo>
                    <a:pt x="15" y="0"/>
                  </a:lnTo>
                  <a:lnTo>
                    <a:pt x="6"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1" name="Freeform 3598">
              <a:extLst>
                <a:ext uri="{FF2B5EF4-FFF2-40B4-BE49-F238E27FC236}">
                  <a16:creationId xmlns:a16="http://schemas.microsoft.com/office/drawing/2014/main" xmlns="" id="{6BBB5242-0BED-4947-9F61-EB5DDD0A20CE}"/>
                </a:ext>
              </a:extLst>
            </p:cNvPr>
            <p:cNvSpPr>
              <a:spLocks/>
            </p:cNvSpPr>
            <p:nvPr/>
          </p:nvSpPr>
          <p:spPr bwMode="auto">
            <a:xfrm>
              <a:off x="4130" y="2965"/>
              <a:ext cx="49" cy="16"/>
            </a:xfrm>
            <a:custGeom>
              <a:avLst/>
              <a:gdLst>
                <a:gd name="T0" fmla="*/ 2 w 49"/>
                <a:gd name="T1" fmla="*/ 9 h 16"/>
                <a:gd name="T2" fmla="*/ 2 w 49"/>
                <a:gd name="T3" fmla="*/ 9 h 16"/>
                <a:gd name="T4" fmla="*/ 9 w 49"/>
                <a:gd name="T5" fmla="*/ 11 h 16"/>
                <a:gd name="T6" fmla="*/ 16 w 49"/>
                <a:gd name="T7" fmla="*/ 13 h 16"/>
                <a:gd name="T8" fmla="*/ 36 w 49"/>
                <a:gd name="T9" fmla="*/ 16 h 16"/>
                <a:gd name="T10" fmla="*/ 36 w 49"/>
                <a:gd name="T11" fmla="*/ 16 h 16"/>
                <a:gd name="T12" fmla="*/ 43 w 49"/>
                <a:gd name="T13" fmla="*/ 16 h 16"/>
                <a:gd name="T14" fmla="*/ 47 w 49"/>
                <a:gd name="T15" fmla="*/ 13 h 16"/>
                <a:gd name="T16" fmla="*/ 49 w 49"/>
                <a:gd name="T17" fmla="*/ 11 h 16"/>
                <a:gd name="T18" fmla="*/ 45 w 49"/>
                <a:gd name="T19" fmla="*/ 9 h 16"/>
                <a:gd name="T20" fmla="*/ 45 w 49"/>
                <a:gd name="T21" fmla="*/ 9 h 16"/>
                <a:gd name="T22" fmla="*/ 40 w 49"/>
                <a:gd name="T23" fmla="*/ 4 h 16"/>
                <a:gd name="T24" fmla="*/ 31 w 49"/>
                <a:gd name="T25" fmla="*/ 2 h 16"/>
                <a:gd name="T26" fmla="*/ 13 w 49"/>
                <a:gd name="T27" fmla="*/ 0 h 16"/>
                <a:gd name="T28" fmla="*/ 13 w 49"/>
                <a:gd name="T29" fmla="*/ 0 h 16"/>
                <a:gd name="T30" fmla="*/ 7 w 49"/>
                <a:gd name="T31" fmla="*/ 0 h 16"/>
                <a:gd name="T32" fmla="*/ 2 w 49"/>
                <a:gd name="T33" fmla="*/ 2 h 16"/>
                <a:gd name="T34" fmla="*/ 0 w 49"/>
                <a:gd name="T35" fmla="*/ 4 h 16"/>
                <a:gd name="T36" fmla="*/ 2 w 49"/>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6">
                  <a:moveTo>
                    <a:pt x="2" y="9"/>
                  </a:moveTo>
                  <a:lnTo>
                    <a:pt x="2" y="9"/>
                  </a:lnTo>
                  <a:lnTo>
                    <a:pt x="9" y="11"/>
                  </a:lnTo>
                  <a:lnTo>
                    <a:pt x="16" y="13"/>
                  </a:lnTo>
                  <a:lnTo>
                    <a:pt x="36" y="16"/>
                  </a:lnTo>
                  <a:lnTo>
                    <a:pt x="43" y="16"/>
                  </a:lnTo>
                  <a:lnTo>
                    <a:pt x="47" y="13"/>
                  </a:lnTo>
                  <a:lnTo>
                    <a:pt x="49" y="11"/>
                  </a:lnTo>
                  <a:lnTo>
                    <a:pt x="45" y="9"/>
                  </a:lnTo>
                  <a:lnTo>
                    <a:pt x="40" y="4"/>
                  </a:lnTo>
                  <a:lnTo>
                    <a:pt x="31" y="2"/>
                  </a:lnTo>
                  <a:lnTo>
                    <a:pt x="13" y="0"/>
                  </a:lnTo>
                  <a:lnTo>
                    <a:pt x="7" y="0"/>
                  </a:lnTo>
                  <a:lnTo>
                    <a:pt x="2"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2" name="Freeform 3599">
              <a:extLst>
                <a:ext uri="{FF2B5EF4-FFF2-40B4-BE49-F238E27FC236}">
                  <a16:creationId xmlns:a16="http://schemas.microsoft.com/office/drawing/2014/main" xmlns="" id="{CB98E8B4-FBC3-E946-8F60-D888BD431661}"/>
                </a:ext>
              </a:extLst>
            </p:cNvPr>
            <p:cNvSpPr>
              <a:spLocks/>
            </p:cNvSpPr>
            <p:nvPr/>
          </p:nvSpPr>
          <p:spPr bwMode="auto">
            <a:xfrm>
              <a:off x="4130" y="2965"/>
              <a:ext cx="49" cy="16"/>
            </a:xfrm>
            <a:custGeom>
              <a:avLst/>
              <a:gdLst>
                <a:gd name="T0" fmla="*/ 2 w 49"/>
                <a:gd name="T1" fmla="*/ 9 h 16"/>
                <a:gd name="T2" fmla="*/ 2 w 49"/>
                <a:gd name="T3" fmla="*/ 9 h 16"/>
                <a:gd name="T4" fmla="*/ 9 w 49"/>
                <a:gd name="T5" fmla="*/ 11 h 16"/>
                <a:gd name="T6" fmla="*/ 16 w 49"/>
                <a:gd name="T7" fmla="*/ 13 h 16"/>
                <a:gd name="T8" fmla="*/ 36 w 49"/>
                <a:gd name="T9" fmla="*/ 16 h 16"/>
                <a:gd name="T10" fmla="*/ 36 w 49"/>
                <a:gd name="T11" fmla="*/ 16 h 16"/>
                <a:gd name="T12" fmla="*/ 43 w 49"/>
                <a:gd name="T13" fmla="*/ 16 h 16"/>
                <a:gd name="T14" fmla="*/ 47 w 49"/>
                <a:gd name="T15" fmla="*/ 13 h 16"/>
                <a:gd name="T16" fmla="*/ 49 w 49"/>
                <a:gd name="T17" fmla="*/ 11 h 16"/>
                <a:gd name="T18" fmla="*/ 45 w 49"/>
                <a:gd name="T19" fmla="*/ 9 h 16"/>
                <a:gd name="T20" fmla="*/ 45 w 49"/>
                <a:gd name="T21" fmla="*/ 9 h 16"/>
                <a:gd name="T22" fmla="*/ 40 w 49"/>
                <a:gd name="T23" fmla="*/ 4 h 16"/>
                <a:gd name="T24" fmla="*/ 31 w 49"/>
                <a:gd name="T25" fmla="*/ 2 h 16"/>
                <a:gd name="T26" fmla="*/ 13 w 49"/>
                <a:gd name="T27" fmla="*/ 0 h 16"/>
                <a:gd name="T28" fmla="*/ 13 w 49"/>
                <a:gd name="T29" fmla="*/ 0 h 16"/>
                <a:gd name="T30" fmla="*/ 7 w 49"/>
                <a:gd name="T31" fmla="*/ 0 h 16"/>
                <a:gd name="T32" fmla="*/ 2 w 49"/>
                <a:gd name="T33" fmla="*/ 2 h 16"/>
                <a:gd name="T34" fmla="*/ 0 w 49"/>
                <a:gd name="T35" fmla="*/ 4 h 16"/>
                <a:gd name="T36" fmla="*/ 2 w 49"/>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6">
                  <a:moveTo>
                    <a:pt x="2" y="9"/>
                  </a:moveTo>
                  <a:lnTo>
                    <a:pt x="2" y="9"/>
                  </a:lnTo>
                  <a:lnTo>
                    <a:pt x="9" y="11"/>
                  </a:lnTo>
                  <a:lnTo>
                    <a:pt x="16" y="13"/>
                  </a:lnTo>
                  <a:lnTo>
                    <a:pt x="36" y="16"/>
                  </a:lnTo>
                  <a:lnTo>
                    <a:pt x="43" y="16"/>
                  </a:lnTo>
                  <a:lnTo>
                    <a:pt x="47" y="13"/>
                  </a:lnTo>
                  <a:lnTo>
                    <a:pt x="49" y="11"/>
                  </a:lnTo>
                  <a:lnTo>
                    <a:pt x="45" y="9"/>
                  </a:lnTo>
                  <a:lnTo>
                    <a:pt x="40" y="4"/>
                  </a:lnTo>
                  <a:lnTo>
                    <a:pt x="31" y="2"/>
                  </a:lnTo>
                  <a:lnTo>
                    <a:pt x="13" y="0"/>
                  </a:lnTo>
                  <a:lnTo>
                    <a:pt x="7" y="0"/>
                  </a:lnTo>
                  <a:lnTo>
                    <a:pt x="2"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3" name="Freeform 3600">
              <a:extLst>
                <a:ext uri="{FF2B5EF4-FFF2-40B4-BE49-F238E27FC236}">
                  <a16:creationId xmlns:a16="http://schemas.microsoft.com/office/drawing/2014/main" xmlns="" id="{856C3136-E888-B444-88D8-E6E6650C3A2D}"/>
                </a:ext>
              </a:extLst>
            </p:cNvPr>
            <p:cNvSpPr>
              <a:spLocks/>
            </p:cNvSpPr>
            <p:nvPr/>
          </p:nvSpPr>
          <p:spPr bwMode="auto">
            <a:xfrm>
              <a:off x="4087" y="2965"/>
              <a:ext cx="47" cy="16"/>
            </a:xfrm>
            <a:custGeom>
              <a:avLst/>
              <a:gdLst>
                <a:gd name="T0" fmla="*/ 5 w 47"/>
                <a:gd name="T1" fmla="*/ 9 h 16"/>
                <a:gd name="T2" fmla="*/ 5 w 47"/>
                <a:gd name="T3" fmla="*/ 9 h 16"/>
                <a:gd name="T4" fmla="*/ 9 w 47"/>
                <a:gd name="T5" fmla="*/ 11 h 16"/>
                <a:gd name="T6" fmla="*/ 18 w 47"/>
                <a:gd name="T7" fmla="*/ 13 h 16"/>
                <a:gd name="T8" fmla="*/ 36 w 47"/>
                <a:gd name="T9" fmla="*/ 16 h 16"/>
                <a:gd name="T10" fmla="*/ 36 w 47"/>
                <a:gd name="T11" fmla="*/ 16 h 16"/>
                <a:gd name="T12" fmla="*/ 43 w 47"/>
                <a:gd name="T13" fmla="*/ 16 h 16"/>
                <a:gd name="T14" fmla="*/ 47 w 47"/>
                <a:gd name="T15" fmla="*/ 13 h 16"/>
                <a:gd name="T16" fmla="*/ 47 w 47"/>
                <a:gd name="T17" fmla="*/ 11 h 16"/>
                <a:gd name="T18" fmla="*/ 45 w 47"/>
                <a:gd name="T19" fmla="*/ 9 h 16"/>
                <a:gd name="T20" fmla="*/ 45 w 47"/>
                <a:gd name="T21" fmla="*/ 9 h 16"/>
                <a:gd name="T22" fmla="*/ 41 w 47"/>
                <a:gd name="T23" fmla="*/ 4 h 16"/>
                <a:gd name="T24" fmla="*/ 32 w 47"/>
                <a:gd name="T25" fmla="*/ 2 h 16"/>
                <a:gd name="T26" fmla="*/ 14 w 47"/>
                <a:gd name="T27" fmla="*/ 0 h 16"/>
                <a:gd name="T28" fmla="*/ 14 w 47"/>
                <a:gd name="T29" fmla="*/ 0 h 16"/>
                <a:gd name="T30" fmla="*/ 7 w 47"/>
                <a:gd name="T31" fmla="*/ 0 h 16"/>
                <a:gd name="T32" fmla="*/ 2 w 47"/>
                <a:gd name="T33" fmla="*/ 2 h 16"/>
                <a:gd name="T34" fmla="*/ 0 w 47"/>
                <a:gd name="T35" fmla="*/ 4 h 16"/>
                <a:gd name="T36" fmla="*/ 5 w 47"/>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6">
                  <a:moveTo>
                    <a:pt x="5" y="9"/>
                  </a:moveTo>
                  <a:lnTo>
                    <a:pt x="5" y="9"/>
                  </a:lnTo>
                  <a:lnTo>
                    <a:pt x="9" y="11"/>
                  </a:lnTo>
                  <a:lnTo>
                    <a:pt x="18" y="13"/>
                  </a:lnTo>
                  <a:lnTo>
                    <a:pt x="36" y="16"/>
                  </a:lnTo>
                  <a:lnTo>
                    <a:pt x="43" y="16"/>
                  </a:lnTo>
                  <a:lnTo>
                    <a:pt x="47" y="13"/>
                  </a:lnTo>
                  <a:lnTo>
                    <a:pt x="47" y="11"/>
                  </a:lnTo>
                  <a:lnTo>
                    <a:pt x="45" y="9"/>
                  </a:lnTo>
                  <a:lnTo>
                    <a:pt x="41" y="4"/>
                  </a:lnTo>
                  <a:lnTo>
                    <a:pt x="32" y="2"/>
                  </a:lnTo>
                  <a:lnTo>
                    <a:pt x="14" y="0"/>
                  </a:lnTo>
                  <a:lnTo>
                    <a:pt x="7" y="0"/>
                  </a:lnTo>
                  <a:lnTo>
                    <a:pt x="2" y="2"/>
                  </a:lnTo>
                  <a:lnTo>
                    <a:pt x="0"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4" name="Freeform 3601">
              <a:extLst>
                <a:ext uri="{FF2B5EF4-FFF2-40B4-BE49-F238E27FC236}">
                  <a16:creationId xmlns:a16="http://schemas.microsoft.com/office/drawing/2014/main" xmlns="" id="{02AF2E8C-DC48-E040-940B-F1D56571281A}"/>
                </a:ext>
              </a:extLst>
            </p:cNvPr>
            <p:cNvSpPr>
              <a:spLocks/>
            </p:cNvSpPr>
            <p:nvPr/>
          </p:nvSpPr>
          <p:spPr bwMode="auto">
            <a:xfrm>
              <a:off x="4087" y="2965"/>
              <a:ext cx="47" cy="16"/>
            </a:xfrm>
            <a:custGeom>
              <a:avLst/>
              <a:gdLst>
                <a:gd name="T0" fmla="*/ 5 w 47"/>
                <a:gd name="T1" fmla="*/ 9 h 16"/>
                <a:gd name="T2" fmla="*/ 5 w 47"/>
                <a:gd name="T3" fmla="*/ 9 h 16"/>
                <a:gd name="T4" fmla="*/ 9 w 47"/>
                <a:gd name="T5" fmla="*/ 11 h 16"/>
                <a:gd name="T6" fmla="*/ 18 w 47"/>
                <a:gd name="T7" fmla="*/ 13 h 16"/>
                <a:gd name="T8" fmla="*/ 36 w 47"/>
                <a:gd name="T9" fmla="*/ 16 h 16"/>
                <a:gd name="T10" fmla="*/ 36 w 47"/>
                <a:gd name="T11" fmla="*/ 16 h 16"/>
                <a:gd name="T12" fmla="*/ 43 w 47"/>
                <a:gd name="T13" fmla="*/ 16 h 16"/>
                <a:gd name="T14" fmla="*/ 47 w 47"/>
                <a:gd name="T15" fmla="*/ 13 h 16"/>
                <a:gd name="T16" fmla="*/ 47 w 47"/>
                <a:gd name="T17" fmla="*/ 11 h 16"/>
                <a:gd name="T18" fmla="*/ 45 w 47"/>
                <a:gd name="T19" fmla="*/ 9 h 16"/>
                <a:gd name="T20" fmla="*/ 45 w 47"/>
                <a:gd name="T21" fmla="*/ 9 h 16"/>
                <a:gd name="T22" fmla="*/ 41 w 47"/>
                <a:gd name="T23" fmla="*/ 4 h 16"/>
                <a:gd name="T24" fmla="*/ 32 w 47"/>
                <a:gd name="T25" fmla="*/ 2 h 16"/>
                <a:gd name="T26" fmla="*/ 14 w 47"/>
                <a:gd name="T27" fmla="*/ 0 h 16"/>
                <a:gd name="T28" fmla="*/ 14 w 47"/>
                <a:gd name="T29" fmla="*/ 0 h 16"/>
                <a:gd name="T30" fmla="*/ 7 w 47"/>
                <a:gd name="T31" fmla="*/ 0 h 16"/>
                <a:gd name="T32" fmla="*/ 2 w 47"/>
                <a:gd name="T33" fmla="*/ 2 h 16"/>
                <a:gd name="T34" fmla="*/ 0 w 47"/>
                <a:gd name="T35" fmla="*/ 4 h 16"/>
                <a:gd name="T36" fmla="*/ 5 w 47"/>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6">
                  <a:moveTo>
                    <a:pt x="5" y="9"/>
                  </a:moveTo>
                  <a:lnTo>
                    <a:pt x="5" y="9"/>
                  </a:lnTo>
                  <a:lnTo>
                    <a:pt x="9" y="11"/>
                  </a:lnTo>
                  <a:lnTo>
                    <a:pt x="18" y="13"/>
                  </a:lnTo>
                  <a:lnTo>
                    <a:pt x="36" y="16"/>
                  </a:lnTo>
                  <a:lnTo>
                    <a:pt x="43" y="16"/>
                  </a:lnTo>
                  <a:lnTo>
                    <a:pt x="47" y="13"/>
                  </a:lnTo>
                  <a:lnTo>
                    <a:pt x="47" y="11"/>
                  </a:lnTo>
                  <a:lnTo>
                    <a:pt x="45" y="9"/>
                  </a:lnTo>
                  <a:lnTo>
                    <a:pt x="41" y="4"/>
                  </a:lnTo>
                  <a:lnTo>
                    <a:pt x="32" y="2"/>
                  </a:lnTo>
                  <a:lnTo>
                    <a:pt x="14" y="0"/>
                  </a:lnTo>
                  <a:lnTo>
                    <a:pt x="7" y="0"/>
                  </a:lnTo>
                  <a:lnTo>
                    <a:pt x="2" y="2"/>
                  </a:lnTo>
                  <a:lnTo>
                    <a:pt x="0"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5" name="Freeform 3602">
              <a:extLst>
                <a:ext uri="{FF2B5EF4-FFF2-40B4-BE49-F238E27FC236}">
                  <a16:creationId xmlns:a16="http://schemas.microsoft.com/office/drawing/2014/main" xmlns="" id="{CDBF0906-5D50-D949-8CD6-85A006F5E3BA}"/>
                </a:ext>
              </a:extLst>
            </p:cNvPr>
            <p:cNvSpPr>
              <a:spLocks/>
            </p:cNvSpPr>
            <p:nvPr/>
          </p:nvSpPr>
          <p:spPr bwMode="auto">
            <a:xfrm>
              <a:off x="4046" y="2965"/>
              <a:ext cx="48" cy="18"/>
            </a:xfrm>
            <a:custGeom>
              <a:avLst/>
              <a:gdLst>
                <a:gd name="T0" fmla="*/ 5 w 48"/>
                <a:gd name="T1" fmla="*/ 9 h 18"/>
                <a:gd name="T2" fmla="*/ 5 w 48"/>
                <a:gd name="T3" fmla="*/ 9 h 18"/>
                <a:gd name="T4" fmla="*/ 9 w 48"/>
                <a:gd name="T5" fmla="*/ 11 h 18"/>
                <a:gd name="T6" fmla="*/ 16 w 48"/>
                <a:gd name="T7" fmla="*/ 13 h 18"/>
                <a:gd name="T8" fmla="*/ 34 w 48"/>
                <a:gd name="T9" fmla="*/ 18 h 18"/>
                <a:gd name="T10" fmla="*/ 34 w 48"/>
                <a:gd name="T11" fmla="*/ 18 h 18"/>
                <a:gd name="T12" fmla="*/ 41 w 48"/>
                <a:gd name="T13" fmla="*/ 16 h 18"/>
                <a:gd name="T14" fmla="*/ 46 w 48"/>
                <a:gd name="T15" fmla="*/ 13 h 18"/>
                <a:gd name="T16" fmla="*/ 48 w 48"/>
                <a:gd name="T17" fmla="*/ 11 h 18"/>
                <a:gd name="T18" fmla="*/ 43 w 48"/>
                <a:gd name="T19" fmla="*/ 9 h 18"/>
                <a:gd name="T20" fmla="*/ 43 w 48"/>
                <a:gd name="T21" fmla="*/ 9 h 18"/>
                <a:gd name="T22" fmla="*/ 39 w 48"/>
                <a:gd name="T23" fmla="*/ 4 h 18"/>
                <a:gd name="T24" fmla="*/ 32 w 48"/>
                <a:gd name="T25" fmla="*/ 2 h 18"/>
                <a:gd name="T26" fmla="*/ 14 w 48"/>
                <a:gd name="T27" fmla="*/ 0 h 18"/>
                <a:gd name="T28" fmla="*/ 14 w 48"/>
                <a:gd name="T29" fmla="*/ 0 h 18"/>
                <a:gd name="T30" fmla="*/ 7 w 48"/>
                <a:gd name="T31" fmla="*/ 0 h 18"/>
                <a:gd name="T32" fmla="*/ 3 w 48"/>
                <a:gd name="T33" fmla="*/ 2 h 18"/>
                <a:gd name="T34" fmla="*/ 0 w 48"/>
                <a:gd name="T35" fmla="*/ 4 h 18"/>
                <a:gd name="T36" fmla="*/ 5 w 4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8" h="18">
                  <a:moveTo>
                    <a:pt x="5" y="9"/>
                  </a:moveTo>
                  <a:lnTo>
                    <a:pt x="5" y="9"/>
                  </a:lnTo>
                  <a:lnTo>
                    <a:pt x="9" y="11"/>
                  </a:lnTo>
                  <a:lnTo>
                    <a:pt x="16" y="13"/>
                  </a:lnTo>
                  <a:lnTo>
                    <a:pt x="34" y="18"/>
                  </a:lnTo>
                  <a:lnTo>
                    <a:pt x="41" y="16"/>
                  </a:lnTo>
                  <a:lnTo>
                    <a:pt x="46" y="13"/>
                  </a:lnTo>
                  <a:lnTo>
                    <a:pt x="48" y="11"/>
                  </a:lnTo>
                  <a:lnTo>
                    <a:pt x="43" y="9"/>
                  </a:lnTo>
                  <a:lnTo>
                    <a:pt x="39" y="4"/>
                  </a:lnTo>
                  <a:lnTo>
                    <a:pt x="32" y="2"/>
                  </a:lnTo>
                  <a:lnTo>
                    <a:pt x="14" y="0"/>
                  </a:lnTo>
                  <a:lnTo>
                    <a:pt x="7" y="0"/>
                  </a:lnTo>
                  <a:lnTo>
                    <a:pt x="3" y="2"/>
                  </a:lnTo>
                  <a:lnTo>
                    <a:pt x="0"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6" name="Freeform 3603">
              <a:extLst>
                <a:ext uri="{FF2B5EF4-FFF2-40B4-BE49-F238E27FC236}">
                  <a16:creationId xmlns:a16="http://schemas.microsoft.com/office/drawing/2014/main" xmlns="" id="{9EFCCB1E-6831-9747-BB87-AF3EE4A21F7A}"/>
                </a:ext>
              </a:extLst>
            </p:cNvPr>
            <p:cNvSpPr>
              <a:spLocks/>
            </p:cNvSpPr>
            <p:nvPr/>
          </p:nvSpPr>
          <p:spPr bwMode="auto">
            <a:xfrm>
              <a:off x="4046" y="2965"/>
              <a:ext cx="48" cy="18"/>
            </a:xfrm>
            <a:custGeom>
              <a:avLst/>
              <a:gdLst>
                <a:gd name="T0" fmla="*/ 5 w 48"/>
                <a:gd name="T1" fmla="*/ 9 h 18"/>
                <a:gd name="T2" fmla="*/ 5 w 48"/>
                <a:gd name="T3" fmla="*/ 9 h 18"/>
                <a:gd name="T4" fmla="*/ 9 w 48"/>
                <a:gd name="T5" fmla="*/ 11 h 18"/>
                <a:gd name="T6" fmla="*/ 16 w 48"/>
                <a:gd name="T7" fmla="*/ 13 h 18"/>
                <a:gd name="T8" fmla="*/ 34 w 48"/>
                <a:gd name="T9" fmla="*/ 18 h 18"/>
                <a:gd name="T10" fmla="*/ 34 w 48"/>
                <a:gd name="T11" fmla="*/ 18 h 18"/>
                <a:gd name="T12" fmla="*/ 41 w 48"/>
                <a:gd name="T13" fmla="*/ 16 h 18"/>
                <a:gd name="T14" fmla="*/ 46 w 48"/>
                <a:gd name="T15" fmla="*/ 13 h 18"/>
                <a:gd name="T16" fmla="*/ 48 w 48"/>
                <a:gd name="T17" fmla="*/ 11 h 18"/>
                <a:gd name="T18" fmla="*/ 43 w 48"/>
                <a:gd name="T19" fmla="*/ 9 h 18"/>
                <a:gd name="T20" fmla="*/ 43 w 48"/>
                <a:gd name="T21" fmla="*/ 9 h 18"/>
                <a:gd name="T22" fmla="*/ 39 w 48"/>
                <a:gd name="T23" fmla="*/ 4 h 18"/>
                <a:gd name="T24" fmla="*/ 32 w 48"/>
                <a:gd name="T25" fmla="*/ 2 h 18"/>
                <a:gd name="T26" fmla="*/ 14 w 48"/>
                <a:gd name="T27" fmla="*/ 0 h 18"/>
                <a:gd name="T28" fmla="*/ 14 w 48"/>
                <a:gd name="T29" fmla="*/ 0 h 18"/>
                <a:gd name="T30" fmla="*/ 7 w 48"/>
                <a:gd name="T31" fmla="*/ 0 h 18"/>
                <a:gd name="T32" fmla="*/ 3 w 48"/>
                <a:gd name="T33" fmla="*/ 2 h 18"/>
                <a:gd name="T34" fmla="*/ 0 w 48"/>
                <a:gd name="T35" fmla="*/ 4 h 18"/>
                <a:gd name="T36" fmla="*/ 5 w 4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8" h="18">
                  <a:moveTo>
                    <a:pt x="5" y="9"/>
                  </a:moveTo>
                  <a:lnTo>
                    <a:pt x="5" y="9"/>
                  </a:lnTo>
                  <a:lnTo>
                    <a:pt x="9" y="11"/>
                  </a:lnTo>
                  <a:lnTo>
                    <a:pt x="16" y="13"/>
                  </a:lnTo>
                  <a:lnTo>
                    <a:pt x="34" y="18"/>
                  </a:lnTo>
                  <a:lnTo>
                    <a:pt x="41" y="16"/>
                  </a:lnTo>
                  <a:lnTo>
                    <a:pt x="46" y="13"/>
                  </a:lnTo>
                  <a:lnTo>
                    <a:pt x="48" y="11"/>
                  </a:lnTo>
                  <a:lnTo>
                    <a:pt x="43" y="9"/>
                  </a:lnTo>
                  <a:lnTo>
                    <a:pt x="39" y="4"/>
                  </a:lnTo>
                  <a:lnTo>
                    <a:pt x="32" y="2"/>
                  </a:lnTo>
                  <a:lnTo>
                    <a:pt x="14" y="0"/>
                  </a:lnTo>
                  <a:lnTo>
                    <a:pt x="7" y="0"/>
                  </a:lnTo>
                  <a:lnTo>
                    <a:pt x="3" y="2"/>
                  </a:lnTo>
                  <a:lnTo>
                    <a:pt x="0"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7" name="Freeform 3604">
              <a:extLst>
                <a:ext uri="{FF2B5EF4-FFF2-40B4-BE49-F238E27FC236}">
                  <a16:creationId xmlns:a16="http://schemas.microsoft.com/office/drawing/2014/main" xmlns="" id="{2657930B-3A37-B94D-9540-45C182A7B2AE}"/>
                </a:ext>
              </a:extLst>
            </p:cNvPr>
            <p:cNvSpPr>
              <a:spLocks/>
            </p:cNvSpPr>
            <p:nvPr/>
          </p:nvSpPr>
          <p:spPr bwMode="auto">
            <a:xfrm>
              <a:off x="4008" y="2965"/>
              <a:ext cx="45" cy="18"/>
            </a:xfrm>
            <a:custGeom>
              <a:avLst/>
              <a:gdLst>
                <a:gd name="T0" fmla="*/ 2 w 45"/>
                <a:gd name="T1" fmla="*/ 9 h 18"/>
                <a:gd name="T2" fmla="*/ 2 w 45"/>
                <a:gd name="T3" fmla="*/ 9 h 18"/>
                <a:gd name="T4" fmla="*/ 9 w 45"/>
                <a:gd name="T5" fmla="*/ 11 h 18"/>
                <a:gd name="T6" fmla="*/ 16 w 45"/>
                <a:gd name="T7" fmla="*/ 16 h 18"/>
                <a:gd name="T8" fmla="*/ 32 w 45"/>
                <a:gd name="T9" fmla="*/ 18 h 18"/>
                <a:gd name="T10" fmla="*/ 32 w 45"/>
                <a:gd name="T11" fmla="*/ 18 h 18"/>
                <a:gd name="T12" fmla="*/ 38 w 45"/>
                <a:gd name="T13" fmla="*/ 16 h 18"/>
                <a:gd name="T14" fmla="*/ 43 w 45"/>
                <a:gd name="T15" fmla="*/ 16 h 18"/>
                <a:gd name="T16" fmla="*/ 45 w 45"/>
                <a:gd name="T17" fmla="*/ 11 h 18"/>
                <a:gd name="T18" fmla="*/ 41 w 45"/>
                <a:gd name="T19" fmla="*/ 9 h 18"/>
                <a:gd name="T20" fmla="*/ 41 w 45"/>
                <a:gd name="T21" fmla="*/ 9 h 18"/>
                <a:gd name="T22" fmla="*/ 36 w 45"/>
                <a:gd name="T23" fmla="*/ 4 h 18"/>
                <a:gd name="T24" fmla="*/ 29 w 45"/>
                <a:gd name="T25" fmla="*/ 2 h 18"/>
                <a:gd name="T26" fmla="*/ 11 w 45"/>
                <a:gd name="T27" fmla="*/ 0 h 18"/>
                <a:gd name="T28" fmla="*/ 11 w 45"/>
                <a:gd name="T29" fmla="*/ 0 h 18"/>
                <a:gd name="T30" fmla="*/ 5 w 45"/>
                <a:gd name="T31" fmla="*/ 0 h 18"/>
                <a:gd name="T32" fmla="*/ 0 w 45"/>
                <a:gd name="T33" fmla="*/ 2 h 18"/>
                <a:gd name="T34" fmla="*/ 0 w 45"/>
                <a:gd name="T35" fmla="*/ 4 h 18"/>
                <a:gd name="T36" fmla="*/ 2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2" y="9"/>
                  </a:moveTo>
                  <a:lnTo>
                    <a:pt x="2" y="9"/>
                  </a:lnTo>
                  <a:lnTo>
                    <a:pt x="9" y="11"/>
                  </a:lnTo>
                  <a:lnTo>
                    <a:pt x="16" y="16"/>
                  </a:lnTo>
                  <a:lnTo>
                    <a:pt x="32" y="18"/>
                  </a:lnTo>
                  <a:lnTo>
                    <a:pt x="38" y="16"/>
                  </a:lnTo>
                  <a:lnTo>
                    <a:pt x="43" y="16"/>
                  </a:lnTo>
                  <a:lnTo>
                    <a:pt x="45" y="11"/>
                  </a:lnTo>
                  <a:lnTo>
                    <a:pt x="41" y="9"/>
                  </a:lnTo>
                  <a:lnTo>
                    <a:pt x="36" y="4"/>
                  </a:lnTo>
                  <a:lnTo>
                    <a:pt x="29" y="2"/>
                  </a:lnTo>
                  <a:lnTo>
                    <a:pt x="11" y="0"/>
                  </a:lnTo>
                  <a:lnTo>
                    <a:pt x="5"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8" name="Freeform 3605">
              <a:extLst>
                <a:ext uri="{FF2B5EF4-FFF2-40B4-BE49-F238E27FC236}">
                  <a16:creationId xmlns:a16="http://schemas.microsoft.com/office/drawing/2014/main" xmlns="" id="{77FFD2CF-548A-3F40-9F4F-04BB2923C6F2}"/>
                </a:ext>
              </a:extLst>
            </p:cNvPr>
            <p:cNvSpPr>
              <a:spLocks/>
            </p:cNvSpPr>
            <p:nvPr/>
          </p:nvSpPr>
          <p:spPr bwMode="auto">
            <a:xfrm>
              <a:off x="4008" y="2965"/>
              <a:ext cx="45" cy="18"/>
            </a:xfrm>
            <a:custGeom>
              <a:avLst/>
              <a:gdLst>
                <a:gd name="T0" fmla="*/ 2 w 45"/>
                <a:gd name="T1" fmla="*/ 9 h 18"/>
                <a:gd name="T2" fmla="*/ 2 w 45"/>
                <a:gd name="T3" fmla="*/ 9 h 18"/>
                <a:gd name="T4" fmla="*/ 9 w 45"/>
                <a:gd name="T5" fmla="*/ 11 h 18"/>
                <a:gd name="T6" fmla="*/ 16 w 45"/>
                <a:gd name="T7" fmla="*/ 16 h 18"/>
                <a:gd name="T8" fmla="*/ 32 w 45"/>
                <a:gd name="T9" fmla="*/ 18 h 18"/>
                <a:gd name="T10" fmla="*/ 32 w 45"/>
                <a:gd name="T11" fmla="*/ 18 h 18"/>
                <a:gd name="T12" fmla="*/ 38 w 45"/>
                <a:gd name="T13" fmla="*/ 16 h 18"/>
                <a:gd name="T14" fmla="*/ 43 w 45"/>
                <a:gd name="T15" fmla="*/ 16 h 18"/>
                <a:gd name="T16" fmla="*/ 45 w 45"/>
                <a:gd name="T17" fmla="*/ 11 h 18"/>
                <a:gd name="T18" fmla="*/ 41 w 45"/>
                <a:gd name="T19" fmla="*/ 9 h 18"/>
                <a:gd name="T20" fmla="*/ 41 w 45"/>
                <a:gd name="T21" fmla="*/ 9 h 18"/>
                <a:gd name="T22" fmla="*/ 36 w 45"/>
                <a:gd name="T23" fmla="*/ 4 h 18"/>
                <a:gd name="T24" fmla="*/ 29 w 45"/>
                <a:gd name="T25" fmla="*/ 2 h 18"/>
                <a:gd name="T26" fmla="*/ 11 w 45"/>
                <a:gd name="T27" fmla="*/ 0 h 18"/>
                <a:gd name="T28" fmla="*/ 11 w 45"/>
                <a:gd name="T29" fmla="*/ 0 h 18"/>
                <a:gd name="T30" fmla="*/ 5 w 45"/>
                <a:gd name="T31" fmla="*/ 0 h 18"/>
                <a:gd name="T32" fmla="*/ 0 w 45"/>
                <a:gd name="T33" fmla="*/ 2 h 18"/>
                <a:gd name="T34" fmla="*/ 0 w 45"/>
                <a:gd name="T35" fmla="*/ 4 h 18"/>
                <a:gd name="T36" fmla="*/ 2 w 45"/>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8">
                  <a:moveTo>
                    <a:pt x="2" y="9"/>
                  </a:moveTo>
                  <a:lnTo>
                    <a:pt x="2" y="9"/>
                  </a:lnTo>
                  <a:lnTo>
                    <a:pt x="9" y="11"/>
                  </a:lnTo>
                  <a:lnTo>
                    <a:pt x="16" y="16"/>
                  </a:lnTo>
                  <a:lnTo>
                    <a:pt x="32" y="18"/>
                  </a:lnTo>
                  <a:lnTo>
                    <a:pt x="38" y="16"/>
                  </a:lnTo>
                  <a:lnTo>
                    <a:pt x="43" y="16"/>
                  </a:lnTo>
                  <a:lnTo>
                    <a:pt x="45" y="11"/>
                  </a:lnTo>
                  <a:lnTo>
                    <a:pt x="41" y="9"/>
                  </a:lnTo>
                  <a:lnTo>
                    <a:pt x="36" y="4"/>
                  </a:lnTo>
                  <a:lnTo>
                    <a:pt x="29" y="2"/>
                  </a:lnTo>
                  <a:lnTo>
                    <a:pt x="11" y="0"/>
                  </a:lnTo>
                  <a:lnTo>
                    <a:pt x="5"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89" name="Freeform 3606">
              <a:extLst>
                <a:ext uri="{FF2B5EF4-FFF2-40B4-BE49-F238E27FC236}">
                  <a16:creationId xmlns:a16="http://schemas.microsoft.com/office/drawing/2014/main" xmlns="" id="{35D87889-B2F9-1C4C-B6BC-970FCB554518}"/>
                </a:ext>
              </a:extLst>
            </p:cNvPr>
            <p:cNvSpPr>
              <a:spLocks/>
            </p:cNvSpPr>
            <p:nvPr/>
          </p:nvSpPr>
          <p:spPr bwMode="auto">
            <a:xfrm>
              <a:off x="3970" y="2965"/>
              <a:ext cx="43" cy="18"/>
            </a:xfrm>
            <a:custGeom>
              <a:avLst/>
              <a:gdLst>
                <a:gd name="T0" fmla="*/ 2 w 43"/>
                <a:gd name="T1" fmla="*/ 9 h 18"/>
                <a:gd name="T2" fmla="*/ 2 w 43"/>
                <a:gd name="T3" fmla="*/ 9 h 18"/>
                <a:gd name="T4" fmla="*/ 9 w 43"/>
                <a:gd name="T5" fmla="*/ 11 h 18"/>
                <a:gd name="T6" fmla="*/ 16 w 43"/>
                <a:gd name="T7" fmla="*/ 16 h 18"/>
                <a:gd name="T8" fmla="*/ 31 w 43"/>
                <a:gd name="T9" fmla="*/ 18 h 18"/>
                <a:gd name="T10" fmla="*/ 31 w 43"/>
                <a:gd name="T11" fmla="*/ 18 h 18"/>
                <a:gd name="T12" fmla="*/ 38 w 43"/>
                <a:gd name="T13" fmla="*/ 16 h 18"/>
                <a:gd name="T14" fmla="*/ 43 w 43"/>
                <a:gd name="T15" fmla="*/ 16 h 18"/>
                <a:gd name="T16" fmla="*/ 43 w 43"/>
                <a:gd name="T17" fmla="*/ 11 h 18"/>
                <a:gd name="T18" fmla="*/ 40 w 43"/>
                <a:gd name="T19" fmla="*/ 9 h 18"/>
                <a:gd name="T20" fmla="*/ 40 w 43"/>
                <a:gd name="T21" fmla="*/ 9 h 18"/>
                <a:gd name="T22" fmla="*/ 36 w 43"/>
                <a:gd name="T23" fmla="*/ 4 h 18"/>
                <a:gd name="T24" fmla="*/ 27 w 43"/>
                <a:gd name="T25" fmla="*/ 2 h 18"/>
                <a:gd name="T26" fmla="*/ 11 w 43"/>
                <a:gd name="T27" fmla="*/ 0 h 18"/>
                <a:gd name="T28" fmla="*/ 11 w 43"/>
                <a:gd name="T29" fmla="*/ 0 h 18"/>
                <a:gd name="T30" fmla="*/ 4 w 43"/>
                <a:gd name="T31" fmla="*/ 2 h 18"/>
                <a:gd name="T32" fmla="*/ 2 w 43"/>
                <a:gd name="T33" fmla="*/ 2 h 18"/>
                <a:gd name="T34" fmla="*/ 0 w 43"/>
                <a:gd name="T35" fmla="*/ 7 h 18"/>
                <a:gd name="T36" fmla="*/ 2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2" y="9"/>
                  </a:moveTo>
                  <a:lnTo>
                    <a:pt x="2" y="9"/>
                  </a:lnTo>
                  <a:lnTo>
                    <a:pt x="9" y="11"/>
                  </a:lnTo>
                  <a:lnTo>
                    <a:pt x="16" y="16"/>
                  </a:lnTo>
                  <a:lnTo>
                    <a:pt x="31" y="18"/>
                  </a:lnTo>
                  <a:lnTo>
                    <a:pt x="38" y="16"/>
                  </a:lnTo>
                  <a:lnTo>
                    <a:pt x="43" y="16"/>
                  </a:lnTo>
                  <a:lnTo>
                    <a:pt x="43" y="11"/>
                  </a:lnTo>
                  <a:lnTo>
                    <a:pt x="40" y="9"/>
                  </a:lnTo>
                  <a:lnTo>
                    <a:pt x="36" y="4"/>
                  </a:lnTo>
                  <a:lnTo>
                    <a:pt x="27" y="2"/>
                  </a:lnTo>
                  <a:lnTo>
                    <a:pt x="11" y="0"/>
                  </a:lnTo>
                  <a:lnTo>
                    <a:pt x="4" y="2"/>
                  </a:lnTo>
                  <a:lnTo>
                    <a:pt x="2"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0" name="Freeform 3607">
              <a:extLst>
                <a:ext uri="{FF2B5EF4-FFF2-40B4-BE49-F238E27FC236}">
                  <a16:creationId xmlns:a16="http://schemas.microsoft.com/office/drawing/2014/main" xmlns="" id="{DE937592-46C4-1446-97DD-1545BE4563CA}"/>
                </a:ext>
              </a:extLst>
            </p:cNvPr>
            <p:cNvSpPr>
              <a:spLocks/>
            </p:cNvSpPr>
            <p:nvPr/>
          </p:nvSpPr>
          <p:spPr bwMode="auto">
            <a:xfrm>
              <a:off x="3970" y="2965"/>
              <a:ext cx="43" cy="18"/>
            </a:xfrm>
            <a:custGeom>
              <a:avLst/>
              <a:gdLst>
                <a:gd name="T0" fmla="*/ 2 w 43"/>
                <a:gd name="T1" fmla="*/ 9 h 18"/>
                <a:gd name="T2" fmla="*/ 2 w 43"/>
                <a:gd name="T3" fmla="*/ 9 h 18"/>
                <a:gd name="T4" fmla="*/ 9 w 43"/>
                <a:gd name="T5" fmla="*/ 11 h 18"/>
                <a:gd name="T6" fmla="*/ 16 w 43"/>
                <a:gd name="T7" fmla="*/ 16 h 18"/>
                <a:gd name="T8" fmla="*/ 31 w 43"/>
                <a:gd name="T9" fmla="*/ 18 h 18"/>
                <a:gd name="T10" fmla="*/ 31 w 43"/>
                <a:gd name="T11" fmla="*/ 18 h 18"/>
                <a:gd name="T12" fmla="*/ 38 w 43"/>
                <a:gd name="T13" fmla="*/ 16 h 18"/>
                <a:gd name="T14" fmla="*/ 43 w 43"/>
                <a:gd name="T15" fmla="*/ 16 h 18"/>
                <a:gd name="T16" fmla="*/ 43 w 43"/>
                <a:gd name="T17" fmla="*/ 11 h 18"/>
                <a:gd name="T18" fmla="*/ 40 w 43"/>
                <a:gd name="T19" fmla="*/ 9 h 18"/>
                <a:gd name="T20" fmla="*/ 40 w 43"/>
                <a:gd name="T21" fmla="*/ 9 h 18"/>
                <a:gd name="T22" fmla="*/ 36 w 43"/>
                <a:gd name="T23" fmla="*/ 4 h 18"/>
                <a:gd name="T24" fmla="*/ 27 w 43"/>
                <a:gd name="T25" fmla="*/ 2 h 18"/>
                <a:gd name="T26" fmla="*/ 11 w 43"/>
                <a:gd name="T27" fmla="*/ 0 h 18"/>
                <a:gd name="T28" fmla="*/ 11 w 43"/>
                <a:gd name="T29" fmla="*/ 0 h 18"/>
                <a:gd name="T30" fmla="*/ 4 w 43"/>
                <a:gd name="T31" fmla="*/ 2 h 18"/>
                <a:gd name="T32" fmla="*/ 2 w 43"/>
                <a:gd name="T33" fmla="*/ 2 h 18"/>
                <a:gd name="T34" fmla="*/ 0 w 43"/>
                <a:gd name="T35" fmla="*/ 7 h 18"/>
                <a:gd name="T36" fmla="*/ 2 w 43"/>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8">
                  <a:moveTo>
                    <a:pt x="2" y="9"/>
                  </a:moveTo>
                  <a:lnTo>
                    <a:pt x="2" y="9"/>
                  </a:lnTo>
                  <a:lnTo>
                    <a:pt x="9" y="11"/>
                  </a:lnTo>
                  <a:lnTo>
                    <a:pt x="16" y="16"/>
                  </a:lnTo>
                  <a:lnTo>
                    <a:pt x="31" y="18"/>
                  </a:lnTo>
                  <a:lnTo>
                    <a:pt x="38" y="16"/>
                  </a:lnTo>
                  <a:lnTo>
                    <a:pt x="43" y="16"/>
                  </a:lnTo>
                  <a:lnTo>
                    <a:pt x="43" y="11"/>
                  </a:lnTo>
                  <a:lnTo>
                    <a:pt x="40" y="9"/>
                  </a:lnTo>
                  <a:lnTo>
                    <a:pt x="36" y="4"/>
                  </a:lnTo>
                  <a:lnTo>
                    <a:pt x="27" y="2"/>
                  </a:lnTo>
                  <a:lnTo>
                    <a:pt x="11" y="0"/>
                  </a:lnTo>
                  <a:lnTo>
                    <a:pt x="4" y="2"/>
                  </a:lnTo>
                  <a:lnTo>
                    <a:pt x="2"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1" name="Freeform 3608">
              <a:extLst>
                <a:ext uri="{FF2B5EF4-FFF2-40B4-BE49-F238E27FC236}">
                  <a16:creationId xmlns:a16="http://schemas.microsoft.com/office/drawing/2014/main" xmlns="" id="{F229A46B-41D5-3747-B327-77664F1E518D}"/>
                </a:ext>
              </a:extLst>
            </p:cNvPr>
            <p:cNvSpPr>
              <a:spLocks/>
            </p:cNvSpPr>
            <p:nvPr/>
          </p:nvSpPr>
          <p:spPr bwMode="auto">
            <a:xfrm>
              <a:off x="3934" y="2965"/>
              <a:ext cx="40" cy="18"/>
            </a:xfrm>
            <a:custGeom>
              <a:avLst/>
              <a:gdLst>
                <a:gd name="T0" fmla="*/ 2 w 40"/>
                <a:gd name="T1" fmla="*/ 9 h 18"/>
                <a:gd name="T2" fmla="*/ 2 w 40"/>
                <a:gd name="T3" fmla="*/ 9 h 18"/>
                <a:gd name="T4" fmla="*/ 7 w 40"/>
                <a:gd name="T5" fmla="*/ 13 h 18"/>
                <a:gd name="T6" fmla="*/ 16 w 40"/>
                <a:gd name="T7" fmla="*/ 16 h 18"/>
                <a:gd name="T8" fmla="*/ 31 w 40"/>
                <a:gd name="T9" fmla="*/ 18 h 18"/>
                <a:gd name="T10" fmla="*/ 31 w 40"/>
                <a:gd name="T11" fmla="*/ 18 h 18"/>
                <a:gd name="T12" fmla="*/ 36 w 40"/>
                <a:gd name="T13" fmla="*/ 18 h 18"/>
                <a:gd name="T14" fmla="*/ 40 w 40"/>
                <a:gd name="T15" fmla="*/ 16 h 18"/>
                <a:gd name="T16" fmla="*/ 40 w 40"/>
                <a:gd name="T17" fmla="*/ 11 h 18"/>
                <a:gd name="T18" fmla="*/ 38 w 40"/>
                <a:gd name="T19" fmla="*/ 9 h 18"/>
                <a:gd name="T20" fmla="*/ 38 w 40"/>
                <a:gd name="T21" fmla="*/ 9 h 18"/>
                <a:gd name="T22" fmla="*/ 34 w 40"/>
                <a:gd name="T23" fmla="*/ 7 h 18"/>
                <a:gd name="T24" fmla="*/ 27 w 40"/>
                <a:gd name="T25" fmla="*/ 2 h 18"/>
                <a:gd name="T26" fmla="*/ 11 w 40"/>
                <a:gd name="T27" fmla="*/ 0 h 18"/>
                <a:gd name="T28" fmla="*/ 11 w 40"/>
                <a:gd name="T29" fmla="*/ 0 h 18"/>
                <a:gd name="T30" fmla="*/ 4 w 40"/>
                <a:gd name="T31" fmla="*/ 2 h 18"/>
                <a:gd name="T32" fmla="*/ 0 w 40"/>
                <a:gd name="T33" fmla="*/ 2 h 18"/>
                <a:gd name="T34" fmla="*/ 0 w 40"/>
                <a:gd name="T35" fmla="*/ 7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7" y="13"/>
                  </a:lnTo>
                  <a:lnTo>
                    <a:pt x="16" y="16"/>
                  </a:lnTo>
                  <a:lnTo>
                    <a:pt x="31" y="18"/>
                  </a:lnTo>
                  <a:lnTo>
                    <a:pt x="36" y="18"/>
                  </a:lnTo>
                  <a:lnTo>
                    <a:pt x="40" y="16"/>
                  </a:lnTo>
                  <a:lnTo>
                    <a:pt x="40" y="11"/>
                  </a:lnTo>
                  <a:lnTo>
                    <a:pt x="38" y="9"/>
                  </a:lnTo>
                  <a:lnTo>
                    <a:pt x="34" y="7"/>
                  </a:lnTo>
                  <a:lnTo>
                    <a:pt x="27" y="2"/>
                  </a:lnTo>
                  <a:lnTo>
                    <a:pt x="11" y="0"/>
                  </a:lnTo>
                  <a:lnTo>
                    <a:pt x="4"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2" name="Freeform 3609">
              <a:extLst>
                <a:ext uri="{FF2B5EF4-FFF2-40B4-BE49-F238E27FC236}">
                  <a16:creationId xmlns:a16="http://schemas.microsoft.com/office/drawing/2014/main" xmlns="" id="{DEF2A49C-C7C5-C04A-808B-5A002D77D6DB}"/>
                </a:ext>
              </a:extLst>
            </p:cNvPr>
            <p:cNvSpPr>
              <a:spLocks/>
            </p:cNvSpPr>
            <p:nvPr/>
          </p:nvSpPr>
          <p:spPr bwMode="auto">
            <a:xfrm>
              <a:off x="3934" y="2965"/>
              <a:ext cx="40" cy="18"/>
            </a:xfrm>
            <a:custGeom>
              <a:avLst/>
              <a:gdLst>
                <a:gd name="T0" fmla="*/ 2 w 40"/>
                <a:gd name="T1" fmla="*/ 9 h 18"/>
                <a:gd name="T2" fmla="*/ 2 w 40"/>
                <a:gd name="T3" fmla="*/ 9 h 18"/>
                <a:gd name="T4" fmla="*/ 7 w 40"/>
                <a:gd name="T5" fmla="*/ 13 h 18"/>
                <a:gd name="T6" fmla="*/ 16 w 40"/>
                <a:gd name="T7" fmla="*/ 16 h 18"/>
                <a:gd name="T8" fmla="*/ 31 w 40"/>
                <a:gd name="T9" fmla="*/ 18 h 18"/>
                <a:gd name="T10" fmla="*/ 31 w 40"/>
                <a:gd name="T11" fmla="*/ 18 h 18"/>
                <a:gd name="T12" fmla="*/ 36 w 40"/>
                <a:gd name="T13" fmla="*/ 18 h 18"/>
                <a:gd name="T14" fmla="*/ 40 w 40"/>
                <a:gd name="T15" fmla="*/ 16 h 18"/>
                <a:gd name="T16" fmla="*/ 40 w 40"/>
                <a:gd name="T17" fmla="*/ 11 h 18"/>
                <a:gd name="T18" fmla="*/ 38 w 40"/>
                <a:gd name="T19" fmla="*/ 9 h 18"/>
                <a:gd name="T20" fmla="*/ 38 w 40"/>
                <a:gd name="T21" fmla="*/ 9 h 18"/>
                <a:gd name="T22" fmla="*/ 34 w 40"/>
                <a:gd name="T23" fmla="*/ 7 h 18"/>
                <a:gd name="T24" fmla="*/ 27 w 40"/>
                <a:gd name="T25" fmla="*/ 2 h 18"/>
                <a:gd name="T26" fmla="*/ 11 w 40"/>
                <a:gd name="T27" fmla="*/ 0 h 18"/>
                <a:gd name="T28" fmla="*/ 11 w 40"/>
                <a:gd name="T29" fmla="*/ 0 h 18"/>
                <a:gd name="T30" fmla="*/ 4 w 40"/>
                <a:gd name="T31" fmla="*/ 2 h 18"/>
                <a:gd name="T32" fmla="*/ 0 w 40"/>
                <a:gd name="T33" fmla="*/ 2 h 18"/>
                <a:gd name="T34" fmla="*/ 0 w 40"/>
                <a:gd name="T35" fmla="*/ 7 h 18"/>
                <a:gd name="T36" fmla="*/ 2 w 4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18">
                  <a:moveTo>
                    <a:pt x="2" y="9"/>
                  </a:moveTo>
                  <a:lnTo>
                    <a:pt x="2" y="9"/>
                  </a:lnTo>
                  <a:lnTo>
                    <a:pt x="7" y="13"/>
                  </a:lnTo>
                  <a:lnTo>
                    <a:pt x="16" y="16"/>
                  </a:lnTo>
                  <a:lnTo>
                    <a:pt x="31" y="18"/>
                  </a:lnTo>
                  <a:lnTo>
                    <a:pt x="36" y="18"/>
                  </a:lnTo>
                  <a:lnTo>
                    <a:pt x="40" y="16"/>
                  </a:lnTo>
                  <a:lnTo>
                    <a:pt x="40" y="11"/>
                  </a:lnTo>
                  <a:lnTo>
                    <a:pt x="38" y="9"/>
                  </a:lnTo>
                  <a:lnTo>
                    <a:pt x="34" y="7"/>
                  </a:lnTo>
                  <a:lnTo>
                    <a:pt x="27" y="2"/>
                  </a:lnTo>
                  <a:lnTo>
                    <a:pt x="11" y="0"/>
                  </a:lnTo>
                  <a:lnTo>
                    <a:pt x="4"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3" name="Freeform 3610">
              <a:extLst>
                <a:ext uri="{FF2B5EF4-FFF2-40B4-BE49-F238E27FC236}">
                  <a16:creationId xmlns:a16="http://schemas.microsoft.com/office/drawing/2014/main" xmlns="" id="{7E46131A-791D-3D44-8375-3777EE2DD4E0}"/>
                </a:ext>
              </a:extLst>
            </p:cNvPr>
            <p:cNvSpPr>
              <a:spLocks/>
            </p:cNvSpPr>
            <p:nvPr/>
          </p:nvSpPr>
          <p:spPr bwMode="auto">
            <a:xfrm>
              <a:off x="3898" y="2965"/>
              <a:ext cx="40" cy="18"/>
            </a:xfrm>
            <a:custGeom>
              <a:avLst/>
              <a:gdLst>
                <a:gd name="T0" fmla="*/ 2 w 40"/>
                <a:gd name="T1" fmla="*/ 9 h 18"/>
                <a:gd name="T2" fmla="*/ 2 w 40"/>
                <a:gd name="T3" fmla="*/ 9 h 18"/>
                <a:gd name="T4" fmla="*/ 16 w 40"/>
                <a:gd name="T5" fmla="*/ 16 h 18"/>
                <a:gd name="T6" fmla="*/ 29 w 40"/>
                <a:gd name="T7" fmla="*/ 18 h 18"/>
                <a:gd name="T8" fmla="*/ 29 w 40"/>
                <a:gd name="T9" fmla="*/ 18 h 18"/>
                <a:gd name="T10" fmla="*/ 36 w 40"/>
                <a:gd name="T11" fmla="*/ 18 h 18"/>
                <a:gd name="T12" fmla="*/ 40 w 40"/>
                <a:gd name="T13" fmla="*/ 16 h 18"/>
                <a:gd name="T14" fmla="*/ 40 w 40"/>
                <a:gd name="T15" fmla="*/ 13 h 18"/>
                <a:gd name="T16" fmla="*/ 38 w 40"/>
                <a:gd name="T17" fmla="*/ 9 h 18"/>
                <a:gd name="T18" fmla="*/ 38 w 40"/>
                <a:gd name="T19" fmla="*/ 9 h 18"/>
                <a:gd name="T20" fmla="*/ 34 w 40"/>
                <a:gd name="T21" fmla="*/ 7 h 18"/>
                <a:gd name="T22" fmla="*/ 27 w 40"/>
                <a:gd name="T23" fmla="*/ 2 h 18"/>
                <a:gd name="T24" fmla="*/ 11 w 40"/>
                <a:gd name="T25" fmla="*/ 0 h 18"/>
                <a:gd name="T26" fmla="*/ 11 w 40"/>
                <a:gd name="T27" fmla="*/ 0 h 18"/>
                <a:gd name="T28" fmla="*/ 4 w 40"/>
                <a:gd name="T29" fmla="*/ 2 h 18"/>
                <a:gd name="T30" fmla="*/ 0 w 40"/>
                <a:gd name="T31" fmla="*/ 4 h 18"/>
                <a:gd name="T32" fmla="*/ 0 w 40"/>
                <a:gd name="T33" fmla="*/ 7 h 18"/>
                <a:gd name="T34" fmla="*/ 2 w 40"/>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8">
                  <a:moveTo>
                    <a:pt x="2" y="9"/>
                  </a:moveTo>
                  <a:lnTo>
                    <a:pt x="2" y="9"/>
                  </a:lnTo>
                  <a:lnTo>
                    <a:pt x="16" y="16"/>
                  </a:lnTo>
                  <a:lnTo>
                    <a:pt x="29" y="18"/>
                  </a:lnTo>
                  <a:lnTo>
                    <a:pt x="36" y="18"/>
                  </a:lnTo>
                  <a:lnTo>
                    <a:pt x="40" y="16"/>
                  </a:lnTo>
                  <a:lnTo>
                    <a:pt x="40" y="13"/>
                  </a:lnTo>
                  <a:lnTo>
                    <a:pt x="38" y="9"/>
                  </a:lnTo>
                  <a:lnTo>
                    <a:pt x="34" y="7"/>
                  </a:lnTo>
                  <a:lnTo>
                    <a:pt x="27" y="2"/>
                  </a:lnTo>
                  <a:lnTo>
                    <a:pt x="11" y="0"/>
                  </a:lnTo>
                  <a:lnTo>
                    <a:pt x="4" y="2"/>
                  </a:lnTo>
                  <a:lnTo>
                    <a:pt x="0" y="4"/>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4" name="Freeform 3611">
              <a:extLst>
                <a:ext uri="{FF2B5EF4-FFF2-40B4-BE49-F238E27FC236}">
                  <a16:creationId xmlns:a16="http://schemas.microsoft.com/office/drawing/2014/main" xmlns="" id="{6BDA91F5-2EFC-6C45-A0DA-3A99833CF463}"/>
                </a:ext>
              </a:extLst>
            </p:cNvPr>
            <p:cNvSpPr>
              <a:spLocks/>
            </p:cNvSpPr>
            <p:nvPr/>
          </p:nvSpPr>
          <p:spPr bwMode="auto">
            <a:xfrm>
              <a:off x="3898" y="2965"/>
              <a:ext cx="40" cy="18"/>
            </a:xfrm>
            <a:custGeom>
              <a:avLst/>
              <a:gdLst>
                <a:gd name="T0" fmla="*/ 2 w 40"/>
                <a:gd name="T1" fmla="*/ 9 h 18"/>
                <a:gd name="T2" fmla="*/ 2 w 40"/>
                <a:gd name="T3" fmla="*/ 9 h 18"/>
                <a:gd name="T4" fmla="*/ 16 w 40"/>
                <a:gd name="T5" fmla="*/ 16 h 18"/>
                <a:gd name="T6" fmla="*/ 29 w 40"/>
                <a:gd name="T7" fmla="*/ 18 h 18"/>
                <a:gd name="T8" fmla="*/ 29 w 40"/>
                <a:gd name="T9" fmla="*/ 18 h 18"/>
                <a:gd name="T10" fmla="*/ 36 w 40"/>
                <a:gd name="T11" fmla="*/ 18 h 18"/>
                <a:gd name="T12" fmla="*/ 40 w 40"/>
                <a:gd name="T13" fmla="*/ 16 h 18"/>
                <a:gd name="T14" fmla="*/ 40 w 40"/>
                <a:gd name="T15" fmla="*/ 13 h 18"/>
                <a:gd name="T16" fmla="*/ 38 w 40"/>
                <a:gd name="T17" fmla="*/ 9 h 18"/>
                <a:gd name="T18" fmla="*/ 38 w 40"/>
                <a:gd name="T19" fmla="*/ 9 h 18"/>
                <a:gd name="T20" fmla="*/ 34 w 40"/>
                <a:gd name="T21" fmla="*/ 7 h 18"/>
                <a:gd name="T22" fmla="*/ 27 w 40"/>
                <a:gd name="T23" fmla="*/ 2 h 18"/>
                <a:gd name="T24" fmla="*/ 11 w 40"/>
                <a:gd name="T25" fmla="*/ 0 h 18"/>
                <a:gd name="T26" fmla="*/ 11 w 40"/>
                <a:gd name="T27" fmla="*/ 0 h 18"/>
                <a:gd name="T28" fmla="*/ 4 w 40"/>
                <a:gd name="T29" fmla="*/ 2 h 18"/>
                <a:gd name="T30" fmla="*/ 0 w 40"/>
                <a:gd name="T31" fmla="*/ 4 h 18"/>
                <a:gd name="T32" fmla="*/ 0 w 40"/>
                <a:gd name="T33" fmla="*/ 7 h 18"/>
                <a:gd name="T34" fmla="*/ 2 w 40"/>
                <a:gd name="T35" fmla="*/ 9 h 1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8">
                  <a:moveTo>
                    <a:pt x="2" y="9"/>
                  </a:moveTo>
                  <a:lnTo>
                    <a:pt x="2" y="9"/>
                  </a:lnTo>
                  <a:lnTo>
                    <a:pt x="16" y="16"/>
                  </a:lnTo>
                  <a:lnTo>
                    <a:pt x="29" y="18"/>
                  </a:lnTo>
                  <a:lnTo>
                    <a:pt x="36" y="18"/>
                  </a:lnTo>
                  <a:lnTo>
                    <a:pt x="40" y="16"/>
                  </a:lnTo>
                  <a:lnTo>
                    <a:pt x="40" y="13"/>
                  </a:lnTo>
                  <a:lnTo>
                    <a:pt x="38" y="9"/>
                  </a:lnTo>
                  <a:lnTo>
                    <a:pt x="34" y="7"/>
                  </a:lnTo>
                  <a:lnTo>
                    <a:pt x="27" y="2"/>
                  </a:lnTo>
                  <a:lnTo>
                    <a:pt x="11" y="0"/>
                  </a:lnTo>
                  <a:lnTo>
                    <a:pt x="4" y="2"/>
                  </a:lnTo>
                  <a:lnTo>
                    <a:pt x="0" y="4"/>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5" name="Freeform 3612">
              <a:extLst>
                <a:ext uri="{FF2B5EF4-FFF2-40B4-BE49-F238E27FC236}">
                  <a16:creationId xmlns:a16="http://schemas.microsoft.com/office/drawing/2014/main" xmlns="" id="{30ED651C-F66B-F24E-8121-7CF19B8A624B}"/>
                </a:ext>
              </a:extLst>
            </p:cNvPr>
            <p:cNvSpPr>
              <a:spLocks/>
            </p:cNvSpPr>
            <p:nvPr/>
          </p:nvSpPr>
          <p:spPr bwMode="auto">
            <a:xfrm>
              <a:off x="3864" y="2965"/>
              <a:ext cx="38" cy="18"/>
            </a:xfrm>
            <a:custGeom>
              <a:avLst/>
              <a:gdLst>
                <a:gd name="T0" fmla="*/ 2 w 38"/>
                <a:gd name="T1" fmla="*/ 9 h 18"/>
                <a:gd name="T2" fmla="*/ 2 w 38"/>
                <a:gd name="T3" fmla="*/ 9 h 18"/>
                <a:gd name="T4" fmla="*/ 14 w 38"/>
                <a:gd name="T5" fmla="*/ 16 h 18"/>
                <a:gd name="T6" fmla="*/ 29 w 38"/>
                <a:gd name="T7" fmla="*/ 18 h 18"/>
                <a:gd name="T8" fmla="*/ 29 w 38"/>
                <a:gd name="T9" fmla="*/ 18 h 18"/>
                <a:gd name="T10" fmla="*/ 36 w 38"/>
                <a:gd name="T11" fmla="*/ 18 h 18"/>
                <a:gd name="T12" fmla="*/ 38 w 38"/>
                <a:gd name="T13" fmla="*/ 16 h 18"/>
                <a:gd name="T14" fmla="*/ 38 w 38"/>
                <a:gd name="T15" fmla="*/ 13 h 18"/>
                <a:gd name="T16" fmla="*/ 36 w 38"/>
                <a:gd name="T17" fmla="*/ 9 h 18"/>
                <a:gd name="T18" fmla="*/ 36 w 38"/>
                <a:gd name="T19" fmla="*/ 9 h 18"/>
                <a:gd name="T20" fmla="*/ 25 w 38"/>
                <a:gd name="T21" fmla="*/ 4 h 18"/>
                <a:gd name="T22" fmla="*/ 9 w 38"/>
                <a:gd name="T23" fmla="*/ 0 h 18"/>
                <a:gd name="T24" fmla="*/ 9 w 38"/>
                <a:gd name="T25" fmla="*/ 0 h 18"/>
                <a:gd name="T26" fmla="*/ 5 w 38"/>
                <a:gd name="T27" fmla="*/ 2 h 18"/>
                <a:gd name="T28" fmla="*/ 0 w 38"/>
                <a:gd name="T29" fmla="*/ 4 h 18"/>
                <a:gd name="T30" fmla="*/ 0 w 38"/>
                <a:gd name="T31" fmla="*/ 7 h 18"/>
                <a:gd name="T32" fmla="*/ 2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2" y="9"/>
                  </a:moveTo>
                  <a:lnTo>
                    <a:pt x="2" y="9"/>
                  </a:lnTo>
                  <a:lnTo>
                    <a:pt x="14" y="16"/>
                  </a:lnTo>
                  <a:lnTo>
                    <a:pt x="29" y="18"/>
                  </a:lnTo>
                  <a:lnTo>
                    <a:pt x="36" y="18"/>
                  </a:lnTo>
                  <a:lnTo>
                    <a:pt x="38" y="16"/>
                  </a:lnTo>
                  <a:lnTo>
                    <a:pt x="38" y="13"/>
                  </a:lnTo>
                  <a:lnTo>
                    <a:pt x="36" y="9"/>
                  </a:lnTo>
                  <a:lnTo>
                    <a:pt x="25" y="4"/>
                  </a:lnTo>
                  <a:lnTo>
                    <a:pt x="9" y="0"/>
                  </a:lnTo>
                  <a:lnTo>
                    <a:pt x="5" y="2"/>
                  </a:lnTo>
                  <a:lnTo>
                    <a:pt x="0" y="4"/>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6" name="Freeform 3613">
              <a:extLst>
                <a:ext uri="{FF2B5EF4-FFF2-40B4-BE49-F238E27FC236}">
                  <a16:creationId xmlns:a16="http://schemas.microsoft.com/office/drawing/2014/main" xmlns="" id="{EF4AC231-BA1E-9043-8047-40A46E121096}"/>
                </a:ext>
              </a:extLst>
            </p:cNvPr>
            <p:cNvSpPr>
              <a:spLocks/>
            </p:cNvSpPr>
            <p:nvPr/>
          </p:nvSpPr>
          <p:spPr bwMode="auto">
            <a:xfrm>
              <a:off x="3864" y="2965"/>
              <a:ext cx="38" cy="18"/>
            </a:xfrm>
            <a:custGeom>
              <a:avLst/>
              <a:gdLst>
                <a:gd name="T0" fmla="*/ 2 w 38"/>
                <a:gd name="T1" fmla="*/ 9 h 18"/>
                <a:gd name="T2" fmla="*/ 2 w 38"/>
                <a:gd name="T3" fmla="*/ 9 h 18"/>
                <a:gd name="T4" fmla="*/ 14 w 38"/>
                <a:gd name="T5" fmla="*/ 16 h 18"/>
                <a:gd name="T6" fmla="*/ 29 w 38"/>
                <a:gd name="T7" fmla="*/ 18 h 18"/>
                <a:gd name="T8" fmla="*/ 29 w 38"/>
                <a:gd name="T9" fmla="*/ 18 h 18"/>
                <a:gd name="T10" fmla="*/ 36 w 38"/>
                <a:gd name="T11" fmla="*/ 18 h 18"/>
                <a:gd name="T12" fmla="*/ 38 w 38"/>
                <a:gd name="T13" fmla="*/ 16 h 18"/>
                <a:gd name="T14" fmla="*/ 38 w 38"/>
                <a:gd name="T15" fmla="*/ 13 h 18"/>
                <a:gd name="T16" fmla="*/ 36 w 38"/>
                <a:gd name="T17" fmla="*/ 9 h 18"/>
                <a:gd name="T18" fmla="*/ 36 w 38"/>
                <a:gd name="T19" fmla="*/ 9 h 18"/>
                <a:gd name="T20" fmla="*/ 25 w 38"/>
                <a:gd name="T21" fmla="*/ 4 h 18"/>
                <a:gd name="T22" fmla="*/ 9 w 38"/>
                <a:gd name="T23" fmla="*/ 0 h 18"/>
                <a:gd name="T24" fmla="*/ 9 w 38"/>
                <a:gd name="T25" fmla="*/ 0 h 18"/>
                <a:gd name="T26" fmla="*/ 5 w 38"/>
                <a:gd name="T27" fmla="*/ 2 h 18"/>
                <a:gd name="T28" fmla="*/ 0 w 38"/>
                <a:gd name="T29" fmla="*/ 4 h 18"/>
                <a:gd name="T30" fmla="*/ 0 w 38"/>
                <a:gd name="T31" fmla="*/ 7 h 18"/>
                <a:gd name="T32" fmla="*/ 2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2" y="9"/>
                  </a:moveTo>
                  <a:lnTo>
                    <a:pt x="2" y="9"/>
                  </a:lnTo>
                  <a:lnTo>
                    <a:pt x="14" y="16"/>
                  </a:lnTo>
                  <a:lnTo>
                    <a:pt x="29" y="18"/>
                  </a:lnTo>
                  <a:lnTo>
                    <a:pt x="36" y="18"/>
                  </a:lnTo>
                  <a:lnTo>
                    <a:pt x="38" y="16"/>
                  </a:lnTo>
                  <a:lnTo>
                    <a:pt x="38" y="13"/>
                  </a:lnTo>
                  <a:lnTo>
                    <a:pt x="36" y="9"/>
                  </a:lnTo>
                  <a:lnTo>
                    <a:pt x="25" y="4"/>
                  </a:lnTo>
                  <a:lnTo>
                    <a:pt x="9" y="0"/>
                  </a:lnTo>
                  <a:lnTo>
                    <a:pt x="5" y="2"/>
                  </a:lnTo>
                  <a:lnTo>
                    <a:pt x="0" y="4"/>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7" name="Freeform 3614">
              <a:extLst>
                <a:ext uri="{FF2B5EF4-FFF2-40B4-BE49-F238E27FC236}">
                  <a16:creationId xmlns:a16="http://schemas.microsoft.com/office/drawing/2014/main" xmlns="" id="{634694E1-4E36-A540-85AE-A8091EC3F8A7}"/>
                </a:ext>
              </a:extLst>
            </p:cNvPr>
            <p:cNvSpPr>
              <a:spLocks/>
            </p:cNvSpPr>
            <p:nvPr/>
          </p:nvSpPr>
          <p:spPr bwMode="auto">
            <a:xfrm>
              <a:off x="3830" y="2967"/>
              <a:ext cx="39" cy="16"/>
            </a:xfrm>
            <a:custGeom>
              <a:avLst/>
              <a:gdLst>
                <a:gd name="T0" fmla="*/ 5 w 39"/>
                <a:gd name="T1" fmla="*/ 7 h 16"/>
                <a:gd name="T2" fmla="*/ 5 w 39"/>
                <a:gd name="T3" fmla="*/ 7 h 16"/>
                <a:gd name="T4" fmla="*/ 16 w 39"/>
                <a:gd name="T5" fmla="*/ 14 h 16"/>
                <a:gd name="T6" fmla="*/ 30 w 39"/>
                <a:gd name="T7" fmla="*/ 16 h 16"/>
                <a:gd name="T8" fmla="*/ 30 w 39"/>
                <a:gd name="T9" fmla="*/ 16 h 16"/>
                <a:gd name="T10" fmla="*/ 36 w 39"/>
                <a:gd name="T11" fmla="*/ 16 h 16"/>
                <a:gd name="T12" fmla="*/ 39 w 39"/>
                <a:gd name="T13" fmla="*/ 14 h 16"/>
                <a:gd name="T14" fmla="*/ 39 w 39"/>
                <a:gd name="T15" fmla="*/ 11 h 16"/>
                <a:gd name="T16" fmla="*/ 36 w 39"/>
                <a:gd name="T17" fmla="*/ 7 h 16"/>
                <a:gd name="T18" fmla="*/ 36 w 39"/>
                <a:gd name="T19" fmla="*/ 7 h 16"/>
                <a:gd name="T20" fmla="*/ 25 w 39"/>
                <a:gd name="T21" fmla="*/ 2 h 16"/>
                <a:gd name="T22" fmla="*/ 12 w 39"/>
                <a:gd name="T23" fmla="*/ 0 h 16"/>
                <a:gd name="T24" fmla="*/ 12 w 39"/>
                <a:gd name="T25" fmla="*/ 0 h 16"/>
                <a:gd name="T26" fmla="*/ 5 w 39"/>
                <a:gd name="T27" fmla="*/ 0 h 16"/>
                <a:gd name="T28" fmla="*/ 3 w 39"/>
                <a:gd name="T29" fmla="*/ 2 h 16"/>
                <a:gd name="T30" fmla="*/ 0 w 39"/>
                <a:gd name="T31" fmla="*/ 5 h 16"/>
                <a:gd name="T32" fmla="*/ 5 w 39"/>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6">
                  <a:moveTo>
                    <a:pt x="5" y="7"/>
                  </a:moveTo>
                  <a:lnTo>
                    <a:pt x="5" y="7"/>
                  </a:lnTo>
                  <a:lnTo>
                    <a:pt x="16" y="14"/>
                  </a:lnTo>
                  <a:lnTo>
                    <a:pt x="30" y="16"/>
                  </a:lnTo>
                  <a:lnTo>
                    <a:pt x="36" y="16"/>
                  </a:lnTo>
                  <a:lnTo>
                    <a:pt x="39" y="14"/>
                  </a:lnTo>
                  <a:lnTo>
                    <a:pt x="39" y="11"/>
                  </a:lnTo>
                  <a:lnTo>
                    <a:pt x="36" y="7"/>
                  </a:lnTo>
                  <a:lnTo>
                    <a:pt x="25" y="2"/>
                  </a:lnTo>
                  <a:lnTo>
                    <a:pt x="12" y="0"/>
                  </a:lnTo>
                  <a:lnTo>
                    <a:pt x="5" y="0"/>
                  </a:lnTo>
                  <a:lnTo>
                    <a:pt x="3" y="2"/>
                  </a:lnTo>
                  <a:lnTo>
                    <a:pt x="0" y="5"/>
                  </a:lnTo>
                  <a:lnTo>
                    <a:pt x="5"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8" name="Freeform 3615">
              <a:extLst>
                <a:ext uri="{FF2B5EF4-FFF2-40B4-BE49-F238E27FC236}">
                  <a16:creationId xmlns:a16="http://schemas.microsoft.com/office/drawing/2014/main" xmlns="" id="{ACA4EF79-C29F-3148-8056-37C4FF3797BE}"/>
                </a:ext>
              </a:extLst>
            </p:cNvPr>
            <p:cNvSpPr>
              <a:spLocks/>
            </p:cNvSpPr>
            <p:nvPr/>
          </p:nvSpPr>
          <p:spPr bwMode="auto">
            <a:xfrm>
              <a:off x="3830" y="2967"/>
              <a:ext cx="39" cy="16"/>
            </a:xfrm>
            <a:custGeom>
              <a:avLst/>
              <a:gdLst>
                <a:gd name="T0" fmla="*/ 5 w 39"/>
                <a:gd name="T1" fmla="*/ 7 h 16"/>
                <a:gd name="T2" fmla="*/ 5 w 39"/>
                <a:gd name="T3" fmla="*/ 7 h 16"/>
                <a:gd name="T4" fmla="*/ 16 w 39"/>
                <a:gd name="T5" fmla="*/ 14 h 16"/>
                <a:gd name="T6" fmla="*/ 30 w 39"/>
                <a:gd name="T7" fmla="*/ 16 h 16"/>
                <a:gd name="T8" fmla="*/ 30 w 39"/>
                <a:gd name="T9" fmla="*/ 16 h 16"/>
                <a:gd name="T10" fmla="*/ 36 w 39"/>
                <a:gd name="T11" fmla="*/ 16 h 16"/>
                <a:gd name="T12" fmla="*/ 39 w 39"/>
                <a:gd name="T13" fmla="*/ 14 h 16"/>
                <a:gd name="T14" fmla="*/ 39 w 39"/>
                <a:gd name="T15" fmla="*/ 11 h 16"/>
                <a:gd name="T16" fmla="*/ 36 w 39"/>
                <a:gd name="T17" fmla="*/ 7 h 16"/>
                <a:gd name="T18" fmla="*/ 36 w 39"/>
                <a:gd name="T19" fmla="*/ 7 h 16"/>
                <a:gd name="T20" fmla="*/ 25 w 39"/>
                <a:gd name="T21" fmla="*/ 2 h 16"/>
                <a:gd name="T22" fmla="*/ 12 w 39"/>
                <a:gd name="T23" fmla="*/ 0 h 16"/>
                <a:gd name="T24" fmla="*/ 12 w 39"/>
                <a:gd name="T25" fmla="*/ 0 h 16"/>
                <a:gd name="T26" fmla="*/ 5 w 39"/>
                <a:gd name="T27" fmla="*/ 0 h 16"/>
                <a:gd name="T28" fmla="*/ 3 w 39"/>
                <a:gd name="T29" fmla="*/ 2 h 16"/>
                <a:gd name="T30" fmla="*/ 0 w 39"/>
                <a:gd name="T31" fmla="*/ 5 h 16"/>
                <a:gd name="T32" fmla="*/ 5 w 39"/>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6">
                  <a:moveTo>
                    <a:pt x="5" y="7"/>
                  </a:moveTo>
                  <a:lnTo>
                    <a:pt x="5" y="7"/>
                  </a:lnTo>
                  <a:lnTo>
                    <a:pt x="16" y="14"/>
                  </a:lnTo>
                  <a:lnTo>
                    <a:pt x="30" y="16"/>
                  </a:lnTo>
                  <a:lnTo>
                    <a:pt x="36" y="16"/>
                  </a:lnTo>
                  <a:lnTo>
                    <a:pt x="39" y="14"/>
                  </a:lnTo>
                  <a:lnTo>
                    <a:pt x="39" y="11"/>
                  </a:lnTo>
                  <a:lnTo>
                    <a:pt x="36" y="7"/>
                  </a:lnTo>
                  <a:lnTo>
                    <a:pt x="25" y="2"/>
                  </a:lnTo>
                  <a:lnTo>
                    <a:pt x="12" y="0"/>
                  </a:lnTo>
                  <a:lnTo>
                    <a:pt x="5" y="0"/>
                  </a:lnTo>
                  <a:lnTo>
                    <a:pt x="3" y="2"/>
                  </a:lnTo>
                  <a:lnTo>
                    <a:pt x="0" y="5"/>
                  </a:lnTo>
                  <a:lnTo>
                    <a:pt x="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399" name="Freeform 3616">
              <a:extLst>
                <a:ext uri="{FF2B5EF4-FFF2-40B4-BE49-F238E27FC236}">
                  <a16:creationId xmlns:a16="http://schemas.microsoft.com/office/drawing/2014/main" xmlns="" id="{9A614EF7-42A8-9847-906C-D6C30B427271}"/>
                </a:ext>
              </a:extLst>
            </p:cNvPr>
            <p:cNvSpPr>
              <a:spLocks/>
            </p:cNvSpPr>
            <p:nvPr/>
          </p:nvSpPr>
          <p:spPr bwMode="auto">
            <a:xfrm>
              <a:off x="3799" y="2967"/>
              <a:ext cx="38" cy="16"/>
            </a:xfrm>
            <a:custGeom>
              <a:avLst/>
              <a:gdLst>
                <a:gd name="T0" fmla="*/ 2 w 38"/>
                <a:gd name="T1" fmla="*/ 7 h 16"/>
                <a:gd name="T2" fmla="*/ 2 w 38"/>
                <a:gd name="T3" fmla="*/ 7 h 16"/>
                <a:gd name="T4" fmla="*/ 13 w 38"/>
                <a:gd name="T5" fmla="*/ 14 h 16"/>
                <a:gd name="T6" fmla="*/ 29 w 38"/>
                <a:gd name="T7" fmla="*/ 16 h 16"/>
                <a:gd name="T8" fmla="*/ 29 w 38"/>
                <a:gd name="T9" fmla="*/ 16 h 16"/>
                <a:gd name="T10" fmla="*/ 34 w 38"/>
                <a:gd name="T11" fmla="*/ 16 h 16"/>
                <a:gd name="T12" fmla="*/ 36 w 38"/>
                <a:gd name="T13" fmla="*/ 14 h 16"/>
                <a:gd name="T14" fmla="*/ 38 w 38"/>
                <a:gd name="T15" fmla="*/ 11 h 16"/>
                <a:gd name="T16" fmla="*/ 34 w 38"/>
                <a:gd name="T17" fmla="*/ 7 h 16"/>
                <a:gd name="T18" fmla="*/ 34 w 38"/>
                <a:gd name="T19" fmla="*/ 7 h 16"/>
                <a:gd name="T20" fmla="*/ 22 w 38"/>
                <a:gd name="T21" fmla="*/ 2 h 16"/>
                <a:gd name="T22" fmla="*/ 9 w 38"/>
                <a:gd name="T23" fmla="*/ 0 h 16"/>
                <a:gd name="T24" fmla="*/ 9 w 38"/>
                <a:gd name="T25" fmla="*/ 0 h 16"/>
                <a:gd name="T26" fmla="*/ 4 w 38"/>
                <a:gd name="T27" fmla="*/ 0 h 16"/>
                <a:gd name="T28" fmla="*/ 2 w 38"/>
                <a:gd name="T29" fmla="*/ 2 h 16"/>
                <a:gd name="T30" fmla="*/ 0 w 38"/>
                <a:gd name="T31" fmla="*/ 5 h 16"/>
                <a:gd name="T32" fmla="*/ 2 w 38"/>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6">
                  <a:moveTo>
                    <a:pt x="2" y="7"/>
                  </a:moveTo>
                  <a:lnTo>
                    <a:pt x="2" y="7"/>
                  </a:lnTo>
                  <a:lnTo>
                    <a:pt x="13" y="14"/>
                  </a:lnTo>
                  <a:lnTo>
                    <a:pt x="29" y="16"/>
                  </a:lnTo>
                  <a:lnTo>
                    <a:pt x="34" y="16"/>
                  </a:lnTo>
                  <a:lnTo>
                    <a:pt x="36" y="14"/>
                  </a:lnTo>
                  <a:lnTo>
                    <a:pt x="38" y="11"/>
                  </a:lnTo>
                  <a:lnTo>
                    <a:pt x="34" y="7"/>
                  </a:lnTo>
                  <a:lnTo>
                    <a:pt x="22" y="2"/>
                  </a:lnTo>
                  <a:lnTo>
                    <a:pt x="9" y="0"/>
                  </a:lnTo>
                  <a:lnTo>
                    <a:pt x="4" y="0"/>
                  </a:lnTo>
                  <a:lnTo>
                    <a:pt x="2" y="2"/>
                  </a:lnTo>
                  <a:lnTo>
                    <a:pt x="0" y="5"/>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0" name="Freeform 3617">
              <a:extLst>
                <a:ext uri="{FF2B5EF4-FFF2-40B4-BE49-F238E27FC236}">
                  <a16:creationId xmlns:a16="http://schemas.microsoft.com/office/drawing/2014/main" xmlns="" id="{5E22CA9C-B77A-7248-8FDD-F3B8F4B82AD4}"/>
                </a:ext>
              </a:extLst>
            </p:cNvPr>
            <p:cNvSpPr>
              <a:spLocks/>
            </p:cNvSpPr>
            <p:nvPr/>
          </p:nvSpPr>
          <p:spPr bwMode="auto">
            <a:xfrm>
              <a:off x="3799" y="2967"/>
              <a:ext cx="38" cy="16"/>
            </a:xfrm>
            <a:custGeom>
              <a:avLst/>
              <a:gdLst>
                <a:gd name="T0" fmla="*/ 2 w 38"/>
                <a:gd name="T1" fmla="*/ 7 h 16"/>
                <a:gd name="T2" fmla="*/ 2 w 38"/>
                <a:gd name="T3" fmla="*/ 7 h 16"/>
                <a:gd name="T4" fmla="*/ 13 w 38"/>
                <a:gd name="T5" fmla="*/ 14 h 16"/>
                <a:gd name="T6" fmla="*/ 29 w 38"/>
                <a:gd name="T7" fmla="*/ 16 h 16"/>
                <a:gd name="T8" fmla="*/ 29 w 38"/>
                <a:gd name="T9" fmla="*/ 16 h 16"/>
                <a:gd name="T10" fmla="*/ 34 w 38"/>
                <a:gd name="T11" fmla="*/ 16 h 16"/>
                <a:gd name="T12" fmla="*/ 36 w 38"/>
                <a:gd name="T13" fmla="*/ 14 h 16"/>
                <a:gd name="T14" fmla="*/ 38 w 38"/>
                <a:gd name="T15" fmla="*/ 11 h 16"/>
                <a:gd name="T16" fmla="*/ 34 w 38"/>
                <a:gd name="T17" fmla="*/ 7 h 16"/>
                <a:gd name="T18" fmla="*/ 34 w 38"/>
                <a:gd name="T19" fmla="*/ 7 h 16"/>
                <a:gd name="T20" fmla="*/ 22 w 38"/>
                <a:gd name="T21" fmla="*/ 2 h 16"/>
                <a:gd name="T22" fmla="*/ 9 w 38"/>
                <a:gd name="T23" fmla="*/ 0 h 16"/>
                <a:gd name="T24" fmla="*/ 9 w 38"/>
                <a:gd name="T25" fmla="*/ 0 h 16"/>
                <a:gd name="T26" fmla="*/ 4 w 38"/>
                <a:gd name="T27" fmla="*/ 0 h 16"/>
                <a:gd name="T28" fmla="*/ 2 w 38"/>
                <a:gd name="T29" fmla="*/ 2 h 16"/>
                <a:gd name="T30" fmla="*/ 0 w 38"/>
                <a:gd name="T31" fmla="*/ 5 h 16"/>
                <a:gd name="T32" fmla="*/ 2 w 38"/>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6">
                  <a:moveTo>
                    <a:pt x="2" y="7"/>
                  </a:moveTo>
                  <a:lnTo>
                    <a:pt x="2" y="7"/>
                  </a:lnTo>
                  <a:lnTo>
                    <a:pt x="13" y="14"/>
                  </a:lnTo>
                  <a:lnTo>
                    <a:pt x="29" y="16"/>
                  </a:lnTo>
                  <a:lnTo>
                    <a:pt x="34" y="16"/>
                  </a:lnTo>
                  <a:lnTo>
                    <a:pt x="36" y="14"/>
                  </a:lnTo>
                  <a:lnTo>
                    <a:pt x="38" y="11"/>
                  </a:lnTo>
                  <a:lnTo>
                    <a:pt x="34" y="7"/>
                  </a:lnTo>
                  <a:lnTo>
                    <a:pt x="22" y="2"/>
                  </a:lnTo>
                  <a:lnTo>
                    <a:pt x="9" y="0"/>
                  </a:lnTo>
                  <a:lnTo>
                    <a:pt x="4" y="0"/>
                  </a:lnTo>
                  <a:lnTo>
                    <a:pt x="2" y="2"/>
                  </a:lnTo>
                  <a:lnTo>
                    <a:pt x="0" y="5"/>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1" name="Freeform 3618">
              <a:extLst>
                <a:ext uri="{FF2B5EF4-FFF2-40B4-BE49-F238E27FC236}">
                  <a16:creationId xmlns:a16="http://schemas.microsoft.com/office/drawing/2014/main" xmlns="" id="{2C1EE354-B525-4C44-B816-8317E10A0E97}"/>
                </a:ext>
              </a:extLst>
            </p:cNvPr>
            <p:cNvSpPr>
              <a:spLocks/>
            </p:cNvSpPr>
            <p:nvPr/>
          </p:nvSpPr>
          <p:spPr bwMode="auto">
            <a:xfrm>
              <a:off x="3769" y="2967"/>
              <a:ext cx="34" cy="16"/>
            </a:xfrm>
            <a:custGeom>
              <a:avLst/>
              <a:gdLst>
                <a:gd name="T0" fmla="*/ 3 w 34"/>
                <a:gd name="T1" fmla="*/ 9 h 16"/>
                <a:gd name="T2" fmla="*/ 3 w 34"/>
                <a:gd name="T3" fmla="*/ 9 h 16"/>
                <a:gd name="T4" fmla="*/ 14 w 34"/>
                <a:gd name="T5" fmla="*/ 14 h 16"/>
                <a:gd name="T6" fmla="*/ 27 w 34"/>
                <a:gd name="T7" fmla="*/ 16 h 16"/>
                <a:gd name="T8" fmla="*/ 27 w 34"/>
                <a:gd name="T9" fmla="*/ 16 h 16"/>
                <a:gd name="T10" fmla="*/ 32 w 34"/>
                <a:gd name="T11" fmla="*/ 16 h 16"/>
                <a:gd name="T12" fmla="*/ 34 w 34"/>
                <a:gd name="T13" fmla="*/ 14 h 16"/>
                <a:gd name="T14" fmla="*/ 34 w 34"/>
                <a:gd name="T15" fmla="*/ 11 h 16"/>
                <a:gd name="T16" fmla="*/ 32 w 34"/>
                <a:gd name="T17" fmla="*/ 7 h 16"/>
                <a:gd name="T18" fmla="*/ 32 w 34"/>
                <a:gd name="T19" fmla="*/ 7 h 16"/>
                <a:gd name="T20" fmla="*/ 21 w 34"/>
                <a:gd name="T21" fmla="*/ 2 h 16"/>
                <a:gd name="T22" fmla="*/ 7 w 34"/>
                <a:gd name="T23" fmla="*/ 0 h 16"/>
                <a:gd name="T24" fmla="*/ 7 w 34"/>
                <a:gd name="T25" fmla="*/ 0 h 16"/>
                <a:gd name="T26" fmla="*/ 3 w 34"/>
                <a:gd name="T27" fmla="*/ 0 h 16"/>
                <a:gd name="T28" fmla="*/ 0 w 34"/>
                <a:gd name="T29" fmla="*/ 2 h 16"/>
                <a:gd name="T30" fmla="*/ 0 w 34"/>
                <a:gd name="T31" fmla="*/ 5 h 16"/>
                <a:gd name="T32" fmla="*/ 3 w 3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3" y="9"/>
                  </a:moveTo>
                  <a:lnTo>
                    <a:pt x="3" y="9"/>
                  </a:lnTo>
                  <a:lnTo>
                    <a:pt x="14" y="14"/>
                  </a:lnTo>
                  <a:lnTo>
                    <a:pt x="27" y="16"/>
                  </a:lnTo>
                  <a:lnTo>
                    <a:pt x="32" y="16"/>
                  </a:lnTo>
                  <a:lnTo>
                    <a:pt x="34" y="14"/>
                  </a:lnTo>
                  <a:lnTo>
                    <a:pt x="34" y="11"/>
                  </a:lnTo>
                  <a:lnTo>
                    <a:pt x="32" y="7"/>
                  </a:lnTo>
                  <a:lnTo>
                    <a:pt x="21" y="2"/>
                  </a:lnTo>
                  <a:lnTo>
                    <a:pt x="7" y="0"/>
                  </a:lnTo>
                  <a:lnTo>
                    <a:pt x="3" y="0"/>
                  </a:lnTo>
                  <a:lnTo>
                    <a:pt x="0" y="2"/>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2" name="Freeform 3619">
              <a:extLst>
                <a:ext uri="{FF2B5EF4-FFF2-40B4-BE49-F238E27FC236}">
                  <a16:creationId xmlns:a16="http://schemas.microsoft.com/office/drawing/2014/main" xmlns="" id="{A1E1C544-DADF-4746-BCA5-5B38F08D528B}"/>
                </a:ext>
              </a:extLst>
            </p:cNvPr>
            <p:cNvSpPr>
              <a:spLocks/>
            </p:cNvSpPr>
            <p:nvPr/>
          </p:nvSpPr>
          <p:spPr bwMode="auto">
            <a:xfrm>
              <a:off x="3769" y="2967"/>
              <a:ext cx="34" cy="16"/>
            </a:xfrm>
            <a:custGeom>
              <a:avLst/>
              <a:gdLst>
                <a:gd name="T0" fmla="*/ 3 w 34"/>
                <a:gd name="T1" fmla="*/ 9 h 16"/>
                <a:gd name="T2" fmla="*/ 3 w 34"/>
                <a:gd name="T3" fmla="*/ 9 h 16"/>
                <a:gd name="T4" fmla="*/ 14 w 34"/>
                <a:gd name="T5" fmla="*/ 14 h 16"/>
                <a:gd name="T6" fmla="*/ 27 w 34"/>
                <a:gd name="T7" fmla="*/ 16 h 16"/>
                <a:gd name="T8" fmla="*/ 27 w 34"/>
                <a:gd name="T9" fmla="*/ 16 h 16"/>
                <a:gd name="T10" fmla="*/ 32 w 34"/>
                <a:gd name="T11" fmla="*/ 16 h 16"/>
                <a:gd name="T12" fmla="*/ 34 w 34"/>
                <a:gd name="T13" fmla="*/ 14 h 16"/>
                <a:gd name="T14" fmla="*/ 34 w 34"/>
                <a:gd name="T15" fmla="*/ 11 h 16"/>
                <a:gd name="T16" fmla="*/ 32 w 34"/>
                <a:gd name="T17" fmla="*/ 7 h 16"/>
                <a:gd name="T18" fmla="*/ 32 w 34"/>
                <a:gd name="T19" fmla="*/ 7 h 16"/>
                <a:gd name="T20" fmla="*/ 21 w 34"/>
                <a:gd name="T21" fmla="*/ 2 h 16"/>
                <a:gd name="T22" fmla="*/ 7 w 34"/>
                <a:gd name="T23" fmla="*/ 0 h 16"/>
                <a:gd name="T24" fmla="*/ 7 w 34"/>
                <a:gd name="T25" fmla="*/ 0 h 16"/>
                <a:gd name="T26" fmla="*/ 3 w 34"/>
                <a:gd name="T27" fmla="*/ 0 h 16"/>
                <a:gd name="T28" fmla="*/ 0 w 34"/>
                <a:gd name="T29" fmla="*/ 2 h 16"/>
                <a:gd name="T30" fmla="*/ 0 w 34"/>
                <a:gd name="T31" fmla="*/ 5 h 16"/>
                <a:gd name="T32" fmla="*/ 3 w 3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3" y="9"/>
                  </a:moveTo>
                  <a:lnTo>
                    <a:pt x="3" y="9"/>
                  </a:lnTo>
                  <a:lnTo>
                    <a:pt x="14" y="14"/>
                  </a:lnTo>
                  <a:lnTo>
                    <a:pt x="27" y="16"/>
                  </a:lnTo>
                  <a:lnTo>
                    <a:pt x="32" y="16"/>
                  </a:lnTo>
                  <a:lnTo>
                    <a:pt x="34" y="14"/>
                  </a:lnTo>
                  <a:lnTo>
                    <a:pt x="34" y="11"/>
                  </a:lnTo>
                  <a:lnTo>
                    <a:pt x="32" y="7"/>
                  </a:lnTo>
                  <a:lnTo>
                    <a:pt x="21" y="2"/>
                  </a:lnTo>
                  <a:lnTo>
                    <a:pt x="7" y="0"/>
                  </a:lnTo>
                  <a:lnTo>
                    <a:pt x="3" y="0"/>
                  </a:lnTo>
                  <a:lnTo>
                    <a:pt x="0" y="2"/>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3" name="Freeform 3620">
              <a:extLst>
                <a:ext uri="{FF2B5EF4-FFF2-40B4-BE49-F238E27FC236}">
                  <a16:creationId xmlns:a16="http://schemas.microsoft.com/office/drawing/2014/main" xmlns="" id="{DB08359F-75B9-4448-B024-65E9FF34D73D}"/>
                </a:ext>
              </a:extLst>
            </p:cNvPr>
            <p:cNvSpPr>
              <a:spLocks/>
            </p:cNvSpPr>
            <p:nvPr/>
          </p:nvSpPr>
          <p:spPr bwMode="auto">
            <a:xfrm>
              <a:off x="3740" y="2967"/>
              <a:ext cx="34" cy="16"/>
            </a:xfrm>
            <a:custGeom>
              <a:avLst/>
              <a:gdLst>
                <a:gd name="T0" fmla="*/ 2 w 34"/>
                <a:gd name="T1" fmla="*/ 9 h 16"/>
                <a:gd name="T2" fmla="*/ 2 w 34"/>
                <a:gd name="T3" fmla="*/ 9 h 16"/>
                <a:gd name="T4" fmla="*/ 11 w 34"/>
                <a:gd name="T5" fmla="*/ 14 h 16"/>
                <a:gd name="T6" fmla="*/ 25 w 34"/>
                <a:gd name="T7" fmla="*/ 16 h 16"/>
                <a:gd name="T8" fmla="*/ 25 w 34"/>
                <a:gd name="T9" fmla="*/ 16 h 16"/>
                <a:gd name="T10" fmla="*/ 29 w 34"/>
                <a:gd name="T11" fmla="*/ 16 h 16"/>
                <a:gd name="T12" fmla="*/ 34 w 34"/>
                <a:gd name="T13" fmla="*/ 14 h 16"/>
                <a:gd name="T14" fmla="*/ 34 w 34"/>
                <a:gd name="T15" fmla="*/ 11 h 16"/>
                <a:gd name="T16" fmla="*/ 32 w 34"/>
                <a:gd name="T17" fmla="*/ 9 h 16"/>
                <a:gd name="T18" fmla="*/ 32 w 34"/>
                <a:gd name="T19" fmla="*/ 9 h 16"/>
                <a:gd name="T20" fmla="*/ 20 w 34"/>
                <a:gd name="T21" fmla="*/ 2 h 16"/>
                <a:gd name="T22" fmla="*/ 7 w 34"/>
                <a:gd name="T23" fmla="*/ 0 h 16"/>
                <a:gd name="T24" fmla="*/ 7 w 34"/>
                <a:gd name="T25" fmla="*/ 0 h 16"/>
                <a:gd name="T26" fmla="*/ 2 w 34"/>
                <a:gd name="T27" fmla="*/ 0 h 16"/>
                <a:gd name="T28" fmla="*/ 0 w 34"/>
                <a:gd name="T29" fmla="*/ 2 h 16"/>
                <a:gd name="T30" fmla="*/ 0 w 34"/>
                <a:gd name="T31" fmla="*/ 5 h 16"/>
                <a:gd name="T32" fmla="*/ 2 w 3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2" y="9"/>
                  </a:moveTo>
                  <a:lnTo>
                    <a:pt x="2" y="9"/>
                  </a:lnTo>
                  <a:lnTo>
                    <a:pt x="11" y="14"/>
                  </a:lnTo>
                  <a:lnTo>
                    <a:pt x="25" y="16"/>
                  </a:lnTo>
                  <a:lnTo>
                    <a:pt x="29" y="16"/>
                  </a:lnTo>
                  <a:lnTo>
                    <a:pt x="34" y="14"/>
                  </a:lnTo>
                  <a:lnTo>
                    <a:pt x="34" y="11"/>
                  </a:lnTo>
                  <a:lnTo>
                    <a:pt x="32" y="9"/>
                  </a:lnTo>
                  <a:lnTo>
                    <a:pt x="20" y="2"/>
                  </a:lnTo>
                  <a:lnTo>
                    <a:pt x="7"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4" name="Freeform 3621">
              <a:extLst>
                <a:ext uri="{FF2B5EF4-FFF2-40B4-BE49-F238E27FC236}">
                  <a16:creationId xmlns:a16="http://schemas.microsoft.com/office/drawing/2014/main" xmlns="" id="{E3D3B9DE-45DB-E84E-B3F8-864229A6D5B2}"/>
                </a:ext>
              </a:extLst>
            </p:cNvPr>
            <p:cNvSpPr>
              <a:spLocks/>
            </p:cNvSpPr>
            <p:nvPr/>
          </p:nvSpPr>
          <p:spPr bwMode="auto">
            <a:xfrm>
              <a:off x="3740" y="2967"/>
              <a:ext cx="34" cy="16"/>
            </a:xfrm>
            <a:custGeom>
              <a:avLst/>
              <a:gdLst>
                <a:gd name="T0" fmla="*/ 2 w 34"/>
                <a:gd name="T1" fmla="*/ 9 h 16"/>
                <a:gd name="T2" fmla="*/ 2 w 34"/>
                <a:gd name="T3" fmla="*/ 9 h 16"/>
                <a:gd name="T4" fmla="*/ 11 w 34"/>
                <a:gd name="T5" fmla="*/ 14 h 16"/>
                <a:gd name="T6" fmla="*/ 25 w 34"/>
                <a:gd name="T7" fmla="*/ 16 h 16"/>
                <a:gd name="T8" fmla="*/ 25 w 34"/>
                <a:gd name="T9" fmla="*/ 16 h 16"/>
                <a:gd name="T10" fmla="*/ 29 w 34"/>
                <a:gd name="T11" fmla="*/ 16 h 16"/>
                <a:gd name="T12" fmla="*/ 34 w 34"/>
                <a:gd name="T13" fmla="*/ 14 h 16"/>
                <a:gd name="T14" fmla="*/ 34 w 34"/>
                <a:gd name="T15" fmla="*/ 11 h 16"/>
                <a:gd name="T16" fmla="*/ 32 w 34"/>
                <a:gd name="T17" fmla="*/ 9 h 16"/>
                <a:gd name="T18" fmla="*/ 32 w 34"/>
                <a:gd name="T19" fmla="*/ 9 h 16"/>
                <a:gd name="T20" fmla="*/ 20 w 34"/>
                <a:gd name="T21" fmla="*/ 2 h 16"/>
                <a:gd name="T22" fmla="*/ 7 w 34"/>
                <a:gd name="T23" fmla="*/ 0 h 16"/>
                <a:gd name="T24" fmla="*/ 7 w 34"/>
                <a:gd name="T25" fmla="*/ 0 h 16"/>
                <a:gd name="T26" fmla="*/ 2 w 34"/>
                <a:gd name="T27" fmla="*/ 0 h 16"/>
                <a:gd name="T28" fmla="*/ 0 w 34"/>
                <a:gd name="T29" fmla="*/ 2 h 16"/>
                <a:gd name="T30" fmla="*/ 0 w 34"/>
                <a:gd name="T31" fmla="*/ 5 h 16"/>
                <a:gd name="T32" fmla="*/ 2 w 3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2" y="9"/>
                  </a:moveTo>
                  <a:lnTo>
                    <a:pt x="2" y="9"/>
                  </a:lnTo>
                  <a:lnTo>
                    <a:pt x="11" y="14"/>
                  </a:lnTo>
                  <a:lnTo>
                    <a:pt x="25" y="16"/>
                  </a:lnTo>
                  <a:lnTo>
                    <a:pt x="29" y="16"/>
                  </a:lnTo>
                  <a:lnTo>
                    <a:pt x="34" y="14"/>
                  </a:lnTo>
                  <a:lnTo>
                    <a:pt x="34" y="11"/>
                  </a:lnTo>
                  <a:lnTo>
                    <a:pt x="32" y="9"/>
                  </a:lnTo>
                  <a:lnTo>
                    <a:pt x="20" y="2"/>
                  </a:lnTo>
                  <a:lnTo>
                    <a:pt x="7"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7405" name="Group 3823">
            <a:extLst>
              <a:ext uri="{FF2B5EF4-FFF2-40B4-BE49-F238E27FC236}">
                <a16:creationId xmlns:a16="http://schemas.microsoft.com/office/drawing/2014/main" xmlns="" id="{23B2E4EB-236C-1D45-8502-4F5CD664707C}"/>
              </a:ext>
            </a:extLst>
          </p:cNvPr>
          <p:cNvGrpSpPr>
            <a:grpSpLocks/>
          </p:cNvGrpSpPr>
          <p:nvPr/>
        </p:nvGrpSpPr>
        <p:grpSpPr bwMode="auto">
          <a:xfrm>
            <a:off x="1868488" y="4370388"/>
            <a:ext cx="3943350" cy="88900"/>
            <a:chOff x="1718" y="2947"/>
            <a:chExt cx="2484" cy="56"/>
          </a:xfrm>
        </p:grpSpPr>
        <p:sp>
          <p:nvSpPr>
            <p:cNvPr id="7406" name="Freeform 3623">
              <a:extLst>
                <a:ext uri="{FF2B5EF4-FFF2-40B4-BE49-F238E27FC236}">
                  <a16:creationId xmlns:a16="http://schemas.microsoft.com/office/drawing/2014/main" xmlns="" id="{81D1F474-7E11-9241-90DC-961FEAF3D9A4}"/>
                </a:ext>
              </a:extLst>
            </p:cNvPr>
            <p:cNvSpPr>
              <a:spLocks/>
            </p:cNvSpPr>
            <p:nvPr/>
          </p:nvSpPr>
          <p:spPr bwMode="auto">
            <a:xfrm>
              <a:off x="3711" y="2967"/>
              <a:ext cx="34" cy="18"/>
            </a:xfrm>
            <a:custGeom>
              <a:avLst/>
              <a:gdLst>
                <a:gd name="T0" fmla="*/ 2 w 34"/>
                <a:gd name="T1" fmla="*/ 9 h 18"/>
                <a:gd name="T2" fmla="*/ 2 w 34"/>
                <a:gd name="T3" fmla="*/ 9 h 18"/>
                <a:gd name="T4" fmla="*/ 11 w 34"/>
                <a:gd name="T5" fmla="*/ 14 h 18"/>
                <a:gd name="T6" fmla="*/ 25 w 34"/>
                <a:gd name="T7" fmla="*/ 18 h 18"/>
                <a:gd name="T8" fmla="*/ 25 w 34"/>
                <a:gd name="T9" fmla="*/ 18 h 18"/>
                <a:gd name="T10" fmla="*/ 29 w 34"/>
                <a:gd name="T11" fmla="*/ 16 h 18"/>
                <a:gd name="T12" fmla="*/ 31 w 34"/>
                <a:gd name="T13" fmla="*/ 14 h 18"/>
                <a:gd name="T14" fmla="*/ 34 w 34"/>
                <a:gd name="T15" fmla="*/ 11 h 18"/>
                <a:gd name="T16" fmla="*/ 31 w 34"/>
                <a:gd name="T17" fmla="*/ 9 h 18"/>
                <a:gd name="T18" fmla="*/ 31 w 34"/>
                <a:gd name="T19" fmla="*/ 9 h 18"/>
                <a:gd name="T20" fmla="*/ 20 w 34"/>
                <a:gd name="T21" fmla="*/ 2 h 18"/>
                <a:gd name="T22" fmla="*/ 7 w 34"/>
                <a:gd name="T23" fmla="*/ 0 h 18"/>
                <a:gd name="T24" fmla="*/ 7 w 34"/>
                <a:gd name="T25" fmla="*/ 0 h 18"/>
                <a:gd name="T26" fmla="*/ 2 w 34"/>
                <a:gd name="T27" fmla="*/ 0 h 18"/>
                <a:gd name="T28" fmla="*/ 0 w 34"/>
                <a:gd name="T29" fmla="*/ 2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1" y="14"/>
                  </a:lnTo>
                  <a:lnTo>
                    <a:pt x="25" y="18"/>
                  </a:lnTo>
                  <a:lnTo>
                    <a:pt x="29" y="16"/>
                  </a:lnTo>
                  <a:lnTo>
                    <a:pt x="31" y="14"/>
                  </a:lnTo>
                  <a:lnTo>
                    <a:pt x="34" y="11"/>
                  </a:lnTo>
                  <a:lnTo>
                    <a:pt x="31" y="9"/>
                  </a:lnTo>
                  <a:lnTo>
                    <a:pt x="20" y="2"/>
                  </a:lnTo>
                  <a:lnTo>
                    <a:pt x="7"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7" name="Freeform 3624">
              <a:extLst>
                <a:ext uri="{FF2B5EF4-FFF2-40B4-BE49-F238E27FC236}">
                  <a16:creationId xmlns:a16="http://schemas.microsoft.com/office/drawing/2014/main" xmlns="" id="{1AAC91AD-024C-6A45-AEDD-AEEFB16F57ED}"/>
                </a:ext>
              </a:extLst>
            </p:cNvPr>
            <p:cNvSpPr>
              <a:spLocks/>
            </p:cNvSpPr>
            <p:nvPr/>
          </p:nvSpPr>
          <p:spPr bwMode="auto">
            <a:xfrm>
              <a:off x="3711" y="2967"/>
              <a:ext cx="34" cy="18"/>
            </a:xfrm>
            <a:custGeom>
              <a:avLst/>
              <a:gdLst>
                <a:gd name="T0" fmla="*/ 2 w 34"/>
                <a:gd name="T1" fmla="*/ 9 h 18"/>
                <a:gd name="T2" fmla="*/ 2 w 34"/>
                <a:gd name="T3" fmla="*/ 9 h 18"/>
                <a:gd name="T4" fmla="*/ 11 w 34"/>
                <a:gd name="T5" fmla="*/ 14 h 18"/>
                <a:gd name="T6" fmla="*/ 25 w 34"/>
                <a:gd name="T7" fmla="*/ 18 h 18"/>
                <a:gd name="T8" fmla="*/ 25 w 34"/>
                <a:gd name="T9" fmla="*/ 18 h 18"/>
                <a:gd name="T10" fmla="*/ 29 w 34"/>
                <a:gd name="T11" fmla="*/ 16 h 18"/>
                <a:gd name="T12" fmla="*/ 31 w 34"/>
                <a:gd name="T13" fmla="*/ 14 h 18"/>
                <a:gd name="T14" fmla="*/ 34 w 34"/>
                <a:gd name="T15" fmla="*/ 11 h 18"/>
                <a:gd name="T16" fmla="*/ 31 w 34"/>
                <a:gd name="T17" fmla="*/ 9 h 18"/>
                <a:gd name="T18" fmla="*/ 31 w 34"/>
                <a:gd name="T19" fmla="*/ 9 h 18"/>
                <a:gd name="T20" fmla="*/ 20 w 34"/>
                <a:gd name="T21" fmla="*/ 2 h 18"/>
                <a:gd name="T22" fmla="*/ 7 w 34"/>
                <a:gd name="T23" fmla="*/ 0 h 18"/>
                <a:gd name="T24" fmla="*/ 7 w 34"/>
                <a:gd name="T25" fmla="*/ 0 h 18"/>
                <a:gd name="T26" fmla="*/ 2 w 34"/>
                <a:gd name="T27" fmla="*/ 0 h 18"/>
                <a:gd name="T28" fmla="*/ 0 w 34"/>
                <a:gd name="T29" fmla="*/ 2 h 18"/>
                <a:gd name="T30" fmla="*/ 0 w 34"/>
                <a:gd name="T31" fmla="*/ 5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1" y="14"/>
                  </a:lnTo>
                  <a:lnTo>
                    <a:pt x="25" y="18"/>
                  </a:lnTo>
                  <a:lnTo>
                    <a:pt x="29" y="16"/>
                  </a:lnTo>
                  <a:lnTo>
                    <a:pt x="31" y="14"/>
                  </a:lnTo>
                  <a:lnTo>
                    <a:pt x="34" y="11"/>
                  </a:lnTo>
                  <a:lnTo>
                    <a:pt x="31" y="9"/>
                  </a:lnTo>
                  <a:lnTo>
                    <a:pt x="20" y="2"/>
                  </a:lnTo>
                  <a:lnTo>
                    <a:pt x="7"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8" name="Freeform 3625">
              <a:extLst>
                <a:ext uri="{FF2B5EF4-FFF2-40B4-BE49-F238E27FC236}">
                  <a16:creationId xmlns:a16="http://schemas.microsoft.com/office/drawing/2014/main" xmlns="" id="{3EF37299-772B-2840-9722-EDBCC88F09E4}"/>
                </a:ext>
              </a:extLst>
            </p:cNvPr>
            <p:cNvSpPr>
              <a:spLocks/>
            </p:cNvSpPr>
            <p:nvPr/>
          </p:nvSpPr>
          <p:spPr bwMode="auto">
            <a:xfrm>
              <a:off x="3684" y="2967"/>
              <a:ext cx="31" cy="18"/>
            </a:xfrm>
            <a:custGeom>
              <a:avLst/>
              <a:gdLst>
                <a:gd name="T0" fmla="*/ 2 w 31"/>
                <a:gd name="T1" fmla="*/ 9 h 18"/>
                <a:gd name="T2" fmla="*/ 2 w 31"/>
                <a:gd name="T3" fmla="*/ 9 h 18"/>
                <a:gd name="T4" fmla="*/ 11 w 31"/>
                <a:gd name="T5" fmla="*/ 16 h 18"/>
                <a:gd name="T6" fmla="*/ 22 w 31"/>
                <a:gd name="T7" fmla="*/ 18 h 18"/>
                <a:gd name="T8" fmla="*/ 22 w 31"/>
                <a:gd name="T9" fmla="*/ 18 h 18"/>
                <a:gd name="T10" fmla="*/ 29 w 31"/>
                <a:gd name="T11" fmla="*/ 16 h 18"/>
                <a:gd name="T12" fmla="*/ 31 w 31"/>
                <a:gd name="T13" fmla="*/ 14 h 18"/>
                <a:gd name="T14" fmla="*/ 31 w 31"/>
                <a:gd name="T15" fmla="*/ 11 h 18"/>
                <a:gd name="T16" fmla="*/ 29 w 31"/>
                <a:gd name="T17" fmla="*/ 9 h 18"/>
                <a:gd name="T18" fmla="*/ 29 w 31"/>
                <a:gd name="T19" fmla="*/ 9 h 18"/>
                <a:gd name="T20" fmla="*/ 18 w 31"/>
                <a:gd name="T21" fmla="*/ 2 h 18"/>
                <a:gd name="T22" fmla="*/ 7 w 31"/>
                <a:gd name="T23" fmla="*/ 0 h 18"/>
                <a:gd name="T24" fmla="*/ 7 w 31"/>
                <a:gd name="T25" fmla="*/ 0 h 18"/>
                <a:gd name="T26" fmla="*/ 2 w 31"/>
                <a:gd name="T27" fmla="*/ 0 h 18"/>
                <a:gd name="T28" fmla="*/ 0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2" y="18"/>
                  </a:lnTo>
                  <a:lnTo>
                    <a:pt x="29" y="16"/>
                  </a:lnTo>
                  <a:lnTo>
                    <a:pt x="31" y="14"/>
                  </a:lnTo>
                  <a:lnTo>
                    <a:pt x="31" y="11"/>
                  </a:lnTo>
                  <a:lnTo>
                    <a:pt x="29" y="9"/>
                  </a:lnTo>
                  <a:lnTo>
                    <a:pt x="18" y="2"/>
                  </a:lnTo>
                  <a:lnTo>
                    <a:pt x="7"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09" name="Freeform 3626">
              <a:extLst>
                <a:ext uri="{FF2B5EF4-FFF2-40B4-BE49-F238E27FC236}">
                  <a16:creationId xmlns:a16="http://schemas.microsoft.com/office/drawing/2014/main" xmlns="" id="{01EDC649-B38D-1045-AA37-70FFA963CF4D}"/>
                </a:ext>
              </a:extLst>
            </p:cNvPr>
            <p:cNvSpPr>
              <a:spLocks/>
            </p:cNvSpPr>
            <p:nvPr/>
          </p:nvSpPr>
          <p:spPr bwMode="auto">
            <a:xfrm>
              <a:off x="3684" y="2967"/>
              <a:ext cx="31" cy="18"/>
            </a:xfrm>
            <a:custGeom>
              <a:avLst/>
              <a:gdLst>
                <a:gd name="T0" fmla="*/ 2 w 31"/>
                <a:gd name="T1" fmla="*/ 9 h 18"/>
                <a:gd name="T2" fmla="*/ 2 w 31"/>
                <a:gd name="T3" fmla="*/ 9 h 18"/>
                <a:gd name="T4" fmla="*/ 11 w 31"/>
                <a:gd name="T5" fmla="*/ 16 h 18"/>
                <a:gd name="T6" fmla="*/ 22 w 31"/>
                <a:gd name="T7" fmla="*/ 18 h 18"/>
                <a:gd name="T8" fmla="*/ 22 w 31"/>
                <a:gd name="T9" fmla="*/ 18 h 18"/>
                <a:gd name="T10" fmla="*/ 29 w 31"/>
                <a:gd name="T11" fmla="*/ 16 h 18"/>
                <a:gd name="T12" fmla="*/ 31 w 31"/>
                <a:gd name="T13" fmla="*/ 14 h 18"/>
                <a:gd name="T14" fmla="*/ 31 w 31"/>
                <a:gd name="T15" fmla="*/ 11 h 18"/>
                <a:gd name="T16" fmla="*/ 29 w 31"/>
                <a:gd name="T17" fmla="*/ 9 h 18"/>
                <a:gd name="T18" fmla="*/ 29 w 31"/>
                <a:gd name="T19" fmla="*/ 9 h 18"/>
                <a:gd name="T20" fmla="*/ 18 w 31"/>
                <a:gd name="T21" fmla="*/ 2 h 18"/>
                <a:gd name="T22" fmla="*/ 7 w 31"/>
                <a:gd name="T23" fmla="*/ 0 h 18"/>
                <a:gd name="T24" fmla="*/ 7 w 31"/>
                <a:gd name="T25" fmla="*/ 0 h 18"/>
                <a:gd name="T26" fmla="*/ 2 w 31"/>
                <a:gd name="T27" fmla="*/ 0 h 18"/>
                <a:gd name="T28" fmla="*/ 0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2" y="18"/>
                  </a:lnTo>
                  <a:lnTo>
                    <a:pt x="29" y="16"/>
                  </a:lnTo>
                  <a:lnTo>
                    <a:pt x="31" y="14"/>
                  </a:lnTo>
                  <a:lnTo>
                    <a:pt x="31" y="11"/>
                  </a:lnTo>
                  <a:lnTo>
                    <a:pt x="29" y="9"/>
                  </a:lnTo>
                  <a:lnTo>
                    <a:pt x="18" y="2"/>
                  </a:lnTo>
                  <a:lnTo>
                    <a:pt x="7"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0" name="Freeform 3627">
              <a:extLst>
                <a:ext uri="{FF2B5EF4-FFF2-40B4-BE49-F238E27FC236}">
                  <a16:creationId xmlns:a16="http://schemas.microsoft.com/office/drawing/2014/main" xmlns="" id="{0D0DCBBB-B431-984D-B9B4-7B2DDD4219C5}"/>
                </a:ext>
              </a:extLst>
            </p:cNvPr>
            <p:cNvSpPr>
              <a:spLocks/>
            </p:cNvSpPr>
            <p:nvPr/>
          </p:nvSpPr>
          <p:spPr bwMode="auto">
            <a:xfrm>
              <a:off x="3657" y="2967"/>
              <a:ext cx="31" cy="18"/>
            </a:xfrm>
            <a:custGeom>
              <a:avLst/>
              <a:gdLst>
                <a:gd name="T0" fmla="*/ 2 w 31"/>
                <a:gd name="T1" fmla="*/ 9 h 18"/>
                <a:gd name="T2" fmla="*/ 2 w 31"/>
                <a:gd name="T3" fmla="*/ 9 h 18"/>
                <a:gd name="T4" fmla="*/ 11 w 31"/>
                <a:gd name="T5" fmla="*/ 16 h 18"/>
                <a:gd name="T6" fmla="*/ 22 w 31"/>
                <a:gd name="T7" fmla="*/ 18 h 18"/>
                <a:gd name="T8" fmla="*/ 22 w 31"/>
                <a:gd name="T9" fmla="*/ 18 h 18"/>
                <a:gd name="T10" fmla="*/ 27 w 31"/>
                <a:gd name="T11" fmla="*/ 16 h 18"/>
                <a:gd name="T12" fmla="*/ 29 w 31"/>
                <a:gd name="T13" fmla="*/ 16 h 18"/>
                <a:gd name="T14" fmla="*/ 31 w 31"/>
                <a:gd name="T15" fmla="*/ 11 h 18"/>
                <a:gd name="T16" fmla="*/ 29 w 31"/>
                <a:gd name="T17" fmla="*/ 9 h 18"/>
                <a:gd name="T18" fmla="*/ 29 w 31"/>
                <a:gd name="T19" fmla="*/ 9 h 18"/>
                <a:gd name="T20" fmla="*/ 18 w 31"/>
                <a:gd name="T21" fmla="*/ 2 h 18"/>
                <a:gd name="T22" fmla="*/ 7 w 31"/>
                <a:gd name="T23" fmla="*/ 0 h 18"/>
                <a:gd name="T24" fmla="*/ 7 w 31"/>
                <a:gd name="T25" fmla="*/ 0 h 18"/>
                <a:gd name="T26" fmla="*/ 2 w 31"/>
                <a:gd name="T27" fmla="*/ 0 h 18"/>
                <a:gd name="T28" fmla="*/ 0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2" y="18"/>
                  </a:lnTo>
                  <a:lnTo>
                    <a:pt x="27" y="16"/>
                  </a:lnTo>
                  <a:lnTo>
                    <a:pt x="29" y="16"/>
                  </a:lnTo>
                  <a:lnTo>
                    <a:pt x="31" y="11"/>
                  </a:lnTo>
                  <a:lnTo>
                    <a:pt x="29" y="9"/>
                  </a:lnTo>
                  <a:lnTo>
                    <a:pt x="18" y="2"/>
                  </a:lnTo>
                  <a:lnTo>
                    <a:pt x="7"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1" name="Freeform 3628">
              <a:extLst>
                <a:ext uri="{FF2B5EF4-FFF2-40B4-BE49-F238E27FC236}">
                  <a16:creationId xmlns:a16="http://schemas.microsoft.com/office/drawing/2014/main" xmlns="" id="{2257AC06-E8DA-C845-ADBC-8DEFAAB29008}"/>
                </a:ext>
              </a:extLst>
            </p:cNvPr>
            <p:cNvSpPr>
              <a:spLocks/>
            </p:cNvSpPr>
            <p:nvPr/>
          </p:nvSpPr>
          <p:spPr bwMode="auto">
            <a:xfrm>
              <a:off x="3657" y="2967"/>
              <a:ext cx="31" cy="18"/>
            </a:xfrm>
            <a:custGeom>
              <a:avLst/>
              <a:gdLst>
                <a:gd name="T0" fmla="*/ 2 w 31"/>
                <a:gd name="T1" fmla="*/ 9 h 18"/>
                <a:gd name="T2" fmla="*/ 2 w 31"/>
                <a:gd name="T3" fmla="*/ 9 h 18"/>
                <a:gd name="T4" fmla="*/ 11 w 31"/>
                <a:gd name="T5" fmla="*/ 16 h 18"/>
                <a:gd name="T6" fmla="*/ 22 w 31"/>
                <a:gd name="T7" fmla="*/ 18 h 18"/>
                <a:gd name="T8" fmla="*/ 22 w 31"/>
                <a:gd name="T9" fmla="*/ 18 h 18"/>
                <a:gd name="T10" fmla="*/ 27 w 31"/>
                <a:gd name="T11" fmla="*/ 16 h 18"/>
                <a:gd name="T12" fmla="*/ 29 w 31"/>
                <a:gd name="T13" fmla="*/ 16 h 18"/>
                <a:gd name="T14" fmla="*/ 31 w 31"/>
                <a:gd name="T15" fmla="*/ 11 h 18"/>
                <a:gd name="T16" fmla="*/ 29 w 31"/>
                <a:gd name="T17" fmla="*/ 9 h 18"/>
                <a:gd name="T18" fmla="*/ 29 w 31"/>
                <a:gd name="T19" fmla="*/ 9 h 18"/>
                <a:gd name="T20" fmla="*/ 18 w 31"/>
                <a:gd name="T21" fmla="*/ 2 h 18"/>
                <a:gd name="T22" fmla="*/ 7 w 31"/>
                <a:gd name="T23" fmla="*/ 0 h 18"/>
                <a:gd name="T24" fmla="*/ 7 w 31"/>
                <a:gd name="T25" fmla="*/ 0 h 18"/>
                <a:gd name="T26" fmla="*/ 2 w 31"/>
                <a:gd name="T27" fmla="*/ 0 h 18"/>
                <a:gd name="T28" fmla="*/ 0 w 31"/>
                <a:gd name="T29" fmla="*/ 2 h 18"/>
                <a:gd name="T30" fmla="*/ 0 w 31"/>
                <a:gd name="T31" fmla="*/ 5 h 18"/>
                <a:gd name="T32" fmla="*/ 2 w 3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 h="18">
                  <a:moveTo>
                    <a:pt x="2" y="9"/>
                  </a:moveTo>
                  <a:lnTo>
                    <a:pt x="2" y="9"/>
                  </a:lnTo>
                  <a:lnTo>
                    <a:pt x="11" y="16"/>
                  </a:lnTo>
                  <a:lnTo>
                    <a:pt x="22" y="18"/>
                  </a:lnTo>
                  <a:lnTo>
                    <a:pt x="27" y="16"/>
                  </a:lnTo>
                  <a:lnTo>
                    <a:pt x="29" y="16"/>
                  </a:lnTo>
                  <a:lnTo>
                    <a:pt x="31" y="11"/>
                  </a:lnTo>
                  <a:lnTo>
                    <a:pt x="29" y="9"/>
                  </a:lnTo>
                  <a:lnTo>
                    <a:pt x="18" y="2"/>
                  </a:lnTo>
                  <a:lnTo>
                    <a:pt x="7"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2" name="Freeform 3629">
              <a:extLst>
                <a:ext uri="{FF2B5EF4-FFF2-40B4-BE49-F238E27FC236}">
                  <a16:creationId xmlns:a16="http://schemas.microsoft.com/office/drawing/2014/main" xmlns="" id="{DD4F6D6B-886B-034D-BEFC-2A2F5D781D34}"/>
                </a:ext>
              </a:extLst>
            </p:cNvPr>
            <p:cNvSpPr>
              <a:spLocks/>
            </p:cNvSpPr>
            <p:nvPr/>
          </p:nvSpPr>
          <p:spPr bwMode="auto">
            <a:xfrm>
              <a:off x="3632" y="2967"/>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1 h 18"/>
                <a:gd name="T16" fmla="*/ 27 w 29"/>
                <a:gd name="T17" fmla="*/ 9 h 18"/>
                <a:gd name="T18" fmla="*/ 27 w 29"/>
                <a:gd name="T19" fmla="*/ 9 h 18"/>
                <a:gd name="T20" fmla="*/ 18 w 29"/>
                <a:gd name="T21" fmla="*/ 2 h 18"/>
                <a:gd name="T22" fmla="*/ 7 w 29"/>
                <a:gd name="T23" fmla="*/ 0 h 18"/>
                <a:gd name="T24" fmla="*/ 7 w 29"/>
                <a:gd name="T25" fmla="*/ 0 h 18"/>
                <a:gd name="T26" fmla="*/ 2 w 29"/>
                <a:gd name="T27" fmla="*/ 0 h 18"/>
                <a:gd name="T28" fmla="*/ 0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1"/>
                  </a:lnTo>
                  <a:lnTo>
                    <a:pt x="27" y="9"/>
                  </a:lnTo>
                  <a:lnTo>
                    <a:pt x="18" y="2"/>
                  </a:lnTo>
                  <a:lnTo>
                    <a:pt x="7" y="0"/>
                  </a:lnTo>
                  <a:lnTo>
                    <a:pt x="2" y="0"/>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3" name="Freeform 3630">
              <a:extLst>
                <a:ext uri="{FF2B5EF4-FFF2-40B4-BE49-F238E27FC236}">
                  <a16:creationId xmlns:a16="http://schemas.microsoft.com/office/drawing/2014/main" xmlns="" id="{11BA2768-A427-164A-99A8-D9693064B271}"/>
                </a:ext>
              </a:extLst>
            </p:cNvPr>
            <p:cNvSpPr>
              <a:spLocks/>
            </p:cNvSpPr>
            <p:nvPr/>
          </p:nvSpPr>
          <p:spPr bwMode="auto">
            <a:xfrm>
              <a:off x="3632" y="2967"/>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1 h 18"/>
                <a:gd name="T16" fmla="*/ 27 w 29"/>
                <a:gd name="T17" fmla="*/ 9 h 18"/>
                <a:gd name="T18" fmla="*/ 27 w 29"/>
                <a:gd name="T19" fmla="*/ 9 h 18"/>
                <a:gd name="T20" fmla="*/ 18 w 29"/>
                <a:gd name="T21" fmla="*/ 2 h 18"/>
                <a:gd name="T22" fmla="*/ 7 w 29"/>
                <a:gd name="T23" fmla="*/ 0 h 18"/>
                <a:gd name="T24" fmla="*/ 7 w 29"/>
                <a:gd name="T25" fmla="*/ 0 h 18"/>
                <a:gd name="T26" fmla="*/ 2 w 29"/>
                <a:gd name="T27" fmla="*/ 0 h 18"/>
                <a:gd name="T28" fmla="*/ 0 w 29"/>
                <a:gd name="T29" fmla="*/ 2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1"/>
                  </a:lnTo>
                  <a:lnTo>
                    <a:pt x="27" y="9"/>
                  </a:lnTo>
                  <a:lnTo>
                    <a:pt x="18" y="2"/>
                  </a:lnTo>
                  <a:lnTo>
                    <a:pt x="7" y="0"/>
                  </a:lnTo>
                  <a:lnTo>
                    <a:pt x="2" y="0"/>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4" name="Freeform 3631">
              <a:extLst>
                <a:ext uri="{FF2B5EF4-FFF2-40B4-BE49-F238E27FC236}">
                  <a16:creationId xmlns:a16="http://schemas.microsoft.com/office/drawing/2014/main" xmlns="" id="{FE51BE7E-1905-9744-8346-6EB58E5190C8}"/>
                </a:ext>
              </a:extLst>
            </p:cNvPr>
            <p:cNvSpPr>
              <a:spLocks/>
            </p:cNvSpPr>
            <p:nvPr/>
          </p:nvSpPr>
          <p:spPr bwMode="auto">
            <a:xfrm>
              <a:off x="3607" y="2967"/>
              <a:ext cx="27" cy="18"/>
            </a:xfrm>
            <a:custGeom>
              <a:avLst/>
              <a:gdLst>
                <a:gd name="T0" fmla="*/ 3 w 27"/>
                <a:gd name="T1" fmla="*/ 9 h 18"/>
                <a:gd name="T2" fmla="*/ 3 w 27"/>
                <a:gd name="T3" fmla="*/ 9 h 18"/>
                <a:gd name="T4" fmla="*/ 9 w 27"/>
                <a:gd name="T5" fmla="*/ 16 h 18"/>
                <a:gd name="T6" fmla="*/ 21 w 27"/>
                <a:gd name="T7" fmla="*/ 18 h 18"/>
                <a:gd name="T8" fmla="*/ 21 w 27"/>
                <a:gd name="T9" fmla="*/ 18 h 18"/>
                <a:gd name="T10" fmla="*/ 25 w 27"/>
                <a:gd name="T11" fmla="*/ 18 h 18"/>
                <a:gd name="T12" fmla="*/ 27 w 27"/>
                <a:gd name="T13" fmla="*/ 16 h 18"/>
                <a:gd name="T14" fmla="*/ 27 w 27"/>
                <a:gd name="T15" fmla="*/ 14 h 18"/>
                <a:gd name="T16" fmla="*/ 25 w 27"/>
                <a:gd name="T17" fmla="*/ 9 h 18"/>
                <a:gd name="T18" fmla="*/ 25 w 27"/>
                <a:gd name="T19" fmla="*/ 9 h 18"/>
                <a:gd name="T20" fmla="*/ 16 w 27"/>
                <a:gd name="T21" fmla="*/ 2 h 18"/>
                <a:gd name="T22" fmla="*/ 7 w 27"/>
                <a:gd name="T23" fmla="*/ 0 h 18"/>
                <a:gd name="T24" fmla="*/ 7 w 27"/>
                <a:gd name="T25" fmla="*/ 0 h 18"/>
                <a:gd name="T26" fmla="*/ 3 w 27"/>
                <a:gd name="T27" fmla="*/ 2 h 18"/>
                <a:gd name="T28" fmla="*/ 0 w 27"/>
                <a:gd name="T29" fmla="*/ 2 h 18"/>
                <a:gd name="T30" fmla="*/ 0 w 27"/>
                <a:gd name="T31" fmla="*/ 7 h 18"/>
                <a:gd name="T32" fmla="*/ 3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3" y="9"/>
                  </a:moveTo>
                  <a:lnTo>
                    <a:pt x="3" y="9"/>
                  </a:lnTo>
                  <a:lnTo>
                    <a:pt x="9" y="16"/>
                  </a:lnTo>
                  <a:lnTo>
                    <a:pt x="21" y="18"/>
                  </a:lnTo>
                  <a:lnTo>
                    <a:pt x="25" y="18"/>
                  </a:lnTo>
                  <a:lnTo>
                    <a:pt x="27" y="16"/>
                  </a:lnTo>
                  <a:lnTo>
                    <a:pt x="27" y="14"/>
                  </a:lnTo>
                  <a:lnTo>
                    <a:pt x="25" y="9"/>
                  </a:lnTo>
                  <a:lnTo>
                    <a:pt x="16" y="2"/>
                  </a:lnTo>
                  <a:lnTo>
                    <a:pt x="7" y="0"/>
                  </a:lnTo>
                  <a:lnTo>
                    <a:pt x="3" y="2"/>
                  </a:lnTo>
                  <a:lnTo>
                    <a:pt x="0" y="2"/>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5" name="Freeform 3632">
              <a:extLst>
                <a:ext uri="{FF2B5EF4-FFF2-40B4-BE49-F238E27FC236}">
                  <a16:creationId xmlns:a16="http://schemas.microsoft.com/office/drawing/2014/main" xmlns="" id="{9E606EF4-6CDC-2C40-ABA2-D4FC8B932B0A}"/>
                </a:ext>
              </a:extLst>
            </p:cNvPr>
            <p:cNvSpPr>
              <a:spLocks/>
            </p:cNvSpPr>
            <p:nvPr/>
          </p:nvSpPr>
          <p:spPr bwMode="auto">
            <a:xfrm>
              <a:off x="3607" y="2967"/>
              <a:ext cx="27" cy="18"/>
            </a:xfrm>
            <a:custGeom>
              <a:avLst/>
              <a:gdLst>
                <a:gd name="T0" fmla="*/ 3 w 27"/>
                <a:gd name="T1" fmla="*/ 9 h 18"/>
                <a:gd name="T2" fmla="*/ 3 w 27"/>
                <a:gd name="T3" fmla="*/ 9 h 18"/>
                <a:gd name="T4" fmla="*/ 9 w 27"/>
                <a:gd name="T5" fmla="*/ 16 h 18"/>
                <a:gd name="T6" fmla="*/ 21 w 27"/>
                <a:gd name="T7" fmla="*/ 18 h 18"/>
                <a:gd name="T8" fmla="*/ 21 w 27"/>
                <a:gd name="T9" fmla="*/ 18 h 18"/>
                <a:gd name="T10" fmla="*/ 25 w 27"/>
                <a:gd name="T11" fmla="*/ 18 h 18"/>
                <a:gd name="T12" fmla="*/ 27 w 27"/>
                <a:gd name="T13" fmla="*/ 16 h 18"/>
                <a:gd name="T14" fmla="*/ 27 w 27"/>
                <a:gd name="T15" fmla="*/ 14 h 18"/>
                <a:gd name="T16" fmla="*/ 25 w 27"/>
                <a:gd name="T17" fmla="*/ 9 h 18"/>
                <a:gd name="T18" fmla="*/ 25 w 27"/>
                <a:gd name="T19" fmla="*/ 9 h 18"/>
                <a:gd name="T20" fmla="*/ 16 w 27"/>
                <a:gd name="T21" fmla="*/ 2 h 18"/>
                <a:gd name="T22" fmla="*/ 7 w 27"/>
                <a:gd name="T23" fmla="*/ 0 h 18"/>
                <a:gd name="T24" fmla="*/ 7 w 27"/>
                <a:gd name="T25" fmla="*/ 0 h 18"/>
                <a:gd name="T26" fmla="*/ 3 w 27"/>
                <a:gd name="T27" fmla="*/ 2 h 18"/>
                <a:gd name="T28" fmla="*/ 0 w 27"/>
                <a:gd name="T29" fmla="*/ 2 h 18"/>
                <a:gd name="T30" fmla="*/ 0 w 27"/>
                <a:gd name="T31" fmla="*/ 7 h 18"/>
                <a:gd name="T32" fmla="*/ 3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3" y="9"/>
                  </a:moveTo>
                  <a:lnTo>
                    <a:pt x="3" y="9"/>
                  </a:lnTo>
                  <a:lnTo>
                    <a:pt x="9" y="16"/>
                  </a:lnTo>
                  <a:lnTo>
                    <a:pt x="21" y="18"/>
                  </a:lnTo>
                  <a:lnTo>
                    <a:pt x="25" y="18"/>
                  </a:lnTo>
                  <a:lnTo>
                    <a:pt x="27" y="16"/>
                  </a:lnTo>
                  <a:lnTo>
                    <a:pt x="27" y="14"/>
                  </a:lnTo>
                  <a:lnTo>
                    <a:pt x="25" y="9"/>
                  </a:lnTo>
                  <a:lnTo>
                    <a:pt x="16" y="2"/>
                  </a:lnTo>
                  <a:lnTo>
                    <a:pt x="7" y="0"/>
                  </a:lnTo>
                  <a:lnTo>
                    <a:pt x="3" y="2"/>
                  </a:lnTo>
                  <a:lnTo>
                    <a:pt x="0" y="2"/>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6" name="Freeform 3633">
              <a:extLst>
                <a:ext uri="{FF2B5EF4-FFF2-40B4-BE49-F238E27FC236}">
                  <a16:creationId xmlns:a16="http://schemas.microsoft.com/office/drawing/2014/main" xmlns="" id="{3DB0E345-DB62-2541-982F-73F91B0B905C}"/>
                </a:ext>
              </a:extLst>
            </p:cNvPr>
            <p:cNvSpPr>
              <a:spLocks/>
            </p:cNvSpPr>
            <p:nvPr/>
          </p:nvSpPr>
          <p:spPr bwMode="auto">
            <a:xfrm>
              <a:off x="3583" y="2967"/>
              <a:ext cx="27" cy="18"/>
            </a:xfrm>
            <a:custGeom>
              <a:avLst/>
              <a:gdLst>
                <a:gd name="T0" fmla="*/ 2 w 27"/>
                <a:gd name="T1" fmla="*/ 9 h 18"/>
                <a:gd name="T2" fmla="*/ 2 w 27"/>
                <a:gd name="T3" fmla="*/ 9 h 18"/>
                <a:gd name="T4" fmla="*/ 11 w 27"/>
                <a:gd name="T5" fmla="*/ 16 h 18"/>
                <a:gd name="T6" fmla="*/ 20 w 27"/>
                <a:gd name="T7" fmla="*/ 18 h 18"/>
                <a:gd name="T8" fmla="*/ 20 w 27"/>
                <a:gd name="T9" fmla="*/ 18 h 18"/>
                <a:gd name="T10" fmla="*/ 24 w 27"/>
                <a:gd name="T11" fmla="*/ 18 h 18"/>
                <a:gd name="T12" fmla="*/ 27 w 27"/>
                <a:gd name="T13" fmla="*/ 16 h 18"/>
                <a:gd name="T14" fmla="*/ 27 w 27"/>
                <a:gd name="T15" fmla="*/ 14 h 18"/>
                <a:gd name="T16" fmla="*/ 24 w 27"/>
                <a:gd name="T17" fmla="*/ 9 h 18"/>
                <a:gd name="T18" fmla="*/ 24 w 27"/>
                <a:gd name="T19" fmla="*/ 9 h 18"/>
                <a:gd name="T20" fmla="*/ 18 w 27"/>
                <a:gd name="T21" fmla="*/ 2 h 18"/>
                <a:gd name="T22" fmla="*/ 6 w 27"/>
                <a:gd name="T23" fmla="*/ 0 h 18"/>
                <a:gd name="T24" fmla="*/ 6 w 27"/>
                <a:gd name="T25" fmla="*/ 0 h 18"/>
                <a:gd name="T26" fmla="*/ 2 w 27"/>
                <a:gd name="T27" fmla="*/ 2 h 18"/>
                <a:gd name="T28" fmla="*/ 0 w 27"/>
                <a:gd name="T29" fmla="*/ 2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11" y="16"/>
                  </a:lnTo>
                  <a:lnTo>
                    <a:pt x="20" y="18"/>
                  </a:lnTo>
                  <a:lnTo>
                    <a:pt x="24" y="18"/>
                  </a:lnTo>
                  <a:lnTo>
                    <a:pt x="27" y="16"/>
                  </a:lnTo>
                  <a:lnTo>
                    <a:pt x="27" y="14"/>
                  </a:lnTo>
                  <a:lnTo>
                    <a:pt x="24" y="9"/>
                  </a:lnTo>
                  <a:lnTo>
                    <a:pt x="18" y="2"/>
                  </a:lnTo>
                  <a:lnTo>
                    <a:pt x="6" y="0"/>
                  </a:lnTo>
                  <a:lnTo>
                    <a:pt x="2"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7" name="Freeform 3634">
              <a:extLst>
                <a:ext uri="{FF2B5EF4-FFF2-40B4-BE49-F238E27FC236}">
                  <a16:creationId xmlns:a16="http://schemas.microsoft.com/office/drawing/2014/main" xmlns="" id="{63F3BB94-D046-8E4D-B676-A3CDE3552E8A}"/>
                </a:ext>
              </a:extLst>
            </p:cNvPr>
            <p:cNvSpPr>
              <a:spLocks/>
            </p:cNvSpPr>
            <p:nvPr/>
          </p:nvSpPr>
          <p:spPr bwMode="auto">
            <a:xfrm>
              <a:off x="3583" y="2967"/>
              <a:ext cx="27" cy="18"/>
            </a:xfrm>
            <a:custGeom>
              <a:avLst/>
              <a:gdLst>
                <a:gd name="T0" fmla="*/ 2 w 27"/>
                <a:gd name="T1" fmla="*/ 9 h 18"/>
                <a:gd name="T2" fmla="*/ 2 w 27"/>
                <a:gd name="T3" fmla="*/ 9 h 18"/>
                <a:gd name="T4" fmla="*/ 11 w 27"/>
                <a:gd name="T5" fmla="*/ 16 h 18"/>
                <a:gd name="T6" fmla="*/ 20 w 27"/>
                <a:gd name="T7" fmla="*/ 18 h 18"/>
                <a:gd name="T8" fmla="*/ 20 w 27"/>
                <a:gd name="T9" fmla="*/ 18 h 18"/>
                <a:gd name="T10" fmla="*/ 24 w 27"/>
                <a:gd name="T11" fmla="*/ 18 h 18"/>
                <a:gd name="T12" fmla="*/ 27 w 27"/>
                <a:gd name="T13" fmla="*/ 16 h 18"/>
                <a:gd name="T14" fmla="*/ 27 w 27"/>
                <a:gd name="T15" fmla="*/ 14 h 18"/>
                <a:gd name="T16" fmla="*/ 24 w 27"/>
                <a:gd name="T17" fmla="*/ 9 h 18"/>
                <a:gd name="T18" fmla="*/ 24 w 27"/>
                <a:gd name="T19" fmla="*/ 9 h 18"/>
                <a:gd name="T20" fmla="*/ 18 w 27"/>
                <a:gd name="T21" fmla="*/ 2 h 18"/>
                <a:gd name="T22" fmla="*/ 6 w 27"/>
                <a:gd name="T23" fmla="*/ 0 h 18"/>
                <a:gd name="T24" fmla="*/ 6 w 27"/>
                <a:gd name="T25" fmla="*/ 0 h 18"/>
                <a:gd name="T26" fmla="*/ 2 w 27"/>
                <a:gd name="T27" fmla="*/ 2 h 18"/>
                <a:gd name="T28" fmla="*/ 0 w 27"/>
                <a:gd name="T29" fmla="*/ 2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11" y="16"/>
                  </a:lnTo>
                  <a:lnTo>
                    <a:pt x="20" y="18"/>
                  </a:lnTo>
                  <a:lnTo>
                    <a:pt x="24" y="18"/>
                  </a:lnTo>
                  <a:lnTo>
                    <a:pt x="27" y="16"/>
                  </a:lnTo>
                  <a:lnTo>
                    <a:pt x="27" y="14"/>
                  </a:lnTo>
                  <a:lnTo>
                    <a:pt x="24" y="9"/>
                  </a:lnTo>
                  <a:lnTo>
                    <a:pt x="18" y="2"/>
                  </a:lnTo>
                  <a:lnTo>
                    <a:pt x="6" y="0"/>
                  </a:lnTo>
                  <a:lnTo>
                    <a:pt x="2"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8" name="Freeform 3635">
              <a:extLst>
                <a:ext uri="{FF2B5EF4-FFF2-40B4-BE49-F238E27FC236}">
                  <a16:creationId xmlns:a16="http://schemas.microsoft.com/office/drawing/2014/main" xmlns="" id="{264A1F8E-141F-CC43-B8E2-0B02E494C5F8}"/>
                </a:ext>
              </a:extLst>
            </p:cNvPr>
            <p:cNvSpPr>
              <a:spLocks/>
            </p:cNvSpPr>
            <p:nvPr/>
          </p:nvSpPr>
          <p:spPr bwMode="auto">
            <a:xfrm>
              <a:off x="3560" y="2967"/>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8 h 18"/>
                <a:gd name="T12" fmla="*/ 27 w 27"/>
                <a:gd name="T13" fmla="*/ 16 h 18"/>
                <a:gd name="T14" fmla="*/ 27 w 27"/>
                <a:gd name="T15" fmla="*/ 14 h 18"/>
                <a:gd name="T16" fmla="*/ 25 w 27"/>
                <a:gd name="T17" fmla="*/ 9 h 18"/>
                <a:gd name="T18" fmla="*/ 25 w 27"/>
                <a:gd name="T19" fmla="*/ 9 h 18"/>
                <a:gd name="T20" fmla="*/ 16 w 27"/>
                <a:gd name="T21" fmla="*/ 5 h 18"/>
                <a:gd name="T22" fmla="*/ 7 w 27"/>
                <a:gd name="T23" fmla="*/ 0 h 18"/>
                <a:gd name="T24" fmla="*/ 7 w 27"/>
                <a:gd name="T25" fmla="*/ 0 h 18"/>
                <a:gd name="T26" fmla="*/ 2 w 27"/>
                <a:gd name="T27" fmla="*/ 2 h 18"/>
                <a:gd name="T28" fmla="*/ 0 w 27"/>
                <a:gd name="T29" fmla="*/ 5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8"/>
                  </a:lnTo>
                  <a:lnTo>
                    <a:pt x="27" y="16"/>
                  </a:lnTo>
                  <a:lnTo>
                    <a:pt x="27" y="14"/>
                  </a:lnTo>
                  <a:lnTo>
                    <a:pt x="25" y="9"/>
                  </a:lnTo>
                  <a:lnTo>
                    <a:pt x="16" y="5"/>
                  </a:lnTo>
                  <a:lnTo>
                    <a:pt x="7" y="0"/>
                  </a:lnTo>
                  <a:lnTo>
                    <a:pt x="2" y="2"/>
                  </a:lnTo>
                  <a:lnTo>
                    <a:pt x="0" y="5"/>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19" name="Freeform 3636">
              <a:extLst>
                <a:ext uri="{FF2B5EF4-FFF2-40B4-BE49-F238E27FC236}">
                  <a16:creationId xmlns:a16="http://schemas.microsoft.com/office/drawing/2014/main" xmlns="" id="{623DCDB0-7DE0-6E45-9188-61141D7FB7D9}"/>
                </a:ext>
              </a:extLst>
            </p:cNvPr>
            <p:cNvSpPr>
              <a:spLocks/>
            </p:cNvSpPr>
            <p:nvPr/>
          </p:nvSpPr>
          <p:spPr bwMode="auto">
            <a:xfrm>
              <a:off x="3560" y="2967"/>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8 h 18"/>
                <a:gd name="T12" fmla="*/ 27 w 27"/>
                <a:gd name="T13" fmla="*/ 16 h 18"/>
                <a:gd name="T14" fmla="*/ 27 w 27"/>
                <a:gd name="T15" fmla="*/ 14 h 18"/>
                <a:gd name="T16" fmla="*/ 25 w 27"/>
                <a:gd name="T17" fmla="*/ 9 h 18"/>
                <a:gd name="T18" fmla="*/ 25 w 27"/>
                <a:gd name="T19" fmla="*/ 9 h 18"/>
                <a:gd name="T20" fmla="*/ 16 w 27"/>
                <a:gd name="T21" fmla="*/ 5 h 18"/>
                <a:gd name="T22" fmla="*/ 7 w 27"/>
                <a:gd name="T23" fmla="*/ 0 h 18"/>
                <a:gd name="T24" fmla="*/ 7 w 27"/>
                <a:gd name="T25" fmla="*/ 0 h 18"/>
                <a:gd name="T26" fmla="*/ 2 w 27"/>
                <a:gd name="T27" fmla="*/ 2 h 18"/>
                <a:gd name="T28" fmla="*/ 0 w 27"/>
                <a:gd name="T29" fmla="*/ 5 h 18"/>
                <a:gd name="T30" fmla="*/ 0 w 27"/>
                <a:gd name="T31" fmla="*/ 7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8"/>
                  </a:lnTo>
                  <a:lnTo>
                    <a:pt x="27" y="16"/>
                  </a:lnTo>
                  <a:lnTo>
                    <a:pt x="27" y="14"/>
                  </a:lnTo>
                  <a:lnTo>
                    <a:pt x="25" y="9"/>
                  </a:lnTo>
                  <a:lnTo>
                    <a:pt x="16" y="5"/>
                  </a:lnTo>
                  <a:lnTo>
                    <a:pt x="7" y="0"/>
                  </a:lnTo>
                  <a:lnTo>
                    <a:pt x="2" y="2"/>
                  </a:lnTo>
                  <a:lnTo>
                    <a:pt x="0" y="5"/>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0" name="Freeform 3637">
              <a:extLst>
                <a:ext uri="{FF2B5EF4-FFF2-40B4-BE49-F238E27FC236}">
                  <a16:creationId xmlns:a16="http://schemas.microsoft.com/office/drawing/2014/main" xmlns="" id="{2617A05E-EA37-094E-9EAA-1AC1E831A605}"/>
                </a:ext>
              </a:extLst>
            </p:cNvPr>
            <p:cNvSpPr>
              <a:spLocks/>
            </p:cNvSpPr>
            <p:nvPr/>
          </p:nvSpPr>
          <p:spPr bwMode="auto">
            <a:xfrm>
              <a:off x="3537" y="2969"/>
              <a:ext cx="25" cy="16"/>
            </a:xfrm>
            <a:custGeom>
              <a:avLst/>
              <a:gdLst>
                <a:gd name="T0" fmla="*/ 3 w 25"/>
                <a:gd name="T1" fmla="*/ 7 h 16"/>
                <a:gd name="T2" fmla="*/ 3 w 25"/>
                <a:gd name="T3" fmla="*/ 7 h 16"/>
                <a:gd name="T4" fmla="*/ 9 w 25"/>
                <a:gd name="T5" fmla="*/ 14 h 16"/>
                <a:gd name="T6" fmla="*/ 21 w 25"/>
                <a:gd name="T7" fmla="*/ 16 h 16"/>
                <a:gd name="T8" fmla="*/ 21 w 25"/>
                <a:gd name="T9" fmla="*/ 16 h 16"/>
                <a:gd name="T10" fmla="*/ 23 w 25"/>
                <a:gd name="T11" fmla="*/ 16 h 16"/>
                <a:gd name="T12" fmla="*/ 25 w 25"/>
                <a:gd name="T13" fmla="*/ 14 h 16"/>
                <a:gd name="T14" fmla="*/ 25 w 25"/>
                <a:gd name="T15" fmla="*/ 12 h 16"/>
                <a:gd name="T16" fmla="*/ 25 w 25"/>
                <a:gd name="T17" fmla="*/ 7 h 16"/>
                <a:gd name="T18" fmla="*/ 25 w 25"/>
                <a:gd name="T19" fmla="*/ 7 h 16"/>
                <a:gd name="T20" fmla="*/ 16 w 25"/>
                <a:gd name="T21" fmla="*/ 3 h 16"/>
                <a:gd name="T22" fmla="*/ 7 w 25"/>
                <a:gd name="T23" fmla="*/ 0 h 16"/>
                <a:gd name="T24" fmla="*/ 7 w 25"/>
                <a:gd name="T25" fmla="*/ 0 h 16"/>
                <a:gd name="T26" fmla="*/ 3 w 25"/>
                <a:gd name="T27" fmla="*/ 0 h 16"/>
                <a:gd name="T28" fmla="*/ 0 w 25"/>
                <a:gd name="T29" fmla="*/ 3 h 16"/>
                <a:gd name="T30" fmla="*/ 0 w 25"/>
                <a:gd name="T31" fmla="*/ 5 h 16"/>
                <a:gd name="T32" fmla="*/ 3 w 2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6">
                  <a:moveTo>
                    <a:pt x="3" y="7"/>
                  </a:moveTo>
                  <a:lnTo>
                    <a:pt x="3" y="7"/>
                  </a:lnTo>
                  <a:lnTo>
                    <a:pt x="9" y="14"/>
                  </a:lnTo>
                  <a:lnTo>
                    <a:pt x="21" y="16"/>
                  </a:lnTo>
                  <a:lnTo>
                    <a:pt x="23" y="16"/>
                  </a:lnTo>
                  <a:lnTo>
                    <a:pt x="25" y="14"/>
                  </a:lnTo>
                  <a:lnTo>
                    <a:pt x="25" y="12"/>
                  </a:lnTo>
                  <a:lnTo>
                    <a:pt x="25" y="7"/>
                  </a:lnTo>
                  <a:lnTo>
                    <a:pt x="16" y="3"/>
                  </a:lnTo>
                  <a:lnTo>
                    <a:pt x="7" y="0"/>
                  </a:lnTo>
                  <a:lnTo>
                    <a:pt x="3" y="0"/>
                  </a:lnTo>
                  <a:lnTo>
                    <a:pt x="0" y="3"/>
                  </a:lnTo>
                  <a:lnTo>
                    <a:pt x="0" y="5"/>
                  </a:lnTo>
                  <a:lnTo>
                    <a:pt x="3"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1" name="Freeform 3638">
              <a:extLst>
                <a:ext uri="{FF2B5EF4-FFF2-40B4-BE49-F238E27FC236}">
                  <a16:creationId xmlns:a16="http://schemas.microsoft.com/office/drawing/2014/main" xmlns="" id="{72845590-A75F-EB4A-B448-5CF9E329AAE4}"/>
                </a:ext>
              </a:extLst>
            </p:cNvPr>
            <p:cNvSpPr>
              <a:spLocks/>
            </p:cNvSpPr>
            <p:nvPr/>
          </p:nvSpPr>
          <p:spPr bwMode="auto">
            <a:xfrm>
              <a:off x="3537" y="2969"/>
              <a:ext cx="25" cy="16"/>
            </a:xfrm>
            <a:custGeom>
              <a:avLst/>
              <a:gdLst>
                <a:gd name="T0" fmla="*/ 3 w 25"/>
                <a:gd name="T1" fmla="*/ 7 h 16"/>
                <a:gd name="T2" fmla="*/ 3 w 25"/>
                <a:gd name="T3" fmla="*/ 7 h 16"/>
                <a:gd name="T4" fmla="*/ 9 w 25"/>
                <a:gd name="T5" fmla="*/ 14 h 16"/>
                <a:gd name="T6" fmla="*/ 21 w 25"/>
                <a:gd name="T7" fmla="*/ 16 h 16"/>
                <a:gd name="T8" fmla="*/ 21 w 25"/>
                <a:gd name="T9" fmla="*/ 16 h 16"/>
                <a:gd name="T10" fmla="*/ 23 w 25"/>
                <a:gd name="T11" fmla="*/ 16 h 16"/>
                <a:gd name="T12" fmla="*/ 25 w 25"/>
                <a:gd name="T13" fmla="*/ 14 h 16"/>
                <a:gd name="T14" fmla="*/ 25 w 25"/>
                <a:gd name="T15" fmla="*/ 12 h 16"/>
                <a:gd name="T16" fmla="*/ 25 w 25"/>
                <a:gd name="T17" fmla="*/ 7 h 16"/>
                <a:gd name="T18" fmla="*/ 25 w 25"/>
                <a:gd name="T19" fmla="*/ 7 h 16"/>
                <a:gd name="T20" fmla="*/ 16 w 25"/>
                <a:gd name="T21" fmla="*/ 3 h 16"/>
                <a:gd name="T22" fmla="*/ 7 w 25"/>
                <a:gd name="T23" fmla="*/ 0 h 16"/>
                <a:gd name="T24" fmla="*/ 7 w 25"/>
                <a:gd name="T25" fmla="*/ 0 h 16"/>
                <a:gd name="T26" fmla="*/ 3 w 25"/>
                <a:gd name="T27" fmla="*/ 0 h 16"/>
                <a:gd name="T28" fmla="*/ 0 w 25"/>
                <a:gd name="T29" fmla="*/ 3 h 16"/>
                <a:gd name="T30" fmla="*/ 0 w 25"/>
                <a:gd name="T31" fmla="*/ 5 h 16"/>
                <a:gd name="T32" fmla="*/ 3 w 25"/>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6">
                  <a:moveTo>
                    <a:pt x="3" y="7"/>
                  </a:moveTo>
                  <a:lnTo>
                    <a:pt x="3" y="7"/>
                  </a:lnTo>
                  <a:lnTo>
                    <a:pt x="9" y="14"/>
                  </a:lnTo>
                  <a:lnTo>
                    <a:pt x="21" y="16"/>
                  </a:lnTo>
                  <a:lnTo>
                    <a:pt x="23" y="16"/>
                  </a:lnTo>
                  <a:lnTo>
                    <a:pt x="25" y="14"/>
                  </a:lnTo>
                  <a:lnTo>
                    <a:pt x="25" y="12"/>
                  </a:lnTo>
                  <a:lnTo>
                    <a:pt x="25" y="7"/>
                  </a:lnTo>
                  <a:lnTo>
                    <a:pt x="16" y="3"/>
                  </a:lnTo>
                  <a:lnTo>
                    <a:pt x="7" y="0"/>
                  </a:lnTo>
                  <a:lnTo>
                    <a:pt x="3" y="0"/>
                  </a:lnTo>
                  <a:lnTo>
                    <a:pt x="0" y="3"/>
                  </a:lnTo>
                  <a:lnTo>
                    <a:pt x="0" y="5"/>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2" name="Freeform 3639">
              <a:extLst>
                <a:ext uri="{FF2B5EF4-FFF2-40B4-BE49-F238E27FC236}">
                  <a16:creationId xmlns:a16="http://schemas.microsoft.com/office/drawing/2014/main" xmlns="" id="{2EA1A6CD-7B55-A944-AEE8-075548FF57B4}"/>
                </a:ext>
              </a:extLst>
            </p:cNvPr>
            <p:cNvSpPr>
              <a:spLocks/>
            </p:cNvSpPr>
            <p:nvPr/>
          </p:nvSpPr>
          <p:spPr bwMode="auto">
            <a:xfrm>
              <a:off x="3517" y="2969"/>
              <a:ext cx="25" cy="16"/>
            </a:xfrm>
            <a:custGeom>
              <a:avLst/>
              <a:gdLst>
                <a:gd name="T0" fmla="*/ 0 w 25"/>
                <a:gd name="T1" fmla="*/ 9 h 16"/>
                <a:gd name="T2" fmla="*/ 0 w 25"/>
                <a:gd name="T3" fmla="*/ 9 h 16"/>
                <a:gd name="T4" fmla="*/ 9 w 25"/>
                <a:gd name="T5" fmla="*/ 14 h 16"/>
                <a:gd name="T6" fmla="*/ 18 w 25"/>
                <a:gd name="T7" fmla="*/ 16 h 16"/>
                <a:gd name="T8" fmla="*/ 18 w 25"/>
                <a:gd name="T9" fmla="*/ 16 h 16"/>
                <a:gd name="T10" fmla="*/ 20 w 25"/>
                <a:gd name="T11" fmla="*/ 16 h 16"/>
                <a:gd name="T12" fmla="*/ 23 w 25"/>
                <a:gd name="T13" fmla="*/ 14 h 16"/>
                <a:gd name="T14" fmla="*/ 25 w 25"/>
                <a:gd name="T15" fmla="*/ 12 h 16"/>
                <a:gd name="T16" fmla="*/ 23 w 25"/>
                <a:gd name="T17" fmla="*/ 7 h 16"/>
                <a:gd name="T18" fmla="*/ 23 w 25"/>
                <a:gd name="T19" fmla="*/ 7 h 16"/>
                <a:gd name="T20" fmla="*/ 14 w 25"/>
                <a:gd name="T21" fmla="*/ 3 h 16"/>
                <a:gd name="T22" fmla="*/ 5 w 25"/>
                <a:gd name="T23" fmla="*/ 0 h 16"/>
                <a:gd name="T24" fmla="*/ 5 w 25"/>
                <a:gd name="T25" fmla="*/ 0 h 16"/>
                <a:gd name="T26" fmla="*/ 2 w 25"/>
                <a:gd name="T27" fmla="*/ 0 h 16"/>
                <a:gd name="T28" fmla="*/ 0 w 25"/>
                <a:gd name="T29" fmla="*/ 3 h 16"/>
                <a:gd name="T30" fmla="*/ 0 w 25"/>
                <a:gd name="T31" fmla="*/ 5 h 16"/>
                <a:gd name="T32" fmla="*/ 0 w 25"/>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6">
                  <a:moveTo>
                    <a:pt x="0" y="9"/>
                  </a:moveTo>
                  <a:lnTo>
                    <a:pt x="0" y="9"/>
                  </a:lnTo>
                  <a:lnTo>
                    <a:pt x="9" y="14"/>
                  </a:lnTo>
                  <a:lnTo>
                    <a:pt x="18" y="16"/>
                  </a:lnTo>
                  <a:lnTo>
                    <a:pt x="20" y="16"/>
                  </a:lnTo>
                  <a:lnTo>
                    <a:pt x="23" y="14"/>
                  </a:lnTo>
                  <a:lnTo>
                    <a:pt x="25" y="12"/>
                  </a:lnTo>
                  <a:lnTo>
                    <a:pt x="23" y="7"/>
                  </a:lnTo>
                  <a:lnTo>
                    <a:pt x="14" y="3"/>
                  </a:lnTo>
                  <a:lnTo>
                    <a:pt x="5"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3" name="Freeform 3640">
              <a:extLst>
                <a:ext uri="{FF2B5EF4-FFF2-40B4-BE49-F238E27FC236}">
                  <a16:creationId xmlns:a16="http://schemas.microsoft.com/office/drawing/2014/main" xmlns="" id="{1F967F3D-560A-4247-AF22-52DA92B9AF6A}"/>
                </a:ext>
              </a:extLst>
            </p:cNvPr>
            <p:cNvSpPr>
              <a:spLocks/>
            </p:cNvSpPr>
            <p:nvPr/>
          </p:nvSpPr>
          <p:spPr bwMode="auto">
            <a:xfrm>
              <a:off x="3517" y="2969"/>
              <a:ext cx="25" cy="16"/>
            </a:xfrm>
            <a:custGeom>
              <a:avLst/>
              <a:gdLst>
                <a:gd name="T0" fmla="*/ 0 w 25"/>
                <a:gd name="T1" fmla="*/ 9 h 16"/>
                <a:gd name="T2" fmla="*/ 0 w 25"/>
                <a:gd name="T3" fmla="*/ 9 h 16"/>
                <a:gd name="T4" fmla="*/ 9 w 25"/>
                <a:gd name="T5" fmla="*/ 14 h 16"/>
                <a:gd name="T6" fmla="*/ 18 w 25"/>
                <a:gd name="T7" fmla="*/ 16 h 16"/>
                <a:gd name="T8" fmla="*/ 18 w 25"/>
                <a:gd name="T9" fmla="*/ 16 h 16"/>
                <a:gd name="T10" fmla="*/ 20 w 25"/>
                <a:gd name="T11" fmla="*/ 16 h 16"/>
                <a:gd name="T12" fmla="*/ 23 w 25"/>
                <a:gd name="T13" fmla="*/ 14 h 16"/>
                <a:gd name="T14" fmla="*/ 25 w 25"/>
                <a:gd name="T15" fmla="*/ 12 h 16"/>
                <a:gd name="T16" fmla="*/ 23 w 25"/>
                <a:gd name="T17" fmla="*/ 7 h 16"/>
                <a:gd name="T18" fmla="*/ 23 w 25"/>
                <a:gd name="T19" fmla="*/ 7 h 16"/>
                <a:gd name="T20" fmla="*/ 14 w 25"/>
                <a:gd name="T21" fmla="*/ 3 h 16"/>
                <a:gd name="T22" fmla="*/ 5 w 25"/>
                <a:gd name="T23" fmla="*/ 0 h 16"/>
                <a:gd name="T24" fmla="*/ 5 w 25"/>
                <a:gd name="T25" fmla="*/ 0 h 16"/>
                <a:gd name="T26" fmla="*/ 2 w 25"/>
                <a:gd name="T27" fmla="*/ 0 h 16"/>
                <a:gd name="T28" fmla="*/ 0 w 25"/>
                <a:gd name="T29" fmla="*/ 3 h 16"/>
                <a:gd name="T30" fmla="*/ 0 w 25"/>
                <a:gd name="T31" fmla="*/ 5 h 16"/>
                <a:gd name="T32" fmla="*/ 0 w 25"/>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6">
                  <a:moveTo>
                    <a:pt x="0" y="9"/>
                  </a:moveTo>
                  <a:lnTo>
                    <a:pt x="0" y="9"/>
                  </a:lnTo>
                  <a:lnTo>
                    <a:pt x="9" y="14"/>
                  </a:lnTo>
                  <a:lnTo>
                    <a:pt x="18" y="16"/>
                  </a:lnTo>
                  <a:lnTo>
                    <a:pt x="20" y="16"/>
                  </a:lnTo>
                  <a:lnTo>
                    <a:pt x="23" y="14"/>
                  </a:lnTo>
                  <a:lnTo>
                    <a:pt x="25" y="12"/>
                  </a:lnTo>
                  <a:lnTo>
                    <a:pt x="23" y="7"/>
                  </a:lnTo>
                  <a:lnTo>
                    <a:pt x="14" y="3"/>
                  </a:lnTo>
                  <a:lnTo>
                    <a:pt x="5"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4" name="Freeform 3641">
              <a:extLst>
                <a:ext uri="{FF2B5EF4-FFF2-40B4-BE49-F238E27FC236}">
                  <a16:creationId xmlns:a16="http://schemas.microsoft.com/office/drawing/2014/main" xmlns="" id="{FBE8E390-5CB9-EC46-84DC-024E2E133A91}"/>
                </a:ext>
              </a:extLst>
            </p:cNvPr>
            <p:cNvSpPr>
              <a:spLocks/>
            </p:cNvSpPr>
            <p:nvPr/>
          </p:nvSpPr>
          <p:spPr bwMode="auto">
            <a:xfrm>
              <a:off x="3497" y="2969"/>
              <a:ext cx="22" cy="16"/>
            </a:xfrm>
            <a:custGeom>
              <a:avLst/>
              <a:gdLst>
                <a:gd name="T0" fmla="*/ 0 w 22"/>
                <a:gd name="T1" fmla="*/ 9 h 16"/>
                <a:gd name="T2" fmla="*/ 0 w 22"/>
                <a:gd name="T3" fmla="*/ 9 h 16"/>
                <a:gd name="T4" fmla="*/ 7 w 22"/>
                <a:gd name="T5" fmla="*/ 14 h 16"/>
                <a:gd name="T6" fmla="*/ 16 w 22"/>
                <a:gd name="T7" fmla="*/ 16 h 16"/>
                <a:gd name="T8" fmla="*/ 16 w 22"/>
                <a:gd name="T9" fmla="*/ 16 h 16"/>
                <a:gd name="T10" fmla="*/ 20 w 22"/>
                <a:gd name="T11" fmla="*/ 16 h 16"/>
                <a:gd name="T12" fmla="*/ 22 w 22"/>
                <a:gd name="T13" fmla="*/ 14 h 16"/>
                <a:gd name="T14" fmla="*/ 22 w 22"/>
                <a:gd name="T15" fmla="*/ 12 h 16"/>
                <a:gd name="T16" fmla="*/ 20 w 22"/>
                <a:gd name="T17" fmla="*/ 9 h 16"/>
                <a:gd name="T18" fmla="*/ 20 w 22"/>
                <a:gd name="T19" fmla="*/ 9 h 16"/>
                <a:gd name="T20" fmla="*/ 13 w 22"/>
                <a:gd name="T21" fmla="*/ 3 h 16"/>
                <a:gd name="T22" fmla="*/ 4 w 22"/>
                <a:gd name="T23" fmla="*/ 0 h 16"/>
                <a:gd name="T24" fmla="*/ 4 w 22"/>
                <a:gd name="T25" fmla="*/ 0 h 16"/>
                <a:gd name="T26" fmla="*/ 2 w 22"/>
                <a:gd name="T27" fmla="*/ 0 h 16"/>
                <a:gd name="T28" fmla="*/ 0 w 22"/>
                <a:gd name="T29" fmla="*/ 3 h 16"/>
                <a:gd name="T30" fmla="*/ 0 w 22"/>
                <a:gd name="T31" fmla="*/ 5 h 16"/>
                <a:gd name="T32" fmla="*/ 0 w 22"/>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6">
                  <a:moveTo>
                    <a:pt x="0" y="9"/>
                  </a:moveTo>
                  <a:lnTo>
                    <a:pt x="0" y="9"/>
                  </a:lnTo>
                  <a:lnTo>
                    <a:pt x="7" y="14"/>
                  </a:lnTo>
                  <a:lnTo>
                    <a:pt x="16" y="16"/>
                  </a:lnTo>
                  <a:lnTo>
                    <a:pt x="20" y="16"/>
                  </a:lnTo>
                  <a:lnTo>
                    <a:pt x="22" y="14"/>
                  </a:lnTo>
                  <a:lnTo>
                    <a:pt x="22" y="12"/>
                  </a:lnTo>
                  <a:lnTo>
                    <a:pt x="20" y="9"/>
                  </a:lnTo>
                  <a:lnTo>
                    <a:pt x="13" y="3"/>
                  </a:lnTo>
                  <a:lnTo>
                    <a:pt x="4"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5" name="Freeform 3642">
              <a:extLst>
                <a:ext uri="{FF2B5EF4-FFF2-40B4-BE49-F238E27FC236}">
                  <a16:creationId xmlns:a16="http://schemas.microsoft.com/office/drawing/2014/main" xmlns="" id="{A3537BA1-AE29-6343-ABCA-CD256772DCAE}"/>
                </a:ext>
              </a:extLst>
            </p:cNvPr>
            <p:cNvSpPr>
              <a:spLocks/>
            </p:cNvSpPr>
            <p:nvPr/>
          </p:nvSpPr>
          <p:spPr bwMode="auto">
            <a:xfrm>
              <a:off x="3497" y="2969"/>
              <a:ext cx="22" cy="16"/>
            </a:xfrm>
            <a:custGeom>
              <a:avLst/>
              <a:gdLst>
                <a:gd name="T0" fmla="*/ 0 w 22"/>
                <a:gd name="T1" fmla="*/ 9 h 16"/>
                <a:gd name="T2" fmla="*/ 0 w 22"/>
                <a:gd name="T3" fmla="*/ 9 h 16"/>
                <a:gd name="T4" fmla="*/ 7 w 22"/>
                <a:gd name="T5" fmla="*/ 14 h 16"/>
                <a:gd name="T6" fmla="*/ 16 w 22"/>
                <a:gd name="T7" fmla="*/ 16 h 16"/>
                <a:gd name="T8" fmla="*/ 16 w 22"/>
                <a:gd name="T9" fmla="*/ 16 h 16"/>
                <a:gd name="T10" fmla="*/ 20 w 22"/>
                <a:gd name="T11" fmla="*/ 16 h 16"/>
                <a:gd name="T12" fmla="*/ 22 w 22"/>
                <a:gd name="T13" fmla="*/ 14 h 16"/>
                <a:gd name="T14" fmla="*/ 22 w 22"/>
                <a:gd name="T15" fmla="*/ 12 h 16"/>
                <a:gd name="T16" fmla="*/ 20 w 22"/>
                <a:gd name="T17" fmla="*/ 9 h 16"/>
                <a:gd name="T18" fmla="*/ 20 w 22"/>
                <a:gd name="T19" fmla="*/ 9 h 16"/>
                <a:gd name="T20" fmla="*/ 13 w 22"/>
                <a:gd name="T21" fmla="*/ 3 h 16"/>
                <a:gd name="T22" fmla="*/ 4 w 22"/>
                <a:gd name="T23" fmla="*/ 0 h 16"/>
                <a:gd name="T24" fmla="*/ 4 w 22"/>
                <a:gd name="T25" fmla="*/ 0 h 16"/>
                <a:gd name="T26" fmla="*/ 2 w 22"/>
                <a:gd name="T27" fmla="*/ 0 h 16"/>
                <a:gd name="T28" fmla="*/ 0 w 22"/>
                <a:gd name="T29" fmla="*/ 3 h 16"/>
                <a:gd name="T30" fmla="*/ 0 w 22"/>
                <a:gd name="T31" fmla="*/ 5 h 16"/>
                <a:gd name="T32" fmla="*/ 0 w 22"/>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6">
                  <a:moveTo>
                    <a:pt x="0" y="9"/>
                  </a:moveTo>
                  <a:lnTo>
                    <a:pt x="0" y="9"/>
                  </a:lnTo>
                  <a:lnTo>
                    <a:pt x="7" y="14"/>
                  </a:lnTo>
                  <a:lnTo>
                    <a:pt x="16" y="16"/>
                  </a:lnTo>
                  <a:lnTo>
                    <a:pt x="20" y="16"/>
                  </a:lnTo>
                  <a:lnTo>
                    <a:pt x="22" y="14"/>
                  </a:lnTo>
                  <a:lnTo>
                    <a:pt x="22" y="12"/>
                  </a:lnTo>
                  <a:lnTo>
                    <a:pt x="20" y="9"/>
                  </a:lnTo>
                  <a:lnTo>
                    <a:pt x="13" y="3"/>
                  </a:lnTo>
                  <a:lnTo>
                    <a:pt x="4"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6" name="Freeform 3643">
              <a:extLst>
                <a:ext uri="{FF2B5EF4-FFF2-40B4-BE49-F238E27FC236}">
                  <a16:creationId xmlns:a16="http://schemas.microsoft.com/office/drawing/2014/main" xmlns="" id="{7300F8C5-1375-E749-AF51-D3F67DDCD629}"/>
                </a:ext>
              </a:extLst>
            </p:cNvPr>
            <p:cNvSpPr>
              <a:spLocks/>
            </p:cNvSpPr>
            <p:nvPr/>
          </p:nvSpPr>
          <p:spPr bwMode="auto">
            <a:xfrm>
              <a:off x="3477" y="2969"/>
              <a:ext cx="22" cy="18"/>
            </a:xfrm>
            <a:custGeom>
              <a:avLst/>
              <a:gdLst>
                <a:gd name="T0" fmla="*/ 0 w 22"/>
                <a:gd name="T1" fmla="*/ 9 h 18"/>
                <a:gd name="T2" fmla="*/ 0 w 22"/>
                <a:gd name="T3" fmla="*/ 9 h 18"/>
                <a:gd name="T4" fmla="*/ 6 w 22"/>
                <a:gd name="T5" fmla="*/ 14 h 18"/>
                <a:gd name="T6" fmla="*/ 15 w 22"/>
                <a:gd name="T7" fmla="*/ 18 h 18"/>
                <a:gd name="T8" fmla="*/ 15 w 22"/>
                <a:gd name="T9" fmla="*/ 18 h 18"/>
                <a:gd name="T10" fmla="*/ 20 w 22"/>
                <a:gd name="T11" fmla="*/ 16 h 18"/>
                <a:gd name="T12" fmla="*/ 22 w 22"/>
                <a:gd name="T13" fmla="*/ 14 h 18"/>
                <a:gd name="T14" fmla="*/ 22 w 22"/>
                <a:gd name="T15" fmla="*/ 12 h 18"/>
                <a:gd name="T16" fmla="*/ 20 w 22"/>
                <a:gd name="T17" fmla="*/ 9 h 18"/>
                <a:gd name="T18" fmla="*/ 20 w 22"/>
                <a:gd name="T19" fmla="*/ 9 h 18"/>
                <a:gd name="T20" fmla="*/ 13 w 22"/>
                <a:gd name="T21" fmla="*/ 3 h 18"/>
                <a:gd name="T22" fmla="*/ 4 w 22"/>
                <a:gd name="T23" fmla="*/ 0 h 18"/>
                <a:gd name="T24" fmla="*/ 4 w 22"/>
                <a:gd name="T25" fmla="*/ 0 h 18"/>
                <a:gd name="T26" fmla="*/ 2 w 22"/>
                <a:gd name="T27" fmla="*/ 0 h 18"/>
                <a:gd name="T28" fmla="*/ 0 w 22"/>
                <a:gd name="T29" fmla="*/ 3 h 18"/>
                <a:gd name="T30" fmla="*/ 0 w 22"/>
                <a:gd name="T31" fmla="*/ 5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4"/>
                  </a:lnTo>
                  <a:lnTo>
                    <a:pt x="15" y="18"/>
                  </a:lnTo>
                  <a:lnTo>
                    <a:pt x="20" y="16"/>
                  </a:lnTo>
                  <a:lnTo>
                    <a:pt x="22" y="14"/>
                  </a:lnTo>
                  <a:lnTo>
                    <a:pt x="22" y="12"/>
                  </a:lnTo>
                  <a:lnTo>
                    <a:pt x="20" y="9"/>
                  </a:lnTo>
                  <a:lnTo>
                    <a:pt x="13" y="3"/>
                  </a:lnTo>
                  <a:lnTo>
                    <a:pt x="4"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7" name="Freeform 3644">
              <a:extLst>
                <a:ext uri="{FF2B5EF4-FFF2-40B4-BE49-F238E27FC236}">
                  <a16:creationId xmlns:a16="http://schemas.microsoft.com/office/drawing/2014/main" xmlns="" id="{C3608C0E-A81C-964A-A75B-2F8A87F1392D}"/>
                </a:ext>
              </a:extLst>
            </p:cNvPr>
            <p:cNvSpPr>
              <a:spLocks/>
            </p:cNvSpPr>
            <p:nvPr/>
          </p:nvSpPr>
          <p:spPr bwMode="auto">
            <a:xfrm>
              <a:off x="3477" y="2969"/>
              <a:ext cx="22" cy="18"/>
            </a:xfrm>
            <a:custGeom>
              <a:avLst/>
              <a:gdLst>
                <a:gd name="T0" fmla="*/ 0 w 22"/>
                <a:gd name="T1" fmla="*/ 9 h 18"/>
                <a:gd name="T2" fmla="*/ 0 w 22"/>
                <a:gd name="T3" fmla="*/ 9 h 18"/>
                <a:gd name="T4" fmla="*/ 6 w 22"/>
                <a:gd name="T5" fmla="*/ 14 h 18"/>
                <a:gd name="T6" fmla="*/ 15 w 22"/>
                <a:gd name="T7" fmla="*/ 18 h 18"/>
                <a:gd name="T8" fmla="*/ 15 w 22"/>
                <a:gd name="T9" fmla="*/ 18 h 18"/>
                <a:gd name="T10" fmla="*/ 20 w 22"/>
                <a:gd name="T11" fmla="*/ 16 h 18"/>
                <a:gd name="T12" fmla="*/ 22 w 22"/>
                <a:gd name="T13" fmla="*/ 14 h 18"/>
                <a:gd name="T14" fmla="*/ 22 w 22"/>
                <a:gd name="T15" fmla="*/ 12 h 18"/>
                <a:gd name="T16" fmla="*/ 20 w 22"/>
                <a:gd name="T17" fmla="*/ 9 h 18"/>
                <a:gd name="T18" fmla="*/ 20 w 22"/>
                <a:gd name="T19" fmla="*/ 9 h 18"/>
                <a:gd name="T20" fmla="*/ 13 w 22"/>
                <a:gd name="T21" fmla="*/ 3 h 18"/>
                <a:gd name="T22" fmla="*/ 4 w 22"/>
                <a:gd name="T23" fmla="*/ 0 h 18"/>
                <a:gd name="T24" fmla="*/ 4 w 22"/>
                <a:gd name="T25" fmla="*/ 0 h 18"/>
                <a:gd name="T26" fmla="*/ 2 w 22"/>
                <a:gd name="T27" fmla="*/ 0 h 18"/>
                <a:gd name="T28" fmla="*/ 0 w 22"/>
                <a:gd name="T29" fmla="*/ 3 h 18"/>
                <a:gd name="T30" fmla="*/ 0 w 22"/>
                <a:gd name="T31" fmla="*/ 5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4"/>
                  </a:lnTo>
                  <a:lnTo>
                    <a:pt x="15" y="18"/>
                  </a:lnTo>
                  <a:lnTo>
                    <a:pt x="20" y="16"/>
                  </a:lnTo>
                  <a:lnTo>
                    <a:pt x="22" y="14"/>
                  </a:lnTo>
                  <a:lnTo>
                    <a:pt x="22" y="12"/>
                  </a:lnTo>
                  <a:lnTo>
                    <a:pt x="20" y="9"/>
                  </a:lnTo>
                  <a:lnTo>
                    <a:pt x="13" y="3"/>
                  </a:lnTo>
                  <a:lnTo>
                    <a:pt x="4"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8" name="Freeform 3645">
              <a:extLst>
                <a:ext uri="{FF2B5EF4-FFF2-40B4-BE49-F238E27FC236}">
                  <a16:creationId xmlns:a16="http://schemas.microsoft.com/office/drawing/2014/main" xmlns="" id="{BBC8FEC7-DBCE-6F4B-B906-FFEB0085564F}"/>
                </a:ext>
              </a:extLst>
            </p:cNvPr>
            <p:cNvSpPr>
              <a:spLocks/>
            </p:cNvSpPr>
            <p:nvPr/>
          </p:nvSpPr>
          <p:spPr bwMode="auto">
            <a:xfrm>
              <a:off x="3456" y="2969"/>
              <a:ext cx="23" cy="18"/>
            </a:xfrm>
            <a:custGeom>
              <a:avLst/>
              <a:gdLst>
                <a:gd name="T0" fmla="*/ 3 w 23"/>
                <a:gd name="T1" fmla="*/ 9 h 18"/>
                <a:gd name="T2" fmla="*/ 3 w 23"/>
                <a:gd name="T3" fmla="*/ 9 h 18"/>
                <a:gd name="T4" fmla="*/ 9 w 23"/>
                <a:gd name="T5" fmla="*/ 16 h 18"/>
                <a:gd name="T6" fmla="*/ 16 w 23"/>
                <a:gd name="T7" fmla="*/ 18 h 18"/>
                <a:gd name="T8" fmla="*/ 16 w 23"/>
                <a:gd name="T9" fmla="*/ 18 h 18"/>
                <a:gd name="T10" fmla="*/ 21 w 23"/>
                <a:gd name="T11" fmla="*/ 16 h 18"/>
                <a:gd name="T12" fmla="*/ 23 w 23"/>
                <a:gd name="T13" fmla="*/ 14 h 18"/>
                <a:gd name="T14" fmla="*/ 23 w 23"/>
                <a:gd name="T15" fmla="*/ 12 h 18"/>
                <a:gd name="T16" fmla="*/ 21 w 23"/>
                <a:gd name="T17" fmla="*/ 9 h 18"/>
                <a:gd name="T18" fmla="*/ 21 w 23"/>
                <a:gd name="T19" fmla="*/ 9 h 18"/>
                <a:gd name="T20" fmla="*/ 14 w 23"/>
                <a:gd name="T21" fmla="*/ 3 h 18"/>
                <a:gd name="T22" fmla="*/ 7 w 23"/>
                <a:gd name="T23" fmla="*/ 0 h 18"/>
                <a:gd name="T24" fmla="*/ 7 w 23"/>
                <a:gd name="T25" fmla="*/ 0 h 18"/>
                <a:gd name="T26" fmla="*/ 3 w 23"/>
                <a:gd name="T27" fmla="*/ 0 h 18"/>
                <a:gd name="T28" fmla="*/ 0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6" y="18"/>
                  </a:lnTo>
                  <a:lnTo>
                    <a:pt x="21" y="16"/>
                  </a:lnTo>
                  <a:lnTo>
                    <a:pt x="23" y="14"/>
                  </a:lnTo>
                  <a:lnTo>
                    <a:pt x="23" y="12"/>
                  </a:lnTo>
                  <a:lnTo>
                    <a:pt x="21" y="9"/>
                  </a:lnTo>
                  <a:lnTo>
                    <a:pt x="14" y="3"/>
                  </a:lnTo>
                  <a:lnTo>
                    <a:pt x="7" y="0"/>
                  </a:lnTo>
                  <a:lnTo>
                    <a:pt x="3"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29" name="Freeform 3646">
              <a:extLst>
                <a:ext uri="{FF2B5EF4-FFF2-40B4-BE49-F238E27FC236}">
                  <a16:creationId xmlns:a16="http://schemas.microsoft.com/office/drawing/2014/main" xmlns="" id="{938AF5BD-ADFF-5D45-8BE1-B5628EE6079B}"/>
                </a:ext>
              </a:extLst>
            </p:cNvPr>
            <p:cNvSpPr>
              <a:spLocks/>
            </p:cNvSpPr>
            <p:nvPr/>
          </p:nvSpPr>
          <p:spPr bwMode="auto">
            <a:xfrm>
              <a:off x="3456" y="2969"/>
              <a:ext cx="23" cy="18"/>
            </a:xfrm>
            <a:custGeom>
              <a:avLst/>
              <a:gdLst>
                <a:gd name="T0" fmla="*/ 3 w 23"/>
                <a:gd name="T1" fmla="*/ 9 h 18"/>
                <a:gd name="T2" fmla="*/ 3 w 23"/>
                <a:gd name="T3" fmla="*/ 9 h 18"/>
                <a:gd name="T4" fmla="*/ 9 w 23"/>
                <a:gd name="T5" fmla="*/ 16 h 18"/>
                <a:gd name="T6" fmla="*/ 16 w 23"/>
                <a:gd name="T7" fmla="*/ 18 h 18"/>
                <a:gd name="T8" fmla="*/ 16 w 23"/>
                <a:gd name="T9" fmla="*/ 18 h 18"/>
                <a:gd name="T10" fmla="*/ 21 w 23"/>
                <a:gd name="T11" fmla="*/ 16 h 18"/>
                <a:gd name="T12" fmla="*/ 23 w 23"/>
                <a:gd name="T13" fmla="*/ 14 h 18"/>
                <a:gd name="T14" fmla="*/ 23 w 23"/>
                <a:gd name="T15" fmla="*/ 12 h 18"/>
                <a:gd name="T16" fmla="*/ 21 w 23"/>
                <a:gd name="T17" fmla="*/ 9 h 18"/>
                <a:gd name="T18" fmla="*/ 21 w 23"/>
                <a:gd name="T19" fmla="*/ 9 h 18"/>
                <a:gd name="T20" fmla="*/ 14 w 23"/>
                <a:gd name="T21" fmla="*/ 3 h 18"/>
                <a:gd name="T22" fmla="*/ 7 w 23"/>
                <a:gd name="T23" fmla="*/ 0 h 18"/>
                <a:gd name="T24" fmla="*/ 7 w 23"/>
                <a:gd name="T25" fmla="*/ 0 h 18"/>
                <a:gd name="T26" fmla="*/ 3 w 23"/>
                <a:gd name="T27" fmla="*/ 0 h 18"/>
                <a:gd name="T28" fmla="*/ 0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6" y="18"/>
                  </a:lnTo>
                  <a:lnTo>
                    <a:pt x="21" y="16"/>
                  </a:lnTo>
                  <a:lnTo>
                    <a:pt x="23" y="14"/>
                  </a:lnTo>
                  <a:lnTo>
                    <a:pt x="23" y="12"/>
                  </a:lnTo>
                  <a:lnTo>
                    <a:pt x="21" y="9"/>
                  </a:lnTo>
                  <a:lnTo>
                    <a:pt x="14" y="3"/>
                  </a:lnTo>
                  <a:lnTo>
                    <a:pt x="7" y="0"/>
                  </a:lnTo>
                  <a:lnTo>
                    <a:pt x="3"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0" name="Freeform 3647">
              <a:extLst>
                <a:ext uri="{FF2B5EF4-FFF2-40B4-BE49-F238E27FC236}">
                  <a16:creationId xmlns:a16="http://schemas.microsoft.com/office/drawing/2014/main" xmlns="" id="{9BDD13F5-96C6-4E45-B5C4-6A113BA07428}"/>
                </a:ext>
              </a:extLst>
            </p:cNvPr>
            <p:cNvSpPr>
              <a:spLocks/>
            </p:cNvSpPr>
            <p:nvPr/>
          </p:nvSpPr>
          <p:spPr bwMode="auto">
            <a:xfrm>
              <a:off x="3438" y="2969"/>
              <a:ext cx="21" cy="18"/>
            </a:xfrm>
            <a:custGeom>
              <a:avLst/>
              <a:gdLst>
                <a:gd name="T0" fmla="*/ 0 w 21"/>
                <a:gd name="T1" fmla="*/ 9 h 18"/>
                <a:gd name="T2" fmla="*/ 0 w 21"/>
                <a:gd name="T3" fmla="*/ 9 h 18"/>
                <a:gd name="T4" fmla="*/ 7 w 21"/>
                <a:gd name="T5" fmla="*/ 16 h 18"/>
                <a:gd name="T6" fmla="*/ 16 w 21"/>
                <a:gd name="T7" fmla="*/ 18 h 18"/>
                <a:gd name="T8" fmla="*/ 16 w 21"/>
                <a:gd name="T9" fmla="*/ 18 h 18"/>
                <a:gd name="T10" fmla="*/ 18 w 21"/>
                <a:gd name="T11" fmla="*/ 16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6" y="18"/>
                  </a:lnTo>
                  <a:lnTo>
                    <a:pt x="18" y="16"/>
                  </a:lnTo>
                  <a:lnTo>
                    <a:pt x="21" y="16"/>
                  </a:lnTo>
                  <a:lnTo>
                    <a:pt x="21" y="12"/>
                  </a:lnTo>
                  <a:lnTo>
                    <a:pt x="21"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1" name="Freeform 3648">
              <a:extLst>
                <a:ext uri="{FF2B5EF4-FFF2-40B4-BE49-F238E27FC236}">
                  <a16:creationId xmlns:a16="http://schemas.microsoft.com/office/drawing/2014/main" xmlns="" id="{2FBF6CFE-FB25-EA48-8EA6-B9EB7A630F5A}"/>
                </a:ext>
              </a:extLst>
            </p:cNvPr>
            <p:cNvSpPr>
              <a:spLocks/>
            </p:cNvSpPr>
            <p:nvPr/>
          </p:nvSpPr>
          <p:spPr bwMode="auto">
            <a:xfrm>
              <a:off x="3438" y="2969"/>
              <a:ext cx="21" cy="18"/>
            </a:xfrm>
            <a:custGeom>
              <a:avLst/>
              <a:gdLst>
                <a:gd name="T0" fmla="*/ 0 w 21"/>
                <a:gd name="T1" fmla="*/ 9 h 18"/>
                <a:gd name="T2" fmla="*/ 0 w 21"/>
                <a:gd name="T3" fmla="*/ 9 h 18"/>
                <a:gd name="T4" fmla="*/ 7 w 21"/>
                <a:gd name="T5" fmla="*/ 16 h 18"/>
                <a:gd name="T6" fmla="*/ 16 w 21"/>
                <a:gd name="T7" fmla="*/ 18 h 18"/>
                <a:gd name="T8" fmla="*/ 16 w 21"/>
                <a:gd name="T9" fmla="*/ 18 h 18"/>
                <a:gd name="T10" fmla="*/ 18 w 21"/>
                <a:gd name="T11" fmla="*/ 16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6" y="18"/>
                  </a:lnTo>
                  <a:lnTo>
                    <a:pt x="18" y="16"/>
                  </a:lnTo>
                  <a:lnTo>
                    <a:pt x="21" y="16"/>
                  </a:lnTo>
                  <a:lnTo>
                    <a:pt x="21" y="12"/>
                  </a:lnTo>
                  <a:lnTo>
                    <a:pt x="21"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2" name="Freeform 3649">
              <a:extLst>
                <a:ext uri="{FF2B5EF4-FFF2-40B4-BE49-F238E27FC236}">
                  <a16:creationId xmlns:a16="http://schemas.microsoft.com/office/drawing/2014/main" xmlns="" id="{57F0CFA1-E146-1740-A10C-29EC917C90D4}"/>
                </a:ext>
              </a:extLst>
            </p:cNvPr>
            <p:cNvSpPr>
              <a:spLocks/>
            </p:cNvSpPr>
            <p:nvPr/>
          </p:nvSpPr>
          <p:spPr bwMode="auto">
            <a:xfrm>
              <a:off x="3420" y="2969"/>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2 h 18"/>
                <a:gd name="T16" fmla="*/ 18 w 21"/>
                <a:gd name="T17" fmla="*/ 9 h 18"/>
                <a:gd name="T18" fmla="*/ 18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2"/>
                  </a:lnTo>
                  <a:lnTo>
                    <a:pt x="18"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3" name="Freeform 3650">
              <a:extLst>
                <a:ext uri="{FF2B5EF4-FFF2-40B4-BE49-F238E27FC236}">
                  <a16:creationId xmlns:a16="http://schemas.microsoft.com/office/drawing/2014/main" xmlns="" id="{BF564FD5-B39B-E34C-A45D-6E3B190B4D71}"/>
                </a:ext>
              </a:extLst>
            </p:cNvPr>
            <p:cNvSpPr>
              <a:spLocks/>
            </p:cNvSpPr>
            <p:nvPr/>
          </p:nvSpPr>
          <p:spPr bwMode="auto">
            <a:xfrm>
              <a:off x="3420" y="2969"/>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2 h 18"/>
                <a:gd name="T16" fmla="*/ 18 w 21"/>
                <a:gd name="T17" fmla="*/ 9 h 18"/>
                <a:gd name="T18" fmla="*/ 18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2"/>
                  </a:lnTo>
                  <a:lnTo>
                    <a:pt x="18"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4" name="Freeform 3651">
              <a:extLst>
                <a:ext uri="{FF2B5EF4-FFF2-40B4-BE49-F238E27FC236}">
                  <a16:creationId xmlns:a16="http://schemas.microsoft.com/office/drawing/2014/main" xmlns="" id="{D33B595B-7411-1044-B64E-58AB75B4163B}"/>
                </a:ext>
              </a:extLst>
            </p:cNvPr>
            <p:cNvSpPr>
              <a:spLocks/>
            </p:cNvSpPr>
            <p:nvPr/>
          </p:nvSpPr>
          <p:spPr bwMode="auto">
            <a:xfrm>
              <a:off x="3402" y="2969"/>
              <a:ext cx="21" cy="18"/>
            </a:xfrm>
            <a:custGeom>
              <a:avLst/>
              <a:gdLst>
                <a:gd name="T0" fmla="*/ 3 w 21"/>
                <a:gd name="T1" fmla="*/ 9 h 18"/>
                <a:gd name="T2" fmla="*/ 3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4 h 18"/>
                <a:gd name="T16" fmla="*/ 18 w 21"/>
                <a:gd name="T17" fmla="*/ 9 h 18"/>
                <a:gd name="T18" fmla="*/ 18 w 21"/>
                <a:gd name="T19" fmla="*/ 9 h 18"/>
                <a:gd name="T20" fmla="*/ 14 w 21"/>
                <a:gd name="T21" fmla="*/ 3 h 18"/>
                <a:gd name="T22" fmla="*/ 7 w 21"/>
                <a:gd name="T23" fmla="*/ 0 h 18"/>
                <a:gd name="T24" fmla="*/ 7 w 21"/>
                <a:gd name="T25" fmla="*/ 0 h 18"/>
                <a:gd name="T26" fmla="*/ 3 w 21"/>
                <a:gd name="T27" fmla="*/ 0 h 18"/>
                <a:gd name="T28" fmla="*/ 3 w 21"/>
                <a:gd name="T29" fmla="*/ 3 h 18"/>
                <a:gd name="T30" fmla="*/ 0 w 21"/>
                <a:gd name="T31" fmla="*/ 7 h 18"/>
                <a:gd name="T32" fmla="*/ 3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3" y="9"/>
                  </a:moveTo>
                  <a:lnTo>
                    <a:pt x="3" y="9"/>
                  </a:lnTo>
                  <a:lnTo>
                    <a:pt x="7" y="16"/>
                  </a:lnTo>
                  <a:lnTo>
                    <a:pt x="14" y="18"/>
                  </a:lnTo>
                  <a:lnTo>
                    <a:pt x="18" y="18"/>
                  </a:lnTo>
                  <a:lnTo>
                    <a:pt x="21" y="16"/>
                  </a:lnTo>
                  <a:lnTo>
                    <a:pt x="21" y="14"/>
                  </a:lnTo>
                  <a:lnTo>
                    <a:pt x="18" y="9"/>
                  </a:lnTo>
                  <a:lnTo>
                    <a:pt x="14" y="3"/>
                  </a:lnTo>
                  <a:lnTo>
                    <a:pt x="7" y="0"/>
                  </a:lnTo>
                  <a:lnTo>
                    <a:pt x="3" y="0"/>
                  </a:lnTo>
                  <a:lnTo>
                    <a:pt x="3" y="3"/>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5" name="Freeform 3652">
              <a:extLst>
                <a:ext uri="{FF2B5EF4-FFF2-40B4-BE49-F238E27FC236}">
                  <a16:creationId xmlns:a16="http://schemas.microsoft.com/office/drawing/2014/main" xmlns="" id="{7C31EA02-D804-4047-A8EF-C5E21C8FFB2F}"/>
                </a:ext>
              </a:extLst>
            </p:cNvPr>
            <p:cNvSpPr>
              <a:spLocks/>
            </p:cNvSpPr>
            <p:nvPr/>
          </p:nvSpPr>
          <p:spPr bwMode="auto">
            <a:xfrm>
              <a:off x="3402" y="2969"/>
              <a:ext cx="21" cy="18"/>
            </a:xfrm>
            <a:custGeom>
              <a:avLst/>
              <a:gdLst>
                <a:gd name="T0" fmla="*/ 3 w 21"/>
                <a:gd name="T1" fmla="*/ 9 h 18"/>
                <a:gd name="T2" fmla="*/ 3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4 h 18"/>
                <a:gd name="T16" fmla="*/ 18 w 21"/>
                <a:gd name="T17" fmla="*/ 9 h 18"/>
                <a:gd name="T18" fmla="*/ 18 w 21"/>
                <a:gd name="T19" fmla="*/ 9 h 18"/>
                <a:gd name="T20" fmla="*/ 14 w 21"/>
                <a:gd name="T21" fmla="*/ 3 h 18"/>
                <a:gd name="T22" fmla="*/ 7 w 21"/>
                <a:gd name="T23" fmla="*/ 0 h 18"/>
                <a:gd name="T24" fmla="*/ 7 w 21"/>
                <a:gd name="T25" fmla="*/ 0 h 18"/>
                <a:gd name="T26" fmla="*/ 3 w 21"/>
                <a:gd name="T27" fmla="*/ 0 h 18"/>
                <a:gd name="T28" fmla="*/ 3 w 21"/>
                <a:gd name="T29" fmla="*/ 3 h 18"/>
                <a:gd name="T30" fmla="*/ 0 w 21"/>
                <a:gd name="T31" fmla="*/ 7 h 18"/>
                <a:gd name="T32" fmla="*/ 3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3" y="9"/>
                  </a:moveTo>
                  <a:lnTo>
                    <a:pt x="3" y="9"/>
                  </a:lnTo>
                  <a:lnTo>
                    <a:pt x="7" y="16"/>
                  </a:lnTo>
                  <a:lnTo>
                    <a:pt x="14" y="18"/>
                  </a:lnTo>
                  <a:lnTo>
                    <a:pt x="18" y="18"/>
                  </a:lnTo>
                  <a:lnTo>
                    <a:pt x="21" y="16"/>
                  </a:lnTo>
                  <a:lnTo>
                    <a:pt x="21" y="14"/>
                  </a:lnTo>
                  <a:lnTo>
                    <a:pt x="18" y="9"/>
                  </a:lnTo>
                  <a:lnTo>
                    <a:pt x="14" y="3"/>
                  </a:lnTo>
                  <a:lnTo>
                    <a:pt x="7" y="0"/>
                  </a:lnTo>
                  <a:lnTo>
                    <a:pt x="3" y="0"/>
                  </a:lnTo>
                  <a:lnTo>
                    <a:pt x="3" y="3"/>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6" name="Freeform 3653">
              <a:extLst>
                <a:ext uri="{FF2B5EF4-FFF2-40B4-BE49-F238E27FC236}">
                  <a16:creationId xmlns:a16="http://schemas.microsoft.com/office/drawing/2014/main" xmlns="" id="{51DA7683-BAB1-E045-97BF-584B81AF1635}"/>
                </a:ext>
              </a:extLst>
            </p:cNvPr>
            <p:cNvSpPr>
              <a:spLocks/>
            </p:cNvSpPr>
            <p:nvPr/>
          </p:nvSpPr>
          <p:spPr bwMode="auto">
            <a:xfrm>
              <a:off x="3387" y="2969"/>
              <a:ext cx="18" cy="18"/>
            </a:xfrm>
            <a:custGeom>
              <a:avLst/>
              <a:gdLst>
                <a:gd name="T0" fmla="*/ 0 w 18"/>
                <a:gd name="T1" fmla="*/ 9 h 18"/>
                <a:gd name="T2" fmla="*/ 0 w 18"/>
                <a:gd name="T3" fmla="*/ 9 h 18"/>
                <a:gd name="T4" fmla="*/ 4 w 18"/>
                <a:gd name="T5" fmla="*/ 16 h 18"/>
                <a:gd name="T6" fmla="*/ 11 w 18"/>
                <a:gd name="T7" fmla="*/ 18 h 18"/>
                <a:gd name="T8" fmla="*/ 11 w 18"/>
                <a:gd name="T9" fmla="*/ 18 h 18"/>
                <a:gd name="T10" fmla="*/ 15 w 18"/>
                <a:gd name="T11" fmla="*/ 18 h 18"/>
                <a:gd name="T12" fmla="*/ 18 w 18"/>
                <a:gd name="T13" fmla="*/ 16 h 18"/>
                <a:gd name="T14" fmla="*/ 18 w 18"/>
                <a:gd name="T15" fmla="*/ 14 h 18"/>
                <a:gd name="T16" fmla="*/ 18 w 18"/>
                <a:gd name="T17" fmla="*/ 9 h 18"/>
                <a:gd name="T18" fmla="*/ 18 w 18"/>
                <a:gd name="T19" fmla="*/ 9 h 18"/>
                <a:gd name="T20" fmla="*/ 11 w 18"/>
                <a:gd name="T21" fmla="*/ 3 h 18"/>
                <a:gd name="T22" fmla="*/ 4 w 18"/>
                <a:gd name="T23" fmla="*/ 0 h 18"/>
                <a:gd name="T24" fmla="*/ 4 w 18"/>
                <a:gd name="T25" fmla="*/ 0 h 18"/>
                <a:gd name="T26" fmla="*/ 2 w 18"/>
                <a:gd name="T27" fmla="*/ 3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4" y="16"/>
                  </a:lnTo>
                  <a:lnTo>
                    <a:pt x="11" y="18"/>
                  </a:lnTo>
                  <a:lnTo>
                    <a:pt x="15" y="18"/>
                  </a:lnTo>
                  <a:lnTo>
                    <a:pt x="18" y="16"/>
                  </a:lnTo>
                  <a:lnTo>
                    <a:pt x="18" y="14"/>
                  </a:lnTo>
                  <a:lnTo>
                    <a:pt x="18" y="9"/>
                  </a:lnTo>
                  <a:lnTo>
                    <a:pt x="11" y="3"/>
                  </a:lnTo>
                  <a:lnTo>
                    <a:pt x="4" y="0"/>
                  </a:lnTo>
                  <a:lnTo>
                    <a:pt x="2" y="3"/>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7" name="Freeform 3654">
              <a:extLst>
                <a:ext uri="{FF2B5EF4-FFF2-40B4-BE49-F238E27FC236}">
                  <a16:creationId xmlns:a16="http://schemas.microsoft.com/office/drawing/2014/main" xmlns="" id="{A0D7DFA7-FF28-9544-A546-8A9B91DD3690}"/>
                </a:ext>
              </a:extLst>
            </p:cNvPr>
            <p:cNvSpPr>
              <a:spLocks/>
            </p:cNvSpPr>
            <p:nvPr/>
          </p:nvSpPr>
          <p:spPr bwMode="auto">
            <a:xfrm>
              <a:off x="3387" y="2969"/>
              <a:ext cx="18" cy="18"/>
            </a:xfrm>
            <a:custGeom>
              <a:avLst/>
              <a:gdLst>
                <a:gd name="T0" fmla="*/ 0 w 18"/>
                <a:gd name="T1" fmla="*/ 9 h 18"/>
                <a:gd name="T2" fmla="*/ 0 w 18"/>
                <a:gd name="T3" fmla="*/ 9 h 18"/>
                <a:gd name="T4" fmla="*/ 4 w 18"/>
                <a:gd name="T5" fmla="*/ 16 h 18"/>
                <a:gd name="T6" fmla="*/ 11 w 18"/>
                <a:gd name="T7" fmla="*/ 18 h 18"/>
                <a:gd name="T8" fmla="*/ 11 w 18"/>
                <a:gd name="T9" fmla="*/ 18 h 18"/>
                <a:gd name="T10" fmla="*/ 15 w 18"/>
                <a:gd name="T11" fmla="*/ 18 h 18"/>
                <a:gd name="T12" fmla="*/ 18 w 18"/>
                <a:gd name="T13" fmla="*/ 16 h 18"/>
                <a:gd name="T14" fmla="*/ 18 w 18"/>
                <a:gd name="T15" fmla="*/ 14 h 18"/>
                <a:gd name="T16" fmla="*/ 18 w 18"/>
                <a:gd name="T17" fmla="*/ 9 h 18"/>
                <a:gd name="T18" fmla="*/ 18 w 18"/>
                <a:gd name="T19" fmla="*/ 9 h 18"/>
                <a:gd name="T20" fmla="*/ 11 w 18"/>
                <a:gd name="T21" fmla="*/ 3 h 18"/>
                <a:gd name="T22" fmla="*/ 4 w 18"/>
                <a:gd name="T23" fmla="*/ 0 h 18"/>
                <a:gd name="T24" fmla="*/ 4 w 18"/>
                <a:gd name="T25" fmla="*/ 0 h 18"/>
                <a:gd name="T26" fmla="*/ 2 w 18"/>
                <a:gd name="T27" fmla="*/ 3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4" y="16"/>
                  </a:lnTo>
                  <a:lnTo>
                    <a:pt x="11" y="18"/>
                  </a:lnTo>
                  <a:lnTo>
                    <a:pt x="15" y="18"/>
                  </a:lnTo>
                  <a:lnTo>
                    <a:pt x="18" y="16"/>
                  </a:lnTo>
                  <a:lnTo>
                    <a:pt x="18" y="14"/>
                  </a:lnTo>
                  <a:lnTo>
                    <a:pt x="18" y="9"/>
                  </a:lnTo>
                  <a:lnTo>
                    <a:pt x="11" y="3"/>
                  </a:lnTo>
                  <a:lnTo>
                    <a:pt x="4" y="0"/>
                  </a:lnTo>
                  <a:lnTo>
                    <a:pt x="2" y="3"/>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8" name="Freeform 3655">
              <a:extLst>
                <a:ext uri="{FF2B5EF4-FFF2-40B4-BE49-F238E27FC236}">
                  <a16:creationId xmlns:a16="http://schemas.microsoft.com/office/drawing/2014/main" xmlns="" id="{6E187DA8-D36B-E848-8D5E-1C9C90B4D1D7}"/>
                </a:ext>
              </a:extLst>
            </p:cNvPr>
            <p:cNvSpPr>
              <a:spLocks/>
            </p:cNvSpPr>
            <p:nvPr/>
          </p:nvSpPr>
          <p:spPr bwMode="auto">
            <a:xfrm>
              <a:off x="3371" y="2969"/>
              <a:ext cx="16" cy="18"/>
            </a:xfrm>
            <a:custGeom>
              <a:avLst/>
              <a:gdLst>
                <a:gd name="T0" fmla="*/ 0 w 16"/>
                <a:gd name="T1" fmla="*/ 9 h 18"/>
                <a:gd name="T2" fmla="*/ 0 w 16"/>
                <a:gd name="T3" fmla="*/ 9 h 18"/>
                <a:gd name="T4" fmla="*/ 4 w 16"/>
                <a:gd name="T5" fmla="*/ 16 h 18"/>
                <a:gd name="T6" fmla="*/ 11 w 16"/>
                <a:gd name="T7" fmla="*/ 18 h 18"/>
                <a:gd name="T8" fmla="*/ 11 w 16"/>
                <a:gd name="T9" fmla="*/ 18 h 18"/>
                <a:gd name="T10" fmla="*/ 13 w 16"/>
                <a:gd name="T11" fmla="*/ 18 h 18"/>
                <a:gd name="T12" fmla="*/ 16 w 16"/>
                <a:gd name="T13" fmla="*/ 16 h 18"/>
                <a:gd name="T14" fmla="*/ 16 w 16"/>
                <a:gd name="T15" fmla="*/ 14 h 18"/>
                <a:gd name="T16" fmla="*/ 16 w 16"/>
                <a:gd name="T17" fmla="*/ 9 h 18"/>
                <a:gd name="T18" fmla="*/ 16 w 16"/>
                <a:gd name="T19" fmla="*/ 9 h 18"/>
                <a:gd name="T20" fmla="*/ 11 w 16"/>
                <a:gd name="T21" fmla="*/ 3 h 18"/>
                <a:gd name="T22" fmla="*/ 4 w 16"/>
                <a:gd name="T23" fmla="*/ 0 h 18"/>
                <a:gd name="T24" fmla="*/ 4 w 16"/>
                <a:gd name="T25" fmla="*/ 0 h 18"/>
                <a:gd name="T26" fmla="*/ 2 w 16"/>
                <a:gd name="T27" fmla="*/ 3 h 18"/>
                <a:gd name="T28" fmla="*/ 0 w 16"/>
                <a:gd name="T29" fmla="*/ 3 h 18"/>
                <a:gd name="T30" fmla="*/ 0 w 16"/>
                <a:gd name="T31" fmla="*/ 7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4" y="16"/>
                  </a:lnTo>
                  <a:lnTo>
                    <a:pt x="11" y="18"/>
                  </a:lnTo>
                  <a:lnTo>
                    <a:pt x="13" y="18"/>
                  </a:lnTo>
                  <a:lnTo>
                    <a:pt x="16" y="16"/>
                  </a:lnTo>
                  <a:lnTo>
                    <a:pt x="16" y="14"/>
                  </a:lnTo>
                  <a:lnTo>
                    <a:pt x="16" y="9"/>
                  </a:lnTo>
                  <a:lnTo>
                    <a:pt x="11" y="3"/>
                  </a:lnTo>
                  <a:lnTo>
                    <a:pt x="4" y="0"/>
                  </a:lnTo>
                  <a:lnTo>
                    <a:pt x="2" y="3"/>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39" name="Freeform 3656">
              <a:extLst>
                <a:ext uri="{FF2B5EF4-FFF2-40B4-BE49-F238E27FC236}">
                  <a16:creationId xmlns:a16="http://schemas.microsoft.com/office/drawing/2014/main" xmlns="" id="{101BDE2A-389D-C04C-ADFE-776A35A1DCB4}"/>
                </a:ext>
              </a:extLst>
            </p:cNvPr>
            <p:cNvSpPr>
              <a:spLocks/>
            </p:cNvSpPr>
            <p:nvPr/>
          </p:nvSpPr>
          <p:spPr bwMode="auto">
            <a:xfrm>
              <a:off x="3371" y="2969"/>
              <a:ext cx="16" cy="18"/>
            </a:xfrm>
            <a:custGeom>
              <a:avLst/>
              <a:gdLst>
                <a:gd name="T0" fmla="*/ 0 w 16"/>
                <a:gd name="T1" fmla="*/ 9 h 18"/>
                <a:gd name="T2" fmla="*/ 0 w 16"/>
                <a:gd name="T3" fmla="*/ 9 h 18"/>
                <a:gd name="T4" fmla="*/ 4 w 16"/>
                <a:gd name="T5" fmla="*/ 16 h 18"/>
                <a:gd name="T6" fmla="*/ 11 w 16"/>
                <a:gd name="T7" fmla="*/ 18 h 18"/>
                <a:gd name="T8" fmla="*/ 11 w 16"/>
                <a:gd name="T9" fmla="*/ 18 h 18"/>
                <a:gd name="T10" fmla="*/ 13 w 16"/>
                <a:gd name="T11" fmla="*/ 18 h 18"/>
                <a:gd name="T12" fmla="*/ 16 w 16"/>
                <a:gd name="T13" fmla="*/ 16 h 18"/>
                <a:gd name="T14" fmla="*/ 16 w 16"/>
                <a:gd name="T15" fmla="*/ 14 h 18"/>
                <a:gd name="T16" fmla="*/ 16 w 16"/>
                <a:gd name="T17" fmla="*/ 9 h 18"/>
                <a:gd name="T18" fmla="*/ 16 w 16"/>
                <a:gd name="T19" fmla="*/ 9 h 18"/>
                <a:gd name="T20" fmla="*/ 11 w 16"/>
                <a:gd name="T21" fmla="*/ 3 h 18"/>
                <a:gd name="T22" fmla="*/ 4 w 16"/>
                <a:gd name="T23" fmla="*/ 0 h 18"/>
                <a:gd name="T24" fmla="*/ 4 w 16"/>
                <a:gd name="T25" fmla="*/ 0 h 18"/>
                <a:gd name="T26" fmla="*/ 2 w 16"/>
                <a:gd name="T27" fmla="*/ 3 h 18"/>
                <a:gd name="T28" fmla="*/ 0 w 16"/>
                <a:gd name="T29" fmla="*/ 3 h 18"/>
                <a:gd name="T30" fmla="*/ 0 w 16"/>
                <a:gd name="T31" fmla="*/ 7 h 18"/>
                <a:gd name="T32" fmla="*/ 0 w 1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 h="18">
                  <a:moveTo>
                    <a:pt x="0" y="9"/>
                  </a:moveTo>
                  <a:lnTo>
                    <a:pt x="0" y="9"/>
                  </a:lnTo>
                  <a:lnTo>
                    <a:pt x="4" y="16"/>
                  </a:lnTo>
                  <a:lnTo>
                    <a:pt x="11" y="18"/>
                  </a:lnTo>
                  <a:lnTo>
                    <a:pt x="13" y="18"/>
                  </a:lnTo>
                  <a:lnTo>
                    <a:pt x="16" y="16"/>
                  </a:lnTo>
                  <a:lnTo>
                    <a:pt x="16" y="14"/>
                  </a:lnTo>
                  <a:lnTo>
                    <a:pt x="16" y="9"/>
                  </a:lnTo>
                  <a:lnTo>
                    <a:pt x="11" y="3"/>
                  </a:lnTo>
                  <a:lnTo>
                    <a:pt x="4" y="0"/>
                  </a:lnTo>
                  <a:lnTo>
                    <a:pt x="2" y="3"/>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0" name="Freeform 3657">
              <a:extLst>
                <a:ext uri="{FF2B5EF4-FFF2-40B4-BE49-F238E27FC236}">
                  <a16:creationId xmlns:a16="http://schemas.microsoft.com/office/drawing/2014/main" xmlns="" id="{B8E3E339-7E08-4041-9AA1-F7F937D4F6B7}"/>
                </a:ext>
              </a:extLst>
            </p:cNvPr>
            <p:cNvSpPr>
              <a:spLocks/>
            </p:cNvSpPr>
            <p:nvPr/>
          </p:nvSpPr>
          <p:spPr bwMode="auto">
            <a:xfrm>
              <a:off x="3355" y="2969"/>
              <a:ext cx="16" cy="18"/>
            </a:xfrm>
            <a:custGeom>
              <a:avLst/>
              <a:gdLst>
                <a:gd name="T0" fmla="*/ 0 w 16"/>
                <a:gd name="T1" fmla="*/ 9 h 18"/>
                <a:gd name="T2" fmla="*/ 0 w 16"/>
                <a:gd name="T3" fmla="*/ 9 h 18"/>
                <a:gd name="T4" fmla="*/ 5 w 16"/>
                <a:gd name="T5" fmla="*/ 16 h 18"/>
                <a:gd name="T6" fmla="*/ 9 w 16"/>
                <a:gd name="T7" fmla="*/ 18 h 18"/>
                <a:gd name="T8" fmla="*/ 9 w 16"/>
                <a:gd name="T9" fmla="*/ 18 h 18"/>
                <a:gd name="T10" fmla="*/ 14 w 16"/>
                <a:gd name="T11" fmla="*/ 18 h 18"/>
                <a:gd name="T12" fmla="*/ 16 w 16"/>
                <a:gd name="T13" fmla="*/ 16 h 18"/>
                <a:gd name="T14" fmla="*/ 16 w 16"/>
                <a:gd name="T15" fmla="*/ 14 h 18"/>
                <a:gd name="T16" fmla="*/ 16 w 16"/>
                <a:gd name="T17" fmla="*/ 9 h 18"/>
                <a:gd name="T18" fmla="*/ 16 w 16"/>
                <a:gd name="T19" fmla="*/ 9 h 18"/>
                <a:gd name="T20" fmla="*/ 11 w 16"/>
                <a:gd name="T21" fmla="*/ 3 h 18"/>
                <a:gd name="T22" fmla="*/ 5 w 16"/>
                <a:gd name="T23" fmla="*/ 0 h 18"/>
                <a:gd name="T24" fmla="*/ 5 w 16"/>
                <a:gd name="T25" fmla="*/ 0 h 18"/>
                <a:gd name="T26" fmla="*/ 2 w 16"/>
                <a:gd name="T27" fmla="*/ 3 h 18"/>
                <a:gd name="T28" fmla="*/ 0 w 16"/>
                <a:gd name="T29" fmla="*/ 5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5" y="16"/>
                  </a:lnTo>
                  <a:lnTo>
                    <a:pt x="9" y="18"/>
                  </a:lnTo>
                  <a:lnTo>
                    <a:pt x="14" y="18"/>
                  </a:lnTo>
                  <a:lnTo>
                    <a:pt x="16" y="16"/>
                  </a:lnTo>
                  <a:lnTo>
                    <a:pt x="16" y="14"/>
                  </a:lnTo>
                  <a:lnTo>
                    <a:pt x="16" y="9"/>
                  </a:lnTo>
                  <a:lnTo>
                    <a:pt x="11" y="3"/>
                  </a:lnTo>
                  <a:lnTo>
                    <a:pt x="5" y="0"/>
                  </a:lnTo>
                  <a:lnTo>
                    <a:pt x="2"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1" name="Freeform 3658">
              <a:extLst>
                <a:ext uri="{FF2B5EF4-FFF2-40B4-BE49-F238E27FC236}">
                  <a16:creationId xmlns:a16="http://schemas.microsoft.com/office/drawing/2014/main" xmlns="" id="{E55B59D0-6D88-774C-9E86-F730743232F0}"/>
                </a:ext>
              </a:extLst>
            </p:cNvPr>
            <p:cNvSpPr>
              <a:spLocks/>
            </p:cNvSpPr>
            <p:nvPr/>
          </p:nvSpPr>
          <p:spPr bwMode="auto">
            <a:xfrm>
              <a:off x="3355" y="2969"/>
              <a:ext cx="16" cy="18"/>
            </a:xfrm>
            <a:custGeom>
              <a:avLst/>
              <a:gdLst>
                <a:gd name="T0" fmla="*/ 0 w 16"/>
                <a:gd name="T1" fmla="*/ 9 h 18"/>
                <a:gd name="T2" fmla="*/ 0 w 16"/>
                <a:gd name="T3" fmla="*/ 9 h 18"/>
                <a:gd name="T4" fmla="*/ 5 w 16"/>
                <a:gd name="T5" fmla="*/ 16 h 18"/>
                <a:gd name="T6" fmla="*/ 9 w 16"/>
                <a:gd name="T7" fmla="*/ 18 h 18"/>
                <a:gd name="T8" fmla="*/ 9 w 16"/>
                <a:gd name="T9" fmla="*/ 18 h 18"/>
                <a:gd name="T10" fmla="*/ 14 w 16"/>
                <a:gd name="T11" fmla="*/ 18 h 18"/>
                <a:gd name="T12" fmla="*/ 16 w 16"/>
                <a:gd name="T13" fmla="*/ 16 h 18"/>
                <a:gd name="T14" fmla="*/ 16 w 16"/>
                <a:gd name="T15" fmla="*/ 14 h 18"/>
                <a:gd name="T16" fmla="*/ 16 w 16"/>
                <a:gd name="T17" fmla="*/ 9 h 18"/>
                <a:gd name="T18" fmla="*/ 16 w 16"/>
                <a:gd name="T19" fmla="*/ 9 h 18"/>
                <a:gd name="T20" fmla="*/ 11 w 16"/>
                <a:gd name="T21" fmla="*/ 3 h 18"/>
                <a:gd name="T22" fmla="*/ 5 w 16"/>
                <a:gd name="T23" fmla="*/ 0 h 18"/>
                <a:gd name="T24" fmla="*/ 5 w 16"/>
                <a:gd name="T25" fmla="*/ 0 h 18"/>
                <a:gd name="T26" fmla="*/ 2 w 16"/>
                <a:gd name="T27" fmla="*/ 3 h 18"/>
                <a:gd name="T28" fmla="*/ 0 w 16"/>
                <a:gd name="T29" fmla="*/ 5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5" y="16"/>
                  </a:lnTo>
                  <a:lnTo>
                    <a:pt x="9" y="18"/>
                  </a:lnTo>
                  <a:lnTo>
                    <a:pt x="14" y="18"/>
                  </a:lnTo>
                  <a:lnTo>
                    <a:pt x="16" y="16"/>
                  </a:lnTo>
                  <a:lnTo>
                    <a:pt x="16" y="14"/>
                  </a:lnTo>
                  <a:lnTo>
                    <a:pt x="16" y="9"/>
                  </a:lnTo>
                  <a:lnTo>
                    <a:pt x="11" y="3"/>
                  </a:lnTo>
                  <a:lnTo>
                    <a:pt x="5" y="0"/>
                  </a:lnTo>
                  <a:lnTo>
                    <a:pt x="2"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2" name="Freeform 3659">
              <a:extLst>
                <a:ext uri="{FF2B5EF4-FFF2-40B4-BE49-F238E27FC236}">
                  <a16:creationId xmlns:a16="http://schemas.microsoft.com/office/drawing/2014/main" xmlns="" id="{2EF5FB76-19C6-AF4F-B3D4-75B5D575E34D}"/>
                </a:ext>
              </a:extLst>
            </p:cNvPr>
            <p:cNvSpPr>
              <a:spLocks/>
            </p:cNvSpPr>
            <p:nvPr/>
          </p:nvSpPr>
          <p:spPr bwMode="auto">
            <a:xfrm>
              <a:off x="3339" y="2969"/>
              <a:ext cx="16" cy="18"/>
            </a:xfrm>
            <a:custGeom>
              <a:avLst/>
              <a:gdLst>
                <a:gd name="T0" fmla="*/ 0 w 16"/>
                <a:gd name="T1" fmla="*/ 9 h 18"/>
                <a:gd name="T2" fmla="*/ 0 w 16"/>
                <a:gd name="T3" fmla="*/ 9 h 18"/>
                <a:gd name="T4" fmla="*/ 3 w 16"/>
                <a:gd name="T5" fmla="*/ 16 h 18"/>
                <a:gd name="T6" fmla="*/ 9 w 16"/>
                <a:gd name="T7" fmla="*/ 18 h 18"/>
                <a:gd name="T8" fmla="*/ 9 w 16"/>
                <a:gd name="T9" fmla="*/ 18 h 18"/>
                <a:gd name="T10" fmla="*/ 14 w 16"/>
                <a:gd name="T11" fmla="*/ 18 h 18"/>
                <a:gd name="T12" fmla="*/ 14 w 16"/>
                <a:gd name="T13" fmla="*/ 16 h 18"/>
                <a:gd name="T14" fmla="*/ 16 w 16"/>
                <a:gd name="T15" fmla="*/ 14 h 18"/>
                <a:gd name="T16" fmla="*/ 16 w 16"/>
                <a:gd name="T17" fmla="*/ 9 h 18"/>
                <a:gd name="T18" fmla="*/ 16 w 16"/>
                <a:gd name="T19" fmla="*/ 9 h 18"/>
                <a:gd name="T20" fmla="*/ 12 w 16"/>
                <a:gd name="T21" fmla="*/ 5 h 18"/>
                <a:gd name="T22" fmla="*/ 5 w 16"/>
                <a:gd name="T23" fmla="*/ 0 h 18"/>
                <a:gd name="T24" fmla="*/ 5 w 16"/>
                <a:gd name="T25" fmla="*/ 0 h 18"/>
                <a:gd name="T26" fmla="*/ 3 w 16"/>
                <a:gd name="T27" fmla="*/ 3 h 18"/>
                <a:gd name="T28" fmla="*/ 0 w 16"/>
                <a:gd name="T29" fmla="*/ 5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3" y="16"/>
                  </a:lnTo>
                  <a:lnTo>
                    <a:pt x="9" y="18"/>
                  </a:lnTo>
                  <a:lnTo>
                    <a:pt x="14" y="18"/>
                  </a:lnTo>
                  <a:lnTo>
                    <a:pt x="14" y="16"/>
                  </a:lnTo>
                  <a:lnTo>
                    <a:pt x="16" y="14"/>
                  </a:lnTo>
                  <a:lnTo>
                    <a:pt x="16" y="9"/>
                  </a:lnTo>
                  <a:lnTo>
                    <a:pt x="12" y="5"/>
                  </a:lnTo>
                  <a:lnTo>
                    <a:pt x="5" y="0"/>
                  </a:lnTo>
                  <a:lnTo>
                    <a:pt x="3"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3" name="Freeform 3660">
              <a:extLst>
                <a:ext uri="{FF2B5EF4-FFF2-40B4-BE49-F238E27FC236}">
                  <a16:creationId xmlns:a16="http://schemas.microsoft.com/office/drawing/2014/main" xmlns="" id="{13DE89FE-DA83-984F-8964-BB113031AF7A}"/>
                </a:ext>
              </a:extLst>
            </p:cNvPr>
            <p:cNvSpPr>
              <a:spLocks/>
            </p:cNvSpPr>
            <p:nvPr/>
          </p:nvSpPr>
          <p:spPr bwMode="auto">
            <a:xfrm>
              <a:off x="3339" y="2969"/>
              <a:ext cx="16" cy="18"/>
            </a:xfrm>
            <a:custGeom>
              <a:avLst/>
              <a:gdLst>
                <a:gd name="T0" fmla="*/ 0 w 16"/>
                <a:gd name="T1" fmla="*/ 9 h 18"/>
                <a:gd name="T2" fmla="*/ 0 w 16"/>
                <a:gd name="T3" fmla="*/ 9 h 18"/>
                <a:gd name="T4" fmla="*/ 3 w 16"/>
                <a:gd name="T5" fmla="*/ 16 h 18"/>
                <a:gd name="T6" fmla="*/ 9 w 16"/>
                <a:gd name="T7" fmla="*/ 18 h 18"/>
                <a:gd name="T8" fmla="*/ 9 w 16"/>
                <a:gd name="T9" fmla="*/ 18 h 18"/>
                <a:gd name="T10" fmla="*/ 14 w 16"/>
                <a:gd name="T11" fmla="*/ 18 h 18"/>
                <a:gd name="T12" fmla="*/ 14 w 16"/>
                <a:gd name="T13" fmla="*/ 16 h 18"/>
                <a:gd name="T14" fmla="*/ 16 w 16"/>
                <a:gd name="T15" fmla="*/ 14 h 18"/>
                <a:gd name="T16" fmla="*/ 16 w 16"/>
                <a:gd name="T17" fmla="*/ 9 h 18"/>
                <a:gd name="T18" fmla="*/ 16 w 16"/>
                <a:gd name="T19" fmla="*/ 9 h 18"/>
                <a:gd name="T20" fmla="*/ 12 w 16"/>
                <a:gd name="T21" fmla="*/ 5 h 18"/>
                <a:gd name="T22" fmla="*/ 5 w 16"/>
                <a:gd name="T23" fmla="*/ 0 h 18"/>
                <a:gd name="T24" fmla="*/ 5 w 16"/>
                <a:gd name="T25" fmla="*/ 0 h 18"/>
                <a:gd name="T26" fmla="*/ 3 w 16"/>
                <a:gd name="T27" fmla="*/ 3 h 18"/>
                <a:gd name="T28" fmla="*/ 0 w 16"/>
                <a:gd name="T29" fmla="*/ 5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3" y="16"/>
                  </a:lnTo>
                  <a:lnTo>
                    <a:pt x="9" y="18"/>
                  </a:lnTo>
                  <a:lnTo>
                    <a:pt x="14" y="18"/>
                  </a:lnTo>
                  <a:lnTo>
                    <a:pt x="14" y="16"/>
                  </a:lnTo>
                  <a:lnTo>
                    <a:pt x="16" y="14"/>
                  </a:lnTo>
                  <a:lnTo>
                    <a:pt x="16" y="9"/>
                  </a:lnTo>
                  <a:lnTo>
                    <a:pt x="12" y="5"/>
                  </a:lnTo>
                  <a:lnTo>
                    <a:pt x="5" y="0"/>
                  </a:lnTo>
                  <a:lnTo>
                    <a:pt x="3"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4" name="Freeform 3661">
              <a:extLst>
                <a:ext uri="{FF2B5EF4-FFF2-40B4-BE49-F238E27FC236}">
                  <a16:creationId xmlns:a16="http://schemas.microsoft.com/office/drawing/2014/main" xmlns="" id="{7E98B490-9DBE-7B44-8E82-770CF76A514F}"/>
                </a:ext>
              </a:extLst>
            </p:cNvPr>
            <p:cNvSpPr>
              <a:spLocks/>
            </p:cNvSpPr>
            <p:nvPr/>
          </p:nvSpPr>
          <p:spPr bwMode="auto">
            <a:xfrm>
              <a:off x="3324" y="2972"/>
              <a:ext cx="15" cy="15"/>
            </a:xfrm>
            <a:custGeom>
              <a:avLst/>
              <a:gdLst>
                <a:gd name="T0" fmla="*/ 0 w 15"/>
                <a:gd name="T1" fmla="*/ 9 h 15"/>
                <a:gd name="T2" fmla="*/ 0 w 15"/>
                <a:gd name="T3" fmla="*/ 9 h 15"/>
                <a:gd name="T4" fmla="*/ 4 w 15"/>
                <a:gd name="T5" fmla="*/ 13 h 15"/>
                <a:gd name="T6" fmla="*/ 9 w 15"/>
                <a:gd name="T7" fmla="*/ 15 h 15"/>
                <a:gd name="T8" fmla="*/ 9 w 15"/>
                <a:gd name="T9" fmla="*/ 15 h 15"/>
                <a:gd name="T10" fmla="*/ 13 w 15"/>
                <a:gd name="T11" fmla="*/ 15 h 15"/>
                <a:gd name="T12" fmla="*/ 13 w 15"/>
                <a:gd name="T13" fmla="*/ 13 h 15"/>
                <a:gd name="T14" fmla="*/ 15 w 15"/>
                <a:gd name="T15" fmla="*/ 6 h 15"/>
                <a:gd name="T16" fmla="*/ 15 w 15"/>
                <a:gd name="T17" fmla="*/ 6 h 15"/>
                <a:gd name="T18" fmla="*/ 11 w 15"/>
                <a:gd name="T19" fmla="*/ 2 h 15"/>
                <a:gd name="T20" fmla="*/ 4 w 15"/>
                <a:gd name="T21" fmla="*/ 0 h 15"/>
                <a:gd name="T22" fmla="*/ 4 w 15"/>
                <a:gd name="T23" fmla="*/ 0 h 15"/>
                <a:gd name="T24" fmla="*/ 2 w 15"/>
                <a:gd name="T25" fmla="*/ 0 h 15"/>
                <a:gd name="T26" fmla="*/ 0 w 15"/>
                <a:gd name="T27" fmla="*/ 2 h 15"/>
                <a:gd name="T28" fmla="*/ 0 w 15"/>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5">
                  <a:moveTo>
                    <a:pt x="0" y="9"/>
                  </a:moveTo>
                  <a:lnTo>
                    <a:pt x="0" y="9"/>
                  </a:lnTo>
                  <a:lnTo>
                    <a:pt x="4" y="13"/>
                  </a:lnTo>
                  <a:lnTo>
                    <a:pt x="9" y="15"/>
                  </a:lnTo>
                  <a:lnTo>
                    <a:pt x="13" y="15"/>
                  </a:lnTo>
                  <a:lnTo>
                    <a:pt x="13" y="13"/>
                  </a:lnTo>
                  <a:lnTo>
                    <a:pt x="15" y="6"/>
                  </a:lnTo>
                  <a:lnTo>
                    <a:pt x="11"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5" name="Freeform 3662">
              <a:extLst>
                <a:ext uri="{FF2B5EF4-FFF2-40B4-BE49-F238E27FC236}">
                  <a16:creationId xmlns:a16="http://schemas.microsoft.com/office/drawing/2014/main" xmlns="" id="{C0DDDD3B-B421-7343-B157-1EA7DFD96534}"/>
                </a:ext>
              </a:extLst>
            </p:cNvPr>
            <p:cNvSpPr>
              <a:spLocks/>
            </p:cNvSpPr>
            <p:nvPr/>
          </p:nvSpPr>
          <p:spPr bwMode="auto">
            <a:xfrm>
              <a:off x="3324" y="2972"/>
              <a:ext cx="15" cy="15"/>
            </a:xfrm>
            <a:custGeom>
              <a:avLst/>
              <a:gdLst>
                <a:gd name="T0" fmla="*/ 0 w 15"/>
                <a:gd name="T1" fmla="*/ 9 h 15"/>
                <a:gd name="T2" fmla="*/ 0 w 15"/>
                <a:gd name="T3" fmla="*/ 9 h 15"/>
                <a:gd name="T4" fmla="*/ 4 w 15"/>
                <a:gd name="T5" fmla="*/ 13 h 15"/>
                <a:gd name="T6" fmla="*/ 9 w 15"/>
                <a:gd name="T7" fmla="*/ 15 h 15"/>
                <a:gd name="T8" fmla="*/ 9 w 15"/>
                <a:gd name="T9" fmla="*/ 15 h 15"/>
                <a:gd name="T10" fmla="*/ 13 w 15"/>
                <a:gd name="T11" fmla="*/ 15 h 15"/>
                <a:gd name="T12" fmla="*/ 13 w 15"/>
                <a:gd name="T13" fmla="*/ 13 h 15"/>
                <a:gd name="T14" fmla="*/ 15 w 15"/>
                <a:gd name="T15" fmla="*/ 6 h 15"/>
                <a:gd name="T16" fmla="*/ 15 w 15"/>
                <a:gd name="T17" fmla="*/ 6 h 15"/>
                <a:gd name="T18" fmla="*/ 11 w 15"/>
                <a:gd name="T19" fmla="*/ 2 h 15"/>
                <a:gd name="T20" fmla="*/ 4 w 15"/>
                <a:gd name="T21" fmla="*/ 0 h 15"/>
                <a:gd name="T22" fmla="*/ 4 w 15"/>
                <a:gd name="T23" fmla="*/ 0 h 15"/>
                <a:gd name="T24" fmla="*/ 2 w 15"/>
                <a:gd name="T25" fmla="*/ 0 h 15"/>
                <a:gd name="T26" fmla="*/ 0 w 15"/>
                <a:gd name="T27" fmla="*/ 2 h 15"/>
                <a:gd name="T28" fmla="*/ 0 w 15"/>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5">
                  <a:moveTo>
                    <a:pt x="0" y="9"/>
                  </a:moveTo>
                  <a:lnTo>
                    <a:pt x="0" y="9"/>
                  </a:lnTo>
                  <a:lnTo>
                    <a:pt x="4" y="13"/>
                  </a:lnTo>
                  <a:lnTo>
                    <a:pt x="9" y="15"/>
                  </a:lnTo>
                  <a:lnTo>
                    <a:pt x="13" y="15"/>
                  </a:lnTo>
                  <a:lnTo>
                    <a:pt x="13" y="13"/>
                  </a:lnTo>
                  <a:lnTo>
                    <a:pt x="15" y="6"/>
                  </a:lnTo>
                  <a:lnTo>
                    <a:pt x="11"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6" name="Freeform 3663">
              <a:extLst>
                <a:ext uri="{FF2B5EF4-FFF2-40B4-BE49-F238E27FC236}">
                  <a16:creationId xmlns:a16="http://schemas.microsoft.com/office/drawing/2014/main" xmlns="" id="{844A15F4-E5FF-5A43-922C-93C0E6D5BAD6}"/>
                </a:ext>
              </a:extLst>
            </p:cNvPr>
            <p:cNvSpPr>
              <a:spLocks/>
            </p:cNvSpPr>
            <p:nvPr/>
          </p:nvSpPr>
          <p:spPr bwMode="auto">
            <a:xfrm>
              <a:off x="3308" y="2972"/>
              <a:ext cx="16" cy="18"/>
            </a:xfrm>
            <a:custGeom>
              <a:avLst/>
              <a:gdLst>
                <a:gd name="T0" fmla="*/ 0 w 16"/>
                <a:gd name="T1" fmla="*/ 9 h 18"/>
                <a:gd name="T2" fmla="*/ 0 w 16"/>
                <a:gd name="T3" fmla="*/ 9 h 18"/>
                <a:gd name="T4" fmla="*/ 4 w 16"/>
                <a:gd name="T5" fmla="*/ 13 h 18"/>
                <a:gd name="T6" fmla="*/ 9 w 16"/>
                <a:gd name="T7" fmla="*/ 18 h 18"/>
                <a:gd name="T8" fmla="*/ 9 w 16"/>
                <a:gd name="T9" fmla="*/ 18 h 18"/>
                <a:gd name="T10" fmla="*/ 13 w 16"/>
                <a:gd name="T11" fmla="*/ 15 h 18"/>
                <a:gd name="T12" fmla="*/ 16 w 16"/>
                <a:gd name="T13" fmla="*/ 13 h 18"/>
                <a:gd name="T14" fmla="*/ 16 w 16"/>
                <a:gd name="T15" fmla="*/ 9 h 18"/>
                <a:gd name="T16" fmla="*/ 16 w 16"/>
                <a:gd name="T17" fmla="*/ 9 h 18"/>
                <a:gd name="T18" fmla="*/ 11 w 16"/>
                <a:gd name="T19" fmla="*/ 2 h 18"/>
                <a:gd name="T20" fmla="*/ 7 w 16"/>
                <a:gd name="T21" fmla="*/ 0 h 18"/>
                <a:gd name="T22" fmla="*/ 7 w 16"/>
                <a:gd name="T23" fmla="*/ 0 h 18"/>
                <a:gd name="T24" fmla="*/ 4 w 16"/>
                <a:gd name="T25" fmla="*/ 0 h 18"/>
                <a:gd name="T26" fmla="*/ 2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4" y="13"/>
                  </a:lnTo>
                  <a:lnTo>
                    <a:pt x="9" y="18"/>
                  </a:lnTo>
                  <a:lnTo>
                    <a:pt x="13" y="15"/>
                  </a:lnTo>
                  <a:lnTo>
                    <a:pt x="16" y="13"/>
                  </a:lnTo>
                  <a:lnTo>
                    <a:pt x="16" y="9"/>
                  </a:lnTo>
                  <a:lnTo>
                    <a:pt x="11" y="2"/>
                  </a:lnTo>
                  <a:lnTo>
                    <a:pt x="7"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7" name="Freeform 3664">
              <a:extLst>
                <a:ext uri="{FF2B5EF4-FFF2-40B4-BE49-F238E27FC236}">
                  <a16:creationId xmlns:a16="http://schemas.microsoft.com/office/drawing/2014/main" xmlns="" id="{693121FC-44F8-DD46-93D4-60C66159BB05}"/>
                </a:ext>
              </a:extLst>
            </p:cNvPr>
            <p:cNvSpPr>
              <a:spLocks/>
            </p:cNvSpPr>
            <p:nvPr/>
          </p:nvSpPr>
          <p:spPr bwMode="auto">
            <a:xfrm>
              <a:off x="3308" y="2972"/>
              <a:ext cx="16" cy="18"/>
            </a:xfrm>
            <a:custGeom>
              <a:avLst/>
              <a:gdLst>
                <a:gd name="T0" fmla="*/ 0 w 16"/>
                <a:gd name="T1" fmla="*/ 9 h 18"/>
                <a:gd name="T2" fmla="*/ 0 w 16"/>
                <a:gd name="T3" fmla="*/ 9 h 18"/>
                <a:gd name="T4" fmla="*/ 4 w 16"/>
                <a:gd name="T5" fmla="*/ 13 h 18"/>
                <a:gd name="T6" fmla="*/ 9 w 16"/>
                <a:gd name="T7" fmla="*/ 18 h 18"/>
                <a:gd name="T8" fmla="*/ 9 w 16"/>
                <a:gd name="T9" fmla="*/ 18 h 18"/>
                <a:gd name="T10" fmla="*/ 13 w 16"/>
                <a:gd name="T11" fmla="*/ 15 h 18"/>
                <a:gd name="T12" fmla="*/ 16 w 16"/>
                <a:gd name="T13" fmla="*/ 13 h 18"/>
                <a:gd name="T14" fmla="*/ 16 w 16"/>
                <a:gd name="T15" fmla="*/ 9 h 18"/>
                <a:gd name="T16" fmla="*/ 16 w 16"/>
                <a:gd name="T17" fmla="*/ 9 h 18"/>
                <a:gd name="T18" fmla="*/ 11 w 16"/>
                <a:gd name="T19" fmla="*/ 2 h 18"/>
                <a:gd name="T20" fmla="*/ 7 w 16"/>
                <a:gd name="T21" fmla="*/ 0 h 18"/>
                <a:gd name="T22" fmla="*/ 7 w 16"/>
                <a:gd name="T23" fmla="*/ 0 h 18"/>
                <a:gd name="T24" fmla="*/ 4 w 16"/>
                <a:gd name="T25" fmla="*/ 0 h 18"/>
                <a:gd name="T26" fmla="*/ 2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4" y="13"/>
                  </a:lnTo>
                  <a:lnTo>
                    <a:pt x="9" y="18"/>
                  </a:lnTo>
                  <a:lnTo>
                    <a:pt x="13" y="15"/>
                  </a:lnTo>
                  <a:lnTo>
                    <a:pt x="16" y="13"/>
                  </a:lnTo>
                  <a:lnTo>
                    <a:pt x="16" y="9"/>
                  </a:lnTo>
                  <a:lnTo>
                    <a:pt x="11" y="2"/>
                  </a:lnTo>
                  <a:lnTo>
                    <a:pt x="7"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8" name="Freeform 3665">
              <a:extLst>
                <a:ext uri="{FF2B5EF4-FFF2-40B4-BE49-F238E27FC236}">
                  <a16:creationId xmlns:a16="http://schemas.microsoft.com/office/drawing/2014/main" xmlns="" id="{3820BCE2-BB8F-9745-B8FE-2E63222BFCBA}"/>
                </a:ext>
              </a:extLst>
            </p:cNvPr>
            <p:cNvSpPr>
              <a:spLocks/>
            </p:cNvSpPr>
            <p:nvPr/>
          </p:nvSpPr>
          <p:spPr bwMode="auto">
            <a:xfrm>
              <a:off x="3294" y="2972"/>
              <a:ext cx="14" cy="18"/>
            </a:xfrm>
            <a:custGeom>
              <a:avLst/>
              <a:gdLst>
                <a:gd name="T0" fmla="*/ 0 w 14"/>
                <a:gd name="T1" fmla="*/ 9 h 18"/>
                <a:gd name="T2" fmla="*/ 0 w 14"/>
                <a:gd name="T3" fmla="*/ 9 h 18"/>
                <a:gd name="T4" fmla="*/ 2 w 14"/>
                <a:gd name="T5" fmla="*/ 15 h 18"/>
                <a:gd name="T6" fmla="*/ 9 w 14"/>
                <a:gd name="T7" fmla="*/ 18 h 18"/>
                <a:gd name="T8" fmla="*/ 9 w 14"/>
                <a:gd name="T9" fmla="*/ 18 h 18"/>
                <a:gd name="T10" fmla="*/ 11 w 14"/>
                <a:gd name="T11" fmla="*/ 15 h 18"/>
                <a:gd name="T12" fmla="*/ 14 w 14"/>
                <a:gd name="T13" fmla="*/ 13 h 18"/>
                <a:gd name="T14" fmla="*/ 14 w 14"/>
                <a:gd name="T15" fmla="*/ 9 h 18"/>
                <a:gd name="T16" fmla="*/ 14 w 14"/>
                <a:gd name="T17" fmla="*/ 9 h 18"/>
                <a:gd name="T18" fmla="*/ 11 w 14"/>
                <a:gd name="T19" fmla="*/ 2 h 18"/>
                <a:gd name="T20" fmla="*/ 7 w 14"/>
                <a:gd name="T21" fmla="*/ 0 h 18"/>
                <a:gd name="T22" fmla="*/ 7 w 14"/>
                <a:gd name="T23" fmla="*/ 0 h 18"/>
                <a:gd name="T24" fmla="*/ 2 w 14"/>
                <a:gd name="T25" fmla="*/ 0 h 18"/>
                <a:gd name="T26" fmla="*/ 2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2" y="15"/>
                  </a:lnTo>
                  <a:lnTo>
                    <a:pt x="9" y="18"/>
                  </a:lnTo>
                  <a:lnTo>
                    <a:pt x="11" y="15"/>
                  </a:lnTo>
                  <a:lnTo>
                    <a:pt x="14" y="13"/>
                  </a:lnTo>
                  <a:lnTo>
                    <a:pt x="14" y="9"/>
                  </a:lnTo>
                  <a:lnTo>
                    <a:pt x="11" y="2"/>
                  </a:lnTo>
                  <a:lnTo>
                    <a:pt x="7" y="0"/>
                  </a:lnTo>
                  <a:lnTo>
                    <a:pt x="2"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49" name="Freeform 3666">
              <a:extLst>
                <a:ext uri="{FF2B5EF4-FFF2-40B4-BE49-F238E27FC236}">
                  <a16:creationId xmlns:a16="http://schemas.microsoft.com/office/drawing/2014/main" xmlns="" id="{21F54A7B-0F28-C340-8010-85D5A6E77303}"/>
                </a:ext>
              </a:extLst>
            </p:cNvPr>
            <p:cNvSpPr>
              <a:spLocks/>
            </p:cNvSpPr>
            <p:nvPr/>
          </p:nvSpPr>
          <p:spPr bwMode="auto">
            <a:xfrm>
              <a:off x="3294" y="2972"/>
              <a:ext cx="14" cy="18"/>
            </a:xfrm>
            <a:custGeom>
              <a:avLst/>
              <a:gdLst>
                <a:gd name="T0" fmla="*/ 0 w 14"/>
                <a:gd name="T1" fmla="*/ 9 h 18"/>
                <a:gd name="T2" fmla="*/ 0 w 14"/>
                <a:gd name="T3" fmla="*/ 9 h 18"/>
                <a:gd name="T4" fmla="*/ 2 w 14"/>
                <a:gd name="T5" fmla="*/ 15 h 18"/>
                <a:gd name="T6" fmla="*/ 9 w 14"/>
                <a:gd name="T7" fmla="*/ 18 h 18"/>
                <a:gd name="T8" fmla="*/ 9 w 14"/>
                <a:gd name="T9" fmla="*/ 18 h 18"/>
                <a:gd name="T10" fmla="*/ 11 w 14"/>
                <a:gd name="T11" fmla="*/ 15 h 18"/>
                <a:gd name="T12" fmla="*/ 14 w 14"/>
                <a:gd name="T13" fmla="*/ 13 h 18"/>
                <a:gd name="T14" fmla="*/ 14 w 14"/>
                <a:gd name="T15" fmla="*/ 9 h 18"/>
                <a:gd name="T16" fmla="*/ 14 w 14"/>
                <a:gd name="T17" fmla="*/ 9 h 18"/>
                <a:gd name="T18" fmla="*/ 11 w 14"/>
                <a:gd name="T19" fmla="*/ 2 h 18"/>
                <a:gd name="T20" fmla="*/ 7 w 14"/>
                <a:gd name="T21" fmla="*/ 0 h 18"/>
                <a:gd name="T22" fmla="*/ 7 w 14"/>
                <a:gd name="T23" fmla="*/ 0 h 18"/>
                <a:gd name="T24" fmla="*/ 2 w 14"/>
                <a:gd name="T25" fmla="*/ 0 h 18"/>
                <a:gd name="T26" fmla="*/ 2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2" y="15"/>
                  </a:lnTo>
                  <a:lnTo>
                    <a:pt x="9" y="18"/>
                  </a:lnTo>
                  <a:lnTo>
                    <a:pt x="11" y="15"/>
                  </a:lnTo>
                  <a:lnTo>
                    <a:pt x="14" y="13"/>
                  </a:lnTo>
                  <a:lnTo>
                    <a:pt x="14" y="9"/>
                  </a:lnTo>
                  <a:lnTo>
                    <a:pt x="11" y="2"/>
                  </a:lnTo>
                  <a:lnTo>
                    <a:pt x="7" y="0"/>
                  </a:lnTo>
                  <a:lnTo>
                    <a:pt x="2"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0" name="Freeform 3667">
              <a:extLst>
                <a:ext uri="{FF2B5EF4-FFF2-40B4-BE49-F238E27FC236}">
                  <a16:creationId xmlns:a16="http://schemas.microsoft.com/office/drawing/2014/main" xmlns="" id="{0199C77D-AC3A-6741-9306-F546CA333CDA}"/>
                </a:ext>
              </a:extLst>
            </p:cNvPr>
            <p:cNvSpPr>
              <a:spLocks/>
            </p:cNvSpPr>
            <p:nvPr/>
          </p:nvSpPr>
          <p:spPr bwMode="auto">
            <a:xfrm>
              <a:off x="3281" y="2972"/>
              <a:ext cx="13" cy="18"/>
            </a:xfrm>
            <a:custGeom>
              <a:avLst/>
              <a:gdLst>
                <a:gd name="T0" fmla="*/ 0 w 13"/>
                <a:gd name="T1" fmla="*/ 9 h 18"/>
                <a:gd name="T2" fmla="*/ 0 w 13"/>
                <a:gd name="T3" fmla="*/ 9 h 18"/>
                <a:gd name="T4" fmla="*/ 2 w 13"/>
                <a:gd name="T5" fmla="*/ 15 h 18"/>
                <a:gd name="T6" fmla="*/ 4 w 13"/>
                <a:gd name="T7" fmla="*/ 15 h 18"/>
                <a:gd name="T8" fmla="*/ 6 w 13"/>
                <a:gd name="T9" fmla="*/ 18 h 18"/>
                <a:gd name="T10" fmla="*/ 6 w 13"/>
                <a:gd name="T11" fmla="*/ 18 h 18"/>
                <a:gd name="T12" fmla="*/ 9 w 13"/>
                <a:gd name="T13" fmla="*/ 15 h 18"/>
                <a:gd name="T14" fmla="*/ 11 w 13"/>
                <a:gd name="T15" fmla="*/ 15 h 18"/>
                <a:gd name="T16" fmla="*/ 13 w 13"/>
                <a:gd name="T17" fmla="*/ 9 h 18"/>
                <a:gd name="T18" fmla="*/ 13 w 13"/>
                <a:gd name="T19" fmla="*/ 9 h 18"/>
                <a:gd name="T20" fmla="*/ 11 w 13"/>
                <a:gd name="T21" fmla="*/ 2 h 18"/>
                <a:gd name="T22" fmla="*/ 4 w 13"/>
                <a:gd name="T23" fmla="*/ 0 h 18"/>
                <a:gd name="T24" fmla="*/ 4 w 13"/>
                <a:gd name="T25" fmla="*/ 0 h 18"/>
                <a:gd name="T26" fmla="*/ 2 w 13"/>
                <a:gd name="T27" fmla="*/ 0 h 18"/>
                <a:gd name="T28" fmla="*/ 0 w 13"/>
                <a:gd name="T29" fmla="*/ 2 h 18"/>
                <a:gd name="T30" fmla="*/ 0 w 13"/>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8">
                  <a:moveTo>
                    <a:pt x="0" y="9"/>
                  </a:moveTo>
                  <a:lnTo>
                    <a:pt x="0" y="9"/>
                  </a:lnTo>
                  <a:lnTo>
                    <a:pt x="2" y="15"/>
                  </a:lnTo>
                  <a:lnTo>
                    <a:pt x="4" y="15"/>
                  </a:lnTo>
                  <a:lnTo>
                    <a:pt x="6" y="18"/>
                  </a:lnTo>
                  <a:lnTo>
                    <a:pt x="9" y="15"/>
                  </a:lnTo>
                  <a:lnTo>
                    <a:pt x="11" y="15"/>
                  </a:lnTo>
                  <a:lnTo>
                    <a:pt x="13" y="9"/>
                  </a:lnTo>
                  <a:lnTo>
                    <a:pt x="11"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1" name="Freeform 3668">
              <a:extLst>
                <a:ext uri="{FF2B5EF4-FFF2-40B4-BE49-F238E27FC236}">
                  <a16:creationId xmlns:a16="http://schemas.microsoft.com/office/drawing/2014/main" xmlns="" id="{671055F8-B661-8842-AF83-8C7CD68C08E2}"/>
                </a:ext>
              </a:extLst>
            </p:cNvPr>
            <p:cNvSpPr>
              <a:spLocks/>
            </p:cNvSpPr>
            <p:nvPr/>
          </p:nvSpPr>
          <p:spPr bwMode="auto">
            <a:xfrm>
              <a:off x="3281" y="2972"/>
              <a:ext cx="13" cy="18"/>
            </a:xfrm>
            <a:custGeom>
              <a:avLst/>
              <a:gdLst>
                <a:gd name="T0" fmla="*/ 0 w 13"/>
                <a:gd name="T1" fmla="*/ 9 h 18"/>
                <a:gd name="T2" fmla="*/ 0 w 13"/>
                <a:gd name="T3" fmla="*/ 9 h 18"/>
                <a:gd name="T4" fmla="*/ 2 w 13"/>
                <a:gd name="T5" fmla="*/ 15 h 18"/>
                <a:gd name="T6" fmla="*/ 4 w 13"/>
                <a:gd name="T7" fmla="*/ 15 h 18"/>
                <a:gd name="T8" fmla="*/ 6 w 13"/>
                <a:gd name="T9" fmla="*/ 18 h 18"/>
                <a:gd name="T10" fmla="*/ 6 w 13"/>
                <a:gd name="T11" fmla="*/ 18 h 18"/>
                <a:gd name="T12" fmla="*/ 9 w 13"/>
                <a:gd name="T13" fmla="*/ 15 h 18"/>
                <a:gd name="T14" fmla="*/ 11 w 13"/>
                <a:gd name="T15" fmla="*/ 15 h 18"/>
                <a:gd name="T16" fmla="*/ 13 w 13"/>
                <a:gd name="T17" fmla="*/ 9 h 18"/>
                <a:gd name="T18" fmla="*/ 13 w 13"/>
                <a:gd name="T19" fmla="*/ 9 h 18"/>
                <a:gd name="T20" fmla="*/ 11 w 13"/>
                <a:gd name="T21" fmla="*/ 2 h 18"/>
                <a:gd name="T22" fmla="*/ 4 w 13"/>
                <a:gd name="T23" fmla="*/ 0 h 18"/>
                <a:gd name="T24" fmla="*/ 4 w 13"/>
                <a:gd name="T25" fmla="*/ 0 h 18"/>
                <a:gd name="T26" fmla="*/ 2 w 13"/>
                <a:gd name="T27" fmla="*/ 0 h 18"/>
                <a:gd name="T28" fmla="*/ 0 w 13"/>
                <a:gd name="T29" fmla="*/ 2 h 18"/>
                <a:gd name="T30" fmla="*/ 0 w 13"/>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 h="18">
                  <a:moveTo>
                    <a:pt x="0" y="9"/>
                  </a:moveTo>
                  <a:lnTo>
                    <a:pt x="0" y="9"/>
                  </a:lnTo>
                  <a:lnTo>
                    <a:pt x="2" y="15"/>
                  </a:lnTo>
                  <a:lnTo>
                    <a:pt x="4" y="15"/>
                  </a:lnTo>
                  <a:lnTo>
                    <a:pt x="6" y="18"/>
                  </a:lnTo>
                  <a:lnTo>
                    <a:pt x="9" y="15"/>
                  </a:lnTo>
                  <a:lnTo>
                    <a:pt x="11" y="15"/>
                  </a:lnTo>
                  <a:lnTo>
                    <a:pt x="13" y="9"/>
                  </a:lnTo>
                  <a:lnTo>
                    <a:pt x="11"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2" name="Freeform 3669">
              <a:extLst>
                <a:ext uri="{FF2B5EF4-FFF2-40B4-BE49-F238E27FC236}">
                  <a16:creationId xmlns:a16="http://schemas.microsoft.com/office/drawing/2014/main" xmlns="" id="{2B3F3349-8C2A-7E4E-8742-A0B2BBCE58B5}"/>
                </a:ext>
              </a:extLst>
            </p:cNvPr>
            <p:cNvSpPr>
              <a:spLocks/>
            </p:cNvSpPr>
            <p:nvPr/>
          </p:nvSpPr>
          <p:spPr bwMode="auto">
            <a:xfrm>
              <a:off x="3265" y="2972"/>
              <a:ext cx="16" cy="18"/>
            </a:xfrm>
            <a:custGeom>
              <a:avLst/>
              <a:gdLst>
                <a:gd name="T0" fmla="*/ 0 w 16"/>
                <a:gd name="T1" fmla="*/ 9 h 18"/>
                <a:gd name="T2" fmla="*/ 0 w 16"/>
                <a:gd name="T3" fmla="*/ 9 h 18"/>
                <a:gd name="T4" fmla="*/ 2 w 16"/>
                <a:gd name="T5" fmla="*/ 15 h 18"/>
                <a:gd name="T6" fmla="*/ 7 w 16"/>
                <a:gd name="T7" fmla="*/ 18 h 18"/>
                <a:gd name="T8" fmla="*/ 9 w 16"/>
                <a:gd name="T9" fmla="*/ 18 h 18"/>
                <a:gd name="T10" fmla="*/ 9 w 16"/>
                <a:gd name="T11" fmla="*/ 18 h 18"/>
                <a:gd name="T12" fmla="*/ 11 w 16"/>
                <a:gd name="T13" fmla="*/ 18 h 18"/>
                <a:gd name="T14" fmla="*/ 13 w 16"/>
                <a:gd name="T15" fmla="*/ 15 h 18"/>
                <a:gd name="T16" fmla="*/ 16 w 16"/>
                <a:gd name="T17" fmla="*/ 9 h 18"/>
                <a:gd name="T18" fmla="*/ 16 w 16"/>
                <a:gd name="T19" fmla="*/ 9 h 18"/>
                <a:gd name="T20" fmla="*/ 13 w 16"/>
                <a:gd name="T21" fmla="*/ 2 h 18"/>
                <a:gd name="T22" fmla="*/ 7 w 16"/>
                <a:gd name="T23" fmla="*/ 0 h 18"/>
                <a:gd name="T24" fmla="*/ 7 w 16"/>
                <a:gd name="T25" fmla="*/ 0 h 18"/>
                <a:gd name="T26" fmla="*/ 4 w 16"/>
                <a:gd name="T27" fmla="*/ 0 h 18"/>
                <a:gd name="T28" fmla="*/ 2 w 16"/>
                <a:gd name="T29" fmla="*/ 2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2" y="15"/>
                  </a:lnTo>
                  <a:lnTo>
                    <a:pt x="7" y="18"/>
                  </a:lnTo>
                  <a:lnTo>
                    <a:pt x="9" y="18"/>
                  </a:lnTo>
                  <a:lnTo>
                    <a:pt x="11" y="18"/>
                  </a:lnTo>
                  <a:lnTo>
                    <a:pt x="13" y="15"/>
                  </a:lnTo>
                  <a:lnTo>
                    <a:pt x="16" y="9"/>
                  </a:lnTo>
                  <a:lnTo>
                    <a:pt x="13" y="2"/>
                  </a:lnTo>
                  <a:lnTo>
                    <a:pt x="7" y="0"/>
                  </a:lnTo>
                  <a:lnTo>
                    <a:pt x="4"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3" name="Freeform 3670">
              <a:extLst>
                <a:ext uri="{FF2B5EF4-FFF2-40B4-BE49-F238E27FC236}">
                  <a16:creationId xmlns:a16="http://schemas.microsoft.com/office/drawing/2014/main" xmlns="" id="{BA7E8E7F-FADD-5F49-A2C8-26D574117327}"/>
                </a:ext>
              </a:extLst>
            </p:cNvPr>
            <p:cNvSpPr>
              <a:spLocks/>
            </p:cNvSpPr>
            <p:nvPr/>
          </p:nvSpPr>
          <p:spPr bwMode="auto">
            <a:xfrm>
              <a:off x="3265" y="2972"/>
              <a:ext cx="16" cy="18"/>
            </a:xfrm>
            <a:custGeom>
              <a:avLst/>
              <a:gdLst>
                <a:gd name="T0" fmla="*/ 0 w 16"/>
                <a:gd name="T1" fmla="*/ 9 h 18"/>
                <a:gd name="T2" fmla="*/ 0 w 16"/>
                <a:gd name="T3" fmla="*/ 9 h 18"/>
                <a:gd name="T4" fmla="*/ 2 w 16"/>
                <a:gd name="T5" fmla="*/ 15 h 18"/>
                <a:gd name="T6" fmla="*/ 7 w 16"/>
                <a:gd name="T7" fmla="*/ 18 h 18"/>
                <a:gd name="T8" fmla="*/ 9 w 16"/>
                <a:gd name="T9" fmla="*/ 18 h 18"/>
                <a:gd name="T10" fmla="*/ 9 w 16"/>
                <a:gd name="T11" fmla="*/ 18 h 18"/>
                <a:gd name="T12" fmla="*/ 11 w 16"/>
                <a:gd name="T13" fmla="*/ 18 h 18"/>
                <a:gd name="T14" fmla="*/ 13 w 16"/>
                <a:gd name="T15" fmla="*/ 15 h 18"/>
                <a:gd name="T16" fmla="*/ 16 w 16"/>
                <a:gd name="T17" fmla="*/ 9 h 18"/>
                <a:gd name="T18" fmla="*/ 16 w 16"/>
                <a:gd name="T19" fmla="*/ 9 h 18"/>
                <a:gd name="T20" fmla="*/ 13 w 16"/>
                <a:gd name="T21" fmla="*/ 2 h 18"/>
                <a:gd name="T22" fmla="*/ 7 w 16"/>
                <a:gd name="T23" fmla="*/ 0 h 18"/>
                <a:gd name="T24" fmla="*/ 7 w 16"/>
                <a:gd name="T25" fmla="*/ 0 h 18"/>
                <a:gd name="T26" fmla="*/ 4 w 16"/>
                <a:gd name="T27" fmla="*/ 0 h 18"/>
                <a:gd name="T28" fmla="*/ 2 w 16"/>
                <a:gd name="T29" fmla="*/ 2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2" y="15"/>
                  </a:lnTo>
                  <a:lnTo>
                    <a:pt x="7" y="18"/>
                  </a:lnTo>
                  <a:lnTo>
                    <a:pt x="9" y="18"/>
                  </a:lnTo>
                  <a:lnTo>
                    <a:pt x="11" y="18"/>
                  </a:lnTo>
                  <a:lnTo>
                    <a:pt x="13" y="15"/>
                  </a:lnTo>
                  <a:lnTo>
                    <a:pt x="16" y="9"/>
                  </a:lnTo>
                  <a:lnTo>
                    <a:pt x="13" y="2"/>
                  </a:lnTo>
                  <a:lnTo>
                    <a:pt x="7" y="0"/>
                  </a:lnTo>
                  <a:lnTo>
                    <a:pt x="4"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4" name="Freeform 3671">
              <a:extLst>
                <a:ext uri="{FF2B5EF4-FFF2-40B4-BE49-F238E27FC236}">
                  <a16:creationId xmlns:a16="http://schemas.microsoft.com/office/drawing/2014/main" xmlns="" id="{EEF81258-4BE0-6B47-8551-97AECF7A5EEB}"/>
                </a:ext>
              </a:extLst>
            </p:cNvPr>
            <p:cNvSpPr>
              <a:spLocks/>
            </p:cNvSpPr>
            <p:nvPr/>
          </p:nvSpPr>
          <p:spPr bwMode="auto">
            <a:xfrm>
              <a:off x="3251" y="2972"/>
              <a:ext cx="14" cy="18"/>
            </a:xfrm>
            <a:custGeom>
              <a:avLst/>
              <a:gdLst>
                <a:gd name="T0" fmla="*/ 0 w 14"/>
                <a:gd name="T1" fmla="*/ 9 h 18"/>
                <a:gd name="T2" fmla="*/ 0 w 14"/>
                <a:gd name="T3" fmla="*/ 9 h 18"/>
                <a:gd name="T4" fmla="*/ 3 w 14"/>
                <a:gd name="T5" fmla="*/ 15 h 18"/>
                <a:gd name="T6" fmla="*/ 5 w 14"/>
                <a:gd name="T7" fmla="*/ 18 h 18"/>
                <a:gd name="T8" fmla="*/ 7 w 14"/>
                <a:gd name="T9" fmla="*/ 18 h 18"/>
                <a:gd name="T10" fmla="*/ 7 w 14"/>
                <a:gd name="T11" fmla="*/ 18 h 18"/>
                <a:gd name="T12" fmla="*/ 12 w 14"/>
                <a:gd name="T13" fmla="*/ 18 h 18"/>
                <a:gd name="T14" fmla="*/ 14 w 14"/>
                <a:gd name="T15" fmla="*/ 15 h 18"/>
                <a:gd name="T16" fmla="*/ 14 w 14"/>
                <a:gd name="T17" fmla="*/ 9 h 18"/>
                <a:gd name="T18" fmla="*/ 14 w 14"/>
                <a:gd name="T19" fmla="*/ 9 h 18"/>
                <a:gd name="T20" fmla="*/ 14 w 14"/>
                <a:gd name="T21" fmla="*/ 2 h 18"/>
                <a:gd name="T22" fmla="*/ 7 w 14"/>
                <a:gd name="T23" fmla="*/ 0 h 18"/>
                <a:gd name="T24" fmla="*/ 7 w 14"/>
                <a:gd name="T25" fmla="*/ 0 h 18"/>
                <a:gd name="T26" fmla="*/ 3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3" y="15"/>
                  </a:lnTo>
                  <a:lnTo>
                    <a:pt x="5" y="18"/>
                  </a:lnTo>
                  <a:lnTo>
                    <a:pt x="7" y="18"/>
                  </a:lnTo>
                  <a:lnTo>
                    <a:pt x="12" y="18"/>
                  </a:lnTo>
                  <a:lnTo>
                    <a:pt x="14" y="15"/>
                  </a:lnTo>
                  <a:lnTo>
                    <a:pt x="14" y="9"/>
                  </a:lnTo>
                  <a:lnTo>
                    <a:pt x="14" y="2"/>
                  </a:lnTo>
                  <a:lnTo>
                    <a:pt x="7"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5" name="Freeform 3672">
              <a:extLst>
                <a:ext uri="{FF2B5EF4-FFF2-40B4-BE49-F238E27FC236}">
                  <a16:creationId xmlns:a16="http://schemas.microsoft.com/office/drawing/2014/main" xmlns="" id="{46C277E9-86FD-3646-979B-8D6DBFC21F5F}"/>
                </a:ext>
              </a:extLst>
            </p:cNvPr>
            <p:cNvSpPr>
              <a:spLocks/>
            </p:cNvSpPr>
            <p:nvPr/>
          </p:nvSpPr>
          <p:spPr bwMode="auto">
            <a:xfrm>
              <a:off x="3251" y="2972"/>
              <a:ext cx="14" cy="18"/>
            </a:xfrm>
            <a:custGeom>
              <a:avLst/>
              <a:gdLst>
                <a:gd name="T0" fmla="*/ 0 w 14"/>
                <a:gd name="T1" fmla="*/ 9 h 18"/>
                <a:gd name="T2" fmla="*/ 0 w 14"/>
                <a:gd name="T3" fmla="*/ 9 h 18"/>
                <a:gd name="T4" fmla="*/ 3 w 14"/>
                <a:gd name="T5" fmla="*/ 15 h 18"/>
                <a:gd name="T6" fmla="*/ 5 w 14"/>
                <a:gd name="T7" fmla="*/ 18 h 18"/>
                <a:gd name="T8" fmla="*/ 7 w 14"/>
                <a:gd name="T9" fmla="*/ 18 h 18"/>
                <a:gd name="T10" fmla="*/ 7 w 14"/>
                <a:gd name="T11" fmla="*/ 18 h 18"/>
                <a:gd name="T12" fmla="*/ 12 w 14"/>
                <a:gd name="T13" fmla="*/ 18 h 18"/>
                <a:gd name="T14" fmla="*/ 14 w 14"/>
                <a:gd name="T15" fmla="*/ 15 h 18"/>
                <a:gd name="T16" fmla="*/ 14 w 14"/>
                <a:gd name="T17" fmla="*/ 9 h 18"/>
                <a:gd name="T18" fmla="*/ 14 w 14"/>
                <a:gd name="T19" fmla="*/ 9 h 18"/>
                <a:gd name="T20" fmla="*/ 14 w 14"/>
                <a:gd name="T21" fmla="*/ 2 h 18"/>
                <a:gd name="T22" fmla="*/ 7 w 14"/>
                <a:gd name="T23" fmla="*/ 0 h 18"/>
                <a:gd name="T24" fmla="*/ 7 w 14"/>
                <a:gd name="T25" fmla="*/ 0 h 18"/>
                <a:gd name="T26" fmla="*/ 3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3" y="15"/>
                  </a:lnTo>
                  <a:lnTo>
                    <a:pt x="5" y="18"/>
                  </a:lnTo>
                  <a:lnTo>
                    <a:pt x="7" y="18"/>
                  </a:lnTo>
                  <a:lnTo>
                    <a:pt x="12" y="18"/>
                  </a:lnTo>
                  <a:lnTo>
                    <a:pt x="14" y="15"/>
                  </a:lnTo>
                  <a:lnTo>
                    <a:pt x="14" y="9"/>
                  </a:lnTo>
                  <a:lnTo>
                    <a:pt x="14" y="2"/>
                  </a:lnTo>
                  <a:lnTo>
                    <a:pt x="7"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6" name="Freeform 3673">
              <a:extLst>
                <a:ext uri="{FF2B5EF4-FFF2-40B4-BE49-F238E27FC236}">
                  <a16:creationId xmlns:a16="http://schemas.microsoft.com/office/drawing/2014/main" xmlns="" id="{0DA1C6F2-650B-DA4C-9F42-01F3197B60AF}"/>
                </a:ext>
              </a:extLst>
            </p:cNvPr>
            <p:cNvSpPr>
              <a:spLocks/>
            </p:cNvSpPr>
            <p:nvPr/>
          </p:nvSpPr>
          <p:spPr bwMode="auto">
            <a:xfrm>
              <a:off x="3238" y="2972"/>
              <a:ext cx="13" cy="18"/>
            </a:xfrm>
            <a:custGeom>
              <a:avLst/>
              <a:gdLst>
                <a:gd name="T0" fmla="*/ 0 w 13"/>
                <a:gd name="T1" fmla="*/ 9 h 18"/>
                <a:gd name="T2" fmla="*/ 0 w 13"/>
                <a:gd name="T3" fmla="*/ 9 h 18"/>
                <a:gd name="T4" fmla="*/ 2 w 13"/>
                <a:gd name="T5" fmla="*/ 15 h 18"/>
                <a:gd name="T6" fmla="*/ 4 w 13"/>
                <a:gd name="T7" fmla="*/ 18 h 18"/>
                <a:gd name="T8" fmla="*/ 7 w 13"/>
                <a:gd name="T9" fmla="*/ 18 h 18"/>
                <a:gd name="T10" fmla="*/ 7 w 13"/>
                <a:gd name="T11" fmla="*/ 18 h 18"/>
                <a:gd name="T12" fmla="*/ 11 w 13"/>
                <a:gd name="T13" fmla="*/ 15 h 18"/>
                <a:gd name="T14" fmla="*/ 13 w 13"/>
                <a:gd name="T15" fmla="*/ 9 h 18"/>
                <a:gd name="T16" fmla="*/ 13 w 13"/>
                <a:gd name="T17" fmla="*/ 9 h 18"/>
                <a:gd name="T18" fmla="*/ 13 w 13"/>
                <a:gd name="T19" fmla="*/ 2 h 18"/>
                <a:gd name="T20" fmla="*/ 11 w 13"/>
                <a:gd name="T21" fmla="*/ 0 h 18"/>
                <a:gd name="T22" fmla="*/ 9 w 13"/>
                <a:gd name="T23" fmla="*/ 0 h 18"/>
                <a:gd name="T24" fmla="*/ 9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4" y="18"/>
                  </a:lnTo>
                  <a:lnTo>
                    <a:pt x="7" y="18"/>
                  </a:lnTo>
                  <a:lnTo>
                    <a:pt x="11" y="15"/>
                  </a:lnTo>
                  <a:lnTo>
                    <a:pt x="13" y="9"/>
                  </a:lnTo>
                  <a:lnTo>
                    <a:pt x="13" y="2"/>
                  </a:lnTo>
                  <a:lnTo>
                    <a:pt x="11" y="0"/>
                  </a:lnTo>
                  <a:lnTo>
                    <a:pt x="9"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7" name="Freeform 3674">
              <a:extLst>
                <a:ext uri="{FF2B5EF4-FFF2-40B4-BE49-F238E27FC236}">
                  <a16:creationId xmlns:a16="http://schemas.microsoft.com/office/drawing/2014/main" xmlns="" id="{C623EFDD-7CBD-CE4F-8E75-7244AF80A127}"/>
                </a:ext>
              </a:extLst>
            </p:cNvPr>
            <p:cNvSpPr>
              <a:spLocks/>
            </p:cNvSpPr>
            <p:nvPr/>
          </p:nvSpPr>
          <p:spPr bwMode="auto">
            <a:xfrm>
              <a:off x="3238" y="2972"/>
              <a:ext cx="13" cy="18"/>
            </a:xfrm>
            <a:custGeom>
              <a:avLst/>
              <a:gdLst>
                <a:gd name="T0" fmla="*/ 0 w 13"/>
                <a:gd name="T1" fmla="*/ 9 h 18"/>
                <a:gd name="T2" fmla="*/ 0 w 13"/>
                <a:gd name="T3" fmla="*/ 9 h 18"/>
                <a:gd name="T4" fmla="*/ 2 w 13"/>
                <a:gd name="T5" fmla="*/ 15 h 18"/>
                <a:gd name="T6" fmla="*/ 4 w 13"/>
                <a:gd name="T7" fmla="*/ 18 h 18"/>
                <a:gd name="T8" fmla="*/ 7 w 13"/>
                <a:gd name="T9" fmla="*/ 18 h 18"/>
                <a:gd name="T10" fmla="*/ 7 w 13"/>
                <a:gd name="T11" fmla="*/ 18 h 18"/>
                <a:gd name="T12" fmla="*/ 11 w 13"/>
                <a:gd name="T13" fmla="*/ 15 h 18"/>
                <a:gd name="T14" fmla="*/ 13 w 13"/>
                <a:gd name="T15" fmla="*/ 9 h 18"/>
                <a:gd name="T16" fmla="*/ 13 w 13"/>
                <a:gd name="T17" fmla="*/ 9 h 18"/>
                <a:gd name="T18" fmla="*/ 13 w 13"/>
                <a:gd name="T19" fmla="*/ 2 h 18"/>
                <a:gd name="T20" fmla="*/ 11 w 13"/>
                <a:gd name="T21" fmla="*/ 0 h 18"/>
                <a:gd name="T22" fmla="*/ 9 w 13"/>
                <a:gd name="T23" fmla="*/ 0 h 18"/>
                <a:gd name="T24" fmla="*/ 9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4" y="18"/>
                  </a:lnTo>
                  <a:lnTo>
                    <a:pt x="7" y="18"/>
                  </a:lnTo>
                  <a:lnTo>
                    <a:pt x="11" y="15"/>
                  </a:lnTo>
                  <a:lnTo>
                    <a:pt x="13" y="9"/>
                  </a:lnTo>
                  <a:lnTo>
                    <a:pt x="13" y="2"/>
                  </a:lnTo>
                  <a:lnTo>
                    <a:pt x="11" y="0"/>
                  </a:lnTo>
                  <a:lnTo>
                    <a:pt x="9"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8" name="Freeform 3675">
              <a:extLst>
                <a:ext uri="{FF2B5EF4-FFF2-40B4-BE49-F238E27FC236}">
                  <a16:creationId xmlns:a16="http://schemas.microsoft.com/office/drawing/2014/main" xmlns="" id="{EA5A95E5-669D-E541-AC2E-A8A5B7B4B88D}"/>
                </a:ext>
              </a:extLst>
            </p:cNvPr>
            <p:cNvSpPr>
              <a:spLocks/>
            </p:cNvSpPr>
            <p:nvPr/>
          </p:nvSpPr>
          <p:spPr bwMode="auto">
            <a:xfrm>
              <a:off x="3224" y="2972"/>
              <a:ext cx="14" cy="18"/>
            </a:xfrm>
            <a:custGeom>
              <a:avLst/>
              <a:gdLst>
                <a:gd name="T0" fmla="*/ 0 w 14"/>
                <a:gd name="T1" fmla="*/ 9 h 18"/>
                <a:gd name="T2" fmla="*/ 0 w 14"/>
                <a:gd name="T3" fmla="*/ 9 h 18"/>
                <a:gd name="T4" fmla="*/ 3 w 14"/>
                <a:gd name="T5" fmla="*/ 15 h 18"/>
                <a:gd name="T6" fmla="*/ 5 w 14"/>
                <a:gd name="T7" fmla="*/ 18 h 18"/>
                <a:gd name="T8" fmla="*/ 7 w 14"/>
                <a:gd name="T9" fmla="*/ 18 h 18"/>
                <a:gd name="T10" fmla="*/ 7 w 14"/>
                <a:gd name="T11" fmla="*/ 18 h 18"/>
                <a:gd name="T12" fmla="*/ 12 w 14"/>
                <a:gd name="T13" fmla="*/ 15 h 18"/>
                <a:gd name="T14" fmla="*/ 14 w 14"/>
                <a:gd name="T15" fmla="*/ 9 h 18"/>
                <a:gd name="T16" fmla="*/ 14 w 14"/>
                <a:gd name="T17" fmla="*/ 9 h 18"/>
                <a:gd name="T18" fmla="*/ 14 w 14"/>
                <a:gd name="T19" fmla="*/ 2 h 18"/>
                <a:gd name="T20" fmla="*/ 12 w 14"/>
                <a:gd name="T21" fmla="*/ 0 h 18"/>
                <a:gd name="T22" fmla="*/ 9 w 14"/>
                <a:gd name="T23" fmla="*/ 0 h 18"/>
                <a:gd name="T24" fmla="*/ 9 w 14"/>
                <a:gd name="T25" fmla="*/ 0 h 18"/>
                <a:gd name="T26" fmla="*/ 5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3" y="15"/>
                  </a:lnTo>
                  <a:lnTo>
                    <a:pt x="5" y="18"/>
                  </a:lnTo>
                  <a:lnTo>
                    <a:pt x="7" y="18"/>
                  </a:lnTo>
                  <a:lnTo>
                    <a:pt x="12" y="15"/>
                  </a:lnTo>
                  <a:lnTo>
                    <a:pt x="14" y="9"/>
                  </a:lnTo>
                  <a:lnTo>
                    <a:pt x="14" y="2"/>
                  </a:lnTo>
                  <a:lnTo>
                    <a:pt x="12" y="0"/>
                  </a:lnTo>
                  <a:lnTo>
                    <a:pt x="9"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59" name="Freeform 3676">
              <a:extLst>
                <a:ext uri="{FF2B5EF4-FFF2-40B4-BE49-F238E27FC236}">
                  <a16:creationId xmlns:a16="http://schemas.microsoft.com/office/drawing/2014/main" xmlns="" id="{FD3AF558-85CA-5D4C-BF77-89C54A4DB89B}"/>
                </a:ext>
              </a:extLst>
            </p:cNvPr>
            <p:cNvSpPr>
              <a:spLocks/>
            </p:cNvSpPr>
            <p:nvPr/>
          </p:nvSpPr>
          <p:spPr bwMode="auto">
            <a:xfrm>
              <a:off x="3224" y="2972"/>
              <a:ext cx="14" cy="18"/>
            </a:xfrm>
            <a:custGeom>
              <a:avLst/>
              <a:gdLst>
                <a:gd name="T0" fmla="*/ 0 w 14"/>
                <a:gd name="T1" fmla="*/ 9 h 18"/>
                <a:gd name="T2" fmla="*/ 0 w 14"/>
                <a:gd name="T3" fmla="*/ 9 h 18"/>
                <a:gd name="T4" fmla="*/ 3 w 14"/>
                <a:gd name="T5" fmla="*/ 15 h 18"/>
                <a:gd name="T6" fmla="*/ 5 w 14"/>
                <a:gd name="T7" fmla="*/ 18 h 18"/>
                <a:gd name="T8" fmla="*/ 7 w 14"/>
                <a:gd name="T9" fmla="*/ 18 h 18"/>
                <a:gd name="T10" fmla="*/ 7 w 14"/>
                <a:gd name="T11" fmla="*/ 18 h 18"/>
                <a:gd name="T12" fmla="*/ 12 w 14"/>
                <a:gd name="T13" fmla="*/ 15 h 18"/>
                <a:gd name="T14" fmla="*/ 14 w 14"/>
                <a:gd name="T15" fmla="*/ 9 h 18"/>
                <a:gd name="T16" fmla="*/ 14 w 14"/>
                <a:gd name="T17" fmla="*/ 9 h 18"/>
                <a:gd name="T18" fmla="*/ 14 w 14"/>
                <a:gd name="T19" fmla="*/ 2 h 18"/>
                <a:gd name="T20" fmla="*/ 12 w 14"/>
                <a:gd name="T21" fmla="*/ 0 h 18"/>
                <a:gd name="T22" fmla="*/ 9 w 14"/>
                <a:gd name="T23" fmla="*/ 0 h 18"/>
                <a:gd name="T24" fmla="*/ 9 w 14"/>
                <a:gd name="T25" fmla="*/ 0 h 18"/>
                <a:gd name="T26" fmla="*/ 5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3" y="15"/>
                  </a:lnTo>
                  <a:lnTo>
                    <a:pt x="5" y="18"/>
                  </a:lnTo>
                  <a:lnTo>
                    <a:pt x="7" y="18"/>
                  </a:lnTo>
                  <a:lnTo>
                    <a:pt x="12" y="15"/>
                  </a:lnTo>
                  <a:lnTo>
                    <a:pt x="14" y="9"/>
                  </a:lnTo>
                  <a:lnTo>
                    <a:pt x="14" y="2"/>
                  </a:lnTo>
                  <a:lnTo>
                    <a:pt x="12" y="0"/>
                  </a:lnTo>
                  <a:lnTo>
                    <a:pt x="9"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0" name="Freeform 3677">
              <a:extLst>
                <a:ext uri="{FF2B5EF4-FFF2-40B4-BE49-F238E27FC236}">
                  <a16:creationId xmlns:a16="http://schemas.microsoft.com/office/drawing/2014/main" xmlns="" id="{D76A0DF9-D5C3-3845-829B-847A367970A7}"/>
                </a:ext>
              </a:extLst>
            </p:cNvPr>
            <p:cNvSpPr>
              <a:spLocks/>
            </p:cNvSpPr>
            <p:nvPr/>
          </p:nvSpPr>
          <p:spPr bwMode="auto">
            <a:xfrm>
              <a:off x="3213" y="2972"/>
              <a:ext cx="11" cy="18"/>
            </a:xfrm>
            <a:custGeom>
              <a:avLst/>
              <a:gdLst>
                <a:gd name="T0" fmla="*/ 0 w 11"/>
                <a:gd name="T1" fmla="*/ 9 h 18"/>
                <a:gd name="T2" fmla="*/ 0 w 11"/>
                <a:gd name="T3" fmla="*/ 9 h 18"/>
                <a:gd name="T4" fmla="*/ 0 w 11"/>
                <a:gd name="T5" fmla="*/ 15 h 18"/>
                <a:gd name="T6" fmla="*/ 2 w 11"/>
                <a:gd name="T7" fmla="*/ 18 h 18"/>
                <a:gd name="T8" fmla="*/ 5 w 11"/>
                <a:gd name="T9" fmla="*/ 18 h 18"/>
                <a:gd name="T10" fmla="*/ 5 w 11"/>
                <a:gd name="T11" fmla="*/ 18 h 18"/>
                <a:gd name="T12" fmla="*/ 9 w 11"/>
                <a:gd name="T13" fmla="*/ 15 h 18"/>
                <a:gd name="T14" fmla="*/ 11 w 11"/>
                <a:gd name="T15" fmla="*/ 9 h 18"/>
                <a:gd name="T16" fmla="*/ 11 w 11"/>
                <a:gd name="T17" fmla="*/ 9 h 18"/>
                <a:gd name="T18" fmla="*/ 11 w 11"/>
                <a:gd name="T19" fmla="*/ 2 h 18"/>
                <a:gd name="T20" fmla="*/ 9 w 11"/>
                <a:gd name="T21" fmla="*/ 0 h 18"/>
                <a:gd name="T22" fmla="*/ 7 w 11"/>
                <a:gd name="T23" fmla="*/ 0 h 18"/>
                <a:gd name="T24" fmla="*/ 7 w 11"/>
                <a:gd name="T25" fmla="*/ 0 h 18"/>
                <a:gd name="T26" fmla="*/ 2 w 11"/>
                <a:gd name="T27" fmla="*/ 2 h 18"/>
                <a:gd name="T28" fmla="*/ 0 w 1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18">
                  <a:moveTo>
                    <a:pt x="0" y="9"/>
                  </a:moveTo>
                  <a:lnTo>
                    <a:pt x="0" y="9"/>
                  </a:lnTo>
                  <a:lnTo>
                    <a:pt x="0" y="15"/>
                  </a:lnTo>
                  <a:lnTo>
                    <a:pt x="2" y="18"/>
                  </a:lnTo>
                  <a:lnTo>
                    <a:pt x="5" y="18"/>
                  </a:lnTo>
                  <a:lnTo>
                    <a:pt x="9" y="15"/>
                  </a:lnTo>
                  <a:lnTo>
                    <a:pt x="11" y="9"/>
                  </a:lnTo>
                  <a:lnTo>
                    <a:pt x="11" y="2"/>
                  </a:lnTo>
                  <a:lnTo>
                    <a:pt x="9" y="0"/>
                  </a:lnTo>
                  <a:lnTo>
                    <a:pt x="7"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1" name="Freeform 3678">
              <a:extLst>
                <a:ext uri="{FF2B5EF4-FFF2-40B4-BE49-F238E27FC236}">
                  <a16:creationId xmlns:a16="http://schemas.microsoft.com/office/drawing/2014/main" xmlns="" id="{49F11CB9-9414-984B-B83E-379FEF8135C4}"/>
                </a:ext>
              </a:extLst>
            </p:cNvPr>
            <p:cNvSpPr>
              <a:spLocks/>
            </p:cNvSpPr>
            <p:nvPr/>
          </p:nvSpPr>
          <p:spPr bwMode="auto">
            <a:xfrm>
              <a:off x="3213" y="2972"/>
              <a:ext cx="11" cy="18"/>
            </a:xfrm>
            <a:custGeom>
              <a:avLst/>
              <a:gdLst>
                <a:gd name="T0" fmla="*/ 0 w 11"/>
                <a:gd name="T1" fmla="*/ 9 h 18"/>
                <a:gd name="T2" fmla="*/ 0 w 11"/>
                <a:gd name="T3" fmla="*/ 9 h 18"/>
                <a:gd name="T4" fmla="*/ 0 w 11"/>
                <a:gd name="T5" fmla="*/ 15 h 18"/>
                <a:gd name="T6" fmla="*/ 2 w 11"/>
                <a:gd name="T7" fmla="*/ 18 h 18"/>
                <a:gd name="T8" fmla="*/ 5 w 11"/>
                <a:gd name="T9" fmla="*/ 18 h 18"/>
                <a:gd name="T10" fmla="*/ 5 w 11"/>
                <a:gd name="T11" fmla="*/ 18 h 18"/>
                <a:gd name="T12" fmla="*/ 9 w 11"/>
                <a:gd name="T13" fmla="*/ 15 h 18"/>
                <a:gd name="T14" fmla="*/ 11 w 11"/>
                <a:gd name="T15" fmla="*/ 9 h 18"/>
                <a:gd name="T16" fmla="*/ 11 w 11"/>
                <a:gd name="T17" fmla="*/ 9 h 18"/>
                <a:gd name="T18" fmla="*/ 11 w 11"/>
                <a:gd name="T19" fmla="*/ 2 h 18"/>
                <a:gd name="T20" fmla="*/ 9 w 11"/>
                <a:gd name="T21" fmla="*/ 0 h 18"/>
                <a:gd name="T22" fmla="*/ 7 w 11"/>
                <a:gd name="T23" fmla="*/ 0 h 18"/>
                <a:gd name="T24" fmla="*/ 7 w 11"/>
                <a:gd name="T25" fmla="*/ 0 h 18"/>
                <a:gd name="T26" fmla="*/ 2 w 11"/>
                <a:gd name="T27" fmla="*/ 2 h 18"/>
                <a:gd name="T28" fmla="*/ 0 w 1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18">
                  <a:moveTo>
                    <a:pt x="0" y="9"/>
                  </a:moveTo>
                  <a:lnTo>
                    <a:pt x="0" y="9"/>
                  </a:lnTo>
                  <a:lnTo>
                    <a:pt x="0" y="15"/>
                  </a:lnTo>
                  <a:lnTo>
                    <a:pt x="2" y="18"/>
                  </a:lnTo>
                  <a:lnTo>
                    <a:pt x="5" y="18"/>
                  </a:lnTo>
                  <a:lnTo>
                    <a:pt x="9" y="15"/>
                  </a:lnTo>
                  <a:lnTo>
                    <a:pt x="11" y="9"/>
                  </a:lnTo>
                  <a:lnTo>
                    <a:pt x="11" y="2"/>
                  </a:lnTo>
                  <a:lnTo>
                    <a:pt x="9" y="0"/>
                  </a:lnTo>
                  <a:lnTo>
                    <a:pt x="7"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2" name="Freeform 3679">
              <a:extLst>
                <a:ext uri="{FF2B5EF4-FFF2-40B4-BE49-F238E27FC236}">
                  <a16:creationId xmlns:a16="http://schemas.microsoft.com/office/drawing/2014/main" xmlns="" id="{FF9F7A44-F1B4-8C43-9BA7-4C8F143FE049}"/>
                </a:ext>
              </a:extLst>
            </p:cNvPr>
            <p:cNvSpPr>
              <a:spLocks/>
            </p:cNvSpPr>
            <p:nvPr/>
          </p:nvSpPr>
          <p:spPr bwMode="auto">
            <a:xfrm>
              <a:off x="3200" y="2972"/>
              <a:ext cx="13" cy="18"/>
            </a:xfrm>
            <a:custGeom>
              <a:avLst/>
              <a:gdLst>
                <a:gd name="T0" fmla="*/ 0 w 13"/>
                <a:gd name="T1" fmla="*/ 9 h 18"/>
                <a:gd name="T2" fmla="*/ 0 w 13"/>
                <a:gd name="T3" fmla="*/ 9 h 18"/>
                <a:gd name="T4" fmla="*/ 0 w 13"/>
                <a:gd name="T5" fmla="*/ 15 h 18"/>
                <a:gd name="T6" fmla="*/ 2 w 13"/>
                <a:gd name="T7" fmla="*/ 18 h 18"/>
                <a:gd name="T8" fmla="*/ 4 w 13"/>
                <a:gd name="T9" fmla="*/ 18 h 18"/>
                <a:gd name="T10" fmla="*/ 4 w 13"/>
                <a:gd name="T11" fmla="*/ 18 h 18"/>
                <a:gd name="T12" fmla="*/ 9 w 13"/>
                <a:gd name="T13" fmla="*/ 15 h 18"/>
                <a:gd name="T14" fmla="*/ 13 w 13"/>
                <a:gd name="T15" fmla="*/ 9 h 18"/>
                <a:gd name="T16" fmla="*/ 13 w 13"/>
                <a:gd name="T17" fmla="*/ 9 h 18"/>
                <a:gd name="T18" fmla="*/ 11 w 13"/>
                <a:gd name="T19" fmla="*/ 2 h 18"/>
                <a:gd name="T20" fmla="*/ 9 w 13"/>
                <a:gd name="T21" fmla="*/ 2 h 18"/>
                <a:gd name="T22" fmla="*/ 6 w 13"/>
                <a:gd name="T23" fmla="*/ 0 h 18"/>
                <a:gd name="T24" fmla="*/ 6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0" y="15"/>
                  </a:lnTo>
                  <a:lnTo>
                    <a:pt x="2" y="18"/>
                  </a:lnTo>
                  <a:lnTo>
                    <a:pt x="4" y="18"/>
                  </a:lnTo>
                  <a:lnTo>
                    <a:pt x="9" y="15"/>
                  </a:lnTo>
                  <a:lnTo>
                    <a:pt x="13" y="9"/>
                  </a:lnTo>
                  <a:lnTo>
                    <a:pt x="11" y="2"/>
                  </a:lnTo>
                  <a:lnTo>
                    <a:pt x="9" y="2"/>
                  </a:lnTo>
                  <a:lnTo>
                    <a:pt x="6"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3" name="Freeform 3680">
              <a:extLst>
                <a:ext uri="{FF2B5EF4-FFF2-40B4-BE49-F238E27FC236}">
                  <a16:creationId xmlns:a16="http://schemas.microsoft.com/office/drawing/2014/main" xmlns="" id="{DB50B9ED-DEF6-C942-9A69-CB66FA94C449}"/>
                </a:ext>
              </a:extLst>
            </p:cNvPr>
            <p:cNvSpPr>
              <a:spLocks/>
            </p:cNvSpPr>
            <p:nvPr/>
          </p:nvSpPr>
          <p:spPr bwMode="auto">
            <a:xfrm>
              <a:off x="3200" y="2972"/>
              <a:ext cx="13" cy="18"/>
            </a:xfrm>
            <a:custGeom>
              <a:avLst/>
              <a:gdLst>
                <a:gd name="T0" fmla="*/ 0 w 13"/>
                <a:gd name="T1" fmla="*/ 9 h 18"/>
                <a:gd name="T2" fmla="*/ 0 w 13"/>
                <a:gd name="T3" fmla="*/ 9 h 18"/>
                <a:gd name="T4" fmla="*/ 0 w 13"/>
                <a:gd name="T5" fmla="*/ 15 h 18"/>
                <a:gd name="T6" fmla="*/ 2 w 13"/>
                <a:gd name="T7" fmla="*/ 18 h 18"/>
                <a:gd name="T8" fmla="*/ 4 w 13"/>
                <a:gd name="T9" fmla="*/ 18 h 18"/>
                <a:gd name="T10" fmla="*/ 4 w 13"/>
                <a:gd name="T11" fmla="*/ 18 h 18"/>
                <a:gd name="T12" fmla="*/ 9 w 13"/>
                <a:gd name="T13" fmla="*/ 15 h 18"/>
                <a:gd name="T14" fmla="*/ 13 w 13"/>
                <a:gd name="T15" fmla="*/ 9 h 18"/>
                <a:gd name="T16" fmla="*/ 13 w 13"/>
                <a:gd name="T17" fmla="*/ 9 h 18"/>
                <a:gd name="T18" fmla="*/ 11 w 13"/>
                <a:gd name="T19" fmla="*/ 2 h 18"/>
                <a:gd name="T20" fmla="*/ 9 w 13"/>
                <a:gd name="T21" fmla="*/ 2 h 18"/>
                <a:gd name="T22" fmla="*/ 6 w 13"/>
                <a:gd name="T23" fmla="*/ 0 h 18"/>
                <a:gd name="T24" fmla="*/ 6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0" y="15"/>
                  </a:lnTo>
                  <a:lnTo>
                    <a:pt x="2" y="18"/>
                  </a:lnTo>
                  <a:lnTo>
                    <a:pt x="4" y="18"/>
                  </a:lnTo>
                  <a:lnTo>
                    <a:pt x="9" y="15"/>
                  </a:lnTo>
                  <a:lnTo>
                    <a:pt x="13" y="9"/>
                  </a:lnTo>
                  <a:lnTo>
                    <a:pt x="11" y="2"/>
                  </a:lnTo>
                  <a:lnTo>
                    <a:pt x="9" y="2"/>
                  </a:lnTo>
                  <a:lnTo>
                    <a:pt x="6"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4" name="Freeform 3681">
              <a:extLst>
                <a:ext uri="{FF2B5EF4-FFF2-40B4-BE49-F238E27FC236}">
                  <a16:creationId xmlns:a16="http://schemas.microsoft.com/office/drawing/2014/main" xmlns="" id="{3A203D11-796A-8A47-87EE-D24FC3B9E4E3}"/>
                </a:ext>
              </a:extLst>
            </p:cNvPr>
            <p:cNvSpPr>
              <a:spLocks/>
            </p:cNvSpPr>
            <p:nvPr/>
          </p:nvSpPr>
          <p:spPr bwMode="auto">
            <a:xfrm>
              <a:off x="3186" y="2972"/>
              <a:ext cx="14" cy="18"/>
            </a:xfrm>
            <a:custGeom>
              <a:avLst/>
              <a:gdLst>
                <a:gd name="T0" fmla="*/ 0 w 14"/>
                <a:gd name="T1" fmla="*/ 9 h 18"/>
                <a:gd name="T2" fmla="*/ 0 w 14"/>
                <a:gd name="T3" fmla="*/ 9 h 18"/>
                <a:gd name="T4" fmla="*/ 0 w 14"/>
                <a:gd name="T5" fmla="*/ 15 h 18"/>
                <a:gd name="T6" fmla="*/ 2 w 14"/>
                <a:gd name="T7" fmla="*/ 18 h 18"/>
                <a:gd name="T8" fmla="*/ 5 w 14"/>
                <a:gd name="T9" fmla="*/ 18 h 18"/>
                <a:gd name="T10" fmla="*/ 5 w 14"/>
                <a:gd name="T11" fmla="*/ 18 h 18"/>
                <a:gd name="T12" fmla="*/ 9 w 14"/>
                <a:gd name="T13" fmla="*/ 15 h 18"/>
                <a:gd name="T14" fmla="*/ 14 w 14"/>
                <a:gd name="T15" fmla="*/ 9 h 18"/>
                <a:gd name="T16" fmla="*/ 14 w 14"/>
                <a:gd name="T17" fmla="*/ 9 h 18"/>
                <a:gd name="T18" fmla="*/ 11 w 14"/>
                <a:gd name="T19" fmla="*/ 4 h 18"/>
                <a:gd name="T20" fmla="*/ 11 w 14"/>
                <a:gd name="T21" fmla="*/ 2 h 18"/>
                <a:gd name="T22" fmla="*/ 9 w 14"/>
                <a:gd name="T23" fmla="*/ 0 h 18"/>
                <a:gd name="T24" fmla="*/ 9 w 14"/>
                <a:gd name="T25" fmla="*/ 0 h 18"/>
                <a:gd name="T26" fmla="*/ 2 w 14"/>
                <a:gd name="T27" fmla="*/ 4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5"/>
                  </a:lnTo>
                  <a:lnTo>
                    <a:pt x="2" y="18"/>
                  </a:lnTo>
                  <a:lnTo>
                    <a:pt x="5" y="18"/>
                  </a:lnTo>
                  <a:lnTo>
                    <a:pt x="9" y="15"/>
                  </a:lnTo>
                  <a:lnTo>
                    <a:pt x="14" y="9"/>
                  </a:lnTo>
                  <a:lnTo>
                    <a:pt x="11" y="4"/>
                  </a:lnTo>
                  <a:lnTo>
                    <a:pt x="11" y="2"/>
                  </a:lnTo>
                  <a:lnTo>
                    <a:pt x="9" y="0"/>
                  </a:lnTo>
                  <a:lnTo>
                    <a:pt x="2"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5" name="Freeform 3682">
              <a:extLst>
                <a:ext uri="{FF2B5EF4-FFF2-40B4-BE49-F238E27FC236}">
                  <a16:creationId xmlns:a16="http://schemas.microsoft.com/office/drawing/2014/main" xmlns="" id="{35A7E6F0-65A6-5A4C-A37D-367D573E786A}"/>
                </a:ext>
              </a:extLst>
            </p:cNvPr>
            <p:cNvSpPr>
              <a:spLocks/>
            </p:cNvSpPr>
            <p:nvPr/>
          </p:nvSpPr>
          <p:spPr bwMode="auto">
            <a:xfrm>
              <a:off x="3186" y="2972"/>
              <a:ext cx="14" cy="18"/>
            </a:xfrm>
            <a:custGeom>
              <a:avLst/>
              <a:gdLst>
                <a:gd name="T0" fmla="*/ 0 w 14"/>
                <a:gd name="T1" fmla="*/ 9 h 18"/>
                <a:gd name="T2" fmla="*/ 0 w 14"/>
                <a:gd name="T3" fmla="*/ 9 h 18"/>
                <a:gd name="T4" fmla="*/ 0 w 14"/>
                <a:gd name="T5" fmla="*/ 15 h 18"/>
                <a:gd name="T6" fmla="*/ 2 w 14"/>
                <a:gd name="T7" fmla="*/ 18 h 18"/>
                <a:gd name="T8" fmla="*/ 5 w 14"/>
                <a:gd name="T9" fmla="*/ 18 h 18"/>
                <a:gd name="T10" fmla="*/ 5 w 14"/>
                <a:gd name="T11" fmla="*/ 18 h 18"/>
                <a:gd name="T12" fmla="*/ 9 w 14"/>
                <a:gd name="T13" fmla="*/ 15 h 18"/>
                <a:gd name="T14" fmla="*/ 14 w 14"/>
                <a:gd name="T15" fmla="*/ 9 h 18"/>
                <a:gd name="T16" fmla="*/ 14 w 14"/>
                <a:gd name="T17" fmla="*/ 9 h 18"/>
                <a:gd name="T18" fmla="*/ 11 w 14"/>
                <a:gd name="T19" fmla="*/ 4 h 18"/>
                <a:gd name="T20" fmla="*/ 11 w 14"/>
                <a:gd name="T21" fmla="*/ 2 h 18"/>
                <a:gd name="T22" fmla="*/ 9 w 14"/>
                <a:gd name="T23" fmla="*/ 0 h 18"/>
                <a:gd name="T24" fmla="*/ 9 w 14"/>
                <a:gd name="T25" fmla="*/ 0 h 18"/>
                <a:gd name="T26" fmla="*/ 2 w 14"/>
                <a:gd name="T27" fmla="*/ 4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5"/>
                  </a:lnTo>
                  <a:lnTo>
                    <a:pt x="2" y="18"/>
                  </a:lnTo>
                  <a:lnTo>
                    <a:pt x="5" y="18"/>
                  </a:lnTo>
                  <a:lnTo>
                    <a:pt x="9" y="15"/>
                  </a:lnTo>
                  <a:lnTo>
                    <a:pt x="14" y="9"/>
                  </a:lnTo>
                  <a:lnTo>
                    <a:pt x="11" y="4"/>
                  </a:lnTo>
                  <a:lnTo>
                    <a:pt x="11" y="2"/>
                  </a:lnTo>
                  <a:lnTo>
                    <a:pt x="9" y="0"/>
                  </a:lnTo>
                  <a:lnTo>
                    <a:pt x="2"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6" name="Freeform 3683">
              <a:extLst>
                <a:ext uri="{FF2B5EF4-FFF2-40B4-BE49-F238E27FC236}">
                  <a16:creationId xmlns:a16="http://schemas.microsoft.com/office/drawing/2014/main" xmlns="" id="{90AEF107-D0DF-B84D-A6B7-0F420B95A0EF}"/>
                </a:ext>
              </a:extLst>
            </p:cNvPr>
            <p:cNvSpPr>
              <a:spLocks/>
            </p:cNvSpPr>
            <p:nvPr/>
          </p:nvSpPr>
          <p:spPr bwMode="auto">
            <a:xfrm>
              <a:off x="3173" y="2972"/>
              <a:ext cx="13" cy="20"/>
            </a:xfrm>
            <a:custGeom>
              <a:avLst/>
              <a:gdLst>
                <a:gd name="T0" fmla="*/ 0 w 13"/>
                <a:gd name="T1" fmla="*/ 11 h 20"/>
                <a:gd name="T2" fmla="*/ 0 w 13"/>
                <a:gd name="T3" fmla="*/ 11 h 20"/>
                <a:gd name="T4" fmla="*/ 0 w 13"/>
                <a:gd name="T5" fmla="*/ 15 h 20"/>
                <a:gd name="T6" fmla="*/ 2 w 13"/>
                <a:gd name="T7" fmla="*/ 18 h 20"/>
                <a:gd name="T8" fmla="*/ 4 w 13"/>
                <a:gd name="T9" fmla="*/ 20 h 20"/>
                <a:gd name="T10" fmla="*/ 4 w 13"/>
                <a:gd name="T11" fmla="*/ 20 h 20"/>
                <a:gd name="T12" fmla="*/ 9 w 13"/>
                <a:gd name="T13" fmla="*/ 15 h 20"/>
                <a:gd name="T14" fmla="*/ 13 w 13"/>
                <a:gd name="T15" fmla="*/ 9 h 20"/>
                <a:gd name="T16" fmla="*/ 13 w 13"/>
                <a:gd name="T17" fmla="*/ 9 h 20"/>
                <a:gd name="T18" fmla="*/ 13 w 13"/>
                <a:gd name="T19" fmla="*/ 4 h 20"/>
                <a:gd name="T20" fmla="*/ 11 w 13"/>
                <a:gd name="T21" fmla="*/ 2 h 20"/>
                <a:gd name="T22" fmla="*/ 9 w 13"/>
                <a:gd name="T23" fmla="*/ 0 h 20"/>
                <a:gd name="T24" fmla="*/ 9 w 13"/>
                <a:gd name="T25" fmla="*/ 0 h 20"/>
                <a:gd name="T26" fmla="*/ 4 w 13"/>
                <a:gd name="T27" fmla="*/ 4 h 20"/>
                <a:gd name="T28" fmla="*/ 0 w 13"/>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20">
                  <a:moveTo>
                    <a:pt x="0" y="11"/>
                  </a:moveTo>
                  <a:lnTo>
                    <a:pt x="0" y="11"/>
                  </a:lnTo>
                  <a:lnTo>
                    <a:pt x="0" y="15"/>
                  </a:lnTo>
                  <a:lnTo>
                    <a:pt x="2" y="18"/>
                  </a:lnTo>
                  <a:lnTo>
                    <a:pt x="4" y="20"/>
                  </a:lnTo>
                  <a:lnTo>
                    <a:pt x="9" y="15"/>
                  </a:lnTo>
                  <a:lnTo>
                    <a:pt x="13" y="9"/>
                  </a:lnTo>
                  <a:lnTo>
                    <a:pt x="13" y="4"/>
                  </a:lnTo>
                  <a:lnTo>
                    <a:pt x="11" y="2"/>
                  </a:lnTo>
                  <a:lnTo>
                    <a:pt x="9" y="0"/>
                  </a:lnTo>
                  <a:lnTo>
                    <a:pt x="4"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7" name="Freeform 3684">
              <a:extLst>
                <a:ext uri="{FF2B5EF4-FFF2-40B4-BE49-F238E27FC236}">
                  <a16:creationId xmlns:a16="http://schemas.microsoft.com/office/drawing/2014/main" xmlns="" id="{1D33C7B1-1E76-4E4D-BED6-7598E58A3FC5}"/>
                </a:ext>
              </a:extLst>
            </p:cNvPr>
            <p:cNvSpPr>
              <a:spLocks/>
            </p:cNvSpPr>
            <p:nvPr/>
          </p:nvSpPr>
          <p:spPr bwMode="auto">
            <a:xfrm>
              <a:off x="3173" y="2972"/>
              <a:ext cx="13" cy="20"/>
            </a:xfrm>
            <a:custGeom>
              <a:avLst/>
              <a:gdLst>
                <a:gd name="T0" fmla="*/ 0 w 13"/>
                <a:gd name="T1" fmla="*/ 11 h 20"/>
                <a:gd name="T2" fmla="*/ 0 w 13"/>
                <a:gd name="T3" fmla="*/ 11 h 20"/>
                <a:gd name="T4" fmla="*/ 0 w 13"/>
                <a:gd name="T5" fmla="*/ 15 h 20"/>
                <a:gd name="T6" fmla="*/ 2 w 13"/>
                <a:gd name="T7" fmla="*/ 18 h 20"/>
                <a:gd name="T8" fmla="*/ 4 w 13"/>
                <a:gd name="T9" fmla="*/ 20 h 20"/>
                <a:gd name="T10" fmla="*/ 4 w 13"/>
                <a:gd name="T11" fmla="*/ 20 h 20"/>
                <a:gd name="T12" fmla="*/ 9 w 13"/>
                <a:gd name="T13" fmla="*/ 15 h 20"/>
                <a:gd name="T14" fmla="*/ 13 w 13"/>
                <a:gd name="T15" fmla="*/ 9 h 20"/>
                <a:gd name="T16" fmla="*/ 13 w 13"/>
                <a:gd name="T17" fmla="*/ 9 h 20"/>
                <a:gd name="T18" fmla="*/ 13 w 13"/>
                <a:gd name="T19" fmla="*/ 4 h 20"/>
                <a:gd name="T20" fmla="*/ 11 w 13"/>
                <a:gd name="T21" fmla="*/ 2 h 20"/>
                <a:gd name="T22" fmla="*/ 9 w 13"/>
                <a:gd name="T23" fmla="*/ 0 h 20"/>
                <a:gd name="T24" fmla="*/ 9 w 13"/>
                <a:gd name="T25" fmla="*/ 0 h 20"/>
                <a:gd name="T26" fmla="*/ 4 w 13"/>
                <a:gd name="T27" fmla="*/ 4 h 20"/>
                <a:gd name="T28" fmla="*/ 0 w 13"/>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20">
                  <a:moveTo>
                    <a:pt x="0" y="11"/>
                  </a:moveTo>
                  <a:lnTo>
                    <a:pt x="0" y="11"/>
                  </a:lnTo>
                  <a:lnTo>
                    <a:pt x="0" y="15"/>
                  </a:lnTo>
                  <a:lnTo>
                    <a:pt x="2" y="18"/>
                  </a:lnTo>
                  <a:lnTo>
                    <a:pt x="4" y="20"/>
                  </a:lnTo>
                  <a:lnTo>
                    <a:pt x="9" y="15"/>
                  </a:lnTo>
                  <a:lnTo>
                    <a:pt x="13" y="9"/>
                  </a:lnTo>
                  <a:lnTo>
                    <a:pt x="13" y="4"/>
                  </a:lnTo>
                  <a:lnTo>
                    <a:pt x="11" y="2"/>
                  </a:lnTo>
                  <a:lnTo>
                    <a:pt x="9" y="0"/>
                  </a:lnTo>
                  <a:lnTo>
                    <a:pt x="4"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8" name="Freeform 3685">
              <a:extLst>
                <a:ext uri="{FF2B5EF4-FFF2-40B4-BE49-F238E27FC236}">
                  <a16:creationId xmlns:a16="http://schemas.microsoft.com/office/drawing/2014/main" xmlns="" id="{5B980507-46F4-0848-B784-592EA404D63F}"/>
                </a:ext>
              </a:extLst>
            </p:cNvPr>
            <p:cNvSpPr>
              <a:spLocks/>
            </p:cNvSpPr>
            <p:nvPr/>
          </p:nvSpPr>
          <p:spPr bwMode="auto">
            <a:xfrm>
              <a:off x="3159" y="2974"/>
              <a:ext cx="14" cy="18"/>
            </a:xfrm>
            <a:custGeom>
              <a:avLst/>
              <a:gdLst>
                <a:gd name="T0" fmla="*/ 0 w 14"/>
                <a:gd name="T1" fmla="*/ 9 h 18"/>
                <a:gd name="T2" fmla="*/ 0 w 14"/>
                <a:gd name="T3" fmla="*/ 9 h 18"/>
                <a:gd name="T4" fmla="*/ 0 w 14"/>
                <a:gd name="T5" fmla="*/ 13 h 18"/>
                <a:gd name="T6" fmla="*/ 2 w 14"/>
                <a:gd name="T7" fmla="*/ 16 h 18"/>
                <a:gd name="T8" fmla="*/ 5 w 14"/>
                <a:gd name="T9" fmla="*/ 18 h 18"/>
                <a:gd name="T10" fmla="*/ 5 w 14"/>
                <a:gd name="T11" fmla="*/ 18 h 18"/>
                <a:gd name="T12" fmla="*/ 9 w 14"/>
                <a:gd name="T13" fmla="*/ 13 h 18"/>
                <a:gd name="T14" fmla="*/ 14 w 14"/>
                <a:gd name="T15" fmla="*/ 9 h 18"/>
                <a:gd name="T16" fmla="*/ 14 w 14"/>
                <a:gd name="T17" fmla="*/ 9 h 18"/>
                <a:gd name="T18" fmla="*/ 14 w 14"/>
                <a:gd name="T19" fmla="*/ 2 h 18"/>
                <a:gd name="T20" fmla="*/ 11 w 14"/>
                <a:gd name="T21" fmla="*/ 0 h 18"/>
                <a:gd name="T22" fmla="*/ 9 w 14"/>
                <a:gd name="T23" fmla="*/ 0 h 18"/>
                <a:gd name="T24" fmla="*/ 9 w 14"/>
                <a:gd name="T25" fmla="*/ 0 h 18"/>
                <a:gd name="T26" fmla="*/ 5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3"/>
                  </a:lnTo>
                  <a:lnTo>
                    <a:pt x="2" y="16"/>
                  </a:lnTo>
                  <a:lnTo>
                    <a:pt x="5" y="18"/>
                  </a:lnTo>
                  <a:lnTo>
                    <a:pt x="9" y="13"/>
                  </a:lnTo>
                  <a:lnTo>
                    <a:pt x="14" y="9"/>
                  </a:lnTo>
                  <a:lnTo>
                    <a:pt x="14" y="2"/>
                  </a:lnTo>
                  <a:lnTo>
                    <a:pt x="11" y="0"/>
                  </a:lnTo>
                  <a:lnTo>
                    <a:pt x="9" y="0"/>
                  </a:lnTo>
                  <a:lnTo>
                    <a:pt x="5"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69" name="Freeform 3686">
              <a:extLst>
                <a:ext uri="{FF2B5EF4-FFF2-40B4-BE49-F238E27FC236}">
                  <a16:creationId xmlns:a16="http://schemas.microsoft.com/office/drawing/2014/main" xmlns="" id="{6F1F21E2-C87D-E143-AC62-F48B101D7559}"/>
                </a:ext>
              </a:extLst>
            </p:cNvPr>
            <p:cNvSpPr>
              <a:spLocks/>
            </p:cNvSpPr>
            <p:nvPr/>
          </p:nvSpPr>
          <p:spPr bwMode="auto">
            <a:xfrm>
              <a:off x="3159" y="2974"/>
              <a:ext cx="14" cy="18"/>
            </a:xfrm>
            <a:custGeom>
              <a:avLst/>
              <a:gdLst>
                <a:gd name="T0" fmla="*/ 0 w 14"/>
                <a:gd name="T1" fmla="*/ 9 h 18"/>
                <a:gd name="T2" fmla="*/ 0 w 14"/>
                <a:gd name="T3" fmla="*/ 9 h 18"/>
                <a:gd name="T4" fmla="*/ 0 w 14"/>
                <a:gd name="T5" fmla="*/ 13 h 18"/>
                <a:gd name="T6" fmla="*/ 2 w 14"/>
                <a:gd name="T7" fmla="*/ 16 h 18"/>
                <a:gd name="T8" fmla="*/ 5 w 14"/>
                <a:gd name="T9" fmla="*/ 18 h 18"/>
                <a:gd name="T10" fmla="*/ 5 w 14"/>
                <a:gd name="T11" fmla="*/ 18 h 18"/>
                <a:gd name="T12" fmla="*/ 9 w 14"/>
                <a:gd name="T13" fmla="*/ 13 h 18"/>
                <a:gd name="T14" fmla="*/ 14 w 14"/>
                <a:gd name="T15" fmla="*/ 9 h 18"/>
                <a:gd name="T16" fmla="*/ 14 w 14"/>
                <a:gd name="T17" fmla="*/ 9 h 18"/>
                <a:gd name="T18" fmla="*/ 14 w 14"/>
                <a:gd name="T19" fmla="*/ 2 h 18"/>
                <a:gd name="T20" fmla="*/ 11 w 14"/>
                <a:gd name="T21" fmla="*/ 0 h 18"/>
                <a:gd name="T22" fmla="*/ 9 w 14"/>
                <a:gd name="T23" fmla="*/ 0 h 18"/>
                <a:gd name="T24" fmla="*/ 9 w 14"/>
                <a:gd name="T25" fmla="*/ 0 h 18"/>
                <a:gd name="T26" fmla="*/ 5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3"/>
                  </a:lnTo>
                  <a:lnTo>
                    <a:pt x="2" y="16"/>
                  </a:lnTo>
                  <a:lnTo>
                    <a:pt x="5" y="18"/>
                  </a:lnTo>
                  <a:lnTo>
                    <a:pt x="9" y="13"/>
                  </a:lnTo>
                  <a:lnTo>
                    <a:pt x="14" y="9"/>
                  </a:lnTo>
                  <a:lnTo>
                    <a:pt x="14" y="2"/>
                  </a:lnTo>
                  <a:lnTo>
                    <a:pt x="11" y="0"/>
                  </a:lnTo>
                  <a:lnTo>
                    <a:pt x="9" y="0"/>
                  </a:lnTo>
                  <a:lnTo>
                    <a:pt x="5"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0" name="Freeform 3687">
              <a:extLst>
                <a:ext uri="{FF2B5EF4-FFF2-40B4-BE49-F238E27FC236}">
                  <a16:creationId xmlns:a16="http://schemas.microsoft.com/office/drawing/2014/main" xmlns="" id="{2A35378D-90C5-E94E-AEFF-DBD0423E3A22}"/>
                </a:ext>
              </a:extLst>
            </p:cNvPr>
            <p:cNvSpPr>
              <a:spLocks/>
            </p:cNvSpPr>
            <p:nvPr/>
          </p:nvSpPr>
          <p:spPr bwMode="auto">
            <a:xfrm>
              <a:off x="3146" y="2974"/>
              <a:ext cx="13" cy="18"/>
            </a:xfrm>
            <a:custGeom>
              <a:avLst/>
              <a:gdLst>
                <a:gd name="T0" fmla="*/ 0 w 13"/>
                <a:gd name="T1" fmla="*/ 9 h 18"/>
                <a:gd name="T2" fmla="*/ 0 w 13"/>
                <a:gd name="T3" fmla="*/ 9 h 18"/>
                <a:gd name="T4" fmla="*/ 0 w 13"/>
                <a:gd name="T5" fmla="*/ 16 h 18"/>
                <a:gd name="T6" fmla="*/ 2 w 13"/>
                <a:gd name="T7" fmla="*/ 16 h 18"/>
                <a:gd name="T8" fmla="*/ 4 w 13"/>
                <a:gd name="T9" fmla="*/ 18 h 18"/>
                <a:gd name="T10" fmla="*/ 4 w 13"/>
                <a:gd name="T11" fmla="*/ 18 h 18"/>
                <a:gd name="T12" fmla="*/ 9 w 13"/>
                <a:gd name="T13" fmla="*/ 16 h 18"/>
                <a:gd name="T14" fmla="*/ 13 w 13"/>
                <a:gd name="T15" fmla="*/ 9 h 18"/>
                <a:gd name="T16" fmla="*/ 13 w 13"/>
                <a:gd name="T17" fmla="*/ 9 h 18"/>
                <a:gd name="T18" fmla="*/ 13 w 13"/>
                <a:gd name="T19" fmla="*/ 2 h 18"/>
                <a:gd name="T20" fmla="*/ 13 w 13"/>
                <a:gd name="T21" fmla="*/ 0 h 18"/>
                <a:gd name="T22" fmla="*/ 11 w 13"/>
                <a:gd name="T23" fmla="*/ 0 h 18"/>
                <a:gd name="T24" fmla="*/ 11 w 13"/>
                <a:gd name="T25" fmla="*/ 0 h 18"/>
                <a:gd name="T26" fmla="*/ 4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0" y="16"/>
                  </a:lnTo>
                  <a:lnTo>
                    <a:pt x="2" y="16"/>
                  </a:lnTo>
                  <a:lnTo>
                    <a:pt x="4" y="18"/>
                  </a:lnTo>
                  <a:lnTo>
                    <a:pt x="9" y="16"/>
                  </a:lnTo>
                  <a:lnTo>
                    <a:pt x="13" y="9"/>
                  </a:lnTo>
                  <a:lnTo>
                    <a:pt x="13" y="2"/>
                  </a:lnTo>
                  <a:lnTo>
                    <a:pt x="13" y="0"/>
                  </a:lnTo>
                  <a:lnTo>
                    <a:pt x="11"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1" name="Freeform 3688">
              <a:extLst>
                <a:ext uri="{FF2B5EF4-FFF2-40B4-BE49-F238E27FC236}">
                  <a16:creationId xmlns:a16="http://schemas.microsoft.com/office/drawing/2014/main" xmlns="" id="{80819792-2289-064D-AD92-C0EB0EC77994}"/>
                </a:ext>
              </a:extLst>
            </p:cNvPr>
            <p:cNvSpPr>
              <a:spLocks/>
            </p:cNvSpPr>
            <p:nvPr/>
          </p:nvSpPr>
          <p:spPr bwMode="auto">
            <a:xfrm>
              <a:off x="3146" y="2974"/>
              <a:ext cx="13" cy="18"/>
            </a:xfrm>
            <a:custGeom>
              <a:avLst/>
              <a:gdLst>
                <a:gd name="T0" fmla="*/ 0 w 13"/>
                <a:gd name="T1" fmla="*/ 9 h 18"/>
                <a:gd name="T2" fmla="*/ 0 w 13"/>
                <a:gd name="T3" fmla="*/ 9 h 18"/>
                <a:gd name="T4" fmla="*/ 0 w 13"/>
                <a:gd name="T5" fmla="*/ 16 h 18"/>
                <a:gd name="T6" fmla="*/ 2 w 13"/>
                <a:gd name="T7" fmla="*/ 16 h 18"/>
                <a:gd name="T8" fmla="*/ 4 w 13"/>
                <a:gd name="T9" fmla="*/ 18 h 18"/>
                <a:gd name="T10" fmla="*/ 4 w 13"/>
                <a:gd name="T11" fmla="*/ 18 h 18"/>
                <a:gd name="T12" fmla="*/ 9 w 13"/>
                <a:gd name="T13" fmla="*/ 16 h 18"/>
                <a:gd name="T14" fmla="*/ 13 w 13"/>
                <a:gd name="T15" fmla="*/ 9 h 18"/>
                <a:gd name="T16" fmla="*/ 13 w 13"/>
                <a:gd name="T17" fmla="*/ 9 h 18"/>
                <a:gd name="T18" fmla="*/ 13 w 13"/>
                <a:gd name="T19" fmla="*/ 2 h 18"/>
                <a:gd name="T20" fmla="*/ 13 w 13"/>
                <a:gd name="T21" fmla="*/ 0 h 18"/>
                <a:gd name="T22" fmla="*/ 11 w 13"/>
                <a:gd name="T23" fmla="*/ 0 h 18"/>
                <a:gd name="T24" fmla="*/ 11 w 13"/>
                <a:gd name="T25" fmla="*/ 0 h 18"/>
                <a:gd name="T26" fmla="*/ 4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0" y="16"/>
                  </a:lnTo>
                  <a:lnTo>
                    <a:pt x="2" y="16"/>
                  </a:lnTo>
                  <a:lnTo>
                    <a:pt x="4" y="18"/>
                  </a:lnTo>
                  <a:lnTo>
                    <a:pt x="9" y="16"/>
                  </a:lnTo>
                  <a:lnTo>
                    <a:pt x="13" y="9"/>
                  </a:lnTo>
                  <a:lnTo>
                    <a:pt x="13" y="2"/>
                  </a:lnTo>
                  <a:lnTo>
                    <a:pt x="13" y="0"/>
                  </a:lnTo>
                  <a:lnTo>
                    <a:pt x="11"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2" name="Freeform 3689">
              <a:extLst>
                <a:ext uri="{FF2B5EF4-FFF2-40B4-BE49-F238E27FC236}">
                  <a16:creationId xmlns:a16="http://schemas.microsoft.com/office/drawing/2014/main" xmlns="" id="{DFA38379-5363-A042-B30B-018C98D65B8C}"/>
                </a:ext>
              </a:extLst>
            </p:cNvPr>
            <p:cNvSpPr>
              <a:spLocks/>
            </p:cNvSpPr>
            <p:nvPr/>
          </p:nvSpPr>
          <p:spPr bwMode="auto">
            <a:xfrm>
              <a:off x="2916" y="2976"/>
              <a:ext cx="25" cy="18"/>
            </a:xfrm>
            <a:custGeom>
              <a:avLst/>
              <a:gdLst>
                <a:gd name="T0" fmla="*/ 2 w 25"/>
                <a:gd name="T1" fmla="*/ 9 h 18"/>
                <a:gd name="T2" fmla="*/ 2 w 25"/>
                <a:gd name="T3" fmla="*/ 9 h 18"/>
                <a:gd name="T4" fmla="*/ 0 w 25"/>
                <a:gd name="T5" fmla="*/ 14 h 18"/>
                <a:gd name="T6" fmla="*/ 0 w 25"/>
                <a:gd name="T7" fmla="*/ 16 h 18"/>
                <a:gd name="T8" fmla="*/ 0 w 25"/>
                <a:gd name="T9" fmla="*/ 18 h 18"/>
                <a:gd name="T10" fmla="*/ 2 w 25"/>
                <a:gd name="T11" fmla="*/ 18 h 18"/>
                <a:gd name="T12" fmla="*/ 2 w 25"/>
                <a:gd name="T13" fmla="*/ 18 h 18"/>
                <a:gd name="T14" fmla="*/ 11 w 25"/>
                <a:gd name="T15" fmla="*/ 16 h 18"/>
                <a:gd name="T16" fmla="*/ 20 w 25"/>
                <a:gd name="T17" fmla="*/ 9 h 18"/>
                <a:gd name="T18" fmla="*/ 20 w 25"/>
                <a:gd name="T19" fmla="*/ 9 h 18"/>
                <a:gd name="T20" fmla="*/ 25 w 25"/>
                <a:gd name="T21" fmla="*/ 2 h 18"/>
                <a:gd name="T22" fmla="*/ 25 w 25"/>
                <a:gd name="T23" fmla="*/ 0 h 18"/>
                <a:gd name="T24" fmla="*/ 22 w 25"/>
                <a:gd name="T25" fmla="*/ 0 h 18"/>
                <a:gd name="T26" fmla="*/ 22 w 25"/>
                <a:gd name="T27" fmla="*/ 0 h 18"/>
                <a:gd name="T28" fmla="*/ 13 w 25"/>
                <a:gd name="T29" fmla="*/ 2 h 18"/>
                <a:gd name="T30" fmla="*/ 2 w 25"/>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18">
                  <a:moveTo>
                    <a:pt x="2" y="9"/>
                  </a:moveTo>
                  <a:lnTo>
                    <a:pt x="2" y="9"/>
                  </a:lnTo>
                  <a:lnTo>
                    <a:pt x="0" y="14"/>
                  </a:lnTo>
                  <a:lnTo>
                    <a:pt x="0" y="16"/>
                  </a:lnTo>
                  <a:lnTo>
                    <a:pt x="0" y="18"/>
                  </a:lnTo>
                  <a:lnTo>
                    <a:pt x="2" y="18"/>
                  </a:lnTo>
                  <a:lnTo>
                    <a:pt x="11" y="16"/>
                  </a:lnTo>
                  <a:lnTo>
                    <a:pt x="20" y="9"/>
                  </a:lnTo>
                  <a:lnTo>
                    <a:pt x="25" y="2"/>
                  </a:lnTo>
                  <a:lnTo>
                    <a:pt x="25" y="0"/>
                  </a:lnTo>
                  <a:lnTo>
                    <a:pt x="22" y="0"/>
                  </a:lnTo>
                  <a:lnTo>
                    <a:pt x="13"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3" name="Freeform 3690">
              <a:extLst>
                <a:ext uri="{FF2B5EF4-FFF2-40B4-BE49-F238E27FC236}">
                  <a16:creationId xmlns:a16="http://schemas.microsoft.com/office/drawing/2014/main" xmlns="" id="{7BD26BEA-16E1-D74B-808F-C7CD1AD5AA4B}"/>
                </a:ext>
              </a:extLst>
            </p:cNvPr>
            <p:cNvSpPr>
              <a:spLocks/>
            </p:cNvSpPr>
            <p:nvPr/>
          </p:nvSpPr>
          <p:spPr bwMode="auto">
            <a:xfrm>
              <a:off x="2916" y="2976"/>
              <a:ext cx="25" cy="18"/>
            </a:xfrm>
            <a:custGeom>
              <a:avLst/>
              <a:gdLst>
                <a:gd name="T0" fmla="*/ 2 w 25"/>
                <a:gd name="T1" fmla="*/ 9 h 18"/>
                <a:gd name="T2" fmla="*/ 2 w 25"/>
                <a:gd name="T3" fmla="*/ 9 h 18"/>
                <a:gd name="T4" fmla="*/ 0 w 25"/>
                <a:gd name="T5" fmla="*/ 14 h 18"/>
                <a:gd name="T6" fmla="*/ 0 w 25"/>
                <a:gd name="T7" fmla="*/ 16 h 18"/>
                <a:gd name="T8" fmla="*/ 0 w 25"/>
                <a:gd name="T9" fmla="*/ 18 h 18"/>
                <a:gd name="T10" fmla="*/ 2 w 25"/>
                <a:gd name="T11" fmla="*/ 18 h 18"/>
                <a:gd name="T12" fmla="*/ 2 w 25"/>
                <a:gd name="T13" fmla="*/ 18 h 18"/>
                <a:gd name="T14" fmla="*/ 11 w 25"/>
                <a:gd name="T15" fmla="*/ 16 h 18"/>
                <a:gd name="T16" fmla="*/ 20 w 25"/>
                <a:gd name="T17" fmla="*/ 9 h 18"/>
                <a:gd name="T18" fmla="*/ 20 w 25"/>
                <a:gd name="T19" fmla="*/ 9 h 18"/>
                <a:gd name="T20" fmla="*/ 25 w 25"/>
                <a:gd name="T21" fmla="*/ 2 h 18"/>
                <a:gd name="T22" fmla="*/ 25 w 25"/>
                <a:gd name="T23" fmla="*/ 0 h 18"/>
                <a:gd name="T24" fmla="*/ 22 w 25"/>
                <a:gd name="T25" fmla="*/ 0 h 18"/>
                <a:gd name="T26" fmla="*/ 22 w 25"/>
                <a:gd name="T27" fmla="*/ 0 h 18"/>
                <a:gd name="T28" fmla="*/ 13 w 25"/>
                <a:gd name="T29" fmla="*/ 2 h 18"/>
                <a:gd name="T30" fmla="*/ 2 w 25"/>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18">
                  <a:moveTo>
                    <a:pt x="2" y="9"/>
                  </a:moveTo>
                  <a:lnTo>
                    <a:pt x="2" y="9"/>
                  </a:lnTo>
                  <a:lnTo>
                    <a:pt x="0" y="14"/>
                  </a:lnTo>
                  <a:lnTo>
                    <a:pt x="0" y="16"/>
                  </a:lnTo>
                  <a:lnTo>
                    <a:pt x="0" y="18"/>
                  </a:lnTo>
                  <a:lnTo>
                    <a:pt x="2" y="18"/>
                  </a:lnTo>
                  <a:lnTo>
                    <a:pt x="11" y="16"/>
                  </a:lnTo>
                  <a:lnTo>
                    <a:pt x="20" y="9"/>
                  </a:lnTo>
                  <a:lnTo>
                    <a:pt x="25" y="2"/>
                  </a:lnTo>
                  <a:lnTo>
                    <a:pt x="25" y="0"/>
                  </a:lnTo>
                  <a:lnTo>
                    <a:pt x="22" y="0"/>
                  </a:lnTo>
                  <a:lnTo>
                    <a:pt x="13"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4" name="Freeform 3691">
              <a:extLst>
                <a:ext uri="{FF2B5EF4-FFF2-40B4-BE49-F238E27FC236}">
                  <a16:creationId xmlns:a16="http://schemas.microsoft.com/office/drawing/2014/main" xmlns="" id="{34B9C695-C9EF-6D47-9E7C-4264BF7D08C8}"/>
                </a:ext>
              </a:extLst>
            </p:cNvPr>
            <p:cNvSpPr>
              <a:spLocks/>
            </p:cNvSpPr>
            <p:nvPr/>
          </p:nvSpPr>
          <p:spPr bwMode="auto">
            <a:xfrm>
              <a:off x="2896" y="2976"/>
              <a:ext cx="27" cy="18"/>
            </a:xfrm>
            <a:custGeom>
              <a:avLst/>
              <a:gdLst>
                <a:gd name="T0" fmla="*/ 4 w 27"/>
                <a:gd name="T1" fmla="*/ 9 h 18"/>
                <a:gd name="T2" fmla="*/ 4 w 27"/>
                <a:gd name="T3" fmla="*/ 9 h 18"/>
                <a:gd name="T4" fmla="*/ 2 w 27"/>
                <a:gd name="T5" fmla="*/ 14 h 18"/>
                <a:gd name="T6" fmla="*/ 0 w 27"/>
                <a:gd name="T7" fmla="*/ 16 h 18"/>
                <a:gd name="T8" fmla="*/ 2 w 27"/>
                <a:gd name="T9" fmla="*/ 18 h 18"/>
                <a:gd name="T10" fmla="*/ 4 w 27"/>
                <a:gd name="T11" fmla="*/ 18 h 18"/>
                <a:gd name="T12" fmla="*/ 4 w 27"/>
                <a:gd name="T13" fmla="*/ 18 h 18"/>
                <a:gd name="T14" fmla="*/ 13 w 27"/>
                <a:gd name="T15" fmla="*/ 16 h 18"/>
                <a:gd name="T16" fmla="*/ 22 w 27"/>
                <a:gd name="T17" fmla="*/ 9 h 18"/>
                <a:gd name="T18" fmla="*/ 22 w 27"/>
                <a:gd name="T19" fmla="*/ 9 h 18"/>
                <a:gd name="T20" fmla="*/ 27 w 27"/>
                <a:gd name="T21" fmla="*/ 2 h 18"/>
                <a:gd name="T22" fmla="*/ 27 w 27"/>
                <a:gd name="T23" fmla="*/ 0 h 18"/>
                <a:gd name="T24" fmla="*/ 24 w 27"/>
                <a:gd name="T25" fmla="*/ 0 h 18"/>
                <a:gd name="T26" fmla="*/ 24 w 27"/>
                <a:gd name="T27" fmla="*/ 0 h 18"/>
                <a:gd name="T28" fmla="*/ 15 w 27"/>
                <a:gd name="T29" fmla="*/ 2 h 18"/>
                <a:gd name="T30" fmla="*/ 4 w 27"/>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18">
                  <a:moveTo>
                    <a:pt x="4" y="9"/>
                  </a:moveTo>
                  <a:lnTo>
                    <a:pt x="4" y="9"/>
                  </a:lnTo>
                  <a:lnTo>
                    <a:pt x="2" y="14"/>
                  </a:lnTo>
                  <a:lnTo>
                    <a:pt x="0" y="16"/>
                  </a:lnTo>
                  <a:lnTo>
                    <a:pt x="2" y="18"/>
                  </a:lnTo>
                  <a:lnTo>
                    <a:pt x="4" y="18"/>
                  </a:lnTo>
                  <a:lnTo>
                    <a:pt x="13" y="16"/>
                  </a:lnTo>
                  <a:lnTo>
                    <a:pt x="22" y="9"/>
                  </a:lnTo>
                  <a:lnTo>
                    <a:pt x="27" y="2"/>
                  </a:lnTo>
                  <a:lnTo>
                    <a:pt x="27" y="0"/>
                  </a:lnTo>
                  <a:lnTo>
                    <a:pt x="24" y="0"/>
                  </a:lnTo>
                  <a:lnTo>
                    <a:pt x="15"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5" name="Freeform 3692">
              <a:extLst>
                <a:ext uri="{FF2B5EF4-FFF2-40B4-BE49-F238E27FC236}">
                  <a16:creationId xmlns:a16="http://schemas.microsoft.com/office/drawing/2014/main" xmlns="" id="{37C9204D-EA0B-8F47-B69A-A2AE24A9FDAC}"/>
                </a:ext>
              </a:extLst>
            </p:cNvPr>
            <p:cNvSpPr>
              <a:spLocks/>
            </p:cNvSpPr>
            <p:nvPr/>
          </p:nvSpPr>
          <p:spPr bwMode="auto">
            <a:xfrm>
              <a:off x="2896" y="2976"/>
              <a:ext cx="27" cy="18"/>
            </a:xfrm>
            <a:custGeom>
              <a:avLst/>
              <a:gdLst>
                <a:gd name="T0" fmla="*/ 4 w 27"/>
                <a:gd name="T1" fmla="*/ 9 h 18"/>
                <a:gd name="T2" fmla="*/ 4 w 27"/>
                <a:gd name="T3" fmla="*/ 9 h 18"/>
                <a:gd name="T4" fmla="*/ 2 w 27"/>
                <a:gd name="T5" fmla="*/ 14 h 18"/>
                <a:gd name="T6" fmla="*/ 0 w 27"/>
                <a:gd name="T7" fmla="*/ 16 h 18"/>
                <a:gd name="T8" fmla="*/ 2 w 27"/>
                <a:gd name="T9" fmla="*/ 18 h 18"/>
                <a:gd name="T10" fmla="*/ 4 w 27"/>
                <a:gd name="T11" fmla="*/ 18 h 18"/>
                <a:gd name="T12" fmla="*/ 4 w 27"/>
                <a:gd name="T13" fmla="*/ 18 h 18"/>
                <a:gd name="T14" fmla="*/ 13 w 27"/>
                <a:gd name="T15" fmla="*/ 16 h 18"/>
                <a:gd name="T16" fmla="*/ 22 w 27"/>
                <a:gd name="T17" fmla="*/ 9 h 18"/>
                <a:gd name="T18" fmla="*/ 22 w 27"/>
                <a:gd name="T19" fmla="*/ 9 h 18"/>
                <a:gd name="T20" fmla="*/ 27 w 27"/>
                <a:gd name="T21" fmla="*/ 2 h 18"/>
                <a:gd name="T22" fmla="*/ 27 w 27"/>
                <a:gd name="T23" fmla="*/ 0 h 18"/>
                <a:gd name="T24" fmla="*/ 24 w 27"/>
                <a:gd name="T25" fmla="*/ 0 h 18"/>
                <a:gd name="T26" fmla="*/ 24 w 27"/>
                <a:gd name="T27" fmla="*/ 0 h 18"/>
                <a:gd name="T28" fmla="*/ 15 w 27"/>
                <a:gd name="T29" fmla="*/ 2 h 18"/>
                <a:gd name="T30" fmla="*/ 4 w 27"/>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18">
                  <a:moveTo>
                    <a:pt x="4" y="9"/>
                  </a:moveTo>
                  <a:lnTo>
                    <a:pt x="4" y="9"/>
                  </a:lnTo>
                  <a:lnTo>
                    <a:pt x="2" y="14"/>
                  </a:lnTo>
                  <a:lnTo>
                    <a:pt x="0" y="16"/>
                  </a:lnTo>
                  <a:lnTo>
                    <a:pt x="2" y="18"/>
                  </a:lnTo>
                  <a:lnTo>
                    <a:pt x="4" y="18"/>
                  </a:lnTo>
                  <a:lnTo>
                    <a:pt x="13" y="16"/>
                  </a:lnTo>
                  <a:lnTo>
                    <a:pt x="22" y="9"/>
                  </a:lnTo>
                  <a:lnTo>
                    <a:pt x="27" y="2"/>
                  </a:lnTo>
                  <a:lnTo>
                    <a:pt x="27" y="0"/>
                  </a:lnTo>
                  <a:lnTo>
                    <a:pt x="24" y="0"/>
                  </a:lnTo>
                  <a:lnTo>
                    <a:pt x="15"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6" name="Freeform 3693">
              <a:extLst>
                <a:ext uri="{FF2B5EF4-FFF2-40B4-BE49-F238E27FC236}">
                  <a16:creationId xmlns:a16="http://schemas.microsoft.com/office/drawing/2014/main" xmlns="" id="{4FD8FE9A-8E84-CE49-AFB0-48B44EFE2DE9}"/>
                </a:ext>
              </a:extLst>
            </p:cNvPr>
            <p:cNvSpPr>
              <a:spLocks/>
            </p:cNvSpPr>
            <p:nvPr/>
          </p:nvSpPr>
          <p:spPr bwMode="auto">
            <a:xfrm>
              <a:off x="2878" y="2976"/>
              <a:ext cx="27" cy="18"/>
            </a:xfrm>
            <a:custGeom>
              <a:avLst/>
              <a:gdLst>
                <a:gd name="T0" fmla="*/ 4 w 27"/>
                <a:gd name="T1" fmla="*/ 9 h 18"/>
                <a:gd name="T2" fmla="*/ 4 w 27"/>
                <a:gd name="T3" fmla="*/ 9 h 18"/>
                <a:gd name="T4" fmla="*/ 0 w 27"/>
                <a:gd name="T5" fmla="*/ 14 h 18"/>
                <a:gd name="T6" fmla="*/ 0 w 27"/>
                <a:gd name="T7" fmla="*/ 16 h 18"/>
                <a:gd name="T8" fmla="*/ 0 w 27"/>
                <a:gd name="T9" fmla="*/ 18 h 18"/>
                <a:gd name="T10" fmla="*/ 2 w 27"/>
                <a:gd name="T11" fmla="*/ 18 h 18"/>
                <a:gd name="T12" fmla="*/ 2 w 27"/>
                <a:gd name="T13" fmla="*/ 18 h 18"/>
                <a:gd name="T14" fmla="*/ 13 w 27"/>
                <a:gd name="T15" fmla="*/ 16 h 18"/>
                <a:gd name="T16" fmla="*/ 22 w 27"/>
                <a:gd name="T17" fmla="*/ 9 h 18"/>
                <a:gd name="T18" fmla="*/ 22 w 27"/>
                <a:gd name="T19" fmla="*/ 9 h 18"/>
                <a:gd name="T20" fmla="*/ 27 w 27"/>
                <a:gd name="T21" fmla="*/ 2 h 18"/>
                <a:gd name="T22" fmla="*/ 27 w 27"/>
                <a:gd name="T23" fmla="*/ 0 h 18"/>
                <a:gd name="T24" fmla="*/ 22 w 27"/>
                <a:gd name="T25" fmla="*/ 0 h 18"/>
                <a:gd name="T26" fmla="*/ 22 w 27"/>
                <a:gd name="T27" fmla="*/ 0 h 18"/>
                <a:gd name="T28" fmla="*/ 13 w 27"/>
                <a:gd name="T29" fmla="*/ 2 h 18"/>
                <a:gd name="T30" fmla="*/ 4 w 27"/>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18">
                  <a:moveTo>
                    <a:pt x="4" y="9"/>
                  </a:moveTo>
                  <a:lnTo>
                    <a:pt x="4" y="9"/>
                  </a:lnTo>
                  <a:lnTo>
                    <a:pt x="0" y="14"/>
                  </a:lnTo>
                  <a:lnTo>
                    <a:pt x="0" y="16"/>
                  </a:lnTo>
                  <a:lnTo>
                    <a:pt x="0" y="18"/>
                  </a:lnTo>
                  <a:lnTo>
                    <a:pt x="2" y="18"/>
                  </a:lnTo>
                  <a:lnTo>
                    <a:pt x="13" y="16"/>
                  </a:lnTo>
                  <a:lnTo>
                    <a:pt x="22" y="9"/>
                  </a:lnTo>
                  <a:lnTo>
                    <a:pt x="27" y="2"/>
                  </a:lnTo>
                  <a:lnTo>
                    <a:pt x="27"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7" name="Freeform 3694">
              <a:extLst>
                <a:ext uri="{FF2B5EF4-FFF2-40B4-BE49-F238E27FC236}">
                  <a16:creationId xmlns:a16="http://schemas.microsoft.com/office/drawing/2014/main" xmlns="" id="{EC99C5F7-A941-F24B-8B58-D41FD9462997}"/>
                </a:ext>
              </a:extLst>
            </p:cNvPr>
            <p:cNvSpPr>
              <a:spLocks/>
            </p:cNvSpPr>
            <p:nvPr/>
          </p:nvSpPr>
          <p:spPr bwMode="auto">
            <a:xfrm>
              <a:off x="2878" y="2976"/>
              <a:ext cx="27" cy="18"/>
            </a:xfrm>
            <a:custGeom>
              <a:avLst/>
              <a:gdLst>
                <a:gd name="T0" fmla="*/ 4 w 27"/>
                <a:gd name="T1" fmla="*/ 9 h 18"/>
                <a:gd name="T2" fmla="*/ 4 w 27"/>
                <a:gd name="T3" fmla="*/ 9 h 18"/>
                <a:gd name="T4" fmla="*/ 0 w 27"/>
                <a:gd name="T5" fmla="*/ 14 h 18"/>
                <a:gd name="T6" fmla="*/ 0 w 27"/>
                <a:gd name="T7" fmla="*/ 16 h 18"/>
                <a:gd name="T8" fmla="*/ 0 w 27"/>
                <a:gd name="T9" fmla="*/ 18 h 18"/>
                <a:gd name="T10" fmla="*/ 2 w 27"/>
                <a:gd name="T11" fmla="*/ 18 h 18"/>
                <a:gd name="T12" fmla="*/ 2 w 27"/>
                <a:gd name="T13" fmla="*/ 18 h 18"/>
                <a:gd name="T14" fmla="*/ 13 w 27"/>
                <a:gd name="T15" fmla="*/ 16 h 18"/>
                <a:gd name="T16" fmla="*/ 22 w 27"/>
                <a:gd name="T17" fmla="*/ 9 h 18"/>
                <a:gd name="T18" fmla="*/ 22 w 27"/>
                <a:gd name="T19" fmla="*/ 9 h 18"/>
                <a:gd name="T20" fmla="*/ 27 w 27"/>
                <a:gd name="T21" fmla="*/ 2 h 18"/>
                <a:gd name="T22" fmla="*/ 27 w 27"/>
                <a:gd name="T23" fmla="*/ 0 h 18"/>
                <a:gd name="T24" fmla="*/ 22 w 27"/>
                <a:gd name="T25" fmla="*/ 0 h 18"/>
                <a:gd name="T26" fmla="*/ 22 w 27"/>
                <a:gd name="T27" fmla="*/ 0 h 18"/>
                <a:gd name="T28" fmla="*/ 13 w 27"/>
                <a:gd name="T29" fmla="*/ 2 h 18"/>
                <a:gd name="T30" fmla="*/ 4 w 27"/>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18">
                  <a:moveTo>
                    <a:pt x="4" y="9"/>
                  </a:moveTo>
                  <a:lnTo>
                    <a:pt x="4" y="9"/>
                  </a:lnTo>
                  <a:lnTo>
                    <a:pt x="0" y="14"/>
                  </a:lnTo>
                  <a:lnTo>
                    <a:pt x="0" y="16"/>
                  </a:lnTo>
                  <a:lnTo>
                    <a:pt x="0" y="18"/>
                  </a:lnTo>
                  <a:lnTo>
                    <a:pt x="2" y="18"/>
                  </a:lnTo>
                  <a:lnTo>
                    <a:pt x="13" y="16"/>
                  </a:lnTo>
                  <a:lnTo>
                    <a:pt x="22" y="9"/>
                  </a:lnTo>
                  <a:lnTo>
                    <a:pt x="27" y="2"/>
                  </a:lnTo>
                  <a:lnTo>
                    <a:pt x="27"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8" name="Freeform 3695">
              <a:extLst>
                <a:ext uri="{FF2B5EF4-FFF2-40B4-BE49-F238E27FC236}">
                  <a16:creationId xmlns:a16="http://schemas.microsoft.com/office/drawing/2014/main" xmlns="" id="{1B916C6A-BD21-AB45-813C-A8F3D65AE7E2}"/>
                </a:ext>
              </a:extLst>
            </p:cNvPr>
            <p:cNvSpPr>
              <a:spLocks/>
            </p:cNvSpPr>
            <p:nvPr/>
          </p:nvSpPr>
          <p:spPr bwMode="auto">
            <a:xfrm>
              <a:off x="2792" y="2976"/>
              <a:ext cx="32" cy="20"/>
            </a:xfrm>
            <a:custGeom>
              <a:avLst/>
              <a:gdLst>
                <a:gd name="T0" fmla="*/ 4 w 32"/>
                <a:gd name="T1" fmla="*/ 11 h 20"/>
                <a:gd name="T2" fmla="*/ 4 w 32"/>
                <a:gd name="T3" fmla="*/ 11 h 20"/>
                <a:gd name="T4" fmla="*/ 2 w 32"/>
                <a:gd name="T5" fmla="*/ 14 h 20"/>
                <a:gd name="T6" fmla="*/ 0 w 32"/>
                <a:gd name="T7" fmla="*/ 18 h 20"/>
                <a:gd name="T8" fmla="*/ 2 w 32"/>
                <a:gd name="T9" fmla="*/ 20 h 20"/>
                <a:gd name="T10" fmla="*/ 4 w 32"/>
                <a:gd name="T11" fmla="*/ 20 h 20"/>
                <a:gd name="T12" fmla="*/ 4 w 32"/>
                <a:gd name="T13" fmla="*/ 20 h 20"/>
                <a:gd name="T14" fmla="*/ 16 w 32"/>
                <a:gd name="T15" fmla="*/ 18 h 20"/>
                <a:gd name="T16" fmla="*/ 27 w 32"/>
                <a:gd name="T17" fmla="*/ 11 h 20"/>
                <a:gd name="T18" fmla="*/ 27 w 32"/>
                <a:gd name="T19" fmla="*/ 11 h 20"/>
                <a:gd name="T20" fmla="*/ 32 w 32"/>
                <a:gd name="T21" fmla="*/ 7 h 20"/>
                <a:gd name="T22" fmla="*/ 32 w 32"/>
                <a:gd name="T23" fmla="*/ 5 h 20"/>
                <a:gd name="T24" fmla="*/ 32 w 32"/>
                <a:gd name="T25" fmla="*/ 2 h 20"/>
                <a:gd name="T26" fmla="*/ 27 w 32"/>
                <a:gd name="T27" fmla="*/ 0 h 20"/>
                <a:gd name="T28" fmla="*/ 27 w 32"/>
                <a:gd name="T29" fmla="*/ 0 h 20"/>
                <a:gd name="T30" fmla="*/ 16 w 32"/>
                <a:gd name="T31" fmla="*/ 5 h 20"/>
                <a:gd name="T32" fmla="*/ 4 w 3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20">
                  <a:moveTo>
                    <a:pt x="4" y="11"/>
                  </a:moveTo>
                  <a:lnTo>
                    <a:pt x="4" y="11"/>
                  </a:lnTo>
                  <a:lnTo>
                    <a:pt x="2" y="14"/>
                  </a:lnTo>
                  <a:lnTo>
                    <a:pt x="0" y="18"/>
                  </a:lnTo>
                  <a:lnTo>
                    <a:pt x="2" y="20"/>
                  </a:lnTo>
                  <a:lnTo>
                    <a:pt x="4" y="20"/>
                  </a:lnTo>
                  <a:lnTo>
                    <a:pt x="16" y="18"/>
                  </a:lnTo>
                  <a:lnTo>
                    <a:pt x="27" y="11"/>
                  </a:lnTo>
                  <a:lnTo>
                    <a:pt x="32" y="7"/>
                  </a:lnTo>
                  <a:lnTo>
                    <a:pt x="32" y="5"/>
                  </a:lnTo>
                  <a:lnTo>
                    <a:pt x="32" y="2"/>
                  </a:lnTo>
                  <a:lnTo>
                    <a:pt x="27" y="0"/>
                  </a:lnTo>
                  <a:lnTo>
                    <a:pt x="16" y="5"/>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79" name="Freeform 3696">
              <a:extLst>
                <a:ext uri="{FF2B5EF4-FFF2-40B4-BE49-F238E27FC236}">
                  <a16:creationId xmlns:a16="http://schemas.microsoft.com/office/drawing/2014/main" xmlns="" id="{65B9052D-FF15-AF4B-8133-E5272E8DC6F0}"/>
                </a:ext>
              </a:extLst>
            </p:cNvPr>
            <p:cNvSpPr>
              <a:spLocks/>
            </p:cNvSpPr>
            <p:nvPr/>
          </p:nvSpPr>
          <p:spPr bwMode="auto">
            <a:xfrm>
              <a:off x="2792" y="2976"/>
              <a:ext cx="32" cy="20"/>
            </a:xfrm>
            <a:custGeom>
              <a:avLst/>
              <a:gdLst>
                <a:gd name="T0" fmla="*/ 4 w 32"/>
                <a:gd name="T1" fmla="*/ 11 h 20"/>
                <a:gd name="T2" fmla="*/ 4 w 32"/>
                <a:gd name="T3" fmla="*/ 11 h 20"/>
                <a:gd name="T4" fmla="*/ 2 w 32"/>
                <a:gd name="T5" fmla="*/ 14 h 20"/>
                <a:gd name="T6" fmla="*/ 0 w 32"/>
                <a:gd name="T7" fmla="*/ 18 h 20"/>
                <a:gd name="T8" fmla="*/ 2 w 32"/>
                <a:gd name="T9" fmla="*/ 20 h 20"/>
                <a:gd name="T10" fmla="*/ 4 w 32"/>
                <a:gd name="T11" fmla="*/ 20 h 20"/>
                <a:gd name="T12" fmla="*/ 4 w 32"/>
                <a:gd name="T13" fmla="*/ 20 h 20"/>
                <a:gd name="T14" fmla="*/ 16 w 32"/>
                <a:gd name="T15" fmla="*/ 18 h 20"/>
                <a:gd name="T16" fmla="*/ 27 w 32"/>
                <a:gd name="T17" fmla="*/ 11 h 20"/>
                <a:gd name="T18" fmla="*/ 27 w 32"/>
                <a:gd name="T19" fmla="*/ 11 h 20"/>
                <a:gd name="T20" fmla="*/ 32 w 32"/>
                <a:gd name="T21" fmla="*/ 7 h 20"/>
                <a:gd name="T22" fmla="*/ 32 w 32"/>
                <a:gd name="T23" fmla="*/ 5 h 20"/>
                <a:gd name="T24" fmla="*/ 32 w 32"/>
                <a:gd name="T25" fmla="*/ 2 h 20"/>
                <a:gd name="T26" fmla="*/ 27 w 32"/>
                <a:gd name="T27" fmla="*/ 0 h 20"/>
                <a:gd name="T28" fmla="*/ 27 w 32"/>
                <a:gd name="T29" fmla="*/ 0 h 20"/>
                <a:gd name="T30" fmla="*/ 16 w 32"/>
                <a:gd name="T31" fmla="*/ 5 h 20"/>
                <a:gd name="T32" fmla="*/ 4 w 3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20">
                  <a:moveTo>
                    <a:pt x="4" y="11"/>
                  </a:moveTo>
                  <a:lnTo>
                    <a:pt x="4" y="11"/>
                  </a:lnTo>
                  <a:lnTo>
                    <a:pt x="2" y="14"/>
                  </a:lnTo>
                  <a:lnTo>
                    <a:pt x="0" y="18"/>
                  </a:lnTo>
                  <a:lnTo>
                    <a:pt x="2" y="20"/>
                  </a:lnTo>
                  <a:lnTo>
                    <a:pt x="4" y="20"/>
                  </a:lnTo>
                  <a:lnTo>
                    <a:pt x="16" y="18"/>
                  </a:lnTo>
                  <a:lnTo>
                    <a:pt x="27" y="11"/>
                  </a:lnTo>
                  <a:lnTo>
                    <a:pt x="32" y="7"/>
                  </a:lnTo>
                  <a:lnTo>
                    <a:pt x="32" y="5"/>
                  </a:lnTo>
                  <a:lnTo>
                    <a:pt x="32" y="2"/>
                  </a:lnTo>
                  <a:lnTo>
                    <a:pt x="27" y="0"/>
                  </a:lnTo>
                  <a:lnTo>
                    <a:pt x="16" y="5"/>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0" name="Freeform 3697">
              <a:extLst>
                <a:ext uri="{FF2B5EF4-FFF2-40B4-BE49-F238E27FC236}">
                  <a16:creationId xmlns:a16="http://schemas.microsoft.com/office/drawing/2014/main" xmlns="" id="{108997E8-E4F0-2A43-8846-418467B32DC3}"/>
                </a:ext>
              </a:extLst>
            </p:cNvPr>
            <p:cNvSpPr>
              <a:spLocks/>
            </p:cNvSpPr>
            <p:nvPr/>
          </p:nvSpPr>
          <p:spPr bwMode="auto">
            <a:xfrm>
              <a:off x="2769" y="2976"/>
              <a:ext cx="32" cy="20"/>
            </a:xfrm>
            <a:custGeom>
              <a:avLst/>
              <a:gdLst>
                <a:gd name="T0" fmla="*/ 5 w 32"/>
                <a:gd name="T1" fmla="*/ 11 h 20"/>
                <a:gd name="T2" fmla="*/ 5 w 32"/>
                <a:gd name="T3" fmla="*/ 11 h 20"/>
                <a:gd name="T4" fmla="*/ 0 w 32"/>
                <a:gd name="T5" fmla="*/ 14 h 20"/>
                <a:gd name="T6" fmla="*/ 0 w 32"/>
                <a:gd name="T7" fmla="*/ 18 h 20"/>
                <a:gd name="T8" fmla="*/ 0 w 32"/>
                <a:gd name="T9" fmla="*/ 20 h 20"/>
                <a:gd name="T10" fmla="*/ 5 w 32"/>
                <a:gd name="T11" fmla="*/ 20 h 20"/>
                <a:gd name="T12" fmla="*/ 5 w 32"/>
                <a:gd name="T13" fmla="*/ 20 h 20"/>
                <a:gd name="T14" fmla="*/ 16 w 32"/>
                <a:gd name="T15" fmla="*/ 18 h 20"/>
                <a:gd name="T16" fmla="*/ 27 w 32"/>
                <a:gd name="T17" fmla="*/ 11 h 20"/>
                <a:gd name="T18" fmla="*/ 27 w 32"/>
                <a:gd name="T19" fmla="*/ 11 h 20"/>
                <a:gd name="T20" fmla="*/ 32 w 32"/>
                <a:gd name="T21" fmla="*/ 7 h 20"/>
                <a:gd name="T22" fmla="*/ 32 w 32"/>
                <a:gd name="T23" fmla="*/ 5 h 20"/>
                <a:gd name="T24" fmla="*/ 32 w 32"/>
                <a:gd name="T25" fmla="*/ 2 h 20"/>
                <a:gd name="T26" fmla="*/ 27 w 32"/>
                <a:gd name="T27" fmla="*/ 0 h 20"/>
                <a:gd name="T28" fmla="*/ 27 w 32"/>
                <a:gd name="T29" fmla="*/ 0 h 20"/>
                <a:gd name="T30" fmla="*/ 16 w 32"/>
                <a:gd name="T31" fmla="*/ 5 h 20"/>
                <a:gd name="T32" fmla="*/ 5 w 3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20">
                  <a:moveTo>
                    <a:pt x="5" y="11"/>
                  </a:moveTo>
                  <a:lnTo>
                    <a:pt x="5" y="11"/>
                  </a:lnTo>
                  <a:lnTo>
                    <a:pt x="0" y="14"/>
                  </a:lnTo>
                  <a:lnTo>
                    <a:pt x="0" y="18"/>
                  </a:lnTo>
                  <a:lnTo>
                    <a:pt x="0" y="20"/>
                  </a:lnTo>
                  <a:lnTo>
                    <a:pt x="5" y="20"/>
                  </a:lnTo>
                  <a:lnTo>
                    <a:pt x="16" y="18"/>
                  </a:lnTo>
                  <a:lnTo>
                    <a:pt x="27" y="11"/>
                  </a:lnTo>
                  <a:lnTo>
                    <a:pt x="32" y="7"/>
                  </a:lnTo>
                  <a:lnTo>
                    <a:pt x="32" y="5"/>
                  </a:lnTo>
                  <a:lnTo>
                    <a:pt x="32" y="2"/>
                  </a:lnTo>
                  <a:lnTo>
                    <a:pt x="27" y="0"/>
                  </a:lnTo>
                  <a:lnTo>
                    <a:pt x="16"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1" name="Freeform 3698">
              <a:extLst>
                <a:ext uri="{FF2B5EF4-FFF2-40B4-BE49-F238E27FC236}">
                  <a16:creationId xmlns:a16="http://schemas.microsoft.com/office/drawing/2014/main" xmlns="" id="{F812789C-838E-8840-A83F-7805934FD68C}"/>
                </a:ext>
              </a:extLst>
            </p:cNvPr>
            <p:cNvSpPr>
              <a:spLocks/>
            </p:cNvSpPr>
            <p:nvPr/>
          </p:nvSpPr>
          <p:spPr bwMode="auto">
            <a:xfrm>
              <a:off x="2769" y="2976"/>
              <a:ext cx="32" cy="20"/>
            </a:xfrm>
            <a:custGeom>
              <a:avLst/>
              <a:gdLst>
                <a:gd name="T0" fmla="*/ 5 w 32"/>
                <a:gd name="T1" fmla="*/ 11 h 20"/>
                <a:gd name="T2" fmla="*/ 5 w 32"/>
                <a:gd name="T3" fmla="*/ 11 h 20"/>
                <a:gd name="T4" fmla="*/ 0 w 32"/>
                <a:gd name="T5" fmla="*/ 14 h 20"/>
                <a:gd name="T6" fmla="*/ 0 w 32"/>
                <a:gd name="T7" fmla="*/ 18 h 20"/>
                <a:gd name="T8" fmla="*/ 0 w 32"/>
                <a:gd name="T9" fmla="*/ 20 h 20"/>
                <a:gd name="T10" fmla="*/ 5 w 32"/>
                <a:gd name="T11" fmla="*/ 20 h 20"/>
                <a:gd name="T12" fmla="*/ 5 w 32"/>
                <a:gd name="T13" fmla="*/ 20 h 20"/>
                <a:gd name="T14" fmla="*/ 16 w 32"/>
                <a:gd name="T15" fmla="*/ 18 h 20"/>
                <a:gd name="T16" fmla="*/ 27 w 32"/>
                <a:gd name="T17" fmla="*/ 11 h 20"/>
                <a:gd name="T18" fmla="*/ 27 w 32"/>
                <a:gd name="T19" fmla="*/ 11 h 20"/>
                <a:gd name="T20" fmla="*/ 32 w 32"/>
                <a:gd name="T21" fmla="*/ 7 h 20"/>
                <a:gd name="T22" fmla="*/ 32 w 32"/>
                <a:gd name="T23" fmla="*/ 5 h 20"/>
                <a:gd name="T24" fmla="*/ 32 w 32"/>
                <a:gd name="T25" fmla="*/ 2 h 20"/>
                <a:gd name="T26" fmla="*/ 27 w 32"/>
                <a:gd name="T27" fmla="*/ 0 h 20"/>
                <a:gd name="T28" fmla="*/ 27 w 32"/>
                <a:gd name="T29" fmla="*/ 0 h 20"/>
                <a:gd name="T30" fmla="*/ 16 w 32"/>
                <a:gd name="T31" fmla="*/ 5 h 20"/>
                <a:gd name="T32" fmla="*/ 5 w 32"/>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20">
                  <a:moveTo>
                    <a:pt x="5" y="11"/>
                  </a:moveTo>
                  <a:lnTo>
                    <a:pt x="5" y="11"/>
                  </a:lnTo>
                  <a:lnTo>
                    <a:pt x="0" y="14"/>
                  </a:lnTo>
                  <a:lnTo>
                    <a:pt x="0" y="18"/>
                  </a:lnTo>
                  <a:lnTo>
                    <a:pt x="0" y="20"/>
                  </a:lnTo>
                  <a:lnTo>
                    <a:pt x="5" y="20"/>
                  </a:lnTo>
                  <a:lnTo>
                    <a:pt x="16" y="18"/>
                  </a:lnTo>
                  <a:lnTo>
                    <a:pt x="27" y="11"/>
                  </a:lnTo>
                  <a:lnTo>
                    <a:pt x="32" y="7"/>
                  </a:lnTo>
                  <a:lnTo>
                    <a:pt x="32" y="5"/>
                  </a:lnTo>
                  <a:lnTo>
                    <a:pt x="32" y="2"/>
                  </a:lnTo>
                  <a:lnTo>
                    <a:pt x="27" y="0"/>
                  </a:lnTo>
                  <a:lnTo>
                    <a:pt x="16"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2" name="Freeform 3699">
              <a:extLst>
                <a:ext uri="{FF2B5EF4-FFF2-40B4-BE49-F238E27FC236}">
                  <a16:creationId xmlns:a16="http://schemas.microsoft.com/office/drawing/2014/main" xmlns="" id="{D20CC3B9-6A03-DD4C-B3A4-F83AB0B57203}"/>
                </a:ext>
              </a:extLst>
            </p:cNvPr>
            <p:cNvSpPr>
              <a:spLocks/>
            </p:cNvSpPr>
            <p:nvPr/>
          </p:nvSpPr>
          <p:spPr bwMode="auto">
            <a:xfrm>
              <a:off x="2745" y="2978"/>
              <a:ext cx="33" cy="18"/>
            </a:xfrm>
            <a:custGeom>
              <a:avLst/>
              <a:gdLst>
                <a:gd name="T0" fmla="*/ 4 w 33"/>
                <a:gd name="T1" fmla="*/ 9 h 18"/>
                <a:gd name="T2" fmla="*/ 4 w 33"/>
                <a:gd name="T3" fmla="*/ 9 h 18"/>
                <a:gd name="T4" fmla="*/ 2 w 33"/>
                <a:gd name="T5" fmla="*/ 12 h 18"/>
                <a:gd name="T6" fmla="*/ 0 w 33"/>
                <a:gd name="T7" fmla="*/ 16 h 18"/>
                <a:gd name="T8" fmla="*/ 2 w 33"/>
                <a:gd name="T9" fmla="*/ 18 h 18"/>
                <a:gd name="T10" fmla="*/ 4 w 33"/>
                <a:gd name="T11" fmla="*/ 18 h 18"/>
                <a:gd name="T12" fmla="*/ 4 w 33"/>
                <a:gd name="T13" fmla="*/ 18 h 18"/>
                <a:gd name="T14" fmla="*/ 18 w 33"/>
                <a:gd name="T15" fmla="*/ 16 h 18"/>
                <a:gd name="T16" fmla="*/ 29 w 33"/>
                <a:gd name="T17" fmla="*/ 9 h 18"/>
                <a:gd name="T18" fmla="*/ 29 w 33"/>
                <a:gd name="T19" fmla="*/ 9 h 18"/>
                <a:gd name="T20" fmla="*/ 33 w 33"/>
                <a:gd name="T21" fmla="*/ 5 h 18"/>
                <a:gd name="T22" fmla="*/ 33 w 33"/>
                <a:gd name="T23" fmla="*/ 3 h 18"/>
                <a:gd name="T24" fmla="*/ 33 w 33"/>
                <a:gd name="T25" fmla="*/ 0 h 18"/>
                <a:gd name="T26" fmla="*/ 29 w 33"/>
                <a:gd name="T27" fmla="*/ 0 h 18"/>
                <a:gd name="T28" fmla="*/ 29 w 33"/>
                <a:gd name="T29" fmla="*/ 0 h 18"/>
                <a:gd name="T30" fmla="*/ 18 w 33"/>
                <a:gd name="T31" fmla="*/ 3 h 18"/>
                <a:gd name="T32" fmla="*/ 4 w 3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4" y="9"/>
                  </a:moveTo>
                  <a:lnTo>
                    <a:pt x="4" y="9"/>
                  </a:lnTo>
                  <a:lnTo>
                    <a:pt x="2" y="12"/>
                  </a:lnTo>
                  <a:lnTo>
                    <a:pt x="0" y="16"/>
                  </a:lnTo>
                  <a:lnTo>
                    <a:pt x="2" y="18"/>
                  </a:lnTo>
                  <a:lnTo>
                    <a:pt x="4" y="18"/>
                  </a:lnTo>
                  <a:lnTo>
                    <a:pt x="18" y="16"/>
                  </a:lnTo>
                  <a:lnTo>
                    <a:pt x="29" y="9"/>
                  </a:lnTo>
                  <a:lnTo>
                    <a:pt x="33" y="5"/>
                  </a:lnTo>
                  <a:lnTo>
                    <a:pt x="33" y="3"/>
                  </a:lnTo>
                  <a:lnTo>
                    <a:pt x="33" y="0"/>
                  </a:lnTo>
                  <a:lnTo>
                    <a:pt x="29"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3" name="Freeform 3700">
              <a:extLst>
                <a:ext uri="{FF2B5EF4-FFF2-40B4-BE49-F238E27FC236}">
                  <a16:creationId xmlns:a16="http://schemas.microsoft.com/office/drawing/2014/main" xmlns="" id="{7BFA0108-119E-084D-B143-B130AB5D9A0D}"/>
                </a:ext>
              </a:extLst>
            </p:cNvPr>
            <p:cNvSpPr>
              <a:spLocks/>
            </p:cNvSpPr>
            <p:nvPr/>
          </p:nvSpPr>
          <p:spPr bwMode="auto">
            <a:xfrm>
              <a:off x="2745" y="2978"/>
              <a:ext cx="33" cy="18"/>
            </a:xfrm>
            <a:custGeom>
              <a:avLst/>
              <a:gdLst>
                <a:gd name="T0" fmla="*/ 4 w 33"/>
                <a:gd name="T1" fmla="*/ 9 h 18"/>
                <a:gd name="T2" fmla="*/ 4 w 33"/>
                <a:gd name="T3" fmla="*/ 9 h 18"/>
                <a:gd name="T4" fmla="*/ 2 w 33"/>
                <a:gd name="T5" fmla="*/ 12 h 18"/>
                <a:gd name="T6" fmla="*/ 0 w 33"/>
                <a:gd name="T7" fmla="*/ 16 h 18"/>
                <a:gd name="T8" fmla="*/ 2 w 33"/>
                <a:gd name="T9" fmla="*/ 18 h 18"/>
                <a:gd name="T10" fmla="*/ 4 w 33"/>
                <a:gd name="T11" fmla="*/ 18 h 18"/>
                <a:gd name="T12" fmla="*/ 4 w 33"/>
                <a:gd name="T13" fmla="*/ 18 h 18"/>
                <a:gd name="T14" fmla="*/ 18 w 33"/>
                <a:gd name="T15" fmla="*/ 16 h 18"/>
                <a:gd name="T16" fmla="*/ 29 w 33"/>
                <a:gd name="T17" fmla="*/ 9 h 18"/>
                <a:gd name="T18" fmla="*/ 29 w 33"/>
                <a:gd name="T19" fmla="*/ 9 h 18"/>
                <a:gd name="T20" fmla="*/ 33 w 33"/>
                <a:gd name="T21" fmla="*/ 5 h 18"/>
                <a:gd name="T22" fmla="*/ 33 w 33"/>
                <a:gd name="T23" fmla="*/ 3 h 18"/>
                <a:gd name="T24" fmla="*/ 33 w 33"/>
                <a:gd name="T25" fmla="*/ 0 h 18"/>
                <a:gd name="T26" fmla="*/ 29 w 33"/>
                <a:gd name="T27" fmla="*/ 0 h 18"/>
                <a:gd name="T28" fmla="*/ 29 w 33"/>
                <a:gd name="T29" fmla="*/ 0 h 18"/>
                <a:gd name="T30" fmla="*/ 18 w 33"/>
                <a:gd name="T31" fmla="*/ 3 h 18"/>
                <a:gd name="T32" fmla="*/ 4 w 3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4" y="9"/>
                  </a:moveTo>
                  <a:lnTo>
                    <a:pt x="4" y="9"/>
                  </a:lnTo>
                  <a:lnTo>
                    <a:pt x="2" y="12"/>
                  </a:lnTo>
                  <a:lnTo>
                    <a:pt x="0" y="16"/>
                  </a:lnTo>
                  <a:lnTo>
                    <a:pt x="2" y="18"/>
                  </a:lnTo>
                  <a:lnTo>
                    <a:pt x="4" y="18"/>
                  </a:lnTo>
                  <a:lnTo>
                    <a:pt x="18" y="16"/>
                  </a:lnTo>
                  <a:lnTo>
                    <a:pt x="29" y="9"/>
                  </a:lnTo>
                  <a:lnTo>
                    <a:pt x="33" y="5"/>
                  </a:lnTo>
                  <a:lnTo>
                    <a:pt x="33" y="3"/>
                  </a:lnTo>
                  <a:lnTo>
                    <a:pt x="33" y="0"/>
                  </a:lnTo>
                  <a:lnTo>
                    <a:pt x="29"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4" name="Freeform 3701">
              <a:extLst>
                <a:ext uri="{FF2B5EF4-FFF2-40B4-BE49-F238E27FC236}">
                  <a16:creationId xmlns:a16="http://schemas.microsoft.com/office/drawing/2014/main" xmlns="" id="{5A361D69-BA83-4946-9A58-7A4B3998E9A5}"/>
                </a:ext>
              </a:extLst>
            </p:cNvPr>
            <p:cNvSpPr>
              <a:spLocks/>
            </p:cNvSpPr>
            <p:nvPr/>
          </p:nvSpPr>
          <p:spPr bwMode="auto">
            <a:xfrm>
              <a:off x="2720" y="2978"/>
              <a:ext cx="36" cy="18"/>
            </a:xfrm>
            <a:custGeom>
              <a:avLst/>
              <a:gdLst>
                <a:gd name="T0" fmla="*/ 4 w 36"/>
                <a:gd name="T1" fmla="*/ 9 h 18"/>
                <a:gd name="T2" fmla="*/ 4 w 36"/>
                <a:gd name="T3" fmla="*/ 9 h 18"/>
                <a:gd name="T4" fmla="*/ 2 w 36"/>
                <a:gd name="T5" fmla="*/ 14 h 18"/>
                <a:gd name="T6" fmla="*/ 0 w 36"/>
                <a:gd name="T7" fmla="*/ 16 h 18"/>
                <a:gd name="T8" fmla="*/ 2 w 36"/>
                <a:gd name="T9" fmla="*/ 18 h 18"/>
                <a:gd name="T10" fmla="*/ 4 w 36"/>
                <a:gd name="T11" fmla="*/ 18 h 18"/>
                <a:gd name="T12" fmla="*/ 4 w 36"/>
                <a:gd name="T13" fmla="*/ 18 h 18"/>
                <a:gd name="T14" fmla="*/ 18 w 36"/>
                <a:gd name="T15" fmla="*/ 16 h 18"/>
                <a:gd name="T16" fmla="*/ 29 w 36"/>
                <a:gd name="T17" fmla="*/ 9 h 18"/>
                <a:gd name="T18" fmla="*/ 29 w 36"/>
                <a:gd name="T19" fmla="*/ 9 h 18"/>
                <a:gd name="T20" fmla="*/ 34 w 36"/>
                <a:gd name="T21" fmla="*/ 5 h 18"/>
                <a:gd name="T22" fmla="*/ 36 w 36"/>
                <a:gd name="T23" fmla="*/ 3 h 18"/>
                <a:gd name="T24" fmla="*/ 34 w 36"/>
                <a:gd name="T25" fmla="*/ 0 h 18"/>
                <a:gd name="T26" fmla="*/ 29 w 36"/>
                <a:gd name="T27" fmla="*/ 0 h 18"/>
                <a:gd name="T28" fmla="*/ 29 w 36"/>
                <a:gd name="T29" fmla="*/ 0 h 18"/>
                <a:gd name="T30" fmla="*/ 18 w 36"/>
                <a:gd name="T31" fmla="*/ 3 h 18"/>
                <a:gd name="T32" fmla="*/ 4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4" y="9"/>
                  </a:moveTo>
                  <a:lnTo>
                    <a:pt x="4" y="9"/>
                  </a:lnTo>
                  <a:lnTo>
                    <a:pt x="2" y="14"/>
                  </a:lnTo>
                  <a:lnTo>
                    <a:pt x="0" y="16"/>
                  </a:lnTo>
                  <a:lnTo>
                    <a:pt x="2" y="18"/>
                  </a:lnTo>
                  <a:lnTo>
                    <a:pt x="4" y="18"/>
                  </a:lnTo>
                  <a:lnTo>
                    <a:pt x="18" y="16"/>
                  </a:lnTo>
                  <a:lnTo>
                    <a:pt x="29" y="9"/>
                  </a:lnTo>
                  <a:lnTo>
                    <a:pt x="34" y="5"/>
                  </a:lnTo>
                  <a:lnTo>
                    <a:pt x="36" y="3"/>
                  </a:lnTo>
                  <a:lnTo>
                    <a:pt x="34" y="0"/>
                  </a:lnTo>
                  <a:lnTo>
                    <a:pt x="29"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5" name="Freeform 3702">
              <a:extLst>
                <a:ext uri="{FF2B5EF4-FFF2-40B4-BE49-F238E27FC236}">
                  <a16:creationId xmlns:a16="http://schemas.microsoft.com/office/drawing/2014/main" xmlns="" id="{A9C437A7-F3A2-DE48-905C-3159085EFB75}"/>
                </a:ext>
              </a:extLst>
            </p:cNvPr>
            <p:cNvSpPr>
              <a:spLocks/>
            </p:cNvSpPr>
            <p:nvPr/>
          </p:nvSpPr>
          <p:spPr bwMode="auto">
            <a:xfrm>
              <a:off x="2720" y="2978"/>
              <a:ext cx="36" cy="18"/>
            </a:xfrm>
            <a:custGeom>
              <a:avLst/>
              <a:gdLst>
                <a:gd name="T0" fmla="*/ 4 w 36"/>
                <a:gd name="T1" fmla="*/ 9 h 18"/>
                <a:gd name="T2" fmla="*/ 4 w 36"/>
                <a:gd name="T3" fmla="*/ 9 h 18"/>
                <a:gd name="T4" fmla="*/ 2 w 36"/>
                <a:gd name="T5" fmla="*/ 14 h 18"/>
                <a:gd name="T6" fmla="*/ 0 w 36"/>
                <a:gd name="T7" fmla="*/ 16 h 18"/>
                <a:gd name="T8" fmla="*/ 2 w 36"/>
                <a:gd name="T9" fmla="*/ 18 h 18"/>
                <a:gd name="T10" fmla="*/ 4 w 36"/>
                <a:gd name="T11" fmla="*/ 18 h 18"/>
                <a:gd name="T12" fmla="*/ 4 w 36"/>
                <a:gd name="T13" fmla="*/ 18 h 18"/>
                <a:gd name="T14" fmla="*/ 18 w 36"/>
                <a:gd name="T15" fmla="*/ 16 h 18"/>
                <a:gd name="T16" fmla="*/ 29 w 36"/>
                <a:gd name="T17" fmla="*/ 9 h 18"/>
                <a:gd name="T18" fmla="*/ 29 w 36"/>
                <a:gd name="T19" fmla="*/ 9 h 18"/>
                <a:gd name="T20" fmla="*/ 34 w 36"/>
                <a:gd name="T21" fmla="*/ 5 h 18"/>
                <a:gd name="T22" fmla="*/ 36 w 36"/>
                <a:gd name="T23" fmla="*/ 3 h 18"/>
                <a:gd name="T24" fmla="*/ 34 w 36"/>
                <a:gd name="T25" fmla="*/ 0 h 18"/>
                <a:gd name="T26" fmla="*/ 29 w 36"/>
                <a:gd name="T27" fmla="*/ 0 h 18"/>
                <a:gd name="T28" fmla="*/ 29 w 36"/>
                <a:gd name="T29" fmla="*/ 0 h 18"/>
                <a:gd name="T30" fmla="*/ 18 w 36"/>
                <a:gd name="T31" fmla="*/ 3 h 18"/>
                <a:gd name="T32" fmla="*/ 4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4" y="9"/>
                  </a:moveTo>
                  <a:lnTo>
                    <a:pt x="4" y="9"/>
                  </a:lnTo>
                  <a:lnTo>
                    <a:pt x="2" y="14"/>
                  </a:lnTo>
                  <a:lnTo>
                    <a:pt x="0" y="16"/>
                  </a:lnTo>
                  <a:lnTo>
                    <a:pt x="2" y="18"/>
                  </a:lnTo>
                  <a:lnTo>
                    <a:pt x="4" y="18"/>
                  </a:lnTo>
                  <a:lnTo>
                    <a:pt x="18" y="16"/>
                  </a:lnTo>
                  <a:lnTo>
                    <a:pt x="29" y="9"/>
                  </a:lnTo>
                  <a:lnTo>
                    <a:pt x="34" y="5"/>
                  </a:lnTo>
                  <a:lnTo>
                    <a:pt x="36" y="3"/>
                  </a:lnTo>
                  <a:lnTo>
                    <a:pt x="34" y="0"/>
                  </a:lnTo>
                  <a:lnTo>
                    <a:pt x="29"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6" name="Freeform 3703">
              <a:extLst>
                <a:ext uri="{FF2B5EF4-FFF2-40B4-BE49-F238E27FC236}">
                  <a16:creationId xmlns:a16="http://schemas.microsoft.com/office/drawing/2014/main" xmlns="" id="{98246950-2841-4B46-9BD8-60C7340E4532}"/>
                </a:ext>
              </a:extLst>
            </p:cNvPr>
            <p:cNvSpPr>
              <a:spLocks/>
            </p:cNvSpPr>
            <p:nvPr/>
          </p:nvSpPr>
          <p:spPr bwMode="auto">
            <a:xfrm>
              <a:off x="2695" y="2978"/>
              <a:ext cx="36" cy="18"/>
            </a:xfrm>
            <a:custGeom>
              <a:avLst/>
              <a:gdLst>
                <a:gd name="T0" fmla="*/ 5 w 36"/>
                <a:gd name="T1" fmla="*/ 9 h 18"/>
                <a:gd name="T2" fmla="*/ 5 w 36"/>
                <a:gd name="T3" fmla="*/ 9 h 18"/>
                <a:gd name="T4" fmla="*/ 0 w 36"/>
                <a:gd name="T5" fmla="*/ 14 h 18"/>
                <a:gd name="T6" fmla="*/ 0 w 36"/>
                <a:gd name="T7" fmla="*/ 16 h 18"/>
                <a:gd name="T8" fmla="*/ 0 w 36"/>
                <a:gd name="T9" fmla="*/ 18 h 18"/>
                <a:gd name="T10" fmla="*/ 5 w 36"/>
                <a:gd name="T11" fmla="*/ 18 h 18"/>
                <a:gd name="T12" fmla="*/ 5 w 36"/>
                <a:gd name="T13" fmla="*/ 18 h 18"/>
                <a:gd name="T14" fmla="*/ 18 w 36"/>
                <a:gd name="T15" fmla="*/ 16 h 18"/>
                <a:gd name="T16" fmla="*/ 29 w 36"/>
                <a:gd name="T17" fmla="*/ 9 h 18"/>
                <a:gd name="T18" fmla="*/ 29 w 36"/>
                <a:gd name="T19" fmla="*/ 9 h 18"/>
                <a:gd name="T20" fmla="*/ 34 w 36"/>
                <a:gd name="T21" fmla="*/ 5 h 18"/>
                <a:gd name="T22" fmla="*/ 36 w 36"/>
                <a:gd name="T23" fmla="*/ 3 h 18"/>
                <a:gd name="T24" fmla="*/ 34 w 36"/>
                <a:gd name="T25" fmla="*/ 0 h 18"/>
                <a:gd name="T26" fmla="*/ 29 w 36"/>
                <a:gd name="T27" fmla="*/ 0 h 18"/>
                <a:gd name="T28" fmla="*/ 29 w 36"/>
                <a:gd name="T29" fmla="*/ 0 h 18"/>
                <a:gd name="T30" fmla="*/ 18 w 36"/>
                <a:gd name="T31" fmla="*/ 3 h 18"/>
                <a:gd name="T32" fmla="*/ 5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5" y="9"/>
                  </a:moveTo>
                  <a:lnTo>
                    <a:pt x="5" y="9"/>
                  </a:lnTo>
                  <a:lnTo>
                    <a:pt x="0" y="14"/>
                  </a:lnTo>
                  <a:lnTo>
                    <a:pt x="0" y="16"/>
                  </a:lnTo>
                  <a:lnTo>
                    <a:pt x="0" y="18"/>
                  </a:lnTo>
                  <a:lnTo>
                    <a:pt x="5" y="18"/>
                  </a:lnTo>
                  <a:lnTo>
                    <a:pt x="18" y="16"/>
                  </a:lnTo>
                  <a:lnTo>
                    <a:pt x="29" y="9"/>
                  </a:lnTo>
                  <a:lnTo>
                    <a:pt x="34" y="5"/>
                  </a:lnTo>
                  <a:lnTo>
                    <a:pt x="36" y="3"/>
                  </a:lnTo>
                  <a:lnTo>
                    <a:pt x="34" y="0"/>
                  </a:lnTo>
                  <a:lnTo>
                    <a:pt x="29" y="0"/>
                  </a:lnTo>
                  <a:lnTo>
                    <a:pt x="18"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7" name="Freeform 3704">
              <a:extLst>
                <a:ext uri="{FF2B5EF4-FFF2-40B4-BE49-F238E27FC236}">
                  <a16:creationId xmlns:a16="http://schemas.microsoft.com/office/drawing/2014/main" xmlns="" id="{DDEE0F71-D258-4C4D-8EA9-154EE54D347E}"/>
                </a:ext>
              </a:extLst>
            </p:cNvPr>
            <p:cNvSpPr>
              <a:spLocks/>
            </p:cNvSpPr>
            <p:nvPr/>
          </p:nvSpPr>
          <p:spPr bwMode="auto">
            <a:xfrm>
              <a:off x="2695" y="2978"/>
              <a:ext cx="36" cy="18"/>
            </a:xfrm>
            <a:custGeom>
              <a:avLst/>
              <a:gdLst>
                <a:gd name="T0" fmla="*/ 5 w 36"/>
                <a:gd name="T1" fmla="*/ 9 h 18"/>
                <a:gd name="T2" fmla="*/ 5 w 36"/>
                <a:gd name="T3" fmla="*/ 9 h 18"/>
                <a:gd name="T4" fmla="*/ 0 w 36"/>
                <a:gd name="T5" fmla="*/ 14 h 18"/>
                <a:gd name="T6" fmla="*/ 0 w 36"/>
                <a:gd name="T7" fmla="*/ 16 h 18"/>
                <a:gd name="T8" fmla="*/ 0 w 36"/>
                <a:gd name="T9" fmla="*/ 18 h 18"/>
                <a:gd name="T10" fmla="*/ 5 w 36"/>
                <a:gd name="T11" fmla="*/ 18 h 18"/>
                <a:gd name="T12" fmla="*/ 5 w 36"/>
                <a:gd name="T13" fmla="*/ 18 h 18"/>
                <a:gd name="T14" fmla="*/ 18 w 36"/>
                <a:gd name="T15" fmla="*/ 16 h 18"/>
                <a:gd name="T16" fmla="*/ 29 w 36"/>
                <a:gd name="T17" fmla="*/ 9 h 18"/>
                <a:gd name="T18" fmla="*/ 29 w 36"/>
                <a:gd name="T19" fmla="*/ 9 h 18"/>
                <a:gd name="T20" fmla="*/ 34 w 36"/>
                <a:gd name="T21" fmla="*/ 5 h 18"/>
                <a:gd name="T22" fmla="*/ 36 w 36"/>
                <a:gd name="T23" fmla="*/ 3 h 18"/>
                <a:gd name="T24" fmla="*/ 34 w 36"/>
                <a:gd name="T25" fmla="*/ 0 h 18"/>
                <a:gd name="T26" fmla="*/ 29 w 36"/>
                <a:gd name="T27" fmla="*/ 0 h 18"/>
                <a:gd name="T28" fmla="*/ 29 w 36"/>
                <a:gd name="T29" fmla="*/ 0 h 18"/>
                <a:gd name="T30" fmla="*/ 18 w 36"/>
                <a:gd name="T31" fmla="*/ 3 h 18"/>
                <a:gd name="T32" fmla="*/ 5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5" y="9"/>
                  </a:moveTo>
                  <a:lnTo>
                    <a:pt x="5" y="9"/>
                  </a:lnTo>
                  <a:lnTo>
                    <a:pt x="0" y="14"/>
                  </a:lnTo>
                  <a:lnTo>
                    <a:pt x="0" y="16"/>
                  </a:lnTo>
                  <a:lnTo>
                    <a:pt x="0" y="18"/>
                  </a:lnTo>
                  <a:lnTo>
                    <a:pt x="5" y="18"/>
                  </a:lnTo>
                  <a:lnTo>
                    <a:pt x="18" y="16"/>
                  </a:lnTo>
                  <a:lnTo>
                    <a:pt x="29" y="9"/>
                  </a:lnTo>
                  <a:lnTo>
                    <a:pt x="34" y="5"/>
                  </a:lnTo>
                  <a:lnTo>
                    <a:pt x="36" y="3"/>
                  </a:lnTo>
                  <a:lnTo>
                    <a:pt x="34" y="0"/>
                  </a:lnTo>
                  <a:lnTo>
                    <a:pt x="29" y="0"/>
                  </a:lnTo>
                  <a:lnTo>
                    <a:pt x="18"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8" name="Freeform 3705">
              <a:extLst>
                <a:ext uri="{FF2B5EF4-FFF2-40B4-BE49-F238E27FC236}">
                  <a16:creationId xmlns:a16="http://schemas.microsoft.com/office/drawing/2014/main" xmlns="" id="{C13C9150-BEEC-6E4F-9E41-935C733DD5FF}"/>
                </a:ext>
              </a:extLst>
            </p:cNvPr>
            <p:cNvSpPr>
              <a:spLocks/>
            </p:cNvSpPr>
            <p:nvPr/>
          </p:nvSpPr>
          <p:spPr bwMode="auto">
            <a:xfrm>
              <a:off x="2641" y="2978"/>
              <a:ext cx="38" cy="18"/>
            </a:xfrm>
            <a:custGeom>
              <a:avLst/>
              <a:gdLst>
                <a:gd name="T0" fmla="*/ 5 w 38"/>
                <a:gd name="T1" fmla="*/ 9 h 18"/>
                <a:gd name="T2" fmla="*/ 5 w 38"/>
                <a:gd name="T3" fmla="*/ 9 h 18"/>
                <a:gd name="T4" fmla="*/ 0 w 38"/>
                <a:gd name="T5" fmla="*/ 14 h 18"/>
                <a:gd name="T6" fmla="*/ 0 w 38"/>
                <a:gd name="T7" fmla="*/ 16 h 18"/>
                <a:gd name="T8" fmla="*/ 0 w 38"/>
                <a:gd name="T9" fmla="*/ 18 h 18"/>
                <a:gd name="T10" fmla="*/ 5 w 38"/>
                <a:gd name="T11" fmla="*/ 18 h 18"/>
                <a:gd name="T12" fmla="*/ 5 w 38"/>
                <a:gd name="T13" fmla="*/ 18 h 18"/>
                <a:gd name="T14" fmla="*/ 18 w 38"/>
                <a:gd name="T15" fmla="*/ 16 h 18"/>
                <a:gd name="T16" fmla="*/ 32 w 38"/>
                <a:gd name="T17" fmla="*/ 9 h 18"/>
                <a:gd name="T18" fmla="*/ 32 w 38"/>
                <a:gd name="T19" fmla="*/ 9 h 18"/>
                <a:gd name="T20" fmla="*/ 36 w 38"/>
                <a:gd name="T21" fmla="*/ 5 h 18"/>
                <a:gd name="T22" fmla="*/ 38 w 38"/>
                <a:gd name="T23" fmla="*/ 3 h 18"/>
                <a:gd name="T24" fmla="*/ 36 w 38"/>
                <a:gd name="T25" fmla="*/ 0 h 18"/>
                <a:gd name="T26" fmla="*/ 32 w 38"/>
                <a:gd name="T27" fmla="*/ 0 h 18"/>
                <a:gd name="T28" fmla="*/ 32 w 38"/>
                <a:gd name="T29" fmla="*/ 0 h 18"/>
                <a:gd name="T30" fmla="*/ 18 w 38"/>
                <a:gd name="T31" fmla="*/ 3 h 18"/>
                <a:gd name="T32" fmla="*/ 5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5" y="9"/>
                  </a:moveTo>
                  <a:lnTo>
                    <a:pt x="5" y="9"/>
                  </a:lnTo>
                  <a:lnTo>
                    <a:pt x="0" y="14"/>
                  </a:lnTo>
                  <a:lnTo>
                    <a:pt x="0" y="16"/>
                  </a:lnTo>
                  <a:lnTo>
                    <a:pt x="0" y="18"/>
                  </a:lnTo>
                  <a:lnTo>
                    <a:pt x="5" y="18"/>
                  </a:lnTo>
                  <a:lnTo>
                    <a:pt x="18" y="16"/>
                  </a:lnTo>
                  <a:lnTo>
                    <a:pt x="32" y="9"/>
                  </a:lnTo>
                  <a:lnTo>
                    <a:pt x="36" y="5"/>
                  </a:lnTo>
                  <a:lnTo>
                    <a:pt x="38" y="3"/>
                  </a:lnTo>
                  <a:lnTo>
                    <a:pt x="36" y="0"/>
                  </a:lnTo>
                  <a:lnTo>
                    <a:pt x="32" y="0"/>
                  </a:lnTo>
                  <a:lnTo>
                    <a:pt x="18"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89" name="Freeform 3706">
              <a:extLst>
                <a:ext uri="{FF2B5EF4-FFF2-40B4-BE49-F238E27FC236}">
                  <a16:creationId xmlns:a16="http://schemas.microsoft.com/office/drawing/2014/main" xmlns="" id="{5EB5CED4-EE4A-234C-AD49-77D0C4B02B66}"/>
                </a:ext>
              </a:extLst>
            </p:cNvPr>
            <p:cNvSpPr>
              <a:spLocks/>
            </p:cNvSpPr>
            <p:nvPr/>
          </p:nvSpPr>
          <p:spPr bwMode="auto">
            <a:xfrm>
              <a:off x="2641" y="2978"/>
              <a:ext cx="38" cy="18"/>
            </a:xfrm>
            <a:custGeom>
              <a:avLst/>
              <a:gdLst>
                <a:gd name="T0" fmla="*/ 5 w 38"/>
                <a:gd name="T1" fmla="*/ 9 h 18"/>
                <a:gd name="T2" fmla="*/ 5 w 38"/>
                <a:gd name="T3" fmla="*/ 9 h 18"/>
                <a:gd name="T4" fmla="*/ 0 w 38"/>
                <a:gd name="T5" fmla="*/ 14 h 18"/>
                <a:gd name="T6" fmla="*/ 0 w 38"/>
                <a:gd name="T7" fmla="*/ 16 h 18"/>
                <a:gd name="T8" fmla="*/ 0 w 38"/>
                <a:gd name="T9" fmla="*/ 18 h 18"/>
                <a:gd name="T10" fmla="*/ 5 w 38"/>
                <a:gd name="T11" fmla="*/ 18 h 18"/>
                <a:gd name="T12" fmla="*/ 5 w 38"/>
                <a:gd name="T13" fmla="*/ 18 h 18"/>
                <a:gd name="T14" fmla="*/ 18 w 38"/>
                <a:gd name="T15" fmla="*/ 16 h 18"/>
                <a:gd name="T16" fmla="*/ 32 w 38"/>
                <a:gd name="T17" fmla="*/ 9 h 18"/>
                <a:gd name="T18" fmla="*/ 32 w 38"/>
                <a:gd name="T19" fmla="*/ 9 h 18"/>
                <a:gd name="T20" fmla="*/ 36 w 38"/>
                <a:gd name="T21" fmla="*/ 5 h 18"/>
                <a:gd name="T22" fmla="*/ 38 w 38"/>
                <a:gd name="T23" fmla="*/ 3 h 18"/>
                <a:gd name="T24" fmla="*/ 36 w 38"/>
                <a:gd name="T25" fmla="*/ 0 h 18"/>
                <a:gd name="T26" fmla="*/ 32 w 38"/>
                <a:gd name="T27" fmla="*/ 0 h 18"/>
                <a:gd name="T28" fmla="*/ 32 w 38"/>
                <a:gd name="T29" fmla="*/ 0 h 18"/>
                <a:gd name="T30" fmla="*/ 18 w 38"/>
                <a:gd name="T31" fmla="*/ 3 h 18"/>
                <a:gd name="T32" fmla="*/ 5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5" y="9"/>
                  </a:moveTo>
                  <a:lnTo>
                    <a:pt x="5" y="9"/>
                  </a:lnTo>
                  <a:lnTo>
                    <a:pt x="0" y="14"/>
                  </a:lnTo>
                  <a:lnTo>
                    <a:pt x="0" y="16"/>
                  </a:lnTo>
                  <a:lnTo>
                    <a:pt x="0" y="18"/>
                  </a:lnTo>
                  <a:lnTo>
                    <a:pt x="5" y="18"/>
                  </a:lnTo>
                  <a:lnTo>
                    <a:pt x="18" y="16"/>
                  </a:lnTo>
                  <a:lnTo>
                    <a:pt x="32" y="9"/>
                  </a:lnTo>
                  <a:lnTo>
                    <a:pt x="36" y="5"/>
                  </a:lnTo>
                  <a:lnTo>
                    <a:pt x="38" y="3"/>
                  </a:lnTo>
                  <a:lnTo>
                    <a:pt x="36" y="0"/>
                  </a:lnTo>
                  <a:lnTo>
                    <a:pt x="32" y="0"/>
                  </a:lnTo>
                  <a:lnTo>
                    <a:pt x="18"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0" name="Freeform 3707">
              <a:extLst>
                <a:ext uri="{FF2B5EF4-FFF2-40B4-BE49-F238E27FC236}">
                  <a16:creationId xmlns:a16="http://schemas.microsoft.com/office/drawing/2014/main" xmlns="" id="{46C2F3B6-01B8-B842-9C24-6145004EF12F}"/>
                </a:ext>
              </a:extLst>
            </p:cNvPr>
            <p:cNvSpPr>
              <a:spLocks/>
            </p:cNvSpPr>
            <p:nvPr/>
          </p:nvSpPr>
          <p:spPr bwMode="auto">
            <a:xfrm>
              <a:off x="2612" y="2978"/>
              <a:ext cx="38" cy="21"/>
            </a:xfrm>
            <a:custGeom>
              <a:avLst/>
              <a:gdLst>
                <a:gd name="T0" fmla="*/ 4 w 38"/>
                <a:gd name="T1" fmla="*/ 9 h 21"/>
                <a:gd name="T2" fmla="*/ 4 w 38"/>
                <a:gd name="T3" fmla="*/ 9 h 21"/>
                <a:gd name="T4" fmla="*/ 0 w 38"/>
                <a:gd name="T5" fmla="*/ 14 h 21"/>
                <a:gd name="T6" fmla="*/ 0 w 38"/>
                <a:gd name="T7" fmla="*/ 16 h 21"/>
                <a:gd name="T8" fmla="*/ 2 w 38"/>
                <a:gd name="T9" fmla="*/ 18 h 21"/>
                <a:gd name="T10" fmla="*/ 7 w 38"/>
                <a:gd name="T11" fmla="*/ 21 h 21"/>
                <a:gd name="T12" fmla="*/ 7 w 38"/>
                <a:gd name="T13" fmla="*/ 21 h 21"/>
                <a:gd name="T14" fmla="*/ 20 w 38"/>
                <a:gd name="T15" fmla="*/ 16 h 21"/>
                <a:gd name="T16" fmla="*/ 34 w 38"/>
                <a:gd name="T17" fmla="*/ 9 h 21"/>
                <a:gd name="T18" fmla="*/ 34 w 38"/>
                <a:gd name="T19" fmla="*/ 9 h 21"/>
                <a:gd name="T20" fmla="*/ 38 w 38"/>
                <a:gd name="T21" fmla="*/ 7 h 21"/>
                <a:gd name="T22" fmla="*/ 38 w 38"/>
                <a:gd name="T23" fmla="*/ 3 h 21"/>
                <a:gd name="T24" fmla="*/ 38 w 38"/>
                <a:gd name="T25" fmla="*/ 0 h 21"/>
                <a:gd name="T26" fmla="*/ 34 w 38"/>
                <a:gd name="T27" fmla="*/ 0 h 21"/>
                <a:gd name="T28" fmla="*/ 34 w 38"/>
                <a:gd name="T29" fmla="*/ 0 h 21"/>
                <a:gd name="T30" fmla="*/ 18 w 38"/>
                <a:gd name="T31" fmla="*/ 3 h 21"/>
                <a:gd name="T32" fmla="*/ 4 w 3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4" y="9"/>
                  </a:moveTo>
                  <a:lnTo>
                    <a:pt x="4" y="9"/>
                  </a:lnTo>
                  <a:lnTo>
                    <a:pt x="0" y="14"/>
                  </a:lnTo>
                  <a:lnTo>
                    <a:pt x="0" y="16"/>
                  </a:lnTo>
                  <a:lnTo>
                    <a:pt x="2" y="18"/>
                  </a:lnTo>
                  <a:lnTo>
                    <a:pt x="7" y="21"/>
                  </a:lnTo>
                  <a:lnTo>
                    <a:pt x="20" y="16"/>
                  </a:lnTo>
                  <a:lnTo>
                    <a:pt x="34" y="9"/>
                  </a:lnTo>
                  <a:lnTo>
                    <a:pt x="38" y="7"/>
                  </a:lnTo>
                  <a:lnTo>
                    <a:pt x="38" y="3"/>
                  </a:lnTo>
                  <a:lnTo>
                    <a:pt x="38" y="0"/>
                  </a:lnTo>
                  <a:lnTo>
                    <a:pt x="34"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1" name="Freeform 3708">
              <a:extLst>
                <a:ext uri="{FF2B5EF4-FFF2-40B4-BE49-F238E27FC236}">
                  <a16:creationId xmlns:a16="http://schemas.microsoft.com/office/drawing/2014/main" xmlns="" id="{3C6BAAA5-E6B1-6548-8AC6-927EF5FE84AD}"/>
                </a:ext>
              </a:extLst>
            </p:cNvPr>
            <p:cNvSpPr>
              <a:spLocks/>
            </p:cNvSpPr>
            <p:nvPr/>
          </p:nvSpPr>
          <p:spPr bwMode="auto">
            <a:xfrm>
              <a:off x="2612" y="2978"/>
              <a:ext cx="38" cy="21"/>
            </a:xfrm>
            <a:custGeom>
              <a:avLst/>
              <a:gdLst>
                <a:gd name="T0" fmla="*/ 4 w 38"/>
                <a:gd name="T1" fmla="*/ 9 h 21"/>
                <a:gd name="T2" fmla="*/ 4 w 38"/>
                <a:gd name="T3" fmla="*/ 9 h 21"/>
                <a:gd name="T4" fmla="*/ 0 w 38"/>
                <a:gd name="T5" fmla="*/ 14 h 21"/>
                <a:gd name="T6" fmla="*/ 0 w 38"/>
                <a:gd name="T7" fmla="*/ 16 h 21"/>
                <a:gd name="T8" fmla="*/ 2 w 38"/>
                <a:gd name="T9" fmla="*/ 18 h 21"/>
                <a:gd name="T10" fmla="*/ 7 w 38"/>
                <a:gd name="T11" fmla="*/ 21 h 21"/>
                <a:gd name="T12" fmla="*/ 7 w 38"/>
                <a:gd name="T13" fmla="*/ 21 h 21"/>
                <a:gd name="T14" fmla="*/ 20 w 38"/>
                <a:gd name="T15" fmla="*/ 16 h 21"/>
                <a:gd name="T16" fmla="*/ 34 w 38"/>
                <a:gd name="T17" fmla="*/ 9 h 21"/>
                <a:gd name="T18" fmla="*/ 34 w 38"/>
                <a:gd name="T19" fmla="*/ 9 h 21"/>
                <a:gd name="T20" fmla="*/ 38 w 38"/>
                <a:gd name="T21" fmla="*/ 7 h 21"/>
                <a:gd name="T22" fmla="*/ 38 w 38"/>
                <a:gd name="T23" fmla="*/ 3 h 21"/>
                <a:gd name="T24" fmla="*/ 38 w 38"/>
                <a:gd name="T25" fmla="*/ 0 h 21"/>
                <a:gd name="T26" fmla="*/ 34 w 38"/>
                <a:gd name="T27" fmla="*/ 0 h 21"/>
                <a:gd name="T28" fmla="*/ 34 w 38"/>
                <a:gd name="T29" fmla="*/ 0 h 21"/>
                <a:gd name="T30" fmla="*/ 18 w 38"/>
                <a:gd name="T31" fmla="*/ 3 h 21"/>
                <a:gd name="T32" fmla="*/ 4 w 3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1">
                  <a:moveTo>
                    <a:pt x="4" y="9"/>
                  </a:moveTo>
                  <a:lnTo>
                    <a:pt x="4" y="9"/>
                  </a:lnTo>
                  <a:lnTo>
                    <a:pt x="0" y="14"/>
                  </a:lnTo>
                  <a:lnTo>
                    <a:pt x="0" y="16"/>
                  </a:lnTo>
                  <a:lnTo>
                    <a:pt x="2" y="18"/>
                  </a:lnTo>
                  <a:lnTo>
                    <a:pt x="7" y="21"/>
                  </a:lnTo>
                  <a:lnTo>
                    <a:pt x="20" y="16"/>
                  </a:lnTo>
                  <a:lnTo>
                    <a:pt x="34" y="9"/>
                  </a:lnTo>
                  <a:lnTo>
                    <a:pt x="38" y="7"/>
                  </a:lnTo>
                  <a:lnTo>
                    <a:pt x="38" y="3"/>
                  </a:lnTo>
                  <a:lnTo>
                    <a:pt x="38" y="0"/>
                  </a:lnTo>
                  <a:lnTo>
                    <a:pt x="34"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2" name="Freeform 3709">
              <a:extLst>
                <a:ext uri="{FF2B5EF4-FFF2-40B4-BE49-F238E27FC236}">
                  <a16:creationId xmlns:a16="http://schemas.microsoft.com/office/drawing/2014/main" xmlns="" id="{8299D7EF-9D56-A140-8A9C-624383CF2BF0}"/>
                </a:ext>
              </a:extLst>
            </p:cNvPr>
            <p:cNvSpPr>
              <a:spLocks/>
            </p:cNvSpPr>
            <p:nvPr/>
          </p:nvSpPr>
          <p:spPr bwMode="auto">
            <a:xfrm>
              <a:off x="2583" y="2978"/>
              <a:ext cx="40" cy="21"/>
            </a:xfrm>
            <a:custGeom>
              <a:avLst/>
              <a:gdLst>
                <a:gd name="T0" fmla="*/ 4 w 40"/>
                <a:gd name="T1" fmla="*/ 9 h 21"/>
                <a:gd name="T2" fmla="*/ 4 w 40"/>
                <a:gd name="T3" fmla="*/ 9 h 21"/>
                <a:gd name="T4" fmla="*/ 0 w 40"/>
                <a:gd name="T5" fmla="*/ 14 h 21"/>
                <a:gd name="T6" fmla="*/ 0 w 40"/>
                <a:gd name="T7" fmla="*/ 16 h 21"/>
                <a:gd name="T8" fmla="*/ 2 w 40"/>
                <a:gd name="T9" fmla="*/ 18 h 21"/>
                <a:gd name="T10" fmla="*/ 6 w 40"/>
                <a:gd name="T11" fmla="*/ 21 h 21"/>
                <a:gd name="T12" fmla="*/ 6 w 40"/>
                <a:gd name="T13" fmla="*/ 21 h 21"/>
                <a:gd name="T14" fmla="*/ 20 w 40"/>
                <a:gd name="T15" fmla="*/ 16 h 21"/>
                <a:gd name="T16" fmla="*/ 33 w 40"/>
                <a:gd name="T17" fmla="*/ 9 h 21"/>
                <a:gd name="T18" fmla="*/ 33 w 40"/>
                <a:gd name="T19" fmla="*/ 9 h 21"/>
                <a:gd name="T20" fmla="*/ 38 w 40"/>
                <a:gd name="T21" fmla="*/ 7 h 21"/>
                <a:gd name="T22" fmla="*/ 40 w 40"/>
                <a:gd name="T23" fmla="*/ 3 h 21"/>
                <a:gd name="T24" fmla="*/ 38 w 40"/>
                <a:gd name="T25" fmla="*/ 0 h 21"/>
                <a:gd name="T26" fmla="*/ 33 w 40"/>
                <a:gd name="T27" fmla="*/ 0 h 21"/>
                <a:gd name="T28" fmla="*/ 33 w 40"/>
                <a:gd name="T29" fmla="*/ 0 h 21"/>
                <a:gd name="T30" fmla="*/ 18 w 40"/>
                <a:gd name="T31" fmla="*/ 3 h 21"/>
                <a:gd name="T32" fmla="*/ 4 w 4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1">
                  <a:moveTo>
                    <a:pt x="4" y="9"/>
                  </a:moveTo>
                  <a:lnTo>
                    <a:pt x="4" y="9"/>
                  </a:lnTo>
                  <a:lnTo>
                    <a:pt x="0" y="14"/>
                  </a:lnTo>
                  <a:lnTo>
                    <a:pt x="0" y="16"/>
                  </a:lnTo>
                  <a:lnTo>
                    <a:pt x="2" y="18"/>
                  </a:lnTo>
                  <a:lnTo>
                    <a:pt x="6" y="21"/>
                  </a:lnTo>
                  <a:lnTo>
                    <a:pt x="20" y="16"/>
                  </a:lnTo>
                  <a:lnTo>
                    <a:pt x="33" y="9"/>
                  </a:lnTo>
                  <a:lnTo>
                    <a:pt x="38" y="7"/>
                  </a:lnTo>
                  <a:lnTo>
                    <a:pt x="40" y="3"/>
                  </a:lnTo>
                  <a:lnTo>
                    <a:pt x="38" y="0"/>
                  </a:lnTo>
                  <a:lnTo>
                    <a:pt x="33" y="0"/>
                  </a:lnTo>
                  <a:lnTo>
                    <a:pt x="18"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3" name="Freeform 3710">
              <a:extLst>
                <a:ext uri="{FF2B5EF4-FFF2-40B4-BE49-F238E27FC236}">
                  <a16:creationId xmlns:a16="http://schemas.microsoft.com/office/drawing/2014/main" xmlns="" id="{36A14C7B-D841-CB4C-A0C6-7A0539D23889}"/>
                </a:ext>
              </a:extLst>
            </p:cNvPr>
            <p:cNvSpPr>
              <a:spLocks/>
            </p:cNvSpPr>
            <p:nvPr/>
          </p:nvSpPr>
          <p:spPr bwMode="auto">
            <a:xfrm>
              <a:off x="2583" y="2978"/>
              <a:ext cx="40" cy="21"/>
            </a:xfrm>
            <a:custGeom>
              <a:avLst/>
              <a:gdLst>
                <a:gd name="T0" fmla="*/ 4 w 40"/>
                <a:gd name="T1" fmla="*/ 9 h 21"/>
                <a:gd name="T2" fmla="*/ 4 w 40"/>
                <a:gd name="T3" fmla="*/ 9 h 21"/>
                <a:gd name="T4" fmla="*/ 0 w 40"/>
                <a:gd name="T5" fmla="*/ 14 h 21"/>
                <a:gd name="T6" fmla="*/ 0 w 40"/>
                <a:gd name="T7" fmla="*/ 16 h 21"/>
                <a:gd name="T8" fmla="*/ 2 w 40"/>
                <a:gd name="T9" fmla="*/ 18 h 21"/>
                <a:gd name="T10" fmla="*/ 6 w 40"/>
                <a:gd name="T11" fmla="*/ 21 h 21"/>
                <a:gd name="T12" fmla="*/ 6 w 40"/>
                <a:gd name="T13" fmla="*/ 21 h 21"/>
                <a:gd name="T14" fmla="*/ 20 w 40"/>
                <a:gd name="T15" fmla="*/ 16 h 21"/>
                <a:gd name="T16" fmla="*/ 33 w 40"/>
                <a:gd name="T17" fmla="*/ 9 h 21"/>
                <a:gd name="T18" fmla="*/ 33 w 40"/>
                <a:gd name="T19" fmla="*/ 9 h 21"/>
                <a:gd name="T20" fmla="*/ 38 w 40"/>
                <a:gd name="T21" fmla="*/ 7 h 21"/>
                <a:gd name="T22" fmla="*/ 40 w 40"/>
                <a:gd name="T23" fmla="*/ 3 h 21"/>
                <a:gd name="T24" fmla="*/ 38 w 40"/>
                <a:gd name="T25" fmla="*/ 0 h 21"/>
                <a:gd name="T26" fmla="*/ 33 w 40"/>
                <a:gd name="T27" fmla="*/ 0 h 21"/>
                <a:gd name="T28" fmla="*/ 33 w 40"/>
                <a:gd name="T29" fmla="*/ 0 h 21"/>
                <a:gd name="T30" fmla="*/ 18 w 40"/>
                <a:gd name="T31" fmla="*/ 3 h 21"/>
                <a:gd name="T32" fmla="*/ 4 w 40"/>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1">
                  <a:moveTo>
                    <a:pt x="4" y="9"/>
                  </a:moveTo>
                  <a:lnTo>
                    <a:pt x="4" y="9"/>
                  </a:lnTo>
                  <a:lnTo>
                    <a:pt x="0" y="14"/>
                  </a:lnTo>
                  <a:lnTo>
                    <a:pt x="0" y="16"/>
                  </a:lnTo>
                  <a:lnTo>
                    <a:pt x="2" y="18"/>
                  </a:lnTo>
                  <a:lnTo>
                    <a:pt x="6" y="21"/>
                  </a:lnTo>
                  <a:lnTo>
                    <a:pt x="20" y="16"/>
                  </a:lnTo>
                  <a:lnTo>
                    <a:pt x="33" y="9"/>
                  </a:lnTo>
                  <a:lnTo>
                    <a:pt x="38" y="7"/>
                  </a:lnTo>
                  <a:lnTo>
                    <a:pt x="40" y="3"/>
                  </a:lnTo>
                  <a:lnTo>
                    <a:pt x="38" y="0"/>
                  </a:lnTo>
                  <a:lnTo>
                    <a:pt x="33" y="0"/>
                  </a:lnTo>
                  <a:lnTo>
                    <a:pt x="18"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4" name="Freeform 3711">
              <a:extLst>
                <a:ext uri="{FF2B5EF4-FFF2-40B4-BE49-F238E27FC236}">
                  <a16:creationId xmlns:a16="http://schemas.microsoft.com/office/drawing/2014/main" xmlns="" id="{179B629E-DAF4-6546-8EEA-5DDA5AF8C314}"/>
                </a:ext>
              </a:extLst>
            </p:cNvPr>
            <p:cNvSpPr>
              <a:spLocks/>
            </p:cNvSpPr>
            <p:nvPr/>
          </p:nvSpPr>
          <p:spPr bwMode="auto">
            <a:xfrm>
              <a:off x="2551" y="2978"/>
              <a:ext cx="43" cy="21"/>
            </a:xfrm>
            <a:custGeom>
              <a:avLst/>
              <a:gdLst>
                <a:gd name="T0" fmla="*/ 7 w 43"/>
                <a:gd name="T1" fmla="*/ 9 h 21"/>
                <a:gd name="T2" fmla="*/ 7 w 43"/>
                <a:gd name="T3" fmla="*/ 9 h 21"/>
                <a:gd name="T4" fmla="*/ 2 w 43"/>
                <a:gd name="T5" fmla="*/ 14 h 21"/>
                <a:gd name="T6" fmla="*/ 0 w 43"/>
                <a:gd name="T7" fmla="*/ 18 h 21"/>
                <a:gd name="T8" fmla="*/ 2 w 43"/>
                <a:gd name="T9" fmla="*/ 18 h 21"/>
                <a:gd name="T10" fmla="*/ 7 w 43"/>
                <a:gd name="T11" fmla="*/ 21 h 21"/>
                <a:gd name="T12" fmla="*/ 7 w 43"/>
                <a:gd name="T13" fmla="*/ 21 h 21"/>
                <a:gd name="T14" fmla="*/ 23 w 43"/>
                <a:gd name="T15" fmla="*/ 16 h 21"/>
                <a:gd name="T16" fmla="*/ 36 w 43"/>
                <a:gd name="T17" fmla="*/ 9 h 21"/>
                <a:gd name="T18" fmla="*/ 36 w 43"/>
                <a:gd name="T19" fmla="*/ 9 h 21"/>
                <a:gd name="T20" fmla="*/ 41 w 43"/>
                <a:gd name="T21" fmla="*/ 7 h 21"/>
                <a:gd name="T22" fmla="*/ 43 w 43"/>
                <a:gd name="T23" fmla="*/ 3 h 21"/>
                <a:gd name="T24" fmla="*/ 41 w 43"/>
                <a:gd name="T25" fmla="*/ 0 h 21"/>
                <a:gd name="T26" fmla="*/ 36 w 43"/>
                <a:gd name="T27" fmla="*/ 0 h 21"/>
                <a:gd name="T28" fmla="*/ 36 w 43"/>
                <a:gd name="T29" fmla="*/ 0 h 21"/>
                <a:gd name="T30" fmla="*/ 20 w 43"/>
                <a:gd name="T31" fmla="*/ 3 h 21"/>
                <a:gd name="T32" fmla="*/ 7 w 43"/>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7" y="9"/>
                  </a:moveTo>
                  <a:lnTo>
                    <a:pt x="7" y="9"/>
                  </a:lnTo>
                  <a:lnTo>
                    <a:pt x="2" y="14"/>
                  </a:lnTo>
                  <a:lnTo>
                    <a:pt x="0" y="18"/>
                  </a:lnTo>
                  <a:lnTo>
                    <a:pt x="2" y="18"/>
                  </a:lnTo>
                  <a:lnTo>
                    <a:pt x="7" y="21"/>
                  </a:lnTo>
                  <a:lnTo>
                    <a:pt x="23" y="16"/>
                  </a:lnTo>
                  <a:lnTo>
                    <a:pt x="36" y="9"/>
                  </a:lnTo>
                  <a:lnTo>
                    <a:pt x="41" y="7"/>
                  </a:lnTo>
                  <a:lnTo>
                    <a:pt x="43" y="3"/>
                  </a:lnTo>
                  <a:lnTo>
                    <a:pt x="41" y="0"/>
                  </a:lnTo>
                  <a:lnTo>
                    <a:pt x="36" y="0"/>
                  </a:lnTo>
                  <a:lnTo>
                    <a:pt x="20" y="3"/>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5" name="Freeform 3712">
              <a:extLst>
                <a:ext uri="{FF2B5EF4-FFF2-40B4-BE49-F238E27FC236}">
                  <a16:creationId xmlns:a16="http://schemas.microsoft.com/office/drawing/2014/main" xmlns="" id="{4CC99150-5179-484B-B91D-034CCDCB4981}"/>
                </a:ext>
              </a:extLst>
            </p:cNvPr>
            <p:cNvSpPr>
              <a:spLocks/>
            </p:cNvSpPr>
            <p:nvPr/>
          </p:nvSpPr>
          <p:spPr bwMode="auto">
            <a:xfrm>
              <a:off x="2551" y="2978"/>
              <a:ext cx="43" cy="21"/>
            </a:xfrm>
            <a:custGeom>
              <a:avLst/>
              <a:gdLst>
                <a:gd name="T0" fmla="*/ 7 w 43"/>
                <a:gd name="T1" fmla="*/ 9 h 21"/>
                <a:gd name="T2" fmla="*/ 7 w 43"/>
                <a:gd name="T3" fmla="*/ 9 h 21"/>
                <a:gd name="T4" fmla="*/ 2 w 43"/>
                <a:gd name="T5" fmla="*/ 14 h 21"/>
                <a:gd name="T6" fmla="*/ 0 w 43"/>
                <a:gd name="T7" fmla="*/ 18 h 21"/>
                <a:gd name="T8" fmla="*/ 2 w 43"/>
                <a:gd name="T9" fmla="*/ 18 h 21"/>
                <a:gd name="T10" fmla="*/ 7 w 43"/>
                <a:gd name="T11" fmla="*/ 21 h 21"/>
                <a:gd name="T12" fmla="*/ 7 w 43"/>
                <a:gd name="T13" fmla="*/ 21 h 21"/>
                <a:gd name="T14" fmla="*/ 23 w 43"/>
                <a:gd name="T15" fmla="*/ 16 h 21"/>
                <a:gd name="T16" fmla="*/ 36 w 43"/>
                <a:gd name="T17" fmla="*/ 9 h 21"/>
                <a:gd name="T18" fmla="*/ 36 w 43"/>
                <a:gd name="T19" fmla="*/ 9 h 21"/>
                <a:gd name="T20" fmla="*/ 41 w 43"/>
                <a:gd name="T21" fmla="*/ 7 h 21"/>
                <a:gd name="T22" fmla="*/ 43 w 43"/>
                <a:gd name="T23" fmla="*/ 3 h 21"/>
                <a:gd name="T24" fmla="*/ 41 w 43"/>
                <a:gd name="T25" fmla="*/ 0 h 21"/>
                <a:gd name="T26" fmla="*/ 36 w 43"/>
                <a:gd name="T27" fmla="*/ 0 h 21"/>
                <a:gd name="T28" fmla="*/ 36 w 43"/>
                <a:gd name="T29" fmla="*/ 0 h 21"/>
                <a:gd name="T30" fmla="*/ 20 w 43"/>
                <a:gd name="T31" fmla="*/ 3 h 21"/>
                <a:gd name="T32" fmla="*/ 7 w 43"/>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7" y="9"/>
                  </a:moveTo>
                  <a:lnTo>
                    <a:pt x="7" y="9"/>
                  </a:lnTo>
                  <a:lnTo>
                    <a:pt x="2" y="14"/>
                  </a:lnTo>
                  <a:lnTo>
                    <a:pt x="0" y="18"/>
                  </a:lnTo>
                  <a:lnTo>
                    <a:pt x="2" y="18"/>
                  </a:lnTo>
                  <a:lnTo>
                    <a:pt x="7" y="21"/>
                  </a:lnTo>
                  <a:lnTo>
                    <a:pt x="23" y="16"/>
                  </a:lnTo>
                  <a:lnTo>
                    <a:pt x="36" y="9"/>
                  </a:lnTo>
                  <a:lnTo>
                    <a:pt x="41" y="7"/>
                  </a:lnTo>
                  <a:lnTo>
                    <a:pt x="43" y="3"/>
                  </a:lnTo>
                  <a:lnTo>
                    <a:pt x="41" y="0"/>
                  </a:lnTo>
                  <a:lnTo>
                    <a:pt x="36" y="0"/>
                  </a:lnTo>
                  <a:lnTo>
                    <a:pt x="20" y="3"/>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6" name="Freeform 3713">
              <a:extLst>
                <a:ext uri="{FF2B5EF4-FFF2-40B4-BE49-F238E27FC236}">
                  <a16:creationId xmlns:a16="http://schemas.microsoft.com/office/drawing/2014/main" xmlns="" id="{E3583CF2-53AA-CF4E-B1DD-876CFCC62713}"/>
                </a:ext>
              </a:extLst>
            </p:cNvPr>
            <p:cNvSpPr>
              <a:spLocks/>
            </p:cNvSpPr>
            <p:nvPr/>
          </p:nvSpPr>
          <p:spPr bwMode="auto">
            <a:xfrm>
              <a:off x="2519" y="2978"/>
              <a:ext cx="43" cy="21"/>
            </a:xfrm>
            <a:custGeom>
              <a:avLst/>
              <a:gdLst>
                <a:gd name="T0" fmla="*/ 5 w 43"/>
                <a:gd name="T1" fmla="*/ 12 h 21"/>
                <a:gd name="T2" fmla="*/ 5 w 43"/>
                <a:gd name="T3" fmla="*/ 12 h 21"/>
                <a:gd name="T4" fmla="*/ 3 w 43"/>
                <a:gd name="T5" fmla="*/ 14 h 21"/>
                <a:gd name="T6" fmla="*/ 0 w 43"/>
                <a:gd name="T7" fmla="*/ 18 h 21"/>
                <a:gd name="T8" fmla="*/ 3 w 43"/>
                <a:gd name="T9" fmla="*/ 21 h 21"/>
                <a:gd name="T10" fmla="*/ 7 w 43"/>
                <a:gd name="T11" fmla="*/ 21 h 21"/>
                <a:gd name="T12" fmla="*/ 7 w 43"/>
                <a:gd name="T13" fmla="*/ 21 h 21"/>
                <a:gd name="T14" fmla="*/ 23 w 43"/>
                <a:gd name="T15" fmla="*/ 18 h 21"/>
                <a:gd name="T16" fmla="*/ 37 w 43"/>
                <a:gd name="T17" fmla="*/ 9 h 21"/>
                <a:gd name="T18" fmla="*/ 37 w 43"/>
                <a:gd name="T19" fmla="*/ 9 h 21"/>
                <a:gd name="T20" fmla="*/ 41 w 43"/>
                <a:gd name="T21" fmla="*/ 7 h 21"/>
                <a:gd name="T22" fmla="*/ 43 w 43"/>
                <a:gd name="T23" fmla="*/ 3 h 21"/>
                <a:gd name="T24" fmla="*/ 41 w 43"/>
                <a:gd name="T25" fmla="*/ 3 h 21"/>
                <a:gd name="T26" fmla="*/ 37 w 43"/>
                <a:gd name="T27" fmla="*/ 0 h 21"/>
                <a:gd name="T28" fmla="*/ 37 w 43"/>
                <a:gd name="T29" fmla="*/ 0 h 21"/>
                <a:gd name="T30" fmla="*/ 21 w 43"/>
                <a:gd name="T31" fmla="*/ 5 h 21"/>
                <a:gd name="T32" fmla="*/ 5 w 4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5" y="12"/>
                  </a:moveTo>
                  <a:lnTo>
                    <a:pt x="5" y="12"/>
                  </a:lnTo>
                  <a:lnTo>
                    <a:pt x="3" y="14"/>
                  </a:lnTo>
                  <a:lnTo>
                    <a:pt x="0" y="18"/>
                  </a:lnTo>
                  <a:lnTo>
                    <a:pt x="3" y="21"/>
                  </a:lnTo>
                  <a:lnTo>
                    <a:pt x="7" y="21"/>
                  </a:lnTo>
                  <a:lnTo>
                    <a:pt x="23" y="18"/>
                  </a:lnTo>
                  <a:lnTo>
                    <a:pt x="37" y="9"/>
                  </a:lnTo>
                  <a:lnTo>
                    <a:pt x="41" y="7"/>
                  </a:lnTo>
                  <a:lnTo>
                    <a:pt x="43" y="3"/>
                  </a:lnTo>
                  <a:lnTo>
                    <a:pt x="41" y="3"/>
                  </a:lnTo>
                  <a:lnTo>
                    <a:pt x="37" y="0"/>
                  </a:lnTo>
                  <a:lnTo>
                    <a:pt x="21" y="5"/>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7" name="Freeform 3714">
              <a:extLst>
                <a:ext uri="{FF2B5EF4-FFF2-40B4-BE49-F238E27FC236}">
                  <a16:creationId xmlns:a16="http://schemas.microsoft.com/office/drawing/2014/main" xmlns="" id="{63E1AF54-0D44-CB42-BB2D-4CEA276A8A5C}"/>
                </a:ext>
              </a:extLst>
            </p:cNvPr>
            <p:cNvSpPr>
              <a:spLocks/>
            </p:cNvSpPr>
            <p:nvPr/>
          </p:nvSpPr>
          <p:spPr bwMode="auto">
            <a:xfrm>
              <a:off x="2519" y="2978"/>
              <a:ext cx="43" cy="21"/>
            </a:xfrm>
            <a:custGeom>
              <a:avLst/>
              <a:gdLst>
                <a:gd name="T0" fmla="*/ 5 w 43"/>
                <a:gd name="T1" fmla="*/ 12 h 21"/>
                <a:gd name="T2" fmla="*/ 5 w 43"/>
                <a:gd name="T3" fmla="*/ 12 h 21"/>
                <a:gd name="T4" fmla="*/ 3 w 43"/>
                <a:gd name="T5" fmla="*/ 14 h 21"/>
                <a:gd name="T6" fmla="*/ 0 w 43"/>
                <a:gd name="T7" fmla="*/ 18 h 21"/>
                <a:gd name="T8" fmla="*/ 3 w 43"/>
                <a:gd name="T9" fmla="*/ 21 h 21"/>
                <a:gd name="T10" fmla="*/ 7 w 43"/>
                <a:gd name="T11" fmla="*/ 21 h 21"/>
                <a:gd name="T12" fmla="*/ 7 w 43"/>
                <a:gd name="T13" fmla="*/ 21 h 21"/>
                <a:gd name="T14" fmla="*/ 23 w 43"/>
                <a:gd name="T15" fmla="*/ 18 h 21"/>
                <a:gd name="T16" fmla="*/ 37 w 43"/>
                <a:gd name="T17" fmla="*/ 9 h 21"/>
                <a:gd name="T18" fmla="*/ 37 w 43"/>
                <a:gd name="T19" fmla="*/ 9 h 21"/>
                <a:gd name="T20" fmla="*/ 41 w 43"/>
                <a:gd name="T21" fmla="*/ 7 h 21"/>
                <a:gd name="T22" fmla="*/ 43 w 43"/>
                <a:gd name="T23" fmla="*/ 3 h 21"/>
                <a:gd name="T24" fmla="*/ 41 w 43"/>
                <a:gd name="T25" fmla="*/ 3 h 21"/>
                <a:gd name="T26" fmla="*/ 37 w 43"/>
                <a:gd name="T27" fmla="*/ 0 h 21"/>
                <a:gd name="T28" fmla="*/ 37 w 43"/>
                <a:gd name="T29" fmla="*/ 0 h 21"/>
                <a:gd name="T30" fmla="*/ 21 w 43"/>
                <a:gd name="T31" fmla="*/ 5 h 21"/>
                <a:gd name="T32" fmla="*/ 5 w 43"/>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1">
                  <a:moveTo>
                    <a:pt x="5" y="12"/>
                  </a:moveTo>
                  <a:lnTo>
                    <a:pt x="5" y="12"/>
                  </a:lnTo>
                  <a:lnTo>
                    <a:pt x="3" y="14"/>
                  </a:lnTo>
                  <a:lnTo>
                    <a:pt x="0" y="18"/>
                  </a:lnTo>
                  <a:lnTo>
                    <a:pt x="3" y="21"/>
                  </a:lnTo>
                  <a:lnTo>
                    <a:pt x="7" y="21"/>
                  </a:lnTo>
                  <a:lnTo>
                    <a:pt x="23" y="18"/>
                  </a:lnTo>
                  <a:lnTo>
                    <a:pt x="37" y="9"/>
                  </a:lnTo>
                  <a:lnTo>
                    <a:pt x="41" y="7"/>
                  </a:lnTo>
                  <a:lnTo>
                    <a:pt x="43" y="3"/>
                  </a:lnTo>
                  <a:lnTo>
                    <a:pt x="41" y="3"/>
                  </a:lnTo>
                  <a:lnTo>
                    <a:pt x="37" y="0"/>
                  </a:lnTo>
                  <a:lnTo>
                    <a:pt x="21" y="5"/>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8" name="Freeform 3715">
              <a:extLst>
                <a:ext uri="{FF2B5EF4-FFF2-40B4-BE49-F238E27FC236}">
                  <a16:creationId xmlns:a16="http://schemas.microsoft.com/office/drawing/2014/main" xmlns="" id="{43EC656B-1A4B-FD41-8156-DE6335B30523}"/>
                </a:ext>
              </a:extLst>
            </p:cNvPr>
            <p:cNvSpPr>
              <a:spLocks/>
            </p:cNvSpPr>
            <p:nvPr/>
          </p:nvSpPr>
          <p:spPr bwMode="auto">
            <a:xfrm>
              <a:off x="2486" y="2978"/>
              <a:ext cx="45" cy="21"/>
            </a:xfrm>
            <a:custGeom>
              <a:avLst/>
              <a:gdLst>
                <a:gd name="T0" fmla="*/ 6 w 45"/>
                <a:gd name="T1" fmla="*/ 12 h 21"/>
                <a:gd name="T2" fmla="*/ 6 w 45"/>
                <a:gd name="T3" fmla="*/ 12 h 21"/>
                <a:gd name="T4" fmla="*/ 2 w 45"/>
                <a:gd name="T5" fmla="*/ 14 h 21"/>
                <a:gd name="T6" fmla="*/ 0 w 45"/>
                <a:gd name="T7" fmla="*/ 18 h 21"/>
                <a:gd name="T8" fmla="*/ 2 w 45"/>
                <a:gd name="T9" fmla="*/ 21 h 21"/>
                <a:gd name="T10" fmla="*/ 9 w 45"/>
                <a:gd name="T11" fmla="*/ 21 h 21"/>
                <a:gd name="T12" fmla="*/ 9 w 45"/>
                <a:gd name="T13" fmla="*/ 21 h 21"/>
                <a:gd name="T14" fmla="*/ 24 w 45"/>
                <a:gd name="T15" fmla="*/ 18 h 21"/>
                <a:gd name="T16" fmla="*/ 38 w 45"/>
                <a:gd name="T17" fmla="*/ 12 h 21"/>
                <a:gd name="T18" fmla="*/ 38 w 45"/>
                <a:gd name="T19" fmla="*/ 12 h 21"/>
                <a:gd name="T20" fmla="*/ 42 w 45"/>
                <a:gd name="T21" fmla="*/ 7 h 21"/>
                <a:gd name="T22" fmla="*/ 45 w 45"/>
                <a:gd name="T23" fmla="*/ 5 h 21"/>
                <a:gd name="T24" fmla="*/ 42 w 45"/>
                <a:gd name="T25" fmla="*/ 3 h 21"/>
                <a:gd name="T26" fmla="*/ 38 w 45"/>
                <a:gd name="T27" fmla="*/ 0 h 21"/>
                <a:gd name="T28" fmla="*/ 38 w 45"/>
                <a:gd name="T29" fmla="*/ 0 h 21"/>
                <a:gd name="T30" fmla="*/ 22 w 45"/>
                <a:gd name="T31" fmla="*/ 5 h 21"/>
                <a:gd name="T32" fmla="*/ 6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6" y="12"/>
                  </a:moveTo>
                  <a:lnTo>
                    <a:pt x="6" y="12"/>
                  </a:lnTo>
                  <a:lnTo>
                    <a:pt x="2" y="14"/>
                  </a:lnTo>
                  <a:lnTo>
                    <a:pt x="0" y="18"/>
                  </a:lnTo>
                  <a:lnTo>
                    <a:pt x="2" y="21"/>
                  </a:lnTo>
                  <a:lnTo>
                    <a:pt x="9" y="21"/>
                  </a:lnTo>
                  <a:lnTo>
                    <a:pt x="24" y="18"/>
                  </a:lnTo>
                  <a:lnTo>
                    <a:pt x="38" y="12"/>
                  </a:lnTo>
                  <a:lnTo>
                    <a:pt x="42" y="7"/>
                  </a:lnTo>
                  <a:lnTo>
                    <a:pt x="45" y="5"/>
                  </a:lnTo>
                  <a:lnTo>
                    <a:pt x="42" y="3"/>
                  </a:lnTo>
                  <a:lnTo>
                    <a:pt x="38" y="0"/>
                  </a:lnTo>
                  <a:lnTo>
                    <a:pt x="22" y="5"/>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499" name="Freeform 3716">
              <a:extLst>
                <a:ext uri="{FF2B5EF4-FFF2-40B4-BE49-F238E27FC236}">
                  <a16:creationId xmlns:a16="http://schemas.microsoft.com/office/drawing/2014/main" xmlns="" id="{FC2AA29B-4DD7-CB4D-B797-A9F055603115}"/>
                </a:ext>
              </a:extLst>
            </p:cNvPr>
            <p:cNvSpPr>
              <a:spLocks/>
            </p:cNvSpPr>
            <p:nvPr/>
          </p:nvSpPr>
          <p:spPr bwMode="auto">
            <a:xfrm>
              <a:off x="2486" y="2978"/>
              <a:ext cx="45" cy="21"/>
            </a:xfrm>
            <a:custGeom>
              <a:avLst/>
              <a:gdLst>
                <a:gd name="T0" fmla="*/ 6 w 45"/>
                <a:gd name="T1" fmla="*/ 12 h 21"/>
                <a:gd name="T2" fmla="*/ 6 w 45"/>
                <a:gd name="T3" fmla="*/ 12 h 21"/>
                <a:gd name="T4" fmla="*/ 2 w 45"/>
                <a:gd name="T5" fmla="*/ 14 h 21"/>
                <a:gd name="T6" fmla="*/ 0 w 45"/>
                <a:gd name="T7" fmla="*/ 18 h 21"/>
                <a:gd name="T8" fmla="*/ 2 w 45"/>
                <a:gd name="T9" fmla="*/ 21 h 21"/>
                <a:gd name="T10" fmla="*/ 9 w 45"/>
                <a:gd name="T11" fmla="*/ 21 h 21"/>
                <a:gd name="T12" fmla="*/ 9 w 45"/>
                <a:gd name="T13" fmla="*/ 21 h 21"/>
                <a:gd name="T14" fmla="*/ 24 w 45"/>
                <a:gd name="T15" fmla="*/ 18 h 21"/>
                <a:gd name="T16" fmla="*/ 38 w 45"/>
                <a:gd name="T17" fmla="*/ 12 h 21"/>
                <a:gd name="T18" fmla="*/ 38 w 45"/>
                <a:gd name="T19" fmla="*/ 12 h 21"/>
                <a:gd name="T20" fmla="*/ 42 w 45"/>
                <a:gd name="T21" fmla="*/ 7 h 21"/>
                <a:gd name="T22" fmla="*/ 45 w 45"/>
                <a:gd name="T23" fmla="*/ 5 h 21"/>
                <a:gd name="T24" fmla="*/ 42 w 45"/>
                <a:gd name="T25" fmla="*/ 3 h 21"/>
                <a:gd name="T26" fmla="*/ 38 w 45"/>
                <a:gd name="T27" fmla="*/ 0 h 21"/>
                <a:gd name="T28" fmla="*/ 38 w 45"/>
                <a:gd name="T29" fmla="*/ 0 h 21"/>
                <a:gd name="T30" fmla="*/ 22 w 45"/>
                <a:gd name="T31" fmla="*/ 5 h 21"/>
                <a:gd name="T32" fmla="*/ 6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6" y="12"/>
                  </a:moveTo>
                  <a:lnTo>
                    <a:pt x="6" y="12"/>
                  </a:lnTo>
                  <a:lnTo>
                    <a:pt x="2" y="14"/>
                  </a:lnTo>
                  <a:lnTo>
                    <a:pt x="0" y="18"/>
                  </a:lnTo>
                  <a:lnTo>
                    <a:pt x="2" y="21"/>
                  </a:lnTo>
                  <a:lnTo>
                    <a:pt x="9" y="21"/>
                  </a:lnTo>
                  <a:lnTo>
                    <a:pt x="24" y="18"/>
                  </a:lnTo>
                  <a:lnTo>
                    <a:pt x="38" y="12"/>
                  </a:lnTo>
                  <a:lnTo>
                    <a:pt x="42" y="7"/>
                  </a:lnTo>
                  <a:lnTo>
                    <a:pt x="45" y="5"/>
                  </a:lnTo>
                  <a:lnTo>
                    <a:pt x="42" y="3"/>
                  </a:lnTo>
                  <a:lnTo>
                    <a:pt x="38" y="0"/>
                  </a:lnTo>
                  <a:lnTo>
                    <a:pt x="22" y="5"/>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0" name="Freeform 3717">
              <a:extLst>
                <a:ext uri="{FF2B5EF4-FFF2-40B4-BE49-F238E27FC236}">
                  <a16:creationId xmlns:a16="http://schemas.microsoft.com/office/drawing/2014/main" xmlns="" id="{961A2C55-D303-1841-85BA-2577D58B9F19}"/>
                </a:ext>
              </a:extLst>
            </p:cNvPr>
            <p:cNvSpPr>
              <a:spLocks/>
            </p:cNvSpPr>
            <p:nvPr/>
          </p:nvSpPr>
          <p:spPr bwMode="auto">
            <a:xfrm>
              <a:off x="2452" y="2978"/>
              <a:ext cx="45" cy="21"/>
            </a:xfrm>
            <a:custGeom>
              <a:avLst/>
              <a:gdLst>
                <a:gd name="T0" fmla="*/ 7 w 45"/>
                <a:gd name="T1" fmla="*/ 12 h 21"/>
                <a:gd name="T2" fmla="*/ 7 w 45"/>
                <a:gd name="T3" fmla="*/ 12 h 21"/>
                <a:gd name="T4" fmla="*/ 2 w 45"/>
                <a:gd name="T5" fmla="*/ 14 h 21"/>
                <a:gd name="T6" fmla="*/ 0 w 45"/>
                <a:gd name="T7" fmla="*/ 18 h 21"/>
                <a:gd name="T8" fmla="*/ 2 w 45"/>
                <a:gd name="T9" fmla="*/ 21 h 21"/>
                <a:gd name="T10" fmla="*/ 9 w 45"/>
                <a:gd name="T11" fmla="*/ 21 h 21"/>
                <a:gd name="T12" fmla="*/ 9 w 45"/>
                <a:gd name="T13" fmla="*/ 21 h 21"/>
                <a:gd name="T14" fmla="*/ 25 w 45"/>
                <a:gd name="T15" fmla="*/ 18 h 21"/>
                <a:gd name="T16" fmla="*/ 40 w 45"/>
                <a:gd name="T17" fmla="*/ 12 h 21"/>
                <a:gd name="T18" fmla="*/ 40 w 45"/>
                <a:gd name="T19" fmla="*/ 12 h 21"/>
                <a:gd name="T20" fmla="*/ 45 w 45"/>
                <a:gd name="T21" fmla="*/ 7 h 21"/>
                <a:gd name="T22" fmla="*/ 45 w 45"/>
                <a:gd name="T23" fmla="*/ 5 h 21"/>
                <a:gd name="T24" fmla="*/ 43 w 45"/>
                <a:gd name="T25" fmla="*/ 3 h 21"/>
                <a:gd name="T26" fmla="*/ 38 w 45"/>
                <a:gd name="T27" fmla="*/ 0 h 21"/>
                <a:gd name="T28" fmla="*/ 38 w 45"/>
                <a:gd name="T29" fmla="*/ 0 h 21"/>
                <a:gd name="T30" fmla="*/ 22 w 45"/>
                <a:gd name="T31" fmla="*/ 5 h 21"/>
                <a:gd name="T32" fmla="*/ 7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7" y="12"/>
                  </a:moveTo>
                  <a:lnTo>
                    <a:pt x="7" y="12"/>
                  </a:lnTo>
                  <a:lnTo>
                    <a:pt x="2" y="14"/>
                  </a:lnTo>
                  <a:lnTo>
                    <a:pt x="0" y="18"/>
                  </a:lnTo>
                  <a:lnTo>
                    <a:pt x="2" y="21"/>
                  </a:lnTo>
                  <a:lnTo>
                    <a:pt x="9" y="21"/>
                  </a:lnTo>
                  <a:lnTo>
                    <a:pt x="25" y="18"/>
                  </a:lnTo>
                  <a:lnTo>
                    <a:pt x="40" y="12"/>
                  </a:lnTo>
                  <a:lnTo>
                    <a:pt x="45" y="7"/>
                  </a:lnTo>
                  <a:lnTo>
                    <a:pt x="45" y="5"/>
                  </a:lnTo>
                  <a:lnTo>
                    <a:pt x="43" y="3"/>
                  </a:lnTo>
                  <a:lnTo>
                    <a:pt x="38" y="0"/>
                  </a:lnTo>
                  <a:lnTo>
                    <a:pt x="22" y="5"/>
                  </a:lnTo>
                  <a:lnTo>
                    <a:pt x="7"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1" name="Freeform 3718">
              <a:extLst>
                <a:ext uri="{FF2B5EF4-FFF2-40B4-BE49-F238E27FC236}">
                  <a16:creationId xmlns:a16="http://schemas.microsoft.com/office/drawing/2014/main" xmlns="" id="{69FCF964-F853-A246-8C6D-AF20EC164024}"/>
                </a:ext>
              </a:extLst>
            </p:cNvPr>
            <p:cNvSpPr>
              <a:spLocks/>
            </p:cNvSpPr>
            <p:nvPr/>
          </p:nvSpPr>
          <p:spPr bwMode="auto">
            <a:xfrm>
              <a:off x="2452" y="2978"/>
              <a:ext cx="45" cy="21"/>
            </a:xfrm>
            <a:custGeom>
              <a:avLst/>
              <a:gdLst>
                <a:gd name="T0" fmla="*/ 7 w 45"/>
                <a:gd name="T1" fmla="*/ 12 h 21"/>
                <a:gd name="T2" fmla="*/ 7 w 45"/>
                <a:gd name="T3" fmla="*/ 12 h 21"/>
                <a:gd name="T4" fmla="*/ 2 w 45"/>
                <a:gd name="T5" fmla="*/ 14 h 21"/>
                <a:gd name="T6" fmla="*/ 0 w 45"/>
                <a:gd name="T7" fmla="*/ 18 h 21"/>
                <a:gd name="T8" fmla="*/ 2 w 45"/>
                <a:gd name="T9" fmla="*/ 21 h 21"/>
                <a:gd name="T10" fmla="*/ 9 w 45"/>
                <a:gd name="T11" fmla="*/ 21 h 21"/>
                <a:gd name="T12" fmla="*/ 9 w 45"/>
                <a:gd name="T13" fmla="*/ 21 h 21"/>
                <a:gd name="T14" fmla="*/ 25 w 45"/>
                <a:gd name="T15" fmla="*/ 18 h 21"/>
                <a:gd name="T16" fmla="*/ 40 w 45"/>
                <a:gd name="T17" fmla="*/ 12 h 21"/>
                <a:gd name="T18" fmla="*/ 40 w 45"/>
                <a:gd name="T19" fmla="*/ 12 h 21"/>
                <a:gd name="T20" fmla="*/ 45 w 45"/>
                <a:gd name="T21" fmla="*/ 7 h 21"/>
                <a:gd name="T22" fmla="*/ 45 w 45"/>
                <a:gd name="T23" fmla="*/ 5 h 21"/>
                <a:gd name="T24" fmla="*/ 43 w 45"/>
                <a:gd name="T25" fmla="*/ 3 h 21"/>
                <a:gd name="T26" fmla="*/ 38 w 45"/>
                <a:gd name="T27" fmla="*/ 0 h 21"/>
                <a:gd name="T28" fmla="*/ 38 w 45"/>
                <a:gd name="T29" fmla="*/ 0 h 21"/>
                <a:gd name="T30" fmla="*/ 22 w 45"/>
                <a:gd name="T31" fmla="*/ 5 h 21"/>
                <a:gd name="T32" fmla="*/ 7 w 45"/>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1">
                  <a:moveTo>
                    <a:pt x="7" y="12"/>
                  </a:moveTo>
                  <a:lnTo>
                    <a:pt x="7" y="12"/>
                  </a:lnTo>
                  <a:lnTo>
                    <a:pt x="2" y="14"/>
                  </a:lnTo>
                  <a:lnTo>
                    <a:pt x="0" y="18"/>
                  </a:lnTo>
                  <a:lnTo>
                    <a:pt x="2" y="21"/>
                  </a:lnTo>
                  <a:lnTo>
                    <a:pt x="9" y="21"/>
                  </a:lnTo>
                  <a:lnTo>
                    <a:pt x="25" y="18"/>
                  </a:lnTo>
                  <a:lnTo>
                    <a:pt x="40" y="12"/>
                  </a:lnTo>
                  <a:lnTo>
                    <a:pt x="45" y="7"/>
                  </a:lnTo>
                  <a:lnTo>
                    <a:pt x="45" y="5"/>
                  </a:lnTo>
                  <a:lnTo>
                    <a:pt x="43" y="3"/>
                  </a:lnTo>
                  <a:lnTo>
                    <a:pt x="38" y="0"/>
                  </a:lnTo>
                  <a:lnTo>
                    <a:pt x="22" y="5"/>
                  </a:lnTo>
                  <a:lnTo>
                    <a:pt x="7"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2" name="Freeform 3719">
              <a:extLst>
                <a:ext uri="{FF2B5EF4-FFF2-40B4-BE49-F238E27FC236}">
                  <a16:creationId xmlns:a16="http://schemas.microsoft.com/office/drawing/2014/main" xmlns="" id="{3FFB4AB0-A927-DE49-A4F3-4E0AC1C9F99D}"/>
                </a:ext>
              </a:extLst>
            </p:cNvPr>
            <p:cNvSpPr>
              <a:spLocks/>
            </p:cNvSpPr>
            <p:nvPr/>
          </p:nvSpPr>
          <p:spPr bwMode="auto">
            <a:xfrm>
              <a:off x="2418" y="2981"/>
              <a:ext cx="45" cy="18"/>
            </a:xfrm>
            <a:custGeom>
              <a:avLst/>
              <a:gdLst>
                <a:gd name="T0" fmla="*/ 5 w 45"/>
                <a:gd name="T1" fmla="*/ 9 h 18"/>
                <a:gd name="T2" fmla="*/ 5 w 45"/>
                <a:gd name="T3" fmla="*/ 9 h 18"/>
                <a:gd name="T4" fmla="*/ 0 w 45"/>
                <a:gd name="T5" fmla="*/ 13 h 18"/>
                <a:gd name="T6" fmla="*/ 0 w 45"/>
                <a:gd name="T7" fmla="*/ 15 h 18"/>
                <a:gd name="T8" fmla="*/ 2 w 45"/>
                <a:gd name="T9" fmla="*/ 18 h 18"/>
                <a:gd name="T10" fmla="*/ 7 w 45"/>
                <a:gd name="T11" fmla="*/ 18 h 18"/>
                <a:gd name="T12" fmla="*/ 7 w 45"/>
                <a:gd name="T13" fmla="*/ 18 h 18"/>
                <a:gd name="T14" fmla="*/ 25 w 45"/>
                <a:gd name="T15" fmla="*/ 15 h 18"/>
                <a:gd name="T16" fmla="*/ 41 w 45"/>
                <a:gd name="T17" fmla="*/ 9 h 18"/>
                <a:gd name="T18" fmla="*/ 41 w 45"/>
                <a:gd name="T19" fmla="*/ 9 h 18"/>
                <a:gd name="T20" fmla="*/ 45 w 45"/>
                <a:gd name="T21" fmla="*/ 4 h 18"/>
                <a:gd name="T22" fmla="*/ 45 w 45"/>
                <a:gd name="T23" fmla="*/ 2 h 18"/>
                <a:gd name="T24" fmla="*/ 43 w 45"/>
                <a:gd name="T25" fmla="*/ 0 h 18"/>
                <a:gd name="T26" fmla="*/ 36 w 45"/>
                <a:gd name="T27" fmla="*/ 0 h 18"/>
                <a:gd name="T28" fmla="*/ 36 w 45"/>
                <a:gd name="T29" fmla="*/ 0 h 18"/>
                <a:gd name="T30" fmla="*/ 20 w 45"/>
                <a:gd name="T31" fmla="*/ 2 h 18"/>
                <a:gd name="T32" fmla="*/ 5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5" y="9"/>
                  </a:moveTo>
                  <a:lnTo>
                    <a:pt x="5" y="9"/>
                  </a:lnTo>
                  <a:lnTo>
                    <a:pt x="0" y="13"/>
                  </a:lnTo>
                  <a:lnTo>
                    <a:pt x="0" y="15"/>
                  </a:lnTo>
                  <a:lnTo>
                    <a:pt x="2" y="18"/>
                  </a:lnTo>
                  <a:lnTo>
                    <a:pt x="7" y="18"/>
                  </a:lnTo>
                  <a:lnTo>
                    <a:pt x="25" y="15"/>
                  </a:lnTo>
                  <a:lnTo>
                    <a:pt x="41" y="9"/>
                  </a:lnTo>
                  <a:lnTo>
                    <a:pt x="45" y="4"/>
                  </a:lnTo>
                  <a:lnTo>
                    <a:pt x="45" y="2"/>
                  </a:lnTo>
                  <a:lnTo>
                    <a:pt x="43" y="0"/>
                  </a:lnTo>
                  <a:lnTo>
                    <a:pt x="36" y="0"/>
                  </a:lnTo>
                  <a:lnTo>
                    <a:pt x="20"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3" name="Freeform 3720">
              <a:extLst>
                <a:ext uri="{FF2B5EF4-FFF2-40B4-BE49-F238E27FC236}">
                  <a16:creationId xmlns:a16="http://schemas.microsoft.com/office/drawing/2014/main" xmlns="" id="{F6F46597-F3D5-5543-9A93-D59A80130BC8}"/>
                </a:ext>
              </a:extLst>
            </p:cNvPr>
            <p:cNvSpPr>
              <a:spLocks/>
            </p:cNvSpPr>
            <p:nvPr/>
          </p:nvSpPr>
          <p:spPr bwMode="auto">
            <a:xfrm>
              <a:off x="2418" y="2981"/>
              <a:ext cx="45" cy="18"/>
            </a:xfrm>
            <a:custGeom>
              <a:avLst/>
              <a:gdLst>
                <a:gd name="T0" fmla="*/ 5 w 45"/>
                <a:gd name="T1" fmla="*/ 9 h 18"/>
                <a:gd name="T2" fmla="*/ 5 w 45"/>
                <a:gd name="T3" fmla="*/ 9 h 18"/>
                <a:gd name="T4" fmla="*/ 0 w 45"/>
                <a:gd name="T5" fmla="*/ 13 h 18"/>
                <a:gd name="T6" fmla="*/ 0 w 45"/>
                <a:gd name="T7" fmla="*/ 15 h 18"/>
                <a:gd name="T8" fmla="*/ 2 w 45"/>
                <a:gd name="T9" fmla="*/ 18 h 18"/>
                <a:gd name="T10" fmla="*/ 7 w 45"/>
                <a:gd name="T11" fmla="*/ 18 h 18"/>
                <a:gd name="T12" fmla="*/ 7 w 45"/>
                <a:gd name="T13" fmla="*/ 18 h 18"/>
                <a:gd name="T14" fmla="*/ 25 w 45"/>
                <a:gd name="T15" fmla="*/ 15 h 18"/>
                <a:gd name="T16" fmla="*/ 41 w 45"/>
                <a:gd name="T17" fmla="*/ 9 h 18"/>
                <a:gd name="T18" fmla="*/ 41 w 45"/>
                <a:gd name="T19" fmla="*/ 9 h 18"/>
                <a:gd name="T20" fmla="*/ 45 w 45"/>
                <a:gd name="T21" fmla="*/ 4 h 18"/>
                <a:gd name="T22" fmla="*/ 45 w 45"/>
                <a:gd name="T23" fmla="*/ 2 h 18"/>
                <a:gd name="T24" fmla="*/ 43 w 45"/>
                <a:gd name="T25" fmla="*/ 0 h 18"/>
                <a:gd name="T26" fmla="*/ 36 w 45"/>
                <a:gd name="T27" fmla="*/ 0 h 18"/>
                <a:gd name="T28" fmla="*/ 36 w 45"/>
                <a:gd name="T29" fmla="*/ 0 h 18"/>
                <a:gd name="T30" fmla="*/ 20 w 45"/>
                <a:gd name="T31" fmla="*/ 2 h 18"/>
                <a:gd name="T32" fmla="*/ 5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5" y="9"/>
                  </a:moveTo>
                  <a:lnTo>
                    <a:pt x="5" y="9"/>
                  </a:lnTo>
                  <a:lnTo>
                    <a:pt x="0" y="13"/>
                  </a:lnTo>
                  <a:lnTo>
                    <a:pt x="0" y="15"/>
                  </a:lnTo>
                  <a:lnTo>
                    <a:pt x="2" y="18"/>
                  </a:lnTo>
                  <a:lnTo>
                    <a:pt x="7" y="18"/>
                  </a:lnTo>
                  <a:lnTo>
                    <a:pt x="25" y="15"/>
                  </a:lnTo>
                  <a:lnTo>
                    <a:pt x="41" y="9"/>
                  </a:lnTo>
                  <a:lnTo>
                    <a:pt x="45" y="4"/>
                  </a:lnTo>
                  <a:lnTo>
                    <a:pt x="45" y="2"/>
                  </a:lnTo>
                  <a:lnTo>
                    <a:pt x="43" y="0"/>
                  </a:lnTo>
                  <a:lnTo>
                    <a:pt x="36" y="0"/>
                  </a:lnTo>
                  <a:lnTo>
                    <a:pt x="20"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4" name="Freeform 3721">
              <a:extLst>
                <a:ext uri="{FF2B5EF4-FFF2-40B4-BE49-F238E27FC236}">
                  <a16:creationId xmlns:a16="http://schemas.microsoft.com/office/drawing/2014/main" xmlns="" id="{7D78CAB1-1661-CD4C-9616-1683FF3E3DBB}"/>
                </a:ext>
              </a:extLst>
            </p:cNvPr>
            <p:cNvSpPr>
              <a:spLocks/>
            </p:cNvSpPr>
            <p:nvPr/>
          </p:nvSpPr>
          <p:spPr bwMode="auto">
            <a:xfrm>
              <a:off x="2380" y="2981"/>
              <a:ext cx="47" cy="18"/>
            </a:xfrm>
            <a:custGeom>
              <a:avLst/>
              <a:gdLst>
                <a:gd name="T0" fmla="*/ 7 w 47"/>
                <a:gd name="T1" fmla="*/ 9 h 18"/>
                <a:gd name="T2" fmla="*/ 7 w 47"/>
                <a:gd name="T3" fmla="*/ 9 h 18"/>
                <a:gd name="T4" fmla="*/ 2 w 47"/>
                <a:gd name="T5" fmla="*/ 13 h 18"/>
                <a:gd name="T6" fmla="*/ 0 w 47"/>
                <a:gd name="T7" fmla="*/ 15 h 18"/>
                <a:gd name="T8" fmla="*/ 2 w 47"/>
                <a:gd name="T9" fmla="*/ 18 h 18"/>
                <a:gd name="T10" fmla="*/ 9 w 47"/>
                <a:gd name="T11" fmla="*/ 18 h 18"/>
                <a:gd name="T12" fmla="*/ 9 w 47"/>
                <a:gd name="T13" fmla="*/ 18 h 18"/>
                <a:gd name="T14" fmla="*/ 27 w 47"/>
                <a:gd name="T15" fmla="*/ 15 h 18"/>
                <a:gd name="T16" fmla="*/ 43 w 47"/>
                <a:gd name="T17" fmla="*/ 9 h 18"/>
                <a:gd name="T18" fmla="*/ 43 w 47"/>
                <a:gd name="T19" fmla="*/ 9 h 18"/>
                <a:gd name="T20" fmla="*/ 47 w 47"/>
                <a:gd name="T21" fmla="*/ 4 h 18"/>
                <a:gd name="T22" fmla="*/ 47 w 47"/>
                <a:gd name="T23" fmla="*/ 2 h 18"/>
                <a:gd name="T24" fmla="*/ 45 w 47"/>
                <a:gd name="T25" fmla="*/ 0 h 18"/>
                <a:gd name="T26" fmla="*/ 40 w 47"/>
                <a:gd name="T27" fmla="*/ 0 h 18"/>
                <a:gd name="T28" fmla="*/ 40 w 47"/>
                <a:gd name="T29" fmla="*/ 0 h 18"/>
                <a:gd name="T30" fmla="*/ 22 w 47"/>
                <a:gd name="T31" fmla="*/ 2 h 18"/>
                <a:gd name="T32" fmla="*/ 7 w 4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8">
                  <a:moveTo>
                    <a:pt x="7" y="9"/>
                  </a:moveTo>
                  <a:lnTo>
                    <a:pt x="7" y="9"/>
                  </a:lnTo>
                  <a:lnTo>
                    <a:pt x="2" y="13"/>
                  </a:lnTo>
                  <a:lnTo>
                    <a:pt x="0" y="15"/>
                  </a:lnTo>
                  <a:lnTo>
                    <a:pt x="2" y="18"/>
                  </a:lnTo>
                  <a:lnTo>
                    <a:pt x="9" y="18"/>
                  </a:lnTo>
                  <a:lnTo>
                    <a:pt x="27" y="15"/>
                  </a:lnTo>
                  <a:lnTo>
                    <a:pt x="43" y="9"/>
                  </a:lnTo>
                  <a:lnTo>
                    <a:pt x="47" y="4"/>
                  </a:lnTo>
                  <a:lnTo>
                    <a:pt x="47" y="2"/>
                  </a:lnTo>
                  <a:lnTo>
                    <a:pt x="45" y="0"/>
                  </a:lnTo>
                  <a:lnTo>
                    <a:pt x="40" y="0"/>
                  </a:lnTo>
                  <a:lnTo>
                    <a:pt x="22"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5" name="Freeform 3722">
              <a:extLst>
                <a:ext uri="{FF2B5EF4-FFF2-40B4-BE49-F238E27FC236}">
                  <a16:creationId xmlns:a16="http://schemas.microsoft.com/office/drawing/2014/main" xmlns="" id="{66822D67-C9BB-4E4E-A9D3-7DE0F73EBBEB}"/>
                </a:ext>
              </a:extLst>
            </p:cNvPr>
            <p:cNvSpPr>
              <a:spLocks/>
            </p:cNvSpPr>
            <p:nvPr/>
          </p:nvSpPr>
          <p:spPr bwMode="auto">
            <a:xfrm>
              <a:off x="2380" y="2981"/>
              <a:ext cx="47" cy="18"/>
            </a:xfrm>
            <a:custGeom>
              <a:avLst/>
              <a:gdLst>
                <a:gd name="T0" fmla="*/ 7 w 47"/>
                <a:gd name="T1" fmla="*/ 9 h 18"/>
                <a:gd name="T2" fmla="*/ 7 w 47"/>
                <a:gd name="T3" fmla="*/ 9 h 18"/>
                <a:gd name="T4" fmla="*/ 2 w 47"/>
                <a:gd name="T5" fmla="*/ 13 h 18"/>
                <a:gd name="T6" fmla="*/ 0 w 47"/>
                <a:gd name="T7" fmla="*/ 15 h 18"/>
                <a:gd name="T8" fmla="*/ 2 w 47"/>
                <a:gd name="T9" fmla="*/ 18 h 18"/>
                <a:gd name="T10" fmla="*/ 9 w 47"/>
                <a:gd name="T11" fmla="*/ 18 h 18"/>
                <a:gd name="T12" fmla="*/ 9 w 47"/>
                <a:gd name="T13" fmla="*/ 18 h 18"/>
                <a:gd name="T14" fmla="*/ 27 w 47"/>
                <a:gd name="T15" fmla="*/ 15 h 18"/>
                <a:gd name="T16" fmla="*/ 43 w 47"/>
                <a:gd name="T17" fmla="*/ 9 h 18"/>
                <a:gd name="T18" fmla="*/ 43 w 47"/>
                <a:gd name="T19" fmla="*/ 9 h 18"/>
                <a:gd name="T20" fmla="*/ 47 w 47"/>
                <a:gd name="T21" fmla="*/ 4 h 18"/>
                <a:gd name="T22" fmla="*/ 47 w 47"/>
                <a:gd name="T23" fmla="*/ 2 h 18"/>
                <a:gd name="T24" fmla="*/ 45 w 47"/>
                <a:gd name="T25" fmla="*/ 0 h 18"/>
                <a:gd name="T26" fmla="*/ 40 w 47"/>
                <a:gd name="T27" fmla="*/ 0 h 18"/>
                <a:gd name="T28" fmla="*/ 40 w 47"/>
                <a:gd name="T29" fmla="*/ 0 h 18"/>
                <a:gd name="T30" fmla="*/ 22 w 47"/>
                <a:gd name="T31" fmla="*/ 2 h 18"/>
                <a:gd name="T32" fmla="*/ 7 w 4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8">
                  <a:moveTo>
                    <a:pt x="7" y="9"/>
                  </a:moveTo>
                  <a:lnTo>
                    <a:pt x="7" y="9"/>
                  </a:lnTo>
                  <a:lnTo>
                    <a:pt x="2" y="13"/>
                  </a:lnTo>
                  <a:lnTo>
                    <a:pt x="0" y="15"/>
                  </a:lnTo>
                  <a:lnTo>
                    <a:pt x="2" y="18"/>
                  </a:lnTo>
                  <a:lnTo>
                    <a:pt x="9" y="18"/>
                  </a:lnTo>
                  <a:lnTo>
                    <a:pt x="27" y="15"/>
                  </a:lnTo>
                  <a:lnTo>
                    <a:pt x="43" y="9"/>
                  </a:lnTo>
                  <a:lnTo>
                    <a:pt x="47" y="4"/>
                  </a:lnTo>
                  <a:lnTo>
                    <a:pt x="47" y="2"/>
                  </a:lnTo>
                  <a:lnTo>
                    <a:pt x="45" y="0"/>
                  </a:lnTo>
                  <a:lnTo>
                    <a:pt x="40" y="0"/>
                  </a:lnTo>
                  <a:lnTo>
                    <a:pt x="22"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6" name="Freeform 3723">
              <a:extLst>
                <a:ext uri="{FF2B5EF4-FFF2-40B4-BE49-F238E27FC236}">
                  <a16:creationId xmlns:a16="http://schemas.microsoft.com/office/drawing/2014/main" xmlns="" id="{00EF01F6-4599-AE4F-9135-ED6630C2B251}"/>
                </a:ext>
              </a:extLst>
            </p:cNvPr>
            <p:cNvSpPr>
              <a:spLocks/>
            </p:cNvSpPr>
            <p:nvPr/>
          </p:nvSpPr>
          <p:spPr bwMode="auto">
            <a:xfrm>
              <a:off x="2344" y="2981"/>
              <a:ext cx="47" cy="18"/>
            </a:xfrm>
            <a:custGeom>
              <a:avLst/>
              <a:gdLst>
                <a:gd name="T0" fmla="*/ 4 w 47"/>
                <a:gd name="T1" fmla="*/ 9 h 18"/>
                <a:gd name="T2" fmla="*/ 4 w 47"/>
                <a:gd name="T3" fmla="*/ 9 h 18"/>
                <a:gd name="T4" fmla="*/ 0 w 47"/>
                <a:gd name="T5" fmla="*/ 13 h 18"/>
                <a:gd name="T6" fmla="*/ 0 w 47"/>
                <a:gd name="T7" fmla="*/ 15 h 18"/>
                <a:gd name="T8" fmla="*/ 2 w 47"/>
                <a:gd name="T9" fmla="*/ 18 h 18"/>
                <a:gd name="T10" fmla="*/ 9 w 47"/>
                <a:gd name="T11" fmla="*/ 18 h 18"/>
                <a:gd name="T12" fmla="*/ 9 w 47"/>
                <a:gd name="T13" fmla="*/ 18 h 18"/>
                <a:gd name="T14" fmla="*/ 25 w 47"/>
                <a:gd name="T15" fmla="*/ 15 h 18"/>
                <a:gd name="T16" fmla="*/ 43 w 47"/>
                <a:gd name="T17" fmla="*/ 9 h 18"/>
                <a:gd name="T18" fmla="*/ 43 w 47"/>
                <a:gd name="T19" fmla="*/ 9 h 18"/>
                <a:gd name="T20" fmla="*/ 47 w 47"/>
                <a:gd name="T21" fmla="*/ 4 h 18"/>
                <a:gd name="T22" fmla="*/ 47 w 47"/>
                <a:gd name="T23" fmla="*/ 2 h 18"/>
                <a:gd name="T24" fmla="*/ 45 w 47"/>
                <a:gd name="T25" fmla="*/ 0 h 18"/>
                <a:gd name="T26" fmla="*/ 38 w 47"/>
                <a:gd name="T27" fmla="*/ 0 h 18"/>
                <a:gd name="T28" fmla="*/ 38 w 47"/>
                <a:gd name="T29" fmla="*/ 0 h 18"/>
                <a:gd name="T30" fmla="*/ 20 w 47"/>
                <a:gd name="T31" fmla="*/ 2 h 18"/>
                <a:gd name="T32" fmla="*/ 4 w 4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8">
                  <a:moveTo>
                    <a:pt x="4" y="9"/>
                  </a:moveTo>
                  <a:lnTo>
                    <a:pt x="4" y="9"/>
                  </a:lnTo>
                  <a:lnTo>
                    <a:pt x="0" y="13"/>
                  </a:lnTo>
                  <a:lnTo>
                    <a:pt x="0" y="15"/>
                  </a:lnTo>
                  <a:lnTo>
                    <a:pt x="2" y="18"/>
                  </a:lnTo>
                  <a:lnTo>
                    <a:pt x="9" y="18"/>
                  </a:lnTo>
                  <a:lnTo>
                    <a:pt x="25" y="15"/>
                  </a:lnTo>
                  <a:lnTo>
                    <a:pt x="43" y="9"/>
                  </a:lnTo>
                  <a:lnTo>
                    <a:pt x="47" y="4"/>
                  </a:lnTo>
                  <a:lnTo>
                    <a:pt x="47" y="2"/>
                  </a:lnTo>
                  <a:lnTo>
                    <a:pt x="45" y="0"/>
                  </a:lnTo>
                  <a:lnTo>
                    <a:pt x="38" y="0"/>
                  </a:lnTo>
                  <a:lnTo>
                    <a:pt x="20"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7" name="Freeform 3724">
              <a:extLst>
                <a:ext uri="{FF2B5EF4-FFF2-40B4-BE49-F238E27FC236}">
                  <a16:creationId xmlns:a16="http://schemas.microsoft.com/office/drawing/2014/main" xmlns="" id="{C31EE5B8-D5B8-B64C-8B6E-01A43FD5302E}"/>
                </a:ext>
              </a:extLst>
            </p:cNvPr>
            <p:cNvSpPr>
              <a:spLocks/>
            </p:cNvSpPr>
            <p:nvPr/>
          </p:nvSpPr>
          <p:spPr bwMode="auto">
            <a:xfrm>
              <a:off x="2344" y="2981"/>
              <a:ext cx="47" cy="18"/>
            </a:xfrm>
            <a:custGeom>
              <a:avLst/>
              <a:gdLst>
                <a:gd name="T0" fmla="*/ 4 w 47"/>
                <a:gd name="T1" fmla="*/ 9 h 18"/>
                <a:gd name="T2" fmla="*/ 4 w 47"/>
                <a:gd name="T3" fmla="*/ 9 h 18"/>
                <a:gd name="T4" fmla="*/ 0 w 47"/>
                <a:gd name="T5" fmla="*/ 13 h 18"/>
                <a:gd name="T6" fmla="*/ 0 w 47"/>
                <a:gd name="T7" fmla="*/ 15 h 18"/>
                <a:gd name="T8" fmla="*/ 2 w 47"/>
                <a:gd name="T9" fmla="*/ 18 h 18"/>
                <a:gd name="T10" fmla="*/ 9 w 47"/>
                <a:gd name="T11" fmla="*/ 18 h 18"/>
                <a:gd name="T12" fmla="*/ 9 w 47"/>
                <a:gd name="T13" fmla="*/ 18 h 18"/>
                <a:gd name="T14" fmla="*/ 25 w 47"/>
                <a:gd name="T15" fmla="*/ 15 h 18"/>
                <a:gd name="T16" fmla="*/ 43 w 47"/>
                <a:gd name="T17" fmla="*/ 9 h 18"/>
                <a:gd name="T18" fmla="*/ 43 w 47"/>
                <a:gd name="T19" fmla="*/ 9 h 18"/>
                <a:gd name="T20" fmla="*/ 47 w 47"/>
                <a:gd name="T21" fmla="*/ 4 h 18"/>
                <a:gd name="T22" fmla="*/ 47 w 47"/>
                <a:gd name="T23" fmla="*/ 2 h 18"/>
                <a:gd name="T24" fmla="*/ 45 w 47"/>
                <a:gd name="T25" fmla="*/ 0 h 18"/>
                <a:gd name="T26" fmla="*/ 38 w 47"/>
                <a:gd name="T27" fmla="*/ 0 h 18"/>
                <a:gd name="T28" fmla="*/ 38 w 47"/>
                <a:gd name="T29" fmla="*/ 0 h 18"/>
                <a:gd name="T30" fmla="*/ 20 w 47"/>
                <a:gd name="T31" fmla="*/ 2 h 18"/>
                <a:gd name="T32" fmla="*/ 4 w 4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18">
                  <a:moveTo>
                    <a:pt x="4" y="9"/>
                  </a:moveTo>
                  <a:lnTo>
                    <a:pt x="4" y="9"/>
                  </a:lnTo>
                  <a:lnTo>
                    <a:pt x="0" y="13"/>
                  </a:lnTo>
                  <a:lnTo>
                    <a:pt x="0" y="15"/>
                  </a:lnTo>
                  <a:lnTo>
                    <a:pt x="2" y="18"/>
                  </a:lnTo>
                  <a:lnTo>
                    <a:pt x="9" y="18"/>
                  </a:lnTo>
                  <a:lnTo>
                    <a:pt x="25" y="15"/>
                  </a:lnTo>
                  <a:lnTo>
                    <a:pt x="43" y="9"/>
                  </a:lnTo>
                  <a:lnTo>
                    <a:pt x="47" y="4"/>
                  </a:lnTo>
                  <a:lnTo>
                    <a:pt x="47" y="2"/>
                  </a:lnTo>
                  <a:lnTo>
                    <a:pt x="45" y="0"/>
                  </a:lnTo>
                  <a:lnTo>
                    <a:pt x="38" y="0"/>
                  </a:lnTo>
                  <a:lnTo>
                    <a:pt x="20"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8" name="Freeform 3725">
              <a:extLst>
                <a:ext uri="{FF2B5EF4-FFF2-40B4-BE49-F238E27FC236}">
                  <a16:creationId xmlns:a16="http://schemas.microsoft.com/office/drawing/2014/main" xmlns="" id="{DEF6C25C-946F-5B48-9CFD-8F648BCB4D9D}"/>
                </a:ext>
              </a:extLst>
            </p:cNvPr>
            <p:cNvSpPr>
              <a:spLocks/>
            </p:cNvSpPr>
            <p:nvPr/>
          </p:nvSpPr>
          <p:spPr bwMode="auto">
            <a:xfrm>
              <a:off x="2303" y="2981"/>
              <a:ext cx="50" cy="18"/>
            </a:xfrm>
            <a:custGeom>
              <a:avLst/>
              <a:gdLst>
                <a:gd name="T0" fmla="*/ 5 w 50"/>
                <a:gd name="T1" fmla="*/ 9 h 18"/>
                <a:gd name="T2" fmla="*/ 5 w 50"/>
                <a:gd name="T3" fmla="*/ 9 h 18"/>
                <a:gd name="T4" fmla="*/ 0 w 50"/>
                <a:gd name="T5" fmla="*/ 13 h 18"/>
                <a:gd name="T6" fmla="*/ 0 w 50"/>
                <a:gd name="T7" fmla="*/ 15 h 18"/>
                <a:gd name="T8" fmla="*/ 3 w 50"/>
                <a:gd name="T9" fmla="*/ 18 h 18"/>
                <a:gd name="T10" fmla="*/ 9 w 50"/>
                <a:gd name="T11" fmla="*/ 18 h 18"/>
                <a:gd name="T12" fmla="*/ 9 w 50"/>
                <a:gd name="T13" fmla="*/ 18 h 18"/>
                <a:gd name="T14" fmla="*/ 27 w 50"/>
                <a:gd name="T15" fmla="*/ 15 h 18"/>
                <a:gd name="T16" fmla="*/ 45 w 50"/>
                <a:gd name="T17" fmla="*/ 9 h 18"/>
                <a:gd name="T18" fmla="*/ 45 w 50"/>
                <a:gd name="T19" fmla="*/ 9 h 18"/>
                <a:gd name="T20" fmla="*/ 50 w 50"/>
                <a:gd name="T21" fmla="*/ 4 h 18"/>
                <a:gd name="T22" fmla="*/ 50 w 50"/>
                <a:gd name="T23" fmla="*/ 2 h 18"/>
                <a:gd name="T24" fmla="*/ 48 w 50"/>
                <a:gd name="T25" fmla="*/ 0 h 18"/>
                <a:gd name="T26" fmla="*/ 41 w 50"/>
                <a:gd name="T27" fmla="*/ 0 h 18"/>
                <a:gd name="T28" fmla="*/ 41 w 50"/>
                <a:gd name="T29" fmla="*/ 0 h 18"/>
                <a:gd name="T30" fmla="*/ 23 w 50"/>
                <a:gd name="T31" fmla="*/ 2 h 18"/>
                <a:gd name="T32" fmla="*/ 5 w 5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8">
                  <a:moveTo>
                    <a:pt x="5" y="9"/>
                  </a:moveTo>
                  <a:lnTo>
                    <a:pt x="5" y="9"/>
                  </a:lnTo>
                  <a:lnTo>
                    <a:pt x="0" y="13"/>
                  </a:lnTo>
                  <a:lnTo>
                    <a:pt x="0" y="15"/>
                  </a:lnTo>
                  <a:lnTo>
                    <a:pt x="3" y="18"/>
                  </a:lnTo>
                  <a:lnTo>
                    <a:pt x="9" y="18"/>
                  </a:lnTo>
                  <a:lnTo>
                    <a:pt x="27" y="15"/>
                  </a:lnTo>
                  <a:lnTo>
                    <a:pt x="45" y="9"/>
                  </a:lnTo>
                  <a:lnTo>
                    <a:pt x="50" y="4"/>
                  </a:lnTo>
                  <a:lnTo>
                    <a:pt x="50" y="2"/>
                  </a:lnTo>
                  <a:lnTo>
                    <a:pt x="48" y="0"/>
                  </a:lnTo>
                  <a:lnTo>
                    <a:pt x="41" y="0"/>
                  </a:lnTo>
                  <a:lnTo>
                    <a:pt x="23"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09" name="Freeform 3726">
              <a:extLst>
                <a:ext uri="{FF2B5EF4-FFF2-40B4-BE49-F238E27FC236}">
                  <a16:creationId xmlns:a16="http://schemas.microsoft.com/office/drawing/2014/main" xmlns="" id="{4817EB5E-7628-A74D-BC32-FCDD60A74E22}"/>
                </a:ext>
              </a:extLst>
            </p:cNvPr>
            <p:cNvSpPr>
              <a:spLocks/>
            </p:cNvSpPr>
            <p:nvPr/>
          </p:nvSpPr>
          <p:spPr bwMode="auto">
            <a:xfrm>
              <a:off x="2303" y="2981"/>
              <a:ext cx="50" cy="18"/>
            </a:xfrm>
            <a:custGeom>
              <a:avLst/>
              <a:gdLst>
                <a:gd name="T0" fmla="*/ 5 w 50"/>
                <a:gd name="T1" fmla="*/ 9 h 18"/>
                <a:gd name="T2" fmla="*/ 5 w 50"/>
                <a:gd name="T3" fmla="*/ 9 h 18"/>
                <a:gd name="T4" fmla="*/ 0 w 50"/>
                <a:gd name="T5" fmla="*/ 13 h 18"/>
                <a:gd name="T6" fmla="*/ 0 w 50"/>
                <a:gd name="T7" fmla="*/ 15 h 18"/>
                <a:gd name="T8" fmla="*/ 3 w 50"/>
                <a:gd name="T9" fmla="*/ 18 h 18"/>
                <a:gd name="T10" fmla="*/ 9 w 50"/>
                <a:gd name="T11" fmla="*/ 18 h 18"/>
                <a:gd name="T12" fmla="*/ 9 w 50"/>
                <a:gd name="T13" fmla="*/ 18 h 18"/>
                <a:gd name="T14" fmla="*/ 27 w 50"/>
                <a:gd name="T15" fmla="*/ 15 h 18"/>
                <a:gd name="T16" fmla="*/ 45 w 50"/>
                <a:gd name="T17" fmla="*/ 9 h 18"/>
                <a:gd name="T18" fmla="*/ 45 w 50"/>
                <a:gd name="T19" fmla="*/ 9 h 18"/>
                <a:gd name="T20" fmla="*/ 50 w 50"/>
                <a:gd name="T21" fmla="*/ 4 h 18"/>
                <a:gd name="T22" fmla="*/ 50 w 50"/>
                <a:gd name="T23" fmla="*/ 2 h 18"/>
                <a:gd name="T24" fmla="*/ 48 w 50"/>
                <a:gd name="T25" fmla="*/ 0 h 18"/>
                <a:gd name="T26" fmla="*/ 41 w 50"/>
                <a:gd name="T27" fmla="*/ 0 h 18"/>
                <a:gd name="T28" fmla="*/ 41 w 50"/>
                <a:gd name="T29" fmla="*/ 0 h 18"/>
                <a:gd name="T30" fmla="*/ 23 w 50"/>
                <a:gd name="T31" fmla="*/ 2 h 18"/>
                <a:gd name="T32" fmla="*/ 5 w 5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18">
                  <a:moveTo>
                    <a:pt x="5" y="9"/>
                  </a:moveTo>
                  <a:lnTo>
                    <a:pt x="5" y="9"/>
                  </a:lnTo>
                  <a:lnTo>
                    <a:pt x="0" y="13"/>
                  </a:lnTo>
                  <a:lnTo>
                    <a:pt x="0" y="15"/>
                  </a:lnTo>
                  <a:lnTo>
                    <a:pt x="3" y="18"/>
                  </a:lnTo>
                  <a:lnTo>
                    <a:pt x="9" y="18"/>
                  </a:lnTo>
                  <a:lnTo>
                    <a:pt x="27" y="15"/>
                  </a:lnTo>
                  <a:lnTo>
                    <a:pt x="45" y="9"/>
                  </a:lnTo>
                  <a:lnTo>
                    <a:pt x="50" y="4"/>
                  </a:lnTo>
                  <a:lnTo>
                    <a:pt x="50" y="2"/>
                  </a:lnTo>
                  <a:lnTo>
                    <a:pt x="48" y="0"/>
                  </a:lnTo>
                  <a:lnTo>
                    <a:pt x="41" y="0"/>
                  </a:lnTo>
                  <a:lnTo>
                    <a:pt x="23"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0" name="Freeform 3727">
              <a:extLst>
                <a:ext uri="{FF2B5EF4-FFF2-40B4-BE49-F238E27FC236}">
                  <a16:creationId xmlns:a16="http://schemas.microsoft.com/office/drawing/2014/main" xmlns="" id="{F1EB2C1A-9C6D-4D4A-96AB-E3B0B04EF5B3}"/>
                </a:ext>
              </a:extLst>
            </p:cNvPr>
            <p:cNvSpPr>
              <a:spLocks/>
            </p:cNvSpPr>
            <p:nvPr/>
          </p:nvSpPr>
          <p:spPr bwMode="auto">
            <a:xfrm>
              <a:off x="2263" y="2981"/>
              <a:ext cx="52" cy="20"/>
            </a:xfrm>
            <a:custGeom>
              <a:avLst/>
              <a:gdLst>
                <a:gd name="T0" fmla="*/ 4 w 52"/>
                <a:gd name="T1" fmla="*/ 9 h 20"/>
                <a:gd name="T2" fmla="*/ 4 w 52"/>
                <a:gd name="T3" fmla="*/ 9 h 20"/>
                <a:gd name="T4" fmla="*/ 0 w 52"/>
                <a:gd name="T5" fmla="*/ 13 h 20"/>
                <a:gd name="T6" fmla="*/ 0 w 52"/>
                <a:gd name="T7" fmla="*/ 15 h 20"/>
                <a:gd name="T8" fmla="*/ 4 w 52"/>
                <a:gd name="T9" fmla="*/ 18 h 20"/>
                <a:gd name="T10" fmla="*/ 11 w 52"/>
                <a:gd name="T11" fmla="*/ 20 h 20"/>
                <a:gd name="T12" fmla="*/ 11 w 52"/>
                <a:gd name="T13" fmla="*/ 20 h 20"/>
                <a:gd name="T14" fmla="*/ 29 w 52"/>
                <a:gd name="T15" fmla="*/ 15 h 20"/>
                <a:gd name="T16" fmla="*/ 45 w 52"/>
                <a:gd name="T17" fmla="*/ 9 h 20"/>
                <a:gd name="T18" fmla="*/ 45 w 52"/>
                <a:gd name="T19" fmla="*/ 9 h 20"/>
                <a:gd name="T20" fmla="*/ 49 w 52"/>
                <a:gd name="T21" fmla="*/ 4 h 20"/>
                <a:gd name="T22" fmla="*/ 52 w 52"/>
                <a:gd name="T23" fmla="*/ 2 h 20"/>
                <a:gd name="T24" fmla="*/ 47 w 52"/>
                <a:gd name="T25" fmla="*/ 0 h 20"/>
                <a:gd name="T26" fmla="*/ 40 w 52"/>
                <a:gd name="T27" fmla="*/ 0 h 20"/>
                <a:gd name="T28" fmla="*/ 40 w 52"/>
                <a:gd name="T29" fmla="*/ 0 h 20"/>
                <a:gd name="T30" fmla="*/ 22 w 52"/>
                <a:gd name="T31" fmla="*/ 2 h 20"/>
                <a:gd name="T32" fmla="*/ 4 w 5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4" y="9"/>
                  </a:moveTo>
                  <a:lnTo>
                    <a:pt x="4" y="9"/>
                  </a:lnTo>
                  <a:lnTo>
                    <a:pt x="0" y="13"/>
                  </a:lnTo>
                  <a:lnTo>
                    <a:pt x="0" y="15"/>
                  </a:lnTo>
                  <a:lnTo>
                    <a:pt x="4" y="18"/>
                  </a:lnTo>
                  <a:lnTo>
                    <a:pt x="11" y="20"/>
                  </a:lnTo>
                  <a:lnTo>
                    <a:pt x="29" y="15"/>
                  </a:lnTo>
                  <a:lnTo>
                    <a:pt x="45" y="9"/>
                  </a:lnTo>
                  <a:lnTo>
                    <a:pt x="49" y="4"/>
                  </a:lnTo>
                  <a:lnTo>
                    <a:pt x="52" y="2"/>
                  </a:lnTo>
                  <a:lnTo>
                    <a:pt x="47" y="0"/>
                  </a:lnTo>
                  <a:lnTo>
                    <a:pt x="40" y="0"/>
                  </a:lnTo>
                  <a:lnTo>
                    <a:pt x="22"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1" name="Freeform 3728">
              <a:extLst>
                <a:ext uri="{FF2B5EF4-FFF2-40B4-BE49-F238E27FC236}">
                  <a16:creationId xmlns:a16="http://schemas.microsoft.com/office/drawing/2014/main" xmlns="" id="{FB90A04F-A1A8-DA46-9F56-DAD63F6804C4}"/>
                </a:ext>
              </a:extLst>
            </p:cNvPr>
            <p:cNvSpPr>
              <a:spLocks/>
            </p:cNvSpPr>
            <p:nvPr/>
          </p:nvSpPr>
          <p:spPr bwMode="auto">
            <a:xfrm>
              <a:off x="2263" y="2981"/>
              <a:ext cx="52" cy="20"/>
            </a:xfrm>
            <a:custGeom>
              <a:avLst/>
              <a:gdLst>
                <a:gd name="T0" fmla="*/ 4 w 52"/>
                <a:gd name="T1" fmla="*/ 9 h 20"/>
                <a:gd name="T2" fmla="*/ 4 w 52"/>
                <a:gd name="T3" fmla="*/ 9 h 20"/>
                <a:gd name="T4" fmla="*/ 0 w 52"/>
                <a:gd name="T5" fmla="*/ 13 h 20"/>
                <a:gd name="T6" fmla="*/ 0 w 52"/>
                <a:gd name="T7" fmla="*/ 15 h 20"/>
                <a:gd name="T8" fmla="*/ 4 w 52"/>
                <a:gd name="T9" fmla="*/ 18 h 20"/>
                <a:gd name="T10" fmla="*/ 11 w 52"/>
                <a:gd name="T11" fmla="*/ 20 h 20"/>
                <a:gd name="T12" fmla="*/ 11 w 52"/>
                <a:gd name="T13" fmla="*/ 20 h 20"/>
                <a:gd name="T14" fmla="*/ 29 w 52"/>
                <a:gd name="T15" fmla="*/ 15 h 20"/>
                <a:gd name="T16" fmla="*/ 45 w 52"/>
                <a:gd name="T17" fmla="*/ 9 h 20"/>
                <a:gd name="T18" fmla="*/ 45 w 52"/>
                <a:gd name="T19" fmla="*/ 9 h 20"/>
                <a:gd name="T20" fmla="*/ 49 w 52"/>
                <a:gd name="T21" fmla="*/ 4 h 20"/>
                <a:gd name="T22" fmla="*/ 52 w 52"/>
                <a:gd name="T23" fmla="*/ 2 h 20"/>
                <a:gd name="T24" fmla="*/ 47 w 52"/>
                <a:gd name="T25" fmla="*/ 0 h 20"/>
                <a:gd name="T26" fmla="*/ 40 w 52"/>
                <a:gd name="T27" fmla="*/ 0 h 20"/>
                <a:gd name="T28" fmla="*/ 40 w 52"/>
                <a:gd name="T29" fmla="*/ 0 h 20"/>
                <a:gd name="T30" fmla="*/ 22 w 52"/>
                <a:gd name="T31" fmla="*/ 2 h 20"/>
                <a:gd name="T32" fmla="*/ 4 w 5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4" y="9"/>
                  </a:moveTo>
                  <a:lnTo>
                    <a:pt x="4" y="9"/>
                  </a:lnTo>
                  <a:lnTo>
                    <a:pt x="0" y="13"/>
                  </a:lnTo>
                  <a:lnTo>
                    <a:pt x="0" y="15"/>
                  </a:lnTo>
                  <a:lnTo>
                    <a:pt x="4" y="18"/>
                  </a:lnTo>
                  <a:lnTo>
                    <a:pt x="11" y="20"/>
                  </a:lnTo>
                  <a:lnTo>
                    <a:pt x="29" y="15"/>
                  </a:lnTo>
                  <a:lnTo>
                    <a:pt x="45" y="9"/>
                  </a:lnTo>
                  <a:lnTo>
                    <a:pt x="49" y="4"/>
                  </a:lnTo>
                  <a:lnTo>
                    <a:pt x="52" y="2"/>
                  </a:lnTo>
                  <a:lnTo>
                    <a:pt x="47" y="0"/>
                  </a:lnTo>
                  <a:lnTo>
                    <a:pt x="40" y="0"/>
                  </a:lnTo>
                  <a:lnTo>
                    <a:pt x="22"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2" name="Freeform 3729">
              <a:extLst>
                <a:ext uri="{FF2B5EF4-FFF2-40B4-BE49-F238E27FC236}">
                  <a16:creationId xmlns:a16="http://schemas.microsoft.com/office/drawing/2014/main" xmlns="" id="{C0DE48FA-5D3D-AD4B-BF9E-5605C5839FD5}"/>
                </a:ext>
              </a:extLst>
            </p:cNvPr>
            <p:cNvSpPr>
              <a:spLocks/>
            </p:cNvSpPr>
            <p:nvPr/>
          </p:nvSpPr>
          <p:spPr bwMode="auto">
            <a:xfrm>
              <a:off x="2222" y="2981"/>
              <a:ext cx="52" cy="20"/>
            </a:xfrm>
            <a:custGeom>
              <a:avLst/>
              <a:gdLst>
                <a:gd name="T0" fmla="*/ 5 w 52"/>
                <a:gd name="T1" fmla="*/ 9 h 20"/>
                <a:gd name="T2" fmla="*/ 5 w 52"/>
                <a:gd name="T3" fmla="*/ 9 h 20"/>
                <a:gd name="T4" fmla="*/ 0 w 52"/>
                <a:gd name="T5" fmla="*/ 13 h 20"/>
                <a:gd name="T6" fmla="*/ 0 w 52"/>
                <a:gd name="T7" fmla="*/ 15 h 20"/>
                <a:gd name="T8" fmla="*/ 2 w 52"/>
                <a:gd name="T9" fmla="*/ 18 h 20"/>
                <a:gd name="T10" fmla="*/ 9 w 52"/>
                <a:gd name="T11" fmla="*/ 20 h 20"/>
                <a:gd name="T12" fmla="*/ 9 w 52"/>
                <a:gd name="T13" fmla="*/ 20 h 20"/>
                <a:gd name="T14" fmla="*/ 29 w 52"/>
                <a:gd name="T15" fmla="*/ 15 h 20"/>
                <a:gd name="T16" fmla="*/ 45 w 52"/>
                <a:gd name="T17" fmla="*/ 9 h 20"/>
                <a:gd name="T18" fmla="*/ 45 w 52"/>
                <a:gd name="T19" fmla="*/ 9 h 20"/>
                <a:gd name="T20" fmla="*/ 50 w 52"/>
                <a:gd name="T21" fmla="*/ 6 h 20"/>
                <a:gd name="T22" fmla="*/ 52 w 52"/>
                <a:gd name="T23" fmla="*/ 2 h 20"/>
                <a:gd name="T24" fmla="*/ 47 w 52"/>
                <a:gd name="T25" fmla="*/ 0 h 20"/>
                <a:gd name="T26" fmla="*/ 41 w 52"/>
                <a:gd name="T27" fmla="*/ 0 h 20"/>
                <a:gd name="T28" fmla="*/ 41 w 52"/>
                <a:gd name="T29" fmla="*/ 0 h 20"/>
                <a:gd name="T30" fmla="*/ 20 w 52"/>
                <a:gd name="T31" fmla="*/ 2 h 20"/>
                <a:gd name="T32" fmla="*/ 5 w 5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5" y="9"/>
                  </a:moveTo>
                  <a:lnTo>
                    <a:pt x="5" y="9"/>
                  </a:lnTo>
                  <a:lnTo>
                    <a:pt x="0" y="13"/>
                  </a:lnTo>
                  <a:lnTo>
                    <a:pt x="0" y="15"/>
                  </a:lnTo>
                  <a:lnTo>
                    <a:pt x="2" y="18"/>
                  </a:lnTo>
                  <a:lnTo>
                    <a:pt x="9" y="20"/>
                  </a:lnTo>
                  <a:lnTo>
                    <a:pt x="29" y="15"/>
                  </a:lnTo>
                  <a:lnTo>
                    <a:pt x="45" y="9"/>
                  </a:lnTo>
                  <a:lnTo>
                    <a:pt x="50" y="6"/>
                  </a:lnTo>
                  <a:lnTo>
                    <a:pt x="52" y="2"/>
                  </a:lnTo>
                  <a:lnTo>
                    <a:pt x="47" y="0"/>
                  </a:lnTo>
                  <a:lnTo>
                    <a:pt x="41" y="0"/>
                  </a:lnTo>
                  <a:lnTo>
                    <a:pt x="20"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3" name="Freeform 3730">
              <a:extLst>
                <a:ext uri="{FF2B5EF4-FFF2-40B4-BE49-F238E27FC236}">
                  <a16:creationId xmlns:a16="http://schemas.microsoft.com/office/drawing/2014/main" xmlns="" id="{0961CBBE-4F87-A741-9239-0F5F106DA45E}"/>
                </a:ext>
              </a:extLst>
            </p:cNvPr>
            <p:cNvSpPr>
              <a:spLocks/>
            </p:cNvSpPr>
            <p:nvPr/>
          </p:nvSpPr>
          <p:spPr bwMode="auto">
            <a:xfrm>
              <a:off x="2222" y="2981"/>
              <a:ext cx="52" cy="20"/>
            </a:xfrm>
            <a:custGeom>
              <a:avLst/>
              <a:gdLst>
                <a:gd name="T0" fmla="*/ 5 w 52"/>
                <a:gd name="T1" fmla="*/ 9 h 20"/>
                <a:gd name="T2" fmla="*/ 5 w 52"/>
                <a:gd name="T3" fmla="*/ 9 h 20"/>
                <a:gd name="T4" fmla="*/ 0 w 52"/>
                <a:gd name="T5" fmla="*/ 13 h 20"/>
                <a:gd name="T6" fmla="*/ 0 w 52"/>
                <a:gd name="T7" fmla="*/ 15 h 20"/>
                <a:gd name="T8" fmla="*/ 2 w 52"/>
                <a:gd name="T9" fmla="*/ 18 h 20"/>
                <a:gd name="T10" fmla="*/ 9 w 52"/>
                <a:gd name="T11" fmla="*/ 20 h 20"/>
                <a:gd name="T12" fmla="*/ 9 w 52"/>
                <a:gd name="T13" fmla="*/ 20 h 20"/>
                <a:gd name="T14" fmla="*/ 29 w 52"/>
                <a:gd name="T15" fmla="*/ 15 h 20"/>
                <a:gd name="T16" fmla="*/ 45 w 52"/>
                <a:gd name="T17" fmla="*/ 9 h 20"/>
                <a:gd name="T18" fmla="*/ 45 w 52"/>
                <a:gd name="T19" fmla="*/ 9 h 20"/>
                <a:gd name="T20" fmla="*/ 50 w 52"/>
                <a:gd name="T21" fmla="*/ 6 h 20"/>
                <a:gd name="T22" fmla="*/ 52 w 52"/>
                <a:gd name="T23" fmla="*/ 2 h 20"/>
                <a:gd name="T24" fmla="*/ 47 w 52"/>
                <a:gd name="T25" fmla="*/ 0 h 20"/>
                <a:gd name="T26" fmla="*/ 41 w 52"/>
                <a:gd name="T27" fmla="*/ 0 h 20"/>
                <a:gd name="T28" fmla="*/ 41 w 52"/>
                <a:gd name="T29" fmla="*/ 0 h 20"/>
                <a:gd name="T30" fmla="*/ 20 w 52"/>
                <a:gd name="T31" fmla="*/ 2 h 20"/>
                <a:gd name="T32" fmla="*/ 5 w 52"/>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0">
                  <a:moveTo>
                    <a:pt x="5" y="9"/>
                  </a:moveTo>
                  <a:lnTo>
                    <a:pt x="5" y="9"/>
                  </a:lnTo>
                  <a:lnTo>
                    <a:pt x="0" y="13"/>
                  </a:lnTo>
                  <a:lnTo>
                    <a:pt x="0" y="15"/>
                  </a:lnTo>
                  <a:lnTo>
                    <a:pt x="2" y="18"/>
                  </a:lnTo>
                  <a:lnTo>
                    <a:pt x="9" y="20"/>
                  </a:lnTo>
                  <a:lnTo>
                    <a:pt x="29" y="15"/>
                  </a:lnTo>
                  <a:lnTo>
                    <a:pt x="45" y="9"/>
                  </a:lnTo>
                  <a:lnTo>
                    <a:pt x="50" y="6"/>
                  </a:lnTo>
                  <a:lnTo>
                    <a:pt x="52" y="2"/>
                  </a:lnTo>
                  <a:lnTo>
                    <a:pt x="47" y="0"/>
                  </a:lnTo>
                  <a:lnTo>
                    <a:pt x="41" y="0"/>
                  </a:lnTo>
                  <a:lnTo>
                    <a:pt x="20"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4" name="Freeform 3731">
              <a:extLst>
                <a:ext uri="{FF2B5EF4-FFF2-40B4-BE49-F238E27FC236}">
                  <a16:creationId xmlns:a16="http://schemas.microsoft.com/office/drawing/2014/main" xmlns="" id="{A9B12B90-3CFC-0F4B-BA44-5170166DDB0D}"/>
                </a:ext>
              </a:extLst>
            </p:cNvPr>
            <p:cNvSpPr>
              <a:spLocks/>
            </p:cNvSpPr>
            <p:nvPr/>
          </p:nvSpPr>
          <p:spPr bwMode="auto">
            <a:xfrm>
              <a:off x="2177" y="2981"/>
              <a:ext cx="54" cy="20"/>
            </a:xfrm>
            <a:custGeom>
              <a:avLst/>
              <a:gdLst>
                <a:gd name="T0" fmla="*/ 5 w 54"/>
                <a:gd name="T1" fmla="*/ 9 h 20"/>
                <a:gd name="T2" fmla="*/ 5 w 54"/>
                <a:gd name="T3" fmla="*/ 9 h 20"/>
                <a:gd name="T4" fmla="*/ 2 w 54"/>
                <a:gd name="T5" fmla="*/ 13 h 20"/>
                <a:gd name="T6" fmla="*/ 0 w 54"/>
                <a:gd name="T7" fmla="*/ 18 h 20"/>
                <a:gd name="T8" fmla="*/ 5 w 54"/>
                <a:gd name="T9" fmla="*/ 18 h 20"/>
                <a:gd name="T10" fmla="*/ 11 w 54"/>
                <a:gd name="T11" fmla="*/ 20 h 20"/>
                <a:gd name="T12" fmla="*/ 11 w 54"/>
                <a:gd name="T13" fmla="*/ 20 h 20"/>
                <a:gd name="T14" fmla="*/ 32 w 54"/>
                <a:gd name="T15" fmla="*/ 15 h 20"/>
                <a:gd name="T16" fmla="*/ 50 w 54"/>
                <a:gd name="T17" fmla="*/ 9 h 20"/>
                <a:gd name="T18" fmla="*/ 50 w 54"/>
                <a:gd name="T19" fmla="*/ 9 h 20"/>
                <a:gd name="T20" fmla="*/ 54 w 54"/>
                <a:gd name="T21" fmla="*/ 6 h 20"/>
                <a:gd name="T22" fmla="*/ 54 w 54"/>
                <a:gd name="T23" fmla="*/ 2 h 20"/>
                <a:gd name="T24" fmla="*/ 50 w 54"/>
                <a:gd name="T25" fmla="*/ 0 h 20"/>
                <a:gd name="T26" fmla="*/ 43 w 54"/>
                <a:gd name="T27" fmla="*/ 0 h 20"/>
                <a:gd name="T28" fmla="*/ 43 w 54"/>
                <a:gd name="T29" fmla="*/ 0 h 20"/>
                <a:gd name="T30" fmla="*/ 23 w 54"/>
                <a:gd name="T31" fmla="*/ 2 h 20"/>
                <a:gd name="T32" fmla="*/ 14 w 54"/>
                <a:gd name="T33" fmla="*/ 6 h 20"/>
                <a:gd name="T34" fmla="*/ 5 w 54"/>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0">
                  <a:moveTo>
                    <a:pt x="5" y="9"/>
                  </a:moveTo>
                  <a:lnTo>
                    <a:pt x="5" y="9"/>
                  </a:lnTo>
                  <a:lnTo>
                    <a:pt x="2" y="13"/>
                  </a:lnTo>
                  <a:lnTo>
                    <a:pt x="0" y="18"/>
                  </a:lnTo>
                  <a:lnTo>
                    <a:pt x="5" y="18"/>
                  </a:lnTo>
                  <a:lnTo>
                    <a:pt x="11" y="20"/>
                  </a:lnTo>
                  <a:lnTo>
                    <a:pt x="32" y="15"/>
                  </a:lnTo>
                  <a:lnTo>
                    <a:pt x="50" y="9"/>
                  </a:lnTo>
                  <a:lnTo>
                    <a:pt x="54" y="6"/>
                  </a:lnTo>
                  <a:lnTo>
                    <a:pt x="54" y="2"/>
                  </a:lnTo>
                  <a:lnTo>
                    <a:pt x="50" y="0"/>
                  </a:lnTo>
                  <a:lnTo>
                    <a:pt x="43" y="0"/>
                  </a:lnTo>
                  <a:lnTo>
                    <a:pt x="23" y="2"/>
                  </a:lnTo>
                  <a:lnTo>
                    <a:pt x="14" y="6"/>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5" name="Freeform 3732">
              <a:extLst>
                <a:ext uri="{FF2B5EF4-FFF2-40B4-BE49-F238E27FC236}">
                  <a16:creationId xmlns:a16="http://schemas.microsoft.com/office/drawing/2014/main" xmlns="" id="{768EA833-D9B0-9543-8021-97CD391767BE}"/>
                </a:ext>
              </a:extLst>
            </p:cNvPr>
            <p:cNvSpPr>
              <a:spLocks/>
            </p:cNvSpPr>
            <p:nvPr/>
          </p:nvSpPr>
          <p:spPr bwMode="auto">
            <a:xfrm>
              <a:off x="2177" y="2981"/>
              <a:ext cx="54" cy="20"/>
            </a:xfrm>
            <a:custGeom>
              <a:avLst/>
              <a:gdLst>
                <a:gd name="T0" fmla="*/ 5 w 54"/>
                <a:gd name="T1" fmla="*/ 9 h 20"/>
                <a:gd name="T2" fmla="*/ 5 w 54"/>
                <a:gd name="T3" fmla="*/ 9 h 20"/>
                <a:gd name="T4" fmla="*/ 2 w 54"/>
                <a:gd name="T5" fmla="*/ 13 h 20"/>
                <a:gd name="T6" fmla="*/ 0 w 54"/>
                <a:gd name="T7" fmla="*/ 18 h 20"/>
                <a:gd name="T8" fmla="*/ 5 w 54"/>
                <a:gd name="T9" fmla="*/ 18 h 20"/>
                <a:gd name="T10" fmla="*/ 11 w 54"/>
                <a:gd name="T11" fmla="*/ 20 h 20"/>
                <a:gd name="T12" fmla="*/ 11 w 54"/>
                <a:gd name="T13" fmla="*/ 20 h 20"/>
                <a:gd name="T14" fmla="*/ 32 w 54"/>
                <a:gd name="T15" fmla="*/ 15 h 20"/>
                <a:gd name="T16" fmla="*/ 50 w 54"/>
                <a:gd name="T17" fmla="*/ 9 h 20"/>
                <a:gd name="T18" fmla="*/ 50 w 54"/>
                <a:gd name="T19" fmla="*/ 9 h 20"/>
                <a:gd name="T20" fmla="*/ 54 w 54"/>
                <a:gd name="T21" fmla="*/ 6 h 20"/>
                <a:gd name="T22" fmla="*/ 54 w 54"/>
                <a:gd name="T23" fmla="*/ 2 h 20"/>
                <a:gd name="T24" fmla="*/ 50 w 54"/>
                <a:gd name="T25" fmla="*/ 0 h 20"/>
                <a:gd name="T26" fmla="*/ 43 w 54"/>
                <a:gd name="T27" fmla="*/ 0 h 20"/>
                <a:gd name="T28" fmla="*/ 43 w 54"/>
                <a:gd name="T29" fmla="*/ 0 h 20"/>
                <a:gd name="T30" fmla="*/ 23 w 54"/>
                <a:gd name="T31" fmla="*/ 2 h 20"/>
                <a:gd name="T32" fmla="*/ 14 w 54"/>
                <a:gd name="T33" fmla="*/ 6 h 20"/>
                <a:gd name="T34" fmla="*/ 5 w 54"/>
                <a:gd name="T35" fmla="*/ 9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0">
                  <a:moveTo>
                    <a:pt x="5" y="9"/>
                  </a:moveTo>
                  <a:lnTo>
                    <a:pt x="5" y="9"/>
                  </a:lnTo>
                  <a:lnTo>
                    <a:pt x="2" y="13"/>
                  </a:lnTo>
                  <a:lnTo>
                    <a:pt x="0" y="18"/>
                  </a:lnTo>
                  <a:lnTo>
                    <a:pt x="5" y="18"/>
                  </a:lnTo>
                  <a:lnTo>
                    <a:pt x="11" y="20"/>
                  </a:lnTo>
                  <a:lnTo>
                    <a:pt x="32" y="15"/>
                  </a:lnTo>
                  <a:lnTo>
                    <a:pt x="50" y="9"/>
                  </a:lnTo>
                  <a:lnTo>
                    <a:pt x="54" y="6"/>
                  </a:lnTo>
                  <a:lnTo>
                    <a:pt x="54" y="2"/>
                  </a:lnTo>
                  <a:lnTo>
                    <a:pt x="50" y="0"/>
                  </a:lnTo>
                  <a:lnTo>
                    <a:pt x="43" y="0"/>
                  </a:lnTo>
                  <a:lnTo>
                    <a:pt x="23" y="2"/>
                  </a:lnTo>
                  <a:lnTo>
                    <a:pt x="14" y="6"/>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6" name="Freeform 3733">
              <a:extLst>
                <a:ext uri="{FF2B5EF4-FFF2-40B4-BE49-F238E27FC236}">
                  <a16:creationId xmlns:a16="http://schemas.microsoft.com/office/drawing/2014/main" xmlns="" id="{EB053206-72D5-B148-9190-C26B5B98ADB3}"/>
                </a:ext>
              </a:extLst>
            </p:cNvPr>
            <p:cNvSpPr>
              <a:spLocks/>
            </p:cNvSpPr>
            <p:nvPr/>
          </p:nvSpPr>
          <p:spPr bwMode="auto">
            <a:xfrm>
              <a:off x="2132" y="2981"/>
              <a:ext cx="56" cy="20"/>
            </a:xfrm>
            <a:custGeom>
              <a:avLst/>
              <a:gdLst>
                <a:gd name="T0" fmla="*/ 7 w 56"/>
                <a:gd name="T1" fmla="*/ 11 h 20"/>
                <a:gd name="T2" fmla="*/ 7 w 56"/>
                <a:gd name="T3" fmla="*/ 11 h 20"/>
                <a:gd name="T4" fmla="*/ 2 w 56"/>
                <a:gd name="T5" fmla="*/ 13 h 20"/>
                <a:gd name="T6" fmla="*/ 0 w 56"/>
                <a:gd name="T7" fmla="*/ 18 h 20"/>
                <a:gd name="T8" fmla="*/ 5 w 56"/>
                <a:gd name="T9" fmla="*/ 20 h 20"/>
                <a:gd name="T10" fmla="*/ 11 w 56"/>
                <a:gd name="T11" fmla="*/ 20 h 20"/>
                <a:gd name="T12" fmla="*/ 11 w 56"/>
                <a:gd name="T13" fmla="*/ 20 h 20"/>
                <a:gd name="T14" fmla="*/ 34 w 56"/>
                <a:gd name="T15" fmla="*/ 18 h 20"/>
                <a:gd name="T16" fmla="*/ 43 w 56"/>
                <a:gd name="T17" fmla="*/ 13 h 20"/>
                <a:gd name="T18" fmla="*/ 50 w 56"/>
                <a:gd name="T19" fmla="*/ 9 h 20"/>
                <a:gd name="T20" fmla="*/ 50 w 56"/>
                <a:gd name="T21" fmla="*/ 9 h 20"/>
                <a:gd name="T22" fmla="*/ 54 w 56"/>
                <a:gd name="T23" fmla="*/ 6 h 20"/>
                <a:gd name="T24" fmla="*/ 56 w 56"/>
                <a:gd name="T25" fmla="*/ 2 h 20"/>
                <a:gd name="T26" fmla="*/ 52 w 56"/>
                <a:gd name="T27" fmla="*/ 0 h 20"/>
                <a:gd name="T28" fmla="*/ 45 w 56"/>
                <a:gd name="T29" fmla="*/ 0 h 20"/>
                <a:gd name="T30" fmla="*/ 45 w 56"/>
                <a:gd name="T31" fmla="*/ 0 h 20"/>
                <a:gd name="T32" fmla="*/ 23 w 56"/>
                <a:gd name="T33" fmla="*/ 2 h 20"/>
                <a:gd name="T34" fmla="*/ 14 w 56"/>
                <a:gd name="T35" fmla="*/ 6 h 20"/>
                <a:gd name="T36" fmla="*/ 7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7" y="11"/>
                  </a:moveTo>
                  <a:lnTo>
                    <a:pt x="7" y="11"/>
                  </a:lnTo>
                  <a:lnTo>
                    <a:pt x="2" y="13"/>
                  </a:lnTo>
                  <a:lnTo>
                    <a:pt x="0" y="18"/>
                  </a:lnTo>
                  <a:lnTo>
                    <a:pt x="5" y="20"/>
                  </a:lnTo>
                  <a:lnTo>
                    <a:pt x="11" y="20"/>
                  </a:lnTo>
                  <a:lnTo>
                    <a:pt x="34" y="18"/>
                  </a:lnTo>
                  <a:lnTo>
                    <a:pt x="43" y="13"/>
                  </a:lnTo>
                  <a:lnTo>
                    <a:pt x="50" y="9"/>
                  </a:lnTo>
                  <a:lnTo>
                    <a:pt x="54" y="6"/>
                  </a:lnTo>
                  <a:lnTo>
                    <a:pt x="56" y="2"/>
                  </a:lnTo>
                  <a:lnTo>
                    <a:pt x="52" y="0"/>
                  </a:lnTo>
                  <a:lnTo>
                    <a:pt x="45" y="0"/>
                  </a:lnTo>
                  <a:lnTo>
                    <a:pt x="23" y="2"/>
                  </a:lnTo>
                  <a:lnTo>
                    <a:pt x="14" y="6"/>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7" name="Freeform 3734">
              <a:extLst>
                <a:ext uri="{FF2B5EF4-FFF2-40B4-BE49-F238E27FC236}">
                  <a16:creationId xmlns:a16="http://schemas.microsoft.com/office/drawing/2014/main" xmlns="" id="{B5E3C945-7CAF-4249-BAB6-85D8568F86EC}"/>
                </a:ext>
              </a:extLst>
            </p:cNvPr>
            <p:cNvSpPr>
              <a:spLocks/>
            </p:cNvSpPr>
            <p:nvPr/>
          </p:nvSpPr>
          <p:spPr bwMode="auto">
            <a:xfrm>
              <a:off x="2132" y="2981"/>
              <a:ext cx="56" cy="20"/>
            </a:xfrm>
            <a:custGeom>
              <a:avLst/>
              <a:gdLst>
                <a:gd name="T0" fmla="*/ 7 w 56"/>
                <a:gd name="T1" fmla="*/ 11 h 20"/>
                <a:gd name="T2" fmla="*/ 7 w 56"/>
                <a:gd name="T3" fmla="*/ 11 h 20"/>
                <a:gd name="T4" fmla="*/ 2 w 56"/>
                <a:gd name="T5" fmla="*/ 13 h 20"/>
                <a:gd name="T6" fmla="*/ 0 w 56"/>
                <a:gd name="T7" fmla="*/ 18 h 20"/>
                <a:gd name="T8" fmla="*/ 5 w 56"/>
                <a:gd name="T9" fmla="*/ 20 h 20"/>
                <a:gd name="T10" fmla="*/ 11 w 56"/>
                <a:gd name="T11" fmla="*/ 20 h 20"/>
                <a:gd name="T12" fmla="*/ 11 w 56"/>
                <a:gd name="T13" fmla="*/ 20 h 20"/>
                <a:gd name="T14" fmla="*/ 34 w 56"/>
                <a:gd name="T15" fmla="*/ 18 h 20"/>
                <a:gd name="T16" fmla="*/ 43 w 56"/>
                <a:gd name="T17" fmla="*/ 13 h 20"/>
                <a:gd name="T18" fmla="*/ 50 w 56"/>
                <a:gd name="T19" fmla="*/ 9 h 20"/>
                <a:gd name="T20" fmla="*/ 50 w 56"/>
                <a:gd name="T21" fmla="*/ 9 h 20"/>
                <a:gd name="T22" fmla="*/ 54 w 56"/>
                <a:gd name="T23" fmla="*/ 6 h 20"/>
                <a:gd name="T24" fmla="*/ 56 w 56"/>
                <a:gd name="T25" fmla="*/ 2 h 20"/>
                <a:gd name="T26" fmla="*/ 52 w 56"/>
                <a:gd name="T27" fmla="*/ 0 h 20"/>
                <a:gd name="T28" fmla="*/ 45 w 56"/>
                <a:gd name="T29" fmla="*/ 0 h 20"/>
                <a:gd name="T30" fmla="*/ 45 w 56"/>
                <a:gd name="T31" fmla="*/ 0 h 20"/>
                <a:gd name="T32" fmla="*/ 23 w 56"/>
                <a:gd name="T33" fmla="*/ 2 h 20"/>
                <a:gd name="T34" fmla="*/ 14 w 56"/>
                <a:gd name="T35" fmla="*/ 6 h 20"/>
                <a:gd name="T36" fmla="*/ 7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7" y="11"/>
                  </a:moveTo>
                  <a:lnTo>
                    <a:pt x="7" y="11"/>
                  </a:lnTo>
                  <a:lnTo>
                    <a:pt x="2" y="13"/>
                  </a:lnTo>
                  <a:lnTo>
                    <a:pt x="0" y="18"/>
                  </a:lnTo>
                  <a:lnTo>
                    <a:pt x="5" y="20"/>
                  </a:lnTo>
                  <a:lnTo>
                    <a:pt x="11" y="20"/>
                  </a:lnTo>
                  <a:lnTo>
                    <a:pt x="34" y="18"/>
                  </a:lnTo>
                  <a:lnTo>
                    <a:pt x="43" y="13"/>
                  </a:lnTo>
                  <a:lnTo>
                    <a:pt x="50" y="9"/>
                  </a:lnTo>
                  <a:lnTo>
                    <a:pt x="54" y="6"/>
                  </a:lnTo>
                  <a:lnTo>
                    <a:pt x="56" y="2"/>
                  </a:lnTo>
                  <a:lnTo>
                    <a:pt x="52" y="0"/>
                  </a:lnTo>
                  <a:lnTo>
                    <a:pt x="45" y="0"/>
                  </a:lnTo>
                  <a:lnTo>
                    <a:pt x="23" y="2"/>
                  </a:lnTo>
                  <a:lnTo>
                    <a:pt x="14" y="6"/>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8" name="Freeform 3735">
              <a:extLst>
                <a:ext uri="{FF2B5EF4-FFF2-40B4-BE49-F238E27FC236}">
                  <a16:creationId xmlns:a16="http://schemas.microsoft.com/office/drawing/2014/main" xmlns="" id="{42CA469B-01F6-2B44-A298-8AC28E4251D6}"/>
                </a:ext>
              </a:extLst>
            </p:cNvPr>
            <p:cNvSpPr>
              <a:spLocks/>
            </p:cNvSpPr>
            <p:nvPr/>
          </p:nvSpPr>
          <p:spPr bwMode="auto">
            <a:xfrm>
              <a:off x="2087" y="2981"/>
              <a:ext cx="56" cy="20"/>
            </a:xfrm>
            <a:custGeom>
              <a:avLst/>
              <a:gdLst>
                <a:gd name="T0" fmla="*/ 5 w 56"/>
                <a:gd name="T1" fmla="*/ 11 h 20"/>
                <a:gd name="T2" fmla="*/ 5 w 56"/>
                <a:gd name="T3" fmla="*/ 11 h 20"/>
                <a:gd name="T4" fmla="*/ 0 w 56"/>
                <a:gd name="T5" fmla="*/ 13 h 20"/>
                <a:gd name="T6" fmla="*/ 0 w 56"/>
                <a:gd name="T7" fmla="*/ 18 h 20"/>
                <a:gd name="T8" fmla="*/ 5 w 56"/>
                <a:gd name="T9" fmla="*/ 20 h 20"/>
                <a:gd name="T10" fmla="*/ 11 w 56"/>
                <a:gd name="T11" fmla="*/ 20 h 20"/>
                <a:gd name="T12" fmla="*/ 11 w 56"/>
                <a:gd name="T13" fmla="*/ 20 h 20"/>
                <a:gd name="T14" fmla="*/ 34 w 56"/>
                <a:gd name="T15" fmla="*/ 18 h 20"/>
                <a:gd name="T16" fmla="*/ 43 w 56"/>
                <a:gd name="T17" fmla="*/ 13 h 20"/>
                <a:gd name="T18" fmla="*/ 50 w 56"/>
                <a:gd name="T19" fmla="*/ 11 h 20"/>
                <a:gd name="T20" fmla="*/ 50 w 56"/>
                <a:gd name="T21" fmla="*/ 11 h 20"/>
                <a:gd name="T22" fmla="*/ 54 w 56"/>
                <a:gd name="T23" fmla="*/ 6 h 20"/>
                <a:gd name="T24" fmla="*/ 56 w 56"/>
                <a:gd name="T25" fmla="*/ 2 h 20"/>
                <a:gd name="T26" fmla="*/ 52 w 56"/>
                <a:gd name="T27" fmla="*/ 2 h 20"/>
                <a:gd name="T28" fmla="*/ 43 w 56"/>
                <a:gd name="T29" fmla="*/ 0 h 20"/>
                <a:gd name="T30" fmla="*/ 43 w 56"/>
                <a:gd name="T31" fmla="*/ 0 h 20"/>
                <a:gd name="T32" fmla="*/ 23 w 56"/>
                <a:gd name="T33" fmla="*/ 4 h 20"/>
                <a:gd name="T34" fmla="*/ 14 w 56"/>
                <a:gd name="T35" fmla="*/ 6 h 20"/>
                <a:gd name="T36" fmla="*/ 5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5" y="11"/>
                  </a:moveTo>
                  <a:lnTo>
                    <a:pt x="5" y="11"/>
                  </a:lnTo>
                  <a:lnTo>
                    <a:pt x="0" y="13"/>
                  </a:lnTo>
                  <a:lnTo>
                    <a:pt x="0" y="18"/>
                  </a:lnTo>
                  <a:lnTo>
                    <a:pt x="5" y="20"/>
                  </a:lnTo>
                  <a:lnTo>
                    <a:pt x="11" y="20"/>
                  </a:lnTo>
                  <a:lnTo>
                    <a:pt x="34" y="18"/>
                  </a:lnTo>
                  <a:lnTo>
                    <a:pt x="43" y="13"/>
                  </a:lnTo>
                  <a:lnTo>
                    <a:pt x="50" y="11"/>
                  </a:lnTo>
                  <a:lnTo>
                    <a:pt x="54" y="6"/>
                  </a:lnTo>
                  <a:lnTo>
                    <a:pt x="56" y="2"/>
                  </a:lnTo>
                  <a:lnTo>
                    <a:pt x="52" y="2"/>
                  </a:lnTo>
                  <a:lnTo>
                    <a:pt x="43" y="0"/>
                  </a:lnTo>
                  <a:lnTo>
                    <a:pt x="23" y="4"/>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19" name="Freeform 3736">
              <a:extLst>
                <a:ext uri="{FF2B5EF4-FFF2-40B4-BE49-F238E27FC236}">
                  <a16:creationId xmlns:a16="http://schemas.microsoft.com/office/drawing/2014/main" xmlns="" id="{427F2495-4D97-2B4E-AE8F-872879E61BC4}"/>
                </a:ext>
              </a:extLst>
            </p:cNvPr>
            <p:cNvSpPr>
              <a:spLocks/>
            </p:cNvSpPr>
            <p:nvPr/>
          </p:nvSpPr>
          <p:spPr bwMode="auto">
            <a:xfrm>
              <a:off x="2087" y="2981"/>
              <a:ext cx="56" cy="20"/>
            </a:xfrm>
            <a:custGeom>
              <a:avLst/>
              <a:gdLst>
                <a:gd name="T0" fmla="*/ 5 w 56"/>
                <a:gd name="T1" fmla="*/ 11 h 20"/>
                <a:gd name="T2" fmla="*/ 5 w 56"/>
                <a:gd name="T3" fmla="*/ 11 h 20"/>
                <a:gd name="T4" fmla="*/ 0 w 56"/>
                <a:gd name="T5" fmla="*/ 13 h 20"/>
                <a:gd name="T6" fmla="*/ 0 w 56"/>
                <a:gd name="T7" fmla="*/ 18 h 20"/>
                <a:gd name="T8" fmla="*/ 5 w 56"/>
                <a:gd name="T9" fmla="*/ 20 h 20"/>
                <a:gd name="T10" fmla="*/ 11 w 56"/>
                <a:gd name="T11" fmla="*/ 20 h 20"/>
                <a:gd name="T12" fmla="*/ 11 w 56"/>
                <a:gd name="T13" fmla="*/ 20 h 20"/>
                <a:gd name="T14" fmla="*/ 34 w 56"/>
                <a:gd name="T15" fmla="*/ 18 h 20"/>
                <a:gd name="T16" fmla="*/ 43 w 56"/>
                <a:gd name="T17" fmla="*/ 13 h 20"/>
                <a:gd name="T18" fmla="*/ 50 w 56"/>
                <a:gd name="T19" fmla="*/ 11 h 20"/>
                <a:gd name="T20" fmla="*/ 50 w 56"/>
                <a:gd name="T21" fmla="*/ 11 h 20"/>
                <a:gd name="T22" fmla="*/ 54 w 56"/>
                <a:gd name="T23" fmla="*/ 6 h 20"/>
                <a:gd name="T24" fmla="*/ 56 w 56"/>
                <a:gd name="T25" fmla="*/ 2 h 20"/>
                <a:gd name="T26" fmla="*/ 52 w 56"/>
                <a:gd name="T27" fmla="*/ 2 h 20"/>
                <a:gd name="T28" fmla="*/ 43 w 56"/>
                <a:gd name="T29" fmla="*/ 0 h 20"/>
                <a:gd name="T30" fmla="*/ 43 w 56"/>
                <a:gd name="T31" fmla="*/ 0 h 20"/>
                <a:gd name="T32" fmla="*/ 23 w 56"/>
                <a:gd name="T33" fmla="*/ 4 h 20"/>
                <a:gd name="T34" fmla="*/ 14 w 56"/>
                <a:gd name="T35" fmla="*/ 6 h 20"/>
                <a:gd name="T36" fmla="*/ 5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5" y="11"/>
                  </a:moveTo>
                  <a:lnTo>
                    <a:pt x="5" y="11"/>
                  </a:lnTo>
                  <a:lnTo>
                    <a:pt x="0" y="13"/>
                  </a:lnTo>
                  <a:lnTo>
                    <a:pt x="0" y="18"/>
                  </a:lnTo>
                  <a:lnTo>
                    <a:pt x="5" y="20"/>
                  </a:lnTo>
                  <a:lnTo>
                    <a:pt x="11" y="20"/>
                  </a:lnTo>
                  <a:lnTo>
                    <a:pt x="34" y="18"/>
                  </a:lnTo>
                  <a:lnTo>
                    <a:pt x="43" y="13"/>
                  </a:lnTo>
                  <a:lnTo>
                    <a:pt x="50" y="11"/>
                  </a:lnTo>
                  <a:lnTo>
                    <a:pt x="54" y="6"/>
                  </a:lnTo>
                  <a:lnTo>
                    <a:pt x="56" y="2"/>
                  </a:lnTo>
                  <a:lnTo>
                    <a:pt x="52" y="2"/>
                  </a:lnTo>
                  <a:lnTo>
                    <a:pt x="43" y="0"/>
                  </a:lnTo>
                  <a:lnTo>
                    <a:pt x="23" y="4"/>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0" name="Freeform 3737">
              <a:extLst>
                <a:ext uri="{FF2B5EF4-FFF2-40B4-BE49-F238E27FC236}">
                  <a16:creationId xmlns:a16="http://schemas.microsoft.com/office/drawing/2014/main" xmlns="" id="{B98E6A33-E264-B845-ACB0-28203453305F}"/>
                </a:ext>
              </a:extLst>
            </p:cNvPr>
            <p:cNvSpPr>
              <a:spLocks/>
            </p:cNvSpPr>
            <p:nvPr/>
          </p:nvSpPr>
          <p:spPr bwMode="auto">
            <a:xfrm>
              <a:off x="2040" y="2981"/>
              <a:ext cx="56" cy="20"/>
            </a:xfrm>
            <a:custGeom>
              <a:avLst/>
              <a:gdLst>
                <a:gd name="T0" fmla="*/ 4 w 56"/>
                <a:gd name="T1" fmla="*/ 11 h 20"/>
                <a:gd name="T2" fmla="*/ 4 w 56"/>
                <a:gd name="T3" fmla="*/ 11 h 20"/>
                <a:gd name="T4" fmla="*/ 0 w 56"/>
                <a:gd name="T5" fmla="*/ 13 h 20"/>
                <a:gd name="T6" fmla="*/ 0 w 56"/>
                <a:gd name="T7" fmla="*/ 18 h 20"/>
                <a:gd name="T8" fmla="*/ 4 w 56"/>
                <a:gd name="T9" fmla="*/ 20 h 20"/>
                <a:gd name="T10" fmla="*/ 11 w 56"/>
                <a:gd name="T11" fmla="*/ 20 h 20"/>
                <a:gd name="T12" fmla="*/ 11 w 56"/>
                <a:gd name="T13" fmla="*/ 20 h 20"/>
                <a:gd name="T14" fmla="*/ 34 w 56"/>
                <a:gd name="T15" fmla="*/ 18 h 20"/>
                <a:gd name="T16" fmla="*/ 43 w 56"/>
                <a:gd name="T17" fmla="*/ 13 h 20"/>
                <a:gd name="T18" fmla="*/ 52 w 56"/>
                <a:gd name="T19" fmla="*/ 11 h 20"/>
                <a:gd name="T20" fmla="*/ 52 w 56"/>
                <a:gd name="T21" fmla="*/ 11 h 20"/>
                <a:gd name="T22" fmla="*/ 56 w 56"/>
                <a:gd name="T23" fmla="*/ 6 h 20"/>
                <a:gd name="T24" fmla="*/ 56 w 56"/>
                <a:gd name="T25" fmla="*/ 4 h 20"/>
                <a:gd name="T26" fmla="*/ 52 w 56"/>
                <a:gd name="T27" fmla="*/ 2 h 20"/>
                <a:gd name="T28" fmla="*/ 43 w 56"/>
                <a:gd name="T29" fmla="*/ 0 h 20"/>
                <a:gd name="T30" fmla="*/ 43 w 56"/>
                <a:gd name="T31" fmla="*/ 0 h 20"/>
                <a:gd name="T32" fmla="*/ 22 w 56"/>
                <a:gd name="T33" fmla="*/ 4 h 20"/>
                <a:gd name="T34" fmla="*/ 11 w 56"/>
                <a:gd name="T35" fmla="*/ 6 h 20"/>
                <a:gd name="T36" fmla="*/ 4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4" y="11"/>
                  </a:moveTo>
                  <a:lnTo>
                    <a:pt x="4" y="11"/>
                  </a:lnTo>
                  <a:lnTo>
                    <a:pt x="0" y="13"/>
                  </a:lnTo>
                  <a:lnTo>
                    <a:pt x="0" y="18"/>
                  </a:lnTo>
                  <a:lnTo>
                    <a:pt x="4" y="20"/>
                  </a:lnTo>
                  <a:lnTo>
                    <a:pt x="11" y="20"/>
                  </a:lnTo>
                  <a:lnTo>
                    <a:pt x="34" y="18"/>
                  </a:lnTo>
                  <a:lnTo>
                    <a:pt x="43" y="13"/>
                  </a:lnTo>
                  <a:lnTo>
                    <a:pt x="52" y="11"/>
                  </a:lnTo>
                  <a:lnTo>
                    <a:pt x="56" y="6"/>
                  </a:lnTo>
                  <a:lnTo>
                    <a:pt x="56" y="4"/>
                  </a:lnTo>
                  <a:lnTo>
                    <a:pt x="52" y="2"/>
                  </a:lnTo>
                  <a:lnTo>
                    <a:pt x="43" y="0"/>
                  </a:lnTo>
                  <a:lnTo>
                    <a:pt x="22" y="4"/>
                  </a:lnTo>
                  <a:lnTo>
                    <a:pt x="11" y="6"/>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1" name="Freeform 3738">
              <a:extLst>
                <a:ext uri="{FF2B5EF4-FFF2-40B4-BE49-F238E27FC236}">
                  <a16:creationId xmlns:a16="http://schemas.microsoft.com/office/drawing/2014/main" xmlns="" id="{0C3981B6-7411-864D-A9E2-46A41493AEE7}"/>
                </a:ext>
              </a:extLst>
            </p:cNvPr>
            <p:cNvSpPr>
              <a:spLocks/>
            </p:cNvSpPr>
            <p:nvPr/>
          </p:nvSpPr>
          <p:spPr bwMode="auto">
            <a:xfrm>
              <a:off x="2040" y="2981"/>
              <a:ext cx="56" cy="20"/>
            </a:xfrm>
            <a:custGeom>
              <a:avLst/>
              <a:gdLst>
                <a:gd name="T0" fmla="*/ 4 w 56"/>
                <a:gd name="T1" fmla="*/ 11 h 20"/>
                <a:gd name="T2" fmla="*/ 4 w 56"/>
                <a:gd name="T3" fmla="*/ 11 h 20"/>
                <a:gd name="T4" fmla="*/ 0 w 56"/>
                <a:gd name="T5" fmla="*/ 13 h 20"/>
                <a:gd name="T6" fmla="*/ 0 w 56"/>
                <a:gd name="T7" fmla="*/ 18 h 20"/>
                <a:gd name="T8" fmla="*/ 4 w 56"/>
                <a:gd name="T9" fmla="*/ 20 h 20"/>
                <a:gd name="T10" fmla="*/ 11 w 56"/>
                <a:gd name="T11" fmla="*/ 20 h 20"/>
                <a:gd name="T12" fmla="*/ 11 w 56"/>
                <a:gd name="T13" fmla="*/ 20 h 20"/>
                <a:gd name="T14" fmla="*/ 34 w 56"/>
                <a:gd name="T15" fmla="*/ 18 h 20"/>
                <a:gd name="T16" fmla="*/ 43 w 56"/>
                <a:gd name="T17" fmla="*/ 13 h 20"/>
                <a:gd name="T18" fmla="*/ 52 w 56"/>
                <a:gd name="T19" fmla="*/ 11 h 20"/>
                <a:gd name="T20" fmla="*/ 52 w 56"/>
                <a:gd name="T21" fmla="*/ 11 h 20"/>
                <a:gd name="T22" fmla="*/ 56 w 56"/>
                <a:gd name="T23" fmla="*/ 6 h 20"/>
                <a:gd name="T24" fmla="*/ 56 w 56"/>
                <a:gd name="T25" fmla="*/ 4 h 20"/>
                <a:gd name="T26" fmla="*/ 52 w 56"/>
                <a:gd name="T27" fmla="*/ 2 h 20"/>
                <a:gd name="T28" fmla="*/ 43 w 56"/>
                <a:gd name="T29" fmla="*/ 0 h 20"/>
                <a:gd name="T30" fmla="*/ 43 w 56"/>
                <a:gd name="T31" fmla="*/ 0 h 20"/>
                <a:gd name="T32" fmla="*/ 22 w 56"/>
                <a:gd name="T33" fmla="*/ 4 h 20"/>
                <a:gd name="T34" fmla="*/ 11 w 56"/>
                <a:gd name="T35" fmla="*/ 6 h 20"/>
                <a:gd name="T36" fmla="*/ 4 w 56"/>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0">
                  <a:moveTo>
                    <a:pt x="4" y="11"/>
                  </a:moveTo>
                  <a:lnTo>
                    <a:pt x="4" y="11"/>
                  </a:lnTo>
                  <a:lnTo>
                    <a:pt x="0" y="13"/>
                  </a:lnTo>
                  <a:lnTo>
                    <a:pt x="0" y="18"/>
                  </a:lnTo>
                  <a:lnTo>
                    <a:pt x="4" y="20"/>
                  </a:lnTo>
                  <a:lnTo>
                    <a:pt x="11" y="20"/>
                  </a:lnTo>
                  <a:lnTo>
                    <a:pt x="34" y="18"/>
                  </a:lnTo>
                  <a:lnTo>
                    <a:pt x="43" y="13"/>
                  </a:lnTo>
                  <a:lnTo>
                    <a:pt x="52" y="11"/>
                  </a:lnTo>
                  <a:lnTo>
                    <a:pt x="56" y="6"/>
                  </a:lnTo>
                  <a:lnTo>
                    <a:pt x="56" y="4"/>
                  </a:lnTo>
                  <a:lnTo>
                    <a:pt x="52" y="2"/>
                  </a:lnTo>
                  <a:lnTo>
                    <a:pt x="43" y="0"/>
                  </a:lnTo>
                  <a:lnTo>
                    <a:pt x="22" y="4"/>
                  </a:lnTo>
                  <a:lnTo>
                    <a:pt x="11" y="6"/>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2" name="Freeform 3739">
              <a:extLst>
                <a:ext uri="{FF2B5EF4-FFF2-40B4-BE49-F238E27FC236}">
                  <a16:creationId xmlns:a16="http://schemas.microsoft.com/office/drawing/2014/main" xmlns="" id="{C88DE008-C968-3848-BDE7-A5C7287C9633}"/>
                </a:ext>
              </a:extLst>
            </p:cNvPr>
            <p:cNvSpPr>
              <a:spLocks/>
            </p:cNvSpPr>
            <p:nvPr/>
          </p:nvSpPr>
          <p:spPr bwMode="auto">
            <a:xfrm>
              <a:off x="1990" y="2981"/>
              <a:ext cx="59" cy="20"/>
            </a:xfrm>
            <a:custGeom>
              <a:avLst/>
              <a:gdLst>
                <a:gd name="T0" fmla="*/ 5 w 59"/>
                <a:gd name="T1" fmla="*/ 11 h 20"/>
                <a:gd name="T2" fmla="*/ 5 w 59"/>
                <a:gd name="T3" fmla="*/ 11 h 20"/>
                <a:gd name="T4" fmla="*/ 0 w 59"/>
                <a:gd name="T5" fmla="*/ 15 h 20"/>
                <a:gd name="T6" fmla="*/ 0 w 59"/>
                <a:gd name="T7" fmla="*/ 18 h 20"/>
                <a:gd name="T8" fmla="*/ 5 w 59"/>
                <a:gd name="T9" fmla="*/ 20 h 20"/>
                <a:gd name="T10" fmla="*/ 14 w 59"/>
                <a:gd name="T11" fmla="*/ 20 h 20"/>
                <a:gd name="T12" fmla="*/ 14 w 59"/>
                <a:gd name="T13" fmla="*/ 20 h 20"/>
                <a:gd name="T14" fmla="*/ 34 w 59"/>
                <a:gd name="T15" fmla="*/ 18 h 20"/>
                <a:gd name="T16" fmla="*/ 45 w 59"/>
                <a:gd name="T17" fmla="*/ 13 h 20"/>
                <a:gd name="T18" fmla="*/ 54 w 59"/>
                <a:gd name="T19" fmla="*/ 11 h 20"/>
                <a:gd name="T20" fmla="*/ 54 w 59"/>
                <a:gd name="T21" fmla="*/ 11 h 20"/>
                <a:gd name="T22" fmla="*/ 59 w 59"/>
                <a:gd name="T23" fmla="*/ 6 h 20"/>
                <a:gd name="T24" fmla="*/ 59 w 59"/>
                <a:gd name="T25" fmla="*/ 4 h 20"/>
                <a:gd name="T26" fmla="*/ 54 w 59"/>
                <a:gd name="T27" fmla="*/ 2 h 20"/>
                <a:gd name="T28" fmla="*/ 45 w 59"/>
                <a:gd name="T29" fmla="*/ 0 h 20"/>
                <a:gd name="T30" fmla="*/ 45 w 59"/>
                <a:gd name="T31" fmla="*/ 0 h 20"/>
                <a:gd name="T32" fmla="*/ 23 w 59"/>
                <a:gd name="T33" fmla="*/ 4 h 20"/>
                <a:gd name="T34" fmla="*/ 11 w 59"/>
                <a:gd name="T35" fmla="*/ 6 h 20"/>
                <a:gd name="T36" fmla="*/ 5 w 59"/>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20">
                  <a:moveTo>
                    <a:pt x="5" y="11"/>
                  </a:moveTo>
                  <a:lnTo>
                    <a:pt x="5" y="11"/>
                  </a:lnTo>
                  <a:lnTo>
                    <a:pt x="0" y="15"/>
                  </a:lnTo>
                  <a:lnTo>
                    <a:pt x="0" y="18"/>
                  </a:lnTo>
                  <a:lnTo>
                    <a:pt x="5" y="20"/>
                  </a:lnTo>
                  <a:lnTo>
                    <a:pt x="14" y="20"/>
                  </a:lnTo>
                  <a:lnTo>
                    <a:pt x="34" y="18"/>
                  </a:lnTo>
                  <a:lnTo>
                    <a:pt x="45" y="13"/>
                  </a:lnTo>
                  <a:lnTo>
                    <a:pt x="54" y="11"/>
                  </a:lnTo>
                  <a:lnTo>
                    <a:pt x="59" y="6"/>
                  </a:lnTo>
                  <a:lnTo>
                    <a:pt x="59" y="4"/>
                  </a:lnTo>
                  <a:lnTo>
                    <a:pt x="54" y="2"/>
                  </a:lnTo>
                  <a:lnTo>
                    <a:pt x="45" y="0"/>
                  </a:lnTo>
                  <a:lnTo>
                    <a:pt x="23" y="4"/>
                  </a:lnTo>
                  <a:lnTo>
                    <a:pt x="11"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3" name="Freeform 3740">
              <a:extLst>
                <a:ext uri="{FF2B5EF4-FFF2-40B4-BE49-F238E27FC236}">
                  <a16:creationId xmlns:a16="http://schemas.microsoft.com/office/drawing/2014/main" xmlns="" id="{96784F8A-7670-A14F-A9D1-9C7FB5298D13}"/>
                </a:ext>
              </a:extLst>
            </p:cNvPr>
            <p:cNvSpPr>
              <a:spLocks/>
            </p:cNvSpPr>
            <p:nvPr/>
          </p:nvSpPr>
          <p:spPr bwMode="auto">
            <a:xfrm>
              <a:off x="1990" y="2981"/>
              <a:ext cx="59" cy="20"/>
            </a:xfrm>
            <a:custGeom>
              <a:avLst/>
              <a:gdLst>
                <a:gd name="T0" fmla="*/ 5 w 59"/>
                <a:gd name="T1" fmla="*/ 11 h 20"/>
                <a:gd name="T2" fmla="*/ 5 w 59"/>
                <a:gd name="T3" fmla="*/ 11 h 20"/>
                <a:gd name="T4" fmla="*/ 0 w 59"/>
                <a:gd name="T5" fmla="*/ 15 h 20"/>
                <a:gd name="T6" fmla="*/ 0 w 59"/>
                <a:gd name="T7" fmla="*/ 18 h 20"/>
                <a:gd name="T8" fmla="*/ 5 w 59"/>
                <a:gd name="T9" fmla="*/ 20 h 20"/>
                <a:gd name="T10" fmla="*/ 14 w 59"/>
                <a:gd name="T11" fmla="*/ 20 h 20"/>
                <a:gd name="T12" fmla="*/ 14 w 59"/>
                <a:gd name="T13" fmla="*/ 20 h 20"/>
                <a:gd name="T14" fmla="*/ 34 w 59"/>
                <a:gd name="T15" fmla="*/ 18 h 20"/>
                <a:gd name="T16" fmla="*/ 45 w 59"/>
                <a:gd name="T17" fmla="*/ 13 h 20"/>
                <a:gd name="T18" fmla="*/ 54 w 59"/>
                <a:gd name="T19" fmla="*/ 11 h 20"/>
                <a:gd name="T20" fmla="*/ 54 w 59"/>
                <a:gd name="T21" fmla="*/ 11 h 20"/>
                <a:gd name="T22" fmla="*/ 59 w 59"/>
                <a:gd name="T23" fmla="*/ 6 h 20"/>
                <a:gd name="T24" fmla="*/ 59 w 59"/>
                <a:gd name="T25" fmla="*/ 4 h 20"/>
                <a:gd name="T26" fmla="*/ 54 w 59"/>
                <a:gd name="T27" fmla="*/ 2 h 20"/>
                <a:gd name="T28" fmla="*/ 45 w 59"/>
                <a:gd name="T29" fmla="*/ 0 h 20"/>
                <a:gd name="T30" fmla="*/ 45 w 59"/>
                <a:gd name="T31" fmla="*/ 0 h 20"/>
                <a:gd name="T32" fmla="*/ 23 w 59"/>
                <a:gd name="T33" fmla="*/ 4 h 20"/>
                <a:gd name="T34" fmla="*/ 11 w 59"/>
                <a:gd name="T35" fmla="*/ 6 h 20"/>
                <a:gd name="T36" fmla="*/ 5 w 59"/>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20">
                  <a:moveTo>
                    <a:pt x="5" y="11"/>
                  </a:moveTo>
                  <a:lnTo>
                    <a:pt x="5" y="11"/>
                  </a:lnTo>
                  <a:lnTo>
                    <a:pt x="0" y="15"/>
                  </a:lnTo>
                  <a:lnTo>
                    <a:pt x="0" y="18"/>
                  </a:lnTo>
                  <a:lnTo>
                    <a:pt x="5" y="20"/>
                  </a:lnTo>
                  <a:lnTo>
                    <a:pt x="14" y="20"/>
                  </a:lnTo>
                  <a:lnTo>
                    <a:pt x="34" y="18"/>
                  </a:lnTo>
                  <a:lnTo>
                    <a:pt x="45" y="13"/>
                  </a:lnTo>
                  <a:lnTo>
                    <a:pt x="54" y="11"/>
                  </a:lnTo>
                  <a:lnTo>
                    <a:pt x="59" y="6"/>
                  </a:lnTo>
                  <a:lnTo>
                    <a:pt x="59" y="4"/>
                  </a:lnTo>
                  <a:lnTo>
                    <a:pt x="54" y="2"/>
                  </a:lnTo>
                  <a:lnTo>
                    <a:pt x="45" y="0"/>
                  </a:lnTo>
                  <a:lnTo>
                    <a:pt x="23" y="4"/>
                  </a:lnTo>
                  <a:lnTo>
                    <a:pt x="11"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4" name="Freeform 3741">
              <a:extLst>
                <a:ext uri="{FF2B5EF4-FFF2-40B4-BE49-F238E27FC236}">
                  <a16:creationId xmlns:a16="http://schemas.microsoft.com/office/drawing/2014/main" xmlns="" id="{B72C7B68-1653-A04A-BE46-3917DEA31C6E}"/>
                </a:ext>
              </a:extLst>
            </p:cNvPr>
            <p:cNvSpPr>
              <a:spLocks/>
            </p:cNvSpPr>
            <p:nvPr/>
          </p:nvSpPr>
          <p:spPr bwMode="auto">
            <a:xfrm>
              <a:off x="1938" y="2981"/>
              <a:ext cx="61" cy="20"/>
            </a:xfrm>
            <a:custGeom>
              <a:avLst/>
              <a:gdLst>
                <a:gd name="T0" fmla="*/ 5 w 61"/>
                <a:gd name="T1" fmla="*/ 11 h 20"/>
                <a:gd name="T2" fmla="*/ 5 w 61"/>
                <a:gd name="T3" fmla="*/ 11 h 20"/>
                <a:gd name="T4" fmla="*/ 0 w 61"/>
                <a:gd name="T5" fmla="*/ 15 h 20"/>
                <a:gd name="T6" fmla="*/ 0 w 61"/>
                <a:gd name="T7" fmla="*/ 18 h 20"/>
                <a:gd name="T8" fmla="*/ 5 w 61"/>
                <a:gd name="T9" fmla="*/ 20 h 20"/>
                <a:gd name="T10" fmla="*/ 14 w 61"/>
                <a:gd name="T11" fmla="*/ 20 h 20"/>
                <a:gd name="T12" fmla="*/ 14 w 61"/>
                <a:gd name="T13" fmla="*/ 20 h 20"/>
                <a:gd name="T14" fmla="*/ 36 w 61"/>
                <a:gd name="T15" fmla="*/ 18 h 20"/>
                <a:gd name="T16" fmla="*/ 48 w 61"/>
                <a:gd name="T17" fmla="*/ 15 h 20"/>
                <a:gd name="T18" fmla="*/ 57 w 61"/>
                <a:gd name="T19" fmla="*/ 11 h 20"/>
                <a:gd name="T20" fmla="*/ 57 w 61"/>
                <a:gd name="T21" fmla="*/ 11 h 20"/>
                <a:gd name="T22" fmla="*/ 61 w 61"/>
                <a:gd name="T23" fmla="*/ 6 h 20"/>
                <a:gd name="T24" fmla="*/ 59 w 61"/>
                <a:gd name="T25" fmla="*/ 4 h 20"/>
                <a:gd name="T26" fmla="*/ 54 w 61"/>
                <a:gd name="T27" fmla="*/ 2 h 20"/>
                <a:gd name="T28" fmla="*/ 48 w 61"/>
                <a:gd name="T29" fmla="*/ 0 h 20"/>
                <a:gd name="T30" fmla="*/ 48 w 61"/>
                <a:gd name="T31" fmla="*/ 0 h 20"/>
                <a:gd name="T32" fmla="*/ 23 w 61"/>
                <a:gd name="T33" fmla="*/ 4 h 20"/>
                <a:gd name="T34" fmla="*/ 14 w 61"/>
                <a:gd name="T35" fmla="*/ 6 h 20"/>
                <a:gd name="T36" fmla="*/ 5 w 61"/>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20">
                  <a:moveTo>
                    <a:pt x="5" y="11"/>
                  </a:moveTo>
                  <a:lnTo>
                    <a:pt x="5" y="11"/>
                  </a:lnTo>
                  <a:lnTo>
                    <a:pt x="0" y="15"/>
                  </a:lnTo>
                  <a:lnTo>
                    <a:pt x="0" y="18"/>
                  </a:lnTo>
                  <a:lnTo>
                    <a:pt x="5" y="20"/>
                  </a:lnTo>
                  <a:lnTo>
                    <a:pt x="14" y="20"/>
                  </a:lnTo>
                  <a:lnTo>
                    <a:pt x="36" y="18"/>
                  </a:lnTo>
                  <a:lnTo>
                    <a:pt x="48" y="15"/>
                  </a:lnTo>
                  <a:lnTo>
                    <a:pt x="57" y="11"/>
                  </a:lnTo>
                  <a:lnTo>
                    <a:pt x="61" y="6"/>
                  </a:lnTo>
                  <a:lnTo>
                    <a:pt x="59" y="4"/>
                  </a:lnTo>
                  <a:lnTo>
                    <a:pt x="54" y="2"/>
                  </a:lnTo>
                  <a:lnTo>
                    <a:pt x="48" y="0"/>
                  </a:lnTo>
                  <a:lnTo>
                    <a:pt x="23" y="4"/>
                  </a:lnTo>
                  <a:lnTo>
                    <a:pt x="14" y="6"/>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5" name="Freeform 3742">
              <a:extLst>
                <a:ext uri="{FF2B5EF4-FFF2-40B4-BE49-F238E27FC236}">
                  <a16:creationId xmlns:a16="http://schemas.microsoft.com/office/drawing/2014/main" xmlns="" id="{73AA6DFD-2E17-F745-91BE-A25A63DB55A6}"/>
                </a:ext>
              </a:extLst>
            </p:cNvPr>
            <p:cNvSpPr>
              <a:spLocks/>
            </p:cNvSpPr>
            <p:nvPr/>
          </p:nvSpPr>
          <p:spPr bwMode="auto">
            <a:xfrm>
              <a:off x="1938" y="2981"/>
              <a:ext cx="61" cy="20"/>
            </a:xfrm>
            <a:custGeom>
              <a:avLst/>
              <a:gdLst>
                <a:gd name="T0" fmla="*/ 5 w 61"/>
                <a:gd name="T1" fmla="*/ 11 h 20"/>
                <a:gd name="T2" fmla="*/ 5 w 61"/>
                <a:gd name="T3" fmla="*/ 11 h 20"/>
                <a:gd name="T4" fmla="*/ 0 w 61"/>
                <a:gd name="T5" fmla="*/ 15 h 20"/>
                <a:gd name="T6" fmla="*/ 0 w 61"/>
                <a:gd name="T7" fmla="*/ 18 h 20"/>
                <a:gd name="T8" fmla="*/ 5 w 61"/>
                <a:gd name="T9" fmla="*/ 20 h 20"/>
                <a:gd name="T10" fmla="*/ 14 w 61"/>
                <a:gd name="T11" fmla="*/ 20 h 20"/>
                <a:gd name="T12" fmla="*/ 14 w 61"/>
                <a:gd name="T13" fmla="*/ 20 h 20"/>
                <a:gd name="T14" fmla="*/ 36 w 61"/>
                <a:gd name="T15" fmla="*/ 18 h 20"/>
                <a:gd name="T16" fmla="*/ 48 w 61"/>
                <a:gd name="T17" fmla="*/ 15 h 20"/>
                <a:gd name="T18" fmla="*/ 57 w 61"/>
                <a:gd name="T19" fmla="*/ 11 h 20"/>
                <a:gd name="T20" fmla="*/ 57 w 61"/>
                <a:gd name="T21" fmla="*/ 11 h 20"/>
                <a:gd name="T22" fmla="*/ 61 w 61"/>
                <a:gd name="T23" fmla="*/ 6 h 20"/>
                <a:gd name="T24" fmla="*/ 59 w 61"/>
                <a:gd name="T25" fmla="*/ 4 h 20"/>
                <a:gd name="T26" fmla="*/ 54 w 61"/>
                <a:gd name="T27" fmla="*/ 2 h 20"/>
                <a:gd name="T28" fmla="*/ 48 w 61"/>
                <a:gd name="T29" fmla="*/ 0 h 20"/>
                <a:gd name="T30" fmla="*/ 48 w 61"/>
                <a:gd name="T31" fmla="*/ 0 h 20"/>
                <a:gd name="T32" fmla="*/ 23 w 61"/>
                <a:gd name="T33" fmla="*/ 4 h 20"/>
                <a:gd name="T34" fmla="*/ 14 w 61"/>
                <a:gd name="T35" fmla="*/ 6 h 20"/>
                <a:gd name="T36" fmla="*/ 5 w 61"/>
                <a:gd name="T37" fmla="*/ 1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20">
                  <a:moveTo>
                    <a:pt x="5" y="11"/>
                  </a:moveTo>
                  <a:lnTo>
                    <a:pt x="5" y="11"/>
                  </a:lnTo>
                  <a:lnTo>
                    <a:pt x="0" y="15"/>
                  </a:lnTo>
                  <a:lnTo>
                    <a:pt x="0" y="18"/>
                  </a:lnTo>
                  <a:lnTo>
                    <a:pt x="5" y="20"/>
                  </a:lnTo>
                  <a:lnTo>
                    <a:pt x="14" y="20"/>
                  </a:lnTo>
                  <a:lnTo>
                    <a:pt x="36" y="18"/>
                  </a:lnTo>
                  <a:lnTo>
                    <a:pt x="48" y="15"/>
                  </a:lnTo>
                  <a:lnTo>
                    <a:pt x="57" y="11"/>
                  </a:lnTo>
                  <a:lnTo>
                    <a:pt x="61" y="6"/>
                  </a:lnTo>
                  <a:lnTo>
                    <a:pt x="59" y="4"/>
                  </a:lnTo>
                  <a:lnTo>
                    <a:pt x="54" y="2"/>
                  </a:lnTo>
                  <a:lnTo>
                    <a:pt x="48" y="0"/>
                  </a:lnTo>
                  <a:lnTo>
                    <a:pt x="23" y="4"/>
                  </a:lnTo>
                  <a:lnTo>
                    <a:pt x="14" y="6"/>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6" name="Freeform 3743">
              <a:extLst>
                <a:ext uri="{FF2B5EF4-FFF2-40B4-BE49-F238E27FC236}">
                  <a16:creationId xmlns:a16="http://schemas.microsoft.com/office/drawing/2014/main" xmlns="" id="{931EF102-6CC2-7942-887A-8798A70ACEBF}"/>
                </a:ext>
              </a:extLst>
            </p:cNvPr>
            <p:cNvSpPr>
              <a:spLocks/>
            </p:cNvSpPr>
            <p:nvPr/>
          </p:nvSpPr>
          <p:spPr bwMode="auto">
            <a:xfrm>
              <a:off x="1887" y="2983"/>
              <a:ext cx="60" cy="18"/>
            </a:xfrm>
            <a:custGeom>
              <a:avLst/>
              <a:gdLst>
                <a:gd name="T0" fmla="*/ 4 w 60"/>
                <a:gd name="T1" fmla="*/ 9 h 18"/>
                <a:gd name="T2" fmla="*/ 4 w 60"/>
                <a:gd name="T3" fmla="*/ 9 h 18"/>
                <a:gd name="T4" fmla="*/ 0 w 60"/>
                <a:gd name="T5" fmla="*/ 13 h 18"/>
                <a:gd name="T6" fmla="*/ 0 w 60"/>
                <a:gd name="T7" fmla="*/ 16 h 18"/>
                <a:gd name="T8" fmla="*/ 4 w 60"/>
                <a:gd name="T9" fmla="*/ 18 h 18"/>
                <a:gd name="T10" fmla="*/ 13 w 60"/>
                <a:gd name="T11" fmla="*/ 18 h 18"/>
                <a:gd name="T12" fmla="*/ 13 w 60"/>
                <a:gd name="T13" fmla="*/ 18 h 18"/>
                <a:gd name="T14" fmla="*/ 38 w 60"/>
                <a:gd name="T15" fmla="*/ 16 h 18"/>
                <a:gd name="T16" fmla="*/ 47 w 60"/>
                <a:gd name="T17" fmla="*/ 13 h 18"/>
                <a:gd name="T18" fmla="*/ 56 w 60"/>
                <a:gd name="T19" fmla="*/ 9 h 18"/>
                <a:gd name="T20" fmla="*/ 56 w 60"/>
                <a:gd name="T21" fmla="*/ 9 h 18"/>
                <a:gd name="T22" fmla="*/ 60 w 60"/>
                <a:gd name="T23" fmla="*/ 4 h 18"/>
                <a:gd name="T24" fmla="*/ 60 w 60"/>
                <a:gd name="T25" fmla="*/ 2 h 18"/>
                <a:gd name="T26" fmla="*/ 56 w 60"/>
                <a:gd name="T27" fmla="*/ 0 h 18"/>
                <a:gd name="T28" fmla="*/ 47 w 60"/>
                <a:gd name="T29" fmla="*/ 0 h 18"/>
                <a:gd name="T30" fmla="*/ 47 w 60"/>
                <a:gd name="T31" fmla="*/ 0 h 18"/>
                <a:gd name="T32" fmla="*/ 22 w 60"/>
                <a:gd name="T33" fmla="*/ 2 h 18"/>
                <a:gd name="T34" fmla="*/ 11 w 60"/>
                <a:gd name="T35" fmla="*/ 4 h 18"/>
                <a:gd name="T36" fmla="*/ 4 w 6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18">
                  <a:moveTo>
                    <a:pt x="4" y="9"/>
                  </a:moveTo>
                  <a:lnTo>
                    <a:pt x="4" y="9"/>
                  </a:lnTo>
                  <a:lnTo>
                    <a:pt x="0" y="13"/>
                  </a:lnTo>
                  <a:lnTo>
                    <a:pt x="0" y="16"/>
                  </a:lnTo>
                  <a:lnTo>
                    <a:pt x="4" y="18"/>
                  </a:lnTo>
                  <a:lnTo>
                    <a:pt x="13" y="18"/>
                  </a:lnTo>
                  <a:lnTo>
                    <a:pt x="38" y="16"/>
                  </a:lnTo>
                  <a:lnTo>
                    <a:pt x="47" y="13"/>
                  </a:lnTo>
                  <a:lnTo>
                    <a:pt x="56" y="9"/>
                  </a:lnTo>
                  <a:lnTo>
                    <a:pt x="60" y="4"/>
                  </a:lnTo>
                  <a:lnTo>
                    <a:pt x="60" y="2"/>
                  </a:lnTo>
                  <a:lnTo>
                    <a:pt x="56" y="0"/>
                  </a:lnTo>
                  <a:lnTo>
                    <a:pt x="47" y="0"/>
                  </a:lnTo>
                  <a:lnTo>
                    <a:pt x="22" y="2"/>
                  </a:lnTo>
                  <a:lnTo>
                    <a:pt x="11"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7" name="Freeform 3744">
              <a:extLst>
                <a:ext uri="{FF2B5EF4-FFF2-40B4-BE49-F238E27FC236}">
                  <a16:creationId xmlns:a16="http://schemas.microsoft.com/office/drawing/2014/main" xmlns="" id="{0FAD4DA7-252F-984B-AD8D-B2AE782939BC}"/>
                </a:ext>
              </a:extLst>
            </p:cNvPr>
            <p:cNvSpPr>
              <a:spLocks/>
            </p:cNvSpPr>
            <p:nvPr/>
          </p:nvSpPr>
          <p:spPr bwMode="auto">
            <a:xfrm>
              <a:off x="1887" y="2983"/>
              <a:ext cx="60" cy="18"/>
            </a:xfrm>
            <a:custGeom>
              <a:avLst/>
              <a:gdLst>
                <a:gd name="T0" fmla="*/ 4 w 60"/>
                <a:gd name="T1" fmla="*/ 9 h 18"/>
                <a:gd name="T2" fmla="*/ 4 w 60"/>
                <a:gd name="T3" fmla="*/ 9 h 18"/>
                <a:gd name="T4" fmla="*/ 0 w 60"/>
                <a:gd name="T5" fmla="*/ 13 h 18"/>
                <a:gd name="T6" fmla="*/ 0 w 60"/>
                <a:gd name="T7" fmla="*/ 16 h 18"/>
                <a:gd name="T8" fmla="*/ 4 w 60"/>
                <a:gd name="T9" fmla="*/ 18 h 18"/>
                <a:gd name="T10" fmla="*/ 13 w 60"/>
                <a:gd name="T11" fmla="*/ 18 h 18"/>
                <a:gd name="T12" fmla="*/ 13 w 60"/>
                <a:gd name="T13" fmla="*/ 18 h 18"/>
                <a:gd name="T14" fmla="*/ 38 w 60"/>
                <a:gd name="T15" fmla="*/ 16 h 18"/>
                <a:gd name="T16" fmla="*/ 47 w 60"/>
                <a:gd name="T17" fmla="*/ 13 h 18"/>
                <a:gd name="T18" fmla="*/ 56 w 60"/>
                <a:gd name="T19" fmla="*/ 9 h 18"/>
                <a:gd name="T20" fmla="*/ 56 w 60"/>
                <a:gd name="T21" fmla="*/ 9 h 18"/>
                <a:gd name="T22" fmla="*/ 60 w 60"/>
                <a:gd name="T23" fmla="*/ 4 h 18"/>
                <a:gd name="T24" fmla="*/ 60 w 60"/>
                <a:gd name="T25" fmla="*/ 2 h 18"/>
                <a:gd name="T26" fmla="*/ 56 w 60"/>
                <a:gd name="T27" fmla="*/ 0 h 18"/>
                <a:gd name="T28" fmla="*/ 47 w 60"/>
                <a:gd name="T29" fmla="*/ 0 h 18"/>
                <a:gd name="T30" fmla="*/ 47 w 60"/>
                <a:gd name="T31" fmla="*/ 0 h 18"/>
                <a:gd name="T32" fmla="*/ 22 w 60"/>
                <a:gd name="T33" fmla="*/ 2 h 18"/>
                <a:gd name="T34" fmla="*/ 11 w 60"/>
                <a:gd name="T35" fmla="*/ 4 h 18"/>
                <a:gd name="T36" fmla="*/ 4 w 6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18">
                  <a:moveTo>
                    <a:pt x="4" y="9"/>
                  </a:moveTo>
                  <a:lnTo>
                    <a:pt x="4" y="9"/>
                  </a:lnTo>
                  <a:lnTo>
                    <a:pt x="0" y="13"/>
                  </a:lnTo>
                  <a:lnTo>
                    <a:pt x="0" y="16"/>
                  </a:lnTo>
                  <a:lnTo>
                    <a:pt x="4" y="18"/>
                  </a:lnTo>
                  <a:lnTo>
                    <a:pt x="13" y="18"/>
                  </a:lnTo>
                  <a:lnTo>
                    <a:pt x="38" y="16"/>
                  </a:lnTo>
                  <a:lnTo>
                    <a:pt x="47" y="13"/>
                  </a:lnTo>
                  <a:lnTo>
                    <a:pt x="56" y="9"/>
                  </a:lnTo>
                  <a:lnTo>
                    <a:pt x="60" y="4"/>
                  </a:lnTo>
                  <a:lnTo>
                    <a:pt x="60" y="2"/>
                  </a:lnTo>
                  <a:lnTo>
                    <a:pt x="56" y="0"/>
                  </a:lnTo>
                  <a:lnTo>
                    <a:pt x="47" y="0"/>
                  </a:lnTo>
                  <a:lnTo>
                    <a:pt x="22" y="2"/>
                  </a:lnTo>
                  <a:lnTo>
                    <a:pt x="11"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8" name="Freeform 3745">
              <a:extLst>
                <a:ext uri="{FF2B5EF4-FFF2-40B4-BE49-F238E27FC236}">
                  <a16:creationId xmlns:a16="http://schemas.microsoft.com/office/drawing/2014/main" xmlns="" id="{DC18C2C6-187B-D544-A2C0-0F261E29CCF7}"/>
                </a:ext>
              </a:extLst>
            </p:cNvPr>
            <p:cNvSpPr>
              <a:spLocks/>
            </p:cNvSpPr>
            <p:nvPr/>
          </p:nvSpPr>
          <p:spPr bwMode="auto">
            <a:xfrm>
              <a:off x="1833" y="2983"/>
              <a:ext cx="60" cy="18"/>
            </a:xfrm>
            <a:custGeom>
              <a:avLst/>
              <a:gdLst>
                <a:gd name="T0" fmla="*/ 4 w 60"/>
                <a:gd name="T1" fmla="*/ 9 h 18"/>
                <a:gd name="T2" fmla="*/ 4 w 60"/>
                <a:gd name="T3" fmla="*/ 9 h 18"/>
                <a:gd name="T4" fmla="*/ 0 w 60"/>
                <a:gd name="T5" fmla="*/ 13 h 18"/>
                <a:gd name="T6" fmla="*/ 0 w 60"/>
                <a:gd name="T7" fmla="*/ 16 h 18"/>
                <a:gd name="T8" fmla="*/ 4 w 60"/>
                <a:gd name="T9" fmla="*/ 18 h 18"/>
                <a:gd name="T10" fmla="*/ 13 w 60"/>
                <a:gd name="T11" fmla="*/ 18 h 18"/>
                <a:gd name="T12" fmla="*/ 13 w 60"/>
                <a:gd name="T13" fmla="*/ 18 h 18"/>
                <a:gd name="T14" fmla="*/ 27 w 60"/>
                <a:gd name="T15" fmla="*/ 18 h 18"/>
                <a:gd name="T16" fmla="*/ 38 w 60"/>
                <a:gd name="T17" fmla="*/ 16 h 18"/>
                <a:gd name="T18" fmla="*/ 49 w 60"/>
                <a:gd name="T19" fmla="*/ 13 h 18"/>
                <a:gd name="T20" fmla="*/ 58 w 60"/>
                <a:gd name="T21" fmla="*/ 9 h 18"/>
                <a:gd name="T22" fmla="*/ 58 w 60"/>
                <a:gd name="T23" fmla="*/ 9 h 18"/>
                <a:gd name="T24" fmla="*/ 60 w 60"/>
                <a:gd name="T25" fmla="*/ 4 h 18"/>
                <a:gd name="T26" fmla="*/ 60 w 60"/>
                <a:gd name="T27" fmla="*/ 2 h 18"/>
                <a:gd name="T28" fmla="*/ 56 w 60"/>
                <a:gd name="T29" fmla="*/ 0 h 18"/>
                <a:gd name="T30" fmla="*/ 47 w 60"/>
                <a:gd name="T31" fmla="*/ 0 h 18"/>
                <a:gd name="T32" fmla="*/ 47 w 60"/>
                <a:gd name="T33" fmla="*/ 0 h 18"/>
                <a:gd name="T34" fmla="*/ 22 w 60"/>
                <a:gd name="T35" fmla="*/ 2 h 18"/>
                <a:gd name="T36" fmla="*/ 11 w 60"/>
                <a:gd name="T37" fmla="*/ 4 h 18"/>
                <a:gd name="T38" fmla="*/ 4 w 60"/>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8">
                  <a:moveTo>
                    <a:pt x="4" y="9"/>
                  </a:moveTo>
                  <a:lnTo>
                    <a:pt x="4" y="9"/>
                  </a:lnTo>
                  <a:lnTo>
                    <a:pt x="0" y="13"/>
                  </a:lnTo>
                  <a:lnTo>
                    <a:pt x="0" y="16"/>
                  </a:lnTo>
                  <a:lnTo>
                    <a:pt x="4" y="18"/>
                  </a:lnTo>
                  <a:lnTo>
                    <a:pt x="13" y="18"/>
                  </a:lnTo>
                  <a:lnTo>
                    <a:pt x="27" y="18"/>
                  </a:lnTo>
                  <a:lnTo>
                    <a:pt x="38" y="16"/>
                  </a:lnTo>
                  <a:lnTo>
                    <a:pt x="49" y="13"/>
                  </a:lnTo>
                  <a:lnTo>
                    <a:pt x="58" y="9"/>
                  </a:lnTo>
                  <a:lnTo>
                    <a:pt x="60" y="4"/>
                  </a:lnTo>
                  <a:lnTo>
                    <a:pt x="60" y="2"/>
                  </a:lnTo>
                  <a:lnTo>
                    <a:pt x="56" y="0"/>
                  </a:lnTo>
                  <a:lnTo>
                    <a:pt x="47" y="0"/>
                  </a:lnTo>
                  <a:lnTo>
                    <a:pt x="22" y="2"/>
                  </a:lnTo>
                  <a:lnTo>
                    <a:pt x="11"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29" name="Freeform 3746">
              <a:extLst>
                <a:ext uri="{FF2B5EF4-FFF2-40B4-BE49-F238E27FC236}">
                  <a16:creationId xmlns:a16="http://schemas.microsoft.com/office/drawing/2014/main" xmlns="" id="{0D93B84F-50CE-3049-BD70-87B363BF5985}"/>
                </a:ext>
              </a:extLst>
            </p:cNvPr>
            <p:cNvSpPr>
              <a:spLocks/>
            </p:cNvSpPr>
            <p:nvPr/>
          </p:nvSpPr>
          <p:spPr bwMode="auto">
            <a:xfrm>
              <a:off x="1833" y="2983"/>
              <a:ext cx="60" cy="18"/>
            </a:xfrm>
            <a:custGeom>
              <a:avLst/>
              <a:gdLst>
                <a:gd name="T0" fmla="*/ 4 w 60"/>
                <a:gd name="T1" fmla="*/ 9 h 18"/>
                <a:gd name="T2" fmla="*/ 4 w 60"/>
                <a:gd name="T3" fmla="*/ 9 h 18"/>
                <a:gd name="T4" fmla="*/ 0 w 60"/>
                <a:gd name="T5" fmla="*/ 13 h 18"/>
                <a:gd name="T6" fmla="*/ 0 w 60"/>
                <a:gd name="T7" fmla="*/ 16 h 18"/>
                <a:gd name="T8" fmla="*/ 4 w 60"/>
                <a:gd name="T9" fmla="*/ 18 h 18"/>
                <a:gd name="T10" fmla="*/ 13 w 60"/>
                <a:gd name="T11" fmla="*/ 18 h 18"/>
                <a:gd name="T12" fmla="*/ 13 w 60"/>
                <a:gd name="T13" fmla="*/ 18 h 18"/>
                <a:gd name="T14" fmla="*/ 27 w 60"/>
                <a:gd name="T15" fmla="*/ 18 h 18"/>
                <a:gd name="T16" fmla="*/ 38 w 60"/>
                <a:gd name="T17" fmla="*/ 16 h 18"/>
                <a:gd name="T18" fmla="*/ 49 w 60"/>
                <a:gd name="T19" fmla="*/ 13 h 18"/>
                <a:gd name="T20" fmla="*/ 58 w 60"/>
                <a:gd name="T21" fmla="*/ 9 h 18"/>
                <a:gd name="T22" fmla="*/ 58 w 60"/>
                <a:gd name="T23" fmla="*/ 9 h 18"/>
                <a:gd name="T24" fmla="*/ 60 w 60"/>
                <a:gd name="T25" fmla="*/ 4 h 18"/>
                <a:gd name="T26" fmla="*/ 60 w 60"/>
                <a:gd name="T27" fmla="*/ 2 h 18"/>
                <a:gd name="T28" fmla="*/ 56 w 60"/>
                <a:gd name="T29" fmla="*/ 0 h 18"/>
                <a:gd name="T30" fmla="*/ 47 w 60"/>
                <a:gd name="T31" fmla="*/ 0 h 18"/>
                <a:gd name="T32" fmla="*/ 47 w 60"/>
                <a:gd name="T33" fmla="*/ 0 h 18"/>
                <a:gd name="T34" fmla="*/ 22 w 60"/>
                <a:gd name="T35" fmla="*/ 2 h 18"/>
                <a:gd name="T36" fmla="*/ 11 w 60"/>
                <a:gd name="T37" fmla="*/ 4 h 18"/>
                <a:gd name="T38" fmla="*/ 4 w 60"/>
                <a:gd name="T39" fmla="*/ 9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8">
                  <a:moveTo>
                    <a:pt x="4" y="9"/>
                  </a:moveTo>
                  <a:lnTo>
                    <a:pt x="4" y="9"/>
                  </a:lnTo>
                  <a:lnTo>
                    <a:pt x="0" y="13"/>
                  </a:lnTo>
                  <a:lnTo>
                    <a:pt x="0" y="16"/>
                  </a:lnTo>
                  <a:lnTo>
                    <a:pt x="4" y="18"/>
                  </a:lnTo>
                  <a:lnTo>
                    <a:pt x="13" y="18"/>
                  </a:lnTo>
                  <a:lnTo>
                    <a:pt x="27" y="18"/>
                  </a:lnTo>
                  <a:lnTo>
                    <a:pt x="38" y="16"/>
                  </a:lnTo>
                  <a:lnTo>
                    <a:pt x="49" y="13"/>
                  </a:lnTo>
                  <a:lnTo>
                    <a:pt x="58" y="9"/>
                  </a:lnTo>
                  <a:lnTo>
                    <a:pt x="60" y="4"/>
                  </a:lnTo>
                  <a:lnTo>
                    <a:pt x="60" y="2"/>
                  </a:lnTo>
                  <a:lnTo>
                    <a:pt x="56" y="0"/>
                  </a:lnTo>
                  <a:lnTo>
                    <a:pt x="47" y="0"/>
                  </a:lnTo>
                  <a:lnTo>
                    <a:pt x="22" y="2"/>
                  </a:lnTo>
                  <a:lnTo>
                    <a:pt x="11"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0" name="Freeform 3747">
              <a:extLst>
                <a:ext uri="{FF2B5EF4-FFF2-40B4-BE49-F238E27FC236}">
                  <a16:creationId xmlns:a16="http://schemas.microsoft.com/office/drawing/2014/main" xmlns="" id="{35A9CDC0-CD74-5049-8304-4C3AE4FCB287}"/>
                </a:ext>
              </a:extLst>
            </p:cNvPr>
            <p:cNvSpPr>
              <a:spLocks/>
            </p:cNvSpPr>
            <p:nvPr/>
          </p:nvSpPr>
          <p:spPr bwMode="auto">
            <a:xfrm>
              <a:off x="1776" y="2983"/>
              <a:ext cx="63" cy="20"/>
            </a:xfrm>
            <a:custGeom>
              <a:avLst/>
              <a:gdLst>
                <a:gd name="T0" fmla="*/ 5 w 63"/>
                <a:gd name="T1" fmla="*/ 9 h 20"/>
                <a:gd name="T2" fmla="*/ 5 w 63"/>
                <a:gd name="T3" fmla="*/ 9 h 20"/>
                <a:gd name="T4" fmla="*/ 0 w 63"/>
                <a:gd name="T5" fmla="*/ 13 h 20"/>
                <a:gd name="T6" fmla="*/ 0 w 63"/>
                <a:gd name="T7" fmla="*/ 16 h 20"/>
                <a:gd name="T8" fmla="*/ 7 w 63"/>
                <a:gd name="T9" fmla="*/ 18 h 20"/>
                <a:gd name="T10" fmla="*/ 16 w 63"/>
                <a:gd name="T11" fmla="*/ 20 h 20"/>
                <a:gd name="T12" fmla="*/ 16 w 63"/>
                <a:gd name="T13" fmla="*/ 20 h 20"/>
                <a:gd name="T14" fmla="*/ 27 w 63"/>
                <a:gd name="T15" fmla="*/ 18 h 20"/>
                <a:gd name="T16" fmla="*/ 41 w 63"/>
                <a:gd name="T17" fmla="*/ 16 h 20"/>
                <a:gd name="T18" fmla="*/ 52 w 63"/>
                <a:gd name="T19" fmla="*/ 13 h 20"/>
                <a:gd name="T20" fmla="*/ 59 w 63"/>
                <a:gd name="T21" fmla="*/ 9 h 20"/>
                <a:gd name="T22" fmla="*/ 59 w 63"/>
                <a:gd name="T23" fmla="*/ 9 h 20"/>
                <a:gd name="T24" fmla="*/ 63 w 63"/>
                <a:gd name="T25" fmla="*/ 4 h 20"/>
                <a:gd name="T26" fmla="*/ 63 w 63"/>
                <a:gd name="T27" fmla="*/ 2 h 20"/>
                <a:gd name="T28" fmla="*/ 59 w 63"/>
                <a:gd name="T29" fmla="*/ 0 h 20"/>
                <a:gd name="T30" fmla="*/ 48 w 63"/>
                <a:gd name="T31" fmla="*/ 0 h 20"/>
                <a:gd name="T32" fmla="*/ 48 w 63"/>
                <a:gd name="T33" fmla="*/ 0 h 20"/>
                <a:gd name="T34" fmla="*/ 23 w 63"/>
                <a:gd name="T35" fmla="*/ 2 h 20"/>
                <a:gd name="T36" fmla="*/ 12 w 63"/>
                <a:gd name="T37" fmla="*/ 4 h 20"/>
                <a:gd name="T38" fmla="*/ 5 w 6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3" h="20">
                  <a:moveTo>
                    <a:pt x="5" y="9"/>
                  </a:moveTo>
                  <a:lnTo>
                    <a:pt x="5" y="9"/>
                  </a:lnTo>
                  <a:lnTo>
                    <a:pt x="0" y="13"/>
                  </a:lnTo>
                  <a:lnTo>
                    <a:pt x="0" y="16"/>
                  </a:lnTo>
                  <a:lnTo>
                    <a:pt x="7" y="18"/>
                  </a:lnTo>
                  <a:lnTo>
                    <a:pt x="16" y="20"/>
                  </a:lnTo>
                  <a:lnTo>
                    <a:pt x="27" y="18"/>
                  </a:lnTo>
                  <a:lnTo>
                    <a:pt x="41" y="16"/>
                  </a:lnTo>
                  <a:lnTo>
                    <a:pt x="52" y="13"/>
                  </a:lnTo>
                  <a:lnTo>
                    <a:pt x="59" y="9"/>
                  </a:lnTo>
                  <a:lnTo>
                    <a:pt x="63" y="4"/>
                  </a:lnTo>
                  <a:lnTo>
                    <a:pt x="63" y="2"/>
                  </a:lnTo>
                  <a:lnTo>
                    <a:pt x="59" y="0"/>
                  </a:lnTo>
                  <a:lnTo>
                    <a:pt x="48" y="0"/>
                  </a:lnTo>
                  <a:lnTo>
                    <a:pt x="23" y="2"/>
                  </a:lnTo>
                  <a:lnTo>
                    <a:pt x="12"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1" name="Freeform 3748">
              <a:extLst>
                <a:ext uri="{FF2B5EF4-FFF2-40B4-BE49-F238E27FC236}">
                  <a16:creationId xmlns:a16="http://schemas.microsoft.com/office/drawing/2014/main" xmlns="" id="{F2A2D91B-1CD8-E540-B143-769CE4DA4FBF}"/>
                </a:ext>
              </a:extLst>
            </p:cNvPr>
            <p:cNvSpPr>
              <a:spLocks/>
            </p:cNvSpPr>
            <p:nvPr/>
          </p:nvSpPr>
          <p:spPr bwMode="auto">
            <a:xfrm>
              <a:off x="1776" y="2983"/>
              <a:ext cx="63" cy="20"/>
            </a:xfrm>
            <a:custGeom>
              <a:avLst/>
              <a:gdLst>
                <a:gd name="T0" fmla="*/ 5 w 63"/>
                <a:gd name="T1" fmla="*/ 9 h 20"/>
                <a:gd name="T2" fmla="*/ 5 w 63"/>
                <a:gd name="T3" fmla="*/ 9 h 20"/>
                <a:gd name="T4" fmla="*/ 0 w 63"/>
                <a:gd name="T5" fmla="*/ 13 h 20"/>
                <a:gd name="T6" fmla="*/ 0 w 63"/>
                <a:gd name="T7" fmla="*/ 16 h 20"/>
                <a:gd name="T8" fmla="*/ 7 w 63"/>
                <a:gd name="T9" fmla="*/ 18 h 20"/>
                <a:gd name="T10" fmla="*/ 16 w 63"/>
                <a:gd name="T11" fmla="*/ 20 h 20"/>
                <a:gd name="T12" fmla="*/ 16 w 63"/>
                <a:gd name="T13" fmla="*/ 20 h 20"/>
                <a:gd name="T14" fmla="*/ 27 w 63"/>
                <a:gd name="T15" fmla="*/ 18 h 20"/>
                <a:gd name="T16" fmla="*/ 41 w 63"/>
                <a:gd name="T17" fmla="*/ 16 h 20"/>
                <a:gd name="T18" fmla="*/ 52 w 63"/>
                <a:gd name="T19" fmla="*/ 13 h 20"/>
                <a:gd name="T20" fmla="*/ 59 w 63"/>
                <a:gd name="T21" fmla="*/ 9 h 20"/>
                <a:gd name="T22" fmla="*/ 59 w 63"/>
                <a:gd name="T23" fmla="*/ 9 h 20"/>
                <a:gd name="T24" fmla="*/ 63 w 63"/>
                <a:gd name="T25" fmla="*/ 4 h 20"/>
                <a:gd name="T26" fmla="*/ 63 w 63"/>
                <a:gd name="T27" fmla="*/ 2 h 20"/>
                <a:gd name="T28" fmla="*/ 59 w 63"/>
                <a:gd name="T29" fmla="*/ 0 h 20"/>
                <a:gd name="T30" fmla="*/ 48 w 63"/>
                <a:gd name="T31" fmla="*/ 0 h 20"/>
                <a:gd name="T32" fmla="*/ 48 w 63"/>
                <a:gd name="T33" fmla="*/ 0 h 20"/>
                <a:gd name="T34" fmla="*/ 23 w 63"/>
                <a:gd name="T35" fmla="*/ 2 h 20"/>
                <a:gd name="T36" fmla="*/ 12 w 63"/>
                <a:gd name="T37" fmla="*/ 4 h 20"/>
                <a:gd name="T38" fmla="*/ 5 w 6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3" h="20">
                  <a:moveTo>
                    <a:pt x="5" y="9"/>
                  </a:moveTo>
                  <a:lnTo>
                    <a:pt x="5" y="9"/>
                  </a:lnTo>
                  <a:lnTo>
                    <a:pt x="0" y="13"/>
                  </a:lnTo>
                  <a:lnTo>
                    <a:pt x="0" y="16"/>
                  </a:lnTo>
                  <a:lnTo>
                    <a:pt x="7" y="18"/>
                  </a:lnTo>
                  <a:lnTo>
                    <a:pt x="16" y="20"/>
                  </a:lnTo>
                  <a:lnTo>
                    <a:pt x="27" y="18"/>
                  </a:lnTo>
                  <a:lnTo>
                    <a:pt x="41" y="16"/>
                  </a:lnTo>
                  <a:lnTo>
                    <a:pt x="52" y="13"/>
                  </a:lnTo>
                  <a:lnTo>
                    <a:pt x="59" y="9"/>
                  </a:lnTo>
                  <a:lnTo>
                    <a:pt x="63" y="4"/>
                  </a:lnTo>
                  <a:lnTo>
                    <a:pt x="63" y="2"/>
                  </a:lnTo>
                  <a:lnTo>
                    <a:pt x="59" y="0"/>
                  </a:lnTo>
                  <a:lnTo>
                    <a:pt x="48" y="0"/>
                  </a:lnTo>
                  <a:lnTo>
                    <a:pt x="23" y="2"/>
                  </a:lnTo>
                  <a:lnTo>
                    <a:pt x="12"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2" name="Freeform 3749">
              <a:extLst>
                <a:ext uri="{FF2B5EF4-FFF2-40B4-BE49-F238E27FC236}">
                  <a16:creationId xmlns:a16="http://schemas.microsoft.com/office/drawing/2014/main" xmlns="" id="{DABD9DF0-3627-6240-8368-23DC6452EA41}"/>
                </a:ext>
              </a:extLst>
            </p:cNvPr>
            <p:cNvSpPr>
              <a:spLocks/>
            </p:cNvSpPr>
            <p:nvPr/>
          </p:nvSpPr>
          <p:spPr bwMode="auto">
            <a:xfrm>
              <a:off x="1718" y="2983"/>
              <a:ext cx="65" cy="20"/>
            </a:xfrm>
            <a:custGeom>
              <a:avLst/>
              <a:gdLst>
                <a:gd name="T0" fmla="*/ 4 w 65"/>
                <a:gd name="T1" fmla="*/ 9 h 20"/>
                <a:gd name="T2" fmla="*/ 4 w 65"/>
                <a:gd name="T3" fmla="*/ 9 h 20"/>
                <a:gd name="T4" fmla="*/ 0 w 65"/>
                <a:gd name="T5" fmla="*/ 13 h 20"/>
                <a:gd name="T6" fmla="*/ 2 w 65"/>
                <a:gd name="T7" fmla="*/ 16 h 20"/>
                <a:gd name="T8" fmla="*/ 6 w 65"/>
                <a:gd name="T9" fmla="*/ 18 h 20"/>
                <a:gd name="T10" fmla="*/ 18 w 65"/>
                <a:gd name="T11" fmla="*/ 20 h 20"/>
                <a:gd name="T12" fmla="*/ 18 w 65"/>
                <a:gd name="T13" fmla="*/ 20 h 20"/>
                <a:gd name="T14" fmla="*/ 29 w 65"/>
                <a:gd name="T15" fmla="*/ 18 h 20"/>
                <a:gd name="T16" fmla="*/ 42 w 65"/>
                <a:gd name="T17" fmla="*/ 16 h 20"/>
                <a:gd name="T18" fmla="*/ 54 w 65"/>
                <a:gd name="T19" fmla="*/ 13 h 20"/>
                <a:gd name="T20" fmla="*/ 63 w 65"/>
                <a:gd name="T21" fmla="*/ 9 h 20"/>
                <a:gd name="T22" fmla="*/ 63 w 65"/>
                <a:gd name="T23" fmla="*/ 9 h 20"/>
                <a:gd name="T24" fmla="*/ 65 w 65"/>
                <a:gd name="T25" fmla="*/ 4 h 20"/>
                <a:gd name="T26" fmla="*/ 65 w 65"/>
                <a:gd name="T27" fmla="*/ 2 h 20"/>
                <a:gd name="T28" fmla="*/ 58 w 65"/>
                <a:gd name="T29" fmla="*/ 0 h 20"/>
                <a:gd name="T30" fmla="*/ 49 w 65"/>
                <a:gd name="T31" fmla="*/ 0 h 20"/>
                <a:gd name="T32" fmla="*/ 49 w 65"/>
                <a:gd name="T33" fmla="*/ 0 h 20"/>
                <a:gd name="T34" fmla="*/ 36 w 65"/>
                <a:gd name="T35" fmla="*/ 0 h 20"/>
                <a:gd name="T36" fmla="*/ 24 w 65"/>
                <a:gd name="T37" fmla="*/ 2 h 20"/>
                <a:gd name="T38" fmla="*/ 13 w 65"/>
                <a:gd name="T39" fmla="*/ 7 h 20"/>
                <a:gd name="T40" fmla="*/ 4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4" y="9"/>
                  </a:moveTo>
                  <a:lnTo>
                    <a:pt x="4" y="9"/>
                  </a:lnTo>
                  <a:lnTo>
                    <a:pt x="0" y="13"/>
                  </a:lnTo>
                  <a:lnTo>
                    <a:pt x="2" y="16"/>
                  </a:lnTo>
                  <a:lnTo>
                    <a:pt x="6" y="18"/>
                  </a:lnTo>
                  <a:lnTo>
                    <a:pt x="18" y="20"/>
                  </a:lnTo>
                  <a:lnTo>
                    <a:pt x="29" y="18"/>
                  </a:lnTo>
                  <a:lnTo>
                    <a:pt x="42" y="16"/>
                  </a:lnTo>
                  <a:lnTo>
                    <a:pt x="54" y="13"/>
                  </a:lnTo>
                  <a:lnTo>
                    <a:pt x="63" y="9"/>
                  </a:lnTo>
                  <a:lnTo>
                    <a:pt x="65" y="4"/>
                  </a:lnTo>
                  <a:lnTo>
                    <a:pt x="65" y="2"/>
                  </a:lnTo>
                  <a:lnTo>
                    <a:pt x="58" y="0"/>
                  </a:lnTo>
                  <a:lnTo>
                    <a:pt x="49" y="0"/>
                  </a:lnTo>
                  <a:lnTo>
                    <a:pt x="36" y="0"/>
                  </a:lnTo>
                  <a:lnTo>
                    <a:pt x="24" y="2"/>
                  </a:lnTo>
                  <a:lnTo>
                    <a:pt x="13" y="7"/>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3" name="Freeform 3750">
              <a:extLst>
                <a:ext uri="{FF2B5EF4-FFF2-40B4-BE49-F238E27FC236}">
                  <a16:creationId xmlns:a16="http://schemas.microsoft.com/office/drawing/2014/main" xmlns="" id="{1D9257FE-A6A3-FF46-A435-99A00D4F6CA0}"/>
                </a:ext>
              </a:extLst>
            </p:cNvPr>
            <p:cNvSpPr>
              <a:spLocks/>
            </p:cNvSpPr>
            <p:nvPr/>
          </p:nvSpPr>
          <p:spPr bwMode="auto">
            <a:xfrm>
              <a:off x="1718" y="2983"/>
              <a:ext cx="65" cy="20"/>
            </a:xfrm>
            <a:custGeom>
              <a:avLst/>
              <a:gdLst>
                <a:gd name="T0" fmla="*/ 4 w 65"/>
                <a:gd name="T1" fmla="*/ 9 h 20"/>
                <a:gd name="T2" fmla="*/ 4 w 65"/>
                <a:gd name="T3" fmla="*/ 9 h 20"/>
                <a:gd name="T4" fmla="*/ 0 w 65"/>
                <a:gd name="T5" fmla="*/ 13 h 20"/>
                <a:gd name="T6" fmla="*/ 2 w 65"/>
                <a:gd name="T7" fmla="*/ 16 h 20"/>
                <a:gd name="T8" fmla="*/ 6 w 65"/>
                <a:gd name="T9" fmla="*/ 18 h 20"/>
                <a:gd name="T10" fmla="*/ 18 w 65"/>
                <a:gd name="T11" fmla="*/ 20 h 20"/>
                <a:gd name="T12" fmla="*/ 18 w 65"/>
                <a:gd name="T13" fmla="*/ 20 h 20"/>
                <a:gd name="T14" fmla="*/ 29 w 65"/>
                <a:gd name="T15" fmla="*/ 18 h 20"/>
                <a:gd name="T16" fmla="*/ 42 w 65"/>
                <a:gd name="T17" fmla="*/ 16 h 20"/>
                <a:gd name="T18" fmla="*/ 54 w 65"/>
                <a:gd name="T19" fmla="*/ 13 h 20"/>
                <a:gd name="T20" fmla="*/ 63 w 65"/>
                <a:gd name="T21" fmla="*/ 9 h 20"/>
                <a:gd name="T22" fmla="*/ 63 w 65"/>
                <a:gd name="T23" fmla="*/ 9 h 20"/>
                <a:gd name="T24" fmla="*/ 65 w 65"/>
                <a:gd name="T25" fmla="*/ 4 h 20"/>
                <a:gd name="T26" fmla="*/ 65 w 65"/>
                <a:gd name="T27" fmla="*/ 2 h 20"/>
                <a:gd name="T28" fmla="*/ 58 w 65"/>
                <a:gd name="T29" fmla="*/ 0 h 20"/>
                <a:gd name="T30" fmla="*/ 49 w 65"/>
                <a:gd name="T31" fmla="*/ 0 h 20"/>
                <a:gd name="T32" fmla="*/ 49 w 65"/>
                <a:gd name="T33" fmla="*/ 0 h 20"/>
                <a:gd name="T34" fmla="*/ 36 w 65"/>
                <a:gd name="T35" fmla="*/ 0 h 20"/>
                <a:gd name="T36" fmla="*/ 24 w 65"/>
                <a:gd name="T37" fmla="*/ 2 h 20"/>
                <a:gd name="T38" fmla="*/ 13 w 65"/>
                <a:gd name="T39" fmla="*/ 7 h 20"/>
                <a:gd name="T40" fmla="*/ 4 w 65"/>
                <a:gd name="T41" fmla="*/ 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5" h="20">
                  <a:moveTo>
                    <a:pt x="4" y="9"/>
                  </a:moveTo>
                  <a:lnTo>
                    <a:pt x="4" y="9"/>
                  </a:lnTo>
                  <a:lnTo>
                    <a:pt x="0" y="13"/>
                  </a:lnTo>
                  <a:lnTo>
                    <a:pt x="2" y="16"/>
                  </a:lnTo>
                  <a:lnTo>
                    <a:pt x="6" y="18"/>
                  </a:lnTo>
                  <a:lnTo>
                    <a:pt x="18" y="20"/>
                  </a:lnTo>
                  <a:lnTo>
                    <a:pt x="29" y="18"/>
                  </a:lnTo>
                  <a:lnTo>
                    <a:pt x="42" y="16"/>
                  </a:lnTo>
                  <a:lnTo>
                    <a:pt x="54" y="13"/>
                  </a:lnTo>
                  <a:lnTo>
                    <a:pt x="63" y="9"/>
                  </a:lnTo>
                  <a:lnTo>
                    <a:pt x="65" y="4"/>
                  </a:lnTo>
                  <a:lnTo>
                    <a:pt x="65" y="2"/>
                  </a:lnTo>
                  <a:lnTo>
                    <a:pt x="58" y="0"/>
                  </a:lnTo>
                  <a:lnTo>
                    <a:pt x="49" y="0"/>
                  </a:lnTo>
                  <a:lnTo>
                    <a:pt x="36" y="0"/>
                  </a:lnTo>
                  <a:lnTo>
                    <a:pt x="24" y="2"/>
                  </a:lnTo>
                  <a:lnTo>
                    <a:pt x="13" y="7"/>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4" name="Freeform 3751">
              <a:extLst>
                <a:ext uri="{FF2B5EF4-FFF2-40B4-BE49-F238E27FC236}">
                  <a16:creationId xmlns:a16="http://schemas.microsoft.com/office/drawing/2014/main" xmlns="" id="{7BDD6BAB-FBB8-6343-BC12-1C4930C5CBB3}"/>
                </a:ext>
              </a:extLst>
            </p:cNvPr>
            <p:cNvSpPr>
              <a:spLocks/>
            </p:cNvSpPr>
            <p:nvPr/>
          </p:nvSpPr>
          <p:spPr bwMode="auto">
            <a:xfrm>
              <a:off x="4152" y="2947"/>
              <a:ext cx="50" cy="18"/>
            </a:xfrm>
            <a:custGeom>
              <a:avLst/>
              <a:gdLst>
                <a:gd name="T0" fmla="*/ 3 w 50"/>
                <a:gd name="T1" fmla="*/ 9 h 18"/>
                <a:gd name="T2" fmla="*/ 3 w 50"/>
                <a:gd name="T3" fmla="*/ 9 h 18"/>
                <a:gd name="T4" fmla="*/ 9 w 50"/>
                <a:gd name="T5" fmla="*/ 13 h 18"/>
                <a:gd name="T6" fmla="*/ 16 w 50"/>
                <a:gd name="T7" fmla="*/ 16 h 18"/>
                <a:gd name="T8" fmla="*/ 34 w 50"/>
                <a:gd name="T9" fmla="*/ 18 h 18"/>
                <a:gd name="T10" fmla="*/ 34 w 50"/>
                <a:gd name="T11" fmla="*/ 18 h 18"/>
                <a:gd name="T12" fmla="*/ 43 w 50"/>
                <a:gd name="T13" fmla="*/ 16 h 18"/>
                <a:gd name="T14" fmla="*/ 48 w 50"/>
                <a:gd name="T15" fmla="*/ 16 h 18"/>
                <a:gd name="T16" fmla="*/ 50 w 50"/>
                <a:gd name="T17" fmla="*/ 11 h 18"/>
                <a:gd name="T18" fmla="*/ 48 w 50"/>
                <a:gd name="T19" fmla="*/ 9 h 18"/>
                <a:gd name="T20" fmla="*/ 48 w 50"/>
                <a:gd name="T21" fmla="*/ 9 h 18"/>
                <a:gd name="T22" fmla="*/ 41 w 50"/>
                <a:gd name="T23" fmla="*/ 7 h 18"/>
                <a:gd name="T24" fmla="*/ 32 w 50"/>
                <a:gd name="T25" fmla="*/ 2 h 18"/>
                <a:gd name="T26" fmla="*/ 14 w 50"/>
                <a:gd name="T27" fmla="*/ 0 h 18"/>
                <a:gd name="T28" fmla="*/ 14 w 50"/>
                <a:gd name="T29" fmla="*/ 0 h 18"/>
                <a:gd name="T30" fmla="*/ 5 w 50"/>
                <a:gd name="T31" fmla="*/ 2 h 18"/>
                <a:gd name="T32" fmla="*/ 0 w 50"/>
                <a:gd name="T33" fmla="*/ 4 h 18"/>
                <a:gd name="T34" fmla="*/ 0 w 50"/>
                <a:gd name="T35" fmla="*/ 7 h 18"/>
                <a:gd name="T36" fmla="*/ 3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3" y="9"/>
                  </a:moveTo>
                  <a:lnTo>
                    <a:pt x="3" y="9"/>
                  </a:lnTo>
                  <a:lnTo>
                    <a:pt x="9" y="13"/>
                  </a:lnTo>
                  <a:lnTo>
                    <a:pt x="16" y="16"/>
                  </a:lnTo>
                  <a:lnTo>
                    <a:pt x="34" y="18"/>
                  </a:lnTo>
                  <a:lnTo>
                    <a:pt x="43" y="16"/>
                  </a:lnTo>
                  <a:lnTo>
                    <a:pt x="48" y="16"/>
                  </a:lnTo>
                  <a:lnTo>
                    <a:pt x="50" y="11"/>
                  </a:lnTo>
                  <a:lnTo>
                    <a:pt x="48" y="9"/>
                  </a:lnTo>
                  <a:lnTo>
                    <a:pt x="41" y="7"/>
                  </a:lnTo>
                  <a:lnTo>
                    <a:pt x="32" y="2"/>
                  </a:lnTo>
                  <a:lnTo>
                    <a:pt x="14" y="0"/>
                  </a:lnTo>
                  <a:lnTo>
                    <a:pt x="5" y="2"/>
                  </a:lnTo>
                  <a:lnTo>
                    <a:pt x="0" y="4"/>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5" name="Freeform 3752">
              <a:extLst>
                <a:ext uri="{FF2B5EF4-FFF2-40B4-BE49-F238E27FC236}">
                  <a16:creationId xmlns:a16="http://schemas.microsoft.com/office/drawing/2014/main" xmlns="" id="{DCA14CB9-F2AB-8B4D-98E6-BAF868CF96C9}"/>
                </a:ext>
              </a:extLst>
            </p:cNvPr>
            <p:cNvSpPr>
              <a:spLocks/>
            </p:cNvSpPr>
            <p:nvPr/>
          </p:nvSpPr>
          <p:spPr bwMode="auto">
            <a:xfrm>
              <a:off x="4152" y="2947"/>
              <a:ext cx="50" cy="18"/>
            </a:xfrm>
            <a:custGeom>
              <a:avLst/>
              <a:gdLst>
                <a:gd name="T0" fmla="*/ 3 w 50"/>
                <a:gd name="T1" fmla="*/ 9 h 18"/>
                <a:gd name="T2" fmla="*/ 3 w 50"/>
                <a:gd name="T3" fmla="*/ 9 h 18"/>
                <a:gd name="T4" fmla="*/ 9 w 50"/>
                <a:gd name="T5" fmla="*/ 13 h 18"/>
                <a:gd name="T6" fmla="*/ 16 w 50"/>
                <a:gd name="T7" fmla="*/ 16 h 18"/>
                <a:gd name="T8" fmla="*/ 34 w 50"/>
                <a:gd name="T9" fmla="*/ 18 h 18"/>
                <a:gd name="T10" fmla="*/ 34 w 50"/>
                <a:gd name="T11" fmla="*/ 18 h 18"/>
                <a:gd name="T12" fmla="*/ 43 w 50"/>
                <a:gd name="T13" fmla="*/ 16 h 18"/>
                <a:gd name="T14" fmla="*/ 48 w 50"/>
                <a:gd name="T15" fmla="*/ 16 h 18"/>
                <a:gd name="T16" fmla="*/ 50 w 50"/>
                <a:gd name="T17" fmla="*/ 11 h 18"/>
                <a:gd name="T18" fmla="*/ 48 w 50"/>
                <a:gd name="T19" fmla="*/ 9 h 18"/>
                <a:gd name="T20" fmla="*/ 48 w 50"/>
                <a:gd name="T21" fmla="*/ 9 h 18"/>
                <a:gd name="T22" fmla="*/ 41 w 50"/>
                <a:gd name="T23" fmla="*/ 7 h 18"/>
                <a:gd name="T24" fmla="*/ 32 w 50"/>
                <a:gd name="T25" fmla="*/ 2 h 18"/>
                <a:gd name="T26" fmla="*/ 14 w 50"/>
                <a:gd name="T27" fmla="*/ 0 h 18"/>
                <a:gd name="T28" fmla="*/ 14 w 50"/>
                <a:gd name="T29" fmla="*/ 0 h 18"/>
                <a:gd name="T30" fmla="*/ 5 w 50"/>
                <a:gd name="T31" fmla="*/ 2 h 18"/>
                <a:gd name="T32" fmla="*/ 0 w 50"/>
                <a:gd name="T33" fmla="*/ 4 h 18"/>
                <a:gd name="T34" fmla="*/ 0 w 50"/>
                <a:gd name="T35" fmla="*/ 7 h 18"/>
                <a:gd name="T36" fmla="*/ 3 w 50"/>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18">
                  <a:moveTo>
                    <a:pt x="3" y="9"/>
                  </a:moveTo>
                  <a:lnTo>
                    <a:pt x="3" y="9"/>
                  </a:lnTo>
                  <a:lnTo>
                    <a:pt x="9" y="13"/>
                  </a:lnTo>
                  <a:lnTo>
                    <a:pt x="16" y="16"/>
                  </a:lnTo>
                  <a:lnTo>
                    <a:pt x="34" y="18"/>
                  </a:lnTo>
                  <a:lnTo>
                    <a:pt x="43" y="16"/>
                  </a:lnTo>
                  <a:lnTo>
                    <a:pt x="48" y="16"/>
                  </a:lnTo>
                  <a:lnTo>
                    <a:pt x="50" y="11"/>
                  </a:lnTo>
                  <a:lnTo>
                    <a:pt x="48" y="9"/>
                  </a:lnTo>
                  <a:lnTo>
                    <a:pt x="41" y="7"/>
                  </a:lnTo>
                  <a:lnTo>
                    <a:pt x="32" y="2"/>
                  </a:lnTo>
                  <a:lnTo>
                    <a:pt x="14" y="0"/>
                  </a:lnTo>
                  <a:lnTo>
                    <a:pt x="5" y="2"/>
                  </a:lnTo>
                  <a:lnTo>
                    <a:pt x="0" y="4"/>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6" name="Freeform 3753">
              <a:extLst>
                <a:ext uri="{FF2B5EF4-FFF2-40B4-BE49-F238E27FC236}">
                  <a16:creationId xmlns:a16="http://schemas.microsoft.com/office/drawing/2014/main" xmlns="" id="{C34B0C07-9705-6D4E-898A-58462441F9C6}"/>
                </a:ext>
              </a:extLst>
            </p:cNvPr>
            <p:cNvSpPr>
              <a:spLocks/>
            </p:cNvSpPr>
            <p:nvPr/>
          </p:nvSpPr>
          <p:spPr bwMode="auto">
            <a:xfrm>
              <a:off x="4110" y="2947"/>
              <a:ext cx="47" cy="18"/>
            </a:xfrm>
            <a:custGeom>
              <a:avLst/>
              <a:gdLst>
                <a:gd name="T0" fmla="*/ 2 w 47"/>
                <a:gd name="T1" fmla="*/ 9 h 18"/>
                <a:gd name="T2" fmla="*/ 2 w 47"/>
                <a:gd name="T3" fmla="*/ 9 h 18"/>
                <a:gd name="T4" fmla="*/ 6 w 47"/>
                <a:gd name="T5" fmla="*/ 13 h 18"/>
                <a:gd name="T6" fmla="*/ 15 w 47"/>
                <a:gd name="T7" fmla="*/ 16 h 18"/>
                <a:gd name="T8" fmla="*/ 33 w 47"/>
                <a:gd name="T9" fmla="*/ 18 h 18"/>
                <a:gd name="T10" fmla="*/ 33 w 47"/>
                <a:gd name="T11" fmla="*/ 18 h 18"/>
                <a:gd name="T12" fmla="*/ 40 w 47"/>
                <a:gd name="T13" fmla="*/ 18 h 18"/>
                <a:gd name="T14" fmla="*/ 45 w 47"/>
                <a:gd name="T15" fmla="*/ 16 h 18"/>
                <a:gd name="T16" fmla="*/ 47 w 47"/>
                <a:gd name="T17" fmla="*/ 13 h 18"/>
                <a:gd name="T18" fmla="*/ 45 w 47"/>
                <a:gd name="T19" fmla="*/ 9 h 18"/>
                <a:gd name="T20" fmla="*/ 45 w 47"/>
                <a:gd name="T21" fmla="*/ 9 h 18"/>
                <a:gd name="T22" fmla="*/ 38 w 47"/>
                <a:gd name="T23" fmla="*/ 7 h 18"/>
                <a:gd name="T24" fmla="*/ 31 w 47"/>
                <a:gd name="T25" fmla="*/ 4 h 18"/>
                <a:gd name="T26" fmla="*/ 11 w 47"/>
                <a:gd name="T27" fmla="*/ 0 h 18"/>
                <a:gd name="T28" fmla="*/ 11 w 47"/>
                <a:gd name="T29" fmla="*/ 0 h 18"/>
                <a:gd name="T30" fmla="*/ 4 w 47"/>
                <a:gd name="T31" fmla="*/ 2 h 18"/>
                <a:gd name="T32" fmla="*/ 0 w 47"/>
                <a:gd name="T33" fmla="*/ 4 h 18"/>
                <a:gd name="T34" fmla="*/ 0 w 47"/>
                <a:gd name="T35" fmla="*/ 7 h 18"/>
                <a:gd name="T36" fmla="*/ 2 w 4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8">
                  <a:moveTo>
                    <a:pt x="2" y="9"/>
                  </a:moveTo>
                  <a:lnTo>
                    <a:pt x="2" y="9"/>
                  </a:lnTo>
                  <a:lnTo>
                    <a:pt x="6" y="13"/>
                  </a:lnTo>
                  <a:lnTo>
                    <a:pt x="15" y="16"/>
                  </a:lnTo>
                  <a:lnTo>
                    <a:pt x="33" y="18"/>
                  </a:lnTo>
                  <a:lnTo>
                    <a:pt x="40" y="18"/>
                  </a:lnTo>
                  <a:lnTo>
                    <a:pt x="45" y="16"/>
                  </a:lnTo>
                  <a:lnTo>
                    <a:pt x="47" y="13"/>
                  </a:lnTo>
                  <a:lnTo>
                    <a:pt x="45" y="9"/>
                  </a:lnTo>
                  <a:lnTo>
                    <a:pt x="38" y="7"/>
                  </a:lnTo>
                  <a:lnTo>
                    <a:pt x="31" y="4"/>
                  </a:lnTo>
                  <a:lnTo>
                    <a:pt x="11" y="0"/>
                  </a:lnTo>
                  <a:lnTo>
                    <a:pt x="4" y="2"/>
                  </a:lnTo>
                  <a:lnTo>
                    <a:pt x="0" y="4"/>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7" name="Freeform 3754">
              <a:extLst>
                <a:ext uri="{FF2B5EF4-FFF2-40B4-BE49-F238E27FC236}">
                  <a16:creationId xmlns:a16="http://schemas.microsoft.com/office/drawing/2014/main" xmlns="" id="{22125E63-57BF-E741-9E0D-3F388A129AC5}"/>
                </a:ext>
              </a:extLst>
            </p:cNvPr>
            <p:cNvSpPr>
              <a:spLocks/>
            </p:cNvSpPr>
            <p:nvPr/>
          </p:nvSpPr>
          <p:spPr bwMode="auto">
            <a:xfrm>
              <a:off x="4110" y="2947"/>
              <a:ext cx="47" cy="18"/>
            </a:xfrm>
            <a:custGeom>
              <a:avLst/>
              <a:gdLst>
                <a:gd name="T0" fmla="*/ 2 w 47"/>
                <a:gd name="T1" fmla="*/ 9 h 18"/>
                <a:gd name="T2" fmla="*/ 2 w 47"/>
                <a:gd name="T3" fmla="*/ 9 h 18"/>
                <a:gd name="T4" fmla="*/ 6 w 47"/>
                <a:gd name="T5" fmla="*/ 13 h 18"/>
                <a:gd name="T6" fmla="*/ 15 w 47"/>
                <a:gd name="T7" fmla="*/ 16 h 18"/>
                <a:gd name="T8" fmla="*/ 33 w 47"/>
                <a:gd name="T9" fmla="*/ 18 h 18"/>
                <a:gd name="T10" fmla="*/ 33 w 47"/>
                <a:gd name="T11" fmla="*/ 18 h 18"/>
                <a:gd name="T12" fmla="*/ 40 w 47"/>
                <a:gd name="T13" fmla="*/ 18 h 18"/>
                <a:gd name="T14" fmla="*/ 45 w 47"/>
                <a:gd name="T15" fmla="*/ 16 h 18"/>
                <a:gd name="T16" fmla="*/ 47 w 47"/>
                <a:gd name="T17" fmla="*/ 13 h 18"/>
                <a:gd name="T18" fmla="*/ 45 w 47"/>
                <a:gd name="T19" fmla="*/ 9 h 18"/>
                <a:gd name="T20" fmla="*/ 45 w 47"/>
                <a:gd name="T21" fmla="*/ 9 h 18"/>
                <a:gd name="T22" fmla="*/ 38 w 47"/>
                <a:gd name="T23" fmla="*/ 7 h 18"/>
                <a:gd name="T24" fmla="*/ 31 w 47"/>
                <a:gd name="T25" fmla="*/ 4 h 18"/>
                <a:gd name="T26" fmla="*/ 11 w 47"/>
                <a:gd name="T27" fmla="*/ 0 h 18"/>
                <a:gd name="T28" fmla="*/ 11 w 47"/>
                <a:gd name="T29" fmla="*/ 0 h 18"/>
                <a:gd name="T30" fmla="*/ 4 w 47"/>
                <a:gd name="T31" fmla="*/ 2 h 18"/>
                <a:gd name="T32" fmla="*/ 0 w 47"/>
                <a:gd name="T33" fmla="*/ 4 h 18"/>
                <a:gd name="T34" fmla="*/ 0 w 47"/>
                <a:gd name="T35" fmla="*/ 7 h 18"/>
                <a:gd name="T36" fmla="*/ 2 w 4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8">
                  <a:moveTo>
                    <a:pt x="2" y="9"/>
                  </a:moveTo>
                  <a:lnTo>
                    <a:pt x="2" y="9"/>
                  </a:lnTo>
                  <a:lnTo>
                    <a:pt x="6" y="13"/>
                  </a:lnTo>
                  <a:lnTo>
                    <a:pt x="15" y="16"/>
                  </a:lnTo>
                  <a:lnTo>
                    <a:pt x="33" y="18"/>
                  </a:lnTo>
                  <a:lnTo>
                    <a:pt x="40" y="18"/>
                  </a:lnTo>
                  <a:lnTo>
                    <a:pt x="45" y="16"/>
                  </a:lnTo>
                  <a:lnTo>
                    <a:pt x="47" y="13"/>
                  </a:lnTo>
                  <a:lnTo>
                    <a:pt x="45" y="9"/>
                  </a:lnTo>
                  <a:lnTo>
                    <a:pt x="38" y="7"/>
                  </a:lnTo>
                  <a:lnTo>
                    <a:pt x="31" y="4"/>
                  </a:lnTo>
                  <a:lnTo>
                    <a:pt x="11" y="0"/>
                  </a:lnTo>
                  <a:lnTo>
                    <a:pt x="4" y="2"/>
                  </a:lnTo>
                  <a:lnTo>
                    <a:pt x="0" y="4"/>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8" name="Freeform 3755">
              <a:extLst>
                <a:ext uri="{FF2B5EF4-FFF2-40B4-BE49-F238E27FC236}">
                  <a16:creationId xmlns:a16="http://schemas.microsoft.com/office/drawing/2014/main" xmlns="" id="{1F8D5570-B069-0D4E-A90A-5212AEEBCCDF}"/>
                </a:ext>
              </a:extLst>
            </p:cNvPr>
            <p:cNvSpPr>
              <a:spLocks/>
            </p:cNvSpPr>
            <p:nvPr/>
          </p:nvSpPr>
          <p:spPr bwMode="auto">
            <a:xfrm>
              <a:off x="4067" y="2949"/>
              <a:ext cx="47" cy="16"/>
            </a:xfrm>
            <a:custGeom>
              <a:avLst/>
              <a:gdLst>
                <a:gd name="T0" fmla="*/ 2 w 47"/>
                <a:gd name="T1" fmla="*/ 7 h 16"/>
                <a:gd name="T2" fmla="*/ 2 w 47"/>
                <a:gd name="T3" fmla="*/ 7 h 16"/>
                <a:gd name="T4" fmla="*/ 9 w 47"/>
                <a:gd name="T5" fmla="*/ 11 h 16"/>
                <a:gd name="T6" fmla="*/ 15 w 47"/>
                <a:gd name="T7" fmla="*/ 14 h 16"/>
                <a:gd name="T8" fmla="*/ 34 w 47"/>
                <a:gd name="T9" fmla="*/ 16 h 16"/>
                <a:gd name="T10" fmla="*/ 34 w 47"/>
                <a:gd name="T11" fmla="*/ 16 h 16"/>
                <a:gd name="T12" fmla="*/ 40 w 47"/>
                <a:gd name="T13" fmla="*/ 16 h 16"/>
                <a:gd name="T14" fmla="*/ 45 w 47"/>
                <a:gd name="T15" fmla="*/ 14 h 16"/>
                <a:gd name="T16" fmla="*/ 47 w 47"/>
                <a:gd name="T17" fmla="*/ 11 h 16"/>
                <a:gd name="T18" fmla="*/ 45 w 47"/>
                <a:gd name="T19" fmla="*/ 7 h 16"/>
                <a:gd name="T20" fmla="*/ 45 w 47"/>
                <a:gd name="T21" fmla="*/ 7 h 16"/>
                <a:gd name="T22" fmla="*/ 38 w 47"/>
                <a:gd name="T23" fmla="*/ 5 h 16"/>
                <a:gd name="T24" fmla="*/ 31 w 47"/>
                <a:gd name="T25" fmla="*/ 2 h 16"/>
                <a:gd name="T26" fmla="*/ 13 w 47"/>
                <a:gd name="T27" fmla="*/ 0 h 16"/>
                <a:gd name="T28" fmla="*/ 13 w 47"/>
                <a:gd name="T29" fmla="*/ 0 h 16"/>
                <a:gd name="T30" fmla="*/ 4 w 47"/>
                <a:gd name="T31" fmla="*/ 0 h 16"/>
                <a:gd name="T32" fmla="*/ 2 w 47"/>
                <a:gd name="T33" fmla="*/ 2 h 16"/>
                <a:gd name="T34" fmla="*/ 0 w 47"/>
                <a:gd name="T35" fmla="*/ 5 h 16"/>
                <a:gd name="T36" fmla="*/ 2 w 47"/>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6">
                  <a:moveTo>
                    <a:pt x="2" y="7"/>
                  </a:moveTo>
                  <a:lnTo>
                    <a:pt x="2" y="7"/>
                  </a:lnTo>
                  <a:lnTo>
                    <a:pt x="9" y="11"/>
                  </a:lnTo>
                  <a:lnTo>
                    <a:pt x="15" y="14"/>
                  </a:lnTo>
                  <a:lnTo>
                    <a:pt x="34" y="16"/>
                  </a:lnTo>
                  <a:lnTo>
                    <a:pt x="40" y="16"/>
                  </a:lnTo>
                  <a:lnTo>
                    <a:pt x="45" y="14"/>
                  </a:lnTo>
                  <a:lnTo>
                    <a:pt x="47" y="11"/>
                  </a:lnTo>
                  <a:lnTo>
                    <a:pt x="45" y="7"/>
                  </a:lnTo>
                  <a:lnTo>
                    <a:pt x="38" y="5"/>
                  </a:lnTo>
                  <a:lnTo>
                    <a:pt x="31" y="2"/>
                  </a:lnTo>
                  <a:lnTo>
                    <a:pt x="13" y="0"/>
                  </a:lnTo>
                  <a:lnTo>
                    <a:pt x="4" y="0"/>
                  </a:lnTo>
                  <a:lnTo>
                    <a:pt x="2" y="2"/>
                  </a:lnTo>
                  <a:lnTo>
                    <a:pt x="0" y="5"/>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39" name="Freeform 3756">
              <a:extLst>
                <a:ext uri="{FF2B5EF4-FFF2-40B4-BE49-F238E27FC236}">
                  <a16:creationId xmlns:a16="http://schemas.microsoft.com/office/drawing/2014/main" xmlns="" id="{9E137B58-5A74-4447-9D7C-72546858E374}"/>
                </a:ext>
              </a:extLst>
            </p:cNvPr>
            <p:cNvSpPr>
              <a:spLocks/>
            </p:cNvSpPr>
            <p:nvPr/>
          </p:nvSpPr>
          <p:spPr bwMode="auto">
            <a:xfrm>
              <a:off x="4067" y="2949"/>
              <a:ext cx="47" cy="16"/>
            </a:xfrm>
            <a:custGeom>
              <a:avLst/>
              <a:gdLst>
                <a:gd name="T0" fmla="*/ 2 w 47"/>
                <a:gd name="T1" fmla="*/ 7 h 16"/>
                <a:gd name="T2" fmla="*/ 2 w 47"/>
                <a:gd name="T3" fmla="*/ 7 h 16"/>
                <a:gd name="T4" fmla="*/ 9 w 47"/>
                <a:gd name="T5" fmla="*/ 11 h 16"/>
                <a:gd name="T6" fmla="*/ 15 w 47"/>
                <a:gd name="T7" fmla="*/ 14 h 16"/>
                <a:gd name="T8" fmla="*/ 34 w 47"/>
                <a:gd name="T9" fmla="*/ 16 h 16"/>
                <a:gd name="T10" fmla="*/ 34 w 47"/>
                <a:gd name="T11" fmla="*/ 16 h 16"/>
                <a:gd name="T12" fmla="*/ 40 w 47"/>
                <a:gd name="T13" fmla="*/ 16 h 16"/>
                <a:gd name="T14" fmla="*/ 45 w 47"/>
                <a:gd name="T15" fmla="*/ 14 h 16"/>
                <a:gd name="T16" fmla="*/ 47 w 47"/>
                <a:gd name="T17" fmla="*/ 11 h 16"/>
                <a:gd name="T18" fmla="*/ 45 w 47"/>
                <a:gd name="T19" fmla="*/ 7 h 16"/>
                <a:gd name="T20" fmla="*/ 45 w 47"/>
                <a:gd name="T21" fmla="*/ 7 h 16"/>
                <a:gd name="T22" fmla="*/ 38 w 47"/>
                <a:gd name="T23" fmla="*/ 5 h 16"/>
                <a:gd name="T24" fmla="*/ 31 w 47"/>
                <a:gd name="T25" fmla="*/ 2 h 16"/>
                <a:gd name="T26" fmla="*/ 13 w 47"/>
                <a:gd name="T27" fmla="*/ 0 h 16"/>
                <a:gd name="T28" fmla="*/ 13 w 47"/>
                <a:gd name="T29" fmla="*/ 0 h 16"/>
                <a:gd name="T30" fmla="*/ 4 w 47"/>
                <a:gd name="T31" fmla="*/ 0 h 16"/>
                <a:gd name="T32" fmla="*/ 2 w 47"/>
                <a:gd name="T33" fmla="*/ 2 h 16"/>
                <a:gd name="T34" fmla="*/ 0 w 47"/>
                <a:gd name="T35" fmla="*/ 5 h 16"/>
                <a:gd name="T36" fmla="*/ 2 w 47"/>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 h="16">
                  <a:moveTo>
                    <a:pt x="2" y="7"/>
                  </a:moveTo>
                  <a:lnTo>
                    <a:pt x="2" y="7"/>
                  </a:lnTo>
                  <a:lnTo>
                    <a:pt x="9" y="11"/>
                  </a:lnTo>
                  <a:lnTo>
                    <a:pt x="15" y="14"/>
                  </a:lnTo>
                  <a:lnTo>
                    <a:pt x="34" y="16"/>
                  </a:lnTo>
                  <a:lnTo>
                    <a:pt x="40" y="16"/>
                  </a:lnTo>
                  <a:lnTo>
                    <a:pt x="45" y="14"/>
                  </a:lnTo>
                  <a:lnTo>
                    <a:pt x="47" y="11"/>
                  </a:lnTo>
                  <a:lnTo>
                    <a:pt x="45" y="7"/>
                  </a:lnTo>
                  <a:lnTo>
                    <a:pt x="38" y="5"/>
                  </a:lnTo>
                  <a:lnTo>
                    <a:pt x="31" y="2"/>
                  </a:lnTo>
                  <a:lnTo>
                    <a:pt x="13" y="0"/>
                  </a:lnTo>
                  <a:lnTo>
                    <a:pt x="4" y="0"/>
                  </a:lnTo>
                  <a:lnTo>
                    <a:pt x="2" y="2"/>
                  </a:lnTo>
                  <a:lnTo>
                    <a:pt x="0" y="5"/>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0" name="Freeform 3757">
              <a:extLst>
                <a:ext uri="{FF2B5EF4-FFF2-40B4-BE49-F238E27FC236}">
                  <a16:creationId xmlns:a16="http://schemas.microsoft.com/office/drawing/2014/main" xmlns="" id="{CB63D7D4-E9AE-5644-B67E-F39E5146C09F}"/>
                </a:ext>
              </a:extLst>
            </p:cNvPr>
            <p:cNvSpPr>
              <a:spLocks/>
            </p:cNvSpPr>
            <p:nvPr/>
          </p:nvSpPr>
          <p:spPr bwMode="auto">
            <a:xfrm>
              <a:off x="4026" y="2949"/>
              <a:ext cx="45" cy="16"/>
            </a:xfrm>
            <a:custGeom>
              <a:avLst/>
              <a:gdLst>
                <a:gd name="T0" fmla="*/ 2 w 45"/>
                <a:gd name="T1" fmla="*/ 7 h 16"/>
                <a:gd name="T2" fmla="*/ 2 w 45"/>
                <a:gd name="T3" fmla="*/ 7 h 16"/>
                <a:gd name="T4" fmla="*/ 9 w 45"/>
                <a:gd name="T5" fmla="*/ 11 h 16"/>
                <a:gd name="T6" fmla="*/ 16 w 45"/>
                <a:gd name="T7" fmla="*/ 14 h 16"/>
                <a:gd name="T8" fmla="*/ 34 w 45"/>
                <a:gd name="T9" fmla="*/ 16 h 16"/>
                <a:gd name="T10" fmla="*/ 34 w 45"/>
                <a:gd name="T11" fmla="*/ 16 h 16"/>
                <a:gd name="T12" fmla="*/ 41 w 45"/>
                <a:gd name="T13" fmla="*/ 16 h 16"/>
                <a:gd name="T14" fmla="*/ 45 w 45"/>
                <a:gd name="T15" fmla="*/ 14 h 16"/>
                <a:gd name="T16" fmla="*/ 45 w 45"/>
                <a:gd name="T17" fmla="*/ 11 h 16"/>
                <a:gd name="T18" fmla="*/ 43 w 45"/>
                <a:gd name="T19" fmla="*/ 7 h 16"/>
                <a:gd name="T20" fmla="*/ 43 w 45"/>
                <a:gd name="T21" fmla="*/ 7 h 16"/>
                <a:gd name="T22" fmla="*/ 38 w 45"/>
                <a:gd name="T23" fmla="*/ 5 h 16"/>
                <a:gd name="T24" fmla="*/ 29 w 45"/>
                <a:gd name="T25" fmla="*/ 2 h 16"/>
                <a:gd name="T26" fmla="*/ 11 w 45"/>
                <a:gd name="T27" fmla="*/ 0 h 16"/>
                <a:gd name="T28" fmla="*/ 11 w 45"/>
                <a:gd name="T29" fmla="*/ 0 h 16"/>
                <a:gd name="T30" fmla="*/ 5 w 45"/>
                <a:gd name="T31" fmla="*/ 0 h 16"/>
                <a:gd name="T32" fmla="*/ 2 w 45"/>
                <a:gd name="T33" fmla="*/ 2 h 16"/>
                <a:gd name="T34" fmla="*/ 0 w 45"/>
                <a:gd name="T35" fmla="*/ 5 h 16"/>
                <a:gd name="T36" fmla="*/ 2 w 45"/>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6">
                  <a:moveTo>
                    <a:pt x="2" y="7"/>
                  </a:moveTo>
                  <a:lnTo>
                    <a:pt x="2" y="7"/>
                  </a:lnTo>
                  <a:lnTo>
                    <a:pt x="9" y="11"/>
                  </a:lnTo>
                  <a:lnTo>
                    <a:pt x="16" y="14"/>
                  </a:lnTo>
                  <a:lnTo>
                    <a:pt x="34" y="16"/>
                  </a:lnTo>
                  <a:lnTo>
                    <a:pt x="41" y="16"/>
                  </a:lnTo>
                  <a:lnTo>
                    <a:pt x="45" y="14"/>
                  </a:lnTo>
                  <a:lnTo>
                    <a:pt x="45" y="11"/>
                  </a:lnTo>
                  <a:lnTo>
                    <a:pt x="43" y="7"/>
                  </a:lnTo>
                  <a:lnTo>
                    <a:pt x="38" y="5"/>
                  </a:lnTo>
                  <a:lnTo>
                    <a:pt x="29" y="2"/>
                  </a:lnTo>
                  <a:lnTo>
                    <a:pt x="11" y="0"/>
                  </a:lnTo>
                  <a:lnTo>
                    <a:pt x="5" y="0"/>
                  </a:lnTo>
                  <a:lnTo>
                    <a:pt x="2" y="2"/>
                  </a:lnTo>
                  <a:lnTo>
                    <a:pt x="0" y="5"/>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1" name="Freeform 3758">
              <a:extLst>
                <a:ext uri="{FF2B5EF4-FFF2-40B4-BE49-F238E27FC236}">
                  <a16:creationId xmlns:a16="http://schemas.microsoft.com/office/drawing/2014/main" xmlns="" id="{31BAA96F-155C-994A-AA2F-61B60DBD1E01}"/>
                </a:ext>
              </a:extLst>
            </p:cNvPr>
            <p:cNvSpPr>
              <a:spLocks/>
            </p:cNvSpPr>
            <p:nvPr/>
          </p:nvSpPr>
          <p:spPr bwMode="auto">
            <a:xfrm>
              <a:off x="4026" y="2949"/>
              <a:ext cx="45" cy="16"/>
            </a:xfrm>
            <a:custGeom>
              <a:avLst/>
              <a:gdLst>
                <a:gd name="T0" fmla="*/ 2 w 45"/>
                <a:gd name="T1" fmla="*/ 7 h 16"/>
                <a:gd name="T2" fmla="*/ 2 w 45"/>
                <a:gd name="T3" fmla="*/ 7 h 16"/>
                <a:gd name="T4" fmla="*/ 9 w 45"/>
                <a:gd name="T5" fmla="*/ 11 h 16"/>
                <a:gd name="T6" fmla="*/ 16 w 45"/>
                <a:gd name="T7" fmla="*/ 14 h 16"/>
                <a:gd name="T8" fmla="*/ 34 w 45"/>
                <a:gd name="T9" fmla="*/ 16 h 16"/>
                <a:gd name="T10" fmla="*/ 34 w 45"/>
                <a:gd name="T11" fmla="*/ 16 h 16"/>
                <a:gd name="T12" fmla="*/ 41 w 45"/>
                <a:gd name="T13" fmla="*/ 16 h 16"/>
                <a:gd name="T14" fmla="*/ 45 w 45"/>
                <a:gd name="T15" fmla="*/ 14 h 16"/>
                <a:gd name="T16" fmla="*/ 45 w 45"/>
                <a:gd name="T17" fmla="*/ 11 h 16"/>
                <a:gd name="T18" fmla="*/ 43 w 45"/>
                <a:gd name="T19" fmla="*/ 7 h 16"/>
                <a:gd name="T20" fmla="*/ 43 w 45"/>
                <a:gd name="T21" fmla="*/ 7 h 16"/>
                <a:gd name="T22" fmla="*/ 38 w 45"/>
                <a:gd name="T23" fmla="*/ 5 h 16"/>
                <a:gd name="T24" fmla="*/ 29 w 45"/>
                <a:gd name="T25" fmla="*/ 2 h 16"/>
                <a:gd name="T26" fmla="*/ 11 w 45"/>
                <a:gd name="T27" fmla="*/ 0 h 16"/>
                <a:gd name="T28" fmla="*/ 11 w 45"/>
                <a:gd name="T29" fmla="*/ 0 h 16"/>
                <a:gd name="T30" fmla="*/ 5 w 45"/>
                <a:gd name="T31" fmla="*/ 0 h 16"/>
                <a:gd name="T32" fmla="*/ 2 w 45"/>
                <a:gd name="T33" fmla="*/ 2 h 16"/>
                <a:gd name="T34" fmla="*/ 0 w 45"/>
                <a:gd name="T35" fmla="*/ 5 h 16"/>
                <a:gd name="T36" fmla="*/ 2 w 45"/>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5" h="16">
                  <a:moveTo>
                    <a:pt x="2" y="7"/>
                  </a:moveTo>
                  <a:lnTo>
                    <a:pt x="2" y="7"/>
                  </a:lnTo>
                  <a:lnTo>
                    <a:pt x="9" y="11"/>
                  </a:lnTo>
                  <a:lnTo>
                    <a:pt x="16" y="14"/>
                  </a:lnTo>
                  <a:lnTo>
                    <a:pt x="34" y="16"/>
                  </a:lnTo>
                  <a:lnTo>
                    <a:pt x="41" y="16"/>
                  </a:lnTo>
                  <a:lnTo>
                    <a:pt x="45" y="14"/>
                  </a:lnTo>
                  <a:lnTo>
                    <a:pt x="45" y="11"/>
                  </a:lnTo>
                  <a:lnTo>
                    <a:pt x="43" y="7"/>
                  </a:lnTo>
                  <a:lnTo>
                    <a:pt x="38" y="5"/>
                  </a:lnTo>
                  <a:lnTo>
                    <a:pt x="29" y="2"/>
                  </a:lnTo>
                  <a:lnTo>
                    <a:pt x="11" y="0"/>
                  </a:lnTo>
                  <a:lnTo>
                    <a:pt x="5" y="0"/>
                  </a:lnTo>
                  <a:lnTo>
                    <a:pt x="2" y="2"/>
                  </a:lnTo>
                  <a:lnTo>
                    <a:pt x="0" y="5"/>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2" name="Freeform 3759">
              <a:extLst>
                <a:ext uri="{FF2B5EF4-FFF2-40B4-BE49-F238E27FC236}">
                  <a16:creationId xmlns:a16="http://schemas.microsoft.com/office/drawing/2014/main" xmlns="" id="{C019629B-2EA7-3545-BEB9-C77A57857699}"/>
                </a:ext>
              </a:extLst>
            </p:cNvPr>
            <p:cNvSpPr>
              <a:spLocks/>
            </p:cNvSpPr>
            <p:nvPr/>
          </p:nvSpPr>
          <p:spPr bwMode="auto">
            <a:xfrm>
              <a:off x="3988" y="2949"/>
              <a:ext cx="43" cy="16"/>
            </a:xfrm>
            <a:custGeom>
              <a:avLst/>
              <a:gdLst>
                <a:gd name="T0" fmla="*/ 2 w 43"/>
                <a:gd name="T1" fmla="*/ 7 h 16"/>
                <a:gd name="T2" fmla="*/ 2 w 43"/>
                <a:gd name="T3" fmla="*/ 7 h 16"/>
                <a:gd name="T4" fmla="*/ 7 w 43"/>
                <a:gd name="T5" fmla="*/ 11 h 16"/>
                <a:gd name="T6" fmla="*/ 16 w 43"/>
                <a:gd name="T7" fmla="*/ 14 h 16"/>
                <a:gd name="T8" fmla="*/ 31 w 43"/>
                <a:gd name="T9" fmla="*/ 16 h 16"/>
                <a:gd name="T10" fmla="*/ 31 w 43"/>
                <a:gd name="T11" fmla="*/ 16 h 16"/>
                <a:gd name="T12" fmla="*/ 38 w 43"/>
                <a:gd name="T13" fmla="*/ 16 h 16"/>
                <a:gd name="T14" fmla="*/ 43 w 43"/>
                <a:gd name="T15" fmla="*/ 14 h 16"/>
                <a:gd name="T16" fmla="*/ 43 w 43"/>
                <a:gd name="T17" fmla="*/ 11 h 16"/>
                <a:gd name="T18" fmla="*/ 40 w 43"/>
                <a:gd name="T19" fmla="*/ 7 h 16"/>
                <a:gd name="T20" fmla="*/ 40 w 43"/>
                <a:gd name="T21" fmla="*/ 7 h 16"/>
                <a:gd name="T22" fmla="*/ 36 w 43"/>
                <a:gd name="T23" fmla="*/ 5 h 16"/>
                <a:gd name="T24" fmla="*/ 27 w 43"/>
                <a:gd name="T25" fmla="*/ 2 h 16"/>
                <a:gd name="T26" fmla="*/ 11 w 43"/>
                <a:gd name="T27" fmla="*/ 0 h 16"/>
                <a:gd name="T28" fmla="*/ 11 w 43"/>
                <a:gd name="T29" fmla="*/ 0 h 16"/>
                <a:gd name="T30" fmla="*/ 4 w 43"/>
                <a:gd name="T31" fmla="*/ 0 h 16"/>
                <a:gd name="T32" fmla="*/ 0 w 43"/>
                <a:gd name="T33" fmla="*/ 2 h 16"/>
                <a:gd name="T34" fmla="*/ 0 w 43"/>
                <a:gd name="T35" fmla="*/ 5 h 16"/>
                <a:gd name="T36" fmla="*/ 2 w 43"/>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6">
                  <a:moveTo>
                    <a:pt x="2" y="7"/>
                  </a:moveTo>
                  <a:lnTo>
                    <a:pt x="2" y="7"/>
                  </a:lnTo>
                  <a:lnTo>
                    <a:pt x="7" y="11"/>
                  </a:lnTo>
                  <a:lnTo>
                    <a:pt x="16" y="14"/>
                  </a:lnTo>
                  <a:lnTo>
                    <a:pt x="31" y="16"/>
                  </a:lnTo>
                  <a:lnTo>
                    <a:pt x="38" y="16"/>
                  </a:lnTo>
                  <a:lnTo>
                    <a:pt x="43" y="14"/>
                  </a:lnTo>
                  <a:lnTo>
                    <a:pt x="43" y="11"/>
                  </a:lnTo>
                  <a:lnTo>
                    <a:pt x="40" y="7"/>
                  </a:lnTo>
                  <a:lnTo>
                    <a:pt x="36" y="5"/>
                  </a:lnTo>
                  <a:lnTo>
                    <a:pt x="27" y="2"/>
                  </a:lnTo>
                  <a:lnTo>
                    <a:pt x="11" y="0"/>
                  </a:lnTo>
                  <a:lnTo>
                    <a:pt x="4" y="0"/>
                  </a:lnTo>
                  <a:lnTo>
                    <a:pt x="0" y="2"/>
                  </a:lnTo>
                  <a:lnTo>
                    <a:pt x="0" y="5"/>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3" name="Freeform 3760">
              <a:extLst>
                <a:ext uri="{FF2B5EF4-FFF2-40B4-BE49-F238E27FC236}">
                  <a16:creationId xmlns:a16="http://schemas.microsoft.com/office/drawing/2014/main" xmlns="" id="{FDB4B3B6-D31D-4D4B-B5AA-025594DC5E82}"/>
                </a:ext>
              </a:extLst>
            </p:cNvPr>
            <p:cNvSpPr>
              <a:spLocks/>
            </p:cNvSpPr>
            <p:nvPr/>
          </p:nvSpPr>
          <p:spPr bwMode="auto">
            <a:xfrm>
              <a:off x="3988" y="2949"/>
              <a:ext cx="43" cy="16"/>
            </a:xfrm>
            <a:custGeom>
              <a:avLst/>
              <a:gdLst>
                <a:gd name="T0" fmla="*/ 2 w 43"/>
                <a:gd name="T1" fmla="*/ 7 h 16"/>
                <a:gd name="T2" fmla="*/ 2 w 43"/>
                <a:gd name="T3" fmla="*/ 7 h 16"/>
                <a:gd name="T4" fmla="*/ 7 w 43"/>
                <a:gd name="T5" fmla="*/ 11 h 16"/>
                <a:gd name="T6" fmla="*/ 16 w 43"/>
                <a:gd name="T7" fmla="*/ 14 h 16"/>
                <a:gd name="T8" fmla="*/ 31 w 43"/>
                <a:gd name="T9" fmla="*/ 16 h 16"/>
                <a:gd name="T10" fmla="*/ 31 w 43"/>
                <a:gd name="T11" fmla="*/ 16 h 16"/>
                <a:gd name="T12" fmla="*/ 38 w 43"/>
                <a:gd name="T13" fmla="*/ 16 h 16"/>
                <a:gd name="T14" fmla="*/ 43 w 43"/>
                <a:gd name="T15" fmla="*/ 14 h 16"/>
                <a:gd name="T16" fmla="*/ 43 w 43"/>
                <a:gd name="T17" fmla="*/ 11 h 16"/>
                <a:gd name="T18" fmla="*/ 40 w 43"/>
                <a:gd name="T19" fmla="*/ 7 h 16"/>
                <a:gd name="T20" fmla="*/ 40 w 43"/>
                <a:gd name="T21" fmla="*/ 7 h 16"/>
                <a:gd name="T22" fmla="*/ 36 w 43"/>
                <a:gd name="T23" fmla="*/ 5 h 16"/>
                <a:gd name="T24" fmla="*/ 27 w 43"/>
                <a:gd name="T25" fmla="*/ 2 h 16"/>
                <a:gd name="T26" fmla="*/ 11 w 43"/>
                <a:gd name="T27" fmla="*/ 0 h 16"/>
                <a:gd name="T28" fmla="*/ 11 w 43"/>
                <a:gd name="T29" fmla="*/ 0 h 16"/>
                <a:gd name="T30" fmla="*/ 4 w 43"/>
                <a:gd name="T31" fmla="*/ 0 h 16"/>
                <a:gd name="T32" fmla="*/ 0 w 43"/>
                <a:gd name="T33" fmla="*/ 2 h 16"/>
                <a:gd name="T34" fmla="*/ 0 w 43"/>
                <a:gd name="T35" fmla="*/ 5 h 16"/>
                <a:gd name="T36" fmla="*/ 2 w 43"/>
                <a:gd name="T37" fmla="*/ 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 h="16">
                  <a:moveTo>
                    <a:pt x="2" y="7"/>
                  </a:moveTo>
                  <a:lnTo>
                    <a:pt x="2" y="7"/>
                  </a:lnTo>
                  <a:lnTo>
                    <a:pt x="7" y="11"/>
                  </a:lnTo>
                  <a:lnTo>
                    <a:pt x="16" y="14"/>
                  </a:lnTo>
                  <a:lnTo>
                    <a:pt x="31" y="16"/>
                  </a:lnTo>
                  <a:lnTo>
                    <a:pt x="38" y="16"/>
                  </a:lnTo>
                  <a:lnTo>
                    <a:pt x="43" y="14"/>
                  </a:lnTo>
                  <a:lnTo>
                    <a:pt x="43" y="11"/>
                  </a:lnTo>
                  <a:lnTo>
                    <a:pt x="40" y="7"/>
                  </a:lnTo>
                  <a:lnTo>
                    <a:pt x="36" y="5"/>
                  </a:lnTo>
                  <a:lnTo>
                    <a:pt x="27" y="2"/>
                  </a:lnTo>
                  <a:lnTo>
                    <a:pt x="11" y="0"/>
                  </a:lnTo>
                  <a:lnTo>
                    <a:pt x="4" y="0"/>
                  </a:lnTo>
                  <a:lnTo>
                    <a:pt x="0" y="2"/>
                  </a:lnTo>
                  <a:lnTo>
                    <a:pt x="0" y="5"/>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4" name="Freeform 3761">
              <a:extLst>
                <a:ext uri="{FF2B5EF4-FFF2-40B4-BE49-F238E27FC236}">
                  <a16:creationId xmlns:a16="http://schemas.microsoft.com/office/drawing/2014/main" xmlns="" id="{AE299991-EB52-4C4D-B4BE-C125FB5F6AFC}"/>
                </a:ext>
              </a:extLst>
            </p:cNvPr>
            <p:cNvSpPr>
              <a:spLocks/>
            </p:cNvSpPr>
            <p:nvPr/>
          </p:nvSpPr>
          <p:spPr bwMode="auto">
            <a:xfrm>
              <a:off x="3950" y="2949"/>
              <a:ext cx="42" cy="16"/>
            </a:xfrm>
            <a:custGeom>
              <a:avLst/>
              <a:gdLst>
                <a:gd name="T0" fmla="*/ 2 w 42"/>
                <a:gd name="T1" fmla="*/ 9 h 16"/>
                <a:gd name="T2" fmla="*/ 2 w 42"/>
                <a:gd name="T3" fmla="*/ 9 h 16"/>
                <a:gd name="T4" fmla="*/ 9 w 42"/>
                <a:gd name="T5" fmla="*/ 11 h 16"/>
                <a:gd name="T6" fmla="*/ 15 w 42"/>
                <a:gd name="T7" fmla="*/ 14 h 16"/>
                <a:gd name="T8" fmla="*/ 31 w 42"/>
                <a:gd name="T9" fmla="*/ 16 h 16"/>
                <a:gd name="T10" fmla="*/ 31 w 42"/>
                <a:gd name="T11" fmla="*/ 16 h 16"/>
                <a:gd name="T12" fmla="*/ 38 w 42"/>
                <a:gd name="T13" fmla="*/ 16 h 16"/>
                <a:gd name="T14" fmla="*/ 42 w 42"/>
                <a:gd name="T15" fmla="*/ 14 h 16"/>
                <a:gd name="T16" fmla="*/ 42 w 42"/>
                <a:gd name="T17" fmla="*/ 11 h 16"/>
                <a:gd name="T18" fmla="*/ 40 w 42"/>
                <a:gd name="T19" fmla="*/ 7 h 16"/>
                <a:gd name="T20" fmla="*/ 40 w 42"/>
                <a:gd name="T21" fmla="*/ 7 h 16"/>
                <a:gd name="T22" fmla="*/ 33 w 42"/>
                <a:gd name="T23" fmla="*/ 5 h 16"/>
                <a:gd name="T24" fmla="*/ 27 w 42"/>
                <a:gd name="T25" fmla="*/ 2 h 16"/>
                <a:gd name="T26" fmla="*/ 11 w 42"/>
                <a:gd name="T27" fmla="*/ 0 h 16"/>
                <a:gd name="T28" fmla="*/ 11 w 42"/>
                <a:gd name="T29" fmla="*/ 0 h 16"/>
                <a:gd name="T30" fmla="*/ 4 w 42"/>
                <a:gd name="T31" fmla="*/ 0 h 16"/>
                <a:gd name="T32" fmla="*/ 2 w 42"/>
                <a:gd name="T33" fmla="*/ 2 h 16"/>
                <a:gd name="T34" fmla="*/ 0 w 42"/>
                <a:gd name="T35" fmla="*/ 5 h 16"/>
                <a:gd name="T36" fmla="*/ 2 w 42"/>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 h="16">
                  <a:moveTo>
                    <a:pt x="2" y="9"/>
                  </a:moveTo>
                  <a:lnTo>
                    <a:pt x="2" y="9"/>
                  </a:lnTo>
                  <a:lnTo>
                    <a:pt x="9" y="11"/>
                  </a:lnTo>
                  <a:lnTo>
                    <a:pt x="15" y="14"/>
                  </a:lnTo>
                  <a:lnTo>
                    <a:pt x="31" y="16"/>
                  </a:lnTo>
                  <a:lnTo>
                    <a:pt x="38" y="16"/>
                  </a:lnTo>
                  <a:lnTo>
                    <a:pt x="42" y="14"/>
                  </a:lnTo>
                  <a:lnTo>
                    <a:pt x="42" y="11"/>
                  </a:lnTo>
                  <a:lnTo>
                    <a:pt x="40" y="7"/>
                  </a:lnTo>
                  <a:lnTo>
                    <a:pt x="33" y="5"/>
                  </a:lnTo>
                  <a:lnTo>
                    <a:pt x="27" y="2"/>
                  </a:lnTo>
                  <a:lnTo>
                    <a:pt x="11" y="0"/>
                  </a:lnTo>
                  <a:lnTo>
                    <a:pt x="4" y="0"/>
                  </a:lnTo>
                  <a:lnTo>
                    <a:pt x="2"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5" name="Freeform 3762">
              <a:extLst>
                <a:ext uri="{FF2B5EF4-FFF2-40B4-BE49-F238E27FC236}">
                  <a16:creationId xmlns:a16="http://schemas.microsoft.com/office/drawing/2014/main" xmlns="" id="{8C810C5E-390A-F94F-9A2F-3AC56C04A279}"/>
                </a:ext>
              </a:extLst>
            </p:cNvPr>
            <p:cNvSpPr>
              <a:spLocks/>
            </p:cNvSpPr>
            <p:nvPr/>
          </p:nvSpPr>
          <p:spPr bwMode="auto">
            <a:xfrm>
              <a:off x="3950" y="2949"/>
              <a:ext cx="42" cy="16"/>
            </a:xfrm>
            <a:custGeom>
              <a:avLst/>
              <a:gdLst>
                <a:gd name="T0" fmla="*/ 2 w 42"/>
                <a:gd name="T1" fmla="*/ 9 h 16"/>
                <a:gd name="T2" fmla="*/ 2 w 42"/>
                <a:gd name="T3" fmla="*/ 9 h 16"/>
                <a:gd name="T4" fmla="*/ 9 w 42"/>
                <a:gd name="T5" fmla="*/ 11 h 16"/>
                <a:gd name="T6" fmla="*/ 15 w 42"/>
                <a:gd name="T7" fmla="*/ 14 h 16"/>
                <a:gd name="T8" fmla="*/ 31 w 42"/>
                <a:gd name="T9" fmla="*/ 16 h 16"/>
                <a:gd name="T10" fmla="*/ 31 w 42"/>
                <a:gd name="T11" fmla="*/ 16 h 16"/>
                <a:gd name="T12" fmla="*/ 38 w 42"/>
                <a:gd name="T13" fmla="*/ 16 h 16"/>
                <a:gd name="T14" fmla="*/ 42 w 42"/>
                <a:gd name="T15" fmla="*/ 14 h 16"/>
                <a:gd name="T16" fmla="*/ 42 w 42"/>
                <a:gd name="T17" fmla="*/ 11 h 16"/>
                <a:gd name="T18" fmla="*/ 40 w 42"/>
                <a:gd name="T19" fmla="*/ 7 h 16"/>
                <a:gd name="T20" fmla="*/ 40 w 42"/>
                <a:gd name="T21" fmla="*/ 7 h 16"/>
                <a:gd name="T22" fmla="*/ 33 w 42"/>
                <a:gd name="T23" fmla="*/ 5 h 16"/>
                <a:gd name="T24" fmla="*/ 27 w 42"/>
                <a:gd name="T25" fmla="*/ 2 h 16"/>
                <a:gd name="T26" fmla="*/ 11 w 42"/>
                <a:gd name="T27" fmla="*/ 0 h 16"/>
                <a:gd name="T28" fmla="*/ 11 w 42"/>
                <a:gd name="T29" fmla="*/ 0 h 16"/>
                <a:gd name="T30" fmla="*/ 4 w 42"/>
                <a:gd name="T31" fmla="*/ 0 h 16"/>
                <a:gd name="T32" fmla="*/ 2 w 42"/>
                <a:gd name="T33" fmla="*/ 2 h 16"/>
                <a:gd name="T34" fmla="*/ 0 w 42"/>
                <a:gd name="T35" fmla="*/ 5 h 16"/>
                <a:gd name="T36" fmla="*/ 2 w 42"/>
                <a:gd name="T37" fmla="*/ 9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2" h="16">
                  <a:moveTo>
                    <a:pt x="2" y="9"/>
                  </a:moveTo>
                  <a:lnTo>
                    <a:pt x="2" y="9"/>
                  </a:lnTo>
                  <a:lnTo>
                    <a:pt x="9" y="11"/>
                  </a:lnTo>
                  <a:lnTo>
                    <a:pt x="15" y="14"/>
                  </a:lnTo>
                  <a:lnTo>
                    <a:pt x="31" y="16"/>
                  </a:lnTo>
                  <a:lnTo>
                    <a:pt x="38" y="16"/>
                  </a:lnTo>
                  <a:lnTo>
                    <a:pt x="42" y="14"/>
                  </a:lnTo>
                  <a:lnTo>
                    <a:pt x="42" y="11"/>
                  </a:lnTo>
                  <a:lnTo>
                    <a:pt x="40" y="7"/>
                  </a:lnTo>
                  <a:lnTo>
                    <a:pt x="33" y="5"/>
                  </a:lnTo>
                  <a:lnTo>
                    <a:pt x="27" y="2"/>
                  </a:lnTo>
                  <a:lnTo>
                    <a:pt x="11" y="0"/>
                  </a:lnTo>
                  <a:lnTo>
                    <a:pt x="4" y="0"/>
                  </a:lnTo>
                  <a:lnTo>
                    <a:pt x="2"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6" name="Freeform 3763">
              <a:extLst>
                <a:ext uri="{FF2B5EF4-FFF2-40B4-BE49-F238E27FC236}">
                  <a16:creationId xmlns:a16="http://schemas.microsoft.com/office/drawing/2014/main" xmlns="" id="{EF45AE11-87FE-9945-AEC9-A9CBD609B741}"/>
                </a:ext>
              </a:extLst>
            </p:cNvPr>
            <p:cNvSpPr>
              <a:spLocks/>
            </p:cNvSpPr>
            <p:nvPr/>
          </p:nvSpPr>
          <p:spPr bwMode="auto">
            <a:xfrm>
              <a:off x="3914" y="2949"/>
              <a:ext cx="40" cy="16"/>
            </a:xfrm>
            <a:custGeom>
              <a:avLst/>
              <a:gdLst>
                <a:gd name="T0" fmla="*/ 2 w 40"/>
                <a:gd name="T1" fmla="*/ 9 h 16"/>
                <a:gd name="T2" fmla="*/ 2 w 40"/>
                <a:gd name="T3" fmla="*/ 9 h 16"/>
                <a:gd name="T4" fmla="*/ 9 w 40"/>
                <a:gd name="T5" fmla="*/ 11 h 16"/>
                <a:gd name="T6" fmla="*/ 15 w 40"/>
                <a:gd name="T7" fmla="*/ 14 h 16"/>
                <a:gd name="T8" fmla="*/ 31 w 40"/>
                <a:gd name="T9" fmla="*/ 16 h 16"/>
                <a:gd name="T10" fmla="*/ 31 w 40"/>
                <a:gd name="T11" fmla="*/ 16 h 16"/>
                <a:gd name="T12" fmla="*/ 36 w 40"/>
                <a:gd name="T13" fmla="*/ 16 h 16"/>
                <a:gd name="T14" fmla="*/ 40 w 40"/>
                <a:gd name="T15" fmla="*/ 14 h 16"/>
                <a:gd name="T16" fmla="*/ 40 w 40"/>
                <a:gd name="T17" fmla="*/ 11 h 16"/>
                <a:gd name="T18" fmla="*/ 38 w 40"/>
                <a:gd name="T19" fmla="*/ 9 h 16"/>
                <a:gd name="T20" fmla="*/ 38 w 40"/>
                <a:gd name="T21" fmla="*/ 9 h 16"/>
                <a:gd name="T22" fmla="*/ 27 w 40"/>
                <a:gd name="T23" fmla="*/ 2 h 16"/>
                <a:gd name="T24" fmla="*/ 11 w 40"/>
                <a:gd name="T25" fmla="*/ 0 h 16"/>
                <a:gd name="T26" fmla="*/ 11 w 40"/>
                <a:gd name="T27" fmla="*/ 0 h 16"/>
                <a:gd name="T28" fmla="*/ 4 w 40"/>
                <a:gd name="T29" fmla="*/ 0 h 16"/>
                <a:gd name="T30" fmla="*/ 0 w 40"/>
                <a:gd name="T31" fmla="*/ 2 h 16"/>
                <a:gd name="T32" fmla="*/ 0 w 40"/>
                <a:gd name="T33" fmla="*/ 5 h 16"/>
                <a:gd name="T34" fmla="*/ 2 w 40"/>
                <a:gd name="T35" fmla="*/ 9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2" y="9"/>
                  </a:moveTo>
                  <a:lnTo>
                    <a:pt x="2" y="9"/>
                  </a:lnTo>
                  <a:lnTo>
                    <a:pt x="9" y="11"/>
                  </a:lnTo>
                  <a:lnTo>
                    <a:pt x="15" y="14"/>
                  </a:lnTo>
                  <a:lnTo>
                    <a:pt x="31" y="16"/>
                  </a:lnTo>
                  <a:lnTo>
                    <a:pt x="36" y="16"/>
                  </a:lnTo>
                  <a:lnTo>
                    <a:pt x="40" y="14"/>
                  </a:lnTo>
                  <a:lnTo>
                    <a:pt x="40" y="11"/>
                  </a:lnTo>
                  <a:lnTo>
                    <a:pt x="38" y="9"/>
                  </a:lnTo>
                  <a:lnTo>
                    <a:pt x="27" y="2"/>
                  </a:lnTo>
                  <a:lnTo>
                    <a:pt x="11"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7" name="Freeform 3764">
              <a:extLst>
                <a:ext uri="{FF2B5EF4-FFF2-40B4-BE49-F238E27FC236}">
                  <a16:creationId xmlns:a16="http://schemas.microsoft.com/office/drawing/2014/main" xmlns="" id="{EBF37244-57A1-5648-9D6A-8F263DED63E8}"/>
                </a:ext>
              </a:extLst>
            </p:cNvPr>
            <p:cNvSpPr>
              <a:spLocks/>
            </p:cNvSpPr>
            <p:nvPr/>
          </p:nvSpPr>
          <p:spPr bwMode="auto">
            <a:xfrm>
              <a:off x="3914" y="2949"/>
              <a:ext cx="40" cy="16"/>
            </a:xfrm>
            <a:custGeom>
              <a:avLst/>
              <a:gdLst>
                <a:gd name="T0" fmla="*/ 2 w 40"/>
                <a:gd name="T1" fmla="*/ 9 h 16"/>
                <a:gd name="T2" fmla="*/ 2 w 40"/>
                <a:gd name="T3" fmla="*/ 9 h 16"/>
                <a:gd name="T4" fmla="*/ 9 w 40"/>
                <a:gd name="T5" fmla="*/ 11 h 16"/>
                <a:gd name="T6" fmla="*/ 15 w 40"/>
                <a:gd name="T7" fmla="*/ 14 h 16"/>
                <a:gd name="T8" fmla="*/ 31 w 40"/>
                <a:gd name="T9" fmla="*/ 16 h 16"/>
                <a:gd name="T10" fmla="*/ 31 w 40"/>
                <a:gd name="T11" fmla="*/ 16 h 16"/>
                <a:gd name="T12" fmla="*/ 36 w 40"/>
                <a:gd name="T13" fmla="*/ 16 h 16"/>
                <a:gd name="T14" fmla="*/ 40 w 40"/>
                <a:gd name="T15" fmla="*/ 14 h 16"/>
                <a:gd name="T16" fmla="*/ 40 w 40"/>
                <a:gd name="T17" fmla="*/ 11 h 16"/>
                <a:gd name="T18" fmla="*/ 38 w 40"/>
                <a:gd name="T19" fmla="*/ 9 h 16"/>
                <a:gd name="T20" fmla="*/ 38 w 40"/>
                <a:gd name="T21" fmla="*/ 9 h 16"/>
                <a:gd name="T22" fmla="*/ 27 w 40"/>
                <a:gd name="T23" fmla="*/ 2 h 16"/>
                <a:gd name="T24" fmla="*/ 11 w 40"/>
                <a:gd name="T25" fmla="*/ 0 h 16"/>
                <a:gd name="T26" fmla="*/ 11 w 40"/>
                <a:gd name="T27" fmla="*/ 0 h 16"/>
                <a:gd name="T28" fmla="*/ 4 w 40"/>
                <a:gd name="T29" fmla="*/ 0 h 16"/>
                <a:gd name="T30" fmla="*/ 0 w 40"/>
                <a:gd name="T31" fmla="*/ 2 h 16"/>
                <a:gd name="T32" fmla="*/ 0 w 40"/>
                <a:gd name="T33" fmla="*/ 5 h 16"/>
                <a:gd name="T34" fmla="*/ 2 w 40"/>
                <a:gd name="T35" fmla="*/ 9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 h="16">
                  <a:moveTo>
                    <a:pt x="2" y="9"/>
                  </a:moveTo>
                  <a:lnTo>
                    <a:pt x="2" y="9"/>
                  </a:lnTo>
                  <a:lnTo>
                    <a:pt x="9" y="11"/>
                  </a:lnTo>
                  <a:lnTo>
                    <a:pt x="15" y="14"/>
                  </a:lnTo>
                  <a:lnTo>
                    <a:pt x="31" y="16"/>
                  </a:lnTo>
                  <a:lnTo>
                    <a:pt x="36" y="16"/>
                  </a:lnTo>
                  <a:lnTo>
                    <a:pt x="40" y="14"/>
                  </a:lnTo>
                  <a:lnTo>
                    <a:pt x="40" y="11"/>
                  </a:lnTo>
                  <a:lnTo>
                    <a:pt x="38" y="9"/>
                  </a:lnTo>
                  <a:lnTo>
                    <a:pt x="27" y="2"/>
                  </a:lnTo>
                  <a:lnTo>
                    <a:pt x="11"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8" name="Freeform 3765">
              <a:extLst>
                <a:ext uri="{FF2B5EF4-FFF2-40B4-BE49-F238E27FC236}">
                  <a16:creationId xmlns:a16="http://schemas.microsoft.com/office/drawing/2014/main" xmlns="" id="{1DD10C36-B809-3B4C-9209-75C42C8630BB}"/>
                </a:ext>
              </a:extLst>
            </p:cNvPr>
            <p:cNvSpPr>
              <a:spLocks/>
            </p:cNvSpPr>
            <p:nvPr/>
          </p:nvSpPr>
          <p:spPr bwMode="auto">
            <a:xfrm>
              <a:off x="3880" y="2949"/>
              <a:ext cx="38" cy="16"/>
            </a:xfrm>
            <a:custGeom>
              <a:avLst/>
              <a:gdLst>
                <a:gd name="T0" fmla="*/ 2 w 38"/>
                <a:gd name="T1" fmla="*/ 9 h 16"/>
                <a:gd name="T2" fmla="*/ 2 w 38"/>
                <a:gd name="T3" fmla="*/ 9 h 16"/>
                <a:gd name="T4" fmla="*/ 13 w 38"/>
                <a:gd name="T5" fmla="*/ 14 h 16"/>
                <a:gd name="T6" fmla="*/ 29 w 38"/>
                <a:gd name="T7" fmla="*/ 16 h 16"/>
                <a:gd name="T8" fmla="*/ 29 w 38"/>
                <a:gd name="T9" fmla="*/ 16 h 16"/>
                <a:gd name="T10" fmla="*/ 34 w 38"/>
                <a:gd name="T11" fmla="*/ 16 h 16"/>
                <a:gd name="T12" fmla="*/ 38 w 38"/>
                <a:gd name="T13" fmla="*/ 14 h 16"/>
                <a:gd name="T14" fmla="*/ 38 w 38"/>
                <a:gd name="T15" fmla="*/ 11 h 16"/>
                <a:gd name="T16" fmla="*/ 36 w 38"/>
                <a:gd name="T17" fmla="*/ 9 h 16"/>
                <a:gd name="T18" fmla="*/ 36 w 38"/>
                <a:gd name="T19" fmla="*/ 9 h 16"/>
                <a:gd name="T20" fmla="*/ 25 w 38"/>
                <a:gd name="T21" fmla="*/ 2 h 16"/>
                <a:gd name="T22" fmla="*/ 9 w 38"/>
                <a:gd name="T23" fmla="*/ 0 h 16"/>
                <a:gd name="T24" fmla="*/ 9 w 38"/>
                <a:gd name="T25" fmla="*/ 0 h 16"/>
                <a:gd name="T26" fmla="*/ 2 w 38"/>
                <a:gd name="T27" fmla="*/ 0 h 16"/>
                <a:gd name="T28" fmla="*/ 0 w 38"/>
                <a:gd name="T29" fmla="*/ 2 h 16"/>
                <a:gd name="T30" fmla="*/ 0 w 38"/>
                <a:gd name="T31" fmla="*/ 5 h 16"/>
                <a:gd name="T32" fmla="*/ 2 w 38"/>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6">
                  <a:moveTo>
                    <a:pt x="2" y="9"/>
                  </a:moveTo>
                  <a:lnTo>
                    <a:pt x="2" y="9"/>
                  </a:lnTo>
                  <a:lnTo>
                    <a:pt x="13" y="14"/>
                  </a:lnTo>
                  <a:lnTo>
                    <a:pt x="29" y="16"/>
                  </a:lnTo>
                  <a:lnTo>
                    <a:pt x="34" y="16"/>
                  </a:lnTo>
                  <a:lnTo>
                    <a:pt x="38" y="14"/>
                  </a:lnTo>
                  <a:lnTo>
                    <a:pt x="38" y="11"/>
                  </a:lnTo>
                  <a:lnTo>
                    <a:pt x="36" y="9"/>
                  </a:lnTo>
                  <a:lnTo>
                    <a:pt x="25" y="2"/>
                  </a:lnTo>
                  <a:lnTo>
                    <a:pt x="9"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49" name="Freeform 3766">
              <a:extLst>
                <a:ext uri="{FF2B5EF4-FFF2-40B4-BE49-F238E27FC236}">
                  <a16:creationId xmlns:a16="http://schemas.microsoft.com/office/drawing/2014/main" xmlns="" id="{80475468-0D61-C647-B41A-0D4DBBF688EA}"/>
                </a:ext>
              </a:extLst>
            </p:cNvPr>
            <p:cNvSpPr>
              <a:spLocks/>
            </p:cNvSpPr>
            <p:nvPr/>
          </p:nvSpPr>
          <p:spPr bwMode="auto">
            <a:xfrm>
              <a:off x="3880" y="2949"/>
              <a:ext cx="38" cy="16"/>
            </a:xfrm>
            <a:custGeom>
              <a:avLst/>
              <a:gdLst>
                <a:gd name="T0" fmla="*/ 2 w 38"/>
                <a:gd name="T1" fmla="*/ 9 h 16"/>
                <a:gd name="T2" fmla="*/ 2 w 38"/>
                <a:gd name="T3" fmla="*/ 9 h 16"/>
                <a:gd name="T4" fmla="*/ 13 w 38"/>
                <a:gd name="T5" fmla="*/ 14 h 16"/>
                <a:gd name="T6" fmla="*/ 29 w 38"/>
                <a:gd name="T7" fmla="*/ 16 h 16"/>
                <a:gd name="T8" fmla="*/ 29 w 38"/>
                <a:gd name="T9" fmla="*/ 16 h 16"/>
                <a:gd name="T10" fmla="*/ 34 w 38"/>
                <a:gd name="T11" fmla="*/ 16 h 16"/>
                <a:gd name="T12" fmla="*/ 38 w 38"/>
                <a:gd name="T13" fmla="*/ 14 h 16"/>
                <a:gd name="T14" fmla="*/ 38 w 38"/>
                <a:gd name="T15" fmla="*/ 11 h 16"/>
                <a:gd name="T16" fmla="*/ 36 w 38"/>
                <a:gd name="T17" fmla="*/ 9 h 16"/>
                <a:gd name="T18" fmla="*/ 36 w 38"/>
                <a:gd name="T19" fmla="*/ 9 h 16"/>
                <a:gd name="T20" fmla="*/ 25 w 38"/>
                <a:gd name="T21" fmla="*/ 2 h 16"/>
                <a:gd name="T22" fmla="*/ 9 w 38"/>
                <a:gd name="T23" fmla="*/ 0 h 16"/>
                <a:gd name="T24" fmla="*/ 9 w 38"/>
                <a:gd name="T25" fmla="*/ 0 h 16"/>
                <a:gd name="T26" fmla="*/ 2 w 38"/>
                <a:gd name="T27" fmla="*/ 0 h 16"/>
                <a:gd name="T28" fmla="*/ 0 w 38"/>
                <a:gd name="T29" fmla="*/ 2 h 16"/>
                <a:gd name="T30" fmla="*/ 0 w 38"/>
                <a:gd name="T31" fmla="*/ 5 h 16"/>
                <a:gd name="T32" fmla="*/ 2 w 38"/>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6">
                  <a:moveTo>
                    <a:pt x="2" y="9"/>
                  </a:moveTo>
                  <a:lnTo>
                    <a:pt x="2" y="9"/>
                  </a:lnTo>
                  <a:lnTo>
                    <a:pt x="13" y="14"/>
                  </a:lnTo>
                  <a:lnTo>
                    <a:pt x="29" y="16"/>
                  </a:lnTo>
                  <a:lnTo>
                    <a:pt x="34" y="16"/>
                  </a:lnTo>
                  <a:lnTo>
                    <a:pt x="38" y="14"/>
                  </a:lnTo>
                  <a:lnTo>
                    <a:pt x="38" y="11"/>
                  </a:lnTo>
                  <a:lnTo>
                    <a:pt x="36" y="9"/>
                  </a:lnTo>
                  <a:lnTo>
                    <a:pt x="25" y="2"/>
                  </a:lnTo>
                  <a:lnTo>
                    <a:pt x="9"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0" name="Freeform 3767">
              <a:extLst>
                <a:ext uri="{FF2B5EF4-FFF2-40B4-BE49-F238E27FC236}">
                  <a16:creationId xmlns:a16="http://schemas.microsoft.com/office/drawing/2014/main" xmlns="" id="{5C8935DA-B71C-044A-99A7-B67DC71C1028}"/>
                </a:ext>
              </a:extLst>
            </p:cNvPr>
            <p:cNvSpPr>
              <a:spLocks/>
            </p:cNvSpPr>
            <p:nvPr/>
          </p:nvSpPr>
          <p:spPr bwMode="auto">
            <a:xfrm>
              <a:off x="3846" y="2949"/>
              <a:ext cx="38" cy="16"/>
            </a:xfrm>
            <a:custGeom>
              <a:avLst/>
              <a:gdLst>
                <a:gd name="T0" fmla="*/ 2 w 38"/>
                <a:gd name="T1" fmla="*/ 9 h 16"/>
                <a:gd name="T2" fmla="*/ 2 w 38"/>
                <a:gd name="T3" fmla="*/ 9 h 16"/>
                <a:gd name="T4" fmla="*/ 14 w 38"/>
                <a:gd name="T5" fmla="*/ 14 h 16"/>
                <a:gd name="T6" fmla="*/ 27 w 38"/>
                <a:gd name="T7" fmla="*/ 16 h 16"/>
                <a:gd name="T8" fmla="*/ 27 w 38"/>
                <a:gd name="T9" fmla="*/ 16 h 16"/>
                <a:gd name="T10" fmla="*/ 34 w 38"/>
                <a:gd name="T11" fmla="*/ 16 h 16"/>
                <a:gd name="T12" fmla="*/ 36 w 38"/>
                <a:gd name="T13" fmla="*/ 14 h 16"/>
                <a:gd name="T14" fmla="*/ 38 w 38"/>
                <a:gd name="T15" fmla="*/ 11 h 16"/>
                <a:gd name="T16" fmla="*/ 36 w 38"/>
                <a:gd name="T17" fmla="*/ 9 h 16"/>
                <a:gd name="T18" fmla="*/ 36 w 38"/>
                <a:gd name="T19" fmla="*/ 9 h 16"/>
                <a:gd name="T20" fmla="*/ 23 w 38"/>
                <a:gd name="T21" fmla="*/ 2 h 16"/>
                <a:gd name="T22" fmla="*/ 9 w 38"/>
                <a:gd name="T23" fmla="*/ 0 h 16"/>
                <a:gd name="T24" fmla="*/ 9 w 38"/>
                <a:gd name="T25" fmla="*/ 0 h 16"/>
                <a:gd name="T26" fmla="*/ 2 w 38"/>
                <a:gd name="T27" fmla="*/ 0 h 16"/>
                <a:gd name="T28" fmla="*/ 0 w 38"/>
                <a:gd name="T29" fmla="*/ 2 h 16"/>
                <a:gd name="T30" fmla="*/ 0 w 38"/>
                <a:gd name="T31" fmla="*/ 5 h 16"/>
                <a:gd name="T32" fmla="*/ 2 w 38"/>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6">
                  <a:moveTo>
                    <a:pt x="2" y="9"/>
                  </a:moveTo>
                  <a:lnTo>
                    <a:pt x="2" y="9"/>
                  </a:lnTo>
                  <a:lnTo>
                    <a:pt x="14" y="14"/>
                  </a:lnTo>
                  <a:lnTo>
                    <a:pt x="27" y="16"/>
                  </a:lnTo>
                  <a:lnTo>
                    <a:pt x="34" y="16"/>
                  </a:lnTo>
                  <a:lnTo>
                    <a:pt x="36" y="14"/>
                  </a:lnTo>
                  <a:lnTo>
                    <a:pt x="38" y="11"/>
                  </a:lnTo>
                  <a:lnTo>
                    <a:pt x="36" y="9"/>
                  </a:lnTo>
                  <a:lnTo>
                    <a:pt x="23" y="2"/>
                  </a:lnTo>
                  <a:lnTo>
                    <a:pt x="9" y="0"/>
                  </a:lnTo>
                  <a:lnTo>
                    <a:pt x="2"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1" name="Freeform 3768">
              <a:extLst>
                <a:ext uri="{FF2B5EF4-FFF2-40B4-BE49-F238E27FC236}">
                  <a16:creationId xmlns:a16="http://schemas.microsoft.com/office/drawing/2014/main" xmlns="" id="{C93ACB3F-3AD9-E14B-837A-55E9F6435B35}"/>
                </a:ext>
              </a:extLst>
            </p:cNvPr>
            <p:cNvSpPr>
              <a:spLocks/>
            </p:cNvSpPr>
            <p:nvPr/>
          </p:nvSpPr>
          <p:spPr bwMode="auto">
            <a:xfrm>
              <a:off x="3846" y="2949"/>
              <a:ext cx="38" cy="16"/>
            </a:xfrm>
            <a:custGeom>
              <a:avLst/>
              <a:gdLst>
                <a:gd name="T0" fmla="*/ 2 w 38"/>
                <a:gd name="T1" fmla="*/ 9 h 16"/>
                <a:gd name="T2" fmla="*/ 2 w 38"/>
                <a:gd name="T3" fmla="*/ 9 h 16"/>
                <a:gd name="T4" fmla="*/ 14 w 38"/>
                <a:gd name="T5" fmla="*/ 14 h 16"/>
                <a:gd name="T6" fmla="*/ 27 w 38"/>
                <a:gd name="T7" fmla="*/ 16 h 16"/>
                <a:gd name="T8" fmla="*/ 27 w 38"/>
                <a:gd name="T9" fmla="*/ 16 h 16"/>
                <a:gd name="T10" fmla="*/ 34 w 38"/>
                <a:gd name="T11" fmla="*/ 16 h 16"/>
                <a:gd name="T12" fmla="*/ 36 w 38"/>
                <a:gd name="T13" fmla="*/ 14 h 16"/>
                <a:gd name="T14" fmla="*/ 38 w 38"/>
                <a:gd name="T15" fmla="*/ 11 h 16"/>
                <a:gd name="T16" fmla="*/ 36 w 38"/>
                <a:gd name="T17" fmla="*/ 9 h 16"/>
                <a:gd name="T18" fmla="*/ 36 w 38"/>
                <a:gd name="T19" fmla="*/ 9 h 16"/>
                <a:gd name="T20" fmla="*/ 23 w 38"/>
                <a:gd name="T21" fmla="*/ 2 h 16"/>
                <a:gd name="T22" fmla="*/ 9 w 38"/>
                <a:gd name="T23" fmla="*/ 0 h 16"/>
                <a:gd name="T24" fmla="*/ 9 w 38"/>
                <a:gd name="T25" fmla="*/ 0 h 16"/>
                <a:gd name="T26" fmla="*/ 2 w 38"/>
                <a:gd name="T27" fmla="*/ 0 h 16"/>
                <a:gd name="T28" fmla="*/ 0 w 38"/>
                <a:gd name="T29" fmla="*/ 2 h 16"/>
                <a:gd name="T30" fmla="*/ 0 w 38"/>
                <a:gd name="T31" fmla="*/ 5 h 16"/>
                <a:gd name="T32" fmla="*/ 2 w 38"/>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6">
                  <a:moveTo>
                    <a:pt x="2" y="9"/>
                  </a:moveTo>
                  <a:lnTo>
                    <a:pt x="2" y="9"/>
                  </a:lnTo>
                  <a:lnTo>
                    <a:pt x="14" y="14"/>
                  </a:lnTo>
                  <a:lnTo>
                    <a:pt x="27" y="16"/>
                  </a:lnTo>
                  <a:lnTo>
                    <a:pt x="34" y="16"/>
                  </a:lnTo>
                  <a:lnTo>
                    <a:pt x="36" y="14"/>
                  </a:lnTo>
                  <a:lnTo>
                    <a:pt x="38" y="11"/>
                  </a:lnTo>
                  <a:lnTo>
                    <a:pt x="36" y="9"/>
                  </a:lnTo>
                  <a:lnTo>
                    <a:pt x="23" y="2"/>
                  </a:lnTo>
                  <a:lnTo>
                    <a:pt x="9" y="0"/>
                  </a:lnTo>
                  <a:lnTo>
                    <a:pt x="2"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2" name="Freeform 3769">
              <a:extLst>
                <a:ext uri="{FF2B5EF4-FFF2-40B4-BE49-F238E27FC236}">
                  <a16:creationId xmlns:a16="http://schemas.microsoft.com/office/drawing/2014/main" xmlns="" id="{B866E5C0-ECDA-6E4D-95DA-C9C7B61F259E}"/>
                </a:ext>
              </a:extLst>
            </p:cNvPr>
            <p:cNvSpPr>
              <a:spLocks/>
            </p:cNvSpPr>
            <p:nvPr/>
          </p:nvSpPr>
          <p:spPr bwMode="auto">
            <a:xfrm>
              <a:off x="3812" y="2949"/>
              <a:ext cx="39" cy="18"/>
            </a:xfrm>
            <a:custGeom>
              <a:avLst/>
              <a:gdLst>
                <a:gd name="T0" fmla="*/ 2 w 39"/>
                <a:gd name="T1" fmla="*/ 9 h 18"/>
                <a:gd name="T2" fmla="*/ 2 w 39"/>
                <a:gd name="T3" fmla="*/ 9 h 18"/>
                <a:gd name="T4" fmla="*/ 14 w 39"/>
                <a:gd name="T5" fmla="*/ 14 h 18"/>
                <a:gd name="T6" fmla="*/ 30 w 39"/>
                <a:gd name="T7" fmla="*/ 18 h 18"/>
                <a:gd name="T8" fmla="*/ 30 w 39"/>
                <a:gd name="T9" fmla="*/ 18 h 18"/>
                <a:gd name="T10" fmla="*/ 34 w 39"/>
                <a:gd name="T11" fmla="*/ 16 h 18"/>
                <a:gd name="T12" fmla="*/ 36 w 39"/>
                <a:gd name="T13" fmla="*/ 14 h 18"/>
                <a:gd name="T14" fmla="*/ 39 w 39"/>
                <a:gd name="T15" fmla="*/ 11 h 18"/>
                <a:gd name="T16" fmla="*/ 36 w 39"/>
                <a:gd name="T17" fmla="*/ 9 h 18"/>
                <a:gd name="T18" fmla="*/ 36 w 39"/>
                <a:gd name="T19" fmla="*/ 9 h 18"/>
                <a:gd name="T20" fmla="*/ 23 w 39"/>
                <a:gd name="T21" fmla="*/ 2 h 18"/>
                <a:gd name="T22" fmla="*/ 9 w 39"/>
                <a:gd name="T23" fmla="*/ 0 h 18"/>
                <a:gd name="T24" fmla="*/ 9 w 39"/>
                <a:gd name="T25" fmla="*/ 0 h 18"/>
                <a:gd name="T26" fmla="*/ 5 w 39"/>
                <a:gd name="T27" fmla="*/ 0 h 18"/>
                <a:gd name="T28" fmla="*/ 0 w 39"/>
                <a:gd name="T29" fmla="*/ 2 h 18"/>
                <a:gd name="T30" fmla="*/ 0 w 39"/>
                <a:gd name="T31" fmla="*/ 5 h 18"/>
                <a:gd name="T32" fmla="*/ 2 w 3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8">
                  <a:moveTo>
                    <a:pt x="2" y="9"/>
                  </a:moveTo>
                  <a:lnTo>
                    <a:pt x="2" y="9"/>
                  </a:lnTo>
                  <a:lnTo>
                    <a:pt x="14" y="14"/>
                  </a:lnTo>
                  <a:lnTo>
                    <a:pt x="30" y="18"/>
                  </a:lnTo>
                  <a:lnTo>
                    <a:pt x="34" y="16"/>
                  </a:lnTo>
                  <a:lnTo>
                    <a:pt x="36" y="14"/>
                  </a:lnTo>
                  <a:lnTo>
                    <a:pt x="39" y="11"/>
                  </a:lnTo>
                  <a:lnTo>
                    <a:pt x="36" y="9"/>
                  </a:lnTo>
                  <a:lnTo>
                    <a:pt x="23" y="2"/>
                  </a:lnTo>
                  <a:lnTo>
                    <a:pt x="9" y="0"/>
                  </a:lnTo>
                  <a:lnTo>
                    <a:pt x="5"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3" name="Freeform 3770">
              <a:extLst>
                <a:ext uri="{FF2B5EF4-FFF2-40B4-BE49-F238E27FC236}">
                  <a16:creationId xmlns:a16="http://schemas.microsoft.com/office/drawing/2014/main" xmlns="" id="{FE6D998E-850F-D94F-A92B-6FC3966EADE0}"/>
                </a:ext>
              </a:extLst>
            </p:cNvPr>
            <p:cNvSpPr>
              <a:spLocks/>
            </p:cNvSpPr>
            <p:nvPr/>
          </p:nvSpPr>
          <p:spPr bwMode="auto">
            <a:xfrm>
              <a:off x="3812" y="2949"/>
              <a:ext cx="39" cy="18"/>
            </a:xfrm>
            <a:custGeom>
              <a:avLst/>
              <a:gdLst>
                <a:gd name="T0" fmla="*/ 2 w 39"/>
                <a:gd name="T1" fmla="*/ 9 h 18"/>
                <a:gd name="T2" fmla="*/ 2 w 39"/>
                <a:gd name="T3" fmla="*/ 9 h 18"/>
                <a:gd name="T4" fmla="*/ 14 w 39"/>
                <a:gd name="T5" fmla="*/ 14 h 18"/>
                <a:gd name="T6" fmla="*/ 30 w 39"/>
                <a:gd name="T7" fmla="*/ 18 h 18"/>
                <a:gd name="T8" fmla="*/ 30 w 39"/>
                <a:gd name="T9" fmla="*/ 18 h 18"/>
                <a:gd name="T10" fmla="*/ 34 w 39"/>
                <a:gd name="T11" fmla="*/ 16 h 18"/>
                <a:gd name="T12" fmla="*/ 36 w 39"/>
                <a:gd name="T13" fmla="*/ 14 h 18"/>
                <a:gd name="T14" fmla="*/ 39 w 39"/>
                <a:gd name="T15" fmla="*/ 11 h 18"/>
                <a:gd name="T16" fmla="*/ 36 w 39"/>
                <a:gd name="T17" fmla="*/ 9 h 18"/>
                <a:gd name="T18" fmla="*/ 36 w 39"/>
                <a:gd name="T19" fmla="*/ 9 h 18"/>
                <a:gd name="T20" fmla="*/ 23 w 39"/>
                <a:gd name="T21" fmla="*/ 2 h 18"/>
                <a:gd name="T22" fmla="*/ 9 w 39"/>
                <a:gd name="T23" fmla="*/ 0 h 18"/>
                <a:gd name="T24" fmla="*/ 9 w 39"/>
                <a:gd name="T25" fmla="*/ 0 h 18"/>
                <a:gd name="T26" fmla="*/ 5 w 39"/>
                <a:gd name="T27" fmla="*/ 0 h 18"/>
                <a:gd name="T28" fmla="*/ 0 w 39"/>
                <a:gd name="T29" fmla="*/ 2 h 18"/>
                <a:gd name="T30" fmla="*/ 0 w 39"/>
                <a:gd name="T31" fmla="*/ 5 h 18"/>
                <a:gd name="T32" fmla="*/ 2 w 3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18">
                  <a:moveTo>
                    <a:pt x="2" y="9"/>
                  </a:moveTo>
                  <a:lnTo>
                    <a:pt x="2" y="9"/>
                  </a:lnTo>
                  <a:lnTo>
                    <a:pt x="14" y="14"/>
                  </a:lnTo>
                  <a:lnTo>
                    <a:pt x="30" y="18"/>
                  </a:lnTo>
                  <a:lnTo>
                    <a:pt x="34" y="16"/>
                  </a:lnTo>
                  <a:lnTo>
                    <a:pt x="36" y="14"/>
                  </a:lnTo>
                  <a:lnTo>
                    <a:pt x="39" y="11"/>
                  </a:lnTo>
                  <a:lnTo>
                    <a:pt x="36" y="9"/>
                  </a:lnTo>
                  <a:lnTo>
                    <a:pt x="23" y="2"/>
                  </a:lnTo>
                  <a:lnTo>
                    <a:pt x="9" y="0"/>
                  </a:lnTo>
                  <a:lnTo>
                    <a:pt x="5"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4" name="Freeform 3771">
              <a:extLst>
                <a:ext uri="{FF2B5EF4-FFF2-40B4-BE49-F238E27FC236}">
                  <a16:creationId xmlns:a16="http://schemas.microsoft.com/office/drawing/2014/main" xmlns="" id="{4AC5AD1B-4FF2-E64E-B7A9-090A1EB92DCE}"/>
                </a:ext>
              </a:extLst>
            </p:cNvPr>
            <p:cNvSpPr>
              <a:spLocks/>
            </p:cNvSpPr>
            <p:nvPr/>
          </p:nvSpPr>
          <p:spPr bwMode="auto">
            <a:xfrm>
              <a:off x="3781" y="2949"/>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3 w 36"/>
                <a:gd name="T11" fmla="*/ 16 h 18"/>
                <a:gd name="T12" fmla="*/ 36 w 36"/>
                <a:gd name="T13" fmla="*/ 14 h 18"/>
                <a:gd name="T14" fmla="*/ 36 w 36"/>
                <a:gd name="T15" fmla="*/ 11 h 18"/>
                <a:gd name="T16" fmla="*/ 33 w 36"/>
                <a:gd name="T17" fmla="*/ 9 h 18"/>
                <a:gd name="T18" fmla="*/ 33 w 36"/>
                <a:gd name="T19" fmla="*/ 9 h 18"/>
                <a:gd name="T20" fmla="*/ 22 w 36"/>
                <a:gd name="T21" fmla="*/ 2 h 18"/>
                <a:gd name="T22" fmla="*/ 9 w 36"/>
                <a:gd name="T23" fmla="*/ 0 h 18"/>
                <a:gd name="T24" fmla="*/ 9 w 36"/>
                <a:gd name="T25" fmla="*/ 0 h 18"/>
                <a:gd name="T26" fmla="*/ 4 w 36"/>
                <a:gd name="T27" fmla="*/ 0 h 18"/>
                <a:gd name="T28" fmla="*/ 0 w 36"/>
                <a:gd name="T29" fmla="*/ 2 h 18"/>
                <a:gd name="T30" fmla="*/ 0 w 36"/>
                <a:gd name="T31" fmla="*/ 5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3" y="16"/>
                  </a:lnTo>
                  <a:lnTo>
                    <a:pt x="36" y="14"/>
                  </a:lnTo>
                  <a:lnTo>
                    <a:pt x="36" y="11"/>
                  </a:lnTo>
                  <a:lnTo>
                    <a:pt x="33" y="9"/>
                  </a:lnTo>
                  <a:lnTo>
                    <a:pt x="22" y="2"/>
                  </a:lnTo>
                  <a:lnTo>
                    <a:pt x="9" y="0"/>
                  </a:lnTo>
                  <a:lnTo>
                    <a:pt x="4" y="0"/>
                  </a:lnTo>
                  <a:lnTo>
                    <a:pt x="0" y="2"/>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5" name="Freeform 3772">
              <a:extLst>
                <a:ext uri="{FF2B5EF4-FFF2-40B4-BE49-F238E27FC236}">
                  <a16:creationId xmlns:a16="http://schemas.microsoft.com/office/drawing/2014/main" xmlns="" id="{FFF2012E-0133-084C-9A40-3269EE65E29E}"/>
                </a:ext>
              </a:extLst>
            </p:cNvPr>
            <p:cNvSpPr>
              <a:spLocks/>
            </p:cNvSpPr>
            <p:nvPr/>
          </p:nvSpPr>
          <p:spPr bwMode="auto">
            <a:xfrm>
              <a:off x="3781" y="2949"/>
              <a:ext cx="36" cy="18"/>
            </a:xfrm>
            <a:custGeom>
              <a:avLst/>
              <a:gdLst>
                <a:gd name="T0" fmla="*/ 2 w 36"/>
                <a:gd name="T1" fmla="*/ 9 h 18"/>
                <a:gd name="T2" fmla="*/ 2 w 36"/>
                <a:gd name="T3" fmla="*/ 9 h 18"/>
                <a:gd name="T4" fmla="*/ 13 w 36"/>
                <a:gd name="T5" fmla="*/ 16 h 18"/>
                <a:gd name="T6" fmla="*/ 27 w 36"/>
                <a:gd name="T7" fmla="*/ 18 h 18"/>
                <a:gd name="T8" fmla="*/ 27 w 36"/>
                <a:gd name="T9" fmla="*/ 18 h 18"/>
                <a:gd name="T10" fmla="*/ 33 w 36"/>
                <a:gd name="T11" fmla="*/ 16 h 18"/>
                <a:gd name="T12" fmla="*/ 36 w 36"/>
                <a:gd name="T13" fmla="*/ 14 h 18"/>
                <a:gd name="T14" fmla="*/ 36 w 36"/>
                <a:gd name="T15" fmla="*/ 11 h 18"/>
                <a:gd name="T16" fmla="*/ 33 w 36"/>
                <a:gd name="T17" fmla="*/ 9 h 18"/>
                <a:gd name="T18" fmla="*/ 33 w 36"/>
                <a:gd name="T19" fmla="*/ 9 h 18"/>
                <a:gd name="T20" fmla="*/ 22 w 36"/>
                <a:gd name="T21" fmla="*/ 2 h 18"/>
                <a:gd name="T22" fmla="*/ 9 w 36"/>
                <a:gd name="T23" fmla="*/ 0 h 18"/>
                <a:gd name="T24" fmla="*/ 9 w 36"/>
                <a:gd name="T25" fmla="*/ 0 h 18"/>
                <a:gd name="T26" fmla="*/ 4 w 36"/>
                <a:gd name="T27" fmla="*/ 0 h 18"/>
                <a:gd name="T28" fmla="*/ 0 w 36"/>
                <a:gd name="T29" fmla="*/ 2 h 18"/>
                <a:gd name="T30" fmla="*/ 0 w 36"/>
                <a:gd name="T31" fmla="*/ 5 h 18"/>
                <a:gd name="T32" fmla="*/ 2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2" y="9"/>
                  </a:moveTo>
                  <a:lnTo>
                    <a:pt x="2" y="9"/>
                  </a:lnTo>
                  <a:lnTo>
                    <a:pt x="13" y="16"/>
                  </a:lnTo>
                  <a:lnTo>
                    <a:pt x="27" y="18"/>
                  </a:lnTo>
                  <a:lnTo>
                    <a:pt x="33" y="16"/>
                  </a:lnTo>
                  <a:lnTo>
                    <a:pt x="36" y="14"/>
                  </a:lnTo>
                  <a:lnTo>
                    <a:pt x="36" y="11"/>
                  </a:lnTo>
                  <a:lnTo>
                    <a:pt x="33" y="9"/>
                  </a:lnTo>
                  <a:lnTo>
                    <a:pt x="22" y="2"/>
                  </a:lnTo>
                  <a:lnTo>
                    <a:pt x="9" y="0"/>
                  </a:lnTo>
                  <a:lnTo>
                    <a:pt x="4" y="0"/>
                  </a:lnTo>
                  <a:lnTo>
                    <a:pt x="0" y="2"/>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6" name="Freeform 3773">
              <a:extLst>
                <a:ext uri="{FF2B5EF4-FFF2-40B4-BE49-F238E27FC236}">
                  <a16:creationId xmlns:a16="http://schemas.microsoft.com/office/drawing/2014/main" xmlns="" id="{047610BF-11FA-0947-8549-E024913709E9}"/>
                </a:ext>
              </a:extLst>
            </p:cNvPr>
            <p:cNvSpPr>
              <a:spLocks/>
            </p:cNvSpPr>
            <p:nvPr/>
          </p:nvSpPr>
          <p:spPr bwMode="auto">
            <a:xfrm>
              <a:off x="3751" y="2949"/>
              <a:ext cx="34" cy="18"/>
            </a:xfrm>
            <a:custGeom>
              <a:avLst/>
              <a:gdLst>
                <a:gd name="T0" fmla="*/ 3 w 34"/>
                <a:gd name="T1" fmla="*/ 9 h 18"/>
                <a:gd name="T2" fmla="*/ 3 w 34"/>
                <a:gd name="T3" fmla="*/ 9 h 18"/>
                <a:gd name="T4" fmla="*/ 14 w 34"/>
                <a:gd name="T5" fmla="*/ 16 h 18"/>
                <a:gd name="T6" fmla="*/ 25 w 34"/>
                <a:gd name="T7" fmla="*/ 18 h 18"/>
                <a:gd name="T8" fmla="*/ 25 w 34"/>
                <a:gd name="T9" fmla="*/ 18 h 18"/>
                <a:gd name="T10" fmla="*/ 32 w 34"/>
                <a:gd name="T11" fmla="*/ 16 h 18"/>
                <a:gd name="T12" fmla="*/ 34 w 34"/>
                <a:gd name="T13" fmla="*/ 16 h 18"/>
                <a:gd name="T14" fmla="*/ 34 w 34"/>
                <a:gd name="T15" fmla="*/ 11 h 18"/>
                <a:gd name="T16" fmla="*/ 32 w 34"/>
                <a:gd name="T17" fmla="*/ 9 h 18"/>
                <a:gd name="T18" fmla="*/ 32 w 34"/>
                <a:gd name="T19" fmla="*/ 9 h 18"/>
                <a:gd name="T20" fmla="*/ 21 w 34"/>
                <a:gd name="T21" fmla="*/ 2 h 18"/>
                <a:gd name="T22" fmla="*/ 9 w 34"/>
                <a:gd name="T23" fmla="*/ 0 h 18"/>
                <a:gd name="T24" fmla="*/ 9 w 34"/>
                <a:gd name="T25" fmla="*/ 0 h 18"/>
                <a:gd name="T26" fmla="*/ 3 w 34"/>
                <a:gd name="T27" fmla="*/ 2 h 18"/>
                <a:gd name="T28" fmla="*/ 0 w 34"/>
                <a:gd name="T29" fmla="*/ 2 h 18"/>
                <a:gd name="T30" fmla="*/ 0 w 34"/>
                <a:gd name="T31" fmla="*/ 7 h 18"/>
                <a:gd name="T32" fmla="*/ 3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 y="9"/>
                  </a:moveTo>
                  <a:lnTo>
                    <a:pt x="3" y="9"/>
                  </a:lnTo>
                  <a:lnTo>
                    <a:pt x="14" y="16"/>
                  </a:lnTo>
                  <a:lnTo>
                    <a:pt x="25" y="18"/>
                  </a:lnTo>
                  <a:lnTo>
                    <a:pt x="32" y="16"/>
                  </a:lnTo>
                  <a:lnTo>
                    <a:pt x="34" y="16"/>
                  </a:lnTo>
                  <a:lnTo>
                    <a:pt x="34" y="11"/>
                  </a:lnTo>
                  <a:lnTo>
                    <a:pt x="32" y="9"/>
                  </a:lnTo>
                  <a:lnTo>
                    <a:pt x="21" y="2"/>
                  </a:lnTo>
                  <a:lnTo>
                    <a:pt x="9" y="0"/>
                  </a:lnTo>
                  <a:lnTo>
                    <a:pt x="3" y="2"/>
                  </a:lnTo>
                  <a:lnTo>
                    <a:pt x="0" y="2"/>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7" name="Freeform 3774">
              <a:extLst>
                <a:ext uri="{FF2B5EF4-FFF2-40B4-BE49-F238E27FC236}">
                  <a16:creationId xmlns:a16="http://schemas.microsoft.com/office/drawing/2014/main" xmlns="" id="{7AFF8FE8-2BDA-B34B-AF4B-DE26E1C2A28D}"/>
                </a:ext>
              </a:extLst>
            </p:cNvPr>
            <p:cNvSpPr>
              <a:spLocks/>
            </p:cNvSpPr>
            <p:nvPr/>
          </p:nvSpPr>
          <p:spPr bwMode="auto">
            <a:xfrm>
              <a:off x="3751" y="2949"/>
              <a:ext cx="34" cy="18"/>
            </a:xfrm>
            <a:custGeom>
              <a:avLst/>
              <a:gdLst>
                <a:gd name="T0" fmla="*/ 3 w 34"/>
                <a:gd name="T1" fmla="*/ 9 h 18"/>
                <a:gd name="T2" fmla="*/ 3 w 34"/>
                <a:gd name="T3" fmla="*/ 9 h 18"/>
                <a:gd name="T4" fmla="*/ 14 w 34"/>
                <a:gd name="T5" fmla="*/ 16 h 18"/>
                <a:gd name="T6" fmla="*/ 25 w 34"/>
                <a:gd name="T7" fmla="*/ 18 h 18"/>
                <a:gd name="T8" fmla="*/ 25 w 34"/>
                <a:gd name="T9" fmla="*/ 18 h 18"/>
                <a:gd name="T10" fmla="*/ 32 w 34"/>
                <a:gd name="T11" fmla="*/ 16 h 18"/>
                <a:gd name="T12" fmla="*/ 34 w 34"/>
                <a:gd name="T13" fmla="*/ 16 h 18"/>
                <a:gd name="T14" fmla="*/ 34 w 34"/>
                <a:gd name="T15" fmla="*/ 11 h 18"/>
                <a:gd name="T16" fmla="*/ 32 w 34"/>
                <a:gd name="T17" fmla="*/ 9 h 18"/>
                <a:gd name="T18" fmla="*/ 32 w 34"/>
                <a:gd name="T19" fmla="*/ 9 h 18"/>
                <a:gd name="T20" fmla="*/ 21 w 34"/>
                <a:gd name="T21" fmla="*/ 2 h 18"/>
                <a:gd name="T22" fmla="*/ 9 w 34"/>
                <a:gd name="T23" fmla="*/ 0 h 18"/>
                <a:gd name="T24" fmla="*/ 9 w 34"/>
                <a:gd name="T25" fmla="*/ 0 h 18"/>
                <a:gd name="T26" fmla="*/ 3 w 34"/>
                <a:gd name="T27" fmla="*/ 2 h 18"/>
                <a:gd name="T28" fmla="*/ 0 w 34"/>
                <a:gd name="T29" fmla="*/ 2 h 18"/>
                <a:gd name="T30" fmla="*/ 0 w 34"/>
                <a:gd name="T31" fmla="*/ 7 h 18"/>
                <a:gd name="T32" fmla="*/ 3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3" y="9"/>
                  </a:moveTo>
                  <a:lnTo>
                    <a:pt x="3" y="9"/>
                  </a:lnTo>
                  <a:lnTo>
                    <a:pt x="14" y="16"/>
                  </a:lnTo>
                  <a:lnTo>
                    <a:pt x="25" y="18"/>
                  </a:lnTo>
                  <a:lnTo>
                    <a:pt x="32" y="16"/>
                  </a:lnTo>
                  <a:lnTo>
                    <a:pt x="34" y="16"/>
                  </a:lnTo>
                  <a:lnTo>
                    <a:pt x="34" y="11"/>
                  </a:lnTo>
                  <a:lnTo>
                    <a:pt x="32" y="9"/>
                  </a:lnTo>
                  <a:lnTo>
                    <a:pt x="21" y="2"/>
                  </a:lnTo>
                  <a:lnTo>
                    <a:pt x="9" y="0"/>
                  </a:lnTo>
                  <a:lnTo>
                    <a:pt x="3" y="2"/>
                  </a:lnTo>
                  <a:lnTo>
                    <a:pt x="0" y="2"/>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8" name="Freeform 3775">
              <a:extLst>
                <a:ext uri="{FF2B5EF4-FFF2-40B4-BE49-F238E27FC236}">
                  <a16:creationId xmlns:a16="http://schemas.microsoft.com/office/drawing/2014/main" xmlns="" id="{2703E776-A05E-DD4E-9DDA-F8611ADB803C}"/>
                </a:ext>
              </a:extLst>
            </p:cNvPr>
            <p:cNvSpPr>
              <a:spLocks/>
            </p:cNvSpPr>
            <p:nvPr/>
          </p:nvSpPr>
          <p:spPr bwMode="auto">
            <a:xfrm>
              <a:off x="3722" y="2949"/>
              <a:ext cx="34" cy="18"/>
            </a:xfrm>
            <a:custGeom>
              <a:avLst/>
              <a:gdLst>
                <a:gd name="T0" fmla="*/ 2 w 34"/>
                <a:gd name="T1" fmla="*/ 9 h 18"/>
                <a:gd name="T2" fmla="*/ 2 w 34"/>
                <a:gd name="T3" fmla="*/ 9 h 18"/>
                <a:gd name="T4" fmla="*/ 11 w 34"/>
                <a:gd name="T5" fmla="*/ 16 h 18"/>
                <a:gd name="T6" fmla="*/ 25 w 34"/>
                <a:gd name="T7" fmla="*/ 18 h 18"/>
                <a:gd name="T8" fmla="*/ 25 w 34"/>
                <a:gd name="T9" fmla="*/ 18 h 18"/>
                <a:gd name="T10" fmla="*/ 29 w 34"/>
                <a:gd name="T11" fmla="*/ 16 h 18"/>
                <a:gd name="T12" fmla="*/ 34 w 34"/>
                <a:gd name="T13" fmla="*/ 16 h 18"/>
                <a:gd name="T14" fmla="*/ 34 w 34"/>
                <a:gd name="T15" fmla="*/ 11 h 18"/>
                <a:gd name="T16" fmla="*/ 32 w 34"/>
                <a:gd name="T17" fmla="*/ 9 h 18"/>
                <a:gd name="T18" fmla="*/ 32 w 34"/>
                <a:gd name="T19" fmla="*/ 9 h 18"/>
                <a:gd name="T20" fmla="*/ 20 w 34"/>
                <a:gd name="T21" fmla="*/ 2 h 18"/>
                <a:gd name="T22" fmla="*/ 7 w 34"/>
                <a:gd name="T23" fmla="*/ 0 h 18"/>
                <a:gd name="T24" fmla="*/ 7 w 34"/>
                <a:gd name="T25" fmla="*/ 0 h 18"/>
                <a:gd name="T26" fmla="*/ 2 w 34"/>
                <a:gd name="T27" fmla="*/ 2 h 18"/>
                <a:gd name="T28" fmla="*/ 0 w 34"/>
                <a:gd name="T29" fmla="*/ 2 h 18"/>
                <a:gd name="T30" fmla="*/ 0 w 34"/>
                <a:gd name="T31" fmla="*/ 7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1" y="16"/>
                  </a:lnTo>
                  <a:lnTo>
                    <a:pt x="25" y="18"/>
                  </a:lnTo>
                  <a:lnTo>
                    <a:pt x="29" y="16"/>
                  </a:lnTo>
                  <a:lnTo>
                    <a:pt x="34" y="16"/>
                  </a:lnTo>
                  <a:lnTo>
                    <a:pt x="34" y="11"/>
                  </a:lnTo>
                  <a:lnTo>
                    <a:pt x="32" y="9"/>
                  </a:lnTo>
                  <a:lnTo>
                    <a:pt x="20" y="2"/>
                  </a:lnTo>
                  <a:lnTo>
                    <a:pt x="7" y="0"/>
                  </a:lnTo>
                  <a:lnTo>
                    <a:pt x="2" y="2"/>
                  </a:lnTo>
                  <a:lnTo>
                    <a:pt x="0" y="2"/>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59" name="Freeform 3776">
              <a:extLst>
                <a:ext uri="{FF2B5EF4-FFF2-40B4-BE49-F238E27FC236}">
                  <a16:creationId xmlns:a16="http://schemas.microsoft.com/office/drawing/2014/main" xmlns="" id="{77B20D52-A6F1-614A-9D10-534D2D4918CD}"/>
                </a:ext>
              </a:extLst>
            </p:cNvPr>
            <p:cNvSpPr>
              <a:spLocks/>
            </p:cNvSpPr>
            <p:nvPr/>
          </p:nvSpPr>
          <p:spPr bwMode="auto">
            <a:xfrm>
              <a:off x="3722" y="2949"/>
              <a:ext cx="34" cy="18"/>
            </a:xfrm>
            <a:custGeom>
              <a:avLst/>
              <a:gdLst>
                <a:gd name="T0" fmla="*/ 2 w 34"/>
                <a:gd name="T1" fmla="*/ 9 h 18"/>
                <a:gd name="T2" fmla="*/ 2 w 34"/>
                <a:gd name="T3" fmla="*/ 9 h 18"/>
                <a:gd name="T4" fmla="*/ 11 w 34"/>
                <a:gd name="T5" fmla="*/ 16 h 18"/>
                <a:gd name="T6" fmla="*/ 25 w 34"/>
                <a:gd name="T7" fmla="*/ 18 h 18"/>
                <a:gd name="T8" fmla="*/ 25 w 34"/>
                <a:gd name="T9" fmla="*/ 18 h 18"/>
                <a:gd name="T10" fmla="*/ 29 w 34"/>
                <a:gd name="T11" fmla="*/ 16 h 18"/>
                <a:gd name="T12" fmla="*/ 34 w 34"/>
                <a:gd name="T13" fmla="*/ 16 h 18"/>
                <a:gd name="T14" fmla="*/ 34 w 34"/>
                <a:gd name="T15" fmla="*/ 11 h 18"/>
                <a:gd name="T16" fmla="*/ 32 w 34"/>
                <a:gd name="T17" fmla="*/ 9 h 18"/>
                <a:gd name="T18" fmla="*/ 32 w 34"/>
                <a:gd name="T19" fmla="*/ 9 h 18"/>
                <a:gd name="T20" fmla="*/ 20 w 34"/>
                <a:gd name="T21" fmla="*/ 2 h 18"/>
                <a:gd name="T22" fmla="*/ 7 w 34"/>
                <a:gd name="T23" fmla="*/ 0 h 18"/>
                <a:gd name="T24" fmla="*/ 7 w 34"/>
                <a:gd name="T25" fmla="*/ 0 h 18"/>
                <a:gd name="T26" fmla="*/ 2 w 34"/>
                <a:gd name="T27" fmla="*/ 2 h 18"/>
                <a:gd name="T28" fmla="*/ 0 w 34"/>
                <a:gd name="T29" fmla="*/ 2 h 18"/>
                <a:gd name="T30" fmla="*/ 0 w 34"/>
                <a:gd name="T31" fmla="*/ 7 h 18"/>
                <a:gd name="T32" fmla="*/ 2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2" y="9"/>
                  </a:moveTo>
                  <a:lnTo>
                    <a:pt x="2" y="9"/>
                  </a:lnTo>
                  <a:lnTo>
                    <a:pt x="11" y="16"/>
                  </a:lnTo>
                  <a:lnTo>
                    <a:pt x="25" y="18"/>
                  </a:lnTo>
                  <a:lnTo>
                    <a:pt x="29" y="16"/>
                  </a:lnTo>
                  <a:lnTo>
                    <a:pt x="34" y="16"/>
                  </a:lnTo>
                  <a:lnTo>
                    <a:pt x="34" y="11"/>
                  </a:lnTo>
                  <a:lnTo>
                    <a:pt x="32" y="9"/>
                  </a:lnTo>
                  <a:lnTo>
                    <a:pt x="20" y="2"/>
                  </a:lnTo>
                  <a:lnTo>
                    <a:pt x="7" y="0"/>
                  </a:lnTo>
                  <a:lnTo>
                    <a:pt x="2" y="2"/>
                  </a:lnTo>
                  <a:lnTo>
                    <a:pt x="0" y="2"/>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0" name="Freeform 3777">
              <a:extLst>
                <a:ext uri="{FF2B5EF4-FFF2-40B4-BE49-F238E27FC236}">
                  <a16:creationId xmlns:a16="http://schemas.microsoft.com/office/drawing/2014/main" xmlns="" id="{050D5A2F-3470-9B4B-A5D7-68E8BDC5C163}"/>
                </a:ext>
              </a:extLst>
            </p:cNvPr>
            <p:cNvSpPr>
              <a:spLocks/>
            </p:cNvSpPr>
            <p:nvPr/>
          </p:nvSpPr>
          <p:spPr bwMode="auto">
            <a:xfrm>
              <a:off x="3695" y="2949"/>
              <a:ext cx="32" cy="18"/>
            </a:xfrm>
            <a:custGeom>
              <a:avLst/>
              <a:gdLst>
                <a:gd name="T0" fmla="*/ 0 w 32"/>
                <a:gd name="T1" fmla="*/ 9 h 18"/>
                <a:gd name="T2" fmla="*/ 0 w 32"/>
                <a:gd name="T3" fmla="*/ 9 h 18"/>
                <a:gd name="T4" fmla="*/ 11 w 32"/>
                <a:gd name="T5" fmla="*/ 16 h 18"/>
                <a:gd name="T6" fmla="*/ 23 w 32"/>
                <a:gd name="T7" fmla="*/ 18 h 18"/>
                <a:gd name="T8" fmla="*/ 23 w 32"/>
                <a:gd name="T9" fmla="*/ 18 h 18"/>
                <a:gd name="T10" fmla="*/ 29 w 32"/>
                <a:gd name="T11" fmla="*/ 18 h 18"/>
                <a:gd name="T12" fmla="*/ 32 w 32"/>
                <a:gd name="T13" fmla="*/ 16 h 18"/>
                <a:gd name="T14" fmla="*/ 32 w 32"/>
                <a:gd name="T15" fmla="*/ 14 h 18"/>
                <a:gd name="T16" fmla="*/ 29 w 32"/>
                <a:gd name="T17" fmla="*/ 9 h 18"/>
                <a:gd name="T18" fmla="*/ 29 w 32"/>
                <a:gd name="T19" fmla="*/ 9 h 18"/>
                <a:gd name="T20" fmla="*/ 18 w 32"/>
                <a:gd name="T21" fmla="*/ 2 h 18"/>
                <a:gd name="T22" fmla="*/ 7 w 32"/>
                <a:gd name="T23" fmla="*/ 0 h 18"/>
                <a:gd name="T24" fmla="*/ 7 w 32"/>
                <a:gd name="T25" fmla="*/ 0 h 18"/>
                <a:gd name="T26" fmla="*/ 2 w 32"/>
                <a:gd name="T27" fmla="*/ 2 h 18"/>
                <a:gd name="T28" fmla="*/ 0 w 32"/>
                <a:gd name="T29" fmla="*/ 2 h 18"/>
                <a:gd name="T30" fmla="*/ 0 w 32"/>
                <a:gd name="T31" fmla="*/ 7 h 18"/>
                <a:gd name="T32" fmla="*/ 0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0" y="9"/>
                  </a:moveTo>
                  <a:lnTo>
                    <a:pt x="0" y="9"/>
                  </a:lnTo>
                  <a:lnTo>
                    <a:pt x="11" y="16"/>
                  </a:lnTo>
                  <a:lnTo>
                    <a:pt x="23" y="18"/>
                  </a:lnTo>
                  <a:lnTo>
                    <a:pt x="29" y="18"/>
                  </a:lnTo>
                  <a:lnTo>
                    <a:pt x="32" y="16"/>
                  </a:lnTo>
                  <a:lnTo>
                    <a:pt x="32" y="14"/>
                  </a:lnTo>
                  <a:lnTo>
                    <a:pt x="29" y="9"/>
                  </a:lnTo>
                  <a:lnTo>
                    <a:pt x="18" y="2"/>
                  </a:lnTo>
                  <a:lnTo>
                    <a:pt x="7" y="0"/>
                  </a:lnTo>
                  <a:lnTo>
                    <a:pt x="2" y="2"/>
                  </a:lnTo>
                  <a:lnTo>
                    <a:pt x="0" y="2"/>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1" name="Freeform 3778">
              <a:extLst>
                <a:ext uri="{FF2B5EF4-FFF2-40B4-BE49-F238E27FC236}">
                  <a16:creationId xmlns:a16="http://schemas.microsoft.com/office/drawing/2014/main" xmlns="" id="{3FC33FEF-7526-234F-883C-A1C03BE59953}"/>
                </a:ext>
              </a:extLst>
            </p:cNvPr>
            <p:cNvSpPr>
              <a:spLocks/>
            </p:cNvSpPr>
            <p:nvPr/>
          </p:nvSpPr>
          <p:spPr bwMode="auto">
            <a:xfrm>
              <a:off x="3695" y="2949"/>
              <a:ext cx="32" cy="18"/>
            </a:xfrm>
            <a:custGeom>
              <a:avLst/>
              <a:gdLst>
                <a:gd name="T0" fmla="*/ 0 w 32"/>
                <a:gd name="T1" fmla="*/ 9 h 18"/>
                <a:gd name="T2" fmla="*/ 0 w 32"/>
                <a:gd name="T3" fmla="*/ 9 h 18"/>
                <a:gd name="T4" fmla="*/ 11 w 32"/>
                <a:gd name="T5" fmla="*/ 16 h 18"/>
                <a:gd name="T6" fmla="*/ 23 w 32"/>
                <a:gd name="T7" fmla="*/ 18 h 18"/>
                <a:gd name="T8" fmla="*/ 23 w 32"/>
                <a:gd name="T9" fmla="*/ 18 h 18"/>
                <a:gd name="T10" fmla="*/ 29 w 32"/>
                <a:gd name="T11" fmla="*/ 18 h 18"/>
                <a:gd name="T12" fmla="*/ 32 w 32"/>
                <a:gd name="T13" fmla="*/ 16 h 18"/>
                <a:gd name="T14" fmla="*/ 32 w 32"/>
                <a:gd name="T15" fmla="*/ 14 h 18"/>
                <a:gd name="T16" fmla="*/ 29 w 32"/>
                <a:gd name="T17" fmla="*/ 9 h 18"/>
                <a:gd name="T18" fmla="*/ 29 w 32"/>
                <a:gd name="T19" fmla="*/ 9 h 18"/>
                <a:gd name="T20" fmla="*/ 18 w 32"/>
                <a:gd name="T21" fmla="*/ 2 h 18"/>
                <a:gd name="T22" fmla="*/ 7 w 32"/>
                <a:gd name="T23" fmla="*/ 0 h 18"/>
                <a:gd name="T24" fmla="*/ 7 w 32"/>
                <a:gd name="T25" fmla="*/ 0 h 18"/>
                <a:gd name="T26" fmla="*/ 2 w 32"/>
                <a:gd name="T27" fmla="*/ 2 h 18"/>
                <a:gd name="T28" fmla="*/ 0 w 32"/>
                <a:gd name="T29" fmla="*/ 2 h 18"/>
                <a:gd name="T30" fmla="*/ 0 w 32"/>
                <a:gd name="T31" fmla="*/ 7 h 18"/>
                <a:gd name="T32" fmla="*/ 0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0" y="9"/>
                  </a:moveTo>
                  <a:lnTo>
                    <a:pt x="0" y="9"/>
                  </a:lnTo>
                  <a:lnTo>
                    <a:pt x="11" y="16"/>
                  </a:lnTo>
                  <a:lnTo>
                    <a:pt x="23" y="18"/>
                  </a:lnTo>
                  <a:lnTo>
                    <a:pt x="29" y="18"/>
                  </a:lnTo>
                  <a:lnTo>
                    <a:pt x="32" y="16"/>
                  </a:lnTo>
                  <a:lnTo>
                    <a:pt x="32" y="14"/>
                  </a:lnTo>
                  <a:lnTo>
                    <a:pt x="29" y="9"/>
                  </a:lnTo>
                  <a:lnTo>
                    <a:pt x="18" y="2"/>
                  </a:lnTo>
                  <a:lnTo>
                    <a:pt x="7" y="0"/>
                  </a:lnTo>
                  <a:lnTo>
                    <a:pt x="2" y="2"/>
                  </a:lnTo>
                  <a:lnTo>
                    <a:pt x="0" y="2"/>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2" name="Freeform 3779">
              <a:extLst>
                <a:ext uri="{FF2B5EF4-FFF2-40B4-BE49-F238E27FC236}">
                  <a16:creationId xmlns:a16="http://schemas.microsoft.com/office/drawing/2014/main" xmlns="" id="{3F31A6AC-5B6A-1F4A-AD17-2AAFA65ADF23}"/>
                </a:ext>
              </a:extLst>
            </p:cNvPr>
            <p:cNvSpPr>
              <a:spLocks/>
            </p:cNvSpPr>
            <p:nvPr/>
          </p:nvSpPr>
          <p:spPr bwMode="auto">
            <a:xfrm>
              <a:off x="3668" y="2949"/>
              <a:ext cx="29" cy="18"/>
            </a:xfrm>
            <a:custGeom>
              <a:avLst/>
              <a:gdLst>
                <a:gd name="T0" fmla="*/ 0 w 29"/>
                <a:gd name="T1" fmla="*/ 9 h 18"/>
                <a:gd name="T2" fmla="*/ 0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18 w 29"/>
                <a:gd name="T21" fmla="*/ 2 h 18"/>
                <a:gd name="T22" fmla="*/ 7 w 29"/>
                <a:gd name="T23" fmla="*/ 0 h 18"/>
                <a:gd name="T24" fmla="*/ 7 w 29"/>
                <a:gd name="T25" fmla="*/ 0 h 18"/>
                <a:gd name="T26" fmla="*/ 2 w 29"/>
                <a:gd name="T27" fmla="*/ 2 h 18"/>
                <a:gd name="T28" fmla="*/ 0 w 29"/>
                <a:gd name="T29" fmla="*/ 5 h 18"/>
                <a:gd name="T30" fmla="*/ 0 w 29"/>
                <a:gd name="T31" fmla="*/ 7 h 18"/>
                <a:gd name="T32" fmla="*/ 0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0" y="9"/>
                  </a:moveTo>
                  <a:lnTo>
                    <a:pt x="0" y="9"/>
                  </a:lnTo>
                  <a:lnTo>
                    <a:pt x="11" y="16"/>
                  </a:lnTo>
                  <a:lnTo>
                    <a:pt x="23" y="18"/>
                  </a:lnTo>
                  <a:lnTo>
                    <a:pt x="27" y="18"/>
                  </a:lnTo>
                  <a:lnTo>
                    <a:pt x="29" y="16"/>
                  </a:lnTo>
                  <a:lnTo>
                    <a:pt x="29" y="14"/>
                  </a:lnTo>
                  <a:lnTo>
                    <a:pt x="27" y="9"/>
                  </a:lnTo>
                  <a:lnTo>
                    <a:pt x="18" y="2"/>
                  </a:lnTo>
                  <a:lnTo>
                    <a:pt x="7" y="0"/>
                  </a:lnTo>
                  <a:lnTo>
                    <a:pt x="2" y="2"/>
                  </a:lnTo>
                  <a:lnTo>
                    <a:pt x="0" y="5"/>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3" name="Freeform 3780">
              <a:extLst>
                <a:ext uri="{FF2B5EF4-FFF2-40B4-BE49-F238E27FC236}">
                  <a16:creationId xmlns:a16="http://schemas.microsoft.com/office/drawing/2014/main" xmlns="" id="{17344A6F-568D-5645-BE4D-EC107ACF0DE6}"/>
                </a:ext>
              </a:extLst>
            </p:cNvPr>
            <p:cNvSpPr>
              <a:spLocks/>
            </p:cNvSpPr>
            <p:nvPr/>
          </p:nvSpPr>
          <p:spPr bwMode="auto">
            <a:xfrm>
              <a:off x="3668" y="2949"/>
              <a:ext cx="29" cy="18"/>
            </a:xfrm>
            <a:custGeom>
              <a:avLst/>
              <a:gdLst>
                <a:gd name="T0" fmla="*/ 0 w 29"/>
                <a:gd name="T1" fmla="*/ 9 h 18"/>
                <a:gd name="T2" fmla="*/ 0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18 w 29"/>
                <a:gd name="T21" fmla="*/ 2 h 18"/>
                <a:gd name="T22" fmla="*/ 7 w 29"/>
                <a:gd name="T23" fmla="*/ 0 h 18"/>
                <a:gd name="T24" fmla="*/ 7 w 29"/>
                <a:gd name="T25" fmla="*/ 0 h 18"/>
                <a:gd name="T26" fmla="*/ 2 w 29"/>
                <a:gd name="T27" fmla="*/ 2 h 18"/>
                <a:gd name="T28" fmla="*/ 0 w 29"/>
                <a:gd name="T29" fmla="*/ 5 h 18"/>
                <a:gd name="T30" fmla="*/ 0 w 29"/>
                <a:gd name="T31" fmla="*/ 7 h 18"/>
                <a:gd name="T32" fmla="*/ 0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0" y="9"/>
                  </a:moveTo>
                  <a:lnTo>
                    <a:pt x="0" y="9"/>
                  </a:lnTo>
                  <a:lnTo>
                    <a:pt x="11" y="16"/>
                  </a:lnTo>
                  <a:lnTo>
                    <a:pt x="23" y="18"/>
                  </a:lnTo>
                  <a:lnTo>
                    <a:pt x="27" y="18"/>
                  </a:lnTo>
                  <a:lnTo>
                    <a:pt x="29" y="16"/>
                  </a:lnTo>
                  <a:lnTo>
                    <a:pt x="29" y="14"/>
                  </a:lnTo>
                  <a:lnTo>
                    <a:pt x="27" y="9"/>
                  </a:lnTo>
                  <a:lnTo>
                    <a:pt x="18" y="2"/>
                  </a:lnTo>
                  <a:lnTo>
                    <a:pt x="7" y="0"/>
                  </a:lnTo>
                  <a:lnTo>
                    <a:pt x="2" y="2"/>
                  </a:lnTo>
                  <a:lnTo>
                    <a:pt x="0" y="5"/>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4" name="Freeform 3781">
              <a:extLst>
                <a:ext uri="{FF2B5EF4-FFF2-40B4-BE49-F238E27FC236}">
                  <a16:creationId xmlns:a16="http://schemas.microsoft.com/office/drawing/2014/main" xmlns="" id="{4A808706-EE7F-1144-B9C9-C19B5DDB3AA2}"/>
                </a:ext>
              </a:extLst>
            </p:cNvPr>
            <p:cNvSpPr>
              <a:spLocks/>
            </p:cNvSpPr>
            <p:nvPr/>
          </p:nvSpPr>
          <p:spPr bwMode="auto">
            <a:xfrm>
              <a:off x="3641" y="2949"/>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18 w 29"/>
                <a:gd name="T21" fmla="*/ 5 h 18"/>
                <a:gd name="T22" fmla="*/ 7 w 29"/>
                <a:gd name="T23" fmla="*/ 0 h 18"/>
                <a:gd name="T24" fmla="*/ 7 w 29"/>
                <a:gd name="T25" fmla="*/ 0 h 18"/>
                <a:gd name="T26" fmla="*/ 2 w 29"/>
                <a:gd name="T27" fmla="*/ 2 h 18"/>
                <a:gd name="T28" fmla="*/ 0 w 29"/>
                <a:gd name="T29" fmla="*/ 5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4"/>
                  </a:lnTo>
                  <a:lnTo>
                    <a:pt x="27" y="9"/>
                  </a:lnTo>
                  <a:lnTo>
                    <a:pt x="18" y="5"/>
                  </a:lnTo>
                  <a:lnTo>
                    <a:pt x="7" y="0"/>
                  </a:lnTo>
                  <a:lnTo>
                    <a:pt x="2" y="2"/>
                  </a:lnTo>
                  <a:lnTo>
                    <a:pt x="0" y="5"/>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5" name="Freeform 3782">
              <a:extLst>
                <a:ext uri="{FF2B5EF4-FFF2-40B4-BE49-F238E27FC236}">
                  <a16:creationId xmlns:a16="http://schemas.microsoft.com/office/drawing/2014/main" xmlns="" id="{C9CB5CE7-F065-0140-8FA8-9C4487DC8FE7}"/>
                </a:ext>
              </a:extLst>
            </p:cNvPr>
            <p:cNvSpPr>
              <a:spLocks/>
            </p:cNvSpPr>
            <p:nvPr/>
          </p:nvSpPr>
          <p:spPr bwMode="auto">
            <a:xfrm>
              <a:off x="3641" y="2949"/>
              <a:ext cx="29" cy="18"/>
            </a:xfrm>
            <a:custGeom>
              <a:avLst/>
              <a:gdLst>
                <a:gd name="T0" fmla="*/ 2 w 29"/>
                <a:gd name="T1" fmla="*/ 9 h 18"/>
                <a:gd name="T2" fmla="*/ 2 w 29"/>
                <a:gd name="T3" fmla="*/ 9 h 18"/>
                <a:gd name="T4" fmla="*/ 11 w 29"/>
                <a:gd name="T5" fmla="*/ 16 h 18"/>
                <a:gd name="T6" fmla="*/ 23 w 29"/>
                <a:gd name="T7" fmla="*/ 18 h 18"/>
                <a:gd name="T8" fmla="*/ 23 w 29"/>
                <a:gd name="T9" fmla="*/ 18 h 18"/>
                <a:gd name="T10" fmla="*/ 27 w 29"/>
                <a:gd name="T11" fmla="*/ 18 h 18"/>
                <a:gd name="T12" fmla="*/ 29 w 29"/>
                <a:gd name="T13" fmla="*/ 16 h 18"/>
                <a:gd name="T14" fmla="*/ 29 w 29"/>
                <a:gd name="T15" fmla="*/ 14 h 18"/>
                <a:gd name="T16" fmla="*/ 27 w 29"/>
                <a:gd name="T17" fmla="*/ 9 h 18"/>
                <a:gd name="T18" fmla="*/ 27 w 29"/>
                <a:gd name="T19" fmla="*/ 9 h 18"/>
                <a:gd name="T20" fmla="*/ 18 w 29"/>
                <a:gd name="T21" fmla="*/ 5 h 18"/>
                <a:gd name="T22" fmla="*/ 7 w 29"/>
                <a:gd name="T23" fmla="*/ 0 h 18"/>
                <a:gd name="T24" fmla="*/ 7 w 29"/>
                <a:gd name="T25" fmla="*/ 0 h 18"/>
                <a:gd name="T26" fmla="*/ 2 w 29"/>
                <a:gd name="T27" fmla="*/ 2 h 18"/>
                <a:gd name="T28" fmla="*/ 0 w 29"/>
                <a:gd name="T29" fmla="*/ 5 h 18"/>
                <a:gd name="T30" fmla="*/ 0 w 29"/>
                <a:gd name="T31" fmla="*/ 7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6"/>
                  </a:lnTo>
                  <a:lnTo>
                    <a:pt x="23" y="18"/>
                  </a:lnTo>
                  <a:lnTo>
                    <a:pt x="27" y="18"/>
                  </a:lnTo>
                  <a:lnTo>
                    <a:pt x="29" y="16"/>
                  </a:lnTo>
                  <a:lnTo>
                    <a:pt x="29" y="14"/>
                  </a:lnTo>
                  <a:lnTo>
                    <a:pt x="27" y="9"/>
                  </a:lnTo>
                  <a:lnTo>
                    <a:pt x="18" y="5"/>
                  </a:lnTo>
                  <a:lnTo>
                    <a:pt x="7" y="0"/>
                  </a:lnTo>
                  <a:lnTo>
                    <a:pt x="2" y="2"/>
                  </a:lnTo>
                  <a:lnTo>
                    <a:pt x="0" y="5"/>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6" name="Freeform 3783">
              <a:extLst>
                <a:ext uri="{FF2B5EF4-FFF2-40B4-BE49-F238E27FC236}">
                  <a16:creationId xmlns:a16="http://schemas.microsoft.com/office/drawing/2014/main" xmlns="" id="{C4D59672-0382-1A4E-B12B-0191B596699D}"/>
                </a:ext>
              </a:extLst>
            </p:cNvPr>
            <p:cNvSpPr>
              <a:spLocks/>
            </p:cNvSpPr>
            <p:nvPr/>
          </p:nvSpPr>
          <p:spPr bwMode="auto">
            <a:xfrm>
              <a:off x="3616" y="2951"/>
              <a:ext cx="30" cy="16"/>
            </a:xfrm>
            <a:custGeom>
              <a:avLst/>
              <a:gdLst>
                <a:gd name="T0" fmla="*/ 3 w 30"/>
                <a:gd name="T1" fmla="*/ 7 h 16"/>
                <a:gd name="T2" fmla="*/ 3 w 30"/>
                <a:gd name="T3" fmla="*/ 7 h 16"/>
                <a:gd name="T4" fmla="*/ 12 w 30"/>
                <a:gd name="T5" fmla="*/ 14 h 16"/>
                <a:gd name="T6" fmla="*/ 23 w 30"/>
                <a:gd name="T7" fmla="*/ 16 h 16"/>
                <a:gd name="T8" fmla="*/ 23 w 30"/>
                <a:gd name="T9" fmla="*/ 16 h 16"/>
                <a:gd name="T10" fmla="*/ 27 w 30"/>
                <a:gd name="T11" fmla="*/ 16 h 16"/>
                <a:gd name="T12" fmla="*/ 30 w 30"/>
                <a:gd name="T13" fmla="*/ 14 h 16"/>
                <a:gd name="T14" fmla="*/ 30 w 30"/>
                <a:gd name="T15" fmla="*/ 12 h 16"/>
                <a:gd name="T16" fmla="*/ 27 w 30"/>
                <a:gd name="T17" fmla="*/ 7 h 16"/>
                <a:gd name="T18" fmla="*/ 27 w 30"/>
                <a:gd name="T19" fmla="*/ 7 h 16"/>
                <a:gd name="T20" fmla="*/ 18 w 30"/>
                <a:gd name="T21" fmla="*/ 3 h 16"/>
                <a:gd name="T22" fmla="*/ 7 w 30"/>
                <a:gd name="T23" fmla="*/ 0 h 16"/>
                <a:gd name="T24" fmla="*/ 7 w 30"/>
                <a:gd name="T25" fmla="*/ 0 h 16"/>
                <a:gd name="T26" fmla="*/ 3 w 30"/>
                <a:gd name="T27" fmla="*/ 0 h 16"/>
                <a:gd name="T28" fmla="*/ 0 w 30"/>
                <a:gd name="T29" fmla="*/ 3 h 16"/>
                <a:gd name="T30" fmla="*/ 0 w 30"/>
                <a:gd name="T31" fmla="*/ 5 h 16"/>
                <a:gd name="T32" fmla="*/ 3 w 30"/>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6">
                  <a:moveTo>
                    <a:pt x="3" y="7"/>
                  </a:moveTo>
                  <a:lnTo>
                    <a:pt x="3" y="7"/>
                  </a:lnTo>
                  <a:lnTo>
                    <a:pt x="12" y="14"/>
                  </a:lnTo>
                  <a:lnTo>
                    <a:pt x="23" y="16"/>
                  </a:lnTo>
                  <a:lnTo>
                    <a:pt x="27" y="16"/>
                  </a:lnTo>
                  <a:lnTo>
                    <a:pt x="30" y="14"/>
                  </a:lnTo>
                  <a:lnTo>
                    <a:pt x="30" y="12"/>
                  </a:lnTo>
                  <a:lnTo>
                    <a:pt x="27" y="7"/>
                  </a:lnTo>
                  <a:lnTo>
                    <a:pt x="18" y="3"/>
                  </a:lnTo>
                  <a:lnTo>
                    <a:pt x="7" y="0"/>
                  </a:lnTo>
                  <a:lnTo>
                    <a:pt x="3" y="0"/>
                  </a:lnTo>
                  <a:lnTo>
                    <a:pt x="0" y="3"/>
                  </a:lnTo>
                  <a:lnTo>
                    <a:pt x="0" y="5"/>
                  </a:lnTo>
                  <a:lnTo>
                    <a:pt x="3"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7" name="Freeform 3784">
              <a:extLst>
                <a:ext uri="{FF2B5EF4-FFF2-40B4-BE49-F238E27FC236}">
                  <a16:creationId xmlns:a16="http://schemas.microsoft.com/office/drawing/2014/main" xmlns="" id="{647E4CA5-630C-D24C-80B2-E6C5B5B18250}"/>
                </a:ext>
              </a:extLst>
            </p:cNvPr>
            <p:cNvSpPr>
              <a:spLocks/>
            </p:cNvSpPr>
            <p:nvPr/>
          </p:nvSpPr>
          <p:spPr bwMode="auto">
            <a:xfrm>
              <a:off x="3616" y="2951"/>
              <a:ext cx="30" cy="16"/>
            </a:xfrm>
            <a:custGeom>
              <a:avLst/>
              <a:gdLst>
                <a:gd name="T0" fmla="*/ 3 w 30"/>
                <a:gd name="T1" fmla="*/ 7 h 16"/>
                <a:gd name="T2" fmla="*/ 3 w 30"/>
                <a:gd name="T3" fmla="*/ 7 h 16"/>
                <a:gd name="T4" fmla="*/ 12 w 30"/>
                <a:gd name="T5" fmla="*/ 14 h 16"/>
                <a:gd name="T6" fmla="*/ 23 w 30"/>
                <a:gd name="T7" fmla="*/ 16 h 16"/>
                <a:gd name="T8" fmla="*/ 23 w 30"/>
                <a:gd name="T9" fmla="*/ 16 h 16"/>
                <a:gd name="T10" fmla="*/ 27 w 30"/>
                <a:gd name="T11" fmla="*/ 16 h 16"/>
                <a:gd name="T12" fmla="*/ 30 w 30"/>
                <a:gd name="T13" fmla="*/ 14 h 16"/>
                <a:gd name="T14" fmla="*/ 30 w 30"/>
                <a:gd name="T15" fmla="*/ 12 h 16"/>
                <a:gd name="T16" fmla="*/ 27 w 30"/>
                <a:gd name="T17" fmla="*/ 7 h 16"/>
                <a:gd name="T18" fmla="*/ 27 w 30"/>
                <a:gd name="T19" fmla="*/ 7 h 16"/>
                <a:gd name="T20" fmla="*/ 18 w 30"/>
                <a:gd name="T21" fmla="*/ 3 h 16"/>
                <a:gd name="T22" fmla="*/ 7 w 30"/>
                <a:gd name="T23" fmla="*/ 0 h 16"/>
                <a:gd name="T24" fmla="*/ 7 w 30"/>
                <a:gd name="T25" fmla="*/ 0 h 16"/>
                <a:gd name="T26" fmla="*/ 3 w 30"/>
                <a:gd name="T27" fmla="*/ 0 h 16"/>
                <a:gd name="T28" fmla="*/ 0 w 30"/>
                <a:gd name="T29" fmla="*/ 3 h 16"/>
                <a:gd name="T30" fmla="*/ 0 w 30"/>
                <a:gd name="T31" fmla="*/ 5 h 16"/>
                <a:gd name="T32" fmla="*/ 3 w 30"/>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6">
                  <a:moveTo>
                    <a:pt x="3" y="7"/>
                  </a:moveTo>
                  <a:lnTo>
                    <a:pt x="3" y="7"/>
                  </a:lnTo>
                  <a:lnTo>
                    <a:pt x="12" y="14"/>
                  </a:lnTo>
                  <a:lnTo>
                    <a:pt x="23" y="16"/>
                  </a:lnTo>
                  <a:lnTo>
                    <a:pt x="27" y="16"/>
                  </a:lnTo>
                  <a:lnTo>
                    <a:pt x="30" y="14"/>
                  </a:lnTo>
                  <a:lnTo>
                    <a:pt x="30" y="12"/>
                  </a:lnTo>
                  <a:lnTo>
                    <a:pt x="27" y="7"/>
                  </a:lnTo>
                  <a:lnTo>
                    <a:pt x="18" y="3"/>
                  </a:lnTo>
                  <a:lnTo>
                    <a:pt x="7" y="0"/>
                  </a:lnTo>
                  <a:lnTo>
                    <a:pt x="3" y="0"/>
                  </a:lnTo>
                  <a:lnTo>
                    <a:pt x="0" y="3"/>
                  </a:lnTo>
                  <a:lnTo>
                    <a:pt x="0" y="5"/>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8" name="Freeform 3785">
              <a:extLst>
                <a:ext uri="{FF2B5EF4-FFF2-40B4-BE49-F238E27FC236}">
                  <a16:creationId xmlns:a16="http://schemas.microsoft.com/office/drawing/2014/main" xmlns="" id="{6404DCCB-53F8-5A42-BD98-8917536FFB33}"/>
                </a:ext>
              </a:extLst>
            </p:cNvPr>
            <p:cNvSpPr>
              <a:spLocks/>
            </p:cNvSpPr>
            <p:nvPr/>
          </p:nvSpPr>
          <p:spPr bwMode="auto">
            <a:xfrm>
              <a:off x="3592" y="2951"/>
              <a:ext cx="29" cy="16"/>
            </a:xfrm>
            <a:custGeom>
              <a:avLst/>
              <a:gdLst>
                <a:gd name="T0" fmla="*/ 2 w 29"/>
                <a:gd name="T1" fmla="*/ 7 h 16"/>
                <a:gd name="T2" fmla="*/ 2 w 29"/>
                <a:gd name="T3" fmla="*/ 7 h 16"/>
                <a:gd name="T4" fmla="*/ 11 w 29"/>
                <a:gd name="T5" fmla="*/ 14 h 16"/>
                <a:gd name="T6" fmla="*/ 22 w 29"/>
                <a:gd name="T7" fmla="*/ 16 h 16"/>
                <a:gd name="T8" fmla="*/ 22 w 29"/>
                <a:gd name="T9" fmla="*/ 16 h 16"/>
                <a:gd name="T10" fmla="*/ 24 w 29"/>
                <a:gd name="T11" fmla="*/ 16 h 16"/>
                <a:gd name="T12" fmla="*/ 27 w 29"/>
                <a:gd name="T13" fmla="*/ 14 h 16"/>
                <a:gd name="T14" fmla="*/ 29 w 29"/>
                <a:gd name="T15" fmla="*/ 12 h 16"/>
                <a:gd name="T16" fmla="*/ 27 w 29"/>
                <a:gd name="T17" fmla="*/ 7 h 16"/>
                <a:gd name="T18" fmla="*/ 27 w 29"/>
                <a:gd name="T19" fmla="*/ 7 h 16"/>
                <a:gd name="T20" fmla="*/ 18 w 29"/>
                <a:gd name="T21" fmla="*/ 3 h 16"/>
                <a:gd name="T22" fmla="*/ 6 w 29"/>
                <a:gd name="T23" fmla="*/ 0 h 16"/>
                <a:gd name="T24" fmla="*/ 6 w 29"/>
                <a:gd name="T25" fmla="*/ 0 h 16"/>
                <a:gd name="T26" fmla="*/ 2 w 29"/>
                <a:gd name="T27" fmla="*/ 0 h 16"/>
                <a:gd name="T28" fmla="*/ 0 w 29"/>
                <a:gd name="T29" fmla="*/ 3 h 16"/>
                <a:gd name="T30" fmla="*/ 0 w 29"/>
                <a:gd name="T31" fmla="*/ 5 h 16"/>
                <a:gd name="T32" fmla="*/ 2 w 29"/>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6">
                  <a:moveTo>
                    <a:pt x="2" y="7"/>
                  </a:moveTo>
                  <a:lnTo>
                    <a:pt x="2" y="7"/>
                  </a:lnTo>
                  <a:lnTo>
                    <a:pt x="11" y="14"/>
                  </a:lnTo>
                  <a:lnTo>
                    <a:pt x="22" y="16"/>
                  </a:lnTo>
                  <a:lnTo>
                    <a:pt x="24" y="16"/>
                  </a:lnTo>
                  <a:lnTo>
                    <a:pt x="27" y="14"/>
                  </a:lnTo>
                  <a:lnTo>
                    <a:pt x="29" y="12"/>
                  </a:lnTo>
                  <a:lnTo>
                    <a:pt x="27" y="7"/>
                  </a:lnTo>
                  <a:lnTo>
                    <a:pt x="18" y="3"/>
                  </a:lnTo>
                  <a:lnTo>
                    <a:pt x="6" y="0"/>
                  </a:lnTo>
                  <a:lnTo>
                    <a:pt x="2" y="0"/>
                  </a:lnTo>
                  <a:lnTo>
                    <a:pt x="0" y="3"/>
                  </a:lnTo>
                  <a:lnTo>
                    <a:pt x="0" y="5"/>
                  </a:lnTo>
                  <a:lnTo>
                    <a:pt x="2"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69" name="Freeform 3786">
              <a:extLst>
                <a:ext uri="{FF2B5EF4-FFF2-40B4-BE49-F238E27FC236}">
                  <a16:creationId xmlns:a16="http://schemas.microsoft.com/office/drawing/2014/main" xmlns="" id="{5D4FBD05-B760-744E-90E4-28F15AD41DB9}"/>
                </a:ext>
              </a:extLst>
            </p:cNvPr>
            <p:cNvSpPr>
              <a:spLocks/>
            </p:cNvSpPr>
            <p:nvPr/>
          </p:nvSpPr>
          <p:spPr bwMode="auto">
            <a:xfrm>
              <a:off x="3592" y="2951"/>
              <a:ext cx="29" cy="16"/>
            </a:xfrm>
            <a:custGeom>
              <a:avLst/>
              <a:gdLst>
                <a:gd name="T0" fmla="*/ 2 w 29"/>
                <a:gd name="T1" fmla="*/ 7 h 16"/>
                <a:gd name="T2" fmla="*/ 2 w 29"/>
                <a:gd name="T3" fmla="*/ 7 h 16"/>
                <a:gd name="T4" fmla="*/ 11 w 29"/>
                <a:gd name="T5" fmla="*/ 14 h 16"/>
                <a:gd name="T6" fmla="*/ 22 w 29"/>
                <a:gd name="T7" fmla="*/ 16 h 16"/>
                <a:gd name="T8" fmla="*/ 22 w 29"/>
                <a:gd name="T9" fmla="*/ 16 h 16"/>
                <a:gd name="T10" fmla="*/ 24 w 29"/>
                <a:gd name="T11" fmla="*/ 16 h 16"/>
                <a:gd name="T12" fmla="*/ 27 w 29"/>
                <a:gd name="T13" fmla="*/ 14 h 16"/>
                <a:gd name="T14" fmla="*/ 29 w 29"/>
                <a:gd name="T15" fmla="*/ 12 h 16"/>
                <a:gd name="T16" fmla="*/ 27 w 29"/>
                <a:gd name="T17" fmla="*/ 7 h 16"/>
                <a:gd name="T18" fmla="*/ 27 w 29"/>
                <a:gd name="T19" fmla="*/ 7 h 16"/>
                <a:gd name="T20" fmla="*/ 18 w 29"/>
                <a:gd name="T21" fmla="*/ 3 h 16"/>
                <a:gd name="T22" fmla="*/ 6 w 29"/>
                <a:gd name="T23" fmla="*/ 0 h 16"/>
                <a:gd name="T24" fmla="*/ 6 w 29"/>
                <a:gd name="T25" fmla="*/ 0 h 16"/>
                <a:gd name="T26" fmla="*/ 2 w 29"/>
                <a:gd name="T27" fmla="*/ 0 h 16"/>
                <a:gd name="T28" fmla="*/ 0 w 29"/>
                <a:gd name="T29" fmla="*/ 3 h 16"/>
                <a:gd name="T30" fmla="*/ 0 w 29"/>
                <a:gd name="T31" fmla="*/ 5 h 16"/>
                <a:gd name="T32" fmla="*/ 2 w 29"/>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6">
                  <a:moveTo>
                    <a:pt x="2" y="7"/>
                  </a:moveTo>
                  <a:lnTo>
                    <a:pt x="2" y="7"/>
                  </a:lnTo>
                  <a:lnTo>
                    <a:pt x="11" y="14"/>
                  </a:lnTo>
                  <a:lnTo>
                    <a:pt x="22" y="16"/>
                  </a:lnTo>
                  <a:lnTo>
                    <a:pt x="24" y="16"/>
                  </a:lnTo>
                  <a:lnTo>
                    <a:pt x="27" y="14"/>
                  </a:lnTo>
                  <a:lnTo>
                    <a:pt x="29" y="12"/>
                  </a:lnTo>
                  <a:lnTo>
                    <a:pt x="27" y="7"/>
                  </a:lnTo>
                  <a:lnTo>
                    <a:pt x="18" y="3"/>
                  </a:lnTo>
                  <a:lnTo>
                    <a:pt x="6" y="0"/>
                  </a:lnTo>
                  <a:lnTo>
                    <a:pt x="2" y="0"/>
                  </a:lnTo>
                  <a:lnTo>
                    <a:pt x="0" y="3"/>
                  </a:lnTo>
                  <a:lnTo>
                    <a:pt x="0" y="5"/>
                  </a:lnTo>
                  <a:lnTo>
                    <a:pt x="2"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0" name="Freeform 3787">
              <a:extLst>
                <a:ext uri="{FF2B5EF4-FFF2-40B4-BE49-F238E27FC236}">
                  <a16:creationId xmlns:a16="http://schemas.microsoft.com/office/drawing/2014/main" xmlns="" id="{270FAC59-AFF2-2742-A2D1-69A99EF30622}"/>
                </a:ext>
              </a:extLst>
            </p:cNvPr>
            <p:cNvSpPr>
              <a:spLocks/>
            </p:cNvSpPr>
            <p:nvPr/>
          </p:nvSpPr>
          <p:spPr bwMode="auto">
            <a:xfrm>
              <a:off x="3569" y="2951"/>
              <a:ext cx="27" cy="16"/>
            </a:xfrm>
            <a:custGeom>
              <a:avLst/>
              <a:gdLst>
                <a:gd name="T0" fmla="*/ 2 w 27"/>
                <a:gd name="T1" fmla="*/ 9 h 16"/>
                <a:gd name="T2" fmla="*/ 2 w 27"/>
                <a:gd name="T3" fmla="*/ 9 h 16"/>
                <a:gd name="T4" fmla="*/ 9 w 27"/>
                <a:gd name="T5" fmla="*/ 14 h 16"/>
                <a:gd name="T6" fmla="*/ 20 w 27"/>
                <a:gd name="T7" fmla="*/ 16 h 16"/>
                <a:gd name="T8" fmla="*/ 20 w 27"/>
                <a:gd name="T9" fmla="*/ 16 h 16"/>
                <a:gd name="T10" fmla="*/ 25 w 27"/>
                <a:gd name="T11" fmla="*/ 16 h 16"/>
                <a:gd name="T12" fmla="*/ 27 w 27"/>
                <a:gd name="T13" fmla="*/ 14 h 16"/>
                <a:gd name="T14" fmla="*/ 27 w 27"/>
                <a:gd name="T15" fmla="*/ 12 h 16"/>
                <a:gd name="T16" fmla="*/ 25 w 27"/>
                <a:gd name="T17" fmla="*/ 7 h 16"/>
                <a:gd name="T18" fmla="*/ 25 w 27"/>
                <a:gd name="T19" fmla="*/ 7 h 16"/>
                <a:gd name="T20" fmla="*/ 16 w 27"/>
                <a:gd name="T21" fmla="*/ 3 h 16"/>
                <a:gd name="T22" fmla="*/ 7 w 27"/>
                <a:gd name="T23" fmla="*/ 0 h 16"/>
                <a:gd name="T24" fmla="*/ 7 w 27"/>
                <a:gd name="T25" fmla="*/ 0 h 16"/>
                <a:gd name="T26" fmla="*/ 2 w 27"/>
                <a:gd name="T27" fmla="*/ 0 h 16"/>
                <a:gd name="T28" fmla="*/ 0 w 27"/>
                <a:gd name="T29" fmla="*/ 3 h 16"/>
                <a:gd name="T30" fmla="*/ 0 w 27"/>
                <a:gd name="T31" fmla="*/ 5 h 16"/>
                <a:gd name="T32" fmla="*/ 2 w 27"/>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6">
                  <a:moveTo>
                    <a:pt x="2" y="9"/>
                  </a:moveTo>
                  <a:lnTo>
                    <a:pt x="2" y="9"/>
                  </a:lnTo>
                  <a:lnTo>
                    <a:pt x="9" y="14"/>
                  </a:lnTo>
                  <a:lnTo>
                    <a:pt x="20" y="16"/>
                  </a:lnTo>
                  <a:lnTo>
                    <a:pt x="25" y="16"/>
                  </a:lnTo>
                  <a:lnTo>
                    <a:pt x="27" y="14"/>
                  </a:lnTo>
                  <a:lnTo>
                    <a:pt x="27" y="12"/>
                  </a:lnTo>
                  <a:lnTo>
                    <a:pt x="25" y="7"/>
                  </a:lnTo>
                  <a:lnTo>
                    <a:pt x="16" y="3"/>
                  </a:lnTo>
                  <a:lnTo>
                    <a:pt x="7"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1" name="Freeform 3788">
              <a:extLst>
                <a:ext uri="{FF2B5EF4-FFF2-40B4-BE49-F238E27FC236}">
                  <a16:creationId xmlns:a16="http://schemas.microsoft.com/office/drawing/2014/main" xmlns="" id="{15CF0D8A-CFFF-5B4F-8692-F30B1C2910DD}"/>
                </a:ext>
              </a:extLst>
            </p:cNvPr>
            <p:cNvSpPr>
              <a:spLocks/>
            </p:cNvSpPr>
            <p:nvPr/>
          </p:nvSpPr>
          <p:spPr bwMode="auto">
            <a:xfrm>
              <a:off x="3569" y="2951"/>
              <a:ext cx="27" cy="16"/>
            </a:xfrm>
            <a:custGeom>
              <a:avLst/>
              <a:gdLst>
                <a:gd name="T0" fmla="*/ 2 w 27"/>
                <a:gd name="T1" fmla="*/ 9 h 16"/>
                <a:gd name="T2" fmla="*/ 2 w 27"/>
                <a:gd name="T3" fmla="*/ 9 h 16"/>
                <a:gd name="T4" fmla="*/ 9 w 27"/>
                <a:gd name="T5" fmla="*/ 14 h 16"/>
                <a:gd name="T6" fmla="*/ 20 w 27"/>
                <a:gd name="T7" fmla="*/ 16 h 16"/>
                <a:gd name="T8" fmla="*/ 20 w 27"/>
                <a:gd name="T9" fmla="*/ 16 h 16"/>
                <a:gd name="T10" fmla="*/ 25 w 27"/>
                <a:gd name="T11" fmla="*/ 16 h 16"/>
                <a:gd name="T12" fmla="*/ 27 w 27"/>
                <a:gd name="T13" fmla="*/ 14 h 16"/>
                <a:gd name="T14" fmla="*/ 27 w 27"/>
                <a:gd name="T15" fmla="*/ 12 h 16"/>
                <a:gd name="T16" fmla="*/ 25 w 27"/>
                <a:gd name="T17" fmla="*/ 7 h 16"/>
                <a:gd name="T18" fmla="*/ 25 w 27"/>
                <a:gd name="T19" fmla="*/ 7 h 16"/>
                <a:gd name="T20" fmla="*/ 16 w 27"/>
                <a:gd name="T21" fmla="*/ 3 h 16"/>
                <a:gd name="T22" fmla="*/ 7 w 27"/>
                <a:gd name="T23" fmla="*/ 0 h 16"/>
                <a:gd name="T24" fmla="*/ 7 w 27"/>
                <a:gd name="T25" fmla="*/ 0 h 16"/>
                <a:gd name="T26" fmla="*/ 2 w 27"/>
                <a:gd name="T27" fmla="*/ 0 h 16"/>
                <a:gd name="T28" fmla="*/ 0 w 27"/>
                <a:gd name="T29" fmla="*/ 3 h 16"/>
                <a:gd name="T30" fmla="*/ 0 w 27"/>
                <a:gd name="T31" fmla="*/ 5 h 16"/>
                <a:gd name="T32" fmla="*/ 2 w 27"/>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6">
                  <a:moveTo>
                    <a:pt x="2" y="9"/>
                  </a:moveTo>
                  <a:lnTo>
                    <a:pt x="2" y="9"/>
                  </a:lnTo>
                  <a:lnTo>
                    <a:pt x="9" y="14"/>
                  </a:lnTo>
                  <a:lnTo>
                    <a:pt x="20" y="16"/>
                  </a:lnTo>
                  <a:lnTo>
                    <a:pt x="25" y="16"/>
                  </a:lnTo>
                  <a:lnTo>
                    <a:pt x="27" y="14"/>
                  </a:lnTo>
                  <a:lnTo>
                    <a:pt x="27" y="12"/>
                  </a:lnTo>
                  <a:lnTo>
                    <a:pt x="25" y="7"/>
                  </a:lnTo>
                  <a:lnTo>
                    <a:pt x="16" y="3"/>
                  </a:lnTo>
                  <a:lnTo>
                    <a:pt x="7"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2" name="Freeform 3789">
              <a:extLst>
                <a:ext uri="{FF2B5EF4-FFF2-40B4-BE49-F238E27FC236}">
                  <a16:creationId xmlns:a16="http://schemas.microsoft.com/office/drawing/2014/main" xmlns="" id="{B8474BCC-1DEF-6443-B47B-5F8B07AED33E}"/>
                </a:ext>
              </a:extLst>
            </p:cNvPr>
            <p:cNvSpPr>
              <a:spLocks/>
            </p:cNvSpPr>
            <p:nvPr/>
          </p:nvSpPr>
          <p:spPr bwMode="auto">
            <a:xfrm>
              <a:off x="3546" y="2951"/>
              <a:ext cx="28" cy="16"/>
            </a:xfrm>
            <a:custGeom>
              <a:avLst/>
              <a:gdLst>
                <a:gd name="T0" fmla="*/ 3 w 28"/>
                <a:gd name="T1" fmla="*/ 9 h 16"/>
                <a:gd name="T2" fmla="*/ 3 w 28"/>
                <a:gd name="T3" fmla="*/ 9 h 16"/>
                <a:gd name="T4" fmla="*/ 9 w 28"/>
                <a:gd name="T5" fmla="*/ 14 h 16"/>
                <a:gd name="T6" fmla="*/ 21 w 28"/>
                <a:gd name="T7" fmla="*/ 16 h 16"/>
                <a:gd name="T8" fmla="*/ 21 w 28"/>
                <a:gd name="T9" fmla="*/ 16 h 16"/>
                <a:gd name="T10" fmla="*/ 23 w 28"/>
                <a:gd name="T11" fmla="*/ 16 h 16"/>
                <a:gd name="T12" fmla="*/ 25 w 28"/>
                <a:gd name="T13" fmla="*/ 14 h 16"/>
                <a:gd name="T14" fmla="*/ 28 w 28"/>
                <a:gd name="T15" fmla="*/ 12 h 16"/>
                <a:gd name="T16" fmla="*/ 25 w 28"/>
                <a:gd name="T17" fmla="*/ 9 h 16"/>
                <a:gd name="T18" fmla="*/ 25 w 28"/>
                <a:gd name="T19" fmla="*/ 9 h 16"/>
                <a:gd name="T20" fmla="*/ 16 w 28"/>
                <a:gd name="T21" fmla="*/ 3 h 16"/>
                <a:gd name="T22" fmla="*/ 7 w 28"/>
                <a:gd name="T23" fmla="*/ 0 h 16"/>
                <a:gd name="T24" fmla="*/ 7 w 28"/>
                <a:gd name="T25" fmla="*/ 0 h 16"/>
                <a:gd name="T26" fmla="*/ 3 w 28"/>
                <a:gd name="T27" fmla="*/ 0 h 16"/>
                <a:gd name="T28" fmla="*/ 0 w 28"/>
                <a:gd name="T29" fmla="*/ 3 h 16"/>
                <a:gd name="T30" fmla="*/ 0 w 28"/>
                <a:gd name="T31" fmla="*/ 5 h 16"/>
                <a:gd name="T32" fmla="*/ 3 w 28"/>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16">
                  <a:moveTo>
                    <a:pt x="3" y="9"/>
                  </a:moveTo>
                  <a:lnTo>
                    <a:pt x="3" y="9"/>
                  </a:lnTo>
                  <a:lnTo>
                    <a:pt x="9" y="14"/>
                  </a:lnTo>
                  <a:lnTo>
                    <a:pt x="21" y="16"/>
                  </a:lnTo>
                  <a:lnTo>
                    <a:pt x="23" y="16"/>
                  </a:lnTo>
                  <a:lnTo>
                    <a:pt x="25" y="14"/>
                  </a:lnTo>
                  <a:lnTo>
                    <a:pt x="28" y="12"/>
                  </a:lnTo>
                  <a:lnTo>
                    <a:pt x="25" y="9"/>
                  </a:lnTo>
                  <a:lnTo>
                    <a:pt x="16" y="3"/>
                  </a:lnTo>
                  <a:lnTo>
                    <a:pt x="7" y="0"/>
                  </a:lnTo>
                  <a:lnTo>
                    <a:pt x="3"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3" name="Freeform 3790">
              <a:extLst>
                <a:ext uri="{FF2B5EF4-FFF2-40B4-BE49-F238E27FC236}">
                  <a16:creationId xmlns:a16="http://schemas.microsoft.com/office/drawing/2014/main" xmlns="" id="{486CA692-A9D3-A44F-A5EA-A2C00A61928C}"/>
                </a:ext>
              </a:extLst>
            </p:cNvPr>
            <p:cNvSpPr>
              <a:spLocks/>
            </p:cNvSpPr>
            <p:nvPr/>
          </p:nvSpPr>
          <p:spPr bwMode="auto">
            <a:xfrm>
              <a:off x="3546" y="2951"/>
              <a:ext cx="28" cy="16"/>
            </a:xfrm>
            <a:custGeom>
              <a:avLst/>
              <a:gdLst>
                <a:gd name="T0" fmla="*/ 3 w 28"/>
                <a:gd name="T1" fmla="*/ 9 h 16"/>
                <a:gd name="T2" fmla="*/ 3 w 28"/>
                <a:gd name="T3" fmla="*/ 9 h 16"/>
                <a:gd name="T4" fmla="*/ 9 w 28"/>
                <a:gd name="T5" fmla="*/ 14 h 16"/>
                <a:gd name="T6" fmla="*/ 21 w 28"/>
                <a:gd name="T7" fmla="*/ 16 h 16"/>
                <a:gd name="T8" fmla="*/ 21 w 28"/>
                <a:gd name="T9" fmla="*/ 16 h 16"/>
                <a:gd name="T10" fmla="*/ 23 w 28"/>
                <a:gd name="T11" fmla="*/ 16 h 16"/>
                <a:gd name="T12" fmla="*/ 25 w 28"/>
                <a:gd name="T13" fmla="*/ 14 h 16"/>
                <a:gd name="T14" fmla="*/ 28 w 28"/>
                <a:gd name="T15" fmla="*/ 12 h 16"/>
                <a:gd name="T16" fmla="*/ 25 w 28"/>
                <a:gd name="T17" fmla="*/ 9 h 16"/>
                <a:gd name="T18" fmla="*/ 25 w 28"/>
                <a:gd name="T19" fmla="*/ 9 h 16"/>
                <a:gd name="T20" fmla="*/ 16 w 28"/>
                <a:gd name="T21" fmla="*/ 3 h 16"/>
                <a:gd name="T22" fmla="*/ 7 w 28"/>
                <a:gd name="T23" fmla="*/ 0 h 16"/>
                <a:gd name="T24" fmla="*/ 7 w 28"/>
                <a:gd name="T25" fmla="*/ 0 h 16"/>
                <a:gd name="T26" fmla="*/ 3 w 28"/>
                <a:gd name="T27" fmla="*/ 0 h 16"/>
                <a:gd name="T28" fmla="*/ 0 w 28"/>
                <a:gd name="T29" fmla="*/ 3 h 16"/>
                <a:gd name="T30" fmla="*/ 0 w 28"/>
                <a:gd name="T31" fmla="*/ 5 h 16"/>
                <a:gd name="T32" fmla="*/ 3 w 28"/>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16">
                  <a:moveTo>
                    <a:pt x="3" y="9"/>
                  </a:moveTo>
                  <a:lnTo>
                    <a:pt x="3" y="9"/>
                  </a:lnTo>
                  <a:lnTo>
                    <a:pt x="9" y="14"/>
                  </a:lnTo>
                  <a:lnTo>
                    <a:pt x="21" y="16"/>
                  </a:lnTo>
                  <a:lnTo>
                    <a:pt x="23" y="16"/>
                  </a:lnTo>
                  <a:lnTo>
                    <a:pt x="25" y="14"/>
                  </a:lnTo>
                  <a:lnTo>
                    <a:pt x="28" y="12"/>
                  </a:lnTo>
                  <a:lnTo>
                    <a:pt x="25" y="9"/>
                  </a:lnTo>
                  <a:lnTo>
                    <a:pt x="16" y="3"/>
                  </a:lnTo>
                  <a:lnTo>
                    <a:pt x="7" y="0"/>
                  </a:lnTo>
                  <a:lnTo>
                    <a:pt x="3"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4" name="Freeform 3791">
              <a:extLst>
                <a:ext uri="{FF2B5EF4-FFF2-40B4-BE49-F238E27FC236}">
                  <a16:creationId xmlns:a16="http://schemas.microsoft.com/office/drawing/2014/main" xmlns="" id="{892789B1-D3DE-5047-B431-9E38AD641FF9}"/>
                </a:ext>
              </a:extLst>
            </p:cNvPr>
            <p:cNvSpPr>
              <a:spLocks/>
            </p:cNvSpPr>
            <p:nvPr/>
          </p:nvSpPr>
          <p:spPr bwMode="auto">
            <a:xfrm>
              <a:off x="3526" y="2951"/>
              <a:ext cx="25" cy="16"/>
            </a:xfrm>
            <a:custGeom>
              <a:avLst/>
              <a:gdLst>
                <a:gd name="T0" fmla="*/ 0 w 25"/>
                <a:gd name="T1" fmla="*/ 9 h 16"/>
                <a:gd name="T2" fmla="*/ 0 w 25"/>
                <a:gd name="T3" fmla="*/ 9 h 16"/>
                <a:gd name="T4" fmla="*/ 9 w 25"/>
                <a:gd name="T5" fmla="*/ 14 h 16"/>
                <a:gd name="T6" fmla="*/ 18 w 25"/>
                <a:gd name="T7" fmla="*/ 16 h 16"/>
                <a:gd name="T8" fmla="*/ 18 w 25"/>
                <a:gd name="T9" fmla="*/ 16 h 16"/>
                <a:gd name="T10" fmla="*/ 23 w 25"/>
                <a:gd name="T11" fmla="*/ 16 h 16"/>
                <a:gd name="T12" fmla="*/ 23 w 25"/>
                <a:gd name="T13" fmla="*/ 14 h 16"/>
                <a:gd name="T14" fmla="*/ 25 w 25"/>
                <a:gd name="T15" fmla="*/ 12 h 16"/>
                <a:gd name="T16" fmla="*/ 23 w 25"/>
                <a:gd name="T17" fmla="*/ 9 h 16"/>
                <a:gd name="T18" fmla="*/ 23 w 25"/>
                <a:gd name="T19" fmla="*/ 9 h 16"/>
                <a:gd name="T20" fmla="*/ 14 w 25"/>
                <a:gd name="T21" fmla="*/ 3 h 16"/>
                <a:gd name="T22" fmla="*/ 5 w 25"/>
                <a:gd name="T23" fmla="*/ 0 h 16"/>
                <a:gd name="T24" fmla="*/ 5 w 25"/>
                <a:gd name="T25" fmla="*/ 0 h 16"/>
                <a:gd name="T26" fmla="*/ 2 w 25"/>
                <a:gd name="T27" fmla="*/ 0 h 16"/>
                <a:gd name="T28" fmla="*/ 0 w 25"/>
                <a:gd name="T29" fmla="*/ 3 h 16"/>
                <a:gd name="T30" fmla="*/ 0 w 25"/>
                <a:gd name="T31" fmla="*/ 5 h 16"/>
                <a:gd name="T32" fmla="*/ 0 w 25"/>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6">
                  <a:moveTo>
                    <a:pt x="0" y="9"/>
                  </a:moveTo>
                  <a:lnTo>
                    <a:pt x="0" y="9"/>
                  </a:lnTo>
                  <a:lnTo>
                    <a:pt x="9" y="14"/>
                  </a:lnTo>
                  <a:lnTo>
                    <a:pt x="18" y="16"/>
                  </a:lnTo>
                  <a:lnTo>
                    <a:pt x="23" y="16"/>
                  </a:lnTo>
                  <a:lnTo>
                    <a:pt x="23" y="14"/>
                  </a:lnTo>
                  <a:lnTo>
                    <a:pt x="25" y="12"/>
                  </a:lnTo>
                  <a:lnTo>
                    <a:pt x="23" y="9"/>
                  </a:lnTo>
                  <a:lnTo>
                    <a:pt x="14" y="3"/>
                  </a:lnTo>
                  <a:lnTo>
                    <a:pt x="5"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5" name="Freeform 3792">
              <a:extLst>
                <a:ext uri="{FF2B5EF4-FFF2-40B4-BE49-F238E27FC236}">
                  <a16:creationId xmlns:a16="http://schemas.microsoft.com/office/drawing/2014/main" xmlns="" id="{A7561F0F-CABF-7F40-A0EE-E9306E8A0BF5}"/>
                </a:ext>
              </a:extLst>
            </p:cNvPr>
            <p:cNvSpPr>
              <a:spLocks/>
            </p:cNvSpPr>
            <p:nvPr/>
          </p:nvSpPr>
          <p:spPr bwMode="auto">
            <a:xfrm>
              <a:off x="3526" y="2951"/>
              <a:ext cx="25" cy="16"/>
            </a:xfrm>
            <a:custGeom>
              <a:avLst/>
              <a:gdLst>
                <a:gd name="T0" fmla="*/ 0 w 25"/>
                <a:gd name="T1" fmla="*/ 9 h 16"/>
                <a:gd name="T2" fmla="*/ 0 w 25"/>
                <a:gd name="T3" fmla="*/ 9 h 16"/>
                <a:gd name="T4" fmla="*/ 9 w 25"/>
                <a:gd name="T5" fmla="*/ 14 h 16"/>
                <a:gd name="T6" fmla="*/ 18 w 25"/>
                <a:gd name="T7" fmla="*/ 16 h 16"/>
                <a:gd name="T8" fmla="*/ 18 w 25"/>
                <a:gd name="T9" fmla="*/ 16 h 16"/>
                <a:gd name="T10" fmla="*/ 23 w 25"/>
                <a:gd name="T11" fmla="*/ 16 h 16"/>
                <a:gd name="T12" fmla="*/ 23 w 25"/>
                <a:gd name="T13" fmla="*/ 14 h 16"/>
                <a:gd name="T14" fmla="*/ 25 w 25"/>
                <a:gd name="T15" fmla="*/ 12 h 16"/>
                <a:gd name="T16" fmla="*/ 23 w 25"/>
                <a:gd name="T17" fmla="*/ 9 h 16"/>
                <a:gd name="T18" fmla="*/ 23 w 25"/>
                <a:gd name="T19" fmla="*/ 9 h 16"/>
                <a:gd name="T20" fmla="*/ 14 w 25"/>
                <a:gd name="T21" fmla="*/ 3 h 16"/>
                <a:gd name="T22" fmla="*/ 5 w 25"/>
                <a:gd name="T23" fmla="*/ 0 h 16"/>
                <a:gd name="T24" fmla="*/ 5 w 25"/>
                <a:gd name="T25" fmla="*/ 0 h 16"/>
                <a:gd name="T26" fmla="*/ 2 w 25"/>
                <a:gd name="T27" fmla="*/ 0 h 16"/>
                <a:gd name="T28" fmla="*/ 0 w 25"/>
                <a:gd name="T29" fmla="*/ 3 h 16"/>
                <a:gd name="T30" fmla="*/ 0 w 25"/>
                <a:gd name="T31" fmla="*/ 5 h 16"/>
                <a:gd name="T32" fmla="*/ 0 w 25"/>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6">
                  <a:moveTo>
                    <a:pt x="0" y="9"/>
                  </a:moveTo>
                  <a:lnTo>
                    <a:pt x="0" y="9"/>
                  </a:lnTo>
                  <a:lnTo>
                    <a:pt x="9" y="14"/>
                  </a:lnTo>
                  <a:lnTo>
                    <a:pt x="18" y="16"/>
                  </a:lnTo>
                  <a:lnTo>
                    <a:pt x="23" y="16"/>
                  </a:lnTo>
                  <a:lnTo>
                    <a:pt x="23" y="14"/>
                  </a:lnTo>
                  <a:lnTo>
                    <a:pt x="25" y="12"/>
                  </a:lnTo>
                  <a:lnTo>
                    <a:pt x="23" y="9"/>
                  </a:lnTo>
                  <a:lnTo>
                    <a:pt x="14" y="3"/>
                  </a:lnTo>
                  <a:lnTo>
                    <a:pt x="5"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6" name="Freeform 3793">
              <a:extLst>
                <a:ext uri="{FF2B5EF4-FFF2-40B4-BE49-F238E27FC236}">
                  <a16:creationId xmlns:a16="http://schemas.microsoft.com/office/drawing/2014/main" xmlns="" id="{0F17E6FD-FEDF-6F41-8A09-A9476955BE18}"/>
                </a:ext>
              </a:extLst>
            </p:cNvPr>
            <p:cNvSpPr>
              <a:spLocks/>
            </p:cNvSpPr>
            <p:nvPr/>
          </p:nvSpPr>
          <p:spPr bwMode="auto">
            <a:xfrm>
              <a:off x="3504" y="2951"/>
              <a:ext cx="24" cy="18"/>
            </a:xfrm>
            <a:custGeom>
              <a:avLst/>
              <a:gdLst>
                <a:gd name="T0" fmla="*/ 2 w 24"/>
                <a:gd name="T1" fmla="*/ 9 h 18"/>
                <a:gd name="T2" fmla="*/ 2 w 24"/>
                <a:gd name="T3" fmla="*/ 9 h 18"/>
                <a:gd name="T4" fmla="*/ 9 w 24"/>
                <a:gd name="T5" fmla="*/ 14 h 18"/>
                <a:gd name="T6" fmla="*/ 18 w 24"/>
                <a:gd name="T7" fmla="*/ 18 h 18"/>
                <a:gd name="T8" fmla="*/ 18 w 24"/>
                <a:gd name="T9" fmla="*/ 18 h 18"/>
                <a:gd name="T10" fmla="*/ 22 w 24"/>
                <a:gd name="T11" fmla="*/ 16 h 18"/>
                <a:gd name="T12" fmla="*/ 24 w 24"/>
                <a:gd name="T13" fmla="*/ 14 h 18"/>
                <a:gd name="T14" fmla="*/ 24 w 24"/>
                <a:gd name="T15" fmla="*/ 12 h 18"/>
                <a:gd name="T16" fmla="*/ 22 w 24"/>
                <a:gd name="T17" fmla="*/ 9 h 18"/>
                <a:gd name="T18" fmla="*/ 22 w 24"/>
                <a:gd name="T19" fmla="*/ 9 h 18"/>
                <a:gd name="T20" fmla="*/ 15 w 24"/>
                <a:gd name="T21" fmla="*/ 3 h 18"/>
                <a:gd name="T22" fmla="*/ 6 w 24"/>
                <a:gd name="T23" fmla="*/ 0 h 18"/>
                <a:gd name="T24" fmla="*/ 6 w 24"/>
                <a:gd name="T25" fmla="*/ 0 h 18"/>
                <a:gd name="T26" fmla="*/ 2 w 24"/>
                <a:gd name="T27" fmla="*/ 0 h 18"/>
                <a:gd name="T28" fmla="*/ 2 w 24"/>
                <a:gd name="T29" fmla="*/ 3 h 18"/>
                <a:gd name="T30" fmla="*/ 0 w 24"/>
                <a:gd name="T31" fmla="*/ 5 h 18"/>
                <a:gd name="T32" fmla="*/ 2 w 2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8">
                  <a:moveTo>
                    <a:pt x="2" y="9"/>
                  </a:moveTo>
                  <a:lnTo>
                    <a:pt x="2" y="9"/>
                  </a:lnTo>
                  <a:lnTo>
                    <a:pt x="9" y="14"/>
                  </a:lnTo>
                  <a:lnTo>
                    <a:pt x="18" y="18"/>
                  </a:lnTo>
                  <a:lnTo>
                    <a:pt x="22" y="16"/>
                  </a:lnTo>
                  <a:lnTo>
                    <a:pt x="24" y="14"/>
                  </a:lnTo>
                  <a:lnTo>
                    <a:pt x="24" y="12"/>
                  </a:lnTo>
                  <a:lnTo>
                    <a:pt x="22" y="9"/>
                  </a:lnTo>
                  <a:lnTo>
                    <a:pt x="15" y="3"/>
                  </a:lnTo>
                  <a:lnTo>
                    <a:pt x="6" y="0"/>
                  </a:lnTo>
                  <a:lnTo>
                    <a:pt x="2"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7" name="Freeform 3794">
              <a:extLst>
                <a:ext uri="{FF2B5EF4-FFF2-40B4-BE49-F238E27FC236}">
                  <a16:creationId xmlns:a16="http://schemas.microsoft.com/office/drawing/2014/main" xmlns="" id="{ED1916DF-4B7C-3340-870A-1A88D39D4B88}"/>
                </a:ext>
              </a:extLst>
            </p:cNvPr>
            <p:cNvSpPr>
              <a:spLocks/>
            </p:cNvSpPr>
            <p:nvPr/>
          </p:nvSpPr>
          <p:spPr bwMode="auto">
            <a:xfrm>
              <a:off x="3504" y="2951"/>
              <a:ext cx="24" cy="18"/>
            </a:xfrm>
            <a:custGeom>
              <a:avLst/>
              <a:gdLst>
                <a:gd name="T0" fmla="*/ 2 w 24"/>
                <a:gd name="T1" fmla="*/ 9 h 18"/>
                <a:gd name="T2" fmla="*/ 2 w 24"/>
                <a:gd name="T3" fmla="*/ 9 h 18"/>
                <a:gd name="T4" fmla="*/ 9 w 24"/>
                <a:gd name="T5" fmla="*/ 14 h 18"/>
                <a:gd name="T6" fmla="*/ 18 w 24"/>
                <a:gd name="T7" fmla="*/ 18 h 18"/>
                <a:gd name="T8" fmla="*/ 18 w 24"/>
                <a:gd name="T9" fmla="*/ 18 h 18"/>
                <a:gd name="T10" fmla="*/ 22 w 24"/>
                <a:gd name="T11" fmla="*/ 16 h 18"/>
                <a:gd name="T12" fmla="*/ 24 w 24"/>
                <a:gd name="T13" fmla="*/ 14 h 18"/>
                <a:gd name="T14" fmla="*/ 24 w 24"/>
                <a:gd name="T15" fmla="*/ 12 h 18"/>
                <a:gd name="T16" fmla="*/ 22 w 24"/>
                <a:gd name="T17" fmla="*/ 9 h 18"/>
                <a:gd name="T18" fmla="*/ 22 w 24"/>
                <a:gd name="T19" fmla="*/ 9 h 18"/>
                <a:gd name="T20" fmla="*/ 15 w 24"/>
                <a:gd name="T21" fmla="*/ 3 h 18"/>
                <a:gd name="T22" fmla="*/ 6 w 24"/>
                <a:gd name="T23" fmla="*/ 0 h 18"/>
                <a:gd name="T24" fmla="*/ 6 w 24"/>
                <a:gd name="T25" fmla="*/ 0 h 18"/>
                <a:gd name="T26" fmla="*/ 2 w 24"/>
                <a:gd name="T27" fmla="*/ 0 h 18"/>
                <a:gd name="T28" fmla="*/ 2 w 24"/>
                <a:gd name="T29" fmla="*/ 3 h 18"/>
                <a:gd name="T30" fmla="*/ 0 w 24"/>
                <a:gd name="T31" fmla="*/ 5 h 18"/>
                <a:gd name="T32" fmla="*/ 2 w 2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8">
                  <a:moveTo>
                    <a:pt x="2" y="9"/>
                  </a:moveTo>
                  <a:lnTo>
                    <a:pt x="2" y="9"/>
                  </a:lnTo>
                  <a:lnTo>
                    <a:pt x="9" y="14"/>
                  </a:lnTo>
                  <a:lnTo>
                    <a:pt x="18" y="18"/>
                  </a:lnTo>
                  <a:lnTo>
                    <a:pt x="22" y="16"/>
                  </a:lnTo>
                  <a:lnTo>
                    <a:pt x="24" y="14"/>
                  </a:lnTo>
                  <a:lnTo>
                    <a:pt x="24" y="12"/>
                  </a:lnTo>
                  <a:lnTo>
                    <a:pt x="22" y="9"/>
                  </a:lnTo>
                  <a:lnTo>
                    <a:pt x="15" y="3"/>
                  </a:lnTo>
                  <a:lnTo>
                    <a:pt x="6" y="0"/>
                  </a:lnTo>
                  <a:lnTo>
                    <a:pt x="2"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8" name="Freeform 3795">
              <a:extLst>
                <a:ext uri="{FF2B5EF4-FFF2-40B4-BE49-F238E27FC236}">
                  <a16:creationId xmlns:a16="http://schemas.microsoft.com/office/drawing/2014/main" xmlns="" id="{7E08D53B-E7B2-FE4D-AADC-249A962FC8E1}"/>
                </a:ext>
              </a:extLst>
            </p:cNvPr>
            <p:cNvSpPr>
              <a:spLocks/>
            </p:cNvSpPr>
            <p:nvPr/>
          </p:nvSpPr>
          <p:spPr bwMode="auto">
            <a:xfrm>
              <a:off x="3486" y="2951"/>
              <a:ext cx="22" cy="18"/>
            </a:xfrm>
            <a:custGeom>
              <a:avLst/>
              <a:gdLst>
                <a:gd name="T0" fmla="*/ 0 w 22"/>
                <a:gd name="T1" fmla="*/ 9 h 18"/>
                <a:gd name="T2" fmla="*/ 0 w 22"/>
                <a:gd name="T3" fmla="*/ 9 h 18"/>
                <a:gd name="T4" fmla="*/ 6 w 22"/>
                <a:gd name="T5" fmla="*/ 16 h 18"/>
                <a:gd name="T6" fmla="*/ 15 w 22"/>
                <a:gd name="T7" fmla="*/ 18 h 18"/>
                <a:gd name="T8" fmla="*/ 15 w 22"/>
                <a:gd name="T9" fmla="*/ 18 h 18"/>
                <a:gd name="T10" fmla="*/ 20 w 22"/>
                <a:gd name="T11" fmla="*/ 16 h 18"/>
                <a:gd name="T12" fmla="*/ 22 w 22"/>
                <a:gd name="T13" fmla="*/ 14 h 18"/>
                <a:gd name="T14" fmla="*/ 22 w 22"/>
                <a:gd name="T15" fmla="*/ 12 h 18"/>
                <a:gd name="T16" fmla="*/ 20 w 22"/>
                <a:gd name="T17" fmla="*/ 9 h 18"/>
                <a:gd name="T18" fmla="*/ 20 w 22"/>
                <a:gd name="T19" fmla="*/ 9 h 18"/>
                <a:gd name="T20" fmla="*/ 13 w 22"/>
                <a:gd name="T21" fmla="*/ 3 h 18"/>
                <a:gd name="T22" fmla="*/ 4 w 22"/>
                <a:gd name="T23" fmla="*/ 0 h 18"/>
                <a:gd name="T24" fmla="*/ 4 w 22"/>
                <a:gd name="T25" fmla="*/ 0 h 18"/>
                <a:gd name="T26" fmla="*/ 2 w 22"/>
                <a:gd name="T27" fmla="*/ 0 h 18"/>
                <a:gd name="T28" fmla="*/ 0 w 22"/>
                <a:gd name="T29" fmla="*/ 3 h 18"/>
                <a:gd name="T30" fmla="*/ 0 w 22"/>
                <a:gd name="T31" fmla="*/ 5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6"/>
                  </a:lnTo>
                  <a:lnTo>
                    <a:pt x="15" y="18"/>
                  </a:lnTo>
                  <a:lnTo>
                    <a:pt x="20" y="16"/>
                  </a:lnTo>
                  <a:lnTo>
                    <a:pt x="22" y="14"/>
                  </a:lnTo>
                  <a:lnTo>
                    <a:pt x="22" y="12"/>
                  </a:lnTo>
                  <a:lnTo>
                    <a:pt x="20" y="9"/>
                  </a:lnTo>
                  <a:lnTo>
                    <a:pt x="13" y="3"/>
                  </a:lnTo>
                  <a:lnTo>
                    <a:pt x="4" y="0"/>
                  </a:lnTo>
                  <a:lnTo>
                    <a:pt x="2"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79" name="Freeform 3796">
              <a:extLst>
                <a:ext uri="{FF2B5EF4-FFF2-40B4-BE49-F238E27FC236}">
                  <a16:creationId xmlns:a16="http://schemas.microsoft.com/office/drawing/2014/main" xmlns="" id="{04192AD1-2E76-0E4B-A036-1D8739553C5F}"/>
                </a:ext>
              </a:extLst>
            </p:cNvPr>
            <p:cNvSpPr>
              <a:spLocks/>
            </p:cNvSpPr>
            <p:nvPr/>
          </p:nvSpPr>
          <p:spPr bwMode="auto">
            <a:xfrm>
              <a:off x="3486" y="2951"/>
              <a:ext cx="22" cy="18"/>
            </a:xfrm>
            <a:custGeom>
              <a:avLst/>
              <a:gdLst>
                <a:gd name="T0" fmla="*/ 0 w 22"/>
                <a:gd name="T1" fmla="*/ 9 h 18"/>
                <a:gd name="T2" fmla="*/ 0 w 22"/>
                <a:gd name="T3" fmla="*/ 9 h 18"/>
                <a:gd name="T4" fmla="*/ 6 w 22"/>
                <a:gd name="T5" fmla="*/ 16 h 18"/>
                <a:gd name="T6" fmla="*/ 15 w 22"/>
                <a:gd name="T7" fmla="*/ 18 h 18"/>
                <a:gd name="T8" fmla="*/ 15 w 22"/>
                <a:gd name="T9" fmla="*/ 18 h 18"/>
                <a:gd name="T10" fmla="*/ 20 w 22"/>
                <a:gd name="T11" fmla="*/ 16 h 18"/>
                <a:gd name="T12" fmla="*/ 22 w 22"/>
                <a:gd name="T13" fmla="*/ 14 h 18"/>
                <a:gd name="T14" fmla="*/ 22 w 22"/>
                <a:gd name="T15" fmla="*/ 12 h 18"/>
                <a:gd name="T16" fmla="*/ 20 w 22"/>
                <a:gd name="T17" fmla="*/ 9 h 18"/>
                <a:gd name="T18" fmla="*/ 20 w 22"/>
                <a:gd name="T19" fmla="*/ 9 h 18"/>
                <a:gd name="T20" fmla="*/ 13 w 22"/>
                <a:gd name="T21" fmla="*/ 3 h 18"/>
                <a:gd name="T22" fmla="*/ 4 w 22"/>
                <a:gd name="T23" fmla="*/ 0 h 18"/>
                <a:gd name="T24" fmla="*/ 4 w 22"/>
                <a:gd name="T25" fmla="*/ 0 h 18"/>
                <a:gd name="T26" fmla="*/ 2 w 22"/>
                <a:gd name="T27" fmla="*/ 0 h 18"/>
                <a:gd name="T28" fmla="*/ 0 w 22"/>
                <a:gd name="T29" fmla="*/ 3 h 18"/>
                <a:gd name="T30" fmla="*/ 0 w 22"/>
                <a:gd name="T31" fmla="*/ 5 h 18"/>
                <a:gd name="T32" fmla="*/ 0 w 2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 h="18">
                  <a:moveTo>
                    <a:pt x="0" y="9"/>
                  </a:moveTo>
                  <a:lnTo>
                    <a:pt x="0" y="9"/>
                  </a:lnTo>
                  <a:lnTo>
                    <a:pt x="6" y="16"/>
                  </a:lnTo>
                  <a:lnTo>
                    <a:pt x="15" y="18"/>
                  </a:lnTo>
                  <a:lnTo>
                    <a:pt x="20" y="16"/>
                  </a:lnTo>
                  <a:lnTo>
                    <a:pt x="22" y="14"/>
                  </a:lnTo>
                  <a:lnTo>
                    <a:pt x="22" y="12"/>
                  </a:lnTo>
                  <a:lnTo>
                    <a:pt x="20" y="9"/>
                  </a:lnTo>
                  <a:lnTo>
                    <a:pt x="13" y="3"/>
                  </a:lnTo>
                  <a:lnTo>
                    <a:pt x="4" y="0"/>
                  </a:lnTo>
                  <a:lnTo>
                    <a:pt x="2"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0" name="Freeform 3797">
              <a:extLst>
                <a:ext uri="{FF2B5EF4-FFF2-40B4-BE49-F238E27FC236}">
                  <a16:creationId xmlns:a16="http://schemas.microsoft.com/office/drawing/2014/main" xmlns="" id="{B8706D43-823D-8A44-8204-501170428182}"/>
                </a:ext>
              </a:extLst>
            </p:cNvPr>
            <p:cNvSpPr>
              <a:spLocks/>
            </p:cNvSpPr>
            <p:nvPr/>
          </p:nvSpPr>
          <p:spPr bwMode="auto">
            <a:xfrm>
              <a:off x="3465" y="2951"/>
              <a:ext cx="23" cy="18"/>
            </a:xfrm>
            <a:custGeom>
              <a:avLst/>
              <a:gdLst>
                <a:gd name="T0" fmla="*/ 3 w 23"/>
                <a:gd name="T1" fmla="*/ 9 h 18"/>
                <a:gd name="T2" fmla="*/ 3 w 23"/>
                <a:gd name="T3" fmla="*/ 9 h 18"/>
                <a:gd name="T4" fmla="*/ 9 w 23"/>
                <a:gd name="T5" fmla="*/ 16 h 18"/>
                <a:gd name="T6" fmla="*/ 16 w 23"/>
                <a:gd name="T7" fmla="*/ 18 h 18"/>
                <a:gd name="T8" fmla="*/ 16 w 23"/>
                <a:gd name="T9" fmla="*/ 18 h 18"/>
                <a:gd name="T10" fmla="*/ 21 w 23"/>
                <a:gd name="T11" fmla="*/ 16 h 18"/>
                <a:gd name="T12" fmla="*/ 23 w 23"/>
                <a:gd name="T13" fmla="*/ 16 h 18"/>
                <a:gd name="T14" fmla="*/ 23 w 23"/>
                <a:gd name="T15" fmla="*/ 12 h 18"/>
                <a:gd name="T16" fmla="*/ 21 w 23"/>
                <a:gd name="T17" fmla="*/ 9 h 18"/>
                <a:gd name="T18" fmla="*/ 21 w 23"/>
                <a:gd name="T19" fmla="*/ 9 h 18"/>
                <a:gd name="T20" fmla="*/ 14 w 23"/>
                <a:gd name="T21" fmla="*/ 3 h 18"/>
                <a:gd name="T22" fmla="*/ 5 w 23"/>
                <a:gd name="T23" fmla="*/ 0 h 18"/>
                <a:gd name="T24" fmla="*/ 5 w 23"/>
                <a:gd name="T25" fmla="*/ 0 h 18"/>
                <a:gd name="T26" fmla="*/ 3 w 23"/>
                <a:gd name="T27" fmla="*/ 0 h 18"/>
                <a:gd name="T28" fmla="*/ 0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6" y="18"/>
                  </a:lnTo>
                  <a:lnTo>
                    <a:pt x="21" y="16"/>
                  </a:lnTo>
                  <a:lnTo>
                    <a:pt x="23" y="16"/>
                  </a:lnTo>
                  <a:lnTo>
                    <a:pt x="23" y="12"/>
                  </a:lnTo>
                  <a:lnTo>
                    <a:pt x="21" y="9"/>
                  </a:lnTo>
                  <a:lnTo>
                    <a:pt x="14" y="3"/>
                  </a:lnTo>
                  <a:lnTo>
                    <a:pt x="5" y="0"/>
                  </a:lnTo>
                  <a:lnTo>
                    <a:pt x="3"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1" name="Freeform 3798">
              <a:extLst>
                <a:ext uri="{FF2B5EF4-FFF2-40B4-BE49-F238E27FC236}">
                  <a16:creationId xmlns:a16="http://schemas.microsoft.com/office/drawing/2014/main" xmlns="" id="{DB6F864D-6C1A-834C-8DE1-455FABBF5584}"/>
                </a:ext>
              </a:extLst>
            </p:cNvPr>
            <p:cNvSpPr>
              <a:spLocks/>
            </p:cNvSpPr>
            <p:nvPr/>
          </p:nvSpPr>
          <p:spPr bwMode="auto">
            <a:xfrm>
              <a:off x="3465" y="2951"/>
              <a:ext cx="23" cy="18"/>
            </a:xfrm>
            <a:custGeom>
              <a:avLst/>
              <a:gdLst>
                <a:gd name="T0" fmla="*/ 3 w 23"/>
                <a:gd name="T1" fmla="*/ 9 h 18"/>
                <a:gd name="T2" fmla="*/ 3 w 23"/>
                <a:gd name="T3" fmla="*/ 9 h 18"/>
                <a:gd name="T4" fmla="*/ 9 w 23"/>
                <a:gd name="T5" fmla="*/ 16 h 18"/>
                <a:gd name="T6" fmla="*/ 16 w 23"/>
                <a:gd name="T7" fmla="*/ 18 h 18"/>
                <a:gd name="T8" fmla="*/ 16 w 23"/>
                <a:gd name="T9" fmla="*/ 18 h 18"/>
                <a:gd name="T10" fmla="*/ 21 w 23"/>
                <a:gd name="T11" fmla="*/ 16 h 18"/>
                <a:gd name="T12" fmla="*/ 23 w 23"/>
                <a:gd name="T13" fmla="*/ 16 h 18"/>
                <a:gd name="T14" fmla="*/ 23 w 23"/>
                <a:gd name="T15" fmla="*/ 12 h 18"/>
                <a:gd name="T16" fmla="*/ 21 w 23"/>
                <a:gd name="T17" fmla="*/ 9 h 18"/>
                <a:gd name="T18" fmla="*/ 21 w 23"/>
                <a:gd name="T19" fmla="*/ 9 h 18"/>
                <a:gd name="T20" fmla="*/ 14 w 23"/>
                <a:gd name="T21" fmla="*/ 3 h 18"/>
                <a:gd name="T22" fmla="*/ 5 w 23"/>
                <a:gd name="T23" fmla="*/ 0 h 18"/>
                <a:gd name="T24" fmla="*/ 5 w 23"/>
                <a:gd name="T25" fmla="*/ 0 h 18"/>
                <a:gd name="T26" fmla="*/ 3 w 23"/>
                <a:gd name="T27" fmla="*/ 0 h 18"/>
                <a:gd name="T28" fmla="*/ 0 w 23"/>
                <a:gd name="T29" fmla="*/ 3 h 18"/>
                <a:gd name="T30" fmla="*/ 0 w 23"/>
                <a:gd name="T31" fmla="*/ 5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6" y="18"/>
                  </a:lnTo>
                  <a:lnTo>
                    <a:pt x="21" y="16"/>
                  </a:lnTo>
                  <a:lnTo>
                    <a:pt x="23" y="16"/>
                  </a:lnTo>
                  <a:lnTo>
                    <a:pt x="23" y="12"/>
                  </a:lnTo>
                  <a:lnTo>
                    <a:pt x="21" y="9"/>
                  </a:lnTo>
                  <a:lnTo>
                    <a:pt x="14" y="3"/>
                  </a:lnTo>
                  <a:lnTo>
                    <a:pt x="5" y="0"/>
                  </a:lnTo>
                  <a:lnTo>
                    <a:pt x="3"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2" name="Freeform 3799">
              <a:extLst>
                <a:ext uri="{FF2B5EF4-FFF2-40B4-BE49-F238E27FC236}">
                  <a16:creationId xmlns:a16="http://schemas.microsoft.com/office/drawing/2014/main" xmlns="" id="{096F2E05-FBEC-CA4D-8519-EA8F55784D00}"/>
                </a:ext>
              </a:extLst>
            </p:cNvPr>
            <p:cNvSpPr>
              <a:spLocks/>
            </p:cNvSpPr>
            <p:nvPr/>
          </p:nvSpPr>
          <p:spPr bwMode="auto">
            <a:xfrm>
              <a:off x="3447" y="2951"/>
              <a:ext cx="21" cy="18"/>
            </a:xfrm>
            <a:custGeom>
              <a:avLst/>
              <a:gdLst>
                <a:gd name="T0" fmla="*/ 0 w 21"/>
                <a:gd name="T1" fmla="*/ 9 h 18"/>
                <a:gd name="T2" fmla="*/ 0 w 21"/>
                <a:gd name="T3" fmla="*/ 9 h 18"/>
                <a:gd name="T4" fmla="*/ 7 w 21"/>
                <a:gd name="T5" fmla="*/ 16 h 18"/>
                <a:gd name="T6" fmla="*/ 16 w 21"/>
                <a:gd name="T7" fmla="*/ 18 h 18"/>
                <a:gd name="T8" fmla="*/ 16 w 21"/>
                <a:gd name="T9" fmla="*/ 18 h 18"/>
                <a:gd name="T10" fmla="*/ 18 w 21"/>
                <a:gd name="T11" fmla="*/ 18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6" y="18"/>
                  </a:lnTo>
                  <a:lnTo>
                    <a:pt x="18" y="18"/>
                  </a:lnTo>
                  <a:lnTo>
                    <a:pt x="21" y="16"/>
                  </a:lnTo>
                  <a:lnTo>
                    <a:pt x="21" y="12"/>
                  </a:lnTo>
                  <a:lnTo>
                    <a:pt x="21" y="9"/>
                  </a:lnTo>
                  <a:lnTo>
                    <a:pt x="14" y="3"/>
                  </a:lnTo>
                  <a:lnTo>
                    <a:pt x="5" y="0"/>
                  </a:lnTo>
                  <a:lnTo>
                    <a:pt x="3" y="0"/>
                  </a:lnTo>
                  <a:lnTo>
                    <a:pt x="0"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3" name="Freeform 3800">
              <a:extLst>
                <a:ext uri="{FF2B5EF4-FFF2-40B4-BE49-F238E27FC236}">
                  <a16:creationId xmlns:a16="http://schemas.microsoft.com/office/drawing/2014/main" xmlns="" id="{6C53B902-8DD2-534E-BD96-22BE04F5D519}"/>
                </a:ext>
              </a:extLst>
            </p:cNvPr>
            <p:cNvSpPr>
              <a:spLocks/>
            </p:cNvSpPr>
            <p:nvPr/>
          </p:nvSpPr>
          <p:spPr bwMode="auto">
            <a:xfrm>
              <a:off x="3447" y="2951"/>
              <a:ext cx="21" cy="18"/>
            </a:xfrm>
            <a:custGeom>
              <a:avLst/>
              <a:gdLst>
                <a:gd name="T0" fmla="*/ 0 w 21"/>
                <a:gd name="T1" fmla="*/ 9 h 18"/>
                <a:gd name="T2" fmla="*/ 0 w 21"/>
                <a:gd name="T3" fmla="*/ 9 h 18"/>
                <a:gd name="T4" fmla="*/ 7 w 21"/>
                <a:gd name="T5" fmla="*/ 16 h 18"/>
                <a:gd name="T6" fmla="*/ 16 w 21"/>
                <a:gd name="T7" fmla="*/ 18 h 18"/>
                <a:gd name="T8" fmla="*/ 16 w 21"/>
                <a:gd name="T9" fmla="*/ 18 h 18"/>
                <a:gd name="T10" fmla="*/ 18 w 21"/>
                <a:gd name="T11" fmla="*/ 18 h 18"/>
                <a:gd name="T12" fmla="*/ 21 w 21"/>
                <a:gd name="T13" fmla="*/ 16 h 18"/>
                <a:gd name="T14" fmla="*/ 21 w 21"/>
                <a:gd name="T15" fmla="*/ 12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5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6" y="18"/>
                  </a:lnTo>
                  <a:lnTo>
                    <a:pt x="18" y="18"/>
                  </a:lnTo>
                  <a:lnTo>
                    <a:pt x="21" y="16"/>
                  </a:lnTo>
                  <a:lnTo>
                    <a:pt x="21" y="12"/>
                  </a:lnTo>
                  <a:lnTo>
                    <a:pt x="21" y="9"/>
                  </a:lnTo>
                  <a:lnTo>
                    <a:pt x="14" y="3"/>
                  </a:lnTo>
                  <a:lnTo>
                    <a:pt x="5" y="0"/>
                  </a:lnTo>
                  <a:lnTo>
                    <a:pt x="3" y="0"/>
                  </a:lnTo>
                  <a:lnTo>
                    <a:pt x="0"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4" name="Freeform 3801">
              <a:extLst>
                <a:ext uri="{FF2B5EF4-FFF2-40B4-BE49-F238E27FC236}">
                  <a16:creationId xmlns:a16="http://schemas.microsoft.com/office/drawing/2014/main" xmlns="" id="{A181D675-8EC9-C847-AD10-FB0F4478DB9E}"/>
                </a:ext>
              </a:extLst>
            </p:cNvPr>
            <p:cNvSpPr>
              <a:spLocks/>
            </p:cNvSpPr>
            <p:nvPr/>
          </p:nvSpPr>
          <p:spPr bwMode="auto">
            <a:xfrm>
              <a:off x="3429" y="2951"/>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4 h 18"/>
                <a:gd name="T16" fmla="*/ 18 w 21"/>
                <a:gd name="T17" fmla="*/ 9 h 18"/>
                <a:gd name="T18" fmla="*/ 18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7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4"/>
                  </a:lnTo>
                  <a:lnTo>
                    <a:pt x="18" y="9"/>
                  </a:lnTo>
                  <a:lnTo>
                    <a:pt x="14" y="3"/>
                  </a:lnTo>
                  <a:lnTo>
                    <a:pt x="5" y="0"/>
                  </a:lnTo>
                  <a:lnTo>
                    <a:pt x="3" y="0"/>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5" name="Freeform 3802">
              <a:extLst>
                <a:ext uri="{FF2B5EF4-FFF2-40B4-BE49-F238E27FC236}">
                  <a16:creationId xmlns:a16="http://schemas.microsoft.com/office/drawing/2014/main" xmlns="" id="{16D0AF20-EEA8-D644-833B-CCFD7401FF9E}"/>
                </a:ext>
              </a:extLst>
            </p:cNvPr>
            <p:cNvSpPr>
              <a:spLocks/>
            </p:cNvSpPr>
            <p:nvPr/>
          </p:nvSpPr>
          <p:spPr bwMode="auto">
            <a:xfrm>
              <a:off x="3429" y="2951"/>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4 h 18"/>
                <a:gd name="T16" fmla="*/ 18 w 21"/>
                <a:gd name="T17" fmla="*/ 9 h 18"/>
                <a:gd name="T18" fmla="*/ 18 w 21"/>
                <a:gd name="T19" fmla="*/ 9 h 18"/>
                <a:gd name="T20" fmla="*/ 14 w 21"/>
                <a:gd name="T21" fmla="*/ 3 h 18"/>
                <a:gd name="T22" fmla="*/ 5 w 21"/>
                <a:gd name="T23" fmla="*/ 0 h 18"/>
                <a:gd name="T24" fmla="*/ 5 w 21"/>
                <a:gd name="T25" fmla="*/ 0 h 18"/>
                <a:gd name="T26" fmla="*/ 3 w 21"/>
                <a:gd name="T27" fmla="*/ 0 h 18"/>
                <a:gd name="T28" fmla="*/ 0 w 21"/>
                <a:gd name="T29" fmla="*/ 3 h 18"/>
                <a:gd name="T30" fmla="*/ 0 w 21"/>
                <a:gd name="T31" fmla="*/ 7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21" y="16"/>
                  </a:lnTo>
                  <a:lnTo>
                    <a:pt x="21" y="14"/>
                  </a:lnTo>
                  <a:lnTo>
                    <a:pt x="18" y="9"/>
                  </a:lnTo>
                  <a:lnTo>
                    <a:pt x="14" y="3"/>
                  </a:lnTo>
                  <a:lnTo>
                    <a:pt x="5" y="0"/>
                  </a:lnTo>
                  <a:lnTo>
                    <a:pt x="3" y="0"/>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6" name="Freeform 3803">
              <a:extLst>
                <a:ext uri="{FF2B5EF4-FFF2-40B4-BE49-F238E27FC236}">
                  <a16:creationId xmlns:a16="http://schemas.microsoft.com/office/drawing/2014/main" xmlns="" id="{F879AF90-339D-AE44-8163-31BE6DEA732B}"/>
                </a:ext>
              </a:extLst>
            </p:cNvPr>
            <p:cNvSpPr>
              <a:spLocks/>
            </p:cNvSpPr>
            <p:nvPr/>
          </p:nvSpPr>
          <p:spPr bwMode="auto">
            <a:xfrm>
              <a:off x="3411" y="2951"/>
              <a:ext cx="21" cy="18"/>
            </a:xfrm>
            <a:custGeom>
              <a:avLst/>
              <a:gdLst>
                <a:gd name="T0" fmla="*/ 3 w 21"/>
                <a:gd name="T1" fmla="*/ 9 h 18"/>
                <a:gd name="T2" fmla="*/ 3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4 h 18"/>
                <a:gd name="T16" fmla="*/ 18 w 21"/>
                <a:gd name="T17" fmla="*/ 9 h 18"/>
                <a:gd name="T18" fmla="*/ 18 w 21"/>
                <a:gd name="T19" fmla="*/ 9 h 18"/>
                <a:gd name="T20" fmla="*/ 14 w 21"/>
                <a:gd name="T21" fmla="*/ 3 h 18"/>
                <a:gd name="T22" fmla="*/ 7 w 21"/>
                <a:gd name="T23" fmla="*/ 0 h 18"/>
                <a:gd name="T24" fmla="*/ 7 w 21"/>
                <a:gd name="T25" fmla="*/ 0 h 18"/>
                <a:gd name="T26" fmla="*/ 3 w 21"/>
                <a:gd name="T27" fmla="*/ 3 h 18"/>
                <a:gd name="T28" fmla="*/ 0 w 21"/>
                <a:gd name="T29" fmla="*/ 3 h 18"/>
                <a:gd name="T30" fmla="*/ 0 w 21"/>
                <a:gd name="T31" fmla="*/ 7 h 18"/>
                <a:gd name="T32" fmla="*/ 3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3" y="9"/>
                  </a:moveTo>
                  <a:lnTo>
                    <a:pt x="3" y="9"/>
                  </a:lnTo>
                  <a:lnTo>
                    <a:pt x="7" y="16"/>
                  </a:lnTo>
                  <a:lnTo>
                    <a:pt x="14" y="18"/>
                  </a:lnTo>
                  <a:lnTo>
                    <a:pt x="18" y="18"/>
                  </a:lnTo>
                  <a:lnTo>
                    <a:pt x="21" y="16"/>
                  </a:lnTo>
                  <a:lnTo>
                    <a:pt x="21" y="14"/>
                  </a:lnTo>
                  <a:lnTo>
                    <a:pt x="18" y="9"/>
                  </a:lnTo>
                  <a:lnTo>
                    <a:pt x="14" y="3"/>
                  </a:lnTo>
                  <a:lnTo>
                    <a:pt x="7" y="0"/>
                  </a:lnTo>
                  <a:lnTo>
                    <a:pt x="3" y="3"/>
                  </a:lnTo>
                  <a:lnTo>
                    <a:pt x="0" y="3"/>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7" name="Freeform 3804">
              <a:extLst>
                <a:ext uri="{FF2B5EF4-FFF2-40B4-BE49-F238E27FC236}">
                  <a16:creationId xmlns:a16="http://schemas.microsoft.com/office/drawing/2014/main" xmlns="" id="{622336C7-3EC6-764E-A716-C1A4C3E045D4}"/>
                </a:ext>
              </a:extLst>
            </p:cNvPr>
            <p:cNvSpPr>
              <a:spLocks/>
            </p:cNvSpPr>
            <p:nvPr/>
          </p:nvSpPr>
          <p:spPr bwMode="auto">
            <a:xfrm>
              <a:off x="3411" y="2951"/>
              <a:ext cx="21" cy="18"/>
            </a:xfrm>
            <a:custGeom>
              <a:avLst/>
              <a:gdLst>
                <a:gd name="T0" fmla="*/ 3 w 21"/>
                <a:gd name="T1" fmla="*/ 9 h 18"/>
                <a:gd name="T2" fmla="*/ 3 w 21"/>
                <a:gd name="T3" fmla="*/ 9 h 18"/>
                <a:gd name="T4" fmla="*/ 7 w 21"/>
                <a:gd name="T5" fmla="*/ 16 h 18"/>
                <a:gd name="T6" fmla="*/ 14 w 21"/>
                <a:gd name="T7" fmla="*/ 18 h 18"/>
                <a:gd name="T8" fmla="*/ 14 w 21"/>
                <a:gd name="T9" fmla="*/ 18 h 18"/>
                <a:gd name="T10" fmla="*/ 18 w 21"/>
                <a:gd name="T11" fmla="*/ 18 h 18"/>
                <a:gd name="T12" fmla="*/ 21 w 21"/>
                <a:gd name="T13" fmla="*/ 16 h 18"/>
                <a:gd name="T14" fmla="*/ 21 w 21"/>
                <a:gd name="T15" fmla="*/ 14 h 18"/>
                <a:gd name="T16" fmla="*/ 18 w 21"/>
                <a:gd name="T17" fmla="*/ 9 h 18"/>
                <a:gd name="T18" fmla="*/ 18 w 21"/>
                <a:gd name="T19" fmla="*/ 9 h 18"/>
                <a:gd name="T20" fmla="*/ 14 w 21"/>
                <a:gd name="T21" fmla="*/ 3 h 18"/>
                <a:gd name="T22" fmla="*/ 7 w 21"/>
                <a:gd name="T23" fmla="*/ 0 h 18"/>
                <a:gd name="T24" fmla="*/ 7 w 21"/>
                <a:gd name="T25" fmla="*/ 0 h 18"/>
                <a:gd name="T26" fmla="*/ 3 w 21"/>
                <a:gd name="T27" fmla="*/ 3 h 18"/>
                <a:gd name="T28" fmla="*/ 0 w 21"/>
                <a:gd name="T29" fmla="*/ 3 h 18"/>
                <a:gd name="T30" fmla="*/ 0 w 21"/>
                <a:gd name="T31" fmla="*/ 7 h 18"/>
                <a:gd name="T32" fmla="*/ 3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3" y="9"/>
                  </a:moveTo>
                  <a:lnTo>
                    <a:pt x="3" y="9"/>
                  </a:lnTo>
                  <a:lnTo>
                    <a:pt x="7" y="16"/>
                  </a:lnTo>
                  <a:lnTo>
                    <a:pt x="14" y="18"/>
                  </a:lnTo>
                  <a:lnTo>
                    <a:pt x="18" y="18"/>
                  </a:lnTo>
                  <a:lnTo>
                    <a:pt x="21" y="16"/>
                  </a:lnTo>
                  <a:lnTo>
                    <a:pt x="21" y="14"/>
                  </a:lnTo>
                  <a:lnTo>
                    <a:pt x="18" y="9"/>
                  </a:lnTo>
                  <a:lnTo>
                    <a:pt x="14" y="3"/>
                  </a:lnTo>
                  <a:lnTo>
                    <a:pt x="7" y="0"/>
                  </a:lnTo>
                  <a:lnTo>
                    <a:pt x="3" y="3"/>
                  </a:lnTo>
                  <a:lnTo>
                    <a:pt x="0" y="3"/>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8" name="Freeform 3805">
              <a:extLst>
                <a:ext uri="{FF2B5EF4-FFF2-40B4-BE49-F238E27FC236}">
                  <a16:creationId xmlns:a16="http://schemas.microsoft.com/office/drawing/2014/main" xmlns="" id="{31DF4632-C43D-3E41-A872-CE3EE4511D3E}"/>
                </a:ext>
              </a:extLst>
            </p:cNvPr>
            <p:cNvSpPr>
              <a:spLocks/>
            </p:cNvSpPr>
            <p:nvPr/>
          </p:nvSpPr>
          <p:spPr bwMode="auto">
            <a:xfrm>
              <a:off x="3396" y="2951"/>
              <a:ext cx="18" cy="18"/>
            </a:xfrm>
            <a:custGeom>
              <a:avLst/>
              <a:gdLst>
                <a:gd name="T0" fmla="*/ 0 w 18"/>
                <a:gd name="T1" fmla="*/ 9 h 18"/>
                <a:gd name="T2" fmla="*/ 0 w 18"/>
                <a:gd name="T3" fmla="*/ 9 h 18"/>
                <a:gd name="T4" fmla="*/ 6 w 18"/>
                <a:gd name="T5" fmla="*/ 16 h 18"/>
                <a:gd name="T6" fmla="*/ 13 w 18"/>
                <a:gd name="T7" fmla="*/ 18 h 18"/>
                <a:gd name="T8" fmla="*/ 13 w 18"/>
                <a:gd name="T9" fmla="*/ 18 h 18"/>
                <a:gd name="T10" fmla="*/ 15 w 18"/>
                <a:gd name="T11" fmla="*/ 18 h 18"/>
                <a:gd name="T12" fmla="*/ 18 w 18"/>
                <a:gd name="T13" fmla="*/ 16 h 18"/>
                <a:gd name="T14" fmla="*/ 18 w 18"/>
                <a:gd name="T15" fmla="*/ 14 h 18"/>
                <a:gd name="T16" fmla="*/ 18 w 18"/>
                <a:gd name="T17" fmla="*/ 9 h 18"/>
                <a:gd name="T18" fmla="*/ 18 w 18"/>
                <a:gd name="T19" fmla="*/ 9 h 18"/>
                <a:gd name="T20" fmla="*/ 11 w 18"/>
                <a:gd name="T21" fmla="*/ 3 h 18"/>
                <a:gd name="T22" fmla="*/ 4 w 18"/>
                <a:gd name="T23" fmla="*/ 0 h 18"/>
                <a:gd name="T24" fmla="*/ 4 w 18"/>
                <a:gd name="T25" fmla="*/ 0 h 18"/>
                <a:gd name="T26" fmla="*/ 2 w 18"/>
                <a:gd name="T27" fmla="*/ 3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6" y="16"/>
                  </a:lnTo>
                  <a:lnTo>
                    <a:pt x="13" y="18"/>
                  </a:lnTo>
                  <a:lnTo>
                    <a:pt x="15" y="18"/>
                  </a:lnTo>
                  <a:lnTo>
                    <a:pt x="18" y="16"/>
                  </a:lnTo>
                  <a:lnTo>
                    <a:pt x="18" y="14"/>
                  </a:lnTo>
                  <a:lnTo>
                    <a:pt x="18" y="9"/>
                  </a:lnTo>
                  <a:lnTo>
                    <a:pt x="11" y="3"/>
                  </a:lnTo>
                  <a:lnTo>
                    <a:pt x="4" y="0"/>
                  </a:lnTo>
                  <a:lnTo>
                    <a:pt x="2" y="3"/>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89" name="Freeform 3806">
              <a:extLst>
                <a:ext uri="{FF2B5EF4-FFF2-40B4-BE49-F238E27FC236}">
                  <a16:creationId xmlns:a16="http://schemas.microsoft.com/office/drawing/2014/main" xmlns="" id="{32E4F65B-52D7-E043-AB38-9C34779A07D8}"/>
                </a:ext>
              </a:extLst>
            </p:cNvPr>
            <p:cNvSpPr>
              <a:spLocks/>
            </p:cNvSpPr>
            <p:nvPr/>
          </p:nvSpPr>
          <p:spPr bwMode="auto">
            <a:xfrm>
              <a:off x="3396" y="2951"/>
              <a:ext cx="18" cy="18"/>
            </a:xfrm>
            <a:custGeom>
              <a:avLst/>
              <a:gdLst>
                <a:gd name="T0" fmla="*/ 0 w 18"/>
                <a:gd name="T1" fmla="*/ 9 h 18"/>
                <a:gd name="T2" fmla="*/ 0 w 18"/>
                <a:gd name="T3" fmla="*/ 9 h 18"/>
                <a:gd name="T4" fmla="*/ 6 w 18"/>
                <a:gd name="T5" fmla="*/ 16 h 18"/>
                <a:gd name="T6" fmla="*/ 13 w 18"/>
                <a:gd name="T7" fmla="*/ 18 h 18"/>
                <a:gd name="T8" fmla="*/ 13 w 18"/>
                <a:gd name="T9" fmla="*/ 18 h 18"/>
                <a:gd name="T10" fmla="*/ 15 w 18"/>
                <a:gd name="T11" fmla="*/ 18 h 18"/>
                <a:gd name="T12" fmla="*/ 18 w 18"/>
                <a:gd name="T13" fmla="*/ 16 h 18"/>
                <a:gd name="T14" fmla="*/ 18 w 18"/>
                <a:gd name="T15" fmla="*/ 14 h 18"/>
                <a:gd name="T16" fmla="*/ 18 w 18"/>
                <a:gd name="T17" fmla="*/ 9 h 18"/>
                <a:gd name="T18" fmla="*/ 18 w 18"/>
                <a:gd name="T19" fmla="*/ 9 h 18"/>
                <a:gd name="T20" fmla="*/ 11 w 18"/>
                <a:gd name="T21" fmla="*/ 3 h 18"/>
                <a:gd name="T22" fmla="*/ 4 w 18"/>
                <a:gd name="T23" fmla="*/ 0 h 18"/>
                <a:gd name="T24" fmla="*/ 4 w 18"/>
                <a:gd name="T25" fmla="*/ 0 h 18"/>
                <a:gd name="T26" fmla="*/ 2 w 18"/>
                <a:gd name="T27" fmla="*/ 3 h 18"/>
                <a:gd name="T28" fmla="*/ 0 w 18"/>
                <a:gd name="T29" fmla="*/ 3 h 18"/>
                <a:gd name="T30" fmla="*/ 0 w 18"/>
                <a:gd name="T31" fmla="*/ 7 h 18"/>
                <a:gd name="T32" fmla="*/ 0 w 1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8">
                  <a:moveTo>
                    <a:pt x="0" y="9"/>
                  </a:moveTo>
                  <a:lnTo>
                    <a:pt x="0" y="9"/>
                  </a:lnTo>
                  <a:lnTo>
                    <a:pt x="6" y="16"/>
                  </a:lnTo>
                  <a:lnTo>
                    <a:pt x="13" y="18"/>
                  </a:lnTo>
                  <a:lnTo>
                    <a:pt x="15" y="18"/>
                  </a:lnTo>
                  <a:lnTo>
                    <a:pt x="18" y="16"/>
                  </a:lnTo>
                  <a:lnTo>
                    <a:pt x="18" y="14"/>
                  </a:lnTo>
                  <a:lnTo>
                    <a:pt x="18" y="9"/>
                  </a:lnTo>
                  <a:lnTo>
                    <a:pt x="11" y="3"/>
                  </a:lnTo>
                  <a:lnTo>
                    <a:pt x="4" y="0"/>
                  </a:lnTo>
                  <a:lnTo>
                    <a:pt x="2" y="3"/>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0" name="Freeform 3807">
              <a:extLst>
                <a:ext uri="{FF2B5EF4-FFF2-40B4-BE49-F238E27FC236}">
                  <a16:creationId xmlns:a16="http://schemas.microsoft.com/office/drawing/2014/main" xmlns="" id="{4CE2A2A9-BE53-A840-BE05-047C3C973A67}"/>
                </a:ext>
              </a:extLst>
            </p:cNvPr>
            <p:cNvSpPr>
              <a:spLocks/>
            </p:cNvSpPr>
            <p:nvPr/>
          </p:nvSpPr>
          <p:spPr bwMode="auto">
            <a:xfrm>
              <a:off x="3380" y="2951"/>
              <a:ext cx="18" cy="18"/>
            </a:xfrm>
            <a:custGeom>
              <a:avLst/>
              <a:gdLst>
                <a:gd name="T0" fmla="*/ 0 w 18"/>
                <a:gd name="T1" fmla="*/ 9 h 18"/>
                <a:gd name="T2" fmla="*/ 0 w 18"/>
                <a:gd name="T3" fmla="*/ 9 h 18"/>
                <a:gd name="T4" fmla="*/ 4 w 18"/>
                <a:gd name="T5" fmla="*/ 16 h 18"/>
                <a:gd name="T6" fmla="*/ 11 w 18"/>
                <a:gd name="T7" fmla="*/ 18 h 18"/>
                <a:gd name="T8" fmla="*/ 11 w 18"/>
                <a:gd name="T9" fmla="*/ 18 h 18"/>
                <a:gd name="T10" fmla="*/ 16 w 18"/>
                <a:gd name="T11" fmla="*/ 18 h 18"/>
                <a:gd name="T12" fmla="*/ 16 w 18"/>
                <a:gd name="T13" fmla="*/ 16 h 18"/>
                <a:gd name="T14" fmla="*/ 18 w 18"/>
                <a:gd name="T15" fmla="*/ 14 h 18"/>
                <a:gd name="T16" fmla="*/ 16 w 18"/>
                <a:gd name="T17" fmla="*/ 9 h 18"/>
                <a:gd name="T18" fmla="*/ 16 w 18"/>
                <a:gd name="T19" fmla="*/ 9 h 18"/>
                <a:gd name="T20" fmla="*/ 11 w 18"/>
                <a:gd name="T21" fmla="*/ 3 h 18"/>
                <a:gd name="T22" fmla="*/ 4 w 18"/>
                <a:gd name="T23" fmla="*/ 0 h 18"/>
                <a:gd name="T24" fmla="*/ 4 w 18"/>
                <a:gd name="T25" fmla="*/ 0 h 18"/>
                <a:gd name="T26" fmla="*/ 2 w 18"/>
                <a:gd name="T27" fmla="*/ 3 h 18"/>
                <a:gd name="T28" fmla="*/ 0 w 18"/>
                <a:gd name="T29" fmla="*/ 5 h 18"/>
                <a:gd name="T30" fmla="*/ 0 w 18"/>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8">
                  <a:moveTo>
                    <a:pt x="0" y="9"/>
                  </a:moveTo>
                  <a:lnTo>
                    <a:pt x="0" y="9"/>
                  </a:lnTo>
                  <a:lnTo>
                    <a:pt x="4" y="16"/>
                  </a:lnTo>
                  <a:lnTo>
                    <a:pt x="11" y="18"/>
                  </a:lnTo>
                  <a:lnTo>
                    <a:pt x="16" y="18"/>
                  </a:lnTo>
                  <a:lnTo>
                    <a:pt x="16" y="16"/>
                  </a:lnTo>
                  <a:lnTo>
                    <a:pt x="18" y="14"/>
                  </a:lnTo>
                  <a:lnTo>
                    <a:pt x="16" y="9"/>
                  </a:lnTo>
                  <a:lnTo>
                    <a:pt x="11" y="3"/>
                  </a:lnTo>
                  <a:lnTo>
                    <a:pt x="4" y="0"/>
                  </a:lnTo>
                  <a:lnTo>
                    <a:pt x="2"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1" name="Freeform 3808">
              <a:extLst>
                <a:ext uri="{FF2B5EF4-FFF2-40B4-BE49-F238E27FC236}">
                  <a16:creationId xmlns:a16="http://schemas.microsoft.com/office/drawing/2014/main" xmlns="" id="{07BB3CBC-A6D7-0F47-9C9A-4AC0A57A2F99}"/>
                </a:ext>
              </a:extLst>
            </p:cNvPr>
            <p:cNvSpPr>
              <a:spLocks/>
            </p:cNvSpPr>
            <p:nvPr/>
          </p:nvSpPr>
          <p:spPr bwMode="auto">
            <a:xfrm>
              <a:off x="3380" y="2951"/>
              <a:ext cx="18" cy="18"/>
            </a:xfrm>
            <a:custGeom>
              <a:avLst/>
              <a:gdLst>
                <a:gd name="T0" fmla="*/ 0 w 18"/>
                <a:gd name="T1" fmla="*/ 9 h 18"/>
                <a:gd name="T2" fmla="*/ 0 w 18"/>
                <a:gd name="T3" fmla="*/ 9 h 18"/>
                <a:gd name="T4" fmla="*/ 4 w 18"/>
                <a:gd name="T5" fmla="*/ 16 h 18"/>
                <a:gd name="T6" fmla="*/ 11 w 18"/>
                <a:gd name="T7" fmla="*/ 18 h 18"/>
                <a:gd name="T8" fmla="*/ 11 w 18"/>
                <a:gd name="T9" fmla="*/ 18 h 18"/>
                <a:gd name="T10" fmla="*/ 16 w 18"/>
                <a:gd name="T11" fmla="*/ 18 h 18"/>
                <a:gd name="T12" fmla="*/ 16 w 18"/>
                <a:gd name="T13" fmla="*/ 16 h 18"/>
                <a:gd name="T14" fmla="*/ 18 w 18"/>
                <a:gd name="T15" fmla="*/ 14 h 18"/>
                <a:gd name="T16" fmla="*/ 16 w 18"/>
                <a:gd name="T17" fmla="*/ 9 h 18"/>
                <a:gd name="T18" fmla="*/ 16 w 18"/>
                <a:gd name="T19" fmla="*/ 9 h 18"/>
                <a:gd name="T20" fmla="*/ 11 w 18"/>
                <a:gd name="T21" fmla="*/ 3 h 18"/>
                <a:gd name="T22" fmla="*/ 4 w 18"/>
                <a:gd name="T23" fmla="*/ 0 h 18"/>
                <a:gd name="T24" fmla="*/ 4 w 18"/>
                <a:gd name="T25" fmla="*/ 0 h 18"/>
                <a:gd name="T26" fmla="*/ 2 w 18"/>
                <a:gd name="T27" fmla="*/ 3 h 18"/>
                <a:gd name="T28" fmla="*/ 0 w 18"/>
                <a:gd name="T29" fmla="*/ 5 h 18"/>
                <a:gd name="T30" fmla="*/ 0 w 18"/>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8">
                  <a:moveTo>
                    <a:pt x="0" y="9"/>
                  </a:moveTo>
                  <a:lnTo>
                    <a:pt x="0" y="9"/>
                  </a:lnTo>
                  <a:lnTo>
                    <a:pt x="4" y="16"/>
                  </a:lnTo>
                  <a:lnTo>
                    <a:pt x="11" y="18"/>
                  </a:lnTo>
                  <a:lnTo>
                    <a:pt x="16" y="18"/>
                  </a:lnTo>
                  <a:lnTo>
                    <a:pt x="16" y="16"/>
                  </a:lnTo>
                  <a:lnTo>
                    <a:pt x="18" y="14"/>
                  </a:lnTo>
                  <a:lnTo>
                    <a:pt x="16" y="9"/>
                  </a:lnTo>
                  <a:lnTo>
                    <a:pt x="11" y="3"/>
                  </a:lnTo>
                  <a:lnTo>
                    <a:pt x="4" y="0"/>
                  </a:lnTo>
                  <a:lnTo>
                    <a:pt x="2"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2" name="Freeform 3809">
              <a:extLst>
                <a:ext uri="{FF2B5EF4-FFF2-40B4-BE49-F238E27FC236}">
                  <a16:creationId xmlns:a16="http://schemas.microsoft.com/office/drawing/2014/main" xmlns="" id="{6FC75B43-4B4C-7441-94BE-89C25B764046}"/>
                </a:ext>
              </a:extLst>
            </p:cNvPr>
            <p:cNvSpPr>
              <a:spLocks/>
            </p:cNvSpPr>
            <p:nvPr/>
          </p:nvSpPr>
          <p:spPr bwMode="auto">
            <a:xfrm>
              <a:off x="3364" y="2951"/>
              <a:ext cx="16" cy="18"/>
            </a:xfrm>
            <a:custGeom>
              <a:avLst/>
              <a:gdLst>
                <a:gd name="T0" fmla="*/ 0 w 16"/>
                <a:gd name="T1" fmla="*/ 9 h 18"/>
                <a:gd name="T2" fmla="*/ 0 w 16"/>
                <a:gd name="T3" fmla="*/ 9 h 18"/>
                <a:gd name="T4" fmla="*/ 5 w 16"/>
                <a:gd name="T5" fmla="*/ 16 h 18"/>
                <a:gd name="T6" fmla="*/ 11 w 16"/>
                <a:gd name="T7" fmla="*/ 18 h 18"/>
                <a:gd name="T8" fmla="*/ 11 w 16"/>
                <a:gd name="T9" fmla="*/ 18 h 18"/>
                <a:gd name="T10" fmla="*/ 14 w 16"/>
                <a:gd name="T11" fmla="*/ 18 h 18"/>
                <a:gd name="T12" fmla="*/ 16 w 16"/>
                <a:gd name="T13" fmla="*/ 16 h 18"/>
                <a:gd name="T14" fmla="*/ 16 w 16"/>
                <a:gd name="T15" fmla="*/ 14 h 18"/>
                <a:gd name="T16" fmla="*/ 16 w 16"/>
                <a:gd name="T17" fmla="*/ 9 h 18"/>
                <a:gd name="T18" fmla="*/ 16 w 16"/>
                <a:gd name="T19" fmla="*/ 9 h 18"/>
                <a:gd name="T20" fmla="*/ 11 w 16"/>
                <a:gd name="T21" fmla="*/ 5 h 18"/>
                <a:gd name="T22" fmla="*/ 5 w 16"/>
                <a:gd name="T23" fmla="*/ 0 h 18"/>
                <a:gd name="T24" fmla="*/ 5 w 16"/>
                <a:gd name="T25" fmla="*/ 0 h 18"/>
                <a:gd name="T26" fmla="*/ 2 w 16"/>
                <a:gd name="T27" fmla="*/ 3 h 18"/>
                <a:gd name="T28" fmla="*/ 0 w 16"/>
                <a:gd name="T29" fmla="*/ 5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5" y="16"/>
                  </a:lnTo>
                  <a:lnTo>
                    <a:pt x="11" y="18"/>
                  </a:lnTo>
                  <a:lnTo>
                    <a:pt x="14" y="18"/>
                  </a:lnTo>
                  <a:lnTo>
                    <a:pt x="16" y="16"/>
                  </a:lnTo>
                  <a:lnTo>
                    <a:pt x="16" y="14"/>
                  </a:lnTo>
                  <a:lnTo>
                    <a:pt x="16" y="9"/>
                  </a:lnTo>
                  <a:lnTo>
                    <a:pt x="11" y="5"/>
                  </a:lnTo>
                  <a:lnTo>
                    <a:pt x="5" y="0"/>
                  </a:lnTo>
                  <a:lnTo>
                    <a:pt x="2" y="3"/>
                  </a:lnTo>
                  <a:lnTo>
                    <a:pt x="0" y="5"/>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3" name="Freeform 3810">
              <a:extLst>
                <a:ext uri="{FF2B5EF4-FFF2-40B4-BE49-F238E27FC236}">
                  <a16:creationId xmlns:a16="http://schemas.microsoft.com/office/drawing/2014/main" xmlns="" id="{1D7ABBB5-5050-0E40-8A41-CAEFB90A1560}"/>
                </a:ext>
              </a:extLst>
            </p:cNvPr>
            <p:cNvSpPr>
              <a:spLocks/>
            </p:cNvSpPr>
            <p:nvPr/>
          </p:nvSpPr>
          <p:spPr bwMode="auto">
            <a:xfrm>
              <a:off x="3364" y="2951"/>
              <a:ext cx="16" cy="18"/>
            </a:xfrm>
            <a:custGeom>
              <a:avLst/>
              <a:gdLst>
                <a:gd name="T0" fmla="*/ 0 w 16"/>
                <a:gd name="T1" fmla="*/ 9 h 18"/>
                <a:gd name="T2" fmla="*/ 0 w 16"/>
                <a:gd name="T3" fmla="*/ 9 h 18"/>
                <a:gd name="T4" fmla="*/ 5 w 16"/>
                <a:gd name="T5" fmla="*/ 16 h 18"/>
                <a:gd name="T6" fmla="*/ 11 w 16"/>
                <a:gd name="T7" fmla="*/ 18 h 18"/>
                <a:gd name="T8" fmla="*/ 11 w 16"/>
                <a:gd name="T9" fmla="*/ 18 h 18"/>
                <a:gd name="T10" fmla="*/ 14 w 16"/>
                <a:gd name="T11" fmla="*/ 18 h 18"/>
                <a:gd name="T12" fmla="*/ 16 w 16"/>
                <a:gd name="T13" fmla="*/ 16 h 18"/>
                <a:gd name="T14" fmla="*/ 16 w 16"/>
                <a:gd name="T15" fmla="*/ 14 h 18"/>
                <a:gd name="T16" fmla="*/ 16 w 16"/>
                <a:gd name="T17" fmla="*/ 9 h 18"/>
                <a:gd name="T18" fmla="*/ 16 w 16"/>
                <a:gd name="T19" fmla="*/ 9 h 18"/>
                <a:gd name="T20" fmla="*/ 11 w 16"/>
                <a:gd name="T21" fmla="*/ 5 h 18"/>
                <a:gd name="T22" fmla="*/ 5 w 16"/>
                <a:gd name="T23" fmla="*/ 0 h 18"/>
                <a:gd name="T24" fmla="*/ 5 w 16"/>
                <a:gd name="T25" fmla="*/ 0 h 18"/>
                <a:gd name="T26" fmla="*/ 2 w 16"/>
                <a:gd name="T27" fmla="*/ 3 h 18"/>
                <a:gd name="T28" fmla="*/ 0 w 16"/>
                <a:gd name="T29" fmla="*/ 5 h 18"/>
                <a:gd name="T30" fmla="*/ 0 w 16"/>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8">
                  <a:moveTo>
                    <a:pt x="0" y="9"/>
                  </a:moveTo>
                  <a:lnTo>
                    <a:pt x="0" y="9"/>
                  </a:lnTo>
                  <a:lnTo>
                    <a:pt x="5" y="16"/>
                  </a:lnTo>
                  <a:lnTo>
                    <a:pt x="11" y="18"/>
                  </a:lnTo>
                  <a:lnTo>
                    <a:pt x="14" y="18"/>
                  </a:lnTo>
                  <a:lnTo>
                    <a:pt x="16" y="16"/>
                  </a:lnTo>
                  <a:lnTo>
                    <a:pt x="16" y="14"/>
                  </a:lnTo>
                  <a:lnTo>
                    <a:pt x="16" y="9"/>
                  </a:lnTo>
                  <a:lnTo>
                    <a:pt x="11" y="5"/>
                  </a:lnTo>
                  <a:lnTo>
                    <a:pt x="5" y="0"/>
                  </a:lnTo>
                  <a:lnTo>
                    <a:pt x="2" y="3"/>
                  </a:lnTo>
                  <a:lnTo>
                    <a:pt x="0" y="5"/>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4" name="Freeform 3811">
              <a:extLst>
                <a:ext uri="{FF2B5EF4-FFF2-40B4-BE49-F238E27FC236}">
                  <a16:creationId xmlns:a16="http://schemas.microsoft.com/office/drawing/2014/main" xmlns="" id="{211E8532-ABE8-9143-BDFF-C5E903F9D8D7}"/>
                </a:ext>
              </a:extLst>
            </p:cNvPr>
            <p:cNvSpPr>
              <a:spLocks/>
            </p:cNvSpPr>
            <p:nvPr/>
          </p:nvSpPr>
          <p:spPr bwMode="auto">
            <a:xfrm>
              <a:off x="3348" y="2954"/>
              <a:ext cx="16" cy="15"/>
            </a:xfrm>
            <a:custGeom>
              <a:avLst/>
              <a:gdLst>
                <a:gd name="T0" fmla="*/ 0 w 16"/>
                <a:gd name="T1" fmla="*/ 6 h 15"/>
                <a:gd name="T2" fmla="*/ 0 w 16"/>
                <a:gd name="T3" fmla="*/ 6 h 15"/>
                <a:gd name="T4" fmla="*/ 5 w 16"/>
                <a:gd name="T5" fmla="*/ 13 h 15"/>
                <a:gd name="T6" fmla="*/ 12 w 16"/>
                <a:gd name="T7" fmla="*/ 15 h 15"/>
                <a:gd name="T8" fmla="*/ 12 w 16"/>
                <a:gd name="T9" fmla="*/ 15 h 15"/>
                <a:gd name="T10" fmla="*/ 14 w 16"/>
                <a:gd name="T11" fmla="*/ 15 h 15"/>
                <a:gd name="T12" fmla="*/ 16 w 16"/>
                <a:gd name="T13" fmla="*/ 13 h 15"/>
                <a:gd name="T14" fmla="*/ 16 w 16"/>
                <a:gd name="T15" fmla="*/ 6 h 15"/>
                <a:gd name="T16" fmla="*/ 16 w 16"/>
                <a:gd name="T17" fmla="*/ 6 h 15"/>
                <a:gd name="T18" fmla="*/ 12 w 16"/>
                <a:gd name="T19" fmla="*/ 2 h 15"/>
                <a:gd name="T20" fmla="*/ 5 w 16"/>
                <a:gd name="T21" fmla="*/ 0 h 15"/>
                <a:gd name="T22" fmla="*/ 5 w 16"/>
                <a:gd name="T23" fmla="*/ 0 h 15"/>
                <a:gd name="T24" fmla="*/ 3 w 16"/>
                <a:gd name="T25" fmla="*/ 0 h 15"/>
                <a:gd name="T26" fmla="*/ 0 w 16"/>
                <a:gd name="T27" fmla="*/ 2 h 15"/>
                <a:gd name="T28" fmla="*/ 0 w 16"/>
                <a:gd name="T29" fmla="*/ 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5">
                  <a:moveTo>
                    <a:pt x="0" y="6"/>
                  </a:moveTo>
                  <a:lnTo>
                    <a:pt x="0" y="6"/>
                  </a:lnTo>
                  <a:lnTo>
                    <a:pt x="5" y="13"/>
                  </a:lnTo>
                  <a:lnTo>
                    <a:pt x="12" y="15"/>
                  </a:lnTo>
                  <a:lnTo>
                    <a:pt x="14" y="15"/>
                  </a:lnTo>
                  <a:lnTo>
                    <a:pt x="16" y="13"/>
                  </a:lnTo>
                  <a:lnTo>
                    <a:pt x="16" y="6"/>
                  </a:lnTo>
                  <a:lnTo>
                    <a:pt x="12" y="2"/>
                  </a:lnTo>
                  <a:lnTo>
                    <a:pt x="5" y="0"/>
                  </a:lnTo>
                  <a:lnTo>
                    <a:pt x="3" y="0"/>
                  </a:lnTo>
                  <a:lnTo>
                    <a:pt x="0" y="2"/>
                  </a:lnTo>
                  <a:lnTo>
                    <a:pt x="0" y="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5" name="Freeform 3812">
              <a:extLst>
                <a:ext uri="{FF2B5EF4-FFF2-40B4-BE49-F238E27FC236}">
                  <a16:creationId xmlns:a16="http://schemas.microsoft.com/office/drawing/2014/main" xmlns="" id="{2B9A7732-8979-BB4F-816B-B987759F90B2}"/>
                </a:ext>
              </a:extLst>
            </p:cNvPr>
            <p:cNvSpPr>
              <a:spLocks/>
            </p:cNvSpPr>
            <p:nvPr/>
          </p:nvSpPr>
          <p:spPr bwMode="auto">
            <a:xfrm>
              <a:off x="3348" y="2954"/>
              <a:ext cx="16" cy="15"/>
            </a:xfrm>
            <a:custGeom>
              <a:avLst/>
              <a:gdLst>
                <a:gd name="T0" fmla="*/ 0 w 16"/>
                <a:gd name="T1" fmla="*/ 6 h 15"/>
                <a:gd name="T2" fmla="*/ 0 w 16"/>
                <a:gd name="T3" fmla="*/ 6 h 15"/>
                <a:gd name="T4" fmla="*/ 5 w 16"/>
                <a:gd name="T5" fmla="*/ 13 h 15"/>
                <a:gd name="T6" fmla="*/ 12 w 16"/>
                <a:gd name="T7" fmla="*/ 15 h 15"/>
                <a:gd name="T8" fmla="*/ 12 w 16"/>
                <a:gd name="T9" fmla="*/ 15 h 15"/>
                <a:gd name="T10" fmla="*/ 14 w 16"/>
                <a:gd name="T11" fmla="*/ 15 h 15"/>
                <a:gd name="T12" fmla="*/ 16 w 16"/>
                <a:gd name="T13" fmla="*/ 13 h 15"/>
                <a:gd name="T14" fmla="*/ 16 w 16"/>
                <a:gd name="T15" fmla="*/ 6 h 15"/>
                <a:gd name="T16" fmla="*/ 16 w 16"/>
                <a:gd name="T17" fmla="*/ 6 h 15"/>
                <a:gd name="T18" fmla="*/ 12 w 16"/>
                <a:gd name="T19" fmla="*/ 2 h 15"/>
                <a:gd name="T20" fmla="*/ 5 w 16"/>
                <a:gd name="T21" fmla="*/ 0 h 15"/>
                <a:gd name="T22" fmla="*/ 5 w 16"/>
                <a:gd name="T23" fmla="*/ 0 h 15"/>
                <a:gd name="T24" fmla="*/ 3 w 16"/>
                <a:gd name="T25" fmla="*/ 0 h 15"/>
                <a:gd name="T26" fmla="*/ 0 w 16"/>
                <a:gd name="T27" fmla="*/ 2 h 15"/>
                <a:gd name="T28" fmla="*/ 0 w 16"/>
                <a:gd name="T29" fmla="*/ 6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5">
                  <a:moveTo>
                    <a:pt x="0" y="6"/>
                  </a:moveTo>
                  <a:lnTo>
                    <a:pt x="0" y="6"/>
                  </a:lnTo>
                  <a:lnTo>
                    <a:pt x="5" y="13"/>
                  </a:lnTo>
                  <a:lnTo>
                    <a:pt x="12" y="15"/>
                  </a:lnTo>
                  <a:lnTo>
                    <a:pt x="14" y="15"/>
                  </a:lnTo>
                  <a:lnTo>
                    <a:pt x="16" y="13"/>
                  </a:lnTo>
                  <a:lnTo>
                    <a:pt x="16" y="6"/>
                  </a:lnTo>
                  <a:lnTo>
                    <a:pt x="12" y="2"/>
                  </a:lnTo>
                  <a:lnTo>
                    <a:pt x="5" y="0"/>
                  </a:lnTo>
                  <a:lnTo>
                    <a:pt x="3" y="0"/>
                  </a:lnTo>
                  <a:lnTo>
                    <a:pt x="0" y="2"/>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6" name="Freeform 3813">
              <a:extLst>
                <a:ext uri="{FF2B5EF4-FFF2-40B4-BE49-F238E27FC236}">
                  <a16:creationId xmlns:a16="http://schemas.microsoft.com/office/drawing/2014/main" xmlns="" id="{DEE81AD9-2EA1-E74A-AB29-760CFA6E6887}"/>
                </a:ext>
              </a:extLst>
            </p:cNvPr>
            <p:cNvSpPr>
              <a:spLocks/>
            </p:cNvSpPr>
            <p:nvPr/>
          </p:nvSpPr>
          <p:spPr bwMode="auto">
            <a:xfrm>
              <a:off x="3335" y="2954"/>
              <a:ext cx="13" cy="15"/>
            </a:xfrm>
            <a:custGeom>
              <a:avLst/>
              <a:gdLst>
                <a:gd name="T0" fmla="*/ 0 w 13"/>
                <a:gd name="T1" fmla="*/ 9 h 15"/>
                <a:gd name="T2" fmla="*/ 0 w 13"/>
                <a:gd name="T3" fmla="*/ 9 h 15"/>
                <a:gd name="T4" fmla="*/ 2 w 13"/>
                <a:gd name="T5" fmla="*/ 13 h 15"/>
                <a:gd name="T6" fmla="*/ 9 w 13"/>
                <a:gd name="T7" fmla="*/ 15 h 15"/>
                <a:gd name="T8" fmla="*/ 9 w 13"/>
                <a:gd name="T9" fmla="*/ 15 h 15"/>
                <a:gd name="T10" fmla="*/ 11 w 13"/>
                <a:gd name="T11" fmla="*/ 15 h 15"/>
                <a:gd name="T12" fmla="*/ 13 w 13"/>
                <a:gd name="T13" fmla="*/ 13 h 15"/>
                <a:gd name="T14" fmla="*/ 13 w 13"/>
                <a:gd name="T15" fmla="*/ 6 h 15"/>
                <a:gd name="T16" fmla="*/ 13 w 13"/>
                <a:gd name="T17" fmla="*/ 6 h 15"/>
                <a:gd name="T18" fmla="*/ 11 w 13"/>
                <a:gd name="T19" fmla="*/ 2 h 15"/>
                <a:gd name="T20" fmla="*/ 4 w 13"/>
                <a:gd name="T21" fmla="*/ 0 h 15"/>
                <a:gd name="T22" fmla="*/ 4 w 13"/>
                <a:gd name="T23" fmla="*/ 0 h 15"/>
                <a:gd name="T24" fmla="*/ 2 w 13"/>
                <a:gd name="T25" fmla="*/ 0 h 15"/>
                <a:gd name="T26" fmla="*/ 0 w 13"/>
                <a:gd name="T27" fmla="*/ 2 h 15"/>
                <a:gd name="T28" fmla="*/ 0 w 13"/>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5">
                  <a:moveTo>
                    <a:pt x="0" y="9"/>
                  </a:moveTo>
                  <a:lnTo>
                    <a:pt x="0" y="9"/>
                  </a:lnTo>
                  <a:lnTo>
                    <a:pt x="2" y="13"/>
                  </a:lnTo>
                  <a:lnTo>
                    <a:pt x="9" y="15"/>
                  </a:lnTo>
                  <a:lnTo>
                    <a:pt x="11" y="15"/>
                  </a:lnTo>
                  <a:lnTo>
                    <a:pt x="13" y="13"/>
                  </a:lnTo>
                  <a:lnTo>
                    <a:pt x="13" y="6"/>
                  </a:lnTo>
                  <a:lnTo>
                    <a:pt x="11"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7" name="Freeform 3814">
              <a:extLst>
                <a:ext uri="{FF2B5EF4-FFF2-40B4-BE49-F238E27FC236}">
                  <a16:creationId xmlns:a16="http://schemas.microsoft.com/office/drawing/2014/main" xmlns="" id="{F8BC7A48-AA40-1046-AA05-3598CFCAC2F5}"/>
                </a:ext>
              </a:extLst>
            </p:cNvPr>
            <p:cNvSpPr>
              <a:spLocks/>
            </p:cNvSpPr>
            <p:nvPr/>
          </p:nvSpPr>
          <p:spPr bwMode="auto">
            <a:xfrm>
              <a:off x="3335" y="2954"/>
              <a:ext cx="13" cy="15"/>
            </a:xfrm>
            <a:custGeom>
              <a:avLst/>
              <a:gdLst>
                <a:gd name="T0" fmla="*/ 0 w 13"/>
                <a:gd name="T1" fmla="*/ 9 h 15"/>
                <a:gd name="T2" fmla="*/ 0 w 13"/>
                <a:gd name="T3" fmla="*/ 9 h 15"/>
                <a:gd name="T4" fmla="*/ 2 w 13"/>
                <a:gd name="T5" fmla="*/ 13 h 15"/>
                <a:gd name="T6" fmla="*/ 9 w 13"/>
                <a:gd name="T7" fmla="*/ 15 h 15"/>
                <a:gd name="T8" fmla="*/ 9 w 13"/>
                <a:gd name="T9" fmla="*/ 15 h 15"/>
                <a:gd name="T10" fmla="*/ 11 w 13"/>
                <a:gd name="T11" fmla="*/ 15 h 15"/>
                <a:gd name="T12" fmla="*/ 13 w 13"/>
                <a:gd name="T13" fmla="*/ 13 h 15"/>
                <a:gd name="T14" fmla="*/ 13 w 13"/>
                <a:gd name="T15" fmla="*/ 6 h 15"/>
                <a:gd name="T16" fmla="*/ 13 w 13"/>
                <a:gd name="T17" fmla="*/ 6 h 15"/>
                <a:gd name="T18" fmla="*/ 11 w 13"/>
                <a:gd name="T19" fmla="*/ 2 h 15"/>
                <a:gd name="T20" fmla="*/ 4 w 13"/>
                <a:gd name="T21" fmla="*/ 0 h 15"/>
                <a:gd name="T22" fmla="*/ 4 w 13"/>
                <a:gd name="T23" fmla="*/ 0 h 15"/>
                <a:gd name="T24" fmla="*/ 2 w 13"/>
                <a:gd name="T25" fmla="*/ 0 h 15"/>
                <a:gd name="T26" fmla="*/ 0 w 13"/>
                <a:gd name="T27" fmla="*/ 2 h 15"/>
                <a:gd name="T28" fmla="*/ 0 w 13"/>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5">
                  <a:moveTo>
                    <a:pt x="0" y="9"/>
                  </a:moveTo>
                  <a:lnTo>
                    <a:pt x="0" y="9"/>
                  </a:lnTo>
                  <a:lnTo>
                    <a:pt x="2" y="13"/>
                  </a:lnTo>
                  <a:lnTo>
                    <a:pt x="9" y="15"/>
                  </a:lnTo>
                  <a:lnTo>
                    <a:pt x="11" y="15"/>
                  </a:lnTo>
                  <a:lnTo>
                    <a:pt x="13" y="13"/>
                  </a:lnTo>
                  <a:lnTo>
                    <a:pt x="13" y="6"/>
                  </a:lnTo>
                  <a:lnTo>
                    <a:pt x="11"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8" name="Freeform 3815">
              <a:extLst>
                <a:ext uri="{FF2B5EF4-FFF2-40B4-BE49-F238E27FC236}">
                  <a16:creationId xmlns:a16="http://schemas.microsoft.com/office/drawing/2014/main" xmlns="" id="{7433664A-395E-7948-AA27-876826CC4E93}"/>
                </a:ext>
              </a:extLst>
            </p:cNvPr>
            <p:cNvSpPr>
              <a:spLocks/>
            </p:cNvSpPr>
            <p:nvPr/>
          </p:nvSpPr>
          <p:spPr bwMode="auto">
            <a:xfrm>
              <a:off x="3319" y="2954"/>
              <a:ext cx="16" cy="18"/>
            </a:xfrm>
            <a:custGeom>
              <a:avLst/>
              <a:gdLst>
                <a:gd name="T0" fmla="*/ 0 w 16"/>
                <a:gd name="T1" fmla="*/ 9 h 18"/>
                <a:gd name="T2" fmla="*/ 0 w 16"/>
                <a:gd name="T3" fmla="*/ 9 h 18"/>
                <a:gd name="T4" fmla="*/ 5 w 16"/>
                <a:gd name="T5" fmla="*/ 13 h 18"/>
                <a:gd name="T6" fmla="*/ 9 w 16"/>
                <a:gd name="T7" fmla="*/ 18 h 18"/>
                <a:gd name="T8" fmla="*/ 9 w 16"/>
                <a:gd name="T9" fmla="*/ 18 h 18"/>
                <a:gd name="T10" fmla="*/ 14 w 16"/>
                <a:gd name="T11" fmla="*/ 15 h 18"/>
                <a:gd name="T12" fmla="*/ 14 w 16"/>
                <a:gd name="T13" fmla="*/ 13 h 18"/>
                <a:gd name="T14" fmla="*/ 16 w 16"/>
                <a:gd name="T15" fmla="*/ 9 h 18"/>
                <a:gd name="T16" fmla="*/ 16 w 16"/>
                <a:gd name="T17" fmla="*/ 9 h 18"/>
                <a:gd name="T18" fmla="*/ 11 w 16"/>
                <a:gd name="T19" fmla="*/ 2 h 18"/>
                <a:gd name="T20" fmla="*/ 7 w 16"/>
                <a:gd name="T21" fmla="*/ 0 h 18"/>
                <a:gd name="T22" fmla="*/ 7 w 16"/>
                <a:gd name="T23" fmla="*/ 0 h 18"/>
                <a:gd name="T24" fmla="*/ 5 w 16"/>
                <a:gd name="T25" fmla="*/ 0 h 18"/>
                <a:gd name="T26" fmla="*/ 2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5" y="13"/>
                  </a:lnTo>
                  <a:lnTo>
                    <a:pt x="9" y="18"/>
                  </a:lnTo>
                  <a:lnTo>
                    <a:pt x="14" y="15"/>
                  </a:lnTo>
                  <a:lnTo>
                    <a:pt x="14" y="13"/>
                  </a:lnTo>
                  <a:lnTo>
                    <a:pt x="16" y="9"/>
                  </a:lnTo>
                  <a:lnTo>
                    <a:pt x="11" y="2"/>
                  </a:lnTo>
                  <a:lnTo>
                    <a:pt x="7" y="0"/>
                  </a:lnTo>
                  <a:lnTo>
                    <a:pt x="5"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599" name="Freeform 3816">
              <a:extLst>
                <a:ext uri="{FF2B5EF4-FFF2-40B4-BE49-F238E27FC236}">
                  <a16:creationId xmlns:a16="http://schemas.microsoft.com/office/drawing/2014/main" xmlns="" id="{78D3333D-B86F-534C-B8AC-4B251720D9B8}"/>
                </a:ext>
              </a:extLst>
            </p:cNvPr>
            <p:cNvSpPr>
              <a:spLocks/>
            </p:cNvSpPr>
            <p:nvPr/>
          </p:nvSpPr>
          <p:spPr bwMode="auto">
            <a:xfrm>
              <a:off x="3319" y="2954"/>
              <a:ext cx="16" cy="18"/>
            </a:xfrm>
            <a:custGeom>
              <a:avLst/>
              <a:gdLst>
                <a:gd name="T0" fmla="*/ 0 w 16"/>
                <a:gd name="T1" fmla="*/ 9 h 18"/>
                <a:gd name="T2" fmla="*/ 0 w 16"/>
                <a:gd name="T3" fmla="*/ 9 h 18"/>
                <a:gd name="T4" fmla="*/ 5 w 16"/>
                <a:gd name="T5" fmla="*/ 13 h 18"/>
                <a:gd name="T6" fmla="*/ 9 w 16"/>
                <a:gd name="T7" fmla="*/ 18 h 18"/>
                <a:gd name="T8" fmla="*/ 9 w 16"/>
                <a:gd name="T9" fmla="*/ 18 h 18"/>
                <a:gd name="T10" fmla="*/ 14 w 16"/>
                <a:gd name="T11" fmla="*/ 15 h 18"/>
                <a:gd name="T12" fmla="*/ 14 w 16"/>
                <a:gd name="T13" fmla="*/ 13 h 18"/>
                <a:gd name="T14" fmla="*/ 16 w 16"/>
                <a:gd name="T15" fmla="*/ 9 h 18"/>
                <a:gd name="T16" fmla="*/ 16 w 16"/>
                <a:gd name="T17" fmla="*/ 9 h 18"/>
                <a:gd name="T18" fmla="*/ 11 w 16"/>
                <a:gd name="T19" fmla="*/ 2 h 18"/>
                <a:gd name="T20" fmla="*/ 7 w 16"/>
                <a:gd name="T21" fmla="*/ 0 h 18"/>
                <a:gd name="T22" fmla="*/ 7 w 16"/>
                <a:gd name="T23" fmla="*/ 0 h 18"/>
                <a:gd name="T24" fmla="*/ 5 w 16"/>
                <a:gd name="T25" fmla="*/ 0 h 18"/>
                <a:gd name="T26" fmla="*/ 2 w 16"/>
                <a:gd name="T27" fmla="*/ 2 h 18"/>
                <a:gd name="T28" fmla="*/ 0 w 16"/>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0" y="9"/>
                  </a:moveTo>
                  <a:lnTo>
                    <a:pt x="0" y="9"/>
                  </a:lnTo>
                  <a:lnTo>
                    <a:pt x="5" y="13"/>
                  </a:lnTo>
                  <a:lnTo>
                    <a:pt x="9" y="18"/>
                  </a:lnTo>
                  <a:lnTo>
                    <a:pt x="14" y="15"/>
                  </a:lnTo>
                  <a:lnTo>
                    <a:pt x="14" y="13"/>
                  </a:lnTo>
                  <a:lnTo>
                    <a:pt x="16" y="9"/>
                  </a:lnTo>
                  <a:lnTo>
                    <a:pt x="11" y="2"/>
                  </a:lnTo>
                  <a:lnTo>
                    <a:pt x="7" y="0"/>
                  </a:lnTo>
                  <a:lnTo>
                    <a:pt x="5"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0" name="Freeform 3817">
              <a:extLst>
                <a:ext uri="{FF2B5EF4-FFF2-40B4-BE49-F238E27FC236}">
                  <a16:creationId xmlns:a16="http://schemas.microsoft.com/office/drawing/2014/main" xmlns="" id="{56314B26-F9FA-8D49-BC9B-2EE4DAA588B3}"/>
                </a:ext>
              </a:extLst>
            </p:cNvPr>
            <p:cNvSpPr>
              <a:spLocks/>
            </p:cNvSpPr>
            <p:nvPr/>
          </p:nvSpPr>
          <p:spPr bwMode="auto">
            <a:xfrm>
              <a:off x="3305" y="2954"/>
              <a:ext cx="14" cy="18"/>
            </a:xfrm>
            <a:custGeom>
              <a:avLst/>
              <a:gdLst>
                <a:gd name="T0" fmla="*/ 0 w 14"/>
                <a:gd name="T1" fmla="*/ 9 h 18"/>
                <a:gd name="T2" fmla="*/ 0 w 14"/>
                <a:gd name="T3" fmla="*/ 9 h 18"/>
                <a:gd name="T4" fmla="*/ 5 w 14"/>
                <a:gd name="T5" fmla="*/ 13 h 18"/>
                <a:gd name="T6" fmla="*/ 10 w 14"/>
                <a:gd name="T7" fmla="*/ 18 h 18"/>
                <a:gd name="T8" fmla="*/ 10 w 14"/>
                <a:gd name="T9" fmla="*/ 18 h 18"/>
                <a:gd name="T10" fmla="*/ 12 w 14"/>
                <a:gd name="T11" fmla="*/ 15 h 18"/>
                <a:gd name="T12" fmla="*/ 14 w 14"/>
                <a:gd name="T13" fmla="*/ 13 h 18"/>
                <a:gd name="T14" fmla="*/ 14 w 14"/>
                <a:gd name="T15" fmla="*/ 9 h 18"/>
                <a:gd name="T16" fmla="*/ 14 w 14"/>
                <a:gd name="T17" fmla="*/ 9 h 18"/>
                <a:gd name="T18" fmla="*/ 12 w 14"/>
                <a:gd name="T19" fmla="*/ 2 h 18"/>
                <a:gd name="T20" fmla="*/ 7 w 14"/>
                <a:gd name="T21" fmla="*/ 0 h 18"/>
                <a:gd name="T22" fmla="*/ 7 w 14"/>
                <a:gd name="T23" fmla="*/ 0 h 18"/>
                <a:gd name="T24" fmla="*/ 3 w 14"/>
                <a:gd name="T25" fmla="*/ 0 h 18"/>
                <a:gd name="T26" fmla="*/ 3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5" y="13"/>
                  </a:lnTo>
                  <a:lnTo>
                    <a:pt x="10" y="18"/>
                  </a:lnTo>
                  <a:lnTo>
                    <a:pt x="12" y="15"/>
                  </a:lnTo>
                  <a:lnTo>
                    <a:pt x="14" y="13"/>
                  </a:lnTo>
                  <a:lnTo>
                    <a:pt x="14" y="9"/>
                  </a:lnTo>
                  <a:lnTo>
                    <a:pt x="12" y="2"/>
                  </a:lnTo>
                  <a:lnTo>
                    <a:pt x="7" y="0"/>
                  </a:lnTo>
                  <a:lnTo>
                    <a:pt x="3"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1" name="Freeform 3818">
              <a:extLst>
                <a:ext uri="{FF2B5EF4-FFF2-40B4-BE49-F238E27FC236}">
                  <a16:creationId xmlns:a16="http://schemas.microsoft.com/office/drawing/2014/main" xmlns="" id="{AEC49BC6-CFCC-0747-9350-6030EABDD94F}"/>
                </a:ext>
              </a:extLst>
            </p:cNvPr>
            <p:cNvSpPr>
              <a:spLocks/>
            </p:cNvSpPr>
            <p:nvPr/>
          </p:nvSpPr>
          <p:spPr bwMode="auto">
            <a:xfrm>
              <a:off x="3305" y="2954"/>
              <a:ext cx="14" cy="18"/>
            </a:xfrm>
            <a:custGeom>
              <a:avLst/>
              <a:gdLst>
                <a:gd name="T0" fmla="*/ 0 w 14"/>
                <a:gd name="T1" fmla="*/ 9 h 18"/>
                <a:gd name="T2" fmla="*/ 0 w 14"/>
                <a:gd name="T3" fmla="*/ 9 h 18"/>
                <a:gd name="T4" fmla="*/ 5 w 14"/>
                <a:gd name="T5" fmla="*/ 13 h 18"/>
                <a:gd name="T6" fmla="*/ 10 w 14"/>
                <a:gd name="T7" fmla="*/ 18 h 18"/>
                <a:gd name="T8" fmla="*/ 10 w 14"/>
                <a:gd name="T9" fmla="*/ 18 h 18"/>
                <a:gd name="T10" fmla="*/ 12 w 14"/>
                <a:gd name="T11" fmla="*/ 15 h 18"/>
                <a:gd name="T12" fmla="*/ 14 w 14"/>
                <a:gd name="T13" fmla="*/ 13 h 18"/>
                <a:gd name="T14" fmla="*/ 14 w 14"/>
                <a:gd name="T15" fmla="*/ 9 h 18"/>
                <a:gd name="T16" fmla="*/ 14 w 14"/>
                <a:gd name="T17" fmla="*/ 9 h 18"/>
                <a:gd name="T18" fmla="*/ 12 w 14"/>
                <a:gd name="T19" fmla="*/ 2 h 18"/>
                <a:gd name="T20" fmla="*/ 7 w 14"/>
                <a:gd name="T21" fmla="*/ 0 h 18"/>
                <a:gd name="T22" fmla="*/ 7 w 14"/>
                <a:gd name="T23" fmla="*/ 0 h 18"/>
                <a:gd name="T24" fmla="*/ 3 w 14"/>
                <a:gd name="T25" fmla="*/ 0 h 18"/>
                <a:gd name="T26" fmla="*/ 3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5" y="13"/>
                  </a:lnTo>
                  <a:lnTo>
                    <a:pt x="10" y="18"/>
                  </a:lnTo>
                  <a:lnTo>
                    <a:pt x="12" y="15"/>
                  </a:lnTo>
                  <a:lnTo>
                    <a:pt x="14" y="13"/>
                  </a:lnTo>
                  <a:lnTo>
                    <a:pt x="14" y="9"/>
                  </a:lnTo>
                  <a:lnTo>
                    <a:pt x="12" y="2"/>
                  </a:lnTo>
                  <a:lnTo>
                    <a:pt x="7" y="0"/>
                  </a:lnTo>
                  <a:lnTo>
                    <a:pt x="3"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2" name="Freeform 3819">
              <a:extLst>
                <a:ext uri="{FF2B5EF4-FFF2-40B4-BE49-F238E27FC236}">
                  <a16:creationId xmlns:a16="http://schemas.microsoft.com/office/drawing/2014/main" xmlns="" id="{89DB5E09-0E53-ED4B-B53B-67A59A665B50}"/>
                </a:ext>
              </a:extLst>
            </p:cNvPr>
            <p:cNvSpPr>
              <a:spLocks/>
            </p:cNvSpPr>
            <p:nvPr/>
          </p:nvSpPr>
          <p:spPr bwMode="auto">
            <a:xfrm>
              <a:off x="3292" y="2954"/>
              <a:ext cx="13" cy="18"/>
            </a:xfrm>
            <a:custGeom>
              <a:avLst/>
              <a:gdLst>
                <a:gd name="T0" fmla="*/ 0 w 13"/>
                <a:gd name="T1" fmla="*/ 9 h 18"/>
                <a:gd name="T2" fmla="*/ 0 w 13"/>
                <a:gd name="T3" fmla="*/ 9 h 18"/>
                <a:gd name="T4" fmla="*/ 2 w 13"/>
                <a:gd name="T5" fmla="*/ 15 h 18"/>
                <a:gd name="T6" fmla="*/ 9 w 13"/>
                <a:gd name="T7" fmla="*/ 18 h 18"/>
                <a:gd name="T8" fmla="*/ 9 w 13"/>
                <a:gd name="T9" fmla="*/ 18 h 18"/>
                <a:gd name="T10" fmla="*/ 11 w 13"/>
                <a:gd name="T11" fmla="*/ 15 h 18"/>
                <a:gd name="T12" fmla="*/ 13 w 13"/>
                <a:gd name="T13" fmla="*/ 13 h 18"/>
                <a:gd name="T14" fmla="*/ 13 w 13"/>
                <a:gd name="T15" fmla="*/ 9 h 18"/>
                <a:gd name="T16" fmla="*/ 13 w 13"/>
                <a:gd name="T17" fmla="*/ 9 h 18"/>
                <a:gd name="T18" fmla="*/ 11 w 13"/>
                <a:gd name="T19" fmla="*/ 2 h 18"/>
                <a:gd name="T20" fmla="*/ 7 w 13"/>
                <a:gd name="T21" fmla="*/ 0 h 18"/>
                <a:gd name="T22" fmla="*/ 7 w 13"/>
                <a:gd name="T23" fmla="*/ 0 h 18"/>
                <a:gd name="T24" fmla="*/ 2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9" y="18"/>
                  </a:lnTo>
                  <a:lnTo>
                    <a:pt x="11" y="15"/>
                  </a:lnTo>
                  <a:lnTo>
                    <a:pt x="13" y="13"/>
                  </a:lnTo>
                  <a:lnTo>
                    <a:pt x="13" y="9"/>
                  </a:lnTo>
                  <a:lnTo>
                    <a:pt x="11" y="2"/>
                  </a:lnTo>
                  <a:lnTo>
                    <a:pt x="7" y="0"/>
                  </a:lnTo>
                  <a:lnTo>
                    <a:pt x="2"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3" name="Freeform 3820">
              <a:extLst>
                <a:ext uri="{FF2B5EF4-FFF2-40B4-BE49-F238E27FC236}">
                  <a16:creationId xmlns:a16="http://schemas.microsoft.com/office/drawing/2014/main" xmlns="" id="{EF5D2675-D256-E94A-8F59-4E5AE6C79475}"/>
                </a:ext>
              </a:extLst>
            </p:cNvPr>
            <p:cNvSpPr>
              <a:spLocks/>
            </p:cNvSpPr>
            <p:nvPr/>
          </p:nvSpPr>
          <p:spPr bwMode="auto">
            <a:xfrm>
              <a:off x="3292" y="2954"/>
              <a:ext cx="13" cy="18"/>
            </a:xfrm>
            <a:custGeom>
              <a:avLst/>
              <a:gdLst>
                <a:gd name="T0" fmla="*/ 0 w 13"/>
                <a:gd name="T1" fmla="*/ 9 h 18"/>
                <a:gd name="T2" fmla="*/ 0 w 13"/>
                <a:gd name="T3" fmla="*/ 9 h 18"/>
                <a:gd name="T4" fmla="*/ 2 w 13"/>
                <a:gd name="T5" fmla="*/ 15 h 18"/>
                <a:gd name="T6" fmla="*/ 9 w 13"/>
                <a:gd name="T7" fmla="*/ 18 h 18"/>
                <a:gd name="T8" fmla="*/ 9 w 13"/>
                <a:gd name="T9" fmla="*/ 18 h 18"/>
                <a:gd name="T10" fmla="*/ 11 w 13"/>
                <a:gd name="T11" fmla="*/ 15 h 18"/>
                <a:gd name="T12" fmla="*/ 13 w 13"/>
                <a:gd name="T13" fmla="*/ 13 h 18"/>
                <a:gd name="T14" fmla="*/ 13 w 13"/>
                <a:gd name="T15" fmla="*/ 9 h 18"/>
                <a:gd name="T16" fmla="*/ 13 w 13"/>
                <a:gd name="T17" fmla="*/ 9 h 18"/>
                <a:gd name="T18" fmla="*/ 11 w 13"/>
                <a:gd name="T19" fmla="*/ 2 h 18"/>
                <a:gd name="T20" fmla="*/ 7 w 13"/>
                <a:gd name="T21" fmla="*/ 0 h 18"/>
                <a:gd name="T22" fmla="*/ 7 w 13"/>
                <a:gd name="T23" fmla="*/ 0 h 18"/>
                <a:gd name="T24" fmla="*/ 2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9" y="18"/>
                  </a:lnTo>
                  <a:lnTo>
                    <a:pt x="11" y="15"/>
                  </a:lnTo>
                  <a:lnTo>
                    <a:pt x="13" y="13"/>
                  </a:lnTo>
                  <a:lnTo>
                    <a:pt x="13" y="9"/>
                  </a:lnTo>
                  <a:lnTo>
                    <a:pt x="11" y="2"/>
                  </a:lnTo>
                  <a:lnTo>
                    <a:pt x="7" y="0"/>
                  </a:lnTo>
                  <a:lnTo>
                    <a:pt x="2"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4" name="Freeform 3821">
              <a:extLst>
                <a:ext uri="{FF2B5EF4-FFF2-40B4-BE49-F238E27FC236}">
                  <a16:creationId xmlns:a16="http://schemas.microsoft.com/office/drawing/2014/main" xmlns="" id="{A98F2845-14D7-344A-8246-2C8809FF691E}"/>
                </a:ext>
              </a:extLst>
            </p:cNvPr>
            <p:cNvSpPr>
              <a:spLocks/>
            </p:cNvSpPr>
            <p:nvPr/>
          </p:nvSpPr>
          <p:spPr bwMode="auto">
            <a:xfrm>
              <a:off x="3278" y="2954"/>
              <a:ext cx="14" cy="18"/>
            </a:xfrm>
            <a:custGeom>
              <a:avLst/>
              <a:gdLst>
                <a:gd name="T0" fmla="*/ 0 w 14"/>
                <a:gd name="T1" fmla="*/ 9 h 18"/>
                <a:gd name="T2" fmla="*/ 0 w 14"/>
                <a:gd name="T3" fmla="*/ 9 h 18"/>
                <a:gd name="T4" fmla="*/ 3 w 14"/>
                <a:gd name="T5" fmla="*/ 15 h 18"/>
                <a:gd name="T6" fmla="*/ 7 w 14"/>
                <a:gd name="T7" fmla="*/ 18 h 18"/>
                <a:gd name="T8" fmla="*/ 7 w 14"/>
                <a:gd name="T9" fmla="*/ 18 h 18"/>
                <a:gd name="T10" fmla="*/ 12 w 14"/>
                <a:gd name="T11" fmla="*/ 15 h 18"/>
                <a:gd name="T12" fmla="*/ 12 w 14"/>
                <a:gd name="T13" fmla="*/ 15 h 18"/>
                <a:gd name="T14" fmla="*/ 14 w 14"/>
                <a:gd name="T15" fmla="*/ 9 h 18"/>
                <a:gd name="T16" fmla="*/ 14 w 14"/>
                <a:gd name="T17" fmla="*/ 9 h 18"/>
                <a:gd name="T18" fmla="*/ 12 w 14"/>
                <a:gd name="T19" fmla="*/ 2 h 18"/>
                <a:gd name="T20" fmla="*/ 7 w 14"/>
                <a:gd name="T21" fmla="*/ 0 h 18"/>
                <a:gd name="T22" fmla="*/ 7 w 14"/>
                <a:gd name="T23" fmla="*/ 0 h 18"/>
                <a:gd name="T24" fmla="*/ 3 w 14"/>
                <a:gd name="T25" fmla="*/ 2 h 18"/>
                <a:gd name="T26" fmla="*/ 0 w 14"/>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8">
                  <a:moveTo>
                    <a:pt x="0" y="9"/>
                  </a:moveTo>
                  <a:lnTo>
                    <a:pt x="0" y="9"/>
                  </a:lnTo>
                  <a:lnTo>
                    <a:pt x="3" y="15"/>
                  </a:lnTo>
                  <a:lnTo>
                    <a:pt x="7" y="18"/>
                  </a:lnTo>
                  <a:lnTo>
                    <a:pt x="12" y="15"/>
                  </a:lnTo>
                  <a:lnTo>
                    <a:pt x="14" y="9"/>
                  </a:lnTo>
                  <a:lnTo>
                    <a:pt x="12" y="2"/>
                  </a:lnTo>
                  <a:lnTo>
                    <a:pt x="7"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5" name="Freeform 3822">
              <a:extLst>
                <a:ext uri="{FF2B5EF4-FFF2-40B4-BE49-F238E27FC236}">
                  <a16:creationId xmlns:a16="http://schemas.microsoft.com/office/drawing/2014/main" xmlns="" id="{1C8B0EE8-A01C-7D4C-B7DE-051A282157FE}"/>
                </a:ext>
              </a:extLst>
            </p:cNvPr>
            <p:cNvSpPr>
              <a:spLocks/>
            </p:cNvSpPr>
            <p:nvPr/>
          </p:nvSpPr>
          <p:spPr bwMode="auto">
            <a:xfrm>
              <a:off x="3278" y="2954"/>
              <a:ext cx="14" cy="18"/>
            </a:xfrm>
            <a:custGeom>
              <a:avLst/>
              <a:gdLst>
                <a:gd name="T0" fmla="*/ 0 w 14"/>
                <a:gd name="T1" fmla="*/ 9 h 18"/>
                <a:gd name="T2" fmla="*/ 0 w 14"/>
                <a:gd name="T3" fmla="*/ 9 h 18"/>
                <a:gd name="T4" fmla="*/ 3 w 14"/>
                <a:gd name="T5" fmla="*/ 15 h 18"/>
                <a:gd name="T6" fmla="*/ 7 w 14"/>
                <a:gd name="T7" fmla="*/ 18 h 18"/>
                <a:gd name="T8" fmla="*/ 7 w 14"/>
                <a:gd name="T9" fmla="*/ 18 h 18"/>
                <a:gd name="T10" fmla="*/ 12 w 14"/>
                <a:gd name="T11" fmla="*/ 15 h 18"/>
                <a:gd name="T12" fmla="*/ 12 w 14"/>
                <a:gd name="T13" fmla="*/ 15 h 18"/>
                <a:gd name="T14" fmla="*/ 14 w 14"/>
                <a:gd name="T15" fmla="*/ 9 h 18"/>
                <a:gd name="T16" fmla="*/ 14 w 14"/>
                <a:gd name="T17" fmla="*/ 9 h 18"/>
                <a:gd name="T18" fmla="*/ 12 w 14"/>
                <a:gd name="T19" fmla="*/ 2 h 18"/>
                <a:gd name="T20" fmla="*/ 7 w 14"/>
                <a:gd name="T21" fmla="*/ 0 h 18"/>
                <a:gd name="T22" fmla="*/ 7 w 14"/>
                <a:gd name="T23" fmla="*/ 0 h 18"/>
                <a:gd name="T24" fmla="*/ 3 w 14"/>
                <a:gd name="T25" fmla="*/ 2 h 18"/>
                <a:gd name="T26" fmla="*/ 0 w 14"/>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8">
                  <a:moveTo>
                    <a:pt x="0" y="9"/>
                  </a:moveTo>
                  <a:lnTo>
                    <a:pt x="0" y="9"/>
                  </a:lnTo>
                  <a:lnTo>
                    <a:pt x="3" y="15"/>
                  </a:lnTo>
                  <a:lnTo>
                    <a:pt x="7" y="18"/>
                  </a:lnTo>
                  <a:lnTo>
                    <a:pt x="12" y="15"/>
                  </a:lnTo>
                  <a:lnTo>
                    <a:pt x="14" y="9"/>
                  </a:lnTo>
                  <a:lnTo>
                    <a:pt x="12" y="2"/>
                  </a:lnTo>
                  <a:lnTo>
                    <a:pt x="7"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grpSp>
        <p:nvGrpSpPr>
          <p:cNvPr id="7606" name="Group 4024">
            <a:extLst>
              <a:ext uri="{FF2B5EF4-FFF2-40B4-BE49-F238E27FC236}">
                <a16:creationId xmlns:a16="http://schemas.microsoft.com/office/drawing/2014/main" xmlns="" id="{D2691FD8-64E8-5640-91E1-33BF7D6625EF}"/>
              </a:ext>
            </a:extLst>
          </p:cNvPr>
          <p:cNvGrpSpPr>
            <a:grpSpLocks/>
          </p:cNvGrpSpPr>
          <p:nvPr/>
        </p:nvGrpSpPr>
        <p:grpSpPr bwMode="auto">
          <a:xfrm>
            <a:off x="2100263" y="4319588"/>
            <a:ext cx="3536950" cy="107950"/>
            <a:chOff x="1864" y="2915"/>
            <a:chExt cx="2228" cy="68"/>
          </a:xfrm>
        </p:grpSpPr>
        <p:sp>
          <p:nvSpPr>
            <p:cNvPr id="7607" name="Freeform 3824">
              <a:extLst>
                <a:ext uri="{FF2B5EF4-FFF2-40B4-BE49-F238E27FC236}">
                  <a16:creationId xmlns:a16="http://schemas.microsoft.com/office/drawing/2014/main" xmlns="" id="{D352BCCE-6F31-5A46-B8A8-55EE19DCB2BC}"/>
                </a:ext>
              </a:extLst>
            </p:cNvPr>
            <p:cNvSpPr>
              <a:spLocks/>
            </p:cNvSpPr>
            <p:nvPr/>
          </p:nvSpPr>
          <p:spPr bwMode="auto">
            <a:xfrm>
              <a:off x="3265" y="2954"/>
              <a:ext cx="13" cy="18"/>
            </a:xfrm>
            <a:custGeom>
              <a:avLst/>
              <a:gdLst>
                <a:gd name="T0" fmla="*/ 0 w 13"/>
                <a:gd name="T1" fmla="*/ 9 h 18"/>
                <a:gd name="T2" fmla="*/ 0 w 13"/>
                <a:gd name="T3" fmla="*/ 9 h 18"/>
                <a:gd name="T4" fmla="*/ 2 w 13"/>
                <a:gd name="T5" fmla="*/ 15 h 18"/>
                <a:gd name="T6" fmla="*/ 7 w 13"/>
                <a:gd name="T7" fmla="*/ 18 h 18"/>
                <a:gd name="T8" fmla="*/ 7 w 13"/>
                <a:gd name="T9" fmla="*/ 18 h 18"/>
                <a:gd name="T10" fmla="*/ 11 w 13"/>
                <a:gd name="T11" fmla="*/ 18 h 18"/>
                <a:gd name="T12" fmla="*/ 11 w 13"/>
                <a:gd name="T13" fmla="*/ 15 h 18"/>
                <a:gd name="T14" fmla="*/ 13 w 13"/>
                <a:gd name="T15" fmla="*/ 9 h 18"/>
                <a:gd name="T16" fmla="*/ 13 w 13"/>
                <a:gd name="T17" fmla="*/ 9 h 18"/>
                <a:gd name="T18" fmla="*/ 11 w 13"/>
                <a:gd name="T19" fmla="*/ 2 h 18"/>
                <a:gd name="T20" fmla="*/ 7 w 13"/>
                <a:gd name="T21" fmla="*/ 0 h 18"/>
                <a:gd name="T22" fmla="*/ 7 w 13"/>
                <a:gd name="T23" fmla="*/ 0 h 18"/>
                <a:gd name="T24" fmla="*/ 2 w 13"/>
                <a:gd name="T25" fmla="*/ 2 h 18"/>
                <a:gd name="T26" fmla="*/ 0 w 13"/>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 h="18">
                  <a:moveTo>
                    <a:pt x="0" y="9"/>
                  </a:moveTo>
                  <a:lnTo>
                    <a:pt x="0" y="9"/>
                  </a:lnTo>
                  <a:lnTo>
                    <a:pt x="2" y="15"/>
                  </a:lnTo>
                  <a:lnTo>
                    <a:pt x="7" y="18"/>
                  </a:lnTo>
                  <a:lnTo>
                    <a:pt x="11" y="18"/>
                  </a:lnTo>
                  <a:lnTo>
                    <a:pt x="11" y="15"/>
                  </a:lnTo>
                  <a:lnTo>
                    <a:pt x="13" y="9"/>
                  </a:lnTo>
                  <a:lnTo>
                    <a:pt x="11" y="2"/>
                  </a:lnTo>
                  <a:lnTo>
                    <a:pt x="7"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8" name="Freeform 3825">
              <a:extLst>
                <a:ext uri="{FF2B5EF4-FFF2-40B4-BE49-F238E27FC236}">
                  <a16:creationId xmlns:a16="http://schemas.microsoft.com/office/drawing/2014/main" xmlns="" id="{D9E3B75D-C5C2-8347-B0B3-13752CAB84F9}"/>
                </a:ext>
              </a:extLst>
            </p:cNvPr>
            <p:cNvSpPr>
              <a:spLocks/>
            </p:cNvSpPr>
            <p:nvPr/>
          </p:nvSpPr>
          <p:spPr bwMode="auto">
            <a:xfrm>
              <a:off x="3265" y="2954"/>
              <a:ext cx="13" cy="18"/>
            </a:xfrm>
            <a:custGeom>
              <a:avLst/>
              <a:gdLst>
                <a:gd name="T0" fmla="*/ 0 w 13"/>
                <a:gd name="T1" fmla="*/ 9 h 18"/>
                <a:gd name="T2" fmla="*/ 0 w 13"/>
                <a:gd name="T3" fmla="*/ 9 h 18"/>
                <a:gd name="T4" fmla="*/ 2 w 13"/>
                <a:gd name="T5" fmla="*/ 15 h 18"/>
                <a:gd name="T6" fmla="*/ 7 w 13"/>
                <a:gd name="T7" fmla="*/ 18 h 18"/>
                <a:gd name="T8" fmla="*/ 7 w 13"/>
                <a:gd name="T9" fmla="*/ 18 h 18"/>
                <a:gd name="T10" fmla="*/ 11 w 13"/>
                <a:gd name="T11" fmla="*/ 18 h 18"/>
                <a:gd name="T12" fmla="*/ 11 w 13"/>
                <a:gd name="T13" fmla="*/ 15 h 18"/>
                <a:gd name="T14" fmla="*/ 13 w 13"/>
                <a:gd name="T15" fmla="*/ 9 h 18"/>
                <a:gd name="T16" fmla="*/ 13 w 13"/>
                <a:gd name="T17" fmla="*/ 9 h 18"/>
                <a:gd name="T18" fmla="*/ 11 w 13"/>
                <a:gd name="T19" fmla="*/ 2 h 18"/>
                <a:gd name="T20" fmla="*/ 7 w 13"/>
                <a:gd name="T21" fmla="*/ 0 h 18"/>
                <a:gd name="T22" fmla="*/ 7 w 13"/>
                <a:gd name="T23" fmla="*/ 0 h 18"/>
                <a:gd name="T24" fmla="*/ 2 w 13"/>
                <a:gd name="T25" fmla="*/ 2 h 18"/>
                <a:gd name="T26" fmla="*/ 0 w 13"/>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 h="18">
                  <a:moveTo>
                    <a:pt x="0" y="9"/>
                  </a:moveTo>
                  <a:lnTo>
                    <a:pt x="0" y="9"/>
                  </a:lnTo>
                  <a:lnTo>
                    <a:pt x="2" y="15"/>
                  </a:lnTo>
                  <a:lnTo>
                    <a:pt x="7" y="18"/>
                  </a:lnTo>
                  <a:lnTo>
                    <a:pt x="11" y="18"/>
                  </a:lnTo>
                  <a:lnTo>
                    <a:pt x="11" y="15"/>
                  </a:lnTo>
                  <a:lnTo>
                    <a:pt x="13" y="9"/>
                  </a:lnTo>
                  <a:lnTo>
                    <a:pt x="11" y="2"/>
                  </a:lnTo>
                  <a:lnTo>
                    <a:pt x="7"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09" name="Freeform 3826">
              <a:extLst>
                <a:ext uri="{FF2B5EF4-FFF2-40B4-BE49-F238E27FC236}">
                  <a16:creationId xmlns:a16="http://schemas.microsoft.com/office/drawing/2014/main" xmlns="" id="{3CAF4A01-60E4-A44E-869C-FEB74150F6CA}"/>
                </a:ext>
              </a:extLst>
            </p:cNvPr>
            <p:cNvSpPr>
              <a:spLocks/>
            </p:cNvSpPr>
            <p:nvPr/>
          </p:nvSpPr>
          <p:spPr bwMode="auto">
            <a:xfrm>
              <a:off x="3254" y="2954"/>
              <a:ext cx="11" cy="18"/>
            </a:xfrm>
            <a:custGeom>
              <a:avLst/>
              <a:gdLst>
                <a:gd name="T0" fmla="*/ 0 w 11"/>
                <a:gd name="T1" fmla="*/ 9 h 18"/>
                <a:gd name="T2" fmla="*/ 0 w 11"/>
                <a:gd name="T3" fmla="*/ 9 h 18"/>
                <a:gd name="T4" fmla="*/ 0 w 11"/>
                <a:gd name="T5" fmla="*/ 15 h 18"/>
                <a:gd name="T6" fmla="*/ 2 w 11"/>
                <a:gd name="T7" fmla="*/ 18 h 18"/>
                <a:gd name="T8" fmla="*/ 4 w 11"/>
                <a:gd name="T9" fmla="*/ 18 h 18"/>
                <a:gd name="T10" fmla="*/ 4 w 11"/>
                <a:gd name="T11" fmla="*/ 18 h 18"/>
                <a:gd name="T12" fmla="*/ 9 w 11"/>
                <a:gd name="T13" fmla="*/ 15 h 18"/>
                <a:gd name="T14" fmla="*/ 11 w 11"/>
                <a:gd name="T15" fmla="*/ 9 h 18"/>
                <a:gd name="T16" fmla="*/ 11 w 11"/>
                <a:gd name="T17" fmla="*/ 9 h 18"/>
                <a:gd name="T18" fmla="*/ 9 w 11"/>
                <a:gd name="T19" fmla="*/ 2 h 18"/>
                <a:gd name="T20" fmla="*/ 4 w 11"/>
                <a:gd name="T21" fmla="*/ 0 h 18"/>
                <a:gd name="T22" fmla="*/ 4 w 11"/>
                <a:gd name="T23" fmla="*/ 0 h 18"/>
                <a:gd name="T24" fmla="*/ 0 w 11"/>
                <a:gd name="T25" fmla="*/ 2 h 18"/>
                <a:gd name="T26" fmla="*/ 0 w 11"/>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8">
                  <a:moveTo>
                    <a:pt x="0" y="9"/>
                  </a:moveTo>
                  <a:lnTo>
                    <a:pt x="0" y="9"/>
                  </a:lnTo>
                  <a:lnTo>
                    <a:pt x="0" y="15"/>
                  </a:lnTo>
                  <a:lnTo>
                    <a:pt x="2" y="18"/>
                  </a:lnTo>
                  <a:lnTo>
                    <a:pt x="4" y="18"/>
                  </a:lnTo>
                  <a:lnTo>
                    <a:pt x="9" y="15"/>
                  </a:lnTo>
                  <a:lnTo>
                    <a:pt x="11" y="9"/>
                  </a:lnTo>
                  <a:lnTo>
                    <a:pt x="9" y="2"/>
                  </a:lnTo>
                  <a:lnTo>
                    <a:pt x="4"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0" name="Freeform 3827">
              <a:extLst>
                <a:ext uri="{FF2B5EF4-FFF2-40B4-BE49-F238E27FC236}">
                  <a16:creationId xmlns:a16="http://schemas.microsoft.com/office/drawing/2014/main" xmlns="" id="{E683419D-1DB5-A94C-B754-A35B41365EBF}"/>
                </a:ext>
              </a:extLst>
            </p:cNvPr>
            <p:cNvSpPr>
              <a:spLocks/>
            </p:cNvSpPr>
            <p:nvPr/>
          </p:nvSpPr>
          <p:spPr bwMode="auto">
            <a:xfrm>
              <a:off x="3254" y="2954"/>
              <a:ext cx="11" cy="18"/>
            </a:xfrm>
            <a:custGeom>
              <a:avLst/>
              <a:gdLst>
                <a:gd name="T0" fmla="*/ 0 w 11"/>
                <a:gd name="T1" fmla="*/ 9 h 18"/>
                <a:gd name="T2" fmla="*/ 0 w 11"/>
                <a:gd name="T3" fmla="*/ 9 h 18"/>
                <a:gd name="T4" fmla="*/ 0 w 11"/>
                <a:gd name="T5" fmla="*/ 15 h 18"/>
                <a:gd name="T6" fmla="*/ 2 w 11"/>
                <a:gd name="T7" fmla="*/ 18 h 18"/>
                <a:gd name="T8" fmla="*/ 4 w 11"/>
                <a:gd name="T9" fmla="*/ 18 h 18"/>
                <a:gd name="T10" fmla="*/ 4 w 11"/>
                <a:gd name="T11" fmla="*/ 18 h 18"/>
                <a:gd name="T12" fmla="*/ 9 w 11"/>
                <a:gd name="T13" fmla="*/ 15 h 18"/>
                <a:gd name="T14" fmla="*/ 11 w 11"/>
                <a:gd name="T15" fmla="*/ 9 h 18"/>
                <a:gd name="T16" fmla="*/ 11 w 11"/>
                <a:gd name="T17" fmla="*/ 9 h 18"/>
                <a:gd name="T18" fmla="*/ 9 w 11"/>
                <a:gd name="T19" fmla="*/ 2 h 18"/>
                <a:gd name="T20" fmla="*/ 4 w 11"/>
                <a:gd name="T21" fmla="*/ 0 h 18"/>
                <a:gd name="T22" fmla="*/ 4 w 11"/>
                <a:gd name="T23" fmla="*/ 0 h 18"/>
                <a:gd name="T24" fmla="*/ 0 w 11"/>
                <a:gd name="T25" fmla="*/ 2 h 18"/>
                <a:gd name="T26" fmla="*/ 0 w 11"/>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8">
                  <a:moveTo>
                    <a:pt x="0" y="9"/>
                  </a:moveTo>
                  <a:lnTo>
                    <a:pt x="0" y="9"/>
                  </a:lnTo>
                  <a:lnTo>
                    <a:pt x="0" y="15"/>
                  </a:lnTo>
                  <a:lnTo>
                    <a:pt x="2" y="18"/>
                  </a:lnTo>
                  <a:lnTo>
                    <a:pt x="4" y="18"/>
                  </a:lnTo>
                  <a:lnTo>
                    <a:pt x="9" y="15"/>
                  </a:lnTo>
                  <a:lnTo>
                    <a:pt x="11" y="9"/>
                  </a:lnTo>
                  <a:lnTo>
                    <a:pt x="9" y="2"/>
                  </a:lnTo>
                  <a:lnTo>
                    <a:pt x="4"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1" name="Freeform 3828">
              <a:extLst>
                <a:ext uri="{FF2B5EF4-FFF2-40B4-BE49-F238E27FC236}">
                  <a16:creationId xmlns:a16="http://schemas.microsoft.com/office/drawing/2014/main" xmlns="" id="{E2077B0D-5913-EE4A-B2CA-B543B8CBE533}"/>
                </a:ext>
              </a:extLst>
            </p:cNvPr>
            <p:cNvSpPr>
              <a:spLocks/>
            </p:cNvSpPr>
            <p:nvPr/>
          </p:nvSpPr>
          <p:spPr bwMode="auto">
            <a:xfrm>
              <a:off x="3240" y="2954"/>
              <a:ext cx="14" cy="18"/>
            </a:xfrm>
            <a:custGeom>
              <a:avLst/>
              <a:gdLst>
                <a:gd name="T0" fmla="*/ 0 w 14"/>
                <a:gd name="T1" fmla="*/ 9 h 18"/>
                <a:gd name="T2" fmla="*/ 0 w 14"/>
                <a:gd name="T3" fmla="*/ 9 h 18"/>
                <a:gd name="T4" fmla="*/ 2 w 14"/>
                <a:gd name="T5" fmla="*/ 15 h 18"/>
                <a:gd name="T6" fmla="*/ 2 w 14"/>
                <a:gd name="T7" fmla="*/ 18 h 18"/>
                <a:gd name="T8" fmla="*/ 7 w 14"/>
                <a:gd name="T9" fmla="*/ 18 h 18"/>
                <a:gd name="T10" fmla="*/ 7 w 14"/>
                <a:gd name="T11" fmla="*/ 18 h 18"/>
                <a:gd name="T12" fmla="*/ 11 w 14"/>
                <a:gd name="T13" fmla="*/ 15 h 18"/>
                <a:gd name="T14" fmla="*/ 14 w 14"/>
                <a:gd name="T15" fmla="*/ 9 h 18"/>
                <a:gd name="T16" fmla="*/ 14 w 14"/>
                <a:gd name="T17" fmla="*/ 9 h 18"/>
                <a:gd name="T18" fmla="*/ 11 w 14"/>
                <a:gd name="T19" fmla="*/ 2 h 18"/>
                <a:gd name="T20" fmla="*/ 7 w 14"/>
                <a:gd name="T21" fmla="*/ 0 h 18"/>
                <a:gd name="T22" fmla="*/ 7 w 14"/>
                <a:gd name="T23" fmla="*/ 0 h 18"/>
                <a:gd name="T24" fmla="*/ 2 w 14"/>
                <a:gd name="T25" fmla="*/ 2 h 18"/>
                <a:gd name="T26" fmla="*/ 0 w 14"/>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8">
                  <a:moveTo>
                    <a:pt x="0" y="9"/>
                  </a:moveTo>
                  <a:lnTo>
                    <a:pt x="0" y="9"/>
                  </a:lnTo>
                  <a:lnTo>
                    <a:pt x="2" y="15"/>
                  </a:lnTo>
                  <a:lnTo>
                    <a:pt x="2" y="18"/>
                  </a:lnTo>
                  <a:lnTo>
                    <a:pt x="7" y="18"/>
                  </a:lnTo>
                  <a:lnTo>
                    <a:pt x="11" y="15"/>
                  </a:lnTo>
                  <a:lnTo>
                    <a:pt x="14" y="9"/>
                  </a:lnTo>
                  <a:lnTo>
                    <a:pt x="11" y="2"/>
                  </a:lnTo>
                  <a:lnTo>
                    <a:pt x="7"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2" name="Freeform 3829">
              <a:extLst>
                <a:ext uri="{FF2B5EF4-FFF2-40B4-BE49-F238E27FC236}">
                  <a16:creationId xmlns:a16="http://schemas.microsoft.com/office/drawing/2014/main" xmlns="" id="{FC07E26A-E5BB-1E44-BF94-91AFBC95DDE9}"/>
                </a:ext>
              </a:extLst>
            </p:cNvPr>
            <p:cNvSpPr>
              <a:spLocks/>
            </p:cNvSpPr>
            <p:nvPr/>
          </p:nvSpPr>
          <p:spPr bwMode="auto">
            <a:xfrm>
              <a:off x="3240" y="2954"/>
              <a:ext cx="14" cy="18"/>
            </a:xfrm>
            <a:custGeom>
              <a:avLst/>
              <a:gdLst>
                <a:gd name="T0" fmla="*/ 0 w 14"/>
                <a:gd name="T1" fmla="*/ 9 h 18"/>
                <a:gd name="T2" fmla="*/ 0 w 14"/>
                <a:gd name="T3" fmla="*/ 9 h 18"/>
                <a:gd name="T4" fmla="*/ 2 w 14"/>
                <a:gd name="T5" fmla="*/ 15 h 18"/>
                <a:gd name="T6" fmla="*/ 2 w 14"/>
                <a:gd name="T7" fmla="*/ 18 h 18"/>
                <a:gd name="T8" fmla="*/ 7 w 14"/>
                <a:gd name="T9" fmla="*/ 18 h 18"/>
                <a:gd name="T10" fmla="*/ 7 w 14"/>
                <a:gd name="T11" fmla="*/ 18 h 18"/>
                <a:gd name="T12" fmla="*/ 11 w 14"/>
                <a:gd name="T13" fmla="*/ 15 h 18"/>
                <a:gd name="T14" fmla="*/ 14 w 14"/>
                <a:gd name="T15" fmla="*/ 9 h 18"/>
                <a:gd name="T16" fmla="*/ 14 w 14"/>
                <a:gd name="T17" fmla="*/ 9 h 18"/>
                <a:gd name="T18" fmla="*/ 11 w 14"/>
                <a:gd name="T19" fmla="*/ 2 h 18"/>
                <a:gd name="T20" fmla="*/ 7 w 14"/>
                <a:gd name="T21" fmla="*/ 0 h 18"/>
                <a:gd name="T22" fmla="*/ 7 w 14"/>
                <a:gd name="T23" fmla="*/ 0 h 18"/>
                <a:gd name="T24" fmla="*/ 2 w 14"/>
                <a:gd name="T25" fmla="*/ 2 h 18"/>
                <a:gd name="T26" fmla="*/ 0 w 14"/>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8">
                  <a:moveTo>
                    <a:pt x="0" y="9"/>
                  </a:moveTo>
                  <a:lnTo>
                    <a:pt x="0" y="9"/>
                  </a:lnTo>
                  <a:lnTo>
                    <a:pt x="2" y="15"/>
                  </a:lnTo>
                  <a:lnTo>
                    <a:pt x="2" y="18"/>
                  </a:lnTo>
                  <a:lnTo>
                    <a:pt x="7" y="18"/>
                  </a:lnTo>
                  <a:lnTo>
                    <a:pt x="11" y="15"/>
                  </a:lnTo>
                  <a:lnTo>
                    <a:pt x="14" y="9"/>
                  </a:lnTo>
                  <a:lnTo>
                    <a:pt x="11" y="2"/>
                  </a:lnTo>
                  <a:lnTo>
                    <a:pt x="7"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3" name="Freeform 3830">
              <a:extLst>
                <a:ext uri="{FF2B5EF4-FFF2-40B4-BE49-F238E27FC236}">
                  <a16:creationId xmlns:a16="http://schemas.microsoft.com/office/drawing/2014/main" xmlns="" id="{FB3DBE8A-CA82-EB4F-BE81-B1FCA30E611A}"/>
                </a:ext>
              </a:extLst>
            </p:cNvPr>
            <p:cNvSpPr>
              <a:spLocks/>
            </p:cNvSpPr>
            <p:nvPr/>
          </p:nvSpPr>
          <p:spPr bwMode="auto">
            <a:xfrm>
              <a:off x="3227" y="2954"/>
              <a:ext cx="13" cy="18"/>
            </a:xfrm>
            <a:custGeom>
              <a:avLst/>
              <a:gdLst>
                <a:gd name="T0" fmla="*/ 0 w 13"/>
                <a:gd name="T1" fmla="*/ 9 h 18"/>
                <a:gd name="T2" fmla="*/ 0 w 13"/>
                <a:gd name="T3" fmla="*/ 9 h 18"/>
                <a:gd name="T4" fmla="*/ 2 w 13"/>
                <a:gd name="T5" fmla="*/ 15 h 18"/>
                <a:gd name="T6" fmla="*/ 4 w 13"/>
                <a:gd name="T7" fmla="*/ 18 h 18"/>
                <a:gd name="T8" fmla="*/ 6 w 13"/>
                <a:gd name="T9" fmla="*/ 18 h 18"/>
                <a:gd name="T10" fmla="*/ 6 w 13"/>
                <a:gd name="T11" fmla="*/ 18 h 18"/>
                <a:gd name="T12" fmla="*/ 11 w 13"/>
                <a:gd name="T13" fmla="*/ 15 h 18"/>
                <a:gd name="T14" fmla="*/ 13 w 13"/>
                <a:gd name="T15" fmla="*/ 9 h 18"/>
                <a:gd name="T16" fmla="*/ 13 w 13"/>
                <a:gd name="T17" fmla="*/ 9 h 18"/>
                <a:gd name="T18" fmla="*/ 11 w 13"/>
                <a:gd name="T19" fmla="*/ 2 h 18"/>
                <a:gd name="T20" fmla="*/ 11 w 13"/>
                <a:gd name="T21" fmla="*/ 0 h 18"/>
                <a:gd name="T22" fmla="*/ 9 w 13"/>
                <a:gd name="T23" fmla="*/ 0 h 18"/>
                <a:gd name="T24" fmla="*/ 9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4" y="18"/>
                  </a:lnTo>
                  <a:lnTo>
                    <a:pt x="6" y="18"/>
                  </a:lnTo>
                  <a:lnTo>
                    <a:pt x="11" y="15"/>
                  </a:lnTo>
                  <a:lnTo>
                    <a:pt x="13" y="9"/>
                  </a:lnTo>
                  <a:lnTo>
                    <a:pt x="11" y="2"/>
                  </a:lnTo>
                  <a:lnTo>
                    <a:pt x="11" y="0"/>
                  </a:lnTo>
                  <a:lnTo>
                    <a:pt x="9"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4" name="Freeform 3831">
              <a:extLst>
                <a:ext uri="{FF2B5EF4-FFF2-40B4-BE49-F238E27FC236}">
                  <a16:creationId xmlns:a16="http://schemas.microsoft.com/office/drawing/2014/main" xmlns="" id="{D88DACA4-00ED-B04F-B1F9-DBFBA592A8D6}"/>
                </a:ext>
              </a:extLst>
            </p:cNvPr>
            <p:cNvSpPr>
              <a:spLocks/>
            </p:cNvSpPr>
            <p:nvPr/>
          </p:nvSpPr>
          <p:spPr bwMode="auto">
            <a:xfrm>
              <a:off x="3227" y="2954"/>
              <a:ext cx="13" cy="18"/>
            </a:xfrm>
            <a:custGeom>
              <a:avLst/>
              <a:gdLst>
                <a:gd name="T0" fmla="*/ 0 w 13"/>
                <a:gd name="T1" fmla="*/ 9 h 18"/>
                <a:gd name="T2" fmla="*/ 0 w 13"/>
                <a:gd name="T3" fmla="*/ 9 h 18"/>
                <a:gd name="T4" fmla="*/ 2 w 13"/>
                <a:gd name="T5" fmla="*/ 15 h 18"/>
                <a:gd name="T6" fmla="*/ 4 w 13"/>
                <a:gd name="T7" fmla="*/ 18 h 18"/>
                <a:gd name="T8" fmla="*/ 6 w 13"/>
                <a:gd name="T9" fmla="*/ 18 h 18"/>
                <a:gd name="T10" fmla="*/ 6 w 13"/>
                <a:gd name="T11" fmla="*/ 18 h 18"/>
                <a:gd name="T12" fmla="*/ 11 w 13"/>
                <a:gd name="T13" fmla="*/ 15 h 18"/>
                <a:gd name="T14" fmla="*/ 13 w 13"/>
                <a:gd name="T15" fmla="*/ 9 h 18"/>
                <a:gd name="T16" fmla="*/ 13 w 13"/>
                <a:gd name="T17" fmla="*/ 9 h 18"/>
                <a:gd name="T18" fmla="*/ 11 w 13"/>
                <a:gd name="T19" fmla="*/ 2 h 18"/>
                <a:gd name="T20" fmla="*/ 11 w 13"/>
                <a:gd name="T21" fmla="*/ 0 h 18"/>
                <a:gd name="T22" fmla="*/ 9 w 13"/>
                <a:gd name="T23" fmla="*/ 0 h 18"/>
                <a:gd name="T24" fmla="*/ 9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4" y="18"/>
                  </a:lnTo>
                  <a:lnTo>
                    <a:pt x="6" y="18"/>
                  </a:lnTo>
                  <a:lnTo>
                    <a:pt x="11" y="15"/>
                  </a:lnTo>
                  <a:lnTo>
                    <a:pt x="13" y="9"/>
                  </a:lnTo>
                  <a:lnTo>
                    <a:pt x="11" y="2"/>
                  </a:lnTo>
                  <a:lnTo>
                    <a:pt x="11" y="0"/>
                  </a:lnTo>
                  <a:lnTo>
                    <a:pt x="9"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5" name="Freeform 3832">
              <a:extLst>
                <a:ext uri="{FF2B5EF4-FFF2-40B4-BE49-F238E27FC236}">
                  <a16:creationId xmlns:a16="http://schemas.microsoft.com/office/drawing/2014/main" xmlns="" id="{71D42C62-F3D5-7E4F-BAC9-8CB9EFF65D3A}"/>
                </a:ext>
              </a:extLst>
            </p:cNvPr>
            <p:cNvSpPr>
              <a:spLocks/>
            </p:cNvSpPr>
            <p:nvPr/>
          </p:nvSpPr>
          <p:spPr bwMode="auto">
            <a:xfrm>
              <a:off x="3215" y="2954"/>
              <a:ext cx="12" cy="18"/>
            </a:xfrm>
            <a:custGeom>
              <a:avLst/>
              <a:gdLst>
                <a:gd name="T0" fmla="*/ 0 w 12"/>
                <a:gd name="T1" fmla="*/ 9 h 18"/>
                <a:gd name="T2" fmla="*/ 0 w 12"/>
                <a:gd name="T3" fmla="*/ 9 h 18"/>
                <a:gd name="T4" fmla="*/ 0 w 12"/>
                <a:gd name="T5" fmla="*/ 15 h 18"/>
                <a:gd name="T6" fmla="*/ 3 w 12"/>
                <a:gd name="T7" fmla="*/ 18 h 18"/>
                <a:gd name="T8" fmla="*/ 5 w 12"/>
                <a:gd name="T9" fmla="*/ 18 h 18"/>
                <a:gd name="T10" fmla="*/ 5 w 12"/>
                <a:gd name="T11" fmla="*/ 18 h 18"/>
                <a:gd name="T12" fmla="*/ 9 w 12"/>
                <a:gd name="T13" fmla="*/ 15 h 18"/>
                <a:gd name="T14" fmla="*/ 12 w 12"/>
                <a:gd name="T15" fmla="*/ 9 h 18"/>
                <a:gd name="T16" fmla="*/ 12 w 12"/>
                <a:gd name="T17" fmla="*/ 9 h 18"/>
                <a:gd name="T18" fmla="*/ 12 w 12"/>
                <a:gd name="T19" fmla="*/ 2 h 18"/>
                <a:gd name="T20" fmla="*/ 9 w 12"/>
                <a:gd name="T21" fmla="*/ 0 h 18"/>
                <a:gd name="T22" fmla="*/ 7 w 12"/>
                <a:gd name="T23" fmla="*/ 0 h 18"/>
                <a:gd name="T24" fmla="*/ 7 w 12"/>
                <a:gd name="T25" fmla="*/ 0 h 18"/>
                <a:gd name="T26" fmla="*/ 3 w 12"/>
                <a:gd name="T27" fmla="*/ 2 h 18"/>
                <a:gd name="T28" fmla="*/ 0 w 12"/>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8">
                  <a:moveTo>
                    <a:pt x="0" y="9"/>
                  </a:moveTo>
                  <a:lnTo>
                    <a:pt x="0" y="9"/>
                  </a:lnTo>
                  <a:lnTo>
                    <a:pt x="0" y="15"/>
                  </a:lnTo>
                  <a:lnTo>
                    <a:pt x="3" y="18"/>
                  </a:lnTo>
                  <a:lnTo>
                    <a:pt x="5" y="18"/>
                  </a:lnTo>
                  <a:lnTo>
                    <a:pt x="9" y="15"/>
                  </a:lnTo>
                  <a:lnTo>
                    <a:pt x="12" y="9"/>
                  </a:lnTo>
                  <a:lnTo>
                    <a:pt x="12" y="2"/>
                  </a:lnTo>
                  <a:lnTo>
                    <a:pt x="9" y="0"/>
                  </a:lnTo>
                  <a:lnTo>
                    <a:pt x="7"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6" name="Freeform 3833">
              <a:extLst>
                <a:ext uri="{FF2B5EF4-FFF2-40B4-BE49-F238E27FC236}">
                  <a16:creationId xmlns:a16="http://schemas.microsoft.com/office/drawing/2014/main" xmlns="" id="{BB782809-3D6E-A242-931C-69A0E4EC896F}"/>
                </a:ext>
              </a:extLst>
            </p:cNvPr>
            <p:cNvSpPr>
              <a:spLocks/>
            </p:cNvSpPr>
            <p:nvPr/>
          </p:nvSpPr>
          <p:spPr bwMode="auto">
            <a:xfrm>
              <a:off x="3215" y="2954"/>
              <a:ext cx="12" cy="18"/>
            </a:xfrm>
            <a:custGeom>
              <a:avLst/>
              <a:gdLst>
                <a:gd name="T0" fmla="*/ 0 w 12"/>
                <a:gd name="T1" fmla="*/ 9 h 18"/>
                <a:gd name="T2" fmla="*/ 0 w 12"/>
                <a:gd name="T3" fmla="*/ 9 h 18"/>
                <a:gd name="T4" fmla="*/ 0 w 12"/>
                <a:gd name="T5" fmla="*/ 15 h 18"/>
                <a:gd name="T6" fmla="*/ 3 w 12"/>
                <a:gd name="T7" fmla="*/ 18 h 18"/>
                <a:gd name="T8" fmla="*/ 5 w 12"/>
                <a:gd name="T9" fmla="*/ 18 h 18"/>
                <a:gd name="T10" fmla="*/ 5 w 12"/>
                <a:gd name="T11" fmla="*/ 18 h 18"/>
                <a:gd name="T12" fmla="*/ 9 w 12"/>
                <a:gd name="T13" fmla="*/ 15 h 18"/>
                <a:gd name="T14" fmla="*/ 12 w 12"/>
                <a:gd name="T15" fmla="*/ 9 h 18"/>
                <a:gd name="T16" fmla="*/ 12 w 12"/>
                <a:gd name="T17" fmla="*/ 9 h 18"/>
                <a:gd name="T18" fmla="*/ 12 w 12"/>
                <a:gd name="T19" fmla="*/ 2 h 18"/>
                <a:gd name="T20" fmla="*/ 9 w 12"/>
                <a:gd name="T21" fmla="*/ 0 h 18"/>
                <a:gd name="T22" fmla="*/ 7 w 12"/>
                <a:gd name="T23" fmla="*/ 0 h 18"/>
                <a:gd name="T24" fmla="*/ 7 w 12"/>
                <a:gd name="T25" fmla="*/ 0 h 18"/>
                <a:gd name="T26" fmla="*/ 3 w 12"/>
                <a:gd name="T27" fmla="*/ 2 h 18"/>
                <a:gd name="T28" fmla="*/ 0 w 12"/>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8">
                  <a:moveTo>
                    <a:pt x="0" y="9"/>
                  </a:moveTo>
                  <a:lnTo>
                    <a:pt x="0" y="9"/>
                  </a:lnTo>
                  <a:lnTo>
                    <a:pt x="0" y="15"/>
                  </a:lnTo>
                  <a:lnTo>
                    <a:pt x="3" y="18"/>
                  </a:lnTo>
                  <a:lnTo>
                    <a:pt x="5" y="18"/>
                  </a:lnTo>
                  <a:lnTo>
                    <a:pt x="9" y="15"/>
                  </a:lnTo>
                  <a:lnTo>
                    <a:pt x="12" y="9"/>
                  </a:lnTo>
                  <a:lnTo>
                    <a:pt x="12" y="2"/>
                  </a:lnTo>
                  <a:lnTo>
                    <a:pt x="9" y="0"/>
                  </a:lnTo>
                  <a:lnTo>
                    <a:pt x="7"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7" name="Freeform 3834">
              <a:extLst>
                <a:ext uri="{FF2B5EF4-FFF2-40B4-BE49-F238E27FC236}">
                  <a16:creationId xmlns:a16="http://schemas.microsoft.com/office/drawing/2014/main" xmlns="" id="{0C23B5A0-DC3D-1145-A4D1-DDB784093F07}"/>
                </a:ext>
              </a:extLst>
            </p:cNvPr>
            <p:cNvSpPr>
              <a:spLocks/>
            </p:cNvSpPr>
            <p:nvPr/>
          </p:nvSpPr>
          <p:spPr bwMode="auto">
            <a:xfrm>
              <a:off x="3202" y="2954"/>
              <a:ext cx="13" cy="18"/>
            </a:xfrm>
            <a:custGeom>
              <a:avLst/>
              <a:gdLst>
                <a:gd name="T0" fmla="*/ 0 w 13"/>
                <a:gd name="T1" fmla="*/ 9 h 18"/>
                <a:gd name="T2" fmla="*/ 0 w 13"/>
                <a:gd name="T3" fmla="*/ 9 h 18"/>
                <a:gd name="T4" fmla="*/ 2 w 13"/>
                <a:gd name="T5" fmla="*/ 15 h 18"/>
                <a:gd name="T6" fmla="*/ 2 w 13"/>
                <a:gd name="T7" fmla="*/ 18 h 18"/>
                <a:gd name="T8" fmla="*/ 4 w 13"/>
                <a:gd name="T9" fmla="*/ 18 h 18"/>
                <a:gd name="T10" fmla="*/ 4 w 13"/>
                <a:gd name="T11" fmla="*/ 18 h 18"/>
                <a:gd name="T12" fmla="*/ 11 w 13"/>
                <a:gd name="T13" fmla="*/ 15 h 18"/>
                <a:gd name="T14" fmla="*/ 13 w 13"/>
                <a:gd name="T15" fmla="*/ 9 h 18"/>
                <a:gd name="T16" fmla="*/ 13 w 13"/>
                <a:gd name="T17" fmla="*/ 9 h 18"/>
                <a:gd name="T18" fmla="*/ 13 w 13"/>
                <a:gd name="T19" fmla="*/ 2 h 18"/>
                <a:gd name="T20" fmla="*/ 11 w 13"/>
                <a:gd name="T21" fmla="*/ 2 h 18"/>
                <a:gd name="T22" fmla="*/ 9 w 13"/>
                <a:gd name="T23" fmla="*/ 0 h 18"/>
                <a:gd name="T24" fmla="*/ 9 w 13"/>
                <a:gd name="T25" fmla="*/ 0 h 18"/>
                <a:gd name="T26" fmla="*/ 4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2" y="18"/>
                  </a:lnTo>
                  <a:lnTo>
                    <a:pt x="4" y="18"/>
                  </a:lnTo>
                  <a:lnTo>
                    <a:pt x="11" y="15"/>
                  </a:lnTo>
                  <a:lnTo>
                    <a:pt x="13" y="9"/>
                  </a:lnTo>
                  <a:lnTo>
                    <a:pt x="13" y="2"/>
                  </a:lnTo>
                  <a:lnTo>
                    <a:pt x="11" y="2"/>
                  </a:lnTo>
                  <a:lnTo>
                    <a:pt x="9" y="0"/>
                  </a:lnTo>
                  <a:lnTo>
                    <a:pt x="4"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8" name="Freeform 3835">
              <a:extLst>
                <a:ext uri="{FF2B5EF4-FFF2-40B4-BE49-F238E27FC236}">
                  <a16:creationId xmlns:a16="http://schemas.microsoft.com/office/drawing/2014/main" xmlns="" id="{3BE9D91A-28F2-1747-8C15-4A301EBD7A8D}"/>
                </a:ext>
              </a:extLst>
            </p:cNvPr>
            <p:cNvSpPr>
              <a:spLocks/>
            </p:cNvSpPr>
            <p:nvPr/>
          </p:nvSpPr>
          <p:spPr bwMode="auto">
            <a:xfrm>
              <a:off x="3202" y="2954"/>
              <a:ext cx="13" cy="18"/>
            </a:xfrm>
            <a:custGeom>
              <a:avLst/>
              <a:gdLst>
                <a:gd name="T0" fmla="*/ 0 w 13"/>
                <a:gd name="T1" fmla="*/ 9 h 18"/>
                <a:gd name="T2" fmla="*/ 0 w 13"/>
                <a:gd name="T3" fmla="*/ 9 h 18"/>
                <a:gd name="T4" fmla="*/ 2 w 13"/>
                <a:gd name="T5" fmla="*/ 15 h 18"/>
                <a:gd name="T6" fmla="*/ 2 w 13"/>
                <a:gd name="T7" fmla="*/ 18 h 18"/>
                <a:gd name="T8" fmla="*/ 4 w 13"/>
                <a:gd name="T9" fmla="*/ 18 h 18"/>
                <a:gd name="T10" fmla="*/ 4 w 13"/>
                <a:gd name="T11" fmla="*/ 18 h 18"/>
                <a:gd name="T12" fmla="*/ 11 w 13"/>
                <a:gd name="T13" fmla="*/ 15 h 18"/>
                <a:gd name="T14" fmla="*/ 13 w 13"/>
                <a:gd name="T15" fmla="*/ 9 h 18"/>
                <a:gd name="T16" fmla="*/ 13 w 13"/>
                <a:gd name="T17" fmla="*/ 9 h 18"/>
                <a:gd name="T18" fmla="*/ 13 w 13"/>
                <a:gd name="T19" fmla="*/ 2 h 18"/>
                <a:gd name="T20" fmla="*/ 11 w 13"/>
                <a:gd name="T21" fmla="*/ 2 h 18"/>
                <a:gd name="T22" fmla="*/ 9 w 13"/>
                <a:gd name="T23" fmla="*/ 0 h 18"/>
                <a:gd name="T24" fmla="*/ 9 w 13"/>
                <a:gd name="T25" fmla="*/ 0 h 18"/>
                <a:gd name="T26" fmla="*/ 4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2" y="18"/>
                  </a:lnTo>
                  <a:lnTo>
                    <a:pt x="4" y="18"/>
                  </a:lnTo>
                  <a:lnTo>
                    <a:pt x="11" y="15"/>
                  </a:lnTo>
                  <a:lnTo>
                    <a:pt x="13" y="9"/>
                  </a:lnTo>
                  <a:lnTo>
                    <a:pt x="13" y="2"/>
                  </a:lnTo>
                  <a:lnTo>
                    <a:pt x="11" y="2"/>
                  </a:lnTo>
                  <a:lnTo>
                    <a:pt x="9" y="0"/>
                  </a:lnTo>
                  <a:lnTo>
                    <a:pt x="4"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19" name="Freeform 3836">
              <a:extLst>
                <a:ext uri="{FF2B5EF4-FFF2-40B4-BE49-F238E27FC236}">
                  <a16:creationId xmlns:a16="http://schemas.microsoft.com/office/drawing/2014/main" xmlns="" id="{C64AAF53-7C80-E345-9365-4921A7BA4027}"/>
                </a:ext>
              </a:extLst>
            </p:cNvPr>
            <p:cNvSpPr>
              <a:spLocks/>
            </p:cNvSpPr>
            <p:nvPr/>
          </p:nvSpPr>
          <p:spPr bwMode="auto">
            <a:xfrm>
              <a:off x="3191" y="2954"/>
              <a:ext cx="11" cy="18"/>
            </a:xfrm>
            <a:custGeom>
              <a:avLst/>
              <a:gdLst>
                <a:gd name="T0" fmla="*/ 0 w 11"/>
                <a:gd name="T1" fmla="*/ 9 h 18"/>
                <a:gd name="T2" fmla="*/ 0 w 11"/>
                <a:gd name="T3" fmla="*/ 9 h 18"/>
                <a:gd name="T4" fmla="*/ 0 w 11"/>
                <a:gd name="T5" fmla="*/ 15 h 18"/>
                <a:gd name="T6" fmla="*/ 2 w 11"/>
                <a:gd name="T7" fmla="*/ 18 h 18"/>
                <a:gd name="T8" fmla="*/ 4 w 11"/>
                <a:gd name="T9" fmla="*/ 18 h 18"/>
                <a:gd name="T10" fmla="*/ 4 w 11"/>
                <a:gd name="T11" fmla="*/ 18 h 18"/>
                <a:gd name="T12" fmla="*/ 9 w 11"/>
                <a:gd name="T13" fmla="*/ 15 h 18"/>
                <a:gd name="T14" fmla="*/ 11 w 11"/>
                <a:gd name="T15" fmla="*/ 9 h 18"/>
                <a:gd name="T16" fmla="*/ 11 w 11"/>
                <a:gd name="T17" fmla="*/ 9 h 18"/>
                <a:gd name="T18" fmla="*/ 11 w 11"/>
                <a:gd name="T19" fmla="*/ 2 h 18"/>
                <a:gd name="T20" fmla="*/ 11 w 11"/>
                <a:gd name="T21" fmla="*/ 2 h 18"/>
                <a:gd name="T22" fmla="*/ 9 w 11"/>
                <a:gd name="T23" fmla="*/ 0 h 18"/>
                <a:gd name="T24" fmla="*/ 9 w 11"/>
                <a:gd name="T25" fmla="*/ 0 h 18"/>
                <a:gd name="T26" fmla="*/ 2 w 11"/>
                <a:gd name="T27" fmla="*/ 4 h 18"/>
                <a:gd name="T28" fmla="*/ 0 w 1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18">
                  <a:moveTo>
                    <a:pt x="0" y="9"/>
                  </a:moveTo>
                  <a:lnTo>
                    <a:pt x="0" y="9"/>
                  </a:lnTo>
                  <a:lnTo>
                    <a:pt x="0" y="15"/>
                  </a:lnTo>
                  <a:lnTo>
                    <a:pt x="2" y="18"/>
                  </a:lnTo>
                  <a:lnTo>
                    <a:pt x="4" y="18"/>
                  </a:lnTo>
                  <a:lnTo>
                    <a:pt x="9" y="15"/>
                  </a:lnTo>
                  <a:lnTo>
                    <a:pt x="11" y="9"/>
                  </a:lnTo>
                  <a:lnTo>
                    <a:pt x="11" y="2"/>
                  </a:lnTo>
                  <a:lnTo>
                    <a:pt x="9" y="0"/>
                  </a:lnTo>
                  <a:lnTo>
                    <a:pt x="2"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0" name="Freeform 3837">
              <a:extLst>
                <a:ext uri="{FF2B5EF4-FFF2-40B4-BE49-F238E27FC236}">
                  <a16:creationId xmlns:a16="http://schemas.microsoft.com/office/drawing/2014/main" xmlns="" id="{53E2A410-26DC-1748-97AD-97F02CCD7D91}"/>
                </a:ext>
              </a:extLst>
            </p:cNvPr>
            <p:cNvSpPr>
              <a:spLocks/>
            </p:cNvSpPr>
            <p:nvPr/>
          </p:nvSpPr>
          <p:spPr bwMode="auto">
            <a:xfrm>
              <a:off x="3191" y="2954"/>
              <a:ext cx="11" cy="18"/>
            </a:xfrm>
            <a:custGeom>
              <a:avLst/>
              <a:gdLst>
                <a:gd name="T0" fmla="*/ 0 w 11"/>
                <a:gd name="T1" fmla="*/ 9 h 18"/>
                <a:gd name="T2" fmla="*/ 0 w 11"/>
                <a:gd name="T3" fmla="*/ 9 h 18"/>
                <a:gd name="T4" fmla="*/ 0 w 11"/>
                <a:gd name="T5" fmla="*/ 15 h 18"/>
                <a:gd name="T6" fmla="*/ 2 w 11"/>
                <a:gd name="T7" fmla="*/ 18 h 18"/>
                <a:gd name="T8" fmla="*/ 4 w 11"/>
                <a:gd name="T9" fmla="*/ 18 h 18"/>
                <a:gd name="T10" fmla="*/ 4 w 11"/>
                <a:gd name="T11" fmla="*/ 18 h 18"/>
                <a:gd name="T12" fmla="*/ 9 w 11"/>
                <a:gd name="T13" fmla="*/ 15 h 18"/>
                <a:gd name="T14" fmla="*/ 11 w 11"/>
                <a:gd name="T15" fmla="*/ 9 h 18"/>
                <a:gd name="T16" fmla="*/ 11 w 11"/>
                <a:gd name="T17" fmla="*/ 9 h 18"/>
                <a:gd name="T18" fmla="*/ 11 w 11"/>
                <a:gd name="T19" fmla="*/ 2 h 18"/>
                <a:gd name="T20" fmla="*/ 11 w 11"/>
                <a:gd name="T21" fmla="*/ 2 h 18"/>
                <a:gd name="T22" fmla="*/ 9 w 11"/>
                <a:gd name="T23" fmla="*/ 0 h 18"/>
                <a:gd name="T24" fmla="*/ 9 w 11"/>
                <a:gd name="T25" fmla="*/ 0 h 18"/>
                <a:gd name="T26" fmla="*/ 2 w 11"/>
                <a:gd name="T27" fmla="*/ 4 h 18"/>
                <a:gd name="T28" fmla="*/ 0 w 1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18">
                  <a:moveTo>
                    <a:pt x="0" y="9"/>
                  </a:moveTo>
                  <a:lnTo>
                    <a:pt x="0" y="9"/>
                  </a:lnTo>
                  <a:lnTo>
                    <a:pt x="0" y="15"/>
                  </a:lnTo>
                  <a:lnTo>
                    <a:pt x="2" y="18"/>
                  </a:lnTo>
                  <a:lnTo>
                    <a:pt x="4" y="18"/>
                  </a:lnTo>
                  <a:lnTo>
                    <a:pt x="9" y="15"/>
                  </a:lnTo>
                  <a:lnTo>
                    <a:pt x="11" y="9"/>
                  </a:lnTo>
                  <a:lnTo>
                    <a:pt x="11" y="2"/>
                  </a:lnTo>
                  <a:lnTo>
                    <a:pt x="9" y="0"/>
                  </a:lnTo>
                  <a:lnTo>
                    <a:pt x="2"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1" name="Freeform 3838">
              <a:extLst>
                <a:ext uri="{FF2B5EF4-FFF2-40B4-BE49-F238E27FC236}">
                  <a16:creationId xmlns:a16="http://schemas.microsoft.com/office/drawing/2014/main" xmlns="" id="{4F7ABD6C-39A0-994D-8F9D-E34DE96EFAEA}"/>
                </a:ext>
              </a:extLst>
            </p:cNvPr>
            <p:cNvSpPr>
              <a:spLocks/>
            </p:cNvSpPr>
            <p:nvPr/>
          </p:nvSpPr>
          <p:spPr bwMode="auto">
            <a:xfrm>
              <a:off x="3177" y="2954"/>
              <a:ext cx="14" cy="18"/>
            </a:xfrm>
            <a:custGeom>
              <a:avLst/>
              <a:gdLst>
                <a:gd name="T0" fmla="*/ 0 w 14"/>
                <a:gd name="T1" fmla="*/ 9 h 18"/>
                <a:gd name="T2" fmla="*/ 0 w 14"/>
                <a:gd name="T3" fmla="*/ 9 h 18"/>
                <a:gd name="T4" fmla="*/ 0 w 14"/>
                <a:gd name="T5" fmla="*/ 15 h 18"/>
                <a:gd name="T6" fmla="*/ 2 w 14"/>
                <a:gd name="T7" fmla="*/ 18 h 18"/>
                <a:gd name="T8" fmla="*/ 5 w 14"/>
                <a:gd name="T9" fmla="*/ 18 h 18"/>
                <a:gd name="T10" fmla="*/ 5 w 14"/>
                <a:gd name="T11" fmla="*/ 18 h 18"/>
                <a:gd name="T12" fmla="*/ 9 w 14"/>
                <a:gd name="T13" fmla="*/ 15 h 18"/>
                <a:gd name="T14" fmla="*/ 14 w 14"/>
                <a:gd name="T15" fmla="*/ 9 h 18"/>
                <a:gd name="T16" fmla="*/ 14 w 14"/>
                <a:gd name="T17" fmla="*/ 9 h 18"/>
                <a:gd name="T18" fmla="*/ 14 w 14"/>
                <a:gd name="T19" fmla="*/ 4 h 18"/>
                <a:gd name="T20" fmla="*/ 11 w 14"/>
                <a:gd name="T21" fmla="*/ 2 h 18"/>
                <a:gd name="T22" fmla="*/ 9 w 14"/>
                <a:gd name="T23" fmla="*/ 0 h 18"/>
                <a:gd name="T24" fmla="*/ 9 w 14"/>
                <a:gd name="T25" fmla="*/ 0 h 18"/>
                <a:gd name="T26" fmla="*/ 5 w 14"/>
                <a:gd name="T27" fmla="*/ 4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5"/>
                  </a:lnTo>
                  <a:lnTo>
                    <a:pt x="2" y="18"/>
                  </a:lnTo>
                  <a:lnTo>
                    <a:pt x="5" y="18"/>
                  </a:lnTo>
                  <a:lnTo>
                    <a:pt x="9" y="15"/>
                  </a:lnTo>
                  <a:lnTo>
                    <a:pt x="14" y="9"/>
                  </a:lnTo>
                  <a:lnTo>
                    <a:pt x="14" y="4"/>
                  </a:lnTo>
                  <a:lnTo>
                    <a:pt x="11" y="2"/>
                  </a:lnTo>
                  <a:lnTo>
                    <a:pt x="9" y="0"/>
                  </a:lnTo>
                  <a:lnTo>
                    <a:pt x="5"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2" name="Freeform 3839">
              <a:extLst>
                <a:ext uri="{FF2B5EF4-FFF2-40B4-BE49-F238E27FC236}">
                  <a16:creationId xmlns:a16="http://schemas.microsoft.com/office/drawing/2014/main" xmlns="" id="{E65698B0-C8F9-5C4C-9B75-6BD7FC135247}"/>
                </a:ext>
              </a:extLst>
            </p:cNvPr>
            <p:cNvSpPr>
              <a:spLocks/>
            </p:cNvSpPr>
            <p:nvPr/>
          </p:nvSpPr>
          <p:spPr bwMode="auto">
            <a:xfrm>
              <a:off x="3177" y="2954"/>
              <a:ext cx="14" cy="18"/>
            </a:xfrm>
            <a:custGeom>
              <a:avLst/>
              <a:gdLst>
                <a:gd name="T0" fmla="*/ 0 w 14"/>
                <a:gd name="T1" fmla="*/ 9 h 18"/>
                <a:gd name="T2" fmla="*/ 0 w 14"/>
                <a:gd name="T3" fmla="*/ 9 h 18"/>
                <a:gd name="T4" fmla="*/ 0 w 14"/>
                <a:gd name="T5" fmla="*/ 15 h 18"/>
                <a:gd name="T6" fmla="*/ 2 w 14"/>
                <a:gd name="T7" fmla="*/ 18 h 18"/>
                <a:gd name="T8" fmla="*/ 5 w 14"/>
                <a:gd name="T9" fmla="*/ 18 h 18"/>
                <a:gd name="T10" fmla="*/ 5 w 14"/>
                <a:gd name="T11" fmla="*/ 18 h 18"/>
                <a:gd name="T12" fmla="*/ 9 w 14"/>
                <a:gd name="T13" fmla="*/ 15 h 18"/>
                <a:gd name="T14" fmla="*/ 14 w 14"/>
                <a:gd name="T15" fmla="*/ 9 h 18"/>
                <a:gd name="T16" fmla="*/ 14 w 14"/>
                <a:gd name="T17" fmla="*/ 9 h 18"/>
                <a:gd name="T18" fmla="*/ 14 w 14"/>
                <a:gd name="T19" fmla="*/ 4 h 18"/>
                <a:gd name="T20" fmla="*/ 11 w 14"/>
                <a:gd name="T21" fmla="*/ 2 h 18"/>
                <a:gd name="T22" fmla="*/ 9 w 14"/>
                <a:gd name="T23" fmla="*/ 0 h 18"/>
                <a:gd name="T24" fmla="*/ 9 w 14"/>
                <a:gd name="T25" fmla="*/ 0 h 18"/>
                <a:gd name="T26" fmla="*/ 5 w 14"/>
                <a:gd name="T27" fmla="*/ 4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0" y="15"/>
                  </a:lnTo>
                  <a:lnTo>
                    <a:pt x="2" y="18"/>
                  </a:lnTo>
                  <a:lnTo>
                    <a:pt x="5" y="18"/>
                  </a:lnTo>
                  <a:lnTo>
                    <a:pt x="9" y="15"/>
                  </a:lnTo>
                  <a:lnTo>
                    <a:pt x="14" y="9"/>
                  </a:lnTo>
                  <a:lnTo>
                    <a:pt x="14" y="4"/>
                  </a:lnTo>
                  <a:lnTo>
                    <a:pt x="11" y="2"/>
                  </a:lnTo>
                  <a:lnTo>
                    <a:pt x="9" y="0"/>
                  </a:lnTo>
                  <a:lnTo>
                    <a:pt x="5"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3" name="Freeform 3840">
              <a:extLst>
                <a:ext uri="{FF2B5EF4-FFF2-40B4-BE49-F238E27FC236}">
                  <a16:creationId xmlns:a16="http://schemas.microsoft.com/office/drawing/2014/main" xmlns="" id="{C4985326-2663-B444-8BA0-4E60FEEC776B}"/>
                </a:ext>
              </a:extLst>
            </p:cNvPr>
            <p:cNvSpPr>
              <a:spLocks/>
            </p:cNvSpPr>
            <p:nvPr/>
          </p:nvSpPr>
          <p:spPr bwMode="auto">
            <a:xfrm>
              <a:off x="3166" y="2954"/>
              <a:ext cx="13" cy="20"/>
            </a:xfrm>
            <a:custGeom>
              <a:avLst/>
              <a:gdLst>
                <a:gd name="T0" fmla="*/ 0 w 13"/>
                <a:gd name="T1" fmla="*/ 11 h 20"/>
                <a:gd name="T2" fmla="*/ 0 w 13"/>
                <a:gd name="T3" fmla="*/ 11 h 20"/>
                <a:gd name="T4" fmla="*/ 0 w 13"/>
                <a:gd name="T5" fmla="*/ 15 h 20"/>
                <a:gd name="T6" fmla="*/ 0 w 13"/>
                <a:gd name="T7" fmla="*/ 18 h 20"/>
                <a:gd name="T8" fmla="*/ 2 w 13"/>
                <a:gd name="T9" fmla="*/ 20 h 20"/>
                <a:gd name="T10" fmla="*/ 2 w 13"/>
                <a:gd name="T11" fmla="*/ 20 h 20"/>
                <a:gd name="T12" fmla="*/ 9 w 13"/>
                <a:gd name="T13" fmla="*/ 15 h 20"/>
                <a:gd name="T14" fmla="*/ 11 w 13"/>
                <a:gd name="T15" fmla="*/ 9 h 20"/>
                <a:gd name="T16" fmla="*/ 11 w 13"/>
                <a:gd name="T17" fmla="*/ 9 h 20"/>
                <a:gd name="T18" fmla="*/ 13 w 13"/>
                <a:gd name="T19" fmla="*/ 4 h 20"/>
                <a:gd name="T20" fmla="*/ 11 w 13"/>
                <a:gd name="T21" fmla="*/ 2 h 20"/>
                <a:gd name="T22" fmla="*/ 9 w 13"/>
                <a:gd name="T23" fmla="*/ 0 h 20"/>
                <a:gd name="T24" fmla="*/ 9 w 13"/>
                <a:gd name="T25" fmla="*/ 0 h 20"/>
                <a:gd name="T26" fmla="*/ 4 w 13"/>
                <a:gd name="T27" fmla="*/ 4 h 20"/>
                <a:gd name="T28" fmla="*/ 0 w 13"/>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20">
                  <a:moveTo>
                    <a:pt x="0" y="11"/>
                  </a:moveTo>
                  <a:lnTo>
                    <a:pt x="0" y="11"/>
                  </a:lnTo>
                  <a:lnTo>
                    <a:pt x="0" y="15"/>
                  </a:lnTo>
                  <a:lnTo>
                    <a:pt x="0" y="18"/>
                  </a:lnTo>
                  <a:lnTo>
                    <a:pt x="2" y="20"/>
                  </a:lnTo>
                  <a:lnTo>
                    <a:pt x="9" y="15"/>
                  </a:lnTo>
                  <a:lnTo>
                    <a:pt x="11" y="9"/>
                  </a:lnTo>
                  <a:lnTo>
                    <a:pt x="13" y="4"/>
                  </a:lnTo>
                  <a:lnTo>
                    <a:pt x="11" y="2"/>
                  </a:lnTo>
                  <a:lnTo>
                    <a:pt x="9" y="0"/>
                  </a:lnTo>
                  <a:lnTo>
                    <a:pt x="4" y="4"/>
                  </a:lnTo>
                  <a:lnTo>
                    <a:pt x="0"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4" name="Freeform 3841">
              <a:extLst>
                <a:ext uri="{FF2B5EF4-FFF2-40B4-BE49-F238E27FC236}">
                  <a16:creationId xmlns:a16="http://schemas.microsoft.com/office/drawing/2014/main" xmlns="" id="{06F18C40-D16C-F34E-9268-914D17CC758E}"/>
                </a:ext>
              </a:extLst>
            </p:cNvPr>
            <p:cNvSpPr>
              <a:spLocks/>
            </p:cNvSpPr>
            <p:nvPr/>
          </p:nvSpPr>
          <p:spPr bwMode="auto">
            <a:xfrm>
              <a:off x="3166" y="2954"/>
              <a:ext cx="13" cy="20"/>
            </a:xfrm>
            <a:custGeom>
              <a:avLst/>
              <a:gdLst>
                <a:gd name="T0" fmla="*/ 0 w 13"/>
                <a:gd name="T1" fmla="*/ 11 h 20"/>
                <a:gd name="T2" fmla="*/ 0 w 13"/>
                <a:gd name="T3" fmla="*/ 11 h 20"/>
                <a:gd name="T4" fmla="*/ 0 w 13"/>
                <a:gd name="T5" fmla="*/ 15 h 20"/>
                <a:gd name="T6" fmla="*/ 0 w 13"/>
                <a:gd name="T7" fmla="*/ 18 h 20"/>
                <a:gd name="T8" fmla="*/ 2 w 13"/>
                <a:gd name="T9" fmla="*/ 20 h 20"/>
                <a:gd name="T10" fmla="*/ 2 w 13"/>
                <a:gd name="T11" fmla="*/ 20 h 20"/>
                <a:gd name="T12" fmla="*/ 9 w 13"/>
                <a:gd name="T13" fmla="*/ 15 h 20"/>
                <a:gd name="T14" fmla="*/ 11 w 13"/>
                <a:gd name="T15" fmla="*/ 9 h 20"/>
                <a:gd name="T16" fmla="*/ 11 w 13"/>
                <a:gd name="T17" fmla="*/ 9 h 20"/>
                <a:gd name="T18" fmla="*/ 13 w 13"/>
                <a:gd name="T19" fmla="*/ 4 h 20"/>
                <a:gd name="T20" fmla="*/ 11 w 13"/>
                <a:gd name="T21" fmla="*/ 2 h 20"/>
                <a:gd name="T22" fmla="*/ 9 w 13"/>
                <a:gd name="T23" fmla="*/ 0 h 20"/>
                <a:gd name="T24" fmla="*/ 9 w 13"/>
                <a:gd name="T25" fmla="*/ 0 h 20"/>
                <a:gd name="T26" fmla="*/ 4 w 13"/>
                <a:gd name="T27" fmla="*/ 4 h 20"/>
                <a:gd name="T28" fmla="*/ 0 w 13"/>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20">
                  <a:moveTo>
                    <a:pt x="0" y="11"/>
                  </a:moveTo>
                  <a:lnTo>
                    <a:pt x="0" y="11"/>
                  </a:lnTo>
                  <a:lnTo>
                    <a:pt x="0" y="15"/>
                  </a:lnTo>
                  <a:lnTo>
                    <a:pt x="0" y="18"/>
                  </a:lnTo>
                  <a:lnTo>
                    <a:pt x="2" y="20"/>
                  </a:lnTo>
                  <a:lnTo>
                    <a:pt x="9" y="15"/>
                  </a:lnTo>
                  <a:lnTo>
                    <a:pt x="11" y="9"/>
                  </a:lnTo>
                  <a:lnTo>
                    <a:pt x="13" y="4"/>
                  </a:lnTo>
                  <a:lnTo>
                    <a:pt x="11" y="2"/>
                  </a:lnTo>
                  <a:lnTo>
                    <a:pt x="9" y="0"/>
                  </a:lnTo>
                  <a:lnTo>
                    <a:pt x="4" y="4"/>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5" name="Freeform 3842">
              <a:extLst>
                <a:ext uri="{FF2B5EF4-FFF2-40B4-BE49-F238E27FC236}">
                  <a16:creationId xmlns:a16="http://schemas.microsoft.com/office/drawing/2014/main" xmlns="" id="{A046C729-626B-1D47-B419-36961951872B}"/>
                </a:ext>
              </a:extLst>
            </p:cNvPr>
            <p:cNvSpPr>
              <a:spLocks/>
            </p:cNvSpPr>
            <p:nvPr/>
          </p:nvSpPr>
          <p:spPr bwMode="auto">
            <a:xfrm>
              <a:off x="3001" y="2956"/>
              <a:ext cx="21" cy="20"/>
            </a:xfrm>
            <a:custGeom>
              <a:avLst/>
              <a:gdLst>
                <a:gd name="T0" fmla="*/ 3 w 21"/>
                <a:gd name="T1" fmla="*/ 9 h 20"/>
                <a:gd name="T2" fmla="*/ 3 w 21"/>
                <a:gd name="T3" fmla="*/ 9 h 20"/>
                <a:gd name="T4" fmla="*/ 0 w 21"/>
                <a:gd name="T5" fmla="*/ 16 h 20"/>
                <a:gd name="T6" fmla="*/ 0 w 21"/>
                <a:gd name="T7" fmla="*/ 18 h 20"/>
                <a:gd name="T8" fmla="*/ 3 w 21"/>
                <a:gd name="T9" fmla="*/ 20 h 20"/>
                <a:gd name="T10" fmla="*/ 3 w 21"/>
                <a:gd name="T11" fmla="*/ 20 h 20"/>
                <a:gd name="T12" fmla="*/ 12 w 21"/>
                <a:gd name="T13" fmla="*/ 16 h 20"/>
                <a:gd name="T14" fmla="*/ 18 w 21"/>
                <a:gd name="T15" fmla="*/ 9 h 20"/>
                <a:gd name="T16" fmla="*/ 18 w 21"/>
                <a:gd name="T17" fmla="*/ 9 h 20"/>
                <a:gd name="T18" fmla="*/ 21 w 21"/>
                <a:gd name="T19" fmla="*/ 2 h 20"/>
                <a:gd name="T20" fmla="*/ 21 w 21"/>
                <a:gd name="T21" fmla="*/ 2 h 20"/>
                <a:gd name="T22" fmla="*/ 18 w 21"/>
                <a:gd name="T23" fmla="*/ 0 h 20"/>
                <a:gd name="T24" fmla="*/ 18 w 21"/>
                <a:gd name="T25" fmla="*/ 0 h 20"/>
                <a:gd name="T26" fmla="*/ 12 w 21"/>
                <a:gd name="T27" fmla="*/ 4 h 20"/>
                <a:gd name="T28" fmla="*/ 3 w 21"/>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20">
                  <a:moveTo>
                    <a:pt x="3" y="9"/>
                  </a:moveTo>
                  <a:lnTo>
                    <a:pt x="3" y="9"/>
                  </a:lnTo>
                  <a:lnTo>
                    <a:pt x="0" y="16"/>
                  </a:lnTo>
                  <a:lnTo>
                    <a:pt x="0" y="18"/>
                  </a:lnTo>
                  <a:lnTo>
                    <a:pt x="3" y="20"/>
                  </a:lnTo>
                  <a:lnTo>
                    <a:pt x="12" y="16"/>
                  </a:lnTo>
                  <a:lnTo>
                    <a:pt x="18" y="9"/>
                  </a:lnTo>
                  <a:lnTo>
                    <a:pt x="21" y="2"/>
                  </a:lnTo>
                  <a:lnTo>
                    <a:pt x="18" y="0"/>
                  </a:lnTo>
                  <a:lnTo>
                    <a:pt x="12" y="4"/>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6" name="Freeform 3843">
              <a:extLst>
                <a:ext uri="{FF2B5EF4-FFF2-40B4-BE49-F238E27FC236}">
                  <a16:creationId xmlns:a16="http://schemas.microsoft.com/office/drawing/2014/main" xmlns="" id="{AFBA8881-6E8E-6347-9760-FE40999A18D4}"/>
                </a:ext>
              </a:extLst>
            </p:cNvPr>
            <p:cNvSpPr>
              <a:spLocks/>
            </p:cNvSpPr>
            <p:nvPr/>
          </p:nvSpPr>
          <p:spPr bwMode="auto">
            <a:xfrm>
              <a:off x="3001" y="2956"/>
              <a:ext cx="21" cy="20"/>
            </a:xfrm>
            <a:custGeom>
              <a:avLst/>
              <a:gdLst>
                <a:gd name="T0" fmla="*/ 3 w 21"/>
                <a:gd name="T1" fmla="*/ 9 h 20"/>
                <a:gd name="T2" fmla="*/ 3 w 21"/>
                <a:gd name="T3" fmla="*/ 9 h 20"/>
                <a:gd name="T4" fmla="*/ 0 w 21"/>
                <a:gd name="T5" fmla="*/ 16 h 20"/>
                <a:gd name="T6" fmla="*/ 0 w 21"/>
                <a:gd name="T7" fmla="*/ 18 h 20"/>
                <a:gd name="T8" fmla="*/ 3 w 21"/>
                <a:gd name="T9" fmla="*/ 20 h 20"/>
                <a:gd name="T10" fmla="*/ 3 w 21"/>
                <a:gd name="T11" fmla="*/ 20 h 20"/>
                <a:gd name="T12" fmla="*/ 12 w 21"/>
                <a:gd name="T13" fmla="*/ 16 h 20"/>
                <a:gd name="T14" fmla="*/ 18 w 21"/>
                <a:gd name="T15" fmla="*/ 9 h 20"/>
                <a:gd name="T16" fmla="*/ 18 w 21"/>
                <a:gd name="T17" fmla="*/ 9 h 20"/>
                <a:gd name="T18" fmla="*/ 21 w 21"/>
                <a:gd name="T19" fmla="*/ 2 h 20"/>
                <a:gd name="T20" fmla="*/ 21 w 21"/>
                <a:gd name="T21" fmla="*/ 2 h 20"/>
                <a:gd name="T22" fmla="*/ 18 w 21"/>
                <a:gd name="T23" fmla="*/ 0 h 20"/>
                <a:gd name="T24" fmla="*/ 18 w 21"/>
                <a:gd name="T25" fmla="*/ 0 h 20"/>
                <a:gd name="T26" fmla="*/ 12 w 21"/>
                <a:gd name="T27" fmla="*/ 4 h 20"/>
                <a:gd name="T28" fmla="*/ 3 w 21"/>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20">
                  <a:moveTo>
                    <a:pt x="3" y="9"/>
                  </a:moveTo>
                  <a:lnTo>
                    <a:pt x="3" y="9"/>
                  </a:lnTo>
                  <a:lnTo>
                    <a:pt x="0" y="16"/>
                  </a:lnTo>
                  <a:lnTo>
                    <a:pt x="0" y="18"/>
                  </a:lnTo>
                  <a:lnTo>
                    <a:pt x="3" y="20"/>
                  </a:lnTo>
                  <a:lnTo>
                    <a:pt x="12" y="16"/>
                  </a:lnTo>
                  <a:lnTo>
                    <a:pt x="18" y="9"/>
                  </a:lnTo>
                  <a:lnTo>
                    <a:pt x="21" y="2"/>
                  </a:lnTo>
                  <a:lnTo>
                    <a:pt x="18" y="0"/>
                  </a:lnTo>
                  <a:lnTo>
                    <a:pt x="12" y="4"/>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7" name="Freeform 3844">
              <a:extLst>
                <a:ext uri="{FF2B5EF4-FFF2-40B4-BE49-F238E27FC236}">
                  <a16:creationId xmlns:a16="http://schemas.microsoft.com/office/drawing/2014/main" xmlns="" id="{B37CE123-E556-2348-9483-543698641AD2}"/>
                </a:ext>
              </a:extLst>
            </p:cNvPr>
            <p:cNvSpPr>
              <a:spLocks/>
            </p:cNvSpPr>
            <p:nvPr/>
          </p:nvSpPr>
          <p:spPr bwMode="auto">
            <a:xfrm>
              <a:off x="2986" y="2956"/>
              <a:ext cx="22" cy="20"/>
            </a:xfrm>
            <a:custGeom>
              <a:avLst/>
              <a:gdLst>
                <a:gd name="T0" fmla="*/ 2 w 22"/>
                <a:gd name="T1" fmla="*/ 11 h 20"/>
                <a:gd name="T2" fmla="*/ 2 w 22"/>
                <a:gd name="T3" fmla="*/ 11 h 20"/>
                <a:gd name="T4" fmla="*/ 0 w 22"/>
                <a:gd name="T5" fmla="*/ 16 h 20"/>
                <a:gd name="T6" fmla="*/ 0 w 22"/>
                <a:gd name="T7" fmla="*/ 18 h 20"/>
                <a:gd name="T8" fmla="*/ 2 w 22"/>
                <a:gd name="T9" fmla="*/ 20 h 20"/>
                <a:gd name="T10" fmla="*/ 2 w 22"/>
                <a:gd name="T11" fmla="*/ 20 h 20"/>
                <a:gd name="T12" fmla="*/ 11 w 22"/>
                <a:gd name="T13" fmla="*/ 16 h 20"/>
                <a:gd name="T14" fmla="*/ 18 w 22"/>
                <a:gd name="T15" fmla="*/ 9 h 20"/>
                <a:gd name="T16" fmla="*/ 18 w 22"/>
                <a:gd name="T17" fmla="*/ 9 h 20"/>
                <a:gd name="T18" fmla="*/ 22 w 22"/>
                <a:gd name="T19" fmla="*/ 4 h 20"/>
                <a:gd name="T20" fmla="*/ 22 w 22"/>
                <a:gd name="T21" fmla="*/ 2 h 20"/>
                <a:gd name="T22" fmla="*/ 18 w 22"/>
                <a:gd name="T23" fmla="*/ 0 h 20"/>
                <a:gd name="T24" fmla="*/ 18 w 22"/>
                <a:gd name="T25" fmla="*/ 0 h 20"/>
                <a:gd name="T26" fmla="*/ 11 w 22"/>
                <a:gd name="T27" fmla="*/ 4 h 20"/>
                <a:gd name="T28" fmla="*/ 2 w 22"/>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20">
                  <a:moveTo>
                    <a:pt x="2" y="11"/>
                  </a:moveTo>
                  <a:lnTo>
                    <a:pt x="2" y="11"/>
                  </a:lnTo>
                  <a:lnTo>
                    <a:pt x="0" y="16"/>
                  </a:lnTo>
                  <a:lnTo>
                    <a:pt x="0" y="18"/>
                  </a:lnTo>
                  <a:lnTo>
                    <a:pt x="2" y="20"/>
                  </a:lnTo>
                  <a:lnTo>
                    <a:pt x="11" y="16"/>
                  </a:lnTo>
                  <a:lnTo>
                    <a:pt x="18" y="9"/>
                  </a:lnTo>
                  <a:lnTo>
                    <a:pt x="22" y="4"/>
                  </a:lnTo>
                  <a:lnTo>
                    <a:pt x="22" y="2"/>
                  </a:lnTo>
                  <a:lnTo>
                    <a:pt x="18" y="0"/>
                  </a:lnTo>
                  <a:lnTo>
                    <a:pt x="11" y="4"/>
                  </a:lnTo>
                  <a:lnTo>
                    <a:pt x="2"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8" name="Freeform 3845">
              <a:extLst>
                <a:ext uri="{FF2B5EF4-FFF2-40B4-BE49-F238E27FC236}">
                  <a16:creationId xmlns:a16="http://schemas.microsoft.com/office/drawing/2014/main" xmlns="" id="{7B759A35-BBBF-0043-B39B-4A0E6728CFBA}"/>
                </a:ext>
              </a:extLst>
            </p:cNvPr>
            <p:cNvSpPr>
              <a:spLocks/>
            </p:cNvSpPr>
            <p:nvPr/>
          </p:nvSpPr>
          <p:spPr bwMode="auto">
            <a:xfrm>
              <a:off x="2986" y="2956"/>
              <a:ext cx="22" cy="20"/>
            </a:xfrm>
            <a:custGeom>
              <a:avLst/>
              <a:gdLst>
                <a:gd name="T0" fmla="*/ 2 w 22"/>
                <a:gd name="T1" fmla="*/ 11 h 20"/>
                <a:gd name="T2" fmla="*/ 2 w 22"/>
                <a:gd name="T3" fmla="*/ 11 h 20"/>
                <a:gd name="T4" fmla="*/ 0 w 22"/>
                <a:gd name="T5" fmla="*/ 16 h 20"/>
                <a:gd name="T6" fmla="*/ 0 w 22"/>
                <a:gd name="T7" fmla="*/ 18 h 20"/>
                <a:gd name="T8" fmla="*/ 2 w 22"/>
                <a:gd name="T9" fmla="*/ 20 h 20"/>
                <a:gd name="T10" fmla="*/ 2 w 22"/>
                <a:gd name="T11" fmla="*/ 20 h 20"/>
                <a:gd name="T12" fmla="*/ 11 w 22"/>
                <a:gd name="T13" fmla="*/ 16 h 20"/>
                <a:gd name="T14" fmla="*/ 18 w 22"/>
                <a:gd name="T15" fmla="*/ 9 h 20"/>
                <a:gd name="T16" fmla="*/ 18 w 22"/>
                <a:gd name="T17" fmla="*/ 9 h 20"/>
                <a:gd name="T18" fmla="*/ 22 w 22"/>
                <a:gd name="T19" fmla="*/ 4 h 20"/>
                <a:gd name="T20" fmla="*/ 22 w 22"/>
                <a:gd name="T21" fmla="*/ 2 h 20"/>
                <a:gd name="T22" fmla="*/ 18 w 22"/>
                <a:gd name="T23" fmla="*/ 0 h 20"/>
                <a:gd name="T24" fmla="*/ 18 w 22"/>
                <a:gd name="T25" fmla="*/ 0 h 20"/>
                <a:gd name="T26" fmla="*/ 11 w 22"/>
                <a:gd name="T27" fmla="*/ 4 h 20"/>
                <a:gd name="T28" fmla="*/ 2 w 22"/>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20">
                  <a:moveTo>
                    <a:pt x="2" y="11"/>
                  </a:moveTo>
                  <a:lnTo>
                    <a:pt x="2" y="11"/>
                  </a:lnTo>
                  <a:lnTo>
                    <a:pt x="0" y="16"/>
                  </a:lnTo>
                  <a:lnTo>
                    <a:pt x="0" y="18"/>
                  </a:lnTo>
                  <a:lnTo>
                    <a:pt x="2" y="20"/>
                  </a:lnTo>
                  <a:lnTo>
                    <a:pt x="11" y="16"/>
                  </a:lnTo>
                  <a:lnTo>
                    <a:pt x="18" y="9"/>
                  </a:lnTo>
                  <a:lnTo>
                    <a:pt x="22" y="4"/>
                  </a:lnTo>
                  <a:lnTo>
                    <a:pt x="22" y="2"/>
                  </a:lnTo>
                  <a:lnTo>
                    <a:pt x="18" y="0"/>
                  </a:lnTo>
                  <a:lnTo>
                    <a:pt x="11" y="4"/>
                  </a:lnTo>
                  <a:lnTo>
                    <a:pt x="2"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29" name="Freeform 3846">
              <a:extLst>
                <a:ext uri="{FF2B5EF4-FFF2-40B4-BE49-F238E27FC236}">
                  <a16:creationId xmlns:a16="http://schemas.microsoft.com/office/drawing/2014/main" xmlns="" id="{C187E677-01A0-684A-872E-6804A997DA6D}"/>
                </a:ext>
              </a:extLst>
            </p:cNvPr>
            <p:cNvSpPr>
              <a:spLocks/>
            </p:cNvSpPr>
            <p:nvPr/>
          </p:nvSpPr>
          <p:spPr bwMode="auto">
            <a:xfrm>
              <a:off x="2968" y="2956"/>
              <a:ext cx="24" cy="20"/>
            </a:xfrm>
            <a:custGeom>
              <a:avLst/>
              <a:gdLst>
                <a:gd name="T0" fmla="*/ 4 w 24"/>
                <a:gd name="T1" fmla="*/ 11 h 20"/>
                <a:gd name="T2" fmla="*/ 4 w 24"/>
                <a:gd name="T3" fmla="*/ 11 h 20"/>
                <a:gd name="T4" fmla="*/ 0 w 24"/>
                <a:gd name="T5" fmla="*/ 18 h 20"/>
                <a:gd name="T6" fmla="*/ 2 w 24"/>
                <a:gd name="T7" fmla="*/ 18 h 20"/>
                <a:gd name="T8" fmla="*/ 4 w 24"/>
                <a:gd name="T9" fmla="*/ 20 h 20"/>
                <a:gd name="T10" fmla="*/ 4 w 24"/>
                <a:gd name="T11" fmla="*/ 20 h 20"/>
                <a:gd name="T12" fmla="*/ 13 w 24"/>
                <a:gd name="T13" fmla="*/ 16 h 20"/>
                <a:gd name="T14" fmla="*/ 20 w 24"/>
                <a:gd name="T15" fmla="*/ 11 h 20"/>
                <a:gd name="T16" fmla="*/ 20 w 24"/>
                <a:gd name="T17" fmla="*/ 11 h 20"/>
                <a:gd name="T18" fmla="*/ 24 w 24"/>
                <a:gd name="T19" fmla="*/ 4 h 20"/>
                <a:gd name="T20" fmla="*/ 24 w 24"/>
                <a:gd name="T21" fmla="*/ 2 h 20"/>
                <a:gd name="T22" fmla="*/ 22 w 24"/>
                <a:gd name="T23" fmla="*/ 0 h 20"/>
                <a:gd name="T24" fmla="*/ 22 w 24"/>
                <a:gd name="T25" fmla="*/ 0 h 20"/>
                <a:gd name="T26" fmla="*/ 13 w 24"/>
                <a:gd name="T27" fmla="*/ 4 h 20"/>
                <a:gd name="T28" fmla="*/ 4 w 24"/>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20">
                  <a:moveTo>
                    <a:pt x="4" y="11"/>
                  </a:moveTo>
                  <a:lnTo>
                    <a:pt x="4" y="11"/>
                  </a:lnTo>
                  <a:lnTo>
                    <a:pt x="0" y="18"/>
                  </a:lnTo>
                  <a:lnTo>
                    <a:pt x="2" y="18"/>
                  </a:lnTo>
                  <a:lnTo>
                    <a:pt x="4" y="20"/>
                  </a:lnTo>
                  <a:lnTo>
                    <a:pt x="13" y="16"/>
                  </a:lnTo>
                  <a:lnTo>
                    <a:pt x="20" y="11"/>
                  </a:lnTo>
                  <a:lnTo>
                    <a:pt x="24" y="4"/>
                  </a:lnTo>
                  <a:lnTo>
                    <a:pt x="24" y="2"/>
                  </a:lnTo>
                  <a:lnTo>
                    <a:pt x="22" y="0"/>
                  </a:lnTo>
                  <a:lnTo>
                    <a:pt x="13" y="4"/>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0" name="Freeform 3847">
              <a:extLst>
                <a:ext uri="{FF2B5EF4-FFF2-40B4-BE49-F238E27FC236}">
                  <a16:creationId xmlns:a16="http://schemas.microsoft.com/office/drawing/2014/main" xmlns="" id="{5AA4B3F6-15A6-7C4D-8AEC-141D0184CAD4}"/>
                </a:ext>
              </a:extLst>
            </p:cNvPr>
            <p:cNvSpPr>
              <a:spLocks/>
            </p:cNvSpPr>
            <p:nvPr/>
          </p:nvSpPr>
          <p:spPr bwMode="auto">
            <a:xfrm>
              <a:off x="2968" y="2956"/>
              <a:ext cx="24" cy="20"/>
            </a:xfrm>
            <a:custGeom>
              <a:avLst/>
              <a:gdLst>
                <a:gd name="T0" fmla="*/ 4 w 24"/>
                <a:gd name="T1" fmla="*/ 11 h 20"/>
                <a:gd name="T2" fmla="*/ 4 w 24"/>
                <a:gd name="T3" fmla="*/ 11 h 20"/>
                <a:gd name="T4" fmla="*/ 0 w 24"/>
                <a:gd name="T5" fmla="*/ 18 h 20"/>
                <a:gd name="T6" fmla="*/ 2 w 24"/>
                <a:gd name="T7" fmla="*/ 18 h 20"/>
                <a:gd name="T8" fmla="*/ 4 w 24"/>
                <a:gd name="T9" fmla="*/ 20 h 20"/>
                <a:gd name="T10" fmla="*/ 4 w 24"/>
                <a:gd name="T11" fmla="*/ 20 h 20"/>
                <a:gd name="T12" fmla="*/ 13 w 24"/>
                <a:gd name="T13" fmla="*/ 16 h 20"/>
                <a:gd name="T14" fmla="*/ 20 w 24"/>
                <a:gd name="T15" fmla="*/ 11 h 20"/>
                <a:gd name="T16" fmla="*/ 20 w 24"/>
                <a:gd name="T17" fmla="*/ 11 h 20"/>
                <a:gd name="T18" fmla="*/ 24 w 24"/>
                <a:gd name="T19" fmla="*/ 4 h 20"/>
                <a:gd name="T20" fmla="*/ 24 w 24"/>
                <a:gd name="T21" fmla="*/ 2 h 20"/>
                <a:gd name="T22" fmla="*/ 22 w 24"/>
                <a:gd name="T23" fmla="*/ 0 h 20"/>
                <a:gd name="T24" fmla="*/ 22 w 24"/>
                <a:gd name="T25" fmla="*/ 0 h 20"/>
                <a:gd name="T26" fmla="*/ 13 w 24"/>
                <a:gd name="T27" fmla="*/ 4 h 20"/>
                <a:gd name="T28" fmla="*/ 4 w 24"/>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20">
                  <a:moveTo>
                    <a:pt x="4" y="11"/>
                  </a:moveTo>
                  <a:lnTo>
                    <a:pt x="4" y="11"/>
                  </a:lnTo>
                  <a:lnTo>
                    <a:pt x="0" y="18"/>
                  </a:lnTo>
                  <a:lnTo>
                    <a:pt x="2" y="18"/>
                  </a:lnTo>
                  <a:lnTo>
                    <a:pt x="4" y="20"/>
                  </a:lnTo>
                  <a:lnTo>
                    <a:pt x="13" y="16"/>
                  </a:lnTo>
                  <a:lnTo>
                    <a:pt x="20" y="11"/>
                  </a:lnTo>
                  <a:lnTo>
                    <a:pt x="24" y="4"/>
                  </a:lnTo>
                  <a:lnTo>
                    <a:pt x="24" y="2"/>
                  </a:lnTo>
                  <a:lnTo>
                    <a:pt x="22" y="0"/>
                  </a:lnTo>
                  <a:lnTo>
                    <a:pt x="13" y="4"/>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1" name="Freeform 3848">
              <a:extLst>
                <a:ext uri="{FF2B5EF4-FFF2-40B4-BE49-F238E27FC236}">
                  <a16:creationId xmlns:a16="http://schemas.microsoft.com/office/drawing/2014/main" xmlns="" id="{20C60DE4-F0C1-C545-933A-BE004FC91730}"/>
                </a:ext>
              </a:extLst>
            </p:cNvPr>
            <p:cNvSpPr>
              <a:spLocks/>
            </p:cNvSpPr>
            <p:nvPr/>
          </p:nvSpPr>
          <p:spPr bwMode="auto">
            <a:xfrm>
              <a:off x="2952" y="2958"/>
              <a:ext cx="25" cy="18"/>
            </a:xfrm>
            <a:custGeom>
              <a:avLst/>
              <a:gdLst>
                <a:gd name="T0" fmla="*/ 4 w 25"/>
                <a:gd name="T1" fmla="*/ 9 h 18"/>
                <a:gd name="T2" fmla="*/ 4 w 25"/>
                <a:gd name="T3" fmla="*/ 9 h 18"/>
                <a:gd name="T4" fmla="*/ 0 w 25"/>
                <a:gd name="T5" fmla="*/ 16 h 18"/>
                <a:gd name="T6" fmla="*/ 0 w 25"/>
                <a:gd name="T7" fmla="*/ 16 h 18"/>
                <a:gd name="T8" fmla="*/ 2 w 25"/>
                <a:gd name="T9" fmla="*/ 18 h 18"/>
                <a:gd name="T10" fmla="*/ 2 w 25"/>
                <a:gd name="T11" fmla="*/ 18 h 18"/>
                <a:gd name="T12" fmla="*/ 11 w 25"/>
                <a:gd name="T13" fmla="*/ 16 h 18"/>
                <a:gd name="T14" fmla="*/ 20 w 25"/>
                <a:gd name="T15" fmla="*/ 9 h 18"/>
                <a:gd name="T16" fmla="*/ 20 w 25"/>
                <a:gd name="T17" fmla="*/ 9 h 18"/>
                <a:gd name="T18" fmla="*/ 25 w 25"/>
                <a:gd name="T19" fmla="*/ 2 h 18"/>
                <a:gd name="T20" fmla="*/ 25 w 25"/>
                <a:gd name="T21" fmla="*/ 0 h 18"/>
                <a:gd name="T22" fmla="*/ 20 w 25"/>
                <a:gd name="T23" fmla="*/ 0 h 18"/>
                <a:gd name="T24" fmla="*/ 20 w 25"/>
                <a:gd name="T25" fmla="*/ 0 h 18"/>
                <a:gd name="T26" fmla="*/ 13 w 25"/>
                <a:gd name="T27" fmla="*/ 2 h 18"/>
                <a:gd name="T28" fmla="*/ 4 w 2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2" y="18"/>
                  </a:lnTo>
                  <a:lnTo>
                    <a:pt x="11" y="16"/>
                  </a:lnTo>
                  <a:lnTo>
                    <a:pt x="20" y="9"/>
                  </a:lnTo>
                  <a:lnTo>
                    <a:pt x="25" y="2"/>
                  </a:lnTo>
                  <a:lnTo>
                    <a:pt x="25" y="0"/>
                  </a:lnTo>
                  <a:lnTo>
                    <a:pt x="20"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2" name="Freeform 3849">
              <a:extLst>
                <a:ext uri="{FF2B5EF4-FFF2-40B4-BE49-F238E27FC236}">
                  <a16:creationId xmlns:a16="http://schemas.microsoft.com/office/drawing/2014/main" xmlns="" id="{C1533153-E31E-664E-BF29-2955095A5A41}"/>
                </a:ext>
              </a:extLst>
            </p:cNvPr>
            <p:cNvSpPr>
              <a:spLocks/>
            </p:cNvSpPr>
            <p:nvPr/>
          </p:nvSpPr>
          <p:spPr bwMode="auto">
            <a:xfrm>
              <a:off x="2952" y="2958"/>
              <a:ext cx="25" cy="18"/>
            </a:xfrm>
            <a:custGeom>
              <a:avLst/>
              <a:gdLst>
                <a:gd name="T0" fmla="*/ 4 w 25"/>
                <a:gd name="T1" fmla="*/ 9 h 18"/>
                <a:gd name="T2" fmla="*/ 4 w 25"/>
                <a:gd name="T3" fmla="*/ 9 h 18"/>
                <a:gd name="T4" fmla="*/ 0 w 25"/>
                <a:gd name="T5" fmla="*/ 16 h 18"/>
                <a:gd name="T6" fmla="*/ 0 w 25"/>
                <a:gd name="T7" fmla="*/ 16 h 18"/>
                <a:gd name="T8" fmla="*/ 2 w 25"/>
                <a:gd name="T9" fmla="*/ 18 h 18"/>
                <a:gd name="T10" fmla="*/ 2 w 25"/>
                <a:gd name="T11" fmla="*/ 18 h 18"/>
                <a:gd name="T12" fmla="*/ 11 w 25"/>
                <a:gd name="T13" fmla="*/ 16 h 18"/>
                <a:gd name="T14" fmla="*/ 20 w 25"/>
                <a:gd name="T15" fmla="*/ 9 h 18"/>
                <a:gd name="T16" fmla="*/ 20 w 25"/>
                <a:gd name="T17" fmla="*/ 9 h 18"/>
                <a:gd name="T18" fmla="*/ 25 w 25"/>
                <a:gd name="T19" fmla="*/ 2 h 18"/>
                <a:gd name="T20" fmla="*/ 25 w 25"/>
                <a:gd name="T21" fmla="*/ 0 h 18"/>
                <a:gd name="T22" fmla="*/ 20 w 25"/>
                <a:gd name="T23" fmla="*/ 0 h 18"/>
                <a:gd name="T24" fmla="*/ 20 w 25"/>
                <a:gd name="T25" fmla="*/ 0 h 18"/>
                <a:gd name="T26" fmla="*/ 13 w 25"/>
                <a:gd name="T27" fmla="*/ 2 h 18"/>
                <a:gd name="T28" fmla="*/ 4 w 2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2" y="18"/>
                  </a:lnTo>
                  <a:lnTo>
                    <a:pt x="11" y="16"/>
                  </a:lnTo>
                  <a:lnTo>
                    <a:pt x="20" y="9"/>
                  </a:lnTo>
                  <a:lnTo>
                    <a:pt x="25" y="2"/>
                  </a:lnTo>
                  <a:lnTo>
                    <a:pt x="25" y="0"/>
                  </a:lnTo>
                  <a:lnTo>
                    <a:pt x="20"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3" name="Freeform 3850">
              <a:extLst>
                <a:ext uri="{FF2B5EF4-FFF2-40B4-BE49-F238E27FC236}">
                  <a16:creationId xmlns:a16="http://schemas.microsoft.com/office/drawing/2014/main" xmlns="" id="{607021BC-E81D-BA42-9B8B-A727C8F88BBE}"/>
                </a:ext>
              </a:extLst>
            </p:cNvPr>
            <p:cNvSpPr>
              <a:spLocks/>
            </p:cNvSpPr>
            <p:nvPr/>
          </p:nvSpPr>
          <p:spPr bwMode="auto">
            <a:xfrm>
              <a:off x="2934" y="2958"/>
              <a:ext cx="25" cy="18"/>
            </a:xfrm>
            <a:custGeom>
              <a:avLst/>
              <a:gdLst>
                <a:gd name="T0" fmla="*/ 4 w 25"/>
                <a:gd name="T1" fmla="*/ 9 h 18"/>
                <a:gd name="T2" fmla="*/ 4 w 25"/>
                <a:gd name="T3" fmla="*/ 9 h 18"/>
                <a:gd name="T4" fmla="*/ 0 w 25"/>
                <a:gd name="T5" fmla="*/ 16 h 18"/>
                <a:gd name="T6" fmla="*/ 2 w 25"/>
                <a:gd name="T7" fmla="*/ 18 h 18"/>
                <a:gd name="T8" fmla="*/ 4 w 25"/>
                <a:gd name="T9" fmla="*/ 18 h 18"/>
                <a:gd name="T10" fmla="*/ 4 w 25"/>
                <a:gd name="T11" fmla="*/ 18 h 18"/>
                <a:gd name="T12" fmla="*/ 13 w 25"/>
                <a:gd name="T13" fmla="*/ 16 h 18"/>
                <a:gd name="T14" fmla="*/ 22 w 25"/>
                <a:gd name="T15" fmla="*/ 9 h 18"/>
                <a:gd name="T16" fmla="*/ 22 w 25"/>
                <a:gd name="T17" fmla="*/ 9 h 18"/>
                <a:gd name="T18" fmla="*/ 25 w 25"/>
                <a:gd name="T19" fmla="*/ 2 h 18"/>
                <a:gd name="T20" fmla="*/ 25 w 25"/>
                <a:gd name="T21" fmla="*/ 0 h 18"/>
                <a:gd name="T22" fmla="*/ 22 w 25"/>
                <a:gd name="T23" fmla="*/ 0 h 18"/>
                <a:gd name="T24" fmla="*/ 22 w 25"/>
                <a:gd name="T25" fmla="*/ 0 h 18"/>
                <a:gd name="T26" fmla="*/ 13 w 25"/>
                <a:gd name="T27" fmla="*/ 2 h 18"/>
                <a:gd name="T28" fmla="*/ 4 w 2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2" y="18"/>
                  </a:lnTo>
                  <a:lnTo>
                    <a:pt x="4" y="18"/>
                  </a:lnTo>
                  <a:lnTo>
                    <a:pt x="13" y="16"/>
                  </a:lnTo>
                  <a:lnTo>
                    <a:pt x="22" y="9"/>
                  </a:lnTo>
                  <a:lnTo>
                    <a:pt x="25" y="2"/>
                  </a:lnTo>
                  <a:lnTo>
                    <a:pt x="25"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4" name="Freeform 3851">
              <a:extLst>
                <a:ext uri="{FF2B5EF4-FFF2-40B4-BE49-F238E27FC236}">
                  <a16:creationId xmlns:a16="http://schemas.microsoft.com/office/drawing/2014/main" xmlns="" id="{3836D9D4-0B69-2348-AD66-6A43760A4A8E}"/>
                </a:ext>
              </a:extLst>
            </p:cNvPr>
            <p:cNvSpPr>
              <a:spLocks/>
            </p:cNvSpPr>
            <p:nvPr/>
          </p:nvSpPr>
          <p:spPr bwMode="auto">
            <a:xfrm>
              <a:off x="2934" y="2958"/>
              <a:ext cx="25" cy="18"/>
            </a:xfrm>
            <a:custGeom>
              <a:avLst/>
              <a:gdLst>
                <a:gd name="T0" fmla="*/ 4 w 25"/>
                <a:gd name="T1" fmla="*/ 9 h 18"/>
                <a:gd name="T2" fmla="*/ 4 w 25"/>
                <a:gd name="T3" fmla="*/ 9 h 18"/>
                <a:gd name="T4" fmla="*/ 0 w 25"/>
                <a:gd name="T5" fmla="*/ 16 h 18"/>
                <a:gd name="T6" fmla="*/ 2 w 25"/>
                <a:gd name="T7" fmla="*/ 18 h 18"/>
                <a:gd name="T8" fmla="*/ 4 w 25"/>
                <a:gd name="T9" fmla="*/ 18 h 18"/>
                <a:gd name="T10" fmla="*/ 4 w 25"/>
                <a:gd name="T11" fmla="*/ 18 h 18"/>
                <a:gd name="T12" fmla="*/ 13 w 25"/>
                <a:gd name="T13" fmla="*/ 16 h 18"/>
                <a:gd name="T14" fmla="*/ 22 w 25"/>
                <a:gd name="T15" fmla="*/ 9 h 18"/>
                <a:gd name="T16" fmla="*/ 22 w 25"/>
                <a:gd name="T17" fmla="*/ 9 h 18"/>
                <a:gd name="T18" fmla="*/ 25 w 25"/>
                <a:gd name="T19" fmla="*/ 2 h 18"/>
                <a:gd name="T20" fmla="*/ 25 w 25"/>
                <a:gd name="T21" fmla="*/ 0 h 18"/>
                <a:gd name="T22" fmla="*/ 22 w 25"/>
                <a:gd name="T23" fmla="*/ 0 h 18"/>
                <a:gd name="T24" fmla="*/ 22 w 25"/>
                <a:gd name="T25" fmla="*/ 0 h 18"/>
                <a:gd name="T26" fmla="*/ 13 w 25"/>
                <a:gd name="T27" fmla="*/ 2 h 18"/>
                <a:gd name="T28" fmla="*/ 4 w 2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2" y="18"/>
                  </a:lnTo>
                  <a:lnTo>
                    <a:pt x="4" y="18"/>
                  </a:lnTo>
                  <a:lnTo>
                    <a:pt x="13" y="16"/>
                  </a:lnTo>
                  <a:lnTo>
                    <a:pt x="22" y="9"/>
                  </a:lnTo>
                  <a:lnTo>
                    <a:pt x="25" y="2"/>
                  </a:lnTo>
                  <a:lnTo>
                    <a:pt x="25"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5" name="Freeform 3852">
              <a:extLst>
                <a:ext uri="{FF2B5EF4-FFF2-40B4-BE49-F238E27FC236}">
                  <a16:creationId xmlns:a16="http://schemas.microsoft.com/office/drawing/2014/main" xmlns="" id="{0D16B75D-C312-DF4F-A84F-E44A294EB6D2}"/>
                </a:ext>
              </a:extLst>
            </p:cNvPr>
            <p:cNvSpPr>
              <a:spLocks/>
            </p:cNvSpPr>
            <p:nvPr/>
          </p:nvSpPr>
          <p:spPr bwMode="auto">
            <a:xfrm>
              <a:off x="2916" y="2958"/>
              <a:ext cx="27" cy="18"/>
            </a:xfrm>
            <a:custGeom>
              <a:avLst/>
              <a:gdLst>
                <a:gd name="T0" fmla="*/ 4 w 27"/>
                <a:gd name="T1" fmla="*/ 9 h 18"/>
                <a:gd name="T2" fmla="*/ 4 w 27"/>
                <a:gd name="T3" fmla="*/ 9 h 18"/>
                <a:gd name="T4" fmla="*/ 0 w 27"/>
                <a:gd name="T5" fmla="*/ 16 h 18"/>
                <a:gd name="T6" fmla="*/ 0 w 27"/>
                <a:gd name="T7" fmla="*/ 18 h 18"/>
                <a:gd name="T8" fmla="*/ 4 w 27"/>
                <a:gd name="T9" fmla="*/ 18 h 18"/>
                <a:gd name="T10" fmla="*/ 4 w 27"/>
                <a:gd name="T11" fmla="*/ 18 h 18"/>
                <a:gd name="T12" fmla="*/ 13 w 27"/>
                <a:gd name="T13" fmla="*/ 16 h 18"/>
                <a:gd name="T14" fmla="*/ 22 w 27"/>
                <a:gd name="T15" fmla="*/ 9 h 18"/>
                <a:gd name="T16" fmla="*/ 22 w 27"/>
                <a:gd name="T17" fmla="*/ 9 h 18"/>
                <a:gd name="T18" fmla="*/ 27 w 27"/>
                <a:gd name="T19" fmla="*/ 2 h 18"/>
                <a:gd name="T20" fmla="*/ 27 w 27"/>
                <a:gd name="T21" fmla="*/ 0 h 18"/>
                <a:gd name="T22" fmla="*/ 22 w 27"/>
                <a:gd name="T23" fmla="*/ 0 h 18"/>
                <a:gd name="T24" fmla="*/ 22 w 27"/>
                <a:gd name="T25" fmla="*/ 0 h 18"/>
                <a:gd name="T26" fmla="*/ 13 w 27"/>
                <a:gd name="T27" fmla="*/ 2 h 18"/>
                <a:gd name="T28" fmla="*/ 4 w 27"/>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4" y="9"/>
                  </a:moveTo>
                  <a:lnTo>
                    <a:pt x="4" y="9"/>
                  </a:lnTo>
                  <a:lnTo>
                    <a:pt x="0" y="16"/>
                  </a:lnTo>
                  <a:lnTo>
                    <a:pt x="0" y="18"/>
                  </a:lnTo>
                  <a:lnTo>
                    <a:pt x="4" y="18"/>
                  </a:lnTo>
                  <a:lnTo>
                    <a:pt x="13" y="16"/>
                  </a:lnTo>
                  <a:lnTo>
                    <a:pt x="22" y="9"/>
                  </a:lnTo>
                  <a:lnTo>
                    <a:pt x="27" y="2"/>
                  </a:lnTo>
                  <a:lnTo>
                    <a:pt x="27"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6" name="Freeform 3853">
              <a:extLst>
                <a:ext uri="{FF2B5EF4-FFF2-40B4-BE49-F238E27FC236}">
                  <a16:creationId xmlns:a16="http://schemas.microsoft.com/office/drawing/2014/main" xmlns="" id="{DDA2C309-7C2A-A544-A846-77D58C7F3A0D}"/>
                </a:ext>
              </a:extLst>
            </p:cNvPr>
            <p:cNvSpPr>
              <a:spLocks/>
            </p:cNvSpPr>
            <p:nvPr/>
          </p:nvSpPr>
          <p:spPr bwMode="auto">
            <a:xfrm>
              <a:off x="2916" y="2958"/>
              <a:ext cx="27" cy="18"/>
            </a:xfrm>
            <a:custGeom>
              <a:avLst/>
              <a:gdLst>
                <a:gd name="T0" fmla="*/ 4 w 27"/>
                <a:gd name="T1" fmla="*/ 9 h 18"/>
                <a:gd name="T2" fmla="*/ 4 w 27"/>
                <a:gd name="T3" fmla="*/ 9 h 18"/>
                <a:gd name="T4" fmla="*/ 0 w 27"/>
                <a:gd name="T5" fmla="*/ 16 h 18"/>
                <a:gd name="T6" fmla="*/ 0 w 27"/>
                <a:gd name="T7" fmla="*/ 18 h 18"/>
                <a:gd name="T8" fmla="*/ 4 w 27"/>
                <a:gd name="T9" fmla="*/ 18 h 18"/>
                <a:gd name="T10" fmla="*/ 4 w 27"/>
                <a:gd name="T11" fmla="*/ 18 h 18"/>
                <a:gd name="T12" fmla="*/ 13 w 27"/>
                <a:gd name="T13" fmla="*/ 16 h 18"/>
                <a:gd name="T14" fmla="*/ 22 w 27"/>
                <a:gd name="T15" fmla="*/ 9 h 18"/>
                <a:gd name="T16" fmla="*/ 22 w 27"/>
                <a:gd name="T17" fmla="*/ 9 h 18"/>
                <a:gd name="T18" fmla="*/ 27 w 27"/>
                <a:gd name="T19" fmla="*/ 2 h 18"/>
                <a:gd name="T20" fmla="*/ 27 w 27"/>
                <a:gd name="T21" fmla="*/ 0 h 18"/>
                <a:gd name="T22" fmla="*/ 22 w 27"/>
                <a:gd name="T23" fmla="*/ 0 h 18"/>
                <a:gd name="T24" fmla="*/ 22 w 27"/>
                <a:gd name="T25" fmla="*/ 0 h 18"/>
                <a:gd name="T26" fmla="*/ 13 w 27"/>
                <a:gd name="T27" fmla="*/ 2 h 18"/>
                <a:gd name="T28" fmla="*/ 4 w 27"/>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4" y="9"/>
                  </a:moveTo>
                  <a:lnTo>
                    <a:pt x="4" y="9"/>
                  </a:lnTo>
                  <a:lnTo>
                    <a:pt x="0" y="16"/>
                  </a:lnTo>
                  <a:lnTo>
                    <a:pt x="0" y="18"/>
                  </a:lnTo>
                  <a:lnTo>
                    <a:pt x="4" y="18"/>
                  </a:lnTo>
                  <a:lnTo>
                    <a:pt x="13" y="16"/>
                  </a:lnTo>
                  <a:lnTo>
                    <a:pt x="22" y="9"/>
                  </a:lnTo>
                  <a:lnTo>
                    <a:pt x="27" y="2"/>
                  </a:lnTo>
                  <a:lnTo>
                    <a:pt x="27"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7" name="Freeform 3854">
              <a:extLst>
                <a:ext uri="{FF2B5EF4-FFF2-40B4-BE49-F238E27FC236}">
                  <a16:creationId xmlns:a16="http://schemas.microsoft.com/office/drawing/2014/main" xmlns="" id="{88DB5ACB-2343-874D-ACDA-B32F40212DC9}"/>
                </a:ext>
              </a:extLst>
            </p:cNvPr>
            <p:cNvSpPr>
              <a:spLocks/>
            </p:cNvSpPr>
            <p:nvPr/>
          </p:nvSpPr>
          <p:spPr bwMode="auto">
            <a:xfrm>
              <a:off x="2898" y="2958"/>
              <a:ext cx="27" cy="18"/>
            </a:xfrm>
            <a:custGeom>
              <a:avLst/>
              <a:gdLst>
                <a:gd name="T0" fmla="*/ 4 w 27"/>
                <a:gd name="T1" fmla="*/ 9 h 18"/>
                <a:gd name="T2" fmla="*/ 4 w 27"/>
                <a:gd name="T3" fmla="*/ 9 h 18"/>
                <a:gd name="T4" fmla="*/ 0 w 27"/>
                <a:gd name="T5" fmla="*/ 14 h 18"/>
                <a:gd name="T6" fmla="*/ 0 w 27"/>
                <a:gd name="T7" fmla="*/ 16 h 18"/>
                <a:gd name="T8" fmla="*/ 0 w 27"/>
                <a:gd name="T9" fmla="*/ 18 h 18"/>
                <a:gd name="T10" fmla="*/ 2 w 27"/>
                <a:gd name="T11" fmla="*/ 18 h 18"/>
                <a:gd name="T12" fmla="*/ 2 w 27"/>
                <a:gd name="T13" fmla="*/ 18 h 18"/>
                <a:gd name="T14" fmla="*/ 13 w 27"/>
                <a:gd name="T15" fmla="*/ 16 h 18"/>
                <a:gd name="T16" fmla="*/ 22 w 27"/>
                <a:gd name="T17" fmla="*/ 9 h 18"/>
                <a:gd name="T18" fmla="*/ 22 w 27"/>
                <a:gd name="T19" fmla="*/ 9 h 18"/>
                <a:gd name="T20" fmla="*/ 27 w 27"/>
                <a:gd name="T21" fmla="*/ 2 h 18"/>
                <a:gd name="T22" fmla="*/ 27 w 27"/>
                <a:gd name="T23" fmla="*/ 0 h 18"/>
                <a:gd name="T24" fmla="*/ 22 w 27"/>
                <a:gd name="T25" fmla="*/ 0 h 18"/>
                <a:gd name="T26" fmla="*/ 22 w 27"/>
                <a:gd name="T27" fmla="*/ 0 h 18"/>
                <a:gd name="T28" fmla="*/ 13 w 27"/>
                <a:gd name="T29" fmla="*/ 2 h 18"/>
                <a:gd name="T30" fmla="*/ 4 w 27"/>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18">
                  <a:moveTo>
                    <a:pt x="4" y="9"/>
                  </a:moveTo>
                  <a:lnTo>
                    <a:pt x="4" y="9"/>
                  </a:lnTo>
                  <a:lnTo>
                    <a:pt x="0" y="14"/>
                  </a:lnTo>
                  <a:lnTo>
                    <a:pt x="0" y="16"/>
                  </a:lnTo>
                  <a:lnTo>
                    <a:pt x="0" y="18"/>
                  </a:lnTo>
                  <a:lnTo>
                    <a:pt x="2" y="18"/>
                  </a:lnTo>
                  <a:lnTo>
                    <a:pt x="13" y="16"/>
                  </a:lnTo>
                  <a:lnTo>
                    <a:pt x="22" y="9"/>
                  </a:lnTo>
                  <a:lnTo>
                    <a:pt x="27" y="2"/>
                  </a:lnTo>
                  <a:lnTo>
                    <a:pt x="27"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8" name="Freeform 3855">
              <a:extLst>
                <a:ext uri="{FF2B5EF4-FFF2-40B4-BE49-F238E27FC236}">
                  <a16:creationId xmlns:a16="http://schemas.microsoft.com/office/drawing/2014/main" xmlns="" id="{185C7E18-EA8B-3046-9E82-302C259946CC}"/>
                </a:ext>
              </a:extLst>
            </p:cNvPr>
            <p:cNvSpPr>
              <a:spLocks/>
            </p:cNvSpPr>
            <p:nvPr/>
          </p:nvSpPr>
          <p:spPr bwMode="auto">
            <a:xfrm>
              <a:off x="2898" y="2958"/>
              <a:ext cx="27" cy="18"/>
            </a:xfrm>
            <a:custGeom>
              <a:avLst/>
              <a:gdLst>
                <a:gd name="T0" fmla="*/ 4 w 27"/>
                <a:gd name="T1" fmla="*/ 9 h 18"/>
                <a:gd name="T2" fmla="*/ 4 w 27"/>
                <a:gd name="T3" fmla="*/ 9 h 18"/>
                <a:gd name="T4" fmla="*/ 0 w 27"/>
                <a:gd name="T5" fmla="*/ 14 h 18"/>
                <a:gd name="T6" fmla="*/ 0 w 27"/>
                <a:gd name="T7" fmla="*/ 16 h 18"/>
                <a:gd name="T8" fmla="*/ 0 w 27"/>
                <a:gd name="T9" fmla="*/ 18 h 18"/>
                <a:gd name="T10" fmla="*/ 2 w 27"/>
                <a:gd name="T11" fmla="*/ 18 h 18"/>
                <a:gd name="T12" fmla="*/ 2 w 27"/>
                <a:gd name="T13" fmla="*/ 18 h 18"/>
                <a:gd name="T14" fmla="*/ 13 w 27"/>
                <a:gd name="T15" fmla="*/ 16 h 18"/>
                <a:gd name="T16" fmla="*/ 22 w 27"/>
                <a:gd name="T17" fmla="*/ 9 h 18"/>
                <a:gd name="T18" fmla="*/ 22 w 27"/>
                <a:gd name="T19" fmla="*/ 9 h 18"/>
                <a:gd name="T20" fmla="*/ 27 w 27"/>
                <a:gd name="T21" fmla="*/ 2 h 18"/>
                <a:gd name="T22" fmla="*/ 27 w 27"/>
                <a:gd name="T23" fmla="*/ 0 h 18"/>
                <a:gd name="T24" fmla="*/ 22 w 27"/>
                <a:gd name="T25" fmla="*/ 0 h 18"/>
                <a:gd name="T26" fmla="*/ 22 w 27"/>
                <a:gd name="T27" fmla="*/ 0 h 18"/>
                <a:gd name="T28" fmla="*/ 13 w 27"/>
                <a:gd name="T29" fmla="*/ 2 h 18"/>
                <a:gd name="T30" fmla="*/ 4 w 27"/>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18">
                  <a:moveTo>
                    <a:pt x="4" y="9"/>
                  </a:moveTo>
                  <a:lnTo>
                    <a:pt x="4" y="9"/>
                  </a:lnTo>
                  <a:lnTo>
                    <a:pt x="0" y="14"/>
                  </a:lnTo>
                  <a:lnTo>
                    <a:pt x="0" y="16"/>
                  </a:lnTo>
                  <a:lnTo>
                    <a:pt x="0" y="18"/>
                  </a:lnTo>
                  <a:lnTo>
                    <a:pt x="2" y="18"/>
                  </a:lnTo>
                  <a:lnTo>
                    <a:pt x="13" y="16"/>
                  </a:lnTo>
                  <a:lnTo>
                    <a:pt x="22" y="9"/>
                  </a:lnTo>
                  <a:lnTo>
                    <a:pt x="27" y="2"/>
                  </a:lnTo>
                  <a:lnTo>
                    <a:pt x="27"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39" name="Freeform 3856">
              <a:extLst>
                <a:ext uri="{FF2B5EF4-FFF2-40B4-BE49-F238E27FC236}">
                  <a16:creationId xmlns:a16="http://schemas.microsoft.com/office/drawing/2014/main" xmlns="" id="{FB033FFA-13CC-334F-BCA2-C5BAEA888FD3}"/>
                </a:ext>
              </a:extLst>
            </p:cNvPr>
            <p:cNvSpPr>
              <a:spLocks/>
            </p:cNvSpPr>
            <p:nvPr/>
          </p:nvSpPr>
          <p:spPr bwMode="auto">
            <a:xfrm>
              <a:off x="2792" y="2958"/>
              <a:ext cx="34" cy="18"/>
            </a:xfrm>
            <a:custGeom>
              <a:avLst/>
              <a:gdLst>
                <a:gd name="T0" fmla="*/ 7 w 34"/>
                <a:gd name="T1" fmla="*/ 9 h 18"/>
                <a:gd name="T2" fmla="*/ 7 w 34"/>
                <a:gd name="T3" fmla="*/ 9 h 18"/>
                <a:gd name="T4" fmla="*/ 2 w 34"/>
                <a:gd name="T5" fmla="*/ 14 h 18"/>
                <a:gd name="T6" fmla="*/ 0 w 34"/>
                <a:gd name="T7" fmla="*/ 16 h 18"/>
                <a:gd name="T8" fmla="*/ 2 w 34"/>
                <a:gd name="T9" fmla="*/ 18 h 18"/>
                <a:gd name="T10" fmla="*/ 4 w 34"/>
                <a:gd name="T11" fmla="*/ 18 h 18"/>
                <a:gd name="T12" fmla="*/ 4 w 34"/>
                <a:gd name="T13" fmla="*/ 18 h 18"/>
                <a:gd name="T14" fmla="*/ 16 w 34"/>
                <a:gd name="T15" fmla="*/ 16 h 18"/>
                <a:gd name="T16" fmla="*/ 29 w 34"/>
                <a:gd name="T17" fmla="*/ 9 h 18"/>
                <a:gd name="T18" fmla="*/ 29 w 34"/>
                <a:gd name="T19" fmla="*/ 9 h 18"/>
                <a:gd name="T20" fmla="*/ 32 w 34"/>
                <a:gd name="T21" fmla="*/ 7 h 18"/>
                <a:gd name="T22" fmla="*/ 34 w 34"/>
                <a:gd name="T23" fmla="*/ 2 h 18"/>
                <a:gd name="T24" fmla="*/ 32 w 34"/>
                <a:gd name="T25" fmla="*/ 0 h 18"/>
                <a:gd name="T26" fmla="*/ 29 w 34"/>
                <a:gd name="T27" fmla="*/ 0 h 18"/>
                <a:gd name="T28" fmla="*/ 29 w 34"/>
                <a:gd name="T29" fmla="*/ 0 h 18"/>
                <a:gd name="T30" fmla="*/ 18 w 34"/>
                <a:gd name="T31" fmla="*/ 2 h 18"/>
                <a:gd name="T32" fmla="*/ 7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2" y="14"/>
                  </a:lnTo>
                  <a:lnTo>
                    <a:pt x="0" y="16"/>
                  </a:lnTo>
                  <a:lnTo>
                    <a:pt x="2" y="18"/>
                  </a:lnTo>
                  <a:lnTo>
                    <a:pt x="4" y="18"/>
                  </a:lnTo>
                  <a:lnTo>
                    <a:pt x="16" y="16"/>
                  </a:lnTo>
                  <a:lnTo>
                    <a:pt x="29" y="9"/>
                  </a:lnTo>
                  <a:lnTo>
                    <a:pt x="32" y="7"/>
                  </a:lnTo>
                  <a:lnTo>
                    <a:pt x="34" y="2"/>
                  </a:lnTo>
                  <a:lnTo>
                    <a:pt x="32" y="0"/>
                  </a:lnTo>
                  <a:lnTo>
                    <a:pt x="29" y="0"/>
                  </a:lnTo>
                  <a:lnTo>
                    <a:pt x="18"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0" name="Freeform 3857">
              <a:extLst>
                <a:ext uri="{FF2B5EF4-FFF2-40B4-BE49-F238E27FC236}">
                  <a16:creationId xmlns:a16="http://schemas.microsoft.com/office/drawing/2014/main" xmlns="" id="{8D46425B-6C42-3042-8EBF-2C6B90BEEF85}"/>
                </a:ext>
              </a:extLst>
            </p:cNvPr>
            <p:cNvSpPr>
              <a:spLocks/>
            </p:cNvSpPr>
            <p:nvPr/>
          </p:nvSpPr>
          <p:spPr bwMode="auto">
            <a:xfrm>
              <a:off x="2792" y="2958"/>
              <a:ext cx="34" cy="18"/>
            </a:xfrm>
            <a:custGeom>
              <a:avLst/>
              <a:gdLst>
                <a:gd name="T0" fmla="*/ 7 w 34"/>
                <a:gd name="T1" fmla="*/ 9 h 18"/>
                <a:gd name="T2" fmla="*/ 7 w 34"/>
                <a:gd name="T3" fmla="*/ 9 h 18"/>
                <a:gd name="T4" fmla="*/ 2 w 34"/>
                <a:gd name="T5" fmla="*/ 14 h 18"/>
                <a:gd name="T6" fmla="*/ 0 w 34"/>
                <a:gd name="T7" fmla="*/ 16 h 18"/>
                <a:gd name="T8" fmla="*/ 2 w 34"/>
                <a:gd name="T9" fmla="*/ 18 h 18"/>
                <a:gd name="T10" fmla="*/ 4 w 34"/>
                <a:gd name="T11" fmla="*/ 18 h 18"/>
                <a:gd name="T12" fmla="*/ 4 w 34"/>
                <a:gd name="T13" fmla="*/ 18 h 18"/>
                <a:gd name="T14" fmla="*/ 16 w 34"/>
                <a:gd name="T15" fmla="*/ 16 h 18"/>
                <a:gd name="T16" fmla="*/ 29 w 34"/>
                <a:gd name="T17" fmla="*/ 9 h 18"/>
                <a:gd name="T18" fmla="*/ 29 w 34"/>
                <a:gd name="T19" fmla="*/ 9 h 18"/>
                <a:gd name="T20" fmla="*/ 32 w 34"/>
                <a:gd name="T21" fmla="*/ 7 h 18"/>
                <a:gd name="T22" fmla="*/ 34 w 34"/>
                <a:gd name="T23" fmla="*/ 2 h 18"/>
                <a:gd name="T24" fmla="*/ 32 w 34"/>
                <a:gd name="T25" fmla="*/ 0 h 18"/>
                <a:gd name="T26" fmla="*/ 29 w 34"/>
                <a:gd name="T27" fmla="*/ 0 h 18"/>
                <a:gd name="T28" fmla="*/ 29 w 34"/>
                <a:gd name="T29" fmla="*/ 0 h 18"/>
                <a:gd name="T30" fmla="*/ 18 w 34"/>
                <a:gd name="T31" fmla="*/ 2 h 18"/>
                <a:gd name="T32" fmla="*/ 7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2" y="14"/>
                  </a:lnTo>
                  <a:lnTo>
                    <a:pt x="0" y="16"/>
                  </a:lnTo>
                  <a:lnTo>
                    <a:pt x="2" y="18"/>
                  </a:lnTo>
                  <a:lnTo>
                    <a:pt x="4" y="18"/>
                  </a:lnTo>
                  <a:lnTo>
                    <a:pt x="16" y="16"/>
                  </a:lnTo>
                  <a:lnTo>
                    <a:pt x="29" y="9"/>
                  </a:lnTo>
                  <a:lnTo>
                    <a:pt x="32" y="7"/>
                  </a:lnTo>
                  <a:lnTo>
                    <a:pt x="34" y="2"/>
                  </a:lnTo>
                  <a:lnTo>
                    <a:pt x="32" y="0"/>
                  </a:lnTo>
                  <a:lnTo>
                    <a:pt x="29" y="0"/>
                  </a:lnTo>
                  <a:lnTo>
                    <a:pt x="18"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1" name="Freeform 3858">
              <a:extLst>
                <a:ext uri="{FF2B5EF4-FFF2-40B4-BE49-F238E27FC236}">
                  <a16:creationId xmlns:a16="http://schemas.microsoft.com/office/drawing/2014/main" xmlns="" id="{69B82A77-646F-D343-AC8F-27C6D0B7F31D}"/>
                </a:ext>
              </a:extLst>
            </p:cNvPr>
            <p:cNvSpPr>
              <a:spLocks/>
            </p:cNvSpPr>
            <p:nvPr/>
          </p:nvSpPr>
          <p:spPr bwMode="auto">
            <a:xfrm>
              <a:off x="2769" y="2958"/>
              <a:ext cx="34" cy="20"/>
            </a:xfrm>
            <a:custGeom>
              <a:avLst/>
              <a:gdLst>
                <a:gd name="T0" fmla="*/ 5 w 34"/>
                <a:gd name="T1" fmla="*/ 9 h 20"/>
                <a:gd name="T2" fmla="*/ 5 w 34"/>
                <a:gd name="T3" fmla="*/ 9 h 20"/>
                <a:gd name="T4" fmla="*/ 3 w 34"/>
                <a:gd name="T5" fmla="*/ 14 h 20"/>
                <a:gd name="T6" fmla="*/ 0 w 34"/>
                <a:gd name="T7" fmla="*/ 16 h 20"/>
                <a:gd name="T8" fmla="*/ 3 w 34"/>
                <a:gd name="T9" fmla="*/ 18 h 20"/>
                <a:gd name="T10" fmla="*/ 5 w 34"/>
                <a:gd name="T11" fmla="*/ 20 h 20"/>
                <a:gd name="T12" fmla="*/ 5 w 34"/>
                <a:gd name="T13" fmla="*/ 20 h 20"/>
                <a:gd name="T14" fmla="*/ 16 w 34"/>
                <a:gd name="T15" fmla="*/ 16 h 20"/>
                <a:gd name="T16" fmla="*/ 30 w 34"/>
                <a:gd name="T17" fmla="*/ 9 h 20"/>
                <a:gd name="T18" fmla="*/ 30 w 34"/>
                <a:gd name="T19" fmla="*/ 9 h 20"/>
                <a:gd name="T20" fmla="*/ 32 w 34"/>
                <a:gd name="T21" fmla="*/ 7 h 20"/>
                <a:gd name="T22" fmla="*/ 34 w 34"/>
                <a:gd name="T23" fmla="*/ 2 h 20"/>
                <a:gd name="T24" fmla="*/ 32 w 34"/>
                <a:gd name="T25" fmla="*/ 0 h 20"/>
                <a:gd name="T26" fmla="*/ 30 w 34"/>
                <a:gd name="T27" fmla="*/ 0 h 20"/>
                <a:gd name="T28" fmla="*/ 30 w 34"/>
                <a:gd name="T29" fmla="*/ 0 h 20"/>
                <a:gd name="T30" fmla="*/ 18 w 34"/>
                <a:gd name="T31" fmla="*/ 2 h 20"/>
                <a:gd name="T32" fmla="*/ 5 w 34"/>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0">
                  <a:moveTo>
                    <a:pt x="5" y="9"/>
                  </a:moveTo>
                  <a:lnTo>
                    <a:pt x="5" y="9"/>
                  </a:lnTo>
                  <a:lnTo>
                    <a:pt x="3" y="14"/>
                  </a:lnTo>
                  <a:lnTo>
                    <a:pt x="0" y="16"/>
                  </a:lnTo>
                  <a:lnTo>
                    <a:pt x="3" y="18"/>
                  </a:lnTo>
                  <a:lnTo>
                    <a:pt x="5" y="20"/>
                  </a:lnTo>
                  <a:lnTo>
                    <a:pt x="16" y="16"/>
                  </a:lnTo>
                  <a:lnTo>
                    <a:pt x="30" y="9"/>
                  </a:lnTo>
                  <a:lnTo>
                    <a:pt x="32" y="7"/>
                  </a:lnTo>
                  <a:lnTo>
                    <a:pt x="34" y="2"/>
                  </a:lnTo>
                  <a:lnTo>
                    <a:pt x="32" y="0"/>
                  </a:lnTo>
                  <a:lnTo>
                    <a:pt x="30"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2" name="Freeform 3859">
              <a:extLst>
                <a:ext uri="{FF2B5EF4-FFF2-40B4-BE49-F238E27FC236}">
                  <a16:creationId xmlns:a16="http://schemas.microsoft.com/office/drawing/2014/main" xmlns="" id="{8C53C9FD-4242-7C4A-9565-11DC8D4E2DD8}"/>
                </a:ext>
              </a:extLst>
            </p:cNvPr>
            <p:cNvSpPr>
              <a:spLocks/>
            </p:cNvSpPr>
            <p:nvPr/>
          </p:nvSpPr>
          <p:spPr bwMode="auto">
            <a:xfrm>
              <a:off x="2769" y="2958"/>
              <a:ext cx="34" cy="20"/>
            </a:xfrm>
            <a:custGeom>
              <a:avLst/>
              <a:gdLst>
                <a:gd name="T0" fmla="*/ 5 w 34"/>
                <a:gd name="T1" fmla="*/ 9 h 20"/>
                <a:gd name="T2" fmla="*/ 5 w 34"/>
                <a:gd name="T3" fmla="*/ 9 h 20"/>
                <a:gd name="T4" fmla="*/ 3 w 34"/>
                <a:gd name="T5" fmla="*/ 14 h 20"/>
                <a:gd name="T6" fmla="*/ 0 w 34"/>
                <a:gd name="T7" fmla="*/ 16 h 20"/>
                <a:gd name="T8" fmla="*/ 3 w 34"/>
                <a:gd name="T9" fmla="*/ 18 h 20"/>
                <a:gd name="T10" fmla="*/ 5 w 34"/>
                <a:gd name="T11" fmla="*/ 20 h 20"/>
                <a:gd name="T12" fmla="*/ 5 w 34"/>
                <a:gd name="T13" fmla="*/ 20 h 20"/>
                <a:gd name="T14" fmla="*/ 16 w 34"/>
                <a:gd name="T15" fmla="*/ 16 h 20"/>
                <a:gd name="T16" fmla="*/ 30 w 34"/>
                <a:gd name="T17" fmla="*/ 9 h 20"/>
                <a:gd name="T18" fmla="*/ 30 w 34"/>
                <a:gd name="T19" fmla="*/ 9 h 20"/>
                <a:gd name="T20" fmla="*/ 32 w 34"/>
                <a:gd name="T21" fmla="*/ 7 h 20"/>
                <a:gd name="T22" fmla="*/ 34 w 34"/>
                <a:gd name="T23" fmla="*/ 2 h 20"/>
                <a:gd name="T24" fmla="*/ 32 w 34"/>
                <a:gd name="T25" fmla="*/ 0 h 20"/>
                <a:gd name="T26" fmla="*/ 30 w 34"/>
                <a:gd name="T27" fmla="*/ 0 h 20"/>
                <a:gd name="T28" fmla="*/ 30 w 34"/>
                <a:gd name="T29" fmla="*/ 0 h 20"/>
                <a:gd name="T30" fmla="*/ 18 w 34"/>
                <a:gd name="T31" fmla="*/ 2 h 20"/>
                <a:gd name="T32" fmla="*/ 5 w 34"/>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0">
                  <a:moveTo>
                    <a:pt x="5" y="9"/>
                  </a:moveTo>
                  <a:lnTo>
                    <a:pt x="5" y="9"/>
                  </a:lnTo>
                  <a:lnTo>
                    <a:pt x="3" y="14"/>
                  </a:lnTo>
                  <a:lnTo>
                    <a:pt x="0" y="16"/>
                  </a:lnTo>
                  <a:lnTo>
                    <a:pt x="3" y="18"/>
                  </a:lnTo>
                  <a:lnTo>
                    <a:pt x="5" y="20"/>
                  </a:lnTo>
                  <a:lnTo>
                    <a:pt x="16" y="16"/>
                  </a:lnTo>
                  <a:lnTo>
                    <a:pt x="30" y="9"/>
                  </a:lnTo>
                  <a:lnTo>
                    <a:pt x="32" y="7"/>
                  </a:lnTo>
                  <a:lnTo>
                    <a:pt x="34" y="2"/>
                  </a:lnTo>
                  <a:lnTo>
                    <a:pt x="32" y="0"/>
                  </a:lnTo>
                  <a:lnTo>
                    <a:pt x="30"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3" name="Freeform 3860">
              <a:extLst>
                <a:ext uri="{FF2B5EF4-FFF2-40B4-BE49-F238E27FC236}">
                  <a16:creationId xmlns:a16="http://schemas.microsoft.com/office/drawing/2014/main" xmlns="" id="{D876309E-91A6-7A4B-AA2B-B3E10809359E}"/>
                </a:ext>
              </a:extLst>
            </p:cNvPr>
            <p:cNvSpPr>
              <a:spLocks/>
            </p:cNvSpPr>
            <p:nvPr/>
          </p:nvSpPr>
          <p:spPr bwMode="auto">
            <a:xfrm>
              <a:off x="2695" y="2958"/>
              <a:ext cx="36" cy="20"/>
            </a:xfrm>
            <a:custGeom>
              <a:avLst/>
              <a:gdLst>
                <a:gd name="T0" fmla="*/ 5 w 36"/>
                <a:gd name="T1" fmla="*/ 11 h 20"/>
                <a:gd name="T2" fmla="*/ 5 w 36"/>
                <a:gd name="T3" fmla="*/ 11 h 20"/>
                <a:gd name="T4" fmla="*/ 0 w 36"/>
                <a:gd name="T5" fmla="*/ 14 h 20"/>
                <a:gd name="T6" fmla="*/ 0 w 36"/>
                <a:gd name="T7" fmla="*/ 18 h 20"/>
                <a:gd name="T8" fmla="*/ 0 w 36"/>
                <a:gd name="T9" fmla="*/ 18 h 20"/>
                <a:gd name="T10" fmla="*/ 5 w 36"/>
                <a:gd name="T11" fmla="*/ 20 h 20"/>
                <a:gd name="T12" fmla="*/ 5 w 36"/>
                <a:gd name="T13" fmla="*/ 20 h 20"/>
                <a:gd name="T14" fmla="*/ 18 w 36"/>
                <a:gd name="T15" fmla="*/ 18 h 20"/>
                <a:gd name="T16" fmla="*/ 29 w 36"/>
                <a:gd name="T17" fmla="*/ 11 h 20"/>
                <a:gd name="T18" fmla="*/ 29 w 36"/>
                <a:gd name="T19" fmla="*/ 11 h 20"/>
                <a:gd name="T20" fmla="*/ 34 w 36"/>
                <a:gd name="T21" fmla="*/ 7 h 20"/>
                <a:gd name="T22" fmla="*/ 36 w 36"/>
                <a:gd name="T23" fmla="*/ 5 h 20"/>
                <a:gd name="T24" fmla="*/ 34 w 36"/>
                <a:gd name="T25" fmla="*/ 2 h 20"/>
                <a:gd name="T26" fmla="*/ 29 w 36"/>
                <a:gd name="T27" fmla="*/ 0 h 20"/>
                <a:gd name="T28" fmla="*/ 29 w 36"/>
                <a:gd name="T29" fmla="*/ 0 h 20"/>
                <a:gd name="T30" fmla="*/ 18 w 36"/>
                <a:gd name="T31" fmla="*/ 5 h 20"/>
                <a:gd name="T32" fmla="*/ 5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11"/>
                  </a:moveTo>
                  <a:lnTo>
                    <a:pt x="5" y="11"/>
                  </a:lnTo>
                  <a:lnTo>
                    <a:pt x="0" y="14"/>
                  </a:lnTo>
                  <a:lnTo>
                    <a:pt x="0" y="18"/>
                  </a:lnTo>
                  <a:lnTo>
                    <a:pt x="5" y="20"/>
                  </a:lnTo>
                  <a:lnTo>
                    <a:pt x="18" y="18"/>
                  </a:lnTo>
                  <a:lnTo>
                    <a:pt x="29" y="11"/>
                  </a:lnTo>
                  <a:lnTo>
                    <a:pt x="34" y="7"/>
                  </a:lnTo>
                  <a:lnTo>
                    <a:pt x="36" y="5"/>
                  </a:lnTo>
                  <a:lnTo>
                    <a:pt x="34" y="2"/>
                  </a:lnTo>
                  <a:lnTo>
                    <a:pt x="29" y="0"/>
                  </a:lnTo>
                  <a:lnTo>
                    <a:pt x="18"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4" name="Freeform 3861">
              <a:extLst>
                <a:ext uri="{FF2B5EF4-FFF2-40B4-BE49-F238E27FC236}">
                  <a16:creationId xmlns:a16="http://schemas.microsoft.com/office/drawing/2014/main" xmlns="" id="{7D7B82F8-283F-FD4A-A89E-5D6BC06102AA}"/>
                </a:ext>
              </a:extLst>
            </p:cNvPr>
            <p:cNvSpPr>
              <a:spLocks/>
            </p:cNvSpPr>
            <p:nvPr/>
          </p:nvSpPr>
          <p:spPr bwMode="auto">
            <a:xfrm>
              <a:off x="2695" y="2958"/>
              <a:ext cx="36" cy="20"/>
            </a:xfrm>
            <a:custGeom>
              <a:avLst/>
              <a:gdLst>
                <a:gd name="T0" fmla="*/ 5 w 36"/>
                <a:gd name="T1" fmla="*/ 11 h 20"/>
                <a:gd name="T2" fmla="*/ 5 w 36"/>
                <a:gd name="T3" fmla="*/ 11 h 20"/>
                <a:gd name="T4" fmla="*/ 0 w 36"/>
                <a:gd name="T5" fmla="*/ 14 h 20"/>
                <a:gd name="T6" fmla="*/ 0 w 36"/>
                <a:gd name="T7" fmla="*/ 18 h 20"/>
                <a:gd name="T8" fmla="*/ 0 w 36"/>
                <a:gd name="T9" fmla="*/ 18 h 20"/>
                <a:gd name="T10" fmla="*/ 5 w 36"/>
                <a:gd name="T11" fmla="*/ 20 h 20"/>
                <a:gd name="T12" fmla="*/ 5 w 36"/>
                <a:gd name="T13" fmla="*/ 20 h 20"/>
                <a:gd name="T14" fmla="*/ 18 w 36"/>
                <a:gd name="T15" fmla="*/ 18 h 20"/>
                <a:gd name="T16" fmla="*/ 29 w 36"/>
                <a:gd name="T17" fmla="*/ 11 h 20"/>
                <a:gd name="T18" fmla="*/ 29 w 36"/>
                <a:gd name="T19" fmla="*/ 11 h 20"/>
                <a:gd name="T20" fmla="*/ 34 w 36"/>
                <a:gd name="T21" fmla="*/ 7 h 20"/>
                <a:gd name="T22" fmla="*/ 36 w 36"/>
                <a:gd name="T23" fmla="*/ 5 h 20"/>
                <a:gd name="T24" fmla="*/ 34 w 36"/>
                <a:gd name="T25" fmla="*/ 2 h 20"/>
                <a:gd name="T26" fmla="*/ 29 w 36"/>
                <a:gd name="T27" fmla="*/ 0 h 20"/>
                <a:gd name="T28" fmla="*/ 29 w 36"/>
                <a:gd name="T29" fmla="*/ 0 h 20"/>
                <a:gd name="T30" fmla="*/ 18 w 36"/>
                <a:gd name="T31" fmla="*/ 5 h 20"/>
                <a:gd name="T32" fmla="*/ 5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11"/>
                  </a:moveTo>
                  <a:lnTo>
                    <a:pt x="5" y="11"/>
                  </a:lnTo>
                  <a:lnTo>
                    <a:pt x="0" y="14"/>
                  </a:lnTo>
                  <a:lnTo>
                    <a:pt x="0" y="18"/>
                  </a:lnTo>
                  <a:lnTo>
                    <a:pt x="5" y="20"/>
                  </a:lnTo>
                  <a:lnTo>
                    <a:pt x="18" y="18"/>
                  </a:lnTo>
                  <a:lnTo>
                    <a:pt x="29" y="11"/>
                  </a:lnTo>
                  <a:lnTo>
                    <a:pt x="34" y="7"/>
                  </a:lnTo>
                  <a:lnTo>
                    <a:pt x="36" y="5"/>
                  </a:lnTo>
                  <a:lnTo>
                    <a:pt x="34" y="2"/>
                  </a:lnTo>
                  <a:lnTo>
                    <a:pt x="29" y="0"/>
                  </a:lnTo>
                  <a:lnTo>
                    <a:pt x="18"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5" name="Freeform 3862">
              <a:extLst>
                <a:ext uri="{FF2B5EF4-FFF2-40B4-BE49-F238E27FC236}">
                  <a16:creationId xmlns:a16="http://schemas.microsoft.com/office/drawing/2014/main" xmlns="" id="{52F216BC-48AF-F64E-9284-F2B9B1CE6279}"/>
                </a:ext>
              </a:extLst>
            </p:cNvPr>
            <p:cNvSpPr>
              <a:spLocks/>
            </p:cNvSpPr>
            <p:nvPr/>
          </p:nvSpPr>
          <p:spPr bwMode="auto">
            <a:xfrm>
              <a:off x="2668" y="2958"/>
              <a:ext cx="36" cy="20"/>
            </a:xfrm>
            <a:custGeom>
              <a:avLst/>
              <a:gdLst>
                <a:gd name="T0" fmla="*/ 5 w 36"/>
                <a:gd name="T1" fmla="*/ 11 h 20"/>
                <a:gd name="T2" fmla="*/ 5 w 36"/>
                <a:gd name="T3" fmla="*/ 11 h 20"/>
                <a:gd name="T4" fmla="*/ 0 w 36"/>
                <a:gd name="T5" fmla="*/ 14 h 20"/>
                <a:gd name="T6" fmla="*/ 0 w 36"/>
                <a:gd name="T7" fmla="*/ 18 h 20"/>
                <a:gd name="T8" fmla="*/ 0 w 36"/>
                <a:gd name="T9" fmla="*/ 20 h 20"/>
                <a:gd name="T10" fmla="*/ 5 w 36"/>
                <a:gd name="T11" fmla="*/ 20 h 20"/>
                <a:gd name="T12" fmla="*/ 5 w 36"/>
                <a:gd name="T13" fmla="*/ 20 h 20"/>
                <a:gd name="T14" fmla="*/ 18 w 36"/>
                <a:gd name="T15" fmla="*/ 18 h 20"/>
                <a:gd name="T16" fmla="*/ 32 w 36"/>
                <a:gd name="T17" fmla="*/ 11 h 20"/>
                <a:gd name="T18" fmla="*/ 32 w 36"/>
                <a:gd name="T19" fmla="*/ 11 h 20"/>
                <a:gd name="T20" fmla="*/ 36 w 36"/>
                <a:gd name="T21" fmla="*/ 7 h 20"/>
                <a:gd name="T22" fmla="*/ 36 w 36"/>
                <a:gd name="T23" fmla="*/ 5 h 20"/>
                <a:gd name="T24" fmla="*/ 36 w 36"/>
                <a:gd name="T25" fmla="*/ 2 h 20"/>
                <a:gd name="T26" fmla="*/ 32 w 36"/>
                <a:gd name="T27" fmla="*/ 0 h 20"/>
                <a:gd name="T28" fmla="*/ 32 w 36"/>
                <a:gd name="T29" fmla="*/ 0 h 20"/>
                <a:gd name="T30" fmla="*/ 18 w 36"/>
                <a:gd name="T31" fmla="*/ 5 h 20"/>
                <a:gd name="T32" fmla="*/ 5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11"/>
                  </a:moveTo>
                  <a:lnTo>
                    <a:pt x="5" y="11"/>
                  </a:lnTo>
                  <a:lnTo>
                    <a:pt x="0" y="14"/>
                  </a:lnTo>
                  <a:lnTo>
                    <a:pt x="0" y="18"/>
                  </a:lnTo>
                  <a:lnTo>
                    <a:pt x="0" y="20"/>
                  </a:lnTo>
                  <a:lnTo>
                    <a:pt x="5" y="20"/>
                  </a:lnTo>
                  <a:lnTo>
                    <a:pt x="18" y="18"/>
                  </a:lnTo>
                  <a:lnTo>
                    <a:pt x="32" y="11"/>
                  </a:lnTo>
                  <a:lnTo>
                    <a:pt x="36" y="7"/>
                  </a:lnTo>
                  <a:lnTo>
                    <a:pt x="36" y="5"/>
                  </a:lnTo>
                  <a:lnTo>
                    <a:pt x="36" y="2"/>
                  </a:lnTo>
                  <a:lnTo>
                    <a:pt x="32" y="0"/>
                  </a:lnTo>
                  <a:lnTo>
                    <a:pt x="18" y="5"/>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6" name="Freeform 3863">
              <a:extLst>
                <a:ext uri="{FF2B5EF4-FFF2-40B4-BE49-F238E27FC236}">
                  <a16:creationId xmlns:a16="http://schemas.microsoft.com/office/drawing/2014/main" xmlns="" id="{B971E581-8F3B-FA41-8A86-690395D1E0D9}"/>
                </a:ext>
              </a:extLst>
            </p:cNvPr>
            <p:cNvSpPr>
              <a:spLocks/>
            </p:cNvSpPr>
            <p:nvPr/>
          </p:nvSpPr>
          <p:spPr bwMode="auto">
            <a:xfrm>
              <a:off x="2668" y="2958"/>
              <a:ext cx="36" cy="20"/>
            </a:xfrm>
            <a:custGeom>
              <a:avLst/>
              <a:gdLst>
                <a:gd name="T0" fmla="*/ 5 w 36"/>
                <a:gd name="T1" fmla="*/ 11 h 20"/>
                <a:gd name="T2" fmla="*/ 5 w 36"/>
                <a:gd name="T3" fmla="*/ 11 h 20"/>
                <a:gd name="T4" fmla="*/ 0 w 36"/>
                <a:gd name="T5" fmla="*/ 14 h 20"/>
                <a:gd name="T6" fmla="*/ 0 w 36"/>
                <a:gd name="T7" fmla="*/ 18 h 20"/>
                <a:gd name="T8" fmla="*/ 0 w 36"/>
                <a:gd name="T9" fmla="*/ 20 h 20"/>
                <a:gd name="T10" fmla="*/ 5 w 36"/>
                <a:gd name="T11" fmla="*/ 20 h 20"/>
                <a:gd name="T12" fmla="*/ 5 w 36"/>
                <a:gd name="T13" fmla="*/ 20 h 20"/>
                <a:gd name="T14" fmla="*/ 18 w 36"/>
                <a:gd name="T15" fmla="*/ 18 h 20"/>
                <a:gd name="T16" fmla="*/ 32 w 36"/>
                <a:gd name="T17" fmla="*/ 11 h 20"/>
                <a:gd name="T18" fmla="*/ 32 w 36"/>
                <a:gd name="T19" fmla="*/ 11 h 20"/>
                <a:gd name="T20" fmla="*/ 36 w 36"/>
                <a:gd name="T21" fmla="*/ 7 h 20"/>
                <a:gd name="T22" fmla="*/ 36 w 36"/>
                <a:gd name="T23" fmla="*/ 5 h 20"/>
                <a:gd name="T24" fmla="*/ 36 w 36"/>
                <a:gd name="T25" fmla="*/ 2 h 20"/>
                <a:gd name="T26" fmla="*/ 32 w 36"/>
                <a:gd name="T27" fmla="*/ 0 h 20"/>
                <a:gd name="T28" fmla="*/ 32 w 36"/>
                <a:gd name="T29" fmla="*/ 0 h 20"/>
                <a:gd name="T30" fmla="*/ 18 w 36"/>
                <a:gd name="T31" fmla="*/ 5 h 20"/>
                <a:gd name="T32" fmla="*/ 5 w 3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5" y="11"/>
                  </a:moveTo>
                  <a:lnTo>
                    <a:pt x="5" y="11"/>
                  </a:lnTo>
                  <a:lnTo>
                    <a:pt x="0" y="14"/>
                  </a:lnTo>
                  <a:lnTo>
                    <a:pt x="0" y="18"/>
                  </a:lnTo>
                  <a:lnTo>
                    <a:pt x="0" y="20"/>
                  </a:lnTo>
                  <a:lnTo>
                    <a:pt x="5" y="20"/>
                  </a:lnTo>
                  <a:lnTo>
                    <a:pt x="18" y="18"/>
                  </a:lnTo>
                  <a:lnTo>
                    <a:pt x="32" y="11"/>
                  </a:lnTo>
                  <a:lnTo>
                    <a:pt x="36" y="7"/>
                  </a:lnTo>
                  <a:lnTo>
                    <a:pt x="36" y="5"/>
                  </a:lnTo>
                  <a:lnTo>
                    <a:pt x="36" y="2"/>
                  </a:lnTo>
                  <a:lnTo>
                    <a:pt x="32" y="0"/>
                  </a:lnTo>
                  <a:lnTo>
                    <a:pt x="18" y="5"/>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7" name="Freeform 3864">
              <a:extLst>
                <a:ext uri="{FF2B5EF4-FFF2-40B4-BE49-F238E27FC236}">
                  <a16:creationId xmlns:a16="http://schemas.microsoft.com/office/drawing/2014/main" xmlns="" id="{E858A0D4-1FED-374A-A481-24A4802CF926}"/>
                </a:ext>
              </a:extLst>
            </p:cNvPr>
            <p:cNvSpPr>
              <a:spLocks/>
            </p:cNvSpPr>
            <p:nvPr/>
          </p:nvSpPr>
          <p:spPr bwMode="auto">
            <a:xfrm>
              <a:off x="2639" y="2958"/>
              <a:ext cx="38" cy="20"/>
            </a:xfrm>
            <a:custGeom>
              <a:avLst/>
              <a:gdLst>
                <a:gd name="T0" fmla="*/ 4 w 38"/>
                <a:gd name="T1" fmla="*/ 11 h 20"/>
                <a:gd name="T2" fmla="*/ 4 w 38"/>
                <a:gd name="T3" fmla="*/ 11 h 20"/>
                <a:gd name="T4" fmla="*/ 2 w 38"/>
                <a:gd name="T5" fmla="*/ 14 h 20"/>
                <a:gd name="T6" fmla="*/ 0 w 38"/>
                <a:gd name="T7" fmla="*/ 18 h 20"/>
                <a:gd name="T8" fmla="*/ 2 w 38"/>
                <a:gd name="T9" fmla="*/ 20 h 20"/>
                <a:gd name="T10" fmla="*/ 7 w 38"/>
                <a:gd name="T11" fmla="*/ 20 h 20"/>
                <a:gd name="T12" fmla="*/ 7 w 38"/>
                <a:gd name="T13" fmla="*/ 20 h 20"/>
                <a:gd name="T14" fmla="*/ 20 w 38"/>
                <a:gd name="T15" fmla="*/ 18 h 20"/>
                <a:gd name="T16" fmla="*/ 34 w 38"/>
                <a:gd name="T17" fmla="*/ 11 h 20"/>
                <a:gd name="T18" fmla="*/ 34 w 38"/>
                <a:gd name="T19" fmla="*/ 11 h 20"/>
                <a:gd name="T20" fmla="*/ 38 w 38"/>
                <a:gd name="T21" fmla="*/ 7 h 20"/>
                <a:gd name="T22" fmla="*/ 38 w 38"/>
                <a:gd name="T23" fmla="*/ 5 h 20"/>
                <a:gd name="T24" fmla="*/ 38 w 38"/>
                <a:gd name="T25" fmla="*/ 2 h 20"/>
                <a:gd name="T26" fmla="*/ 34 w 38"/>
                <a:gd name="T27" fmla="*/ 0 h 20"/>
                <a:gd name="T28" fmla="*/ 34 w 38"/>
                <a:gd name="T29" fmla="*/ 0 h 20"/>
                <a:gd name="T30" fmla="*/ 20 w 38"/>
                <a:gd name="T31" fmla="*/ 5 h 20"/>
                <a:gd name="T32" fmla="*/ 4 w 3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4" y="11"/>
                  </a:moveTo>
                  <a:lnTo>
                    <a:pt x="4" y="11"/>
                  </a:lnTo>
                  <a:lnTo>
                    <a:pt x="2" y="14"/>
                  </a:lnTo>
                  <a:lnTo>
                    <a:pt x="0" y="18"/>
                  </a:lnTo>
                  <a:lnTo>
                    <a:pt x="2" y="20"/>
                  </a:lnTo>
                  <a:lnTo>
                    <a:pt x="7" y="20"/>
                  </a:lnTo>
                  <a:lnTo>
                    <a:pt x="20" y="18"/>
                  </a:lnTo>
                  <a:lnTo>
                    <a:pt x="34" y="11"/>
                  </a:lnTo>
                  <a:lnTo>
                    <a:pt x="38" y="7"/>
                  </a:lnTo>
                  <a:lnTo>
                    <a:pt x="38" y="5"/>
                  </a:lnTo>
                  <a:lnTo>
                    <a:pt x="38" y="2"/>
                  </a:lnTo>
                  <a:lnTo>
                    <a:pt x="34" y="0"/>
                  </a:lnTo>
                  <a:lnTo>
                    <a:pt x="20" y="5"/>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8" name="Freeform 3865">
              <a:extLst>
                <a:ext uri="{FF2B5EF4-FFF2-40B4-BE49-F238E27FC236}">
                  <a16:creationId xmlns:a16="http://schemas.microsoft.com/office/drawing/2014/main" xmlns="" id="{601314D8-D6DB-5543-94F6-1709E2603E64}"/>
                </a:ext>
              </a:extLst>
            </p:cNvPr>
            <p:cNvSpPr>
              <a:spLocks/>
            </p:cNvSpPr>
            <p:nvPr/>
          </p:nvSpPr>
          <p:spPr bwMode="auto">
            <a:xfrm>
              <a:off x="2639" y="2958"/>
              <a:ext cx="38" cy="20"/>
            </a:xfrm>
            <a:custGeom>
              <a:avLst/>
              <a:gdLst>
                <a:gd name="T0" fmla="*/ 4 w 38"/>
                <a:gd name="T1" fmla="*/ 11 h 20"/>
                <a:gd name="T2" fmla="*/ 4 w 38"/>
                <a:gd name="T3" fmla="*/ 11 h 20"/>
                <a:gd name="T4" fmla="*/ 2 w 38"/>
                <a:gd name="T5" fmla="*/ 14 h 20"/>
                <a:gd name="T6" fmla="*/ 0 w 38"/>
                <a:gd name="T7" fmla="*/ 18 h 20"/>
                <a:gd name="T8" fmla="*/ 2 w 38"/>
                <a:gd name="T9" fmla="*/ 20 h 20"/>
                <a:gd name="T10" fmla="*/ 7 w 38"/>
                <a:gd name="T11" fmla="*/ 20 h 20"/>
                <a:gd name="T12" fmla="*/ 7 w 38"/>
                <a:gd name="T13" fmla="*/ 20 h 20"/>
                <a:gd name="T14" fmla="*/ 20 w 38"/>
                <a:gd name="T15" fmla="*/ 18 h 20"/>
                <a:gd name="T16" fmla="*/ 34 w 38"/>
                <a:gd name="T17" fmla="*/ 11 h 20"/>
                <a:gd name="T18" fmla="*/ 34 w 38"/>
                <a:gd name="T19" fmla="*/ 11 h 20"/>
                <a:gd name="T20" fmla="*/ 38 w 38"/>
                <a:gd name="T21" fmla="*/ 7 h 20"/>
                <a:gd name="T22" fmla="*/ 38 w 38"/>
                <a:gd name="T23" fmla="*/ 5 h 20"/>
                <a:gd name="T24" fmla="*/ 38 w 38"/>
                <a:gd name="T25" fmla="*/ 2 h 20"/>
                <a:gd name="T26" fmla="*/ 34 w 38"/>
                <a:gd name="T27" fmla="*/ 0 h 20"/>
                <a:gd name="T28" fmla="*/ 34 w 38"/>
                <a:gd name="T29" fmla="*/ 0 h 20"/>
                <a:gd name="T30" fmla="*/ 20 w 38"/>
                <a:gd name="T31" fmla="*/ 5 h 20"/>
                <a:gd name="T32" fmla="*/ 4 w 38"/>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4" y="11"/>
                  </a:moveTo>
                  <a:lnTo>
                    <a:pt x="4" y="11"/>
                  </a:lnTo>
                  <a:lnTo>
                    <a:pt x="2" y="14"/>
                  </a:lnTo>
                  <a:lnTo>
                    <a:pt x="0" y="18"/>
                  </a:lnTo>
                  <a:lnTo>
                    <a:pt x="2" y="20"/>
                  </a:lnTo>
                  <a:lnTo>
                    <a:pt x="7" y="20"/>
                  </a:lnTo>
                  <a:lnTo>
                    <a:pt x="20" y="18"/>
                  </a:lnTo>
                  <a:lnTo>
                    <a:pt x="34" y="11"/>
                  </a:lnTo>
                  <a:lnTo>
                    <a:pt x="38" y="7"/>
                  </a:lnTo>
                  <a:lnTo>
                    <a:pt x="38" y="5"/>
                  </a:lnTo>
                  <a:lnTo>
                    <a:pt x="38" y="2"/>
                  </a:lnTo>
                  <a:lnTo>
                    <a:pt x="34" y="0"/>
                  </a:lnTo>
                  <a:lnTo>
                    <a:pt x="20" y="5"/>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49" name="Freeform 3866">
              <a:extLst>
                <a:ext uri="{FF2B5EF4-FFF2-40B4-BE49-F238E27FC236}">
                  <a16:creationId xmlns:a16="http://schemas.microsoft.com/office/drawing/2014/main" xmlns="" id="{559ED10A-F770-CC42-9539-78578B0C9E5B}"/>
                </a:ext>
              </a:extLst>
            </p:cNvPr>
            <p:cNvSpPr>
              <a:spLocks/>
            </p:cNvSpPr>
            <p:nvPr/>
          </p:nvSpPr>
          <p:spPr bwMode="auto">
            <a:xfrm>
              <a:off x="2610" y="2960"/>
              <a:ext cx="40" cy="18"/>
            </a:xfrm>
            <a:custGeom>
              <a:avLst/>
              <a:gdLst>
                <a:gd name="T0" fmla="*/ 6 w 40"/>
                <a:gd name="T1" fmla="*/ 9 h 18"/>
                <a:gd name="T2" fmla="*/ 6 w 40"/>
                <a:gd name="T3" fmla="*/ 9 h 18"/>
                <a:gd name="T4" fmla="*/ 2 w 40"/>
                <a:gd name="T5" fmla="*/ 12 h 18"/>
                <a:gd name="T6" fmla="*/ 0 w 40"/>
                <a:gd name="T7" fmla="*/ 16 h 18"/>
                <a:gd name="T8" fmla="*/ 2 w 40"/>
                <a:gd name="T9" fmla="*/ 18 h 18"/>
                <a:gd name="T10" fmla="*/ 6 w 40"/>
                <a:gd name="T11" fmla="*/ 18 h 18"/>
                <a:gd name="T12" fmla="*/ 6 w 40"/>
                <a:gd name="T13" fmla="*/ 18 h 18"/>
                <a:gd name="T14" fmla="*/ 20 w 40"/>
                <a:gd name="T15" fmla="*/ 16 h 18"/>
                <a:gd name="T16" fmla="*/ 33 w 40"/>
                <a:gd name="T17" fmla="*/ 9 h 18"/>
                <a:gd name="T18" fmla="*/ 33 w 40"/>
                <a:gd name="T19" fmla="*/ 9 h 18"/>
                <a:gd name="T20" fmla="*/ 38 w 40"/>
                <a:gd name="T21" fmla="*/ 5 h 18"/>
                <a:gd name="T22" fmla="*/ 40 w 40"/>
                <a:gd name="T23" fmla="*/ 3 h 18"/>
                <a:gd name="T24" fmla="*/ 38 w 40"/>
                <a:gd name="T25" fmla="*/ 0 h 18"/>
                <a:gd name="T26" fmla="*/ 33 w 40"/>
                <a:gd name="T27" fmla="*/ 0 h 18"/>
                <a:gd name="T28" fmla="*/ 33 w 40"/>
                <a:gd name="T29" fmla="*/ 0 h 18"/>
                <a:gd name="T30" fmla="*/ 20 w 40"/>
                <a:gd name="T31" fmla="*/ 3 h 18"/>
                <a:gd name="T32" fmla="*/ 6 w 4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8">
                  <a:moveTo>
                    <a:pt x="6" y="9"/>
                  </a:moveTo>
                  <a:lnTo>
                    <a:pt x="6" y="9"/>
                  </a:lnTo>
                  <a:lnTo>
                    <a:pt x="2" y="12"/>
                  </a:lnTo>
                  <a:lnTo>
                    <a:pt x="0" y="16"/>
                  </a:lnTo>
                  <a:lnTo>
                    <a:pt x="2" y="18"/>
                  </a:lnTo>
                  <a:lnTo>
                    <a:pt x="6" y="18"/>
                  </a:lnTo>
                  <a:lnTo>
                    <a:pt x="20" y="16"/>
                  </a:lnTo>
                  <a:lnTo>
                    <a:pt x="33" y="9"/>
                  </a:lnTo>
                  <a:lnTo>
                    <a:pt x="38" y="5"/>
                  </a:lnTo>
                  <a:lnTo>
                    <a:pt x="40" y="3"/>
                  </a:lnTo>
                  <a:lnTo>
                    <a:pt x="38" y="0"/>
                  </a:lnTo>
                  <a:lnTo>
                    <a:pt x="33" y="0"/>
                  </a:lnTo>
                  <a:lnTo>
                    <a:pt x="20" y="3"/>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0" name="Freeform 3867">
              <a:extLst>
                <a:ext uri="{FF2B5EF4-FFF2-40B4-BE49-F238E27FC236}">
                  <a16:creationId xmlns:a16="http://schemas.microsoft.com/office/drawing/2014/main" xmlns="" id="{792DF361-DF32-EA4C-8A52-E9B21CEC34AC}"/>
                </a:ext>
              </a:extLst>
            </p:cNvPr>
            <p:cNvSpPr>
              <a:spLocks/>
            </p:cNvSpPr>
            <p:nvPr/>
          </p:nvSpPr>
          <p:spPr bwMode="auto">
            <a:xfrm>
              <a:off x="2610" y="2960"/>
              <a:ext cx="40" cy="18"/>
            </a:xfrm>
            <a:custGeom>
              <a:avLst/>
              <a:gdLst>
                <a:gd name="T0" fmla="*/ 6 w 40"/>
                <a:gd name="T1" fmla="*/ 9 h 18"/>
                <a:gd name="T2" fmla="*/ 6 w 40"/>
                <a:gd name="T3" fmla="*/ 9 h 18"/>
                <a:gd name="T4" fmla="*/ 2 w 40"/>
                <a:gd name="T5" fmla="*/ 12 h 18"/>
                <a:gd name="T6" fmla="*/ 0 w 40"/>
                <a:gd name="T7" fmla="*/ 16 h 18"/>
                <a:gd name="T8" fmla="*/ 2 w 40"/>
                <a:gd name="T9" fmla="*/ 18 h 18"/>
                <a:gd name="T10" fmla="*/ 6 w 40"/>
                <a:gd name="T11" fmla="*/ 18 h 18"/>
                <a:gd name="T12" fmla="*/ 6 w 40"/>
                <a:gd name="T13" fmla="*/ 18 h 18"/>
                <a:gd name="T14" fmla="*/ 20 w 40"/>
                <a:gd name="T15" fmla="*/ 16 h 18"/>
                <a:gd name="T16" fmla="*/ 33 w 40"/>
                <a:gd name="T17" fmla="*/ 9 h 18"/>
                <a:gd name="T18" fmla="*/ 33 w 40"/>
                <a:gd name="T19" fmla="*/ 9 h 18"/>
                <a:gd name="T20" fmla="*/ 38 w 40"/>
                <a:gd name="T21" fmla="*/ 5 h 18"/>
                <a:gd name="T22" fmla="*/ 40 w 40"/>
                <a:gd name="T23" fmla="*/ 3 h 18"/>
                <a:gd name="T24" fmla="*/ 38 w 40"/>
                <a:gd name="T25" fmla="*/ 0 h 18"/>
                <a:gd name="T26" fmla="*/ 33 w 40"/>
                <a:gd name="T27" fmla="*/ 0 h 18"/>
                <a:gd name="T28" fmla="*/ 33 w 40"/>
                <a:gd name="T29" fmla="*/ 0 h 18"/>
                <a:gd name="T30" fmla="*/ 20 w 40"/>
                <a:gd name="T31" fmla="*/ 3 h 18"/>
                <a:gd name="T32" fmla="*/ 6 w 40"/>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8">
                  <a:moveTo>
                    <a:pt x="6" y="9"/>
                  </a:moveTo>
                  <a:lnTo>
                    <a:pt x="6" y="9"/>
                  </a:lnTo>
                  <a:lnTo>
                    <a:pt x="2" y="12"/>
                  </a:lnTo>
                  <a:lnTo>
                    <a:pt x="0" y="16"/>
                  </a:lnTo>
                  <a:lnTo>
                    <a:pt x="2" y="18"/>
                  </a:lnTo>
                  <a:lnTo>
                    <a:pt x="6" y="18"/>
                  </a:lnTo>
                  <a:lnTo>
                    <a:pt x="20" y="16"/>
                  </a:lnTo>
                  <a:lnTo>
                    <a:pt x="33" y="9"/>
                  </a:lnTo>
                  <a:lnTo>
                    <a:pt x="38" y="5"/>
                  </a:lnTo>
                  <a:lnTo>
                    <a:pt x="40" y="3"/>
                  </a:lnTo>
                  <a:lnTo>
                    <a:pt x="38" y="0"/>
                  </a:lnTo>
                  <a:lnTo>
                    <a:pt x="33" y="0"/>
                  </a:lnTo>
                  <a:lnTo>
                    <a:pt x="20" y="3"/>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1" name="Freeform 3868">
              <a:extLst>
                <a:ext uri="{FF2B5EF4-FFF2-40B4-BE49-F238E27FC236}">
                  <a16:creationId xmlns:a16="http://schemas.microsoft.com/office/drawing/2014/main" xmlns="" id="{22A1F05B-D108-F545-86B0-AB18A609DD89}"/>
                </a:ext>
              </a:extLst>
            </p:cNvPr>
            <p:cNvSpPr>
              <a:spLocks/>
            </p:cNvSpPr>
            <p:nvPr/>
          </p:nvSpPr>
          <p:spPr bwMode="auto">
            <a:xfrm>
              <a:off x="2580" y="2960"/>
              <a:ext cx="41" cy="18"/>
            </a:xfrm>
            <a:custGeom>
              <a:avLst/>
              <a:gdLst>
                <a:gd name="T0" fmla="*/ 5 w 41"/>
                <a:gd name="T1" fmla="*/ 9 h 18"/>
                <a:gd name="T2" fmla="*/ 5 w 41"/>
                <a:gd name="T3" fmla="*/ 9 h 18"/>
                <a:gd name="T4" fmla="*/ 0 w 41"/>
                <a:gd name="T5" fmla="*/ 14 h 18"/>
                <a:gd name="T6" fmla="*/ 0 w 41"/>
                <a:gd name="T7" fmla="*/ 16 h 18"/>
                <a:gd name="T8" fmla="*/ 3 w 41"/>
                <a:gd name="T9" fmla="*/ 18 h 18"/>
                <a:gd name="T10" fmla="*/ 7 w 41"/>
                <a:gd name="T11" fmla="*/ 18 h 18"/>
                <a:gd name="T12" fmla="*/ 7 w 41"/>
                <a:gd name="T13" fmla="*/ 18 h 18"/>
                <a:gd name="T14" fmla="*/ 21 w 41"/>
                <a:gd name="T15" fmla="*/ 16 h 18"/>
                <a:gd name="T16" fmla="*/ 36 w 41"/>
                <a:gd name="T17" fmla="*/ 9 h 18"/>
                <a:gd name="T18" fmla="*/ 36 w 41"/>
                <a:gd name="T19" fmla="*/ 9 h 18"/>
                <a:gd name="T20" fmla="*/ 39 w 41"/>
                <a:gd name="T21" fmla="*/ 5 h 18"/>
                <a:gd name="T22" fmla="*/ 41 w 41"/>
                <a:gd name="T23" fmla="*/ 3 h 18"/>
                <a:gd name="T24" fmla="*/ 39 w 41"/>
                <a:gd name="T25" fmla="*/ 0 h 18"/>
                <a:gd name="T26" fmla="*/ 34 w 41"/>
                <a:gd name="T27" fmla="*/ 0 h 18"/>
                <a:gd name="T28" fmla="*/ 34 w 41"/>
                <a:gd name="T29" fmla="*/ 0 h 18"/>
                <a:gd name="T30" fmla="*/ 21 w 41"/>
                <a:gd name="T31" fmla="*/ 3 h 18"/>
                <a:gd name="T32" fmla="*/ 5 w 4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8">
                  <a:moveTo>
                    <a:pt x="5" y="9"/>
                  </a:moveTo>
                  <a:lnTo>
                    <a:pt x="5" y="9"/>
                  </a:lnTo>
                  <a:lnTo>
                    <a:pt x="0" y="14"/>
                  </a:lnTo>
                  <a:lnTo>
                    <a:pt x="0" y="16"/>
                  </a:lnTo>
                  <a:lnTo>
                    <a:pt x="3" y="18"/>
                  </a:lnTo>
                  <a:lnTo>
                    <a:pt x="7" y="18"/>
                  </a:lnTo>
                  <a:lnTo>
                    <a:pt x="21" y="16"/>
                  </a:lnTo>
                  <a:lnTo>
                    <a:pt x="36" y="9"/>
                  </a:lnTo>
                  <a:lnTo>
                    <a:pt x="39" y="5"/>
                  </a:lnTo>
                  <a:lnTo>
                    <a:pt x="41" y="3"/>
                  </a:lnTo>
                  <a:lnTo>
                    <a:pt x="39" y="0"/>
                  </a:lnTo>
                  <a:lnTo>
                    <a:pt x="34" y="0"/>
                  </a:lnTo>
                  <a:lnTo>
                    <a:pt x="21"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2" name="Freeform 3869">
              <a:extLst>
                <a:ext uri="{FF2B5EF4-FFF2-40B4-BE49-F238E27FC236}">
                  <a16:creationId xmlns:a16="http://schemas.microsoft.com/office/drawing/2014/main" xmlns="" id="{6296F9A1-EA08-1849-86B3-D603A183F7A2}"/>
                </a:ext>
              </a:extLst>
            </p:cNvPr>
            <p:cNvSpPr>
              <a:spLocks/>
            </p:cNvSpPr>
            <p:nvPr/>
          </p:nvSpPr>
          <p:spPr bwMode="auto">
            <a:xfrm>
              <a:off x="2580" y="2960"/>
              <a:ext cx="41" cy="18"/>
            </a:xfrm>
            <a:custGeom>
              <a:avLst/>
              <a:gdLst>
                <a:gd name="T0" fmla="*/ 5 w 41"/>
                <a:gd name="T1" fmla="*/ 9 h 18"/>
                <a:gd name="T2" fmla="*/ 5 w 41"/>
                <a:gd name="T3" fmla="*/ 9 h 18"/>
                <a:gd name="T4" fmla="*/ 0 w 41"/>
                <a:gd name="T5" fmla="*/ 14 h 18"/>
                <a:gd name="T6" fmla="*/ 0 w 41"/>
                <a:gd name="T7" fmla="*/ 16 h 18"/>
                <a:gd name="T8" fmla="*/ 3 w 41"/>
                <a:gd name="T9" fmla="*/ 18 h 18"/>
                <a:gd name="T10" fmla="*/ 7 w 41"/>
                <a:gd name="T11" fmla="*/ 18 h 18"/>
                <a:gd name="T12" fmla="*/ 7 w 41"/>
                <a:gd name="T13" fmla="*/ 18 h 18"/>
                <a:gd name="T14" fmla="*/ 21 w 41"/>
                <a:gd name="T15" fmla="*/ 16 h 18"/>
                <a:gd name="T16" fmla="*/ 36 w 41"/>
                <a:gd name="T17" fmla="*/ 9 h 18"/>
                <a:gd name="T18" fmla="*/ 36 w 41"/>
                <a:gd name="T19" fmla="*/ 9 h 18"/>
                <a:gd name="T20" fmla="*/ 39 w 41"/>
                <a:gd name="T21" fmla="*/ 5 h 18"/>
                <a:gd name="T22" fmla="*/ 41 w 41"/>
                <a:gd name="T23" fmla="*/ 3 h 18"/>
                <a:gd name="T24" fmla="*/ 39 w 41"/>
                <a:gd name="T25" fmla="*/ 0 h 18"/>
                <a:gd name="T26" fmla="*/ 34 w 41"/>
                <a:gd name="T27" fmla="*/ 0 h 18"/>
                <a:gd name="T28" fmla="*/ 34 w 41"/>
                <a:gd name="T29" fmla="*/ 0 h 18"/>
                <a:gd name="T30" fmla="*/ 21 w 41"/>
                <a:gd name="T31" fmla="*/ 3 h 18"/>
                <a:gd name="T32" fmla="*/ 5 w 4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8">
                  <a:moveTo>
                    <a:pt x="5" y="9"/>
                  </a:moveTo>
                  <a:lnTo>
                    <a:pt x="5" y="9"/>
                  </a:lnTo>
                  <a:lnTo>
                    <a:pt x="0" y="14"/>
                  </a:lnTo>
                  <a:lnTo>
                    <a:pt x="0" y="16"/>
                  </a:lnTo>
                  <a:lnTo>
                    <a:pt x="3" y="18"/>
                  </a:lnTo>
                  <a:lnTo>
                    <a:pt x="7" y="18"/>
                  </a:lnTo>
                  <a:lnTo>
                    <a:pt x="21" y="16"/>
                  </a:lnTo>
                  <a:lnTo>
                    <a:pt x="36" y="9"/>
                  </a:lnTo>
                  <a:lnTo>
                    <a:pt x="39" y="5"/>
                  </a:lnTo>
                  <a:lnTo>
                    <a:pt x="41" y="3"/>
                  </a:lnTo>
                  <a:lnTo>
                    <a:pt x="39" y="0"/>
                  </a:lnTo>
                  <a:lnTo>
                    <a:pt x="34" y="0"/>
                  </a:lnTo>
                  <a:lnTo>
                    <a:pt x="21"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3" name="Freeform 3870">
              <a:extLst>
                <a:ext uri="{FF2B5EF4-FFF2-40B4-BE49-F238E27FC236}">
                  <a16:creationId xmlns:a16="http://schemas.microsoft.com/office/drawing/2014/main" xmlns="" id="{59DB862C-891B-5A41-8314-F25F618D90D1}"/>
                </a:ext>
              </a:extLst>
            </p:cNvPr>
            <p:cNvSpPr>
              <a:spLocks/>
            </p:cNvSpPr>
            <p:nvPr/>
          </p:nvSpPr>
          <p:spPr bwMode="auto">
            <a:xfrm>
              <a:off x="2549" y="2960"/>
              <a:ext cx="43" cy="18"/>
            </a:xfrm>
            <a:custGeom>
              <a:avLst/>
              <a:gdLst>
                <a:gd name="T0" fmla="*/ 4 w 43"/>
                <a:gd name="T1" fmla="*/ 9 h 18"/>
                <a:gd name="T2" fmla="*/ 4 w 43"/>
                <a:gd name="T3" fmla="*/ 9 h 18"/>
                <a:gd name="T4" fmla="*/ 0 w 43"/>
                <a:gd name="T5" fmla="*/ 14 h 18"/>
                <a:gd name="T6" fmla="*/ 0 w 43"/>
                <a:gd name="T7" fmla="*/ 16 h 18"/>
                <a:gd name="T8" fmla="*/ 2 w 43"/>
                <a:gd name="T9" fmla="*/ 18 h 18"/>
                <a:gd name="T10" fmla="*/ 7 w 43"/>
                <a:gd name="T11" fmla="*/ 18 h 18"/>
                <a:gd name="T12" fmla="*/ 7 w 43"/>
                <a:gd name="T13" fmla="*/ 18 h 18"/>
                <a:gd name="T14" fmla="*/ 22 w 43"/>
                <a:gd name="T15" fmla="*/ 16 h 18"/>
                <a:gd name="T16" fmla="*/ 36 w 43"/>
                <a:gd name="T17" fmla="*/ 9 h 18"/>
                <a:gd name="T18" fmla="*/ 36 w 43"/>
                <a:gd name="T19" fmla="*/ 9 h 18"/>
                <a:gd name="T20" fmla="*/ 40 w 43"/>
                <a:gd name="T21" fmla="*/ 5 h 18"/>
                <a:gd name="T22" fmla="*/ 43 w 43"/>
                <a:gd name="T23" fmla="*/ 3 h 18"/>
                <a:gd name="T24" fmla="*/ 40 w 43"/>
                <a:gd name="T25" fmla="*/ 0 h 18"/>
                <a:gd name="T26" fmla="*/ 36 w 43"/>
                <a:gd name="T27" fmla="*/ 0 h 18"/>
                <a:gd name="T28" fmla="*/ 36 w 43"/>
                <a:gd name="T29" fmla="*/ 0 h 18"/>
                <a:gd name="T30" fmla="*/ 20 w 43"/>
                <a:gd name="T31" fmla="*/ 3 h 18"/>
                <a:gd name="T32" fmla="*/ 4 w 4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8">
                  <a:moveTo>
                    <a:pt x="4" y="9"/>
                  </a:moveTo>
                  <a:lnTo>
                    <a:pt x="4" y="9"/>
                  </a:lnTo>
                  <a:lnTo>
                    <a:pt x="0" y="14"/>
                  </a:lnTo>
                  <a:lnTo>
                    <a:pt x="0" y="16"/>
                  </a:lnTo>
                  <a:lnTo>
                    <a:pt x="2" y="18"/>
                  </a:lnTo>
                  <a:lnTo>
                    <a:pt x="7" y="18"/>
                  </a:lnTo>
                  <a:lnTo>
                    <a:pt x="22" y="16"/>
                  </a:lnTo>
                  <a:lnTo>
                    <a:pt x="36" y="9"/>
                  </a:lnTo>
                  <a:lnTo>
                    <a:pt x="40" y="5"/>
                  </a:lnTo>
                  <a:lnTo>
                    <a:pt x="43" y="3"/>
                  </a:lnTo>
                  <a:lnTo>
                    <a:pt x="40" y="0"/>
                  </a:lnTo>
                  <a:lnTo>
                    <a:pt x="36" y="0"/>
                  </a:lnTo>
                  <a:lnTo>
                    <a:pt x="20"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4" name="Freeform 3871">
              <a:extLst>
                <a:ext uri="{FF2B5EF4-FFF2-40B4-BE49-F238E27FC236}">
                  <a16:creationId xmlns:a16="http://schemas.microsoft.com/office/drawing/2014/main" xmlns="" id="{F49EF2DC-8609-6D49-876B-FA75383B2224}"/>
                </a:ext>
              </a:extLst>
            </p:cNvPr>
            <p:cNvSpPr>
              <a:spLocks/>
            </p:cNvSpPr>
            <p:nvPr/>
          </p:nvSpPr>
          <p:spPr bwMode="auto">
            <a:xfrm>
              <a:off x="2549" y="2960"/>
              <a:ext cx="43" cy="18"/>
            </a:xfrm>
            <a:custGeom>
              <a:avLst/>
              <a:gdLst>
                <a:gd name="T0" fmla="*/ 4 w 43"/>
                <a:gd name="T1" fmla="*/ 9 h 18"/>
                <a:gd name="T2" fmla="*/ 4 w 43"/>
                <a:gd name="T3" fmla="*/ 9 h 18"/>
                <a:gd name="T4" fmla="*/ 0 w 43"/>
                <a:gd name="T5" fmla="*/ 14 h 18"/>
                <a:gd name="T6" fmla="*/ 0 w 43"/>
                <a:gd name="T7" fmla="*/ 16 h 18"/>
                <a:gd name="T8" fmla="*/ 2 w 43"/>
                <a:gd name="T9" fmla="*/ 18 h 18"/>
                <a:gd name="T10" fmla="*/ 7 w 43"/>
                <a:gd name="T11" fmla="*/ 18 h 18"/>
                <a:gd name="T12" fmla="*/ 7 w 43"/>
                <a:gd name="T13" fmla="*/ 18 h 18"/>
                <a:gd name="T14" fmla="*/ 22 w 43"/>
                <a:gd name="T15" fmla="*/ 16 h 18"/>
                <a:gd name="T16" fmla="*/ 36 w 43"/>
                <a:gd name="T17" fmla="*/ 9 h 18"/>
                <a:gd name="T18" fmla="*/ 36 w 43"/>
                <a:gd name="T19" fmla="*/ 9 h 18"/>
                <a:gd name="T20" fmla="*/ 40 w 43"/>
                <a:gd name="T21" fmla="*/ 5 h 18"/>
                <a:gd name="T22" fmla="*/ 43 w 43"/>
                <a:gd name="T23" fmla="*/ 3 h 18"/>
                <a:gd name="T24" fmla="*/ 40 w 43"/>
                <a:gd name="T25" fmla="*/ 0 h 18"/>
                <a:gd name="T26" fmla="*/ 36 w 43"/>
                <a:gd name="T27" fmla="*/ 0 h 18"/>
                <a:gd name="T28" fmla="*/ 36 w 43"/>
                <a:gd name="T29" fmla="*/ 0 h 18"/>
                <a:gd name="T30" fmla="*/ 20 w 43"/>
                <a:gd name="T31" fmla="*/ 3 h 18"/>
                <a:gd name="T32" fmla="*/ 4 w 4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18">
                  <a:moveTo>
                    <a:pt x="4" y="9"/>
                  </a:moveTo>
                  <a:lnTo>
                    <a:pt x="4" y="9"/>
                  </a:lnTo>
                  <a:lnTo>
                    <a:pt x="0" y="14"/>
                  </a:lnTo>
                  <a:lnTo>
                    <a:pt x="0" y="16"/>
                  </a:lnTo>
                  <a:lnTo>
                    <a:pt x="2" y="18"/>
                  </a:lnTo>
                  <a:lnTo>
                    <a:pt x="7" y="18"/>
                  </a:lnTo>
                  <a:lnTo>
                    <a:pt x="22" y="16"/>
                  </a:lnTo>
                  <a:lnTo>
                    <a:pt x="36" y="9"/>
                  </a:lnTo>
                  <a:lnTo>
                    <a:pt x="40" y="5"/>
                  </a:lnTo>
                  <a:lnTo>
                    <a:pt x="43" y="3"/>
                  </a:lnTo>
                  <a:lnTo>
                    <a:pt x="40" y="0"/>
                  </a:lnTo>
                  <a:lnTo>
                    <a:pt x="36" y="0"/>
                  </a:lnTo>
                  <a:lnTo>
                    <a:pt x="20"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5" name="Freeform 3872">
              <a:extLst>
                <a:ext uri="{FF2B5EF4-FFF2-40B4-BE49-F238E27FC236}">
                  <a16:creationId xmlns:a16="http://schemas.microsoft.com/office/drawing/2014/main" xmlns="" id="{475ABA83-322D-714E-92BB-265E994EE390}"/>
                </a:ext>
              </a:extLst>
            </p:cNvPr>
            <p:cNvSpPr>
              <a:spLocks/>
            </p:cNvSpPr>
            <p:nvPr/>
          </p:nvSpPr>
          <p:spPr bwMode="auto">
            <a:xfrm>
              <a:off x="2515" y="2960"/>
              <a:ext cx="45" cy="18"/>
            </a:xfrm>
            <a:custGeom>
              <a:avLst/>
              <a:gdLst>
                <a:gd name="T0" fmla="*/ 7 w 45"/>
                <a:gd name="T1" fmla="*/ 9 h 18"/>
                <a:gd name="T2" fmla="*/ 7 w 45"/>
                <a:gd name="T3" fmla="*/ 9 h 18"/>
                <a:gd name="T4" fmla="*/ 2 w 45"/>
                <a:gd name="T5" fmla="*/ 14 h 18"/>
                <a:gd name="T6" fmla="*/ 0 w 45"/>
                <a:gd name="T7" fmla="*/ 16 h 18"/>
                <a:gd name="T8" fmla="*/ 2 w 45"/>
                <a:gd name="T9" fmla="*/ 18 h 18"/>
                <a:gd name="T10" fmla="*/ 9 w 45"/>
                <a:gd name="T11" fmla="*/ 18 h 18"/>
                <a:gd name="T12" fmla="*/ 9 w 45"/>
                <a:gd name="T13" fmla="*/ 18 h 18"/>
                <a:gd name="T14" fmla="*/ 25 w 45"/>
                <a:gd name="T15" fmla="*/ 16 h 18"/>
                <a:gd name="T16" fmla="*/ 38 w 45"/>
                <a:gd name="T17" fmla="*/ 9 h 18"/>
                <a:gd name="T18" fmla="*/ 38 w 45"/>
                <a:gd name="T19" fmla="*/ 9 h 18"/>
                <a:gd name="T20" fmla="*/ 43 w 45"/>
                <a:gd name="T21" fmla="*/ 5 h 18"/>
                <a:gd name="T22" fmla="*/ 45 w 45"/>
                <a:gd name="T23" fmla="*/ 3 h 18"/>
                <a:gd name="T24" fmla="*/ 43 w 45"/>
                <a:gd name="T25" fmla="*/ 0 h 18"/>
                <a:gd name="T26" fmla="*/ 36 w 45"/>
                <a:gd name="T27" fmla="*/ 0 h 18"/>
                <a:gd name="T28" fmla="*/ 36 w 45"/>
                <a:gd name="T29" fmla="*/ 0 h 18"/>
                <a:gd name="T30" fmla="*/ 20 w 45"/>
                <a:gd name="T31" fmla="*/ 3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4"/>
                  </a:lnTo>
                  <a:lnTo>
                    <a:pt x="0" y="16"/>
                  </a:lnTo>
                  <a:lnTo>
                    <a:pt x="2" y="18"/>
                  </a:lnTo>
                  <a:lnTo>
                    <a:pt x="9" y="18"/>
                  </a:lnTo>
                  <a:lnTo>
                    <a:pt x="25" y="16"/>
                  </a:lnTo>
                  <a:lnTo>
                    <a:pt x="38" y="9"/>
                  </a:lnTo>
                  <a:lnTo>
                    <a:pt x="43" y="5"/>
                  </a:lnTo>
                  <a:lnTo>
                    <a:pt x="45" y="3"/>
                  </a:lnTo>
                  <a:lnTo>
                    <a:pt x="43" y="0"/>
                  </a:lnTo>
                  <a:lnTo>
                    <a:pt x="36" y="0"/>
                  </a:lnTo>
                  <a:lnTo>
                    <a:pt x="20" y="3"/>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6" name="Freeform 3873">
              <a:extLst>
                <a:ext uri="{FF2B5EF4-FFF2-40B4-BE49-F238E27FC236}">
                  <a16:creationId xmlns:a16="http://schemas.microsoft.com/office/drawing/2014/main" xmlns="" id="{600260EA-70B0-3B4A-9B63-E9141FA82897}"/>
                </a:ext>
              </a:extLst>
            </p:cNvPr>
            <p:cNvSpPr>
              <a:spLocks/>
            </p:cNvSpPr>
            <p:nvPr/>
          </p:nvSpPr>
          <p:spPr bwMode="auto">
            <a:xfrm>
              <a:off x="2515" y="2960"/>
              <a:ext cx="45" cy="18"/>
            </a:xfrm>
            <a:custGeom>
              <a:avLst/>
              <a:gdLst>
                <a:gd name="T0" fmla="*/ 7 w 45"/>
                <a:gd name="T1" fmla="*/ 9 h 18"/>
                <a:gd name="T2" fmla="*/ 7 w 45"/>
                <a:gd name="T3" fmla="*/ 9 h 18"/>
                <a:gd name="T4" fmla="*/ 2 w 45"/>
                <a:gd name="T5" fmla="*/ 14 h 18"/>
                <a:gd name="T6" fmla="*/ 0 w 45"/>
                <a:gd name="T7" fmla="*/ 16 h 18"/>
                <a:gd name="T8" fmla="*/ 2 w 45"/>
                <a:gd name="T9" fmla="*/ 18 h 18"/>
                <a:gd name="T10" fmla="*/ 9 w 45"/>
                <a:gd name="T11" fmla="*/ 18 h 18"/>
                <a:gd name="T12" fmla="*/ 9 w 45"/>
                <a:gd name="T13" fmla="*/ 18 h 18"/>
                <a:gd name="T14" fmla="*/ 25 w 45"/>
                <a:gd name="T15" fmla="*/ 16 h 18"/>
                <a:gd name="T16" fmla="*/ 38 w 45"/>
                <a:gd name="T17" fmla="*/ 9 h 18"/>
                <a:gd name="T18" fmla="*/ 38 w 45"/>
                <a:gd name="T19" fmla="*/ 9 h 18"/>
                <a:gd name="T20" fmla="*/ 43 w 45"/>
                <a:gd name="T21" fmla="*/ 5 h 18"/>
                <a:gd name="T22" fmla="*/ 45 w 45"/>
                <a:gd name="T23" fmla="*/ 3 h 18"/>
                <a:gd name="T24" fmla="*/ 43 w 45"/>
                <a:gd name="T25" fmla="*/ 0 h 18"/>
                <a:gd name="T26" fmla="*/ 36 w 45"/>
                <a:gd name="T27" fmla="*/ 0 h 18"/>
                <a:gd name="T28" fmla="*/ 36 w 45"/>
                <a:gd name="T29" fmla="*/ 0 h 18"/>
                <a:gd name="T30" fmla="*/ 20 w 45"/>
                <a:gd name="T31" fmla="*/ 3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4"/>
                  </a:lnTo>
                  <a:lnTo>
                    <a:pt x="0" y="16"/>
                  </a:lnTo>
                  <a:lnTo>
                    <a:pt x="2" y="18"/>
                  </a:lnTo>
                  <a:lnTo>
                    <a:pt x="9" y="18"/>
                  </a:lnTo>
                  <a:lnTo>
                    <a:pt x="25" y="16"/>
                  </a:lnTo>
                  <a:lnTo>
                    <a:pt x="38" y="9"/>
                  </a:lnTo>
                  <a:lnTo>
                    <a:pt x="43" y="5"/>
                  </a:lnTo>
                  <a:lnTo>
                    <a:pt x="45" y="3"/>
                  </a:lnTo>
                  <a:lnTo>
                    <a:pt x="43" y="0"/>
                  </a:lnTo>
                  <a:lnTo>
                    <a:pt x="36" y="0"/>
                  </a:lnTo>
                  <a:lnTo>
                    <a:pt x="20" y="3"/>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7" name="Freeform 3874">
              <a:extLst>
                <a:ext uri="{FF2B5EF4-FFF2-40B4-BE49-F238E27FC236}">
                  <a16:creationId xmlns:a16="http://schemas.microsoft.com/office/drawing/2014/main" xmlns="" id="{1ADE8701-D0DC-CA4A-8164-4B7ED6D34720}"/>
                </a:ext>
              </a:extLst>
            </p:cNvPr>
            <p:cNvSpPr>
              <a:spLocks/>
            </p:cNvSpPr>
            <p:nvPr/>
          </p:nvSpPr>
          <p:spPr bwMode="auto">
            <a:xfrm>
              <a:off x="2481" y="2960"/>
              <a:ext cx="45" cy="18"/>
            </a:xfrm>
            <a:custGeom>
              <a:avLst/>
              <a:gdLst>
                <a:gd name="T0" fmla="*/ 7 w 45"/>
                <a:gd name="T1" fmla="*/ 9 h 18"/>
                <a:gd name="T2" fmla="*/ 7 w 45"/>
                <a:gd name="T3" fmla="*/ 9 h 18"/>
                <a:gd name="T4" fmla="*/ 2 w 45"/>
                <a:gd name="T5" fmla="*/ 14 h 18"/>
                <a:gd name="T6" fmla="*/ 0 w 45"/>
                <a:gd name="T7" fmla="*/ 16 h 18"/>
                <a:gd name="T8" fmla="*/ 2 w 45"/>
                <a:gd name="T9" fmla="*/ 18 h 18"/>
                <a:gd name="T10" fmla="*/ 9 w 45"/>
                <a:gd name="T11" fmla="*/ 18 h 18"/>
                <a:gd name="T12" fmla="*/ 9 w 45"/>
                <a:gd name="T13" fmla="*/ 18 h 18"/>
                <a:gd name="T14" fmla="*/ 25 w 45"/>
                <a:gd name="T15" fmla="*/ 16 h 18"/>
                <a:gd name="T16" fmla="*/ 41 w 45"/>
                <a:gd name="T17" fmla="*/ 9 h 18"/>
                <a:gd name="T18" fmla="*/ 41 w 45"/>
                <a:gd name="T19" fmla="*/ 9 h 18"/>
                <a:gd name="T20" fmla="*/ 45 w 45"/>
                <a:gd name="T21" fmla="*/ 5 h 18"/>
                <a:gd name="T22" fmla="*/ 45 w 45"/>
                <a:gd name="T23" fmla="*/ 3 h 18"/>
                <a:gd name="T24" fmla="*/ 43 w 45"/>
                <a:gd name="T25" fmla="*/ 0 h 18"/>
                <a:gd name="T26" fmla="*/ 38 w 45"/>
                <a:gd name="T27" fmla="*/ 0 h 18"/>
                <a:gd name="T28" fmla="*/ 38 w 45"/>
                <a:gd name="T29" fmla="*/ 0 h 18"/>
                <a:gd name="T30" fmla="*/ 23 w 45"/>
                <a:gd name="T31" fmla="*/ 3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4"/>
                  </a:lnTo>
                  <a:lnTo>
                    <a:pt x="0" y="16"/>
                  </a:lnTo>
                  <a:lnTo>
                    <a:pt x="2" y="18"/>
                  </a:lnTo>
                  <a:lnTo>
                    <a:pt x="9" y="18"/>
                  </a:lnTo>
                  <a:lnTo>
                    <a:pt x="25" y="16"/>
                  </a:lnTo>
                  <a:lnTo>
                    <a:pt x="41" y="9"/>
                  </a:lnTo>
                  <a:lnTo>
                    <a:pt x="45" y="5"/>
                  </a:lnTo>
                  <a:lnTo>
                    <a:pt x="45" y="3"/>
                  </a:lnTo>
                  <a:lnTo>
                    <a:pt x="43" y="0"/>
                  </a:lnTo>
                  <a:lnTo>
                    <a:pt x="38" y="0"/>
                  </a:lnTo>
                  <a:lnTo>
                    <a:pt x="23" y="3"/>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8" name="Freeform 3875">
              <a:extLst>
                <a:ext uri="{FF2B5EF4-FFF2-40B4-BE49-F238E27FC236}">
                  <a16:creationId xmlns:a16="http://schemas.microsoft.com/office/drawing/2014/main" xmlns="" id="{1D486287-1F8E-2448-9381-53618663ABB4}"/>
                </a:ext>
              </a:extLst>
            </p:cNvPr>
            <p:cNvSpPr>
              <a:spLocks/>
            </p:cNvSpPr>
            <p:nvPr/>
          </p:nvSpPr>
          <p:spPr bwMode="auto">
            <a:xfrm>
              <a:off x="2481" y="2960"/>
              <a:ext cx="45" cy="18"/>
            </a:xfrm>
            <a:custGeom>
              <a:avLst/>
              <a:gdLst>
                <a:gd name="T0" fmla="*/ 7 w 45"/>
                <a:gd name="T1" fmla="*/ 9 h 18"/>
                <a:gd name="T2" fmla="*/ 7 w 45"/>
                <a:gd name="T3" fmla="*/ 9 h 18"/>
                <a:gd name="T4" fmla="*/ 2 w 45"/>
                <a:gd name="T5" fmla="*/ 14 h 18"/>
                <a:gd name="T6" fmla="*/ 0 w 45"/>
                <a:gd name="T7" fmla="*/ 16 h 18"/>
                <a:gd name="T8" fmla="*/ 2 w 45"/>
                <a:gd name="T9" fmla="*/ 18 h 18"/>
                <a:gd name="T10" fmla="*/ 9 w 45"/>
                <a:gd name="T11" fmla="*/ 18 h 18"/>
                <a:gd name="T12" fmla="*/ 9 w 45"/>
                <a:gd name="T13" fmla="*/ 18 h 18"/>
                <a:gd name="T14" fmla="*/ 25 w 45"/>
                <a:gd name="T15" fmla="*/ 16 h 18"/>
                <a:gd name="T16" fmla="*/ 41 w 45"/>
                <a:gd name="T17" fmla="*/ 9 h 18"/>
                <a:gd name="T18" fmla="*/ 41 w 45"/>
                <a:gd name="T19" fmla="*/ 9 h 18"/>
                <a:gd name="T20" fmla="*/ 45 w 45"/>
                <a:gd name="T21" fmla="*/ 5 h 18"/>
                <a:gd name="T22" fmla="*/ 45 w 45"/>
                <a:gd name="T23" fmla="*/ 3 h 18"/>
                <a:gd name="T24" fmla="*/ 43 w 45"/>
                <a:gd name="T25" fmla="*/ 0 h 18"/>
                <a:gd name="T26" fmla="*/ 38 w 45"/>
                <a:gd name="T27" fmla="*/ 0 h 18"/>
                <a:gd name="T28" fmla="*/ 38 w 45"/>
                <a:gd name="T29" fmla="*/ 0 h 18"/>
                <a:gd name="T30" fmla="*/ 23 w 45"/>
                <a:gd name="T31" fmla="*/ 3 h 18"/>
                <a:gd name="T32" fmla="*/ 7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4"/>
                  </a:lnTo>
                  <a:lnTo>
                    <a:pt x="0" y="16"/>
                  </a:lnTo>
                  <a:lnTo>
                    <a:pt x="2" y="18"/>
                  </a:lnTo>
                  <a:lnTo>
                    <a:pt x="9" y="18"/>
                  </a:lnTo>
                  <a:lnTo>
                    <a:pt x="25" y="16"/>
                  </a:lnTo>
                  <a:lnTo>
                    <a:pt x="41" y="9"/>
                  </a:lnTo>
                  <a:lnTo>
                    <a:pt x="45" y="5"/>
                  </a:lnTo>
                  <a:lnTo>
                    <a:pt x="45" y="3"/>
                  </a:lnTo>
                  <a:lnTo>
                    <a:pt x="43" y="0"/>
                  </a:lnTo>
                  <a:lnTo>
                    <a:pt x="38" y="0"/>
                  </a:lnTo>
                  <a:lnTo>
                    <a:pt x="23" y="3"/>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59" name="Freeform 3876">
              <a:extLst>
                <a:ext uri="{FF2B5EF4-FFF2-40B4-BE49-F238E27FC236}">
                  <a16:creationId xmlns:a16="http://schemas.microsoft.com/office/drawing/2014/main" xmlns="" id="{709DB04A-B632-5A4F-8A60-32E4B56C7C2C}"/>
                </a:ext>
              </a:extLst>
            </p:cNvPr>
            <p:cNvSpPr>
              <a:spLocks/>
            </p:cNvSpPr>
            <p:nvPr/>
          </p:nvSpPr>
          <p:spPr bwMode="auto">
            <a:xfrm>
              <a:off x="2447" y="2960"/>
              <a:ext cx="45" cy="18"/>
            </a:xfrm>
            <a:custGeom>
              <a:avLst/>
              <a:gdLst>
                <a:gd name="T0" fmla="*/ 5 w 45"/>
                <a:gd name="T1" fmla="*/ 9 h 18"/>
                <a:gd name="T2" fmla="*/ 5 w 45"/>
                <a:gd name="T3" fmla="*/ 9 h 18"/>
                <a:gd name="T4" fmla="*/ 0 w 45"/>
                <a:gd name="T5" fmla="*/ 14 h 18"/>
                <a:gd name="T6" fmla="*/ 0 w 45"/>
                <a:gd name="T7" fmla="*/ 16 h 18"/>
                <a:gd name="T8" fmla="*/ 3 w 45"/>
                <a:gd name="T9" fmla="*/ 18 h 18"/>
                <a:gd name="T10" fmla="*/ 7 w 45"/>
                <a:gd name="T11" fmla="*/ 18 h 18"/>
                <a:gd name="T12" fmla="*/ 7 w 45"/>
                <a:gd name="T13" fmla="*/ 18 h 18"/>
                <a:gd name="T14" fmla="*/ 25 w 45"/>
                <a:gd name="T15" fmla="*/ 16 h 18"/>
                <a:gd name="T16" fmla="*/ 41 w 45"/>
                <a:gd name="T17" fmla="*/ 9 h 18"/>
                <a:gd name="T18" fmla="*/ 41 w 45"/>
                <a:gd name="T19" fmla="*/ 9 h 18"/>
                <a:gd name="T20" fmla="*/ 45 w 45"/>
                <a:gd name="T21" fmla="*/ 5 h 18"/>
                <a:gd name="T22" fmla="*/ 45 w 45"/>
                <a:gd name="T23" fmla="*/ 3 h 18"/>
                <a:gd name="T24" fmla="*/ 43 w 45"/>
                <a:gd name="T25" fmla="*/ 0 h 18"/>
                <a:gd name="T26" fmla="*/ 39 w 45"/>
                <a:gd name="T27" fmla="*/ 0 h 18"/>
                <a:gd name="T28" fmla="*/ 39 w 45"/>
                <a:gd name="T29" fmla="*/ 0 h 18"/>
                <a:gd name="T30" fmla="*/ 21 w 45"/>
                <a:gd name="T31" fmla="*/ 3 h 18"/>
                <a:gd name="T32" fmla="*/ 5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5" y="9"/>
                  </a:moveTo>
                  <a:lnTo>
                    <a:pt x="5" y="9"/>
                  </a:lnTo>
                  <a:lnTo>
                    <a:pt x="0" y="14"/>
                  </a:lnTo>
                  <a:lnTo>
                    <a:pt x="0" y="16"/>
                  </a:lnTo>
                  <a:lnTo>
                    <a:pt x="3" y="18"/>
                  </a:lnTo>
                  <a:lnTo>
                    <a:pt x="7" y="18"/>
                  </a:lnTo>
                  <a:lnTo>
                    <a:pt x="25" y="16"/>
                  </a:lnTo>
                  <a:lnTo>
                    <a:pt x="41" y="9"/>
                  </a:lnTo>
                  <a:lnTo>
                    <a:pt x="45" y="5"/>
                  </a:lnTo>
                  <a:lnTo>
                    <a:pt x="45" y="3"/>
                  </a:lnTo>
                  <a:lnTo>
                    <a:pt x="43" y="0"/>
                  </a:lnTo>
                  <a:lnTo>
                    <a:pt x="39" y="0"/>
                  </a:lnTo>
                  <a:lnTo>
                    <a:pt x="21"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0" name="Freeform 3877">
              <a:extLst>
                <a:ext uri="{FF2B5EF4-FFF2-40B4-BE49-F238E27FC236}">
                  <a16:creationId xmlns:a16="http://schemas.microsoft.com/office/drawing/2014/main" xmlns="" id="{D011EAEF-92D9-134B-AE1C-573B2AEB35FE}"/>
                </a:ext>
              </a:extLst>
            </p:cNvPr>
            <p:cNvSpPr>
              <a:spLocks/>
            </p:cNvSpPr>
            <p:nvPr/>
          </p:nvSpPr>
          <p:spPr bwMode="auto">
            <a:xfrm>
              <a:off x="2447" y="2960"/>
              <a:ext cx="45" cy="18"/>
            </a:xfrm>
            <a:custGeom>
              <a:avLst/>
              <a:gdLst>
                <a:gd name="T0" fmla="*/ 5 w 45"/>
                <a:gd name="T1" fmla="*/ 9 h 18"/>
                <a:gd name="T2" fmla="*/ 5 w 45"/>
                <a:gd name="T3" fmla="*/ 9 h 18"/>
                <a:gd name="T4" fmla="*/ 0 w 45"/>
                <a:gd name="T5" fmla="*/ 14 h 18"/>
                <a:gd name="T6" fmla="*/ 0 w 45"/>
                <a:gd name="T7" fmla="*/ 16 h 18"/>
                <a:gd name="T8" fmla="*/ 3 w 45"/>
                <a:gd name="T9" fmla="*/ 18 h 18"/>
                <a:gd name="T10" fmla="*/ 7 w 45"/>
                <a:gd name="T11" fmla="*/ 18 h 18"/>
                <a:gd name="T12" fmla="*/ 7 w 45"/>
                <a:gd name="T13" fmla="*/ 18 h 18"/>
                <a:gd name="T14" fmla="*/ 25 w 45"/>
                <a:gd name="T15" fmla="*/ 16 h 18"/>
                <a:gd name="T16" fmla="*/ 41 w 45"/>
                <a:gd name="T17" fmla="*/ 9 h 18"/>
                <a:gd name="T18" fmla="*/ 41 w 45"/>
                <a:gd name="T19" fmla="*/ 9 h 18"/>
                <a:gd name="T20" fmla="*/ 45 w 45"/>
                <a:gd name="T21" fmla="*/ 5 h 18"/>
                <a:gd name="T22" fmla="*/ 45 w 45"/>
                <a:gd name="T23" fmla="*/ 3 h 18"/>
                <a:gd name="T24" fmla="*/ 43 w 45"/>
                <a:gd name="T25" fmla="*/ 0 h 18"/>
                <a:gd name="T26" fmla="*/ 39 w 45"/>
                <a:gd name="T27" fmla="*/ 0 h 18"/>
                <a:gd name="T28" fmla="*/ 39 w 45"/>
                <a:gd name="T29" fmla="*/ 0 h 18"/>
                <a:gd name="T30" fmla="*/ 21 w 45"/>
                <a:gd name="T31" fmla="*/ 3 h 18"/>
                <a:gd name="T32" fmla="*/ 5 w 4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5" y="9"/>
                  </a:moveTo>
                  <a:lnTo>
                    <a:pt x="5" y="9"/>
                  </a:lnTo>
                  <a:lnTo>
                    <a:pt x="0" y="14"/>
                  </a:lnTo>
                  <a:lnTo>
                    <a:pt x="0" y="16"/>
                  </a:lnTo>
                  <a:lnTo>
                    <a:pt x="3" y="18"/>
                  </a:lnTo>
                  <a:lnTo>
                    <a:pt x="7" y="18"/>
                  </a:lnTo>
                  <a:lnTo>
                    <a:pt x="25" y="16"/>
                  </a:lnTo>
                  <a:lnTo>
                    <a:pt x="41" y="9"/>
                  </a:lnTo>
                  <a:lnTo>
                    <a:pt x="45" y="5"/>
                  </a:lnTo>
                  <a:lnTo>
                    <a:pt x="45" y="3"/>
                  </a:lnTo>
                  <a:lnTo>
                    <a:pt x="43" y="0"/>
                  </a:lnTo>
                  <a:lnTo>
                    <a:pt x="39" y="0"/>
                  </a:lnTo>
                  <a:lnTo>
                    <a:pt x="21"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1" name="Freeform 3878">
              <a:extLst>
                <a:ext uri="{FF2B5EF4-FFF2-40B4-BE49-F238E27FC236}">
                  <a16:creationId xmlns:a16="http://schemas.microsoft.com/office/drawing/2014/main" xmlns="" id="{EA0B2ABF-63CA-F54F-8EC9-80B233CBDF17}"/>
                </a:ext>
              </a:extLst>
            </p:cNvPr>
            <p:cNvSpPr>
              <a:spLocks/>
            </p:cNvSpPr>
            <p:nvPr/>
          </p:nvSpPr>
          <p:spPr bwMode="auto">
            <a:xfrm>
              <a:off x="2411" y="2960"/>
              <a:ext cx="48" cy="21"/>
            </a:xfrm>
            <a:custGeom>
              <a:avLst/>
              <a:gdLst>
                <a:gd name="T0" fmla="*/ 5 w 48"/>
                <a:gd name="T1" fmla="*/ 9 h 21"/>
                <a:gd name="T2" fmla="*/ 5 w 48"/>
                <a:gd name="T3" fmla="*/ 9 h 21"/>
                <a:gd name="T4" fmla="*/ 0 w 48"/>
                <a:gd name="T5" fmla="*/ 14 h 21"/>
                <a:gd name="T6" fmla="*/ 0 w 48"/>
                <a:gd name="T7" fmla="*/ 16 h 21"/>
                <a:gd name="T8" fmla="*/ 3 w 48"/>
                <a:gd name="T9" fmla="*/ 18 h 21"/>
                <a:gd name="T10" fmla="*/ 9 w 48"/>
                <a:gd name="T11" fmla="*/ 21 h 21"/>
                <a:gd name="T12" fmla="*/ 9 w 48"/>
                <a:gd name="T13" fmla="*/ 21 h 21"/>
                <a:gd name="T14" fmla="*/ 25 w 48"/>
                <a:gd name="T15" fmla="*/ 16 h 21"/>
                <a:gd name="T16" fmla="*/ 41 w 48"/>
                <a:gd name="T17" fmla="*/ 9 h 21"/>
                <a:gd name="T18" fmla="*/ 41 w 48"/>
                <a:gd name="T19" fmla="*/ 9 h 21"/>
                <a:gd name="T20" fmla="*/ 45 w 48"/>
                <a:gd name="T21" fmla="*/ 7 h 21"/>
                <a:gd name="T22" fmla="*/ 48 w 48"/>
                <a:gd name="T23" fmla="*/ 3 h 21"/>
                <a:gd name="T24" fmla="*/ 43 w 48"/>
                <a:gd name="T25" fmla="*/ 0 h 21"/>
                <a:gd name="T26" fmla="*/ 39 w 48"/>
                <a:gd name="T27" fmla="*/ 0 h 21"/>
                <a:gd name="T28" fmla="*/ 39 w 48"/>
                <a:gd name="T29" fmla="*/ 0 h 21"/>
                <a:gd name="T30" fmla="*/ 21 w 48"/>
                <a:gd name="T31" fmla="*/ 3 h 21"/>
                <a:gd name="T32" fmla="*/ 5 w 4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5" y="9"/>
                  </a:moveTo>
                  <a:lnTo>
                    <a:pt x="5" y="9"/>
                  </a:lnTo>
                  <a:lnTo>
                    <a:pt x="0" y="14"/>
                  </a:lnTo>
                  <a:lnTo>
                    <a:pt x="0" y="16"/>
                  </a:lnTo>
                  <a:lnTo>
                    <a:pt x="3" y="18"/>
                  </a:lnTo>
                  <a:lnTo>
                    <a:pt x="9" y="21"/>
                  </a:lnTo>
                  <a:lnTo>
                    <a:pt x="25" y="16"/>
                  </a:lnTo>
                  <a:lnTo>
                    <a:pt x="41" y="9"/>
                  </a:lnTo>
                  <a:lnTo>
                    <a:pt x="45" y="7"/>
                  </a:lnTo>
                  <a:lnTo>
                    <a:pt x="48" y="3"/>
                  </a:lnTo>
                  <a:lnTo>
                    <a:pt x="43" y="0"/>
                  </a:lnTo>
                  <a:lnTo>
                    <a:pt x="39" y="0"/>
                  </a:lnTo>
                  <a:lnTo>
                    <a:pt x="21"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2" name="Freeform 3879">
              <a:extLst>
                <a:ext uri="{FF2B5EF4-FFF2-40B4-BE49-F238E27FC236}">
                  <a16:creationId xmlns:a16="http://schemas.microsoft.com/office/drawing/2014/main" xmlns="" id="{FF808B55-CA53-1947-AECC-9065C4F72BB6}"/>
                </a:ext>
              </a:extLst>
            </p:cNvPr>
            <p:cNvSpPr>
              <a:spLocks/>
            </p:cNvSpPr>
            <p:nvPr/>
          </p:nvSpPr>
          <p:spPr bwMode="auto">
            <a:xfrm>
              <a:off x="2411" y="2960"/>
              <a:ext cx="48" cy="21"/>
            </a:xfrm>
            <a:custGeom>
              <a:avLst/>
              <a:gdLst>
                <a:gd name="T0" fmla="*/ 5 w 48"/>
                <a:gd name="T1" fmla="*/ 9 h 21"/>
                <a:gd name="T2" fmla="*/ 5 w 48"/>
                <a:gd name="T3" fmla="*/ 9 h 21"/>
                <a:gd name="T4" fmla="*/ 0 w 48"/>
                <a:gd name="T5" fmla="*/ 14 h 21"/>
                <a:gd name="T6" fmla="*/ 0 w 48"/>
                <a:gd name="T7" fmla="*/ 16 h 21"/>
                <a:gd name="T8" fmla="*/ 3 w 48"/>
                <a:gd name="T9" fmla="*/ 18 h 21"/>
                <a:gd name="T10" fmla="*/ 9 w 48"/>
                <a:gd name="T11" fmla="*/ 21 h 21"/>
                <a:gd name="T12" fmla="*/ 9 w 48"/>
                <a:gd name="T13" fmla="*/ 21 h 21"/>
                <a:gd name="T14" fmla="*/ 25 w 48"/>
                <a:gd name="T15" fmla="*/ 16 h 21"/>
                <a:gd name="T16" fmla="*/ 41 w 48"/>
                <a:gd name="T17" fmla="*/ 9 h 21"/>
                <a:gd name="T18" fmla="*/ 41 w 48"/>
                <a:gd name="T19" fmla="*/ 9 h 21"/>
                <a:gd name="T20" fmla="*/ 45 w 48"/>
                <a:gd name="T21" fmla="*/ 7 h 21"/>
                <a:gd name="T22" fmla="*/ 48 w 48"/>
                <a:gd name="T23" fmla="*/ 3 h 21"/>
                <a:gd name="T24" fmla="*/ 43 w 48"/>
                <a:gd name="T25" fmla="*/ 0 h 21"/>
                <a:gd name="T26" fmla="*/ 39 w 48"/>
                <a:gd name="T27" fmla="*/ 0 h 21"/>
                <a:gd name="T28" fmla="*/ 39 w 48"/>
                <a:gd name="T29" fmla="*/ 0 h 21"/>
                <a:gd name="T30" fmla="*/ 21 w 48"/>
                <a:gd name="T31" fmla="*/ 3 h 21"/>
                <a:gd name="T32" fmla="*/ 5 w 48"/>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21">
                  <a:moveTo>
                    <a:pt x="5" y="9"/>
                  </a:moveTo>
                  <a:lnTo>
                    <a:pt x="5" y="9"/>
                  </a:lnTo>
                  <a:lnTo>
                    <a:pt x="0" y="14"/>
                  </a:lnTo>
                  <a:lnTo>
                    <a:pt x="0" y="16"/>
                  </a:lnTo>
                  <a:lnTo>
                    <a:pt x="3" y="18"/>
                  </a:lnTo>
                  <a:lnTo>
                    <a:pt x="9" y="21"/>
                  </a:lnTo>
                  <a:lnTo>
                    <a:pt x="25" y="16"/>
                  </a:lnTo>
                  <a:lnTo>
                    <a:pt x="41" y="9"/>
                  </a:lnTo>
                  <a:lnTo>
                    <a:pt x="45" y="7"/>
                  </a:lnTo>
                  <a:lnTo>
                    <a:pt x="48" y="3"/>
                  </a:lnTo>
                  <a:lnTo>
                    <a:pt x="43" y="0"/>
                  </a:lnTo>
                  <a:lnTo>
                    <a:pt x="39" y="0"/>
                  </a:lnTo>
                  <a:lnTo>
                    <a:pt x="21"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3" name="Freeform 3880">
              <a:extLst>
                <a:ext uri="{FF2B5EF4-FFF2-40B4-BE49-F238E27FC236}">
                  <a16:creationId xmlns:a16="http://schemas.microsoft.com/office/drawing/2014/main" xmlns="" id="{9698CD1D-BAEE-C04A-BC26-D78F1507F7AD}"/>
                </a:ext>
              </a:extLst>
            </p:cNvPr>
            <p:cNvSpPr>
              <a:spLocks/>
            </p:cNvSpPr>
            <p:nvPr/>
          </p:nvSpPr>
          <p:spPr bwMode="auto">
            <a:xfrm>
              <a:off x="2373" y="2960"/>
              <a:ext cx="47" cy="21"/>
            </a:xfrm>
            <a:custGeom>
              <a:avLst/>
              <a:gdLst>
                <a:gd name="T0" fmla="*/ 5 w 47"/>
                <a:gd name="T1" fmla="*/ 9 h 21"/>
                <a:gd name="T2" fmla="*/ 5 w 47"/>
                <a:gd name="T3" fmla="*/ 9 h 21"/>
                <a:gd name="T4" fmla="*/ 0 w 47"/>
                <a:gd name="T5" fmla="*/ 14 h 21"/>
                <a:gd name="T6" fmla="*/ 0 w 47"/>
                <a:gd name="T7" fmla="*/ 16 h 21"/>
                <a:gd name="T8" fmla="*/ 2 w 47"/>
                <a:gd name="T9" fmla="*/ 18 h 21"/>
                <a:gd name="T10" fmla="*/ 9 w 47"/>
                <a:gd name="T11" fmla="*/ 21 h 21"/>
                <a:gd name="T12" fmla="*/ 9 w 47"/>
                <a:gd name="T13" fmla="*/ 21 h 21"/>
                <a:gd name="T14" fmla="*/ 27 w 47"/>
                <a:gd name="T15" fmla="*/ 16 h 21"/>
                <a:gd name="T16" fmla="*/ 43 w 47"/>
                <a:gd name="T17" fmla="*/ 9 h 21"/>
                <a:gd name="T18" fmla="*/ 43 w 47"/>
                <a:gd name="T19" fmla="*/ 9 h 21"/>
                <a:gd name="T20" fmla="*/ 47 w 47"/>
                <a:gd name="T21" fmla="*/ 7 h 21"/>
                <a:gd name="T22" fmla="*/ 47 w 47"/>
                <a:gd name="T23" fmla="*/ 3 h 21"/>
                <a:gd name="T24" fmla="*/ 45 w 47"/>
                <a:gd name="T25" fmla="*/ 0 h 21"/>
                <a:gd name="T26" fmla="*/ 41 w 47"/>
                <a:gd name="T27" fmla="*/ 0 h 21"/>
                <a:gd name="T28" fmla="*/ 41 w 47"/>
                <a:gd name="T29" fmla="*/ 0 h 21"/>
                <a:gd name="T30" fmla="*/ 23 w 47"/>
                <a:gd name="T31" fmla="*/ 3 h 21"/>
                <a:gd name="T32" fmla="*/ 5 w 47"/>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5" y="9"/>
                  </a:moveTo>
                  <a:lnTo>
                    <a:pt x="5" y="9"/>
                  </a:lnTo>
                  <a:lnTo>
                    <a:pt x="0" y="14"/>
                  </a:lnTo>
                  <a:lnTo>
                    <a:pt x="0" y="16"/>
                  </a:lnTo>
                  <a:lnTo>
                    <a:pt x="2" y="18"/>
                  </a:lnTo>
                  <a:lnTo>
                    <a:pt x="9" y="21"/>
                  </a:lnTo>
                  <a:lnTo>
                    <a:pt x="27" y="16"/>
                  </a:lnTo>
                  <a:lnTo>
                    <a:pt x="43" y="9"/>
                  </a:lnTo>
                  <a:lnTo>
                    <a:pt x="47" y="7"/>
                  </a:lnTo>
                  <a:lnTo>
                    <a:pt x="47" y="3"/>
                  </a:lnTo>
                  <a:lnTo>
                    <a:pt x="45" y="0"/>
                  </a:lnTo>
                  <a:lnTo>
                    <a:pt x="41" y="0"/>
                  </a:lnTo>
                  <a:lnTo>
                    <a:pt x="23" y="3"/>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4" name="Freeform 3881">
              <a:extLst>
                <a:ext uri="{FF2B5EF4-FFF2-40B4-BE49-F238E27FC236}">
                  <a16:creationId xmlns:a16="http://schemas.microsoft.com/office/drawing/2014/main" xmlns="" id="{BCCB1F9C-2431-8745-9E86-04B7A858A1F1}"/>
                </a:ext>
              </a:extLst>
            </p:cNvPr>
            <p:cNvSpPr>
              <a:spLocks/>
            </p:cNvSpPr>
            <p:nvPr/>
          </p:nvSpPr>
          <p:spPr bwMode="auto">
            <a:xfrm>
              <a:off x="2373" y="2960"/>
              <a:ext cx="47" cy="21"/>
            </a:xfrm>
            <a:custGeom>
              <a:avLst/>
              <a:gdLst>
                <a:gd name="T0" fmla="*/ 5 w 47"/>
                <a:gd name="T1" fmla="*/ 9 h 21"/>
                <a:gd name="T2" fmla="*/ 5 w 47"/>
                <a:gd name="T3" fmla="*/ 9 h 21"/>
                <a:gd name="T4" fmla="*/ 0 w 47"/>
                <a:gd name="T5" fmla="*/ 14 h 21"/>
                <a:gd name="T6" fmla="*/ 0 w 47"/>
                <a:gd name="T7" fmla="*/ 16 h 21"/>
                <a:gd name="T8" fmla="*/ 2 w 47"/>
                <a:gd name="T9" fmla="*/ 18 h 21"/>
                <a:gd name="T10" fmla="*/ 9 w 47"/>
                <a:gd name="T11" fmla="*/ 21 h 21"/>
                <a:gd name="T12" fmla="*/ 9 w 47"/>
                <a:gd name="T13" fmla="*/ 21 h 21"/>
                <a:gd name="T14" fmla="*/ 27 w 47"/>
                <a:gd name="T15" fmla="*/ 16 h 21"/>
                <a:gd name="T16" fmla="*/ 43 w 47"/>
                <a:gd name="T17" fmla="*/ 9 h 21"/>
                <a:gd name="T18" fmla="*/ 43 w 47"/>
                <a:gd name="T19" fmla="*/ 9 h 21"/>
                <a:gd name="T20" fmla="*/ 47 w 47"/>
                <a:gd name="T21" fmla="*/ 7 h 21"/>
                <a:gd name="T22" fmla="*/ 47 w 47"/>
                <a:gd name="T23" fmla="*/ 3 h 21"/>
                <a:gd name="T24" fmla="*/ 45 w 47"/>
                <a:gd name="T25" fmla="*/ 0 h 21"/>
                <a:gd name="T26" fmla="*/ 41 w 47"/>
                <a:gd name="T27" fmla="*/ 0 h 21"/>
                <a:gd name="T28" fmla="*/ 41 w 47"/>
                <a:gd name="T29" fmla="*/ 0 h 21"/>
                <a:gd name="T30" fmla="*/ 23 w 47"/>
                <a:gd name="T31" fmla="*/ 3 h 21"/>
                <a:gd name="T32" fmla="*/ 5 w 47"/>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1">
                  <a:moveTo>
                    <a:pt x="5" y="9"/>
                  </a:moveTo>
                  <a:lnTo>
                    <a:pt x="5" y="9"/>
                  </a:lnTo>
                  <a:lnTo>
                    <a:pt x="0" y="14"/>
                  </a:lnTo>
                  <a:lnTo>
                    <a:pt x="0" y="16"/>
                  </a:lnTo>
                  <a:lnTo>
                    <a:pt x="2" y="18"/>
                  </a:lnTo>
                  <a:lnTo>
                    <a:pt x="9" y="21"/>
                  </a:lnTo>
                  <a:lnTo>
                    <a:pt x="27" y="16"/>
                  </a:lnTo>
                  <a:lnTo>
                    <a:pt x="43" y="9"/>
                  </a:lnTo>
                  <a:lnTo>
                    <a:pt x="47" y="7"/>
                  </a:lnTo>
                  <a:lnTo>
                    <a:pt x="47" y="3"/>
                  </a:lnTo>
                  <a:lnTo>
                    <a:pt x="45" y="0"/>
                  </a:lnTo>
                  <a:lnTo>
                    <a:pt x="41" y="0"/>
                  </a:lnTo>
                  <a:lnTo>
                    <a:pt x="23" y="3"/>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5" name="Freeform 3882">
              <a:extLst>
                <a:ext uri="{FF2B5EF4-FFF2-40B4-BE49-F238E27FC236}">
                  <a16:creationId xmlns:a16="http://schemas.microsoft.com/office/drawing/2014/main" xmlns="" id="{49DB0B09-0C28-FD43-8A10-64ECEA2632AE}"/>
                </a:ext>
              </a:extLst>
            </p:cNvPr>
            <p:cNvSpPr>
              <a:spLocks/>
            </p:cNvSpPr>
            <p:nvPr/>
          </p:nvSpPr>
          <p:spPr bwMode="auto">
            <a:xfrm>
              <a:off x="2335" y="2960"/>
              <a:ext cx="49" cy="21"/>
            </a:xfrm>
            <a:custGeom>
              <a:avLst/>
              <a:gdLst>
                <a:gd name="T0" fmla="*/ 4 w 49"/>
                <a:gd name="T1" fmla="*/ 9 h 21"/>
                <a:gd name="T2" fmla="*/ 4 w 49"/>
                <a:gd name="T3" fmla="*/ 9 h 21"/>
                <a:gd name="T4" fmla="*/ 0 w 49"/>
                <a:gd name="T5" fmla="*/ 14 h 21"/>
                <a:gd name="T6" fmla="*/ 0 w 49"/>
                <a:gd name="T7" fmla="*/ 16 h 21"/>
                <a:gd name="T8" fmla="*/ 2 w 49"/>
                <a:gd name="T9" fmla="*/ 18 h 21"/>
                <a:gd name="T10" fmla="*/ 9 w 49"/>
                <a:gd name="T11" fmla="*/ 21 h 21"/>
                <a:gd name="T12" fmla="*/ 9 w 49"/>
                <a:gd name="T13" fmla="*/ 21 h 21"/>
                <a:gd name="T14" fmla="*/ 27 w 49"/>
                <a:gd name="T15" fmla="*/ 16 h 21"/>
                <a:gd name="T16" fmla="*/ 43 w 49"/>
                <a:gd name="T17" fmla="*/ 9 h 21"/>
                <a:gd name="T18" fmla="*/ 43 w 49"/>
                <a:gd name="T19" fmla="*/ 9 h 21"/>
                <a:gd name="T20" fmla="*/ 47 w 49"/>
                <a:gd name="T21" fmla="*/ 7 h 21"/>
                <a:gd name="T22" fmla="*/ 49 w 49"/>
                <a:gd name="T23" fmla="*/ 3 h 21"/>
                <a:gd name="T24" fmla="*/ 45 w 49"/>
                <a:gd name="T25" fmla="*/ 0 h 21"/>
                <a:gd name="T26" fmla="*/ 40 w 49"/>
                <a:gd name="T27" fmla="*/ 0 h 21"/>
                <a:gd name="T28" fmla="*/ 40 w 49"/>
                <a:gd name="T29" fmla="*/ 0 h 21"/>
                <a:gd name="T30" fmla="*/ 22 w 49"/>
                <a:gd name="T31" fmla="*/ 3 h 21"/>
                <a:gd name="T32" fmla="*/ 4 w 49"/>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4" y="9"/>
                  </a:moveTo>
                  <a:lnTo>
                    <a:pt x="4" y="9"/>
                  </a:lnTo>
                  <a:lnTo>
                    <a:pt x="0" y="14"/>
                  </a:lnTo>
                  <a:lnTo>
                    <a:pt x="0" y="16"/>
                  </a:lnTo>
                  <a:lnTo>
                    <a:pt x="2" y="18"/>
                  </a:lnTo>
                  <a:lnTo>
                    <a:pt x="9" y="21"/>
                  </a:lnTo>
                  <a:lnTo>
                    <a:pt x="27" y="16"/>
                  </a:lnTo>
                  <a:lnTo>
                    <a:pt x="43" y="9"/>
                  </a:lnTo>
                  <a:lnTo>
                    <a:pt x="47" y="7"/>
                  </a:lnTo>
                  <a:lnTo>
                    <a:pt x="49" y="3"/>
                  </a:lnTo>
                  <a:lnTo>
                    <a:pt x="45" y="0"/>
                  </a:lnTo>
                  <a:lnTo>
                    <a:pt x="40" y="0"/>
                  </a:lnTo>
                  <a:lnTo>
                    <a:pt x="22" y="3"/>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6" name="Freeform 3883">
              <a:extLst>
                <a:ext uri="{FF2B5EF4-FFF2-40B4-BE49-F238E27FC236}">
                  <a16:creationId xmlns:a16="http://schemas.microsoft.com/office/drawing/2014/main" xmlns="" id="{09FCCE54-030E-C74C-AB49-C74D857C1C8B}"/>
                </a:ext>
              </a:extLst>
            </p:cNvPr>
            <p:cNvSpPr>
              <a:spLocks/>
            </p:cNvSpPr>
            <p:nvPr/>
          </p:nvSpPr>
          <p:spPr bwMode="auto">
            <a:xfrm>
              <a:off x="2335" y="2960"/>
              <a:ext cx="49" cy="21"/>
            </a:xfrm>
            <a:custGeom>
              <a:avLst/>
              <a:gdLst>
                <a:gd name="T0" fmla="*/ 4 w 49"/>
                <a:gd name="T1" fmla="*/ 9 h 21"/>
                <a:gd name="T2" fmla="*/ 4 w 49"/>
                <a:gd name="T3" fmla="*/ 9 h 21"/>
                <a:gd name="T4" fmla="*/ 0 w 49"/>
                <a:gd name="T5" fmla="*/ 14 h 21"/>
                <a:gd name="T6" fmla="*/ 0 w 49"/>
                <a:gd name="T7" fmla="*/ 16 h 21"/>
                <a:gd name="T8" fmla="*/ 2 w 49"/>
                <a:gd name="T9" fmla="*/ 18 h 21"/>
                <a:gd name="T10" fmla="*/ 9 w 49"/>
                <a:gd name="T11" fmla="*/ 21 h 21"/>
                <a:gd name="T12" fmla="*/ 9 w 49"/>
                <a:gd name="T13" fmla="*/ 21 h 21"/>
                <a:gd name="T14" fmla="*/ 27 w 49"/>
                <a:gd name="T15" fmla="*/ 16 h 21"/>
                <a:gd name="T16" fmla="*/ 43 w 49"/>
                <a:gd name="T17" fmla="*/ 9 h 21"/>
                <a:gd name="T18" fmla="*/ 43 w 49"/>
                <a:gd name="T19" fmla="*/ 9 h 21"/>
                <a:gd name="T20" fmla="*/ 47 w 49"/>
                <a:gd name="T21" fmla="*/ 7 h 21"/>
                <a:gd name="T22" fmla="*/ 49 w 49"/>
                <a:gd name="T23" fmla="*/ 3 h 21"/>
                <a:gd name="T24" fmla="*/ 45 w 49"/>
                <a:gd name="T25" fmla="*/ 0 h 21"/>
                <a:gd name="T26" fmla="*/ 40 w 49"/>
                <a:gd name="T27" fmla="*/ 0 h 21"/>
                <a:gd name="T28" fmla="*/ 40 w 49"/>
                <a:gd name="T29" fmla="*/ 0 h 21"/>
                <a:gd name="T30" fmla="*/ 22 w 49"/>
                <a:gd name="T31" fmla="*/ 3 h 21"/>
                <a:gd name="T32" fmla="*/ 4 w 49"/>
                <a:gd name="T33" fmla="*/ 9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4" y="9"/>
                  </a:moveTo>
                  <a:lnTo>
                    <a:pt x="4" y="9"/>
                  </a:lnTo>
                  <a:lnTo>
                    <a:pt x="0" y="14"/>
                  </a:lnTo>
                  <a:lnTo>
                    <a:pt x="0" y="16"/>
                  </a:lnTo>
                  <a:lnTo>
                    <a:pt x="2" y="18"/>
                  </a:lnTo>
                  <a:lnTo>
                    <a:pt x="9" y="21"/>
                  </a:lnTo>
                  <a:lnTo>
                    <a:pt x="27" y="16"/>
                  </a:lnTo>
                  <a:lnTo>
                    <a:pt x="43" y="9"/>
                  </a:lnTo>
                  <a:lnTo>
                    <a:pt x="47" y="7"/>
                  </a:lnTo>
                  <a:lnTo>
                    <a:pt x="49" y="3"/>
                  </a:lnTo>
                  <a:lnTo>
                    <a:pt x="45" y="0"/>
                  </a:lnTo>
                  <a:lnTo>
                    <a:pt x="40" y="0"/>
                  </a:lnTo>
                  <a:lnTo>
                    <a:pt x="22" y="3"/>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7" name="Freeform 3884">
              <a:extLst>
                <a:ext uri="{FF2B5EF4-FFF2-40B4-BE49-F238E27FC236}">
                  <a16:creationId xmlns:a16="http://schemas.microsoft.com/office/drawing/2014/main" xmlns="" id="{FC215D9D-18FC-7645-8E8E-DB8FE04A2909}"/>
                </a:ext>
              </a:extLst>
            </p:cNvPr>
            <p:cNvSpPr>
              <a:spLocks/>
            </p:cNvSpPr>
            <p:nvPr/>
          </p:nvSpPr>
          <p:spPr bwMode="auto">
            <a:xfrm>
              <a:off x="2294" y="2960"/>
              <a:ext cx="50" cy="21"/>
            </a:xfrm>
            <a:custGeom>
              <a:avLst/>
              <a:gdLst>
                <a:gd name="T0" fmla="*/ 5 w 50"/>
                <a:gd name="T1" fmla="*/ 12 h 21"/>
                <a:gd name="T2" fmla="*/ 5 w 50"/>
                <a:gd name="T3" fmla="*/ 12 h 21"/>
                <a:gd name="T4" fmla="*/ 0 w 50"/>
                <a:gd name="T5" fmla="*/ 14 h 21"/>
                <a:gd name="T6" fmla="*/ 0 w 50"/>
                <a:gd name="T7" fmla="*/ 18 h 21"/>
                <a:gd name="T8" fmla="*/ 3 w 50"/>
                <a:gd name="T9" fmla="*/ 21 h 21"/>
                <a:gd name="T10" fmla="*/ 9 w 50"/>
                <a:gd name="T11" fmla="*/ 21 h 21"/>
                <a:gd name="T12" fmla="*/ 9 w 50"/>
                <a:gd name="T13" fmla="*/ 21 h 21"/>
                <a:gd name="T14" fmla="*/ 30 w 50"/>
                <a:gd name="T15" fmla="*/ 18 h 21"/>
                <a:gd name="T16" fmla="*/ 45 w 50"/>
                <a:gd name="T17" fmla="*/ 9 h 21"/>
                <a:gd name="T18" fmla="*/ 45 w 50"/>
                <a:gd name="T19" fmla="*/ 9 h 21"/>
                <a:gd name="T20" fmla="*/ 50 w 50"/>
                <a:gd name="T21" fmla="*/ 7 h 21"/>
                <a:gd name="T22" fmla="*/ 50 w 50"/>
                <a:gd name="T23" fmla="*/ 3 h 21"/>
                <a:gd name="T24" fmla="*/ 48 w 50"/>
                <a:gd name="T25" fmla="*/ 3 h 21"/>
                <a:gd name="T26" fmla="*/ 41 w 50"/>
                <a:gd name="T27" fmla="*/ 0 h 21"/>
                <a:gd name="T28" fmla="*/ 41 w 50"/>
                <a:gd name="T29" fmla="*/ 0 h 21"/>
                <a:gd name="T30" fmla="*/ 23 w 50"/>
                <a:gd name="T31" fmla="*/ 3 h 21"/>
                <a:gd name="T32" fmla="*/ 5 w 50"/>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 y="12"/>
                  </a:moveTo>
                  <a:lnTo>
                    <a:pt x="5" y="12"/>
                  </a:lnTo>
                  <a:lnTo>
                    <a:pt x="0" y="14"/>
                  </a:lnTo>
                  <a:lnTo>
                    <a:pt x="0" y="18"/>
                  </a:lnTo>
                  <a:lnTo>
                    <a:pt x="3" y="21"/>
                  </a:lnTo>
                  <a:lnTo>
                    <a:pt x="9" y="21"/>
                  </a:lnTo>
                  <a:lnTo>
                    <a:pt x="30" y="18"/>
                  </a:lnTo>
                  <a:lnTo>
                    <a:pt x="45" y="9"/>
                  </a:lnTo>
                  <a:lnTo>
                    <a:pt x="50" y="7"/>
                  </a:lnTo>
                  <a:lnTo>
                    <a:pt x="50" y="3"/>
                  </a:lnTo>
                  <a:lnTo>
                    <a:pt x="48" y="3"/>
                  </a:lnTo>
                  <a:lnTo>
                    <a:pt x="41" y="0"/>
                  </a:lnTo>
                  <a:lnTo>
                    <a:pt x="23" y="3"/>
                  </a:lnTo>
                  <a:lnTo>
                    <a:pt x="5"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8" name="Freeform 3885">
              <a:extLst>
                <a:ext uri="{FF2B5EF4-FFF2-40B4-BE49-F238E27FC236}">
                  <a16:creationId xmlns:a16="http://schemas.microsoft.com/office/drawing/2014/main" xmlns="" id="{C953AF76-F02E-E444-A304-18C9E5806D01}"/>
                </a:ext>
              </a:extLst>
            </p:cNvPr>
            <p:cNvSpPr>
              <a:spLocks/>
            </p:cNvSpPr>
            <p:nvPr/>
          </p:nvSpPr>
          <p:spPr bwMode="auto">
            <a:xfrm>
              <a:off x="2294" y="2960"/>
              <a:ext cx="50" cy="21"/>
            </a:xfrm>
            <a:custGeom>
              <a:avLst/>
              <a:gdLst>
                <a:gd name="T0" fmla="*/ 5 w 50"/>
                <a:gd name="T1" fmla="*/ 12 h 21"/>
                <a:gd name="T2" fmla="*/ 5 w 50"/>
                <a:gd name="T3" fmla="*/ 12 h 21"/>
                <a:gd name="T4" fmla="*/ 0 w 50"/>
                <a:gd name="T5" fmla="*/ 14 h 21"/>
                <a:gd name="T6" fmla="*/ 0 w 50"/>
                <a:gd name="T7" fmla="*/ 18 h 21"/>
                <a:gd name="T8" fmla="*/ 3 w 50"/>
                <a:gd name="T9" fmla="*/ 21 h 21"/>
                <a:gd name="T10" fmla="*/ 9 w 50"/>
                <a:gd name="T11" fmla="*/ 21 h 21"/>
                <a:gd name="T12" fmla="*/ 9 w 50"/>
                <a:gd name="T13" fmla="*/ 21 h 21"/>
                <a:gd name="T14" fmla="*/ 30 w 50"/>
                <a:gd name="T15" fmla="*/ 18 h 21"/>
                <a:gd name="T16" fmla="*/ 45 w 50"/>
                <a:gd name="T17" fmla="*/ 9 h 21"/>
                <a:gd name="T18" fmla="*/ 45 w 50"/>
                <a:gd name="T19" fmla="*/ 9 h 21"/>
                <a:gd name="T20" fmla="*/ 50 w 50"/>
                <a:gd name="T21" fmla="*/ 7 h 21"/>
                <a:gd name="T22" fmla="*/ 50 w 50"/>
                <a:gd name="T23" fmla="*/ 3 h 21"/>
                <a:gd name="T24" fmla="*/ 48 w 50"/>
                <a:gd name="T25" fmla="*/ 3 h 21"/>
                <a:gd name="T26" fmla="*/ 41 w 50"/>
                <a:gd name="T27" fmla="*/ 0 h 21"/>
                <a:gd name="T28" fmla="*/ 41 w 50"/>
                <a:gd name="T29" fmla="*/ 0 h 21"/>
                <a:gd name="T30" fmla="*/ 23 w 50"/>
                <a:gd name="T31" fmla="*/ 3 h 21"/>
                <a:gd name="T32" fmla="*/ 5 w 50"/>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0" h="21">
                  <a:moveTo>
                    <a:pt x="5" y="12"/>
                  </a:moveTo>
                  <a:lnTo>
                    <a:pt x="5" y="12"/>
                  </a:lnTo>
                  <a:lnTo>
                    <a:pt x="0" y="14"/>
                  </a:lnTo>
                  <a:lnTo>
                    <a:pt x="0" y="18"/>
                  </a:lnTo>
                  <a:lnTo>
                    <a:pt x="3" y="21"/>
                  </a:lnTo>
                  <a:lnTo>
                    <a:pt x="9" y="21"/>
                  </a:lnTo>
                  <a:lnTo>
                    <a:pt x="30" y="18"/>
                  </a:lnTo>
                  <a:lnTo>
                    <a:pt x="45" y="9"/>
                  </a:lnTo>
                  <a:lnTo>
                    <a:pt x="50" y="7"/>
                  </a:lnTo>
                  <a:lnTo>
                    <a:pt x="50" y="3"/>
                  </a:lnTo>
                  <a:lnTo>
                    <a:pt x="48" y="3"/>
                  </a:lnTo>
                  <a:lnTo>
                    <a:pt x="41" y="0"/>
                  </a:lnTo>
                  <a:lnTo>
                    <a:pt x="23" y="3"/>
                  </a:lnTo>
                  <a:lnTo>
                    <a:pt x="5"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69" name="Freeform 3886">
              <a:extLst>
                <a:ext uri="{FF2B5EF4-FFF2-40B4-BE49-F238E27FC236}">
                  <a16:creationId xmlns:a16="http://schemas.microsoft.com/office/drawing/2014/main" xmlns="" id="{382478FC-E630-0143-854D-82F1A6FE4560}"/>
                </a:ext>
              </a:extLst>
            </p:cNvPr>
            <p:cNvSpPr>
              <a:spLocks/>
            </p:cNvSpPr>
            <p:nvPr/>
          </p:nvSpPr>
          <p:spPr bwMode="auto">
            <a:xfrm>
              <a:off x="2254" y="2960"/>
              <a:ext cx="49" cy="21"/>
            </a:xfrm>
            <a:custGeom>
              <a:avLst/>
              <a:gdLst>
                <a:gd name="T0" fmla="*/ 4 w 49"/>
                <a:gd name="T1" fmla="*/ 12 h 21"/>
                <a:gd name="T2" fmla="*/ 4 w 49"/>
                <a:gd name="T3" fmla="*/ 12 h 21"/>
                <a:gd name="T4" fmla="*/ 0 w 49"/>
                <a:gd name="T5" fmla="*/ 14 h 21"/>
                <a:gd name="T6" fmla="*/ 0 w 49"/>
                <a:gd name="T7" fmla="*/ 18 h 21"/>
                <a:gd name="T8" fmla="*/ 2 w 49"/>
                <a:gd name="T9" fmla="*/ 21 h 21"/>
                <a:gd name="T10" fmla="*/ 9 w 49"/>
                <a:gd name="T11" fmla="*/ 21 h 21"/>
                <a:gd name="T12" fmla="*/ 9 w 49"/>
                <a:gd name="T13" fmla="*/ 21 h 21"/>
                <a:gd name="T14" fmla="*/ 29 w 49"/>
                <a:gd name="T15" fmla="*/ 18 h 21"/>
                <a:gd name="T16" fmla="*/ 45 w 49"/>
                <a:gd name="T17" fmla="*/ 12 h 21"/>
                <a:gd name="T18" fmla="*/ 45 w 49"/>
                <a:gd name="T19" fmla="*/ 12 h 21"/>
                <a:gd name="T20" fmla="*/ 49 w 49"/>
                <a:gd name="T21" fmla="*/ 7 h 21"/>
                <a:gd name="T22" fmla="*/ 49 w 49"/>
                <a:gd name="T23" fmla="*/ 3 h 21"/>
                <a:gd name="T24" fmla="*/ 47 w 49"/>
                <a:gd name="T25" fmla="*/ 3 h 21"/>
                <a:gd name="T26" fmla="*/ 40 w 49"/>
                <a:gd name="T27" fmla="*/ 0 h 21"/>
                <a:gd name="T28" fmla="*/ 40 w 49"/>
                <a:gd name="T29" fmla="*/ 0 h 21"/>
                <a:gd name="T30" fmla="*/ 20 w 49"/>
                <a:gd name="T31" fmla="*/ 5 h 21"/>
                <a:gd name="T32" fmla="*/ 4 w 49"/>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4" y="12"/>
                  </a:moveTo>
                  <a:lnTo>
                    <a:pt x="4" y="12"/>
                  </a:lnTo>
                  <a:lnTo>
                    <a:pt x="0" y="14"/>
                  </a:lnTo>
                  <a:lnTo>
                    <a:pt x="0" y="18"/>
                  </a:lnTo>
                  <a:lnTo>
                    <a:pt x="2" y="21"/>
                  </a:lnTo>
                  <a:lnTo>
                    <a:pt x="9" y="21"/>
                  </a:lnTo>
                  <a:lnTo>
                    <a:pt x="29" y="18"/>
                  </a:lnTo>
                  <a:lnTo>
                    <a:pt x="45" y="12"/>
                  </a:lnTo>
                  <a:lnTo>
                    <a:pt x="49" y="7"/>
                  </a:lnTo>
                  <a:lnTo>
                    <a:pt x="49" y="3"/>
                  </a:lnTo>
                  <a:lnTo>
                    <a:pt x="47" y="3"/>
                  </a:lnTo>
                  <a:lnTo>
                    <a:pt x="40" y="0"/>
                  </a:lnTo>
                  <a:lnTo>
                    <a:pt x="20" y="5"/>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0" name="Freeform 3887">
              <a:extLst>
                <a:ext uri="{FF2B5EF4-FFF2-40B4-BE49-F238E27FC236}">
                  <a16:creationId xmlns:a16="http://schemas.microsoft.com/office/drawing/2014/main" xmlns="" id="{46C8B2D3-4378-4745-81E5-947F09B69899}"/>
                </a:ext>
              </a:extLst>
            </p:cNvPr>
            <p:cNvSpPr>
              <a:spLocks/>
            </p:cNvSpPr>
            <p:nvPr/>
          </p:nvSpPr>
          <p:spPr bwMode="auto">
            <a:xfrm>
              <a:off x="2254" y="2960"/>
              <a:ext cx="49" cy="21"/>
            </a:xfrm>
            <a:custGeom>
              <a:avLst/>
              <a:gdLst>
                <a:gd name="T0" fmla="*/ 4 w 49"/>
                <a:gd name="T1" fmla="*/ 12 h 21"/>
                <a:gd name="T2" fmla="*/ 4 w 49"/>
                <a:gd name="T3" fmla="*/ 12 h 21"/>
                <a:gd name="T4" fmla="*/ 0 w 49"/>
                <a:gd name="T5" fmla="*/ 14 h 21"/>
                <a:gd name="T6" fmla="*/ 0 w 49"/>
                <a:gd name="T7" fmla="*/ 18 h 21"/>
                <a:gd name="T8" fmla="*/ 2 w 49"/>
                <a:gd name="T9" fmla="*/ 21 h 21"/>
                <a:gd name="T10" fmla="*/ 9 w 49"/>
                <a:gd name="T11" fmla="*/ 21 h 21"/>
                <a:gd name="T12" fmla="*/ 9 w 49"/>
                <a:gd name="T13" fmla="*/ 21 h 21"/>
                <a:gd name="T14" fmla="*/ 29 w 49"/>
                <a:gd name="T15" fmla="*/ 18 h 21"/>
                <a:gd name="T16" fmla="*/ 45 w 49"/>
                <a:gd name="T17" fmla="*/ 12 h 21"/>
                <a:gd name="T18" fmla="*/ 45 w 49"/>
                <a:gd name="T19" fmla="*/ 12 h 21"/>
                <a:gd name="T20" fmla="*/ 49 w 49"/>
                <a:gd name="T21" fmla="*/ 7 h 21"/>
                <a:gd name="T22" fmla="*/ 49 w 49"/>
                <a:gd name="T23" fmla="*/ 3 h 21"/>
                <a:gd name="T24" fmla="*/ 47 w 49"/>
                <a:gd name="T25" fmla="*/ 3 h 21"/>
                <a:gd name="T26" fmla="*/ 40 w 49"/>
                <a:gd name="T27" fmla="*/ 0 h 21"/>
                <a:gd name="T28" fmla="*/ 40 w 49"/>
                <a:gd name="T29" fmla="*/ 0 h 21"/>
                <a:gd name="T30" fmla="*/ 20 w 49"/>
                <a:gd name="T31" fmla="*/ 5 h 21"/>
                <a:gd name="T32" fmla="*/ 4 w 49"/>
                <a:gd name="T33" fmla="*/ 12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9" h="21">
                  <a:moveTo>
                    <a:pt x="4" y="12"/>
                  </a:moveTo>
                  <a:lnTo>
                    <a:pt x="4" y="12"/>
                  </a:lnTo>
                  <a:lnTo>
                    <a:pt x="0" y="14"/>
                  </a:lnTo>
                  <a:lnTo>
                    <a:pt x="0" y="18"/>
                  </a:lnTo>
                  <a:lnTo>
                    <a:pt x="2" y="21"/>
                  </a:lnTo>
                  <a:lnTo>
                    <a:pt x="9" y="21"/>
                  </a:lnTo>
                  <a:lnTo>
                    <a:pt x="29" y="18"/>
                  </a:lnTo>
                  <a:lnTo>
                    <a:pt x="45" y="12"/>
                  </a:lnTo>
                  <a:lnTo>
                    <a:pt x="49" y="7"/>
                  </a:lnTo>
                  <a:lnTo>
                    <a:pt x="49" y="3"/>
                  </a:lnTo>
                  <a:lnTo>
                    <a:pt x="47" y="3"/>
                  </a:lnTo>
                  <a:lnTo>
                    <a:pt x="40" y="0"/>
                  </a:lnTo>
                  <a:lnTo>
                    <a:pt x="20" y="5"/>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1" name="Freeform 3888">
              <a:extLst>
                <a:ext uri="{FF2B5EF4-FFF2-40B4-BE49-F238E27FC236}">
                  <a16:creationId xmlns:a16="http://schemas.microsoft.com/office/drawing/2014/main" xmlns="" id="{6692D4BB-D7D5-1743-BDD5-982BB345687F}"/>
                </a:ext>
              </a:extLst>
            </p:cNvPr>
            <p:cNvSpPr>
              <a:spLocks/>
            </p:cNvSpPr>
            <p:nvPr/>
          </p:nvSpPr>
          <p:spPr bwMode="auto">
            <a:xfrm>
              <a:off x="2209" y="2960"/>
              <a:ext cx="54" cy="21"/>
            </a:xfrm>
            <a:custGeom>
              <a:avLst/>
              <a:gdLst>
                <a:gd name="T0" fmla="*/ 6 w 54"/>
                <a:gd name="T1" fmla="*/ 12 h 21"/>
                <a:gd name="T2" fmla="*/ 6 w 54"/>
                <a:gd name="T3" fmla="*/ 12 h 21"/>
                <a:gd name="T4" fmla="*/ 2 w 54"/>
                <a:gd name="T5" fmla="*/ 14 h 21"/>
                <a:gd name="T6" fmla="*/ 0 w 54"/>
                <a:gd name="T7" fmla="*/ 18 h 21"/>
                <a:gd name="T8" fmla="*/ 4 w 54"/>
                <a:gd name="T9" fmla="*/ 21 h 21"/>
                <a:gd name="T10" fmla="*/ 11 w 54"/>
                <a:gd name="T11" fmla="*/ 21 h 21"/>
                <a:gd name="T12" fmla="*/ 11 w 54"/>
                <a:gd name="T13" fmla="*/ 21 h 21"/>
                <a:gd name="T14" fmla="*/ 31 w 54"/>
                <a:gd name="T15" fmla="*/ 18 h 21"/>
                <a:gd name="T16" fmla="*/ 49 w 54"/>
                <a:gd name="T17" fmla="*/ 12 h 21"/>
                <a:gd name="T18" fmla="*/ 49 w 54"/>
                <a:gd name="T19" fmla="*/ 12 h 21"/>
                <a:gd name="T20" fmla="*/ 54 w 54"/>
                <a:gd name="T21" fmla="*/ 7 h 21"/>
                <a:gd name="T22" fmla="*/ 54 w 54"/>
                <a:gd name="T23" fmla="*/ 5 h 21"/>
                <a:gd name="T24" fmla="*/ 49 w 54"/>
                <a:gd name="T25" fmla="*/ 3 h 21"/>
                <a:gd name="T26" fmla="*/ 42 w 54"/>
                <a:gd name="T27" fmla="*/ 0 h 21"/>
                <a:gd name="T28" fmla="*/ 42 w 54"/>
                <a:gd name="T29" fmla="*/ 0 h 21"/>
                <a:gd name="T30" fmla="*/ 22 w 54"/>
                <a:gd name="T31" fmla="*/ 5 h 21"/>
                <a:gd name="T32" fmla="*/ 13 w 54"/>
                <a:gd name="T33" fmla="*/ 7 h 21"/>
                <a:gd name="T34" fmla="*/ 6 w 54"/>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1">
                  <a:moveTo>
                    <a:pt x="6" y="12"/>
                  </a:moveTo>
                  <a:lnTo>
                    <a:pt x="6" y="12"/>
                  </a:lnTo>
                  <a:lnTo>
                    <a:pt x="2" y="14"/>
                  </a:lnTo>
                  <a:lnTo>
                    <a:pt x="0" y="18"/>
                  </a:lnTo>
                  <a:lnTo>
                    <a:pt x="4" y="21"/>
                  </a:lnTo>
                  <a:lnTo>
                    <a:pt x="11" y="21"/>
                  </a:lnTo>
                  <a:lnTo>
                    <a:pt x="31" y="18"/>
                  </a:lnTo>
                  <a:lnTo>
                    <a:pt x="49" y="12"/>
                  </a:lnTo>
                  <a:lnTo>
                    <a:pt x="54" y="7"/>
                  </a:lnTo>
                  <a:lnTo>
                    <a:pt x="54" y="5"/>
                  </a:lnTo>
                  <a:lnTo>
                    <a:pt x="49" y="3"/>
                  </a:lnTo>
                  <a:lnTo>
                    <a:pt x="42" y="0"/>
                  </a:lnTo>
                  <a:lnTo>
                    <a:pt x="22" y="5"/>
                  </a:lnTo>
                  <a:lnTo>
                    <a:pt x="13" y="7"/>
                  </a:lnTo>
                  <a:lnTo>
                    <a:pt x="6"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2" name="Freeform 3889">
              <a:extLst>
                <a:ext uri="{FF2B5EF4-FFF2-40B4-BE49-F238E27FC236}">
                  <a16:creationId xmlns:a16="http://schemas.microsoft.com/office/drawing/2014/main" xmlns="" id="{B8B6A140-6525-9944-8F62-AE1A08BF09B3}"/>
                </a:ext>
              </a:extLst>
            </p:cNvPr>
            <p:cNvSpPr>
              <a:spLocks/>
            </p:cNvSpPr>
            <p:nvPr/>
          </p:nvSpPr>
          <p:spPr bwMode="auto">
            <a:xfrm>
              <a:off x="2209" y="2960"/>
              <a:ext cx="54" cy="21"/>
            </a:xfrm>
            <a:custGeom>
              <a:avLst/>
              <a:gdLst>
                <a:gd name="T0" fmla="*/ 6 w 54"/>
                <a:gd name="T1" fmla="*/ 12 h 21"/>
                <a:gd name="T2" fmla="*/ 6 w 54"/>
                <a:gd name="T3" fmla="*/ 12 h 21"/>
                <a:gd name="T4" fmla="*/ 2 w 54"/>
                <a:gd name="T5" fmla="*/ 14 h 21"/>
                <a:gd name="T6" fmla="*/ 0 w 54"/>
                <a:gd name="T7" fmla="*/ 18 h 21"/>
                <a:gd name="T8" fmla="*/ 4 w 54"/>
                <a:gd name="T9" fmla="*/ 21 h 21"/>
                <a:gd name="T10" fmla="*/ 11 w 54"/>
                <a:gd name="T11" fmla="*/ 21 h 21"/>
                <a:gd name="T12" fmla="*/ 11 w 54"/>
                <a:gd name="T13" fmla="*/ 21 h 21"/>
                <a:gd name="T14" fmla="*/ 31 w 54"/>
                <a:gd name="T15" fmla="*/ 18 h 21"/>
                <a:gd name="T16" fmla="*/ 49 w 54"/>
                <a:gd name="T17" fmla="*/ 12 h 21"/>
                <a:gd name="T18" fmla="*/ 49 w 54"/>
                <a:gd name="T19" fmla="*/ 12 h 21"/>
                <a:gd name="T20" fmla="*/ 54 w 54"/>
                <a:gd name="T21" fmla="*/ 7 h 21"/>
                <a:gd name="T22" fmla="*/ 54 w 54"/>
                <a:gd name="T23" fmla="*/ 5 h 21"/>
                <a:gd name="T24" fmla="*/ 49 w 54"/>
                <a:gd name="T25" fmla="*/ 3 h 21"/>
                <a:gd name="T26" fmla="*/ 42 w 54"/>
                <a:gd name="T27" fmla="*/ 0 h 21"/>
                <a:gd name="T28" fmla="*/ 42 w 54"/>
                <a:gd name="T29" fmla="*/ 0 h 21"/>
                <a:gd name="T30" fmla="*/ 22 w 54"/>
                <a:gd name="T31" fmla="*/ 5 h 21"/>
                <a:gd name="T32" fmla="*/ 13 w 54"/>
                <a:gd name="T33" fmla="*/ 7 h 21"/>
                <a:gd name="T34" fmla="*/ 6 w 54"/>
                <a:gd name="T35" fmla="*/ 12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1">
                  <a:moveTo>
                    <a:pt x="6" y="12"/>
                  </a:moveTo>
                  <a:lnTo>
                    <a:pt x="6" y="12"/>
                  </a:lnTo>
                  <a:lnTo>
                    <a:pt x="2" y="14"/>
                  </a:lnTo>
                  <a:lnTo>
                    <a:pt x="0" y="18"/>
                  </a:lnTo>
                  <a:lnTo>
                    <a:pt x="4" y="21"/>
                  </a:lnTo>
                  <a:lnTo>
                    <a:pt x="11" y="21"/>
                  </a:lnTo>
                  <a:lnTo>
                    <a:pt x="31" y="18"/>
                  </a:lnTo>
                  <a:lnTo>
                    <a:pt x="49" y="12"/>
                  </a:lnTo>
                  <a:lnTo>
                    <a:pt x="54" y="7"/>
                  </a:lnTo>
                  <a:lnTo>
                    <a:pt x="54" y="5"/>
                  </a:lnTo>
                  <a:lnTo>
                    <a:pt x="49" y="3"/>
                  </a:lnTo>
                  <a:lnTo>
                    <a:pt x="42" y="0"/>
                  </a:lnTo>
                  <a:lnTo>
                    <a:pt x="22" y="5"/>
                  </a:lnTo>
                  <a:lnTo>
                    <a:pt x="13" y="7"/>
                  </a:lnTo>
                  <a:lnTo>
                    <a:pt x="6"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3" name="Freeform 3890">
              <a:extLst>
                <a:ext uri="{FF2B5EF4-FFF2-40B4-BE49-F238E27FC236}">
                  <a16:creationId xmlns:a16="http://schemas.microsoft.com/office/drawing/2014/main" xmlns="" id="{6D8E64BE-E9D9-214B-9030-49518A43928E}"/>
                </a:ext>
              </a:extLst>
            </p:cNvPr>
            <p:cNvSpPr>
              <a:spLocks/>
            </p:cNvSpPr>
            <p:nvPr/>
          </p:nvSpPr>
          <p:spPr bwMode="auto">
            <a:xfrm>
              <a:off x="2166" y="2960"/>
              <a:ext cx="54" cy="21"/>
            </a:xfrm>
            <a:custGeom>
              <a:avLst/>
              <a:gdLst>
                <a:gd name="T0" fmla="*/ 4 w 54"/>
                <a:gd name="T1" fmla="*/ 12 h 21"/>
                <a:gd name="T2" fmla="*/ 4 w 54"/>
                <a:gd name="T3" fmla="*/ 12 h 21"/>
                <a:gd name="T4" fmla="*/ 0 w 54"/>
                <a:gd name="T5" fmla="*/ 14 h 21"/>
                <a:gd name="T6" fmla="*/ 0 w 54"/>
                <a:gd name="T7" fmla="*/ 18 h 21"/>
                <a:gd name="T8" fmla="*/ 2 w 54"/>
                <a:gd name="T9" fmla="*/ 21 h 21"/>
                <a:gd name="T10" fmla="*/ 11 w 54"/>
                <a:gd name="T11" fmla="*/ 21 h 21"/>
                <a:gd name="T12" fmla="*/ 11 w 54"/>
                <a:gd name="T13" fmla="*/ 21 h 21"/>
                <a:gd name="T14" fmla="*/ 31 w 54"/>
                <a:gd name="T15" fmla="*/ 18 h 21"/>
                <a:gd name="T16" fmla="*/ 40 w 54"/>
                <a:gd name="T17" fmla="*/ 14 h 21"/>
                <a:gd name="T18" fmla="*/ 47 w 54"/>
                <a:gd name="T19" fmla="*/ 12 h 21"/>
                <a:gd name="T20" fmla="*/ 47 w 54"/>
                <a:gd name="T21" fmla="*/ 12 h 21"/>
                <a:gd name="T22" fmla="*/ 52 w 54"/>
                <a:gd name="T23" fmla="*/ 7 h 21"/>
                <a:gd name="T24" fmla="*/ 54 w 54"/>
                <a:gd name="T25" fmla="*/ 5 h 21"/>
                <a:gd name="T26" fmla="*/ 49 w 54"/>
                <a:gd name="T27" fmla="*/ 3 h 21"/>
                <a:gd name="T28" fmla="*/ 43 w 54"/>
                <a:gd name="T29" fmla="*/ 0 h 21"/>
                <a:gd name="T30" fmla="*/ 43 w 54"/>
                <a:gd name="T31" fmla="*/ 0 h 21"/>
                <a:gd name="T32" fmla="*/ 22 w 54"/>
                <a:gd name="T33" fmla="*/ 5 h 21"/>
                <a:gd name="T34" fmla="*/ 11 w 54"/>
                <a:gd name="T35" fmla="*/ 7 h 21"/>
                <a:gd name="T36" fmla="*/ 4 w 54"/>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1">
                  <a:moveTo>
                    <a:pt x="4" y="12"/>
                  </a:moveTo>
                  <a:lnTo>
                    <a:pt x="4" y="12"/>
                  </a:lnTo>
                  <a:lnTo>
                    <a:pt x="0" y="14"/>
                  </a:lnTo>
                  <a:lnTo>
                    <a:pt x="0" y="18"/>
                  </a:lnTo>
                  <a:lnTo>
                    <a:pt x="2" y="21"/>
                  </a:lnTo>
                  <a:lnTo>
                    <a:pt x="11" y="21"/>
                  </a:lnTo>
                  <a:lnTo>
                    <a:pt x="31" y="18"/>
                  </a:lnTo>
                  <a:lnTo>
                    <a:pt x="40" y="14"/>
                  </a:lnTo>
                  <a:lnTo>
                    <a:pt x="47" y="12"/>
                  </a:lnTo>
                  <a:lnTo>
                    <a:pt x="52" y="7"/>
                  </a:lnTo>
                  <a:lnTo>
                    <a:pt x="54" y="5"/>
                  </a:lnTo>
                  <a:lnTo>
                    <a:pt x="49" y="3"/>
                  </a:lnTo>
                  <a:lnTo>
                    <a:pt x="43" y="0"/>
                  </a:lnTo>
                  <a:lnTo>
                    <a:pt x="22" y="5"/>
                  </a:lnTo>
                  <a:lnTo>
                    <a:pt x="11"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4" name="Freeform 3891">
              <a:extLst>
                <a:ext uri="{FF2B5EF4-FFF2-40B4-BE49-F238E27FC236}">
                  <a16:creationId xmlns:a16="http://schemas.microsoft.com/office/drawing/2014/main" xmlns="" id="{E5EC7724-AAD0-7540-9FDE-289FA59E3C32}"/>
                </a:ext>
              </a:extLst>
            </p:cNvPr>
            <p:cNvSpPr>
              <a:spLocks/>
            </p:cNvSpPr>
            <p:nvPr/>
          </p:nvSpPr>
          <p:spPr bwMode="auto">
            <a:xfrm>
              <a:off x="2166" y="2960"/>
              <a:ext cx="54" cy="21"/>
            </a:xfrm>
            <a:custGeom>
              <a:avLst/>
              <a:gdLst>
                <a:gd name="T0" fmla="*/ 4 w 54"/>
                <a:gd name="T1" fmla="*/ 12 h 21"/>
                <a:gd name="T2" fmla="*/ 4 w 54"/>
                <a:gd name="T3" fmla="*/ 12 h 21"/>
                <a:gd name="T4" fmla="*/ 0 w 54"/>
                <a:gd name="T5" fmla="*/ 14 h 21"/>
                <a:gd name="T6" fmla="*/ 0 w 54"/>
                <a:gd name="T7" fmla="*/ 18 h 21"/>
                <a:gd name="T8" fmla="*/ 2 w 54"/>
                <a:gd name="T9" fmla="*/ 21 h 21"/>
                <a:gd name="T10" fmla="*/ 11 w 54"/>
                <a:gd name="T11" fmla="*/ 21 h 21"/>
                <a:gd name="T12" fmla="*/ 11 w 54"/>
                <a:gd name="T13" fmla="*/ 21 h 21"/>
                <a:gd name="T14" fmla="*/ 31 w 54"/>
                <a:gd name="T15" fmla="*/ 18 h 21"/>
                <a:gd name="T16" fmla="*/ 40 w 54"/>
                <a:gd name="T17" fmla="*/ 14 h 21"/>
                <a:gd name="T18" fmla="*/ 47 w 54"/>
                <a:gd name="T19" fmla="*/ 12 h 21"/>
                <a:gd name="T20" fmla="*/ 47 w 54"/>
                <a:gd name="T21" fmla="*/ 12 h 21"/>
                <a:gd name="T22" fmla="*/ 52 w 54"/>
                <a:gd name="T23" fmla="*/ 7 h 21"/>
                <a:gd name="T24" fmla="*/ 54 w 54"/>
                <a:gd name="T25" fmla="*/ 5 h 21"/>
                <a:gd name="T26" fmla="*/ 49 w 54"/>
                <a:gd name="T27" fmla="*/ 3 h 21"/>
                <a:gd name="T28" fmla="*/ 43 w 54"/>
                <a:gd name="T29" fmla="*/ 0 h 21"/>
                <a:gd name="T30" fmla="*/ 43 w 54"/>
                <a:gd name="T31" fmla="*/ 0 h 21"/>
                <a:gd name="T32" fmla="*/ 22 w 54"/>
                <a:gd name="T33" fmla="*/ 5 h 21"/>
                <a:gd name="T34" fmla="*/ 11 w 54"/>
                <a:gd name="T35" fmla="*/ 7 h 21"/>
                <a:gd name="T36" fmla="*/ 4 w 54"/>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4" h="21">
                  <a:moveTo>
                    <a:pt x="4" y="12"/>
                  </a:moveTo>
                  <a:lnTo>
                    <a:pt x="4" y="12"/>
                  </a:lnTo>
                  <a:lnTo>
                    <a:pt x="0" y="14"/>
                  </a:lnTo>
                  <a:lnTo>
                    <a:pt x="0" y="18"/>
                  </a:lnTo>
                  <a:lnTo>
                    <a:pt x="2" y="21"/>
                  </a:lnTo>
                  <a:lnTo>
                    <a:pt x="11" y="21"/>
                  </a:lnTo>
                  <a:lnTo>
                    <a:pt x="31" y="18"/>
                  </a:lnTo>
                  <a:lnTo>
                    <a:pt x="40" y="14"/>
                  </a:lnTo>
                  <a:lnTo>
                    <a:pt x="47" y="12"/>
                  </a:lnTo>
                  <a:lnTo>
                    <a:pt x="52" y="7"/>
                  </a:lnTo>
                  <a:lnTo>
                    <a:pt x="54" y="5"/>
                  </a:lnTo>
                  <a:lnTo>
                    <a:pt x="49" y="3"/>
                  </a:lnTo>
                  <a:lnTo>
                    <a:pt x="43" y="0"/>
                  </a:lnTo>
                  <a:lnTo>
                    <a:pt x="22" y="5"/>
                  </a:lnTo>
                  <a:lnTo>
                    <a:pt x="11"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5" name="Freeform 3892">
              <a:extLst>
                <a:ext uri="{FF2B5EF4-FFF2-40B4-BE49-F238E27FC236}">
                  <a16:creationId xmlns:a16="http://schemas.microsoft.com/office/drawing/2014/main" xmlns="" id="{3A4E5700-E8AE-CC4F-9B8F-18B948B42EC0}"/>
                </a:ext>
              </a:extLst>
            </p:cNvPr>
            <p:cNvSpPr>
              <a:spLocks/>
            </p:cNvSpPr>
            <p:nvPr/>
          </p:nvSpPr>
          <p:spPr bwMode="auto">
            <a:xfrm>
              <a:off x="2119" y="2960"/>
              <a:ext cx="56" cy="21"/>
            </a:xfrm>
            <a:custGeom>
              <a:avLst/>
              <a:gdLst>
                <a:gd name="T0" fmla="*/ 4 w 56"/>
                <a:gd name="T1" fmla="*/ 12 h 21"/>
                <a:gd name="T2" fmla="*/ 4 w 56"/>
                <a:gd name="T3" fmla="*/ 12 h 21"/>
                <a:gd name="T4" fmla="*/ 0 w 56"/>
                <a:gd name="T5" fmla="*/ 16 h 21"/>
                <a:gd name="T6" fmla="*/ 0 w 56"/>
                <a:gd name="T7" fmla="*/ 18 h 21"/>
                <a:gd name="T8" fmla="*/ 4 w 56"/>
                <a:gd name="T9" fmla="*/ 21 h 21"/>
                <a:gd name="T10" fmla="*/ 11 w 56"/>
                <a:gd name="T11" fmla="*/ 21 h 21"/>
                <a:gd name="T12" fmla="*/ 11 w 56"/>
                <a:gd name="T13" fmla="*/ 21 h 21"/>
                <a:gd name="T14" fmla="*/ 33 w 56"/>
                <a:gd name="T15" fmla="*/ 18 h 21"/>
                <a:gd name="T16" fmla="*/ 42 w 56"/>
                <a:gd name="T17" fmla="*/ 14 h 21"/>
                <a:gd name="T18" fmla="*/ 51 w 56"/>
                <a:gd name="T19" fmla="*/ 12 h 21"/>
                <a:gd name="T20" fmla="*/ 51 w 56"/>
                <a:gd name="T21" fmla="*/ 12 h 21"/>
                <a:gd name="T22" fmla="*/ 56 w 56"/>
                <a:gd name="T23" fmla="*/ 7 h 21"/>
                <a:gd name="T24" fmla="*/ 56 w 56"/>
                <a:gd name="T25" fmla="*/ 5 h 21"/>
                <a:gd name="T26" fmla="*/ 51 w 56"/>
                <a:gd name="T27" fmla="*/ 3 h 21"/>
                <a:gd name="T28" fmla="*/ 45 w 56"/>
                <a:gd name="T29" fmla="*/ 0 h 21"/>
                <a:gd name="T30" fmla="*/ 45 w 56"/>
                <a:gd name="T31" fmla="*/ 0 h 21"/>
                <a:gd name="T32" fmla="*/ 22 w 56"/>
                <a:gd name="T33" fmla="*/ 5 h 21"/>
                <a:gd name="T34" fmla="*/ 13 w 56"/>
                <a:gd name="T35" fmla="*/ 7 h 21"/>
                <a:gd name="T36" fmla="*/ 4 w 56"/>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
                  <a:moveTo>
                    <a:pt x="4" y="12"/>
                  </a:moveTo>
                  <a:lnTo>
                    <a:pt x="4" y="12"/>
                  </a:lnTo>
                  <a:lnTo>
                    <a:pt x="0" y="16"/>
                  </a:lnTo>
                  <a:lnTo>
                    <a:pt x="0" y="18"/>
                  </a:lnTo>
                  <a:lnTo>
                    <a:pt x="4" y="21"/>
                  </a:lnTo>
                  <a:lnTo>
                    <a:pt x="11" y="21"/>
                  </a:lnTo>
                  <a:lnTo>
                    <a:pt x="33" y="18"/>
                  </a:lnTo>
                  <a:lnTo>
                    <a:pt x="42" y="14"/>
                  </a:lnTo>
                  <a:lnTo>
                    <a:pt x="51" y="12"/>
                  </a:lnTo>
                  <a:lnTo>
                    <a:pt x="56" y="7"/>
                  </a:lnTo>
                  <a:lnTo>
                    <a:pt x="56" y="5"/>
                  </a:lnTo>
                  <a:lnTo>
                    <a:pt x="51" y="3"/>
                  </a:lnTo>
                  <a:lnTo>
                    <a:pt x="45" y="0"/>
                  </a:lnTo>
                  <a:lnTo>
                    <a:pt x="22" y="5"/>
                  </a:lnTo>
                  <a:lnTo>
                    <a:pt x="13" y="7"/>
                  </a:lnTo>
                  <a:lnTo>
                    <a:pt x="4" y="1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6" name="Freeform 3893">
              <a:extLst>
                <a:ext uri="{FF2B5EF4-FFF2-40B4-BE49-F238E27FC236}">
                  <a16:creationId xmlns:a16="http://schemas.microsoft.com/office/drawing/2014/main" xmlns="" id="{362C8B7D-4F47-8740-BD19-2E4A1AB700DD}"/>
                </a:ext>
              </a:extLst>
            </p:cNvPr>
            <p:cNvSpPr>
              <a:spLocks/>
            </p:cNvSpPr>
            <p:nvPr/>
          </p:nvSpPr>
          <p:spPr bwMode="auto">
            <a:xfrm>
              <a:off x="2119" y="2960"/>
              <a:ext cx="56" cy="21"/>
            </a:xfrm>
            <a:custGeom>
              <a:avLst/>
              <a:gdLst>
                <a:gd name="T0" fmla="*/ 4 w 56"/>
                <a:gd name="T1" fmla="*/ 12 h 21"/>
                <a:gd name="T2" fmla="*/ 4 w 56"/>
                <a:gd name="T3" fmla="*/ 12 h 21"/>
                <a:gd name="T4" fmla="*/ 0 w 56"/>
                <a:gd name="T5" fmla="*/ 16 h 21"/>
                <a:gd name="T6" fmla="*/ 0 w 56"/>
                <a:gd name="T7" fmla="*/ 18 h 21"/>
                <a:gd name="T8" fmla="*/ 4 w 56"/>
                <a:gd name="T9" fmla="*/ 21 h 21"/>
                <a:gd name="T10" fmla="*/ 11 w 56"/>
                <a:gd name="T11" fmla="*/ 21 h 21"/>
                <a:gd name="T12" fmla="*/ 11 w 56"/>
                <a:gd name="T13" fmla="*/ 21 h 21"/>
                <a:gd name="T14" fmla="*/ 33 w 56"/>
                <a:gd name="T15" fmla="*/ 18 h 21"/>
                <a:gd name="T16" fmla="*/ 42 w 56"/>
                <a:gd name="T17" fmla="*/ 14 h 21"/>
                <a:gd name="T18" fmla="*/ 51 w 56"/>
                <a:gd name="T19" fmla="*/ 12 h 21"/>
                <a:gd name="T20" fmla="*/ 51 w 56"/>
                <a:gd name="T21" fmla="*/ 12 h 21"/>
                <a:gd name="T22" fmla="*/ 56 w 56"/>
                <a:gd name="T23" fmla="*/ 7 h 21"/>
                <a:gd name="T24" fmla="*/ 56 w 56"/>
                <a:gd name="T25" fmla="*/ 5 h 21"/>
                <a:gd name="T26" fmla="*/ 51 w 56"/>
                <a:gd name="T27" fmla="*/ 3 h 21"/>
                <a:gd name="T28" fmla="*/ 45 w 56"/>
                <a:gd name="T29" fmla="*/ 0 h 21"/>
                <a:gd name="T30" fmla="*/ 45 w 56"/>
                <a:gd name="T31" fmla="*/ 0 h 21"/>
                <a:gd name="T32" fmla="*/ 22 w 56"/>
                <a:gd name="T33" fmla="*/ 5 h 21"/>
                <a:gd name="T34" fmla="*/ 13 w 56"/>
                <a:gd name="T35" fmla="*/ 7 h 21"/>
                <a:gd name="T36" fmla="*/ 4 w 56"/>
                <a:gd name="T37" fmla="*/ 12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21">
                  <a:moveTo>
                    <a:pt x="4" y="12"/>
                  </a:moveTo>
                  <a:lnTo>
                    <a:pt x="4" y="12"/>
                  </a:lnTo>
                  <a:lnTo>
                    <a:pt x="0" y="16"/>
                  </a:lnTo>
                  <a:lnTo>
                    <a:pt x="0" y="18"/>
                  </a:lnTo>
                  <a:lnTo>
                    <a:pt x="4" y="21"/>
                  </a:lnTo>
                  <a:lnTo>
                    <a:pt x="11" y="21"/>
                  </a:lnTo>
                  <a:lnTo>
                    <a:pt x="33" y="18"/>
                  </a:lnTo>
                  <a:lnTo>
                    <a:pt x="42" y="14"/>
                  </a:lnTo>
                  <a:lnTo>
                    <a:pt x="51" y="12"/>
                  </a:lnTo>
                  <a:lnTo>
                    <a:pt x="56" y="7"/>
                  </a:lnTo>
                  <a:lnTo>
                    <a:pt x="56" y="5"/>
                  </a:lnTo>
                  <a:lnTo>
                    <a:pt x="51" y="3"/>
                  </a:lnTo>
                  <a:lnTo>
                    <a:pt x="45" y="0"/>
                  </a:lnTo>
                  <a:lnTo>
                    <a:pt x="22" y="5"/>
                  </a:lnTo>
                  <a:lnTo>
                    <a:pt x="13" y="7"/>
                  </a:lnTo>
                  <a:lnTo>
                    <a:pt x="4"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7" name="Freeform 3894">
              <a:extLst>
                <a:ext uri="{FF2B5EF4-FFF2-40B4-BE49-F238E27FC236}">
                  <a16:creationId xmlns:a16="http://schemas.microsoft.com/office/drawing/2014/main" xmlns="" id="{5FBCA1EB-AE76-9C49-AE18-D5C291937443}"/>
                </a:ext>
              </a:extLst>
            </p:cNvPr>
            <p:cNvSpPr>
              <a:spLocks/>
            </p:cNvSpPr>
            <p:nvPr/>
          </p:nvSpPr>
          <p:spPr bwMode="auto">
            <a:xfrm>
              <a:off x="2071" y="2963"/>
              <a:ext cx="57" cy="18"/>
            </a:xfrm>
            <a:custGeom>
              <a:avLst/>
              <a:gdLst>
                <a:gd name="T0" fmla="*/ 5 w 57"/>
                <a:gd name="T1" fmla="*/ 9 h 18"/>
                <a:gd name="T2" fmla="*/ 5 w 57"/>
                <a:gd name="T3" fmla="*/ 9 h 18"/>
                <a:gd name="T4" fmla="*/ 0 w 57"/>
                <a:gd name="T5" fmla="*/ 13 h 18"/>
                <a:gd name="T6" fmla="*/ 0 w 57"/>
                <a:gd name="T7" fmla="*/ 15 h 18"/>
                <a:gd name="T8" fmla="*/ 5 w 57"/>
                <a:gd name="T9" fmla="*/ 18 h 18"/>
                <a:gd name="T10" fmla="*/ 14 w 57"/>
                <a:gd name="T11" fmla="*/ 18 h 18"/>
                <a:gd name="T12" fmla="*/ 14 w 57"/>
                <a:gd name="T13" fmla="*/ 18 h 18"/>
                <a:gd name="T14" fmla="*/ 34 w 57"/>
                <a:gd name="T15" fmla="*/ 15 h 18"/>
                <a:gd name="T16" fmla="*/ 45 w 57"/>
                <a:gd name="T17" fmla="*/ 13 h 18"/>
                <a:gd name="T18" fmla="*/ 52 w 57"/>
                <a:gd name="T19" fmla="*/ 9 h 18"/>
                <a:gd name="T20" fmla="*/ 52 w 57"/>
                <a:gd name="T21" fmla="*/ 9 h 18"/>
                <a:gd name="T22" fmla="*/ 57 w 57"/>
                <a:gd name="T23" fmla="*/ 4 h 18"/>
                <a:gd name="T24" fmla="*/ 57 w 57"/>
                <a:gd name="T25" fmla="*/ 2 h 18"/>
                <a:gd name="T26" fmla="*/ 52 w 57"/>
                <a:gd name="T27" fmla="*/ 0 h 18"/>
                <a:gd name="T28" fmla="*/ 45 w 57"/>
                <a:gd name="T29" fmla="*/ 0 h 18"/>
                <a:gd name="T30" fmla="*/ 45 w 57"/>
                <a:gd name="T31" fmla="*/ 0 h 18"/>
                <a:gd name="T32" fmla="*/ 23 w 57"/>
                <a:gd name="T33" fmla="*/ 2 h 18"/>
                <a:gd name="T34" fmla="*/ 14 w 57"/>
                <a:gd name="T35" fmla="*/ 4 h 18"/>
                <a:gd name="T36" fmla="*/ 5 w 5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18">
                  <a:moveTo>
                    <a:pt x="5" y="9"/>
                  </a:moveTo>
                  <a:lnTo>
                    <a:pt x="5" y="9"/>
                  </a:lnTo>
                  <a:lnTo>
                    <a:pt x="0" y="13"/>
                  </a:lnTo>
                  <a:lnTo>
                    <a:pt x="0" y="15"/>
                  </a:lnTo>
                  <a:lnTo>
                    <a:pt x="5" y="18"/>
                  </a:lnTo>
                  <a:lnTo>
                    <a:pt x="14" y="18"/>
                  </a:lnTo>
                  <a:lnTo>
                    <a:pt x="34" y="15"/>
                  </a:lnTo>
                  <a:lnTo>
                    <a:pt x="45" y="13"/>
                  </a:lnTo>
                  <a:lnTo>
                    <a:pt x="52" y="9"/>
                  </a:lnTo>
                  <a:lnTo>
                    <a:pt x="57" y="4"/>
                  </a:lnTo>
                  <a:lnTo>
                    <a:pt x="57" y="2"/>
                  </a:lnTo>
                  <a:lnTo>
                    <a:pt x="52" y="0"/>
                  </a:lnTo>
                  <a:lnTo>
                    <a:pt x="45" y="0"/>
                  </a:lnTo>
                  <a:lnTo>
                    <a:pt x="23" y="2"/>
                  </a:lnTo>
                  <a:lnTo>
                    <a:pt x="14"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8" name="Freeform 3895">
              <a:extLst>
                <a:ext uri="{FF2B5EF4-FFF2-40B4-BE49-F238E27FC236}">
                  <a16:creationId xmlns:a16="http://schemas.microsoft.com/office/drawing/2014/main" xmlns="" id="{7856F588-0F77-B641-BBF1-E2950041A369}"/>
                </a:ext>
              </a:extLst>
            </p:cNvPr>
            <p:cNvSpPr>
              <a:spLocks/>
            </p:cNvSpPr>
            <p:nvPr/>
          </p:nvSpPr>
          <p:spPr bwMode="auto">
            <a:xfrm>
              <a:off x="2071" y="2963"/>
              <a:ext cx="57" cy="18"/>
            </a:xfrm>
            <a:custGeom>
              <a:avLst/>
              <a:gdLst>
                <a:gd name="T0" fmla="*/ 5 w 57"/>
                <a:gd name="T1" fmla="*/ 9 h 18"/>
                <a:gd name="T2" fmla="*/ 5 w 57"/>
                <a:gd name="T3" fmla="*/ 9 h 18"/>
                <a:gd name="T4" fmla="*/ 0 w 57"/>
                <a:gd name="T5" fmla="*/ 13 h 18"/>
                <a:gd name="T6" fmla="*/ 0 w 57"/>
                <a:gd name="T7" fmla="*/ 15 h 18"/>
                <a:gd name="T8" fmla="*/ 5 w 57"/>
                <a:gd name="T9" fmla="*/ 18 h 18"/>
                <a:gd name="T10" fmla="*/ 14 w 57"/>
                <a:gd name="T11" fmla="*/ 18 h 18"/>
                <a:gd name="T12" fmla="*/ 14 w 57"/>
                <a:gd name="T13" fmla="*/ 18 h 18"/>
                <a:gd name="T14" fmla="*/ 34 w 57"/>
                <a:gd name="T15" fmla="*/ 15 h 18"/>
                <a:gd name="T16" fmla="*/ 45 w 57"/>
                <a:gd name="T17" fmla="*/ 13 h 18"/>
                <a:gd name="T18" fmla="*/ 52 w 57"/>
                <a:gd name="T19" fmla="*/ 9 h 18"/>
                <a:gd name="T20" fmla="*/ 52 w 57"/>
                <a:gd name="T21" fmla="*/ 9 h 18"/>
                <a:gd name="T22" fmla="*/ 57 w 57"/>
                <a:gd name="T23" fmla="*/ 4 h 18"/>
                <a:gd name="T24" fmla="*/ 57 w 57"/>
                <a:gd name="T25" fmla="*/ 2 h 18"/>
                <a:gd name="T26" fmla="*/ 52 w 57"/>
                <a:gd name="T27" fmla="*/ 0 h 18"/>
                <a:gd name="T28" fmla="*/ 45 w 57"/>
                <a:gd name="T29" fmla="*/ 0 h 18"/>
                <a:gd name="T30" fmla="*/ 45 w 57"/>
                <a:gd name="T31" fmla="*/ 0 h 18"/>
                <a:gd name="T32" fmla="*/ 23 w 57"/>
                <a:gd name="T33" fmla="*/ 2 h 18"/>
                <a:gd name="T34" fmla="*/ 14 w 57"/>
                <a:gd name="T35" fmla="*/ 4 h 18"/>
                <a:gd name="T36" fmla="*/ 5 w 57"/>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7" h="18">
                  <a:moveTo>
                    <a:pt x="5" y="9"/>
                  </a:moveTo>
                  <a:lnTo>
                    <a:pt x="5" y="9"/>
                  </a:lnTo>
                  <a:lnTo>
                    <a:pt x="0" y="13"/>
                  </a:lnTo>
                  <a:lnTo>
                    <a:pt x="0" y="15"/>
                  </a:lnTo>
                  <a:lnTo>
                    <a:pt x="5" y="18"/>
                  </a:lnTo>
                  <a:lnTo>
                    <a:pt x="14" y="18"/>
                  </a:lnTo>
                  <a:lnTo>
                    <a:pt x="34" y="15"/>
                  </a:lnTo>
                  <a:lnTo>
                    <a:pt x="45" y="13"/>
                  </a:lnTo>
                  <a:lnTo>
                    <a:pt x="52" y="9"/>
                  </a:lnTo>
                  <a:lnTo>
                    <a:pt x="57" y="4"/>
                  </a:lnTo>
                  <a:lnTo>
                    <a:pt x="57" y="2"/>
                  </a:lnTo>
                  <a:lnTo>
                    <a:pt x="52" y="0"/>
                  </a:lnTo>
                  <a:lnTo>
                    <a:pt x="45" y="0"/>
                  </a:lnTo>
                  <a:lnTo>
                    <a:pt x="23" y="2"/>
                  </a:lnTo>
                  <a:lnTo>
                    <a:pt x="14"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79" name="Freeform 3896">
              <a:extLst>
                <a:ext uri="{FF2B5EF4-FFF2-40B4-BE49-F238E27FC236}">
                  <a16:creationId xmlns:a16="http://schemas.microsoft.com/office/drawing/2014/main" xmlns="" id="{7F4C7AB0-334B-D34A-BF20-33F1F8F719EB}"/>
                </a:ext>
              </a:extLst>
            </p:cNvPr>
            <p:cNvSpPr>
              <a:spLocks/>
            </p:cNvSpPr>
            <p:nvPr/>
          </p:nvSpPr>
          <p:spPr bwMode="auto">
            <a:xfrm>
              <a:off x="2022" y="2963"/>
              <a:ext cx="58" cy="18"/>
            </a:xfrm>
            <a:custGeom>
              <a:avLst/>
              <a:gdLst>
                <a:gd name="T0" fmla="*/ 4 w 58"/>
                <a:gd name="T1" fmla="*/ 9 h 18"/>
                <a:gd name="T2" fmla="*/ 4 w 58"/>
                <a:gd name="T3" fmla="*/ 9 h 18"/>
                <a:gd name="T4" fmla="*/ 0 w 58"/>
                <a:gd name="T5" fmla="*/ 13 h 18"/>
                <a:gd name="T6" fmla="*/ 0 w 58"/>
                <a:gd name="T7" fmla="*/ 15 h 18"/>
                <a:gd name="T8" fmla="*/ 4 w 58"/>
                <a:gd name="T9" fmla="*/ 18 h 18"/>
                <a:gd name="T10" fmla="*/ 13 w 58"/>
                <a:gd name="T11" fmla="*/ 18 h 18"/>
                <a:gd name="T12" fmla="*/ 13 w 58"/>
                <a:gd name="T13" fmla="*/ 18 h 18"/>
                <a:gd name="T14" fmla="*/ 36 w 58"/>
                <a:gd name="T15" fmla="*/ 15 h 18"/>
                <a:gd name="T16" fmla="*/ 45 w 58"/>
                <a:gd name="T17" fmla="*/ 13 h 18"/>
                <a:gd name="T18" fmla="*/ 54 w 58"/>
                <a:gd name="T19" fmla="*/ 9 h 18"/>
                <a:gd name="T20" fmla="*/ 54 w 58"/>
                <a:gd name="T21" fmla="*/ 9 h 18"/>
                <a:gd name="T22" fmla="*/ 58 w 58"/>
                <a:gd name="T23" fmla="*/ 4 h 18"/>
                <a:gd name="T24" fmla="*/ 58 w 58"/>
                <a:gd name="T25" fmla="*/ 2 h 18"/>
                <a:gd name="T26" fmla="*/ 54 w 58"/>
                <a:gd name="T27" fmla="*/ 0 h 18"/>
                <a:gd name="T28" fmla="*/ 45 w 58"/>
                <a:gd name="T29" fmla="*/ 0 h 18"/>
                <a:gd name="T30" fmla="*/ 45 w 58"/>
                <a:gd name="T31" fmla="*/ 0 h 18"/>
                <a:gd name="T32" fmla="*/ 22 w 58"/>
                <a:gd name="T33" fmla="*/ 2 h 18"/>
                <a:gd name="T34" fmla="*/ 13 w 58"/>
                <a:gd name="T35" fmla="*/ 4 h 18"/>
                <a:gd name="T36" fmla="*/ 4 w 5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18">
                  <a:moveTo>
                    <a:pt x="4" y="9"/>
                  </a:moveTo>
                  <a:lnTo>
                    <a:pt x="4" y="9"/>
                  </a:lnTo>
                  <a:lnTo>
                    <a:pt x="0" y="13"/>
                  </a:lnTo>
                  <a:lnTo>
                    <a:pt x="0" y="15"/>
                  </a:lnTo>
                  <a:lnTo>
                    <a:pt x="4" y="18"/>
                  </a:lnTo>
                  <a:lnTo>
                    <a:pt x="13" y="18"/>
                  </a:lnTo>
                  <a:lnTo>
                    <a:pt x="36" y="15"/>
                  </a:lnTo>
                  <a:lnTo>
                    <a:pt x="45" y="13"/>
                  </a:lnTo>
                  <a:lnTo>
                    <a:pt x="54" y="9"/>
                  </a:lnTo>
                  <a:lnTo>
                    <a:pt x="58" y="4"/>
                  </a:lnTo>
                  <a:lnTo>
                    <a:pt x="58" y="2"/>
                  </a:lnTo>
                  <a:lnTo>
                    <a:pt x="54" y="0"/>
                  </a:lnTo>
                  <a:lnTo>
                    <a:pt x="45" y="0"/>
                  </a:lnTo>
                  <a:lnTo>
                    <a:pt x="22" y="2"/>
                  </a:lnTo>
                  <a:lnTo>
                    <a:pt x="13"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0" name="Freeform 3897">
              <a:extLst>
                <a:ext uri="{FF2B5EF4-FFF2-40B4-BE49-F238E27FC236}">
                  <a16:creationId xmlns:a16="http://schemas.microsoft.com/office/drawing/2014/main" xmlns="" id="{C146EB2D-DE47-B14C-ADFA-5AF774F72B2E}"/>
                </a:ext>
              </a:extLst>
            </p:cNvPr>
            <p:cNvSpPr>
              <a:spLocks/>
            </p:cNvSpPr>
            <p:nvPr/>
          </p:nvSpPr>
          <p:spPr bwMode="auto">
            <a:xfrm>
              <a:off x="2022" y="2963"/>
              <a:ext cx="58" cy="18"/>
            </a:xfrm>
            <a:custGeom>
              <a:avLst/>
              <a:gdLst>
                <a:gd name="T0" fmla="*/ 4 w 58"/>
                <a:gd name="T1" fmla="*/ 9 h 18"/>
                <a:gd name="T2" fmla="*/ 4 w 58"/>
                <a:gd name="T3" fmla="*/ 9 h 18"/>
                <a:gd name="T4" fmla="*/ 0 w 58"/>
                <a:gd name="T5" fmla="*/ 13 h 18"/>
                <a:gd name="T6" fmla="*/ 0 w 58"/>
                <a:gd name="T7" fmla="*/ 15 h 18"/>
                <a:gd name="T8" fmla="*/ 4 w 58"/>
                <a:gd name="T9" fmla="*/ 18 h 18"/>
                <a:gd name="T10" fmla="*/ 13 w 58"/>
                <a:gd name="T11" fmla="*/ 18 h 18"/>
                <a:gd name="T12" fmla="*/ 13 w 58"/>
                <a:gd name="T13" fmla="*/ 18 h 18"/>
                <a:gd name="T14" fmla="*/ 36 w 58"/>
                <a:gd name="T15" fmla="*/ 15 h 18"/>
                <a:gd name="T16" fmla="*/ 45 w 58"/>
                <a:gd name="T17" fmla="*/ 13 h 18"/>
                <a:gd name="T18" fmla="*/ 54 w 58"/>
                <a:gd name="T19" fmla="*/ 9 h 18"/>
                <a:gd name="T20" fmla="*/ 54 w 58"/>
                <a:gd name="T21" fmla="*/ 9 h 18"/>
                <a:gd name="T22" fmla="*/ 58 w 58"/>
                <a:gd name="T23" fmla="*/ 4 h 18"/>
                <a:gd name="T24" fmla="*/ 58 w 58"/>
                <a:gd name="T25" fmla="*/ 2 h 18"/>
                <a:gd name="T26" fmla="*/ 54 w 58"/>
                <a:gd name="T27" fmla="*/ 0 h 18"/>
                <a:gd name="T28" fmla="*/ 45 w 58"/>
                <a:gd name="T29" fmla="*/ 0 h 18"/>
                <a:gd name="T30" fmla="*/ 45 w 58"/>
                <a:gd name="T31" fmla="*/ 0 h 18"/>
                <a:gd name="T32" fmla="*/ 22 w 58"/>
                <a:gd name="T33" fmla="*/ 2 h 18"/>
                <a:gd name="T34" fmla="*/ 13 w 58"/>
                <a:gd name="T35" fmla="*/ 4 h 18"/>
                <a:gd name="T36" fmla="*/ 4 w 58"/>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18">
                  <a:moveTo>
                    <a:pt x="4" y="9"/>
                  </a:moveTo>
                  <a:lnTo>
                    <a:pt x="4" y="9"/>
                  </a:lnTo>
                  <a:lnTo>
                    <a:pt x="0" y="13"/>
                  </a:lnTo>
                  <a:lnTo>
                    <a:pt x="0" y="15"/>
                  </a:lnTo>
                  <a:lnTo>
                    <a:pt x="4" y="18"/>
                  </a:lnTo>
                  <a:lnTo>
                    <a:pt x="13" y="18"/>
                  </a:lnTo>
                  <a:lnTo>
                    <a:pt x="36" y="15"/>
                  </a:lnTo>
                  <a:lnTo>
                    <a:pt x="45" y="13"/>
                  </a:lnTo>
                  <a:lnTo>
                    <a:pt x="54" y="9"/>
                  </a:lnTo>
                  <a:lnTo>
                    <a:pt x="58" y="4"/>
                  </a:lnTo>
                  <a:lnTo>
                    <a:pt x="58" y="2"/>
                  </a:lnTo>
                  <a:lnTo>
                    <a:pt x="54" y="0"/>
                  </a:lnTo>
                  <a:lnTo>
                    <a:pt x="45" y="0"/>
                  </a:lnTo>
                  <a:lnTo>
                    <a:pt x="22" y="2"/>
                  </a:lnTo>
                  <a:lnTo>
                    <a:pt x="13"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1" name="Freeform 3898">
              <a:extLst>
                <a:ext uri="{FF2B5EF4-FFF2-40B4-BE49-F238E27FC236}">
                  <a16:creationId xmlns:a16="http://schemas.microsoft.com/office/drawing/2014/main" xmlns="" id="{FC0FBAA4-391E-6043-88C6-511ECDBB3965}"/>
                </a:ext>
              </a:extLst>
            </p:cNvPr>
            <p:cNvSpPr>
              <a:spLocks/>
            </p:cNvSpPr>
            <p:nvPr/>
          </p:nvSpPr>
          <p:spPr bwMode="auto">
            <a:xfrm>
              <a:off x="1972" y="2963"/>
              <a:ext cx="59" cy="18"/>
            </a:xfrm>
            <a:custGeom>
              <a:avLst/>
              <a:gdLst>
                <a:gd name="T0" fmla="*/ 2 w 59"/>
                <a:gd name="T1" fmla="*/ 9 h 18"/>
                <a:gd name="T2" fmla="*/ 2 w 59"/>
                <a:gd name="T3" fmla="*/ 9 h 18"/>
                <a:gd name="T4" fmla="*/ 0 w 59"/>
                <a:gd name="T5" fmla="*/ 13 h 18"/>
                <a:gd name="T6" fmla="*/ 0 w 59"/>
                <a:gd name="T7" fmla="*/ 15 h 18"/>
                <a:gd name="T8" fmla="*/ 5 w 59"/>
                <a:gd name="T9" fmla="*/ 18 h 18"/>
                <a:gd name="T10" fmla="*/ 14 w 59"/>
                <a:gd name="T11" fmla="*/ 18 h 18"/>
                <a:gd name="T12" fmla="*/ 14 w 59"/>
                <a:gd name="T13" fmla="*/ 18 h 18"/>
                <a:gd name="T14" fmla="*/ 36 w 59"/>
                <a:gd name="T15" fmla="*/ 15 h 18"/>
                <a:gd name="T16" fmla="*/ 45 w 59"/>
                <a:gd name="T17" fmla="*/ 13 h 18"/>
                <a:gd name="T18" fmla="*/ 54 w 59"/>
                <a:gd name="T19" fmla="*/ 9 h 18"/>
                <a:gd name="T20" fmla="*/ 54 w 59"/>
                <a:gd name="T21" fmla="*/ 9 h 18"/>
                <a:gd name="T22" fmla="*/ 59 w 59"/>
                <a:gd name="T23" fmla="*/ 4 h 18"/>
                <a:gd name="T24" fmla="*/ 59 w 59"/>
                <a:gd name="T25" fmla="*/ 2 h 18"/>
                <a:gd name="T26" fmla="*/ 54 w 59"/>
                <a:gd name="T27" fmla="*/ 0 h 18"/>
                <a:gd name="T28" fmla="*/ 45 w 59"/>
                <a:gd name="T29" fmla="*/ 0 h 18"/>
                <a:gd name="T30" fmla="*/ 45 w 59"/>
                <a:gd name="T31" fmla="*/ 0 h 18"/>
                <a:gd name="T32" fmla="*/ 23 w 59"/>
                <a:gd name="T33" fmla="*/ 2 h 18"/>
                <a:gd name="T34" fmla="*/ 11 w 59"/>
                <a:gd name="T35" fmla="*/ 4 h 18"/>
                <a:gd name="T36" fmla="*/ 2 w 5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18">
                  <a:moveTo>
                    <a:pt x="2" y="9"/>
                  </a:moveTo>
                  <a:lnTo>
                    <a:pt x="2" y="9"/>
                  </a:lnTo>
                  <a:lnTo>
                    <a:pt x="0" y="13"/>
                  </a:lnTo>
                  <a:lnTo>
                    <a:pt x="0" y="15"/>
                  </a:lnTo>
                  <a:lnTo>
                    <a:pt x="5" y="18"/>
                  </a:lnTo>
                  <a:lnTo>
                    <a:pt x="14" y="18"/>
                  </a:lnTo>
                  <a:lnTo>
                    <a:pt x="36" y="15"/>
                  </a:lnTo>
                  <a:lnTo>
                    <a:pt x="45" y="13"/>
                  </a:lnTo>
                  <a:lnTo>
                    <a:pt x="54" y="9"/>
                  </a:lnTo>
                  <a:lnTo>
                    <a:pt x="59" y="4"/>
                  </a:lnTo>
                  <a:lnTo>
                    <a:pt x="59" y="2"/>
                  </a:lnTo>
                  <a:lnTo>
                    <a:pt x="54" y="0"/>
                  </a:lnTo>
                  <a:lnTo>
                    <a:pt x="45" y="0"/>
                  </a:lnTo>
                  <a:lnTo>
                    <a:pt x="23" y="2"/>
                  </a:lnTo>
                  <a:lnTo>
                    <a:pt x="11"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2" name="Freeform 3899">
              <a:extLst>
                <a:ext uri="{FF2B5EF4-FFF2-40B4-BE49-F238E27FC236}">
                  <a16:creationId xmlns:a16="http://schemas.microsoft.com/office/drawing/2014/main" xmlns="" id="{427C092C-1A65-6F4D-BB39-1D414118C3E2}"/>
                </a:ext>
              </a:extLst>
            </p:cNvPr>
            <p:cNvSpPr>
              <a:spLocks/>
            </p:cNvSpPr>
            <p:nvPr/>
          </p:nvSpPr>
          <p:spPr bwMode="auto">
            <a:xfrm>
              <a:off x="1972" y="2963"/>
              <a:ext cx="59" cy="18"/>
            </a:xfrm>
            <a:custGeom>
              <a:avLst/>
              <a:gdLst>
                <a:gd name="T0" fmla="*/ 2 w 59"/>
                <a:gd name="T1" fmla="*/ 9 h 18"/>
                <a:gd name="T2" fmla="*/ 2 w 59"/>
                <a:gd name="T3" fmla="*/ 9 h 18"/>
                <a:gd name="T4" fmla="*/ 0 w 59"/>
                <a:gd name="T5" fmla="*/ 13 h 18"/>
                <a:gd name="T6" fmla="*/ 0 w 59"/>
                <a:gd name="T7" fmla="*/ 15 h 18"/>
                <a:gd name="T8" fmla="*/ 5 w 59"/>
                <a:gd name="T9" fmla="*/ 18 h 18"/>
                <a:gd name="T10" fmla="*/ 14 w 59"/>
                <a:gd name="T11" fmla="*/ 18 h 18"/>
                <a:gd name="T12" fmla="*/ 14 w 59"/>
                <a:gd name="T13" fmla="*/ 18 h 18"/>
                <a:gd name="T14" fmla="*/ 36 w 59"/>
                <a:gd name="T15" fmla="*/ 15 h 18"/>
                <a:gd name="T16" fmla="*/ 45 w 59"/>
                <a:gd name="T17" fmla="*/ 13 h 18"/>
                <a:gd name="T18" fmla="*/ 54 w 59"/>
                <a:gd name="T19" fmla="*/ 9 h 18"/>
                <a:gd name="T20" fmla="*/ 54 w 59"/>
                <a:gd name="T21" fmla="*/ 9 h 18"/>
                <a:gd name="T22" fmla="*/ 59 w 59"/>
                <a:gd name="T23" fmla="*/ 4 h 18"/>
                <a:gd name="T24" fmla="*/ 59 w 59"/>
                <a:gd name="T25" fmla="*/ 2 h 18"/>
                <a:gd name="T26" fmla="*/ 54 w 59"/>
                <a:gd name="T27" fmla="*/ 0 h 18"/>
                <a:gd name="T28" fmla="*/ 45 w 59"/>
                <a:gd name="T29" fmla="*/ 0 h 18"/>
                <a:gd name="T30" fmla="*/ 45 w 59"/>
                <a:gd name="T31" fmla="*/ 0 h 18"/>
                <a:gd name="T32" fmla="*/ 23 w 59"/>
                <a:gd name="T33" fmla="*/ 2 h 18"/>
                <a:gd name="T34" fmla="*/ 11 w 59"/>
                <a:gd name="T35" fmla="*/ 4 h 18"/>
                <a:gd name="T36" fmla="*/ 2 w 59"/>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18">
                  <a:moveTo>
                    <a:pt x="2" y="9"/>
                  </a:moveTo>
                  <a:lnTo>
                    <a:pt x="2" y="9"/>
                  </a:lnTo>
                  <a:lnTo>
                    <a:pt x="0" y="13"/>
                  </a:lnTo>
                  <a:lnTo>
                    <a:pt x="0" y="15"/>
                  </a:lnTo>
                  <a:lnTo>
                    <a:pt x="5" y="18"/>
                  </a:lnTo>
                  <a:lnTo>
                    <a:pt x="14" y="18"/>
                  </a:lnTo>
                  <a:lnTo>
                    <a:pt x="36" y="15"/>
                  </a:lnTo>
                  <a:lnTo>
                    <a:pt x="45" y="13"/>
                  </a:lnTo>
                  <a:lnTo>
                    <a:pt x="54" y="9"/>
                  </a:lnTo>
                  <a:lnTo>
                    <a:pt x="59" y="4"/>
                  </a:lnTo>
                  <a:lnTo>
                    <a:pt x="59" y="2"/>
                  </a:lnTo>
                  <a:lnTo>
                    <a:pt x="54" y="0"/>
                  </a:lnTo>
                  <a:lnTo>
                    <a:pt x="45" y="0"/>
                  </a:lnTo>
                  <a:lnTo>
                    <a:pt x="23" y="2"/>
                  </a:lnTo>
                  <a:lnTo>
                    <a:pt x="11"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3" name="Freeform 3900">
              <a:extLst>
                <a:ext uri="{FF2B5EF4-FFF2-40B4-BE49-F238E27FC236}">
                  <a16:creationId xmlns:a16="http://schemas.microsoft.com/office/drawing/2014/main" xmlns="" id="{CAC970FB-09B6-0E4D-AC5A-8AF204989D3C}"/>
                </a:ext>
              </a:extLst>
            </p:cNvPr>
            <p:cNvSpPr>
              <a:spLocks/>
            </p:cNvSpPr>
            <p:nvPr/>
          </p:nvSpPr>
          <p:spPr bwMode="auto">
            <a:xfrm>
              <a:off x="1918" y="2963"/>
              <a:ext cx="61" cy="20"/>
            </a:xfrm>
            <a:custGeom>
              <a:avLst/>
              <a:gdLst>
                <a:gd name="T0" fmla="*/ 5 w 61"/>
                <a:gd name="T1" fmla="*/ 9 h 20"/>
                <a:gd name="T2" fmla="*/ 5 w 61"/>
                <a:gd name="T3" fmla="*/ 9 h 20"/>
                <a:gd name="T4" fmla="*/ 0 w 61"/>
                <a:gd name="T5" fmla="*/ 13 h 20"/>
                <a:gd name="T6" fmla="*/ 0 w 61"/>
                <a:gd name="T7" fmla="*/ 15 h 20"/>
                <a:gd name="T8" fmla="*/ 7 w 61"/>
                <a:gd name="T9" fmla="*/ 18 h 20"/>
                <a:gd name="T10" fmla="*/ 16 w 61"/>
                <a:gd name="T11" fmla="*/ 20 h 20"/>
                <a:gd name="T12" fmla="*/ 16 w 61"/>
                <a:gd name="T13" fmla="*/ 20 h 20"/>
                <a:gd name="T14" fmla="*/ 38 w 61"/>
                <a:gd name="T15" fmla="*/ 15 h 20"/>
                <a:gd name="T16" fmla="*/ 50 w 61"/>
                <a:gd name="T17" fmla="*/ 13 h 20"/>
                <a:gd name="T18" fmla="*/ 56 w 61"/>
                <a:gd name="T19" fmla="*/ 9 h 20"/>
                <a:gd name="T20" fmla="*/ 56 w 61"/>
                <a:gd name="T21" fmla="*/ 9 h 20"/>
                <a:gd name="T22" fmla="*/ 61 w 61"/>
                <a:gd name="T23" fmla="*/ 4 h 20"/>
                <a:gd name="T24" fmla="*/ 61 w 61"/>
                <a:gd name="T25" fmla="*/ 2 h 20"/>
                <a:gd name="T26" fmla="*/ 56 w 61"/>
                <a:gd name="T27" fmla="*/ 0 h 20"/>
                <a:gd name="T28" fmla="*/ 47 w 61"/>
                <a:gd name="T29" fmla="*/ 0 h 20"/>
                <a:gd name="T30" fmla="*/ 47 w 61"/>
                <a:gd name="T31" fmla="*/ 0 h 20"/>
                <a:gd name="T32" fmla="*/ 23 w 61"/>
                <a:gd name="T33" fmla="*/ 2 h 20"/>
                <a:gd name="T34" fmla="*/ 14 w 61"/>
                <a:gd name="T35" fmla="*/ 4 h 20"/>
                <a:gd name="T36" fmla="*/ 5 w 61"/>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20">
                  <a:moveTo>
                    <a:pt x="5" y="9"/>
                  </a:moveTo>
                  <a:lnTo>
                    <a:pt x="5" y="9"/>
                  </a:lnTo>
                  <a:lnTo>
                    <a:pt x="0" y="13"/>
                  </a:lnTo>
                  <a:lnTo>
                    <a:pt x="0" y="15"/>
                  </a:lnTo>
                  <a:lnTo>
                    <a:pt x="7" y="18"/>
                  </a:lnTo>
                  <a:lnTo>
                    <a:pt x="16" y="20"/>
                  </a:lnTo>
                  <a:lnTo>
                    <a:pt x="38" y="15"/>
                  </a:lnTo>
                  <a:lnTo>
                    <a:pt x="50" y="13"/>
                  </a:lnTo>
                  <a:lnTo>
                    <a:pt x="56" y="9"/>
                  </a:lnTo>
                  <a:lnTo>
                    <a:pt x="61" y="4"/>
                  </a:lnTo>
                  <a:lnTo>
                    <a:pt x="61" y="2"/>
                  </a:lnTo>
                  <a:lnTo>
                    <a:pt x="56" y="0"/>
                  </a:lnTo>
                  <a:lnTo>
                    <a:pt x="47" y="0"/>
                  </a:lnTo>
                  <a:lnTo>
                    <a:pt x="23" y="2"/>
                  </a:lnTo>
                  <a:lnTo>
                    <a:pt x="14" y="4"/>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4" name="Freeform 3901">
              <a:extLst>
                <a:ext uri="{FF2B5EF4-FFF2-40B4-BE49-F238E27FC236}">
                  <a16:creationId xmlns:a16="http://schemas.microsoft.com/office/drawing/2014/main" xmlns="" id="{0304AB0B-9163-5C4B-9DD3-7448DE658EFC}"/>
                </a:ext>
              </a:extLst>
            </p:cNvPr>
            <p:cNvSpPr>
              <a:spLocks/>
            </p:cNvSpPr>
            <p:nvPr/>
          </p:nvSpPr>
          <p:spPr bwMode="auto">
            <a:xfrm>
              <a:off x="1918" y="2963"/>
              <a:ext cx="61" cy="20"/>
            </a:xfrm>
            <a:custGeom>
              <a:avLst/>
              <a:gdLst>
                <a:gd name="T0" fmla="*/ 5 w 61"/>
                <a:gd name="T1" fmla="*/ 9 h 20"/>
                <a:gd name="T2" fmla="*/ 5 w 61"/>
                <a:gd name="T3" fmla="*/ 9 h 20"/>
                <a:gd name="T4" fmla="*/ 0 w 61"/>
                <a:gd name="T5" fmla="*/ 13 h 20"/>
                <a:gd name="T6" fmla="*/ 0 w 61"/>
                <a:gd name="T7" fmla="*/ 15 h 20"/>
                <a:gd name="T8" fmla="*/ 7 w 61"/>
                <a:gd name="T9" fmla="*/ 18 h 20"/>
                <a:gd name="T10" fmla="*/ 16 w 61"/>
                <a:gd name="T11" fmla="*/ 20 h 20"/>
                <a:gd name="T12" fmla="*/ 16 w 61"/>
                <a:gd name="T13" fmla="*/ 20 h 20"/>
                <a:gd name="T14" fmla="*/ 38 w 61"/>
                <a:gd name="T15" fmla="*/ 15 h 20"/>
                <a:gd name="T16" fmla="*/ 50 w 61"/>
                <a:gd name="T17" fmla="*/ 13 h 20"/>
                <a:gd name="T18" fmla="*/ 56 w 61"/>
                <a:gd name="T19" fmla="*/ 9 h 20"/>
                <a:gd name="T20" fmla="*/ 56 w 61"/>
                <a:gd name="T21" fmla="*/ 9 h 20"/>
                <a:gd name="T22" fmla="*/ 61 w 61"/>
                <a:gd name="T23" fmla="*/ 4 h 20"/>
                <a:gd name="T24" fmla="*/ 61 w 61"/>
                <a:gd name="T25" fmla="*/ 2 h 20"/>
                <a:gd name="T26" fmla="*/ 56 w 61"/>
                <a:gd name="T27" fmla="*/ 0 h 20"/>
                <a:gd name="T28" fmla="*/ 47 w 61"/>
                <a:gd name="T29" fmla="*/ 0 h 20"/>
                <a:gd name="T30" fmla="*/ 47 w 61"/>
                <a:gd name="T31" fmla="*/ 0 h 20"/>
                <a:gd name="T32" fmla="*/ 23 w 61"/>
                <a:gd name="T33" fmla="*/ 2 h 20"/>
                <a:gd name="T34" fmla="*/ 14 w 61"/>
                <a:gd name="T35" fmla="*/ 4 h 20"/>
                <a:gd name="T36" fmla="*/ 5 w 61"/>
                <a:gd name="T37" fmla="*/ 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1" h="20">
                  <a:moveTo>
                    <a:pt x="5" y="9"/>
                  </a:moveTo>
                  <a:lnTo>
                    <a:pt x="5" y="9"/>
                  </a:lnTo>
                  <a:lnTo>
                    <a:pt x="0" y="13"/>
                  </a:lnTo>
                  <a:lnTo>
                    <a:pt x="0" y="15"/>
                  </a:lnTo>
                  <a:lnTo>
                    <a:pt x="7" y="18"/>
                  </a:lnTo>
                  <a:lnTo>
                    <a:pt x="16" y="20"/>
                  </a:lnTo>
                  <a:lnTo>
                    <a:pt x="38" y="15"/>
                  </a:lnTo>
                  <a:lnTo>
                    <a:pt x="50" y="13"/>
                  </a:lnTo>
                  <a:lnTo>
                    <a:pt x="56" y="9"/>
                  </a:lnTo>
                  <a:lnTo>
                    <a:pt x="61" y="4"/>
                  </a:lnTo>
                  <a:lnTo>
                    <a:pt x="61" y="2"/>
                  </a:lnTo>
                  <a:lnTo>
                    <a:pt x="56" y="0"/>
                  </a:lnTo>
                  <a:lnTo>
                    <a:pt x="47" y="0"/>
                  </a:lnTo>
                  <a:lnTo>
                    <a:pt x="23" y="2"/>
                  </a:lnTo>
                  <a:lnTo>
                    <a:pt x="14" y="4"/>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5" name="Freeform 3902">
              <a:extLst>
                <a:ext uri="{FF2B5EF4-FFF2-40B4-BE49-F238E27FC236}">
                  <a16:creationId xmlns:a16="http://schemas.microsoft.com/office/drawing/2014/main" xmlns="" id="{74F485E8-966E-674F-B680-68D976DEB3BE}"/>
                </a:ext>
              </a:extLst>
            </p:cNvPr>
            <p:cNvSpPr>
              <a:spLocks/>
            </p:cNvSpPr>
            <p:nvPr/>
          </p:nvSpPr>
          <p:spPr bwMode="auto">
            <a:xfrm>
              <a:off x="1864" y="2963"/>
              <a:ext cx="63" cy="20"/>
            </a:xfrm>
            <a:custGeom>
              <a:avLst/>
              <a:gdLst>
                <a:gd name="T0" fmla="*/ 5 w 63"/>
                <a:gd name="T1" fmla="*/ 9 h 20"/>
                <a:gd name="T2" fmla="*/ 5 w 63"/>
                <a:gd name="T3" fmla="*/ 9 h 20"/>
                <a:gd name="T4" fmla="*/ 0 w 63"/>
                <a:gd name="T5" fmla="*/ 13 h 20"/>
                <a:gd name="T6" fmla="*/ 0 w 63"/>
                <a:gd name="T7" fmla="*/ 15 h 20"/>
                <a:gd name="T8" fmla="*/ 7 w 63"/>
                <a:gd name="T9" fmla="*/ 18 h 20"/>
                <a:gd name="T10" fmla="*/ 16 w 63"/>
                <a:gd name="T11" fmla="*/ 20 h 20"/>
                <a:gd name="T12" fmla="*/ 16 w 63"/>
                <a:gd name="T13" fmla="*/ 20 h 20"/>
                <a:gd name="T14" fmla="*/ 27 w 63"/>
                <a:gd name="T15" fmla="*/ 18 h 20"/>
                <a:gd name="T16" fmla="*/ 38 w 63"/>
                <a:gd name="T17" fmla="*/ 15 h 20"/>
                <a:gd name="T18" fmla="*/ 50 w 63"/>
                <a:gd name="T19" fmla="*/ 13 h 20"/>
                <a:gd name="T20" fmla="*/ 59 w 63"/>
                <a:gd name="T21" fmla="*/ 9 h 20"/>
                <a:gd name="T22" fmla="*/ 59 w 63"/>
                <a:gd name="T23" fmla="*/ 9 h 20"/>
                <a:gd name="T24" fmla="*/ 63 w 63"/>
                <a:gd name="T25" fmla="*/ 4 h 20"/>
                <a:gd name="T26" fmla="*/ 61 w 63"/>
                <a:gd name="T27" fmla="*/ 2 h 20"/>
                <a:gd name="T28" fmla="*/ 56 w 63"/>
                <a:gd name="T29" fmla="*/ 0 h 20"/>
                <a:gd name="T30" fmla="*/ 47 w 63"/>
                <a:gd name="T31" fmla="*/ 0 h 20"/>
                <a:gd name="T32" fmla="*/ 47 w 63"/>
                <a:gd name="T33" fmla="*/ 0 h 20"/>
                <a:gd name="T34" fmla="*/ 23 w 63"/>
                <a:gd name="T35" fmla="*/ 2 h 20"/>
                <a:gd name="T36" fmla="*/ 14 w 63"/>
                <a:gd name="T37" fmla="*/ 6 h 20"/>
                <a:gd name="T38" fmla="*/ 5 w 6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3" h="20">
                  <a:moveTo>
                    <a:pt x="5" y="9"/>
                  </a:moveTo>
                  <a:lnTo>
                    <a:pt x="5" y="9"/>
                  </a:lnTo>
                  <a:lnTo>
                    <a:pt x="0" y="13"/>
                  </a:lnTo>
                  <a:lnTo>
                    <a:pt x="0" y="15"/>
                  </a:lnTo>
                  <a:lnTo>
                    <a:pt x="7" y="18"/>
                  </a:lnTo>
                  <a:lnTo>
                    <a:pt x="16" y="20"/>
                  </a:lnTo>
                  <a:lnTo>
                    <a:pt x="27" y="18"/>
                  </a:lnTo>
                  <a:lnTo>
                    <a:pt x="38" y="15"/>
                  </a:lnTo>
                  <a:lnTo>
                    <a:pt x="50" y="13"/>
                  </a:lnTo>
                  <a:lnTo>
                    <a:pt x="59" y="9"/>
                  </a:lnTo>
                  <a:lnTo>
                    <a:pt x="63" y="4"/>
                  </a:lnTo>
                  <a:lnTo>
                    <a:pt x="61" y="2"/>
                  </a:lnTo>
                  <a:lnTo>
                    <a:pt x="56" y="0"/>
                  </a:lnTo>
                  <a:lnTo>
                    <a:pt x="47" y="0"/>
                  </a:lnTo>
                  <a:lnTo>
                    <a:pt x="23" y="2"/>
                  </a:lnTo>
                  <a:lnTo>
                    <a:pt x="14" y="6"/>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6" name="Freeform 3903">
              <a:extLst>
                <a:ext uri="{FF2B5EF4-FFF2-40B4-BE49-F238E27FC236}">
                  <a16:creationId xmlns:a16="http://schemas.microsoft.com/office/drawing/2014/main" xmlns="" id="{D8326AD0-68E4-1E4A-AF19-624DAF569A65}"/>
                </a:ext>
              </a:extLst>
            </p:cNvPr>
            <p:cNvSpPr>
              <a:spLocks/>
            </p:cNvSpPr>
            <p:nvPr/>
          </p:nvSpPr>
          <p:spPr bwMode="auto">
            <a:xfrm>
              <a:off x="1864" y="2963"/>
              <a:ext cx="63" cy="20"/>
            </a:xfrm>
            <a:custGeom>
              <a:avLst/>
              <a:gdLst>
                <a:gd name="T0" fmla="*/ 5 w 63"/>
                <a:gd name="T1" fmla="*/ 9 h 20"/>
                <a:gd name="T2" fmla="*/ 5 w 63"/>
                <a:gd name="T3" fmla="*/ 9 h 20"/>
                <a:gd name="T4" fmla="*/ 0 w 63"/>
                <a:gd name="T5" fmla="*/ 13 h 20"/>
                <a:gd name="T6" fmla="*/ 0 w 63"/>
                <a:gd name="T7" fmla="*/ 15 h 20"/>
                <a:gd name="T8" fmla="*/ 7 w 63"/>
                <a:gd name="T9" fmla="*/ 18 h 20"/>
                <a:gd name="T10" fmla="*/ 16 w 63"/>
                <a:gd name="T11" fmla="*/ 20 h 20"/>
                <a:gd name="T12" fmla="*/ 16 w 63"/>
                <a:gd name="T13" fmla="*/ 20 h 20"/>
                <a:gd name="T14" fmla="*/ 27 w 63"/>
                <a:gd name="T15" fmla="*/ 18 h 20"/>
                <a:gd name="T16" fmla="*/ 38 w 63"/>
                <a:gd name="T17" fmla="*/ 15 h 20"/>
                <a:gd name="T18" fmla="*/ 50 w 63"/>
                <a:gd name="T19" fmla="*/ 13 h 20"/>
                <a:gd name="T20" fmla="*/ 59 w 63"/>
                <a:gd name="T21" fmla="*/ 9 h 20"/>
                <a:gd name="T22" fmla="*/ 59 w 63"/>
                <a:gd name="T23" fmla="*/ 9 h 20"/>
                <a:gd name="T24" fmla="*/ 63 w 63"/>
                <a:gd name="T25" fmla="*/ 4 h 20"/>
                <a:gd name="T26" fmla="*/ 61 w 63"/>
                <a:gd name="T27" fmla="*/ 2 h 20"/>
                <a:gd name="T28" fmla="*/ 56 w 63"/>
                <a:gd name="T29" fmla="*/ 0 h 20"/>
                <a:gd name="T30" fmla="*/ 47 w 63"/>
                <a:gd name="T31" fmla="*/ 0 h 20"/>
                <a:gd name="T32" fmla="*/ 47 w 63"/>
                <a:gd name="T33" fmla="*/ 0 h 20"/>
                <a:gd name="T34" fmla="*/ 23 w 63"/>
                <a:gd name="T35" fmla="*/ 2 h 20"/>
                <a:gd name="T36" fmla="*/ 14 w 63"/>
                <a:gd name="T37" fmla="*/ 6 h 20"/>
                <a:gd name="T38" fmla="*/ 5 w 63"/>
                <a:gd name="T39" fmla="*/ 9 h 2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3" h="20">
                  <a:moveTo>
                    <a:pt x="5" y="9"/>
                  </a:moveTo>
                  <a:lnTo>
                    <a:pt x="5" y="9"/>
                  </a:lnTo>
                  <a:lnTo>
                    <a:pt x="0" y="13"/>
                  </a:lnTo>
                  <a:lnTo>
                    <a:pt x="0" y="15"/>
                  </a:lnTo>
                  <a:lnTo>
                    <a:pt x="7" y="18"/>
                  </a:lnTo>
                  <a:lnTo>
                    <a:pt x="16" y="20"/>
                  </a:lnTo>
                  <a:lnTo>
                    <a:pt x="27" y="18"/>
                  </a:lnTo>
                  <a:lnTo>
                    <a:pt x="38" y="15"/>
                  </a:lnTo>
                  <a:lnTo>
                    <a:pt x="50" y="13"/>
                  </a:lnTo>
                  <a:lnTo>
                    <a:pt x="59" y="9"/>
                  </a:lnTo>
                  <a:lnTo>
                    <a:pt x="63" y="4"/>
                  </a:lnTo>
                  <a:lnTo>
                    <a:pt x="61" y="2"/>
                  </a:lnTo>
                  <a:lnTo>
                    <a:pt x="56" y="0"/>
                  </a:lnTo>
                  <a:lnTo>
                    <a:pt x="47" y="0"/>
                  </a:lnTo>
                  <a:lnTo>
                    <a:pt x="23" y="2"/>
                  </a:lnTo>
                  <a:lnTo>
                    <a:pt x="14" y="6"/>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7" name="Freeform 3904">
              <a:extLst>
                <a:ext uri="{FF2B5EF4-FFF2-40B4-BE49-F238E27FC236}">
                  <a16:creationId xmlns:a16="http://schemas.microsoft.com/office/drawing/2014/main" xmlns="" id="{4737DB61-8471-1B47-88D7-9D10B1B70E74}"/>
                </a:ext>
              </a:extLst>
            </p:cNvPr>
            <p:cNvSpPr>
              <a:spLocks/>
            </p:cNvSpPr>
            <p:nvPr/>
          </p:nvSpPr>
          <p:spPr bwMode="auto">
            <a:xfrm>
              <a:off x="4046" y="2931"/>
              <a:ext cx="46" cy="18"/>
            </a:xfrm>
            <a:custGeom>
              <a:avLst/>
              <a:gdLst>
                <a:gd name="T0" fmla="*/ 3 w 46"/>
                <a:gd name="T1" fmla="*/ 9 h 18"/>
                <a:gd name="T2" fmla="*/ 3 w 46"/>
                <a:gd name="T3" fmla="*/ 9 h 18"/>
                <a:gd name="T4" fmla="*/ 7 w 46"/>
                <a:gd name="T5" fmla="*/ 11 h 18"/>
                <a:gd name="T6" fmla="*/ 16 w 46"/>
                <a:gd name="T7" fmla="*/ 16 h 18"/>
                <a:gd name="T8" fmla="*/ 34 w 46"/>
                <a:gd name="T9" fmla="*/ 18 h 18"/>
                <a:gd name="T10" fmla="*/ 34 w 46"/>
                <a:gd name="T11" fmla="*/ 18 h 18"/>
                <a:gd name="T12" fmla="*/ 41 w 46"/>
                <a:gd name="T13" fmla="*/ 16 h 18"/>
                <a:gd name="T14" fmla="*/ 46 w 46"/>
                <a:gd name="T15" fmla="*/ 14 h 18"/>
                <a:gd name="T16" fmla="*/ 46 w 46"/>
                <a:gd name="T17" fmla="*/ 11 h 18"/>
                <a:gd name="T18" fmla="*/ 43 w 46"/>
                <a:gd name="T19" fmla="*/ 9 h 18"/>
                <a:gd name="T20" fmla="*/ 43 w 46"/>
                <a:gd name="T21" fmla="*/ 9 h 18"/>
                <a:gd name="T22" fmla="*/ 39 w 46"/>
                <a:gd name="T23" fmla="*/ 5 h 18"/>
                <a:gd name="T24" fmla="*/ 30 w 46"/>
                <a:gd name="T25" fmla="*/ 2 h 18"/>
                <a:gd name="T26" fmla="*/ 12 w 46"/>
                <a:gd name="T27" fmla="*/ 0 h 18"/>
                <a:gd name="T28" fmla="*/ 12 w 46"/>
                <a:gd name="T29" fmla="*/ 0 h 18"/>
                <a:gd name="T30" fmla="*/ 5 w 46"/>
                <a:gd name="T31" fmla="*/ 2 h 18"/>
                <a:gd name="T32" fmla="*/ 0 w 46"/>
                <a:gd name="T33" fmla="*/ 2 h 18"/>
                <a:gd name="T34" fmla="*/ 0 w 46"/>
                <a:gd name="T35" fmla="*/ 7 h 18"/>
                <a:gd name="T36" fmla="*/ 3 w 4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18">
                  <a:moveTo>
                    <a:pt x="3" y="9"/>
                  </a:moveTo>
                  <a:lnTo>
                    <a:pt x="3" y="9"/>
                  </a:lnTo>
                  <a:lnTo>
                    <a:pt x="7" y="11"/>
                  </a:lnTo>
                  <a:lnTo>
                    <a:pt x="16" y="16"/>
                  </a:lnTo>
                  <a:lnTo>
                    <a:pt x="34" y="18"/>
                  </a:lnTo>
                  <a:lnTo>
                    <a:pt x="41" y="16"/>
                  </a:lnTo>
                  <a:lnTo>
                    <a:pt x="46" y="14"/>
                  </a:lnTo>
                  <a:lnTo>
                    <a:pt x="46" y="11"/>
                  </a:lnTo>
                  <a:lnTo>
                    <a:pt x="43" y="9"/>
                  </a:lnTo>
                  <a:lnTo>
                    <a:pt x="39" y="5"/>
                  </a:lnTo>
                  <a:lnTo>
                    <a:pt x="30" y="2"/>
                  </a:lnTo>
                  <a:lnTo>
                    <a:pt x="12" y="0"/>
                  </a:lnTo>
                  <a:lnTo>
                    <a:pt x="5" y="2"/>
                  </a:lnTo>
                  <a:lnTo>
                    <a:pt x="0" y="2"/>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8" name="Freeform 3905">
              <a:extLst>
                <a:ext uri="{FF2B5EF4-FFF2-40B4-BE49-F238E27FC236}">
                  <a16:creationId xmlns:a16="http://schemas.microsoft.com/office/drawing/2014/main" xmlns="" id="{04B60142-CCDB-3F44-80C8-0D6FED12DA12}"/>
                </a:ext>
              </a:extLst>
            </p:cNvPr>
            <p:cNvSpPr>
              <a:spLocks/>
            </p:cNvSpPr>
            <p:nvPr/>
          </p:nvSpPr>
          <p:spPr bwMode="auto">
            <a:xfrm>
              <a:off x="4046" y="2931"/>
              <a:ext cx="46" cy="18"/>
            </a:xfrm>
            <a:custGeom>
              <a:avLst/>
              <a:gdLst>
                <a:gd name="T0" fmla="*/ 3 w 46"/>
                <a:gd name="T1" fmla="*/ 9 h 18"/>
                <a:gd name="T2" fmla="*/ 3 w 46"/>
                <a:gd name="T3" fmla="*/ 9 h 18"/>
                <a:gd name="T4" fmla="*/ 7 w 46"/>
                <a:gd name="T5" fmla="*/ 11 h 18"/>
                <a:gd name="T6" fmla="*/ 16 w 46"/>
                <a:gd name="T7" fmla="*/ 16 h 18"/>
                <a:gd name="T8" fmla="*/ 34 w 46"/>
                <a:gd name="T9" fmla="*/ 18 h 18"/>
                <a:gd name="T10" fmla="*/ 34 w 46"/>
                <a:gd name="T11" fmla="*/ 18 h 18"/>
                <a:gd name="T12" fmla="*/ 41 w 46"/>
                <a:gd name="T13" fmla="*/ 16 h 18"/>
                <a:gd name="T14" fmla="*/ 46 w 46"/>
                <a:gd name="T15" fmla="*/ 14 h 18"/>
                <a:gd name="T16" fmla="*/ 46 w 46"/>
                <a:gd name="T17" fmla="*/ 11 h 18"/>
                <a:gd name="T18" fmla="*/ 43 w 46"/>
                <a:gd name="T19" fmla="*/ 9 h 18"/>
                <a:gd name="T20" fmla="*/ 43 w 46"/>
                <a:gd name="T21" fmla="*/ 9 h 18"/>
                <a:gd name="T22" fmla="*/ 39 w 46"/>
                <a:gd name="T23" fmla="*/ 5 h 18"/>
                <a:gd name="T24" fmla="*/ 30 w 46"/>
                <a:gd name="T25" fmla="*/ 2 h 18"/>
                <a:gd name="T26" fmla="*/ 12 w 46"/>
                <a:gd name="T27" fmla="*/ 0 h 18"/>
                <a:gd name="T28" fmla="*/ 12 w 46"/>
                <a:gd name="T29" fmla="*/ 0 h 18"/>
                <a:gd name="T30" fmla="*/ 5 w 46"/>
                <a:gd name="T31" fmla="*/ 2 h 18"/>
                <a:gd name="T32" fmla="*/ 0 w 46"/>
                <a:gd name="T33" fmla="*/ 2 h 18"/>
                <a:gd name="T34" fmla="*/ 0 w 46"/>
                <a:gd name="T35" fmla="*/ 7 h 18"/>
                <a:gd name="T36" fmla="*/ 3 w 46"/>
                <a:gd name="T37" fmla="*/ 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18">
                  <a:moveTo>
                    <a:pt x="3" y="9"/>
                  </a:moveTo>
                  <a:lnTo>
                    <a:pt x="3" y="9"/>
                  </a:lnTo>
                  <a:lnTo>
                    <a:pt x="7" y="11"/>
                  </a:lnTo>
                  <a:lnTo>
                    <a:pt x="16" y="16"/>
                  </a:lnTo>
                  <a:lnTo>
                    <a:pt x="34" y="18"/>
                  </a:lnTo>
                  <a:lnTo>
                    <a:pt x="41" y="16"/>
                  </a:lnTo>
                  <a:lnTo>
                    <a:pt x="46" y="14"/>
                  </a:lnTo>
                  <a:lnTo>
                    <a:pt x="46" y="11"/>
                  </a:lnTo>
                  <a:lnTo>
                    <a:pt x="43" y="9"/>
                  </a:lnTo>
                  <a:lnTo>
                    <a:pt x="39" y="5"/>
                  </a:lnTo>
                  <a:lnTo>
                    <a:pt x="30" y="2"/>
                  </a:lnTo>
                  <a:lnTo>
                    <a:pt x="12" y="0"/>
                  </a:lnTo>
                  <a:lnTo>
                    <a:pt x="5" y="2"/>
                  </a:lnTo>
                  <a:lnTo>
                    <a:pt x="0" y="2"/>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89" name="Freeform 3906">
              <a:extLst>
                <a:ext uri="{FF2B5EF4-FFF2-40B4-BE49-F238E27FC236}">
                  <a16:creationId xmlns:a16="http://schemas.microsoft.com/office/drawing/2014/main" xmlns="" id="{D838BF29-D13C-4547-83BE-28E78BD62732}"/>
                </a:ext>
              </a:extLst>
            </p:cNvPr>
            <p:cNvSpPr>
              <a:spLocks/>
            </p:cNvSpPr>
            <p:nvPr/>
          </p:nvSpPr>
          <p:spPr bwMode="auto">
            <a:xfrm>
              <a:off x="3733" y="2933"/>
              <a:ext cx="34" cy="16"/>
            </a:xfrm>
            <a:custGeom>
              <a:avLst/>
              <a:gdLst>
                <a:gd name="T0" fmla="*/ 3 w 34"/>
                <a:gd name="T1" fmla="*/ 7 h 16"/>
                <a:gd name="T2" fmla="*/ 3 w 34"/>
                <a:gd name="T3" fmla="*/ 7 h 16"/>
                <a:gd name="T4" fmla="*/ 14 w 34"/>
                <a:gd name="T5" fmla="*/ 14 h 16"/>
                <a:gd name="T6" fmla="*/ 27 w 34"/>
                <a:gd name="T7" fmla="*/ 16 h 16"/>
                <a:gd name="T8" fmla="*/ 27 w 34"/>
                <a:gd name="T9" fmla="*/ 16 h 16"/>
                <a:gd name="T10" fmla="*/ 32 w 34"/>
                <a:gd name="T11" fmla="*/ 16 h 16"/>
                <a:gd name="T12" fmla="*/ 34 w 34"/>
                <a:gd name="T13" fmla="*/ 14 h 16"/>
                <a:gd name="T14" fmla="*/ 34 w 34"/>
                <a:gd name="T15" fmla="*/ 12 h 16"/>
                <a:gd name="T16" fmla="*/ 32 w 34"/>
                <a:gd name="T17" fmla="*/ 7 h 16"/>
                <a:gd name="T18" fmla="*/ 32 w 34"/>
                <a:gd name="T19" fmla="*/ 7 h 16"/>
                <a:gd name="T20" fmla="*/ 21 w 34"/>
                <a:gd name="T21" fmla="*/ 3 h 16"/>
                <a:gd name="T22" fmla="*/ 9 w 34"/>
                <a:gd name="T23" fmla="*/ 0 h 16"/>
                <a:gd name="T24" fmla="*/ 9 w 34"/>
                <a:gd name="T25" fmla="*/ 0 h 16"/>
                <a:gd name="T26" fmla="*/ 3 w 34"/>
                <a:gd name="T27" fmla="*/ 0 h 16"/>
                <a:gd name="T28" fmla="*/ 0 w 34"/>
                <a:gd name="T29" fmla="*/ 3 h 16"/>
                <a:gd name="T30" fmla="*/ 0 w 34"/>
                <a:gd name="T31" fmla="*/ 5 h 16"/>
                <a:gd name="T32" fmla="*/ 3 w 34"/>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3" y="7"/>
                  </a:moveTo>
                  <a:lnTo>
                    <a:pt x="3" y="7"/>
                  </a:lnTo>
                  <a:lnTo>
                    <a:pt x="14" y="14"/>
                  </a:lnTo>
                  <a:lnTo>
                    <a:pt x="27" y="16"/>
                  </a:lnTo>
                  <a:lnTo>
                    <a:pt x="32" y="16"/>
                  </a:lnTo>
                  <a:lnTo>
                    <a:pt x="34" y="14"/>
                  </a:lnTo>
                  <a:lnTo>
                    <a:pt x="34" y="12"/>
                  </a:lnTo>
                  <a:lnTo>
                    <a:pt x="32" y="7"/>
                  </a:lnTo>
                  <a:lnTo>
                    <a:pt x="21" y="3"/>
                  </a:lnTo>
                  <a:lnTo>
                    <a:pt x="9" y="0"/>
                  </a:lnTo>
                  <a:lnTo>
                    <a:pt x="3" y="0"/>
                  </a:lnTo>
                  <a:lnTo>
                    <a:pt x="0" y="3"/>
                  </a:lnTo>
                  <a:lnTo>
                    <a:pt x="0" y="5"/>
                  </a:lnTo>
                  <a:lnTo>
                    <a:pt x="3" y="7"/>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0" name="Freeform 3907">
              <a:extLst>
                <a:ext uri="{FF2B5EF4-FFF2-40B4-BE49-F238E27FC236}">
                  <a16:creationId xmlns:a16="http://schemas.microsoft.com/office/drawing/2014/main" xmlns="" id="{76A0C248-87E9-D748-A678-0926F2684C0E}"/>
                </a:ext>
              </a:extLst>
            </p:cNvPr>
            <p:cNvSpPr>
              <a:spLocks/>
            </p:cNvSpPr>
            <p:nvPr/>
          </p:nvSpPr>
          <p:spPr bwMode="auto">
            <a:xfrm>
              <a:off x="3733" y="2933"/>
              <a:ext cx="34" cy="16"/>
            </a:xfrm>
            <a:custGeom>
              <a:avLst/>
              <a:gdLst>
                <a:gd name="T0" fmla="*/ 3 w 34"/>
                <a:gd name="T1" fmla="*/ 7 h 16"/>
                <a:gd name="T2" fmla="*/ 3 w 34"/>
                <a:gd name="T3" fmla="*/ 7 h 16"/>
                <a:gd name="T4" fmla="*/ 14 w 34"/>
                <a:gd name="T5" fmla="*/ 14 h 16"/>
                <a:gd name="T6" fmla="*/ 27 w 34"/>
                <a:gd name="T7" fmla="*/ 16 h 16"/>
                <a:gd name="T8" fmla="*/ 27 w 34"/>
                <a:gd name="T9" fmla="*/ 16 h 16"/>
                <a:gd name="T10" fmla="*/ 32 w 34"/>
                <a:gd name="T11" fmla="*/ 16 h 16"/>
                <a:gd name="T12" fmla="*/ 34 w 34"/>
                <a:gd name="T13" fmla="*/ 14 h 16"/>
                <a:gd name="T14" fmla="*/ 34 w 34"/>
                <a:gd name="T15" fmla="*/ 12 h 16"/>
                <a:gd name="T16" fmla="*/ 32 w 34"/>
                <a:gd name="T17" fmla="*/ 7 h 16"/>
                <a:gd name="T18" fmla="*/ 32 w 34"/>
                <a:gd name="T19" fmla="*/ 7 h 16"/>
                <a:gd name="T20" fmla="*/ 21 w 34"/>
                <a:gd name="T21" fmla="*/ 3 h 16"/>
                <a:gd name="T22" fmla="*/ 9 w 34"/>
                <a:gd name="T23" fmla="*/ 0 h 16"/>
                <a:gd name="T24" fmla="*/ 9 w 34"/>
                <a:gd name="T25" fmla="*/ 0 h 16"/>
                <a:gd name="T26" fmla="*/ 3 w 34"/>
                <a:gd name="T27" fmla="*/ 0 h 16"/>
                <a:gd name="T28" fmla="*/ 0 w 34"/>
                <a:gd name="T29" fmla="*/ 3 h 16"/>
                <a:gd name="T30" fmla="*/ 0 w 34"/>
                <a:gd name="T31" fmla="*/ 5 h 16"/>
                <a:gd name="T32" fmla="*/ 3 w 34"/>
                <a:gd name="T33" fmla="*/ 7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3" y="7"/>
                  </a:moveTo>
                  <a:lnTo>
                    <a:pt x="3" y="7"/>
                  </a:lnTo>
                  <a:lnTo>
                    <a:pt x="14" y="14"/>
                  </a:lnTo>
                  <a:lnTo>
                    <a:pt x="27" y="16"/>
                  </a:lnTo>
                  <a:lnTo>
                    <a:pt x="32" y="16"/>
                  </a:lnTo>
                  <a:lnTo>
                    <a:pt x="34" y="14"/>
                  </a:lnTo>
                  <a:lnTo>
                    <a:pt x="34" y="12"/>
                  </a:lnTo>
                  <a:lnTo>
                    <a:pt x="32" y="7"/>
                  </a:lnTo>
                  <a:lnTo>
                    <a:pt x="21" y="3"/>
                  </a:lnTo>
                  <a:lnTo>
                    <a:pt x="9" y="0"/>
                  </a:lnTo>
                  <a:lnTo>
                    <a:pt x="3" y="0"/>
                  </a:lnTo>
                  <a:lnTo>
                    <a:pt x="0" y="3"/>
                  </a:lnTo>
                  <a:lnTo>
                    <a:pt x="0" y="5"/>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1" name="Freeform 3908">
              <a:extLst>
                <a:ext uri="{FF2B5EF4-FFF2-40B4-BE49-F238E27FC236}">
                  <a16:creationId xmlns:a16="http://schemas.microsoft.com/office/drawing/2014/main" xmlns="" id="{4B0CB2E3-7BC5-0B4E-857D-B0A3BE65E2A9}"/>
                </a:ext>
              </a:extLst>
            </p:cNvPr>
            <p:cNvSpPr>
              <a:spLocks/>
            </p:cNvSpPr>
            <p:nvPr/>
          </p:nvSpPr>
          <p:spPr bwMode="auto">
            <a:xfrm>
              <a:off x="3704" y="2933"/>
              <a:ext cx="34" cy="16"/>
            </a:xfrm>
            <a:custGeom>
              <a:avLst/>
              <a:gdLst>
                <a:gd name="T0" fmla="*/ 2 w 34"/>
                <a:gd name="T1" fmla="*/ 9 h 16"/>
                <a:gd name="T2" fmla="*/ 2 w 34"/>
                <a:gd name="T3" fmla="*/ 9 h 16"/>
                <a:gd name="T4" fmla="*/ 14 w 34"/>
                <a:gd name="T5" fmla="*/ 14 h 16"/>
                <a:gd name="T6" fmla="*/ 25 w 34"/>
                <a:gd name="T7" fmla="*/ 16 h 16"/>
                <a:gd name="T8" fmla="*/ 25 w 34"/>
                <a:gd name="T9" fmla="*/ 16 h 16"/>
                <a:gd name="T10" fmla="*/ 32 w 34"/>
                <a:gd name="T11" fmla="*/ 16 h 16"/>
                <a:gd name="T12" fmla="*/ 34 w 34"/>
                <a:gd name="T13" fmla="*/ 14 h 16"/>
                <a:gd name="T14" fmla="*/ 34 w 34"/>
                <a:gd name="T15" fmla="*/ 12 h 16"/>
                <a:gd name="T16" fmla="*/ 32 w 34"/>
                <a:gd name="T17" fmla="*/ 7 h 16"/>
                <a:gd name="T18" fmla="*/ 32 w 34"/>
                <a:gd name="T19" fmla="*/ 7 h 16"/>
                <a:gd name="T20" fmla="*/ 20 w 34"/>
                <a:gd name="T21" fmla="*/ 3 h 16"/>
                <a:gd name="T22" fmla="*/ 9 w 34"/>
                <a:gd name="T23" fmla="*/ 0 h 16"/>
                <a:gd name="T24" fmla="*/ 9 w 34"/>
                <a:gd name="T25" fmla="*/ 0 h 16"/>
                <a:gd name="T26" fmla="*/ 5 w 34"/>
                <a:gd name="T27" fmla="*/ 0 h 16"/>
                <a:gd name="T28" fmla="*/ 0 w 34"/>
                <a:gd name="T29" fmla="*/ 3 h 16"/>
                <a:gd name="T30" fmla="*/ 0 w 34"/>
                <a:gd name="T31" fmla="*/ 5 h 16"/>
                <a:gd name="T32" fmla="*/ 2 w 3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2" y="9"/>
                  </a:moveTo>
                  <a:lnTo>
                    <a:pt x="2" y="9"/>
                  </a:lnTo>
                  <a:lnTo>
                    <a:pt x="14" y="14"/>
                  </a:lnTo>
                  <a:lnTo>
                    <a:pt x="25" y="16"/>
                  </a:lnTo>
                  <a:lnTo>
                    <a:pt x="32" y="16"/>
                  </a:lnTo>
                  <a:lnTo>
                    <a:pt x="34" y="14"/>
                  </a:lnTo>
                  <a:lnTo>
                    <a:pt x="34" y="12"/>
                  </a:lnTo>
                  <a:lnTo>
                    <a:pt x="32" y="7"/>
                  </a:lnTo>
                  <a:lnTo>
                    <a:pt x="20" y="3"/>
                  </a:lnTo>
                  <a:lnTo>
                    <a:pt x="9" y="0"/>
                  </a:lnTo>
                  <a:lnTo>
                    <a:pt x="5"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2" name="Freeform 3909">
              <a:extLst>
                <a:ext uri="{FF2B5EF4-FFF2-40B4-BE49-F238E27FC236}">
                  <a16:creationId xmlns:a16="http://schemas.microsoft.com/office/drawing/2014/main" xmlns="" id="{76E9E12C-27C8-414A-8BA2-C43C5978B729}"/>
                </a:ext>
              </a:extLst>
            </p:cNvPr>
            <p:cNvSpPr>
              <a:spLocks/>
            </p:cNvSpPr>
            <p:nvPr/>
          </p:nvSpPr>
          <p:spPr bwMode="auto">
            <a:xfrm>
              <a:off x="3704" y="2933"/>
              <a:ext cx="34" cy="16"/>
            </a:xfrm>
            <a:custGeom>
              <a:avLst/>
              <a:gdLst>
                <a:gd name="T0" fmla="*/ 2 w 34"/>
                <a:gd name="T1" fmla="*/ 9 h 16"/>
                <a:gd name="T2" fmla="*/ 2 w 34"/>
                <a:gd name="T3" fmla="*/ 9 h 16"/>
                <a:gd name="T4" fmla="*/ 14 w 34"/>
                <a:gd name="T5" fmla="*/ 14 h 16"/>
                <a:gd name="T6" fmla="*/ 25 w 34"/>
                <a:gd name="T7" fmla="*/ 16 h 16"/>
                <a:gd name="T8" fmla="*/ 25 w 34"/>
                <a:gd name="T9" fmla="*/ 16 h 16"/>
                <a:gd name="T10" fmla="*/ 32 w 34"/>
                <a:gd name="T11" fmla="*/ 16 h 16"/>
                <a:gd name="T12" fmla="*/ 34 w 34"/>
                <a:gd name="T13" fmla="*/ 14 h 16"/>
                <a:gd name="T14" fmla="*/ 34 w 34"/>
                <a:gd name="T15" fmla="*/ 12 h 16"/>
                <a:gd name="T16" fmla="*/ 32 w 34"/>
                <a:gd name="T17" fmla="*/ 7 h 16"/>
                <a:gd name="T18" fmla="*/ 32 w 34"/>
                <a:gd name="T19" fmla="*/ 7 h 16"/>
                <a:gd name="T20" fmla="*/ 20 w 34"/>
                <a:gd name="T21" fmla="*/ 3 h 16"/>
                <a:gd name="T22" fmla="*/ 9 w 34"/>
                <a:gd name="T23" fmla="*/ 0 h 16"/>
                <a:gd name="T24" fmla="*/ 9 w 34"/>
                <a:gd name="T25" fmla="*/ 0 h 16"/>
                <a:gd name="T26" fmla="*/ 5 w 34"/>
                <a:gd name="T27" fmla="*/ 0 h 16"/>
                <a:gd name="T28" fmla="*/ 0 w 34"/>
                <a:gd name="T29" fmla="*/ 3 h 16"/>
                <a:gd name="T30" fmla="*/ 0 w 34"/>
                <a:gd name="T31" fmla="*/ 5 h 16"/>
                <a:gd name="T32" fmla="*/ 2 w 34"/>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6">
                  <a:moveTo>
                    <a:pt x="2" y="9"/>
                  </a:moveTo>
                  <a:lnTo>
                    <a:pt x="2" y="9"/>
                  </a:lnTo>
                  <a:lnTo>
                    <a:pt x="14" y="14"/>
                  </a:lnTo>
                  <a:lnTo>
                    <a:pt x="25" y="16"/>
                  </a:lnTo>
                  <a:lnTo>
                    <a:pt x="32" y="16"/>
                  </a:lnTo>
                  <a:lnTo>
                    <a:pt x="34" y="14"/>
                  </a:lnTo>
                  <a:lnTo>
                    <a:pt x="34" y="12"/>
                  </a:lnTo>
                  <a:lnTo>
                    <a:pt x="32" y="7"/>
                  </a:lnTo>
                  <a:lnTo>
                    <a:pt x="20" y="3"/>
                  </a:lnTo>
                  <a:lnTo>
                    <a:pt x="9" y="0"/>
                  </a:lnTo>
                  <a:lnTo>
                    <a:pt x="5"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3" name="Freeform 3910">
              <a:extLst>
                <a:ext uri="{FF2B5EF4-FFF2-40B4-BE49-F238E27FC236}">
                  <a16:creationId xmlns:a16="http://schemas.microsoft.com/office/drawing/2014/main" xmlns="" id="{4C978651-B12A-6C46-8FC3-599D1BCE1AE1}"/>
                </a:ext>
              </a:extLst>
            </p:cNvPr>
            <p:cNvSpPr>
              <a:spLocks/>
            </p:cNvSpPr>
            <p:nvPr/>
          </p:nvSpPr>
          <p:spPr bwMode="auto">
            <a:xfrm>
              <a:off x="3677" y="2933"/>
              <a:ext cx="32" cy="16"/>
            </a:xfrm>
            <a:custGeom>
              <a:avLst/>
              <a:gdLst>
                <a:gd name="T0" fmla="*/ 2 w 32"/>
                <a:gd name="T1" fmla="*/ 9 h 16"/>
                <a:gd name="T2" fmla="*/ 2 w 32"/>
                <a:gd name="T3" fmla="*/ 9 h 16"/>
                <a:gd name="T4" fmla="*/ 11 w 32"/>
                <a:gd name="T5" fmla="*/ 14 h 16"/>
                <a:gd name="T6" fmla="*/ 25 w 32"/>
                <a:gd name="T7" fmla="*/ 16 h 16"/>
                <a:gd name="T8" fmla="*/ 25 w 32"/>
                <a:gd name="T9" fmla="*/ 16 h 16"/>
                <a:gd name="T10" fmla="*/ 29 w 32"/>
                <a:gd name="T11" fmla="*/ 16 h 16"/>
                <a:gd name="T12" fmla="*/ 32 w 32"/>
                <a:gd name="T13" fmla="*/ 14 h 16"/>
                <a:gd name="T14" fmla="*/ 32 w 32"/>
                <a:gd name="T15" fmla="*/ 12 h 16"/>
                <a:gd name="T16" fmla="*/ 29 w 32"/>
                <a:gd name="T17" fmla="*/ 9 h 16"/>
                <a:gd name="T18" fmla="*/ 29 w 32"/>
                <a:gd name="T19" fmla="*/ 9 h 16"/>
                <a:gd name="T20" fmla="*/ 20 w 32"/>
                <a:gd name="T21" fmla="*/ 3 h 16"/>
                <a:gd name="T22" fmla="*/ 7 w 32"/>
                <a:gd name="T23" fmla="*/ 0 h 16"/>
                <a:gd name="T24" fmla="*/ 7 w 32"/>
                <a:gd name="T25" fmla="*/ 0 h 16"/>
                <a:gd name="T26" fmla="*/ 2 w 32"/>
                <a:gd name="T27" fmla="*/ 0 h 16"/>
                <a:gd name="T28" fmla="*/ 0 w 32"/>
                <a:gd name="T29" fmla="*/ 3 h 16"/>
                <a:gd name="T30" fmla="*/ 0 w 32"/>
                <a:gd name="T31" fmla="*/ 5 h 16"/>
                <a:gd name="T32" fmla="*/ 2 w 32"/>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6">
                  <a:moveTo>
                    <a:pt x="2" y="9"/>
                  </a:moveTo>
                  <a:lnTo>
                    <a:pt x="2" y="9"/>
                  </a:lnTo>
                  <a:lnTo>
                    <a:pt x="11" y="14"/>
                  </a:lnTo>
                  <a:lnTo>
                    <a:pt x="25" y="16"/>
                  </a:lnTo>
                  <a:lnTo>
                    <a:pt x="29" y="16"/>
                  </a:lnTo>
                  <a:lnTo>
                    <a:pt x="32" y="14"/>
                  </a:lnTo>
                  <a:lnTo>
                    <a:pt x="32" y="12"/>
                  </a:lnTo>
                  <a:lnTo>
                    <a:pt x="29" y="9"/>
                  </a:lnTo>
                  <a:lnTo>
                    <a:pt x="20" y="3"/>
                  </a:lnTo>
                  <a:lnTo>
                    <a:pt x="7"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4" name="Freeform 3911">
              <a:extLst>
                <a:ext uri="{FF2B5EF4-FFF2-40B4-BE49-F238E27FC236}">
                  <a16:creationId xmlns:a16="http://schemas.microsoft.com/office/drawing/2014/main" xmlns="" id="{5C89CF04-6AE6-564A-A3F2-7DCCA54F5A7D}"/>
                </a:ext>
              </a:extLst>
            </p:cNvPr>
            <p:cNvSpPr>
              <a:spLocks/>
            </p:cNvSpPr>
            <p:nvPr/>
          </p:nvSpPr>
          <p:spPr bwMode="auto">
            <a:xfrm>
              <a:off x="3677" y="2933"/>
              <a:ext cx="32" cy="16"/>
            </a:xfrm>
            <a:custGeom>
              <a:avLst/>
              <a:gdLst>
                <a:gd name="T0" fmla="*/ 2 w 32"/>
                <a:gd name="T1" fmla="*/ 9 h 16"/>
                <a:gd name="T2" fmla="*/ 2 w 32"/>
                <a:gd name="T3" fmla="*/ 9 h 16"/>
                <a:gd name="T4" fmla="*/ 11 w 32"/>
                <a:gd name="T5" fmla="*/ 14 h 16"/>
                <a:gd name="T6" fmla="*/ 25 w 32"/>
                <a:gd name="T7" fmla="*/ 16 h 16"/>
                <a:gd name="T8" fmla="*/ 25 w 32"/>
                <a:gd name="T9" fmla="*/ 16 h 16"/>
                <a:gd name="T10" fmla="*/ 29 w 32"/>
                <a:gd name="T11" fmla="*/ 16 h 16"/>
                <a:gd name="T12" fmla="*/ 32 w 32"/>
                <a:gd name="T13" fmla="*/ 14 h 16"/>
                <a:gd name="T14" fmla="*/ 32 w 32"/>
                <a:gd name="T15" fmla="*/ 12 h 16"/>
                <a:gd name="T16" fmla="*/ 29 w 32"/>
                <a:gd name="T17" fmla="*/ 9 h 16"/>
                <a:gd name="T18" fmla="*/ 29 w 32"/>
                <a:gd name="T19" fmla="*/ 9 h 16"/>
                <a:gd name="T20" fmla="*/ 20 w 32"/>
                <a:gd name="T21" fmla="*/ 3 h 16"/>
                <a:gd name="T22" fmla="*/ 7 w 32"/>
                <a:gd name="T23" fmla="*/ 0 h 16"/>
                <a:gd name="T24" fmla="*/ 7 w 32"/>
                <a:gd name="T25" fmla="*/ 0 h 16"/>
                <a:gd name="T26" fmla="*/ 2 w 32"/>
                <a:gd name="T27" fmla="*/ 0 h 16"/>
                <a:gd name="T28" fmla="*/ 0 w 32"/>
                <a:gd name="T29" fmla="*/ 3 h 16"/>
                <a:gd name="T30" fmla="*/ 0 w 32"/>
                <a:gd name="T31" fmla="*/ 5 h 16"/>
                <a:gd name="T32" fmla="*/ 2 w 32"/>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6">
                  <a:moveTo>
                    <a:pt x="2" y="9"/>
                  </a:moveTo>
                  <a:lnTo>
                    <a:pt x="2" y="9"/>
                  </a:lnTo>
                  <a:lnTo>
                    <a:pt x="11" y="14"/>
                  </a:lnTo>
                  <a:lnTo>
                    <a:pt x="25" y="16"/>
                  </a:lnTo>
                  <a:lnTo>
                    <a:pt x="29" y="16"/>
                  </a:lnTo>
                  <a:lnTo>
                    <a:pt x="32" y="14"/>
                  </a:lnTo>
                  <a:lnTo>
                    <a:pt x="32" y="12"/>
                  </a:lnTo>
                  <a:lnTo>
                    <a:pt x="29" y="9"/>
                  </a:lnTo>
                  <a:lnTo>
                    <a:pt x="20" y="3"/>
                  </a:lnTo>
                  <a:lnTo>
                    <a:pt x="7"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5" name="Freeform 3912">
              <a:extLst>
                <a:ext uri="{FF2B5EF4-FFF2-40B4-BE49-F238E27FC236}">
                  <a16:creationId xmlns:a16="http://schemas.microsoft.com/office/drawing/2014/main" xmlns="" id="{070252FA-8859-7B42-A421-7DC2213A75E9}"/>
                </a:ext>
              </a:extLst>
            </p:cNvPr>
            <p:cNvSpPr>
              <a:spLocks/>
            </p:cNvSpPr>
            <p:nvPr/>
          </p:nvSpPr>
          <p:spPr bwMode="auto">
            <a:xfrm>
              <a:off x="3650" y="2933"/>
              <a:ext cx="32" cy="16"/>
            </a:xfrm>
            <a:custGeom>
              <a:avLst/>
              <a:gdLst>
                <a:gd name="T0" fmla="*/ 2 w 32"/>
                <a:gd name="T1" fmla="*/ 9 h 16"/>
                <a:gd name="T2" fmla="*/ 2 w 32"/>
                <a:gd name="T3" fmla="*/ 9 h 16"/>
                <a:gd name="T4" fmla="*/ 14 w 32"/>
                <a:gd name="T5" fmla="*/ 14 h 16"/>
                <a:gd name="T6" fmla="*/ 25 w 32"/>
                <a:gd name="T7" fmla="*/ 16 h 16"/>
                <a:gd name="T8" fmla="*/ 25 w 32"/>
                <a:gd name="T9" fmla="*/ 16 h 16"/>
                <a:gd name="T10" fmla="*/ 29 w 32"/>
                <a:gd name="T11" fmla="*/ 16 h 16"/>
                <a:gd name="T12" fmla="*/ 32 w 32"/>
                <a:gd name="T13" fmla="*/ 14 h 16"/>
                <a:gd name="T14" fmla="*/ 32 w 32"/>
                <a:gd name="T15" fmla="*/ 12 h 16"/>
                <a:gd name="T16" fmla="*/ 29 w 32"/>
                <a:gd name="T17" fmla="*/ 9 h 16"/>
                <a:gd name="T18" fmla="*/ 29 w 32"/>
                <a:gd name="T19" fmla="*/ 9 h 16"/>
                <a:gd name="T20" fmla="*/ 20 w 32"/>
                <a:gd name="T21" fmla="*/ 3 h 16"/>
                <a:gd name="T22" fmla="*/ 9 w 32"/>
                <a:gd name="T23" fmla="*/ 0 h 16"/>
                <a:gd name="T24" fmla="*/ 9 w 32"/>
                <a:gd name="T25" fmla="*/ 0 h 16"/>
                <a:gd name="T26" fmla="*/ 5 w 32"/>
                <a:gd name="T27" fmla="*/ 0 h 16"/>
                <a:gd name="T28" fmla="*/ 2 w 32"/>
                <a:gd name="T29" fmla="*/ 3 h 16"/>
                <a:gd name="T30" fmla="*/ 0 w 32"/>
                <a:gd name="T31" fmla="*/ 5 h 16"/>
                <a:gd name="T32" fmla="*/ 2 w 32"/>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6">
                  <a:moveTo>
                    <a:pt x="2" y="9"/>
                  </a:moveTo>
                  <a:lnTo>
                    <a:pt x="2" y="9"/>
                  </a:lnTo>
                  <a:lnTo>
                    <a:pt x="14" y="14"/>
                  </a:lnTo>
                  <a:lnTo>
                    <a:pt x="25" y="16"/>
                  </a:lnTo>
                  <a:lnTo>
                    <a:pt x="29" y="16"/>
                  </a:lnTo>
                  <a:lnTo>
                    <a:pt x="32" y="14"/>
                  </a:lnTo>
                  <a:lnTo>
                    <a:pt x="32" y="12"/>
                  </a:lnTo>
                  <a:lnTo>
                    <a:pt x="29" y="9"/>
                  </a:lnTo>
                  <a:lnTo>
                    <a:pt x="20" y="3"/>
                  </a:lnTo>
                  <a:lnTo>
                    <a:pt x="9" y="0"/>
                  </a:lnTo>
                  <a:lnTo>
                    <a:pt x="5" y="0"/>
                  </a:lnTo>
                  <a:lnTo>
                    <a:pt x="2"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6" name="Freeform 3913">
              <a:extLst>
                <a:ext uri="{FF2B5EF4-FFF2-40B4-BE49-F238E27FC236}">
                  <a16:creationId xmlns:a16="http://schemas.microsoft.com/office/drawing/2014/main" xmlns="" id="{6F683138-C4C2-4444-BFFC-F11245C2B79E}"/>
                </a:ext>
              </a:extLst>
            </p:cNvPr>
            <p:cNvSpPr>
              <a:spLocks/>
            </p:cNvSpPr>
            <p:nvPr/>
          </p:nvSpPr>
          <p:spPr bwMode="auto">
            <a:xfrm>
              <a:off x="3650" y="2933"/>
              <a:ext cx="32" cy="16"/>
            </a:xfrm>
            <a:custGeom>
              <a:avLst/>
              <a:gdLst>
                <a:gd name="T0" fmla="*/ 2 w 32"/>
                <a:gd name="T1" fmla="*/ 9 h 16"/>
                <a:gd name="T2" fmla="*/ 2 w 32"/>
                <a:gd name="T3" fmla="*/ 9 h 16"/>
                <a:gd name="T4" fmla="*/ 14 w 32"/>
                <a:gd name="T5" fmla="*/ 14 h 16"/>
                <a:gd name="T6" fmla="*/ 25 w 32"/>
                <a:gd name="T7" fmla="*/ 16 h 16"/>
                <a:gd name="T8" fmla="*/ 25 w 32"/>
                <a:gd name="T9" fmla="*/ 16 h 16"/>
                <a:gd name="T10" fmla="*/ 29 w 32"/>
                <a:gd name="T11" fmla="*/ 16 h 16"/>
                <a:gd name="T12" fmla="*/ 32 w 32"/>
                <a:gd name="T13" fmla="*/ 14 h 16"/>
                <a:gd name="T14" fmla="*/ 32 w 32"/>
                <a:gd name="T15" fmla="*/ 12 h 16"/>
                <a:gd name="T16" fmla="*/ 29 w 32"/>
                <a:gd name="T17" fmla="*/ 9 h 16"/>
                <a:gd name="T18" fmla="*/ 29 w 32"/>
                <a:gd name="T19" fmla="*/ 9 h 16"/>
                <a:gd name="T20" fmla="*/ 20 w 32"/>
                <a:gd name="T21" fmla="*/ 3 h 16"/>
                <a:gd name="T22" fmla="*/ 9 w 32"/>
                <a:gd name="T23" fmla="*/ 0 h 16"/>
                <a:gd name="T24" fmla="*/ 9 w 32"/>
                <a:gd name="T25" fmla="*/ 0 h 16"/>
                <a:gd name="T26" fmla="*/ 5 w 32"/>
                <a:gd name="T27" fmla="*/ 0 h 16"/>
                <a:gd name="T28" fmla="*/ 2 w 32"/>
                <a:gd name="T29" fmla="*/ 3 h 16"/>
                <a:gd name="T30" fmla="*/ 0 w 32"/>
                <a:gd name="T31" fmla="*/ 5 h 16"/>
                <a:gd name="T32" fmla="*/ 2 w 32"/>
                <a:gd name="T33" fmla="*/ 9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6">
                  <a:moveTo>
                    <a:pt x="2" y="9"/>
                  </a:moveTo>
                  <a:lnTo>
                    <a:pt x="2" y="9"/>
                  </a:lnTo>
                  <a:lnTo>
                    <a:pt x="14" y="14"/>
                  </a:lnTo>
                  <a:lnTo>
                    <a:pt x="25" y="16"/>
                  </a:lnTo>
                  <a:lnTo>
                    <a:pt x="29" y="16"/>
                  </a:lnTo>
                  <a:lnTo>
                    <a:pt x="32" y="14"/>
                  </a:lnTo>
                  <a:lnTo>
                    <a:pt x="32" y="12"/>
                  </a:lnTo>
                  <a:lnTo>
                    <a:pt x="29" y="9"/>
                  </a:lnTo>
                  <a:lnTo>
                    <a:pt x="20" y="3"/>
                  </a:lnTo>
                  <a:lnTo>
                    <a:pt x="9" y="0"/>
                  </a:lnTo>
                  <a:lnTo>
                    <a:pt x="5" y="0"/>
                  </a:lnTo>
                  <a:lnTo>
                    <a:pt x="2"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7" name="Freeform 3914">
              <a:extLst>
                <a:ext uri="{FF2B5EF4-FFF2-40B4-BE49-F238E27FC236}">
                  <a16:creationId xmlns:a16="http://schemas.microsoft.com/office/drawing/2014/main" xmlns="" id="{667F4673-43CD-A744-A270-D487DFD6F8B0}"/>
                </a:ext>
              </a:extLst>
            </p:cNvPr>
            <p:cNvSpPr>
              <a:spLocks/>
            </p:cNvSpPr>
            <p:nvPr/>
          </p:nvSpPr>
          <p:spPr bwMode="auto">
            <a:xfrm>
              <a:off x="3601" y="2933"/>
              <a:ext cx="29" cy="18"/>
            </a:xfrm>
            <a:custGeom>
              <a:avLst/>
              <a:gdLst>
                <a:gd name="T0" fmla="*/ 2 w 29"/>
                <a:gd name="T1" fmla="*/ 9 h 18"/>
                <a:gd name="T2" fmla="*/ 2 w 29"/>
                <a:gd name="T3" fmla="*/ 9 h 18"/>
                <a:gd name="T4" fmla="*/ 11 w 29"/>
                <a:gd name="T5" fmla="*/ 14 h 18"/>
                <a:gd name="T6" fmla="*/ 22 w 29"/>
                <a:gd name="T7" fmla="*/ 18 h 18"/>
                <a:gd name="T8" fmla="*/ 22 w 29"/>
                <a:gd name="T9" fmla="*/ 18 h 18"/>
                <a:gd name="T10" fmla="*/ 27 w 29"/>
                <a:gd name="T11" fmla="*/ 16 h 18"/>
                <a:gd name="T12" fmla="*/ 29 w 29"/>
                <a:gd name="T13" fmla="*/ 14 h 18"/>
                <a:gd name="T14" fmla="*/ 29 w 29"/>
                <a:gd name="T15" fmla="*/ 12 h 18"/>
                <a:gd name="T16" fmla="*/ 27 w 29"/>
                <a:gd name="T17" fmla="*/ 9 h 18"/>
                <a:gd name="T18" fmla="*/ 27 w 29"/>
                <a:gd name="T19" fmla="*/ 9 h 18"/>
                <a:gd name="T20" fmla="*/ 18 w 29"/>
                <a:gd name="T21" fmla="*/ 3 h 18"/>
                <a:gd name="T22" fmla="*/ 6 w 29"/>
                <a:gd name="T23" fmla="*/ 0 h 18"/>
                <a:gd name="T24" fmla="*/ 6 w 29"/>
                <a:gd name="T25" fmla="*/ 0 h 18"/>
                <a:gd name="T26" fmla="*/ 2 w 29"/>
                <a:gd name="T27" fmla="*/ 0 h 18"/>
                <a:gd name="T28" fmla="*/ 0 w 29"/>
                <a:gd name="T29" fmla="*/ 3 h 18"/>
                <a:gd name="T30" fmla="*/ 0 w 29"/>
                <a:gd name="T31" fmla="*/ 5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4"/>
                  </a:lnTo>
                  <a:lnTo>
                    <a:pt x="22" y="18"/>
                  </a:lnTo>
                  <a:lnTo>
                    <a:pt x="27" y="16"/>
                  </a:lnTo>
                  <a:lnTo>
                    <a:pt x="29" y="14"/>
                  </a:lnTo>
                  <a:lnTo>
                    <a:pt x="29" y="12"/>
                  </a:lnTo>
                  <a:lnTo>
                    <a:pt x="27" y="9"/>
                  </a:lnTo>
                  <a:lnTo>
                    <a:pt x="18" y="3"/>
                  </a:lnTo>
                  <a:lnTo>
                    <a:pt x="6"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8" name="Freeform 3915">
              <a:extLst>
                <a:ext uri="{FF2B5EF4-FFF2-40B4-BE49-F238E27FC236}">
                  <a16:creationId xmlns:a16="http://schemas.microsoft.com/office/drawing/2014/main" xmlns="" id="{CF4085E6-CD31-C447-AC20-1C004E256ACD}"/>
                </a:ext>
              </a:extLst>
            </p:cNvPr>
            <p:cNvSpPr>
              <a:spLocks/>
            </p:cNvSpPr>
            <p:nvPr/>
          </p:nvSpPr>
          <p:spPr bwMode="auto">
            <a:xfrm>
              <a:off x="3601" y="2933"/>
              <a:ext cx="29" cy="18"/>
            </a:xfrm>
            <a:custGeom>
              <a:avLst/>
              <a:gdLst>
                <a:gd name="T0" fmla="*/ 2 w 29"/>
                <a:gd name="T1" fmla="*/ 9 h 18"/>
                <a:gd name="T2" fmla="*/ 2 w 29"/>
                <a:gd name="T3" fmla="*/ 9 h 18"/>
                <a:gd name="T4" fmla="*/ 11 w 29"/>
                <a:gd name="T5" fmla="*/ 14 h 18"/>
                <a:gd name="T6" fmla="*/ 22 w 29"/>
                <a:gd name="T7" fmla="*/ 18 h 18"/>
                <a:gd name="T8" fmla="*/ 22 w 29"/>
                <a:gd name="T9" fmla="*/ 18 h 18"/>
                <a:gd name="T10" fmla="*/ 27 w 29"/>
                <a:gd name="T11" fmla="*/ 16 h 18"/>
                <a:gd name="T12" fmla="*/ 29 w 29"/>
                <a:gd name="T13" fmla="*/ 14 h 18"/>
                <a:gd name="T14" fmla="*/ 29 w 29"/>
                <a:gd name="T15" fmla="*/ 12 h 18"/>
                <a:gd name="T16" fmla="*/ 27 w 29"/>
                <a:gd name="T17" fmla="*/ 9 h 18"/>
                <a:gd name="T18" fmla="*/ 27 w 29"/>
                <a:gd name="T19" fmla="*/ 9 h 18"/>
                <a:gd name="T20" fmla="*/ 18 w 29"/>
                <a:gd name="T21" fmla="*/ 3 h 18"/>
                <a:gd name="T22" fmla="*/ 6 w 29"/>
                <a:gd name="T23" fmla="*/ 0 h 18"/>
                <a:gd name="T24" fmla="*/ 6 w 29"/>
                <a:gd name="T25" fmla="*/ 0 h 18"/>
                <a:gd name="T26" fmla="*/ 2 w 29"/>
                <a:gd name="T27" fmla="*/ 0 h 18"/>
                <a:gd name="T28" fmla="*/ 0 w 29"/>
                <a:gd name="T29" fmla="*/ 3 h 18"/>
                <a:gd name="T30" fmla="*/ 0 w 29"/>
                <a:gd name="T31" fmla="*/ 5 h 18"/>
                <a:gd name="T32" fmla="*/ 2 w 29"/>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 h="18">
                  <a:moveTo>
                    <a:pt x="2" y="9"/>
                  </a:moveTo>
                  <a:lnTo>
                    <a:pt x="2" y="9"/>
                  </a:lnTo>
                  <a:lnTo>
                    <a:pt x="11" y="14"/>
                  </a:lnTo>
                  <a:lnTo>
                    <a:pt x="22" y="18"/>
                  </a:lnTo>
                  <a:lnTo>
                    <a:pt x="27" y="16"/>
                  </a:lnTo>
                  <a:lnTo>
                    <a:pt x="29" y="14"/>
                  </a:lnTo>
                  <a:lnTo>
                    <a:pt x="29" y="12"/>
                  </a:lnTo>
                  <a:lnTo>
                    <a:pt x="27" y="9"/>
                  </a:lnTo>
                  <a:lnTo>
                    <a:pt x="18" y="3"/>
                  </a:lnTo>
                  <a:lnTo>
                    <a:pt x="6"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699" name="Freeform 3916">
              <a:extLst>
                <a:ext uri="{FF2B5EF4-FFF2-40B4-BE49-F238E27FC236}">
                  <a16:creationId xmlns:a16="http://schemas.microsoft.com/office/drawing/2014/main" xmlns="" id="{E671964F-8461-D346-8143-42B6679BC445}"/>
                </a:ext>
              </a:extLst>
            </p:cNvPr>
            <p:cNvSpPr>
              <a:spLocks/>
            </p:cNvSpPr>
            <p:nvPr/>
          </p:nvSpPr>
          <p:spPr bwMode="auto">
            <a:xfrm>
              <a:off x="3578" y="2933"/>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6 h 18"/>
                <a:gd name="T12" fmla="*/ 27 w 27"/>
                <a:gd name="T13" fmla="*/ 14 h 18"/>
                <a:gd name="T14" fmla="*/ 27 w 27"/>
                <a:gd name="T15" fmla="*/ 12 h 18"/>
                <a:gd name="T16" fmla="*/ 25 w 27"/>
                <a:gd name="T17" fmla="*/ 9 h 18"/>
                <a:gd name="T18" fmla="*/ 25 w 27"/>
                <a:gd name="T19" fmla="*/ 9 h 18"/>
                <a:gd name="T20" fmla="*/ 16 w 27"/>
                <a:gd name="T21" fmla="*/ 3 h 18"/>
                <a:gd name="T22" fmla="*/ 7 w 27"/>
                <a:gd name="T23" fmla="*/ 0 h 18"/>
                <a:gd name="T24" fmla="*/ 7 w 27"/>
                <a:gd name="T25" fmla="*/ 0 h 18"/>
                <a:gd name="T26" fmla="*/ 2 w 27"/>
                <a:gd name="T27" fmla="*/ 0 h 18"/>
                <a:gd name="T28" fmla="*/ 0 w 27"/>
                <a:gd name="T29" fmla="*/ 3 h 18"/>
                <a:gd name="T30" fmla="*/ 0 w 27"/>
                <a:gd name="T31" fmla="*/ 5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6"/>
                  </a:lnTo>
                  <a:lnTo>
                    <a:pt x="27" y="14"/>
                  </a:lnTo>
                  <a:lnTo>
                    <a:pt x="27" y="12"/>
                  </a:lnTo>
                  <a:lnTo>
                    <a:pt x="25" y="9"/>
                  </a:lnTo>
                  <a:lnTo>
                    <a:pt x="16" y="3"/>
                  </a:lnTo>
                  <a:lnTo>
                    <a:pt x="7" y="0"/>
                  </a:lnTo>
                  <a:lnTo>
                    <a:pt x="2" y="0"/>
                  </a:lnTo>
                  <a:lnTo>
                    <a:pt x="0" y="3"/>
                  </a:lnTo>
                  <a:lnTo>
                    <a:pt x="0" y="5"/>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0" name="Freeform 3917">
              <a:extLst>
                <a:ext uri="{FF2B5EF4-FFF2-40B4-BE49-F238E27FC236}">
                  <a16:creationId xmlns:a16="http://schemas.microsoft.com/office/drawing/2014/main" xmlns="" id="{9AF04454-B023-9846-9B18-274FCEE5D907}"/>
                </a:ext>
              </a:extLst>
            </p:cNvPr>
            <p:cNvSpPr>
              <a:spLocks/>
            </p:cNvSpPr>
            <p:nvPr/>
          </p:nvSpPr>
          <p:spPr bwMode="auto">
            <a:xfrm>
              <a:off x="3578" y="2933"/>
              <a:ext cx="27" cy="18"/>
            </a:xfrm>
            <a:custGeom>
              <a:avLst/>
              <a:gdLst>
                <a:gd name="T0" fmla="*/ 2 w 27"/>
                <a:gd name="T1" fmla="*/ 9 h 18"/>
                <a:gd name="T2" fmla="*/ 2 w 27"/>
                <a:gd name="T3" fmla="*/ 9 h 18"/>
                <a:gd name="T4" fmla="*/ 9 w 27"/>
                <a:gd name="T5" fmla="*/ 16 h 18"/>
                <a:gd name="T6" fmla="*/ 20 w 27"/>
                <a:gd name="T7" fmla="*/ 18 h 18"/>
                <a:gd name="T8" fmla="*/ 20 w 27"/>
                <a:gd name="T9" fmla="*/ 18 h 18"/>
                <a:gd name="T10" fmla="*/ 25 w 27"/>
                <a:gd name="T11" fmla="*/ 16 h 18"/>
                <a:gd name="T12" fmla="*/ 27 w 27"/>
                <a:gd name="T13" fmla="*/ 14 h 18"/>
                <a:gd name="T14" fmla="*/ 27 w 27"/>
                <a:gd name="T15" fmla="*/ 12 h 18"/>
                <a:gd name="T16" fmla="*/ 25 w 27"/>
                <a:gd name="T17" fmla="*/ 9 h 18"/>
                <a:gd name="T18" fmla="*/ 25 w 27"/>
                <a:gd name="T19" fmla="*/ 9 h 18"/>
                <a:gd name="T20" fmla="*/ 16 w 27"/>
                <a:gd name="T21" fmla="*/ 3 h 18"/>
                <a:gd name="T22" fmla="*/ 7 w 27"/>
                <a:gd name="T23" fmla="*/ 0 h 18"/>
                <a:gd name="T24" fmla="*/ 7 w 27"/>
                <a:gd name="T25" fmla="*/ 0 h 18"/>
                <a:gd name="T26" fmla="*/ 2 w 27"/>
                <a:gd name="T27" fmla="*/ 0 h 18"/>
                <a:gd name="T28" fmla="*/ 0 w 27"/>
                <a:gd name="T29" fmla="*/ 3 h 18"/>
                <a:gd name="T30" fmla="*/ 0 w 27"/>
                <a:gd name="T31" fmla="*/ 5 h 18"/>
                <a:gd name="T32" fmla="*/ 2 w 27"/>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18">
                  <a:moveTo>
                    <a:pt x="2" y="9"/>
                  </a:moveTo>
                  <a:lnTo>
                    <a:pt x="2" y="9"/>
                  </a:lnTo>
                  <a:lnTo>
                    <a:pt x="9" y="16"/>
                  </a:lnTo>
                  <a:lnTo>
                    <a:pt x="20" y="18"/>
                  </a:lnTo>
                  <a:lnTo>
                    <a:pt x="25" y="16"/>
                  </a:lnTo>
                  <a:lnTo>
                    <a:pt x="27" y="14"/>
                  </a:lnTo>
                  <a:lnTo>
                    <a:pt x="27" y="12"/>
                  </a:lnTo>
                  <a:lnTo>
                    <a:pt x="25" y="9"/>
                  </a:lnTo>
                  <a:lnTo>
                    <a:pt x="16" y="3"/>
                  </a:lnTo>
                  <a:lnTo>
                    <a:pt x="7" y="0"/>
                  </a:lnTo>
                  <a:lnTo>
                    <a:pt x="2" y="0"/>
                  </a:lnTo>
                  <a:lnTo>
                    <a:pt x="0" y="3"/>
                  </a:lnTo>
                  <a:lnTo>
                    <a:pt x="0" y="5"/>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1" name="Freeform 3918">
              <a:extLst>
                <a:ext uri="{FF2B5EF4-FFF2-40B4-BE49-F238E27FC236}">
                  <a16:creationId xmlns:a16="http://schemas.microsoft.com/office/drawing/2014/main" xmlns="" id="{8C8A237E-CB0E-F94A-8140-24A6A6DEC688}"/>
                </a:ext>
              </a:extLst>
            </p:cNvPr>
            <p:cNvSpPr>
              <a:spLocks/>
            </p:cNvSpPr>
            <p:nvPr/>
          </p:nvSpPr>
          <p:spPr bwMode="auto">
            <a:xfrm>
              <a:off x="3555" y="2933"/>
              <a:ext cx="28" cy="18"/>
            </a:xfrm>
            <a:custGeom>
              <a:avLst/>
              <a:gdLst>
                <a:gd name="T0" fmla="*/ 3 w 28"/>
                <a:gd name="T1" fmla="*/ 9 h 18"/>
                <a:gd name="T2" fmla="*/ 3 w 28"/>
                <a:gd name="T3" fmla="*/ 9 h 18"/>
                <a:gd name="T4" fmla="*/ 9 w 28"/>
                <a:gd name="T5" fmla="*/ 16 h 18"/>
                <a:gd name="T6" fmla="*/ 21 w 28"/>
                <a:gd name="T7" fmla="*/ 18 h 18"/>
                <a:gd name="T8" fmla="*/ 21 w 28"/>
                <a:gd name="T9" fmla="*/ 18 h 18"/>
                <a:gd name="T10" fmla="*/ 23 w 28"/>
                <a:gd name="T11" fmla="*/ 16 h 18"/>
                <a:gd name="T12" fmla="*/ 25 w 28"/>
                <a:gd name="T13" fmla="*/ 16 h 18"/>
                <a:gd name="T14" fmla="*/ 28 w 28"/>
                <a:gd name="T15" fmla="*/ 12 h 18"/>
                <a:gd name="T16" fmla="*/ 25 w 28"/>
                <a:gd name="T17" fmla="*/ 9 h 18"/>
                <a:gd name="T18" fmla="*/ 25 w 28"/>
                <a:gd name="T19" fmla="*/ 9 h 18"/>
                <a:gd name="T20" fmla="*/ 16 w 28"/>
                <a:gd name="T21" fmla="*/ 3 h 18"/>
                <a:gd name="T22" fmla="*/ 7 w 28"/>
                <a:gd name="T23" fmla="*/ 0 h 18"/>
                <a:gd name="T24" fmla="*/ 7 w 28"/>
                <a:gd name="T25" fmla="*/ 0 h 18"/>
                <a:gd name="T26" fmla="*/ 3 w 28"/>
                <a:gd name="T27" fmla="*/ 0 h 18"/>
                <a:gd name="T28" fmla="*/ 0 w 28"/>
                <a:gd name="T29" fmla="*/ 3 h 18"/>
                <a:gd name="T30" fmla="*/ 0 w 28"/>
                <a:gd name="T31" fmla="*/ 5 h 18"/>
                <a:gd name="T32" fmla="*/ 3 w 2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18">
                  <a:moveTo>
                    <a:pt x="3" y="9"/>
                  </a:moveTo>
                  <a:lnTo>
                    <a:pt x="3" y="9"/>
                  </a:lnTo>
                  <a:lnTo>
                    <a:pt x="9" y="16"/>
                  </a:lnTo>
                  <a:lnTo>
                    <a:pt x="21" y="18"/>
                  </a:lnTo>
                  <a:lnTo>
                    <a:pt x="23" y="16"/>
                  </a:lnTo>
                  <a:lnTo>
                    <a:pt x="25" y="16"/>
                  </a:lnTo>
                  <a:lnTo>
                    <a:pt x="28" y="12"/>
                  </a:lnTo>
                  <a:lnTo>
                    <a:pt x="25" y="9"/>
                  </a:lnTo>
                  <a:lnTo>
                    <a:pt x="16" y="3"/>
                  </a:lnTo>
                  <a:lnTo>
                    <a:pt x="7" y="0"/>
                  </a:lnTo>
                  <a:lnTo>
                    <a:pt x="3" y="0"/>
                  </a:lnTo>
                  <a:lnTo>
                    <a:pt x="0" y="3"/>
                  </a:lnTo>
                  <a:lnTo>
                    <a:pt x="0" y="5"/>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2" name="Freeform 3919">
              <a:extLst>
                <a:ext uri="{FF2B5EF4-FFF2-40B4-BE49-F238E27FC236}">
                  <a16:creationId xmlns:a16="http://schemas.microsoft.com/office/drawing/2014/main" xmlns="" id="{4F2C32F3-262C-E145-B351-E41B4EC57820}"/>
                </a:ext>
              </a:extLst>
            </p:cNvPr>
            <p:cNvSpPr>
              <a:spLocks/>
            </p:cNvSpPr>
            <p:nvPr/>
          </p:nvSpPr>
          <p:spPr bwMode="auto">
            <a:xfrm>
              <a:off x="3555" y="2933"/>
              <a:ext cx="28" cy="18"/>
            </a:xfrm>
            <a:custGeom>
              <a:avLst/>
              <a:gdLst>
                <a:gd name="T0" fmla="*/ 3 w 28"/>
                <a:gd name="T1" fmla="*/ 9 h 18"/>
                <a:gd name="T2" fmla="*/ 3 w 28"/>
                <a:gd name="T3" fmla="*/ 9 h 18"/>
                <a:gd name="T4" fmla="*/ 9 w 28"/>
                <a:gd name="T5" fmla="*/ 16 h 18"/>
                <a:gd name="T6" fmla="*/ 21 w 28"/>
                <a:gd name="T7" fmla="*/ 18 h 18"/>
                <a:gd name="T8" fmla="*/ 21 w 28"/>
                <a:gd name="T9" fmla="*/ 18 h 18"/>
                <a:gd name="T10" fmla="*/ 23 w 28"/>
                <a:gd name="T11" fmla="*/ 16 h 18"/>
                <a:gd name="T12" fmla="*/ 25 w 28"/>
                <a:gd name="T13" fmla="*/ 16 h 18"/>
                <a:gd name="T14" fmla="*/ 28 w 28"/>
                <a:gd name="T15" fmla="*/ 12 h 18"/>
                <a:gd name="T16" fmla="*/ 25 w 28"/>
                <a:gd name="T17" fmla="*/ 9 h 18"/>
                <a:gd name="T18" fmla="*/ 25 w 28"/>
                <a:gd name="T19" fmla="*/ 9 h 18"/>
                <a:gd name="T20" fmla="*/ 16 w 28"/>
                <a:gd name="T21" fmla="*/ 3 h 18"/>
                <a:gd name="T22" fmla="*/ 7 w 28"/>
                <a:gd name="T23" fmla="*/ 0 h 18"/>
                <a:gd name="T24" fmla="*/ 7 w 28"/>
                <a:gd name="T25" fmla="*/ 0 h 18"/>
                <a:gd name="T26" fmla="*/ 3 w 28"/>
                <a:gd name="T27" fmla="*/ 0 h 18"/>
                <a:gd name="T28" fmla="*/ 0 w 28"/>
                <a:gd name="T29" fmla="*/ 3 h 18"/>
                <a:gd name="T30" fmla="*/ 0 w 28"/>
                <a:gd name="T31" fmla="*/ 5 h 18"/>
                <a:gd name="T32" fmla="*/ 3 w 2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8" h="18">
                  <a:moveTo>
                    <a:pt x="3" y="9"/>
                  </a:moveTo>
                  <a:lnTo>
                    <a:pt x="3" y="9"/>
                  </a:lnTo>
                  <a:lnTo>
                    <a:pt x="9" y="16"/>
                  </a:lnTo>
                  <a:lnTo>
                    <a:pt x="21" y="18"/>
                  </a:lnTo>
                  <a:lnTo>
                    <a:pt x="23" y="16"/>
                  </a:lnTo>
                  <a:lnTo>
                    <a:pt x="25" y="16"/>
                  </a:lnTo>
                  <a:lnTo>
                    <a:pt x="28" y="12"/>
                  </a:lnTo>
                  <a:lnTo>
                    <a:pt x="25" y="9"/>
                  </a:lnTo>
                  <a:lnTo>
                    <a:pt x="16" y="3"/>
                  </a:lnTo>
                  <a:lnTo>
                    <a:pt x="7" y="0"/>
                  </a:lnTo>
                  <a:lnTo>
                    <a:pt x="3" y="0"/>
                  </a:lnTo>
                  <a:lnTo>
                    <a:pt x="0" y="3"/>
                  </a:lnTo>
                  <a:lnTo>
                    <a:pt x="0" y="5"/>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3" name="Freeform 3920">
              <a:extLst>
                <a:ext uri="{FF2B5EF4-FFF2-40B4-BE49-F238E27FC236}">
                  <a16:creationId xmlns:a16="http://schemas.microsoft.com/office/drawing/2014/main" xmlns="" id="{E909D8FD-576B-404C-A93D-53BBED4C1C2C}"/>
                </a:ext>
              </a:extLst>
            </p:cNvPr>
            <p:cNvSpPr>
              <a:spLocks/>
            </p:cNvSpPr>
            <p:nvPr/>
          </p:nvSpPr>
          <p:spPr bwMode="auto">
            <a:xfrm>
              <a:off x="3533" y="2933"/>
              <a:ext cx="25" cy="18"/>
            </a:xfrm>
            <a:custGeom>
              <a:avLst/>
              <a:gdLst>
                <a:gd name="T0" fmla="*/ 2 w 25"/>
                <a:gd name="T1" fmla="*/ 9 h 18"/>
                <a:gd name="T2" fmla="*/ 2 w 25"/>
                <a:gd name="T3" fmla="*/ 9 h 18"/>
                <a:gd name="T4" fmla="*/ 9 w 25"/>
                <a:gd name="T5" fmla="*/ 16 h 18"/>
                <a:gd name="T6" fmla="*/ 20 w 25"/>
                <a:gd name="T7" fmla="*/ 18 h 18"/>
                <a:gd name="T8" fmla="*/ 20 w 25"/>
                <a:gd name="T9" fmla="*/ 18 h 18"/>
                <a:gd name="T10" fmla="*/ 22 w 25"/>
                <a:gd name="T11" fmla="*/ 16 h 18"/>
                <a:gd name="T12" fmla="*/ 25 w 25"/>
                <a:gd name="T13" fmla="*/ 16 h 18"/>
                <a:gd name="T14" fmla="*/ 25 w 25"/>
                <a:gd name="T15" fmla="*/ 12 h 18"/>
                <a:gd name="T16" fmla="*/ 25 w 25"/>
                <a:gd name="T17" fmla="*/ 9 h 18"/>
                <a:gd name="T18" fmla="*/ 25 w 25"/>
                <a:gd name="T19" fmla="*/ 9 h 18"/>
                <a:gd name="T20" fmla="*/ 16 w 25"/>
                <a:gd name="T21" fmla="*/ 3 h 18"/>
                <a:gd name="T22" fmla="*/ 7 w 25"/>
                <a:gd name="T23" fmla="*/ 0 h 18"/>
                <a:gd name="T24" fmla="*/ 7 w 25"/>
                <a:gd name="T25" fmla="*/ 0 h 18"/>
                <a:gd name="T26" fmla="*/ 2 w 25"/>
                <a:gd name="T27" fmla="*/ 0 h 18"/>
                <a:gd name="T28" fmla="*/ 0 w 25"/>
                <a:gd name="T29" fmla="*/ 3 h 18"/>
                <a:gd name="T30" fmla="*/ 0 w 25"/>
                <a:gd name="T31" fmla="*/ 7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6"/>
                  </a:lnTo>
                  <a:lnTo>
                    <a:pt x="20" y="18"/>
                  </a:lnTo>
                  <a:lnTo>
                    <a:pt x="22" y="16"/>
                  </a:lnTo>
                  <a:lnTo>
                    <a:pt x="25" y="16"/>
                  </a:lnTo>
                  <a:lnTo>
                    <a:pt x="25" y="12"/>
                  </a:lnTo>
                  <a:lnTo>
                    <a:pt x="25" y="9"/>
                  </a:lnTo>
                  <a:lnTo>
                    <a:pt x="16" y="3"/>
                  </a:lnTo>
                  <a:lnTo>
                    <a:pt x="7" y="0"/>
                  </a:lnTo>
                  <a:lnTo>
                    <a:pt x="2" y="0"/>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4" name="Freeform 3921">
              <a:extLst>
                <a:ext uri="{FF2B5EF4-FFF2-40B4-BE49-F238E27FC236}">
                  <a16:creationId xmlns:a16="http://schemas.microsoft.com/office/drawing/2014/main" xmlns="" id="{491E87DF-2FCD-F146-9D99-8867AC478B89}"/>
                </a:ext>
              </a:extLst>
            </p:cNvPr>
            <p:cNvSpPr>
              <a:spLocks/>
            </p:cNvSpPr>
            <p:nvPr/>
          </p:nvSpPr>
          <p:spPr bwMode="auto">
            <a:xfrm>
              <a:off x="3533" y="2933"/>
              <a:ext cx="25" cy="18"/>
            </a:xfrm>
            <a:custGeom>
              <a:avLst/>
              <a:gdLst>
                <a:gd name="T0" fmla="*/ 2 w 25"/>
                <a:gd name="T1" fmla="*/ 9 h 18"/>
                <a:gd name="T2" fmla="*/ 2 w 25"/>
                <a:gd name="T3" fmla="*/ 9 h 18"/>
                <a:gd name="T4" fmla="*/ 9 w 25"/>
                <a:gd name="T5" fmla="*/ 16 h 18"/>
                <a:gd name="T6" fmla="*/ 20 w 25"/>
                <a:gd name="T7" fmla="*/ 18 h 18"/>
                <a:gd name="T8" fmla="*/ 20 w 25"/>
                <a:gd name="T9" fmla="*/ 18 h 18"/>
                <a:gd name="T10" fmla="*/ 22 w 25"/>
                <a:gd name="T11" fmla="*/ 16 h 18"/>
                <a:gd name="T12" fmla="*/ 25 w 25"/>
                <a:gd name="T13" fmla="*/ 16 h 18"/>
                <a:gd name="T14" fmla="*/ 25 w 25"/>
                <a:gd name="T15" fmla="*/ 12 h 18"/>
                <a:gd name="T16" fmla="*/ 25 w 25"/>
                <a:gd name="T17" fmla="*/ 9 h 18"/>
                <a:gd name="T18" fmla="*/ 25 w 25"/>
                <a:gd name="T19" fmla="*/ 9 h 18"/>
                <a:gd name="T20" fmla="*/ 16 w 25"/>
                <a:gd name="T21" fmla="*/ 3 h 18"/>
                <a:gd name="T22" fmla="*/ 7 w 25"/>
                <a:gd name="T23" fmla="*/ 0 h 18"/>
                <a:gd name="T24" fmla="*/ 7 w 25"/>
                <a:gd name="T25" fmla="*/ 0 h 18"/>
                <a:gd name="T26" fmla="*/ 2 w 25"/>
                <a:gd name="T27" fmla="*/ 0 h 18"/>
                <a:gd name="T28" fmla="*/ 0 w 25"/>
                <a:gd name="T29" fmla="*/ 3 h 18"/>
                <a:gd name="T30" fmla="*/ 0 w 25"/>
                <a:gd name="T31" fmla="*/ 7 h 18"/>
                <a:gd name="T32" fmla="*/ 2 w 25"/>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 h="18">
                  <a:moveTo>
                    <a:pt x="2" y="9"/>
                  </a:moveTo>
                  <a:lnTo>
                    <a:pt x="2" y="9"/>
                  </a:lnTo>
                  <a:lnTo>
                    <a:pt x="9" y="16"/>
                  </a:lnTo>
                  <a:lnTo>
                    <a:pt x="20" y="18"/>
                  </a:lnTo>
                  <a:lnTo>
                    <a:pt x="22" y="16"/>
                  </a:lnTo>
                  <a:lnTo>
                    <a:pt x="25" y="16"/>
                  </a:lnTo>
                  <a:lnTo>
                    <a:pt x="25" y="12"/>
                  </a:lnTo>
                  <a:lnTo>
                    <a:pt x="25" y="9"/>
                  </a:lnTo>
                  <a:lnTo>
                    <a:pt x="16" y="3"/>
                  </a:lnTo>
                  <a:lnTo>
                    <a:pt x="7" y="0"/>
                  </a:lnTo>
                  <a:lnTo>
                    <a:pt x="2" y="0"/>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5" name="Freeform 3922">
              <a:extLst>
                <a:ext uri="{FF2B5EF4-FFF2-40B4-BE49-F238E27FC236}">
                  <a16:creationId xmlns:a16="http://schemas.microsoft.com/office/drawing/2014/main" xmlns="" id="{3D2F4DE3-D227-EF43-9BEB-B3D2570E9920}"/>
                </a:ext>
              </a:extLst>
            </p:cNvPr>
            <p:cNvSpPr>
              <a:spLocks/>
            </p:cNvSpPr>
            <p:nvPr/>
          </p:nvSpPr>
          <p:spPr bwMode="auto">
            <a:xfrm>
              <a:off x="3513" y="2933"/>
              <a:ext cx="24" cy="18"/>
            </a:xfrm>
            <a:custGeom>
              <a:avLst/>
              <a:gdLst>
                <a:gd name="T0" fmla="*/ 2 w 24"/>
                <a:gd name="T1" fmla="*/ 9 h 18"/>
                <a:gd name="T2" fmla="*/ 2 w 24"/>
                <a:gd name="T3" fmla="*/ 9 h 18"/>
                <a:gd name="T4" fmla="*/ 9 w 24"/>
                <a:gd name="T5" fmla="*/ 16 h 18"/>
                <a:gd name="T6" fmla="*/ 18 w 24"/>
                <a:gd name="T7" fmla="*/ 18 h 18"/>
                <a:gd name="T8" fmla="*/ 18 w 24"/>
                <a:gd name="T9" fmla="*/ 18 h 18"/>
                <a:gd name="T10" fmla="*/ 22 w 24"/>
                <a:gd name="T11" fmla="*/ 16 h 18"/>
                <a:gd name="T12" fmla="*/ 24 w 24"/>
                <a:gd name="T13" fmla="*/ 16 h 18"/>
                <a:gd name="T14" fmla="*/ 24 w 24"/>
                <a:gd name="T15" fmla="*/ 12 h 18"/>
                <a:gd name="T16" fmla="*/ 22 w 24"/>
                <a:gd name="T17" fmla="*/ 9 h 18"/>
                <a:gd name="T18" fmla="*/ 22 w 24"/>
                <a:gd name="T19" fmla="*/ 9 h 18"/>
                <a:gd name="T20" fmla="*/ 15 w 24"/>
                <a:gd name="T21" fmla="*/ 3 h 18"/>
                <a:gd name="T22" fmla="*/ 6 w 24"/>
                <a:gd name="T23" fmla="*/ 0 h 18"/>
                <a:gd name="T24" fmla="*/ 6 w 24"/>
                <a:gd name="T25" fmla="*/ 0 h 18"/>
                <a:gd name="T26" fmla="*/ 2 w 24"/>
                <a:gd name="T27" fmla="*/ 3 h 18"/>
                <a:gd name="T28" fmla="*/ 0 w 24"/>
                <a:gd name="T29" fmla="*/ 3 h 18"/>
                <a:gd name="T30" fmla="*/ 0 w 24"/>
                <a:gd name="T31" fmla="*/ 7 h 18"/>
                <a:gd name="T32" fmla="*/ 2 w 2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8">
                  <a:moveTo>
                    <a:pt x="2" y="9"/>
                  </a:moveTo>
                  <a:lnTo>
                    <a:pt x="2" y="9"/>
                  </a:lnTo>
                  <a:lnTo>
                    <a:pt x="9" y="16"/>
                  </a:lnTo>
                  <a:lnTo>
                    <a:pt x="18" y="18"/>
                  </a:lnTo>
                  <a:lnTo>
                    <a:pt x="22" y="16"/>
                  </a:lnTo>
                  <a:lnTo>
                    <a:pt x="24" y="16"/>
                  </a:lnTo>
                  <a:lnTo>
                    <a:pt x="24" y="12"/>
                  </a:lnTo>
                  <a:lnTo>
                    <a:pt x="22" y="9"/>
                  </a:lnTo>
                  <a:lnTo>
                    <a:pt x="15" y="3"/>
                  </a:lnTo>
                  <a:lnTo>
                    <a:pt x="6" y="0"/>
                  </a:lnTo>
                  <a:lnTo>
                    <a:pt x="2" y="3"/>
                  </a:lnTo>
                  <a:lnTo>
                    <a:pt x="0" y="3"/>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6" name="Freeform 3923">
              <a:extLst>
                <a:ext uri="{FF2B5EF4-FFF2-40B4-BE49-F238E27FC236}">
                  <a16:creationId xmlns:a16="http://schemas.microsoft.com/office/drawing/2014/main" xmlns="" id="{3CDA513C-FD3B-EC42-B00D-C253CF4EE8D1}"/>
                </a:ext>
              </a:extLst>
            </p:cNvPr>
            <p:cNvSpPr>
              <a:spLocks/>
            </p:cNvSpPr>
            <p:nvPr/>
          </p:nvSpPr>
          <p:spPr bwMode="auto">
            <a:xfrm>
              <a:off x="3513" y="2933"/>
              <a:ext cx="24" cy="18"/>
            </a:xfrm>
            <a:custGeom>
              <a:avLst/>
              <a:gdLst>
                <a:gd name="T0" fmla="*/ 2 w 24"/>
                <a:gd name="T1" fmla="*/ 9 h 18"/>
                <a:gd name="T2" fmla="*/ 2 w 24"/>
                <a:gd name="T3" fmla="*/ 9 h 18"/>
                <a:gd name="T4" fmla="*/ 9 w 24"/>
                <a:gd name="T5" fmla="*/ 16 h 18"/>
                <a:gd name="T6" fmla="*/ 18 w 24"/>
                <a:gd name="T7" fmla="*/ 18 h 18"/>
                <a:gd name="T8" fmla="*/ 18 w 24"/>
                <a:gd name="T9" fmla="*/ 18 h 18"/>
                <a:gd name="T10" fmla="*/ 22 w 24"/>
                <a:gd name="T11" fmla="*/ 16 h 18"/>
                <a:gd name="T12" fmla="*/ 24 w 24"/>
                <a:gd name="T13" fmla="*/ 16 h 18"/>
                <a:gd name="T14" fmla="*/ 24 w 24"/>
                <a:gd name="T15" fmla="*/ 12 h 18"/>
                <a:gd name="T16" fmla="*/ 22 w 24"/>
                <a:gd name="T17" fmla="*/ 9 h 18"/>
                <a:gd name="T18" fmla="*/ 22 w 24"/>
                <a:gd name="T19" fmla="*/ 9 h 18"/>
                <a:gd name="T20" fmla="*/ 15 w 24"/>
                <a:gd name="T21" fmla="*/ 3 h 18"/>
                <a:gd name="T22" fmla="*/ 6 w 24"/>
                <a:gd name="T23" fmla="*/ 0 h 18"/>
                <a:gd name="T24" fmla="*/ 6 w 24"/>
                <a:gd name="T25" fmla="*/ 0 h 18"/>
                <a:gd name="T26" fmla="*/ 2 w 24"/>
                <a:gd name="T27" fmla="*/ 3 h 18"/>
                <a:gd name="T28" fmla="*/ 0 w 24"/>
                <a:gd name="T29" fmla="*/ 3 h 18"/>
                <a:gd name="T30" fmla="*/ 0 w 24"/>
                <a:gd name="T31" fmla="*/ 7 h 18"/>
                <a:gd name="T32" fmla="*/ 2 w 2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8">
                  <a:moveTo>
                    <a:pt x="2" y="9"/>
                  </a:moveTo>
                  <a:lnTo>
                    <a:pt x="2" y="9"/>
                  </a:lnTo>
                  <a:lnTo>
                    <a:pt x="9" y="16"/>
                  </a:lnTo>
                  <a:lnTo>
                    <a:pt x="18" y="18"/>
                  </a:lnTo>
                  <a:lnTo>
                    <a:pt x="22" y="16"/>
                  </a:lnTo>
                  <a:lnTo>
                    <a:pt x="24" y="16"/>
                  </a:lnTo>
                  <a:lnTo>
                    <a:pt x="24" y="12"/>
                  </a:lnTo>
                  <a:lnTo>
                    <a:pt x="22" y="9"/>
                  </a:lnTo>
                  <a:lnTo>
                    <a:pt x="15" y="3"/>
                  </a:lnTo>
                  <a:lnTo>
                    <a:pt x="6" y="0"/>
                  </a:lnTo>
                  <a:lnTo>
                    <a:pt x="2" y="3"/>
                  </a:lnTo>
                  <a:lnTo>
                    <a:pt x="0" y="3"/>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7" name="Freeform 3924">
              <a:extLst>
                <a:ext uri="{FF2B5EF4-FFF2-40B4-BE49-F238E27FC236}">
                  <a16:creationId xmlns:a16="http://schemas.microsoft.com/office/drawing/2014/main" xmlns="" id="{24A1052E-E6D7-8A4A-91B8-A0F070ACCD7E}"/>
                </a:ext>
              </a:extLst>
            </p:cNvPr>
            <p:cNvSpPr>
              <a:spLocks/>
            </p:cNvSpPr>
            <p:nvPr/>
          </p:nvSpPr>
          <p:spPr bwMode="auto">
            <a:xfrm>
              <a:off x="3492" y="2933"/>
              <a:ext cx="23" cy="18"/>
            </a:xfrm>
            <a:custGeom>
              <a:avLst/>
              <a:gdLst>
                <a:gd name="T0" fmla="*/ 3 w 23"/>
                <a:gd name="T1" fmla="*/ 9 h 18"/>
                <a:gd name="T2" fmla="*/ 3 w 23"/>
                <a:gd name="T3" fmla="*/ 9 h 18"/>
                <a:gd name="T4" fmla="*/ 9 w 23"/>
                <a:gd name="T5" fmla="*/ 16 h 18"/>
                <a:gd name="T6" fmla="*/ 18 w 23"/>
                <a:gd name="T7" fmla="*/ 18 h 18"/>
                <a:gd name="T8" fmla="*/ 18 w 23"/>
                <a:gd name="T9" fmla="*/ 18 h 18"/>
                <a:gd name="T10" fmla="*/ 21 w 23"/>
                <a:gd name="T11" fmla="*/ 18 h 18"/>
                <a:gd name="T12" fmla="*/ 23 w 23"/>
                <a:gd name="T13" fmla="*/ 16 h 18"/>
                <a:gd name="T14" fmla="*/ 23 w 23"/>
                <a:gd name="T15" fmla="*/ 14 h 18"/>
                <a:gd name="T16" fmla="*/ 23 w 23"/>
                <a:gd name="T17" fmla="*/ 9 h 18"/>
                <a:gd name="T18" fmla="*/ 23 w 23"/>
                <a:gd name="T19" fmla="*/ 9 h 18"/>
                <a:gd name="T20" fmla="*/ 14 w 23"/>
                <a:gd name="T21" fmla="*/ 3 h 18"/>
                <a:gd name="T22" fmla="*/ 7 w 23"/>
                <a:gd name="T23" fmla="*/ 0 h 18"/>
                <a:gd name="T24" fmla="*/ 7 w 23"/>
                <a:gd name="T25" fmla="*/ 0 h 18"/>
                <a:gd name="T26" fmla="*/ 3 w 23"/>
                <a:gd name="T27" fmla="*/ 3 h 18"/>
                <a:gd name="T28" fmla="*/ 0 w 23"/>
                <a:gd name="T29" fmla="*/ 3 h 18"/>
                <a:gd name="T30" fmla="*/ 0 w 23"/>
                <a:gd name="T31" fmla="*/ 7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8" y="18"/>
                  </a:lnTo>
                  <a:lnTo>
                    <a:pt x="21" y="18"/>
                  </a:lnTo>
                  <a:lnTo>
                    <a:pt x="23" y="16"/>
                  </a:lnTo>
                  <a:lnTo>
                    <a:pt x="23" y="14"/>
                  </a:lnTo>
                  <a:lnTo>
                    <a:pt x="23" y="9"/>
                  </a:lnTo>
                  <a:lnTo>
                    <a:pt x="14" y="3"/>
                  </a:lnTo>
                  <a:lnTo>
                    <a:pt x="7" y="0"/>
                  </a:lnTo>
                  <a:lnTo>
                    <a:pt x="3" y="3"/>
                  </a:lnTo>
                  <a:lnTo>
                    <a:pt x="0" y="3"/>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8" name="Freeform 3925">
              <a:extLst>
                <a:ext uri="{FF2B5EF4-FFF2-40B4-BE49-F238E27FC236}">
                  <a16:creationId xmlns:a16="http://schemas.microsoft.com/office/drawing/2014/main" xmlns="" id="{A54CB81B-BE45-834D-AB41-0C7AF789C739}"/>
                </a:ext>
              </a:extLst>
            </p:cNvPr>
            <p:cNvSpPr>
              <a:spLocks/>
            </p:cNvSpPr>
            <p:nvPr/>
          </p:nvSpPr>
          <p:spPr bwMode="auto">
            <a:xfrm>
              <a:off x="3492" y="2933"/>
              <a:ext cx="23" cy="18"/>
            </a:xfrm>
            <a:custGeom>
              <a:avLst/>
              <a:gdLst>
                <a:gd name="T0" fmla="*/ 3 w 23"/>
                <a:gd name="T1" fmla="*/ 9 h 18"/>
                <a:gd name="T2" fmla="*/ 3 w 23"/>
                <a:gd name="T3" fmla="*/ 9 h 18"/>
                <a:gd name="T4" fmla="*/ 9 w 23"/>
                <a:gd name="T5" fmla="*/ 16 h 18"/>
                <a:gd name="T6" fmla="*/ 18 w 23"/>
                <a:gd name="T7" fmla="*/ 18 h 18"/>
                <a:gd name="T8" fmla="*/ 18 w 23"/>
                <a:gd name="T9" fmla="*/ 18 h 18"/>
                <a:gd name="T10" fmla="*/ 21 w 23"/>
                <a:gd name="T11" fmla="*/ 18 h 18"/>
                <a:gd name="T12" fmla="*/ 23 w 23"/>
                <a:gd name="T13" fmla="*/ 16 h 18"/>
                <a:gd name="T14" fmla="*/ 23 w 23"/>
                <a:gd name="T15" fmla="*/ 14 h 18"/>
                <a:gd name="T16" fmla="*/ 23 w 23"/>
                <a:gd name="T17" fmla="*/ 9 h 18"/>
                <a:gd name="T18" fmla="*/ 23 w 23"/>
                <a:gd name="T19" fmla="*/ 9 h 18"/>
                <a:gd name="T20" fmla="*/ 14 w 23"/>
                <a:gd name="T21" fmla="*/ 3 h 18"/>
                <a:gd name="T22" fmla="*/ 7 w 23"/>
                <a:gd name="T23" fmla="*/ 0 h 18"/>
                <a:gd name="T24" fmla="*/ 7 w 23"/>
                <a:gd name="T25" fmla="*/ 0 h 18"/>
                <a:gd name="T26" fmla="*/ 3 w 23"/>
                <a:gd name="T27" fmla="*/ 3 h 18"/>
                <a:gd name="T28" fmla="*/ 0 w 23"/>
                <a:gd name="T29" fmla="*/ 3 h 18"/>
                <a:gd name="T30" fmla="*/ 0 w 23"/>
                <a:gd name="T31" fmla="*/ 7 h 18"/>
                <a:gd name="T32" fmla="*/ 3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3" y="9"/>
                  </a:moveTo>
                  <a:lnTo>
                    <a:pt x="3" y="9"/>
                  </a:lnTo>
                  <a:lnTo>
                    <a:pt x="9" y="16"/>
                  </a:lnTo>
                  <a:lnTo>
                    <a:pt x="18" y="18"/>
                  </a:lnTo>
                  <a:lnTo>
                    <a:pt x="21" y="18"/>
                  </a:lnTo>
                  <a:lnTo>
                    <a:pt x="23" y="16"/>
                  </a:lnTo>
                  <a:lnTo>
                    <a:pt x="23" y="14"/>
                  </a:lnTo>
                  <a:lnTo>
                    <a:pt x="23" y="9"/>
                  </a:lnTo>
                  <a:lnTo>
                    <a:pt x="14" y="3"/>
                  </a:lnTo>
                  <a:lnTo>
                    <a:pt x="7" y="0"/>
                  </a:lnTo>
                  <a:lnTo>
                    <a:pt x="3" y="3"/>
                  </a:lnTo>
                  <a:lnTo>
                    <a:pt x="0" y="3"/>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09" name="Freeform 3926">
              <a:extLst>
                <a:ext uri="{FF2B5EF4-FFF2-40B4-BE49-F238E27FC236}">
                  <a16:creationId xmlns:a16="http://schemas.microsoft.com/office/drawing/2014/main" xmlns="" id="{F74407A2-099C-E94D-851D-45DBFF3442F5}"/>
                </a:ext>
              </a:extLst>
            </p:cNvPr>
            <p:cNvSpPr>
              <a:spLocks/>
            </p:cNvSpPr>
            <p:nvPr/>
          </p:nvSpPr>
          <p:spPr bwMode="auto">
            <a:xfrm>
              <a:off x="3474" y="2933"/>
              <a:ext cx="21" cy="18"/>
            </a:xfrm>
            <a:custGeom>
              <a:avLst/>
              <a:gdLst>
                <a:gd name="T0" fmla="*/ 0 w 21"/>
                <a:gd name="T1" fmla="*/ 9 h 18"/>
                <a:gd name="T2" fmla="*/ 0 w 21"/>
                <a:gd name="T3" fmla="*/ 9 h 18"/>
                <a:gd name="T4" fmla="*/ 7 w 21"/>
                <a:gd name="T5" fmla="*/ 16 h 18"/>
                <a:gd name="T6" fmla="*/ 16 w 21"/>
                <a:gd name="T7" fmla="*/ 18 h 18"/>
                <a:gd name="T8" fmla="*/ 16 w 21"/>
                <a:gd name="T9" fmla="*/ 18 h 18"/>
                <a:gd name="T10" fmla="*/ 21 w 21"/>
                <a:gd name="T11" fmla="*/ 18 h 18"/>
                <a:gd name="T12" fmla="*/ 21 w 21"/>
                <a:gd name="T13" fmla="*/ 16 h 18"/>
                <a:gd name="T14" fmla="*/ 21 w 21"/>
                <a:gd name="T15" fmla="*/ 14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3 h 18"/>
                <a:gd name="T28" fmla="*/ 0 w 21"/>
                <a:gd name="T29" fmla="*/ 3 h 18"/>
                <a:gd name="T30" fmla="*/ 0 w 21"/>
                <a:gd name="T31" fmla="*/ 7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6" y="18"/>
                  </a:lnTo>
                  <a:lnTo>
                    <a:pt x="21" y="18"/>
                  </a:lnTo>
                  <a:lnTo>
                    <a:pt x="21" y="16"/>
                  </a:lnTo>
                  <a:lnTo>
                    <a:pt x="21" y="14"/>
                  </a:lnTo>
                  <a:lnTo>
                    <a:pt x="21" y="9"/>
                  </a:lnTo>
                  <a:lnTo>
                    <a:pt x="14" y="3"/>
                  </a:lnTo>
                  <a:lnTo>
                    <a:pt x="5" y="0"/>
                  </a:lnTo>
                  <a:lnTo>
                    <a:pt x="3" y="3"/>
                  </a:lnTo>
                  <a:lnTo>
                    <a:pt x="0" y="3"/>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0" name="Freeform 3927">
              <a:extLst>
                <a:ext uri="{FF2B5EF4-FFF2-40B4-BE49-F238E27FC236}">
                  <a16:creationId xmlns:a16="http://schemas.microsoft.com/office/drawing/2014/main" xmlns="" id="{86092AE7-15AA-8F48-8739-3CFF2506C6E6}"/>
                </a:ext>
              </a:extLst>
            </p:cNvPr>
            <p:cNvSpPr>
              <a:spLocks/>
            </p:cNvSpPr>
            <p:nvPr/>
          </p:nvSpPr>
          <p:spPr bwMode="auto">
            <a:xfrm>
              <a:off x="3474" y="2933"/>
              <a:ext cx="21" cy="18"/>
            </a:xfrm>
            <a:custGeom>
              <a:avLst/>
              <a:gdLst>
                <a:gd name="T0" fmla="*/ 0 w 21"/>
                <a:gd name="T1" fmla="*/ 9 h 18"/>
                <a:gd name="T2" fmla="*/ 0 w 21"/>
                <a:gd name="T3" fmla="*/ 9 h 18"/>
                <a:gd name="T4" fmla="*/ 7 w 21"/>
                <a:gd name="T5" fmla="*/ 16 h 18"/>
                <a:gd name="T6" fmla="*/ 16 w 21"/>
                <a:gd name="T7" fmla="*/ 18 h 18"/>
                <a:gd name="T8" fmla="*/ 16 w 21"/>
                <a:gd name="T9" fmla="*/ 18 h 18"/>
                <a:gd name="T10" fmla="*/ 21 w 21"/>
                <a:gd name="T11" fmla="*/ 18 h 18"/>
                <a:gd name="T12" fmla="*/ 21 w 21"/>
                <a:gd name="T13" fmla="*/ 16 h 18"/>
                <a:gd name="T14" fmla="*/ 21 w 21"/>
                <a:gd name="T15" fmla="*/ 14 h 18"/>
                <a:gd name="T16" fmla="*/ 21 w 21"/>
                <a:gd name="T17" fmla="*/ 9 h 18"/>
                <a:gd name="T18" fmla="*/ 21 w 21"/>
                <a:gd name="T19" fmla="*/ 9 h 18"/>
                <a:gd name="T20" fmla="*/ 14 w 21"/>
                <a:gd name="T21" fmla="*/ 3 h 18"/>
                <a:gd name="T22" fmla="*/ 5 w 21"/>
                <a:gd name="T23" fmla="*/ 0 h 18"/>
                <a:gd name="T24" fmla="*/ 5 w 21"/>
                <a:gd name="T25" fmla="*/ 0 h 18"/>
                <a:gd name="T26" fmla="*/ 3 w 21"/>
                <a:gd name="T27" fmla="*/ 3 h 18"/>
                <a:gd name="T28" fmla="*/ 0 w 21"/>
                <a:gd name="T29" fmla="*/ 3 h 18"/>
                <a:gd name="T30" fmla="*/ 0 w 21"/>
                <a:gd name="T31" fmla="*/ 7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6" y="18"/>
                  </a:lnTo>
                  <a:lnTo>
                    <a:pt x="21" y="18"/>
                  </a:lnTo>
                  <a:lnTo>
                    <a:pt x="21" y="16"/>
                  </a:lnTo>
                  <a:lnTo>
                    <a:pt x="21" y="14"/>
                  </a:lnTo>
                  <a:lnTo>
                    <a:pt x="21" y="9"/>
                  </a:lnTo>
                  <a:lnTo>
                    <a:pt x="14" y="3"/>
                  </a:lnTo>
                  <a:lnTo>
                    <a:pt x="5" y="0"/>
                  </a:lnTo>
                  <a:lnTo>
                    <a:pt x="3" y="3"/>
                  </a:lnTo>
                  <a:lnTo>
                    <a:pt x="0" y="3"/>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1" name="Freeform 3928">
              <a:extLst>
                <a:ext uri="{FF2B5EF4-FFF2-40B4-BE49-F238E27FC236}">
                  <a16:creationId xmlns:a16="http://schemas.microsoft.com/office/drawing/2014/main" xmlns="" id="{28247E90-0699-6C41-A626-14FD123F2AC7}"/>
                </a:ext>
              </a:extLst>
            </p:cNvPr>
            <p:cNvSpPr>
              <a:spLocks/>
            </p:cNvSpPr>
            <p:nvPr/>
          </p:nvSpPr>
          <p:spPr bwMode="auto">
            <a:xfrm>
              <a:off x="3454" y="2933"/>
              <a:ext cx="23" cy="18"/>
            </a:xfrm>
            <a:custGeom>
              <a:avLst/>
              <a:gdLst>
                <a:gd name="T0" fmla="*/ 2 w 23"/>
                <a:gd name="T1" fmla="*/ 9 h 18"/>
                <a:gd name="T2" fmla="*/ 2 w 23"/>
                <a:gd name="T3" fmla="*/ 9 h 18"/>
                <a:gd name="T4" fmla="*/ 9 w 23"/>
                <a:gd name="T5" fmla="*/ 16 h 18"/>
                <a:gd name="T6" fmla="*/ 16 w 23"/>
                <a:gd name="T7" fmla="*/ 18 h 18"/>
                <a:gd name="T8" fmla="*/ 16 w 23"/>
                <a:gd name="T9" fmla="*/ 18 h 18"/>
                <a:gd name="T10" fmla="*/ 20 w 23"/>
                <a:gd name="T11" fmla="*/ 18 h 18"/>
                <a:gd name="T12" fmla="*/ 23 w 23"/>
                <a:gd name="T13" fmla="*/ 16 h 18"/>
                <a:gd name="T14" fmla="*/ 23 w 23"/>
                <a:gd name="T15" fmla="*/ 14 h 18"/>
                <a:gd name="T16" fmla="*/ 20 w 23"/>
                <a:gd name="T17" fmla="*/ 9 h 18"/>
                <a:gd name="T18" fmla="*/ 20 w 23"/>
                <a:gd name="T19" fmla="*/ 9 h 18"/>
                <a:gd name="T20" fmla="*/ 14 w 23"/>
                <a:gd name="T21" fmla="*/ 3 h 18"/>
                <a:gd name="T22" fmla="*/ 7 w 23"/>
                <a:gd name="T23" fmla="*/ 0 h 18"/>
                <a:gd name="T24" fmla="*/ 7 w 23"/>
                <a:gd name="T25" fmla="*/ 0 h 18"/>
                <a:gd name="T26" fmla="*/ 2 w 23"/>
                <a:gd name="T27" fmla="*/ 3 h 18"/>
                <a:gd name="T28" fmla="*/ 2 w 23"/>
                <a:gd name="T29" fmla="*/ 5 h 18"/>
                <a:gd name="T30" fmla="*/ 0 w 23"/>
                <a:gd name="T31" fmla="*/ 7 h 18"/>
                <a:gd name="T32" fmla="*/ 2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2" y="9"/>
                  </a:moveTo>
                  <a:lnTo>
                    <a:pt x="2" y="9"/>
                  </a:lnTo>
                  <a:lnTo>
                    <a:pt x="9" y="16"/>
                  </a:lnTo>
                  <a:lnTo>
                    <a:pt x="16" y="18"/>
                  </a:lnTo>
                  <a:lnTo>
                    <a:pt x="20" y="18"/>
                  </a:lnTo>
                  <a:lnTo>
                    <a:pt x="23" y="16"/>
                  </a:lnTo>
                  <a:lnTo>
                    <a:pt x="23" y="14"/>
                  </a:lnTo>
                  <a:lnTo>
                    <a:pt x="20" y="9"/>
                  </a:lnTo>
                  <a:lnTo>
                    <a:pt x="14" y="3"/>
                  </a:lnTo>
                  <a:lnTo>
                    <a:pt x="7" y="0"/>
                  </a:lnTo>
                  <a:lnTo>
                    <a:pt x="2" y="3"/>
                  </a:lnTo>
                  <a:lnTo>
                    <a:pt x="2" y="5"/>
                  </a:lnTo>
                  <a:lnTo>
                    <a:pt x="0" y="7"/>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2" name="Freeform 3929">
              <a:extLst>
                <a:ext uri="{FF2B5EF4-FFF2-40B4-BE49-F238E27FC236}">
                  <a16:creationId xmlns:a16="http://schemas.microsoft.com/office/drawing/2014/main" xmlns="" id="{A5A5F6BB-CD1B-004D-B975-3240F52CDF8D}"/>
                </a:ext>
              </a:extLst>
            </p:cNvPr>
            <p:cNvSpPr>
              <a:spLocks/>
            </p:cNvSpPr>
            <p:nvPr/>
          </p:nvSpPr>
          <p:spPr bwMode="auto">
            <a:xfrm>
              <a:off x="3454" y="2933"/>
              <a:ext cx="23" cy="18"/>
            </a:xfrm>
            <a:custGeom>
              <a:avLst/>
              <a:gdLst>
                <a:gd name="T0" fmla="*/ 2 w 23"/>
                <a:gd name="T1" fmla="*/ 9 h 18"/>
                <a:gd name="T2" fmla="*/ 2 w 23"/>
                <a:gd name="T3" fmla="*/ 9 h 18"/>
                <a:gd name="T4" fmla="*/ 9 w 23"/>
                <a:gd name="T5" fmla="*/ 16 h 18"/>
                <a:gd name="T6" fmla="*/ 16 w 23"/>
                <a:gd name="T7" fmla="*/ 18 h 18"/>
                <a:gd name="T8" fmla="*/ 16 w 23"/>
                <a:gd name="T9" fmla="*/ 18 h 18"/>
                <a:gd name="T10" fmla="*/ 20 w 23"/>
                <a:gd name="T11" fmla="*/ 18 h 18"/>
                <a:gd name="T12" fmla="*/ 23 w 23"/>
                <a:gd name="T13" fmla="*/ 16 h 18"/>
                <a:gd name="T14" fmla="*/ 23 w 23"/>
                <a:gd name="T15" fmla="*/ 14 h 18"/>
                <a:gd name="T16" fmla="*/ 20 w 23"/>
                <a:gd name="T17" fmla="*/ 9 h 18"/>
                <a:gd name="T18" fmla="*/ 20 w 23"/>
                <a:gd name="T19" fmla="*/ 9 h 18"/>
                <a:gd name="T20" fmla="*/ 14 w 23"/>
                <a:gd name="T21" fmla="*/ 3 h 18"/>
                <a:gd name="T22" fmla="*/ 7 w 23"/>
                <a:gd name="T23" fmla="*/ 0 h 18"/>
                <a:gd name="T24" fmla="*/ 7 w 23"/>
                <a:gd name="T25" fmla="*/ 0 h 18"/>
                <a:gd name="T26" fmla="*/ 2 w 23"/>
                <a:gd name="T27" fmla="*/ 3 h 18"/>
                <a:gd name="T28" fmla="*/ 2 w 23"/>
                <a:gd name="T29" fmla="*/ 5 h 18"/>
                <a:gd name="T30" fmla="*/ 0 w 23"/>
                <a:gd name="T31" fmla="*/ 7 h 18"/>
                <a:gd name="T32" fmla="*/ 2 w 23"/>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8">
                  <a:moveTo>
                    <a:pt x="2" y="9"/>
                  </a:moveTo>
                  <a:lnTo>
                    <a:pt x="2" y="9"/>
                  </a:lnTo>
                  <a:lnTo>
                    <a:pt x="9" y="16"/>
                  </a:lnTo>
                  <a:lnTo>
                    <a:pt x="16" y="18"/>
                  </a:lnTo>
                  <a:lnTo>
                    <a:pt x="20" y="18"/>
                  </a:lnTo>
                  <a:lnTo>
                    <a:pt x="23" y="16"/>
                  </a:lnTo>
                  <a:lnTo>
                    <a:pt x="23" y="14"/>
                  </a:lnTo>
                  <a:lnTo>
                    <a:pt x="20" y="9"/>
                  </a:lnTo>
                  <a:lnTo>
                    <a:pt x="14" y="3"/>
                  </a:lnTo>
                  <a:lnTo>
                    <a:pt x="7" y="0"/>
                  </a:lnTo>
                  <a:lnTo>
                    <a:pt x="2" y="3"/>
                  </a:lnTo>
                  <a:lnTo>
                    <a:pt x="2" y="5"/>
                  </a:lnTo>
                  <a:lnTo>
                    <a:pt x="0" y="7"/>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3" name="Freeform 3930">
              <a:extLst>
                <a:ext uri="{FF2B5EF4-FFF2-40B4-BE49-F238E27FC236}">
                  <a16:creationId xmlns:a16="http://schemas.microsoft.com/office/drawing/2014/main" xmlns="" id="{8EDC3881-C6C5-874B-A7D4-BED4CFCEFB27}"/>
                </a:ext>
              </a:extLst>
            </p:cNvPr>
            <p:cNvSpPr>
              <a:spLocks/>
            </p:cNvSpPr>
            <p:nvPr/>
          </p:nvSpPr>
          <p:spPr bwMode="auto">
            <a:xfrm>
              <a:off x="3438" y="2933"/>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18 w 21"/>
                <a:gd name="T13" fmla="*/ 16 h 18"/>
                <a:gd name="T14" fmla="*/ 21 w 21"/>
                <a:gd name="T15" fmla="*/ 14 h 18"/>
                <a:gd name="T16" fmla="*/ 18 w 21"/>
                <a:gd name="T17" fmla="*/ 9 h 18"/>
                <a:gd name="T18" fmla="*/ 18 w 21"/>
                <a:gd name="T19" fmla="*/ 9 h 18"/>
                <a:gd name="T20" fmla="*/ 12 w 21"/>
                <a:gd name="T21" fmla="*/ 5 h 18"/>
                <a:gd name="T22" fmla="*/ 5 w 21"/>
                <a:gd name="T23" fmla="*/ 0 h 18"/>
                <a:gd name="T24" fmla="*/ 5 w 21"/>
                <a:gd name="T25" fmla="*/ 0 h 18"/>
                <a:gd name="T26" fmla="*/ 0 w 21"/>
                <a:gd name="T27" fmla="*/ 3 h 18"/>
                <a:gd name="T28" fmla="*/ 0 w 21"/>
                <a:gd name="T29" fmla="*/ 5 h 18"/>
                <a:gd name="T30" fmla="*/ 0 w 21"/>
                <a:gd name="T31" fmla="*/ 7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18" y="16"/>
                  </a:lnTo>
                  <a:lnTo>
                    <a:pt x="21" y="14"/>
                  </a:lnTo>
                  <a:lnTo>
                    <a:pt x="18" y="9"/>
                  </a:lnTo>
                  <a:lnTo>
                    <a:pt x="12" y="5"/>
                  </a:lnTo>
                  <a:lnTo>
                    <a:pt x="5" y="0"/>
                  </a:lnTo>
                  <a:lnTo>
                    <a:pt x="0" y="3"/>
                  </a:lnTo>
                  <a:lnTo>
                    <a:pt x="0" y="5"/>
                  </a:lnTo>
                  <a:lnTo>
                    <a:pt x="0" y="7"/>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4" name="Freeform 3931">
              <a:extLst>
                <a:ext uri="{FF2B5EF4-FFF2-40B4-BE49-F238E27FC236}">
                  <a16:creationId xmlns:a16="http://schemas.microsoft.com/office/drawing/2014/main" xmlns="" id="{734C01C1-E424-3C4D-845B-FE2798BD623B}"/>
                </a:ext>
              </a:extLst>
            </p:cNvPr>
            <p:cNvSpPr>
              <a:spLocks/>
            </p:cNvSpPr>
            <p:nvPr/>
          </p:nvSpPr>
          <p:spPr bwMode="auto">
            <a:xfrm>
              <a:off x="3438" y="2933"/>
              <a:ext cx="21" cy="18"/>
            </a:xfrm>
            <a:custGeom>
              <a:avLst/>
              <a:gdLst>
                <a:gd name="T0" fmla="*/ 0 w 21"/>
                <a:gd name="T1" fmla="*/ 9 h 18"/>
                <a:gd name="T2" fmla="*/ 0 w 21"/>
                <a:gd name="T3" fmla="*/ 9 h 18"/>
                <a:gd name="T4" fmla="*/ 7 w 21"/>
                <a:gd name="T5" fmla="*/ 16 h 18"/>
                <a:gd name="T6" fmla="*/ 14 w 21"/>
                <a:gd name="T7" fmla="*/ 18 h 18"/>
                <a:gd name="T8" fmla="*/ 14 w 21"/>
                <a:gd name="T9" fmla="*/ 18 h 18"/>
                <a:gd name="T10" fmla="*/ 18 w 21"/>
                <a:gd name="T11" fmla="*/ 18 h 18"/>
                <a:gd name="T12" fmla="*/ 18 w 21"/>
                <a:gd name="T13" fmla="*/ 16 h 18"/>
                <a:gd name="T14" fmla="*/ 21 w 21"/>
                <a:gd name="T15" fmla="*/ 14 h 18"/>
                <a:gd name="T16" fmla="*/ 18 w 21"/>
                <a:gd name="T17" fmla="*/ 9 h 18"/>
                <a:gd name="T18" fmla="*/ 18 w 21"/>
                <a:gd name="T19" fmla="*/ 9 h 18"/>
                <a:gd name="T20" fmla="*/ 12 w 21"/>
                <a:gd name="T21" fmla="*/ 5 h 18"/>
                <a:gd name="T22" fmla="*/ 5 w 21"/>
                <a:gd name="T23" fmla="*/ 0 h 18"/>
                <a:gd name="T24" fmla="*/ 5 w 21"/>
                <a:gd name="T25" fmla="*/ 0 h 18"/>
                <a:gd name="T26" fmla="*/ 0 w 21"/>
                <a:gd name="T27" fmla="*/ 3 h 18"/>
                <a:gd name="T28" fmla="*/ 0 w 21"/>
                <a:gd name="T29" fmla="*/ 5 h 18"/>
                <a:gd name="T30" fmla="*/ 0 w 21"/>
                <a:gd name="T31" fmla="*/ 7 h 18"/>
                <a:gd name="T32" fmla="*/ 0 w 21"/>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8">
                  <a:moveTo>
                    <a:pt x="0" y="9"/>
                  </a:moveTo>
                  <a:lnTo>
                    <a:pt x="0" y="9"/>
                  </a:lnTo>
                  <a:lnTo>
                    <a:pt x="7" y="16"/>
                  </a:lnTo>
                  <a:lnTo>
                    <a:pt x="14" y="18"/>
                  </a:lnTo>
                  <a:lnTo>
                    <a:pt x="18" y="18"/>
                  </a:lnTo>
                  <a:lnTo>
                    <a:pt x="18" y="16"/>
                  </a:lnTo>
                  <a:lnTo>
                    <a:pt x="21" y="14"/>
                  </a:lnTo>
                  <a:lnTo>
                    <a:pt x="18" y="9"/>
                  </a:lnTo>
                  <a:lnTo>
                    <a:pt x="12" y="5"/>
                  </a:lnTo>
                  <a:lnTo>
                    <a:pt x="5" y="0"/>
                  </a:lnTo>
                  <a:lnTo>
                    <a:pt x="0" y="3"/>
                  </a:lnTo>
                  <a:lnTo>
                    <a:pt x="0" y="5"/>
                  </a:lnTo>
                  <a:lnTo>
                    <a:pt x="0" y="7"/>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5" name="Freeform 3932">
              <a:extLst>
                <a:ext uri="{FF2B5EF4-FFF2-40B4-BE49-F238E27FC236}">
                  <a16:creationId xmlns:a16="http://schemas.microsoft.com/office/drawing/2014/main" xmlns="" id="{1575866B-B557-0440-80F7-200C10269F7D}"/>
                </a:ext>
              </a:extLst>
            </p:cNvPr>
            <p:cNvSpPr>
              <a:spLocks/>
            </p:cNvSpPr>
            <p:nvPr/>
          </p:nvSpPr>
          <p:spPr bwMode="auto">
            <a:xfrm>
              <a:off x="3420" y="2936"/>
              <a:ext cx="21" cy="15"/>
            </a:xfrm>
            <a:custGeom>
              <a:avLst/>
              <a:gdLst>
                <a:gd name="T0" fmla="*/ 0 w 21"/>
                <a:gd name="T1" fmla="*/ 6 h 15"/>
                <a:gd name="T2" fmla="*/ 0 w 21"/>
                <a:gd name="T3" fmla="*/ 6 h 15"/>
                <a:gd name="T4" fmla="*/ 7 w 21"/>
                <a:gd name="T5" fmla="*/ 13 h 15"/>
                <a:gd name="T6" fmla="*/ 14 w 21"/>
                <a:gd name="T7" fmla="*/ 15 h 15"/>
                <a:gd name="T8" fmla="*/ 14 w 21"/>
                <a:gd name="T9" fmla="*/ 15 h 15"/>
                <a:gd name="T10" fmla="*/ 18 w 21"/>
                <a:gd name="T11" fmla="*/ 15 h 15"/>
                <a:gd name="T12" fmla="*/ 18 w 21"/>
                <a:gd name="T13" fmla="*/ 13 h 15"/>
                <a:gd name="T14" fmla="*/ 21 w 21"/>
                <a:gd name="T15" fmla="*/ 11 h 15"/>
                <a:gd name="T16" fmla="*/ 18 w 21"/>
                <a:gd name="T17" fmla="*/ 6 h 15"/>
                <a:gd name="T18" fmla="*/ 18 w 21"/>
                <a:gd name="T19" fmla="*/ 6 h 15"/>
                <a:gd name="T20" fmla="*/ 12 w 21"/>
                <a:gd name="T21" fmla="*/ 2 h 15"/>
                <a:gd name="T22" fmla="*/ 5 w 21"/>
                <a:gd name="T23" fmla="*/ 0 h 15"/>
                <a:gd name="T24" fmla="*/ 5 w 21"/>
                <a:gd name="T25" fmla="*/ 0 h 15"/>
                <a:gd name="T26" fmla="*/ 3 w 21"/>
                <a:gd name="T27" fmla="*/ 0 h 15"/>
                <a:gd name="T28" fmla="*/ 0 w 21"/>
                <a:gd name="T29" fmla="*/ 2 h 15"/>
                <a:gd name="T30" fmla="*/ 0 w 21"/>
                <a:gd name="T31" fmla="*/ 4 h 15"/>
                <a:gd name="T32" fmla="*/ 0 w 21"/>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5">
                  <a:moveTo>
                    <a:pt x="0" y="6"/>
                  </a:moveTo>
                  <a:lnTo>
                    <a:pt x="0" y="6"/>
                  </a:lnTo>
                  <a:lnTo>
                    <a:pt x="7" y="13"/>
                  </a:lnTo>
                  <a:lnTo>
                    <a:pt x="14" y="15"/>
                  </a:lnTo>
                  <a:lnTo>
                    <a:pt x="18" y="15"/>
                  </a:lnTo>
                  <a:lnTo>
                    <a:pt x="18" y="13"/>
                  </a:lnTo>
                  <a:lnTo>
                    <a:pt x="21" y="11"/>
                  </a:lnTo>
                  <a:lnTo>
                    <a:pt x="18" y="6"/>
                  </a:lnTo>
                  <a:lnTo>
                    <a:pt x="12" y="2"/>
                  </a:lnTo>
                  <a:lnTo>
                    <a:pt x="5" y="0"/>
                  </a:lnTo>
                  <a:lnTo>
                    <a:pt x="3" y="0"/>
                  </a:lnTo>
                  <a:lnTo>
                    <a:pt x="0" y="2"/>
                  </a:lnTo>
                  <a:lnTo>
                    <a:pt x="0" y="4"/>
                  </a:lnTo>
                  <a:lnTo>
                    <a:pt x="0" y="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6" name="Freeform 3933">
              <a:extLst>
                <a:ext uri="{FF2B5EF4-FFF2-40B4-BE49-F238E27FC236}">
                  <a16:creationId xmlns:a16="http://schemas.microsoft.com/office/drawing/2014/main" xmlns="" id="{DDFC3B35-464E-B34E-AECF-D54130410B79}"/>
                </a:ext>
              </a:extLst>
            </p:cNvPr>
            <p:cNvSpPr>
              <a:spLocks/>
            </p:cNvSpPr>
            <p:nvPr/>
          </p:nvSpPr>
          <p:spPr bwMode="auto">
            <a:xfrm>
              <a:off x="3420" y="2936"/>
              <a:ext cx="21" cy="15"/>
            </a:xfrm>
            <a:custGeom>
              <a:avLst/>
              <a:gdLst>
                <a:gd name="T0" fmla="*/ 0 w 21"/>
                <a:gd name="T1" fmla="*/ 6 h 15"/>
                <a:gd name="T2" fmla="*/ 0 w 21"/>
                <a:gd name="T3" fmla="*/ 6 h 15"/>
                <a:gd name="T4" fmla="*/ 7 w 21"/>
                <a:gd name="T5" fmla="*/ 13 h 15"/>
                <a:gd name="T6" fmla="*/ 14 w 21"/>
                <a:gd name="T7" fmla="*/ 15 h 15"/>
                <a:gd name="T8" fmla="*/ 14 w 21"/>
                <a:gd name="T9" fmla="*/ 15 h 15"/>
                <a:gd name="T10" fmla="*/ 18 w 21"/>
                <a:gd name="T11" fmla="*/ 15 h 15"/>
                <a:gd name="T12" fmla="*/ 18 w 21"/>
                <a:gd name="T13" fmla="*/ 13 h 15"/>
                <a:gd name="T14" fmla="*/ 21 w 21"/>
                <a:gd name="T15" fmla="*/ 11 h 15"/>
                <a:gd name="T16" fmla="*/ 18 w 21"/>
                <a:gd name="T17" fmla="*/ 6 h 15"/>
                <a:gd name="T18" fmla="*/ 18 w 21"/>
                <a:gd name="T19" fmla="*/ 6 h 15"/>
                <a:gd name="T20" fmla="*/ 12 w 21"/>
                <a:gd name="T21" fmla="*/ 2 h 15"/>
                <a:gd name="T22" fmla="*/ 5 w 21"/>
                <a:gd name="T23" fmla="*/ 0 h 15"/>
                <a:gd name="T24" fmla="*/ 5 w 21"/>
                <a:gd name="T25" fmla="*/ 0 h 15"/>
                <a:gd name="T26" fmla="*/ 3 w 21"/>
                <a:gd name="T27" fmla="*/ 0 h 15"/>
                <a:gd name="T28" fmla="*/ 0 w 21"/>
                <a:gd name="T29" fmla="*/ 2 h 15"/>
                <a:gd name="T30" fmla="*/ 0 w 21"/>
                <a:gd name="T31" fmla="*/ 4 h 15"/>
                <a:gd name="T32" fmla="*/ 0 w 21"/>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5">
                  <a:moveTo>
                    <a:pt x="0" y="6"/>
                  </a:moveTo>
                  <a:lnTo>
                    <a:pt x="0" y="6"/>
                  </a:lnTo>
                  <a:lnTo>
                    <a:pt x="7" y="13"/>
                  </a:lnTo>
                  <a:lnTo>
                    <a:pt x="14" y="15"/>
                  </a:lnTo>
                  <a:lnTo>
                    <a:pt x="18" y="15"/>
                  </a:lnTo>
                  <a:lnTo>
                    <a:pt x="18" y="13"/>
                  </a:lnTo>
                  <a:lnTo>
                    <a:pt x="21" y="11"/>
                  </a:lnTo>
                  <a:lnTo>
                    <a:pt x="18" y="6"/>
                  </a:lnTo>
                  <a:lnTo>
                    <a:pt x="12" y="2"/>
                  </a:lnTo>
                  <a:lnTo>
                    <a:pt x="5" y="0"/>
                  </a:lnTo>
                  <a:lnTo>
                    <a:pt x="3" y="0"/>
                  </a:lnTo>
                  <a:lnTo>
                    <a:pt x="0" y="2"/>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7" name="Freeform 3934">
              <a:extLst>
                <a:ext uri="{FF2B5EF4-FFF2-40B4-BE49-F238E27FC236}">
                  <a16:creationId xmlns:a16="http://schemas.microsoft.com/office/drawing/2014/main" xmlns="" id="{19218921-7224-8647-805B-599D7D9603DE}"/>
                </a:ext>
              </a:extLst>
            </p:cNvPr>
            <p:cNvSpPr>
              <a:spLocks/>
            </p:cNvSpPr>
            <p:nvPr/>
          </p:nvSpPr>
          <p:spPr bwMode="auto">
            <a:xfrm>
              <a:off x="3405" y="2936"/>
              <a:ext cx="18" cy="15"/>
            </a:xfrm>
            <a:custGeom>
              <a:avLst/>
              <a:gdLst>
                <a:gd name="T0" fmla="*/ 0 w 18"/>
                <a:gd name="T1" fmla="*/ 6 h 15"/>
                <a:gd name="T2" fmla="*/ 0 w 18"/>
                <a:gd name="T3" fmla="*/ 6 h 15"/>
                <a:gd name="T4" fmla="*/ 4 w 18"/>
                <a:gd name="T5" fmla="*/ 13 h 15"/>
                <a:gd name="T6" fmla="*/ 13 w 18"/>
                <a:gd name="T7" fmla="*/ 15 h 15"/>
                <a:gd name="T8" fmla="*/ 13 w 18"/>
                <a:gd name="T9" fmla="*/ 15 h 15"/>
                <a:gd name="T10" fmla="*/ 15 w 18"/>
                <a:gd name="T11" fmla="*/ 15 h 15"/>
                <a:gd name="T12" fmla="*/ 18 w 18"/>
                <a:gd name="T13" fmla="*/ 13 h 15"/>
                <a:gd name="T14" fmla="*/ 18 w 18"/>
                <a:gd name="T15" fmla="*/ 11 h 15"/>
                <a:gd name="T16" fmla="*/ 15 w 18"/>
                <a:gd name="T17" fmla="*/ 6 h 15"/>
                <a:gd name="T18" fmla="*/ 15 w 18"/>
                <a:gd name="T19" fmla="*/ 6 h 15"/>
                <a:gd name="T20" fmla="*/ 11 w 18"/>
                <a:gd name="T21" fmla="*/ 2 h 15"/>
                <a:gd name="T22" fmla="*/ 4 w 18"/>
                <a:gd name="T23" fmla="*/ 0 h 15"/>
                <a:gd name="T24" fmla="*/ 4 w 18"/>
                <a:gd name="T25" fmla="*/ 0 h 15"/>
                <a:gd name="T26" fmla="*/ 2 w 18"/>
                <a:gd name="T27" fmla="*/ 0 h 15"/>
                <a:gd name="T28" fmla="*/ 0 w 18"/>
                <a:gd name="T29" fmla="*/ 2 h 15"/>
                <a:gd name="T30" fmla="*/ 0 w 18"/>
                <a:gd name="T31" fmla="*/ 4 h 15"/>
                <a:gd name="T32" fmla="*/ 0 w 18"/>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5">
                  <a:moveTo>
                    <a:pt x="0" y="6"/>
                  </a:moveTo>
                  <a:lnTo>
                    <a:pt x="0" y="6"/>
                  </a:lnTo>
                  <a:lnTo>
                    <a:pt x="4" y="13"/>
                  </a:lnTo>
                  <a:lnTo>
                    <a:pt x="13" y="15"/>
                  </a:lnTo>
                  <a:lnTo>
                    <a:pt x="15" y="15"/>
                  </a:lnTo>
                  <a:lnTo>
                    <a:pt x="18" y="13"/>
                  </a:lnTo>
                  <a:lnTo>
                    <a:pt x="18" y="11"/>
                  </a:lnTo>
                  <a:lnTo>
                    <a:pt x="15" y="6"/>
                  </a:lnTo>
                  <a:lnTo>
                    <a:pt x="11" y="2"/>
                  </a:lnTo>
                  <a:lnTo>
                    <a:pt x="4" y="0"/>
                  </a:lnTo>
                  <a:lnTo>
                    <a:pt x="2" y="0"/>
                  </a:lnTo>
                  <a:lnTo>
                    <a:pt x="0" y="2"/>
                  </a:lnTo>
                  <a:lnTo>
                    <a:pt x="0" y="4"/>
                  </a:lnTo>
                  <a:lnTo>
                    <a:pt x="0" y="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8" name="Freeform 3935">
              <a:extLst>
                <a:ext uri="{FF2B5EF4-FFF2-40B4-BE49-F238E27FC236}">
                  <a16:creationId xmlns:a16="http://schemas.microsoft.com/office/drawing/2014/main" xmlns="" id="{CA93B622-7234-5E44-8A44-753535DFCFCF}"/>
                </a:ext>
              </a:extLst>
            </p:cNvPr>
            <p:cNvSpPr>
              <a:spLocks/>
            </p:cNvSpPr>
            <p:nvPr/>
          </p:nvSpPr>
          <p:spPr bwMode="auto">
            <a:xfrm>
              <a:off x="3405" y="2936"/>
              <a:ext cx="18" cy="15"/>
            </a:xfrm>
            <a:custGeom>
              <a:avLst/>
              <a:gdLst>
                <a:gd name="T0" fmla="*/ 0 w 18"/>
                <a:gd name="T1" fmla="*/ 6 h 15"/>
                <a:gd name="T2" fmla="*/ 0 w 18"/>
                <a:gd name="T3" fmla="*/ 6 h 15"/>
                <a:gd name="T4" fmla="*/ 4 w 18"/>
                <a:gd name="T5" fmla="*/ 13 h 15"/>
                <a:gd name="T6" fmla="*/ 13 w 18"/>
                <a:gd name="T7" fmla="*/ 15 h 15"/>
                <a:gd name="T8" fmla="*/ 13 w 18"/>
                <a:gd name="T9" fmla="*/ 15 h 15"/>
                <a:gd name="T10" fmla="*/ 15 w 18"/>
                <a:gd name="T11" fmla="*/ 15 h 15"/>
                <a:gd name="T12" fmla="*/ 18 w 18"/>
                <a:gd name="T13" fmla="*/ 13 h 15"/>
                <a:gd name="T14" fmla="*/ 18 w 18"/>
                <a:gd name="T15" fmla="*/ 11 h 15"/>
                <a:gd name="T16" fmla="*/ 15 w 18"/>
                <a:gd name="T17" fmla="*/ 6 h 15"/>
                <a:gd name="T18" fmla="*/ 15 w 18"/>
                <a:gd name="T19" fmla="*/ 6 h 15"/>
                <a:gd name="T20" fmla="*/ 11 w 18"/>
                <a:gd name="T21" fmla="*/ 2 h 15"/>
                <a:gd name="T22" fmla="*/ 4 w 18"/>
                <a:gd name="T23" fmla="*/ 0 h 15"/>
                <a:gd name="T24" fmla="*/ 4 w 18"/>
                <a:gd name="T25" fmla="*/ 0 h 15"/>
                <a:gd name="T26" fmla="*/ 2 w 18"/>
                <a:gd name="T27" fmla="*/ 0 h 15"/>
                <a:gd name="T28" fmla="*/ 0 w 18"/>
                <a:gd name="T29" fmla="*/ 2 h 15"/>
                <a:gd name="T30" fmla="*/ 0 w 18"/>
                <a:gd name="T31" fmla="*/ 4 h 15"/>
                <a:gd name="T32" fmla="*/ 0 w 18"/>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5">
                  <a:moveTo>
                    <a:pt x="0" y="6"/>
                  </a:moveTo>
                  <a:lnTo>
                    <a:pt x="0" y="6"/>
                  </a:lnTo>
                  <a:lnTo>
                    <a:pt x="4" y="13"/>
                  </a:lnTo>
                  <a:lnTo>
                    <a:pt x="13" y="15"/>
                  </a:lnTo>
                  <a:lnTo>
                    <a:pt x="15" y="15"/>
                  </a:lnTo>
                  <a:lnTo>
                    <a:pt x="18" y="13"/>
                  </a:lnTo>
                  <a:lnTo>
                    <a:pt x="18" y="11"/>
                  </a:lnTo>
                  <a:lnTo>
                    <a:pt x="15" y="6"/>
                  </a:lnTo>
                  <a:lnTo>
                    <a:pt x="11" y="2"/>
                  </a:lnTo>
                  <a:lnTo>
                    <a:pt x="4" y="0"/>
                  </a:lnTo>
                  <a:lnTo>
                    <a:pt x="2" y="0"/>
                  </a:lnTo>
                  <a:lnTo>
                    <a:pt x="0" y="2"/>
                  </a:lnTo>
                  <a:lnTo>
                    <a:pt x="0" y="4"/>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19" name="Freeform 3936">
              <a:extLst>
                <a:ext uri="{FF2B5EF4-FFF2-40B4-BE49-F238E27FC236}">
                  <a16:creationId xmlns:a16="http://schemas.microsoft.com/office/drawing/2014/main" xmlns="" id="{9EFC916D-994F-8645-8439-45C892967596}"/>
                </a:ext>
              </a:extLst>
            </p:cNvPr>
            <p:cNvSpPr>
              <a:spLocks/>
            </p:cNvSpPr>
            <p:nvPr/>
          </p:nvSpPr>
          <p:spPr bwMode="auto">
            <a:xfrm>
              <a:off x="3389" y="2936"/>
              <a:ext cx="16" cy="15"/>
            </a:xfrm>
            <a:custGeom>
              <a:avLst/>
              <a:gdLst>
                <a:gd name="T0" fmla="*/ 0 w 16"/>
                <a:gd name="T1" fmla="*/ 6 h 15"/>
                <a:gd name="T2" fmla="*/ 0 w 16"/>
                <a:gd name="T3" fmla="*/ 6 h 15"/>
                <a:gd name="T4" fmla="*/ 4 w 16"/>
                <a:gd name="T5" fmla="*/ 13 h 15"/>
                <a:gd name="T6" fmla="*/ 11 w 16"/>
                <a:gd name="T7" fmla="*/ 15 h 15"/>
                <a:gd name="T8" fmla="*/ 11 w 16"/>
                <a:gd name="T9" fmla="*/ 15 h 15"/>
                <a:gd name="T10" fmla="*/ 13 w 16"/>
                <a:gd name="T11" fmla="*/ 15 h 15"/>
                <a:gd name="T12" fmla="*/ 16 w 16"/>
                <a:gd name="T13" fmla="*/ 13 h 15"/>
                <a:gd name="T14" fmla="*/ 16 w 16"/>
                <a:gd name="T15" fmla="*/ 11 h 15"/>
                <a:gd name="T16" fmla="*/ 16 w 16"/>
                <a:gd name="T17" fmla="*/ 6 h 15"/>
                <a:gd name="T18" fmla="*/ 16 w 16"/>
                <a:gd name="T19" fmla="*/ 6 h 15"/>
                <a:gd name="T20" fmla="*/ 11 w 16"/>
                <a:gd name="T21" fmla="*/ 2 h 15"/>
                <a:gd name="T22" fmla="*/ 4 w 16"/>
                <a:gd name="T23" fmla="*/ 0 h 15"/>
                <a:gd name="T24" fmla="*/ 4 w 16"/>
                <a:gd name="T25" fmla="*/ 0 h 15"/>
                <a:gd name="T26" fmla="*/ 2 w 16"/>
                <a:gd name="T27" fmla="*/ 0 h 15"/>
                <a:gd name="T28" fmla="*/ 0 w 16"/>
                <a:gd name="T29" fmla="*/ 2 h 15"/>
                <a:gd name="T30" fmla="*/ 0 w 16"/>
                <a:gd name="T31" fmla="*/ 6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5">
                  <a:moveTo>
                    <a:pt x="0" y="6"/>
                  </a:moveTo>
                  <a:lnTo>
                    <a:pt x="0" y="6"/>
                  </a:lnTo>
                  <a:lnTo>
                    <a:pt x="4" y="13"/>
                  </a:lnTo>
                  <a:lnTo>
                    <a:pt x="11" y="15"/>
                  </a:lnTo>
                  <a:lnTo>
                    <a:pt x="13" y="15"/>
                  </a:lnTo>
                  <a:lnTo>
                    <a:pt x="16" y="13"/>
                  </a:lnTo>
                  <a:lnTo>
                    <a:pt x="16" y="11"/>
                  </a:lnTo>
                  <a:lnTo>
                    <a:pt x="16" y="6"/>
                  </a:lnTo>
                  <a:lnTo>
                    <a:pt x="11" y="2"/>
                  </a:lnTo>
                  <a:lnTo>
                    <a:pt x="4" y="0"/>
                  </a:lnTo>
                  <a:lnTo>
                    <a:pt x="2" y="0"/>
                  </a:lnTo>
                  <a:lnTo>
                    <a:pt x="0" y="2"/>
                  </a:lnTo>
                  <a:lnTo>
                    <a:pt x="0" y="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0" name="Freeform 3937">
              <a:extLst>
                <a:ext uri="{FF2B5EF4-FFF2-40B4-BE49-F238E27FC236}">
                  <a16:creationId xmlns:a16="http://schemas.microsoft.com/office/drawing/2014/main" xmlns="" id="{E5B74491-D940-874D-8B3A-9B8F9BFD1D33}"/>
                </a:ext>
              </a:extLst>
            </p:cNvPr>
            <p:cNvSpPr>
              <a:spLocks/>
            </p:cNvSpPr>
            <p:nvPr/>
          </p:nvSpPr>
          <p:spPr bwMode="auto">
            <a:xfrm>
              <a:off x="3389" y="2936"/>
              <a:ext cx="16" cy="15"/>
            </a:xfrm>
            <a:custGeom>
              <a:avLst/>
              <a:gdLst>
                <a:gd name="T0" fmla="*/ 0 w 16"/>
                <a:gd name="T1" fmla="*/ 6 h 15"/>
                <a:gd name="T2" fmla="*/ 0 w 16"/>
                <a:gd name="T3" fmla="*/ 6 h 15"/>
                <a:gd name="T4" fmla="*/ 4 w 16"/>
                <a:gd name="T5" fmla="*/ 13 h 15"/>
                <a:gd name="T6" fmla="*/ 11 w 16"/>
                <a:gd name="T7" fmla="*/ 15 h 15"/>
                <a:gd name="T8" fmla="*/ 11 w 16"/>
                <a:gd name="T9" fmla="*/ 15 h 15"/>
                <a:gd name="T10" fmla="*/ 13 w 16"/>
                <a:gd name="T11" fmla="*/ 15 h 15"/>
                <a:gd name="T12" fmla="*/ 16 w 16"/>
                <a:gd name="T13" fmla="*/ 13 h 15"/>
                <a:gd name="T14" fmla="*/ 16 w 16"/>
                <a:gd name="T15" fmla="*/ 11 h 15"/>
                <a:gd name="T16" fmla="*/ 16 w 16"/>
                <a:gd name="T17" fmla="*/ 6 h 15"/>
                <a:gd name="T18" fmla="*/ 16 w 16"/>
                <a:gd name="T19" fmla="*/ 6 h 15"/>
                <a:gd name="T20" fmla="*/ 11 w 16"/>
                <a:gd name="T21" fmla="*/ 2 h 15"/>
                <a:gd name="T22" fmla="*/ 4 w 16"/>
                <a:gd name="T23" fmla="*/ 0 h 15"/>
                <a:gd name="T24" fmla="*/ 4 w 16"/>
                <a:gd name="T25" fmla="*/ 0 h 15"/>
                <a:gd name="T26" fmla="*/ 2 w 16"/>
                <a:gd name="T27" fmla="*/ 0 h 15"/>
                <a:gd name="T28" fmla="*/ 0 w 16"/>
                <a:gd name="T29" fmla="*/ 2 h 15"/>
                <a:gd name="T30" fmla="*/ 0 w 16"/>
                <a:gd name="T31" fmla="*/ 6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5">
                  <a:moveTo>
                    <a:pt x="0" y="6"/>
                  </a:moveTo>
                  <a:lnTo>
                    <a:pt x="0" y="6"/>
                  </a:lnTo>
                  <a:lnTo>
                    <a:pt x="4" y="13"/>
                  </a:lnTo>
                  <a:lnTo>
                    <a:pt x="11" y="15"/>
                  </a:lnTo>
                  <a:lnTo>
                    <a:pt x="13" y="15"/>
                  </a:lnTo>
                  <a:lnTo>
                    <a:pt x="16" y="13"/>
                  </a:lnTo>
                  <a:lnTo>
                    <a:pt x="16" y="11"/>
                  </a:lnTo>
                  <a:lnTo>
                    <a:pt x="16" y="6"/>
                  </a:lnTo>
                  <a:lnTo>
                    <a:pt x="11" y="2"/>
                  </a:lnTo>
                  <a:lnTo>
                    <a:pt x="4" y="0"/>
                  </a:lnTo>
                  <a:lnTo>
                    <a:pt x="2" y="0"/>
                  </a:lnTo>
                  <a:lnTo>
                    <a:pt x="0" y="2"/>
                  </a:ln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1" name="Freeform 3938">
              <a:extLst>
                <a:ext uri="{FF2B5EF4-FFF2-40B4-BE49-F238E27FC236}">
                  <a16:creationId xmlns:a16="http://schemas.microsoft.com/office/drawing/2014/main" xmlns="" id="{BF8BD88C-0796-7644-BC22-3E5734826304}"/>
                </a:ext>
              </a:extLst>
            </p:cNvPr>
            <p:cNvSpPr>
              <a:spLocks/>
            </p:cNvSpPr>
            <p:nvPr/>
          </p:nvSpPr>
          <p:spPr bwMode="auto">
            <a:xfrm>
              <a:off x="3373" y="2936"/>
              <a:ext cx="16" cy="15"/>
            </a:xfrm>
            <a:custGeom>
              <a:avLst/>
              <a:gdLst>
                <a:gd name="T0" fmla="*/ 0 w 16"/>
                <a:gd name="T1" fmla="*/ 9 h 15"/>
                <a:gd name="T2" fmla="*/ 0 w 16"/>
                <a:gd name="T3" fmla="*/ 9 h 15"/>
                <a:gd name="T4" fmla="*/ 5 w 16"/>
                <a:gd name="T5" fmla="*/ 13 h 15"/>
                <a:gd name="T6" fmla="*/ 11 w 16"/>
                <a:gd name="T7" fmla="*/ 15 h 15"/>
                <a:gd name="T8" fmla="*/ 11 w 16"/>
                <a:gd name="T9" fmla="*/ 15 h 15"/>
                <a:gd name="T10" fmla="*/ 14 w 16"/>
                <a:gd name="T11" fmla="*/ 15 h 15"/>
                <a:gd name="T12" fmla="*/ 16 w 16"/>
                <a:gd name="T13" fmla="*/ 13 h 15"/>
                <a:gd name="T14" fmla="*/ 16 w 16"/>
                <a:gd name="T15" fmla="*/ 11 h 15"/>
                <a:gd name="T16" fmla="*/ 16 w 16"/>
                <a:gd name="T17" fmla="*/ 6 h 15"/>
                <a:gd name="T18" fmla="*/ 16 w 16"/>
                <a:gd name="T19" fmla="*/ 6 h 15"/>
                <a:gd name="T20" fmla="*/ 11 w 16"/>
                <a:gd name="T21" fmla="*/ 2 h 15"/>
                <a:gd name="T22" fmla="*/ 5 w 16"/>
                <a:gd name="T23" fmla="*/ 0 h 15"/>
                <a:gd name="T24" fmla="*/ 5 w 16"/>
                <a:gd name="T25" fmla="*/ 0 h 15"/>
                <a:gd name="T26" fmla="*/ 2 w 16"/>
                <a:gd name="T27" fmla="*/ 0 h 15"/>
                <a:gd name="T28" fmla="*/ 0 w 16"/>
                <a:gd name="T29" fmla="*/ 2 h 15"/>
                <a:gd name="T30" fmla="*/ 0 w 16"/>
                <a:gd name="T31" fmla="*/ 9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5">
                  <a:moveTo>
                    <a:pt x="0" y="9"/>
                  </a:moveTo>
                  <a:lnTo>
                    <a:pt x="0" y="9"/>
                  </a:lnTo>
                  <a:lnTo>
                    <a:pt x="5" y="13"/>
                  </a:lnTo>
                  <a:lnTo>
                    <a:pt x="11" y="15"/>
                  </a:lnTo>
                  <a:lnTo>
                    <a:pt x="14" y="15"/>
                  </a:lnTo>
                  <a:lnTo>
                    <a:pt x="16" y="13"/>
                  </a:lnTo>
                  <a:lnTo>
                    <a:pt x="16" y="11"/>
                  </a:lnTo>
                  <a:lnTo>
                    <a:pt x="16" y="6"/>
                  </a:lnTo>
                  <a:lnTo>
                    <a:pt x="11" y="2"/>
                  </a:lnTo>
                  <a:lnTo>
                    <a:pt x="5"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2" name="Freeform 3939">
              <a:extLst>
                <a:ext uri="{FF2B5EF4-FFF2-40B4-BE49-F238E27FC236}">
                  <a16:creationId xmlns:a16="http://schemas.microsoft.com/office/drawing/2014/main" xmlns="" id="{CF63FC32-025C-D142-9C16-683C7C86F4E2}"/>
                </a:ext>
              </a:extLst>
            </p:cNvPr>
            <p:cNvSpPr>
              <a:spLocks/>
            </p:cNvSpPr>
            <p:nvPr/>
          </p:nvSpPr>
          <p:spPr bwMode="auto">
            <a:xfrm>
              <a:off x="3373" y="2936"/>
              <a:ext cx="16" cy="15"/>
            </a:xfrm>
            <a:custGeom>
              <a:avLst/>
              <a:gdLst>
                <a:gd name="T0" fmla="*/ 0 w 16"/>
                <a:gd name="T1" fmla="*/ 9 h 15"/>
                <a:gd name="T2" fmla="*/ 0 w 16"/>
                <a:gd name="T3" fmla="*/ 9 h 15"/>
                <a:gd name="T4" fmla="*/ 5 w 16"/>
                <a:gd name="T5" fmla="*/ 13 h 15"/>
                <a:gd name="T6" fmla="*/ 11 w 16"/>
                <a:gd name="T7" fmla="*/ 15 h 15"/>
                <a:gd name="T8" fmla="*/ 11 w 16"/>
                <a:gd name="T9" fmla="*/ 15 h 15"/>
                <a:gd name="T10" fmla="*/ 14 w 16"/>
                <a:gd name="T11" fmla="*/ 15 h 15"/>
                <a:gd name="T12" fmla="*/ 16 w 16"/>
                <a:gd name="T13" fmla="*/ 13 h 15"/>
                <a:gd name="T14" fmla="*/ 16 w 16"/>
                <a:gd name="T15" fmla="*/ 11 h 15"/>
                <a:gd name="T16" fmla="*/ 16 w 16"/>
                <a:gd name="T17" fmla="*/ 6 h 15"/>
                <a:gd name="T18" fmla="*/ 16 w 16"/>
                <a:gd name="T19" fmla="*/ 6 h 15"/>
                <a:gd name="T20" fmla="*/ 11 w 16"/>
                <a:gd name="T21" fmla="*/ 2 h 15"/>
                <a:gd name="T22" fmla="*/ 5 w 16"/>
                <a:gd name="T23" fmla="*/ 0 h 15"/>
                <a:gd name="T24" fmla="*/ 5 w 16"/>
                <a:gd name="T25" fmla="*/ 0 h 15"/>
                <a:gd name="T26" fmla="*/ 2 w 16"/>
                <a:gd name="T27" fmla="*/ 0 h 15"/>
                <a:gd name="T28" fmla="*/ 0 w 16"/>
                <a:gd name="T29" fmla="*/ 2 h 15"/>
                <a:gd name="T30" fmla="*/ 0 w 16"/>
                <a:gd name="T31" fmla="*/ 9 h 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 h="15">
                  <a:moveTo>
                    <a:pt x="0" y="9"/>
                  </a:moveTo>
                  <a:lnTo>
                    <a:pt x="0" y="9"/>
                  </a:lnTo>
                  <a:lnTo>
                    <a:pt x="5" y="13"/>
                  </a:lnTo>
                  <a:lnTo>
                    <a:pt x="11" y="15"/>
                  </a:lnTo>
                  <a:lnTo>
                    <a:pt x="14" y="15"/>
                  </a:lnTo>
                  <a:lnTo>
                    <a:pt x="16" y="13"/>
                  </a:lnTo>
                  <a:lnTo>
                    <a:pt x="16" y="11"/>
                  </a:lnTo>
                  <a:lnTo>
                    <a:pt x="16" y="6"/>
                  </a:lnTo>
                  <a:lnTo>
                    <a:pt x="11" y="2"/>
                  </a:lnTo>
                  <a:lnTo>
                    <a:pt x="5"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3" name="Freeform 3940">
              <a:extLst>
                <a:ext uri="{FF2B5EF4-FFF2-40B4-BE49-F238E27FC236}">
                  <a16:creationId xmlns:a16="http://schemas.microsoft.com/office/drawing/2014/main" xmlns="" id="{CA90E05A-AFEE-4849-88BA-3EF9868A5C65}"/>
                </a:ext>
              </a:extLst>
            </p:cNvPr>
            <p:cNvSpPr>
              <a:spLocks/>
            </p:cNvSpPr>
            <p:nvPr/>
          </p:nvSpPr>
          <p:spPr bwMode="auto">
            <a:xfrm>
              <a:off x="3357" y="2936"/>
              <a:ext cx="16" cy="15"/>
            </a:xfrm>
            <a:custGeom>
              <a:avLst/>
              <a:gdLst>
                <a:gd name="T0" fmla="*/ 0 w 16"/>
                <a:gd name="T1" fmla="*/ 9 h 15"/>
                <a:gd name="T2" fmla="*/ 0 w 16"/>
                <a:gd name="T3" fmla="*/ 9 h 15"/>
                <a:gd name="T4" fmla="*/ 5 w 16"/>
                <a:gd name="T5" fmla="*/ 13 h 15"/>
                <a:gd name="T6" fmla="*/ 12 w 16"/>
                <a:gd name="T7" fmla="*/ 15 h 15"/>
                <a:gd name="T8" fmla="*/ 12 w 16"/>
                <a:gd name="T9" fmla="*/ 15 h 15"/>
                <a:gd name="T10" fmla="*/ 14 w 16"/>
                <a:gd name="T11" fmla="*/ 15 h 15"/>
                <a:gd name="T12" fmla="*/ 16 w 16"/>
                <a:gd name="T13" fmla="*/ 13 h 15"/>
                <a:gd name="T14" fmla="*/ 16 w 16"/>
                <a:gd name="T15" fmla="*/ 9 h 15"/>
                <a:gd name="T16" fmla="*/ 16 w 16"/>
                <a:gd name="T17" fmla="*/ 9 h 15"/>
                <a:gd name="T18" fmla="*/ 12 w 16"/>
                <a:gd name="T19" fmla="*/ 2 h 15"/>
                <a:gd name="T20" fmla="*/ 5 w 16"/>
                <a:gd name="T21" fmla="*/ 0 h 15"/>
                <a:gd name="T22" fmla="*/ 5 w 16"/>
                <a:gd name="T23" fmla="*/ 0 h 15"/>
                <a:gd name="T24" fmla="*/ 3 w 16"/>
                <a:gd name="T25" fmla="*/ 0 h 15"/>
                <a:gd name="T26" fmla="*/ 0 w 16"/>
                <a:gd name="T27" fmla="*/ 2 h 15"/>
                <a:gd name="T28" fmla="*/ 0 w 16"/>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5">
                  <a:moveTo>
                    <a:pt x="0" y="9"/>
                  </a:moveTo>
                  <a:lnTo>
                    <a:pt x="0" y="9"/>
                  </a:lnTo>
                  <a:lnTo>
                    <a:pt x="5" y="13"/>
                  </a:lnTo>
                  <a:lnTo>
                    <a:pt x="12" y="15"/>
                  </a:lnTo>
                  <a:lnTo>
                    <a:pt x="14" y="15"/>
                  </a:lnTo>
                  <a:lnTo>
                    <a:pt x="16" y="13"/>
                  </a:lnTo>
                  <a:lnTo>
                    <a:pt x="16" y="9"/>
                  </a:lnTo>
                  <a:lnTo>
                    <a:pt x="12" y="2"/>
                  </a:lnTo>
                  <a:lnTo>
                    <a:pt x="5" y="0"/>
                  </a:lnTo>
                  <a:lnTo>
                    <a:pt x="3"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4" name="Freeform 3941">
              <a:extLst>
                <a:ext uri="{FF2B5EF4-FFF2-40B4-BE49-F238E27FC236}">
                  <a16:creationId xmlns:a16="http://schemas.microsoft.com/office/drawing/2014/main" xmlns="" id="{307FF61B-6C06-4D4F-8F68-023D080519BA}"/>
                </a:ext>
              </a:extLst>
            </p:cNvPr>
            <p:cNvSpPr>
              <a:spLocks/>
            </p:cNvSpPr>
            <p:nvPr/>
          </p:nvSpPr>
          <p:spPr bwMode="auto">
            <a:xfrm>
              <a:off x="3357" y="2936"/>
              <a:ext cx="16" cy="15"/>
            </a:xfrm>
            <a:custGeom>
              <a:avLst/>
              <a:gdLst>
                <a:gd name="T0" fmla="*/ 0 w 16"/>
                <a:gd name="T1" fmla="*/ 9 h 15"/>
                <a:gd name="T2" fmla="*/ 0 w 16"/>
                <a:gd name="T3" fmla="*/ 9 h 15"/>
                <a:gd name="T4" fmla="*/ 5 w 16"/>
                <a:gd name="T5" fmla="*/ 13 h 15"/>
                <a:gd name="T6" fmla="*/ 12 w 16"/>
                <a:gd name="T7" fmla="*/ 15 h 15"/>
                <a:gd name="T8" fmla="*/ 12 w 16"/>
                <a:gd name="T9" fmla="*/ 15 h 15"/>
                <a:gd name="T10" fmla="*/ 14 w 16"/>
                <a:gd name="T11" fmla="*/ 15 h 15"/>
                <a:gd name="T12" fmla="*/ 16 w 16"/>
                <a:gd name="T13" fmla="*/ 13 h 15"/>
                <a:gd name="T14" fmla="*/ 16 w 16"/>
                <a:gd name="T15" fmla="*/ 9 h 15"/>
                <a:gd name="T16" fmla="*/ 16 w 16"/>
                <a:gd name="T17" fmla="*/ 9 h 15"/>
                <a:gd name="T18" fmla="*/ 12 w 16"/>
                <a:gd name="T19" fmla="*/ 2 h 15"/>
                <a:gd name="T20" fmla="*/ 5 w 16"/>
                <a:gd name="T21" fmla="*/ 0 h 15"/>
                <a:gd name="T22" fmla="*/ 5 w 16"/>
                <a:gd name="T23" fmla="*/ 0 h 15"/>
                <a:gd name="T24" fmla="*/ 3 w 16"/>
                <a:gd name="T25" fmla="*/ 0 h 15"/>
                <a:gd name="T26" fmla="*/ 0 w 16"/>
                <a:gd name="T27" fmla="*/ 2 h 15"/>
                <a:gd name="T28" fmla="*/ 0 w 16"/>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5">
                  <a:moveTo>
                    <a:pt x="0" y="9"/>
                  </a:moveTo>
                  <a:lnTo>
                    <a:pt x="0" y="9"/>
                  </a:lnTo>
                  <a:lnTo>
                    <a:pt x="5" y="13"/>
                  </a:lnTo>
                  <a:lnTo>
                    <a:pt x="12" y="15"/>
                  </a:lnTo>
                  <a:lnTo>
                    <a:pt x="14" y="15"/>
                  </a:lnTo>
                  <a:lnTo>
                    <a:pt x="16" y="13"/>
                  </a:lnTo>
                  <a:lnTo>
                    <a:pt x="16" y="9"/>
                  </a:lnTo>
                  <a:lnTo>
                    <a:pt x="12" y="2"/>
                  </a:lnTo>
                  <a:lnTo>
                    <a:pt x="5" y="0"/>
                  </a:lnTo>
                  <a:lnTo>
                    <a:pt x="3"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5" name="Freeform 3942">
              <a:extLst>
                <a:ext uri="{FF2B5EF4-FFF2-40B4-BE49-F238E27FC236}">
                  <a16:creationId xmlns:a16="http://schemas.microsoft.com/office/drawing/2014/main" xmlns="" id="{D565449A-CCA4-6246-A3EB-8836C1020B72}"/>
                </a:ext>
              </a:extLst>
            </p:cNvPr>
            <p:cNvSpPr>
              <a:spLocks/>
            </p:cNvSpPr>
            <p:nvPr/>
          </p:nvSpPr>
          <p:spPr bwMode="auto">
            <a:xfrm>
              <a:off x="3344" y="2936"/>
              <a:ext cx="13" cy="15"/>
            </a:xfrm>
            <a:custGeom>
              <a:avLst/>
              <a:gdLst>
                <a:gd name="T0" fmla="*/ 0 w 13"/>
                <a:gd name="T1" fmla="*/ 9 h 15"/>
                <a:gd name="T2" fmla="*/ 0 w 13"/>
                <a:gd name="T3" fmla="*/ 9 h 15"/>
                <a:gd name="T4" fmla="*/ 4 w 13"/>
                <a:gd name="T5" fmla="*/ 13 h 15"/>
                <a:gd name="T6" fmla="*/ 9 w 13"/>
                <a:gd name="T7" fmla="*/ 15 h 15"/>
                <a:gd name="T8" fmla="*/ 9 w 13"/>
                <a:gd name="T9" fmla="*/ 15 h 15"/>
                <a:gd name="T10" fmla="*/ 13 w 13"/>
                <a:gd name="T11" fmla="*/ 15 h 15"/>
                <a:gd name="T12" fmla="*/ 13 w 13"/>
                <a:gd name="T13" fmla="*/ 13 h 15"/>
                <a:gd name="T14" fmla="*/ 13 w 13"/>
                <a:gd name="T15" fmla="*/ 9 h 15"/>
                <a:gd name="T16" fmla="*/ 13 w 13"/>
                <a:gd name="T17" fmla="*/ 9 h 15"/>
                <a:gd name="T18" fmla="*/ 11 w 13"/>
                <a:gd name="T19" fmla="*/ 2 h 15"/>
                <a:gd name="T20" fmla="*/ 4 w 13"/>
                <a:gd name="T21" fmla="*/ 0 h 15"/>
                <a:gd name="T22" fmla="*/ 4 w 13"/>
                <a:gd name="T23" fmla="*/ 0 h 15"/>
                <a:gd name="T24" fmla="*/ 2 w 13"/>
                <a:gd name="T25" fmla="*/ 0 h 15"/>
                <a:gd name="T26" fmla="*/ 0 w 13"/>
                <a:gd name="T27" fmla="*/ 2 h 15"/>
                <a:gd name="T28" fmla="*/ 0 w 13"/>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5">
                  <a:moveTo>
                    <a:pt x="0" y="9"/>
                  </a:moveTo>
                  <a:lnTo>
                    <a:pt x="0" y="9"/>
                  </a:lnTo>
                  <a:lnTo>
                    <a:pt x="4" y="13"/>
                  </a:lnTo>
                  <a:lnTo>
                    <a:pt x="9" y="15"/>
                  </a:lnTo>
                  <a:lnTo>
                    <a:pt x="13" y="15"/>
                  </a:lnTo>
                  <a:lnTo>
                    <a:pt x="13" y="13"/>
                  </a:lnTo>
                  <a:lnTo>
                    <a:pt x="13" y="9"/>
                  </a:lnTo>
                  <a:lnTo>
                    <a:pt x="11"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6" name="Freeform 3943">
              <a:extLst>
                <a:ext uri="{FF2B5EF4-FFF2-40B4-BE49-F238E27FC236}">
                  <a16:creationId xmlns:a16="http://schemas.microsoft.com/office/drawing/2014/main" xmlns="" id="{153234FD-C1D4-CA4E-8BE4-380E1ADE3285}"/>
                </a:ext>
              </a:extLst>
            </p:cNvPr>
            <p:cNvSpPr>
              <a:spLocks/>
            </p:cNvSpPr>
            <p:nvPr/>
          </p:nvSpPr>
          <p:spPr bwMode="auto">
            <a:xfrm>
              <a:off x="3344" y="2936"/>
              <a:ext cx="13" cy="15"/>
            </a:xfrm>
            <a:custGeom>
              <a:avLst/>
              <a:gdLst>
                <a:gd name="T0" fmla="*/ 0 w 13"/>
                <a:gd name="T1" fmla="*/ 9 h 15"/>
                <a:gd name="T2" fmla="*/ 0 w 13"/>
                <a:gd name="T3" fmla="*/ 9 h 15"/>
                <a:gd name="T4" fmla="*/ 4 w 13"/>
                <a:gd name="T5" fmla="*/ 13 h 15"/>
                <a:gd name="T6" fmla="*/ 9 w 13"/>
                <a:gd name="T7" fmla="*/ 15 h 15"/>
                <a:gd name="T8" fmla="*/ 9 w 13"/>
                <a:gd name="T9" fmla="*/ 15 h 15"/>
                <a:gd name="T10" fmla="*/ 13 w 13"/>
                <a:gd name="T11" fmla="*/ 15 h 15"/>
                <a:gd name="T12" fmla="*/ 13 w 13"/>
                <a:gd name="T13" fmla="*/ 13 h 15"/>
                <a:gd name="T14" fmla="*/ 13 w 13"/>
                <a:gd name="T15" fmla="*/ 9 h 15"/>
                <a:gd name="T16" fmla="*/ 13 w 13"/>
                <a:gd name="T17" fmla="*/ 9 h 15"/>
                <a:gd name="T18" fmla="*/ 11 w 13"/>
                <a:gd name="T19" fmla="*/ 2 h 15"/>
                <a:gd name="T20" fmla="*/ 4 w 13"/>
                <a:gd name="T21" fmla="*/ 0 h 15"/>
                <a:gd name="T22" fmla="*/ 4 w 13"/>
                <a:gd name="T23" fmla="*/ 0 h 15"/>
                <a:gd name="T24" fmla="*/ 2 w 13"/>
                <a:gd name="T25" fmla="*/ 0 h 15"/>
                <a:gd name="T26" fmla="*/ 0 w 13"/>
                <a:gd name="T27" fmla="*/ 2 h 15"/>
                <a:gd name="T28" fmla="*/ 0 w 13"/>
                <a:gd name="T29" fmla="*/ 9 h 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5">
                  <a:moveTo>
                    <a:pt x="0" y="9"/>
                  </a:moveTo>
                  <a:lnTo>
                    <a:pt x="0" y="9"/>
                  </a:lnTo>
                  <a:lnTo>
                    <a:pt x="4" y="13"/>
                  </a:lnTo>
                  <a:lnTo>
                    <a:pt x="9" y="15"/>
                  </a:lnTo>
                  <a:lnTo>
                    <a:pt x="13" y="15"/>
                  </a:lnTo>
                  <a:lnTo>
                    <a:pt x="13" y="13"/>
                  </a:lnTo>
                  <a:lnTo>
                    <a:pt x="13" y="9"/>
                  </a:lnTo>
                  <a:lnTo>
                    <a:pt x="11"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7" name="Freeform 3944">
              <a:extLst>
                <a:ext uri="{FF2B5EF4-FFF2-40B4-BE49-F238E27FC236}">
                  <a16:creationId xmlns:a16="http://schemas.microsoft.com/office/drawing/2014/main" xmlns="" id="{D70F4F41-37E1-4848-9BEC-C3CCFF65F0F8}"/>
                </a:ext>
              </a:extLst>
            </p:cNvPr>
            <p:cNvSpPr>
              <a:spLocks/>
            </p:cNvSpPr>
            <p:nvPr/>
          </p:nvSpPr>
          <p:spPr bwMode="auto">
            <a:xfrm>
              <a:off x="3330" y="2936"/>
              <a:ext cx="14" cy="18"/>
            </a:xfrm>
            <a:custGeom>
              <a:avLst/>
              <a:gdLst>
                <a:gd name="T0" fmla="*/ 0 w 14"/>
                <a:gd name="T1" fmla="*/ 9 h 18"/>
                <a:gd name="T2" fmla="*/ 0 w 14"/>
                <a:gd name="T3" fmla="*/ 9 h 18"/>
                <a:gd name="T4" fmla="*/ 3 w 14"/>
                <a:gd name="T5" fmla="*/ 13 h 18"/>
                <a:gd name="T6" fmla="*/ 9 w 14"/>
                <a:gd name="T7" fmla="*/ 18 h 18"/>
                <a:gd name="T8" fmla="*/ 9 w 14"/>
                <a:gd name="T9" fmla="*/ 18 h 18"/>
                <a:gd name="T10" fmla="*/ 12 w 14"/>
                <a:gd name="T11" fmla="*/ 15 h 18"/>
                <a:gd name="T12" fmla="*/ 14 w 14"/>
                <a:gd name="T13" fmla="*/ 13 h 18"/>
                <a:gd name="T14" fmla="*/ 14 w 14"/>
                <a:gd name="T15" fmla="*/ 9 h 18"/>
                <a:gd name="T16" fmla="*/ 14 w 14"/>
                <a:gd name="T17" fmla="*/ 9 h 18"/>
                <a:gd name="T18" fmla="*/ 9 w 14"/>
                <a:gd name="T19" fmla="*/ 2 h 18"/>
                <a:gd name="T20" fmla="*/ 5 w 14"/>
                <a:gd name="T21" fmla="*/ 0 h 18"/>
                <a:gd name="T22" fmla="*/ 5 w 14"/>
                <a:gd name="T23" fmla="*/ 0 h 18"/>
                <a:gd name="T24" fmla="*/ 3 w 14"/>
                <a:gd name="T25" fmla="*/ 0 h 18"/>
                <a:gd name="T26" fmla="*/ 0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3" y="13"/>
                  </a:lnTo>
                  <a:lnTo>
                    <a:pt x="9" y="18"/>
                  </a:lnTo>
                  <a:lnTo>
                    <a:pt x="12" y="15"/>
                  </a:lnTo>
                  <a:lnTo>
                    <a:pt x="14" y="13"/>
                  </a:lnTo>
                  <a:lnTo>
                    <a:pt x="14" y="9"/>
                  </a:lnTo>
                  <a:lnTo>
                    <a:pt x="9" y="2"/>
                  </a:lnTo>
                  <a:lnTo>
                    <a:pt x="5" y="0"/>
                  </a:lnTo>
                  <a:lnTo>
                    <a:pt x="3"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8" name="Freeform 3945">
              <a:extLst>
                <a:ext uri="{FF2B5EF4-FFF2-40B4-BE49-F238E27FC236}">
                  <a16:creationId xmlns:a16="http://schemas.microsoft.com/office/drawing/2014/main" xmlns="" id="{AA072536-875B-334A-8EBC-FE73C7FFC70B}"/>
                </a:ext>
              </a:extLst>
            </p:cNvPr>
            <p:cNvSpPr>
              <a:spLocks/>
            </p:cNvSpPr>
            <p:nvPr/>
          </p:nvSpPr>
          <p:spPr bwMode="auto">
            <a:xfrm>
              <a:off x="3330" y="2936"/>
              <a:ext cx="14" cy="18"/>
            </a:xfrm>
            <a:custGeom>
              <a:avLst/>
              <a:gdLst>
                <a:gd name="T0" fmla="*/ 0 w 14"/>
                <a:gd name="T1" fmla="*/ 9 h 18"/>
                <a:gd name="T2" fmla="*/ 0 w 14"/>
                <a:gd name="T3" fmla="*/ 9 h 18"/>
                <a:gd name="T4" fmla="*/ 3 w 14"/>
                <a:gd name="T5" fmla="*/ 13 h 18"/>
                <a:gd name="T6" fmla="*/ 9 w 14"/>
                <a:gd name="T7" fmla="*/ 18 h 18"/>
                <a:gd name="T8" fmla="*/ 9 w 14"/>
                <a:gd name="T9" fmla="*/ 18 h 18"/>
                <a:gd name="T10" fmla="*/ 12 w 14"/>
                <a:gd name="T11" fmla="*/ 15 h 18"/>
                <a:gd name="T12" fmla="*/ 14 w 14"/>
                <a:gd name="T13" fmla="*/ 13 h 18"/>
                <a:gd name="T14" fmla="*/ 14 w 14"/>
                <a:gd name="T15" fmla="*/ 9 h 18"/>
                <a:gd name="T16" fmla="*/ 14 w 14"/>
                <a:gd name="T17" fmla="*/ 9 h 18"/>
                <a:gd name="T18" fmla="*/ 9 w 14"/>
                <a:gd name="T19" fmla="*/ 2 h 18"/>
                <a:gd name="T20" fmla="*/ 5 w 14"/>
                <a:gd name="T21" fmla="*/ 0 h 18"/>
                <a:gd name="T22" fmla="*/ 5 w 14"/>
                <a:gd name="T23" fmla="*/ 0 h 18"/>
                <a:gd name="T24" fmla="*/ 3 w 14"/>
                <a:gd name="T25" fmla="*/ 0 h 18"/>
                <a:gd name="T26" fmla="*/ 0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3" y="13"/>
                  </a:lnTo>
                  <a:lnTo>
                    <a:pt x="9" y="18"/>
                  </a:lnTo>
                  <a:lnTo>
                    <a:pt x="12" y="15"/>
                  </a:lnTo>
                  <a:lnTo>
                    <a:pt x="14" y="13"/>
                  </a:lnTo>
                  <a:lnTo>
                    <a:pt x="14" y="9"/>
                  </a:lnTo>
                  <a:lnTo>
                    <a:pt x="9" y="2"/>
                  </a:lnTo>
                  <a:lnTo>
                    <a:pt x="5" y="0"/>
                  </a:lnTo>
                  <a:lnTo>
                    <a:pt x="3"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29" name="Freeform 3946">
              <a:extLst>
                <a:ext uri="{FF2B5EF4-FFF2-40B4-BE49-F238E27FC236}">
                  <a16:creationId xmlns:a16="http://schemas.microsoft.com/office/drawing/2014/main" xmlns="" id="{549553F3-B234-3448-BC15-2DDC3D5C2683}"/>
                </a:ext>
              </a:extLst>
            </p:cNvPr>
            <p:cNvSpPr>
              <a:spLocks/>
            </p:cNvSpPr>
            <p:nvPr/>
          </p:nvSpPr>
          <p:spPr bwMode="auto">
            <a:xfrm>
              <a:off x="3290" y="2936"/>
              <a:ext cx="13" cy="18"/>
            </a:xfrm>
            <a:custGeom>
              <a:avLst/>
              <a:gdLst>
                <a:gd name="T0" fmla="*/ 0 w 13"/>
                <a:gd name="T1" fmla="*/ 9 h 18"/>
                <a:gd name="T2" fmla="*/ 0 w 13"/>
                <a:gd name="T3" fmla="*/ 9 h 18"/>
                <a:gd name="T4" fmla="*/ 2 w 13"/>
                <a:gd name="T5" fmla="*/ 15 h 18"/>
                <a:gd name="T6" fmla="*/ 9 w 13"/>
                <a:gd name="T7" fmla="*/ 18 h 18"/>
                <a:gd name="T8" fmla="*/ 9 w 13"/>
                <a:gd name="T9" fmla="*/ 18 h 18"/>
                <a:gd name="T10" fmla="*/ 11 w 13"/>
                <a:gd name="T11" fmla="*/ 15 h 18"/>
                <a:gd name="T12" fmla="*/ 11 w 13"/>
                <a:gd name="T13" fmla="*/ 15 h 18"/>
                <a:gd name="T14" fmla="*/ 13 w 13"/>
                <a:gd name="T15" fmla="*/ 9 h 18"/>
                <a:gd name="T16" fmla="*/ 13 w 13"/>
                <a:gd name="T17" fmla="*/ 9 h 18"/>
                <a:gd name="T18" fmla="*/ 11 w 13"/>
                <a:gd name="T19" fmla="*/ 2 h 18"/>
                <a:gd name="T20" fmla="*/ 4 w 13"/>
                <a:gd name="T21" fmla="*/ 0 h 18"/>
                <a:gd name="T22" fmla="*/ 4 w 13"/>
                <a:gd name="T23" fmla="*/ 0 h 18"/>
                <a:gd name="T24" fmla="*/ 2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9" y="18"/>
                  </a:lnTo>
                  <a:lnTo>
                    <a:pt x="11" y="15"/>
                  </a:lnTo>
                  <a:lnTo>
                    <a:pt x="13" y="9"/>
                  </a:lnTo>
                  <a:lnTo>
                    <a:pt x="11" y="2"/>
                  </a:lnTo>
                  <a:lnTo>
                    <a:pt x="4" y="0"/>
                  </a:lnTo>
                  <a:lnTo>
                    <a:pt x="2" y="0"/>
                  </a:lnTo>
                  <a:lnTo>
                    <a:pt x="2"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0" name="Freeform 3947">
              <a:extLst>
                <a:ext uri="{FF2B5EF4-FFF2-40B4-BE49-F238E27FC236}">
                  <a16:creationId xmlns:a16="http://schemas.microsoft.com/office/drawing/2014/main" xmlns="" id="{A5223AD9-E7C7-E94A-8712-81B23E033C9A}"/>
                </a:ext>
              </a:extLst>
            </p:cNvPr>
            <p:cNvSpPr>
              <a:spLocks/>
            </p:cNvSpPr>
            <p:nvPr/>
          </p:nvSpPr>
          <p:spPr bwMode="auto">
            <a:xfrm>
              <a:off x="3290" y="2936"/>
              <a:ext cx="13" cy="18"/>
            </a:xfrm>
            <a:custGeom>
              <a:avLst/>
              <a:gdLst>
                <a:gd name="T0" fmla="*/ 0 w 13"/>
                <a:gd name="T1" fmla="*/ 9 h 18"/>
                <a:gd name="T2" fmla="*/ 0 w 13"/>
                <a:gd name="T3" fmla="*/ 9 h 18"/>
                <a:gd name="T4" fmla="*/ 2 w 13"/>
                <a:gd name="T5" fmla="*/ 15 h 18"/>
                <a:gd name="T6" fmla="*/ 9 w 13"/>
                <a:gd name="T7" fmla="*/ 18 h 18"/>
                <a:gd name="T8" fmla="*/ 9 w 13"/>
                <a:gd name="T9" fmla="*/ 18 h 18"/>
                <a:gd name="T10" fmla="*/ 11 w 13"/>
                <a:gd name="T11" fmla="*/ 15 h 18"/>
                <a:gd name="T12" fmla="*/ 11 w 13"/>
                <a:gd name="T13" fmla="*/ 15 h 18"/>
                <a:gd name="T14" fmla="*/ 13 w 13"/>
                <a:gd name="T15" fmla="*/ 9 h 18"/>
                <a:gd name="T16" fmla="*/ 13 w 13"/>
                <a:gd name="T17" fmla="*/ 9 h 18"/>
                <a:gd name="T18" fmla="*/ 11 w 13"/>
                <a:gd name="T19" fmla="*/ 2 h 18"/>
                <a:gd name="T20" fmla="*/ 4 w 13"/>
                <a:gd name="T21" fmla="*/ 0 h 18"/>
                <a:gd name="T22" fmla="*/ 4 w 13"/>
                <a:gd name="T23" fmla="*/ 0 h 18"/>
                <a:gd name="T24" fmla="*/ 2 w 13"/>
                <a:gd name="T25" fmla="*/ 0 h 18"/>
                <a:gd name="T26" fmla="*/ 2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2" y="15"/>
                  </a:lnTo>
                  <a:lnTo>
                    <a:pt x="9" y="18"/>
                  </a:lnTo>
                  <a:lnTo>
                    <a:pt x="11" y="15"/>
                  </a:lnTo>
                  <a:lnTo>
                    <a:pt x="13" y="9"/>
                  </a:lnTo>
                  <a:lnTo>
                    <a:pt x="11" y="2"/>
                  </a:lnTo>
                  <a:lnTo>
                    <a:pt x="4" y="0"/>
                  </a:lnTo>
                  <a:lnTo>
                    <a:pt x="2" y="0"/>
                  </a:lnTo>
                  <a:lnTo>
                    <a:pt x="2"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1" name="Freeform 3948">
              <a:extLst>
                <a:ext uri="{FF2B5EF4-FFF2-40B4-BE49-F238E27FC236}">
                  <a16:creationId xmlns:a16="http://schemas.microsoft.com/office/drawing/2014/main" xmlns="" id="{FC03EB8B-CB13-E64A-A83F-AF8E0F4A44E1}"/>
                </a:ext>
              </a:extLst>
            </p:cNvPr>
            <p:cNvSpPr>
              <a:spLocks/>
            </p:cNvSpPr>
            <p:nvPr/>
          </p:nvSpPr>
          <p:spPr bwMode="auto">
            <a:xfrm>
              <a:off x="3278" y="2936"/>
              <a:ext cx="12" cy="18"/>
            </a:xfrm>
            <a:custGeom>
              <a:avLst/>
              <a:gdLst>
                <a:gd name="T0" fmla="*/ 0 w 12"/>
                <a:gd name="T1" fmla="*/ 9 h 18"/>
                <a:gd name="T2" fmla="*/ 0 w 12"/>
                <a:gd name="T3" fmla="*/ 9 h 18"/>
                <a:gd name="T4" fmla="*/ 3 w 12"/>
                <a:gd name="T5" fmla="*/ 15 h 18"/>
                <a:gd name="T6" fmla="*/ 7 w 12"/>
                <a:gd name="T7" fmla="*/ 18 h 18"/>
                <a:gd name="T8" fmla="*/ 7 w 12"/>
                <a:gd name="T9" fmla="*/ 18 h 18"/>
                <a:gd name="T10" fmla="*/ 9 w 12"/>
                <a:gd name="T11" fmla="*/ 18 h 18"/>
                <a:gd name="T12" fmla="*/ 12 w 12"/>
                <a:gd name="T13" fmla="*/ 15 h 18"/>
                <a:gd name="T14" fmla="*/ 12 w 12"/>
                <a:gd name="T15" fmla="*/ 9 h 18"/>
                <a:gd name="T16" fmla="*/ 12 w 12"/>
                <a:gd name="T17" fmla="*/ 9 h 18"/>
                <a:gd name="T18" fmla="*/ 9 w 12"/>
                <a:gd name="T19" fmla="*/ 2 h 18"/>
                <a:gd name="T20" fmla="*/ 5 w 12"/>
                <a:gd name="T21" fmla="*/ 0 h 18"/>
                <a:gd name="T22" fmla="*/ 5 w 12"/>
                <a:gd name="T23" fmla="*/ 0 h 18"/>
                <a:gd name="T24" fmla="*/ 0 w 12"/>
                <a:gd name="T25" fmla="*/ 2 h 18"/>
                <a:gd name="T26" fmla="*/ 0 w 12"/>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8">
                  <a:moveTo>
                    <a:pt x="0" y="9"/>
                  </a:moveTo>
                  <a:lnTo>
                    <a:pt x="0" y="9"/>
                  </a:lnTo>
                  <a:lnTo>
                    <a:pt x="3" y="15"/>
                  </a:lnTo>
                  <a:lnTo>
                    <a:pt x="7" y="18"/>
                  </a:lnTo>
                  <a:lnTo>
                    <a:pt x="9" y="18"/>
                  </a:lnTo>
                  <a:lnTo>
                    <a:pt x="12" y="15"/>
                  </a:lnTo>
                  <a:lnTo>
                    <a:pt x="12" y="9"/>
                  </a:lnTo>
                  <a:lnTo>
                    <a:pt x="9" y="2"/>
                  </a:lnTo>
                  <a:lnTo>
                    <a:pt x="5"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2" name="Freeform 3949">
              <a:extLst>
                <a:ext uri="{FF2B5EF4-FFF2-40B4-BE49-F238E27FC236}">
                  <a16:creationId xmlns:a16="http://schemas.microsoft.com/office/drawing/2014/main" xmlns="" id="{EAFC12F4-6EFE-2348-B359-016C3EF57162}"/>
                </a:ext>
              </a:extLst>
            </p:cNvPr>
            <p:cNvSpPr>
              <a:spLocks/>
            </p:cNvSpPr>
            <p:nvPr/>
          </p:nvSpPr>
          <p:spPr bwMode="auto">
            <a:xfrm>
              <a:off x="3278" y="2936"/>
              <a:ext cx="12" cy="18"/>
            </a:xfrm>
            <a:custGeom>
              <a:avLst/>
              <a:gdLst>
                <a:gd name="T0" fmla="*/ 0 w 12"/>
                <a:gd name="T1" fmla="*/ 9 h 18"/>
                <a:gd name="T2" fmla="*/ 0 w 12"/>
                <a:gd name="T3" fmla="*/ 9 h 18"/>
                <a:gd name="T4" fmla="*/ 3 w 12"/>
                <a:gd name="T5" fmla="*/ 15 h 18"/>
                <a:gd name="T6" fmla="*/ 7 w 12"/>
                <a:gd name="T7" fmla="*/ 18 h 18"/>
                <a:gd name="T8" fmla="*/ 7 w 12"/>
                <a:gd name="T9" fmla="*/ 18 h 18"/>
                <a:gd name="T10" fmla="*/ 9 w 12"/>
                <a:gd name="T11" fmla="*/ 18 h 18"/>
                <a:gd name="T12" fmla="*/ 12 w 12"/>
                <a:gd name="T13" fmla="*/ 15 h 18"/>
                <a:gd name="T14" fmla="*/ 12 w 12"/>
                <a:gd name="T15" fmla="*/ 9 h 18"/>
                <a:gd name="T16" fmla="*/ 12 w 12"/>
                <a:gd name="T17" fmla="*/ 9 h 18"/>
                <a:gd name="T18" fmla="*/ 9 w 12"/>
                <a:gd name="T19" fmla="*/ 2 h 18"/>
                <a:gd name="T20" fmla="*/ 5 w 12"/>
                <a:gd name="T21" fmla="*/ 0 h 18"/>
                <a:gd name="T22" fmla="*/ 5 w 12"/>
                <a:gd name="T23" fmla="*/ 0 h 18"/>
                <a:gd name="T24" fmla="*/ 0 w 12"/>
                <a:gd name="T25" fmla="*/ 2 h 18"/>
                <a:gd name="T26" fmla="*/ 0 w 12"/>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8">
                  <a:moveTo>
                    <a:pt x="0" y="9"/>
                  </a:moveTo>
                  <a:lnTo>
                    <a:pt x="0" y="9"/>
                  </a:lnTo>
                  <a:lnTo>
                    <a:pt x="3" y="15"/>
                  </a:lnTo>
                  <a:lnTo>
                    <a:pt x="7" y="18"/>
                  </a:lnTo>
                  <a:lnTo>
                    <a:pt x="9" y="18"/>
                  </a:lnTo>
                  <a:lnTo>
                    <a:pt x="12" y="15"/>
                  </a:lnTo>
                  <a:lnTo>
                    <a:pt x="12" y="9"/>
                  </a:lnTo>
                  <a:lnTo>
                    <a:pt x="9" y="2"/>
                  </a:lnTo>
                  <a:lnTo>
                    <a:pt x="5"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3" name="Freeform 3950">
              <a:extLst>
                <a:ext uri="{FF2B5EF4-FFF2-40B4-BE49-F238E27FC236}">
                  <a16:creationId xmlns:a16="http://schemas.microsoft.com/office/drawing/2014/main" xmlns="" id="{EBA185CC-3D22-C849-AEF0-EECDCF61B411}"/>
                </a:ext>
              </a:extLst>
            </p:cNvPr>
            <p:cNvSpPr>
              <a:spLocks/>
            </p:cNvSpPr>
            <p:nvPr/>
          </p:nvSpPr>
          <p:spPr bwMode="auto">
            <a:xfrm>
              <a:off x="3046" y="2938"/>
              <a:ext cx="19" cy="18"/>
            </a:xfrm>
            <a:custGeom>
              <a:avLst/>
              <a:gdLst>
                <a:gd name="T0" fmla="*/ 3 w 19"/>
                <a:gd name="T1" fmla="*/ 9 h 18"/>
                <a:gd name="T2" fmla="*/ 3 w 19"/>
                <a:gd name="T3" fmla="*/ 9 h 18"/>
                <a:gd name="T4" fmla="*/ 0 w 19"/>
                <a:gd name="T5" fmla="*/ 16 h 18"/>
                <a:gd name="T6" fmla="*/ 0 w 19"/>
                <a:gd name="T7" fmla="*/ 18 h 18"/>
                <a:gd name="T8" fmla="*/ 3 w 19"/>
                <a:gd name="T9" fmla="*/ 18 h 18"/>
                <a:gd name="T10" fmla="*/ 3 w 19"/>
                <a:gd name="T11" fmla="*/ 18 h 18"/>
                <a:gd name="T12" fmla="*/ 10 w 19"/>
                <a:gd name="T13" fmla="*/ 16 h 18"/>
                <a:gd name="T14" fmla="*/ 16 w 19"/>
                <a:gd name="T15" fmla="*/ 9 h 18"/>
                <a:gd name="T16" fmla="*/ 16 w 19"/>
                <a:gd name="T17" fmla="*/ 9 h 18"/>
                <a:gd name="T18" fmla="*/ 19 w 19"/>
                <a:gd name="T19" fmla="*/ 2 h 18"/>
                <a:gd name="T20" fmla="*/ 19 w 19"/>
                <a:gd name="T21" fmla="*/ 0 h 18"/>
                <a:gd name="T22" fmla="*/ 16 w 19"/>
                <a:gd name="T23" fmla="*/ 0 h 18"/>
                <a:gd name="T24" fmla="*/ 16 w 19"/>
                <a:gd name="T25" fmla="*/ 0 h 18"/>
                <a:gd name="T26" fmla="*/ 10 w 19"/>
                <a:gd name="T27" fmla="*/ 2 h 18"/>
                <a:gd name="T28" fmla="*/ 3 w 19"/>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18">
                  <a:moveTo>
                    <a:pt x="3" y="9"/>
                  </a:moveTo>
                  <a:lnTo>
                    <a:pt x="3" y="9"/>
                  </a:lnTo>
                  <a:lnTo>
                    <a:pt x="0" y="16"/>
                  </a:lnTo>
                  <a:lnTo>
                    <a:pt x="0" y="18"/>
                  </a:lnTo>
                  <a:lnTo>
                    <a:pt x="3" y="18"/>
                  </a:lnTo>
                  <a:lnTo>
                    <a:pt x="10" y="16"/>
                  </a:lnTo>
                  <a:lnTo>
                    <a:pt x="16" y="9"/>
                  </a:lnTo>
                  <a:lnTo>
                    <a:pt x="19" y="2"/>
                  </a:lnTo>
                  <a:lnTo>
                    <a:pt x="19" y="0"/>
                  </a:lnTo>
                  <a:lnTo>
                    <a:pt x="16" y="0"/>
                  </a:lnTo>
                  <a:lnTo>
                    <a:pt x="10"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4" name="Freeform 3951">
              <a:extLst>
                <a:ext uri="{FF2B5EF4-FFF2-40B4-BE49-F238E27FC236}">
                  <a16:creationId xmlns:a16="http://schemas.microsoft.com/office/drawing/2014/main" xmlns="" id="{49E1EFE0-6641-7843-8492-EE256EDDC1EF}"/>
                </a:ext>
              </a:extLst>
            </p:cNvPr>
            <p:cNvSpPr>
              <a:spLocks/>
            </p:cNvSpPr>
            <p:nvPr/>
          </p:nvSpPr>
          <p:spPr bwMode="auto">
            <a:xfrm>
              <a:off x="3046" y="2938"/>
              <a:ext cx="19" cy="18"/>
            </a:xfrm>
            <a:custGeom>
              <a:avLst/>
              <a:gdLst>
                <a:gd name="T0" fmla="*/ 3 w 19"/>
                <a:gd name="T1" fmla="*/ 9 h 18"/>
                <a:gd name="T2" fmla="*/ 3 w 19"/>
                <a:gd name="T3" fmla="*/ 9 h 18"/>
                <a:gd name="T4" fmla="*/ 0 w 19"/>
                <a:gd name="T5" fmla="*/ 16 h 18"/>
                <a:gd name="T6" fmla="*/ 0 w 19"/>
                <a:gd name="T7" fmla="*/ 18 h 18"/>
                <a:gd name="T8" fmla="*/ 3 w 19"/>
                <a:gd name="T9" fmla="*/ 18 h 18"/>
                <a:gd name="T10" fmla="*/ 3 w 19"/>
                <a:gd name="T11" fmla="*/ 18 h 18"/>
                <a:gd name="T12" fmla="*/ 10 w 19"/>
                <a:gd name="T13" fmla="*/ 16 h 18"/>
                <a:gd name="T14" fmla="*/ 16 w 19"/>
                <a:gd name="T15" fmla="*/ 9 h 18"/>
                <a:gd name="T16" fmla="*/ 16 w 19"/>
                <a:gd name="T17" fmla="*/ 9 h 18"/>
                <a:gd name="T18" fmla="*/ 19 w 19"/>
                <a:gd name="T19" fmla="*/ 2 h 18"/>
                <a:gd name="T20" fmla="*/ 19 w 19"/>
                <a:gd name="T21" fmla="*/ 0 h 18"/>
                <a:gd name="T22" fmla="*/ 16 w 19"/>
                <a:gd name="T23" fmla="*/ 0 h 18"/>
                <a:gd name="T24" fmla="*/ 16 w 19"/>
                <a:gd name="T25" fmla="*/ 0 h 18"/>
                <a:gd name="T26" fmla="*/ 10 w 19"/>
                <a:gd name="T27" fmla="*/ 2 h 18"/>
                <a:gd name="T28" fmla="*/ 3 w 19"/>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9" h="18">
                  <a:moveTo>
                    <a:pt x="3" y="9"/>
                  </a:moveTo>
                  <a:lnTo>
                    <a:pt x="3" y="9"/>
                  </a:lnTo>
                  <a:lnTo>
                    <a:pt x="0" y="16"/>
                  </a:lnTo>
                  <a:lnTo>
                    <a:pt x="0" y="18"/>
                  </a:lnTo>
                  <a:lnTo>
                    <a:pt x="3" y="18"/>
                  </a:lnTo>
                  <a:lnTo>
                    <a:pt x="10" y="16"/>
                  </a:lnTo>
                  <a:lnTo>
                    <a:pt x="16" y="9"/>
                  </a:lnTo>
                  <a:lnTo>
                    <a:pt x="19" y="2"/>
                  </a:lnTo>
                  <a:lnTo>
                    <a:pt x="19" y="0"/>
                  </a:lnTo>
                  <a:lnTo>
                    <a:pt x="16" y="0"/>
                  </a:lnTo>
                  <a:lnTo>
                    <a:pt x="10"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5" name="Freeform 3952">
              <a:extLst>
                <a:ext uri="{FF2B5EF4-FFF2-40B4-BE49-F238E27FC236}">
                  <a16:creationId xmlns:a16="http://schemas.microsoft.com/office/drawing/2014/main" xmlns="" id="{CEA160BA-3F44-8F42-861A-872809E7144E}"/>
                </a:ext>
              </a:extLst>
            </p:cNvPr>
            <p:cNvSpPr>
              <a:spLocks/>
            </p:cNvSpPr>
            <p:nvPr/>
          </p:nvSpPr>
          <p:spPr bwMode="auto">
            <a:xfrm>
              <a:off x="3031" y="2938"/>
              <a:ext cx="20" cy="18"/>
            </a:xfrm>
            <a:custGeom>
              <a:avLst/>
              <a:gdLst>
                <a:gd name="T0" fmla="*/ 4 w 20"/>
                <a:gd name="T1" fmla="*/ 9 h 18"/>
                <a:gd name="T2" fmla="*/ 4 w 20"/>
                <a:gd name="T3" fmla="*/ 9 h 18"/>
                <a:gd name="T4" fmla="*/ 0 w 20"/>
                <a:gd name="T5" fmla="*/ 16 h 18"/>
                <a:gd name="T6" fmla="*/ 2 w 20"/>
                <a:gd name="T7" fmla="*/ 18 h 18"/>
                <a:gd name="T8" fmla="*/ 4 w 20"/>
                <a:gd name="T9" fmla="*/ 18 h 18"/>
                <a:gd name="T10" fmla="*/ 4 w 20"/>
                <a:gd name="T11" fmla="*/ 18 h 18"/>
                <a:gd name="T12" fmla="*/ 11 w 20"/>
                <a:gd name="T13" fmla="*/ 16 h 18"/>
                <a:gd name="T14" fmla="*/ 18 w 20"/>
                <a:gd name="T15" fmla="*/ 9 h 18"/>
                <a:gd name="T16" fmla="*/ 18 w 20"/>
                <a:gd name="T17" fmla="*/ 9 h 18"/>
                <a:gd name="T18" fmla="*/ 20 w 20"/>
                <a:gd name="T19" fmla="*/ 2 h 18"/>
                <a:gd name="T20" fmla="*/ 20 w 20"/>
                <a:gd name="T21" fmla="*/ 0 h 18"/>
                <a:gd name="T22" fmla="*/ 18 w 20"/>
                <a:gd name="T23" fmla="*/ 0 h 18"/>
                <a:gd name="T24" fmla="*/ 18 w 20"/>
                <a:gd name="T25" fmla="*/ 0 h 18"/>
                <a:gd name="T26" fmla="*/ 11 w 20"/>
                <a:gd name="T27" fmla="*/ 2 h 18"/>
                <a:gd name="T28" fmla="*/ 4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2" y="18"/>
                  </a:lnTo>
                  <a:lnTo>
                    <a:pt x="4" y="18"/>
                  </a:lnTo>
                  <a:lnTo>
                    <a:pt x="11" y="16"/>
                  </a:lnTo>
                  <a:lnTo>
                    <a:pt x="18" y="9"/>
                  </a:lnTo>
                  <a:lnTo>
                    <a:pt x="20" y="2"/>
                  </a:lnTo>
                  <a:lnTo>
                    <a:pt x="20" y="0"/>
                  </a:lnTo>
                  <a:lnTo>
                    <a:pt x="18"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6" name="Freeform 3953">
              <a:extLst>
                <a:ext uri="{FF2B5EF4-FFF2-40B4-BE49-F238E27FC236}">
                  <a16:creationId xmlns:a16="http://schemas.microsoft.com/office/drawing/2014/main" xmlns="" id="{061B885B-FE66-174C-A157-D88C8A7EAD81}"/>
                </a:ext>
              </a:extLst>
            </p:cNvPr>
            <p:cNvSpPr>
              <a:spLocks/>
            </p:cNvSpPr>
            <p:nvPr/>
          </p:nvSpPr>
          <p:spPr bwMode="auto">
            <a:xfrm>
              <a:off x="3031" y="2938"/>
              <a:ext cx="20" cy="18"/>
            </a:xfrm>
            <a:custGeom>
              <a:avLst/>
              <a:gdLst>
                <a:gd name="T0" fmla="*/ 4 w 20"/>
                <a:gd name="T1" fmla="*/ 9 h 18"/>
                <a:gd name="T2" fmla="*/ 4 w 20"/>
                <a:gd name="T3" fmla="*/ 9 h 18"/>
                <a:gd name="T4" fmla="*/ 0 w 20"/>
                <a:gd name="T5" fmla="*/ 16 h 18"/>
                <a:gd name="T6" fmla="*/ 2 w 20"/>
                <a:gd name="T7" fmla="*/ 18 h 18"/>
                <a:gd name="T8" fmla="*/ 4 w 20"/>
                <a:gd name="T9" fmla="*/ 18 h 18"/>
                <a:gd name="T10" fmla="*/ 4 w 20"/>
                <a:gd name="T11" fmla="*/ 18 h 18"/>
                <a:gd name="T12" fmla="*/ 11 w 20"/>
                <a:gd name="T13" fmla="*/ 16 h 18"/>
                <a:gd name="T14" fmla="*/ 18 w 20"/>
                <a:gd name="T15" fmla="*/ 9 h 18"/>
                <a:gd name="T16" fmla="*/ 18 w 20"/>
                <a:gd name="T17" fmla="*/ 9 h 18"/>
                <a:gd name="T18" fmla="*/ 20 w 20"/>
                <a:gd name="T19" fmla="*/ 2 h 18"/>
                <a:gd name="T20" fmla="*/ 20 w 20"/>
                <a:gd name="T21" fmla="*/ 0 h 18"/>
                <a:gd name="T22" fmla="*/ 18 w 20"/>
                <a:gd name="T23" fmla="*/ 0 h 18"/>
                <a:gd name="T24" fmla="*/ 18 w 20"/>
                <a:gd name="T25" fmla="*/ 0 h 18"/>
                <a:gd name="T26" fmla="*/ 11 w 20"/>
                <a:gd name="T27" fmla="*/ 2 h 18"/>
                <a:gd name="T28" fmla="*/ 4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2" y="18"/>
                  </a:lnTo>
                  <a:lnTo>
                    <a:pt x="4" y="18"/>
                  </a:lnTo>
                  <a:lnTo>
                    <a:pt x="11" y="16"/>
                  </a:lnTo>
                  <a:lnTo>
                    <a:pt x="18" y="9"/>
                  </a:lnTo>
                  <a:lnTo>
                    <a:pt x="20" y="2"/>
                  </a:lnTo>
                  <a:lnTo>
                    <a:pt x="20" y="0"/>
                  </a:lnTo>
                  <a:lnTo>
                    <a:pt x="18"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7" name="Freeform 3954">
              <a:extLst>
                <a:ext uri="{FF2B5EF4-FFF2-40B4-BE49-F238E27FC236}">
                  <a16:creationId xmlns:a16="http://schemas.microsoft.com/office/drawing/2014/main" xmlns="" id="{07ECC3B7-7184-9F43-AA09-F9BCA8448817}"/>
                </a:ext>
              </a:extLst>
            </p:cNvPr>
            <p:cNvSpPr>
              <a:spLocks/>
            </p:cNvSpPr>
            <p:nvPr/>
          </p:nvSpPr>
          <p:spPr bwMode="auto">
            <a:xfrm>
              <a:off x="3017" y="2938"/>
              <a:ext cx="20" cy="18"/>
            </a:xfrm>
            <a:custGeom>
              <a:avLst/>
              <a:gdLst>
                <a:gd name="T0" fmla="*/ 2 w 20"/>
                <a:gd name="T1" fmla="*/ 9 h 18"/>
                <a:gd name="T2" fmla="*/ 2 w 20"/>
                <a:gd name="T3" fmla="*/ 9 h 18"/>
                <a:gd name="T4" fmla="*/ 0 w 20"/>
                <a:gd name="T5" fmla="*/ 16 h 18"/>
                <a:gd name="T6" fmla="*/ 0 w 20"/>
                <a:gd name="T7" fmla="*/ 18 h 18"/>
                <a:gd name="T8" fmla="*/ 2 w 20"/>
                <a:gd name="T9" fmla="*/ 18 h 18"/>
                <a:gd name="T10" fmla="*/ 2 w 20"/>
                <a:gd name="T11" fmla="*/ 18 h 18"/>
                <a:gd name="T12" fmla="*/ 9 w 20"/>
                <a:gd name="T13" fmla="*/ 16 h 18"/>
                <a:gd name="T14" fmla="*/ 18 w 20"/>
                <a:gd name="T15" fmla="*/ 9 h 18"/>
                <a:gd name="T16" fmla="*/ 18 w 20"/>
                <a:gd name="T17" fmla="*/ 9 h 18"/>
                <a:gd name="T18" fmla="*/ 20 w 20"/>
                <a:gd name="T19" fmla="*/ 2 h 18"/>
                <a:gd name="T20" fmla="*/ 20 w 20"/>
                <a:gd name="T21" fmla="*/ 0 h 18"/>
                <a:gd name="T22" fmla="*/ 18 w 20"/>
                <a:gd name="T23" fmla="*/ 0 h 18"/>
                <a:gd name="T24" fmla="*/ 18 w 20"/>
                <a:gd name="T25" fmla="*/ 0 h 18"/>
                <a:gd name="T26" fmla="*/ 11 w 20"/>
                <a:gd name="T27" fmla="*/ 2 h 18"/>
                <a:gd name="T28" fmla="*/ 2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2" y="9"/>
                  </a:moveTo>
                  <a:lnTo>
                    <a:pt x="2" y="9"/>
                  </a:lnTo>
                  <a:lnTo>
                    <a:pt x="0" y="16"/>
                  </a:lnTo>
                  <a:lnTo>
                    <a:pt x="0" y="18"/>
                  </a:lnTo>
                  <a:lnTo>
                    <a:pt x="2" y="18"/>
                  </a:lnTo>
                  <a:lnTo>
                    <a:pt x="9" y="16"/>
                  </a:lnTo>
                  <a:lnTo>
                    <a:pt x="18" y="9"/>
                  </a:lnTo>
                  <a:lnTo>
                    <a:pt x="20" y="2"/>
                  </a:lnTo>
                  <a:lnTo>
                    <a:pt x="20" y="0"/>
                  </a:lnTo>
                  <a:lnTo>
                    <a:pt x="18" y="0"/>
                  </a:lnTo>
                  <a:lnTo>
                    <a:pt x="11"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8" name="Freeform 3955">
              <a:extLst>
                <a:ext uri="{FF2B5EF4-FFF2-40B4-BE49-F238E27FC236}">
                  <a16:creationId xmlns:a16="http://schemas.microsoft.com/office/drawing/2014/main" xmlns="" id="{AE3FAC0B-4B55-D243-B317-5B90ED9A8D05}"/>
                </a:ext>
              </a:extLst>
            </p:cNvPr>
            <p:cNvSpPr>
              <a:spLocks/>
            </p:cNvSpPr>
            <p:nvPr/>
          </p:nvSpPr>
          <p:spPr bwMode="auto">
            <a:xfrm>
              <a:off x="3017" y="2938"/>
              <a:ext cx="20" cy="18"/>
            </a:xfrm>
            <a:custGeom>
              <a:avLst/>
              <a:gdLst>
                <a:gd name="T0" fmla="*/ 2 w 20"/>
                <a:gd name="T1" fmla="*/ 9 h 18"/>
                <a:gd name="T2" fmla="*/ 2 w 20"/>
                <a:gd name="T3" fmla="*/ 9 h 18"/>
                <a:gd name="T4" fmla="*/ 0 w 20"/>
                <a:gd name="T5" fmla="*/ 16 h 18"/>
                <a:gd name="T6" fmla="*/ 0 w 20"/>
                <a:gd name="T7" fmla="*/ 18 h 18"/>
                <a:gd name="T8" fmla="*/ 2 w 20"/>
                <a:gd name="T9" fmla="*/ 18 h 18"/>
                <a:gd name="T10" fmla="*/ 2 w 20"/>
                <a:gd name="T11" fmla="*/ 18 h 18"/>
                <a:gd name="T12" fmla="*/ 9 w 20"/>
                <a:gd name="T13" fmla="*/ 16 h 18"/>
                <a:gd name="T14" fmla="*/ 18 w 20"/>
                <a:gd name="T15" fmla="*/ 9 h 18"/>
                <a:gd name="T16" fmla="*/ 18 w 20"/>
                <a:gd name="T17" fmla="*/ 9 h 18"/>
                <a:gd name="T18" fmla="*/ 20 w 20"/>
                <a:gd name="T19" fmla="*/ 2 h 18"/>
                <a:gd name="T20" fmla="*/ 20 w 20"/>
                <a:gd name="T21" fmla="*/ 0 h 18"/>
                <a:gd name="T22" fmla="*/ 18 w 20"/>
                <a:gd name="T23" fmla="*/ 0 h 18"/>
                <a:gd name="T24" fmla="*/ 18 w 20"/>
                <a:gd name="T25" fmla="*/ 0 h 18"/>
                <a:gd name="T26" fmla="*/ 11 w 20"/>
                <a:gd name="T27" fmla="*/ 2 h 18"/>
                <a:gd name="T28" fmla="*/ 2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2" y="9"/>
                  </a:moveTo>
                  <a:lnTo>
                    <a:pt x="2" y="9"/>
                  </a:lnTo>
                  <a:lnTo>
                    <a:pt x="0" y="16"/>
                  </a:lnTo>
                  <a:lnTo>
                    <a:pt x="0" y="18"/>
                  </a:lnTo>
                  <a:lnTo>
                    <a:pt x="2" y="18"/>
                  </a:lnTo>
                  <a:lnTo>
                    <a:pt x="9" y="16"/>
                  </a:lnTo>
                  <a:lnTo>
                    <a:pt x="18" y="9"/>
                  </a:lnTo>
                  <a:lnTo>
                    <a:pt x="20" y="2"/>
                  </a:lnTo>
                  <a:lnTo>
                    <a:pt x="20" y="0"/>
                  </a:lnTo>
                  <a:lnTo>
                    <a:pt x="18" y="0"/>
                  </a:lnTo>
                  <a:lnTo>
                    <a:pt x="11"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39" name="Freeform 3956">
              <a:extLst>
                <a:ext uri="{FF2B5EF4-FFF2-40B4-BE49-F238E27FC236}">
                  <a16:creationId xmlns:a16="http://schemas.microsoft.com/office/drawing/2014/main" xmlns="" id="{AF3A09B3-0F41-0D4D-8EC1-0B2A1A349FAC}"/>
                </a:ext>
              </a:extLst>
            </p:cNvPr>
            <p:cNvSpPr>
              <a:spLocks/>
            </p:cNvSpPr>
            <p:nvPr/>
          </p:nvSpPr>
          <p:spPr bwMode="auto">
            <a:xfrm>
              <a:off x="3001" y="2938"/>
              <a:ext cx="23" cy="18"/>
            </a:xfrm>
            <a:custGeom>
              <a:avLst/>
              <a:gdLst>
                <a:gd name="T0" fmla="*/ 5 w 23"/>
                <a:gd name="T1" fmla="*/ 9 h 18"/>
                <a:gd name="T2" fmla="*/ 5 w 23"/>
                <a:gd name="T3" fmla="*/ 9 h 18"/>
                <a:gd name="T4" fmla="*/ 0 w 23"/>
                <a:gd name="T5" fmla="*/ 16 h 18"/>
                <a:gd name="T6" fmla="*/ 0 w 23"/>
                <a:gd name="T7" fmla="*/ 18 h 18"/>
                <a:gd name="T8" fmla="*/ 5 w 23"/>
                <a:gd name="T9" fmla="*/ 18 h 18"/>
                <a:gd name="T10" fmla="*/ 5 w 23"/>
                <a:gd name="T11" fmla="*/ 18 h 18"/>
                <a:gd name="T12" fmla="*/ 12 w 23"/>
                <a:gd name="T13" fmla="*/ 16 h 18"/>
                <a:gd name="T14" fmla="*/ 18 w 23"/>
                <a:gd name="T15" fmla="*/ 9 h 18"/>
                <a:gd name="T16" fmla="*/ 18 w 23"/>
                <a:gd name="T17" fmla="*/ 9 h 18"/>
                <a:gd name="T18" fmla="*/ 23 w 23"/>
                <a:gd name="T19" fmla="*/ 2 h 18"/>
                <a:gd name="T20" fmla="*/ 23 w 23"/>
                <a:gd name="T21" fmla="*/ 0 h 18"/>
                <a:gd name="T22" fmla="*/ 21 w 23"/>
                <a:gd name="T23" fmla="*/ 0 h 18"/>
                <a:gd name="T24" fmla="*/ 21 w 23"/>
                <a:gd name="T25" fmla="*/ 0 h 18"/>
                <a:gd name="T26" fmla="*/ 12 w 23"/>
                <a:gd name="T27" fmla="*/ 2 h 18"/>
                <a:gd name="T28" fmla="*/ 5 w 2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18">
                  <a:moveTo>
                    <a:pt x="5" y="9"/>
                  </a:moveTo>
                  <a:lnTo>
                    <a:pt x="5" y="9"/>
                  </a:lnTo>
                  <a:lnTo>
                    <a:pt x="0" y="16"/>
                  </a:lnTo>
                  <a:lnTo>
                    <a:pt x="0" y="18"/>
                  </a:lnTo>
                  <a:lnTo>
                    <a:pt x="5" y="18"/>
                  </a:lnTo>
                  <a:lnTo>
                    <a:pt x="12" y="16"/>
                  </a:lnTo>
                  <a:lnTo>
                    <a:pt x="18" y="9"/>
                  </a:lnTo>
                  <a:lnTo>
                    <a:pt x="23" y="2"/>
                  </a:lnTo>
                  <a:lnTo>
                    <a:pt x="23" y="0"/>
                  </a:lnTo>
                  <a:lnTo>
                    <a:pt x="21" y="0"/>
                  </a:lnTo>
                  <a:lnTo>
                    <a:pt x="12"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0" name="Freeform 3957">
              <a:extLst>
                <a:ext uri="{FF2B5EF4-FFF2-40B4-BE49-F238E27FC236}">
                  <a16:creationId xmlns:a16="http://schemas.microsoft.com/office/drawing/2014/main" xmlns="" id="{5B6952F6-F3B9-1949-A3BE-05B3F5F3E4B9}"/>
                </a:ext>
              </a:extLst>
            </p:cNvPr>
            <p:cNvSpPr>
              <a:spLocks/>
            </p:cNvSpPr>
            <p:nvPr/>
          </p:nvSpPr>
          <p:spPr bwMode="auto">
            <a:xfrm>
              <a:off x="3001" y="2938"/>
              <a:ext cx="23" cy="18"/>
            </a:xfrm>
            <a:custGeom>
              <a:avLst/>
              <a:gdLst>
                <a:gd name="T0" fmla="*/ 5 w 23"/>
                <a:gd name="T1" fmla="*/ 9 h 18"/>
                <a:gd name="T2" fmla="*/ 5 w 23"/>
                <a:gd name="T3" fmla="*/ 9 h 18"/>
                <a:gd name="T4" fmla="*/ 0 w 23"/>
                <a:gd name="T5" fmla="*/ 16 h 18"/>
                <a:gd name="T6" fmla="*/ 0 w 23"/>
                <a:gd name="T7" fmla="*/ 18 h 18"/>
                <a:gd name="T8" fmla="*/ 5 w 23"/>
                <a:gd name="T9" fmla="*/ 18 h 18"/>
                <a:gd name="T10" fmla="*/ 5 w 23"/>
                <a:gd name="T11" fmla="*/ 18 h 18"/>
                <a:gd name="T12" fmla="*/ 12 w 23"/>
                <a:gd name="T13" fmla="*/ 16 h 18"/>
                <a:gd name="T14" fmla="*/ 18 w 23"/>
                <a:gd name="T15" fmla="*/ 9 h 18"/>
                <a:gd name="T16" fmla="*/ 18 w 23"/>
                <a:gd name="T17" fmla="*/ 9 h 18"/>
                <a:gd name="T18" fmla="*/ 23 w 23"/>
                <a:gd name="T19" fmla="*/ 2 h 18"/>
                <a:gd name="T20" fmla="*/ 23 w 23"/>
                <a:gd name="T21" fmla="*/ 0 h 18"/>
                <a:gd name="T22" fmla="*/ 21 w 23"/>
                <a:gd name="T23" fmla="*/ 0 h 18"/>
                <a:gd name="T24" fmla="*/ 21 w 23"/>
                <a:gd name="T25" fmla="*/ 0 h 18"/>
                <a:gd name="T26" fmla="*/ 12 w 23"/>
                <a:gd name="T27" fmla="*/ 2 h 18"/>
                <a:gd name="T28" fmla="*/ 5 w 2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18">
                  <a:moveTo>
                    <a:pt x="5" y="9"/>
                  </a:moveTo>
                  <a:lnTo>
                    <a:pt x="5" y="9"/>
                  </a:lnTo>
                  <a:lnTo>
                    <a:pt x="0" y="16"/>
                  </a:lnTo>
                  <a:lnTo>
                    <a:pt x="0" y="18"/>
                  </a:lnTo>
                  <a:lnTo>
                    <a:pt x="5" y="18"/>
                  </a:lnTo>
                  <a:lnTo>
                    <a:pt x="12" y="16"/>
                  </a:lnTo>
                  <a:lnTo>
                    <a:pt x="18" y="9"/>
                  </a:lnTo>
                  <a:lnTo>
                    <a:pt x="23" y="2"/>
                  </a:lnTo>
                  <a:lnTo>
                    <a:pt x="23" y="0"/>
                  </a:lnTo>
                  <a:lnTo>
                    <a:pt x="21" y="0"/>
                  </a:lnTo>
                  <a:lnTo>
                    <a:pt x="12"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1" name="Freeform 3958">
              <a:extLst>
                <a:ext uri="{FF2B5EF4-FFF2-40B4-BE49-F238E27FC236}">
                  <a16:creationId xmlns:a16="http://schemas.microsoft.com/office/drawing/2014/main" xmlns="" id="{FDA3E02E-BF98-5545-8BD6-8CD1CE5440AE}"/>
                </a:ext>
              </a:extLst>
            </p:cNvPr>
            <p:cNvSpPr>
              <a:spLocks/>
            </p:cNvSpPr>
            <p:nvPr/>
          </p:nvSpPr>
          <p:spPr bwMode="auto">
            <a:xfrm>
              <a:off x="2986" y="2938"/>
              <a:ext cx="22" cy="18"/>
            </a:xfrm>
            <a:custGeom>
              <a:avLst/>
              <a:gdLst>
                <a:gd name="T0" fmla="*/ 4 w 22"/>
                <a:gd name="T1" fmla="*/ 9 h 18"/>
                <a:gd name="T2" fmla="*/ 4 w 22"/>
                <a:gd name="T3" fmla="*/ 9 h 18"/>
                <a:gd name="T4" fmla="*/ 0 w 22"/>
                <a:gd name="T5" fmla="*/ 16 h 18"/>
                <a:gd name="T6" fmla="*/ 2 w 22"/>
                <a:gd name="T7" fmla="*/ 18 h 18"/>
                <a:gd name="T8" fmla="*/ 4 w 22"/>
                <a:gd name="T9" fmla="*/ 18 h 18"/>
                <a:gd name="T10" fmla="*/ 4 w 22"/>
                <a:gd name="T11" fmla="*/ 18 h 18"/>
                <a:gd name="T12" fmla="*/ 11 w 22"/>
                <a:gd name="T13" fmla="*/ 16 h 18"/>
                <a:gd name="T14" fmla="*/ 20 w 22"/>
                <a:gd name="T15" fmla="*/ 9 h 18"/>
                <a:gd name="T16" fmla="*/ 20 w 22"/>
                <a:gd name="T17" fmla="*/ 9 h 18"/>
                <a:gd name="T18" fmla="*/ 22 w 22"/>
                <a:gd name="T19" fmla="*/ 2 h 18"/>
                <a:gd name="T20" fmla="*/ 22 w 22"/>
                <a:gd name="T21" fmla="*/ 2 h 18"/>
                <a:gd name="T22" fmla="*/ 20 w 22"/>
                <a:gd name="T23" fmla="*/ 0 h 18"/>
                <a:gd name="T24" fmla="*/ 20 w 22"/>
                <a:gd name="T25" fmla="*/ 0 h 18"/>
                <a:gd name="T26" fmla="*/ 13 w 22"/>
                <a:gd name="T27" fmla="*/ 2 h 18"/>
                <a:gd name="T28" fmla="*/ 4 w 22"/>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2" y="18"/>
                  </a:lnTo>
                  <a:lnTo>
                    <a:pt x="4" y="18"/>
                  </a:lnTo>
                  <a:lnTo>
                    <a:pt x="11" y="16"/>
                  </a:lnTo>
                  <a:lnTo>
                    <a:pt x="20" y="9"/>
                  </a:lnTo>
                  <a:lnTo>
                    <a:pt x="22" y="2"/>
                  </a:lnTo>
                  <a:lnTo>
                    <a:pt x="20"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2" name="Freeform 3959">
              <a:extLst>
                <a:ext uri="{FF2B5EF4-FFF2-40B4-BE49-F238E27FC236}">
                  <a16:creationId xmlns:a16="http://schemas.microsoft.com/office/drawing/2014/main" xmlns="" id="{50ABA1D0-D28E-B841-9FE5-18B0F0432400}"/>
                </a:ext>
              </a:extLst>
            </p:cNvPr>
            <p:cNvSpPr>
              <a:spLocks/>
            </p:cNvSpPr>
            <p:nvPr/>
          </p:nvSpPr>
          <p:spPr bwMode="auto">
            <a:xfrm>
              <a:off x="2986" y="2938"/>
              <a:ext cx="22" cy="18"/>
            </a:xfrm>
            <a:custGeom>
              <a:avLst/>
              <a:gdLst>
                <a:gd name="T0" fmla="*/ 4 w 22"/>
                <a:gd name="T1" fmla="*/ 9 h 18"/>
                <a:gd name="T2" fmla="*/ 4 w 22"/>
                <a:gd name="T3" fmla="*/ 9 h 18"/>
                <a:gd name="T4" fmla="*/ 0 w 22"/>
                <a:gd name="T5" fmla="*/ 16 h 18"/>
                <a:gd name="T6" fmla="*/ 2 w 22"/>
                <a:gd name="T7" fmla="*/ 18 h 18"/>
                <a:gd name="T8" fmla="*/ 4 w 22"/>
                <a:gd name="T9" fmla="*/ 18 h 18"/>
                <a:gd name="T10" fmla="*/ 4 w 22"/>
                <a:gd name="T11" fmla="*/ 18 h 18"/>
                <a:gd name="T12" fmla="*/ 11 w 22"/>
                <a:gd name="T13" fmla="*/ 16 h 18"/>
                <a:gd name="T14" fmla="*/ 20 w 22"/>
                <a:gd name="T15" fmla="*/ 9 h 18"/>
                <a:gd name="T16" fmla="*/ 20 w 22"/>
                <a:gd name="T17" fmla="*/ 9 h 18"/>
                <a:gd name="T18" fmla="*/ 22 w 22"/>
                <a:gd name="T19" fmla="*/ 2 h 18"/>
                <a:gd name="T20" fmla="*/ 22 w 22"/>
                <a:gd name="T21" fmla="*/ 2 h 18"/>
                <a:gd name="T22" fmla="*/ 20 w 22"/>
                <a:gd name="T23" fmla="*/ 0 h 18"/>
                <a:gd name="T24" fmla="*/ 20 w 22"/>
                <a:gd name="T25" fmla="*/ 0 h 18"/>
                <a:gd name="T26" fmla="*/ 13 w 22"/>
                <a:gd name="T27" fmla="*/ 2 h 18"/>
                <a:gd name="T28" fmla="*/ 4 w 22"/>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2" y="18"/>
                  </a:lnTo>
                  <a:lnTo>
                    <a:pt x="4" y="18"/>
                  </a:lnTo>
                  <a:lnTo>
                    <a:pt x="11" y="16"/>
                  </a:lnTo>
                  <a:lnTo>
                    <a:pt x="20" y="9"/>
                  </a:lnTo>
                  <a:lnTo>
                    <a:pt x="22" y="2"/>
                  </a:lnTo>
                  <a:lnTo>
                    <a:pt x="20"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3" name="Freeform 3960">
              <a:extLst>
                <a:ext uri="{FF2B5EF4-FFF2-40B4-BE49-F238E27FC236}">
                  <a16:creationId xmlns:a16="http://schemas.microsoft.com/office/drawing/2014/main" xmlns="" id="{0E52B705-39F6-274E-8F53-FC2011119F07}"/>
                </a:ext>
              </a:extLst>
            </p:cNvPr>
            <p:cNvSpPr>
              <a:spLocks/>
            </p:cNvSpPr>
            <p:nvPr/>
          </p:nvSpPr>
          <p:spPr bwMode="auto">
            <a:xfrm>
              <a:off x="2970" y="2938"/>
              <a:ext cx="25" cy="18"/>
            </a:xfrm>
            <a:custGeom>
              <a:avLst/>
              <a:gdLst>
                <a:gd name="T0" fmla="*/ 4 w 25"/>
                <a:gd name="T1" fmla="*/ 9 h 18"/>
                <a:gd name="T2" fmla="*/ 4 w 25"/>
                <a:gd name="T3" fmla="*/ 9 h 18"/>
                <a:gd name="T4" fmla="*/ 0 w 25"/>
                <a:gd name="T5" fmla="*/ 16 h 18"/>
                <a:gd name="T6" fmla="*/ 0 w 25"/>
                <a:gd name="T7" fmla="*/ 18 h 18"/>
                <a:gd name="T8" fmla="*/ 2 w 25"/>
                <a:gd name="T9" fmla="*/ 18 h 18"/>
                <a:gd name="T10" fmla="*/ 2 w 25"/>
                <a:gd name="T11" fmla="*/ 18 h 18"/>
                <a:gd name="T12" fmla="*/ 11 w 25"/>
                <a:gd name="T13" fmla="*/ 16 h 18"/>
                <a:gd name="T14" fmla="*/ 20 w 25"/>
                <a:gd name="T15" fmla="*/ 9 h 18"/>
                <a:gd name="T16" fmla="*/ 20 w 25"/>
                <a:gd name="T17" fmla="*/ 9 h 18"/>
                <a:gd name="T18" fmla="*/ 25 w 25"/>
                <a:gd name="T19" fmla="*/ 2 h 18"/>
                <a:gd name="T20" fmla="*/ 22 w 25"/>
                <a:gd name="T21" fmla="*/ 2 h 18"/>
                <a:gd name="T22" fmla="*/ 20 w 25"/>
                <a:gd name="T23" fmla="*/ 0 h 18"/>
                <a:gd name="T24" fmla="*/ 20 w 25"/>
                <a:gd name="T25" fmla="*/ 0 h 18"/>
                <a:gd name="T26" fmla="*/ 13 w 25"/>
                <a:gd name="T27" fmla="*/ 4 h 18"/>
                <a:gd name="T28" fmla="*/ 4 w 2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0" y="18"/>
                  </a:lnTo>
                  <a:lnTo>
                    <a:pt x="2" y="18"/>
                  </a:lnTo>
                  <a:lnTo>
                    <a:pt x="11" y="16"/>
                  </a:lnTo>
                  <a:lnTo>
                    <a:pt x="20" y="9"/>
                  </a:lnTo>
                  <a:lnTo>
                    <a:pt x="25" y="2"/>
                  </a:lnTo>
                  <a:lnTo>
                    <a:pt x="22" y="2"/>
                  </a:lnTo>
                  <a:lnTo>
                    <a:pt x="20" y="0"/>
                  </a:lnTo>
                  <a:lnTo>
                    <a:pt x="13"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4" name="Freeform 3961">
              <a:extLst>
                <a:ext uri="{FF2B5EF4-FFF2-40B4-BE49-F238E27FC236}">
                  <a16:creationId xmlns:a16="http://schemas.microsoft.com/office/drawing/2014/main" xmlns="" id="{C5D49608-9EB2-034A-B30C-1E19EF27FDFB}"/>
                </a:ext>
              </a:extLst>
            </p:cNvPr>
            <p:cNvSpPr>
              <a:spLocks/>
            </p:cNvSpPr>
            <p:nvPr/>
          </p:nvSpPr>
          <p:spPr bwMode="auto">
            <a:xfrm>
              <a:off x="2970" y="2938"/>
              <a:ext cx="25" cy="18"/>
            </a:xfrm>
            <a:custGeom>
              <a:avLst/>
              <a:gdLst>
                <a:gd name="T0" fmla="*/ 4 w 25"/>
                <a:gd name="T1" fmla="*/ 9 h 18"/>
                <a:gd name="T2" fmla="*/ 4 w 25"/>
                <a:gd name="T3" fmla="*/ 9 h 18"/>
                <a:gd name="T4" fmla="*/ 0 w 25"/>
                <a:gd name="T5" fmla="*/ 16 h 18"/>
                <a:gd name="T6" fmla="*/ 0 w 25"/>
                <a:gd name="T7" fmla="*/ 18 h 18"/>
                <a:gd name="T8" fmla="*/ 2 w 25"/>
                <a:gd name="T9" fmla="*/ 18 h 18"/>
                <a:gd name="T10" fmla="*/ 2 w 25"/>
                <a:gd name="T11" fmla="*/ 18 h 18"/>
                <a:gd name="T12" fmla="*/ 11 w 25"/>
                <a:gd name="T13" fmla="*/ 16 h 18"/>
                <a:gd name="T14" fmla="*/ 20 w 25"/>
                <a:gd name="T15" fmla="*/ 9 h 18"/>
                <a:gd name="T16" fmla="*/ 20 w 25"/>
                <a:gd name="T17" fmla="*/ 9 h 18"/>
                <a:gd name="T18" fmla="*/ 25 w 25"/>
                <a:gd name="T19" fmla="*/ 2 h 18"/>
                <a:gd name="T20" fmla="*/ 22 w 25"/>
                <a:gd name="T21" fmla="*/ 2 h 18"/>
                <a:gd name="T22" fmla="*/ 20 w 25"/>
                <a:gd name="T23" fmla="*/ 0 h 18"/>
                <a:gd name="T24" fmla="*/ 20 w 25"/>
                <a:gd name="T25" fmla="*/ 0 h 18"/>
                <a:gd name="T26" fmla="*/ 13 w 25"/>
                <a:gd name="T27" fmla="*/ 4 h 18"/>
                <a:gd name="T28" fmla="*/ 4 w 25"/>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0" y="18"/>
                  </a:lnTo>
                  <a:lnTo>
                    <a:pt x="2" y="18"/>
                  </a:lnTo>
                  <a:lnTo>
                    <a:pt x="11" y="16"/>
                  </a:lnTo>
                  <a:lnTo>
                    <a:pt x="20" y="9"/>
                  </a:lnTo>
                  <a:lnTo>
                    <a:pt x="25" y="2"/>
                  </a:lnTo>
                  <a:lnTo>
                    <a:pt x="22" y="2"/>
                  </a:lnTo>
                  <a:lnTo>
                    <a:pt x="20" y="0"/>
                  </a:lnTo>
                  <a:lnTo>
                    <a:pt x="13"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5" name="Freeform 3962">
              <a:extLst>
                <a:ext uri="{FF2B5EF4-FFF2-40B4-BE49-F238E27FC236}">
                  <a16:creationId xmlns:a16="http://schemas.microsoft.com/office/drawing/2014/main" xmlns="" id="{F4545F1E-06DC-9E4A-BB6E-EF3CB7A56C07}"/>
                </a:ext>
              </a:extLst>
            </p:cNvPr>
            <p:cNvSpPr>
              <a:spLocks/>
            </p:cNvSpPr>
            <p:nvPr/>
          </p:nvSpPr>
          <p:spPr bwMode="auto">
            <a:xfrm>
              <a:off x="2954" y="2938"/>
              <a:ext cx="25" cy="20"/>
            </a:xfrm>
            <a:custGeom>
              <a:avLst/>
              <a:gdLst>
                <a:gd name="T0" fmla="*/ 2 w 25"/>
                <a:gd name="T1" fmla="*/ 9 h 20"/>
                <a:gd name="T2" fmla="*/ 2 w 25"/>
                <a:gd name="T3" fmla="*/ 9 h 20"/>
                <a:gd name="T4" fmla="*/ 0 w 25"/>
                <a:gd name="T5" fmla="*/ 16 h 20"/>
                <a:gd name="T6" fmla="*/ 0 w 25"/>
                <a:gd name="T7" fmla="*/ 18 h 20"/>
                <a:gd name="T8" fmla="*/ 2 w 25"/>
                <a:gd name="T9" fmla="*/ 20 h 20"/>
                <a:gd name="T10" fmla="*/ 2 w 25"/>
                <a:gd name="T11" fmla="*/ 20 h 20"/>
                <a:gd name="T12" fmla="*/ 11 w 25"/>
                <a:gd name="T13" fmla="*/ 16 h 20"/>
                <a:gd name="T14" fmla="*/ 20 w 25"/>
                <a:gd name="T15" fmla="*/ 9 h 20"/>
                <a:gd name="T16" fmla="*/ 20 w 25"/>
                <a:gd name="T17" fmla="*/ 9 h 20"/>
                <a:gd name="T18" fmla="*/ 25 w 25"/>
                <a:gd name="T19" fmla="*/ 4 h 20"/>
                <a:gd name="T20" fmla="*/ 23 w 25"/>
                <a:gd name="T21" fmla="*/ 2 h 20"/>
                <a:gd name="T22" fmla="*/ 20 w 25"/>
                <a:gd name="T23" fmla="*/ 0 h 20"/>
                <a:gd name="T24" fmla="*/ 20 w 25"/>
                <a:gd name="T25" fmla="*/ 0 h 20"/>
                <a:gd name="T26" fmla="*/ 14 w 25"/>
                <a:gd name="T27" fmla="*/ 4 h 20"/>
                <a:gd name="T28" fmla="*/ 2 w 25"/>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20">
                  <a:moveTo>
                    <a:pt x="2" y="9"/>
                  </a:moveTo>
                  <a:lnTo>
                    <a:pt x="2" y="9"/>
                  </a:lnTo>
                  <a:lnTo>
                    <a:pt x="0" y="16"/>
                  </a:lnTo>
                  <a:lnTo>
                    <a:pt x="0" y="18"/>
                  </a:lnTo>
                  <a:lnTo>
                    <a:pt x="2" y="20"/>
                  </a:lnTo>
                  <a:lnTo>
                    <a:pt x="11" y="16"/>
                  </a:lnTo>
                  <a:lnTo>
                    <a:pt x="20" y="9"/>
                  </a:lnTo>
                  <a:lnTo>
                    <a:pt x="25" y="4"/>
                  </a:lnTo>
                  <a:lnTo>
                    <a:pt x="23" y="2"/>
                  </a:lnTo>
                  <a:lnTo>
                    <a:pt x="20" y="0"/>
                  </a:lnTo>
                  <a:lnTo>
                    <a:pt x="14"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6" name="Freeform 3963">
              <a:extLst>
                <a:ext uri="{FF2B5EF4-FFF2-40B4-BE49-F238E27FC236}">
                  <a16:creationId xmlns:a16="http://schemas.microsoft.com/office/drawing/2014/main" xmlns="" id="{57A53F83-D662-EC4D-B408-84587582B763}"/>
                </a:ext>
              </a:extLst>
            </p:cNvPr>
            <p:cNvSpPr>
              <a:spLocks/>
            </p:cNvSpPr>
            <p:nvPr/>
          </p:nvSpPr>
          <p:spPr bwMode="auto">
            <a:xfrm>
              <a:off x="2954" y="2938"/>
              <a:ext cx="25" cy="20"/>
            </a:xfrm>
            <a:custGeom>
              <a:avLst/>
              <a:gdLst>
                <a:gd name="T0" fmla="*/ 2 w 25"/>
                <a:gd name="T1" fmla="*/ 9 h 20"/>
                <a:gd name="T2" fmla="*/ 2 w 25"/>
                <a:gd name="T3" fmla="*/ 9 h 20"/>
                <a:gd name="T4" fmla="*/ 0 w 25"/>
                <a:gd name="T5" fmla="*/ 16 h 20"/>
                <a:gd name="T6" fmla="*/ 0 w 25"/>
                <a:gd name="T7" fmla="*/ 18 h 20"/>
                <a:gd name="T8" fmla="*/ 2 w 25"/>
                <a:gd name="T9" fmla="*/ 20 h 20"/>
                <a:gd name="T10" fmla="*/ 2 w 25"/>
                <a:gd name="T11" fmla="*/ 20 h 20"/>
                <a:gd name="T12" fmla="*/ 11 w 25"/>
                <a:gd name="T13" fmla="*/ 16 h 20"/>
                <a:gd name="T14" fmla="*/ 20 w 25"/>
                <a:gd name="T15" fmla="*/ 9 h 20"/>
                <a:gd name="T16" fmla="*/ 20 w 25"/>
                <a:gd name="T17" fmla="*/ 9 h 20"/>
                <a:gd name="T18" fmla="*/ 25 w 25"/>
                <a:gd name="T19" fmla="*/ 4 h 20"/>
                <a:gd name="T20" fmla="*/ 23 w 25"/>
                <a:gd name="T21" fmla="*/ 2 h 20"/>
                <a:gd name="T22" fmla="*/ 20 w 25"/>
                <a:gd name="T23" fmla="*/ 0 h 20"/>
                <a:gd name="T24" fmla="*/ 20 w 25"/>
                <a:gd name="T25" fmla="*/ 0 h 20"/>
                <a:gd name="T26" fmla="*/ 14 w 25"/>
                <a:gd name="T27" fmla="*/ 4 h 20"/>
                <a:gd name="T28" fmla="*/ 2 w 25"/>
                <a:gd name="T29" fmla="*/ 9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20">
                  <a:moveTo>
                    <a:pt x="2" y="9"/>
                  </a:moveTo>
                  <a:lnTo>
                    <a:pt x="2" y="9"/>
                  </a:lnTo>
                  <a:lnTo>
                    <a:pt x="0" y="16"/>
                  </a:lnTo>
                  <a:lnTo>
                    <a:pt x="0" y="18"/>
                  </a:lnTo>
                  <a:lnTo>
                    <a:pt x="2" y="20"/>
                  </a:lnTo>
                  <a:lnTo>
                    <a:pt x="11" y="16"/>
                  </a:lnTo>
                  <a:lnTo>
                    <a:pt x="20" y="9"/>
                  </a:lnTo>
                  <a:lnTo>
                    <a:pt x="25" y="4"/>
                  </a:lnTo>
                  <a:lnTo>
                    <a:pt x="23" y="2"/>
                  </a:lnTo>
                  <a:lnTo>
                    <a:pt x="20" y="0"/>
                  </a:lnTo>
                  <a:lnTo>
                    <a:pt x="14"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7" name="Freeform 3964">
              <a:extLst>
                <a:ext uri="{FF2B5EF4-FFF2-40B4-BE49-F238E27FC236}">
                  <a16:creationId xmlns:a16="http://schemas.microsoft.com/office/drawing/2014/main" xmlns="" id="{A62C5B55-0174-9C4C-BC6D-B0FF172CCA08}"/>
                </a:ext>
              </a:extLst>
            </p:cNvPr>
            <p:cNvSpPr>
              <a:spLocks/>
            </p:cNvSpPr>
            <p:nvPr/>
          </p:nvSpPr>
          <p:spPr bwMode="auto">
            <a:xfrm>
              <a:off x="2936" y="2938"/>
              <a:ext cx="25" cy="20"/>
            </a:xfrm>
            <a:custGeom>
              <a:avLst/>
              <a:gdLst>
                <a:gd name="T0" fmla="*/ 5 w 25"/>
                <a:gd name="T1" fmla="*/ 11 h 20"/>
                <a:gd name="T2" fmla="*/ 5 w 25"/>
                <a:gd name="T3" fmla="*/ 11 h 20"/>
                <a:gd name="T4" fmla="*/ 0 w 25"/>
                <a:gd name="T5" fmla="*/ 16 h 20"/>
                <a:gd name="T6" fmla="*/ 0 w 25"/>
                <a:gd name="T7" fmla="*/ 18 h 20"/>
                <a:gd name="T8" fmla="*/ 2 w 25"/>
                <a:gd name="T9" fmla="*/ 20 h 20"/>
                <a:gd name="T10" fmla="*/ 2 w 25"/>
                <a:gd name="T11" fmla="*/ 20 h 20"/>
                <a:gd name="T12" fmla="*/ 11 w 25"/>
                <a:gd name="T13" fmla="*/ 16 h 20"/>
                <a:gd name="T14" fmla="*/ 20 w 25"/>
                <a:gd name="T15" fmla="*/ 9 h 20"/>
                <a:gd name="T16" fmla="*/ 20 w 25"/>
                <a:gd name="T17" fmla="*/ 9 h 20"/>
                <a:gd name="T18" fmla="*/ 25 w 25"/>
                <a:gd name="T19" fmla="*/ 4 h 20"/>
                <a:gd name="T20" fmla="*/ 25 w 25"/>
                <a:gd name="T21" fmla="*/ 2 h 20"/>
                <a:gd name="T22" fmla="*/ 23 w 25"/>
                <a:gd name="T23" fmla="*/ 0 h 20"/>
                <a:gd name="T24" fmla="*/ 23 w 25"/>
                <a:gd name="T25" fmla="*/ 0 h 20"/>
                <a:gd name="T26" fmla="*/ 14 w 25"/>
                <a:gd name="T27" fmla="*/ 4 h 20"/>
                <a:gd name="T28" fmla="*/ 5 w 25"/>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20">
                  <a:moveTo>
                    <a:pt x="5" y="11"/>
                  </a:moveTo>
                  <a:lnTo>
                    <a:pt x="5" y="11"/>
                  </a:lnTo>
                  <a:lnTo>
                    <a:pt x="0" y="16"/>
                  </a:lnTo>
                  <a:lnTo>
                    <a:pt x="0" y="18"/>
                  </a:lnTo>
                  <a:lnTo>
                    <a:pt x="2" y="20"/>
                  </a:lnTo>
                  <a:lnTo>
                    <a:pt x="11" y="16"/>
                  </a:lnTo>
                  <a:lnTo>
                    <a:pt x="20" y="9"/>
                  </a:lnTo>
                  <a:lnTo>
                    <a:pt x="25" y="4"/>
                  </a:lnTo>
                  <a:lnTo>
                    <a:pt x="25" y="2"/>
                  </a:lnTo>
                  <a:lnTo>
                    <a:pt x="23" y="0"/>
                  </a:lnTo>
                  <a:lnTo>
                    <a:pt x="14"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8" name="Freeform 3965">
              <a:extLst>
                <a:ext uri="{FF2B5EF4-FFF2-40B4-BE49-F238E27FC236}">
                  <a16:creationId xmlns:a16="http://schemas.microsoft.com/office/drawing/2014/main" xmlns="" id="{E3A1AC4B-1507-D440-8807-927F531B8882}"/>
                </a:ext>
              </a:extLst>
            </p:cNvPr>
            <p:cNvSpPr>
              <a:spLocks/>
            </p:cNvSpPr>
            <p:nvPr/>
          </p:nvSpPr>
          <p:spPr bwMode="auto">
            <a:xfrm>
              <a:off x="2936" y="2938"/>
              <a:ext cx="25" cy="20"/>
            </a:xfrm>
            <a:custGeom>
              <a:avLst/>
              <a:gdLst>
                <a:gd name="T0" fmla="*/ 5 w 25"/>
                <a:gd name="T1" fmla="*/ 11 h 20"/>
                <a:gd name="T2" fmla="*/ 5 w 25"/>
                <a:gd name="T3" fmla="*/ 11 h 20"/>
                <a:gd name="T4" fmla="*/ 0 w 25"/>
                <a:gd name="T5" fmla="*/ 16 h 20"/>
                <a:gd name="T6" fmla="*/ 0 w 25"/>
                <a:gd name="T7" fmla="*/ 18 h 20"/>
                <a:gd name="T8" fmla="*/ 2 w 25"/>
                <a:gd name="T9" fmla="*/ 20 h 20"/>
                <a:gd name="T10" fmla="*/ 2 w 25"/>
                <a:gd name="T11" fmla="*/ 20 h 20"/>
                <a:gd name="T12" fmla="*/ 11 w 25"/>
                <a:gd name="T13" fmla="*/ 16 h 20"/>
                <a:gd name="T14" fmla="*/ 20 w 25"/>
                <a:gd name="T15" fmla="*/ 9 h 20"/>
                <a:gd name="T16" fmla="*/ 20 w 25"/>
                <a:gd name="T17" fmla="*/ 9 h 20"/>
                <a:gd name="T18" fmla="*/ 25 w 25"/>
                <a:gd name="T19" fmla="*/ 4 h 20"/>
                <a:gd name="T20" fmla="*/ 25 w 25"/>
                <a:gd name="T21" fmla="*/ 2 h 20"/>
                <a:gd name="T22" fmla="*/ 23 w 25"/>
                <a:gd name="T23" fmla="*/ 0 h 20"/>
                <a:gd name="T24" fmla="*/ 23 w 25"/>
                <a:gd name="T25" fmla="*/ 0 h 20"/>
                <a:gd name="T26" fmla="*/ 14 w 25"/>
                <a:gd name="T27" fmla="*/ 4 h 20"/>
                <a:gd name="T28" fmla="*/ 5 w 25"/>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20">
                  <a:moveTo>
                    <a:pt x="5" y="11"/>
                  </a:moveTo>
                  <a:lnTo>
                    <a:pt x="5" y="11"/>
                  </a:lnTo>
                  <a:lnTo>
                    <a:pt x="0" y="16"/>
                  </a:lnTo>
                  <a:lnTo>
                    <a:pt x="0" y="18"/>
                  </a:lnTo>
                  <a:lnTo>
                    <a:pt x="2" y="20"/>
                  </a:lnTo>
                  <a:lnTo>
                    <a:pt x="11" y="16"/>
                  </a:lnTo>
                  <a:lnTo>
                    <a:pt x="20" y="9"/>
                  </a:lnTo>
                  <a:lnTo>
                    <a:pt x="25" y="4"/>
                  </a:lnTo>
                  <a:lnTo>
                    <a:pt x="25" y="2"/>
                  </a:lnTo>
                  <a:lnTo>
                    <a:pt x="23" y="0"/>
                  </a:lnTo>
                  <a:lnTo>
                    <a:pt x="14"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49" name="Freeform 3966">
              <a:extLst>
                <a:ext uri="{FF2B5EF4-FFF2-40B4-BE49-F238E27FC236}">
                  <a16:creationId xmlns:a16="http://schemas.microsoft.com/office/drawing/2014/main" xmlns="" id="{F1C9480A-0E4D-7C47-BB89-A8E009A1E0E7}"/>
                </a:ext>
              </a:extLst>
            </p:cNvPr>
            <p:cNvSpPr>
              <a:spLocks/>
            </p:cNvSpPr>
            <p:nvPr/>
          </p:nvSpPr>
          <p:spPr bwMode="auto">
            <a:xfrm>
              <a:off x="2918" y="2938"/>
              <a:ext cx="27" cy="20"/>
            </a:xfrm>
            <a:custGeom>
              <a:avLst/>
              <a:gdLst>
                <a:gd name="T0" fmla="*/ 5 w 27"/>
                <a:gd name="T1" fmla="*/ 11 h 20"/>
                <a:gd name="T2" fmla="*/ 5 w 27"/>
                <a:gd name="T3" fmla="*/ 11 h 20"/>
                <a:gd name="T4" fmla="*/ 0 w 27"/>
                <a:gd name="T5" fmla="*/ 16 h 20"/>
                <a:gd name="T6" fmla="*/ 0 w 27"/>
                <a:gd name="T7" fmla="*/ 18 h 20"/>
                <a:gd name="T8" fmla="*/ 2 w 27"/>
                <a:gd name="T9" fmla="*/ 20 h 20"/>
                <a:gd name="T10" fmla="*/ 2 w 27"/>
                <a:gd name="T11" fmla="*/ 20 h 20"/>
                <a:gd name="T12" fmla="*/ 14 w 27"/>
                <a:gd name="T13" fmla="*/ 16 h 20"/>
                <a:gd name="T14" fmla="*/ 23 w 27"/>
                <a:gd name="T15" fmla="*/ 11 h 20"/>
                <a:gd name="T16" fmla="*/ 23 w 27"/>
                <a:gd name="T17" fmla="*/ 11 h 20"/>
                <a:gd name="T18" fmla="*/ 27 w 27"/>
                <a:gd name="T19" fmla="*/ 4 h 20"/>
                <a:gd name="T20" fmla="*/ 25 w 27"/>
                <a:gd name="T21" fmla="*/ 2 h 20"/>
                <a:gd name="T22" fmla="*/ 23 w 27"/>
                <a:gd name="T23" fmla="*/ 0 h 20"/>
                <a:gd name="T24" fmla="*/ 23 w 27"/>
                <a:gd name="T25" fmla="*/ 0 h 20"/>
                <a:gd name="T26" fmla="*/ 14 w 27"/>
                <a:gd name="T27" fmla="*/ 4 h 20"/>
                <a:gd name="T28" fmla="*/ 5 w 27"/>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20">
                  <a:moveTo>
                    <a:pt x="5" y="11"/>
                  </a:moveTo>
                  <a:lnTo>
                    <a:pt x="5" y="11"/>
                  </a:lnTo>
                  <a:lnTo>
                    <a:pt x="0" y="16"/>
                  </a:lnTo>
                  <a:lnTo>
                    <a:pt x="0" y="18"/>
                  </a:lnTo>
                  <a:lnTo>
                    <a:pt x="2" y="20"/>
                  </a:lnTo>
                  <a:lnTo>
                    <a:pt x="14" y="16"/>
                  </a:lnTo>
                  <a:lnTo>
                    <a:pt x="23" y="11"/>
                  </a:lnTo>
                  <a:lnTo>
                    <a:pt x="27" y="4"/>
                  </a:lnTo>
                  <a:lnTo>
                    <a:pt x="25" y="2"/>
                  </a:lnTo>
                  <a:lnTo>
                    <a:pt x="23" y="0"/>
                  </a:lnTo>
                  <a:lnTo>
                    <a:pt x="14"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0" name="Freeform 3967">
              <a:extLst>
                <a:ext uri="{FF2B5EF4-FFF2-40B4-BE49-F238E27FC236}">
                  <a16:creationId xmlns:a16="http://schemas.microsoft.com/office/drawing/2014/main" xmlns="" id="{452F6803-8223-2344-AEA3-E3E277A7B2C7}"/>
                </a:ext>
              </a:extLst>
            </p:cNvPr>
            <p:cNvSpPr>
              <a:spLocks/>
            </p:cNvSpPr>
            <p:nvPr/>
          </p:nvSpPr>
          <p:spPr bwMode="auto">
            <a:xfrm>
              <a:off x="2918" y="2938"/>
              <a:ext cx="27" cy="20"/>
            </a:xfrm>
            <a:custGeom>
              <a:avLst/>
              <a:gdLst>
                <a:gd name="T0" fmla="*/ 5 w 27"/>
                <a:gd name="T1" fmla="*/ 11 h 20"/>
                <a:gd name="T2" fmla="*/ 5 w 27"/>
                <a:gd name="T3" fmla="*/ 11 h 20"/>
                <a:gd name="T4" fmla="*/ 0 w 27"/>
                <a:gd name="T5" fmla="*/ 16 h 20"/>
                <a:gd name="T6" fmla="*/ 0 w 27"/>
                <a:gd name="T7" fmla="*/ 18 h 20"/>
                <a:gd name="T8" fmla="*/ 2 w 27"/>
                <a:gd name="T9" fmla="*/ 20 h 20"/>
                <a:gd name="T10" fmla="*/ 2 w 27"/>
                <a:gd name="T11" fmla="*/ 20 h 20"/>
                <a:gd name="T12" fmla="*/ 14 w 27"/>
                <a:gd name="T13" fmla="*/ 16 h 20"/>
                <a:gd name="T14" fmla="*/ 23 w 27"/>
                <a:gd name="T15" fmla="*/ 11 h 20"/>
                <a:gd name="T16" fmla="*/ 23 w 27"/>
                <a:gd name="T17" fmla="*/ 11 h 20"/>
                <a:gd name="T18" fmla="*/ 27 w 27"/>
                <a:gd name="T19" fmla="*/ 4 h 20"/>
                <a:gd name="T20" fmla="*/ 25 w 27"/>
                <a:gd name="T21" fmla="*/ 2 h 20"/>
                <a:gd name="T22" fmla="*/ 23 w 27"/>
                <a:gd name="T23" fmla="*/ 0 h 20"/>
                <a:gd name="T24" fmla="*/ 23 w 27"/>
                <a:gd name="T25" fmla="*/ 0 h 20"/>
                <a:gd name="T26" fmla="*/ 14 w 27"/>
                <a:gd name="T27" fmla="*/ 4 h 20"/>
                <a:gd name="T28" fmla="*/ 5 w 27"/>
                <a:gd name="T29" fmla="*/ 11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20">
                  <a:moveTo>
                    <a:pt x="5" y="11"/>
                  </a:moveTo>
                  <a:lnTo>
                    <a:pt x="5" y="11"/>
                  </a:lnTo>
                  <a:lnTo>
                    <a:pt x="0" y="16"/>
                  </a:lnTo>
                  <a:lnTo>
                    <a:pt x="0" y="18"/>
                  </a:lnTo>
                  <a:lnTo>
                    <a:pt x="2" y="20"/>
                  </a:lnTo>
                  <a:lnTo>
                    <a:pt x="14" y="16"/>
                  </a:lnTo>
                  <a:lnTo>
                    <a:pt x="23" y="11"/>
                  </a:lnTo>
                  <a:lnTo>
                    <a:pt x="27" y="4"/>
                  </a:lnTo>
                  <a:lnTo>
                    <a:pt x="25" y="2"/>
                  </a:lnTo>
                  <a:lnTo>
                    <a:pt x="23" y="0"/>
                  </a:lnTo>
                  <a:lnTo>
                    <a:pt x="14"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1" name="Freeform 3968">
              <a:extLst>
                <a:ext uri="{FF2B5EF4-FFF2-40B4-BE49-F238E27FC236}">
                  <a16:creationId xmlns:a16="http://schemas.microsoft.com/office/drawing/2014/main" xmlns="" id="{712D533C-91B9-D64D-8D15-6342A2DBA51C}"/>
                </a:ext>
              </a:extLst>
            </p:cNvPr>
            <p:cNvSpPr>
              <a:spLocks/>
            </p:cNvSpPr>
            <p:nvPr/>
          </p:nvSpPr>
          <p:spPr bwMode="auto">
            <a:xfrm>
              <a:off x="2794" y="2940"/>
              <a:ext cx="32" cy="18"/>
            </a:xfrm>
            <a:custGeom>
              <a:avLst/>
              <a:gdLst>
                <a:gd name="T0" fmla="*/ 5 w 32"/>
                <a:gd name="T1" fmla="*/ 9 h 18"/>
                <a:gd name="T2" fmla="*/ 5 w 32"/>
                <a:gd name="T3" fmla="*/ 9 h 18"/>
                <a:gd name="T4" fmla="*/ 0 w 32"/>
                <a:gd name="T5" fmla="*/ 14 h 18"/>
                <a:gd name="T6" fmla="*/ 0 w 32"/>
                <a:gd name="T7" fmla="*/ 16 h 18"/>
                <a:gd name="T8" fmla="*/ 0 w 32"/>
                <a:gd name="T9" fmla="*/ 18 h 18"/>
                <a:gd name="T10" fmla="*/ 5 w 32"/>
                <a:gd name="T11" fmla="*/ 18 h 18"/>
                <a:gd name="T12" fmla="*/ 5 w 32"/>
                <a:gd name="T13" fmla="*/ 18 h 18"/>
                <a:gd name="T14" fmla="*/ 16 w 32"/>
                <a:gd name="T15" fmla="*/ 16 h 18"/>
                <a:gd name="T16" fmla="*/ 27 w 32"/>
                <a:gd name="T17" fmla="*/ 9 h 18"/>
                <a:gd name="T18" fmla="*/ 27 w 32"/>
                <a:gd name="T19" fmla="*/ 9 h 18"/>
                <a:gd name="T20" fmla="*/ 32 w 32"/>
                <a:gd name="T21" fmla="*/ 5 h 18"/>
                <a:gd name="T22" fmla="*/ 32 w 32"/>
                <a:gd name="T23" fmla="*/ 2 h 18"/>
                <a:gd name="T24" fmla="*/ 32 w 32"/>
                <a:gd name="T25" fmla="*/ 0 h 18"/>
                <a:gd name="T26" fmla="*/ 30 w 32"/>
                <a:gd name="T27" fmla="*/ 0 h 18"/>
                <a:gd name="T28" fmla="*/ 30 w 32"/>
                <a:gd name="T29" fmla="*/ 0 h 18"/>
                <a:gd name="T30" fmla="*/ 16 w 32"/>
                <a:gd name="T31" fmla="*/ 2 h 18"/>
                <a:gd name="T32" fmla="*/ 5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5" y="9"/>
                  </a:moveTo>
                  <a:lnTo>
                    <a:pt x="5" y="9"/>
                  </a:lnTo>
                  <a:lnTo>
                    <a:pt x="0" y="14"/>
                  </a:lnTo>
                  <a:lnTo>
                    <a:pt x="0" y="16"/>
                  </a:lnTo>
                  <a:lnTo>
                    <a:pt x="0" y="18"/>
                  </a:lnTo>
                  <a:lnTo>
                    <a:pt x="5" y="18"/>
                  </a:lnTo>
                  <a:lnTo>
                    <a:pt x="16" y="16"/>
                  </a:lnTo>
                  <a:lnTo>
                    <a:pt x="27" y="9"/>
                  </a:lnTo>
                  <a:lnTo>
                    <a:pt x="32" y="5"/>
                  </a:lnTo>
                  <a:lnTo>
                    <a:pt x="32" y="2"/>
                  </a:lnTo>
                  <a:lnTo>
                    <a:pt x="32" y="0"/>
                  </a:lnTo>
                  <a:lnTo>
                    <a:pt x="30" y="0"/>
                  </a:lnTo>
                  <a:lnTo>
                    <a:pt x="16"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2" name="Freeform 3969">
              <a:extLst>
                <a:ext uri="{FF2B5EF4-FFF2-40B4-BE49-F238E27FC236}">
                  <a16:creationId xmlns:a16="http://schemas.microsoft.com/office/drawing/2014/main" xmlns="" id="{80385878-1175-264E-9FBD-82EAE3003634}"/>
                </a:ext>
              </a:extLst>
            </p:cNvPr>
            <p:cNvSpPr>
              <a:spLocks/>
            </p:cNvSpPr>
            <p:nvPr/>
          </p:nvSpPr>
          <p:spPr bwMode="auto">
            <a:xfrm>
              <a:off x="2794" y="2940"/>
              <a:ext cx="32" cy="18"/>
            </a:xfrm>
            <a:custGeom>
              <a:avLst/>
              <a:gdLst>
                <a:gd name="T0" fmla="*/ 5 w 32"/>
                <a:gd name="T1" fmla="*/ 9 h 18"/>
                <a:gd name="T2" fmla="*/ 5 w 32"/>
                <a:gd name="T3" fmla="*/ 9 h 18"/>
                <a:gd name="T4" fmla="*/ 0 w 32"/>
                <a:gd name="T5" fmla="*/ 14 h 18"/>
                <a:gd name="T6" fmla="*/ 0 w 32"/>
                <a:gd name="T7" fmla="*/ 16 h 18"/>
                <a:gd name="T8" fmla="*/ 0 w 32"/>
                <a:gd name="T9" fmla="*/ 18 h 18"/>
                <a:gd name="T10" fmla="*/ 5 w 32"/>
                <a:gd name="T11" fmla="*/ 18 h 18"/>
                <a:gd name="T12" fmla="*/ 5 w 32"/>
                <a:gd name="T13" fmla="*/ 18 h 18"/>
                <a:gd name="T14" fmla="*/ 16 w 32"/>
                <a:gd name="T15" fmla="*/ 16 h 18"/>
                <a:gd name="T16" fmla="*/ 27 w 32"/>
                <a:gd name="T17" fmla="*/ 9 h 18"/>
                <a:gd name="T18" fmla="*/ 27 w 32"/>
                <a:gd name="T19" fmla="*/ 9 h 18"/>
                <a:gd name="T20" fmla="*/ 32 w 32"/>
                <a:gd name="T21" fmla="*/ 5 h 18"/>
                <a:gd name="T22" fmla="*/ 32 w 32"/>
                <a:gd name="T23" fmla="*/ 2 h 18"/>
                <a:gd name="T24" fmla="*/ 32 w 32"/>
                <a:gd name="T25" fmla="*/ 0 h 18"/>
                <a:gd name="T26" fmla="*/ 30 w 32"/>
                <a:gd name="T27" fmla="*/ 0 h 18"/>
                <a:gd name="T28" fmla="*/ 30 w 32"/>
                <a:gd name="T29" fmla="*/ 0 h 18"/>
                <a:gd name="T30" fmla="*/ 16 w 32"/>
                <a:gd name="T31" fmla="*/ 2 h 18"/>
                <a:gd name="T32" fmla="*/ 5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5" y="9"/>
                  </a:moveTo>
                  <a:lnTo>
                    <a:pt x="5" y="9"/>
                  </a:lnTo>
                  <a:lnTo>
                    <a:pt x="0" y="14"/>
                  </a:lnTo>
                  <a:lnTo>
                    <a:pt x="0" y="16"/>
                  </a:lnTo>
                  <a:lnTo>
                    <a:pt x="0" y="18"/>
                  </a:lnTo>
                  <a:lnTo>
                    <a:pt x="5" y="18"/>
                  </a:lnTo>
                  <a:lnTo>
                    <a:pt x="16" y="16"/>
                  </a:lnTo>
                  <a:lnTo>
                    <a:pt x="27" y="9"/>
                  </a:lnTo>
                  <a:lnTo>
                    <a:pt x="32" y="5"/>
                  </a:lnTo>
                  <a:lnTo>
                    <a:pt x="32" y="2"/>
                  </a:lnTo>
                  <a:lnTo>
                    <a:pt x="32" y="0"/>
                  </a:lnTo>
                  <a:lnTo>
                    <a:pt x="30" y="0"/>
                  </a:lnTo>
                  <a:lnTo>
                    <a:pt x="16"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3" name="Freeform 3970">
              <a:extLst>
                <a:ext uri="{FF2B5EF4-FFF2-40B4-BE49-F238E27FC236}">
                  <a16:creationId xmlns:a16="http://schemas.microsoft.com/office/drawing/2014/main" xmlns="" id="{CB0AE4B9-35AD-1740-9550-D6700D19C631}"/>
                </a:ext>
              </a:extLst>
            </p:cNvPr>
            <p:cNvSpPr>
              <a:spLocks/>
            </p:cNvSpPr>
            <p:nvPr/>
          </p:nvSpPr>
          <p:spPr bwMode="auto">
            <a:xfrm>
              <a:off x="2769" y="2940"/>
              <a:ext cx="34" cy="18"/>
            </a:xfrm>
            <a:custGeom>
              <a:avLst/>
              <a:gdLst>
                <a:gd name="T0" fmla="*/ 7 w 34"/>
                <a:gd name="T1" fmla="*/ 9 h 18"/>
                <a:gd name="T2" fmla="*/ 7 w 34"/>
                <a:gd name="T3" fmla="*/ 9 h 18"/>
                <a:gd name="T4" fmla="*/ 3 w 34"/>
                <a:gd name="T5" fmla="*/ 14 h 18"/>
                <a:gd name="T6" fmla="*/ 0 w 34"/>
                <a:gd name="T7" fmla="*/ 16 h 18"/>
                <a:gd name="T8" fmla="*/ 3 w 34"/>
                <a:gd name="T9" fmla="*/ 18 h 18"/>
                <a:gd name="T10" fmla="*/ 7 w 34"/>
                <a:gd name="T11" fmla="*/ 18 h 18"/>
                <a:gd name="T12" fmla="*/ 7 w 34"/>
                <a:gd name="T13" fmla="*/ 18 h 18"/>
                <a:gd name="T14" fmla="*/ 18 w 34"/>
                <a:gd name="T15" fmla="*/ 16 h 18"/>
                <a:gd name="T16" fmla="*/ 30 w 34"/>
                <a:gd name="T17" fmla="*/ 9 h 18"/>
                <a:gd name="T18" fmla="*/ 30 w 34"/>
                <a:gd name="T19" fmla="*/ 9 h 18"/>
                <a:gd name="T20" fmla="*/ 34 w 34"/>
                <a:gd name="T21" fmla="*/ 5 h 18"/>
                <a:gd name="T22" fmla="*/ 34 w 34"/>
                <a:gd name="T23" fmla="*/ 2 h 18"/>
                <a:gd name="T24" fmla="*/ 34 w 34"/>
                <a:gd name="T25" fmla="*/ 0 h 18"/>
                <a:gd name="T26" fmla="*/ 30 w 34"/>
                <a:gd name="T27" fmla="*/ 0 h 18"/>
                <a:gd name="T28" fmla="*/ 30 w 34"/>
                <a:gd name="T29" fmla="*/ 0 h 18"/>
                <a:gd name="T30" fmla="*/ 18 w 34"/>
                <a:gd name="T31" fmla="*/ 2 h 18"/>
                <a:gd name="T32" fmla="*/ 7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3" y="14"/>
                  </a:lnTo>
                  <a:lnTo>
                    <a:pt x="0" y="16"/>
                  </a:lnTo>
                  <a:lnTo>
                    <a:pt x="3" y="18"/>
                  </a:lnTo>
                  <a:lnTo>
                    <a:pt x="7" y="18"/>
                  </a:lnTo>
                  <a:lnTo>
                    <a:pt x="18" y="16"/>
                  </a:lnTo>
                  <a:lnTo>
                    <a:pt x="30" y="9"/>
                  </a:lnTo>
                  <a:lnTo>
                    <a:pt x="34" y="5"/>
                  </a:lnTo>
                  <a:lnTo>
                    <a:pt x="34" y="2"/>
                  </a:lnTo>
                  <a:lnTo>
                    <a:pt x="34" y="0"/>
                  </a:lnTo>
                  <a:lnTo>
                    <a:pt x="30" y="0"/>
                  </a:lnTo>
                  <a:lnTo>
                    <a:pt x="18"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4" name="Freeform 3971">
              <a:extLst>
                <a:ext uri="{FF2B5EF4-FFF2-40B4-BE49-F238E27FC236}">
                  <a16:creationId xmlns:a16="http://schemas.microsoft.com/office/drawing/2014/main" xmlns="" id="{FFB8F9B0-44F4-F643-80E7-03955AAA5A78}"/>
                </a:ext>
              </a:extLst>
            </p:cNvPr>
            <p:cNvSpPr>
              <a:spLocks/>
            </p:cNvSpPr>
            <p:nvPr/>
          </p:nvSpPr>
          <p:spPr bwMode="auto">
            <a:xfrm>
              <a:off x="2769" y="2940"/>
              <a:ext cx="34" cy="18"/>
            </a:xfrm>
            <a:custGeom>
              <a:avLst/>
              <a:gdLst>
                <a:gd name="T0" fmla="*/ 7 w 34"/>
                <a:gd name="T1" fmla="*/ 9 h 18"/>
                <a:gd name="T2" fmla="*/ 7 w 34"/>
                <a:gd name="T3" fmla="*/ 9 h 18"/>
                <a:gd name="T4" fmla="*/ 3 w 34"/>
                <a:gd name="T5" fmla="*/ 14 h 18"/>
                <a:gd name="T6" fmla="*/ 0 w 34"/>
                <a:gd name="T7" fmla="*/ 16 h 18"/>
                <a:gd name="T8" fmla="*/ 3 w 34"/>
                <a:gd name="T9" fmla="*/ 18 h 18"/>
                <a:gd name="T10" fmla="*/ 7 w 34"/>
                <a:gd name="T11" fmla="*/ 18 h 18"/>
                <a:gd name="T12" fmla="*/ 7 w 34"/>
                <a:gd name="T13" fmla="*/ 18 h 18"/>
                <a:gd name="T14" fmla="*/ 18 w 34"/>
                <a:gd name="T15" fmla="*/ 16 h 18"/>
                <a:gd name="T16" fmla="*/ 30 w 34"/>
                <a:gd name="T17" fmla="*/ 9 h 18"/>
                <a:gd name="T18" fmla="*/ 30 w 34"/>
                <a:gd name="T19" fmla="*/ 9 h 18"/>
                <a:gd name="T20" fmla="*/ 34 w 34"/>
                <a:gd name="T21" fmla="*/ 5 h 18"/>
                <a:gd name="T22" fmla="*/ 34 w 34"/>
                <a:gd name="T23" fmla="*/ 2 h 18"/>
                <a:gd name="T24" fmla="*/ 34 w 34"/>
                <a:gd name="T25" fmla="*/ 0 h 18"/>
                <a:gd name="T26" fmla="*/ 30 w 34"/>
                <a:gd name="T27" fmla="*/ 0 h 18"/>
                <a:gd name="T28" fmla="*/ 30 w 34"/>
                <a:gd name="T29" fmla="*/ 0 h 18"/>
                <a:gd name="T30" fmla="*/ 18 w 34"/>
                <a:gd name="T31" fmla="*/ 2 h 18"/>
                <a:gd name="T32" fmla="*/ 7 w 34"/>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3" y="14"/>
                  </a:lnTo>
                  <a:lnTo>
                    <a:pt x="0" y="16"/>
                  </a:lnTo>
                  <a:lnTo>
                    <a:pt x="3" y="18"/>
                  </a:lnTo>
                  <a:lnTo>
                    <a:pt x="7" y="18"/>
                  </a:lnTo>
                  <a:lnTo>
                    <a:pt x="18" y="16"/>
                  </a:lnTo>
                  <a:lnTo>
                    <a:pt x="30" y="9"/>
                  </a:lnTo>
                  <a:lnTo>
                    <a:pt x="34" y="5"/>
                  </a:lnTo>
                  <a:lnTo>
                    <a:pt x="34" y="2"/>
                  </a:lnTo>
                  <a:lnTo>
                    <a:pt x="34" y="0"/>
                  </a:lnTo>
                  <a:lnTo>
                    <a:pt x="30" y="0"/>
                  </a:lnTo>
                  <a:lnTo>
                    <a:pt x="18"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5" name="Freeform 3972">
              <a:extLst>
                <a:ext uri="{FF2B5EF4-FFF2-40B4-BE49-F238E27FC236}">
                  <a16:creationId xmlns:a16="http://schemas.microsoft.com/office/drawing/2014/main" xmlns="" id="{1C17D1B3-86F1-5F4C-BD32-E919777AD8CC}"/>
                </a:ext>
              </a:extLst>
            </p:cNvPr>
            <p:cNvSpPr>
              <a:spLocks/>
            </p:cNvSpPr>
            <p:nvPr/>
          </p:nvSpPr>
          <p:spPr bwMode="auto">
            <a:xfrm>
              <a:off x="2745" y="2940"/>
              <a:ext cx="36" cy="18"/>
            </a:xfrm>
            <a:custGeom>
              <a:avLst/>
              <a:gdLst>
                <a:gd name="T0" fmla="*/ 6 w 36"/>
                <a:gd name="T1" fmla="*/ 9 h 18"/>
                <a:gd name="T2" fmla="*/ 6 w 36"/>
                <a:gd name="T3" fmla="*/ 9 h 18"/>
                <a:gd name="T4" fmla="*/ 2 w 36"/>
                <a:gd name="T5" fmla="*/ 14 h 18"/>
                <a:gd name="T6" fmla="*/ 0 w 36"/>
                <a:gd name="T7" fmla="*/ 16 h 18"/>
                <a:gd name="T8" fmla="*/ 2 w 36"/>
                <a:gd name="T9" fmla="*/ 18 h 18"/>
                <a:gd name="T10" fmla="*/ 6 w 36"/>
                <a:gd name="T11" fmla="*/ 18 h 18"/>
                <a:gd name="T12" fmla="*/ 6 w 36"/>
                <a:gd name="T13" fmla="*/ 18 h 18"/>
                <a:gd name="T14" fmla="*/ 18 w 36"/>
                <a:gd name="T15" fmla="*/ 16 h 18"/>
                <a:gd name="T16" fmla="*/ 31 w 36"/>
                <a:gd name="T17" fmla="*/ 9 h 18"/>
                <a:gd name="T18" fmla="*/ 31 w 36"/>
                <a:gd name="T19" fmla="*/ 9 h 18"/>
                <a:gd name="T20" fmla="*/ 33 w 36"/>
                <a:gd name="T21" fmla="*/ 5 h 18"/>
                <a:gd name="T22" fmla="*/ 36 w 36"/>
                <a:gd name="T23" fmla="*/ 2 h 18"/>
                <a:gd name="T24" fmla="*/ 36 w 36"/>
                <a:gd name="T25" fmla="*/ 0 h 18"/>
                <a:gd name="T26" fmla="*/ 31 w 36"/>
                <a:gd name="T27" fmla="*/ 0 h 18"/>
                <a:gd name="T28" fmla="*/ 31 w 36"/>
                <a:gd name="T29" fmla="*/ 0 h 18"/>
                <a:gd name="T30" fmla="*/ 18 w 36"/>
                <a:gd name="T31" fmla="*/ 2 h 18"/>
                <a:gd name="T32" fmla="*/ 6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6" y="9"/>
                  </a:moveTo>
                  <a:lnTo>
                    <a:pt x="6" y="9"/>
                  </a:lnTo>
                  <a:lnTo>
                    <a:pt x="2" y="14"/>
                  </a:lnTo>
                  <a:lnTo>
                    <a:pt x="0" y="16"/>
                  </a:lnTo>
                  <a:lnTo>
                    <a:pt x="2" y="18"/>
                  </a:lnTo>
                  <a:lnTo>
                    <a:pt x="6" y="18"/>
                  </a:lnTo>
                  <a:lnTo>
                    <a:pt x="18" y="16"/>
                  </a:lnTo>
                  <a:lnTo>
                    <a:pt x="31" y="9"/>
                  </a:lnTo>
                  <a:lnTo>
                    <a:pt x="33" y="5"/>
                  </a:lnTo>
                  <a:lnTo>
                    <a:pt x="36" y="2"/>
                  </a:lnTo>
                  <a:lnTo>
                    <a:pt x="36" y="0"/>
                  </a:lnTo>
                  <a:lnTo>
                    <a:pt x="31" y="0"/>
                  </a:lnTo>
                  <a:lnTo>
                    <a:pt x="18" y="2"/>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6" name="Freeform 3973">
              <a:extLst>
                <a:ext uri="{FF2B5EF4-FFF2-40B4-BE49-F238E27FC236}">
                  <a16:creationId xmlns:a16="http://schemas.microsoft.com/office/drawing/2014/main" xmlns="" id="{44820AD8-8423-2C49-A0B2-EA0124CA0A1E}"/>
                </a:ext>
              </a:extLst>
            </p:cNvPr>
            <p:cNvSpPr>
              <a:spLocks/>
            </p:cNvSpPr>
            <p:nvPr/>
          </p:nvSpPr>
          <p:spPr bwMode="auto">
            <a:xfrm>
              <a:off x="2745" y="2940"/>
              <a:ext cx="36" cy="18"/>
            </a:xfrm>
            <a:custGeom>
              <a:avLst/>
              <a:gdLst>
                <a:gd name="T0" fmla="*/ 6 w 36"/>
                <a:gd name="T1" fmla="*/ 9 h 18"/>
                <a:gd name="T2" fmla="*/ 6 w 36"/>
                <a:gd name="T3" fmla="*/ 9 h 18"/>
                <a:gd name="T4" fmla="*/ 2 w 36"/>
                <a:gd name="T5" fmla="*/ 14 h 18"/>
                <a:gd name="T6" fmla="*/ 0 w 36"/>
                <a:gd name="T7" fmla="*/ 16 h 18"/>
                <a:gd name="T8" fmla="*/ 2 w 36"/>
                <a:gd name="T9" fmla="*/ 18 h 18"/>
                <a:gd name="T10" fmla="*/ 6 w 36"/>
                <a:gd name="T11" fmla="*/ 18 h 18"/>
                <a:gd name="T12" fmla="*/ 6 w 36"/>
                <a:gd name="T13" fmla="*/ 18 h 18"/>
                <a:gd name="T14" fmla="*/ 18 w 36"/>
                <a:gd name="T15" fmla="*/ 16 h 18"/>
                <a:gd name="T16" fmla="*/ 31 w 36"/>
                <a:gd name="T17" fmla="*/ 9 h 18"/>
                <a:gd name="T18" fmla="*/ 31 w 36"/>
                <a:gd name="T19" fmla="*/ 9 h 18"/>
                <a:gd name="T20" fmla="*/ 33 w 36"/>
                <a:gd name="T21" fmla="*/ 5 h 18"/>
                <a:gd name="T22" fmla="*/ 36 w 36"/>
                <a:gd name="T23" fmla="*/ 2 h 18"/>
                <a:gd name="T24" fmla="*/ 36 w 36"/>
                <a:gd name="T25" fmla="*/ 0 h 18"/>
                <a:gd name="T26" fmla="*/ 31 w 36"/>
                <a:gd name="T27" fmla="*/ 0 h 18"/>
                <a:gd name="T28" fmla="*/ 31 w 36"/>
                <a:gd name="T29" fmla="*/ 0 h 18"/>
                <a:gd name="T30" fmla="*/ 18 w 36"/>
                <a:gd name="T31" fmla="*/ 2 h 18"/>
                <a:gd name="T32" fmla="*/ 6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6" y="9"/>
                  </a:moveTo>
                  <a:lnTo>
                    <a:pt x="6" y="9"/>
                  </a:lnTo>
                  <a:lnTo>
                    <a:pt x="2" y="14"/>
                  </a:lnTo>
                  <a:lnTo>
                    <a:pt x="0" y="16"/>
                  </a:lnTo>
                  <a:lnTo>
                    <a:pt x="2" y="18"/>
                  </a:lnTo>
                  <a:lnTo>
                    <a:pt x="6" y="18"/>
                  </a:lnTo>
                  <a:lnTo>
                    <a:pt x="18" y="16"/>
                  </a:lnTo>
                  <a:lnTo>
                    <a:pt x="31" y="9"/>
                  </a:lnTo>
                  <a:lnTo>
                    <a:pt x="33" y="5"/>
                  </a:lnTo>
                  <a:lnTo>
                    <a:pt x="36" y="2"/>
                  </a:lnTo>
                  <a:lnTo>
                    <a:pt x="36" y="0"/>
                  </a:lnTo>
                  <a:lnTo>
                    <a:pt x="31" y="0"/>
                  </a:lnTo>
                  <a:lnTo>
                    <a:pt x="18" y="2"/>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7" name="Freeform 3974">
              <a:extLst>
                <a:ext uri="{FF2B5EF4-FFF2-40B4-BE49-F238E27FC236}">
                  <a16:creationId xmlns:a16="http://schemas.microsoft.com/office/drawing/2014/main" xmlns="" id="{6F4C8189-641B-314B-9113-68D107B278CA}"/>
                </a:ext>
              </a:extLst>
            </p:cNvPr>
            <p:cNvSpPr>
              <a:spLocks/>
            </p:cNvSpPr>
            <p:nvPr/>
          </p:nvSpPr>
          <p:spPr bwMode="auto">
            <a:xfrm>
              <a:off x="2720" y="2940"/>
              <a:ext cx="36" cy="18"/>
            </a:xfrm>
            <a:custGeom>
              <a:avLst/>
              <a:gdLst>
                <a:gd name="T0" fmla="*/ 7 w 36"/>
                <a:gd name="T1" fmla="*/ 9 h 18"/>
                <a:gd name="T2" fmla="*/ 7 w 36"/>
                <a:gd name="T3" fmla="*/ 9 h 18"/>
                <a:gd name="T4" fmla="*/ 2 w 36"/>
                <a:gd name="T5" fmla="*/ 14 h 18"/>
                <a:gd name="T6" fmla="*/ 0 w 36"/>
                <a:gd name="T7" fmla="*/ 16 h 18"/>
                <a:gd name="T8" fmla="*/ 2 w 36"/>
                <a:gd name="T9" fmla="*/ 18 h 18"/>
                <a:gd name="T10" fmla="*/ 7 w 36"/>
                <a:gd name="T11" fmla="*/ 18 h 18"/>
                <a:gd name="T12" fmla="*/ 7 w 36"/>
                <a:gd name="T13" fmla="*/ 18 h 18"/>
                <a:gd name="T14" fmla="*/ 18 w 36"/>
                <a:gd name="T15" fmla="*/ 16 h 18"/>
                <a:gd name="T16" fmla="*/ 31 w 36"/>
                <a:gd name="T17" fmla="*/ 9 h 18"/>
                <a:gd name="T18" fmla="*/ 31 w 36"/>
                <a:gd name="T19" fmla="*/ 9 h 18"/>
                <a:gd name="T20" fmla="*/ 36 w 36"/>
                <a:gd name="T21" fmla="*/ 5 h 18"/>
                <a:gd name="T22" fmla="*/ 36 w 36"/>
                <a:gd name="T23" fmla="*/ 2 h 18"/>
                <a:gd name="T24" fmla="*/ 36 w 36"/>
                <a:gd name="T25" fmla="*/ 0 h 18"/>
                <a:gd name="T26" fmla="*/ 31 w 36"/>
                <a:gd name="T27" fmla="*/ 0 h 18"/>
                <a:gd name="T28" fmla="*/ 31 w 36"/>
                <a:gd name="T29" fmla="*/ 0 h 18"/>
                <a:gd name="T30" fmla="*/ 18 w 36"/>
                <a:gd name="T31" fmla="*/ 2 h 18"/>
                <a:gd name="T32" fmla="*/ 7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7" y="9"/>
                  </a:moveTo>
                  <a:lnTo>
                    <a:pt x="7" y="9"/>
                  </a:lnTo>
                  <a:lnTo>
                    <a:pt x="2" y="14"/>
                  </a:lnTo>
                  <a:lnTo>
                    <a:pt x="0" y="16"/>
                  </a:lnTo>
                  <a:lnTo>
                    <a:pt x="2" y="18"/>
                  </a:lnTo>
                  <a:lnTo>
                    <a:pt x="7" y="18"/>
                  </a:lnTo>
                  <a:lnTo>
                    <a:pt x="18" y="16"/>
                  </a:lnTo>
                  <a:lnTo>
                    <a:pt x="31" y="9"/>
                  </a:lnTo>
                  <a:lnTo>
                    <a:pt x="36" y="5"/>
                  </a:lnTo>
                  <a:lnTo>
                    <a:pt x="36" y="2"/>
                  </a:lnTo>
                  <a:lnTo>
                    <a:pt x="36" y="0"/>
                  </a:lnTo>
                  <a:lnTo>
                    <a:pt x="31" y="0"/>
                  </a:lnTo>
                  <a:lnTo>
                    <a:pt x="18"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8" name="Freeform 3975">
              <a:extLst>
                <a:ext uri="{FF2B5EF4-FFF2-40B4-BE49-F238E27FC236}">
                  <a16:creationId xmlns:a16="http://schemas.microsoft.com/office/drawing/2014/main" xmlns="" id="{0B29E1B8-C0F0-0E40-AF50-54378043A9AC}"/>
                </a:ext>
              </a:extLst>
            </p:cNvPr>
            <p:cNvSpPr>
              <a:spLocks/>
            </p:cNvSpPr>
            <p:nvPr/>
          </p:nvSpPr>
          <p:spPr bwMode="auto">
            <a:xfrm>
              <a:off x="2720" y="2940"/>
              <a:ext cx="36" cy="18"/>
            </a:xfrm>
            <a:custGeom>
              <a:avLst/>
              <a:gdLst>
                <a:gd name="T0" fmla="*/ 7 w 36"/>
                <a:gd name="T1" fmla="*/ 9 h 18"/>
                <a:gd name="T2" fmla="*/ 7 w 36"/>
                <a:gd name="T3" fmla="*/ 9 h 18"/>
                <a:gd name="T4" fmla="*/ 2 w 36"/>
                <a:gd name="T5" fmla="*/ 14 h 18"/>
                <a:gd name="T6" fmla="*/ 0 w 36"/>
                <a:gd name="T7" fmla="*/ 16 h 18"/>
                <a:gd name="T8" fmla="*/ 2 w 36"/>
                <a:gd name="T9" fmla="*/ 18 h 18"/>
                <a:gd name="T10" fmla="*/ 7 w 36"/>
                <a:gd name="T11" fmla="*/ 18 h 18"/>
                <a:gd name="T12" fmla="*/ 7 w 36"/>
                <a:gd name="T13" fmla="*/ 18 h 18"/>
                <a:gd name="T14" fmla="*/ 18 w 36"/>
                <a:gd name="T15" fmla="*/ 16 h 18"/>
                <a:gd name="T16" fmla="*/ 31 w 36"/>
                <a:gd name="T17" fmla="*/ 9 h 18"/>
                <a:gd name="T18" fmla="*/ 31 w 36"/>
                <a:gd name="T19" fmla="*/ 9 h 18"/>
                <a:gd name="T20" fmla="*/ 36 w 36"/>
                <a:gd name="T21" fmla="*/ 5 h 18"/>
                <a:gd name="T22" fmla="*/ 36 w 36"/>
                <a:gd name="T23" fmla="*/ 2 h 18"/>
                <a:gd name="T24" fmla="*/ 36 w 36"/>
                <a:gd name="T25" fmla="*/ 0 h 18"/>
                <a:gd name="T26" fmla="*/ 31 w 36"/>
                <a:gd name="T27" fmla="*/ 0 h 18"/>
                <a:gd name="T28" fmla="*/ 31 w 36"/>
                <a:gd name="T29" fmla="*/ 0 h 18"/>
                <a:gd name="T30" fmla="*/ 18 w 36"/>
                <a:gd name="T31" fmla="*/ 2 h 18"/>
                <a:gd name="T32" fmla="*/ 7 w 36"/>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7" y="9"/>
                  </a:moveTo>
                  <a:lnTo>
                    <a:pt x="7" y="9"/>
                  </a:lnTo>
                  <a:lnTo>
                    <a:pt x="2" y="14"/>
                  </a:lnTo>
                  <a:lnTo>
                    <a:pt x="0" y="16"/>
                  </a:lnTo>
                  <a:lnTo>
                    <a:pt x="2" y="18"/>
                  </a:lnTo>
                  <a:lnTo>
                    <a:pt x="7" y="18"/>
                  </a:lnTo>
                  <a:lnTo>
                    <a:pt x="18" y="16"/>
                  </a:lnTo>
                  <a:lnTo>
                    <a:pt x="31" y="9"/>
                  </a:lnTo>
                  <a:lnTo>
                    <a:pt x="36" y="5"/>
                  </a:lnTo>
                  <a:lnTo>
                    <a:pt x="36" y="2"/>
                  </a:lnTo>
                  <a:lnTo>
                    <a:pt x="36" y="0"/>
                  </a:lnTo>
                  <a:lnTo>
                    <a:pt x="31" y="0"/>
                  </a:lnTo>
                  <a:lnTo>
                    <a:pt x="18"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59" name="Freeform 3976">
              <a:extLst>
                <a:ext uri="{FF2B5EF4-FFF2-40B4-BE49-F238E27FC236}">
                  <a16:creationId xmlns:a16="http://schemas.microsoft.com/office/drawing/2014/main" xmlns="" id="{23467545-0767-884E-B999-C1FFA370F9A9}"/>
                </a:ext>
              </a:extLst>
            </p:cNvPr>
            <p:cNvSpPr>
              <a:spLocks/>
            </p:cNvSpPr>
            <p:nvPr/>
          </p:nvSpPr>
          <p:spPr bwMode="auto">
            <a:xfrm>
              <a:off x="2666" y="2940"/>
              <a:ext cx="38" cy="18"/>
            </a:xfrm>
            <a:custGeom>
              <a:avLst/>
              <a:gdLst>
                <a:gd name="T0" fmla="*/ 7 w 38"/>
                <a:gd name="T1" fmla="*/ 9 h 18"/>
                <a:gd name="T2" fmla="*/ 7 w 38"/>
                <a:gd name="T3" fmla="*/ 9 h 18"/>
                <a:gd name="T4" fmla="*/ 2 w 38"/>
                <a:gd name="T5" fmla="*/ 14 h 18"/>
                <a:gd name="T6" fmla="*/ 0 w 38"/>
                <a:gd name="T7" fmla="*/ 16 h 18"/>
                <a:gd name="T8" fmla="*/ 2 w 38"/>
                <a:gd name="T9" fmla="*/ 18 h 18"/>
                <a:gd name="T10" fmla="*/ 7 w 38"/>
                <a:gd name="T11" fmla="*/ 18 h 18"/>
                <a:gd name="T12" fmla="*/ 7 w 38"/>
                <a:gd name="T13" fmla="*/ 18 h 18"/>
                <a:gd name="T14" fmla="*/ 20 w 38"/>
                <a:gd name="T15" fmla="*/ 16 h 18"/>
                <a:gd name="T16" fmla="*/ 34 w 38"/>
                <a:gd name="T17" fmla="*/ 9 h 18"/>
                <a:gd name="T18" fmla="*/ 34 w 38"/>
                <a:gd name="T19" fmla="*/ 9 h 18"/>
                <a:gd name="T20" fmla="*/ 38 w 38"/>
                <a:gd name="T21" fmla="*/ 7 h 18"/>
                <a:gd name="T22" fmla="*/ 38 w 38"/>
                <a:gd name="T23" fmla="*/ 2 h 18"/>
                <a:gd name="T24" fmla="*/ 38 w 38"/>
                <a:gd name="T25" fmla="*/ 0 h 18"/>
                <a:gd name="T26" fmla="*/ 34 w 38"/>
                <a:gd name="T27" fmla="*/ 0 h 18"/>
                <a:gd name="T28" fmla="*/ 34 w 38"/>
                <a:gd name="T29" fmla="*/ 0 h 18"/>
                <a:gd name="T30" fmla="*/ 20 w 38"/>
                <a:gd name="T31" fmla="*/ 2 h 18"/>
                <a:gd name="T32" fmla="*/ 7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7" y="9"/>
                  </a:moveTo>
                  <a:lnTo>
                    <a:pt x="7" y="9"/>
                  </a:lnTo>
                  <a:lnTo>
                    <a:pt x="2" y="14"/>
                  </a:lnTo>
                  <a:lnTo>
                    <a:pt x="0" y="16"/>
                  </a:lnTo>
                  <a:lnTo>
                    <a:pt x="2" y="18"/>
                  </a:lnTo>
                  <a:lnTo>
                    <a:pt x="7" y="18"/>
                  </a:lnTo>
                  <a:lnTo>
                    <a:pt x="20" y="16"/>
                  </a:lnTo>
                  <a:lnTo>
                    <a:pt x="34" y="9"/>
                  </a:lnTo>
                  <a:lnTo>
                    <a:pt x="38" y="7"/>
                  </a:lnTo>
                  <a:lnTo>
                    <a:pt x="38" y="2"/>
                  </a:lnTo>
                  <a:lnTo>
                    <a:pt x="38" y="0"/>
                  </a:lnTo>
                  <a:lnTo>
                    <a:pt x="34"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0" name="Freeform 3977">
              <a:extLst>
                <a:ext uri="{FF2B5EF4-FFF2-40B4-BE49-F238E27FC236}">
                  <a16:creationId xmlns:a16="http://schemas.microsoft.com/office/drawing/2014/main" xmlns="" id="{AE62690F-1E0D-0D46-875B-6A1A6115E568}"/>
                </a:ext>
              </a:extLst>
            </p:cNvPr>
            <p:cNvSpPr>
              <a:spLocks/>
            </p:cNvSpPr>
            <p:nvPr/>
          </p:nvSpPr>
          <p:spPr bwMode="auto">
            <a:xfrm>
              <a:off x="2666" y="2940"/>
              <a:ext cx="38" cy="18"/>
            </a:xfrm>
            <a:custGeom>
              <a:avLst/>
              <a:gdLst>
                <a:gd name="T0" fmla="*/ 7 w 38"/>
                <a:gd name="T1" fmla="*/ 9 h 18"/>
                <a:gd name="T2" fmla="*/ 7 w 38"/>
                <a:gd name="T3" fmla="*/ 9 h 18"/>
                <a:gd name="T4" fmla="*/ 2 w 38"/>
                <a:gd name="T5" fmla="*/ 14 h 18"/>
                <a:gd name="T6" fmla="*/ 0 w 38"/>
                <a:gd name="T7" fmla="*/ 16 h 18"/>
                <a:gd name="T8" fmla="*/ 2 w 38"/>
                <a:gd name="T9" fmla="*/ 18 h 18"/>
                <a:gd name="T10" fmla="*/ 7 w 38"/>
                <a:gd name="T11" fmla="*/ 18 h 18"/>
                <a:gd name="T12" fmla="*/ 7 w 38"/>
                <a:gd name="T13" fmla="*/ 18 h 18"/>
                <a:gd name="T14" fmla="*/ 20 w 38"/>
                <a:gd name="T15" fmla="*/ 16 h 18"/>
                <a:gd name="T16" fmla="*/ 34 w 38"/>
                <a:gd name="T17" fmla="*/ 9 h 18"/>
                <a:gd name="T18" fmla="*/ 34 w 38"/>
                <a:gd name="T19" fmla="*/ 9 h 18"/>
                <a:gd name="T20" fmla="*/ 38 w 38"/>
                <a:gd name="T21" fmla="*/ 7 h 18"/>
                <a:gd name="T22" fmla="*/ 38 w 38"/>
                <a:gd name="T23" fmla="*/ 2 h 18"/>
                <a:gd name="T24" fmla="*/ 38 w 38"/>
                <a:gd name="T25" fmla="*/ 0 h 18"/>
                <a:gd name="T26" fmla="*/ 34 w 38"/>
                <a:gd name="T27" fmla="*/ 0 h 18"/>
                <a:gd name="T28" fmla="*/ 34 w 38"/>
                <a:gd name="T29" fmla="*/ 0 h 18"/>
                <a:gd name="T30" fmla="*/ 20 w 38"/>
                <a:gd name="T31" fmla="*/ 2 h 18"/>
                <a:gd name="T32" fmla="*/ 7 w 38"/>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7" y="9"/>
                  </a:moveTo>
                  <a:lnTo>
                    <a:pt x="7" y="9"/>
                  </a:lnTo>
                  <a:lnTo>
                    <a:pt x="2" y="14"/>
                  </a:lnTo>
                  <a:lnTo>
                    <a:pt x="0" y="16"/>
                  </a:lnTo>
                  <a:lnTo>
                    <a:pt x="2" y="18"/>
                  </a:lnTo>
                  <a:lnTo>
                    <a:pt x="7" y="18"/>
                  </a:lnTo>
                  <a:lnTo>
                    <a:pt x="20" y="16"/>
                  </a:lnTo>
                  <a:lnTo>
                    <a:pt x="34" y="9"/>
                  </a:lnTo>
                  <a:lnTo>
                    <a:pt x="38" y="7"/>
                  </a:lnTo>
                  <a:lnTo>
                    <a:pt x="38" y="2"/>
                  </a:lnTo>
                  <a:lnTo>
                    <a:pt x="38" y="0"/>
                  </a:lnTo>
                  <a:lnTo>
                    <a:pt x="34"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1" name="Freeform 3978">
              <a:extLst>
                <a:ext uri="{FF2B5EF4-FFF2-40B4-BE49-F238E27FC236}">
                  <a16:creationId xmlns:a16="http://schemas.microsoft.com/office/drawing/2014/main" xmlns="" id="{3DEA6ED4-1650-954B-8AA0-C47069624AFB}"/>
                </a:ext>
              </a:extLst>
            </p:cNvPr>
            <p:cNvSpPr>
              <a:spLocks/>
            </p:cNvSpPr>
            <p:nvPr/>
          </p:nvSpPr>
          <p:spPr bwMode="auto">
            <a:xfrm>
              <a:off x="2607" y="2940"/>
              <a:ext cx="41" cy="20"/>
            </a:xfrm>
            <a:custGeom>
              <a:avLst/>
              <a:gdLst>
                <a:gd name="T0" fmla="*/ 7 w 41"/>
                <a:gd name="T1" fmla="*/ 9 h 20"/>
                <a:gd name="T2" fmla="*/ 7 w 41"/>
                <a:gd name="T3" fmla="*/ 9 h 20"/>
                <a:gd name="T4" fmla="*/ 3 w 41"/>
                <a:gd name="T5" fmla="*/ 14 h 20"/>
                <a:gd name="T6" fmla="*/ 0 w 41"/>
                <a:gd name="T7" fmla="*/ 16 h 20"/>
                <a:gd name="T8" fmla="*/ 3 w 41"/>
                <a:gd name="T9" fmla="*/ 18 h 20"/>
                <a:gd name="T10" fmla="*/ 7 w 41"/>
                <a:gd name="T11" fmla="*/ 20 h 20"/>
                <a:gd name="T12" fmla="*/ 7 w 41"/>
                <a:gd name="T13" fmla="*/ 20 h 20"/>
                <a:gd name="T14" fmla="*/ 23 w 41"/>
                <a:gd name="T15" fmla="*/ 16 h 20"/>
                <a:gd name="T16" fmla="*/ 36 w 41"/>
                <a:gd name="T17" fmla="*/ 9 h 20"/>
                <a:gd name="T18" fmla="*/ 36 w 41"/>
                <a:gd name="T19" fmla="*/ 9 h 20"/>
                <a:gd name="T20" fmla="*/ 41 w 41"/>
                <a:gd name="T21" fmla="*/ 7 h 20"/>
                <a:gd name="T22" fmla="*/ 41 w 41"/>
                <a:gd name="T23" fmla="*/ 2 h 20"/>
                <a:gd name="T24" fmla="*/ 41 w 41"/>
                <a:gd name="T25" fmla="*/ 0 h 20"/>
                <a:gd name="T26" fmla="*/ 34 w 41"/>
                <a:gd name="T27" fmla="*/ 0 h 20"/>
                <a:gd name="T28" fmla="*/ 34 w 41"/>
                <a:gd name="T29" fmla="*/ 0 h 20"/>
                <a:gd name="T30" fmla="*/ 21 w 41"/>
                <a:gd name="T31" fmla="*/ 2 h 20"/>
                <a:gd name="T32" fmla="*/ 7 w 4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7" y="9"/>
                  </a:moveTo>
                  <a:lnTo>
                    <a:pt x="7" y="9"/>
                  </a:lnTo>
                  <a:lnTo>
                    <a:pt x="3" y="14"/>
                  </a:lnTo>
                  <a:lnTo>
                    <a:pt x="0" y="16"/>
                  </a:lnTo>
                  <a:lnTo>
                    <a:pt x="3" y="18"/>
                  </a:lnTo>
                  <a:lnTo>
                    <a:pt x="7" y="20"/>
                  </a:lnTo>
                  <a:lnTo>
                    <a:pt x="23" y="16"/>
                  </a:lnTo>
                  <a:lnTo>
                    <a:pt x="36" y="9"/>
                  </a:lnTo>
                  <a:lnTo>
                    <a:pt x="41" y="7"/>
                  </a:lnTo>
                  <a:lnTo>
                    <a:pt x="41" y="2"/>
                  </a:lnTo>
                  <a:lnTo>
                    <a:pt x="41" y="0"/>
                  </a:lnTo>
                  <a:lnTo>
                    <a:pt x="34" y="0"/>
                  </a:lnTo>
                  <a:lnTo>
                    <a:pt x="21"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2" name="Freeform 3979">
              <a:extLst>
                <a:ext uri="{FF2B5EF4-FFF2-40B4-BE49-F238E27FC236}">
                  <a16:creationId xmlns:a16="http://schemas.microsoft.com/office/drawing/2014/main" xmlns="" id="{6EC8659F-7CF3-8E4C-B386-09EE0CEE6478}"/>
                </a:ext>
              </a:extLst>
            </p:cNvPr>
            <p:cNvSpPr>
              <a:spLocks/>
            </p:cNvSpPr>
            <p:nvPr/>
          </p:nvSpPr>
          <p:spPr bwMode="auto">
            <a:xfrm>
              <a:off x="2607" y="2940"/>
              <a:ext cx="41" cy="20"/>
            </a:xfrm>
            <a:custGeom>
              <a:avLst/>
              <a:gdLst>
                <a:gd name="T0" fmla="*/ 7 w 41"/>
                <a:gd name="T1" fmla="*/ 9 h 20"/>
                <a:gd name="T2" fmla="*/ 7 w 41"/>
                <a:gd name="T3" fmla="*/ 9 h 20"/>
                <a:gd name="T4" fmla="*/ 3 w 41"/>
                <a:gd name="T5" fmla="*/ 14 h 20"/>
                <a:gd name="T6" fmla="*/ 0 w 41"/>
                <a:gd name="T7" fmla="*/ 16 h 20"/>
                <a:gd name="T8" fmla="*/ 3 w 41"/>
                <a:gd name="T9" fmla="*/ 18 h 20"/>
                <a:gd name="T10" fmla="*/ 7 w 41"/>
                <a:gd name="T11" fmla="*/ 20 h 20"/>
                <a:gd name="T12" fmla="*/ 7 w 41"/>
                <a:gd name="T13" fmla="*/ 20 h 20"/>
                <a:gd name="T14" fmla="*/ 23 w 41"/>
                <a:gd name="T15" fmla="*/ 16 h 20"/>
                <a:gd name="T16" fmla="*/ 36 w 41"/>
                <a:gd name="T17" fmla="*/ 9 h 20"/>
                <a:gd name="T18" fmla="*/ 36 w 41"/>
                <a:gd name="T19" fmla="*/ 9 h 20"/>
                <a:gd name="T20" fmla="*/ 41 w 41"/>
                <a:gd name="T21" fmla="*/ 7 h 20"/>
                <a:gd name="T22" fmla="*/ 41 w 41"/>
                <a:gd name="T23" fmla="*/ 2 h 20"/>
                <a:gd name="T24" fmla="*/ 41 w 41"/>
                <a:gd name="T25" fmla="*/ 0 h 20"/>
                <a:gd name="T26" fmla="*/ 34 w 41"/>
                <a:gd name="T27" fmla="*/ 0 h 20"/>
                <a:gd name="T28" fmla="*/ 34 w 41"/>
                <a:gd name="T29" fmla="*/ 0 h 20"/>
                <a:gd name="T30" fmla="*/ 21 w 41"/>
                <a:gd name="T31" fmla="*/ 2 h 20"/>
                <a:gd name="T32" fmla="*/ 7 w 4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7" y="9"/>
                  </a:moveTo>
                  <a:lnTo>
                    <a:pt x="7" y="9"/>
                  </a:lnTo>
                  <a:lnTo>
                    <a:pt x="3" y="14"/>
                  </a:lnTo>
                  <a:lnTo>
                    <a:pt x="0" y="16"/>
                  </a:lnTo>
                  <a:lnTo>
                    <a:pt x="3" y="18"/>
                  </a:lnTo>
                  <a:lnTo>
                    <a:pt x="7" y="20"/>
                  </a:lnTo>
                  <a:lnTo>
                    <a:pt x="23" y="16"/>
                  </a:lnTo>
                  <a:lnTo>
                    <a:pt x="36" y="9"/>
                  </a:lnTo>
                  <a:lnTo>
                    <a:pt x="41" y="7"/>
                  </a:lnTo>
                  <a:lnTo>
                    <a:pt x="41" y="2"/>
                  </a:lnTo>
                  <a:lnTo>
                    <a:pt x="41" y="0"/>
                  </a:lnTo>
                  <a:lnTo>
                    <a:pt x="34" y="0"/>
                  </a:lnTo>
                  <a:lnTo>
                    <a:pt x="21"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3" name="Freeform 3980">
              <a:extLst>
                <a:ext uri="{FF2B5EF4-FFF2-40B4-BE49-F238E27FC236}">
                  <a16:creationId xmlns:a16="http://schemas.microsoft.com/office/drawing/2014/main" xmlns="" id="{B1228917-E764-A54C-9796-0BE9137B5AD2}"/>
                </a:ext>
              </a:extLst>
            </p:cNvPr>
            <p:cNvSpPr>
              <a:spLocks/>
            </p:cNvSpPr>
            <p:nvPr/>
          </p:nvSpPr>
          <p:spPr bwMode="auto">
            <a:xfrm>
              <a:off x="2578" y="2940"/>
              <a:ext cx="41" cy="20"/>
            </a:xfrm>
            <a:custGeom>
              <a:avLst/>
              <a:gdLst>
                <a:gd name="T0" fmla="*/ 5 w 41"/>
                <a:gd name="T1" fmla="*/ 9 h 20"/>
                <a:gd name="T2" fmla="*/ 5 w 41"/>
                <a:gd name="T3" fmla="*/ 9 h 20"/>
                <a:gd name="T4" fmla="*/ 0 w 41"/>
                <a:gd name="T5" fmla="*/ 14 h 20"/>
                <a:gd name="T6" fmla="*/ 0 w 41"/>
                <a:gd name="T7" fmla="*/ 16 h 20"/>
                <a:gd name="T8" fmla="*/ 0 w 41"/>
                <a:gd name="T9" fmla="*/ 18 h 20"/>
                <a:gd name="T10" fmla="*/ 7 w 41"/>
                <a:gd name="T11" fmla="*/ 20 h 20"/>
                <a:gd name="T12" fmla="*/ 7 w 41"/>
                <a:gd name="T13" fmla="*/ 20 h 20"/>
                <a:gd name="T14" fmla="*/ 20 w 41"/>
                <a:gd name="T15" fmla="*/ 16 h 20"/>
                <a:gd name="T16" fmla="*/ 36 w 41"/>
                <a:gd name="T17" fmla="*/ 9 h 20"/>
                <a:gd name="T18" fmla="*/ 36 w 41"/>
                <a:gd name="T19" fmla="*/ 9 h 20"/>
                <a:gd name="T20" fmla="*/ 38 w 41"/>
                <a:gd name="T21" fmla="*/ 7 h 20"/>
                <a:gd name="T22" fmla="*/ 41 w 41"/>
                <a:gd name="T23" fmla="*/ 2 h 20"/>
                <a:gd name="T24" fmla="*/ 38 w 41"/>
                <a:gd name="T25" fmla="*/ 2 h 20"/>
                <a:gd name="T26" fmla="*/ 34 w 41"/>
                <a:gd name="T27" fmla="*/ 0 h 20"/>
                <a:gd name="T28" fmla="*/ 34 w 41"/>
                <a:gd name="T29" fmla="*/ 0 h 20"/>
                <a:gd name="T30" fmla="*/ 18 w 41"/>
                <a:gd name="T31" fmla="*/ 2 h 20"/>
                <a:gd name="T32" fmla="*/ 5 w 4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5" y="9"/>
                  </a:moveTo>
                  <a:lnTo>
                    <a:pt x="5" y="9"/>
                  </a:lnTo>
                  <a:lnTo>
                    <a:pt x="0" y="14"/>
                  </a:lnTo>
                  <a:lnTo>
                    <a:pt x="0" y="16"/>
                  </a:lnTo>
                  <a:lnTo>
                    <a:pt x="0" y="18"/>
                  </a:lnTo>
                  <a:lnTo>
                    <a:pt x="7" y="20"/>
                  </a:lnTo>
                  <a:lnTo>
                    <a:pt x="20" y="16"/>
                  </a:lnTo>
                  <a:lnTo>
                    <a:pt x="36" y="9"/>
                  </a:lnTo>
                  <a:lnTo>
                    <a:pt x="38" y="7"/>
                  </a:lnTo>
                  <a:lnTo>
                    <a:pt x="41" y="2"/>
                  </a:lnTo>
                  <a:lnTo>
                    <a:pt x="38" y="2"/>
                  </a:lnTo>
                  <a:lnTo>
                    <a:pt x="34"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4" name="Freeform 3981">
              <a:extLst>
                <a:ext uri="{FF2B5EF4-FFF2-40B4-BE49-F238E27FC236}">
                  <a16:creationId xmlns:a16="http://schemas.microsoft.com/office/drawing/2014/main" xmlns="" id="{3614C4B8-029E-414C-883C-25A437AA50A2}"/>
                </a:ext>
              </a:extLst>
            </p:cNvPr>
            <p:cNvSpPr>
              <a:spLocks/>
            </p:cNvSpPr>
            <p:nvPr/>
          </p:nvSpPr>
          <p:spPr bwMode="auto">
            <a:xfrm>
              <a:off x="2578" y="2940"/>
              <a:ext cx="41" cy="20"/>
            </a:xfrm>
            <a:custGeom>
              <a:avLst/>
              <a:gdLst>
                <a:gd name="T0" fmla="*/ 5 w 41"/>
                <a:gd name="T1" fmla="*/ 9 h 20"/>
                <a:gd name="T2" fmla="*/ 5 w 41"/>
                <a:gd name="T3" fmla="*/ 9 h 20"/>
                <a:gd name="T4" fmla="*/ 0 w 41"/>
                <a:gd name="T5" fmla="*/ 14 h 20"/>
                <a:gd name="T6" fmla="*/ 0 w 41"/>
                <a:gd name="T7" fmla="*/ 16 h 20"/>
                <a:gd name="T8" fmla="*/ 0 w 41"/>
                <a:gd name="T9" fmla="*/ 18 h 20"/>
                <a:gd name="T10" fmla="*/ 7 w 41"/>
                <a:gd name="T11" fmla="*/ 20 h 20"/>
                <a:gd name="T12" fmla="*/ 7 w 41"/>
                <a:gd name="T13" fmla="*/ 20 h 20"/>
                <a:gd name="T14" fmla="*/ 20 w 41"/>
                <a:gd name="T15" fmla="*/ 16 h 20"/>
                <a:gd name="T16" fmla="*/ 36 w 41"/>
                <a:gd name="T17" fmla="*/ 9 h 20"/>
                <a:gd name="T18" fmla="*/ 36 w 41"/>
                <a:gd name="T19" fmla="*/ 9 h 20"/>
                <a:gd name="T20" fmla="*/ 38 w 41"/>
                <a:gd name="T21" fmla="*/ 7 h 20"/>
                <a:gd name="T22" fmla="*/ 41 w 41"/>
                <a:gd name="T23" fmla="*/ 2 h 20"/>
                <a:gd name="T24" fmla="*/ 38 w 41"/>
                <a:gd name="T25" fmla="*/ 2 h 20"/>
                <a:gd name="T26" fmla="*/ 34 w 41"/>
                <a:gd name="T27" fmla="*/ 0 h 20"/>
                <a:gd name="T28" fmla="*/ 34 w 41"/>
                <a:gd name="T29" fmla="*/ 0 h 20"/>
                <a:gd name="T30" fmla="*/ 18 w 41"/>
                <a:gd name="T31" fmla="*/ 2 h 20"/>
                <a:gd name="T32" fmla="*/ 5 w 41"/>
                <a:gd name="T33" fmla="*/ 9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20">
                  <a:moveTo>
                    <a:pt x="5" y="9"/>
                  </a:moveTo>
                  <a:lnTo>
                    <a:pt x="5" y="9"/>
                  </a:lnTo>
                  <a:lnTo>
                    <a:pt x="0" y="14"/>
                  </a:lnTo>
                  <a:lnTo>
                    <a:pt x="0" y="16"/>
                  </a:lnTo>
                  <a:lnTo>
                    <a:pt x="0" y="18"/>
                  </a:lnTo>
                  <a:lnTo>
                    <a:pt x="7" y="20"/>
                  </a:lnTo>
                  <a:lnTo>
                    <a:pt x="20" y="16"/>
                  </a:lnTo>
                  <a:lnTo>
                    <a:pt x="36" y="9"/>
                  </a:lnTo>
                  <a:lnTo>
                    <a:pt x="38" y="7"/>
                  </a:lnTo>
                  <a:lnTo>
                    <a:pt x="41" y="2"/>
                  </a:lnTo>
                  <a:lnTo>
                    <a:pt x="38" y="2"/>
                  </a:lnTo>
                  <a:lnTo>
                    <a:pt x="34"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5" name="Freeform 3982">
              <a:extLst>
                <a:ext uri="{FF2B5EF4-FFF2-40B4-BE49-F238E27FC236}">
                  <a16:creationId xmlns:a16="http://schemas.microsoft.com/office/drawing/2014/main" xmlns="" id="{96C3AF74-5764-ED4D-8F86-C2AB1985B9A1}"/>
                </a:ext>
              </a:extLst>
            </p:cNvPr>
            <p:cNvSpPr>
              <a:spLocks/>
            </p:cNvSpPr>
            <p:nvPr/>
          </p:nvSpPr>
          <p:spPr bwMode="auto">
            <a:xfrm>
              <a:off x="2544" y="2940"/>
              <a:ext cx="43" cy="20"/>
            </a:xfrm>
            <a:custGeom>
              <a:avLst/>
              <a:gdLst>
                <a:gd name="T0" fmla="*/ 7 w 43"/>
                <a:gd name="T1" fmla="*/ 11 h 20"/>
                <a:gd name="T2" fmla="*/ 7 w 43"/>
                <a:gd name="T3" fmla="*/ 11 h 20"/>
                <a:gd name="T4" fmla="*/ 3 w 43"/>
                <a:gd name="T5" fmla="*/ 14 h 20"/>
                <a:gd name="T6" fmla="*/ 0 w 43"/>
                <a:gd name="T7" fmla="*/ 18 h 20"/>
                <a:gd name="T8" fmla="*/ 3 w 43"/>
                <a:gd name="T9" fmla="*/ 18 h 20"/>
                <a:gd name="T10" fmla="*/ 7 w 43"/>
                <a:gd name="T11" fmla="*/ 20 h 20"/>
                <a:gd name="T12" fmla="*/ 7 w 43"/>
                <a:gd name="T13" fmla="*/ 20 h 20"/>
                <a:gd name="T14" fmla="*/ 23 w 43"/>
                <a:gd name="T15" fmla="*/ 16 h 20"/>
                <a:gd name="T16" fmla="*/ 39 w 43"/>
                <a:gd name="T17" fmla="*/ 9 h 20"/>
                <a:gd name="T18" fmla="*/ 39 w 43"/>
                <a:gd name="T19" fmla="*/ 9 h 20"/>
                <a:gd name="T20" fmla="*/ 43 w 43"/>
                <a:gd name="T21" fmla="*/ 7 h 20"/>
                <a:gd name="T22" fmla="*/ 43 w 43"/>
                <a:gd name="T23" fmla="*/ 2 h 20"/>
                <a:gd name="T24" fmla="*/ 41 w 43"/>
                <a:gd name="T25" fmla="*/ 2 h 20"/>
                <a:gd name="T26" fmla="*/ 36 w 43"/>
                <a:gd name="T27" fmla="*/ 0 h 20"/>
                <a:gd name="T28" fmla="*/ 36 w 43"/>
                <a:gd name="T29" fmla="*/ 0 h 20"/>
                <a:gd name="T30" fmla="*/ 21 w 43"/>
                <a:gd name="T31" fmla="*/ 2 h 20"/>
                <a:gd name="T32" fmla="*/ 7 w 43"/>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11"/>
                  </a:moveTo>
                  <a:lnTo>
                    <a:pt x="7" y="11"/>
                  </a:lnTo>
                  <a:lnTo>
                    <a:pt x="3" y="14"/>
                  </a:lnTo>
                  <a:lnTo>
                    <a:pt x="0" y="18"/>
                  </a:lnTo>
                  <a:lnTo>
                    <a:pt x="3" y="18"/>
                  </a:lnTo>
                  <a:lnTo>
                    <a:pt x="7" y="20"/>
                  </a:lnTo>
                  <a:lnTo>
                    <a:pt x="23" y="16"/>
                  </a:lnTo>
                  <a:lnTo>
                    <a:pt x="39" y="9"/>
                  </a:lnTo>
                  <a:lnTo>
                    <a:pt x="43" y="7"/>
                  </a:lnTo>
                  <a:lnTo>
                    <a:pt x="43" y="2"/>
                  </a:lnTo>
                  <a:lnTo>
                    <a:pt x="41" y="2"/>
                  </a:lnTo>
                  <a:lnTo>
                    <a:pt x="36" y="0"/>
                  </a:lnTo>
                  <a:lnTo>
                    <a:pt x="21" y="2"/>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6" name="Freeform 3983">
              <a:extLst>
                <a:ext uri="{FF2B5EF4-FFF2-40B4-BE49-F238E27FC236}">
                  <a16:creationId xmlns:a16="http://schemas.microsoft.com/office/drawing/2014/main" xmlns="" id="{974E672C-C064-044C-A185-C2B2F5835CB9}"/>
                </a:ext>
              </a:extLst>
            </p:cNvPr>
            <p:cNvSpPr>
              <a:spLocks/>
            </p:cNvSpPr>
            <p:nvPr/>
          </p:nvSpPr>
          <p:spPr bwMode="auto">
            <a:xfrm>
              <a:off x="2544" y="2940"/>
              <a:ext cx="43" cy="20"/>
            </a:xfrm>
            <a:custGeom>
              <a:avLst/>
              <a:gdLst>
                <a:gd name="T0" fmla="*/ 7 w 43"/>
                <a:gd name="T1" fmla="*/ 11 h 20"/>
                <a:gd name="T2" fmla="*/ 7 w 43"/>
                <a:gd name="T3" fmla="*/ 11 h 20"/>
                <a:gd name="T4" fmla="*/ 3 w 43"/>
                <a:gd name="T5" fmla="*/ 14 h 20"/>
                <a:gd name="T6" fmla="*/ 0 w 43"/>
                <a:gd name="T7" fmla="*/ 18 h 20"/>
                <a:gd name="T8" fmla="*/ 3 w 43"/>
                <a:gd name="T9" fmla="*/ 18 h 20"/>
                <a:gd name="T10" fmla="*/ 7 w 43"/>
                <a:gd name="T11" fmla="*/ 20 h 20"/>
                <a:gd name="T12" fmla="*/ 7 w 43"/>
                <a:gd name="T13" fmla="*/ 20 h 20"/>
                <a:gd name="T14" fmla="*/ 23 w 43"/>
                <a:gd name="T15" fmla="*/ 16 h 20"/>
                <a:gd name="T16" fmla="*/ 39 w 43"/>
                <a:gd name="T17" fmla="*/ 9 h 20"/>
                <a:gd name="T18" fmla="*/ 39 w 43"/>
                <a:gd name="T19" fmla="*/ 9 h 20"/>
                <a:gd name="T20" fmla="*/ 43 w 43"/>
                <a:gd name="T21" fmla="*/ 7 h 20"/>
                <a:gd name="T22" fmla="*/ 43 w 43"/>
                <a:gd name="T23" fmla="*/ 2 h 20"/>
                <a:gd name="T24" fmla="*/ 41 w 43"/>
                <a:gd name="T25" fmla="*/ 2 h 20"/>
                <a:gd name="T26" fmla="*/ 36 w 43"/>
                <a:gd name="T27" fmla="*/ 0 h 20"/>
                <a:gd name="T28" fmla="*/ 36 w 43"/>
                <a:gd name="T29" fmla="*/ 0 h 20"/>
                <a:gd name="T30" fmla="*/ 21 w 43"/>
                <a:gd name="T31" fmla="*/ 2 h 20"/>
                <a:gd name="T32" fmla="*/ 7 w 43"/>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0">
                  <a:moveTo>
                    <a:pt x="7" y="11"/>
                  </a:moveTo>
                  <a:lnTo>
                    <a:pt x="7" y="11"/>
                  </a:lnTo>
                  <a:lnTo>
                    <a:pt x="3" y="14"/>
                  </a:lnTo>
                  <a:lnTo>
                    <a:pt x="0" y="18"/>
                  </a:lnTo>
                  <a:lnTo>
                    <a:pt x="3" y="18"/>
                  </a:lnTo>
                  <a:lnTo>
                    <a:pt x="7" y="20"/>
                  </a:lnTo>
                  <a:lnTo>
                    <a:pt x="23" y="16"/>
                  </a:lnTo>
                  <a:lnTo>
                    <a:pt x="39" y="9"/>
                  </a:lnTo>
                  <a:lnTo>
                    <a:pt x="43" y="7"/>
                  </a:lnTo>
                  <a:lnTo>
                    <a:pt x="43" y="2"/>
                  </a:lnTo>
                  <a:lnTo>
                    <a:pt x="41" y="2"/>
                  </a:lnTo>
                  <a:lnTo>
                    <a:pt x="36" y="0"/>
                  </a:lnTo>
                  <a:lnTo>
                    <a:pt x="21" y="2"/>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7" name="Freeform 3984">
              <a:extLst>
                <a:ext uri="{FF2B5EF4-FFF2-40B4-BE49-F238E27FC236}">
                  <a16:creationId xmlns:a16="http://schemas.microsoft.com/office/drawing/2014/main" xmlns="" id="{219F9DAF-47C5-834A-A2D4-424D6358ADDD}"/>
                </a:ext>
              </a:extLst>
            </p:cNvPr>
            <p:cNvSpPr>
              <a:spLocks/>
            </p:cNvSpPr>
            <p:nvPr/>
          </p:nvSpPr>
          <p:spPr bwMode="auto">
            <a:xfrm>
              <a:off x="2510" y="2940"/>
              <a:ext cx="46" cy="20"/>
            </a:xfrm>
            <a:custGeom>
              <a:avLst/>
              <a:gdLst>
                <a:gd name="T0" fmla="*/ 7 w 46"/>
                <a:gd name="T1" fmla="*/ 11 h 20"/>
                <a:gd name="T2" fmla="*/ 7 w 46"/>
                <a:gd name="T3" fmla="*/ 11 h 20"/>
                <a:gd name="T4" fmla="*/ 3 w 46"/>
                <a:gd name="T5" fmla="*/ 14 h 20"/>
                <a:gd name="T6" fmla="*/ 0 w 46"/>
                <a:gd name="T7" fmla="*/ 18 h 20"/>
                <a:gd name="T8" fmla="*/ 3 w 46"/>
                <a:gd name="T9" fmla="*/ 18 h 20"/>
                <a:gd name="T10" fmla="*/ 9 w 46"/>
                <a:gd name="T11" fmla="*/ 20 h 20"/>
                <a:gd name="T12" fmla="*/ 9 w 46"/>
                <a:gd name="T13" fmla="*/ 20 h 20"/>
                <a:gd name="T14" fmla="*/ 25 w 46"/>
                <a:gd name="T15" fmla="*/ 18 h 20"/>
                <a:gd name="T16" fmla="*/ 41 w 46"/>
                <a:gd name="T17" fmla="*/ 11 h 20"/>
                <a:gd name="T18" fmla="*/ 41 w 46"/>
                <a:gd name="T19" fmla="*/ 11 h 20"/>
                <a:gd name="T20" fmla="*/ 46 w 46"/>
                <a:gd name="T21" fmla="*/ 7 h 20"/>
                <a:gd name="T22" fmla="*/ 46 w 46"/>
                <a:gd name="T23" fmla="*/ 5 h 20"/>
                <a:gd name="T24" fmla="*/ 43 w 46"/>
                <a:gd name="T25" fmla="*/ 2 h 20"/>
                <a:gd name="T26" fmla="*/ 39 w 46"/>
                <a:gd name="T27" fmla="*/ 0 h 20"/>
                <a:gd name="T28" fmla="*/ 39 w 46"/>
                <a:gd name="T29" fmla="*/ 0 h 20"/>
                <a:gd name="T30" fmla="*/ 23 w 46"/>
                <a:gd name="T31" fmla="*/ 5 h 20"/>
                <a:gd name="T32" fmla="*/ 7 w 4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0">
                  <a:moveTo>
                    <a:pt x="7" y="11"/>
                  </a:moveTo>
                  <a:lnTo>
                    <a:pt x="7" y="11"/>
                  </a:lnTo>
                  <a:lnTo>
                    <a:pt x="3" y="14"/>
                  </a:lnTo>
                  <a:lnTo>
                    <a:pt x="0" y="18"/>
                  </a:lnTo>
                  <a:lnTo>
                    <a:pt x="3" y="18"/>
                  </a:lnTo>
                  <a:lnTo>
                    <a:pt x="9" y="20"/>
                  </a:lnTo>
                  <a:lnTo>
                    <a:pt x="25" y="18"/>
                  </a:lnTo>
                  <a:lnTo>
                    <a:pt x="41" y="11"/>
                  </a:lnTo>
                  <a:lnTo>
                    <a:pt x="46" y="7"/>
                  </a:lnTo>
                  <a:lnTo>
                    <a:pt x="46" y="5"/>
                  </a:lnTo>
                  <a:lnTo>
                    <a:pt x="43" y="2"/>
                  </a:lnTo>
                  <a:lnTo>
                    <a:pt x="39" y="0"/>
                  </a:lnTo>
                  <a:lnTo>
                    <a:pt x="23" y="5"/>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8" name="Freeform 3985">
              <a:extLst>
                <a:ext uri="{FF2B5EF4-FFF2-40B4-BE49-F238E27FC236}">
                  <a16:creationId xmlns:a16="http://schemas.microsoft.com/office/drawing/2014/main" xmlns="" id="{681E1F7F-6D89-3B4A-8054-3FBBE409D8F2}"/>
                </a:ext>
              </a:extLst>
            </p:cNvPr>
            <p:cNvSpPr>
              <a:spLocks/>
            </p:cNvSpPr>
            <p:nvPr/>
          </p:nvSpPr>
          <p:spPr bwMode="auto">
            <a:xfrm>
              <a:off x="2510" y="2940"/>
              <a:ext cx="46" cy="20"/>
            </a:xfrm>
            <a:custGeom>
              <a:avLst/>
              <a:gdLst>
                <a:gd name="T0" fmla="*/ 7 w 46"/>
                <a:gd name="T1" fmla="*/ 11 h 20"/>
                <a:gd name="T2" fmla="*/ 7 w 46"/>
                <a:gd name="T3" fmla="*/ 11 h 20"/>
                <a:gd name="T4" fmla="*/ 3 w 46"/>
                <a:gd name="T5" fmla="*/ 14 h 20"/>
                <a:gd name="T6" fmla="*/ 0 w 46"/>
                <a:gd name="T7" fmla="*/ 18 h 20"/>
                <a:gd name="T8" fmla="*/ 3 w 46"/>
                <a:gd name="T9" fmla="*/ 18 h 20"/>
                <a:gd name="T10" fmla="*/ 9 w 46"/>
                <a:gd name="T11" fmla="*/ 20 h 20"/>
                <a:gd name="T12" fmla="*/ 9 w 46"/>
                <a:gd name="T13" fmla="*/ 20 h 20"/>
                <a:gd name="T14" fmla="*/ 25 w 46"/>
                <a:gd name="T15" fmla="*/ 18 h 20"/>
                <a:gd name="T16" fmla="*/ 41 w 46"/>
                <a:gd name="T17" fmla="*/ 11 h 20"/>
                <a:gd name="T18" fmla="*/ 41 w 46"/>
                <a:gd name="T19" fmla="*/ 11 h 20"/>
                <a:gd name="T20" fmla="*/ 46 w 46"/>
                <a:gd name="T21" fmla="*/ 7 h 20"/>
                <a:gd name="T22" fmla="*/ 46 w 46"/>
                <a:gd name="T23" fmla="*/ 5 h 20"/>
                <a:gd name="T24" fmla="*/ 43 w 46"/>
                <a:gd name="T25" fmla="*/ 2 h 20"/>
                <a:gd name="T26" fmla="*/ 39 w 46"/>
                <a:gd name="T27" fmla="*/ 0 h 20"/>
                <a:gd name="T28" fmla="*/ 39 w 46"/>
                <a:gd name="T29" fmla="*/ 0 h 20"/>
                <a:gd name="T30" fmla="*/ 23 w 46"/>
                <a:gd name="T31" fmla="*/ 5 h 20"/>
                <a:gd name="T32" fmla="*/ 7 w 46"/>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20">
                  <a:moveTo>
                    <a:pt x="7" y="11"/>
                  </a:moveTo>
                  <a:lnTo>
                    <a:pt x="7" y="11"/>
                  </a:lnTo>
                  <a:lnTo>
                    <a:pt x="3" y="14"/>
                  </a:lnTo>
                  <a:lnTo>
                    <a:pt x="0" y="18"/>
                  </a:lnTo>
                  <a:lnTo>
                    <a:pt x="3" y="18"/>
                  </a:lnTo>
                  <a:lnTo>
                    <a:pt x="9" y="20"/>
                  </a:lnTo>
                  <a:lnTo>
                    <a:pt x="25" y="18"/>
                  </a:lnTo>
                  <a:lnTo>
                    <a:pt x="41" y="11"/>
                  </a:lnTo>
                  <a:lnTo>
                    <a:pt x="46" y="7"/>
                  </a:lnTo>
                  <a:lnTo>
                    <a:pt x="46" y="5"/>
                  </a:lnTo>
                  <a:lnTo>
                    <a:pt x="43" y="2"/>
                  </a:lnTo>
                  <a:lnTo>
                    <a:pt x="39" y="0"/>
                  </a:lnTo>
                  <a:lnTo>
                    <a:pt x="23" y="5"/>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69" name="Freeform 3986">
              <a:extLst>
                <a:ext uri="{FF2B5EF4-FFF2-40B4-BE49-F238E27FC236}">
                  <a16:creationId xmlns:a16="http://schemas.microsoft.com/office/drawing/2014/main" xmlns="" id="{0576DA2C-BF31-5648-971E-F6E49D1541E2}"/>
                </a:ext>
              </a:extLst>
            </p:cNvPr>
            <p:cNvSpPr>
              <a:spLocks/>
            </p:cNvSpPr>
            <p:nvPr/>
          </p:nvSpPr>
          <p:spPr bwMode="auto">
            <a:xfrm>
              <a:off x="2477" y="2940"/>
              <a:ext cx="45" cy="20"/>
            </a:xfrm>
            <a:custGeom>
              <a:avLst/>
              <a:gdLst>
                <a:gd name="T0" fmla="*/ 4 w 45"/>
                <a:gd name="T1" fmla="*/ 11 h 20"/>
                <a:gd name="T2" fmla="*/ 4 w 45"/>
                <a:gd name="T3" fmla="*/ 11 h 20"/>
                <a:gd name="T4" fmla="*/ 2 w 45"/>
                <a:gd name="T5" fmla="*/ 14 h 20"/>
                <a:gd name="T6" fmla="*/ 0 w 45"/>
                <a:gd name="T7" fmla="*/ 18 h 20"/>
                <a:gd name="T8" fmla="*/ 2 w 45"/>
                <a:gd name="T9" fmla="*/ 20 h 20"/>
                <a:gd name="T10" fmla="*/ 9 w 45"/>
                <a:gd name="T11" fmla="*/ 20 h 20"/>
                <a:gd name="T12" fmla="*/ 9 w 45"/>
                <a:gd name="T13" fmla="*/ 20 h 20"/>
                <a:gd name="T14" fmla="*/ 24 w 45"/>
                <a:gd name="T15" fmla="*/ 18 h 20"/>
                <a:gd name="T16" fmla="*/ 40 w 45"/>
                <a:gd name="T17" fmla="*/ 11 h 20"/>
                <a:gd name="T18" fmla="*/ 40 w 45"/>
                <a:gd name="T19" fmla="*/ 11 h 20"/>
                <a:gd name="T20" fmla="*/ 45 w 45"/>
                <a:gd name="T21" fmla="*/ 7 h 20"/>
                <a:gd name="T22" fmla="*/ 45 w 45"/>
                <a:gd name="T23" fmla="*/ 5 h 20"/>
                <a:gd name="T24" fmla="*/ 42 w 45"/>
                <a:gd name="T25" fmla="*/ 2 h 20"/>
                <a:gd name="T26" fmla="*/ 38 w 45"/>
                <a:gd name="T27" fmla="*/ 0 h 20"/>
                <a:gd name="T28" fmla="*/ 38 w 45"/>
                <a:gd name="T29" fmla="*/ 0 h 20"/>
                <a:gd name="T30" fmla="*/ 20 w 45"/>
                <a:gd name="T31" fmla="*/ 5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2" y="14"/>
                  </a:lnTo>
                  <a:lnTo>
                    <a:pt x="0" y="18"/>
                  </a:lnTo>
                  <a:lnTo>
                    <a:pt x="2" y="20"/>
                  </a:lnTo>
                  <a:lnTo>
                    <a:pt x="9" y="20"/>
                  </a:lnTo>
                  <a:lnTo>
                    <a:pt x="24" y="18"/>
                  </a:lnTo>
                  <a:lnTo>
                    <a:pt x="40" y="11"/>
                  </a:lnTo>
                  <a:lnTo>
                    <a:pt x="45" y="7"/>
                  </a:lnTo>
                  <a:lnTo>
                    <a:pt x="45" y="5"/>
                  </a:lnTo>
                  <a:lnTo>
                    <a:pt x="42" y="2"/>
                  </a:lnTo>
                  <a:lnTo>
                    <a:pt x="38" y="0"/>
                  </a:lnTo>
                  <a:lnTo>
                    <a:pt x="20" y="5"/>
                  </a:lnTo>
                  <a:lnTo>
                    <a:pt x="4"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0" name="Freeform 3987">
              <a:extLst>
                <a:ext uri="{FF2B5EF4-FFF2-40B4-BE49-F238E27FC236}">
                  <a16:creationId xmlns:a16="http://schemas.microsoft.com/office/drawing/2014/main" xmlns="" id="{79CD72A2-F53C-E94C-B1A3-0106EC74EC65}"/>
                </a:ext>
              </a:extLst>
            </p:cNvPr>
            <p:cNvSpPr>
              <a:spLocks/>
            </p:cNvSpPr>
            <p:nvPr/>
          </p:nvSpPr>
          <p:spPr bwMode="auto">
            <a:xfrm>
              <a:off x="2477" y="2940"/>
              <a:ext cx="45" cy="20"/>
            </a:xfrm>
            <a:custGeom>
              <a:avLst/>
              <a:gdLst>
                <a:gd name="T0" fmla="*/ 4 w 45"/>
                <a:gd name="T1" fmla="*/ 11 h 20"/>
                <a:gd name="T2" fmla="*/ 4 w 45"/>
                <a:gd name="T3" fmla="*/ 11 h 20"/>
                <a:gd name="T4" fmla="*/ 2 w 45"/>
                <a:gd name="T5" fmla="*/ 14 h 20"/>
                <a:gd name="T6" fmla="*/ 0 w 45"/>
                <a:gd name="T7" fmla="*/ 18 h 20"/>
                <a:gd name="T8" fmla="*/ 2 w 45"/>
                <a:gd name="T9" fmla="*/ 20 h 20"/>
                <a:gd name="T10" fmla="*/ 9 w 45"/>
                <a:gd name="T11" fmla="*/ 20 h 20"/>
                <a:gd name="T12" fmla="*/ 9 w 45"/>
                <a:gd name="T13" fmla="*/ 20 h 20"/>
                <a:gd name="T14" fmla="*/ 24 w 45"/>
                <a:gd name="T15" fmla="*/ 18 h 20"/>
                <a:gd name="T16" fmla="*/ 40 w 45"/>
                <a:gd name="T17" fmla="*/ 11 h 20"/>
                <a:gd name="T18" fmla="*/ 40 w 45"/>
                <a:gd name="T19" fmla="*/ 11 h 20"/>
                <a:gd name="T20" fmla="*/ 45 w 45"/>
                <a:gd name="T21" fmla="*/ 7 h 20"/>
                <a:gd name="T22" fmla="*/ 45 w 45"/>
                <a:gd name="T23" fmla="*/ 5 h 20"/>
                <a:gd name="T24" fmla="*/ 42 w 45"/>
                <a:gd name="T25" fmla="*/ 2 h 20"/>
                <a:gd name="T26" fmla="*/ 38 w 45"/>
                <a:gd name="T27" fmla="*/ 0 h 20"/>
                <a:gd name="T28" fmla="*/ 38 w 45"/>
                <a:gd name="T29" fmla="*/ 0 h 20"/>
                <a:gd name="T30" fmla="*/ 20 w 45"/>
                <a:gd name="T31" fmla="*/ 5 h 20"/>
                <a:gd name="T32" fmla="*/ 4 w 45"/>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20">
                  <a:moveTo>
                    <a:pt x="4" y="11"/>
                  </a:moveTo>
                  <a:lnTo>
                    <a:pt x="4" y="11"/>
                  </a:lnTo>
                  <a:lnTo>
                    <a:pt x="2" y="14"/>
                  </a:lnTo>
                  <a:lnTo>
                    <a:pt x="0" y="18"/>
                  </a:lnTo>
                  <a:lnTo>
                    <a:pt x="2" y="20"/>
                  </a:lnTo>
                  <a:lnTo>
                    <a:pt x="9" y="20"/>
                  </a:lnTo>
                  <a:lnTo>
                    <a:pt x="24" y="18"/>
                  </a:lnTo>
                  <a:lnTo>
                    <a:pt x="40" y="11"/>
                  </a:lnTo>
                  <a:lnTo>
                    <a:pt x="45" y="7"/>
                  </a:lnTo>
                  <a:lnTo>
                    <a:pt x="45" y="5"/>
                  </a:lnTo>
                  <a:lnTo>
                    <a:pt x="42" y="2"/>
                  </a:lnTo>
                  <a:lnTo>
                    <a:pt x="38" y="0"/>
                  </a:lnTo>
                  <a:lnTo>
                    <a:pt x="20" y="5"/>
                  </a:lnTo>
                  <a:lnTo>
                    <a:pt x="4"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1" name="Freeform 3988">
              <a:extLst>
                <a:ext uri="{FF2B5EF4-FFF2-40B4-BE49-F238E27FC236}">
                  <a16:creationId xmlns:a16="http://schemas.microsoft.com/office/drawing/2014/main" xmlns="" id="{4FF1E2B5-A660-9A43-9E72-1DE750334F10}"/>
                </a:ext>
              </a:extLst>
            </p:cNvPr>
            <p:cNvSpPr>
              <a:spLocks/>
            </p:cNvSpPr>
            <p:nvPr/>
          </p:nvSpPr>
          <p:spPr bwMode="auto">
            <a:xfrm>
              <a:off x="2441" y="2940"/>
              <a:ext cx="47" cy="20"/>
            </a:xfrm>
            <a:custGeom>
              <a:avLst/>
              <a:gdLst>
                <a:gd name="T0" fmla="*/ 6 w 47"/>
                <a:gd name="T1" fmla="*/ 11 h 20"/>
                <a:gd name="T2" fmla="*/ 6 w 47"/>
                <a:gd name="T3" fmla="*/ 11 h 20"/>
                <a:gd name="T4" fmla="*/ 2 w 47"/>
                <a:gd name="T5" fmla="*/ 14 h 20"/>
                <a:gd name="T6" fmla="*/ 0 w 47"/>
                <a:gd name="T7" fmla="*/ 18 h 20"/>
                <a:gd name="T8" fmla="*/ 2 w 47"/>
                <a:gd name="T9" fmla="*/ 20 h 20"/>
                <a:gd name="T10" fmla="*/ 9 w 47"/>
                <a:gd name="T11" fmla="*/ 20 h 20"/>
                <a:gd name="T12" fmla="*/ 9 w 47"/>
                <a:gd name="T13" fmla="*/ 20 h 20"/>
                <a:gd name="T14" fmla="*/ 24 w 47"/>
                <a:gd name="T15" fmla="*/ 18 h 20"/>
                <a:gd name="T16" fmla="*/ 40 w 47"/>
                <a:gd name="T17" fmla="*/ 11 h 20"/>
                <a:gd name="T18" fmla="*/ 40 w 47"/>
                <a:gd name="T19" fmla="*/ 11 h 20"/>
                <a:gd name="T20" fmla="*/ 45 w 47"/>
                <a:gd name="T21" fmla="*/ 7 h 20"/>
                <a:gd name="T22" fmla="*/ 47 w 47"/>
                <a:gd name="T23" fmla="*/ 5 h 20"/>
                <a:gd name="T24" fmla="*/ 45 w 47"/>
                <a:gd name="T25" fmla="*/ 2 h 20"/>
                <a:gd name="T26" fmla="*/ 38 w 47"/>
                <a:gd name="T27" fmla="*/ 0 h 20"/>
                <a:gd name="T28" fmla="*/ 38 w 47"/>
                <a:gd name="T29" fmla="*/ 0 h 20"/>
                <a:gd name="T30" fmla="*/ 22 w 47"/>
                <a:gd name="T31" fmla="*/ 5 h 20"/>
                <a:gd name="T32" fmla="*/ 6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6" y="11"/>
                  </a:moveTo>
                  <a:lnTo>
                    <a:pt x="6" y="11"/>
                  </a:lnTo>
                  <a:lnTo>
                    <a:pt x="2" y="14"/>
                  </a:lnTo>
                  <a:lnTo>
                    <a:pt x="0" y="18"/>
                  </a:lnTo>
                  <a:lnTo>
                    <a:pt x="2" y="20"/>
                  </a:lnTo>
                  <a:lnTo>
                    <a:pt x="9" y="20"/>
                  </a:lnTo>
                  <a:lnTo>
                    <a:pt x="24" y="18"/>
                  </a:lnTo>
                  <a:lnTo>
                    <a:pt x="40" y="11"/>
                  </a:lnTo>
                  <a:lnTo>
                    <a:pt x="45" y="7"/>
                  </a:lnTo>
                  <a:lnTo>
                    <a:pt x="47" y="5"/>
                  </a:lnTo>
                  <a:lnTo>
                    <a:pt x="45" y="2"/>
                  </a:lnTo>
                  <a:lnTo>
                    <a:pt x="38" y="0"/>
                  </a:lnTo>
                  <a:lnTo>
                    <a:pt x="22" y="5"/>
                  </a:lnTo>
                  <a:lnTo>
                    <a:pt x="6"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2" name="Freeform 3989">
              <a:extLst>
                <a:ext uri="{FF2B5EF4-FFF2-40B4-BE49-F238E27FC236}">
                  <a16:creationId xmlns:a16="http://schemas.microsoft.com/office/drawing/2014/main" xmlns="" id="{E1A354B6-31DF-0F4A-9C7E-EB65DBDC45AE}"/>
                </a:ext>
              </a:extLst>
            </p:cNvPr>
            <p:cNvSpPr>
              <a:spLocks/>
            </p:cNvSpPr>
            <p:nvPr/>
          </p:nvSpPr>
          <p:spPr bwMode="auto">
            <a:xfrm>
              <a:off x="2441" y="2940"/>
              <a:ext cx="47" cy="20"/>
            </a:xfrm>
            <a:custGeom>
              <a:avLst/>
              <a:gdLst>
                <a:gd name="T0" fmla="*/ 6 w 47"/>
                <a:gd name="T1" fmla="*/ 11 h 20"/>
                <a:gd name="T2" fmla="*/ 6 w 47"/>
                <a:gd name="T3" fmla="*/ 11 h 20"/>
                <a:gd name="T4" fmla="*/ 2 w 47"/>
                <a:gd name="T5" fmla="*/ 14 h 20"/>
                <a:gd name="T6" fmla="*/ 0 w 47"/>
                <a:gd name="T7" fmla="*/ 18 h 20"/>
                <a:gd name="T8" fmla="*/ 2 w 47"/>
                <a:gd name="T9" fmla="*/ 20 h 20"/>
                <a:gd name="T10" fmla="*/ 9 w 47"/>
                <a:gd name="T11" fmla="*/ 20 h 20"/>
                <a:gd name="T12" fmla="*/ 9 w 47"/>
                <a:gd name="T13" fmla="*/ 20 h 20"/>
                <a:gd name="T14" fmla="*/ 24 w 47"/>
                <a:gd name="T15" fmla="*/ 18 h 20"/>
                <a:gd name="T16" fmla="*/ 40 w 47"/>
                <a:gd name="T17" fmla="*/ 11 h 20"/>
                <a:gd name="T18" fmla="*/ 40 w 47"/>
                <a:gd name="T19" fmla="*/ 11 h 20"/>
                <a:gd name="T20" fmla="*/ 45 w 47"/>
                <a:gd name="T21" fmla="*/ 7 h 20"/>
                <a:gd name="T22" fmla="*/ 47 w 47"/>
                <a:gd name="T23" fmla="*/ 5 h 20"/>
                <a:gd name="T24" fmla="*/ 45 w 47"/>
                <a:gd name="T25" fmla="*/ 2 h 20"/>
                <a:gd name="T26" fmla="*/ 38 w 47"/>
                <a:gd name="T27" fmla="*/ 0 h 20"/>
                <a:gd name="T28" fmla="*/ 38 w 47"/>
                <a:gd name="T29" fmla="*/ 0 h 20"/>
                <a:gd name="T30" fmla="*/ 22 w 47"/>
                <a:gd name="T31" fmla="*/ 5 h 20"/>
                <a:gd name="T32" fmla="*/ 6 w 47"/>
                <a:gd name="T33" fmla="*/ 11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20">
                  <a:moveTo>
                    <a:pt x="6" y="11"/>
                  </a:moveTo>
                  <a:lnTo>
                    <a:pt x="6" y="11"/>
                  </a:lnTo>
                  <a:lnTo>
                    <a:pt x="2" y="14"/>
                  </a:lnTo>
                  <a:lnTo>
                    <a:pt x="0" y="18"/>
                  </a:lnTo>
                  <a:lnTo>
                    <a:pt x="2" y="20"/>
                  </a:lnTo>
                  <a:lnTo>
                    <a:pt x="9" y="20"/>
                  </a:lnTo>
                  <a:lnTo>
                    <a:pt x="24" y="18"/>
                  </a:lnTo>
                  <a:lnTo>
                    <a:pt x="40" y="11"/>
                  </a:lnTo>
                  <a:lnTo>
                    <a:pt x="45" y="7"/>
                  </a:lnTo>
                  <a:lnTo>
                    <a:pt x="47" y="5"/>
                  </a:lnTo>
                  <a:lnTo>
                    <a:pt x="45" y="2"/>
                  </a:lnTo>
                  <a:lnTo>
                    <a:pt x="38" y="0"/>
                  </a:lnTo>
                  <a:lnTo>
                    <a:pt x="22" y="5"/>
                  </a:lnTo>
                  <a:lnTo>
                    <a:pt x="6"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3" name="Freeform 3990">
              <a:extLst>
                <a:ext uri="{FF2B5EF4-FFF2-40B4-BE49-F238E27FC236}">
                  <a16:creationId xmlns:a16="http://schemas.microsoft.com/office/drawing/2014/main" xmlns="" id="{5877CF7A-E8A8-8F47-A4A0-056DF5165A9A}"/>
                </a:ext>
              </a:extLst>
            </p:cNvPr>
            <p:cNvSpPr>
              <a:spLocks/>
            </p:cNvSpPr>
            <p:nvPr/>
          </p:nvSpPr>
          <p:spPr bwMode="auto">
            <a:xfrm>
              <a:off x="3688" y="2915"/>
              <a:ext cx="32" cy="18"/>
            </a:xfrm>
            <a:custGeom>
              <a:avLst/>
              <a:gdLst>
                <a:gd name="T0" fmla="*/ 3 w 32"/>
                <a:gd name="T1" fmla="*/ 9 h 18"/>
                <a:gd name="T2" fmla="*/ 3 w 32"/>
                <a:gd name="T3" fmla="*/ 9 h 18"/>
                <a:gd name="T4" fmla="*/ 12 w 32"/>
                <a:gd name="T5" fmla="*/ 16 h 18"/>
                <a:gd name="T6" fmla="*/ 25 w 32"/>
                <a:gd name="T7" fmla="*/ 18 h 18"/>
                <a:gd name="T8" fmla="*/ 25 w 32"/>
                <a:gd name="T9" fmla="*/ 18 h 18"/>
                <a:gd name="T10" fmla="*/ 30 w 32"/>
                <a:gd name="T11" fmla="*/ 16 h 18"/>
                <a:gd name="T12" fmla="*/ 32 w 32"/>
                <a:gd name="T13" fmla="*/ 16 h 18"/>
                <a:gd name="T14" fmla="*/ 32 w 32"/>
                <a:gd name="T15" fmla="*/ 14 h 18"/>
                <a:gd name="T16" fmla="*/ 30 w 32"/>
                <a:gd name="T17" fmla="*/ 9 h 18"/>
                <a:gd name="T18" fmla="*/ 30 w 32"/>
                <a:gd name="T19" fmla="*/ 9 h 18"/>
                <a:gd name="T20" fmla="*/ 21 w 32"/>
                <a:gd name="T21" fmla="*/ 5 h 18"/>
                <a:gd name="T22" fmla="*/ 7 w 32"/>
                <a:gd name="T23" fmla="*/ 0 h 18"/>
                <a:gd name="T24" fmla="*/ 7 w 32"/>
                <a:gd name="T25" fmla="*/ 0 h 18"/>
                <a:gd name="T26" fmla="*/ 3 w 32"/>
                <a:gd name="T27" fmla="*/ 3 h 18"/>
                <a:gd name="T28" fmla="*/ 0 w 32"/>
                <a:gd name="T29" fmla="*/ 5 h 18"/>
                <a:gd name="T30" fmla="*/ 0 w 32"/>
                <a:gd name="T31" fmla="*/ 7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6"/>
                  </a:lnTo>
                  <a:lnTo>
                    <a:pt x="25" y="18"/>
                  </a:lnTo>
                  <a:lnTo>
                    <a:pt x="30" y="16"/>
                  </a:lnTo>
                  <a:lnTo>
                    <a:pt x="32" y="16"/>
                  </a:lnTo>
                  <a:lnTo>
                    <a:pt x="32" y="14"/>
                  </a:lnTo>
                  <a:lnTo>
                    <a:pt x="30" y="9"/>
                  </a:lnTo>
                  <a:lnTo>
                    <a:pt x="21" y="5"/>
                  </a:lnTo>
                  <a:lnTo>
                    <a:pt x="7" y="0"/>
                  </a:lnTo>
                  <a:lnTo>
                    <a:pt x="3" y="3"/>
                  </a:lnTo>
                  <a:lnTo>
                    <a:pt x="0" y="5"/>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4" name="Freeform 3991">
              <a:extLst>
                <a:ext uri="{FF2B5EF4-FFF2-40B4-BE49-F238E27FC236}">
                  <a16:creationId xmlns:a16="http://schemas.microsoft.com/office/drawing/2014/main" xmlns="" id="{CD18C5DD-258A-B840-8A2A-7274B9241AF6}"/>
                </a:ext>
              </a:extLst>
            </p:cNvPr>
            <p:cNvSpPr>
              <a:spLocks/>
            </p:cNvSpPr>
            <p:nvPr/>
          </p:nvSpPr>
          <p:spPr bwMode="auto">
            <a:xfrm>
              <a:off x="3688" y="2915"/>
              <a:ext cx="32" cy="18"/>
            </a:xfrm>
            <a:custGeom>
              <a:avLst/>
              <a:gdLst>
                <a:gd name="T0" fmla="*/ 3 w 32"/>
                <a:gd name="T1" fmla="*/ 9 h 18"/>
                <a:gd name="T2" fmla="*/ 3 w 32"/>
                <a:gd name="T3" fmla="*/ 9 h 18"/>
                <a:gd name="T4" fmla="*/ 12 w 32"/>
                <a:gd name="T5" fmla="*/ 16 h 18"/>
                <a:gd name="T6" fmla="*/ 25 w 32"/>
                <a:gd name="T7" fmla="*/ 18 h 18"/>
                <a:gd name="T8" fmla="*/ 25 w 32"/>
                <a:gd name="T9" fmla="*/ 18 h 18"/>
                <a:gd name="T10" fmla="*/ 30 w 32"/>
                <a:gd name="T11" fmla="*/ 16 h 18"/>
                <a:gd name="T12" fmla="*/ 32 w 32"/>
                <a:gd name="T13" fmla="*/ 16 h 18"/>
                <a:gd name="T14" fmla="*/ 32 w 32"/>
                <a:gd name="T15" fmla="*/ 14 h 18"/>
                <a:gd name="T16" fmla="*/ 30 w 32"/>
                <a:gd name="T17" fmla="*/ 9 h 18"/>
                <a:gd name="T18" fmla="*/ 30 w 32"/>
                <a:gd name="T19" fmla="*/ 9 h 18"/>
                <a:gd name="T20" fmla="*/ 21 w 32"/>
                <a:gd name="T21" fmla="*/ 5 h 18"/>
                <a:gd name="T22" fmla="*/ 7 w 32"/>
                <a:gd name="T23" fmla="*/ 0 h 18"/>
                <a:gd name="T24" fmla="*/ 7 w 32"/>
                <a:gd name="T25" fmla="*/ 0 h 18"/>
                <a:gd name="T26" fmla="*/ 3 w 32"/>
                <a:gd name="T27" fmla="*/ 3 h 18"/>
                <a:gd name="T28" fmla="*/ 0 w 32"/>
                <a:gd name="T29" fmla="*/ 5 h 18"/>
                <a:gd name="T30" fmla="*/ 0 w 32"/>
                <a:gd name="T31" fmla="*/ 7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6"/>
                  </a:lnTo>
                  <a:lnTo>
                    <a:pt x="25" y="18"/>
                  </a:lnTo>
                  <a:lnTo>
                    <a:pt x="30" y="16"/>
                  </a:lnTo>
                  <a:lnTo>
                    <a:pt x="32" y="16"/>
                  </a:lnTo>
                  <a:lnTo>
                    <a:pt x="32" y="14"/>
                  </a:lnTo>
                  <a:lnTo>
                    <a:pt x="30" y="9"/>
                  </a:lnTo>
                  <a:lnTo>
                    <a:pt x="21" y="5"/>
                  </a:lnTo>
                  <a:lnTo>
                    <a:pt x="7" y="0"/>
                  </a:lnTo>
                  <a:lnTo>
                    <a:pt x="3" y="3"/>
                  </a:lnTo>
                  <a:lnTo>
                    <a:pt x="0" y="5"/>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5" name="Freeform 3992">
              <a:extLst>
                <a:ext uri="{FF2B5EF4-FFF2-40B4-BE49-F238E27FC236}">
                  <a16:creationId xmlns:a16="http://schemas.microsoft.com/office/drawing/2014/main" xmlns="" id="{871AA804-9F32-9D4D-8EAC-2D9A517BC8C7}"/>
                </a:ext>
              </a:extLst>
            </p:cNvPr>
            <p:cNvSpPr>
              <a:spLocks/>
            </p:cNvSpPr>
            <p:nvPr/>
          </p:nvSpPr>
          <p:spPr bwMode="auto">
            <a:xfrm>
              <a:off x="3661" y="2915"/>
              <a:ext cx="32" cy="18"/>
            </a:xfrm>
            <a:custGeom>
              <a:avLst/>
              <a:gdLst>
                <a:gd name="T0" fmla="*/ 3 w 32"/>
                <a:gd name="T1" fmla="*/ 9 h 18"/>
                <a:gd name="T2" fmla="*/ 3 w 32"/>
                <a:gd name="T3" fmla="*/ 9 h 18"/>
                <a:gd name="T4" fmla="*/ 12 w 32"/>
                <a:gd name="T5" fmla="*/ 16 h 18"/>
                <a:gd name="T6" fmla="*/ 23 w 32"/>
                <a:gd name="T7" fmla="*/ 18 h 18"/>
                <a:gd name="T8" fmla="*/ 23 w 32"/>
                <a:gd name="T9" fmla="*/ 18 h 18"/>
                <a:gd name="T10" fmla="*/ 30 w 32"/>
                <a:gd name="T11" fmla="*/ 18 h 18"/>
                <a:gd name="T12" fmla="*/ 32 w 32"/>
                <a:gd name="T13" fmla="*/ 16 h 18"/>
                <a:gd name="T14" fmla="*/ 32 w 32"/>
                <a:gd name="T15" fmla="*/ 14 h 18"/>
                <a:gd name="T16" fmla="*/ 30 w 32"/>
                <a:gd name="T17" fmla="*/ 9 h 18"/>
                <a:gd name="T18" fmla="*/ 30 w 32"/>
                <a:gd name="T19" fmla="*/ 9 h 18"/>
                <a:gd name="T20" fmla="*/ 18 w 32"/>
                <a:gd name="T21" fmla="*/ 5 h 18"/>
                <a:gd name="T22" fmla="*/ 7 w 32"/>
                <a:gd name="T23" fmla="*/ 0 h 18"/>
                <a:gd name="T24" fmla="*/ 7 w 32"/>
                <a:gd name="T25" fmla="*/ 0 h 18"/>
                <a:gd name="T26" fmla="*/ 3 w 32"/>
                <a:gd name="T27" fmla="*/ 3 h 18"/>
                <a:gd name="T28" fmla="*/ 0 w 32"/>
                <a:gd name="T29" fmla="*/ 5 h 18"/>
                <a:gd name="T30" fmla="*/ 0 w 32"/>
                <a:gd name="T31" fmla="*/ 7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6"/>
                  </a:lnTo>
                  <a:lnTo>
                    <a:pt x="23" y="18"/>
                  </a:lnTo>
                  <a:lnTo>
                    <a:pt x="30" y="18"/>
                  </a:lnTo>
                  <a:lnTo>
                    <a:pt x="32" y="16"/>
                  </a:lnTo>
                  <a:lnTo>
                    <a:pt x="32" y="14"/>
                  </a:lnTo>
                  <a:lnTo>
                    <a:pt x="30" y="9"/>
                  </a:lnTo>
                  <a:lnTo>
                    <a:pt x="18" y="5"/>
                  </a:lnTo>
                  <a:lnTo>
                    <a:pt x="7" y="0"/>
                  </a:lnTo>
                  <a:lnTo>
                    <a:pt x="3" y="3"/>
                  </a:lnTo>
                  <a:lnTo>
                    <a:pt x="0" y="5"/>
                  </a:lnTo>
                  <a:lnTo>
                    <a:pt x="0" y="7"/>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6" name="Freeform 3993">
              <a:extLst>
                <a:ext uri="{FF2B5EF4-FFF2-40B4-BE49-F238E27FC236}">
                  <a16:creationId xmlns:a16="http://schemas.microsoft.com/office/drawing/2014/main" xmlns="" id="{771FCA81-7958-E04B-AC39-5BD35DFF1744}"/>
                </a:ext>
              </a:extLst>
            </p:cNvPr>
            <p:cNvSpPr>
              <a:spLocks/>
            </p:cNvSpPr>
            <p:nvPr/>
          </p:nvSpPr>
          <p:spPr bwMode="auto">
            <a:xfrm>
              <a:off x="3661" y="2915"/>
              <a:ext cx="32" cy="18"/>
            </a:xfrm>
            <a:custGeom>
              <a:avLst/>
              <a:gdLst>
                <a:gd name="T0" fmla="*/ 3 w 32"/>
                <a:gd name="T1" fmla="*/ 9 h 18"/>
                <a:gd name="T2" fmla="*/ 3 w 32"/>
                <a:gd name="T3" fmla="*/ 9 h 18"/>
                <a:gd name="T4" fmla="*/ 12 w 32"/>
                <a:gd name="T5" fmla="*/ 16 h 18"/>
                <a:gd name="T6" fmla="*/ 23 w 32"/>
                <a:gd name="T7" fmla="*/ 18 h 18"/>
                <a:gd name="T8" fmla="*/ 23 w 32"/>
                <a:gd name="T9" fmla="*/ 18 h 18"/>
                <a:gd name="T10" fmla="*/ 30 w 32"/>
                <a:gd name="T11" fmla="*/ 18 h 18"/>
                <a:gd name="T12" fmla="*/ 32 w 32"/>
                <a:gd name="T13" fmla="*/ 16 h 18"/>
                <a:gd name="T14" fmla="*/ 32 w 32"/>
                <a:gd name="T15" fmla="*/ 14 h 18"/>
                <a:gd name="T16" fmla="*/ 30 w 32"/>
                <a:gd name="T17" fmla="*/ 9 h 18"/>
                <a:gd name="T18" fmla="*/ 30 w 32"/>
                <a:gd name="T19" fmla="*/ 9 h 18"/>
                <a:gd name="T20" fmla="*/ 18 w 32"/>
                <a:gd name="T21" fmla="*/ 5 h 18"/>
                <a:gd name="T22" fmla="*/ 7 w 32"/>
                <a:gd name="T23" fmla="*/ 0 h 18"/>
                <a:gd name="T24" fmla="*/ 7 w 32"/>
                <a:gd name="T25" fmla="*/ 0 h 18"/>
                <a:gd name="T26" fmla="*/ 3 w 32"/>
                <a:gd name="T27" fmla="*/ 3 h 18"/>
                <a:gd name="T28" fmla="*/ 0 w 32"/>
                <a:gd name="T29" fmla="*/ 5 h 18"/>
                <a:gd name="T30" fmla="*/ 0 w 32"/>
                <a:gd name="T31" fmla="*/ 7 h 18"/>
                <a:gd name="T32" fmla="*/ 3 w 32"/>
                <a:gd name="T33" fmla="*/ 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8">
                  <a:moveTo>
                    <a:pt x="3" y="9"/>
                  </a:moveTo>
                  <a:lnTo>
                    <a:pt x="3" y="9"/>
                  </a:lnTo>
                  <a:lnTo>
                    <a:pt x="12" y="16"/>
                  </a:lnTo>
                  <a:lnTo>
                    <a:pt x="23" y="18"/>
                  </a:lnTo>
                  <a:lnTo>
                    <a:pt x="30" y="18"/>
                  </a:lnTo>
                  <a:lnTo>
                    <a:pt x="32" y="16"/>
                  </a:lnTo>
                  <a:lnTo>
                    <a:pt x="32" y="14"/>
                  </a:lnTo>
                  <a:lnTo>
                    <a:pt x="30" y="9"/>
                  </a:lnTo>
                  <a:lnTo>
                    <a:pt x="18" y="5"/>
                  </a:lnTo>
                  <a:lnTo>
                    <a:pt x="7" y="0"/>
                  </a:lnTo>
                  <a:lnTo>
                    <a:pt x="3" y="3"/>
                  </a:lnTo>
                  <a:lnTo>
                    <a:pt x="0" y="5"/>
                  </a:lnTo>
                  <a:lnTo>
                    <a:pt x="0" y="7"/>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7" name="Freeform 3994">
              <a:extLst>
                <a:ext uri="{FF2B5EF4-FFF2-40B4-BE49-F238E27FC236}">
                  <a16:creationId xmlns:a16="http://schemas.microsoft.com/office/drawing/2014/main" xmlns="" id="{5B4834F3-11F8-5045-B7A2-5EBECE1713B4}"/>
                </a:ext>
              </a:extLst>
            </p:cNvPr>
            <p:cNvSpPr>
              <a:spLocks/>
            </p:cNvSpPr>
            <p:nvPr/>
          </p:nvSpPr>
          <p:spPr bwMode="auto">
            <a:xfrm>
              <a:off x="3634" y="2918"/>
              <a:ext cx="32" cy="15"/>
            </a:xfrm>
            <a:custGeom>
              <a:avLst/>
              <a:gdLst>
                <a:gd name="T0" fmla="*/ 3 w 32"/>
                <a:gd name="T1" fmla="*/ 6 h 15"/>
                <a:gd name="T2" fmla="*/ 3 w 32"/>
                <a:gd name="T3" fmla="*/ 6 h 15"/>
                <a:gd name="T4" fmla="*/ 12 w 32"/>
                <a:gd name="T5" fmla="*/ 13 h 15"/>
                <a:gd name="T6" fmla="*/ 25 w 32"/>
                <a:gd name="T7" fmla="*/ 15 h 15"/>
                <a:gd name="T8" fmla="*/ 25 w 32"/>
                <a:gd name="T9" fmla="*/ 15 h 15"/>
                <a:gd name="T10" fmla="*/ 30 w 32"/>
                <a:gd name="T11" fmla="*/ 15 h 15"/>
                <a:gd name="T12" fmla="*/ 32 w 32"/>
                <a:gd name="T13" fmla="*/ 13 h 15"/>
                <a:gd name="T14" fmla="*/ 32 w 32"/>
                <a:gd name="T15" fmla="*/ 11 h 15"/>
                <a:gd name="T16" fmla="*/ 30 w 32"/>
                <a:gd name="T17" fmla="*/ 6 h 15"/>
                <a:gd name="T18" fmla="*/ 30 w 32"/>
                <a:gd name="T19" fmla="*/ 6 h 15"/>
                <a:gd name="T20" fmla="*/ 21 w 32"/>
                <a:gd name="T21" fmla="*/ 2 h 15"/>
                <a:gd name="T22" fmla="*/ 7 w 32"/>
                <a:gd name="T23" fmla="*/ 0 h 15"/>
                <a:gd name="T24" fmla="*/ 7 w 32"/>
                <a:gd name="T25" fmla="*/ 0 h 15"/>
                <a:gd name="T26" fmla="*/ 5 w 32"/>
                <a:gd name="T27" fmla="*/ 0 h 15"/>
                <a:gd name="T28" fmla="*/ 3 w 32"/>
                <a:gd name="T29" fmla="*/ 2 h 15"/>
                <a:gd name="T30" fmla="*/ 0 w 32"/>
                <a:gd name="T31" fmla="*/ 4 h 15"/>
                <a:gd name="T32" fmla="*/ 3 w 3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5">
                  <a:moveTo>
                    <a:pt x="3" y="6"/>
                  </a:moveTo>
                  <a:lnTo>
                    <a:pt x="3" y="6"/>
                  </a:lnTo>
                  <a:lnTo>
                    <a:pt x="12" y="13"/>
                  </a:lnTo>
                  <a:lnTo>
                    <a:pt x="25" y="15"/>
                  </a:lnTo>
                  <a:lnTo>
                    <a:pt x="30" y="15"/>
                  </a:lnTo>
                  <a:lnTo>
                    <a:pt x="32" y="13"/>
                  </a:lnTo>
                  <a:lnTo>
                    <a:pt x="32" y="11"/>
                  </a:lnTo>
                  <a:lnTo>
                    <a:pt x="30" y="6"/>
                  </a:lnTo>
                  <a:lnTo>
                    <a:pt x="21" y="2"/>
                  </a:lnTo>
                  <a:lnTo>
                    <a:pt x="7" y="0"/>
                  </a:lnTo>
                  <a:lnTo>
                    <a:pt x="5" y="0"/>
                  </a:lnTo>
                  <a:lnTo>
                    <a:pt x="3" y="2"/>
                  </a:lnTo>
                  <a:lnTo>
                    <a:pt x="0" y="4"/>
                  </a:lnTo>
                  <a:lnTo>
                    <a:pt x="3" y="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8" name="Freeform 3995">
              <a:extLst>
                <a:ext uri="{FF2B5EF4-FFF2-40B4-BE49-F238E27FC236}">
                  <a16:creationId xmlns:a16="http://schemas.microsoft.com/office/drawing/2014/main" xmlns="" id="{6BF3B6FF-B955-2B49-A5D8-7C5109DF2EE4}"/>
                </a:ext>
              </a:extLst>
            </p:cNvPr>
            <p:cNvSpPr>
              <a:spLocks/>
            </p:cNvSpPr>
            <p:nvPr/>
          </p:nvSpPr>
          <p:spPr bwMode="auto">
            <a:xfrm>
              <a:off x="3634" y="2918"/>
              <a:ext cx="32" cy="15"/>
            </a:xfrm>
            <a:custGeom>
              <a:avLst/>
              <a:gdLst>
                <a:gd name="T0" fmla="*/ 3 w 32"/>
                <a:gd name="T1" fmla="*/ 6 h 15"/>
                <a:gd name="T2" fmla="*/ 3 w 32"/>
                <a:gd name="T3" fmla="*/ 6 h 15"/>
                <a:gd name="T4" fmla="*/ 12 w 32"/>
                <a:gd name="T5" fmla="*/ 13 h 15"/>
                <a:gd name="T6" fmla="*/ 25 w 32"/>
                <a:gd name="T7" fmla="*/ 15 h 15"/>
                <a:gd name="T8" fmla="*/ 25 w 32"/>
                <a:gd name="T9" fmla="*/ 15 h 15"/>
                <a:gd name="T10" fmla="*/ 30 w 32"/>
                <a:gd name="T11" fmla="*/ 15 h 15"/>
                <a:gd name="T12" fmla="*/ 32 w 32"/>
                <a:gd name="T13" fmla="*/ 13 h 15"/>
                <a:gd name="T14" fmla="*/ 32 w 32"/>
                <a:gd name="T15" fmla="*/ 11 h 15"/>
                <a:gd name="T16" fmla="*/ 30 w 32"/>
                <a:gd name="T17" fmla="*/ 6 h 15"/>
                <a:gd name="T18" fmla="*/ 30 w 32"/>
                <a:gd name="T19" fmla="*/ 6 h 15"/>
                <a:gd name="T20" fmla="*/ 21 w 32"/>
                <a:gd name="T21" fmla="*/ 2 h 15"/>
                <a:gd name="T22" fmla="*/ 7 w 32"/>
                <a:gd name="T23" fmla="*/ 0 h 15"/>
                <a:gd name="T24" fmla="*/ 7 w 32"/>
                <a:gd name="T25" fmla="*/ 0 h 15"/>
                <a:gd name="T26" fmla="*/ 5 w 32"/>
                <a:gd name="T27" fmla="*/ 0 h 15"/>
                <a:gd name="T28" fmla="*/ 3 w 32"/>
                <a:gd name="T29" fmla="*/ 2 h 15"/>
                <a:gd name="T30" fmla="*/ 0 w 32"/>
                <a:gd name="T31" fmla="*/ 4 h 15"/>
                <a:gd name="T32" fmla="*/ 3 w 3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15">
                  <a:moveTo>
                    <a:pt x="3" y="6"/>
                  </a:moveTo>
                  <a:lnTo>
                    <a:pt x="3" y="6"/>
                  </a:lnTo>
                  <a:lnTo>
                    <a:pt x="12" y="13"/>
                  </a:lnTo>
                  <a:lnTo>
                    <a:pt x="25" y="15"/>
                  </a:lnTo>
                  <a:lnTo>
                    <a:pt x="30" y="15"/>
                  </a:lnTo>
                  <a:lnTo>
                    <a:pt x="32" y="13"/>
                  </a:lnTo>
                  <a:lnTo>
                    <a:pt x="32" y="11"/>
                  </a:lnTo>
                  <a:lnTo>
                    <a:pt x="30" y="6"/>
                  </a:lnTo>
                  <a:lnTo>
                    <a:pt x="21" y="2"/>
                  </a:lnTo>
                  <a:lnTo>
                    <a:pt x="7" y="0"/>
                  </a:lnTo>
                  <a:lnTo>
                    <a:pt x="5" y="0"/>
                  </a:lnTo>
                  <a:lnTo>
                    <a:pt x="3" y="2"/>
                  </a:lnTo>
                  <a:lnTo>
                    <a:pt x="0" y="4"/>
                  </a:lnTo>
                  <a:lnTo>
                    <a:pt x="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79" name="Freeform 3996">
              <a:extLst>
                <a:ext uri="{FF2B5EF4-FFF2-40B4-BE49-F238E27FC236}">
                  <a16:creationId xmlns:a16="http://schemas.microsoft.com/office/drawing/2014/main" xmlns="" id="{842633C5-BB81-394C-A76C-8898B17FEFFE}"/>
                </a:ext>
              </a:extLst>
            </p:cNvPr>
            <p:cNvSpPr>
              <a:spLocks/>
            </p:cNvSpPr>
            <p:nvPr/>
          </p:nvSpPr>
          <p:spPr bwMode="auto">
            <a:xfrm>
              <a:off x="3481" y="2918"/>
              <a:ext cx="23" cy="15"/>
            </a:xfrm>
            <a:custGeom>
              <a:avLst/>
              <a:gdLst>
                <a:gd name="T0" fmla="*/ 2 w 23"/>
                <a:gd name="T1" fmla="*/ 9 h 15"/>
                <a:gd name="T2" fmla="*/ 2 w 23"/>
                <a:gd name="T3" fmla="*/ 9 h 15"/>
                <a:gd name="T4" fmla="*/ 9 w 23"/>
                <a:gd name="T5" fmla="*/ 13 h 15"/>
                <a:gd name="T6" fmla="*/ 18 w 23"/>
                <a:gd name="T7" fmla="*/ 15 h 15"/>
                <a:gd name="T8" fmla="*/ 18 w 23"/>
                <a:gd name="T9" fmla="*/ 15 h 15"/>
                <a:gd name="T10" fmla="*/ 20 w 23"/>
                <a:gd name="T11" fmla="*/ 15 h 15"/>
                <a:gd name="T12" fmla="*/ 23 w 23"/>
                <a:gd name="T13" fmla="*/ 13 h 15"/>
                <a:gd name="T14" fmla="*/ 23 w 23"/>
                <a:gd name="T15" fmla="*/ 11 h 15"/>
                <a:gd name="T16" fmla="*/ 20 w 23"/>
                <a:gd name="T17" fmla="*/ 6 h 15"/>
                <a:gd name="T18" fmla="*/ 20 w 23"/>
                <a:gd name="T19" fmla="*/ 6 h 15"/>
                <a:gd name="T20" fmla="*/ 14 w 23"/>
                <a:gd name="T21" fmla="*/ 2 h 15"/>
                <a:gd name="T22" fmla="*/ 5 w 23"/>
                <a:gd name="T23" fmla="*/ 0 h 15"/>
                <a:gd name="T24" fmla="*/ 5 w 23"/>
                <a:gd name="T25" fmla="*/ 0 h 15"/>
                <a:gd name="T26" fmla="*/ 2 w 23"/>
                <a:gd name="T27" fmla="*/ 0 h 15"/>
                <a:gd name="T28" fmla="*/ 0 w 23"/>
                <a:gd name="T29" fmla="*/ 2 h 15"/>
                <a:gd name="T30" fmla="*/ 0 w 23"/>
                <a:gd name="T31" fmla="*/ 4 h 15"/>
                <a:gd name="T32" fmla="*/ 2 w 23"/>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5">
                  <a:moveTo>
                    <a:pt x="2" y="9"/>
                  </a:moveTo>
                  <a:lnTo>
                    <a:pt x="2" y="9"/>
                  </a:lnTo>
                  <a:lnTo>
                    <a:pt x="9" y="13"/>
                  </a:lnTo>
                  <a:lnTo>
                    <a:pt x="18" y="15"/>
                  </a:lnTo>
                  <a:lnTo>
                    <a:pt x="20" y="15"/>
                  </a:lnTo>
                  <a:lnTo>
                    <a:pt x="23" y="13"/>
                  </a:lnTo>
                  <a:lnTo>
                    <a:pt x="23" y="11"/>
                  </a:lnTo>
                  <a:lnTo>
                    <a:pt x="20" y="6"/>
                  </a:lnTo>
                  <a:lnTo>
                    <a:pt x="14" y="2"/>
                  </a:lnTo>
                  <a:lnTo>
                    <a:pt x="5"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0" name="Freeform 3997">
              <a:extLst>
                <a:ext uri="{FF2B5EF4-FFF2-40B4-BE49-F238E27FC236}">
                  <a16:creationId xmlns:a16="http://schemas.microsoft.com/office/drawing/2014/main" xmlns="" id="{EC1AAA14-6D90-2B44-BDAD-68A30014CC27}"/>
                </a:ext>
              </a:extLst>
            </p:cNvPr>
            <p:cNvSpPr>
              <a:spLocks/>
            </p:cNvSpPr>
            <p:nvPr/>
          </p:nvSpPr>
          <p:spPr bwMode="auto">
            <a:xfrm>
              <a:off x="3481" y="2918"/>
              <a:ext cx="23" cy="15"/>
            </a:xfrm>
            <a:custGeom>
              <a:avLst/>
              <a:gdLst>
                <a:gd name="T0" fmla="*/ 2 w 23"/>
                <a:gd name="T1" fmla="*/ 9 h 15"/>
                <a:gd name="T2" fmla="*/ 2 w 23"/>
                <a:gd name="T3" fmla="*/ 9 h 15"/>
                <a:gd name="T4" fmla="*/ 9 w 23"/>
                <a:gd name="T5" fmla="*/ 13 h 15"/>
                <a:gd name="T6" fmla="*/ 18 w 23"/>
                <a:gd name="T7" fmla="*/ 15 h 15"/>
                <a:gd name="T8" fmla="*/ 18 w 23"/>
                <a:gd name="T9" fmla="*/ 15 h 15"/>
                <a:gd name="T10" fmla="*/ 20 w 23"/>
                <a:gd name="T11" fmla="*/ 15 h 15"/>
                <a:gd name="T12" fmla="*/ 23 w 23"/>
                <a:gd name="T13" fmla="*/ 13 h 15"/>
                <a:gd name="T14" fmla="*/ 23 w 23"/>
                <a:gd name="T15" fmla="*/ 11 h 15"/>
                <a:gd name="T16" fmla="*/ 20 w 23"/>
                <a:gd name="T17" fmla="*/ 6 h 15"/>
                <a:gd name="T18" fmla="*/ 20 w 23"/>
                <a:gd name="T19" fmla="*/ 6 h 15"/>
                <a:gd name="T20" fmla="*/ 14 w 23"/>
                <a:gd name="T21" fmla="*/ 2 h 15"/>
                <a:gd name="T22" fmla="*/ 5 w 23"/>
                <a:gd name="T23" fmla="*/ 0 h 15"/>
                <a:gd name="T24" fmla="*/ 5 w 23"/>
                <a:gd name="T25" fmla="*/ 0 h 15"/>
                <a:gd name="T26" fmla="*/ 2 w 23"/>
                <a:gd name="T27" fmla="*/ 0 h 15"/>
                <a:gd name="T28" fmla="*/ 0 w 23"/>
                <a:gd name="T29" fmla="*/ 2 h 15"/>
                <a:gd name="T30" fmla="*/ 0 w 23"/>
                <a:gd name="T31" fmla="*/ 4 h 15"/>
                <a:gd name="T32" fmla="*/ 2 w 23"/>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15">
                  <a:moveTo>
                    <a:pt x="2" y="9"/>
                  </a:moveTo>
                  <a:lnTo>
                    <a:pt x="2" y="9"/>
                  </a:lnTo>
                  <a:lnTo>
                    <a:pt x="9" y="13"/>
                  </a:lnTo>
                  <a:lnTo>
                    <a:pt x="18" y="15"/>
                  </a:lnTo>
                  <a:lnTo>
                    <a:pt x="20" y="15"/>
                  </a:lnTo>
                  <a:lnTo>
                    <a:pt x="23" y="13"/>
                  </a:lnTo>
                  <a:lnTo>
                    <a:pt x="23" y="11"/>
                  </a:lnTo>
                  <a:lnTo>
                    <a:pt x="20" y="6"/>
                  </a:lnTo>
                  <a:lnTo>
                    <a:pt x="14" y="2"/>
                  </a:lnTo>
                  <a:lnTo>
                    <a:pt x="5"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1" name="Freeform 3998">
              <a:extLst>
                <a:ext uri="{FF2B5EF4-FFF2-40B4-BE49-F238E27FC236}">
                  <a16:creationId xmlns:a16="http://schemas.microsoft.com/office/drawing/2014/main" xmlns="" id="{403B92E5-E263-4C43-A25E-2C9E9F3600C3}"/>
                </a:ext>
              </a:extLst>
            </p:cNvPr>
            <p:cNvSpPr>
              <a:spLocks/>
            </p:cNvSpPr>
            <p:nvPr/>
          </p:nvSpPr>
          <p:spPr bwMode="auto">
            <a:xfrm>
              <a:off x="3463" y="2918"/>
              <a:ext cx="20" cy="15"/>
            </a:xfrm>
            <a:custGeom>
              <a:avLst/>
              <a:gdLst>
                <a:gd name="T0" fmla="*/ 0 w 20"/>
                <a:gd name="T1" fmla="*/ 9 h 15"/>
                <a:gd name="T2" fmla="*/ 0 w 20"/>
                <a:gd name="T3" fmla="*/ 9 h 15"/>
                <a:gd name="T4" fmla="*/ 7 w 20"/>
                <a:gd name="T5" fmla="*/ 13 h 15"/>
                <a:gd name="T6" fmla="*/ 16 w 20"/>
                <a:gd name="T7" fmla="*/ 15 h 15"/>
                <a:gd name="T8" fmla="*/ 16 w 20"/>
                <a:gd name="T9" fmla="*/ 15 h 15"/>
                <a:gd name="T10" fmla="*/ 18 w 20"/>
                <a:gd name="T11" fmla="*/ 15 h 15"/>
                <a:gd name="T12" fmla="*/ 20 w 20"/>
                <a:gd name="T13" fmla="*/ 13 h 15"/>
                <a:gd name="T14" fmla="*/ 20 w 20"/>
                <a:gd name="T15" fmla="*/ 11 h 15"/>
                <a:gd name="T16" fmla="*/ 20 w 20"/>
                <a:gd name="T17" fmla="*/ 9 h 15"/>
                <a:gd name="T18" fmla="*/ 20 w 20"/>
                <a:gd name="T19" fmla="*/ 9 h 15"/>
                <a:gd name="T20" fmla="*/ 14 w 20"/>
                <a:gd name="T21" fmla="*/ 2 h 15"/>
                <a:gd name="T22" fmla="*/ 5 w 20"/>
                <a:gd name="T23" fmla="*/ 0 h 15"/>
                <a:gd name="T24" fmla="*/ 5 w 20"/>
                <a:gd name="T25" fmla="*/ 0 h 15"/>
                <a:gd name="T26" fmla="*/ 2 w 20"/>
                <a:gd name="T27" fmla="*/ 0 h 15"/>
                <a:gd name="T28" fmla="*/ 0 w 20"/>
                <a:gd name="T29" fmla="*/ 2 h 15"/>
                <a:gd name="T30" fmla="*/ 0 w 20"/>
                <a:gd name="T31" fmla="*/ 4 h 15"/>
                <a:gd name="T32" fmla="*/ 0 w 20"/>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5">
                  <a:moveTo>
                    <a:pt x="0" y="9"/>
                  </a:moveTo>
                  <a:lnTo>
                    <a:pt x="0" y="9"/>
                  </a:lnTo>
                  <a:lnTo>
                    <a:pt x="7" y="13"/>
                  </a:lnTo>
                  <a:lnTo>
                    <a:pt x="16" y="15"/>
                  </a:lnTo>
                  <a:lnTo>
                    <a:pt x="18" y="15"/>
                  </a:lnTo>
                  <a:lnTo>
                    <a:pt x="20" y="13"/>
                  </a:lnTo>
                  <a:lnTo>
                    <a:pt x="20" y="11"/>
                  </a:lnTo>
                  <a:lnTo>
                    <a:pt x="20" y="9"/>
                  </a:lnTo>
                  <a:lnTo>
                    <a:pt x="14" y="2"/>
                  </a:lnTo>
                  <a:lnTo>
                    <a:pt x="5"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2" name="Freeform 3999">
              <a:extLst>
                <a:ext uri="{FF2B5EF4-FFF2-40B4-BE49-F238E27FC236}">
                  <a16:creationId xmlns:a16="http://schemas.microsoft.com/office/drawing/2014/main" xmlns="" id="{40E3230D-863B-1140-A733-D62D0F2D1F40}"/>
                </a:ext>
              </a:extLst>
            </p:cNvPr>
            <p:cNvSpPr>
              <a:spLocks/>
            </p:cNvSpPr>
            <p:nvPr/>
          </p:nvSpPr>
          <p:spPr bwMode="auto">
            <a:xfrm>
              <a:off x="3463" y="2918"/>
              <a:ext cx="20" cy="15"/>
            </a:xfrm>
            <a:custGeom>
              <a:avLst/>
              <a:gdLst>
                <a:gd name="T0" fmla="*/ 0 w 20"/>
                <a:gd name="T1" fmla="*/ 9 h 15"/>
                <a:gd name="T2" fmla="*/ 0 w 20"/>
                <a:gd name="T3" fmla="*/ 9 h 15"/>
                <a:gd name="T4" fmla="*/ 7 w 20"/>
                <a:gd name="T5" fmla="*/ 13 h 15"/>
                <a:gd name="T6" fmla="*/ 16 w 20"/>
                <a:gd name="T7" fmla="*/ 15 h 15"/>
                <a:gd name="T8" fmla="*/ 16 w 20"/>
                <a:gd name="T9" fmla="*/ 15 h 15"/>
                <a:gd name="T10" fmla="*/ 18 w 20"/>
                <a:gd name="T11" fmla="*/ 15 h 15"/>
                <a:gd name="T12" fmla="*/ 20 w 20"/>
                <a:gd name="T13" fmla="*/ 13 h 15"/>
                <a:gd name="T14" fmla="*/ 20 w 20"/>
                <a:gd name="T15" fmla="*/ 11 h 15"/>
                <a:gd name="T16" fmla="*/ 20 w 20"/>
                <a:gd name="T17" fmla="*/ 9 h 15"/>
                <a:gd name="T18" fmla="*/ 20 w 20"/>
                <a:gd name="T19" fmla="*/ 9 h 15"/>
                <a:gd name="T20" fmla="*/ 14 w 20"/>
                <a:gd name="T21" fmla="*/ 2 h 15"/>
                <a:gd name="T22" fmla="*/ 5 w 20"/>
                <a:gd name="T23" fmla="*/ 0 h 15"/>
                <a:gd name="T24" fmla="*/ 5 w 20"/>
                <a:gd name="T25" fmla="*/ 0 h 15"/>
                <a:gd name="T26" fmla="*/ 2 w 20"/>
                <a:gd name="T27" fmla="*/ 0 h 15"/>
                <a:gd name="T28" fmla="*/ 0 w 20"/>
                <a:gd name="T29" fmla="*/ 2 h 15"/>
                <a:gd name="T30" fmla="*/ 0 w 20"/>
                <a:gd name="T31" fmla="*/ 4 h 15"/>
                <a:gd name="T32" fmla="*/ 0 w 20"/>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5">
                  <a:moveTo>
                    <a:pt x="0" y="9"/>
                  </a:moveTo>
                  <a:lnTo>
                    <a:pt x="0" y="9"/>
                  </a:lnTo>
                  <a:lnTo>
                    <a:pt x="7" y="13"/>
                  </a:lnTo>
                  <a:lnTo>
                    <a:pt x="16" y="15"/>
                  </a:lnTo>
                  <a:lnTo>
                    <a:pt x="18" y="15"/>
                  </a:lnTo>
                  <a:lnTo>
                    <a:pt x="20" y="13"/>
                  </a:lnTo>
                  <a:lnTo>
                    <a:pt x="20" y="11"/>
                  </a:lnTo>
                  <a:lnTo>
                    <a:pt x="20" y="9"/>
                  </a:lnTo>
                  <a:lnTo>
                    <a:pt x="14" y="2"/>
                  </a:lnTo>
                  <a:lnTo>
                    <a:pt x="5"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3" name="Freeform 4000">
              <a:extLst>
                <a:ext uri="{FF2B5EF4-FFF2-40B4-BE49-F238E27FC236}">
                  <a16:creationId xmlns:a16="http://schemas.microsoft.com/office/drawing/2014/main" xmlns="" id="{38FDC1B0-09E4-AC4B-A8FA-E322402917DB}"/>
                </a:ext>
              </a:extLst>
            </p:cNvPr>
            <p:cNvSpPr>
              <a:spLocks/>
            </p:cNvSpPr>
            <p:nvPr/>
          </p:nvSpPr>
          <p:spPr bwMode="auto">
            <a:xfrm>
              <a:off x="3445" y="2918"/>
              <a:ext cx="20" cy="15"/>
            </a:xfrm>
            <a:custGeom>
              <a:avLst/>
              <a:gdLst>
                <a:gd name="T0" fmla="*/ 0 w 20"/>
                <a:gd name="T1" fmla="*/ 9 h 15"/>
                <a:gd name="T2" fmla="*/ 0 w 20"/>
                <a:gd name="T3" fmla="*/ 9 h 15"/>
                <a:gd name="T4" fmla="*/ 7 w 20"/>
                <a:gd name="T5" fmla="*/ 13 h 15"/>
                <a:gd name="T6" fmla="*/ 16 w 20"/>
                <a:gd name="T7" fmla="*/ 15 h 15"/>
                <a:gd name="T8" fmla="*/ 16 w 20"/>
                <a:gd name="T9" fmla="*/ 15 h 15"/>
                <a:gd name="T10" fmla="*/ 18 w 20"/>
                <a:gd name="T11" fmla="*/ 15 h 15"/>
                <a:gd name="T12" fmla="*/ 20 w 20"/>
                <a:gd name="T13" fmla="*/ 13 h 15"/>
                <a:gd name="T14" fmla="*/ 20 w 20"/>
                <a:gd name="T15" fmla="*/ 11 h 15"/>
                <a:gd name="T16" fmla="*/ 18 w 20"/>
                <a:gd name="T17" fmla="*/ 9 h 15"/>
                <a:gd name="T18" fmla="*/ 18 w 20"/>
                <a:gd name="T19" fmla="*/ 9 h 15"/>
                <a:gd name="T20" fmla="*/ 14 w 20"/>
                <a:gd name="T21" fmla="*/ 2 h 15"/>
                <a:gd name="T22" fmla="*/ 5 w 20"/>
                <a:gd name="T23" fmla="*/ 0 h 15"/>
                <a:gd name="T24" fmla="*/ 5 w 20"/>
                <a:gd name="T25" fmla="*/ 0 h 15"/>
                <a:gd name="T26" fmla="*/ 2 w 20"/>
                <a:gd name="T27" fmla="*/ 0 h 15"/>
                <a:gd name="T28" fmla="*/ 0 w 20"/>
                <a:gd name="T29" fmla="*/ 2 h 15"/>
                <a:gd name="T30" fmla="*/ 0 w 20"/>
                <a:gd name="T31" fmla="*/ 4 h 15"/>
                <a:gd name="T32" fmla="*/ 0 w 20"/>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5">
                  <a:moveTo>
                    <a:pt x="0" y="9"/>
                  </a:moveTo>
                  <a:lnTo>
                    <a:pt x="0" y="9"/>
                  </a:lnTo>
                  <a:lnTo>
                    <a:pt x="7" y="13"/>
                  </a:lnTo>
                  <a:lnTo>
                    <a:pt x="16" y="15"/>
                  </a:lnTo>
                  <a:lnTo>
                    <a:pt x="18" y="15"/>
                  </a:lnTo>
                  <a:lnTo>
                    <a:pt x="20" y="13"/>
                  </a:lnTo>
                  <a:lnTo>
                    <a:pt x="20" y="11"/>
                  </a:lnTo>
                  <a:lnTo>
                    <a:pt x="18" y="9"/>
                  </a:lnTo>
                  <a:lnTo>
                    <a:pt x="14" y="2"/>
                  </a:lnTo>
                  <a:lnTo>
                    <a:pt x="5" y="0"/>
                  </a:lnTo>
                  <a:lnTo>
                    <a:pt x="2"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4" name="Freeform 4001">
              <a:extLst>
                <a:ext uri="{FF2B5EF4-FFF2-40B4-BE49-F238E27FC236}">
                  <a16:creationId xmlns:a16="http://schemas.microsoft.com/office/drawing/2014/main" xmlns="" id="{A604F6D5-A76E-8646-9DFD-930DB38F3C45}"/>
                </a:ext>
              </a:extLst>
            </p:cNvPr>
            <p:cNvSpPr>
              <a:spLocks/>
            </p:cNvSpPr>
            <p:nvPr/>
          </p:nvSpPr>
          <p:spPr bwMode="auto">
            <a:xfrm>
              <a:off x="3445" y="2918"/>
              <a:ext cx="20" cy="15"/>
            </a:xfrm>
            <a:custGeom>
              <a:avLst/>
              <a:gdLst>
                <a:gd name="T0" fmla="*/ 0 w 20"/>
                <a:gd name="T1" fmla="*/ 9 h 15"/>
                <a:gd name="T2" fmla="*/ 0 w 20"/>
                <a:gd name="T3" fmla="*/ 9 h 15"/>
                <a:gd name="T4" fmla="*/ 7 w 20"/>
                <a:gd name="T5" fmla="*/ 13 h 15"/>
                <a:gd name="T6" fmla="*/ 16 w 20"/>
                <a:gd name="T7" fmla="*/ 15 h 15"/>
                <a:gd name="T8" fmla="*/ 16 w 20"/>
                <a:gd name="T9" fmla="*/ 15 h 15"/>
                <a:gd name="T10" fmla="*/ 18 w 20"/>
                <a:gd name="T11" fmla="*/ 15 h 15"/>
                <a:gd name="T12" fmla="*/ 20 w 20"/>
                <a:gd name="T13" fmla="*/ 13 h 15"/>
                <a:gd name="T14" fmla="*/ 20 w 20"/>
                <a:gd name="T15" fmla="*/ 11 h 15"/>
                <a:gd name="T16" fmla="*/ 18 w 20"/>
                <a:gd name="T17" fmla="*/ 9 h 15"/>
                <a:gd name="T18" fmla="*/ 18 w 20"/>
                <a:gd name="T19" fmla="*/ 9 h 15"/>
                <a:gd name="T20" fmla="*/ 14 w 20"/>
                <a:gd name="T21" fmla="*/ 2 h 15"/>
                <a:gd name="T22" fmla="*/ 5 w 20"/>
                <a:gd name="T23" fmla="*/ 0 h 15"/>
                <a:gd name="T24" fmla="*/ 5 w 20"/>
                <a:gd name="T25" fmla="*/ 0 h 15"/>
                <a:gd name="T26" fmla="*/ 2 w 20"/>
                <a:gd name="T27" fmla="*/ 0 h 15"/>
                <a:gd name="T28" fmla="*/ 0 w 20"/>
                <a:gd name="T29" fmla="*/ 2 h 15"/>
                <a:gd name="T30" fmla="*/ 0 w 20"/>
                <a:gd name="T31" fmla="*/ 4 h 15"/>
                <a:gd name="T32" fmla="*/ 0 w 20"/>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5">
                  <a:moveTo>
                    <a:pt x="0" y="9"/>
                  </a:moveTo>
                  <a:lnTo>
                    <a:pt x="0" y="9"/>
                  </a:lnTo>
                  <a:lnTo>
                    <a:pt x="7" y="13"/>
                  </a:lnTo>
                  <a:lnTo>
                    <a:pt x="16" y="15"/>
                  </a:lnTo>
                  <a:lnTo>
                    <a:pt x="18" y="15"/>
                  </a:lnTo>
                  <a:lnTo>
                    <a:pt x="20" y="13"/>
                  </a:lnTo>
                  <a:lnTo>
                    <a:pt x="20" y="11"/>
                  </a:lnTo>
                  <a:lnTo>
                    <a:pt x="18" y="9"/>
                  </a:lnTo>
                  <a:lnTo>
                    <a:pt x="14" y="2"/>
                  </a:lnTo>
                  <a:lnTo>
                    <a:pt x="5" y="0"/>
                  </a:lnTo>
                  <a:lnTo>
                    <a:pt x="2"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5" name="Freeform 4002">
              <a:extLst>
                <a:ext uri="{FF2B5EF4-FFF2-40B4-BE49-F238E27FC236}">
                  <a16:creationId xmlns:a16="http://schemas.microsoft.com/office/drawing/2014/main" xmlns="" id="{3838C07F-6015-5E4B-8A17-FA0534FB9D14}"/>
                </a:ext>
              </a:extLst>
            </p:cNvPr>
            <p:cNvSpPr>
              <a:spLocks/>
            </p:cNvSpPr>
            <p:nvPr/>
          </p:nvSpPr>
          <p:spPr bwMode="auto">
            <a:xfrm>
              <a:off x="3427" y="2918"/>
              <a:ext cx="20" cy="15"/>
            </a:xfrm>
            <a:custGeom>
              <a:avLst/>
              <a:gdLst>
                <a:gd name="T0" fmla="*/ 2 w 20"/>
                <a:gd name="T1" fmla="*/ 9 h 15"/>
                <a:gd name="T2" fmla="*/ 2 w 20"/>
                <a:gd name="T3" fmla="*/ 9 h 15"/>
                <a:gd name="T4" fmla="*/ 7 w 20"/>
                <a:gd name="T5" fmla="*/ 13 h 15"/>
                <a:gd name="T6" fmla="*/ 16 w 20"/>
                <a:gd name="T7" fmla="*/ 15 h 15"/>
                <a:gd name="T8" fmla="*/ 16 w 20"/>
                <a:gd name="T9" fmla="*/ 15 h 15"/>
                <a:gd name="T10" fmla="*/ 18 w 20"/>
                <a:gd name="T11" fmla="*/ 15 h 15"/>
                <a:gd name="T12" fmla="*/ 20 w 20"/>
                <a:gd name="T13" fmla="*/ 13 h 15"/>
                <a:gd name="T14" fmla="*/ 20 w 20"/>
                <a:gd name="T15" fmla="*/ 11 h 15"/>
                <a:gd name="T16" fmla="*/ 18 w 20"/>
                <a:gd name="T17" fmla="*/ 9 h 15"/>
                <a:gd name="T18" fmla="*/ 18 w 20"/>
                <a:gd name="T19" fmla="*/ 9 h 15"/>
                <a:gd name="T20" fmla="*/ 14 w 20"/>
                <a:gd name="T21" fmla="*/ 2 h 15"/>
                <a:gd name="T22" fmla="*/ 5 w 20"/>
                <a:gd name="T23" fmla="*/ 0 h 15"/>
                <a:gd name="T24" fmla="*/ 5 w 20"/>
                <a:gd name="T25" fmla="*/ 0 h 15"/>
                <a:gd name="T26" fmla="*/ 2 w 20"/>
                <a:gd name="T27" fmla="*/ 0 h 15"/>
                <a:gd name="T28" fmla="*/ 0 w 20"/>
                <a:gd name="T29" fmla="*/ 2 h 15"/>
                <a:gd name="T30" fmla="*/ 0 w 20"/>
                <a:gd name="T31" fmla="*/ 4 h 15"/>
                <a:gd name="T32" fmla="*/ 2 w 20"/>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5">
                  <a:moveTo>
                    <a:pt x="2" y="9"/>
                  </a:moveTo>
                  <a:lnTo>
                    <a:pt x="2" y="9"/>
                  </a:lnTo>
                  <a:lnTo>
                    <a:pt x="7" y="13"/>
                  </a:lnTo>
                  <a:lnTo>
                    <a:pt x="16" y="15"/>
                  </a:lnTo>
                  <a:lnTo>
                    <a:pt x="18" y="15"/>
                  </a:lnTo>
                  <a:lnTo>
                    <a:pt x="20" y="13"/>
                  </a:lnTo>
                  <a:lnTo>
                    <a:pt x="20" y="11"/>
                  </a:lnTo>
                  <a:lnTo>
                    <a:pt x="18" y="9"/>
                  </a:lnTo>
                  <a:lnTo>
                    <a:pt x="14" y="2"/>
                  </a:lnTo>
                  <a:lnTo>
                    <a:pt x="5" y="0"/>
                  </a:lnTo>
                  <a:lnTo>
                    <a:pt x="2" y="0"/>
                  </a:lnTo>
                  <a:lnTo>
                    <a:pt x="0" y="2"/>
                  </a:lnTo>
                  <a:lnTo>
                    <a:pt x="0" y="4"/>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6" name="Freeform 4003">
              <a:extLst>
                <a:ext uri="{FF2B5EF4-FFF2-40B4-BE49-F238E27FC236}">
                  <a16:creationId xmlns:a16="http://schemas.microsoft.com/office/drawing/2014/main" xmlns="" id="{2EE9986E-0362-A44C-B933-E308379584BE}"/>
                </a:ext>
              </a:extLst>
            </p:cNvPr>
            <p:cNvSpPr>
              <a:spLocks/>
            </p:cNvSpPr>
            <p:nvPr/>
          </p:nvSpPr>
          <p:spPr bwMode="auto">
            <a:xfrm>
              <a:off x="3427" y="2918"/>
              <a:ext cx="20" cy="15"/>
            </a:xfrm>
            <a:custGeom>
              <a:avLst/>
              <a:gdLst>
                <a:gd name="T0" fmla="*/ 2 w 20"/>
                <a:gd name="T1" fmla="*/ 9 h 15"/>
                <a:gd name="T2" fmla="*/ 2 w 20"/>
                <a:gd name="T3" fmla="*/ 9 h 15"/>
                <a:gd name="T4" fmla="*/ 7 w 20"/>
                <a:gd name="T5" fmla="*/ 13 h 15"/>
                <a:gd name="T6" fmla="*/ 16 w 20"/>
                <a:gd name="T7" fmla="*/ 15 h 15"/>
                <a:gd name="T8" fmla="*/ 16 w 20"/>
                <a:gd name="T9" fmla="*/ 15 h 15"/>
                <a:gd name="T10" fmla="*/ 18 w 20"/>
                <a:gd name="T11" fmla="*/ 15 h 15"/>
                <a:gd name="T12" fmla="*/ 20 w 20"/>
                <a:gd name="T13" fmla="*/ 13 h 15"/>
                <a:gd name="T14" fmla="*/ 20 w 20"/>
                <a:gd name="T15" fmla="*/ 11 h 15"/>
                <a:gd name="T16" fmla="*/ 18 w 20"/>
                <a:gd name="T17" fmla="*/ 9 h 15"/>
                <a:gd name="T18" fmla="*/ 18 w 20"/>
                <a:gd name="T19" fmla="*/ 9 h 15"/>
                <a:gd name="T20" fmla="*/ 14 w 20"/>
                <a:gd name="T21" fmla="*/ 2 h 15"/>
                <a:gd name="T22" fmla="*/ 5 w 20"/>
                <a:gd name="T23" fmla="*/ 0 h 15"/>
                <a:gd name="T24" fmla="*/ 5 w 20"/>
                <a:gd name="T25" fmla="*/ 0 h 15"/>
                <a:gd name="T26" fmla="*/ 2 w 20"/>
                <a:gd name="T27" fmla="*/ 0 h 15"/>
                <a:gd name="T28" fmla="*/ 0 w 20"/>
                <a:gd name="T29" fmla="*/ 2 h 15"/>
                <a:gd name="T30" fmla="*/ 0 w 20"/>
                <a:gd name="T31" fmla="*/ 4 h 15"/>
                <a:gd name="T32" fmla="*/ 2 w 20"/>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 h="15">
                  <a:moveTo>
                    <a:pt x="2" y="9"/>
                  </a:moveTo>
                  <a:lnTo>
                    <a:pt x="2" y="9"/>
                  </a:lnTo>
                  <a:lnTo>
                    <a:pt x="7" y="13"/>
                  </a:lnTo>
                  <a:lnTo>
                    <a:pt x="16" y="15"/>
                  </a:lnTo>
                  <a:lnTo>
                    <a:pt x="18" y="15"/>
                  </a:lnTo>
                  <a:lnTo>
                    <a:pt x="20" y="13"/>
                  </a:lnTo>
                  <a:lnTo>
                    <a:pt x="20" y="11"/>
                  </a:lnTo>
                  <a:lnTo>
                    <a:pt x="18" y="9"/>
                  </a:lnTo>
                  <a:lnTo>
                    <a:pt x="14" y="2"/>
                  </a:lnTo>
                  <a:lnTo>
                    <a:pt x="5" y="0"/>
                  </a:lnTo>
                  <a:lnTo>
                    <a:pt x="2" y="0"/>
                  </a:lnTo>
                  <a:lnTo>
                    <a:pt x="0" y="2"/>
                  </a:lnTo>
                  <a:lnTo>
                    <a:pt x="0" y="4"/>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7" name="Freeform 4004">
              <a:extLst>
                <a:ext uri="{FF2B5EF4-FFF2-40B4-BE49-F238E27FC236}">
                  <a16:creationId xmlns:a16="http://schemas.microsoft.com/office/drawing/2014/main" xmlns="" id="{17EA1DD3-4F9F-B443-8320-B62233EA4ED3}"/>
                </a:ext>
              </a:extLst>
            </p:cNvPr>
            <p:cNvSpPr>
              <a:spLocks/>
            </p:cNvSpPr>
            <p:nvPr/>
          </p:nvSpPr>
          <p:spPr bwMode="auto">
            <a:xfrm>
              <a:off x="3411" y="2918"/>
              <a:ext cx="18" cy="15"/>
            </a:xfrm>
            <a:custGeom>
              <a:avLst/>
              <a:gdLst>
                <a:gd name="T0" fmla="*/ 0 w 18"/>
                <a:gd name="T1" fmla="*/ 9 h 15"/>
                <a:gd name="T2" fmla="*/ 0 w 18"/>
                <a:gd name="T3" fmla="*/ 9 h 15"/>
                <a:gd name="T4" fmla="*/ 7 w 18"/>
                <a:gd name="T5" fmla="*/ 13 h 15"/>
                <a:gd name="T6" fmla="*/ 14 w 18"/>
                <a:gd name="T7" fmla="*/ 15 h 15"/>
                <a:gd name="T8" fmla="*/ 14 w 18"/>
                <a:gd name="T9" fmla="*/ 15 h 15"/>
                <a:gd name="T10" fmla="*/ 16 w 18"/>
                <a:gd name="T11" fmla="*/ 15 h 15"/>
                <a:gd name="T12" fmla="*/ 18 w 18"/>
                <a:gd name="T13" fmla="*/ 13 h 15"/>
                <a:gd name="T14" fmla="*/ 18 w 18"/>
                <a:gd name="T15" fmla="*/ 11 h 15"/>
                <a:gd name="T16" fmla="*/ 18 w 18"/>
                <a:gd name="T17" fmla="*/ 9 h 15"/>
                <a:gd name="T18" fmla="*/ 18 w 18"/>
                <a:gd name="T19" fmla="*/ 9 h 15"/>
                <a:gd name="T20" fmla="*/ 12 w 18"/>
                <a:gd name="T21" fmla="*/ 2 h 15"/>
                <a:gd name="T22" fmla="*/ 5 w 18"/>
                <a:gd name="T23" fmla="*/ 0 h 15"/>
                <a:gd name="T24" fmla="*/ 5 w 18"/>
                <a:gd name="T25" fmla="*/ 0 h 15"/>
                <a:gd name="T26" fmla="*/ 3 w 18"/>
                <a:gd name="T27" fmla="*/ 0 h 15"/>
                <a:gd name="T28" fmla="*/ 0 w 18"/>
                <a:gd name="T29" fmla="*/ 2 h 15"/>
                <a:gd name="T30" fmla="*/ 0 w 18"/>
                <a:gd name="T31" fmla="*/ 4 h 15"/>
                <a:gd name="T32" fmla="*/ 0 w 18"/>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5">
                  <a:moveTo>
                    <a:pt x="0" y="9"/>
                  </a:moveTo>
                  <a:lnTo>
                    <a:pt x="0" y="9"/>
                  </a:lnTo>
                  <a:lnTo>
                    <a:pt x="7" y="13"/>
                  </a:lnTo>
                  <a:lnTo>
                    <a:pt x="14" y="15"/>
                  </a:lnTo>
                  <a:lnTo>
                    <a:pt x="16" y="15"/>
                  </a:lnTo>
                  <a:lnTo>
                    <a:pt x="18" y="13"/>
                  </a:lnTo>
                  <a:lnTo>
                    <a:pt x="18" y="11"/>
                  </a:lnTo>
                  <a:lnTo>
                    <a:pt x="18" y="9"/>
                  </a:lnTo>
                  <a:lnTo>
                    <a:pt x="12" y="2"/>
                  </a:lnTo>
                  <a:lnTo>
                    <a:pt x="5" y="0"/>
                  </a:lnTo>
                  <a:lnTo>
                    <a:pt x="3" y="0"/>
                  </a:lnTo>
                  <a:lnTo>
                    <a:pt x="0"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8" name="Freeform 4005">
              <a:extLst>
                <a:ext uri="{FF2B5EF4-FFF2-40B4-BE49-F238E27FC236}">
                  <a16:creationId xmlns:a16="http://schemas.microsoft.com/office/drawing/2014/main" xmlns="" id="{A82F4D1A-9F9C-2640-A315-A94E18172277}"/>
                </a:ext>
              </a:extLst>
            </p:cNvPr>
            <p:cNvSpPr>
              <a:spLocks/>
            </p:cNvSpPr>
            <p:nvPr/>
          </p:nvSpPr>
          <p:spPr bwMode="auto">
            <a:xfrm>
              <a:off x="3411" y="2918"/>
              <a:ext cx="18" cy="15"/>
            </a:xfrm>
            <a:custGeom>
              <a:avLst/>
              <a:gdLst>
                <a:gd name="T0" fmla="*/ 0 w 18"/>
                <a:gd name="T1" fmla="*/ 9 h 15"/>
                <a:gd name="T2" fmla="*/ 0 w 18"/>
                <a:gd name="T3" fmla="*/ 9 h 15"/>
                <a:gd name="T4" fmla="*/ 7 w 18"/>
                <a:gd name="T5" fmla="*/ 13 h 15"/>
                <a:gd name="T6" fmla="*/ 14 w 18"/>
                <a:gd name="T7" fmla="*/ 15 h 15"/>
                <a:gd name="T8" fmla="*/ 14 w 18"/>
                <a:gd name="T9" fmla="*/ 15 h 15"/>
                <a:gd name="T10" fmla="*/ 16 w 18"/>
                <a:gd name="T11" fmla="*/ 15 h 15"/>
                <a:gd name="T12" fmla="*/ 18 w 18"/>
                <a:gd name="T13" fmla="*/ 13 h 15"/>
                <a:gd name="T14" fmla="*/ 18 w 18"/>
                <a:gd name="T15" fmla="*/ 11 h 15"/>
                <a:gd name="T16" fmla="*/ 18 w 18"/>
                <a:gd name="T17" fmla="*/ 9 h 15"/>
                <a:gd name="T18" fmla="*/ 18 w 18"/>
                <a:gd name="T19" fmla="*/ 9 h 15"/>
                <a:gd name="T20" fmla="*/ 12 w 18"/>
                <a:gd name="T21" fmla="*/ 2 h 15"/>
                <a:gd name="T22" fmla="*/ 5 w 18"/>
                <a:gd name="T23" fmla="*/ 0 h 15"/>
                <a:gd name="T24" fmla="*/ 5 w 18"/>
                <a:gd name="T25" fmla="*/ 0 h 15"/>
                <a:gd name="T26" fmla="*/ 3 w 18"/>
                <a:gd name="T27" fmla="*/ 0 h 15"/>
                <a:gd name="T28" fmla="*/ 0 w 18"/>
                <a:gd name="T29" fmla="*/ 2 h 15"/>
                <a:gd name="T30" fmla="*/ 0 w 18"/>
                <a:gd name="T31" fmla="*/ 4 h 15"/>
                <a:gd name="T32" fmla="*/ 0 w 18"/>
                <a:gd name="T33" fmla="*/ 9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5">
                  <a:moveTo>
                    <a:pt x="0" y="9"/>
                  </a:moveTo>
                  <a:lnTo>
                    <a:pt x="0" y="9"/>
                  </a:lnTo>
                  <a:lnTo>
                    <a:pt x="7" y="13"/>
                  </a:lnTo>
                  <a:lnTo>
                    <a:pt x="14" y="15"/>
                  </a:lnTo>
                  <a:lnTo>
                    <a:pt x="16" y="15"/>
                  </a:lnTo>
                  <a:lnTo>
                    <a:pt x="18" y="13"/>
                  </a:lnTo>
                  <a:lnTo>
                    <a:pt x="18" y="11"/>
                  </a:lnTo>
                  <a:lnTo>
                    <a:pt x="18" y="9"/>
                  </a:lnTo>
                  <a:lnTo>
                    <a:pt x="12" y="2"/>
                  </a:lnTo>
                  <a:lnTo>
                    <a:pt x="5" y="0"/>
                  </a:lnTo>
                  <a:lnTo>
                    <a:pt x="3" y="0"/>
                  </a:lnTo>
                  <a:lnTo>
                    <a:pt x="0"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89" name="Freeform 4006">
              <a:extLst>
                <a:ext uri="{FF2B5EF4-FFF2-40B4-BE49-F238E27FC236}">
                  <a16:creationId xmlns:a16="http://schemas.microsoft.com/office/drawing/2014/main" xmlns="" id="{1901AA83-1290-0A4E-A5C2-63DE00753036}"/>
                </a:ext>
              </a:extLst>
            </p:cNvPr>
            <p:cNvSpPr>
              <a:spLocks/>
            </p:cNvSpPr>
            <p:nvPr/>
          </p:nvSpPr>
          <p:spPr bwMode="auto">
            <a:xfrm>
              <a:off x="3396" y="2918"/>
              <a:ext cx="18" cy="18"/>
            </a:xfrm>
            <a:custGeom>
              <a:avLst/>
              <a:gdLst>
                <a:gd name="T0" fmla="*/ 0 w 18"/>
                <a:gd name="T1" fmla="*/ 9 h 18"/>
                <a:gd name="T2" fmla="*/ 0 w 18"/>
                <a:gd name="T3" fmla="*/ 9 h 18"/>
                <a:gd name="T4" fmla="*/ 6 w 18"/>
                <a:gd name="T5" fmla="*/ 13 h 18"/>
                <a:gd name="T6" fmla="*/ 13 w 18"/>
                <a:gd name="T7" fmla="*/ 18 h 18"/>
                <a:gd name="T8" fmla="*/ 13 w 18"/>
                <a:gd name="T9" fmla="*/ 18 h 18"/>
                <a:gd name="T10" fmla="*/ 15 w 18"/>
                <a:gd name="T11" fmla="*/ 15 h 18"/>
                <a:gd name="T12" fmla="*/ 18 w 18"/>
                <a:gd name="T13" fmla="*/ 13 h 18"/>
                <a:gd name="T14" fmla="*/ 18 w 18"/>
                <a:gd name="T15" fmla="*/ 11 h 18"/>
                <a:gd name="T16" fmla="*/ 15 w 18"/>
                <a:gd name="T17" fmla="*/ 9 h 18"/>
                <a:gd name="T18" fmla="*/ 15 w 18"/>
                <a:gd name="T19" fmla="*/ 9 h 18"/>
                <a:gd name="T20" fmla="*/ 11 w 18"/>
                <a:gd name="T21" fmla="*/ 2 h 18"/>
                <a:gd name="T22" fmla="*/ 4 w 18"/>
                <a:gd name="T23" fmla="*/ 0 h 18"/>
                <a:gd name="T24" fmla="*/ 4 w 18"/>
                <a:gd name="T25" fmla="*/ 0 h 18"/>
                <a:gd name="T26" fmla="*/ 2 w 18"/>
                <a:gd name="T27" fmla="*/ 0 h 18"/>
                <a:gd name="T28" fmla="*/ 0 w 18"/>
                <a:gd name="T29" fmla="*/ 2 h 18"/>
                <a:gd name="T30" fmla="*/ 0 w 18"/>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8">
                  <a:moveTo>
                    <a:pt x="0" y="9"/>
                  </a:moveTo>
                  <a:lnTo>
                    <a:pt x="0" y="9"/>
                  </a:lnTo>
                  <a:lnTo>
                    <a:pt x="6" y="13"/>
                  </a:lnTo>
                  <a:lnTo>
                    <a:pt x="13" y="18"/>
                  </a:lnTo>
                  <a:lnTo>
                    <a:pt x="15" y="15"/>
                  </a:lnTo>
                  <a:lnTo>
                    <a:pt x="18" y="13"/>
                  </a:lnTo>
                  <a:lnTo>
                    <a:pt x="18" y="11"/>
                  </a:lnTo>
                  <a:lnTo>
                    <a:pt x="15" y="9"/>
                  </a:lnTo>
                  <a:lnTo>
                    <a:pt x="11"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0" name="Freeform 4007">
              <a:extLst>
                <a:ext uri="{FF2B5EF4-FFF2-40B4-BE49-F238E27FC236}">
                  <a16:creationId xmlns:a16="http://schemas.microsoft.com/office/drawing/2014/main" xmlns="" id="{F4B9361B-5A67-0E43-9181-15DC84A316D6}"/>
                </a:ext>
              </a:extLst>
            </p:cNvPr>
            <p:cNvSpPr>
              <a:spLocks/>
            </p:cNvSpPr>
            <p:nvPr/>
          </p:nvSpPr>
          <p:spPr bwMode="auto">
            <a:xfrm>
              <a:off x="3396" y="2918"/>
              <a:ext cx="18" cy="18"/>
            </a:xfrm>
            <a:custGeom>
              <a:avLst/>
              <a:gdLst>
                <a:gd name="T0" fmla="*/ 0 w 18"/>
                <a:gd name="T1" fmla="*/ 9 h 18"/>
                <a:gd name="T2" fmla="*/ 0 w 18"/>
                <a:gd name="T3" fmla="*/ 9 h 18"/>
                <a:gd name="T4" fmla="*/ 6 w 18"/>
                <a:gd name="T5" fmla="*/ 13 h 18"/>
                <a:gd name="T6" fmla="*/ 13 w 18"/>
                <a:gd name="T7" fmla="*/ 18 h 18"/>
                <a:gd name="T8" fmla="*/ 13 w 18"/>
                <a:gd name="T9" fmla="*/ 18 h 18"/>
                <a:gd name="T10" fmla="*/ 15 w 18"/>
                <a:gd name="T11" fmla="*/ 15 h 18"/>
                <a:gd name="T12" fmla="*/ 18 w 18"/>
                <a:gd name="T13" fmla="*/ 13 h 18"/>
                <a:gd name="T14" fmla="*/ 18 w 18"/>
                <a:gd name="T15" fmla="*/ 11 h 18"/>
                <a:gd name="T16" fmla="*/ 15 w 18"/>
                <a:gd name="T17" fmla="*/ 9 h 18"/>
                <a:gd name="T18" fmla="*/ 15 w 18"/>
                <a:gd name="T19" fmla="*/ 9 h 18"/>
                <a:gd name="T20" fmla="*/ 11 w 18"/>
                <a:gd name="T21" fmla="*/ 2 h 18"/>
                <a:gd name="T22" fmla="*/ 4 w 18"/>
                <a:gd name="T23" fmla="*/ 0 h 18"/>
                <a:gd name="T24" fmla="*/ 4 w 18"/>
                <a:gd name="T25" fmla="*/ 0 h 18"/>
                <a:gd name="T26" fmla="*/ 2 w 18"/>
                <a:gd name="T27" fmla="*/ 0 h 18"/>
                <a:gd name="T28" fmla="*/ 0 w 18"/>
                <a:gd name="T29" fmla="*/ 2 h 18"/>
                <a:gd name="T30" fmla="*/ 0 w 18"/>
                <a:gd name="T31" fmla="*/ 9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8">
                  <a:moveTo>
                    <a:pt x="0" y="9"/>
                  </a:moveTo>
                  <a:lnTo>
                    <a:pt x="0" y="9"/>
                  </a:lnTo>
                  <a:lnTo>
                    <a:pt x="6" y="13"/>
                  </a:lnTo>
                  <a:lnTo>
                    <a:pt x="13" y="18"/>
                  </a:lnTo>
                  <a:lnTo>
                    <a:pt x="15" y="15"/>
                  </a:lnTo>
                  <a:lnTo>
                    <a:pt x="18" y="13"/>
                  </a:lnTo>
                  <a:lnTo>
                    <a:pt x="18" y="11"/>
                  </a:lnTo>
                  <a:lnTo>
                    <a:pt x="15" y="9"/>
                  </a:lnTo>
                  <a:lnTo>
                    <a:pt x="11"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1" name="Freeform 4008">
              <a:extLst>
                <a:ext uri="{FF2B5EF4-FFF2-40B4-BE49-F238E27FC236}">
                  <a16:creationId xmlns:a16="http://schemas.microsoft.com/office/drawing/2014/main" xmlns="" id="{2F27EA2A-F293-AD48-A79E-A860F1313BE5}"/>
                </a:ext>
              </a:extLst>
            </p:cNvPr>
            <p:cNvSpPr>
              <a:spLocks/>
            </p:cNvSpPr>
            <p:nvPr/>
          </p:nvSpPr>
          <p:spPr bwMode="auto">
            <a:xfrm>
              <a:off x="3380" y="2918"/>
              <a:ext cx="18" cy="18"/>
            </a:xfrm>
            <a:custGeom>
              <a:avLst/>
              <a:gdLst>
                <a:gd name="T0" fmla="*/ 2 w 18"/>
                <a:gd name="T1" fmla="*/ 9 h 18"/>
                <a:gd name="T2" fmla="*/ 2 w 18"/>
                <a:gd name="T3" fmla="*/ 9 h 18"/>
                <a:gd name="T4" fmla="*/ 7 w 18"/>
                <a:gd name="T5" fmla="*/ 13 h 18"/>
                <a:gd name="T6" fmla="*/ 13 w 18"/>
                <a:gd name="T7" fmla="*/ 18 h 18"/>
                <a:gd name="T8" fmla="*/ 13 w 18"/>
                <a:gd name="T9" fmla="*/ 18 h 18"/>
                <a:gd name="T10" fmla="*/ 16 w 18"/>
                <a:gd name="T11" fmla="*/ 15 h 18"/>
                <a:gd name="T12" fmla="*/ 18 w 18"/>
                <a:gd name="T13" fmla="*/ 13 h 18"/>
                <a:gd name="T14" fmla="*/ 16 w 18"/>
                <a:gd name="T15" fmla="*/ 9 h 18"/>
                <a:gd name="T16" fmla="*/ 16 w 18"/>
                <a:gd name="T17" fmla="*/ 9 h 18"/>
                <a:gd name="T18" fmla="*/ 11 w 18"/>
                <a:gd name="T19" fmla="*/ 2 h 18"/>
                <a:gd name="T20" fmla="*/ 4 w 18"/>
                <a:gd name="T21" fmla="*/ 0 h 18"/>
                <a:gd name="T22" fmla="*/ 4 w 18"/>
                <a:gd name="T23" fmla="*/ 0 h 18"/>
                <a:gd name="T24" fmla="*/ 2 w 18"/>
                <a:gd name="T25" fmla="*/ 0 h 18"/>
                <a:gd name="T26" fmla="*/ 0 w 18"/>
                <a:gd name="T27" fmla="*/ 2 h 18"/>
                <a:gd name="T28" fmla="*/ 2 w 18"/>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2" y="9"/>
                  </a:moveTo>
                  <a:lnTo>
                    <a:pt x="2" y="9"/>
                  </a:lnTo>
                  <a:lnTo>
                    <a:pt x="7" y="13"/>
                  </a:lnTo>
                  <a:lnTo>
                    <a:pt x="13" y="18"/>
                  </a:lnTo>
                  <a:lnTo>
                    <a:pt x="16" y="15"/>
                  </a:lnTo>
                  <a:lnTo>
                    <a:pt x="18" y="13"/>
                  </a:lnTo>
                  <a:lnTo>
                    <a:pt x="16" y="9"/>
                  </a:lnTo>
                  <a:lnTo>
                    <a:pt x="11" y="2"/>
                  </a:lnTo>
                  <a:lnTo>
                    <a:pt x="4" y="0"/>
                  </a:lnTo>
                  <a:lnTo>
                    <a:pt x="2" y="0"/>
                  </a:lnTo>
                  <a:lnTo>
                    <a:pt x="0"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2" name="Freeform 4009">
              <a:extLst>
                <a:ext uri="{FF2B5EF4-FFF2-40B4-BE49-F238E27FC236}">
                  <a16:creationId xmlns:a16="http://schemas.microsoft.com/office/drawing/2014/main" xmlns="" id="{DFDC5CBA-5748-FE4B-975A-1B5412CE85A1}"/>
                </a:ext>
              </a:extLst>
            </p:cNvPr>
            <p:cNvSpPr>
              <a:spLocks/>
            </p:cNvSpPr>
            <p:nvPr/>
          </p:nvSpPr>
          <p:spPr bwMode="auto">
            <a:xfrm>
              <a:off x="3380" y="2918"/>
              <a:ext cx="18" cy="18"/>
            </a:xfrm>
            <a:custGeom>
              <a:avLst/>
              <a:gdLst>
                <a:gd name="T0" fmla="*/ 2 w 18"/>
                <a:gd name="T1" fmla="*/ 9 h 18"/>
                <a:gd name="T2" fmla="*/ 2 w 18"/>
                <a:gd name="T3" fmla="*/ 9 h 18"/>
                <a:gd name="T4" fmla="*/ 7 w 18"/>
                <a:gd name="T5" fmla="*/ 13 h 18"/>
                <a:gd name="T6" fmla="*/ 13 w 18"/>
                <a:gd name="T7" fmla="*/ 18 h 18"/>
                <a:gd name="T8" fmla="*/ 13 w 18"/>
                <a:gd name="T9" fmla="*/ 18 h 18"/>
                <a:gd name="T10" fmla="*/ 16 w 18"/>
                <a:gd name="T11" fmla="*/ 15 h 18"/>
                <a:gd name="T12" fmla="*/ 18 w 18"/>
                <a:gd name="T13" fmla="*/ 13 h 18"/>
                <a:gd name="T14" fmla="*/ 16 w 18"/>
                <a:gd name="T15" fmla="*/ 9 h 18"/>
                <a:gd name="T16" fmla="*/ 16 w 18"/>
                <a:gd name="T17" fmla="*/ 9 h 18"/>
                <a:gd name="T18" fmla="*/ 11 w 18"/>
                <a:gd name="T19" fmla="*/ 2 h 18"/>
                <a:gd name="T20" fmla="*/ 4 w 18"/>
                <a:gd name="T21" fmla="*/ 0 h 18"/>
                <a:gd name="T22" fmla="*/ 4 w 18"/>
                <a:gd name="T23" fmla="*/ 0 h 18"/>
                <a:gd name="T24" fmla="*/ 2 w 18"/>
                <a:gd name="T25" fmla="*/ 0 h 18"/>
                <a:gd name="T26" fmla="*/ 0 w 18"/>
                <a:gd name="T27" fmla="*/ 2 h 18"/>
                <a:gd name="T28" fmla="*/ 2 w 18"/>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2" y="9"/>
                  </a:moveTo>
                  <a:lnTo>
                    <a:pt x="2" y="9"/>
                  </a:lnTo>
                  <a:lnTo>
                    <a:pt x="7" y="13"/>
                  </a:lnTo>
                  <a:lnTo>
                    <a:pt x="13" y="18"/>
                  </a:lnTo>
                  <a:lnTo>
                    <a:pt x="16" y="15"/>
                  </a:lnTo>
                  <a:lnTo>
                    <a:pt x="18" y="13"/>
                  </a:lnTo>
                  <a:lnTo>
                    <a:pt x="16" y="9"/>
                  </a:lnTo>
                  <a:lnTo>
                    <a:pt x="11" y="2"/>
                  </a:lnTo>
                  <a:lnTo>
                    <a:pt x="4" y="0"/>
                  </a:lnTo>
                  <a:lnTo>
                    <a:pt x="2" y="0"/>
                  </a:lnTo>
                  <a:lnTo>
                    <a:pt x="0"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3" name="Freeform 4010">
              <a:extLst>
                <a:ext uri="{FF2B5EF4-FFF2-40B4-BE49-F238E27FC236}">
                  <a16:creationId xmlns:a16="http://schemas.microsoft.com/office/drawing/2014/main" xmlns="" id="{D0B1C010-E8CA-6F4A-93EB-6FAB293B9C8A}"/>
                </a:ext>
              </a:extLst>
            </p:cNvPr>
            <p:cNvSpPr>
              <a:spLocks/>
            </p:cNvSpPr>
            <p:nvPr/>
          </p:nvSpPr>
          <p:spPr bwMode="auto">
            <a:xfrm>
              <a:off x="3353" y="2918"/>
              <a:ext cx="13" cy="18"/>
            </a:xfrm>
            <a:custGeom>
              <a:avLst/>
              <a:gdLst>
                <a:gd name="T0" fmla="*/ 0 w 13"/>
                <a:gd name="T1" fmla="*/ 9 h 18"/>
                <a:gd name="T2" fmla="*/ 0 w 13"/>
                <a:gd name="T3" fmla="*/ 9 h 18"/>
                <a:gd name="T4" fmla="*/ 4 w 13"/>
                <a:gd name="T5" fmla="*/ 15 h 18"/>
                <a:gd name="T6" fmla="*/ 9 w 13"/>
                <a:gd name="T7" fmla="*/ 18 h 18"/>
                <a:gd name="T8" fmla="*/ 9 w 13"/>
                <a:gd name="T9" fmla="*/ 18 h 18"/>
                <a:gd name="T10" fmla="*/ 11 w 13"/>
                <a:gd name="T11" fmla="*/ 15 h 18"/>
                <a:gd name="T12" fmla="*/ 13 w 13"/>
                <a:gd name="T13" fmla="*/ 15 h 18"/>
                <a:gd name="T14" fmla="*/ 13 w 13"/>
                <a:gd name="T15" fmla="*/ 9 h 18"/>
                <a:gd name="T16" fmla="*/ 13 w 13"/>
                <a:gd name="T17" fmla="*/ 9 h 18"/>
                <a:gd name="T18" fmla="*/ 9 w 13"/>
                <a:gd name="T19" fmla="*/ 2 h 18"/>
                <a:gd name="T20" fmla="*/ 4 w 13"/>
                <a:gd name="T21" fmla="*/ 0 h 18"/>
                <a:gd name="T22" fmla="*/ 4 w 13"/>
                <a:gd name="T23" fmla="*/ 0 h 18"/>
                <a:gd name="T24" fmla="*/ 2 w 13"/>
                <a:gd name="T25" fmla="*/ 0 h 18"/>
                <a:gd name="T26" fmla="*/ 0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4" y="15"/>
                  </a:lnTo>
                  <a:lnTo>
                    <a:pt x="9" y="18"/>
                  </a:lnTo>
                  <a:lnTo>
                    <a:pt x="11" y="15"/>
                  </a:lnTo>
                  <a:lnTo>
                    <a:pt x="13" y="15"/>
                  </a:lnTo>
                  <a:lnTo>
                    <a:pt x="13" y="9"/>
                  </a:lnTo>
                  <a:lnTo>
                    <a:pt x="9"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4" name="Freeform 4011">
              <a:extLst>
                <a:ext uri="{FF2B5EF4-FFF2-40B4-BE49-F238E27FC236}">
                  <a16:creationId xmlns:a16="http://schemas.microsoft.com/office/drawing/2014/main" xmlns="" id="{F3DFFE48-D0FA-3240-8CFC-89DBC7EA344A}"/>
                </a:ext>
              </a:extLst>
            </p:cNvPr>
            <p:cNvSpPr>
              <a:spLocks/>
            </p:cNvSpPr>
            <p:nvPr/>
          </p:nvSpPr>
          <p:spPr bwMode="auto">
            <a:xfrm>
              <a:off x="3353" y="2918"/>
              <a:ext cx="13" cy="18"/>
            </a:xfrm>
            <a:custGeom>
              <a:avLst/>
              <a:gdLst>
                <a:gd name="T0" fmla="*/ 0 w 13"/>
                <a:gd name="T1" fmla="*/ 9 h 18"/>
                <a:gd name="T2" fmla="*/ 0 w 13"/>
                <a:gd name="T3" fmla="*/ 9 h 18"/>
                <a:gd name="T4" fmla="*/ 4 w 13"/>
                <a:gd name="T5" fmla="*/ 15 h 18"/>
                <a:gd name="T6" fmla="*/ 9 w 13"/>
                <a:gd name="T7" fmla="*/ 18 h 18"/>
                <a:gd name="T8" fmla="*/ 9 w 13"/>
                <a:gd name="T9" fmla="*/ 18 h 18"/>
                <a:gd name="T10" fmla="*/ 11 w 13"/>
                <a:gd name="T11" fmla="*/ 15 h 18"/>
                <a:gd name="T12" fmla="*/ 13 w 13"/>
                <a:gd name="T13" fmla="*/ 15 h 18"/>
                <a:gd name="T14" fmla="*/ 13 w 13"/>
                <a:gd name="T15" fmla="*/ 9 h 18"/>
                <a:gd name="T16" fmla="*/ 13 w 13"/>
                <a:gd name="T17" fmla="*/ 9 h 18"/>
                <a:gd name="T18" fmla="*/ 9 w 13"/>
                <a:gd name="T19" fmla="*/ 2 h 18"/>
                <a:gd name="T20" fmla="*/ 4 w 13"/>
                <a:gd name="T21" fmla="*/ 0 h 18"/>
                <a:gd name="T22" fmla="*/ 4 w 13"/>
                <a:gd name="T23" fmla="*/ 0 h 18"/>
                <a:gd name="T24" fmla="*/ 2 w 13"/>
                <a:gd name="T25" fmla="*/ 0 h 18"/>
                <a:gd name="T26" fmla="*/ 0 w 13"/>
                <a:gd name="T27" fmla="*/ 2 h 18"/>
                <a:gd name="T28" fmla="*/ 0 w 13"/>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9"/>
                  </a:moveTo>
                  <a:lnTo>
                    <a:pt x="0" y="9"/>
                  </a:lnTo>
                  <a:lnTo>
                    <a:pt x="4" y="15"/>
                  </a:lnTo>
                  <a:lnTo>
                    <a:pt x="9" y="18"/>
                  </a:lnTo>
                  <a:lnTo>
                    <a:pt x="11" y="15"/>
                  </a:lnTo>
                  <a:lnTo>
                    <a:pt x="13" y="15"/>
                  </a:lnTo>
                  <a:lnTo>
                    <a:pt x="13" y="9"/>
                  </a:lnTo>
                  <a:lnTo>
                    <a:pt x="9"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5" name="Freeform 4012">
              <a:extLst>
                <a:ext uri="{FF2B5EF4-FFF2-40B4-BE49-F238E27FC236}">
                  <a16:creationId xmlns:a16="http://schemas.microsoft.com/office/drawing/2014/main" xmlns="" id="{E3AD9705-075C-B744-98B4-FD351683FF67}"/>
                </a:ext>
              </a:extLst>
            </p:cNvPr>
            <p:cNvSpPr>
              <a:spLocks/>
            </p:cNvSpPr>
            <p:nvPr/>
          </p:nvSpPr>
          <p:spPr bwMode="auto">
            <a:xfrm>
              <a:off x="3312" y="2918"/>
              <a:ext cx="14" cy="18"/>
            </a:xfrm>
            <a:custGeom>
              <a:avLst/>
              <a:gdLst>
                <a:gd name="T0" fmla="*/ 0 w 14"/>
                <a:gd name="T1" fmla="*/ 9 h 18"/>
                <a:gd name="T2" fmla="*/ 0 w 14"/>
                <a:gd name="T3" fmla="*/ 9 h 18"/>
                <a:gd name="T4" fmla="*/ 5 w 14"/>
                <a:gd name="T5" fmla="*/ 15 h 18"/>
                <a:gd name="T6" fmla="*/ 9 w 14"/>
                <a:gd name="T7" fmla="*/ 18 h 18"/>
                <a:gd name="T8" fmla="*/ 9 w 14"/>
                <a:gd name="T9" fmla="*/ 18 h 18"/>
                <a:gd name="T10" fmla="*/ 12 w 14"/>
                <a:gd name="T11" fmla="*/ 18 h 18"/>
                <a:gd name="T12" fmla="*/ 14 w 14"/>
                <a:gd name="T13" fmla="*/ 15 h 18"/>
                <a:gd name="T14" fmla="*/ 14 w 14"/>
                <a:gd name="T15" fmla="*/ 9 h 18"/>
                <a:gd name="T16" fmla="*/ 14 w 14"/>
                <a:gd name="T17" fmla="*/ 9 h 18"/>
                <a:gd name="T18" fmla="*/ 9 w 14"/>
                <a:gd name="T19" fmla="*/ 2 h 18"/>
                <a:gd name="T20" fmla="*/ 5 w 14"/>
                <a:gd name="T21" fmla="*/ 0 h 18"/>
                <a:gd name="T22" fmla="*/ 5 w 14"/>
                <a:gd name="T23" fmla="*/ 0 h 18"/>
                <a:gd name="T24" fmla="*/ 3 w 14"/>
                <a:gd name="T25" fmla="*/ 0 h 18"/>
                <a:gd name="T26" fmla="*/ 0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5" y="15"/>
                  </a:lnTo>
                  <a:lnTo>
                    <a:pt x="9" y="18"/>
                  </a:lnTo>
                  <a:lnTo>
                    <a:pt x="12" y="18"/>
                  </a:lnTo>
                  <a:lnTo>
                    <a:pt x="14" y="15"/>
                  </a:lnTo>
                  <a:lnTo>
                    <a:pt x="14" y="9"/>
                  </a:lnTo>
                  <a:lnTo>
                    <a:pt x="9" y="2"/>
                  </a:lnTo>
                  <a:lnTo>
                    <a:pt x="5" y="0"/>
                  </a:lnTo>
                  <a:lnTo>
                    <a:pt x="3"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6" name="Freeform 4013">
              <a:extLst>
                <a:ext uri="{FF2B5EF4-FFF2-40B4-BE49-F238E27FC236}">
                  <a16:creationId xmlns:a16="http://schemas.microsoft.com/office/drawing/2014/main" xmlns="" id="{C7FF4B0A-6687-FF4A-ABC9-D3F635203B96}"/>
                </a:ext>
              </a:extLst>
            </p:cNvPr>
            <p:cNvSpPr>
              <a:spLocks/>
            </p:cNvSpPr>
            <p:nvPr/>
          </p:nvSpPr>
          <p:spPr bwMode="auto">
            <a:xfrm>
              <a:off x="3312" y="2918"/>
              <a:ext cx="14" cy="18"/>
            </a:xfrm>
            <a:custGeom>
              <a:avLst/>
              <a:gdLst>
                <a:gd name="T0" fmla="*/ 0 w 14"/>
                <a:gd name="T1" fmla="*/ 9 h 18"/>
                <a:gd name="T2" fmla="*/ 0 w 14"/>
                <a:gd name="T3" fmla="*/ 9 h 18"/>
                <a:gd name="T4" fmla="*/ 5 w 14"/>
                <a:gd name="T5" fmla="*/ 15 h 18"/>
                <a:gd name="T6" fmla="*/ 9 w 14"/>
                <a:gd name="T7" fmla="*/ 18 h 18"/>
                <a:gd name="T8" fmla="*/ 9 w 14"/>
                <a:gd name="T9" fmla="*/ 18 h 18"/>
                <a:gd name="T10" fmla="*/ 12 w 14"/>
                <a:gd name="T11" fmla="*/ 18 h 18"/>
                <a:gd name="T12" fmla="*/ 14 w 14"/>
                <a:gd name="T13" fmla="*/ 15 h 18"/>
                <a:gd name="T14" fmla="*/ 14 w 14"/>
                <a:gd name="T15" fmla="*/ 9 h 18"/>
                <a:gd name="T16" fmla="*/ 14 w 14"/>
                <a:gd name="T17" fmla="*/ 9 h 18"/>
                <a:gd name="T18" fmla="*/ 9 w 14"/>
                <a:gd name="T19" fmla="*/ 2 h 18"/>
                <a:gd name="T20" fmla="*/ 5 w 14"/>
                <a:gd name="T21" fmla="*/ 0 h 18"/>
                <a:gd name="T22" fmla="*/ 5 w 14"/>
                <a:gd name="T23" fmla="*/ 0 h 18"/>
                <a:gd name="T24" fmla="*/ 3 w 14"/>
                <a:gd name="T25" fmla="*/ 0 h 18"/>
                <a:gd name="T26" fmla="*/ 0 w 14"/>
                <a:gd name="T27" fmla="*/ 2 h 18"/>
                <a:gd name="T28" fmla="*/ 0 w 14"/>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5" y="15"/>
                  </a:lnTo>
                  <a:lnTo>
                    <a:pt x="9" y="18"/>
                  </a:lnTo>
                  <a:lnTo>
                    <a:pt x="12" y="18"/>
                  </a:lnTo>
                  <a:lnTo>
                    <a:pt x="14" y="15"/>
                  </a:lnTo>
                  <a:lnTo>
                    <a:pt x="14" y="9"/>
                  </a:lnTo>
                  <a:lnTo>
                    <a:pt x="9" y="2"/>
                  </a:lnTo>
                  <a:lnTo>
                    <a:pt x="5" y="0"/>
                  </a:lnTo>
                  <a:lnTo>
                    <a:pt x="3"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7" name="Freeform 4014">
              <a:extLst>
                <a:ext uri="{FF2B5EF4-FFF2-40B4-BE49-F238E27FC236}">
                  <a16:creationId xmlns:a16="http://schemas.microsoft.com/office/drawing/2014/main" xmlns="" id="{76286F34-3BF3-6F4D-AF02-80038AD39E44}"/>
                </a:ext>
              </a:extLst>
            </p:cNvPr>
            <p:cNvSpPr>
              <a:spLocks/>
            </p:cNvSpPr>
            <p:nvPr/>
          </p:nvSpPr>
          <p:spPr bwMode="auto">
            <a:xfrm>
              <a:off x="3301" y="2918"/>
              <a:ext cx="11" cy="18"/>
            </a:xfrm>
            <a:custGeom>
              <a:avLst/>
              <a:gdLst>
                <a:gd name="T0" fmla="*/ 0 w 11"/>
                <a:gd name="T1" fmla="*/ 9 h 18"/>
                <a:gd name="T2" fmla="*/ 0 w 11"/>
                <a:gd name="T3" fmla="*/ 9 h 18"/>
                <a:gd name="T4" fmla="*/ 2 w 11"/>
                <a:gd name="T5" fmla="*/ 15 h 18"/>
                <a:gd name="T6" fmla="*/ 7 w 11"/>
                <a:gd name="T7" fmla="*/ 18 h 18"/>
                <a:gd name="T8" fmla="*/ 7 w 11"/>
                <a:gd name="T9" fmla="*/ 18 h 18"/>
                <a:gd name="T10" fmla="*/ 9 w 11"/>
                <a:gd name="T11" fmla="*/ 18 h 18"/>
                <a:gd name="T12" fmla="*/ 11 w 11"/>
                <a:gd name="T13" fmla="*/ 15 h 18"/>
                <a:gd name="T14" fmla="*/ 11 w 11"/>
                <a:gd name="T15" fmla="*/ 9 h 18"/>
                <a:gd name="T16" fmla="*/ 11 w 11"/>
                <a:gd name="T17" fmla="*/ 9 h 18"/>
                <a:gd name="T18" fmla="*/ 9 w 11"/>
                <a:gd name="T19" fmla="*/ 2 h 18"/>
                <a:gd name="T20" fmla="*/ 4 w 11"/>
                <a:gd name="T21" fmla="*/ 0 h 18"/>
                <a:gd name="T22" fmla="*/ 4 w 11"/>
                <a:gd name="T23" fmla="*/ 0 h 18"/>
                <a:gd name="T24" fmla="*/ 2 w 11"/>
                <a:gd name="T25" fmla="*/ 0 h 18"/>
                <a:gd name="T26" fmla="*/ 0 w 11"/>
                <a:gd name="T27" fmla="*/ 2 h 18"/>
                <a:gd name="T28" fmla="*/ 0 w 1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18">
                  <a:moveTo>
                    <a:pt x="0" y="9"/>
                  </a:moveTo>
                  <a:lnTo>
                    <a:pt x="0" y="9"/>
                  </a:lnTo>
                  <a:lnTo>
                    <a:pt x="2" y="15"/>
                  </a:lnTo>
                  <a:lnTo>
                    <a:pt x="7" y="18"/>
                  </a:lnTo>
                  <a:lnTo>
                    <a:pt x="9" y="18"/>
                  </a:lnTo>
                  <a:lnTo>
                    <a:pt x="11" y="15"/>
                  </a:lnTo>
                  <a:lnTo>
                    <a:pt x="11" y="9"/>
                  </a:lnTo>
                  <a:lnTo>
                    <a:pt x="9"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8" name="Freeform 4015">
              <a:extLst>
                <a:ext uri="{FF2B5EF4-FFF2-40B4-BE49-F238E27FC236}">
                  <a16:creationId xmlns:a16="http://schemas.microsoft.com/office/drawing/2014/main" xmlns="" id="{49CADC8E-E404-3F44-9FDD-EFB38FFDCD63}"/>
                </a:ext>
              </a:extLst>
            </p:cNvPr>
            <p:cNvSpPr>
              <a:spLocks/>
            </p:cNvSpPr>
            <p:nvPr/>
          </p:nvSpPr>
          <p:spPr bwMode="auto">
            <a:xfrm>
              <a:off x="3301" y="2918"/>
              <a:ext cx="11" cy="18"/>
            </a:xfrm>
            <a:custGeom>
              <a:avLst/>
              <a:gdLst>
                <a:gd name="T0" fmla="*/ 0 w 11"/>
                <a:gd name="T1" fmla="*/ 9 h 18"/>
                <a:gd name="T2" fmla="*/ 0 w 11"/>
                <a:gd name="T3" fmla="*/ 9 h 18"/>
                <a:gd name="T4" fmla="*/ 2 w 11"/>
                <a:gd name="T5" fmla="*/ 15 h 18"/>
                <a:gd name="T6" fmla="*/ 7 w 11"/>
                <a:gd name="T7" fmla="*/ 18 h 18"/>
                <a:gd name="T8" fmla="*/ 7 w 11"/>
                <a:gd name="T9" fmla="*/ 18 h 18"/>
                <a:gd name="T10" fmla="*/ 9 w 11"/>
                <a:gd name="T11" fmla="*/ 18 h 18"/>
                <a:gd name="T12" fmla="*/ 11 w 11"/>
                <a:gd name="T13" fmla="*/ 15 h 18"/>
                <a:gd name="T14" fmla="*/ 11 w 11"/>
                <a:gd name="T15" fmla="*/ 9 h 18"/>
                <a:gd name="T16" fmla="*/ 11 w 11"/>
                <a:gd name="T17" fmla="*/ 9 h 18"/>
                <a:gd name="T18" fmla="*/ 9 w 11"/>
                <a:gd name="T19" fmla="*/ 2 h 18"/>
                <a:gd name="T20" fmla="*/ 4 w 11"/>
                <a:gd name="T21" fmla="*/ 0 h 18"/>
                <a:gd name="T22" fmla="*/ 4 w 11"/>
                <a:gd name="T23" fmla="*/ 0 h 18"/>
                <a:gd name="T24" fmla="*/ 2 w 11"/>
                <a:gd name="T25" fmla="*/ 0 h 18"/>
                <a:gd name="T26" fmla="*/ 0 w 11"/>
                <a:gd name="T27" fmla="*/ 2 h 18"/>
                <a:gd name="T28" fmla="*/ 0 w 1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18">
                  <a:moveTo>
                    <a:pt x="0" y="9"/>
                  </a:moveTo>
                  <a:lnTo>
                    <a:pt x="0" y="9"/>
                  </a:lnTo>
                  <a:lnTo>
                    <a:pt x="2" y="15"/>
                  </a:lnTo>
                  <a:lnTo>
                    <a:pt x="7" y="18"/>
                  </a:lnTo>
                  <a:lnTo>
                    <a:pt x="9" y="18"/>
                  </a:lnTo>
                  <a:lnTo>
                    <a:pt x="11" y="15"/>
                  </a:lnTo>
                  <a:lnTo>
                    <a:pt x="11" y="9"/>
                  </a:lnTo>
                  <a:lnTo>
                    <a:pt x="9"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799" name="Freeform 4016">
              <a:extLst>
                <a:ext uri="{FF2B5EF4-FFF2-40B4-BE49-F238E27FC236}">
                  <a16:creationId xmlns:a16="http://schemas.microsoft.com/office/drawing/2014/main" xmlns="" id="{B521FCA9-33F4-EC4F-90F4-DA809CBE2FA4}"/>
                </a:ext>
              </a:extLst>
            </p:cNvPr>
            <p:cNvSpPr>
              <a:spLocks/>
            </p:cNvSpPr>
            <p:nvPr/>
          </p:nvSpPr>
          <p:spPr bwMode="auto">
            <a:xfrm>
              <a:off x="3287" y="2918"/>
              <a:ext cx="14" cy="18"/>
            </a:xfrm>
            <a:custGeom>
              <a:avLst/>
              <a:gdLst>
                <a:gd name="T0" fmla="*/ 0 w 14"/>
                <a:gd name="T1" fmla="*/ 9 h 18"/>
                <a:gd name="T2" fmla="*/ 0 w 14"/>
                <a:gd name="T3" fmla="*/ 9 h 18"/>
                <a:gd name="T4" fmla="*/ 3 w 14"/>
                <a:gd name="T5" fmla="*/ 15 h 18"/>
                <a:gd name="T6" fmla="*/ 9 w 14"/>
                <a:gd name="T7" fmla="*/ 18 h 18"/>
                <a:gd name="T8" fmla="*/ 9 w 14"/>
                <a:gd name="T9" fmla="*/ 18 h 18"/>
                <a:gd name="T10" fmla="*/ 12 w 14"/>
                <a:gd name="T11" fmla="*/ 18 h 18"/>
                <a:gd name="T12" fmla="*/ 12 w 14"/>
                <a:gd name="T13" fmla="*/ 15 h 18"/>
                <a:gd name="T14" fmla="*/ 14 w 14"/>
                <a:gd name="T15" fmla="*/ 9 h 18"/>
                <a:gd name="T16" fmla="*/ 14 w 14"/>
                <a:gd name="T17" fmla="*/ 9 h 18"/>
                <a:gd name="T18" fmla="*/ 12 w 14"/>
                <a:gd name="T19" fmla="*/ 2 h 18"/>
                <a:gd name="T20" fmla="*/ 7 w 14"/>
                <a:gd name="T21" fmla="*/ 0 h 18"/>
                <a:gd name="T22" fmla="*/ 7 w 14"/>
                <a:gd name="T23" fmla="*/ 0 h 18"/>
                <a:gd name="T24" fmla="*/ 3 w 14"/>
                <a:gd name="T25" fmla="*/ 2 h 18"/>
                <a:gd name="T26" fmla="*/ 0 w 14"/>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8">
                  <a:moveTo>
                    <a:pt x="0" y="9"/>
                  </a:moveTo>
                  <a:lnTo>
                    <a:pt x="0" y="9"/>
                  </a:lnTo>
                  <a:lnTo>
                    <a:pt x="3" y="15"/>
                  </a:lnTo>
                  <a:lnTo>
                    <a:pt x="9" y="18"/>
                  </a:lnTo>
                  <a:lnTo>
                    <a:pt x="12" y="18"/>
                  </a:lnTo>
                  <a:lnTo>
                    <a:pt x="12" y="15"/>
                  </a:lnTo>
                  <a:lnTo>
                    <a:pt x="14" y="9"/>
                  </a:lnTo>
                  <a:lnTo>
                    <a:pt x="12" y="2"/>
                  </a:lnTo>
                  <a:lnTo>
                    <a:pt x="7" y="0"/>
                  </a:lnTo>
                  <a:lnTo>
                    <a:pt x="3"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0" name="Freeform 4017">
              <a:extLst>
                <a:ext uri="{FF2B5EF4-FFF2-40B4-BE49-F238E27FC236}">
                  <a16:creationId xmlns:a16="http://schemas.microsoft.com/office/drawing/2014/main" xmlns="" id="{2B7F1C98-5CFA-1443-81E8-C05FD8587D4D}"/>
                </a:ext>
              </a:extLst>
            </p:cNvPr>
            <p:cNvSpPr>
              <a:spLocks/>
            </p:cNvSpPr>
            <p:nvPr/>
          </p:nvSpPr>
          <p:spPr bwMode="auto">
            <a:xfrm>
              <a:off x="3287" y="2918"/>
              <a:ext cx="14" cy="18"/>
            </a:xfrm>
            <a:custGeom>
              <a:avLst/>
              <a:gdLst>
                <a:gd name="T0" fmla="*/ 0 w 14"/>
                <a:gd name="T1" fmla="*/ 9 h 18"/>
                <a:gd name="T2" fmla="*/ 0 w 14"/>
                <a:gd name="T3" fmla="*/ 9 h 18"/>
                <a:gd name="T4" fmla="*/ 3 w 14"/>
                <a:gd name="T5" fmla="*/ 15 h 18"/>
                <a:gd name="T6" fmla="*/ 9 w 14"/>
                <a:gd name="T7" fmla="*/ 18 h 18"/>
                <a:gd name="T8" fmla="*/ 9 w 14"/>
                <a:gd name="T9" fmla="*/ 18 h 18"/>
                <a:gd name="T10" fmla="*/ 12 w 14"/>
                <a:gd name="T11" fmla="*/ 18 h 18"/>
                <a:gd name="T12" fmla="*/ 12 w 14"/>
                <a:gd name="T13" fmla="*/ 15 h 18"/>
                <a:gd name="T14" fmla="*/ 14 w 14"/>
                <a:gd name="T15" fmla="*/ 9 h 18"/>
                <a:gd name="T16" fmla="*/ 14 w 14"/>
                <a:gd name="T17" fmla="*/ 9 h 18"/>
                <a:gd name="T18" fmla="*/ 12 w 14"/>
                <a:gd name="T19" fmla="*/ 2 h 18"/>
                <a:gd name="T20" fmla="*/ 7 w 14"/>
                <a:gd name="T21" fmla="*/ 0 h 18"/>
                <a:gd name="T22" fmla="*/ 7 w 14"/>
                <a:gd name="T23" fmla="*/ 0 h 18"/>
                <a:gd name="T24" fmla="*/ 3 w 14"/>
                <a:gd name="T25" fmla="*/ 2 h 18"/>
                <a:gd name="T26" fmla="*/ 0 w 14"/>
                <a:gd name="T27" fmla="*/ 9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 h="18">
                  <a:moveTo>
                    <a:pt x="0" y="9"/>
                  </a:moveTo>
                  <a:lnTo>
                    <a:pt x="0" y="9"/>
                  </a:lnTo>
                  <a:lnTo>
                    <a:pt x="3" y="15"/>
                  </a:lnTo>
                  <a:lnTo>
                    <a:pt x="9" y="18"/>
                  </a:lnTo>
                  <a:lnTo>
                    <a:pt x="12" y="18"/>
                  </a:lnTo>
                  <a:lnTo>
                    <a:pt x="12" y="15"/>
                  </a:lnTo>
                  <a:lnTo>
                    <a:pt x="14" y="9"/>
                  </a:lnTo>
                  <a:lnTo>
                    <a:pt x="12" y="2"/>
                  </a:lnTo>
                  <a:lnTo>
                    <a:pt x="7" y="0"/>
                  </a:lnTo>
                  <a:lnTo>
                    <a:pt x="3"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1" name="Freeform 4018">
              <a:extLst>
                <a:ext uri="{FF2B5EF4-FFF2-40B4-BE49-F238E27FC236}">
                  <a16:creationId xmlns:a16="http://schemas.microsoft.com/office/drawing/2014/main" xmlns="" id="{C22986E6-726B-BF42-A0AF-D02F9BFD21C1}"/>
                </a:ext>
              </a:extLst>
            </p:cNvPr>
            <p:cNvSpPr>
              <a:spLocks/>
            </p:cNvSpPr>
            <p:nvPr/>
          </p:nvSpPr>
          <p:spPr bwMode="auto">
            <a:xfrm>
              <a:off x="3060" y="2920"/>
              <a:ext cx="20" cy="18"/>
            </a:xfrm>
            <a:custGeom>
              <a:avLst/>
              <a:gdLst>
                <a:gd name="T0" fmla="*/ 5 w 20"/>
                <a:gd name="T1" fmla="*/ 9 h 18"/>
                <a:gd name="T2" fmla="*/ 5 w 20"/>
                <a:gd name="T3" fmla="*/ 9 h 18"/>
                <a:gd name="T4" fmla="*/ 0 w 20"/>
                <a:gd name="T5" fmla="*/ 16 h 18"/>
                <a:gd name="T6" fmla="*/ 0 w 20"/>
                <a:gd name="T7" fmla="*/ 18 h 18"/>
                <a:gd name="T8" fmla="*/ 2 w 20"/>
                <a:gd name="T9" fmla="*/ 18 h 18"/>
                <a:gd name="T10" fmla="*/ 2 w 20"/>
                <a:gd name="T11" fmla="*/ 18 h 18"/>
                <a:gd name="T12" fmla="*/ 9 w 20"/>
                <a:gd name="T13" fmla="*/ 16 h 18"/>
                <a:gd name="T14" fmla="*/ 16 w 20"/>
                <a:gd name="T15" fmla="*/ 9 h 18"/>
                <a:gd name="T16" fmla="*/ 16 w 20"/>
                <a:gd name="T17" fmla="*/ 9 h 18"/>
                <a:gd name="T18" fmla="*/ 20 w 20"/>
                <a:gd name="T19" fmla="*/ 2 h 18"/>
                <a:gd name="T20" fmla="*/ 18 w 20"/>
                <a:gd name="T21" fmla="*/ 0 h 18"/>
                <a:gd name="T22" fmla="*/ 16 w 20"/>
                <a:gd name="T23" fmla="*/ 0 h 18"/>
                <a:gd name="T24" fmla="*/ 16 w 20"/>
                <a:gd name="T25" fmla="*/ 0 h 18"/>
                <a:gd name="T26" fmla="*/ 11 w 20"/>
                <a:gd name="T27" fmla="*/ 2 h 18"/>
                <a:gd name="T28" fmla="*/ 5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5" y="9"/>
                  </a:moveTo>
                  <a:lnTo>
                    <a:pt x="5" y="9"/>
                  </a:lnTo>
                  <a:lnTo>
                    <a:pt x="0" y="16"/>
                  </a:lnTo>
                  <a:lnTo>
                    <a:pt x="0" y="18"/>
                  </a:lnTo>
                  <a:lnTo>
                    <a:pt x="2" y="18"/>
                  </a:lnTo>
                  <a:lnTo>
                    <a:pt x="9" y="16"/>
                  </a:lnTo>
                  <a:lnTo>
                    <a:pt x="16" y="9"/>
                  </a:lnTo>
                  <a:lnTo>
                    <a:pt x="20" y="2"/>
                  </a:lnTo>
                  <a:lnTo>
                    <a:pt x="18" y="0"/>
                  </a:lnTo>
                  <a:lnTo>
                    <a:pt x="16" y="0"/>
                  </a:lnTo>
                  <a:lnTo>
                    <a:pt x="11"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2" name="Freeform 4019">
              <a:extLst>
                <a:ext uri="{FF2B5EF4-FFF2-40B4-BE49-F238E27FC236}">
                  <a16:creationId xmlns:a16="http://schemas.microsoft.com/office/drawing/2014/main" xmlns="" id="{095BC83E-519E-E843-9B81-20302A326E58}"/>
                </a:ext>
              </a:extLst>
            </p:cNvPr>
            <p:cNvSpPr>
              <a:spLocks/>
            </p:cNvSpPr>
            <p:nvPr/>
          </p:nvSpPr>
          <p:spPr bwMode="auto">
            <a:xfrm>
              <a:off x="3060" y="2920"/>
              <a:ext cx="20" cy="18"/>
            </a:xfrm>
            <a:custGeom>
              <a:avLst/>
              <a:gdLst>
                <a:gd name="T0" fmla="*/ 5 w 20"/>
                <a:gd name="T1" fmla="*/ 9 h 18"/>
                <a:gd name="T2" fmla="*/ 5 w 20"/>
                <a:gd name="T3" fmla="*/ 9 h 18"/>
                <a:gd name="T4" fmla="*/ 0 w 20"/>
                <a:gd name="T5" fmla="*/ 16 h 18"/>
                <a:gd name="T6" fmla="*/ 0 w 20"/>
                <a:gd name="T7" fmla="*/ 18 h 18"/>
                <a:gd name="T8" fmla="*/ 2 w 20"/>
                <a:gd name="T9" fmla="*/ 18 h 18"/>
                <a:gd name="T10" fmla="*/ 2 w 20"/>
                <a:gd name="T11" fmla="*/ 18 h 18"/>
                <a:gd name="T12" fmla="*/ 9 w 20"/>
                <a:gd name="T13" fmla="*/ 16 h 18"/>
                <a:gd name="T14" fmla="*/ 16 w 20"/>
                <a:gd name="T15" fmla="*/ 9 h 18"/>
                <a:gd name="T16" fmla="*/ 16 w 20"/>
                <a:gd name="T17" fmla="*/ 9 h 18"/>
                <a:gd name="T18" fmla="*/ 20 w 20"/>
                <a:gd name="T19" fmla="*/ 2 h 18"/>
                <a:gd name="T20" fmla="*/ 18 w 20"/>
                <a:gd name="T21" fmla="*/ 0 h 18"/>
                <a:gd name="T22" fmla="*/ 16 w 20"/>
                <a:gd name="T23" fmla="*/ 0 h 18"/>
                <a:gd name="T24" fmla="*/ 16 w 20"/>
                <a:gd name="T25" fmla="*/ 0 h 18"/>
                <a:gd name="T26" fmla="*/ 11 w 20"/>
                <a:gd name="T27" fmla="*/ 2 h 18"/>
                <a:gd name="T28" fmla="*/ 5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5" y="9"/>
                  </a:moveTo>
                  <a:lnTo>
                    <a:pt x="5" y="9"/>
                  </a:lnTo>
                  <a:lnTo>
                    <a:pt x="0" y="16"/>
                  </a:lnTo>
                  <a:lnTo>
                    <a:pt x="0" y="18"/>
                  </a:lnTo>
                  <a:lnTo>
                    <a:pt x="2" y="18"/>
                  </a:lnTo>
                  <a:lnTo>
                    <a:pt x="9" y="16"/>
                  </a:lnTo>
                  <a:lnTo>
                    <a:pt x="16" y="9"/>
                  </a:lnTo>
                  <a:lnTo>
                    <a:pt x="20" y="2"/>
                  </a:lnTo>
                  <a:lnTo>
                    <a:pt x="18" y="0"/>
                  </a:lnTo>
                  <a:lnTo>
                    <a:pt x="16" y="0"/>
                  </a:lnTo>
                  <a:lnTo>
                    <a:pt x="11"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3" name="Freeform 4020">
              <a:extLst>
                <a:ext uri="{FF2B5EF4-FFF2-40B4-BE49-F238E27FC236}">
                  <a16:creationId xmlns:a16="http://schemas.microsoft.com/office/drawing/2014/main" xmlns="" id="{5E8E3CC6-DFBF-664E-8C16-6F0B393A17CD}"/>
                </a:ext>
              </a:extLst>
            </p:cNvPr>
            <p:cNvSpPr>
              <a:spLocks/>
            </p:cNvSpPr>
            <p:nvPr/>
          </p:nvSpPr>
          <p:spPr bwMode="auto">
            <a:xfrm>
              <a:off x="3046" y="2920"/>
              <a:ext cx="21" cy="18"/>
            </a:xfrm>
            <a:custGeom>
              <a:avLst/>
              <a:gdLst>
                <a:gd name="T0" fmla="*/ 5 w 21"/>
                <a:gd name="T1" fmla="*/ 9 h 18"/>
                <a:gd name="T2" fmla="*/ 5 w 21"/>
                <a:gd name="T3" fmla="*/ 9 h 18"/>
                <a:gd name="T4" fmla="*/ 0 w 21"/>
                <a:gd name="T5" fmla="*/ 16 h 18"/>
                <a:gd name="T6" fmla="*/ 0 w 21"/>
                <a:gd name="T7" fmla="*/ 18 h 18"/>
                <a:gd name="T8" fmla="*/ 3 w 21"/>
                <a:gd name="T9" fmla="*/ 18 h 18"/>
                <a:gd name="T10" fmla="*/ 3 w 21"/>
                <a:gd name="T11" fmla="*/ 18 h 18"/>
                <a:gd name="T12" fmla="*/ 10 w 21"/>
                <a:gd name="T13" fmla="*/ 16 h 18"/>
                <a:gd name="T14" fmla="*/ 16 w 21"/>
                <a:gd name="T15" fmla="*/ 9 h 18"/>
                <a:gd name="T16" fmla="*/ 16 w 21"/>
                <a:gd name="T17" fmla="*/ 9 h 18"/>
                <a:gd name="T18" fmla="*/ 21 w 21"/>
                <a:gd name="T19" fmla="*/ 2 h 18"/>
                <a:gd name="T20" fmla="*/ 21 w 21"/>
                <a:gd name="T21" fmla="*/ 0 h 18"/>
                <a:gd name="T22" fmla="*/ 19 w 21"/>
                <a:gd name="T23" fmla="*/ 0 h 18"/>
                <a:gd name="T24" fmla="*/ 19 w 21"/>
                <a:gd name="T25" fmla="*/ 0 h 18"/>
                <a:gd name="T26" fmla="*/ 12 w 21"/>
                <a:gd name="T27" fmla="*/ 2 h 18"/>
                <a:gd name="T28" fmla="*/ 5 w 2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18">
                  <a:moveTo>
                    <a:pt x="5" y="9"/>
                  </a:moveTo>
                  <a:lnTo>
                    <a:pt x="5" y="9"/>
                  </a:lnTo>
                  <a:lnTo>
                    <a:pt x="0" y="16"/>
                  </a:lnTo>
                  <a:lnTo>
                    <a:pt x="0" y="18"/>
                  </a:lnTo>
                  <a:lnTo>
                    <a:pt x="3" y="18"/>
                  </a:lnTo>
                  <a:lnTo>
                    <a:pt x="10" y="16"/>
                  </a:lnTo>
                  <a:lnTo>
                    <a:pt x="16" y="9"/>
                  </a:lnTo>
                  <a:lnTo>
                    <a:pt x="21" y="2"/>
                  </a:lnTo>
                  <a:lnTo>
                    <a:pt x="21" y="0"/>
                  </a:lnTo>
                  <a:lnTo>
                    <a:pt x="19" y="0"/>
                  </a:lnTo>
                  <a:lnTo>
                    <a:pt x="12"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4" name="Freeform 4021">
              <a:extLst>
                <a:ext uri="{FF2B5EF4-FFF2-40B4-BE49-F238E27FC236}">
                  <a16:creationId xmlns:a16="http://schemas.microsoft.com/office/drawing/2014/main" xmlns="" id="{86769581-2A96-4844-A58E-037D239D6375}"/>
                </a:ext>
              </a:extLst>
            </p:cNvPr>
            <p:cNvSpPr>
              <a:spLocks/>
            </p:cNvSpPr>
            <p:nvPr/>
          </p:nvSpPr>
          <p:spPr bwMode="auto">
            <a:xfrm>
              <a:off x="3046" y="2920"/>
              <a:ext cx="21" cy="18"/>
            </a:xfrm>
            <a:custGeom>
              <a:avLst/>
              <a:gdLst>
                <a:gd name="T0" fmla="*/ 5 w 21"/>
                <a:gd name="T1" fmla="*/ 9 h 18"/>
                <a:gd name="T2" fmla="*/ 5 w 21"/>
                <a:gd name="T3" fmla="*/ 9 h 18"/>
                <a:gd name="T4" fmla="*/ 0 w 21"/>
                <a:gd name="T5" fmla="*/ 16 h 18"/>
                <a:gd name="T6" fmla="*/ 0 w 21"/>
                <a:gd name="T7" fmla="*/ 18 h 18"/>
                <a:gd name="T8" fmla="*/ 3 w 21"/>
                <a:gd name="T9" fmla="*/ 18 h 18"/>
                <a:gd name="T10" fmla="*/ 3 w 21"/>
                <a:gd name="T11" fmla="*/ 18 h 18"/>
                <a:gd name="T12" fmla="*/ 10 w 21"/>
                <a:gd name="T13" fmla="*/ 16 h 18"/>
                <a:gd name="T14" fmla="*/ 16 w 21"/>
                <a:gd name="T15" fmla="*/ 9 h 18"/>
                <a:gd name="T16" fmla="*/ 16 w 21"/>
                <a:gd name="T17" fmla="*/ 9 h 18"/>
                <a:gd name="T18" fmla="*/ 21 w 21"/>
                <a:gd name="T19" fmla="*/ 2 h 18"/>
                <a:gd name="T20" fmla="*/ 21 w 21"/>
                <a:gd name="T21" fmla="*/ 0 h 18"/>
                <a:gd name="T22" fmla="*/ 19 w 21"/>
                <a:gd name="T23" fmla="*/ 0 h 18"/>
                <a:gd name="T24" fmla="*/ 19 w 21"/>
                <a:gd name="T25" fmla="*/ 0 h 18"/>
                <a:gd name="T26" fmla="*/ 12 w 21"/>
                <a:gd name="T27" fmla="*/ 2 h 18"/>
                <a:gd name="T28" fmla="*/ 5 w 21"/>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18">
                  <a:moveTo>
                    <a:pt x="5" y="9"/>
                  </a:moveTo>
                  <a:lnTo>
                    <a:pt x="5" y="9"/>
                  </a:lnTo>
                  <a:lnTo>
                    <a:pt x="0" y="16"/>
                  </a:lnTo>
                  <a:lnTo>
                    <a:pt x="0" y="18"/>
                  </a:lnTo>
                  <a:lnTo>
                    <a:pt x="3" y="18"/>
                  </a:lnTo>
                  <a:lnTo>
                    <a:pt x="10" y="16"/>
                  </a:lnTo>
                  <a:lnTo>
                    <a:pt x="16" y="9"/>
                  </a:lnTo>
                  <a:lnTo>
                    <a:pt x="21" y="2"/>
                  </a:lnTo>
                  <a:lnTo>
                    <a:pt x="21" y="0"/>
                  </a:lnTo>
                  <a:lnTo>
                    <a:pt x="19" y="0"/>
                  </a:lnTo>
                  <a:lnTo>
                    <a:pt x="12"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5" name="Freeform 4022">
              <a:extLst>
                <a:ext uri="{FF2B5EF4-FFF2-40B4-BE49-F238E27FC236}">
                  <a16:creationId xmlns:a16="http://schemas.microsoft.com/office/drawing/2014/main" xmlns="" id="{8AA3FDEB-9F5D-074B-99FA-A1C7D9163258}"/>
                </a:ext>
              </a:extLst>
            </p:cNvPr>
            <p:cNvSpPr>
              <a:spLocks/>
            </p:cNvSpPr>
            <p:nvPr/>
          </p:nvSpPr>
          <p:spPr bwMode="auto">
            <a:xfrm>
              <a:off x="3033" y="2920"/>
              <a:ext cx="20" cy="18"/>
            </a:xfrm>
            <a:custGeom>
              <a:avLst/>
              <a:gdLst>
                <a:gd name="T0" fmla="*/ 4 w 20"/>
                <a:gd name="T1" fmla="*/ 9 h 18"/>
                <a:gd name="T2" fmla="*/ 4 w 20"/>
                <a:gd name="T3" fmla="*/ 9 h 18"/>
                <a:gd name="T4" fmla="*/ 0 w 20"/>
                <a:gd name="T5" fmla="*/ 16 h 18"/>
                <a:gd name="T6" fmla="*/ 0 w 20"/>
                <a:gd name="T7" fmla="*/ 18 h 18"/>
                <a:gd name="T8" fmla="*/ 2 w 20"/>
                <a:gd name="T9" fmla="*/ 18 h 18"/>
                <a:gd name="T10" fmla="*/ 2 w 20"/>
                <a:gd name="T11" fmla="*/ 18 h 18"/>
                <a:gd name="T12" fmla="*/ 9 w 20"/>
                <a:gd name="T13" fmla="*/ 16 h 18"/>
                <a:gd name="T14" fmla="*/ 18 w 20"/>
                <a:gd name="T15" fmla="*/ 9 h 18"/>
                <a:gd name="T16" fmla="*/ 18 w 20"/>
                <a:gd name="T17" fmla="*/ 9 h 18"/>
                <a:gd name="T18" fmla="*/ 20 w 20"/>
                <a:gd name="T19" fmla="*/ 2 h 18"/>
                <a:gd name="T20" fmla="*/ 20 w 20"/>
                <a:gd name="T21" fmla="*/ 0 h 18"/>
                <a:gd name="T22" fmla="*/ 18 w 20"/>
                <a:gd name="T23" fmla="*/ 0 h 18"/>
                <a:gd name="T24" fmla="*/ 18 w 20"/>
                <a:gd name="T25" fmla="*/ 0 h 18"/>
                <a:gd name="T26" fmla="*/ 11 w 20"/>
                <a:gd name="T27" fmla="*/ 2 h 18"/>
                <a:gd name="T28" fmla="*/ 4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8" y="9"/>
                  </a:lnTo>
                  <a:lnTo>
                    <a:pt x="20" y="2"/>
                  </a:lnTo>
                  <a:lnTo>
                    <a:pt x="20" y="0"/>
                  </a:lnTo>
                  <a:lnTo>
                    <a:pt x="18"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6" name="Freeform 4023">
              <a:extLst>
                <a:ext uri="{FF2B5EF4-FFF2-40B4-BE49-F238E27FC236}">
                  <a16:creationId xmlns:a16="http://schemas.microsoft.com/office/drawing/2014/main" xmlns="" id="{85F3F9C8-EDD9-F04B-B5B4-337C808A963F}"/>
                </a:ext>
              </a:extLst>
            </p:cNvPr>
            <p:cNvSpPr>
              <a:spLocks/>
            </p:cNvSpPr>
            <p:nvPr/>
          </p:nvSpPr>
          <p:spPr bwMode="auto">
            <a:xfrm>
              <a:off x="3033" y="2920"/>
              <a:ext cx="20" cy="18"/>
            </a:xfrm>
            <a:custGeom>
              <a:avLst/>
              <a:gdLst>
                <a:gd name="T0" fmla="*/ 4 w 20"/>
                <a:gd name="T1" fmla="*/ 9 h 18"/>
                <a:gd name="T2" fmla="*/ 4 w 20"/>
                <a:gd name="T3" fmla="*/ 9 h 18"/>
                <a:gd name="T4" fmla="*/ 0 w 20"/>
                <a:gd name="T5" fmla="*/ 16 h 18"/>
                <a:gd name="T6" fmla="*/ 0 w 20"/>
                <a:gd name="T7" fmla="*/ 18 h 18"/>
                <a:gd name="T8" fmla="*/ 2 w 20"/>
                <a:gd name="T9" fmla="*/ 18 h 18"/>
                <a:gd name="T10" fmla="*/ 2 w 20"/>
                <a:gd name="T11" fmla="*/ 18 h 18"/>
                <a:gd name="T12" fmla="*/ 9 w 20"/>
                <a:gd name="T13" fmla="*/ 16 h 18"/>
                <a:gd name="T14" fmla="*/ 18 w 20"/>
                <a:gd name="T15" fmla="*/ 9 h 18"/>
                <a:gd name="T16" fmla="*/ 18 w 20"/>
                <a:gd name="T17" fmla="*/ 9 h 18"/>
                <a:gd name="T18" fmla="*/ 20 w 20"/>
                <a:gd name="T19" fmla="*/ 2 h 18"/>
                <a:gd name="T20" fmla="*/ 20 w 20"/>
                <a:gd name="T21" fmla="*/ 0 h 18"/>
                <a:gd name="T22" fmla="*/ 18 w 20"/>
                <a:gd name="T23" fmla="*/ 0 h 18"/>
                <a:gd name="T24" fmla="*/ 18 w 20"/>
                <a:gd name="T25" fmla="*/ 0 h 18"/>
                <a:gd name="T26" fmla="*/ 11 w 20"/>
                <a:gd name="T27" fmla="*/ 2 h 18"/>
                <a:gd name="T28" fmla="*/ 4 w 20"/>
                <a:gd name="T29" fmla="*/ 9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8" y="9"/>
                  </a:lnTo>
                  <a:lnTo>
                    <a:pt x="20" y="2"/>
                  </a:lnTo>
                  <a:lnTo>
                    <a:pt x="20" y="0"/>
                  </a:lnTo>
                  <a:lnTo>
                    <a:pt x="18"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grpSp>
      <p:sp>
        <p:nvSpPr>
          <p:cNvPr id="7807" name="Freeform 4025">
            <a:extLst>
              <a:ext uri="{FF2B5EF4-FFF2-40B4-BE49-F238E27FC236}">
                <a16:creationId xmlns:a16="http://schemas.microsoft.com/office/drawing/2014/main" xmlns="" id="{0840F200-89C6-4147-99BB-2102384EEA38}"/>
              </a:ext>
            </a:extLst>
          </p:cNvPr>
          <p:cNvSpPr>
            <a:spLocks/>
          </p:cNvSpPr>
          <p:nvPr/>
        </p:nvSpPr>
        <p:spPr bwMode="auto">
          <a:xfrm>
            <a:off x="3933825" y="4327525"/>
            <a:ext cx="33338" cy="28575"/>
          </a:xfrm>
          <a:custGeom>
            <a:avLst/>
            <a:gdLst>
              <a:gd name="T0" fmla="*/ 2147483646 w 21"/>
              <a:gd name="T1" fmla="*/ 2147483646 h 18"/>
              <a:gd name="T2" fmla="*/ 2147483646 w 21"/>
              <a:gd name="T3" fmla="*/ 2147483646 h 18"/>
              <a:gd name="T4" fmla="*/ 0 w 21"/>
              <a:gd name="T5" fmla="*/ 2147483646 h 18"/>
              <a:gd name="T6" fmla="*/ 0 w 21"/>
              <a:gd name="T7" fmla="*/ 2147483646 h 18"/>
              <a:gd name="T8" fmla="*/ 2147483646 w 21"/>
              <a:gd name="T9" fmla="*/ 2147483646 h 18"/>
              <a:gd name="T10" fmla="*/ 2147483646 w 21"/>
              <a:gd name="T11" fmla="*/ 2147483646 h 18"/>
              <a:gd name="T12" fmla="*/ 2147483646 w 21"/>
              <a:gd name="T13" fmla="*/ 2147483646 h 18"/>
              <a:gd name="T14" fmla="*/ 2147483646 w 21"/>
              <a:gd name="T15" fmla="*/ 2147483646 h 18"/>
              <a:gd name="T16" fmla="*/ 2147483646 w 21"/>
              <a:gd name="T17" fmla="*/ 2147483646 h 18"/>
              <a:gd name="T18" fmla="*/ 2147483646 w 21"/>
              <a:gd name="T19" fmla="*/ 2147483646 h 18"/>
              <a:gd name="T20" fmla="*/ 2147483646 w 21"/>
              <a:gd name="T21" fmla="*/ 0 h 18"/>
              <a:gd name="T22" fmla="*/ 2147483646 w 21"/>
              <a:gd name="T23" fmla="*/ 0 h 18"/>
              <a:gd name="T24" fmla="*/ 2147483646 w 21"/>
              <a:gd name="T25" fmla="*/ 0 h 18"/>
              <a:gd name="T26" fmla="*/ 2147483646 w 21"/>
              <a:gd name="T27" fmla="*/ 2147483646 h 18"/>
              <a:gd name="T28" fmla="*/ 2147483646 w 21"/>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18">
                <a:moveTo>
                  <a:pt x="3" y="9"/>
                </a:moveTo>
                <a:lnTo>
                  <a:pt x="3" y="9"/>
                </a:lnTo>
                <a:lnTo>
                  <a:pt x="0" y="16"/>
                </a:lnTo>
                <a:lnTo>
                  <a:pt x="0" y="18"/>
                </a:lnTo>
                <a:lnTo>
                  <a:pt x="3" y="18"/>
                </a:lnTo>
                <a:lnTo>
                  <a:pt x="9" y="16"/>
                </a:lnTo>
                <a:lnTo>
                  <a:pt x="18" y="9"/>
                </a:lnTo>
                <a:lnTo>
                  <a:pt x="21" y="2"/>
                </a:lnTo>
                <a:lnTo>
                  <a:pt x="21" y="0"/>
                </a:lnTo>
                <a:lnTo>
                  <a:pt x="18" y="0"/>
                </a:lnTo>
                <a:lnTo>
                  <a:pt x="12"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8" name="Freeform 4026">
            <a:extLst>
              <a:ext uri="{FF2B5EF4-FFF2-40B4-BE49-F238E27FC236}">
                <a16:creationId xmlns:a16="http://schemas.microsoft.com/office/drawing/2014/main" xmlns="" id="{F1CB6F5D-DF3C-504A-996E-54CF0B80694C}"/>
              </a:ext>
            </a:extLst>
          </p:cNvPr>
          <p:cNvSpPr>
            <a:spLocks/>
          </p:cNvSpPr>
          <p:nvPr/>
        </p:nvSpPr>
        <p:spPr bwMode="auto">
          <a:xfrm>
            <a:off x="3933825" y="4327525"/>
            <a:ext cx="33338" cy="28575"/>
          </a:xfrm>
          <a:custGeom>
            <a:avLst/>
            <a:gdLst>
              <a:gd name="T0" fmla="*/ 2147483646 w 21"/>
              <a:gd name="T1" fmla="*/ 2147483646 h 18"/>
              <a:gd name="T2" fmla="*/ 2147483646 w 21"/>
              <a:gd name="T3" fmla="*/ 2147483646 h 18"/>
              <a:gd name="T4" fmla="*/ 0 w 21"/>
              <a:gd name="T5" fmla="*/ 2147483646 h 18"/>
              <a:gd name="T6" fmla="*/ 0 w 21"/>
              <a:gd name="T7" fmla="*/ 2147483646 h 18"/>
              <a:gd name="T8" fmla="*/ 2147483646 w 21"/>
              <a:gd name="T9" fmla="*/ 2147483646 h 18"/>
              <a:gd name="T10" fmla="*/ 2147483646 w 21"/>
              <a:gd name="T11" fmla="*/ 2147483646 h 18"/>
              <a:gd name="T12" fmla="*/ 2147483646 w 21"/>
              <a:gd name="T13" fmla="*/ 2147483646 h 18"/>
              <a:gd name="T14" fmla="*/ 2147483646 w 21"/>
              <a:gd name="T15" fmla="*/ 2147483646 h 18"/>
              <a:gd name="T16" fmla="*/ 2147483646 w 21"/>
              <a:gd name="T17" fmla="*/ 2147483646 h 18"/>
              <a:gd name="T18" fmla="*/ 2147483646 w 21"/>
              <a:gd name="T19" fmla="*/ 2147483646 h 18"/>
              <a:gd name="T20" fmla="*/ 2147483646 w 21"/>
              <a:gd name="T21" fmla="*/ 0 h 18"/>
              <a:gd name="T22" fmla="*/ 2147483646 w 21"/>
              <a:gd name="T23" fmla="*/ 0 h 18"/>
              <a:gd name="T24" fmla="*/ 2147483646 w 21"/>
              <a:gd name="T25" fmla="*/ 0 h 18"/>
              <a:gd name="T26" fmla="*/ 2147483646 w 21"/>
              <a:gd name="T27" fmla="*/ 2147483646 h 18"/>
              <a:gd name="T28" fmla="*/ 2147483646 w 21"/>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18">
                <a:moveTo>
                  <a:pt x="3" y="9"/>
                </a:moveTo>
                <a:lnTo>
                  <a:pt x="3" y="9"/>
                </a:lnTo>
                <a:lnTo>
                  <a:pt x="0" y="16"/>
                </a:lnTo>
                <a:lnTo>
                  <a:pt x="0" y="18"/>
                </a:lnTo>
                <a:lnTo>
                  <a:pt x="3" y="18"/>
                </a:lnTo>
                <a:lnTo>
                  <a:pt x="9" y="16"/>
                </a:lnTo>
                <a:lnTo>
                  <a:pt x="18" y="9"/>
                </a:lnTo>
                <a:lnTo>
                  <a:pt x="21" y="2"/>
                </a:lnTo>
                <a:lnTo>
                  <a:pt x="21" y="0"/>
                </a:lnTo>
                <a:lnTo>
                  <a:pt x="18" y="0"/>
                </a:lnTo>
                <a:lnTo>
                  <a:pt x="12"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09" name="Freeform 4027">
            <a:extLst>
              <a:ext uri="{FF2B5EF4-FFF2-40B4-BE49-F238E27FC236}">
                <a16:creationId xmlns:a16="http://schemas.microsoft.com/office/drawing/2014/main" xmlns="" id="{43D79980-C202-8547-A6DE-9DCC76979C30}"/>
              </a:ext>
            </a:extLst>
          </p:cNvPr>
          <p:cNvSpPr>
            <a:spLocks/>
          </p:cNvSpPr>
          <p:nvPr/>
        </p:nvSpPr>
        <p:spPr bwMode="auto">
          <a:xfrm>
            <a:off x="3910013" y="4327525"/>
            <a:ext cx="34925" cy="28575"/>
          </a:xfrm>
          <a:custGeom>
            <a:avLst/>
            <a:gdLst>
              <a:gd name="T0" fmla="*/ 2147483646 w 22"/>
              <a:gd name="T1" fmla="*/ 2147483646 h 18"/>
              <a:gd name="T2" fmla="*/ 2147483646 w 22"/>
              <a:gd name="T3" fmla="*/ 2147483646 h 18"/>
              <a:gd name="T4" fmla="*/ 0 w 22"/>
              <a:gd name="T5" fmla="*/ 2147483646 h 18"/>
              <a:gd name="T6" fmla="*/ 0 w 22"/>
              <a:gd name="T7" fmla="*/ 2147483646 h 18"/>
              <a:gd name="T8" fmla="*/ 2147483646 w 22"/>
              <a:gd name="T9" fmla="*/ 2147483646 h 18"/>
              <a:gd name="T10" fmla="*/ 2147483646 w 22"/>
              <a:gd name="T11" fmla="*/ 2147483646 h 18"/>
              <a:gd name="T12" fmla="*/ 2147483646 w 22"/>
              <a:gd name="T13" fmla="*/ 2147483646 h 18"/>
              <a:gd name="T14" fmla="*/ 2147483646 w 22"/>
              <a:gd name="T15" fmla="*/ 2147483646 h 18"/>
              <a:gd name="T16" fmla="*/ 2147483646 w 22"/>
              <a:gd name="T17" fmla="*/ 2147483646 h 18"/>
              <a:gd name="T18" fmla="*/ 2147483646 w 22"/>
              <a:gd name="T19" fmla="*/ 2147483646 h 18"/>
              <a:gd name="T20" fmla="*/ 2147483646 w 22"/>
              <a:gd name="T21" fmla="*/ 0 h 18"/>
              <a:gd name="T22" fmla="*/ 2147483646 w 22"/>
              <a:gd name="T23" fmla="*/ 0 h 18"/>
              <a:gd name="T24" fmla="*/ 2147483646 w 22"/>
              <a:gd name="T25" fmla="*/ 0 h 18"/>
              <a:gd name="T26" fmla="*/ 2147483646 w 22"/>
              <a:gd name="T27" fmla="*/ 2147483646 h 18"/>
              <a:gd name="T28" fmla="*/ 2147483646 w 22"/>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0" y="18"/>
                </a:lnTo>
                <a:lnTo>
                  <a:pt x="2" y="18"/>
                </a:lnTo>
                <a:lnTo>
                  <a:pt x="11" y="16"/>
                </a:lnTo>
                <a:lnTo>
                  <a:pt x="18" y="9"/>
                </a:lnTo>
                <a:lnTo>
                  <a:pt x="22" y="2"/>
                </a:lnTo>
                <a:lnTo>
                  <a:pt x="22" y="0"/>
                </a:lnTo>
                <a:lnTo>
                  <a:pt x="20"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0" name="Freeform 4028">
            <a:extLst>
              <a:ext uri="{FF2B5EF4-FFF2-40B4-BE49-F238E27FC236}">
                <a16:creationId xmlns:a16="http://schemas.microsoft.com/office/drawing/2014/main" xmlns="" id="{8F85DAED-6592-8E47-AD24-CF545C275A13}"/>
              </a:ext>
            </a:extLst>
          </p:cNvPr>
          <p:cNvSpPr>
            <a:spLocks/>
          </p:cNvSpPr>
          <p:nvPr/>
        </p:nvSpPr>
        <p:spPr bwMode="auto">
          <a:xfrm>
            <a:off x="3910013" y="4327525"/>
            <a:ext cx="34925" cy="28575"/>
          </a:xfrm>
          <a:custGeom>
            <a:avLst/>
            <a:gdLst>
              <a:gd name="T0" fmla="*/ 2147483646 w 22"/>
              <a:gd name="T1" fmla="*/ 2147483646 h 18"/>
              <a:gd name="T2" fmla="*/ 2147483646 w 22"/>
              <a:gd name="T3" fmla="*/ 2147483646 h 18"/>
              <a:gd name="T4" fmla="*/ 0 w 22"/>
              <a:gd name="T5" fmla="*/ 2147483646 h 18"/>
              <a:gd name="T6" fmla="*/ 0 w 22"/>
              <a:gd name="T7" fmla="*/ 2147483646 h 18"/>
              <a:gd name="T8" fmla="*/ 2147483646 w 22"/>
              <a:gd name="T9" fmla="*/ 2147483646 h 18"/>
              <a:gd name="T10" fmla="*/ 2147483646 w 22"/>
              <a:gd name="T11" fmla="*/ 2147483646 h 18"/>
              <a:gd name="T12" fmla="*/ 2147483646 w 22"/>
              <a:gd name="T13" fmla="*/ 2147483646 h 18"/>
              <a:gd name="T14" fmla="*/ 2147483646 w 22"/>
              <a:gd name="T15" fmla="*/ 2147483646 h 18"/>
              <a:gd name="T16" fmla="*/ 2147483646 w 22"/>
              <a:gd name="T17" fmla="*/ 2147483646 h 18"/>
              <a:gd name="T18" fmla="*/ 2147483646 w 22"/>
              <a:gd name="T19" fmla="*/ 2147483646 h 18"/>
              <a:gd name="T20" fmla="*/ 2147483646 w 22"/>
              <a:gd name="T21" fmla="*/ 0 h 18"/>
              <a:gd name="T22" fmla="*/ 2147483646 w 22"/>
              <a:gd name="T23" fmla="*/ 0 h 18"/>
              <a:gd name="T24" fmla="*/ 2147483646 w 22"/>
              <a:gd name="T25" fmla="*/ 0 h 18"/>
              <a:gd name="T26" fmla="*/ 2147483646 w 22"/>
              <a:gd name="T27" fmla="*/ 2147483646 h 18"/>
              <a:gd name="T28" fmla="*/ 2147483646 w 22"/>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0" y="18"/>
                </a:lnTo>
                <a:lnTo>
                  <a:pt x="2" y="18"/>
                </a:lnTo>
                <a:lnTo>
                  <a:pt x="11" y="16"/>
                </a:lnTo>
                <a:lnTo>
                  <a:pt x="18" y="9"/>
                </a:lnTo>
                <a:lnTo>
                  <a:pt x="22" y="2"/>
                </a:lnTo>
                <a:lnTo>
                  <a:pt x="22" y="0"/>
                </a:lnTo>
                <a:lnTo>
                  <a:pt x="20"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1" name="Freeform 4029">
            <a:extLst>
              <a:ext uri="{FF2B5EF4-FFF2-40B4-BE49-F238E27FC236}">
                <a16:creationId xmlns:a16="http://schemas.microsoft.com/office/drawing/2014/main" xmlns="" id="{701FC4BE-9820-FC48-BC35-B1DD9CE15893}"/>
              </a:ext>
            </a:extLst>
          </p:cNvPr>
          <p:cNvSpPr>
            <a:spLocks/>
          </p:cNvSpPr>
          <p:nvPr/>
        </p:nvSpPr>
        <p:spPr bwMode="auto">
          <a:xfrm>
            <a:off x="3884613" y="4327525"/>
            <a:ext cx="39687"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0" y="18"/>
                </a:lnTo>
                <a:lnTo>
                  <a:pt x="2" y="18"/>
                </a:lnTo>
                <a:lnTo>
                  <a:pt x="11" y="16"/>
                </a:lnTo>
                <a:lnTo>
                  <a:pt x="20" y="9"/>
                </a:lnTo>
                <a:lnTo>
                  <a:pt x="25" y="2"/>
                </a:lnTo>
                <a:lnTo>
                  <a:pt x="22" y="0"/>
                </a:lnTo>
                <a:lnTo>
                  <a:pt x="20"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2" name="Freeform 4030">
            <a:extLst>
              <a:ext uri="{FF2B5EF4-FFF2-40B4-BE49-F238E27FC236}">
                <a16:creationId xmlns:a16="http://schemas.microsoft.com/office/drawing/2014/main" xmlns="" id="{1CB632B0-354D-3F44-9712-235C82FFCE2F}"/>
              </a:ext>
            </a:extLst>
          </p:cNvPr>
          <p:cNvSpPr>
            <a:spLocks/>
          </p:cNvSpPr>
          <p:nvPr/>
        </p:nvSpPr>
        <p:spPr bwMode="auto">
          <a:xfrm>
            <a:off x="3884613" y="4327525"/>
            <a:ext cx="39687"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0" y="18"/>
                </a:lnTo>
                <a:lnTo>
                  <a:pt x="2" y="18"/>
                </a:lnTo>
                <a:lnTo>
                  <a:pt x="11" y="16"/>
                </a:lnTo>
                <a:lnTo>
                  <a:pt x="20" y="9"/>
                </a:lnTo>
                <a:lnTo>
                  <a:pt x="25" y="2"/>
                </a:lnTo>
                <a:lnTo>
                  <a:pt x="22" y="0"/>
                </a:lnTo>
                <a:lnTo>
                  <a:pt x="20"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3" name="Freeform 4031">
            <a:extLst>
              <a:ext uri="{FF2B5EF4-FFF2-40B4-BE49-F238E27FC236}">
                <a16:creationId xmlns:a16="http://schemas.microsoft.com/office/drawing/2014/main" xmlns="" id="{B87A5DA1-ED97-064E-BE5B-560987AEA82A}"/>
              </a:ext>
            </a:extLst>
          </p:cNvPr>
          <p:cNvSpPr>
            <a:spLocks/>
          </p:cNvSpPr>
          <p:nvPr/>
        </p:nvSpPr>
        <p:spPr bwMode="auto">
          <a:xfrm>
            <a:off x="3859213" y="4327525"/>
            <a:ext cx="39687"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0" y="18"/>
                </a:lnTo>
                <a:lnTo>
                  <a:pt x="2" y="18"/>
                </a:lnTo>
                <a:lnTo>
                  <a:pt x="11" y="16"/>
                </a:lnTo>
                <a:lnTo>
                  <a:pt x="20" y="9"/>
                </a:lnTo>
                <a:lnTo>
                  <a:pt x="25" y="2"/>
                </a:lnTo>
                <a:lnTo>
                  <a:pt x="25" y="0"/>
                </a:lnTo>
                <a:lnTo>
                  <a:pt x="23"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4" name="Freeform 4032">
            <a:extLst>
              <a:ext uri="{FF2B5EF4-FFF2-40B4-BE49-F238E27FC236}">
                <a16:creationId xmlns:a16="http://schemas.microsoft.com/office/drawing/2014/main" xmlns="" id="{66845276-BF7D-8C4F-9339-755DD05091F5}"/>
              </a:ext>
            </a:extLst>
          </p:cNvPr>
          <p:cNvSpPr>
            <a:spLocks/>
          </p:cNvSpPr>
          <p:nvPr/>
        </p:nvSpPr>
        <p:spPr bwMode="auto">
          <a:xfrm>
            <a:off x="3859213" y="4327525"/>
            <a:ext cx="39687"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0" y="18"/>
                </a:lnTo>
                <a:lnTo>
                  <a:pt x="2" y="18"/>
                </a:lnTo>
                <a:lnTo>
                  <a:pt x="11" y="16"/>
                </a:lnTo>
                <a:lnTo>
                  <a:pt x="20" y="9"/>
                </a:lnTo>
                <a:lnTo>
                  <a:pt x="25" y="2"/>
                </a:lnTo>
                <a:lnTo>
                  <a:pt x="25" y="0"/>
                </a:lnTo>
                <a:lnTo>
                  <a:pt x="23"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5" name="Freeform 4033">
            <a:extLst>
              <a:ext uri="{FF2B5EF4-FFF2-40B4-BE49-F238E27FC236}">
                <a16:creationId xmlns:a16="http://schemas.microsoft.com/office/drawing/2014/main" xmlns="" id="{C9784236-7F72-F646-9CF2-DB4BE3ABCEAC}"/>
              </a:ext>
            </a:extLst>
          </p:cNvPr>
          <p:cNvSpPr>
            <a:spLocks/>
          </p:cNvSpPr>
          <p:nvPr/>
        </p:nvSpPr>
        <p:spPr bwMode="auto">
          <a:xfrm>
            <a:off x="3833813" y="4327525"/>
            <a:ext cx="39687"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2147483646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0" y="18"/>
                </a:lnTo>
                <a:lnTo>
                  <a:pt x="3" y="18"/>
                </a:lnTo>
                <a:lnTo>
                  <a:pt x="12" y="16"/>
                </a:lnTo>
                <a:lnTo>
                  <a:pt x="21" y="9"/>
                </a:lnTo>
                <a:lnTo>
                  <a:pt x="25" y="2"/>
                </a:lnTo>
                <a:lnTo>
                  <a:pt x="23"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6" name="Freeform 4034">
            <a:extLst>
              <a:ext uri="{FF2B5EF4-FFF2-40B4-BE49-F238E27FC236}">
                <a16:creationId xmlns:a16="http://schemas.microsoft.com/office/drawing/2014/main" xmlns="" id="{A9BCD07E-9E81-A346-93C6-D95D514D802B}"/>
              </a:ext>
            </a:extLst>
          </p:cNvPr>
          <p:cNvSpPr>
            <a:spLocks/>
          </p:cNvSpPr>
          <p:nvPr/>
        </p:nvSpPr>
        <p:spPr bwMode="auto">
          <a:xfrm>
            <a:off x="3833813" y="4327525"/>
            <a:ext cx="39687"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2147483646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0" y="18"/>
                </a:lnTo>
                <a:lnTo>
                  <a:pt x="3" y="18"/>
                </a:lnTo>
                <a:lnTo>
                  <a:pt x="12" y="16"/>
                </a:lnTo>
                <a:lnTo>
                  <a:pt x="21" y="9"/>
                </a:lnTo>
                <a:lnTo>
                  <a:pt x="25" y="2"/>
                </a:lnTo>
                <a:lnTo>
                  <a:pt x="23"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7" name="Freeform 4035">
            <a:extLst>
              <a:ext uri="{FF2B5EF4-FFF2-40B4-BE49-F238E27FC236}">
                <a16:creationId xmlns:a16="http://schemas.microsoft.com/office/drawing/2014/main" xmlns="" id="{FAB62FAB-4506-5B4A-BDF3-532DD9D0D4A3}"/>
              </a:ext>
            </a:extLst>
          </p:cNvPr>
          <p:cNvSpPr>
            <a:spLocks/>
          </p:cNvSpPr>
          <p:nvPr/>
        </p:nvSpPr>
        <p:spPr bwMode="auto">
          <a:xfrm>
            <a:off x="3805238" y="4327525"/>
            <a:ext cx="42862"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2147483646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5" y="9"/>
                </a:moveTo>
                <a:lnTo>
                  <a:pt x="5" y="9"/>
                </a:lnTo>
                <a:lnTo>
                  <a:pt x="0" y="16"/>
                </a:lnTo>
                <a:lnTo>
                  <a:pt x="0" y="18"/>
                </a:lnTo>
                <a:lnTo>
                  <a:pt x="3" y="18"/>
                </a:lnTo>
                <a:lnTo>
                  <a:pt x="12" y="16"/>
                </a:lnTo>
                <a:lnTo>
                  <a:pt x="23" y="9"/>
                </a:lnTo>
                <a:lnTo>
                  <a:pt x="27" y="2"/>
                </a:lnTo>
                <a:lnTo>
                  <a:pt x="25" y="2"/>
                </a:lnTo>
                <a:lnTo>
                  <a:pt x="23"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8" name="Freeform 4036">
            <a:extLst>
              <a:ext uri="{FF2B5EF4-FFF2-40B4-BE49-F238E27FC236}">
                <a16:creationId xmlns:a16="http://schemas.microsoft.com/office/drawing/2014/main" xmlns="" id="{D9189F46-F20C-1D41-9CB5-B89CB4C57C85}"/>
              </a:ext>
            </a:extLst>
          </p:cNvPr>
          <p:cNvSpPr>
            <a:spLocks/>
          </p:cNvSpPr>
          <p:nvPr/>
        </p:nvSpPr>
        <p:spPr bwMode="auto">
          <a:xfrm>
            <a:off x="3805238" y="4327525"/>
            <a:ext cx="42862"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2147483646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5" y="9"/>
                </a:moveTo>
                <a:lnTo>
                  <a:pt x="5" y="9"/>
                </a:lnTo>
                <a:lnTo>
                  <a:pt x="0" y="16"/>
                </a:lnTo>
                <a:lnTo>
                  <a:pt x="0" y="18"/>
                </a:lnTo>
                <a:lnTo>
                  <a:pt x="3" y="18"/>
                </a:lnTo>
                <a:lnTo>
                  <a:pt x="12" y="16"/>
                </a:lnTo>
                <a:lnTo>
                  <a:pt x="23" y="9"/>
                </a:lnTo>
                <a:lnTo>
                  <a:pt x="27" y="2"/>
                </a:lnTo>
                <a:lnTo>
                  <a:pt x="25" y="2"/>
                </a:lnTo>
                <a:lnTo>
                  <a:pt x="23"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19" name="Freeform 4037">
            <a:extLst>
              <a:ext uri="{FF2B5EF4-FFF2-40B4-BE49-F238E27FC236}">
                <a16:creationId xmlns:a16="http://schemas.microsoft.com/office/drawing/2014/main" xmlns="" id="{368A5FCD-FA3B-D946-AC15-E9422BA76DF9}"/>
              </a:ext>
            </a:extLst>
          </p:cNvPr>
          <p:cNvSpPr>
            <a:spLocks/>
          </p:cNvSpPr>
          <p:nvPr/>
        </p:nvSpPr>
        <p:spPr bwMode="auto">
          <a:xfrm>
            <a:off x="3616325" y="4327525"/>
            <a:ext cx="50800" cy="31750"/>
          </a:xfrm>
          <a:custGeom>
            <a:avLst/>
            <a:gdLst>
              <a:gd name="T0" fmla="*/ 2147483646 w 32"/>
              <a:gd name="T1" fmla="*/ 2147483646 h 20"/>
              <a:gd name="T2" fmla="*/ 2147483646 w 32"/>
              <a:gd name="T3" fmla="*/ 2147483646 h 20"/>
              <a:gd name="T4" fmla="*/ 0 w 32"/>
              <a:gd name="T5" fmla="*/ 2147483646 h 20"/>
              <a:gd name="T6" fmla="*/ 0 w 32"/>
              <a:gd name="T7" fmla="*/ 2147483646 h 20"/>
              <a:gd name="T8" fmla="*/ 0 w 32"/>
              <a:gd name="T9" fmla="*/ 2147483646 h 20"/>
              <a:gd name="T10" fmla="*/ 2147483646 w 32"/>
              <a:gd name="T11" fmla="*/ 2147483646 h 20"/>
              <a:gd name="T12" fmla="*/ 2147483646 w 32"/>
              <a:gd name="T13" fmla="*/ 2147483646 h 20"/>
              <a:gd name="T14" fmla="*/ 2147483646 w 32"/>
              <a:gd name="T15" fmla="*/ 2147483646 h 20"/>
              <a:gd name="T16" fmla="*/ 2147483646 w 32"/>
              <a:gd name="T17" fmla="*/ 2147483646 h 20"/>
              <a:gd name="T18" fmla="*/ 2147483646 w 32"/>
              <a:gd name="T19" fmla="*/ 2147483646 h 20"/>
              <a:gd name="T20" fmla="*/ 2147483646 w 32"/>
              <a:gd name="T21" fmla="*/ 2147483646 h 20"/>
              <a:gd name="T22" fmla="*/ 2147483646 w 32"/>
              <a:gd name="T23" fmla="*/ 2147483646 h 20"/>
              <a:gd name="T24" fmla="*/ 2147483646 w 32"/>
              <a:gd name="T25" fmla="*/ 2147483646 h 20"/>
              <a:gd name="T26" fmla="*/ 2147483646 w 32"/>
              <a:gd name="T27" fmla="*/ 0 h 20"/>
              <a:gd name="T28" fmla="*/ 2147483646 w 32"/>
              <a:gd name="T29" fmla="*/ 0 h 20"/>
              <a:gd name="T30" fmla="*/ 2147483646 w 32"/>
              <a:gd name="T31" fmla="*/ 2147483646 h 20"/>
              <a:gd name="T32" fmla="*/ 2147483646 w 32"/>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20">
                <a:moveTo>
                  <a:pt x="5" y="11"/>
                </a:moveTo>
                <a:lnTo>
                  <a:pt x="5" y="11"/>
                </a:lnTo>
                <a:lnTo>
                  <a:pt x="0" y="13"/>
                </a:lnTo>
                <a:lnTo>
                  <a:pt x="0" y="18"/>
                </a:lnTo>
                <a:lnTo>
                  <a:pt x="5" y="20"/>
                </a:lnTo>
                <a:lnTo>
                  <a:pt x="16" y="16"/>
                </a:lnTo>
                <a:lnTo>
                  <a:pt x="27" y="11"/>
                </a:lnTo>
                <a:lnTo>
                  <a:pt x="29" y="7"/>
                </a:lnTo>
                <a:lnTo>
                  <a:pt x="32" y="4"/>
                </a:lnTo>
                <a:lnTo>
                  <a:pt x="32" y="2"/>
                </a:lnTo>
                <a:lnTo>
                  <a:pt x="27" y="0"/>
                </a:lnTo>
                <a:lnTo>
                  <a:pt x="16" y="4"/>
                </a:lnTo>
                <a:lnTo>
                  <a:pt x="5"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0" name="Freeform 4038">
            <a:extLst>
              <a:ext uri="{FF2B5EF4-FFF2-40B4-BE49-F238E27FC236}">
                <a16:creationId xmlns:a16="http://schemas.microsoft.com/office/drawing/2014/main" xmlns="" id="{36BCDC3E-D834-DE4B-842E-BA9A3117C1F5}"/>
              </a:ext>
            </a:extLst>
          </p:cNvPr>
          <p:cNvSpPr>
            <a:spLocks/>
          </p:cNvSpPr>
          <p:nvPr/>
        </p:nvSpPr>
        <p:spPr bwMode="auto">
          <a:xfrm>
            <a:off x="3616325" y="4327525"/>
            <a:ext cx="50800" cy="31750"/>
          </a:xfrm>
          <a:custGeom>
            <a:avLst/>
            <a:gdLst>
              <a:gd name="T0" fmla="*/ 2147483646 w 32"/>
              <a:gd name="T1" fmla="*/ 2147483646 h 20"/>
              <a:gd name="T2" fmla="*/ 2147483646 w 32"/>
              <a:gd name="T3" fmla="*/ 2147483646 h 20"/>
              <a:gd name="T4" fmla="*/ 0 w 32"/>
              <a:gd name="T5" fmla="*/ 2147483646 h 20"/>
              <a:gd name="T6" fmla="*/ 0 w 32"/>
              <a:gd name="T7" fmla="*/ 2147483646 h 20"/>
              <a:gd name="T8" fmla="*/ 0 w 32"/>
              <a:gd name="T9" fmla="*/ 2147483646 h 20"/>
              <a:gd name="T10" fmla="*/ 2147483646 w 32"/>
              <a:gd name="T11" fmla="*/ 2147483646 h 20"/>
              <a:gd name="T12" fmla="*/ 2147483646 w 32"/>
              <a:gd name="T13" fmla="*/ 2147483646 h 20"/>
              <a:gd name="T14" fmla="*/ 2147483646 w 32"/>
              <a:gd name="T15" fmla="*/ 2147483646 h 20"/>
              <a:gd name="T16" fmla="*/ 2147483646 w 32"/>
              <a:gd name="T17" fmla="*/ 2147483646 h 20"/>
              <a:gd name="T18" fmla="*/ 2147483646 w 32"/>
              <a:gd name="T19" fmla="*/ 2147483646 h 20"/>
              <a:gd name="T20" fmla="*/ 2147483646 w 32"/>
              <a:gd name="T21" fmla="*/ 2147483646 h 20"/>
              <a:gd name="T22" fmla="*/ 2147483646 w 32"/>
              <a:gd name="T23" fmla="*/ 2147483646 h 20"/>
              <a:gd name="T24" fmla="*/ 2147483646 w 32"/>
              <a:gd name="T25" fmla="*/ 2147483646 h 20"/>
              <a:gd name="T26" fmla="*/ 2147483646 w 32"/>
              <a:gd name="T27" fmla="*/ 0 h 20"/>
              <a:gd name="T28" fmla="*/ 2147483646 w 32"/>
              <a:gd name="T29" fmla="*/ 0 h 20"/>
              <a:gd name="T30" fmla="*/ 2147483646 w 32"/>
              <a:gd name="T31" fmla="*/ 2147483646 h 20"/>
              <a:gd name="T32" fmla="*/ 2147483646 w 32"/>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20">
                <a:moveTo>
                  <a:pt x="5" y="11"/>
                </a:moveTo>
                <a:lnTo>
                  <a:pt x="5" y="11"/>
                </a:lnTo>
                <a:lnTo>
                  <a:pt x="0" y="13"/>
                </a:lnTo>
                <a:lnTo>
                  <a:pt x="0" y="18"/>
                </a:lnTo>
                <a:lnTo>
                  <a:pt x="5" y="20"/>
                </a:lnTo>
                <a:lnTo>
                  <a:pt x="16" y="16"/>
                </a:lnTo>
                <a:lnTo>
                  <a:pt x="27" y="11"/>
                </a:lnTo>
                <a:lnTo>
                  <a:pt x="29" y="7"/>
                </a:lnTo>
                <a:lnTo>
                  <a:pt x="32" y="4"/>
                </a:lnTo>
                <a:lnTo>
                  <a:pt x="32" y="2"/>
                </a:lnTo>
                <a:lnTo>
                  <a:pt x="27" y="0"/>
                </a:lnTo>
                <a:lnTo>
                  <a:pt x="16" y="4"/>
                </a:lnTo>
                <a:lnTo>
                  <a:pt x="5"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1" name="Freeform 4039">
            <a:extLst>
              <a:ext uri="{FF2B5EF4-FFF2-40B4-BE49-F238E27FC236}">
                <a16:creationId xmlns:a16="http://schemas.microsoft.com/office/drawing/2014/main" xmlns="" id="{4C143E1D-3B8F-774A-8A46-99EBA2D2FEC3}"/>
              </a:ext>
            </a:extLst>
          </p:cNvPr>
          <p:cNvSpPr>
            <a:spLocks/>
          </p:cNvSpPr>
          <p:nvPr/>
        </p:nvSpPr>
        <p:spPr bwMode="auto">
          <a:xfrm>
            <a:off x="3576638" y="4327525"/>
            <a:ext cx="53975" cy="31750"/>
          </a:xfrm>
          <a:custGeom>
            <a:avLst/>
            <a:gdLst>
              <a:gd name="T0" fmla="*/ 2147483646 w 34"/>
              <a:gd name="T1" fmla="*/ 2147483646 h 20"/>
              <a:gd name="T2" fmla="*/ 2147483646 w 34"/>
              <a:gd name="T3" fmla="*/ 2147483646 h 20"/>
              <a:gd name="T4" fmla="*/ 2147483646 w 34"/>
              <a:gd name="T5" fmla="*/ 2147483646 h 20"/>
              <a:gd name="T6" fmla="*/ 0 w 34"/>
              <a:gd name="T7" fmla="*/ 2147483646 h 20"/>
              <a:gd name="T8" fmla="*/ 2147483646 w 34"/>
              <a:gd name="T9" fmla="*/ 2147483646 h 20"/>
              <a:gd name="T10" fmla="*/ 2147483646 w 34"/>
              <a:gd name="T11" fmla="*/ 2147483646 h 20"/>
              <a:gd name="T12" fmla="*/ 2147483646 w 34"/>
              <a:gd name="T13" fmla="*/ 2147483646 h 20"/>
              <a:gd name="T14" fmla="*/ 2147483646 w 34"/>
              <a:gd name="T15" fmla="*/ 2147483646 h 20"/>
              <a:gd name="T16" fmla="*/ 2147483646 w 34"/>
              <a:gd name="T17" fmla="*/ 2147483646 h 20"/>
              <a:gd name="T18" fmla="*/ 2147483646 w 34"/>
              <a:gd name="T19" fmla="*/ 2147483646 h 20"/>
              <a:gd name="T20" fmla="*/ 2147483646 w 34"/>
              <a:gd name="T21" fmla="*/ 2147483646 h 20"/>
              <a:gd name="T22" fmla="*/ 2147483646 w 34"/>
              <a:gd name="T23" fmla="*/ 2147483646 h 20"/>
              <a:gd name="T24" fmla="*/ 2147483646 w 34"/>
              <a:gd name="T25" fmla="*/ 2147483646 h 20"/>
              <a:gd name="T26" fmla="*/ 2147483646 w 34"/>
              <a:gd name="T27" fmla="*/ 0 h 20"/>
              <a:gd name="T28" fmla="*/ 2147483646 w 34"/>
              <a:gd name="T29" fmla="*/ 0 h 20"/>
              <a:gd name="T30" fmla="*/ 2147483646 w 34"/>
              <a:gd name="T31" fmla="*/ 2147483646 h 20"/>
              <a:gd name="T32" fmla="*/ 2147483646 w 34"/>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0">
                <a:moveTo>
                  <a:pt x="7" y="11"/>
                </a:moveTo>
                <a:lnTo>
                  <a:pt x="7" y="11"/>
                </a:lnTo>
                <a:lnTo>
                  <a:pt x="2" y="13"/>
                </a:lnTo>
                <a:lnTo>
                  <a:pt x="0" y="18"/>
                </a:lnTo>
                <a:lnTo>
                  <a:pt x="2" y="18"/>
                </a:lnTo>
                <a:lnTo>
                  <a:pt x="5" y="20"/>
                </a:lnTo>
                <a:lnTo>
                  <a:pt x="18" y="18"/>
                </a:lnTo>
                <a:lnTo>
                  <a:pt x="30" y="11"/>
                </a:lnTo>
                <a:lnTo>
                  <a:pt x="34" y="7"/>
                </a:lnTo>
                <a:lnTo>
                  <a:pt x="34" y="4"/>
                </a:lnTo>
                <a:lnTo>
                  <a:pt x="34" y="2"/>
                </a:lnTo>
                <a:lnTo>
                  <a:pt x="30" y="0"/>
                </a:lnTo>
                <a:lnTo>
                  <a:pt x="18" y="4"/>
                </a:lnTo>
                <a:lnTo>
                  <a:pt x="7" y="11"/>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2" name="Freeform 4040">
            <a:extLst>
              <a:ext uri="{FF2B5EF4-FFF2-40B4-BE49-F238E27FC236}">
                <a16:creationId xmlns:a16="http://schemas.microsoft.com/office/drawing/2014/main" xmlns="" id="{1F9EB5C2-533C-C04F-B4FB-91ACBDA619B5}"/>
              </a:ext>
            </a:extLst>
          </p:cNvPr>
          <p:cNvSpPr>
            <a:spLocks/>
          </p:cNvSpPr>
          <p:nvPr/>
        </p:nvSpPr>
        <p:spPr bwMode="auto">
          <a:xfrm>
            <a:off x="3576638" y="4327525"/>
            <a:ext cx="53975" cy="31750"/>
          </a:xfrm>
          <a:custGeom>
            <a:avLst/>
            <a:gdLst>
              <a:gd name="T0" fmla="*/ 2147483646 w 34"/>
              <a:gd name="T1" fmla="*/ 2147483646 h 20"/>
              <a:gd name="T2" fmla="*/ 2147483646 w 34"/>
              <a:gd name="T3" fmla="*/ 2147483646 h 20"/>
              <a:gd name="T4" fmla="*/ 2147483646 w 34"/>
              <a:gd name="T5" fmla="*/ 2147483646 h 20"/>
              <a:gd name="T6" fmla="*/ 0 w 34"/>
              <a:gd name="T7" fmla="*/ 2147483646 h 20"/>
              <a:gd name="T8" fmla="*/ 2147483646 w 34"/>
              <a:gd name="T9" fmla="*/ 2147483646 h 20"/>
              <a:gd name="T10" fmla="*/ 2147483646 w 34"/>
              <a:gd name="T11" fmla="*/ 2147483646 h 20"/>
              <a:gd name="T12" fmla="*/ 2147483646 w 34"/>
              <a:gd name="T13" fmla="*/ 2147483646 h 20"/>
              <a:gd name="T14" fmla="*/ 2147483646 w 34"/>
              <a:gd name="T15" fmla="*/ 2147483646 h 20"/>
              <a:gd name="T16" fmla="*/ 2147483646 w 34"/>
              <a:gd name="T17" fmla="*/ 2147483646 h 20"/>
              <a:gd name="T18" fmla="*/ 2147483646 w 34"/>
              <a:gd name="T19" fmla="*/ 2147483646 h 20"/>
              <a:gd name="T20" fmla="*/ 2147483646 w 34"/>
              <a:gd name="T21" fmla="*/ 2147483646 h 20"/>
              <a:gd name="T22" fmla="*/ 2147483646 w 34"/>
              <a:gd name="T23" fmla="*/ 2147483646 h 20"/>
              <a:gd name="T24" fmla="*/ 2147483646 w 34"/>
              <a:gd name="T25" fmla="*/ 2147483646 h 20"/>
              <a:gd name="T26" fmla="*/ 2147483646 w 34"/>
              <a:gd name="T27" fmla="*/ 0 h 20"/>
              <a:gd name="T28" fmla="*/ 2147483646 w 34"/>
              <a:gd name="T29" fmla="*/ 0 h 20"/>
              <a:gd name="T30" fmla="*/ 2147483646 w 34"/>
              <a:gd name="T31" fmla="*/ 2147483646 h 20"/>
              <a:gd name="T32" fmla="*/ 2147483646 w 34"/>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20">
                <a:moveTo>
                  <a:pt x="7" y="11"/>
                </a:moveTo>
                <a:lnTo>
                  <a:pt x="7" y="11"/>
                </a:lnTo>
                <a:lnTo>
                  <a:pt x="2" y="13"/>
                </a:lnTo>
                <a:lnTo>
                  <a:pt x="0" y="18"/>
                </a:lnTo>
                <a:lnTo>
                  <a:pt x="2" y="18"/>
                </a:lnTo>
                <a:lnTo>
                  <a:pt x="5" y="20"/>
                </a:lnTo>
                <a:lnTo>
                  <a:pt x="18" y="18"/>
                </a:lnTo>
                <a:lnTo>
                  <a:pt x="30" y="11"/>
                </a:lnTo>
                <a:lnTo>
                  <a:pt x="34" y="7"/>
                </a:lnTo>
                <a:lnTo>
                  <a:pt x="34" y="4"/>
                </a:lnTo>
                <a:lnTo>
                  <a:pt x="34" y="2"/>
                </a:lnTo>
                <a:lnTo>
                  <a:pt x="30" y="0"/>
                </a:lnTo>
                <a:lnTo>
                  <a:pt x="18" y="4"/>
                </a:lnTo>
                <a:lnTo>
                  <a:pt x="7"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3" name="Freeform 4041">
            <a:extLst>
              <a:ext uri="{FF2B5EF4-FFF2-40B4-BE49-F238E27FC236}">
                <a16:creationId xmlns:a16="http://schemas.microsoft.com/office/drawing/2014/main" xmlns="" id="{4686A584-0089-E94C-8A8C-ECDEB477B82E}"/>
              </a:ext>
            </a:extLst>
          </p:cNvPr>
          <p:cNvSpPr>
            <a:spLocks/>
          </p:cNvSpPr>
          <p:nvPr/>
        </p:nvSpPr>
        <p:spPr bwMode="auto">
          <a:xfrm>
            <a:off x="3541713" y="4330700"/>
            <a:ext cx="53975" cy="28575"/>
          </a:xfrm>
          <a:custGeom>
            <a:avLst/>
            <a:gdLst>
              <a:gd name="T0" fmla="*/ 2147483646 w 34"/>
              <a:gd name="T1" fmla="*/ 2147483646 h 18"/>
              <a:gd name="T2" fmla="*/ 2147483646 w 34"/>
              <a:gd name="T3" fmla="*/ 2147483646 h 18"/>
              <a:gd name="T4" fmla="*/ 0 w 34"/>
              <a:gd name="T5" fmla="*/ 2147483646 h 18"/>
              <a:gd name="T6" fmla="*/ 0 w 34"/>
              <a:gd name="T7" fmla="*/ 2147483646 h 18"/>
              <a:gd name="T8" fmla="*/ 0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0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4" y="9"/>
                </a:moveTo>
                <a:lnTo>
                  <a:pt x="4" y="9"/>
                </a:lnTo>
                <a:lnTo>
                  <a:pt x="0" y="11"/>
                </a:lnTo>
                <a:lnTo>
                  <a:pt x="0" y="16"/>
                </a:lnTo>
                <a:lnTo>
                  <a:pt x="0" y="18"/>
                </a:lnTo>
                <a:lnTo>
                  <a:pt x="4" y="18"/>
                </a:lnTo>
                <a:lnTo>
                  <a:pt x="15" y="16"/>
                </a:lnTo>
                <a:lnTo>
                  <a:pt x="29" y="9"/>
                </a:lnTo>
                <a:lnTo>
                  <a:pt x="31" y="5"/>
                </a:lnTo>
                <a:lnTo>
                  <a:pt x="34" y="2"/>
                </a:lnTo>
                <a:lnTo>
                  <a:pt x="34" y="0"/>
                </a:lnTo>
                <a:lnTo>
                  <a:pt x="29" y="0"/>
                </a:lnTo>
                <a:lnTo>
                  <a:pt x="18"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4" name="Freeform 4042">
            <a:extLst>
              <a:ext uri="{FF2B5EF4-FFF2-40B4-BE49-F238E27FC236}">
                <a16:creationId xmlns:a16="http://schemas.microsoft.com/office/drawing/2014/main" xmlns="" id="{63D3C48F-80FF-0646-A95F-499D81017813}"/>
              </a:ext>
            </a:extLst>
          </p:cNvPr>
          <p:cNvSpPr>
            <a:spLocks/>
          </p:cNvSpPr>
          <p:nvPr/>
        </p:nvSpPr>
        <p:spPr bwMode="auto">
          <a:xfrm>
            <a:off x="3541713" y="4330700"/>
            <a:ext cx="53975" cy="28575"/>
          </a:xfrm>
          <a:custGeom>
            <a:avLst/>
            <a:gdLst>
              <a:gd name="T0" fmla="*/ 2147483646 w 34"/>
              <a:gd name="T1" fmla="*/ 2147483646 h 18"/>
              <a:gd name="T2" fmla="*/ 2147483646 w 34"/>
              <a:gd name="T3" fmla="*/ 2147483646 h 18"/>
              <a:gd name="T4" fmla="*/ 0 w 34"/>
              <a:gd name="T5" fmla="*/ 2147483646 h 18"/>
              <a:gd name="T6" fmla="*/ 0 w 34"/>
              <a:gd name="T7" fmla="*/ 2147483646 h 18"/>
              <a:gd name="T8" fmla="*/ 0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0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4" y="9"/>
                </a:moveTo>
                <a:lnTo>
                  <a:pt x="4" y="9"/>
                </a:lnTo>
                <a:lnTo>
                  <a:pt x="0" y="11"/>
                </a:lnTo>
                <a:lnTo>
                  <a:pt x="0" y="16"/>
                </a:lnTo>
                <a:lnTo>
                  <a:pt x="0" y="18"/>
                </a:lnTo>
                <a:lnTo>
                  <a:pt x="4" y="18"/>
                </a:lnTo>
                <a:lnTo>
                  <a:pt x="15" y="16"/>
                </a:lnTo>
                <a:lnTo>
                  <a:pt x="29" y="9"/>
                </a:lnTo>
                <a:lnTo>
                  <a:pt x="31" y="5"/>
                </a:lnTo>
                <a:lnTo>
                  <a:pt x="34" y="2"/>
                </a:lnTo>
                <a:lnTo>
                  <a:pt x="34" y="0"/>
                </a:lnTo>
                <a:lnTo>
                  <a:pt x="29" y="0"/>
                </a:lnTo>
                <a:lnTo>
                  <a:pt x="18"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5" name="Freeform 4043">
            <a:extLst>
              <a:ext uri="{FF2B5EF4-FFF2-40B4-BE49-F238E27FC236}">
                <a16:creationId xmlns:a16="http://schemas.microsoft.com/office/drawing/2014/main" xmlns="" id="{A5E7C4E0-A319-9A44-9918-DB7C53266912}"/>
              </a:ext>
            </a:extLst>
          </p:cNvPr>
          <p:cNvSpPr>
            <a:spLocks/>
          </p:cNvSpPr>
          <p:nvPr/>
        </p:nvSpPr>
        <p:spPr bwMode="auto">
          <a:xfrm>
            <a:off x="3502025" y="4330700"/>
            <a:ext cx="57150" cy="28575"/>
          </a:xfrm>
          <a:custGeom>
            <a:avLst/>
            <a:gdLst>
              <a:gd name="T0" fmla="*/ 2147483646 w 36"/>
              <a:gd name="T1" fmla="*/ 2147483646 h 18"/>
              <a:gd name="T2" fmla="*/ 2147483646 w 36"/>
              <a:gd name="T3" fmla="*/ 2147483646 h 18"/>
              <a:gd name="T4" fmla="*/ 0 w 36"/>
              <a:gd name="T5" fmla="*/ 2147483646 h 18"/>
              <a:gd name="T6" fmla="*/ 0 w 36"/>
              <a:gd name="T7" fmla="*/ 2147483646 h 18"/>
              <a:gd name="T8" fmla="*/ 0 w 36"/>
              <a:gd name="T9" fmla="*/ 2147483646 h 18"/>
              <a:gd name="T10" fmla="*/ 2147483646 w 36"/>
              <a:gd name="T11" fmla="*/ 2147483646 h 18"/>
              <a:gd name="T12" fmla="*/ 2147483646 w 36"/>
              <a:gd name="T13" fmla="*/ 2147483646 h 18"/>
              <a:gd name="T14" fmla="*/ 2147483646 w 36"/>
              <a:gd name="T15" fmla="*/ 2147483646 h 18"/>
              <a:gd name="T16" fmla="*/ 2147483646 w 36"/>
              <a:gd name="T17" fmla="*/ 2147483646 h 18"/>
              <a:gd name="T18" fmla="*/ 2147483646 w 36"/>
              <a:gd name="T19" fmla="*/ 2147483646 h 18"/>
              <a:gd name="T20" fmla="*/ 2147483646 w 36"/>
              <a:gd name="T21" fmla="*/ 2147483646 h 18"/>
              <a:gd name="T22" fmla="*/ 2147483646 w 36"/>
              <a:gd name="T23" fmla="*/ 2147483646 h 18"/>
              <a:gd name="T24" fmla="*/ 2147483646 w 36"/>
              <a:gd name="T25" fmla="*/ 0 h 18"/>
              <a:gd name="T26" fmla="*/ 2147483646 w 36"/>
              <a:gd name="T27" fmla="*/ 0 h 18"/>
              <a:gd name="T28" fmla="*/ 2147483646 w 36"/>
              <a:gd name="T29" fmla="*/ 0 h 18"/>
              <a:gd name="T30" fmla="*/ 2147483646 w 36"/>
              <a:gd name="T31" fmla="*/ 2147483646 h 18"/>
              <a:gd name="T32" fmla="*/ 2147483646 w 36"/>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4" y="9"/>
                </a:moveTo>
                <a:lnTo>
                  <a:pt x="4" y="9"/>
                </a:lnTo>
                <a:lnTo>
                  <a:pt x="0" y="11"/>
                </a:lnTo>
                <a:lnTo>
                  <a:pt x="0" y="16"/>
                </a:lnTo>
                <a:lnTo>
                  <a:pt x="0" y="18"/>
                </a:lnTo>
                <a:lnTo>
                  <a:pt x="4" y="18"/>
                </a:lnTo>
                <a:lnTo>
                  <a:pt x="18" y="16"/>
                </a:lnTo>
                <a:lnTo>
                  <a:pt x="29" y="9"/>
                </a:lnTo>
                <a:lnTo>
                  <a:pt x="34" y="5"/>
                </a:lnTo>
                <a:lnTo>
                  <a:pt x="36" y="2"/>
                </a:lnTo>
                <a:lnTo>
                  <a:pt x="34" y="0"/>
                </a:lnTo>
                <a:lnTo>
                  <a:pt x="29" y="0"/>
                </a:lnTo>
                <a:lnTo>
                  <a:pt x="18"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6" name="Freeform 4044">
            <a:extLst>
              <a:ext uri="{FF2B5EF4-FFF2-40B4-BE49-F238E27FC236}">
                <a16:creationId xmlns:a16="http://schemas.microsoft.com/office/drawing/2014/main" xmlns="" id="{8C6B5867-2922-8549-8DD9-C875D8F530DC}"/>
              </a:ext>
            </a:extLst>
          </p:cNvPr>
          <p:cNvSpPr>
            <a:spLocks/>
          </p:cNvSpPr>
          <p:nvPr/>
        </p:nvSpPr>
        <p:spPr bwMode="auto">
          <a:xfrm>
            <a:off x="3502025" y="4330700"/>
            <a:ext cx="57150" cy="28575"/>
          </a:xfrm>
          <a:custGeom>
            <a:avLst/>
            <a:gdLst>
              <a:gd name="T0" fmla="*/ 2147483646 w 36"/>
              <a:gd name="T1" fmla="*/ 2147483646 h 18"/>
              <a:gd name="T2" fmla="*/ 2147483646 w 36"/>
              <a:gd name="T3" fmla="*/ 2147483646 h 18"/>
              <a:gd name="T4" fmla="*/ 0 w 36"/>
              <a:gd name="T5" fmla="*/ 2147483646 h 18"/>
              <a:gd name="T6" fmla="*/ 0 w 36"/>
              <a:gd name="T7" fmla="*/ 2147483646 h 18"/>
              <a:gd name="T8" fmla="*/ 0 w 36"/>
              <a:gd name="T9" fmla="*/ 2147483646 h 18"/>
              <a:gd name="T10" fmla="*/ 2147483646 w 36"/>
              <a:gd name="T11" fmla="*/ 2147483646 h 18"/>
              <a:gd name="T12" fmla="*/ 2147483646 w 36"/>
              <a:gd name="T13" fmla="*/ 2147483646 h 18"/>
              <a:gd name="T14" fmla="*/ 2147483646 w 36"/>
              <a:gd name="T15" fmla="*/ 2147483646 h 18"/>
              <a:gd name="T16" fmla="*/ 2147483646 w 36"/>
              <a:gd name="T17" fmla="*/ 2147483646 h 18"/>
              <a:gd name="T18" fmla="*/ 2147483646 w 36"/>
              <a:gd name="T19" fmla="*/ 2147483646 h 18"/>
              <a:gd name="T20" fmla="*/ 2147483646 w 36"/>
              <a:gd name="T21" fmla="*/ 2147483646 h 18"/>
              <a:gd name="T22" fmla="*/ 2147483646 w 36"/>
              <a:gd name="T23" fmla="*/ 2147483646 h 18"/>
              <a:gd name="T24" fmla="*/ 2147483646 w 36"/>
              <a:gd name="T25" fmla="*/ 0 h 18"/>
              <a:gd name="T26" fmla="*/ 2147483646 w 36"/>
              <a:gd name="T27" fmla="*/ 0 h 18"/>
              <a:gd name="T28" fmla="*/ 2147483646 w 36"/>
              <a:gd name="T29" fmla="*/ 0 h 18"/>
              <a:gd name="T30" fmla="*/ 2147483646 w 36"/>
              <a:gd name="T31" fmla="*/ 2147483646 h 18"/>
              <a:gd name="T32" fmla="*/ 2147483646 w 36"/>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18">
                <a:moveTo>
                  <a:pt x="4" y="9"/>
                </a:moveTo>
                <a:lnTo>
                  <a:pt x="4" y="9"/>
                </a:lnTo>
                <a:lnTo>
                  <a:pt x="0" y="11"/>
                </a:lnTo>
                <a:lnTo>
                  <a:pt x="0" y="16"/>
                </a:lnTo>
                <a:lnTo>
                  <a:pt x="0" y="18"/>
                </a:lnTo>
                <a:lnTo>
                  <a:pt x="4" y="18"/>
                </a:lnTo>
                <a:lnTo>
                  <a:pt x="18" y="16"/>
                </a:lnTo>
                <a:lnTo>
                  <a:pt x="29" y="9"/>
                </a:lnTo>
                <a:lnTo>
                  <a:pt x="34" y="5"/>
                </a:lnTo>
                <a:lnTo>
                  <a:pt x="36" y="2"/>
                </a:lnTo>
                <a:lnTo>
                  <a:pt x="34" y="0"/>
                </a:lnTo>
                <a:lnTo>
                  <a:pt x="29" y="0"/>
                </a:lnTo>
                <a:lnTo>
                  <a:pt x="18"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7" name="Freeform 4045">
            <a:extLst>
              <a:ext uri="{FF2B5EF4-FFF2-40B4-BE49-F238E27FC236}">
                <a16:creationId xmlns:a16="http://schemas.microsoft.com/office/drawing/2014/main" xmlns="" id="{88386447-B752-7E46-AA8A-DFE9AEA403B7}"/>
              </a:ext>
            </a:extLst>
          </p:cNvPr>
          <p:cNvSpPr>
            <a:spLocks/>
          </p:cNvSpPr>
          <p:nvPr/>
        </p:nvSpPr>
        <p:spPr bwMode="auto">
          <a:xfrm>
            <a:off x="3459163" y="4330700"/>
            <a:ext cx="60325" cy="28575"/>
          </a:xfrm>
          <a:custGeom>
            <a:avLst/>
            <a:gdLst>
              <a:gd name="T0" fmla="*/ 2147483646 w 38"/>
              <a:gd name="T1" fmla="*/ 2147483646 h 18"/>
              <a:gd name="T2" fmla="*/ 2147483646 w 38"/>
              <a:gd name="T3" fmla="*/ 2147483646 h 18"/>
              <a:gd name="T4" fmla="*/ 2147483646 w 38"/>
              <a:gd name="T5" fmla="*/ 2147483646 h 18"/>
              <a:gd name="T6" fmla="*/ 0 w 38"/>
              <a:gd name="T7" fmla="*/ 2147483646 h 18"/>
              <a:gd name="T8" fmla="*/ 2147483646 w 38"/>
              <a:gd name="T9" fmla="*/ 2147483646 h 18"/>
              <a:gd name="T10" fmla="*/ 2147483646 w 38"/>
              <a:gd name="T11" fmla="*/ 2147483646 h 18"/>
              <a:gd name="T12" fmla="*/ 2147483646 w 38"/>
              <a:gd name="T13" fmla="*/ 2147483646 h 18"/>
              <a:gd name="T14" fmla="*/ 2147483646 w 38"/>
              <a:gd name="T15" fmla="*/ 2147483646 h 18"/>
              <a:gd name="T16" fmla="*/ 2147483646 w 38"/>
              <a:gd name="T17" fmla="*/ 2147483646 h 18"/>
              <a:gd name="T18" fmla="*/ 2147483646 w 38"/>
              <a:gd name="T19" fmla="*/ 2147483646 h 18"/>
              <a:gd name="T20" fmla="*/ 2147483646 w 38"/>
              <a:gd name="T21" fmla="*/ 2147483646 h 18"/>
              <a:gd name="T22" fmla="*/ 2147483646 w 38"/>
              <a:gd name="T23" fmla="*/ 2147483646 h 18"/>
              <a:gd name="T24" fmla="*/ 2147483646 w 38"/>
              <a:gd name="T25" fmla="*/ 0 h 18"/>
              <a:gd name="T26" fmla="*/ 2147483646 w 38"/>
              <a:gd name="T27" fmla="*/ 0 h 18"/>
              <a:gd name="T28" fmla="*/ 2147483646 w 38"/>
              <a:gd name="T29" fmla="*/ 0 h 18"/>
              <a:gd name="T30" fmla="*/ 2147483646 w 38"/>
              <a:gd name="T31" fmla="*/ 2147483646 h 18"/>
              <a:gd name="T32" fmla="*/ 2147483646 w 38"/>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7" y="9"/>
                </a:moveTo>
                <a:lnTo>
                  <a:pt x="7" y="9"/>
                </a:lnTo>
                <a:lnTo>
                  <a:pt x="2" y="11"/>
                </a:lnTo>
                <a:lnTo>
                  <a:pt x="0" y="16"/>
                </a:lnTo>
                <a:lnTo>
                  <a:pt x="2" y="18"/>
                </a:lnTo>
                <a:lnTo>
                  <a:pt x="7" y="18"/>
                </a:lnTo>
                <a:lnTo>
                  <a:pt x="18" y="16"/>
                </a:lnTo>
                <a:lnTo>
                  <a:pt x="31" y="9"/>
                </a:lnTo>
                <a:lnTo>
                  <a:pt x="36" y="5"/>
                </a:lnTo>
                <a:lnTo>
                  <a:pt x="38" y="2"/>
                </a:lnTo>
                <a:lnTo>
                  <a:pt x="36" y="0"/>
                </a:lnTo>
                <a:lnTo>
                  <a:pt x="31" y="0"/>
                </a:lnTo>
                <a:lnTo>
                  <a:pt x="18"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8" name="Freeform 4046">
            <a:extLst>
              <a:ext uri="{FF2B5EF4-FFF2-40B4-BE49-F238E27FC236}">
                <a16:creationId xmlns:a16="http://schemas.microsoft.com/office/drawing/2014/main" xmlns="" id="{DD44DC7C-28B8-7C45-9D61-7F804133D941}"/>
              </a:ext>
            </a:extLst>
          </p:cNvPr>
          <p:cNvSpPr>
            <a:spLocks/>
          </p:cNvSpPr>
          <p:nvPr/>
        </p:nvSpPr>
        <p:spPr bwMode="auto">
          <a:xfrm>
            <a:off x="3459163" y="4330700"/>
            <a:ext cx="60325" cy="28575"/>
          </a:xfrm>
          <a:custGeom>
            <a:avLst/>
            <a:gdLst>
              <a:gd name="T0" fmla="*/ 2147483646 w 38"/>
              <a:gd name="T1" fmla="*/ 2147483646 h 18"/>
              <a:gd name="T2" fmla="*/ 2147483646 w 38"/>
              <a:gd name="T3" fmla="*/ 2147483646 h 18"/>
              <a:gd name="T4" fmla="*/ 2147483646 w 38"/>
              <a:gd name="T5" fmla="*/ 2147483646 h 18"/>
              <a:gd name="T6" fmla="*/ 0 w 38"/>
              <a:gd name="T7" fmla="*/ 2147483646 h 18"/>
              <a:gd name="T8" fmla="*/ 2147483646 w 38"/>
              <a:gd name="T9" fmla="*/ 2147483646 h 18"/>
              <a:gd name="T10" fmla="*/ 2147483646 w 38"/>
              <a:gd name="T11" fmla="*/ 2147483646 h 18"/>
              <a:gd name="T12" fmla="*/ 2147483646 w 38"/>
              <a:gd name="T13" fmla="*/ 2147483646 h 18"/>
              <a:gd name="T14" fmla="*/ 2147483646 w 38"/>
              <a:gd name="T15" fmla="*/ 2147483646 h 18"/>
              <a:gd name="T16" fmla="*/ 2147483646 w 38"/>
              <a:gd name="T17" fmla="*/ 2147483646 h 18"/>
              <a:gd name="T18" fmla="*/ 2147483646 w 38"/>
              <a:gd name="T19" fmla="*/ 2147483646 h 18"/>
              <a:gd name="T20" fmla="*/ 2147483646 w 38"/>
              <a:gd name="T21" fmla="*/ 2147483646 h 18"/>
              <a:gd name="T22" fmla="*/ 2147483646 w 38"/>
              <a:gd name="T23" fmla="*/ 2147483646 h 18"/>
              <a:gd name="T24" fmla="*/ 2147483646 w 38"/>
              <a:gd name="T25" fmla="*/ 0 h 18"/>
              <a:gd name="T26" fmla="*/ 2147483646 w 38"/>
              <a:gd name="T27" fmla="*/ 0 h 18"/>
              <a:gd name="T28" fmla="*/ 2147483646 w 38"/>
              <a:gd name="T29" fmla="*/ 0 h 18"/>
              <a:gd name="T30" fmla="*/ 2147483646 w 38"/>
              <a:gd name="T31" fmla="*/ 2147483646 h 18"/>
              <a:gd name="T32" fmla="*/ 2147483646 w 38"/>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7" y="9"/>
                </a:moveTo>
                <a:lnTo>
                  <a:pt x="7" y="9"/>
                </a:lnTo>
                <a:lnTo>
                  <a:pt x="2" y="11"/>
                </a:lnTo>
                <a:lnTo>
                  <a:pt x="0" y="16"/>
                </a:lnTo>
                <a:lnTo>
                  <a:pt x="2" y="18"/>
                </a:lnTo>
                <a:lnTo>
                  <a:pt x="7" y="18"/>
                </a:lnTo>
                <a:lnTo>
                  <a:pt x="18" y="16"/>
                </a:lnTo>
                <a:lnTo>
                  <a:pt x="31" y="9"/>
                </a:lnTo>
                <a:lnTo>
                  <a:pt x="36" y="5"/>
                </a:lnTo>
                <a:lnTo>
                  <a:pt x="38" y="2"/>
                </a:lnTo>
                <a:lnTo>
                  <a:pt x="36" y="0"/>
                </a:lnTo>
                <a:lnTo>
                  <a:pt x="31" y="0"/>
                </a:lnTo>
                <a:lnTo>
                  <a:pt x="18"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29" name="Freeform 4047">
            <a:extLst>
              <a:ext uri="{FF2B5EF4-FFF2-40B4-BE49-F238E27FC236}">
                <a16:creationId xmlns:a16="http://schemas.microsoft.com/office/drawing/2014/main" xmlns="" id="{60E38570-B2D1-6942-856D-0DC70E9933BD}"/>
              </a:ext>
            </a:extLst>
          </p:cNvPr>
          <p:cNvSpPr>
            <a:spLocks/>
          </p:cNvSpPr>
          <p:nvPr/>
        </p:nvSpPr>
        <p:spPr bwMode="auto">
          <a:xfrm>
            <a:off x="3373438" y="4330700"/>
            <a:ext cx="60325" cy="28575"/>
          </a:xfrm>
          <a:custGeom>
            <a:avLst/>
            <a:gdLst>
              <a:gd name="T0" fmla="*/ 2147483646 w 38"/>
              <a:gd name="T1" fmla="*/ 2147483646 h 18"/>
              <a:gd name="T2" fmla="*/ 2147483646 w 38"/>
              <a:gd name="T3" fmla="*/ 2147483646 h 18"/>
              <a:gd name="T4" fmla="*/ 0 w 38"/>
              <a:gd name="T5" fmla="*/ 2147483646 h 18"/>
              <a:gd name="T6" fmla="*/ 0 w 38"/>
              <a:gd name="T7" fmla="*/ 2147483646 h 18"/>
              <a:gd name="T8" fmla="*/ 0 w 38"/>
              <a:gd name="T9" fmla="*/ 2147483646 h 18"/>
              <a:gd name="T10" fmla="*/ 2147483646 w 38"/>
              <a:gd name="T11" fmla="*/ 2147483646 h 18"/>
              <a:gd name="T12" fmla="*/ 2147483646 w 38"/>
              <a:gd name="T13" fmla="*/ 2147483646 h 18"/>
              <a:gd name="T14" fmla="*/ 2147483646 w 38"/>
              <a:gd name="T15" fmla="*/ 2147483646 h 18"/>
              <a:gd name="T16" fmla="*/ 2147483646 w 38"/>
              <a:gd name="T17" fmla="*/ 2147483646 h 18"/>
              <a:gd name="T18" fmla="*/ 2147483646 w 38"/>
              <a:gd name="T19" fmla="*/ 2147483646 h 18"/>
              <a:gd name="T20" fmla="*/ 2147483646 w 38"/>
              <a:gd name="T21" fmla="*/ 2147483646 h 18"/>
              <a:gd name="T22" fmla="*/ 2147483646 w 38"/>
              <a:gd name="T23" fmla="*/ 2147483646 h 18"/>
              <a:gd name="T24" fmla="*/ 2147483646 w 38"/>
              <a:gd name="T25" fmla="*/ 0 h 18"/>
              <a:gd name="T26" fmla="*/ 2147483646 w 38"/>
              <a:gd name="T27" fmla="*/ 0 h 18"/>
              <a:gd name="T28" fmla="*/ 2147483646 w 38"/>
              <a:gd name="T29" fmla="*/ 0 h 18"/>
              <a:gd name="T30" fmla="*/ 2147483646 w 38"/>
              <a:gd name="T31" fmla="*/ 2147483646 h 18"/>
              <a:gd name="T32" fmla="*/ 2147483646 w 38"/>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4" y="9"/>
                </a:moveTo>
                <a:lnTo>
                  <a:pt x="4" y="9"/>
                </a:lnTo>
                <a:lnTo>
                  <a:pt x="0" y="14"/>
                </a:lnTo>
                <a:lnTo>
                  <a:pt x="0" y="16"/>
                </a:lnTo>
                <a:lnTo>
                  <a:pt x="0" y="18"/>
                </a:lnTo>
                <a:lnTo>
                  <a:pt x="4" y="18"/>
                </a:lnTo>
                <a:lnTo>
                  <a:pt x="20" y="16"/>
                </a:lnTo>
                <a:lnTo>
                  <a:pt x="34" y="9"/>
                </a:lnTo>
                <a:lnTo>
                  <a:pt x="36" y="5"/>
                </a:lnTo>
                <a:lnTo>
                  <a:pt x="38" y="2"/>
                </a:lnTo>
                <a:lnTo>
                  <a:pt x="36" y="0"/>
                </a:lnTo>
                <a:lnTo>
                  <a:pt x="31" y="0"/>
                </a:lnTo>
                <a:lnTo>
                  <a:pt x="18"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0" name="Freeform 4048">
            <a:extLst>
              <a:ext uri="{FF2B5EF4-FFF2-40B4-BE49-F238E27FC236}">
                <a16:creationId xmlns:a16="http://schemas.microsoft.com/office/drawing/2014/main" xmlns="" id="{6CFF3F80-4C46-EE45-A5D6-CDBA89BF55D7}"/>
              </a:ext>
            </a:extLst>
          </p:cNvPr>
          <p:cNvSpPr>
            <a:spLocks/>
          </p:cNvSpPr>
          <p:nvPr/>
        </p:nvSpPr>
        <p:spPr bwMode="auto">
          <a:xfrm>
            <a:off x="3373438" y="4330700"/>
            <a:ext cx="60325" cy="28575"/>
          </a:xfrm>
          <a:custGeom>
            <a:avLst/>
            <a:gdLst>
              <a:gd name="T0" fmla="*/ 2147483646 w 38"/>
              <a:gd name="T1" fmla="*/ 2147483646 h 18"/>
              <a:gd name="T2" fmla="*/ 2147483646 w 38"/>
              <a:gd name="T3" fmla="*/ 2147483646 h 18"/>
              <a:gd name="T4" fmla="*/ 0 w 38"/>
              <a:gd name="T5" fmla="*/ 2147483646 h 18"/>
              <a:gd name="T6" fmla="*/ 0 w 38"/>
              <a:gd name="T7" fmla="*/ 2147483646 h 18"/>
              <a:gd name="T8" fmla="*/ 0 w 38"/>
              <a:gd name="T9" fmla="*/ 2147483646 h 18"/>
              <a:gd name="T10" fmla="*/ 2147483646 w 38"/>
              <a:gd name="T11" fmla="*/ 2147483646 h 18"/>
              <a:gd name="T12" fmla="*/ 2147483646 w 38"/>
              <a:gd name="T13" fmla="*/ 2147483646 h 18"/>
              <a:gd name="T14" fmla="*/ 2147483646 w 38"/>
              <a:gd name="T15" fmla="*/ 2147483646 h 18"/>
              <a:gd name="T16" fmla="*/ 2147483646 w 38"/>
              <a:gd name="T17" fmla="*/ 2147483646 h 18"/>
              <a:gd name="T18" fmla="*/ 2147483646 w 38"/>
              <a:gd name="T19" fmla="*/ 2147483646 h 18"/>
              <a:gd name="T20" fmla="*/ 2147483646 w 38"/>
              <a:gd name="T21" fmla="*/ 2147483646 h 18"/>
              <a:gd name="T22" fmla="*/ 2147483646 w 38"/>
              <a:gd name="T23" fmla="*/ 2147483646 h 18"/>
              <a:gd name="T24" fmla="*/ 2147483646 w 38"/>
              <a:gd name="T25" fmla="*/ 0 h 18"/>
              <a:gd name="T26" fmla="*/ 2147483646 w 38"/>
              <a:gd name="T27" fmla="*/ 0 h 18"/>
              <a:gd name="T28" fmla="*/ 2147483646 w 38"/>
              <a:gd name="T29" fmla="*/ 0 h 18"/>
              <a:gd name="T30" fmla="*/ 2147483646 w 38"/>
              <a:gd name="T31" fmla="*/ 2147483646 h 18"/>
              <a:gd name="T32" fmla="*/ 2147483646 w 38"/>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18">
                <a:moveTo>
                  <a:pt x="4" y="9"/>
                </a:moveTo>
                <a:lnTo>
                  <a:pt x="4" y="9"/>
                </a:lnTo>
                <a:lnTo>
                  <a:pt x="0" y="14"/>
                </a:lnTo>
                <a:lnTo>
                  <a:pt x="0" y="16"/>
                </a:lnTo>
                <a:lnTo>
                  <a:pt x="0" y="18"/>
                </a:lnTo>
                <a:lnTo>
                  <a:pt x="4" y="18"/>
                </a:lnTo>
                <a:lnTo>
                  <a:pt x="20" y="16"/>
                </a:lnTo>
                <a:lnTo>
                  <a:pt x="34" y="9"/>
                </a:lnTo>
                <a:lnTo>
                  <a:pt x="36" y="5"/>
                </a:lnTo>
                <a:lnTo>
                  <a:pt x="38" y="2"/>
                </a:lnTo>
                <a:lnTo>
                  <a:pt x="36" y="0"/>
                </a:lnTo>
                <a:lnTo>
                  <a:pt x="31" y="0"/>
                </a:lnTo>
                <a:lnTo>
                  <a:pt x="18"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1" name="Freeform 4049">
            <a:extLst>
              <a:ext uri="{FF2B5EF4-FFF2-40B4-BE49-F238E27FC236}">
                <a16:creationId xmlns:a16="http://schemas.microsoft.com/office/drawing/2014/main" xmlns="" id="{05DC40F5-BC1B-D546-8B35-BF41AD8780FF}"/>
              </a:ext>
            </a:extLst>
          </p:cNvPr>
          <p:cNvSpPr>
            <a:spLocks/>
          </p:cNvSpPr>
          <p:nvPr/>
        </p:nvSpPr>
        <p:spPr bwMode="auto">
          <a:xfrm>
            <a:off x="3327400" y="4330700"/>
            <a:ext cx="63500" cy="28575"/>
          </a:xfrm>
          <a:custGeom>
            <a:avLst/>
            <a:gdLst>
              <a:gd name="T0" fmla="*/ 2147483646 w 40"/>
              <a:gd name="T1" fmla="*/ 2147483646 h 18"/>
              <a:gd name="T2" fmla="*/ 2147483646 w 40"/>
              <a:gd name="T3" fmla="*/ 2147483646 h 18"/>
              <a:gd name="T4" fmla="*/ 0 w 40"/>
              <a:gd name="T5" fmla="*/ 2147483646 h 18"/>
              <a:gd name="T6" fmla="*/ 0 w 40"/>
              <a:gd name="T7" fmla="*/ 2147483646 h 18"/>
              <a:gd name="T8" fmla="*/ 0 w 40"/>
              <a:gd name="T9" fmla="*/ 2147483646 h 18"/>
              <a:gd name="T10" fmla="*/ 2147483646 w 40"/>
              <a:gd name="T11" fmla="*/ 2147483646 h 18"/>
              <a:gd name="T12" fmla="*/ 2147483646 w 40"/>
              <a:gd name="T13" fmla="*/ 2147483646 h 18"/>
              <a:gd name="T14" fmla="*/ 2147483646 w 40"/>
              <a:gd name="T15" fmla="*/ 2147483646 h 18"/>
              <a:gd name="T16" fmla="*/ 2147483646 w 40"/>
              <a:gd name="T17" fmla="*/ 2147483646 h 18"/>
              <a:gd name="T18" fmla="*/ 2147483646 w 40"/>
              <a:gd name="T19" fmla="*/ 2147483646 h 18"/>
              <a:gd name="T20" fmla="*/ 2147483646 w 40"/>
              <a:gd name="T21" fmla="*/ 2147483646 h 18"/>
              <a:gd name="T22" fmla="*/ 2147483646 w 40"/>
              <a:gd name="T23" fmla="*/ 2147483646 h 18"/>
              <a:gd name="T24" fmla="*/ 2147483646 w 40"/>
              <a:gd name="T25" fmla="*/ 0 h 18"/>
              <a:gd name="T26" fmla="*/ 2147483646 w 40"/>
              <a:gd name="T27" fmla="*/ 0 h 18"/>
              <a:gd name="T28" fmla="*/ 2147483646 w 40"/>
              <a:gd name="T29" fmla="*/ 0 h 18"/>
              <a:gd name="T30" fmla="*/ 2147483646 w 40"/>
              <a:gd name="T31" fmla="*/ 2147483646 h 18"/>
              <a:gd name="T32" fmla="*/ 2147483646 w 40"/>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8">
                <a:moveTo>
                  <a:pt x="4" y="9"/>
                </a:moveTo>
                <a:lnTo>
                  <a:pt x="4" y="9"/>
                </a:lnTo>
                <a:lnTo>
                  <a:pt x="0" y="14"/>
                </a:lnTo>
                <a:lnTo>
                  <a:pt x="0" y="16"/>
                </a:lnTo>
                <a:lnTo>
                  <a:pt x="0" y="18"/>
                </a:lnTo>
                <a:lnTo>
                  <a:pt x="4" y="18"/>
                </a:lnTo>
                <a:lnTo>
                  <a:pt x="20" y="16"/>
                </a:lnTo>
                <a:lnTo>
                  <a:pt x="33" y="9"/>
                </a:lnTo>
                <a:lnTo>
                  <a:pt x="38" y="5"/>
                </a:lnTo>
                <a:lnTo>
                  <a:pt x="40" y="2"/>
                </a:lnTo>
                <a:lnTo>
                  <a:pt x="38" y="0"/>
                </a:lnTo>
                <a:lnTo>
                  <a:pt x="33" y="0"/>
                </a:lnTo>
                <a:lnTo>
                  <a:pt x="18"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2" name="Freeform 4050">
            <a:extLst>
              <a:ext uri="{FF2B5EF4-FFF2-40B4-BE49-F238E27FC236}">
                <a16:creationId xmlns:a16="http://schemas.microsoft.com/office/drawing/2014/main" xmlns="" id="{0932ACAB-BA9B-5E44-85D8-1BB734BBA8E8}"/>
              </a:ext>
            </a:extLst>
          </p:cNvPr>
          <p:cNvSpPr>
            <a:spLocks/>
          </p:cNvSpPr>
          <p:nvPr/>
        </p:nvSpPr>
        <p:spPr bwMode="auto">
          <a:xfrm>
            <a:off x="3327400" y="4330700"/>
            <a:ext cx="63500" cy="28575"/>
          </a:xfrm>
          <a:custGeom>
            <a:avLst/>
            <a:gdLst>
              <a:gd name="T0" fmla="*/ 2147483646 w 40"/>
              <a:gd name="T1" fmla="*/ 2147483646 h 18"/>
              <a:gd name="T2" fmla="*/ 2147483646 w 40"/>
              <a:gd name="T3" fmla="*/ 2147483646 h 18"/>
              <a:gd name="T4" fmla="*/ 0 w 40"/>
              <a:gd name="T5" fmla="*/ 2147483646 h 18"/>
              <a:gd name="T6" fmla="*/ 0 w 40"/>
              <a:gd name="T7" fmla="*/ 2147483646 h 18"/>
              <a:gd name="T8" fmla="*/ 0 w 40"/>
              <a:gd name="T9" fmla="*/ 2147483646 h 18"/>
              <a:gd name="T10" fmla="*/ 2147483646 w 40"/>
              <a:gd name="T11" fmla="*/ 2147483646 h 18"/>
              <a:gd name="T12" fmla="*/ 2147483646 w 40"/>
              <a:gd name="T13" fmla="*/ 2147483646 h 18"/>
              <a:gd name="T14" fmla="*/ 2147483646 w 40"/>
              <a:gd name="T15" fmla="*/ 2147483646 h 18"/>
              <a:gd name="T16" fmla="*/ 2147483646 w 40"/>
              <a:gd name="T17" fmla="*/ 2147483646 h 18"/>
              <a:gd name="T18" fmla="*/ 2147483646 w 40"/>
              <a:gd name="T19" fmla="*/ 2147483646 h 18"/>
              <a:gd name="T20" fmla="*/ 2147483646 w 40"/>
              <a:gd name="T21" fmla="*/ 2147483646 h 18"/>
              <a:gd name="T22" fmla="*/ 2147483646 w 40"/>
              <a:gd name="T23" fmla="*/ 2147483646 h 18"/>
              <a:gd name="T24" fmla="*/ 2147483646 w 40"/>
              <a:gd name="T25" fmla="*/ 0 h 18"/>
              <a:gd name="T26" fmla="*/ 2147483646 w 40"/>
              <a:gd name="T27" fmla="*/ 0 h 18"/>
              <a:gd name="T28" fmla="*/ 2147483646 w 40"/>
              <a:gd name="T29" fmla="*/ 0 h 18"/>
              <a:gd name="T30" fmla="*/ 2147483646 w 40"/>
              <a:gd name="T31" fmla="*/ 2147483646 h 18"/>
              <a:gd name="T32" fmla="*/ 2147483646 w 40"/>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18">
                <a:moveTo>
                  <a:pt x="4" y="9"/>
                </a:moveTo>
                <a:lnTo>
                  <a:pt x="4" y="9"/>
                </a:lnTo>
                <a:lnTo>
                  <a:pt x="0" y="14"/>
                </a:lnTo>
                <a:lnTo>
                  <a:pt x="0" y="16"/>
                </a:lnTo>
                <a:lnTo>
                  <a:pt x="0" y="18"/>
                </a:lnTo>
                <a:lnTo>
                  <a:pt x="4" y="18"/>
                </a:lnTo>
                <a:lnTo>
                  <a:pt x="20" y="16"/>
                </a:lnTo>
                <a:lnTo>
                  <a:pt x="33" y="9"/>
                </a:lnTo>
                <a:lnTo>
                  <a:pt x="38" y="5"/>
                </a:lnTo>
                <a:lnTo>
                  <a:pt x="40" y="2"/>
                </a:lnTo>
                <a:lnTo>
                  <a:pt x="38" y="0"/>
                </a:lnTo>
                <a:lnTo>
                  <a:pt x="33" y="0"/>
                </a:lnTo>
                <a:lnTo>
                  <a:pt x="18"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3" name="Freeform 4051">
            <a:extLst>
              <a:ext uri="{FF2B5EF4-FFF2-40B4-BE49-F238E27FC236}">
                <a16:creationId xmlns:a16="http://schemas.microsoft.com/office/drawing/2014/main" xmlns="" id="{33A4B1FD-2460-5C49-B598-BDBA8945F0B2}"/>
              </a:ext>
            </a:extLst>
          </p:cNvPr>
          <p:cNvSpPr>
            <a:spLocks/>
          </p:cNvSpPr>
          <p:nvPr/>
        </p:nvSpPr>
        <p:spPr bwMode="auto">
          <a:xfrm>
            <a:off x="3276600" y="4330700"/>
            <a:ext cx="65088" cy="28575"/>
          </a:xfrm>
          <a:custGeom>
            <a:avLst/>
            <a:gdLst>
              <a:gd name="T0" fmla="*/ 2147483646 w 41"/>
              <a:gd name="T1" fmla="*/ 2147483646 h 18"/>
              <a:gd name="T2" fmla="*/ 2147483646 w 41"/>
              <a:gd name="T3" fmla="*/ 2147483646 h 18"/>
              <a:gd name="T4" fmla="*/ 2147483646 w 41"/>
              <a:gd name="T5" fmla="*/ 2147483646 h 18"/>
              <a:gd name="T6" fmla="*/ 0 w 41"/>
              <a:gd name="T7" fmla="*/ 2147483646 h 18"/>
              <a:gd name="T8" fmla="*/ 2147483646 w 41"/>
              <a:gd name="T9" fmla="*/ 2147483646 h 18"/>
              <a:gd name="T10" fmla="*/ 2147483646 w 41"/>
              <a:gd name="T11" fmla="*/ 2147483646 h 18"/>
              <a:gd name="T12" fmla="*/ 2147483646 w 41"/>
              <a:gd name="T13" fmla="*/ 2147483646 h 18"/>
              <a:gd name="T14" fmla="*/ 2147483646 w 41"/>
              <a:gd name="T15" fmla="*/ 2147483646 h 18"/>
              <a:gd name="T16" fmla="*/ 2147483646 w 41"/>
              <a:gd name="T17" fmla="*/ 2147483646 h 18"/>
              <a:gd name="T18" fmla="*/ 2147483646 w 41"/>
              <a:gd name="T19" fmla="*/ 2147483646 h 18"/>
              <a:gd name="T20" fmla="*/ 2147483646 w 41"/>
              <a:gd name="T21" fmla="*/ 2147483646 h 18"/>
              <a:gd name="T22" fmla="*/ 2147483646 w 41"/>
              <a:gd name="T23" fmla="*/ 2147483646 h 18"/>
              <a:gd name="T24" fmla="*/ 2147483646 w 41"/>
              <a:gd name="T25" fmla="*/ 0 h 18"/>
              <a:gd name="T26" fmla="*/ 2147483646 w 41"/>
              <a:gd name="T27" fmla="*/ 0 h 18"/>
              <a:gd name="T28" fmla="*/ 2147483646 w 41"/>
              <a:gd name="T29" fmla="*/ 0 h 18"/>
              <a:gd name="T30" fmla="*/ 2147483646 w 41"/>
              <a:gd name="T31" fmla="*/ 2147483646 h 18"/>
              <a:gd name="T32" fmla="*/ 2147483646 w 41"/>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8">
                <a:moveTo>
                  <a:pt x="7" y="9"/>
                </a:moveTo>
                <a:lnTo>
                  <a:pt x="7" y="9"/>
                </a:lnTo>
                <a:lnTo>
                  <a:pt x="2" y="14"/>
                </a:lnTo>
                <a:lnTo>
                  <a:pt x="0" y="16"/>
                </a:lnTo>
                <a:lnTo>
                  <a:pt x="2" y="18"/>
                </a:lnTo>
                <a:lnTo>
                  <a:pt x="7" y="18"/>
                </a:lnTo>
                <a:lnTo>
                  <a:pt x="23" y="16"/>
                </a:lnTo>
                <a:lnTo>
                  <a:pt x="36" y="9"/>
                </a:lnTo>
                <a:lnTo>
                  <a:pt x="41" y="5"/>
                </a:lnTo>
                <a:lnTo>
                  <a:pt x="41" y="2"/>
                </a:lnTo>
                <a:lnTo>
                  <a:pt x="41" y="0"/>
                </a:lnTo>
                <a:lnTo>
                  <a:pt x="36" y="0"/>
                </a:lnTo>
                <a:lnTo>
                  <a:pt x="20"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4" name="Freeform 4052">
            <a:extLst>
              <a:ext uri="{FF2B5EF4-FFF2-40B4-BE49-F238E27FC236}">
                <a16:creationId xmlns:a16="http://schemas.microsoft.com/office/drawing/2014/main" xmlns="" id="{F53A21EE-B528-2C49-90AD-B128E72253EC}"/>
              </a:ext>
            </a:extLst>
          </p:cNvPr>
          <p:cNvSpPr>
            <a:spLocks/>
          </p:cNvSpPr>
          <p:nvPr/>
        </p:nvSpPr>
        <p:spPr bwMode="auto">
          <a:xfrm>
            <a:off x="3276600" y="4330700"/>
            <a:ext cx="65088" cy="28575"/>
          </a:xfrm>
          <a:custGeom>
            <a:avLst/>
            <a:gdLst>
              <a:gd name="T0" fmla="*/ 2147483646 w 41"/>
              <a:gd name="T1" fmla="*/ 2147483646 h 18"/>
              <a:gd name="T2" fmla="*/ 2147483646 w 41"/>
              <a:gd name="T3" fmla="*/ 2147483646 h 18"/>
              <a:gd name="T4" fmla="*/ 2147483646 w 41"/>
              <a:gd name="T5" fmla="*/ 2147483646 h 18"/>
              <a:gd name="T6" fmla="*/ 0 w 41"/>
              <a:gd name="T7" fmla="*/ 2147483646 h 18"/>
              <a:gd name="T8" fmla="*/ 2147483646 w 41"/>
              <a:gd name="T9" fmla="*/ 2147483646 h 18"/>
              <a:gd name="T10" fmla="*/ 2147483646 w 41"/>
              <a:gd name="T11" fmla="*/ 2147483646 h 18"/>
              <a:gd name="T12" fmla="*/ 2147483646 w 41"/>
              <a:gd name="T13" fmla="*/ 2147483646 h 18"/>
              <a:gd name="T14" fmla="*/ 2147483646 w 41"/>
              <a:gd name="T15" fmla="*/ 2147483646 h 18"/>
              <a:gd name="T16" fmla="*/ 2147483646 w 41"/>
              <a:gd name="T17" fmla="*/ 2147483646 h 18"/>
              <a:gd name="T18" fmla="*/ 2147483646 w 41"/>
              <a:gd name="T19" fmla="*/ 2147483646 h 18"/>
              <a:gd name="T20" fmla="*/ 2147483646 w 41"/>
              <a:gd name="T21" fmla="*/ 2147483646 h 18"/>
              <a:gd name="T22" fmla="*/ 2147483646 w 41"/>
              <a:gd name="T23" fmla="*/ 2147483646 h 18"/>
              <a:gd name="T24" fmla="*/ 2147483646 w 41"/>
              <a:gd name="T25" fmla="*/ 0 h 18"/>
              <a:gd name="T26" fmla="*/ 2147483646 w 41"/>
              <a:gd name="T27" fmla="*/ 0 h 18"/>
              <a:gd name="T28" fmla="*/ 2147483646 w 41"/>
              <a:gd name="T29" fmla="*/ 0 h 18"/>
              <a:gd name="T30" fmla="*/ 2147483646 w 41"/>
              <a:gd name="T31" fmla="*/ 2147483646 h 18"/>
              <a:gd name="T32" fmla="*/ 2147483646 w 41"/>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1" h="18">
                <a:moveTo>
                  <a:pt x="7" y="9"/>
                </a:moveTo>
                <a:lnTo>
                  <a:pt x="7" y="9"/>
                </a:lnTo>
                <a:lnTo>
                  <a:pt x="2" y="14"/>
                </a:lnTo>
                <a:lnTo>
                  <a:pt x="0" y="16"/>
                </a:lnTo>
                <a:lnTo>
                  <a:pt x="2" y="18"/>
                </a:lnTo>
                <a:lnTo>
                  <a:pt x="7" y="18"/>
                </a:lnTo>
                <a:lnTo>
                  <a:pt x="23" y="16"/>
                </a:lnTo>
                <a:lnTo>
                  <a:pt x="36" y="9"/>
                </a:lnTo>
                <a:lnTo>
                  <a:pt x="41" y="5"/>
                </a:lnTo>
                <a:lnTo>
                  <a:pt x="41" y="2"/>
                </a:lnTo>
                <a:lnTo>
                  <a:pt x="41" y="0"/>
                </a:lnTo>
                <a:lnTo>
                  <a:pt x="36" y="0"/>
                </a:lnTo>
                <a:lnTo>
                  <a:pt x="20"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5" name="Freeform 4053">
            <a:extLst>
              <a:ext uri="{FF2B5EF4-FFF2-40B4-BE49-F238E27FC236}">
                <a16:creationId xmlns:a16="http://schemas.microsoft.com/office/drawing/2014/main" xmlns="" id="{5F25A878-2BA5-4948-AAF4-A5D49F277862}"/>
              </a:ext>
            </a:extLst>
          </p:cNvPr>
          <p:cNvSpPr>
            <a:spLocks/>
          </p:cNvSpPr>
          <p:nvPr/>
        </p:nvSpPr>
        <p:spPr bwMode="auto">
          <a:xfrm>
            <a:off x="3173413" y="4330700"/>
            <a:ext cx="71437" cy="28575"/>
          </a:xfrm>
          <a:custGeom>
            <a:avLst/>
            <a:gdLst>
              <a:gd name="T0" fmla="*/ 2147483646 w 45"/>
              <a:gd name="T1" fmla="*/ 2147483646 h 18"/>
              <a:gd name="T2" fmla="*/ 2147483646 w 45"/>
              <a:gd name="T3" fmla="*/ 2147483646 h 18"/>
              <a:gd name="T4" fmla="*/ 2147483646 w 45"/>
              <a:gd name="T5" fmla="*/ 2147483646 h 18"/>
              <a:gd name="T6" fmla="*/ 0 w 45"/>
              <a:gd name="T7" fmla="*/ 2147483646 h 18"/>
              <a:gd name="T8" fmla="*/ 2147483646 w 45"/>
              <a:gd name="T9" fmla="*/ 2147483646 h 18"/>
              <a:gd name="T10" fmla="*/ 2147483646 w 45"/>
              <a:gd name="T11" fmla="*/ 2147483646 h 18"/>
              <a:gd name="T12" fmla="*/ 2147483646 w 45"/>
              <a:gd name="T13" fmla="*/ 2147483646 h 18"/>
              <a:gd name="T14" fmla="*/ 2147483646 w 45"/>
              <a:gd name="T15" fmla="*/ 2147483646 h 18"/>
              <a:gd name="T16" fmla="*/ 2147483646 w 45"/>
              <a:gd name="T17" fmla="*/ 2147483646 h 18"/>
              <a:gd name="T18" fmla="*/ 2147483646 w 45"/>
              <a:gd name="T19" fmla="*/ 2147483646 h 18"/>
              <a:gd name="T20" fmla="*/ 2147483646 w 45"/>
              <a:gd name="T21" fmla="*/ 2147483646 h 18"/>
              <a:gd name="T22" fmla="*/ 2147483646 w 45"/>
              <a:gd name="T23" fmla="*/ 2147483646 h 18"/>
              <a:gd name="T24" fmla="*/ 2147483646 w 45"/>
              <a:gd name="T25" fmla="*/ 0 h 18"/>
              <a:gd name="T26" fmla="*/ 2147483646 w 45"/>
              <a:gd name="T27" fmla="*/ 0 h 18"/>
              <a:gd name="T28" fmla="*/ 2147483646 w 45"/>
              <a:gd name="T29" fmla="*/ 0 h 18"/>
              <a:gd name="T30" fmla="*/ 2147483646 w 45"/>
              <a:gd name="T31" fmla="*/ 2147483646 h 18"/>
              <a:gd name="T32" fmla="*/ 2147483646 w 45"/>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4"/>
                </a:lnTo>
                <a:lnTo>
                  <a:pt x="0" y="16"/>
                </a:lnTo>
                <a:lnTo>
                  <a:pt x="2" y="18"/>
                </a:lnTo>
                <a:lnTo>
                  <a:pt x="9" y="18"/>
                </a:lnTo>
                <a:lnTo>
                  <a:pt x="25" y="16"/>
                </a:lnTo>
                <a:lnTo>
                  <a:pt x="38" y="9"/>
                </a:lnTo>
                <a:lnTo>
                  <a:pt x="43" y="5"/>
                </a:lnTo>
                <a:lnTo>
                  <a:pt x="45" y="2"/>
                </a:lnTo>
                <a:lnTo>
                  <a:pt x="43" y="0"/>
                </a:lnTo>
                <a:lnTo>
                  <a:pt x="38" y="0"/>
                </a:lnTo>
                <a:lnTo>
                  <a:pt x="22"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6" name="Freeform 4054">
            <a:extLst>
              <a:ext uri="{FF2B5EF4-FFF2-40B4-BE49-F238E27FC236}">
                <a16:creationId xmlns:a16="http://schemas.microsoft.com/office/drawing/2014/main" xmlns="" id="{3A2A2DCB-E27C-1E41-91EB-F48E736F6FCB}"/>
              </a:ext>
            </a:extLst>
          </p:cNvPr>
          <p:cNvSpPr>
            <a:spLocks/>
          </p:cNvSpPr>
          <p:nvPr/>
        </p:nvSpPr>
        <p:spPr bwMode="auto">
          <a:xfrm>
            <a:off x="3173413" y="4330700"/>
            <a:ext cx="71437" cy="28575"/>
          </a:xfrm>
          <a:custGeom>
            <a:avLst/>
            <a:gdLst>
              <a:gd name="T0" fmla="*/ 2147483646 w 45"/>
              <a:gd name="T1" fmla="*/ 2147483646 h 18"/>
              <a:gd name="T2" fmla="*/ 2147483646 w 45"/>
              <a:gd name="T3" fmla="*/ 2147483646 h 18"/>
              <a:gd name="T4" fmla="*/ 2147483646 w 45"/>
              <a:gd name="T5" fmla="*/ 2147483646 h 18"/>
              <a:gd name="T6" fmla="*/ 0 w 45"/>
              <a:gd name="T7" fmla="*/ 2147483646 h 18"/>
              <a:gd name="T8" fmla="*/ 2147483646 w 45"/>
              <a:gd name="T9" fmla="*/ 2147483646 h 18"/>
              <a:gd name="T10" fmla="*/ 2147483646 w 45"/>
              <a:gd name="T11" fmla="*/ 2147483646 h 18"/>
              <a:gd name="T12" fmla="*/ 2147483646 w 45"/>
              <a:gd name="T13" fmla="*/ 2147483646 h 18"/>
              <a:gd name="T14" fmla="*/ 2147483646 w 45"/>
              <a:gd name="T15" fmla="*/ 2147483646 h 18"/>
              <a:gd name="T16" fmla="*/ 2147483646 w 45"/>
              <a:gd name="T17" fmla="*/ 2147483646 h 18"/>
              <a:gd name="T18" fmla="*/ 2147483646 w 45"/>
              <a:gd name="T19" fmla="*/ 2147483646 h 18"/>
              <a:gd name="T20" fmla="*/ 2147483646 w 45"/>
              <a:gd name="T21" fmla="*/ 2147483646 h 18"/>
              <a:gd name="T22" fmla="*/ 2147483646 w 45"/>
              <a:gd name="T23" fmla="*/ 2147483646 h 18"/>
              <a:gd name="T24" fmla="*/ 2147483646 w 45"/>
              <a:gd name="T25" fmla="*/ 0 h 18"/>
              <a:gd name="T26" fmla="*/ 2147483646 w 45"/>
              <a:gd name="T27" fmla="*/ 0 h 18"/>
              <a:gd name="T28" fmla="*/ 2147483646 w 45"/>
              <a:gd name="T29" fmla="*/ 0 h 18"/>
              <a:gd name="T30" fmla="*/ 2147483646 w 45"/>
              <a:gd name="T31" fmla="*/ 2147483646 h 18"/>
              <a:gd name="T32" fmla="*/ 2147483646 w 45"/>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5" h="18">
                <a:moveTo>
                  <a:pt x="7" y="9"/>
                </a:moveTo>
                <a:lnTo>
                  <a:pt x="7" y="9"/>
                </a:lnTo>
                <a:lnTo>
                  <a:pt x="2" y="14"/>
                </a:lnTo>
                <a:lnTo>
                  <a:pt x="0" y="16"/>
                </a:lnTo>
                <a:lnTo>
                  <a:pt x="2" y="18"/>
                </a:lnTo>
                <a:lnTo>
                  <a:pt x="9" y="18"/>
                </a:lnTo>
                <a:lnTo>
                  <a:pt x="25" y="16"/>
                </a:lnTo>
                <a:lnTo>
                  <a:pt x="38" y="9"/>
                </a:lnTo>
                <a:lnTo>
                  <a:pt x="43" y="5"/>
                </a:lnTo>
                <a:lnTo>
                  <a:pt x="45" y="2"/>
                </a:lnTo>
                <a:lnTo>
                  <a:pt x="43" y="0"/>
                </a:lnTo>
                <a:lnTo>
                  <a:pt x="38" y="0"/>
                </a:lnTo>
                <a:lnTo>
                  <a:pt x="22"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7" name="Freeform 4055">
            <a:extLst>
              <a:ext uri="{FF2B5EF4-FFF2-40B4-BE49-F238E27FC236}">
                <a16:creationId xmlns:a16="http://schemas.microsoft.com/office/drawing/2014/main" xmlns="" id="{0744883F-0624-7149-B2A8-E34281BC7EDA}"/>
              </a:ext>
            </a:extLst>
          </p:cNvPr>
          <p:cNvSpPr>
            <a:spLocks/>
          </p:cNvSpPr>
          <p:nvPr/>
        </p:nvSpPr>
        <p:spPr bwMode="auto">
          <a:xfrm>
            <a:off x="4567238" y="4295775"/>
            <a:ext cx="31750" cy="28575"/>
          </a:xfrm>
          <a:custGeom>
            <a:avLst/>
            <a:gdLst>
              <a:gd name="T0" fmla="*/ 2147483646 w 20"/>
              <a:gd name="T1" fmla="*/ 2147483646 h 18"/>
              <a:gd name="T2" fmla="*/ 2147483646 w 20"/>
              <a:gd name="T3" fmla="*/ 2147483646 h 18"/>
              <a:gd name="T4" fmla="*/ 2147483646 w 20"/>
              <a:gd name="T5" fmla="*/ 2147483646 h 18"/>
              <a:gd name="T6" fmla="*/ 2147483646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2147483646 h 18"/>
              <a:gd name="T22" fmla="*/ 2147483646 w 20"/>
              <a:gd name="T23" fmla="*/ 0 h 18"/>
              <a:gd name="T24" fmla="*/ 2147483646 w 20"/>
              <a:gd name="T25" fmla="*/ 0 h 18"/>
              <a:gd name="T26" fmla="*/ 2147483646 w 20"/>
              <a:gd name="T27" fmla="*/ 2147483646 h 18"/>
              <a:gd name="T28" fmla="*/ 0 w 20"/>
              <a:gd name="T29" fmla="*/ 2147483646 h 18"/>
              <a:gd name="T30" fmla="*/ 2147483646 w 20"/>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18">
                <a:moveTo>
                  <a:pt x="2" y="9"/>
                </a:moveTo>
                <a:lnTo>
                  <a:pt x="2" y="9"/>
                </a:lnTo>
                <a:lnTo>
                  <a:pt x="7" y="15"/>
                </a:lnTo>
                <a:lnTo>
                  <a:pt x="14" y="18"/>
                </a:lnTo>
                <a:lnTo>
                  <a:pt x="18" y="18"/>
                </a:lnTo>
                <a:lnTo>
                  <a:pt x="18" y="15"/>
                </a:lnTo>
                <a:lnTo>
                  <a:pt x="20" y="13"/>
                </a:lnTo>
                <a:lnTo>
                  <a:pt x="18" y="9"/>
                </a:lnTo>
                <a:lnTo>
                  <a:pt x="11" y="2"/>
                </a:lnTo>
                <a:lnTo>
                  <a:pt x="5" y="0"/>
                </a:lnTo>
                <a:lnTo>
                  <a:pt x="2" y="2"/>
                </a:lnTo>
                <a:lnTo>
                  <a:pt x="0"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8" name="Freeform 4056">
            <a:extLst>
              <a:ext uri="{FF2B5EF4-FFF2-40B4-BE49-F238E27FC236}">
                <a16:creationId xmlns:a16="http://schemas.microsoft.com/office/drawing/2014/main" xmlns="" id="{5B6B2F07-37FA-6542-9664-6FDA98039DDA}"/>
              </a:ext>
            </a:extLst>
          </p:cNvPr>
          <p:cNvSpPr>
            <a:spLocks/>
          </p:cNvSpPr>
          <p:nvPr/>
        </p:nvSpPr>
        <p:spPr bwMode="auto">
          <a:xfrm>
            <a:off x="4567238" y="4295775"/>
            <a:ext cx="31750" cy="28575"/>
          </a:xfrm>
          <a:custGeom>
            <a:avLst/>
            <a:gdLst>
              <a:gd name="T0" fmla="*/ 2147483646 w 20"/>
              <a:gd name="T1" fmla="*/ 2147483646 h 18"/>
              <a:gd name="T2" fmla="*/ 2147483646 w 20"/>
              <a:gd name="T3" fmla="*/ 2147483646 h 18"/>
              <a:gd name="T4" fmla="*/ 2147483646 w 20"/>
              <a:gd name="T5" fmla="*/ 2147483646 h 18"/>
              <a:gd name="T6" fmla="*/ 2147483646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2147483646 h 18"/>
              <a:gd name="T22" fmla="*/ 2147483646 w 20"/>
              <a:gd name="T23" fmla="*/ 0 h 18"/>
              <a:gd name="T24" fmla="*/ 2147483646 w 20"/>
              <a:gd name="T25" fmla="*/ 0 h 18"/>
              <a:gd name="T26" fmla="*/ 2147483646 w 20"/>
              <a:gd name="T27" fmla="*/ 2147483646 h 18"/>
              <a:gd name="T28" fmla="*/ 0 w 20"/>
              <a:gd name="T29" fmla="*/ 2147483646 h 18"/>
              <a:gd name="T30" fmla="*/ 2147483646 w 20"/>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0" h="18">
                <a:moveTo>
                  <a:pt x="2" y="9"/>
                </a:moveTo>
                <a:lnTo>
                  <a:pt x="2" y="9"/>
                </a:lnTo>
                <a:lnTo>
                  <a:pt x="7" y="15"/>
                </a:lnTo>
                <a:lnTo>
                  <a:pt x="14" y="18"/>
                </a:lnTo>
                <a:lnTo>
                  <a:pt x="18" y="18"/>
                </a:lnTo>
                <a:lnTo>
                  <a:pt x="18" y="15"/>
                </a:lnTo>
                <a:lnTo>
                  <a:pt x="20" y="13"/>
                </a:lnTo>
                <a:lnTo>
                  <a:pt x="18" y="9"/>
                </a:lnTo>
                <a:lnTo>
                  <a:pt x="11" y="2"/>
                </a:lnTo>
                <a:lnTo>
                  <a:pt x="5" y="0"/>
                </a:lnTo>
                <a:lnTo>
                  <a:pt x="2" y="2"/>
                </a:lnTo>
                <a:lnTo>
                  <a:pt x="0"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39" name="Freeform 4057">
            <a:extLst>
              <a:ext uri="{FF2B5EF4-FFF2-40B4-BE49-F238E27FC236}">
                <a16:creationId xmlns:a16="http://schemas.microsoft.com/office/drawing/2014/main" xmlns="" id="{59010BAB-D117-0D4B-99A0-775971C2C323}"/>
              </a:ext>
            </a:extLst>
          </p:cNvPr>
          <p:cNvSpPr>
            <a:spLocks/>
          </p:cNvSpPr>
          <p:nvPr/>
        </p:nvSpPr>
        <p:spPr bwMode="auto">
          <a:xfrm>
            <a:off x="4541838" y="4295775"/>
            <a:ext cx="28575" cy="28575"/>
          </a:xfrm>
          <a:custGeom>
            <a:avLst/>
            <a:gdLst>
              <a:gd name="T0" fmla="*/ 2147483646 w 18"/>
              <a:gd name="T1" fmla="*/ 2147483646 h 18"/>
              <a:gd name="T2" fmla="*/ 2147483646 w 18"/>
              <a:gd name="T3" fmla="*/ 2147483646 h 18"/>
              <a:gd name="T4" fmla="*/ 2147483646 w 18"/>
              <a:gd name="T5" fmla="*/ 2147483646 h 18"/>
              <a:gd name="T6" fmla="*/ 2147483646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2147483646 h 18"/>
              <a:gd name="T22" fmla="*/ 2147483646 w 18"/>
              <a:gd name="T23" fmla="*/ 0 h 18"/>
              <a:gd name="T24" fmla="*/ 2147483646 w 18"/>
              <a:gd name="T25" fmla="*/ 0 h 18"/>
              <a:gd name="T26" fmla="*/ 2147483646 w 18"/>
              <a:gd name="T27" fmla="*/ 2147483646 h 18"/>
              <a:gd name="T28" fmla="*/ 0 w 18"/>
              <a:gd name="T29" fmla="*/ 2147483646 h 18"/>
              <a:gd name="T30" fmla="*/ 2147483646 w 18"/>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8">
                <a:moveTo>
                  <a:pt x="3" y="9"/>
                </a:moveTo>
                <a:lnTo>
                  <a:pt x="3" y="9"/>
                </a:lnTo>
                <a:lnTo>
                  <a:pt x="7" y="15"/>
                </a:lnTo>
                <a:lnTo>
                  <a:pt x="14" y="18"/>
                </a:lnTo>
                <a:lnTo>
                  <a:pt x="16" y="18"/>
                </a:lnTo>
                <a:lnTo>
                  <a:pt x="18" y="15"/>
                </a:lnTo>
                <a:lnTo>
                  <a:pt x="18" y="13"/>
                </a:lnTo>
                <a:lnTo>
                  <a:pt x="18" y="9"/>
                </a:lnTo>
                <a:lnTo>
                  <a:pt x="12" y="2"/>
                </a:lnTo>
                <a:lnTo>
                  <a:pt x="5" y="0"/>
                </a:lnTo>
                <a:lnTo>
                  <a:pt x="3" y="2"/>
                </a:lnTo>
                <a:lnTo>
                  <a:pt x="0"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0" name="Freeform 4058">
            <a:extLst>
              <a:ext uri="{FF2B5EF4-FFF2-40B4-BE49-F238E27FC236}">
                <a16:creationId xmlns:a16="http://schemas.microsoft.com/office/drawing/2014/main" xmlns="" id="{87EC2B99-57F6-0148-9EC4-CAF5D8368C9E}"/>
              </a:ext>
            </a:extLst>
          </p:cNvPr>
          <p:cNvSpPr>
            <a:spLocks/>
          </p:cNvSpPr>
          <p:nvPr/>
        </p:nvSpPr>
        <p:spPr bwMode="auto">
          <a:xfrm>
            <a:off x="4541838" y="4295775"/>
            <a:ext cx="28575" cy="28575"/>
          </a:xfrm>
          <a:custGeom>
            <a:avLst/>
            <a:gdLst>
              <a:gd name="T0" fmla="*/ 2147483646 w 18"/>
              <a:gd name="T1" fmla="*/ 2147483646 h 18"/>
              <a:gd name="T2" fmla="*/ 2147483646 w 18"/>
              <a:gd name="T3" fmla="*/ 2147483646 h 18"/>
              <a:gd name="T4" fmla="*/ 2147483646 w 18"/>
              <a:gd name="T5" fmla="*/ 2147483646 h 18"/>
              <a:gd name="T6" fmla="*/ 2147483646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2147483646 h 18"/>
              <a:gd name="T22" fmla="*/ 2147483646 w 18"/>
              <a:gd name="T23" fmla="*/ 0 h 18"/>
              <a:gd name="T24" fmla="*/ 2147483646 w 18"/>
              <a:gd name="T25" fmla="*/ 0 h 18"/>
              <a:gd name="T26" fmla="*/ 2147483646 w 18"/>
              <a:gd name="T27" fmla="*/ 2147483646 h 18"/>
              <a:gd name="T28" fmla="*/ 0 w 18"/>
              <a:gd name="T29" fmla="*/ 2147483646 h 18"/>
              <a:gd name="T30" fmla="*/ 2147483646 w 18"/>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 h="18">
                <a:moveTo>
                  <a:pt x="3" y="9"/>
                </a:moveTo>
                <a:lnTo>
                  <a:pt x="3" y="9"/>
                </a:lnTo>
                <a:lnTo>
                  <a:pt x="7" y="15"/>
                </a:lnTo>
                <a:lnTo>
                  <a:pt x="14" y="18"/>
                </a:lnTo>
                <a:lnTo>
                  <a:pt x="16" y="18"/>
                </a:lnTo>
                <a:lnTo>
                  <a:pt x="18" y="15"/>
                </a:lnTo>
                <a:lnTo>
                  <a:pt x="18" y="13"/>
                </a:lnTo>
                <a:lnTo>
                  <a:pt x="18" y="9"/>
                </a:lnTo>
                <a:lnTo>
                  <a:pt x="12" y="2"/>
                </a:lnTo>
                <a:lnTo>
                  <a:pt x="5" y="0"/>
                </a:lnTo>
                <a:lnTo>
                  <a:pt x="3" y="2"/>
                </a:lnTo>
                <a:lnTo>
                  <a:pt x="0"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1" name="Freeform 4059">
            <a:extLst>
              <a:ext uri="{FF2B5EF4-FFF2-40B4-BE49-F238E27FC236}">
                <a16:creationId xmlns:a16="http://schemas.microsoft.com/office/drawing/2014/main" xmlns="" id="{C4C96038-C15B-4740-9D58-3EA2D904DE86}"/>
              </a:ext>
            </a:extLst>
          </p:cNvPr>
          <p:cNvSpPr>
            <a:spLocks/>
          </p:cNvSpPr>
          <p:nvPr/>
        </p:nvSpPr>
        <p:spPr bwMode="auto">
          <a:xfrm>
            <a:off x="4452938" y="4295775"/>
            <a:ext cx="22225" cy="28575"/>
          </a:xfrm>
          <a:custGeom>
            <a:avLst/>
            <a:gdLst>
              <a:gd name="T0" fmla="*/ 0 w 14"/>
              <a:gd name="T1" fmla="*/ 2147483646 h 18"/>
              <a:gd name="T2" fmla="*/ 0 w 14"/>
              <a:gd name="T3" fmla="*/ 2147483646 h 18"/>
              <a:gd name="T4" fmla="*/ 2147483646 w 14"/>
              <a:gd name="T5" fmla="*/ 2147483646 h 18"/>
              <a:gd name="T6" fmla="*/ 2147483646 w 14"/>
              <a:gd name="T7" fmla="*/ 2147483646 h 18"/>
              <a:gd name="T8" fmla="*/ 2147483646 w 14"/>
              <a:gd name="T9" fmla="*/ 2147483646 h 18"/>
              <a:gd name="T10" fmla="*/ 2147483646 w 14"/>
              <a:gd name="T11" fmla="*/ 2147483646 h 18"/>
              <a:gd name="T12" fmla="*/ 2147483646 w 14"/>
              <a:gd name="T13" fmla="*/ 2147483646 h 18"/>
              <a:gd name="T14" fmla="*/ 2147483646 w 14"/>
              <a:gd name="T15" fmla="*/ 2147483646 h 18"/>
              <a:gd name="T16" fmla="*/ 2147483646 w 14"/>
              <a:gd name="T17" fmla="*/ 2147483646 h 18"/>
              <a:gd name="T18" fmla="*/ 2147483646 w 14"/>
              <a:gd name="T19" fmla="*/ 2147483646 h 18"/>
              <a:gd name="T20" fmla="*/ 2147483646 w 14"/>
              <a:gd name="T21" fmla="*/ 0 h 18"/>
              <a:gd name="T22" fmla="*/ 2147483646 w 14"/>
              <a:gd name="T23" fmla="*/ 0 h 18"/>
              <a:gd name="T24" fmla="*/ 2147483646 w 14"/>
              <a:gd name="T25" fmla="*/ 2147483646 h 18"/>
              <a:gd name="T26" fmla="*/ 0 w 14"/>
              <a:gd name="T27" fmla="*/ 2147483646 h 18"/>
              <a:gd name="T28" fmla="*/ 0 w 1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5" y="15"/>
                </a:lnTo>
                <a:lnTo>
                  <a:pt x="11" y="18"/>
                </a:lnTo>
                <a:lnTo>
                  <a:pt x="14" y="18"/>
                </a:lnTo>
                <a:lnTo>
                  <a:pt x="14" y="15"/>
                </a:lnTo>
                <a:lnTo>
                  <a:pt x="14" y="9"/>
                </a:lnTo>
                <a:lnTo>
                  <a:pt x="9" y="4"/>
                </a:lnTo>
                <a:lnTo>
                  <a:pt x="5" y="0"/>
                </a:lnTo>
                <a:lnTo>
                  <a:pt x="2" y="2"/>
                </a:lnTo>
                <a:lnTo>
                  <a:pt x="0" y="4"/>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2" name="Freeform 4060">
            <a:extLst>
              <a:ext uri="{FF2B5EF4-FFF2-40B4-BE49-F238E27FC236}">
                <a16:creationId xmlns:a16="http://schemas.microsoft.com/office/drawing/2014/main" xmlns="" id="{1DBB9C52-08F1-094A-A1B3-DF13FA907BB9}"/>
              </a:ext>
            </a:extLst>
          </p:cNvPr>
          <p:cNvSpPr>
            <a:spLocks/>
          </p:cNvSpPr>
          <p:nvPr/>
        </p:nvSpPr>
        <p:spPr bwMode="auto">
          <a:xfrm>
            <a:off x="4452938" y="4295775"/>
            <a:ext cx="22225" cy="28575"/>
          </a:xfrm>
          <a:custGeom>
            <a:avLst/>
            <a:gdLst>
              <a:gd name="T0" fmla="*/ 0 w 14"/>
              <a:gd name="T1" fmla="*/ 2147483646 h 18"/>
              <a:gd name="T2" fmla="*/ 0 w 14"/>
              <a:gd name="T3" fmla="*/ 2147483646 h 18"/>
              <a:gd name="T4" fmla="*/ 2147483646 w 14"/>
              <a:gd name="T5" fmla="*/ 2147483646 h 18"/>
              <a:gd name="T6" fmla="*/ 2147483646 w 14"/>
              <a:gd name="T7" fmla="*/ 2147483646 h 18"/>
              <a:gd name="T8" fmla="*/ 2147483646 w 14"/>
              <a:gd name="T9" fmla="*/ 2147483646 h 18"/>
              <a:gd name="T10" fmla="*/ 2147483646 w 14"/>
              <a:gd name="T11" fmla="*/ 2147483646 h 18"/>
              <a:gd name="T12" fmla="*/ 2147483646 w 14"/>
              <a:gd name="T13" fmla="*/ 2147483646 h 18"/>
              <a:gd name="T14" fmla="*/ 2147483646 w 14"/>
              <a:gd name="T15" fmla="*/ 2147483646 h 18"/>
              <a:gd name="T16" fmla="*/ 2147483646 w 14"/>
              <a:gd name="T17" fmla="*/ 2147483646 h 18"/>
              <a:gd name="T18" fmla="*/ 2147483646 w 14"/>
              <a:gd name="T19" fmla="*/ 2147483646 h 18"/>
              <a:gd name="T20" fmla="*/ 2147483646 w 14"/>
              <a:gd name="T21" fmla="*/ 0 h 18"/>
              <a:gd name="T22" fmla="*/ 2147483646 w 14"/>
              <a:gd name="T23" fmla="*/ 0 h 18"/>
              <a:gd name="T24" fmla="*/ 2147483646 w 14"/>
              <a:gd name="T25" fmla="*/ 2147483646 h 18"/>
              <a:gd name="T26" fmla="*/ 0 w 14"/>
              <a:gd name="T27" fmla="*/ 2147483646 h 18"/>
              <a:gd name="T28" fmla="*/ 0 w 1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0" y="9"/>
                </a:moveTo>
                <a:lnTo>
                  <a:pt x="0" y="9"/>
                </a:lnTo>
                <a:lnTo>
                  <a:pt x="5" y="15"/>
                </a:lnTo>
                <a:lnTo>
                  <a:pt x="11" y="18"/>
                </a:lnTo>
                <a:lnTo>
                  <a:pt x="14" y="18"/>
                </a:lnTo>
                <a:lnTo>
                  <a:pt x="14" y="15"/>
                </a:lnTo>
                <a:lnTo>
                  <a:pt x="14" y="9"/>
                </a:lnTo>
                <a:lnTo>
                  <a:pt x="9" y="4"/>
                </a:lnTo>
                <a:lnTo>
                  <a:pt x="5" y="0"/>
                </a:lnTo>
                <a:lnTo>
                  <a:pt x="2" y="2"/>
                </a:lnTo>
                <a:lnTo>
                  <a:pt x="0" y="4"/>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3" name="Freeform 4061">
            <a:extLst>
              <a:ext uri="{FF2B5EF4-FFF2-40B4-BE49-F238E27FC236}">
                <a16:creationId xmlns:a16="http://schemas.microsoft.com/office/drawing/2014/main" xmlns="" id="{99F4902F-5477-D646-8E1B-B7B26E473294}"/>
              </a:ext>
            </a:extLst>
          </p:cNvPr>
          <p:cNvSpPr>
            <a:spLocks/>
          </p:cNvSpPr>
          <p:nvPr/>
        </p:nvSpPr>
        <p:spPr bwMode="auto">
          <a:xfrm>
            <a:off x="4041775" y="4298950"/>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2" y="9"/>
                </a:moveTo>
                <a:lnTo>
                  <a:pt x="2" y="9"/>
                </a:lnTo>
                <a:lnTo>
                  <a:pt x="0" y="16"/>
                </a:lnTo>
                <a:lnTo>
                  <a:pt x="0" y="18"/>
                </a:lnTo>
                <a:lnTo>
                  <a:pt x="2" y="18"/>
                </a:lnTo>
                <a:lnTo>
                  <a:pt x="9" y="16"/>
                </a:lnTo>
                <a:lnTo>
                  <a:pt x="14" y="9"/>
                </a:lnTo>
                <a:lnTo>
                  <a:pt x="18" y="2"/>
                </a:lnTo>
                <a:lnTo>
                  <a:pt x="18" y="0"/>
                </a:lnTo>
                <a:lnTo>
                  <a:pt x="16"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4" name="Freeform 4062">
            <a:extLst>
              <a:ext uri="{FF2B5EF4-FFF2-40B4-BE49-F238E27FC236}">
                <a16:creationId xmlns:a16="http://schemas.microsoft.com/office/drawing/2014/main" xmlns="" id="{FAC19DA4-802F-CD44-99EA-7B217311CE2E}"/>
              </a:ext>
            </a:extLst>
          </p:cNvPr>
          <p:cNvSpPr>
            <a:spLocks/>
          </p:cNvSpPr>
          <p:nvPr/>
        </p:nvSpPr>
        <p:spPr bwMode="auto">
          <a:xfrm>
            <a:off x="4041775" y="4298950"/>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2" y="9"/>
                </a:moveTo>
                <a:lnTo>
                  <a:pt x="2" y="9"/>
                </a:lnTo>
                <a:lnTo>
                  <a:pt x="0" y="16"/>
                </a:lnTo>
                <a:lnTo>
                  <a:pt x="0" y="18"/>
                </a:lnTo>
                <a:lnTo>
                  <a:pt x="2" y="18"/>
                </a:lnTo>
                <a:lnTo>
                  <a:pt x="9" y="16"/>
                </a:lnTo>
                <a:lnTo>
                  <a:pt x="14" y="9"/>
                </a:lnTo>
                <a:lnTo>
                  <a:pt x="18" y="2"/>
                </a:lnTo>
                <a:lnTo>
                  <a:pt x="18" y="0"/>
                </a:lnTo>
                <a:lnTo>
                  <a:pt x="16"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5" name="Freeform 4063">
            <a:extLst>
              <a:ext uri="{FF2B5EF4-FFF2-40B4-BE49-F238E27FC236}">
                <a16:creationId xmlns:a16="http://schemas.microsoft.com/office/drawing/2014/main" xmlns="" id="{1B36BC6E-9951-1C41-9F06-225E9EC9D7EE}"/>
              </a:ext>
            </a:extLst>
          </p:cNvPr>
          <p:cNvSpPr>
            <a:spLocks/>
          </p:cNvSpPr>
          <p:nvPr/>
        </p:nvSpPr>
        <p:spPr bwMode="auto">
          <a:xfrm>
            <a:off x="4021138" y="4298950"/>
            <a:ext cx="31750" cy="28575"/>
          </a:xfrm>
          <a:custGeom>
            <a:avLst/>
            <a:gdLst>
              <a:gd name="T0" fmla="*/ 2147483646 w 20"/>
              <a:gd name="T1" fmla="*/ 2147483646 h 18"/>
              <a:gd name="T2" fmla="*/ 2147483646 w 20"/>
              <a:gd name="T3" fmla="*/ 2147483646 h 18"/>
              <a:gd name="T4" fmla="*/ 0 w 20"/>
              <a:gd name="T5" fmla="*/ 2147483646 h 18"/>
              <a:gd name="T6" fmla="*/ 2147483646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2" y="18"/>
                </a:lnTo>
                <a:lnTo>
                  <a:pt x="4" y="18"/>
                </a:lnTo>
                <a:lnTo>
                  <a:pt x="9" y="16"/>
                </a:lnTo>
                <a:lnTo>
                  <a:pt x="15" y="9"/>
                </a:lnTo>
                <a:lnTo>
                  <a:pt x="20" y="2"/>
                </a:lnTo>
                <a:lnTo>
                  <a:pt x="18"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6" name="Freeform 4064">
            <a:extLst>
              <a:ext uri="{FF2B5EF4-FFF2-40B4-BE49-F238E27FC236}">
                <a16:creationId xmlns:a16="http://schemas.microsoft.com/office/drawing/2014/main" xmlns="" id="{E044CEA7-4310-754D-84FD-F122E6AF5258}"/>
              </a:ext>
            </a:extLst>
          </p:cNvPr>
          <p:cNvSpPr>
            <a:spLocks/>
          </p:cNvSpPr>
          <p:nvPr/>
        </p:nvSpPr>
        <p:spPr bwMode="auto">
          <a:xfrm>
            <a:off x="4021138" y="4298950"/>
            <a:ext cx="31750" cy="28575"/>
          </a:xfrm>
          <a:custGeom>
            <a:avLst/>
            <a:gdLst>
              <a:gd name="T0" fmla="*/ 2147483646 w 20"/>
              <a:gd name="T1" fmla="*/ 2147483646 h 18"/>
              <a:gd name="T2" fmla="*/ 2147483646 w 20"/>
              <a:gd name="T3" fmla="*/ 2147483646 h 18"/>
              <a:gd name="T4" fmla="*/ 0 w 20"/>
              <a:gd name="T5" fmla="*/ 2147483646 h 18"/>
              <a:gd name="T6" fmla="*/ 2147483646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2" y="18"/>
                </a:lnTo>
                <a:lnTo>
                  <a:pt x="4" y="18"/>
                </a:lnTo>
                <a:lnTo>
                  <a:pt x="9" y="16"/>
                </a:lnTo>
                <a:lnTo>
                  <a:pt x="15" y="9"/>
                </a:lnTo>
                <a:lnTo>
                  <a:pt x="20" y="2"/>
                </a:lnTo>
                <a:lnTo>
                  <a:pt x="18"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7" name="Freeform 4065">
            <a:extLst>
              <a:ext uri="{FF2B5EF4-FFF2-40B4-BE49-F238E27FC236}">
                <a16:creationId xmlns:a16="http://schemas.microsoft.com/office/drawing/2014/main" xmlns="" id="{FF60322C-5687-D244-AAA5-42281579843E}"/>
              </a:ext>
            </a:extLst>
          </p:cNvPr>
          <p:cNvSpPr>
            <a:spLocks/>
          </p:cNvSpPr>
          <p:nvPr/>
        </p:nvSpPr>
        <p:spPr bwMode="auto">
          <a:xfrm>
            <a:off x="4002088" y="4298950"/>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3" y="9"/>
                </a:moveTo>
                <a:lnTo>
                  <a:pt x="3" y="9"/>
                </a:lnTo>
                <a:lnTo>
                  <a:pt x="0" y="16"/>
                </a:lnTo>
                <a:lnTo>
                  <a:pt x="0" y="18"/>
                </a:lnTo>
                <a:lnTo>
                  <a:pt x="3" y="18"/>
                </a:lnTo>
                <a:lnTo>
                  <a:pt x="9" y="16"/>
                </a:lnTo>
                <a:lnTo>
                  <a:pt x="16" y="9"/>
                </a:lnTo>
                <a:lnTo>
                  <a:pt x="18" y="2"/>
                </a:lnTo>
                <a:lnTo>
                  <a:pt x="18" y="0"/>
                </a:lnTo>
                <a:lnTo>
                  <a:pt x="16" y="0"/>
                </a:lnTo>
                <a:lnTo>
                  <a:pt x="12"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8" name="Freeform 4066">
            <a:extLst>
              <a:ext uri="{FF2B5EF4-FFF2-40B4-BE49-F238E27FC236}">
                <a16:creationId xmlns:a16="http://schemas.microsoft.com/office/drawing/2014/main" xmlns="" id="{787553F7-5E1E-A042-8079-139247492711}"/>
              </a:ext>
            </a:extLst>
          </p:cNvPr>
          <p:cNvSpPr>
            <a:spLocks/>
          </p:cNvSpPr>
          <p:nvPr/>
        </p:nvSpPr>
        <p:spPr bwMode="auto">
          <a:xfrm>
            <a:off x="4002088" y="4298950"/>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3" y="9"/>
                </a:moveTo>
                <a:lnTo>
                  <a:pt x="3" y="9"/>
                </a:lnTo>
                <a:lnTo>
                  <a:pt x="0" y="16"/>
                </a:lnTo>
                <a:lnTo>
                  <a:pt x="0" y="18"/>
                </a:lnTo>
                <a:lnTo>
                  <a:pt x="3" y="18"/>
                </a:lnTo>
                <a:lnTo>
                  <a:pt x="9" y="16"/>
                </a:lnTo>
                <a:lnTo>
                  <a:pt x="16" y="9"/>
                </a:lnTo>
                <a:lnTo>
                  <a:pt x="18" y="2"/>
                </a:lnTo>
                <a:lnTo>
                  <a:pt x="18" y="0"/>
                </a:lnTo>
                <a:lnTo>
                  <a:pt x="16" y="0"/>
                </a:lnTo>
                <a:lnTo>
                  <a:pt x="12"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49" name="Freeform 4067">
            <a:extLst>
              <a:ext uri="{FF2B5EF4-FFF2-40B4-BE49-F238E27FC236}">
                <a16:creationId xmlns:a16="http://schemas.microsoft.com/office/drawing/2014/main" xmlns="" id="{696724D1-78EC-5F42-9D78-3F1853EDF0DB}"/>
              </a:ext>
            </a:extLst>
          </p:cNvPr>
          <p:cNvSpPr>
            <a:spLocks/>
          </p:cNvSpPr>
          <p:nvPr/>
        </p:nvSpPr>
        <p:spPr bwMode="auto">
          <a:xfrm>
            <a:off x="3981450" y="4298950"/>
            <a:ext cx="31750" cy="28575"/>
          </a:xfrm>
          <a:custGeom>
            <a:avLst/>
            <a:gdLst>
              <a:gd name="T0" fmla="*/ 2147483646 w 20"/>
              <a:gd name="T1" fmla="*/ 2147483646 h 18"/>
              <a:gd name="T2" fmla="*/ 2147483646 w 20"/>
              <a:gd name="T3" fmla="*/ 2147483646 h 18"/>
              <a:gd name="T4" fmla="*/ 0 w 20"/>
              <a:gd name="T5" fmla="*/ 2147483646 h 18"/>
              <a:gd name="T6" fmla="*/ 0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6" y="9"/>
                </a:lnTo>
                <a:lnTo>
                  <a:pt x="20" y="2"/>
                </a:lnTo>
                <a:lnTo>
                  <a:pt x="20" y="0"/>
                </a:lnTo>
                <a:lnTo>
                  <a:pt x="18"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0" name="Freeform 4068">
            <a:extLst>
              <a:ext uri="{FF2B5EF4-FFF2-40B4-BE49-F238E27FC236}">
                <a16:creationId xmlns:a16="http://schemas.microsoft.com/office/drawing/2014/main" xmlns="" id="{182049F8-F664-F742-AC2E-60ECB93CA82A}"/>
              </a:ext>
            </a:extLst>
          </p:cNvPr>
          <p:cNvSpPr>
            <a:spLocks/>
          </p:cNvSpPr>
          <p:nvPr/>
        </p:nvSpPr>
        <p:spPr bwMode="auto">
          <a:xfrm>
            <a:off x="3981450" y="4298950"/>
            <a:ext cx="31750" cy="28575"/>
          </a:xfrm>
          <a:custGeom>
            <a:avLst/>
            <a:gdLst>
              <a:gd name="T0" fmla="*/ 2147483646 w 20"/>
              <a:gd name="T1" fmla="*/ 2147483646 h 18"/>
              <a:gd name="T2" fmla="*/ 2147483646 w 20"/>
              <a:gd name="T3" fmla="*/ 2147483646 h 18"/>
              <a:gd name="T4" fmla="*/ 0 w 20"/>
              <a:gd name="T5" fmla="*/ 2147483646 h 18"/>
              <a:gd name="T6" fmla="*/ 0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6" y="9"/>
                </a:lnTo>
                <a:lnTo>
                  <a:pt x="20" y="2"/>
                </a:lnTo>
                <a:lnTo>
                  <a:pt x="20" y="0"/>
                </a:lnTo>
                <a:lnTo>
                  <a:pt x="18"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1" name="Freeform 4069">
            <a:extLst>
              <a:ext uri="{FF2B5EF4-FFF2-40B4-BE49-F238E27FC236}">
                <a16:creationId xmlns:a16="http://schemas.microsoft.com/office/drawing/2014/main" xmlns="" id="{360B75A7-9371-1449-A63D-1E729A550B00}"/>
              </a:ext>
            </a:extLst>
          </p:cNvPr>
          <p:cNvSpPr>
            <a:spLocks/>
          </p:cNvSpPr>
          <p:nvPr/>
        </p:nvSpPr>
        <p:spPr bwMode="auto">
          <a:xfrm>
            <a:off x="3959225" y="4298950"/>
            <a:ext cx="33338" cy="28575"/>
          </a:xfrm>
          <a:custGeom>
            <a:avLst/>
            <a:gdLst>
              <a:gd name="T0" fmla="*/ 2147483646 w 21"/>
              <a:gd name="T1" fmla="*/ 2147483646 h 18"/>
              <a:gd name="T2" fmla="*/ 2147483646 w 21"/>
              <a:gd name="T3" fmla="*/ 2147483646 h 18"/>
              <a:gd name="T4" fmla="*/ 0 w 21"/>
              <a:gd name="T5" fmla="*/ 2147483646 h 18"/>
              <a:gd name="T6" fmla="*/ 0 w 21"/>
              <a:gd name="T7" fmla="*/ 2147483646 h 18"/>
              <a:gd name="T8" fmla="*/ 2147483646 w 21"/>
              <a:gd name="T9" fmla="*/ 2147483646 h 18"/>
              <a:gd name="T10" fmla="*/ 2147483646 w 21"/>
              <a:gd name="T11" fmla="*/ 2147483646 h 18"/>
              <a:gd name="T12" fmla="*/ 2147483646 w 21"/>
              <a:gd name="T13" fmla="*/ 2147483646 h 18"/>
              <a:gd name="T14" fmla="*/ 2147483646 w 21"/>
              <a:gd name="T15" fmla="*/ 2147483646 h 18"/>
              <a:gd name="T16" fmla="*/ 2147483646 w 21"/>
              <a:gd name="T17" fmla="*/ 2147483646 h 18"/>
              <a:gd name="T18" fmla="*/ 2147483646 w 21"/>
              <a:gd name="T19" fmla="*/ 2147483646 h 18"/>
              <a:gd name="T20" fmla="*/ 2147483646 w 21"/>
              <a:gd name="T21" fmla="*/ 0 h 18"/>
              <a:gd name="T22" fmla="*/ 2147483646 w 21"/>
              <a:gd name="T23" fmla="*/ 0 h 18"/>
              <a:gd name="T24" fmla="*/ 2147483646 w 21"/>
              <a:gd name="T25" fmla="*/ 0 h 18"/>
              <a:gd name="T26" fmla="*/ 2147483646 w 21"/>
              <a:gd name="T27" fmla="*/ 2147483646 h 18"/>
              <a:gd name="T28" fmla="*/ 2147483646 w 21"/>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18">
                <a:moveTo>
                  <a:pt x="5" y="9"/>
                </a:moveTo>
                <a:lnTo>
                  <a:pt x="5" y="9"/>
                </a:lnTo>
                <a:lnTo>
                  <a:pt x="0" y="16"/>
                </a:lnTo>
                <a:lnTo>
                  <a:pt x="0" y="18"/>
                </a:lnTo>
                <a:lnTo>
                  <a:pt x="2" y="18"/>
                </a:lnTo>
                <a:lnTo>
                  <a:pt x="9" y="16"/>
                </a:lnTo>
                <a:lnTo>
                  <a:pt x="18" y="9"/>
                </a:lnTo>
                <a:lnTo>
                  <a:pt x="21" y="2"/>
                </a:lnTo>
                <a:lnTo>
                  <a:pt x="21" y="0"/>
                </a:lnTo>
                <a:lnTo>
                  <a:pt x="18" y="0"/>
                </a:lnTo>
                <a:lnTo>
                  <a:pt x="11"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2" name="Freeform 4070">
            <a:extLst>
              <a:ext uri="{FF2B5EF4-FFF2-40B4-BE49-F238E27FC236}">
                <a16:creationId xmlns:a16="http://schemas.microsoft.com/office/drawing/2014/main" xmlns="" id="{4CD22AC3-AD5D-C04A-9FF1-F9DEDBE33F1C}"/>
              </a:ext>
            </a:extLst>
          </p:cNvPr>
          <p:cNvSpPr>
            <a:spLocks/>
          </p:cNvSpPr>
          <p:nvPr/>
        </p:nvSpPr>
        <p:spPr bwMode="auto">
          <a:xfrm>
            <a:off x="3959225" y="4298950"/>
            <a:ext cx="33338" cy="28575"/>
          </a:xfrm>
          <a:custGeom>
            <a:avLst/>
            <a:gdLst>
              <a:gd name="T0" fmla="*/ 2147483646 w 21"/>
              <a:gd name="T1" fmla="*/ 2147483646 h 18"/>
              <a:gd name="T2" fmla="*/ 2147483646 w 21"/>
              <a:gd name="T3" fmla="*/ 2147483646 h 18"/>
              <a:gd name="T4" fmla="*/ 0 w 21"/>
              <a:gd name="T5" fmla="*/ 2147483646 h 18"/>
              <a:gd name="T6" fmla="*/ 0 w 21"/>
              <a:gd name="T7" fmla="*/ 2147483646 h 18"/>
              <a:gd name="T8" fmla="*/ 2147483646 w 21"/>
              <a:gd name="T9" fmla="*/ 2147483646 h 18"/>
              <a:gd name="T10" fmla="*/ 2147483646 w 21"/>
              <a:gd name="T11" fmla="*/ 2147483646 h 18"/>
              <a:gd name="T12" fmla="*/ 2147483646 w 21"/>
              <a:gd name="T13" fmla="*/ 2147483646 h 18"/>
              <a:gd name="T14" fmla="*/ 2147483646 w 21"/>
              <a:gd name="T15" fmla="*/ 2147483646 h 18"/>
              <a:gd name="T16" fmla="*/ 2147483646 w 21"/>
              <a:gd name="T17" fmla="*/ 2147483646 h 18"/>
              <a:gd name="T18" fmla="*/ 2147483646 w 21"/>
              <a:gd name="T19" fmla="*/ 2147483646 h 18"/>
              <a:gd name="T20" fmla="*/ 2147483646 w 21"/>
              <a:gd name="T21" fmla="*/ 0 h 18"/>
              <a:gd name="T22" fmla="*/ 2147483646 w 21"/>
              <a:gd name="T23" fmla="*/ 0 h 18"/>
              <a:gd name="T24" fmla="*/ 2147483646 w 21"/>
              <a:gd name="T25" fmla="*/ 0 h 18"/>
              <a:gd name="T26" fmla="*/ 2147483646 w 21"/>
              <a:gd name="T27" fmla="*/ 2147483646 h 18"/>
              <a:gd name="T28" fmla="*/ 2147483646 w 21"/>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 h="18">
                <a:moveTo>
                  <a:pt x="5" y="9"/>
                </a:moveTo>
                <a:lnTo>
                  <a:pt x="5" y="9"/>
                </a:lnTo>
                <a:lnTo>
                  <a:pt x="0" y="16"/>
                </a:lnTo>
                <a:lnTo>
                  <a:pt x="0" y="18"/>
                </a:lnTo>
                <a:lnTo>
                  <a:pt x="2" y="18"/>
                </a:lnTo>
                <a:lnTo>
                  <a:pt x="9" y="16"/>
                </a:lnTo>
                <a:lnTo>
                  <a:pt x="18" y="9"/>
                </a:lnTo>
                <a:lnTo>
                  <a:pt x="21" y="2"/>
                </a:lnTo>
                <a:lnTo>
                  <a:pt x="21" y="0"/>
                </a:lnTo>
                <a:lnTo>
                  <a:pt x="18" y="0"/>
                </a:lnTo>
                <a:lnTo>
                  <a:pt x="11"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3" name="Freeform 4071">
            <a:extLst>
              <a:ext uri="{FF2B5EF4-FFF2-40B4-BE49-F238E27FC236}">
                <a16:creationId xmlns:a16="http://schemas.microsoft.com/office/drawing/2014/main" xmlns="" id="{4808C8E0-6EBD-C34B-903C-983803C9C3B7}"/>
              </a:ext>
            </a:extLst>
          </p:cNvPr>
          <p:cNvSpPr>
            <a:spLocks/>
          </p:cNvSpPr>
          <p:nvPr/>
        </p:nvSpPr>
        <p:spPr bwMode="auto">
          <a:xfrm>
            <a:off x="3938588" y="4298950"/>
            <a:ext cx="31750" cy="28575"/>
          </a:xfrm>
          <a:custGeom>
            <a:avLst/>
            <a:gdLst>
              <a:gd name="T0" fmla="*/ 2147483646 w 20"/>
              <a:gd name="T1" fmla="*/ 2147483646 h 18"/>
              <a:gd name="T2" fmla="*/ 2147483646 w 20"/>
              <a:gd name="T3" fmla="*/ 2147483646 h 18"/>
              <a:gd name="T4" fmla="*/ 0 w 20"/>
              <a:gd name="T5" fmla="*/ 2147483646 h 18"/>
              <a:gd name="T6" fmla="*/ 0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8" y="9"/>
                </a:lnTo>
                <a:lnTo>
                  <a:pt x="20" y="2"/>
                </a:lnTo>
                <a:lnTo>
                  <a:pt x="20" y="0"/>
                </a:lnTo>
                <a:lnTo>
                  <a:pt x="18"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4" name="Freeform 4072">
            <a:extLst>
              <a:ext uri="{FF2B5EF4-FFF2-40B4-BE49-F238E27FC236}">
                <a16:creationId xmlns:a16="http://schemas.microsoft.com/office/drawing/2014/main" xmlns="" id="{3DCB6947-69F1-3D44-AF8F-12D8E6D55F03}"/>
              </a:ext>
            </a:extLst>
          </p:cNvPr>
          <p:cNvSpPr>
            <a:spLocks/>
          </p:cNvSpPr>
          <p:nvPr/>
        </p:nvSpPr>
        <p:spPr bwMode="auto">
          <a:xfrm>
            <a:off x="3938588" y="4298950"/>
            <a:ext cx="31750" cy="28575"/>
          </a:xfrm>
          <a:custGeom>
            <a:avLst/>
            <a:gdLst>
              <a:gd name="T0" fmla="*/ 2147483646 w 20"/>
              <a:gd name="T1" fmla="*/ 2147483646 h 18"/>
              <a:gd name="T2" fmla="*/ 2147483646 w 20"/>
              <a:gd name="T3" fmla="*/ 2147483646 h 18"/>
              <a:gd name="T4" fmla="*/ 0 w 20"/>
              <a:gd name="T5" fmla="*/ 2147483646 h 18"/>
              <a:gd name="T6" fmla="*/ 0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8" y="9"/>
                </a:lnTo>
                <a:lnTo>
                  <a:pt x="20" y="2"/>
                </a:lnTo>
                <a:lnTo>
                  <a:pt x="20" y="0"/>
                </a:lnTo>
                <a:lnTo>
                  <a:pt x="18"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5" name="Freeform 4073">
            <a:extLst>
              <a:ext uri="{FF2B5EF4-FFF2-40B4-BE49-F238E27FC236}">
                <a16:creationId xmlns:a16="http://schemas.microsoft.com/office/drawing/2014/main" xmlns="" id="{86FC43F8-324A-B344-BA68-FCC523CCBB7A}"/>
              </a:ext>
            </a:extLst>
          </p:cNvPr>
          <p:cNvSpPr>
            <a:spLocks/>
          </p:cNvSpPr>
          <p:nvPr/>
        </p:nvSpPr>
        <p:spPr bwMode="auto">
          <a:xfrm>
            <a:off x="3913188" y="4298950"/>
            <a:ext cx="34925" cy="28575"/>
          </a:xfrm>
          <a:custGeom>
            <a:avLst/>
            <a:gdLst>
              <a:gd name="T0" fmla="*/ 2147483646 w 22"/>
              <a:gd name="T1" fmla="*/ 2147483646 h 18"/>
              <a:gd name="T2" fmla="*/ 2147483646 w 22"/>
              <a:gd name="T3" fmla="*/ 2147483646 h 18"/>
              <a:gd name="T4" fmla="*/ 0 w 22"/>
              <a:gd name="T5" fmla="*/ 2147483646 h 18"/>
              <a:gd name="T6" fmla="*/ 0 w 22"/>
              <a:gd name="T7" fmla="*/ 2147483646 h 18"/>
              <a:gd name="T8" fmla="*/ 2147483646 w 22"/>
              <a:gd name="T9" fmla="*/ 2147483646 h 18"/>
              <a:gd name="T10" fmla="*/ 2147483646 w 22"/>
              <a:gd name="T11" fmla="*/ 2147483646 h 18"/>
              <a:gd name="T12" fmla="*/ 2147483646 w 22"/>
              <a:gd name="T13" fmla="*/ 2147483646 h 18"/>
              <a:gd name="T14" fmla="*/ 2147483646 w 22"/>
              <a:gd name="T15" fmla="*/ 2147483646 h 18"/>
              <a:gd name="T16" fmla="*/ 2147483646 w 22"/>
              <a:gd name="T17" fmla="*/ 2147483646 h 18"/>
              <a:gd name="T18" fmla="*/ 2147483646 w 22"/>
              <a:gd name="T19" fmla="*/ 2147483646 h 18"/>
              <a:gd name="T20" fmla="*/ 2147483646 w 22"/>
              <a:gd name="T21" fmla="*/ 0 h 18"/>
              <a:gd name="T22" fmla="*/ 2147483646 w 22"/>
              <a:gd name="T23" fmla="*/ 0 h 18"/>
              <a:gd name="T24" fmla="*/ 2147483646 w 22"/>
              <a:gd name="T25" fmla="*/ 0 h 18"/>
              <a:gd name="T26" fmla="*/ 2147483646 w 22"/>
              <a:gd name="T27" fmla="*/ 2147483646 h 18"/>
              <a:gd name="T28" fmla="*/ 2147483646 w 22"/>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0" y="18"/>
                </a:lnTo>
                <a:lnTo>
                  <a:pt x="2" y="18"/>
                </a:lnTo>
                <a:lnTo>
                  <a:pt x="11" y="16"/>
                </a:lnTo>
                <a:lnTo>
                  <a:pt x="20" y="9"/>
                </a:lnTo>
                <a:lnTo>
                  <a:pt x="22" y="2"/>
                </a:lnTo>
                <a:lnTo>
                  <a:pt x="22" y="0"/>
                </a:lnTo>
                <a:lnTo>
                  <a:pt x="20"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6" name="Freeform 4074">
            <a:extLst>
              <a:ext uri="{FF2B5EF4-FFF2-40B4-BE49-F238E27FC236}">
                <a16:creationId xmlns:a16="http://schemas.microsoft.com/office/drawing/2014/main" xmlns="" id="{C378F8C6-B5E3-2C44-93E7-83CBB2E377B2}"/>
              </a:ext>
            </a:extLst>
          </p:cNvPr>
          <p:cNvSpPr>
            <a:spLocks/>
          </p:cNvSpPr>
          <p:nvPr/>
        </p:nvSpPr>
        <p:spPr bwMode="auto">
          <a:xfrm>
            <a:off x="3913188" y="4298950"/>
            <a:ext cx="34925" cy="28575"/>
          </a:xfrm>
          <a:custGeom>
            <a:avLst/>
            <a:gdLst>
              <a:gd name="T0" fmla="*/ 2147483646 w 22"/>
              <a:gd name="T1" fmla="*/ 2147483646 h 18"/>
              <a:gd name="T2" fmla="*/ 2147483646 w 22"/>
              <a:gd name="T3" fmla="*/ 2147483646 h 18"/>
              <a:gd name="T4" fmla="*/ 0 w 22"/>
              <a:gd name="T5" fmla="*/ 2147483646 h 18"/>
              <a:gd name="T6" fmla="*/ 0 w 22"/>
              <a:gd name="T7" fmla="*/ 2147483646 h 18"/>
              <a:gd name="T8" fmla="*/ 2147483646 w 22"/>
              <a:gd name="T9" fmla="*/ 2147483646 h 18"/>
              <a:gd name="T10" fmla="*/ 2147483646 w 22"/>
              <a:gd name="T11" fmla="*/ 2147483646 h 18"/>
              <a:gd name="T12" fmla="*/ 2147483646 w 22"/>
              <a:gd name="T13" fmla="*/ 2147483646 h 18"/>
              <a:gd name="T14" fmla="*/ 2147483646 w 22"/>
              <a:gd name="T15" fmla="*/ 2147483646 h 18"/>
              <a:gd name="T16" fmla="*/ 2147483646 w 22"/>
              <a:gd name="T17" fmla="*/ 2147483646 h 18"/>
              <a:gd name="T18" fmla="*/ 2147483646 w 22"/>
              <a:gd name="T19" fmla="*/ 2147483646 h 18"/>
              <a:gd name="T20" fmla="*/ 2147483646 w 22"/>
              <a:gd name="T21" fmla="*/ 0 h 18"/>
              <a:gd name="T22" fmla="*/ 2147483646 w 22"/>
              <a:gd name="T23" fmla="*/ 0 h 18"/>
              <a:gd name="T24" fmla="*/ 2147483646 w 22"/>
              <a:gd name="T25" fmla="*/ 0 h 18"/>
              <a:gd name="T26" fmla="*/ 2147483646 w 22"/>
              <a:gd name="T27" fmla="*/ 2147483646 h 18"/>
              <a:gd name="T28" fmla="*/ 2147483646 w 22"/>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0" y="18"/>
                </a:lnTo>
                <a:lnTo>
                  <a:pt x="2" y="18"/>
                </a:lnTo>
                <a:lnTo>
                  <a:pt x="11" y="16"/>
                </a:lnTo>
                <a:lnTo>
                  <a:pt x="20" y="9"/>
                </a:lnTo>
                <a:lnTo>
                  <a:pt x="22" y="2"/>
                </a:lnTo>
                <a:lnTo>
                  <a:pt x="22" y="0"/>
                </a:lnTo>
                <a:lnTo>
                  <a:pt x="20"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7" name="Freeform 4075">
            <a:extLst>
              <a:ext uri="{FF2B5EF4-FFF2-40B4-BE49-F238E27FC236}">
                <a16:creationId xmlns:a16="http://schemas.microsoft.com/office/drawing/2014/main" xmlns="" id="{9CC26886-17A2-1A46-8318-6463586DAC36}"/>
              </a:ext>
            </a:extLst>
          </p:cNvPr>
          <p:cNvSpPr>
            <a:spLocks/>
          </p:cNvSpPr>
          <p:nvPr/>
        </p:nvSpPr>
        <p:spPr bwMode="auto">
          <a:xfrm>
            <a:off x="3887788" y="4298950"/>
            <a:ext cx="39687" cy="28575"/>
          </a:xfrm>
          <a:custGeom>
            <a:avLst/>
            <a:gdLst>
              <a:gd name="T0" fmla="*/ 2147483646 w 25"/>
              <a:gd name="T1" fmla="*/ 2147483646 h 18"/>
              <a:gd name="T2" fmla="*/ 2147483646 w 25"/>
              <a:gd name="T3" fmla="*/ 2147483646 h 18"/>
              <a:gd name="T4" fmla="*/ 0 w 25"/>
              <a:gd name="T5" fmla="*/ 2147483646 h 18"/>
              <a:gd name="T6" fmla="*/ 2147483646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2" y="18"/>
                </a:lnTo>
                <a:lnTo>
                  <a:pt x="5" y="18"/>
                </a:lnTo>
                <a:lnTo>
                  <a:pt x="11" y="16"/>
                </a:lnTo>
                <a:lnTo>
                  <a:pt x="20" y="9"/>
                </a:lnTo>
                <a:lnTo>
                  <a:pt x="25" y="2"/>
                </a:lnTo>
                <a:lnTo>
                  <a:pt x="25" y="0"/>
                </a:lnTo>
                <a:lnTo>
                  <a:pt x="23"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8" name="Freeform 4076">
            <a:extLst>
              <a:ext uri="{FF2B5EF4-FFF2-40B4-BE49-F238E27FC236}">
                <a16:creationId xmlns:a16="http://schemas.microsoft.com/office/drawing/2014/main" xmlns="" id="{C6DAAB33-6BED-F249-9E65-33306802F288}"/>
              </a:ext>
            </a:extLst>
          </p:cNvPr>
          <p:cNvSpPr>
            <a:spLocks/>
          </p:cNvSpPr>
          <p:nvPr/>
        </p:nvSpPr>
        <p:spPr bwMode="auto">
          <a:xfrm>
            <a:off x="3887788" y="4298950"/>
            <a:ext cx="39687" cy="28575"/>
          </a:xfrm>
          <a:custGeom>
            <a:avLst/>
            <a:gdLst>
              <a:gd name="T0" fmla="*/ 2147483646 w 25"/>
              <a:gd name="T1" fmla="*/ 2147483646 h 18"/>
              <a:gd name="T2" fmla="*/ 2147483646 w 25"/>
              <a:gd name="T3" fmla="*/ 2147483646 h 18"/>
              <a:gd name="T4" fmla="*/ 0 w 25"/>
              <a:gd name="T5" fmla="*/ 2147483646 h 18"/>
              <a:gd name="T6" fmla="*/ 2147483646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2" y="18"/>
                </a:lnTo>
                <a:lnTo>
                  <a:pt x="5" y="18"/>
                </a:lnTo>
                <a:lnTo>
                  <a:pt x="11" y="16"/>
                </a:lnTo>
                <a:lnTo>
                  <a:pt x="20" y="9"/>
                </a:lnTo>
                <a:lnTo>
                  <a:pt x="25" y="2"/>
                </a:lnTo>
                <a:lnTo>
                  <a:pt x="25" y="0"/>
                </a:lnTo>
                <a:lnTo>
                  <a:pt x="23"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59" name="Freeform 4077">
            <a:extLst>
              <a:ext uri="{FF2B5EF4-FFF2-40B4-BE49-F238E27FC236}">
                <a16:creationId xmlns:a16="http://schemas.microsoft.com/office/drawing/2014/main" xmlns="" id="{26E3B6AE-CFEE-C84F-B97E-11B045194131}"/>
              </a:ext>
            </a:extLst>
          </p:cNvPr>
          <p:cNvSpPr>
            <a:spLocks/>
          </p:cNvSpPr>
          <p:nvPr/>
        </p:nvSpPr>
        <p:spPr bwMode="auto">
          <a:xfrm>
            <a:off x="3862388" y="4298950"/>
            <a:ext cx="39687" cy="28575"/>
          </a:xfrm>
          <a:custGeom>
            <a:avLst/>
            <a:gdLst>
              <a:gd name="T0" fmla="*/ 2147483646 w 25"/>
              <a:gd name="T1" fmla="*/ 2147483646 h 18"/>
              <a:gd name="T2" fmla="*/ 2147483646 w 25"/>
              <a:gd name="T3" fmla="*/ 2147483646 h 18"/>
              <a:gd name="T4" fmla="*/ 0 w 25"/>
              <a:gd name="T5" fmla="*/ 2147483646 h 18"/>
              <a:gd name="T6" fmla="*/ 2147483646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3" y="18"/>
                </a:lnTo>
                <a:lnTo>
                  <a:pt x="5" y="18"/>
                </a:lnTo>
                <a:lnTo>
                  <a:pt x="12" y="16"/>
                </a:lnTo>
                <a:lnTo>
                  <a:pt x="21" y="9"/>
                </a:lnTo>
                <a:lnTo>
                  <a:pt x="25" y="2"/>
                </a:lnTo>
                <a:lnTo>
                  <a:pt x="25" y="0"/>
                </a:lnTo>
                <a:lnTo>
                  <a:pt x="23"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0" name="Freeform 4078">
            <a:extLst>
              <a:ext uri="{FF2B5EF4-FFF2-40B4-BE49-F238E27FC236}">
                <a16:creationId xmlns:a16="http://schemas.microsoft.com/office/drawing/2014/main" xmlns="" id="{F9862048-479B-C34C-A996-2F3B37BF6132}"/>
              </a:ext>
            </a:extLst>
          </p:cNvPr>
          <p:cNvSpPr>
            <a:spLocks/>
          </p:cNvSpPr>
          <p:nvPr/>
        </p:nvSpPr>
        <p:spPr bwMode="auto">
          <a:xfrm>
            <a:off x="3862388" y="4298950"/>
            <a:ext cx="39687" cy="28575"/>
          </a:xfrm>
          <a:custGeom>
            <a:avLst/>
            <a:gdLst>
              <a:gd name="T0" fmla="*/ 2147483646 w 25"/>
              <a:gd name="T1" fmla="*/ 2147483646 h 18"/>
              <a:gd name="T2" fmla="*/ 2147483646 w 25"/>
              <a:gd name="T3" fmla="*/ 2147483646 h 18"/>
              <a:gd name="T4" fmla="*/ 0 w 25"/>
              <a:gd name="T5" fmla="*/ 2147483646 h 18"/>
              <a:gd name="T6" fmla="*/ 2147483646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3" y="18"/>
                </a:lnTo>
                <a:lnTo>
                  <a:pt x="5" y="18"/>
                </a:lnTo>
                <a:lnTo>
                  <a:pt x="12" y="16"/>
                </a:lnTo>
                <a:lnTo>
                  <a:pt x="21" y="9"/>
                </a:lnTo>
                <a:lnTo>
                  <a:pt x="25" y="2"/>
                </a:lnTo>
                <a:lnTo>
                  <a:pt x="25" y="0"/>
                </a:lnTo>
                <a:lnTo>
                  <a:pt x="23"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1" name="Freeform 4079">
            <a:extLst>
              <a:ext uri="{FF2B5EF4-FFF2-40B4-BE49-F238E27FC236}">
                <a16:creationId xmlns:a16="http://schemas.microsoft.com/office/drawing/2014/main" xmlns="" id="{64CA1F07-B2DB-F145-8C1F-143E42125724}"/>
              </a:ext>
            </a:extLst>
          </p:cNvPr>
          <p:cNvSpPr>
            <a:spLocks/>
          </p:cNvSpPr>
          <p:nvPr/>
        </p:nvSpPr>
        <p:spPr bwMode="auto">
          <a:xfrm>
            <a:off x="3838575" y="4298950"/>
            <a:ext cx="38100" cy="28575"/>
          </a:xfrm>
          <a:custGeom>
            <a:avLst/>
            <a:gdLst>
              <a:gd name="T0" fmla="*/ 2147483646 w 24"/>
              <a:gd name="T1" fmla="*/ 2147483646 h 18"/>
              <a:gd name="T2" fmla="*/ 2147483646 w 24"/>
              <a:gd name="T3" fmla="*/ 2147483646 h 18"/>
              <a:gd name="T4" fmla="*/ 0 w 24"/>
              <a:gd name="T5" fmla="*/ 2147483646 h 18"/>
              <a:gd name="T6" fmla="*/ 0 w 24"/>
              <a:gd name="T7" fmla="*/ 2147483646 h 18"/>
              <a:gd name="T8" fmla="*/ 2147483646 w 24"/>
              <a:gd name="T9" fmla="*/ 2147483646 h 18"/>
              <a:gd name="T10" fmla="*/ 2147483646 w 24"/>
              <a:gd name="T11" fmla="*/ 2147483646 h 18"/>
              <a:gd name="T12" fmla="*/ 2147483646 w 24"/>
              <a:gd name="T13" fmla="*/ 2147483646 h 18"/>
              <a:gd name="T14" fmla="*/ 2147483646 w 24"/>
              <a:gd name="T15" fmla="*/ 2147483646 h 18"/>
              <a:gd name="T16" fmla="*/ 2147483646 w 24"/>
              <a:gd name="T17" fmla="*/ 2147483646 h 18"/>
              <a:gd name="T18" fmla="*/ 2147483646 w 24"/>
              <a:gd name="T19" fmla="*/ 2147483646 h 18"/>
              <a:gd name="T20" fmla="*/ 2147483646 w 24"/>
              <a:gd name="T21" fmla="*/ 0 h 18"/>
              <a:gd name="T22" fmla="*/ 2147483646 w 24"/>
              <a:gd name="T23" fmla="*/ 0 h 18"/>
              <a:gd name="T24" fmla="*/ 2147483646 w 24"/>
              <a:gd name="T25" fmla="*/ 0 h 18"/>
              <a:gd name="T26" fmla="*/ 2147483646 w 24"/>
              <a:gd name="T27" fmla="*/ 2147483646 h 18"/>
              <a:gd name="T28" fmla="*/ 2147483646 w 2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18">
                <a:moveTo>
                  <a:pt x="4" y="9"/>
                </a:moveTo>
                <a:lnTo>
                  <a:pt x="4" y="9"/>
                </a:lnTo>
                <a:lnTo>
                  <a:pt x="0" y="16"/>
                </a:lnTo>
                <a:lnTo>
                  <a:pt x="0" y="18"/>
                </a:lnTo>
                <a:lnTo>
                  <a:pt x="2" y="18"/>
                </a:lnTo>
                <a:lnTo>
                  <a:pt x="11" y="16"/>
                </a:lnTo>
                <a:lnTo>
                  <a:pt x="20" y="9"/>
                </a:lnTo>
                <a:lnTo>
                  <a:pt x="24" y="2"/>
                </a:lnTo>
                <a:lnTo>
                  <a:pt x="24"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2" name="Freeform 4080">
            <a:extLst>
              <a:ext uri="{FF2B5EF4-FFF2-40B4-BE49-F238E27FC236}">
                <a16:creationId xmlns:a16="http://schemas.microsoft.com/office/drawing/2014/main" xmlns="" id="{AF5D2F3E-C26E-2240-88B5-B26F282D83BF}"/>
              </a:ext>
            </a:extLst>
          </p:cNvPr>
          <p:cNvSpPr>
            <a:spLocks/>
          </p:cNvSpPr>
          <p:nvPr/>
        </p:nvSpPr>
        <p:spPr bwMode="auto">
          <a:xfrm>
            <a:off x="3838575" y="4298950"/>
            <a:ext cx="38100" cy="28575"/>
          </a:xfrm>
          <a:custGeom>
            <a:avLst/>
            <a:gdLst>
              <a:gd name="T0" fmla="*/ 2147483646 w 24"/>
              <a:gd name="T1" fmla="*/ 2147483646 h 18"/>
              <a:gd name="T2" fmla="*/ 2147483646 w 24"/>
              <a:gd name="T3" fmla="*/ 2147483646 h 18"/>
              <a:gd name="T4" fmla="*/ 0 w 24"/>
              <a:gd name="T5" fmla="*/ 2147483646 h 18"/>
              <a:gd name="T6" fmla="*/ 0 w 24"/>
              <a:gd name="T7" fmla="*/ 2147483646 h 18"/>
              <a:gd name="T8" fmla="*/ 2147483646 w 24"/>
              <a:gd name="T9" fmla="*/ 2147483646 h 18"/>
              <a:gd name="T10" fmla="*/ 2147483646 w 24"/>
              <a:gd name="T11" fmla="*/ 2147483646 h 18"/>
              <a:gd name="T12" fmla="*/ 2147483646 w 24"/>
              <a:gd name="T13" fmla="*/ 2147483646 h 18"/>
              <a:gd name="T14" fmla="*/ 2147483646 w 24"/>
              <a:gd name="T15" fmla="*/ 2147483646 h 18"/>
              <a:gd name="T16" fmla="*/ 2147483646 w 24"/>
              <a:gd name="T17" fmla="*/ 2147483646 h 18"/>
              <a:gd name="T18" fmla="*/ 2147483646 w 24"/>
              <a:gd name="T19" fmla="*/ 2147483646 h 18"/>
              <a:gd name="T20" fmla="*/ 2147483646 w 24"/>
              <a:gd name="T21" fmla="*/ 0 h 18"/>
              <a:gd name="T22" fmla="*/ 2147483646 w 24"/>
              <a:gd name="T23" fmla="*/ 0 h 18"/>
              <a:gd name="T24" fmla="*/ 2147483646 w 24"/>
              <a:gd name="T25" fmla="*/ 0 h 18"/>
              <a:gd name="T26" fmla="*/ 2147483646 w 24"/>
              <a:gd name="T27" fmla="*/ 2147483646 h 18"/>
              <a:gd name="T28" fmla="*/ 2147483646 w 2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18">
                <a:moveTo>
                  <a:pt x="4" y="9"/>
                </a:moveTo>
                <a:lnTo>
                  <a:pt x="4" y="9"/>
                </a:lnTo>
                <a:lnTo>
                  <a:pt x="0" y="16"/>
                </a:lnTo>
                <a:lnTo>
                  <a:pt x="0" y="18"/>
                </a:lnTo>
                <a:lnTo>
                  <a:pt x="2" y="18"/>
                </a:lnTo>
                <a:lnTo>
                  <a:pt x="11" y="16"/>
                </a:lnTo>
                <a:lnTo>
                  <a:pt x="20" y="9"/>
                </a:lnTo>
                <a:lnTo>
                  <a:pt x="24" y="2"/>
                </a:lnTo>
                <a:lnTo>
                  <a:pt x="24"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3" name="Freeform 4081">
            <a:extLst>
              <a:ext uri="{FF2B5EF4-FFF2-40B4-BE49-F238E27FC236}">
                <a16:creationId xmlns:a16="http://schemas.microsoft.com/office/drawing/2014/main" xmlns="" id="{910ADD3B-0E96-ED43-A126-4A3D04FBB4DE}"/>
              </a:ext>
            </a:extLst>
          </p:cNvPr>
          <p:cNvSpPr>
            <a:spLocks/>
          </p:cNvSpPr>
          <p:nvPr/>
        </p:nvSpPr>
        <p:spPr bwMode="auto">
          <a:xfrm>
            <a:off x="3810000" y="4298950"/>
            <a:ext cx="42863"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0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4" y="9"/>
                </a:moveTo>
                <a:lnTo>
                  <a:pt x="4" y="9"/>
                </a:lnTo>
                <a:lnTo>
                  <a:pt x="0" y="16"/>
                </a:lnTo>
                <a:lnTo>
                  <a:pt x="0" y="18"/>
                </a:lnTo>
                <a:lnTo>
                  <a:pt x="4" y="18"/>
                </a:lnTo>
                <a:lnTo>
                  <a:pt x="13" y="16"/>
                </a:lnTo>
                <a:lnTo>
                  <a:pt x="22" y="9"/>
                </a:lnTo>
                <a:lnTo>
                  <a:pt x="27" y="2"/>
                </a:lnTo>
                <a:lnTo>
                  <a:pt x="27" y="0"/>
                </a:lnTo>
                <a:lnTo>
                  <a:pt x="24" y="0"/>
                </a:lnTo>
                <a:lnTo>
                  <a:pt x="15"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4" name="Freeform 4082">
            <a:extLst>
              <a:ext uri="{FF2B5EF4-FFF2-40B4-BE49-F238E27FC236}">
                <a16:creationId xmlns:a16="http://schemas.microsoft.com/office/drawing/2014/main" xmlns="" id="{2BEE03C2-7DCF-9E4C-B9F7-462CBB06AAD9}"/>
              </a:ext>
            </a:extLst>
          </p:cNvPr>
          <p:cNvSpPr>
            <a:spLocks/>
          </p:cNvSpPr>
          <p:nvPr/>
        </p:nvSpPr>
        <p:spPr bwMode="auto">
          <a:xfrm>
            <a:off x="3810000" y="4298950"/>
            <a:ext cx="42863"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0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4" y="9"/>
                </a:moveTo>
                <a:lnTo>
                  <a:pt x="4" y="9"/>
                </a:lnTo>
                <a:lnTo>
                  <a:pt x="0" y="16"/>
                </a:lnTo>
                <a:lnTo>
                  <a:pt x="0" y="18"/>
                </a:lnTo>
                <a:lnTo>
                  <a:pt x="4" y="18"/>
                </a:lnTo>
                <a:lnTo>
                  <a:pt x="13" y="16"/>
                </a:lnTo>
                <a:lnTo>
                  <a:pt x="22" y="9"/>
                </a:lnTo>
                <a:lnTo>
                  <a:pt x="27" y="2"/>
                </a:lnTo>
                <a:lnTo>
                  <a:pt x="27" y="0"/>
                </a:lnTo>
                <a:lnTo>
                  <a:pt x="24" y="0"/>
                </a:lnTo>
                <a:lnTo>
                  <a:pt x="15"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5" name="Freeform 4083">
            <a:extLst>
              <a:ext uri="{FF2B5EF4-FFF2-40B4-BE49-F238E27FC236}">
                <a16:creationId xmlns:a16="http://schemas.microsoft.com/office/drawing/2014/main" xmlns="" id="{763C0F0C-691E-674B-BD90-7B5C96560E33}"/>
              </a:ext>
            </a:extLst>
          </p:cNvPr>
          <p:cNvSpPr>
            <a:spLocks/>
          </p:cNvSpPr>
          <p:nvPr/>
        </p:nvSpPr>
        <p:spPr bwMode="auto">
          <a:xfrm>
            <a:off x="3781425" y="4298950"/>
            <a:ext cx="46038" cy="28575"/>
          </a:xfrm>
          <a:custGeom>
            <a:avLst/>
            <a:gdLst>
              <a:gd name="T0" fmla="*/ 2147483646 w 29"/>
              <a:gd name="T1" fmla="*/ 2147483646 h 18"/>
              <a:gd name="T2" fmla="*/ 2147483646 w 29"/>
              <a:gd name="T3" fmla="*/ 2147483646 h 18"/>
              <a:gd name="T4" fmla="*/ 0 w 29"/>
              <a:gd name="T5" fmla="*/ 2147483646 h 18"/>
              <a:gd name="T6" fmla="*/ 0 w 29"/>
              <a:gd name="T7" fmla="*/ 2147483646 h 18"/>
              <a:gd name="T8" fmla="*/ 2147483646 w 29"/>
              <a:gd name="T9" fmla="*/ 2147483646 h 18"/>
              <a:gd name="T10" fmla="*/ 2147483646 w 29"/>
              <a:gd name="T11" fmla="*/ 2147483646 h 18"/>
              <a:gd name="T12" fmla="*/ 2147483646 w 29"/>
              <a:gd name="T13" fmla="*/ 2147483646 h 18"/>
              <a:gd name="T14" fmla="*/ 2147483646 w 29"/>
              <a:gd name="T15" fmla="*/ 2147483646 h 18"/>
              <a:gd name="T16" fmla="*/ 2147483646 w 29"/>
              <a:gd name="T17" fmla="*/ 2147483646 h 18"/>
              <a:gd name="T18" fmla="*/ 2147483646 w 29"/>
              <a:gd name="T19" fmla="*/ 2147483646 h 18"/>
              <a:gd name="T20" fmla="*/ 2147483646 w 29"/>
              <a:gd name="T21" fmla="*/ 0 h 18"/>
              <a:gd name="T22" fmla="*/ 2147483646 w 29"/>
              <a:gd name="T23" fmla="*/ 0 h 18"/>
              <a:gd name="T24" fmla="*/ 2147483646 w 29"/>
              <a:gd name="T25" fmla="*/ 0 h 18"/>
              <a:gd name="T26" fmla="*/ 2147483646 w 29"/>
              <a:gd name="T27" fmla="*/ 2147483646 h 18"/>
              <a:gd name="T28" fmla="*/ 2147483646 w 29"/>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18">
                <a:moveTo>
                  <a:pt x="4" y="9"/>
                </a:moveTo>
                <a:lnTo>
                  <a:pt x="4" y="9"/>
                </a:lnTo>
                <a:lnTo>
                  <a:pt x="0" y="16"/>
                </a:lnTo>
                <a:lnTo>
                  <a:pt x="0" y="18"/>
                </a:lnTo>
                <a:lnTo>
                  <a:pt x="4" y="18"/>
                </a:lnTo>
                <a:lnTo>
                  <a:pt x="13" y="16"/>
                </a:lnTo>
                <a:lnTo>
                  <a:pt x="22" y="9"/>
                </a:lnTo>
                <a:lnTo>
                  <a:pt x="29" y="2"/>
                </a:lnTo>
                <a:lnTo>
                  <a:pt x="27" y="0"/>
                </a:lnTo>
                <a:lnTo>
                  <a:pt x="24" y="0"/>
                </a:lnTo>
                <a:lnTo>
                  <a:pt x="15"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6" name="Freeform 4084">
            <a:extLst>
              <a:ext uri="{FF2B5EF4-FFF2-40B4-BE49-F238E27FC236}">
                <a16:creationId xmlns:a16="http://schemas.microsoft.com/office/drawing/2014/main" xmlns="" id="{69E66761-4BBE-C34D-B39C-11702904E0A7}"/>
              </a:ext>
            </a:extLst>
          </p:cNvPr>
          <p:cNvSpPr>
            <a:spLocks/>
          </p:cNvSpPr>
          <p:nvPr/>
        </p:nvSpPr>
        <p:spPr bwMode="auto">
          <a:xfrm>
            <a:off x="3781425" y="4298950"/>
            <a:ext cx="46038" cy="28575"/>
          </a:xfrm>
          <a:custGeom>
            <a:avLst/>
            <a:gdLst>
              <a:gd name="T0" fmla="*/ 2147483646 w 29"/>
              <a:gd name="T1" fmla="*/ 2147483646 h 18"/>
              <a:gd name="T2" fmla="*/ 2147483646 w 29"/>
              <a:gd name="T3" fmla="*/ 2147483646 h 18"/>
              <a:gd name="T4" fmla="*/ 0 w 29"/>
              <a:gd name="T5" fmla="*/ 2147483646 h 18"/>
              <a:gd name="T6" fmla="*/ 0 w 29"/>
              <a:gd name="T7" fmla="*/ 2147483646 h 18"/>
              <a:gd name="T8" fmla="*/ 2147483646 w 29"/>
              <a:gd name="T9" fmla="*/ 2147483646 h 18"/>
              <a:gd name="T10" fmla="*/ 2147483646 w 29"/>
              <a:gd name="T11" fmla="*/ 2147483646 h 18"/>
              <a:gd name="T12" fmla="*/ 2147483646 w 29"/>
              <a:gd name="T13" fmla="*/ 2147483646 h 18"/>
              <a:gd name="T14" fmla="*/ 2147483646 w 29"/>
              <a:gd name="T15" fmla="*/ 2147483646 h 18"/>
              <a:gd name="T16" fmla="*/ 2147483646 w 29"/>
              <a:gd name="T17" fmla="*/ 2147483646 h 18"/>
              <a:gd name="T18" fmla="*/ 2147483646 w 29"/>
              <a:gd name="T19" fmla="*/ 2147483646 h 18"/>
              <a:gd name="T20" fmla="*/ 2147483646 w 29"/>
              <a:gd name="T21" fmla="*/ 0 h 18"/>
              <a:gd name="T22" fmla="*/ 2147483646 w 29"/>
              <a:gd name="T23" fmla="*/ 0 h 18"/>
              <a:gd name="T24" fmla="*/ 2147483646 w 29"/>
              <a:gd name="T25" fmla="*/ 0 h 18"/>
              <a:gd name="T26" fmla="*/ 2147483646 w 29"/>
              <a:gd name="T27" fmla="*/ 2147483646 h 18"/>
              <a:gd name="T28" fmla="*/ 2147483646 w 29"/>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18">
                <a:moveTo>
                  <a:pt x="4" y="9"/>
                </a:moveTo>
                <a:lnTo>
                  <a:pt x="4" y="9"/>
                </a:lnTo>
                <a:lnTo>
                  <a:pt x="0" y="16"/>
                </a:lnTo>
                <a:lnTo>
                  <a:pt x="0" y="18"/>
                </a:lnTo>
                <a:lnTo>
                  <a:pt x="4" y="18"/>
                </a:lnTo>
                <a:lnTo>
                  <a:pt x="13" y="16"/>
                </a:lnTo>
                <a:lnTo>
                  <a:pt x="22" y="9"/>
                </a:lnTo>
                <a:lnTo>
                  <a:pt x="29" y="2"/>
                </a:lnTo>
                <a:lnTo>
                  <a:pt x="27" y="0"/>
                </a:lnTo>
                <a:lnTo>
                  <a:pt x="24" y="0"/>
                </a:lnTo>
                <a:lnTo>
                  <a:pt x="15"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7" name="Freeform 4085">
            <a:extLst>
              <a:ext uri="{FF2B5EF4-FFF2-40B4-BE49-F238E27FC236}">
                <a16:creationId xmlns:a16="http://schemas.microsoft.com/office/drawing/2014/main" xmlns="" id="{E36BB194-0904-C544-A78B-BC20DB394A13}"/>
              </a:ext>
            </a:extLst>
          </p:cNvPr>
          <p:cNvSpPr>
            <a:spLocks/>
          </p:cNvSpPr>
          <p:nvPr/>
        </p:nvSpPr>
        <p:spPr bwMode="auto">
          <a:xfrm>
            <a:off x="3719513" y="4298950"/>
            <a:ext cx="47625" cy="28575"/>
          </a:xfrm>
          <a:custGeom>
            <a:avLst/>
            <a:gdLst>
              <a:gd name="T0" fmla="*/ 2147483646 w 30"/>
              <a:gd name="T1" fmla="*/ 2147483646 h 18"/>
              <a:gd name="T2" fmla="*/ 2147483646 w 30"/>
              <a:gd name="T3" fmla="*/ 2147483646 h 18"/>
              <a:gd name="T4" fmla="*/ 2147483646 w 30"/>
              <a:gd name="T5" fmla="*/ 2147483646 h 18"/>
              <a:gd name="T6" fmla="*/ 0 w 30"/>
              <a:gd name="T7" fmla="*/ 2147483646 h 18"/>
              <a:gd name="T8" fmla="*/ 0 w 30"/>
              <a:gd name="T9" fmla="*/ 2147483646 h 18"/>
              <a:gd name="T10" fmla="*/ 2147483646 w 30"/>
              <a:gd name="T11" fmla="*/ 2147483646 h 18"/>
              <a:gd name="T12" fmla="*/ 2147483646 w 30"/>
              <a:gd name="T13" fmla="*/ 2147483646 h 18"/>
              <a:gd name="T14" fmla="*/ 2147483646 w 30"/>
              <a:gd name="T15" fmla="*/ 2147483646 h 18"/>
              <a:gd name="T16" fmla="*/ 2147483646 w 30"/>
              <a:gd name="T17" fmla="*/ 2147483646 h 18"/>
              <a:gd name="T18" fmla="*/ 2147483646 w 30"/>
              <a:gd name="T19" fmla="*/ 2147483646 h 18"/>
              <a:gd name="T20" fmla="*/ 2147483646 w 30"/>
              <a:gd name="T21" fmla="*/ 2147483646 h 18"/>
              <a:gd name="T22" fmla="*/ 2147483646 w 30"/>
              <a:gd name="T23" fmla="*/ 0 h 18"/>
              <a:gd name="T24" fmla="*/ 2147483646 w 30"/>
              <a:gd name="T25" fmla="*/ 0 h 18"/>
              <a:gd name="T26" fmla="*/ 2147483646 w 30"/>
              <a:gd name="T27" fmla="*/ 0 h 18"/>
              <a:gd name="T28" fmla="*/ 2147483646 w 30"/>
              <a:gd name="T29" fmla="*/ 2147483646 h 18"/>
              <a:gd name="T30" fmla="*/ 2147483646 w 30"/>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0" h="18">
                <a:moveTo>
                  <a:pt x="5" y="9"/>
                </a:moveTo>
                <a:lnTo>
                  <a:pt x="5" y="9"/>
                </a:lnTo>
                <a:lnTo>
                  <a:pt x="3" y="13"/>
                </a:lnTo>
                <a:lnTo>
                  <a:pt x="0" y="16"/>
                </a:lnTo>
                <a:lnTo>
                  <a:pt x="0" y="18"/>
                </a:lnTo>
                <a:lnTo>
                  <a:pt x="5" y="18"/>
                </a:lnTo>
                <a:lnTo>
                  <a:pt x="14" y="16"/>
                </a:lnTo>
                <a:lnTo>
                  <a:pt x="25" y="9"/>
                </a:lnTo>
                <a:lnTo>
                  <a:pt x="30" y="2"/>
                </a:lnTo>
                <a:lnTo>
                  <a:pt x="30" y="0"/>
                </a:lnTo>
                <a:lnTo>
                  <a:pt x="27" y="0"/>
                </a:lnTo>
                <a:lnTo>
                  <a:pt x="16"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8" name="Freeform 4086">
            <a:extLst>
              <a:ext uri="{FF2B5EF4-FFF2-40B4-BE49-F238E27FC236}">
                <a16:creationId xmlns:a16="http://schemas.microsoft.com/office/drawing/2014/main" xmlns="" id="{2946285A-7BE8-3242-8400-4F9142A6FA64}"/>
              </a:ext>
            </a:extLst>
          </p:cNvPr>
          <p:cNvSpPr>
            <a:spLocks/>
          </p:cNvSpPr>
          <p:nvPr/>
        </p:nvSpPr>
        <p:spPr bwMode="auto">
          <a:xfrm>
            <a:off x="3719513" y="4298950"/>
            <a:ext cx="47625" cy="28575"/>
          </a:xfrm>
          <a:custGeom>
            <a:avLst/>
            <a:gdLst>
              <a:gd name="T0" fmla="*/ 2147483646 w 30"/>
              <a:gd name="T1" fmla="*/ 2147483646 h 18"/>
              <a:gd name="T2" fmla="*/ 2147483646 w 30"/>
              <a:gd name="T3" fmla="*/ 2147483646 h 18"/>
              <a:gd name="T4" fmla="*/ 2147483646 w 30"/>
              <a:gd name="T5" fmla="*/ 2147483646 h 18"/>
              <a:gd name="T6" fmla="*/ 0 w 30"/>
              <a:gd name="T7" fmla="*/ 2147483646 h 18"/>
              <a:gd name="T8" fmla="*/ 0 w 30"/>
              <a:gd name="T9" fmla="*/ 2147483646 h 18"/>
              <a:gd name="T10" fmla="*/ 2147483646 w 30"/>
              <a:gd name="T11" fmla="*/ 2147483646 h 18"/>
              <a:gd name="T12" fmla="*/ 2147483646 w 30"/>
              <a:gd name="T13" fmla="*/ 2147483646 h 18"/>
              <a:gd name="T14" fmla="*/ 2147483646 w 30"/>
              <a:gd name="T15" fmla="*/ 2147483646 h 18"/>
              <a:gd name="T16" fmla="*/ 2147483646 w 30"/>
              <a:gd name="T17" fmla="*/ 2147483646 h 18"/>
              <a:gd name="T18" fmla="*/ 2147483646 w 30"/>
              <a:gd name="T19" fmla="*/ 2147483646 h 18"/>
              <a:gd name="T20" fmla="*/ 2147483646 w 30"/>
              <a:gd name="T21" fmla="*/ 2147483646 h 18"/>
              <a:gd name="T22" fmla="*/ 2147483646 w 30"/>
              <a:gd name="T23" fmla="*/ 0 h 18"/>
              <a:gd name="T24" fmla="*/ 2147483646 w 30"/>
              <a:gd name="T25" fmla="*/ 0 h 18"/>
              <a:gd name="T26" fmla="*/ 2147483646 w 30"/>
              <a:gd name="T27" fmla="*/ 0 h 18"/>
              <a:gd name="T28" fmla="*/ 2147483646 w 30"/>
              <a:gd name="T29" fmla="*/ 2147483646 h 18"/>
              <a:gd name="T30" fmla="*/ 2147483646 w 30"/>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0" h="18">
                <a:moveTo>
                  <a:pt x="5" y="9"/>
                </a:moveTo>
                <a:lnTo>
                  <a:pt x="5" y="9"/>
                </a:lnTo>
                <a:lnTo>
                  <a:pt x="3" y="13"/>
                </a:lnTo>
                <a:lnTo>
                  <a:pt x="0" y="16"/>
                </a:lnTo>
                <a:lnTo>
                  <a:pt x="0" y="18"/>
                </a:lnTo>
                <a:lnTo>
                  <a:pt x="5" y="18"/>
                </a:lnTo>
                <a:lnTo>
                  <a:pt x="14" y="16"/>
                </a:lnTo>
                <a:lnTo>
                  <a:pt x="25" y="9"/>
                </a:lnTo>
                <a:lnTo>
                  <a:pt x="30" y="2"/>
                </a:lnTo>
                <a:lnTo>
                  <a:pt x="30" y="0"/>
                </a:lnTo>
                <a:lnTo>
                  <a:pt x="27" y="0"/>
                </a:lnTo>
                <a:lnTo>
                  <a:pt x="16"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69" name="Freeform 4087">
            <a:extLst>
              <a:ext uri="{FF2B5EF4-FFF2-40B4-BE49-F238E27FC236}">
                <a16:creationId xmlns:a16="http://schemas.microsoft.com/office/drawing/2014/main" xmlns="" id="{1B9FCB89-7907-2545-A212-3BC220E5956E}"/>
              </a:ext>
            </a:extLst>
          </p:cNvPr>
          <p:cNvSpPr>
            <a:spLocks/>
          </p:cNvSpPr>
          <p:nvPr/>
        </p:nvSpPr>
        <p:spPr bwMode="auto">
          <a:xfrm>
            <a:off x="3687763" y="4298950"/>
            <a:ext cx="50800" cy="28575"/>
          </a:xfrm>
          <a:custGeom>
            <a:avLst/>
            <a:gdLst>
              <a:gd name="T0" fmla="*/ 2147483646 w 32"/>
              <a:gd name="T1" fmla="*/ 2147483646 h 18"/>
              <a:gd name="T2" fmla="*/ 2147483646 w 32"/>
              <a:gd name="T3" fmla="*/ 2147483646 h 18"/>
              <a:gd name="T4" fmla="*/ 2147483646 w 32"/>
              <a:gd name="T5" fmla="*/ 2147483646 h 18"/>
              <a:gd name="T6" fmla="*/ 0 w 32"/>
              <a:gd name="T7" fmla="*/ 2147483646 h 18"/>
              <a:gd name="T8" fmla="*/ 0 w 32"/>
              <a:gd name="T9" fmla="*/ 2147483646 h 18"/>
              <a:gd name="T10" fmla="*/ 2147483646 w 32"/>
              <a:gd name="T11" fmla="*/ 2147483646 h 18"/>
              <a:gd name="T12" fmla="*/ 2147483646 w 32"/>
              <a:gd name="T13" fmla="*/ 2147483646 h 18"/>
              <a:gd name="T14" fmla="*/ 2147483646 w 32"/>
              <a:gd name="T15" fmla="*/ 2147483646 h 18"/>
              <a:gd name="T16" fmla="*/ 2147483646 w 32"/>
              <a:gd name="T17" fmla="*/ 2147483646 h 18"/>
              <a:gd name="T18" fmla="*/ 2147483646 w 32"/>
              <a:gd name="T19" fmla="*/ 2147483646 h 18"/>
              <a:gd name="T20" fmla="*/ 2147483646 w 32"/>
              <a:gd name="T21" fmla="*/ 2147483646 h 18"/>
              <a:gd name="T22" fmla="*/ 2147483646 w 32"/>
              <a:gd name="T23" fmla="*/ 0 h 18"/>
              <a:gd name="T24" fmla="*/ 2147483646 w 32"/>
              <a:gd name="T25" fmla="*/ 0 h 18"/>
              <a:gd name="T26" fmla="*/ 2147483646 w 32"/>
              <a:gd name="T27" fmla="*/ 0 h 18"/>
              <a:gd name="T28" fmla="*/ 2147483646 w 32"/>
              <a:gd name="T29" fmla="*/ 2147483646 h 18"/>
              <a:gd name="T30" fmla="*/ 2147483646 w 32"/>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 h="18">
                <a:moveTo>
                  <a:pt x="5" y="9"/>
                </a:moveTo>
                <a:lnTo>
                  <a:pt x="5" y="9"/>
                </a:lnTo>
                <a:lnTo>
                  <a:pt x="2" y="13"/>
                </a:lnTo>
                <a:lnTo>
                  <a:pt x="0" y="16"/>
                </a:lnTo>
                <a:lnTo>
                  <a:pt x="0" y="18"/>
                </a:lnTo>
                <a:lnTo>
                  <a:pt x="5" y="18"/>
                </a:lnTo>
                <a:lnTo>
                  <a:pt x="14" y="16"/>
                </a:lnTo>
                <a:lnTo>
                  <a:pt x="25" y="9"/>
                </a:lnTo>
                <a:lnTo>
                  <a:pt x="32" y="2"/>
                </a:lnTo>
                <a:lnTo>
                  <a:pt x="29" y="0"/>
                </a:lnTo>
                <a:lnTo>
                  <a:pt x="27" y="0"/>
                </a:lnTo>
                <a:lnTo>
                  <a:pt x="16"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0" name="Freeform 4088">
            <a:extLst>
              <a:ext uri="{FF2B5EF4-FFF2-40B4-BE49-F238E27FC236}">
                <a16:creationId xmlns:a16="http://schemas.microsoft.com/office/drawing/2014/main" xmlns="" id="{574ECF1B-6D77-7548-8A79-7B75FA1A95FD}"/>
              </a:ext>
            </a:extLst>
          </p:cNvPr>
          <p:cNvSpPr>
            <a:spLocks/>
          </p:cNvSpPr>
          <p:nvPr/>
        </p:nvSpPr>
        <p:spPr bwMode="auto">
          <a:xfrm>
            <a:off x="3687763" y="4298950"/>
            <a:ext cx="50800" cy="28575"/>
          </a:xfrm>
          <a:custGeom>
            <a:avLst/>
            <a:gdLst>
              <a:gd name="T0" fmla="*/ 2147483646 w 32"/>
              <a:gd name="T1" fmla="*/ 2147483646 h 18"/>
              <a:gd name="T2" fmla="*/ 2147483646 w 32"/>
              <a:gd name="T3" fmla="*/ 2147483646 h 18"/>
              <a:gd name="T4" fmla="*/ 2147483646 w 32"/>
              <a:gd name="T5" fmla="*/ 2147483646 h 18"/>
              <a:gd name="T6" fmla="*/ 0 w 32"/>
              <a:gd name="T7" fmla="*/ 2147483646 h 18"/>
              <a:gd name="T8" fmla="*/ 0 w 32"/>
              <a:gd name="T9" fmla="*/ 2147483646 h 18"/>
              <a:gd name="T10" fmla="*/ 2147483646 w 32"/>
              <a:gd name="T11" fmla="*/ 2147483646 h 18"/>
              <a:gd name="T12" fmla="*/ 2147483646 w 32"/>
              <a:gd name="T13" fmla="*/ 2147483646 h 18"/>
              <a:gd name="T14" fmla="*/ 2147483646 w 32"/>
              <a:gd name="T15" fmla="*/ 2147483646 h 18"/>
              <a:gd name="T16" fmla="*/ 2147483646 w 32"/>
              <a:gd name="T17" fmla="*/ 2147483646 h 18"/>
              <a:gd name="T18" fmla="*/ 2147483646 w 32"/>
              <a:gd name="T19" fmla="*/ 2147483646 h 18"/>
              <a:gd name="T20" fmla="*/ 2147483646 w 32"/>
              <a:gd name="T21" fmla="*/ 2147483646 h 18"/>
              <a:gd name="T22" fmla="*/ 2147483646 w 32"/>
              <a:gd name="T23" fmla="*/ 0 h 18"/>
              <a:gd name="T24" fmla="*/ 2147483646 w 32"/>
              <a:gd name="T25" fmla="*/ 0 h 18"/>
              <a:gd name="T26" fmla="*/ 2147483646 w 32"/>
              <a:gd name="T27" fmla="*/ 0 h 18"/>
              <a:gd name="T28" fmla="*/ 2147483646 w 32"/>
              <a:gd name="T29" fmla="*/ 2147483646 h 18"/>
              <a:gd name="T30" fmla="*/ 2147483646 w 32"/>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 h="18">
                <a:moveTo>
                  <a:pt x="5" y="9"/>
                </a:moveTo>
                <a:lnTo>
                  <a:pt x="5" y="9"/>
                </a:lnTo>
                <a:lnTo>
                  <a:pt x="2" y="13"/>
                </a:lnTo>
                <a:lnTo>
                  <a:pt x="0" y="16"/>
                </a:lnTo>
                <a:lnTo>
                  <a:pt x="0" y="18"/>
                </a:lnTo>
                <a:lnTo>
                  <a:pt x="5" y="18"/>
                </a:lnTo>
                <a:lnTo>
                  <a:pt x="14" y="16"/>
                </a:lnTo>
                <a:lnTo>
                  <a:pt x="25" y="9"/>
                </a:lnTo>
                <a:lnTo>
                  <a:pt x="32" y="2"/>
                </a:lnTo>
                <a:lnTo>
                  <a:pt x="29" y="0"/>
                </a:lnTo>
                <a:lnTo>
                  <a:pt x="27" y="0"/>
                </a:lnTo>
                <a:lnTo>
                  <a:pt x="16"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1" name="Freeform 4089">
            <a:extLst>
              <a:ext uri="{FF2B5EF4-FFF2-40B4-BE49-F238E27FC236}">
                <a16:creationId xmlns:a16="http://schemas.microsoft.com/office/drawing/2014/main" xmlns="" id="{05FD9B1B-7C11-FB46-A94C-CB19287D9DC8}"/>
              </a:ext>
            </a:extLst>
          </p:cNvPr>
          <p:cNvSpPr>
            <a:spLocks/>
          </p:cNvSpPr>
          <p:nvPr/>
        </p:nvSpPr>
        <p:spPr bwMode="auto">
          <a:xfrm>
            <a:off x="3652838" y="4298950"/>
            <a:ext cx="52387" cy="28575"/>
          </a:xfrm>
          <a:custGeom>
            <a:avLst/>
            <a:gdLst>
              <a:gd name="T0" fmla="*/ 2147483646 w 33"/>
              <a:gd name="T1" fmla="*/ 2147483646 h 18"/>
              <a:gd name="T2" fmla="*/ 2147483646 w 33"/>
              <a:gd name="T3" fmla="*/ 2147483646 h 18"/>
              <a:gd name="T4" fmla="*/ 2147483646 w 33"/>
              <a:gd name="T5" fmla="*/ 2147483646 h 18"/>
              <a:gd name="T6" fmla="*/ 0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2147483646 w 33"/>
              <a:gd name="T19" fmla="*/ 2147483646 h 18"/>
              <a:gd name="T20" fmla="*/ 2147483646 w 33"/>
              <a:gd name="T21" fmla="*/ 2147483646 h 18"/>
              <a:gd name="T22" fmla="*/ 2147483646 w 33"/>
              <a:gd name="T23" fmla="*/ 2147483646 h 18"/>
              <a:gd name="T24" fmla="*/ 2147483646 w 33"/>
              <a:gd name="T25" fmla="*/ 0 h 18"/>
              <a:gd name="T26" fmla="*/ 2147483646 w 33"/>
              <a:gd name="T27" fmla="*/ 0 h 18"/>
              <a:gd name="T28" fmla="*/ 2147483646 w 33"/>
              <a:gd name="T29" fmla="*/ 0 h 18"/>
              <a:gd name="T30" fmla="*/ 2147483646 w 33"/>
              <a:gd name="T31" fmla="*/ 2147483646 h 18"/>
              <a:gd name="T32" fmla="*/ 2147483646 w 33"/>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6" y="9"/>
                </a:moveTo>
                <a:lnTo>
                  <a:pt x="6" y="9"/>
                </a:lnTo>
                <a:lnTo>
                  <a:pt x="2" y="13"/>
                </a:lnTo>
                <a:lnTo>
                  <a:pt x="0" y="16"/>
                </a:lnTo>
                <a:lnTo>
                  <a:pt x="2" y="18"/>
                </a:lnTo>
                <a:lnTo>
                  <a:pt x="4" y="18"/>
                </a:lnTo>
                <a:lnTo>
                  <a:pt x="15" y="16"/>
                </a:lnTo>
                <a:lnTo>
                  <a:pt x="27" y="9"/>
                </a:lnTo>
                <a:lnTo>
                  <a:pt x="31" y="7"/>
                </a:lnTo>
                <a:lnTo>
                  <a:pt x="33" y="2"/>
                </a:lnTo>
                <a:lnTo>
                  <a:pt x="31" y="0"/>
                </a:lnTo>
                <a:lnTo>
                  <a:pt x="29" y="0"/>
                </a:lnTo>
                <a:lnTo>
                  <a:pt x="18" y="2"/>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2" name="Freeform 4090">
            <a:extLst>
              <a:ext uri="{FF2B5EF4-FFF2-40B4-BE49-F238E27FC236}">
                <a16:creationId xmlns:a16="http://schemas.microsoft.com/office/drawing/2014/main" xmlns="" id="{060516BC-58F8-314A-8D52-4B803C532D1F}"/>
              </a:ext>
            </a:extLst>
          </p:cNvPr>
          <p:cNvSpPr>
            <a:spLocks/>
          </p:cNvSpPr>
          <p:nvPr/>
        </p:nvSpPr>
        <p:spPr bwMode="auto">
          <a:xfrm>
            <a:off x="3652838" y="4298950"/>
            <a:ext cx="52387" cy="28575"/>
          </a:xfrm>
          <a:custGeom>
            <a:avLst/>
            <a:gdLst>
              <a:gd name="T0" fmla="*/ 2147483646 w 33"/>
              <a:gd name="T1" fmla="*/ 2147483646 h 18"/>
              <a:gd name="T2" fmla="*/ 2147483646 w 33"/>
              <a:gd name="T3" fmla="*/ 2147483646 h 18"/>
              <a:gd name="T4" fmla="*/ 2147483646 w 33"/>
              <a:gd name="T5" fmla="*/ 2147483646 h 18"/>
              <a:gd name="T6" fmla="*/ 0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2147483646 w 33"/>
              <a:gd name="T19" fmla="*/ 2147483646 h 18"/>
              <a:gd name="T20" fmla="*/ 2147483646 w 33"/>
              <a:gd name="T21" fmla="*/ 2147483646 h 18"/>
              <a:gd name="T22" fmla="*/ 2147483646 w 33"/>
              <a:gd name="T23" fmla="*/ 2147483646 h 18"/>
              <a:gd name="T24" fmla="*/ 2147483646 w 33"/>
              <a:gd name="T25" fmla="*/ 0 h 18"/>
              <a:gd name="T26" fmla="*/ 2147483646 w 33"/>
              <a:gd name="T27" fmla="*/ 0 h 18"/>
              <a:gd name="T28" fmla="*/ 2147483646 w 33"/>
              <a:gd name="T29" fmla="*/ 0 h 18"/>
              <a:gd name="T30" fmla="*/ 2147483646 w 33"/>
              <a:gd name="T31" fmla="*/ 2147483646 h 18"/>
              <a:gd name="T32" fmla="*/ 2147483646 w 33"/>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18">
                <a:moveTo>
                  <a:pt x="6" y="9"/>
                </a:moveTo>
                <a:lnTo>
                  <a:pt x="6" y="9"/>
                </a:lnTo>
                <a:lnTo>
                  <a:pt x="2" y="13"/>
                </a:lnTo>
                <a:lnTo>
                  <a:pt x="0" y="16"/>
                </a:lnTo>
                <a:lnTo>
                  <a:pt x="2" y="18"/>
                </a:lnTo>
                <a:lnTo>
                  <a:pt x="4" y="18"/>
                </a:lnTo>
                <a:lnTo>
                  <a:pt x="15" y="16"/>
                </a:lnTo>
                <a:lnTo>
                  <a:pt x="27" y="9"/>
                </a:lnTo>
                <a:lnTo>
                  <a:pt x="31" y="7"/>
                </a:lnTo>
                <a:lnTo>
                  <a:pt x="33" y="2"/>
                </a:lnTo>
                <a:lnTo>
                  <a:pt x="31" y="0"/>
                </a:lnTo>
                <a:lnTo>
                  <a:pt x="29" y="0"/>
                </a:lnTo>
                <a:lnTo>
                  <a:pt x="18" y="2"/>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3" name="Freeform 4091">
            <a:extLst>
              <a:ext uri="{FF2B5EF4-FFF2-40B4-BE49-F238E27FC236}">
                <a16:creationId xmlns:a16="http://schemas.microsoft.com/office/drawing/2014/main" xmlns="" id="{D8BF9BB8-F637-534D-A1F7-609B7A5A9A23}"/>
              </a:ext>
            </a:extLst>
          </p:cNvPr>
          <p:cNvSpPr>
            <a:spLocks/>
          </p:cNvSpPr>
          <p:nvPr/>
        </p:nvSpPr>
        <p:spPr bwMode="auto">
          <a:xfrm>
            <a:off x="3616325" y="4298950"/>
            <a:ext cx="53975" cy="28575"/>
          </a:xfrm>
          <a:custGeom>
            <a:avLst/>
            <a:gdLst>
              <a:gd name="T0" fmla="*/ 2147483646 w 34"/>
              <a:gd name="T1" fmla="*/ 2147483646 h 18"/>
              <a:gd name="T2" fmla="*/ 2147483646 w 34"/>
              <a:gd name="T3" fmla="*/ 2147483646 h 18"/>
              <a:gd name="T4" fmla="*/ 2147483646 w 34"/>
              <a:gd name="T5" fmla="*/ 2147483646 h 18"/>
              <a:gd name="T6" fmla="*/ 0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2147483646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2" y="13"/>
                </a:lnTo>
                <a:lnTo>
                  <a:pt x="0" y="16"/>
                </a:lnTo>
                <a:lnTo>
                  <a:pt x="2" y="18"/>
                </a:lnTo>
                <a:lnTo>
                  <a:pt x="5" y="18"/>
                </a:lnTo>
                <a:lnTo>
                  <a:pt x="16" y="16"/>
                </a:lnTo>
                <a:lnTo>
                  <a:pt x="29" y="9"/>
                </a:lnTo>
                <a:lnTo>
                  <a:pt x="32" y="7"/>
                </a:lnTo>
                <a:lnTo>
                  <a:pt x="34" y="2"/>
                </a:lnTo>
                <a:lnTo>
                  <a:pt x="29" y="0"/>
                </a:lnTo>
                <a:lnTo>
                  <a:pt x="18"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4" name="Freeform 4092">
            <a:extLst>
              <a:ext uri="{FF2B5EF4-FFF2-40B4-BE49-F238E27FC236}">
                <a16:creationId xmlns:a16="http://schemas.microsoft.com/office/drawing/2014/main" xmlns="" id="{F933A59F-7FFD-0C49-B9BF-CD026D0B9423}"/>
              </a:ext>
            </a:extLst>
          </p:cNvPr>
          <p:cNvSpPr>
            <a:spLocks/>
          </p:cNvSpPr>
          <p:nvPr/>
        </p:nvSpPr>
        <p:spPr bwMode="auto">
          <a:xfrm>
            <a:off x="3616325" y="4298950"/>
            <a:ext cx="53975" cy="28575"/>
          </a:xfrm>
          <a:custGeom>
            <a:avLst/>
            <a:gdLst>
              <a:gd name="T0" fmla="*/ 2147483646 w 34"/>
              <a:gd name="T1" fmla="*/ 2147483646 h 18"/>
              <a:gd name="T2" fmla="*/ 2147483646 w 34"/>
              <a:gd name="T3" fmla="*/ 2147483646 h 18"/>
              <a:gd name="T4" fmla="*/ 2147483646 w 34"/>
              <a:gd name="T5" fmla="*/ 2147483646 h 18"/>
              <a:gd name="T6" fmla="*/ 0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2147483646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2" y="13"/>
                </a:lnTo>
                <a:lnTo>
                  <a:pt x="0" y="16"/>
                </a:lnTo>
                <a:lnTo>
                  <a:pt x="2" y="18"/>
                </a:lnTo>
                <a:lnTo>
                  <a:pt x="5" y="18"/>
                </a:lnTo>
                <a:lnTo>
                  <a:pt x="16" y="16"/>
                </a:lnTo>
                <a:lnTo>
                  <a:pt x="29" y="9"/>
                </a:lnTo>
                <a:lnTo>
                  <a:pt x="32" y="7"/>
                </a:lnTo>
                <a:lnTo>
                  <a:pt x="34" y="2"/>
                </a:lnTo>
                <a:lnTo>
                  <a:pt x="29" y="0"/>
                </a:lnTo>
                <a:lnTo>
                  <a:pt x="18"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5" name="Freeform 4093">
            <a:extLst>
              <a:ext uri="{FF2B5EF4-FFF2-40B4-BE49-F238E27FC236}">
                <a16:creationId xmlns:a16="http://schemas.microsoft.com/office/drawing/2014/main" xmlns="" id="{404E058A-BAA6-174D-B489-B602E5607954}"/>
              </a:ext>
            </a:extLst>
          </p:cNvPr>
          <p:cNvSpPr>
            <a:spLocks/>
          </p:cNvSpPr>
          <p:nvPr/>
        </p:nvSpPr>
        <p:spPr bwMode="auto">
          <a:xfrm>
            <a:off x="3579813" y="4298950"/>
            <a:ext cx="53975" cy="28575"/>
          </a:xfrm>
          <a:custGeom>
            <a:avLst/>
            <a:gdLst>
              <a:gd name="T0" fmla="*/ 2147483646 w 34"/>
              <a:gd name="T1" fmla="*/ 2147483646 h 18"/>
              <a:gd name="T2" fmla="*/ 2147483646 w 34"/>
              <a:gd name="T3" fmla="*/ 2147483646 h 18"/>
              <a:gd name="T4" fmla="*/ 2147483646 w 34"/>
              <a:gd name="T5" fmla="*/ 2147483646 h 18"/>
              <a:gd name="T6" fmla="*/ 0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2147483646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5" y="9"/>
                </a:moveTo>
                <a:lnTo>
                  <a:pt x="5" y="9"/>
                </a:lnTo>
                <a:lnTo>
                  <a:pt x="3" y="13"/>
                </a:lnTo>
                <a:lnTo>
                  <a:pt x="0" y="16"/>
                </a:lnTo>
                <a:lnTo>
                  <a:pt x="3" y="18"/>
                </a:lnTo>
                <a:lnTo>
                  <a:pt x="5" y="18"/>
                </a:lnTo>
                <a:lnTo>
                  <a:pt x="16" y="16"/>
                </a:lnTo>
                <a:lnTo>
                  <a:pt x="30" y="9"/>
                </a:lnTo>
                <a:lnTo>
                  <a:pt x="34" y="7"/>
                </a:lnTo>
                <a:lnTo>
                  <a:pt x="34" y="2"/>
                </a:lnTo>
                <a:lnTo>
                  <a:pt x="30" y="0"/>
                </a:lnTo>
                <a:lnTo>
                  <a:pt x="19"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6" name="Freeform 4094">
            <a:extLst>
              <a:ext uri="{FF2B5EF4-FFF2-40B4-BE49-F238E27FC236}">
                <a16:creationId xmlns:a16="http://schemas.microsoft.com/office/drawing/2014/main" xmlns="" id="{8A6ECEED-765B-9545-9F6C-7F576C7680B9}"/>
              </a:ext>
            </a:extLst>
          </p:cNvPr>
          <p:cNvSpPr>
            <a:spLocks/>
          </p:cNvSpPr>
          <p:nvPr/>
        </p:nvSpPr>
        <p:spPr bwMode="auto">
          <a:xfrm>
            <a:off x="3579813" y="4298950"/>
            <a:ext cx="53975" cy="28575"/>
          </a:xfrm>
          <a:custGeom>
            <a:avLst/>
            <a:gdLst>
              <a:gd name="T0" fmla="*/ 2147483646 w 34"/>
              <a:gd name="T1" fmla="*/ 2147483646 h 18"/>
              <a:gd name="T2" fmla="*/ 2147483646 w 34"/>
              <a:gd name="T3" fmla="*/ 2147483646 h 18"/>
              <a:gd name="T4" fmla="*/ 2147483646 w 34"/>
              <a:gd name="T5" fmla="*/ 2147483646 h 18"/>
              <a:gd name="T6" fmla="*/ 0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2147483646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5" y="9"/>
                </a:moveTo>
                <a:lnTo>
                  <a:pt x="5" y="9"/>
                </a:lnTo>
                <a:lnTo>
                  <a:pt x="3" y="13"/>
                </a:lnTo>
                <a:lnTo>
                  <a:pt x="0" y="16"/>
                </a:lnTo>
                <a:lnTo>
                  <a:pt x="3" y="18"/>
                </a:lnTo>
                <a:lnTo>
                  <a:pt x="5" y="18"/>
                </a:lnTo>
                <a:lnTo>
                  <a:pt x="16" y="16"/>
                </a:lnTo>
                <a:lnTo>
                  <a:pt x="30" y="9"/>
                </a:lnTo>
                <a:lnTo>
                  <a:pt x="34" y="7"/>
                </a:lnTo>
                <a:lnTo>
                  <a:pt x="34" y="2"/>
                </a:lnTo>
                <a:lnTo>
                  <a:pt x="30" y="0"/>
                </a:lnTo>
                <a:lnTo>
                  <a:pt x="19"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7" name="Freeform 4095">
            <a:extLst>
              <a:ext uri="{FF2B5EF4-FFF2-40B4-BE49-F238E27FC236}">
                <a16:creationId xmlns:a16="http://schemas.microsoft.com/office/drawing/2014/main" xmlns="" id="{E74D46B3-AFBB-C140-8C1D-05EA514F1363}"/>
              </a:ext>
            </a:extLst>
          </p:cNvPr>
          <p:cNvSpPr>
            <a:spLocks/>
          </p:cNvSpPr>
          <p:nvPr/>
        </p:nvSpPr>
        <p:spPr bwMode="auto">
          <a:xfrm>
            <a:off x="3541713" y="4298950"/>
            <a:ext cx="57150" cy="31750"/>
          </a:xfrm>
          <a:custGeom>
            <a:avLst/>
            <a:gdLst>
              <a:gd name="T0" fmla="*/ 2147483646 w 36"/>
              <a:gd name="T1" fmla="*/ 2147483646 h 20"/>
              <a:gd name="T2" fmla="*/ 2147483646 w 36"/>
              <a:gd name="T3" fmla="*/ 2147483646 h 20"/>
              <a:gd name="T4" fmla="*/ 2147483646 w 36"/>
              <a:gd name="T5" fmla="*/ 2147483646 h 20"/>
              <a:gd name="T6" fmla="*/ 0 w 36"/>
              <a:gd name="T7" fmla="*/ 2147483646 h 20"/>
              <a:gd name="T8" fmla="*/ 2147483646 w 36"/>
              <a:gd name="T9" fmla="*/ 2147483646 h 20"/>
              <a:gd name="T10" fmla="*/ 2147483646 w 36"/>
              <a:gd name="T11" fmla="*/ 2147483646 h 20"/>
              <a:gd name="T12" fmla="*/ 2147483646 w 36"/>
              <a:gd name="T13" fmla="*/ 2147483646 h 20"/>
              <a:gd name="T14" fmla="*/ 2147483646 w 36"/>
              <a:gd name="T15" fmla="*/ 2147483646 h 20"/>
              <a:gd name="T16" fmla="*/ 2147483646 w 36"/>
              <a:gd name="T17" fmla="*/ 2147483646 h 20"/>
              <a:gd name="T18" fmla="*/ 2147483646 w 36"/>
              <a:gd name="T19" fmla="*/ 2147483646 h 20"/>
              <a:gd name="T20" fmla="*/ 2147483646 w 36"/>
              <a:gd name="T21" fmla="*/ 2147483646 h 20"/>
              <a:gd name="T22" fmla="*/ 2147483646 w 36"/>
              <a:gd name="T23" fmla="*/ 2147483646 h 20"/>
              <a:gd name="T24" fmla="*/ 2147483646 w 36"/>
              <a:gd name="T25" fmla="*/ 2147483646 h 20"/>
              <a:gd name="T26" fmla="*/ 2147483646 w 36"/>
              <a:gd name="T27" fmla="*/ 0 h 20"/>
              <a:gd name="T28" fmla="*/ 2147483646 w 36"/>
              <a:gd name="T29" fmla="*/ 0 h 20"/>
              <a:gd name="T30" fmla="*/ 2147483646 w 36"/>
              <a:gd name="T31" fmla="*/ 2147483646 h 20"/>
              <a:gd name="T32" fmla="*/ 2147483646 w 36"/>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6" y="9"/>
                </a:moveTo>
                <a:lnTo>
                  <a:pt x="6" y="9"/>
                </a:lnTo>
                <a:lnTo>
                  <a:pt x="2" y="13"/>
                </a:lnTo>
                <a:lnTo>
                  <a:pt x="0" y="16"/>
                </a:lnTo>
                <a:lnTo>
                  <a:pt x="2" y="18"/>
                </a:lnTo>
                <a:lnTo>
                  <a:pt x="4" y="20"/>
                </a:lnTo>
                <a:lnTo>
                  <a:pt x="18" y="16"/>
                </a:lnTo>
                <a:lnTo>
                  <a:pt x="29" y="9"/>
                </a:lnTo>
                <a:lnTo>
                  <a:pt x="34" y="7"/>
                </a:lnTo>
                <a:lnTo>
                  <a:pt x="36" y="2"/>
                </a:lnTo>
                <a:lnTo>
                  <a:pt x="34" y="2"/>
                </a:lnTo>
                <a:lnTo>
                  <a:pt x="31" y="0"/>
                </a:lnTo>
                <a:lnTo>
                  <a:pt x="18" y="2"/>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8" name="Freeform 4096">
            <a:extLst>
              <a:ext uri="{FF2B5EF4-FFF2-40B4-BE49-F238E27FC236}">
                <a16:creationId xmlns:a16="http://schemas.microsoft.com/office/drawing/2014/main" xmlns="" id="{B5EF5136-956B-9049-97C8-90833653FD38}"/>
              </a:ext>
            </a:extLst>
          </p:cNvPr>
          <p:cNvSpPr>
            <a:spLocks/>
          </p:cNvSpPr>
          <p:nvPr/>
        </p:nvSpPr>
        <p:spPr bwMode="auto">
          <a:xfrm>
            <a:off x="3541713" y="4298950"/>
            <a:ext cx="57150" cy="31750"/>
          </a:xfrm>
          <a:custGeom>
            <a:avLst/>
            <a:gdLst>
              <a:gd name="T0" fmla="*/ 2147483646 w 36"/>
              <a:gd name="T1" fmla="*/ 2147483646 h 20"/>
              <a:gd name="T2" fmla="*/ 2147483646 w 36"/>
              <a:gd name="T3" fmla="*/ 2147483646 h 20"/>
              <a:gd name="T4" fmla="*/ 2147483646 w 36"/>
              <a:gd name="T5" fmla="*/ 2147483646 h 20"/>
              <a:gd name="T6" fmla="*/ 0 w 36"/>
              <a:gd name="T7" fmla="*/ 2147483646 h 20"/>
              <a:gd name="T8" fmla="*/ 2147483646 w 36"/>
              <a:gd name="T9" fmla="*/ 2147483646 h 20"/>
              <a:gd name="T10" fmla="*/ 2147483646 w 36"/>
              <a:gd name="T11" fmla="*/ 2147483646 h 20"/>
              <a:gd name="T12" fmla="*/ 2147483646 w 36"/>
              <a:gd name="T13" fmla="*/ 2147483646 h 20"/>
              <a:gd name="T14" fmla="*/ 2147483646 w 36"/>
              <a:gd name="T15" fmla="*/ 2147483646 h 20"/>
              <a:gd name="T16" fmla="*/ 2147483646 w 36"/>
              <a:gd name="T17" fmla="*/ 2147483646 h 20"/>
              <a:gd name="T18" fmla="*/ 2147483646 w 36"/>
              <a:gd name="T19" fmla="*/ 2147483646 h 20"/>
              <a:gd name="T20" fmla="*/ 2147483646 w 36"/>
              <a:gd name="T21" fmla="*/ 2147483646 h 20"/>
              <a:gd name="T22" fmla="*/ 2147483646 w 36"/>
              <a:gd name="T23" fmla="*/ 2147483646 h 20"/>
              <a:gd name="T24" fmla="*/ 2147483646 w 36"/>
              <a:gd name="T25" fmla="*/ 2147483646 h 20"/>
              <a:gd name="T26" fmla="*/ 2147483646 w 36"/>
              <a:gd name="T27" fmla="*/ 0 h 20"/>
              <a:gd name="T28" fmla="*/ 2147483646 w 36"/>
              <a:gd name="T29" fmla="*/ 0 h 20"/>
              <a:gd name="T30" fmla="*/ 2147483646 w 36"/>
              <a:gd name="T31" fmla="*/ 2147483646 h 20"/>
              <a:gd name="T32" fmla="*/ 2147483646 w 36"/>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6" y="9"/>
                </a:moveTo>
                <a:lnTo>
                  <a:pt x="6" y="9"/>
                </a:lnTo>
                <a:lnTo>
                  <a:pt x="2" y="13"/>
                </a:lnTo>
                <a:lnTo>
                  <a:pt x="0" y="16"/>
                </a:lnTo>
                <a:lnTo>
                  <a:pt x="2" y="18"/>
                </a:lnTo>
                <a:lnTo>
                  <a:pt x="4" y="20"/>
                </a:lnTo>
                <a:lnTo>
                  <a:pt x="18" y="16"/>
                </a:lnTo>
                <a:lnTo>
                  <a:pt x="29" y="9"/>
                </a:lnTo>
                <a:lnTo>
                  <a:pt x="34" y="7"/>
                </a:lnTo>
                <a:lnTo>
                  <a:pt x="36" y="2"/>
                </a:lnTo>
                <a:lnTo>
                  <a:pt x="34" y="2"/>
                </a:lnTo>
                <a:lnTo>
                  <a:pt x="31" y="0"/>
                </a:lnTo>
                <a:lnTo>
                  <a:pt x="18" y="2"/>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79" name="Freeform 4097">
            <a:extLst>
              <a:ext uri="{FF2B5EF4-FFF2-40B4-BE49-F238E27FC236}">
                <a16:creationId xmlns:a16="http://schemas.microsoft.com/office/drawing/2014/main" xmlns="" id="{D6CFE284-0BB2-434A-A48B-EB655664D3EB}"/>
              </a:ext>
            </a:extLst>
          </p:cNvPr>
          <p:cNvSpPr>
            <a:spLocks/>
          </p:cNvSpPr>
          <p:nvPr/>
        </p:nvSpPr>
        <p:spPr bwMode="auto">
          <a:xfrm>
            <a:off x="3502025" y="4298950"/>
            <a:ext cx="57150" cy="31750"/>
          </a:xfrm>
          <a:custGeom>
            <a:avLst/>
            <a:gdLst>
              <a:gd name="T0" fmla="*/ 2147483646 w 36"/>
              <a:gd name="T1" fmla="*/ 2147483646 h 20"/>
              <a:gd name="T2" fmla="*/ 2147483646 w 36"/>
              <a:gd name="T3" fmla="*/ 2147483646 h 20"/>
              <a:gd name="T4" fmla="*/ 2147483646 w 36"/>
              <a:gd name="T5" fmla="*/ 2147483646 h 20"/>
              <a:gd name="T6" fmla="*/ 0 w 36"/>
              <a:gd name="T7" fmla="*/ 2147483646 h 20"/>
              <a:gd name="T8" fmla="*/ 0 w 36"/>
              <a:gd name="T9" fmla="*/ 2147483646 h 20"/>
              <a:gd name="T10" fmla="*/ 2147483646 w 36"/>
              <a:gd name="T11" fmla="*/ 2147483646 h 20"/>
              <a:gd name="T12" fmla="*/ 2147483646 w 36"/>
              <a:gd name="T13" fmla="*/ 2147483646 h 20"/>
              <a:gd name="T14" fmla="*/ 2147483646 w 36"/>
              <a:gd name="T15" fmla="*/ 2147483646 h 20"/>
              <a:gd name="T16" fmla="*/ 2147483646 w 36"/>
              <a:gd name="T17" fmla="*/ 2147483646 h 20"/>
              <a:gd name="T18" fmla="*/ 2147483646 w 36"/>
              <a:gd name="T19" fmla="*/ 2147483646 h 20"/>
              <a:gd name="T20" fmla="*/ 2147483646 w 36"/>
              <a:gd name="T21" fmla="*/ 2147483646 h 20"/>
              <a:gd name="T22" fmla="*/ 2147483646 w 36"/>
              <a:gd name="T23" fmla="*/ 2147483646 h 20"/>
              <a:gd name="T24" fmla="*/ 2147483646 w 36"/>
              <a:gd name="T25" fmla="*/ 2147483646 h 20"/>
              <a:gd name="T26" fmla="*/ 2147483646 w 36"/>
              <a:gd name="T27" fmla="*/ 0 h 20"/>
              <a:gd name="T28" fmla="*/ 2147483646 w 36"/>
              <a:gd name="T29" fmla="*/ 0 h 20"/>
              <a:gd name="T30" fmla="*/ 2147483646 w 36"/>
              <a:gd name="T31" fmla="*/ 2147483646 h 20"/>
              <a:gd name="T32" fmla="*/ 2147483646 w 36"/>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4" y="9"/>
                </a:moveTo>
                <a:lnTo>
                  <a:pt x="4" y="9"/>
                </a:lnTo>
                <a:lnTo>
                  <a:pt x="2" y="13"/>
                </a:lnTo>
                <a:lnTo>
                  <a:pt x="0" y="16"/>
                </a:lnTo>
                <a:lnTo>
                  <a:pt x="0" y="18"/>
                </a:lnTo>
                <a:lnTo>
                  <a:pt x="4" y="20"/>
                </a:lnTo>
                <a:lnTo>
                  <a:pt x="18" y="16"/>
                </a:lnTo>
                <a:lnTo>
                  <a:pt x="31" y="9"/>
                </a:lnTo>
                <a:lnTo>
                  <a:pt x="34" y="7"/>
                </a:lnTo>
                <a:lnTo>
                  <a:pt x="36" y="2"/>
                </a:lnTo>
                <a:lnTo>
                  <a:pt x="34" y="2"/>
                </a:lnTo>
                <a:lnTo>
                  <a:pt x="31" y="0"/>
                </a:lnTo>
                <a:lnTo>
                  <a:pt x="18"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0" name="Freeform 4098">
            <a:extLst>
              <a:ext uri="{FF2B5EF4-FFF2-40B4-BE49-F238E27FC236}">
                <a16:creationId xmlns:a16="http://schemas.microsoft.com/office/drawing/2014/main" xmlns="" id="{64A9F505-C068-2346-9BC2-23FAA891BD5A}"/>
              </a:ext>
            </a:extLst>
          </p:cNvPr>
          <p:cNvSpPr>
            <a:spLocks/>
          </p:cNvSpPr>
          <p:nvPr/>
        </p:nvSpPr>
        <p:spPr bwMode="auto">
          <a:xfrm>
            <a:off x="3502025" y="4298950"/>
            <a:ext cx="57150" cy="31750"/>
          </a:xfrm>
          <a:custGeom>
            <a:avLst/>
            <a:gdLst>
              <a:gd name="T0" fmla="*/ 2147483646 w 36"/>
              <a:gd name="T1" fmla="*/ 2147483646 h 20"/>
              <a:gd name="T2" fmla="*/ 2147483646 w 36"/>
              <a:gd name="T3" fmla="*/ 2147483646 h 20"/>
              <a:gd name="T4" fmla="*/ 2147483646 w 36"/>
              <a:gd name="T5" fmla="*/ 2147483646 h 20"/>
              <a:gd name="T6" fmla="*/ 0 w 36"/>
              <a:gd name="T7" fmla="*/ 2147483646 h 20"/>
              <a:gd name="T8" fmla="*/ 0 w 36"/>
              <a:gd name="T9" fmla="*/ 2147483646 h 20"/>
              <a:gd name="T10" fmla="*/ 2147483646 w 36"/>
              <a:gd name="T11" fmla="*/ 2147483646 h 20"/>
              <a:gd name="T12" fmla="*/ 2147483646 w 36"/>
              <a:gd name="T13" fmla="*/ 2147483646 h 20"/>
              <a:gd name="T14" fmla="*/ 2147483646 w 36"/>
              <a:gd name="T15" fmla="*/ 2147483646 h 20"/>
              <a:gd name="T16" fmla="*/ 2147483646 w 36"/>
              <a:gd name="T17" fmla="*/ 2147483646 h 20"/>
              <a:gd name="T18" fmla="*/ 2147483646 w 36"/>
              <a:gd name="T19" fmla="*/ 2147483646 h 20"/>
              <a:gd name="T20" fmla="*/ 2147483646 w 36"/>
              <a:gd name="T21" fmla="*/ 2147483646 h 20"/>
              <a:gd name="T22" fmla="*/ 2147483646 w 36"/>
              <a:gd name="T23" fmla="*/ 2147483646 h 20"/>
              <a:gd name="T24" fmla="*/ 2147483646 w 36"/>
              <a:gd name="T25" fmla="*/ 2147483646 h 20"/>
              <a:gd name="T26" fmla="*/ 2147483646 w 36"/>
              <a:gd name="T27" fmla="*/ 0 h 20"/>
              <a:gd name="T28" fmla="*/ 2147483646 w 36"/>
              <a:gd name="T29" fmla="*/ 0 h 20"/>
              <a:gd name="T30" fmla="*/ 2147483646 w 36"/>
              <a:gd name="T31" fmla="*/ 2147483646 h 20"/>
              <a:gd name="T32" fmla="*/ 2147483646 w 36"/>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20">
                <a:moveTo>
                  <a:pt x="4" y="9"/>
                </a:moveTo>
                <a:lnTo>
                  <a:pt x="4" y="9"/>
                </a:lnTo>
                <a:lnTo>
                  <a:pt x="2" y="13"/>
                </a:lnTo>
                <a:lnTo>
                  <a:pt x="0" y="16"/>
                </a:lnTo>
                <a:lnTo>
                  <a:pt x="0" y="18"/>
                </a:lnTo>
                <a:lnTo>
                  <a:pt x="4" y="20"/>
                </a:lnTo>
                <a:lnTo>
                  <a:pt x="18" y="16"/>
                </a:lnTo>
                <a:lnTo>
                  <a:pt x="31" y="9"/>
                </a:lnTo>
                <a:lnTo>
                  <a:pt x="34" y="7"/>
                </a:lnTo>
                <a:lnTo>
                  <a:pt x="36" y="2"/>
                </a:lnTo>
                <a:lnTo>
                  <a:pt x="34" y="2"/>
                </a:lnTo>
                <a:lnTo>
                  <a:pt x="31" y="0"/>
                </a:lnTo>
                <a:lnTo>
                  <a:pt x="18"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1" name="Freeform 4099">
            <a:extLst>
              <a:ext uri="{FF2B5EF4-FFF2-40B4-BE49-F238E27FC236}">
                <a16:creationId xmlns:a16="http://schemas.microsoft.com/office/drawing/2014/main" xmlns="" id="{2155F421-5F6D-8643-9BEE-3B5AF22236EB}"/>
              </a:ext>
            </a:extLst>
          </p:cNvPr>
          <p:cNvSpPr>
            <a:spLocks/>
          </p:cNvSpPr>
          <p:nvPr/>
        </p:nvSpPr>
        <p:spPr bwMode="auto">
          <a:xfrm>
            <a:off x="3416300" y="4298950"/>
            <a:ext cx="60325" cy="31750"/>
          </a:xfrm>
          <a:custGeom>
            <a:avLst/>
            <a:gdLst>
              <a:gd name="T0" fmla="*/ 2147483646 w 38"/>
              <a:gd name="T1" fmla="*/ 2147483646 h 20"/>
              <a:gd name="T2" fmla="*/ 2147483646 w 38"/>
              <a:gd name="T3" fmla="*/ 2147483646 h 20"/>
              <a:gd name="T4" fmla="*/ 0 w 38"/>
              <a:gd name="T5" fmla="*/ 2147483646 h 20"/>
              <a:gd name="T6" fmla="*/ 0 w 38"/>
              <a:gd name="T7" fmla="*/ 2147483646 h 20"/>
              <a:gd name="T8" fmla="*/ 2147483646 w 38"/>
              <a:gd name="T9" fmla="*/ 2147483646 h 20"/>
              <a:gd name="T10" fmla="*/ 2147483646 w 38"/>
              <a:gd name="T11" fmla="*/ 2147483646 h 20"/>
              <a:gd name="T12" fmla="*/ 2147483646 w 38"/>
              <a:gd name="T13" fmla="*/ 2147483646 h 20"/>
              <a:gd name="T14" fmla="*/ 2147483646 w 38"/>
              <a:gd name="T15" fmla="*/ 2147483646 h 20"/>
              <a:gd name="T16" fmla="*/ 2147483646 w 38"/>
              <a:gd name="T17" fmla="*/ 2147483646 h 20"/>
              <a:gd name="T18" fmla="*/ 2147483646 w 38"/>
              <a:gd name="T19" fmla="*/ 2147483646 h 20"/>
              <a:gd name="T20" fmla="*/ 2147483646 w 38"/>
              <a:gd name="T21" fmla="*/ 2147483646 h 20"/>
              <a:gd name="T22" fmla="*/ 2147483646 w 38"/>
              <a:gd name="T23" fmla="*/ 2147483646 h 20"/>
              <a:gd name="T24" fmla="*/ 2147483646 w 38"/>
              <a:gd name="T25" fmla="*/ 2147483646 h 20"/>
              <a:gd name="T26" fmla="*/ 2147483646 w 38"/>
              <a:gd name="T27" fmla="*/ 0 h 20"/>
              <a:gd name="T28" fmla="*/ 2147483646 w 38"/>
              <a:gd name="T29" fmla="*/ 0 h 20"/>
              <a:gd name="T30" fmla="*/ 2147483646 w 38"/>
              <a:gd name="T31" fmla="*/ 2147483646 h 20"/>
              <a:gd name="T32" fmla="*/ 2147483646 w 38"/>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4" y="9"/>
                </a:moveTo>
                <a:lnTo>
                  <a:pt x="4" y="9"/>
                </a:lnTo>
                <a:lnTo>
                  <a:pt x="0" y="13"/>
                </a:lnTo>
                <a:lnTo>
                  <a:pt x="0" y="16"/>
                </a:lnTo>
                <a:lnTo>
                  <a:pt x="2" y="18"/>
                </a:lnTo>
                <a:lnTo>
                  <a:pt x="4" y="20"/>
                </a:lnTo>
                <a:lnTo>
                  <a:pt x="20" y="16"/>
                </a:lnTo>
                <a:lnTo>
                  <a:pt x="34" y="9"/>
                </a:lnTo>
                <a:lnTo>
                  <a:pt x="36" y="7"/>
                </a:lnTo>
                <a:lnTo>
                  <a:pt x="38" y="2"/>
                </a:lnTo>
                <a:lnTo>
                  <a:pt x="36" y="2"/>
                </a:lnTo>
                <a:lnTo>
                  <a:pt x="31" y="0"/>
                </a:lnTo>
                <a:lnTo>
                  <a:pt x="18"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2" name="Freeform 4100">
            <a:extLst>
              <a:ext uri="{FF2B5EF4-FFF2-40B4-BE49-F238E27FC236}">
                <a16:creationId xmlns:a16="http://schemas.microsoft.com/office/drawing/2014/main" xmlns="" id="{FA17A95B-F4ED-DD49-8194-053A0B748820}"/>
              </a:ext>
            </a:extLst>
          </p:cNvPr>
          <p:cNvSpPr>
            <a:spLocks/>
          </p:cNvSpPr>
          <p:nvPr/>
        </p:nvSpPr>
        <p:spPr bwMode="auto">
          <a:xfrm>
            <a:off x="3416300" y="4298950"/>
            <a:ext cx="60325" cy="31750"/>
          </a:xfrm>
          <a:custGeom>
            <a:avLst/>
            <a:gdLst>
              <a:gd name="T0" fmla="*/ 2147483646 w 38"/>
              <a:gd name="T1" fmla="*/ 2147483646 h 20"/>
              <a:gd name="T2" fmla="*/ 2147483646 w 38"/>
              <a:gd name="T3" fmla="*/ 2147483646 h 20"/>
              <a:gd name="T4" fmla="*/ 0 w 38"/>
              <a:gd name="T5" fmla="*/ 2147483646 h 20"/>
              <a:gd name="T6" fmla="*/ 0 w 38"/>
              <a:gd name="T7" fmla="*/ 2147483646 h 20"/>
              <a:gd name="T8" fmla="*/ 2147483646 w 38"/>
              <a:gd name="T9" fmla="*/ 2147483646 h 20"/>
              <a:gd name="T10" fmla="*/ 2147483646 w 38"/>
              <a:gd name="T11" fmla="*/ 2147483646 h 20"/>
              <a:gd name="T12" fmla="*/ 2147483646 w 38"/>
              <a:gd name="T13" fmla="*/ 2147483646 h 20"/>
              <a:gd name="T14" fmla="*/ 2147483646 w 38"/>
              <a:gd name="T15" fmla="*/ 2147483646 h 20"/>
              <a:gd name="T16" fmla="*/ 2147483646 w 38"/>
              <a:gd name="T17" fmla="*/ 2147483646 h 20"/>
              <a:gd name="T18" fmla="*/ 2147483646 w 38"/>
              <a:gd name="T19" fmla="*/ 2147483646 h 20"/>
              <a:gd name="T20" fmla="*/ 2147483646 w 38"/>
              <a:gd name="T21" fmla="*/ 2147483646 h 20"/>
              <a:gd name="T22" fmla="*/ 2147483646 w 38"/>
              <a:gd name="T23" fmla="*/ 2147483646 h 20"/>
              <a:gd name="T24" fmla="*/ 2147483646 w 38"/>
              <a:gd name="T25" fmla="*/ 2147483646 h 20"/>
              <a:gd name="T26" fmla="*/ 2147483646 w 38"/>
              <a:gd name="T27" fmla="*/ 0 h 20"/>
              <a:gd name="T28" fmla="*/ 2147483646 w 38"/>
              <a:gd name="T29" fmla="*/ 0 h 20"/>
              <a:gd name="T30" fmla="*/ 2147483646 w 38"/>
              <a:gd name="T31" fmla="*/ 2147483646 h 20"/>
              <a:gd name="T32" fmla="*/ 2147483646 w 38"/>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0">
                <a:moveTo>
                  <a:pt x="4" y="9"/>
                </a:moveTo>
                <a:lnTo>
                  <a:pt x="4" y="9"/>
                </a:lnTo>
                <a:lnTo>
                  <a:pt x="0" y="13"/>
                </a:lnTo>
                <a:lnTo>
                  <a:pt x="0" y="16"/>
                </a:lnTo>
                <a:lnTo>
                  <a:pt x="2" y="18"/>
                </a:lnTo>
                <a:lnTo>
                  <a:pt x="4" y="20"/>
                </a:lnTo>
                <a:lnTo>
                  <a:pt x="20" y="16"/>
                </a:lnTo>
                <a:lnTo>
                  <a:pt x="34" y="9"/>
                </a:lnTo>
                <a:lnTo>
                  <a:pt x="36" y="7"/>
                </a:lnTo>
                <a:lnTo>
                  <a:pt x="38" y="2"/>
                </a:lnTo>
                <a:lnTo>
                  <a:pt x="36" y="2"/>
                </a:lnTo>
                <a:lnTo>
                  <a:pt x="31" y="0"/>
                </a:lnTo>
                <a:lnTo>
                  <a:pt x="18"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3" name="Freeform 4101">
            <a:extLst>
              <a:ext uri="{FF2B5EF4-FFF2-40B4-BE49-F238E27FC236}">
                <a16:creationId xmlns:a16="http://schemas.microsoft.com/office/drawing/2014/main" xmlns="" id="{986611EE-356F-C44A-B995-8C35E0473B3F}"/>
              </a:ext>
            </a:extLst>
          </p:cNvPr>
          <p:cNvSpPr>
            <a:spLocks/>
          </p:cNvSpPr>
          <p:nvPr/>
        </p:nvSpPr>
        <p:spPr bwMode="auto">
          <a:xfrm>
            <a:off x="3370263" y="4298950"/>
            <a:ext cx="63500" cy="31750"/>
          </a:xfrm>
          <a:custGeom>
            <a:avLst/>
            <a:gdLst>
              <a:gd name="T0" fmla="*/ 2147483646 w 40"/>
              <a:gd name="T1" fmla="*/ 2147483646 h 20"/>
              <a:gd name="T2" fmla="*/ 2147483646 w 40"/>
              <a:gd name="T3" fmla="*/ 2147483646 h 20"/>
              <a:gd name="T4" fmla="*/ 2147483646 w 40"/>
              <a:gd name="T5" fmla="*/ 2147483646 h 20"/>
              <a:gd name="T6" fmla="*/ 0 w 40"/>
              <a:gd name="T7" fmla="*/ 2147483646 h 20"/>
              <a:gd name="T8" fmla="*/ 2147483646 w 40"/>
              <a:gd name="T9" fmla="*/ 2147483646 h 20"/>
              <a:gd name="T10" fmla="*/ 2147483646 w 40"/>
              <a:gd name="T11" fmla="*/ 2147483646 h 20"/>
              <a:gd name="T12" fmla="*/ 2147483646 w 40"/>
              <a:gd name="T13" fmla="*/ 2147483646 h 20"/>
              <a:gd name="T14" fmla="*/ 2147483646 w 40"/>
              <a:gd name="T15" fmla="*/ 2147483646 h 20"/>
              <a:gd name="T16" fmla="*/ 2147483646 w 40"/>
              <a:gd name="T17" fmla="*/ 2147483646 h 20"/>
              <a:gd name="T18" fmla="*/ 2147483646 w 40"/>
              <a:gd name="T19" fmla="*/ 2147483646 h 20"/>
              <a:gd name="T20" fmla="*/ 2147483646 w 40"/>
              <a:gd name="T21" fmla="*/ 2147483646 h 20"/>
              <a:gd name="T22" fmla="*/ 2147483646 w 40"/>
              <a:gd name="T23" fmla="*/ 2147483646 h 20"/>
              <a:gd name="T24" fmla="*/ 2147483646 w 40"/>
              <a:gd name="T25" fmla="*/ 2147483646 h 20"/>
              <a:gd name="T26" fmla="*/ 2147483646 w 40"/>
              <a:gd name="T27" fmla="*/ 0 h 20"/>
              <a:gd name="T28" fmla="*/ 2147483646 w 40"/>
              <a:gd name="T29" fmla="*/ 0 h 20"/>
              <a:gd name="T30" fmla="*/ 2147483646 w 40"/>
              <a:gd name="T31" fmla="*/ 2147483646 h 20"/>
              <a:gd name="T32" fmla="*/ 2147483646 w 40"/>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0">
                <a:moveTo>
                  <a:pt x="4" y="9"/>
                </a:moveTo>
                <a:lnTo>
                  <a:pt x="4" y="9"/>
                </a:lnTo>
                <a:lnTo>
                  <a:pt x="2" y="13"/>
                </a:lnTo>
                <a:lnTo>
                  <a:pt x="0" y="16"/>
                </a:lnTo>
                <a:lnTo>
                  <a:pt x="2" y="18"/>
                </a:lnTo>
                <a:lnTo>
                  <a:pt x="6" y="20"/>
                </a:lnTo>
                <a:lnTo>
                  <a:pt x="20" y="16"/>
                </a:lnTo>
                <a:lnTo>
                  <a:pt x="33" y="9"/>
                </a:lnTo>
                <a:lnTo>
                  <a:pt x="38" y="7"/>
                </a:lnTo>
                <a:lnTo>
                  <a:pt x="40" y="4"/>
                </a:lnTo>
                <a:lnTo>
                  <a:pt x="38" y="2"/>
                </a:lnTo>
                <a:lnTo>
                  <a:pt x="33" y="0"/>
                </a:lnTo>
                <a:lnTo>
                  <a:pt x="20" y="4"/>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4" name="Freeform 4102">
            <a:extLst>
              <a:ext uri="{FF2B5EF4-FFF2-40B4-BE49-F238E27FC236}">
                <a16:creationId xmlns:a16="http://schemas.microsoft.com/office/drawing/2014/main" xmlns="" id="{6D3306D3-2EB5-2945-A0C5-85961729FB21}"/>
              </a:ext>
            </a:extLst>
          </p:cNvPr>
          <p:cNvSpPr>
            <a:spLocks/>
          </p:cNvSpPr>
          <p:nvPr/>
        </p:nvSpPr>
        <p:spPr bwMode="auto">
          <a:xfrm>
            <a:off x="3370263" y="4298950"/>
            <a:ext cx="63500" cy="31750"/>
          </a:xfrm>
          <a:custGeom>
            <a:avLst/>
            <a:gdLst>
              <a:gd name="T0" fmla="*/ 2147483646 w 40"/>
              <a:gd name="T1" fmla="*/ 2147483646 h 20"/>
              <a:gd name="T2" fmla="*/ 2147483646 w 40"/>
              <a:gd name="T3" fmla="*/ 2147483646 h 20"/>
              <a:gd name="T4" fmla="*/ 2147483646 w 40"/>
              <a:gd name="T5" fmla="*/ 2147483646 h 20"/>
              <a:gd name="T6" fmla="*/ 0 w 40"/>
              <a:gd name="T7" fmla="*/ 2147483646 h 20"/>
              <a:gd name="T8" fmla="*/ 2147483646 w 40"/>
              <a:gd name="T9" fmla="*/ 2147483646 h 20"/>
              <a:gd name="T10" fmla="*/ 2147483646 w 40"/>
              <a:gd name="T11" fmla="*/ 2147483646 h 20"/>
              <a:gd name="T12" fmla="*/ 2147483646 w 40"/>
              <a:gd name="T13" fmla="*/ 2147483646 h 20"/>
              <a:gd name="T14" fmla="*/ 2147483646 w 40"/>
              <a:gd name="T15" fmla="*/ 2147483646 h 20"/>
              <a:gd name="T16" fmla="*/ 2147483646 w 40"/>
              <a:gd name="T17" fmla="*/ 2147483646 h 20"/>
              <a:gd name="T18" fmla="*/ 2147483646 w 40"/>
              <a:gd name="T19" fmla="*/ 2147483646 h 20"/>
              <a:gd name="T20" fmla="*/ 2147483646 w 40"/>
              <a:gd name="T21" fmla="*/ 2147483646 h 20"/>
              <a:gd name="T22" fmla="*/ 2147483646 w 40"/>
              <a:gd name="T23" fmla="*/ 2147483646 h 20"/>
              <a:gd name="T24" fmla="*/ 2147483646 w 40"/>
              <a:gd name="T25" fmla="*/ 2147483646 h 20"/>
              <a:gd name="T26" fmla="*/ 2147483646 w 40"/>
              <a:gd name="T27" fmla="*/ 0 h 20"/>
              <a:gd name="T28" fmla="*/ 2147483646 w 40"/>
              <a:gd name="T29" fmla="*/ 0 h 20"/>
              <a:gd name="T30" fmla="*/ 2147483646 w 40"/>
              <a:gd name="T31" fmla="*/ 2147483646 h 20"/>
              <a:gd name="T32" fmla="*/ 2147483646 w 40"/>
              <a:gd name="T33" fmla="*/ 2147483646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0">
                <a:moveTo>
                  <a:pt x="4" y="9"/>
                </a:moveTo>
                <a:lnTo>
                  <a:pt x="4" y="9"/>
                </a:lnTo>
                <a:lnTo>
                  <a:pt x="2" y="13"/>
                </a:lnTo>
                <a:lnTo>
                  <a:pt x="0" y="16"/>
                </a:lnTo>
                <a:lnTo>
                  <a:pt x="2" y="18"/>
                </a:lnTo>
                <a:lnTo>
                  <a:pt x="6" y="20"/>
                </a:lnTo>
                <a:lnTo>
                  <a:pt x="20" y="16"/>
                </a:lnTo>
                <a:lnTo>
                  <a:pt x="33" y="9"/>
                </a:lnTo>
                <a:lnTo>
                  <a:pt x="38" y="7"/>
                </a:lnTo>
                <a:lnTo>
                  <a:pt x="40" y="4"/>
                </a:lnTo>
                <a:lnTo>
                  <a:pt x="38" y="2"/>
                </a:lnTo>
                <a:lnTo>
                  <a:pt x="33" y="0"/>
                </a:lnTo>
                <a:lnTo>
                  <a:pt x="20" y="4"/>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5" name="Freeform 4103">
            <a:extLst>
              <a:ext uri="{FF2B5EF4-FFF2-40B4-BE49-F238E27FC236}">
                <a16:creationId xmlns:a16="http://schemas.microsoft.com/office/drawing/2014/main" xmlns="" id="{77741F8D-A046-894C-949B-6FD2A2AE39C9}"/>
              </a:ext>
            </a:extLst>
          </p:cNvPr>
          <p:cNvSpPr>
            <a:spLocks/>
          </p:cNvSpPr>
          <p:nvPr/>
        </p:nvSpPr>
        <p:spPr bwMode="auto">
          <a:xfrm>
            <a:off x="4484688" y="4270375"/>
            <a:ext cx="25400" cy="25400"/>
          </a:xfrm>
          <a:custGeom>
            <a:avLst/>
            <a:gdLst>
              <a:gd name="T0" fmla="*/ 0 w 16"/>
              <a:gd name="T1" fmla="*/ 2147483646 h 16"/>
              <a:gd name="T2" fmla="*/ 0 w 16"/>
              <a:gd name="T3" fmla="*/ 2147483646 h 16"/>
              <a:gd name="T4" fmla="*/ 2147483646 w 16"/>
              <a:gd name="T5" fmla="*/ 2147483646 h 16"/>
              <a:gd name="T6" fmla="*/ 2147483646 w 16"/>
              <a:gd name="T7" fmla="*/ 2147483646 h 16"/>
              <a:gd name="T8" fmla="*/ 2147483646 w 16"/>
              <a:gd name="T9" fmla="*/ 2147483646 h 16"/>
              <a:gd name="T10" fmla="*/ 2147483646 w 16"/>
              <a:gd name="T11" fmla="*/ 2147483646 h 16"/>
              <a:gd name="T12" fmla="*/ 2147483646 w 16"/>
              <a:gd name="T13" fmla="*/ 2147483646 h 16"/>
              <a:gd name="T14" fmla="*/ 2147483646 w 16"/>
              <a:gd name="T15" fmla="*/ 2147483646 h 16"/>
              <a:gd name="T16" fmla="*/ 2147483646 w 16"/>
              <a:gd name="T17" fmla="*/ 2147483646 h 16"/>
              <a:gd name="T18" fmla="*/ 2147483646 w 16"/>
              <a:gd name="T19" fmla="*/ 2147483646 h 16"/>
              <a:gd name="T20" fmla="*/ 2147483646 w 16"/>
              <a:gd name="T21" fmla="*/ 0 h 16"/>
              <a:gd name="T22" fmla="*/ 2147483646 w 16"/>
              <a:gd name="T23" fmla="*/ 0 h 16"/>
              <a:gd name="T24" fmla="*/ 2147483646 w 16"/>
              <a:gd name="T25" fmla="*/ 0 h 16"/>
              <a:gd name="T26" fmla="*/ 0 w 16"/>
              <a:gd name="T27" fmla="*/ 2147483646 h 16"/>
              <a:gd name="T28" fmla="*/ 0 w 16"/>
              <a:gd name="T29" fmla="*/ 2147483646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6">
                <a:moveTo>
                  <a:pt x="0" y="9"/>
                </a:moveTo>
                <a:lnTo>
                  <a:pt x="0" y="9"/>
                </a:lnTo>
                <a:lnTo>
                  <a:pt x="5" y="13"/>
                </a:lnTo>
                <a:lnTo>
                  <a:pt x="12" y="16"/>
                </a:lnTo>
                <a:lnTo>
                  <a:pt x="14" y="16"/>
                </a:lnTo>
                <a:lnTo>
                  <a:pt x="16" y="13"/>
                </a:lnTo>
                <a:lnTo>
                  <a:pt x="14" y="9"/>
                </a:lnTo>
                <a:lnTo>
                  <a:pt x="9" y="2"/>
                </a:lnTo>
                <a:lnTo>
                  <a:pt x="5" y="0"/>
                </a:lnTo>
                <a:lnTo>
                  <a:pt x="3"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6" name="Freeform 4104">
            <a:extLst>
              <a:ext uri="{FF2B5EF4-FFF2-40B4-BE49-F238E27FC236}">
                <a16:creationId xmlns:a16="http://schemas.microsoft.com/office/drawing/2014/main" xmlns="" id="{71417459-A784-1E44-8411-48FBA8D2026E}"/>
              </a:ext>
            </a:extLst>
          </p:cNvPr>
          <p:cNvSpPr>
            <a:spLocks/>
          </p:cNvSpPr>
          <p:nvPr/>
        </p:nvSpPr>
        <p:spPr bwMode="auto">
          <a:xfrm>
            <a:off x="4484688" y="4270375"/>
            <a:ext cx="25400" cy="25400"/>
          </a:xfrm>
          <a:custGeom>
            <a:avLst/>
            <a:gdLst>
              <a:gd name="T0" fmla="*/ 0 w 16"/>
              <a:gd name="T1" fmla="*/ 2147483646 h 16"/>
              <a:gd name="T2" fmla="*/ 0 w 16"/>
              <a:gd name="T3" fmla="*/ 2147483646 h 16"/>
              <a:gd name="T4" fmla="*/ 2147483646 w 16"/>
              <a:gd name="T5" fmla="*/ 2147483646 h 16"/>
              <a:gd name="T6" fmla="*/ 2147483646 w 16"/>
              <a:gd name="T7" fmla="*/ 2147483646 h 16"/>
              <a:gd name="T8" fmla="*/ 2147483646 w 16"/>
              <a:gd name="T9" fmla="*/ 2147483646 h 16"/>
              <a:gd name="T10" fmla="*/ 2147483646 w 16"/>
              <a:gd name="T11" fmla="*/ 2147483646 h 16"/>
              <a:gd name="T12" fmla="*/ 2147483646 w 16"/>
              <a:gd name="T13" fmla="*/ 2147483646 h 16"/>
              <a:gd name="T14" fmla="*/ 2147483646 w 16"/>
              <a:gd name="T15" fmla="*/ 2147483646 h 16"/>
              <a:gd name="T16" fmla="*/ 2147483646 w 16"/>
              <a:gd name="T17" fmla="*/ 2147483646 h 16"/>
              <a:gd name="T18" fmla="*/ 2147483646 w 16"/>
              <a:gd name="T19" fmla="*/ 2147483646 h 16"/>
              <a:gd name="T20" fmla="*/ 2147483646 w 16"/>
              <a:gd name="T21" fmla="*/ 0 h 16"/>
              <a:gd name="T22" fmla="*/ 2147483646 w 16"/>
              <a:gd name="T23" fmla="*/ 0 h 16"/>
              <a:gd name="T24" fmla="*/ 2147483646 w 16"/>
              <a:gd name="T25" fmla="*/ 0 h 16"/>
              <a:gd name="T26" fmla="*/ 0 w 16"/>
              <a:gd name="T27" fmla="*/ 2147483646 h 16"/>
              <a:gd name="T28" fmla="*/ 0 w 16"/>
              <a:gd name="T29" fmla="*/ 2147483646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6">
                <a:moveTo>
                  <a:pt x="0" y="9"/>
                </a:moveTo>
                <a:lnTo>
                  <a:pt x="0" y="9"/>
                </a:lnTo>
                <a:lnTo>
                  <a:pt x="5" y="13"/>
                </a:lnTo>
                <a:lnTo>
                  <a:pt x="12" y="16"/>
                </a:lnTo>
                <a:lnTo>
                  <a:pt x="14" y="16"/>
                </a:lnTo>
                <a:lnTo>
                  <a:pt x="16" y="13"/>
                </a:lnTo>
                <a:lnTo>
                  <a:pt x="14" y="9"/>
                </a:lnTo>
                <a:lnTo>
                  <a:pt x="9" y="2"/>
                </a:lnTo>
                <a:lnTo>
                  <a:pt x="5" y="0"/>
                </a:lnTo>
                <a:lnTo>
                  <a:pt x="3"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7" name="Freeform 4105">
            <a:extLst>
              <a:ext uri="{FF2B5EF4-FFF2-40B4-BE49-F238E27FC236}">
                <a16:creationId xmlns:a16="http://schemas.microsoft.com/office/drawing/2014/main" xmlns="" id="{0F6ACA67-D874-A04E-A289-3EB5EB052201}"/>
              </a:ext>
            </a:extLst>
          </p:cNvPr>
          <p:cNvSpPr>
            <a:spLocks/>
          </p:cNvSpPr>
          <p:nvPr/>
        </p:nvSpPr>
        <p:spPr bwMode="auto">
          <a:xfrm>
            <a:off x="4464050" y="4270375"/>
            <a:ext cx="20638" cy="25400"/>
          </a:xfrm>
          <a:custGeom>
            <a:avLst/>
            <a:gdLst>
              <a:gd name="T0" fmla="*/ 0 w 13"/>
              <a:gd name="T1" fmla="*/ 2147483646 h 16"/>
              <a:gd name="T2" fmla="*/ 0 w 13"/>
              <a:gd name="T3" fmla="*/ 2147483646 h 16"/>
              <a:gd name="T4" fmla="*/ 2147483646 w 13"/>
              <a:gd name="T5" fmla="*/ 2147483646 h 16"/>
              <a:gd name="T6" fmla="*/ 2147483646 w 13"/>
              <a:gd name="T7" fmla="*/ 2147483646 h 16"/>
              <a:gd name="T8" fmla="*/ 2147483646 w 13"/>
              <a:gd name="T9" fmla="*/ 2147483646 h 16"/>
              <a:gd name="T10" fmla="*/ 2147483646 w 13"/>
              <a:gd name="T11" fmla="*/ 2147483646 h 16"/>
              <a:gd name="T12" fmla="*/ 2147483646 w 13"/>
              <a:gd name="T13" fmla="*/ 2147483646 h 16"/>
              <a:gd name="T14" fmla="*/ 2147483646 w 13"/>
              <a:gd name="T15" fmla="*/ 2147483646 h 16"/>
              <a:gd name="T16" fmla="*/ 2147483646 w 13"/>
              <a:gd name="T17" fmla="*/ 2147483646 h 16"/>
              <a:gd name="T18" fmla="*/ 2147483646 w 13"/>
              <a:gd name="T19" fmla="*/ 2147483646 h 16"/>
              <a:gd name="T20" fmla="*/ 2147483646 w 13"/>
              <a:gd name="T21" fmla="*/ 0 h 16"/>
              <a:gd name="T22" fmla="*/ 2147483646 w 13"/>
              <a:gd name="T23" fmla="*/ 0 h 16"/>
              <a:gd name="T24" fmla="*/ 2147483646 w 13"/>
              <a:gd name="T25" fmla="*/ 0 h 16"/>
              <a:gd name="T26" fmla="*/ 0 w 13"/>
              <a:gd name="T27" fmla="*/ 2147483646 h 16"/>
              <a:gd name="T28" fmla="*/ 0 w 13"/>
              <a:gd name="T29" fmla="*/ 2147483646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6">
                <a:moveTo>
                  <a:pt x="0" y="9"/>
                </a:moveTo>
                <a:lnTo>
                  <a:pt x="0" y="9"/>
                </a:lnTo>
                <a:lnTo>
                  <a:pt x="4" y="13"/>
                </a:lnTo>
                <a:lnTo>
                  <a:pt x="11" y="16"/>
                </a:lnTo>
                <a:lnTo>
                  <a:pt x="13" y="16"/>
                </a:lnTo>
                <a:lnTo>
                  <a:pt x="13" y="13"/>
                </a:lnTo>
                <a:lnTo>
                  <a:pt x="13" y="9"/>
                </a:lnTo>
                <a:lnTo>
                  <a:pt x="9" y="2"/>
                </a:lnTo>
                <a:lnTo>
                  <a:pt x="4" y="0"/>
                </a:lnTo>
                <a:lnTo>
                  <a:pt x="2" y="0"/>
                </a:lnTo>
                <a:lnTo>
                  <a:pt x="0" y="2"/>
                </a:lnTo>
                <a:lnTo>
                  <a:pt x="0"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8" name="Freeform 4106">
            <a:extLst>
              <a:ext uri="{FF2B5EF4-FFF2-40B4-BE49-F238E27FC236}">
                <a16:creationId xmlns:a16="http://schemas.microsoft.com/office/drawing/2014/main" xmlns="" id="{2E4B43A6-2508-6A4A-9C06-EB2EF018924F}"/>
              </a:ext>
            </a:extLst>
          </p:cNvPr>
          <p:cNvSpPr>
            <a:spLocks/>
          </p:cNvSpPr>
          <p:nvPr/>
        </p:nvSpPr>
        <p:spPr bwMode="auto">
          <a:xfrm>
            <a:off x="4464050" y="4270375"/>
            <a:ext cx="20638" cy="25400"/>
          </a:xfrm>
          <a:custGeom>
            <a:avLst/>
            <a:gdLst>
              <a:gd name="T0" fmla="*/ 0 w 13"/>
              <a:gd name="T1" fmla="*/ 2147483646 h 16"/>
              <a:gd name="T2" fmla="*/ 0 w 13"/>
              <a:gd name="T3" fmla="*/ 2147483646 h 16"/>
              <a:gd name="T4" fmla="*/ 2147483646 w 13"/>
              <a:gd name="T5" fmla="*/ 2147483646 h 16"/>
              <a:gd name="T6" fmla="*/ 2147483646 w 13"/>
              <a:gd name="T7" fmla="*/ 2147483646 h 16"/>
              <a:gd name="T8" fmla="*/ 2147483646 w 13"/>
              <a:gd name="T9" fmla="*/ 2147483646 h 16"/>
              <a:gd name="T10" fmla="*/ 2147483646 w 13"/>
              <a:gd name="T11" fmla="*/ 2147483646 h 16"/>
              <a:gd name="T12" fmla="*/ 2147483646 w 13"/>
              <a:gd name="T13" fmla="*/ 2147483646 h 16"/>
              <a:gd name="T14" fmla="*/ 2147483646 w 13"/>
              <a:gd name="T15" fmla="*/ 2147483646 h 16"/>
              <a:gd name="T16" fmla="*/ 2147483646 w 13"/>
              <a:gd name="T17" fmla="*/ 2147483646 h 16"/>
              <a:gd name="T18" fmla="*/ 2147483646 w 13"/>
              <a:gd name="T19" fmla="*/ 2147483646 h 16"/>
              <a:gd name="T20" fmla="*/ 2147483646 w 13"/>
              <a:gd name="T21" fmla="*/ 0 h 16"/>
              <a:gd name="T22" fmla="*/ 2147483646 w 13"/>
              <a:gd name="T23" fmla="*/ 0 h 16"/>
              <a:gd name="T24" fmla="*/ 2147483646 w 13"/>
              <a:gd name="T25" fmla="*/ 0 h 16"/>
              <a:gd name="T26" fmla="*/ 0 w 13"/>
              <a:gd name="T27" fmla="*/ 2147483646 h 16"/>
              <a:gd name="T28" fmla="*/ 0 w 13"/>
              <a:gd name="T29" fmla="*/ 2147483646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6">
                <a:moveTo>
                  <a:pt x="0" y="9"/>
                </a:moveTo>
                <a:lnTo>
                  <a:pt x="0" y="9"/>
                </a:lnTo>
                <a:lnTo>
                  <a:pt x="4" y="13"/>
                </a:lnTo>
                <a:lnTo>
                  <a:pt x="11" y="16"/>
                </a:lnTo>
                <a:lnTo>
                  <a:pt x="13" y="16"/>
                </a:lnTo>
                <a:lnTo>
                  <a:pt x="13" y="13"/>
                </a:lnTo>
                <a:lnTo>
                  <a:pt x="13" y="9"/>
                </a:lnTo>
                <a:lnTo>
                  <a:pt x="9" y="2"/>
                </a:lnTo>
                <a:lnTo>
                  <a:pt x="4" y="0"/>
                </a:lnTo>
                <a:lnTo>
                  <a:pt x="2" y="0"/>
                </a:lnTo>
                <a:lnTo>
                  <a:pt x="0" y="2"/>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89" name="Freeform 4107">
            <a:extLst>
              <a:ext uri="{FF2B5EF4-FFF2-40B4-BE49-F238E27FC236}">
                <a16:creationId xmlns:a16="http://schemas.microsoft.com/office/drawing/2014/main" xmlns="" id="{C8BC1569-4746-024E-A8C3-E277A3C44DE3}"/>
              </a:ext>
            </a:extLst>
          </p:cNvPr>
          <p:cNvSpPr>
            <a:spLocks/>
          </p:cNvSpPr>
          <p:nvPr/>
        </p:nvSpPr>
        <p:spPr bwMode="auto">
          <a:xfrm>
            <a:off x="4098925" y="4270375"/>
            <a:ext cx="22225" cy="28575"/>
          </a:xfrm>
          <a:custGeom>
            <a:avLst/>
            <a:gdLst>
              <a:gd name="T0" fmla="*/ 2147483646 w 14"/>
              <a:gd name="T1" fmla="*/ 2147483646 h 18"/>
              <a:gd name="T2" fmla="*/ 2147483646 w 14"/>
              <a:gd name="T3" fmla="*/ 2147483646 h 18"/>
              <a:gd name="T4" fmla="*/ 0 w 14"/>
              <a:gd name="T5" fmla="*/ 2147483646 h 18"/>
              <a:gd name="T6" fmla="*/ 0 w 14"/>
              <a:gd name="T7" fmla="*/ 2147483646 h 18"/>
              <a:gd name="T8" fmla="*/ 0 w 14"/>
              <a:gd name="T9" fmla="*/ 2147483646 h 18"/>
              <a:gd name="T10" fmla="*/ 0 w 14"/>
              <a:gd name="T11" fmla="*/ 2147483646 h 18"/>
              <a:gd name="T12" fmla="*/ 2147483646 w 14"/>
              <a:gd name="T13" fmla="*/ 2147483646 h 18"/>
              <a:gd name="T14" fmla="*/ 2147483646 w 14"/>
              <a:gd name="T15" fmla="*/ 2147483646 h 18"/>
              <a:gd name="T16" fmla="*/ 2147483646 w 14"/>
              <a:gd name="T17" fmla="*/ 2147483646 h 18"/>
              <a:gd name="T18" fmla="*/ 2147483646 w 14"/>
              <a:gd name="T19" fmla="*/ 2147483646 h 18"/>
              <a:gd name="T20" fmla="*/ 2147483646 w 14"/>
              <a:gd name="T21" fmla="*/ 0 h 18"/>
              <a:gd name="T22" fmla="*/ 2147483646 w 14"/>
              <a:gd name="T23" fmla="*/ 0 h 18"/>
              <a:gd name="T24" fmla="*/ 2147483646 w 14"/>
              <a:gd name="T25" fmla="*/ 0 h 18"/>
              <a:gd name="T26" fmla="*/ 2147483646 w 14"/>
              <a:gd name="T27" fmla="*/ 2147483646 h 18"/>
              <a:gd name="T28" fmla="*/ 2147483646 w 1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2" y="9"/>
                </a:moveTo>
                <a:lnTo>
                  <a:pt x="2" y="9"/>
                </a:lnTo>
                <a:lnTo>
                  <a:pt x="0" y="16"/>
                </a:lnTo>
                <a:lnTo>
                  <a:pt x="0" y="18"/>
                </a:lnTo>
                <a:lnTo>
                  <a:pt x="7" y="16"/>
                </a:lnTo>
                <a:lnTo>
                  <a:pt x="11" y="9"/>
                </a:lnTo>
                <a:lnTo>
                  <a:pt x="14" y="2"/>
                </a:lnTo>
                <a:lnTo>
                  <a:pt x="14" y="0"/>
                </a:lnTo>
                <a:lnTo>
                  <a:pt x="7"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0" name="Freeform 4108">
            <a:extLst>
              <a:ext uri="{FF2B5EF4-FFF2-40B4-BE49-F238E27FC236}">
                <a16:creationId xmlns:a16="http://schemas.microsoft.com/office/drawing/2014/main" xmlns="" id="{92E6339A-0FED-8B40-AC4C-E241417A2EE2}"/>
              </a:ext>
            </a:extLst>
          </p:cNvPr>
          <p:cNvSpPr>
            <a:spLocks/>
          </p:cNvSpPr>
          <p:nvPr/>
        </p:nvSpPr>
        <p:spPr bwMode="auto">
          <a:xfrm>
            <a:off x="4098925" y="4270375"/>
            <a:ext cx="22225" cy="28575"/>
          </a:xfrm>
          <a:custGeom>
            <a:avLst/>
            <a:gdLst>
              <a:gd name="T0" fmla="*/ 2147483646 w 14"/>
              <a:gd name="T1" fmla="*/ 2147483646 h 18"/>
              <a:gd name="T2" fmla="*/ 2147483646 w 14"/>
              <a:gd name="T3" fmla="*/ 2147483646 h 18"/>
              <a:gd name="T4" fmla="*/ 0 w 14"/>
              <a:gd name="T5" fmla="*/ 2147483646 h 18"/>
              <a:gd name="T6" fmla="*/ 0 w 14"/>
              <a:gd name="T7" fmla="*/ 2147483646 h 18"/>
              <a:gd name="T8" fmla="*/ 0 w 14"/>
              <a:gd name="T9" fmla="*/ 2147483646 h 18"/>
              <a:gd name="T10" fmla="*/ 0 w 14"/>
              <a:gd name="T11" fmla="*/ 2147483646 h 18"/>
              <a:gd name="T12" fmla="*/ 2147483646 w 14"/>
              <a:gd name="T13" fmla="*/ 2147483646 h 18"/>
              <a:gd name="T14" fmla="*/ 2147483646 w 14"/>
              <a:gd name="T15" fmla="*/ 2147483646 h 18"/>
              <a:gd name="T16" fmla="*/ 2147483646 w 14"/>
              <a:gd name="T17" fmla="*/ 2147483646 h 18"/>
              <a:gd name="T18" fmla="*/ 2147483646 w 14"/>
              <a:gd name="T19" fmla="*/ 2147483646 h 18"/>
              <a:gd name="T20" fmla="*/ 2147483646 w 14"/>
              <a:gd name="T21" fmla="*/ 0 h 18"/>
              <a:gd name="T22" fmla="*/ 2147483646 w 14"/>
              <a:gd name="T23" fmla="*/ 0 h 18"/>
              <a:gd name="T24" fmla="*/ 2147483646 w 14"/>
              <a:gd name="T25" fmla="*/ 0 h 18"/>
              <a:gd name="T26" fmla="*/ 2147483646 w 14"/>
              <a:gd name="T27" fmla="*/ 2147483646 h 18"/>
              <a:gd name="T28" fmla="*/ 2147483646 w 1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18">
                <a:moveTo>
                  <a:pt x="2" y="9"/>
                </a:moveTo>
                <a:lnTo>
                  <a:pt x="2" y="9"/>
                </a:lnTo>
                <a:lnTo>
                  <a:pt x="0" y="16"/>
                </a:lnTo>
                <a:lnTo>
                  <a:pt x="0" y="18"/>
                </a:lnTo>
                <a:lnTo>
                  <a:pt x="7" y="16"/>
                </a:lnTo>
                <a:lnTo>
                  <a:pt x="11" y="9"/>
                </a:lnTo>
                <a:lnTo>
                  <a:pt x="14" y="2"/>
                </a:lnTo>
                <a:lnTo>
                  <a:pt x="14" y="0"/>
                </a:lnTo>
                <a:lnTo>
                  <a:pt x="7"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1" name="Freeform 4109">
            <a:extLst>
              <a:ext uri="{FF2B5EF4-FFF2-40B4-BE49-F238E27FC236}">
                <a16:creationId xmlns:a16="http://schemas.microsoft.com/office/drawing/2014/main" xmlns="" id="{9569AFE5-9379-3B45-8F88-42337E7240C1}"/>
              </a:ext>
            </a:extLst>
          </p:cNvPr>
          <p:cNvSpPr>
            <a:spLocks/>
          </p:cNvSpPr>
          <p:nvPr/>
        </p:nvSpPr>
        <p:spPr bwMode="auto">
          <a:xfrm>
            <a:off x="4081463" y="4270375"/>
            <a:ext cx="25400" cy="28575"/>
          </a:xfrm>
          <a:custGeom>
            <a:avLst/>
            <a:gdLst>
              <a:gd name="T0" fmla="*/ 2147483646 w 16"/>
              <a:gd name="T1" fmla="*/ 2147483646 h 18"/>
              <a:gd name="T2" fmla="*/ 2147483646 w 16"/>
              <a:gd name="T3" fmla="*/ 2147483646 h 18"/>
              <a:gd name="T4" fmla="*/ 0 w 16"/>
              <a:gd name="T5" fmla="*/ 2147483646 h 18"/>
              <a:gd name="T6" fmla="*/ 0 w 16"/>
              <a:gd name="T7" fmla="*/ 2147483646 h 18"/>
              <a:gd name="T8" fmla="*/ 2147483646 w 16"/>
              <a:gd name="T9" fmla="*/ 2147483646 h 18"/>
              <a:gd name="T10" fmla="*/ 2147483646 w 16"/>
              <a:gd name="T11" fmla="*/ 2147483646 h 18"/>
              <a:gd name="T12" fmla="*/ 2147483646 w 16"/>
              <a:gd name="T13" fmla="*/ 2147483646 h 18"/>
              <a:gd name="T14" fmla="*/ 2147483646 w 16"/>
              <a:gd name="T15" fmla="*/ 2147483646 h 18"/>
              <a:gd name="T16" fmla="*/ 2147483646 w 16"/>
              <a:gd name="T17" fmla="*/ 2147483646 h 18"/>
              <a:gd name="T18" fmla="*/ 2147483646 w 16"/>
              <a:gd name="T19" fmla="*/ 2147483646 h 18"/>
              <a:gd name="T20" fmla="*/ 2147483646 w 16"/>
              <a:gd name="T21" fmla="*/ 0 h 18"/>
              <a:gd name="T22" fmla="*/ 2147483646 w 16"/>
              <a:gd name="T23" fmla="*/ 0 h 18"/>
              <a:gd name="T24" fmla="*/ 2147483646 w 16"/>
              <a:gd name="T25" fmla="*/ 0 h 18"/>
              <a:gd name="T26" fmla="*/ 2147483646 w 16"/>
              <a:gd name="T27" fmla="*/ 2147483646 h 18"/>
              <a:gd name="T28" fmla="*/ 2147483646 w 16"/>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2" y="9"/>
                </a:moveTo>
                <a:lnTo>
                  <a:pt x="2" y="9"/>
                </a:lnTo>
                <a:lnTo>
                  <a:pt x="0" y="16"/>
                </a:lnTo>
                <a:lnTo>
                  <a:pt x="0" y="18"/>
                </a:lnTo>
                <a:lnTo>
                  <a:pt x="2" y="18"/>
                </a:lnTo>
                <a:lnTo>
                  <a:pt x="7" y="16"/>
                </a:lnTo>
                <a:lnTo>
                  <a:pt x="13" y="9"/>
                </a:lnTo>
                <a:lnTo>
                  <a:pt x="16" y="2"/>
                </a:lnTo>
                <a:lnTo>
                  <a:pt x="16" y="0"/>
                </a:lnTo>
                <a:lnTo>
                  <a:pt x="13"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2" name="Freeform 4110">
            <a:extLst>
              <a:ext uri="{FF2B5EF4-FFF2-40B4-BE49-F238E27FC236}">
                <a16:creationId xmlns:a16="http://schemas.microsoft.com/office/drawing/2014/main" xmlns="" id="{A90E8DF7-3B89-9E42-B0B6-D1EA305854A2}"/>
              </a:ext>
            </a:extLst>
          </p:cNvPr>
          <p:cNvSpPr>
            <a:spLocks/>
          </p:cNvSpPr>
          <p:nvPr/>
        </p:nvSpPr>
        <p:spPr bwMode="auto">
          <a:xfrm>
            <a:off x="4081463" y="4270375"/>
            <a:ext cx="25400" cy="28575"/>
          </a:xfrm>
          <a:custGeom>
            <a:avLst/>
            <a:gdLst>
              <a:gd name="T0" fmla="*/ 2147483646 w 16"/>
              <a:gd name="T1" fmla="*/ 2147483646 h 18"/>
              <a:gd name="T2" fmla="*/ 2147483646 w 16"/>
              <a:gd name="T3" fmla="*/ 2147483646 h 18"/>
              <a:gd name="T4" fmla="*/ 0 w 16"/>
              <a:gd name="T5" fmla="*/ 2147483646 h 18"/>
              <a:gd name="T6" fmla="*/ 0 w 16"/>
              <a:gd name="T7" fmla="*/ 2147483646 h 18"/>
              <a:gd name="T8" fmla="*/ 2147483646 w 16"/>
              <a:gd name="T9" fmla="*/ 2147483646 h 18"/>
              <a:gd name="T10" fmla="*/ 2147483646 w 16"/>
              <a:gd name="T11" fmla="*/ 2147483646 h 18"/>
              <a:gd name="T12" fmla="*/ 2147483646 w 16"/>
              <a:gd name="T13" fmla="*/ 2147483646 h 18"/>
              <a:gd name="T14" fmla="*/ 2147483646 w 16"/>
              <a:gd name="T15" fmla="*/ 2147483646 h 18"/>
              <a:gd name="T16" fmla="*/ 2147483646 w 16"/>
              <a:gd name="T17" fmla="*/ 2147483646 h 18"/>
              <a:gd name="T18" fmla="*/ 2147483646 w 16"/>
              <a:gd name="T19" fmla="*/ 2147483646 h 18"/>
              <a:gd name="T20" fmla="*/ 2147483646 w 16"/>
              <a:gd name="T21" fmla="*/ 0 h 18"/>
              <a:gd name="T22" fmla="*/ 2147483646 w 16"/>
              <a:gd name="T23" fmla="*/ 0 h 18"/>
              <a:gd name="T24" fmla="*/ 2147483646 w 16"/>
              <a:gd name="T25" fmla="*/ 0 h 18"/>
              <a:gd name="T26" fmla="*/ 2147483646 w 16"/>
              <a:gd name="T27" fmla="*/ 2147483646 h 18"/>
              <a:gd name="T28" fmla="*/ 2147483646 w 16"/>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8">
                <a:moveTo>
                  <a:pt x="2" y="9"/>
                </a:moveTo>
                <a:lnTo>
                  <a:pt x="2" y="9"/>
                </a:lnTo>
                <a:lnTo>
                  <a:pt x="0" y="16"/>
                </a:lnTo>
                <a:lnTo>
                  <a:pt x="0" y="18"/>
                </a:lnTo>
                <a:lnTo>
                  <a:pt x="2" y="18"/>
                </a:lnTo>
                <a:lnTo>
                  <a:pt x="7" y="16"/>
                </a:lnTo>
                <a:lnTo>
                  <a:pt x="13" y="9"/>
                </a:lnTo>
                <a:lnTo>
                  <a:pt x="16" y="2"/>
                </a:lnTo>
                <a:lnTo>
                  <a:pt x="16" y="0"/>
                </a:lnTo>
                <a:lnTo>
                  <a:pt x="13"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3" name="Freeform 4111">
            <a:extLst>
              <a:ext uri="{FF2B5EF4-FFF2-40B4-BE49-F238E27FC236}">
                <a16:creationId xmlns:a16="http://schemas.microsoft.com/office/drawing/2014/main" xmlns="" id="{5C350DD4-3ADD-7A4D-A55D-15D65AADA1B3}"/>
              </a:ext>
            </a:extLst>
          </p:cNvPr>
          <p:cNvSpPr>
            <a:spLocks/>
          </p:cNvSpPr>
          <p:nvPr/>
        </p:nvSpPr>
        <p:spPr bwMode="auto">
          <a:xfrm>
            <a:off x="4064000" y="4270375"/>
            <a:ext cx="23813" cy="28575"/>
          </a:xfrm>
          <a:custGeom>
            <a:avLst/>
            <a:gdLst>
              <a:gd name="T0" fmla="*/ 2147483646 w 15"/>
              <a:gd name="T1" fmla="*/ 2147483646 h 18"/>
              <a:gd name="T2" fmla="*/ 2147483646 w 15"/>
              <a:gd name="T3" fmla="*/ 2147483646 h 18"/>
              <a:gd name="T4" fmla="*/ 0 w 15"/>
              <a:gd name="T5" fmla="*/ 2147483646 h 18"/>
              <a:gd name="T6" fmla="*/ 0 w 15"/>
              <a:gd name="T7" fmla="*/ 2147483646 h 18"/>
              <a:gd name="T8" fmla="*/ 2147483646 w 15"/>
              <a:gd name="T9" fmla="*/ 2147483646 h 18"/>
              <a:gd name="T10" fmla="*/ 2147483646 w 15"/>
              <a:gd name="T11" fmla="*/ 2147483646 h 18"/>
              <a:gd name="T12" fmla="*/ 2147483646 w 15"/>
              <a:gd name="T13" fmla="*/ 2147483646 h 18"/>
              <a:gd name="T14" fmla="*/ 2147483646 w 15"/>
              <a:gd name="T15" fmla="*/ 2147483646 h 18"/>
              <a:gd name="T16" fmla="*/ 2147483646 w 15"/>
              <a:gd name="T17" fmla="*/ 2147483646 h 18"/>
              <a:gd name="T18" fmla="*/ 2147483646 w 15"/>
              <a:gd name="T19" fmla="*/ 2147483646 h 18"/>
              <a:gd name="T20" fmla="*/ 2147483646 w 15"/>
              <a:gd name="T21" fmla="*/ 0 h 18"/>
              <a:gd name="T22" fmla="*/ 2147483646 w 15"/>
              <a:gd name="T23" fmla="*/ 0 h 18"/>
              <a:gd name="T24" fmla="*/ 2147483646 w 15"/>
              <a:gd name="T25" fmla="*/ 0 h 18"/>
              <a:gd name="T26" fmla="*/ 2147483646 w 15"/>
              <a:gd name="T27" fmla="*/ 2147483646 h 18"/>
              <a:gd name="T28" fmla="*/ 2147483646 w 1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2" y="9"/>
                </a:moveTo>
                <a:lnTo>
                  <a:pt x="2" y="9"/>
                </a:lnTo>
                <a:lnTo>
                  <a:pt x="0" y="16"/>
                </a:lnTo>
                <a:lnTo>
                  <a:pt x="0" y="18"/>
                </a:lnTo>
                <a:lnTo>
                  <a:pt x="2" y="18"/>
                </a:lnTo>
                <a:lnTo>
                  <a:pt x="6" y="16"/>
                </a:lnTo>
                <a:lnTo>
                  <a:pt x="13" y="9"/>
                </a:lnTo>
                <a:lnTo>
                  <a:pt x="15" y="2"/>
                </a:lnTo>
                <a:lnTo>
                  <a:pt x="15"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4" name="Freeform 4112">
            <a:extLst>
              <a:ext uri="{FF2B5EF4-FFF2-40B4-BE49-F238E27FC236}">
                <a16:creationId xmlns:a16="http://schemas.microsoft.com/office/drawing/2014/main" xmlns="" id="{3CFD2EC9-F447-6843-907C-8D148D6130D1}"/>
              </a:ext>
            </a:extLst>
          </p:cNvPr>
          <p:cNvSpPr>
            <a:spLocks/>
          </p:cNvSpPr>
          <p:nvPr/>
        </p:nvSpPr>
        <p:spPr bwMode="auto">
          <a:xfrm>
            <a:off x="4064000" y="4270375"/>
            <a:ext cx="23813" cy="28575"/>
          </a:xfrm>
          <a:custGeom>
            <a:avLst/>
            <a:gdLst>
              <a:gd name="T0" fmla="*/ 2147483646 w 15"/>
              <a:gd name="T1" fmla="*/ 2147483646 h 18"/>
              <a:gd name="T2" fmla="*/ 2147483646 w 15"/>
              <a:gd name="T3" fmla="*/ 2147483646 h 18"/>
              <a:gd name="T4" fmla="*/ 0 w 15"/>
              <a:gd name="T5" fmla="*/ 2147483646 h 18"/>
              <a:gd name="T6" fmla="*/ 0 w 15"/>
              <a:gd name="T7" fmla="*/ 2147483646 h 18"/>
              <a:gd name="T8" fmla="*/ 2147483646 w 15"/>
              <a:gd name="T9" fmla="*/ 2147483646 h 18"/>
              <a:gd name="T10" fmla="*/ 2147483646 w 15"/>
              <a:gd name="T11" fmla="*/ 2147483646 h 18"/>
              <a:gd name="T12" fmla="*/ 2147483646 w 15"/>
              <a:gd name="T13" fmla="*/ 2147483646 h 18"/>
              <a:gd name="T14" fmla="*/ 2147483646 w 15"/>
              <a:gd name="T15" fmla="*/ 2147483646 h 18"/>
              <a:gd name="T16" fmla="*/ 2147483646 w 15"/>
              <a:gd name="T17" fmla="*/ 2147483646 h 18"/>
              <a:gd name="T18" fmla="*/ 2147483646 w 15"/>
              <a:gd name="T19" fmla="*/ 2147483646 h 18"/>
              <a:gd name="T20" fmla="*/ 2147483646 w 15"/>
              <a:gd name="T21" fmla="*/ 0 h 18"/>
              <a:gd name="T22" fmla="*/ 2147483646 w 15"/>
              <a:gd name="T23" fmla="*/ 0 h 18"/>
              <a:gd name="T24" fmla="*/ 2147483646 w 15"/>
              <a:gd name="T25" fmla="*/ 0 h 18"/>
              <a:gd name="T26" fmla="*/ 2147483646 w 15"/>
              <a:gd name="T27" fmla="*/ 2147483646 h 18"/>
              <a:gd name="T28" fmla="*/ 2147483646 w 1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18">
                <a:moveTo>
                  <a:pt x="2" y="9"/>
                </a:moveTo>
                <a:lnTo>
                  <a:pt x="2" y="9"/>
                </a:lnTo>
                <a:lnTo>
                  <a:pt x="0" y="16"/>
                </a:lnTo>
                <a:lnTo>
                  <a:pt x="0" y="18"/>
                </a:lnTo>
                <a:lnTo>
                  <a:pt x="2" y="18"/>
                </a:lnTo>
                <a:lnTo>
                  <a:pt x="6" y="16"/>
                </a:lnTo>
                <a:lnTo>
                  <a:pt x="13" y="9"/>
                </a:lnTo>
                <a:lnTo>
                  <a:pt x="15" y="2"/>
                </a:lnTo>
                <a:lnTo>
                  <a:pt x="15"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5" name="Freeform 4113">
            <a:extLst>
              <a:ext uri="{FF2B5EF4-FFF2-40B4-BE49-F238E27FC236}">
                <a16:creationId xmlns:a16="http://schemas.microsoft.com/office/drawing/2014/main" xmlns="" id="{5B869BBC-7BB1-DE48-ABB1-1F7DFFE0E702}"/>
              </a:ext>
            </a:extLst>
          </p:cNvPr>
          <p:cNvSpPr>
            <a:spLocks/>
          </p:cNvSpPr>
          <p:nvPr/>
        </p:nvSpPr>
        <p:spPr bwMode="auto">
          <a:xfrm>
            <a:off x="4044950" y="4270375"/>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3" y="9"/>
                </a:moveTo>
                <a:lnTo>
                  <a:pt x="3" y="9"/>
                </a:lnTo>
                <a:lnTo>
                  <a:pt x="0" y="16"/>
                </a:lnTo>
                <a:lnTo>
                  <a:pt x="0" y="18"/>
                </a:lnTo>
                <a:lnTo>
                  <a:pt x="3" y="18"/>
                </a:lnTo>
                <a:lnTo>
                  <a:pt x="7" y="16"/>
                </a:lnTo>
                <a:lnTo>
                  <a:pt x="14" y="9"/>
                </a:lnTo>
                <a:lnTo>
                  <a:pt x="18" y="2"/>
                </a:lnTo>
                <a:lnTo>
                  <a:pt x="18" y="0"/>
                </a:lnTo>
                <a:lnTo>
                  <a:pt x="16" y="0"/>
                </a:lnTo>
                <a:lnTo>
                  <a:pt x="9" y="2"/>
                </a:lnTo>
                <a:lnTo>
                  <a:pt x="3"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6" name="Freeform 4114">
            <a:extLst>
              <a:ext uri="{FF2B5EF4-FFF2-40B4-BE49-F238E27FC236}">
                <a16:creationId xmlns:a16="http://schemas.microsoft.com/office/drawing/2014/main" xmlns="" id="{B6073227-DC8F-BB46-9947-E743EB0881C6}"/>
              </a:ext>
            </a:extLst>
          </p:cNvPr>
          <p:cNvSpPr>
            <a:spLocks/>
          </p:cNvSpPr>
          <p:nvPr/>
        </p:nvSpPr>
        <p:spPr bwMode="auto">
          <a:xfrm>
            <a:off x="4044950" y="4270375"/>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2147483646 w 18"/>
              <a:gd name="T9" fmla="*/ 2147483646 h 18"/>
              <a:gd name="T10" fmla="*/ 2147483646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3" y="9"/>
                </a:moveTo>
                <a:lnTo>
                  <a:pt x="3" y="9"/>
                </a:lnTo>
                <a:lnTo>
                  <a:pt x="0" y="16"/>
                </a:lnTo>
                <a:lnTo>
                  <a:pt x="0" y="18"/>
                </a:lnTo>
                <a:lnTo>
                  <a:pt x="3" y="18"/>
                </a:lnTo>
                <a:lnTo>
                  <a:pt x="7" y="16"/>
                </a:lnTo>
                <a:lnTo>
                  <a:pt x="14" y="9"/>
                </a:lnTo>
                <a:lnTo>
                  <a:pt x="18" y="2"/>
                </a:lnTo>
                <a:lnTo>
                  <a:pt x="18" y="0"/>
                </a:lnTo>
                <a:lnTo>
                  <a:pt x="16" y="0"/>
                </a:lnTo>
                <a:lnTo>
                  <a:pt x="9" y="2"/>
                </a:lnTo>
                <a:lnTo>
                  <a:pt x="3"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7" name="Freeform 4115">
            <a:extLst>
              <a:ext uri="{FF2B5EF4-FFF2-40B4-BE49-F238E27FC236}">
                <a16:creationId xmlns:a16="http://schemas.microsoft.com/office/drawing/2014/main" xmlns="" id="{2788C6F3-6773-7F47-85F0-6B6AA06A3A56}"/>
              </a:ext>
            </a:extLst>
          </p:cNvPr>
          <p:cNvSpPr>
            <a:spLocks/>
          </p:cNvSpPr>
          <p:nvPr/>
        </p:nvSpPr>
        <p:spPr bwMode="auto">
          <a:xfrm>
            <a:off x="4027488" y="4270375"/>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0 w 18"/>
              <a:gd name="T9" fmla="*/ 2147483646 h 18"/>
              <a:gd name="T10" fmla="*/ 0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2" y="9"/>
                </a:moveTo>
                <a:lnTo>
                  <a:pt x="2" y="9"/>
                </a:lnTo>
                <a:lnTo>
                  <a:pt x="0" y="16"/>
                </a:lnTo>
                <a:lnTo>
                  <a:pt x="0" y="18"/>
                </a:lnTo>
                <a:lnTo>
                  <a:pt x="7" y="16"/>
                </a:lnTo>
                <a:lnTo>
                  <a:pt x="14" y="9"/>
                </a:lnTo>
                <a:lnTo>
                  <a:pt x="18" y="2"/>
                </a:lnTo>
                <a:lnTo>
                  <a:pt x="18" y="0"/>
                </a:lnTo>
                <a:lnTo>
                  <a:pt x="16" y="0"/>
                </a:lnTo>
                <a:lnTo>
                  <a:pt x="9" y="2"/>
                </a:lnTo>
                <a:lnTo>
                  <a:pt x="2"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8" name="Freeform 4116">
            <a:extLst>
              <a:ext uri="{FF2B5EF4-FFF2-40B4-BE49-F238E27FC236}">
                <a16:creationId xmlns:a16="http://schemas.microsoft.com/office/drawing/2014/main" xmlns="" id="{13DBD27F-504E-6F4F-B8F3-3729822F2D45}"/>
              </a:ext>
            </a:extLst>
          </p:cNvPr>
          <p:cNvSpPr>
            <a:spLocks/>
          </p:cNvSpPr>
          <p:nvPr/>
        </p:nvSpPr>
        <p:spPr bwMode="auto">
          <a:xfrm>
            <a:off x="4027488" y="4270375"/>
            <a:ext cx="28575" cy="28575"/>
          </a:xfrm>
          <a:custGeom>
            <a:avLst/>
            <a:gdLst>
              <a:gd name="T0" fmla="*/ 2147483646 w 18"/>
              <a:gd name="T1" fmla="*/ 2147483646 h 18"/>
              <a:gd name="T2" fmla="*/ 2147483646 w 18"/>
              <a:gd name="T3" fmla="*/ 2147483646 h 18"/>
              <a:gd name="T4" fmla="*/ 0 w 18"/>
              <a:gd name="T5" fmla="*/ 2147483646 h 18"/>
              <a:gd name="T6" fmla="*/ 0 w 18"/>
              <a:gd name="T7" fmla="*/ 2147483646 h 18"/>
              <a:gd name="T8" fmla="*/ 0 w 18"/>
              <a:gd name="T9" fmla="*/ 2147483646 h 18"/>
              <a:gd name="T10" fmla="*/ 0 w 18"/>
              <a:gd name="T11" fmla="*/ 2147483646 h 18"/>
              <a:gd name="T12" fmla="*/ 2147483646 w 18"/>
              <a:gd name="T13" fmla="*/ 2147483646 h 18"/>
              <a:gd name="T14" fmla="*/ 2147483646 w 18"/>
              <a:gd name="T15" fmla="*/ 2147483646 h 18"/>
              <a:gd name="T16" fmla="*/ 2147483646 w 18"/>
              <a:gd name="T17" fmla="*/ 2147483646 h 18"/>
              <a:gd name="T18" fmla="*/ 2147483646 w 18"/>
              <a:gd name="T19" fmla="*/ 2147483646 h 18"/>
              <a:gd name="T20" fmla="*/ 2147483646 w 18"/>
              <a:gd name="T21" fmla="*/ 0 h 18"/>
              <a:gd name="T22" fmla="*/ 2147483646 w 18"/>
              <a:gd name="T23" fmla="*/ 0 h 18"/>
              <a:gd name="T24" fmla="*/ 2147483646 w 18"/>
              <a:gd name="T25" fmla="*/ 0 h 18"/>
              <a:gd name="T26" fmla="*/ 2147483646 w 18"/>
              <a:gd name="T27" fmla="*/ 2147483646 h 18"/>
              <a:gd name="T28" fmla="*/ 2147483646 w 18"/>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 h="18">
                <a:moveTo>
                  <a:pt x="2" y="9"/>
                </a:moveTo>
                <a:lnTo>
                  <a:pt x="2" y="9"/>
                </a:lnTo>
                <a:lnTo>
                  <a:pt x="0" y="16"/>
                </a:lnTo>
                <a:lnTo>
                  <a:pt x="0" y="18"/>
                </a:lnTo>
                <a:lnTo>
                  <a:pt x="7" y="16"/>
                </a:lnTo>
                <a:lnTo>
                  <a:pt x="14" y="9"/>
                </a:lnTo>
                <a:lnTo>
                  <a:pt x="18" y="2"/>
                </a:lnTo>
                <a:lnTo>
                  <a:pt x="18" y="0"/>
                </a:lnTo>
                <a:lnTo>
                  <a:pt x="16" y="0"/>
                </a:lnTo>
                <a:lnTo>
                  <a:pt x="9" y="2"/>
                </a:lnTo>
                <a:lnTo>
                  <a:pt x="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899" name="Freeform 4117">
            <a:extLst>
              <a:ext uri="{FF2B5EF4-FFF2-40B4-BE49-F238E27FC236}">
                <a16:creationId xmlns:a16="http://schemas.microsoft.com/office/drawing/2014/main" xmlns="" id="{5BAA6DD5-65F5-654E-9AB3-29A35119FB3C}"/>
              </a:ext>
            </a:extLst>
          </p:cNvPr>
          <p:cNvSpPr>
            <a:spLocks/>
          </p:cNvSpPr>
          <p:nvPr/>
        </p:nvSpPr>
        <p:spPr bwMode="auto">
          <a:xfrm>
            <a:off x="4006850" y="4270375"/>
            <a:ext cx="31750" cy="28575"/>
          </a:xfrm>
          <a:custGeom>
            <a:avLst/>
            <a:gdLst>
              <a:gd name="T0" fmla="*/ 2147483646 w 20"/>
              <a:gd name="T1" fmla="*/ 2147483646 h 18"/>
              <a:gd name="T2" fmla="*/ 2147483646 w 20"/>
              <a:gd name="T3" fmla="*/ 2147483646 h 18"/>
              <a:gd name="T4" fmla="*/ 0 w 20"/>
              <a:gd name="T5" fmla="*/ 2147483646 h 18"/>
              <a:gd name="T6" fmla="*/ 0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5" y="9"/>
                </a:lnTo>
                <a:lnTo>
                  <a:pt x="20" y="2"/>
                </a:lnTo>
                <a:lnTo>
                  <a:pt x="20" y="0"/>
                </a:lnTo>
                <a:lnTo>
                  <a:pt x="18" y="0"/>
                </a:lnTo>
                <a:lnTo>
                  <a:pt x="11"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0" name="Freeform 4118">
            <a:extLst>
              <a:ext uri="{FF2B5EF4-FFF2-40B4-BE49-F238E27FC236}">
                <a16:creationId xmlns:a16="http://schemas.microsoft.com/office/drawing/2014/main" xmlns="" id="{EB2F0DD3-F7E7-314F-91C4-3E2D1E2DA874}"/>
              </a:ext>
            </a:extLst>
          </p:cNvPr>
          <p:cNvSpPr>
            <a:spLocks/>
          </p:cNvSpPr>
          <p:nvPr/>
        </p:nvSpPr>
        <p:spPr bwMode="auto">
          <a:xfrm>
            <a:off x="4006850" y="4270375"/>
            <a:ext cx="31750" cy="28575"/>
          </a:xfrm>
          <a:custGeom>
            <a:avLst/>
            <a:gdLst>
              <a:gd name="T0" fmla="*/ 2147483646 w 20"/>
              <a:gd name="T1" fmla="*/ 2147483646 h 18"/>
              <a:gd name="T2" fmla="*/ 2147483646 w 20"/>
              <a:gd name="T3" fmla="*/ 2147483646 h 18"/>
              <a:gd name="T4" fmla="*/ 0 w 20"/>
              <a:gd name="T5" fmla="*/ 2147483646 h 18"/>
              <a:gd name="T6" fmla="*/ 0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4" y="9"/>
                </a:moveTo>
                <a:lnTo>
                  <a:pt x="4" y="9"/>
                </a:lnTo>
                <a:lnTo>
                  <a:pt x="0" y="16"/>
                </a:lnTo>
                <a:lnTo>
                  <a:pt x="0" y="18"/>
                </a:lnTo>
                <a:lnTo>
                  <a:pt x="2" y="18"/>
                </a:lnTo>
                <a:lnTo>
                  <a:pt x="9" y="16"/>
                </a:lnTo>
                <a:lnTo>
                  <a:pt x="15" y="9"/>
                </a:lnTo>
                <a:lnTo>
                  <a:pt x="20" y="2"/>
                </a:lnTo>
                <a:lnTo>
                  <a:pt x="20" y="0"/>
                </a:lnTo>
                <a:lnTo>
                  <a:pt x="18" y="0"/>
                </a:lnTo>
                <a:lnTo>
                  <a:pt x="11"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1" name="Freeform 4119">
            <a:extLst>
              <a:ext uri="{FF2B5EF4-FFF2-40B4-BE49-F238E27FC236}">
                <a16:creationId xmlns:a16="http://schemas.microsoft.com/office/drawing/2014/main" xmlns="" id="{9C575700-68BD-9D48-80FF-696F0B261463}"/>
              </a:ext>
            </a:extLst>
          </p:cNvPr>
          <p:cNvSpPr>
            <a:spLocks/>
          </p:cNvSpPr>
          <p:nvPr/>
        </p:nvSpPr>
        <p:spPr bwMode="auto">
          <a:xfrm>
            <a:off x="3984625" y="4270375"/>
            <a:ext cx="31750" cy="28575"/>
          </a:xfrm>
          <a:custGeom>
            <a:avLst/>
            <a:gdLst>
              <a:gd name="T0" fmla="*/ 2147483646 w 20"/>
              <a:gd name="T1" fmla="*/ 2147483646 h 18"/>
              <a:gd name="T2" fmla="*/ 2147483646 w 20"/>
              <a:gd name="T3" fmla="*/ 2147483646 h 18"/>
              <a:gd name="T4" fmla="*/ 0 w 20"/>
              <a:gd name="T5" fmla="*/ 2147483646 h 18"/>
              <a:gd name="T6" fmla="*/ 2147483646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5" y="9"/>
                </a:moveTo>
                <a:lnTo>
                  <a:pt x="5" y="9"/>
                </a:lnTo>
                <a:lnTo>
                  <a:pt x="0" y="16"/>
                </a:lnTo>
                <a:lnTo>
                  <a:pt x="2" y="18"/>
                </a:lnTo>
                <a:lnTo>
                  <a:pt x="9" y="16"/>
                </a:lnTo>
                <a:lnTo>
                  <a:pt x="18" y="9"/>
                </a:lnTo>
                <a:lnTo>
                  <a:pt x="20" y="2"/>
                </a:lnTo>
                <a:lnTo>
                  <a:pt x="20"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2" name="Freeform 4120">
            <a:extLst>
              <a:ext uri="{FF2B5EF4-FFF2-40B4-BE49-F238E27FC236}">
                <a16:creationId xmlns:a16="http://schemas.microsoft.com/office/drawing/2014/main" xmlns="" id="{BA2A0B76-04DB-8248-84FD-263C7EDF35C4}"/>
              </a:ext>
            </a:extLst>
          </p:cNvPr>
          <p:cNvSpPr>
            <a:spLocks/>
          </p:cNvSpPr>
          <p:nvPr/>
        </p:nvSpPr>
        <p:spPr bwMode="auto">
          <a:xfrm>
            <a:off x="3984625" y="4270375"/>
            <a:ext cx="31750" cy="28575"/>
          </a:xfrm>
          <a:custGeom>
            <a:avLst/>
            <a:gdLst>
              <a:gd name="T0" fmla="*/ 2147483646 w 20"/>
              <a:gd name="T1" fmla="*/ 2147483646 h 18"/>
              <a:gd name="T2" fmla="*/ 2147483646 w 20"/>
              <a:gd name="T3" fmla="*/ 2147483646 h 18"/>
              <a:gd name="T4" fmla="*/ 0 w 20"/>
              <a:gd name="T5" fmla="*/ 2147483646 h 18"/>
              <a:gd name="T6" fmla="*/ 2147483646 w 20"/>
              <a:gd name="T7" fmla="*/ 2147483646 h 18"/>
              <a:gd name="T8" fmla="*/ 2147483646 w 20"/>
              <a:gd name="T9" fmla="*/ 2147483646 h 18"/>
              <a:gd name="T10" fmla="*/ 2147483646 w 20"/>
              <a:gd name="T11" fmla="*/ 2147483646 h 18"/>
              <a:gd name="T12" fmla="*/ 2147483646 w 20"/>
              <a:gd name="T13" fmla="*/ 2147483646 h 18"/>
              <a:gd name="T14" fmla="*/ 2147483646 w 20"/>
              <a:gd name="T15" fmla="*/ 2147483646 h 18"/>
              <a:gd name="T16" fmla="*/ 2147483646 w 20"/>
              <a:gd name="T17" fmla="*/ 2147483646 h 18"/>
              <a:gd name="T18" fmla="*/ 2147483646 w 20"/>
              <a:gd name="T19" fmla="*/ 2147483646 h 18"/>
              <a:gd name="T20" fmla="*/ 2147483646 w 20"/>
              <a:gd name="T21" fmla="*/ 0 h 18"/>
              <a:gd name="T22" fmla="*/ 2147483646 w 20"/>
              <a:gd name="T23" fmla="*/ 0 h 18"/>
              <a:gd name="T24" fmla="*/ 2147483646 w 20"/>
              <a:gd name="T25" fmla="*/ 0 h 18"/>
              <a:gd name="T26" fmla="*/ 2147483646 w 20"/>
              <a:gd name="T27" fmla="*/ 2147483646 h 18"/>
              <a:gd name="T28" fmla="*/ 2147483646 w 20"/>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18">
                <a:moveTo>
                  <a:pt x="5" y="9"/>
                </a:moveTo>
                <a:lnTo>
                  <a:pt x="5" y="9"/>
                </a:lnTo>
                <a:lnTo>
                  <a:pt x="0" y="16"/>
                </a:lnTo>
                <a:lnTo>
                  <a:pt x="2" y="18"/>
                </a:lnTo>
                <a:lnTo>
                  <a:pt x="9" y="16"/>
                </a:lnTo>
                <a:lnTo>
                  <a:pt x="18" y="9"/>
                </a:lnTo>
                <a:lnTo>
                  <a:pt x="20" y="2"/>
                </a:lnTo>
                <a:lnTo>
                  <a:pt x="20"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3" name="Freeform 4121">
            <a:extLst>
              <a:ext uri="{FF2B5EF4-FFF2-40B4-BE49-F238E27FC236}">
                <a16:creationId xmlns:a16="http://schemas.microsoft.com/office/drawing/2014/main" xmlns="" id="{A132EA0F-B9F7-1D48-B3D4-432B04DE9F17}"/>
              </a:ext>
            </a:extLst>
          </p:cNvPr>
          <p:cNvSpPr>
            <a:spLocks/>
          </p:cNvSpPr>
          <p:nvPr/>
        </p:nvSpPr>
        <p:spPr bwMode="auto">
          <a:xfrm>
            <a:off x="3962400" y="4270375"/>
            <a:ext cx="36513" cy="28575"/>
          </a:xfrm>
          <a:custGeom>
            <a:avLst/>
            <a:gdLst>
              <a:gd name="T0" fmla="*/ 2147483646 w 23"/>
              <a:gd name="T1" fmla="*/ 2147483646 h 18"/>
              <a:gd name="T2" fmla="*/ 2147483646 w 23"/>
              <a:gd name="T3" fmla="*/ 2147483646 h 18"/>
              <a:gd name="T4" fmla="*/ 0 w 23"/>
              <a:gd name="T5" fmla="*/ 2147483646 h 18"/>
              <a:gd name="T6" fmla="*/ 2147483646 w 23"/>
              <a:gd name="T7" fmla="*/ 2147483646 h 18"/>
              <a:gd name="T8" fmla="*/ 2147483646 w 23"/>
              <a:gd name="T9" fmla="*/ 2147483646 h 18"/>
              <a:gd name="T10" fmla="*/ 2147483646 w 23"/>
              <a:gd name="T11" fmla="*/ 2147483646 h 18"/>
              <a:gd name="T12" fmla="*/ 2147483646 w 23"/>
              <a:gd name="T13" fmla="*/ 2147483646 h 18"/>
              <a:gd name="T14" fmla="*/ 2147483646 w 23"/>
              <a:gd name="T15" fmla="*/ 2147483646 h 18"/>
              <a:gd name="T16" fmla="*/ 2147483646 w 23"/>
              <a:gd name="T17" fmla="*/ 2147483646 h 18"/>
              <a:gd name="T18" fmla="*/ 2147483646 w 23"/>
              <a:gd name="T19" fmla="*/ 2147483646 h 18"/>
              <a:gd name="T20" fmla="*/ 2147483646 w 23"/>
              <a:gd name="T21" fmla="*/ 0 h 18"/>
              <a:gd name="T22" fmla="*/ 2147483646 w 23"/>
              <a:gd name="T23" fmla="*/ 0 h 18"/>
              <a:gd name="T24" fmla="*/ 2147483646 w 23"/>
              <a:gd name="T25" fmla="*/ 0 h 18"/>
              <a:gd name="T26" fmla="*/ 2147483646 w 23"/>
              <a:gd name="T27" fmla="*/ 2147483646 h 18"/>
              <a:gd name="T28" fmla="*/ 2147483646 w 23"/>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18">
                <a:moveTo>
                  <a:pt x="5" y="9"/>
                </a:moveTo>
                <a:lnTo>
                  <a:pt x="5" y="9"/>
                </a:lnTo>
                <a:lnTo>
                  <a:pt x="0" y="16"/>
                </a:lnTo>
                <a:lnTo>
                  <a:pt x="3" y="18"/>
                </a:lnTo>
                <a:lnTo>
                  <a:pt x="12" y="16"/>
                </a:lnTo>
                <a:lnTo>
                  <a:pt x="19" y="9"/>
                </a:lnTo>
                <a:lnTo>
                  <a:pt x="23" y="2"/>
                </a:lnTo>
                <a:lnTo>
                  <a:pt x="23" y="0"/>
                </a:lnTo>
                <a:lnTo>
                  <a:pt x="21"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4" name="Freeform 4122">
            <a:extLst>
              <a:ext uri="{FF2B5EF4-FFF2-40B4-BE49-F238E27FC236}">
                <a16:creationId xmlns:a16="http://schemas.microsoft.com/office/drawing/2014/main" xmlns="" id="{7A46D58B-D6D5-7C43-824F-845DA519C9FD}"/>
              </a:ext>
            </a:extLst>
          </p:cNvPr>
          <p:cNvSpPr>
            <a:spLocks/>
          </p:cNvSpPr>
          <p:nvPr/>
        </p:nvSpPr>
        <p:spPr bwMode="auto">
          <a:xfrm>
            <a:off x="3962400" y="4270375"/>
            <a:ext cx="36513" cy="28575"/>
          </a:xfrm>
          <a:custGeom>
            <a:avLst/>
            <a:gdLst>
              <a:gd name="T0" fmla="*/ 2147483646 w 23"/>
              <a:gd name="T1" fmla="*/ 2147483646 h 18"/>
              <a:gd name="T2" fmla="*/ 2147483646 w 23"/>
              <a:gd name="T3" fmla="*/ 2147483646 h 18"/>
              <a:gd name="T4" fmla="*/ 0 w 23"/>
              <a:gd name="T5" fmla="*/ 2147483646 h 18"/>
              <a:gd name="T6" fmla="*/ 2147483646 w 23"/>
              <a:gd name="T7" fmla="*/ 2147483646 h 18"/>
              <a:gd name="T8" fmla="*/ 2147483646 w 23"/>
              <a:gd name="T9" fmla="*/ 2147483646 h 18"/>
              <a:gd name="T10" fmla="*/ 2147483646 w 23"/>
              <a:gd name="T11" fmla="*/ 2147483646 h 18"/>
              <a:gd name="T12" fmla="*/ 2147483646 w 23"/>
              <a:gd name="T13" fmla="*/ 2147483646 h 18"/>
              <a:gd name="T14" fmla="*/ 2147483646 w 23"/>
              <a:gd name="T15" fmla="*/ 2147483646 h 18"/>
              <a:gd name="T16" fmla="*/ 2147483646 w 23"/>
              <a:gd name="T17" fmla="*/ 2147483646 h 18"/>
              <a:gd name="T18" fmla="*/ 2147483646 w 23"/>
              <a:gd name="T19" fmla="*/ 2147483646 h 18"/>
              <a:gd name="T20" fmla="*/ 2147483646 w 23"/>
              <a:gd name="T21" fmla="*/ 0 h 18"/>
              <a:gd name="T22" fmla="*/ 2147483646 w 23"/>
              <a:gd name="T23" fmla="*/ 0 h 18"/>
              <a:gd name="T24" fmla="*/ 2147483646 w 23"/>
              <a:gd name="T25" fmla="*/ 0 h 18"/>
              <a:gd name="T26" fmla="*/ 2147483646 w 23"/>
              <a:gd name="T27" fmla="*/ 2147483646 h 18"/>
              <a:gd name="T28" fmla="*/ 2147483646 w 23"/>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18">
                <a:moveTo>
                  <a:pt x="5" y="9"/>
                </a:moveTo>
                <a:lnTo>
                  <a:pt x="5" y="9"/>
                </a:lnTo>
                <a:lnTo>
                  <a:pt x="0" y="16"/>
                </a:lnTo>
                <a:lnTo>
                  <a:pt x="3" y="18"/>
                </a:lnTo>
                <a:lnTo>
                  <a:pt x="12" y="16"/>
                </a:lnTo>
                <a:lnTo>
                  <a:pt x="19" y="9"/>
                </a:lnTo>
                <a:lnTo>
                  <a:pt x="23" y="2"/>
                </a:lnTo>
                <a:lnTo>
                  <a:pt x="23" y="0"/>
                </a:lnTo>
                <a:lnTo>
                  <a:pt x="21"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5" name="Freeform 4123">
            <a:extLst>
              <a:ext uri="{FF2B5EF4-FFF2-40B4-BE49-F238E27FC236}">
                <a16:creationId xmlns:a16="http://schemas.microsoft.com/office/drawing/2014/main" xmlns="" id="{07124320-5538-AF42-8409-5DC929353EA4}"/>
              </a:ext>
            </a:extLst>
          </p:cNvPr>
          <p:cNvSpPr>
            <a:spLocks/>
          </p:cNvSpPr>
          <p:nvPr/>
        </p:nvSpPr>
        <p:spPr bwMode="auto">
          <a:xfrm>
            <a:off x="3941763" y="4270375"/>
            <a:ext cx="34925" cy="28575"/>
          </a:xfrm>
          <a:custGeom>
            <a:avLst/>
            <a:gdLst>
              <a:gd name="T0" fmla="*/ 2147483646 w 22"/>
              <a:gd name="T1" fmla="*/ 2147483646 h 18"/>
              <a:gd name="T2" fmla="*/ 2147483646 w 22"/>
              <a:gd name="T3" fmla="*/ 2147483646 h 18"/>
              <a:gd name="T4" fmla="*/ 0 w 22"/>
              <a:gd name="T5" fmla="*/ 2147483646 h 18"/>
              <a:gd name="T6" fmla="*/ 0 w 22"/>
              <a:gd name="T7" fmla="*/ 2147483646 h 18"/>
              <a:gd name="T8" fmla="*/ 2147483646 w 22"/>
              <a:gd name="T9" fmla="*/ 2147483646 h 18"/>
              <a:gd name="T10" fmla="*/ 2147483646 w 22"/>
              <a:gd name="T11" fmla="*/ 2147483646 h 18"/>
              <a:gd name="T12" fmla="*/ 2147483646 w 22"/>
              <a:gd name="T13" fmla="*/ 2147483646 h 18"/>
              <a:gd name="T14" fmla="*/ 2147483646 w 22"/>
              <a:gd name="T15" fmla="*/ 2147483646 h 18"/>
              <a:gd name="T16" fmla="*/ 2147483646 w 22"/>
              <a:gd name="T17" fmla="*/ 2147483646 h 18"/>
              <a:gd name="T18" fmla="*/ 2147483646 w 22"/>
              <a:gd name="T19" fmla="*/ 2147483646 h 18"/>
              <a:gd name="T20" fmla="*/ 2147483646 w 22"/>
              <a:gd name="T21" fmla="*/ 0 h 18"/>
              <a:gd name="T22" fmla="*/ 2147483646 w 22"/>
              <a:gd name="T23" fmla="*/ 0 h 18"/>
              <a:gd name="T24" fmla="*/ 2147483646 w 22"/>
              <a:gd name="T25" fmla="*/ 0 h 18"/>
              <a:gd name="T26" fmla="*/ 2147483646 w 22"/>
              <a:gd name="T27" fmla="*/ 2147483646 h 18"/>
              <a:gd name="T28" fmla="*/ 2147483646 w 22"/>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0" y="18"/>
                </a:lnTo>
                <a:lnTo>
                  <a:pt x="2" y="18"/>
                </a:lnTo>
                <a:lnTo>
                  <a:pt x="11" y="16"/>
                </a:lnTo>
                <a:lnTo>
                  <a:pt x="18" y="9"/>
                </a:lnTo>
                <a:lnTo>
                  <a:pt x="22" y="2"/>
                </a:lnTo>
                <a:lnTo>
                  <a:pt x="22" y="0"/>
                </a:lnTo>
                <a:lnTo>
                  <a:pt x="20"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6" name="Freeform 4124">
            <a:extLst>
              <a:ext uri="{FF2B5EF4-FFF2-40B4-BE49-F238E27FC236}">
                <a16:creationId xmlns:a16="http://schemas.microsoft.com/office/drawing/2014/main" xmlns="" id="{63530019-243F-6145-9C0E-2FAC90A6B0E1}"/>
              </a:ext>
            </a:extLst>
          </p:cNvPr>
          <p:cNvSpPr>
            <a:spLocks/>
          </p:cNvSpPr>
          <p:nvPr/>
        </p:nvSpPr>
        <p:spPr bwMode="auto">
          <a:xfrm>
            <a:off x="3941763" y="4270375"/>
            <a:ext cx="34925" cy="28575"/>
          </a:xfrm>
          <a:custGeom>
            <a:avLst/>
            <a:gdLst>
              <a:gd name="T0" fmla="*/ 2147483646 w 22"/>
              <a:gd name="T1" fmla="*/ 2147483646 h 18"/>
              <a:gd name="T2" fmla="*/ 2147483646 w 22"/>
              <a:gd name="T3" fmla="*/ 2147483646 h 18"/>
              <a:gd name="T4" fmla="*/ 0 w 22"/>
              <a:gd name="T5" fmla="*/ 2147483646 h 18"/>
              <a:gd name="T6" fmla="*/ 0 w 22"/>
              <a:gd name="T7" fmla="*/ 2147483646 h 18"/>
              <a:gd name="T8" fmla="*/ 2147483646 w 22"/>
              <a:gd name="T9" fmla="*/ 2147483646 h 18"/>
              <a:gd name="T10" fmla="*/ 2147483646 w 22"/>
              <a:gd name="T11" fmla="*/ 2147483646 h 18"/>
              <a:gd name="T12" fmla="*/ 2147483646 w 22"/>
              <a:gd name="T13" fmla="*/ 2147483646 h 18"/>
              <a:gd name="T14" fmla="*/ 2147483646 w 22"/>
              <a:gd name="T15" fmla="*/ 2147483646 h 18"/>
              <a:gd name="T16" fmla="*/ 2147483646 w 22"/>
              <a:gd name="T17" fmla="*/ 2147483646 h 18"/>
              <a:gd name="T18" fmla="*/ 2147483646 w 22"/>
              <a:gd name="T19" fmla="*/ 2147483646 h 18"/>
              <a:gd name="T20" fmla="*/ 2147483646 w 22"/>
              <a:gd name="T21" fmla="*/ 0 h 18"/>
              <a:gd name="T22" fmla="*/ 2147483646 w 22"/>
              <a:gd name="T23" fmla="*/ 0 h 18"/>
              <a:gd name="T24" fmla="*/ 2147483646 w 22"/>
              <a:gd name="T25" fmla="*/ 0 h 18"/>
              <a:gd name="T26" fmla="*/ 2147483646 w 22"/>
              <a:gd name="T27" fmla="*/ 2147483646 h 18"/>
              <a:gd name="T28" fmla="*/ 2147483646 w 22"/>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18">
                <a:moveTo>
                  <a:pt x="4" y="9"/>
                </a:moveTo>
                <a:lnTo>
                  <a:pt x="4" y="9"/>
                </a:lnTo>
                <a:lnTo>
                  <a:pt x="0" y="16"/>
                </a:lnTo>
                <a:lnTo>
                  <a:pt x="0" y="18"/>
                </a:lnTo>
                <a:lnTo>
                  <a:pt x="2" y="18"/>
                </a:lnTo>
                <a:lnTo>
                  <a:pt x="11" y="16"/>
                </a:lnTo>
                <a:lnTo>
                  <a:pt x="18" y="9"/>
                </a:lnTo>
                <a:lnTo>
                  <a:pt x="22" y="2"/>
                </a:lnTo>
                <a:lnTo>
                  <a:pt x="22" y="0"/>
                </a:lnTo>
                <a:lnTo>
                  <a:pt x="20"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7" name="Freeform 4125">
            <a:extLst>
              <a:ext uri="{FF2B5EF4-FFF2-40B4-BE49-F238E27FC236}">
                <a16:creationId xmlns:a16="http://schemas.microsoft.com/office/drawing/2014/main" xmlns="" id="{46DC9A25-2294-1E46-BD5E-2FBDDB508A71}"/>
              </a:ext>
            </a:extLst>
          </p:cNvPr>
          <p:cNvSpPr>
            <a:spLocks/>
          </p:cNvSpPr>
          <p:nvPr/>
        </p:nvSpPr>
        <p:spPr bwMode="auto">
          <a:xfrm>
            <a:off x="3919538" y="4270375"/>
            <a:ext cx="36512" cy="28575"/>
          </a:xfrm>
          <a:custGeom>
            <a:avLst/>
            <a:gdLst>
              <a:gd name="T0" fmla="*/ 2147483646 w 23"/>
              <a:gd name="T1" fmla="*/ 2147483646 h 18"/>
              <a:gd name="T2" fmla="*/ 2147483646 w 23"/>
              <a:gd name="T3" fmla="*/ 2147483646 h 18"/>
              <a:gd name="T4" fmla="*/ 0 w 23"/>
              <a:gd name="T5" fmla="*/ 2147483646 h 18"/>
              <a:gd name="T6" fmla="*/ 0 w 23"/>
              <a:gd name="T7" fmla="*/ 2147483646 h 18"/>
              <a:gd name="T8" fmla="*/ 2147483646 w 23"/>
              <a:gd name="T9" fmla="*/ 2147483646 h 18"/>
              <a:gd name="T10" fmla="*/ 2147483646 w 23"/>
              <a:gd name="T11" fmla="*/ 2147483646 h 18"/>
              <a:gd name="T12" fmla="*/ 2147483646 w 23"/>
              <a:gd name="T13" fmla="*/ 2147483646 h 18"/>
              <a:gd name="T14" fmla="*/ 2147483646 w 23"/>
              <a:gd name="T15" fmla="*/ 2147483646 h 18"/>
              <a:gd name="T16" fmla="*/ 2147483646 w 23"/>
              <a:gd name="T17" fmla="*/ 2147483646 h 18"/>
              <a:gd name="T18" fmla="*/ 2147483646 w 23"/>
              <a:gd name="T19" fmla="*/ 2147483646 h 18"/>
              <a:gd name="T20" fmla="*/ 2147483646 w 23"/>
              <a:gd name="T21" fmla="*/ 0 h 18"/>
              <a:gd name="T22" fmla="*/ 2147483646 w 23"/>
              <a:gd name="T23" fmla="*/ 0 h 18"/>
              <a:gd name="T24" fmla="*/ 2147483646 w 23"/>
              <a:gd name="T25" fmla="*/ 0 h 18"/>
              <a:gd name="T26" fmla="*/ 2147483646 w 23"/>
              <a:gd name="T27" fmla="*/ 2147483646 h 18"/>
              <a:gd name="T28" fmla="*/ 2147483646 w 23"/>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18">
                <a:moveTo>
                  <a:pt x="5" y="9"/>
                </a:moveTo>
                <a:lnTo>
                  <a:pt x="5" y="9"/>
                </a:lnTo>
                <a:lnTo>
                  <a:pt x="0" y="16"/>
                </a:lnTo>
                <a:lnTo>
                  <a:pt x="0" y="18"/>
                </a:lnTo>
                <a:lnTo>
                  <a:pt x="3" y="18"/>
                </a:lnTo>
                <a:lnTo>
                  <a:pt x="9" y="16"/>
                </a:lnTo>
                <a:lnTo>
                  <a:pt x="18" y="9"/>
                </a:lnTo>
                <a:lnTo>
                  <a:pt x="23" y="2"/>
                </a:lnTo>
                <a:lnTo>
                  <a:pt x="23" y="0"/>
                </a:lnTo>
                <a:lnTo>
                  <a:pt x="21"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8" name="Freeform 4126">
            <a:extLst>
              <a:ext uri="{FF2B5EF4-FFF2-40B4-BE49-F238E27FC236}">
                <a16:creationId xmlns:a16="http://schemas.microsoft.com/office/drawing/2014/main" xmlns="" id="{A0CC102E-3AB1-664B-B37A-9113E46C787F}"/>
              </a:ext>
            </a:extLst>
          </p:cNvPr>
          <p:cNvSpPr>
            <a:spLocks/>
          </p:cNvSpPr>
          <p:nvPr/>
        </p:nvSpPr>
        <p:spPr bwMode="auto">
          <a:xfrm>
            <a:off x="3919538" y="4270375"/>
            <a:ext cx="36512" cy="28575"/>
          </a:xfrm>
          <a:custGeom>
            <a:avLst/>
            <a:gdLst>
              <a:gd name="T0" fmla="*/ 2147483646 w 23"/>
              <a:gd name="T1" fmla="*/ 2147483646 h 18"/>
              <a:gd name="T2" fmla="*/ 2147483646 w 23"/>
              <a:gd name="T3" fmla="*/ 2147483646 h 18"/>
              <a:gd name="T4" fmla="*/ 0 w 23"/>
              <a:gd name="T5" fmla="*/ 2147483646 h 18"/>
              <a:gd name="T6" fmla="*/ 0 w 23"/>
              <a:gd name="T7" fmla="*/ 2147483646 h 18"/>
              <a:gd name="T8" fmla="*/ 2147483646 w 23"/>
              <a:gd name="T9" fmla="*/ 2147483646 h 18"/>
              <a:gd name="T10" fmla="*/ 2147483646 w 23"/>
              <a:gd name="T11" fmla="*/ 2147483646 h 18"/>
              <a:gd name="T12" fmla="*/ 2147483646 w 23"/>
              <a:gd name="T13" fmla="*/ 2147483646 h 18"/>
              <a:gd name="T14" fmla="*/ 2147483646 w 23"/>
              <a:gd name="T15" fmla="*/ 2147483646 h 18"/>
              <a:gd name="T16" fmla="*/ 2147483646 w 23"/>
              <a:gd name="T17" fmla="*/ 2147483646 h 18"/>
              <a:gd name="T18" fmla="*/ 2147483646 w 23"/>
              <a:gd name="T19" fmla="*/ 2147483646 h 18"/>
              <a:gd name="T20" fmla="*/ 2147483646 w 23"/>
              <a:gd name="T21" fmla="*/ 0 h 18"/>
              <a:gd name="T22" fmla="*/ 2147483646 w 23"/>
              <a:gd name="T23" fmla="*/ 0 h 18"/>
              <a:gd name="T24" fmla="*/ 2147483646 w 23"/>
              <a:gd name="T25" fmla="*/ 0 h 18"/>
              <a:gd name="T26" fmla="*/ 2147483646 w 23"/>
              <a:gd name="T27" fmla="*/ 2147483646 h 18"/>
              <a:gd name="T28" fmla="*/ 2147483646 w 23"/>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 h="18">
                <a:moveTo>
                  <a:pt x="5" y="9"/>
                </a:moveTo>
                <a:lnTo>
                  <a:pt x="5" y="9"/>
                </a:lnTo>
                <a:lnTo>
                  <a:pt x="0" y="16"/>
                </a:lnTo>
                <a:lnTo>
                  <a:pt x="0" y="18"/>
                </a:lnTo>
                <a:lnTo>
                  <a:pt x="3" y="18"/>
                </a:lnTo>
                <a:lnTo>
                  <a:pt x="9" y="16"/>
                </a:lnTo>
                <a:lnTo>
                  <a:pt x="18" y="9"/>
                </a:lnTo>
                <a:lnTo>
                  <a:pt x="23" y="2"/>
                </a:lnTo>
                <a:lnTo>
                  <a:pt x="23" y="0"/>
                </a:lnTo>
                <a:lnTo>
                  <a:pt x="21"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09" name="Freeform 4127">
            <a:extLst>
              <a:ext uri="{FF2B5EF4-FFF2-40B4-BE49-F238E27FC236}">
                <a16:creationId xmlns:a16="http://schemas.microsoft.com/office/drawing/2014/main" xmlns="" id="{24C55C2C-08B4-0048-A52A-DF37FDBED1AB}"/>
              </a:ext>
            </a:extLst>
          </p:cNvPr>
          <p:cNvSpPr>
            <a:spLocks/>
          </p:cNvSpPr>
          <p:nvPr/>
        </p:nvSpPr>
        <p:spPr bwMode="auto">
          <a:xfrm>
            <a:off x="3895725" y="4270375"/>
            <a:ext cx="38100" cy="28575"/>
          </a:xfrm>
          <a:custGeom>
            <a:avLst/>
            <a:gdLst>
              <a:gd name="T0" fmla="*/ 2147483646 w 24"/>
              <a:gd name="T1" fmla="*/ 2147483646 h 18"/>
              <a:gd name="T2" fmla="*/ 2147483646 w 24"/>
              <a:gd name="T3" fmla="*/ 2147483646 h 18"/>
              <a:gd name="T4" fmla="*/ 0 w 24"/>
              <a:gd name="T5" fmla="*/ 2147483646 h 18"/>
              <a:gd name="T6" fmla="*/ 0 w 24"/>
              <a:gd name="T7" fmla="*/ 2147483646 h 18"/>
              <a:gd name="T8" fmla="*/ 2147483646 w 24"/>
              <a:gd name="T9" fmla="*/ 2147483646 h 18"/>
              <a:gd name="T10" fmla="*/ 2147483646 w 24"/>
              <a:gd name="T11" fmla="*/ 2147483646 h 18"/>
              <a:gd name="T12" fmla="*/ 2147483646 w 24"/>
              <a:gd name="T13" fmla="*/ 2147483646 h 18"/>
              <a:gd name="T14" fmla="*/ 2147483646 w 24"/>
              <a:gd name="T15" fmla="*/ 2147483646 h 18"/>
              <a:gd name="T16" fmla="*/ 2147483646 w 24"/>
              <a:gd name="T17" fmla="*/ 2147483646 h 18"/>
              <a:gd name="T18" fmla="*/ 2147483646 w 24"/>
              <a:gd name="T19" fmla="*/ 2147483646 h 18"/>
              <a:gd name="T20" fmla="*/ 2147483646 w 24"/>
              <a:gd name="T21" fmla="*/ 0 h 18"/>
              <a:gd name="T22" fmla="*/ 2147483646 w 24"/>
              <a:gd name="T23" fmla="*/ 0 h 18"/>
              <a:gd name="T24" fmla="*/ 2147483646 w 24"/>
              <a:gd name="T25" fmla="*/ 0 h 18"/>
              <a:gd name="T26" fmla="*/ 2147483646 w 24"/>
              <a:gd name="T27" fmla="*/ 2147483646 h 18"/>
              <a:gd name="T28" fmla="*/ 2147483646 w 2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18">
                <a:moveTo>
                  <a:pt x="4" y="9"/>
                </a:moveTo>
                <a:lnTo>
                  <a:pt x="4" y="9"/>
                </a:lnTo>
                <a:lnTo>
                  <a:pt x="0" y="16"/>
                </a:lnTo>
                <a:lnTo>
                  <a:pt x="0" y="18"/>
                </a:lnTo>
                <a:lnTo>
                  <a:pt x="2" y="18"/>
                </a:lnTo>
                <a:lnTo>
                  <a:pt x="11" y="16"/>
                </a:lnTo>
                <a:lnTo>
                  <a:pt x="20" y="9"/>
                </a:lnTo>
                <a:lnTo>
                  <a:pt x="24" y="2"/>
                </a:lnTo>
                <a:lnTo>
                  <a:pt x="24"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0" name="Freeform 4128">
            <a:extLst>
              <a:ext uri="{FF2B5EF4-FFF2-40B4-BE49-F238E27FC236}">
                <a16:creationId xmlns:a16="http://schemas.microsoft.com/office/drawing/2014/main" xmlns="" id="{045D0286-27B0-454F-9A8C-287A496999D1}"/>
              </a:ext>
            </a:extLst>
          </p:cNvPr>
          <p:cNvSpPr>
            <a:spLocks/>
          </p:cNvSpPr>
          <p:nvPr/>
        </p:nvSpPr>
        <p:spPr bwMode="auto">
          <a:xfrm>
            <a:off x="3895725" y="4270375"/>
            <a:ext cx="38100" cy="28575"/>
          </a:xfrm>
          <a:custGeom>
            <a:avLst/>
            <a:gdLst>
              <a:gd name="T0" fmla="*/ 2147483646 w 24"/>
              <a:gd name="T1" fmla="*/ 2147483646 h 18"/>
              <a:gd name="T2" fmla="*/ 2147483646 w 24"/>
              <a:gd name="T3" fmla="*/ 2147483646 h 18"/>
              <a:gd name="T4" fmla="*/ 0 w 24"/>
              <a:gd name="T5" fmla="*/ 2147483646 h 18"/>
              <a:gd name="T6" fmla="*/ 0 w 24"/>
              <a:gd name="T7" fmla="*/ 2147483646 h 18"/>
              <a:gd name="T8" fmla="*/ 2147483646 w 24"/>
              <a:gd name="T9" fmla="*/ 2147483646 h 18"/>
              <a:gd name="T10" fmla="*/ 2147483646 w 24"/>
              <a:gd name="T11" fmla="*/ 2147483646 h 18"/>
              <a:gd name="T12" fmla="*/ 2147483646 w 24"/>
              <a:gd name="T13" fmla="*/ 2147483646 h 18"/>
              <a:gd name="T14" fmla="*/ 2147483646 w 24"/>
              <a:gd name="T15" fmla="*/ 2147483646 h 18"/>
              <a:gd name="T16" fmla="*/ 2147483646 w 24"/>
              <a:gd name="T17" fmla="*/ 2147483646 h 18"/>
              <a:gd name="T18" fmla="*/ 2147483646 w 24"/>
              <a:gd name="T19" fmla="*/ 2147483646 h 18"/>
              <a:gd name="T20" fmla="*/ 2147483646 w 24"/>
              <a:gd name="T21" fmla="*/ 0 h 18"/>
              <a:gd name="T22" fmla="*/ 2147483646 w 24"/>
              <a:gd name="T23" fmla="*/ 0 h 18"/>
              <a:gd name="T24" fmla="*/ 2147483646 w 24"/>
              <a:gd name="T25" fmla="*/ 0 h 18"/>
              <a:gd name="T26" fmla="*/ 2147483646 w 24"/>
              <a:gd name="T27" fmla="*/ 2147483646 h 18"/>
              <a:gd name="T28" fmla="*/ 2147483646 w 24"/>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18">
                <a:moveTo>
                  <a:pt x="4" y="9"/>
                </a:moveTo>
                <a:lnTo>
                  <a:pt x="4" y="9"/>
                </a:lnTo>
                <a:lnTo>
                  <a:pt x="0" y="16"/>
                </a:lnTo>
                <a:lnTo>
                  <a:pt x="0" y="18"/>
                </a:lnTo>
                <a:lnTo>
                  <a:pt x="2" y="18"/>
                </a:lnTo>
                <a:lnTo>
                  <a:pt x="11" y="16"/>
                </a:lnTo>
                <a:lnTo>
                  <a:pt x="20" y="9"/>
                </a:lnTo>
                <a:lnTo>
                  <a:pt x="24" y="2"/>
                </a:lnTo>
                <a:lnTo>
                  <a:pt x="24"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1" name="Freeform 4129">
            <a:extLst>
              <a:ext uri="{FF2B5EF4-FFF2-40B4-BE49-F238E27FC236}">
                <a16:creationId xmlns:a16="http://schemas.microsoft.com/office/drawing/2014/main" xmlns="" id="{995C7F3C-7B83-1142-99D2-D1A088B1CB34}"/>
              </a:ext>
            </a:extLst>
          </p:cNvPr>
          <p:cNvSpPr>
            <a:spLocks/>
          </p:cNvSpPr>
          <p:nvPr/>
        </p:nvSpPr>
        <p:spPr bwMode="auto">
          <a:xfrm>
            <a:off x="3870325" y="4270375"/>
            <a:ext cx="39688"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0" y="18"/>
                </a:lnTo>
                <a:lnTo>
                  <a:pt x="2" y="18"/>
                </a:lnTo>
                <a:lnTo>
                  <a:pt x="11" y="16"/>
                </a:lnTo>
                <a:lnTo>
                  <a:pt x="20" y="9"/>
                </a:lnTo>
                <a:lnTo>
                  <a:pt x="25" y="2"/>
                </a:lnTo>
                <a:lnTo>
                  <a:pt x="25" y="0"/>
                </a:lnTo>
                <a:lnTo>
                  <a:pt x="22" y="0"/>
                </a:lnTo>
                <a:lnTo>
                  <a:pt x="13" y="2"/>
                </a:lnTo>
                <a:lnTo>
                  <a:pt x="4"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2" name="Freeform 4130">
            <a:extLst>
              <a:ext uri="{FF2B5EF4-FFF2-40B4-BE49-F238E27FC236}">
                <a16:creationId xmlns:a16="http://schemas.microsoft.com/office/drawing/2014/main" xmlns="" id="{A4864E36-395D-8A42-89D9-6D3E3A186D28}"/>
              </a:ext>
            </a:extLst>
          </p:cNvPr>
          <p:cNvSpPr>
            <a:spLocks/>
          </p:cNvSpPr>
          <p:nvPr/>
        </p:nvSpPr>
        <p:spPr bwMode="auto">
          <a:xfrm>
            <a:off x="3870325" y="4270375"/>
            <a:ext cx="39688"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4" y="9"/>
                </a:moveTo>
                <a:lnTo>
                  <a:pt x="4" y="9"/>
                </a:lnTo>
                <a:lnTo>
                  <a:pt x="0" y="16"/>
                </a:lnTo>
                <a:lnTo>
                  <a:pt x="0" y="18"/>
                </a:lnTo>
                <a:lnTo>
                  <a:pt x="2" y="18"/>
                </a:lnTo>
                <a:lnTo>
                  <a:pt x="11" y="16"/>
                </a:lnTo>
                <a:lnTo>
                  <a:pt x="20" y="9"/>
                </a:lnTo>
                <a:lnTo>
                  <a:pt x="25" y="2"/>
                </a:lnTo>
                <a:lnTo>
                  <a:pt x="25" y="0"/>
                </a:lnTo>
                <a:lnTo>
                  <a:pt x="22" y="0"/>
                </a:lnTo>
                <a:lnTo>
                  <a:pt x="13" y="2"/>
                </a:lnTo>
                <a:lnTo>
                  <a:pt x="4"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3" name="Freeform 4131">
            <a:extLst>
              <a:ext uri="{FF2B5EF4-FFF2-40B4-BE49-F238E27FC236}">
                <a16:creationId xmlns:a16="http://schemas.microsoft.com/office/drawing/2014/main" xmlns="" id="{03B37141-7E12-4647-B3AD-5AD49540A044}"/>
              </a:ext>
            </a:extLst>
          </p:cNvPr>
          <p:cNvSpPr>
            <a:spLocks/>
          </p:cNvSpPr>
          <p:nvPr/>
        </p:nvSpPr>
        <p:spPr bwMode="auto">
          <a:xfrm>
            <a:off x="3844925" y="4270375"/>
            <a:ext cx="39688"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0" y="18"/>
                </a:lnTo>
                <a:lnTo>
                  <a:pt x="2" y="18"/>
                </a:lnTo>
                <a:lnTo>
                  <a:pt x="11" y="16"/>
                </a:lnTo>
                <a:lnTo>
                  <a:pt x="20" y="9"/>
                </a:lnTo>
                <a:lnTo>
                  <a:pt x="25" y="2"/>
                </a:lnTo>
                <a:lnTo>
                  <a:pt x="25" y="0"/>
                </a:lnTo>
                <a:lnTo>
                  <a:pt x="23"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4" name="Freeform 4132">
            <a:extLst>
              <a:ext uri="{FF2B5EF4-FFF2-40B4-BE49-F238E27FC236}">
                <a16:creationId xmlns:a16="http://schemas.microsoft.com/office/drawing/2014/main" xmlns="" id="{01FBBF60-CDD8-744A-9706-AF3F9EBF57AA}"/>
              </a:ext>
            </a:extLst>
          </p:cNvPr>
          <p:cNvSpPr>
            <a:spLocks/>
          </p:cNvSpPr>
          <p:nvPr/>
        </p:nvSpPr>
        <p:spPr bwMode="auto">
          <a:xfrm>
            <a:off x="3844925" y="4270375"/>
            <a:ext cx="39688" cy="28575"/>
          </a:xfrm>
          <a:custGeom>
            <a:avLst/>
            <a:gdLst>
              <a:gd name="T0" fmla="*/ 2147483646 w 25"/>
              <a:gd name="T1" fmla="*/ 2147483646 h 18"/>
              <a:gd name="T2" fmla="*/ 2147483646 w 25"/>
              <a:gd name="T3" fmla="*/ 2147483646 h 18"/>
              <a:gd name="T4" fmla="*/ 0 w 25"/>
              <a:gd name="T5" fmla="*/ 2147483646 h 18"/>
              <a:gd name="T6" fmla="*/ 0 w 25"/>
              <a:gd name="T7" fmla="*/ 2147483646 h 18"/>
              <a:gd name="T8" fmla="*/ 2147483646 w 25"/>
              <a:gd name="T9" fmla="*/ 2147483646 h 18"/>
              <a:gd name="T10" fmla="*/ 2147483646 w 25"/>
              <a:gd name="T11" fmla="*/ 2147483646 h 18"/>
              <a:gd name="T12" fmla="*/ 2147483646 w 25"/>
              <a:gd name="T13" fmla="*/ 2147483646 h 18"/>
              <a:gd name="T14" fmla="*/ 2147483646 w 25"/>
              <a:gd name="T15" fmla="*/ 2147483646 h 18"/>
              <a:gd name="T16" fmla="*/ 2147483646 w 25"/>
              <a:gd name="T17" fmla="*/ 2147483646 h 18"/>
              <a:gd name="T18" fmla="*/ 2147483646 w 25"/>
              <a:gd name="T19" fmla="*/ 2147483646 h 18"/>
              <a:gd name="T20" fmla="*/ 2147483646 w 25"/>
              <a:gd name="T21" fmla="*/ 0 h 18"/>
              <a:gd name="T22" fmla="*/ 2147483646 w 25"/>
              <a:gd name="T23" fmla="*/ 0 h 18"/>
              <a:gd name="T24" fmla="*/ 2147483646 w 25"/>
              <a:gd name="T25" fmla="*/ 0 h 18"/>
              <a:gd name="T26" fmla="*/ 2147483646 w 25"/>
              <a:gd name="T27" fmla="*/ 2147483646 h 18"/>
              <a:gd name="T28" fmla="*/ 2147483646 w 25"/>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 h="18">
                <a:moveTo>
                  <a:pt x="5" y="9"/>
                </a:moveTo>
                <a:lnTo>
                  <a:pt x="5" y="9"/>
                </a:lnTo>
                <a:lnTo>
                  <a:pt x="0" y="16"/>
                </a:lnTo>
                <a:lnTo>
                  <a:pt x="0" y="18"/>
                </a:lnTo>
                <a:lnTo>
                  <a:pt x="2" y="18"/>
                </a:lnTo>
                <a:lnTo>
                  <a:pt x="11" y="16"/>
                </a:lnTo>
                <a:lnTo>
                  <a:pt x="20" y="9"/>
                </a:lnTo>
                <a:lnTo>
                  <a:pt x="25" y="2"/>
                </a:lnTo>
                <a:lnTo>
                  <a:pt x="25" y="0"/>
                </a:lnTo>
                <a:lnTo>
                  <a:pt x="23"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5" name="Freeform 4133">
            <a:extLst>
              <a:ext uri="{FF2B5EF4-FFF2-40B4-BE49-F238E27FC236}">
                <a16:creationId xmlns:a16="http://schemas.microsoft.com/office/drawing/2014/main" xmlns="" id="{025E60F4-0C46-B74E-8967-E3E392934C87}"/>
              </a:ext>
            </a:extLst>
          </p:cNvPr>
          <p:cNvSpPr>
            <a:spLocks/>
          </p:cNvSpPr>
          <p:nvPr/>
        </p:nvSpPr>
        <p:spPr bwMode="auto">
          <a:xfrm>
            <a:off x="3816350" y="4270375"/>
            <a:ext cx="42863"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0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5" y="9"/>
                </a:moveTo>
                <a:lnTo>
                  <a:pt x="5" y="9"/>
                </a:lnTo>
                <a:lnTo>
                  <a:pt x="0" y="16"/>
                </a:lnTo>
                <a:lnTo>
                  <a:pt x="0" y="18"/>
                </a:lnTo>
                <a:lnTo>
                  <a:pt x="2" y="18"/>
                </a:lnTo>
                <a:lnTo>
                  <a:pt x="11" y="16"/>
                </a:lnTo>
                <a:lnTo>
                  <a:pt x="23" y="9"/>
                </a:lnTo>
                <a:lnTo>
                  <a:pt x="27" y="2"/>
                </a:lnTo>
                <a:lnTo>
                  <a:pt x="27" y="0"/>
                </a:lnTo>
                <a:lnTo>
                  <a:pt x="25" y="0"/>
                </a:lnTo>
                <a:lnTo>
                  <a:pt x="14"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6" name="Freeform 4134">
            <a:extLst>
              <a:ext uri="{FF2B5EF4-FFF2-40B4-BE49-F238E27FC236}">
                <a16:creationId xmlns:a16="http://schemas.microsoft.com/office/drawing/2014/main" xmlns="" id="{620BAAB8-1B63-3C40-BD3D-7F4FC65ED5B7}"/>
              </a:ext>
            </a:extLst>
          </p:cNvPr>
          <p:cNvSpPr>
            <a:spLocks/>
          </p:cNvSpPr>
          <p:nvPr/>
        </p:nvSpPr>
        <p:spPr bwMode="auto">
          <a:xfrm>
            <a:off x="3816350" y="4270375"/>
            <a:ext cx="42863"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0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5" y="9"/>
                </a:moveTo>
                <a:lnTo>
                  <a:pt x="5" y="9"/>
                </a:lnTo>
                <a:lnTo>
                  <a:pt x="0" y="16"/>
                </a:lnTo>
                <a:lnTo>
                  <a:pt x="0" y="18"/>
                </a:lnTo>
                <a:lnTo>
                  <a:pt x="2" y="18"/>
                </a:lnTo>
                <a:lnTo>
                  <a:pt x="11" y="16"/>
                </a:lnTo>
                <a:lnTo>
                  <a:pt x="23" y="9"/>
                </a:lnTo>
                <a:lnTo>
                  <a:pt x="27" y="2"/>
                </a:lnTo>
                <a:lnTo>
                  <a:pt x="27" y="0"/>
                </a:lnTo>
                <a:lnTo>
                  <a:pt x="25" y="0"/>
                </a:lnTo>
                <a:lnTo>
                  <a:pt x="14"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7" name="Freeform 4135">
            <a:extLst>
              <a:ext uri="{FF2B5EF4-FFF2-40B4-BE49-F238E27FC236}">
                <a16:creationId xmlns:a16="http://schemas.microsoft.com/office/drawing/2014/main" xmlns="" id="{EDEB805E-89B5-6E41-B592-8AA361ACF231}"/>
              </a:ext>
            </a:extLst>
          </p:cNvPr>
          <p:cNvSpPr>
            <a:spLocks/>
          </p:cNvSpPr>
          <p:nvPr/>
        </p:nvSpPr>
        <p:spPr bwMode="auto">
          <a:xfrm>
            <a:off x="3787775" y="4270375"/>
            <a:ext cx="42863"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0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5" y="9"/>
                </a:moveTo>
                <a:lnTo>
                  <a:pt x="5" y="9"/>
                </a:lnTo>
                <a:lnTo>
                  <a:pt x="0" y="16"/>
                </a:lnTo>
                <a:lnTo>
                  <a:pt x="0" y="18"/>
                </a:lnTo>
                <a:lnTo>
                  <a:pt x="2" y="18"/>
                </a:lnTo>
                <a:lnTo>
                  <a:pt x="11" y="16"/>
                </a:lnTo>
                <a:lnTo>
                  <a:pt x="23" y="9"/>
                </a:lnTo>
                <a:lnTo>
                  <a:pt x="27" y="2"/>
                </a:lnTo>
                <a:lnTo>
                  <a:pt x="27" y="0"/>
                </a:lnTo>
                <a:lnTo>
                  <a:pt x="25" y="0"/>
                </a:lnTo>
                <a:lnTo>
                  <a:pt x="16"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8" name="Freeform 4136">
            <a:extLst>
              <a:ext uri="{FF2B5EF4-FFF2-40B4-BE49-F238E27FC236}">
                <a16:creationId xmlns:a16="http://schemas.microsoft.com/office/drawing/2014/main" xmlns="" id="{23D5758C-90F1-F448-9AE2-6918FFCFC2A7}"/>
              </a:ext>
            </a:extLst>
          </p:cNvPr>
          <p:cNvSpPr>
            <a:spLocks/>
          </p:cNvSpPr>
          <p:nvPr/>
        </p:nvSpPr>
        <p:spPr bwMode="auto">
          <a:xfrm>
            <a:off x="3787775" y="4270375"/>
            <a:ext cx="42863" cy="28575"/>
          </a:xfrm>
          <a:custGeom>
            <a:avLst/>
            <a:gdLst>
              <a:gd name="T0" fmla="*/ 2147483646 w 27"/>
              <a:gd name="T1" fmla="*/ 2147483646 h 18"/>
              <a:gd name="T2" fmla="*/ 2147483646 w 27"/>
              <a:gd name="T3" fmla="*/ 2147483646 h 18"/>
              <a:gd name="T4" fmla="*/ 0 w 27"/>
              <a:gd name="T5" fmla="*/ 2147483646 h 18"/>
              <a:gd name="T6" fmla="*/ 0 w 27"/>
              <a:gd name="T7" fmla="*/ 2147483646 h 18"/>
              <a:gd name="T8" fmla="*/ 2147483646 w 27"/>
              <a:gd name="T9" fmla="*/ 2147483646 h 18"/>
              <a:gd name="T10" fmla="*/ 2147483646 w 27"/>
              <a:gd name="T11" fmla="*/ 2147483646 h 18"/>
              <a:gd name="T12" fmla="*/ 2147483646 w 27"/>
              <a:gd name="T13" fmla="*/ 2147483646 h 18"/>
              <a:gd name="T14" fmla="*/ 2147483646 w 27"/>
              <a:gd name="T15" fmla="*/ 2147483646 h 18"/>
              <a:gd name="T16" fmla="*/ 2147483646 w 27"/>
              <a:gd name="T17" fmla="*/ 2147483646 h 18"/>
              <a:gd name="T18" fmla="*/ 2147483646 w 27"/>
              <a:gd name="T19" fmla="*/ 2147483646 h 18"/>
              <a:gd name="T20" fmla="*/ 2147483646 w 27"/>
              <a:gd name="T21" fmla="*/ 0 h 18"/>
              <a:gd name="T22" fmla="*/ 2147483646 w 27"/>
              <a:gd name="T23" fmla="*/ 0 h 18"/>
              <a:gd name="T24" fmla="*/ 2147483646 w 27"/>
              <a:gd name="T25" fmla="*/ 0 h 18"/>
              <a:gd name="T26" fmla="*/ 2147483646 w 27"/>
              <a:gd name="T27" fmla="*/ 2147483646 h 18"/>
              <a:gd name="T28" fmla="*/ 2147483646 w 27"/>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18">
                <a:moveTo>
                  <a:pt x="5" y="9"/>
                </a:moveTo>
                <a:lnTo>
                  <a:pt x="5" y="9"/>
                </a:lnTo>
                <a:lnTo>
                  <a:pt x="0" y="16"/>
                </a:lnTo>
                <a:lnTo>
                  <a:pt x="0" y="18"/>
                </a:lnTo>
                <a:lnTo>
                  <a:pt x="2" y="18"/>
                </a:lnTo>
                <a:lnTo>
                  <a:pt x="11" y="16"/>
                </a:lnTo>
                <a:lnTo>
                  <a:pt x="23" y="9"/>
                </a:lnTo>
                <a:lnTo>
                  <a:pt x="27" y="2"/>
                </a:lnTo>
                <a:lnTo>
                  <a:pt x="27" y="0"/>
                </a:lnTo>
                <a:lnTo>
                  <a:pt x="25" y="0"/>
                </a:lnTo>
                <a:lnTo>
                  <a:pt x="16"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19" name="Freeform 4137">
            <a:extLst>
              <a:ext uri="{FF2B5EF4-FFF2-40B4-BE49-F238E27FC236}">
                <a16:creationId xmlns:a16="http://schemas.microsoft.com/office/drawing/2014/main" xmlns="" id="{3CFC9797-9205-3F4E-87E0-81BFE8769791}"/>
              </a:ext>
            </a:extLst>
          </p:cNvPr>
          <p:cNvSpPr>
            <a:spLocks/>
          </p:cNvSpPr>
          <p:nvPr/>
        </p:nvSpPr>
        <p:spPr bwMode="auto">
          <a:xfrm>
            <a:off x="3756025" y="4270375"/>
            <a:ext cx="46038" cy="28575"/>
          </a:xfrm>
          <a:custGeom>
            <a:avLst/>
            <a:gdLst>
              <a:gd name="T0" fmla="*/ 2147483646 w 29"/>
              <a:gd name="T1" fmla="*/ 2147483646 h 18"/>
              <a:gd name="T2" fmla="*/ 2147483646 w 29"/>
              <a:gd name="T3" fmla="*/ 2147483646 h 18"/>
              <a:gd name="T4" fmla="*/ 0 w 29"/>
              <a:gd name="T5" fmla="*/ 2147483646 h 18"/>
              <a:gd name="T6" fmla="*/ 0 w 29"/>
              <a:gd name="T7" fmla="*/ 2147483646 h 18"/>
              <a:gd name="T8" fmla="*/ 2147483646 w 29"/>
              <a:gd name="T9" fmla="*/ 2147483646 h 18"/>
              <a:gd name="T10" fmla="*/ 2147483646 w 29"/>
              <a:gd name="T11" fmla="*/ 2147483646 h 18"/>
              <a:gd name="T12" fmla="*/ 2147483646 w 29"/>
              <a:gd name="T13" fmla="*/ 2147483646 h 18"/>
              <a:gd name="T14" fmla="*/ 2147483646 w 29"/>
              <a:gd name="T15" fmla="*/ 2147483646 h 18"/>
              <a:gd name="T16" fmla="*/ 2147483646 w 29"/>
              <a:gd name="T17" fmla="*/ 2147483646 h 18"/>
              <a:gd name="T18" fmla="*/ 2147483646 w 29"/>
              <a:gd name="T19" fmla="*/ 2147483646 h 18"/>
              <a:gd name="T20" fmla="*/ 2147483646 w 29"/>
              <a:gd name="T21" fmla="*/ 0 h 18"/>
              <a:gd name="T22" fmla="*/ 2147483646 w 29"/>
              <a:gd name="T23" fmla="*/ 0 h 18"/>
              <a:gd name="T24" fmla="*/ 2147483646 w 29"/>
              <a:gd name="T25" fmla="*/ 0 h 18"/>
              <a:gd name="T26" fmla="*/ 2147483646 w 29"/>
              <a:gd name="T27" fmla="*/ 2147483646 h 18"/>
              <a:gd name="T28" fmla="*/ 2147483646 w 29"/>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18">
                <a:moveTo>
                  <a:pt x="7" y="9"/>
                </a:moveTo>
                <a:lnTo>
                  <a:pt x="7" y="9"/>
                </a:lnTo>
                <a:lnTo>
                  <a:pt x="0" y="16"/>
                </a:lnTo>
                <a:lnTo>
                  <a:pt x="0" y="18"/>
                </a:lnTo>
                <a:lnTo>
                  <a:pt x="4" y="18"/>
                </a:lnTo>
                <a:lnTo>
                  <a:pt x="13" y="16"/>
                </a:lnTo>
                <a:lnTo>
                  <a:pt x="25" y="9"/>
                </a:lnTo>
                <a:lnTo>
                  <a:pt x="29" y="2"/>
                </a:lnTo>
                <a:lnTo>
                  <a:pt x="29" y="0"/>
                </a:lnTo>
                <a:lnTo>
                  <a:pt x="27" y="0"/>
                </a:lnTo>
                <a:lnTo>
                  <a:pt x="16"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0" name="Freeform 4138">
            <a:extLst>
              <a:ext uri="{FF2B5EF4-FFF2-40B4-BE49-F238E27FC236}">
                <a16:creationId xmlns:a16="http://schemas.microsoft.com/office/drawing/2014/main" xmlns="" id="{7C3CF464-2317-1A4D-B3E8-016C0E299C3A}"/>
              </a:ext>
            </a:extLst>
          </p:cNvPr>
          <p:cNvSpPr>
            <a:spLocks/>
          </p:cNvSpPr>
          <p:nvPr/>
        </p:nvSpPr>
        <p:spPr bwMode="auto">
          <a:xfrm>
            <a:off x="3756025" y="4270375"/>
            <a:ext cx="46038" cy="28575"/>
          </a:xfrm>
          <a:custGeom>
            <a:avLst/>
            <a:gdLst>
              <a:gd name="T0" fmla="*/ 2147483646 w 29"/>
              <a:gd name="T1" fmla="*/ 2147483646 h 18"/>
              <a:gd name="T2" fmla="*/ 2147483646 w 29"/>
              <a:gd name="T3" fmla="*/ 2147483646 h 18"/>
              <a:gd name="T4" fmla="*/ 0 w 29"/>
              <a:gd name="T5" fmla="*/ 2147483646 h 18"/>
              <a:gd name="T6" fmla="*/ 0 w 29"/>
              <a:gd name="T7" fmla="*/ 2147483646 h 18"/>
              <a:gd name="T8" fmla="*/ 2147483646 w 29"/>
              <a:gd name="T9" fmla="*/ 2147483646 h 18"/>
              <a:gd name="T10" fmla="*/ 2147483646 w 29"/>
              <a:gd name="T11" fmla="*/ 2147483646 h 18"/>
              <a:gd name="T12" fmla="*/ 2147483646 w 29"/>
              <a:gd name="T13" fmla="*/ 2147483646 h 18"/>
              <a:gd name="T14" fmla="*/ 2147483646 w 29"/>
              <a:gd name="T15" fmla="*/ 2147483646 h 18"/>
              <a:gd name="T16" fmla="*/ 2147483646 w 29"/>
              <a:gd name="T17" fmla="*/ 2147483646 h 18"/>
              <a:gd name="T18" fmla="*/ 2147483646 w 29"/>
              <a:gd name="T19" fmla="*/ 2147483646 h 18"/>
              <a:gd name="T20" fmla="*/ 2147483646 w 29"/>
              <a:gd name="T21" fmla="*/ 0 h 18"/>
              <a:gd name="T22" fmla="*/ 2147483646 w 29"/>
              <a:gd name="T23" fmla="*/ 0 h 18"/>
              <a:gd name="T24" fmla="*/ 2147483646 w 29"/>
              <a:gd name="T25" fmla="*/ 0 h 18"/>
              <a:gd name="T26" fmla="*/ 2147483646 w 29"/>
              <a:gd name="T27" fmla="*/ 2147483646 h 18"/>
              <a:gd name="T28" fmla="*/ 2147483646 w 29"/>
              <a:gd name="T29" fmla="*/ 2147483646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 h="18">
                <a:moveTo>
                  <a:pt x="7" y="9"/>
                </a:moveTo>
                <a:lnTo>
                  <a:pt x="7" y="9"/>
                </a:lnTo>
                <a:lnTo>
                  <a:pt x="0" y="16"/>
                </a:lnTo>
                <a:lnTo>
                  <a:pt x="0" y="18"/>
                </a:lnTo>
                <a:lnTo>
                  <a:pt x="4" y="18"/>
                </a:lnTo>
                <a:lnTo>
                  <a:pt x="13" y="16"/>
                </a:lnTo>
                <a:lnTo>
                  <a:pt x="25" y="9"/>
                </a:lnTo>
                <a:lnTo>
                  <a:pt x="29" y="2"/>
                </a:lnTo>
                <a:lnTo>
                  <a:pt x="29" y="0"/>
                </a:lnTo>
                <a:lnTo>
                  <a:pt x="27" y="0"/>
                </a:lnTo>
                <a:lnTo>
                  <a:pt x="16"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1" name="Freeform 4139">
            <a:extLst>
              <a:ext uri="{FF2B5EF4-FFF2-40B4-BE49-F238E27FC236}">
                <a16:creationId xmlns:a16="http://schemas.microsoft.com/office/drawing/2014/main" xmlns="" id="{E892F374-D9C9-704F-9871-E5517FC6044B}"/>
              </a:ext>
            </a:extLst>
          </p:cNvPr>
          <p:cNvSpPr>
            <a:spLocks/>
          </p:cNvSpPr>
          <p:nvPr/>
        </p:nvSpPr>
        <p:spPr bwMode="auto">
          <a:xfrm>
            <a:off x="3724275" y="4270375"/>
            <a:ext cx="49213" cy="28575"/>
          </a:xfrm>
          <a:custGeom>
            <a:avLst/>
            <a:gdLst>
              <a:gd name="T0" fmla="*/ 2147483646 w 31"/>
              <a:gd name="T1" fmla="*/ 2147483646 h 18"/>
              <a:gd name="T2" fmla="*/ 2147483646 w 31"/>
              <a:gd name="T3" fmla="*/ 2147483646 h 18"/>
              <a:gd name="T4" fmla="*/ 2147483646 w 31"/>
              <a:gd name="T5" fmla="*/ 2147483646 h 18"/>
              <a:gd name="T6" fmla="*/ 0 w 31"/>
              <a:gd name="T7" fmla="*/ 2147483646 h 18"/>
              <a:gd name="T8" fmla="*/ 2147483646 w 31"/>
              <a:gd name="T9" fmla="*/ 2147483646 h 18"/>
              <a:gd name="T10" fmla="*/ 2147483646 w 31"/>
              <a:gd name="T11" fmla="*/ 2147483646 h 18"/>
              <a:gd name="T12" fmla="*/ 2147483646 w 31"/>
              <a:gd name="T13" fmla="*/ 2147483646 h 18"/>
              <a:gd name="T14" fmla="*/ 2147483646 w 31"/>
              <a:gd name="T15" fmla="*/ 2147483646 h 18"/>
              <a:gd name="T16" fmla="*/ 2147483646 w 31"/>
              <a:gd name="T17" fmla="*/ 2147483646 h 18"/>
              <a:gd name="T18" fmla="*/ 2147483646 w 31"/>
              <a:gd name="T19" fmla="*/ 2147483646 h 18"/>
              <a:gd name="T20" fmla="*/ 2147483646 w 31"/>
              <a:gd name="T21" fmla="*/ 2147483646 h 18"/>
              <a:gd name="T22" fmla="*/ 2147483646 w 31"/>
              <a:gd name="T23" fmla="*/ 0 h 18"/>
              <a:gd name="T24" fmla="*/ 2147483646 w 31"/>
              <a:gd name="T25" fmla="*/ 0 h 18"/>
              <a:gd name="T26" fmla="*/ 2147483646 w 31"/>
              <a:gd name="T27" fmla="*/ 0 h 18"/>
              <a:gd name="T28" fmla="*/ 2147483646 w 31"/>
              <a:gd name="T29" fmla="*/ 2147483646 h 18"/>
              <a:gd name="T30" fmla="*/ 2147483646 w 31"/>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 h="18">
                <a:moveTo>
                  <a:pt x="6" y="9"/>
                </a:moveTo>
                <a:lnTo>
                  <a:pt x="6" y="9"/>
                </a:lnTo>
                <a:lnTo>
                  <a:pt x="2" y="13"/>
                </a:lnTo>
                <a:lnTo>
                  <a:pt x="0" y="16"/>
                </a:lnTo>
                <a:lnTo>
                  <a:pt x="2" y="18"/>
                </a:lnTo>
                <a:lnTo>
                  <a:pt x="4" y="18"/>
                </a:lnTo>
                <a:lnTo>
                  <a:pt x="15" y="16"/>
                </a:lnTo>
                <a:lnTo>
                  <a:pt x="24" y="9"/>
                </a:lnTo>
                <a:lnTo>
                  <a:pt x="31" y="2"/>
                </a:lnTo>
                <a:lnTo>
                  <a:pt x="31" y="0"/>
                </a:lnTo>
                <a:lnTo>
                  <a:pt x="27" y="0"/>
                </a:lnTo>
                <a:lnTo>
                  <a:pt x="18" y="2"/>
                </a:lnTo>
                <a:lnTo>
                  <a:pt x="6"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2" name="Freeform 4140">
            <a:extLst>
              <a:ext uri="{FF2B5EF4-FFF2-40B4-BE49-F238E27FC236}">
                <a16:creationId xmlns:a16="http://schemas.microsoft.com/office/drawing/2014/main" xmlns="" id="{9546CC4C-1D21-054F-A1BE-4DFBCEDA791A}"/>
              </a:ext>
            </a:extLst>
          </p:cNvPr>
          <p:cNvSpPr>
            <a:spLocks/>
          </p:cNvSpPr>
          <p:nvPr/>
        </p:nvSpPr>
        <p:spPr bwMode="auto">
          <a:xfrm>
            <a:off x="3724275" y="4270375"/>
            <a:ext cx="49213" cy="28575"/>
          </a:xfrm>
          <a:custGeom>
            <a:avLst/>
            <a:gdLst>
              <a:gd name="T0" fmla="*/ 2147483646 w 31"/>
              <a:gd name="T1" fmla="*/ 2147483646 h 18"/>
              <a:gd name="T2" fmla="*/ 2147483646 w 31"/>
              <a:gd name="T3" fmla="*/ 2147483646 h 18"/>
              <a:gd name="T4" fmla="*/ 2147483646 w 31"/>
              <a:gd name="T5" fmla="*/ 2147483646 h 18"/>
              <a:gd name="T6" fmla="*/ 0 w 31"/>
              <a:gd name="T7" fmla="*/ 2147483646 h 18"/>
              <a:gd name="T8" fmla="*/ 2147483646 w 31"/>
              <a:gd name="T9" fmla="*/ 2147483646 h 18"/>
              <a:gd name="T10" fmla="*/ 2147483646 w 31"/>
              <a:gd name="T11" fmla="*/ 2147483646 h 18"/>
              <a:gd name="T12" fmla="*/ 2147483646 w 31"/>
              <a:gd name="T13" fmla="*/ 2147483646 h 18"/>
              <a:gd name="T14" fmla="*/ 2147483646 w 31"/>
              <a:gd name="T15" fmla="*/ 2147483646 h 18"/>
              <a:gd name="T16" fmla="*/ 2147483646 w 31"/>
              <a:gd name="T17" fmla="*/ 2147483646 h 18"/>
              <a:gd name="T18" fmla="*/ 2147483646 w 31"/>
              <a:gd name="T19" fmla="*/ 2147483646 h 18"/>
              <a:gd name="T20" fmla="*/ 2147483646 w 31"/>
              <a:gd name="T21" fmla="*/ 2147483646 h 18"/>
              <a:gd name="T22" fmla="*/ 2147483646 w 31"/>
              <a:gd name="T23" fmla="*/ 0 h 18"/>
              <a:gd name="T24" fmla="*/ 2147483646 w 31"/>
              <a:gd name="T25" fmla="*/ 0 h 18"/>
              <a:gd name="T26" fmla="*/ 2147483646 w 31"/>
              <a:gd name="T27" fmla="*/ 0 h 18"/>
              <a:gd name="T28" fmla="*/ 2147483646 w 31"/>
              <a:gd name="T29" fmla="*/ 2147483646 h 18"/>
              <a:gd name="T30" fmla="*/ 2147483646 w 31"/>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 h="18">
                <a:moveTo>
                  <a:pt x="6" y="9"/>
                </a:moveTo>
                <a:lnTo>
                  <a:pt x="6" y="9"/>
                </a:lnTo>
                <a:lnTo>
                  <a:pt x="2" y="13"/>
                </a:lnTo>
                <a:lnTo>
                  <a:pt x="0" y="16"/>
                </a:lnTo>
                <a:lnTo>
                  <a:pt x="2" y="18"/>
                </a:lnTo>
                <a:lnTo>
                  <a:pt x="4" y="18"/>
                </a:lnTo>
                <a:lnTo>
                  <a:pt x="15" y="16"/>
                </a:lnTo>
                <a:lnTo>
                  <a:pt x="24" y="9"/>
                </a:lnTo>
                <a:lnTo>
                  <a:pt x="31" y="2"/>
                </a:lnTo>
                <a:lnTo>
                  <a:pt x="31" y="0"/>
                </a:lnTo>
                <a:lnTo>
                  <a:pt x="27" y="0"/>
                </a:lnTo>
                <a:lnTo>
                  <a:pt x="18" y="2"/>
                </a:lnTo>
                <a:lnTo>
                  <a:pt x="6"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3" name="Freeform 4141">
            <a:extLst>
              <a:ext uri="{FF2B5EF4-FFF2-40B4-BE49-F238E27FC236}">
                <a16:creationId xmlns:a16="http://schemas.microsoft.com/office/drawing/2014/main" xmlns="" id="{530452BD-FE30-5D4E-B2B2-752541830BA0}"/>
              </a:ext>
            </a:extLst>
          </p:cNvPr>
          <p:cNvSpPr>
            <a:spLocks/>
          </p:cNvSpPr>
          <p:nvPr/>
        </p:nvSpPr>
        <p:spPr bwMode="auto">
          <a:xfrm>
            <a:off x="3690938" y="4270375"/>
            <a:ext cx="50800" cy="28575"/>
          </a:xfrm>
          <a:custGeom>
            <a:avLst/>
            <a:gdLst>
              <a:gd name="T0" fmla="*/ 2147483646 w 32"/>
              <a:gd name="T1" fmla="*/ 2147483646 h 18"/>
              <a:gd name="T2" fmla="*/ 2147483646 w 32"/>
              <a:gd name="T3" fmla="*/ 2147483646 h 18"/>
              <a:gd name="T4" fmla="*/ 2147483646 w 32"/>
              <a:gd name="T5" fmla="*/ 2147483646 h 18"/>
              <a:gd name="T6" fmla="*/ 0 w 32"/>
              <a:gd name="T7" fmla="*/ 2147483646 h 18"/>
              <a:gd name="T8" fmla="*/ 0 w 32"/>
              <a:gd name="T9" fmla="*/ 2147483646 h 18"/>
              <a:gd name="T10" fmla="*/ 2147483646 w 32"/>
              <a:gd name="T11" fmla="*/ 2147483646 h 18"/>
              <a:gd name="T12" fmla="*/ 2147483646 w 32"/>
              <a:gd name="T13" fmla="*/ 2147483646 h 18"/>
              <a:gd name="T14" fmla="*/ 2147483646 w 32"/>
              <a:gd name="T15" fmla="*/ 2147483646 h 18"/>
              <a:gd name="T16" fmla="*/ 2147483646 w 32"/>
              <a:gd name="T17" fmla="*/ 2147483646 h 18"/>
              <a:gd name="T18" fmla="*/ 2147483646 w 32"/>
              <a:gd name="T19" fmla="*/ 2147483646 h 18"/>
              <a:gd name="T20" fmla="*/ 2147483646 w 32"/>
              <a:gd name="T21" fmla="*/ 2147483646 h 18"/>
              <a:gd name="T22" fmla="*/ 2147483646 w 32"/>
              <a:gd name="T23" fmla="*/ 0 h 18"/>
              <a:gd name="T24" fmla="*/ 2147483646 w 32"/>
              <a:gd name="T25" fmla="*/ 0 h 18"/>
              <a:gd name="T26" fmla="*/ 2147483646 w 32"/>
              <a:gd name="T27" fmla="*/ 0 h 18"/>
              <a:gd name="T28" fmla="*/ 2147483646 w 32"/>
              <a:gd name="T29" fmla="*/ 2147483646 h 18"/>
              <a:gd name="T30" fmla="*/ 2147483646 w 32"/>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 h="18">
                <a:moveTo>
                  <a:pt x="5" y="9"/>
                </a:moveTo>
                <a:lnTo>
                  <a:pt x="5" y="9"/>
                </a:lnTo>
                <a:lnTo>
                  <a:pt x="3" y="13"/>
                </a:lnTo>
                <a:lnTo>
                  <a:pt x="0" y="16"/>
                </a:lnTo>
                <a:lnTo>
                  <a:pt x="0" y="18"/>
                </a:lnTo>
                <a:lnTo>
                  <a:pt x="5" y="18"/>
                </a:lnTo>
                <a:lnTo>
                  <a:pt x="16" y="16"/>
                </a:lnTo>
                <a:lnTo>
                  <a:pt x="27" y="9"/>
                </a:lnTo>
                <a:lnTo>
                  <a:pt x="32" y="2"/>
                </a:lnTo>
                <a:lnTo>
                  <a:pt x="32" y="0"/>
                </a:lnTo>
                <a:lnTo>
                  <a:pt x="27" y="0"/>
                </a:lnTo>
                <a:lnTo>
                  <a:pt x="18" y="2"/>
                </a:lnTo>
                <a:lnTo>
                  <a:pt x="5"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4" name="Freeform 4142">
            <a:extLst>
              <a:ext uri="{FF2B5EF4-FFF2-40B4-BE49-F238E27FC236}">
                <a16:creationId xmlns:a16="http://schemas.microsoft.com/office/drawing/2014/main" xmlns="" id="{F50C21B9-EE49-E34E-B0F2-B72C6B6ED701}"/>
              </a:ext>
            </a:extLst>
          </p:cNvPr>
          <p:cNvSpPr>
            <a:spLocks/>
          </p:cNvSpPr>
          <p:nvPr/>
        </p:nvSpPr>
        <p:spPr bwMode="auto">
          <a:xfrm>
            <a:off x="3690938" y="4270375"/>
            <a:ext cx="50800" cy="28575"/>
          </a:xfrm>
          <a:custGeom>
            <a:avLst/>
            <a:gdLst>
              <a:gd name="T0" fmla="*/ 2147483646 w 32"/>
              <a:gd name="T1" fmla="*/ 2147483646 h 18"/>
              <a:gd name="T2" fmla="*/ 2147483646 w 32"/>
              <a:gd name="T3" fmla="*/ 2147483646 h 18"/>
              <a:gd name="T4" fmla="*/ 2147483646 w 32"/>
              <a:gd name="T5" fmla="*/ 2147483646 h 18"/>
              <a:gd name="T6" fmla="*/ 0 w 32"/>
              <a:gd name="T7" fmla="*/ 2147483646 h 18"/>
              <a:gd name="T8" fmla="*/ 0 w 32"/>
              <a:gd name="T9" fmla="*/ 2147483646 h 18"/>
              <a:gd name="T10" fmla="*/ 2147483646 w 32"/>
              <a:gd name="T11" fmla="*/ 2147483646 h 18"/>
              <a:gd name="T12" fmla="*/ 2147483646 w 32"/>
              <a:gd name="T13" fmla="*/ 2147483646 h 18"/>
              <a:gd name="T14" fmla="*/ 2147483646 w 32"/>
              <a:gd name="T15" fmla="*/ 2147483646 h 18"/>
              <a:gd name="T16" fmla="*/ 2147483646 w 32"/>
              <a:gd name="T17" fmla="*/ 2147483646 h 18"/>
              <a:gd name="T18" fmla="*/ 2147483646 w 32"/>
              <a:gd name="T19" fmla="*/ 2147483646 h 18"/>
              <a:gd name="T20" fmla="*/ 2147483646 w 32"/>
              <a:gd name="T21" fmla="*/ 2147483646 h 18"/>
              <a:gd name="T22" fmla="*/ 2147483646 w 32"/>
              <a:gd name="T23" fmla="*/ 0 h 18"/>
              <a:gd name="T24" fmla="*/ 2147483646 w 32"/>
              <a:gd name="T25" fmla="*/ 0 h 18"/>
              <a:gd name="T26" fmla="*/ 2147483646 w 32"/>
              <a:gd name="T27" fmla="*/ 0 h 18"/>
              <a:gd name="T28" fmla="*/ 2147483646 w 32"/>
              <a:gd name="T29" fmla="*/ 2147483646 h 18"/>
              <a:gd name="T30" fmla="*/ 2147483646 w 32"/>
              <a:gd name="T31" fmla="*/ 2147483646 h 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2" h="18">
                <a:moveTo>
                  <a:pt x="5" y="9"/>
                </a:moveTo>
                <a:lnTo>
                  <a:pt x="5" y="9"/>
                </a:lnTo>
                <a:lnTo>
                  <a:pt x="3" y="13"/>
                </a:lnTo>
                <a:lnTo>
                  <a:pt x="0" y="16"/>
                </a:lnTo>
                <a:lnTo>
                  <a:pt x="0" y="18"/>
                </a:lnTo>
                <a:lnTo>
                  <a:pt x="5" y="18"/>
                </a:lnTo>
                <a:lnTo>
                  <a:pt x="16" y="16"/>
                </a:lnTo>
                <a:lnTo>
                  <a:pt x="27" y="9"/>
                </a:lnTo>
                <a:lnTo>
                  <a:pt x="32" y="2"/>
                </a:lnTo>
                <a:lnTo>
                  <a:pt x="32" y="0"/>
                </a:lnTo>
                <a:lnTo>
                  <a:pt x="27" y="0"/>
                </a:lnTo>
                <a:lnTo>
                  <a:pt x="18" y="2"/>
                </a:lnTo>
                <a:lnTo>
                  <a:pt x="5"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5" name="Freeform 4143">
            <a:extLst>
              <a:ext uri="{FF2B5EF4-FFF2-40B4-BE49-F238E27FC236}">
                <a16:creationId xmlns:a16="http://schemas.microsoft.com/office/drawing/2014/main" xmlns="" id="{63B27508-0848-4E47-8CFA-F3476DAECE32}"/>
              </a:ext>
            </a:extLst>
          </p:cNvPr>
          <p:cNvSpPr>
            <a:spLocks/>
          </p:cNvSpPr>
          <p:nvPr/>
        </p:nvSpPr>
        <p:spPr bwMode="auto">
          <a:xfrm>
            <a:off x="3656013" y="4270375"/>
            <a:ext cx="53975" cy="28575"/>
          </a:xfrm>
          <a:custGeom>
            <a:avLst/>
            <a:gdLst>
              <a:gd name="T0" fmla="*/ 2147483646 w 34"/>
              <a:gd name="T1" fmla="*/ 2147483646 h 18"/>
              <a:gd name="T2" fmla="*/ 2147483646 w 34"/>
              <a:gd name="T3" fmla="*/ 2147483646 h 18"/>
              <a:gd name="T4" fmla="*/ 2147483646 w 34"/>
              <a:gd name="T5" fmla="*/ 2147483646 h 18"/>
              <a:gd name="T6" fmla="*/ 0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0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2" y="13"/>
                </a:lnTo>
                <a:lnTo>
                  <a:pt x="0" y="16"/>
                </a:lnTo>
                <a:lnTo>
                  <a:pt x="2" y="18"/>
                </a:lnTo>
                <a:lnTo>
                  <a:pt x="4" y="18"/>
                </a:lnTo>
                <a:lnTo>
                  <a:pt x="16" y="16"/>
                </a:lnTo>
                <a:lnTo>
                  <a:pt x="27" y="9"/>
                </a:lnTo>
                <a:lnTo>
                  <a:pt x="31" y="4"/>
                </a:lnTo>
                <a:lnTo>
                  <a:pt x="34" y="2"/>
                </a:lnTo>
                <a:lnTo>
                  <a:pt x="31" y="0"/>
                </a:lnTo>
                <a:lnTo>
                  <a:pt x="29" y="0"/>
                </a:lnTo>
                <a:lnTo>
                  <a:pt x="18" y="2"/>
                </a:lnTo>
                <a:lnTo>
                  <a:pt x="7" y="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26" name="Freeform 4144">
            <a:extLst>
              <a:ext uri="{FF2B5EF4-FFF2-40B4-BE49-F238E27FC236}">
                <a16:creationId xmlns:a16="http://schemas.microsoft.com/office/drawing/2014/main" xmlns="" id="{5C5DBE45-3AD3-444B-AABC-C3BB6B00A8C1}"/>
              </a:ext>
            </a:extLst>
          </p:cNvPr>
          <p:cNvSpPr>
            <a:spLocks/>
          </p:cNvSpPr>
          <p:nvPr/>
        </p:nvSpPr>
        <p:spPr bwMode="auto">
          <a:xfrm>
            <a:off x="3656013" y="4270375"/>
            <a:ext cx="53975" cy="28575"/>
          </a:xfrm>
          <a:custGeom>
            <a:avLst/>
            <a:gdLst>
              <a:gd name="T0" fmla="*/ 2147483646 w 34"/>
              <a:gd name="T1" fmla="*/ 2147483646 h 18"/>
              <a:gd name="T2" fmla="*/ 2147483646 w 34"/>
              <a:gd name="T3" fmla="*/ 2147483646 h 18"/>
              <a:gd name="T4" fmla="*/ 2147483646 w 34"/>
              <a:gd name="T5" fmla="*/ 2147483646 h 18"/>
              <a:gd name="T6" fmla="*/ 0 w 34"/>
              <a:gd name="T7" fmla="*/ 2147483646 h 18"/>
              <a:gd name="T8" fmla="*/ 2147483646 w 34"/>
              <a:gd name="T9" fmla="*/ 2147483646 h 18"/>
              <a:gd name="T10" fmla="*/ 2147483646 w 34"/>
              <a:gd name="T11" fmla="*/ 2147483646 h 18"/>
              <a:gd name="T12" fmla="*/ 2147483646 w 34"/>
              <a:gd name="T13" fmla="*/ 2147483646 h 18"/>
              <a:gd name="T14" fmla="*/ 2147483646 w 34"/>
              <a:gd name="T15" fmla="*/ 2147483646 h 18"/>
              <a:gd name="T16" fmla="*/ 2147483646 w 34"/>
              <a:gd name="T17" fmla="*/ 2147483646 h 18"/>
              <a:gd name="T18" fmla="*/ 2147483646 w 34"/>
              <a:gd name="T19" fmla="*/ 2147483646 h 18"/>
              <a:gd name="T20" fmla="*/ 2147483646 w 34"/>
              <a:gd name="T21" fmla="*/ 2147483646 h 18"/>
              <a:gd name="T22" fmla="*/ 2147483646 w 34"/>
              <a:gd name="T23" fmla="*/ 2147483646 h 18"/>
              <a:gd name="T24" fmla="*/ 2147483646 w 34"/>
              <a:gd name="T25" fmla="*/ 0 h 18"/>
              <a:gd name="T26" fmla="*/ 2147483646 w 34"/>
              <a:gd name="T27" fmla="*/ 0 h 18"/>
              <a:gd name="T28" fmla="*/ 2147483646 w 34"/>
              <a:gd name="T29" fmla="*/ 0 h 18"/>
              <a:gd name="T30" fmla="*/ 2147483646 w 34"/>
              <a:gd name="T31" fmla="*/ 2147483646 h 18"/>
              <a:gd name="T32" fmla="*/ 2147483646 w 34"/>
              <a:gd name="T33" fmla="*/ 2147483646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18">
                <a:moveTo>
                  <a:pt x="7" y="9"/>
                </a:moveTo>
                <a:lnTo>
                  <a:pt x="7" y="9"/>
                </a:lnTo>
                <a:lnTo>
                  <a:pt x="2" y="13"/>
                </a:lnTo>
                <a:lnTo>
                  <a:pt x="0" y="16"/>
                </a:lnTo>
                <a:lnTo>
                  <a:pt x="2" y="18"/>
                </a:lnTo>
                <a:lnTo>
                  <a:pt x="4" y="18"/>
                </a:lnTo>
                <a:lnTo>
                  <a:pt x="16" y="16"/>
                </a:lnTo>
                <a:lnTo>
                  <a:pt x="27" y="9"/>
                </a:lnTo>
                <a:lnTo>
                  <a:pt x="31" y="4"/>
                </a:lnTo>
                <a:lnTo>
                  <a:pt x="34" y="2"/>
                </a:lnTo>
                <a:lnTo>
                  <a:pt x="31" y="0"/>
                </a:lnTo>
                <a:lnTo>
                  <a:pt x="29" y="0"/>
                </a:lnTo>
                <a:lnTo>
                  <a:pt x="18" y="2"/>
                </a:lnTo>
                <a:lnTo>
                  <a:pt x="7"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pic>
        <p:nvPicPr>
          <p:cNvPr id="7927" name="Picture 4145">
            <a:extLst>
              <a:ext uri="{FF2B5EF4-FFF2-40B4-BE49-F238E27FC236}">
                <a16:creationId xmlns:a16="http://schemas.microsoft.com/office/drawing/2014/main" xmlns="" id="{D3F76A62-B545-5845-A4A1-1FE714B2BE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54338" y="4549775"/>
            <a:ext cx="3540125" cy="105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28" name="Picture 4146">
            <a:extLst>
              <a:ext uri="{FF2B5EF4-FFF2-40B4-BE49-F238E27FC236}">
                <a16:creationId xmlns:a16="http://schemas.microsoft.com/office/drawing/2014/main" xmlns="" id="{5640FDD9-C944-9E45-B386-BEA181AD86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0063" y="4559300"/>
            <a:ext cx="2435225"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29" name="Picture 4147">
            <a:extLst>
              <a:ext uri="{FF2B5EF4-FFF2-40B4-BE49-F238E27FC236}">
                <a16:creationId xmlns:a16="http://schemas.microsoft.com/office/drawing/2014/main" xmlns="" id="{0A88D555-CC02-324A-8092-1FD34BF45D3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30675" y="4635500"/>
            <a:ext cx="2435225"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0" name="Picture 4149">
            <a:extLst>
              <a:ext uri="{FF2B5EF4-FFF2-40B4-BE49-F238E27FC236}">
                <a16:creationId xmlns:a16="http://schemas.microsoft.com/office/drawing/2014/main" xmlns="" id="{EB8196CC-D2DC-434C-BCD6-998B836423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60525" y="5013325"/>
            <a:ext cx="1566863" cy="49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1" name="Picture 4150">
            <a:extLst>
              <a:ext uri="{FF2B5EF4-FFF2-40B4-BE49-F238E27FC236}">
                <a16:creationId xmlns:a16="http://schemas.microsoft.com/office/drawing/2014/main" xmlns="" id="{7F7282C0-90BB-CA49-B442-B8318BA3FA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00238" y="4770438"/>
            <a:ext cx="70802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2" name="Picture 4151">
            <a:extLst>
              <a:ext uri="{FF2B5EF4-FFF2-40B4-BE49-F238E27FC236}">
                <a16:creationId xmlns:a16="http://schemas.microsoft.com/office/drawing/2014/main" xmlns="" id="{27C968DA-44D1-8B4D-987D-5A38DC69D55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03900" y="4870450"/>
            <a:ext cx="2466975"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3" name="Picture 4152">
            <a:extLst>
              <a:ext uri="{FF2B5EF4-FFF2-40B4-BE49-F238E27FC236}">
                <a16:creationId xmlns:a16="http://schemas.microsoft.com/office/drawing/2014/main" xmlns="" id="{7D615C96-4D13-734A-BAD8-969B9618FB9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46750" y="4792663"/>
            <a:ext cx="708025"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4" name="Picture 4153">
            <a:extLst>
              <a:ext uri="{FF2B5EF4-FFF2-40B4-BE49-F238E27FC236}">
                <a16:creationId xmlns:a16="http://schemas.microsoft.com/office/drawing/2014/main" xmlns="" id="{19402E33-E650-CF4F-8205-B475C409502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56150" y="4870450"/>
            <a:ext cx="2189163"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35" name="Picture 4154">
            <a:extLst>
              <a:ext uri="{FF2B5EF4-FFF2-40B4-BE49-F238E27FC236}">
                <a16:creationId xmlns:a16="http://schemas.microsoft.com/office/drawing/2014/main" xmlns="" id="{EA22BF4D-EC55-264F-A791-29E731B5EC3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35438" y="4552950"/>
            <a:ext cx="708025" cy="363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36" name="Freeform 4156">
            <a:extLst>
              <a:ext uri="{FF2B5EF4-FFF2-40B4-BE49-F238E27FC236}">
                <a16:creationId xmlns:a16="http://schemas.microsoft.com/office/drawing/2014/main" xmlns="" id="{53FF1852-DA3D-1342-A946-40C1623DFB9B}"/>
              </a:ext>
            </a:extLst>
          </p:cNvPr>
          <p:cNvSpPr>
            <a:spLocks/>
          </p:cNvSpPr>
          <p:nvPr/>
        </p:nvSpPr>
        <p:spPr bwMode="auto">
          <a:xfrm>
            <a:off x="2747963" y="2457450"/>
            <a:ext cx="525462" cy="2109788"/>
          </a:xfrm>
          <a:custGeom>
            <a:avLst/>
            <a:gdLst>
              <a:gd name="T0" fmla="*/ 2147483646 w 331"/>
              <a:gd name="T1" fmla="*/ 0 h 1329"/>
              <a:gd name="T2" fmla="*/ 2147483646 w 331"/>
              <a:gd name="T3" fmla="*/ 2147483646 h 1329"/>
              <a:gd name="T4" fmla="*/ 2147483646 w 331"/>
              <a:gd name="T5" fmla="*/ 2147483646 h 1329"/>
              <a:gd name="T6" fmla="*/ 2147483646 w 331"/>
              <a:gd name="T7" fmla="*/ 2147483646 h 1329"/>
              <a:gd name="T8" fmla="*/ 2147483646 w 331"/>
              <a:gd name="T9" fmla="*/ 2147483646 h 1329"/>
              <a:gd name="T10" fmla="*/ 2147483646 w 331"/>
              <a:gd name="T11" fmla="*/ 2147483646 h 1329"/>
              <a:gd name="T12" fmla="*/ 2147483646 w 331"/>
              <a:gd name="T13" fmla="*/ 2147483646 h 1329"/>
              <a:gd name="T14" fmla="*/ 2147483646 w 331"/>
              <a:gd name="T15" fmla="*/ 2147483646 h 1329"/>
              <a:gd name="T16" fmla="*/ 0 w 331"/>
              <a:gd name="T17" fmla="*/ 2147483646 h 1329"/>
              <a:gd name="T18" fmla="*/ 2147483646 w 331"/>
              <a:gd name="T19" fmla="*/ 2147483646 h 1329"/>
              <a:gd name="T20" fmla="*/ 2147483646 w 331"/>
              <a:gd name="T21" fmla="*/ 2147483646 h 1329"/>
              <a:gd name="T22" fmla="*/ 2147483646 w 331"/>
              <a:gd name="T23" fmla="*/ 2147483646 h 1329"/>
              <a:gd name="T24" fmla="*/ 2147483646 w 331"/>
              <a:gd name="T25" fmla="*/ 2147483646 h 1329"/>
              <a:gd name="T26" fmla="*/ 2147483646 w 331"/>
              <a:gd name="T27" fmla="*/ 2147483646 h 1329"/>
              <a:gd name="T28" fmla="*/ 2147483646 w 331"/>
              <a:gd name="T29" fmla="*/ 2147483646 h 1329"/>
              <a:gd name="T30" fmla="*/ 2147483646 w 331"/>
              <a:gd name="T31" fmla="*/ 2147483646 h 1329"/>
              <a:gd name="T32" fmla="*/ 2147483646 w 331"/>
              <a:gd name="T33" fmla="*/ 2147483646 h 1329"/>
              <a:gd name="T34" fmla="*/ 2147483646 w 331"/>
              <a:gd name="T35" fmla="*/ 2147483646 h 1329"/>
              <a:gd name="T36" fmla="*/ 2147483646 w 331"/>
              <a:gd name="T37" fmla="*/ 2147483646 h 1329"/>
              <a:gd name="T38" fmla="*/ 2147483646 w 331"/>
              <a:gd name="T39" fmla="*/ 2147483646 h 1329"/>
              <a:gd name="T40" fmla="*/ 2147483646 w 331"/>
              <a:gd name="T41" fmla="*/ 2147483646 h 1329"/>
              <a:gd name="T42" fmla="*/ 2147483646 w 331"/>
              <a:gd name="T43" fmla="*/ 2147483646 h 1329"/>
              <a:gd name="T44" fmla="*/ 2147483646 w 331"/>
              <a:gd name="T45" fmla="*/ 2147483646 h 1329"/>
              <a:gd name="T46" fmla="*/ 2147483646 w 331"/>
              <a:gd name="T47" fmla="*/ 2147483646 h 1329"/>
              <a:gd name="T48" fmla="*/ 2147483646 w 331"/>
              <a:gd name="T49" fmla="*/ 2147483646 h 1329"/>
              <a:gd name="T50" fmla="*/ 2147483646 w 331"/>
              <a:gd name="T51" fmla="*/ 2147483646 h 1329"/>
              <a:gd name="T52" fmla="*/ 2147483646 w 331"/>
              <a:gd name="T53" fmla="*/ 2147483646 h 1329"/>
              <a:gd name="T54" fmla="*/ 2147483646 w 331"/>
              <a:gd name="T55" fmla="*/ 2147483646 h 1329"/>
              <a:gd name="T56" fmla="*/ 2147483646 w 331"/>
              <a:gd name="T57" fmla="*/ 2147483646 h 1329"/>
              <a:gd name="T58" fmla="*/ 2147483646 w 331"/>
              <a:gd name="T59" fmla="*/ 2147483646 h 1329"/>
              <a:gd name="T60" fmla="*/ 2147483646 w 331"/>
              <a:gd name="T61" fmla="*/ 2147483646 h 1329"/>
              <a:gd name="T62" fmla="*/ 2147483646 w 331"/>
              <a:gd name="T63" fmla="*/ 2147483646 h 1329"/>
              <a:gd name="T64" fmla="*/ 2147483646 w 331"/>
              <a:gd name="T65" fmla="*/ 2147483646 h 1329"/>
              <a:gd name="T66" fmla="*/ 2147483646 w 331"/>
              <a:gd name="T67" fmla="*/ 2147483646 h 1329"/>
              <a:gd name="T68" fmla="*/ 2147483646 w 331"/>
              <a:gd name="T69" fmla="*/ 2147483646 h 1329"/>
              <a:gd name="T70" fmla="*/ 2147483646 w 331"/>
              <a:gd name="T71" fmla="*/ 2147483646 h 1329"/>
              <a:gd name="T72" fmla="*/ 2147483646 w 331"/>
              <a:gd name="T73" fmla="*/ 2147483646 h 1329"/>
              <a:gd name="T74" fmla="*/ 2147483646 w 331"/>
              <a:gd name="T75" fmla="*/ 2147483646 h 1329"/>
              <a:gd name="T76" fmla="*/ 2147483646 w 331"/>
              <a:gd name="T77" fmla="*/ 2147483646 h 1329"/>
              <a:gd name="T78" fmla="*/ 2147483646 w 331"/>
              <a:gd name="T79" fmla="*/ 2147483646 h 1329"/>
              <a:gd name="T80" fmla="*/ 2147483646 w 331"/>
              <a:gd name="T81" fmla="*/ 2147483646 h 1329"/>
              <a:gd name="T82" fmla="*/ 2147483646 w 331"/>
              <a:gd name="T83" fmla="*/ 2147483646 h 1329"/>
              <a:gd name="T84" fmla="*/ 2147483646 w 331"/>
              <a:gd name="T85" fmla="*/ 2147483646 h 1329"/>
              <a:gd name="T86" fmla="*/ 2147483646 w 331"/>
              <a:gd name="T87" fmla="*/ 2147483646 h 1329"/>
              <a:gd name="T88" fmla="*/ 2147483646 w 331"/>
              <a:gd name="T89" fmla="*/ 2147483646 h 1329"/>
              <a:gd name="T90" fmla="*/ 2147483646 w 331"/>
              <a:gd name="T91" fmla="*/ 2147483646 h 1329"/>
              <a:gd name="T92" fmla="*/ 2147483646 w 331"/>
              <a:gd name="T93" fmla="*/ 2147483646 h 1329"/>
              <a:gd name="T94" fmla="*/ 2147483646 w 331"/>
              <a:gd name="T95" fmla="*/ 2147483646 h 1329"/>
              <a:gd name="T96" fmla="*/ 2147483646 w 331"/>
              <a:gd name="T97" fmla="*/ 2147483646 h 1329"/>
              <a:gd name="T98" fmla="*/ 2147483646 w 331"/>
              <a:gd name="T99" fmla="*/ 2147483646 h 1329"/>
              <a:gd name="T100" fmla="*/ 2147483646 w 331"/>
              <a:gd name="T101" fmla="*/ 2147483646 h 1329"/>
              <a:gd name="T102" fmla="*/ 2147483646 w 331"/>
              <a:gd name="T103" fmla="*/ 2147483646 h 1329"/>
              <a:gd name="T104" fmla="*/ 2147483646 w 331"/>
              <a:gd name="T105" fmla="*/ 0 h 13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31" h="1329">
                <a:moveTo>
                  <a:pt x="166" y="0"/>
                </a:moveTo>
                <a:lnTo>
                  <a:pt x="166" y="0"/>
                </a:lnTo>
                <a:lnTo>
                  <a:pt x="148" y="0"/>
                </a:lnTo>
                <a:lnTo>
                  <a:pt x="133" y="5"/>
                </a:lnTo>
                <a:lnTo>
                  <a:pt x="117" y="7"/>
                </a:lnTo>
                <a:lnTo>
                  <a:pt x="101" y="14"/>
                </a:lnTo>
                <a:lnTo>
                  <a:pt x="88" y="20"/>
                </a:lnTo>
                <a:lnTo>
                  <a:pt x="74" y="29"/>
                </a:lnTo>
                <a:lnTo>
                  <a:pt x="61" y="38"/>
                </a:lnTo>
                <a:lnTo>
                  <a:pt x="49" y="50"/>
                </a:lnTo>
                <a:lnTo>
                  <a:pt x="38" y="61"/>
                </a:lnTo>
                <a:lnTo>
                  <a:pt x="29" y="72"/>
                </a:lnTo>
                <a:lnTo>
                  <a:pt x="20" y="86"/>
                </a:lnTo>
                <a:lnTo>
                  <a:pt x="13" y="101"/>
                </a:lnTo>
                <a:lnTo>
                  <a:pt x="9" y="117"/>
                </a:lnTo>
                <a:lnTo>
                  <a:pt x="4" y="133"/>
                </a:lnTo>
                <a:lnTo>
                  <a:pt x="2" y="149"/>
                </a:lnTo>
                <a:lnTo>
                  <a:pt x="0" y="164"/>
                </a:lnTo>
                <a:lnTo>
                  <a:pt x="2" y="189"/>
                </a:lnTo>
                <a:lnTo>
                  <a:pt x="9" y="214"/>
                </a:lnTo>
                <a:lnTo>
                  <a:pt x="16" y="234"/>
                </a:lnTo>
                <a:lnTo>
                  <a:pt x="27" y="254"/>
                </a:lnTo>
                <a:lnTo>
                  <a:pt x="40" y="275"/>
                </a:lnTo>
                <a:lnTo>
                  <a:pt x="58" y="291"/>
                </a:lnTo>
                <a:lnTo>
                  <a:pt x="76" y="304"/>
                </a:lnTo>
                <a:lnTo>
                  <a:pt x="97" y="315"/>
                </a:lnTo>
                <a:lnTo>
                  <a:pt x="108" y="322"/>
                </a:lnTo>
                <a:lnTo>
                  <a:pt x="121" y="329"/>
                </a:lnTo>
                <a:lnTo>
                  <a:pt x="130" y="338"/>
                </a:lnTo>
                <a:lnTo>
                  <a:pt x="142" y="347"/>
                </a:lnTo>
                <a:lnTo>
                  <a:pt x="148" y="358"/>
                </a:lnTo>
                <a:lnTo>
                  <a:pt x="155" y="369"/>
                </a:lnTo>
                <a:lnTo>
                  <a:pt x="160" y="383"/>
                </a:lnTo>
                <a:lnTo>
                  <a:pt x="160" y="396"/>
                </a:lnTo>
                <a:lnTo>
                  <a:pt x="160" y="1189"/>
                </a:lnTo>
                <a:lnTo>
                  <a:pt x="157" y="1214"/>
                </a:lnTo>
                <a:lnTo>
                  <a:pt x="153" y="1236"/>
                </a:lnTo>
                <a:lnTo>
                  <a:pt x="144" y="1254"/>
                </a:lnTo>
                <a:lnTo>
                  <a:pt x="137" y="1268"/>
                </a:lnTo>
                <a:lnTo>
                  <a:pt x="130" y="1279"/>
                </a:lnTo>
                <a:lnTo>
                  <a:pt x="128" y="1293"/>
                </a:lnTo>
                <a:lnTo>
                  <a:pt x="128" y="1300"/>
                </a:lnTo>
                <a:lnTo>
                  <a:pt x="130" y="1306"/>
                </a:lnTo>
                <a:lnTo>
                  <a:pt x="135" y="1313"/>
                </a:lnTo>
                <a:lnTo>
                  <a:pt x="139" y="1318"/>
                </a:lnTo>
                <a:lnTo>
                  <a:pt x="144" y="1324"/>
                </a:lnTo>
                <a:lnTo>
                  <a:pt x="151" y="1327"/>
                </a:lnTo>
                <a:lnTo>
                  <a:pt x="157" y="1329"/>
                </a:lnTo>
                <a:lnTo>
                  <a:pt x="166" y="1329"/>
                </a:lnTo>
                <a:lnTo>
                  <a:pt x="173" y="1329"/>
                </a:lnTo>
                <a:lnTo>
                  <a:pt x="180" y="1327"/>
                </a:lnTo>
                <a:lnTo>
                  <a:pt x="187" y="1324"/>
                </a:lnTo>
                <a:lnTo>
                  <a:pt x="193" y="1318"/>
                </a:lnTo>
                <a:lnTo>
                  <a:pt x="198" y="1313"/>
                </a:lnTo>
                <a:lnTo>
                  <a:pt x="200" y="1306"/>
                </a:lnTo>
                <a:lnTo>
                  <a:pt x="202" y="1300"/>
                </a:lnTo>
                <a:lnTo>
                  <a:pt x="205" y="1293"/>
                </a:lnTo>
                <a:lnTo>
                  <a:pt x="202" y="1279"/>
                </a:lnTo>
                <a:lnTo>
                  <a:pt x="196" y="1268"/>
                </a:lnTo>
                <a:lnTo>
                  <a:pt x="187" y="1254"/>
                </a:lnTo>
                <a:lnTo>
                  <a:pt x="180" y="1236"/>
                </a:lnTo>
                <a:lnTo>
                  <a:pt x="173" y="1214"/>
                </a:lnTo>
                <a:lnTo>
                  <a:pt x="171" y="1189"/>
                </a:lnTo>
                <a:lnTo>
                  <a:pt x="171" y="396"/>
                </a:lnTo>
                <a:lnTo>
                  <a:pt x="173" y="383"/>
                </a:lnTo>
                <a:lnTo>
                  <a:pt x="178" y="369"/>
                </a:lnTo>
                <a:lnTo>
                  <a:pt x="182" y="358"/>
                </a:lnTo>
                <a:lnTo>
                  <a:pt x="191" y="347"/>
                </a:lnTo>
                <a:lnTo>
                  <a:pt x="200" y="338"/>
                </a:lnTo>
                <a:lnTo>
                  <a:pt x="211" y="329"/>
                </a:lnTo>
                <a:lnTo>
                  <a:pt x="223" y="322"/>
                </a:lnTo>
                <a:lnTo>
                  <a:pt x="236" y="315"/>
                </a:lnTo>
                <a:lnTo>
                  <a:pt x="256" y="304"/>
                </a:lnTo>
                <a:lnTo>
                  <a:pt x="275" y="291"/>
                </a:lnTo>
                <a:lnTo>
                  <a:pt x="290" y="275"/>
                </a:lnTo>
                <a:lnTo>
                  <a:pt x="304" y="254"/>
                </a:lnTo>
                <a:lnTo>
                  <a:pt x="315" y="234"/>
                </a:lnTo>
                <a:lnTo>
                  <a:pt x="324" y="214"/>
                </a:lnTo>
                <a:lnTo>
                  <a:pt x="329" y="189"/>
                </a:lnTo>
                <a:lnTo>
                  <a:pt x="331" y="164"/>
                </a:lnTo>
                <a:lnTo>
                  <a:pt x="331" y="149"/>
                </a:lnTo>
                <a:lnTo>
                  <a:pt x="329" y="133"/>
                </a:lnTo>
                <a:lnTo>
                  <a:pt x="324" y="117"/>
                </a:lnTo>
                <a:lnTo>
                  <a:pt x="317" y="101"/>
                </a:lnTo>
                <a:lnTo>
                  <a:pt x="311" y="86"/>
                </a:lnTo>
                <a:lnTo>
                  <a:pt x="304" y="72"/>
                </a:lnTo>
                <a:lnTo>
                  <a:pt x="293" y="61"/>
                </a:lnTo>
                <a:lnTo>
                  <a:pt x="284" y="50"/>
                </a:lnTo>
                <a:lnTo>
                  <a:pt x="270" y="38"/>
                </a:lnTo>
                <a:lnTo>
                  <a:pt x="259" y="29"/>
                </a:lnTo>
                <a:lnTo>
                  <a:pt x="245" y="20"/>
                </a:lnTo>
                <a:lnTo>
                  <a:pt x="229" y="14"/>
                </a:lnTo>
                <a:lnTo>
                  <a:pt x="216" y="7"/>
                </a:lnTo>
                <a:lnTo>
                  <a:pt x="200" y="5"/>
                </a:lnTo>
                <a:lnTo>
                  <a:pt x="182" y="0"/>
                </a:lnTo>
                <a:lnTo>
                  <a:pt x="1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37" name="Freeform 4157">
            <a:extLst>
              <a:ext uri="{FF2B5EF4-FFF2-40B4-BE49-F238E27FC236}">
                <a16:creationId xmlns:a16="http://schemas.microsoft.com/office/drawing/2014/main" xmlns="" id="{3FD5BD79-8EFD-EB43-8AF1-898A889039B7}"/>
              </a:ext>
            </a:extLst>
          </p:cNvPr>
          <p:cNvSpPr>
            <a:spLocks/>
          </p:cNvSpPr>
          <p:nvPr/>
        </p:nvSpPr>
        <p:spPr bwMode="auto">
          <a:xfrm>
            <a:off x="5586413" y="3086100"/>
            <a:ext cx="525462" cy="1809750"/>
          </a:xfrm>
          <a:custGeom>
            <a:avLst/>
            <a:gdLst>
              <a:gd name="T0" fmla="*/ 164 w 331"/>
              <a:gd name="T1" fmla="*/ 0 h 1509"/>
              <a:gd name="T2" fmla="*/ 133 w 331"/>
              <a:gd name="T3" fmla="*/ 2 h 1509"/>
              <a:gd name="T4" fmla="*/ 101 w 331"/>
              <a:gd name="T5" fmla="*/ 11 h 1509"/>
              <a:gd name="T6" fmla="*/ 72 w 331"/>
              <a:gd name="T7" fmla="*/ 27 h 1509"/>
              <a:gd name="T8" fmla="*/ 50 w 331"/>
              <a:gd name="T9" fmla="*/ 47 h 1509"/>
              <a:gd name="T10" fmla="*/ 29 w 331"/>
              <a:gd name="T11" fmla="*/ 72 h 1509"/>
              <a:gd name="T12" fmla="*/ 13 w 331"/>
              <a:gd name="T13" fmla="*/ 99 h 1509"/>
              <a:gd name="T14" fmla="*/ 4 w 331"/>
              <a:gd name="T15" fmla="*/ 131 h 1509"/>
              <a:gd name="T16" fmla="*/ 0 w 331"/>
              <a:gd name="T17" fmla="*/ 164 h 1509"/>
              <a:gd name="T18" fmla="*/ 2 w 331"/>
              <a:gd name="T19" fmla="*/ 189 h 1509"/>
              <a:gd name="T20" fmla="*/ 16 w 331"/>
              <a:gd name="T21" fmla="*/ 234 h 1509"/>
              <a:gd name="T22" fmla="*/ 41 w 331"/>
              <a:gd name="T23" fmla="*/ 273 h 1509"/>
              <a:gd name="T24" fmla="*/ 77 w 331"/>
              <a:gd name="T25" fmla="*/ 304 h 1509"/>
              <a:gd name="T26" fmla="*/ 97 w 331"/>
              <a:gd name="T27" fmla="*/ 315 h 1509"/>
              <a:gd name="T28" fmla="*/ 119 w 331"/>
              <a:gd name="T29" fmla="*/ 329 h 1509"/>
              <a:gd name="T30" fmla="*/ 140 w 331"/>
              <a:gd name="T31" fmla="*/ 347 h 1509"/>
              <a:gd name="T32" fmla="*/ 155 w 331"/>
              <a:gd name="T33" fmla="*/ 369 h 1509"/>
              <a:gd name="T34" fmla="*/ 160 w 331"/>
              <a:gd name="T35" fmla="*/ 396 h 1509"/>
              <a:gd name="T36" fmla="*/ 160 w 331"/>
              <a:gd name="T37" fmla="*/ 1367 h 1509"/>
              <a:gd name="T38" fmla="*/ 151 w 331"/>
              <a:gd name="T39" fmla="*/ 1417 h 1509"/>
              <a:gd name="T40" fmla="*/ 137 w 331"/>
              <a:gd name="T41" fmla="*/ 1446 h 1509"/>
              <a:gd name="T42" fmla="*/ 131 w 331"/>
              <a:gd name="T43" fmla="*/ 1457 h 1509"/>
              <a:gd name="T44" fmla="*/ 128 w 331"/>
              <a:gd name="T45" fmla="*/ 1471 h 1509"/>
              <a:gd name="T46" fmla="*/ 131 w 331"/>
              <a:gd name="T47" fmla="*/ 1486 h 1509"/>
              <a:gd name="T48" fmla="*/ 140 w 331"/>
              <a:gd name="T49" fmla="*/ 1498 h 1509"/>
              <a:gd name="T50" fmla="*/ 151 w 331"/>
              <a:gd name="T51" fmla="*/ 1507 h 1509"/>
              <a:gd name="T52" fmla="*/ 164 w 331"/>
              <a:gd name="T53" fmla="*/ 1509 h 1509"/>
              <a:gd name="T54" fmla="*/ 173 w 331"/>
              <a:gd name="T55" fmla="*/ 1509 h 1509"/>
              <a:gd name="T56" fmla="*/ 187 w 331"/>
              <a:gd name="T57" fmla="*/ 1502 h 1509"/>
              <a:gd name="T58" fmla="*/ 196 w 331"/>
              <a:gd name="T59" fmla="*/ 1493 h 1509"/>
              <a:gd name="T60" fmla="*/ 203 w 331"/>
              <a:gd name="T61" fmla="*/ 1480 h 1509"/>
              <a:gd name="T62" fmla="*/ 203 w 331"/>
              <a:gd name="T63" fmla="*/ 1471 h 1509"/>
              <a:gd name="T64" fmla="*/ 194 w 331"/>
              <a:gd name="T65" fmla="*/ 1446 h 1509"/>
              <a:gd name="T66" fmla="*/ 187 w 331"/>
              <a:gd name="T67" fmla="*/ 1435 h 1509"/>
              <a:gd name="T68" fmla="*/ 173 w 331"/>
              <a:gd name="T69" fmla="*/ 1394 h 1509"/>
              <a:gd name="T70" fmla="*/ 171 w 331"/>
              <a:gd name="T71" fmla="*/ 396 h 1509"/>
              <a:gd name="T72" fmla="*/ 173 w 331"/>
              <a:gd name="T73" fmla="*/ 383 h 1509"/>
              <a:gd name="T74" fmla="*/ 182 w 331"/>
              <a:gd name="T75" fmla="*/ 358 h 1509"/>
              <a:gd name="T76" fmla="*/ 200 w 331"/>
              <a:gd name="T77" fmla="*/ 338 h 1509"/>
              <a:gd name="T78" fmla="*/ 223 w 331"/>
              <a:gd name="T79" fmla="*/ 320 h 1509"/>
              <a:gd name="T80" fmla="*/ 234 w 331"/>
              <a:gd name="T81" fmla="*/ 315 h 1509"/>
              <a:gd name="T82" fmla="*/ 275 w 331"/>
              <a:gd name="T83" fmla="*/ 288 h 1509"/>
              <a:gd name="T84" fmla="*/ 304 w 331"/>
              <a:gd name="T85" fmla="*/ 255 h 1509"/>
              <a:gd name="T86" fmla="*/ 324 w 331"/>
              <a:gd name="T87" fmla="*/ 212 h 1509"/>
              <a:gd name="T88" fmla="*/ 331 w 331"/>
              <a:gd name="T89" fmla="*/ 164 h 1509"/>
              <a:gd name="T90" fmla="*/ 329 w 331"/>
              <a:gd name="T91" fmla="*/ 149 h 1509"/>
              <a:gd name="T92" fmla="*/ 322 w 331"/>
              <a:gd name="T93" fmla="*/ 115 h 1509"/>
              <a:gd name="T94" fmla="*/ 311 w 331"/>
              <a:gd name="T95" fmla="*/ 86 h 1509"/>
              <a:gd name="T96" fmla="*/ 293 w 331"/>
              <a:gd name="T97" fmla="*/ 59 h 1509"/>
              <a:gd name="T98" fmla="*/ 270 w 331"/>
              <a:gd name="T99" fmla="*/ 36 h 1509"/>
              <a:gd name="T100" fmla="*/ 243 w 331"/>
              <a:gd name="T101" fmla="*/ 20 h 1509"/>
              <a:gd name="T102" fmla="*/ 214 w 331"/>
              <a:gd name="T103" fmla="*/ 7 h 1509"/>
              <a:gd name="T104" fmla="*/ 182 w 331"/>
              <a:gd name="T105" fmla="*/ 0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1" h="1509">
                <a:moveTo>
                  <a:pt x="164" y="0"/>
                </a:moveTo>
                <a:lnTo>
                  <a:pt x="164" y="0"/>
                </a:lnTo>
                <a:lnTo>
                  <a:pt x="149" y="0"/>
                </a:lnTo>
                <a:lnTo>
                  <a:pt x="133" y="2"/>
                </a:lnTo>
                <a:lnTo>
                  <a:pt x="117" y="7"/>
                </a:lnTo>
                <a:lnTo>
                  <a:pt x="101" y="11"/>
                </a:lnTo>
                <a:lnTo>
                  <a:pt x="88" y="20"/>
                </a:lnTo>
                <a:lnTo>
                  <a:pt x="72" y="27"/>
                </a:lnTo>
                <a:lnTo>
                  <a:pt x="61" y="36"/>
                </a:lnTo>
                <a:lnTo>
                  <a:pt x="50" y="47"/>
                </a:lnTo>
                <a:lnTo>
                  <a:pt x="38" y="59"/>
                </a:lnTo>
                <a:lnTo>
                  <a:pt x="29" y="72"/>
                </a:lnTo>
                <a:lnTo>
                  <a:pt x="20" y="86"/>
                </a:lnTo>
                <a:lnTo>
                  <a:pt x="13" y="99"/>
                </a:lnTo>
                <a:lnTo>
                  <a:pt x="7" y="115"/>
                </a:lnTo>
                <a:lnTo>
                  <a:pt x="4" y="131"/>
                </a:lnTo>
                <a:lnTo>
                  <a:pt x="2" y="149"/>
                </a:lnTo>
                <a:lnTo>
                  <a:pt x="0" y="164"/>
                </a:lnTo>
                <a:lnTo>
                  <a:pt x="0" y="164"/>
                </a:lnTo>
                <a:lnTo>
                  <a:pt x="2" y="189"/>
                </a:lnTo>
                <a:lnTo>
                  <a:pt x="7" y="212"/>
                </a:lnTo>
                <a:lnTo>
                  <a:pt x="16" y="234"/>
                </a:lnTo>
                <a:lnTo>
                  <a:pt x="27" y="255"/>
                </a:lnTo>
                <a:lnTo>
                  <a:pt x="41" y="273"/>
                </a:lnTo>
                <a:lnTo>
                  <a:pt x="56" y="288"/>
                </a:lnTo>
                <a:lnTo>
                  <a:pt x="77" y="304"/>
                </a:lnTo>
                <a:lnTo>
                  <a:pt x="97" y="315"/>
                </a:lnTo>
                <a:lnTo>
                  <a:pt x="97" y="315"/>
                </a:lnTo>
                <a:lnTo>
                  <a:pt x="108" y="320"/>
                </a:lnTo>
                <a:lnTo>
                  <a:pt x="119" y="329"/>
                </a:lnTo>
                <a:lnTo>
                  <a:pt x="131" y="338"/>
                </a:lnTo>
                <a:lnTo>
                  <a:pt x="140" y="347"/>
                </a:lnTo>
                <a:lnTo>
                  <a:pt x="149" y="358"/>
                </a:lnTo>
                <a:lnTo>
                  <a:pt x="155" y="369"/>
                </a:lnTo>
                <a:lnTo>
                  <a:pt x="158" y="383"/>
                </a:lnTo>
                <a:lnTo>
                  <a:pt x="160" y="396"/>
                </a:lnTo>
                <a:lnTo>
                  <a:pt x="160" y="1367"/>
                </a:lnTo>
                <a:lnTo>
                  <a:pt x="160" y="1367"/>
                </a:lnTo>
                <a:lnTo>
                  <a:pt x="158" y="1394"/>
                </a:lnTo>
                <a:lnTo>
                  <a:pt x="151" y="1417"/>
                </a:lnTo>
                <a:lnTo>
                  <a:pt x="144" y="1435"/>
                </a:lnTo>
                <a:lnTo>
                  <a:pt x="137" y="1446"/>
                </a:lnTo>
                <a:lnTo>
                  <a:pt x="137" y="1446"/>
                </a:lnTo>
                <a:lnTo>
                  <a:pt x="131" y="1457"/>
                </a:lnTo>
                <a:lnTo>
                  <a:pt x="128" y="1471"/>
                </a:lnTo>
                <a:lnTo>
                  <a:pt x="128" y="1471"/>
                </a:lnTo>
                <a:lnTo>
                  <a:pt x="128" y="1480"/>
                </a:lnTo>
                <a:lnTo>
                  <a:pt x="131" y="1486"/>
                </a:lnTo>
                <a:lnTo>
                  <a:pt x="133" y="1493"/>
                </a:lnTo>
                <a:lnTo>
                  <a:pt x="140" y="1498"/>
                </a:lnTo>
                <a:lnTo>
                  <a:pt x="144" y="1502"/>
                </a:lnTo>
                <a:lnTo>
                  <a:pt x="151" y="1507"/>
                </a:lnTo>
                <a:lnTo>
                  <a:pt x="158" y="1509"/>
                </a:lnTo>
                <a:lnTo>
                  <a:pt x="164" y="1509"/>
                </a:lnTo>
                <a:lnTo>
                  <a:pt x="164" y="1509"/>
                </a:lnTo>
                <a:lnTo>
                  <a:pt x="173" y="1509"/>
                </a:lnTo>
                <a:lnTo>
                  <a:pt x="180" y="1507"/>
                </a:lnTo>
                <a:lnTo>
                  <a:pt x="187" y="1502"/>
                </a:lnTo>
                <a:lnTo>
                  <a:pt x="191" y="1498"/>
                </a:lnTo>
                <a:lnTo>
                  <a:pt x="196" y="1493"/>
                </a:lnTo>
                <a:lnTo>
                  <a:pt x="200" y="1486"/>
                </a:lnTo>
                <a:lnTo>
                  <a:pt x="203" y="1480"/>
                </a:lnTo>
                <a:lnTo>
                  <a:pt x="203" y="1471"/>
                </a:lnTo>
                <a:lnTo>
                  <a:pt x="203" y="1471"/>
                </a:lnTo>
                <a:lnTo>
                  <a:pt x="200" y="1457"/>
                </a:lnTo>
                <a:lnTo>
                  <a:pt x="194" y="1446"/>
                </a:lnTo>
                <a:lnTo>
                  <a:pt x="194" y="1446"/>
                </a:lnTo>
                <a:lnTo>
                  <a:pt x="187" y="1435"/>
                </a:lnTo>
                <a:lnTo>
                  <a:pt x="178" y="1417"/>
                </a:lnTo>
                <a:lnTo>
                  <a:pt x="173" y="1394"/>
                </a:lnTo>
                <a:lnTo>
                  <a:pt x="171" y="1367"/>
                </a:lnTo>
                <a:lnTo>
                  <a:pt x="171" y="396"/>
                </a:lnTo>
                <a:lnTo>
                  <a:pt x="171" y="396"/>
                </a:lnTo>
                <a:lnTo>
                  <a:pt x="173" y="383"/>
                </a:lnTo>
                <a:lnTo>
                  <a:pt x="176" y="369"/>
                </a:lnTo>
                <a:lnTo>
                  <a:pt x="182" y="358"/>
                </a:lnTo>
                <a:lnTo>
                  <a:pt x="191" y="347"/>
                </a:lnTo>
                <a:lnTo>
                  <a:pt x="200" y="338"/>
                </a:lnTo>
                <a:lnTo>
                  <a:pt x="212" y="329"/>
                </a:lnTo>
                <a:lnTo>
                  <a:pt x="223" y="320"/>
                </a:lnTo>
                <a:lnTo>
                  <a:pt x="234" y="315"/>
                </a:lnTo>
                <a:lnTo>
                  <a:pt x="234" y="315"/>
                </a:lnTo>
                <a:lnTo>
                  <a:pt x="254" y="304"/>
                </a:lnTo>
                <a:lnTo>
                  <a:pt x="275" y="288"/>
                </a:lnTo>
                <a:lnTo>
                  <a:pt x="291" y="273"/>
                </a:lnTo>
                <a:lnTo>
                  <a:pt x="304" y="255"/>
                </a:lnTo>
                <a:lnTo>
                  <a:pt x="315" y="234"/>
                </a:lnTo>
                <a:lnTo>
                  <a:pt x="324" y="212"/>
                </a:lnTo>
                <a:lnTo>
                  <a:pt x="329" y="189"/>
                </a:lnTo>
                <a:lnTo>
                  <a:pt x="331" y="164"/>
                </a:lnTo>
                <a:lnTo>
                  <a:pt x="331" y="164"/>
                </a:lnTo>
                <a:lnTo>
                  <a:pt x="329" y="149"/>
                </a:lnTo>
                <a:lnTo>
                  <a:pt x="327" y="131"/>
                </a:lnTo>
                <a:lnTo>
                  <a:pt x="322" y="115"/>
                </a:lnTo>
                <a:lnTo>
                  <a:pt x="318" y="99"/>
                </a:lnTo>
                <a:lnTo>
                  <a:pt x="311" y="86"/>
                </a:lnTo>
                <a:lnTo>
                  <a:pt x="302" y="72"/>
                </a:lnTo>
                <a:lnTo>
                  <a:pt x="293" y="59"/>
                </a:lnTo>
                <a:lnTo>
                  <a:pt x="282" y="47"/>
                </a:lnTo>
                <a:lnTo>
                  <a:pt x="270" y="36"/>
                </a:lnTo>
                <a:lnTo>
                  <a:pt x="257" y="27"/>
                </a:lnTo>
                <a:lnTo>
                  <a:pt x="243" y="20"/>
                </a:lnTo>
                <a:lnTo>
                  <a:pt x="230" y="11"/>
                </a:lnTo>
                <a:lnTo>
                  <a:pt x="214" y="7"/>
                </a:lnTo>
                <a:lnTo>
                  <a:pt x="198" y="2"/>
                </a:lnTo>
                <a:lnTo>
                  <a:pt x="182" y="0"/>
                </a:lnTo>
                <a:lnTo>
                  <a:pt x="164"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latin typeface="Arial Narrow" panose="020B0606020202030204" pitchFamily="34" charset="0"/>
              <a:ea typeface="微軟正黑體" panose="020B0604030504040204" pitchFamily="34" charset="-120"/>
            </a:endParaRPr>
          </a:p>
        </p:txBody>
      </p:sp>
      <p:sp>
        <p:nvSpPr>
          <p:cNvPr id="7938" name="Freeform 4158">
            <a:extLst>
              <a:ext uri="{FF2B5EF4-FFF2-40B4-BE49-F238E27FC236}">
                <a16:creationId xmlns:a16="http://schemas.microsoft.com/office/drawing/2014/main" xmlns="" id="{69A8DA45-26F8-834C-ACDF-E6789FF7B694}"/>
              </a:ext>
            </a:extLst>
          </p:cNvPr>
          <p:cNvSpPr>
            <a:spLocks/>
          </p:cNvSpPr>
          <p:nvPr/>
        </p:nvSpPr>
        <p:spPr bwMode="auto">
          <a:xfrm>
            <a:off x="5586413" y="2500313"/>
            <a:ext cx="525462" cy="2395537"/>
          </a:xfrm>
          <a:custGeom>
            <a:avLst/>
            <a:gdLst>
              <a:gd name="T0" fmla="*/ 2147483646 w 331"/>
              <a:gd name="T1" fmla="*/ 0 h 1509"/>
              <a:gd name="T2" fmla="*/ 2147483646 w 331"/>
              <a:gd name="T3" fmla="*/ 2147483646 h 1509"/>
              <a:gd name="T4" fmla="*/ 2147483646 w 331"/>
              <a:gd name="T5" fmla="*/ 2147483646 h 1509"/>
              <a:gd name="T6" fmla="*/ 2147483646 w 331"/>
              <a:gd name="T7" fmla="*/ 2147483646 h 1509"/>
              <a:gd name="T8" fmla="*/ 2147483646 w 331"/>
              <a:gd name="T9" fmla="*/ 2147483646 h 1509"/>
              <a:gd name="T10" fmla="*/ 2147483646 w 331"/>
              <a:gd name="T11" fmla="*/ 2147483646 h 1509"/>
              <a:gd name="T12" fmla="*/ 2147483646 w 331"/>
              <a:gd name="T13" fmla="*/ 2147483646 h 1509"/>
              <a:gd name="T14" fmla="*/ 2147483646 w 331"/>
              <a:gd name="T15" fmla="*/ 2147483646 h 1509"/>
              <a:gd name="T16" fmla="*/ 0 w 331"/>
              <a:gd name="T17" fmla="*/ 2147483646 h 1509"/>
              <a:gd name="T18" fmla="*/ 2147483646 w 331"/>
              <a:gd name="T19" fmla="*/ 2147483646 h 1509"/>
              <a:gd name="T20" fmla="*/ 2147483646 w 331"/>
              <a:gd name="T21" fmla="*/ 2147483646 h 1509"/>
              <a:gd name="T22" fmla="*/ 2147483646 w 331"/>
              <a:gd name="T23" fmla="*/ 2147483646 h 1509"/>
              <a:gd name="T24" fmla="*/ 2147483646 w 331"/>
              <a:gd name="T25" fmla="*/ 2147483646 h 1509"/>
              <a:gd name="T26" fmla="*/ 2147483646 w 331"/>
              <a:gd name="T27" fmla="*/ 2147483646 h 1509"/>
              <a:gd name="T28" fmla="*/ 2147483646 w 331"/>
              <a:gd name="T29" fmla="*/ 2147483646 h 1509"/>
              <a:gd name="T30" fmla="*/ 2147483646 w 331"/>
              <a:gd name="T31" fmla="*/ 2147483646 h 1509"/>
              <a:gd name="T32" fmla="*/ 2147483646 w 331"/>
              <a:gd name="T33" fmla="*/ 2147483646 h 1509"/>
              <a:gd name="T34" fmla="*/ 2147483646 w 331"/>
              <a:gd name="T35" fmla="*/ 2147483646 h 1509"/>
              <a:gd name="T36" fmla="*/ 2147483646 w 331"/>
              <a:gd name="T37" fmla="*/ 2147483646 h 1509"/>
              <a:gd name="T38" fmla="*/ 2147483646 w 331"/>
              <a:gd name="T39" fmla="*/ 2147483646 h 1509"/>
              <a:gd name="T40" fmla="*/ 2147483646 w 331"/>
              <a:gd name="T41" fmla="*/ 2147483646 h 1509"/>
              <a:gd name="T42" fmla="*/ 2147483646 w 331"/>
              <a:gd name="T43" fmla="*/ 2147483646 h 1509"/>
              <a:gd name="T44" fmla="*/ 2147483646 w 331"/>
              <a:gd name="T45" fmla="*/ 2147483646 h 1509"/>
              <a:gd name="T46" fmla="*/ 2147483646 w 331"/>
              <a:gd name="T47" fmla="*/ 2147483646 h 1509"/>
              <a:gd name="T48" fmla="*/ 2147483646 w 331"/>
              <a:gd name="T49" fmla="*/ 2147483646 h 1509"/>
              <a:gd name="T50" fmla="*/ 2147483646 w 331"/>
              <a:gd name="T51" fmla="*/ 2147483646 h 1509"/>
              <a:gd name="T52" fmla="*/ 2147483646 w 331"/>
              <a:gd name="T53" fmla="*/ 2147483646 h 1509"/>
              <a:gd name="T54" fmla="*/ 2147483646 w 331"/>
              <a:gd name="T55" fmla="*/ 2147483646 h 1509"/>
              <a:gd name="T56" fmla="*/ 2147483646 w 331"/>
              <a:gd name="T57" fmla="*/ 2147483646 h 1509"/>
              <a:gd name="T58" fmla="*/ 2147483646 w 331"/>
              <a:gd name="T59" fmla="*/ 2147483646 h 1509"/>
              <a:gd name="T60" fmla="*/ 2147483646 w 331"/>
              <a:gd name="T61" fmla="*/ 2147483646 h 1509"/>
              <a:gd name="T62" fmla="*/ 2147483646 w 331"/>
              <a:gd name="T63" fmla="*/ 2147483646 h 1509"/>
              <a:gd name="T64" fmla="*/ 2147483646 w 331"/>
              <a:gd name="T65" fmla="*/ 2147483646 h 1509"/>
              <a:gd name="T66" fmla="*/ 2147483646 w 331"/>
              <a:gd name="T67" fmla="*/ 2147483646 h 1509"/>
              <a:gd name="T68" fmla="*/ 2147483646 w 331"/>
              <a:gd name="T69" fmla="*/ 2147483646 h 1509"/>
              <a:gd name="T70" fmla="*/ 2147483646 w 331"/>
              <a:gd name="T71" fmla="*/ 2147483646 h 1509"/>
              <a:gd name="T72" fmla="*/ 2147483646 w 331"/>
              <a:gd name="T73" fmla="*/ 2147483646 h 1509"/>
              <a:gd name="T74" fmla="*/ 2147483646 w 331"/>
              <a:gd name="T75" fmla="*/ 2147483646 h 1509"/>
              <a:gd name="T76" fmla="*/ 2147483646 w 331"/>
              <a:gd name="T77" fmla="*/ 2147483646 h 1509"/>
              <a:gd name="T78" fmla="*/ 2147483646 w 331"/>
              <a:gd name="T79" fmla="*/ 2147483646 h 1509"/>
              <a:gd name="T80" fmla="*/ 2147483646 w 331"/>
              <a:gd name="T81" fmla="*/ 2147483646 h 1509"/>
              <a:gd name="T82" fmla="*/ 2147483646 w 331"/>
              <a:gd name="T83" fmla="*/ 2147483646 h 1509"/>
              <a:gd name="T84" fmla="*/ 2147483646 w 331"/>
              <a:gd name="T85" fmla="*/ 2147483646 h 1509"/>
              <a:gd name="T86" fmla="*/ 2147483646 w 331"/>
              <a:gd name="T87" fmla="*/ 2147483646 h 1509"/>
              <a:gd name="T88" fmla="*/ 2147483646 w 331"/>
              <a:gd name="T89" fmla="*/ 2147483646 h 1509"/>
              <a:gd name="T90" fmla="*/ 2147483646 w 331"/>
              <a:gd name="T91" fmla="*/ 2147483646 h 1509"/>
              <a:gd name="T92" fmla="*/ 2147483646 w 331"/>
              <a:gd name="T93" fmla="*/ 2147483646 h 1509"/>
              <a:gd name="T94" fmla="*/ 2147483646 w 331"/>
              <a:gd name="T95" fmla="*/ 2147483646 h 1509"/>
              <a:gd name="T96" fmla="*/ 2147483646 w 331"/>
              <a:gd name="T97" fmla="*/ 2147483646 h 1509"/>
              <a:gd name="T98" fmla="*/ 2147483646 w 331"/>
              <a:gd name="T99" fmla="*/ 2147483646 h 1509"/>
              <a:gd name="T100" fmla="*/ 2147483646 w 331"/>
              <a:gd name="T101" fmla="*/ 2147483646 h 1509"/>
              <a:gd name="T102" fmla="*/ 2147483646 w 331"/>
              <a:gd name="T103" fmla="*/ 2147483646 h 1509"/>
              <a:gd name="T104" fmla="*/ 2147483646 w 331"/>
              <a:gd name="T105" fmla="*/ 0 h 15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31" h="1509">
                <a:moveTo>
                  <a:pt x="164" y="0"/>
                </a:moveTo>
                <a:lnTo>
                  <a:pt x="164" y="0"/>
                </a:lnTo>
                <a:lnTo>
                  <a:pt x="149" y="0"/>
                </a:lnTo>
                <a:lnTo>
                  <a:pt x="133" y="2"/>
                </a:lnTo>
                <a:lnTo>
                  <a:pt x="117" y="7"/>
                </a:lnTo>
                <a:lnTo>
                  <a:pt x="101" y="11"/>
                </a:lnTo>
                <a:lnTo>
                  <a:pt x="88" y="20"/>
                </a:lnTo>
                <a:lnTo>
                  <a:pt x="72" y="27"/>
                </a:lnTo>
                <a:lnTo>
                  <a:pt x="61" y="36"/>
                </a:lnTo>
                <a:lnTo>
                  <a:pt x="50" y="47"/>
                </a:lnTo>
                <a:lnTo>
                  <a:pt x="38" y="59"/>
                </a:lnTo>
                <a:lnTo>
                  <a:pt x="29" y="72"/>
                </a:lnTo>
                <a:lnTo>
                  <a:pt x="20" y="86"/>
                </a:lnTo>
                <a:lnTo>
                  <a:pt x="13" y="99"/>
                </a:lnTo>
                <a:lnTo>
                  <a:pt x="7" y="115"/>
                </a:lnTo>
                <a:lnTo>
                  <a:pt x="4" y="131"/>
                </a:lnTo>
                <a:lnTo>
                  <a:pt x="2" y="149"/>
                </a:lnTo>
                <a:lnTo>
                  <a:pt x="0" y="164"/>
                </a:lnTo>
                <a:lnTo>
                  <a:pt x="2" y="189"/>
                </a:lnTo>
                <a:lnTo>
                  <a:pt x="7" y="212"/>
                </a:lnTo>
                <a:lnTo>
                  <a:pt x="16" y="234"/>
                </a:lnTo>
                <a:lnTo>
                  <a:pt x="27" y="255"/>
                </a:lnTo>
                <a:lnTo>
                  <a:pt x="41" y="273"/>
                </a:lnTo>
                <a:lnTo>
                  <a:pt x="56" y="288"/>
                </a:lnTo>
                <a:lnTo>
                  <a:pt x="77" y="304"/>
                </a:lnTo>
                <a:lnTo>
                  <a:pt x="97" y="315"/>
                </a:lnTo>
                <a:lnTo>
                  <a:pt x="108" y="320"/>
                </a:lnTo>
                <a:lnTo>
                  <a:pt x="119" y="329"/>
                </a:lnTo>
                <a:lnTo>
                  <a:pt x="131" y="338"/>
                </a:lnTo>
                <a:lnTo>
                  <a:pt x="140" y="347"/>
                </a:lnTo>
                <a:lnTo>
                  <a:pt x="149" y="358"/>
                </a:lnTo>
                <a:lnTo>
                  <a:pt x="155" y="369"/>
                </a:lnTo>
                <a:lnTo>
                  <a:pt x="158" y="383"/>
                </a:lnTo>
                <a:lnTo>
                  <a:pt x="160" y="396"/>
                </a:lnTo>
                <a:lnTo>
                  <a:pt x="160" y="1367"/>
                </a:lnTo>
                <a:lnTo>
                  <a:pt x="158" y="1394"/>
                </a:lnTo>
                <a:lnTo>
                  <a:pt x="151" y="1417"/>
                </a:lnTo>
                <a:lnTo>
                  <a:pt x="144" y="1435"/>
                </a:lnTo>
                <a:lnTo>
                  <a:pt x="137" y="1446"/>
                </a:lnTo>
                <a:lnTo>
                  <a:pt x="131" y="1457"/>
                </a:lnTo>
                <a:lnTo>
                  <a:pt x="128" y="1471"/>
                </a:lnTo>
                <a:lnTo>
                  <a:pt x="128" y="1480"/>
                </a:lnTo>
                <a:lnTo>
                  <a:pt x="131" y="1486"/>
                </a:lnTo>
                <a:lnTo>
                  <a:pt x="133" y="1493"/>
                </a:lnTo>
                <a:lnTo>
                  <a:pt x="140" y="1498"/>
                </a:lnTo>
                <a:lnTo>
                  <a:pt x="144" y="1502"/>
                </a:lnTo>
                <a:lnTo>
                  <a:pt x="151" y="1507"/>
                </a:lnTo>
                <a:lnTo>
                  <a:pt x="158" y="1509"/>
                </a:lnTo>
                <a:lnTo>
                  <a:pt x="164" y="1509"/>
                </a:lnTo>
                <a:lnTo>
                  <a:pt x="173" y="1509"/>
                </a:lnTo>
                <a:lnTo>
                  <a:pt x="180" y="1507"/>
                </a:lnTo>
                <a:lnTo>
                  <a:pt x="187" y="1502"/>
                </a:lnTo>
                <a:lnTo>
                  <a:pt x="191" y="1498"/>
                </a:lnTo>
                <a:lnTo>
                  <a:pt x="196" y="1493"/>
                </a:lnTo>
                <a:lnTo>
                  <a:pt x="200" y="1486"/>
                </a:lnTo>
                <a:lnTo>
                  <a:pt x="203" y="1480"/>
                </a:lnTo>
                <a:lnTo>
                  <a:pt x="203" y="1471"/>
                </a:lnTo>
                <a:lnTo>
                  <a:pt x="200" y="1457"/>
                </a:lnTo>
                <a:lnTo>
                  <a:pt x="194" y="1446"/>
                </a:lnTo>
                <a:lnTo>
                  <a:pt x="187" y="1435"/>
                </a:lnTo>
                <a:lnTo>
                  <a:pt x="178" y="1417"/>
                </a:lnTo>
                <a:lnTo>
                  <a:pt x="173" y="1394"/>
                </a:lnTo>
                <a:lnTo>
                  <a:pt x="171" y="1367"/>
                </a:lnTo>
                <a:lnTo>
                  <a:pt x="171" y="396"/>
                </a:lnTo>
                <a:lnTo>
                  <a:pt x="173" y="383"/>
                </a:lnTo>
                <a:lnTo>
                  <a:pt x="176" y="369"/>
                </a:lnTo>
                <a:lnTo>
                  <a:pt x="182" y="358"/>
                </a:lnTo>
                <a:lnTo>
                  <a:pt x="191" y="347"/>
                </a:lnTo>
                <a:lnTo>
                  <a:pt x="200" y="338"/>
                </a:lnTo>
                <a:lnTo>
                  <a:pt x="212" y="329"/>
                </a:lnTo>
                <a:lnTo>
                  <a:pt x="223" y="320"/>
                </a:lnTo>
                <a:lnTo>
                  <a:pt x="234" y="315"/>
                </a:lnTo>
                <a:lnTo>
                  <a:pt x="254" y="304"/>
                </a:lnTo>
                <a:lnTo>
                  <a:pt x="275" y="288"/>
                </a:lnTo>
                <a:lnTo>
                  <a:pt x="291" y="273"/>
                </a:lnTo>
                <a:lnTo>
                  <a:pt x="304" y="255"/>
                </a:lnTo>
                <a:lnTo>
                  <a:pt x="315" y="234"/>
                </a:lnTo>
                <a:lnTo>
                  <a:pt x="324" y="212"/>
                </a:lnTo>
                <a:lnTo>
                  <a:pt x="329" y="189"/>
                </a:lnTo>
                <a:lnTo>
                  <a:pt x="331" y="164"/>
                </a:lnTo>
                <a:lnTo>
                  <a:pt x="329" y="149"/>
                </a:lnTo>
                <a:lnTo>
                  <a:pt x="327" y="131"/>
                </a:lnTo>
                <a:lnTo>
                  <a:pt x="322" y="115"/>
                </a:lnTo>
                <a:lnTo>
                  <a:pt x="318" y="99"/>
                </a:lnTo>
                <a:lnTo>
                  <a:pt x="311" y="86"/>
                </a:lnTo>
                <a:lnTo>
                  <a:pt x="302" y="72"/>
                </a:lnTo>
                <a:lnTo>
                  <a:pt x="293" y="59"/>
                </a:lnTo>
                <a:lnTo>
                  <a:pt x="282" y="47"/>
                </a:lnTo>
                <a:lnTo>
                  <a:pt x="270" y="36"/>
                </a:lnTo>
                <a:lnTo>
                  <a:pt x="257" y="27"/>
                </a:lnTo>
                <a:lnTo>
                  <a:pt x="243" y="20"/>
                </a:lnTo>
                <a:lnTo>
                  <a:pt x="230" y="11"/>
                </a:lnTo>
                <a:lnTo>
                  <a:pt x="214" y="7"/>
                </a:lnTo>
                <a:lnTo>
                  <a:pt x="198" y="2"/>
                </a:lnTo>
                <a:lnTo>
                  <a:pt x="182" y="0"/>
                </a:lnTo>
                <a:lnTo>
                  <a:pt x="1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39" name="Freeform 4159">
            <a:extLst>
              <a:ext uri="{FF2B5EF4-FFF2-40B4-BE49-F238E27FC236}">
                <a16:creationId xmlns:a16="http://schemas.microsoft.com/office/drawing/2014/main" xmlns="" id="{E931533F-9281-074F-90BF-3838613C2ED3}"/>
              </a:ext>
            </a:extLst>
          </p:cNvPr>
          <p:cNvSpPr>
            <a:spLocks/>
          </p:cNvSpPr>
          <p:nvPr/>
        </p:nvSpPr>
        <p:spPr bwMode="auto">
          <a:xfrm>
            <a:off x="3959225" y="2768600"/>
            <a:ext cx="522288" cy="1827213"/>
          </a:xfrm>
          <a:custGeom>
            <a:avLst/>
            <a:gdLst>
              <a:gd name="T0" fmla="*/ 2147483646 w 329"/>
              <a:gd name="T1" fmla="*/ 0 h 1151"/>
              <a:gd name="T2" fmla="*/ 2147483646 w 329"/>
              <a:gd name="T3" fmla="*/ 2147483646 h 1151"/>
              <a:gd name="T4" fmla="*/ 2147483646 w 329"/>
              <a:gd name="T5" fmla="*/ 2147483646 h 1151"/>
              <a:gd name="T6" fmla="*/ 2147483646 w 329"/>
              <a:gd name="T7" fmla="*/ 2147483646 h 1151"/>
              <a:gd name="T8" fmla="*/ 2147483646 w 329"/>
              <a:gd name="T9" fmla="*/ 2147483646 h 1151"/>
              <a:gd name="T10" fmla="*/ 2147483646 w 329"/>
              <a:gd name="T11" fmla="*/ 2147483646 h 1151"/>
              <a:gd name="T12" fmla="*/ 2147483646 w 329"/>
              <a:gd name="T13" fmla="*/ 2147483646 h 1151"/>
              <a:gd name="T14" fmla="*/ 2147483646 w 329"/>
              <a:gd name="T15" fmla="*/ 2147483646 h 1151"/>
              <a:gd name="T16" fmla="*/ 0 w 329"/>
              <a:gd name="T17" fmla="*/ 2147483646 h 1151"/>
              <a:gd name="T18" fmla="*/ 0 w 329"/>
              <a:gd name="T19" fmla="*/ 2147483646 h 1151"/>
              <a:gd name="T20" fmla="*/ 2147483646 w 329"/>
              <a:gd name="T21" fmla="*/ 2147483646 h 1151"/>
              <a:gd name="T22" fmla="*/ 2147483646 w 329"/>
              <a:gd name="T23" fmla="*/ 2147483646 h 1151"/>
              <a:gd name="T24" fmla="*/ 2147483646 w 329"/>
              <a:gd name="T25" fmla="*/ 2147483646 h 1151"/>
              <a:gd name="T26" fmla="*/ 2147483646 w 329"/>
              <a:gd name="T27" fmla="*/ 2147483646 h 1151"/>
              <a:gd name="T28" fmla="*/ 2147483646 w 329"/>
              <a:gd name="T29" fmla="*/ 2147483646 h 1151"/>
              <a:gd name="T30" fmla="*/ 2147483646 w 329"/>
              <a:gd name="T31" fmla="*/ 2147483646 h 1151"/>
              <a:gd name="T32" fmla="*/ 2147483646 w 329"/>
              <a:gd name="T33" fmla="*/ 2147483646 h 1151"/>
              <a:gd name="T34" fmla="*/ 2147483646 w 329"/>
              <a:gd name="T35" fmla="*/ 2147483646 h 1151"/>
              <a:gd name="T36" fmla="*/ 2147483646 w 329"/>
              <a:gd name="T37" fmla="*/ 2147483646 h 1151"/>
              <a:gd name="T38" fmla="*/ 2147483646 w 329"/>
              <a:gd name="T39" fmla="*/ 2147483646 h 1151"/>
              <a:gd name="T40" fmla="*/ 2147483646 w 329"/>
              <a:gd name="T41" fmla="*/ 2147483646 h 1151"/>
              <a:gd name="T42" fmla="*/ 2147483646 w 329"/>
              <a:gd name="T43" fmla="*/ 2147483646 h 1151"/>
              <a:gd name="T44" fmla="*/ 2147483646 w 329"/>
              <a:gd name="T45" fmla="*/ 2147483646 h 1151"/>
              <a:gd name="T46" fmla="*/ 2147483646 w 329"/>
              <a:gd name="T47" fmla="*/ 2147483646 h 1151"/>
              <a:gd name="T48" fmla="*/ 2147483646 w 329"/>
              <a:gd name="T49" fmla="*/ 2147483646 h 1151"/>
              <a:gd name="T50" fmla="*/ 2147483646 w 329"/>
              <a:gd name="T51" fmla="*/ 2147483646 h 1151"/>
              <a:gd name="T52" fmla="*/ 2147483646 w 329"/>
              <a:gd name="T53" fmla="*/ 2147483646 h 1151"/>
              <a:gd name="T54" fmla="*/ 2147483646 w 329"/>
              <a:gd name="T55" fmla="*/ 2147483646 h 1151"/>
              <a:gd name="T56" fmla="*/ 2147483646 w 329"/>
              <a:gd name="T57" fmla="*/ 2147483646 h 1151"/>
              <a:gd name="T58" fmla="*/ 2147483646 w 329"/>
              <a:gd name="T59" fmla="*/ 2147483646 h 1151"/>
              <a:gd name="T60" fmla="*/ 2147483646 w 329"/>
              <a:gd name="T61" fmla="*/ 2147483646 h 1151"/>
              <a:gd name="T62" fmla="*/ 2147483646 w 329"/>
              <a:gd name="T63" fmla="*/ 2147483646 h 1151"/>
              <a:gd name="T64" fmla="*/ 2147483646 w 329"/>
              <a:gd name="T65" fmla="*/ 2147483646 h 1151"/>
              <a:gd name="T66" fmla="*/ 2147483646 w 329"/>
              <a:gd name="T67" fmla="*/ 2147483646 h 1151"/>
              <a:gd name="T68" fmla="*/ 2147483646 w 329"/>
              <a:gd name="T69" fmla="*/ 2147483646 h 1151"/>
              <a:gd name="T70" fmla="*/ 2147483646 w 329"/>
              <a:gd name="T71" fmla="*/ 2147483646 h 1151"/>
              <a:gd name="T72" fmla="*/ 2147483646 w 329"/>
              <a:gd name="T73" fmla="*/ 2147483646 h 1151"/>
              <a:gd name="T74" fmla="*/ 2147483646 w 329"/>
              <a:gd name="T75" fmla="*/ 2147483646 h 1151"/>
              <a:gd name="T76" fmla="*/ 2147483646 w 329"/>
              <a:gd name="T77" fmla="*/ 2147483646 h 1151"/>
              <a:gd name="T78" fmla="*/ 2147483646 w 329"/>
              <a:gd name="T79" fmla="*/ 2147483646 h 1151"/>
              <a:gd name="T80" fmla="*/ 2147483646 w 329"/>
              <a:gd name="T81" fmla="*/ 2147483646 h 1151"/>
              <a:gd name="T82" fmla="*/ 2147483646 w 329"/>
              <a:gd name="T83" fmla="*/ 2147483646 h 1151"/>
              <a:gd name="T84" fmla="*/ 2147483646 w 329"/>
              <a:gd name="T85" fmla="*/ 2147483646 h 1151"/>
              <a:gd name="T86" fmla="*/ 2147483646 w 329"/>
              <a:gd name="T87" fmla="*/ 2147483646 h 1151"/>
              <a:gd name="T88" fmla="*/ 2147483646 w 329"/>
              <a:gd name="T89" fmla="*/ 2147483646 h 1151"/>
              <a:gd name="T90" fmla="*/ 2147483646 w 329"/>
              <a:gd name="T91" fmla="*/ 2147483646 h 1151"/>
              <a:gd name="T92" fmla="*/ 2147483646 w 329"/>
              <a:gd name="T93" fmla="*/ 2147483646 h 1151"/>
              <a:gd name="T94" fmla="*/ 2147483646 w 329"/>
              <a:gd name="T95" fmla="*/ 2147483646 h 1151"/>
              <a:gd name="T96" fmla="*/ 2147483646 w 329"/>
              <a:gd name="T97" fmla="*/ 2147483646 h 1151"/>
              <a:gd name="T98" fmla="*/ 2147483646 w 329"/>
              <a:gd name="T99" fmla="*/ 2147483646 h 1151"/>
              <a:gd name="T100" fmla="*/ 2147483646 w 329"/>
              <a:gd name="T101" fmla="*/ 2147483646 h 1151"/>
              <a:gd name="T102" fmla="*/ 2147483646 w 329"/>
              <a:gd name="T103" fmla="*/ 2147483646 h 1151"/>
              <a:gd name="T104" fmla="*/ 2147483646 w 329"/>
              <a:gd name="T105" fmla="*/ 2147483646 h 11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29" h="1151">
                <a:moveTo>
                  <a:pt x="165" y="0"/>
                </a:moveTo>
                <a:lnTo>
                  <a:pt x="165" y="0"/>
                </a:lnTo>
                <a:lnTo>
                  <a:pt x="147" y="2"/>
                </a:lnTo>
                <a:lnTo>
                  <a:pt x="131" y="4"/>
                </a:lnTo>
                <a:lnTo>
                  <a:pt x="115" y="9"/>
                </a:lnTo>
                <a:lnTo>
                  <a:pt x="99" y="13"/>
                </a:lnTo>
                <a:lnTo>
                  <a:pt x="86" y="20"/>
                </a:lnTo>
                <a:lnTo>
                  <a:pt x="72" y="29"/>
                </a:lnTo>
                <a:lnTo>
                  <a:pt x="59" y="38"/>
                </a:lnTo>
                <a:lnTo>
                  <a:pt x="48" y="49"/>
                </a:lnTo>
                <a:lnTo>
                  <a:pt x="36" y="61"/>
                </a:lnTo>
                <a:lnTo>
                  <a:pt x="27" y="74"/>
                </a:lnTo>
                <a:lnTo>
                  <a:pt x="18" y="88"/>
                </a:lnTo>
                <a:lnTo>
                  <a:pt x="11" y="101"/>
                </a:lnTo>
                <a:lnTo>
                  <a:pt x="7" y="117"/>
                </a:lnTo>
                <a:lnTo>
                  <a:pt x="2" y="133"/>
                </a:lnTo>
                <a:lnTo>
                  <a:pt x="0" y="149"/>
                </a:lnTo>
                <a:lnTo>
                  <a:pt x="0" y="167"/>
                </a:lnTo>
                <a:lnTo>
                  <a:pt x="0" y="191"/>
                </a:lnTo>
                <a:lnTo>
                  <a:pt x="7" y="214"/>
                </a:lnTo>
                <a:lnTo>
                  <a:pt x="14" y="236"/>
                </a:lnTo>
                <a:lnTo>
                  <a:pt x="25" y="257"/>
                </a:lnTo>
                <a:lnTo>
                  <a:pt x="41" y="275"/>
                </a:lnTo>
                <a:lnTo>
                  <a:pt x="57" y="290"/>
                </a:lnTo>
                <a:lnTo>
                  <a:pt x="75" y="304"/>
                </a:lnTo>
                <a:lnTo>
                  <a:pt x="95" y="315"/>
                </a:lnTo>
                <a:lnTo>
                  <a:pt x="108" y="322"/>
                </a:lnTo>
                <a:lnTo>
                  <a:pt x="120" y="329"/>
                </a:lnTo>
                <a:lnTo>
                  <a:pt x="131" y="338"/>
                </a:lnTo>
                <a:lnTo>
                  <a:pt x="140" y="349"/>
                </a:lnTo>
                <a:lnTo>
                  <a:pt x="147" y="360"/>
                </a:lnTo>
                <a:lnTo>
                  <a:pt x="153" y="372"/>
                </a:lnTo>
                <a:lnTo>
                  <a:pt x="158" y="383"/>
                </a:lnTo>
                <a:lnTo>
                  <a:pt x="158" y="396"/>
                </a:lnTo>
                <a:lnTo>
                  <a:pt x="158" y="1009"/>
                </a:lnTo>
                <a:lnTo>
                  <a:pt x="156" y="1034"/>
                </a:lnTo>
                <a:lnTo>
                  <a:pt x="151" y="1058"/>
                </a:lnTo>
                <a:lnTo>
                  <a:pt x="144" y="1076"/>
                </a:lnTo>
                <a:lnTo>
                  <a:pt x="135" y="1088"/>
                </a:lnTo>
                <a:lnTo>
                  <a:pt x="129" y="1099"/>
                </a:lnTo>
                <a:lnTo>
                  <a:pt x="126" y="1113"/>
                </a:lnTo>
                <a:lnTo>
                  <a:pt x="126" y="1119"/>
                </a:lnTo>
                <a:lnTo>
                  <a:pt x="129" y="1126"/>
                </a:lnTo>
                <a:lnTo>
                  <a:pt x="133" y="1133"/>
                </a:lnTo>
                <a:lnTo>
                  <a:pt x="138" y="1140"/>
                </a:lnTo>
                <a:lnTo>
                  <a:pt x="144" y="1144"/>
                </a:lnTo>
                <a:lnTo>
                  <a:pt x="149" y="1146"/>
                </a:lnTo>
                <a:lnTo>
                  <a:pt x="158" y="1149"/>
                </a:lnTo>
                <a:lnTo>
                  <a:pt x="165" y="1151"/>
                </a:lnTo>
                <a:lnTo>
                  <a:pt x="171" y="1149"/>
                </a:lnTo>
                <a:lnTo>
                  <a:pt x="180" y="1146"/>
                </a:lnTo>
                <a:lnTo>
                  <a:pt x="185" y="1144"/>
                </a:lnTo>
                <a:lnTo>
                  <a:pt x="192" y="1140"/>
                </a:lnTo>
                <a:lnTo>
                  <a:pt x="196" y="1133"/>
                </a:lnTo>
                <a:lnTo>
                  <a:pt x="201" y="1126"/>
                </a:lnTo>
                <a:lnTo>
                  <a:pt x="201" y="1119"/>
                </a:lnTo>
                <a:lnTo>
                  <a:pt x="203" y="1113"/>
                </a:lnTo>
                <a:lnTo>
                  <a:pt x="201" y="1099"/>
                </a:lnTo>
                <a:lnTo>
                  <a:pt x="194" y="1088"/>
                </a:lnTo>
                <a:lnTo>
                  <a:pt x="185" y="1076"/>
                </a:lnTo>
                <a:lnTo>
                  <a:pt x="178" y="1058"/>
                </a:lnTo>
                <a:lnTo>
                  <a:pt x="171" y="1034"/>
                </a:lnTo>
                <a:lnTo>
                  <a:pt x="169" y="1009"/>
                </a:lnTo>
                <a:lnTo>
                  <a:pt x="169" y="396"/>
                </a:lnTo>
                <a:lnTo>
                  <a:pt x="171" y="383"/>
                </a:lnTo>
                <a:lnTo>
                  <a:pt x="176" y="372"/>
                </a:lnTo>
                <a:lnTo>
                  <a:pt x="183" y="360"/>
                </a:lnTo>
                <a:lnTo>
                  <a:pt x="189" y="349"/>
                </a:lnTo>
                <a:lnTo>
                  <a:pt x="198" y="338"/>
                </a:lnTo>
                <a:lnTo>
                  <a:pt x="210" y="329"/>
                </a:lnTo>
                <a:lnTo>
                  <a:pt x="221" y="322"/>
                </a:lnTo>
                <a:lnTo>
                  <a:pt x="234" y="315"/>
                </a:lnTo>
                <a:lnTo>
                  <a:pt x="255" y="304"/>
                </a:lnTo>
                <a:lnTo>
                  <a:pt x="273" y="290"/>
                </a:lnTo>
                <a:lnTo>
                  <a:pt x="289" y="275"/>
                </a:lnTo>
                <a:lnTo>
                  <a:pt x="302" y="257"/>
                </a:lnTo>
                <a:lnTo>
                  <a:pt x="313" y="236"/>
                </a:lnTo>
                <a:lnTo>
                  <a:pt x="322" y="214"/>
                </a:lnTo>
                <a:lnTo>
                  <a:pt x="327" y="191"/>
                </a:lnTo>
                <a:lnTo>
                  <a:pt x="329" y="167"/>
                </a:lnTo>
                <a:lnTo>
                  <a:pt x="329" y="149"/>
                </a:lnTo>
                <a:lnTo>
                  <a:pt x="327" y="133"/>
                </a:lnTo>
                <a:lnTo>
                  <a:pt x="322" y="117"/>
                </a:lnTo>
                <a:lnTo>
                  <a:pt x="316" y="101"/>
                </a:lnTo>
                <a:lnTo>
                  <a:pt x="309" y="88"/>
                </a:lnTo>
                <a:lnTo>
                  <a:pt x="302" y="74"/>
                </a:lnTo>
                <a:lnTo>
                  <a:pt x="293" y="61"/>
                </a:lnTo>
                <a:lnTo>
                  <a:pt x="282" y="49"/>
                </a:lnTo>
                <a:lnTo>
                  <a:pt x="270" y="38"/>
                </a:lnTo>
                <a:lnTo>
                  <a:pt x="257" y="29"/>
                </a:lnTo>
                <a:lnTo>
                  <a:pt x="243" y="20"/>
                </a:lnTo>
                <a:lnTo>
                  <a:pt x="228" y="13"/>
                </a:lnTo>
                <a:lnTo>
                  <a:pt x="214" y="9"/>
                </a:lnTo>
                <a:lnTo>
                  <a:pt x="198" y="4"/>
                </a:lnTo>
                <a:lnTo>
                  <a:pt x="180" y="2"/>
                </a:lnTo>
                <a:lnTo>
                  <a:pt x="165" y="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40" name="Freeform 4160">
            <a:extLst>
              <a:ext uri="{FF2B5EF4-FFF2-40B4-BE49-F238E27FC236}">
                <a16:creationId xmlns:a16="http://schemas.microsoft.com/office/drawing/2014/main" xmlns="" id="{E33A0133-C6BF-6340-B813-9BF56B2DCFE7}"/>
              </a:ext>
            </a:extLst>
          </p:cNvPr>
          <p:cNvSpPr>
            <a:spLocks/>
          </p:cNvSpPr>
          <p:nvPr/>
        </p:nvSpPr>
        <p:spPr bwMode="auto">
          <a:xfrm>
            <a:off x="3959225" y="2768600"/>
            <a:ext cx="522288" cy="1827213"/>
          </a:xfrm>
          <a:custGeom>
            <a:avLst/>
            <a:gdLst>
              <a:gd name="T0" fmla="*/ 2147483646 w 329"/>
              <a:gd name="T1" fmla="*/ 0 h 1151"/>
              <a:gd name="T2" fmla="*/ 2147483646 w 329"/>
              <a:gd name="T3" fmla="*/ 2147483646 h 1151"/>
              <a:gd name="T4" fmla="*/ 2147483646 w 329"/>
              <a:gd name="T5" fmla="*/ 2147483646 h 1151"/>
              <a:gd name="T6" fmla="*/ 2147483646 w 329"/>
              <a:gd name="T7" fmla="*/ 2147483646 h 1151"/>
              <a:gd name="T8" fmla="*/ 2147483646 w 329"/>
              <a:gd name="T9" fmla="*/ 2147483646 h 1151"/>
              <a:gd name="T10" fmla="*/ 2147483646 w 329"/>
              <a:gd name="T11" fmla="*/ 2147483646 h 1151"/>
              <a:gd name="T12" fmla="*/ 2147483646 w 329"/>
              <a:gd name="T13" fmla="*/ 2147483646 h 1151"/>
              <a:gd name="T14" fmla="*/ 2147483646 w 329"/>
              <a:gd name="T15" fmla="*/ 2147483646 h 1151"/>
              <a:gd name="T16" fmla="*/ 0 w 329"/>
              <a:gd name="T17" fmla="*/ 2147483646 h 1151"/>
              <a:gd name="T18" fmla="*/ 0 w 329"/>
              <a:gd name="T19" fmla="*/ 2147483646 h 1151"/>
              <a:gd name="T20" fmla="*/ 2147483646 w 329"/>
              <a:gd name="T21" fmla="*/ 2147483646 h 1151"/>
              <a:gd name="T22" fmla="*/ 2147483646 w 329"/>
              <a:gd name="T23" fmla="*/ 2147483646 h 1151"/>
              <a:gd name="T24" fmla="*/ 2147483646 w 329"/>
              <a:gd name="T25" fmla="*/ 2147483646 h 1151"/>
              <a:gd name="T26" fmla="*/ 2147483646 w 329"/>
              <a:gd name="T27" fmla="*/ 2147483646 h 1151"/>
              <a:gd name="T28" fmla="*/ 2147483646 w 329"/>
              <a:gd name="T29" fmla="*/ 2147483646 h 1151"/>
              <a:gd name="T30" fmla="*/ 2147483646 w 329"/>
              <a:gd name="T31" fmla="*/ 2147483646 h 1151"/>
              <a:gd name="T32" fmla="*/ 2147483646 w 329"/>
              <a:gd name="T33" fmla="*/ 2147483646 h 1151"/>
              <a:gd name="T34" fmla="*/ 2147483646 w 329"/>
              <a:gd name="T35" fmla="*/ 2147483646 h 1151"/>
              <a:gd name="T36" fmla="*/ 2147483646 w 329"/>
              <a:gd name="T37" fmla="*/ 2147483646 h 1151"/>
              <a:gd name="T38" fmla="*/ 2147483646 w 329"/>
              <a:gd name="T39" fmla="*/ 2147483646 h 1151"/>
              <a:gd name="T40" fmla="*/ 2147483646 w 329"/>
              <a:gd name="T41" fmla="*/ 2147483646 h 1151"/>
              <a:gd name="T42" fmla="*/ 2147483646 w 329"/>
              <a:gd name="T43" fmla="*/ 2147483646 h 1151"/>
              <a:gd name="T44" fmla="*/ 2147483646 w 329"/>
              <a:gd name="T45" fmla="*/ 2147483646 h 1151"/>
              <a:gd name="T46" fmla="*/ 2147483646 w 329"/>
              <a:gd name="T47" fmla="*/ 2147483646 h 1151"/>
              <a:gd name="T48" fmla="*/ 2147483646 w 329"/>
              <a:gd name="T49" fmla="*/ 2147483646 h 1151"/>
              <a:gd name="T50" fmla="*/ 2147483646 w 329"/>
              <a:gd name="T51" fmla="*/ 2147483646 h 1151"/>
              <a:gd name="T52" fmla="*/ 2147483646 w 329"/>
              <a:gd name="T53" fmla="*/ 2147483646 h 1151"/>
              <a:gd name="T54" fmla="*/ 2147483646 w 329"/>
              <a:gd name="T55" fmla="*/ 2147483646 h 1151"/>
              <a:gd name="T56" fmla="*/ 2147483646 w 329"/>
              <a:gd name="T57" fmla="*/ 2147483646 h 1151"/>
              <a:gd name="T58" fmla="*/ 2147483646 w 329"/>
              <a:gd name="T59" fmla="*/ 2147483646 h 1151"/>
              <a:gd name="T60" fmla="*/ 2147483646 w 329"/>
              <a:gd name="T61" fmla="*/ 2147483646 h 1151"/>
              <a:gd name="T62" fmla="*/ 2147483646 w 329"/>
              <a:gd name="T63" fmla="*/ 2147483646 h 1151"/>
              <a:gd name="T64" fmla="*/ 2147483646 w 329"/>
              <a:gd name="T65" fmla="*/ 2147483646 h 1151"/>
              <a:gd name="T66" fmla="*/ 2147483646 w 329"/>
              <a:gd name="T67" fmla="*/ 2147483646 h 1151"/>
              <a:gd name="T68" fmla="*/ 2147483646 w 329"/>
              <a:gd name="T69" fmla="*/ 2147483646 h 1151"/>
              <a:gd name="T70" fmla="*/ 2147483646 w 329"/>
              <a:gd name="T71" fmla="*/ 2147483646 h 1151"/>
              <a:gd name="T72" fmla="*/ 2147483646 w 329"/>
              <a:gd name="T73" fmla="*/ 2147483646 h 1151"/>
              <a:gd name="T74" fmla="*/ 2147483646 w 329"/>
              <a:gd name="T75" fmla="*/ 2147483646 h 1151"/>
              <a:gd name="T76" fmla="*/ 2147483646 w 329"/>
              <a:gd name="T77" fmla="*/ 2147483646 h 1151"/>
              <a:gd name="T78" fmla="*/ 2147483646 w 329"/>
              <a:gd name="T79" fmla="*/ 2147483646 h 1151"/>
              <a:gd name="T80" fmla="*/ 2147483646 w 329"/>
              <a:gd name="T81" fmla="*/ 2147483646 h 1151"/>
              <a:gd name="T82" fmla="*/ 2147483646 w 329"/>
              <a:gd name="T83" fmla="*/ 2147483646 h 1151"/>
              <a:gd name="T84" fmla="*/ 2147483646 w 329"/>
              <a:gd name="T85" fmla="*/ 2147483646 h 1151"/>
              <a:gd name="T86" fmla="*/ 2147483646 w 329"/>
              <a:gd name="T87" fmla="*/ 2147483646 h 1151"/>
              <a:gd name="T88" fmla="*/ 2147483646 w 329"/>
              <a:gd name="T89" fmla="*/ 2147483646 h 1151"/>
              <a:gd name="T90" fmla="*/ 2147483646 w 329"/>
              <a:gd name="T91" fmla="*/ 2147483646 h 1151"/>
              <a:gd name="T92" fmla="*/ 2147483646 w 329"/>
              <a:gd name="T93" fmla="*/ 2147483646 h 1151"/>
              <a:gd name="T94" fmla="*/ 2147483646 w 329"/>
              <a:gd name="T95" fmla="*/ 2147483646 h 1151"/>
              <a:gd name="T96" fmla="*/ 2147483646 w 329"/>
              <a:gd name="T97" fmla="*/ 2147483646 h 1151"/>
              <a:gd name="T98" fmla="*/ 2147483646 w 329"/>
              <a:gd name="T99" fmla="*/ 2147483646 h 1151"/>
              <a:gd name="T100" fmla="*/ 2147483646 w 329"/>
              <a:gd name="T101" fmla="*/ 2147483646 h 1151"/>
              <a:gd name="T102" fmla="*/ 2147483646 w 329"/>
              <a:gd name="T103" fmla="*/ 2147483646 h 1151"/>
              <a:gd name="T104" fmla="*/ 2147483646 w 329"/>
              <a:gd name="T105" fmla="*/ 2147483646 h 11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29" h="1151">
                <a:moveTo>
                  <a:pt x="165" y="0"/>
                </a:moveTo>
                <a:lnTo>
                  <a:pt x="165" y="0"/>
                </a:lnTo>
                <a:lnTo>
                  <a:pt x="147" y="2"/>
                </a:lnTo>
                <a:lnTo>
                  <a:pt x="131" y="4"/>
                </a:lnTo>
                <a:lnTo>
                  <a:pt x="115" y="9"/>
                </a:lnTo>
                <a:lnTo>
                  <a:pt x="99" y="13"/>
                </a:lnTo>
                <a:lnTo>
                  <a:pt x="86" y="20"/>
                </a:lnTo>
                <a:lnTo>
                  <a:pt x="72" y="29"/>
                </a:lnTo>
                <a:lnTo>
                  <a:pt x="59" y="38"/>
                </a:lnTo>
                <a:lnTo>
                  <a:pt x="48" y="49"/>
                </a:lnTo>
                <a:lnTo>
                  <a:pt x="36" y="61"/>
                </a:lnTo>
                <a:lnTo>
                  <a:pt x="27" y="74"/>
                </a:lnTo>
                <a:lnTo>
                  <a:pt x="18" y="88"/>
                </a:lnTo>
                <a:lnTo>
                  <a:pt x="11" y="101"/>
                </a:lnTo>
                <a:lnTo>
                  <a:pt x="7" y="117"/>
                </a:lnTo>
                <a:lnTo>
                  <a:pt x="2" y="133"/>
                </a:lnTo>
                <a:lnTo>
                  <a:pt x="0" y="149"/>
                </a:lnTo>
                <a:lnTo>
                  <a:pt x="0" y="167"/>
                </a:lnTo>
                <a:lnTo>
                  <a:pt x="0" y="191"/>
                </a:lnTo>
                <a:lnTo>
                  <a:pt x="7" y="214"/>
                </a:lnTo>
                <a:lnTo>
                  <a:pt x="14" y="236"/>
                </a:lnTo>
                <a:lnTo>
                  <a:pt x="25" y="257"/>
                </a:lnTo>
                <a:lnTo>
                  <a:pt x="41" y="275"/>
                </a:lnTo>
                <a:lnTo>
                  <a:pt x="57" y="290"/>
                </a:lnTo>
                <a:lnTo>
                  <a:pt x="75" y="304"/>
                </a:lnTo>
                <a:lnTo>
                  <a:pt x="95" y="315"/>
                </a:lnTo>
                <a:lnTo>
                  <a:pt x="108" y="322"/>
                </a:lnTo>
                <a:lnTo>
                  <a:pt x="120" y="329"/>
                </a:lnTo>
                <a:lnTo>
                  <a:pt x="131" y="338"/>
                </a:lnTo>
                <a:lnTo>
                  <a:pt x="140" y="349"/>
                </a:lnTo>
                <a:lnTo>
                  <a:pt x="147" y="360"/>
                </a:lnTo>
                <a:lnTo>
                  <a:pt x="153" y="372"/>
                </a:lnTo>
                <a:lnTo>
                  <a:pt x="158" y="383"/>
                </a:lnTo>
                <a:lnTo>
                  <a:pt x="158" y="396"/>
                </a:lnTo>
                <a:lnTo>
                  <a:pt x="158" y="1009"/>
                </a:lnTo>
                <a:lnTo>
                  <a:pt x="156" y="1034"/>
                </a:lnTo>
                <a:lnTo>
                  <a:pt x="151" y="1058"/>
                </a:lnTo>
                <a:lnTo>
                  <a:pt x="144" y="1076"/>
                </a:lnTo>
                <a:lnTo>
                  <a:pt x="135" y="1088"/>
                </a:lnTo>
                <a:lnTo>
                  <a:pt x="129" y="1099"/>
                </a:lnTo>
                <a:lnTo>
                  <a:pt x="126" y="1113"/>
                </a:lnTo>
                <a:lnTo>
                  <a:pt x="126" y="1119"/>
                </a:lnTo>
                <a:lnTo>
                  <a:pt x="129" y="1126"/>
                </a:lnTo>
                <a:lnTo>
                  <a:pt x="133" y="1133"/>
                </a:lnTo>
                <a:lnTo>
                  <a:pt x="138" y="1140"/>
                </a:lnTo>
                <a:lnTo>
                  <a:pt x="144" y="1144"/>
                </a:lnTo>
                <a:lnTo>
                  <a:pt x="149" y="1146"/>
                </a:lnTo>
                <a:lnTo>
                  <a:pt x="158" y="1149"/>
                </a:lnTo>
                <a:lnTo>
                  <a:pt x="165" y="1151"/>
                </a:lnTo>
                <a:lnTo>
                  <a:pt x="171" y="1149"/>
                </a:lnTo>
                <a:lnTo>
                  <a:pt x="180" y="1146"/>
                </a:lnTo>
                <a:lnTo>
                  <a:pt x="185" y="1144"/>
                </a:lnTo>
                <a:lnTo>
                  <a:pt x="192" y="1140"/>
                </a:lnTo>
                <a:lnTo>
                  <a:pt x="196" y="1133"/>
                </a:lnTo>
                <a:lnTo>
                  <a:pt x="201" y="1126"/>
                </a:lnTo>
                <a:lnTo>
                  <a:pt x="201" y="1119"/>
                </a:lnTo>
                <a:lnTo>
                  <a:pt x="203" y="1113"/>
                </a:lnTo>
                <a:lnTo>
                  <a:pt x="201" y="1099"/>
                </a:lnTo>
                <a:lnTo>
                  <a:pt x="194" y="1088"/>
                </a:lnTo>
                <a:lnTo>
                  <a:pt x="185" y="1076"/>
                </a:lnTo>
                <a:lnTo>
                  <a:pt x="178" y="1058"/>
                </a:lnTo>
                <a:lnTo>
                  <a:pt x="171" y="1034"/>
                </a:lnTo>
                <a:lnTo>
                  <a:pt x="169" y="1009"/>
                </a:lnTo>
                <a:lnTo>
                  <a:pt x="169" y="396"/>
                </a:lnTo>
                <a:lnTo>
                  <a:pt x="171" y="383"/>
                </a:lnTo>
                <a:lnTo>
                  <a:pt x="176" y="372"/>
                </a:lnTo>
                <a:lnTo>
                  <a:pt x="183" y="360"/>
                </a:lnTo>
                <a:lnTo>
                  <a:pt x="189" y="349"/>
                </a:lnTo>
                <a:lnTo>
                  <a:pt x="198" y="338"/>
                </a:lnTo>
                <a:lnTo>
                  <a:pt x="210" y="329"/>
                </a:lnTo>
                <a:lnTo>
                  <a:pt x="221" y="322"/>
                </a:lnTo>
                <a:lnTo>
                  <a:pt x="234" y="315"/>
                </a:lnTo>
                <a:lnTo>
                  <a:pt x="255" y="304"/>
                </a:lnTo>
                <a:lnTo>
                  <a:pt x="273" y="290"/>
                </a:lnTo>
                <a:lnTo>
                  <a:pt x="289" y="275"/>
                </a:lnTo>
                <a:lnTo>
                  <a:pt x="302" y="257"/>
                </a:lnTo>
                <a:lnTo>
                  <a:pt x="313" y="236"/>
                </a:lnTo>
                <a:lnTo>
                  <a:pt x="322" y="214"/>
                </a:lnTo>
                <a:lnTo>
                  <a:pt x="327" y="191"/>
                </a:lnTo>
                <a:lnTo>
                  <a:pt x="329" y="167"/>
                </a:lnTo>
                <a:lnTo>
                  <a:pt x="329" y="149"/>
                </a:lnTo>
                <a:lnTo>
                  <a:pt x="327" y="133"/>
                </a:lnTo>
                <a:lnTo>
                  <a:pt x="322" y="117"/>
                </a:lnTo>
                <a:lnTo>
                  <a:pt x="316" y="101"/>
                </a:lnTo>
                <a:lnTo>
                  <a:pt x="309" y="88"/>
                </a:lnTo>
                <a:lnTo>
                  <a:pt x="302" y="74"/>
                </a:lnTo>
                <a:lnTo>
                  <a:pt x="293" y="61"/>
                </a:lnTo>
                <a:lnTo>
                  <a:pt x="282" y="49"/>
                </a:lnTo>
                <a:lnTo>
                  <a:pt x="270" y="38"/>
                </a:lnTo>
                <a:lnTo>
                  <a:pt x="257" y="29"/>
                </a:lnTo>
                <a:lnTo>
                  <a:pt x="243" y="20"/>
                </a:lnTo>
                <a:lnTo>
                  <a:pt x="228" y="13"/>
                </a:lnTo>
                <a:lnTo>
                  <a:pt x="214" y="9"/>
                </a:lnTo>
                <a:lnTo>
                  <a:pt x="198" y="4"/>
                </a:lnTo>
                <a:lnTo>
                  <a:pt x="180" y="2"/>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41" name="Freeform 4162">
            <a:extLst>
              <a:ext uri="{FF2B5EF4-FFF2-40B4-BE49-F238E27FC236}">
                <a16:creationId xmlns:a16="http://schemas.microsoft.com/office/drawing/2014/main" xmlns="" id="{5AF8F65A-DB20-5D4C-8078-825BE93E790B}"/>
              </a:ext>
            </a:extLst>
          </p:cNvPr>
          <p:cNvSpPr>
            <a:spLocks/>
          </p:cNvSpPr>
          <p:nvPr/>
        </p:nvSpPr>
        <p:spPr bwMode="auto">
          <a:xfrm>
            <a:off x="1754188" y="2589213"/>
            <a:ext cx="525462" cy="2255837"/>
          </a:xfrm>
          <a:custGeom>
            <a:avLst/>
            <a:gdLst>
              <a:gd name="T0" fmla="*/ 2147483646 w 331"/>
              <a:gd name="T1" fmla="*/ 0 h 1421"/>
              <a:gd name="T2" fmla="*/ 2147483646 w 331"/>
              <a:gd name="T3" fmla="*/ 2147483646 h 1421"/>
              <a:gd name="T4" fmla="*/ 2147483646 w 331"/>
              <a:gd name="T5" fmla="*/ 2147483646 h 1421"/>
              <a:gd name="T6" fmla="*/ 2147483646 w 331"/>
              <a:gd name="T7" fmla="*/ 2147483646 h 1421"/>
              <a:gd name="T8" fmla="*/ 2147483646 w 331"/>
              <a:gd name="T9" fmla="*/ 2147483646 h 1421"/>
              <a:gd name="T10" fmla="*/ 2147483646 w 331"/>
              <a:gd name="T11" fmla="*/ 2147483646 h 1421"/>
              <a:gd name="T12" fmla="*/ 2147483646 w 331"/>
              <a:gd name="T13" fmla="*/ 2147483646 h 1421"/>
              <a:gd name="T14" fmla="*/ 2147483646 w 331"/>
              <a:gd name="T15" fmla="*/ 2147483646 h 1421"/>
              <a:gd name="T16" fmla="*/ 0 w 331"/>
              <a:gd name="T17" fmla="*/ 2147483646 h 1421"/>
              <a:gd name="T18" fmla="*/ 2147483646 w 331"/>
              <a:gd name="T19" fmla="*/ 2147483646 h 1421"/>
              <a:gd name="T20" fmla="*/ 2147483646 w 331"/>
              <a:gd name="T21" fmla="*/ 2147483646 h 1421"/>
              <a:gd name="T22" fmla="*/ 2147483646 w 331"/>
              <a:gd name="T23" fmla="*/ 2147483646 h 1421"/>
              <a:gd name="T24" fmla="*/ 2147483646 w 331"/>
              <a:gd name="T25" fmla="*/ 2147483646 h 1421"/>
              <a:gd name="T26" fmla="*/ 2147483646 w 331"/>
              <a:gd name="T27" fmla="*/ 2147483646 h 1421"/>
              <a:gd name="T28" fmla="*/ 2147483646 w 331"/>
              <a:gd name="T29" fmla="*/ 2147483646 h 1421"/>
              <a:gd name="T30" fmla="*/ 2147483646 w 331"/>
              <a:gd name="T31" fmla="*/ 2147483646 h 1421"/>
              <a:gd name="T32" fmla="*/ 2147483646 w 331"/>
              <a:gd name="T33" fmla="*/ 2147483646 h 1421"/>
              <a:gd name="T34" fmla="*/ 2147483646 w 331"/>
              <a:gd name="T35" fmla="*/ 2147483646 h 1421"/>
              <a:gd name="T36" fmla="*/ 2147483646 w 331"/>
              <a:gd name="T37" fmla="*/ 2147483646 h 1421"/>
              <a:gd name="T38" fmla="*/ 2147483646 w 331"/>
              <a:gd name="T39" fmla="*/ 2147483646 h 1421"/>
              <a:gd name="T40" fmla="*/ 2147483646 w 331"/>
              <a:gd name="T41" fmla="*/ 2147483646 h 1421"/>
              <a:gd name="T42" fmla="*/ 2147483646 w 331"/>
              <a:gd name="T43" fmla="*/ 2147483646 h 1421"/>
              <a:gd name="T44" fmla="*/ 2147483646 w 331"/>
              <a:gd name="T45" fmla="*/ 2147483646 h 1421"/>
              <a:gd name="T46" fmla="*/ 2147483646 w 331"/>
              <a:gd name="T47" fmla="*/ 2147483646 h 1421"/>
              <a:gd name="T48" fmla="*/ 2147483646 w 331"/>
              <a:gd name="T49" fmla="*/ 2147483646 h 1421"/>
              <a:gd name="T50" fmla="*/ 2147483646 w 331"/>
              <a:gd name="T51" fmla="*/ 2147483646 h 1421"/>
              <a:gd name="T52" fmla="*/ 2147483646 w 331"/>
              <a:gd name="T53" fmla="*/ 2147483646 h 1421"/>
              <a:gd name="T54" fmla="*/ 2147483646 w 331"/>
              <a:gd name="T55" fmla="*/ 2147483646 h 1421"/>
              <a:gd name="T56" fmla="*/ 2147483646 w 331"/>
              <a:gd name="T57" fmla="*/ 2147483646 h 1421"/>
              <a:gd name="T58" fmla="*/ 2147483646 w 331"/>
              <a:gd name="T59" fmla="*/ 2147483646 h 1421"/>
              <a:gd name="T60" fmla="*/ 2147483646 w 331"/>
              <a:gd name="T61" fmla="*/ 2147483646 h 1421"/>
              <a:gd name="T62" fmla="*/ 2147483646 w 331"/>
              <a:gd name="T63" fmla="*/ 2147483646 h 1421"/>
              <a:gd name="T64" fmla="*/ 2147483646 w 331"/>
              <a:gd name="T65" fmla="*/ 2147483646 h 1421"/>
              <a:gd name="T66" fmla="*/ 2147483646 w 331"/>
              <a:gd name="T67" fmla="*/ 2147483646 h 1421"/>
              <a:gd name="T68" fmla="*/ 2147483646 w 331"/>
              <a:gd name="T69" fmla="*/ 2147483646 h 1421"/>
              <a:gd name="T70" fmla="*/ 2147483646 w 331"/>
              <a:gd name="T71" fmla="*/ 2147483646 h 1421"/>
              <a:gd name="T72" fmla="*/ 2147483646 w 331"/>
              <a:gd name="T73" fmla="*/ 2147483646 h 1421"/>
              <a:gd name="T74" fmla="*/ 2147483646 w 331"/>
              <a:gd name="T75" fmla="*/ 2147483646 h 1421"/>
              <a:gd name="T76" fmla="*/ 2147483646 w 331"/>
              <a:gd name="T77" fmla="*/ 2147483646 h 1421"/>
              <a:gd name="T78" fmla="*/ 2147483646 w 331"/>
              <a:gd name="T79" fmla="*/ 2147483646 h 1421"/>
              <a:gd name="T80" fmla="*/ 2147483646 w 331"/>
              <a:gd name="T81" fmla="*/ 2147483646 h 1421"/>
              <a:gd name="T82" fmla="*/ 2147483646 w 331"/>
              <a:gd name="T83" fmla="*/ 2147483646 h 1421"/>
              <a:gd name="T84" fmla="*/ 2147483646 w 331"/>
              <a:gd name="T85" fmla="*/ 2147483646 h 1421"/>
              <a:gd name="T86" fmla="*/ 2147483646 w 331"/>
              <a:gd name="T87" fmla="*/ 2147483646 h 1421"/>
              <a:gd name="T88" fmla="*/ 2147483646 w 331"/>
              <a:gd name="T89" fmla="*/ 2147483646 h 1421"/>
              <a:gd name="T90" fmla="*/ 2147483646 w 331"/>
              <a:gd name="T91" fmla="*/ 2147483646 h 1421"/>
              <a:gd name="T92" fmla="*/ 2147483646 w 331"/>
              <a:gd name="T93" fmla="*/ 2147483646 h 1421"/>
              <a:gd name="T94" fmla="*/ 2147483646 w 331"/>
              <a:gd name="T95" fmla="*/ 2147483646 h 1421"/>
              <a:gd name="T96" fmla="*/ 2147483646 w 331"/>
              <a:gd name="T97" fmla="*/ 2147483646 h 1421"/>
              <a:gd name="T98" fmla="*/ 2147483646 w 331"/>
              <a:gd name="T99" fmla="*/ 2147483646 h 1421"/>
              <a:gd name="T100" fmla="*/ 2147483646 w 331"/>
              <a:gd name="T101" fmla="*/ 2147483646 h 1421"/>
              <a:gd name="T102" fmla="*/ 2147483646 w 331"/>
              <a:gd name="T103" fmla="*/ 2147483646 h 1421"/>
              <a:gd name="T104" fmla="*/ 2147483646 w 331"/>
              <a:gd name="T105" fmla="*/ 2147483646 h 14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31" h="1421">
                <a:moveTo>
                  <a:pt x="166" y="0"/>
                </a:moveTo>
                <a:lnTo>
                  <a:pt x="166" y="0"/>
                </a:lnTo>
                <a:lnTo>
                  <a:pt x="148" y="3"/>
                </a:lnTo>
                <a:lnTo>
                  <a:pt x="133" y="5"/>
                </a:lnTo>
                <a:lnTo>
                  <a:pt x="117" y="9"/>
                </a:lnTo>
                <a:lnTo>
                  <a:pt x="101" y="14"/>
                </a:lnTo>
                <a:lnTo>
                  <a:pt x="87" y="21"/>
                </a:lnTo>
                <a:lnTo>
                  <a:pt x="74" y="30"/>
                </a:lnTo>
                <a:lnTo>
                  <a:pt x="60" y="39"/>
                </a:lnTo>
                <a:lnTo>
                  <a:pt x="49" y="50"/>
                </a:lnTo>
                <a:lnTo>
                  <a:pt x="38" y="61"/>
                </a:lnTo>
                <a:lnTo>
                  <a:pt x="29" y="75"/>
                </a:lnTo>
                <a:lnTo>
                  <a:pt x="20" y="88"/>
                </a:lnTo>
                <a:lnTo>
                  <a:pt x="13" y="102"/>
                </a:lnTo>
                <a:lnTo>
                  <a:pt x="6" y="117"/>
                </a:lnTo>
                <a:lnTo>
                  <a:pt x="4" y="133"/>
                </a:lnTo>
                <a:lnTo>
                  <a:pt x="2" y="149"/>
                </a:lnTo>
                <a:lnTo>
                  <a:pt x="0" y="167"/>
                </a:lnTo>
                <a:lnTo>
                  <a:pt x="2" y="192"/>
                </a:lnTo>
                <a:lnTo>
                  <a:pt x="6" y="214"/>
                </a:lnTo>
                <a:lnTo>
                  <a:pt x="15" y="237"/>
                </a:lnTo>
                <a:lnTo>
                  <a:pt x="27" y="257"/>
                </a:lnTo>
                <a:lnTo>
                  <a:pt x="40" y="275"/>
                </a:lnTo>
                <a:lnTo>
                  <a:pt x="56" y="291"/>
                </a:lnTo>
                <a:lnTo>
                  <a:pt x="76" y="304"/>
                </a:lnTo>
                <a:lnTo>
                  <a:pt x="96" y="316"/>
                </a:lnTo>
                <a:lnTo>
                  <a:pt x="108" y="322"/>
                </a:lnTo>
                <a:lnTo>
                  <a:pt x="119" y="329"/>
                </a:lnTo>
                <a:lnTo>
                  <a:pt x="130" y="338"/>
                </a:lnTo>
                <a:lnTo>
                  <a:pt x="139" y="349"/>
                </a:lnTo>
                <a:lnTo>
                  <a:pt x="148" y="361"/>
                </a:lnTo>
                <a:lnTo>
                  <a:pt x="155" y="372"/>
                </a:lnTo>
                <a:lnTo>
                  <a:pt x="157" y="383"/>
                </a:lnTo>
                <a:lnTo>
                  <a:pt x="160" y="397"/>
                </a:lnTo>
                <a:lnTo>
                  <a:pt x="160" y="1280"/>
                </a:lnTo>
                <a:lnTo>
                  <a:pt x="157" y="1304"/>
                </a:lnTo>
                <a:lnTo>
                  <a:pt x="151" y="1329"/>
                </a:lnTo>
                <a:lnTo>
                  <a:pt x="144" y="1347"/>
                </a:lnTo>
                <a:lnTo>
                  <a:pt x="137" y="1358"/>
                </a:lnTo>
                <a:lnTo>
                  <a:pt x="130" y="1370"/>
                </a:lnTo>
                <a:lnTo>
                  <a:pt x="128" y="1383"/>
                </a:lnTo>
                <a:lnTo>
                  <a:pt x="128" y="1390"/>
                </a:lnTo>
                <a:lnTo>
                  <a:pt x="130" y="1397"/>
                </a:lnTo>
                <a:lnTo>
                  <a:pt x="135" y="1403"/>
                </a:lnTo>
                <a:lnTo>
                  <a:pt x="139" y="1410"/>
                </a:lnTo>
                <a:lnTo>
                  <a:pt x="144" y="1415"/>
                </a:lnTo>
                <a:lnTo>
                  <a:pt x="151" y="1417"/>
                </a:lnTo>
                <a:lnTo>
                  <a:pt x="157" y="1419"/>
                </a:lnTo>
                <a:lnTo>
                  <a:pt x="166" y="1421"/>
                </a:lnTo>
                <a:lnTo>
                  <a:pt x="173" y="1419"/>
                </a:lnTo>
                <a:lnTo>
                  <a:pt x="180" y="1417"/>
                </a:lnTo>
                <a:lnTo>
                  <a:pt x="187" y="1415"/>
                </a:lnTo>
                <a:lnTo>
                  <a:pt x="191" y="1410"/>
                </a:lnTo>
                <a:lnTo>
                  <a:pt x="198" y="1403"/>
                </a:lnTo>
                <a:lnTo>
                  <a:pt x="200" y="1397"/>
                </a:lnTo>
                <a:lnTo>
                  <a:pt x="202" y="1390"/>
                </a:lnTo>
                <a:lnTo>
                  <a:pt x="202" y="1383"/>
                </a:lnTo>
                <a:lnTo>
                  <a:pt x="200" y="1370"/>
                </a:lnTo>
                <a:lnTo>
                  <a:pt x="193" y="1358"/>
                </a:lnTo>
                <a:lnTo>
                  <a:pt x="187" y="1347"/>
                </a:lnTo>
                <a:lnTo>
                  <a:pt x="180" y="1329"/>
                </a:lnTo>
                <a:lnTo>
                  <a:pt x="173" y="1304"/>
                </a:lnTo>
                <a:lnTo>
                  <a:pt x="171" y="1280"/>
                </a:lnTo>
                <a:lnTo>
                  <a:pt x="171" y="397"/>
                </a:lnTo>
                <a:lnTo>
                  <a:pt x="173" y="383"/>
                </a:lnTo>
                <a:lnTo>
                  <a:pt x="175" y="372"/>
                </a:lnTo>
                <a:lnTo>
                  <a:pt x="182" y="361"/>
                </a:lnTo>
                <a:lnTo>
                  <a:pt x="191" y="349"/>
                </a:lnTo>
                <a:lnTo>
                  <a:pt x="200" y="338"/>
                </a:lnTo>
                <a:lnTo>
                  <a:pt x="211" y="329"/>
                </a:lnTo>
                <a:lnTo>
                  <a:pt x="223" y="322"/>
                </a:lnTo>
                <a:lnTo>
                  <a:pt x="234" y="316"/>
                </a:lnTo>
                <a:lnTo>
                  <a:pt x="254" y="304"/>
                </a:lnTo>
                <a:lnTo>
                  <a:pt x="274" y="291"/>
                </a:lnTo>
                <a:lnTo>
                  <a:pt x="290" y="275"/>
                </a:lnTo>
                <a:lnTo>
                  <a:pt x="304" y="257"/>
                </a:lnTo>
                <a:lnTo>
                  <a:pt x="315" y="237"/>
                </a:lnTo>
                <a:lnTo>
                  <a:pt x="324" y="214"/>
                </a:lnTo>
                <a:lnTo>
                  <a:pt x="328" y="192"/>
                </a:lnTo>
                <a:lnTo>
                  <a:pt x="331" y="167"/>
                </a:lnTo>
                <a:lnTo>
                  <a:pt x="328" y="149"/>
                </a:lnTo>
                <a:lnTo>
                  <a:pt x="326" y="133"/>
                </a:lnTo>
                <a:lnTo>
                  <a:pt x="324" y="117"/>
                </a:lnTo>
                <a:lnTo>
                  <a:pt x="317" y="102"/>
                </a:lnTo>
                <a:lnTo>
                  <a:pt x="310" y="88"/>
                </a:lnTo>
                <a:lnTo>
                  <a:pt x="301" y="75"/>
                </a:lnTo>
                <a:lnTo>
                  <a:pt x="292" y="61"/>
                </a:lnTo>
                <a:lnTo>
                  <a:pt x="281" y="50"/>
                </a:lnTo>
                <a:lnTo>
                  <a:pt x="270" y="39"/>
                </a:lnTo>
                <a:lnTo>
                  <a:pt x="256" y="30"/>
                </a:lnTo>
                <a:lnTo>
                  <a:pt x="243" y="21"/>
                </a:lnTo>
                <a:lnTo>
                  <a:pt x="229" y="14"/>
                </a:lnTo>
                <a:lnTo>
                  <a:pt x="214" y="9"/>
                </a:lnTo>
                <a:lnTo>
                  <a:pt x="198" y="5"/>
                </a:lnTo>
                <a:lnTo>
                  <a:pt x="182" y="3"/>
                </a:lnTo>
                <a:lnTo>
                  <a:pt x="1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42" name="Freeform 4163">
            <a:extLst>
              <a:ext uri="{FF2B5EF4-FFF2-40B4-BE49-F238E27FC236}">
                <a16:creationId xmlns:a16="http://schemas.microsoft.com/office/drawing/2014/main" xmlns="" id="{B8761850-4D9B-F84E-8FD5-09C395DF0EE1}"/>
              </a:ext>
            </a:extLst>
          </p:cNvPr>
          <p:cNvSpPr>
            <a:spLocks/>
          </p:cNvSpPr>
          <p:nvPr/>
        </p:nvSpPr>
        <p:spPr bwMode="auto">
          <a:xfrm>
            <a:off x="1954213" y="3408363"/>
            <a:ext cx="522287" cy="1322387"/>
          </a:xfrm>
          <a:custGeom>
            <a:avLst/>
            <a:gdLst>
              <a:gd name="T0" fmla="*/ 2147483646 w 329"/>
              <a:gd name="T1" fmla="*/ 0 h 1151"/>
              <a:gd name="T2" fmla="*/ 2147483646 w 329"/>
              <a:gd name="T3" fmla="*/ 2147483646 h 1151"/>
              <a:gd name="T4" fmla="*/ 2147483646 w 329"/>
              <a:gd name="T5" fmla="*/ 2147483646 h 1151"/>
              <a:gd name="T6" fmla="*/ 2147483646 w 329"/>
              <a:gd name="T7" fmla="*/ 2147483646 h 1151"/>
              <a:gd name="T8" fmla="*/ 2147483646 w 329"/>
              <a:gd name="T9" fmla="*/ 2147483646 h 1151"/>
              <a:gd name="T10" fmla="*/ 2147483646 w 329"/>
              <a:gd name="T11" fmla="*/ 2147483646 h 1151"/>
              <a:gd name="T12" fmla="*/ 2147483646 w 329"/>
              <a:gd name="T13" fmla="*/ 2147483646 h 1151"/>
              <a:gd name="T14" fmla="*/ 2147483646 w 329"/>
              <a:gd name="T15" fmla="*/ 2147483646 h 1151"/>
              <a:gd name="T16" fmla="*/ 0 w 329"/>
              <a:gd name="T17" fmla="*/ 2147483646 h 1151"/>
              <a:gd name="T18" fmla="*/ 0 w 329"/>
              <a:gd name="T19" fmla="*/ 2147483646 h 1151"/>
              <a:gd name="T20" fmla="*/ 2147483646 w 329"/>
              <a:gd name="T21" fmla="*/ 2147483646 h 1151"/>
              <a:gd name="T22" fmla="*/ 2147483646 w 329"/>
              <a:gd name="T23" fmla="*/ 2147483646 h 1151"/>
              <a:gd name="T24" fmla="*/ 2147483646 w 329"/>
              <a:gd name="T25" fmla="*/ 2147483646 h 1151"/>
              <a:gd name="T26" fmla="*/ 2147483646 w 329"/>
              <a:gd name="T27" fmla="*/ 2147483646 h 1151"/>
              <a:gd name="T28" fmla="*/ 2147483646 w 329"/>
              <a:gd name="T29" fmla="*/ 2147483646 h 1151"/>
              <a:gd name="T30" fmla="*/ 2147483646 w 329"/>
              <a:gd name="T31" fmla="*/ 2147483646 h 1151"/>
              <a:gd name="T32" fmla="*/ 2147483646 w 329"/>
              <a:gd name="T33" fmla="*/ 2147483646 h 1151"/>
              <a:gd name="T34" fmla="*/ 2147483646 w 329"/>
              <a:gd name="T35" fmla="*/ 2147483646 h 1151"/>
              <a:gd name="T36" fmla="*/ 2147483646 w 329"/>
              <a:gd name="T37" fmla="*/ 2147483646 h 1151"/>
              <a:gd name="T38" fmla="*/ 2147483646 w 329"/>
              <a:gd name="T39" fmla="*/ 2147483646 h 1151"/>
              <a:gd name="T40" fmla="*/ 2147483646 w 329"/>
              <a:gd name="T41" fmla="*/ 2147483646 h 1151"/>
              <a:gd name="T42" fmla="*/ 2147483646 w 329"/>
              <a:gd name="T43" fmla="*/ 2147483646 h 1151"/>
              <a:gd name="T44" fmla="*/ 2147483646 w 329"/>
              <a:gd name="T45" fmla="*/ 2147483646 h 1151"/>
              <a:gd name="T46" fmla="*/ 2147483646 w 329"/>
              <a:gd name="T47" fmla="*/ 2147483646 h 1151"/>
              <a:gd name="T48" fmla="*/ 2147483646 w 329"/>
              <a:gd name="T49" fmla="*/ 2147483646 h 1151"/>
              <a:gd name="T50" fmla="*/ 2147483646 w 329"/>
              <a:gd name="T51" fmla="*/ 2147483646 h 1151"/>
              <a:gd name="T52" fmla="*/ 2147483646 w 329"/>
              <a:gd name="T53" fmla="*/ 2147483646 h 1151"/>
              <a:gd name="T54" fmla="*/ 2147483646 w 329"/>
              <a:gd name="T55" fmla="*/ 2147483646 h 1151"/>
              <a:gd name="T56" fmla="*/ 2147483646 w 329"/>
              <a:gd name="T57" fmla="*/ 2147483646 h 1151"/>
              <a:gd name="T58" fmla="*/ 2147483646 w 329"/>
              <a:gd name="T59" fmla="*/ 2147483646 h 1151"/>
              <a:gd name="T60" fmla="*/ 2147483646 w 329"/>
              <a:gd name="T61" fmla="*/ 2147483646 h 1151"/>
              <a:gd name="T62" fmla="*/ 2147483646 w 329"/>
              <a:gd name="T63" fmla="*/ 2147483646 h 1151"/>
              <a:gd name="T64" fmla="*/ 2147483646 w 329"/>
              <a:gd name="T65" fmla="*/ 2147483646 h 1151"/>
              <a:gd name="T66" fmla="*/ 2147483646 w 329"/>
              <a:gd name="T67" fmla="*/ 2147483646 h 1151"/>
              <a:gd name="T68" fmla="*/ 2147483646 w 329"/>
              <a:gd name="T69" fmla="*/ 2147483646 h 1151"/>
              <a:gd name="T70" fmla="*/ 2147483646 w 329"/>
              <a:gd name="T71" fmla="*/ 2147483646 h 1151"/>
              <a:gd name="T72" fmla="*/ 2147483646 w 329"/>
              <a:gd name="T73" fmla="*/ 2147483646 h 1151"/>
              <a:gd name="T74" fmla="*/ 2147483646 w 329"/>
              <a:gd name="T75" fmla="*/ 2147483646 h 1151"/>
              <a:gd name="T76" fmla="*/ 2147483646 w 329"/>
              <a:gd name="T77" fmla="*/ 2147483646 h 1151"/>
              <a:gd name="T78" fmla="*/ 2147483646 w 329"/>
              <a:gd name="T79" fmla="*/ 2147483646 h 1151"/>
              <a:gd name="T80" fmla="*/ 2147483646 w 329"/>
              <a:gd name="T81" fmla="*/ 2147483646 h 1151"/>
              <a:gd name="T82" fmla="*/ 2147483646 w 329"/>
              <a:gd name="T83" fmla="*/ 2147483646 h 1151"/>
              <a:gd name="T84" fmla="*/ 2147483646 w 329"/>
              <a:gd name="T85" fmla="*/ 2147483646 h 1151"/>
              <a:gd name="T86" fmla="*/ 2147483646 w 329"/>
              <a:gd name="T87" fmla="*/ 2147483646 h 1151"/>
              <a:gd name="T88" fmla="*/ 2147483646 w 329"/>
              <a:gd name="T89" fmla="*/ 2147483646 h 1151"/>
              <a:gd name="T90" fmla="*/ 2147483646 w 329"/>
              <a:gd name="T91" fmla="*/ 2147483646 h 1151"/>
              <a:gd name="T92" fmla="*/ 2147483646 w 329"/>
              <a:gd name="T93" fmla="*/ 2147483646 h 1151"/>
              <a:gd name="T94" fmla="*/ 2147483646 w 329"/>
              <a:gd name="T95" fmla="*/ 2147483646 h 1151"/>
              <a:gd name="T96" fmla="*/ 2147483646 w 329"/>
              <a:gd name="T97" fmla="*/ 2147483646 h 1151"/>
              <a:gd name="T98" fmla="*/ 2147483646 w 329"/>
              <a:gd name="T99" fmla="*/ 2147483646 h 1151"/>
              <a:gd name="T100" fmla="*/ 2147483646 w 329"/>
              <a:gd name="T101" fmla="*/ 2147483646 h 1151"/>
              <a:gd name="T102" fmla="*/ 2147483646 w 329"/>
              <a:gd name="T103" fmla="*/ 2147483646 h 1151"/>
              <a:gd name="T104" fmla="*/ 2147483646 w 329"/>
              <a:gd name="T105" fmla="*/ 2147483646 h 11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29" h="1151">
                <a:moveTo>
                  <a:pt x="165" y="0"/>
                </a:moveTo>
                <a:lnTo>
                  <a:pt x="165" y="0"/>
                </a:lnTo>
                <a:lnTo>
                  <a:pt x="147" y="2"/>
                </a:lnTo>
                <a:lnTo>
                  <a:pt x="131" y="5"/>
                </a:lnTo>
                <a:lnTo>
                  <a:pt x="115" y="9"/>
                </a:lnTo>
                <a:lnTo>
                  <a:pt x="99" y="14"/>
                </a:lnTo>
                <a:lnTo>
                  <a:pt x="86" y="20"/>
                </a:lnTo>
                <a:lnTo>
                  <a:pt x="72" y="29"/>
                </a:lnTo>
                <a:lnTo>
                  <a:pt x="59" y="38"/>
                </a:lnTo>
                <a:lnTo>
                  <a:pt x="47" y="50"/>
                </a:lnTo>
                <a:lnTo>
                  <a:pt x="36" y="61"/>
                </a:lnTo>
                <a:lnTo>
                  <a:pt x="27" y="75"/>
                </a:lnTo>
                <a:lnTo>
                  <a:pt x="18" y="88"/>
                </a:lnTo>
                <a:lnTo>
                  <a:pt x="11" y="102"/>
                </a:lnTo>
                <a:lnTo>
                  <a:pt x="7" y="117"/>
                </a:lnTo>
                <a:lnTo>
                  <a:pt x="2" y="133"/>
                </a:lnTo>
                <a:lnTo>
                  <a:pt x="0" y="149"/>
                </a:lnTo>
                <a:lnTo>
                  <a:pt x="0" y="167"/>
                </a:lnTo>
                <a:lnTo>
                  <a:pt x="0" y="192"/>
                </a:lnTo>
                <a:lnTo>
                  <a:pt x="7" y="214"/>
                </a:lnTo>
                <a:lnTo>
                  <a:pt x="14" y="237"/>
                </a:lnTo>
                <a:lnTo>
                  <a:pt x="25" y="257"/>
                </a:lnTo>
                <a:lnTo>
                  <a:pt x="41" y="275"/>
                </a:lnTo>
                <a:lnTo>
                  <a:pt x="56" y="291"/>
                </a:lnTo>
                <a:lnTo>
                  <a:pt x="74" y="304"/>
                </a:lnTo>
                <a:lnTo>
                  <a:pt x="95" y="316"/>
                </a:lnTo>
                <a:lnTo>
                  <a:pt x="108" y="322"/>
                </a:lnTo>
                <a:lnTo>
                  <a:pt x="120" y="329"/>
                </a:lnTo>
                <a:lnTo>
                  <a:pt x="131" y="338"/>
                </a:lnTo>
                <a:lnTo>
                  <a:pt x="140" y="349"/>
                </a:lnTo>
                <a:lnTo>
                  <a:pt x="147" y="361"/>
                </a:lnTo>
                <a:lnTo>
                  <a:pt x="153" y="372"/>
                </a:lnTo>
                <a:lnTo>
                  <a:pt x="158" y="383"/>
                </a:lnTo>
                <a:lnTo>
                  <a:pt x="158" y="397"/>
                </a:lnTo>
                <a:lnTo>
                  <a:pt x="158" y="1009"/>
                </a:lnTo>
                <a:lnTo>
                  <a:pt x="156" y="1034"/>
                </a:lnTo>
                <a:lnTo>
                  <a:pt x="151" y="1059"/>
                </a:lnTo>
                <a:lnTo>
                  <a:pt x="144" y="1077"/>
                </a:lnTo>
                <a:lnTo>
                  <a:pt x="135" y="1088"/>
                </a:lnTo>
                <a:lnTo>
                  <a:pt x="129" y="1099"/>
                </a:lnTo>
                <a:lnTo>
                  <a:pt x="126" y="1113"/>
                </a:lnTo>
                <a:lnTo>
                  <a:pt x="126" y="1120"/>
                </a:lnTo>
                <a:lnTo>
                  <a:pt x="129" y="1126"/>
                </a:lnTo>
                <a:lnTo>
                  <a:pt x="133" y="1133"/>
                </a:lnTo>
                <a:lnTo>
                  <a:pt x="138" y="1140"/>
                </a:lnTo>
                <a:lnTo>
                  <a:pt x="144" y="1144"/>
                </a:lnTo>
                <a:lnTo>
                  <a:pt x="149" y="1147"/>
                </a:lnTo>
                <a:lnTo>
                  <a:pt x="158" y="1149"/>
                </a:lnTo>
                <a:lnTo>
                  <a:pt x="165" y="1151"/>
                </a:lnTo>
                <a:lnTo>
                  <a:pt x="171" y="1149"/>
                </a:lnTo>
                <a:lnTo>
                  <a:pt x="180" y="1147"/>
                </a:lnTo>
                <a:lnTo>
                  <a:pt x="185" y="1144"/>
                </a:lnTo>
                <a:lnTo>
                  <a:pt x="192" y="1140"/>
                </a:lnTo>
                <a:lnTo>
                  <a:pt x="196" y="1133"/>
                </a:lnTo>
                <a:lnTo>
                  <a:pt x="201" y="1126"/>
                </a:lnTo>
                <a:lnTo>
                  <a:pt x="201" y="1120"/>
                </a:lnTo>
                <a:lnTo>
                  <a:pt x="203" y="1113"/>
                </a:lnTo>
                <a:lnTo>
                  <a:pt x="201" y="1099"/>
                </a:lnTo>
                <a:lnTo>
                  <a:pt x="194" y="1088"/>
                </a:lnTo>
                <a:lnTo>
                  <a:pt x="185" y="1077"/>
                </a:lnTo>
                <a:lnTo>
                  <a:pt x="178" y="1059"/>
                </a:lnTo>
                <a:lnTo>
                  <a:pt x="171" y="1034"/>
                </a:lnTo>
                <a:lnTo>
                  <a:pt x="169" y="1009"/>
                </a:lnTo>
                <a:lnTo>
                  <a:pt x="169" y="397"/>
                </a:lnTo>
                <a:lnTo>
                  <a:pt x="171" y="383"/>
                </a:lnTo>
                <a:lnTo>
                  <a:pt x="176" y="372"/>
                </a:lnTo>
                <a:lnTo>
                  <a:pt x="183" y="361"/>
                </a:lnTo>
                <a:lnTo>
                  <a:pt x="189" y="349"/>
                </a:lnTo>
                <a:lnTo>
                  <a:pt x="198" y="338"/>
                </a:lnTo>
                <a:lnTo>
                  <a:pt x="210" y="329"/>
                </a:lnTo>
                <a:lnTo>
                  <a:pt x="221" y="322"/>
                </a:lnTo>
                <a:lnTo>
                  <a:pt x="234" y="316"/>
                </a:lnTo>
                <a:lnTo>
                  <a:pt x="255" y="304"/>
                </a:lnTo>
                <a:lnTo>
                  <a:pt x="273" y="291"/>
                </a:lnTo>
                <a:lnTo>
                  <a:pt x="288" y="275"/>
                </a:lnTo>
                <a:lnTo>
                  <a:pt x="302" y="257"/>
                </a:lnTo>
                <a:lnTo>
                  <a:pt x="313" y="237"/>
                </a:lnTo>
                <a:lnTo>
                  <a:pt x="322" y="214"/>
                </a:lnTo>
                <a:lnTo>
                  <a:pt x="327" y="192"/>
                </a:lnTo>
                <a:lnTo>
                  <a:pt x="329" y="167"/>
                </a:lnTo>
                <a:lnTo>
                  <a:pt x="329" y="149"/>
                </a:lnTo>
                <a:lnTo>
                  <a:pt x="327" y="133"/>
                </a:lnTo>
                <a:lnTo>
                  <a:pt x="322" y="117"/>
                </a:lnTo>
                <a:lnTo>
                  <a:pt x="315" y="102"/>
                </a:lnTo>
                <a:lnTo>
                  <a:pt x="309" y="88"/>
                </a:lnTo>
                <a:lnTo>
                  <a:pt x="302" y="75"/>
                </a:lnTo>
                <a:lnTo>
                  <a:pt x="293" y="61"/>
                </a:lnTo>
                <a:lnTo>
                  <a:pt x="282" y="50"/>
                </a:lnTo>
                <a:lnTo>
                  <a:pt x="270" y="38"/>
                </a:lnTo>
                <a:lnTo>
                  <a:pt x="257" y="29"/>
                </a:lnTo>
                <a:lnTo>
                  <a:pt x="243" y="20"/>
                </a:lnTo>
                <a:lnTo>
                  <a:pt x="228" y="14"/>
                </a:lnTo>
                <a:lnTo>
                  <a:pt x="214" y="9"/>
                </a:lnTo>
                <a:lnTo>
                  <a:pt x="198" y="5"/>
                </a:lnTo>
                <a:lnTo>
                  <a:pt x="180" y="2"/>
                </a:lnTo>
                <a:lnTo>
                  <a:pt x="165" y="0"/>
                </a:lnTo>
                <a:close/>
              </a:path>
            </a:pathLst>
          </a:custGeom>
          <a:solidFill>
            <a:srgbClr val="A4A9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43" name="Freeform 4164">
            <a:extLst>
              <a:ext uri="{FF2B5EF4-FFF2-40B4-BE49-F238E27FC236}">
                <a16:creationId xmlns:a16="http://schemas.microsoft.com/office/drawing/2014/main" xmlns="" id="{07EE1145-19FD-7641-9724-B1FA6D49292A}"/>
              </a:ext>
            </a:extLst>
          </p:cNvPr>
          <p:cNvSpPr>
            <a:spLocks/>
          </p:cNvSpPr>
          <p:nvPr/>
        </p:nvSpPr>
        <p:spPr bwMode="auto">
          <a:xfrm>
            <a:off x="1392238" y="3197225"/>
            <a:ext cx="522287" cy="1827213"/>
          </a:xfrm>
          <a:custGeom>
            <a:avLst/>
            <a:gdLst>
              <a:gd name="T0" fmla="*/ 2147483646 w 329"/>
              <a:gd name="T1" fmla="*/ 0 h 1151"/>
              <a:gd name="T2" fmla="*/ 2147483646 w 329"/>
              <a:gd name="T3" fmla="*/ 2147483646 h 1151"/>
              <a:gd name="T4" fmla="*/ 2147483646 w 329"/>
              <a:gd name="T5" fmla="*/ 2147483646 h 1151"/>
              <a:gd name="T6" fmla="*/ 2147483646 w 329"/>
              <a:gd name="T7" fmla="*/ 2147483646 h 1151"/>
              <a:gd name="T8" fmla="*/ 2147483646 w 329"/>
              <a:gd name="T9" fmla="*/ 2147483646 h 1151"/>
              <a:gd name="T10" fmla="*/ 2147483646 w 329"/>
              <a:gd name="T11" fmla="*/ 2147483646 h 1151"/>
              <a:gd name="T12" fmla="*/ 2147483646 w 329"/>
              <a:gd name="T13" fmla="*/ 2147483646 h 1151"/>
              <a:gd name="T14" fmla="*/ 2147483646 w 329"/>
              <a:gd name="T15" fmla="*/ 2147483646 h 1151"/>
              <a:gd name="T16" fmla="*/ 0 w 329"/>
              <a:gd name="T17" fmla="*/ 2147483646 h 1151"/>
              <a:gd name="T18" fmla="*/ 0 w 329"/>
              <a:gd name="T19" fmla="*/ 2147483646 h 1151"/>
              <a:gd name="T20" fmla="*/ 2147483646 w 329"/>
              <a:gd name="T21" fmla="*/ 2147483646 h 1151"/>
              <a:gd name="T22" fmla="*/ 2147483646 w 329"/>
              <a:gd name="T23" fmla="*/ 2147483646 h 1151"/>
              <a:gd name="T24" fmla="*/ 2147483646 w 329"/>
              <a:gd name="T25" fmla="*/ 2147483646 h 1151"/>
              <a:gd name="T26" fmla="*/ 2147483646 w 329"/>
              <a:gd name="T27" fmla="*/ 2147483646 h 1151"/>
              <a:gd name="T28" fmla="*/ 2147483646 w 329"/>
              <a:gd name="T29" fmla="*/ 2147483646 h 1151"/>
              <a:gd name="T30" fmla="*/ 2147483646 w 329"/>
              <a:gd name="T31" fmla="*/ 2147483646 h 1151"/>
              <a:gd name="T32" fmla="*/ 2147483646 w 329"/>
              <a:gd name="T33" fmla="*/ 2147483646 h 1151"/>
              <a:gd name="T34" fmla="*/ 2147483646 w 329"/>
              <a:gd name="T35" fmla="*/ 2147483646 h 1151"/>
              <a:gd name="T36" fmla="*/ 2147483646 w 329"/>
              <a:gd name="T37" fmla="*/ 2147483646 h 1151"/>
              <a:gd name="T38" fmla="*/ 2147483646 w 329"/>
              <a:gd name="T39" fmla="*/ 2147483646 h 1151"/>
              <a:gd name="T40" fmla="*/ 2147483646 w 329"/>
              <a:gd name="T41" fmla="*/ 2147483646 h 1151"/>
              <a:gd name="T42" fmla="*/ 2147483646 w 329"/>
              <a:gd name="T43" fmla="*/ 2147483646 h 1151"/>
              <a:gd name="T44" fmla="*/ 2147483646 w 329"/>
              <a:gd name="T45" fmla="*/ 2147483646 h 1151"/>
              <a:gd name="T46" fmla="*/ 2147483646 w 329"/>
              <a:gd name="T47" fmla="*/ 2147483646 h 1151"/>
              <a:gd name="T48" fmla="*/ 2147483646 w 329"/>
              <a:gd name="T49" fmla="*/ 2147483646 h 1151"/>
              <a:gd name="T50" fmla="*/ 2147483646 w 329"/>
              <a:gd name="T51" fmla="*/ 2147483646 h 1151"/>
              <a:gd name="T52" fmla="*/ 2147483646 w 329"/>
              <a:gd name="T53" fmla="*/ 2147483646 h 1151"/>
              <a:gd name="T54" fmla="*/ 2147483646 w 329"/>
              <a:gd name="T55" fmla="*/ 2147483646 h 1151"/>
              <a:gd name="T56" fmla="*/ 2147483646 w 329"/>
              <a:gd name="T57" fmla="*/ 2147483646 h 1151"/>
              <a:gd name="T58" fmla="*/ 2147483646 w 329"/>
              <a:gd name="T59" fmla="*/ 2147483646 h 1151"/>
              <a:gd name="T60" fmla="*/ 2147483646 w 329"/>
              <a:gd name="T61" fmla="*/ 2147483646 h 1151"/>
              <a:gd name="T62" fmla="*/ 2147483646 w 329"/>
              <a:gd name="T63" fmla="*/ 2147483646 h 1151"/>
              <a:gd name="T64" fmla="*/ 2147483646 w 329"/>
              <a:gd name="T65" fmla="*/ 2147483646 h 1151"/>
              <a:gd name="T66" fmla="*/ 2147483646 w 329"/>
              <a:gd name="T67" fmla="*/ 2147483646 h 1151"/>
              <a:gd name="T68" fmla="*/ 2147483646 w 329"/>
              <a:gd name="T69" fmla="*/ 2147483646 h 1151"/>
              <a:gd name="T70" fmla="*/ 2147483646 w 329"/>
              <a:gd name="T71" fmla="*/ 2147483646 h 1151"/>
              <a:gd name="T72" fmla="*/ 2147483646 w 329"/>
              <a:gd name="T73" fmla="*/ 2147483646 h 1151"/>
              <a:gd name="T74" fmla="*/ 2147483646 w 329"/>
              <a:gd name="T75" fmla="*/ 2147483646 h 1151"/>
              <a:gd name="T76" fmla="*/ 2147483646 w 329"/>
              <a:gd name="T77" fmla="*/ 2147483646 h 1151"/>
              <a:gd name="T78" fmla="*/ 2147483646 w 329"/>
              <a:gd name="T79" fmla="*/ 2147483646 h 1151"/>
              <a:gd name="T80" fmla="*/ 2147483646 w 329"/>
              <a:gd name="T81" fmla="*/ 2147483646 h 1151"/>
              <a:gd name="T82" fmla="*/ 2147483646 w 329"/>
              <a:gd name="T83" fmla="*/ 2147483646 h 1151"/>
              <a:gd name="T84" fmla="*/ 2147483646 w 329"/>
              <a:gd name="T85" fmla="*/ 2147483646 h 1151"/>
              <a:gd name="T86" fmla="*/ 2147483646 w 329"/>
              <a:gd name="T87" fmla="*/ 2147483646 h 1151"/>
              <a:gd name="T88" fmla="*/ 2147483646 w 329"/>
              <a:gd name="T89" fmla="*/ 2147483646 h 1151"/>
              <a:gd name="T90" fmla="*/ 2147483646 w 329"/>
              <a:gd name="T91" fmla="*/ 2147483646 h 1151"/>
              <a:gd name="T92" fmla="*/ 2147483646 w 329"/>
              <a:gd name="T93" fmla="*/ 2147483646 h 1151"/>
              <a:gd name="T94" fmla="*/ 2147483646 w 329"/>
              <a:gd name="T95" fmla="*/ 2147483646 h 1151"/>
              <a:gd name="T96" fmla="*/ 2147483646 w 329"/>
              <a:gd name="T97" fmla="*/ 2147483646 h 1151"/>
              <a:gd name="T98" fmla="*/ 2147483646 w 329"/>
              <a:gd name="T99" fmla="*/ 2147483646 h 1151"/>
              <a:gd name="T100" fmla="*/ 2147483646 w 329"/>
              <a:gd name="T101" fmla="*/ 2147483646 h 1151"/>
              <a:gd name="T102" fmla="*/ 2147483646 w 329"/>
              <a:gd name="T103" fmla="*/ 2147483646 h 1151"/>
              <a:gd name="T104" fmla="*/ 2147483646 w 329"/>
              <a:gd name="T105" fmla="*/ 2147483646 h 11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29" h="1151">
                <a:moveTo>
                  <a:pt x="165" y="0"/>
                </a:moveTo>
                <a:lnTo>
                  <a:pt x="165" y="0"/>
                </a:lnTo>
                <a:lnTo>
                  <a:pt x="147" y="2"/>
                </a:lnTo>
                <a:lnTo>
                  <a:pt x="131" y="5"/>
                </a:lnTo>
                <a:lnTo>
                  <a:pt x="115" y="9"/>
                </a:lnTo>
                <a:lnTo>
                  <a:pt x="99" y="14"/>
                </a:lnTo>
                <a:lnTo>
                  <a:pt x="86" y="20"/>
                </a:lnTo>
                <a:lnTo>
                  <a:pt x="72" y="29"/>
                </a:lnTo>
                <a:lnTo>
                  <a:pt x="59" y="38"/>
                </a:lnTo>
                <a:lnTo>
                  <a:pt x="47" y="50"/>
                </a:lnTo>
                <a:lnTo>
                  <a:pt x="36" y="61"/>
                </a:lnTo>
                <a:lnTo>
                  <a:pt x="27" y="75"/>
                </a:lnTo>
                <a:lnTo>
                  <a:pt x="18" y="88"/>
                </a:lnTo>
                <a:lnTo>
                  <a:pt x="11" y="102"/>
                </a:lnTo>
                <a:lnTo>
                  <a:pt x="7" y="117"/>
                </a:lnTo>
                <a:lnTo>
                  <a:pt x="2" y="133"/>
                </a:lnTo>
                <a:lnTo>
                  <a:pt x="0" y="149"/>
                </a:lnTo>
                <a:lnTo>
                  <a:pt x="0" y="167"/>
                </a:lnTo>
                <a:lnTo>
                  <a:pt x="0" y="192"/>
                </a:lnTo>
                <a:lnTo>
                  <a:pt x="7" y="214"/>
                </a:lnTo>
                <a:lnTo>
                  <a:pt x="14" y="237"/>
                </a:lnTo>
                <a:lnTo>
                  <a:pt x="25" y="257"/>
                </a:lnTo>
                <a:lnTo>
                  <a:pt x="41" y="275"/>
                </a:lnTo>
                <a:lnTo>
                  <a:pt x="56" y="291"/>
                </a:lnTo>
                <a:lnTo>
                  <a:pt x="74" y="304"/>
                </a:lnTo>
                <a:lnTo>
                  <a:pt x="95" y="316"/>
                </a:lnTo>
                <a:lnTo>
                  <a:pt x="108" y="322"/>
                </a:lnTo>
                <a:lnTo>
                  <a:pt x="120" y="329"/>
                </a:lnTo>
                <a:lnTo>
                  <a:pt x="131" y="338"/>
                </a:lnTo>
                <a:lnTo>
                  <a:pt x="140" y="349"/>
                </a:lnTo>
                <a:lnTo>
                  <a:pt x="147" y="361"/>
                </a:lnTo>
                <a:lnTo>
                  <a:pt x="153" y="372"/>
                </a:lnTo>
                <a:lnTo>
                  <a:pt x="158" y="383"/>
                </a:lnTo>
                <a:lnTo>
                  <a:pt x="158" y="397"/>
                </a:lnTo>
                <a:lnTo>
                  <a:pt x="158" y="1009"/>
                </a:lnTo>
                <a:lnTo>
                  <a:pt x="156" y="1034"/>
                </a:lnTo>
                <a:lnTo>
                  <a:pt x="151" y="1059"/>
                </a:lnTo>
                <a:lnTo>
                  <a:pt x="144" y="1077"/>
                </a:lnTo>
                <a:lnTo>
                  <a:pt x="135" y="1088"/>
                </a:lnTo>
                <a:lnTo>
                  <a:pt x="129" y="1099"/>
                </a:lnTo>
                <a:lnTo>
                  <a:pt x="126" y="1113"/>
                </a:lnTo>
                <a:lnTo>
                  <a:pt x="126" y="1120"/>
                </a:lnTo>
                <a:lnTo>
                  <a:pt x="129" y="1126"/>
                </a:lnTo>
                <a:lnTo>
                  <a:pt x="133" y="1133"/>
                </a:lnTo>
                <a:lnTo>
                  <a:pt x="138" y="1140"/>
                </a:lnTo>
                <a:lnTo>
                  <a:pt x="144" y="1144"/>
                </a:lnTo>
                <a:lnTo>
                  <a:pt x="149" y="1147"/>
                </a:lnTo>
                <a:lnTo>
                  <a:pt x="158" y="1149"/>
                </a:lnTo>
                <a:lnTo>
                  <a:pt x="165" y="1151"/>
                </a:lnTo>
                <a:lnTo>
                  <a:pt x="171" y="1149"/>
                </a:lnTo>
                <a:lnTo>
                  <a:pt x="180" y="1147"/>
                </a:lnTo>
                <a:lnTo>
                  <a:pt x="185" y="1144"/>
                </a:lnTo>
                <a:lnTo>
                  <a:pt x="192" y="1140"/>
                </a:lnTo>
                <a:lnTo>
                  <a:pt x="196" y="1133"/>
                </a:lnTo>
                <a:lnTo>
                  <a:pt x="201" y="1126"/>
                </a:lnTo>
                <a:lnTo>
                  <a:pt x="201" y="1120"/>
                </a:lnTo>
                <a:lnTo>
                  <a:pt x="203" y="1113"/>
                </a:lnTo>
                <a:lnTo>
                  <a:pt x="201" y="1099"/>
                </a:lnTo>
                <a:lnTo>
                  <a:pt x="194" y="1088"/>
                </a:lnTo>
                <a:lnTo>
                  <a:pt x="185" y="1077"/>
                </a:lnTo>
                <a:lnTo>
                  <a:pt x="178" y="1059"/>
                </a:lnTo>
                <a:lnTo>
                  <a:pt x="171" y="1034"/>
                </a:lnTo>
                <a:lnTo>
                  <a:pt x="169" y="1009"/>
                </a:lnTo>
                <a:lnTo>
                  <a:pt x="169" y="397"/>
                </a:lnTo>
                <a:lnTo>
                  <a:pt x="171" y="383"/>
                </a:lnTo>
                <a:lnTo>
                  <a:pt x="176" y="372"/>
                </a:lnTo>
                <a:lnTo>
                  <a:pt x="183" y="361"/>
                </a:lnTo>
                <a:lnTo>
                  <a:pt x="189" y="349"/>
                </a:lnTo>
                <a:lnTo>
                  <a:pt x="198" y="338"/>
                </a:lnTo>
                <a:lnTo>
                  <a:pt x="210" y="329"/>
                </a:lnTo>
                <a:lnTo>
                  <a:pt x="221" y="322"/>
                </a:lnTo>
                <a:lnTo>
                  <a:pt x="234" y="316"/>
                </a:lnTo>
                <a:lnTo>
                  <a:pt x="255" y="304"/>
                </a:lnTo>
                <a:lnTo>
                  <a:pt x="273" y="291"/>
                </a:lnTo>
                <a:lnTo>
                  <a:pt x="288" y="275"/>
                </a:lnTo>
                <a:lnTo>
                  <a:pt x="302" y="257"/>
                </a:lnTo>
                <a:lnTo>
                  <a:pt x="313" y="237"/>
                </a:lnTo>
                <a:lnTo>
                  <a:pt x="322" y="214"/>
                </a:lnTo>
                <a:lnTo>
                  <a:pt x="327" y="192"/>
                </a:lnTo>
                <a:lnTo>
                  <a:pt x="329" y="167"/>
                </a:lnTo>
                <a:lnTo>
                  <a:pt x="329" y="149"/>
                </a:lnTo>
                <a:lnTo>
                  <a:pt x="327" y="133"/>
                </a:lnTo>
                <a:lnTo>
                  <a:pt x="322" y="117"/>
                </a:lnTo>
                <a:lnTo>
                  <a:pt x="315" y="102"/>
                </a:lnTo>
                <a:lnTo>
                  <a:pt x="309" y="88"/>
                </a:lnTo>
                <a:lnTo>
                  <a:pt x="302" y="75"/>
                </a:lnTo>
                <a:lnTo>
                  <a:pt x="293" y="61"/>
                </a:lnTo>
                <a:lnTo>
                  <a:pt x="282" y="50"/>
                </a:lnTo>
                <a:lnTo>
                  <a:pt x="270" y="38"/>
                </a:lnTo>
                <a:lnTo>
                  <a:pt x="257" y="29"/>
                </a:lnTo>
                <a:lnTo>
                  <a:pt x="243" y="20"/>
                </a:lnTo>
                <a:lnTo>
                  <a:pt x="228" y="14"/>
                </a:lnTo>
                <a:lnTo>
                  <a:pt x="214" y="9"/>
                </a:lnTo>
                <a:lnTo>
                  <a:pt x="198" y="5"/>
                </a:lnTo>
                <a:lnTo>
                  <a:pt x="180" y="2"/>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latin typeface="Arial Narrow" panose="020B0606020202030204" pitchFamily="34" charset="0"/>
              <a:ea typeface="微軟正黑體" panose="020B0604030504040204" pitchFamily="34" charset="-120"/>
            </a:endParaRPr>
          </a:p>
        </p:txBody>
      </p:sp>
      <p:sp>
        <p:nvSpPr>
          <p:cNvPr id="7944" name="Rectangle 4165">
            <a:extLst>
              <a:ext uri="{FF2B5EF4-FFF2-40B4-BE49-F238E27FC236}">
                <a16:creationId xmlns:a16="http://schemas.microsoft.com/office/drawing/2014/main" xmlns="" id="{AA726009-7B3B-0B4F-BFD1-07246B51CA6F}"/>
              </a:ext>
            </a:extLst>
          </p:cNvPr>
          <p:cNvSpPr>
            <a:spLocks noChangeArrowheads="1"/>
          </p:cNvSpPr>
          <p:nvPr/>
        </p:nvSpPr>
        <p:spPr bwMode="auto">
          <a:xfrm>
            <a:off x="1597025" y="3259138"/>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600" b="1">
                <a:solidFill>
                  <a:srgbClr val="FCFBFA"/>
                </a:solidFill>
                <a:latin typeface="Arial Narrow" panose="020B0606020202030204" pitchFamily="34" charset="0"/>
                <a:ea typeface="微軟正黑體" panose="020B0604030504040204" pitchFamily="34" charset="-120"/>
              </a:rPr>
              <a:t>3</a:t>
            </a:r>
            <a:endParaRPr lang="de-DE" altLang="de-DE">
              <a:latin typeface="Arial Narrow" panose="020B0606020202030204" pitchFamily="34" charset="0"/>
              <a:ea typeface="微軟正黑體" panose="020B0604030504040204" pitchFamily="34" charset="-120"/>
            </a:endParaRPr>
          </a:p>
        </p:txBody>
      </p:sp>
      <p:sp>
        <p:nvSpPr>
          <p:cNvPr id="7945" name="Rectangle 4166">
            <a:extLst>
              <a:ext uri="{FF2B5EF4-FFF2-40B4-BE49-F238E27FC236}">
                <a16:creationId xmlns:a16="http://schemas.microsoft.com/office/drawing/2014/main" xmlns="" id="{EA71653C-E2FB-2D44-BA94-1CC2ADFAA47E}"/>
              </a:ext>
            </a:extLst>
          </p:cNvPr>
          <p:cNvSpPr>
            <a:spLocks noChangeArrowheads="1"/>
          </p:cNvSpPr>
          <p:nvPr/>
        </p:nvSpPr>
        <p:spPr bwMode="auto">
          <a:xfrm>
            <a:off x="1443038" y="3441700"/>
            <a:ext cx="3542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000" b="1">
                <a:solidFill>
                  <a:srgbClr val="FCFBFA"/>
                </a:solidFill>
                <a:latin typeface="Arial Narrow" panose="020B0606020202030204" pitchFamily="34" charset="0"/>
                <a:ea typeface="微軟正黑體" panose="020B0604030504040204" pitchFamily="34" charset="-120"/>
              </a:rPr>
              <a:t>Mexico</a:t>
            </a:r>
            <a:endParaRPr lang="de-DE" altLang="de-DE">
              <a:latin typeface="Arial Narrow" panose="020B0606020202030204" pitchFamily="34" charset="0"/>
              <a:ea typeface="微軟正黑體" panose="020B0604030504040204" pitchFamily="34" charset="-120"/>
            </a:endParaRPr>
          </a:p>
        </p:txBody>
      </p:sp>
      <p:sp>
        <p:nvSpPr>
          <p:cNvPr id="7946" name="Rectangle 4169">
            <a:extLst>
              <a:ext uri="{FF2B5EF4-FFF2-40B4-BE49-F238E27FC236}">
                <a16:creationId xmlns:a16="http://schemas.microsoft.com/office/drawing/2014/main" xmlns="" id="{4EFADF15-5858-5A41-9DBB-838C2D57011F}"/>
              </a:ext>
            </a:extLst>
          </p:cNvPr>
          <p:cNvSpPr>
            <a:spLocks noChangeArrowheads="1"/>
          </p:cNvSpPr>
          <p:nvPr/>
        </p:nvSpPr>
        <p:spPr bwMode="auto">
          <a:xfrm>
            <a:off x="-468560" y="1824922"/>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600" b="1" dirty="0">
                <a:solidFill>
                  <a:srgbClr val="FCFBFA"/>
                </a:solidFill>
                <a:latin typeface="Arial Narrow" panose="020B0606020202030204" pitchFamily="34" charset="0"/>
                <a:ea typeface="微軟正黑體" panose="020B0604030504040204" pitchFamily="34" charset="-120"/>
              </a:rPr>
              <a:t>4</a:t>
            </a:r>
            <a:endParaRPr lang="de-DE" altLang="de-DE" dirty="0">
              <a:latin typeface="Arial Narrow" panose="020B0606020202030204" pitchFamily="34" charset="0"/>
              <a:ea typeface="微軟正黑體" panose="020B0604030504040204" pitchFamily="34" charset="-120"/>
            </a:endParaRPr>
          </a:p>
        </p:txBody>
      </p:sp>
      <p:sp>
        <p:nvSpPr>
          <p:cNvPr id="7947" name="Rectangle 4173">
            <a:extLst>
              <a:ext uri="{FF2B5EF4-FFF2-40B4-BE49-F238E27FC236}">
                <a16:creationId xmlns:a16="http://schemas.microsoft.com/office/drawing/2014/main" xmlns="" id="{E5B747F9-FB0C-2E49-9AF5-D7198BC90272}"/>
              </a:ext>
            </a:extLst>
          </p:cNvPr>
          <p:cNvSpPr>
            <a:spLocks noChangeArrowheads="1"/>
          </p:cNvSpPr>
          <p:nvPr/>
        </p:nvSpPr>
        <p:spPr bwMode="auto">
          <a:xfrm>
            <a:off x="2951163" y="2517775"/>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600" b="1">
                <a:solidFill>
                  <a:srgbClr val="FCFBFA"/>
                </a:solidFill>
                <a:latin typeface="Arial Narrow" panose="020B0606020202030204" pitchFamily="34" charset="0"/>
                <a:ea typeface="微軟正黑體" panose="020B0604030504040204" pitchFamily="34" charset="-120"/>
              </a:rPr>
              <a:t>4</a:t>
            </a:r>
            <a:endParaRPr lang="de-DE" altLang="de-DE">
              <a:latin typeface="Arial Narrow" panose="020B0606020202030204" pitchFamily="34" charset="0"/>
              <a:ea typeface="微軟正黑體" panose="020B0604030504040204" pitchFamily="34" charset="-120"/>
            </a:endParaRPr>
          </a:p>
        </p:txBody>
      </p:sp>
      <p:sp>
        <p:nvSpPr>
          <p:cNvPr id="7948" name="Rectangle 4174">
            <a:extLst>
              <a:ext uri="{FF2B5EF4-FFF2-40B4-BE49-F238E27FC236}">
                <a16:creationId xmlns:a16="http://schemas.microsoft.com/office/drawing/2014/main" xmlns="" id="{B5AFE5BE-B433-4342-B0FC-E3BF39D441DE}"/>
              </a:ext>
            </a:extLst>
          </p:cNvPr>
          <p:cNvSpPr>
            <a:spLocks noChangeArrowheads="1"/>
          </p:cNvSpPr>
          <p:nvPr/>
        </p:nvSpPr>
        <p:spPr bwMode="auto">
          <a:xfrm>
            <a:off x="2882900" y="2700338"/>
            <a:ext cx="22121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000" b="1">
                <a:solidFill>
                  <a:srgbClr val="FCFBFA"/>
                </a:solidFill>
                <a:latin typeface="Arial Narrow" panose="020B0606020202030204" pitchFamily="34" charset="0"/>
                <a:ea typeface="微軟正黑體" panose="020B0604030504040204" pitchFamily="34" charset="-120"/>
              </a:rPr>
              <a:t>USA</a:t>
            </a:r>
            <a:endParaRPr lang="de-DE" altLang="de-DE">
              <a:latin typeface="Arial Narrow" panose="020B0606020202030204" pitchFamily="34" charset="0"/>
              <a:ea typeface="微軟正黑體" panose="020B0604030504040204" pitchFamily="34" charset="-120"/>
            </a:endParaRPr>
          </a:p>
        </p:txBody>
      </p:sp>
      <p:sp>
        <p:nvSpPr>
          <p:cNvPr id="7949" name="Rectangle 4175">
            <a:extLst>
              <a:ext uri="{FF2B5EF4-FFF2-40B4-BE49-F238E27FC236}">
                <a16:creationId xmlns:a16="http://schemas.microsoft.com/office/drawing/2014/main" xmlns="" id="{F6B23C99-8F48-B840-91A7-A3093FBF5C07}"/>
              </a:ext>
            </a:extLst>
          </p:cNvPr>
          <p:cNvSpPr>
            <a:spLocks noChangeArrowheads="1"/>
          </p:cNvSpPr>
          <p:nvPr/>
        </p:nvSpPr>
        <p:spPr bwMode="auto">
          <a:xfrm>
            <a:off x="4152900" y="2847975"/>
            <a:ext cx="65"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endParaRPr lang="de-DE" altLang="de-DE">
              <a:latin typeface="Arial Narrow" panose="020B0606020202030204" pitchFamily="34" charset="0"/>
              <a:ea typeface="微軟正黑體" panose="020B0604030504040204" pitchFamily="34" charset="-120"/>
            </a:endParaRPr>
          </a:p>
        </p:txBody>
      </p:sp>
      <p:sp>
        <p:nvSpPr>
          <p:cNvPr id="7950" name="Rectangle 4176">
            <a:extLst>
              <a:ext uri="{FF2B5EF4-FFF2-40B4-BE49-F238E27FC236}">
                <a16:creationId xmlns:a16="http://schemas.microsoft.com/office/drawing/2014/main" xmlns="" id="{AC44BF78-9B85-2D45-9C30-6CC9CFBDF91E}"/>
              </a:ext>
            </a:extLst>
          </p:cNvPr>
          <p:cNvSpPr>
            <a:spLocks noChangeArrowheads="1"/>
          </p:cNvSpPr>
          <p:nvPr/>
        </p:nvSpPr>
        <p:spPr bwMode="auto">
          <a:xfrm>
            <a:off x="3998913" y="3013075"/>
            <a:ext cx="36227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000" b="1">
                <a:solidFill>
                  <a:srgbClr val="FCFBFA"/>
                </a:solidFill>
                <a:latin typeface="Arial Narrow" panose="020B0606020202030204" pitchFamily="34" charset="0"/>
                <a:ea typeface="微軟正黑體" panose="020B0604030504040204" pitchFamily="34" charset="-120"/>
              </a:rPr>
              <a:t>Europa</a:t>
            </a:r>
            <a:endParaRPr lang="de-DE" altLang="de-DE">
              <a:latin typeface="Arial Narrow" panose="020B0606020202030204" pitchFamily="34" charset="0"/>
              <a:ea typeface="微軟正黑體" panose="020B0604030504040204" pitchFamily="34" charset="-120"/>
            </a:endParaRPr>
          </a:p>
        </p:txBody>
      </p:sp>
      <p:sp>
        <p:nvSpPr>
          <p:cNvPr id="7951" name="Rectangle 4179">
            <a:extLst>
              <a:ext uri="{FF2B5EF4-FFF2-40B4-BE49-F238E27FC236}">
                <a16:creationId xmlns:a16="http://schemas.microsoft.com/office/drawing/2014/main" xmlns="" id="{CF40AF46-DF53-D94D-B6F6-D2D7B29F3B40}"/>
              </a:ext>
            </a:extLst>
          </p:cNvPr>
          <p:cNvSpPr>
            <a:spLocks noChangeArrowheads="1"/>
          </p:cNvSpPr>
          <p:nvPr/>
        </p:nvSpPr>
        <p:spPr bwMode="auto">
          <a:xfrm>
            <a:off x="5789613" y="2589213"/>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600" b="1">
                <a:solidFill>
                  <a:srgbClr val="FCFBFA"/>
                </a:solidFill>
                <a:latin typeface="Arial Narrow" panose="020B0606020202030204" pitchFamily="34" charset="0"/>
                <a:ea typeface="微軟正黑體" panose="020B0604030504040204" pitchFamily="34" charset="-120"/>
              </a:rPr>
              <a:t>2</a:t>
            </a:r>
            <a:endParaRPr lang="de-DE" altLang="de-DE">
              <a:latin typeface="Arial Narrow" panose="020B0606020202030204" pitchFamily="34" charset="0"/>
              <a:ea typeface="微軟正黑體" panose="020B0604030504040204" pitchFamily="34" charset="-120"/>
            </a:endParaRPr>
          </a:p>
        </p:txBody>
      </p:sp>
      <p:sp>
        <p:nvSpPr>
          <p:cNvPr id="7952" name="Rectangle 4180">
            <a:extLst>
              <a:ext uri="{FF2B5EF4-FFF2-40B4-BE49-F238E27FC236}">
                <a16:creationId xmlns:a16="http://schemas.microsoft.com/office/drawing/2014/main" xmlns="" id="{4FBFC83D-3DC6-6C41-BA55-C72D4F64E479}"/>
              </a:ext>
            </a:extLst>
          </p:cNvPr>
          <p:cNvSpPr>
            <a:spLocks noChangeArrowheads="1"/>
          </p:cNvSpPr>
          <p:nvPr/>
        </p:nvSpPr>
        <p:spPr bwMode="auto">
          <a:xfrm>
            <a:off x="5680075" y="2787650"/>
            <a:ext cx="29014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000" b="1">
                <a:solidFill>
                  <a:srgbClr val="FCFBFA"/>
                </a:solidFill>
                <a:latin typeface="Arial Narrow" panose="020B0606020202030204" pitchFamily="34" charset="0"/>
                <a:ea typeface="微軟正黑體" panose="020B0604030504040204" pitchFamily="34" charset="-120"/>
              </a:rPr>
              <a:t>China</a:t>
            </a:r>
            <a:endParaRPr lang="de-DE" altLang="de-DE">
              <a:latin typeface="Arial Narrow" panose="020B0606020202030204" pitchFamily="34" charset="0"/>
              <a:ea typeface="微軟正黑體" panose="020B0604030504040204" pitchFamily="34" charset="-120"/>
            </a:endParaRPr>
          </a:p>
        </p:txBody>
      </p:sp>
      <p:sp>
        <p:nvSpPr>
          <p:cNvPr id="7953" name="Rectangle 4173">
            <a:extLst>
              <a:ext uri="{FF2B5EF4-FFF2-40B4-BE49-F238E27FC236}">
                <a16:creationId xmlns:a16="http://schemas.microsoft.com/office/drawing/2014/main" xmlns="" id="{53581424-710A-D84F-828E-5B9EF9A8369E}"/>
              </a:ext>
            </a:extLst>
          </p:cNvPr>
          <p:cNvSpPr>
            <a:spLocks noChangeArrowheads="1"/>
          </p:cNvSpPr>
          <p:nvPr/>
        </p:nvSpPr>
        <p:spPr bwMode="auto">
          <a:xfrm>
            <a:off x="4160838" y="2789238"/>
            <a:ext cx="9297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600" b="1">
                <a:solidFill>
                  <a:srgbClr val="FCFBFA"/>
                </a:solidFill>
                <a:latin typeface="Arial Narrow" panose="020B0606020202030204" pitchFamily="34" charset="0"/>
                <a:ea typeface="微軟正黑體" panose="020B0604030504040204" pitchFamily="34" charset="-120"/>
              </a:rPr>
              <a:t>1</a:t>
            </a:r>
            <a:endParaRPr lang="de-DE" altLang="de-DE">
              <a:latin typeface="Arial Narrow" panose="020B0606020202030204" pitchFamily="34" charset="0"/>
              <a:ea typeface="微軟正黑體" panose="020B0604030504040204" pitchFamily="34" charset="-120"/>
            </a:endParaRPr>
          </a:p>
        </p:txBody>
      </p:sp>
      <p:pic>
        <p:nvPicPr>
          <p:cNvPr id="7954" name="Grafik 11">
            <a:extLst>
              <a:ext uri="{FF2B5EF4-FFF2-40B4-BE49-F238E27FC236}">
                <a16:creationId xmlns:a16="http://schemas.microsoft.com/office/drawing/2014/main" xmlns="" id="{D898DE65-954A-1540-A2AC-D7017E332290}"/>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2947784" y="2497138"/>
            <a:ext cx="25050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55" name="Grafik 16">
            <a:extLst>
              <a:ext uri="{FF2B5EF4-FFF2-40B4-BE49-F238E27FC236}">
                <a16:creationId xmlns:a16="http://schemas.microsoft.com/office/drawing/2014/main" xmlns="" id="{C59460A5-A294-F041-A4E2-27F0956F4616}"/>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5539687" y="2989335"/>
            <a:ext cx="2522538"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956" name="Gruppieren 6">
            <a:extLst>
              <a:ext uri="{FF2B5EF4-FFF2-40B4-BE49-F238E27FC236}">
                <a16:creationId xmlns:a16="http://schemas.microsoft.com/office/drawing/2014/main" xmlns="" id="{DCB14F28-4BA5-C74B-AB84-EA63A941D349}"/>
              </a:ext>
            </a:extLst>
          </p:cNvPr>
          <p:cNvGrpSpPr>
            <a:grpSpLocks/>
          </p:cNvGrpSpPr>
          <p:nvPr/>
        </p:nvGrpSpPr>
        <p:grpSpPr bwMode="auto">
          <a:xfrm>
            <a:off x="2945712" y="3304540"/>
            <a:ext cx="2505075" cy="784225"/>
            <a:chOff x="2944813" y="3467100"/>
            <a:chExt cx="2505075" cy="784225"/>
          </a:xfrm>
        </p:grpSpPr>
        <p:pic>
          <p:nvPicPr>
            <p:cNvPr id="7957" name="Grafik 11">
              <a:extLst>
                <a:ext uri="{FF2B5EF4-FFF2-40B4-BE49-F238E27FC236}">
                  <a16:creationId xmlns:a16="http://schemas.microsoft.com/office/drawing/2014/main" xmlns="" id="{B348F850-956D-3340-B4E2-A16095FF3120}"/>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2944813" y="3467100"/>
              <a:ext cx="25050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58" name="Rechteck 2">
              <a:extLst>
                <a:ext uri="{FF2B5EF4-FFF2-40B4-BE49-F238E27FC236}">
                  <a16:creationId xmlns:a16="http://schemas.microsoft.com/office/drawing/2014/main" xmlns="" id="{79E5026C-8A64-D746-BA2A-5C21971343FF}"/>
                </a:ext>
              </a:extLst>
            </p:cNvPr>
            <p:cNvSpPr/>
            <p:nvPr/>
          </p:nvSpPr>
          <p:spPr>
            <a:xfrm>
              <a:off x="4375150" y="3562350"/>
              <a:ext cx="973138" cy="511175"/>
            </a:xfrm>
            <a:prstGeom prst="rect">
              <a:avLst/>
            </a:prstGeom>
            <a:solidFill>
              <a:srgbClr val="A2AA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de-DE">
                <a:latin typeface="Arial Narrow" panose="020B0606020202030204" pitchFamily="34" charset="0"/>
                <a:ea typeface="微軟正黑體" panose="020B0604030504040204" pitchFamily="34" charset="-120"/>
              </a:endParaRPr>
            </a:p>
          </p:txBody>
        </p:sp>
        <p:pic>
          <p:nvPicPr>
            <p:cNvPr id="7959" name="Grafik 3">
              <a:extLst>
                <a:ext uri="{FF2B5EF4-FFF2-40B4-BE49-F238E27FC236}">
                  <a16:creationId xmlns:a16="http://schemas.microsoft.com/office/drawing/2014/main" xmlns="" id="{0C5ABE01-108B-F441-90B7-5F75C384AFAC}"/>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4471558" y="3624902"/>
              <a:ext cx="820522" cy="391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960" name="Grafik 3">
            <a:extLst>
              <a:ext uri="{FF2B5EF4-FFF2-40B4-BE49-F238E27FC236}">
                <a16:creationId xmlns:a16="http://schemas.microsoft.com/office/drawing/2014/main" xmlns="" id="{29F40C30-B9F6-6C41-9903-FB25E36CF65B}"/>
              </a:ext>
            </a:extLst>
          </p:cNvPr>
          <p:cNvPicPr>
            <a:picLocks noChangeAspect="1"/>
          </p:cNvPicPr>
          <p:nvPr/>
        </p:nvPicPr>
        <p:blipFill>
          <a:blip r:embed="rId14">
            <a:extLst>
              <a:ext uri="{28A0092B-C50C-407E-A947-70E740481C1C}">
                <a14:useLocalDpi xmlns:a14="http://schemas.microsoft.com/office/drawing/2010/main" val="0"/>
              </a:ext>
            </a:extLst>
          </a:blip>
          <a:srcRect/>
          <a:stretch>
            <a:fillRect/>
          </a:stretch>
        </p:blipFill>
        <p:spPr bwMode="auto">
          <a:xfrm>
            <a:off x="309563" y="3114675"/>
            <a:ext cx="2552700"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61" name="Textplatzhalter 2">
            <a:extLst>
              <a:ext uri="{FF2B5EF4-FFF2-40B4-BE49-F238E27FC236}">
                <a16:creationId xmlns:a16="http://schemas.microsoft.com/office/drawing/2014/main" xmlns="" id="{061E7CAE-3D92-9B46-8799-D167FF8BAA60}"/>
              </a:ext>
            </a:extLst>
          </p:cNvPr>
          <p:cNvSpPr txBox="1">
            <a:spLocks/>
          </p:cNvSpPr>
          <p:nvPr/>
        </p:nvSpPr>
        <p:spPr bwMode="auto">
          <a:xfrm>
            <a:off x="6548720" y="2486978"/>
            <a:ext cx="1970087" cy="547688"/>
          </a:xfrm>
          <a:prstGeom prst="rect">
            <a:avLst/>
          </a:prstGeom>
          <a:noFill/>
          <a:ln>
            <a:noFill/>
          </a:ln>
          <a:extLst/>
        </p:spPr>
        <p:txBody>
          <a:bodyPr lIns="0" tIns="0" rIns="0" bIns="0"/>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1400" b="1" dirty="0">
                <a:solidFill>
                  <a:srgbClr val="5B6770"/>
                </a:solidFill>
                <a:latin typeface="Arial Narrow" panose="020B0606020202030204" pitchFamily="34" charset="0"/>
                <a:ea typeface="微軟正黑體" panose="020B0604030504040204" pitchFamily="34" charset="-120"/>
              </a:rPr>
              <a:t>2 / </a:t>
            </a:r>
            <a:r>
              <a:rPr lang="de-DE" altLang="de-DE" sz="1400" b="1" dirty="0" err="1">
                <a:solidFill>
                  <a:srgbClr val="5B6770"/>
                </a:solidFill>
                <a:latin typeface="Arial Narrow" panose="020B0606020202030204" pitchFamily="34" charset="0"/>
                <a:ea typeface="微軟正黑體" panose="020B0604030504040204" pitchFamily="34" charset="-120"/>
              </a:rPr>
              <a:t>zwissTEX</a:t>
            </a:r>
            <a:r>
              <a:rPr lang="de-DE" altLang="de-DE" sz="1400" b="1" dirty="0">
                <a:solidFill>
                  <a:srgbClr val="5B6770"/>
                </a:solidFill>
                <a:latin typeface="Arial Narrow" panose="020B0606020202030204" pitchFamily="34" charset="0"/>
                <a:ea typeface="微軟正黑體" panose="020B0604030504040204" pitchFamily="34" charset="-120"/>
              </a:rPr>
              <a:t>  CHINA</a:t>
            </a:r>
          </a:p>
          <a:p>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Sales</a:t>
            </a:r>
            <a:r>
              <a:rPr lang="zh-CN" altLang="en-US"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a:t>
            </a:r>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office</a:t>
            </a:r>
            <a:r>
              <a:rPr lang="zh-CN" altLang="en-US"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a:t>
            </a:r>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in</a:t>
            </a:r>
            <a:r>
              <a:rPr lang="zh-CN" altLang="en-US"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 </a:t>
            </a:r>
            <a:r>
              <a:rPr lang="en-US" altLang="zh-CN"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rPr>
              <a:t>Shanghai</a:t>
            </a:r>
            <a:endParaRPr lang="de-DE" altLang="de-DE" sz="1400" dirty="0">
              <a:solidFill>
                <a:srgbClr val="5B6770"/>
              </a:solidFill>
              <a:latin typeface="Arial Narrow" panose="020B0606020202030204" pitchFamily="34" charset="0"/>
              <a:ea typeface="微軟正黑體" panose="020B0604030504040204" pitchFamily="34" charset="-120"/>
              <a:cs typeface="Calibri" panose="020F0502020204030204" pitchFamily="34" charset="0"/>
            </a:endParaRPr>
          </a:p>
        </p:txBody>
      </p:sp>
      <p:sp>
        <p:nvSpPr>
          <p:cNvPr id="7962" name="矩形 7961">
            <a:extLst>
              <a:ext uri="{FF2B5EF4-FFF2-40B4-BE49-F238E27FC236}">
                <a16:creationId xmlns:a16="http://schemas.microsoft.com/office/drawing/2014/main" xmlns="" id="{F68E81D4-C33D-3043-9F91-E330941B23BB}"/>
              </a:ext>
            </a:extLst>
          </p:cNvPr>
          <p:cNvSpPr/>
          <p:nvPr/>
        </p:nvSpPr>
        <p:spPr>
          <a:xfrm>
            <a:off x="477504" y="6018213"/>
            <a:ext cx="8278908" cy="700638"/>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p>
        </p:txBody>
      </p:sp>
      <p:sp>
        <p:nvSpPr>
          <p:cNvPr id="7963" name="Textplatzhalter 2">
            <a:extLst>
              <a:ext uri="{FF2B5EF4-FFF2-40B4-BE49-F238E27FC236}">
                <a16:creationId xmlns:a16="http://schemas.microsoft.com/office/drawing/2014/main" xmlns="" id="{80AB1D44-3F40-DA45-A795-D400B2B41BBA}"/>
              </a:ext>
            </a:extLst>
          </p:cNvPr>
          <p:cNvSpPr txBox="1">
            <a:spLocks/>
          </p:cNvSpPr>
          <p:nvPr/>
        </p:nvSpPr>
        <p:spPr bwMode="auto">
          <a:xfrm>
            <a:off x="1116831" y="6084094"/>
            <a:ext cx="6977062" cy="503237"/>
          </a:xfrm>
          <a:prstGeom prst="rect">
            <a:avLst/>
          </a:prstGeom>
          <a:noFill/>
          <a:ln>
            <a:noFill/>
          </a:ln>
          <a:extLst/>
        </p:spPr>
        <p:txBody>
          <a:bodyPr lIns="0" tIns="0" rIns="0" bIns="0"/>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pPr algn="ctr"/>
            <a:r>
              <a:rPr lang="de-DE" altLang="de-DE" sz="1800" b="1" dirty="0">
                <a:latin typeface="Microsoft JhengHei" panose="020B0604030504040204" pitchFamily="34" charset="-120"/>
                <a:ea typeface="Microsoft JhengHei" panose="020B0604030504040204" pitchFamily="34" charset="-120"/>
                <a:cs typeface="Calibri" panose="020F0502020204030204" pitchFamily="34" charset="0"/>
              </a:rPr>
              <a:t>INNOVATION-FREE D MESH</a:t>
            </a:r>
          </a:p>
          <a:p>
            <a:pPr algn="ctr"/>
            <a:r>
              <a:rPr lang="zh-CN" altLang="de-DE" sz="1800" b="1" dirty="0">
                <a:latin typeface="Microsoft JhengHei" panose="020B0604030504040204" pitchFamily="34" charset="-120"/>
                <a:ea typeface="Microsoft JhengHei" panose="020B0604030504040204" pitchFamily="34" charset="-120"/>
                <a:cs typeface="Calibri" panose="020F0502020204030204" pitchFamily="34" charset="0"/>
              </a:rPr>
              <a:t>创新</a:t>
            </a:r>
            <a:r>
              <a:rPr lang="zh-CN" altLang="en-US" sz="1800" b="1" dirty="0">
                <a:latin typeface="Microsoft JhengHei" panose="020B0604030504040204" pitchFamily="34" charset="-120"/>
                <a:ea typeface="Microsoft JhengHei" panose="020B0604030504040204" pitchFamily="34" charset="-120"/>
                <a:cs typeface="Calibri" panose="020F0502020204030204" pitchFamily="34" charset="0"/>
              </a:rPr>
              <a:t>产品：</a:t>
            </a:r>
            <a:r>
              <a:rPr lang="en-US" altLang="zh-CN" sz="1800" b="1" dirty="0">
                <a:latin typeface="Microsoft JhengHei" panose="020B0604030504040204" pitchFamily="34" charset="-120"/>
                <a:ea typeface="Microsoft JhengHei" panose="020B0604030504040204" pitchFamily="34" charset="-120"/>
                <a:cs typeface="Calibri" panose="020F0502020204030204" pitchFamily="34" charset="0"/>
              </a:rPr>
              <a:t>Free</a:t>
            </a:r>
            <a:r>
              <a:rPr lang="zh-CN" altLang="en-US" sz="1800" b="1" dirty="0">
                <a:latin typeface="Microsoft JhengHei" panose="020B0604030504040204" pitchFamily="34" charset="-120"/>
                <a:ea typeface="Microsoft JhengHei" panose="020B0604030504040204" pitchFamily="34" charset="-120"/>
                <a:cs typeface="Calibri" panose="020F0502020204030204" pitchFamily="34" charset="0"/>
              </a:rPr>
              <a:t> </a:t>
            </a:r>
            <a:r>
              <a:rPr lang="en-US" altLang="zh-CN" sz="1800" b="1" dirty="0">
                <a:latin typeface="Microsoft JhengHei" panose="020B0604030504040204" pitchFamily="34" charset="-120"/>
                <a:ea typeface="Microsoft JhengHei" panose="020B0604030504040204" pitchFamily="34" charset="-120"/>
                <a:cs typeface="Calibri" panose="020F0502020204030204" pitchFamily="34" charset="0"/>
              </a:rPr>
              <a:t>D</a:t>
            </a:r>
            <a:r>
              <a:rPr lang="zh-CN" altLang="en-US" sz="1800" b="1" dirty="0">
                <a:latin typeface="Microsoft JhengHei" panose="020B0604030504040204" pitchFamily="34" charset="-120"/>
                <a:ea typeface="Microsoft JhengHei" panose="020B0604030504040204" pitchFamily="34" charset="-120"/>
                <a:cs typeface="Calibri" panose="020F0502020204030204" pitchFamily="34" charset="0"/>
              </a:rPr>
              <a:t> </a:t>
            </a:r>
            <a:r>
              <a:rPr lang="en-US" altLang="zh-CN" sz="1800" b="1" dirty="0">
                <a:latin typeface="Microsoft JhengHei" panose="020B0604030504040204" pitchFamily="34" charset="-120"/>
                <a:ea typeface="Microsoft JhengHei" panose="020B0604030504040204" pitchFamily="34" charset="-120"/>
                <a:cs typeface="Calibri" panose="020F0502020204030204" pitchFamily="34" charset="0"/>
              </a:rPr>
              <a:t>Mesh</a:t>
            </a:r>
            <a:r>
              <a:rPr lang="zh-CN" altLang="en-US" sz="1800" b="1" dirty="0">
                <a:latin typeface="Microsoft JhengHei" panose="020B0604030504040204" pitchFamily="34" charset="-120"/>
                <a:ea typeface="Microsoft JhengHei" panose="020B0604030504040204" pitchFamily="34" charset="-120"/>
                <a:cs typeface="Calibri" panose="020F0502020204030204" pitchFamily="34" charset="0"/>
              </a:rPr>
              <a:t>空间面料</a:t>
            </a:r>
            <a:r>
              <a:rPr lang="de-DE" altLang="de-DE" sz="1800" b="1" dirty="0">
                <a:latin typeface="Microsoft JhengHei" panose="020B0604030504040204" pitchFamily="34" charset="-120"/>
                <a:ea typeface="Microsoft JhengHei" panose="020B0604030504040204" pitchFamily="34" charset="-120"/>
                <a:cs typeface="Calibri" panose="020F0502020204030204" pitchFamily="34" charset="0"/>
              </a:rPr>
              <a:t> </a:t>
            </a:r>
          </a:p>
        </p:txBody>
      </p:sp>
      <p:sp>
        <p:nvSpPr>
          <p:cNvPr id="7964" name="Textplatzhalter 2">
            <a:extLst>
              <a:ext uri="{FF2B5EF4-FFF2-40B4-BE49-F238E27FC236}">
                <a16:creationId xmlns:a16="http://schemas.microsoft.com/office/drawing/2014/main" xmlns="" id="{C7B95091-A053-FF44-95C8-EB83B9C420E8}"/>
              </a:ext>
            </a:extLst>
          </p:cNvPr>
          <p:cNvSpPr txBox="1">
            <a:spLocks/>
          </p:cNvSpPr>
          <p:nvPr/>
        </p:nvSpPr>
        <p:spPr bwMode="auto">
          <a:xfrm>
            <a:off x="7293749" y="3934737"/>
            <a:ext cx="1260475" cy="1027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r>
              <a:rPr lang="de-DE" altLang="de-DE" sz="2000" b="1" dirty="0">
                <a:solidFill>
                  <a:srgbClr val="00B0F0"/>
                </a:solidFill>
                <a:latin typeface="Arial Narrow" panose="020B0606020202030204" pitchFamily="34" charset="0"/>
                <a:ea typeface="微軟正黑體" panose="020B0604030504040204" pitchFamily="34" charset="-120"/>
                <a:cs typeface="Calibri" panose="020F0502020204030204" pitchFamily="34" charset="0"/>
              </a:rPr>
              <a:t>650+</a:t>
            </a:r>
          </a:p>
          <a:p>
            <a:r>
              <a:rPr lang="de-DE" altLang="de-DE" sz="2000" b="1" dirty="0">
                <a:solidFill>
                  <a:srgbClr val="00B0F0"/>
                </a:solidFill>
                <a:latin typeface="Arial Narrow" panose="020B0606020202030204" pitchFamily="34" charset="0"/>
                <a:ea typeface="微軟正黑體" panose="020B0604030504040204" pitchFamily="34" charset="-120"/>
                <a:cs typeface="Calibri" panose="020F0502020204030204" pitchFamily="34" charset="0"/>
              </a:rPr>
              <a:t>15</a:t>
            </a:r>
          </a:p>
          <a:p>
            <a:r>
              <a:rPr lang="de-DE" altLang="de-DE" sz="2000" b="1" dirty="0">
                <a:solidFill>
                  <a:srgbClr val="00B0F0"/>
                </a:solidFill>
                <a:latin typeface="Arial Narrow" panose="020B0606020202030204" pitchFamily="34" charset="0"/>
                <a:ea typeface="微軟正黑體" panose="020B0604030504040204" pitchFamily="34" charset="-120"/>
                <a:cs typeface="Calibri" panose="020F0502020204030204" pitchFamily="34" charset="0"/>
              </a:rPr>
              <a:t>6</a:t>
            </a:r>
          </a:p>
          <a:p>
            <a:r>
              <a:rPr lang="de-DE" altLang="de-DE" sz="2000" b="1" dirty="0">
                <a:solidFill>
                  <a:srgbClr val="00B0F0"/>
                </a:solidFill>
                <a:latin typeface="Arial Narrow" panose="020B0606020202030204" pitchFamily="34" charset="0"/>
                <a:ea typeface="微軟正黑體" panose="020B0604030504040204" pitchFamily="34" charset="-120"/>
                <a:cs typeface="Calibri" panose="020F0502020204030204" pitchFamily="34" charset="0"/>
              </a:rPr>
              <a:t>3</a:t>
            </a:r>
          </a:p>
        </p:txBody>
      </p:sp>
      <p:grpSp>
        <p:nvGrpSpPr>
          <p:cNvPr id="7965" name="群組 3995">
            <a:extLst>
              <a:ext uri="{FF2B5EF4-FFF2-40B4-BE49-F238E27FC236}">
                <a16:creationId xmlns:a16="http://schemas.microsoft.com/office/drawing/2014/main" xmlns="" id="{1F721746-D43C-1E4D-BF80-E78FF107F436}"/>
              </a:ext>
            </a:extLst>
          </p:cNvPr>
          <p:cNvGrpSpPr/>
          <p:nvPr/>
        </p:nvGrpSpPr>
        <p:grpSpPr>
          <a:xfrm>
            <a:off x="7789059" y="3934737"/>
            <a:ext cx="963632" cy="1249125"/>
            <a:chOff x="7315190" y="3990300"/>
            <a:chExt cx="963632" cy="1249125"/>
          </a:xfrm>
        </p:grpSpPr>
        <p:sp>
          <p:nvSpPr>
            <p:cNvPr id="7966" name="矩形 7965">
              <a:extLst>
                <a:ext uri="{FF2B5EF4-FFF2-40B4-BE49-F238E27FC236}">
                  <a16:creationId xmlns:a16="http://schemas.microsoft.com/office/drawing/2014/main" xmlns="" id="{6BD90331-6AC6-204F-BB7B-E45A6AAF5631}"/>
                </a:ext>
              </a:extLst>
            </p:cNvPr>
            <p:cNvSpPr/>
            <p:nvPr/>
          </p:nvSpPr>
          <p:spPr>
            <a:xfrm>
              <a:off x="7315190" y="3990300"/>
              <a:ext cx="962123" cy="307777"/>
            </a:xfrm>
            <a:prstGeom prst="rect">
              <a:avLst/>
            </a:prstGeom>
          </p:spPr>
          <p:txBody>
            <a:bodyPr wrap="none">
              <a:spAutoFit/>
            </a:bodyPr>
            <a:lstStyle/>
            <a:p>
              <a:r>
                <a:rPr lang="de-DE" altLang="de-DE" sz="1400" b="1" dirty="0">
                  <a:latin typeface="Arial Narrow" panose="020B0606020202030204" pitchFamily="34" charset="0"/>
                  <a:ea typeface="微軟正黑體" panose="020B0604030504040204" pitchFamily="34" charset="-120"/>
                  <a:cs typeface="Calibri" panose="020F0502020204030204" pitchFamily="34" charset="0"/>
                </a:rPr>
                <a:t>Employees</a:t>
              </a:r>
            </a:p>
          </p:txBody>
        </p:sp>
        <p:sp>
          <p:nvSpPr>
            <p:cNvPr id="7967" name="矩形 7966">
              <a:extLst>
                <a:ext uri="{FF2B5EF4-FFF2-40B4-BE49-F238E27FC236}">
                  <a16:creationId xmlns:a16="http://schemas.microsoft.com/office/drawing/2014/main" xmlns="" id="{15B33DA8-7520-9145-89DE-84299A3BD0E4}"/>
                </a:ext>
              </a:extLst>
            </p:cNvPr>
            <p:cNvSpPr/>
            <p:nvPr/>
          </p:nvSpPr>
          <p:spPr>
            <a:xfrm>
              <a:off x="7315190" y="4321480"/>
              <a:ext cx="880369" cy="307777"/>
            </a:xfrm>
            <a:prstGeom prst="rect">
              <a:avLst/>
            </a:prstGeom>
          </p:spPr>
          <p:txBody>
            <a:bodyPr wrap="none">
              <a:spAutoFit/>
            </a:bodyPr>
            <a:lstStyle/>
            <a:p>
              <a:r>
                <a:rPr lang="de-DE" altLang="de-DE" sz="1400" b="1" dirty="0">
                  <a:latin typeface="Arial Narrow" panose="020B0606020202030204" pitchFamily="34" charset="0"/>
                  <a:ea typeface="微軟正黑體" panose="020B0604030504040204" pitchFamily="34" charset="-120"/>
                  <a:cs typeface="Calibri" panose="020F0502020204030204" pitchFamily="34" charset="0"/>
                </a:rPr>
                <a:t>Locations</a:t>
              </a:r>
            </a:p>
          </p:txBody>
        </p:sp>
        <p:sp>
          <p:nvSpPr>
            <p:cNvPr id="7968" name="矩形 7967">
              <a:extLst>
                <a:ext uri="{FF2B5EF4-FFF2-40B4-BE49-F238E27FC236}">
                  <a16:creationId xmlns:a16="http://schemas.microsoft.com/office/drawing/2014/main" xmlns="" id="{C0BCB121-EB37-A742-BCD7-BD8FFB9E9024}"/>
                </a:ext>
              </a:extLst>
            </p:cNvPr>
            <p:cNvSpPr/>
            <p:nvPr/>
          </p:nvSpPr>
          <p:spPr>
            <a:xfrm>
              <a:off x="7323204" y="4637802"/>
              <a:ext cx="872355" cy="307777"/>
            </a:xfrm>
            <a:prstGeom prst="rect">
              <a:avLst/>
            </a:prstGeom>
          </p:spPr>
          <p:txBody>
            <a:bodyPr wrap="none">
              <a:spAutoFit/>
            </a:bodyPr>
            <a:lstStyle/>
            <a:p>
              <a:r>
                <a:rPr lang="de-DE" altLang="de-DE" sz="1400" b="1" dirty="0">
                  <a:latin typeface="Arial Narrow" panose="020B0606020202030204" pitchFamily="34" charset="0"/>
                  <a:ea typeface="微軟正黑體" panose="020B0604030504040204" pitchFamily="34" charset="-120"/>
                  <a:cs typeface="Calibri" panose="020F0502020204030204" pitchFamily="34" charset="0"/>
                </a:rPr>
                <a:t>Countries</a:t>
              </a:r>
            </a:p>
          </p:txBody>
        </p:sp>
        <p:sp>
          <p:nvSpPr>
            <p:cNvPr id="7969" name="矩形 7968">
              <a:extLst>
                <a:ext uri="{FF2B5EF4-FFF2-40B4-BE49-F238E27FC236}">
                  <a16:creationId xmlns:a16="http://schemas.microsoft.com/office/drawing/2014/main" xmlns="" id="{F0A05122-C129-B246-82FE-8B1ACE07BAAF}"/>
                </a:ext>
              </a:extLst>
            </p:cNvPr>
            <p:cNvSpPr/>
            <p:nvPr/>
          </p:nvSpPr>
          <p:spPr>
            <a:xfrm>
              <a:off x="7324715" y="4931648"/>
              <a:ext cx="954107" cy="307777"/>
            </a:xfrm>
            <a:prstGeom prst="rect">
              <a:avLst/>
            </a:prstGeom>
          </p:spPr>
          <p:txBody>
            <a:bodyPr wrap="none">
              <a:spAutoFit/>
            </a:bodyPr>
            <a:lstStyle/>
            <a:p>
              <a:r>
                <a:rPr lang="de-DE" altLang="de-DE" sz="1400" b="1" dirty="0">
                  <a:latin typeface="Arial Narrow" panose="020B0606020202030204" pitchFamily="34" charset="0"/>
                  <a:ea typeface="微軟正黑體" panose="020B0604030504040204" pitchFamily="34" charset="-120"/>
                  <a:cs typeface="Calibri" panose="020F0502020204030204" pitchFamily="34" charset="0"/>
                </a:rPr>
                <a:t>Continents</a:t>
              </a:r>
            </a:p>
          </p:txBody>
        </p:sp>
      </p:grpSp>
      <p:grpSp>
        <p:nvGrpSpPr>
          <p:cNvPr id="7970" name="群組 3999">
            <a:extLst>
              <a:ext uri="{FF2B5EF4-FFF2-40B4-BE49-F238E27FC236}">
                <a16:creationId xmlns:a16="http://schemas.microsoft.com/office/drawing/2014/main" xmlns="" id="{0BA94ADF-DE0F-CB48-8DDD-5BB4402C9234}"/>
              </a:ext>
            </a:extLst>
          </p:cNvPr>
          <p:cNvGrpSpPr/>
          <p:nvPr/>
        </p:nvGrpSpPr>
        <p:grpSpPr>
          <a:xfrm>
            <a:off x="6771729" y="3959882"/>
            <a:ext cx="278864" cy="275787"/>
            <a:chOff x="6754674" y="3964124"/>
            <a:chExt cx="278864" cy="275787"/>
          </a:xfrm>
          <a:solidFill>
            <a:schemeClr val="bg1">
              <a:lumMod val="50000"/>
            </a:schemeClr>
          </a:solidFill>
        </p:grpSpPr>
        <p:sp>
          <p:nvSpPr>
            <p:cNvPr id="7971" name="Round Same Side Corner Rectangle 8">
              <a:extLst>
                <a:ext uri="{FF2B5EF4-FFF2-40B4-BE49-F238E27FC236}">
                  <a16:creationId xmlns:a16="http://schemas.microsoft.com/office/drawing/2014/main" xmlns="" id="{1F50DB58-AF7F-3D4A-858F-F71C73D64BE1}"/>
                </a:ext>
              </a:extLst>
            </p:cNvPr>
            <p:cNvSpPr/>
            <p:nvPr/>
          </p:nvSpPr>
          <p:spPr>
            <a:xfrm>
              <a:off x="6836410" y="3964124"/>
              <a:ext cx="115392" cy="25209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972" name="Round Same Side Corner Rectangle 8">
              <a:extLst>
                <a:ext uri="{FF2B5EF4-FFF2-40B4-BE49-F238E27FC236}">
                  <a16:creationId xmlns:a16="http://schemas.microsoft.com/office/drawing/2014/main" xmlns="" id="{B395D255-AD43-2E4A-ADF9-E97E66AA1C23}"/>
                </a:ext>
              </a:extLst>
            </p:cNvPr>
            <p:cNvSpPr/>
            <p:nvPr/>
          </p:nvSpPr>
          <p:spPr>
            <a:xfrm>
              <a:off x="6918146" y="3987815"/>
              <a:ext cx="115392" cy="25209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7973" name="Round Same Side Corner Rectangle 8">
              <a:extLst>
                <a:ext uri="{FF2B5EF4-FFF2-40B4-BE49-F238E27FC236}">
                  <a16:creationId xmlns:a16="http://schemas.microsoft.com/office/drawing/2014/main" xmlns="" id="{58907093-AE43-9444-A3D2-731193B5F5F0}"/>
                </a:ext>
              </a:extLst>
            </p:cNvPr>
            <p:cNvSpPr/>
            <p:nvPr/>
          </p:nvSpPr>
          <p:spPr>
            <a:xfrm>
              <a:off x="6754674" y="3984783"/>
              <a:ext cx="115392" cy="252096"/>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grpSp>
      <p:pic>
        <p:nvPicPr>
          <p:cNvPr id="7974" name="圖片 4000">
            <a:extLst>
              <a:ext uri="{FF2B5EF4-FFF2-40B4-BE49-F238E27FC236}">
                <a16:creationId xmlns:a16="http://schemas.microsoft.com/office/drawing/2014/main" xmlns="" id="{FA14A4B9-8337-FF45-B78A-5344AC50C687}"/>
              </a:ext>
            </a:extLst>
          </p:cNvPr>
          <p:cNvPicPr>
            <a:picLocks noChangeAspect="1"/>
          </p:cNvPicPr>
          <p:nvPr/>
        </p:nvPicPr>
        <p:blipFill>
          <a:blip r:embed="rId15" cstate="print">
            <a:extLst>
              <a:ext uri="{BEBA8EAE-BF5A-486C-A8C5-ECC9F3942E4B}">
                <a14:imgProps xmlns:a14="http://schemas.microsoft.com/office/drawing/2010/main">
                  <a14:imgLayer r:embed="rId16">
                    <a14:imgEffect>
                      <a14:backgroundRemoval t="1802" b="100000" l="867" r="100000"/>
                    </a14:imgEffect>
                  </a14:imgLayer>
                </a14:imgProps>
              </a:ext>
            </a:extLst>
          </a:blip>
          <a:stretch>
            <a:fillRect/>
          </a:stretch>
        </p:blipFill>
        <p:spPr>
          <a:xfrm rot="21438259">
            <a:off x="6745257" y="4574630"/>
            <a:ext cx="381031" cy="244477"/>
          </a:xfrm>
          <a:prstGeom prst="rect">
            <a:avLst/>
          </a:prstGeom>
        </p:spPr>
      </p:pic>
      <p:pic>
        <p:nvPicPr>
          <p:cNvPr id="7975" name="圖片 4001">
            <a:extLst>
              <a:ext uri="{FF2B5EF4-FFF2-40B4-BE49-F238E27FC236}">
                <a16:creationId xmlns:a16="http://schemas.microsoft.com/office/drawing/2014/main" xmlns="" id="{2D415DE1-C121-8048-9EC3-7BCD8C669DA6}"/>
              </a:ext>
            </a:extLst>
          </p:cNvPr>
          <p:cNvPicPr>
            <a:picLocks noChangeAspect="1"/>
          </p:cNvPicPr>
          <p:nvPr/>
        </p:nvPicPr>
        <p:blipFill>
          <a:blip r:embed="rId17" cstate="print">
            <a:extLst>
              <a:ext uri="{BEBA8EAE-BF5A-486C-A8C5-ECC9F3942E4B}">
                <a14:imgProps xmlns:a14="http://schemas.microsoft.com/office/drawing/2010/main">
                  <a14:imgLayer r:embed="rId18">
                    <a14:imgEffect>
                      <a14:backgroundRemoval t="0" b="100000" l="0" r="100000"/>
                    </a14:imgEffect>
                  </a14:imgLayer>
                </a14:imgProps>
              </a:ext>
            </a:extLst>
          </a:blip>
          <a:stretch>
            <a:fillRect/>
          </a:stretch>
        </p:blipFill>
        <p:spPr>
          <a:xfrm>
            <a:off x="6771508" y="4853253"/>
            <a:ext cx="338719" cy="301519"/>
          </a:xfrm>
          <a:prstGeom prst="rect">
            <a:avLst/>
          </a:prstGeom>
        </p:spPr>
      </p:pic>
      <p:pic>
        <p:nvPicPr>
          <p:cNvPr id="7976" name="圖片 4003">
            <a:extLst>
              <a:ext uri="{FF2B5EF4-FFF2-40B4-BE49-F238E27FC236}">
                <a16:creationId xmlns:a16="http://schemas.microsoft.com/office/drawing/2014/main" xmlns="" id="{26E19D50-87DC-7241-B3A7-8CB634A395B1}"/>
              </a:ext>
            </a:extLst>
          </p:cNvPr>
          <p:cNvPicPr>
            <a:picLocks noChangeAspect="1"/>
          </p:cNvPicPr>
          <p:nvPr/>
        </p:nvPicPr>
        <p:blipFill>
          <a:blip r:embed="rId19" cstate="print">
            <a:extLst>
              <a:ext uri="{BEBA8EAE-BF5A-486C-A8C5-ECC9F3942E4B}">
                <a14:imgProps xmlns:a14="http://schemas.microsoft.com/office/drawing/2010/main">
                  <a14:imgLayer r:embed="rId20">
                    <a14:imgEffect>
                      <a14:backgroundRemoval t="669" b="98161" l="1645" r="100000"/>
                    </a14:imgEffect>
                  </a14:imgLayer>
                </a14:imgProps>
              </a:ext>
            </a:extLst>
          </a:blip>
          <a:stretch>
            <a:fillRect/>
          </a:stretch>
        </p:blipFill>
        <p:spPr>
          <a:xfrm>
            <a:off x="6777858" y="4261048"/>
            <a:ext cx="284109" cy="279436"/>
          </a:xfrm>
          <a:prstGeom prst="rect">
            <a:avLst/>
          </a:prstGeom>
        </p:spPr>
      </p:pic>
      <p:pic>
        <p:nvPicPr>
          <p:cNvPr id="4" name="图片 3">
            <a:extLst>
              <a:ext uri="{FF2B5EF4-FFF2-40B4-BE49-F238E27FC236}">
                <a16:creationId xmlns:a16="http://schemas.microsoft.com/office/drawing/2014/main" xmlns="" id="{DB1CD674-4106-9C46-BFBB-663D011BA9B5}"/>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7020272" y="227124"/>
            <a:ext cx="1313011" cy="328253"/>
          </a:xfrm>
          <a:prstGeom prst="rect">
            <a:avLst/>
          </a:prstGeom>
        </p:spPr>
      </p:pic>
      <p:sp>
        <p:nvSpPr>
          <p:cNvPr id="7977" name="灯片编号占位符 2">
            <a:extLst>
              <a:ext uri="{FF2B5EF4-FFF2-40B4-BE49-F238E27FC236}">
                <a16:creationId xmlns:a16="http://schemas.microsoft.com/office/drawing/2014/main" xmlns="" id="{94D80761-4864-934F-BCD9-75D17BD6B192}"/>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6</a:t>
            </a:fld>
            <a:endParaRPr lang="zh-HK" altLang="en-US" dirty="0"/>
          </a:p>
        </p:txBody>
      </p:sp>
    </p:spTree>
    <p:extLst>
      <p:ext uri="{BB962C8B-B14F-4D97-AF65-F5344CB8AC3E}">
        <p14:creationId xmlns:p14="http://schemas.microsoft.com/office/powerpoint/2010/main" val="66236101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a:extLst>
              <a:ext uri="{FF2B5EF4-FFF2-40B4-BE49-F238E27FC236}">
                <a16:creationId xmlns:a16="http://schemas.microsoft.com/office/drawing/2014/main" xmlns="" id="{DFCB2420-C1D6-BA45-97CC-B0300C71F4EA}"/>
              </a:ext>
            </a:extLst>
          </p:cNvPr>
          <p:cNvSpPr txBox="1"/>
          <p:nvPr/>
        </p:nvSpPr>
        <p:spPr>
          <a:xfrm>
            <a:off x="0" y="1268760"/>
            <a:ext cx="2627784" cy="4896544"/>
          </a:xfrm>
          <a:prstGeom prst="rect">
            <a:avLst/>
          </a:prstGeom>
          <a:solidFill>
            <a:schemeClr val="accent3">
              <a:lumMod val="20000"/>
              <a:lumOff val="80000"/>
            </a:schemeClr>
          </a:solidFill>
        </p:spPr>
        <p:txBody>
          <a:bodyPr wrap="square" rtlCol="0">
            <a:noAutofit/>
          </a:bodyPr>
          <a:lstStyle/>
          <a:p>
            <a:endParaRPr kumimoji="1" lang="zh-CN" altLang="en-US" dirty="0">
              <a:latin typeface="Arial Narrow" panose="020B0606020202030204" pitchFamily="34" charset="0"/>
              <a:ea typeface="微軟正黑體" panose="020B0604030504040204" pitchFamily="34" charset="-120"/>
            </a:endParaRPr>
          </a:p>
        </p:txBody>
      </p:sp>
      <p:sp>
        <p:nvSpPr>
          <p:cNvPr id="2" name="标题 1">
            <a:extLst>
              <a:ext uri="{FF2B5EF4-FFF2-40B4-BE49-F238E27FC236}">
                <a16:creationId xmlns:a16="http://schemas.microsoft.com/office/drawing/2014/main" xmlns="" id="{3B0115B2-F6FD-4247-B33D-A019312203C7}"/>
              </a:ext>
            </a:extLst>
          </p:cNvPr>
          <p:cNvSpPr>
            <a:spLocks noGrp="1"/>
          </p:cNvSpPr>
          <p:nvPr>
            <p:ph type="title"/>
          </p:nvPr>
        </p:nvSpPr>
        <p:spPr>
          <a:xfrm>
            <a:off x="158824" y="137319"/>
            <a:ext cx="8229600" cy="418058"/>
          </a:xfrm>
        </p:spPr>
        <p:txBody>
          <a:bodyPr>
            <a:normAutofit fontScale="90000"/>
          </a:bodyPr>
          <a:lstStyle/>
          <a:p>
            <a:r>
              <a:rPr kumimoji="1" lang="zh-CN" altLang="en-US" dirty="0">
                <a:latin typeface="Microsoft JhengHei" panose="020B0604030504040204" pitchFamily="34" charset="-120"/>
                <a:ea typeface="Microsoft JhengHei" panose="020B0604030504040204" pitchFamily="34" charset="-120"/>
              </a:rPr>
              <a:t>业绩表现</a:t>
            </a:r>
            <a:r>
              <a:rPr kumimoji="1" lang="en-US" altLang="zh-CN" dirty="0">
                <a:latin typeface="Microsoft JhengHei" panose="020B0604030504040204" pitchFamily="34" charset="-120"/>
                <a:ea typeface="Microsoft JhengHei" panose="020B0604030504040204" pitchFamily="34" charset="-120"/>
              </a:rPr>
              <a:t>&amp;</a:t>
            </a:r>
            <a:r>
              <a:rPr kumimoji="1" lang="zh-CN" altLang="en-US" dirty="0">
                <a:latin typeface="Microsoft JhengHei" panose="020B0604030504040204" pitchFamily="34" charset="-120"/>
                <a:ea typeface="Microsoft JhengHei" panose="020B0604030504040204" pitchFamily="34" charset="-120"/>
              </a:rPr>
              <a:t>数据 </a:t>
            </a:r>
            <a:r>
              <a:rPr kumimoji="1" lang="en-US" altLang="zh-CN" dirty="0">
                <a:latin typeface="Microsoft JhengHei" panose="020B0604030504040204" pitchFamily="34" charset="-120"/>
                <a:ea typeface="Microsoft JhengHei" panose="020B0604030504040204" pitchFamily="34" charset="-120"/>
              </a:rPr>
              <a:t>Facts</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&amp;</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err="1">
                <a:latin typeface="Microsoft JhengHei" panose="020B0604030504040204" pitchFamily="34" charset="-120"/>
                <a:ea typeface="Microsoft JhengHei" panose="020B0604030504040204" pitchFamily="34" charset="-120"/>
              </a:rPr>
              <a:t>Figurees</a:t>
            </a:r>
            <a:endParaRPr kumimoji="1" lang="zh-CN" altLang="en-US" dirty="0">
              <a:latin typeface="Microsoft JhengHei" panose="020B0604030504040204" pitchFamily="34" charset="-120"/>
              <a:ea typeface="Microsoft JhengHei" panose="020B0604030504040204" pitchFamily="34" charset="-120"/>
            </a:endParaRPr>
          </a:p>
        </p:txBody>
      </p:sp>
      <p:sp>
        <p:nvSpPr>
          <p:cNvPr id="4" name="Rechteck 14">
            <a:extLst>
              <a:ext uri="{FF2B5EF4-FFF2-40B4-BE49-F238E27FC236}">
                <a16:creationId xmlns:a16="http://schemas.microsoft.com/office/drawing/2014/main" xmlns="" id="{E6C6EA6A-D711-B44C-B0B8-A5A1A742F792}"/>
              </a:ext>
            </a:extLst>
          </p:cNvPr>
          <p:cNvSpPr/>
          <p:nvPr/>
        </p:nvSpPr>
        <p:spPr>
          <a:xfrm>
            <a:off x="2627784" y="1268760"/>
            <a:ext cx="6516216" cy="4896544"/>
          </a:xfrm>
          <a:prstGeom prst="rect">
            <a:avLst/>
          </a:prstGeom>
          <a:solidFill>
            <a:schemeClr val="accent1">
              <a:lumMod val="75000"/>
            </a:schemeClr>
          </a:solidFill>
          <a:ln>
            <a:solidFill>
              <a:srgbClr val="5B677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de-DE" dirty="0">
              <a:latin typeface="Arial Narrow" panose="020B0606020202030204" pitchFamily="34" charset="0"/>
              <a:ea typeface="微軟正黑體" panose="020B0604030504040204" pitchFamily="34" charset="-120"/>
            </a:endParaRPr>
          </a:p>
        </p:txBody>
      </p:sp>
      <p:sp>
        <p:nvSpPr>
          <p:cNvPr id="5" name="Textplatzhalter 2">
            <a:extLst>
              <a:ext uri="{FF2B5EF4-FFF2-40B4-BE49-F238E27FC236}">
                <a16:creationId xmlns:a16="http://schemas.microsoft.com/office/drawing/2014/main" xmlns="" id="{D51B4917-9B43-7140-8724-171DA13B742F}"/>
              </a:ext>
            </a:extLst>
          </p:cNvPr>
          <p:cNvSpPr txBox="1">
            <a:spLocks/>
          </p:cNvSpPr>
          <p:nvPr/>
        </p:nvSpPr>
        <p:spPr bwMode="auto">
          <a:xfrm>
            <a:off x="0" y="1556792"/>
            <a:ext cx="2627784" cy="3960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23850" indent="-323850">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pPr marL="342900" indent="-342900">
              <a:spcAft>
                <a:spcPts val="1200"/>
              </a:spcAft>
              <a:buSzPct val="135000"/>
              <a:buFont typeface="Wingdings" panose="05000000000000000000" pitchFamily="2" charset="2"/>
              <a:buChar char="§"/>
              <a:defRPr/>
            </a:pPr>
            <a:r>
              <a:rPr lang="zh-CN" altLang="sv-SE" sz="2000" dirty="0">
                <a:latin typeface="Arial Narrow" panose="020B0606020202030204" pitchFamily="34" charset="0"/>
                <a:ea typeface="微軟正黑體" panose="020B0604030504040204" pitchFamily="34" charset="-120"/>
                <a:cs typeface="Calibri" panose="020F0502020204030204" pitchFamily="34" charset="0"/>
              </a:rPr>
              <a:t>成立</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时间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Founded</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in</a:t>
            </a:r>
            <a:r>
              <a:rPr lang="sv-SE" altLang="de-DE" sz="2000" dirty="0">
                <a:latin typeface="Arial Narrow" panose="020B0606020202030204" pitchFamily="34" charset="0"/>
                <a:ea typeface="微軟正黑體" panose="020B0604030504040204" pitchFamily="34" charset="-120"/>
                <a:cs typeface="Calibri" panose="020F0502020204030204" pitchFamily="34" charset="0"/>
              </a:rPr>
              <a:t>:</a:t>
            </a:r>
          </a:p>
          <a:p>
            <a:pPr marL="342900" indent="-342900">
              <a:spcAft>
                <a:spcPts val="1200"/>
              </a:spcAft>
              <a:buSzPct val="135000"/>
              <a:buFont typeface="Wingdings" panose="05000000000000000000" pitchFamily="2" charset="2"/>
              <a:buChar char="§"/>
              <a:defRPr/>
            </a:pP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员工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No.</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of</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Employees</a:t>
            </a:r>
            <a:r>
              <a:rPr lang="sv-SE" altLang="de-DE" sz="2000" dirty="0">
                <a:latin typeface="Arial Narrow" panose="020B0606020202030204" pitchFamily="34" charset="0"/>
                <a:ea typeface="微軟正黑體" panose="020B0604030504040204" pitchFamily="34" charset="-120"/>
                <a:cs typeface="Calibri" panose="020F0502020204030204" pitchFamily="34" charset="0"/>
              </a:rPr>
              <a:t>:</a:t>
            </a:r>
          </a:p>
          <a:p>
            <a:pPr marL="342900" indent="-342900">
              <a:spcAft>
                <a:spcPts val="1200"/>
              </a:spcAft>
              <a:buSzPct val="135000"/>
              <a:buFont typeface="Wingdings" panose="05000000000000000000" pitchFamily="2" charset="2"/>
              <a:buChar char="§"/>
              <a:defRPr/>
            </a:pP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年生产面料量 </a:t>
            </a:r>
            <a:endParaRPr lang="en-US" altLang="zh-CN" sz="2000" dirty="0">
              <a:latin typeface="Arial Narrow" panose="020B0606020202030204" pitchFamily="34" charset="0"/>
              <a:ea typeface="微軟正黑體" panose="020B0604030504040204" pitchFamily="34" charset="-120"/>
              <a:cs typeface="Calibri" panose="020F0502020204030204" pitchFamily="34" charset="0"/>
            </a:endParaRPr>
          </a:p>
          <a:p>
            <a:pPr marL="0" indent="0">
              <a:spcAft>
                <a:spcPts val="1200"/>
              </a:spcAft>
              <a:buSzPct val="135000"/>
              <a:defRPr/>
            </a:pP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Annual</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Production</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(m/y)</a:t>
            </a:r>
            <a:r>
              <a:rPr lang="sv-SE" altLang="de-DE" sz="2000" dirty="0">
                <a:latin typeface="Arial Narrow" panose="020B0606020202030204" pitchFamily="34" charset="0"/>
                <a:ea typeface="微軟正黑體" panose="020B0604030504040204" pitchFamily="34" charset="-120"/>
                <a:cs typeface="Calibri" panose="020F0502020204030204" pitchFamily="34" charset="0"/>
              </a:rPr>
              <a:t>:</a:t>
            </a:r>
            <a:br>
              <a:rPr lang="sv-SE" altLang="de-DE" sz="2000" dirty="0">
                <a:latin typeface="Arial Narrow" panose="020B0606020202030204" pitchFamily="34" charset="0"/>
                <a:ea typeface="微軟正黑體" panose="020B0604030504040204" pitchFamily="34" charset="-120"/>
                <a:cs typeface="Calibri" panose="020F0502020204030204" pitchFamily="34" charset="0"/>
              </a:rPr>
            </a:br>
            <a:endParaRPr lang="sv-SE" altLang="de-DE" sz="2000" dirty="0">
              <a:latin typeface="Arial Narrow" panose="020B0606020202030204" pitchFamily="34" charset="0"/>
              <a:ea typeface="微軟正黑體" panose="020B0604030504040204" pitchFamily="34" charset="-120"/>
              <a:cs typeface="Calibri" panose="020F0502020204030204" pitchFamily="34" charset="0"/>
            </a:endParaRPr>
          </a:p>
          <a:p>
            <a:pPr marL="0" indent="0">
              <a:spcAft>
                <a:spcPts val="1200"/>
              </a:spcAft>
              <a:buSzPct val="135000"/>
              <a:defRPr/>
            </a:pPr>
            <a:endParaRPr lang="sv-SE" altLang="de-DE" sz="2000" dirty="0">
              <a:latin typeface="Arial Narrow" panose="020B0606020202030204" pitchFamily="34" charset="0"/>
              <a:ea typeface="微軟正黑體" panose="020B0604030504040204" pitchFamily="34" charset="-120"/>
              <a:cs typeface="Calibri" panose="020F0502020204030204" pitchFamily="34" charset="0"/>
            </a:endParaRPr>
          </a:p>
          <a:p>
            <a:pPr marL="342900" indent="-342900">
              <a:spcAft>
                <a:spcPts val="1200"/>
              </a:spcAft>
              <a:buSzPct val="135000"/>
              <a:buFont typeface="Wingdings" panose="05000000000000000000" pitchFamily="2" charset="2"/>
              <a:buChar char="§"/>
              <a:defRPr/>
            </a:pPr>
            <a:r>
              <a:rPr lang="zh-CN" altLang="sv-SE" sz="2000" dirty="0">
                <a:latin typeface="Arial Narrow" panose="020B0606020202030204" pitchFamily="34" charset="0"/>
                <a:ea typeface="微軟正黑體" panose="020B0604030504040204" pitchFamily="34" charset="-120"/>
                <a:cs typeface="Calibri" panose="020F0502020204030204" pitchFamily="34" charset="0"/>
              </a:rPr>
              <a:t>设备</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供应商</a:t>
            </a:r>
            <a:endParaRPr lang="en-US" altLang="zh-CN" sz="2000" dirty="0">
              <a:latin typeface="Arial Narrow" panose="020B0606020202030204" pitchFamily="34" charset="0"/>
              <a:ea typeface="微軟正黑體" panose="020B0604030504040204" pitchFamily="34" charset="-120"/>
              <a:cs typeface="Calibri" panose="020F0502020204030204" pitchFamily="34" charset="0"/>
            </a:endParaRPr>
          </a:p>
          <a:p>
            <a:pPr marL="0" indent="0">
              <a:spcAft>
                <a:spcPts val="1200"/>
              </a:spcAft>
              <a:buSzPct val="135000"/>
              <a:defRPr/>
            </a:pP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Key</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Machine</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Supplier</a:t>
            </a:r>
            <a:r>
              <a:rPr lang="sv-SE" altLang="de-DE" sz="2000" dirty="0">
                <a:latin typeface="Arial Narrow" panose="020B0606020202030204" pitchFamily="34" charset="0"/>
                <a:ea typeface="微軟正黑體" panose="020B0604030504040204" pitchFamily="34" charset="-120"/>
                <a:cs typeface="Calibri" panose="020F0502020204030204" pitchFamily="34" charset="0"/>
              </a:rPr>
              <a:t>:</a:t>
            </a:r>
          </a:p>
          <a:p>
            <a:pPr marL="0" indent="0">
              <a:spcAft>
                <a:spcPts val="1200"/>
              </a:spcAft>
              <a:buSzPct val="135000"/>
              <a:defRPr/>
            </a:pPr>
            <a:endParaRPr lang="sv-SE" altLang="de-DE" sz="2000" dirty="0">
              <a:latin typeface="Arial Narrow" panose="020B0606020202030204" pitchFamily="34" charset="0"/>
              <a:ea typeface="微軟正黑體" panose="020B0604030504040204" pitchFamily="34" charset="-120"/>
              <a:cs typeface="Calibri" panose="020F0502020204030204" pitchFamily="34" charset="0"/>
            </a:endParaRPr>
          </a:p>
          <a:p>
            <a:pPr marL="342900" indent="-342900">
              <a:spcAft>
                <a:spcPts val="1200"/>
              </a:spcAft>
              <a:buSzPct val="135000"/>
              <a:buFont typeface="Wingdings" panose="05000000000000000000" pitchFamily="2" charset="2"/>
              <a:buChar char="§"/>
              <a:defRPr/>
            </a:pP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厂内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Internal</a:t>
            </a:r>
            <a:r>
              <a:rPr lang="zh-CN" altLang="en-US" sz="2000" dirty="0">
                <a:latin typeface="Arial Narrow" panose="020B0606020202030204" pitchFamily="34" charset="0"/>
                <a:ea typeface="微軟正黑體" panose="020B0604030504040204" pitchFamily="34" charset="-120"/>
                <a:cs typeface="Calibri" panose="020F0502020204030204" pitchFamily="34" charset="0"/>
              </a:rPr>
              <a:t> </a:t>
            </a:r>
            <a:r>
              <a:rPr lang="en-US" altLang="zh-CN" sz="2000" dirty="0">
                <a:latin typeface="Arial Narrow" panose="020B0606020202030204" pitchFamily="34" charset="0"/>
                <a:ea typeface="微軟正黑體" panose="020B0604030504040204" pitchFamily="34" charset="-120"/>
                <a:cs typeface="Calibri" panose="020F0502020204030204" pitchFamily="34" charset="0"/>
              </a:rPr>
              <a:t>PPM</a:t>
            </a:r>
            <a:r>
              <a:rPr lang="sv-SE" altLang="de-DE" sz="2000" dirty="0">
                <a:latin typeface="Arial Narrow" panose="020B0606020202030204" pitchFamily="34" charset="0"/>
                <a:ea typeface="微軟正黑體" panose="020B0604030504040204" pitchFamily="34" charset="-120"/>
                <a:cs typeface="Calibri" panose="020F0502020204030204" pitchFamily="34" charset="0"/>
              </a:rPr>
              <a:t>:</a:t>
            </a:r>
          </a:p>
          <a:p>
            <a:pPr marL="0" indent="0">
              <a:spcAft>
                <a:spcPts val="1200"/>
              </a:spcAft>
              <a:buSzPct val="135000"/>
              <a:defRPr/>
            </a:pPr>
            <a:endParaRPr lang="sv-SE" altLang="de-DE" sz="2000" dirty="0">
              <a:latin typeface="Arial Narrow" panose="020B0606020202030204" pitchFamily="34" charset="0"/>
              <a:ea typeface="微軟正黑體" panose="020B0604030504040204" pitchFamily="34" charset="-120"/>
              <a:cs typeface="Calibri" panose="020F0502020204030204" pitchFamily="34" charset="0"/>
            </a:endParaRPr>
          </a:p>
          <a:p>
            <a:pPr marL="0" indent="0">
              <a:spcAft>
                <a:spcPts val="1200"/>
              </a:spcAft>
              <a:buSzPct val="135000"/>
              <a:defRPr/>
            </a:pPr>
            <a:endParaRPr lang="sv-SE" altLang="de-DE" sz="2000" dirty="0">
              <a:latin typeface="Arial Narrow" panose="020B0606020202030204" pitchFamily="34" charset="0"/>
              <a:ea typeface="微軟正黑體" panose="020B0604030504040204" pitchFamily="34" charset="-120"/>
              <a:cs typeface="Calibri" panose="020F0502020204030204" pitchFamily="34" charset="0"/>
            </a:endParaRPr>
          </a:p>
        </p:txBody>
      </p:sp>
      <p:sp>
        <p:nvSpPr>
          <p:cNvPr id="6" name="Textplatzhalter 2">
            <a:extLst>
              <a:ext uri="{FF2B5EF4-FFF2-40B4-BE49-F238E27FC236}">
                <a16:creationId xmlns:a16="http://schemas.microsoft.com/office/drawing/2014/main" xmlns="" id="{97CBB4D9-6C40-6C4D-9B4A-C3B06257615E}"/>
              </a:ext>
            </a:extLst>
          </p:cNvPr>
          <p:cNvSpPr txBox="1">
            <a:spLocks/>
          </p:cNvSpPr>
          <p:nvPr/>
        </p:nvSpPr>
        <p:spPr bwMode="auto">
          <a:xfrm>
            <a:off x="2771800" y="1553395"/>
            <a:ext cx="6330844" cy="4611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a:defRPr sz="3200">
                <a:solidFill>
                  <a:schemeClr val="tx1"/>
                </a:solidFill>
                <a:latin typeface="Calibri" panose="020F0502020204030204" pitchFamily="34" charset="0"/>
                <a:cs typeface="Arial" panose="020B0604020202020204" pitchFamily="34" charset="0"/>
              </a:defRPr>
            </a:lvl1pPr>
            <a:lvl2pPr marL="742950" indent="-285750">
              <a:defRPr sz="3200">
                <a:solidFill>
                  <a:schemeClr val="tx1"/>
                </a:solidFill>
                <a:latin typeface="Calibri" panose="020F0502020204030204" pitchFamily="34" charset="0"/>
                <a:cs typeface="Arial" panose="020B0604020202020204" pitchFamily="34" charset="0"/>
              </a:defRPr>
            </a:lvl2pPr>
            <a:lvl3pPr marL="1143000" indent="-228600">
              <a:defRPr sz="3200">
                <a:solidFill>
                  <a:schemeClr val="tx1"/>
                </a:solidFill>
                <a:latin typeface="Calibri" panose="020F0502020204030204" pitchFamily="34" charset="0"/>
                <a:cs typeface="Arial" panose="020B0604020202020204" pitchFamily="34" charset="0"/>
              </a:defRPr>
            </a:lvl3pPr>
            <a:lvl4pPr marL="1600200" indent="-228600">
              <a:defRPr sz="3200">
                <a:solidFill>
                  <a:schemeClr val="tx1"/>
                </a:solidFill>
                <a:latin typeface="Calibri" panose="020F0502020204030204" pitchFamily="34" charset="0"/>
                <a:cs typeface="Arial" panose="020B0604020202020204" pitchFamily="34" charset="0"/>
              </a:defRPr>
            </a:lvl4pPr>
            <a:lvl5pPr marL="2057400" indent="-228600">
              <a:defRPr sz="3200">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Calibri" panose="020F0502020204030204" pitchFamily="34" charset="0"/>
                <a:cs typeface="Arial" panose="020B0604020202020204" pitchFamily="34" charset="0"/>
              </a:defRPr>
            </a:lvl9pPr>
          </a:lstStyle>
          <a:p>
            <a:pPr>
              <a:spcAft>
                <a:spcPts val="1200"/>
              </a:spcAft>
              <a:buSzPct val="135000"/>
            </a:pPr>
            <a:r>
              <a:rPr lang="en-US" altLang="zh-CN" sz="2000" dirty="0">
                <a:solidFill>
                  <a:schemeClr val="bg1"/>
                </a:solidFill>
                <a:latin typeface="Arial Narrow" panose="020B0606020202030204" pitchFamily="34" charset="0"/>
                <a:ea typeface="微軟正黑體" panose="020B0604030504040204" pitchFamily="34" charset="-120"/>
              </a:rPr>
              <a:t>2004</a:t>
            </a:r>
            <a:r>
              <a:rPr lang="zh-CN" altLang="en-US" sz="2000" dirty="0">
                <a:solidFill>
                  <a:schemeClr val="bg1"/>
                </a:solidFill>
                <a:latin typeface="Arial Narrow" panose="020B0606020202030204" pitchFamily="34" charset="0"/>
                <a:ea typeface="微軟正黑體" panose="020B0604030504040204" pitchFamily="34" charset="-120"/>
              </a:rPr>
              <a:t>年（</a:t>
            </a:r>
            <a:r>
              <a:rPr lang="en-US" altLang="zh-CN" sz="2000" dirty="0">
                <a:solidFill>
                  <a:schemeClr val="bg1"/>
                </a:solidFill>
                <a:latin typeface="Arial Narrow" panose="020B0606020202030204" pitchFamily="34" charset="0"/>
                <a:ea typeface="微軟正黑體" panose="020B0604030504040204" pitchFamily="34" charset="-120"/>
              </a:rPr>
              <a:t>2017</a:t>
            </a:r>
            <a:r>
              <a:rPr lang="zh-CN" altLang="en-US" sz="2000" dirty="0">
                <a:solidFill>
                  <a:schemeClr val="bg1"/>
                </a:solidFill>
                <a:latin typeface="Arial Narrow" panose="020B0606020202030204" pitchFamily="34" charset="0"/>
                <a:ea typeface="微軟正黑體" panose="020B0604030504040204" pitchFamily="34" charset="-120"/>
              </a:rPr>
              <a:t>年投产新工厂</a:t>
            </a:r>
            <a:r>
              <a:rPr lang="en-US" altLang="zh-CN" sz="2000" dirty="0">
                <a:solidFill>
                  <a:schemeClr val="bg1"/>
                </a:solidFill>
                <a:latin typeface="Arial" panose="020B0604020202020204" pitchFamily="34" charset="0"/>
                <a:ea typeface="Microsoft YaHei" panose="020B0503020204020204" pitchFamily="34" charset="-122"/>
              </a:rPr>
              <a:t>New</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plant</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launched</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in</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2017</a:t>
            </a:r>
            <a:r>
              <a:rPr lang="zh-CN" altLang="en-US" sz="2000" dirty="0">
                <a:solidFill>
                  <a:schemeClr val="bg1"/>
                </a:solidFill>
                <a:latin typeface="Arial Narrow" panose="020B0606020202030204" pitchFamily="34" charset="0"/>
                <a:ea typeface="微軟正黑體" panose="020B0604030504040204" pitchFamily="34" charset="-120"/>
              </a:rPr>
              <a:t>）</a:t>
            </a:r>
            <a:endParaRPr lang="sv-SE" altLang="de-DE" sz="2000" dirty="0">
              <a:solidFill>
                <a:schemeClr val="bg1"/>
              </a:solidFill>
              <a:latin typeface="Arial Narrow" panose="020B0606020202030204" pitchFamily="34" charset="0"/>
              <a:ea typeface="微軟正黑體" panose="020B0604030504040204" pitchFamily="34" charset="-120"/>
            </a:endParaRPr>
          </a:p>
          <a:p>
            <a:pPr>
              <a:spcAft>
                <a:spcPts val="1200"/>
              </a:spcAft>
              <a:buSzPct val="135000"/>
            </a:pPr>
            <a:r>
              <a:rPr lang="en-US" altLang="zh-CN" sz="2000" dirty="0">
                <a:solidFill>
                  <a:schemeClr val="bg1"/>
                </a:solidFill>
                <a:latin typeface="Arial Narrow" panose="020B0606020202030204" pitchFamily="34" charset="0"/>
                <a:ea typeface="微軟正黑體" panose="020B0604030504040204" pitchFamily="34" charset="-120"/>
              </a:rPr>
              <a:t>105</a:t>
            </a:r>
            <a:r>
              <a:rPr lang="zh-CN" altLang="en-US" sz="2000" dirty="0">
                <a:solidFill>
                  <a:schemeClr val="bg1"/>
                </a:solidFill>
                <a:latin typeface="Arial Narrow" panose="020B0606020202030204" pitchFamily="34" charset="0"/>
                <a:ea typeface="微軟正黑體" panose="020B0604030504040204" pitchFamily="34" charset="-120"/>
              </a:rPr>
              <a:t>人（研发</a:t>
            </a:r>
            <a:r>
              <a:rPr lang="en-US" altLang="zh-CN" sz="2000" dirty="0">
                <a:solidFill>
                  <a:schemeClr val="bg1"/>
                </a:solidFill>
                <a:latin typeface="Arial Narrow" panose="020B0606020202030204" pitchFamily="34" charset="0"/>
                <a:ea typeface="微軟正黑體" panose="020B0604030504040204" pitchFamily="34" charset="-120"/>
              </a:rPr>
              <a:t>&amp;</a:t>
            </a:r>
            <a:r>
              <a:rPr lang="zh-CN" altLang="en-US" sz="2000" dirty="0">
                <a:solidFill>
                  <a:schemeClr val="bg1"/>
                </a:solidFill>
                <a:latin typeface="Arial Narrow" panose="020B0606020202030204" pitchFamily="34" charset="0"/>
                <a:ea typeface="微軟正黑體" panose="020B0604030504040204" pitchFamily="34" charset="-120"/>
              </a:rPr>
              <a:t>工艺工程师 </a:t>
            </a:r>
            <a:r>
              <a:rPr lang="en-US" altLang="zh-CN" sz="2000" dirty="0">
                <a:solidFill>
                  <a:schemeClr val="bg1"/>
                </a:solidFill>
                <a:latin typeface="Arial Narrow" panose="020B0606020202030204" pitchFamily="34" charset="0"/>
                <a:ea typeface="微軟正黑體" panose="020B0604030504040204" pitchFamily="34" charset="-120"/>
              </a:rPr>
              <a:t>20</a:t>
            </a:r>
            <a:r>
              <a:rPr lang="zh-CN" altLang="en-US" sz="2000" dirty="0">
                <a:solidFill>
                  <a:schemeClr val="bg1"/>
                </a:solidFill>
                <a:latin typeface="Arial Narrow" panose="020B0606020202030204" pitchFamily="34" charset="0"/>
                <a:ea typeface="微軟正黑體" panose="020B0604030504040204" pitchFamily="34" charset="-120"/>
              </a:rPr>
              <a:t>人  </a:t>
            </a:r>
            <a:r>
              <a:rPr lang="en-US" altLang="zh-CN" sz="2000" dirty="0">
                <a:solidFill>
                  <a:schemeClr val="bg1"/>
                </a:solidFill>
                <a:latin typeface="Arial" panose="020B0604020202020204" pitchFamily="34" charset="0"/>
                <a:ea typeface="Microsoft YaHei" panose="020B0503020204020204" pitchFamily="34" charset="-122"/>
              </a:rPr>
              <a:t>20</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R&amp;D&amp;</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tech</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engineers </a:t>
            </a:r>
            <a:r>
              <a:rPr lang="zh-CN" altLang="en-US" sz="2000" dirty="0">
                <a:solidFill>
                  <a:schemeClr val="bg1"/>
                </a:solidFill>
                <a:latin typeface="Arial Narrow" panose="020B0606020202030204" pitchFamily="34" charset="0"/>
                <a:ea typeface="微軟正黑體" panose="020B0604030504040204" pitchFamily="34" charset="-120"/>
              </a:rPr>
              <a:t>）</a:t>
            </a:r>
            <a:endParaRPr lang="sv-SE" altLang="de-DE" sz="2000" dirty="0">
              <a:solidFill>
                <a:schemeClr val="bg1"/>
              </a:solidFill>
              <a:latin typeface="Arial Narrow" panose="020B0606020202030204" pitchFamily="34" charset="0"/>
              <a:ea typeface="微軟正黑體" panose="020B0604030504040204" pitchFamily="34" charset="-120"/>
            </a:endParaRPr>
          </a:p>
          <a:p>
            <a:pPr>
              <a:spcAft>
                <a:spcPts val="1200"/>
              </a:spcAft>
              <a:buSzPct val="135000"/>
            </a:pPr>
            <a:r>
              <a:rPr lang="zh-CN" altLang="en-US" sz="2000" dirty="0">
                <a:solidFill>
                  <a:schemeClr val="bg1"/>
                </a:solidFill>
                <a:latin typeface="Arial Narrow" panose="020B0606020202030204" pitchFamily="34" charset="0"/>
                <a:ea typeface="微軟正黑體" panose="020B0604030504040204" pitchFamily="34" charset="-120"/>
              </a:rPr>
              <a:t>复合后交付面料</a:t>
            </a:r>
            <a:r>
              <a:rPr lang="en-US" altLang="zh-CN" sz="2000" dirty="0">
                <a:solidFill>
                  <a:schemeClr val="bg1"/>
                </a:solidFill>
                <a:latin typeface="Arial Narrow" panose="020B0606020202030204" pitchFamily="34" charset="0"/>
                <a:ea typeface="微軟正黑體" panose="020B0604030504040204" pitchFamily="34" charset="-120"/>
              </a:rPr>
              <a:t>:</a:t>
            </a:r>
            <a:r>
              <a:rPr lang="zh-CN" altLang="en-US" sz="2000" dirty="0">
                <a:solidFill>
                  <a:schemeClr val="bg1"/>
                </a:solidFill>
                <a:latin typeface="Arial Narrow" panose="020B0606020202030204" pitchFamily="34" charset="0"/>
                <a:ea typeface="微軟正黑體" panose="020B0604030504040204" pitchFamily="34" charset="-120"/>
              </a:rPr>
              <a:t> </a:t>
            </a:r>
            <a:r>
              <a:rPr lang="en-US" altLang="zh-CN" sz="2000" dirty="0">
                <a:solidFill>
                  <a:schemeClr val="bg1"/>
                </a:solidFill>
                <a:latin typeface="Arial Narrow" panose="020B0606020202030204" pitchFamily="34" charset="0"/>
                <a:ea typeface="微軟正黑體" panose="020B0604030504040204" pitchFamily="34" charset="-120"/>
              </a:rPr>
              <a:t>320</a:t>
            </a:r>
            <a:r>
              <a:rPr lang="zh-CN" altLang="en-US" sz="2000" dirty="0">
                <a:solidFill>
                  <a:schemeClr val="bg1"/>
                </a:solidFill>
                <a:latin typeface="Arial Narrow" panose="020B0606020202030204" pitchFamily="34" charset="0"/>
                <a:ea typeface="微軟正黑體" panose="020B0604030504040204" pitchFamily="34" charset="-120"/>
              </a:rPr>
              <a:t>万米</a:t>
            </a:r>
            <a:r>
              <a:rPr lang="en-US" altLang="zh-CN" sz="2000" dirty="0">
                <a:solidFill>
                  <a:schemeClr val="bg1"/>
                </a:solidFill>
                <a:latin typeface="Arial Narrow" panose="020B0606020202030204" pitchFamily="34" charset="0"/>
                <a:ea typeface="微軟正黑體" panose="020B0604030504040204" pitchFamily="34" charset="-120"/>
              </a:rPr>
              <a:t>/</a:t>
            </a:r>
            <a:r>
              <a:rPr lang="zh-CN" altLang="en-US" sz="2000" dirty="0">
                <a:solidFill>
                  <a:schemeClr val="bg1"/>
                </a:solidFill>
                <a:latin typeface="Arial Narrow" panose="020B0606020202030204" pitchFamily="34" charset="0"/>
                <a:ea typeface="微軟正黑體" panose="020B0604030504040204" pitchFamily="34" charset="-120"/>
              </a:rPr>
              <a:t>年</a:t>
            </a:r>
            <a:endParaRPr lang="en-US" altLang="zh-CN" sz="2000" dirty="0">
              <a:solidFill>
                <a:schemeClr val="bg1"/>
              </a:solidFill>
              <a:latin typeface="Arial Narrow" panose="020B0606020202030204" pitchFamily="34" charset="0"/>
              <a:ea typeface="微軟正黑體" panose="020B0604030504040204" pitchFamily="34" charset="-120"/>
            </a:endParaRPr>
          </a:p>
          <a:p>
            <a:pPr>
              <a:spcAft>
                <a:spcPts val="1200"/>
              </a:spcAft>
              <a:buSzPct val="135000"/>
            </a:pPr>
            <a:r>
              <a:rPr lang="en-US" altLang="zh-CN" sz="2000" dirty="0">
                <a:solidFill>
                  <a:schemeClr val="bg1"/>
                </a:solidFill>
                <a:latin typeface="Arial" panose="020B0604020202020204" pitchFamily="34" charset="0"/>
                <a:ea typeface="Microsoft YaHei" panose="020B0503020204020204" pitchFamily="34" charset="-122"/>
              </a:rPr>
              <a:t>Delivery</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after</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lamination:</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3.2million</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meter</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per</a:t>
            </a:r>
            <a:r>
              <a:rPr lang="zh-CN" altLang="en-US" sz="2000" dirty="0">
                <a:solidFill>
                  <a:schemeClr val="bg1"/>
                </a:solidFill>
                <a:latin typeface="Arial" panose="020B0604020202020204" pitchFamily="34" charset="0"/>
                <a:ea typeface="Microsoft YaHei" panose="020B0503020204020204" pitchFamily="34" charset="-122"/>
              </a:rPr>
              <a:t> </a:t>
            </a:r>
            <a:r>
              <a:rPr lang="en-US" altLang="zh-CN" sz="2000" dirty="0">
                <a:solidFill>
                  <a:schemeClr val="bg1"/>
                </a:solidFill>
                <a:latin typeface="Arial" panose="020B0604020202020204" pitchFamily="34" charset="0"/>
                <a:ea typeface="Microsoft YaHei" panose="020B0503020204020204" pitchFamily="34" charset="-122"/>
              </a:rPr>
              <a:t>year</a:t>
            </a:r>
            <a:endParaRPr lang="sv-SE" altLang="de-DE" sz="2000" dirty="0">
              <a:solidFill>
                <a:schemeClr val="bg1"/>
              </a:solidFill>
              <a:latin typeface="Arial Narrow" panose="020B0606020202030204" pitchFamily="34" charset="0"/>
              <a:ea typeface="微軟正黑體" panose="020B0604030504040204" pitchFamily="34" charset="-120"/>
            </a:endParaRPr>
          </a:p>
          <a:p>
            <a:pPr marL="285750" indent="-285750">
              <a:spcAft>
                <a:spcPts val="1200"/>
              </a:spcAft>
              <a:buSzPct val="135000"/>
              <a:buFont typeface="Arial" panose="020B0604020202020204" pitchFamily="34" charset="0"/>
              <a:buChar char="•"/>
            </a:pPr>
            <a:r>
              <a:rPr lang="zh-CN" altLang="en-US" sz="1800" dirty="0">
                <a:solidFill>
                  <a:schemeClr val="bg1"/>
                </a:solidFill>
                <a:latin typeface="Arial Narrow" panose="020B0606020202030204" pitchFamily="34" charset="0"/>
                <a:ea typeface="微軟正黑體" panose="020B0604030504040204" pitchFamily="34" charset="-120"/>
              </a:rPr>
              <a:t>整经机、</a:t>
            </a:r>
            <a:r>
              <a:rPr lang="zh-CN" altLang="sv-SE" sz="1800" dirty="0">
                <a:solidFill>
                  <a:schemeClr val="bg1"/>
                </a:solidFill>
                <a:latin typeface="Arial Narrow" panose="020B0606020202030204" pitchFamily="34" charset="0"/>
                <a:ea typeface="微軟正黑體" panose="020B0604030504040204" pitchFamily="34" charset="-120"/>
              </a:rPr>
              <a:t>经编机</a:t>
            </a:r>
            <a:r>
              <a:rPr lang="zh-CN" altLang="en-US" sz="1800" dirty="0">
                <a:solidFill>
                  <a:schemeClr val="bg1"/>
                </a:solidFill>
                <a:latin typeface="Arial Narrow" panose="020B0606020202030204" pitchFamily="34" charset="0"/>
                <a:ea typeface="微軟正黑體" panose="020B0604030504040204" pitchFamily="34" charset="-120"/>
              </a:rPr>
              <a:t> </a:t>
            </a:r>
            <a:r>
              <a:rPr lang="en-US" altLang="zh-CN" sz="1800" dirty="0">
                <a:solidFill>
                  <a:schemeClr val="bg1"/>
                </a:solidFill>
                <a:latin typeface="Arial Narrow" panose="020B0606020202030204" pitchFamily="34" charset="0"/>
                <a:ea typeface="微軟正黑體" panose="020B0604030504040204" pitchFamily="34" charset="-120"/>
              </a:rPr>
              <a:t>&amp;</a:t>
            </a:r>
            <a:r>
              <a:rPr lang="zh-CN" altLang="en-US" sz="1800" dirty="0">
                <a:solidFill>
                  <a:schemeClr val="bg1"/>
                </a:solidFill>
                <a:latin typeface="Arial Narrow" panose="020B0606020202030204" pitchFamily="34" charset="0"/>
                <a:ea typeface="微軟正黑體" panose="020B0604030504040204" pitchFamily="34" charset="-120"/>
              </a:rPr>
              <a:t> 衬纬机全部来自</a:t>
            </a:r>
            <a:r>
              <a:rPr lang="en-US" altLang="zh-CN" sz="1800" dirty="0">
                <a:solidFill>
                  <a:schemeClr val="bg1"/>
                </a:solidFill>
                <a:latin typeface="Arial Narrow" panose="020B0606020202030204" pitchFamily="34" charset="0"/>
                <a:ea typeface="微軟正黑體" panose="020B0604030504040204" pitchFamily="34" charset="-120"/>
              </a:rPr>
              <a:t>Karl Mayer</a:t>
            </a:r>
          </a:p>
          <a:p>
            <a:pPr marL="285750" indent="-285750">
              <a:spcAft>
                <a:spcPts val="1200"/>
              </a:spcAft>
              <a:buSzPct val="135000"/>
              <a:buFont typeface="Arial" panose="020B0604020202020204" pitchFamily="34" charset="0"/>
              <a:buChar char="•"/>
            </a:pPr>
            <a:r>
              <a:rPr lang="zh-CN" altLang="en-US" sz="1800" dirty="0">
                <a:solidFill>
                  <a:schemeClr val="bg1"/>
                </a:solidFill>
                <a:latin typeface="Arial Narrow" panose="020B0606020202030204" pitchFamily="34" charset="0"/>
                <a:ea typeface="微軟正黑體" panose="020B0604030504040204" pitchFamily="34" charset="-120"/>
              </a:rPr>
              <a:t>染色设备</a:t>
            </a:r>
            <a:r>
              <a:rPr lang="en-US" altLang="zh-CN" sz="1800" dirty="0">
                <a:solidFill>
                  <a:schemeClr val="bg1"/>
                </a:solidFill>
                <a:latin typeface="Arial Narrow" panose="020B0606020202030204" pitchFamily="34" charset="0"/>
                <a:ea typeface="微軟正黑體" panose="020B0604030504040204" pitchFamily="34" charset="-120"/>
              </a:rPr>
              <a:t> </a:t>
            </a:r>
            <a:r>
              <a:rPr lang="en-US" altLang="zh-CN" sz="1800" dirty="0" err="1">
                <a:solidFill>
                  <a:schemeClr val="bg1"/>
                </a:solidFill>
                <a:latin typeface="Arial Narrow" panose="020B0606020202030204" pitchFamily="34" charset="0"/>
                <a:ea typeface="微軟正黑體" panose="020B0604030504040204" pitchFamily="34" charset="-120"/>
              </a:rPr>
              <a:t>Thies</a:t>
            </a:r>
            <a:r>
              <a:rPr lang="en-US" altLang="zh-CN" sz="1800" dirty="0">
                <a:solidFill>
                  <a:schemeClr val="bg1"/>
                </a:solidFill>
                <a:latin typeface="Arial Narrow" panose="020B0606020202030204" pitchFamily="34" charset="0"/>
                <a:ea typeface="微軟正黑體" panose="020B0604030504040204" pitchFamily="34" charset="-120"/>
              </a:rPr>
              <a:t>,</a:t>
            </a:r>
            <a:r>
              <a:rPr lang="zh-CN" altLang="en-US" sz="1800" dirty="0">
                <a:solidFill>
                  <a:schemeClr val="bg1"/>
                </a:solidFill>
                <a:latin typeface="Arial Narrow" panose="020B0606020202030204" pitchFamily="34" charset="0"/>
                <a:ea typeface="微軟正黑體" panose="020B0604030504040204" pitchFamily="34" charset="-120"/>
              </a:rPr>
              <a:t> 定型机</a:t>
            </a:r>
            <a:r>
              <a:rPr lang="en-US" altLang="zh-CN" sz="1800" dirty="0">
                <a:solidFill>
                  <a:schemeClr val="bg1"/>
                </a:solidFill>
                <a:latin typeface="Arial Narrow" panose="020B0606020202030204" pitchFamily="34" charset="0"/>
                <a:ea typeface="微軟正黑體" panose="020B0604030504040204" pitchFamily="34" charset="-120"/>
              </a:rPr>
              <a:t> Bruckner,</a:t>
            </a:r>
            <a:r>
              <a:rPr lang="zh-CN" altLang="en-US" sz="1800" dirty="0">
                <a:solidFill>
                  <a:schemeClr val="bg1"/>
                </a:solidFill>
                <a:latin typeface="Arial Narrow" panose="020B0606020202030204" pitchFamily="34" charset="0"/>
                <a:ea typeface="微軟正黑體" panose="020B0604030504040204" pitchFamily="34" charset="-120"/>
              </a:rPr>
              <a:t> 水洗机 </a:t>
            </a:r>
            <a:r>
              <a:rPr lang="en-US" altLang="zh-CN" sz="1800" dirty="0" err="1">
                <a:solidFill>
                  <a:schemeClr val="bg1"/>
                </a:solidFill>
                <a:latin typeface="Arial Narrow" panose="020B0606020202030204" pitchFamily="34" charset="0"/>
                <a:ea typeface="微軟正黑體" panose="020B0604030504040204" pitchFamily="34" charset="-120"/>
              </a:rPr>
              <a:t>Erbatech</a:t>
            </a:r>
            <a:endParaRPr lang="en-US" altLang="zh-CN" sz="1800" dirty="0">
              <a:solidFill>
                <a:schemeClr val="bg1"/>
              </a:solidFill>
              <a:latin typeface="Arial Narrow" panose="020B0606020202030204" pitchFamily="34" charset="0"/>
              <a:ea typeface="微軟正黑體" panose="020B0604030504040204" pitchFamily="34" charset="-120"/>
            </a:endParaRPr>
          </a:p>
          <a:p>
            <a:pPr marL="285750" indent="-285750">
              <a:spcAft>
                <a:spcPts val="1200"/>
              </a:spcAft>
              <a:buSzPct val="135000"/>
              <a:buFont typeface="Arial" panose="020B0604020202020204" pitchFamily="34" charset="0"/>
              <a:buChar char="•"/>
            </a:pPr>
            <a:r>
              <a:rPr lang="zh-CN" altLang="en-US" sz="1800" dirty="0">
                <a:solidFill>
                  <a:schemeClr val="bg1"/>
                </a:solidFill>
                <a:latin typeface="Arial Narrow" panose="020B0606020202030204" pitchFamily="34" charset="0"/>
                <a:ea typeface="微軟正黑體" panose="020B0604030504040204" pitchFamily="34" charset="-120"/>
              </a:rPr>
              <a:t>热熔胶复合机</a:t>
            </a:r>
            <a:r>
              <a:rPr lang="en-US" altLang="zh-CN" sz="1800" dirty="0" err="1">
                <a:solidFill>
                  <a:schemeClr val="bg1"/>
                </a:solidFill>
                <a:latin typeface="Arial Narrow" panose="020B0606020202030204" pitchFamily="34" charset="0"/>
                <a:ea typeface="微軟正黑體" panose="020B0604030504040204" pitchFamily="34" charset="-120"/>
              </a:rPr>
              <a:t>Schott&amp;Meissner</a:t>
            </a:r>
            <a:r>
              <a:rPr lang="en-US" altLang="zh-CN" sz="1800" dirty="0">
                <a:solidFill>
                  <a:schemeClr val="bg1"/>
                </a:solidFill>
                <a:latin typeface="Arial Narrow" panose="020B0606020202030204" pitchFamily="34" charset="0"/>
                <a:ea typeface="微軟正黑體" panose="020B0604030504040204" pitchFamily="34" charset="-120"/>
              </a:rPr>
              <a:t>,</a:t>
            </a:r>
            <a:r>
              <a:rPr lang="zh-CN" altLang="en-US" sz="1800" dirty="0">
                <a:solidFill>
                  <a:schemeClr val="bg1"/>
                </a:solidFill>
                <a:latin typeface="Arial Narrow" panose="020B0606020202030204" pitchFamily="34" charset="0"/>
                <a:ea typeface="微軟正黑體" panose="020B0604030504040204" pitchFamily="34" charset="-120"/>
              </a:rPr>
              <a:t> 火焰复合机</a:t>
            </a:r>
            <a:r>
              <a:rPr lang="en-US" altLang="zh-CN" sz="1800" dirty="0" err="1">
                <a:solidFill>
                  <a:schemeClr val="bg1"/>
                </a:solidFill>
                <a:latin typeface="Arial Narrow" panose="020B0606020202030204" pitchFamily="34" charset="0"/>
                <a:ea typeface="微軟正黑體" panose="020B0604030504040204" pitchFamily="34" charset="-120"/>
              </a:rPr>
              <a:t>Maschner</a:t>
            </a:r>
            <a:r>
              <a:rPr lang="en-US" altLang="zh-CN" sz="1800" dirty="0">
                <a:solidFill>
                  <a:schemeClr val="bg1"/>
                </a:solidFill>
                <a:latin typeface="Arial Narrow" panose="020B0606020202030204" pitchFamily="34" charset="0"/>
                <a:ea typeface="微軟正黑體" panose="020B0604030504040204" pitchFamily="34" charset="-120"/>
              </a:rPr>
              <a:t>,</a:t>
            </a:r>
            <a:r>
              <a:rPr lang="zh-CN" altLang="en-US" sz="1800" dirty="0">
                <a:solidFill>
                  <a:schemeClr val="bg1"/>
                </a:solidFill>
                <a:latin typeface="Arial Narrow" panose="020B0606020202030204" pitchFamily="34" charset="0"/>
                <a:ea typeface="微軟正黑體" panose="020B0604030504040204" pitchFamily="34" charset="-120"/>
              </a:rPr>
              <a:t>     </a:t>
            </a:r>
            <a:endParaRPr lang="en-US" altLang="zh-CN" sz="1800" dirty="0">
              <a:solidFill>
                <a:schemeClr val="bg1"/>
              </a:solidFill>
              <a:latin typeface="Arial Narrow" panose="020B0606020202030204" pitchFamily="34" charset="0"/>
              <a:ea typeface="微軟正黑體" panose="020B0604030504040204" pitchFamily="34" charset="-120"/>
            </a:endParaRPr>
          </a:p>
          <a:p>
            <a:pPr>
              <a:spcAft>
                <a:spcPts val="1200"/>
              </a:spcAft>
              <a:buSzPct val="135000"/>
            </a:pPr>
            <a:r>
              <a:rPr lang="en-US" altLang="zh-CN" sz="1800" dirty="0">
                <a:solidFill>
                  <a:schemeClr val="bg1"/>
                </a:solidFill>
                <a:latin typeface="Arial Narrow" panose="020B0606020202030204" pitchFamily="34" charset="0"/>
                <a:ea typeface="微軟正黑體" panose="020B0604030504040204" pitchFamily="34" charset="-120"/>
              </a:rPr>
              <a:t>      </a:t>
            </a:r>
            <a:r>
              <a:rPr lang="zh-CN" altLang="en-US" sz="1800" dirty="0">
                <a:solidFill>
                  <a:schemeClr val="bg1"/>
                </a:solidFill>
                <a:latin typeface="Arial Narrow" panose="020B0606020202030204" pitchFamily="34" charset="0"/>
                <a:ea typeface="微軟正黑體" panose="020B0604030504040204" pitchFamily="34" charset="-120"/>
              </a:rPr>
              <a:t>外观检测机</a:t>
            </a:r>
            <a:r>
              <a:rPr lang="en-US" altLang="zh-CN" sz="1800" dirty="0" err="1">
                <a:solidFill>
                  <a:schemeClr val="bg1"/>
                </a:solidFill>
                <a:latin typeface="Arial Narrow" panose="020B0606020202030204" pitchFamily="34" charset="0"/>
                <a:ea typeface="微軟正黑體" panose="020B0604030504040204" pitchFamily="34" charset="-120"/>
              </a:rPr>
              <a:t>Magg</a:t>
            </a:r>
            <a:endParaRPr lang="sv-SE" altLang="de-DE" sz="2000" dirty="0">
              <a:solidFill>
                <a:schemeClr val="bg1"/>
              </a:solidFill>
              <a:latin typeface="Arial Narrow" panose="020B0606020202030204" pitchFamily="34" charset="0"/>
              <a:ea typeface="微軟正黑體" panose="020B0604030504040204" pitchFamily="34" charset="-120"/>
            </a:endParaRPr>
          </a:p>
          <a:p>
            <a:pPr>
              <a:spcAft>
                <a:spcPts val="1200"/>
              </a:spcAft>
              <a:buSzPct val="135000"/>
            </a:pPr>
            <a:endParaRPr lang="sv-SE" altLang="zh-CN" sz="2000" dirty="0">
              <a:solidFill>
                <a:schemeClr val="bg1"/>
              </a:solidFill>
              <a:latin typeface="Arial Narrow" panose="020B0606020202030204" pitchFamily="34" charset="0"/>
              <a:ea typeface="微軟正黑體" panose="020B0604030504040204" pitchFamily="34" charset="-120"/>
            </a:endParaRPr>
          </a:p>
          <a:p>
            <a:pPr>
              <a:spcAft>
                <a:spcPts val="1200"/>
              </a:spcAft>
              <a:buSzPct val="135000"/>
            </a:pPr>
            <a:endParaRPr lang="sv-SE" altLang="de-DE" sz="2000" dirty="0">
              <a:solidFill>
                <a:schemeClr val="bg1"/>
              </a:solidFill>
              <a:latin typeface="Arial Narrow" panose="020B0606020202030204" pitchFamily="34" charset="0"/>
              <a:ea typeface="微軟正黑體" panose="020B0604030504040204" pitchFamily="34" charset="-120"/>
            </a:endParaRPr>
          </a:p>
        </p:txBody>
      </p:sp>
      <p:cxnSp>
        <p:nvCxnSpPr>
          <p:cNvPr id="8" name="直線接點 15">
            <a:extLst>
              <a:ext uri="{FF2B5EF4-FFF2-40B4-BE49-F238E27FC236}">
                <a16:creationId xmlns:a16="http://schemas.microsoft.com/office/drawing/2014/main" xmlns="" id="{DB83DA0A-0247-B64E-91D5-C0DC970EBF05}"/>
              </a:ext>
            </a:extLst>
          </p:cNvPr>
          <p:cNvCxnSpPr/>
          <p:nvPr/>
        </p:nvCxnSpPr>
        <p:spPr>
          <a:xfrm>
            <a:off x="-442011" y="1916832"/>
            <a:ext cx="9688671" cy="0"/>
          </a:xfrm>
          <a:prstGeom prst="line">
            <a:avLst/>
          </a:prstGeom>
          <a:ln w="12700">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9" name="直線接點 15">
            <a:extLst>
              <a:ext uri="{FF2B5EF4-FFF2-40B4-BE49-F238E27FC236}">
                <a16:creationId xmlns:a16="http://schemas.microsoft.com/office/drawing/2014/main" xmlns="" id="{9872F110-5514-354D-9333-6C24BCC2FECD}"/>
              </a:ext>
            </a:extLst>
          </p:cNvPr>
          <p:cNvCxnSpPr/>
          <p:nvPr/>
        </p:nvCxnSpPr>
        <p:spPr>
          <a:xfrm>
            <a:off x="-289611" y="2348880"/>
            <a:ext cx="9688671" cy="0"/>
          </a:xfrm>
          <a:prstGeom prst="line">
            <a:avLst/>
          </a:prstGeom>
          <a:ln w="12700">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10" name="直線接點 15">
            <a:extLst>
              <a:ext uri="{FF2B5EF4-FFF2-40B4-BE49-F238E27FC236}">
                <a16:creationId xmlns:a16="http://schemas.microsoft.com/office/drawing/2014/main" xmlns="" id="{F08030F5-FC39-1945-81AE-6B151B461CD4}"/>
              </a:ext>
            </a:extLst>
          </p:cNvPr>
          <p:cNvCxnSpPr/>
          <p:nvPr/>
        </p:nvCxnSpPr>
        <p:spPr>
          <a:xfrm>
            <a:off x="-289611" y="3284984"/>
            <a:ext cx="9688671" cy="0"/>
          </a:xfrm>
          <a:prstGeom prst="line">
            <a:avLst/>
          </a:prstGeom>
          <a:ln w="12700">
            <a:solidFill>
              <a:schemeClr val="bg1"/>
            </a:solidFill>
            <a:prstDash val="sysDash"/>
          </a:ln>
        </p:spPr>
        <p:style>
          <a:lnRef idx="1">
            <a:schemeClr val="accent1"/>
          </a:lnRef>
          <a:fillRef idx="0">
            <a:schemeClr val="accent1"/>
          </a:fillRef>
          <a:effectRef idx="0">
            <a:schemeClr val="accent1"/>
          </a:effectRef>
          <a:fontRef idx="minor">
            <a:schemeClr val="tx1"/>
          </a:fontRef>
        </p:style>
      </p:cxnSp>
      <p:cxnSp>
        <p:nvCxnSpPr>
          <p:cNvPr id="11" name="直線接點 15">
            <a:extLst>
              <a:ext uri="{FF2B5EF4-FFF2-40B4-BE49-F238E27FC236}">
                <a16:creationId xmlns:a16="http://schemas.microsoft.com/office/drawing/2014/main" xmlns="" id="{D890A7FB-74B0-BB4A-A4D2-32A81D916FEF}"/>
              </a:ext>
            </a:extLst>
          </p:cNvPr>
          <p:cNvCxnSpPr/>
          <p:nvPr/>
        </p:nvCxnSpPr>
        <p:spPr>
          <a:xfrm>
            <a:off x="-289611" y="5157192"/>
            <a:ext cx="9688671" cy="0"/>
          </a:xfrm>
          <a:prstGeom prst="line">
            <a:avLst/>
          </a:prstGeom>
          <a:ln w="1270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2" name="文本框 11">
            <a:extLst>
              <a:ext uri="{FF2B5EF4-FFF2-40B4-BE49-F238E27FC236}">
                <a16:creationId xmlns:a16="http://schemas.microsoft.com/office/drawing/2014/main" xmlns="" id="{6C2A7A9D-3632-B042-9C50-8D1B9A0B6D11}"/>
              </a:ext>
            </a:extLst>
          </p:cNvPr>
          <p:cNvSpPr txBox="1"/>
          <p:nvPr/>
        </p:nvSpPr>
        <p:spPr>
          <a:xfrm>
            <a:off x="2915816" y="5517232"/>
            <a:ext cx="4832798" cy="369332"/>
          </a:xfrm>
          <a:prstGeom prst="rect">
            <a:avLst/>
          </a:prstGeom>
          <a:noFill/>
        </p:spPr>
        <p:txBody>
          <a:bodyPr wrap="none" rtlCol="0">
            <a:spAutoFit/>
          </a:bodyPr>
          <a:lstStyle/>
          <a:p>
            <a:r>
              <a:rPr kumimoji="1" lang="zh-CN" altLang="en-US" dirty="0">
                <a:solidFill>
                  <a:schemeClr val="bg1"/>
                </a:solidFill>
                <a:latin typeface="Arial Narrow" panose="020B0606020202030204" pitchFamily="34" charset="0"/>
                <a:ea typeface="微軟正黑體" panose="020B0604030504040204" pitchFamily="34" charset="-120"/>
              </a:rPr>
              <a:t>符合所有客户的要求 </a:t>
            </a:r>
            <a:r>
              <a:rPr kumimoji="1" lang="en-US" altLang="zh-CN" dirty="0">
                <a:solidFill>
                  <a:schemeClr val="bg1"/>
                </a:solidFill>
                <a:latin typeface="Arial" panose="020B0604020202020204" pitchFamily="34" charset="0"/>
                <a:ea typeface="微軟正黑體" panose="020B0604030504040204" pitchFamily="34" charset="-120"/>
                <a:cs typeface="Arial" panose="020B0604020202020204" pitchFamily="34" charset="0"/>
              </a:rPr>
              <a:t>Meet</a:t>
            </a:r>
            <a:r>
              <a:rPr kumimoji="1" lang="zh-CN" altLang="en-US" dirty="0">
                <a:solidFill>
                  <a:schemeClr val="bg1"/>
                </a:solidFill>
                <a:latin typeface="Arial" panose="020B0604020202020204" pitchFamily="34" charset="0"/>
                <a:ea typeface="微軟正黑體" panose="020B0604030504040204" pitchFamily="34" charset="-120"/>
                <a:cs typeface="Arial" panose="020B0604020202020204" pitchFamily="34" charset="0"/>
              </a:rPr>
              <a:t> </a:t>
            </a:r>
            <a:r>
              <a:rPr kumimoji="1" lang="en-US" altLang="zh-CN" dirty="0">
                <a:solidFill>
                  <a:schemeClr val="bg1"/>
                </a:solidFill>
                <a:latin typeface="Arial" panose="020B0604020202020204" pitchFamily="34" charset="0"/>
                <a:ea typeface="微軟正黑體" panose="020B0604030504040204" pitchFamily="34" charset="-120"/>
                <a:cs typeface="Arial" panose="020B0604020202020204" pitchFamily="34" charset="0"/>
              </a:rPr>
              <a:t>all</a:t>
            </a:r>
            <a:r>
              <a:rPr kumimoji="1" lang="zh-CN" altLang="en-US" dirty="0">
                <a:solidFill>
                  <a:schemeClr val="bg1"/>
                </a:solidFill>
                <a:latin typeface="Arial" panose="020B0604020202020204" pitchFamily="34" charset="0"/>
                <a:ea typeface="微軟正黑體" panose="020B0604030504040204" pitchFamily="34" charset="-120"/>
                <a:cs typeface="Arial" panose="020B0604020202020204" pitchFamily="34" charset="0"/>
              </a:rPr>
              <a:t> </a:t>
            </a:r>
            <a:r>
              <a:rPr kumimoji="1" lang="en-US" altLang="zh-CN" dirty="0">
                <a:solidFill>
                  <a:schemeClr val="bg1"/>
                </a:solidFill>
                <a:latin typeface="Arial" panose="020B0604020202020204" pitchFamily="34" charset="0"/>
                <a:ea typeface="微軟正黑體" panose="020B0604030504040204" pitchFamily="34" charset="-120"/>
                <a:cs typeface="Arial" panose="020B0604020202020204" pitchFamily="34" charset="0"/>
              </a:rPr>
              <a:t>clients’</a:t>
            </a:r>
            <a:r>
              <a:rPr kumimoji="1" lang="zh-CN" altLang="en-US" dirty="0">
                <a:solidFill>
                  <a:schemeClr val="bg1"/>
                </a:solidFill>
                <a:latin typeface="Arial" panose="020B0604020202020204" pitchFamily="34" charset="0"/>
                <a:ea typeface="微軟正黑體" panose="020B0604030504040204" pitchFamily="34" charset="-120"/>
                <a:cs typeface="Arial" panose="020B0604020202020204" pitchFamily="34" charset="0"/>
              </a:rPr>
              <a:t> </a:t>
            </a:r>
            <a:r>
              <a:rPr kumimoji="1" lang="en-US" altLang="zh-CN" dirty="0">
                <a:solidFill>
                  <a:schemeClr val="bg1"/>
                </a:solidFill>
                <a:latin typeface="Arial" panose="020B0604020202020204" pitchFamily="34" charset="0"/>
                <a:ea typeface="微軟正黑體" panose="020B0604030504040204" pitchFamily="34" charset="-120"/>
                <a:cs typeface="Arial" panose="020B0604020202020204" pitchFamily="34" charset="0"/>
              </a:rPr>
              <a:t>requests</a:t>
            </a:r>
            <a:endParaRPr kumimoji="1" lang="zh-CN" altLang="en-US" dirty="0">
              <a:solidFill>
                <a:schemeClr val="bg1"/>
              </a:solidFill>
              <a:latin typeface="Arial" panose="020B0604020202020204" pitchFamily="34" charset="0"/>
              <a:ea typeface="微軟正黑體" panose="020B0604030504040204" pitchFamily="34" charset="-120"/>
              <a:cs typeface="Arial" panose="020B0604020202020204" pitchFamily="34" charset="0"/>
            </a:endParaRPr>
          </a:p>
        </p:txBody>
      </p:sp>
      <p:cxnSp>
        <p:nvCxnSpPr>
          <p:cNvPr id="13" name="直線接點 15">
            <a:extLst>
              <a:ext uri="{FF2B5EF4-FFF2-40B4-BE49-F238E27FC236}">
                <a16:creationId xmlns:a16="http://schemas.microsoft.com/office/drawing/2014/main" xmlns="" id="{63FDFD5E-01CF-4F46-B04F-652DC7DC9EE8}"/>
              </a:ext>
            </a:extLst>
          </p:cNvPr>
          <p:cNvCxnSpPr/>
          <p:nvPr/>
        </p:nvCxnSpPr>
        <p:spPr>
          <a:xfrm>
            <a:off x="-289611" y="1916832"/>
            <a:ext cx="9688671" cy="0"/>
          </a:xfrm>
          <a:prstGeom prst="line">
            <a:avLst/>
          </a:prstGeom>
          <a:ln w="1270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4" name="灯片编号占位符 2">
            <a:extLst>
              <a:ext uri="{FF2B5EF4-FFF2-40B4-BE49-F238E27FC236}">
                <a16:creationId xmlns:a16="http://schemas.microsoft.com/office/drawing/2014/main" xmlns="" id="{642F2066-AD45-134F-ACF6-BC1DA9C95534}"/>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7</a:t>
            </a:fld>
            <a:endParaRPr lang="zh-HK" altLang="en-US" dirty="0"/>
          </a:p>
        </p:txBody>
      </p:sp>
    </p:spTree>
    <p:extLst>
      <p:ext uri="{BB962C8B-B14F-4D97-AF65-F5344CB8AC3E}">
        <p14:creationId xmlns:p14="http://schemas.microsoft.com/office/powerpoint/2010/main" val="349036503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5E86D5A-9345-9848-9515-F296C19F6C84}"/>
              </a:ext>
            </a:extLst>
          </p:cNvPr>
          <p:cNvSpPr>
            <a:spLocks noGrp="1"/>
          </p:cNvSpPr>
          <p:nvPr>
            <p:ph type="title"/>
          </p:nvPr>
        </p:nvSpPr>
        <p:spPr/>
        <p:txBody>
          <a:bodyPr>
            <a:normAutofit fontScale="90000"/>
          </a:bodyPr>
          <a:lstStyle/>
          <a:p>
            <a:r>
              <a:rPr kumimoji="1" lang="zh-CN" altLang="en-US" dirty="0" smtClean="0">
                <a:latin typeface="Microsoft JhengHei" panose="020B0604030504040204" pitchFamily="34" charset="-120"/>
                <a:ea typeface="Microsoft JhengHei" panose="020B0604030504040204" pitchFamily="34" charset="-120"/>
              </a:rPr>
              <a:t>华络特</a:t>
            </a:r>
            <a:r>
              <a:rPr kumimoji="1" lang="zh-CN" altLang="en-US" dirty="0">
                <a:latin typeface="Microsoft JhengHei" panose="020B0604030504040204" pitchFamily="34" charset="-120"/>
                <a:ea typeface="Microsoft JhengHei" panose="020B0604030504040204" pitchFamily="34" charset="-120"/>
              </a:rPr>
              <a:t>发展里程碑 </a:t>
            </a:r>
            <a:r>
              <a:rPr kumimoji="1" lang="en-US" altLang="zh-CN" dirty="0">
                <a:latin typeface="Microsoft JhengHei" panose="020B0604030504040204" pitchFamily="34" charset="-120"/>
                <a:ea typeface="Microsoft JhengHei" panose="020B0604030504040204" pitchFamily="34" charset="-120"/>
              </a:rPr>
              <a:t>Company</a:t>
            </a:r>
            <a:r>
              <a:rPr kumimoji="1" lang="zh-CN" altLang="en-US" dirty="0">
                <a:latin typeface="Microsoft JhengHei" panose="020B0604030504040204" pitchFamily="34" charset="-120"/>
                <a:ea typeface="Microsoft JhengHei" panose="020B0604030504040204" pitchFamily="34" charset="-120"/>
              </a:rPr>
              <a:t> </a:t>
            </a:r>
            <a:r>
              <a:rPr kumimoji="1" lang="en-US" altLang="zh-CN" dirty="0">
                <a:latin typeface="Microsoft JhengHei" panose="020B0604030504040204" pitchFamily="34" charset="-120"/>
                <a:ea typeface="Microsoft JhengHei" panose="020B0604030504040204" pitchFamily="34" charset="-120"/>
              </a:rPr>
              <a:t>Milestones</a:t>
            </a:r>
            <a:endParaRPr kumimoji="1" lang="zh-CN" altLang="en-US" dirty="0">
              <a:latin typeface="Microsoft JhengHei" panose="020B0604030504040204" pitchFamily="34" charset="-120"/>
              <a:ea typeface="Microsoft JhengHei" panose="020B0604030504040204" pitchFamily="34" charset="-120"/>
            </a:endParaRPr>
          </a:p>
        </p:txBody>
      </p:sp>
      <p:cxnSp>
        <p:nvCxnSpPr>
          <p:cNvPr id="139" name="Straight Connector 36">
            <a:extLst>
              <a:ext uri="{FF2B5EF4-FFF2-40B4-BE49-F238E27FC236}">
                <a16:creationId xmlns:a16="http://schemas.microsoft.com/office/drawing/2014/main" xmlns="" id="{AF0BF28A-EBC5-7D47-A0D1-7A54DE042870}"/>
              </a:ext>
            </a:extLst>
          </p:cNvPr>
          <p:cNvCxnSpPr/>
          <p:nvPr/>
        </p:nvCxnSpPr>
        <p:spPr>
          <a:xfrm flipH="1" flipV="1">
            <a:off x="1128687" y="2742956"/>
            <a:ext cx="281" cy="614036"/>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graphicFrame>
        <p:nvGraphicFramePr>
          <p:cNvPr id="140" name="表格 139">
            <a:extLst>
              <a:ext uri="{FF2B5EF4-FFF2-40B4-BE49-F238E27FC236}">
                <a16:creationId xmlns:a16="http://schemas.microsoft.com/office/drawing/2014/main" xmlns="" id="{F7B6E218-A301-BD48-875D-6B5E736347FF}"/>
              </a:ext>
            </a:extLst>
          </p:cNvPr>
          <p:cNvGraphicFramePr>
            <a:graphicFrameLocks noGrp="1"/>
          </p:cNvGraphicFramePr>
          <p:nvPr>
            <p:extLst/>
          </p:nvPr>
        </p:nvGraphicFramePr>
        <p:xfrm>
          <a:off x="158823" y="896758"/>
          <a:ext cx="1892897" cy="1760220"/>
        </p:xfrm>
        <a:graphic>
          <a:graphicData uri="http://schemas.openxmlformats.org/drawingml/2006/table">
            <a:tbl>
              <a:tblPr/>
              <a:tblGrid>
                <a:gridCol w="1892897">
                  <a:extLst>
                    <a:ext uri="{9D8B030D-6E8A-4147-A177-3AD203B41FA5}">
                      <a16:colId xmlns:a16="http://schemas.microsoft.com/office/drawing/2014/main" xmlns="" val="20000"/>
                    </a:ext>
                  </a:extLst>
                </a:gridCol>
              </a:tblGrid>
              <a:tr h="0">
                <a:tc>
                  <a:txBody>
                    <a:bodyPr/>
                    <a:lstStyle/>
                    <a:p>
                      <a:pPr marL="0" marR="0" lvl="0" indent="0" algn="l" defTabSz="914400" rtl="0" eaLnBrk="1" fontAlgn="auto" latinLnBrk="0" hangingPunct="1">
                        <a:lnSpc>
                          <a:spcPct val="120000"/>
                        </a:lnSpc>
                        <a:spcBef>
                          <a:spcPct val="20000"/>
                        </a:spcBef>
                        <a:spcAft>
                          <a:spcPts val="0"/>
                        </a:spcAft>
                        <a:buClrTx/>
                        <a:buSzTx/>
                        <a:buFont typeface="Arial" panose="020B0604020202020204" pitchFamily="34" charset="0"/>
                        <a:buNone/>
                        <a:tabLst/>
                        <a:defRPr/>
                      </a:pP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2004</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年初：</a:t>
                      </a:r>
                      <a:endPar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endParaRPr>
                    </a:p>
                    <a:p>
                      <a:pPr marL="0" marR="0" lvl="0" indent="0" algn="l" defTabSz="914400" rtl="0" eaLnBrk="1" fontAlgn="auto" latinLnBrk="0" hangingPunct="1">
                        <a:lnSpc>
                          <a:spcPct val="120000"/>
                        </a:lnSpc>
                        <a:spcBef>
                          <a:spcPct val="20000"/>
                        </a:spcBef>
                        <a:spcAft>
                          <a:spcPts val="0"/>
                        </a:spcAft>
                        <a:buClrTx/>
                        <a:buSzTx/>
                        <a:buFont typeface="Arial" panose="020B0604020202020204" pitchFamily="34" charset="0"/>
                        <a:buNone/>
                        <a:tabLst/>
                        <a:defRPr/>
                      </a:pP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中国首条热熔胶</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&amp;</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火焰覆合生产线投产 </a:t>
                      </a:r>
                      <a:endPar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endParaRPr>
                    </a:p>
                    <a:p>
                      <a:pPr marL="0" marR="0" lvl="0" indent="0" algn="l" defTabSz="914400" rtl="0" eaLnBrk="1" fontAlgn="auto" latinLnBrk="0" hangingPunct="1">
                        <a:lnSpc>
                          <a:spcPct val="120000"/>
                        </a:lnSpc>
                        <a:spcBef>
                          <a:spcPct val="20000"/>
                        </a:spcBef>
                        <a:spcAft>
                          <a:spcPts val="0"/>
                        </a:spcAft>
                        <a:buClrTx/>
                        <a:buSzTx/>
                        <a:buFont typeface="Arial" panose="020B0604020202020204" pitchFamily="34" charset="0"/>
                        <a:buNone/>
                        <a:tabLst/>
                        <a:defRPr/>
                      </a:pP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SOP of Flame &amp; Thermo-bonding Lamination Workshop</a:t>
                      </a:r>
                      <a:endPar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endParaRPr>
                    </a:p>
                    <a:p>
                      <a:pPr marL="0" marR="0" lvl="0" indent="0" algn="l" defTabSz="914400" rtl="0" eaLnBrk="1" fontAlgn="auto" latinLnBrk="0" hangingPunct="1">
                        <a:lnSpc>
                          <a:spcPct val="120000"/>
                        </a:lnSpc>
                        <a:spcBef>
                          <a:spcPct val="20000"/>
                        </a:spcBef>
                        <a:spcAft>
                          <a:spcPts val="0"/>
                        </a:spcAft>
                        <a:buClrTx/>
                        <a:buSzTx/>
                        <a:buFont typeface="Arial" panose="020B0604020202020204" pitchFamily="34" charset="0"/>
                        <a:buNone/>
                        <a:tabLst/>
                        <a:defRPr/>
                      </a:pP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产品：奥迪</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A6&amp;A4</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顶棚</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&amp;</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柱护板面料复合</a:t>
                      </a:r>
                      <a:endParaRPr kumimoji="0" lang="en-US" altLang="zh-CN" sz="1200" b="0" i="0" u="none" strike="noStrike" kern="1200" cap="none" spc="0" normalizeH="0" baseline="0" noProof="0" dirty="0">
                        <a:ln>
                          <a:noFill/>
                        </a:ln>
                        <a:solidFill>
                          <a:srgbClr val="EEECE1">
                            <a:lumMod val="50000"/>
                          </a:srgbClr>
                        </a:solidFill>
                        <a:effectLst/>
                        <a:uLnTx/>
                        <a:uFillTx/>
                        <a:latin typeface="Arial Narrow" panose="020B0604020202020204" pitchFamily="34" charset="0"/>
                        <a:ea typeface="Microsoft YaHei" panose="020B0503020204020204" pitchFamily="34" charset="-122"/>
                        <a:cs typeface="Arial Narrow" panose="020B0604020202020204" pitchFamily="34" charset="0"/>
                      </a:endParaRP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graphicFrame>
        <p:nvGraphicFramePr>
          <p:cNvPr id="141" name="表格 140">
            <a:extLst>
              <a:ext uri="{FF2B5EF4-FFF2-40B4-BE49-F238E27FC236}">
                <a16:creationId xmlns:a16="http://schemas.microsoft.com/office/drawing/2014/main" xmlns="" id="{FA180EAD-9EE0-5144-A6EC-5B511EDE4D37}"/>
              </a:ext>
            </a:extLst>
          </p:cNvPr>
          <p:cNvGraphicFramePr>
            <a:graphicFrameLocks noGrp="1"/>
          </p:cNvGraphicFramePr>
          <p:nvPr>
            <p:extLst/>
          </p:nvPr>
        </p:nvGraphicFramePr>
        <p:xfrm>
          <a:off x="611560" y="4260627"/>
          <a:ext cx="1765736" cy="1531620"/>
        </p:xfrm>
        <a:graphic>
          <a:graphicData uri="http://schemas.openxmlformats.org/drawingml/2006/table">
            <a:tbl>
              <a:tblPr/>
              <a:tblGrid>
                <a:gridCol w="1765736">
                  <a:extLst>
                    <a:ext uri="{9D8B030D-6E8A-4147-A177-3AD203B41FA5}">
                      <a16:colId xmlns:a16="http://schemas.microsoft.com/office/drawing/2014/main" xmlns="" val="20000"/>
                    </a:ext>
                  </a:extLst>
                </a:gridCol>
              </a:tblGrid>
              <a:tr h="655746">
                <a:tc>
                  <a:txBody>
                    <a:bodyPr/>
                    <a:lstStyle/>
                    <a:p>
                      <a:pPr marL="0" lvl="1" indent="0" algn="l" defTabSz="914400" rtl="0" eaLnBrk="1" latinLnBrk="0" hangingPunct="1">
                        <a:spcBef>
                          <a:spcPct val="20000"/>
                        </a:spcBef>
                        <a:buFont typeface="微軟正黑體" pitchFamily="34" charset="-120"/>
                        <a:buNone/>
                        <a:defRPr/>
                      </a:pPr>
                      <a:r>
                        <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2008.</a:t>
                      </a:r>
                      <a:r>
                        <a:rPr lang="en-US" altLang="zh-TW"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3</a:t>
                      </a:r>
                      <a:r>
                        <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a:t>
                      </a:r>
                    </a:p>
                    <a:p>
                      <a:pPr marL="0" lvl="1" indent="0" algn="l" defTabSz="914400" rtl="0" eaLnBrk="1" latinLnBrk="0" hangingPunct="1">
                        <a:spcBef>
                          <a:spcPct val="20000"/>
                        </a:spcBef>
                        <a:buFont typeface="微軟正黑體" pitchFamily="34" charset="-120"/>
                        <a:buNone/>
                        <a:defRPr/>
                      </a:pPr>
                      <a:r>
                        <a:rPr lang="zh-TW" altLang="en-US"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经编车间投产，</a:t>
                      </a:r>
                      <a:r>
                        <a:rPr lang="zh-CN" altLang="en-US"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成为国内首个奥迪面料经编车间</a:t>
                      </a:r>
                      <a:endPar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SOP</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of</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warp-knitting</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workshop</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(the</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first</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and</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only</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in</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China</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with</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Audi</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approval)</a:t>
                      </a:r>
                      <a:endParaRPr lang="zh-TW"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endParaRP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graphicFrame>
        <p:nvGraphicFramePr>
          <p:cNvPr id="142" name="表格 141">
            <a:extLst>
              <a:ext uri="{FF2B5EF4-FFF2-40B4-BE49-F238E27FC236}">
                <a16:creationId xmlns:a16="http://schemas.microsoft.com/office/drawing/2014/main" xmlns="" id="{2A27AF6D-8B54-8848-93AC-153681E4D081}"/>
              </a:ext>
            </a:extLst>
          </p:cNvPr>
          <p:cNvGraphicFramePr>
            <a:graphicFrameLocks noGrp="1"/>
          </p:cNvGraphicFramePr>
          <p:nvPr>
            <p:extLst/>
          </p:nvPr>
        </p:nvGraphicFramePr>
        <p:xfrm>
          <a:off x="2306491" y="1434760"/>
          <a:ext cx="1689445" cy="1202152"/>
        </p:xfrm>
        <a:graphic>
          <a:graphicData uri="http://schemas.openxmlformats.org/drawingml/2006/table">
            <a:tbl>
              <a:tblPr/>
              <a:tblGrid>
                <a:gridCol w="1689445">
                  <a:extLst>
                    <a:ext uri="{9D8B030D-6E8A-4147-A177-3AD203B41FA5}">
                      <a16:colId xmlns:a16="http://schemas.microsoft.com/office/drawing/2014/main" xmlns="" val="20000"/>
                    </a:ext>
                  </a:extLst>
                </a:gridCol>
              </a:tblGrid>
              <a:tr h="1202152">
                <a:tc>
                  <a:txBody>
                    <a:bodyPr/>
                    <a:lstStyle/>
                    <a:p>
                      <a:pPr marL="0" lvl="1" indent="0" algn="l" defTabSz="914400" rtl="0" eaLnBrk="1" latinLnBrk="0" hangingPunct="1">
                        <a:spcBef>
                          <a:spcPct val="20000"/>
                        </a:spcBef>
                        <a:buFont typeface="微軟正黑體" pitchFamily="34" charset="-120"/>
                        <a:buNone/>
                        <a:defRPr/>
                      </a:pPr>
                      <a:r>
                        <a:rPr lang="en-US" altLang="zh-CN" sz="1200" dirty="0">
                          <a:solidFill>
                            <a:schemeClr val="tx2"/>
                          </a:solidFill>
                          <a:latin typeface="Arial Narrow" panose="020B0606020202030204" pitchFamily="34" charset="0"/>
                          <a:ea typeface="微軟正黑體" panose="020B0604030504040204" pitchFamily="34" charset="-120"/>
                          <a:cs typeface="Lato Light"/>
                        </a:rPr>
                        <a:t>2009</a:t>
                      </a:r>
                      <a:r>
                        <a:rPr lang="zh-CN" altLang="en-US" sz="1200" dirty="0">
                          <a:solidFill>
                            <a:schemeClr val="tx2"/>
                          </a:solidFill>
                          <a:latin typeface="Arial Narrow" panose="020B0606020202030204" pitchFamily="34" charset="0"/>
                          <a:ea typeface="微軟正黑體" panose="020B0604030504040204" pitchFamily="34" charset="-120"/>
                          <a:cs typeface="Lato Light"/>
                        </a:rPr>
                        <a:t>年：</a:t>
                      </a:r>
                      <a:endParaRPr lang="en-US" altLang="zh-CN" sz="1200" dirty="0">
                        <a:solidFill>
                          <a:schemeClr val="tx2"/>
                        </a:solidFill>
                        <a:latin typeface="Arial Narrow" panose="020B0606020202030204" pitchFamily="34" charset="0"/>
                        <a:ea typeface="微軟正黑體" panose="020B0604030504040204" pitchFamily="34" charset="-120"/>
                        <a:cs typeface="Lato Light"/>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zh-CN" altLang="en-US" sz="1200" dirty="0">
                          <a:solidFill>
                            <a:schemeClr val="tx2"/>
                          </a:solidFill>
                          <a:latin typeface="Arial Narrow" panose="020B0606020202030204" pitchFamily="34" charset="0"/>
                          <a:ea typeface="微軟正黑體" panose="020B0604030504040204" pitchFamily="34" charset="-120"/>
                          <a:cs typeface="Lato Light"/>
                        </a:rPr>
                        <a:t>产品</a:t>
                      </a:r>
                      <a:r>
                        <a:rPr lang="en-US" altLang="zh-CN" sz="1200" dirty="0">
                          <a:solidFill>
                            <a:schemeClr val="tx2"/>
                          </a:solidFill>
                          <a:latin typeface="Arial Narrow" panose="020B0606020202030204" pitchFamily="34" charset="0"/>
                          <a:ea typeface="微軟正黑體" panose="020B0604030504040204" pitchFamily="34" charset="-120"/>
                          <a:cs typeface="Lato Light"/>
                        </a:rPr>
                        <a:t>:</a:t>
                      </a:r>
                      <a:r>
                        <a:rPr lang="zh-CN" altLang="en-US" sz="1200" dirty="0">
                          <a:solidFill>
                            <a:schemeClr val="tx2"/>
                          </a:solidFill>
                          <a:latin typeface="Arial Narrow" panose="020B0606020202030204" pitchFamily="34" charset="0"/>
                          <a:ea typeface="微軟正黑體" panose="020B0604030504040204" pitchFamily="34" charset="-120"/>
                          <a:cs typeface="Lato Light"/>
                        </a:rPr>
                        <a:t> 开始为一汽大众迈腾供应立柱面料</a:t>
                      </a:r>
                      <a:endParaRPr lang="en-US" altLang="zh-CN" sz="1200" dirty="0">
                        <a:solidFill>
                          <a:schemeClr val="tx2"/>
                        </a:solidFill>
                        <a:latin typeface="Arial Narrow" panose="020B0606020202030204" pitchFamily="34" charset="0"/>
                        <a:ea typeface="微軟正黑體" panose="020B0604030504040204" pitchFamily="34" charset="-120"/>
                        <a:cs typeface="Lato Light"/>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en-US" altLang="zh-CN"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Start</a:t>
                      </a:r>
                      <a:r>
                        <a:rPr lang="zh-CN" altLang="en-US"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supplying</a:t>
                      </a:r>
                      <a:r>
                        <a:rPr lang="zh-CN" altLang="en-US"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FAW-VW</a:t>
                      </a:r>
                      <a:r>
                        <a:rPr lang="zh-CN" altLang="en-US"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with</a:t>
                      </a:r>
                      <a:r>
                        <a:rPr lang="zh-CN" altLang="en-US"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err="1">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Magotan</a:t>
                      </a:r>
                      <a:r>
                        <a:rPr lang="zh-CN" altLang="en-US"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pillar</a:t>
                      </a:r>
                      <a:r>
                        <a:rPr lang="zh-CN" altLang="en-US"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textiles</a:t>
                      </a:r>
                      <a:endParaRPr lang="zh-TW" altLang="en-US" sz="1200" b="0" i="0" kern="1200" dirty="0">
                        <a:solidFill>
                          <a:schemeClr val="tx1"/>
                        </a:solidFill>
                        <a:latin typeface="Arial Narrow" panose="020B0604020202020204" pitchFamily="34" charset="0"/>
                        <a:ea typeface="Microsoft YaHei" panose="020B0503020204020204" pitchFamily="34" charset="-122"/>
                        <a:cs typeface="Arial Narrow" panose="020B0604020202020204" pitchFamily="34" charset="0"/>
                      </a:endParaRP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cxnSp>
        <p:nvCxnSpPr>
          <p:cNvPr id="143" name="Straight Connector 36">
            <a:extLst>
              <a:ext uri="{FF2B5EF4-FFF2-40B4-BE49-F238E27FC236}">
                <a16:creationId xmlns:a16="http://schemas.microsoft.com/office/drawing/2014/main" xmlns="" id="{F6A9ECF3-D193-3E4D-A84A-0D6C3AC75564}"/>
              </a:ext>
            </a:extLst>
          </p:cNvPr>
          <p:cNvCxnSpPr>
            <a:cxnSpLocks/>
          </p:cNvCxnSpPr>
          <p:nvPr/>
        </p:nvCxnSpPr>
        <p:spPr>
          <a:xfrm flipH="1" flipV="1">
            <a:off x="5437737" y="2692941"/>
            <a:ext cx="1" cy="670920"/>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cxnSp>
        <p:nvCxnSpPr>
          <p:cNvPr id="145" name="Straight Connector 36">
            <a:extLst>
              <a:ext uri="{FF2B5EF4-FFF2-40B4-BE49-F238E27FC236}">
                <a16:creationId xmlns:a16="http://schemas.microsoft.com/office/drawing/2014/main" xmlns="" id="{A7491D0B-21A9-0A4E-BB4B-D3E52B211791}"/>
              </a:ext>
            </a:extLst>
          </p:cNvPr>
          <p:cNvCxnSpPr>
            <a:cxnSpLocks/>
          </p:cNvCxnSpPr>
          <p:nvPr/>
        </p:nvCxnSpPr>
        <p:spPr>
          <a:xfrm flipH="1" flipV="1">
            <a:off x="7031929" y="2692941"/>
            <a:ext cx="0" cy="666846"/>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cxnSp>
        <p:nvCxnSpPr>
          <p:cNvPr id="146" name="Straight Connector 36">
            <a:extLst>
              <a:ext uri="{FF2B5EF4-FFF2-40B4-BE49-F238E27FC236}">
                <a16:creationId xmlns:a16="http://schemas.microsoft.com/office/drawing/2014/main" xmlns="" id="{43173002-16D9-8845-82BC-829966DF5DE8}"/>
              </a:ext>
            </a:extLst>
          </p:cNvPr>
          <p:cNvCxnSpPr>
            <a:cxnSpLocks/>
          </p:cNvCxnSpPr>
          <p:nvPr/>
        </p:nvCxnSpPr>
        <p:spPr>
          <a:xfrm flipH="1">
            <a:off x="7833342" y="3801545"/>
            <a:ext cx="1" cy="432140"/>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cxnSp>
        <p:nvCxnSpPr>
          <p:cNvPr id="147" name="Straight Connector 36">
            <a:extLst>
              <a:ext uri="{FF2B5EF4-FFF2-40B4-BE49-F238E27FC236}">
                <a16:creationId xmlns:a16="http://schemas.microsoft.com/office/drawing/2014/main" xmlns="" id="{77E55D27-C6E8-1E40-8DA2-084591B4C3E6}"/>
              </a:ext>
            </a:extLst>
          </p:cNvPr>
          <p:cNvCxnSpPr/>
          <p:nvPr/>
        </p:nvCxnSpPr>
        <p:spPr>
          <a:xfrm flipH="1" flipV="1">
            <a:off x="2743181" y="2742956"/>
            <a:ext cx="281" cy="614036"/>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grpSp>
        <p:nvGrpSpPr>
          <p:cNvPr id="148" name="群組 147"/>
          <p:cNvGrpSpPr/>
          <p:nvPr/>
        </p:nvGrpSpPr>
        <p:grpSpPr>
          <a:xfrm>
            <a:off x="467544" y="3376668"/>
            <a:ext cx="8280921" cy="857017"/>
            <a:chOff x="762268" y="3368909"/>
            <a:chExt cx="7917636" cy="857017"/>
          </a:xfrm>
        </p:grpSpPr>
        <p:sp>
          <p:nvSpPr>
            <p:cNvPr id="149" name="Freeform 8">
              <a:extLst>
                <a:ext uri="{FF2B5EF4-FFF2-40B4-BE49-F238E27FC236}">
                  <a16:creationId xmlns:a16="http://schemas.microsoft.com/office/drawing/2014/main" xmlns="" id="{8AA3622E-8E02-CE40-BADA-3DA22B05A26A}"/>
                </a:ext>
              </a:extLst>
            </p:cNvPr>
            <p:cNvSpPr>
              <a:spLocks noChangeAspect="1"/>
            </p:cNvSpPr>
            <p:nvPr/>
          </p:nvSpPr>
          <p:spPr bwMode="auto">
            <a:xfrm>
              <a:off x="7207958" y="3401798"/>
              <a:ext cx="159075" cy="364257"/>
            </a:xfrm>
            <a:custGeom>
              <a:avLst/>
              <a:gdLst>
                <a:gd name="T0" fmla="*/ 281 w 281"/>
                <a:gd name="T1" fmla="*/ 278 h 1123"/>
                <a:gd name="T2" fmla="*/ 281 w 281"/>
                <a:gd name="T3" fmla="*/ 1123 h 1123"/>
                <a:gd name="T4" fmla="*/ 0 w 281"/>
                <a:gd name="T5" fmla="*/ 842 h 1123"/>
                <a:gd name="T6" fmla="*/ 0 w 281"/>
                <a:gd name="T7" fmla="*/ 0 h 1123"/>
                <a:gd name="T8" fmla="*/ 279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9"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0" name="Freeform 8">
              <a:extLst>
                <a:ext uri="{FF2B5EF4-FFF2-40B4-BE49-F238E27FC236}">
                  <a16:creationId xmlns:a16="http://schemas.microsoft.com/office/drawing/2014/main" xmlns="" id="{7589D4FC-9E68-5F45-835F-9ACDF55BE361}"/>
                </a:ext>
              </a:extLst>
            </p:cNvPr>
            <p:cNvSpPr>
              <a:spLocks noChangeAspect="1"/>
            </p:cNvSpPr>
            <p:nvPr/>
          </p:nvSpPr>
          <p:spPr bwMode="auto">
            <a:xfrm>
              <a:off x="4011198" y="3388214"/>
              <a:ext cx="159075" cy="364256"/>
            </a:xfrm>
            <a:custGeom>
              <a:avLst/>
              <a:gdLst>
                <a:gd name="T0" fmla="*/ 281 w 281"/>
                <a:gd name="T1" fmla="*/ 278 h 1123"/>
                <a:gd name="T2" fmla="*/ 281 w 281"/>
                <a:gd name="T3" fmla="*/ 1123 h 1123"/>
                <a:gd name="T4" fmla="*/ 0 w 281"/>
                <a:gd name="T5" fmla="*/ 842 h 1123"/>
                <a:gd name="T6" fmla="*/ 0 w 281"/>
                <a:gd name="T7" fmla="*/ 0 h 1123"/>
                <a:gd name="T8" fmla="*/ 279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9"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1" name="Freeform 8">
              <a:extLst>
                <a:ext uri="{FF2B5EF4-FFF2-40B4-BE49-F238E27FC236}">
                  <a16:creationId xmlns:a16="http://schemas.microsoft.com/office/drawing/2014/main" xmlns="" id="{965A8E4F-122F-2B4E-83F8-8FB03477E374}"/>
                </a:ext>
              </a:extLst>
            </p:cNvPr>
            <p:cNvSpPr>
              <a:spLocks noChangeAspect="1"/>
            </p:cNvSpPr>
            <p:nvPr/>
          </p:nvSpPr>
          <p:spPr bwMode="auto">
            <a:xfrm>
              <a:off x="3463604" y="3395086"/>
              <a:ext cx="159075" cy="364256"/>
            </a:xfrm>
            <a:custGeom>
              <a:avLst/>
              <a:gdLst>
                <a:gd name="T0" fmla="*/ 281 w 281"/>
                <a:gd name="T1" fmla="*/ 278 h 1123"/>
                <a:gd name="T2" fmla="*/ 281 w 281"/>
                <a:gd name="T3" fmla="*/ 1123 h 1123"/>
                <a:gd name="T4" fmla="*/ 0 w 281"/>
                <a:gd name="T5" fmla="*/ 842 h 1123"/>
                <a:gd name="T6" fmla="*/ 0 w 281"/>
                <a:gd name="T7" fmla="*/ 0 h 1123"/>
                <a:gd name="T8" fmla="*/ 279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9"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2" name="Freeform 8">
              <a:extLst>
                <a:ext uri="{FF2B5EF4-FFF2-40B4-BE49-F238E27FC236}">
                  <a16:creationId xmlns:a16="http://schemas.microsoft.com/office/drawing/2014/main" xmlns="" id="{5C0BBA5F-C402-554D-A242-68354A16CED6}"/>
                </a:ext>
              </a:extLst>
            </p:cNvPr>
            <p:cNvSpPr>
              <a:spLocks noChangeAspect="1"/>
            </p:cNvSpPr>
            <p:nvPr/>
          </p:nvSpPr>
          <p:spPr bwMode="auto">
            <a:xfrm>
              <a:off x="2911544" y="3386805"/>
              <a:ext cx="159075" cy="364257"/>
            </a:xfrm>
            <a:custGeom>
              <a:avLst/>
              <a:gdLst>
                <a:gd name="T0" fmla="*/ 281 w 281"/>
                <a:gd name="T1" fmla="*/ 278 h 1123"/>
                <a:gd name="T2" fmla="*/ 281 w 281"/>
                <a:gd name="T3" fmla="*/ 1123 h 1123"/>
                <a:gd name="T4" fmla="*/ 0 w 281"/>
                <a:gd name="T5" fmla="*/ 842 h 1123"/>
                <a:gd name="T6" fmla="*/ 0 w 281"/>
                <a:gd name="T7" fmla="*/ 0 h 1123"/>
                <a:gd name="T8" fmla="*/ 279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9"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3" name="Freeform 10">
              <a:extLst>
                <a:ext uri="{FF2B5EF4-FFF2-40B4-BE49-F238E27FC236}">
                  <a16:creationId xmlns:a16="http://schemas.microsoft.com/office/drawing/2014/main" xmlns="" id="{B3352A5C-D313-3445-9CB4-BD62379FCE7D}"/>
                </a:ext>
              </a:extLst>
            </p:cNvPr>
            <p:cNvSpPr>
              <a:spLocks noChangeAspect="1"/>
            </p:cNvSpPr>
            <p:nvPr/>
          </p:nvSpPr>
          <p:spPr bwMode="auto">
            <a:xfrm>
              <a:off x="2377880" y="3386805"/>
              <a:ext cx="159075" cy="364257"/>
            </a:xfrm>
            <a:custGeom>
              <a:avLst/>
              <a:gdLst>
                <a:gd name="T0" fmla="*/ 281 w 281"/>
                <a:gd name="T1" fmla="*/ 278 h 1123"/>
                <a:gd name="T2" fmla="*/ 281 w 281"/>
                <a:gd name="T3" fmla="*/ 1123 h 1123"/>
                <a:gd name="T4" fmla="*/ 0 w 281"/>
                <a:gd name="T5" fmla="*/ 842 h 1123"/>
                <a:gd name="T6" fmla="*/ 0 w 281"/>
                <a:gd name="T7" fmla="*/ 0 h 1123"/>
                <a:gd name="T8" fmla="*/ 278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8"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4" name="Freeform 12">
              <a:extLst>
                <a:ext uri="{FF2B5EF4-FFF2-40B4-BE49-F238E27FC236}">
                  <a16:creationId xmlns:a16="http://schemas.microsoft.com/office/drawing/2014/main" xmlns="" id="{AE871B26-7D94-4547-AA4B-43406B99DCB8}"/>
                </a:ext>
              </a:extLst>
            </p:cNvPr>
            <p:cNvSpPr>
              <a:spLocks noChangeAspect="1"/>
            </p:cNvSpPr>
            <p:nvPr/>
          </p:nvSpPr>
          <p:spPr bwMode="auto">
            <a:xfrm>
              <a:off x="1844187" y="3386805"/>
              <a:ext cx="158509" cy="364257"/>
            </a:xfrm>
            <a:custGeom>
              <a:avLst/>
              <a:gdLst>
                <a:gd name="T0" fmla="*/ 280 w 280"/>
                <a:gd name="T1" fmla="*/ 278 h 1123"/>
                <a:gd name="T2" fmla="*/ 280 w 280"/>
                <a:gd name="T3" fmla="*/ 1123 h 1123"/>
                <a:gd name="T4" fmla="*/ 0 w 280"/>
                <a:gd name="T5" fmla="*/ 842 h 1123"/>
                <a:gd name="T6" fmla="*/ 0 w 280"/>
                <a:gd name="T7" fmla="*/ 0 h 1123"/>
                <a:gd name="T8" fmla="*/ 278 w 280"/>
                <a:gd name="T9" fmla="*/ 278 h 1123"/>
                <a:gd name="T10" fmla="*/ 280 w 280"/>
                <a:gd name="T11" fmla="*/ 278 h 1123"/>
              </a:gdLst>
              <a:ahLst/>
              <a:cxnLst>
                <a:cxn ang="0">
                  <a:pos x="T0" y="T1"/>
                </a:cxn>
                <a:cxn ang="0">
                  <a:pos x="T2" y="T3"/>
                </a:cxn>
                <a:cxn ang="0">
                  <a:pos x="T4" y="T5"/>
                </a:cxn>
                <a:cxn ang="0">
                  <a:pos x="T6" y="T7"/>
                </a:cxn>
                <a:cxn ang="0">
                  <a:pos x="T8" y="T9"/>
                </a:cxn>
                <a:cxn ang="0">
                  <a:pos x="T10" y="T11"/>
                </a:cxn>
              </a:cxnLst>
              <a:rect l="0" t="0" r="r" b="b"/>
              <a:pathLst>
                <a:path w="280" h="1123">
                  <a:moveTo>
                    <a:pt x="280" y="278"/>
                  </a:moveTo>
                  <a:lnTo>
                    <a:pt x="280" y="1123"/>
                  </a:lnTo>
                  <a:lnTo>
                    <a:pt x="0" y="842"/>
                  </a:lnTo>
                  <a:lnTo>
                    <a:pt x="0" y="0"/>
                  </a:lnTo>
                  <a:lnTo>
                    <a:pt x="278" y="278"/>
                  </a:lnTo>
                  <a:lnTo>
                    <a:pt x="280"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5" name="Freeform 14">
              <a:extLst>
                <a:ext uri="{FF2B5EF4-FFF2-40B4-BE49-F238E27FC236}">
                  <a16:creationId xmlns:a16="http://schemas.microsoft.com/office/drawing/2014/main" xmlns="" id="{11F571F1-9933-DD44-8113-39661B29A265}"/>
                </a:ext>
              </a:extLst>
            </p:cNvPr>
            <p:cNvSpPr>
              <a:spLocks noChangeAspect="1"/>
            </p:cNvSpPr>
            <p:nvPr/>
          </p:nvSpPr>
          <p:spPr bwMode="auto">
            <a:xfrm>
              <a:off x="1310523" y="3386805"/>
              <a:ext cx="158509" cy="364257"/>
            </a:xfrm>
            <a:custGeom>
              <a:avLst/>
              <a:gdLst>
                <a:gd name="T0" fmla="*/ 280 w 280"/>
                <a:gd name="T1" fmla="*/ 278 h 1123"/>
                <a:gd name="T2" fmla="*/ 280 w 280"/>
                <a:gd name="T3" fmla="*/ 1123 h 1123"/>
                <a:gd name="T4" fmla="*/ 0 w 280"/>
                <a:gd name="T5" fmla="*/ 842 h 1123"/>
                <a:gd name="T6" fmla="*/ 0 w 280"/>
                <a:gd name="T7" fmla="*/ 0 h 1123"/>
                <a:gd name="T8" fmla="*/ 278 w 280"/>
                <a:gd name="T9" fmla="*/ 278 h 1123"/>
                <a:gd name="T10" fmla="*/ 280 w 280"/>
                <a:gd name="T11" fmla="*/ 278 h 1123"/>
              </a:gdLst>
              <a:ahLst/>
              <a:cxnLst>
                <a:cxn ang="0">
                  <a:pos x="T0" y="T1"/>
                </a:cxn>
                <a:cxn ang="0">
                  <a:pos x="T2" y="T3"/>
                </a:cxn>
                <a:cxn ang="0">
                  <a:pos x="T4" y="T5"/>
                </a:cxn>
                <a:cxn ang="0">
                  <a:pos x="T6" y="T7"/>
                </a:cxn>
                <a:cxn ang="0">
                  <a:pos x="T8" y="T9"/>
                </a:cxn>
                <a:cxn ang="0">
                  <a:pos x="T10" y="T11"/>
                </a:cxn>
              </a:cxnLst>
              <a:rect l="0" t="0" r="r" b="b"/>
              <a:pathLst>
                <a:path w="280" h="1123">
                  <a:moveTo>
                    <a:pt x="280" y="278"/>
                  </a:moveTo>
                  <a:lnTo>
                    <a:pt x="280" y="1123"/>
                  </a:lnTo>
                  <a:lnTo>
                    <a:pt x="0" y="842"/>
                  </a:lnTo>
                  <a:lnTo>
                    <a:pt x="0" y="0"/>
                  </a:lnTo>
                  <a:lnTo>
                    <a:pt x="278" y="278"/>
                  </a:lnTo>
                  <a:lnTo>
                    <a:pt x="280"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6" name="Freeform 17">
              <a:extLst>
                <a:ext uri="{FF2B5EF4-FFF2-40B4-BE49-F238E27FC236}">
                  <a16:creationId xmlns:a16="http://schemas.microsoft.com/office/drawing/2014/main" xmlns="" id="{6CBC77B4-C55D-274A-816A-F34248A42EF9}"/>
                </a:ext>
              </a:extLst>
            </p:cNvPr>
            <p:cNvSpPr>
              <a:spLocks noChangeAspect="1"/>
            </p:cNvSpPr>
            <p:nvPr/>
          </p:nvSpPr>
          <p:spPr bwMode="auto">
            <a:xfrm>
              <a:off x="8306141" y="3425847"/>
              <a:ext cx="373763" cy="333212"/>
            </a:xfrm>
            <a:custGeom>
              <a:avLst/>
              <a:gdLst>
                <a:gd name="T0" fmla="*/ 210 w 617"/>
                <a:gd name="T1" fmla="*/ 849 h 849"/>
                <a:gd name="T2" fmla="*/ 210 w 617"/>
                <a:gd name="T3" fmla="*/ 717 h 849"/>
                <a:gd name="T4" fmla="*/ 0 w 617"/>
                <a:gd name="T5" fmla="*/ 717 h 849"/>
                <a:gd name="T6" fmla="*/ 0 w 617"/>
                <a:gd name="T7" fmla="*/ 133 h 849"/>
                <a:gd name="T8" fmla="*/ 210 w 617"/>
                <a:gd name="T9" fmla="*/ 133 h 849"/>
                <a:gd name="T10" fmla="*/ 210 w 617"/>
                <a:gd name="T11" fmla="*/ 0 h 849"/>
                <a:gd name="T12" fmla="*/ 617 w 617"/>
                <a:gd name="T13" fmla="*/ 424 h 849"/>
                <a:gd name="T14" fmla="*/ 210 w 617"/>
                <a:gd name="T15" fmla="*/ 849 h 8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7" h="849">
                  <a:moveTo>
                    <a:pt x="210" y="849"/>
                  </a:moveTo>
                  <a:lnTo>
                    <a:pt x="210" y="717"/>
                  </a:lnTo>
                  <a:lnTo>
                    <a:pt x="0" y="717"/>
                  </a:lnTo>
                  <a:lnTo>
                    <a:pt x="0" y="133"/>
                  </a:lnTo>
                  <a:lnTo>
                    <a:pt x="210" y="133"/>
                  </a:lnTo>
                  <a:lnTo>
                    <a:pt x="210" y="0"/>
                  </a:lnTo>
                  <a:lnTo>
                    <a:pt x="617" y="424"/>
                  </a:lnTo>
                  <a:lnTo>
                    <a:pt x="210" y="849"/>
                  </a:lnTo>
                  <a:close/>
                </a:path>
              </a:pathLst>
            </a:custGeom>
            <a:solidFill>
              <a:srgbClr val="18ADDC"/>
            </a:solidFill>
            <a:ln>
              <a:noFill/>
            </a:ln>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7" name="Rectangle 13">
              <a:extLst>
                <a:ext uri="{FF2B5EF4-FFF2-40B4-BE49-F238E27FC236}">
                  <a16:creationId xmlns:a16="http://schemas.microsoft.com/office/drawing/2014/main" xmlns="" id="{7ED7148B-535C-5E4D-B13E-61F7796F63B5}"/>
                </a:ext>
              </a:extLst>
            </p:cNvPr>
            <p:cNvSpPr>
              <a:spLocks noChangeArrowheads="1"/>
            </p:cNvSpPr>
            <p:nvPr/>
          </p:nvSpPr>
          <p:spPr bwMode="auto">
            <a:xfrm>
              <a:off x="924901" y="3386805"/>
              <a:ext cx="395235"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8" name="Text Placeholder 59">
              <a:extLst>
                <a:ext uri="{FF2B5EF4-FFF2-40B4-BE49-F238E27FC236}">
                  <a16:creationId xmlns:a16="http://schemas.microsoft.com/office/drawing/2014/main" xmlns="" id="{EFE1E03A-A81F-F34B-A083-E4FABFE75B5D}"/>
                </a:ext>
              </a:extLst>
            </p:cNvPr>
            <p:cNvSpPr txBox="1">
              <a:spLocks/>
            </p:cNvSpPr>
            <p:nvPr/>
          </p:nvSpPr>
          <p:spPr>
            <a:xfrm>
              <a:off x="881643" y="3401259"/>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2004</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59" name="Rectangle 11">
              <a:extLst>
                <a:ext uri="{FF2B5EF4-FFF2-40B4-BE49-F238E27FC236}">
                  <a16:creationId xmlns:a16="http://schemas.microsoft.com/office/drawing/2014/main" xmlns="" id="{3284F8A3-BCBA-AB4E-872A-2D6DDD02C9E1}"/>
                </a:ext>
              </a:extLst>
            </p:cNvPr>
            <p:cNvSpPr>
              <a:spLocks noChangeArrowheads="1"/>
            </p:cNvSpPr>
            <p:nvPr/>
          </p:nvSpPr>
          <p:spPr bwMode="auto">
            <a:xfrm>
              <a:off x="1458566" y="3386805"/>
              <a:ext cx="395235"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0" name="Text Placeholder 59">
              <a:extLst>
                <a:ext uri="{FF2B5EF4-FFF2-40B4-BE49-F238E27FC236}">
                  <a16:creationId xmlns:a16="http://schemas.microsoft.com/office/drawing/2014/main" xmlns="" id="{3E05B795-2730-8E49-A2D4-1230C6842B59}"/>
                </a:ext>
              </a:extLst>
            </p:cNvPr>
            <p:cNvSpPr txBox="1">
              <a:spLocks/>
            </p:cNvSpPr>
            <p:nvPr/>
          </p:nvSpPr>
          <p:spPr>
            <a:xfrm>
              <a:off x="1415308" y="3401259"/>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2007</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1" name="Rectangle 9">
              <a:extLst>
                <a:ext uri="{FF2B5EF4-FFF2-40B4-BE49-F238E27FC236}">
                  <a16:creationId xmlns:a16="http://schemas.microsoft.com/office/drawing/2014/main" xmlns="" id="{9EB96EB9-46F2-BA4A-8470-051E414CBF9D}"/>
                </a:ext>
              </a:extLst>
            </p:cNvPr>
            <p:cNvSpPr>
              <a:spLocks noChangeArrowheads="1"/>
            </p:cNvSpPr>
            <p:nvPr/>
          </p:nvSpPr>
          <p:spPr bwMode="auto">
            <a:xfrm>
              <a:off x="1992230" y="3386805"/>
              <a:ext cx="395235"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2" name="Text Placeholder 59">
              <a:extLst>
                <a:ext uri="{FF2B5EF4-FFF2-40B4-BE49-F238E27FC236}">
                  <a16:creationId xmlns:a16="http://schemas.microsoft.com/office/drawing/2014/main" xmlns="" id="{74571284-DD62-3F43-B46D-696B05D7842D}"/>
                </a:ext>
              </a:extLst>
            </p:cNvPr>
            <p:cNvSpPr txBox="1">
              <a:spLocks/>
            </p:cNvSpPr>
            <p:nvPr/>
          </p:nvSpPr>
          <p:spPr>
            <a:xfrm>
              <a:off x="1948972" y="3401259"/>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accent5"/>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2008</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3" name="Rectangle 7">
              <a:extLst>
                <a:ext uri="{FF2B5EF4-FFF2-40B4-BE49-F238E27FC236}">
                  <a16:creationId xmlns:a16="http://schemas.microsoft.com/office/drawing/2014/main" xmlns="" id="{2BAC7C9C-5F2C-7F41-A7AD-16676ACDDEA0}"/>
                </a:ext>
              </a:extLst>
            </p:cNvPr>
            <p:cNvSpPr>
              <a:spLocks noChangeArrowheads="1"/>
            </p:cNvSpPr>
            <p:nvPr/>
          </p:nvSpPr>
          <p:spPr bwMode="auto">
            <a:xfrm>
              <a:off x="2526696" y="3386805"/>
              <a:ext cx="394550"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4" name="Text Placeholder 59">
              <a:extLst>
                <a:ext uri="{FF2B5EF4-FFF2-40B4-BE49-F238E27FC236}">
                  <a16:creationId xmlns:a16="http://schemas.microsoft.com/office/drawing/2014/main" xmlns="" id="{047D91A6-9FE9-314F-964F-A656A3F496C3}"/>
                </a:ext>
              </a:extLst>
            </p:cNvPr>
            <p:cNvSpPr txBox="1">
              <a:spLocks/>
            </p:cNvSpPr>
            <p:nvPr/>
          </p:nvSpPr>
          <p:spPr>
            <a:xfrm>
              <a:off x="2481463" y="3401259"/>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200</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9</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5" name="Text Placeholder 59">
              <a:extLst>
                <a:ext uri="{FF2B5EF4-FFF2-40B4-BE49-F238E27FC236}">
                  <a16:creationId xmlns:a16="http://schemas.microsoft.com/office/drawing/2014/main" xmlns="" id="{0CF5BC0D-B4AA-6047-B7A5-80635011E149}"/>
                </a:ext>
              </a:extLst>
            </p:cNvPr>
            <p:cNvSpPr txBox="1">
              <a:spLocks/>
            </p:cNvSpPr>
            <p:nvPr/>
          </p:nvSpPr>
          <p:spPr>
            <a:xfrm>
              <a:off x="3016923" y="3401260"/>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2018</a:t>
              </a:r>
            </a:p>
          </p:txBody>
        </p:sp>
        <p:sp>
          <p:nvSpPr>
            <p:cNvPr id="166" name="Freeform 8">
              <a:extLst>
                <a:ext uri="{FF2B5EF4-FFF2-40B4-BE49-F238E27FC236}">
                  <a16:creationId xmlns:a16="http://schemas.microsoft.com/office/drawing/2014/main" xmlns="" id="{DC5B515D-CA8A-E248-9F8E-30AEBBDA2751}"/>
                </a:ext>
              </a:extLst>
            </p:cNvPr>
            <p:cNvSpPr>
              <a:spLocks noChangeAspect="1"/>
            </p:cNvSpPr>
            <p:nvPr/>
          </p:nvSpPr>
          <p:spPr bwMode="auto">
            <a:xfrm>
              <a:off x="6678021" y="3396385"/>
              <a:ext cx="159075" cy="364257"/>
            </a:xfrm>
            <a:custGeom>
              <a:avLst/>
              <a:gdLst>
                <a:gd name="T0" fmla="*/ 281 w 281"/>
                <a:gd name="T1" fmla="*/ 278 h 1123"/>
                <a:gd name="T2" fmla="*/ 281 w 281"/>
                <a:gd name="T3" fmla="*/ 1123 h 1123"/>
                <a:gd name="T4" fmla="*/ 0 w 281"/>
                <a:gd name="T5" fmla="*/ 842 h 1123"/>
                <a:gd name="T6" fmla="*/ 0 w 281"/>
                <a:gd name="T7" fmla="*/ 0 h 1123"/>
                <a:gd name="T8" fmla="*/ 279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9"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7" name="Freeform 10">
              <a:extLst>
                <a:ext uri="{FF2B5EF4-FFF2-40B4-BE49-F238E27FC236}">
                  <a16:creationId xmlns:a16="http://schemas.microsoft.com/office/drawing/2014/main" xmlns="" id="{83F88723-9D03-CC4C-BA05-F0C4DCEE0571}"/>
                </a:ext>
              </a:extLst>
            </p:cNvPr>
            <p:cNvSpPr>
              <a:spLocks noChangeAspect="1"/>
            </p:cNvSpPr>
            <p:nvPr/>
          </p:nvSpPr>
          <p:spPr bwMode="auto">
            <a:xfrm>
              <a:off x="6144357" y="3396385"/>
              <a:ext cx="159075" cy="364257"/>
            </a:xfrm>
            <a:custGeom>
              <a:avLst/>
              <a:gdLst>
                <a:gd name="T0" fmla="*/ 281 w 281"/>
                <a:gd name="T1" fmla="*/ 278 h 1123"/>
                <a:gd name="T2" fmla="*/ 281 w 281"/>
                <a:gd name="T3" fmla="*/ 1123 h 1123"/>
                <a:gd name="T4" fmla="*/ 0 w 281"/>
                <a:gd name="T5" fmla="*/ 842 h 1123"/>
                <a:gd name="T6" fmla="*/ 0 w 281"/>
                <a:gd name="T7" fmla="*/ 0 h 1123"/>
                <a:gd name="T8" fmla="*/ 278 w 281"/>
                <a:gd name="T9" fmla="*/ 278 h 1123"/>
                <a:gd name="T10" fmla="*/ 281 w 281"/>
                <a:gd name="T11" fmla="*/ 278 h 1123"/>
              </a:gdLst>
              <a:ahLst/>
              <a:cxnLst>
                <a:cxn ang="0">
                  <a:pos x="T0" y="T1"/>
                </a:cxn>
                <a:cxn ang="0">
                  <a:pos x="T2" y="T3"/>
                </a:cxn>
                <a:cxn ang="0">
                  <a:pos x="T4" y="T5"/>
                </a:cxn>
                <a:cxn ang="0">
                  <a:pos x="T6" y="T7"/>
                </a:cxn>
                <a:cxn ang="0">
                  <a:pos x="T8" y="T9"/>
                </a:cxn>
                <a:cxn ang="0">
                  <a:pos x="T10" y="T11"/>
                </a:cxn>
              </a:cxnLst>
              <a:rect l="0" t="0" r="r" b="b"/>
              <a:pathLst>
                <a:path w="281" h="1123">
                  <a:moveTo>
                    <a:pt x="281" y="278"/>
                  </a:moveTo>
                  <a:lnTo>
                    <a:pt x="281" y="1123"/>
                  </a:lnTo>
                  <a:lnTo>
                    <a:pt x="0" y="842"/>
                  </a:lnTo>
                  <a:lnTo>
                    <a:pt x="0" y="0"/>
                  </a:lnTo>
                  <a:lnTo>
                    <a:pt x="278" y="278"/>
                  </a:lnTo>
                  <a:lnTo>
                    <a:pt x="281"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8" name="Freeform 12">
              <a:extLst>
                <a:ext uri="{FF2B5EF4-FFF2-40B4-BE49-F238E27FC236}">
                  <a16:creationId xmlns:a16="http://schemas.microsoft.com/office/drawing/2014/main" xmlns="" id="{5585C943-3389-0242-BC28-81D729D8A022}"/>
                </a:ext>
              </a:extLst>
            </p:cNvPr>
            <p:cNvSpPr>
              <a:spLocks noChangeAspect="1"/>
            </p:cNvSpPr>
            <p:nvPr/>
          </p:nvSpPr>
          <p:spPr bwMode="auto">
            <a:xfrm>
              <a:off x="5610664" y="3396385"/>
              <a:ext cx="158509" cy="364257"/>
            </a:xfrm>
            <a:custGeom>
              <a:avLst/>
              <a:gdLst>
                <a:gd name="T0" fmla="*/ 280 w 280"/>
                <a:gd name="T1" fmla="*/ 278 h 1123"/>
                <a:gd name="T2" fmla="*/ 280 w 280"/>
                <a:gd name="T3" fmla="*/ 1123 h 1123"/>
                <a:gd name="T4" fmla="*/ 0 w 280"/>
                <a:gd name="T5" fmla="*/ 842 h 1123"/>
                <a:gd name="T6" fmla="*/ 0 w 280"/>
                <a:gd name="T7" fmla="*/ 0 h 1123"/>
                <a:gd name="T8" fmla="*/ 278 w 280"/>
                <a:gd name="T9" fmla="*/ 278 h 1123"/>
                <a:gd name="T10" fmla="*/ 280 w 280"/>
                <a:gd name="T11" fmla="*/ 278 h 1123"/>
              </a:gdLst>
              <a:ahLst/>
              <a:cxnLst>
                <a:cxn ang="0">
                  <a:pos x="T0" y="T1"/>
                </a:cxn>
                <a:cxn ang="0">
                  <a:pos x="T2" y="T3"/>
                </a:cxn>
                <a:cxn ang="0">
                  <a:pos x="T4" y="T5"/>
                </a:cxn>
                <a:cxn ang="0">
                  <a:pos x="T6" y="T7"/>
                </a:cxn>
                <a:cxn ang="0">
                  <a:pos x="T8" y="T9"/>
                </a:cxn>
                <a:cxn ang="0">
                  <a:pos x="T10" y="T11"/>
                </a:cxn>
              </a:cxnLst>
              <a:rect l="0" t="0" r="r" b="b"/>
              <a:pathLst>
                <a:path w="280" h="1123">
                  <a:moveTo>
                    <a:pt x="280" y="278"/>
                  </a:moveTo>
                  <a:lnTo>
                    <a:pt x="280" y="1123"/>
                  </a:lnTo>
                  <a:lnTo>
                    <a:pt x="0" y="842"/>
                  </a:lnTo>
                  <a:lnTo>
                    <a:pt x="0" y="0"/>
                  </a:lnTo>
                  <a:lnTo>
                    <a:pt x="278" y="278"/>
                  </a:lnTo>
                  <a:lnTo>
                    <a:pt x="280"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69" name="Freeform 14">
              <a:extLst>
                <a:ext uri="{FF2B5EF4-FFF2-40B4-BE49-F238E27FC236}">
                  <a16:creationId xmlns:a16="http://schemas.microsoft.com/office/drawing/2014/main" xmlns="" id="{32E59FEE-0592-154B-B167-5874725994A7}"/>
                </a:ext>
              </a:extLst>
            </p:cNvPr>
            <p:cNvSpPr>
              <a:spLocks noChangeAspect="1"/>
            </p:cNvSpPr>
            <p:nvPr/>
          </p:nvSpPr>
          <p:spPr bwMode="auto">
            <a:xfrm>
              <a:off x="5076999" y="3396385"/>
              <a:ext cx="158509" cy="364257"/>
            </a:xfrm>
            <a:custGeom>
              <a:avLst/>
              <a:gdLst>
                <a:gd name="T0" fmla="*/ 280 w 280"/>
                <a:gd name="T1" fmla="*/ 278 h 1123"/>
                <a:gd name="T2" fmla="*/ 280 w 280"/>
                <a:gd name="T3" fmla="*/ 1123 h 1123"/>
                <a:gd name="T4" fmla="*/ 0 w 280"/>
                <a:gd name="T5" fmla="*/ 842 h 1123"/>
                <a:gd name="T6" fmla="*/ 0 w 280"/>
                <a:gd name="T7" fmla="*/ 0 h 1123"/>
                <a:gd name="T8" fmla="*/ 278 w 280"/>
                <a:gd name="T9" fmla="*/ 278 h 1123"/>
                <a:gd name="T10" fmla="*/ 280 w 280"/>
                <a:gd name="T11" fmla="*/ 278 h 1123"/>
              </a:gdLst>
              <a:ahLst/>
              <a:cxnLst>
                <a:cxn ang="0">
                  <a:pos x="T0" y="T1"/>
                </a:cxn>
                <a:cxn ang="0">
                  <a:pos x="T2" y="T3"/>
                </a:cxn>
                <a:cxn ang="0">
                  <a:pos x="T4" y="T5"/>
                </a:cxn>
                <a:cxn ang="0">
                  <a:pos x="T6" y="T7"/>
                </a:cxn>
                <a:cxn ang="0">
                  <a:pos x="T8" y="T9"/>
                </a:cxn>
                <a:cxn ang="0">
                  <a:pos x="T10" y="T11"/>
                </a:cxn>
              </a:cxnLst>
              <a:rect l="0" t="0" r="r" b="b"/>
              <a:pathLst>
                <a:path w="280" h="1123">
                  <a:moveTo>
                    <a:pt x="280" y="278"/>
                  </a:moveTo>
                  <a:lnTo>
                    <a:pt x="280" y="1123"/>
                  </a:lnTo>
                  <a:lnTo>
                    <a:pt x="0" y="842"/>
                  </a:lnTo>
                  <a:lnTo>
                    <a:pt x="0" y="0"/>
                  </a:lnTo>
                  <a:lnTo>
                    <a:pt x="278" y="278"/>
                  </a:lnTo>
                  <a:lnTo>
                    <a:pt x="280"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0" name="Freeform 16">
              <a:extLst>
                <a:ext uri="{FF2B5EF4-FFF2-40B4-BE49-F238E27FC236}">
                  <a16:creationId xmlns:a16="http://schemas.microsoft.com/office/drawing/2014/main" xmlns="" id="{3814D3CA-6C1A-2F47-AD36-CFA7AB85FE5F}"/>
                </a:ext>
              </a:extLst>
            </p:cNvPr>
            <p:cNvSpPr>
              <a:spLocks noChangeAspect="1"/>
            </p:cNvSpPr>
            <p:nvPr/>
          </p:nvSpPr>
          <p:spPr bwMode="auto">
            <a:xfrm>
              <a:off x="4543336" y="3396385"/>
              <a:ext cx="158509" cy="364257"/>
            </a:xfrm>
            <a:custGeom>
              <a:avLst/>
              <a:gdLst>
                <a:gd name="T0" fmla="*/ 280 w 280"/>
                <a:gd name="T1" fmla="*/ 278 h 1123"/>
                <a:gd name="T2" fmla="*/ 280 w 280"/>
                <a:gd name="T3" fmla="*/ 1123 h 1123"/>
                <a:gd name="T4" fmla="*/ 0 w 280"/>
                <a:gd name="T5" fmla="*/ 842 h 1123"/>
                <a:gd name="T6" fmla="*/ 0 w 280"/>
                <a:gd name="T7" fmla="*/ 0 h 1123"/>
                <a:gd name="T8" fmla="*/ 278 w 280"/>
                <a:gd name="T9" fmla="*/ 278 h 1123"/>
                <a:gd name="T10" fmla="*/ 280 w 280"/>
                <a:gd name="T11" fmla="*/ 278 h 1123"/>
              </a:gdLst>
              <a:ahLst/>
              <a:cxnLst>
                <a:cxn ang="0">
                  <a:pos x="T0" y="T1"/>
                </a:cxn>
                <a:cxn ang="0">
                  <a:pos x="T2" y="T3"/>
                </a:cxn>
                <a:cxn ang="0">
                  <a:pos x="T4" y="T5"/>
                </a:cxn>
                <a:cxn ang="0">
                  <a:pos x="T6" y="T7"/>
                </a:cxn>
                <a:cxn ang="0">
                  <a:pos x="T8" y="T9"/>
                </a:cxn>
                <a:cxn ang="0">
                  <a:pos x="T10" y="T11"/>
                </a:cxn>
              </a:cxnLst>
              <a:rect l="0" t="0" r="r" b="b"/>
              <a:pathLst>
                <a:path w="280" h="1123">
                  <a:moveTo>
                    <a:pt x="280" y="278"/>
                  </a:moveTo>
                  <a:lnTo>
                    <a:pt x="280" y="1123"/>
                  </a:lnTo>
                  <a:lnTo>
                    <a:pt x="0" y="842"/>
                  </a:lnTo>
                  <a:lnTo>
                    <a:pt x="0" y="0"/>
                  </a:lnTo>
                  <a:lnTo>
                    <a:pt x="278" y="278"/>
                  </a:lnTo>
                  <a:lnTo>
                    <a:pt x="280"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1" name="Text Placeholder 59">
              <a:extLst>
                <a:ext uri="{FF2B5EF4-FFF2-40B4-BE49-F238E27FC236}">
                  <a16:creationId xmlns:a16="http://schemas.microsoft.com/office/drawing/2014/main" xmlns="" id="{B8BABABA-8FBC-6642-A86D-CDCEBFFF5827}"/>
                </a:ext>
              </a:extLst>
            </p:cNvPr>
            <p:cNvSpPr txBox="1">
              <a:spLocks/>
            </p:cNvSpPr>
            <p:nvPr/>
          </p:nvSpPr>
          <p:spPr>
            <a:xfrm>
              <a:off x="4114456" y="3410974"/>
              <a:ext cx="491133" cy="293785"/>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1996</a:t>
              </a:r>
            </a:p>
          </p:txBody>
        </p:sp>
        <p:sp>
          <p:nvSpPr>
            <p:cNvPr id="172" name="Rectangle 13">
              <a:extLst>
                <a:ext uri="{FF2B5EF4-FFF2-40B4-BE49-F238E27FC236}">
                  <a16:creationId xmlns:a16="http://schemas.microsoft.com/office/drawing/2014/main" xmlns="" id="{4D1AD441-6AF5-C34A-BA1E-1109888C86DF}"/>
                </a:ext>
              </a:extLst>
            </p:cNvPr>
            <p:cNvSpPr>
              <a:spLocks noChangeArrowheads="1"/>
            </p:cNvSpPr>
            <p:nvPr/>
          </p:nvSpPr>
          <p:spPr bwMode="auto">
            <a:xfrm>
              <a:off x="4691378" y="3396385"/>
              <a:ext cx="395235" cy="36425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3" name="Text Placeholder 59">
              <a:extLst>
                <a:ext uri="{FF2B5EF4-FFF2-40B4-BE49-F238E27FC236}">
                  <a16:creationId xmlns:a16="http://schemas.microsoft.com/office/drawing/2014/main" xmlns="" id="{6E7A2C0B-AFF0-E845-9236-7554750E89E7}"/>
                </a:ext>
              </a:extLst>
            </p:cNvPr>
            <p:cNvSpPr txBox="1">
              <a:spLocks/>
            </p:cNvSpPr>
            <p:nvPr/>
          </p:nvSpPr>
          <p:spPr>
            <a:xfrm>
              <a:off x="4648120" y="3410839"/>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4</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4" name="Rectangle 11">
              <a:extLst>
                <a:ext uri="{FF2B5EF4-FFF2-40B4-BE49-F238E27FC236}">
                  <a16:creationId xmlns:a16="http://schemas.microsoft.com/office/drawing/2014/main" xmlns="" id="{F152AFAE-52E7-0B41-BB40-3D890ABCA557}"/>
                </a:ext>
              </a:extLst>
            </p:cNvPr>
            <p:cNvSpPr>
              <a:spLocks noChangeArrowheads="1"/>
            </p:cNvSpPr>
            <p:nvPr/>
          </p:nvSpPr>
          <p:spPr bwMode="auto">
            <a:xfrm>
              <a:off x="5225043" y="3396385"/>
              <a:ext cx="395235" cy="36425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5" name="Text Placeholder 59">
              <a:extLst>
                <a:ext uri="{FF2B5EF4-FFF2-40B4-BE49-F238E27FC236}">
                  <a16:creationId xmlns:a16="http://schemas.microsoft.com/office/drawing/2014/main" xmlns="" id="{18DA2346-B4AA-C14D-BD04-B81BAE610CD9}"/>
                </a:ext>
              </a:extLst>
            </p:cNvPr>
            <p:cNvSpPr txBox="1">
              <a:spLocks/>
            </p:cNvSpPr>
            <p:nvPr/>
          </p:nvSpPr>
          <p:spPr>
            <a:xfrm>
              <a:off x="5181785" y="3410839"/>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5</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6" name="Rectangle 9">
              <a:extLst>
                <a:ext uri="{FF2B5EF4-FFF2-40B4-BE49-F238E27FC236}">
                  <a16:creationId xmlns:a16="http://schemas.microsoft.com/office/drawing/2014/main" xmlns="" id="{7BE87516-307B-D14B-907E-754B0E55ECF3}"/>
                </a:ext>
              </a:extLst>
            </p:cNvPr>
            <p:cNvSpPr>
              <a:spLocks noChangeArrowheads="1"/>
            </p:cNvSpPr>
            <p:nvPr/>
          </p:nvSpPr>
          <p:spPr bwMode="auto">
            <a:xfrm>
              <a:off x="5758707" y="3396385"/>
              <a:ext cx="395235" cy="36425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7" name="Text Placeholder 59">
              <a:extLst>
                <a:ext uri="{FF2B5EF4-FFF2-40B4-BE49-F238E27FC236}">
                  <a16:creationId xmlns:a16="http://schemas.microsoft.com/office/drawing/2014/main" xmlns="" id="{698B4B09-EBF7-5141-ADF0-368CA561311C}"/>
                </a:ext>
              </a:extLst>
            </p:cNvPr>
            <p:cNvSpPr txBox="1">
              <a:spLocks/>
            </p:cNvSpPr>
            <p:nvPr/>
          </p:nvSpPr>
          <p:spPr>
            <a:xfrm>
              <a:off x="5705301" y="3409667"/>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accent5"/>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6</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8" name="Rectangle 7">
              <a:extLst>
                <a:ext uri="{FF2B5EF4-FFF2-40B4-BE49-F238E27FC236}">
                  <a16:creationId xmlns:a16="http://schemas.microsoft.com/office/drawing/2014/main" xmlns="" id="{D67FDB3F-E5C8-3F46-9384-8127E822A3C8}"/>
                </a:ext>
              </a:extLst>
            </p:cNvPr>
            <p:cNvSpPr>
              <a:spLocks noChangeArrowheads="1"/>
            </p:cNvSpPr>
            <p:nvPr/>
          </p:nvSpPr>
          <p:spPr bwMode="auto">
            <a:xfrm>
              <a:off x="6293173" y="3396385"/>
              <a:ext cx="394550" cy="364257"/>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79" name="Text Placeholder 59">
              <a:extLst>
                <a:ext uri="{FF2B5EF4-FFF2-40B4-BE49-F238E27FC236}">
                  <a16:creationId xmlns:a16="http://schemas.microsoft.com/office/drawing/2014/main" xmlns="" id="{CD44E19C-ADC0-1148-9C8A-07A981736134}"/>
                </a:ext>
              </a:extLst>
            </p:cNvPr>
            <p:cNvSpPr txBox="1">
              <a:spLocks/>
            </p:cNvSpPr>
            <p:nvPr/>
          </p:nvSpPr>
          <p:spPr>
            <a:xfrm>
              <a:off x="6245160" y="3416630"/>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7</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0" name="Rectangle 6">
              <a:extLst>
                <a:ext uri="{FF2B5EF4-FFF2-40B4-BE49-F238E27FC236}">
                  <a16:creationId xmlns:a16="http://schemas.microsoft.com/office/drawing/2014/main" xmlns="" id="{24D3CE40-2249-4549-AAF2-53A8EEFB6F87}"/>
                </a:ext>
              </a:extLst>
            </p:cNvPr>
            <p:cNvSpPr>
              <a:spLocks noChangeArrowheads="1"/>
            </p:cNvSpPr>
            <p:nvPr/>
          </p:nvSpPr>
          <p:spPr bwMode="auto">
            <a:xfrm>
              <a:off x="7351974" y="3410473"/>
              <a:ext cx="797792" cy="364257"/>
            </a:xfrm>
            <a:prstGeom prst="rect">
              <a:avLst/>
            </a:prstGeom>
            <a:solidFill>
              <a:srgbClr val="18AD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1" name="Text Placeholder 59">
              <a:extLst>
                <a:ext uri="{FF2B5EF4-FFF2-40B4-BE49-F238E27FC236}">
                  <a16:creationId xmlns:a16="http://schemas.microsoft.com/office/drawing/2014/main" xmlns="" id="{E22E3231-DD43-174C-950F-B47377A1127A}"/>
                </a:ext>
              </a:extLst>
            </p:cNvPr>
            <p:cNvSpPr txBox="1">
              <a:spLocks/>
            </p:cNvSpPr>
            <p:nvPr/>
          </p:nvSpPr>
          <p:spPr>
            <a:xfrm>
              <a:off x="6783399" y="3410840"/>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2018</a:t>
              </a:r>
            </a:p>
          </p:txBody>
        </p:sp>
        <p:sp>
          <p:nvSpPr>
            <p:cNvPr id="182" name="Text Placeholder 59">
              <a:extLst>
                <a:ext uri="{FF2B5EF4-FFF2-40B4-BE49-F238E27FC236}">
                  <a16:creationId xmlns:a16="http://schemas.microsoft.com/office/drawing/2014/main" xmlns="" id="{D99D1E5E-3318-3C4E-9D9A-175BE7E2233A}"/>
                </a:ext>
              </a:extLst>
            </p:cNvPr>
            <p:cNvSpPr txBox="1">
              <a:spLocks/>
            </p:cNvSpPr>
            <p:nvPr/>
          </p:nvSpPr>
          <p:spPr>
            <a:xfrm>
              <a:off x="3543001" y="3414108"/>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100"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1983</a:t>
              </a:r>
            </a:p>
          </p:txBody>
        </p:sp>
        <p:sp>
          <p:nvSpPr>
            <p:cNvPr id="183" name="Rectangle 7">
              <a:extLst>
                <a:ext uri="{FF2B5EF4-FFF2-40B4-BE49-F238E27FC236}">
                  <a16:creationId xmlns:a16="http://schemas.microsoft.com/office/drawing/2014/main" xmlns="" id="{9A274A68-8E71-DE47-B0C7-1CA9EDEB7E8E}"/>
                </a:ext>
              </a:extLst>
            </p:cNvPr>
            <p:cNvSpPr>
              <a:spLocks noChangeArrowheads="1"/>
            </p:cNvSpPr>
            <p:nvPr/>
          </p:nvSpPr>
          <p:spPr bwMode="auto">
            <a:xfrm>
              <a:off x="6829459" y="3404530"/>
              <a:ext cx="394550"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4" name="Rectangle 13">
              <a:extLst>
                <a:ext uri="{FF2B5EF4-FFF2-40B4-BE49-F238E27FC236}">
                  <a16:creationId xmlns:a16="http://schemas.microsoft.com/office/drawing/2014/main" xmlns="" id="{220A2A8B-3CE4-E842-BCEA-99EC9FD96806}"/>
                </a:ext>
              </a:extLst>
            </p:cNvPr>
            <p:cNvSpPr>
              <a:spLocks noChangeArrowheads="1"/>
            </p:cNvSpPr>
            <p:nvPr/>
          </p:nvSpPr>
          <p:spPr bwMode="auto">
            <a:xfrm>
              <a:off x="3068369" y="3395086"/>
              <a:ext cx="395235"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5" name="Rectangle 13">
              <a:extLst>
                <a:ext uri="{FF2B5EF4-FFF2-40B4-BE49-F238E27FC236}">
                  <a16:creationId xmlns:a16="http://schemas.microsoft.com/office/drawing/2014/main" xmlns="" id="{C1348502-FCA6-B746-A62F-9722A1E287DA}"/>
                </a:ext>
              </a:extLst>
            </p:cNvPr>
            <p:cNvSpPr>
              <a:spLocks noChangeArrowheads="1"/>
            </p:cNvSpPr>
            <p:nvPr/>
          </p:nvSpPr>
          <p:spPr bwMode="auto">
            <a:xfrm>
              <a:off x="3620429" y="3395086"/>
              <a:ext cx="395235"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6" name="Rectangle 13">
              <a:extLst>
                <a:ext uri="{FF2B5EF4-FFF2-40B4-BE49-F238E27FC236}">
                  <a16:creationId xmlns:a16="http://schemas.microsoft.com/office/drawing/2014/main" xmlns="" id="{30BB0020-3CE3-3C46-9D89-EEA6F90B0B14}"/>
                </a:ext>
              </a:extLst>
            </p:cNvPr>
            <p:cNvSpPr>
              <a:spLocks noChangeArrowheads="1"/>
            </p:cNvSpPr>
            <p:nvPr/>
          </p:nvSpPr>
          <p:spPr bwMode="auto">
            <a:xfrm>
              <a:off x="4152223" y="3401798"/>
              <a:ext cx="395235" cy="364256"/>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1100" dirty="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7" name="Text Placeholder 59">
              <a:extLst>
                <a:ext uri="{FF2B5EF4-FFF2-40B4-BE49-F238E27FC236}">
                  <a16:creationId xmlns:a16="http://schemas.microsoft.com/office/drawing/2014/main" xmlns="" id="{F113A49B-6EF9-7745-B7CB-75CA475D0193}"/>
                </a:ext>
              </a:extLst>
            </p:cNvPr>
            <p:cNvSpPr txBox="1">
              <a:spLocks/>
            </p:cNvSpPr>
            <p:nvPr/>
          </p:nvSpPr>
          <p:spPr>
            <a:xfrm>
              <a:off x="3053124" y="3409667"/>
              <a:ext cx="438821"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10</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8" name="Text Placeholder 59">
              <a:extLst>
                <a:ext uri="{FF2B5EF4-FFF2-40B4-BE49-F238E27FC236}">
                  <a16:creationId xmlns:a16="http://schemas.microsoft.com/office/drawing/2014/main" xmlns="" id="{D8FEFA10-20A9-BE45-8A4D-E5CB437E3BDE}"/>
                </a:ext>
              </a:extLst>
            </p:cNvPr>
            <p:cNvSpPr txBox="1">
              <a:spLocks/>
            </p:cNvSpPr>
            <p:nvPr/>
          </p:nvSpPr>
          <p:spPr>
            <a:xfrm>
              <a:off x="3577946" y="3416387"/>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12</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89" name="Text Placeholder 59">
              <a:extLst>
                <a:ext uri="{FF2B5EF4-FFF2-40B4-BE49-F238E27FC236}">
                  <a16:creationId xmlns:a16="http://schemas.microsoft.com/office/drawing/2014/main" xmlns="" id="{7425269F-7219-3D4E-9D1D-6EBFC5542281}"/>
                </a:ext>
              </a:extLst>
            </p:cNvPr>
            <p:cNvSpPr txBox="1">
              <a:spLocks/>
            </p:cNvSpPr>
            <p:nvPr/>
          </p:nvSpPr>
          <p:spPr>
            <a:xfrm>
              <a:off x="4118580" y="3416387"/>
              <a:ext cx="491133" cy="293783"/>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3</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90" name="Text Placeholder 59">
              <a:extLst>
                <a:ext uri="{FF2B5EF4-FFF2-40B4-BE49-F238E27FC236}">
                  <a16:creationId xmlns:a16="http://schemas.microsoft.com/office/drawing/2014/main" xmlns="" id="{2586FC4C-9EFF-C246-87BE-E7F6F42F55DC}"/>
                </a:ext>
              </a:extLst>
            </p:cNvPr>
            <p:cNvSpPr txBox="1">
              <a:spLocks/>
            </p:cNvSpPr>
            <p:nvPr/>
          </p:nvSpPr>
          <p:spPr>
            <a:xfrm>
              <a:off x="6780453" y="3416386"/>
              <a:ext cx="491133"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8</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sp>
          <p:nvSpPr>
            <p:cNvPr id="191" name="Text Placeholder 59">
              <a:extLst>
                <a:ext uri="{FF2B5EF4-FFF2-40B4-BE49-F238E27FC236}">
                  <a16:creationId xmlns:a16="http://schemas.microsoft.com/office/drawing/2014/main" xmlns="" id="{956296A3-2036-F043-B017-DAB572B10FB5}"/>
                </a:ext>
              </a:extLst>
            </p:cNvPr>
            <p:cNvSpPr txBox="1">
              <a:spLocks/>
            </p:cNvSpPr>
            <p:nvPr/>
          </p:nvSpPr>
          <p:spPr>
            <a:xfrm>
              <a:off x="7348069" y="3425532"/>
              <a:ext cx="801697" cy="293784"/>
            </a:xfrm>
            <a:prstGeom prst="rect">
              <a:avLst/>
            </a:prstGeom>
          </p:spPr>
          <p:txBody>
            <a:bodyPr anchor="ctr">
              <a:noAutofit/>
            </a:bodyPr>
            <a:lstStyle>
              <a:lvl1pPr marL="0" indent="0" algn="ctr" defTabSz="914400" rtl="0" eaLnBrk="1" latinLnBrk="0" hangingPunct="1">
                <a:spcBef>
                  <a:spcPct val="20000"/>
                </a:spcBef>
                <a:buFont typeface="Arial" pitchFamily="34" charset="0"/>
                <a:buNone/>
                <a:defRPr sz="2000" b="0" kern="1200">
                  <a:solidFill>
                    <a:schemeClr val="bg1"/>
                  </a:solidFill>
                  <a:latin typeface="Roboto Light" panose="02000000000000000000" pitchFamily="2" charset="0"/>
                  <a:ea typeface="Roboto Light" panose="02000000000000000000" pitchFamily="2" charset="0"/>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altLang="zh-TW"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201</a:t>
              </a:r>
              <a:r>
                <a:rPr lang="en-US" altLang="zh-CN"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rPr>
                <a:t>9-2020</a:t>
              </a:r>
              <a:endParaRPr lang="en-US" sz="1100" b="1" dirty="0">
                <a:solidFill>
                  <a:prstClr val="white"/>
                </a:solidFill>
                <a:latin typeface="Arial Narrow" panose="020B0606020202030204" pitchFamily="34" charset="0"/>
                <a:ea typeface="微軟正黑體" panose="020B0604030504040204" pitchFamily="34" charset="-120"/>
                <a:cs typeface="Arial" panose="020B0604020202020204" pitchFamily="34" charset="0"/>
              </a:endParaRPr>
            </a:p>
          </p:txBody>
        </p:sp>
        <p:cxnSp>
          <p:nvCxnSpPr>
            <p:cNvPr id="192" name="Straight Connector 36">
              <a:extLst>
                <a:ext uri="{FF2B5EF4-FFF2-40B4-BE49-F238E27FC236}">
                  <a16:creationId xmlns:a16="http://schemas.microsoft.com/office/drawing/2014/main" xmlns="" id="{FA8DE676-3D0C-474F-89F1-B24D436AD52C}"/>
                </a:ext>
              </a:extLst>
            </p:cNvPr>
            <p:cNvCxnSpPr>
              <a:cxnSpLocks/>
            </p:cNvCxnSpPr>
            <p:nvPr/>
          </p:nvCxnSpPr>
          <p:spPr>
            <a:xfrm flipH="1">
              <a:off x="2070399" y="3781036"/>
              <a:ext cx="1" cy="440935"/>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cxnSp>
          <p:nvCxnSpPr>
            <p:cNvPr id="193" name="Straight Connector 36">
              <a:extLst>
                <a:ext uri="{FF2B5EF4-FFF2-40B4-BE49-F238E27FC236}">
                  <a16:creationId xmlns:a16="http://schemas.microsoft.com/office/drawing/2014/main" xmlns="" id="{55B751C0-61B8-B040-B540-CD0E98B94C75}"/>
                </a:ext>
              </a:extLst>
            </p:cNvPr>
            <p:cNvCxnSpPr/>
            <p:nvPr/>
          </p:nvCxnSpPr>
          <p:spPr>
            <a:xfrm flipH="1">
              <a:off x="3860332" y="3785236"/>
              <a:ext cx="141" cy="440690"/>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cxnSp>
          <p:nvCxnSpPr>
            <p:cNvPr id="194" name="Straight Connector 36">
              <a:extLst>
                <a:ext uri="{FF2B5EF4-FFF2-40B4-BE49-F238E27FC236}">
                  <a16:creationId xmlns:a16="http://schemas.microsoft.com/office/drawing/2014/main" xmlns="" id="{474A5D2B-6B4B-DB4B-A9D8-95C91404FBB3}"/>
                </a:ext>
              </a:extLst>
            </p:cNvPr>
            <p:cNvCxnSpPr>
              <a:cxnSpLocks/>
            </p:cNvCxnSpPr>
            <p:nvPr/>
          </p:nvCxnSpPr>
          <p:spPr>
            <a:xfrm flipH="1">
              <a:off x="6487878" y="3789040"/>
              <a:ext cx="1" cy="436886"/>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sp>
          <p:nvSpPr>
            <p:cNvPr id="195" name="Freeform 14">
              <a:extLst>
                <a:ext uri="{FF2B5EF4-FFF2-40B4-BE49-F238E27FC236}">
                  <a16:creationId xmlns:a16="http://schemas.microsoft.com/office/drawing/2014/main" xmlns="" id="{0CF4E116-FCCC-EC42-8737-B4EFDF54D87B}"/>
                </a:ext>
              </a:extLst>
            </p:cNvPr>
            <p:cNvSpPr>
              <a:spLocks noChangeAspect="1"/>
            </p:cNvSpPr>
            <p:nvPr/>
          </p:nvSpPr>
          <p:spPr bwMode="auto">
            <a:xfrm>
              <a:off x="762268" y="3368909"/>
              <a:ext cx="158509" cy="364257"/>
            </a:xfrm>
            <a:custGeom>
              <a:avLst/>
              <a:gdLst>
                <a:gd name="T0" fmla="*/ 280 w 280"/>
                <a:gd name="T1" fmla="*/ 278 h 1123"/>
                <a:gd name="T2" fmla="*/ 280 w 280"/>
                <a:gd name="T3" fmla="*/ 1123 h 1123"/>
                <a:gd name="T4" fmla="*/ 0 w 280"/>
                <a:gd name="T5" fmla="*/ 842 h 1123"/>
                <a:gd name="T6" fmla="*/ 0 w 280"/>
                <a:gd name="T7" fmla="*/ 0 h 1123"/>
                <a:gd name="T8" fmla="*/ 278 w 280"/>
                <a:gd name="T9" fmla="*/ 278 h 1123"/>
                <a:gd name="T10" fmla="*/ 280 w 280"/>
                <a:gd name="T11" fmla="*/ 278 h 1123"/>
              </a:gdLst>
              <a:ahLst/>
              <a:cxnLst>
                <a:cxn ang="0">
                  <a:pos x="T0" y="T1"/>
                </a:cxn>
                <a:cxn ang="0">
                  <a:pos x="T2" y="T3"/>
                </a:cxn>
                <a:cxn ang="0">
                  <a:pos x="T4" y="T5"/>
                </a:cxn>
                <a:cxn ang="0">
                  <a:pos x="T6" y="T7"/>
                </a:cxn>
                <a:cxn ang="0">
                  <a:pos x="T8" y="T9"/>
                </a:cxn>
                <a:cxn ang="0">
                  <a:pos x="T10" y="T11"/>
                </a:cxn>
              </a:cxnLst>
              <a:rect l="0" t="0" r="r" b="b"/>
              <a:pathLst>
                <a:path w="280" h="1123">
                  <a:moveTo>
                    <a:pt x="280" y="278"/>
                  </a:moveTo>
                  <a:lnTo>
                    <a:pt x="280" y="1123"/>
                  </a:lnTo>
                  <a:lnTo>
                    <a:pt x="0" y="842"/>
                  </a:lnTo>
                  <a:lnTo>
                    <a:pt x="0" y="0"/>
                  </a:lnTo>
                  <a:lnTo>
                    <a:pt x="278" y="278"/>
                  </a:lnTo>
                  <a:lnTo>
                    <a:pt x="280"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sz="1100">
                <a:solidFill>
                  <a:prstClr val="black"/>
                </a:solidFill>
                <a:latin typeface="Arial Narrow" panose="020B0606020202030204" pitchFamily="34" charset="0"/>
                <a:ea typeface="微軟正黑體" panose="020B0604030504040204" pitchFamily="34" charset="-120"/>
                <a:cs typeface="Arial" panose="020B0604020202020204" pitchFamily="34" charset="0"/>
              </a:endParaRPr>
            </a:p>
          </p:txBody>
        </p:sp>
      </p:grpSp>
      <p:graphicFrame>
        <p:nvGraphicFramePr>
          <p:cNvPr id="196" name="表格 195">
            <a:extLst>
              <a:ext uri="{FF2B5EF4-FFF2-40B4-BE49-F238E27FC236}">
                <a16:creationId xmlns:a16="http://schemas.microsoft.com/office/drawing/2014/main" xmlns="" id="{A0AFF6BC-8DF8-E742-B7A6-6BE34B665268}"/>
              </a:ext>
            </a:extLst>
          </p:cNvPr>
          <p:cNvGraphicFramePr>
            <a:graphicFrameLocks noGrp="1"/>
          </p:cNvGraphicFramePr>
          <p:nvPr>
            <p:extLst/>
          </p:nvPr>
        </p:nvGraphicFramePr>
        <p:xfrm>
          <a:off x="4945827" y="4233685"/>
          <a:ext cx="1704908" cy="1833372"/>
        </p:xfrm>
        <a:graphic>
          <a:graphicData uri="http://schemas.openxmlformats.org/drawingml/2006/table">
            <a:tbl>
              <a:tblPr/>
              <a:tblGrid>
                <a:gridCol w="1704908">
                  <a:extLst>
                    <a:ext uri="{9D8B030D-6E8A-4147-A177-3AD203B41FA5}">
                      <a16:colId xmlns:a16="http://schemas.microsoft.com/office/drawing/2014/main" xmlns="" val="20000"/>
                    </a:ext>
                  </a:extLst>
                </a:gridCol>
              </a:tblGrid>
              <a:tr h="951438">
                <a:tc>
                  <a:txBody>
                    <a:bodyPr/>
                    <a:lstStyle/>
                    <a:p>
                      <a:pPr marL="0" lvl="1" indent="0" algn="l" defTabSz="914400" rtl="0" eaLnBrk="1" latinLnBrk="0" hangingPunct="1">
                        <a:spcBef>
                          <a:spcPct val="20000"/>
                        </a:spcBef>
                        <a:buFont typeface="微軟正黑體" pitchFamily="34" charset="-120"/>
                        <a:buNone/>
                        <a:defRPr/>
                      </a:pP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2017</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年：</a:t>
                      </a:r>
                      <a:endPar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p>
                      <a:pPr marL="0" lvl="1" indent="0" algn="l" defTabSz="914400" rtl="0" eaLnBrk="1" latinLnBrk="0" hangingPunct="1">
                        <a:spcBef>
                          <a:spcPct val="20000"/>
                        </a:spcBef>
                        <a:buFont typeface="微軟正黑體" pitchFamily="34" charset="-120"/>
                        <a:buNone/>
                        <a:defRPr/>
                      </a:pP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杭州湾工厂投产，引入染整生产线，拥有经编、染整和复合全工序研发生产能力</a:t>
                      </a:r>
                      <a:endPar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Launch</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of</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new</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plant</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in</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HZ</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Bay,</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with</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investment</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in</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imported</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dyeing</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&amp;</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finishing</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line,</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having</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completed</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processes</a:t>
                      </a: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graphicFrame>
        <p:nvGraphicFramePr>
          <p:cNvPr id="197" name="表格 196">
            <a:extLst>
              <a:ext uri="{FF2B5EF4-FFF2-40B4-BE49-F238E27FC236}">
                <a16:creationId xmlns:a16="http://schemas.microsoft.com/office/drawing/2014/main" xmlns="" id="{AA97992B-4105-CC44-8570-BD62008AB7FF}"/>
              </a:ext>
            </a:extLst>
          </p:cNvPr>
          <p:cNvGraphicFramePr>
            <a:graphicFrameLocks noGrp="1"/>
          </p:cNvGraphicFramePr>
          <p:nvPr>
            <p:extLst/>
          </p:nvPr>
        </p:nvGraphicFramePr>
        <p:xfrm>
          <a:off x="4250707" y="1147402"/>
          <a:ext cx="2039977" cy="1512161"/>
        </p:xfrm>
        <a:graphic>
          <a:graphicData uri="http://schemas.openxmlformats.org/drawingml/2006/table">
            <a:tbl>
              <a:tblPr/>
              <a:tblGrid>
                <a:gridCol w="2039977">
                  <a:extLst>
                    <a:ext uri="{9D8B030D-6E8A-4147-A177-3AD203B41FA5}">
                      <a16:colId xmlns:a16="http://schemas.microsoft.com/office/drawing/2014/main" xmlns="" val="20000"/>
                    </a:ext>
                  </a:extLst>
                </a:gridCol>
              </a:tblGrid>
              <a:tr h="938453">
                <a:tc>
                  <a:txBody>
                    <a:bodyPr/>
                    <a:lstStyle/>
                    <a:p>
                      <a:pPr marL="0" lvl="1" indent="0" algn="l" defTabSz="914400" rtl="0" eaLnBrk="1" latinLnBrk="0" hangingPunct="1">
                        <a:spcBef>
                          <a:spcPct val="20000"/>
                        </a:spcBef>
                        <a:buFont typeface="微軟正黑體" pitchFamily="34" charset="-120"/>
                        <a:buNone/>
                        <a:defRPr/>
                      </a:pPr>
                      <a:r>
                        <a:rPr lang="en-US" altLang="zh-CN" sz="1200" dirty="0">
                          <a:solidFill>
                            <a:schemeClr val="tx2"/>
                          </a:solidFill>
                          <a:latin typeface="Arial Narrow" panose="020B0606020202030204" pitchFamily="34" charset="0"/>
                          <a:ea typeface="微軟正黑體" panose="020B0604030504040204" pitchFamily="34" charset="-120"/>
                          <a:cs typeface="Lato Light"/>
                        </a:rPr>
                        <a:t>2015</a:t>
                      </a:r>
                      <a:r>
                        <a:rPr lang="zh-CN" altLang="en-US" sz="1200" dirty="0">
                          <a:solidFill>
                            <a:schemeClr val="tx2"/>
                          </a:solidFill>
                          <a:latin typeface="Arial Narrow" panose="020B0606020202030204" pitchFamily="34" charset="0"/>
                          <a:ea typeface="微軟正黑體" panose="020B0604030504040204" pitchFamily="34" charset="-120"/>
                          <a:cs typeface="Lato Light"/>
                        </a:rPr>
                        <a:t>年：</a:t>
                      </a:r>
                      <a:endParaRPr lang="en-US" altLang="zh-CN" sz="1200" dirty="0">
                        <a:solidFill>
                          <a:schemeClr val="tx2"/>
                        </a:solidFill>
                        <a:latin typeface="Arial Narrow" panose="020B0606020202030204" pitchFamily="34" charset="0"/>
                        <a:ea typeface="微軟正黑體" panose="020B0604030504040204" pitchFamily="34" charset="-120"/>
                        <a:cs typeface="Lato Light"/>
                      </a:endParaRPr>
                    </a:p>
                    <a:p>
                      <a:pPr marL="0" lvl="1" indent="0" algn="l" defTabSz="914400" rtl="0" eaLnBrk="1" latinLnBrk="0" hangingPunct="1">
                        <a:spcBef>
                          <a:spcPct val="20000"/>
                        </a:spcBef>
                        <a:buFont typeface="微軟正黑體" pitchFamily="34" charset="-120"/>
                        <a:buNone/>
                        <a:defRPr/>
                      </a:pPr>
                      <a:r>
                        <a:rPr lang="zh-CN" altLang="en-US" sz="1200" dirty="0">
                          <a:solidFill>
                            <a:schemeClr val="tx2"/>
                          </a:solidFill>
                          <a:latin typeface="Arial Narrow" panose="020B0606020202030204" pitchFamily="34" charset="0"/>
                          <a:ea typeface="微軟正黑體" panose="020B0604030504040204" pitchFamily="34" charset="-120"/>
                          <a:cs typeface="Lato Light"/>
                        </a:rPr>
                        <a:t>产品：成功开发并供货</a:t>
                      </a:r>
                      <a:endParaRPr lang="en-US" altLang="zh-CN" sz="1200" dirty="0">
                        <a:solidFill>
                          <a:schemeClr val="tx2"/>
                        </a:solidFill>
                        <a:latin typeface="Arial Narrow" panose="020B0606020202030204" pitchFamily="34" charset="0"/>
                        <a:ea typeface="微軟正黑體" panose="020B0604030504040204" pitchFamily="34" charset="-120"/>
                        <a:cs typeface="Lato Light"/>
                      </a:endParaRPr>
                    </a:p>
                    <a:p>
                      <a:pPr marL="0" lvl="1" indent="0" algn="l" defTabSz="914400" rtl="0" eaLnBrk="1" latinLnBrk="0" hangingPunct="1">
                        <a:spcBef>
                          <a:spcPct val="20000"/>
                        </a:spcBef>
                        <a:buFont typeface="微軟正黑體" pitchFamily="34" charset="-120"/>
                        <a:buNone/>
                        <a:defRPr/>
                      </a:pPr>
                      <a:r>
                        <a:rPr lang="zh-CN" altLang="en-US" sz="1200" dirty="0">
                          <a:solidFill>
                            <a:schemeClr val="tx2"/>
                          </a:solidFill>
                          <a:latin typeface="Arial Narrow" panose="020B0606020202030204" pitchFamily="34" charset="0"/>
                          <a:ea typeface="微軟正黑體" panose="020B0604030504040204" pitchFamily="34" charset="-120"/>
                          <a:cs typeface="Lato Light"/>
                        </a:rPr>
                        <a:t>奔驰</a:t>
                      </a:r>
                      <a:r>
                        <a:rPr lang="en-US" altLang="zh-CN" sz="1200" dirty="0">
                          <a:solidFill>
                            <a:schemeClr val="tx2"/>
                          </a:solidFill>
                          <a:latin typeface="Arial Narrow" panose="020B0606020202030204" pitchFamily="34" charset="0"/>
                          <a:ea typeface="微軟正黑體" panose="020B0604030504040204" pitchFamily="34" charset="-120"/>
                          <a:cs typeface="Lato Light"/>
                        </a:rPr>
                        <a:t>E</a:t>
                      </a:r>
                      <a:r>
                        <a:rPr lang="zh-CN" altLang="en-US" sz="1200" dirty="0">
                          <a:solidFill>
                            <a:schemeClr val="tx2"/>
                          </a:solidFill>
                          <a:latin typeface="Arial Narrow" panose="020B0606020202030204" pitchFamily="34" charset="0"/>
                          <a:ea typeface="微軟正黑體" panose="020B0604030504040204" pitchFamily="34" charset="-120"/>
                          <a:cs typeface="Lato Light"/>
                        </a:rPr>
                        <a:t>级车立柱面料</a:t>
                      </a:r>
                      <a:endParaRPr lang="en-US" altLang="zh-CN" sz="1200" dirty="0">
                        <a:solidFill>
                          <a:schemeClr val="tx2"/>
                        </a:solidFill>
                        <a:latin typeface="Arial Narrow" panose="020B0606020202030204" pitchFamily="34" charset="0"/>
                        <a:ea typeface="微軟正黑體" panose="020B0604030504040204" pitchFamily="34" charset="-120"/>
                        <a:cs typeface="Lato Light"/>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Prod:</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err="1">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Daimer</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E-class</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pillar</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textiles</a:t>
                      </a:r>
                      <a:endPar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endParaRP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r h="556613">
                <a:tc>
                  <a:txBody>
                    <a:bodyPr/>
                    <a:lstStyle/>
                    <a:p>
                      <a:pPr marL="0" lvl="1" indent="0" algn="l" defTabSz="914400" rtl="0" eaLnBrk="1" latinLnBrk="0" hangingPunct="1">
                        <a:spcBef>
                          <a:spcPct val="20000"/>
                        </a:spcBef>
                        <a:buFont typeface="微軟正黑體" pitchFamily="34" charset="-120"/>
                        <a:buNone/>
                        <a:defRPr/>
                      </a:pP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产品：配套一汽轿车红旗</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H5,</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 </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EV,</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 </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HS7,X80</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等多车型内饰面料</a:t>
                      </a:r>
                      <a:endParaRPr lang="zh-TW"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txBody>
                  <a:tcPr marL="0" marR="0" marT="57150" marB="57150" anchor="ctr">
                    <a:lnL>
                      <a:noFill/>
                    </a:lnL>
                    <a:lnR>
                      <a:noFill/>
                    </a:lnR>
                    <a:lnT w="12700" cap="flat" cmpd="sng" algn="ctr">
                      <a:solidFill>
                        <a:srgbClr val="052669"/>
                      </a:solidFill>
                      <a:prstDash val="solid"/>
                      <a:round/>
                      <a:headEnd type="none" w="med" len="med"/>
                      <a:tailEnd type="none" w="med" len="med"/>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graphicFrame>
        <p:nvGraphicFramePr>
          <p:cNvPr id="199" name="表格 198">
            <a:extLst>
              <a:ext uri="{FF2B5EF4-FFF2-40B4-BE49-F238E27FC236}">
                <a16:creationId xmlns:a16="http://schemas.microsoft.com/office/drawing/2014/main" xmlns="" id="{F9856414-34BA-B346-9EA3-06B225973B63}"/>
              </a:ext>
            </a:extLst>
          </p:cNvPr>
          <p:cNvGraphicFramePr>
            <a:graphicFrameLocks noGrp="1"/>
          </p:cNvGraphicFramePr>
          <p:nvPr>
            <p:extLst/>
          </p:nvPr>
        </p:nvGraphicFramePr>
        <p:xfrm>
          <a:off x="2555776" y="4250254"/>
          <a:ext cx="2203169" cy="2270760"/>
        </p:xfrm>
        <a:graphic>
          <a:graphicData uri="http://schemas.openxmlformats.org/drawingml/2006/table">
            <a:tbl>
              <a:tblPr/>
              <a:tblGrid>
                <a:gridCol w="2203169">
                  <a:extLst>
                    <a:ext uri="{9D8B030D-6E8A-4147-A177-3AD203B41FA5}">
                      <a16:colId xmlns:a16="http://schemas.microsoft.com/office/drawing/2014/main" xmlns="" val="20000"/>
                    </a:ext>
                  </a:extLst>
                </a:gridCol>
              </a:tblGrid>
              <a:tr h="292606">
                <a:tc>
                  <a:txBody>
                    <a:bodyPr/>
                    <a:lstStyle/>
                    <a:p>
                      <a:pPr marL="0" lvl="1" indent="0" algn="l" defTabSz="914400" rtl="0" eaLnBrk="1" latinLnBrk="0" hangingPunct="1">
                        <a:spcBef>
                          <a:spcPct val="20000"/>
                        </a:spcBef>
                        <a:buFont typeface="微軟正黑體" pitchFamily="34" charset="-120"/>
                        <a:buNone/>
                        <a:defRPr/>
                      </a:pPr>
                      <a:r>
                        <a:rPr lang="en-US" altLang="zh-CN" sz="1200" dirty="0">
                          <a:solidFill>
                            <a:schemeClr val="tx2"/>
                          </a:solidFill>
                          <a:latin typeface="Arial Narrow" panose="020B0606020202030204" pitchFamily="34" charset="0"/>
                          <a:ea typeface="微軟正黑體" panose="020B0604030504040204" pitchFamily="34" charset="-120"/>
                          <a:cs typeface="Lato Light"/>
                        </a:rPr>
                        <a:t>2012</a:t>
                      </a:r>
                      <a:r>
                        <a:rPr lang="zh-CN" altLang="en-US" sz="1200" dirty="0">
                          <a:solidFill>
                            <a:schemeClr val="tx2"/>
                          </a:solidFill>
                          <a:latin typeface="Arial Narrow" panose="020B0606020202030204" pitchFamily="34" charset="0"/>
                          <a:ea typeface="微軟正黑體" panose="020B0604030504040204" pitchFamily="34" charset="-120"/>
                          <a:cs typeface="Lato Light"/>
                        </a:rPr>
                        <a:t>年：</a:t>
                      </a:r>
                      <a:endParaRPr lang="en-US" altLang="zh-CN" sz="1200" dirty="0">
                        <a:solidFill>
                          <a:schemeClr val="tx2"/>
                        </a:solidFill>
                        <a:latin typeface="Arial Narrow" panose="020B0606020202030204" pitchFamily="34" charset="0"/>
                        <a:ea typeface="微軟正黑體" panose="020B0604030504040204" pitchFamily="34" charset="-120"/>
                        <a:cs typeface="Lato Light"/>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zh-CN" altLang="en-US" sz="1300" dirty="0">
                          <a:solidFill>
                            <a:schemeClr val="tx2"/>
                          </a:solidFill>
                          <a:latin typeface="Arial Narrow" panose="020B0606020202030204" pitchFamily="34" charset="0"/>
                          <a:ea typeface="微軟正黑體" panose="020B0604030504040204" pitchFamily="34" charset="-120"/>
                          <a:cs typeface="Lato Light"/>
                        </a:rPr>
                        <a:t>产品：成功开发并配套上汽大众</a:t>
                      </a:r>
                      <a:r>
                        <a:rPr lang="en-US" altLang="zh-CN" sz="1300" dirty="0">
                          <a:solidFill>
                            <a:schemeClr val="tx2"/>
                          </a:solidFill>
                          <a:latin typeface="Arial Narrow" panose="020B0606020202030204" pitchFamily="34" charset="0"/>
                          <a:ea typeface="微軟正黑體" panose="020B0604030504040204" pitchFamily="34" charset="-120"/>
                          <a:cs typeface="Lato Light"/>
                        </a:rPr>
                        <a:t>Passat</a:t>
                      </a:r>
                      <a:r>
                        <a:rPr lang="zh-CN" altLang="en-US" sz="1300" dirty="0">
                          <a:solidFill>
                            <a:schemeClr val="tx2"/>
                          </a:solidFill>
                          <a:latin typeface="Arial Narrow" panose="020B0606020202030204" pitchFamily="34" charset="0"/>
                          <a:ea typeface="微軟正黑體" panose="020B0604030504040204" pitchFamily="34" charset="-120"/>
                          <a:cs typeface="Lato Light"/>
                        </a:rPr>
                        <a:t> </a:t>
                      </a:r>
                      <a:r>
                        <a:rPr lang="en-US" altLang="zh-CN" sz="1300" dirty="0">
                          <a:solidFill>
                            <a:schemeClr val="tx2"/>
                          </a:solidFill>
                          <a:latin typeface="Arial Narrow" panose="020B0606020202030204" pitchFamily="34" charset="0"/>
                          <a:ea typeface="微軟正黑體" panose="020B0604030504040204" pitchFamily="34" charset="-120"/>
                          <a:cs typeface="Lato Light"/>
                        </a:rPr>
                        <a:t>Model</a:t>
                      </a:r>
                      <a:r>
                        <a:rPr lang="zh-CN" altLang="en-US" sz="1300" dirty="0">
                          <a:solidFill>
                            <a:schemeClr val="tx2"/>
                          </a:solidFill>
                          <a:latin typeface="Arial Narrow" panose="020B0606020202030204" pitchFamily="34" charset="0"/>
                          <a:ea typeface="微軟正黑體" panose="020B0604030504040204" pitchFamily="34" charset="-120"/>
                          <a:cs typeface="Lato Light"/>
                        </a:rPr>
                        <a:t> </a:t>
                      </a:r>
                      <a:r>
                        <a:rPr lang="en-US" altLang="zh-CN" sz="1300" dirty="0">
                          <a:solidFill>
                            <a:schemeClr val="tx2"/>
                          </a:solidFill>
                          <a:latin typeface="Arial Narrow" panose="020B0606020202030204" pitchFamily="34" charset="0"/>
                          <a:ea typeface="微軟正黑體" panose="020B0604030504040204" pitchFamily="34" charset="-120"/>
                          <a:cs typeface="Lato Light"/>
                        </a:rPr>
                        <a:t>Z</a:t>
                      </a:r>
                      <a:r>
                        <a:rPr lang="zh-CN" altLang="en-US" sz="1300" dirty="0">
                          <a:solidFill>
                            <a:schemeClr val="tx2"/>
                          </a:solidFill>
                          <a:latin typeface="Arial Narrow" panose="020B0606020202030204" pitchFamily="34" charset="0"/>
                          <a:ea typeface="微軟正黑體" panose="020B0604030504040204" pitchFamily="34" charset="-120"/>
                          <a:cs typeface="Lato Light"/>
                        </a:rPr>
                        <a:t>立柱面料</a:t>
                      </a:r>
                      <a:endParaRPr lang="en-US" altLang="zh-CN" sz="1300" dirty="0">
                        <a:solidFill>
                          <a:schemeClr val="tx2"/>
                        </a:solidFill>
                        <a:latin typeface="Arial Narrow" panose="020B0606020202030204" pitchFamily="34" charset="0"/>
                        <a:ea typeface="微軟正黑體" panose="020B0604030504040204" pitchFamily="34" charset="-120"/>
                        <a:cs typeface="Lato Light"/>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Prod:</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Develop</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and</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supply</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SAIC-VW</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PASSAT</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err="1">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ModelZ</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pillar</a:t>
                      </a:r>
                      <a:r>
                        <a:rPr lang="zh-CN" altLang="en-US"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dirty="0">
                          <a:solidFill>
                            <a:schemeClr val="tx2"/>
                          </a:solidFill>
                          <a:latin typeface="Arial Narrow" panose="020B0604020202020204" pitchFamily="34" charset="0"/>
                          <a:ea typeface="Microsoft YaHei" panose="020B0503020204020204" pitchFamily="34" charset="-122"/>
                          <a:cs typeface="Arial Narrow" panose="020B0604020202020204" pitchFamily="34" charset="0"/>
                        </a:rPr>
                        <a:t>textiles</a:t>
                      </a: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r h="391326">
                <a:tc>
                  <a:txBody>
                    <a:bodyPr/>
                    <a:lstStyle/>
                    <a:p>
                      <a:pPr marL="0" lvl="1" indent="0" algn="l" defTabSz="914400" rtl="0" eaLnBrk="1" latinLnBrk="0" hangingPunct="1">
                        <a:spcBef>
                          <a:spcPct val="20000"/>
                        </a:spcBef>
                        <a:buFont typeface="微軟正黑體" pitchFamily="34" charset="-120"/>
                        <a:buNone/>
                        <a:defRPr/>
                      </a:pP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2013</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年：</a:t>
                      </a:r>
                      <a:endPar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p>
                      <a:pPr marL="0" lvl="1" indent="0" algn="l" defTabSz="914400" rtl="0" eaLnBrk="1" latinLnBrk="0" hangingPunct="1">
                        <a:spcBef>
                          <a:spcPct val="20000"/>
                        </a:spcBef>
                        <a:buFont typeface="微軟正黑體" pitchFamily="34" charset="-120"/>
                        <a:buNone/>
                        <a:defRPr/>
                      </a:pPr>
                      <a:r>
                        <a:rPr lang="zh-CN" altLang="en-US"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产品：成功开发供货</a:t>
                      </a:r>
                      <a:r>
                        <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VOLVOS60</a:t>
                      </a:r>
                      <a:r>
                        <a:rPr lang="zh-CN" altLang="en-US"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a:t>
                      </a:r>
                      <a:r>
                        <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XC40</a:t>
                      </a:r>
                      <a:r>
                        <a:rPr lang="zh-CN" altLang="en-US"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a:t>
                      </a:r>
                      <a:r>
                        <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XC60</a:t>
                      </a:r>
                      <a:r>
                        <a:rPr lang="zh-CN" altLang="en-US"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等项目立柱面料</a:t>
                      </a:r>
                      <a:endParaRPr lang="en-US" altLang="zh-CN" sz="13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p>
                      <a:pPr marL="0" lvl="1" indent="0" algn="l" defTabSz="914400" rtl="0" eaLnBrk="1" latinLnBrk="0" hangingPunct="1">
                        <a:spcBef>
                          <a:spcPct val="20000"/>
                        </a:spcBef>
                        <a:buFont typeface="微軟正黑體" pitchFamily="34" charset="-120"/>
                        <a:buNone/>
                        <a:defRPr/>
                      </a:pP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Prod:</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Develop</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and</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supply</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pillar</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textiles</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for</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VOLVOS60,</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XC40,</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XC60,</a:t>
                      </a:r>
                      <a:r>
                        <a:rPr lang="zh-CN" altLang="en-US" sz="1200" b="0" i="0" kern="1200" dirty="0">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 </a:t>
                      </a:r>
                      <a:r>
                        <a:rPr lang="en-US" altLang="zh-CN" sz="1200" b="0" i="0" kern="1200" dirty="0" err="1">
                          <a:solidFill>
                            <a:schemeClr val="tx2">
                              <a:lumMod val="75000"/>
                            </a:schemeClr>
                          </a:solidFill>
                          <a:latin typeface="Arial Narrow" panose="020B0604020202020204" pitchFamily="34" charset="0"/>
                          <a:ea typeface="Microsoft YaHei" panose="020B0503020204020204" pitchFamily="34" charset="-122"/>
                          <a:cs typeface="Arial Narrow" panose="020B0604020202020204" pitchFamily="34" charset="0"/>
                        </a:rPr>
                        <a:t>etc</a:t>
                      </a:r>
                      <a:endParaRPr lang="zh-TW"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txBody>
                  <a:tcPr marL="0" marR="0" marT="57150" marB="57150" anchor="ctr">
                    <a:lnL>
                      <a:noFill/>
                    </a:lnL>
                    <a:lnR>
                      <a:noFill/>
                    </a:lnR>
                    <a:lnT w="12700" cap="flat" cmpd="sng" algn="ctr">
                      <a:solidFill>
                        <a:srgbClr val="052669"/>
                      </a:solidFill>
                      <a:prstDash val="solid"/>
                      <a:round/>
                      <a:headEnd type="none" w="med" len="med"/>
                      <a:tailEnd type="none" w="med" len="med"/>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graphicFrame>
        <p:nvGraphicFramePr>
          <p:cNvPr id="64" name="表格 63">
            <a:extLst>
              <a:ext uri="{FF2B5EF4-FFF2-40B4-BE49-F238E27FC236}">
                <a16:creationId xmlns:a16="http://schemas.microsoft.com/office/drawing/2014/main" xmlns="" id="{6804FDF6-78EA-A14F-B4FD-026B4C1E3FC2}"/>
              </a:ext>
            </a:extLst>
          </p:cNvPr>
          <p:cNvGraphicFramePr>
            <a:graphicFrameLocks noGrp="1"/>
          </p:cNvGraphicFramePr>
          <p:nvPr>
            <p:extLst>
              <p:ext uri="{D42A27DB-BD31-4B8C-83A1-F6EECF244321}">
                <p14:modId xmlns:p14="http://schemas.microsoft.com/office/powerpoint/2010/main" val="4256278268"/>
              </p:ext>
            </p:extLst>
          </p:nvPr>
        </p:nvGraphicFramePr>
        <p:xfrm>
          <a:off x="6761861" y="4250254"/>
          <a:ext cx="2382139" cy="2386584"/>
        </p:xfrm>
        <a:graphic>
          <a:graphicData uri="http://schemas.openxmlformats.org/drawingml/2006/table">
            <a:tbl>
              <a:tblPr/>
              <a:tblGrid>
                <a:gridCol w="2382139">
                  <a:extLst>
                    <a:ext uri="{9D8B030D-6E8A-4147-A177-3AD203B41FA5}">
                      <a16:colId xmlns:a16="http://schemas.microsoft.com/office/drawing/2014/main" xmlns="" val="20000"/>
                    </a:ext>
                  </a:extLst>
                </a:gridCol>
              </a:tblGrid>
              <a:tr h="938453">
                <a:tc>
                  <a:txBody>
                    <a:bodyPr/>
                    <a:lstStyle/>
                    <a:p>
                      <a:pPr marL="0" lvl="1" indent="0" algn="l" defTabSz="914400" rtl="0" eaLnBrk="1" latinLnBrk="0" hangingPunct="1">
                        <a:spcBef>
                          <a:spcPct val="20000"/>
                        </a:spcBef>
                        <a:buFont typeface="微軟正黑體" pitchFamily="34" charset="-120"/>
                        <a:buNone/>
                        <a:defRPr/>
                      </a:pPr>
                      <a:r>
                        <a:rPr kumimoji="0" lang="en-US" altLang="zh-CN" sz="1200" b="1" i="0" u="none" strike="noStrike" kern="1200" cap="none" spc="0" normalizeH="0" baseline="0" noProof="0" dirty="0">
                          <a:ln>
                            <a:noFill/>
                          </a:ln>
                          <a:solidFill>
                            <a:srgbClr val="18ADDC"/>
                          </a:solidFill>
                          <a:effectLst/>
                          <a:uLnTx/>
                          <a:uFillTx/>
                          <a:latin typeface="Arial" panose="020B0604020202020204" pitchFamily="34" charset="0"/>
                          <a:ea typeface="Microsoft JhengHei" panose="020B0604030504040204" pitchFamily="34" charset="-120"/>
                          <a:cs typeface="Arial" panose="020B0604020202020204" pitchFamily="34" charset="0"/>
                        </a:rPr>
                        <a:t>2019-2020:</a:t>
                      </a:r>
                    </a:p>
                    <a:p>
                      <a:pPr marL="0" lvl="1" indent="0" algn="l" defTabSz="914400" rtl="0" eaLnBrk="1" latinLnBrk="0" hangingPunct="1">
                        <a:spcBef>
                          <a:spcPct val="20000"/>
                        </a:spcBef>
                        <a:buFont typeface="微軟正黑體" pitchFamily="34" charset="-120"/>
                        <a:buNone/>
                        <a:defRPr/>
                      </a:pPr>
                      <a:r>
                        <a:rPr kumimoji="0" lang="zh-CN" altLang="en-US" sz="1200" b="1" i="0" u="none" strike="noStrike" kern="1200" cap="none" spc="0" normalizeH="0" baseline="0" noProof="0" dirty="0">
                          <a:ln>
                            <a:noFill/>
                          </a:ln>
                          <a:solidFill>
                            <a:srgbClr val="18ADDC"/>
                          </a:solidFill>
                          <a:effectLst/>
                          <a:uLnTx/>
                          <a:uFillTx/>
                          <a:latin typeface="Microsoft JhengHei" panose="020B0604030504040204" pitchFamily="34" charset="-120"/>
                          <a:ea typeface="Microsoft JhengHei" panose="020B0604030504040204" pitchFamily="34" charset="-120"/>
                          <a:cs typeface="Arial" pitchFamily="34" charset="0"/>
                        </a:rPr>
                        <a:t>与一汽大众、上汽大众、福特等客户全面推进面料国产化</a:t>
                      </a:r>
                      <a:endParaRPr kumimoji="0" lang="en-US" altLang="zh-CN" sz="1200" b="1" i="0" u="none" strike="noStrike" kern="1200" cap="none" spc="0" normalizeH="0" baseline="0" noProof="0" dirty="0">
                        <a:ln>
                          <a:noFill/>
                        </a:ln>
                        <a:solidFill>
                          <a:srgbClr val="18ADDC"/>
                        </a:solidFill>
                        <a:effectLst/>
                        <a:uLnTx/>
                        <a:uFillTx/>
                        <a:latin typeface="Microsoft JhengHei" panose="020B0604030504040204" pitchFamily="34" charset="-120"/>
                        <a:ea typeface="Microsoft JhengHei" panose="020B0604030504040204" pitchFamily="34" charset="-120"/>
                        <a:cs typeface="Arial" pitchFamily="34" charset="0"/>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Deep</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r>
                        <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localization</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r>
                        <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with</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endPar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FAW-VW,</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r>
                        <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SAIC-VW,</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r>
                        <a:rPr kumimoji="0" lang="en-US" altLang="zh-CN"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Ford,</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r>
                        <a:rPr kumimoji="0" lang="en-US" altLang="zh-CN" sz="1200" b="0" i="0" u="none" strike="noStrike" kern="1200" cap="none" spc="0" normalizeH="0" baseline="0" noProof="0" dirty="0" err="1">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etc</a:t>
                      </a:r>
                      <a:r>
                        <a:rPr kumimoji="0" lang="zh-CN" altLang="en-US"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rPr>
                        <a:t> </a:t>
                      </a:r>
                      <a:endParaRPr kumimoji="0" lang="en-US" altLang="zh-TW" sz="1200" b="0" i="0" u="none" strike="noStrike" kern="1200" cap="none" spc="0" normalizeH="0" baseline="0" noProof="0" dirty="0">
                        <a:ln>
                          <a:noFill/>
                        </a:ln>
                        <a:solidFill>
                          <a:srgbClr val="00B0F0"/>
                        </a:solidFill>
                        <a:effectLst/>
                        <a:uLnTx/>
                        <a:uFillTx/>
                        <a:latin typeface="Arial" panose="020B0604020202020204" pitchFamily="34" charset="0"/>
                        <a:ea typeface="Microsoft JhengHei" panose="020B0604030504040204" pitchFamily="34" charset="-120"/>
                        <a:cs typeface="Arial" panose="020B0604020202020204" pitchFamily="34" charset="0"/>
                      </a:endParaRP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r h="556613">
                <a:tc>
                  <a:txBody>
                    <a:bodyPr/>
                    <a:lstStyle/>
                    <a:p>
                      <a:pPr marL="0" lvl="1" indent="0" algn="l" defTabSz="914400" rtl="0" eaLnBrk="1" latinLnBrk="0" hangingPunct="1">
                        <a:spcBef>
                          <a:spcPct val="20000"/>
                        </a:spcBef>
                        <a:buFont typeface="微軟正黑體" pitchFamily="34" charset="-120"/>
                        <a:buNone/>
                        <a:defRPr/>
                      </a:pP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产品：成功开发奥迪多款国产内饰面料（顶棚、立柱、衣帽架）；成功开发福特</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CX727</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顶棚</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&amp;</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立柱面料；</a:t>
                      </a:r>
                      <a:endPar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p>
                      <a:pPr marL="0" lvl="1" indent="0" algn="l" defTabSz="914400" rtl="0" eaLnBrk="1" latinLnBrk="0" hangingPunct="1">
                        <a:spcBef>
                          <a:spcPct val="20000"/>
                        </a:spcBef>
                        <a:buFont typeface="微軟正黑體" pitchFamily="34" charset="-120"/>
                        <a:buNone/>
                        <a:defRPr/>
                      </a:pP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配套一汽大众</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BMPV,</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 高尔夫</a:t>
                      </a:r>
                      <a:r>
                        <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A8</a:t>
                      </a:r>
                      <a:r>
                        <a:rPr lang="zh-CN" altLang="en-US"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rPr>
                        <a:t>内饰面料；成功开发天窗挡风网、全遮光等多款新品面料推广市场</a:t>
                      </a:r>
                      <a:endParaRPr lang="en-US" altLang="zh-CN" sz="1200" b="0" kern="1200" dirty="0">
                        <a:solidFill>
                          <a:schemeClr val="tx2">
                            <a:lumMod val="75000"/>
                          </a:schemeClr>
                        </a:solidFill>
                        <a:latin typeface="Arial Narrow" panose="020B0606020202030204" pitchFamily="34" charset="0"/>
                        <a:ea typeface="微軟正黑體" panose="020B0604030504040204" pitchFamily="34" charset="-120"/>
                        <a:cs typeface="Arial" pitchFamily="34" charset="0"/>
                      </a:endParaRPr>
                    </a:p>
                  </a:txBody>
                  <a:tcPr marL="0" marR="0" marT="57150" marB="57150" anchor="ctr">
                    <a:lnL>
                      <a:noFill/>
                    </a:lnL>
                    <a:lnR>
                      <a:noFill/>
                    </a:lnR>
                    <a:lnT w="12700" cap="flat" cmpd="sng" algn="ctr">
                      <a:solidFill>
                        <a:srgbClr val="052669"/>
                      </a:solidFill>
                      <a:prstDash val="solid"/>
                      <a:round/>
                      <a:headEnd type="none" w="med" len="med"/>
                      <a:tailEnd type="none" w="med" len="med"/>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cxnSp>
        <p:nvCxnSpPr>
          <p:cNvPr id="68" name="Straight Connector 36">
            <a:extLst>
              <a:ext uri="{FF2B5EF4-FFF2-40B4-BE49-F238E27FC236}">
                <a16:creationId xmlns:a16="http://schemas.microsoft.com/office/drawing/2014/main" xmlns="" id="{6B3F69EB-3D06-944C-BC38-572993C5D91E}"/>
              </a:ext>
            </a:extLst>
          </p:cNvPr>
          <p:cNvCxnSpPr/>
          <p:nvPr/>
        </p:nvCxnSpPr>
        <p:spPr>
          <a:xfrm flipH="1">
            <a:off x="4211813" y="3789040"/>
            <a:ext cx="147" cy="440690"/>
          </a:xfrm>
          <a:prstGeom prst="line">
            <a:avLst/>
          </a:prstGeom>
          <a:ln>
            <a:solidFill>
              <a:srgbClr val="18ADDC"/>
            </a:solidFill>
            <a:tailEnd type="oval"/>
          </a:ln>
        </p:spPr>
        <p:style>
          <a:lnRef idx="1">
            <a:schemeClr val="accent1"/>
          </a:lnRef>
          <a:fillRef idx="0">
            <a:schemeClr val="accent1"/>
          </a:fillRef>
          <a:effectRef idx="0">
            <a:schemeClr val="accent1"/>
          </a:effectRef>
          <a:fontRef idx="minor">
            <a:schemeClr val="tx1"/>
          </a:fontRef>
        </p:style>
      </p:cxnSp>
      <p:graphicFrame>
        <p:nvGraphicFramePr>
          <p:cNvPr id="70" name="表格 69">
            <a:extLst>
              <a:ext uri="{FF2B5EF4-FFF2-40B4-BE49-F238E27FC236}">
                <a16:creationId xmlns:a16="http://schemas.microsoft.com/office/drawing/2014/main" xmlns="" id="{F26563EC-8802-9B4C-B1AF-6CDDDA6CBF41}"/>
              </a:ext>
            </a:extLst>
          </p:cNvPr>
          <p:cNvGraphicFramePr>
            <a:graphicFrameLocks noGrp="1"/>
          </p:cNvGraphicFramePr>
          <p:nvPr>
            <p:extLst/>
          </p:nvPr>
        </p:nvGraphicFramePr>
        <p:xfrm>
          <a:off x="6636479" y="1556792"/>
          <a:ext cx="2256001" cy="1101852"/>
        </p:xfrm>
        <a:graphic>
          <a:graphicData uri="http://schemas.openxmlformats.org/drawingml/2006/table">
            <a:tbl>
              <a:tblPr/>
              <a:tblGrid>
                <a:gridCol w="2256001">
                  <a:extLst>
                    <a:ext uri="{9D8B030D-6E8A-4147-A177-3AD203B41FA5}">
                      <a16:colId xmlns:a16="http://schemas.microsoft.com/office/drawing/2014/main" xmlns="" val="20000"/>
                    </a:ext>
                  </a:extLst>
                </a:gridCol>
              </a:tblGrid>
              <a:tr h="1006998">
                <a:tc>
                  <a:txBody>
                    <a:bodyPr/>
                    <a:lstStyle/>
                    <a:p>
                      <a:pPr marL="0" lvl="1" indent="0" algn="l" defTabSz="914400" rtl="0" eaLnBrk="1" latinLnBrk="0" hangingPunct="1">
                        <a:spcBef>
                          <a:spcPct val="20000"/>
                        </a:spcBef>
                        <a:buFont typeface="微軟正黑體" pitchFamily="34" charset="-120"/>
                        <a:buNone/>
                        <a:defRPr/>
                      </a:pPr>
                      <a:r>
                        <a:rPr lang="zh-CN" altLang="en-US" sz="1200" b="0" i="0" kern="1200" dirty="0">
                          <a:solidFill>
                            <a:schemeClr val="tx2"/>
                          </a:solidFill>
                          <a:latin typeface="Arial Narrow" panose="020B0606020202030204" pitchFamily="34" charset="0"/>
                          <a:ea typeface="微軟正黑體" panose="020B0604030504040204" pitchFamily="34" charset="-120"/>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2018</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年</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4</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月</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a:t>
                      </a:r>
                    </a:p>
                    <a:p>
                      <a:pPr marL="0" lvl="1" indent="0" algn="l" defTabSz="914400" rtl="0" eaLnBrk="1" latinLnBrk="0" hangingPunct="1">
                        <a:spcBef>
                          <a:spcPct val="20000"/>
                        </a:spcBef>
                        <a:buFont typeface="微軟正黑體" pitchFamily="34" charset="-120"/>
                        <a:buNone/>
                        <a:defRPr/>
                      </a:pP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产品：成功开发伟巴斯特首个国产化迈腾天窗</a:t>
                      </a:r>
                      <a:r>
                        <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a:t>
                      </a:r>
                      <a:r>
                        <a:rPr kumimoji="0" lang="zh-CN" altLang="en-US"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rPr>
                        <a:t>遮阳帘面料</a:t>
                      </a:r>
                      <a:endParaRPr kumimoji="0" lang="en-US" altLang="zh-CN" sz="1200" b="0" i="0" u="none" strike="noStrike" kern="1200" cap="none" spc="0" normalizeH="0" baseline="0" noProof="0" dirty="0">
                        <a:ln>
                          <a:noFill/>
                        </a:ln>
                        <a:solidFill>
                          <a:srgbClr val="1F497D"/>
                        </a:solidFill>
                        <a:effectLst/>
                        <a:uLnTx/>
                        <a:uFillTx/>
                        <a:latin typeface="Arial Narrow" panose="020B0606020202030204" pitchFamily="34" charset="0"/>
                        <a:ea typeface="微軟正黑體" panose="020B0604030504040204" pitchFamily="34" charset="-120"/>
                        <a:cs typeface="Lato Light"/>
                      </a:endParaRPr>
                    </a:p>
                    <a:p>
                      <a:pPr marL="0" marR="0" lvl="1" indent="0" algn="l" defTabSz="914400" rtl="0" eaLnBrk="1" fontAlgn="auto" latinLnBrk="0" hangingPunct="1">
                        <a:lnSpc>
                          <a:spcPct val="100000"/>
                        </a:lnSpc>
                        <a:spcBef>
                          <a:spcPct val="20000"/>
                        </a:spcBef>
                        <a:spcAft>
                          <a:spcPts val="0"/>
                        </a:spcAft>
                        <a:buClrTx/>
                        <a:buSzTx/>
                        <a:buFont typeface="微軟正黑體" pitchFamily="34" charset="-120"/>
                        <a:buNone/>
                        <a:tabLst/>
                        <a:defRPr/>
                      </a:pP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Successfully</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develop</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localized</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sunroof</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textiles</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for</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err="1">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Webasto</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VW</a:t>
                      </a:r>
                      <a:r>
                        <a:rPr kumimoji="0" lang="zh-CN" altLang="en-US" sz="1200" b="0" i="0" u="none" strike="noStrike" kern="1200" cap="none" spc="0" normalizeH="0" baseline="0" noProof="0" dirty="0">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 </a:t>
                      </a:r>
                      <a:r>
                        <a:rPr kumimoji="0" lang="en-US" altLang="zh-CN" sz="1200" b="0" i="0" u="none" strike="noStrike" kern="1200" cap="none" spc="0" normalizeH="0" baseline="0" noProof="0" dirty="0" err="1">
                          <a:ln>
                            <a:noFill/>
                          </a:ln>
                          <a:solidFill>
                            <a:srgbClr val="1F497D"/>
                          </a:solidFill>
                          <a:effectLst/>
                          <a:uLnTx/>
                          <a:uFillTx/>
                          <a:latin typeface="Arial Narrow" panose="020B0604020202020204" pitchFamily="34" charset="0"/>
                          <a:ea typeface="Microsoft YaHei" panose="020B0503020204020204" pitchFamily="34" charset="-122"/>
                          <a:cs typeface="Arial Narrow" panose="020B0604020202020204" pitchFamily="34" charset="0"/>
                        </a:rPr>
                        <a:t>Magotan</a:t>
                      </a:r>
                      <a:endParaRPr kumimoji="0" lang="zh-TW" altLang="en-US" sz="1200" b="0" i="0" u="none" strike="noStrike" kern="1200" cap="none" spc="0" normalizeH="0" baseline="0" noProof="0" dirty="0">
                        <a:ln>
                          <a:noFill/>
                        </a:ln>
                        <a:solidFill>
                          <a:prstClr val="black"/>
                        </a:solidFill>
                        <a:effectLst/>
                        <a:uLnTx/>
                        <a:uFillTx/>
                        <a:latin typeface="Arial Narrow" panose="020B0604020202020204" pitchFamily="34" charset="0"/>
                        <a:ea typeface="Microsoft YaHei" panose="020B0503020204020204" pitchFamily="34" charset="-122"/>
                        <a:cs typeface="Arial Narrow" panose="020B0604020202020204" pitchFamily="34" charset="0"/>
                      </a:endParaRPr>
                    </a:p>
                  </a:txBody>
                  <a:tcPr marL="0" marR="0" marT="57150" marB="57150" anchor="ctr">
                    <a:lnL>
                      <a:noFill/>
                    </a:lnL>
                    <a:lnR>
                      <a:noFill/>
                    </a:lnR>
                    <a:lnT>
                      <a:noFill/>
                    </a:lnT>
                    <a:lnB w="12700" cap="flat" cmpd="sng" algn="ctr">
                      <a:solidFill>
                        <a:srgbClr val="052669"/>
                      </a:solidFill>
                      <a:prstDash val="solid"/>
                      <a:round/>
                      <a:headEnd type="none" w="med" len="med"/>
                      <a:tailEnd type="none" w="med" len="med"/>
                    </a:lnB>
                  </a:tcPr>
                </a:tc>
                <a:extLst>
                  <a:ext uri="{0D108BD9-81ED-4DB2-BD59-A6C34878D82A}">
                    <a16:rowId xmlns:a16="http://schemas.microsoft.com/office/drawing/2014/main" xmlns="" val="10000"/>
                  </a:ext>
                </a:extLst>
              </a:tr>
            </a:tbl>
          </a:graphicData>
        </a:graphic>
      </p:graphicFrame>
      <p:sp>
        <p:nvSpPr>
          <p:cNvPr id="65" name="灯片编号占位符 2">
            <a:extLst>
              <a:ext uri="{FF2B5EF4-FFF2-40B4-BE49-F238E27FC236}">
                <a16:creationId xmlns:a16="http://schemas.microsoft.com/office/drawing/2014/main" xmlns="" id="{D32CF44F-B0AF-DE4B-A3E4-36222D8A9513}"/>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8</a:t>
            </a:fld>
            <a:endParaRPr lang="zh-HK" altLang="en-US" dirty="0"/>
          </a:p>
        </p:txBody>
      </p:sp>
    </p:spTree>
    <p:extLst>
      <p:ext uri="{BB962C8B-B14F-4D97-AF65-F5344CB8AC3E}">
        <p14:creationId xmlns:p14="http://schemas.microsoft.com/office/powerpoint/2010/main" val="34425685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a:extLst>
              <a:ext uri="{FF2B5EF4-FFF2-40B4-BE49-F238E27FC236}">
                <a16:creationId xmlns:a16="http://schemas.microsoft.com/office/drawing/2014/main" xmlns="" id="{2976B943-9889-734A-922C-A957FA7EE458}"/>
              </a:ext>
            </a:extLst>
          </p:cNvPr>
          <p:cNvSpPr>
            <a:spLocks noGrp="1"/>
          </p:cNvSpPr>
          <p:nvPr>
            <p:ph type="title"/>
          </p:nvPr>
        </p:nvSpPr>
        <p:spPr>
          <a:xfrm>
            <a:off x="158824" y="137319"/>
            <a:ext cx="8229600" cy="418058"/>
          </a:xfrm>
        </p:spPr>
        <p:txBody>
          <a:bodyPr>
            <a:noAutofit/>
          </a:bodyPr>
          <a:lstStyle/>
          <a:p>
            <a:r>
              <a:rPr kumimoji="1" lang="zh-CN" altLang="en-US" sz="2500" dirty="0">
                <a:latin typeface="Microsoft JhengHei" panose="020B0604030504040204" pitchFamily="34" charset="-120"/>
                <a:ea typeface="Microsoft JhengHei" panose="020B0604030504040204" pitchFamily="34" charset="-120"/>
              </a:rPr>
              <a:t>核心客户 </a:t>
            </a:r>
            <a:r>
              <a:rPr kumimoji="1" lang="en-US" altLang="zh-CN" sz="2500" dirty="0">
                <a:latin typeface="Microsoft JhengHei" panose="020B0604030504040204" pitchFamily="34" charset="-120"/>
                <a:ea typeface="Microsoft JhengHei" panose="020B0604030504040204" pitchFamily="34" charset="-120"/>
              </a:rPr>
              <a:t>Key</a:t>
            </a:r>
            <a:r>
              <a:rPr kumimoji="1" lang="zh-CN" altLang="en-US" sz="2500" dirty="0">
                <a:latin typeface="Microsoft JhengHei" panose="020B0604030504040204" pitchFamily="34" charset="-120"/>
                <a:ea typeface="Microsoft JhengHei" panose="020B0604030504040204" pitchFamily="34" charset="-120"/>
              </a:rPr>
              <a:t> </a:t>
            </a:r>
            <a:r>
              <a:rPr kumimoji="1" lang="en-US" altLang="zh-CN" sz="2500" dirty="0">
                <a:latin typeface="Microsoft JhengHei" panose="020B0604030504040204" pitchFamily="34" charset="-120"/>
                <a:ea typeface="Microsoft JhengHei" panose="020B0604030504040204" pitchFamily="34" charset="-120"/>
              </a:rPr>
              <a:t>Customers</a:t>
            </a:r>
            <a:r>
              <a:rPr kumimoji="1" lang="zh-CN" altLang="en-US" sz="2500" dirty="0">
                <a:latin typeface="Microsoft JhengHei" panose="020B0604030504040204" pitchFamily="34" charset="-120"/>
                <a:ea typeface="Microsoft JhengHei" panose="020B0604030504040204" pitchFamily="34" charset="-120"/>
              </a:rPr>
              <a:t> </a:t>
            </a:r>
          </a:p>
        </p:txBody>
      </p:sp>
      <p:grpSp>
        <p:nvGrpSpPr>
          <p:cNvPr id="58" name="群組 29">
            <a:extLst>
              <a:ext uri="{FF2B5EF4-FFF2-40B4-BE49-F238E27FC236}">
                <a16:creationId xmlns:a16="http://schemas.microsoft.com/office/drawing/2014/main" xmlns="" id="{223E51F5-41B9-4948-927A-75BA5ECC0FF8}"/>
              </a:ext>
            </a:extLst>
          </p:cNvPr>
          <p:cNvGrpSpPr/>
          <p:nvPr/>
        </p:nvGrpSpPr>
        <p:grpSpPr>
          <a:xfrm>
            <a:off x="352178" y="1052736"/>
            <a:ext cx="4043168" cy="4391907"/>
            <a:chOff x="566084" y="909332"/>
            <a:chExt cx="3829262" cy="4246570"/>
          </a:xfrm>
        </p:grpSpPr>
        <p:sp>
          <p:nvSpPr>
            <p:cNvPr id="59" name="Oval 3">
              <a:extLst>
                <a:ext uri="{FF2B5EF4-FFF2-40B4-BE49-F238E27FC236}">
                  <a16:creationId xmlns:a16="http://schemas.microsoft.com/office/drawing/2014/main" xmlns="" id="{096666CB-195F-8847-B452-782E214F9544}"/>
                </a:ext>
              </a:extLst>
            </p:cNvPr>
            <p:cNvSpPr/>
            <p:nvPr/>
          </p:nvSpPr>
          <p:spPr>
            <a:xfrm>
              <a:off x="875904" y="2243386"/>
              <a:ext cx="3071708" cy="2912516"/>
            </a:xfrm>
            <a:prstGeom prst="ellipse">
              <a:avLst/>
            </a:prstGeom>
            <a:noFill/>
            <a:ln>
              <a:solidFill>
                <a:srgbClr val="37609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Narrow" panose="020B0606020202030204" pitchFamily="34" charset="0"/>
                <a:ea typeface="微軟正黑體" panose="020B0604030504040204" pitchFamily="34" charset="-120"/>
              </a:endParaRPr>
            </a:p>
          </p:txBody>
        </p:sp>
        <p:pic>
          <p:nvPicPr>
            <p:cNvPr id="60" name="Picture 2" descr="http://dealer.autotimes.com.cn/Corporateimage/20120410/2012041015250722.jpg">
              <a:extLst>
                <a:ext uri="{FF2B5EF4-FFF2-40B4-BE49-F238E27FC236}">
                  <a16:creationId xmlns:a16="http://schemas.microsoft.com/office/drawing/2014/main" xmlns="" id="{ED3E1EF5-76D5-1043-B0C5-5F041FFE8915}"/>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80805" y="2379097"/>
              <a:ext cx="1055662" cy="6406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 name="群組 32">
              <a:extLst>
                <a:ext uri="{FF2B5EF4-FFF2-40B4-BE49-F238E27FC236}">
                  <a16:creationId xmlns:a16="http://schemas.microsoft.com/office/drawing/2014/main" xmlns="" id="{6B3003BE-40EA-024F-BA4F-E7F5DDD1BE60}"/>
                </a:ext>
              </a:extLst>
            </p:cNvPr>
            <p:cNvGrpSpPr/>
            <p:nvPr/>
          </p:nvGrpSpPr>
          <p:grpSpPr>
            <a:xfrm>
              <a:off x="971600" y="2636912"/>
              <a:ext cx="2880320" cy="2125465"/>
              <a:chOff x="2667000" y="1454150"/>
              <a:chExt cx="3581400" cy="2667000"/>
            </a:xfrm>
          </p:grpSpPr>
          <p:graphicFrame>
            <p:nvGraphicFramePr>
              <p:cNvPr id="71" name="Chart 2">
                <a:extLst>
                  <a:ext uri="{FF2B5EF4-FFF2-40B4-BE49-F238E27FC236}">
                    <a16:creationId xmlns:a16="http://schemas.microsoft.com/office/drawing/2014/main" xmlns="" id="{9CA63E3C-4A60-B749-8E32-9FED8B346DF5}"/>
                  </a:ext>
                </a:extLst>
              </p:cNvPr>
              <p:cNvGraphicFramePr/>
              <p:nvPr>
                <p:extLst/>
              </p:nvPr>
            </p:nvGraphicFramePr>
            <p:xfrm>
              <a:off x="2667000" y="1606550"/>
              <a:ext cx="3581400" cy="2387600"/>
            </p:xfrm>
            <a:graphic>
              <a:graphicData uri="http://schemas.openxmlformats.org/drawingml/2006/chart">
                <c:chart xmlns:c="http://schemas.openxmlformats.org/drawingml/2006/chart" xmlns:r="http://schemas.openxmlformats.org/officeDocument/2006/relationships" r:id="rId3"/>
              </a:graphicData>
            </a:graphic>
          </p:graphicFrame>
          <p:sp>
            <p:nvSpPr>
              <p:cNvPr id="72" name="Oval 3">
                <a:extLst>
                  <a:ext uri="{FF2B5EF4-FFF2-40B4-BE49-F238E27FC236}">
                    <a16:creationId xmlns:a16="http://schemas.microsoft.com/office/drawing/2014/main" xmlns="" id="{6B16B84E-95B5-EE40-8E0E-B471D45BE89E}"/>
                  </a:ext>
                </a:extLst>
              </p:cNvPr>
              <p:cNvSpPr/>
              <p:nvPr/>
            </p:nvSpPr>
            <p:spPr>
              <a:xfrm>
                <a:off x="3124200" y="1454150"/>
                <a:ext cx="2667000" cy="2667000"/>
              </a:xfrm>
              <a:prstGeom prst="ellipse">
                <a:avLst/>
              </a:prstGeom>
              <a:noFill/>
              <a:ln>
                <a:solidFill>
                  <a:srgbClr val="37609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rial Narrow" panose="020B0606020202030204" pitchFamily="34" charset="0"/>
                  <a:ea typeface="微軟正黑體" panose="020B0604030504040204" pitchFamily="34" charset="-120"/>
                </a:endParaRPr>
              </a:p>
            </p:txBody>
          </p:sp>
        </p:grpSp>
        <p:pic>
          <p:nvPicPr>
            <p:cNvPr id="62" name="Picture 55" descr="GM%20Logo">
              <a:extLst>
                <a:ext uri="{FF2B5EF4-FFF2-40B4-BE49-F238E27FC236}">
                  <a16:creationId xmlns:a16="http://schemas.microsoft.com/office/drawing/2014/main" xmlns="" id="{BE6A4B24-5969-B144-B606-A5C59D00A9B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344201" y="2465802"/>
              <a:ext cx="532282" cy="532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矩形 62">
              <a:extLst>
                <a:ext uri="{FF2B5EF4-FFF2-40B4-BE49-F238E27FC236}">
                  <a16:creationId xmlns:a16="http://schemas.microsoft.com/office/drawing/2014/main" xmlns="" id="{3DBC980D-B537-D74E-BED3-804A59A8270B}"/>
                </a:ext>
              </a:extLst>
            </p:cNvPr>
            <p:cNvSpPr/>
            <p:nvPr/>
          </p:nvSpPr>
          <p:spPr>
            <a:xfrm>
              <a:off x="1892645" y="3499589"/>
              <a:ext cx="1038233" cy="461665"/>
            </a:xfrm>
            <a:prstGeom prst="rect">
              <a:avLst/>
            </a:prstGeom>
          </p:spPr>
          <p:txBody>
            <a:bodyPr wrap="none">
              <a:spAutoFit/>
            </a:bodyPr>
            <a:lstStyle/>
            <a:p>
              <a:pPr algn="ctr"/>
              <a:r>
                <a:rPr lang="en-US" altLang="zh-CN" sz="2400" b="1" dirty="0" err="1">
                  <a:latin typeface="Arial Narrow" panose="020B0606020202030204" pitchFamily="34" charset="0"/>
                  <a:ea typeface="微軟正黑體" panose="020B0604030504040204" pitchFamily="34" charset="-120"/>
                </a:rPr>
                <a:t>Texline</a:t>
              </a:r>
              <a:endParaRPr lang="en-US" altLang="zh-HK" sz="2400" b="1" dirty="0">
                <a:latin typeface="Arial Narrow" panose="020B0606020202030204" pitchFamily="34" charset="0"/>
                <a:ea typeface="微軟正黑體" panose="020B0604030504040204" pitchFamily="34" charset="-120"/>
              </a:endParaRPr>
            </a:p>
          </p:txBody>
        </p:sp>
        <p:pic>
          <p:nvPicPr>
            <p:cNvPr id="64" name="Picture 52" descr="Ford_Corporate_Logo_2003">
              <a:extLst>
                <a:ext uri="{FF2B5EF4-FFF2-40B4-BE49-F238E27FC236}">
                  <a16:creationId xmlns:a16="http://schemas.microsoft.com/office/drawing/2014/main" xmlns="" id="{5867F292-F0B5-9E48-A224-6CAAE1C3BA16}"/>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370616" y="4460740"/>
              <a:ext cx="566315" cy="423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图片 13">
              <a:extLst>
                <a:ext uri="{FF2B5EF4-FFF2-40B4-BE49-F238E27FC236}">
                  <a16:creationId xmlns:a16="http://schemas.microsoft.com/office/drawing/2014/main" xmlns="" id="{A6BD4637-1AB2-FA4C-9C12-EEA0FA58C3B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026372" y="1939580"/>
              <a:ext cx="782824" cy="510683"/>
            </a:xfrm>
            <a:prstGeom prst="rect">
              <a:avLst/>
            </a:prstGeom>
          </p:spPr>
        </p:pic>
        <p:sp>
          <p:nvSpPr>
            <p:cNvPr id="69" name="文字方塊 2">
              <a:extLst>
                <a:ext uri="{FF2B5EF4-FFF2-40B4-BE49-F238E27FC236}">
                  <a16:creationId xmlns:a16="http://schemas.microsoft.com/office/drawing/2014/main" xmlns="" id="{57CB9646-13AA-7F41-B1F9-261A4E1329D7}"/>
                </a:ext>
              </a:extLst>
            </p:cNvPr>
            <p:cNvSpPr txBox="1"/>
            <p:nvPr/>
          </p:nvSpPr>
          <p:spPr>
            <a:xfrm>
              <a:off x="1505109" y="909332"/>
              <a:ext cx="2235149" cy="684461"/>
            </a:xfrm>
            <a:prstGeom prst="rect">
              <a:avLst/>
            </a:prstGeom>
            <a:noFill/>
          </p:spPr>
          <p:txBody>
            <a:bodyPr wrap="square" rtlCol="0">
              <a:spAutoFit/>
            </a:bodyPr>
            <a:lstStyle/>
            <a:p>
              <a:r>
                <a:rPr lang="en-US" altLang="zh-CN"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Key</a:t>
              </a:r>
              <a:r>
                <a:rPr lang="zh-CN" altLang="en-US"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 </a:t>
              </a:r>
              <a:r>
                <a:rPr lang="en-US" altLang="zh-CN"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OEM</a:t>
              </a:r>
              <a:r>
                <a:rPr lang="zh-CN" altLang="en-US"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 </a:t>
              </a:r>
              <a:r>
                <a:rPr lang="en-US" altLang="zh-CN"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Clients</a:t>
              </a:r>
              <a:r>
                <a:rPr lang="zh-CN" altLang="en-US" sz="2000" b="1" u="sng" dirty="0">
                  <a:solidFill>
                    <a:srgbClr val="003E89"/>
                  </a:solidFill>
                  <a:latin typeface="Arial" panose="020B0604020202020204" pitchFamily="34" charset="0"/>
                  <a:ea typeface="微軟正黑體" panose="020B0604030504040204" pitchFamily="34" charset="-120"/>
                  <a:cs typeface="Arial" panose="020B0604020202020204" pitchFamily="34" charset="0"/>
                </a:rPr>
                <a:t>核心</a:t>
              </a:r>
              <a:r>
                <a:rPr lang="en-US" altLang="zh-CN" sz="2000" b="1" u="sng" dirty="0">
                  <a:solidFill>
                    <a:srgbClr val="003E89"/>
                  </a:solidFill>
                  <a:latin typeface="Arial" panose="020B0604020202020204" pitchFamily="34" charset="0"/>
                  <a:ea typeface="微軟正黑體" panose="020B0604030504040204" pitchFamily="34" charset="-120"/>
                  <a:cs typeface="Arial" panose="020B0604020202020204" pitchFamily="34" charset="0"/>
                </a:rPr>
                <a:t>OEM</a:t>
              </a:r>
              <a:r>
                <a:rPr lang="zh-CN" altLang="en-US" sz="2000" b="1" u="sng" dirty="0">
                  <a:solidFill>
                    <a:srgbClr val="003E89"/>
                  </a:solidFill>
                  <a:latin typeface="Arial" panose="020B0604020202020204" pitchFamily="34" charset="0"/>
                  <a:ea typeface="微軟正黑體" panose="020B0604030504040204" pitchFamily="34" charset="-120"/>
                  <a:cs typeface="Arial" panose="020B0604020202020204" pitchFamily="34" charset="0"/>
                </a:rPr>
                <a:t>客户</a:t>
              </a:r>
              <a:endParaRPr lang="en-US" sz="2000" b="1" u="sng" dirty="0">
                <a:solidFill>
                  <a:srgbClr val="003E89"/>
                </a:solidFill>
                <a:latin typeface="Arial" panose="020B0604020202020204" pitchFamily="34" charset="0"/>
                <a:ea typeface="微軟正黑體" panose="020B0604030504040204" pitchFamily="34" charset="-120"/>
                <a:cs typeface="Arial" panose="020B0604020202020204" pitchFamily="34" charset="0"/>
              </a:endParaRPr>
            </a:p>
          </p:txBody>
        </p:sp>
        <p:pic>
          <p:nvPicPr>
            <p:cNvPr id="70" name="Picture 48" descr="brand_mark">
              <a:extLst>
                <a:ext uri="{FF2B5EF4-FFF2-40B4-BE49-F238E27FC236}">
                  <a16:creationId xmlns:a16="http://schemas.microsoft.com/office/drawing/2014/main" xmlns="" id="{F080E2BE-99FC-8E43-A8C2-DE988D0C440A}"/>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610342" y="3473911"/>
              <a:ext cx="785004" cy="5685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68" name="Picture 53" descr="headerLogo01">
              <a:extLst>
                <a:ext uri="{FF2B5EF4-FFF2-40B4-BE49-F238E27FC236}">
                  <a16:creationId xmlns:a16="http://schemas.microsoft.com/office/drawing/2014/main" xmlns="" id="{675545E1-2C61-0545-A05C-4CA842F3315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6084" y="3485461"/>
              <a:ext cx="572297" cy="58088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73" name="文字方塊 58">
            <a:extLst>
              <a:ext uri="{FF2B5EF4-FFF2-40B4-BE49-F238E27FC236}">
                <a16:creationId xmlns:a16="http://schemas.microsoft.com/office/drawing/2014/main" xmlns="" id="{55CE310D-A892-1A4E-BD43-4E461B5DFFF3}"/>
              </a:ext>
            </a:extLst>
          </p:cNvPr>
          <p:cNvSpPr txBox="1"/>
          <p:nvPr/>
        </p:nvSpPr>
        <p:spPr>
          <a:xfrm>
            <a:off x="6012160" y="1052736"/>
            <a:ext cx="2088233" cy="707886"/>
          </a:xfrm>
          <a:prstGeom prst="rect">
            <a:avLst/>
          </a:prstGeom>
          <a:noFill/>
        </p:spPr>
        <p:txBody>
          <a:bodyPr wrap="square" rtlCol="0">
            <a:spAutoFit/>
          </a:bodyPr>
          <a:lstStyle/>
          <a:p>
            <a:r>
              <a:rPr lang="en-US" altLang="zh-CN"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Tier-1</a:t>
            </a:r>
            <a:r>
              <a:rPr lang="zh-CN" altLang="en-US"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 </a:t>
            </a:r>
            <a:r>
              <a:rPr lang="en-US" altLang="zh-CN" sz="2000" b="1" dirty="0">
                <a:solidFill>
                  <a:srgbClr val="003E89"/>
                </a:solidFill>
                <a:latin typeface="Arial" panose="020B0604020202020204" pitchFamily="34" charset="0"/>
                <a:ea typeface="微軟正黑體" panose="020B0604030504040204" pitchFamily="34" charset="-120"/>
                <a:cs typeface="Arial" panose="020B0604020202020204" pitchFamily="34" charset="0"/>
              </a:rPr>
              <a:t>Clients</a:t>
            </a:r>
          </a:p>
          <a:p>
            <a:r>
              <a:rPr lang="zh-CN" altLang="en-US" sz="2000" b="1" u="sng" dirty="0">
                <a:solidFill>
                  <a:srgbClr val="003E89"/>
                </a:solidFill>
                <a:latin typeface="Arial" panose="020B0604020202020204" pitchFamily="34" charset="0"/>
                <a:ea typeface="微軟正黑體" panose="020B0604030504040204" pitchFamily="34" charset="-120"/>
                <a:cs typeface="Arial" panose="020B0604020202020204" pitchFamily="34" charset="0"/>
              </a:rPr>
              <a:t>一级供应商客户</a:t>
            </a:r>
            <a:endParaRPr lang="en-US" sz="2000" b="1" u="sng" dirty="0">
              <a:solidFill>
                <a:srgbClr val="003E89"/>
              </a:solidFill>
              <a:latin typeface="Arial" panose="020B0604020202020204" pitchFamily="34" charset="0"/>
              <a:ea typeface="微軟正黑體" panose="020B0604030504040204" pitchFamily="34" charset="-120"/>
              <a:cs typeface="Arial" panose="020B0604020202020204" pitchFamily="34" charset="0"/>
            </a:endParaRPr>
          </a:p>
        </p:txBody>
      </p:sp>
      <p:cxnSp>
        <p:nvCxnSpPr>
          <p:cNvPr id="84" name="直線接點 44">
            <a:extLst>
              <a:ext uri="{FF2B5EF4-FFF2-40B4-BE49-F238E27FC236}">
                <a16:creationId xmlns:a16="http://schemas.microsoft.com/office/drawing/2014/main" xmlns="" id="{14D15E79-F87A-844E-AA4F-589DB544B1EC}"/>
              </a:ext>
            </a:extLst>
          </p:cNvPr>
          <p:cNvCxnSpPr>
            <a:cxnSpLocks/>
          </p:cNvCxnSpPr>
          <p:nvPr/>
        </p:nvCxnSpPr>
        <p:spPr>
          <a:xfrm flipH="1">
            <a:off x="4607488" y="1604601"/>
            <a:ext cx="2738" cy="4672781"/>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graphicFrame>
        <p:nvGraphicFramePr>
          <p:cNvPr id="87" name="图表 86">
            <a:extLst>
              <a:ext uri="{FF2B5EF4-FFF2-40B4-BE49-F238E27FC236}">
                <a16:creationId xmlns:a16="http://schemas.microsoft.com/office/drawing/2014/main" xmlns="" id="{E372944D-F26F-5B4A-8569-C85BBD21D449}"/>
              </a:ext>
            </a:extLst>
          </p:cNvPr>
          <p:cNvGraphicFramePr>
            <a:graphicFrameLocks/>
          </p:cNvGraphicFramePr>
          <p:nvPr>
            <p:extLst/>
          </p:nvPr>
        </p:nvGraphicFramePr>
        <p:xfrm>
          <a:off x="4644008" y="3731644"/>
          <a:ext cx="4586812" cy="2649684"/>
        </p:xfrm>
        <a:graphic>
          <a:graphicData uri="http://schemas.openxmlformats.org/drawingml/2006/chart">
            <c:chart xmlns:c="http://schemas.openxmlformats.org/drawingml/2006/chart" xmlns:r="http://schemas.openxmlformats.org/officeDocument/2006/relationships" r:id="rId9"/>
          </a:graphicData>
        </a:graphic>
      </p:graphicFrame>
      <p:pic>
        <p:nvPicPr>
          <p:cNvPr id="36" name="图片 57">
            <a:extLst>
              <a:ext uri="{FF2B5EF4-FFF2-40B4-BE49-F238E27FC236}">
                <a16:creationId xmlns:a16="http://schemas.microsoft.com/office/drawing/2014/main" xmlns="" id="{FB01D054-88B9-5845-8D76-939BC437CC8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16965" y="1966672"/>
            <a:ext cx="892127" cy="465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 name="图片 23">
            <a:extLst>
              <a:ext uri="{FF2B5EF4-FFF2-40B4-BE49-F238E27FC236}">
                <a16:creationId xmlns:a16="http://schemas.microsoft.com/office/drawing/2014/main" xmlns="" id="{1EAB3EB4-3A6C-0947-ADAB-EEAA3FF2D263}"/>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44359" y="1988840"/>
            <a:ext cx="1455564" cy="435901"/>
          </a:xfrm>
          <a:prstGeom prst="rect">
            <a:avLst/>
          </a:prstGeom>
        </p:spPr>
      </p:pic>
      <p:sp>
        <p:nvSpPr>
          <p:cNvPr id="38" name="矩形 37">
            <a:extLst>
              <a:ext uri="{FF2B5EF4-FFF2-40B4-BE49-F238E27FC236}">
                <a16:creationId xmlns:a16="http://schemas.microsoft.com/office/drawing/2014/main" xmlns="" id="{09ED83A1-E0E4-8B40-9510-1076C7C09CFF}"/>
              </a:ext>
            </a:extLst>
          </p:cNvPr>
          <p:cNvSpPr/>
          <p:nvPr/>
        </p:nvSpPr>
        <p:spPr>
          <a:xfrm>
            <a:off x="5079035" y="1966672"/>
            <a:ext cx="1753889" cy="473674"/>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sp>
        <p:nvSpPr>
          <p:cNvPr id="39" name="矩形 38">
            <a:extLst>
              <a:ext uri="{FF2B5EF4-FFF2-40B4-BE49-F238E27FC236}">
                <a16:creationId xmlns:a16="http://schemas.microsoft.com/office/drawing/2014/main" xmlns="" id="{F6B83F0D-B133-F64B-813F-DBC46A57CFD5}"/>
              </a:ext>
            </a:extLst>
          </p:cNvPr>
          <p:cNvSpPr/>
          <p:nvPr/>
        </p:nvSpPr>
        <p:spPr>
          <a:xfrm>
            <a:off x="5079035" y="2503950"/>
            <a:ext cx="1759447" cy="49300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sp>
        <p:nvSpPr>
          <p:cNvPr id="40" name="矩形 39">
            <a:extLst>
              <a:ext uri="{FF2B5EF4-FFF2-40B4-BE49-F238E27FC236}">
                <a16:creationId xmlns:a16="http://schemas.microsoft.com/office/drawing/2014/main" xmlns="" id="{7027316F-457D-6F48-9DC6-4712E3BDEC97}"/>
              </a:ext>
            </a:extLst>
          </p:cNvPr>
          <p:cNvSpPr/>
          <p:nvPr/>
        </p:nvSpPr>
        <p:spPr>
          <a:xfrm>
            <a:off x="6986085" y="2492897"/>
            <a:ext cx="1753889" cy="48640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sp>
        <p:nvSpPr>
          <p:cNvPr id="41" name="矩形 40">
            <a:extLst>
              <a:ext uri="{FF2B5EF4-FFF2-40B4-BE49-F238E27FC236}">
                <a16:creationId xmlns:a16="http://schemas.microsoft.com/office/drawing/2014/main" xmlns="" id="{41E36F79-EB66-6C4B-8F9C-FBA544F3217B}"/>
              </a:ext>
            </a:extLst>
          </p:cNvPr>
          <p:cNvSpPr/>
          <p:nvPr/>
        </p:nvSpPr>
        <p:spPr>
          <a:xfrm>
            <a:off x="5079035" y="3606924"/>
            <a:ext cx="3660939" cy="45289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cxnSp>
        <p:nvCxnSpPr>
          <p:cNvPr id="42" name="直線接點 44">
            <a:extLst>
              <a:ext uri="{FF2B5EF4-FFF2-40B4-BE49-F238E27FC236}">
                <a16:creationId xmlns:a16="http://schemas.microsoft.com/office/drawing/2014/main" xmlns="" id="{BA299627-A21D-6D40-8323-E0EFC537FC93}"/>
              </a:ext>
            </a:extLst>
          </p:cNvPr>
          <p:cNvCxnSpPr>
            <a:cxnSpLocks/>
          </p:cNvCxnSpPr>
          <p:nvPr/>
        </p:nvCxnSpPr>
        <p:spPr>
          <a:xfrm rot="5400000">
            <a:off x="6821719" y="2311601"/>
            <a:ext cx="17257" cy="3836232"/>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pic>
        <p:nvPicPr>
          <p:cNvPr id="43" name="图片 42">
            <a:extLst>
              <a:ext uri="{FF2B5EF4-FFF2-40B4-BE49-F238E27FC236}">
                <a16:creationId xmlns:a16="http://schemas.microsoft.com/office/drawing/2014/main" xmlns="" id="{C58108DD-D751-2C4C-83B1-68A44D62EC46}"/>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075659" y="2516951"/>
            <a:ext cx="1573411" cy="422555"/>
          </a:xfrm>
          <a:prstGeom prst="rect">
            <a:avLst/>
          </a:prstGeom>
        </p:spPr>
      </p:pic>
      <p:sp>
        <p:nvSpPr>
          <p:cNvPr id="44" name="矩形 43">
            <a:extLst>
              <a:ext uri="{FF2B5EF4-FFF2-40B4-BE49-F238E27FC236}">
                <a16:creationId xmlns:a16="http://schemas.microsoft.com/office/drawing/2014/main" xmlns="" id="{7FECF975-B7C2-DC45-BBA3-345762846590}"/>
              </a:ext>
            </a:extLst>
          </p:cNvPr>
          <p:cNvSpPr/>
          <p:nvPr/>
        </p:nvSpPr>
        <p:spPr>
          <a:xfrm>
            <a:off x="6986085" y="1966672"/>
            <a:ext cx="1762379" cy="465776"/>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pic>
        <p:nvPicPr>
          <p:cNvPr id="45" name="图片 44">
            <a:extLst>
              <a:ext uri="{FF2B5EF4-FFF2-40B4-BE49-F238E27FC236}">
                <a16:creationId xmlns:a16="http://schemas.microsoft.com/office/drawing/2014/main" xmlns="" id="{0855A54C-145A-1440-9867-C86AE854F625}"/>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163603" y="2534166"/>
            <a:ext cx="1602004" cy="445130"/>
          </a:xfrm>
          <a:prstGeom prst="rect">
            <a:avLst/>
          </a:prstGeom>
        </p:spPr>
      </p:pic>
      <p:sp>
        <p:nvSpPr>
          <p:cNvPr id="46" name="矩形 45">
            <a:extLst>
              <a:ext uri="{FF2B5EF4-FFF2-40B4-BE49-F238E27FC236}">
                <a16:creationId xmlns:a16="http://schemas.microsoft.com/office/drawing/2014/main" xmlns="" id="{E08FC4F8-0064-7E43-A607-D4FBEE096B74}"/>
              </a:ext>
            </a:extLst>
          </p:cNvPr>
          <p:cNvSpPr/>
          <p:nvPr/>
        </p:nvSpPr>
        <p:spPr>
          <a:xfrm>
            <a:off x="5076056" y="3042412"/>
            <a:ext cx="1759447" cy="50976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pic>
        <p:nvPicPr>
          <p:cNvPr id="47" name="图片 46">
            <a:extLst>
              <a:ext uri="{FF2B5EF4-FFF2-40B4-BE49-F238E27FC236}">
                <a16:creationId xmlns:a16="http://schemas.microsoft.com/office/drawing/2014/main" xmlns="" id="{7263C871-456D-FF44-90CC-131C3580854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139284" y="3109098"/>
            <a:ext cx="1626323" cy="408181"/>
          </a:xfrm>
          <a:prstGeom prst="rect">
            <a:avLst/>
          </a:prstGeom>
        </p:spPr>
      </p:pic>
      <p:sp>
        <p:nvSpPr>
          <p:cNvPr id="48" name="矩形 47">
            <a:extLst>
              <a:ext uri="{FF2B5EF4-FFF2-40B4-BE49-F238E27FC236}">
                <a16:creationId xmlns:a16="http://schemas.microsoft.com/office/drawing/2014/main" xmlns="" id="{AFA689DF-38A6-074E-BB83-7BF88A8A219F}"/>
              </a:ext>
            </a:extLst>
          </p:cNvPr>
          <p:cNvSpPr/>
          <p:nvPr/>
        </p:nvSpPr>
        <p:spPr>
          <a:xfrm>
            <a:off x="6986085" y="3063254"/>
            <a:ext cx="1762379" cy="48892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HK" altLang="en-US">
              <a:latin typeface="Arial Narrow" panose="020B0606020202030204" pitchFamily="34" charset="0"/>
              <a:ea typeface="微軟正黑體" panose="020B0604030504040204" pitchFamily="34" charset="-120"/>
            </a:endParaRPr>
          </a:p>
        </p:txBody>
      </p:sp>
      <p:pic>
        <p:nvPicPr>
          <p:cNvPr id="49" name="图片 48">
            <a:extLst>
              <a:ext uri="{FF2B5EF4-FFF2-40B4-BE49-F238E27FC236}">
                <a16:creationId xmlns:a16="http://schemas.microsoft.com/office/drawing/2014/main" xmlns="" id="{B0E589D0-55C1-8647-BDD0-9E61453F4FB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075658" y="3091443"/>
            <a:ext cx="1573411" cy="425836"/>
          </a:xfrm>
          <a:prstGeom prst="rect">
            <a:avLst/>
          </a:prstGeom>
        </p:spPr>
      </p:pic>
      <p:pic>
        <p:nvPicPr>
          <p:cNvPr id="50" name="图片 49">
            <a:extLst>
              <a:ext uri="{FF2B5EF4-FFF2-40B4-BE49-F238E27FC236}">
                <a16:creationId xmlns:a16="http://schemas.microsoft.com/office/drawing/2014/main" xmlns="" id="{C05530EB-65E2-774F-BB3B-8F7B04E01525}"/>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7609197" y="3648526"/>
            <a:ext cx="1068392" cy="395494"/>
          </a:xfrm>
          <a:prstGeom prst="rect">
            <a:avLst/>
          </a:prstGeom>
        </p:spPr>
      </p:pic>
      <p:pic>
        <p:nvPicPr>
          <p:cNvPr id="51" name="图片 50">
            <a:extLst>
              <a:ext uri="{FF2B5EF4-FFF2-40B4-BE49-F238E27FC236}">
                <a16:creationId xmlns:a16="http://schemas.microsoft.com/office/drawing/2014/main" xmlns="" id="{2045B6A9-CA45-9547-9DB3-F7A8A3ABD5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143171" y="3628501"/>
            <a:ext cx="810490" cy="424550"/>
          </a:xfrm>
          <a:prstGeom prst="rect">
            <a:avLst/>
          </a:prstGeom>
        </p:spPr>
      </p:pic>
      <p:pic>
        <p:nvPicPr>
          <p:cNvPr id="52" name="图片 51">
            <a:extLst>
              <a:ext uri="{FF2B5EF4-FFF2-40B4-BE49-F238E27FC236}">
                <a16:creationId xmlns:a16="http://schemas.microsoft.com/office/drawing/2014/main" xmlns="" id="{5D16F0AB-DF35-0147-A733-29C7AB95F2B8}"/>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5945549" y="3672869"/>
            <a:ext cx="1673357" cy="353094"/>
          </a:xfrm>
          <a:prstGeom prst="rect">
            <a:avLst/>
          </a:prstGeom>
        </p:spPr>
      </p:pic>
      <p:pic>
        <p:nvPicPr>
          <p:cNvPr id="53" name="Picture 30">
            <a:extLst>
              <a:ext uri="{FF2B5EF4-FFF2-40B4-BE49-F238E27FC236}">
                <a16:creationId xmlns:a16="http://schemas.microsoft.com/office/drawing/2014/main" xmlns="" id="{F92A9B41-EE2E-764A-BE9C-B84EE423D943}"/>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24628" y="5293554"/>
            <a:ext cx="765373" cy="388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灯片编号占位符 2">
            <a:extLst>
              <a:ext uri="{FF2B5EF4-FFF2-40B4-BE49-F238E27FC236}">
                <a16:creationId xmlns:a16="http://schemas.microsoft.com/office/drawing/2014/main" xmlns="" id="{71201BB0-0CC6-024D-88A1-C7C0E2871DDA}"/>
              </a:ext>
            </a:extLst>
          </p:cNvPr>
          <p:cNvSpPr>
            <a:spLocks noGrp="1"/>
          </p:cNvSpPr>
          <p:nvPr>
            <p:ph type="sldNum" sz="quarter" idx="12"/>
          </p:nvPr>
        </p:nvSpPr>
        <p:spPr>
          <a:xfrm>
            <a:off x="7020272" y="6525346"/>
            <a:ext cx="2133600" cy="365125"/>
          </a:xfrm>
        </p:spPr>
        <p:txBody>
          <a:bodyPr/>
          <a:lstStyle/>
          <a:p>
            <a:fld id="{7104F2FB-28E4-416D-97AC-0AE5F9F00D07}" type="slidenum">
              <a:rPr lang="zh-HK" altLang="en-US" smtClean="0"/>
              <a:pPr/>
              <a:t>9</a:t>
            </a:fld>
            <a:endParaRPr lang="zh-HK" altLang="en-US" dirty="0"/>
          </a:p>
        </p:txBody>
      </p:sp>
      <p:pic>
        <p:nvPicPr>
          <p:cNvPr id="55" name="Picture 6" descr="http://pic.baike.soso.com/p/20090714/bki-20090714170241-2120861990.jpg">
            <a:extLst>
              <a:ext uri="{FF2B5EF4-FFF2-40B4-BE49-F238E27FC236}">
                <a16:creationId xmlns:a16="http://schemas.microsoft.com/office/drawing/2014/main" xmlns="" id="{C6A08F77-2DBC-0E4A-A8DC-C1D368BAB0CD}"/>
              </a:ext>
            </a:extLst>
          </p:cNvPr>
          <p:cNvPicPr>
            <a:picLocks noChangeAspect="1" noChangeArrowheads="1"/>
          </p:cNvPicPr>
          <p:nvPr/>
        </p:nvPicPr>
        <p:blipFill>
          <a:blip r:embed="rId20" cstate="email">
            <a:extLst>
              <a:ext uri="{28A0092B-C50C-407E-A947-70E740481C1C}">
                <a14:useLocalDpi xmlns:a14="http://schemas.microsoft.com/office/drawing/2010/main"/>
              </a:ext>
            </a:extLst>
          </a:blip>
          <a:srcRect/>
          <a:stretch>
            <a:fillRect/>
          </a:stretch>
        </p:blipFill>
        <p:spPr bwMode="auto">
          <a:xfrm>
            <a:off x="614800" y="4631996"/>
            <a:ext cx="798822" cy="62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文字方塊 58">
            <a:extLst>
              <a:ext uri="{FF2B5EF4-FFF2-40B4-BE49-F238E27FC236}">
                <a16:creationId xmlns:a16="http://schemas.microsoft.com/office/drawing/2014/main" xmlns="" id="{7B5D4460-91E1-7D41-8165-A84B48547C7C}"/>
              </a:ext>
            </a:extLst>
          </p:cNvPr>
          <p:cNvSpPr txBox="1"/>
          <p:nvPr/>
        </p:nvSpPr>
        <p:spPr>
          <a:xfrm>
            <a:off x="4725388" y="4235700"/>
            <a:ext cx="4311108" cy="369332"/>
          </a:xfrm>
          <a:prstGeom prst="rect">
            <a:avLst/>
          </a:prstGeom>
          <a:noFill/>
        </p:spPr>
        <p:txBody>
          <a:bodyPr wrap="square" rtlCol="0">
            <a:spAutoFit/>
          </a:bodyPr>
          <a:lstStyle/>
          <a:p>
            <a:r>
              <a:rPr lang="en-US" altLang="zh-CN" b="1" u="sng" dirty="0">
                <a:solidFill>
                  <a:srgbClr val="003E89"/>
                </a:solidFill>
                <a:latin typeface="Arial" panose="020B0604020202020204" pitchFamily="34" charset="0"/>
                <a:ea typeface="微軟正黑體" panose="020B0604030504040204" pitchFamily="34" charset="-120"/>
                <a:cs typeface="Arial" panose="020B0604020202020204" pitchFamily="34" charset="0"/>
              </a:rPr>
              <a:t>Client Sales Contribution</a:t>
            </a:r>
            <a:r>
              <a:rPr lang="zh-CN" altLang="en-US" b="1" u="sng" dirty="0">
                <a:solidFill>
                  <a:srgbClr val="003E89"/>
                </a:solidFill>
                <a:latin typeface="Arial" panose="020B0604020202020204" pitchFamily="34" charset="0"/>
                <a:ea typeface="微軟正黑體" panose="020B0604030504040204" pitchFamily="34" charset="-120"/>
                <a:cs typeface="Arial" panose="020B0604020202020204" pitchFamily="34" charset="0"/>
              </a:rPr>
              <a:t>客户收入分布</a:t>
            </a:r>
            <a:endParaRPr lang="en-US" b="1" u="sng" dirty="0">
              <a:solidFill>
                <a:srgbClr val="003E89"/>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7" name="图表 56">
            <a:extLst>
              <a:ext uri="{FF2B5EF4-FFF2-40B4-BE49-F238E27FC236}">
                <a16:creationId xmlns:a16="http://schemas.microsoft.com/office/drawing/2014/main" xmlns="" id="{13CE3419-BE6B-DD42-8386-49B93ACD07D1}"/>
              </a:ext>
            </a:extLst>
          </p:cNvPr>
          <p:cNvGraphicFramePr>
            <a:graphicFrameLocks/>
          </p:cNvGraphicFramePr>
          <p:nvPr>
            <p:extLst/>
          </p:nvPr>
        </p:nvGraphicFramePr>
        <p:xfrm>
          <a:off x="4644008" y="4163692"/>
          <a:ext cx="4586812" cy="2649684"/>
        </p:xfrm>
        <a:graphic>
          <a:graphicData uri="http://schemas.openxmlformats.org/drawingml/2006/chart">
            <c:chart xmlns:c="http://schemas.openxmlformats.org/drawingml/2006/chart" xmlns:r="http://schemas.openxmlformats.org/officeDocument/2006/relationships" r:id="rId21"/>
          </a:graphicData>
        </a:graphic>
      </p:graphicFrame>
    </p:spTree>
    <p:extLst>
      <p:ext uri="{BB962C8B-B14F-4D97-AF65-F5344CB8AC3E}">
        <p14:creationId xmlns:p14="http://schemas.microsoft.com/office/powerpoint/2010/main" val="123441804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037.5212598425196,&quot;width&quot;:3186.1338582677163}"/>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波形.thmx</Template>
  <TotalTime>37715</TotalTime>
  <Words>3643</Words>
  <Application>Microsoft Office PowerPoint</Application>
  <PresentationFormat>全屏显示(4:3)</PresentationFormat>
  <Paragraphs>478</Paragraphs>
  <Slides>20</Slides>
  <Notes>1</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20</vt:i4>
      </vt:variant>
    </vt:vector>
  </HeadingPairs>
  <TitlesOfParts>
    <vt:vector size="36" baseType="lpstr">
      <vt:lpstr>Helvetica Light</vt:lpstr>
      <vt:lpstr>Lato Light</vt:lpstr>
      <vt:lpstr>맑은 고딕</vt:lpstr>
      <vt:lpstr>Microsoft JhengHei</vt:lpstr>
      <vt:lpstr>Microsoft JhengHei</vt:lpstr>
      <vt:lpstr>新細明體</vt:lpstr>
      <vt:lpstr>宋体</vt:lpstr>
      <vt:lpstr>微软雅黑</vt:lpstr>
      <vt:lpstr>微软雅黑</vt:lpstr>
      <vt:lpstr>Arial</vt:lpstr>
      <vt:lpstr>Arial Black</vt:lpstr>
      <vt:lpstr>Arial Narrow</vt:lpstr>
      <vt:lpstr>Calibri</vt:lpstr>
      <vt:lpstr>Helvetica</vt:lpstr>
      <vt:lpstr>Wingdings</vt:lpstr>
      <vt:lpstr>Office Theme</vt:lpstr>
      <vt:lpstr>PowerPoint 演示文稿</vt:lpstr>
      <vt:lpstr>华络特企业文化 Corporate Value</vt:lpstr>
      <vt:lpstr>中德合资股东背景 Background of JV Shareholders:</vt:lpstr>
      <vt:lpstr>中方股东介绍 Intro of Huazhong</vt:lpstr>
      <vt:lpstr>德方股东介绍 — Intro of Roekona</vt:lpstr>
      <vt:lpstr>德方股东介绍 — Intro of zwissTEX/gertex </vt:lpstr>
      <vt:lpstr>业绩表现&amp;数据 Facts &amp; Figurees</vt:lpstr>
      <vt:lpstr>华络特发展里程碑 Company Milestones</vt:lpstr>
      <vt:lpstr>核心客户 Key Customers </vt:lpstr>
      <vt:lpstr>面料产品和工艺 Fabrics Products &amp; Processes</vt:lpstr>
      <vt:lpstr>华络特竞争优势 Texline Competitive Advantages</vt:lpstr>
      <vt:lpstr>全球领先设备 World-leading Machines to maintain quality consistence with our partners</vt:lpstr>
      <vt:lpstr>华络特竞争优势 Texline Competitive Advantages</vt:lpstr>
      <vt:lpstr>全球化团队合作模式 Global Team Collaboration</vt:lpstr>
      <vt:lpstr>质量保证 Quality Assurance</vt:lpstr>
      <vt:lpstr>质量证书&amp;可持续发展 Certificate &amp; Sustainability</vt:lpstr>
      <vt:lpstr>实验室能力 Lab Capacity</vt:lpstr>
      <vt:lpstr>挡风网面料开发介绍</vt:lpstr>
      <vt:lpstr>天窗遮阳帘及全遮光面料</vt:lpstr>
      <vt:lpstr>PowerPoint 演示文稿</vt:lpstr>
    </vt:vector>
  </TitlesOfParts>
  <Company>DLK</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公司概覽</dc:title>
  <dc:creator>DLK</dc:creator>
  <cp:lastModifiedBy>杨健</cp:lastModifiedBy>
  <cp:revision>2167</cp:revision>
  <cp:lastPrinted>2019-08-02T08:38:14Z</cp:lastPrinted>
  <dcterms:created xsi:type="dcterms:W3CDTF">2014-10-07T08:51:21Z</dcterms:created>
  <dcterms:modified xsi:type="dcterms:W3CDTF">2021-05-10T06:14:14Z</dcterms:modified>
</cp:coreProperties>
</file>